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8" r:id="rId2"/>
    <p:sldId id="301" r:id="rId3"/>
    <p:sldId id="302" r:id="rId4"/>
    <p:sldId id="304" r:id="rId5"/>
    <p:sldId id="305" r:id="rId6"/>
    <p:sldId id="294" r:id="rId7"/>
  </p:sldIdLst>
  <p:sldSz cx="9906000" cy="6858000" type="A4"/>
  <p:notesSz cx="6807200" cy="9939338"/>
  <p:defaultText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12" y="-28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784" y="-108"/>
      </p:cViewPr>
      <p:guideLst>
        <p:guide orient="horz" pos="3130"/>
        <p:guide pos="21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1" Type="http://schemas.openxmlformats.org/officeDocument/2006/relationships/oleObject" Target="file:///\\G0000sv0ns502\d11544$\doc\&#20844;&#22290;&#35506;\&#22320;&#22495;&#12414;&#12385;&#12389;&#12367;&#12426;&#25903;&#25588;G\45_&#24220;&#21942;&#20844;&#22290;&#12510;&#12473;&#12479;&#12540;&#12503;&#12521;&#12531;\03_&#24120;&#21209;&#22996;&#21729;&#20250;\01_290927&#31532;1&#22238;&#22996;&#21729;&#20250;\&#12467;&#12531;&#12469;&#12523;&#20316;&#25104;pp\from&#12467;&#12531;&#12469;&#12523;0912\3&#9313;&#26469;&#22290;&#32773;&#25968;&#25512;&#3122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277346015521732E-2"/>
          <c:y val="7.6943753911837248E-2"/>
          <c:w val="0.88564096623333655"/>
          <c:h val="0.60821785033874798"/>
        </c:manualLayout>
      </c:layout>
      <c:barChart>
        <c:barDir val="bar"/>
        <c:grouping val="percentStacked"/>
        <c:varyColors val="0"/>
        <c:ser>
          <c:idx val="0"/>
          <c:order val="0"/>
          <c:tx>
            <c:strRef>
              <c:f>Sheet1!$B$1</c:f>
              <c:strCache>
                <c:ptCount val="1"/>
                <c:pt idx="0">
                  <c:v>「公園の付加サービス」の充実</c:v>
                </c:pt>
              </c:strCache>
            </c:strRef>
          </c:tx>
          <c:invertIfNegative val="0"/>
          <c:dLbls>
            <c:dLbl>
              <c:idx val="0"/>
              <c:layout/>
              <c:tx>
                <c:rich>
                  <a:bodyPr/>
                  <a:lstStyle/>
                  <a:p>
                    <a:r>
                      <a:rPr lang="en-US" altLang="en-US" dirty="0" smtClean="0"/>
                      <a:t>39.3%</a:t>
                    </a:r>
                  </a:p>
                </c:rich>
              </c:tx>
              <c:showLegendKey val="0"/>
              <c:showVal val="1"/>
              <c:showCatName val="0"/>
              <c:showSerName val="0"/>
              <c:showPercent val="0"/>
              <c:showBubbleSize val="0"/>
            </c:dLbl>
            <c:txPr>
              <a:bodyPr/>
              <a:lstStyle/>
              <a:p>
                <a:pPr>
                  <a:defRPr sz="700">
                    <a:solidFill>
                      <a:schemeClr val="bg1"/>
                    </a:solidFill>
                  </a:defRPr>
                </a:pPr>
                <a:endParaRPr lang="ja-JP"/>
              </a:p>
            </c:txPr>
            <c:showLegendKey val="0"/>
            <c:showVal val="1"/>
            <c:showCatName val="0"/>
            <c:showSerName val="0"/>
            <c:showPercent val="0"/>
            <c:showBubbleSize val="0"/>
            <c:showLeaderLines val="0"/>
          </c:dLbls>
          <c:cat>
            <c:strRef>
              <c:f>Sheet1!$A$2</c:f>
              <c:strCache>
                <c:ptCount val="1"/>
                <c:pt idx="0">
                  <c:v>分類 1</c:v>
                </c:pt>
              </c:strCache>
            </c:strRef>
          </c:cat>
          <c:val>
            <c:numRef>
              <c:f>Sheet1!$B$2</c:f>
              <c:numCache>
                <c:formatCode>General</c:formatCode>
                <c:ptCount val="1"/>
                <c:pt idx="0">
                  <c:v>39.28</c:v>
                </c:pt>
              </c:numCache>
            </c:numRef>
          </c:val>
        </c:ser>
        <c:ser>
          <c:idx val="1"/>
          <c:order val="1"/>
          <c:tx>
            <c:strRef>
              <c:f>Sheet1!$C$1</c:f>
              <c:strCache>
                <c:ptCount val="1"/>
                <c:pt idx="0">
                  <c:v>「公園本来の管理」の充実</c:v>
                </c:pt>
              </c:strCache>
            </c:strRef>
          </c:tx>
          <c:invertIfNegative val="0"/>
          <c:dLbls>
            <c:dLbl>
              <c:idx val="0"/>
              <c:layout/>
              <c:tx>
                <c:rich>
                  <a:bodyPr/>
                  <a:lstStyle/>
                  <a:p>
                    <a:r>
                      <a:rPr lang="en-US" altLang="en-US" dirty="0" smtClean="0">
                        <a:solidFill>
                          <a:schemeClr val="bg1"/>
                        </a:solidFill>
                      </a:rPr>
                      <a:t>60.7%</a:t>
                    </a:r>
                    <a:endParaRPr lang="en-US" altLang="en-US" dirty="0">
                      <a:solidFill>
                        <a:schemeClr val="bg1"/>
                      </a:solidFill>
                    </a:endParaRPr>
                  </a:p>
                </c:rich>
              </c:tx>
              <c:showLegendKey val="0"/>
              <c:showVal val="1"/>
              <c:showCatName val="0"/>
              <c:showSerName val="0"/>
              <c:showPercent val="0"/>
              <c:showBubbleSize val="0"/>
            </c:dLbl>
            <c:txPr>
              <a:bodyPr/>
              <a:lstStyle/>
              <a:p>
                <a:pPr>
                  <a:defRPr sz="700"/>
                </a:pPr>
                <a:endParaRPr lang="ja-JP"/>
              </a:p>
            </c:txPr>
            <c:showLegendKey val="0"/>
            <c:showVal val="1"/>
            <c:showCatName val="0"/>
            <c:showSerName val="0"/>
            <c:showPercent val="0"/>
            <c:showBubbleSize val="0"/>
            <c:showLeaderLines val="0"/>
          </c:dLbls>
          <c:cat>
            <c:strRef>
              <c:f>Sheet1!$A$2</c:f>
              <c:strCache>
                <c:ptCount val="1"/>
                <c:pt idx="0">
                  <c:v>分類 1</c:v>
                </c:pt>
              </c:strCache>
            </c:strRef>
          </c:cat>
          <c:val>
            <c:numRef>
              <c:f>Sheet1!$C$2</c:f>
              <c:numCache>
                <c:formatCode>General</c:formatCode>
                <c:ptCount val="1"/>
                <c:pt idx="0">
                  <c:v>60.72</c:v>
                </c:pt>
              </c:numCache>
            </c:numRef>
          </c:val>
        </c:ser>
        <c:dLbls>
          <c:showLegendKey val="0"/>
          <c:showVal val="0"/>
          <c:showCatName val="0"/>
          <c:showSerName val="0"/>
          <c:showPercent val="0"/>
          <c:showBubbleSize val="0"/>
        </c:dLbls>
        <c:gapWidth val="150"/>
        <c:overlap val="100"/>
        <c:axId val="96459776"/>
        <c:axId val="102974208"/>
      </c:barChart>
      <c:catAx>
        <c:axId val="96459776"/>
        <c:scaling>
          <c:orientation val="minMax"/>
        </c:scaling>
        <c:delete val="1"/>
        <c:axPos val="l"/>
        <c:majorTickMark val="out"/>
        <c:minorTickMark val="none"/>
        <c:tickLblPos val="nextTo"/>
        <c:crossAx val="102974208"/>
        <c:crosses val="autoZero"/>
        <c:auto val="1"/>
        <c:lblAlgn val="ctr"/>
        <c:lblOffset val="100"/>
        <c:noMultiLvlLbl val="0"/>
      </c:catAx>
      <c:valAx>
        <c:axId val="102974208"/>
        <c:scaling>
          <c:orientation val="minMax"/>
        </c:scaling>
        <c:delete val="0"/>
        <c:axPos val="b"/>
        <c:majorGridlines/>
        <c:numFmt formatCode="0%" sourceLinked="1"/>
        <c:majorTickMark val="out"/>
        <c:minorTickMark val="none"/>
        <c:tickLblPos val="nextTo"/>
        <c:txPr>
          <a:bodyPr/>
          <a:lstStyle/>
          <a:p>
            <a:pPr>
              <a:defRPr sz="500"/>
            </a:pPr>
            <a:endParaRPr lang="ja-JP"/>
          </a:p>
        </c:txPr>
        <c:crossAx val="96459776"/>
        <c:crosses val="autoZero"/>
        <c:crossBetween val="between"/>
        <c:majorUnit val="0.5"/>
      </c:valAx>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34737159962059"/>
          <c:y val="8.385155118431209E-2"/>
          <c:w val="0.89655866352327407"/>
          <c:h val="0.63865378587102106"/>
        </c:manualLayout>
      </c:layout>
      <c:lineChart>
        <c:grouping val="standard"/>
        <c:varyColors val="0"/>
        <c:ser>
          <c:idx val="0"/>
          <c:order val="0"/>
          <c:spPr>
            <a:ln w="15875"/>
          </c:spPr>
          <c:marker>
            <c:symbol val="circle"/>
            <c:size val="3"/>
          </c:marker>
          <c:dLbls>
            <c:dLbl>
              <c:idx val="0"/>
              <c:layout>
                <c:manualLayout>
                  <c:x val="-8.3644511569582858E-2"/>
                  <c:y val="5.2692812352479829E-2"/>
                </c:manualLayout>
              </c:layout>
              <c:spPr/>
              <c:txPr>
                <a:bodyPr/>
                <a:lstStyle/>
                <a:p>
                  <a:pPr>
                    <a:defRPr sz="600"/>
                  </a:pPr>
                  <a:endParaRPr lang="ja-JP"/>
                </a:p>
              </c:txPr>
              <c:dLblPos val="r"/>
              <c:showLegendKey val="0"/>
              <c:showVal val="1"/>
              <c:showCatName val="0"/>
              <c:showSerName val="0"/>
              <c:showPercent val="0"/>
              <c:showBubbleSize val="0"/>
            </c:dLbl>
            <c:dLbl>
              <c:idx val="1"/>
              <c:delete val="1"/>
            </c:dLbl>
            <c:dLbl>
              <c:idx val="2"/>
              <c:spPr/>
              <c:txPr>
                <a:bodyPr/>
                <a:lstStyle/>
                <a:p>
                  <a:pPr>
                    <a:defRPr sz="600"/>
                  </a:pPr>
                  <a:endParaRPr lang="ja-JP"/>
                </a:p>
              </c:txPr>
              <c:dLblPos val="t"/>
              <c:showLegendKey val="0"/>
              <c:showVal val="1"/>
              <c:showCatName val="0"/>
              <c:showSerName val="0"/>
              <c:showPercent val="0"/>
              <c:showBubbleSize val="0"/>
            </c:dLbl>
            <c:dLbl>
              <c:idx val="3"/>
              <c:delete val="1"/>
            </c:dLbl>
            <c:dLbl>
              <c:idx val="4"/>
              <c:layout>
                <c:manualLayout>
                  <c:x val="-1.5908889194103323E-2"/>
                  <c:y val="-8.9102495003673662E-2"/>
                </c:manualLayout>
              </c:layout>
              <c:spPr/>
              <c:txPr>
                <a:bodyPr/>
                <a:lstStyle/>
                <a:p>
                  <a:pPr>
                    <a:defRPr sz="600"/>
                  </a:pPr>
                  <a:endParaRPr lang="ja-JP"/>
                </a:p>
              </c:txPr>
              <c:dLblPos val="r"/>
              <c:showLegendKey val="0"/>
              <c:showVal val="1"/>
              <c:showCatName val="0"/>
              <c:showSerName val="0"/>
              <c:showPercent val="0"/>
              <c:showBubbleSize val="0"/>
            </c:dLbl>
            <c:dLbl>
              <c:idx val="7"/>
              <c:layout>
                <c:manualLayout>
                  <c:x val="-5.2892404841446826E-2"/>
                  <c:y val="5.1700046026513492E-2"/>
                </c:manualLayout>
              </c:layout>
              <c:dLblPos val="r"/>
              <c:showLegendKey val="0"/>
              <c:showVal val="1"/>
              <c:showCatName val="0"/>
              <c:showSerName val="0"/>
              <c:showPercent val="0"/>
              <c:showBubbleSize val="0"/>
            </c:dLbl>
            <c:dLbl>
              <c:idx val="9"/>
              <c:layout>
                <c:manualLayout>
                  <c:x val="-5.4925066025476768E-2"/>
                  <c:y val="7.4199534916076906E-2"/>
                </c:manualLayout>
              </c:layout>
              <c:dLblPos val="r"/>
              <c:showLegendKey val="0"/>
              <c:showVal val="1"/>
              <c:showCatName val="0"/>
              <c:showSerName val="0"/>
              <c:showPercent val="0"/>
              <c:showBubbleSize val="0"/>
            </c:dLbl>
            <c:dLbl>
              <c:idx val="11"/>
              <c:layout>
                <c:manualLayout>
                  <c:x val="-5.2892404841446902E-2"/>
                  <c:y val="-6.2297364347274474E-2"/>
                </c:manualLayout>
              </c:layout>
              <c:dLblPos val="r"/>
              <c:showLegendKey val="0"/>
              <c:showVal val="1"/>
              <c:showCatName val="0"/>
              <c:showSerName val="0"/>
              <c:showPercent val="0"/>
              <c:showBubbleSize val="0"/>
            </c:dLbl>
            <c:dLbl>
              <c:idx val="13"/>
              <c:layout>
                <c:manualLayout>
                  <c:x val="-5.7974057801521678E-2"/>
                  <c:y val="4.1200284544717233E-2"/>
                </c:manualLayout>
              </c:layout>
              <c:dLblPos val="r"/>
              <c:showLegendKey val="0"/>
              <c:showVal val="1"/>
              <c:showCatName val="0"/>
              <c:showSerName val="0"/>
              <c:showPercent val="0"/>
              <c:showBubbleSize val="0"/>
            </c:dLbl>
            <c:dLbl>
              <c:idx val="15"/>
              <c:layout>
                <c:manualLayout>
                  <c:x val="-5.4925066025476768E-2"/>
                  <c:y val="2.9200557136950078E-2"/>
                </c:manualLayout>
              </c:layout>
              <c:dLblPos val="r"/>
              <c:showLegendKey val="0"/>
              <c:showVal val="1"/>
              <c:showCatName val="0"/>
              <c:showSerName val="0"/>
              <c:showPercent val="0"/>
              <c:showBubbleSize val="0"/>
            </c:dLbl>
            <c:dLbl>
              <c:idx val="17"/>
              <c:layout>
                <c:manualLayout>
                  <c:x val="-3.3010177550553646E-2"/>
                  <c:y val="6.8199671212193336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'公園入場者 (加工)'!$P$2:$T$2</c:f>
              <c:strCache>
                <c:ptCount val="5"/>
                <c:pt idx="0">
                  <c:v>H24</c:v>
                </c:pt>
                <c:pt idx="1">
                  <c:v>H25</c:v>
                </c:pt>
                <c:pt idx="2">
                  <c:v>H26</c:v>
                </c:pt>
                <c:pt idx="3">
                  <c:v>H27</c:v>
                </c:pt>
                <c:pt idx="4">
                  <c:v>H28</c:v>
                </c:pt>
              </c:strCache>
            </c:strRef>
          </c:cat>
          <c:val>
            <c:numRef>
              <c:f>'公園入場者 (加工)'!$P$22:$T$22</c:f>
              <c:numCache>
                <c:formatCode>#,##0_);[Red]\(#,##0\)</c:formatCode>
                <c:ptCount val="5"/>
                <c:pt idx="0">
                  <c:v>20694.784</c:v>
                </c:pt>
                <c:pt idx="1">
                  <c:v>21131.576000000008</c:v>
                </c:pt>
                <c:pt idx="2">
                  <c:v>21765.965</c:v>
                </c:pt>
                <c:pt idx="3">
                  <c:v>23031.645</c:v>
                </c:pt>
                <c:pt idx="4">
                  <c:v>23018.547999999999</c:v>
                </c:pt>
              </c:numCache>
            </c:numRef>
          </c:val>
          <c:smooth val="0"/>
        </c:ser>
        <c:dLbls>
          <c:showLegendKey val="0"/>
          <c:showVal val="0"/>
          <c:showCatName val="0"/>
          <c:showSerName val="0"/>
          <c:showPercent val="0"/>
          <c:showBubbleSize val="0"/>
        </c:dLbls>
        <c:marker val="1"/>
        <c:smooth val="0"/>
        <c:axId val="105643008"/>
        <c:axId val="111084288"/>
      </c:lineChart>
      <c:catAx>
        <c:axId val="105643008"/>
        <c:scaling>
          <c:orientation val="minMax"/>
        </c:scaling>
        <c:delete val="0"/>
        <c:axPos val="b"/>
        <c:numFmt formatCode="#,##0_);[Red]\(#,##0\)" sourceLinked="1"/>
        <c:majorTickMark val="out"/>
        <c:minorTickMark val="none"/>
        <c:tickLblPos val="nextTo"/>
        <c:spPr>
          <a:ln w="6350"/>
        </c:spPr>
        <c:txPr>
          <a:bodyPr/>
          <a:lstStyle/>
          <a:p>
            <a:pPr>
              <a:defRPr sz="600"/>
            </a:pPr>
            <a:endParaRPr lang="ja-JP"/>
          </a:p>
        </c:txPr>
        <c:crossAx val="111084288"/>
        <c:crosses val="autoZero"/>
        <c:auto val="1"/>
        <c:lblAlgn val="ctr"/>
        <c:lblOffset val="100"/>
        <c:noMultiLvlLbl val="0"/>
      </c:catAx>
      <c:valAx>
        <c:axId val="111084288"/>
        <c:scaling>
          <c:orientation val="minMax"/>
          <c:max val="24000"/>
          <c:min val="20000"/>
        </c:scaling>
        <c:delete val="0"/>
        <c:axPos val="l"/>
        <c:majorGridlines>
          <c:spPr>
            <a:ln w="3175"/>
          </c:spPr>
        </c:majorGridlines>
        <c:minorGridlines>
          <c:spPr>
            <a:ln>
              <a:noFill/>
            </a:ln>
          </c:spPr>
        </c:minorGridlines>
        <c:numFmt formatCode="#,##0_);[Red]\(#,##0\)" sourceLinked="1"/>
        <c:majorTickMark val="out"/>
        <c:minorTickMark val="none"/>
        <c:tickLblPos val="nextTo"/>
        <c:spPr>
          <a:ln w="6350"/>
        </c:spPr>
        <c:txPr>
          <a:bodyPr/>
          <a:lstStyle/>
          <a:p>
            <a:pPr>
              <a:defRPr sz="500"/>
            </a:pPr>
            <a:endParaRPr lang="ja-JP"/>
          </a:p>
        </c:txPr>
        <c:crossAx val="105643008"/>
        <c:crosses val="autoZero"/>
        <c:crossBetween val="between"/>
        <c:majorUnit val="1000"/>
        <c:minorUnit val="500"/>
      </c:valAx>
      <c:spPr>
        <a:noFill/>
        <a:ln w="3175">
          <a:solidFill>
            <a:schemeClr val="tx1">
              <a:tint val="75000"/>
              <a:shade val="95000"/>
              <a:satMod val="105000"/>
            </a:schemeClr>
          </a:solidFill>
        </a:ln>
      </c:spPr>
    </c:plotArea>
    <c:plotVisOnly val="1"/>
    <c:dispBlanksAs val="gap"/>
    <c:showDLblsOverMax val="0"/>
  </c:chart>
  <c:spPr>
    <a:ln>
      <a:noFill/>
    </a:ln>
  </c:spPr>
  <c:txPr>
    <a:bodyPr/>
    <a:lstStyle/>
    <a:p>
      <a:pPr>
        <a:defRPr sz="9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2"/>
            <a:ext cx="2950374" cy="497367"/>
          </a:xfrm>
          <a:prstGeom prst="rect">
            <a:avLst/>
          </a:prstGeom>
        </p:spPr>
        <p:txBody>
          <a:bodyPr vert="horz" lIns="92229" tIns="46115" rIns="92229" bIns="46115" rtlCol="0"/>
          <a:lstStyle>
            <a:lvl1pPr algn="r">
              <a:defRPr sz="1200"/>
            </a:lvl1pPr>
          </a:lstStyle>
          <a:p>
            <a:fld id="{75C68039-B1E6-45BB-ACE9-5AA68693B277}" type="datetimeFigureOut">
              <a:rPr kumimoji="1" lang="ja-JP" altLang="en-US" smtClean="0"/>
              <a:t>2018/8/30</a:t>
            </a:fld>
            <a:endParaRPr kumimoji="1" lang="ja-JP" altLang="en-US"/>
          </a:p>
        </p:txBody>
      </p:sp>
      <p:sp>
        <p:nvSpPr>
          <p:cNvPr id="4" name="フッター プレースホルダー 3"/>
          <p:cNvSpPr>
            <a:spLocks noGrp="1"/>
          </p:cNvSpPr>
          <p:nvPr>
            <p:ph type="ftr" sz="quarter" idx="2"/>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29" tIns="46115" rIns="92229" bIns="46115" rtlCol="0" anchor="b"/>
          <a:lstStyle>
            <a:lvl1pPr algn="r">
              <a:defRPr sz="1200"/>
            </a:lvl1pPr>
          </a:lstStyle>
          <a:p>
            <a:fld id="{23AD75DB-1E94-4D80-AFCB-3E136DF2B0B2}" type="slidenum">
              <a:rPr kumimoji="1" lang="ja-JP" altLang="en-US" smtClean="0"/>
              <a:t>‹#›</a:t>
            </a:fld>
            <a:endParaRPr kumimoji="1" lang="ja-JP" altLang="en-US"/>
          </a:p>
        </p:txBody>
      </p:sp>
    </p:spTree>
    <p:extLst>
      <p:ext uri="{BB962C8B-B14F-4D97-AF65-F5344CB8AC3E}">
        <p14:creationId xmlns:p14="http://schemas.microsoft.com/office/powerpoint/2010/main" val="1410338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7CBD82BD-B66C-49B7-9234-DA0579F870B6}" type="datetimeFigureOut">
              <a:rPr kumimoji="1" lang="ja-JP" altLang="en-US" smtClean="0"/>
              <a:t>2018/8/30</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a:p>
        </p:txBody>
      </p:sp>
      <p:sp>
        <p:nvSpPr>
          <p:cNvPr id="5" name="ノート プレースホルダー 4"/>
          <p:cNvSpPr>
            <a:spLocks noGrp="1"/>
          </p:cNvSpPr>
          <p:nvPr>
            <p:ph type="body" sz="quarter" idx="3"/>
          </p:nvPr>
        </p:nvSpPr>
        <p:spPr>
          <a:xfrm>
            <a:off x="680240"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F9B6D959-5BA2-4BA0-9E45-B91D23920EB3}" type="slidenum">
              <a:rPr kumimoji="1" lang="ja-JP" altLang="en-US" smtClean="0"/>
              <a:t>‹#›</a:t>
            </a:fld>
            <a:endParaRPr kumimoji="1" lang="ja-JP" altLang="en-US"/>
          </a:p>
        </p:txBody>
      </p:sp>
    </p:spTree>
    <p:extLst>
      <p:ext uri="{BB962C8B-B14F-4D97-AF65-F5344CB8AC3E}">
        <p14:creationId xmlns:p14="http://schemas.microsoft.com/office/powerpoint/2010/main" val="8577104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chor="ctr"/>
          <a:lstStyle/>
          <a:p>
            <a:pPr algn="ctr"/>
            <a:r>
              <a:rPr lang="ja-JP" altLang="en-US" sz="2000" dirty="0"/>
              <a:t>広域公園として、時代へ対応。</a:t>
            </a:r>
          </a:p>
        </p:txBody>
      </p:sp>
      <p:sp>
        <p:nvSpPr>
          <p:cNvPr id="4" name="スライド番号プレースホルダー 3"/>
          <p:cNvSpPr>
            <a:spLocks noGrp="1"/>
          </p:cNvSpPr>
          <p:nvPr>
            <p:ph type="sldNum" sz="quarter" idx="10"/>
          </p:nvPr>
        </p:nvSpPr>
        <p:spPr/>
        <p:txBody>
          <a:bodyPr/>
          <a:lstStyle/>
          <a:p>
            <a:fld id="{F9B6D959-5BA2-4BA0-9E45-B91D23920EB3}" type="slidenum">
              <a:rPr kumimoji="1" lang="ja-JP" altLang="en-US" smtClean="0"/>
              <a:t>1</a:t>
            </a:fld>
            <a:endParaRPr kumimoji="1" lang="ja-JP" altLang="en-US"/>
          </a:p>
        </p:txBody>
      </p:sp>
    </p:spTree>
    <p:extLst>
      <p:ext uri="{BB962C8B-B14F-4D97-AF65-F5344CB8AC3E}">
        <p14:creationId xmlns:p14="http://schemas.microsoft.com/office/powerpoint/2010/main" val="311497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F27316-C46A-404A-88DE-F12581D44EF9}" type="slidenum">
              <a:rPr kumimoji="1" lang="ja-JP" altLang="en-US" smtClean="0"/>
              <a:t>4</a:t>
            </a:fld>
            <a:endParaRPr kumimoji="1" lang="ja-JP" altLang="en-US"/>
          </a:p>
        </p:txBody>
      </p:sp>
    </p:spTree>
    <p:extLst>
      <p:ext uri="{BB962C8B-B14F-4D97-AF65-F5344CB8AC3E}">
        <p14:creationId xmlns:p14="http://schemas.microsoft.com/office/powerpoint/2010/main" val="1919111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FF27316-C46A-404A-88DE-F12581D44EF9}" type="slidenum">
              <a:rPr kumimoji="1" lang="ja-JP" altLang="en-US" smtClean="0"/>
              <a:t>5</a:t>
            </a:fld>
            <a:endParaRPr kumimoji="1" lang="ja-JP" altLang="en-US"/>
          </a:p>
        </p:txBody>
      </p:sp>
    </p:spTree>
    <p:extLst>
      <p:ext uri="{BB962C8B-B14F-4D97-AF65-F5344CB8AC3E}">
        <p14:creationId xmlns:p14="http://schemas.microsoft.com/office/powerpoint/2010/main" val="191911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22" indent="0" algn="ctr">
              <a:buNone/>
              <a:defRPr>
                <a:solidFill>
                  <a:schemeClr val="tx1">
                    <a:tint val="75000"/>
                  </a:schemeClr>
                </a:solidFill>
              </a:defRPr>
            </a:lvl2pPr>
            <a:lvl3pPr marL="957644" indent="0" algn="ctr">
              <a:buNone/>
              <a:defRPr>
                <a:solidFill>
                  <a:schemeClr val="tx1">
                    <a:tint val="75000"/>
                  </a:schemeClr>
                </a:solidFill>
              </a:defRPr>
            </a:lvl3pPr>
            <a:lvl4pPr marL="1436465" indent="0" algn="ctr">
              <a:buNone/>
              <a:defRPr>
                <a:solidFill>
                  <a:schemeClr val="tx1">
                    <a:tint val="75000"/>
                  </a:schemeClr>
                </a:solidFill>
              </a:defRPr>
            </a:lvl4pPr>
            <a:lvl5pPr marL="1915286" indent="0" algn="ctr">
              <a:buNone/>
              <a:defRPr>
                <a:solidFill>
                  <a:schemeClr val="tx1">
                    <a:tint val="75000"/>
                  </a:schemeClr>
                </a:solidFill>
              </a:defRPr>
            </a:lvl5pPr>
            <a:lvl6pPr marL="2394107" indent="0" algn="ctr">
              <a:buNone/>
              <a:defRPr>
                <a:solidFill>
                  <a:schemeClr val="tx1">
                    <a:tint val="75000"/>
                  </a:schemeClr>
                </a:solidFill>
              </a:defRPr>
            </a:lvl6pPr>
            <a:lvl7pPr marL="2872929" indent="0" algn="ctr">
              <a:buNone/>
              <a:defRPr>
                <a:solidFill>
                  <a:schemeClr val="tx1">
                    <a:tint val="75000"/>
                  </a:schemeClr>
                </a:solidFill>
              </a:defRPr>
            </a:lvl7pPr>
            <a:lvl8pPr marL="3351750" indent="0" algn="ctr">
              <a:buNone/>
              <a:defRPr>
                <a:solidFill>
                  <a:schemeClr val="tx1">
                    <a:tint val="75000"/>
                  </a:schemeClr>
                </a:solidFill>
              </a:defRPr>
            </a:lvl8pPr>
            <a:lvl9pPr marL="38305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326252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797732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9270912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70245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22" indent="0">
              <a:buNone/>
              <a:defRPr sz="1900">
                <a:solidFill>
                  <a:schemeClr val="tx1">
                    <a:tint val="75000"/>
                  </a:schemeClr>
                </a:solidFill>
              </a:defRPr>
            </a:lvl2pPr>
            <a:lvl3pPr marL="957644" indent="0">
              <a:buNone/>
              <a:defRPr sz="1600">
                <a:solidFill>
                  <a:schemeClr val="tx1">
                    <a:tint val="75000"/>
                  </a:schemeClr>
                </a:solidFill>
              </a:defRPr>
            </a:lvl3pPr>
            <a:lvl4pPr marL="1436465" indent="0">
              <a:buNone/>
              <a:defRPr sz="1500">
                <a:solidFill>
                  <a:schemeClr val="tx1">
                    <a:tint val="75000"/>
                  </a:schemeClr>
                </a:solidFill>
              </a:defRPr>
            </a:lvl4pPr>
            <a:lvl5pPr marL="1915286" indent="0">
              <a:buNone/>
              <a:defRPr sz="1500">
                <a:solidFill>
                  <a:schemeClr val="tx1">
                    <a:tint val="75000"/>
                  </a:schemeClr>
                </a:solidFill>
              </a:defRPr>
            </a:lvl5pPr>
            <a:lvl6pPr marL="2394107" indent="0">
              <a:buNone/>
              <a:defRPr sz="1500">
                <a:solidFill>
                  <a:schemeClr val="tx1">
                    <a:tint val="75000"/>
                  </a:schemeClr>
                </a:solidFill>
              </a:defRPr>
            </a:lvl6pPr>
            <a:lvl7pPr marL="2872929" indent="0">
              <a:buNone/>
              <a:defRPr sz="1500">
                <a:solidFill>
                  <a:schemeClr val="tx1">
                    <a:tint val="75000"/>
                  </a:schemeClr>
                </a:solidFill>
              </a:defRPr>
            </a:lvl7pPr>
            <a:lvl8pPr marL="3351750" indent="0">
              <a:buNone/>
              <a:defRPr sz="1500">
                <a:solidFill>
                  <a:schemeClr val="tx1">
                    <a:tint val="75000"/>
                  </a:schemeClr>
                </a:solidFill>
              </a:defRPr>
            </a:lvl8pPr>
            <a:lvl9pPr marL="3830572"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401870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3302820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59971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17438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36406303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4"/>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1358372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822" indent="0">
              <a:buNone/>
              <a:defRPr sz="2900"/>
            </a:lvl2pPr>
            <a:lvl3pPr marL="957644" indent="0">
              <a:buNone/>
              <a:defRPr sz="2500"/>
            </a:lvl3pPr>
            <a:lvl4pPr marL="1436465" indent="0">
              <a:buNone/>
              <a:defRPr sz="2100"/>
            </a:lvl4pPr>
            <a:lvl5pPr marL="1915286" indent="0">
              <a:buNone/>
              <a:defRPr sz="2100"/>
            </a:lvl5pPr>
            <a:lvl6pPr marL="2394107" indent="0">
              <a:buNone/>
              <a:defRPr sz="2100"/>
            </a:lvl6pPr>
            <a:lvl7pPr marL="2872929" indent="0">
              <a:buNone/>
              <a:defRPr sz="2100"/>
            </a:lvl7pPr>
            <a:lvl8pPr marL="3351750" indent="0">
              <a:buNone/>
              <a:defRPr sz="2100"/>
            </a:lvl8pPr>
            <a:lvl9pPr marL="3830572"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0250F9-B1E8-4870-90DD-A4FD5747408E}" type="datetimeFigureOut">
              <a:rPr kumimoji="1" lang="ja-JP" altLang="en-US" smtClean="0"/>
              <a:t>2018/8/30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8515448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64" tIns="47883" rIns="95764" bIns="4788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5764" tIns="47883" rIns="95764" bIns="4788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5764" tIns="47883" rIns="95764" bIns="47883" rtlCol="0" anchor="ctr"/>
          <a:lstStyle>
            <a:lvl1pPr algn="l">
              <a:defRPr sz="1300">
                <a:solidFill>
                  <a:schemeClr val="tx1">
                    <a:tint val="75000"/>
                  </a:schemeClr>
                </a:solidFill>
              </a:defRPr>
            </a:lvl1pPr>
          </a:lstStyle>
          <a:p>
            <a:fld id="{5A0250F9-B1E8-4870-90DD-A4FD5747408E}" type="datetimeFigureOut">
              <a:rPr kumimoji="1" lang="ja-JP" altLang="en-US" smtClean="0"/>
              <a:t>2018/8/30</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5764" tIns="47883" rIns="95764" bIns="4788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5764" tIns="47883" rIns="95764" bIns="47883" rtlCol="0" anchor="ctr"/>
          <a:lstStyle>
            <a:lvl1pPr algn="r">
              <a:defRPr sz="1300">
                <a:solidFill>
                  <a:schemeClr val="tx1">
                    <a:tint val="75000"/>
                  </a:schemeClr>
                </a:solidFill>
              </a:defRPr>
            </a:lvl1p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37077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57644" rtl="0" eaLnBrk="1" latinLnBrk="0" hangingPunct="1">
        <a:spcBef>
          <a:spcPct val="0"/>
        </a:spcBef>
        <a:buNone/>
        <a:defRPr kumimoji="1" sz="4600" kern="1200">
          <a:solidFill>
            <a:schemeClr val="tx1"/>
          </a:solidFill>
          <a:latin typeface="+mj-lt"/>
          <a:ea typeface="+mj-ea"/>
          <a:cs typeface="+mj-cs"/>
        </a:defRPr>
      </a:lvl1pPr>
    </p:titleStyle>
    <p:bodyStyle>
      <a:lvl1pPr marL="359117" indent="-359117" algn="l" defTabSz="9576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085" indent="-299263" algn="l" defTabSz="957644"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054" indent="-239411" algn="l" defTabSz="957644"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5874"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4696"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518"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340"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161"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983"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1.emf"/><Relationship Id="rId4" Type="http://schemas.openxmlformats.org/officeDocument/2006/relationships/image" Target="../media/image2.png"/><Relationship Id="rId9"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chart" Target="../charts/chart1.xml"/><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6516" y="2312876"/>
            <a:ext cx="8998582" cy="1470025"/>
          </a:xfrm>
        </p:spPr>
        <p:txBody>
          <a:bodyPr>
            <a:normAutofit fontScale="90000"/>
          </a:bodyPr>
          <a:lstStyle/>
          <a:p>
            <a:r>
              <a:rPr kumimoji="1" lang="ja-JP" altLang="en-US" dirty="0" smtClean="0"/>
              <a:t>「都市計画公園のあり方」の</a:t>
            </a:r>
            <a:r>
              <a:rPr kumimoji="1" lang="en-US" altLang="ja-JP" dirty="0" smtClean="0"/>
              <a:t/>
            </a:r>
            <a:br>
              <a:rPr kumimoji="1" lang="en-US" altLang="ja-JP" dirty="0" smtClean="0"/>
            </a:br>
            <a:r>
              <a:rPr kumimoji="1" lang="ja-JP" altLang="en-US" dirty="0" smtClean="0"/>
              <a:t>検討経過について</a:t>
            </a:r>
            <a:endParaRPr kumimoji="1" lang="ja-JP" altLang="en-US" dirty="0"/>
          </a:p>
        </p:txBody>
      </p:sp>
      <p:sp>
        <p:nvSpPr>
          <p:cNvPr id="4" name="テキスト ボックス 3"/>
          <p:cNvSpPr txBox="1"/>
          <p:nvPr/>
        </p:nvSpPr>
        <p:spPr>
          <a:xfrm>
            <a:off x="8697416" y="44625"/>
            <a:ext cx="1210588" cy="461665"/>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 </a:t>
            </a:r>
            <a:r>
              <a:rPr kumimoji="1" lang="ja-JP" altLang="en-US" sz="2400" dirty="0" smtClean="0">
                <a:latin typeface="HG丸ｺﾞｼｯｸM-PRO" panose="020F0600000000000000" pitchFamily="50" charset="-128"/>
                <a:ea typeface="HG丸ｺﾞｼｯｸM-PRO" panose="020F0600000000000000" pitchFamily="50" charset="-128"/>
              </a:rPr>
              <a:t>３</a:t>
            </a:r>
            <a:endParaRPr kumimoji="1" lang="en-US" altLang="ja-JP" sz="24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8625544" y="25460"/>
            <a:ext cx="1224000" cy="52322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48981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9906000" cy="44504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6" name="タイトル 1"/>
          <p:cNvSpPr txBox="1">
            <a:spLocks/>
          </p:cNvSpPr>
          <p:nvPr/>
        </p:nvSpPr>
        <p:spPr>
          <a:xfrm>
            <a:off x="-46173" y="-27384"/>
            <a:ext cx="5755257"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400" dirty="0">
                <a:solidFill>
                  <a:prstClr val="black"/>
                </a:solidFill>
                <a:latin typeface="ＭＳ Ｐゴシック"/>
              </a:rPr>
              <a:t>　</a:t>
            </a:r>
            <a:r>
              <a:rPr lang="ja-JP" altLang="en-US" sz="2400" dirty="0" smtClean="0">
                <a:solidFill>
                  <a:prstClr val="black"/>
                </a:solidFill>
                <a:latin typeface="ＭＳ Ｐゴシック"/>
              </a:rPr>
              <a:t>これまでの検討経過について</a:t>
            </a:r>
            <a:endParaRPr lang="en-US" altLang="ja-JP" sz="2400" dirty="0" smtClean="0">
              <a:solidFill>
                <a:prstClr val="black"/>
              </a:solidFill>
              <a:latin typeface="ＭＳ Ｐゴシック"/>
            </a:endParaRPr>
          </a:p>
        </p:txBody>
      </p:sp>
      <p:grpSp>
        <p:nvGrpSpPr>
          <p:cNvPr id="2" name="グループ化 1"/>
          <p:cNvGrpSpPr/>
          <p:nvPr/>
        </p:nvGrpSpPr>
        <p:grpSpPr>
          <a:xfrm>
            <a:off x="1071465" y="350449"/>
            <a:ext cx="9858199" cy="6582233"/>
            <a:chOff x="-16593" y="350449"/>
            <a:chExt cx="9858199" cy="6582233"/>
          </a:xfrm>
        </p:grpSpPr>
        <p:sp>
          <p:nvSpPr>
            <p:cNvPr id="17" name="テキスト ボックス 16"/>
            <p:cNvSpPr txBox="1"/>
            <p:nvPr/>
          </p:nvSpPr>
          <p:spPr>
            <a:xfrm>
              <a:off x="352101" y="3748970"/>
              <a:ext cx="4555950" cy="400110"/>
            </a:xfrm>
            <a:prstGeom prst="rect">
              <a:avLst/>
            </a:prstGeom>
            <a:noFill/>
          </p:spPr>
          <p:txBody>
            <a:bodyPr wrap="square" rtlCol="0">
              <a:spAutoFit/>
            </a:bodyPr>
            <a:lstStyle/>
            <a:p>
              <a:pPr>
                <a:buFont typeface="Wingdings" pitchFamily="2" charset="2"/>
                <a:buNone/>
              </a:pPr>
              <a:r>
                <a:rPr lang="ja-JP" altLang="en-US" sz="2000" b="1" dirty="0" smtClean="0">
                  <a:latin typeface="HGPｺﾞｼｯｸM" panose="020B0600000000000000" pitchFamily="50" charset="-128"/>
                  <a:ea typeface="HGPｺﾞｼｯｸM" panose="020B0600000000000000" pitchFamily="50" charset="-128"/>
                </a:rPr>
                <a:t>・</a:t>
              </a:r>
              <a:r>
                <a:rPr lang="ja-JP" altLang="en-US" sz="2000" b="1" u="sng" dirty="0" smtClean="0">
                  <a:latin typeface="HGPｺﾞｼｯｸM" panose="020B0600000000000000" pitchFamily="50" charset="-128"/>
                  <a:ea typeface="HGPｺﾞｼｯｸM" panose="020B0600000000000000" pitchFamily="50" charset="-128"/>
                </a:rPr>
                <a:t>平成３０年３月</a:t>
              </a:r>
              <a:r>
                <a:rPr lang="en-US" altLang="ja-JP" sz="2000" b="1" u="sng" dirty="0" smtClean="0">
                  <a:latin typeface="HGPｺﾞｼｯｸM" panose="020B0600000000000000" pitchFamily="50" charset="-128"/>
                  <a:ea typeface="HGPｺﾞｼｯｸM" panose="020B0600000000000000" pitchFamily="50" charset="-128"/>
                </a:rPr>
                <a:t>2</a:t>
              </a:r>
              <a:r>
                <a:rPr lang="ja-JP" altLang="en-US" sz="2000" b="1" u="sng" dirty="0" smtClean="0">
                  <a:latin typeface="HGPｺﾞｼｯｸM" panose="020B0600000000000000" pitchFamily="50" charset="-128"/>
                  <a:ea typeface="HGPｺﾞｼｯｸM" panose="020B0600000000000000" pitchFamily="50" charset="-128"/>
                </a:rPr>
                <a:t>９日</a:t>
              </a:r>
              <a:endParaRPr lang="en-US" altLang="ja-JP" sz="2000" b="1"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3973462" y="3804573"/>
              <a:ext cx="5868144" cy="86177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　 </a:t>
              </a:r>
              <a:r>
                <a:rPr lang="ja-JP" altLang="en-US" sz="2000" b="1" dirty="0" smtClean="0">
                  <a:latin typeface="HGPｺﾞｼｯｸM" panose="020B0600000000000000" pitchFamily="50" charset="-128"/>
                  <a:ea typeface="HGPｺﾞｼｯｸM" panose="020B0600000000000000" pitchFamily="50" charset="-128"/>
                </a:rPr>
                <a:t>第３回　部会</a:t>
              </a:r>
              <a:endParaRPr lang="en-US" altLang="ja-JP" sz="2000" b="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1800" dirty="0" smtClean="0">
                  <a:latin typeface="HGPｺﾞｼｯｸM" panose="020B0600000000000000" pitchFamily="50" charset="-128"/>
                  <a:ea typeface="HGPｺﾞｼｯｸM" panose="020B0600000000000000" pitchFamily="50" charset="-128"/>
                </a:rPr>
                <a:t>   　 ・基本方針に沿った具体的な取組</a:t>
              </a:r>
              <a:endParaRPr lang="en-US" altLang="ja-JP" sz="1800"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1800" dirty="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  　 ・最終報告（たたき台）</a:t>
              </a:r>
              <a:endParaRPr lang="en-US" altLang="ja-JP" sz="2000" dirty="0">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352101" y="4488834"/>
              <a:ext cx="4953001" cy="400110"/>
            </a:xfrm>
            <a:prstGeom prst="rect">
              <a:avLst/>
            </a:prstGeom>
            <a:noFill/>
          </p:spPr>
          <p:txBody>
            <a:bodyPr wrap="square" rtlCol="0">
              <a:spAutoFit/>
            </a:bodyPr>
            <a:lstStyle/>
            <a:p>
              <a:pPr>
                <a:buFont typeface="Wingdings" pitchFamily="2" charset="2"/>
                <a:buNone/>
              </a:pPr>
              <a:r>
                <a:rPr lang="ja-JP" altLang="en-US" sz="2000" b="1" dirty="0" smtClean="0">
                  <a:latin typeface="HGPｺﾞｼｯｸM" panose="020B0600000000000000" pitchFamily="50" charset="-128"/>
                  <a:ea typeface="HGPｺﾞｼｯｸM" panose="020B0600000000000000" pitchFamily="50" charset="-128"/>
                </a:rPr>
                <a:t>・</a:t>
              </a:r>
              <a:r>
                <a:rPr lang="ja-JP" altLang="en-US" sz="2000" b="1" u="sng" dirty="0" smtClean="0">
                  <a:latin typeface="HGPｺﾞｼｯｸM" panose="020B0600000000000000" pitchFamily="50" charset="-128"/>
                  <a:ea typeface="HGPｺﾞｼｯｸM" panose="020B0600000000000000" pitchFamily="50" charset="-128"/>
                </a:rPr>
                <a:t>平成３０年５月</a:t>
              </a:r>
              <a:r>
                <a:rPr lang="en-US" altLang="ja-JP" sz="2000" b="1" u="sng" dirty="0" smtClean="0">
                  <a:latin typeface="HGPｺﾞｼｯｸM" panose="020B0600000000000000" pitchFamily="50" charset="-128"/>
                  <a:ea typeface="HGPｺﾞｼｯｸM" panose="020B0600000000000000" pitchFamily="50" charset="-128"/>
                </a:rPr>
                <a:t>2</a:t>
              </a:r>
              <a:r>
                <a:rPr lang="ja-JP" altLang="en-US" sz="2000" b="1" u="sng" dirty="0" smtClean="0">
                  <a:latin typeface="HGPｺﾞｼｯｸM" panose="020B0600000000000000" pitchFamily="50" charset="-128"/>
                  <a:ea typeface="HGPｺﾞｼｯｸM" panose="020B0600000000000000" pitchFamily="50" charset="-128"/>
                </a:rPr>
                <a:t>８日</a:t>
              </a:r>
              <a:endParaRPr lang="en-US" altLang="ja-JP" sz="2000" b="1"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3973462" y="4599196"/>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　 </a:t>
              </a:r>
              <a:r>
                <a:rPr lang="ja-JP" altLang="en-US" sz="2000" b="1" dirty="0" smtClean="0">
                  <a:latin typeface="HGPｺﾞｼｯｸM" panose="020B0600000000000000" pitchFamily="50" charset="-128"/>
                  <a:ea typeface="HGPｺﾞｼｯｸM" panose="020B0600000000000000" pitchFamily="50" charset="-128"/>
                </a:rPr>
                <a:t>第４回　部会</a:t>
              </a:r>
              <a:endParaRPr lang="en-US" altLang="ja-JP" sz="2000" b="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・最終報告（素案）</a:t>
              </a:r>
              <a:endParaRPr lang="en-US" altLang="ja-JP" sz="2000" dirty="0">
                <a:latin typeface="HGPｺﾞｼｯｸM" panose="020B0600000000000000" pitchFamily="50" charset="-128"/>
                <a:ea typeface="HGPｺﾞｼｯｸM" panose="020B0600000000000000" pitchFamily="50" charset="-128"/>
              </a:endParaRPr>
            </a:p>
          </p:txBody>
        </p:sp>
        <p:sp>
          <p:nvSpPr>
            <p:cNvPr id="21" name="テキスト ボックス 20"/>
            <p:cNvSpPr txBox="1"/>
            <p:nvPr/>
          </p:nvSpPr>
          <p:spPr>
            <a:xfrm>
              <a:off x="352101" y="5060426"/>
              <a:ext cx="4148235" cy="400110"/>
            </a:xfrm>
            <a:prstGeom prst="rect">
              <a:avLst/>
            </a:prstGeom>
            <a:noFill/>
          </p:spPr>
          <p:txBody>
            <a:bodyPr wrap="square" rtlCol="0">
              <a:spAutoFit/>
            </a:bodyPr>
            <a:lstStyle/>
            <a:p>
              <a:pPr>
                <a:buFont typeface="Wingdings" pitchFamily="2" charset="2"/>
                <a:buNone/>
              </a:pPr>
              <a:r>
                <a:rPr lang="ja-JP" altLang="en-US" sz="2000" b="1" dirty="0" smtClean="0">
                  <a:latin typeface="HGPｺﾞｼｯｸM" panose="020B0600000000000000" pitchFamily="50" charset="-128"/>
                  <a:ea typeface="HGPｺﾞｼｯｸM" panose="020B0600000000000000" pitchFamily="50" charset="-128"/>
                </a:rPr>
                <a:t>・</a:t>
              </a:r>
              <a:r>
                <a:rPr lang="ja-JP" altLang="en-US" sz="2000" b="1" u="sng" dirty="0" smtClean="0">
                  <a:latin typeface="HGPｺﾞｼｯｸM" panose="020B0600000000000000" pitchFamily="50" charset="-128"/>
                  <a:ea typeface="HGPｺﾞｼｯｸM" panose="020B0600000000000000" pitchFamily="50" charset="-128"/>
                </a:rPr>
                <a:t>平成３０年７月２３日</a:t>
              </a:r>
              <a:endParaRPr lang="en-US" altLang="ja-JP" sz="2000" b="1" dirty="0">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3973462" y="5175260"/>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　 </a:t>
              </a:r>
              <a:r>
                <a:rPr lang="ja-JP" altLang="en-US" sz="2000" b="1" dirty="0" smtClean="0">
                  <a:latin typeface="HGPｺﾞｼｯｸM" panose="020B0600000000000000" pitchFamily="50" charset="-128"/>
                  <a:ea typeface="HGPｺﾞｼｯｸM" panose="020B0600000000000000" pitchFamily="50" charset="-128"/>
                </a:rPr>
                <a:t>第５回　部会</a:t>
              </a:r>
              <a:endParaRPr lang="en-US" altLang="ja-JP" sz="2000" b="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a:t>
              </a:r>
              <a:r>
                <a:rPr lang="ja-JP" altLang="en-US" sz="1800" dirty="0">
                  <a:latin typeface="HGPｺﾞｼｯｸM" panose="020B0600000000000000" pitchFamily="50" charset="-128"/>
                  <a:ea typeface="HGPｺﾞｼｯｸM" panose="020B0600000000000000" pitchFamily="50" charset="-128"/>
                </a:rPr>
                <a:t>最終報告（素案）</a:t>
              </a:r>
              <a:endParaRPr lang="en-US" altLang="ja-JP" sz="2000" dirty="0">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352101" y="5640962"/>
              <a:ext cx="4148235" cy="400110"/>
            </a:xfrm>
            <a:prstGeom prst="rect">
              <a:avLst/>
            </a:prstGeom>
            <a:noFill/>
          </p:spPr>
          <p:txBody>
            <a:bodyPr wrap="square" rtlCol="0">
              <a:spAutoFit/>
            </a:bodyPr>
            <a:lstStyle/>
            <a:p>
              <a:pPr>
                <a:buFont typeface="Wingdings" pitchFamily="2" charset="2"/>
                <a:buNone/>
              </a:pPr>
              <a:r>
                <a:rPr lang="ja-JP" altLang="en-US" sz="2000" b="1" dirty="0" smtClean="0">
                  <a:latin typeface="HGPｺﾞｼｯｸM" panose="020B0600000000000000" pitchFamily="50" charset="-128"/>
                  <a:ea typeface="HGPｺﾞｼｯｸM" panose="020B0600000000000000" pitchFamily="50" charset="-128"/>
                </a:rPr>
                <a:t>・</a:t>
              </a:r>
              <a:r>
                <a:rPr lang="ja-JP" altLang="en-US" sz="2000" b="1" u="sng" dirty="0" smtClean="0">
                  <a:latin typeface="HGPｺﾞｼｯｸM" panose="020B0600000000000000" pitchFamily="50" charset="-128"/>
                  <a:ea typeface="HGPｺﾞｼｯｸM" panose="020B0600000000000000" pitchFamily="50" charset="-128"/>
                </a:rPr>
                <a:t>平成３０年８月３０日</a:t>
              </a:r>
              <a:endParaRPr lang="en-US" altLang="ja-JP" sz="2000" b="1" dirty="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3973462" y="5751324"/>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　 </a:t>
              </a:r>
              <a:r>
                <a:rPr lang="ja-JP" altLang="en-US" sz="2000" b="1" dirty="0" smtClean="0">
                  <a:latin typeface="HGPｺﾞｼｯｸM" panose="020B0600000000000000" pitchFamily="50" charset="-128"/>
                  <a:ea typeface="HGPｺﾞｼｯｸM" panose="020B0600000000000000" pitchFamily="50" charset="-128"/>
                </a:rPr>
                <a:t>第６回　部会</a:t>
              </a:r>
              <a:endParaRPr lang="en-US" altLang="ja-JP" sz="2000" b="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a:t>
              </a:r>
              <a:r>
                <a:rPr lang="ja-JP" altLang="en-US" sz="1800" dirty="0">
                  <a:latin typeface="HGPｺﾞｼｯｸM" panose="020B0600000000000000" pitchFamily="50" charset="-128"/>
                  <a:ea typeface="HGPｺﾞｼｯｸM" panose="020B0600000000000000" pitchFamily="50" charset="-128"/>
                </a:rPr>
                <a:t>最終報告</a:t>
              </a:r>
              <a:r>
                <a:rPr lang="ja-JP" altLang="en-US" sz="1800" dirty="0" smtClean="0">
                  <a:latin typeface="HGPｺﾞｼｯｸM" panose="020B0600000000000000" pitchFamily="50" charset="-128"/>
                  <a:ea typeface="HGPｺﾞｼｯｸM" panose="020B0600000000000000" pitchFamily="50" charset="-128"/>
                </a:rPr>
                <a:t>（案</a:t>
              </a:r>
              <a:r>
                <a:rPr lang="ja-JP" altLang="en-US" sz="1800" dirty="0">
                  <a:latin typeface="HGPｺﾞｼｯｸM" panose="020B0600000000000000" pitchFamily="50" charset="-128"/>
                  <a:ea typeface="HGPｺﾞｼｯｸM" panose="020B0600000000000000" pitchFamily="50" charset="-128"/>
                </a:rPr>
                <a:t>）</a:t>
              </a:r>
              <a:endParaRPr lang="en-US" altLang="ja-JP" sz="2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16593" y="3120682"/>
              <a:ext cx="4555950" cy="461665"/>
            </a:xfrm>
            <a:prstGeom prst="rect">
              <a:avLst/>
            </a:prstGeom>
            <a:noFill/>
          </p:spPr>
          <p:txBody>
            <a:bodyPr wrap="square" rtlCol="0">
              <a:spAutoFit/>
            </a:bodyPr>
            <a:lstStyle/>
            <a:p>
              <a:pPr>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a:t>
              </a:r>
              <a:r>
                <a:rPr lang="ja-JP" altLang="en-US" sz="2400" b="1" u="sng" dirty="0" smtClean="0">
                  <a:latin typeface="HGPｺﾞｼｯｸM" panose="020B0600000000000000" pitchFamily="50" charset="-128"/>
                  <a:ea typeface="HGPｺﾞｼｯｸM" panose="020B0600000000000000" pitchFamily="50" charset="-128"/>
                </a:rPr>
                <a:t>平成３０年２月９日</a:t>
              </a:r>
              <a:endParaRPr lang="en-US" altLang="ja-JP" sz="2400" b="1"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3973462" y="3215278"/>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都市計画審議会</a:t>
              </a:r>
              <a:endParaRPr lang="en-US" altLang="ja-JP" sz="2400" b="1" dirty="0" smtClean="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・中間報告（案）</a:t>
              </a:r>
              <a:endParaRPr lang="en-US" altLang="ja-JP" sz="20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16593" y="2504142"/>
              <a:ext cx="4555950" cy="461665"/>
            </a:xfrm>
            <a:prstGeom prst="rect">
              <a:avLst/>
            </a:prstGeom>
            <a:noFill/>
          </p:spPr>
          <p:txBody>
            <a:bodyPr wrap="square" rtlCol="0">
              <a:spAutoFit/>
            </a:bodyPr>
            <a:lstStyle/>
            <a:p>
              <a:pPr>
                <a:buFont typeface="Wingdings" pitchFamily="2" charset="2"/>
                <a:buNone/>
              </a:pPr>
              <a:r>
                <a:rPr lang="ja-JP" altLang="en-US" sz="2400" b="1" i="1" dirty="0" smtClean="0">
                  <a:latin typeface="HGPｺﾞｼｯｸM" panose="020B0600000000000000" pitchFamily="50" charset="-128"/>
                  <a:ea typeface="HGPｺﾞｼｯｸM" panose="020B0600000000000000" pitchFamily="50" charset="-128"/>
                </a:rPr>
                <a:t>○</a:t>
              </a:r>
              <a:r>
                <a:rPr lang="ja-JP" altLang="en-US" sz="2400" b="1" i="1" u="sng" dirty="0" smtClean="0">
                  <a:latin typeface="HGPｺﾞｼｯｸM" panose="020B0600000000000000" pitchFamily="50" charset="-128"/>
                  <a:ea typeface="HGPｺﾞｼｯｸM" panose="020B0600000000000000" pitchFamily="50" charset="-128"/>
                </a:rPr>
                <a:t>平成３０年１月２９日</a:t>
              </a:r>
              <a:endParaRPr lang="en-US" altLang="ja-JP" sz="2400" b="1" i="1" dirty="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3973462" y="2612154"/>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i="1" dirty="0" smtClean="0">
                  <a:latin typeface="HGPｺﾞｼｯｸM" panose="020B0600000000000000" pitchFamily="50" charset="-128"/>
                  <a:ea typeface="HGPｺﾞｼｯｸM" panose="020B0600000000000000" pitchFamily="50" charset="-128"/>
                </a:rPr>
                <a:t>第２回　常務委員会</a:t>
              </a:r>
              <a:endParaRPr lang="en-US" altLang="ja-JP" sz="2400" b="1" i="1" dirty="0" smtClean="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4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・中間報告（案）</a:t>
              </a:r>
              <a:endParaRPr lang="en-US" altLang="ja-JP" sz="1800" dirty="0">
                <a:latin typeface="HGPｺﾞｼｯｸM" panose="020B0600000000000000" pitchFamily="50" charset="-128"/>
                <a:ea typeface="HGPｺﾞｼｯｸM" panose="020B0600000000000000" pitchFamily="50" charset="-128"/>
              </a:endParaRPr>
            </a:p>
          </p:txBody>
        </p:sp>
        <p:sp>
          <p:nvSpPr>
            <p:cNvPr id="23" name="テキスト ボックス 22"/>
            <p:cNvSpPr txBox="1"/>
            <p:nvPr/>
          </p:nvSpPr>
          <p:spPr>
            <a:xfrm>
              <a:off x="-16593" y="6201260"/>
              <a:ext cx="4555950" cy="461665"/>
            </a:xfrm>
            <a:prstGeom prst="rect">
              <a:avLst/>
            </a:prstGeom>
            <a:noFill/>
          </p:spPr>
          <p:txBody>
            <a:bodyPr wrap="square" rtlCol="0">
              <a:spAutoFit/>
            </a:bodyPr>
            <a:lstStyle/>
            <a:p>
              <a:pPr>
                <a:buFont typeface="Wingdings" pitchFamily="2" charset="2"/>
                <a:buNone/>
              </a:pPr>
              <a:r>
                <a:rPr lang="ja-JP" altLang="en-US" sz="2400" b="1" i="1" dirty="0" smtClean="0">
                  <a:latin typeface="HGPｺﾞｼｯｸM" panose="020B0600000000000000" pitchFamily="50" charset="-128"/>
                  <a:ea typeface="HGPｺﾞｼｯｸM" panose="020B0600000000000000" pitchFamily="50" charset="-128"/>
                </a:rPr>
                <a:t>○</a:t>
              </a:r>
              <a:r>
                <a:rPr lang="ja-JP" altLang="en-US" sz="2400" b="1" i="1" u="sng" dirty="0" smtClean="0">
                  <a:latin typeface="HGPｺﾞｼｯｸM" panose="020B0600000000000000" pitchFamily="50" charset="-128"/>
                  <a:ea typeface="HGPｺﾞｼｯｸM" panose="020B0600000000000000" pitchFamily="50" charset="-128"/>
                </a:rPr>
                <a:t>平成３０年１０月１日</a:t>
              </a:r>
              <a:endParaRPr lang="en-US" altLang="ja-JP" sz="2400" b="1" i="1" dirty="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3973462" y="6327388"/>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i="1" dirty="0" smtClean="0">
                  <a:latin typeface="HGPｺﾞｼｯｸM" panose="020B0600000000000000" pitchFamily="50" charset="-128"/>
                  <a:ea typeface="HGPｺﾞｼｯｸM" panose="020B0600000000000000" pitchFamily="50" charset="-128"/>
                </a:rPr>
                <a:t>第３回　常務委員会</a:t>
              </a:r>
              <a:endParaRPr lang="en-US" altLang="ja-JP" sz="2400" b="1" i="1" dirty="0" smtClean="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・最終報告（案）</a:t>
              </a:r>
              <a:endParaRPr lang="en-US" altLang="ja-JP" sz="2000" dirty="0">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217029" y="2015900"/>
              <a:ext cx="4953001" cy="400110"/>
            </a:xfrm>
            <a:prstGeom prst="rect">
              <a:avLst/>
            </a:prstGeom>
            <a:noFill/>
          </p:spPr>
          <p:txBody>
            <a:bodyPr wrap="square" rtlCol="0">
              <a:spAutoFit/>
            </a:bodyPr>
            <a:lstStyle/>
            <a:p>
              <a:pPr>
                <a:buFont typeface="Wingdings" pitchFamily="2" charset="2"/>
                <a:buNone/>
              </a:pPr>
              <a:r>
                <a:rPr lang="ja-JP" altLang="en-US" sz="2000" b="1" dirty="0" smtClean="0">
                  <a:latin typeface="HGPｺﾞｼｯｸM" panose="020B0600000000000000" pitchFamily="50" charset="-128"/>
                  <a:ea typeface="HGPｺﾞｼｯｸM" panose="020B0600000000000000" pitchFamily="50" charset="-128"/>
                </a:rPr>
                <a:t>・</a:t>
              </a:r>
              <a:r>
                <a:rPr lang="ja-JP" altLang="en-US" sz="2000" b="1" u="sng" dirty="0" smtClean="0">
                  <a:latin typeface="HGPｺﾞｼｯｸM" panose="020B0600000000000000" pitchFamily="50" charset="-128"/>
                  <a:ea typeface="HGPｺﾞｼｯｸM" panose="020B0600000000000000" pitchFamily="50" charset="-128"/>
                </a:rPr>
                <a:t>平成２９年１２月１８日</a:t>
              </a:r>
              <a:endParaRPr lang="en-US" altLang="ja-JP" sz="2000" b="1" dirty="0">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3973462" y="2072094"/>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　 </a:t>
              </a:r>
              <a:r>
                <a:rPr lang="ja-JP" altLang="en-US" sz="2000" b="1" dirty="0" smtClean="0">
                  <a:latin typeface="HGPｺﾞｼｯｸM" panose="020B0600000000000000" pitchFamily="50" charset="-128"/>
                  <a:ea typeface="HGPｺﾞｼｯｸM" panose="020B0600000000000000" pitchFamily="50" charset="-128"/>
                </a:rPr>
                <a:t>第２回　部会</a:t>
              </a:r>
              <a:endParaRPr lang="en-US" altLang="ja-JP" sz="2000" b="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・府営公園の課題　等</a:t>
              </a:r>
              <a:endParaRPr lang="en-US" altLang="ja-JP" sz="2000" dirty="0">
                <a:latin typeface="HGPｺﾞｼｯｸM" panose="020B0600000000000000" pitchFamily="50" charset="-128"/>
                <a:ea typeface="HGPｺﾞｼｯｸM" panose="020B0600000000000000" pitchFamily="50" charset="-128"/>
              </a:endParaRPr>
            </a:p>
          </p:txBody>
        </p:sp>
        <p:sp>
          <p:nvSpPr>
            <p:cNvPr id="29" name="テキスト ボックス 28"/>
            <p:cNvSpPr txBox="1"/>
            <p:nvPr/>
          </p:nvSpPr>
          <p:spPr>
            <a:xfrm>
              <a:off x="217029" y="1489436"/>
              <a:ext cx="4953001" cy="400110"/>
            </a:xfrm>
            <a:prstGeom prst="rect">
              <a:avLst/>
            </a:prstGeom>
            <a:noFill/>
          </p:spPr>
          <p:txBody>
            <a:bodyPr wrap="square" rtlCol="0">
              <a:spAutoFit/>
            </a:bodyPr>
            <a:lstStyle/>
            <a:p>
              <a:pPr>
                <a:buFont typeface="Wingdings" pitchFamily="2" charset="2"/>
                <a:buNone/>
              </a:pPr>
              <a:r>
                <a:rPr lang="ja-JP" altLang="en-US" sz="2000" b="1" dirty="0" smtClean="0">
                  <a:latin typeface="HGPｺﾞｼｯｸM" panose="020B0600000000000000" pitchFamily="50" charset="-128"/>
                  <a:ea typeface="HGPｺﾞｼｯｸM" panose="020B0600000000000000" pitchFamily="50" charset="-128"/>
                </a:rPr>
                <a:t>・</a:t>
              </a:r>
              <a:r>
                <a:rPr lang="ja-JP" altLang="en-US" sz="2000" b="1" u="sng" dirty="0" smtClean="0">
                  <a:latin typeface="HGPｺﾞｼｯｸM" panose="020B0600000000000000" pitchFamily="50" charset="-128"/>
                  <a:ea typeface="HGPｺﾞｼｯｸM" panose="020B0600000000000000" pitchFamily="50" charset="-128"/>
                </a:rPr>
                <a:t>平成２９年１１月２０日</a:t>
              </a:r>
              <a:endParaRPr lang="en-US" altLang="ja-JP" sz="2000" b="1" dirty="0">
                <a:latin typeface="HGPｺﾞｼｯｸM" panose="020B0600000000000000" pitchFamily="50" charset="-128"/>
                <a:ea typeface="HGPｺﾞｼｯｸM" panose="020B0600000000000000" pitchFamily="50" charset="-128"/>
              </a:endParaRPr>
            </a:p>
          </p:txBody>
        </p:sp>
        <p:sp>
          <p:nvSpPr>
            <p:cNvPr id="30" name="テキスト ボックス 29"/>
            <p:cNvSpPr txBox="1"/>
            <p:nvPr/>
          </p:nvSpPr>
          <p:spPr>
            <a:xfrm>
              <a:off x="3973462" y="1547800"/>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　 </a:t>
              </a:r>
              <a:r>
                <a:rPr lang="ja-JP" altLang="en-US" sz="2000" b="1" dirty="0" smtClean="0">
                  <a:latin typeface="HGPｺﾞｼｯｸM" panose="020B0600000000000000" pitchFamily="50" charset="-128"/>
                  <a:ea typeface="HGPｺﾞｼｯｸM" panose="020B0600000000000000" pitchFamily="50" charset="-128"/>
                </a:rPr>
                <a:t>第１回　部会</a:t>
              </a:r>
              <a:endParaRPr lang="en-US" altLang="ja-JP" sz="2000" b="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・府営公園の意義　等</a:t>
              </a:r>
              <a:endParaRPr lang="en-US" altLang="ja-JP" sz="2000" dirty="0">
                <a:latin typeface="HGPｺﾞｼｯｸM" panose="020B0600000000000000" pitchFamily="50" charset="-128"/>
                <a:ea typeface="HGPｺﾞｼｯｸM" panose="020B0600000000000000" pitchFamily="50" charset="-128"/>
              </a:endParaRPr>
            </a:p>
          </p:txBody>
        </p:sp>
        <p:sp>
          <p:nvSpPr>
            <p:cNvPr id="31" name="テキスト ボックス 30"/>
            <p:cNvSpPr txBox="1"/>
            <p:nvPr/>
          </p:nvSpPr>
          <p:spPr>
            <a:xfrm>
              <a:off x="-16593" y="886312"/>
              <a:ext cx="4953001" cy="461665"/>
            </a:xfrm>
            <a:prstGeom prst="rect">
              <a:avLst/>
            </a:prstGeom>
            <a:noFill/>
          </p:spPr>
          <p:txBody>
            <a:bodyPr wrap="square" rtlCol="0">
              <a:spAutoFit/>
            </a:bodyPr>
            <a:lstStyle/>
            <a:p>
              <a:pPr>
                <a:buFont typeface="Wingdings" pitchFamily="2" charset="2"/>
                <a:buNone/>
              </a:pPr>
              <a:r>
                <a:rPr lang="ja-JP" altLang="en-US" sz="2400" b="1" i="1" dirty="0" smtClean="0">
                  <a:latin typeface="HGPｺﾞｼｯｸM" panose="020B0600000000000000" pitchFamily="50" charset="-128"/>
                  <a:ea typeface="HGPｺﾞｼｯｸM" panose="020B0600000000000000" pitchFamily="50" charset="-128"/>
                </a:rPr>
                <a:t>○</a:t>
              </a:r>
              <a:r>
                <a:rPr lang="ja-JP" altLang="en-US" sz="2400" b="1" i="1" u="sng" dirty="0" smtClean="0">
                  <a:latin typeface="HGPｺﾞｼｯｸM" panose="020B0600000000000000" pitchFamily="50" charset="-128"/>
                  <a:ea typeface="HGPｺﾞｼｯｸM" panose="020B0600000000000000" pitchFamily="50" charset="-128"/>
                </a:rPr>
                <a:t>平成２９年９月２７日</a:t>
              </a:r>
              <a:endParaRPr lang="en-US" altLang="ja-JP" sz="2400" b="1" i="1" dirty="0">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3973462" y="991974"/>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i="1" dirty="0" smtClean="0">
                  <a:latin typeface="HGPｺﾞｼｯｸM" panose="020B0600000000000000" pitchFamily="50" charset="-128"/>
                  <a:ea typeface="HGPｺﾞｼｯｸM" panose="020B0600000000000000" pitchFamily="50" charset="-128"/>
                </a:rPr>
                <a:t>第１回　常務委員会</a:t>
              </a:r>
              <a:endParaRPr lang="en-US" altLang="ja-JP" sz="2400" b="1" i="1" dirty="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・府営公園の現状　等</a:t>
              </a:r>
              <a:endParaRPr lang="en-US" altLang="ja-JP" sz="2000" dirty="0">
                <a:latin typeface="HGPｺﾞｼｯｸM" panose="020B0600000000000000" pitchFamily="50" charset="-128"/>
                <a:ea typeface="HGPｺﾞｼｯｸM" panose="020B0600000000000000" pitchFamily="50" charset="-128"/>
              </a:endParaRPr>
            </a:p>
          </p:txBody>
        </p:sp>
        <p:sp>
          <p:nvSpPr>
            <p:cNvPr id="33" name="テキスト ボックス 32"/>
            <p:cNvSpPr txBox="1"/>
            <p:nvPr/>
          </p:nvSpPr>
          <p:spPr>
            <a:xfrm>
              <a:off x="-16593" y="350449"/>
              <a:ext cx="4555950" cy="461665"/>
            </a:xfrm>
            <a:prstGeom prst="rect">
              <a:avLst/>
            </a:prstGeom>
            <a:noFill/>
          </p:spPr>
          <p:txBody>
            <a:bodyPr wrap="square" rtlCol="0">
              <a:spAutoFit/>
            </a:bodyPr>
            <a:lstStyle/>
            <a:p>
              <a:pPr>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a:t>
              </a:r>
              <a:r>
                <a:rPr lang="ja-JP" altLang="en-US" sz="2400" b="1" u="sng" dirty="0" smtClean="0">
                  <a:latin typeface="HGPｺﾞｼｯｸM" panose="020B0600000000000000" pitchFamily="50" charset="-128"/>
                  <a:ea typeface="HGPｺﾞｼｯｸM" panose="020B0600000000000000" pitchFamily="50" charset="-128"/>
                </a:rPr>
                <a:t>平成２９年２月２０日</a:t>
              </a:r>
              <a:endParaRPr lang="en-US" altLang="ja-JP" sz="2400" b="1" dirty="0">
                <a:latin typeface="HGPｺﾞｼｯｸM" panose="020B0600000000000000" pitchFamily="50" charset="-128"/>
                <a:ea typeface="HGPｺﾞｼｯｸM" panose="020B0600000000000000" pitchFamily="50" charset="-128"/>
              </a:endParaRPr>
            </a:p>
          </p:txBody>
        </p:sp>
        <p:sp>
          <p:nvSpPr>
            <p:cNvPr id="34" name="テキスト ボックス 33"/>
            <p:cNvSpPr txBox="1"/>
            <p:nvPr/>
          </p:nvSpPr>
          <p:spPr>
            <a:xfrm>
              <a:off x="3973462" y="429279"/>
              <a:ext cx="5868144" cy="605294"/>
            </a:xfrm>
            <a:prstGeom prst="rect">
              <a:avLst/>
            </a:prstGeom>
            <a:noFill/>
          </p:spPr>
          <p:txBody>
            <a:bodyPr wrap="square" rtlCol="0">
              <a:spAutoFit/>
            </a:bodyPr>
            <a:lstStyle/>
            <a:p>
              <a:pPr>
                <a:lnSpc>
                  <a:spcPts val="2000"/>
                </a:lnSpc>
                <a:buFont typeface="Wingdings" pitchFamily="2" charset="2"/>
                <a:buNone/>
              </a:pPr>
              <a:r>
                <a:rPr lang="ja-JP" altLang="en-US" sz="2400" b="1" dirty="0" smtClean="0">
                  <a:latin typeface="HGPｺﾞｼｯｸM" panose="020B0600000000000000" pitchFamily="50" charset="-128"/>
                  <a:ea typeface="HGPｺﾞｼｯｸM" panose="020B0600000000000000" pitchFamily="50" charset="-128"/>
                </a:rPr>
                <a:t>都市計画審議会</a:t>
              </a:r>
              <a:endParaRPr lang="en-US" altLang="ja-JP" sz="2400" b="1" dirty="0" smtClean="0">
                <a:latin typeface="HGPｺﾞｼｯｸM" panose="020B0600000000000000" pitchFamily="50" charset="-128"/>
                <a:ea typeface="HGPｺﾞｼｯｸM" panose="020B0600000000000000" pitchFamily="50" charset="-128"/>
              </a:endParaRPr>
            </a:p>
            <a:p>
              <a:pPr>
                <a:lnSpc>
                  <a:spcPts val="2000"/>
                </a:lnSpc>
                <a:buFont typeface="Wingdings" pitchFamily="2" charset="2"/>
                <a:buNone/>
              </a:pPr>
              <a:r>
                <a:rPr lang="ja-JP" altLang="en-US" sz="2800" dirty="0" smtClean="0">
                  <a:latin typeface="HGPｺﾞｼｯｸM" panose="020B0600000000000000" pitchFamily="50" charset="-128"/>
                  <a:ea typeface="HGPｺﾞｼｯｸM" panose="020B0600000000000000" pitchFamily="50" charset="-128"/>
                </a:rPr>
                <a:t>　</a:t>
              </a:r>
              <a:r>
                <a:rPr lang="ja-JP" altLang="en-US" sz="1800" dirty="0" smtClean="0">
                  <a:latin typeface="HGPｺﾞｼｯｸM" panose="020B0600000000000000" pitchFamily="50" charset="-128"/>
                  <a:ea typeface="HGPｺﾞｼｯｸM" panose="020B0600000000000000" pitchFamily="50" charset="-128"/>
                </a:rPr>
                <a:t>・都市計画公園のあり方について</a:t>
              </a:r>
              <a:endParaRPr lang="en-US" altLang="ja-JP" sz="2000" dirty="0">
                <a:latin typeface="HGPｺﾞｼｯｸM" panose="020B0600000000000000" pitchFamily="50" charset="-128"/>
                <a:ea typeface="HGPｺﾞｼｯｸM" panose="020B0600000000000000" pitchFamily="50" charset="-128"/>
              </a:endParaRPr>
            </a:p>
          </p:txBody>
        </p:sp>
      </p:grpSp>
      <p:sp>
        <p:nvSpPr>
          <p:cNvPr id="3" name="正方形/長方形 2"/>
          <p:cNvSpPr/>
          <p:nvPr/>
        </p:nvSpPr>
        <p:spPr>
          <a:xfrm>
            <a:off x="632520" y="3167980"/>
            <a:ext cx="7884876" cy="589295"/>
          </a:xfrm>
          <a:prstGeom prst="rect">
            <a:avLst/>
          </a:prstGeom>
          <a:noFill/>
          <a:ln w="222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00987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タイトル 1"/>
          <p:cNvSpPr txBox="1">
            <a:spLocks/>
          </p:cNvSpPr>
          <p:nvPr/>
        </p:nvSpPr>
        <p:spPr>
          <a:xfrm>
            <a:off x="-1" y="0"/>
            <a:ext cx="7005229" cy="523874"/>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a:latin typeface="+mj-ea"/>
              </a:rPr>
              <a:t>　</a:t>
            </a:r>
            <a:r>
              <a:rPr lang="ja-JP" altLang="en-US" sz="2800" dirty="0" smtClean="0">
                <a:latin typeface="+mj-ea"/>
              </a:rPr>
              <a:t>第</a:t>
            </a:r>
            <a:r>
              <a:rPr lang="en-US" altLang="ja-JP" sz="2800" dirty="0" smtClean="0">
                <a:latin typeface="+mj-ea"/>
              </a:rPr>
              <a:t>2</a:t>
            </a:r>
            <a:r>
              <a:rPr lang="ja-JP" altLang="en-US" sz="2800" dirty="0" smtClean="0">
                <a:latin typeface="+mj-ea"/>
              </a:rPr>
              <a:t>回常務委員会（</a:t>
            </a:r>
            <a:r>
              <a:rPr lang="en-US" altLang="ja-JP" sz="2800" dirty="0" smtClean="0">
                <a:latin typeface="+mj-ea"/>
              </a:rPr>
              <a:t>1</a:t>
            </a:r>
            <a:r>
              <a:rPr lang="ja-JP" altLang="en-US" sz="2800" dirty="0" smtClean="0">
                <a:latin typeface="+mj-ea"/>
              </a:rPr>
              <a:t>月</a:t>
            </a:r>
            <a:r>
              <a:rPr lang="en-US" altLang="ja-JP" sz="2800" dirty="0" smtClean="0">
                <a:latin typeface="+mj-ea"/>
              </a:rPr>
              <a:t>29</a:t>
            </a:r>
            <a:r>
              <a:rPr lang="ja-JP" altLang="en-US" sz="2800" dirty="0" smtClean="0">
                <a:latin typeface="+mj-ea"/>
              </a:rPr>
              <a:t>日）までの主な意見について</a:t>
            </a:r>
            <a:endParaRPr lang="en-US" altLang="ja-JP" sz="2800" dirty="0" smtClean="0">
              <a:latin typeface="+mj-ea"/>
            </a:endParaRPr>
          </a:p>
        </p:txBody>
      </p:sp>
      <p:sp>
        <p:nvSpPr>
          <p:cNvPr id="4" name="テキスト ボックス 3"/>
          <p:cNvSpPr txBox="1"/>
          <p:nvPr/>
        </p:nvSpPr>
        <p:spPr>
          <a:xfrm>
            <a:off x="-195573" y="690855"/>
            <a:ext cx="10134686" cy="5940088"/>
          </a:xfrm>
          <a:prstGeom prst="rect">
            <a:avLst/>
          </a:prstGeom>
          <a:noFill/>
        </p:spPr>
        <p:txBody>
          <a:bodyPr wrap="square" rtlCol="0">
            <a:spAutoFit/>
          </a:bodyPr>
          <a:lstStyle/>
          <a:p>
            <a:r>
              <a:rPr kumimoji="1" lang="ja-JP" altLang="en-US" dirty="0" smtClean="0"/>
              <a:t>　　</a:t>
            </a:r>
            <a:r>
              <a:rPr lang="ja-JP" altLang="en-US" dirty="0">
                <a:latin typeface="Meiryo UI" panose="020B0604030504040204" pitchFamily="50" charset="-128"/>
                <a:ea typeface="Meiryo UI" panose="020B0604030504040204" pitchFamily="50" charset="-128"/>
                <a:cs typeface="Meiryo UI" panose="020B0604030504040204" pitchFamily="50" charset="-128"/>
              </a:rPr>
              <a:t>①</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府営公園の意義・役割を整理する</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②</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府営公園が各時代において様々な社会要請に対応してきたことが分かるように、</a:t>
            </a:r>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府営公園の成立ちを整理する。</a:t>
            </a:r>
          </a:p>
          <a:p>
            <a:endParaRPr lang="ja-JP" altLang="en-US"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u="sng"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t>　　</a:t>
            </a:r>
            <a:r>
              <a:rPr lang="ja-JP" altLang="en-US" dirty="0" smtClean="0"/>
              <a:t>③</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府営</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公園に対するニーズを把握する</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④</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府営公園の現状や環境の変化を詳細に捉え、基本方針に反映させる。</a:t>
            </a: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⑤</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基本理念を実現するために、マネジメントの強化が重要であることを打ち出す</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⑥</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将来を</a:t>
            </a:r>
            <a:r>
              <a:rPr lang="ja-JP" altLang="en-US" u="sng" dirty="0">
                <a:latin typeface="Meiryo UI" panose="020B0604030504040204" pitchFamily="50" charset="-128"/>
                <a:ea typeface="Meiryo UI" panose="020B0604030504040204" pitchFamily="50" charset="-128"/>
                <a:cs typeface="Meiryo UI" panose="020B0604030504040204" pitchFamily="50" charset="-128"/>
              </a:rPr>
              <a:t>見据えた公園のあり方として、もっと前向きな方針を打ち出しても良いのではないか</a:t>
            </a:r>
          </a:p>
          <a:p>
            <a:endParaRPr lang="ja-JP" altLang="en-US"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28464" y="620689"/>
            <a:ext cx="9649072" cy="59046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6574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正方形/長方形 86"/>
          <p:cNvSpPr/>
          <p:nvPr/>
        </p:nvSpPr>
        <p:spPr>
          <a:xfrm>
            <a:off x="7533337" y="5441666"/>
            <a:ext cx="2232000" cy="5040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86" name="正方形/長方形 85"/>
          <p:cNvSpPr/>
          <p:nvPr/>
        </p:nvSpPr>
        <p:spPr>
          <a:xfrm>
            <a:off x="7526238" y="4869160"/>
            <a:ext cx="2232000" cy="4680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7" name="正方形/長方形 76"/>
          <p:cNvSpPr/>
          <p:nvPr/>
        </p:nvSpPr>
        <p:spPr>
          <a:xfrm>
            <a:off x="7526238" y="4315925"/>
            <a:ext cx="2232000" cy="468000"/>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0" name="正方形/長方形 19"/>
          <p:cNvSpPr/>
          <p:nvPr/>
        </p:nvSpPr>
        <p:spPr>
          <a:xfrm>
            <a:off x="7526238" y="3760465"/>
            <a:ext cx="2232000" cy="46800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pic>
        <p:nvPicPr>
          <p:cNvPr id="69"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280"/>
          <a:stretch/>
        </p:blipFill>
        <p:spPr bwMode="auto">
          <a:xfrm>
            <a:off x="2966578" y="6317202"/>
            <a:ext cx="1012069" cy="45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正方形/長方形 57"/>
          <p:cNvSpPr/>
          <p:nvPr/>
        </p:nvSpPr>
        <p:spPr>
          <a:xfrm>
            <a:off x="7428418" y="1384201"/>
            <a:ext cx="1131899" cy="625609"/>
          </a:xfrm>
          <a:prstGeom prst="rect">
            <a:avLst/>
          </a:prstGeom>
          <a:solidFill>
            <a:schemeClr val="bg1">
              <a:lumMod val="95000"/>
            </a:schemeClr>
          </a:solid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8756791" y="1393726"/>
            <a:ext cx="1054063" cy="625609"/>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5871758" y="1388392"/>
            <a:ext cx="1358064" cy="6256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3609957" y="1388393"/>
            <a:ext cx="1991115" cy="625609"/>
          </a:xfrm>
          <a:prstGeom prst="rect">
            <a:avLst/>
          </a:prstGeom>
          <a:solidFill>
            <a:schemeClr val="bg1">
              <a:lumMod val="95000"/>
            </a:schemeClr>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785211" y="1395395"/>
            <a:ext cx="1623086" cy="625609"/>
          </a:xfrm>
          <a:prstGeom prst="rect">
            <a:avLst/>
          </a:prstGeom>
          <a:solidFill>
            <a:schemeClr val="bg1">
              <a:lumMod val="95000"/>
            </a:schemeClr>
          </a:solid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22292" y="1393726"/>
            <a:ext cx="1479909" cy="625609"/>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3717" y="1388393"/>
            <a:ext cx="1633781" cy="507831"/>
          </a:xfrm>
          <a:prstGeom prst="rect">
            <a:avLst/>
          </a:prstGeom>
          <a:noFill/>
        </p:spPr>
        <p:txBody>
          <a:bodyPr wrap="non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○都市計画審議会</a:t>
            </a:r>
            <a:r>
              <a:rPr kumimoji="1" lang="ja-JP" altLang="en-US" sz="800" dirty="0" smtClean="0">
                <a:latin typeface="ＭＳ Ｐゴシック" panose="020B0600070205080204" pitchFamily="50" charset="-128"/>
                <a:ea typeface="ＭＳ Ｐゴシック" panose="020B0600070205080204" pitchFamily="50" charset="-128"/>
              </a:rPr>
              <a:t>（</a:t>
            </a:r>
            <a:r>
              <a:rPr kumimoji="1" lang="en-US" altLang="ja-JP" sz="800" dirty="0" smtClean="0">
                <a:latin typeface="ＭＳ Ｐゴシック" panose="020B0600070205080204" pitchFamily="50" charset="-128"/>
                <a:ea typeface="ＭＳ Ｐゴシック" panose="020B0600070205080204" pitchFamily="50" charset="-128"/>
              </a:rPr>
              <a:t>H29.2.20</a:t>
            </a:r>
            <a:r>
              <a:rPr kumimoji="1" lang="ja-JP" altLang="en-US" sz="800" dirty="0" smtClean="0">
                <a:latin typeface="ＭＳ Ｐゴシック" panose="020B0600070205080204" pitchFamily="50" charset="-128"/>
                <a:ea typeface="ＭＳ Ｐゴシック" panose="020B0600070205080204" pitchFamily="50" charset="-128"/>
              </a:rPr>
              <a:t>）</a:t>
            </a:r>
            <a:endParaRPr kumimoji="1" lang="en-US" altLang="ja-JP" sz="800" dirty="0" smtClean="0">
              <a:latin typeface="ＭＳ Ｐゴシック" panose="020B0600070205080204" pitchFamily="50" charset="-128"/>
              <a:ea typeface="ＭＳ Ｐゴシック" panose="020B0600070205080204" pitchFamily="50" charset="-128"/>
            </a:endParaRPr>
          </a:p>
          <a:p>
            <a:endParaRPr lang="en-US" altLang="ja-JP" sz="2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・報告「都市計画公園の</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あり方について」</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1784649" y="1388393"/>
            <a:ext cx="1647960" cy="63094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○第１回常務委員会</a:t>
            </a:r>
            <a:r>
              <a:rPr kumimoji="1" lang="ja-JP" altLang="en-US" sz="800" dirty="0" smtClean="0">
                <a:latin typeface="ＭＳ Ｐゴシック" panose="020B0600070205080204" pitchFamily="50" charset="-128"/>
                <a:ea typeface="ＭＳ Ｐゴシック" panose="020B0600070205080204" pitchFamily="50" charset="-128"/>
              </a:rPr>
              <a:t>（</a:t>
            </a:r>
            <a:r>
              <a:rPr kumimoji="1" lang="en-US" altLang="ja-JP" sz="800" dirty="0" smtClean="0">
                <a:latin typeface="ＭＳ Ｐゴシック" panose="020B0600070205080204" pitchFamily="50" charset="-128"/>
                <a:ea typeface="ＭＳ Ｐゴシック" panose="020B0600070205080204" pitchFamily="50" charset="-128"/>
              </a:rPr>
              <a:t>H29.9.27</a:t>
            </a:r>
            <a:r>
              <a:rPr kumimoji="1" lang="ja-JP" altLang="en-US" sz="800" dirty="0" smtClean="0">
                <a:latin typeface="ＭＳ Ｐゴシック" panose="020B0600070205080204" pitchFamily="50" charset="-128"/>
                <a:ea typeface="ＭＳ Ｐゴシック" panose="020B0600070205080204" pitchFamily="50" charset="-128"/>
              </a:rPr>
              <a:t>）</a:t>
            </a:r>
            <a:endParaRPr kumimoji="1" lang="en-US" altLang="ja-JP" sz="800" dirty="0" smtClean="0">
              <a:latin typeface="ＭＳ Ｐゴシック" panose="020B0600070205080204" pitchFamily="50" charset="-128"/>
              <a:ea typeface="ＭＳ Ｐゴシック" panose="020B0600070205080204" pitchFamily="50" charset="-128"/>
            </a:endParaRPr>
          </a:p>
          <a:p>
            <a:endParaRPr lang="en-US" altLang="ja-JP" sz="2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・公園緑地に関する計画と現状</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・公園緑地を取り巻く環境の変化</a:t>
            </a:r>
            <a:endParaRPr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・府営公園の</a:t>
            </a:r>
            <a:r>
              <a:rPr lang="ja-JP" altLang="en-US" sz="800" dirty="0" smtClean="0">
                <a:latin typeface="ＭＳ Ｐゴシック" panose="020B0600070205080204" pitchFamily="50" charset="-128"/>
                <a:ea typeface="ＭＳ Ｐゴシック" panose="020B0600070205080204" pitchFamily="50" charset="-128"/>
              </a:rPr>
              <a:t>現状</a:t>
            </a:r>
            <a:endParaRPr kumimoji="1" lang="en-US" altLang="ja-JP" sz="800" dirty="0" smtClean="0">
              <a:latin typeface="ＭＳ Ｐゴシック" panose="020B0600070205080204" pitchFamily="50" charset="-128"/>
              <a:ea typeface="ＭＳ Ｐゴシック" panose="020B0600070205080204" pitchFamily="50" charset="-128"/>
            </a:endParaRPr>
          </a:p>
        </p:txBody>
      </p:sp>
      <p:sp>
        <p:nvSpPr>
          <p:cNvPr id="9" name="テキスト ボックス 8"/>
          <p:cNvSpPr txBox="1"/>
          <p:nvPr/>
        </p:nvSpPr>
        <p:spPr>
          <a:xfrm>
            <a:off x="3570559" y="1388393"/>
            <a:ext cx="2104010" cy="630942"/>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○第１回部会</a:t>
            </a:r>
            <a:r>
              <a:rPr kumimoji="1" lang="ja-JP" altLang="en-US" sz="800" dirty="0" smtClean="0">
                <a:latin typeface="ＭＳ Ｐゴシック" panose="020B0600070205080204" pitchFamily="50" charset="-128"/>
                <a:ea typeface="ＭＳ Ｐゴシック" panose="020B0600070205080204" pitchFamily="50" charset="-128"/>
              </a:rPr>
              <a:t>（</a:t>
            </a:r>
            <a:r>
              <a:rPr kumimoji="1" lang="en-US" altLang="ja-JP" sz="800" dirty="0" smtClean="0">
                <a:latin typeface="ＭＳ Ｐゴシック" panose="020B0600070205080204" pitchFamily="50" charset="-128"/>
                <a:ea typeface="ＭＳ Ｐゴシック" panose="020B0600070205080204" pitchFamily="50" charset="-128"/>
              </a:rPr>
              <a:t>H29.11.20</a:t>
            </a:r>
            <a:r>
              <a:rPr kumimoji="1"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a:latin typeface="ＭＳ Ｐゴシック" panose="020B0600070205080204" pitchFamily="50" charset="-128"/>
              <a:ea typeface="ＭＳ Ｐゴシック" panose="020B0600070205080204" pitchFamily="50" charset="-128"/>
            </a:endParaRPr>
          </a:p>
          <a:p>
            <a:endParaRPr lang="en-US" altLang="ja-JP" sz="200" dirty="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・府営</a:t>
            </a:r>
            <a:r>
              <a:rPr lang="ja-JP" altLang="en-US" sz="800" dirty="0" smtClean="0">
                <a:latin typeface="ＭＳ Ｐゴシック" panose="020B0600070205080204" pitchFamily="50" charset="-128"/>
                <a:ea typeface="ＭＳ Ｐゴシック" panose="020B0600070205080204" pitchFamily="50" charset="-128"/>
              </a:rPr>
              <a:t>公園の意義</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・大阪府公園基本構想の目標と府の取組み</a:t>
            </a:r>
            <a:endParaRPr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・府営公園</a:t>
            </a:r>
            <a:r>
              <a:rPr lang="ja-JP" altLang="en-US" sz="800" dirty="0" smtClean="0">
                <a:latin typeface="ＭＳ Ｐゴシック" panose="020B0600070205080204" pitchFamily="50" charset="-128"/>
                <a:ea typeface="ＭＳ Ｐゴシック" panose="020B0600070205080204" pitchFamily="50" charset="-128"/>
              </a:rPr>
              <a:t>に対するニーズ</a:t>
            </a:r>
            <a:endParaRPr kumimoji="1" lang="en-US" altLang="ja-JP" sz="800" dirty="0" smtClean="0">
              <a:latin typeface="ＭＳ Ｐゴシック" panose="020B0600070205080204" pitchFamily="50" charset="-128"/>
              <a:ea typeface="ＭＳ Ｐゴシック" panose="020B0600070205080204" pitchFamily="50" charset="-128"/>
            </a:endParaRPr>
          </a:p>
        </p:txBody>
      </p:sp>
      <p:sp>
        <p:nvSpPr>
          <p:cNvPr id="10" name="テキスト ボックス 9"/>
          <p:cNvSpPr txBox="1"/>
          <p:nvPr/>
        </p:nvSpPr>
        <p:spPr>
          <a:xfrm>
            <a:off x="5846124" y="1388393"/>
            <a:ext cx="1368000" cy="630942"/>
          </a:xfrm>
          <a:prstGeom prst="rect">
            <a:avLst/>
          </a:prstGeom>
          <a:noFill/>
          <a:ln w="3175">
            <a:solidFill>
              <a:schemeClr val="tx1"/>
            </a:solidFill>
            <a:prstDash val="dash"/>
          </a:ln>
        </p:spPr>
        <p:txBody>
          <a:bodyPr wrap="non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○第２回部会</a:t>
            </a:r>
            <a:r>
              <a:rPr kumimoji="1" lang="ja-JP" altLang="en-US" sz="800" dirty="0" smtClean="0">
                <a:latin typeface="ＭＳ Ｐゴシック" panose="020B0600070205080204" pitchFamily="50" charset="-128"/>
                <a:ea typeface="ＭＳ Ｐゴシック" panose="020B0600070205080204" pitchFamily="50" charset="-128"/>
              </a:rPr>
              <a:t>（</a:t>
            </a:r>
            <a:r>
              <a:rPr kumimoji="1" lang="en-US" altLang="ja-JP" sz="800" dirty="0" smtClean="0">
                <a:latin typeface="ＭＳ Ｐゴシック" panose="020B0600070205080204" pitchFamily="50" charset="-128"/>
                <a:ea typeface="ＭＳ Ｐゴシック" panose="020B0600070205080204" pitchFamily="50" charset="-128"/>
              </a:rPr>
              <a:t>H29.12.18</a:t>
            </a:r>
            <a:r>
              <a:rPr kumimoji="1" lang="ja-JP" altLang="en-US" sz="800" dirty="0" smtClean="0">
                <a:latin typeface="ＭＳ Ｐゴシック" panose="020B0600070205080204" pitchFamily="50" charset="-128"/>
                <a:ea typeface="ＭＳ Ｐゴシック" panose="020B0600070205080204" pitchFamily="50" charset="-128"/>
              </a:rPr>
              <a:t>）</a:t>
            </a:r>
            <a:endParaRPr kumimoji="1" lang="en-US" altLang="ja-JP" sz="800" dirty="0" smtClean="0">
              <a:latin typeface="ＭＳ Ｐゴシック" panose="020B0600070205080204" pitchFamily="50" charset="-128"/>
              <a:ea typeface="ＭＳ Ｐゴシック" panose="020B0600070205080204" pitchFamily="50" charset="-128"/>
            </a:endParaRPr>
          </a:p>
          <a:p>
            <a:endParaRPr lang="en-US" altLang="ja-JP" sz="2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・府営公園の課題</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・基本方針・基本理念</a:t>
            </a:r>
            <a:endParaRPr lang="en-US" altLang="ja-JP" sz="8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・中間報告（素案）</a:t>
            </a:r>
            <a:endParaRPr kumimoji="1" lang="en-US" altLang="ja-JP" sz="800" dirty="0" smtClean="0">
              <a:latin typeface="ＭＳ Ｐゴシック" panose="020B0600070205080204" pitchFamily="50" charset="-128"/>
              <a:ea typeface="ＭＳ Ｐゴシック" panose="020B0600070205080204" pitchFamily="50" charset="-128"/>
            </a:endParaRPr>
          </a:p>
        </p:txBody>
      </p:sp>
      <p:sp>
        <p:nvSpPr>
          <p:cNvPr id="11" name="テキスト ボックス 10"/>
          <p:cNvSpPr txBox="1"/>
          <p:nvPr/>
        </p:nvSpPr>
        <p:spPr>
          <a:xfrm>
            <a:off x="7405463" y="1388393"/>
            <a:ext cx="1359769" cy="523220"/>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○第２回</a:t>
            </a:r>
            <a:r>
              <a:rPr lang="ja-JP" altLang="en-US" sz="900" dirty="0">
                <a:latin typeface="ＭＳ Ｐゴシック" panose="020B0600070205080204" pitchFamily="50" charset="-128"/>
                <a:ea typeface="ＭＳ Ｐゴシック" panose="020B0600070205080204" pitchFamily="50" charset="-128"/>
              </a:rPr>
              <a:t>常務</a:t>
            </a:r>
            <a:r>
              <a:rPr lang="ja-JP" altLang="en-US" sz="900" dirty="0" smtClean="0">
                <a:latin typeface="ＭＳ Ｐゴシック" panose="020B0600070205080204" pitchFamily="50" charset="-128"/>
                <a:ea typeface="ＭＳ Ｐゴシック" panose="020B0600070205080204" pitchFamily="50" charset="-128"/>
              </a:rPr>
              <a:t>委員会</a:t>
            </a:r>
            <a:endParaRPr lang="en-US" altLang="ja-JP" sz="900" dirty="0" smtClean="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　</a:t>
            </a:r>
            <a:r>
              <a:rPr lang="ja-JP" altLang="en-US" sz="900" dirty="0" smtClean="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H30.1.29</a:t>
            </a:r>
            <a:r>
              <a:rPr lang="ja-JP" altLang="en-US" sz="800" dirty="0">
                <a:latin typeface="ＭＳ Ｐゴシック" panose="020B0600070205080204" pitchFamily="50" charset="-128"/>
                <a:ea typeface="ＭＳ Ｐゴシック" panose="020B0600070205080204" pitchFamily="50" charset="-128"/>
              </a:rPr>
              <a:t>）</a:t>
            </a:r>
          </a:p>
          <a:p>
            <a:endParaRPr lang="en-US" altLang="ja-JP" sz="2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・中間報告（案）</a:t>
            </a:r>
            <a:endParaRPr kumimoji="1" lang="en-US" altLang="ja-JP" sz="800" dirty="0" smtClean="0">
              <a:latin typeface="ＭＳ Ｐゴシック" panose="020B0600070205080204" pitchFamily="50" charset="-128"/>
              <a:ea typeface="ＭＳ Ｐゴシック" panose="020B0600070205080204" pitchFamily="50" charset="-128"/>
            </a:endParaRPr>
          </a:p>
        </p:txBody>
      </p:sp>
      <p:sp>
        <p:nvSpPr>
          <p:cNvPr id="12" name="テキスト ボックス 11"/>
          <p:cNvSpPr txBox="1"/>
          <p:nvPr/>
        </p:nvSpPr>
        <p:spPr>
          <a:xfrm>
            <a:off x="8706941" y="1388393"/>
            <a:ext cx="1277094" cy="523220"/>
          </a:xfrm>
          <a:prstGeom prst="rect">
            <a:avLst/>
          </a:prstGeom>
          <a:noFill/>
        </p:spPr>
        <p:txBody>
          <a:bodyPr wrap="square" rtlCol="0">
            <a:spAutoFit/>
          </a:bodyPr>
          <a:lstStyle/>
          <a:p>
            <a:r>
              <a:rPr kumimoji="1" lang="ja-JP" altLang="en-US" sz="900" dirty="0" smtClean="0">
                <a:latin typeface="ＭＳ Ｐゴシック" panose="020B0600070205080204" pitchFamily="50" charset="-128"/>
                <a:ea typeface="ＭＳ Ｐゴシック" panose="020B0600070205080204" pitchFamily="50" charset="-128"/>
              </a:rPr>
              <a:t>○都市計画</a:t>
            </a:r>
            <a:r>
              <a:rPr lang="ja-JP" altLang="en-US" sz="900" dirty="0">
                <a:latin typeface="ＭＳ Ｐゴシック" panose="020B0600070205080204" pitchFamily="50" charset="-128"/>
                <a:ea typeface="ＭＳ Ｐゴシック" panose="020B0600070205080204" pitchFamily="50" charset="-128"/>
              </a:rPr>
              <a:t>審</a:t>
            </a:r>
            <a:r>
              <a:rPr lang="ja-JP" altLang="en-US" sz="900" dirty="0" smtClean="0">
                <a:latin typeface="ＭＳ Ｐゴシック" panose="020B0600070205080204" pitchFamily="50" charset="-128"/>
                <a:ea typeface="ＭＳ Ｐゴシック" panose="020B0600070205080204" pitchFamily="50" charset="-128"/>
              </a:rPr>
              <a:t>議会</a:t>
            </a:r>
            <a:endParaRPr lang="en-US" altLang="ja-JP" sz="900" dirty="0" smtClean="0">
              <a:latin typeface="ＭＳ Ｐゴシック" panose="020B0600070205080204" pitchFamily="50" charset="-128"/>
              <a:ea typeface="ＭＳ Ｐゴシック" panose="020B0600070205080204" pitchFamily="50" charset="-128"/>
            </a:endParaRPr>
          </a:p>
          <a:p>
            <a:r>
              <a:rPr lang="ja-JP" altLang="en-US" sz="900" dirty="0">
                <a:latin typeface="ＭＳ Ｐゴシック" panose="020B0600070205080204" pitchFamily="50" charset="-128"/>
                <a:ea typeface="ＭＳ Ｐゴシック" panose="020B0600070205080204" pitchFamily="50" charset="-128"/>
              </a:rPr>
              <a:t>　</a:t>
            </a:r>
            <a:r>
              <a:rPr lang="ja-JP" altLang="en-US" sz="900" dirty="0" smtClean="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a:t>
            </a:r>
            <a:r>
              <a:rPr lang="en-US" altLang="ja-JP" sz="800" dirty="0">
                <a:latin typeface="ＭＳ Ｐゴシック" panose="020B0600070205080204" pitchFamily="50" charset="-128"/>
                <a:ea typeface="ＭＳ Ｐゴシック" panose="020B0600070205080204" pitchFamily="50" charset="-128"/>
              </a:rPr>
              <a:t>H30.2.9</a:t>
            </a:r>
            <a:r>
              <a:rPr lang="ja-JP" altLang="en-US" sz="800" dirty="0">
                <a:latin typeface="ＭＳ Ｐゴシック" panose="020B0600070205080204" pitchFamily="50" charset="-128"/>
                <a:ea typeface="ＭＳ Ｐゴシック" panose="020B0600070205080204" pitchFamily="50" charset="-128"/>
              </a:rPr>
              <a:t>）</a:t>
            </a:r>
          </a:p>
          <a:p>
            <a:endParaRPr kumimoji="1" lang="en-US" altLang="ja-JP" sz="2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・中間報告（案）</a:t>
            </a:r>
            <a:endParaRPr kumimoji="1" lang="en-US" altLang="ja-JP" sz="800" dirty="0" smtClean="0">
              <a:latin typeface="ＭＳ Ｐゴシック" panose="020B0600070205080204" pitchFamily="50" charset="-128"/>
              <a:ea typeface="ＭＳ Ｐゴシック" panose="020B0600070205080204" pitchFamily="50" charset="-128"/>
            </a:endParaRPr>
          </a:p>
        </p:txBody>
      </p:sp>
      <p:sp>
        <p:nvSpPr>
          <p:cNvPr id="16" name="テキスト ボックス 15"/>
          <p:cNvSpPr txBox="1"/>
          <p:nvPr/>
        </p:nvSpPr>
        <p:spPr>
          <a:xfrm>
            <a:off x="28890" y="2146186"/>
            <a:ext cx="1454244" cy="261610"/>
          </a:xfrm>
          <a:prstGeom prst="rect">
            <a:avLst/>
          </a:prstGeom>
          <a:noFill/>
        </p:spPr>
        <p:txBody>
          <a:bodyPr wrap="none" rtlCol="0">
            <a:spAutoFit/>
          </a:bodyPr>
          <a:lstStyle/>
          <a:p>
            <a:r>
              <a:rPr lang="en-US" altLang="ja-JP" sz="1100" b="1" u="sng" dirty="0" smtClean="0">
                <a:latin typeface="HGSｺﾞｼｯｸM" panose="020B0600000000000000" pitchFamily="50" charset="-128"/>
                <a:ea typeface="HGSｺﾞｼｯｸM" panose="020B0600000000000000" pitchFamily="50" charset="-128"/>
              </a:rPr>
              <a:t>Ⅰ</a:t>
            </a:r>
            <a:r>
              <a:rPr lang="ja-JP" altLang="en-US" sz="1100" b="1" u="sng" dirty="0" err="1" smtClean="0">
                <a:latin typeface="HGSｺﾞｼｯｸM" panose="020B0600000000000000" pitchFamily="50" charset="-128"/>
                <a:ea typeface="HGSｺﾞｼｯｸM" panose="020B0600000000000000" pitchFamily="50" charset="-128"/>
              </a:rPr>
              <a:t>．</a:t>
            </a:r>
            <a:r>
              <a:rPr lang="ja-JP" altLang="en-US" sz="1100" b="1" u="sng" dirty="0" smtClean="0">
                <a:latin typeface="HGSｺﾞｼｯｸM" panose="020B0600000000000000" pitchFamily="50" charset="-128"/>
                <a:ea typeface="HGSｺﾞｼｯｸM" panose="020B0600000000000000" pitchFamily="50" charset="-128"/>
              </a:rPr>
              <a:t>府営公園の意義</a:t>
            </a:r>
            <a:endParaRPr kumimoji="1" lang="ja-JP" altLang="en-US" sz="1100" b="1" u="sng" dirty="0">
              <a:latin typeface="HGSｺﾞｼｯｸM" panose="020B0600000000000000" pitchFamily="50" charset="-128"/>
              <a:ea typeface="HGSｺﾞｼｯｸM" panose="020B0600000000000000" pitchFamily="50" charset="-128"/>
            </a:endParaRPr>
          </a:p>
        </p:txBody>
      </p:sp>
      <p:sp>
        <p:nvSpPr>
          <p:cNvPr id="106" name="テキスト ボックス 105"/>
          <p:cNvSpPr txBox="1"/>
          <p:nvPr/>
        </p:nvSpPr>
        <p:spPr>
          <a:xfrm>
            <a:off x="-119" y="431086"/>
            <a:ext cx="2864887" cy="261610"/>
          </a:xfrm>
          <a:prstGeom prst="rect">
            <a:avLst/>
          </a:prstGeom>
          <a:noFill/>
        </p:spPr>
        <p:txBody>
          <a:bodyPr wrap="none" rtlCol="0">
            <a:spAutoFit/>
          </a:bodyPr>
          <a:lstStyle/>
          <a:p>
            <a:r>
              <a:rPr lang="ja-JP" altLang="en-US" sz="1100" b="1" dirty="0" smtClean="0">
                <a:latin typeface="HGSｺﾞｼｯｸM" panose="020B0600000000000000" pitchFamily="50" charset="-128"/>
                <a:ea typeface="HGSｺﾞｼｯｸM" panose="020B0600000000000000" pitchFamily="50" charset="-128"/>
              </a:rPr>
              <a:t>■「都市計画公園のあり方」検討の必要性</a:t>
            </a:r>
            <a:endParaRPr kumimoji="1" lang="ja-JP" altLang="en-US" sz="1100" b="1" dirty="0">
              <a:latin typeface="HGSｺﾞｼｯｸM" panose="020B0600000000000000" pitchFamily="50" charset="-128"/>
              <a:ea typeface="HGSｺﾞｼｯｸM" panose="020B0600000000000000" pitchFamily="50" charset="-128"/>
            </a:endParaRPr>
          </a:p>
        </p:txBody>
      </p:sp>
      <p:sp>
        <p:nvSpPr>
          <p:cNvPr id="23" name="テキスト ボックス 22"/>
          <p:cNvSpPr txBox="1"/>
          <p:nvPr/>
        </p:nvSpPr>
        <p:spPr>
          <a:xfrm>
            <a:off x="193476" y="620688"/>
            <a:ext cx="9906000" cy="253916"/>
          </a:xfrm>
          <a:prstGeom prst="rect">
            <a:avLst/>
          </a:prstGeom>
          <a:noFill/>
        </p:spPr>
        <p:txBody>
          <a:bodyPr wrap="square" rtlCol="0">
            <a:spAutoFit/>
          </a:bodyPr>
          <a:lstStyle/>
          <a:p>
            <a:r>
              <a:rPr kumimoji="1" lang="ja-JP" altLang="en-US" sz="1050" dirty="0" smtClean="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社会情勢が急激に変化する中で「</a:t>
            </a:r>
            <a:r>
              <a:rPr lang="ja-JP" altLang="en-US" sz="1000" dirty="0">
                <a:latin typeface="ＭＳ ゴシック" panose="020B0609070205080204" pitchFamily="49" charset="-128"/>
                <a:ea typeface="ＭＳ ゴシック" panose="020B0609070205080204" pitchFamily="49" charset="-128"/>
              </a:rPr>
              <a:t>都市計画公園」</a:t>
            </a:r>
            <a:r>
              <a:rPr lang="ja-JP" altLang="en-US" sz="1000" dirty="0" smtClean="0">
                <a:latin typeface="ＭＳ ゴシック" panose="020B0609070205080204" pitchFamily="49" charset="-128"/>
                <a:ea typeface="ＭＳ ゴシック" panose="020B0609070205080204" pitchFamily="49" charset="-128"/>
              </a:rPr>
              <a:t>が、都市・まちづくりの課題改善のためにどの</a:t>
            </a:r>
            <a:r>
              <a:rPr lang="ja-JP" altLang="en-US" sz="1000" dirty="0">
                <a:latin typeface="ＭＳ ゴシック" panose="020B0609070205080204" pitchFamily="49" charset="-128"/>
                <a:ea typeface="ＭＳ ゴシック" panose="020B0609070205080204" pitchFamily="49" charset="-128"/>
              </a:rPr>
              <a:t>ように積極的に活用できるか、府営公園を</a:t>
            </a:r>
            <a:r>
              <a:rPr lang="ja-JP" altLang="en-US" sz="1000" dirty="0" smtClean="0">
                <a:latin typeface="ＭＳ ゴシック" panose="020B0609070205080204" pitchFamily="49" charset="-128"/>
                <a:ea typeface="ＭＳ ゴシック" panose="020B0609070205080204" pitchFamily="49" charset="-128"/>
              </a:rPr>
              <a:t>中心</a:t>
            </a:r>
            <a:r>
              <a:rPr lang="ja-JP" altLang="en-US" sz="1000" dirty="0">
                <a:latin typeface="ＭＳ ゴシック" panose="020B0609070205080204" pitchFamily="49" charset="-128"/>
                <a:ea typeface="ＭＳ ゴシック" panose="020B0609070205080204" pitchFamily="49" charset="-128"/>
              </a:rPr>
              <a:t>に</a:t>
            </a:r>
            <a:r>
              <a:rPr lang="ja-JP" altLang="en-US" sz="1000" dirty="0" smtClean="0">
                <a:latin typeface="ＭＳ ゴシック" panose="020B0609070205080204" pitchFamily="49" charset="-128"/>
                <a:ea typeface="ＭＳ ゴシック" panose="020B0609070205080204" pitchFamily="49" charset="-128"/>
              </a:rPr>
              <a:t>検討。</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07" name="テキスト ボックス 106"/>
          <p:cNvSpPr txBox="1"/>
          <p:nvPr/>
        </p:nvSpPr>
        <p:spPr>
          <a:xfrm>
            <a:off x="-15552" y="812329"/>
            <a:ext cx="889987" cy="261610"/>
          </a:xfrm>
          <a:prstGeom prst="rect">
            <a:avLst/>
          </a:prstGeom>
          <a:noFill/>
        </p:spPr>
        <p:txBody>
          <a:bodyPr wrap="none" rtlCol="0">
            <a:spAutoFit/>
          </a:bodyPr>
          <a:lstStyle/>
          <a:p>
            <a:r>
              <a:rPr lang="ja-JP" altLang="en-US" sz="1100" b="1" dirty="0" smtClean="0">
                <a:latin typeface="HGSｺﾞｼｯｸM" panose="020B0600000000000000" pitchFamily="50" charset="-128"/>
                <a:ea typeface="HGSｺﾞｼｯｸM" panose="020B0600000000000000" pitchFamily="50" charset="-128"/>
              </a:rPr>
              <a:t>■検討経過</a:t>
            </a:r>
            <a:endParaRPr kumimoji="1" lang="ja-JP" altLang="en-US" sz="1100" b="1" dirty="0">
              <a:latin typeface="HGSｺﾞｼｯｸM" panose="020B0600000000000000" pitchFamily="50" charset="-128"/>
              <a:ea typeface="HGSｺﾞｼｯｸM" panose="020B0600000000000000" pitchFamily="50" charset="-128"/>
            </a:endParaRPr>
          </a:p>
        </p:txBody>
      </p:sp>
      <p:sp>
        <p:nvSpPr>
          <p:cNvPr id="110" name="テキスト ボックス 109"/>
          <p:cNvSpPr txBox="1"/>
          <p:nvPr/>
        </p:nvSpPr>
        <p:spPr>
          <a:xfrm>
            <a:off x="303584" y="993616"/>
            <a:ext cx="9906000" cy="400110"/>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1000" dirty="0" smtClean="0">
                <a:latin typeface="ＭＳ ゴシック" panose="020B0609070205080204" pitchFamily="49" charset="-128"/>
                <a:ea typeface="ＭＳ ゴシック" panose="020B0609070205080204" pitchFamily="49" charset="-128"/>
              </a:rPr>
              <a:t>常務委員会</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都市・まちづくりの観点から整備・管理・運営のあり方について</a:t>
            </a:r>
            <a:r>
              <a:rPr lang="ja-JP" altLang="en-US" sz="1000" dirty="0" smtClean="0">
                <a:latin typeface="ＭＳ ゴシック" panose="020B0609070205080204" pitchFamily="49" charset="-128"/>
                <a:ea typeface="ＭＳ ゴシック" panose="020B0609070205080204" pitchFamily="49" charset="-128"/>
              </a:rPr>
              <a:t>検討</a:t>
            </a:r>
            <a:endParaRPr lang="en-US" altLang="ja-JP" sz="1000" dirty="0" smtClean="0">
              <a:latin typeface="ＭＳ ゴシック" panose="020B0609070205080204" pitchFamily="49" charset="-128"/>
              <a:ea typeface="ＭＳ ゴシック" panose="020B0609070205080204" pitchFamily="49" charset="-128"/>
            </a:endParaRPr>
          </a:p>
          <a:p>
            <a:pPr marL="171450" indent="-171450">
              <a:buFont typeface="Wingdings" panose="05000000000000000000" pitchFamily="2" charset="2"/>
              <a:buChar char="Ø"/>
            </a:pPr>
            <a:r>
              <a:rPr kumimoji="1" lang="ja-JP" altLang="en-US" sz="1000" dirty="0" smtClean="0">
                <a:latin typeface="ＭＳ ゴシック" panose="020B0609070205080204" pitchFamily="49" charset="-128"/>
                <a:ea typeface="ＭＳ ゴシック" panose="020B0609070205080204" pitchFamily="49" charset="-128"/>
              </a:rPr>
              <a:t>部　会　　</a:t>
            </a:r>
            <a:r>
              <a:rPr kumimoji="1" lang="en-US" altLang="ja-JP" sz="1000" dirty="0" smtClean="0">
                <a:latin typeface="ＭＳ ゴシック" panose="020B0609070205080204" pitchFamily="49" charset="-128"/>
                <a:ea typeface="ＭＳ ゴシック" panose="020B0609070205080204" pitchFamily="49" charset="-128"/>
              </a:rPr>
              <a:t>…</a:t>
            </a:r>
            <a:r>
              <a:rPr kumimoji="1" lang="ja-JP" altLang="en-US" sz="1000" dirty="0" smtClean="0">
                <a:latin typeface="ＭＳ ゴシック" panose="020B0609070205080204" pitchFamily="49" charset="-128"/>
                <a:ea typeface="ＭＳ ゴシック" panose="020B0609070205080204" pitchFamily="49" charset="-128"/>
              </a:rPr>
              <a:t>常務委員会での意見や各種提案について、</a:t>
            </a:r>
            <a:r>
              <a:rPr lang="ja-JP" altLang="en-US" sz="1000" dirty="0">
                <a:latin typeface="ＭＳ ゴシック" panose="020B0609070205080204" pitchFamily="49" charset="-128"/>
                <a:ea typeface="ＭＳ ゴシック" panose="020B0609070205080204" pitchFamily="49" charset="-128"/>
              </a:rPr>
              <a:t>府営</a:t>
            </a:r>
            <a:r>
              <a:rPr kumimoji="1" lang="ja-JP" altLang="en-US" sz="1000" dirty="0" smtClean="0">
                <a:latin typeface="ＭＳ ゴシック" panose="020B0609070205080204" pitchFamily="49" charset="-128"/>
                <a:ea typeface="ＭＳ ゴシック" panose="020B0609070205080204" pitchFamily="49" charset="-128"/>
              </a:rPr>
              <a:t>公園で、どのような対応ができるか検討</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56455" y="431087"/>
            <a:ext cx="9821173" cy="1632956"/>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正方形/長方形 123"/>
          <p:cNvSpPr/>
          <p:nvPr/>
        </p:nvSpPr>
        <p:spPr>
          <a:xfrm>
            <a:off x="56456" y="2116982"/>
            <a:ext cx="7321905" cy="470909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ホームベース 32"/>
          <p:cNvSpPr/>
          <p:nvPr/>
        </p:nvSpPr>
        <p:spPr>
          <a:xfrm>
            <a:off x="1626966" y="1492317"/>
            <a:ext cx="140155" cy="431767"/>
          </a:xfrm>
          <a:prstGeom prst="homePlate">
            <a:avLst>
              <a:gd name="adj" fmla="val 7718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ホームベース 126"/>
          <p:cNvSpPr/>
          <p:nvPr/>
        </p:nvSpPr>
        <p:spPr>
          <a:xfrm>
            <a:off x="3440818" y="1492317"/>
            <a:ext cx="140155" cy="431767"/>
          </a:xfrm>
          <a:prstGeom prst="homePlate">
            <a:avLst>
              <a:gd name="adj" fmla="val 7718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ホームベース 127"/>
          <p:cNvSpPr/>
          <p:nvPr/>
        </p:nvSpPr>
        <p:spPr>
          <a:xfrm>
            <a:off x="5640293" y="1492317"/>
            <a:ext cx="140155" cy="431767"/>
          </a:xfrm>
          <a:prstGeom prst="homePlate">
            <a:avLst>
              <a:gd name="adj" fmla="val 7718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ホームベース 128"/>
          <p:cNvSpPr/>
          <p:nvPr/>
        </p:nvSpPr>
        <p:spPr>
          <a:xfrm>
            <a:off x="7251994" y="1492317"/>
            <a:ext cx="140155" cy="431767"/>
          </a:xfrm>
          <a:prstGeom prst="homePlate">
            <a:avLst>
              <a:gd name="adj" fmla="val 7718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ホームベース 129"/>
          <p:cNvSpPr/>
          <p:nvPr/>
        </p:nvSpPr>
        <p:spPr>
          <a:xfrm>
            <a:off x="8593527" y="1492317"/>
            <a:ext cx="140155" cy="431767"/>
          </a:xfrm>
          <a:prstGeom prst="homePlate">
            <a:avLst>
              <a:gd name="adj" fmla="val 77184"/>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4568577" y="2132856"/>
            <a:ext cx="1531188" cy="253916"/>
          </a:xfrm>
          <a:prstGeom prst="rect">
            <a:avLst/>
          </a:prstGeom>
          <a:noFill/>
        </p:spPr>
        <p:txBody>
          <a:bodyPr wrap="none" rtlCol="0">
            <a:spAutoFit/>
          </a:bodyPr>
          <a:lstStyle/>
          <a:p>
            <a:r>
              <a:rPr lang="ja-JP" altLang="en-US" sz="1050" u="sng" dirty="0">
                <a:latin typeface="HGSｺﾞｼｯｸE" panose="020B0900000000000000" pitchFamily="50" charset="-128"/>
                <a:ea typeface="HGSｺﾞｼｯｸE" panose="020B0900000000000000" pitchFamily="50" charset="-128"/>
              </a:rPr>
              <a:t>２</a:t>
            </a:r>
            <a:r>
              <a:rPr kumimoji="1" lang="ja-JP" altLang="en-US" sz="1050" u="sng" dirty="0" smtClean="0">
                <a:latin typeface="HGSｺﾞｼｯｸE" panose="020B0900000000000000" pitchFamily="50" charset="-128"/>
                <a:ea typeface="HGSｺﾞｼｯｸE" panose="020B0900000000000000" pitchFamily="50" charset="-128"/>
              </a:rPr>
              <a:t>．府営公園の成立ち</a:t>
            </a:r>
            <a:endParaRPr kumimoji="1" lang="ja-JP" altLang="en-US" sz="1050" u="sng" dirty="0">
              <a:latin typeface="HGSｺﾞｼｯｸE" panose="020B0900000000000000" pitchFamily="50" charset="-128"/>
              <a:ea typeface="HGSｺﾞｼｯｸE" panose="020B0900000000000000" pitchFamily="50" charset="-128"/>
            </a:endParaRPr>
          </a:p>
        </p:txBody>
      </p:sp>
      <p:pic>
        <p:nvPicPr>
          <p:cNvPr id="2058"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27609" y="3132279"/>
            <a:ext cx="1793343" cy="1393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テキスト ボックス 26"/>
          <p:cNvSpPr txBox="1"/>
          <p:nvPr/>
        </p:nvSpPr>
        <p:spPr>
          <a:xfrm>
            <a:off x="48072" y="2646437"/>
            <a:ext cx="4626665" cy="230832"/>
          </a:xfrm>
          <a:prstGeom prst="rect">
            <a:avLst/>
          </a:prstGeom>
          <a:noFill/>
        </p:spPr>
        <p:txBody>
          <a:bodyPr wrap="square" rtlCol="0">
            <a:spAutoFit/>
          </a:bodyPr>
          <a:lstStyle/>
          <a:p>
            <a:r>
              <a:rPr lang="ja-JP" altLang="en-US" sz="900" dirty="0" smtClean="0">
                <a:latin typeface="ＭＳ ゴシック" panose="020B0609070205080204" pitchFamily="49" charset="-128"/>
                <a:ea typeface="ＭＳ ゴシック" panose="020B0609070205080204" pitchFamily="49" charset="-128"/>
              </a:rPr>
              <a:t>①「みどり</a:t>
            </a:r>
            <a:r>
              <a:rPr lang="ja-JP" altLang="en-US" sz="900" dirty="0">
                <a:latin typeface="ＭＳ ゴシック" panose="020B0609070205080204" pitchFamily="49" charset="-128"/>
                <a:ea typeface="ＭＳ ゴシック" panose="020B0609070205080204" pitchFamily="49" charset="-128"/>
              </a:rPr>
              <a:t>の風を</a:t>
            </a:r>
            <a:r>
              <a:rPr lang="ja-JP" altLang="en-US" sz="900" dirty="0" smtClean="0">
                <a:latin typeface="ＭＳ ゴシック" panose="020B0609070205080204" pitchFamily="49" charset="-128"/>
                <a:ea typeface="ＭＳ ゴシック" panose="020B0609070205080204" pitchFamily="49" charset="-128"/>
              </a:rPr>
              <a:t>感じる大阪」を実現</a:t>
            </a:r>
            <a:r>
              <a:rPr lang="ja-JP" altLang="en-US" sz="900" dirty="0">
                <a:latin typeface="ＭＳ ゴシック" panose="020B0609070205080204" pitchFamily="49" charset="-128"/>
                <a:ea typeface="ＭＳ ゴシック" panose="020B0609070205080204" pitchFamily="49" charset="-128"/>
              </a:rPr>
              <a:t>する</a:t>
            </a:r>
            <a:r>
              <a:rPr lang="ja-JP" altLang="en-US" sz="900" dirty="0" smtClean="0">
                <a:latin typeface="ＭＳ ゴシック" panose="020B0609070205080204" pitchFamily="49" charset="-128"/>
                <a:ea typeface="ＭＳ ゴシック" panose="020B0609070205080204" pitchFamily="49" charset="-128"/>
              </a:rPr>
              <a:t>ための、</a:t>
            </a:r>
            <a:r>
              <a:rPr kumimoji="1" lang="ja-JP" altLang="en-US" sz="900" u="sng" dirty="0" smtClean="0">
                <a:latin typeface="ＭＳ ゴシック" panose="020B0609070205080204" pitchFamily="49" charset="-128"/>
                <a:ea typeface="ＭＳ ゴシック" panose="020B0609070205080204" pitchFamily="49" charset="-128"/>
              </a:rPr>
              <a:t>みどりのネット</a:t>
            </a:r>
            <a:r>
              <a:rPr lang="ja-JP" altLang="en-US" sz="900" u="sng" dirty="0" smtClean="0">
                <a:latin typeface="ＭＳ ゴシック" panose="020B0609070205080204" pitchFamily="49" charset="-128"/>
                <a:ea typeface="ＭＳ ゴシック" panose="020B0609070205080204" pitchFamily="49" charset="-128"/>
              </a:rPr>
              <a:t>ワークの拠点</a:t>
            </a:r>
            <a:endParaRPr lang="en-US" altLang="ja-JP" sz="900" u="sng" dirty="0" smtClean="0">
              <a:latin typeface="ＭＳ ゴシック" panose="020B0609070205080204" pitchFamily="49" charset="-128"/>
              <a:ea typeface="ＭＳ ゴシック" panose="020B0609070205080204" pitchFamily="49" charset="-128"/>
            </a:endParaRPr>
          </a:p>
        </p:txBody>
      </p:sp>
      <p:sp>
        <p:nvSpPr>
          <p:cNvPr id="34" name="テキスト ボックス 33"/>
          <p:cNvSpPr txBox="1"/>
          <p:nvPr/>
        </p:nvSpPr>
        <p:spPr>
          <a:xfrm>
            <a:off x="28890" y="2428748"/>
            <a:ext cx="1665841" cy="253916"/>
          </a:xfrm>
          <a:prstGeom prst="rect">
            <a:avLst/>
          </a:prstGeom>
          <a:noFill/>
        </p:spPr>
        <p:txBody>
          <a:bodyPr wrap="none" rtlCol="0">
            <a:spAutoFit/>
          </a:bodyPr>
          <a:lstStyle/>
          <a:p>
            <a:r>
              <a:rPr lang="ja-JP" altLang="en-US" sz="1050" u="sng" dirty="0" smtClean="0">
                <a:latin typeface="HGSｺﾞｼｯｸE" panose="020B0900000000000000" pitchFamily="50" charset="-128"/>
                <a:ea typeface="HGSｺﾞｼｯｸE" panose="020B0900000000000000" pitchFamily="50" charset="-128"/>
              </a:rPr>
              <a:t>１</a:t>
            </a:r>
            <a:r>
              <a:rPr kumimoji="1" lang="ja-JP" altLang="en-US" sz="1050" u="sng" dirty="0" smtClean="0">
                <a:latin typeface="HGSｺﾞｼｯｸE" panose="020B0900000000000000" pitchFamily="50" charset="-128"/>
                <a:ea typeface="HGSｺﾞｼｯｸE" panose="020B0900000000000000" pitchFamily="50" charset="-128"/>
              </a:rPr>
              <a:t>．府営公園の位置付け</a:t>
            </a:r>
            <a:endParaRPr kumimoji="1" lang="ja-JP" altLang="en-US" sz="1050" u="sng" dirty="0">
              <a:latin typeface="HGSｺﾞｼｯｸE" panose="020B0900000000000000" pitchFamily="50" charset="-128"/>
              <a:ea typeface="HGSｺﾞｼｯｸE" panose="020B0900000000000000" pitchFamily="50" charset="-128"/>
            </a:endParaRPr>
          </a:p>
        </p:txBody>
      </p:sp>
      <p:sp>
        <p:nvSpPr>
          <p:cNvPr id="51" name="テキスト ボックス 50"/>
          <p:cNvSpPr txBox="1"/>
          <p:nvPr/>
        </p:nvSpPr>
        <p:spPr>
          <a:xfrm>
            <a:off x="409260" y="3257897"/>
            <a:ext cx="2560527" cy="584775"/>
          </a:xfrm>
          <a:prstGeom prst="rect">
            <a:avLst/>
          </a:prstGeom>
          <a:noFill/>
        </p:spPr>
        <p:txBody>
          <a:bodyPr wrap="square" rtlCol="0">
            <a:spAutoFit/>
          </a:bodyPr>
          <a:lstStyle/>
          <a:p>
            <a:r>
              <a:rPr kumimoji="1" lang="ja-JP" altLang="en-US" sz="800" dirty="0" smtClean="0">
                <a:latin typeface="+mj-ea"/>
                <a:ea typeface="+mj-ea"/>
              </a:rPr>
              <a:t>・緑地を府域の４割以上確保</a:t>
            </a:r>
            <a:endParaRPr kumimoji="1" lang="en-US" altLang="ja-JP" sz="800" dirty="0" smtClean="0">
              <a:latin typeface="+mj-ea"/>
              <a:ea typeface="+mj-ea"/>
            </a:endParaRPr>
          </a:p>
          <a:p>
            <a:r>
              <a:rPr lang="ja-JP" altLang="en-US" sz="800" dirty="0" smtClean="0">
                <a:latin typeface="+mj-ea"/>
                <a:ea typeface="+mj-ea"/>
              </a:rPr>
              <a:t>・市街化区域の緑被率</a:t>
            </a:r>
            <a:r>
              <a:rPr lang="en-US" altLang="ja-JP" sz="800" smtClean="0">
                <a:latin typeface="+mj-ea"/>
                <a:ea typeface="+mj-ea"/>
              </a:rPr>
              <a:t>20</a:t>
            </a:r>
            <a:r>
              <a:rPr lang="ja-JP" altLang="en-US" sz="800" smtClean="0">
                <a:latin typeface="+mj-ea"/>
                <a:ea typeface="+mj-ea"/>
              </a:rPr>
              <a:t>％</a:t>
            </a:r>
            <a:r>
              <a:rPr lang="ja-JP" altLang="en-US" sz="800" dirty="0" smtClean="0">
                <a:latin typeface="+mj-ea"/>
                <a:ea typeface="+mj-ea"/>
              </a:rPr>
              <a:t>以上</a:t>
            </a:r>
            <a:endParaRPr lang="en-US" altLang="ja-JP" sz="800" dirty="0" smtClean="0">
              <a:latin typeface="+mj-ea"/>
              <a:ea typeface="+mj-ea"/>
            </a:endParaRPr>
          </a:p>
          <a:p>
            <a:r>
              <a:rPr kumimoji="1" lang="ja-JP" altLang="en-US" sz="800" dirty="0" smtClean="0">
                <a:latin typeface="+mj-ea"/>
                <a:ea typeface="+mj-ea"/>
              </a:rPr>
              <a:t>・みどりがあると感じる府民の割合</a:t>
            </a:r>
            <a:r>
              <a:rPr lang="ja-JP" altLang="en-US" sz="800" dirty="0" smtClean="0">
                <a:latin typeface="+mj-ea"/>
                <a:ea typeface="+mj-ea"/>
              </a:rPr>
              <a:t>５割⇒８割</a:t>
            </a:r>
            <a:endParaRPr lang="en-US" altLang="ja-JP" sz="800" dirty="0" smtClean="0">
              <a:latin typeface="+mj-ea"/>
              <a:ea typeface="+mj-ea"/>
            </a:endParaRPr>
          </a:p>
          <a:p>
            <a:r>
              <a:rPr kumimoji="1" lang="ja-JP" altLang="en-US" sz="800" dirty="0" smtClean="0">
                <a:latin typeface="+mj-ea"/>
                <a:ea typeface="+mj-ea"/>
              </a:rPr>
              <a:t>・最近みどりに触れた府民の割合</a:t>
            </a:r>
            <a:r>
              <a:rPr lang="ja-JP" altLang="en-US" sz="800" dirty="0">
                <a:latin typeface="+mj-ea"/>
                <a:ea typeface="+mj-ea"/>
              </a:rPr>
              <a:t>　</a:t>
            </a:r>
            <a:r>
              <a:rPr lang="ja-JP" altLang="en-US" sz="800" dirty="0" smtClean="0">
                <a:latin typeface="+mj-ea"/>
                <a:ea typeface="+mj-ea"/>
              </a:rPr>
              <a:t>５割⇒８割</a:t>
            </a:r>
            <a:endParaRPr kumimoji="1" lang="ja-JP" altLang="en-US" sz="800" dirty="0">
              <a:latin typeface="+mj-ea"/>
              <a:ea typeface="+mj-ea"/>
            </a:endParaRPr>
          </a:p>
        </p:txBody>
      </p:sp>
      <p:sp>
        <p:nvSpPr>
          <p:cNvPr id="52" name="テキスト ボックス 51"/>
          <p:cNvSpPr txBox="1"/>
          <p:nvPr/>
        </p:nvSpPr>
        <p:spPr>
          <a:xfrm>
            <a:off x="185591" y="3071420"/>
            <a:ext cx="1138453" cy="215444"/>
          </a:xfrm>
          <a:prstGeom prst="rect">
            <a:avLst/>
          </a:prstGeom>
          <a:noFill/>
        </p:spPr>
        <p:txBody>
          <a:bodyPr wrap="none" rtlCol="0">
            <a:spAutoFit/>
          </a:bodyPr>
          <a:lstStyle/>
          <a:p>
            <a:r>
              <a:rPr kumimoji="1" lang="ja-JP" altLang="en-US" sz="800" b="1" u="sng" dirty="0" smtClean="0">
                <a:latin typeface="+mj-ea"/>
                <a:ea typeface="+mj-ea"/>
              </a:rPr>
              <a:t>計画期間</a:t>
            </a:r>
            <a:r>
              <a:rPr kumimoji="1" lang="ja-JP" altLang="en-US" sz="800" b="1" dirty="0" smtClean="0">
                <a:latin typeface="+mj-ea"/>
                <a:ea typeface="+mj-ea"/>
              </a:rPr>
              <a:t>：</a:t>
            </a:r>
            <a:r>
              <a:rPr kumimoji="1" lang="en-US" altLang="ja-JP" sz="800" b="1" dirty="0" smtClean="0">
                <a:latin typeface="+mj-ea"/>
                <a:ea typeface="+mj-ea"/>
              </a:rPr>
              <a:t>2025</a:t>
            </a:r>
            <a:r>
              <a:rPr kumimoji="1" lang="ja-JP" altLang="en-US" sz="800" b="1" dirty="0" smtClean="0">
                <a:latin typeface="+mj-ea"/>
                <a:ea typeface="+mj-ea"/>
              </a:rPr>
              <a:t>年まで</a:t>
            </a:r>
            <a:endParaRPr kumimoji="1" lang="ja-JP" altLang="en-US" sz="800" b="1" dirty="0">
              <a:latin typeface="+mj-ea"/>
              <a:ea typeface="+mj-ea"/>
            </a:endParaRPr>
          </a:p>
        </p:txBody>
      </p:sp>
      <p:sp>
        <p:nvSpPr>
          <p:cNvPr id="53" name="テキスト ボックス 52"/>
          <p:cNvSpPr txBox="1"/>
          <p:nvPr/>
        </p:nvSpPr>
        <p:spPr>
          <a:xfrm>
            <a:off x="185591" y="3267188"/>
            <a:ext cx="389850" cy="215444"/>
          </a:xfrm>
          <a:prstGeom prst="rect">
            <a:avLst/>
          </a:prstGeom>
          <a:noFill/>
        </p:spPr>
        <p:txBody>
          <a:bodyPr wrap="none" rtlCol="0">
            <a:spAutoFit/>
          </a:bodyPr>
          <a:lstStyle/>
          <a:p>
            <a:r>
              <a:rPr kumimoji="1" lang="ja-JP" altLang="en-US" sz="800" b="1" u="sng" dirty="0" smtClean="0">
                <a:latin typeface="+mj-ea"/>
                <a:ea typeface="+mj-ea"/>
              </a:rPr>
              <a:t>目標</a:t>
            </a:r>
            <a:endParaRPr kumimoji="1" lang="ja-JP" altLang="en-US" sz="800" b="1" dirty="0">
              <a:latin typeface="+mj-ea"/>
              <a:ea typeface="+mj-ea"/>
            </a:endParaRPr>
          </a:p>
        </p:txBody>
      </p:sp>
      <p:sp>
        <p:nvSpPr>
          <p:cNvPr id="59" name="正方形/長方形 58"/>
          <p:cNvSpPr/>
          <p:nvPr/>
        </p:nvSpPr>
        <p:spPr>
          <a:xfrm>
            <a:off x="349595" y="3840212"/>
            <a:ext cx="2980232" cy="596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700"/>
              </a:lnSpc>
              <a:spcBef>
                <a:spcPct val="30000"/>
              </a:spcBef>
              <a:buFont typeface="Wingdings" pitchFamily="2" charset="2"/>
              <a:buNone/>
              <a:defRPr/>
            </a:pPr>
            <a:r>
              <a:rPr lang="ja-JP" altLang="en-US" sz="800" dirty="0">
                <a:solidFill>
                  <a:prstClr val="black"/>
                </a:solidFill>
                <a:latin typeface="+mj-ea"/>
                <a:ea typeface="+mj-ea"/>
              </a:rPr>
              <a:t>基本戦略</a:t>
            </a:r>
            <a:r>
              <a:rPr lang="en-US" altLang="ja-JP" sz="800" dirty="0">
                <a:solidFill>
                  <a:prstClr val="black"/>
                </a:solidFill>
                <a:latin typeface="+mj-ea"/>
                <a:ea typeface="+mj-ea"/>
              </a:rPr>
              <a:t>-</a:t>
            </a:r>
            <a:r>
              <a:rPr lang="ja-JP" altLang="en-US" sz="800" dirty="0">
                <a:solidFill>
                  <a:prstClr val="black"/>
                </a:solidFill>
                <a:latin typeface="+mj-ea"/>
                <a:ea typeface="+mj-ea"/>
              </a:rPr>
              <a:t>１</a:t>
            </a:r>
            <a:r>
              <a:rPr lang="ja-JP" altLang="en-US" sz="800" dirty="0" smtClean="0">
                <a:solidFill>
                  <a:prstClr val="black"/>
                </a:solidFill>
                <a:latin typeface="+mj-ea"/>
                <a:ea typeface="+mj-ea"/>
              </a:rPr>
              <a:t>：　みどり</a:t>
            </a:r>
            <a:r>
              <a:rPr lang="ja-JP" altLang="en-US" sz="800" dirty="0">
                <a:solidFill>
                  <a:prstClr val="black"/>
                </a:solidFill>
                <a:latin typeface="+mj-ea"/>
                <a:ea typeface="+mj-ea"/>
              </a:rPr>
              <a:t>豊かな自然環境の保全・</a:t>
            </a:r>
            <a:r>
              <a:rPr lang="ja-JP" altLang="en-US" sz="800" dirty="0" smtClean="0">
                <a:solidFill>
                  <a:prstClr val="black"/>
                </a:solidFill>
                <a:latin typeface="+mj-ea"/>
                <a:ea typeface="+mj-ea"/>
              </a:rPr>
              <a:t>再生</a:t>
            </a:r>
            <a:endParaRPr lang="en-US" altLang="ja-JP" sz="800" dirty="0" smtClean="0">
              <a:solidFill>
                <a:prstClr val="black"/>
              </a:solidFill>
              <a:latin typeface="+mj-ea"/>
              <a:ea typeface="+mj-ea"/>
            </a:endParaRPr>
          </a:p>
          <a:p>
            <a:pPr>
              <a:lnSpc>
                <a:spcPts val="700"/>
              </a:lnSpc>
              <a:spcBef>
                <a:spcPct val="30000"/>
              </a:spcBef>
              <a:buFont typeface="Wingdings" pitchFamily="2" charset="2"/>
              <a:buNone/>
              <a:defRPr/>
            </a:pPr>
            <a:r>
              <a:rPr lang="ja-JP" altLang="en-US" sz="800" dirty="0">
                <a:solidFill>
                  <a:prstClr val="black"/>
                </a:solidFill>
                <a:latin typeface="+mj-ea"/>
                <a:ea typeface="+mj-ea"/>
              </a:rPr>
              <a:t>基本戦略</a:t>
            </a:r>
            <a:r>
              <a:rPr lang="en-US" altLang="ja-JP" sz="800" dirty="0">
                <a:solidFill>
                  <a:prstClr val="black"/>
                </a:solidFill>
                <a:latin typeface="+mj-ea"/>
                <a:ea typeface="+mj-ea"/>
              </a:rPr>
              <a:t>-</a:t>
            </a:r>
            <a:r>
              <a:rPr lang="ja-JP" altLang="en-US" sz="800" dirty="0">
                <a:solidFill>
                  <a:prstClr val="black"/>
                </a:solidFill>
                <a:latin typeface="+mj-ea"/>
                <a:ea typeface="+mj-ea"/>
              </a:rPr>
              <a:t>２</a:t>
            </a:r>
            <a:r>
              <a:rPr lang="ja-JP" altLang="en-US" sz="800" dirty="0" smtClean="0">
                <a:solidFill>
                  <a:prstClr val="black"/>
                </a:solidFill>
                <a:latin typeface="+mj-ea"/>
                <a:ea typeface="+mj-ea"/>
              </a:rPr>
              <a:t>：</a:t>
            </a:r>
            <a:r>
              <a:rPr lang="ja-JP" altLang="en-US" sz="800" dirty="0">
                <a:solidFill>
                  <a:prstClr val="black"/>
                </a:solidFill>
                <a:latin typeface="+mj-ea"/>
                <a:ea typeface="+mj-ea"/>
              </a:rPr>
              <a:t>　みどりの風を感じるネットワークの</a:t>
            </a:r>
            <a:r>
              <a:rPr lang="ja-JP" altLang="en-US" sz="800" dirty="0" smtClean="0">
                <a:solidFill>
                  <a:prstClr val="black"/>
                </a:solidFill>
                <a:latin typeface="+mj-ea"/>
                <a:ea typeface="+mj-ea"/>
              </a:rPr>
              <a:t>形成</a:t>
            </a:r>
            <a:endParaRPr lang="en-US" altLang="ja-JP" sz="800" dirty="0" smtClean="0">
              <a:solidFill>
                <a:prstClr val="black"/>
              </a:solidFill>
              <a:latin typeface="+mj-ea"/>
              <a:ea typeface="+mj-ea"/>
            </a:endParaRPr>
          </a:p>
          <a:p>
            <a:pPr>
              <a:lnSpc>
                <a:spcPts val="700"/>
              </a:lnSpc>
              <a:spcBef>
                <a:spcPct val="30000"/>
              </a:spcBef>
              <a:buFont typeface="Wingdings" pitchFamily="2" charset="2"/>
              <a:buNone/>
              <a:defRPr/>
            </a:pPr>
            <a:r>
              <a:rPr lang="ja-JP" altLang="en-US" sz="800" dirty="0">
                <a:solidFill>
                  <a:prstClr val="black"/>
                </a:solidFill>
                <a:latin typeface="+mj-ea"/>
                <a:ea typeface="+mj-ea"/>
              </a:rPr>
              <a:t>基本戦略</a:t>
            </a:r>
            <a:r>
              <a:rPr lang="en-US" altLang="ja-JP" sz="800" dirty="0">
                <a:solidFill>
                  <a:prstClr val="black"/>
                </a:solidFill>
                <a:latin typeface="+mj-ea"/>
                <a:ea typeface="+mj-ea"/>
              </a:rPr>
              <a:t>-</a:t>
            </a:r>
            <a:r>
              <a:rPr lang="ja-JP" altLang="en-US" sz="800" dirty="0">
                <a:solidFill>
                  <a:prstClr val="black"/>
                </a:solidFill>
                <a:latin typeface="+mj-ea"/>
                <a:ea typeface="+mj-ea"/>
              </a:rPr>
              <a:t>３</a:t>
            </a:r>
            <a:r>
              <a:rPr lang="ja-JP" altLang="en-US" sz="800" dirty="0" smtClean="0">
                <a:solidFill>
                  <a:prstClr val="black"/>
                </a:solidFill>
                <a:latin typeface="+mj-ea"/>
                <a:ea typeface="+mj-ea"/>
              </a:rPr>
              <a:t>：</a:t>
            </a:r>
            <a:r>
              <a:rPr lang="ja-JP" altLang="en-US" sz="800" dirty="0">
                <a:solidFill>
                  <a:prstClr val="black"/>
                </a:solidFill>
                <a:latin typeface="+mj-ea"/>
                <a:ea typeface="+mj-ea"/>
              </a:rPr>
              <a:t>　街の中に多様なみどりを</a:t>
            </a:r>
            <a:r>
              <a:rPr lang="ja-JP" altLang="en-US" sz="800" dirty="0" smtClean="0">
                <a:solidFill>
                  <a:prstClr val="black"/>
                </a:solidFill>
                <a:latin typeface="+mj-ea"/>
                <a:ea typeface="+mj-ea"/>
              </a:rPr>
              <a:t>創出</a:t>
            </a:r>
            <a:endParaRPr lang="en-US" altLang="ja-JP" sz="800" dirty="0" smtClean="0">
              <a:solidFill>
                <a:prstClr val="black"/>
              </a:solidFill>
              <a:latin typeface="+mj-ea"/>
              <a:ea typeface="+mj-ea"/>
            </a:endParaRPr>
          </a:p>
          <a:p>
            <a:pPr>
              <a:lnSpc>
                <a:spcPts val="700"/>
              </a:lnSpc>
              <a:spcBef>
                <a:spcPct val="30000"/>
              </a:spcBef>
              <a:buFont typeface="Wingdings" pitchFamily="2" charset="2"/>
              <a:buNone/>
              <a:defRPr/>
            </a:pPr>
            <a:r>
              <a:rPr lang="ja-JP" altLang="en-US" sz="800" dirty="0">
                <a:solidFill>
                  <a:prstClr val="black"/>
                </a:solidFill>
                <a:latin typeface="+mj-ea"/>
                <a:ea typeface="+mj-ea"/>
              </a:rPr>
              <a:t>基本戦略</a:t>
            </a:r>
            <a:r>
              <a:rPr lang="en-US" altLang="ja-JP" sz="800" dirty="0">
                <a:solidFill>
                  <a:prstClr val="black"/>
                </a:solidFill>
                <a:latin typeface="+mj-ea"/>
                <a:ea typeface="+mj-ea"/>
              </a:rPr>
              <a:t>-</a:t>
            </a:r>
            <a:r>
              <a:rPr lang="ja-JP" altLang="en-US" sz="800" dirty="0">
                <a:solidFill>
                  <a:prstClr val="black"/>
                </a:solidFill>
                <a:latin typeface="+mj-ea"/>
                <a:ea typeface="+mj-ea"/>
              </a:rPr>
              <a:t>４</a:t>
            </a:r>
            <a:r>
              <a:rPr lang="ja-JP" altLang="en-US" sz="800" dirty="0" smtClean="0">
                <a:solidFill>
                  <a:prstClr val="black"/>
                </a:solidFill>
                <a:latin typeface="+mj-ea"/>
                <a:ea typeface="+mj-ea"/>
              </a:rPr>
              <a:t>：</a:t>
            </a:r>
            <a:r>
              <a:rPr lang="ja-JP" altLang="en-US" sz="800" dirty="0">
                <a:solidFill>
                  <a:prstClr val="black"/>
                </a:solidFill>
                <a:latin typeface="+mj-ea"/>
                <a:ea typeface="+mj-ea"/>
              </a:rPr>
              <a:t>　みどりの行動の</a:t>
            </a:r>
            <a:r>
              <a:rPr lang="ja-JP" altLang="en-US" sz="800" dirty="0" smtClean="0">
                <a:solidFill>
                  <a:prstClr val="black"/>
                </a:solidFill>
                <a:latin typeface="+mj-ea"/>
                <a:ea typeface="+mj-ea"/>
              </a:rPr>
              <a:t>促進</a:t>
            </a:r>
            <a:endParaRPr lang="ja-JP" altLang="en-US" sz="800" dirty="0">
              <a:solidFill>
                <a:prstClr val="black"/>
              </a:solidFill>
              <a:latin typeface="+mj-ea"/>
              <a:ea typeface="+mj-ea"/>
            </a:endParaRPr>
          </a:p>
        </p:txBody>
      </p:sp>
      <p:sp>
        <p:nvSpPr>
          <p:cNvPr id="60" name="正方形/長方形 59"/>
          <p:cNvSpPr/>
          <p:nvPr/>
        </p:nvSpPr>
        <p:spPr>
          <a:xfrm>
            <a:off x="141342" y="4903722"/>
            <a:ext cx="5455179" cy="6842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800"/>
              </a:lnSpc>
              <a:spcBef>
                <a:spcPct val="30000"/>
              </a:spcBef>
              <a:defRPr/>
            </a:pPr>
            <a:endParaRPr lang="ja-JP" altLang="en-US" sz="700" b="1" dirty="0">
              <a:solidFill>
                <a:prstClr val="black"/>
              </a:solidFill>
              <a:latin typeface="HG丸ｺﾞｼｯｸM-PRO" pitchFamily="50" charset="-128"/>
              <a:ea typeface="HG丸ｺﾞｼｯｸM-PRO" pitchFamily="50" charset="-128"/>
            </a:endParaRPr>
          </a:p>
        </p:txBody>
      </p:sp>
      <p:sp>
        <p:nvSpPr>
          <p:cNvPr id="61" name="正方形/長方形 60"/>
          <p:cNvSpPr/>
          <p:nvPr/>
        </p:nvSpPr>
        <p:spPr>
          <a:xfrm>
            <a:off x="93574" y="5509952"/>
            <a:ext cx="4469738" cy="433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800"/>
              </a:lnSpc>
              <a:spcBef>
                <a:spcPct val="30000"/>
              </a:spcBef>
              <a:defRPr/>
            </a:pPr>
            <a:endParaRPr lang="ja-JP" altLang="en-US" sz="700" b="1" dirty="0">
              <a:solidFill>
                <a:prstClr val="black"/>
              </a:solidFill>
              <a:latin typeface="HG丸ｺﾞｼｯｸM-PRO" pitchFamily="50" charset="-128"/>
              <a:ea typeface="HG丸ｺﾞｼｯｸM-PRO" pitchFamily="50" charset="-128"/>
            </a:endParaRPr>
          </a:p>
        </p:txBody>
      </p:sp>
      <p:sp>
        <p:nvSpPr>
          <p:cNvPr id="62" name="正方形/長方形 61"/>
          <p:cNvSpPr/>
          <p:nvPr/>
        </p:nvSpPr>
        <p:spPr>
          <a:xfrm>
            <a:off x="93574" y="6044515"/>
            <a:ext cx="446973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1800"/>
              </a:lnSpc>
              <a:spcBef>
                <a:spcPct val="30000"/>
              </a:spcBef>
              <a:defRPr/>
            </a:pPr>
            <a:endParaRPr lang="ja-JP" altLang="en-US" sz="700" b="1" dirty="0">
              <a:solidFill>
                <a:prstClr val="black"/>
              </a:solidFill>
              <a:latin typeface="HG丸ｺﾞｼｯｸM-PRO" pitchFamily="50" charset="-128"/>
              <a:ea typeface="HG丸ｺﾞｼｯｸM-PRO" pitchFamily="50" charset="-128"/>
            </a:endParaRPr>
          </a:p>
        </p:txBody>
      </p:sp>
      <p:sp>
        <p:nvSpPr>
          <p:cNvPr id="2" name="正方形/長方形 1"/>
          <p:cNvSpPr/>
          <p:nvPr/>
        </p:nvSpPr>
        <p:spPr>
          <a:xfrm>
            <a:off x="4611349" y="6294462"/>
            <a:ext cx="2717915" cy="477054"/>
          </a:xfrm>
          <a:prstGeom prst="rect">
            <a:avLst/>
          </a:prstGeom>
          <a:solidFill>
            <a:srgbClr val="FFFF99"/>
          </a:solidFill>
          <a:ln w="6350">
            <a:solidFill>
              <a:schemeClr val="tx1"/>
            </a:solidFill>
          </a:ln>
          <a:effectLst>
            <a:outerShdw blurRad="50800" dist="38100" dir="2700000" algn="tl" rotWithShape="0">
              <a:prstClr val="black">
                <a:alpha val="40000"/>
              </a:prstClr>
            </a:outerShdw>
          </a:effectLst>
        </p:spPr>
        <p:txBody>
          <a:bodyPr wrap="square">
            <a:spAutoFit/>
          </a:bodyPr>
          <a:lstStyle/>
          <a:p>
            <a:pPr lvl="0">
              <a:lnSpc>
                <a:spcPts val="1500"/>
              </a:lnSpc>
            </a:pPr>
            <a:r>
              <a:rPr lang="ja-JP" altLang="en-US" sz="950" b="1" u="sng" dirty="0" smtClean="0">
                <a:solidFill>
                  <a:prstClr val="black"/>
                </a:solidFill>
                <a:latin typeface="ＭＳ ゴシック" panose="020B0609070205080204" pitchFamily="49" charset="-128"/>
                <a:ea typeface="ＭＳ ゴシック" panose="020B0609070205080204" pitchFamily="49" charset="-128"/>
              </a:rPr>
              <a:t>各時代の様々な社会要請</a:t>
            </a:r>
            <a:r>
              <a:rPr lang="ja-JP" altLang="en-US" sz="950" b="1" u="sng" dirty="0">
                <a:solidFill>
                  <a:prstClr val="black"/>
                </a:solidFill>
                <a:latin typeface="ＭＳ ゴシック" panose="020B0609070205080204" pitchFamily="49" charset="-128"/>
                <a:ea typeface="ＭＳ ゴシック" panose="020B0609070205080204" pitchFamily="49" charset="-128"/>
              </a:rPr>
              <a:t>を先導的に</a:t>
            </a:r>
            <a:r>
              <a:rPr lang="ja-JP" altLang="en-US" sz="950" b="1" u="sng" dirty="0" smtClean="0">
                <a:solidFill>
                  <a:prstClr val="black"/>
                </a:solidFill>
                <a:latin typeface="ＭＳ ゴシック" panose="020B0609070205080204" pitchFamily="49" charset="-128"/>
                <a:ea typeface="ＭＳ ゴシック" panose="020B0609070205080204" pitchFamily="49" charset="-128"/>
              </a:rPr>
              <a:t>受け入れ、都市・まちづくりを牽引</a:t>
            </a:r>
            <a:endParaRPr lang="en-US" altLang="ja-JP" sz="950" b="1" u="sng" dirty="0">
              <a:solidFill>
                <a:prstClr val="black"/>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215330" y="2847171"/>
            <a:ext cx="1858201" cy="230832"/>
          </a:xfrm>
          <a:prstGeom prst="rect">
            <a:avLst/>
          </a:prstGeom>
        </p:spPr>
        <p:txBody>
          <a:bodyPr wrap="none">
            <a:spAutoFit/>
          </a:bodyPr>
          <a:lstStyle/>
          <a:p>
            <a:r>
              <a:rPr lang="ja-JP" altLang="en-US" sz="900" dirty="0" smtClean="0">
                <a:latin typeface="ＭＳ ゴシック" panose="020B0609070205080204" pitchFamily="49" charset="-128"/>
                <a:ea typeface="ＭＳ ゴシック" panose="020B0609070205080204" pitchFamily="49" charset="-128"/>
              </a:rPr>
              <a:t>Ｈ</a:t>
            </a:r>
            <a:r>
              <a:rPr lang="en-US" altLang="ja-JP" sz="900" dirty="0" smtClean="0">
                <a:latin typeface="ＭＳ ゴシック" panose="020B0609070205080204" pitchFamily="49" charset="-128"/>
                <a:ea typeface="ＭＳ ゴシック" panose="020B0609070205080204" pitchFamily="49" charset="-128"/>
              </a:rPr>
              <a:t>21.12</a:t>
            </a:r>
            <a:r>
              <a:rPr lang="ja-JP" altLang="en-US" sz="900" dirty="0" smtClean="0">
                <a:latin typeface="ＭＳ ゴシック" panose="020B0609070205080204" pitchFamily="49" charset="-128"/>
                <a:ea typeface="ＭＳ ゴシック" panose="020B0609070205080204" pitchFamily="49" charset="-128"/>
              </a:rPr>
              <a:t>　みどりの大阪推進計画</a:t>
            </a:r>
            <a:endParaRPr lang="ja-JP" altLang="en-US" sz="900" dirty="0">
              <a:latin typeface="ＭＳ ゴシック" panose="020B0609070205080204" pitchFamily="49" charset="-128"/>
              <a:ea typeface="ＭＳ ゴシック" panose="020B0609070205080204" pitchFamily="49" charset="-128"/>
            </a:endParaRPr>
          </a:p>
        </p:txBody>
      </p:sp>
      <p:sp>
        <p:nvSpPr>
          <p:cNvPr id="14" name="正方形/長方形 13"/>
          <p:cNvSpPr/>
          <p:nvPr/>
        </p:nvSpPr>
        <p:spPr>
          <a:xfrm>
            <a:off x="246427" y="2875537"/>
            <a:ext cx="1827104" cy="18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148657" y="5038184"/>
            <a:ext cx="1251166" cy="215444"/>
          </a:xfrm>
          <a:prstGeom prst="rect">
            <a:avLst/>
          </a:prstGeom>
          <a:noFill/>
        </p:spPr>
        <p:txBody>
          <a:bodyPr wrap="square" rtlCol="0">
            <a:spAutoFit/>
          </a:bodyPr>
          <a:lstStyle/>
          <a:p>
            <a:r>
              <a:rPr kumimoji="1" lang="ja-JP" altLang="en-US" sz="800" b="1" u="sng" dirty="0" smtClean="0"/>
              <a:t>都市づくりの基本目標</a:t>
            </a:r>
            <a:endParaRPr kumimoji="1" lang="ja-JP" altLang="en-US" sz="800" b="1" u="sng" dirty="0"/>
          </a:p>
        </p:txBody>
      </p:sp>
      <p:sp>
        <p:nvSpPr>
          <p:cNvPr id="64" name="テキスト ボックス 63"/>
          <p:cNvSpPr txBox="1"/>
          <p:nvPr/>
        </p:nvSpPr>
        <p:spPr>
          <a:xfrm>
            <a:off x="2832001" y="4804516"/>
            <a:ext cx="1285929" cy="215444"/>
          </a:xfrm>
          <a:prstGeom prst="rect">
            <a:avLst/>
          </a:prstGeom>
          <a:noFill/>
          <a:ln w="6350">
            <a:noFill/>
          </a:ln>
        </p:spPr>
        <p:txBody>
          <a:bodyPr wrap="none" rtlCol="0">
            <a:spAutoFit/>
          </a:bodyPr>
          <a:lstStyle/>
          <a:p>
            <a:r>
              <a:rPr kumimoji="1" lang="ja-JP" altLang="en-US" sz="800" b="1" dirty="0" smtClean="0">
                <a:latin typeface="HGPｺﾞｼｯｸM" panose="020B0600000000000000" pitchFamily="50" charset="-128"/>
                <a:ea typeface="HGPｺﾞｼｯｸM" panose="020B0600000000000000" pitchFamily="50" charset="-128"/>
              </a:rPr>
              <a:t>３層の都市構造のイメージ</a:t>
            </a:r>
            <a:endParaRPr kumimoji="1" lang="ja-JP" altLang="en-US" sz="800" b="1" dirty="0">
              <a:latin typeface="HGPｺﾞｼｯｸM" panose="020B0600000000000000" pitchFamily="50" charset="-128"/>
              <a:ea typeface="HGPｺﾞｼｯｸM" panose="020B0600000000000000" pitchFamily="50" charset="-128"/>
            </a:endParaRPr>
          </a:p>
        </p:txBody>
      </p:sp>
      <p:sp>
        <p:nvSpPr>
          <p:cNvPr id="65" name="テキスト ボックス 64"/>
          <p:cNvSpPr txBox="1"/>
          <p:nvPr/>
        </p:nvSpPr>
        <p:spPr>
          <a:xfrm>
            <a:off x="2976071" y="4961641"/>
            <a:ext cx="1031051" cy="184666"/>
          </a:xfrm>
          <a:prstGeom prst="rect">
            <a:avLst/>
          </a:prstGeom>
          <a:noFill/>
          <a:ln w="6350">
            <a:noFill/>
          </a:ln>
        </p:spPr>
        <p:txBody>
          <a:bodyPr wrap="none" rtlCol="0">
            <a:spAutoFit/>
          </a:bodyPr>
          <a:lstStyle/>
          <a:p>
            <a:r>
              <a:rPr lang="ja-JP" altLang="en-US" sz="600" dirty="0" smtClean="0">
                <a:latin typeface="HGｺﾞｼｯｸE" panose="020B0909000000000000" pitchFamily="49" charset="-128"/>
                <a:ea typeface="HGｺﾞｼｯｸE" panose="020B0909000000000000" pitchFamily="49" charset="-128"/>
              </a:rPr>
              <a:t>①大阪都市圏</a:t>
            </a:r>
            <a:r>
              <a:rPr kumimoji="1" lang="ja-JP" altLang="en-US" sz="600" dirty="0" smtClean="0">
                <a:latin typeface="HGｺﾞｼｯｸE" panose="020B0909000000000000" pitchFamily="49" charset="-128"/>
                <a:ea typeface="HGｺﾞｼｯｸE" panose="020B0909000000000000" pitchFamily="49" charset="-128"/>
              </a:rPr>
              <a:t>の都市構造</a:t>
            </a:r>
            <a:endParaRPr kumimoji="1" lang="ja-JP" altLang="en-US" sz="600" dirty="0">
              <a:latin typeface="HGｺﾞｼｯｸE" panose="020B0909000000000000" pitchFamily="49" charset="-128"/>
              <a:ea typeface="HGｺﾞｼｯｸE" panose="020B0909000000000000" pitchFamily="49" charset="-128"/>
            </a:endParaRPr>
          </a:p>
        </p:txBody>
      </p:sp>
      <p:pic>
        <p:nvPicPr>
          <p:cNvPr id="67" name="Picture 3"/>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3567" b="5461"/>
          <a:stretch/>
        </p:blipFill>
        <p:spPr bwMode="auto">
          <a:xfrm>
            <a:off x="2966492" y="5688133"/>
            <a:ext cx="1165052" cy="518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80612" y="5116142"/>
            <a:ext cx="1003287" cy="48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テキスト ボックス 69"/>
          <p:cNvSpPr txBox="1"/>
          <p:nvPr/>
        </p:nvSpPr>
        <p:spPr>
          <a:xfrm>
            <a:off x="153990" y="5219774"/>
            <a:ext cx="2952326" cy="1585049"/>
          </a:xfrm>
          <a:prstGeom prst="rect">
            <a:avLst/>
          </a:prstGeom>
          <a:noFill/>
        </p:spPr>
        <p:txBody>
          <a:bodyPr wrap="square" rtlCol="0">
            <a:spAutoFit/>
          </a:bodyPr>
          <a:lstStyle/>
          <a:p>
            <a:r>
              <a:rPr lang="en-US" altLang="ja-JP" sz="800" b="1" dirty="0" smtClean="0">
                <a:latin typeface="ＭＳ ゴシック" panose="020B0609070205080204" pitchFamily="49" charset="-128"/>
                <a:ea typeface="ＭＳ ゴシック" panose="020B0609070205080204" pitchFamily="49" charset="-128"/>
              </a:rPr>
              <a:t>(</a:t>
            </a:r>
            <a:r>
              <a:rPr lang="en-US" altLang="ja-JP" sz="800" b="1" dirty="0">
                <a:latin typeface="ＭＳ ゴシック" panose="020B0609070205080204" pitchFamily="49" charset="-128"/>
                <a:ea typeface="ＭＳ ゴシック" panose="020B0609070205080204" pitchFamily="49" charset="-128"/>
              </a:rPr>
              <a:t>1</a:t>
            </a:r>
            <a:r>
              <a:rPr lang="en-US" altLang="ja-JP" sz="800" b="1" dirty="0" smtClean="0">
                <a:latin typeface="ＭＳ ゴシック" panose="020B0609070205080204" pitchFamily="49" charset="-128"/>
                <a:ea typeface="ＭＳ ゴシック" panose="020B0609070205080204" pitchFamily="49" charset="-128"/>
              </a:rPr>
              <a:t>)</a:t>
            </a:r>
            <a:r>
              <a:rPr kumimoji="1" lang="ja-JP" altLang="en-US" sz="800" b="1" dirty="0" smtClean="0">
                <a:latin typeface="ＭＳ ゴシック" panose="020B0609070205080204" pitchFamily="49" charset="-128"/>
                <a:ea typeface="ＭＳ ゴシック" panose="020B0609070205080204" pitchFamily="49" charset="-128"/>
              </a:rPr>
              <a:t>国際競争に打ち勝つ強い大阪の形成</a:t>
            </a:r>
            <a:endParaRPr kumimoji="1" lang="en-US" altLang="ja-JP" sz="800" b="1" dirty="0" smtClean="0">
              <a:latin typeface="ＭＳ ゴシック" panose="020B0609070205080204" pitchFamily="49" charset="-128"/>
              <a:ea typeface="ＭＳ ゴシック" panose="020B0609070205080204" pitchFamily="49" charset="-128"/>
            </a:endParaRPr>
          </a:p>
          <a:p>
            <a:r>
              <a:rPr lang="ja-JP" altLang="en-US" sz="800" dirty="0"/>
              <a:t>　</a:t>
            </a:r>
            <a:r>
              <a:rPr lang="ja-JP" altLang="en-US" sz="800" dirty="0" smtClean="0"/>
              <a:t>　</a:t>
            </a:r>
            <a:r>
              <a:rPr lang="ja-JP" altLang="en-US" sz="800" dirty="0"/>
              <a:t>　</a:t>
            </a:r>
            <a:r>
              <a:rPr lang="ja-JP" altLang="en-US" sz="800" u="sng" dirty="0"/>
              <a:t>国内外の人を呼び込む都市魅力の</a:t>
            </a:r>
            <a:r>
              <a:rPr lang="ja-JP" altLang="en-US" sz="800" u="sng" dirty="0" smtClean="0"/>
              <a:t>創造</a:t>
            </a:r>
            <a:endParaRPr lang="en-US" altLang="ja-JP" sz="800" u="sng" dirty="0" smtClean="0"/>
          </a:p>
          <a:p>
            <a:r>
              <a:rPr lang="ja-JP" altLang="en-US" sz="800" dirty="0"/>
              <a:t>　</a:t>
            </a:r>
            <a:r>
              <a:rPr lang="ja-JP" altLang="en-US" sz="800" dirty="0" smtClean="0"/>
              <a:t>        ・</a:t>
            </a:r>
            <a:r>
              <a:rPr lang="ja-JP" altLang="en-US" sz="800" u="sng" dirty="0"/>
              <a:t>都市における実感できる豊かなみどりの</a:t>
            </a:r>
            <a:r>
              <a:rPr lang="ja-JP" altLang="en-US" sz="800" u="sng" dirty="0" smtClean="0"/>
              <a:t>形成</a:t>
            </a:r>
            <a:endParaRPr lang="en-US" altLang="ja-JP" sz="800" u="sng" dirty="0" smtClean="0"/>
          </a:p>
          <a:p>
            <a:endParaRPr lang="en-US" altLang="ja-JP" sz="400" u="sng" dirty="0" smtClean="0"/>
          </a:p>
          <a:p>
            <a:r>
              <a:rPr lang="en-US" altLang="ja-JP" sz="400" u="sng" dirty="0" smtClean="0"/>
              <a:t>          </a:t>
            </a:r>
          </a:p>
          <a:p>
            <a:r>
              <a:rPr lang="en-US" altLang="ja-JP" sz="800" b="1" dirty="0" smtClean="0">
                <a:latin typeface="ＭＳ ゴシック" panose="020B0609070205080204" pitchFamily="49" charset="-128"/>
                <a:ea typeface="ＭＳ ゴシック" panose="020B0609070205080204" pitchFamily="49" charset="-128"/>
              </a:rPr>
              <a:t>(2</a:t>
            </a:r>
            <a:r>
              <a:rPr lang="ja-JP" altLang="en-US" sz="800" b="1" dirty="0" smtClean="0">
                <a:latin typeface="ＭＳ ゴシック" panose="020B0609070205080204" pitchFamily="49" charset="-128"/>
                <a:ea typeface="ＭＳ ゴシック" panose="020B0609070205080204" pitchFamily="49" charset="-128"/>
              </a:rPr>
              <a:t>）安全・安心で生き生きと暮らせる大阪の実現</a:t>
            </a:r>
            <a:endParaRPr lang="en-US" altLang="ja-JP" sz="800" b="1" dirty="0" smtClean="0">
              <a:latin typeface="ＭＳ ゴシック" panose="020B0609070205080204" pitchFamily="49" charset="-128"/>
              <a:ea typeface="ＭＳ ゴシック" panose="020B0609070205080204" pitchFamily="49" charset="-128"/>
            </a:endParaRPr>
          </a:p>
          <a:p>
            <a:r>
              <a:rPr lang="ja-JP" altLang="en-US" sz="800" dirty="0"/>
              <a:t>　</a:t>
            </a:r>
            <a:r>
              <a:rPr lang="ja-JP" altLang="en-US" sz="800" dirty="0" smtClean="0"/>
              <a:t>        ・</a:t>
            </a:r>
            <a:r>
              <a:rPr lang="ja-JP" altLang="en-US" sz="800" dirty="0"/>
              <a:t>様々な自然災害に対し、減災の考え方に基づき</a:t>
            </a:r>
            <a:r>
              <a:rPr lang="ja-JP" altLang="en-US" sz="800" dirty="0" smtClean="0"/>
              <a:t>、</a:t>
            </a:r>
            <a:endParaRPr lang="en-US" altLang="ja-JP" sz="800" dirty="0" smtClean="0"/>
          </a:p>
          <a:p>
            <a:r>
              <a:rPr lang="en-US" altLang="ja-JP" sz="800" dirty="0"/>
              <a:t> </a:t>
            </a:r>
            <a:r>
              <a:rPr lang="en-US" altLang="ja-JP" sz="800" dirty="0" smtClean="0"/>
              <a:t>            </a:t>
            </a:r>
            <a:r>
              <a:rPr lang="en-US" altLang="ja-JP" sz="800" u="sng" dirty="0" smtClean="0"/>
              <a:t> </a:t>
            </a:r>
            <a:r>
              <a:rPr lang="ja-JP" altLang="en-US" sz="800" u="sng" dirty="0" smtClean="0"/>
              <a:t>ハード</a:t>
            </a:r>
            <a:r>
              <a:rPr lang="ja-JP" altLang="en-US" sz="800" u="sng" dirty="0"/>
              <a:t>とソフトを適切に組合せた都市の防災機能の</a:t>
            </a:r>
            <a:r>
              <a:rPr lang="ja-JP" altLang="en-US" sz="800" u="sng" dirty="0" smtClean="0"/>
              <a:t>強化</a:t>
            </a:r>
            <a:endParaRPr lang="en-US" altLang="ja-JP" sz="800" u="sng" dirty="0" smtClean="0"/>
          </a:p>
          <a:p>
            <a:endParaRPr lang="en-US" altLang="ja-JP" sz="400" dirty="0" smtClean="0">
              <a:latin typeface="ＭＳ ゴシック" panose="020B0609070205080204" pitchFamily="49" charset="-128"/>
              <a:ea typeface="ＭＳ ゴシック" panose="020B0609070205080204" pitchFamily="49" charset="-128"/>
            </a:endParaRPr>
          </a:p>
          <a:p>
            <a:endParaRPr kumimoji="1" lang="en-US" altLang="ja-JP" sz="400" b="1" dirty="0" smtClean="0">
              <a:latin typeface="ＭＳ ゴシック" panose="020B0609070205080204" pitchFamily="49" charset="-128"/>
              <a:ea typeface="ＭＳ ゴシック" panose="020B0609070205080204" pitchFamily="49" charset="-128"/>
            </a:endParaRPr>
          </a:p>
          <a:p>
            <a:r>
              <a:rPr kumimoji="1" lang="en-US" altLang="ja-JP" sz="800" b="1" dirty="0" smtClean="0">
                <a:latin typeface="ＭＳ ゴシック" panose="020B0609070205080204" pitchFamily="49" charset="-128"/>
                <a:ea typeface="ＭＳ ゴシック" panose="020B0609070205080204" pitchFamily="49" charset="-128"/>
              </a:rPr>
              <a:t>(3)</a:t>
            </a:r>
            <a:r>
              <a:rPr kumimoji="1" lang="ja-JP" altLang="en-US" sz="800" b="1" dirty="0" smtClean="0">
                <a:latin typeface="ＭＳ ゴシック" panose="020B0609070205080204" pitchFamily="49" charset="-128"/>
                <a:ea typeface="ＭＳ ゴシック" panose="020B0609070205080204" pitchFamily="49" charset="-128"/>
              </a:rPr>
              <a:t>多様な魅力と風格のある大阪の創造</a:t>
            </a:r>
            <a:endParaRPr kumimoji="1" lang="en-US" altLang="ja-JP" sz="800" b="1" dirty="0" smtClean="0">
              <a:latin typeface="ＭＳ ゴシック" panose="020B0609070205080204" pitchFamily="49" charset="-128"/>
              <a:ea typeface="ＭＳ ゴシック" panose="020B0609070205080204" pitchFamily="49" charset="-128"/>
            </a:endParaRPr>
          </a:p>
          <a:p>
            <a:r>
              <a:rPr lang="ja-JP" altLang="en-US" sz="800" dirty="0"/>
              <a:t>　　</a:t>
            </a:r>
            <a:r>
              <a:rPr lang="ja-JP" altLang="en-US" sz="800" dirty="0" smtClean="0"/>
              <a:t>   </a:t>
            </a:r>
            <a:r>
              <a:rPr lang="ja-JP" altLang="en-US" sz="800" u="sng" dirty="0" smtClean="0"/>
              <a:t>地域資源を生かした質の高い都市づくり</a:t>
            </a:r>
            <a:r>
              <a:rPr lang="ja-JP" altLang="en-US" sz="800" dirty="0" smtClean="0"/>
              <a:t>の推進</a:t>
            </a:r>
            <a:endParaRPr lang="en-US" altLang="ja-JP" sz="800" dirty="0" smtClean="0"/>
          </a:p>
          <a:p>
            <a:r>
              <a:rPr lang="ja-JP" altLang="en-US" sz="800" dirty="0" smtClean="0"/>
              <a:t>　　　</a:t>
            </a:r>
            <a:r>
              <a:rPr lang="ja-JP" altLang="en-US" sz="800" dirty="0"/>
              <a:t> </a:t>
            </a:r>
            <a:r>
              <a:rPr lang="ja-JP" altLang="en-US" sz="800" dirty="0" smtClean="0"/>
              <a:t>・</a:t>
            </a:r>
            <a:r>
              <a:rPr lang="ja-JP" altLang="en-US" sz="800" u="sng" dirty="0" smtClean="0"/>
              <a:t>水・みどり、歴史・文化を活かした、多様な人が訪れ、</a:t>
            </a:r>
            <a:endParaRPr lang="en-US" altLang="ja-JP" sz="800" u="sng" dirty="0" smtClean="0"/>
          </a:p>
          <a:p>
            <a:r>
              <a:rPr lang="ja-JP" altLang="en-US" sz="800" dirty="0" smtClean="0"/>
              <a:t>　　　　</a:t>
            </a:r>
            <a:r>
              <a:rPr lang="ja-JP" altLang="en-US" sz="800" u="sng" dirty="0" smtClean="0"/>
              <a:t>多様</a:t>
            </a:r>
            <a:r>
              <a:rPr lang="ja-JP" altLang="en-US" sz="800" u="sng" dirty="0"/>
              <a:t>な世帯が住まう都市の</a:t>
            </a:r>
            <a:r>
              <a:rPr lang="ja-JP" altLang="en-US" sz="800" u="sng" dirty="0" smtClean="0"/>
              <a:t>形成</a:t>
            </a:r>
            <a:endParaRPr lang="en-US" altLang="ja-JP" sz="800" u="sng" dirty="0"/>
          </a:p>
        </p:txBody>
      </p:sp>
      <p:sp>
        <p:nvSpPr>
          <p:cNvPr id="71" name="テキスト ボックス 70"/>
          <p:cNvSpPr txBox="1"/>
          <p:nvPr/>
        </p:nvSpPr>
        <p:spPr>
          <a:xfrm>
            <a:off x="3958907" y="5221023"/>
            <a:ext cx="646331" cy="276999"/>
          </a:xfrm>
          <a:prstGeom prst="rect">
            <a:avLst/>
          </a:prstGeom>
          <a:solidFill>
            <a:srgbClr val="FFFFFF"/>
          </a:solidFill>
          <a:ln w="6350">
            <a:noFill/>
          </a:ln>
        </p:spPr>
        <p:txBody>
          <a:bodyPr wrap="none" rtlCol="0">
            <a:spAutoFit/>
          </a:bodyPr>
          <a:lstStyle/>
          <a:p>
            <a:r>
              <a:rPr kumimoji="1" lang="ja-JP" altLang="en-US" sz="600" dirty="0" smtClean="0">
                <a:latin typeface="HGｺﾞｼｯｸE" panose="020B0909000000000000" pitchFamily="49" charset="-128"/>
                <a:ea typeface="HGｺﾞｼｯｸE" panose="020B0909000000000000" pitchFamily="49" charset="-128"/>
              </a:rPr>
              <a:t>国営公園</a:t>
            </a:r>
            <a:endParaRPr kumimoji="1" lang="en-US" altLang="ja-JP" sz="600" dirty="0" smtClean="0">
              <a:latin typeface="HGｺﾞｼｯｸE" panose="020B0909000000000000" pitchFamily="49" charset="-128"/>
              <a:ea typeface="HGｺﾞｼｯｸE" panose="020B0909000000000000" pitchFamily="49" charset="-128"/>
            </a:endParaRPr>
          </a:p>
          <a:p>
            <a:r>
              <a:rPr kumimoji="1" lang="ja-JP" altLang="en-US" sz="600" dirty="0" smtClean="0">
                <a:latin typeface="HGｺﾞｼｯｸE" panose="020B0909000000000000" pitchFamily="49" charset="-128"/>
                <a:ea typeface="HGｺﾞｼｯｸE" panose="020B0909000000000000" pitchFamily="49" charset="-128"/>
              </a:rPr>
              <a:t>万博記念公園</a:t>
            </a:r>
            <a:endParaRPr kumimoji="1" lang="ja-JP" altLang="en-US" sz="600" dirty="0">
              <a:latin typeface="HGｺﾞｼｯｸE" panose="020B0909000000000000" pitchFamily="49" charset="-128"/>
              <a:ea typeface="HGｺﾞｼｯｸE" panose="020B0909000000000000" pitchFamily="49" charset="-128"/>
            </a:endParaRPr>
          </a:p>
        </p:txBody>
      </p:sp>
      <p:sp>
        <p:nvSpPr>
          <p:cNvPr id="72" name="テキスト ボックス 71"/>
          <p:cNvSpPr txBox="1"/>
          <p:nvPr/>
        </p:nvSpPr>
        <p:spPr>
          <a:xfrm>
            <a:off x="3958907" y="5772497"/>
            <a:ext cx="601529" cy="261610"/>
          </a:xfrm>
          <a:prstGeom prst="rect">
            <a:avLst/>
          </a:prstGeom>
          <a:solidFill>
            <a:srgbClr val="FFFFFF"/>
          </a:solidFill>
          <a:ln w="6350">
            <a:noFill/>
          </a:ln>
        </p:spPr>
        <p:txBody>
          <a:bodyPr wrap="square" rtlCol="0">
            <a:spAutoFit/>
          </a:bodyPr>
          <a:lstStyle/>
          <a:p>
            <a:r>
              <a:rPr kumimoji="1" lang="ja-JP" altLang="en-US" sz="600" dirty="0" smtClean="0">
                <a:latin typeface="HGｺﾞｼｯｸE" panose="020B0909000000000000" pitchFamily="49" charset="-128"/>
                <a:ea typeface="HGｺﾞｼｯｸE" panose="020B0909000000000000" pitchFamily="49" charset="-128"/>
              </a:rPr>
              <a:t>大規模公園</a:t>
            </a:r>
            <a:endParaRPr kumimoji="1" lang="en-US" altLang="ja-JP" sz="600" dirty="0" smtClean="0">
              <a:latin typeface="HGｺﾞｼｯｸE" panose="020B0909000000000000" pitchFamily="49" charset="-128"/>
              <a:ea typeface="HGｺﾞｼｯｸE" panose="020B0909000000000000" pitchFamily="49" charset="-128"/>
            </a:endParaRPr>
          </a:p>
          <a:p>
            <a:r>
              <a:rPr lang="ja-JP" altLang="en-US" sz="500" dirty="0" smtClean="0">
                <a:latin typeface="HGPｺﾞｼｯｸM" panose="020B0600000000000000" pitchFamily="50" charset="-128"/>
                <a:ea typeface="HGPｺﾞｼｯｸM" panose="020B0600000000000000" pitchFamily="50" charset="-128"/>
              </a:rPr>
              <a:t>　</a:t>
            </a:r>
            <a:r>
              <a:rPr lang="en-US" altLang="ja-JP" sz="500" dirty="0" smtClean="0">
                <a:latin typeface="HGPｺﾞｼｯｸM" panose="020B0600000000000000" pitchFamily="50" charset="-128"/>
                <a:ea typeface="HGPｺﾞｼｯｸM" panose="020B0600000000000000" pitchFamily="50" charset="-128"/>
              </a:rPr>
              <a:t>(</a:t>
            </a:r>
            <a:r>
              <a:rPr lang="ja-JP" altLang="en-US" sz="500" dirty="0" smtClean="0">
                <a:latin typeface="HGPｺﾞｼｯｸM" panose="020B0600000000000000" pitchFamily="50" charset="-128"/>
                <a:ea typeface="HGPｺﾞｼｯｸM" panose="020B0600000000000000" pitchFamily="50" charset="-128"/>
              </a:rPr>
              <a:t>府営公園</a:t>
            </a:r>
            <a:r>
              <a:rPr lang="en-US" altLang="ja-JP" sz="500" dirty="0" smtClean="0">
                <a:latin typeface="HGPｺﾞｼｯｸM" panose="020B0600000000000000" pitchFamily="50" charset="-128"/>
                <a:ea typeface="HGPｺﾞｼｯｸM" panose="020B0600000000000000" pitchFamily="50" charset="-128"/>
              </a:rPr>
              <a:t>)</a:t>
            </a:r>
            <a:endParaRPr kumimoji="1" lang="ja-JP" altLang="en-US" sz="500" dirty="0">
              <a:latin typeface="HGPｺﾞｼｯｸM" panose="020B0600000000000000" pitchFamily="50" charset="-128"/>
              <a:ea typeface="HGPｺﾞｼｯｸM" panose="020B0600000000000000" pitchFamily="50" charset="-128"/>
            </a:endParaRPr>
          </a:p>
        </p:txBody>
      </p:sp>
      <p:sp>
        <p:nvSpPr>
          <p:cNvPr id="73" name="テキスト ボックス 72"/>
          <p:cNvSpPr txBox="1"/>
          <p:nvPr/>
        </p:nvSpPr>
        <p:spPr>
          <a:xfrm>
            <a:off x="3958907" y="6349189"/>
            <a:ext cx="646331" cy="184666"/>
          </a:xfrm>
          <a:prstGeom prst="rect">
            <a:avLst/>
          </a:prstGeom>
          <a:noFill/>
          <a:ln w="6350">
            <a:noFill/>
          </a:ln>
        </p:spPr>
        <p:txBody>
          <a:bodyPr wrap="none" rtlCol="0">
            <a:spAutoFit/>
          </a:bodyPr>
          <a:lstStyle/>
          <a:p>
            <a:r>
              <a:rPr lang="ja-JP" altLang="en-US" sz="600" dirty="0" smtClean="0">
                <a:latin typeface="HGｺﾞｼｯｸE" panose="020B0909000000000000" pitchFamily="49" charset="-128"/>
                <a:ea typeface="HGｺﾞｼｯｸE" panose="020B0909000000000000" pitchFamily="49" charset="-128"/>
              </a:rPr>
              <a:t>都市基幹公園</a:t>
            </a:r>
            <a:endParaRPr kumimoji="1" lang="ja-JP" altLang="en-US" sz="600" dirty="0">
              <a:latin typeface="HGｺﾞｼｯｸE" panose="020B0909000000000000" pitchFamily="49" charset="-128"/>
              <a:ea typeface="HGｺﾞｼｯｸE" panose="020B0909000000000000" pitchFamily="49" charset="-128"/>
            </a:endParaRPr>
          </a:p>
        </p:txBody>
      </p:sp>
      <p:sp>
        <p:nvSpPr>
          <p:cNvPr id="74" name="テキスト ボックス 73"/>
          <p:cNvSpPr txBox="1"/>
          <p:nvPr/>
        </p:nvSpPr>
        <p:spPr>
          <a:xfrm>
            <a:off x="2976071" y="5556473"/>
            <a:ext cx="1646605" cy="184666"/>
          </a:xfrm>
          <a:prstGeom prst="rect">
            <a:avLst/>
          </a:prstGeom>
          <a:noFill/>
          <a:ln w="6350">
            <a:noFill/>
          </a:ln>
        </p:spPr>
        <p:txBody>
          <a:bodyPr wrap="none" rtlCol="0">
            <a:spAutoFit/>
          </a:bodyPr>
          <a:lstStyle/>
          <a:p>
            <a:r>
              <a:rPr lang="ja-JP" altLang="en-US" sz="600" dirty="0" smtClean="0">
                <a:latin typeface="HGｺﾞｼｯｸE" panose="020B0909000000000000" pitchFamily="49" charset="-128"/>
                <a:ea typeface="HGｺﾞｼｯｸE" panose="020B0909000000000000" pitchFamily="49" charset="-128"/>
              </a:rPr>
              <a:t>②高次都市機能ネットワーク型の</a:t>
            </a:r>
            <a:r>
              <a:rPr kumimoji="1" lang="ja-JP" altLang="en-US" sz="600" dirty="0" smtClean="0">
                <a:latin typeface="HGｺﾞｼｯｸE" panose="020B0909000000000000" pitchFamily="49" charset="-128"/>
                <a:ea typeface="HGｺﾞｼｯｸE" panose="020B0909000000000000" pitchFamily="49" charset="-128"/>
              </a:rPr>
              <a:t>都市構造</a:t>
            </a:r>
            <a:endParaRPr kumimoji="1" lang="ja-JP" altLang="en-US" sz="600" dirty="0">
              <a:latin typeface="HGｺﾞｼｯｸE" panose="020B0909000000000000" pitchFamily="49" charset="-128"/>
              <a:ea typeface="HGｺﾞｼｯｸE" panose="020B0909000000000000" pitchFamily="49" charset="-128"/>
            </a:endParaRPr>
          </a:p>
        </p:txBody>
      </p:sp>
      <p:sp>
        <p:nvSpPr>
          <p:cNvPr id="66" name="テキスト ボックス 65"/>
          <p:cNvSpPr txBox="1"/>
          <p:nvPr/>
        </p:nvSpPr>
        <p:spPr>
          <a:xfrm>
            <a:off x="2976071" y="6165304"/>
            <a:ext cx="1031051" cy="184666"/>
          </a:xfrm>
          <a:prstGeom prst="rect">
            <a:avLst/>
          </a:prstGeom>
          <a:noFill/>
          <a:ln w="6350">
            <a:noFill/>
          </a:ln>
        </p:spPr>
        <p:txBody>
          <a:bodyPr wrap="none" rtlCol="0">
            <a:spAutoFit/>
          </a:bodyPr>
          <a:lstStyle/>
          <a:p>
            <a:r>
              <a:rPr lang="ja-JP" altLang="en-US" sz="600" dirty="0" smtClean="0">
                <a:latin typeface="HGｺﾞｼｯｸE" panose="020B0909000000000000" pitchFamily="49" charset="-128"/>
                <a:ea typeface="HGｺﾞｼｯｸE" panose="020B0909000000000000" pitchFamily="49" charset="-128"/>
              </a:rPr>
              <a:t>③広域生活圏の</a:t>
            </a:r>
            <a:r>
              <a:rPr kumimoji="1" lang="ja-JP" altLang="en-US" sz="600" dirty="0" smtClean="0">
                <a:latin typeface="HGｺﾞｼｯｸE" panose="020B0909000000000000" pitchFamily="49" charset="-128"/>
                <a:ea typeface="HGｺﾞｼｯｸE" panose="020B0909000000000000" pitchFamily="49" charset="-128"/>
              </a:rPr>
              <a:t>都市構造</a:t>
            </a:r>
            <a:endParaRPr kumimoji="1" lang="ja-JP" altLang="en-US" sz="600" dirty="0">
              <a:latin typeface="HGｺﾞｼｯｸE" panose="020B0909000000000000" pitchFamily="49" charset="-128"/>
              <a:ea typeface="HGｺﾞｼｯｸE" panose="020B0909000000000000" pitchFamily="49" charset="-128"/>
            </a:endParaRPr>
          </a:p>
        </p:txBody>
      </p:sp>
      <p:sp>
        <p:nvSpPr>
          <p:cNvPr id="32" name="テキスト ボックス 31"/>
          <p:cNvSpPr txBox="1"/>
          <p:nvPr/>
        </p:nvSpPr>
        <p:spPr>
          <a:xfrm>
            <a:off x="57597" y="4554756"/>
            <a:ext cx="4547769" cy="233397"/>
          </a:xfrm>
          <a:prstGeom prst="rect">
            <a:avLst/>
          </a:prstGeom>
          <a:noFill/>
        </p:spPr>
        <p:txBody>
          <a:bodyPr wrap="square" rtlCol="0">
            <a:spAutoFit/>
          </a:bodyPr>
          <a:lstStyle/>
          <a:p>
            <a:pPr>
              <a:lnSpc>
                <a:spcPts val="1100"/>
              </a:lnSpc>
            </a:pPr>
            <a:r>
              <a:rPr kumimoji="1" lang="ja-JP" altLang="en-US" sz="900" dirty="0" smtClean="0">
                <a:latin typeface="ＭＳ ゴシック" panose="020B0609070205080204" pitchFamily="49" charset="-128"/>
                <a:ea typeface="ＭＳ ゴシック" panose="020B0609070205080204" pitchFamily="49" charset="-128"/>
              </a:rPr>
              <a:t>②大阪の都市づく</a:t>
            </a:r>
            <a:r>
              <a:rPr lang="ja-JP" altLang="en-US" sz="900" dirty="0" smtClean="0">
                <a:latin typeface="ＭＳ ゴシック" panose="020B0609070205080204" pitchFamily="49" charset="-128"/>
                <a:ea typeface="ＭＳ ゴシック" panose="020B0609070205080204" pitchFamily="49" charset="-128"/>
              </a:rPr>
              <a:t>りの基本目標を実現するための重要な都市基盤（高次都市機能）</a:t>
            </a:r>
            <a:r>
              <a:rPr lang="ja-JP" altLang="en-US" sz="1100" dirty="0" smtClean="0">
                <a:latin typeface="ＭＳ ゴシック" panose="020B0609070205080204" pitchFamily="49" charset="-128"/>
                <a:ea typeface="ＭＳ ゴシック" panose="020B0609070205080204" pitchFamily="49" charset="-128"/>
              </a:rPr>
              <a:t>　</a:t>
            </a:r>
            <a:endParaRPr lang="en-US" altLang="ja-JP" sz="800" dirty="0" smtClean="0">
              <a:latin typeface="ＭＳ ゴシック" panose="020B0609070205080204" pitchFamily="49" charset="-128"/>
              <a:ea typeface="ＭＳ ゴシック" panose="020B0609070205080204" pitchFamily="49" charset="-128"/>
            </a:endParaRPr>
          </a:p>
        </p:txBody>
      </p:sp>
      <p:sp>
        <p:nvSpPr>
          <p:cNvPr id="15" name="正方形/長方形 14"/>
          <p:cNvSpPr/>
          <p:nvPr/>
        </p:nvSpPr>
        <p:spPr>
          <a:xfrm>
            <a:off x="134939" y="4809743"/>
            <a:ext cx="2860128" cy="233397"/>
          </a:xfrm>
          <a:prstGeom prst="rect">
            <a:avLst/>
          </a:prstGeom>
        </p:spPr>
        <p:txBody>
          <a:bodyPr wrap="square">
            <a:spAutoFit/>
          </a:bodyPr>
          <a:lstStyle/>
          <a:p>
            <a:pPr>
              <a:lnSpc>
                <a:spcPts val="1100"/>
              </a:lnSpc>
            </a:pPr>
            <a:r>
              <a:rPr lang="en-US" altLang="ja-JP" sz="900" dirty="0">
                <a:latin typeface="ＭＳ ゴシック" panose="020B0609070205080204" pitchFamily="49" charset="-128"/>
                <a:ea typeface="ＭＳ ゴシック" panose="020B0609070205080204" pitchFamily="49" charset="-128"/>
              </a:rPr>
              <a:t>H28.2 </a:t>
            </a:r>
            <a:r>
              <a:rPr lang="ja-JP" altLang="en-US" sz="900" dirty="0">
                <a:latin typeface="ＭＳ ゴシック" panose="020B0609070205080204" pitchFamily="49" charset="-128"/>
                <a:ea typeface="ＭＳ ゴシック" panose="020B0609070205080204" pitchFamily="49" charset="-128"/>
              </a:rPr>
              <a:t>大阪府における都市計画のあり方（答申）</a:t>
            </a:r>
            <a:endParaRPr lang="en-US" altLang="ja-JP" sz="900" dirty="0">
              <a:latin typeface="ＭＳ ゴシック" panose="020B0609070205080204" pitchFamily="49" charset="-128"/>
              <a:ea typeface="ＭＳ ゴシック" panose="020B0609070205080204" pitchFamily="49" charset="-128"/>
            </a:endParaRPr>
          </a:p>
        </p:txBody>
      </p:sp>
      <p:sp>
        <p:nvSpPr>
          <p:cNvPr id="54" name="正方形/長方形 53"/>
          <p:cNvSpPr/>
          <p:nvPr/>
        </p:nvSpPr>
        <p:spPr>
          <a:xfrm>
            <a:off x="193157" y="4838109"/>
            <a:ext cx="2520000" cy="172326"/>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2898649" y="2875537"/>
            <a:ext cx="1095172" cy="215444"/>
          </a:xfrm>
          <a:prstGeom prst="rect">
            <a:avLst/>
          </a:prstGeom>
          <a:noFill/>
          <a:ln w="6350">
            <a:noFill/>
          </a:ln>
        </p:spPr>
        <p:txBody>
          <a:bodyPr wrap="none" rtlCol="0">
            <a:spAutoFit/>
          </a:bodyPr>
          <a:lstStyle/>
          <a:p>
            <a:r>
              <a:rPr kumimoji="1" lang="ja-JP" altLang="en-US" sz="800" b="1" dirty="0" smtClean="0">
                <a:latin typeface="HGPｺﾞｼｯｸM" panose="020B0600000000000000" pitchFamily="50" charset="-128"/>
                <a:ea typeface="HGPｺﾞｼｯｸM" panose="020B0600000000000000" pitchFamily="50" charset="-128"/>
                <a:cs typeface="Meiryo UI" panose="020B0604030504040204" pitchFamily="50" charset="-128"/>
              </a:rPr>
              <a:t>みどりのネットワーク図</a:t>
            </a:r>
            <a:endParaRPr kumimoji="1" lang="ja-JP" altLang="en-US" sz="800" b="1"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graphicFrame>
        <p:nvGraphicFramePr>
          <p:cNvPr id="19" name="オブジェクト 18"/>
          <p:cNvGraphicFramePr>
            <a:graphicFrameLocks noChangeAspect="1"/>
          </p:cNvGraphicFramePr>
          <p:nvPr>
            <p:extLst>
              <p:ext uri="{D42A27DB-BD31-4B8C-83A1-F6EECF244321}">
                <p14:modId xmlns:p14="http://schemas.microsoft.com/office/powerpoint/2010/main" val="2315261384"/>
              </p:ext>
            </p:extLst>
          </p:nvPr>
        </p:nvGraphicFramePr>
        <p:xfrm>
          <a:off x="4616450" y="2420888"/>
          <a:ext cx="2716213" cy="3839527"/>
        </p:xfrm>
        <a:graphic>
          <a:graphicData uri="http://schemas.openxmlformats.org/presentationml/2006/ole">
            <mc:AlternateContent xmlns:mc="http://schemas.openxmlformats.org/markup-compatibility/2006">
              <mc:Choice xmlns:v="urn:schemas-microsoft-com:vml" Requires="v">
                <p:oleObj spid="_x0000_s1050" name="ワークシート" r:id="rId9" imgW="4009972" imgH="4953011" progId="Excel.Sheet.12">
                  <p:embed/>
                </p:oleObj>
              </mc:Choice>
              <mc:Fallback>
                <p:oleObj name="ワークシート" r:id="rId9" imgW="4009972" imgH="4953011" progId="Excel.Sheet.12">
                  <p:embed/>
                  <p:pic>
                    <p:nvPicPr>
                      <p:cNvPr id="0" name=""/>
                      <p:cNvPicPr/>
                      <p:nvPr/>
                    </p:nvPicPr>
                    <p:blipFill>
                      <a:blip r:embed="rId10"/>
                      <a:stretch>
                        <a:fillRect/>
                      </a:stretch>
                    </p:blipFill>
                    <p:spPr>
                      <a:xfrm>
                        <a:off x="4616450" y="2420888"/>
                        <a:ext cx="2716213" cy="3839527"/>
                      </a:xfrm>
                      <a:prstGeom prst="rect">
                        <a:avLst/>
                      </a:prstGeom>
                    </p:spPr>
                  </p:pic>
                </p:oleObj>
              </mc:Fallback>
            </mc:AlternateContent>
          </a:graphicData>
        </a:graphic>
      </p:graphicFrame>
      <p:sp>
        <p:nvSpPr>
          <p:cNvPr id="78" name="正方形/長方形 77"/>
          <p:cNvSpPr/>
          <p:nvPr/>
        </p:nvSpPr>
        <p:spPr>
          <a:xfrm>
            <a:off x="7428417" y="2127876"/>
            <a:ext cx="2449211" cy="46982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7427201" y="2116982"/>
            <a:ext cx="1031051" cy="261610"/>
          </a:xfrm>
          <a:prstGeom prst="rect">
            <a:avLst/>
          </a:prstGeom>
          <a:noFill/>
        </p:spPr>
        <p:txBody>
          <a:bodyPr wrap="none" rtlCol="0">
            <a:spAutoFit/>
          </a:bodyPr>
          <a:lstStyle/>
          <a:p>
            <a:r>
              <a:rPr lang="en-US" altLang="ja-JP" sz="1100" b="1" u="sng" dirty="0" smtClean="0">
                <a:latin typeface="HGSｺﾞｼｯｸM" panose="020B0600000000000000" pitchFamily="50" charset="-128"/>
                <a:ea typeface="HGSｺﾞｼｯｸM" panose="020B0600000000000000" pitchFamily="50" charset="-128"/>
              </a:rPr>
              <a:t>Ⅱ</a:t>
            </a:r>
            <a:r>
              <a:rPr lang="ja-JP" altLang="en-US" sz="1100" b="1" u="sng" dirty="0" err="1" smtClean="0">
                <a:latin typeface="HGSｺﾞｼｯｸM" panose="020B0600000000000000" pitchFamily="50" charset="-128"/>
                <a:ea typeface="HGSｺﾞｼｯｸM" panose="020B0600000000000000" pitchFamily="50" charset="-128"/>
              </a:rPr>
              <a:t>．</a:t>
            </a:r>
            <a:r>
              <a:rPr lang="ja-JP" altLang="en-US" sz="1100" b="1" u="sng" dirty="0" smtClean="0">
                <a:latin typeface="HGSｺﾞｼｯｸM" panose="020B0600000000000000" pitchFamily="50" charset="-128"/>
                <a:ea typeface="HGSｺﾞｼｯｸM" panose="020B0600000000000000" pitchFamily="50" charset="-128"/>
              </a:rPr>
              <a:t>基本理念</a:t>
            </a:r>
            <a:endParaRPr kumimoji="1" lang="ja-JP" altLang="en-US" sz="1100" b="1" u="sng" dirty="0">
              <a:latin typeface="HGSｺﾞｼｯｸM" panose="020B0600000000000000" pitchFamily="50" charset="-128"/>
              <a:ea typeface="HGSｺﾞｼｯｸM" panose="020B0600000000000000" pitchFamily="50" charset="-128"/>
            </a:endParaRPr>
          </a:p>
        </p:txBody>
      </p:sp>
      <p:sp>
        <p:nvSpPr>
          <p:cNvPr id="80" name="テキスト ボックス 79"/>
          <p:cNvSpPr txBox="1"/>
          <p:nvPr/>
        </p:nvSpPr>
        <p:spPr>
          <a:xfrm>
            <a:off x="7519069" y="2383472"/>
            <a:ext cx="2291785" cy="1045528"/>
          </a:xfrm>
          <a:prstGeom prst="bevel">
            <a:avLst>
              <a:gd name="adj" fmla="val 6749"/>
            </a:avLst>
          </a:prstGeom>
          <a:ln w="12700"/>
        </p:spPr>
        <p:style>
          <a:lnRef idx="2">
            <a:schemeClr val="accent3"/>
          </a:lnRef>
          <a:fillRef idx="1">
            <a:schemeClr val="lt1"/>
          </a:fillRef>
          <a:effectRef idx="0">
            <a:schemeClr val="accent3"/>
          </a:effectRef>
          <a:fontRef idx="minor">
            <a:schemeClr val="dk1"/>
          </a:fontRef>
        </p:style>
        <p:txBody>
          <a:bodyPr wrap="square" rtlCol="0" anchor="ctr">
            <a:spAutoFit/>
          </a:bodyPr>
          <a:lstStyle/>
          <a:p>
            <a:pPr marL="171450" indent="-171450">
              <a:lnSpc>
                <a:spcPts val="1600"/>
              </a:lnSpc>
              <a:buFont typeface="Arial" panose="020B0604020202020204" pitchFamily="34" charset="0"/>
              <a:buChar char="•"/>
            </a:pPr>
            <a:r>
              <a:rPr kumimoji="1" lang="ja-JP" altLang="en-US" sz="1200" b="1" u="sng" dirty="0" smtClean="0">
                <a:latin typeface="HGPｺﾞｼｯｸM" panose="020B0600000000000000" pitchFamily="50" charset="-128"/>
                <a:ea typeface="HGPｺﾞｼｯｸM" panose="020B0600000000000000" pitchFamily="50" charset="-128"/>
                <a:cs typeface="Meiryo UI" panose="020B0604030504040204" pitchFamily="50" charset="-128"/>
              </a:rPr>
              <a:t>都市の風格を高める</a:t>
            </a:r>
            <a:r>
              <a:rPr lang="ja-JP" altLang="en-US" sz="1200" b="1" u="sng" dirty="0" smtClean="0">
                <a:latin typeface="HGPｺﾞｼｯｸM" panose="020B0600000000000000" pitchFamily="50" charset="-128"/>
                <a:ea typeface="HGPｺﾞｼｯｸM" panose="020B0600000000000000" pitchFamily="50" charset="-128"/>
                <a:cs typeface="Meiryo UI" panose="020B0604030504040204" pitchFamily="50" charset="-128"/>
              </a:rPr>
              <a:t>　　　　</a:t>
            </a:r>
            <a:r>
              <a:rPr kumimoji="1" lang="ja-JP" altLang="en-US" sz="1200" b="1" u="sng" dirty="0" smtClean="0">
                <a:latin typeface="HGPｺﾞｼｯｸM" panose="020B0600000000000000" pitchFamily="50" charset="-128"/>
                <a:ea typeface="HGPｺﾞｼｯｸM" panose="020B0600000000000000" pitchFamily="50" charset="-128"/>
                <a:cs typeface="Meiryo UI" panose="020B0604030504040204" pitchFamily="50" charset="-128"/>
              </a:rPr>
              <a:t>みどりのネットワークの拠点</a:t>
            </a:r>
            <a:endParaRPr kumimoji="1" lang="en-US" altLang="ja-JP" sz="1200" b="1" u="sng" dirty="0" smtClean="0">
              <a:latin typeface="HGPｺﾞｼｯｸM" panose="020B0600000000000000" pitchFamily="50" charset="-128"/>
              <a:ea typeface="HGPｺﾞｼｯｸM" panose="020B0600000000000000" pitchFamily="50" charset="-128"/>
              <a:cs typeface="Meiryo UI" panose="020B0604030504040204" pitchFamily="50" charset="-128"/>
            </a:endParaRPr>
          </a:p>
          <a:p>
            <a:pPr marL="171450" indent="-171450">
              <a:lnSpc>
                <a:spcPts val="1600"/>
              </a:lnSpc>
              <a:buFont typeface="Arial" panose="020B0604020202020204" pitchFamily="34" charset="0"/>
              <a:buChar char="•"/>
            </a:pPr>
            <a:r>
              <a:rPr lang="ja-JP" altLang="en-US" sz="1200" b="1" u="sng" dirty="0" smtClean="0">
                <a:latin typeface="HGPｺﾞｼｯｸM" panose="020B0600000000000000" pitchFamily="50" charset="-128"/>
                <a:ea typeface="HGPｺﾞｼｯｸM" panose="020B0600000000000000" pitchFamily="50" charset="-128"/>
                <a:cs typeface="Meiryo UI" panose="020B0604030504040204" pitchFamily="50" charset="-128"/>
              </a:rPr>
              <a:t>安全・安心で快適な暮らしを支える重要な都市基盤</a:t>
            </a:r>
            <a:endParaRPr kumimoji="1" lang="ja-JP" altLang="en-US" sz="1200" b="1" u="sng" dirty="0">
              <a:latin typeface="HGPｺﾞｼｯｸM" panose="020B0600000000000000" pitchFamily="50" charset="-128"/>
              <a:ea typeface="HGPｺﾞｼｯｸM" panose="020B0600000000000000" pitchFamily="50" charset="-128"/>
              <a:cs typeface="Meiryo UI" panose="020B0604030504040204" pitchFamily="50" charset="-128"/>
            </a:endParaRPr>
          </a:p>
        </p:txBody>
      </p:sp>
      <p:sp>
        <p:nvSpPr>
          <p:cNvPr id="81" name="テキスト ボックス 80"/>
          <p:cNvSpPr txBox="1"/>
          <p:nvPr/>
        </p:nvSpPr>
        <p:spPr>
          <a:xfrm>
            <a:off x="7526238" y="3776732"/>
            <a:ext cx="1872668" cy="477054"/>
          </a:xfrm>
          <a:prstGeom prst="rect">
            <a:avLst/>
          </a:prstGeom>
          <a:noFill/>
        </p:spPr>
        <p:txBody>
          <a:bodyPr wrap="square" rtlCol="0">
            <a:spAutoFit/>
          </a:bodyPr>
          <a:lstStyle/>
          <a:p>
            <a:pPr>
              <a:lnSpc>
                <a:spcPts val="1500"/>
              </a:lnSpc>
            </a:pPr>
            <a:r>
              <a:rPr lang="ja-JP" altLang="en-US" sz="1200" b="1" dirty="0">
                <a:latin typeface="ＭＳ Ｐゴシック" panose="020B0600070205080204" pitchFamily="50" charset="-128"/>
                <a:ea typeface="ＭＳ Ｐゴシック" panose="020B0600070205080204" pitchFamily="50" charset="-128"/>
              </a:rPr>
              <a:t>≪都市魅力</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600" b="1" dirty="0" smtClean="0">
              <a:latin typeface="ＭＳ Ｐゴシック" panose="020B0600070205080204" pitchFamily="50" charset="-128"/>
              <a:ea typeface="ＭＳ Ｐゴシック" panose="020B0600070205080204" pitchFamily="50" charset="-128"/>
            </a:endParaRPr>
          </a:p>
          <a:p>
            <a:pPr>
              <a:lnSpc>
                <a:spcPts val="1500"/>
              </a:lnSpc>
            </a:pPr>
            <a:r>
              <a:rPr lang="ja-JP" altLang="en-US" sz="1000" b="1" dirty="0" smtClean="0">
                <a:latin typeface="ＭＳ Ｐゴシック" panose="020B0600070205080204" pitchFamily="50" charset="-128"/>
                <a:ea typeface="ＭＳ Ｐゴシック" panose="020B0600070205080204" pitchFamily="50" charset="-128"/>
              </a:rPr>
              <a:t>　大阪</a:t>
            </a:r>
            <a:r>
              <a:rPr lang="ja-JP" altLang="en-US" sz="1000" b="1" dirty="0">
                <a:latin typeface="ＭＳ Ｐゴシック" panose="020B0600070205080204" pitchFamily="50" charset="-128"/>
                <a:ea typeface="ＭＳ Ｐゴシック" panose="020B0600070205080204" pitchFamily="50" charset="-128"/>
              </a:rPr>
              <a:t>の魅力を高める</a:t>
            </a:r>
            <a:r>
              <a:rPr lang="ja-JP" altLang="en-US" sz="1000" b="1" dirty="0" smtClean="0">
                <a:latin typeface="ＭＳ Ｐゴシック" panose="020B0600070205080204" pitchFamily="50" charset="-128"/>
                <a:ea typeface="ＭＳ Ｐゴシック" panose="020B0600070205080204" pitchFamily="50" charset="-128"/>
              </a:rPr>
              <a:t>公園</a:t>
            </a:r>
            <a:endParaRPr lang="ja-JP" altLang="en-US" sz="1000" b="1" dirty="0">
              <a:latin typeface="ＭＳ Ｐゴシック" panose="020B0600070205080204" pitchFamily="50" charset="-128"/>
              <a:ea typeface="ＭＳ Ｐゴシック" panose="020B0600070205080204" pitchFamily="50" charset="-128"/>
            </a:endParaRPr>
          </a:p>
        </p:txBody>
      </p:sp>
      <p:sp>
        <p:nvSpPr>
          <p:cNvPr id="82" name="テキスト ボックス 81"/>
          <p:cNvSpPr txBox="1"/>
          <p:nvPr/>
        </p:nvSpPr>
        <p:spPr>
          <a:xfrm>
            <a:off x="7526238" y="4329623"/>
            <a:ext cx="1906291" cy="477054"/>
          </a:xfrm>
          <a:prstGeom prst="rect">
            <a:avLst/>
          </a:prstGeom>
          <a:noFill/>
        </p:spPr>
        <p:txBody>
          <a:bodyPr wrap="none" rtlCol="0">
            <a:spAutoFit/>
          </a:bodyPr>
          <a:lstStyle/>
          <a:p>
            <a:pPr>
              <a:lnSpc>
                <a:spcPts val="1500"/>
              </a:lnSpc>
            </a:pPr>
            <a:r>
              <a:rPr lang="ja-JP" altLang="en-US" sz="1200" b="1" dirty="0">
                <a:latin typeface="ＭＳ Ｐゴシック" panose="020B0600070205080204" pitchFamily="50" charset="-128"/>
                <a:ea typeface="ＭＳ Ｐゴシック" panose="020B0600070205080204" pitchFamily="50" charset="-128"/>
              </a:rPr>
              <a:t>≪府民生活</a:t>
            </a:r>
            <a:r>
              <a:rPr lang="ja-JP" altLang="en-US" sz="1200" b="1" dirty="0" smtClean="0">
                <a:latin typeface="ＭＳ Ｐゴシック" panose="020B0600070205080204" pitchFamily="50" charset="-128"/>
                <a:ea typeface="ＭＳ Ｐゴシック" panose="020B0600070205080204" pitchFamily="50" charset="-128"/>
              </a:rPr>
              <a:t>≫　</a:t>
            </a:r>
            <a:endParaRPr lang="en-US" altLang="ja-JP" sz="1200" b="1" dirty="0" smtClean="0">
              <a:latin typeface="ＭＳ Ｐゴシック" panose="020B0600070205080204" pitchFamily="50" charset="-128"/>
              <a:ea typeface="ＭＳ Ｐゴシック" panose="020B0600070205080204" pitchFamily="50" charset="-128"/>
            </a:endParaRPr>
          </a:p>
          <a:p>
            <a:pPr>
              <a:lnSpc>
                <a:spcPts val="1500"/>
              </a:lnSpc>
            </a:pPr>
            <a:r>
              <a:rPr lang="ja-JP" altLang="en-US" sz="1000" b="1" dirty="0" smtClean="0">
                <a:latin typeface="ＭＳ Ｐゴシック" panose="020B0600070205080204" pitchFamily="50" charset="-128"/>
                <a:ea typeface="ＭＳ Ｐゴシック" panose="020B0600070205080204" pitchFamily="50" charset="-128"/>
              </a:rPr>
              <a:t>　府民の豊かな生活を育む</a:t>
            </a:r>
            <a:r>
              <a:rPr lang="ja-JP" altLang="en-US" sz="1000" b="1" dirty="0">
                <a:latin typeface="ＭＳ Ｐゴシック" panose="020B0600070205080204" pitchFamily="50" charset="-128"/>
                <a:ea typeface="ＭＳ Ｐゴシック" panose="020B0600070205080204" pitchFamily="50" charset="-128"/>
              </a:rPr>
              <a:t>公園</a:t>
            </a:r>
          </a:p>
        </p:txBody>
      </p:sp>
      <p:sp>
        <p:nvSpPr>
          <p:cNvPr id="83" name="テキスト ボックス 82"/>
          <p:cNvSpPr txBox="1"/>
          <p:nvPr/>
        </p:nvSpPr>
        <p:spPr>
          <a:xfrm>
            <a:off x="7533834" y="4880461"/>
            <a:ext cx="2205354" cy="477054"/>
          </a:xfrm>
          <a:prstGeom prst="rect">
            <a:avLst/>
          </a:prstGeom>
          <a:noFill/>
        </p:spPr>
        <p:txBody>
          <a:bodyPr wrap="square" rtlCol="0">
            <a:spAutoFit/>
          </a:bodyPr>
          <a:lstStyle/>
          <a:p>
            <a:pPr>
              <a:lnSpc>
                <a:spcPts val="1500"/>
              </a:lnSpc>
            </a:pPr>
            <a:r>
              <a:rPr lang="ja-JP" altLang="en-US" sz="1200" b="1" dirty="0" smtClean="0">
                <a:latin typeface="ＭＳ Ｐゴシック" panose="020B0600070205080204" pitchFamily="50" charset="-128"/>
                <a:ea typeface="ＭＳ Ｐゴシック" panose="020B0600070205080204" pitchFamily="50" charset="-128"/>
              </a:rPr>
              <a:t>≪</a:t>
            </a:r>
            <a:r>
              <a:rPr lang="ja-JP" altLang="en-US" sz="1200" b="1" dirty="0">
                <a:latin typeface="ＭＳ Ｐゴシック" panose="020B0600070205080204" pitchFamily="50" charset="-128"/>
                <a:ea typeface="ＭＳ Ｐゴシック" panose="020B0600070205080204" pitchFamily="50" charset="-128"/>
              </a:rPr>
              <a:t>安全安心</a:t>
            </a:r>
            <a:r>
              <a:rPr lang="ja-JP" altLang="en-US" sz="1200" b="1" dirty="0" smtClean="0">
                <a:latin typeface="ＭＳ Ｐゴシック" panose="020B0600070205080204" pitchFamily="50" charset="-128"/>
                <a:ea typeface="ＭＳ Ｐゴシック" panose="020B0600070205080204" pitchFamily="50" charset="-128"/>
              </a:rPr>
              <a:t>≫　</a:t>
            </a:r>
            <a:endParaRPr lang="en-US" altLang="ja-JP" sz="1200" b="1" dirty="0" smtClean="0">
              <a:latin typeface="ＭＳ Ｐゴシック" panose="020B0600070205080204" pitchFamily="50" charset="-128"/>
              <a:ea typeface="ＭＳ Ｐゴシック" panose="020B0600070205080204" pitchFamily="50" charset="-128"/>
            </a:endParaRPr>
          </a:p>
          <a:p>
            <a:pPr>
              <a:lnSpc>
                <a:spcPts val="1500"/>
              </a:lnSpc>
            </a:pPr>
            <a:r>
              <a:rPr lang="ja-JP" altLang="en-US" sz="1000" b="1" dirty="0" smtClean="0">
                <a:latin typeface="ＭＳ Ｐゴシック" panose="020B0600070205080204" pitchFamily="50" charset="-128"/>
                <a:ea typeface="ＭＳ Ｐゴシック" panose="020B0600070205080204" pitchFamily="50" charset="-128"/>
              </a:rPr>
              <a:t>　府民</a:t>
            </a:r>
            <a:r>
              <a:rPr lang="ja-JP" altLang="en-US" sz="1000" b="1" dirty="0">
                <a:latin typeface="ＭＳ Ｐゴシック" panose="020B0600070205080204" pitchFamily="50" charset="-128"/>
                <a:ea typeface="ＭＳ Ｐゴシック" panose="020B0600070205080204" pitchFamily="50" charset="-128"/>
              </a:rPr>
              <a:t>の安全・安心を支える</a:t>
            </a:r>
            <a:r>
              <a:rPr lang="ja-JP" altLang="en-US" sz="1000" b="1" dirty="0" smtClean="0">
                <a:latin typeface="ＭＳ Ｐゴシック" panose="020B0600070205080204" pitchFamily="50" charset="-128"/>
                <a:ea typeface="ＭＳ Ｐゴシック" panose="020B0600070205080204" pitchFamily="50" charset="-128"/>
              </a:rPr>
              <a:t>公園</a:t>
            </a:r>
            <a:endParaRPr lang="ja-JP" altLang="en-US" sz="1000" b="1" dirty="0">
              <a:latin typeface="ＭＳ Ｐゴシック" panose="020B0600070205080204" pitchFamily="50" charset="-128"/>
              <a:ea typeface="ＭＳ Ｐゴシック" panose="020B0600070205080204" pitchFamily="50" charset="-128"/>
            </a:endParaRPr>
          </a:p>
        </p:txBody>
      </p:sp>
      <p:sp>
        <p:nvSpPr>
          <p:cNvPr id="84" name="テキスト ボックス 83"/>
          <p:cNvSpPr txBox="1"/>
          <p:nvPr/>
        </p:nvSpPr>
        <p:spPr>
          <a:xfrm>
            <a:off x="7483326" y="5465766"/>
            <a:ext cx="2481660" cy="477054"/>
          </a:xfrm>
          <a:prstGeom prst="rect">
            <a:avLst/>
          </a:prstGeom>
          <a:noFill/>
        </p:spPr>
        <p:txBody>
          <a:bodyPr wrap="square" rtlCol="0">
            <a:spAutoFit/>
          </a:bodyPr>
          <a:lstStyle/>
          <a:p>
            <a:pPr>
              <a:lnSpc>
                <a:spcPts val="1500"/>
              </a:lnSpc>
            </a:pPr>
            <a:r>
              <a:rPr lang="ja-JP" altLang="en-US" sz="1200" b="1" dirty="0" smtClean="0">
                <a:latin typeface="ＭＳ Ｐゴシック" panose="020B0600070205080204" pitchFamily="50" charset="-128"/>
                <a:ea typeface="ＭＳ Ｐゴシック" panose="020B0600070205080204" pitchFamily="50" charset="-128"/>
              </a:rPr>
              <a:t> ≪</a:t>
            </a:r>
            <a:r>
              <a:rPr lang="ja-JP" altLang="en-US" sz="1200" b="1" dirty="0">
                <a:latin typeface="ＭＳ Ｐゴシック" panose="020B0600070205080204" pitchFamily="50" charset="-128"/>
                <a:ea typeface="ＭＳ Ｐゴシック" panose="020B0600070205080204" pitchFamily="50" charset="-128"/>
              </a:rPr>
              <a:t>都市環境</a:t>
            </a:r>
            <a:r>
              <a:rPr lang="ja-JP" altLang="en-US" sz="1200" b="1" dirty="0" smtClean="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a:p>
            <a:pPr>
              <a:lnSpc>
                <a:spcPts val="1500"/>
              </a:lnSpc>
            </a:pPr>
            <a:r>
              <a:rPr lang="ja-JP" altLang="en-US" sz="950" b="1" spc="-50" dirty="0" smtClean="0">
                <a:latin typeface="ＭＳ Ｐゴシック" panose="020B0600070205080204" pitchFamily="50" charset="-128"/>
                <a:ea typeface="ＭＳ Ｐゴシック" panose="020B0600070205080204" pitchFamily="50" charset="-128"/>
              </a:rPr>
              <a:t>  都市の自然環境を次世代に継承</a:t>
            </a:r>
            <a:r>
              <a:rPr lang="ja-JP" altLang="en-US" sz="950" b="1" spc="-50" dirty="0">
                <a:latin typeface="ＭＳ Ｐゴシック" panose="020B0600070205080204" pitchFamily="50" charset="-128"/>
                <a:ea typeface="ＭＳ Ｐゴシック" panose="020B0600070205080204" pitchFamily="50" charset="-128"/>
              </a:rPr>
              <a:t>する</a:t>
            </a:r>
            <a:r>
              <a:rPr lang="ja-JP" altLang="en-US" sz="950" b="1" spc="-50" dirty="0" smtClean="0">
                <a:latin typeface="ＭＳ Ｐゴシック" panose="020B0600070205080204" pitchFamily="50" charset="-128"/>
                <a:ea typeface="ＭＳ Ｐゴシック" panose="020B0600070205080204" pitchFamily="50" charset="-128"/>
              </a:rPr>
              <a:t>公園</a:t>
            </a:r>
            <a:endParaRPr lang="ja-JP" altLang="en-US" sz="950" b="1" spc="-50" dirty="0">
              <a:latin typeface="ＭＳ Ｐゴシック" panose="020B0600070205080204" pitchFamily="50" charset="-128"/>
              <a:ea typeface="ＭＳ Ｐゴシック" panose="020B0600070205080204" pitchFamily="50" charset="-128"/>
            </a:endParaRPr>
          </a:p>
        </p:txBody>
      </p:sp>
      <p:sp>
        <p:nvSpPr>
          <p:cNvPr id="85" name="テキスト ボックス 84"/>
          <p:cNvSpPr txBox="1"/>
          <p:nvPr/>
        </p:nvSpPr>
        <p:spPr>
          <a:xfrm>
            <a:off x="7375381" y="3455422"/>
            <a:ext cx="889987" cy="261610"/>
          </a:xfrm>
          <a:prstGeom prst="rect">
            <a:avLst/>
          </a:prstGeom>
          <a:noFill/>
        </p:spPr>
        <p:txBody>
          <a:bodyPr wrap="none" rtlCol="0">
            <a:spAutoFit/>
          </a:bodyPr>
          <a:lstStyle/>
          <a:p>
            <a:r>
              <a:rPr lang="en-US" altLang="ja-JP" sz="1050" b="1" dirty="0" smtClean="0">
                <a:latin typeface="HGSｺﾞｼｯｸM" panose="020B0600000000000000" pitchFamily="50" charset="-128"/>
                <a:ea typeface="HGSｺﾞｼｯｸM" panose="020B0600000000000000" pitchFamily="50" charset="-128"/>
              </a:rPr>
              <a:t>【</a:t>
            </a:r>
            <a:r>
              <a:rPr kumimoji="1" lang="ja-JP" altLang="en-US" sz="1050" b="1" dirty="0" smtClean="0">
                <a:latin typeface="HGSｺﾞｼｯｸM" panose="020B0600000000000000" pitchFamily="50" charset="-128"/>
                <a:ea typeface="HGSｺﾞｼｯｸM" panose="020B0600000000000000" pitchFamily="50" charset="-128"/>
              </a:rPr>
              <a:t>目標像</a:t>
            </a:r>
            <a:r>
              <a:rPr kumimoji="1" lang="en-US" altLang="ja-JP" sz="1050" b="1" dirty="0" smtClean="0">
                <a:latin typeface="HGSｺﾞｼｯｸM" panose="020B0600000000000000" pitchFamily="50" charset="-128"/>
                <a:ea typeface="HGSｺﾞｼｯｸM" panose="020B0600000000000000" pitchFamily="50" charset="-128"/>
              </a:rPr>
              <a:t>】</a:t>
            </a:r>
            <a:endParaRPr kumimoji="1" lang="ja-JP" altLang="en-US" sz="1050" b="1" dirty="0">
              <a:latin typeface="HGSｺﾞｼｯｸM" panose="020B0600000000000000" pitchFamily="50" charset="-128"/>
              <a:ea typeface="HGSｺﾞｼｯｸM" panose="020B0600000000000000" pitchFamily="50" charset="-128"/>
            </a:endParaRPr>
          </a:p>
        </p:txBody>
      </p:sp>
      <p:sp>
        <p:nvSpPr>
          <p:cNvPr id="24" name="上矢印吹き出し 23"/>
          <p:cNvSpPr/>
          <p:nvPr/>
        </p:nvSpPr>
        <p:spPr>
          <a:xfrm>
            <a:off x="7480379" y="6044514"/>
            <a:ext cx="2330475" cy="721053"/>
          </a:xfrm>
          <a:prstGeom prst="upArrowCallout">
            <a:avLst>
              <a:gd name="adj1" fmla="val 41145"/>
              <a:gd name="adj2" fmla="val 34817"/>
              <a:gd name="adj3" fmla="val 26683"/>
              <a:gd name="adj4" fmla="val 62160"/>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lnSpc>
                <a:spcPts val="1600"/>
              </a:lnSpc>
            </a:pPr>
            <a:r>
              <a:rPr lang="ja-JP" altLang="en-US" sz="1050" b="1" smtClean="0">
                <a:latin typeface="HGPｺﾞｼｯｸM" panose="020B0600000000000000" pitchFamily="50" charset="-128"/>
                <a:ea typeface="HGPｺﾞｼｯｸM" panose="020B0600000000000000" pitchFamily="50" charset="-128"/>
              </a:rPr>
              <a:t>都市・まちづくり</a:t>
            </a:r>
            <a:r>
              <a:rPr lang="ja-JP" altLang="en-US" sz="1050" b="1" dirty="0" smtClean="0">
                <a:latin typeface="HGPｺﾞｼｯｸM" panose="020B0600000000000000" pitchFamily="50" charset="-128"/>
                <a:ea typeface="HGPｺﾞｼｯｸM" panose="020B0600000000000000" pitchFamily="50" charset="-128"/>
              </a:rPr>
              <a:t>を先導し続ける戦略的な整備</a:t>
            </a:r>
            <a:r>
              <a:rPr lang="ja-JP" altLang="en-US" sz="1050" b="1" dirty="0">
                <a:latin typeface="HGPｺﾞｼｯｸM" panose="020B0600000000000000" pitchFamily="50" charset="-128"/>
                <a:ea typeface="HGPｺﾞｼｯｸM" panose="020B0600000000000000" pitchFamily="50" charset="-128"/>
              </a:rPr>
              <a:t>・管理・</a:t>
            </a:r>
            <a:r>
              <a:rPr lang="ja-JP" altLang="en-US" sz="1050" b="1" dirty="0" smtClean="0">
                <a:latin typeface="HGPｺﾞｼｯｸM" panose="020B0600000000000000" pitchFamily="50" charset="-128"/>
                <a:ea typeface="HGPｺﾞｼｯｸM" panose="020B0600000000000000" pitchFamily="50" charset="-128"/>
              </a:rPr>
              <a:t>運営の仕組みづくり</a:t>
            </a:r>
            <a:endParaRPr lang="en-US" altLang="ja-JP" sz="1050" b="1" dirty="0" smtClean="0">
              <a:latin typeface="HGPｺﾞｼｯｸM" panose="020B0600000000000000" pitchFamily="50" charset="-128"/>
              <a:ea typeface="HGPｺﾞｼｯｸM" panose="020B0600000000000000" pitchFamily="50" charset="-128"/>
            </a:endParaRPr>
          </a:p>
        </p:txBody>
      </p:sp>
      <p:sp>
        <p:nvSpPr>
          <p:cNvPr id="13" name="正方形/長方形 12"/>
          <p:cNvSpPr/>
          <p:nvPr/>
        </p:nvSpPr>
        <p:spPr>
          <a:xfrm>
            <a:off x="7470854" y="3706375"/>
            <a:ext cx="2340000" cy="235834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692177" y="3130126"/>
            <a:ext cx="274315" cy="5847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a:off x="0" y="1"/>
            <a:ext cx="9906000" cy="43108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9" name="タイトル 1"/>
          <p:cNvSpPr txBox="1">
            <a:spLocks/>
          </p:cNvSpPr>
          <p:nvPr/>
        </p:nvSpPr>
        <p:spPr>
          <a:xfrm>
            <a:off x="-1" y="-52094"/>
            <a:ext cx="5755257"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400" dirty="0">
                <a:latin typeface="+mj-ea"/>
              </a:rPr>
              <a:t>　</a:t>
            </a:r>
            <a:r>
              <a:rPr lang="ja-JP" altLang="en-US" sz="2400" dirty="0" smtClean="0">
                <a:latin typeface="+mj-ea"/>
              </a:rPr>
              <a:t>中間報告について①</a:t>
            </a:r>
            <a:endParaRPr lang="en-US" altLang="ja-JP" sz="2400" dirty="0" smtClean="0">
              <a:latin typeface="+mj-ea"/>
            </a:endParaRPr>
          </a:p>
        </p:txBody>
      </p:sp>
    </p:spTree>
    <p:extLst>
      <p:ext uri="{BB962C8B-B14F-4D97-AF65-F5344CB8AC3E}">
        <p14:creationId xmlns:p14="http://schemas.microsoft.com/office/powerpoint/2010/main" val="2140800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761678" y="4982978"/>
            <a:ext cx="4182128" cy="768747"/>
          </a:xfrm>
          <a:prstGeom prst="roundRect">
            <a:avLst/>
          </a:prstGeom>
          <a:solidFill>
            <a:srgbClr val="FF9933">
              <a:alpha val="50196"/>
            </a:srgb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91" name="角丸四角形 90"/>
          <p:cNvSpPr/>
          <p:nvPr/>
        </p:nvSpPr>
        <p:spPr>
          <a:xfrm>
            <a:off x="761678" y="5392032"/>
            <a:ext cx="4182128" cy="708633"/>
          </a:xfrm>
          <a:prstGeom prst="roundRect">
            <a:avLst/>
          </a:prstGeom>
          <a:solidFill>
            <a:srgbClr val="FF5050">
              <a:alpha val="30196"/>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4" name="角丸四角形 93"/>
          <p:cNvSpPr/>
          <p:nvPr/>
        </p:nvSpPr>
        <p:spPr>
          <a:xfrm>
            <a:off x="5637586" y="4978560"/>
            <a:ext cx="4007042" cy="684000"/>
          </a:xfrm>
          <a:prstGeom prst="roundRect">
            <a:avLst/>
          </a:prstGeom>
          <a:solidFill>
            <a:schemeClr val="tx2">
              <a:lumMod val="60000"/>
              <a:lumOff val="40000"/>
              <a:alpha val="50196"/>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4" name="角丸四角形 103"/>
          <p:cNvSpPr/>
          <p:nvPr/>
        </p:nvSpPr>
        <p:spPr>
          <a:xfrm>
            <a:off x="5653258" y="5704680"/>
            <a:ext cx="3991370" cy="360000"/>
          </a:xfrm>
          <a:prstGeom prst="roundRect">
            <a:avLst/>
          </a:prstGeom>
          <a:solidFill>
            <a:srgbClr val="92D050">
              <a:alpha val="50196"/>
            </a:srgb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 name="ホームベース 12"/>
          <p:cNvSpPr/>
          <p:nvPr/>
        </p:nvSpPr>
        <p:spPr>
          <a:xfrm>
            <a:off x="62470" y="650895"/>
            <a:ext cx="6959516" cy="1067018"/>
          </a:xfrm>
          <a:prstGeom prst="homePlate">
            <a:avLst>
              <a:gd name="adj" fmla="val 21434"/>
            </a:avLst>
          </a:prstGeom>
          <a:solidFill>
            <a:schemeClr val="bg1">
              <a:lumMod val="8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167096" y="4911435"/>
            <a:ext cx="9604074" cy="1224000"/>
          </a:xfrm>
          <a:prstGeom prst="rect">
            <a:avLst/>
          </a:prstGeom>
          <a:noFill/>
          <a:ln>
            <a:solidFill>
              <a:schemeClr val="tx1"/>
            </a:solidFill>
          </a:ln>
        </p:spPr>
        <p:style>
          <a:lnRef idx="1">
            <a:schemeClr val="accent1"/>
          </a:lnRef>
          <a:fillRef idx="1001">
            <a:schemeClr val="lt2"/>
          </a:fillRef>
          <a:effectRef idx="1">
            <a:schemeClr val="accent1"/>
          </a:effectRef>
          <a:fontRef idx="minor">
            <a:schemeClr val="dk1"/>
          </a:fontRef>
        </p:style>
        <p:txBody>
          <a:bodyPr rtlCol="0" anchor="ctr"/>
          <a:lstStyle/>
          <a:p>
            <a:pPr algn="ctr"/>
            <a:endParaRPr kumimoji="1" lang="ja-JP" altLang="en-US"/>
          </a:p>
        </p:txBody>
      </p:sp>
      <p:sp>
        <p:nvSpPr>
          <p:cNvPr id="125" name="正方形/長方形 124"/>
          <p:cNvSpPr/>
          <p:nvPr/>
        </p:nvSpPr>
        <p:spPr>
          <a:xfrm>
            <a:off x="17936" y="404663"/>
            <a:ext cx="9817852" cy="139556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1" name="テキスト ボックス 130"/>
          <p:cNvSpPr txBox="1"/>
          <p:nvPr/>
        </p:nvSpPr>
        <p:spPr>
          <a:xfrm>
            <a:off x="17936" y="403930"/>
            <a:ext cx="2441694" cy="261610"/>
          </a:xfrm>
          <a:prstGeom prst="rect">
            <a:avLst/>
          </a:prstGeom>
          <a:noFill/>
        </p:spPr>
        <p:txBody>
          <a:bodyPr wrap="none" rtlCol="0">
            <a:spAutoFit/>
          </a:bodyPr>
          <a:lstStyle/>
          <a:p>
            <a:r>
              <a:rPr lang="en-US" altLang="ja-JP" sz="1100" b="1" u="sng" dirty="0" smtClean="0">
                <a:latin typeface="HGSｺﾞｼｯｸM" panose="020B0600000000000000" pitchFamily="50" charset="-128"/>
                <a:ea typeface="HGSｺﾞｼｯｸM" panose="020B0600000000000000" pitchFamily="50" charset="-128"/>
              </a:rPr>
              <a:t>Ⅲ</a:t>
            </a:r>
            <a:r>
              <a:rPr lang="ja-JP" altLang="en-US" sz="1100" b="1" u="sng" dirty="0" err="1" smtClean="0">
                <a:latin typeface="HGSｺﾞｼｯｸM" panose="020B0600000000000000" pitchFamily="50" charset="-128"/>
                <a:ea typeface="HGSｺﾞｼｯｸM" panose="020B0600000000000000" pitchFamily="50" charset="-128"/>
              </a:rPr>
              <a:t>．</a:t>
            </a:r>
            <a:r>
              <a:rPr lang="ja-JP" altLang="en-US" sz="1100" b="1" u="sng" dirty="0" smtClean="0">
                <a:latin typeface="HGSｺﾞｼｯｸM" panose="020B0600000000000000" pitchFamily="50" charset="-128"/>
                <a:ea typeface="HGSｺﾞｼｯｸM" panose="020B0600000000000000" pitchFamily="50" charset="-128"/>
              </a:rPr>
              <a:t>府営公園を取り巻く環境の変化</a:t>
            </a:r>
            <a:endParaRPr kumimoji="1" lang="ja-JP" altLang="en-US" sz="1100" b="1" u="sng" dirty="0">
              <a:latin typeface="HGSｺﾞｼｯｸM" panose="020B0600000000000000" pitchFamily="50" charset="-128"/>
              <a:ea typeface="HGSｺﾞｼｯｸM" panose="020B0600000000000000" pitchFamily="50" charset="-128"/>
            </a:endParaRPr>
          </a:p>
        </p:txBody>
      </p:sp>
      <p:sp>
        <p:nvSpPr>
          <p:cNvPr id="132" name="テキスト ボックス 131"/>
          <p:cNvSpPr txBox="1"/>
          <p:nvPr/>
        </p:nvSpPr>
        <p:spPr>
          <a:xfrm>
            <a:off x="17936" y="1837426"/>
            <a:ext cx="1877437" cy="261610"/>
          </a:xfrm>
          <a:prstGeom prst="rect">
            <a:avLst/>
          </a:prstGeom>
          <a:noFill/>
        </p:spPr>
        <p:txBody>
          <a:bodyPr wrap="none" rtlCol="0">
            <a:spAutoFit/>
          </a:bodyPr>
          <a:lstStyle/>
          <a:p>
            <a:r>
              <a:rPr lang="en-US" altLang="ja-JP" sz="1100" b="1" u="sng" dirty="0" smtClean="0">
                <a:latin typeface="HGSｺﾞｼｯｸM" panose="020B0600000000000000" pitchFamily="50" charset="-128"/>
                <a:ea typeface="HGSｺﾞｼｯｸM" panose="020B0600000000000000" pitchFamily="50" charset="-128"/>
              </a:rPr>
              <a:t>Ⅳ</a:t>
            </a:r>
            <a:r>
              <a:rPr lang="ja-JP" altLang="en-US" sz="1100" b="1" u="sng" dirty="0" err="1" smtClean="0">
                <a:latin typeface="HGSｺﾞｼｯｸM" panose="020B0600000000000000" pitchFamily="50" charset="-128"/>
                <a:ea typeface="HGSｺﾞｼｯｸM" panose="020B0600000000000000" pitchFamily="50" charset="-128"/>
              </a:rPr>
              <a:t>．</a:t>
            </a:r>
            <a:r>
              <a:rPr lang="ja-JP" altLang="en-US" sz="1100" b="1" u="sng" dirty="0" smtClean="0">
                <a:latin typeface="HGSｺﾞｼｯｸM" panose="020B0600000000000000" pitchFamily="50" charset="-128"/>
                <a:ea typeface="HGSｺﾞｼｯｸM" panose="020B0600000000000000" pitchFamily="50" charset="-128"/>
              </a:rPr>
              <a:t>府営公園の現状と課題</a:t>
            </a:r>
            <a:endParaRPr kumimoji="1" lang="ja-JP" altLang="en-US" sz="1100" b="1" u="sng" dirty="0">
              <a:latin typeface="HGSｺﾞｼｯｸM" panose="020B0600000000000000" pitchFamily="50" charset="-128"/>
              <a:ea typeface="HGSｺﾞｼｯｸM" panose="020B0600000000000000" pitchFamily="50" charset="-128"/>
            </a:endParaRPr>
          </a:p>
        </p:txBody>
      </p:sp>
      <p:sp>
        <p:nvSpPr>
          <p:cNvPr id="25" name="正方形/長方形 24"/>
          <p:cNvSpPr/>
          <p:nvPr/>
        </p:nvSpPr>
        <p:spPr>
          <a:xfrm>
            <a:off x="17935" y="1837426"/>
            <a:ext cx="9817853" cy="280831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正方形/長方形 27"/>
          <p:cNvSpPr/>
          <p:nvPr/>
        </p:nvSpPr>
        <p:spPr>
          <a:xfrm>
            <a:off x="17936" y="4679558"/>
            <a:ext cx="9826657" cy="215684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1" name="テキスト ボックス 30"/>
          <p:cNvSpPr txBox="1"/>
          <p:nvPr/>
        </p:nvSpPr>
        <p:spPr>
          <a:xfrm>
            <a:off x="6531" y="4660508"/>
            <a:ext cx="1031051" cy="261610"/>
          </a:xfrm>
          <a:prstGeom prst="rect">
            <a:avLst/>
          </a:prstGeom>
          <a:noFill/>
        </p:spPr>
        <p:txBody>
          <a:bodyPr wrap="none" rtlCol="0">
            <a:spAutoFit/>
          </a:bodyPr>
          <a:lstStyle/>
          <a:p>
            <a:r>
              <a:rPr lang="en-US" altLang="ja-JP" sz="1100" b="1" u="sng" dirty="0" smtClean="0">
                <a:latin typeface="HGSｺﾞｼｯｸM" panose="020B0600000000000000" pitchFamily="50" charset="-128"/>
                <a:ea typeface="HGSｺﾞｼｯｸM" panose="020B0600000000000000" pitchFamily="50" charset="-128"/>
              </a:rPr>
              <a:t>Ⅴ</a:t>
            </a:r>
            <a:r>
              <a:rPr lang="ja-JP" altLang="en-US" sz="1100" b="1" u="sng" dirty="0" err="1" smtClean="0">
                <a:latin typeface="HGSｺﾞｼｯｸM" panose="020B0600000000000000" pitchFamily="50" charset="-128"/>
                <a:ea typeface="HGSｺﾞｼｯｸM" panose="020B0600000000000000" pitchFamily="50" charset="-128"/>
              </a:rPr>
              <a:t>．</a:t>
            </a:r>
            <a:r>
              <a:rPr lang="ja-JP" altLang="en-US" sz="1100" b="1" u="sng" dirty="0" smtClean="0">
                <a:latin typeface="HGSｺﾞｼｯｸM" panose="020B0600000000000000" pitchFamily="50" charset="-128"/>
                <a:ea typeface="HGSｺﾞｼｯｸM" panose="020B0600000000000000" pitchFamily="50" charset="-128"/>
              </a:rPr>
              <a:t>基本方針</a:t>
            </a:r>
            <a:endParaRPr kumimoji="1" lang="ja-JP" altLang="en-US" sz="1100" b="1" u="sng" dirty="0">
              <a:latin typeface="HGSｺﾞｼｯｸM" panose="020B0600000000000000" pitchFamily="50" charset="-128"/>
              <a:ea typeface="HGSｺﾞｼｯｸM" panose="020B0600000000000000" pitchFamily="50" charset="-128"/>
            </a:endParaRPr>
          </a:p>
        </p:txBody>
      </p:sp>
      <p:sp>
        <p:nvSpPr>
          <p:cNvPr id="2" name="テキスト ボックス 1"/>
          <p:cNvSpPr txBox="1"/>
          <p:nvPr/>
        </p:nvSpPr>
        <p:spPr>
          <a:xfrm>
            <a:off x="62470" y="660420"/>
            <a:ext cx="2180405" cy="500137"/>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○人口減少・少子高齢化の</a:t>
            </a:r>
            <a:r>
              <a:rPr lang="ja-JP" altLang="en-US" sz="1000" dirty="0">
                <a:latin typeface="ＭＳ Ｐゴシック" panose="020B0600070205080204" pitchFamily="50" charset="-128"/>
                <a:ea typeface="ＭＳ Ｐゴシック" panose="020B0600070205080204" pitchFamily="50" charset="-128"/>
              </a:rPr>
              <a:t>進行</a:t>
            </a:r>
            <a:endParaRPr lang="en-US" altLang="ja-JP" sz="1000" dirty="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子育て支援機能充実の必要性</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高齢者の健康づくり支援の需要の高まり</a:t>
            </a:r>
            <a:endParaRPr lang="en-US" altLang="ja-JP" sz="800" dirty="0" smtClean="0">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2407238" y="660420"/>
            <a:ext cx="2473754" cy="492443"/>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○自然災害の発生リスクの高まりと甚大化</a:t>
            </a:r>
            <a:endParaRPr kumimoji="1" lang="en-US" altLang="ja-JP" sz="10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南海トラフ地震の発生リスクの高まり</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水害、土砂災害の甚大化　　　</a:t>
            </a:r>
            <a:endParaRPr lang="en-US" altLang="ja-JP" sz="8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5391062" y="1170082"/>
            <a:ext cx="1463862" cy="523220"/>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○投資余力の減少</a:t>
            </a:r>
            <a:endParaRPr kumimoji="1" lang="en-US" altLang="ja-JP" sz="1000" dirty="0" smtClean="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　公園関連予算の縮減</a:t>
            </a:r>
            <a:endParaRPr lang="en-US" altLang="ja-JP" sz="800" dirty="0">
              <a:latin typeface="ＭＳ Ｐゴシック" panose="020B0600070205080204" pitchFamily="50" charset="-128"/>
              <a:ea typeface="ＭＳ Ｐゴシック" panose="020B0600070205080204" pitchFamily="50" charset="-128"/>
            </a:endParaRPr>
          </a:p>
          <a:p>
            <a:r>
              <a:rPr lang="en-US" altLang="ja-JP" sz="800" dirty="0" smtClean="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技術職員の不足　</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1000" dirty="0" smtClean="0">
                <a:latin typeface="ＭＳ Ｐゴシック" panose="020B0600070205080204" pitchFamily="50" charset="-128"/>
                <a:ea typeface="ＭＳ Ｐゴシック" panose="020B0600070205080204" pitchFamily="50" charset="-128"/>
              </a:rPr>
              <a:t>　　</a:t>
            </a:r>
            <a:endParaRPr lang="en-US" altLang="ja-JP" sz="10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3846922" y="1170082"/>
            <a:ext cx="1616148" cy="615553"/>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○ライフスタイルの多様化</a:t>
            </a:r>
            <a:endParaRPr kumimoji="1" lang="en-US" altLang="ja-JP" sz="10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地域コミュニティの弱体化</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新たな公による地域づくり　</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endParaRPr lang="en-US" altLang="ja-JP" sz="800"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62470" y="1170082"/>
            <a:ext cx="2292615" cy="492443"/>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○みどりに対する府民意識の高まり</a:t>
            </a:r>
            <a:endParaRPr kumimoji="1" lang="en-US" altLang="ja-JP" sz="10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みどりに関するイベント等への参加者の増加</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民間開発に伴う都市の緑空間の創出　</a:t>
            </a:r>
            <a:endParaRPr lang="en-US" altLang="ja-JP" sz="800" dirty="0">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7021986" y="620688"/>
            <a:ext cx="3259606" cy="1174681"/>
          </a:xfrm>
          <a:prstGeom prst="rect">
            <a:avLst/>
          </a:prstGeom>
          <a:noFill/>
        </p:spPr>
        <p:txBody>
          <a:bodyPr wrap="square" rtlCol="0">
            <a:spAutoFit/>
          </a:bodyPr>
          <a:lstStyle/>
          <a:p>
            <a:r>
              <a:rPr lang="ja-JP" altLang="en-US" sz="1000" dirty="0">
                <a:latin typeface="ＭＳ Ｐゴシック" panose="020B0600070205080204" pitchFamily="50" charset="-128"/>
                <a:ea typeface="ＭＳ Ｐゴシック" panose="020B0600070205080204" pitchFamily="50" charset="-128"/>
              </a:rPr>
              <a:t>○</a:t>
            </a:r>
            <a:r>
              <a:rPr kumimoji="1" lang="ja-JP" altLang="en-US" sz="1000" dirty="0" smtClean="0">
                <a:latin typeface="ＭＳ Ｐゴシック" panose="020B0600070205080204" pitchFamily="50" charset="-128"/>
                <a:ea typeface="ＭＳ Ｐゴシック" panose="020B0600070205080204" pitchFamily="50" charset="-128"/>
              </a:rPr>
              <a:t>国の動き　</a:t>
            </a:r>
            <a:r>
              <a:rPr lang="ja-JP" altLang="en-US" sz="800" dirty="0" smtClean="0">
                <a:latin typeface="ＭＳ Ｐゴシック" panose="020B0600070205080204" pitchFamily="50" charset="-128"/>
                <a:ea typeface="ＭＳ Ｐゴシック" panose="020B0600070205080204" pitchFamily="50" charset="-128"/>
              </a:rPr>
              <a:t>「新たな時代の都市マネジメントに対応した</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都市公園等のあり方検討会最終報告書（Ｈ</a:t>
            </a:r>
            <a:r>
              <a:rPr lang="en-US" altLang="ja-JP" sz="800" dirty="0" smtClean="0">
                <a:latin typeface="ＭＳ Ｐゴシック" panose="020B0600070205080204" pitchFamily="50" charset="-128"/>
                <a:ea typeface="ＭＳ Ｐゴシック" panose="020B0600070205080204" pitchFamily="50" charset="-128"/>
              </a:rPr>
              <a:t>28</a:t>
            </a:r>
            <a:r>
              <a:rPr lang="ja-JP" altLang="en-US" sz="800" dirty="0" smtClean="0">
                <a:latin typeface="ＭＳ Ｐゴシック" panose="020B0600070205080204" pitchFamily="50" charset="-128"/>
                <a:ea typeface="ＭＳ Ｐゴシック" panose="020B0600070205080204" pitchFamily="50" charset="-128"/>
              </a:rPr>
              <a:t>年</a:t>
            </a:r>
            <a:r>
              <a:rPr lang="en-US" altLang="ja-JP" sz="800" dirty="0" smtClean="0">
                <a:latin typeface="ＭＳ Ｐゴシック" panose="020B0600070205080204" pitchFamily="50" charset="-128"/>
                <a:ea typeface="ＭＳ Ｐゴシック" panose="020B0600070205080204" pitchFamily="50" charset="-128"/>
              </a:rPr>
              <a:t>5</a:t>
            </a:r>
            <a:r>
              <a:rPr lang="ja-JP" altLang="en-US" sz="800" dirty="0" smtClean="0">
                <a:latin typeface="ＭＳ Ｐゴシック" panose="020B0600070205080204" pitchFamily="50" charset="-128"/>
                <a:ea typeface="ＭＳ Ｐゴシック" panose="020B0600070205080204" pitchFamily="50" charset="-128"/>
              </a:rPr>
              <a:t>月）」</a:t>
            </a:r>
            <a:endParaRPr lang="en-US" altLang="ja-JP" sz="800" dirty="0" smtClean="0">
              <a:latin typeface="ＭＳ Ｐゴシック" panose="020B0600070205080204" pitchFamily="50" charset="-128"/>
              <a:ea typeface="ＭＳ Ｐゴシック" panose="020B0600070205080204" pitchFamily="50" charset="-128"/>
            </a:endParaRPr>
          </a:p>
          <a:p>
            <a:r>
              <a:rPr lang="en-US" altLang="ja-JP" sz="800" dirty="0">
                <a:latin typeface="ＭＳ Ｐゴシック" panose="020B0600070205080204" pitchFamily="50" charset="-128"/>
                <a:ea typeface="ＭＳ Ｐゴシック" panose="020B0600070205080204" pitchFamily="50" charset="-128"/>
              </a:rPr>
              <a:t> </a:t>
            </a:r>
            <a:r>
              <a:rPr lang="en-US" altLang="ja-JP" sz="800" dirty="0" smtClean="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en-US" altLang="ja-JP"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≪新たなステージで重視すべき観点≫　</a:t>
            </a: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ストック効果をより高める</a:t>
            </a: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民との連携を加速する</a:t>
            </a: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公園を一層柔軟に</a:t>
            </a:r>
            <a:r>
              <a:rPr lang="ja-JP" altLang="en-US" sz="800" dirty="0" smtClean="0">
                <a:latin typeface="ＭＳ Ｐゴシック" panose="020B0600070205080204" pitchFamily="50" charset="-128"/>
                <a:ea typeface="ＭＳ Ｐゴシック" panose="020B0600070205080204" pitchFamily="50" charset="-128"/>
              </a:rPr>
              <a:t>使いこなす</a:t>
            </a:r>
            <a:endParaRPr lang="en-US" altLang="ja-JP" sz="800" dirty="0" smtClean="0">
              <a:latin typeface="ＭＳ Ｐゴシック" panose="020B0600070205080204" pitchFamily="50" charset="-128"/>
              <a:ea typeface="ＭＳ Ｐゴシック" panose="020B0600070205080204" pitchFamily="50" charset="-128"/>
            </a:endParaRPr>
          </a:p>
          <a:p>
            <a:pPr>
              <a:lnSpc>
                <a:spcPts val="400"/>
              </a:lnSpc>
            </a:pPr>
            <a:endParaRPr lang="en-US" altLang="ja-JP" sz="800" dirty="0">
              <a:latin typeface="ＭＳ Ｐゴシック" panose="020B0600070205080204" pitchFamily="50" charset="-128"/>
              <a:ea typeface="ＭＳ Ｐゴシック" panose="020B0600070205080204" pitchFamily="50" charset="-128"/>
            </a:endParaRPr>
          </a:p>
          <a:p>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900" dirty="0" smtClean="0">
                <a:latin typeface="ＭＳ Ｐゴシック" panose="020B0600070205080204" pitchFamily="50" charset="-128"/>
                <a:ea typeface="ＭＳ Ｐゴシック" panose="020B0600070205080204" pitchFamily="50" charset="-128"/>
              </a:rPr>
              <a:t>都市</a:t>
            </a:r>
            <a:r>
              <a:rPr lang="ja-JP" altLang="en-US" sz="900" dirty="0">
                <a:latin typeface="ＭＳ Ｐゴシック" panose="020B0600070205080204" pitchFamily="50" charset="-128"/>
                <a:ea typeface="ＭＳ Ｐゴシック" panose="020B0600070205080204" pitchFamily="50" charset="-128"/>
              </a:rPr>
              <a:t>公園</a:t>
            </a:r>
            <a:r>
              <a:rPr lang="ja-JP" altLang="en-US" sz="900" dirty="0" smtClean="0">
                <a:latin typeface="ＭＳ Ｐゴシック" panose="020B0600070205080204" pitchFamily="50" charset="-128"/>
                <a:ea typeface="ＭＳ Ｐゴシック" panose="020B0600070205080204" pitchFamily="50" charset="-128"/>
              </a:rPr>
              <a:t>法</a:t>
            </a:r>
            <a:r>
              <a:rPr lang="ja-JP" altLang="en-US" sz="900" dirty="0">
                <a:latin typeface="ＭＳ Ｐゴシック" panose="020B0600070205080204" pitchFamily="50" charset="-128"/>
                <a:ea typeface="ＭＳ Ｐゴシック" panose="020B0600070205080204" pitchFamily="50" charset="-128"/>
              </a:rPr>
              <a:t>等の一部を</a:t>
            </a:r>
            <a:r>
              <a:rPr lang="ja-JP" altLang="en-US" sz="900" dirty="0" smtClean="0">
                <a:latin typeface="ＭＳ Ｐゴシック" panose="020B0600070205080204" pitchFamily="50" charset="-128"/>
                <a:ea typeface="ＭＳ Ｐゴシック" panose="020B0600070205080204" pitchFamily="50" charset="-128"/>
              </a:rPr>
              <a:t>改正</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endParaRPr lang="en-US" altLang="ja-JP" sz="800" dirty="0">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2341244" y="1170082"/>
            <a:ext cx="1824538" cy="492443"/>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○グローバル化の進展</a:t>
            </a:r>
            <a:endParaRPr kumimoji="1" lang="en-US" altLang="ja-JP" sz="10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国際的な都市間競争の激化</a:t>
            </a:r>
            <a:endParaRPr lang="en-US" altLang="ja-JP" sz="800" dirty="0" smtClean="0">
              <a:latin typeface="ＭＳ Ｐゴシック" panose="020B0600070205080204" pitchFamily="50" charset="-128"/>
              <a:ea typeface="ＭＳ Ｐゴシック" panose="020B0600070205080204" pitchFamily="50" charset="-128"/>
            </a:endParaRPr>
          </a:p>
          <a:p>
            <a:r>
              <a:rPr lang="en-US" altLang="ja-JP" sz="800" dirty="0">
                <a:latin typeface="ＭＳ Ｐゴシック" panose="020B0600070205080204" pitchFamily="50" charset="-128"/>
                <a:ea typeface="ＭＳ Ｐゴシック" panose="020B0600070205080204" pitchFamily="50" charset="-128"/>
              </a:rPr>
              <a:t> </a:t>
            </a:r>
            <a:r>
              <a:rPr lang="en-US" altLang="ja-JP" sz="800" dirty="0" smtClean="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訪日外国人旅行者の増加</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endParaRPr lang="en-US" altLang="ja-JP" sz="800" dirty="0">
              <a:latin typeface="ＭＳ Ｐゴシック" panose="020B0600070205080204" pitchFamily="50" charset="-128"/>
              <a:ea typeface="ＭＳ Ｐゴシック" panose="020B0600070205080204" pitchFamily="50" charset="-128"/>
            </a:endParaRPr>
          </a:p>
        </p:txBody>
      </p:sp>
      <p:sp>
        <p:nvSpPr>
          <p:cNvPr id="23" name="テキスト ボックス 22"/>
          <p:cNvSpPr txBox="1"/>
          <p:nvPr/>
        </p:nvSpPr>
        <p:spPr>
          <a:xfrm>
            <a:off x="4953000" y="660420"/>
            <a:ext cx="1720343" cy="492443"/>
          </a:xfrm>
          <a:prstGeom prst="rect">
            <a:avLst/>
          </a:prstGeom>
          <a:noFill/>
        </p:spPr>
        <p:txBody>
          <a:bodyPr wrap="none" rtlCol="0">
            <a:spAutoFit/>
          </a:bodyPr>
          <a:lstStyle/>
          <a:p>
            <a:r>
              <a:rPr kumimoji="1" lang="ja-JP" altLang="en-US" sz="1000" dirty="0" smtClean="0">
                <a:latin typeface="ＭＳ Ｐゴシック" panose="020B0600070205080204" pitchFamily="50" charset="-128"/>
                <a:ea typeface="ＭＳ Ｐゴシック" panose="020B0600070205080204" pitchFamily="50" charset="-128"/>
              </a:rPr>
              <a:t>○都市環境の悪化</a:t>
            </a:r>
            <a:endParaRPr kumimoji="1" lang="en-US" altLang="ja-JP" sz="10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ヒートアイランド現象の顕在化　</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生物多様性の低下</a:t>
            </a:r>
            <a:endParaRPr lang="en-US" altLang="ja-JP" sz="800" dirty="0" smtClean="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696274" y="4958060"/>
            <a:ext cx="5393996" cy="246221"/>
          </a:xfrm>
          <a:prstGeom prst="rect">
            <a:avLst/>
          </a:prstGeom>
          <a:noFill/>
        </p:spPr>
        <p:txBody>
          <a:bodyPr wrap="square" rtlCol="0">
            <a:spAutoFit/>
          </a:bodyPr>
          <a:lstStyle/>
          <a:p>
            <a:r>
              <a:rPr lang="ja-JP" altLang="en-US" sz="1000" dirty="0" smtClean="0">
                <a:latin typeface="HGPｺﾞｼｯｸM" panose="020B0600000000000000" pitchFamily="50" charset="-128"/>
                <a:ea typeface="HGPｺﾞｼｯｸM" panose="020B0600000000000000" pitchFamily="50" charset="-128"/>
              </a:rPr>
              <a:t>　</a:t>
            </a:r>
            <a:r>
              <a:rPr lang="ja-JP" altLang="en-US" sz="1000" b="1" u="sng" dirty="0" smtClean="0">
                <a:latin typeface="HGPｺﾞｼｯｸM" panose="020B0600000000000000" pitchFamily="50" charset="-128"/>
                <a:ea typeface="HGPｺﾞｼｯｸM" panose="020B0600000000000000" pitchFamily="50" charset="-128"/>
              </a:rPr>
              <a:t>①　公園毎の</a:t>
            </a:r>
            <a:r>
              <a:rPr lang="ja-JP" altLang="en-US" sz="1000" b="1" u="sng" dirty="0">
                <a:latin typeface="HGPｺﾞｼｯｸM" panose="020B0600000000000000" pitchFamily="50" charset="-128"/>
                <a:ea typeface="HGPｺﾞｼｯｸM" panose="020B0600000000000000" pitchFamily="50" charset="-128"/>
              </a:rPr>
              <a:t>特色を活かし</a:t>
            </a:r>
            <a:r>
              <a:rPr lang="ja-JP" altLang="en-US" sz="1000" b="1" u="sng" dirty="0" smtClean="0">
                <a:latin typeface="HGPｺﾞｼｯｸM" panose="020B0600000000000000" pitchFamily="50" charset="-128"/>
                <a:ea typeface="HGPｺﾞｼｯｸM" panose="020B0600000000000000" pitchFamily="50" charset="-128"/>
              </a:rPr>
              <a:t>育み、“都市の顔”となる公園づくり</a:t>
            </a:r>
            <a:r>
              <a:rPr lang="ja-JP" altLang="en-US" sz="1000" b="1" u="sng" dirty="0">
                <a:latin typeface="HGPｺﾞｼｯｸM" panose="020B0600000000000000" pitchFamily="50" charset="-128"/>
                <a:ea typeface="HGPｺﾞｼｯｸM" panose="020B0600000000000000" pitchFamily="50" charset="-128"/>
              </a:rPr>
              <a:t>を</a:t>
            </a:r>
            <a:r>
              <a:rPr lang="ja-JP" altLang="en-US" sz="1000" b="1" u="sng" dirty="0" smtClean="0">
                <a:latin typeface="HGPｺﾞｼｯｸM" panose="020B0600000000000000" pitchFamily="50" charset="-128"/>
                <a:ea typeface="HGPｺﾞｼｯｸM" panose="020B0600000000000000" pitchFamily="50" charset="-128"/>
              </a:rPr>
              <a:t>推進</a:t>
            </a:r>
            <a:r>
              <a:rPr lang="en-US" altLang="ja-JP" sz="700" b="1" u="sng" dirty="0">
                <a:latin typeface="HGPｺﾞｼｯｸM" panose="020B0600000000000000" pitchFamily="50" charset="-128"/>
                <a:ea typeface="HGPｺﾞｼｯｸM" panose="020B0600000000000000" pitchFamily="50" charset="-128"/>
              </a:rPr>
              <a:t> </a:t>
            </a:r>
            <a:endParaRPr lang="en-US" altLang="ja-JP" sz="700" dirty="0">
              <a:latin typeface="HGPｺﾞｼｯｸM" panose="020B0600000000000000" pitchFamily="50" charset="-128"/>
              <a:ea typeface="HGPｺﾞｼｯｸM" panose="020B0600000000000000" pitchFamily="50" charset="-128"/>
            </a:endParaRPr>
          </a:p>
        </p:txBody>
      </p:sp>
      <p:sp>
        <p:nvSpPr>
          <p:cNvPr id="39" name="テキスト ボックス 38"/>
          <p:cNvSpPr txBox="1"/>
          <p:nvPr/>
        </p:nvSpPr>
        <p:spPr>
          <a:xfrm>
            <a:off x="701947" y="5362069"/>
            <a:ext cx="4784037" cy="246221"/>
          </a:xfrm>
          <a:prstGeom prst="rect">
            <a:avLst/>
          </a:prstGeom>
          <a:noFill/>
        </p:spPr>
        <p:txBody>
          <a:bodyPr wrap="square" rtlCol="0">
            <a:spAutoFit/>
          </a:bodyPr>
          <a:lstStyle/>
          <a:p>
            <a:r>
              <a:rPr lang="ja-JP" altLang="en-US" sz="1000" dirty="0" smtClean="0">
                <a:latin typeface="HGPｺﾞｼｯｸM" panose="020B0600000000000000" pitchFamily="50" charset="-128"/>
                <a:ea typeface="HGPｺﾞｼｯｸM" panose="020B0600000000000000" pitchFamily="50" charset="-128"/>
              </a:rPr>
              <a:t>　</a:t>
            </a:r>
            <a:r>
              <a:rPr lang="ja-JP" altLang="en-US" sz="1000" b="1" u="sng" dirty="0" smtClean="0">
                <a:latin typeface="HGPｺﾞｼｯｸM" panose="020B0600000000000000" pitchFamily="50" charset="-128"/>
                <a:ea typeface="HGPｺﾞｼｯｸM" panose="020B0600000000000000" pitchFamily="50" charset="-128"/>
              </a:rPr>
              <a:t>②　民間活力を積極的に導入し、都市の活力を生み出す公園づくりを推進</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40" name="テキスト ボックス 39"/>
          <p:cNvSpPr txBox="1"/>
          <p:nvPr/>
        </p:nvSpPr>
        <p:spPr>
          <a:xfrm>
            <a:off x="701946" y="5733256"/>
            <a:ext cx="4386374" cy="246221"/>
          </a:xfrm>
          <a:prstGeom prst="rect">
            <a:avLst/>
          </a:prstGeom>
          <a:noFill/>
        </p:spPr>
        <p:txBody>
          <a:bodyPr wrap="square" rtlCol="0">
            <a:spAutoFit/>
          </a:bodyPr>
          <a:lstStyle/>
          <a:p>
            <a:r>
              <a:rPr lang="ja-JP" altLang="en-US" sz="1000" b="1" dirty="0" smtClean="0">
                <a:latin typeface="HGPｺﾞｼｯｸM" panose="020B0600000000000000" pitchFamily="50" charset="-128"/>
                <a:ea typeface="HGPｺﾞｼｯｸM" panose="020B0600000000000000" pitchFamily="50" charset="-128"/>
              </a:rPr>
              <a:t>　</a:t>
            </a:r>
            <a:r>
              <a:rPr lang="ja-JP" altLang="en-US" sz="1000" b="1" u="sng" dirty="0" smtClean="0">
                <a:latin typeface="HGPｺﾞｼｯｸM" panose="020B0600000000000000" pitchFamily="50" charset="-128"/>
                <a:ea typeface="HGPｺﾞｼｯｸM" panose="020B0600000000000000" pitchFamily="50" charset="-128"/>
              </a:rPr>
              <a:t>③　公園を柔軟</a:t>
            </a:r>
            <a:r>
              <a:rPr lang="ja-JP" altLang="en-US" sz="1000" b="1" u="sng" dirty="0">
                <a:latin typeface="HGPｺﾞｼｯｸM" panose="020B0600000000000000" pitchFamily="50" charset="-128"/>
                <a:ea typeface="HGPｺﾞｼｯｸM" panose="020B0600000000000000" pitchFamily="50" charset="-128"/>
              </a:rPr>
              <a:t>に</a:t>
            </a:r>
            <a:r>
              <a:rPr lang="ja-JP" altLang="en-US" sz="1000" b="1" u="sng" dirty="0" smtClean="0">
                <a:latin typeface="HGPｺﾞｼｯｸM" panose="020B0600000000000000" pitchFamily="50" charset="-128"/>
                <a:ea typeface="HGPｺﾞｼｯｸM" panose="020B0600000000000000" pitchFamily="50" charset="-128"/>
              </a:rPr>
              <a:t>使いこなし、地域</a:t>
            </a:r>
            <a:r>
              <a:rPr lang="ja-JP" altLang="en-US" sz="1000" b="1" u="sng" dirty="0">
                <a:latin typeface="HGPｺﾞｼｯｸM" panose="020B0600000000000000" pitchFamily="50" charset="-128"/>
                <a:ea typeface="HGPｺﾞｼｯｸM" panose="020B0600000000000000" pitchFamily="50" charset="-128"/>
              </a:rPr>
              <a:t>社会</a:t>
            </a:r>
            <a:r>
              <a:rPr lang="ja-JP" altLang="en-US" sz="1000" b="1" u="sng" dirty="0" smtClean="0">
                <a:latin typeface="HGPｺﾞｼｯｸM" panose="020B0600000000000000" pitchFamily="50" charset="-128"/>
                <a:ea typeface="HGPｺﾞｼｯｸM" panose="020B0600000000000000" pitchFamily="50" charset="-128"/>
              </a:rPr>
              <a:t>に貢献する公園づくりを推進</a:t>
            </a:r>
            <a:r>
              <a:rPr lang="ja-JP" altLang="en-US" sz="700" b="1" u="sng" dirty="0" smtClean="0">
                <a:latin typeface="HGPｺﾞｼｯｸM" panose="020B0600000000000000" pitchFamily="50" charset="-128"/>
                <a:ea typeface="HGPｺﾞｼｯｸM" panose="020B0600000000000000" pitchFamily="50" charset="-128"/>
              </a:rPr>
              <a:t>　</a:t>
            </a:r>
            <a:endParaRPr kumimoji="1" lang="ja-JP" altLang="en-US" sz="700" dirty="0">
              <a:latin typeface="HGPｺﾞｼｯｸM" panose="020B0600000000000000" pitchFamily="50" charset="-128"/>
              <a:ea typeface="HGPｺﾞｼｯｸM" panose="020B0600000000000000" pitchFamily="50" charset="-128"/>
            </a:endParaRPr>
          </a:p>
        </p:txBody>
      </p:sp>
      <p:sp>
        <p:nvSpPr>
          <p:cNvPr id="41" name="テキスト ボックス 40"/>
          <p:cNvSpPr txBox="1"/>
          <p:nvPr/>
        </p:nvSpPr>
        <p:spPr>
          <a:xfrm>
            <a:off x="5653257" y="5693534"/>
            <a:ext cx="3991371" cy="246221"/>
          </a:xfrm>
          <a:prstGeom prst="rect">
            <a:avLst/>
          </a:prstGeom>
          <a:noFill/>
        </p:spPr>
        <p:txBody>
          <a:bodyPr wrap="square" rtlCol="0">
            <a:spAutoFit/>
          </a:bodyPr>
          <a:lstStyle/>
          <a:p>
            <a:r>
              <a:rPr lang="ja-JP" altLang="en-US" sz="1000" b="1" u="sng" dirty="0" smtClean="0">
                <a:latin typeface="HGPｺﾞｼｯｸM" panose="020B0600000000000000" pitchFamily="50" charset="-128"/>
                <a:ea typeface="HGPｺﾞｼｯｸM" panose="020B0600000000000000" pitchFamily="50" charset="-128"/>
              </a:rPr>
              <a:t>⑥　</a:t>
            </a:r>
            <a:r>
              <a:rPr lang="ja-JP" altLang="en-US" sz="1000" b="1" u="sng" dirty="0">
                <a:latin typeface="HGPｺﾞｼｯｸM" panose="020B0600000000000000" pitchFamily="50" charset="-128"/>
                <a:ea typeface="HGPｺﾞｼｯｸM" panose="020B0600000000000000" pitchFamily="50" charset="-128"/>
              </a:rPr>
              <a:t>多様な自然と</a:t>
            </a:r>
            <a:r>
              <a:rPr lang="ja-JP" altLang="en-US" sz="1000" b="1" u="sng" dirty="0" smtClean="0">
                <a:latin typeface="HGPｺﾞｼｯｸM" panose="020B0600000000000000" pitchFamily="50" charset="-128"/>
                <a:ea typeface="HGPｺﾞｼｯｸM" panose="020B0600000000000000" pitchFamily="50" charset="-128"/>
              </a:rPr>
              <a:t>ふれあい、都市の環境を保全する公園づくりを推進</a:t>
            </a:r>
            <a:endParaRPr kumimoji="1" lang="ja-JP" altLang="en-US" sz="900" dirty="0">
              <a:latin typeface="HGPｺﾞｼｯｸM" panose="020B0600000000000000" pitchFamily="50" charset="-128"/>
              <a:ea typeface="HGPｺﾞｼｯｸM" panose="020B0600000000000000" pitchFamily="50" charset="-128"/>
            </a:endParaRPr>
          </a:p>
        </p:txBody>
      </p:sp>
      <p:sp>
        <p:nvSpPr>
          <p:cNvPr id="42" name="テキスト ボックス 41"/>
          <p:cNvSpPr txBox="1"/>
          <p:nvPr/>
        </p:nvSpPr>
        <p:spPr>
          <a:xfrm>
            <a:off x="5653258" y="4950693"/>
            <a:ext cx="3901108" cy="246221"/>
          </a:xfrm>
          <a:prstGeom prst="rect">
            <a:avLst/>
          </a:prstGeom>
          <a:noFill/>
        </p:spPr>
        <p:txBody>
          <a:bodyPr wrap="square" rtlCol="0">
            <a:spAutoFit/>
          </a:bodyPr>
          <a:lstStyle/>
          <a:p>
            <a:r>
              <a:rPr lang="ja-JP" altLang="en-US" sz="1000" b="1" u="sng" dirty="0">
                <a:latin typeface="HGPｺﾞｼｯｸM" panose="020B0600000000000000" pitchFamily="50" charset="-128"/>
                <a:ea typeface="HGPｺﾞｼｯｸM" panose="020B0600000000000000" pitchFamily="50" charset="-128"/>
              </a:rPr>
              <a:t>④</a:t>
            </a:r>
            <a:r>
              <a:rPr lang="ja-JP" altLang="en-US" sz="1000" b="1" u="sng" dirty="0" smtClean="0">
                <a:latin typeface="HGPｺﾞｼｯｸM" panose="020B0600000000000000" pitchFamily="50" charset="-128"/>
                <a:ea typeface="HGPｺﾞｼｯｸM" panose="020B0600000000000000" pitchFamily="50" charset="-128"/>
              </a:rPr>
              <a:t>　府民</a:t>
            </a:r>
            <a:r>
              <a:rPr lang="ja-JP" altLang="en-US" sz="1000" b="1" u="sng" dirty="0">
                <a:latin typeface="HGPｺﾞｼｯｸM" panose="020B0600000000000000" pitchFamily="50" charset="-128"/>
                <a:ea typeface="HGPｺﾞｼｯｸM" panose="020B0600000000000000" pitchFamily="50" charset="-128"/>
              </a:rPr>
              <a:t>の命を</a:t>
            </a:r>
            <a:r>
              <a:rPr lang="ja-JP" altLang="en-US" sz="1000" b="1" u="sng" dirty="0" smtClean="0">
                <a:latin typeface="HGPｺﾞｼｯｸM" panose="020B0600000000000000" pitchFamily="50" charset="-128"/>
                <a:ea typeface="HGPｺﾞｼｯｸM" panose="020B0600000000000000" pitchFamily="50" charset="-128"/>
              </a:rPr>
              <a:t>守る公園づくりを推進</a:t>
            </a:r>
            <a:r>
              <a:rPr lang="ja-JP" altLang="en-US" sz="1000" dirty="0" smtClean="0">
                <a:latin typeface="HGPｺﾞｼｯｸM" panose="020B0600000000000000" pitchFamily="50" charset="-128"/>
                <a:ea typeface="HGPｺﾞｼｯｸM" panose="020B0600000000000000" pitchFamily="50" charset="-128"/>
              </a:rPr>
              <a:t>　</a:t>
            </a:r>
            <a:endParaRPr lang="en-US" altLang="ja-JP" sz="700" dirty="0">
              <a:latin typeface="HGPｺﾞｼｯｸM" panose="020B0600000000000000" pitchFamily="50" charset="-128"/>
              <a:ea typeface="HGPｺﾞｼｯｸM" panose="020B0600000000000000" pitchFamily="50" charset="-128"/>
            </a:endParaRPr>
          </a:p>
        </p:txBody>
      </p:sp>
      <p:sp>
        <p:nvSpPr>
          <p:cNvPr id="43" name="テキスト ボックス 42"/>
          <p:cNvSpPr txBox="1"/>
          <p:nvPr/>
        </p:nvSpPr>
        <p:spPr>
          <a:xfrm>
            <a:off x="5653257" y="5278447"/>
            <a:ext cx="3834103" cy="246221"/>
          </a:xfrm>
          <a:prstGeom prst="rect">
            <a:avLst/>
          </a:prstGeom>
          <a:noFill/>
          <a:ln>
            <a:noFill/>
          </a:ln>
        </p:spPr>
        <p:txBody>
          <a:bodyPr wrap="square" rtlCol="0">
            <a:spAutoFit/>
          </a:bodyPr>
          <a:lstStyle/>
          <a:p>
            <a:r>
              <a:rPr lang="ja-JP" altLang="en-US" sz="1000" b="1" u="sng" dirty="0">
                <a:latin typeface="HGPｺﾞｼｯｸM" panose="020B0600000000000000" pitchFamily="50" charset="-128"/>
                <a:ea typeface="HGPｺﾞｼｯｸM" panose="020B0600000000000000" pitchFamily="50" charset="-128"/>
              </a:rPr>
              <a:t>⑤</a:t>
            </a:r>
            <a:r>
              <a:rPr lang="ja-JP" altLang="en-US" sz="1000" b="1" u="sng" dirty="0" smtClean="0">
                <a:latin typeface="HGPｺﾞｼｯｸM" panose="020B0600000000000000" pitchFamily="50" charset="-128"/>
                <a:ea typeface="HGPｺﾞｼｯｸM" panose="020B0600000000000000" pitchFamily="50" charset="-128"/>
              </a:rPr>
              <a:t>　誰</a:t>
            </a:r>
            <a:r>
              <a:rPr lang="ja-JP" altLang="en-US" sz="1000" b="1" u="sng" dirty="0">
                <a:latin typeface="HGPｺﾞｼｯｸM" panose="020B0600000000000000" pitchFamily="50" charset="-128"/>
                <a:ea typeface="HGPｺﾞｼｯｸM" panose="020B0600000000000000" pitchFamily="50" charset="-128"/>
              </a:rPr>
              <a:t>もが安全・安心・快適に利用できる公園づくりを</a:t>
            </a:r>
            <a:r>
              <a:rPr lang="ja-JP" altLang="en-US" sz="1000" b="1" u="sng" dirty="0" smtClean="0">
                <a:latin typeface="HGPｺﾞｼｯｸM" panose="020B0600000000000000" pitchFamily="50" charset="-128"/>
                <a:ea typeface="HGPｺﾞｼｯｸM" panose="020B0600000000000000" pitchFamily="50" charset="-128"/>
              </a:rPr>
              <a:t>推進</a:t>
            </a:r>
            <a:r>
              <a:rPr lang="ja-JP" altLang="en-US" sz="1000" dirty="0" smtClean="0">
                <a:latin typeface="HGPｺﾞｼｯｸM" panose="020B0600000000000000" pitchFamily="50" charset="-128"/>
                <a:ea typeface="HGPｺﾞｼｯｸM" panose="020B0600000000000000" pitchFamily="50" charset="-128"/>
              </a:rPr>
              <a:t>　　</a:t>
            </a:r>
            <a:endParaRPr lang="en-US" altLang="ja-JP" sz="700" spc="-100" dirty="0" smtClean="0">
              <a:latin typeface="HGPｺﾞｼｯｸM" panose="020B0600000000000000" pitchFamily="50" charset="-128"/>
              <a:ea typeface="HGPｺﾞｼｯｸM" panose="020B0600000000000000" pitchFamily="50" charset="-128"/>
            </a:endParaRPr>
          </a:p>
        </p:txBody>
      </p:sp>
      <p:sp>
        <p:nvSpPr>
          <p:cNvPr id="50" name="テキスト ボックス 49"/>
          <p:cNvSpPr txBox="1"/>
          <p:nvPr/>
        </p:nvSpPr>
        <p:spPr>
          <a:xfrm>
            <a:off x="2118149" y="1837426"/>
            <a:ext cx="4355418" cy="492443"/>
          </a:xfrm>
          <a:prstGeom prst="rect">
            <a:avLst/>
          </a:prstGeom>
          <a:noFill/>
        </p:spPr>
        <p:txBody>
          <a:bodyPr wrap="square" rtlCol="0">
            <a:spAutoFit/>
          </a:bodyPr>
          <a:lstStyle/>
          <a:p>
            <a:r>
              <a:rPr lang="ja-JP" altLang="en-US" sz="1000" b="1" dirty="0" smtClean="0">
                <a:latin typeface="ＭＳ Ｐゴシック" panose="020B0600070205080204" pitchFamily="50" charset="-128"/>
                <a:ea typeface="ＭＳ Ｐゴシック" panose="020B0600070205080204" pitchFamily="50" charset="-128"/>
              </a:rPr>
              <a:t>○公園に対する関心の高まり</a:t>
            </a:r>
            <a:endParaRPr kumimoji="1" lang="en-US" altLang="ja-JP" sz="1000" b="1"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来園者が</a:t>
            </a:r>
            <a:r>
              <a:rPr lang="ja-JP" altLang="en-US" sz="800" dirty="0">
                <a:latin typeface="ＭＳ Ｐゴシック" panose="020B0600070205080204" pitchFamily="50" charset="-128"/>
                <a:ea typeface="ＭＳ Ｐゴシック" panose="020B0600070205080204" pitchFamily="50" charset="-128"/>
              </a:rPr>
              <a:t>増加（</a:t>
            </a:r>
            <a:r>
              <a:rPr lang="ja-JP" altLang="en-US" sz="800" dirty="0" smtClean="0">
                <a:latin typeface="ＭＳ Ｐゴシック" panose="020B0600070205080204" pitchFamily="50" charset="-128"/>
                <a:ea typeface="ＭＳ Ｐゴシック" panose="020B0600070205080204" pitchFamily="50" charset="-128"/>
              </a:rPr>
              <a:t>Ｈ２４年度</a:t>
            </a:r>
            <a:r>
              <a:rPr lang="ja-JP" altLang="en-US" sz="800" dirty="0">
                <a:latin typeface="ＭＳ Ｐゴシック" panose="020B0600070205080204" pitchFamily="50" charset="-128"/>
                <a:ea typeface="ＭＳ Ｐゴシック" panose="020B0600070205080204" pitchFamily="50" charset="-128"/>
              </a:rPr>
              <a:t>　約</a:t>
            </a:r>
            <a:r>
              <a:rPr lang="ja-JP" altLang="en-US" sz="800" dirty="0" smtClean="0">
                <a:latin typeface="ＭＳ Ｐゴシック" panose="020B0600070205080204" pitchFamily="50" charset="-128"/>
                <a:ea typeface="ＭＳ Ｐゴシック" panose="020B0600070205080204" pitchFamily="50" charset="-128"/>
              </a:rPr>
              <a:t>２，０７０万人</a:t>
            </a:r>
            <a:r>
              <a:rPr lang="ja-JP" altLang="en-US" sz="800" dirty="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年　⇒　Ｈ２８年度　約２，３００万人／年）</a:t>
            </a:r>
            <a:endParaRPr lang="ja-JP" altLang="en-US" sz="800" dirty="0">
              <a:latin typeface="ＭＳ Ｐゴシック" panose="020B0600070205080204" pitchFamily="50" charset="-128"/>
              <a:ea typeface="ＭＳ Ｐゴシック" panose="020B0600070205080204" pitchFamily="50" charset="-128"/>
            </a:endParaRPr>
          </a:p>
          <a:p>
            <a:r>
              <a:rPr kumimoji="1" lang="ja-JP" altLang="en-US" sz="800" dirty="0" smtClean="0">
                <a:latin typeface="ＭＳ Ｐゴシック" panose="020B0600070205080204" pitchFamily="50" charset="-128"/>
                <a:ea typeface="ＭＳ Ｐゴシック" panose="020B0600070205080204" pitchFamily="50" charset="-128"/>
              </a:rPr>
              <a:t>　　・　イベント参加者が増加　（</a:t>
            </a:r>
            <a:r>
              <a:rPr lang="ja-JP" altLang="en-US" sz="800" dirty="0" smtClean="0">
                <a:latin typeface="ＭＳ Ｐゴシック" panose="020B0600070205080204" pitchFamily="50" charset="-128"/>
                <a:ea typeface="ＭＳ Ｐゴシック" panose="020B0600070205080204" pitchFamily="50" charset="-128"/>
              </a:rPr>
              <a:t>Ｈ</a:t>
            </a:r>
            <a:r>
              <a:rPr lang="ja-JP" altLang="en-US" sz="800" dirty="0">
                <a:latin typeface="ＭＳ Ｐゴシック" panose="020B0600070205080204" pitchFamily="50" charset="-128"/>
                <a:ea typeface="ＭＳ Ｐゴシック" panose="020B0600070205080204" pitchFamily="50" charset="-128"/>
              </a:rPr>
              <a:t>２０</a:t>
            </a:r>
            <a:r>
              <a:rPr lang="ja-JP" altLang="en-US" sz="800" dirty="0" smtClean="0">
                <a:latin typeface="ＭＳ Ｐゴシック" panose="020B0600070205080204" pitchFamily="50" charset="-128"/>
                <a:ea typeface="ＭＳ Ｐゴシック" panose="020B0600070205080204" pitchFamily="50" charset="-128"/>
              </a:rPr>
              <a:t>年度</a:t>
            </a:r>
            <a:r>
              <a:rPr lang="ja-JP" altLang="en-US" sz="800" dirty="0">
                <a:latin typeface="ＭＳ Ｐゴシック" panose="020B0600070205080204" pitchFamily="50" charset="-128"/>
                <a:ea typeface="ＭＳ Ｐゴシック" panose="020B0600070205080204" pitchFamily="50" charset="-128"/>
              </a:rPr>
              <a:t>　３５．４</a:t>
            </a:r>
            <a:r>
              <a:rPr lang="ja-JP" altLang="en-US" sz="800" dirty="0" smtClean="0">
                <a:latin typeface="ＭＳ Ｐゴシック" panose="020B0600070205080204" pitchFamily="50" charset="-128"/>
                <a:ea typeface="ＭＳ Ｐゴシック" panose="020B0600070205080204" pitchFamily="50" charset="-128"/>
              </a:rPr>
              <a:t>万人</a:t>
            </a:r>
            <a:r>
              <a:rPr lang="ja-JP" altLang="en-US" sz="800" dirty="0">
                <a:latin typeface="ＭＳ Ｐゴシック" panose="020B0600070205080204" pitchFamily="50" charset="-128"/>
                <a:ea typeface="ＭＳ Ｐゴシック" panose="020B0600070205080204" pitchFamily="50" charset="-128"/>
              </a:rPr>
              <a:t>／年　⇒　Ｈ２８年度　１１６．６</a:t>
            </a:r>
            <a:r>
              <a:rPr lang="ja-JP" altLang="en-US" sz="800" dirty="0" smtClean="0">
                <a:latin typeface="ＭＳ Ｐゴシック" panose="020B0600070205080204" pitchFamily="50" charset="-128"/>
                <a:ea typeface="ＭＳ Ｐゴシック" panose="020B0600070205080204" pitchFamily="50" charset="-128"/>
              </a:rPr>
              <a:t>万人</a:t>
            </a:r>
            <a:r>
              <a:rPr lang="ja-JP" altLang="en-US" sz="800" dirty="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年</a:t>
            </a:r>
            <a:r>
              <a:rPr kumimoji="1" lang="ja-JP" altLang="en-US" sz="800" dirty="0" smtClean="0">
                <a:latin typeface="ＭＳ Ｐゴシック" panose="020B0600070205080204" pitchFamily="50" charset="-128"/>
                <a:ea typeface="ＭＳ Ｐゴシック" panose="020B0600070205080204" pitchFamily="50" charset="-128"/>
              </a:rPr>
              <a:t>　）</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46" name="テキスト ボックス 45"/>
          <p:cNvSpPr txBox="1"/>
          <p:nvPr/>
        </p:nvSpPr>
        <p:spPr>
          <a:xfrm>
            <a:off x="6903274" y="3555314"/>
            <a:ext cx="2524782" cy="492443"/>
          </a:xfrm>
          <a:prstGeom prst="rect">
            <a:avLst/>
          </a:prstGeom>
          <a:noFill/>
        </p:spPr>
        <p:txBody>
          <a:bodyPr wrap="square" rtlCol="0">
            <a:spAutoFit/>
          </a:bodyPr>
          <a:lstStyle/>
          <a:p>
            <a:r>
              <a:rPr lang="ja-JP" altLang="en-US" sz="1000" b="1" dirty="0" smtClean="0">
                <a:latin typeface="ＭＳ Ｐゴシック" panose="020B0600070205080204" pitchFamily="50" charset="-128"/>
                <a:ea typeface="ＭＳ Ｐゴシック" panose="020B0600070205080204" pitchFamily="50" charset="-128"/>
              </a:rPr>
              <a:t>○防災公園の整備推進</a:t>
            </a:r>
            <a:endParaRPr lang="en-US" altLang="ja-JP" sz="1000" b="1"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２０公園のうち１２公園が防災公園に指定</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（うち８公園は後方支援活動拠点に指定）</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48" name="テキスト ボックス 47"/>
          <p:cNvSpPr txBox="1"/>
          <p:nvPr/>
        </p:nvSpPr>
        <p:spPr>
          <a:xfrm>
            <a:off x="2118149" y="3205578"/>
            <a:ext cx="4355418" cy="615553"/>
          </a:xfrm>
          <a:prstGeom prst="rect">
            <a:avLst/>
          </a:prstGeom>
          <a:noFill/>
        </p:spPr>
        <p:txBody>
          <a:bodyPr wrap="square" rtlCol="0">
            <a:spAutoFit/>
          </a:bodyPr>
          <a:lstStyle/>
          <a:p>
            <a:r>
              <a:rPr lang="ja-JP" altLang="en-US" sz="1000" b="1" dirty="0" smtClean="0">
                <a:latin typeface="ＭＳ Ｐゴシック" panose="020B0600070205080204" pitchFamily="50" charset="-128"/>
                <a:ea typeface="ＭＳ Ｐゴシック" panose="020B0600070205080204" pitchFamily="50" charset="-128"/>
              </a:rPr>
              <a:t>〇ニーズの多様化</a:t>
            </a:r>
            <a:endParaRPr lang="en-US" altLang="ja-JP" sz="1000" b="1"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管理の更なる充実（樹木</a:t>
            </a:r>
            <a:r>
              <a:rPr lang="ja-JP" altLang="en-US" sz="800" dirty="0">
                <a:latin typeface="ＭＳ Ｐゴシック" panose="020B0600070205080204" pitchFamily="50" charset="-128"/>
                <a:ea typeface="ＭＳ Ｐゴシック" panose="020B0600070205080204" pitchFamily="50" charset="-128"/>
              </a:rPr>
              <a:t>の</a:t>
            </a:r>
            <a:r>
              <a:rPr lang="ja-JP" altLang="en-US" sz="800" dirty="0" smtClean="0">
                <a:latin typeface="ＭＳ Ｐゴシック" panose="020B0600070205080204" pitchFamily="50" charset="-128"/>
                <a:ea typeface="ＭＳ Ｐゴシック" panose="020B0600070205080204" pitchFamily="50" charset="-128"/>
              </a:rPr>
              <a:t>管理</a:t>
            </a:r>
            <a:r>
              <a:rPr lang="ja-JP" altLang="en-US" sz="800" dirty="0">
                <a:latin typeface="ＭＳ Ｐゴシック" panose="020B0600070205080204" pitchFamily="50" charset="-128"/>
                <a:ea typeface="ＭＳ Ｐゴシック" panose="020B0600070205080204" pitchFamily="50" charset="-128"/>
              </a:rPr>
              <a:t>、</a:t>
            </a:r>
            <a:r>
              <a:rPr lang="ja-JP" altLang="en-US" sz="800" dirty="0" smtClean="0">
                <a:latin typeface="ＭＳ Ｐゴシック" panose="020B0600070205080204" pitchFamily="50" charset="-128"/>
                <a:ea typeface="ＭＳ Ｐゴシック" panose="020B0600070205080204" pitchFamily="50" charset="-128"/>
              </a:rPr>
              <a:t>施設清掃など）</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　便益性</a:t>
            </a:r>
            <a:r>
              <a:rPr lang="ja-JP" altLang="en-US" sz="800" dirty="0">
                <a:latin typeface="ＭＳ Ｐゴシック" panose="020B0600070205080204" pitchFamily="50" charset="-128"/>
                <a:ea typeface="ＭＳ Ｐゴシック" panose="020B0600070205080204" pitchFamily="50" charset="-128"/>
              </a:rPr>
              <a:t>の向上（便益施設の充実、多彩なイベントの開催など</a:t>
            </a:r>
            <a:r>
              <a:rPr lang="ja-JP" altLang="en-US" sz="800" dirty="0" smtClean="0">
                <a:latin typeface="ＭＳ Ｐゴシック" panose="020B0600070205080204" pitchFamily="50" charset="-128"/>
                <a:ea typeface="ＭＳ Ｐゴシック" panose="020B0600070205080204" pitchFamily="50" charset="-128"/>
              </a:rPr>
              <a:t>）</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多様な利活用</a:t>
            </a:r>
            <a:r>
              <a:rPr lang="ja-JP" altLang="en-US" sz="800" dirty="0" smtClean="0">
                <a:latin typeface="ＭＳ Ｐゴシック" panose="020B0600070205080204" pitchFamily="50" charset="-128"/>
                <a:ea typeface="ＭＳ Ｐゴシック" panose="020B0600070205080204" pitchFamily="50" charset="-128"/>
              </a:rPr>
              <a:t>（ガーデンヨガ</a:t>
            </a:r>
            <a:r>
              <a:rPr lang="ja-JP" altLang="en-US" sz="800" dirty="0">
                <a:latin typeface="ＭＳ Ｐゴシック" panose="020B0600070205080204" pitchFamily="50" charset="-128"/>
                <a:ea typeface="ＭＳ Ｐゴシック" panose="020B0600070205080204" pitchFamily="50" charset="-128"/>
              </a:rPr>
              <a:t>、各種ランニングイベント、フリーマーケットなど</a:t>
            </a:r>
            <a:r>
              <a:rPr lang="ja-JP" altLang="en-US" sz="800" dirty="0" smtClean="0">
                <a:latin typeface="ＭＳ Ｐゴシック" panose="020B0600070205080204" pitchFamily="50" charset="-128"/>
                <a:ea typeface="ＭＳ Ｐゴシック" panose="020B0600070205080204" pitchFamily="50" charset="-128"/>
              </a:rPr>
              <a:t>）　　　</a:t>
            </a:r>
            <a:endParaRPr kumimoji="1" lang="ja-JP" altLang="en-US" sz="800" dirty="0">
              <a:latin typeface="ＭＳ Ｐゴシック" panose="020B0600070205080204" pitchFamily="50" charset="-128"/>
              <a:ea typeface="ＭＳ Ｐゴシック" panose="020B0600070205080204" pitchFamily="50" charset="-128"/>
            </a:endParaRPr>
          </a:p>
        </p:txBody>
      </p:sp>
      <p:sp>
        <p:nvSpPr>
          <p:cNvPr id="52" name="テキスト ボックス 51"/>
          <p:cNvSpPr txBox="1"/>
          <p:nvPr/>
        </p:nvSpPr>
        <p:spPr>
          <a:xfrm>
            <a:off x="6903273" y="4050585"/>
            <a:ext cx="3018279" cy="492443"/>
          </a:xfrm>
          <a:prstGeom prst="rect">
            <a:avLst/>
          </a:prstGeom>
          <a:noFill/>
        </p:spPr>
        <p:txBody>
          <a:bodyPr wrap="square" rtlCol="0">
            <a:spAutoFit/>
          </a:bodyPr>
          <a:lstStyle/>
          <a:p>
            <a:r>
              <a:rPr lang="ja-JP" altLang="en-US" sz="1000" b="1" dirty="0" smtClean="0">
                <a:latin typeface="ＭＳ Ｐゴシック" panose="020B0600070205080204" pitchFamily="50" charset="-128"/>
                <a:ea typeface="ＭＳ Ｐゴシック" panose="020B0600070205080204" pitchFamily="50" charset="-128"/>
              </a:rPr>
              <a:t>○施設や樹木の着実な維持・更新</a:t>
            </a:r>
            <a:endParaRPr lang="en-US" altLang="ja-JP" sz="1000" b="1" dirty="0" smtClean="0">
              <a:latin typeface="ＭＳ Ｐゴシック" panose="020B0600070205080204" pitchFamily="50" charset="-128"/>
              <a:ea typeface="ＭＳ Ｐゴシック" panose="020B0600070205080204" pitchFamily="50" charset="-128"/>
            </a:endParaRPr>
          </a:p>
          <a:p>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長寿命化計画に</a:t>
            </a:r>
            <a:r>
              <a:rPr lang="ja-JP" altLang="en-US" sz="800" dirty="0" smtClean="0">
                <a:latin typeface="ＭＳ Ｐゴシック" panose="020B0600070205080204" pitchFamily="50" charset="-128"/>
                <a:ea typeface="ＭＳ Ｐゴシック" panose="020B0600070205080204" pitchFamily="50" charset="-128"/>
              </a:rPr>
              <a:t>基づく戦略的な更新</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定期的な点検による事故防止の取組み　など　</a:t>
            </a:r>
            <a:endParaRPr lang="en-US" altLang="ja-JP" sz="800" dirty="0" smtClean="0">
              <a:latin typeface="ＭＳ Ｐゴシック" panose="020B0600070205080204" pitchFamily="50" charset="-128"/>
              <a:ea typeface="ＭＳ Ｐゴシック" panose="020B0600070205080204" pitchFamily="50" charset="-128"/>
            </a:endParaRPr>
          </a:p>
        </p:txBody>
      </p:sp>
      <p:sp>
        <p:nvSpPr>
          <p:cNvPr id="47" name="テキスト ボックス 46"/>
          <p:cNvSpPr txBox="1"/>
          <p:nvPr/>
        </p:nvSpPr>
        <p:spPr>
          <a:xfrm>
            <a:off x="6313863" y="1849039"/>
            <a:ext cx="3551728" cy="492443"/>
          </a:xfrm>
          <a:prstGeom prst="rect">
            <a:avLst/>
          </a:prstGeom>
          <a:noFill/>
        </p:spPr>
        <p:txBody>
          <a:bodyPr wrap="square" rtlCol="0">
            <a:spAutoFit/>
          </a:bodyPr>
          <a:lstStyle/>
          <a:p>
            <a:r>
              <a:rPr lang="ja-JP" altLang="en-US" sz="1000" b="1" dirty="0" smtClean="0">
                <a:latin typeface="ＭＳ Ｐゴシック" panose="020B0600070205080204" pitchFamily="50" charset="-128"/>
                <a:ea typeface="ＭＳ Ｐゴシック" panose="020B0600070205080204" pitchFamily="50" charset="-128"/>
              </a:rPr>
              <a:t>○</a:t>
            </a:r>
            <a:r>
              <a:rPr lang="ja-JP" altLang="en-US" sz="1000" b="1" dirty="0">
                <a:latin typeface="ＭＳ Ｐゴシック" panose="020B0600070205080204" pitchFamily="50" charset="-128"/>
                <a:ea typeface="ＭＳ Ｐゴシック" panose="020B0600070205080204" pitchFamily="50" charset="-128"/>
              </a:rPr>
              <a:t>多様</a:t>
            </a:r>
            <a:r>
              <a:rPr lang="ja-JP" altLang="en-US" sz="1000" b="1" dirty="0" smtClean="0">
                <a:latin typeface="ＭＳ Ｐゴシック" panose="020B0600070205080204" pitchFamily="50" charset="-128"/>
                <a:ea typeface="ＭＳ Ｐゴシック" panose="020B0600070205080204" pitchFamily="50" charset="-128"/>
              </a:rPr>
              <a:t>な主体が公園づくりに参画</a:t>
            </a:r>
            <a:endParaRPr lang="en-US" altLang="ja-JP" sz="1000" b="1"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　学校や地域住民、民間企業等と連携した公園づくり（泉佐野丘陵緑地）</a:t>
            </a:r>
            <a:endParaRPr lang="en-US" altLang="ja-JP" sz="800" dirty="0" smtClean="0">
              <a:latin typeface="ＭＳ Ｐゴシック" panose="020B0600070205080204" pitchFamily="50" charset="-128"/>
              <a:ea typeface="ＭＳ Ｐゴシック" panose="020B0600070205080204" pitchFamily="50" charset="-128"/>
            </a:endParaRPr>
          </a:p>
          <a:p>
            <a:r>
              <a:rPr lang="ja-JP" altLang="en-US" sz="800" dirty="0">
                <a:latin typeface="ＭＳ Ｐゴシック" panose="020B0600070205080204" pitchFamily="50" charset="-128"/>
                <a:ea typeface="ＭＳ Ｐゴシック" panose="020B0600070205080204" pitchFamily="50" charset="-128"/>
              </a:rPr>
              <a:t> </a:t>
            </a:r>
            <a:r>
              <a:rPr lang="ja-JP" altLang="en-US" sz="800" dirty="0" smtClean="0">
                <a:latin typeface="ＭＳ Ｐゴシック" panose="020B0600070205080204" pitchFamily="50" charset="-128"/>
                <a:ea typeface="ＭＳ Ｐゴシック" panose="020B0600070205080204" pitchFamily="50" charset="-128"/>
              </a:rPr>
              <a:t> </a:t>
            </a:r>
            <a:r>
              <a:rPr lang="ja-JP" altLang="en-US" sz="800" dirty="0">
                <a:latin typeface="ＭＳ Ｐゴシック" panose="020B0600070205080204" pitchFamily="50" charset="-128"/>
                <a:ea typeface="ＭＳ Ｐゴシック" panose="020B0600070205080204" pitchFamily="50" charset="-128"/>
              </a:rPr>
              <a:t>　・　</a:t>
            </a:r>
            <a:r>
              <a:rPr lang="ja-JP" altLang="en-US" sz="800" dirty="0" smtClean="0">
                <a:latin typeface="ＭＳ Ｐゴシック" panose="020B0600070205080204" pitchFamily="50" charset="-128"/>
                <a:ea typeface="ＭＳ Ｐゴシック" panose="020B0600070205080204" pitchFamily="50" charset="-128"/>
              </a:rPr>
              <a:t>近年、多数</a:t>
            </a:r>
            <a:r>
              <a:rPr lang="ja-JP" altLang="en-US" sz="800" dirty="0">
                <a:latin typeface="ＭＳ Ｐゴシック" panose="020B0600070205080204" pitchFamily="50" charset="-128"/>
                <a:ea typeface="ＭＳ Ｐゴシック" panose="020B0600070205080204" pitchFamily="50" charset="-128"/>
              </a:rPr>
              <a:t>のボランティア団体が活動　（１４５団体）</a:t>
            </a:r>
            <a:endParaRPr lang="en-US" altLang="ja-JP" sz="800" dirty="0" smtClean="0">
              <a:latin typeface="ＭＳ Ｐゴシック" panose="020B0600070205080204" pitchFamily="50" charset="-128"/>
              <a:ea typeface="ＭＳ Ｐゴシック" panose="020B0600070205080204" pitchFamily="50" charset="-128"/>
            </a:endParaRPr>
          </a:p>
        </p:txBody>
      </p:sp>
      <p:pic>
        <p:nvPicPr>
          <p:cNvPr id="8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08" y="2174187"/>
            <a:ext cx="2075041" cy="2053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正方形/長方形 9"/>
          <p:cNvSpPr/>
          <p:nvPr/>
        </p:nvSpPr>
        <p:spPr>
          <a:xfrm>
            <a:off x="167096" y="4227820"/>
            <a:ext cx="1977591" cy="340678"/>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mn-ea"/>
              </a:rPr>
              <a:t>１９府営</a:t>
            </a:r>
            <a:r>
              <a:rPr kumimoji="1" lang="ja-JP" altLang="en-US" sz="900" dirty="0" smtClean="0">
                <a:solidFill>
                  <a:schemeClr val="tx1"/>
                </a:solidFill>
                <a:latin typeface="+mn-ea"/>
              </a:rPr>
              <a:t>公園</a:t>
            </a:r>
            <a:r>
              <a:rPr lang="ja-JP" altLang="en-US" sz="900" dirty="0">
                <a:solidFill>
                  <a:schemeClr val="tx1"/>
                </a:solidFill>
                <a:latin typeface="+mn-ea"/>
              </a:rPr>
              <a:t>　</a:t>
            </a:r>
            <a:r>
              <a:rPr lang="ja-JP" altLang="en-US" sz="900" dirty="0" smtClean="0">
                <a:solidFill>
                  <a:schemeClr val="tx1"/>
                </a:solidFill>
                <a:latin typeface="+mn-ea"/>
              </a:rPr>
              <a:t>開設面積：約９９５</a:t>
            </a:r>
            <a:r>
              <a:rPr lang="en-US" altLang="ja-JP" sz="900" dirty="0" smtClean="0">
                <a:solidFill>
                  <a:schemeClr val="tx1"/>
                </a:solidFill>
                <a:latin typeface="+mn-ea"/>
              </a:rPr>
              <a:t>ha</a:t>
            </a:r>
          </a:p>
          <a:p>
            <a:r>
              <a:rPr lang="ja-JP" altLang="en-US" sz="800" dirty="0" smtClean="0">
                <a:solidFill>
                  <a:schemeClr val="tx1"/>
                </a:solidFill>
                <a:latin typeface="+mn-ea"/>
              </a:rPr>
              <a:t>＋万博記念公園　約２６０</a:t>
            </a:r>
            <a:r>
              <a:rPr lang="en-US" altLang="ja-JP" sz="800" dirty="0" smtClean="0">
                <a:solidFill>
                  <a:schemeClr val="tx1"/>
                </a:solidFill>
                <a:latin typeface="+mn-ea"/>
              </a:rPr>
              <a:t>ha</a:t>
            </a:r>
          </a:p>
        </p:txBody>
      </p:sp>
      <p:grpSp>
        <p:nvGrpSpPr>
          <p:cNvPr id="26" name="グループ化 25"/>
          <p:cNvGrpSpPr/>
          <p:nvPr/>
        </p:nvGrpSpPr>
        <p:grpSpPr>
          <a:xfrm>
            <a:off x="2365280" y="3769761"/>
            <a:ext cx="2212719" cy="883375"/>
            <a:chOff x="2158591" y="3370081"/>
            <a:chExt cx="2084029" cy="757038"/>
          </a:xfrm>
        </p:grpSpPr>
        <p:graphicFrame>
          <p:nvGraphicFramePr>
            <p:cNvPr id="84" name="グラフ 83"/>
            <p:cNvGraphicFramePr/>
            <p:nvPr>
              <p:extLst>
                <p:ext uri="{D42A27DB-BD31-4B8C-83A1-F6EECF244321}">
                  <p14:modId xmlns:p14="http://schemas.microsoft.com/office/powerpoint/2010/main" val="740337118"/>
                </p:ext>
              </p:extLst>
            </p:nvPr>
          </p:nvGraphicFramePr>
          <p:xfrm>
            <a:off x="2158591" y="3644547"/>
            <a:ext cx="2019589" cy="353420"/>
          </p:xfrm>
          <a:graphic>
            <a:graphicData uri="http://schemas.openxmlformats.org/drawingml/2006/chart">
              <c:chart xmlns:c="http://schemas.openxmlformats.org/drawingml/2006/chart" xmlns:r="http://schemas.openxmlformats.org/officeDocument/2006/relationships" r:id="rId4"/>
            </a:graphicData>
          </a:graphic>
        </p:graphicFrame>
        <p:sp>
          <p:nvSpPr>
            <p:cNvPr id="85" name="正方形/長方形 84"/>
            <p:cNvSpPr/>
            <p:nvPr/>
          </p:nvSpPr>
          <p:spPr>
            <a:xfrm>
              <a:off x="2212598" y="3510302"/>
              <a:ext cx="1024617" cy="246221"/>
            </a:xfrm>
            <a:prstGeom prst="rect">
              <a:avLst/>
            </a:prstGeom>
          </p:spPr>
          <p:txBody>
            <a:bodyPr wrap="square">
              <a:spAutoFit/>
            </a:bodyPr>
            <a:lstStyle/>
            <a:p>
              <a:r>
                <a:rPr lang="en-US" altLang="ja-JP" sz="500" dirty="0" smtClean="0"/>
                <a:t>『</a:t>
              </a:r>
              <a:r>
                <a:rPr lang="ja-JP" altLang="en-US" sz="500" dirty="0"/>
                <a:t>公園の付加サービス</a:t>
              </a:r>
              <a:r>
                <a:rPr lang="en-US" altLang="ja-JP" sz="500" dirty="0" smtClean="0"/>
                <a:t>』</a:t>
              </a:r>
              <a:endParaRPr lang="en-US" altLang="ja-JP" sz="500" dirty="0"/>
            </a:p>
            <a:p>
              <a:r>
                <a:rPr lang="ja-JP" altLang="en-US" sz="500" dirty="0" smtClean="0"/>
                <a:t>イベント</a:t>
              </a:r>
              <a:r>
                <a:rPr lang="ja-JP" altLang="en-US" sz="500" dirty="0"/>
                <a:t>や飲食機会の</a:t>
              </a:r>
              <a:r>
                <a:rPr lang="ja-JP" altLang="en-US" sz="500" dirty="0" smtClean="0"/>
                <a:t>提供など</a:t>
              </a:r>
              <a:endParaRPr lang="ja-JP" altLang="en-US" sz="500" dirty="0"/>
            </a:p>
          </p:txBody>
        </p:sp>
        <p:sp>
          <p:nvSpPr>
            <p:cNvPr id="86" name="正方形/長方形 85"/>
            <p:cNvSpPr/>
            <p:nvPr/>
          </p:nvSpPr>
          <p:spPr>
            <a:xfrm>
              <a:off x="2158591" y="3390118"/>
              <a:ext cx="2030299" cy="6170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2564960" y="3982051"/>
              <a:ext cx="1677660" cy="145068"/>
            </a:xfrm>
            <a:prstGeom prst="rect">
              <a:avLst/>
            </a:prstGeom>
            <a:noFill/>
          </p:spPr>
          <p:txBody>
            <a:bodyPr wrap="none" rtlCol="0">
              <a:spAutoFit/>
            </a:bodyPr>
            <a:lstStyle/>
            <a:p>
              <a:pPr algn="r"/>
              <a:r>
                <a:rPr lang="ja-JP" altLang="en-US" sz="500" dirty="0" smtClean="0">
                  <a:latin typeface="+mn-ea"/>
                  <a:cs typeface="Meiryo UI" panose="020B0604030504040204" pitchFamily="50" charset="-128"/>
                </a:rPr>
                <a:t>出典：</a:t>
              </a:r>
              <a:r>
                <a:rPr lang="ja-JP" altLang="en-US" sz="500" dirty="0">
                  <a:latin typeface="+mn-ea"/>
                  <a:cs typeface="Meiryo UI" panose="020B0604030504040204" pitchFamily="50" charset="-128"/>
                </a:rPr>
                <a:t>おおさか</a:t>
              </a:r>
              <a:r>
                <a:rPr lang="en-US" altLang="ja-JP" sz="500" dirty="0">
                  <a:latin typeface="+mn-ea"/>
                  <a:cs typeface="Meiryo UI" panose="020B0604030504040204" pitchFamily="50" charset="-128"/>
                </a:rPr>
                <a:t>Q</a:t>
              </a:r>
              <a:r>
                <a:rPr lang="ja-JP" altLang="en-US" sz="500" dirty="0">
                  <a:latin typeface="+mn-ea"/>
                  <a:cs typeface="Meiryo UI" panose="020B0604030504040204" pitchFamily="50" charset="-128"/>
                </a:rPr>
                <a:t>ネット</a:t>
              </a:r>
              <a:r>
                <a:rPr lang="ja-JP" altLang="en-US" sz="500" dirty="0" smtClean="0">
                  <a:latin typeface="+mn-ea"/>
                  <a:cs typeface="Meiryo UI" panose="020B0604030504040204" pitchFamily="50" charset="-128"/>
                </a:rPr>
                <a:t>「</a:t>
              </a:r>
              <a:r>
                <a:rPr lang="ja-JP" altLang="en-US" sz="500" dirty="0">
                  <a:latin typeface="+mn-ea"/>
                  <a:cs typeface="Meiryo UI" panose="020B0604030504040204" pitchFamily="50" charset="-128"/>
                </a:rPr>
                <a:t>府営公園に</a:t>
              </a:r>
              <a:r>
                <a:rPr lang="ja-JP" altLang="en-US" sz="500" dirty="0" smtClean="0">
                  <a:latin typeface="+mn-ea"/>
                  <a:cs typeface="Meiryo UI" panose="020B0604030504040204" pitchFamily="50" charset="-128"/>
                </a:rPr>
                <a:t>関するアンケート」／</a:t>
              </a:r>
              <a:r>
                <a:rPr lang="en-US" altLang="ja-JP" sz="500" dirty="0" smtClean="0">
                  <a:latin typeface="+mn-ea"/>
                  <a:cs typeface="Meiryo UI" panose="020B0604030504040204" pitchFamily="50" charset="-128"/>
                </a:rPr>
                <a:t>H23</a:t>
              </a:r>
              <a:endParaRPr kumimoji="1" lang="ja-JP" altLang="en-US" sz="500" dirty="0">
                <a:latin typeface="+mn-ea"/>
                <a:cs typeface="Meiryo UI" panose="020B0604030504040204" pitchFamily="50" charset="-128"/>
              </a:endParaRPr>
            </a:p>
          </p:txBody>
        </p:sp>
        <p:sp>
          <p:nvSpPr>
            <p:cNvPr id="88" name="正方形/長方形 87"/>
            <p:cNvSpPr/>
            <p:nvPr/>
          </p:nvSpPr>
          <p:spPr>
            <a:xfrm>
              <a:off x="3146770" y="3516408"/>
              <a:ext cx="965329" cy="246221"/>
            </a:xfrm>
            <a:prstGeom prst="rect">
              <a:avLst/>
            </a:prstGeom>
          </p:spPr>
          <p:txBody>
            <a:bodyPr wrap="none">
              <a:spAutoFit/>
            </a:bodyPr>
            <a:lstStyle/>
            <a:p>
              <a:r>
                <a:rPr lang="en-US" altLang="ja-JP" sz="500" dirty="0"/>
                <a:t>『</a:t>
              </a:r>
              <a:r>
                <a:rPr lang="ja-JP" altLang="en-US" sz="500" dirty="0"/>
                <a:t>公園本来の管理</a:t>
              </a:r>
              <a:r>
                <a:rPr lang="en-US" altLang="ja-JP" sz="500" dirty="0" smtClean="0"/>
                <a:t>』</a:t>
              </a:r>
            </a:p>
            <a:p>
              <a:r>
                <a:rPr lang="ja-JP" altLang="en-US" sz="500" dirty="0" smtClean="0"/>
                <a:t>草花</a:t>
              </a:r>
              <a:r>
                <a:rPr lang="ja-JP" altLang="en-US" sz="500" dirty="0"/>
                <a:t>や樹木、美しい景観など</a:t>
              </a:r>
              <a:endParaRPr lang="en-US" altLang="ja-JP" sz="500" dirty="0"/>
            </a:p>
          </p:txBody>
        </p:sp>
        <p:sp>
          <p:nvSpPr>
            <p:cNvPr id="89" name="テキスト ボックス 88"/>
            <p:cNvSpPr txBox="1"/>
            <p:nvPr/>
          </p:nvSpPr>
          <p:spPr>
            <a:xfrm>
              <a:off x="2466915" y="3370081"/>
              <a:ext cx="1340980" cy="171444"/>
            </a:xfrm>
            <a:prstGeom prst="rect">
              <a:avLst/>
            </a:prstGeom>
            <a:noFill/>
          </p:spPr>
          <p:txBody>
            <a:bodyPr wrap="none" rtlCol="0">
              <a:spAutoFit/>
            </a:bodyPr>
            <a:lstStyle/>
            <a:p>
              <a:pPr algn="r"/>
              <a:r>
                <a:rPr lang="en-US" altLang="ja-JP" sz="700" b="1" dirty="0" smtClean="0">
                  <a:latin typeface="+mn-ea"/>
                  <a:cs typeface="Meiryo UI" panose="020B0604030504040204" pitchFamily="50" charset="-128"/>
                </a:rPr>
                <a:t>【</a:t>
              </a:r>
              <a:r>
                <a:rPr lang="ja-JP" altLang="en-US" sz="700" b="1" dirty="0" smtClean="0">
                  <a:latin typeface="+mn-ea"/>
                  <a:cs typeface="Meiryo UI" panose="020B0604030504040204" pitchFamily="50" charset="-128"/>
                </a:rPr>
                <a:t>府営</a:t>
              </a:r>
              <a:r>
                <a:rPr lang="ja-JP" altLang="en-US" sz="700" b="1" dirty="0">
                  <a:latin typeface="+mn-ea"/>
                  <a:cs typeface="Meiryo UI" panose="020B0604030504040204" pitchFamily="50" charset="-128"/>
                </a:rPr>
                <a:t>公園の強化すべき</a:t>
              </a:r>
              <a:r>
                <a:rPr lang="ja-JP" altLang="en-US" sz="700" b="1" dirty="0" smtClean="0">
                  <a:latin typeface="+mn-ea"/>
                  <a:cs typeface="Meiryo UI" panose="020B0604030504040204" pitchFamily="50" charset="-128"/>
                </a:rPr>
                <a:t>取組み</a:t>
              </a:r>
              <a:r>
                <a:rPr lang="en-US" altLang="ja-JP" sz="700" b="1" dirty="0" smtClean="0">
                  <a:latin typeface="+mn-ea"/>
                  <a:cs typeface="Meiryo UI" panose="020B0604030504040204" pitchFamily="50" charset="-128"/>
                </a:rPr>
                <a:t>】</a:t>
              </a:r>
              <a:endParaRPr kumimoji="1" lang="ja-JP" altLang="en-US" sz="700" b="1" dirty="0">
                <a:latin typeface="+mn-ea"/>
                <a:cs typeface="Meiryo UI" panose="020B0604030504040204" pitchFamily="50" charset="-128"/>
              </a:endParaRPr>
            </a:p>
          </p:txBody>
        </p:sp>
      </p:grpSp>
      <p:sp>
        <p:nvSpPr>
          <p:cNvPr id="72" name="正方形/長方形 71"/>
          <p:cNvSpPr/>
          <p:nvPr/>
        </p:nvSpPr>
        <p:spPr>
          <a:xfrm>
            <a:off x="7368492" y="4699744"/>
            <a:ext cx="2436588" cy="230832"/>
          </a:xfrm>
          <a:prstGeom prst="rect">
            <a:avLst/>
          </a:prstGeom>
          <a:ln w="6350">
            <a:noFill/>
          </a:ln>
        </p:spPr>
        <p:txBody>
          <a:bodyPr wrap="square">
            <a:spAutoFit/>
          </a:bodyPr>
          <a:lstStyle/>
          <a:p>
            <a:pPr lvl="0"/>
            <a:r>
              <a:rPr lang="ja-JP" altLang="en-US" sz="900" b="1" u="sng" dirty="0" smtClean="0">
                <a:solidFill>
                  <a:prstClr val="black"/>
                </a:solidFill>
                <a:latin typeface="ＭＳ ゴシック" panose="020B0609070205080204" pitchFamily="49" charset="-128"/>
                <a:ea typeface="ＭＳ ゴシック" panose="020B0609070205080204" pitchFamily="49" charset="-128"/>
              </a:rPr>
              <a:t>計画期間：概ね３０年を見据えた１０年間</a:t>
            </a:r>
            <a:endParaRPr lang="en-US" altLang="ja-JP" sz="900" b="1" u="sng" dirty="0">
              <a:solidFill>
                <a:prstClr val="black"/>
              </a:solidFill>
              <a:latin typeface="ＭＳ ゴシック" panose="020B0609070205080204" pitchFamily="49" charset="-128"/>
              <a:ea typeface="ＭＳ ゴシック" panose="020B0609070205080204" pitchFamily="49" charset="-128"/>
            </a:endParaRPr>
          </a:p>
        </p:txBody>
      </p:sp>
      <p:sp>
        <p:nvSpPr>
          <p:cNvPr id="80" name="テキスト ボックス 79"/>
          <p:cNvSpPr txBox="1"/>
          <p:nvPr/>
        </p:nvSpPr>
        <p:spPr>
          <a:xfrm>
            <a:off x="2648744" y="2310819"/>
            <a:ext cx="1531188" cy="200055"/>
          </a:xfrm>
          <a:prstGeom prst="rect">
            <a:avLst/>
          </a:prstGeom>
          <a:noFill/>
        </p:spPr>
        <p:txBody>
          <a:bodyPr wrap="none" rtlCol="0">
            <a:spAutoFit/>
          </a:bodyPr>
          <a:lstStyle/>
          <a:p>
            <a:pPr algn="r"/>
            <a:r>
              <a:rPr lang="en-US" altLang="ja-JP" sz="700" b="1" dirty="0" smtClean="0">
                <a:latin typeface="+mn-ea"/>
                <a:cs typeface="Meiryo UI" panose="020B0604030504040204" pitchFamily="50" charset="-128"/>
              </a:rPr>
              <a:t>【</a:t>
            </a:r>
            <a:r>
              <a:rPr lang="ja-JP" altLang="en-US" sz="700" b="1" dirty="0" smtClean="0">
                <a:latin typeface="+mn-ea"/>
                <a:cs typeface="Meiryo UI" panose="020B0604030504040204" pitchFamily="50" charset="-128"/>
              </a:rPr>
              <a:t>府営</a:t>
            </a:r>
            <a:r>
              <a:rPr lang="ja-JP" altLang="en-US" sz="700" b="1" dirty="0">
                <a:latin typeface="+mn-ea"/>
                <a:cs typeface="Meiryo UI" panose="020B0604030504040204" pitchFamily="50" charset="-128"/>
              </a:rPr>
              <a:t>公園</a:t>
            </a:r>
            <a:r>
              <a:rPr lang="ja-JP" altLang="en-US" sz="700" b="1" dirty="0" smtClean="0">
                <a:latin typeface="+mn-ea"/>
                <a:cs typeface="Meiryo UI" panose="020B0604030504040204" pitchFamily="50" charset="-128"/>
              </a:rPr>
              <a:t>の年間来園者数</a:t>
            </a:r>
            <a:r>
              <a:rPr lang="ja-JP" altLang="en-US" sz="700" b="1" dirty="0">
                <a:latin typeface="+mn-ea"/>
                <a:cs typeface="Meiryo UI" panose="020B0604030504040204" pitchFamily="50" charset="-128"/>
              </a:rPr>
              <a:t>の推移</a:t>
            </a:r>
            <a:r>
              <a:rPr lang="en-US" altLang="ja-JP" sz="700" b="1" dirty="0" smtClean="0">
                <a:latin typeface="+mn-ea"/>
                <a:cs typeface="Meiryo UI" panose="020B0604030504040204" pitchFamily="50" charset="-128"/>
              </a:rPr>
              <a:t>】</a:t>
            </a:r>
            <a:endParaRPr kumimoji="1" lang="ja-JP" altLang="en-US" sz="700" b="1" dirty="0">
              <a:latin typeface="+mn-ea"/>
              <a:cs typeface="Meiryo UI" panose="020B0604030504040204" pitchFamily="50" charset="-128"/>
            </a:endParaRPr>
          </a:p>
        </p:txBody>
      </p:sp>
      <p:sp>
        <p:nvSpPr>
          <p:cNvPr id="81" name="正方形/長方形 80"/>
          <p:cNvSpPr/>
          <p:nvPr/>
        </p:nvSpPr>
        <p:spPr>
          <a:xfrm>
            <a:off x="2346423" y="2329869"/>
            <a:ext cx="2174529" cy="90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3676" y="2564904"/>
            <a:ext cx="1742636" cy="812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 name="正方形/長方形 91"/>
          <p:cNvSpPr/>
          <p:nvPr/>
        </p:nvSpPr>
        <p:spPr>
          <a:xfrm>
            <a:off x="4592960" y="2333976"/>
            <a:ext cx="1767759" cy="108823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6416432" y="2329868"/>
            <a:ext cx="1785436" cy="109234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6689700" y="2310819"/>
            <a:ext cx="1362874" cy="200055"/>
          </a:xfrm>
          <a:prstGeom prst="rect">
            <a:avLst/>
          </a:prstGeom>
          <a:noFill/>
        </p:spPr>
        <p:txBody>
          <a:bodyPr wrap="none" rtlCol="0">
            <a:spAutoFit/>
          </a:bodyPr>
          <a:lstStyle/>
          <a:p>
            <a:pPr algn="r"/>
            <a:r>
              <a:rPr lang="en-US" altLang="ja-JP" sz="700" b="1" dirty="0" smtClean="0">
                <a:latin typeface="+mn-ea"/>
                <a:cs typeface="Meiryo UI" panose="020B0604030504040204" pitchFamily="50" charset="-128"/>
              </a:rPr>
              <a:t>【</a:t>
            </a:r>
            <a:r>
              <a:rPr lang="ja-JP" altLang="en-US" sz="700" b="1" dirty="0" smtClean="0">
                <a:latin typeface="+mn-ea"/>
                <a:cs typeface="Meiryo UI" panose="020B0604030504040204" pitchFamily="50" charset="-128"/>
              </a:rPr>
              <a:t>ボランティア団体の設立年度</a:t>
            </a:r>
            <a:r>
              <a:rPr lang="en-US" altLang="ja-JP" sz="700" b="1" dirty="0" smtClean="0">
                <a:latin typeface="+mn-ea"/>
                <a:cs typeface="Meiryo UI" panose="020B0604030504040204" pitchFamily="50" charset="-128"/>
              </a:rPr>
              <a:t>】</a:t>
            </a:r>
            <a:endParaRPr kumimoji="1" lang="ja-JP" altLang="en-US" sz="700" b="1" dirty="0">
              <a:latin typeface="+mn-ea"/>
              <a:cs typeface="Meiryo UI" panose="020B0604030504040204" pitchFamily="50" charset="-128"/>
            </a:endParaRPr>
          </a:p>
        </p:txBody>
      </p:sp>
      <p:sp>
        <p:nvSpPr>
          <p:cNvPr id="97" name="正方形/長方形 96"/>
          <p:cNvSpPr/>
          <p:nvPr/>
        </p:nvSpPr>
        <p:spPr>
          <a:xfrm>
            <a:off x="6416432" y="2420888"/>
            <a:ext cx="377026" cy="169277"/>
          </a:xfrm>
          <a:prstGeom prst="rect">
            <a:avLst/>
          </a:prstGeom>
        </p:spPr>
        <p:txBody>
          <a:bodyPr wrap="none">
            <a:spAutoFit/>
          </a:bodyPr>
          <a:lstStyle/>
          <a:p>
            <a:r>
              <a:rPr lang="ja-JP" altLang="en-US" sz="500" dirty="0" smtClean="0">
                <a:latin typeface="+mn-ea"/>
                <a:cs typeface="Meiryo UI" panose="020B0604030504040204" pitchFamily="50" charset="-128"/>
              </a:rPr>
              <a:t>（団体）</a:t>
            </a:r>
            <a:endParaRPr lang="ja-JP" altLang="en-US" sz="500" dirty="0">
              <a:latin typeface="+mn-ea"/>
              <a:cs typeface="Meiryo UI" panose="020B0604030504040204" pitchFamily="50" charset="-128"/>
            </a:endParaRPr>
          </a:p>
        </p:txBody>
      </p:sp>
      <p:pic>
        <p:nvPicPr>
          <p:cNvPr id="3079" name="Picture 7" descr="D:\hondamai\Documents\My Pictures\ガーデンヨガ.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83964" y="3793886"/>
            <a:ext cx="969236" cy="723200"/>
          </a:xfrm>
          <a:prstGeom prst="rect">
            <a:avLst/>
          </a:prstGeom>
          <a:noFill/>
          <a:extLst>
            <a:ext uri="{909E8E84-426E-40DD-AFC4-6F175D3DCCD1}">
              <a14:hiddenFill xmlns:a14="http://schemas.microsoft.com/office/drawing/2010/main">
                <a:solidFill>
                  <a:srgbClr val="FFFFFF"/>
                </a:solidFill>
              </a14:hiddenFill>
            </a:ext>
          </a:extLst>
        </p:spPr>
      </p:pic>
      <p:sp>
        <p:nvSpPr>
          <p:cNvPr id="101" name="テキスト ボックス 100"/>
          <p:cNvSpPr txBox="1"/>
          <p:nvPr/>
        </p:nvSpPr>
        <p:spPr>
          <a:xfrm>
            <a:off x="5762748" y="4485594"/>
            <a:ext cx="995785" cy="169277"/>
          </a:xfrm>
          <a:prstGeom prst="rect">
            <a:avLst/>
          </a:prstGeom>
          <a:noFill/>
        </p:spPr>
        <p:txBody>
          <a:bodyPr wrap="none" rtlCol="0">
            <a:spAutoFit/>
          </a:bodyPr>
          <a:lstStyle/>
          <a:p>
            <a:pPr algn="r"/>
            <a:r>
              <a:rPr kumimoji="1" lang="ja-JP" altLang="en-US" sz="500" dirty="0" smtClean="0">
                <a:latin typeface="+mn-ea"/>
                <a:cs typeface="Meiryo UI" panose="020B0604030504040204" pitchFamily="50" charset="-128"/>
              </a:rPr>
              <a:t>服部緑地 植物園ガーデンヨガ</a:t>
            </a:r>
            <a:endParaRPr kumimoji="1" lang="ja-JP" altLang="en-US" sz="500" dirty="0">
              <a:latin typeface="+mn-ea"/>
              <a:cs typeface="Meiryo UI" panose="020B0604030504040204" pitchFamily="50" charset="-128"/>
            </a:endParaRPr>
          </a:p>
        </p:txBody>
      </p:sp>
      <p:sp>
        <p:nvSpPr>
          <p:cNvPr id="102" name="正方形/長方形 101"/>
          <p:cNvSpPr/>
          <p:nvPr/>
        </p:nvSpPr>
        <p:spPr>
          <a:xfrm>
            <a:off x="8239967" y="2333494"/>
            <a:ext cx="1539711" cy="108871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8193360" y="2308230"/>
            <a:ext cx="1577809" cy="184666"/>
          </a:xfrm>
          <a:prstGeom prst="rect">
            <a:avLst/>
          </a:prstGeom>
          <a:noFill/>
        </p:spPr>
        <p:txBody>
          <a:bodyPr wrap="square" rtlCol="0">
            <a:spAutoFit/>
          </a:bodyPr>
          <a:lstStyle/>
          <a:p>
            <a:pPr algn="r"/>
            <a:r>
              <a:rPr lang="en-US" altLang="ja-JP" sz="600" b="1" dirty="0" smtClean="0">
                <a:latin typeface="+mn-ea"/>
                <a:cs typeface="Meiryo UI" panose="020B0604030504040204" pitchFamily="50" charset="-128"/>
              </a:rPr>
              <a:t>【</a:t>
            </a:r>
            <a:r>
              <a:rPr lang="ja-JP" altLang="en-US" sz="600" b="1" dirty="0" smtClean="0">
                <a:latin typeface="+mn-ea"/>
                <a:cs typeface="Meiryo UI" panose="020B0604030504040204" pitchFamily="50" charset="-128"/>
              </a:rPr>
              <a:t>泉佐野丘陵緑地での公園づくりのｲﾒｰｼﾞ</a:t>
            </a:r>
            <a:r>
              <a:rPr lang="en-US" altLang="ja-JP" sz="600" b="1" dirty="0" smtClean="0">
                <a:latin typeface="+mn-ea"/>
                <a:cs typeface="Meiryo UI" panose="020B0604030504040204" pitchFamily="50" charset="-128"/>
              </a:rPr>
              <a:t>】</a:t>
            </a:r>
            <a:endParaRPr kumimoji="1" lang="ja-JP" altLang="en-US" sz="600" b="1" dirty="0">
              <a:latin typeface="+mn-ea"/>
              <a:cs typeface="Meiryo UI" panose="020B0604030504040204" pitchFamily="50" charset="-128"/>
            </a:endParaRPr>
          </a:p>
        </p:txBody>
      </p:sp>
      <p:sp>
        <p:nvSpPr>
          <p:cNvPr id="107" name="上矢印吹き出し 106"/>
          <p:cNvSpPr/>
          <p:nvPr/>
        </p:nvSpPr>
        <p:spPr>
          <a:xfrm>
            <a:off x="167096" y="6135436"/>
            <a:ext cx="9604073" cy="671478"/>
          </a:xfrm>
          <a:prstGeom prst="upArrowCallout">
            <a:avLst>
              <a:gd name="adj1" fmla="val 2615"/>
              <a:gd name="adj2" fmla="val 154595"/>
              <a:gd name="adj3" fmla="val 29701"/>
              <a:gd name="adj4" fmla="val 70299"/>
            </a:avLst>
          </a:prstGeom>
          <a:gradFill flip="none"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0800000" scaled="1"/>
            <a:tileRect/>
          </a:gradFill>
          <a:ln>
            <a:noFill/>
          </a:ln>
        </p:spPr>
        <p:style>
          <a:lnRef idx="1">
            <a:schemeClr val="accent4"/>
          </a:lnRef>
          <a:fillRef idx="3">
            <a:schemeClr val="accent4"/>
          </a:fillRef>
          <a:effectRef idx="2">
            <a:schemeClr val="accent4"/>
          </a:effectRef>
          <a:fontRef idx="minor">
            <a:schemeClr val="lt1"/>
          </a:fontRef>
        </p:style>
        <p:txBody>
          <a:bodyPr rtlCol="0" anchor="ctr"/>
          <a:lstStyle/>
          <a:p>
            <a:endParaRPr lang="en-US" altLang="ja-JP" sz="1200" b="1" dirty="0" smtClean="0">
              <a:solidFill>
                <a:schemeClr val="tx1"/>
              </a:solidFill>
              <a:latin typeface="HGPｺﾞｼｯｸM" panose="020B0600000000000000" pitchFamily="50" charset="-128"/>
              <a:ea typeface="HGPｺﾞｼｯｸM" panose="020B0600000000000000" pitchFamily="50" charset="-128"/>
            </a:endParaRPr>
          </a:p>
        </p:txBody>
      </p:sp>
      <p:sp>
        <p:nvSpPr>
          <p:cNvPr id="60" name="テキスト ボックス 59"/>
          <p:cNvSpPr txBox="1"/>
          <p:nvPr/>
        </p:nvSpPr>
        <p:spPr>
          <a:xfrm>
            <a:off x="4824536" y="6223139"/>
            <a:ext cx="7041232" cy="348813"/>
          </a:xfrm>
          <a:prstGeom prst="rect">
            <a:avLst/>
          </a:prstGeom>
          <a:noFill/>
        </p:spPr>
        <p:txBody>
          <a:bodyPr wrap="square" rtlCol="0">
            <a:spAutoFit/>
          </a:bodyPr>
          <a:lstStyle/>
          <a:p>
            <a:pPr>
              <a:lnSpc>
                <a:spcPts val="600"/>
              </a:lnSpc>
            </a:pPr>
            <a:r>
              <a:rPr lang="ja-JP" altLang="en-US" sz="900" b="1" dirty="0" smtClean="0">
                <a:solidFill>
                  <a:schemeClr val="bg1"/>
                </a:solidFill>
                <a:latin typeface="HGPｺﾞｼｯｸM" panose="020B0600000000000000" pitchFamily="50" charset="-128"/>
                <a:ea typeface="HGPｺﾞｼｯｸM" panose="020B0600000000000000" pitchFamily="50" charset="-128"/>
              </a:rPr>
              <a:t>　</a:t>
            </a:r>
            <a:endParaRPr lang="en-US" altLang="ja-JP" sz="900" b="1" dirty="0" smtClean="0">
              <a:solidFill>
                <a:schemeClr val="bg1"/>
              </a:solidFill>
              <a:latin typeface="HGPｺﾞｼｯｸM" panose="020B0600000000000000" pitchFamily="50" charset="-128"/>
              <a:ea typeface="HGPｺﾞｼｯｸM" panose="020B0600000000000000" pitchFamily="50" charset="-128"/>
            </a:endParaRPr>
          </a:p>
          <a:p>
            <a:pPr>
              <a:lnSpc>
                <a:spcPts val="1400"/>
              </a:lnSpc>
            </a:pPr>
            <a:r>
              <a:rPr lang="ja-JP" altLang="en-US" sz="900" b="1" dirty="0" smtClean="0">
                <a:solidFill>
                  <a:schemeClr val="bg1"/>
                </a:solidFill>
                <a:latin typeface="HGPｺﾞｼｯｸM" panose="020B0600000000000000" pitchFamily="50" charset="-128"/>
                <a:ea typeface="HGPｺﾞｼｯｸM" panose="020B0600000000000000" pitchFamily="50" charset="-128"/>
              </a:rPr>
              <a:t>　　　●多様な主体による自立した公園づくり　　 　　　　　　　　●公共性</a:t>
            </a:r>
            <a:r>
              <a:rPr lang="ja-JP" altLang="en-US" sz="900" b="1" dirty="0">
                <a:solidFill>
                  <a:schemeClr val="bg1"/>
                </a:solidFill>
                <a:latin typeface="HGPｺﾞｼｯｸM" panose="020B0600000000000000" pitchFamily="50" charset="-128"/>
                <a:ea typeface="HGPｺﾞｼｯｸM" panose="020B0600000000000000" pitchFamily="50" charset="-128"/>
              </a:rPr>
              <a:t>を担保する仕組みを</a:t>
            </a:r>
            <a:r>
              <a:rPr lang="ja-JP" altLang="en-US" sz="900" b="1" dirty="0" smtClean="0">
                <a:solidFill>
                  <a:schemeClr val="bg1"/>
                </a:solidFill>
                <a:latin typeface="HGPｺﾞｼｯｸM" panose="020B0600000000000000" pitchFamily="50" charset="-128"/>
                <a:ea typeface="HGPｺﾞｼｯｸM" panose="020B0600000000000000" pitchFamily="50" charset="-128"/>
              </a:rPr>
              <a:t>構築　　　　　</a:t>
            </a:r>
            <a:r>
              <a:rPr kumimoji="1" lang="ja-JP" altLang="en-US" sz="900" b="1" dirty="0" smtClean="0">
                <a:solidFill>
                  <a:schemeClr val="bg1"/>
                </a:solidFill>
                <a:latin typeface="HGPｺﾞｼｯｸM" panose="020B0600000000000000" pitchFamily="50" charset="-128"/>
                <a:ea typeface="HGPｺﾞｼｯｸM" panose="020B0600000000000000" pitchFamily="50" charset="-128"/>
              </a:rPr>
              <a:t>　　　　　　　　　　　 　　　</a:t>
            </a:r>
            <a:endParaRPr kumimoji="1" lang="ja-JP" altLang="en-US" sz="700" b="1" dirty="0">
              <a:solidFill>
                <a:schemeClr val="bg1"/>
              </a:solidFill>
              <a:latin typeface="HGPｺﾞｼｯｸM" panose="020B0600000000000000" pitchFamily="50" charset="-128"/>
              <a:ea typeface="HGPｺﾞｼｯｸM" panose="020B0600000000000000" pitchFamily="50" charset="-128"/>
            </a:endParaRPr>
          </a:p>
        </p:txBody>
      </p:sp>
      <p:sp>
        <p:nvSpPr>
          <p:cNvPr id="9" name="正方形/長方形 8"/>
          <p:cNvSpPr/>
          <p:nvPr/>
        </p:nvSpPr>
        <p:spPr>
          <a:xfrm>
            <a:off x="203338" y="6500083"/>
            <a:ext cx="4621198" cy="169277"/>
          </a:xfrm>
          <a:prstGeom prst="rect">
            <a:avLst/>
          </a:prstGeom>
          <a:ln>
            <a:noFill/>
          </a:ln>
        </p:spPr>
        <p:txBody>
          <a:bodyPr wrap="square" tIns="0" bIns="0" anchor="ctr" anchorCtr="0">
            <a:spAutoFit/>
          </a:bodyPr>
          <a:lstStyle/>
          <a:p>
            <a:r>
              <a:rPr lang="ja-JP" altLang="en-US" sz="1100" b="1" dirty="0">
                <a:latin typeface="HGPｺﾞｼｯｸM" panose="020B0600000000000000" pitchFamily="50" charset="-128"/>
                <a:ea typeface="HGPｺﾞｼｯｸM" panose="020B0600000000000000" pitchFamily="50" charset="-128"/>
              </a:rPr>
              <a:t>⑦</a:t>
            </a:r>
            <a:r>
              <a:rPr lang="ja-JP" altLang="en-US" sz="1100" b="1" dirty="0" smtClean="0">
                <a:latin typeface="HGPｺﾞｼｯｸM" panose="020B0600000000000000" pitchFamily="50" charset="-128"/>
                <a:ea typeface="HGPｺﾞｼｯｸM" panose="020B0600000000000000" pitchFamily="50" charset="-128"/>
              </a:rPr>
              <a:t>都市・まちづくり</a:t>
            </a:r>
            <a:r>
              <a:rPr lang="ja-JP" altLang="en-US" sz="1100" b="1" dirty="0">
                <a:latin typeface="HGPｺﾞｼｯｸM" panose="020B0600000000000000" pitchFamily="50" charset="-128"/>
                <a:ea typeface="HGPｺﾞｼｯｸM" panose="020B0600000000000000" pitchFamily="50" charset="-128"/>
              </a:rPr>
              <a:t>を先導</a:t>
            </a:r>
            <a:r>
              <a:rPr lang="ja-JP" altLang="en-US" sz="1100" b="1" dirty="0" smtClean="0">
                <a:latin typeface="HGPｺﾞｼｯｸM" panose="020B0600000000000000" pitchFamily="50" charset="-128"/>
                <a:ea typeface="HGPｺﾞｼｯｸM" panose="020B0600000000000000" pitchFamily="50" charset="-128"/>
              </a:rPr>
              <a:t>し続ける戦略的</a:t>
            </a:r>
            <a:r>
              <a:rPr lang="ja-JP" altLang="en-US" sz="1100" b="1" dirty="0">
                <a:latin typeface="HGPｺﾞｼｯｸM" panose="020B0600000000000000" pitchFamily="50" charset="-128"/>
                <a:ea typeface="HGPｺﾞｼｯｸM" panose="020B0600000000000000" pitchFamily="50" charset="-128"/>
              </a:rPr>
              <a:t>な整備・管理・運営の仕組みづくり</a:t>
            </a:r>
          </a:p>
        </p:txBody>
      </p:sp>
      <p:sp>
        <p:nvSpPr>
          <p:cNvPr id="3" name="正方形/長方形 2"/>
          <p:cNvSpPr/>
          <p:nvPr/>
        </p:nvSpPr>
        <p:spPr>
          <a:xfrm>
            <a:off x="795462" y="5536282"/>
            <a:ext cx="3494939" cy="215444"/>
          </a:xfrm>
          <a:prstGeom prst="rect">
            <a:avLst/>
          </a:prstGeom>
        </p:spPr>
        <p:txBody>
          <a:bodyPr wrap="square">
            <a:spAutoFit/>
          </a:bodyPr>
          <a:lstStyle/>
          <a:p>
            <a:r>
              <a:rPr lang="ja-JP" altLang="en-US" sz="800" dirty="0">
                <a:latin typeface="HGPｺﾞｼｯｸM" panose="020B0600000000000000" pitchFamily="50" charset="-128"/>
                <a:ea typeface="HGPｺﾞｼｯｸM" panose="020B0600000000000000" pitchFamily="50" charset="-128"/>
              </a:rPr>
              <a:t>　</a:t>
            </a:r>
            <a:r>
              <a:rPr lang="ja-JP" altLang="en-US" sz="800" dirty="0" smtClean="0">
                <a:latin typeface="HGPｺﾞｼｯｸM" panose="020B0600000000000000" pitchFamily="50" charset="-128"/>
                <a:ea typeface="HGPｺﾞｼｯｸM" panose="020B0600000000000000" pitchFamily="50" charset="-128"/>
              </a:rPr>
              <a:t>　・民間</a:t>
            </a:r>
            <a:r>
              <a:rPr lang="ja-JP" altLang="en-US" sz="800" dirty="0">
                <a:latin typeface="HGPｺﾞｼｯｸM" panose="020B0600000000000000" pitchFamily="50" charset="-128"/>
                <a:ea typeface="HGPｺﾞｼｯｸM" panose="020B0600000000000000" pitchFamily="50" charset="-128"/>
              </a:rPr>
              <a:t>が参入しやすい環境</a:t>
            </a:r>
            <a:r>
              <a:rPr lang="ja-JP" altLang="en-US" sz="800" dirty="0" smtClean="0">
                <a:latin typeface="HGPｺﾞｼｯｸM" panose="020B0600000000000000" pitchFamily="50" charset="-128"/>
                <a:ea typeface="HGPｺﾞｼｯｸM" panose="020B0600000000000000" pitchFamily="50" charset="-128"/>
              </a:rPr>
              <a:t>整備</a:t>
            </a:r>
            <a:r>
              <a:rPr lang="ja-JP" altLang="en-US" sz="800" dirty="0">
                <a:latin typeface="HGPｺﾞｼｯｸM" panose="020B0600000000000000" pitchFamily="50" charset="-128"/>
                <a:ea typeface="HGPｺﾞｼｯｸM" panose="020B0600000000000000" pitchFamily="50" charset="-128"/>
              </a:rPr>
              <a:t>　</a:t>
            </a:r>
            <a:r>
              <a:rPr lang="ja-JP" altLang="en-US" sz="800" dirty="0" smtClean="0">
                <a:latin typeface="HGPｺﾞｼｯｸM" panose="020B0600000000000000" pitchFamily="50" charset="-128"/>
                <a:ea typeface="HGPｺﾞｼｯｸM" panose="020B0600000000000000" pitchFamily="50" charset="-128"/>
              </a:rPr>
              <a:t>　・便益施設やイベントの誘致　等</a:t>
            </a:r>
            <a:endParaRPr lang="ja-JP" altLang="en-US" sz="800" dirty="0">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7760841" y="6478736"/>
            <a:ext cx="1960239" cy="338554"/>
          </a:xfrm>
          <a:prstGeom prst="rect">
            <a:avLst/>
          </a:prstGeom>
        </p:spPr>
        <p:txBody>
          <a:bodyPr wrap="square">
            <a:spAutoFit/>
          </a:bodyPr>
          <a:lstStyle/>
          <a:p>
            <a:r>
              <a:rPr lang="ja-JP" altLang="en-US" sz="800" dirty="0" smtClean="0">
                <a:solidFill>
                  <a:schemeClr val="bg1"/>
                </a:solidFill>
                <a:latin typeface="HGPｺﾞｼｯｸM" panose="020B0600000000000000" pitchFamily="50" charset="-128"/>
                <a:ea typeface="HGPｺﾞｼｯｸM" panose="020B0600000000000000" pitchFamily="50" charset="-128"/>
              </a:rPr>
              <a:t>・公園審</a:t>
            </a:r>
            <a:r>
              <a:rPr lang="ja-JP" altLang="en-US" sz="800" dirty="0">
                <a:solidFill>
                  <a:schemeClr val="bg1"/>
                </a:solidFill>
                <a:latin typeface="HGPｺﾞｼｯｸM" panose="020B0600000000000000" pitchFamily="50" charset="-128"/>
                <a:ea typeface="HGPｺﾞｼｯｸM" panose="020B0600000000000000" pitchFamily="50" charset="-128"/>
              </a:rPr>
              <a:t>議会の</a:t>
            </a:r>
            <a:r>
              <a:rPr lang="ja-JP" altLang="en-US" sz="800" dirty="0" smtClean="0">
                <a:solidFill>
                  <a:schemeClr val="bg1"/>
                </a:solidFill>
                <a:latin typeface="HGPｺﾞｼｯｸM" panose="020B0600000000000000" pitchFamily="50" charset="-128"/>
                <a:ea typeface="HGPｺﾞｼｯｸM" panose="020B0600000000000000" pitchFamily="50" charset="-128"/>
              </a:rPr>
              <a:t>設置</a:t>
            </a:r>
            <a:endParaRPr lang="en-US" altLang="ja-JP" sz="800" dirty="0" smtClean="0">
              <a:solidFill>
                <a:schemeClr val="bg1"/>
              </a:solidFill>
              <a:latin typeface="HGPｺﾞｼｯｸM" panose="020B0600000000000000" pitchFamily="50" charset="-128"/>
              <a:ea typeface="HGPｺﾞｼｯｸM" panose="020B0600000000000000" pitchFamily="50" charset="-128"/>
            </a:endParaRPr>
          </a:p>
          <a:p>
            <a:r>
              <a:rPr lang="ja-JP" altLang="en-US" sz="800" dirty="0">
                <a:solidFill>
                  <a:schemeClr val="bg1"/>
                </a:solidFill>
                <a:latin typeface="HGPｺﾞｼｯｸM" panose="020B0600000000000000" pitchFamily="50" charset="-128"/>
                <a:ea typeface="HGPｺﾞｼｯｸM" panose="020B0600000000000000" pitchFamily="50" charset="-128"/>
              </a:rPr>
              <a:t>・</a:t>
            </a:r>
            <a:r>
              <a:rPr lang="ja-JP" altLang="en-US" sz="800" dirty="0" smtClean="0">
                <a:solidFill>
                  <a:schemeClr val="bg1"/>
                </a:solidFill>
                <a:latin typeface="HGPｺﾞｼｯｸM" panose="020B0600000000000000" pitchFamily="50" charset="-128"/>
                <a:ea typeface="HGPｺﾞｼｯｸM" panose="020B0600000000000000" pitchFamily="50" charset="-128"/>
              </a:rPr>
              <a:t>公園</a:t>
            </a:r>
            <a:r>
              <a:rPr lang="ja-JP" altLang="en-US" sz="800" dirty="0">
                <a:solidFill>
                  <a:schemeClr val="bg1"/>
                </a:solidFill>
                <a:latin typeface="HGPｺﾞｼｯｸM" panose="020B0600000000000000" pitchFamily="50" charset="-128"/>
                <a:ea typeface="HGPｺﾞｼｯｸM" panose="020B0600000000000000" pitchFamily="50" charset="-128"/>
              </a:rPr>
              <a:t>毎の指標や評価手法の</a:t>
            </a:r>
            <a:r>
              <a:rPr lang="ja-JP" altLang="en-US" sz="800" dirty="0" smtClean="0">
                <a:solidFill>
                  <a:schemeClr val="bg1"/>
                </a:solidFill>
                <a:latin typeface="HGPｺﾞｼｯｸM" panose="020B0600000000000000" pitchFamily="50" charset="-128"/>
                <a:ea typeface="HGPｺﾞｼｯｸM" panose="020B0600000000000000" pitchFamily="50" charset="-128"/>
              </a:rPr>
              <a:t>確立　等</a:t>
            </a:r>
            <a:endParaRPr lang="ja-JP" altLang="en-US" sz="800" b="1" dirty="0">
              <a:solidFill>
                <a:schemeClr val="bg1"/>
              </a:solidFill>
              <a:latin typeface="HGPｺﾞｼｯｸM" panose="020B0600000000000000" pitchFamily="50" charset="-128"/>
              <a:ea typeface="HGPｺﾞｼｯｸM" panose="020B0600000000000000" pitchFamily="50" charset="-128"/>
            </a:endParaRPr>
          </a:p>
        </p:txBody>
      </p:sp>
      <p:sp>
        <p:nvSpPr>
          <p:cNvPr id="90" name="正方形/長方形 89"/>
          <p:cNvSpPr/>
          <p:nvPr/>
        </p:nvSpPr>
        <p:spPr>
          <a:xfrm>
            <a:off x="5125591" y="6478736"/>
            <a:ext cx="3199996" cy="348813"/>
          </a:xfrm>
          <a:prstGeom prst="rect">
            <a:avLst/>
          </a:prstGeom>
        </p:spPr>
        <p:txBody>
          <a:bodyPr wrap="square">
            <a:spAutoFit/>
          </a:bodyPr>
          <a:lstStyle/>
          <a:p>
            <a:pPr>
              <a:lnSpc>
                <a:spcPts val="1000"/>
              </a:lnSpc>
            </a:pPr>
            <a:r>
              <a:rPr lang="ja-JP" altLang="en-US" sz="800" dirty="0" smtClean="0">
                <a:solidFill>
                  <a:schemeClr val="bg1"/>
                </a:solidFill>
                <a:latin typeface="HGPｺﾞｼｯｸM" panose="020B0600000000000000" pitchFamily="50" charset="-128"/>
                <a:ea typeface="HGPｺﾞｼｯｸM" panose="020B0600000000000000" pitchFamily="50" charset="-128"/>
              </a:rPr>
              <a:t>・管理</a:t>
            </a:r>
            <a:r>
              <a:rPr lang="ja-JP" altLang="en-US" sz="800" dirty="0">
                <a:solidFill>
                  <a:schemeClr val="bg1"/>
                </a:solidFill>
                <a:latin typeface="HGPｺﾞｼｯｸM" panose="020B0600000000000000" pitchFamily="50" charset="-128"/>
                <a:ea typeface="HGPｺﾞｼｯｸM" panose="020B0600000000000000" pitchFamily="50" charset="-128"/>
              </a:rPr>
              <a:t>運営に携わる人材・</a:t>
            </a:r>
            <a:r>
              <a:rPr lang="ja-JP" altLang="en-US" sz="800" dirty="0" smtClean="0">
                <a:solidFill>
                  <a:schemeClr val="bg1"/>
                </a:solidFill>
                <a:latin typeface="HGPｺﾞｼｯｸM" panose="020B0600000000000000" pitchFamily="50" charset="-128"/>
                <a:ea typeface="HGPｺﾞｼｯｸM" panose="020B0600000000000000" pitchFamily="50" charset="-128"/>
              </a:rPr>
              <a:t>財源を確保</a:t>
            </a:r>
            <a:endParaRPr lang="en-US" altLang="ja-JP" sz="800" dirty="0" smtClean="0">
              <a:solidFill>
                <a:schemeClr val="bg1"/>
              </a:solidFill>
              <a:latin typeface="HGPｺﾞｼｯｸM" panose="020B0600000000000000" pitchFamily="50" charset="-128"/>
              <a:ea typeface="HGPｺﾞｼｯｸM" panose="020B0600000000000000" pitchFamily="50" charset="-128"/>
            </a:endParaRPr>
          </a:p>
          <a:p>
            <a:pPr>
              <a:lnSpc>
                <a:spcPts val="1000"/>
              </a:lnSpc>
            </a:pPr>
            <a:r>
              <a:rPr lang="ja-JP" altLang="en-US" sz="800" dirty="0" smtClean="0">
                <a:solidFill>
                  <a:schemeClr val="bg1"/>
                </a:solidFill>
                <a:latin typeface="HGPｺﾞｼｯｸM" panose="020B0600000000000000" pitchFamily="50" charset="-128"/>
                <a:ea typeface="HGPｺﾞｼｯｸM" panose="020B0600000000000000" pitchFamily="50" charset="-128"/>
              </a:rPr>
              <a:t>・協</a:t>
            </a:r>
            <a:r>
              <a:rPr lang="ja-JP" altLang="en-US" sz="800" dirty="0">
                <a:solidFill>
                  <a:schemeClr val="bg1"/>
                </a:solidFill>
                <a:latin typeface="HGPｺﾞｼｯｸM" panose="020B0600000000000000" pitchFamily="50" charset="-128"/>
                <a:ea typeface="HGPｺﾞｼｯｸM" panose="020B0600000000000000" pitchFamily="50" charset="-128"/>
              </a:rPr>
              <a:t>議会の</a:t>
            </a:r>
            <a:r>
              <a:rPr lang="ja-JP" altLang="en-US" sz="800" dirty="0" smtClean="0">
                <a:solidFill>
                  <a:schemeClr val="bg1"/>
                </a:solidFill>
                <a:latin typeface="HGPｺﾞｼｯｸM" panose="020B0600000000000000" pitchFamily="50" charset="-128"/>
                <a:ea typeface="HGPｺﾞｼｯｸM" panose="020B0600000000000000" pitchFamily="50" charset="-128"/>
              </a:rPr>
              <a:t>設立・協働</a:t>
            </a:r>
            <a:r>
              <a:rPr lang="ja-JP" altLang="en-US" sz="800" dirty="0">
                <a:solidFill>
                  <a:schemeClr val="bg1"/>
                </a:solidFill>
                <a:latin typeface="HGPｺﾞｼｯｸM" panose="020B0600000000000000" pitchFamily="50" charset="-128"/>
                <a:ea typeface="HGPｺﾞｼｯｸM" panose="020B0600000000000000" pitchFamily="50" charset="-128"/>
              </a:rPr>
              <a:t>を支える仕組みづくり　</a:t>
            </a:r>
            <a:r>
              <a:rPr lang="ja-JP" altLang="en-US" sz="800" dirty="0" smtClean="0">
                <a:solidFill>
                  <a:schemeClr val="bg1"/>
                </a:solidFill>
                <a:latin typeface="HGPｺﾞｼｯｸM" panose="020B0600000000000000" pitchFamily="50" charset="-128"/>
                <a:ea typeface="HGPｺﾞｼｯｸM" panose="020B0600000000000000" pitchFamily="50" charset="-128"/>
              </a:rPr>
              <a:t>等</a:t>
            </a:r>
            <a:endParaRPr lang="en-US" altLang="ja-JP" sz="800" dirty="0" smtClean="0">
              <a:solidFill>
                <a:schemeClr val="bg1"/>
              </a:solidFill>
              <a:latin typeface="HGPｺﾞｼｯｸM" panose="020B0600000000000000" pitchFamily="50" charset="-128"/>
              <a:ea typeface="HGPｺﾞｼｯｸM" panose="020B0600000000000000" pitchFamily="50" charset="-128"/>
            </a:endParaRPr>
          </a:p>
        </p:txBody>
      </p:sp>
      <p:sp>
        <p:nvSpPr>
          <p:cNvPr id="99" name="正方形/長方形 98"/>
          <p:cNvSpPr/>
          <p:nvPr/>
        </p:nvSpPr>
        <p:spPr>
          <a:xfrm>
            <a:off x="867470" y="5157772"/>
            <a:ext cx="4095386" cy="215444"/>
          </a:xfrm>
          <a:prstGeom prst="rect">
            <a:avLst/>
          </a:prstGeom>
        </p:spPr>
        <p:txBody>
          <a:bodyPr wrap="square">
            <a:spAutoFit/>
          </a:bodyPr>
          <a:lstStyle/>
          <a:p>
            <a:r>
              <a:rPr lang="ja-JP" altLang="en-US" sz="800" dirty="0" smtClean="0">
                <a:latin typeface="HGPｺﾞｼｯｸM" panose="020B0600000000000000" pitchFamily="50" charset="-128"/>
                <a:ea typeface="HGPｺﾞｼｯｸM" panose="020B0600000000000000" pitchFamily="50" charset="-128"/>
              </a:rPr>
              <a:t>　・公園毎のマネジメントプラン策定　　　　　・</a:t>
            </a:r>
            <a:r>
              <a:rPr lang="ja-JP" altLang="en-US" sz="800" dirty="0">
                <a:latin typeface="HGPｺﾞｼｯｸM" panose="020B0600000000000000" pitchFamily="50" charset="-128"/>
                <a:ea typeface="HGPｺﾞｼｯｸM" panose="020B0600000000000000" pitchFamily="50" charset="-128"/>
              </a:rPr>
              <a:t>質の高いみどり空間の創出・保全・活用</a:t>
            </a:r>
            <a:r>
              <a:rPr lang="ja-JP" altLang="en-US" sz="800" dirty="0" smtClean="0">
                <a:latin typeface="HGPｺﾞｼｯｸM" panose="020B0600000000000000" pitchFamily="50" charset="-128"/>
                <a:ea typeface="HGPｺﾞｼｯｸM" panose="020B0600000000000000" pitchFamily="50" charset="-128"/>
              </a:rPr>
              <a:t>　等</a:t>
            </a:r>
            <a:endParaRPr lang="ja-JP" altLang="en-US" sz="800" dirty="0">
              <a:latin typeface="HGPｺﾞｼｯｸM" panose="020B0600000000000000" pitchFamily="50" charset="-128"/>
              <a:ea typeface="HGPｺﾞｼｯｸM" panose="020B0600000000000000" pitchFamily="50" charset="-128"/>
            </a:endParaRPr>
          </a:p>
        </p:txBody>
      </p:sp>
      <p:sp>
        <p:nvSpPr>
          <p:cNvPr id="100" name="テキスト ボックス 99"/>
          <p:cNvSpPr txBox="1"/>
          <p:nvPr/>
        </p:nvSpPr>
        <p:spPr>
          <a:xfrm>
            <a:off x="872285" y="5907469"/>
            <a:ext cx="3739601" cy="215444"/>
          </a:xfrm>
          <a:prstGeom prst="rect">
            <a:avLst/>
          </a:prstGeom>
          <a:noFill/>
        </p:spPr>
        <p:txBody>
          <a:bodyPr wrap="square" rtlCol="0">
            <a:spAutoFit/>
          </a:bodyPr>
          <a:lstStyle/>
          <a:p>
            <a:r>
              <a:rPr lang="ja-JP" altLang="en-US" sz="800" b="1" dirty="0" smtClean="0">
                <a:latin typeface="HGPｺﾞｼｯｸM" panose="020B0600000000000000" pitchFamily="50" charset="-128"/>
                <a:ea typeface="HGPｺﾞｼｯｸM" panose="020B0600000000000000" pitchFamily="50" charset="-128"/>
              </a:rPr>
              <a:t>　</a:t>
            </a:r>
            <a:r>
              <a:rPr lang="ja-JP" altLang="en-US" sz="800" dirty="0" smtClean="0">
                <a:latin typeface="HGPｺﾞｼｯｸM" panose="020B0600000000000000" pitchFamily="50" charset="-128"/>
                <a:ea typeface="HGPｺﾞｼｯｸM" panose="020B0600000000000000" pitchFamily="50" charset="-128"/>
              </a:rPr>
              <a:t>・地域課題に対応した新たな施設の導入　・ 施設のコンバージョン等</a:t>
            </a:r>
            <a:endParaRPr kumimoji="1" lang="ja-JP" altLang="en-US" sz="800" dirty="0">
              <a:latin typeface="HGPｺﾞｼｯｸM" panose="020B0600000000000000" pitchFamily="50" charset="-128"/>
              <a:ea typeface="HGPｺﾞｼｯｸM" panose="020B0600000000000000" pitchFamily="50" charset="-128"/>
            </a:endParaRPr>
          </a:p>
        </p:txBody>
      </p:sp>
      <p:sp>
        <p:nvSpPr>
          <p:cNvPr id="105" name="テキスト ボックス 104"/>
          <p:cNvSpPr txBox="1"/>
          <p:nvPr/>
        </p:nvSpPr>
        <p:spPr>
          <a:xfrm>
            <a:off x="5712087" y="5464273"/>
            <a:ext cx="3412049" cy="215444"/>
          </a:xfrm>
          <a:prstGeom prst="rect">
            <a:avLst/>
          </a:prstGeom>
          <a:noFill/>
        </p:spPr>
        <p:txBody>
          <a:bodyPr wrap="square" rtlCol="0">
            <a:spAutoFit/>
          </a:bodyPr>
          <a:lstStyle/>
          <a:p>
            <a:r>
              <a:rPr lang="ja-JP" altLang="en-US" sz="800" dirty="0" smtClean="0">
                <a:latin typeface="HGPｺﾞｼｯｸM" panose="020B0600000000000000" pitchFamily="50" charset="-128"/>
                <a:ea typeface="HGPｺﾞｼｯｸM" panose="020B0600000000000000" pitchFamily="50" charset="-128"/>
              </a:rPr>
              <a:t>・</a:t>
            </a:r>
            <a:r>
              <a:rPr lang="ja-JP" altLang="en-US" sz="800" spc="-100" dirty="0" smtClean="0">
                <a:latin typeface="HGPｺﾞｼｯｸM" panose="020B0600000000000000" pitchFamily="50" charset="-128"/>
                <a:ea typeface="HGPｺﾞｼｯｸM" panose="020B0600000000000000" pitchFamily="50" charset="-128"/>
              </a:rPr>
              <a:t>ユニバーサルデザインの推進　　　・情報発信の強化　　等　</a:t>
            </a:r>
            <a:endParaRPr lang="en-US" altLang="ja-JP" sz="800" spc="-100" dirty="0" smtClean="0">
              <a:latin typeface="HGPｺﾞｼｯｸM" panose="020B0600000000000000" pitchFamily="50" charset="-128"/>
              <a:ea typeface="HGPｺﾞｼｯｸM" panose="020B0600000000000000" pitchFamily="50" charset="-128"/>
            </a:endParaRPr>
          </a:p>
        </p:txBody>
      </p:sp>
      <p:sp>
        <p:nvSpPr>
          <p:cNvPr id="108" name="テキスト ボックス 107"/>
          <p:cNvSpPr txBox="1"/>
          <p:nvPr/>
        </p:nvSpPr>
        <p:spPr>
          <a:xfrm>
            <a:off x="5712087" y="5125486"/>
            <a:ext cx="3244841" cy="215444"/>
          </a:xfrm>
          <a:prstGeom prst="rect">
            <a:avLst/>
          </a:prstGeom>
          <a:noFill/>
        </p:spPr>
        <p:txBody>
          <a:bodyPr wrap="square" rtlCol="0">
            <a:spAutoFit/>
          </a:bodyPr>
          <a:lstStyle/>
          <a:p>
            <a:r>
              <a:rPr lang="ja-JP" altLang="en-US" sz="800" dirty="0" smtClean="0">
                <a:latin typeface="HGPｺﾞｼｯｸM" panose="020B0600000000000000" pitchFamily="50" charset="-128"/>
                <a:ea typeface="HGPｺﾞｼｯｸM" panose="020B0600000000000000" pitchFamily="50" charset="-128"/>
              </a:rPr>
              <a:t>・防災公園の拡張整備　　・防災施設の改修　　・防災意識啓発　等</a:t>
            </a:r>
            <a:endParaRPr lang="en-US" altLang="ja-JP" sz="800" dirty="0">
              <a:latin typeface="HGPｺﾞｼｯｸM" panose="020B0600000000000000" pitchFamily="50" charset="-128"/>
              <a:ea typeface="HGPｺﾞｼｯｸM" panose="020B0600000000000000" pitchFamily="50" charset="-128"/>
            </a:endParaRPr>
          </a:p>
        </p:txBody>
      </p:sp>
      <p:sp>
        <p:nvSpPr>
          <p:cNvPr id="109" name="テキスト ボックス 108"/>
          <p:cNvSpPr txBox="1"/>
          <p:nvPr/>
        </p:nvSpPr>
        <p:spPr>
          <a:xfrm>
            <a:off x="5712087" y="5868327"/>
            <a:ext cx="3842278" cy="215444"/>
          </a:xfrm>
          <a:prstGeom prst="rect">
            <a:avLst/>
          </a:prstGeom>
          <a:noFill/>
        </p:spPr>
        <p:txBody>
          <a:bodyPr wrap="square" rtlCol="0">
            <a:spAutoFit/>
          </a:bodyPr>
          <a:lstStyle/>
          <a:p>
            <a:r>
              <a:rPr lang="ja-JP" altLang="en-US" sz="800" dirty="0" smtClean="0">
                <a:latin typeface="HGPｺﾞｼｯｸM" panose="020B0600000000000000" pitchFamily="50" charset="-128"/>
                <a:ea typeface="HGPｺﾞｼｯｸM" panose="020B0600000000000000" pitchFamily="50" charset="-128"/>
              </a:rPr>
              <a:t>・みどりの保全　　・環境教育の場としての活用　　　・自然の重要性を発信　等</a:t>
            </a:r>
            <a:endParaRPr kumimoji="1" lang="ja-JP" altLang="en-US" sz="1000" dirty="0">
              <a:latin typeface="HGPｺﾞｼｯｸM" panose="020B0600000000000000" pitchFamily="50" charset="-128"/>
              <a:ea typeface="HGPｺﾞｼｯｸM" panose="020B0600000000000000" pitchFamily="50" charset="-128"/>
            </a:endParaRPr>
          </a:p>
        </p:txBody>
      </p:sp>
      <p:sp>
        <p:nvSpPr>
          <p:cNvPr id="113" name="正方形/長方形 112"/>
          <p:cNvSpPr/>
          <p:nvPr/>
        </p:nvSpPr>
        <p:spPr>
          <a:xfrm>
            <a:off x="293678" y="4969035"/>
            <a:ext cx="468000" cy="590007"/>
          </a:xfrm>
          <a:prstGeom prst="rect">
            <a:avLst/>
          </a:prstGeom>
          <a:ln/>
        </p:spPr>
        <p:style>
          <a:lnRef idx="0">
            <a:schemeClr val="accent6"/>
          </a:lnRef>
          <a:fillRef idx="3">
            <a:schemeClr val="accent6"/>
          </a:fillRef>
          <a:effectRef idx="3">
            <a:schemeClr val="accent6"/>
          </a:effectRef>
          <a:fontRef idx="minor">
            <a:schemeClr val="lt1"/>
          </a:fontRef>
        </p:style>
        <p:txBody>
          <a:bodyPr vert="horz" rtlCol="0" anchor="ct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都市</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魅力</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正方形/長方形 118"/>
          <p:cNvSpPr/>
          <p:nvPr/>
        </p:nvSpPr>
        <p:spPr>
          <a:xfrm>
            <a:off x="293678" y="5590542"/>
            <a:ext cx="468000" cy="490054"/>
          </a:xfrm>
          <a:prstGeom prst="rect">
            <a:avLst/>
          </a:prstGeom>
          <a:ln/>
        </p:spPr>
        <p:style>
          <a:lnRef idx="0">
            <a:schemeClr val="accent2"/>
          </a:lnRef>
          <a:fillRef idx="3">
            <a:schemeClr val="accent2"/>
          </a:fillRef>
          <a:effectRef idx="3">
            <a:schemeClr val="accent2"/>
          </a:effectRef>
          <a:fontRef idx="minor">
            <a:schemeClr val="lt1"/>
          </a:fontRef>
        </p:style>
        <p:txBody>
          <a:bodyPr vert="horz" rtlCol="0" anchor="ct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府民生活</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0" name="正方形/長方形 119"/>
          <p:cNvSpPr/>
          <p:nvPr/>
        </p:nvSpPr>
        <p:spPr>
          <a:xfrm>
            <a:off x="5173042" y="4962089"/>
            <a:ext cx="468000" cy="684000"/>
          </a:xfrm>
          <a:prstGeom prst="rect">
            <a:avLst/>
          </a:prstGeom>
          <a:ln/>
        </p:spPr>
        <p:style>
          <a:lnRef idx="0">
            <a:schemeClr val="accent1"/>
          </a:lnRef>
          <a:fillRef idx="3">
            <a:schemeClr val="accent1"/>
          </a:fillRef>
          <a:effectRef idx="3">
            <a:schemeClr val="accent1"/>
          </a:effectRef>
          <a:fontRef idx="minor">
            <a:schemeClr val="lt1"/>
          </a:fontRef>
        </p:style>
        <p:txBody>
          <a:bodyPr vert="horz"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安全安心</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正方形/長方形 120"/>
          <p:cNvSpPr/>
          <p:nvPr/>
        </p:nvSpPr>
        <p:spPr>
          <a:xfrm>
            <a:off x="5173043" y="5680282"/>
            <a:ext cx="468000" cy="396000"/>
          </a:xfrm>
          <a:prstGeom prst="rect">
            <a:avLst/>
          </a:prstGeom>
          <a:ln/>
        </p:spPr>
        <p:style>
          <a:lnRef idx="0">
            <a:schemeClr val="accent3"/>
          </a:lnRef>
          <a:fillRef idx="3">
            <a:schemeClr val="accent3"/>
          </a:fillRef>
          <a:effectRef idx="3">
            <a:schemeClr val="accent3"/>
          </a:effectRef>
          <a:fontRef idx="minor">
            <a:schemeClr val="lt1"/>
          </a:fontRef>
        </p:style>
        <p:txBody>
          <a:bodyPr vert="horz" rtlCol="0" anchor="ctr"/>
          <a:lstStyle/>
          <a:p>
            <a:pPr algn="ct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都市環境</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フリーフォーム 5"/>
          <p:cNvSpPr/>
          <p:nvPr/>
        </p:nvSpPr>
        <p:spPr>
          <a:xfrm>
            <a:off x="1055077" y="2919046"/>
            <a:ext cx="346668" cy="401934"/>
          </a:xfrm>
          <a:custGeom>
            <a:avLst/>
            <a:gdLst>
              <a:gd name="connsiteX0" fmla="*/ 0 w 346668"/>
              <a:gd name="connsiteY0" fmla="*/ 135653 h 401934"/>
              <a:gd name="connsiteX1" fmla="*/ 205991 w 346668"/>
              <a:gd name="connsiteY1" fmla="*/ 0 h 401934"/>
              <a:gd name="connsiteX2" fmla="*/ 226088 w 346668"/>
              <a:gd name="connsiteY2" fmla="*/ 65314 h 401934"/>
              <a:gd name="connsiteX3" fmla="*/ 291402 w 346668"/>
              <a:gd name="connsiteY3" fmla="*/ 90435 h 401934"/>
              <a:gd name="connsiteX4" fmla="*/ 346668 w 346668"/>
              <a:gd name="connsiteY4" fmla="*/ 165798 h 401934"/>
              <a:gd name="connsiteX5" fmla="*/ 281354 w 346668"/>
              <a:gd name="connsiteY5" fmla="*/ 195943 h 401934"/>
              <a:gd name="connsiteX6" fmla="*/ 246185 w 346668"/>
              <a:gd name="connsiteY6" fmla="*/ 241161 h 401934"/>
              <a:gd name="connsiteX7" fmla="*/ 261257 w 346668"/>
              <a:gd name="connsiteY7" fmla="*/ 351692 h 401934"/>
              <a:gd name="connsiteX8" fmla="*/ 266281 w 346668"/>
              <a:gd name="connsiteY8" fmla="*/ 366765 h 401934"/>
              <a:gd name="connsiteX9" fmla="*/ 190919 w 346668"/>
              <a:gd name="connsiteY9" fmla="*/ 391886 h 401934"/>
              <a:gd name="connsiteX10" fmla="*/ 75363 w 346668"/>
              <a:gd name="connsiteY10" fmla="*/ 401934 h 401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6668" h="401934">
                <a:moveTo>
                  <a:pt x="0" y="135653"/>
                </a:moveTo>
                <a:lnTo>
                  <a:pt x="205991" y="0"/>
                </a:lnTo>
                <a:lnTo>
                  <a:pt x="226088" y="65314"/>
                </a:lnTo>
                <a:lnTo>
                  <a:pt x="291402" y="90435"/>
                </a:lnTo>
                <a:lnTo>
                  <a:pt x="346668" y="165798"/>
                </a:lnTo>
                <a:lnTo>
                  <a:pt x="281354" y="195943"/>
                </a:lnTo>
                <a:lnTo>
                  <a:pt x="246185" y="241161"/>
                </a:lnTo>
                <a:lnTo>
                  <a:pt x="261257" y="351692"/>
                </a:lnTo>
                <a:lnTo>
                  <a:pt x="266281" y="366765"/>
                </a:lnTo>
                <a:lnTo>
                  <a:pt x="190919" y="391886"/>
                </a:lnTo>
                <a:lnTo>
                  <a:pt x="75363" y="401934"/>
                </a:lnTo>
              </a:path>
            </a:pathLst>
          </a:custGeom>
          <a:noFill/>
          <a:ln w="19050">
            <a:solidFill>
              <a:srgbClr val="385D8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p:cNvSpPr/>
          <p:nvPr/>
        </p:nvSpPr>
        <p:spPr>
          <a:xfrm>
            <a:off x="1281166" y="2627644"/>
            <a:ext cx="276330" cy="318015"/>
          </a:xfrm>
          <a:custGeom>
            <a:avLst/>
            <a:gdLst>
              <a:gd name="connsiteX0" fmla="*/ 0 w 291403"/>
              <a:gd name="connsiteY0" fmla="*/ 296426 h 296426"/>
              <a:gd name="connsiteX1" fmla="*/ 231112 w 291403"/>
              <a:gd name="connsiteY1" fmla="*/ 105508 h 296426"/>
              <a:gd name="connsiteX2" fmla="*/ 291403 w 291403"/>
              <a:gd name="connsiteY2" fmla="*/ 0 h 296426"/>
              <a:gd name="connsiteX0" fmla="*/ 0 w 276330"/>
              <a:gd name="connsiteY0" fmla="*/ 331595 h 331595"/>
              <a:gd name="connsiteX1" fmla="*/ 216039 w 276330"/>
              <a:gd name="connsiteY1" fmla="*/ 105508 h 331595"/>
              <a:gd name="connsiteX2" fmla="*/ 276330 w 276330"/>
              <a:gd name="connsiteY2" fmla="*/ 0 h 331595"/>
              <a:gd name="connsiteX0" fmla="*/ 0 w 276330"/>
              <a:gd name="connsiteY0" fmla="*/ 318015 h 318015"/>
              <a:gd name="connsiteX1" fmla="*/ 216039 w 276330"/>
              <a:gd name="connsiteY1" fmla="*/ 105508 h 318015"/>
              <a:gd name="connsiteX2" fmla="*/ 276330 w 276330"/>
              <a:gd name="connsiteY2" fmla="*/ 0 h 318015"/>
            </a:gdLst>
            <a:ahLst/>
            <a:cxnLst>
              <a:cxn ang="0">
                <a:pos x="connsiteX0" y="connsiteY0"/>
              </a:cxn>
              <a:cxn ang="0">
                <a:pos x="connsiteX1" y="connsiteY1"/>
              </a:cxn>
              <a:cxn ang="0">
                <a:pos x="connsiteX2" y="connsiteY2"/>
              </a:cxn>
            </a:cxnLst>
            <a:rect l="l" t="t" r="r" b="b"/>
            <a:pathLst>
              <a:path w="276330" h="318015">
                <a:moveTo>
                  <a:pt x="0" y="318015"/>
                </a:moveTo>
                <a:lnTo>
                  <a:pt x="216039" y="105508"/>
                </a:lnTo>
                <a:lnTo>
                  <a:pt x="276330" y="0"/>
                </a:lnTo>
              </a:path>
            </a:pathLst>
          </a:custGeom>
          <a:noFill/>
          <a:ln w="19050">
            <a:solidFill>
              <a:srgbClr val="385D8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p:cNvSpPr/>
          <p:nvPr/>
        </p:nvSpPr>
        <p:spPr>
          <a:xfrm>
            <a:off x="1321806" y="3299988"/>
            <a:ext cx="185596" cy="122222"/>
          </a:xfrm>
          <a:custGeom>
            <a:avLst/>
            <a:gdLst>
              <a:gd name="connsiteX0" fmla="*/ 0 w 185596"/>
              <a:gd name="connsiteY0" fmla="*/ 0 h 122222"/>
              <a:gd name="connsiteX1" fmla="*/ 99588 w 185596"/>
              <a:gd name="connsiteY1" fmla="*/ 13580 h 122222"/>
              <a:gd name="connsiteX2" fmla="*/ 99588 w 185596"/>
              <a:gd name="connsiteY2" fmla="*/ 45267 h 122222"/>
              <a:gd name="connsiteX3" fmla="*/ 185596 w 185596"/>
              <a:gd name="connsiteY3" fmla="*/ 122222 h 122222"/>
            </a:gdLst>
            <a:ahLst/>
            <a:cxnLst>
              <a:cxn ang="0">
                <a:pos x="connsiteX0" y="connsiteY0"/>
              </a:cxn>
              <a:cxn ang="0">
                <a:pos x="connsiteX1" y="connsiteY1"/>
              </a:cxn>
              <a:cxn ang="0">
                <a:pos x="connsiteX2" y="connsiteY2"/>
              </a:cxn>
              <a:cxn ang="0">
                <a:pos x="connsiteX3" y="connsiteY3"/>
              </a:cxn>
            </a:cxnLst>
            <a:rect l="l" t="t" r="r" b="b"/>
            <a:pathLst>
              <a:path w="185596" h="122222">
                <a:moveTo>
                  <a:pt x="0" y="0"/>
                </a:moveTo>
                <a:lnTo>
                  <a:pt x="99588" y="13580"/>
                </a:lnTo>
                <a:lnTo>
                  <a:pt x="99588" y="45267"/>
                </a:lnTo>
                <a:lnTo>
                  <a:pt x="185596" y="122222"/>
                </a:lnTo>
              </a:path>
            </a:pathLst>
          </a:custGeom>
          <a:noFill/>
          <a:ln w="19050">
            <a:solidFill>
              <a:srgbClr val="385D8A">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8" name="図 77"/>
          <p:cNvPicPr/>
          <p:nvPr/>
        </p:nvPicPr>
        <p:blipFill rotWithShape="1">
          <a:blip r:embed="rId7" cstate="print">
            <a:extLst>
              <a:ext uri="{28A0092B-C50C-407E-A947-70E740481C1C}">
                <a14:useLocalDpi xmlns:a14="http://schemas.microsoft.com/office/drawing/2010/main" val="0"/>
              </a:ext>
            </a:extLst>
          </a:blip>
          <a:srcRect l="2014" t="12447" r="-1" b="9307"/>
          <a:stretch/>
        </p:blipFill>
        <p:spPr bwMode="auto">
          <a:xfrm>
            <a:off x="8267511" y="2503084"/>
            <a:ext cx="1503658" cy="887083"/>
          </a:xfrm>
          <a:prstGeom prst="rect">
            <a:avLst/>
          </a:prstGeom>
          <a:noFill/>
          <a:ln>
            <a:noFill/>
          </a:ln>
          <a:extLst>
            <a:ext uri="{53640926-AAD7-44D8-BBD7-CCE9431645EC}">
              <a14:shadowObscured xmlns:a14="http://schemas.microsoft.com/office/drawing/2010/main"/>
            </a:ext>
          </a:extLst>
        </p:spPr>
      </p:pic>
      <p:sp>
        <p:nvSpPr>
          <p:cNvPr id="93" name="テキスト ボックス 92"/>
          <p:cNvSpPr txBox="1"/>
          <p:nvPr/>
        </p:nvSpPr>
        <p:spPr>
          <a:xfrm>
            <a:off x="4729206" y="2320860"/>
            <a:ext cx="1513556" cy="200055"/>
          </a:xfrm>
          <a:prstGeom prst="rect">
            <a:avLst/>
          </a:prstGeom>
          <a:noFill/>
        </p:spPr>
        <p:txBody>
          <a:bodyPr wrap="none" rtlCol="0">
            <a:spAutoFit/>
          </a:bodyPr>
          <a:lstStyle/>
          <a:p>
            <a:pPr algn="r"/>
            <a:r>
              <a:rPr lang="en-US" altLang="ja-JP" sz="700" b="1" dirty="0" smtClean="0">
                <a:latin typeface="+mn-ea"/>
                <a:cs typeface="Meiryo UI" panose="020B0604030504040204" pitchFamily="50" charset="-128"/>
              </a:rPr>
              <a:t>【</a:t>
            </a:r>
            <a:r>
              <a:rPr lang="ja-JP" altLang="en-US" sz="700" b="1" dirty="0" smtClean="0">
                <a:latin typeface="+mn-ea"/>
                <a:cs typeface="Meiryo UI" panose="020B0604030504040204" pitchFamily="50" charset="-128"/>
              </a:rPr>
              <a:t>イベント開催数・参加者数の推移</a:t>
            </a:r>
            <a:r>
              <a:rPr lang="en-US" altLang="ja-JP" sz="700" b="1" dirty="0" smtClean="0">
                <a:latin typeface="+mn-ea"/>
                <a:cs typeface="Meiryo UI" panose="020B0604030504040204" pitchFamily="50" charset="-128"/>
              </a:rPr>
              <a:t>】</a:t>
            </a:r>
            <a:endParaRPr kumimoji="1" lang="ja-JP" altLang="en-US" sz="700" b="1" dirty="0">
              <a:latin typeface="+mn-ea"/>
              <a:cs typeface="Meiryo UI" panose="020B0604030504040204" pitchFamily="50" charset="-128"/>
            </a:endParaRPr>
          </a:p>
        </p:txBody>
      </p:sp>
      <p:sp>
        <p:nvSpPr>
          <p:cNvPr id="98" name="テキスト ボックス 97"/>
          <p:cNvSpPr txBox="1"/>
          <p:nvPr/>
        </p:nvSpPr>
        <p:spPr>
          <a:xfrm>
            <a:off x="4524699" y="4403204"/>
            <a:ext cx="1183337" cy="246221"/>
          </a:xfrm>
          <a:prstGeom prst="rect">
            <a:avLst/>
          </a:prstGeom>
          <a:noFill/>
        </p:spPr>
        <p:txBody>
          <a:bodyPr wrap="none" rtlCol="0">
            <a:spAutoFit/>
          </a:bodyPr>
          <a:lstStyle/>
          <a:p>
            <a:r>
              <a:rPr kumimoji="1" lang="ja-JP" altLang="en-US" sz="500" dirty="0" smtClean="0">
                <a:latin typeface="+mn-ea"/>
                <a:cs typeface="Meiryo UI" panose="020B0604030504040204" pitchFamily="50" charset="-128"/>
              </a:rPr>
              <a:t>久宝寺</a:t>
            </a:r>
            <a:r>
              <a:rPr lang="ja-JP" altLang="en-US" sz="500" dirty="0">
                <a:latin typeface="+mn-ea"/>
                <a:cs typeface="Meiryo UI" panose="020B0604030504040204" pitchFamily="50" charset="-128"/>
              </a:rPr>
              <a:t>緑地</a:t>
            </a:r>
            <a:r>
              <a:rPr lang="ja-JP" altLang="en-US" sz="500" dirty="0" smtClean="0">
                <a:latin typeface="+mn-ea"/>
                <a:cs typeface="Meiryo UI" panose="020B0604030504040204" pitchFamily="50" charset="-128"/>
              </a:rPr>
              <a:t> </a:t>
            </a:r>
            <a:endParaRPr lang="en-US" altLang="ja-JP" sz="500" dirty="0" smtClean="0">
              <a:latin typeface="+mn-ea"/>
              <a:cs typeface="Meiryo UI" panose="020B0604030504040204" pitchFamily="50" charset="-128"/>
            </a:endParaRPr>
          </a:p>
          <a:p>
            <a:r>
              <a:rPr lang="ja-JP" altLang="en-US" sz="500" dirty="0">
                <a:latin typeface="+mn-ea"/>
                <a:cs typeface="Meiryo UI" panose="020B0604030504040204" pitchFamily="50" charset="-128"/>
              </a:rPr>
              <a:t>便益</a:t>
            </a:r>
            <a:r>
              <a:rPr lang="ja-JP" altLang="en-US" sz="500" dirty="0" smtClean="0">
                <a:latin typeface="+mn-ea"/>
                <a:cs typeface="Meiryo UI" panose="020B0604030504040204" pitchFamily="50" charset="-128"/>
              </a:rPr>
              <a:t>施設・インフォメーションスペース</a:t>
            </a:r>
            <a:endParaRPr kumimoji="1" lang="ja-JP" altLang="en-US" sz="500" dirty="0">
              <a:latin typeface="+mn-ea"/>
              <a:cs typeface="Meiryo UI" panose="020B0604030504040204" pitchFamily="50" charset="-128"/>
            </a:endParaRPr>
          </a:p>
        </p:txBody>
      </p:sp>
      <p:sp>
        <p:nvSpPr>
          <p:cNvPr id="15" name="テキスト ボックス 14"/>
          <p:cNvSpPr txBox="1"/>
          <p:nvPr/>
        </p:nvSpPr>
        <p:spPr>
          <a:xfrm>
            <a:off x="1401745" y="2197932"/>
            <a:ext cx="764593" cy="153888"/>
          </a:xfrm>
          <a:prstGeom prst="rect">
            <a:avLst/>
          </a:prstGeom>
          <a:noFill/>
          <a:ln>
            <a:noFill/>
          </a:ln>
        </p:spPr>
        <p:txBody>
          <a:bodyPr wrap="square" rtlCol="0">
            <a:spAutoFit/>
          </a:bodyPr>
          <a:lstStyle/>
          <a:p>
            <a:r>
              <a:rPr kumimoji="1" lang="ja-JP" altLang="en-US" sz="400" dirty="0" smtClean="0">
                <a:solidFill>
                  <a:schemeClr val="bg1">
                    <a:lumMod val="65000"/>
                  </a:schemeClr>
                </a:solidFill>
              </a:rPr>
              <a:t>北部大阪都市計画区域</a:t>
            </a:r>
            <a:endParaRPr kumimoji="1" lang="ja-JP" altLang="en-US" sz="400" dirty="0">
              <a:solidFill>
                <a:schemeClr val="bg1">
                  <a:lumMod val="65000"/>
                </a:schemeClr>
              </a:solidFill>
            </a:endParaRPr>
          </a:p>
        </p:txBody>
      </p:sp>
      <p:sp>
        <p:nvSpPr>
          <p:cNvPr id="106" name="テキスト ボックス 105"/>
          <p:cNvSpPr txBox="1"/>
          <p:nvPr/>
        </p:nvSpPr>
        <p:spPr>
          <a:xfrm>
            <a:off x="167096" y="2856501"/>
            <a:ext cx="618965" cy="153888"/>
          </a:xfrm>
          <a:prstGeom prst="rect">
            <a:avLst/>
          </a:prstGeom>
          <a:noFill/>
        </p:spPr>
        <p:txBody>
          <a:bodyPr wrap="square" rtlCol="0">
            <a:spAutoFit/>
          </a:bodyPr>
          <a:lstStyle/>
          <a:p>
            <a:pPr algn="r"/>
            <a:r>
              <a:rPr kumimoji="1" lang="ja-JP" altLang="en-US" sz="400" dirty="0" smtClean="0">
                <a:solidFill>
                  <a:schemeClr val="bg1">
                    <a:lumMod val="65000"/>
                  </a:schemeClr>
                </a:solidFill>
              </a:rPr>
              <a:t>大阪都市計画区域</a:t>
            </a:r>
            <a:endParaRPr kumimoji="1" lang="ja-JP" altLang="en-US" sz="400" dirty="0">
              <a:solidFill>
                <a:schemeClr val="bg1">
                  <a:lumMod val="65000"/>
                </a:schemeClr>
              </a:solidFill>
            </a:endParaRPr>
          </a:p>
        </p:txBody>
      </p:sp>
      <p:sp>
        <p:nvSpPr>
          <p:cNvPr id="111" name="テキスト ボックス 110"/>
          <p:cNvSpPr txBox="1"/>
          <p:nvPr/>
        </p:nvSpPr>
        <p:spPr>
          <a:xfrm>
            <a:off x="1624014" y="2373258"/>
            <a:ext cx="717646" cy="153888"/>
          </a:xfrm>
          <a:prstGeom prst="rect">
            <a:avLst/>
          </a:prstGeom>
          <a:noFill/>
        </p:spPr>
        <p:txBody>
          <a:bodyPr wrap="square" rtlCol="0">
            <a:spAutoFit/>
          </a:bodyPr>
          <a:lstStyle/>
          <a:p>
            <a:r>
              <a:rPr kumimoji="1" lang="ja-JP" altLang="en-US" sz="400" dirty="0" smtClean="0">
                <a:solidFill>
                  <a:schemeClr val="bg1">
                    <a:lumMod val="65000"/>
                  </a:schemeClr>
                </a:solidFill>
              </a:rPr>
              <a:t>東部大阪</a:t>
            </a:r>
            <a:r>
              <a:rPr lang="ja-JP" altLang="en-US" sz="400" dirty="0" smtClean="0">
                <a:solidFill>
                  <a:schemeClr val="bg1">
                    <a:lumMod val="65000"/>
                  </a:schemeClr>
                </a:solidFill>
              </a:rPr>
              <a:t>都市</a:t>
            </a:r>
            <a:r>
              <a:rPr lang="ja-JP" altLang="en-US" sz="400" dirty="0">
                <a:solidFill>
                  <a:schemeClr val="bg1">
                    <a:lumMod val="65000"/>
                  </a:schemeClr>
                </a:solidFill>
              </a:rPr>
              <a:t>計画区域</a:t>
            </a:r>
            <a:endParaRPr kumimoji="1" lang="ja-JP" altLang="en-US" sz="400" dirty="0">
              <a:solidFill>
                <a:schemeClr val="bg1">
                  <a:lumMod val="65000"/>
                </a:schemeClr>
              </a:solidFill>
            </a:endParaRPr>
          </a:p>
        </p:txBody>
      </p:sp>
      <p:sp>
        <p:nvSpPr>
          <p:cNvPr id="112" name="テキスト ボックス 111"/>
          <p:cNvSpPr txBox="1"/>
          <p:nvPr/>
        </p:nvSpPr>
        <p:spPr>
          <a:xfrm>
            <a:off x="1694269" y="3834986"/>
            <a:ext cx="751072" cy="153888"/>
          </a:xfrm>
          <a:prstGeom prst="rect">
            <a:avLst/>
          </a:prstGeom>
          <a:noFill/>
        </p:spPr>
        <p:txBody>
          <a:bodyPr wrap="square" rtlCol="0">
            <a:spAutoFit/>
          </a:bodyPr>
          <a:lstStyle/>
          <a:p>
            <a:r>
              <a:rPr kumimoji="1" lang="ja-JP" altLang="en-US" sz="400" dirty="0" smtClean="0">
                <a:solidFill>
                  <a:schemeClr val="bg1">
                    <a:lumMod val="65000"/>
                  </a:schemeClr>
                </a:solidFill>
              </a:rPr>
              <a:t>南部大阪都市計画区域</a:t>
            </a:r>
            <a:endParaRPr kumimoji="1" lang="ja-JP" altLang="en-US" sz="400" dirty="0">
              <a:solidFill>
                <a:schemeClr val="bg1">
                  <a:lumMod val="65000"/>
                </a:schemeClr>
              </a:solidFill>
            </a:endParaRPr>
          </a:p>
        </p:txBody>
      </p:sp>
      <p:cxnSp>
        <p:nvCxnSpPr>
          <p:cNvPr id="24" name="直線コネクタ 23"/>
          <p:cNvCxnSpPr/>
          <p:nvPr/>
        </p:nvCxnSpPr>
        <p:spPr>
          <a:xfrm>
            <a:off x="1419331" y="3793142"/>
            <a:ext cx="364710" cy="76646"/>
          </a:xfrm>
          <a:prstGeom prst="line">
            <a:avLst/>
          </a:prstGeom>
          <a:ln>
            <a:solidFill>
              <a:srgbClr val="4A7EBB">
                <a:alpha val="50196"/>
              </a:srgbClr>
            </a:solidFill>
            <a:headEnd type="arrow" w="sm" len="sm"/>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H="1" flipV="1">
            <a:off x="704528" y="2935195"/>
            <a:ext cx="451363" cy="184818"/>
          </a:xfrm>
          <a:prstGeom prst="line">
            <a:avLst/>
          </a:prstGeom>
          <a:ln>
            <a:solidFill>
              <a:srgbClr val="4A7EBB">
                <a:alpha val="50196"/>
              </a:srgbClr>
            </a:solidFill>
            <a:headEnd type="arrow" w="sm" len="sm"/>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flipV="1">
            <a:off x="1603170" y="2492897"/>
            <a:ext cx="109470" cy="216023"/>
          </a:xfrm>
          <a:prstGeom prst="line">
            <a:avLst/>
          </a:prstGeom>
          <a:ln>
            <a:solidFill>
              <a:srgbClr val="4A7EBB">
                <a:alpha val="50196"/>
              </a:srgbClr>
            </a:solidFill>
            <a:headEnd type="arrow" w="sm" len="sm"/>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flipV="1">
            <a:off x="1281166" y="2308230"/>
            <a:ext cx="226236" cy="400690"/>
          </a:xfrm>
          <a:prstGeom prst="line">
            <a:avLst/>
          </a:prstGeom>
          <a:ln>
            <a:solidFill>
              <a:srgbClr val="4A7EBB">
                <a:alpha val="50196"/>
              </a:srgbClr>
            </a:solidFill>
            <a:headEnd type="arrow" w="sm" len="sm"/>
          </a:ln>
        </p:spPr>
        <p:style>
          <a:lnRef idx="1">
            <a:schemeClr val="accent1"/>
          </a:lnRef>
          <a:fillRef idx="0">
            <a:schemeClr val="accent1"/>
          </a:fillRef>
          <a:effectRef idx="0">
            <a:schemeClr val="accent1"/>
          </a:effectRef>
          <a:fontRef idx="minor">
            <a:schemeClr val="tx1"/>
          </a:fontRef>
        </p:style>
      </p:cxnSp>
      <p:graphicFrame>
        <p:nvGraphicFramePr>
          <p:cNvPr id="133" name="グラフ 132"/>
          <p:cNvGraphicFramePr>
            <a:graphicFrameLocks/>
          </p:cNvGraphicFramePr>
          <p:nvPr>
            <p:extLst>
              <p:ext uri="{D42A27DB-BD31-4B8C-83A1-F6EECF244321}">
                <p14:modId xmlns:p14="http://schemas.microsoft.com/office/powerpoint/2010/main" val="2749431666"/>
              </p:ext>
            </p:extLst>
          </p:nvPr>
        </p:nvGraphicFramePr>
        <p:xfrm>
          <a:off x="2422622" y="2492894"/>
          <a:ext cx="2016797" cy="807093"/>
        </p:xfrm>
        <a:graphic>
          <a:graphicData uri="http://schemas.openxmlformats.org/drawingml/2006/chart">
            <c:chart xmlns:c="http://schemas.openxmlformats.org/drawingml/2006/chart" xmlns:r="http://schemas.openxmlformats.org/officeDocument/2006/relationships" r:id="rId8"/>
          </a:graphicData>
        </a:graphic>
      </p:graphicFrame>
      <p:sp>
        <p:nvSpPr>
          <p:cNvPr id="134" name="テキスト ボックス 1"/>
          <p:cNvSpPr txBox="1"/>
          <p:nvPr/>
        </p:nvSpPr>
        <p:spPr>
          <a:xfrm>
            <a:off x="2341244" y="2367639"/>
            <a:ext cx="492697" cy="17850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lang="ja-JP" altLang="en-US" sz="500" dirty="0"/>
              <a:t>（千人）</a:t>
            </a:r>
          </a:p>
        </p:txBody>
      </p:sp>
      <p:sp>
        <p:nvSpPr>
          <p:cNvPr id="12" name="下矢印 11"/>
          <p:cNvSpPr/>
          <p:nvPr/>
        </p:nvSpPr>
        <p:spPr>
          <a:xfrm>
            <a:off x="8102106" y="1471345"/>
            <a:ext cx="216000" cy="1080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0" name="Picture 2" descr="\\webx.lan.pref.osaka.jp\DavWWWRoot\01\toshiseibi\kyouyu\Documents\504_都市計画室\200_公園課\200_公園整備G\にぎわい\久宝寺緑地コンビニオープンセレモニー\ＶＧレク資料\IMG_9470.JPG"/>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l="7088" t="14230" b="29317"/>
          <a:stretch/>
        </p:blipFill>
        <p:spPr bwMode="auto">
          <a:xfrm>
            <a:off x="4602502" y="3785847"/>
            <a:ext cx="1109586" cy="640250"/>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7"/>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38420" y="2514846"/>
            <a:ext cx="1714671" cy="8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 name="正方形/長方形 115"/>
          <p:cNvSpPr/>
          <p:nvPr/>
        </p:nvSpPr>
        <p:spPr>
          <a:xfrm>
            <a:off x="0" y="0"/>
            <a:ext cx="9906000" cy="40466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7" name="タイトル 1"/>
          <p:cNvSpPr txBox="1">
            <a:spLocks/>
          </p:cNvSpPr>
          <p:nvPr/>
        </p:nvSpPr>
        <p:spPr>
          <a:xfrm>
            <a:off x="-1" y="-83206"/>
            <a:ext cx="5755257"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400" dirty="0">
                <a:latin typeface="+mj-ea"/>
              </a:rPr>
              <a:t>　</a:t>
            </a:r>
            <a:r>
              <a:rPr lang="ja-JP" altLang="en-US" sz="2400" dirty="0" smtClean="0">
                <a:latin typeface="+mj-ea"/>
              </a:rPr>
              <a:t>中間報告について②</a:t>
            </a:r>
            <a:endParaRPr lang="en-US" altLang="ja-JP" sz="2400" dirty="0" smtClean="0">
              <a:latin typeface="+mj-ea"/>
            </a:endParaRPr>
          </a:p>
        </p:txBody>
      </p:sp>
    </p:spTree>
    <p:extLst>
      <p:ext uri="{BB962C8B-B14F-4D97-AF65-F5344CB8AC3E}">
        <p14:creationId xmlns:p14="http://schemas.microsoft.com/office/powerpoint/2010/main" val="2661391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タイトル 1"/>
          <p:cNvSpPr txBox="1">
            <a:spLocks/>
          </p:cNvSpPr>
          <p:nvPr/>
        </p:nvSpPr>
        <p:spPr>
          <a:xfrm>
            <a:off x="-1" y="0"/>
            <a:ext cx="9777537"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400" dirty="0">
                <a:latin typeface="+mj-ea"/>
              </a:rPr>
              <a:t>　</a:t>
            </a:r>
            <a:r>
              <a:rPr lang="ja-JP" altLang="en-US" sz="2400" smtClean="0">
                <a:latin typeface="+mj-ea"/>
              </a:rPr>
              <a:t>常務委員会の</a:t>
            </a:r>
            <a:r>
              <a:rPr lang="ja-JP" altLang="en-US" sz="2400" dirty="0" smtClean="0">
                <a:latin typeface="+mj-ea"/>
              </a:rPr>
              <a:t>意見を踏まえた主な検討事項について</a:t>
            </a:r>
            <a:endParaRPr lang="en-US" altLang="ja-JP" sz="2400" dirty="0" smtClean="0">
              <a:latin typeface="+mj-ea"/>
            </a:endParaRPr>
          </a:p>
        </p:txBody>
      </p:sp>
      <p:sp>
        <p:nvSpPr>
          <p:cNvPr id="25" name="テキスト ボックス 24"/>
          <p:cNvSpPr txBox="1"/>
          <p:nvPr/>
        </p:nvSpPr>
        <p:spPr>
          <a:xfrm>
            <a:off x="-195573" y="690855"/>
            <a:ext cx="10134686" cy="3016210"/>
          </a:xfrm>
          <a:prstGeom prst="rect">
            <a:avLst/>
          </a:prstGeom>
          <a:noFill/>
        </p:spPr>
        <p:txBody>
          <a:bodyPr wrap="square" rtlCol="0">
            <a:spAutoFit/>
          </a:bodyPr>
          <a:lstStyle/>
          <a:p>
            <a:r>
              <a:rPr kumimoji="1" lang="ja-JP" altLang="en-US" dirty="0" smtClean="0"/>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①</a:t>
            </a:r>
            <a:r>
              <a:rPr kumimoji="1" lang="ja-JP" altLang="en-US" u="sng" dirty="0" smtClean="0">
                <a:latin typeface="Meiryo UI" panose="020B0604030504040204" pitchFamily="50" charset="-128"/>
                <a:ea typeface="Meiryo UI" panose="020B0604030504040204" pitchFamily="50" charset="-128"/>
                <a:cs typeface="Meiryo UI" panose="020B0604030504040204" pitchFamily="50" charset="-128"/>
              </a:rPr>
              <a:t>利用者アンケートの結果等を踏まえて、公園の基本的な管理の充実や</a:t>
            </a:r>
            <a:endParaRPr kumimoji="1"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u="sng" dirty="0" smtClean="0">
                <a:latin typeface="Meiryo UI" panose="020B0604030504040204" pitchFamily="50" charset="-128"/>
                <a:ea typeface="Meiryo UI" panose="020B0604030504040204" pitchFamily="50" charset="-128"/>
                <a:cs typeface="Meiryo UI" panose="020B0604030504040204" pitchFamily="50" charset="-128"/>
              </a:rPr>
              <a:t>地域の多様なニーズに対応するための具体的な取組方策を検討すること。</a:t>
            </a:r>
            <a:endParaRPr kumimoji="1"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&lt;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検討した主な取組方策</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&gt;</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・民間の資金やノウハウの活用</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・ニーズの変化に対応できる制度の導入</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・多様な主体が公園に関わる仕組みづくり</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・公園の管理充実　　　　　　　　　　　　　　など</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95572" y="3373829"/>
            <a:ext cx="9829092" cy="2431435"/>
          </a:xfrm>
          <a:prstGeom prst="rect">
            <a:avLst/>
          </a:prstGeom>
          <a:noFill/>
        </p:spPr>
        <p:txBody>
          <a:bodyPr wrap="square" rtlCol="0">
            <a:spAutoFit/>
          </a:bodyPr>
          <a:lstStyle/>
          <a:p>
            <a:r>
              <a:rPr lang="ja-JP" altLang="en-US" dirty="0" smtClean="0"/>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府営公園が積極的に都市・まちづくりのために寄与していく姿勢が分るように、できるだけ</a:t>
            </a:r>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ポジティブな表現にすること</a:t>
            </a:r>
            <a:r>
              <a:rPr kumimoji="1" lang="ja-JP" altLang="en-US" u="sng"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③</a:t>
            </a:r>
            <a:r>
              <a:rPr kumimoji="1" lang="ja-JP" altLang="en-US" u="sng" dirty="0" smtClean="0">
                <a:latin typeface="Meiryo UI" panose="020B0604030504040204" pitchFamily="50" charset="-128"/>
                <a:ea typeface="Meiryo UI" panose="020B0604030504040204" pitchFamily="50" charset="-128"/>
                <a:cs typeface="Meiryo UI" panose="020B0604030504040204" pitchFamily="50" charset="-128"/>
              </a:rPr>
              <a:t>基本方針に沿った取組みを実施することによって、上位計画の実現につながることを</a:t>
            </a:r>
            <a:endParaRPr kumimoji="1"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u="sng" dirty="0" smtClean="0">
                <a:latin typeface="Meiryo UI" panose="020B0604030504040204" pitchFamily="50" charset="-128"/>
                <a:ea typeface="Meiryo UI" panose="020B0604030504040204" pitchFamily="50" charset="-128"/>
                <a:cs typeface="Meiryo UI" panose="020B0604030504040204" pitchFamily="50" charset="-128"/>
              </a:rPr>
              <a:t>分かりやすく表現すること。</a:t>
            </a:r>
            <a:endParaRPr kumimoji="1"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u="sng"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28464" y="620689"/>
            <a:ext cx="9649072" cy="59046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5052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7004</TotalTime>
  <Words>790</Words>
  <Application>Microsoft Office PowerPoint</Application>
  <PresentationFormat>A4 210 x 297 mm</PresentationFormat>
  <Paragraphs>271</Paragraphs>
  <Slides>6</Slides>
  <Notes>3</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​​テーマ</vt:lpstr>
      <vt:lpstr>ワークシート</vt:lpstr>
      <vt:lpstr>「都市計画公園のあり方」の 検討経過について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ryokukei.co.ltd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all　staff</dc:creator>
  <cp:lastModifiedBy>JimmonT</cp:lastModifiedBy>
  <cp:revision>539</cp:revision>
  <cp:lastPrinted>2018-08-29T04:46:01Z</cp:lastPrinted>
  <dcterms:created xsi:type="dcterms:W3CDTF">2017-10-19T02:01:19Z</dcterms:created>
  <dcterms:modified xsi:type="dcterms:W3CDTF">2018-08-30T07:35:17Z</dcterms:modified>
</cp:coreProperties>
</file>