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95" r:id="rId2"/>
    <p:sldId id="284" r:id="rId3"/>
    <p:sldId id="283" r:id="rId4"/>
    <p:sldId id="278" r:id="rId5"/>
    <p:sldId id="280" r:id="rId6"/>
    <p:sldId id="281" r:id="rId7"/>
  </p:sldIdLst>
  <p:sldSz cx="9906000" cy="6858000" type="A4"/>
  <p:notesSz cx="6807200" cy="9939338"/>
  <p:defaultTextStyle>
    <a:defPPr>
      <a:defRPr lang="ja-JP"/>
    </a:defPPr>
    <a:lvl1pPr marL="0" algn="l" defTabSz="957644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1pPr>
    <a:lvl2pPr marL="478822" algn="l" defTabSz="957644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2pPr>
    <a:lvl3pPr marL="957644" algn="l" defTabSz="957644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3pPr>
    <a:lvl4pPr marL="1436465" algn="l" defTabSz="957644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4pPr>
    <a:lvl5pPr marL="1915286" algn="l" defTabSz="957644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5pPr>
    <a:lvl6pPr marL="2394107" algn="l" defTabSz="957644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6pPr>
    <a:lvl7pPr marL="2872929" algn="l" defTabSz="957644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7pPr>
    <a:lvl8pPr marL="3351750" algn="l" defTabSz="957644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8pPr>
    <a:lvl9pPr marL="3830572" algn="l" defTabSz="957644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0066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3286" autoAdjust="0"/>
  </p:normalViewPr>
  <p:slideViewPr>
    <p:cSldViewPr>
      <p:cViewPr varScale="1">
        <p:scale>
          <a:sx n="74" d="100"/>
          <a:sy n="74" d="100"/>
        </p:scale>
        <p:origin x="-1092" y="-10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4" d="100"/>
          <a:sy n="74" d="100"/>
        </p:scale>
        <p:origin x="-2784" y="-108"/>
      </p:cViewPr>
      <p:guideLst>
        <p:guide orient="horz" pos="3130"/>
        <p:guide pos="2143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2950375" cy="497367"/>
          </a:xfrm>
          <a:prstGeom prst="rect">
            <a:avLst/>
          </a:prstGeom>
        </p:spPr>
        <p:txBody>
          <a:bodyPr vert="horz" lIns="92229" tIns="46115" rIns="92229" bIns="46115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5221" y="2"/>
            <a:ext cx="2950374" cy="497367"/>
          </a:xfrm>
          <a:prstGeom prst="rect">
            <a:avLst/>
          </a:prstGeom>
        </p:spPr>
        <p:txBody>
          <a:bodyPr vert="horz" lIns="92229" tIns="46115" rIns="92229" bIns="46115" rtlCol="0"/>
          <a:lstStyle>
            <a:lvl1pPr algn="r">
              <a:defRPr sz="1200"/>
            </a:lvl1pPr>
          </a:lstStyle>
          <a:p>
            <a:fld id="{75C68039-B1E6-45BB-ACE9-5AA68693B277}" type="datetimeFigureOut">
              <a:rPr kumimoji="1" lang="ja-JP" altLang="en-US" smtClean="0"/>
              <a:t>2018/1/5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2" y="9440372"/>
            <a:ext cx="2950375" cy="497366"/>
          </a:xfrm>
          <a:prstGeom prst="rect">
            <a:avLst/>
          </a:prstGeom>
        </p:spPr>
        <p:txBody>
          <a:bodyPr vert="horz" lIns="92229" tIns="46115" rIns="92229" bIns="46115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5221" y="9440372"/>
            <a:ext cx="2950374" cy="497366"/>
          </a:xfrm>
          <a:prstGeom prst="rect">
            <a:avLst/>
          </a:prstGeom>
        </p:spPr>
        <p:txBody>
          <a:bodyPr vert="horz" lIns="92229" tIns="46115" rIns="92229" bIns="46115" rtlCol="0" anchor="b"/>
          <a:lstStyle>
            <a:lvl1pPr algn="r">
              <a:defRPr sz="1200"/>
            </a:lvl1pPr>
          </a:lstStyle>
          <a:p>
            <a:fld id="{23AD75DB-1E94-4D80-AFCB-3E136DF2B0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03388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2950375" cy="497367"/>
          </a:xfrm>
          <a:prstGeom prst="rect">
            <a:avLst/>
          </a:prstGeom>
        </p:spPr>
        <p:txBody>
          <a:bodyPr vert="horz" lIns="92229" tIns="46115" rIns="92229" bIns="46115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221" y="2"/>
            <a:ext cx="2950374" cy="497367"/>
          </a:xfrm>
          <a:prstGeom prst="rect">
            <a:avLst/>
          </a:prstGeom>
        </p:spPr>
        <p:txBody>
          <a:bodyPr vert="horz" lIns="92229" tIns="46115" rIns="92229" bIns="46115" rtlCol="0"/>
          <a:lstStyle>
            <a:lvl1pPr algn="r">
              <a:defRPr sz="1200"/>
            </a:lvl1pPr>
          </a:lstStyle>
          <a:p>
            <a:fld id="{7CBD82BD-B66C-49B7-9234-DA0579F870B6}" type="datetimeFigureOut">
              <a:rPr kumimoji="1" lang="ja-JP" altLang="en-US" smtClean="0"/>
              <a:t>2018/1/5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709613" y="744538"/>
            <a:ext cx="5387975" cy="3729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229" tIns="46115" rIns="92229" bIns="46115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240" y="4720985"/>
            <a:ext cx="5446723" cy="4473102"/>
          </a:xfrm>
          <a:prstGeom prst="rect">
            <a:avLst/>
          </a:prstGeom>
        </p:spPr>
        <p:txBody>
          <a:bodyPr vert="horz" lIns="92229" tIns="46115" rIns="92229" bIns="46115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440372"/>
            <a:ext cx="2950375" cy="497366"/>
          </a:xfrm>
          <a:prstGeom prst="rect">
            <a:avLst/>
          </a:prstGeom>
        </p:spPr>
        <p:txBody>
          <a:bodyPr vert="horz" lIns="92229" tIns="46115" rIns="92229" bIns="46115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221" y="9440372"/>
            <a:ext cx="2950374" cy="497366"/>
          </a:xfrm>
          <a:prstGeom prst="rect">
            <a:avLst/>
          </a:prstGeom>
        </p:spPr>
        <p:txBody>
          <a:bodyPr vert="horz" lIns="92229" tIns="46115" rIns="92229" bIns="46115" rtlCol="0" anchor="b"/>
          <a:lstStyle>
            <a:lvl1pPr algn="r">
              <a:defRPr sz="1200"/>
            </a:lvl1pPr>
          </a:lstStyle>
          <a:p>
            <a:fld id="{F9B6D959-5BA2-4BA0-9E45-B91D23920E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77104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 anchor="ctr"/>
          <a:lstStyle/>
          <a:p>
            <a:pPr algn="ctr"/>
            <a:endParaRPr lang="ja-JP" altLang="en-US" sz="20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B6D959-5BA2-4BA0-9E45-B91D23920EB3}" type="slidenum">
              <a:rPr lang="ja-JP" altLang="en-US" smtClean="0">
                <a:solidFill>
                  <a:prstClr val="black"/>
                </a:solidFill>
              </a:rPr>
              <a:pPr/>
              <a:t>1</a:t>
            </a:fld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49736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B6D959-5BA2-4BA0-9E45-B91D23920EB3}" type="slidenum">
              <a:rPr lang="ja-JP" altLang="en-US" smtClean="0">
                <a:solidFill>
                  <a:prstClr val="black"/>
                </a:solidFill>
              </a:rPr>
              <a:pPr/>
              <a:t>2</a:t>
            </a:fld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65834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B6D959-5BA2-4BA0-9E45-B91D23920EB3}" type="slidenum">
              <a:rPr lang="ja-JP" altLang="en-US" smtClean="0">
                <a:solidFill>
                  <a:prstClr val="black"/>
                </a:solidFill>
              </a:rPr>
              <a:pPr/>
              <a:t>3</a:t>
            </a:fld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65834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B6D959-5BA2-4BA0-9E45-B91D23920EB3}" type="slidenum">
              <a:rPr lang="ja-JP" altLang="en-US" smtClean="0">
                <a:solidFill>
                  <a:prstClr val="black"/>
                </a:solidFill>
              </a:rPr>
              <a:pPr/>
              <a:t>4</a:t>
            </a:fld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65834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B6D959-5BA2-4BA0-9E45-B91D23920EB3}" type="slidenum">
              <a:rPr lang="ja-JP" altLang="en-US" smtClean="0">
                <a:solidFill>
                  <a:prstClr val="black"/>
                </a:solidFill>
              </a:rPr>
              <a:pPr/>
              <a:t>5</a:t>
            </a:fld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65834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B6D959-5BA2-4BA0-9E45-B91D23920EB3}" type="slidenum">
              <a:rPr lang="ja-JP" altLang="en-US" smtClean="0">
                <a:solidFill>
                  <a:prstClr val="black"/>
                </a:solidFill>
              </a:rPr>
              <a:pPr/>
              <a:t>6</a:t>
            </a:fld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65834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9"/>
            <a:ext cx="84201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788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576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364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152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941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729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517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305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250F9-B1E8-4870-90DD-A4FD5747408E}" type="datetimeFigureOut">
              <a:rPr kumimoji="1" lang="ja-JP" altLang="en-US" smtClean="0"/>
              <a:t>2018/1/5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9897A-2A4A-4D2B-BB25-9B10BB101C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62524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250F9-B1E8-4870-90DD-A4FD5747408E}" type="datetimeFigureOut">
              <a:rPr kumimoji="1" lang="ja-JP" altLang="en-US" smtClean="0"/>
              <a:t>2018/1/5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9897A-2A4A-4D2B-BB25-9B10BB101C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7732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42"/>
            <a:ext cx="222885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5300" y="274642"/>
            <a:ext cx="652145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250F9-B1E8-4870-90DD-A4FD5747408E}" type="datetimeFigureOut">
              <a:rPr kumimoji="1" lang="ja-JP" altLang="en-US" smtClean="0"/>
              <a:t>2018/1/5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9897A-2A4A-4D2B-BB25-9B10BB101C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70912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250F9-B1E8-4870-90DD-A4FD5747408E}" type="datetimeFigureOut">
              <a:rPr kumimoji="1" lang="ja-JP" altLang="en-US" smtClean="0"/>
              <a:t>2018/1/5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9897A-2A4A-4D2B-BB25-9B10BB101C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24589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4"/>
            <a:ext cx="8420100" cy="1362075"/>
          </a:xfrm>
        </p:spPr>
        <p:txBody>
          <a:bodyPr anchor="t"/>
          <a:lstStyle>
            <a:lvl1pPr algn="l">
              <a:defRPr sz="42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506" y="2906714"/>
            <a:ext cx="8420100" cy="1500187"/>
          </a:xfrm>
        </p:spPr>
        <p:txBody>
          <a:bodyPr anchor="b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78822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5764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43646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1528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39410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87292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35175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83057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250F9-B1E8-4870-90DD-A4FD5747408E}" type="datetimeFigureOut">
              <a:rPr kumimoji="1" lang="ja-JP" altLang="en-US" smtClean="0"/>
              <a:t>2018/1/5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9897A-2A4A-4D2B-BB25-9B10BB101C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87014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5300" y="1600204"/>
            <a:ext cx="4375150" cy="4525963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35550" y="1600204"/>
            <a:ext cx="4375150" cy="4525963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250F9-B1E8-4870-90DD-A4FD5747408E}" type="datetimeFigureOut">
              <a:rPr kumimoji="1" lang="ja-JP" altLang="en-US" smtClean="0"/>
              <a:t>2018/1/5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9897A-2A4A-4D2B-BB25-9B10BB101C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28201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822" indent="0">
              <a:buNone/>
              <a:defRPr sz="2100" b="1"/>
            </a:lvl2pPr>
            <a:lvl3pPr marL="957644" indent="0">
              <a:buNone/>
              <a:defRPr sz="1900" b="1"/>
            </a:lvl3pPr>
            <a:lvl4pPr marL="1436465" indent="0">
              <a:buNone/>
              <a:defRPr sz="1600" b="1"/>
            </a:lvl4pPr>
            <a:lvl5pPr marL="1915286" indent="0">
              <a:buNone/>
              <a:defRPr sz="1600" b="1"/>
            </a:lvl5pPr>
            <a:lvl6pPr marL="2394107" indent="0">
              <a:buNone/>
              <a:defRPr sz="1600" b="1"/>
            </a:lvl6pPr>
            <a:lvl7pPr marL="2872929" indent="0">
              <a:buNone/>
              <a:defRPr sz="1600" b="1"/>
            </a:lvl7pPr>
            <a:lvl8pPr marL="3351750" indent="0">
              <a:buNone/>
              <a:defRPr sz="1600" b="1"/>
            </a:lvl8pPr>
            <a:lvl9pPr marL="3830572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112" y="1535113"/>
            <a:ext cx="4378590" cy="639762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822" indent="0">
              <a:buNone/>
              <a:defRPr sz="2100" b="1"/>
            </a:lvl2pPr>
            <a:lvl3pPr marL="957644" indent="0">
              <a:buNone/>
              <a:defRPr sz="1900" b="1"/>
            </a:lvl3pPr>
            <a:lvl4pPr marL="1436465" indent="0">
              <a:buNone/>
              <a:defRPr sz="1600" b="1"/>
            </a:lvl4pPr>
            <a:lvl5pPr marL="1915286" indent="0">
              <a:buNone/>
              <a:defRPr sz="1600" b="1"/>
            </a:lvl5pPr>
            <a:lvl6pPr marL="2394107" indent="0">
              <a:buNone/>
              <a:defRPr sz="1600" b="1"/>
            </a:lvl6pPr>
            <a:lvl7pPr marL="2872929" indent="0">
              <a:buNone/>
              <a:defRPr sz="1600" b="1"/>
            </a:lvl7pPr>
            <a:lvl8pPr marL="3351750" indent="0">
              <a:buNone/>
              <a:defRPr sz="1600" b="1"/>
            </a:lvl8pPr>
            <a:lvl9pPr marL="3830572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112" y="2174875"/>
            <a:ext cx="4378590" cy="3951288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250F9-B1E8-4870-90DD-A4FD5747408E}" type="datetimeFigureOut">
              <a:rPr kumimoji="1" lang="ja-JP" altLang="en-US" smtClean="0"/>
              <a:t>2018/1/5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9897A-2A4A-4D2B-BB25-9B10BB101C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97152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250F9-B1E8-4870-90DD-A4FD5747408E}" type="datetimeFigureOut">
              <a:rPr kumimoji="1" lang="ja-JP" altLang="en-US" smtClean="0"/>
              <a:t>2018/1/5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9897A-2A4A-4D2B-BB25-9B10BB101C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43834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250F9-B1E8-4870-90DD-A4FD5747408E}" type="datetimeFigureOut">
              <a:rPr kumimoji="1" lang="ja-JP" altLang="en-US" smtClean="0"/>
              <a:t>2018/1/5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9897A-2A4A-4D2B-BB25-9B10BB101C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06303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1" y="273050"/>
            <a:ext cx="3259006" cy="1162050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2972" y="273054"/>
            <a:ext cx="5537729" cy="5853113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1" y="1435103"/>
            <a:ext cx="3259006" cy="4691063"/>
          </a:xfrm>
        </p:spPr>
        <p:txBody>
          <a:bodyPr/>
          <a:lstStyle>
            <a:lvl1pPr marL="0" indent="0">
              <a:buNone/>
              <a:defRPr sz="1500"/>
            </a:lvl1pPr>
            <a:lvl2pPr marL="478822" indent="0">
              <a:buNone/>
              <a:defRPr sz="1300"/>
            </a:lvl2pPr>
            <a:lvl3pPr marL="957644" indent="0">
              <a:buNone/>
              <a:defRPr sz="1000"/>
            </a:lvl3pPr>
            <a:lvl4pPr marL="1436465" indent="0">
              <a:buNone/>
              <a:defRPr sz="1000"/>
            </a:lvl4pPr>
            <a:lvl5pPr marL="1915286" indent="0">
              <a:buNone/>
              <a:defRPr sz="1000"/>
            </a:lvl5pPr>
            <a:lvl6pPr marL="2394107" indent="0">
              <a:buNone/>
              <a:defRPr sz="1000"/>
            </a:lvl6pPr>
            <a:lvl7pPr marL="2872929" indent="0">
              <a:buNone/>
              <a:defRPr sz="1000"/>
            </a:lvl7pPr>
            <a:lvl8pPr marL="3351750" indent="0">
              <a:buNone/>
              <a:defRPr sz="1000"/>
            </a:lvl8pPr>
            <a:lvl9pPr marL="3830572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250F9-B1E8-4870-90DD-A4FD5747408E}" type="datetimeFigureOut">
              <a:rPr kumimoji="1" lang="ja-JP" altLang="en-US" smtClean="0"/>
              <a:t>2018/1/5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9897A-2A4A-4D2B-BB25-9B10BB101C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58372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400"/>
            </a:lvl1pPr>
            <a:lvl2pPr marL="478822" indent="0">
              <a:buNone/>
              <a:defRPr sz="2900"/>
            </a:lvl2pPr>
            <a:lvl3pPr marL="957644" indent="0">
              <a:buNone/>
              <a:defRPr sz="2500"/>
            </a:lvl3pPr>
            <a:lvl4pPr marL="1436465" indent="0">
              <a:buNone/>
              <a:defRPr sz="2100"/>
            </a:lvl4pPr>
            <a:lvl5pPr marL="1915286" indent="0">
              <a:buNone/>
              <a:defRPr sz="2100"/>
            </a:lvl5pPr>
            <a:lvl6pPr marL="2394107" indent="0">
              <a:buNone/>
              <a:defRPr sz="2100"/>
            </a:lvl6pPr>
            <a:lvl7pPr marL="2872929" indent="0">
              <a:buNone/>
              <a:defRPr sz="2100"/>
            </a:lvl7pPr>
            <a:lvl8pPr marL="3351750" indent="0">
              <a:buNone/>
              <a:defRPr sz="2100"/>
            </a:lvl8pPr>
            <a:lvl9pPr marL="3830572" indent="0">
              <a:buNone/>
              <a:defRPr sz="21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500"/>
            </a:lvl1pPr>
            <a:lvl2pPr marL="478822" indent="0">
              <a:buNone/>
              <a:defRPr sz="1300"/>
            </a:lvl2pPr>
            <a:lvl3pPr marL="957644" indent="0">
              <a:buNone/>
              <a:defRPr sz="1000"/>
            </a:lvl3pPr>
            <a:lvl4pPr marL="1436465" indent="0">
              <a:buNone/>
              <a:defRPr sz="1000"/>
            </a:lvl4pPr>
            <a:lvl5pPr marL="1915286" indent="0">
              <a:buNone/>
              <a:defRPr sz="1000"/>
            </a:lvl5pPr>
            <a:lvl6pPr marL="2394107" indent="0">
              <a:buNone/>
              <a:defRPr sz="1000"/>
            </a:lvl6pPr>
            <a:lvl7pPr marL="2872929" indent="0">
              <a:buNone/>
              <a:defRPr sz="1000"/>
            </a:lvl7pPr>
            <a:lvl8pPr marL="3351750" indent="0">
              <a:buNone/>
              <a:defRPr sz="1000"/>
            </a:lvl8pPr>
            <a:lvl9pPr marL="3830572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250F9-B1E8-4870-90DD-A4FD5747408E}" type="datetimeFigureOut">
              <a:rPr kumimoji="1" lang="ja-JP" altLang="en-US" smtClean="0"/>
              <a:t>2018/1/5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9897A-2A4A-4D2B-BB25-9B10BB101C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15448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5764" tIns="47883" rIns="95764" bIns="47883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600204"/>
            <a:ext cx="8915400" cy="4525963"/>
          </a:xfrm>
          <a:prstGeom prst="rect">
            <a:avLst/>
          </a:prstGeom>
        </p:spPr>
        <p:txBody>
          <a:bodyPr vert="horz" lIns="95764" tIns="47883" rIns="95764" bIns="47883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95300" y="6356354"/>
            <a:ext cx="2311400" cy="365125"/>
          </a:xfrm>
          <a:prstGeom prst="rect">
            <a:avLst/>
          </a:prstGeom>
        </p:spPr>
        <p:txBody>
          <a:bodyPr vert="horz" lIns="95764" tIns="47883" rIns="95764" bIns="47883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0250F9-B1E8-4870-90DD-A4FD5747408E}" type="datetimeFigureOut">
              <a:rPr kumimoji="1" lang="ja-JP" altLang="en-US" smtClean="0"/>
              <a:t>2018/1/5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84550" y="6356354"/>
            <a:ext cx="3136900" cy="365125"/>
          </a:xfrm>
          <a:prstGeom prst="rect">
            <a:avLst/>
          </a:prstGeom>
        </p:spPr>
        <p:txBody>
          <a:bodyPr vert="horz" lIns="95764" tIns="47883" rIns="95764" bIns="47883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099300" y="6356354"/>
            <a:ext cx="2311400" cy="365125"/>
          </a:xfrm>
          <a:prstGeom prst="rect">
            <a:avLst/>
          </a:prstGeom>
        </p:spPr>
        <p:txBody>
          <a:bodyPr vert="horz" lIns="95764" tIns="47883" rIns="95764" bIns="47883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A9897A-2A4A-4D2B-BB25-9B10BB101C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07711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57644" rtl="0" eaLnBrk="1" latinLnBrk="0" hangingPunct="1">
        <a:spcBef>
          <a:spcPct val="0"/>
        </a:spcBef>
        <a:buNone/>
        <a:defRPr kumimoji="1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9117" indent="-359117" algn="l" defTabSz="957644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778085" indent="-299263" algn="l" defTabSz="957644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197054" indent="-239411" algn="l" defTabSz="957644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75874" indent="-239411" algn="l" defTabSz="957644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54696" indent="-239411" algn="l" defTabSz="957644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33518" indent="-239411" algn="l" defTabSz="957644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12340" indent="-239411" algn="l" defTabSz="957644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591161" indent="-239411" algn="l" defTabSz="957644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069983" indent="-239411" algn="l" defTabSz="957644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57644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78822" algn="l" defTabSz="957644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57644" algn="l" defTabSz="957644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36465" algn="l" defTabSz="957644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15286" algn="l" defTabSz="957644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394107" algn="l" defTabSz="957644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72929" algn="l" defTabSz="957644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51750" algn="l" defTabSz="957644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30572" algn="l" defTabSz="957644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36004" y="1988840"/>
            <a:ext cx="9849544" cy="2406129"/>
          </a:xfrm>
        </p:spPr>
        <p:txBody>
          <a:bodyPr>
            <a:normAutofit/>
          </a:bodyPr>
          <a:lstStyle/>
          <a:p>
            <a:r>
              <a:rPr kumimoji="1" lang="ja-JP" altLang="en-US" sz="3400" u="sng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府営公園の課題と基本理念・基本方針（案）について</a:t>
            </a:r>
            <a:r>
              <a:rPr lang="ja-JP" altLang="en-US" sz="34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endParaRPr kumimoji="1" lang="ja-JP" altLang="en-US" sz="3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8697416" y="44625"/>
            <a:ext cx="12105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資料 </a:t>
            </a:r>
            <a:r>
              <a:rPr lang="ja-JP" altLang="en-US" sz="2400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２</a:t>
            </a:r>
            <a:endParaRPr lang="en-US" altLang="ja-JP" sz="2400" dirty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8625544" y="25460"/>
            <a:ext cx="1224000" cy="523220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0219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0" y="-72009"/>
            <a:ext cx="9906000" cy="52387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dirty="0">
              <a:solidFill>
                <a:prstClr val="white"/>
              </a:solidFill>
            </a:endParaRPr>
          </a:p>
        </p:txBody>
      </p:sp>
      <p:sp>
        <p:nvSpPr>
          <p:cNvPr id="4" name="タイトル 1"/>
          <p:cNvSpPr txBox="1">
            <a:spLocks/>
          </p:cNvSpPr>
          <p:nvPr/>
        </p:nvSpPr>
        <p:spPr>
          <a:xfrm>
            <a:off x="2" y="-27384"/>
            <a:ext cx="7293258" cy="52387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20000"/>
              </a:lnSpc>
            </a:pPr>
            <a:r>
              <a:rPr lang="ja-JP" altLang="en-US" sz="2400" dirty="0" smtClean="0">
                <a:solidFill>
                  <a:prstClr val="black"/>
                </a:solidFill>
                <a:latin typeface="ＭＳ Ｐゴシック"/>
              </a:rPr>
              <a:t>　</a:t>
            </a:r>
            <a:r>
              <a:rPr lang="ja-JP" altLang="en-US" sz="2400" dirty="0">
                <a:solidFill>
                  <a:prstClr val="black"/>
                </a:solidFill>
                <a:latin typeface="ＭＳ Ｐゴシック"/>
              </a:rPr>
              <a:t>府営公園</a:t>
            </a:r>
            <a:r>
              <a:rPr lang="ja-JP" altLang="en-US" sz="2400" dirty="0" smtClean="0">
                <a:solidFill>
                  <a:prstClr val="black"/>
                </a:solidFill>
                <a:latin typeface="ＭＳ Ｐゴシック"/>
              </a:rPr>
              <a:t>の課題（案）</a:t>
            </a:r>
            <a:endParaRPr lang="ja-JP" altLang="en-US" sz="2400" dirty="0">
              <a:solidFill>
                <a:prstClr val="black"/>
              </a:solidFill>
              <a:latin typeface="ＭＳ Ｐゴシック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80730" y="476671"/>
            <a:ext cx="3972170" cy="226825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ja-JP" altLang="en-US" sz="1600" b="1" dirty="0">
                <a:solidFill>
                  <a:schemeClr val="tx1"/>
                </a:solidFill>
              </a:rPr>
              <a:t>公園緑地を</a:t>
            </a:r>
            <a:r>
              <a:rPr lang="ja-JP" altLang="en-US" sz="1600" b="1" dirty="0" smtClean="0">
                <a:solidFill>
                  <a:schemeClr val="tx1"/>
                </a:solidFill>
              </a:rPr>
              <a:t>取り巻く環境</a:t>
            </a:r>
            <a:r>
              <a:rPr lang="ja-JP" altLang="en-US" sz="1600" b="1" dirty="0">
                <a:solidFill>
                  <a:schemeClr val="tx1"/>
                </a:solidFill>
              </a:rPr>
              <a:t>の変化</a:t>
            </a:r>
          </a:p>
          <a:p>
            <a:pPr fontAlgn="ctr">
              <a:lnSpc>
                <a:spcPts val="1500"/>
              </a:lnSpc>
              <a:spcBef>
                <a:spcPts val="600"/>
              </a:spcBef>
            </a:pPr>
            <a:r>
              <a:rPr lang="ja-JP" altLang="en-US" sz="1400" dirty="0" smtClean="0">
                <a:solidFill>
                  <a:srgbClr val="000000"/>
                </a:solidFill>
                <a:latin typeface="ＭＳ Ｐゴシック"/>
              </a:rPr>
              <a:t>　・</a:t>
            </a:r>
            <a:r>
              <a:rPr lang="ja-JP" altLang="en-US" sz="1400" dirty="0">
                <a:solidFill>
                  <a:srgbClr val="000000"/>
                </a:solidFill>
                <a:latin typeface="ＭＳ Ｐゴシック"/>
              </a:rPr>
              <a:t>人口減少・少子</a:t>
            </a:r>
            <a:r>
              <a:rPr lang="ja-JP" altLang="en-US" sz="1400" dirty="0" smtClean="0">
                <a:solidFill>
                  <a:srgbClr val="000000"/>
                </a:solidFill>
                <a:latin typeface="ＭＳ Ｐゴシック"/>
              </a:rPr>
              <a:t>高齢化</a:t>
            </a:r>
            <a:endParaRPr lang="en-US" altLang="ja-JP" sz="1400" dirty="0" smtClean="0">
              <a:solidFill>
                <a:srgbClr val="000000"/>
              </a:solidFill>
              <a:latin typeface="ＭＳ Ｐゴシック"/>
            </a:endParaRPr>
          </a:p>
          <a:p>
            <a:pPr fontAlgn="ctr">
              <a:lnSpc>
                <a:spcPts val="1500"/>
              </a:lnSpc>
              <a:spcBef>
                <a:spcPts val="600"/>
              </a:spcBef>
            </a:pPr>
            <a:r>
              <a:rPr lang="ja-JP" altLang="en-US" sz="1400" dirty="0" smtClean="0">
                <a:solidFill>
                  <a:srgbClr val="000000"/>
                </a:solidFill>
                <a:latin typeface="ＭＳ Ｐゴシック"/>
              </a:rPr>
              <a:t>　・</a:t>
            </a:r>
            <a:r>
              <a:rPr lang="ja-JP" altLang="en-US" sz="1400" dirty="0">
                <a:solidFill>
                  <a:srgbClr val="000000"/>
                </a:solidFill>
                <a:latin typeface="ＭＳ Ｐゴシック"/>
              </a:rPr>
              <a:t>地域コミュニティの衰退</a:t>
            </a:r>
          </a:p>
          <a:p>
            <a:pPr fontAlgn="ctr">
              <a:lnSpc>
                <a:spcPts val="1500"/>
              </a:lnSpc>
              <a:spcBef>
                <a:spcPts val="600"/>
              </a:spcBef>
            </a:pPr>
            <a:r>
              <a:rPr lang="ja-JP" altLang="en-US" sz="1400" dirty="0" smtClean="0">
                <a:solidFill>
                  <a:srgbClr val="000000"/>
                </a:solidFill>
                <a:latin typeface="ＭＳ Ｐゴシック"/>
              </a:rPr>
              <a:t>　・</a:t>
            </a:r>
            <a:r>
              <a:rPr lang="ja-JP" altLang="en-US" sz="1400" dirty="0">
                <a:solidFill>
                  <a:srgbClr val="000000"/>
                </a:solidFill>
                <a:latin typeface="ＭＳ Ｐゴシック"/>
              </a:rPr>
              <a:t>都市環境の悪化</a:t>
            </a:r>
          </a:p>
          <a:p>
            <a:pPr fontAlgn="ctr">
              <a:lnSpc>
                <a:spcPts val="1500"/>
              </a:lnSpc>
              <a:spcBef>
                <a:spcPts val="600"/>
              </a:spcBef>
            </a:pPr>
            <a:r>
              <a:rPr lang="ja-JP" altLang="en-US" sz="1400" dirty="0" smtClean="0">
                <a:solidFill>
                  <a:srgbClr val="000000"/>
                </a:solidFill>
                <a:latin typeface="ＭＳ Ｐゴシック"/>
              </a:rPr>
              <a:t>　・</a:t>
            </a:r>
            <a:r>
              <a:rPr lang="ja-JP" altLang="en-US" sz="1400" dirty="0">
                <a:solidFill>
                  <a:srgbClr val="000000"/>
                </a:solidFill>
                <a:latin typeface="ＭＳ Ｐゴシック"/>
              </a:rPr>
              <a:t>みどりに対する意識の高まり</a:t>
            </a:r>
          </a:p>
          <a:p>
            <a:pPr fontAlgn="ctr">
              <a:lnSpc>
                <a:spcPts val="1500"/>
              </a:lnSpc>
              <a:spcBef>
                <a:spcPts val="600"/>
              </a:spcBef>
            </a:pPr>
            <a:r>
              <a:rPr lang="ja-JP" altLang="en-US" sz="1400" dirty="0" smtClean="0">
                <a:solidFill>
                  <a:srgbClr val="000000"/>
                </a:solidFill>
                <a:latin typeface="ＭＳ Ｐゴシック"/>
              </a:rPr>
              <a:t>　・</a:t>
            </a:r>
            <a:r>
              <a:rPr lang="ja-JP" altLang="en-US" sz="1400" dirty="0">
                <a:solidFill>
                  <a:srgbClr val="000000"/>
                </a:solidFill>
                <a:latin typeface="ＭＳ Ｐゴシック"/>
              </a:rPr>
              <a:t>インバウンドの増加</a:t>
            </a:r>
          </a:p>
          <a:p>
            <a:pPr fontAlgn="ctr">
              <a:lnSpc>
                <a:spcPts val="1500"/>
              </a:lnSpc>
              <a:spcBef>
                <a:spcPts val="600"/>
              </a:spcBef>
            </a:pPr>
            <a:r>
              <a:rPr lang="ja-JP" altLang="en-US" sz="1400" dirty="0" smtClean="0">
                <a:solidFill>
                  <a:srgbClr val="000000"/>
                </a:solidFill>
                <a:latin typeface="ＭＳ Ｐゴシック"/>
              </a:rPr>
              <a:t>　・</a:t>
            </a:r>
            <a:r>
              <a:rPr lang="ja-JP" altLang="en-US" sz="1400" dirty="0">
                <a:solidFill>
                  <a:srgbClr val="000000"/>
                </a:solidFill>
                <a:latin typeface="ＭＳ Ｐゴシック"/>
              </a:rPr>
              <a:t>自然災害発生リスクの高まり</a:t>
            </a:r>
          </a:p>
          <a:p>
            <a:pPr fontAlgn="ctr">
              <a:lnSpc>
                <a:spcPts val="1500"/>
              </a:lnSpc>
              <a:spcBef>
                <a:spcPts val="600"/>
              </a:spcBef>
            </a:pPr>
            <a:r>
              <a:rPr lang="ja-JP" altLang="en-US" sz="1400" dirty="0" smtClean="0">
                <a:solidFill>
                  <a:srgbClr val="000000"/>
                </a:solidFill>
                <a:latin typeface="ＭＳ Ｐゴシック"/>
              </a:rPr>
              <a:t>　・</a:t>
            </a:r>
            <a:r>
              <a:rPr lang="ja-JP" altLang="en-US" sz="1400" dirty="0">
                <a:solidFill>
                  <a:srgbClr val="000000"/>
                </a:solidFill>
                <a:latin typeface="ＭＳ Ｐゴシック"/>
              </a:rPr>
              <a:t>投資余力の減少</a:t>
            </a:r>
          </a:p>
        </p:txBody>
      </p:sp>
      <p:sp>
        <p:nvSpPr>
          <p:cNvPr id="7" name="正方形/長方形 6"/>
          <p:cNvSpPr/>
          <p:nvPr/>
        </p:nvSpPr>
        <p:spPr>
          <a:xfrm>
            <a:off x="4199628" y="476671"/>
            <a:ext cx="5596557" cy="226825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08000" rtlCol="0" anchor="t"/>
          <a:lstStyle/>
          <a:p>
            <a:pPr>
              <a:lnSpc>
                <a:spcPts val="1700"/>
              </a:lnSpc>
            </a:pPr>
            <a:r>
              <a:rPr lang="ja-JP" altLang="en-US" sz="1600" b="1" dirty="0">
                <a:solidFill>
                  <a:schemeClr val="tx1"/>
                </a:solidFill>
              </a:rPr>
              <a:t>府営</a:t>
            </a:r>
            <a:r>
              <a:rPr lang="ja-JP" altLang="en-US" sz="1600" b="1" dirty="0" smtClean="0">
                <a:solidFill>
                  <a:schemeClr val="tx1"/>
                </a:solidFill>
              </a:rPr>
              <a:t>公園の現状</a:t>
            </a:r>
            <a:endParaRPr lang="en-US" altLang="ja-JP" sz="1600" b="1" dirty="0" smtClean="0">
              <a:solidFill>
                <a:schemeClr val="tx1"/>
              </a:solidFill>
            </a:endParaRPr>
          </a:p>
          <a:p>
            <a:pPr>
              <a:lnSpc>
                <a:spcPts val="500"/>
              </a:lnSpc>
            </a:pPr>
            <a:endParaRPr lang="en-US" altLang="ja-JP" sz="100" dirty="0" smtClean="0">
              <a:solidFill>
                <a:schemeClr val="tx1"/>
              </a:solidFill>
            </a:endParaRPr>
          </a:p>
          <a:p>
            <a:pPr fontAlgn="ctr">
              <a:lnSpc>
                <a:spcPts val="1500"/>
              </a:lnSpc>
              <a:spcAft>
                <a:spcPts val="600"/>
              </a:spcAft>
            </a:pPr>
            <a:r>
              <a:rPr lang="ja-JP" altLang="en-US" sz="1400" dirty="0" smtClean="0">
                <a:solidFill>
                  <a:srgbClr val="000000"/>
                </a:solidFill>
                <a:latin typeface="ＭＳ Ｐゴシック"/>
              </a:rPr>
              <a:t>　・</a:t>
            </a:r>
            <a:r>
              <a:rPr lang="ja-JP" altLang="en-US" sz="1400" dirty="0">
                <a:solidFill>
                  <a:srgbClr val="000000"/>
                </a:solidFill>
                <a:latin typeface="ＭＳ Ｐゴシック"/>
              </a:rPr>
              <a:t>来園者数の</a:t>
            </a:r>
            <a:r>
              <a:rPr lang="ja-JP" altLang="en-US" sz="1400" dirty="0" smtClean="0">
                <a:solidFill>
                  <a:srgbClr val="000000"/>
                </a:solidFill>
                <a:latin typeface="ＭＳ Ｐゴシック"/>
              </a:rPr>
              <a:t>増加</a:t>
            </a:r>
            <a:endParaRPr lang="en-US" altLang="ja-JP" sz="1400" dirty="0" smtClean="0">
              <a:solidFill>
                <a:srgbClr val="000000"/>
              </a:solidFill>
              <a:latin typeface="ＭＳ Ｐゴシック"/>
            </a:endParaRPr>
          </a:p>
          <a:p>
            <a:pPr fontAlgn="ctr">
              <a:lnSpc>
                <a:spcPts val="1500"/>
              </a:lnSpc>
              <a:spcAft>
                <a:spcPts val="600"/>
              </a:spcAft>
            </a:pPr>
            <a:r>
              <a:rPr lang="ja-JP" altLang="en-US" sz="1400" dirty="0" smtClean="0">
                <a:solidFill>
                  <a:srgbClr val="000000"/>
                </a:solidFill>
                <a:latin typeface="ＭＳ Ｐゴシック"/>
              </a:rPr>
              <a:t>　・イベント</a:t>
            </a:r>
            <a:r>
              <a:rPr lang="ja-JP" altLang="en-US" sz="1400" dirty="0">
                <a:solidFill>
                  <a:srgbClr val="000000"/>
                </a:solidFill>
                <a:latin typeface="ＭＳ Ｐゴシック"/>
              </a:rPr>
              <a:t>開催数の</a:t>
            </a:r>
            <a:r>
              <a:rPr lang="ja-JP" altLang="en-US" sz="1400" dirty="0" smtClean="0">
                <a:solidFill>
                  <a:srgbClr val="000000"/>
                </a:solidFill>
                <a:latin typeface="ＭＳ Ｐゴシック"/>
              </a:rPr>
              <a:t>増加</a:t>
            </a:r>
            <a:endParaRPr lang="en-US" altLang="ja-JP" sz="1400" dirty="0" smtClean="0">
              <a:solidFill>
                <a:srgbClr val="000000"/>
              </a:solidFill>
              <a:latin typeface="ＭＳ Ｐゴシック"/>
            </a:endParaRPr>
          </a:p>
          <a:p>
            <a:pPr fontAlgn="ctr">
              <a:lnSpc>
                <a:spcPts val="1500"/>
              </a:lnSpc>
              <a:spcAft>
                <a:spcPts val="600"/>
              </a:spcAft>
            </a:pPr>
            <a:r>
              <a:rPr lang="ja-JP" altLang="en-US" sz="1400" dirty="0">
                <a:solidFill>
                  <a:srgbClr val="000000"/>
                </a:solidFill>
                <a:latin typeface="ＭＳ Ｐゴシック"/>
              </a:rPr>
              <a:t>　</a:t>
            </a:r>
            <a:r>
              <a:rPr lang="ja-JP" altLang="en-US" sz="1400" dirty="0" smtClean="0">
                <a:solidFill>
                  <a:srgbClr val="000000"/>
                </a:solidFill>
                <a:latin typeface="ＭＳ Ｐゴシック"/>
              </a:rPr>
              <a:t>・ボランティア</a:t>
            </a:r>
            <a:r>
              <a:rPr lang="ja-JP" altLang="en-US" sz="1400" dirty="0">
                <a:solidFill>
                  <a:srgbClr val="000000"/>
                </a:solidFill>
                <a:latin typeface="ＭＳ Ｐゴシック"/>
              </a:rPr>
              <a:t>団体数の増加</a:t>
            </a:r>
            <a:endParaRPr lang="en-US" altLang="ja-JP" sz="1400" dirty="0">
              <a:solidFill>
                <a:srgbClr val="000000"/>
              </a:solidFill>
              <a:latin typeface="ＭＳ Ｐゴシック"/>
            </a:endParaRPr>
          </a:p>
          <a:p>
            <a:pPr fontAlgn="ctr">
              <a:lnSpc>
                <a:spcPts val="1500"/>
              </a:lnSpc>
              <a:spcAft>
                <a:spcPts val="600"/>
              </a:spcAft>
            </a:pPr>
            <a:r>
              <a:rPr lang="ja-JP" altLang="en-US" sz="1400" dirty="0" smtClean="0">
                <a:solidFill>
                  <a:srgbClr val="000000"/>
                </a:solidFill>
                <a:latin typeface="ＭＳ Ｐゴシック"/>
              </a:rPr>
              <a:t>　・府民</a:t>
            </a:r>
            <a:r>
              <a:rPr lang="ja-JP" altLang="en-US" sz="1400" dirty="0">
                <a:solidFill>
                  <a:srgbClr val="000000"/>
                </a:solidFill>
                <a:latin typeface="ＭＳ Ｐゴシック"/>
              </a:rPr>
              <a:t>アンケートより、約</a:t>
            </a:r>
            <a:r>
              <a:rPr lang="en-US" altLang="ja-JP" sz="1400" dirty="0">
                <a:solidFill>
                  <a:srgbClr val="000000"/>
                </a:solidFill>
                <a:latin typeface="ＭＳ Ｐゴシック"/>
              </a:rPr>
              <a:t>6</a:t>
            </a:r>
            <a:r>
              <a:rPr lang="ja-JP" altLang="en-US" sz="1400" dirty="0">
                <a:solidFill>
                  <a:srgbClr val="000000"/>
                </a:solidFill>
                <a:latin typeface="ＭＳ Ｐゴシック"/>
              </a:rPr>
              <a:t>割が公園</a:t>
            </a:r>
            <a:r>
              <a:rPr lang="ja-JP" altLang="en-US" sz="1400" dirty="0" smtClean="0">
                <a:solidFill>
                  <a:srgbClr val="000000"/>
                </a:solidFill>
                <a:latin typeface="ＭＳ Ｐゴシック"/>
              </a:rPr>
              <a:t>本来機能</a:t>
            </a:r>
            <a:r>
              <a:rPr lang="ja-JP" altLang="en-US" sz="1400" dirty="0">
                <a:solidFill>
                  <a:srgbClr val="000000"/>
                </a:solidFill>
                <a:latin typeface="ＭＳ Ｐゴシック"/>
              </a:rPr>
              <a:t>の充実を求めている。</a:t>
            </a:r>
            <a:endParaRPr lang="en-US" altLang="ja-JP" sz="1400" dirty="0">
              <a:solidFill>
                <a:srgbClr val="000000"/>
              </a:solidFill>
              <a:latin typeface="ＭＳ Ｐゴシック"/>
            </a:endParaRPr>
          </a:p>
          <a:p>
            <a:pPr fontAlgn="ctr">
              <a:lnSpc>
                <a:spcPts val="1500"/>
              </a:lnSpc>
              <a:spcAft>
                <a:spcPts val="600"/>
              </a:spcAft>
            </a:pPr>
            <a:r>
              <a:rPr lang="ja-JP" altLang="en-US" sz="1400" dirty="0" smtClean="0">
                <a:solidFill>
                  <a:srgbClr val="000000"/>
                </a:solidFill>
                <a:latin typeface="ＭＳ Ｐゴシック"/>
              </a:rPr>
              <a:t>　・防災</a:t>
            </a:r>
            <a:r>
              <a:rPr lang="ja-JP" altLang="en-US" sz="1400" dirty="0">
                <a:solidFill>
                  <a:srgbClr val="000000"/>
                </a:solidFill>
                <a:latin typeface="ＭＳ Ｐゴシック"/>
              </a:rPr>
              <a:t>公園の</a:t>
            </a:r>
            <a:r>
              <a:rPr lang="ja-JP" altLang="en-US" sz="1400" dirty="0" smtClean="0">
                <a:solidFill>
                  <a:srgbClr val="000000"/>
                </a:solidFill>
                <a:latin typeface="ＭＳ Ｐゴシック"/>
              </a:rPr>
              <a:t>指定、防災</a:t>
            </a:r>
            <a:r>
              <a:rPr lang="ja-JP" altLang="en-US" sz="1400" dirty="0">
                <a:solidFill>
                  <a:srgbClr val="000000"/>
                </a:solidFill>
                <a:latin typeface="ＭＳ Ｐゴシック"/>
              </a:rPr>
              <a:t>施設の</a:t>
            </a:r>
            <a:r>
              <a:rPr lang="ja-JP" altLang="en-US" sz="1400" dirty="0" smtClean="0">
                <a:solidFill>
                  <a:srgbClr val="000000"/>
                </a:solidFill>
                <a:latin typeface="ＭＳ Ｐゴシック"/>
              </a:rPr>
              <a:t>整備</a:t>
            </a:r>
            <a:endParaRPr lang="en-US" altLang="ja-JP" sz="1400" dirty="0" smtClean="0">
              <a:solidFill>
                <a:srgbClr val="000000"/>
              </a:solidFill>
              <a:latin typeface="ＭＳ Ｐゴシック"/>
            </a:endParaRPr>
          </a:p>
          <a:p>
            <a:pPr fontAlgn="ctr">
              <a:lnSpc>
                <a:spcPts val="1500"/>
              </a:lnSpc>
              <a:spcAft>
                <a:spcPts val="600"/>
              </a:spcAft>
            </a:pPr>
            <a:r>
              <a:rPr lang="ja-JP" altLang="en-US" sz="1400" dirty="0" smtClean="0">
                <a:solidFill>
                  <a:srgbClr val="000000"/>
                </a:solidFill>
                <a:latin typeface="ＭＳ Ｐゴシック"/>
              </a:rPr>
              <a:t>　・公園毎・施設毎に大きく異なる利用率</a:t>
            </a:r>
            <a:endParaRPr lang="en-US" altLang="ja-JP" sz="1400" dirty="0">
              <a:solidFill>
                <a:srgbClr val="000000"/>
              </a:solidFill>
              <a:latin typeface="ＭＳ Ｐゴシック"/>
            </a:endParaRPr>
          </a:p>
          <a:p>
            <a:pPr fontAlgn="ctr">
              <a:lnSpc>
                <a:spcPts val="1500"/>
              </a:lnSpc>
              <a:spcAft>
                <a:spcPts val="600"/>
              </a:spcAft>
            </a:pPr>
            <a:r>
              <a:rPr lang="ja-JP" altLang="en-US" sz="1400" dirty="0" smtClean="0">
                <a:solidFill>
                  <a:srgbClr val="000000"/>
                </a:solidFill>
                <a:latin typeface="ＭＳ Ｐゴシック"/>
              </a:rPr>
              <a:t>　・施設</a:t>
            </a:r>
            <a:r>
              <a:rPr lang="ja-JP" altLang="en-US" sz="1400" dirty="0">
                <a:solidFill>
                  <a:srgbClr val="000000"/>
                </a:solidFill>
                <a:latin typeface="ＭＳ Ｐゴシック"/>
              </a:rPr>
              <a:t>や樹木の</a:t>
            </a:r>
            <a:r>
              <a:rPr lang="ja-JP" altLang="en-US" sz="1400" dirty="0" smtClean="0">
                <a:solidFill>
                  <a:srgbClr val="000000"/>
                </a:solidFill>
                <a:latin typeface="ＭＳ Ｐゴシック"/>
              </a:rPr>
              <a:t>老朽化、長寿</a:t>
            </a:r>
            <a:r>
              <a:rPr lang="ja-JP" altLang="en-US" sz="1400" dirty="0">
                <a:solidFill>
                  <a:srgbClr val="000000"/>
                </a:solidFill>
                <a:latin typeface="ＭＳ Ｐゴシック"/>
              </a:rPr>
              <a:t>命化計画に基づく維持管理の</a:t>
            </a:r>
            <a:r>
              <a:rPr lang="ja-JP" altLang="en-US" sz="1400" dirty="0" smtClean="0">
                <a:solidFill>
                  <a:srgbClr val="000000"/>
                </a:solidFill>
                <a:latin typeface="ＭＳ Ｐゴシック"/>
              </a:rPr>
              <a:t>推進</a:t>
            </a:r>
            <a:endParaRPr lang="en-US" altLang="ja-JP" sz="1400" dirty="0">
              <a:solidFill>
                <a:srgbClr val="000000"/>
              </a:solidFill>
              <a:latin typeface="ＭＳ Ｐゴシック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98084" y="4653136"/>
            <a:ext cx="9715456" cy="1872208"/>
          </a:xfrm>
          <a:prstGeom prst="rect">
            <a:avLst/>
          </a:prstGeom>
          <a:solidFill>
            <a:srgbClr val="FFC000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ja-JP" altLang="en-US" sz="1600" b="1" dirty="0">
                <a:solidFill>
                  <a:schemeClr val="tx1"/>
                </a:solidFill>
              </a:rPr>
              <a:t>府営公園</a:t>
            </a:r>
            <a:r>
              <a:rPr lang="ja-JP" altLang="en-US" sz="1600" b="1" dirty="0" smtClean="0">
                <a:solidFill>
                  <a:schemeClr val="tx1"/>
                </a:solidFill>
              </a:rPr>
              <a:t>の課題</a:t>
            </a:r>
            <a:endParaRPr lang="en-US" altLang="ja-JP" sz="1400" dirty="0">
              <a:solidFill>
                <a:schemeClr val="tx1"/>
              </a:solidFill>
            </a:endParaRPr>
          </a:p>
          <a:p>
            <a:pPr fontAlgn="ctr">
              <a:spcBef>
                <a:spcPts val="600"/>
              </a:spcBef>
              <a:defRPr/>
            </a:pPr>
            <a:r>
              <a:rPr lang="ja-JP" altLang="en-US" sz="1400" dirty="0">
                <a:solidFill>
                  <a:srgbClr val="000000"/>
                </a:solidFill>
                <a:latin typeface="ＭＳ Ｐゴシック"/>
              </a:rPr>
              <a:t>　</a:t>
            </a:r>
            <a:r>
              <a:rPr lang="ja-JP" altLang="en-US" sz="1400" dirty="0" smtClean="0">
                <a:solidFill>
                  <a:srgbClr val="000000"/>
                </a:solidFill>
                <a:latin typeface="ＭＳ Ｐゴシック"/>
              </a:rPr>
              <a:t>①　公園の本来機能</a:t>
            </a:r>
            <a:r>
              <a:rPr lang="ja-JP" altLang="en-US" sz="1400" dirty="0">
                <a:solidFill>
                  <a:srgbClr val="000000"/>
                </a:solidFill>
                <a:latin typeface="ＭＳ Ｐゴシック"/>
              </a:rPr>
              <a:t>の</a:t>
            </a:r>
            <a:r>
              <a:rPr lang="ja-JP" altLang="en-US" sz="1400" dirty="0" smtClean="0">
                <a:solidFill>
                  <a:srgbClr val="000000"/>
                </a:solidFill>
                <a:latin typeface="ＭＳ Ｐゴシック"/>
              </a:rPr>
              <a:t>充実　</a:t>
            </a:r>
            <a:r>
              <a:rPr lang="ja-JP" altLang="en-US" sz="1200" dirty="0" smtClean="0">
                <a:solidFill>
                  <a:srgbClr val="000000"/>
                </a:solidFill>
                <a:latin typeface="ＭＳ Ｐゴシック"/>
              </a:rPr>
              <a:t>（都市環境の保全、地域固有の景観の形成、自然生態の保全、憩、スポーツ</a:t>
            </a:r>
            <a:r>
              <a:rPr lang="ja-JP" altLang="en-US" sz="1200" dirty="0">
                <a:solidFill>
                  <a:srgbClr val="000000"/>
                </a:solidFill>
                <a:latin typeface="ＭＳ Ｐゴシック"/>
              </a:rPr>
              <a:t>・</a:t>
            </a:r>
            <a:r>
              <a:rPr lang="ja-JP" altLang="en-US" sz="1200" dirty="0" smtClean="0">
                <a:solidFill>
                  <a:srgbClr val="000000"/>
                </a:solidFill>
                <a:latin typeface="ＭＳ Ｐゴシック"/>
              </a:rPr>
              <a:t>レクリエーション　など）</a:t>
            </a:r>
            <a:endParaRPr lang="ja-JP" altLang="en-US" sz="1200" dirty="0">
              <a:solidFill>
                <a:srgbClr val="000000"/>
              </a:solidFill>
              <a:latin typeface="ＭＳ Ｐゴシック"/>
            </a:endParaRPr>
          </a:p>
          <a:p>
            <a:pPr fontAlgn="ctr">
              <a:spcBef>
                <a:spcPts val="600"/>
              </a:spcBef>
              <a:defRPr/>
            </a:pPr>
            <a:r>
              <a:rPr lang="ja-JP" altLang="en-US" sz="1400" dirty="0">
                <a:solidFill>
                  <a:srgbClr val="000000"/>
                </a:solidFill>
                <a:latin typeface="ＭＳ Ｐゴシック"/>
              </a:rPr>
              <a:t>　</a:t>
            </a:r>
            <a:r>
              <a:rPr lang="ja-JP" altLang="en-US" sz="1400" dirty="0" smtClean="0">
                <a:solidFill>
                  <a:srgbClr val="000000"/>
                </a:solidFill>
                <a:latin typeface="ＭＳ Ｐゴシック"/>
              </a:rPr>
              <a:t>②　地域</a:t>
            </a:r>
            <a:r>
              <a:rPr lang="ja-JP" altLang="en-US" sz="1400" dirty="0">
                <a:solidFill>
                  <a:srgbClr val="000000"/>
                </a:solidFill>
                <a:latin typeface="ＭＳ Ｐゴシック"/>
              </a:rPr>
              <a:t>まちづくりの課題</a:t>
            </a:r>
            <a:r>
              <a:rPr lang="ja-JP" altLang="en-US" sz="1400" dirty="0" smtClean="0">
                <a:solidFill>
                  <a:srgbClr val="000000"/>
                </a:solidFill>
                <a:latin typeface="ＭＳ Ｐゴシック"/>
              </a:rPr>
              <a:t>改善に貢献　</a:t>
            </a:r>
            <a:r>
              <a:rPr lang="ja-JP" altLang="en-US" sz="1200" dirty="0" smtClean="0">
                <a:solidFill>
                  <a:srgbClr val="000000"/>
                </a:solidFill>
                <a:latin typeface="ＭＳ Ｐゴシック"/>
              </a:rPr>
              <a:t>（</a:t>
            </a:r>
            <a:r>
              <a:rPr lang="ja-JP" altLang="en-US" sz="1200" dirty="0">
                <a:solidFill>
                  <a:srgbClr val="000000"/>
                </a:solidFill>
                <a:latin typeface="ＭＳ Ｐゴシック"/>
              </a:rPr>
              <a:t>子育て支援、高齢者の健康・医療・</a:t>
            </a:r>
            <a:r>
              <a:rPr lang="ja-JP" altLang="en-US" sz="1200" dirty="0" smtClean="0">
                <a:solidFill>
                  <a:srgbClr val="000000"/>
                </a:solidFill>
                <a:latin typeface="ＭＳ Ｐゴシック"/>
              </a:rPr>
              <a:t>福祉、</a:t>
            </a:r>
            <a:r>
              <a:rPr lang="ja-JP" altLang="en-US" sz="1200" dirty="0">
                <a:solidFill>
                  <a:srgbClr val="000000"/>
                </a:solidFill>
                <a:latin typeface="ＭＳ Ｐゴシック"/>
              </a:rPr>
              <a:t>地域のにぎわいの創出</a:t>
            </a:r>
            <a:r>
              <a:rPr lang="ja-JP" altLang="en-US" sz="1200" dirty="0" smtClean="0">
                <a:solidFill>
                  <a:srgbClr val="000000"/>
                </a:solidFill>
                <a:latin typeface="ＭＳ Ｐゴシック"/>
              </a:rPr>
              <a:t>、地域</a:t>
            </a:r>
            <a:r>
              <a:rPr lang="ja-JP" altLang="en-US" sz="1200" dirty="0">
                <a:solidFill>
                  <a:srgbClr val="000000"/>
                </a:solidFill>
                <a:latin typeface="ＭＳ Ｐゴシック"/>
              </a:rPr>
              <a:t>コミュニティの</a:t>
            </a:r>
            <a:r>
              <a:rPr lang="ja-JP" altLang="en-US" sz="1200" dirty="0" smtClean="0">
                <a:solidFill>
                  <a:srgbClr val="000000"/>
                </a:solidFill>
                <a:latin typeface="ＭＳ Ｐゴシック"/>
              </a:rPr>
              <a:t>形成など）</a:t>
            </a:r>
            <a:endParaRPr lang="ja-JP" altLang="en-US" sz="1200" dirty="0">
              <a:solidFill>
                <a:srgbClr val="000000"/>
              </a:solidFill>
              <a:latin typeface="ＭＳ Ｐゴシック"/>
            </a:endParaRPr>
          </a:p>
          <a:p>
            <a:pPr fontAlgn="ctr">
              <a:spcBef>
                <a:spcPts val="600"/>
              </a:spcBef>
              <a:defRPr/>
            </a:pPr>
            <a:r>
              <a:rPr lang="ja-JP" altLang="en-US" sz="1400" dirty="0" smtClean="0">
                <a:solidFill>
                  <a:srgbClr val="000000"/>
                </a:solidFill>
                <a:latin typeface="ＭＳ Ｐゴシック"/>
              </a:rPr>
              <a:t>　③　災害</a:t>
            </a:r>
            <a:r>
              <a:rPr lang="ja-JP" altLang="en-US" sz="1400" dirty="0">
                <a:solidFill>
                  <a:srgbClr val="000000"/>
                </a:solidFill>
                <a:latin typeface="ＭＳ Ｐゴシック"/>
              </a:rPr>
              <a:t>に強い都市づくりに貢献　</a:t>
            </a:r>
            <a:r>
              <a:rPr lang="ja-JP" altLang="en-US" sz="1200" dirty="0">
                <a:solidFill>
                  <a:srgbClr val="000000"/>
                </a:solidFill>
                <a:latin typeface="ＭＳ Ｐゴシック"/>
              </a:rPr>
              <a:t>（防災機能の向上）</a:t>
            </a:r>
          </a:p>
          <a:p>
            <a:pPr fontAlgn="ctr">
              <a:spcBef>
                <a:spcPts val="600"/>
              </a:spcBef>
              <a:defRPr/>
            </a:pPr>
            <a:r>
              <a:rPr lang="ja-JP" altLang="en-US" sz="1400" dirty="0" smtClean="0">
                <a:solidFill>
                  <a:srgbClr val="000000"/>
                </a:solidFill>
                <a:latin typeface="ＭＳ Ｐゴシック"/>
              </a:rPr>
              <a:t>　④　多様化・高度化</a:t>
            </a:r>
            <a:r>
              <a:rPr lang="ja-JP" altLang="en-US" sz="1400" dirty="0">
                <a:solidFill>
                  <a:srgbClr val="000000"/>
                </a:solidFill>
                <a:latin typeface="ＭＳ Ｐゴシック"/>
              </a:rPr>
              <a:t>する</a:t>
            </a:r>
            <a:r>
              <a:rPr lang="ja-JP" altLang="en-US" sz="1400" dirty="0" smtClean="0">
                <a:solidFill>
                  <a:srgbClr val="000000"/>
                </a:solidFill>
                <a:latin typeface="ＭＳ Ｐゴシック"/>
              </a:rPr>
              <a:t>ニーズへの柔軟な対応</a:t>
            </a:r>
            <a:endParaRPr lang="en-US" altLang="ja-JP" sz="1400" dirty="0" smtClean="0">
              <a:solidFill>
                <a:srgbClr val="000000"/>
              </a:solidFill>
              <a:latin typeface="ＭＳ Ｐゴシック"/>
            </a:endParaRPr>
          </a:p>
          <a:p>
            <a:pPr fontAlgn="ctr">
              <a:spcBef>
                <a:spcPts val="600"/>
              </a:spcBef>
              <a:defRPr/>
            </a:pPr>
            <a:r>
              <a:rPr lang="ja-JP" altLang="en-US" sz="1400" dirty="0">
                <a:solidFill>
                  <a:srgbClr val="000000"/>
                </a:solidFill>
                <a:latin typeface="ＭＳ Ｐゴシック"/>
              </a:rPr>
              <a:t>　</a:t>
            </a:r>
            <a:r>
              <a:rPr lang="ja-JP" altLang="en-US" sz="1400" dirty="0" smtClean="0">
                <a:solidFill>
                  <a:srgbClr val="000000"/>
                </a:solidFill>
                <a:latin typeface="ＭＳ Ｐゴシック"/>
              </a:rPr>
              <a:t>⑤　</a:t>
            </a:r>
            <a:r>
              <a:rPr lang="ja-JP" altLang="en-US" sz="1400" dirty="0">
                <a:solidFill>
                  <a:srgbClr val="000000"/>
                </a:solidFill>
                <a:latin typeface="ＭＳ Ｐゴシック"/>
              </a:rPr>
              <a:t>公園の戦略的な維持</a:t>
            </a:r>
            <a:r>
              <a:rPr lang="ja-JP" altLang="en-US" sz="1400" dirty="0" smtClean="0">
                <a:solidFill>
                  <a:srgbClr val="000000"/>
                </a:solidFill>
                <a:latin typeface="ＭＳ Ｐゴシック"/>
              </a:rPr>
              <a:t>管理運営と財源確保　</a:t>
            </a:r>
            <a:endParaRPr lang="ja-JP" altLang="en-US" sz="1200" dirty="0">
              <a:solidFill>
                <a:srgbClr val="000000"/>
              </a:solidFill>
              <a:latin typeface="ＭＳ Ｐゴシック"/>
            </a:endParaRPr>
          </a:p>
        </p:txBody>
      </p:sp>
      <p:sp>
        <p:nvSpPr>
          <p:cNvPr id="14" name="右矢印 13"/>
          <p:cNvSpPr/>
          <p:nvPr/>
        </p:nvSpPr>
        <p:spPr>
          <a:xfrm rot="5400000">
            <a:off x="3270064" y="2735673"/>
            <a:ext cx="1673684" cy="2052227"/>
          </a:xfrm>
          <a:prstGeom prst="rightArrow">
            <a:avLst>
              <a:gd name="adj1" fmla="val 58749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正方形/長方形 14"/>
          <p:cNvSpPr/>
          <p:nvPr/>
        </p:nvSpPr>
        <p:spPr>
          <a:xfrm>
            <a:off x="3296816" y="3212976"/>
            <a:ext cx="1620180" cy="941358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>
              <a:lnSpc>
                <a:spcPts val="2000"/>
              </a:lnSpc>
            </a:pPr>
            <a:r>
              <a:rPr lang="ja-JP" altLang="en-US" sz="1200" dirty="0" smtClean="0">
                <a:solidFill>
                  <a:schemeClr val="bg1"/>
                </a:solidFill>
                <a:latin typeface="ＭＳ Ｐゴシック"/>
              </a:rPr>
              <a:t>公園の特性に</a:t>
            </a:r>
            <a:endParaRPr lang="en-US" altLang="ja-JP" sz="1200" dirty="0" smtClean="0">
              <a:solidFill>
                <a:schemeClr val="bg1"/>
              </a:solidFill>
              <a:latin typeface="ＭＳ Ｐゴシック"/>
            </a:endParaRPr>
          </a:p>
          <a:p>
            <a:pPr algn="ctr">
              <a:lnSpc>
                <a:spcPts val="2000"/>
              </a:lnSpc>
            </a:pPr>
            <a:r>
              <a:rPr lang="ja-JP" altLang="en-US" sz="1200" dirty="0" smtClean="0">
                <a:solidFill>
                  <a:schemeClr val="bg1"/>
                </a:solidFill>
                <a:latin typeface="ＭＳ Ｐゴシック"/>
              </a:rPr>
              <a:t>あった効果を</a:t>
            </a:r>
            <a:endParaRPr lang="en-US" altLang="ja-JP" sz="1200" dirty="0" smtClean="0">
              <a:solidFill>
                <a:schemeClr val="bg1"/>
              </a:solidFill>
              <a:latin typeface="ＭＳ Ｐゴシック"/>
            </a:endParaRPr>
          </a:p>
          <a:p>
            <a:pPr algn="ctr">
              <a:lnSpc>
                <a:spcPts val="2000"/>
              </a:lnSpc>
            </a:pPr>
            <a:r>
              <a:rPr lang="ja-JP" altLang="en-US" sz="1200" dirty="0" smtClean="0">
                <a:solidFill>
                  <a:schemeClr val="bg1"/>
                </a:solidFill>
                <a:latin typeface="ＭＳ Ｐゴシック"/>
              </a:rPr>
              <a:t>最大限発揮</a:t>
            </a:r>
            <a:endParaRPr lang="en-US" altLang="ja-JP" sz="1200" dirty="0" smtClean="0">
              <a:solidFill>
                <a:schemeClr val="bg1"/>
              </a:solidFill>
              <a:latin typeface="ＭＳ Ｐゴシック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80730" y="2925008"/>
            <a:ext cx="2964058" cy="1548108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08000" rtlCol="0" anchor="t"/>
          <a:lstStyle/>
          <a:p>
            <a:pPr fontAlgn="ctr">
              <a:lnSpc>
                <a:spcPts val="1300"/>
              </a:lnSpc>
              <a:spcBef>
                <a:spcPts val="600"/>
              </a:spcBef>
            </a:pPr>
            <a:r>
              <a:rPr lang="ja-JP" altLang="en-US" sz="1600" b="1" dirty="0" smtClean="0">
                <a:solidFill>
                  <a:srgbClr val="000000"/>
                </a:solidFill>
                <a:latin typeface="+mn-ea"/>
              </a:rPr>
              <a:t>府営公園の特徴</a:t>
            </a:r>
            <a:endParaRPr lang="en-US" altLang="ja-JP" sz="1600" b="1" dirty="0" smtClean="0">
              <a:solidFill>
                <a:srgbClr val="000000"/>
              </a:solidFill>
              <a:latin typeface="+mn-ea"/>
            </a:endParaRPr>
          </a:p>
          <a:p>
            <a:pPr fontAlgn="ctr">
              <a:lnSpc>
                <a:spcPts val="1800"/>
              </a:lnSpc>
              <a:spcBef>
                <a:spcPts val="600"/>
              </a:spcBef>
            </a:pPr>
            <a:r>
              <a:rPr lang="ja-JP" altLang="en-US" sz="1400" dirty="0" smtClean="0">
                <a:solidFill>
                  <a:srgbClr val="000000"/>
                </a:solidFill>
                <a:latin typeface="ＭＳ Ｐゴシック"/>
              </a:rPr>
              <a:t>　・公園毎に異なる特性（立地、</a:t>
            </a:r>
            <a:endParaRPr lang="en-US" altLang="ja-JP" sz="1400" dirty="0" smtClean="0">
              <a:solidFill>
                <a:srgbClr val="000000"/>
              </a:solidFill>
              <a:latin typeface="ＭＳ Ｐゴシック"/>
            </a:endParaRPr>
          </a:p>
          <a:p>
            <a:pPr fontAlgn="ctr">
              <a:lnSpc>
                <a:spcPts val="1800"/>
              </a:lnSpc>
              <a:spcBef>
                <a:spcPts val="600"/>
              </a:spcBef>
            </a:pPr>
            <a:r>
              <a:rPr lang="ja-JP" altLang="en-US" sz="1400" dirty="0">
                <a:solidFill>
                  <a:srgbClr val="000000"/>
                </a:solidFill>
                <a:latin typeface="ＭＳ Ｐゴシック"/>
              </a:rPr>
              <a:t>　</a:t>
            </a:r>
            <a:r>
              <a:rPr lang="ja-JP" altLang="en-US" sz="1400" dirty="0" smtClean="0">
                <a:solidFill>
                  <a:srgbClr val="000000"/>
                </a:solidFill>
                <a:latin typeface="ＭＳ Ｐゴシック"/>
              </a:rPr>
              <a:t>　設置目的、利用状況等）</a:t>
            </a:r>
            <a:endParaRPr lang="en-US" altLang="ja-JP" sz="1400" dirty="0" smtClean="0">
              <a:solidFill>
                <a:srgbClr val="000000"/>
              </a:solidFill>
              <a:latin typeface="ＭＳ Ｐゴシック"/>
            </a:endParaRPr>
          </a:p>
          <a:p>
            <a:pPr fontAlgn="ctr">
              <a:lnSpc>
                <a:spcPts val="1800"/>
              </a:lnSpc>
              <a:spcBef>
                <a:spcPts val="600"/>
              </a:spcBef>
            </a:pPr>
            <a:r>
              <a:rPr lang="ja-JP" altLang="en-US" sz="1400" dirty="0">
                <a:solidFill>
                  <a:srgbClr val="000000"/>
                </a:solidFill>
                <a:latin typeface="ＭＳ Ｐゴシック"/>
              </a:rPr>
              <a:t>　・公園の特性に</a:t>
            </a:r>
            <a:r>
              <a:rPr lang="ja-JP" altLang="en-US" sz="1400" dirty="0" smtClean="0">
                <a:solidFill>
                  <a:srgbClr val="000000"/>
                </a:solidFill>
                <a:latin typeface="ＭＳ Ｐゴシック"/>
              </a:rPr>
              <a:t>応じて、各時代の</a:t>
            </a:r>
            <a:endParaRPr lang="en-US" altLang="ja-JP" sz="1400" dirty="0" smtClean="0">
              <a:solidFill>
                <a:srgbClr val="000000"/>
              </a:solidFill>
              <a:latin typeface="ＭＳ Ｐゴシック"/>
            </a:endParaRPr>
          </a:p>
          <a:p>
            <a:pPr fontAlgn="ctr">
              <a:lnSpc>
                <a:spcPts val="1800"/>
              </a:lnSpc>
              <a:spcBef>
                <a:spcPts val="600"/>
              </a:spcBef>
            </a:pPr>
            <a:r>
              <a:rPr lang="ja-JP" altLang="en-US" sz="1400" dirty="0">
                <a:solidFill>
                  <a:srgbClr val="000000"/>
                </a:solidFill>
                <a:latin typeface="ＭＳ Ｐゴシック"/>
              </a:rPr>
              <a:t>　</a:t>
            </a:r>
            <a:r>
              <a:rPr lang="ja-JP" altLang="en-US" sz="1400" dirty="0" smtClean="0">
                <a:solidFill>
                  <a:srgbClr val="000000"/>
                </a:solidFill>
                <a:latin typeface="ＭＳ Ｐゴシック"/>
              </a:rPr>
              <a:t>　社会的要請を受け入れてきた。</a:t>
            </a:r>
            <a:endParaRPr lang="ja-JP" altLang="en-US" sz="1400" dirty="0">
              <a:solidFill>
                <a:srgbClr val="000000"/>
              </a:solidFill>
              <a:latin typeface="ＭＳ Ｐゴシック"/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5176498" y="2924944"/>
            <a:ext cx="4637042" cy="1548172"/>
          </a:xfrm>
          <a:prstGeom prst="rect">
            <a:avLst/>
          </a:prstGeom>
          <a:noFill/>
          <a:ln w="1905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72000" rtlCol="0" anchor="t"/>
          <a:lstStyle/>
          <a:p>
            <a:pPr fontAlgn="ctr">
              <a:lnSpc>
                <a:spcPts val="1500"/>
              </a:lnSpc>
              <a:spcAft>
                <a:spcPts val="600"/>
              </a:spcAft>
            </a:pPr>
            <a:r>
              <a:rPr lang="ja-JP" altLang="en-US" sz="1600" b="1" dirty="0" smtClean="0">
                <a:solidFill>
                  <a:schemeClr val="tx1"/>
                </a:solidFill>
              </a:rPr>
              <a:t>みどりの効果</a:t>
            </a:r>
            <a:r>
              <a:rPr lang="ja-JP" altLang="en-US" sz="800" dirty="0">
                <a:solidFill>
                  <a:schemeClr val="tx1"/>
                </a:solidFill>
              </a:rPr>
              <a:t>　</a:t>
            </a:r>
            <a:r>
              <a:rPr lang="ja-JP" altLang="en-US" sz="800" dirty="0" smtClean="0">
                <a:solidFill>
                  <a:schemeClr val="tx1"/>
                </a:solidFill>
              </a:rPr>
              <a:t>　　　　　　　　　　　　　　　　　　　　　　　出典</a:t>
            </a:r>
            <a:r>
              <a:rPr lang="ja-JP" altLang="en-US" sz="800" dirty="0" smtClean="0">
                <a:solidFill>
                  <a:schemeClr val="tx1"/>
                </a:solidFill>
                <a:latin typeface="+mn-ea"/>
              </a:rPr>
              <a:t>：</a:t>
            </a:r>
            <a:r>
              <a:rPr lang="en-US" altLang="ja-JP" sz="800" dirty="0">
                <a:solidFill>
                  <a:schemeClr val="tx1"/>
                </a:solidFill>
                <a:latin typeface="+mn-ea"/>
              </a:rPr>
              <a:t>H21.12</a:t>
            </a:r>
            <a:r>
              <a:rPr lang="ja-JP" altLang="en-US" sz="800" dirty="0">
                <a:solidFill>
                  <a:schemeClr val="tx1"/>
                </a:solidFill>
                <a:latin typeface="+mn-ea"/>
              </a:rPr>
              <a:t>みどりの大阪推進計画</a:t>
            </a:r>
            <a:r>
              <a:rPr lang="ja-JP" altLang="en-US" sz="800" dirty="0" smtClean="0">
                <a:solidFill>
                  <a:schemeClr val="tx1"/>
                </a:solidFill>
                <a:latin typeface="+mn-ea"/>
              </a:rPr>
              <a:t>他</a:t>
            </a:r>
            <a:endParaRPr lang="en-US" altLang="ja-JP" sz="800" dirty="0" smtClean="0">
              <a:solidFill>
                <a:schemeClr val="tx1"/>
              </a:solidFill>
              <a:latin typeface="+mn-ea"/>
            </a:endParaRPr>
          </a:p>
          <a:p>
            <a:pPr marL="985838" indent="-985838" fontAlgn="ctr">
              <a:lnSpc>
                <a:spcPts val="1700"/>
              </a:lnSpc>
              <a:spcAft>
                <a:spcPts val="600"/>
              </a:spcAft>
            </a:pPr>
            <a:r>
              <a:rPr lang="en-US" altLang="ja-JP" sz="1400" b="1" dirty="0" smtClean="0">
                <a:solidFill>
                  <a:schemeClr val="tx1"/>
                </a:solidFill>
              </a:rPr>
              <a:t>【</a:t>
            </a:r>
            <a:r>
              <a:rPr lang="ja-JP" altLang="en-US" sz="1400" b="1" dirty="0" smtClean="0">
                <a:solidFill>
                  <a:schemeClr val="tx1"/>
                </a:solidFill>
              </a:rPr>
              <a:t>存在効果</a:t>
            </a:r>
            <a:r>
              <a:rPr lang="en-US" altLang="ja-JP" sz="1400" b="1" dirty="0" smtClean="0">
                <a:solidFill>
                  <a:schemeClr val="tx1"/>
                </a:solidFill>
              </a:rPr>
              <a:t>】</a:t>
            </a:r>
            <a:r>
              <a:rPr lang="ja-JP" altLang="en-US" sz="1400" b="1" dirty="0" smtClean="0">
                <a:solidFill>
                  <a:schemeClr val="tx1"/>
                </a:solidFill>
              </a:rPr>
              <a:t>　</a:t>
            </a:r>
            <a:r>
              <a:rPr lang="ja-JP" altLang="en-US" sz="1200" dirty="0" smtClean="0">
                <a:solidFill>
                  <a:srgbClr val="000000"/>
                </a:solidFill>
                <a:latin typeface="ＭＳ Ｐゴシック"/>
              </a:rPr>
              <a:t>都市</a:t>
            </a:r>
            <a:r>
              <a:rPr lang="ja-JP" altLang="en-US" sz="1200" dirty="0">
                <a:solidFill>
                  <a:srgbClr val="000000"/>
                </a:solidFill>
                <a:latin typeface="ＭＳ Ｐゴシック"/>
              </a:rPr>
              <a:t>環境の</a:t>
            </a:r>
            <a:r>
              <a:rPr lang="ja-JP" altLang="en-US" sz="1200" dirty="0" smtClean="0">
                <a:solidFill>
                  <a:srgbClr val="000000"/>
                </a:solidFill>
                <a:latin typeface="ＭＳ Ｐゴシック"/>
              </a:rPr>
              <a:t>保全、改善、都市</a:t>
            </a:r>
            <a:r>
              <a:rPr lang="ja-JP" altLang="en-US" sz="1200" dirty="0">
                <a:solidFill>
                  <a:srgbClr val="000000"/>
                </a:solidFill>
                <a:latin typeface="ＭＳ Ｐゴシック"/>
              </a:rPr>
              <a:t>景観</a:t>
            </a:r>
            <a:r>
              <a:rPr lang="ja-JP" altLang="en-US" sz="1200" dirty="0" smtClean="0">
                <a:solidFill>
                  <a:srgbClr val="000000"/>
                </a:solidFill>
                <a:latin typeface="ＭＳ Ｐゴシック"/>
              </a:rPr>
              <a:t>の形成、水源</a:t>
            </a:r>
            <a:r>
              <a:rPr lang="ja-JP" altLang="en-US" sz="1200" dirty="0">
                <a:solidFill>
                  <a:srgbClr val="000000"/>
                </a:solidFill>
                <a:latin typeface="ＭＳ Ｐゴシック"/>
              </a:rPr>
              <a:t>かん養</a:t>
            </a:r>
            <a:r>
              <a:rPr lang="ja-JP" altLang="en-US" sz="1200" dirty="0" smtClean="0">
                <a:solidFill>
                  <a:srgbClr val="000000"/>
                </a:solidFill>
                <a:latin typeface="ＭＳ Ｐゴシック"/>
              </a:rPr>
              <a:t>や生物</a:t>
            </a:r>
            <a:r>
              <a:rPr lang="ja-JP" altLang="en-US" sz="1200" dirty="0">
                <a:solidFill>
                  <a:srgbClr val="000000"/>
                </a:solidFill>
                <a:latin typeface="ＭＳ Ｐゴシック"/>
              </a:rPr>
              <a:t>多様性の</a:t>
            </a:r>
            <a:r>
              <a:rPr lang="ja-JP" altLang="en-US" sz="1200" dirty="0" smtClean="0">
                <a:solidFill>
                  <a:srgbClr val="000000"/>
                </a:solidFill>
                <a:latin typeface="ＭＳ Ｐゴシック"/>
              </a:rPr>
              <a:t>確保、防災</a:t>
            </a:r>
            <a:r>
              <a:rPr lang="ja-JP" altLang="en-US" sz="1200" dirty="0">
                <a:solidFill>
                  <a:srgbClr val="000000"/>
                </a:solidFill>
                <a:latin typeface="ＭＳ Ｐゴシック"/>
              </a:rPr>
              <a:t>機能の向上</a:t>
            </a:r>
            <a:endParaRPr lang="en-US" altLang="ja-JP" sz="1200" dirty="0" smtClean="0">
              <a:solidFill>
                <a:srgbClr val="000000"/>
              </a:solidFill>
              <a:latin typeface="ＭＳ Ｐゴシック"/>
            </a:endParaRPr>
          </a:p>
          <a:p>
            <a:pPr>
              <a:lnSpc>
                <a:spcPts val="1700"/>
              </a:lnSpc>
            </a:pPr>
            <a:r>
              <a:rPr lang="en-US" altLang="ja-JP" sz="1400" b="1" dirty="0" smtClean="0">
                <a:solidFill>
                  <a:schemeClr val="tx1"/>
                </a:solidFill>
              </a:rPr>
              <a:t>【</a:t>
            </a:r>
            <a:r>
              <a:rPr lang="ja-JP" altLang="en-US" sz="1400" b="1" dirty="0" smtClean="0">
                <a:solidFill>
                  <a:schemeClr val="tx1"/>
                </a:solidFill>
              </a:rPr>
              <a:t>利用効果</a:t>
            </a:r>
            <a:r>
              <a:rPr lang="en-US" altLang="ja-JP" sz="1400" b="1" dirty="0" smtClean="0">
                <a:solidFill>
                  <a:schemeClr val="tx1"/>
                </a:solidFill>
              </a:rPr>
              <a:t>】</a:t>
            </a:r>
            <a:r>
              <a:rPr lang="ja-JP" altLang="en-US" sz="1400" b="1" dirty="0" smtClean="0">
                <a:solidFill>
                  <a:schemeClr val="tx1"/>
                </a:solidFill>
              </a:rPr>
              <a:t>　</a:t>
            </a:r>
            <a:r>
              <a:rPr lang="ja-JP" altLang="en-US" sz="1400" dirty="0" smtClean="0">
                <a:solidFill>
                  <a:srgbClr val="000000"/>
                </a:solidFill>
                <a:latin typeface="ＭＳ Ｐゴシック"/>
              </a:rPr>
              <a:t>スポーツ</a:t>
            </a:r>
            <a:r>
              <a:rPr lang="ja-JP" altLang="en-US" sz="1400" dirty="0">
                <a:solidFill>
                  <a:srgbClr val="000000"/>
                </a:solidFill>
                <a:latin typeface="ＭＳ Ｐゴシック"/>
              </a:rPr>
              <a:t>、</a:t>
            </a:r>
            <a:r>
              <a:rPr lang="ja-JP" altLang="en-US" sz="1400" dirty="0" smtClean="0">
                <a:solidFill>
                  <a:srgbClr val="000000"/>
                </a:solidFill>
                <a:latin typeface="ＭＳ Ｐゴシック"/>
              </a:rPr>
              <a:t>レクリエーション、やすらぎ・憩い</a:t>
            </a:r>
            <a:endParaRPr lang="en-US" altLang="ja-JP" sz="1400" dirty="0" smtClean="0">
              <a:solidFill>
                <a:srgbClr val="000000"/>
              </a:solidFill>
              <a:latin typeface="ＭＳ Ｐゴシック"/>
            </a:endParaRPr>
          </a:p>
          <a:p>
            <a:pPr fontAlgn="ctr">
              <a:lnSpc>
                <a:spcPts val="1700"/>
              </a:lnSpc>
              <a:spcAft>
                <a:spcPts val="600"/>
              </a:spcAft>
            </a:pPr>
            <a:r>
              <a:rPr lang="en-US" altLang="ja-JP" sz="1400" b="1" dirty="0" smtClean="0">
                <a:solidFill>
                  <a:schemeClr val="tx1"/>
                </a:solidFill>
              </a:rPr>
              <a:t>【</a:t>
            </a:r>
            <a:r>
              <a:rPr lang="ja-JP" altLang="en-US" sz="1400" b="1" dirty="0">
                <a:solidFill>
                  <a:schemeClr val="tx1"/>
                </a:solidFill>
              </a:rPr>
              <a:t>媒体</a:t>
            </a:r>
            <a:r>
              <a:rPr lang="ja-JP" altLang="en-US" sz="1400" b="1" dirty="0" smtClean="0">
                <a:solidFill>
                  <a:schemeClr val="tx1"/>
                </a:solidFill>
              </a:rPr>
              <a:t>効果</a:t>
            </a:r>
            <a:r>
              <a:rPr lang="en-US" altLang="ja-JP" sz="1400" b="1" dirty="0" smtClean="0">
                <a:solidFill>
                  <a:schemeClr val="tx1"/>
                </a:solidFill>
              </a:rPr>
              <a:t>】</a:t>
            </a:r>
            <a:r>
              <a:rPr lang="ja-JP" altLang="en-US" sz="1400" b="1" dirty="0" smtClean="0">
                <a:solidFill>
                  <a:schemeClr val="tx1"/>
                </a:solidFill>
              </a:rPr>
              <a:t>　</a:t>
            </a:r>
            <a:r>
              <a:rPr lang="ja-JP" altLang="en-US" sz="1400" dirty="0" smtClean="0">
                <a:solidFill>
                  <a:schemeClr val="tx1"/>
                </a:solidFill>
              </a:rPr>
              <a:t>商業</a:t>
            </a:r>
            <a:r>
              <a:rPr lang="ja-JP" altLang="en-US" sz="1400" dirty="0">
                <a:solidFill>
                  <a:schemeClr val="tx1"/>
                </a:solidFill>
              </a:rPr>
              <a:t>、</a:t>
            </a:r>
            <a:r>
              <a:rPr lang="ja-JP" altLang="en-US" sz="1400" dirty="0" smtClean="0">
                <a:solidFill>
                  <a:schemeClr val="tx1"/>
                </a:solidFill>
              </a:rPr>
              <a:t>観光</a:t>
            </a:r>
            <a:r>
              <a:rPr lang="ja-JP" altLang="en-US" sz="1400" dirty="0">
                <a:solidFill>
                  <a:schemeClr val="tx1"/>
                </a:solidFill>
              </a:rPr>
              <a:t>、</a:t>
            </a:r>
            <a:r>
              <a:rPr lang="ja-JP" altLang="en-US" sz="1400" dirty="0" smtClean="0">
                <a:solidFill>
                  <a:schemeClr val="tx1"/>
                </a:solidFill>
              </a:rPr>
              <a:t>交流、福祉、教育</a:t>
            </a:r>
            <a:r>
              <a:rPr lang="ja-JP" altLang="en-US" sz="1400" dirty="0">
                <a:solidFill>
                  <a:schemeClr val="tx1"/>
                </a:solidFill>
              </a:rPr>
              <a:t>、</a:t>
            </a:r>
            <a:r>
              <a:rPr lang="ja-JP" altLang="en-US" sz="1400" dirty="0" smtClean="0">
                <a:solidFill>
                  <a:schemeClr val="tx1"/>
                </a:solidFill>
              </a:rPr>
              <a:t>文化、安心</a:t>
            </a:r>
            <a:endParaRPr lang="en-US" altLang="ja-JP" sz="1000" dirty="0" smtClean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12" name="スライド番号プレースホルダー 12"/>
          <p:cNvSpPr>
            <a:spLocks noGrp="1"/>
          </p:cNvSpPr>
          <p:nvPr>
            <p:ph type="sldNum" sz="quarter" idx="12"/>
          </p:nvPr>
        </p:nvSpPr>
        <p:spPr>
          <a:xfrm>
            <a:off x="7594600" y="6479020"/>
            <a:ext cx="2311400" cy="365125"/>
          </a:xfrm>
        </p:spPr>
        <p:txBody>
          <a:bodyPr/>
          <a:lstStyle/>
          <a:p>
            <a:fld id="{54A9897A-2A4A-4D2B-BB25-9B10BB101CD6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3831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下矢印 16"/>
          <p:cNvSpPr/>
          <p:nvPr/>
        </p:nvSpPr>
        <p:spPr>
          <a:xfrm>
            <a:off x="3502615" y="3392996"/>
            <a:ext cx="2782533" cy="576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正方形/長方形 2"/>
          <p:cNvSpPr/>
          <p:nvPr/>
        </p:nvSpPr>
        <p:spPr>
          <a:xfrm>
            <a:off x="0" y="0"/>
            <a:ext cx="9906000" cy="52387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dirty="0">
              <a:solidFill>
                <a:prstClr val="white"/>
              </a:solidFill>
            </a:endParaRPr>
          </a:p>
        </p:txBody>
      </p:sp>
      <p:sp>
        <p:nvSpPr>
          <p:cNvPr id="4" name="タイトル 1"/>
          <p:cNvSpPr txBox="1">
            <a:spLocks/>
          </p:cNvSpPr>
          <p:nvPr/>
        </p:nvSpPr>
        <p:spPr>
          <a:xfrm>
            <a:off x="2" y="0"/>
            <a:ext cx="7293258" cy="52387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20000"/>
              </a:lnSpc>
            </a:pPr>
            <a:r>
              <a:rPr lang="ja-JP" altLang="en-US" sz="2400" dirty="0" smtClean="0">
                <a:solidFill>
                  <a:prstClr val="black"/>
                </a:solidFill>
                <a:latin typeface="ＭＳ Ｐゴシック"/>
              </a:rPr>
              <a:t>　</a:t>
            </a:r>
            <a:r>
              <a:rPr lang="ja-JP" altLang="en-US" sz="2400" dirty="0">
                <a:solidFill>
                  <a:prstClr val="black"/>
                </a:solidFill>
                <a:latin typeface="ＭＳ Ｐゴシック"/>
              </a:rPr>
              <a:t>基本</a:t>
            </a:r>
            <a:r>
              <a:rPr lang="ja-JP" altLang="en-US" sz="2400" dirty="0" smtClean="0">
                <a:solidFill>
                  <a:prstClr val="black"/>
                </a:solidFill>
                <a:latin typeface="ＭＳ Ｐゴシック"/>
              </a:rPr>
              <a:t>理念（案）</a:t>
            </a:r>
            <a:endParaRPr lang="ja-JP" altLang="en-US" sz="2400" dirty="0">
              <a:solidFill>
                <a:prstClr val="black"/>
              </a:solidFill>
              <a:latin typeface="ＭＳ Ｐゴシック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236476" y="1592796"/>
            <a:ext cx="9325036" cy="1692188"/>
          </a:xfrm>
          <a:prstGeom prst="rect">
            <a:avLst/>
          </a:prstGeom>
          <a:solidFill>
            <a:srgbClr val="FFC000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ja-JP" altLang="en-US" sz="1600" b="1" dirty="0" smtClean="0">
                <a:solidFill>
                  <a:schemeClr val="tx1"/>
                </a:solidFill>
              </a:rPr>
              <a:t>基本理念（案）</a:t>
            </a:r>
            <a:endParaRPr lang="en-US" altLang="ja-JP" sz="1600" b="1" dirty="0" smtClean="0">
              <a:solidFill>
                <a:schemeClr val="tx1"/>
              </a:solidFill>
            </a:endParaRPr>
          </a:p>
          <a:p>
            <a:pPr>
              <a:lnSpc>
                <a:spcPts val="2000"/>
              </a:lnSpc>
            </a:pPr>
            <a:r>
              <a:rPr lang="ja-JP" altLang="en-US" sz="1600" dirty="0" smtClean="0">
                <a:solidFill>
                  <a:schemeClr val="tx1"/>
                </a:solidFill>
              </a:rPr>
              <a:t>　</a:t>
            </a:r>
            <a:r>
              <a:rPr lang="ja-JP" altLang="en-US" sz="1400" dirty="0" smtClean="0">
                <a:solidFill>
                  <a:schemeClr val="tx1"/>
                </a:solidFill>
              </a:rPr>
              <a:t>公園マネジメントを一層強化することにより、質の向上を図り、大阪の都市魅力の向上と府民の安全・安心を支える。</a:t>
            </a:r>
            <a:endParaRPr lang="en-US" altLang="ja-JP" sz="1400" dirty="0" smtClean="0">
              <a:solidFill>
                <a:schemeClr val="tx1"/>
              </a:solidFill>
            </a:endParaRPr>
          </a:p>
          <a:p>
            <a:pPr>
              <a:lnSpc>
                <a:spcPts val="500"/>
              </a:lnSpc>
            </a:pPr>
            <a:endParaRPr lang="en-US" altLang="ja-JP" sz="1400" dirty="0" smtClean="0">
              <a:solidFill>
                <a:schemeClr val="tx1"/>
              </a:solidFill>
            </a:endParaRPr>
          </a:p>
          <a:p>
            <a:pPr>
              <a:lnSpc>
                <a:spcPts val="2000"/>
              </a:lnSpc>
            </a:pPr>
            <a:r>
              <a:rPr lang="ja-JP" altLang="en-US" sz="1400" dirty="0" smtClean="0">
                <a:solidFill>
                  <a:schemeClr val="tx1"/>
                </a:solidFill>
              </a:rPr>
              <a:t>　　①　</a:t>
            </a:r>
            <a:r>
              <a:rPr lang="en-US" altLang="ja-JP" sz="1400" dirty="0" smtClean="0">
                <a:solidFill>
                  <a:schemeClr val="tx1"/>
                </a:solidFill>
              </a:rPr>
              <a:t>《</a:t>
            </a:r>
            <a:r>
              <a:rPr lang="ja-JP" altLang="en-US" sz="1400" dirty="0" smtClean="0">
                <a:solidFill>
                  <a:schemeClr val="tx1"/>
                </a:solidFill>
              </a:rPr>
              <a:t>都市魅力</a:t>
            </a:r>
            <a:r>
              <a:rPr lang="en-US" altLang="ja-JP" sz="1400" dirty="0" smtClean="0">
                <a:solidFill>
                  <a:schemeClr val="tx1"/>
                </a:solidFill>
              </a:rPr>
              <a:t>》</a:t>
            </a:r>
            <a:r>
              <a:rPr lang="ja-JP" altLang="en-US" sz="1400" dirty="0" smtClean="0">
                <a:solidFill>
                  <a:schemeClr val="tx1"/>
                </a:solidFill>
              </a:rPr>
              <a:t>　大阪の魅力を高める公園　（課題①、課題②、課題④に対応）</a:t>
            </a:r>
            <a:endParaRPr lang="en-US" altLang="ja-JP" sz="1400" dirty="0" smtClean="0">
              <a:solidFill>
                <a:schemeClr val="tx1"/>
              </a:solidFill>
            </a:endParaRPr>
          </a:p>
          <a:p>
            <a:pPr>
              <a:lnSpc>
                <a:spcPts val="2000"/>
              </a:lnSpc>
            </a:pPr>
            <a:r>
              <a:rPr lang="ja-JP" altLang="en-US" sz="1400" dirty="0" smtClean="0">
                <a:solidFill>
                  <a:schemeClr val="tx1"/>
                </a:solidFill>
              </a:rPr>
              <a:t>　　②　</a:t>
            </a:r>
            <a:r>
              <a:rPr lang="en-US" altLang="ja-JP" sz="1400" dirty="0" smtClean="0">
                <a:solidFill>
                  <a:schemeClr val="tx1"/>
                </a:solidFill>
              </a:rPr>
              <a:t>《</a:t>
            </a:r>
            <a:r>
              <a:rPr lang="ja-JP" altLang="en-US" sz="1400" dirty="0" smtClean="0">
                <a:solidFill>
                  <a:schemeClr val="tx1"/>
                </a:solidFill>
              </a:rPr>
              <a:t>府民生活</a:t>
            </a:r>
            <a:r>
              <a:rPr lang="en-US" altLang="ja-JP" sz="1400" dirty="0" smtClean="0">
                <a:solidFill>
                  <a:schemeClr val="tx1"/>
                </a:solidFill>
              </a:rPr>
              <a:t>》</a:t>
            </a:r>
            <a:r>
              <a:rPr lang="ja-JP" altLang="en-US" sz="1400" dirty="0" smtClean="0">
                <a:solidFill>
                  <a:schemeClr val="tx1"/>
                </a:solidFill>
              </a:rPr>
              <a:t>　府民の豊かな生活を育む公園　（課題①、課題②、課題④に対応）</a:t>
            </a:r>
            <a:endParaRPr lang="en-US" altLang="ja-JP" sz="1400" dirty="0" smtClean="0">
              <a:solidFill>
                <a:schemeClr val="tx1"/>
              </a:solidFill>
            </a:endParaRPr>
          </a:p>
          <a:p>
            <a:pPr>
              <a:lnSpc>
                <a:spcPts val="2000"/>
              </a:lnSpc>
            </a:pPr>
            <a:r>
              <a:rPr lang="ja-JP" altLang="en-US" sz="1400" dirty="0" smtClean="0">
                <a:solidFill>
                  <a:schemeClr val="tx1"/>
                </a:solidFill>
              </a:rPr>
              <a:t>　　③　</a:t>
            </a:r>
            <a:r>
              <a:rPr lang="en-US" altLang="ja-JP" sz="1400" dirty="0" smtClean="0">
                <a:solidFill>
                  <a:schemeClr val="tx1"/>
                </a:solidFill>
              </a:rPr>
              <a:t>《</a:t>
            </a:r>
            <a:r>
              <a:rPr lang="ja-JP" altLang="en-US" sz="1400" dirty="0" smtClean="0">
                <a:solidFill>
                  <a:schemeClr val="tx1"/>
                </a:solidFill>
              </a:rPr>
              <a:t>安全安心</a:t>
            </a:r>
            <a:r>
              <a:rPr lang="en-US" altLang="ja-JP" sz="1400" dirty="0" smtClean="0">
                <a:solidFill>
                  <a:schemeClr val="tx1"/>
                </a:solidFill>
              </a:rPr>
              <a:t>》</a:t>
            </a:r>
            <a:r>
              <a:rPr lang="ja-JP" altLang="en-US" sz="1400" dirty="0" smtClean="0">
                <a:solidFill>
                  <a:schemeClr val="tx1"/>
                </a:solidFill>
              </a:rPr>
              <a:t>　府民の安全、安心を支える公園　（課題③、課題⑤に対応）</a:t>
            </a:r>
            <a:endParaRPr lang="en-US" altLang="ja-JP" sz="1400" dirty="0" smtClean="0">
              <a:solidFill>
                <a:schemeClr val="tx1"/>
              </a:solidFill>
            </a:endParaRPr>
          </a:p>
          <a:p>
            <a:pPr>
              <a:lnSpc>
                <a:spcPts val="2000"/>
              </a:lnSpc>
            </a:pPr>
            <a:r>
              <a:rPr lang="ja-JP" altLang="en-US" sz="1400" dirty="0" smtClean="0">
                <a:solidFill>
                  <a:schemeClr val="tx1"/>
                </a:solidFill>
              </a:rPr>
              <a:t>　　④　</a:t>
            </a:r>
            <a:r>
              <a:rPr lang="en-US" altLang="ja-JP" sz="1400" dirty="0" smtClean="0">
                <a:solidFill>
                  <a:schemeClr val="tx1"/>
                </a:solidFill>
              </a:rPr>
              <a:t>《</a:t>
            </a:r>
            <a:r>
              <a:rPr lang="ja-JP" altLang="en-US" sz="1400" dirty="0" smtClean="0">
                <a:solidFill>
                  <a:schemeClr val="tx1"/>
                </a:solidFill>
              </a:rPr>
              <a:t>都市環境</a:t>
            </a:r>
            <a:r>
              <a:rPr lang="en-US" altLang="ja-JP" sz="1400" dirty="0" smtClean="0">
                <a:solidFill>
                  <a:schemeClr val="tx1"/>
                </a:solidFill>
              </a:rPr>
              <a:t>》</a:t>
            </a:r>
            <a:r>
              <a:rPr lang="ja-JP" altLang="en-US" sz="1400" dirty="0" smtClean="0">
                <a:solidFill>
                  <a:schemeClr val="tx1"/>
                </a:solidFill>
              </a:rPr>
              <a:t>　都市の貴重な自然環境を次世代につなぐ公園　（課題①、③に対応）</a:t>
            </a:r>
            <a:endParaRPr kumimoji="1" lang="en-US" altLang="ja-JP" sz="1400" dirty="0" smtClean="0">
              <a:solidFill>
                <a:schemeClr val="tx1"/>
              </a:solidFill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1424608" y="4005064"/>
            <a:ext cx="6948772" cy="2592288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ja-JP" altLang="en-US" sz="1600" b="1" dirty="0" smtClean="0">
                <a:solidFill>
                  <a:schemeClr val="tx1"/>
                </a:solidFill>
              </a:rPr>
              <a:t>大阪の都市づくりの基本目標（大阪府における都市計画のあり方答申）</a:t>
            </a:r>
            <a:endParaRPr lang="en-US" altLang="ja-JP" sz="1600" b="1" dirty="0" smtClean="0">
              <a:solidFill>
                <a:schemeClr val="tx1"/>
              </a:solidFill>
            </a:endParaRPr>
          </a:p>
          <a:p>
            <a:pPr>
              <a:lnSpc>
                <a:spcPts val="400"/>
              </a:lnSpc>
            </a:pPr>
            <a:endParaRPr lang="en-US" altLang="ja-JP" sz="1400" dirty="0" smtClean="0">
              <a:solidFill>
                <a:schemeClr val="tx1"/>
              </a:solidFill>
            </a:endParaRPr>
          </a:p>
          <a:p>
            <a:r>
              <a:rPr lang="ja-JP" altLang="en-US" sz="1200" b="1" dirty="0" smtClean="0">
                <a:solidFill>
                  <a:schemeClr val="tx1"/>
                </a:solidFill>
              </a:rPr>
              <a:t>　</a:t>
            </a:r>
            <a:r>
              <a:rPr lang="ja-JP" altLang="en-US" sz="1400" b="1" dirty="0" smtClean="0">
                <a:solidFill>
                  <a:schemeClr val="tx1"/>
                </a:solidFill>
              </a:rPr>
              <a:t>（１）国際競争に打ち勝つ強い大阪の形成</a:t>
            </a:r>
            <a:endParaRPr lang="en-US" altLang="ja-JP" sz="1400" b="1" dirty="0" smtClean="0">
              <a:solidFill>
                <a:schemeClr val="tx1"/>
              </a:solidFill>
            </a:endParaRPr>
          </a:p>
          <a:p>
            <a:r>
              <a:rPr lang="ja-JP" altLang="en-US" sz="1400" b="1" dirty="0">
                <a:solidFill>
                  <a:schemeClr val="tx1"/>
                </a:solidFill>
              </a:rPr>
              <a:t>　</a:t>
            </a:r>
            <a:r>
              <a:rPr lang="ja-JP" altLang="en-US" sz="1400" b="1" dirty="0" smtClean="0">
                <a:solidFill>
                  <a:schemeClr val="tx1"/>
                </a:solidFill>
              </a:rPr>
              <a:t>　　　　</a:t>
            </a:r>
            <a:r>
              <a:rPr lang="ja-JP" altLang="en-US" sz="1400" dirty="0" smtClean="0">
                <a:solidFill>
                  <a:schemeClr val="tx1"/>
                </a:solidFill>
              </a:rPr>
              <a:t>①　国際的なビジネス環境を整えた都市の形成</a:t>
            </a:r>
            <a:endParaRPr lang="en-US" altLang="ja-JP" sz="1400" dirty="0" smtClean="0">
              <a:solidFill>
                <a:schemeClr val="tx1"/>
              </a:solidFill>
            </a:endParaRPr>
          </a:p>
          <a:p>
            <a:r>
              <a:rPr lang="ja-JP" altLang="en-US" sz="1400" dirty="0">
                <a:solidFill>
                  <a:schemeClr val="tx1"/>
                </a:solidFill>
              </a:rPr>
              <a:t>　</a:t>
            </a:r>
            <a:r>
              <a:rPr lang="ja-JP" altLang="en-US" sz="1400" dirty="0" smtClean="0">
                <a:solidFill>
                  <a:schemeClr val="tx1"/>
                </a:solidFill>
              </a:rPr>
              <a:t>　　　　②　</a:t>
            </a:r>
            <a:r>
              <a:rPr lang="ja-JP" altLang="en-US" sz="1400" u="sng" dirty="0" smtClean="0">
                <a:solidFill>
                  <a:schemeClr val="tx1"/>
                </a:solidFill>
              </a:rPr>
              <a:t>国内外の人を呼び込む都市魅力の創</a:t>
            </a:r>
            <a:r>
              <a:rPr lang="ja-JP" altLang="en-US" sz="1200" u="sng" dirty="0" smtClean="0">
                <a:solidFill>
                  <a:schemeClr val="tx1"/>
                </a:solidFill>
              </a:rPr>
              <a:t>造</a:t>
            </a:r>
            <a:endParaRPr lang="en-US" altLang="ja-JP" sz="1200" u="sng" dirty="0" smtClean="0">
              <a:solidFill>
                <a:schemeClr val="tx1"/>
              </a:solidFill>
            </a:endParaRPr>
          </a:p>
          <a:p>
            <a:pPr>
              <a:lnSpc>
                <a:spcPts val="800"/>
              </a:lnSpc>
            </a:pPr>
            <a:endParaRPr lang="en-US" altLang="ja-JP" sz="1200" dirty="0" smtClean="0">
              <a:solidFill>
                <a:schemeClr val="tx1"/>
              </a:solidFill>
            </a:endParaRPr>
          </a:p>
          <a:p>
            <a:r>
              <a:rPr lang="ja-JP" altLang="en-US" sz="1400" dirty="0" smtClean="0">
                <a:solidFill>
                  <a:schemeClr val="tx1"/>
                </a:solidFill>
              </a:rPr>
              <a:t>　</a:t>
            </a:r>
            <a:r>
              <a:rPr lang="ja-JP" altLang="en-US" sz="1400" b="1" dirty="0" smtClean="0">
                <a:solidFill>
                  <a:schemeClr val="tx1"/>
                </a:solidFill>
              </a:rPr>
              <a:t>（２）安全安心で生き生きと暮らせる大阪の実現</a:t>
            </a:r>
            <a:endParaRPr lang="en-US" altLang="ja-JP" sz="1400" b="1" dirty="0" smtClean="0">
              <a:solidFill>
                <a:schemeClr val="tx1"/>
              </a:solidFill>
            </a:endParaRPr>
          </a:p>
          <a:p>
            <a:r>
              <a:rPr lang="ja-JP" altLang="en-US" sz="1400" b="1" dirty="0">
                <a:solidFill>
                  <a:schemeClr val="tx1"/>
                </a:solidFill>
              </a:rPr>
              <a:t>　</a:t>
            </a:r>
            <a:r>
              <a:rPr lang="ja-JP" altLang="en-US" sz="1400" b="1" dirty="0" smtClean="0">
                <a:solidFill>
                  <a:schemeClr val="tx1"/>
                </a:solidFill>
              </a:rPr>
              <a:t>　　</a:t>
            </a:r>
            <a:r>
              <a:rPr lang="ja-JP" altLang="en-US" sz="1400" dirty="0" smtClean="0">
                <a:solidFill>
                  <a:schemeClr val="tx1"/>
                </a:solidFill>
              </a:rPr>
              <a:t>　　①　産業・暮らしを支える</a:t>
            </a:r>
            <a:r>
              <a:rPr lang="ja-JP" altLang="en-US" sz="1400" u="sng" dirty="0" smtClean="0">
                <a:solidFill>
                  <a:schemeClr val="tx1"/>
                </a:solidFill>
              </a:rPr>
              <a:t>都市環境の整備</a:t>
            </a:r>
            <a:endParaRPr lang="en-US" altLang="ja-JP" sz="1400" u="sng" dirty="0" smtClean="0">
              <a:solidFill>
                <a:schemeClr val="tx1"/>
              </a:solidFill>
            </a:endParaRPr>
          </a:p>
          <a:p>
            <a:r>
              <a:rPr lang="ja-JP" altLang="en-US" sz="1400" dirty="0">
                <a:solidFill>
                  <a:schemeClr val="tx1"/>
                </a:solidFill>
              </a:rPr>
              <a:t>　</a:t>
            </a:r>
            <a:r>
              <a:rPr lang="ja-JP" altLang="en-US" sz="1400" dirty="0" smtClean="0">
                <a:solidFill>
                  <a:schemeClr val="tx1"/>
                </a:solidFill>
              </a:rPr>
              <a:t>　　　　②　</a:t>
            </a:r>
            <a:r>
              <a:rPr lang="ja-JP" altLang="en-US" sz="1400" u="sng" dirty="0" smtClean="0">
                <a:solidFill>
                  <a:schemeClr val="tx1"/>
                </a:solidFill>
              </a:rPr>
              <a:t>安全・安心を確保する都市づくり</a:t>
            </a:r>
            <a:r>
              <a:rPr lang="ja-JP" altLang="en-US" sz="1400" dirty="0" smtClean="0">
                <a:solidFill>
                  <a:schemeClr val="tx1"/>
                </a:solidFill>
              </a:rPr>
              <a:t>の推進　　</a:t>
            </a:r>
            <a:endParaRPr lang="en-US" altLang="ja-JP" sz="1400" dirty="0" smtClean="0">
              <a:solidFill>
                <a:schemeClr val="tx1"/>
              </a:solidFill>
            </a:endParaRPr>
          </a:p>
          <a:p>
            <a:pPr>
              <a:lnSpc>
                <a:spcPts val="800"/>
              </a:lnSpc>
            </a:pPr>
            <a:endParaRPr lang="en-US" altLang="ja-JP" sz="1400" dirty="0" smtClean="0">
              <a:solidFill>
                <a:schemeClr val="tx1"/>
              </a:solidFill>
            </a:endParaRPr>
          </a:p>
          <a:p>
            <a:pPr>
              <a:lnSpc>
                <a:spcPts val="200"/>
              </a:lnSpc>
            </a:pPr>
            <a:endParaRPr lang="en-US" altLang="ja-JP" sz="1400" dirty="0" smtClean="0">
              <a:solidFill>
                <a:schemeClr val="tx1"/>
              </a:solidFill>
            </a:endParaRPr>
          </a:p>
          <a:p>
            <a:r>
              <a:rPr lang="ja-JP" altLang="en-US" sz="1400" b="1" dirty="0" smtClean="0">
                <a:solidFill>
                  <a:schemeClr val="tx1"/>
                </a:solidFill>
              </a:rPr>
              <a:t>　（３）多様な魅力と風格のある大阪の創造</a:t>
            </a:r>
            <a:endParaRPr lang="en-US" altLang="ja-JP" sz="1400" b="1" dirty="0" smtClean="0">
              <a:solidFill>
                <a:schemeClr val="tx1"/>
              </a:solidFill>
            </a:endParaRPr>
          </a:p>
          <a:p>
            <a:r>
              <a:rPr lang="ja-JP" altLang="en-US" sz="1400" b="1" dirty="0">
                <a:solidFill>
                  <a:schemeClr val="tx1"/>
                </a:solidFill>
              </a:rPr>
              <a:t>　</a:t>
            </a:r>
            <a:r>
              <a:rPr lang="ja-JP" altLang="en-US" sz="1400" b="1" dirty="0" smtClean="0">
                <a:solidFill>
                  <a:schemeClr val="tx1"/>
                </a:solidFill>
              </a:rPr>
              <a:t>　　</a:t>
            </a:r>
            <a:r>
              <a:rPr lang="ja-JP" altLang="en-US" sz="1400" dirty="0" smtClean="0">
                <a:solidFill>
                  <a:schemeClr val="tx1"/>
                </a:solidFill>
              </a:rPr>
              <a:t>　　①　既成市街地の再生と活性化</a:t>
            </a:r>
            <a:endParaRPr lang="en-US" altLang="ja-JP" sz="1400" dirty="0" smtClean="0">
              <a:solidFill>
                <a:schemeClr val="tx1"/>
              </a:solidFill>
            </a:endParaRPr>
          </a:p>
          <a:p>
            <a:r>
              <a:rPr lang="ja-JP" altLang="en-US" sz="1400" dirty="0">
                <a:solidFill>
                  <a:schemeClr val="tx1"/>
                </a:solidFill>
              </a:rPr>
              <a:t>　</a:t>
            </a:r>
            <a:r>
              <a:rPr lang="ja-JP" altLang="en-US" sz="1400" dirty="0" smtClean="0">
                <a:solidFill>
                  <a:schemeClr val="tx1"/>
                </a:solidFill>
              </a:rPr>
              <a:t>　　　　②　地域資源を生かした</a:t>
            </a:r>
            <a:r>
              <a:rPr lang="ja-JP" altLang="en-US" sz="1400" u="sng" dirty="0" smtClean="0">
                <a:solidFill>
                  <a:schemeClr val="tx1"/>
                </a:solidFill>
              </a:rPr>
              <a:t>質の高い都市づくり</a:t>
            </a:r>
            <a:r>
              <a:rPr lang="ja-JP" altLang="en-US" sz="1400" dirty="0" smtClean="0">
                <a:solidFill>
                  <a:schemeClr val="tx1"/>
                </a:solidFill>
              </a:rPr>
              <a:t>の推進</a:t>
            </a:r>
            <a:endParaRPr lang="en-US" altLang="ja-JP" sz="1400" dirty="0" smtClean="0">
              <a:solidFill>
                <a:schemeClr val="tx1"/>
              </a:solidFill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4114683" y="3387742"/>
            <a:ext cx="1620180" cy="470679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>
              <a:lnSpc>
                <a:spcPts val="1700"/>
              </a:lnSpc>
            </a:pPr>
            <a:r>
              <a:rPr lang="ja-JP" altLang="en-US" sz="1200" dirty="0" smtClean="0">
                <a:solidFill>
                  <a:schemeClr val="bg1"/>
                </a:solidFill>
                <a:latin typeface="ＭＳ Ｐゴシック"/>
              </a:rPr>
              <a:t>大阪の都市づくりに</a:t>
            </a:r>
            <a:endParaRPr lang="en-US" altLang="ja-JP" sz="1200" dirty="0" smtClean="0">
              <a:solidFill>
                <a:schemeClr val="bg1"/>
              </a:solidFill>
              <a:latin typeface="ＭＳ Ｐゴシック"/>
            </a:endParaRPr>
          </a:p>
          <a:p>
            <a:pPr algn="ctr">
              <a:lnSpc>
                <a:spcPts val="1700"/>
              </a:lnSpc>
            </a:pPr>
            <a:r>
              <a:rPr lang="ja-JP" altLang="en-US" sz="1200" dirty="0" smtClean="0">
                <a:solidFill>
                  <a:schemeClr val="bg1"/>
                </a:solidFill>
                <a:latin typeface="ＭＳ Ｐゴシック"/>
              </a:rPr>
              <a:t>貢献</a:t>
            </a:r>
            <a:endParaRPr lang="en-US" altLang="ja-JP" sz="1200" dirty="0" smtClean="0">
              <a:solidFill>
                <a:schemeClr val="bg1"/>
              </a:solidFill>
              <a:latin typeface="ＭＳ Ｐゴシック"/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231196" y="679290"/>
            <a:ext cx="9325036" cy="553466"/>
          </a:xfrm>
          <a:prstGeom prst="rect">
            <a:avLst/>
          </a:prstGeom>
          <a:solidFill>
            <a:srgbClr val="FFC000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600" b="1" dirty="0" smtClean="0">
                <a:solidFill>
                  <a:schemeClr val="tx1"/>
                </a:solidFill>
              </a:rPr>
              <a:t>計画期間　　</a:t>
            </a:r>
            <a:r>
              <a:rPr lang="ja-JP" altLang="en-US" sz="1600" dirty="0" smtClean="0">
                <a:solidFill>
                  <a:schemeClr val="tx1"/>
                </a:solidFill>
              </a:rPr>
              <a:t>　概ね３０年後を見据えた１０年間</a:t>
            </a:r>
            <a:endParaRPr kumimoji="1" lang="en-US" altLang="ja-JP" sz="1400" dirty="0" smtClean="0">
              <a:solidFill>
                <a:schemeClr val="tx1"/>
              </a:solidFill>
            </a:endParaRPr>
          </a:p>
        </p:txBody>
      </p:sp>
      <p:sp>
        <p:nvSpPr>
          <p:cNvPr id="9" name="スライド番号プレースホルダー 12"/>
          <p:cNvSpPr>
            <a:spLocks noGrp="1"/>
          </p:cNvSpPr>
          <p:nvPr>
            <p:ph type="sldNum" sz="quarter" idx="12"/>
          </p:nvPr>
        </p:nvSpPr>
        <p:spPr>
          <a:xfrm>
            <a:off x="7594600" y="6479020"/>
            <a:ext cx="2311400" cy="365125"/>
          </a:xfrm>
        </p:spPr>
        <p:txBody>
          <a:bodyPr/>
          <a:lstStyle/>
          <a:p>
            <a:fld id="{54A9897A-2A4A-4D2B-BB25-9B10BB101CD6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150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0" y="0"/>
            <a:ext cx="9906000" cy="52387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dirty="0">
              <a:solidFill>
                <a:prstClr val="white"/>
              </a:solidFill>
            </a:endParaRPr>
          </a:p>
        </p:txBody>
      </p:sp>
      <p:sp>
        <p:nvSpPr>
          <p:cNvPr id="4" name="タイトル 1"/>
          <p:cNvSpPr txBox="1">
            <a:spLocks/>
          </p:cNvSpPr>
          <p:nvPr/>
        </p:nvSpPr>
        <p:spPr>
          <a:xfrm>
            <a:off x="2" y="0"/>
            <a:ext cx="7293258" cy="52387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20000"/>
              </a:lnSpc>
            </a:pPr>
            <a:r>
              <a:rPr lang="ja-JP" altLang="en-US" sz="2400" dirty="0" smtClean="0">
                <a:solidFill>
                  <a:prstClr val="black"/>
                </a:solidFill>
                <a:latin typeface="ＭＳ Ｐゴシック"/>
              </a:rPr>
              <a:t>　基本方針（案）</a:t>
            </a:r>
            <a:endParaRPr lang="ja-JP" altLang="en-US" sz="2400" dirty="0">
              <a:solidFill>
                <a:prstClr val="black"/>
              </a:solidFill>
              <a:latin typeface="ＭＳ Ｐゴシック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142171" y="1160828"/>
            <a:ext cx="4140000" cy="720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400" dirty="0" smtClean="0">
                <a:solidFill>
                  <a:schemeClr val="tx1"/>
                </a:solidFill>
              </a:rPr>
              <a:t>基本理念①　</a:t>
            </a:r>
            <a:r>
              <a:rPr lang="en-US" altLang="ja-JP" sz="1400" dirty="0" smtClean="0">
                <a:solidFill>
                  <a:schemeClr val="tx1"/>
                </a:solidFill>
              </a:rPr>
              <a:t>《</a:t>
            </a:r>
            <a:r>
              <a:rPr lang="ja-JP" altLang="en-US" sz="1400" dirty="0" smtClean="0">
                <a:solidFill>
                  <a:schemeClr val="tx1"/>
                </a:solidFill>
              </a:rPr>
              <a:t>都市魅力</a:t>
            </a:r>
            <a:r>
              <a:rPr lang="en-US" altLang="ja-JP" sz="1400" dirty="0" smtClean="0">
                <a:solidFill>
                  <a:schemeClr val="tx1"/>
                </a:solidFill>
              </a:rPr>
              <a:t>》</a:t>
            </a:r>
          </a:p>
          <a:p>
            <a:r>
              <a:rPr lang="ja-JP" altLang="en-US" sz="1400" dirty="0">
                <a:solidFill>
                  <a:schemeClr val="tx1"/>
                </a:solidFill>
              </a:rPr>
              <a:t>　</a:t>
            </a:r>
            <a:r>
              <a:rPr lang="ja-JP" altLang="en-US" sz="1400" dirty="0" smtClean="0">
                <a:solidFill>
                  <a:schemeClr val="tx1"/>
                </a:solidFill>
              </a:rPr>
              <a:t>　　　　　　　　　大阪の魅力を高める公園</a:t>
            </a:r>
            <a:endParaRPr kumimoji="1" lang="en-US" altLang="ja-JP" sz="1400" dirty="0" smtClean="0">
              <a:solidFill>
                <a:schemeClr val="tx1"/>
              </a:solidFill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158193" y="2669947"/>
            <a:ext cx="4140000" cy="720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400" dirty="0" smtClean="0">
                <a:solidFill>
                  <a:schemeClr val="tx1"/>
                </a:solidFill>
              </a:rPr>
              <a:t>基本理念②　</a:t>
            </a:r>
            <a:r>
              <a:rPr lang="en-US" altLang="ja-JP" sz="1400" dirty="0" smtClean="0">
                <a:solidFill>
                  <a:schemeClr val="tx1"/>
                </a:solidFill>
              </a:rPr>
              <a:t>《</a:t>
            </a:r>
            <a:r>
              <a:rPr lang="ja-JP" altLang="en-US" sz="1400" dirty="0" smtClean="0">
                <a:solidFill>
                  <a:schemeClr val="tx1"/>
                </a:solidFill>
              </a:rPr>
              <a:t>府民生活</a:t>
            </a:r>
            <a:r>
              <a:rPr lang="en-US" altLang="ja-JP" sz="1400" dirty="0" smtClean="0">
                <a:solidFill>
                  <a:schemeClr val="tx1"/>
                </a:solidFill>
              </a:rPr>
              <a:t>》</a:t>
            </a:r>
          </a:p>
          <a:p>
            <a:r>
              <a:rPr lang="ja-JP" altLang="en-US" sz="1400" dirty="0">
                <a:solidFill>
                  <a:schemeClr val="tx1"/>
                </a:solidFill>
              </a:rPr>
              <a:t>　</a:t>
            </a:r>
            <a:r>
              <a:rPr lang="ja-JP" altLang="en-US" sz="1400" dirty="0" smtClean="0">
                <a:solidFill>
                  <a:schemeClr val="tx1"/>
                </a:solidFill>
              </a:rPr>
              <a:t>　　　　　　　　　府民の豊かな生活を育む公園</a:t>
            </a:r>
            <a:endParaRPr lang="en-US" altLang="ja-JP" sz="1400" dirty="0" smtClean="0">
              <a:solidFill>
                <a:schemeClr val="tx1"/>
              </a:solidFill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158193" y="4005064"/>
            <a:ext cx="4140000" cy="720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400" dirty="0" smtClean="0">
                <a:solidFill>
                  <a:schemeClr val="tx1"/>
                </a:solidFill>
              </a:rPr>
              <a:t>基本理念③　</a:t>
            </a:r>
            <a:r>
              <a:rPr lang="en-US" altLang="ja-JP" sz="1400" dirty="0" smtClean="0">
                <a:solidFill>
                  <a:schemeClr val="tx1"/>
                </a:solidFill>
              </a:rPr>
              <a:t>《</a:t>
            </a:r>
            <a:r>
              <a:rPr lang="ja-JP" altLang="en-US" sz="1400" dirty="0" smtClean="0">
                <a:solidFill>
                  <a:schemeClr val="tx1"/>
                </a:solidFill>
              </a:rPr>
              <a:t>安全安心</a:t>
            </a:r>
            <a:r>
              <a:rPr lang="en-US" altLang="ja-JP" sz="1400" dirty="0" smtClean="0">
                <a:solidFill>
                  <a:schemeClr val="tx1"/>
                </a:solidFill>
              </a:rPr>
              <a:t>》</a:t>
            </a:r>
          </a:p>
          <a:p>
            <a:r>
              <a:rPr lang="ja-JP" altLang="en-US" sz="1400" dirty="0">
                <a:solidFill>
                  <a:schemeClr val="tx1"/>
                </a:solidFill>
              </a:rPr>
              <a:t>　</a:t>
            </a:r>
            <a:r>
              <a:rPr lang="ja-JP" altLang="en-US" sz="1400" dirty="0" smtClean="0">
                <a:solidFill>
                  <a:schemeClr val="tx1"/>
                </a:solidFill>
              </a:rPr>
              <a:t>　　　　　　　　　府民の安全、安心を支える公園</a:t>
            </a:r>
            <a:endParaRPr lang="en-US" altLang="ja-JP" sz="1400" dirty="0" smtClean="0">
              <a:solidFill>
                <a:schemeClr val="tx1"/>
              </a:solidFill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158193" y="5373216"/>
            <a:ext cx="4140000" cy="720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400" dirty="0" smtClean="0">
                <a:solidFill>
                  <a:schemeClr val="tx1"/>
                </a:solidFill>
              </a:rPr>
              <a:t>基本理念④　</a:t>
            </a:r>
            <a:r>
              <a:rPr lang="en-US" altLang="ja-JP" sz="1400" dirty="0" smtClean="0">
                <a:solidFill>
                  <a:schemeClr val="tx1"/>
                </a:solidFill>
              </a:rPr>
              <a:t>《</a:t>
            </a:r>
            <a:r>
              <a:rPr lang="ja-JP" altLang="en-US" sz="1400" dirty="0" smtClean="0">
                <a:solidFill>
                  <a:schemeClr val="tx1"/>
                </a:solidFill>
              </a:rPr>
              <a:t>都市環境</a:t>
            </a:r>
            <a:r>
              <a:rPr lang="en-US" altLang="ja-JP" sz="1400" dirty="0" smtClean="0">
                <a:solidFill>
                  <a:schemeClr val="tx1"/>
                </a:solidFill>
              </a:rPr>
              <a:t>》</a:t>
            </a:r>
          </a:p>
          <a:p>
            <a:r>
              <a:rPr lang="ja-JP" altLang="en-US" sz="1400" dirty="0">
                <a:solidFill>
                  <a:schemeClr val="tx1"/>
                </a:solidFill>
              </a:rPr>
              <a:t>　</a:t>
            </a:r>
            <a:r>
              <a:rPr lang="ja-JP" altLang="en-US" sz="1400" dirty="0" smtClean="0">
                <a:solidFill>
                  <a:schemeClr val="tx1"/>
                </a:solidFill>
              </a:rPr>
              <a:t>　　　　　　　　　都市の貴重な自然環境を次世代に　</a:t>
            </a:r>
            <a:endParaRPr lang="en-US" altLang="ja-JP" sz="1400" dirty="0" smtClean="0">
              <a:solidFill>
                <a:schemeClr val="tx1"/>
              </a:solidFill>
            </a:endParaRPr>
          </a:p>
          <a:p>
            <a:r>
              <a:rPr lang="ja-JP" altLang="en-US" sz="1400" dirty="0">
                <a:solidFill>
                  <a:schemeClr val="tx1"/>
                </a:solidFill>
              </a:rPr>
              <a:t>　</a:t>
            </a:r>
            <a:r>
              <a:rPr lang="ja-JP" altLang="en-US" sz="1400" dirty="0" smtClean="0">
                <a:solidFill>
                  <a:schemeClr val="tx1"/>
                </a:solidFill>
              </a:rPr>
              <a:t>　　　　　　　　　つなぐ公園</a:t>
            </a:r>
            <a:endParaRPr kumimoji="1" lang="en-US" altLang="ja-JP" sz="1400" dirty="0" smtClean="0">
              <a:solidFill>
                <a:schemeClr val="tx1"/>
              </a:solidFill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5498131" y="1160828"/>
            <a:ext cx="4154223" cy="720000"/>
          </a:xfrm>
          <a:prstGeom prst="rect">
            <a:avLst/>
          </a:prstGeom>
          <a:solidFill>
            <a:srgbClr val="FFC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400" dirty="0" smtClean="0">
                <a:solidFill>
                  <a:schemeClr val="tx1"/>
                </a:solidFill>
              </a:rPr>
              <a:t>基本方針①</a:t>
            </a:r>
            <a:r>
              <a:rPr lang="ja-JP" altLang="en-US" sz="1400" dirty="0">
                <a:solidFill>
                  <a:schemeClr val="tx1"/>
                </a:solidFill>
              </a:rPr>
              <a:t>　公園の特性に応じて、都市・</a:t>
            </a:r>
            <a:r>
              <a:rPr lang="ja-JP" altLang="en-US" sz="1400" dirty="0" smtClean="0">
                <a:solidFill>
                  <a:schemeClr val="tx1"/>
                </a:solidFill>
              </a:rPr>
              <a:t>まちづくり　</a:t>
            </a:r>
            <a:endParaRPr lang="en-US" altLang="ja-JP" sz="1400" dirty="0" smtClean="0">
              <a:solidFill>
                <a:schemeClr val="tx1"/>
              </a:solidFill>
            </a:endParaRPr>
          </a:p>
          <a:p>
            <a:r>
              <a:rPr lang="ja-JP" altLang="en-US" sz="1400" dirty="0">
                <a:solidFill>
                  <a:schemeClr val="tx1"/>
                </a:solidFill>
              </a:rPr>
              <a:t>　</a:t>
            </a:r>
            <a:r>
              <a:rPr lang="ja-JP" altLang="en-US" sz="1400" dirty="0" smtClean="0">
                <a:solidFill>
                  <a:schemeClr val="tx1"/>
                </a:solidFill>
              </a:rPr>
              <a:t>　　　　　　　　の</a:t>
            </a:r>
            <a:r>
              <a:rPr lang="ja-JP" altLang="en-US" sz="1400" dirty="0">
                <a:solidFill>
                  <a:schemeClr val="tx1"/>
                </a:solidFill>
              </a:rPr>
              <a:t>課題改善に積極的に活用</a:t>
            </a:r>
          </a:p>
        </p:txBody>
      </p:sp>
      <p:sp>
        <p:nvSpPr>
          <p:cNvPr id="18" name="正方形/長方形 17"/>
          <p:cNvSpPr/>
          <p:nvPr/>
        </p:nvSpPr>
        <p:spPr>
          <a:xfrm>
            <a:off x="5495030" y="2852936"/>
            <a:ext cx="4143101" cy="720000"/>
          </a:xfrm>
          <a:prstGeom prst="rect">
            <a:avLst/>
          </a:prstGeom>
          <a:solidFill>
            <a:srgbClr val="FFC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400" dirty="0" smtClean="0">
                <a:solidFill>
                  <a:schemeClr val="tx1"/>
                </a:solidFill>
              </a:rPr>
              <a:t>基本方針③　公園の特性に応じて、より</a:t>
            </a:r>
            <a:r>
              <a:rPr lang="ja-JP" altLang="en-US" sz="1400" dirty="0">
                <a:solidFill>
                  <a:schemeClr val="tx1"/>
                </a:solidFill>
              </a:rPr>
              <a:t>多くの</a:t>
            </a:r>
            <a:r>
              <a:rPr lang="ja-JP" altLang="en-US" sz="1400" dirty="0" smtClean="0">
                <a:solidFill>
                  <a:schemeClr val="tx1"/>
                </a:solidFill>
              </a:rPr>
              <a:t>府民</a:t>
            </a:r>
            <a:endParaRPr lang="en-US" altLang="ja-JP" sz="1400" dirty="0" smtClean="0">
              <a:solidFill>
                <a:schemeClr val="tx1"/>
              </a:solidFill>
            </a:endParaRPr>
          </a:p>
          <a:p>
            <a:r>
              <a:rPr lang="ja-JP" altLang="en-US" sz="1400" dirty="0">
                <a:solidFill>
                  <a:schemeClr val="tx1"/>
                </a:solidFill>
              </a:rPr>
              <a:t>　</a:t>
            </a:r>
            <a:r>
              <a:rPr lang="ja-JP" altLang="en-US" sz="1400" dirty="0" smtClean="0">
                <a:solidFill>
                  <a:schemeClr val="tx1"/>
                </a:solidFill>
              </a:rPr>
              <a:t>　　　　　　　に</a:t>
            </a:r>
            <a:r>
              <a:rPr lang="ja-JP" altLang="en-US" sz="1400" dirty="0">
                <a:solidFill>
                  <a:schemeClr val="tx1"/>
                </a:solidFill>
              </a:rPr>
              <a:t>利用され、地域</a:t>
            </a:r>
            <a:r>
              <a:rPr lang="ja-JP" altLang="en-US" sz="1400" dirty="0" smtClean="0">
                <a:solidFill>
                  <a:schemeClr val="tx1"/>
                </a:solidFill>
              </a:rPr>
              <a:t>の活性化</a:t>
            </a:r>
            <a:r>
              <a:rPr lang="ja-JP" altLang="en-US" sz="1400" dirty="0">
                <a:solidFill>
                  <a:schemeClr val="tx1"/>
                </a:solidFill>
              </a:rPr>
              <a:t>に貢献</a:t>
            </a:r>
            <a:r>
              <a:rPr lang="ja-JP" altLang="en-US" sz="1400" dirty="0" smtClean="0">
                <a:solidFill>
                  <a:schemeClr val="tx1"/>
                </a:solidFill>
              </a:rPr>
              <a:t>できる</a:t>
            </a:r>
            <a:endParaRPr lang="en-US" altLang="ja-JP" sz="1400" dirty="0" smtClean="0">
              <a:solidFill>
                <a:schemeClr val="tx1"/>
              </a:solidFill>
            </a:endParaRPr>
          </a:p>
          <a:p>
            <a:r>
              <a:rPr lang="ja-JP" altLang="en-US" sz="1400" dirty="0">
                <a:solidFill>
                  <a:schemeClr val="tx1"/>
                </a:solidFill>
              </a:rPr>
              <a:t>　</a:t>
            </a:r>
            <a:r>
              <a:rPr lang="ja-JP" altLang="en-US" sz="1400" dirty="0" smtClean="0">
                <a:solidFill>
                  <a:schemeClr val="tx1"/>
                </a:solidFill>
              </a:rPr>
              <a:t>　　　　　　　よう</a:t>
            </a:r>
            <a:r>
              <a:rPr lang="ja-JP" altLang="en-US" sz="1400" dirty="0">
                <a:solidFill>
                  <a:schemeClr val="tx1"/>
                </a:solidFill>
              </a:rPr>
              <a:t>、にぎわい</a:t>
            </a:r>
            <a:r>
              <a:rPr lang="ja-JP" altLang="en-US" sz="1400" dirty="0" smtClean="0">
                <a:solidFill>
                  <a:schemeClr val="tx1"/>
                </a:solidFill>
              </a:rPr>
              <a:t>を創出</a:t>
            </a:r>
            <a:endParaRPr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19" name="正方形/長方形 18"/>
          <p:cNvSpPr/>
          <p:nvPr/>
        </p:nvSpPr>
        <p:spPr>
          <a:xfrm>
            <a:off x="5498131" y="1985692"/>
            <a:ext cx="4168822" cy="720000"/>
          </a:xfrm>
          <a:prstGeom prst="rect">
            <a:avLst/>
          </a:prstGeom>
          <a:solidFill>
            <a:srgbClr val="FFC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400" dirty="0" smtClean="0">
                <a:solidFill>
                  <a:schemeClr val="tx1"/>
                </a:solidFill>
              </a:rPr>
              <a:t>基本方針②</a:t>
            </a:r>
            <a:r>
              <a:rPr lang="ja-JP" altLang="en-US" sz="1400" dirty="0">
                <a:solidFill>
                  <a:schemeClr val="tx1"/>
                </a:solidFill>
              </a:rPr>
              <a:t>　</a:t>
            </a:r>
            <a:r>
              <a:rPr lang="ja-JP" altLang="en-US" sz="1400" dirty="0" smtClean="0">
                <a:solidFill>
                  <a:schemeClr val="tx1"/>
                </a:solidFill>
              </a:rPr>
              <a:t>公園</a:t>
            </a:r>
            <a:r>
              <a:rPr lang="ja-JP" altLang="en-US" sz="1400" dirty="0">
                <a:solidFill>
                  <a:schemeClr val="tx1"/>
                </a:solidFill>
              </a:rPr>
              <a:t>毎の特色を活かし育み、</a:t>
            </a:r>
            <a:r>
              <a:rPr lang="ja-JP" altLang="en-US" sz="1400" dirty="0" smtClean="0">
                <a:solidFill>
                  <a:schemeClr val="tx1"/>
                </a:solidFill>
              </a:rPr>
              <a:t>個性</a:t>
            </a:r>
            <a:endParaRPr lang="en-US" altLang="ja-JP" sz="1400" dirty="0" smtClean="0">
              <a:solidFill>
                <a:schemeClr val="tx1"/>
              </a:solidFill>
            </a:endParaRPr>
          </a:p>
          <a:p>
            <a:r>
              <a:rPr lang="ja-JP" altLang="en-US" sz="1400" dirty="0">
                <a:solidFill>
                  <a:schemeClr val="tx1"/>
                </a:solidFill>
              </a:rPr>
              <a:t>　</a:t>
            </a:r>
            <a:r>
              <a:rPr lang="ja-JP" altLang="en-US" sz="1400" dirty="0" smtClean="0">
                <a:solidFill>
                  <a:schemeClr val="tx1"/>
                </a:solidFill>
              </a:rPr>
              <a:t>　　　　　　　　豊か</a:t>
            </a:r>
            <a:r>
              <a:rPr lang="ja-JP" altLang="en-US" sz="1400" dirty="0">
                <a:solidFill>
                  <a:schemeClr val="tx1"/>
                </a:solidFill>
              </a:rPr>
              <a:t>で魅力的な公園づくりを</a:t>
            </a:r>
            <a:r>
              <a:rPr lang="ja-JP" altLang="en-US" sz="1400" dirty="0" smtClean="0">
                <a:solidFill>
                  <a:schemeClr val="tx1"/>
                </a:solidFill>
              </a:rPr>
              <a:t>推進</a:t>
            </a:r>
            <a:endParaRPr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21" name="正方形/長方形 20"/>
          <p:cNvSpPr/>
          <p:nvPr/>
        </p:nvSpPr>
        <p:spPr>
          <a:xfrm>
            <a:off x="5495030" y="4509120"/>
            <a:ext cx="4140000" cy="720000"/>
          </a:xfrm>
          <a:prstGeom prst="rect">
            <a:avLst/>
          </a:prstGeom>
          <a:solidFill>
            <a:srgbClr val="FFC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400" dirty="0" smtClean="0">
                <a:solidFill>
                  <a:schemeClr val="tx1"/>
                </a:solidFill>
              </a:rPr>
              <a:t>基本方針⑤　誰</a:t>
            </a:r>
            <a:r>
              <a:rPr lang="ja-JP" altLang="en-US" sz="1400" dirty="0">
                <a:solidFill>
                  <a:schemeClr val="tx1"/>
                </a:solidFill>
              </a:rPr>
              <a:t>もが安全・安心・快適に利用</a:t>
            </a:r>
            <a:r>
              <a:rPr lang="ja-JP" altLang="en-US" sz="1400" dirty="0" smtClean="0">
                <a:solidFill>
                  <a:schemeClr val="tx1"/>
                </a:solidFill>
              </a:rPr>
              <a:t>できる</a:t>
            </a:r>
            <a:endParaRPr lang="en-US" altLang="ja-JP" sz="1400" dirty="0" smtClean="0">
              <a:solidFill>
                <a:schemeClr val="tx1"/>
              </a:solidFill>
            </a:endParaRPr>
          </a:p>
          <a:p>
            <a:r>
              <a:rPr lang="ja-JP" altLang="en-US" sz="1400" dirty="0">
                <a:solidFill>
                  <a:schemeClr val="tx1"/>
                </a:solidFill>
              </a:rPr>
              <a:t>　</a:t>
            </a:r>
            <a:r>
              <a:rPr lang="ja-JP" altLang="en-US" sz="1400" dirty="0" smtClean="0">
                <a:solidFill>
                  <a:schemeClr val="tx1"/>
                </a:solidFill>
              </a:rPr>
              <a:t>　　　　　　　　よう</a:t>
            </a:r>
            <a:r>
              <a:rPr lang="ja-JP" altLang="en-US" sz="1400" dirty="0">
                <a:solidFill>
                  <a:schemeClr val="tx1"/>
                </a:solidFill>
              </a:rPr>
              <a:t>ユニバーサルデザインを</a:t>
            </a:r>
            <a:r>
              <a:rPr lang="ja-JP" altLang="en-US" sz="1400" dirty="0" smtClean="0">
                <a:solidFill>
                  <a:schemeClr val="tx1"/>
                </a:solidFill>
              </a:rPr>
              <a:t>推進</a:t>
            </a:r>
            <a:endParaRPr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22" name="正方形/長方形 21"/>
          <p:cNvSpPr/>
          <p:nvPr/>
        </p:nvSpPr>
        <p:spPr>
          <a:xfrm>
            <a:off x="5495030" y="3665800"/>
            <a:ext cx="4140000" cy="720000"/>
          </a:xfrm>
          <a:prstGeom prst="rect">
            <a:avLst/>
          </a:prstGeom>
          <a:solidFill>
            <a:srgbClr val="FFC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400" dirty="0" smtClean="0">
                <a:solidFill>
                  <a:schemeClr val="tx1"/>
                </a:solidFill>
              </a:rPr>
              <a:t>基本方針④　防災公園の整備推進</a:t>
            </a:r>
            <a:endParaRPr lang="ja-JP" altLang="en-US" sz="1400" dirty="0">
              <a:solidFill>
                <a:schemeClr val="tx1"/>
              </a:solidFill>
            </a:endParaRPr>
          </a:p>
        </p:txBody>
      </p:sp>
      <p:cxnSp>
        <p:nvCxnSpPr>
          <p:cNvPr id="25" name="直線矢印コネクタ 24"/>
          <p:cNvCxnSpPr>
            <a:stCxn id="7" idx="3"/>
            <a:endCxn id="18" idx="1"/>
          </p:cNvCxnSpPr>
          <p:nvPr/>
        </p:nvCxnSpPr>
        <p:spPr>
          <a:xfrm>
            <a:off x="4282171" y="1520828"/>
            <a:ext cx="1212859" cy="1692108"/>
          </a:xfrm>
          <a:prstGeom prst="straightConnector1">
            <a:avLst/>
          </a:prstGeom>
          <a:ln w="952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矢印コネクタ 29"/>
          <p:cNvCxnSpPr>
            <a:stCxn id="11" idx="3"/>
            <a:endCxn id="22" idx="1"/>
          </p:cNvCxnSpPr>
          <p:nvPr/>
        </p:nvCxnSpPr>
        <p:spPr>
          <a:xfrm flipV="1">
            <a:off x="4298193" y="4025800"/>
            <a:ext cx="1196837" cy="339264"/>
          </a:xfrm>
          <a:prstGeom prst="straightConnector1">
            <a:avLst/>
          </a:prstGeom>
          <a:ln w="952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線矢印コネクタ 32"/>
          <p:cNvCxnSpPr>
            <a:stCxn id="11" idx="3"/>
            <a:endCxn id="21" idx="1"/>
          </p:cNvCxnSpPr>
          <p:nvPr/>
        </p:nvCxnSpPr>
        <p:spPr>
          <a:xfrm>
            <a:off x="4298193" y="4365064"/>
            <a:ext cx="1196837" cy="504056"/>
          </a:xfrm>
          <a:prstGeom prst="straightConnector1">
            <a:avLst/>
          </a:prstGeom>
          <a:ln w="952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正方形/長方形 35"/>
          <p:cNvSpPr/>
          <p:nvPr/>
        </p:nvSpPr>
        <p:spPr>
          <a:xfrm>
            <a:off x="5498131" y="5373216"/>
            <a:ext cx="4140000" cy="720000"/>
          </a:xfrm>
          <a:prstGeom prst="rect">
            <a:avLst/>
          </a:prstGeom>
          <a:solidFill>
            <a:srgbClr val="FFC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400" dirty="0" smtClean="0">
                <a:solidFill>
                  <a:schemeClr val="tx1"/>
                </a:solidFill>
              </a:rPr>
              <a:t>基本方針⑥　公園の自然環境を実感できるよう、</a:t>
            </a:r>
            <a:endParaRPr lang="en-US" altLang="ja-JP" sz="1400" dirty="0" smtClean="0">
              <a:solidFill>
                <a:schemeClr val="tx1"/>
              </a:solidFill>
            </a:endParaRPr>
          </a:p>
          <a:p>
            <a:r>
              <a:rPr lang="ja-JP" altLang="en-US" sz="1400" dirty="0">
                <a:solidFill>
                  <a:schemeClr val="tx1"/>
                </a:solidFill>
              </a:rPr>
              <a:t>　</a:t>
            </a:r>
            <a:r>
              <a:rPr lang="ja-JP" altLang="en-US" sz="1400" dirty="0" smtClean="0">
                <a:solidFill>
                  <a:schemeClr val="tx1"/>
                </a:solidFill>
              </a:rPr>
              <a:t>　　　　　　　　自然の保全とふれあう機会を創出</a:t>
            </a:r>
            <a:endParaRPr lang="ja-JP" altLang="en-US" sz="1400" dirty="0">
              <a:solidFill>
                <a:schemeClr val="tx1"/>
              </a:solidFill>
            </a:endParaRPr>
          </a:p>
        </p:txBody>
      </p:sp>
      <p:cxnSp>
        <p:nvCxnSpPr>
          <p:cNvPr id="43" name="直線矢印コネクタ 42"/>
          <p:cNvCxnSpPr>
            <a:stCxn id="12" idx="3"/>
            <a:endCxn id="36" idx="1"/>
          </p:cNvCxnSpPr>
          <p:nvPr/>
        </p:nvCxnSpPr>
        <p:spPr>
          <a:xfrm>
            <a:off x="4298193" y="5733216"/>
            <a:ext cx="1199938" cy="0"/>
          </a:xfrm>
          <a:prstGeom prst="straightConnector1">
            <a:avLst/>
          </a:prstGeom>
          <a:ln w="95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直線矢印コネクタ 48"/>
          <p:cNvCxnSpPr>
            <a:stCxn id="10" idx="3"/>
            <a:endCxn id="21" idx="1"/>
          </p:cNvCxnSpPr>
          <p:nvPr/>
        </p:nvCxnSpPr>
        <p:spPr>
          <a:xfrm>
            <a:off x="4298193" y="3029947"/>
            <a:ext cx="1196837" cy="1839173"/>
          </a:xfrm>
          <a:prstGeom prst="straightConnector1">
            <a:avLst/>
          </a:prstGeom>
          <a:ln w="95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線矢印コネクタ 40"/>
          <p:cNvCxnSpPr>
            <a:stCxn id="7" idx="3"/>
            <a:endCxn id="16" idx="1"/>
          </p:cNvCxnSpPr>
          <p:nvPr/>
        </p:nvCxnSpPr>
        <p:spPr>
          <a:xfrm>
            <a:off x="4282171" y="1520828"/>
            <a:ext cx="1215960" cy="0"/>
          </a:xfrm>
          <a:prstGeom prst="straightConnector1">
            <a:avLst/>
          </a:prstGeom>
          <a:ln w="952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直線矢印コネクタ 43"/>
          <p:cNvCxnSpPr>
            <a:stCxn id="7" idx="3"/>
            <a:endCxn id="19" idx="1"/>
          </p:cNvCxnSpPr>
          <p:nvPr/>
        </p:nvCxnSpPr>
        <p:spPr>
          <a:xfrm>
            <a:off x="4282171" y="1520828"/>
            <a:ext cx="1215960" cy="824864"/>
          </a:xfrm>
          <a:prstGeom prst="straightConnector1">
            <a:avLst/>
          </a:prstGeom>
          <a:ln w="952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矢印コネクタ 28"/>
          <p:cNvCxnSpPr>
            <a:stCxn id="10" idx="3"/>
            <a:endCxn id="16" idx="1"/>
          </p:cNvCxnSpPr>
          <p:nvPr/>
        </p:nvCxnSpPr>
        <p:spPr>
          <a:xfrm flipV="1">
            <a:off x="4298193" y="1520828"/>
            <a:ext cx="1199938" cy="1509119"/>
          </a:xfrm>
          <a:prstGeom prst="straightConnector1">
            <a:avLst/>
          </a:prstGeom>
          <a:ln w="95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矢印コネクタ 22"/>
          <p:cNvCxnSpPr>
            <a:stCxn id="10" idx="3"/>
            <a:endCxn id="18" idx="1"/>
          </p:cNvCxnSpPr>
          <p:nvPr/>
        </p:nvCxnSpPr>
        <p:spPr>
          <a:xfrm>
            <a:off x="4298193" y="3029947"/>
            <a:ext cx="1196837" cy="182989"/>
          </a:xfrm>
          <a:prstGeom prst="straightConnector1">
            <a:avLst/>
          </a:prstGeom>
          <a:ln w="95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矢印コネクタ 25"/>
          <p:cNvCxnSpPr>
            <a:stCxn id="12" idx="3"/>
            <a:endCxn id="19" idx="1"/>
          </p:cNvCxnSpPr>
          <p:nvPr/>
        </p:nvCxnSpPr>
        <p:spPr>
          <a:xfrm flipV="1">
            <a:off x="4298193" y="2345692"/>
            <a:ext cx="1199938" cy="3387524"/>
          </a:xfrm>
          <a:prstGeom prst="straightConnector1">
            <a:avLst/>
          </a:prstGeom>
          <a:ln w="95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スライド番号プレースホルダー 12"/>
          <p:cNvSpPr>
            <a:spLocks noGrp="1"/>
          </p:cNvSpPr>
          <p:nvPr>
            <p:ph type="sldNum" sz="quarter" idx="12"/>
          </p:nvPr>
        </p:nvSpPr>
        <p:spPr>
          <a:xfrm>
            <a:off x="7594600" y="6479020"/>
            <a:ext cx="2311400" cy="365125"/>
          </a:xfrm>
        </p:spPr>
        <p:txBody>
          <a:bodyPr/>
          <a:lstStyle/>
          <a:p>
            <a:fld id="{54A9897A-2A4A-4D2B-BB25-9B10BB101CD6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7793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0" y="0"/>
            <a:ext cx="9906000" cy="52387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dirty="0">
              <a:solidFill>
                <a:prstClr val="white"/>
              </a:solidFill>
            </a:endParaRPr>
          </a:p>
        </p:txBody>
      </p:sp>
      <p:sp>
        <p:nvSpPr>
          <p:cNvPr id="4" name="タイトル 1"/>
          <p:cNvSpPr txBox="1">
            <a:spLocks/>
          </p:cNvSpPr>
          <p:nvPr/>
        </p:nvSpPr>
        <p:spPr>
          <a:xfrm>
            <a:off x="2" y="0"/>
            <a:ext cx="7293258" cy="52387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20000"/>
              </a:lnSpc>
            </a:pPr>
            <a:r>
              <a:rPr lang="ja-JP" altLang="en-US" sz="2400" dirty="0" smtClean="0">
                <a:solidFill>
                  <a:prstClr val="black"/>
                </a:solidFill>
                <a:latin typeface="ＭＳ Ｐゴシック"/>
              </a:rPr>
              <a:t>　施策の方向性（案）</a:t>
            </a:r>
            <a:endParaRPr lang="ja-JP" altLang="en-US" sz="2400" dirty="0">
              <a:solidFill>
                <a:prstClr val="black"/>
              </a:solidFill>
              <a:latin typeface="ＭＳ Ｐゴシック"/>
            </a:endParaRPr>
          </a:p>
        </p:txBody>
      </p:sp>
      <p:sp>
        <p:nvSpPr>
          <p:cNvPr id="29" name="正方形/長方形 28"/>
          <p:cNvSpPr/>
          <p:nvPr/>
        </p:nvSpPr>
        <p:spPr>
          <a:xfrm>
            <a:off x="5410053" y="1505160"/>
            <a:ext cx="4412108" cy="463296"/>
          </a:xfrm>
          <a:prstGeom prst="rect">
            <a:avLst/>
          </a:prstGeom>
          <a:solidFill>
            <a:srgbClr val="FFC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2"/>
            <a:r>
              <a:rPr lang="ja-JP" altLang="en-US" sz="1400" dirty="0">
                <a:solidFill>
                  <a:srgbClr val="000000"/>
                </a:solidFill>
                <a:latin typeface="ＭＳ ゴシック" pitchFamily="49" charset="-128"/>
                <a:ea typeface="ＭＳ ゴシック" pitchFamily="49" charset="-128"/>
                <a:cs typeface="ＭＳ Ｐゴシック" pitchFamily="50" charset="-128"/>
              </a:rPr>
              <a:t>②</a:t>
            </a:r>
            <a:r>
              <a:rPr lang="ja-JP" altLang="en-US" sz="1400" dirty="0" smtClean="0">
                <a:solidFill>
                  <a:srgbClr val="000000"/>
                </a:solidFill>
                <a:latin typeface="ＭＳ ゴシック" pitchFamily="49" charset="-128"/>
                <a:ea typeface="ＭＳ ゴシック" pitchFamily="49" charset="-128"/>
                <a:cs typeface="ＭＳ Ｐゴシック" pitchFamily="50" charset="-128"/>
              </a:rPr>
              <a:t>防災公園の</a:t>
            </a:r>
            <a:r>
              <a:rPr lang="ja-JP" altLang="en-US" sz="1400" dirty="0">
                <a:solidFill>
                  <a:srgbClr val="000000"/>
                </a:solidFill>
                <a:latin typeface="ＭＳ ゴシック" pitchFamily="49" charset="-128"/>
                <a:ea typeface="ＭＳ ゴシック" pitchFamily="49" charset="-128"/>
                <a:cs typeface="ＭＳ Ｐゴシック" pitchFamily="50" charset="-128"/>
              </a:rPr>
              <a:t>機能</a:t>
            </a:r>
            <a:r>
              <a:rPr lang="ja-JP" altLang="en-US" sz="1400" dirty="0" smtClean="0">
                <a:solidFill>
                  <a:srgbClr val="000000"/>
                </a:solidFill>
                <a:latin typeface="ＭＳ ゴシック" pitchFamily="49" charset="-128"/>
                <a:ea typeface="ＭＳ ゴシック" pitchFamily="49" charset="-128"/>
                <a:cs typeface="ＭＳ Ｐゴシック" pitchFamily="50" charset="-128"/>
              </a:rPr>
              <a:t>拡張に優先的に取組む</a:t>
            </a:r>
            <a:r>
              <a:rPr lang="en-US" altLang="ja-JP" sz="1400" dirty="0" smtClean="0">
                <a:solidFill>
                  <a:srgbClr val="000000"/>
                </a:solidFill>
                <a:latin typeface="ＭＳ ゴシック" pitchFamily="49" charset="-128"/>
                <a:ea typeface="ＭＳ ゴシック" pitchFamily="49" charset="-128"/>
                <a:cs typeface="ＭＳ Ｐゴシック" pitchFamily="50" charset="-128"/>
              </a:rPr>
              <a:t>【</a:t>
            </a:r>
            <a:r>
              <a:rPr lang="ja-JP" altLang="en-US" sz="1400" dirty="0" smtClean="0">
                <a:solidFill>
                  <a:srgbClr val="000000"/>
                </a:solidFill>
                <a:latin typeface="ＭＳ ゴシック" pitchFamily="49" charset="-128"/>
                <a:ea typeface="ＭＳ ゴシック" pitchFamily="49" charset="-128"/>
                <a:cs typeface="ＭＳ Ｐゴシック" pitchFamily="50" charset="-128"/>
              </a:rPr>
              <a:t>課題③</a:t>
            </a:r>
            <a:r>
              <a:rPr lang="en-US" altLang="ja-JP" sz="1400" dirty="0" smtClean="0">
                <a:solidFill>
                  <a:srgbClr val="000000"/>
                </a:solidFill>
                <a:latin typeface="ＭＳ ゴシック" pitchFamily="49" charset="-128"/>
                <a:ea typeface="ＭＳ ゴシック" pitchFamily="49" charset="-128"/>
                <a:cs typeface="ＭＳ Ｐゴシック" pitchFamily="50" charset="-128"/>
              </a:rPr>
              <a:t>】</a:t>
            </a:r>
            <a:endParaRPr lang="ja-JP" altLang="en-US" sz="1400" dirty="0">
              <a:solidFill>
                <a:srgbClr val="000000"/>
              </a:solidFill>
              <a:latin typeface="ＭＳ ゴシック" pitchFamily="49" charset="-128"/>
              <a:ea typeface="ＭＳ ゴシック" pitchFamily="49" charset="-128"/>
              <a:cs typeface="ＭＳ Ｐゴシック" pitchFamily="50" charset="-128"/>
            </a:endParaRPr>
          </a:p>
        </p:txBody>
      </p:sp>
      <p:sp>
        <p:nvSpPr>
          <p:cNvPr id="30" name="正方形/長方形 29"/>
          <p:cNvSpPr/>
          <p:nvPr/>
        </p:nvSpPr>
        <p:spPr>
          <a:xfrm>
            <a:off x="5410886" y="2214355"/>
            <a:ext cx="4412940" cy="710589"/>
          </a:xfrm>
          <a:prstGeom prst="rect">
            <a:avLst/>
          </a:prstGeom>
          <a:solidFill>
            <a:srgbClr val="FFC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 defTabSz="914400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400" dirty="0">
                <a:solidFill>
                  <a:srgbClr val="000000"/>
                </a:solidFill>
                <a:latin typeface="ＭＳ ゴシック" pitchFamily="49" charset="-128"/>
                <a:ea typeface="ＭＳ ゴシック" pitchFamily="49" charset="-128"/>
                <a:cs typeface="ＭＳ Ｐゴシック" pitchFamily="50" charset="-128"/>
              </a:rPr>
              <a:t>③</a:t>
            </a:r>
            <a:r>
              <a:rPr lang="ja-JP" altLang="en-US" sz="1400" dirty="0" smtClean="0">
                <a:solidFill>
                  <a:srgbClr val="000000"/>
                </a:solidFill>
                <a:latin typeface="ＭＳ ゴシック" pitchFamily="49" charset="-128"/>
                <a:ea typeface="ＭＳ ゴシック" pitchFamily="49" charset="-128"/>
                <a:cs typeface="ＭＳ Ｐゴシック" pitchFamily="50" charset="-128"/>
              </a:rPr>
              <a:t>積極的に民間活力を導入し、施設の新設、更新、有効活用を促進</a:t>
            </a:r>
            <a:r>
              <a:rPr lang="en-US" altLang="ja-JP" sz="1400" dirty="0" smtClean="0">
                <a:solidFill>
                  <a:srgbClr val="000000"/>
                </a:solidFill>
                <a:latin typeface="ＭＳ ゴシック" pitchFamily="49" charset="-128"/>
                <a:ea typeface="ＭＳ ゴシック" pitchFamily="49" charset="-128"/>
                <a:cs typeface="ＭＳ Ｐゴシック" pitchFamily="50" charset="-128"/>
              </a:rPr>
              <a:t>【</a:t>
            </a:r>
            <a:r>
              <a:rPr lang="ja-JP" altLang="en-US" sz="1400" dirty="0" smtClean="0">
                <a:solidFill>
                  <a:srgbClr val="000000"/>
                </a:solidFill>
                <a:latin typeface="ＭＳ ゴシック" pitchFamily="49" charset="-128"/>
                <a:ea typeface="ＭＳ ゴシック" pitchFamily="49" charset="-128"/>
                <a:cs typeface="ＭＳ Ｐゴシック" pitchFamily="50" charset="-128"/>
              </a:rPr>
              <a:t>課題②、④</a:t>
            </a:r>
            <a:r>
              <a:rPr lang="en-US" altLang="ja-JP" sz="1400" dirty="0" smtClean="0">
                <a:solidFill>
                  <a:srgbClr val="000000"/>
                </a:solidFill>
                <a:latin typeface="ＭＳ ゴシック" pitchFamily="49" charset="-128"/>
                <a:ea typeface="ＭＳ ゴシック" pitchFamily="49" charset="-128"/>
                <a:cs typeface="ＭＳ Ｐゴシック" pitchFamily="50" charset="-128"/>
              </a:rPr>
              <a:t>】</a:t>
            </a:r>
            <a:endParaRPr lang="en-US" altLang="ja-JP" sz="1400" dirty="0">
              <a:solidFill>
                <a:srgbClr val="000000"/>
              </a:solidFill>
              <a:latin typeface="ＭＳ ゴシック" pitchFamily="49" charset="-128"/>
              <a:ea typeface="ＭＳ ゴシック" pitchFamily="49" charset="-128"/>
              <a:cs typeface="ＭＳ Ｐゴシック" pitchFamily="50" charset="-128"/>
            </a:endParaRPr>
          </a:p>
        </p:txBody>
      </p:sp>
      <p:sp>
        <p:nvSpPr>
          <p:cNvPr id="32" name="正方形/長方形 31"/>
          <p:cNvSpPr/>
          <p:nvPr/>
        </p:nvSpPr>
        <p:spPr>
          <a:xfrm>
            <a:off x="5400290" y="4923470"/>
            <a:ext cx="4423536" cy="629766"/>
          </a:xfrm>
          <a:prstGeom prst="rect">
            <a:avLst/>
          </a:prstGeom>
          <a:solidFill>
            <a:srgbClr val="FFC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 defTabSz="914400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400" dirty="0">
                <a:solidFill>
                  <a:srgbClr val="000000"/>
                </a:solidFill>
                <a:latin typeface="ＭＳ ゴシック" pitchFamily="49" charset="-128"/>
                <a:ea typeface="ＭＳ ゴシック" pitchFamily="49" charset="-128"/>
                <a:cs typeface="ＭＳ Ｐゴシック" pitchFamily="50" charset="-128"/>
              </a:rPr>
              <a:t>⑥</a:t>
            </a:r>
            <a:r>
              <a:rPr lang="ja-JP" altLang="en-US" sz="1400" dirty="0" smtClean="0">
                <a:solidFill>
                  <a:srgbClr val="000000"/>
                </a:solidFill>
                <a:latin typeface="ＭＳ ゴシック" pitchFamily="49" charset="-128"/>
                <a:ea typeface="ＭＳ ゴシック" pitchFamily="49" charset="-128"/>
                <a:cs typeface="ＭＳ Ｐゴシック" pitchFamily="50" charset="-128"/>
              </a:rPr>
              <a:t>老朽化</a:t>
            </a:r>
            <a:r>
              <a:rPr lang="ja-JP" altLang="en-US" sz="1400" dirty="0">
                <a:solidFill>
                  <a:srgbClr val="000000"/>
                </a:solidFill>
                <a:latin typeface="ＭＳ ゴシック" pitchFamily="49" charset="-128"/>
                <a:ea typeface="ＭＳ ゴシック" pitchFamily="49" charset="-128"/>
                <a:cs typeface="ＭＳ Ｐゴシック" pitchFamily="50" charset="-128"/>
              </a:rPr>
              <a:t>した施設を計画的に更新・再生・</a:t>
            </a:r>
            <a:r>
              <a:rPr lang="ja-JP" altLang="en-US" sz="1400" dirty="0" smtClean="0">
                <a:solidFill>
                  <a:srgbClr val="000000"/>
                </a:solidFill>
                <a:latin typeface="ＭＳ ゴシック" pitchFamily="49" charset="-128"/>
                <a:ea typeface="ＭＳ ゴシック" pitchFamily="49" charset="-128"/>
                <a:cs typeface="ＭＳ Ｐゴシック" pitchFamily="50" charset="-128"/>
              </a:rPr>
              <a:t>再編し、府民の安全・安心</a:t>
            </a:r>
            <a:r>
              <a:rPr lang="ja-JP" altLang="en-US" sz="1400" dirty="0">
                <a:solidFill>
                  <a:srgbClr val="000000"/>
                </a:solidFill>
                <a:latin typeface="ＭＳ ゴシック" pitchFamily="49" charset="-128"/>
                <a:ea typeface="ＭＳ ゴシック" pitchFamily="49" charset="-128"/>
                <a:cs typeface="ＭＳ Ｐゴシック" pitchFamily="50" charset="-128"/>
              </a:rPr>
              <a:t>を</a:t>
            </a:r>
            <a:r>
              <a:rPr lang="ja-JP" altLang="en-US" sz="1400" dirty="0" smtClean="0">
                <a:solidFill>
                  <a:srgbClr val="000000"/>
                </a:solidFill>
                <a:latin typeface="ＭＳ ゴシック" pitchFamily="49" charset="-128"/>
                <a:ea typeface="ＭＳ ゴシック" pitchFamily="49" charset="-128"/>
                <a:cs typeface="ＭＳ Ｐゴシック" pitchFamily="50" charset="-128"/>
              </a:rPr>
              <a:t>確保</a:t>
            </a:r>
            <a:r>
              <a:rPr lang="en-US" altLang="ja-JP" sz="1400" dirty="0" smtClean="0">
                <a:solidFill>
                  <a:srgbClr val="000000"/>
                </a:solidFill>
                <a:latin typeface="ＭＳ ゴシック" pitchFamily="49" charset="-128"/>
                <a:ea typeface="ＭＳ ゴシック" pitchFamily="49" charset="-128"/>
                <a:cs typeface="ＭＳ Ｐゴシック" pitchFamily="50" charset="-128"/>
              </a:rPr>
              <a:t>【</a:t>
            </a:r>
            <a:r>
              <a:rPr lang="ja-JP" altLang="en-US" sz="1400" dirty="0" smtClean="0">
                <a:solidFill>
                  <a:srgbClr val="000000"/>
                </a:solidFill>
                <a:latin typeface="ＭＳ ゴシック" pitchFamily="49" charset="-128"/>
                <a:ea typeface="ＭＳ ゴシック" pitchFamily="49" charset="-128"/>
                <a:cs typeface="ＭＳ Ｐゴシック" pitchFamily="50" charset="-128"/>
              </a:rPr>
              <a:t>課題⑤</a:t>
            </a:r>
            <a:r>
              <a:rPr lang="en-US" altLang="ja-JP" sz="1400" dirty="0" smtClean="0">
                <a:solidFill>
                  <a:srgbClr val="000000"/>
                </a:solidFill>
                <a:latin typeface="ＭＳ ゴシック" pitchFamily="49" charset="-128"/>
                <a:ea typeface="ＭＳ ゴシック" pitchFamily="49" charset="-128"/>
                <a:cs typeface="ＭＳ Ｐゴシック" pitchFamily="50" charset="-128"/>
              </a:rPr>
              <a:t>】</a:t>
            </a:r>
            <a:endParaRPr lang="ja-JP" altLang="en-US" sz="1400" dirty="0">
              <a:solidFill>
                <a:srgbClr val="000000"/>
              </a:solidFill>
              <a:latin typeface="ＭＳ ゴシック" pitchFamily="49" charset="-128"/>
              <a:ea typeface="ＭＳ ゴシック" pitchFamily="49" charset="-128"/>
              <a:cs typeface="ＭＳ Ｐゴシック" pitchFamily="50" charset="-128"/>
            </a:endParaRPr>
          </a:p>
        </p:txBody>
      </p:sp>
      <p:cxnSp>
        <p:nvCxnSpPr>
          <p:cNvPr id="21" name="直線矢印コネクタ 20"/>
          <p:cNvCxnSpPr>
            <a:stCxn id="46" idx="3"/>
            <a:endCxn id="29" idx="1"/>
          </p:cNvCxnSpPr>
          <p:nvPr/>
        </p:nvCxnSpPr>
        <p:spPr>
          <a:xfrm flipV="1">
            <a:off x="4231466" y="1736808"/>
            <a:ext cx="1178587" cy="207884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線矢印コネクタ 37"/>
          <p:cNvCxnSpPr>
            <a:stCxn id="45" idx="3"/>
            <a:endCxn id="32" idx="1"/>
          </p:cNvCxnSpPr>
          <p:nvPr/>
        </p:nvCxnSpPr>
        <p:spPr>
          <a:xfrm>
            <a:off x="4208252" y="4715668"/>
            <a:ext cx="1192038" cy="522685"/>
          </a:xfrm>
          <a:prstGeom prst="straightConnector1">
            <a:avLst/>
          </a:prstGeom>
          <a:ln>
            <a:solidFill>
              <a:schemeClr val="accent4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正方形/長方形 39"/>
          <p:cNvSpPr/>
          <p:nvPr/>
        </p:nvSpPr>
        <p:spPr>
          <a:xfrm>
            <a:off x="79670" y="765152"/>
            <a:ext cx="4140000" cy="720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400" dirty="0" smtClean="0">
                <a:solidFill>
                  <a:schemeClr val="tx1"/>
                </a:solidFill>
              </a:rPr>
              <a:t>基本方針</a:t>
            </a:r>
            <a:r>
              <a:rPr lang="ja-JP" altLang="en-US" sz="1400" dirty="0">
                <a:solidFill>
                  <a:schemeClr val="tx1"/>
                </a:solidFill>
              </a:rPr>
              <a:t>①　公園の特性に応じて、都市・まちづくり　</a:t>
            </a:r>
          </a:p>
          <a:p>
            <a:r>
              <a:rPr lang="ja-JP" altLang="en-US" sz="1400" dirty="0">
                <a:solidFill>
                  <a:schemeClr val="tx1"/>
                </a:solidFill>
              </a:rPr>
              <a:t>　　　　　　　　　の課題改善に積極的に活用</a:t>
            </a:r>
          </a:p>
        </p:txBody>
      </p:sp>
      <p:sp>
        <p:nvSpPr>
          <p:cNvPr id="42" name="正方形/長方形 41"/>
          <p:cNvSpPr/>
          <p:nvPr/>
        </p:nvSpPr>
        <p:spPr>
          <a:xfrm>
            <a:off x="98509" y="2555548"/>
            <a:ext cx="4140000" cy="720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400" dirty="0" smtClean="0">
                <a:solidFill>
                  <a:schemeClr val="tx1"/>
                </a:solidFill>
              </a:rPr>
              <a:t>基本方針③　より</a:t>
            </a:r>
            <a:r>
              <a:rPr lang="ja-JP" altLang="en-US" sz="1400" dirty="0">
                <a:solidFill>
                  <a:schemeClr val="tx1"/>
                </a:solidFill>
              </a:rPr>
              <a:t>多くの</a:t>
            </a:r>
            <a:r>
              <a:rPr lang="ja-JP" altLang="en-US" sz="1400" dirty="0" smtClean="0">
                <a:solidFill>
                  <a:schemeClr val="tx1"/>
                </a:solidFill>
              </a:rPr>
              <a:t>府民に</a:t>
            </a:r>
            <a:r>
              <a:rPr lang="ja-JP" altLang="en-US" sz="1400" dirty="0">
                <a:solidFill>
                  <a:schemeClr val="tx1"/>
                </a:solidFill>
              </a:rPr>
              <a:t>利用され、地域</a:t>
            </a:r>
            <a:r>
              <a:rPr lang="ja-JP" altLang="en-US" sz="1400" dirty="0" smtClean="0">
                <a:solidFill>
                  <a:schemeClr val="tx1"/>
                </a:solidFill>
              </a:rPr>
              <a:t>の活性</a:t>
            </a:r>
            <a:endParaRPr lang="en-US" altLang="ja-JP" sz="1400" dirty="0" smtClean="0">
              <a:solidFill>
                <a:schemeClr val="tx1"/>
              </a:solidFill>
            </a:endParaRPr>
          </a:p>
          <a:p>
            <a:r>
              <a:rPr lang="ja-JP" altLang="en-US" sz="1400" dirty="0">
                <a:solidFill>
                  <a:schemeClr val="tx1"/>
                </a:solidFill>
              </a:rPr>
              <a:t>　</a:t>
            </a:r>
            <a:r>
              <a:rPr lang="ja-JP" altLang="en-US" sz="1400" dirty="0" smtClean="0">
                <a:solidFill>
                  <a:schemeClr val="tx1"/>
                </a:solidFill>
              </a:rPr>
              <a:t>　　　　　　　化</a:t>
            </a:r>
            <a:r>
              <a:rPr lang="ja-JP" altLang="en-US" sz="1400" dirty="0">
                <a:solidFill>
                  <a:schemeClr val="tx1"/>
                </a:solidFill>
              </a:rPr>
              <a:t>に貢献</a:t>
            </a:r>
            <a:r>
              <a:rPr lang="ja-JP" altLang="en-US" sz="1400" dirty="0" smtClean="0">
                <a:solidFill>
                  <a:schemeClr val="tx1"/>
                </a:solidFill>
              </a:rPr>
              <a:t>できるよう</a:t>
            </a:r>
            <a:r>
              <a:rPr lang="ja-JP" altLang="en-US" sz="1400" dirty="0">
                <a:solidFill>
                  <a:schemeClr val="tx1"/>
                </a:solidFill>
              </a:rPr>
              <a:t>、にぎわい</a:t>
            </a:r>
            <a:r>
              <a:rPr lang="ja-JP" altLang="en-US" sz="1400" dirty="0" smtClean="0">
                <a:solidFill>
                  <a:schemeClr val="tx1"/>
                </a:solidFill>
              </a:rPr>
              <a:t>を創出</a:t>
            </a:r>
            <a:endParaRPr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43" name="正方形/長方形 42"/>
          <p:cNvSpPr/>
          <p:nvPr/>
        </p:nvSpPr>
        <p:spPr>
          <a:xfrm>
            <a:off x="68252" y="1696354"/>
            <a:ext cx="4140000" cy="720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400" dirty="0" smtClean="0">
                <a:solidFill>
                  <a:schemeClr val="tx1"/>
                </a:solidFill>
              </a:rPr>
              <a:t>基本方針②</a:t>
            </a:r>
            <a:r>
              <a:rPr lang="ja-JP" altLang="en-US" sz="1400" dirty="0">
                <a:solidFill>
                  <a:schemeClr val="tx1"/>
                </a:solidFill>
              </a:rPr>
              <a:t>　</a:t>
            </a:r>
            <a:r>
              <a:rPr lang="ja-JP" altLang="en-US" sz="1400" dirty="0" smtClean="0">
                <a:solidFill>
                  <a:schemeClr val="tx1"/>
                </a:solidFill>
              </a:rPr>
              <a:t>公園</a:t>
            </a:r>
            <a:r>
              <a:rPr lang="ja-JP" altLang="en-US" sz="1400" dirty="0">
                <a:solidFill>
                  <a:schemeClr val="tx1"/>
                </a:solidFill>
              </a:rPr>
              <a:t>毎の特色を活かし育み、</a:t>
            </a:r>
            <a:r>
              <a:rPr lang="ja-JP" altLang="en-US" sz="1400" dirty="0" smtClean="0">
                <a:solidFill>
                  <a:schemeClr val="tx1"/>
                </a:solidFill>
              </a:rPr>
              <a:t>個性</a:t>
            </a:r>
            <a:endParaRPr lang="en-US" altLang="ja-JP" sz="1400" dirty="0" smtClean="0">
              <a:solidFill>
                <a:schemeClr val="tx1"/>
              </a:solidFill>
            </a:endParaRPr>
          </a:p>
          <a:p>
            <a:r>
              <a:rPr lang="ja-JP" altLang="en-US" sz="1400" dirty="0">
                <a:solidFill>
                  <a:schemeClr val="tx1"/>
                </a:solidFill>
              </a:rPr>
              <a:t>　</a:t>
            </a:r>
            <a:r>
              <a:rPr lang="ja-JP" altLang="en-US" sz="1400" dirty="0" smtClean="0">
                <a:solidFill>
                  <a:schemeClr val="tx1"/>
                </a:solidFill>
              </a:rPr>
              <a:t>　　　　　　　　豊か</a:t>
            </a:r>
            <a:r>
              <a:rPr lang="ja-JP" altLang="en-US" sz="1400" dirty="0">
                <a:solidFill>
                  <a:schemeClr val="tx1"/>
                </a:solidFill>
              </a:rPr>
              <a:t>で魅力的な公園づくりを</a:t>
            </a:r>
            <a:r>
              <a:rPr lang="ja-JP" altLang="en-US" sz="1400" dirty="0" smtClean="0">
                <a:solidFill>
                  <a:schemeClr val="tx1"/>
                </a:solidFill>
              </a:rPr>
              <a:t>推進</a:t>
            </a:r>
            <a:endParaRPr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45" name="正方形/長方形 44"/>
          <p:cNvSpPr/>
          <p:nvPr/>
        </p:nvSpPr>
        <p:spPr>
          <a:xfrm>
            <a:off x="68252" y="4355668"/>
            <a:ext cx="4140000" cy="720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400" dirty="0" smtClean="0">
                <a:solidFill>
                  <a:schemeClr val="tx1"/>
                </a:solidFill>
              </a:rPr>
              <a:t>基本方針⑤　誰</a:t>
            </a:r>
            <a:r>
              <a:rPr lang="ja-JP" altLang="en-US" sz="1400" dirty="0">
                <a:solidFill>
                  <a:schemeClr val="tx1"/>
                </a:solidFill>
              </a:rPr>
              <a:t>もが安全・安心・快適に利用</a:t>
            </a:r>
            <a:r>
              <a:rPr lang="ja-JP" altLang="en-US" sz="1400" dirty="0" smtClean="0">
                <a:solidFill>
                  <a:schemeClr val="tx1"/>
                </a:solidFill>
              </a:rPr>
              <a:t>できる</a:t>
            </a:r>
            <a:endParaRPr lang="en-US" altLang="ja-JP" sz="1400" dirty="0" smtClean="0">
              <a:solidFill>
                <a:schemeClr val="tx1"/>
              </a:solidFill>
            </a:endParaRPr>
          </a:p>
          <a:p>
            <a:r>
              <a:rPr lang="ja-JP" altLang="en-US" sz="1400" dirty="0">
                <a:solidFill>
                  <a:schemeClr val="tx1"/>
                </a:solidFill>
              </a:rPr>
              <a:t>　</a:t>
            </a:r>
            <a:r>
              <a:rPr lang="ja-JP" altLang="en-US" sz="1400" dirty="0" smtClean="0">
                <a:solidFill>
                  <a:schemeClr val="tx1"/>
                </a:solidFill>
              </a:rPr>
              <a:t>　　　　　　　　よう</a:t>
            </a:r>
            <a:r>
              <a:rPr lang="ja-JP" altLang="en-US" sz="1400" dirty="0">
                <a:solidFill>
                  <a:schemeClr val="tx1"/>
                </a:solidFill>
              </a:rPr>
              <a:t>ユニバーサルデザインを</a:t>
            </a:r>
            <a:r>
              <a:rPr lang="ja-JP" altLang="en-US" sz="1400" dirty="0" smtClean="0">
                <a:solidFill>
                  <a:schemeClr val="tx1"/>
                </a:solidFill>
              </a:rPr>
              <a:t>推進</a:t>
            </a:r>
            <a:endParaRPr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46" name="正方形/長方形 45"/>
          <p:cNvSpPr/>
          <p:nvPr/>
        </p:nvSpPr>
        <p:spPr>
          <a:xfrm>
            <a:off x="91466" y="3455648"/>
            <a:ext cx="4140000" cy="720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400" dirty="0" smtClean="0">
                <a:solidFill>
                  <a:schemeClr val="tx1"/>
                </a:solidFill>
              </a:rPr>
              <a:t>基本方針④　防災公園の整備推進</a:t>
            </a:r>
            <a:endParaRPr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47" name="正方形/長方形 46"/>
          <p:cNvSpPr/>
          <p:nvPr/>
        </p:nvSpPr>
        <p:spPr>
          <a:xfrm>
            <a:off x="68252" y="5229728"/>
            <a:ext cx="4140000" cy="720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400" dirty="0" smtClean="0">
                <a:solidFill>
                  <a:schemeClr val="tx1"/>
                </a:solidFill>
              </a:rPr>
              <a:t>基本方針</a:t>
            </a:r>
            <a:r>
              <a:rPr lang="ja-JP" altLang="en-US" sz="1400" dirty="0">
                <a:solidFill>
                  <a:schemeClr val="tx1"/>
                </a:solidFill>
              </a:rPr>
              <a:t>⑥</a:t>
            </a:r>
            <a:r>
              <a:rPr lang="ja-JP" altLang="en-US" sz="1400" dirty="0" smtClean="0">
                <a:solidFill>
                  <a:schemeClr val="tx1"/>
                </a:solidFill>
              </a:rPr>
              <a:t>　公園の自然環境を実感できるよう、</a:t>
            </a:r>
            <a:endParaRPr lang="en-US" altLang="ja-JP" sz="1400" dirty="0" smtClean="0">
              <a:solidFill>
                <a:schemeClr val="tx1"/>
              </a:solidFill>
            </a:endParaRPr>
          </a:p>
          <a:p>
            <a:r>
              <a:rPr lang="ja-JP" altLang="en-US" sz="1400" dirty="0">
                <a:solidFill>
                  <a:schemeClr val="tx1"/>
                </a:solidFill>
              </a:rPr>
              <a:t>　</a:t>
            </a:r>
            <a:r>
              <a:rPr lang="ja-JP" altLang="en-US" sz="1400" dirty="0" smtClean="0">
                <a:solidFill>
                  <a:schemeClr val="tx1"/>
                </a:solidFill>
              </a:rPr>
              <a:t>　　　　　　　　自然の保全とふれあう機会を創出</a:t>
            </a:r>
            <a:endParaRPr lang="ja-JP" altLang="en-US" sz="1400" dirty="0">
              <a:solidFill>
                <a:schemeClr val="tx1"/>
              </a:solidFill>
            </a:endParaRPr>
          </a:p>
        </p:txBody>
      </p:sp>
      <p:cxnSp>
        <p:nvCxnSpPr>
          <p:cNvPr id="54" name="直線矢印コネクタ 53"/>
          <p:cNvCxnSpPr>
            <a:stCxn id="42" idx="3"/>
            <a:endCxn id="30" idx="1"/>
          </p:cNvCxnSpPr>
          <p:nvPr/>
        </p:nvCxnSpPr>
        <p:spPr>
          <a:xfrm flipV="1">
            <a:off x="4238509" y="2569650"/>
            <a:ext cx="1172377" cy="345898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正方形/長方形 57"/>
          <p:cNvSpPr/>
          <p:nvPr/>
        </p:nvSpPr>
        <p:spPr>
          <a:xfrm>
            <a:off x="5410053" y="728700"/>
            <a:ext cx="4396909" cy="571202"/>
          </a:xfrm>
          <a:prstGeom prst="rect">
            <a:avLst/>
          </a:prstGeom>
          <a:solidFill>
            <a:srgbClr val="FFC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 defTabSz="914400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400" dirty="0">
                <a:solidFill>
                  <a:srgbClr val="000000"/>
                </a:solidFill>
                <a:latin typeface="ＭＳ ゴシック" pitchFamily="49" charset="-128"/>
                <a:ea typeface="ＭＳ ゴシック" pitchFamily="49" charset="-128"/>
                <a:cs typeface="ＭＳ Ｐゴシック" pitchFamily="50" charset="-128"/>
              </a:rPr>
              <a:t>①</a:t>
            </a:r>
            <a:r>
              <a:rPr lang="ja-JP" altLang="en-US" sz="1400" dirty="0" smtClean="0">
                <a:solidFill>
                  <a:srgbClr val="000000"/>
                </a:solidFill>
                <a:latin typeface="ＭＳ ゴシック" pitchFamily="49" charset="-128"/>
                <a:ea typeface="ＭＳ ゴシック" pitchFamily="49" charset="-128"/>
                <a:cs typeface="ＭＳ Ｐゴシック" pitchFamily="50" charset="-128"/>
              </a:rPr>
              <a:t>質の高い樹木管理により、公園本来の魅力を向上</a:t>
            </a:r>
            <a:r>
              <a:rPr lang="en-US" altLang="ja-JP" sz="1400" dirty="0" smtClean="0">
                <a:solidFill>
                  <a:srgbClr val="000000"/>
                </a:solidFill>
                <a:latin typeface="ＭＳ ゴシック" pitchFamily="49" charset="-128"/>
                <a:ea typeface="ＭＳ ゴシック" pitchFamily="49" charset="-128"/>
                <a:cs typeface="ＭＳ Ｐゴシック" pitchFamily="50" charset="-128"/>
              </a:rPr>
              <a:t>【</a:t>
            </a:r>
            <a:r>
              <a:rPr lang="ja-JP" altLang="en-US" sz="1400" dirty="0" smtClean="0">
                <a:solidFill>
                  <a:srgbClr val="000000"/>
                </a:solidFill>
                <a:latin typeface="ＭＳ ゴシック" pitchFamily="49" charset="-128"/>
                <a:ea typeface="ＭＳ ゴシック" pitchFamily="49" charset="-128"/>
                <a:cs typeface="ＭＳ Ｐゴシック" pitchFamily="50" charset="-128"/>
              </a:rPr>
              <a:t>課題①</a:t>
            </a:r>
            <a:r>
              <a:rPr lang="en-US" altLang="ja-JP" sz="1400" dirty="0" smtClean="0">
                <a:solidFill>
                  <a:srgbClr val="000000"/>
                </a:solidFill>
                <a:latin typeface="ＭＳ ゴシック" pitchFamily="49" charset="-128"/>
                <a:ea typeface="ＭＳ ゴシック" pitchFamily="49" charset="-128"/>
                <a:cs typeface="ＭＳ Ｐゴシック" pitchFamily="50" charset="-128"/>
              </a:rPr>
              <a:t>】</a:t>
            </a:r>
            <a:endParaRPr lang="ja-JP" altLang="en-US" sz="1400" dirty="0">
              <a:solidFill>
                <a:srgbClr val="000000"/>
              </a:solidFill>
              <a:latin typeface="ＭＳ ゴシック" pitchFamily="49" charset="-128"/>
              <a:ea typeface="ＭＳ ゴシック" pitchFamily="49" charset="-128"/>
              <a:cs typeface="ＭＳ Ｐゴシック" pitchFamily="50" charset="-128"/>
            </a:endParaRPr>
          </a:p>
        </p:txBody>
      </p:sp>
      <p:cxnSp>
        <p:nvCxnSpPr>
          <p:cNvPr id="68" name="直線矢印コネクタ 67"/>
          <p:cNvCxnSpPr>
            <a:stCxn id="43" idx="3"/>
            <a:endCxn id="58" idx="1"/>
          </p:cNvCxnSpPr>
          <p:nvPr/>
        </p:nvCxnSpPr>
        <p:spPr>
          <a:xfrm flipV="1">
            <a:off x="4208252" y="1014301"/>
            <a:ext cx="1201801" cy="1042053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正方形/長方形 109"/>
          <p:cNvSpPr/>
          <p:nvPr/>
        </p:nvSpPr>
        <p:spPr>
          <a:xfrm>
            <a:off x="5409221" y="5733256"/>
            <a:ext cx="4412940" cy="720080"/>
          </a:xfrm>
          <a:prstGeom prst="rect">
            <a:avLst/>
          </a:prstGeom>
          <a:solidFill>
            <a:srgbClr val="FFC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 defTabSz="914400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400" dirty="0">
                <a:solidFill>
                  <a:srgbClr val="000000"/>
                </a:solidFill>
                <a:latin typeface="ＭＳ ゴシック" pitchFamily="49" charset="-128"/>
                <a:ea typeface="ＭＳ ゴシック" pitchFamily="49" charset="-128"/>
                <a:cs typeface="ＭＳ Ｐゴシック" pitchFamily="50" charset="-128"/>
              </a:rPr>
              <a:t>⑦</a:t>
            </a:r>
            <a:r>
              <a:rPr lang="ja-JP" altLang="en-US" sz="1400" dirty="0" smtClean="0">
                <a:solidFill>
                  <a:srgbClr val="000000"/>
                </a:solidFill>
                <a:latin typeface="ＭＳ ゴシック" pitchFamily="49" charset="-128"/>
                <a:ea typeface="ＭＳ ゴシック" pitchFamily="49" charset="-128"/>
                <a:cs typeface="ＭＳ Ｐゴシック" pitchFamily="50" charset="-128"/>
              </a:rPr>
              <a:t>公園の管理運営を担う人材を育成するとともに、多様な主体の参画を促進する</a:t>
            </a:r>
            <a:r>
              <a:rPr lang="en-US" altLang="ja-JP" sz="1400" dirty="0" smtClean="0">
                <a:solidFill>
                  <a:srgbClr val="000000"/>
                </a:solidFill>
                <a:latin typeface="ＭＳ ゴシック" pitchFamily="49" charset="-128"/>
                <a:ea typeface="ＭＳ ゴシック" pitchFamily="49" charset="-128"/>
                <a:cs typeface="ＭＳ Ｐゴシック" pitchFamily="50" charset="-128"/>
              </a:rPr>
              <a:t>【</a:t>
            </a:r>
            <a:r>
              <a:rPr lang="ja-JP" altLang="en-US" sz="1400" dirty="0" smtClean="0">
                <a:solidFill>
                  <a:srgbClr val="000000"/>
                </a:solidFill>
                <a:latin typeface="ＭＳ ゴシック" pitchFamily="49" charset="-128"/>
                <a:ea typeface="ＭＳ ゴシック" pitchFamily="49" charset="-128"/>
                <a:cs typeface="ＭＳ Ｐゴシック" pitchFamily="50" charset="-128"/>
              </a:rPr>
              <a:t>課題①、②</a:t>
            </a:r>
            <a:r>
              <a:rPr lang="en-US" altLang="ja-JP" sz="1400" dirty="0" smtClean="0">
                <a:solidFill>
                  <a:srgbClr val="000000"/>
                </a:solidFill>
                <a:latin typeface="ＭＳ ゴシック" pitchFamily="49" charset="-128"/>
                <a:ea typeface="ＭＳ ゴシック" pitchFamily="49" charset="-128"/>
                <a:cs typeface="ＭＳ Ｐゴシック" pitchFamily="50" charset="-128"/>
              </a:rPr>
              <a:t>】</a:t>
            </a:r>
            <a:endParaRPr lang="ja-JP" altLang="en-US" sz="1400" dirty="0">
              <a:solidFill>
                <a:srgbClr val="000000"/>
              </a:solidFill>
              <a:latin typeface="ＭＳ ゴシック" pitchFamily="49" charset="-128"/>
              <a:ea typeface="ＭＳ ゴシック" pitchFamily="49" charset="-128"/>
              <a:cs typeface="ＭＳ Ｐゴシック" pitchFamily="50" charset="-128"/>
            </a:endParaRPr>
          </a:p>
        </p:txBody>
      </p:sp>
      <p:cxnSp>
        <p:nvCxnSpPr>
          <p:cNvPr id="144" name="直線矢印コネクタ 143"/>
          <p:cNvCxnSpPr>
            <a:stCxn id="47" idx="3"/>
            <a:endCxn id="58" idx="1"/>
          </p:cNvCxnSpPr>
          <p:nvPr/>
        </p:nvCxnSpPr>
        <p:spPr>
          <a:xfrm flipV="1">
            <a:off x="4208252" y="1014301"/>
            <a:ext cx="1201801" cy="4575427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5" name="正方形/長方形 154"/>
          <p:cNvSpPr/>
          <p:nvPr/>
        </p:nvSpPr>
        <p:spPr>
          <a:xfrm>
            <a:off x="5409221" y="3110148"/>
            <a:ext cx="4412940" cy="838574"/>
          </a:xfrm>
          <a:prstGeom prst="rect">
            <a:avLst/>
          </a:prstGeom>
          <a:solidFill>
            <a:srgbClr val="FFC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 defTabSz="914400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400" dirty="0">
                <a:solidFill>
                  <a:srgbClr val="000000"/>
                </a:solidFill>
                <a:latin typeface="ＭＳ ゴシック" pitchFamily="49" charset="-128"/>
                <a:ea typeface="ＭＳ ゴシック" pitchFamily="49" charset="-128"/>
                <a:cs typeface="ＭＳ Ｐゴシック" pitchFamily="50" charset="-128"/>
              </a:rPr>
              <a:t>④</a:t>
            </a:r>
            <a:r>
              <a:rPr lang="ja-JP" altLang="en-US" sz="1400" dirty="0" smtClean="0">
                <a:solidFill>
                  <a:srgbClr val="000000"/>
                </a:solidFill>
                <a:latin typeface="ＭＳ ゴシック" pitchFamily="49" charset="-128"/>
                <a:ea typeface="ＭＳ ゴシック" pitchFamily="49" charset="-128"/>
                <a:cs typeface="ＭＳ Ｐゴシック" pitchFamily="50" charset="-128"/>
              </a:rPr>
              <a:t>ニーズや利用状況に応じた施設の整備、柔軟な改変</a:t>
            </a:r>
            <a:r>
              <a:rPr lang="ja-JP" altLang="en-US" sz="1400" dirty="0">
                <a:solidFill>
                  <a:srgbClr val="000000"/>
                </a:solidFill>
                <a:latin typeface="ＭＳ ゴシック" pitchFamily="49" charset="-128"/>
                <a:ea typeface="ＭＳ ゴシック" pitchFamily="49" charset="-128"/>
                <a:cs typeface="ＭＳ Ｐゴシック" pitchFamily="50" charset="-128"/>
              </a:rPr>
              <a:t>（</a:t>
            </a:r>
            <a:r>
              <a:rPr lang="ja-JP" altLang="en-US" sz="1400" dirty="0" smtClean="0">
                <a:solidFill>
                  <a:srgbClr val="000000"/>
                </a:solidFill>
                <a:latin typeface="ＭＳ ゴシック" pitchFamily="49" charset="-128"/>
                <a:ea typeface="ＭＳ ゴシック" pitchFamily="49" charset="-128"/>
                <a:cs typeface="ＭＳ Ｐゴシック" pitchFamily="50" charset="-128"/>
              </a:rPr>
              <a:t>仮設</a:t>
            </a:r>
            <a:r>
              <a:rPr lang="ja-JP" altLang="en-US" sz="1400" dirty="0">
                <a:solidFill>
                  <a:srgbClr val="000000"/>
                </a:solidFill>
                <a:latin typeface="ＭＳ ゴシック" pitchFamily="49" charset="-128"/>
                <a:ea typeface="ＭＳ ゴシック" pitchFamily="49" charset="-128"/>
                <a:cs typeface="ＭＳ Ｐゴシック" pitchFamily="50" charset="-128"/>
              </a:rPr>
              <a:t>の施設の</a:t>
            </a:r>
            <a:r>
              <a:rPr lang="ja-JP" altLang="en-US" sz="1400" dirty="0" smtClean="0">
                <a:solidFill>
                  <a:srgbClr val="000000"/>
                </a:solidFill>
                <a:latin typeface="ＭＳ ゴシック" pitchFamily="49" charset="-128"/>
                <a:ea typeface="ＭＳ ゴシック" pitchFamily="49" charset="-128"/>
                <a:cs typeface="ＭＳ Ｐゴシック" pitchFamily="50" charset="-128"/>
              </a:rPr>
              <a:t>設置、コンバージョン等）</a:t>
            </a:r>
            <a:endParaRPr lang="en-US" altLang="ja-JP" sz="1400" dirty="0" smtClean="0">
              <a:solidFill>
                <a:srgbClr val="000000"/>
              </a:solidFill>
              <a:latin typeface="ＭＳ ゴシック" pitchFamily="49" charset="-128"/>
              <a:ea typeface="ＭＳ ゴシック" pitchFamily="49" charset="-128"/>
              <a:cs typeface="ＭＳ Ｐゴシック" pitchFamily="50" charset="-128"/>
            </a:endParaRPr>
          </a:p>
          <a:p>
            <a:pPr lvl="0" algn="just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1400" dirty="0" smtClean="0">
                <a:solidFill>
                  <a:srgbClr val="000000"/>
                </a:solidFill>
                <a:latin typeface="ＭＳ ゴシック" pitchFamily="49" charset="-128"/>
                <a:ea typeface="ＭＳ ゴシック" pitchFamily="49" charset="-128"/>
                <a:cs typeface="ＭＳ Ｐゴシック" pitchFamily="50" charset="-128"/>
              </a:rPr>
              <a:t>【</a:t>
            </a:r>
            <a:r>
              <a:rPr lang="ja-JP" altLang="en-US" sz="1400" dirty="0" smtClean="0">
                <a:solidFill>
                  <a:srgbClr val="000000"/>
                </a:solidFill>
                <a:latin typeface="ＭＳ ゴシック" pitchFamily="49" charset="-128"/>
                <a:ea typeface="ＭＳ ゴシック" pitchFamily="49" charset="-128"/>
                <a:cs typeface="ＭＳ Ｐゴシック" pitchFamily="50" charset="-128"/>
              </a:rPr>
              <a:t>課題②、④</a:t>
            </a:r>
            <a:r>
              <a:rPr lang="en-US" altLang="ja-JP" sz="1400" dirty="0" smtClean="0">
                <a:solidFill>
                  <a:srgbClr val="000000"/>
                </a:solidFill>
                <a:latin typeface="ＭＳ ゴシック" pitchFamily="49" charset="-128"/>
                <a:ea typeface="ＭＳ ゴシック" pitchFamily="49" charset="-128"/>
                <a:cs typeface="ＭＳ Ｐゴシック" pitchFamily="50" charset="-128"/>
              </a:rPr>
              <a:t>】</a:t>
            </a:r>
            <a:endParaRPr lang="en-US" altLang="ja-JP" sz="1400" dirty="0">
              <a:solidFill>
                <a:srgbClr val="000000"/>
              </a:solidFill>
              <a:latin typeface="ＭＳ ゴシック" pitchFamily="49" charset="-128"/>
              <a:ea typeface="ＭＳ ゴシック" pitchFamily="49" charset="-128"/>
              <a:cs typeface="ＭＳ Ｐゴシック" pitchFamily="50" charset="-128"/>
            </a:endParaRPr>
          </a:p>
        </p:txBody>
      </p:sp>
      <p:cxnSp>
        <p:nvCxnSpPr>
          <p:cNvPr id="177" name="直線矢印コネクタ 176"/>
          <p:cNvCxnSpPr>
            <a:stCxn id="42" idx="3"/>
            <a:endCxn id="155" idx="1"/>
          </p:cNvCxnSpPr>
          <p:nvPr/>
        </p:nvCxnSpPr>
        <p:spPr>
          <a:xfrm>
            <a:off x="4238509" y="2915548"/>
            <a:ext cx="1170712" cy="613887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7" name="直線矢印コネクタ 226"/>
          <p:cNvCxnSpPr>
            <a:stCxn id="43" idx="3"/>
            <a:endCxn id="110" idx="1"/>
          </p:cNvCxnSpPr>
          <p:nvPr/>
        </p:nvCxnSpPr>
        <p:spPr>
          <a:xfrm>
            <a:off x="4208252" y="2056354"/>
            <a:ext cx="1200969" cy="403694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直線矢印コネクタ 49"/>
          <p:cNvCxnSpPr>
            <a:stCxn id="40" idx="3"/>
            <a:endCxn id="155" idx="1"/>
          </p:cNvCxnSpPr>
          <p:nvPr/>
        </p:nvCxnSpPr>
        <p:spPr>
          <a:xfrm>
            <a:off x="4219670" y="1125152"/>
            <a:ext cx="1189551" cy="2404283"/>
          </a:xfrm>
          <a:prstGeom prst="straightConnector1">
            <a:avLst/>
          </a:prstGeom>
          <a:ln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直線矢印コネクタ 50"/>
          <p:cNvCxnSpPr>
            <a:stCxn id="40" idx="3"/>
            <a:endCxn id="30" idx="1"/>
          </p:cNvCxnSpPr>
          <p:nvPr/>
        </p:nvCxnSpPr>
        <p:spPr>
          <a:xfrm>
            <a:off x="4219670" y="1125152"/>
            <a:ext cx="1191216" cy="1444498"/>
          </a:xfrm>
          <a:prstGeom prst="straightConnector1">
            <a:avLst/>
          </a:prstGeom>
          <a:ln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正方形/長方形 70"/>
          <p:cNvSpPr/>
          <p:nvPr/>
        </p:nvSpPr>
        <p:spPr>
          <a:xfrm>
            <a:off x="5409221" y="4167386"/>
            <a:ext cx="4412940" cy="539532"/>
          </a:xfrm>
          <a:prstGeom prst="rect">
            <a:avLst/>
          </a:prstGeom>
          <a:solidFill>
            <a:srgbClr val="FFC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 defTabSz="914400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400" dirty="0">
                <a:solidFill>
                  <a:srgbClr val="000000"/>
                </a:solidFill>
                <a:latin typeface="ＭＳ ゴシック" pitchFamily="49" charset="-128"/>
                <a:ea typeface="ＭＳ ゴシック" pitchFamily="49" charset="-128"/>
                <a:cs typeface="ＭＳ Ｐゴシック" pitchFamily="50" charset="-128"/>
              </a:rPr>
              <a:t>⑤</a:t>
            </a:r>
            <a:r>
              <a:rPr lang="ja-JP" altLang="en-US" sz="1400" dirty="0" smtClean="0">
                <a:solidFill>
                  <a:srgbClr val="000000"/>
                </a:solidFill>
                <a:latin typeface="ＭＳ ゴシック" pitchFamily="49" charset="-128"/>
                <a:ea typeface="ＭＳ ゴシック" pitchFamily="49" charset="-128"/>
                <a:cs typeface="ＭＳ Ｐゴシック" pitchFamily="50" charset="-128"/>
              </a:rPr>
              <a:t>情報発信の</a:t>
            </a:r>
            <a:r>
              <a:rPr lang="ja-JP" altLang="en-US" sz="1400" dirty="0">
                <a:solidFill>
                  <a:srgbClr val="000000"/>
                </a:solidFill>
                <a:latin typeface="ＭＳ ゴシック" pitchFamily="49" charset="-128"/>
                <a:ea typeface="ＭＳ ゴシック" pitchFamily="49" charset="-128"/>
                <a:cs typeface="ＭＳ Ｐゴシック" pitchFamily="50" charset="-128"/>
              </a:rPr>
              <a:t>強化</a:t>
            </a:r>
            <a:r>
              <a:rPr lang="ja-JP" altLang="en-US" sz="1400" dirty="0" smtClean="0">
                <a:solidFill>
                  <a:srgbClr val="000000"/>
                </a:solidFill>
                <a:latin typeface="ＭＳ ゴシック" pitchFamily="49" charset="-128"/>
                <a:ea typeface="ＭＳ ゴシック" pitchFamily="49" charset="-128"/>
                <a:cs typeface="ＭＳ Ｐゴシック" pitchFamily="50" charset="-128"/>
              </a:rPr>
              <a:t>、多言語化の対応、</a:t>
            </a:r>
            <a:r>
              <a:rPr lang="ja-JP" altLang="en-US" sz="1400" dirty="0">
                <a:solidFill>
                  <a:srgbClr val="000000"/>
                </a:solidFill>
                <a:latin typeface="ＭＳ ゴシック" pitchFamily="49" charset="-128"/>
                <a:ea typeface="ＭＳ ゴシック" pitchFamily="49" charset="-128"/>
                <a:cs typeface="ＭＳ Ｐゴシック" pitchFamily="50" charset="-128"/>
              </a:rPr>
              <a:t>バリアフリー</a:t>
            </a:r>
            <a:r>
              <a:rPr lang="ja-JP" altLang="en-US" sz="1400" dirty="0" smtClean="0">
                <a:solidFill>
                  <a:srgbClr val="000000"/>
                </a:solidFill>
                <a:latin typeface="ＭＳ ゴシック" pitchFamily="49" charset="-128"/>
                <a:ea typeface="ＭＳ ゴシック" pitchFamily="49" charset="-128"/>
                <a:cs typeface="ＭＳ Ｐゴシック" pitchFamily="50" charset="-128"/>
              </a:rPr>
              <a:t>の推進</a:t>
            </a:r>
            <a:r>
              <a:rPr lang="en-US" altLang="ja-JP" sz="1400" dirty="0" smtClean="0">
                <a:solidFill>
                  <a:srgbClr val="000000"/>
                </a:solidFill>
                <a:latin typeface="ＭＳ ゴシック" pitchFamily="49" charset="-128"/>
                <a:ea typeface="ＭＳ ゴシック" pitchFamily="49" charset="-128"/>
                <a:cs typeface="ＭＳ Ｐゴシック" pitchFamily="50" charset="-128"/>
              </a:rPr>
              <a:t>【</a:t>
            </a:r>
            <a:r>
              <a:rPr lang="ja-JP" altLang="en-US" sz="1400" dirty="0" smtClean="0">
                <a:solidFill>
                  <a:srgbClr val="000000"/>
                </a:solidFill>
                <a:latin typeface="ＭＳ ゴシック" pitchFamily="49" charset="-128"/>
                <a:ea typeface="ＭＳ ゴシック" pitchFamily="49" charset="-128"/>
                <a:cs typeface="ＭＳ Ｐゴシック" pitchFamily="50" charset="-128"/>
              </a:rPr>
              <a:t>課題①、</a:t>
            </a:r>
            <a:r>
              <a:rPr lang="ja-JP" altLang="en-US" sz="1400" dirty="0">
                <a:solidFill>
                  <a:srgbClr val="000000"/>
                </a:solidFill>
                <a:latin typeface="ＭＳ ゴシック" pitchFamily="49" charset="-128"/>
                <a:ea typeface="ＭＳ ゴシック" pitchFamily="49" charset="-128"/>
                <a:cs typeface="ＭＳ Ｐゴシック" pitchFamily="50" charset="-128"/>
              </a:rPr>
              <a:t>②</a:t>
            </a:r>
            <a:r>
              <a:rPr lang="en-US" altLang="ja-JP" sz="1400" dirty="0" smtClean="0">
                <a:solidFill>
                  <a:srgbClr val="000000"/>
                </a:solidFill>
                <a:latin typeface="ＭＳ ゴシック" pitchFamily="49" charset="-128"/>
                <a:ea typeface="ＭＳ ゴシック" pitchFamily="49" charset="-128"/>
                <a:cs typeface="ＭＳ Ｐゴシック" pitchFamily="50" charset="-128"/>
              </a:rPr>
              <a:t>】</a:t>
            </a:r>
            <a:endParaRPr lang="ja-JP" altLang="en-US" sz="1400" dirty="0">
              <a:solidFill>
                <a:srgbClr val="000000"/>
              </a:solidFill>
              <a:latin typeface="ＭＳ ゴシック" pitchFamily="49" charset="-128"/>
              <a:ea typeface="ＭＳ ゴシック" pitchFamily="49" charset="-128"/>
              <a:cs typeface="ＭＳ Ｐゴシック" pitchFamily="50" charset="-128"/>
            </a:endParaRPr>
          </a:p>
        </p:txBody>
      </p:sp>
      <p:cxnSp>
        <p:nvCxnSpPr>
          <p:cNvPr id="74" name="直線矢印コネクタ 73"/>
          <p:cNvCxnSpPr>
            <a:stCxn id="45" idx="3"/>
            <a:endCxn id="71" idx="1"/>
          </p:cNvCxnSpPr>
          <p:nvPr/>
        </p:nvCxnSpPr>
        <p:spPr>
          <a:xfrm flipV="1">
            <a:off x="4208252" y="4437152"/>
            <a:ext cx="1200969" cy="278516"/>
          </a:xfrm>
          <a:prstGeom prst="straightConnector1">
            <a:avLst/>
          </a:prstGeom>
          <a:ln>
            <a:solidFill>
              <a:schemeClr val="accent4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直線矢印コネクタ 76"/>
          <p:cNvCxnSpPr>
            <a:stCxn id="42" idx="3"/>
            <a:endCxn id="71" idx="1"/>
          </p:cNvCxnSpPr>
          <p:nvPr/>
        </p:nvCxnSpPr>
        <p:spPr>
          <a:xfrm>
            <a:off x="4238509" y="2915548"/>
            <a:ext cx="1170712" cy="1521604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直線矢印コネクタ 79"/>
          <p:cNvCxnSpPr>
            <a:stCxn id="47" idx="3"/>
            <a:endCxn id="110" idx="1"/>
          </p:cNvCxnSpPr>
          <p:nvPr/>
        </p:nvCxnSpPr>
        <p:spPr>
          <a:xfrm>
            <a:off x="4208252" y="5589728"/>
            <a:ext cx="1200969" cy="503568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スライド番号プレースホルダー 12"/>
          <p:cNvSpPr>
            <a:spLocks noGrp="1"/>
          </p:cNvSpPr>
          <p:nvPr>
            <p:ph type="sldNum" sz="quarter" idx="12"/>
          </p:nvPr>
        </p:nvSpPr>
        <p:spPr>
          <a:xfrm>
            <a:off x="7594600" y="6479020"/>
            <a:ext cx="2311400" cy="365125"/>
          </a:xfrm>
        </p:spPr>
        <p:txBody>
          <a:bodyPr/>
          <a:lstStyle/>
          <a:p>
            <a:fld id="{54A9897A-2A4A-4D2B-BB25-9B10BB101CD6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1053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0" y="0"/>
            <a:ext cx="9906000" cy="52387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dirty="0">
              <a:solidFill>
                <a:prstClr val="white"/>
              </a:solidFill>
            </a:endParaRPr>
          </a:p>
        </p:txBody>
      </p:sp>
      <p:sp>
        <p:nvSpPr>
          <p:cNvPr id="4" name="タイトル 1"/>
          <p:cNvSpPr txBox="1">
            <a:spLocks/>
          </p:cNvSpPr>
          <p:nvPr/>
        </p:nvSpPr>
        <p:spPr>
          <a:xfrm>
            <a:off x="2" y="0"/>
            <a:ext cx="7293258" cy="52387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20000"/>
              </a:lnSpc>
            </a:pPr>
            <a:r>
              <a:rPr lang="ja-JP" altLang="en-US" sz="2400" dirty="0" smtClean="0">
                <a:solidFill>
                  <a:prstClr val="black"/>
                </a:solidFill>
                <a:latin typeface="ＭＳ Ｐゴシック"/>
              </a:rPr>
              <a:t>　実現に向けた取り組み（案）</a:t>
            </a:r>
            <a:endParaRPr lang="ja-JP" altLang="en-US" sz="2400" dirty="0">
              <a:solidFill>
                <a:prstClr val="black"/>
              </a:solidFill>
              <a:latin typeface="ＭＳ Ｐゴシック"/>
            </a:endParaRPr>
          </a:p>
        </p:txBody>
      </p:sp>
      <p:sp>
        <p:nvSpPr>
          <p:cNvPr id="6" name="スライド番号プレースホルダー 12"/>
          <p:cNvSpPr>
            <a:spLocks noGrp="1"/>
          </p:cNvSpPr>
          <p:nvPr>
            <p:ph type="sldNum" sz="quarter" idx="12"/>
          </p:nvPr>
        </p:nvSpPr>
        <p:spPr>
          <a:xfrm>
            <a:off x="7594600" y="6479020"/>
            <a:ext cx="2311400" cy="365125"/>
          </a:xfrm>
        </p:spPr>
        <p:txBody>
          <a:bodyPr/>
          <a:lstStyle/>
          <a:p>
            <a:fld id="{54A9897A-2A4A-4D2B-BB25-9B10BB101CD6}" type="slidenum">
              <a:rPr kumimoji="1" lang="ja-JP" altLang="en-US" smtClean="0"/>
              <a:t>6</a:t>
            </a:fld>
            <a:endParaRPr kumimoji="1" lang="ja-JP" altLang="en-US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524508" y="710697"/>
            <a:ext cx="938149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○　府営</a:t>
            </a:r>
            <a:r>
              <a:rPr lang="ja-JP" altLang="en-US" sz="3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公園の整備・管理・運営の基本的な</a:t>
            </a:r>
            <a:r>
              <a:rPr lang="ja-JP" altLang="en-US" sz="32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指針</a:t>
            </a:r>
            <a:endParaRPr lang="en-US" altLang="ja-JP" sz="32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3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lang="ja-JP" altLang="en-US" sz="32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 となる「</a:t>
            </a:r>
            <a:r>
              <a:rPr lang="ja-JP" altLang="en-US" sz="3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マスタープラン」を策定</a:t>
            </a:r>
            <a:r>
              <a:rPr lang="ja-JP" altLang="en-US" sz="32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。</a:t>
            </a:r>
            <a:endParaRPr lang="ja-JP" altLang="en-US" sz="32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520341" y="1952836"/>
            <a:ext cx="9381492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○</a:t>
            </a:r>
            <a:r>
              <a:rPr lang="ja-JP" altLang="en-US" sz="3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併せて、全ての府営公園において「</a:t>
            </a:r>
            <a:r>
              <a:rPr lang="ja-JP" altLang="en-US" sz="32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マスター</a:t>
            </a:r>
            <a:endParaRPr lang="en-US" altLang="ja-JP" sz="32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en-US" altLang="ja-JP" sz="3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</a:t>
            </a:r>
            <a:r>
              <a:rPr lang="en-US" altLang="ja-JP" sz="32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    </a:t>
            </a:r>
            <a:r>
              <a:rPr lang="ja-JP" altLang="en-US" sz="32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プラン</a:t>
            </a:r>
            <a:r>
              <a:rPr lang="ja-JP" altLang="en-US" sz="3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」に沿った取組みが実践されるよう、</a:t>
            </a:r>
          </a:p>
          <a:p>
            <a:r>
              <a:rPr lang="ja-JP" altLang="en-US" sz="3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</a:t>
            </a:r>
            <a:r>
              <a:rPr lang="ja-JP" altLang="en-US" sz="32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公園</a:t>
            </a:r>
            <a:r>
              <a:rPr lang="ja-JP" altLang="en-US" sz="3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毎の条件や特性にあった整備・管理・</a:t>
            </a:r>
            <a:r>
              <a:rPr lang="ja-JP" altLang="en-US" sz="32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運営</a:t>
            </a:r>
            <a:endParaRPr lang="en-US" altLang="ja-JP" sz="32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en-US" altLang="ja-JP" sz="3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</a:t>
            </a:r>
            <a:r>
              <a:rPr lang="en-US" altLang="ja-JP" sz="32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   </a:t>
            </a:r>
            <a:r>
              <a:rPr lang="ja-JP" altLang="en-US" sz="32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の</a:t>
            </a:r>
            <a:r>
              <a:rPr lang="ja-JP" altLang="en-US" sz="3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ための方針「マネジメントプラン」を策定</a:t>
            </a:r>
            <a:r>
              <a:rPr lang="ja-JP" altLang="en-US" sz="32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。</a:t>
            </a:r>
            <a:endParaRPr lang="ja-JP" altLang="en-US" sz="32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524508" y="5592142"/>
            <a:ext cx="938149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○  公園審</a:t>
            </a:r>
            <a:r>
              <a:rPr lang="ja-JP" altLang="en-US" sz="3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議会の設置など公共性を担保</a:t>
            </a:r>
            <a:r>
              <a:rPr lang="ja-JP" altLang="en-US" sz="32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できる</a:t>
            </a:r>
            <a:endParaRPr lang="en-US" altLang="ja-JP" sz="32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en-US" altLang="ja-JP" sz="3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</a:t>
            </a:r>
            <a:r>
              <a:rPr lang="en-US" altLang="ja-JP" sz="32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   </a:t>
            </a:r>
            <a:r>
              <a:rPr lang="ja-JP" altLang="en-US" sz="32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仕組み</a:t>
            </a:r>
            <a:r>
              <a:rPr lang="ja-JP" altLang="en-US" sz="3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を構築</a:t>
            </a:r>
            <a:r>
              <a:rPr lang="ja-JP" altLang="en-US" sz="32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。</a:t>
            </a:r>
            <a:endParaRPr lang="ja-JP" altLang="en-US" sz="32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520341" y="4223990"/>
            <a:ext cx="938149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○  公園</a:t>
            </a:r>
            <a:r>
              <a:rPr lang="ja-JP" altLang="en-US" sz="3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の特性に応じた適切な成果指標を設定し</a:t>
            </a:r>
            <a:r>
              <a:rPr lang="ja-JP" altLang="en-US" sz="32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、 </a:t>
            </a:r>
            <a:endParaRPr lang="en-US" altLang="ja-JP" sz="32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en-US" altLang="ja-JP" sz="3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</a:t>
            </a:r>
            <a:r>
              <a:rPr lang="en-US" altLang="ja-JP" sz="32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   </a:t>
            </a:r>
            <a:r>
              <a:rPr lang="ja-JP" altLang="en-US" sz="32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</a:t>
            </a:r>
            <a:r>
              <a:rPr lang="en-US" altLang="ja-JP" sz="32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PDCA</a:t>
            </a:r>
            <a:r>
              <a:rPr lang="ja-JP" altLang="en-US" sz="3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サイクルを着実に実施</a:t>
            </a:r>
            <a:r>
              <a:rPr lang="ja-JP" altLang="en-US" sz="32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。</a:t>
            </a:r>
            <a:endParaRPr lang="ja-JP" altLang="en-US" sz="32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40158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8639</TotalTime>
  <Words>336</Words>
  <Application>Microsoft Office PowerPoint</Application>
  <PresentationFormat>A4 210 x 297 mm</PresentationFormat>
  <Paragraphs>127</Paragraphs>
  <Slides>6</Slides>
  <Notes>6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7" baseType="lpstr">
      <vt:lpstr>Office ​​テーマ</vt:lpstr>
      <vt:lpstr>府営公園の課題と基本理念・基本方針（案）について　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ryokukei.co.ltd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all　staff</dc:creator>
  <cp:lastModifiedBy>HondaMai</cp:lastModifiedBy>
  <cp:revision>548</cp:revision>
  <cp:lastPrinted>2017-12-18T00:02:14Z</cp:lastPrinted>
  <dcterms:created xsi:type="dcterms:W3CDTF">2017-10-19T02:01:19Z</dcterms:created>
  <dcterms:modified xsi:type="dcterms:W3CDTF">2018-01-05T02:36:33Z</dcterms:modified>
</cp:coreProperties>
</file>