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5" r:id="rId4"/>
    <p:sldId id="276" r:id="rId5"/>
    <p:sldId id="265" r:id="rId6"/>
    <p:sldId id="273" r:id="rId7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0000"/>
    <a:srgbClr val="0000FF"/>
    <a:srgbClr val="FF4B4B"/>
    <a:srgbClr val="4172AD"/>
    <a:srgbClr val="FF7575"/>
    <a:srgbClr val="8CAF47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47" autoAdjust="0"/>
    <p:restoredTop sz="94964" autoAdjust="0"/>
  </p:normalViewPr>
  <p:slideViewPr>
    <p:cSldViewPr>
      <p:cViewPr varScale="1">
        <p:scale>
          <a:sx n="74" d="100"/>
          <a:sy n="74" d="100"/>
        </p:scale>
        <p:origin x="1614" y="72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&#20849;&#26377;&#12501;&#12457;&#12523;&#12480;\&#12510;&#12540;&#12465;&#12486;&#12451;&#12531;&#12464;\&#12510;&#12540;&#12465;&#12486;&#12451;&#12531;&#12464;&#23460;&#12510;&#12540;&#12465;&#12486;&#12451;&#12531;&#12464;&#25285;&#24403;\&#12510;&#12540;&#12465;&#12486;&#12451;&#12531;&#12464;&#35519;&#26619;\&#38306;&#31354;&#35519;&#26619;\2017&#24180;&#24230;&#28040;&#36027;&#21205;&#21521;&#35519;&#26619;\&#31532;2&#26399;\&#28040;&#36027;&#38989;&#35519;&#26619;&#12288;&#35336;&#31639;&#299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02045174445026E-2"/>
          <c:y val="3.9740568231333047E-2"/>
          <c:w val="0.86927344900853643"/>
          <c:h val="0.85597461374688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来阪外国人!$A$8</c:f>
              <c:strCache>
                <c:ptCount val="1"/>
                <c:pt idx="0">
                  <c:v>来阪外国人旅行者数</c:v>
                </c:pt>
              </c:strCache>
            </c:strRef>
          </c:tx>
          <c:spPr>
            <a:pattFill prst="wdUpDiag">
              <a:fgClr>
                <a:srgbClr val="3399FF"/>
              </a:fgClr>
              <a:bgClr>
                <a:schemeClr val="bg1"/>
              </a:bgClr>
            </a:pattFill>
            <a:ln>
              <a:solidFill>
                <a:srgbClr val="3399FF"/>
              </a:solidFill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4C-49C4-A3DA-352BCFF61EC0}"/>
              </c:ext>
            </c:extLst>
          </c:dPt>
          <c:dLbls>
            <c:dLbl>
              <c:idx val="4"/>
              <c:layout>
                <c:manualLayout>
                  <c:x val="4.5187099704140034E-4"/>
                  <c:y val="0.29136937312571154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 baseline="0"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484C-49C4-A3DA-352BCFF61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horzOverflow="overflow" tIns="45720" rIns="91440" anchor="ctr"/>
              <a:lstStyle/>
              <a:p>
                <a:pPr algn="ctr" rtl="0">
                  <a:defRPr sz="14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来阪外国人!$H$7:$L$7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来阪外国人!$H$8:$L$8</c:f>
              <c:numCache>
                <c:formatCode>General</c:formatCode>
                <c:ptCount val="5"/>
                <c:pt idx="0">
                  <c:v>263</c:v>
                </c:pt>
                <c:pt idx="1">
                  <c:v>376</c:v>
                </c:pt>
                <c:pt idx="2">
                  <c:v>716</c:v>
                </c:pt>
                <c:pt idx="3">
                  <c:v>940</c:v>
                </c:pt>
                <c:pt idx="4">
                  <c:v>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C-49C4-A3DA-352BCFF61EC0}"/>
            </c:ext>
          </c:extLst>
        </c:ser>
        <c:ser>
          <c:idx val="3"/>
          <c:order val="3"/>
          <c:tx>
            <c:strRef>
              <c:f>来阪外国人!$A$11</c:f>
              <c:strCache>
                <c:ptCount val="1"/>
                <c:pt idx="0">
                  <c:v>訪日外国人旅行者数</c:v>
                </c:pt>
              </c:strCache>
            </c:strRef>
          </c:tx>
          <c:spPr>
            <a:solidFill>
              <a:srgbClr val="FF4B4B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4C-49C4-A3DA-352BCFF61EC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4C-49C4-A3DA-352BCFF61EC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4C-49C4-A3DA-352BCFF61EC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4C-49C4-A3DA-352BCFF61EC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4C-49C4-A3DA-352BCFF61EC0}"/>
              </c:ext>
            </c:extLst>
          </c:dPt>
          <c:dLbls>
            <c:dLbl>
              <c:idx val="0"/>
              <c:layout>
                <c:manualLayout>
                  <c:x val="1.7405069797084764E-3"/>
                  <c:y val="2.6240265791164796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484C-49C4-A3DA-352BCFF61EC0}"/>
                </c:ext>
              </c:extLst>
            </c:dLbl>
            <c:dLbl>
              <c:idx val="1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484C-49C4-A3DA-352BCFF61EC0}"/>
                </c:ext>
              </c:extLst>
            </c:dLbl>
            <c:dLbl>
              <c:idx val="2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484C-49C4-A3DA-352BCFF61EC0}"/>
                </c:ext>
              </c:extLst>
            </c:dLbl>
            <c:dLbl>
              <c:idx val="3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484C-49C4-A3DA-352BCFF61EC0}"/>
                </c:ext>
              </c:extLst>
            </c:dLbl>
            <c:dLbl>
              <c:idx val="4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6-484C-49C4-A3DA-352BCFF61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来阪外国人!$H$7:$L$7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来阪外国人!$H$11:$L$11</c:f>
              <c:numCache>
                <c:formatCode>General</c:formatCode>
                <c:ptCount val="5"/>
                <c:pt idx="0">
                  <c:v>1036</c:v>
                </c:pt>
                <c:pt idx="1">
                  <c:v>1341</c:v>
                </c:pt>
                <c:pt idx="2">
                  <c:v>1974</c:v>
                </c:pt>
                <c:pt idx="3">
                  <c:v>2404</c:v>
                </c:pt>
                <c:pt idx="4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4C-49C4-A3DA-352BCFF61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75200"/>
        <c:axId val="119033792"/>
      </c:barChart>
      <c:lineChart>
        <c:grouping val="standard"/>
        <c:varyColors val="0"/>
        <c:ser>
          <c:idx val="1"/>
          <c:order val="1"/>
          <c:tx>
            <c:strRef>
              <c:f>来阪外国人!$A$9</c:f>
              <c:strCache>
                <c:ptCount val="1"/>
                <c:pt idx="0">
                  <c:v>対前年比（来阪外国人旅行者数）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84C-49C4-A3DA-352BCFF61EC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9-484C-49C4-A3DA-352BCFF61EC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484C-49C4-A3DA-352BCFF61EC0}"/>
              </c:ext>
            </c:extLst>
          </c:dPt>
          <c:dLbls>
            <c:dLbl>
              <c:idx val="0"/>
              <c:layout>
                <c:manualLayout>
                  <c:x val="-7.735943312429458E-2"/>
                  <c:y val="5.1001170678512439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8-484C-49C4-A3DA-352BCFF61EC0}"/>
                </c:ext>
              </c:extLst>
            </c:dLbl>
            <c:dLbl>
              <c:idx val="1"/>
              <c:layout>
                <c:manualLayout>
                  <c:x val="-8.8460659974755065E-2"/>
                  <c:y val="-3.135087747432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84C-49C4-A3DA-352BCFF61EC0}"/>
                </c:ext>
              </c:extLst>
            </c:dLbl>
            <c:dLbl>
              <c:idx val="2"/>
              <c:layout>
                <c:manualLayout>
                  <c:x val="-3.7226796885668732E-2"/>
                  <c:y val="-4.5109754560537535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9-484C-49C4-A3DA-352BCFF61EC0}"/>
                </c:ext>
              </c:extLst>
            </c:dLbl>
            <c:dLbl>
              <c:idx val="3"/>
              <c:layout>
                <c:manualLayout>
                  <c:x val="-8.7320764293777504E-3"/>
                  <c:y val="-4.2213063489263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84C-49C4-A3DA-352BCFF61EC0}"/>
                </c:ext>
              </c:extLst>
            </c:dLbl>
            <c:dLbl>
              <c:idx val="4"/>
              <c:layout>
                <c:manualLayout>
                  <c:x val="-1.0665213845658326E-2"/>
                  <c:y val="4.2553136538227107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A-484C-49C4-A3DA-352BCFF61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horzOverflow="overflow" tIns="45720" rIns="91440" anchor="ctr"/>
              <a:lstStyle/>
              <a:p>
                <a:pPr algn="ctr" rtl="0">
                  <a:defRPr sz="1400">
                    <a:solidFill>
                      <a:schemeClr val="tx1"/>
                    </a:solidFill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来阪外国人!$H$10:$L$10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来阪外国人!$H$9:$L$9</c:f>
              <c:numCache>
                <c:formatCode>0%</c:formatCode>
                <c:ptCount val="5"/>
                <c:pt idx="0">
                  <c:v>1.2942633506418209</c:v>
                </c:pt>
                <c:pt idx="1">
                  <c:v>1.4313850973508502</c:v>
                </c:pt>
                <c:pt idx="2">
                  <c:v>1.9067208467550496</c:v>
                </c:pt>
                <c:pt idx="3">
                  <c:v>1.3119252097686442</c:v>
                </c:pt>
                <c:pt idx="4">
                  <c:v>1.1823809569911155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84C-49C4-A3DA-352BCFF61EC0}"/>
            </c:ext>
          </c:extLst>
        </c:ser>
        <c:ser>
          <c:idx val="2"/>
          <c:order val="2"/>
          <c:tx>
            <c:strRef>
              <c:f>来阪外国人!$A$12</c:f>
              <c:strCache>
                <c:ptCount val="1"/>
                <c:pt idx="0">
                  <c:v>対前年比（訪日外国人旅行者数）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484C-49C4-A3DA-352BCFF61EC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F-484C-49C4-A3DA-352BCFF61EC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0-484C-49C4-A3DA-352BCFF61EC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1-484C-49C4-A3DA-352BCFF61EC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2-484C-49C4-A3DA-352BCFF61EC0}"/>
              </c:ext>
            </c:extLst>
          </c:dPt>
          <c:dLbls>
            <c:dLbl>
              <c:idx val="0"/>
              <c:layout>
                <c:manualLayout>
                  <c:x val="-7.7685613725765212E-2"/>
                  <c:y val="-6.8666976709377728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E-484C-49C4-A3DA-352BCFF61EC0}"/>
                </c:ext>
              </c:extLst>
            </c:dLbl>
            <c:dLbl>
              <c:idx val="1"/>
              <c:layout>
                <c:manualLayout>
                  <c:x val="-6.8852751108461313E-2"/>
                  <c:y val="3.7812167572739759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F-484C-49C4-A3DA-352BCFF61EC0}"/>
                </c:ext>
              </c:extLst>
            </c:dLbl>
            <c:dLbl>
              <c:idx val="2"/>
              <c:layout>
                <c:manualLayout>
                  <c:x val="-5.1358032679386829E-2"/>
                  <c:y val="-3.9360398686747011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0-484C-49C4-A3DA-352BCFF61EC0}"/>
                </c:ext>
              </c:extLst>
            </c:dLbl>
            <c:dLbl>
              <c:idx val="3"/>
              <c:layout>
                <c:manualLayout>
                  <c:x val="-1.0947219383836687E-2"/>
                  <c:y val="5.1839141288601558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1-484C-49C4-A3DA-352BCFF61EC0}"/>
                </c:ext>
              </c:extLst>
            </c:dLbl>
            <c:dLbl>
              <c:idx val="4"/>
              <c:layout>
                <c:manualLayout>
                  <c:x val="-8.7955226970674472E-3"/>
                  <c:y val="-3.3395234964264907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2-484C-49C4-A3DA-352BCFF61E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来阪外国人!$H$10:$L$10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来阪外国人!$H$12:$L$12</c:f>
              <c:numCache>
                <c:formatCode>0%</c:formatCode>
                <c:ptCount val="5"/>
                <c:pt idx="0">
                  <c:v>1.2399825079967288</c:v>
                </c:pt>
                <c:pt idx="1">
                  <c:v>1.2942484801094258</c:v>
                </c:pt>
                <c:pt idx="2">
                  <c:v>1.4714621506878125</c:v>
                </c:pt>
                <c:pt idx="3">
                  <c:v>1.2179764831341338</c:v>
                </c:pt>
                <c:pt idx="4">
                  <c:v>1.1934799519128774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84C-49C4-A3DA-352BCFF61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75712"/>
        <c:axId val="119034368"/>
      </c:lineChart>
      <c:catAx>
        <c:axId val="1226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horzOverflow="overflow" tIns="45720" rIns="91440" anchor="ctr"/>
          <a:lstStyle/>
          <a:p>
            <a:pPr algn="ctr" rtl="0">
              <a:defRPr sz="1400">
                <a:solidFill>
                  <a:schemeClr val="tx1"/>
                </a:solidFill>
              </a:defRPr>
            </a:pPr>
            <a:endParaRPr lang="ja-JP"/>
          </a:p>
        </c:txPr>
        <c:crossAx val="119033792"/>
        <c:crosses val="autoZero"/>
        <c:auto val="1"/>
        <c:lblAlgn val="ctr"/>
        <c:lblOffset val="100"/>
        <c:noMultiLvlLbl val="0"/>
      </c:catAx>
      <c:valAx>
        <c:axId val="119033792"/>
        <c:scaling>
          <c:orientation val="minMax"/>
        </c:scaling>
        <c:delete val="0"/>
        <c:axPos val="l"/>
        <c:numFmt formatCode="#,##0_);[Red]\(#,##0\)&quot;万&quot;&quot;人&quot;" sourceLinked="0"/>
        <c:majorTickMark val="out"/>
        <c:minorTickMark val="none"/>
        <c:tickLblPos val="nextTo"/>
        <c:crossAx val="122675200"/>
        <c:crosses val="autoZero"/>
        <c:crossBetween val="between"/>
        <c:majorUnit val="200"/>
      </c:valAx>
      <c:catAx>
        <c:axId val="122675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034368"/>
        <c:crosses val="autoZero"/>
        <c:auto val="1"/>
        <c:lblAlgn val="ctr"/>
        <c:lblOffset val="100"/>
        <c:noMultiLvlLbl val="0"/>
      </c:catAx>
      <c:valAx>
        <c:axId val="119034368"/>
        <c:scaling>
          <c:orientation val="minMax"/>
          <c:max val="2"/>
          <c:min val="1"/>
        </c:scaling>
        <c:delete val="0"/>
        <c:axPos val="r"/>
        <c:numFmt formatCode="0%" sourceLinked="0"/>
        <c:majorTickMark val="out"/>
        <c:minorTickMark val="none"/>
        <c:tickLblPos val="nextTo"/>
        <c:crossAx val="122675712"/>
        <c:crosses val="max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7.6413604948773195E-2"/>
          <c:y val="7.9157016741729549E-2"/>
          <c:w val="0.30893894681744338"/>
          <c:h val="0.2025141583796326"/>
        </c:manualLayout>
      </c:layout>
      <c:overlay val="0"/>
      <c:txPr>
        <a:bodyPr horzOverflow="overflow" tIns="45720" rIns="91440" anchor="ctr"/>
        <a:lstStyle/>
        <a:p>
          <a:pPr algn="l" rtl="0">
            <a:defRPr sz="1000">
              <a:solidFill>
                <a:schemeClr val="tx1"/>
              </a:solidFill>
              <a:latin typeface="メイリオ"/>
              <a:ea typeface="メイリオ"/>
            </a:defRPr>
          </a:pPr>
          <a:endParaRPr lang="ja-JP"/>
        </a:p>
      </c:txPr>
    </c:legend>
    <c:plotVisOnly val="1"/>
    <c:dispBlanksAs val="gap"/>
    <c:showDLblsOverMax val="0"/>
  </c:chart>
  <c:txPr>
    <a:bodyPr tIns="45720" rIns="91440" anchor="ctr"/>
    <a:lstStyle/>
    <a:p>
      <a:pPr algn="ctr" rtl="0">
        <a:defRPr lang="ja-JP" altLang="en-US" sz="1000">
          <a:solidFill>
            <a:schemeClr val="tx1"/>
          </a:solidFill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Sheet1!$A$2:$E$2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Sheet1!$A$3:$E$3</c:f>
              <c:numCache>
                <c:formatCode>#,##0_);[Red]\(#,##0\)</c:formatCode>
                <c:ptCount val="5"/>
                <c:pt idx="0">
                  <c:v>1598</c:v>
                </c:pt>
                <c:pt idx="1">
                  <c:v>2670</c:v>
                </c:pt>
                <c:pt idx="2">
                  <c:v>5781</c:v>
                </c:pt>
                <c:pt idx="3">
                  <c:v>8633</c:v>
                </c:pt>
                <c:pt idx="4">
                  <c:v>11852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1-44D9-8B8D-B050C559D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8777856"/>
        <c:axId val="91042304"/>
      </c:barChart>
      <c:catAx>
        <c:axId val="11877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91042304"/>
        <c:crosses val="autoZero"/>
        <c:auto val="1"/>
        <c:lblAlgn val="ctr"/>
        <c:lblOffset val="100"/>
        <c:noMultiLvlLbl val="0"/>
      </c:catAx>
      <c:valAx>
        <c:axId val="910423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18777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AF-4DA5-9F53-0CF243637A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AF-4DA5-9F53-0CF243637A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AF-4DA5-9F53-0CF243637A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AF-4DA5-9F53-0CF243637A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AF-4DA5-9F53-0CF243637A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AF-4DA5-9F53-0CF243637AC0}"/>
              </c:ext>
            </c:extLst>
          </c:dPt>
          <c:dLbls>
            <c:dLbl>
              <c:idx val="0"/>
              <c:layout>
                <c:manualLayout>
                  <c:x val="-0.16956155634927539"/>
                  <c:y val="0.154385623819575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AF-4DA5-9F53-0CF243637AC0}"/>
                </c:ext>
              </c:extLst>
            </c:dLbl>
            <c:dLbl>
              <c:idx val="1"/>
              <c:layout>
                <c:manualLayout>
                  <c:x val="5.8704310268200624E-2"/>
                  <c:y val="-0.146980115904434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AF-4DA5-9F53-0CF243637AC0}"/>
                </c:ext>
              </c:extLst>
            </c:dLbl>
            <c:dLbl>
              <c:idx val="2"/>
              <c:layout>
                <c:manualLayout>
                  <c:x val="4.7036182855460691E-2"/>
                  <c:y val="6.11724666251553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AF-4DA5-9F53-0CF243637AC0}"/>
                </c:ext>
              </c:extLst>
            </c:dLbl>
            <c:dLbl>
              <c:idx val="3"/>
              <c:layout>
                <c:manualLayout>
                  <c:x val="-6.4500302184874694E-2"/>
                  <c:y val="6.66511860439279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AF-4DA5-9F53-0CF243637AC0}"/>
                </c:ext>
              </c:extLst>
            </c:dLbl>
            <c:dLbl>
              <c:idx val="4"/>
              <c:layout>
                <c:manualLayout>
                  <c:x val="-4.284207343745573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4AF-4DA5-9F53-0CF243637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平均消費額!$B$19:$B$24</c:f>
              <c:strCache>
                <c:ptCount val="6"/>
                <c:pt idx="0">
                  <c:v>買い物</c:v>
                </c:pt>
                <c:pt idx="1">
                  <c:v>宿泊費</c:v>
                </c:pt>
                <c:pt idx="2">
                  <c:v>飲食費</c:v>
                </c:pt>
                <c:pt idx="3">
                  <c:v>娯楽・サービス</c:v>
                </c:pt>
                <c:pt idx="4">
                  <c:v>交通費</c:v>
                </c:pt>
                <c:pt idx="5">
                  <c:v>その他</c:v>
                </c:pt>
              </c:strCache>
            </c:strRef>
          </c:cat>
          <c:val>
            <c:numRef>
              <c:f>平均消費額!$C$19:$C$24</c:f>
              <c:numCache>
                <c:formatCode>"¥"#,##0_);[Red]\("¥"#,##0\)</c:formatCode>
                <c:ptCount val="6"/>
                <c:pt idx="0">
                  <c:v>53285.982477435398</c:v>
                </c:pt>
                <c:pt idx="1">
                  <c:v>22846.872035480901</c:v>
                </c:pt>
                <c:pt idx="2">
                  <c:v>15923.761500155601</c:v>
                </c:pt>
                <c:pt idx="3">
                  <c:v>7835.3172113289702</c:v>
                </c:pt>
                <c:pt idx="4">
                  <c:v>6522.4369436663601</c:v>
                </c:pt>
                <c:pt idx="5">
                  <c:v>231.50233426704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4AF-4DA5-9F53-0CF243637AC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9C3-4D05-9D19-9BD51B4AF46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9C3-4D05-9D19-9BD51B4AF46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9C3-4D05-9D19-9BD51B4AF46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9C3-4D05-9D19-9BD51B4AF46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9C3-4D05-9D19-9BD51B4AF4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平均消費額!$B$50:$B$54</c:f>
              <c:strCache>
                <c:ptCount val="5"/>
                <c:pt idx="0">
                  <c:v>宿泊費（全体平均）</c:v>
                </c:pt>
                <c:pt idx="1">
                  <c:v>ホテル</c:v>
                </c:pt>
                <c:pt idx="2">
                  <c:v>旅館</c:v>
                </c:pt>
                <c:pt idx="3">
                  <c:v>民泊</c:v>
                </c:pt>
                <c:pt idx="4">
                  <c:v>ゲストハウス・ホステル</c:v>
                </c:pt>
              </c:strCache>
            </c:strRef>
          </c:cat>
          <c:val>
            <c:numRef>
              <c:f>平均消費額!$C$50:$C$54</c:f>
              <c:numCache>
                <c:formatCode>"¥"#,##0_);[Red]\("¥"#,##0\)</c:formatCode>
                <c:ptCount val="5"/>
                <c:pt idx="0">
                  <c:v>7248.3922074614602</c:v>
                </c:pt>
                <c:pt idx="1">
                  <c:v>9430.4629708672092</c:v>
                </c:pt>
                <c:pt idx="2">
                  <c:v>6893.4295060080103</c:v>
                </c:pt>
                <c:pt idx="3">
                  <c:v>4554.3598508025198</c:v>
                </c:pt>
                <c:pt idx="4">
                  <c:v>3160.9721599751001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C3-4D05-9D19-9BD51B4AF4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7"/>
        <c:axId val="117697536"/>
        <c:axId val="91045184"/>
      </c:barChart>
      <c:catAx>
        <c:axId val="1176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91045184"/>
        <c:crosses val="autoZero"/>
        <c:auto val="1"/>
        <c:lblAlgn val="ctr"/>
        <c:lblOffset val="100"/>
        <c:noMultiLvlLbl val="0"/>
      </c:catAx>
      <c:valAx>
        <c:axId val="910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¥&quot;#,##0_);[Red]\(&quot;¥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1176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0.05285</cdr:x>
      <cdr:y>0.00492</cdr:y>
    </cdr:from>
    <cdr:to>
      <cdr:x>0.1571</cdr:x>
      <cdr:y>0.07642</cdr:y>
    </cdr:to>
    <cdr:sp macro="" textlink="">
      <cdr:nvSpPr>
        <cdr:cNvPr id="3073" name="正方形/長方形 1"/>
        <cdr:cNvSpPr/>
      </cdr:nvSpPr>
      <cdr:spPr>
        <a:xfrm xmlns:a="http://schemas.openxmlformats.org/drawingml/2006/main">
          <a:off x="468051" y="23010"/>
          <a:ext cx="923341" cy="3346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overflow"/>
        <a:lstStyle xmlns:a="http://schemas.openxmlformats.org/drawingml/2006/main"/>
        <a:p xmlns:a="http://schemas.openxmlformats.org/drawingml/2006/main">
          <a:r>
            <a:rPr lang="ja-JP" altLang="en-US" sz="800" dirty="0"/>
            <a:t>万人</a:t>
          </a:r>
          <a:endParaRPr lang="ja-JP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6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2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54013" y="278092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大阪の観光動向に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（抜粋版）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訪日・来阪外国人旅行者数の推移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846802"/>
              </p:ext>
            </p:extLst>
          </p:nvPr>
        </p:nvGraphicFramePr>
        <p:xfrm>
          <a:off x="341946" y="1412776"/>
          <a:ext cx="885698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-11567" y="6023029"/>
            <a:ext cx="9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）年は速報値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来阪外客数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は、日本政府観光局（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）の「訪日外客数」に、観光庁の「訪日外国人消費動向調査」の訪問率を乗じて算出（大阪府独自推計）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8469" y="6526505"/>
            <a:ext cx="3759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出典：日本政府観光局（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観光庁資料により作成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" y="764704"/>
            <a:ext cx="973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来阪外国人旅行者数は、制度設計時（平成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1,111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この伸び率は全国を大きく上回るもの（全国は約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訪日・来阪外国人旅行者数の国・地域別割合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42518"/>
              </p:ext>
            </p:extLst>
          </p:nvPr>
        </p:nvGraphicFramePr>
        <p:xfrm>
          <a:off x="438026" y="1386167"/>
          <a:ext cx="8724899" cy="5183475"/>
        </p:xfrm>
        <a:graphic>
          <a:graphicData uri="http://schemas.openxmlformats.org/drawingml/2006/table">
            <a:tbl>
              <a:tblPr/>
              <a:tblGrid>
                <a:gridCol w="99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72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</a:p>
                  </a:txBody>
                  <a:tcPr marL="7564" marR="7564" marT="75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271.7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637.4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372.9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378.0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735.6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36.2%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421.3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韓国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157.8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117.1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241.0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153.2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台湾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367.7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105.5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416.8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456.4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148.8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香港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183.9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タイ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46.1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98.7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シンガポール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マレーシア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インドネシア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フィリピン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ベトナム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インド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イギリス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フランス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ドイツ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アメリカ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103.3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124.3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86.7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カナダ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109.3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124.6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139.8 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1,973.7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716.5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1,028.3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2,404.0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940.0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1,158.7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2,869.1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1,111.4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1326.1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98029" y="6609919"/>
            <a:ext cx="6282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JNTO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「訪日外客数」「訪日外客訪問地調査」、観光庁「訪日外国人消費動向調査」をもとに推計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14853" y="11556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単位：万人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764704"/>
            <a:ext cx="973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来阪外国人旅行者の約８割が、東アジア４地域（中国・韓国・台湾・香港）からの旅行者であり、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は全国や東京の割合を上回っている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34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来阪外国人</a:t>
            </a:r>
            <a:r>
              <a:rPr lang="ja-JP" altLang="en-US" dirty="0" smtClean="0"/>
              <a:t>旅行者の大阪への</a:t>
            </a:r>
            <a:r>
              <a:rPr kumimoji="1" lang="ja-JP" altLang="en-US" dirty="0" smtClean="0"/>
              <a:t>訪問回数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5603" y="6623774"/>
            <a:ext cx="6569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：（公財）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大阪観光局「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関西国際空港外国人動向調査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」をもとに、大阪府が計算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P.3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7651" y="6393895"/>
            <a:ext cx="6569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端数処理の関係で、各回の合計が、対象人数と合致しない場合がある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14853" y="11034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単位：人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70156"/>
              </p:ext>
            </p:extLst>
          </p:nvPr>
        </p:nvGraphicFramePr>
        <p:xfrm>
          <a:off x="414437" y="1341331"/>
          <a:ext cx="8712000" cy="5039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21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初めて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６回以上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対象人数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2,994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4,101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947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韓国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569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台湾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香港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オーストラリア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フィリピン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アメリカ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マレーシア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インドネシア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ドイツ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フランス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1" y="764704"/>
            <a:ext cx="97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旅行者の約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割がリピーターであり、特に香港、台湾は訪問頻度が高い方が多い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0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来阪</a:t>
            </a:r>
            <a:r>
              <a:rPr lang="ja-JP" altLang="en-US" dirty="0" smtClean="0"/>
              <a:t>外国人旅行消費額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P.4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1763" y="816967"/>
            <a:ext cx="273600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来阪外国人旅行消費額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推移</a:t>
            </a: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83249"/>
              </p:ext>
            </p:extLst>
          </p:nvPr>
        </p:nvGraphicFramePr>
        <p:xfrm>
          <a:off x="89917" y="1196753"/>
          <a:ext cx="4320480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314772"/>
              </p:ext>
            </p:extLst>
          </p:nvPr>
        </p:nvGraphicFramePr>
        <p:xfrm>
          <a:off x="191470" y="4077072"/>
          <a:ext cx="313880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682818"/>
              </p:ext>
            </p:extLst>
          </p:nvPr>
        </p:nvGraphicFramePr>
        <p:xfrm>
          <a:off x="4698197" y="1373094"/>
          <a:ext cx="4680752" cy="499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89917" y="3109237"/>
            <a:ext cx="4241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観光局統計情報等をもとに、大阪府において試算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7909" y="3625279"/>
            <a:ext cx="338437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一人当たり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来阪外国人平均旅行消費額</a:t>
            </a: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98229" y="395947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航空運賃を除く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99582" y="5415512"/>
            <a:ext cx="104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総支出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106,645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26685" y="6597352"/>
            <a:ext cx="417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：（公財）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「来阪インバウンド消費額調査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年」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554413" y="816967"/>
            <a:ext cx="374441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大阪での宿泊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費平均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（１泊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１人当たり）</a:t>
            </a: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86261" y="908720"/>
            <a:ext cx="1088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単位：億円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77898" y="6237312"/>
            <a:ext cx="28941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※10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以上を選択の場合は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で計算</a:t>
            </a:r>
          </a:p>
        </p:txBody>
      </p:sp>
    </p:spTree>
    <p:extLst>
      <p:ext uri="{BB962C8B-B14F-4D97-AF65-F5344CB8AC3E}">
        <p14:creationId xmlns:p14="http://schemas.microsoft.com/office/powerpoint/2010/main" val="25586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延べ宿泊者数の推移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57096"/>
              </p:ext>
            </p:extLst>
          </p:nvPr>
        </p:nvGraphicFramePr>
        <p:xfrm>
          <a:off x="89917" y="3304540"/>
          <a:ext cx="9361040" cy="12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15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外国人延べ宿泊者数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33,495,730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44,824,600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65,614,600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69,338,940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78,003,570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9,830,950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13,195,260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17,560,590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18,059,960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19,025,490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4,314,500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6,200,160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8,965,670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10,008,830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11,706,910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117%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282605" y="662377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出典：観光庁「宿泊旅行統計調査」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9957" y="662377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HGSｺﾞｼｯｸM" panose="020B0600000000000000" pitchFamily="50" charset="-128"/>
              <a:buChar char="※"/>
            </a:pP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年）は速報値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80836" y="1109910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2792050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外国人延べ宿泊者数は、制度設計時（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年）から、約２倍に増加（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1,170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02729"/>
              </p:ext>
            </p:extLst>
          </p:nvPr>
        </p:nvGraphicFramePr>
        <p:xfrm>
          <a:off x="89917" y="5193338"/>
          <a:ext cx="9361040" cy="1259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8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日本人延べ宿泊者数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66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432,397,640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428,677,350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438,463,770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423,146,220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420,187,570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42,993,110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41,063,520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41,527,330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39,454,990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39,079,830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19,566,930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22,169,090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21,400,410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21,001,640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20,991,360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23486"/>
              </p:ext>
            </p:extLst>
          </p:nvPr>
        </p:nvGraphicFramePr>
        <p:xfrm>
          <a:off x="89917" y="1304903"/>
          <a:ext cx="9361040" cy="126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38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延べ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2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465,893,370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473,501,950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504,078,370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492,485,160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498,191,140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52,824,060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54,258,780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59,087,920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109%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57,514,950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58,105,320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23,881,430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28,369,250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119%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30,366,080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107%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31,010,470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32,698,270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0" y="806269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延べ宿泊者数は、制度設計時（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2,837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3,270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772442" y="3088516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72442" y="4984513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4725144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日本人延べ宿泊者数は、ほぼ横ばいで推移（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H26:2,217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H29:2,099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7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5584</TotalTime>
  <Words>1375</Words>
  <Application>Microsoft Office PowerPoint</Application>
  <PresentationFormat>ユーザー設定</PresentationFormat>
  <Paragraphs>680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HGSｺﾞｼｯｸM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訪日・来阪外国人旅行者数の推移</vt:lpstr>
      <vt:lpstr>訪日・来阪外国人旅行者数の国・地域別割合</vt:lpstr>
      <vt:lpstr>来阪外国人旅行者の大阪への訪問回数</vt:lpstr>
      <vt:lpstr>来阪外国人旅行消費額</vt:lpstr>
      <vt:lpstr>延べ宿泊者数の推移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太田　早郁</cp:lastModifiedBy>
  <cp:revision>346</cp:revision>
  <cp:lastPrinted>2019-03-07T04:49:48Z</cp:lastPrinted>
  <dcterms:created xsi:type="dcterms:W3CDTF">2015-04-20T00:31:14Z</dcterms:created>
  <dcterms:modified xsi:type="dcterms:W3CDTF">2019-03-07T04:50:25Z</dcterms:modified>
</cp:coreProperties>
</file>