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801600" cy="9601200" type="A3"/>
  <p:notesSz cx="6797675" cy="9926638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FFCC"/>
    <a:srgbClr val="FF99FF"/>
    <a:srgbClr val="0000CC"/>
    <a:srgbClr val="0033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302" y="-9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448" cy="496253"/>
          </a:xfrm>
          <a:prstGeom prst="rect">
            <a:avLst/>
          </a:prstGeom>
        </p:spPr>
        <p:txBody>
          <a:bodyPr vert="horz" lIns="91271" tIns="45635" rIns="91271" bIns="45635" rtlCol="0"/>
          <a:lstStyle>
            <a:lvl1pPr algn="l" defTabSz="12779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7" y="0"/>
            <a:ext cx="2945448" cy="496253"/>
          </a:xfrm>
          <a:prstGeom prst="rect">
            <a:avLst/>
          </a:prstGeom>
        </p:spPr>
        <p:txBody>
          <a:bodyPr vert="horz" lIns="91271" tIns="45635" rIns="91271" bIns="45635" rtlCol="0"/>
          <a:lstStyle>
            <a:lvl1pPr algn="r" defTabSz="127795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56E58E8-F1FB-456F-879D-873F2AB708DF}" type="datetimeFigureOut">
              <a:rPr lang="ja-JP" altLang="en-US"/>
              <a:pPr>
                <a:defRPr/>
              </a:pPr>
              <a:t>2017/5/15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1" tIns="45635" rIns="91271" bIns="4563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8" y="4715193"/>
            <a:ext cx="5437506" cy="4466274"/>
          </a:xfrm>
          <a:prstGeom prst="rect">
            <a:avLst/>
          </a:prstGeom>
        </p:spPr>
        <p:txBody>
          <a:bodyPr vert="horz" lIns="91271" tIns="45635" rIns="91271" bIns="45635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28801"/>
            <a:ext cx="2945448" cy="496252"/>
          </a:xfrm>
          <a:prstGeom prst="rect">
            <a:avLst/>
          </a:prstGeom>
        </p:spPr>
        <p:txBody>
          <a:bodyPr vert="horz" lIns="91271" tIns="45635" rIns="91271" bIns="45635" rtlCol="0" anchor="b"/>
          <a:lstStyle>
            <a:lvl1pPr algn="l" defTabSz="12779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7" y="9428801"/>
            <a:ext cx="2945448" cy="496252"/>
          </a:xfrm>
          <a:prstGeom prst="rect">
            <a:avLst/>
          </a:prstGeom>
        </p:spPr>
        <p:txBody>
          <a:bodyPr vert="horz" lIns="91271" tIns="45635" rIns="91271" bIns="45635" rtlCol="0" anchor="b"/>
          <a:lstStyle>
            <a:lvl1pPr algn="r" defTabSz="127795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DEC932-E525-45EF-B7D0-A922C06C7B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784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D6D3-70B5-49E9-A3C3-0825DDB55A11}" type="datetime1">
              <a:rPr lang="ja-JP" altLang="en-US" smtClean="0"/>
              <a:t>2017/5/15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F57A-B853-4384-88D0-B082D132C4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60D0-39A9-4C60-8C9D-B259CD7BBF81}" type="datetime1">
              <a:rPr lang="ja-JP" altLang="en-US" smtClean="0"/>
              <a:t>2017/5/15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DB93-212C-4D16-9660-18AE14937F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5813C-029E-4447-B421-D1B72D7A6B0A}" type="datetime1">
              <a:rPr lang="ja-JP" altLang="en-US" smtClean="0"/>
              <a:t>2017/5/15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26E9-73E4-4DC1-B1C7-D4D8206B3E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2002-9B26-4FAF-A6CB-512926662315}" type="datetime1">
              <a:rPr lang="ja-JP" altLang="en-US" smtClean="0"/>
              <a:t>2017/5/15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5C1C3-C332-40EF-AC39-2B9693CCE5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7AC1C-B434-47A7-8385-5A63E12F63E2}" type="datetime1">
              <a:rPr lang="ja-JP" altLang="en-US" smtClean="0"/>
              <a:t>2017/5/15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DFE0-2963-4EC8-B627-07817F96F0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DF98-1B63-4F09-97F9-97EDB9C32758}" type="datetime1">
              <a:rPr lang="ja-JP" altLang="en-US" smtClean="0"/>
              <a:t>2017/5/15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9D84-16B0-4DBA-95EA-90C54DDE5D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4E69B-C8F8-4792-B307-8AFEC8779C1C}" type="datetime1">
              <a:rPr lang="ja-JP" altLang="en-US" smtClean="0"/>
              <a:t>2017/5/15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DCFA-C134-4070-99B1-23A51B9D7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4AD1-56B7-4B14-818B-B7339E1FE138}" type="datetime1">
              <a:rPr lang="ja-JP" altLang="en-US" smtClean="0"/>
              <a:t>2017/5/15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5BC99-4FB4-4772-9876-4F2DEFBB8D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176E-6796-465C-ABE8-0FEB5DC65D1D}" type="datetime1">
              <a:rPr lang="ja-JP" altLang="en-US" smtClean="0"/>
              <a:t>2017/5/15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CC529-390D-46BE-92B0-42B9042FC7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C811-7E6E-496A-BC1A-FB18E6CB02C4}" type="datetime1">
              <a:rPr lang="ja-JP" altLang="en-US" smtClean="0"/>
              <a:t>2017/5/15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2503-94CA-4296-BF81-9AF84BCB7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FD0D-DFEE-48C2-97A2-1C8963076CC0}" type="datetime1">
              <a:rPr lang="ja-JP" altLang="en-US" smtClean="0"/>
              <a:t>2017/5/15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21530-3D90-4027-B8A6-4E7B32CD0A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20EE7C-9A91-499E-A299-E3633A2BE748}" type="datetime1">
              <a:rPr lang="ja-JP" altLang="en-US" smtClean="0"/>
              <a:t>2017/5/15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A1EF17-624C-46C4-BDE2-94C561A6BB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1279525" rtl="0" fontAlgn="base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136744" y="3547172"/>
            <a:ext cx="2175025" cy="51002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schemeClr val="tx1"/>
                </a:solidFill>
              </a:rPr>
              <a:t>＜検討事項＞</a:t>
            </a:r>
            <a:endParaRPr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130546" y="242182"/>
            <a:ext cx="12425528" cy="41953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</a:t>
            </a:r>
            <a:r>
              <a:rPr lang="ja-JP" altLang="en-US" sz="24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の進め方</a:t>
            </a:r>
            <a:r>
              <a:rPr lang="ja-JP" altLang="en-US" sz="2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　　　　　　　　　　　　</a:t>
            </a:r>
            <a:r>
              <a:rPr lang="ja-JP" altLang="en-US" sz="24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endParaRPr lang="ja-JP" altLang="en-US" sz="24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4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71528"/>
              </p:ext>
            </p:extLst>
          </p:nvPr>
        </p:nvGraphicFramePr>
        <p:xfrm>
          <a:off x="143554" y="1320817"/>
          <a:ext cx="12412520" cy="3341484"/>
        </p:xfrm>
        <a:graphic>
          <a:graphicData uri="http://schemas.openxmlformats.org/drawingml/2006/table">
            <a:tbl>
              <a:tblPr/>
              <a:tblGrid>
                <a:gridCol w="20087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176278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416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2017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2018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月～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14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国の動き</a:t>
                      </a:r>
                      <a:endParaRPr kumimoji="1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（想定）</a:t>
                      </a:r>
                      <a:endParaRPr kumimoji="1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大阪府市</a:t>
                      </a:r>
                      <a:endParaRPr kumimoji="1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推進会議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5" name="直線矢印コネクタ 24"/>
          <p:cNvCxnSpPr/>
          <p:nvPr/>
        </p:nvCxnSpPr>
        <p:spPr>
          <a:xfrm flipV="1">
            <a:off x="2651760" y="2040683"/>
            <a:ext cx="9714411" cy="330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17"/>
          <p:cNvSpPr txBox="1">
            <a:spLocks noChangeArrowheads="1"/>
          </p:cNvSpPr>
          <p:nvPr/>
        </p:nvSpPr>
        <p:spPr bwMode="auto">
          <a:xfrm>
            <a:off x="1918016" y="1824873"/>
            <a:ext cx="20673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　●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推進本部　推進会議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設置　　検討開始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テキスト ボックス 18"/>
          <p:cNvSpPr txBox="1">
            <a:spLocks noChangeArrowheads="1"/>
          </p:cNvSpPr>
          <p:nvPr/>
        </p:nvSpPr>
        <p:spPr bwMode="auto">
          <a:xfrm>
            <a:off x="5532094" y="2163170"/>
            <a:ext cx="12120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夏頃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大枠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とりまとめ</a:t>
            </a:r>
          </a:p>
        </p:txBody>
      </p:sp>
      <p:sp>
        <p:nvSpPr>
          <p:cNvPr id="28" name="テキスト ボックス 21"/>
          <p:cNvSpPr txBox="1">
            <a:spLocks noChangeArrowheads="1"/>
          </p:cNvSpPr>
          <p:nvPr/>
        </p:nvSpPr>
        <p:spPr bwMode="auto">
          <a:xfrm>
            <a:off x="8915252" y="1904009"/>
            <a:ext cx="247892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実施法案上程⇒審議⇒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成立</a:t>
            </a:r>
          </a:p>
        </p:txBody>
      </p:sp>
      <p:cxnSp>
        <p:nvCxnSpPr>
          <p:cNvPr id="30" name="直線矢印コネクタ 29"/>
          <p:cNvCxnSpPr/>
          <p:nvPr/>
        </p:nvCxnSpPr>
        <p:spPr>
          <a:xfrm>
            <a:off x="2891009" y="3547172"/>
            <a:ext cx="9446134" cy="757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20"/>
          <p:cNvSpPr txBox="1">
            <a:spLocks noChangeArrowheads="1"/>
          </p:cNvSpPr>
          <p:nvPr/>
        </p:nvSpPr>
        <p:spPr bwMode="auto">
          <a:xfrm>
            <a:off x="7451053" y="3496515"/>
            <a:ext cx="1364365" cy="22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20"/>
          <p:cNvSpPr txBox="1">
            <a:spLocks noChangeArrowheads="1"/>
          </p:cNvSpPr>
          <p:nvPr/>
        </p:nvSpPr>
        <p:spPr bwMode="auto">
          <a:xfrm>
            <a:off x="9382221" y="3367765"/>
            <a:ext cx="414909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●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20"/>
          <p:cNvSpPr txBox="1">
            <a:spLocks noChangeArrowheads="1"/>
          </p:cNvSpPr>
          <p:nvPr/>
        </p:nvSpPr>
        <p:spPr bwMode="auto">
          <a:xfrm>
            <a:off x="4015890" y="3496514"/>
            <a:ext cx="682182" cy="22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●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130546" y="3193025"/>
            <a:ext cx="1241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20"/>
          <p:cNvSpPr txBox="1">
            <a:spLocks noChangeArrowheads="1"/>
          </p:cNvSpPr>
          <p:nvPr/>
        </p:nvSpPr>
        <p:spPr bwMode="auto">
          <a:xfrm>
            <a:off x="2659714" y="3508052"/>
            <a:ext cx="500726" cy="22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テキスト ボックス 18"/>
          <p:cNvSpPr txBox="1">
            <a:spLocks noChangeArrowheads="1"/>
          </p:cNvSpPr>
          <p:nvPr/>
        </p:nvSpPr>
        <p:spPr bwMode="auto">
          <a:xfrm>
            <a:off x="2584979" y="3707974"/>
            <a:ext cx="7591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第１回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18"/>
          <p:cNvSpPr txBox="1">
            <a:spLocks noChangeArrowheads="1"/>
          </p:cNvSpPr>
          <p:nvPr/>
        </p:nvSpPr>
        <p:spPr bwMode="auto">
          <a:xfrm>
            <a:off x="3977992" y="3709345"/>
            <a:ext cx="7591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第２回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18"/>
          <p:cNvSpPr txBox="1">
            <a:spLocks noChangeArrowheads="1"/>
          </p:cNvSpPr>
          <p:nvPr/>
        </p:nvSpPr>
        <p:spPr bwMode="auto">
          <a:xfrm>
            <a:off x="5857683" y="3703225"/>
            <a:ext cx="7591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第４回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ボックス 18"/>
          <p:cNvSpPr txBox="1">
            <a:spLocks noChangeArrowheads="1"/>
          </p:cNvSpPr>
          <p:nvPr/>
        </p:nvSpPr>
        <p:spPr bwMode="auto">
          <a:xfrm>
            <a:off x="7657883" y="3709346"/>
            <a:ext cx="7591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第６回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18"/>
          <p:cNvSpPr txBox="1">
            <a:spLocks noChangeArrowheads="1"/>
          </p:cNvSpPr>
          <p:nvPr/>
        </p:nvSpPr>
        <p:spPr bwMode="auto">
          <a:xfrm>
            <a:off x="9281120" y="3681875"/>
            <a:ext cx="7591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第７回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6721779" y="4668551"/>
            <a:ext cx="5798932" cy="37937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大阪府市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推進会議の第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回以降については、法案の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上程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状況に応じて検討を進める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44" name="テキスト ボックス 20"/>
          <p:cNvSpPr txBox="1">
            <a:spLocks noChangeArrowheads="1"/>
          </p:cNvSpPr>
          <p:nvPr/>
        </p:nvSpPr>
        <p:spPr bwMode="auto">
          <a:xfrm>
            <a:off x="4980139" y="3489404"/>
            <a:ext cx="682182" cy="22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●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18"/>
          <p:cNvSpPr txBox="1">
            <a:spLocks noChangeArrowheads="1"/>
          </p:cNvSpPr>
          <p:nvPr/>
        </p:nvSpPr>
        <p:spPr bwMode="auto">
          <a:xfrm>
            <a:off x="4993587" y="3703223"/>
            <a:ext cx="7591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第３回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20"/>
          <p:cNvSpPr txBox="1">
            <a:spLocks noChangeArrowheads="1"/>
          </p:cNvSpPr>
          <p:nvPr/>
        </p:nvSpPr>
        <p:spPr bwMode="auto">
          <a:xfrm>
            <a:off x="5814721" y="3496734"/>
            <a:ext cx="682182" cy="22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●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20"/>
          <p:cNvSpPr txBox="1">
            <a:spLocks noChangeArrowheads="1"/>
          </p:cNvSpPr>
          <p:nvPr/>
        </p:nvSpPr>
        <p:spPr bwMode="auto">
          <a:xfrm>
            <a:off x="6683713" y="3481556"/>
            <a:ext cx="682182" cy="22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●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18"/>
          <p:cNvSpPr txBox="1">
            <a:spLocks noChangeArrowheads="1"/>
          </p:cNvSpPr>
          <p:nvPr/>
        </p:nvSpPr>
        <p:spPr bwMode="auto">
          <a:xfrm>
            <a:off x="6721779" y="3709346"/>
            <a:ext cx="7591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第５回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テキスト ボックス 20"/>
          <p:cNvSpPr txBox="1">
            <a:spLocks noChangeArrowheads="1"/>
          </p:cNvSpPr>
          <p:nvPr/>
        </p:nvSpPr>
        <p:spPr bwMode="auto">
          <a:xfrm>
            <a:off x="10154713" y="3362093"/>
            <a:ext cx="508617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●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テキスト ボックス 18"/>
          <p:cNvSpPr txBox="1">
            <a:spLocks noChangeArrowheads="1"/>
          </p:cNvSpPr>
          <p:nvPr/>
        </p:nvSpPr>
        <p:spPr bwMode="auto">
          <a:xfrm>
            <a:off x="10059041" y="3680036"/>
            <a:ext cx="7591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第８回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右中かっこ 74"/>
          <p:cNvSpPr/>
          <p:nvPr/>
        </p:nvSpPr>
        <p:spPr>
          <a:xfrm rot="5400000">
            <a:off x="4780408" y="1543157"/>
            <a:ext cx="249109" cy="2492138"/>
          </a:xfrm>
          <a:prstGeom prst="rightBrace">
            <a:avLst>
              <a:gd name="adj1" fmla="val 4132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18"/>
          <p:cNvSpPr txBox="1">
            <a:spLocks noChangeArrowheads="1"/>
          </p:cNvSpPr>
          <p:nvPr/>
        </p:nvSpPr>
        <p:spPr bwMode="auto">
          <a:xfrm>
            <a:off x="4135910" y="2885247"/>
            <a:ext cx="16168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月２回程度開催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テキスト ボックス 20"/>
          <p:cNvSpPr txBox="1">
            <a:spLocks noChangeArrowheads="1"/>
          </p:cNvSpPr>
          <p:nvPr/>
        </p:nvSpPr>
        <p:spPr bwMode="auto">
          <a:xfrm>
            <a:off x="4319157" y="1862973"/>
            <a:ext cx="322069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テキスト ボックス 20"/>
          <p:cNvSpPr txBox="1">
            <a:spLocks noChangeArrowheads="1"/>
          </p:cNvSpPr>
          <p:nvPr/>
        </p:nvSpPr>
        <p:spPr bwMode="auto">
          <a:xfrm>
            <a:off x="3899487" y="1863216"/>
            <a:ext cx="322069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テキスト ボックス 20"/>
          <p:cNvSpPr txBox="1">
            <a:spLocks noChangeArrowheads="1"/>
          </p:cNvSpPr>
          <p:nvPr/>
        </p:nvSpPr>
        <p:spPr bwMode="auto">
          <a:xfrm>
            <a:off x="4744616" y="1869155"/>
            <a:ext cx="322069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テキスト ボックス 20"/>
          <p:cNvSpPr txBox="1">
            <a:spLocks noChangeArrowheads="1"/>
          </p:cNvSpPr>
          <p:nvPr/>
        </p:nvSpPr>
        <p:spPr bwMode="auto">
          <a:xfrm>
            <a:off x="5499444" y="1870655"/>
            <a:ext cx="322069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テキスト ボックス 20"/>
          <p:cNvSpPr txBox="1">
            <a:spLocks noChangeArrowheads="1"/>
          </p:cNvSpPr>
          <p:nvPr/>
        </p:nvSpPr>
        <p:spPr bwMode="auto">
          <a:xfrm>
            <a:off x="5133051" y="1863215"/>
            <a:ext cx="322069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テキスト ボックス 20"/>
          <p:cNvSpPr txBox="1">
            <a:spLocks noChangeArrowheads="1"/>
          </p:cNvSpPr>
          <p:nvPr/>
        </p:nvSpPr>
        <p:spPr bwMode="auto">
          <a:xfrm>
            <a:off x="5828963" y="1869155"/>
            <a:ext cx="322069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テキスト ボックス 18"/>
          <p:cNvSpPr txBox="1">
            <a:spLocks noChangeArrowheads="1"/>
          </p:cNvSpPr>
          <p:nvPr/>
        </p:nvSpPr>
        <p:spPr bwMode="auto">
          <a:xfrm>
            <a:off x="7336904" y="4042496"/>
            <a:ext cx="1549323" cy="52322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基本構想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中間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骨子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テキスト ボックス 18"/>
          <p:cNvSpPr txBox="1">
            <a:spLocks noChangeArrowheads="1"/>
          </p:cNvSpPr>
          <p:nvPr/>
        </p:nvSpPr>
        <p:spPr bwMode="auto">
          <a:xfrm>
            <a:off x="9973947" y="4032401"/>
            <a:ext cx="963357" cy="52322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構想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95" name="正方形/長方形 94"/>
          <p:cNvSpPr/>
          <p:nvPr/>
        </p:nvSpPr>
        <p:spPr>
          <a:xfrm>
            <a:off x="117474" y="5726458"/>
            <a:ext cx="5242612" cy="51002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＜大阪府市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推進会議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の今後の検討内容について＞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7768952" y="1943599"/>
            <a:ext cx="3528392" cy="1890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1"/>
          <p:cNvSpPr txBox="1"/>
          <p:nvPr/>
        </p:nvSpPr>
        <p:spPr>
          <a:xfrm>
            <a:off x="11440591" y="242182"/>
            <a:ext cx="1080120" cy="44995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endParaRPr lang="en-US" altLang="ja-JP" sz="2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55887" y="6229604"/>
            <a:ext cx="11892481" cy="142026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ＩＲ基本構想（案）の策定に向けて、大阪がめざす方向性や大阪のＩＲの概要、ＩＲ立地により生まれる様々なプラスの波及効果、ギャン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ブル等依存症や治安などの懸念事項にかかる対策など、各項目にかかる議論を順次進めていく。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国の最新動向について、随時共有化を図りながら、必要に応じて、国への要望事項等について議論を行う。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3881</TotalTime>
  <Words>104</Words>
  <Application>Microsoft Office PowerPoint</Application>
  <PresentationFormat>A3 297x420 mm</PresentationFormat>
  <Paragraphs>66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ポスト都市魅力創造戦略検討資料</dc:title>
  <dc:creator>時岡　貢</dc:creator>
  <cp:lastModifiedBy>大阪府</cp:lastModifiedBy>
  <cp:revision>314</cp:revision>
  <cp:lastPrinted>2017-04-26T04:07:46Z</cp:lastPrinted>
  <dcterms:created xsi:type="dcterms:W3CDTF">2015-12-14T07:07:37Z</dcterms:created>
  <dcterms:modified xsi:type="dcterms:W3CDTF">2017-05-15T04:12:11Z</dcterms:modified>
</cp:coreProperties>
</file>