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64490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97950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9693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471535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774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5436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41331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1911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656082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496128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6843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C77BB-83C0-48ED-B51D-FC3FB180279F}" type="datetimeFigureOut">
              <a:rPr kumimoji="1" lang="ja-JP" altLang="en-US" smtClean="0"/>
              <a:t>2019/12/2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C9C6ED-BFDB-4561-9AC5-5235E9A3C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8312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149713"/>
            <a:ext cx="9144000" cy="576000"/>
          </a:xfrm>
          <a:prstGeom prst="rect">
            <a:avLst/>
          </a:prstGeom>
          <a:solidFill>
            <a:schemeClr val="accent1"/>
          </a:solidFill>
        </p:spPr>
        <p:txBody>
          <a:bodyPr wrap="square" rtlCol="0" anchor="ctr">
            <a:noAutofit/>
          </a:bodyPr>
          <a:lstStyle/>
          <a:p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「（仮称）大阪・夢洲地区特定複合観光施設設置運営事業コンセプト募集」（</a:t>
            </a:r>
            <a:r>
              <a:rPr lang="en-US" altLang="ja-JP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RFC</a:t>
            </a:r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endParaRPr lang="en-US" altLang="ja-JP" sz="16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r>
              <a:rPr lang="ja-JP" altLang="en-US" sz="16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の応募状況及び総評の公表について</a:t>
            </a:r>
          </a:p>
        </p:txBody>
      </p:sp>
      <p:sp>
        <p:nvSpPr>
          <p:cNvPr id="28" name="正方形/長方形 27"/>
          <p:cNvSpPr/>
          <p:nvPr/>
        </p:nvSpPr>
        <p:spPr>
          <a:xfrm>
            <a:off x="268993" y="976643"/>
            <a:ext cx="1390852" cy="30777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en-US" altLang="ja-JP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RFC</a:t>
            </a: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概要</a:t>
            </a:r>
            <a:endParaRPr lang="ja-JP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2260960"/>
              </p:ext>
            </p:extLst>
          </p:nvPr>
        </p:nvGraphicFramePr>
        <p:xfrm>
          <a:off x="476830" y="1452215"/>
          <a:ext cx="8280000" cy="1836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06900164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1465724307"/>
                    </a:ext>
                  </a:extLst>
                </a:gridCol>
              </a:tblGrid>
              <a:tr h="504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開始日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2019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年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月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24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日（水）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125728976"/>
                  </a:ext>
                </a:extLst>
              </a:tr>
              <a:tr h="133200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目　的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ja-JP" altLang="en-US" sz="1200" u="sng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民間事業者から具体的な事業コンセプトの提案を募る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ことにより、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区域整備のあり方や本事業に対する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ニーズ・課題等について、</a:t>
                      </a:r>
                      <a:r>
                        <a:rPr lang="ja-JP" altLang="en-US" sz="1200" u="sng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早い段階から府・市及び事業者の相互理解を深める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ことで、より良い事業の実施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に繋げるとともに、</a:t>
                      </a:r>
                      <a:r>
                        <a:rPr lang="ja-JP" altLang="en-US" sz="1200" u="sng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準備・検討の加速化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を図り、速やかな民間事業者の公募・選定（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RFP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）実施に繋げる。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37966997"/>
                  </a:ext>
                </a:extLst>
              </a:tr>
            </a:tbl>
          </a:graphicData>
        </a:graphic>
      </p:graphicFrame>
      <p:sp>
        <p:nvSpPr>
          <p:cNvPr id="12" name="テキスト ボックス 1"/>
          <p:cNvSpPr txBox="1"/>
          <p:nvPr/>
        </p:nvSpPr>
        <p:spPr>
          <a:xfrm>
            <a:off x="7791718" y="241960"/>
            <a:ext cx="1205646" cy="386367"/>
          </a:xfrm>
          <a:prstGeom prst="rect">
            <a:avLst/>
          </a:prstGeom>
          <a:solidFill>
            <a:sysClr val="window" lastClr="FFFFFF"/>
          </a:solidFill>
          <a:ln w="6350">
            <a:solidFill>
              <a:prstClr val="black"/>
            </a:solidFill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参考</a:t>
            </a:r>
            <a:r>
              <a:rPr lang="ja-JP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資料</a:t>
            </a:r>
            <a:r>
              <a:rPr lang="ja-JP" altLang="en-US" sz="1400" kern="100" dirty="0" smtClean="0">
                <a:effectLst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２</a:t>
            </a:r>
            <a:endParaRPr lang="ja-JP" sz="1400" kern="100" dirty="0">
              <a:effectLst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60285" y="3730353"/>
            <a:ext cx="1764339" cy="307777"/>
          </a:xfrm>
          <a:prstGeom prst="rect">
            <a:avLst/>
          </a:prstGeom>
          <a:ln>
            <a:noFill/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vert="horz" wrap="square" anchor="ctr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b="1" kern="100" dirty="0">
                <a:latin typeface="Meiryo UI" panose="020B0604030504040204" pitchFamily="50" charset="-128"/>
                <a:ea typeface="Meiryo UI" panose="020B0604030504040204" pitchFamily="50" charset="-128"/>
                <a:cs typeface="Times New Roman" panose="02020603050405020304" pitchFamily="18" charset="0"/>
              </a:rPr>
              <a:t>応募状況及び総評</a:t>
            </a:r>
            <a:endParaRPr lang="ja-JP" altLang="ja-JP" sz="1400" b="1" kern="100" dirty="0">
              <a:latin typeface="Meiryo UI" panose="020B0604030504040204" pitchFamily="50" charset="-128"/>
              <a:ea typeface="Meiryo UI" panose="020B0604030504040204" pitchFamily="50" charset="-128"/>
              <a:cs typeface="Times New Roman" panose="02020603050405020304" pitchFamily="18" charset="0"/>
            </a:endParaRPr>
          </a:p>
        </p:txBody>
      </p:sp>
      <p:graphicFrame>
        <p:nvGraphicFramePr>
          <p:cNvPr id="9" name="表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0258795"/>
              </p:ext>
            </p:extLst>
          </p:nvPr>
        </p:nvGraphicFramePr>
        <p:xfrm>
          <a:off x="498788" y="4236558"/>
          <a:ext cx="8280000" cy="2448000"/>
        </p:xfrm>
        <a:graphic>
          <a:graphicData uri="http://schemas.openxmlformats.org/drawingml/2006/table">
            <a:tbl>
              <a:tblPr firstCol="1" bandRow="1">
                <a:tableStyleId>{5C22544A-7EE6-4342-B048-85BDC9FD1C3A}</a:tableStyleId>
              </a:tblPr>
              <a:tblGrid>
                <a:gridCol w="1440000">
                  <a:extLst>
                    <a:ext uri="{9D8B030D-6E8A-4147-A177-3AD203B41FA5}">
                      <a16:colId xmlns:a16="http://schemas.microsoft.com/office/drawing/2014/main" val="406900164"/>
                    </a:ext>
                  </a:extLst>
                </a:gridCol>
                <a:gridCol w="6840000">
                  <a:extLst>
                    <a:ext uri="{9D8B030D-6E8A-4147-A177-3AD203B41FA5}">
                      <a16:colId xmlns:a16="http://schemas.microsoft.com/office/drawing/2014/main" val="1465724307"/>
                    </a:ext>
                  </a:extLst>
                </a:gridCol>
              </a:tblGrid>
              <a:tr h="1008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応募企業又は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代表企業の名称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者）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MGM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リゾーツ・インターナショナル／オリックス株式会社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Galaxy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Entertainment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Japan</a:t>
                      </a:r>
                      <a:r>
                        <a:rPr lang="ja-JP" altLang="en-US" sz="1200" kern="100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 株式会社</a:t>
                      </a:r>
                      <a:endParaRPr lang="en-US" altLang="ja-JP" sz="1200" kern="100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baseline="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・ゲンティン・シンガポール・リミテッド</a:t>
                      </a:r>
                      <a:endParaRPr lang="en-US" altLang="ja-JP" sz="1200" kern="100" baseline="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125728976"/>
                  </a:ext>
                </a:extLst>
              </a:tr>
              <a:tr h="1440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提案内容の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総評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（概要）</a:t>
                      </a:r>
                      <a:endParaRPr 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</a:txBody>
                  <a:tcPr marL="36000" marR="36000" marT="36000" marB="3600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・オーシャンフロントの立地や眺望、広大な土地を活かした施設配置、アイコニックなデザインの建築物等、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u="none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</a:t>
                      </a:r>
                      <a:r>
                        <a:rPr lang="ja-JP" altLang="en-US" sz="1200" u="sng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大阪の新たなランドマークとなりうる魅力的なコンセプトが各社から提案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された。</a:t>
                      </a: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5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・大阪</a:t>
                      </a:r>
                      <a:r>
                        <a:rPr lang="en-US" altLang="ja-JP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IR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基本構想（案）で示している</a:t>
                      </a:r>
                      <a:r>
                        <a:rPr lang="ja-JP" altLang="en-US" sz="1200" u="sng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想定事業モデルにおける投資規模（</a:t>
                      </a:r>
                      <a:r>
                        <a:rPr lang="en-US" altLang="ja-JP" sz="1200" u="sng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9,300</a:t>
                      </a:r>
                      <a:r>
                        <a:rPr lang="ja-JP" altLang="en-US" sz="1200" u="sng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億円）を上回る提案</a:t>
                      </a: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が</a:t>
                      </a:r>
                      <a:endParaRPr lang="en-US" altLang="ja-JP" sz="1200" kern="100" dirty="0">
                        <a:effectLst/>
                        <a:latin typeface="Meiryo UI" panose="020B0604030504040204" pitchFamily="50" charset="-128"/>
                        <a:ea typeface="Meiryo UI" panose="020B0604030504040204" pitchFamily="50" charset="-128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ja-JP" altLang="en-US" sz="1200" kern="100" dirty="0"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Times New Roman" panose="02020603050405020304" pitchFamily="18" charset="0"/>
                        </a:rPr>
                        <a:t>　なされるなど、十分な参画・投資意欲が確認できた。</a:t>
                      </a:r>
                    </a:p>
                  </a:txBody>
                  <a:tcPr marL="72000" marR="36000" marT="36000" marB="36000" anchor="ctr"/>
                </a:tc>
                <a:extLst>
                  <a:ext uri="{0D108BD9-81ED-4DB2-BD59-A6C34878D82A}">
                    <a16:rowId xmlns:a16="http://schemas.microsoft.com/office/drawing/2014/main" val="16379669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02906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2931</TotalTime>
  <Words>130</Words>
  <PresentationFormat>画面に合わせる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游ゴシック</vt:lpstr>
      <vt:lpstr>游ゴシック Light</vt:lpstr>
      <vt:lpstr>Arial</vt:lpstr>
      <vt:lpstr>Calibri</vt:lpstr>
      <vt:lpstr>Calibri Light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2019-11-25T06:33:07Z</cp:lastPrinted>
  <dcterms:created xsi:type="dcterms:W3CDTF">2018-06-08T00:41:56Z</dcterms:created>
  <dcterms:modified xsi:type="dcterms:W3CDTF">2019-12-02T03:56:26Z</dcterms:modified>
</cp:coreProperties>
</file>