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5"/>
  </p:notesMasterIdLst>
  <p:sldIdLst>
    <p:sldId id="256" r:id="rId2"/>
    <p:sldId id="325" r:id="rId3"/>
    <p:sldId id="342" r:id="rId4"/>
    <p:sldId id="267" r:id="rId5"/>
    <p:sldId id="268" r:id="rId6"/>
    <p:sldId id="269" r:id="rId7"/>
    <p:sldId id="343" r:id="rId8"/>
    <p:sldId id="328" r:id="rId9"/>
    <p:sldId id="331" r:id="rId10"/>
    <p:sldId id="346" r:id="rId11"/>
    <p:sldId id="347" r:id="rId12"/>
    <p:sldId id="348" r:id="rId13"/>
    <p:sldId id="340" r:id="rId14"/>
    <p:sldId id="330" r:id="rId15"/>
    <p:sldId id="270" r:id="rId16"/>
    <p:sldId id="271" r:id="rId17"/>
    <p:sldId id="337" r:id="rId18"/>
    <p:sldId id="332" r:id="rId19"/>
    <p:sldId id="318" r:id="rId20"/>
    <p:sldId id="355" r:id="rId21"/>
    <p:sldId id="319" r:id="rId22"/>
    <p:sldId id="333" r:id="rId23"/>
    <p:sldId id="283" r:id="rId24"/>
  </p:sldIdLst>
  <p:sldSz cx="9144000" cy="6858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2E4C74-8215-EE6B-8640-8AF17EE61E6B}" name="田渕 圭" initials="田渕" userId="田渕 圭" providerId="None"/>
  <p188:author id="{905001A5-C005-80F8-E751-D489F215C2FE}" name="AE9999" initials="O" userId="AE9999" providerId="None"/>
  <p188:author id="{DFC714FF-D81B-7193-CB3C-8B0E6B1BEC0F}" name="大阪府" initials="大阪府" userId="大阪府"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000"/>
    <a:srgbClr val="EDF2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79835" autoAdjust="0"/>
  </p:normalViewPr>
  <p:slideViewPr>
    <p:cSldViewPr snapToGrid="0">
      <p:cViewPr varScale="1">
        <p:scale>
          <a:sx n="56" d="100"/>
          <a:sy n="56" d="100"/>
        </p:scale>
        <p:origin x="1734" y="60"/>
      </p:cViewPr>
      <p:guideLst/>
    </p:cSldViewPr>
  </p:slideViewPr>
  <p:notesTextViewPr>
    <p:cViewPr>
      <p:scale>
        <a:sx n="100" d="100"/>
        <a:sy n="100" d="100"/>
      </p:scale>
      <p:origin x="0" y="0"/>
    </p:cViewPr>
  </p:notesTextViewPr>
  <p:notesViewPr>
    <p:cSldViewPr snapToGrid="0">
      <p:cViewPr varScale="1">
        <p:scale>
          <a:sx n="49" d="100"/>
          <a:sy n="49" d="100"/>
        </p:scale>
        <p:origin x="29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20269834-E3E6-4B0A-97B9-44901EE75689}" type="datetimeFigureOut">
              <a:rPr kumimoji="1" lang="ja-JP" altLang="en-US" smtClean="0"/>
              <a:t>2023/6/19</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7" tIns="49528" rIns="99057" bIns="49528" rtlCol="0" anchor="ctr"/>
          <a:lstStyle/>
          <a:p>
            <a:endParaRPr lang="ja-JP" altLang="en-US"/>
          </a:p>
        </p:txBody>
      </p:sp>
      <p:sp>
        <p:nvSpPr>
          <p:cNvPr id="5" name="ノート プレースホルダー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DE118FDA-8CD2-45F6-B65B-22C847E91A7C}" type="slidenum">
              <a:rPr kumimoji="1" lang="ja-JP" altLang="en-US" smtClean="0"/>
              <a:t>‹#›</a:t>
            </a:fld>
            <a:endParaRPr kumimoji="1" lang="ja-JP" altLang="en-US"/>
          </a:p>
        </p:txBody>
      </p:sp>
    </p:spTree>
    <p:extLst>
      <p:ext uri="{BB962C8B-B14F-4D97-AF65-F5344CB8AC3E}">
        <p14:creationId xmlns:p14="http://schemas.microsoft.com/office/powerpoint/2010/main" val="9151694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a:t>
            </a:fld>
            <a:endParaRPr kumimoji="1" lang="ja-JP" altLang="en-US"/>
          </a:p>
        </p:txBody>
      </p:sp>
    </p:spTree>
    <p:extLst>
      <p:ext uri="{BB962C8B-B14F-4D97-AF65-F5344CB8AC3E}">
        <p14:creationId xmlns:p14="http://schemas.microsoft.com/office/powerpoint/2010/main" val="744472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10</a:t>
            </a:fld>
            <a:endParaRPr kumimoji="1" lang="ja-JP" altLang="en-US"/>
          </a:p>
        </p:txBody>
      </p:sp>
    </p:spTree>
    <p:extLst>
      <p:ext uri="{BB962C8B-B14F-4D97-AF65-F5344CB8AC3E}">
        <p14:creationId xmlns:p14="http://schemas.microsoft.com/office/powerpoint/2010/main" val="4183174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70">
              <a:defRPr/>
            </a:pPr>
            <a:endParaRPr kumimoji="1" lang="en-US" altLang="ja-JP" u="none" dirty="0">
              <a:latin typeface="+mn-ea"/>
              <a:ea typeface="+mn-ea"/>
            </a:endParaRPr>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11</a:t>
            </a:fld>
            <a:endParaRPr kumimoji="1" lang="ja-JP" altLang="en-US"/>
          </a:p>
        </p:txBody>
      </p:sp>
    </p:spTree>
    <p:extLst>
      <p:ext uri="{BB962C8B-B14F-4D97-AF65-F5344CB8AC3E}">
        <p14:creationId xmlns:p14="http://schemas.microsoft.com/office/powerpoint/2010/main" val="1853696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ja-JP" altLang="en-US" u="non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12</a:t>
            </a:fld>
            <a:endParaRPr kumimoji="1" lang="ja-JP" altLang="en-US"/>
          </a:p>
        </p:txBody>
      </p:sp>
    </p:spTree>
    <p:extLst>
      <p:ext uri="{BB962C8B-B14F-4D97-AF65-F5344CB8AC3E}">
        <p14:creationId xmlns:p14="http://schemas.microsoft.com/office/powerpoint/2010/main" val="3197024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en-US" altLang="ja-JP" u="non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13</a:t>
            </a:fld>
            <a:endParaRPr kumimoji="1" lang="ja-JP" altLang="en-US"/>
          </a:p>
        </p:txBody>
      </p:sp>
    </p:spTree>
    <p:extLst>
      <p:ext uri="{BB962C8B-B14F-4D97-AF65-F5344CB8AC3E}">
        <p14:creationId xmlns:p14="http://schemas.microsoft.com/office/powerpoint/2010/main" val="3364668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14</a:t>
            </a:fld>
            <a:endParaRPr kumimoji="1" lang="ja-JP" altLang="en-US"/>
          </a:p>
        </p:txBody>
      </p:sp>
    </p:spTree>
    <p:extLst>
      <p:ext uri="{BB962C8B-B14F-4D97-AF65-F5344CB8AC3E}">
        <p14:creationId xmlns:p14="http://schemas.microsoft.com/office/powerpoint/2010/main" val="2290854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en-US" altLang="ja-JP" u="non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15</a:t>
            </a:fld>
            <a:endParaRPr kumimoji="1" lang="ja-JP" altLang="en-US"/>
          </a:p>
        </p:txBody>
      </p:sp>
    </p:spTree>
    <p:extLst>
      <p:ext uri="{BB962C8B-B14F-4D97-AF65-F5344CB8AC3E}">
        <p14:creationId xmlns:p14="http://schemas.microsoft.com/office/powerpoint/2010/main" val="2778503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ja-JP" altLang="en-US" u="non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16</a:t>
            </a:fld>
            <a:endParaRPr kumimoji="1" lang="ja-JP" altLang="en-US"/>
          </a:p>
        </p:txBody>
      </p:sp>
    </p:spTree>
    <p:extLst>
      <p:ext uri="{BB962C8B-B14F-4D97-AF65-F5344CB8AC3E}">
        <p14:creationId xmlns:p14="http://schemas.microsoft.com/office/powerpoint/2010/main" val="3729391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ja-JP" altLang="en-US" u="none" strike="sngStrik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17</a:t>
            </a:fld>
            <a:endParaRPr kumimoji="1" lang="ja-JP" altLang="en-US"/>
          </a:p>
        </p:txBody>
      </p:sp>
    </p:spTree>
    <p:extLst>
      <p:ext uri="{BB962C8B-B14F-4D97-AF65-F5344CB8AC3E}">
        <p14:creationId xmlns:p14="http://schemas.microsoft.com/office/powerpoint/2010/main" val="2876176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18</a:t>
            </a:fld>
            <a:endParaRPr kumimoji="1" lang="ja-JP" altLang="en-US"/>
          </a:p>
        </p:txBody>
      </p:sp>
    </p:spTree>
    <p:extLst>
      <p:ext uri="{BB962C8B-B14F-4D97-AF65-F5344CB8AC3E}">
        <p14:creationId xmlns:p14="http://schemas.microsoft.com/office/powerpoint/2010/main" val="4005864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19</a:t>
            </a:fld>
            <a:endParaRPr kumimoji="1" lang="ja-JP" altLang="en-US"/>
          </a:p>
        </p:txBody>
      </p:sp>
    </p:spTree>
    <p:extLst>
      <p:ext uri="{BB962C8B-B14F-4D97-AF65-F5344CB8AC3E}">
        <p14:creationId xmlns:p14="http://schemas.microsoft.com/office/powerpoint/2010/main" val="280581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2</a:t>
            </a:fld>
            <a:endParaRPr kumimoji="1" lang="ja-JP" altLang="en-US"/>
          </a:p>
        </p:txBody>
      </p:sp>
    </p:spTree>
    <p:extLst>
      <p:ext uri="{BB962C8B-B14F-4D97-AF65-F5344CB8AC3E}">
        <p14:creationId xmlns:p14="http://schemas.microsoft.com/office/powerpoint/2010/main" val="1070232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en-US" altLang="ja-JP" u="non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20</a:t>
            </a:fld>
            <a:endParaRPr kumimoji="1" lang="ja-JP" altLang="en-US"/>
          </a:p>
        </p:txBody>
      </p:sp>
    </p:spTree>
    <p:extLst>
      <p:ext uri="{BB962C8B-B14F-4D97-AF65-F5344CB8AC3E}">
        <p14:creationId xmlns:p14="http://schemas.microsoft.com/office/powerpoint/2010/main" val="176730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570">
              <a:defRPr/>
            </a:pPr>
            <a:endParaRPr kumimoji="1" lang="en-US" altLang="ja-JP"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21</a:t>
            </a:fld>
            <a:endParaRPr kumimoji="1" lang="ja-JP" altLang="en-US"/>
          </a:p>
        </p:txBody>
      </p:sp>
    </p:spTree>
    <p:extLst>
      <p:ext uri="{BB962C8B-B14F-4D97-AF65-F5344CB8AC3E}">
        <p14:creationId xmlns:p14="http://schemas.microsoft.com/office/powerpoint/2010/main" val="1782953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22</a:t>
            </a:fld>
            <a:endParaRPr kumimoji="1" lang="ja-JP" altLang="en-US"/>
          </a:p>
        </p:txBody>
      </p:sp>
    </p:spTree>
    <p:extLst>
      <p:ext uri="{BB962C8B-B14F-4D97-AF65-F5344CB8AC3E}">
        <p14:creationId xmlns:p14="http://schemas.microsoft.com/office/powerpoint/2010/main" val="3033012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70">
              <a:defRPr/>
            </a:pPr>
            <a:endParaRPr kumimoji="1" lang="en-US" altLang="ja-JP" u="non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23</a:t>
            </a:fld>
            <a:endParaRPr kumimoji="1" lang="ja-JP" altLang="en-US"/>
          </a:p>
        </p:txBody>
      </p:sp>
    </p:spTree>
    <p:extLst>
      <p:ext uri="{BB962C8B-B14F-4D97-AF65-F5344CB8AC3E}">
        <p14:creationId xmlns:p14="http://schemas.microsoft.com/office/powerpoint/2010/main" val="426248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3</a:t>
            </a:fld>
            <a:endParaRPr kumimoji="1" lang="ja-JP" altLang="en-US"/>
          </a:p>
        </p:txBody>
      </p:sp>
    </p:spTree>
    <p:extLst>
      <p:ext uri="{BB962C8B-B14F-4D97-AF65-F5344CB8AC3E}">
        <p14:creationId xmlns:p14="http://schemas.microsoft.com/office/powerpoint/2010/main" val="137486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570">
              <a:defRPr/>
            </a:pPr>
            <a:endParaRPr kumimoji="1" lang="en-US" altLang="ja-JP"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4</a:t>
            </a:fld>
            <a:endParaRPr kumimoji="1" lang="ja-JP" altLang="en-US"/>
          </a:p>
        </p:txBody>
      </p:sp>
    </p:spTree>
    <p:extLst>
      <p:ext uri="{BB962C8B-B14F-4D97-AF65-F5344CB8AC3E}">
        <p14:creationId xmlns:p14="http://schemas.microsoft.com/office/powerpoint/2010/main" val="94777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ja-JP" altLang="en-US" u="non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5</a:t>
            </a:fld>
            <a:endParaRPr kumimoji="1" lang="ja-JP" altLang="en-US"/>
          </a:p>
        </p:txBody>
      </p:sp>
    </p:spTree>
    <p:extLst>
      <p:ext uri="{BB962C8B-B14F-4D97-AF65-F5344CB8AC3E}">
        <p14:creationId xmlns:p14="http://schemas.microsoft.com/office/powerpoint/2010/main" val="1613951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en-US" altLang="ja-JP" u="non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6</a:t>
            </a:fld>
            <a:endParaRPr kumimoji="1" lang="ja-JP" altLang="en-US"/>
          </a:p>
        </p:txBody>
      </p:sp>
    </p:spTree>
    <p:extLst>
      <p:ext uri="{BB962C8B-B14F-4D97-AF65-F5344CB8AC3E}">
        <p14:creationId xmlns:p14="http://schemas.microsoft.com/office/powerpoint/2010/main" val="354399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1" lang="ja-JP" altLang="en-US" u="none"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7</a:t>
            </a:fld>
            <a:endParaRPr kumimoji="1" lang="ja-JP" altLang="en-US"/>
          </a:p>
        </p:txBody>
      </p:sp>
    </p:spTree>
    <p:extLst>
      <p:ext uri="{BB962C8B-B14F-4D97-AF65-F5344CB8AC3E}">
        <p14:creationId xmlns:p14="http://schemas.microsoft.com/office/powerpoint/2010/main" val="66634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8</a:t>
            </a:fld>
            <a:endParaRPr kumimoji="1" lang="ja-JP" altLang="en-US"/>
          </a:p>
        </p:txBody>
      </p:sp>
    </p:spTree>
    <p:extLst>
      <p:ext uri="{BB962C8B-B14F-4D97-AF65-F5344CB8AC3E}">
        <p14:creationId xmlns:p14="http://schemas.microsoft.com/office/powerpoint/2010/main" val="3510122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118FDA-8CD2-45F6-B65B-22C847E91A7C}" type="slidenum">
              <a:rPr kumimoji="1" lang="ja-JP" altLang="en-US" smtClean="0"/>
              <a:t>9</a:t>
            </a:fld>
            <a:endParaRPr kumimoji="1" lang="ja-JP" altLang="en-US"/>
          </a:p>
        </p:txBody>
      </p:sp>
    </p:spTree>
    <p:extLst>
      <p:ext uri="{BB962C8B-B14F-4D97-AF65-F5344CB8AC3E}">
        <p14:creationId xmlns:p14="http://schemas.microsoft.com/office/powerpoint/2010/main" val="314711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353491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37075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339834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23BD00C-49EE-92A8-9A3C-A6445CC576CA}"/>
              </a:ext>
            </a:extLst>
          </p:cNvPr>
          <p:cNvSpPr/>
          <p:nvPr userDrawn="1"/>
        </p:nvSpPr>
        <p:spPr>
          <a:xfrm>
            <a:off x="0" y="0"/>
            <a:ext cx="9144000" cy="70801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263356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2689770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F9F07D7-DE12-8231-DF28-2FC50FC6099E}"/>
              </a:ext>
            </a:extLst>
          </p:cNvPr>
          <p:cNvSpPr/>
          <p:nvPr userDrawn="1"/>
        </p:nvSpPr>
        <p:spPr>
          <a:xfrm>
            <a:off x="0" y="0"/>
            <a:ext cx="9144000" cy="70801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186488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27403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400369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149755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153581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E6382E7-D042-400B-95E6-EF52291FE0B0}" type="datetimeFigureOut">
              <a:rPr kumimoji="1" lang="ja-JP" altLang="en-US" smtClean="0"/>
              <a:t>2023/6/19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388367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382E7-D042-400B-95E6-EF52291FE0B0}" type="datetimeFigureOut">
              <a:rPr kumimoji="1" lang="ja-JP" altLang="en-US" smtClean="0"/>
              <a:t>2023/6/19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C50B0-10F3-4DCD-B4D6-4C9E88061F5B}" type="slidenum">
              <a:rPr kumimoji="1" lang="ja-JP" altLang="en-US" smtClean="0"/>
              <a:t>‹#›</a:t>
            </a:fld>
            <a:endParaRPr kumimoji="1" lang="ja-JP" altLang="en-US"/>
          </a:p>
        </p:txBody>
      </p:sp>
    </p:spTree>
    <p:extLst>
      <p:ext uri="{BB962C8B-B14F-4D97-AF65-F5344CB8AC3E}">
        <p14:creationId xmlns:p14="http://schemas.microsoft.com/office/powerpoint/2010/main" val="1097838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jp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16.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image" Target="../media/image22.png"/><Relationship Id="rId5" Type="http://schemas.openxmlformats.org/officeDocument/2006/relationships/image" Target="../media/image16.jp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jpg"/><Relationship Id="rId9" Type="http://schemas.openxmlformats.org/officeDocument/2006/relationships/image" Target="../media/image20.png"/><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41.emf"/><Relationship Id="rId3" Type="http://schemas.openxmlformats.org/officeDocument/2006/relationships/image" Target="../media/image31.emf"/><Relationship Id="rId7" Type="http://schemas.openxmlformats.org/officeDocument/2006/relationships/image" Target="../media/image35.emf"/><Relationship Id="rId12" Type="http://schemas.openxmlformats.org/officeDocument/2006/relationships/image" Target="../media/image40.emf"/><Relationship Id="rId2" Type="http://schemas.openxmlformats.org/officeDocument/2006/relationships/notesSlide" Target="../notesSlides/notesSlide17.xml"/><Relationship Id="rId16" Type="http://schemas.openxmlformats.org/officeDocument/2006/relationships/image" Target="../media/image44.emf"/><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emf"/><Relationship Id="rId5" Type="http://schemas.openxmlformats.org/officeDocument/2006/relationships/image" Target="../media/image33.png"/><Relationship Id="rId15" Type="http://schemas.openxmlformats.org/officeDocument/2006/relationships/image" Target="../media/image43.emf"/><Relationship Id="rId10" Type="http://schemas.openxmlformats.org/officeDocument/2006/relationships/image" Target="../media/image38.emf"/><Relationship Id="rId4" Type="http://schemas.openxmlformats.org/officeDocument/2006/relationships/image" Target="../media/image32.png"/><Relationship Id="rId9" Type="http://schemas.openxmlformats.org/officeDocument/2006/relationships/image" Target="../media/image37.emf"/><Relationship Id="rId14" Type="http://schemas.openxmlformats.org/officeDocument/2006/relationships/image" Target="../media/image42.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53.emf"/><Relationship Id="rId3" Type="http://schemas.openxmlformats.org/officeDocument/2006/relationships/image" Target="../media/image48.jpeg"/><Relationship Id="rId7" Type="http://schemas.openxmlformats.org/officeDocument/2006/relationships/image" Target="../media/image19.png"/><Relationship Id="rId12"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22.png"/><Relationship Id="rId4" Type="http://schemas.openxmlformats.org/officeDocument/2006/relationships/image" Target="../media/image49.png"/><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595EDF5-99C1-00A0-A34E-3DFB71E6EEA3}"/>
              </a:ext>
            </a:extLst>
          </p:cNvPr>
          <p:cNvSpPr/>
          <p:nvPr/>
        </p:nvSpPr>
        <p:spPr>
          <a:xfrm>
            <a:off x="0" y="0"/>
            <a:ext cx="9144000" cy="6858000"/>
          </a:xfrm>
          <a:prstGeom prst="rect">
            <a:avLst/>
          </a:prstGeom>
          <a:gradFill flip="none" rotWithShape="1">
            <a:gsLst>
              <a:gs pos="0">
                <a:schemeClr val="accent6">
                  <a:lumMod val="50000"/>
                </a:schemeClr>
              </a:gs>
              <a:gs pos="22000">
                <a:schemeClr val="accent6">
                  <a:lumMod val="60000"/>
                  <a:lumOff val="40000"/>
                </a:schemeClr>
              </a:gs>
              <a:gs pos="100000">
                <a:schemeClr val="accent6">
                  <a:lumMod val="20000"/>
                  <a:lumOff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a:extLst>
              <a:ext uri="{FF2B5EF4-FFF2-40B4-BE49-F238E27FC236}">
                <a16:creationId xmlns:a16="http://schemas.microsoft.com/office/drawing/2014/main" id="{1F2C2D7D-F42B-CF44-B2A2-99A82BD1C42E}"/>
              </a:ext>
            </a:extLst>
          </p:cNvPr>
          <p:cNvSpPr>
            <a:spLocks noGrp="1"/>
          </p:cNvSpPr>
          <p:nvPr>
            <p:ph type="ctrTitle"/>
          </p:nvPr>
        </p:nvSpPr>
        <p:spPr>
          <a:xfrm>
            <a:off x="685800" y="2076061"/>
            <a:ext cx="7772400" cy="2381687"/>
          </a:xfrm>
        </p:spPr>
        <p:txBody>
          <a:bodyPr>
            <a:normAutofit/>
          </a:bodyPr>
          <a:lstStyle/>
          <a:p>
            <a:r>
              <a:rPr lang="ja-JP" altLang="en-US" sz="5400" b="1" dirty="0">
                <a:latin typeface="Meiryo UI" panose="020B0604030504040204" pitchFamily="50" charset="-128"/>
                <a:ea typeface="Meiryo UI" panose="020B0604030504040204" pitchFamily="50" charset="-128"/>
              </a:rPr>
              <a:t>ボランティア向け</a:t>
            </a:r>
            <a:r>
              <a:rPr lang="en-US" altLang="ja-JP" sz="5400" b="1" dirty="0">
                <a:latin typeface="Meiryo UI" panose="020B0604030504040204" pitchFamily="50" charset="-128"/>
                <a:ea typeface="Meiryo UI" panose="020B0604030504040204" pitchFamily="50" charset="-128"/>
              </a:rPr>
              <a:t/>
            </a:r>
            <a:br>
              <a:rPr lang="en-US" altLang="ja-JP" sz="5400" b="1" dirty="0">
                <a:latin typeface="Meiryo UI" panose="020B0604030504040204" pitchFamily="50" charset="-128"/>
                <a:ea typeface="Meiryo UI" panose="020B0604030504040204" pitchFamily="50" charset="-128"/>
              </a:rPr>
            </a:br>
            <a:r>
              <a:rPr lang="ja-JP" altLang="en-US" sz="5400" b="1" dirty="0">
                <a:latin typeface="Meiryo UI" panose="020B0604030504040204" pitchFamily="50" charset="-128"/>
                <a:ea typeface="Meiryo UI" panose="020B0604030504040204" pitchFamily="50" charset="-128"/>
              </a:rPr>
              <a:t>災害ごみ処理研修ツール</a:t>
            </a:r>
            <a:r>
              <a:rPr lang="en-US" altLang="ja-JP" sz="5400" b="1" dirty="0">
                <a:latin typeface="Meiryo UI" panose="020B0604030504040204" pitchFamily="50" charset="-128"/>
                <a:ea typeface="Meiryo UI" panose="020B0604030504040204" pitchFamily="50" charset="-128"/>
              </a:rPr>
              <a:t/>
            </a:r>
            <a:br>
              <a:rPr lang="en-US" altLang="ja-JP" sz="5400" b="1" dirty="0">
                <a:latin typeface="Meiryo UI" panose="020B0604030504040204" pitchFamily="50" charset="-128"/>
                <a:ea typeface="Meiryo UI" panose="020B0604030504040204" pitchFamily="50" charset="-128"/>
              </a:rPr>
            </a:br>
            <a:r>
              <a:rPr lang="ja-JP" altLang="en-US" sz="5400" b="1" dirty="0">
                <a:latin typeface="Meiryo UI" panose="020B0604030504040204" pitchFamily="50" charset="-128"/>
                <a:ea typeface="Meiryo UI" panose="020B0604030504040204" pitchFamily="50" charset="-128"/>
              </a:rPr>
              <a:t>（案）</a:t>
            </a:r>
            <a:endParaRPr kumimoji="1" lang="ja-JP" altLang="en-US" sz="5400" b="1" dirty="0">
              <a:latin typeface="Meiryo UI" panose="020B0604030504040204" pitchFamily="50" charset="-128"/>
              <a:ea typeface="Meiryo UI" panose="020B0604030504040204" pitchFamily="50" charset="-128"/>
            </a:endParaRPr>
          </a:p>
        </p:txBody>
      </p:sp>
      <p:sp>
        <p:nvSpPr>
          <p:cNvPr id="3" name="字幕 2">
            <a:extLst>
              <a:ext uri="{FF2B5EF4-FFF2-40B4-BE49-F238E27FC236}">
                <a16:creationId xmlns:a16="http://schemas.microsoft.com/office/drawing/2014/main" id="{D3FCEC17-56E4-740D-A711-5ADB632DB97A}"/>
              </a:ext>
            </a:extLst>
          </p:cNvPr>
          <p:cNvSpPr>
            <a:spLocks noGrp="1"/>
          </p:cNvSpPr>
          <p:nvPr>
            <p:ph type="subTitle" idx="1"/>
          </p:nvPr>
        </p:nvSpPr>
        <p:spPr>
          <a:xfrm>
            <a:off x="1143000" y="5488783"/>
            <a:ext cx="6858000" cy="627434"/>
          </a:xfrm>
        </p:spPr>
        <p:txBody>
          <a:bodyPr/>
          <a:lstStyle/>
          <a:p>
            <a:r>
              <a:rPr kumimoji="1" lang="ja-JP" altLang="en-US" dirty="0"/>
              <a:t>令和</a:t>
            </a:r>
            <a:r>
              <a:rPr kumimoji="1" lang="en-US" altLang="ja-JP" dirty="0"/>
              <a:t>5</a:t>
            </a:r>
            <a:r>
              <a:rPr kumimoji="1" lang="ja-JP" altLang="en-US" dirty="0"/>
              <a:t>年</a:t>
            </a:r>
            <a:r>
              <a:rPr kumimoji="1" lang="en-US" altLang="ja-JP" dirty="0"/>
              <a:t>3</a:t>
            </a:r>
            <a:r>
              <a:rPr kumimoji="1" lang="ja-JP" altLang="en-US" dirty="0"/>
              <a:t>月</a:t>
            </a:r>
          </a:p>
        </p:txBody>
      </p:sp>
      <p:sp>
        <p:nvSpPr>
          <p:cNvPr id="5" name="正方形/長方形 4">
            <a:extLst>
              <a:ext uri="{FF2B5EF4-FFF2-40B4-BE49-F238E27FC236}">
                <a16:creationId xmlns:a16="http://schemas.microsoft.com/office/drawing/2014/main" id="{52B19EFE-1F3D-484E-BF42-8737FEE14CA1}"/>
              </a:ext>
            </a:extLst>
          </p:cNvPr>
          <p:cNvSpPr/>
          <p:nvPr/>
        </p:nvSpPr>
        <p:spPr>
          <a:xfrm>
            <a:off x="511463" y="604872"/>
            <a:ext cx="1704074" cy="50385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ゴシック" panose="020B0609070205080204" pitchFamily="49" charset="-128"/>
                <a:ea typeface="ＭＳ ゴシック" panose="020B0609070205080204" pitchFamily="49" charset="-128"/>
              </a:rPr>
              <a:t>モデル例</a:t>
            </a:r>
          </a:p>
        </p:txBody>
      </p:sp>
      <p:sp>
        <p:nvSpPr>
          <p:cNvPr id="4" name="字幕 2">
            <a:extLst>
              <a:ext uri="{FF2B5EF4-FFF2-40B4-BE49-F238E27FC236}">
                <a16:creationId xmlns:a16="http://schemas.microsoft.com/office/drawing/2014/main" id="{AB031081-751F-4BF1-5A3D-7F2619114650}"/>
              </a:ext>
            </a:extLst>
          </p:cNvPr>
          <p:cNvSpPr txBox="1">
            <a:spLocks/>
          </p:cNvSpPr>
          <p:nvPr/>
        </p:nvSpPr>
        <p:spPr>
          <a:xfrm>
            <a:off x="1143000" y="4514922"/>
            <a:ext cx="6858000" cy="6274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dirty="0">
                <a:highlight>
                  <a:srgbClr val="FFFF00"/>
                </a:highlight>
              </a:rPr>
              <a:t>【</a:t>
            </a:r>
            <a:r>
              <a:rPr lang="ja-JP" altLang="en-US" dirty="0">
                <a:highlight>
                  <a:srgbClr val="FFFF00"/>
                </a:highlight>
              </a:rPr>
              <a:t>　　　ページ抜粋版</a:t>
            </a:r>
            <a:r>
              <a:rPr lang="en-US" altLang="ja-JP" dirty="0">
                <a:highlight>
                  <a:srgbClr val="FFFF00"/>
                </a:highlight>
              </a:rPr>
              <a:t>】</a:t>
            </a:r>
          </a:p>
        </p:txBody>
      </p:sp>
      <p:sp>
        <p:nvSpPr>
          <p:cNvPr id="7" name="四角形: 角を丸くする 6">
            <a:extLst>
              <a:ext uri="{FF2B5EF4-FFF2-40B4-BE49-F238E27FC236}">
                <a16:creationId xmlns:a16="http://schemas.microsoft.com/office/drawing/2014/main" id="{6FDF1758-560F-4034-A0D7-1B2ACAA3FFD4}"/>
              </a:ext>
            </a:extLst>
          </p:cNvPr>
          <p:cNvSpPr/>
          <p:nvPr/>
        </p:nvSpPr>
        <p:spPr>
          <a:xfrm>
            <a:off x="3211186" y="4398988"/>
            <a:ext cx="900000" cy="648000"/>
          </a:xfrm>
          <a:prstGeom prst="roundRect">
            <a:avLst/>
          </a:prstGeom>
          <a:solidFill>
            <a:srgbClr val="92D050"/>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600" b="1" dirty="0">
                <a:solidFill>
                  <a:schemeClr val="tx1"/>
                </a:solidFill>
                <a:latin typeface="メイリオ" panose="020B0604030504040204" pitchFamily="50" charset="-128"/>
                <a:ea typeface="メイリオ" panose="020B0604030504040204" pitchFamily="50" charset="-128"/>
              </a:rPr>
              <a:t>事前</a:t>
            </a:r>
            <a:endParaRPr kumimoji="1" lang="en-US" altLang="ja-JP" sz="1600" b="1" dirty="0">
              <a:solidFill>
                <a:schemeClr val="tx1"/>
              </a:solidFill>
              <a:latin typeface="メイリオ" panose="020B0604030504040204" pitchFamily="50" charset="-128"/>
              <a:ea typeface="メイリオ" panose="020B0604030504040204" pitchFamily="50" charset="-128"/>
            </a:endParaRPr>
          </a:p>
          <a:p>
            <a:pPr algn="ctr">
              <a:lnSpc>
                <a:spcPts val="2000"/>
              </a:lnSpc>
            </a:pPr>
            <a:r>
              <a:rPr kumimoji="1" lang="ja-JP" altLang="en-US" sz="1600" b="1" dirty="0">
                <a:solidFill>
                  <a:schemeClr val="tx1"/>
                </a:solidFill>
                <a:latin typeface="メイリオ" panose="020B0604030504040204" pitchFamily="50" charset="-128"/>
                <a:ea typeface="メイリオ" panose="020B0604030504040204" pitchFamily="50" charset="-128"/>
              </a:rPr>
              <a:t>配布用</a:t>
            </a:r>
          </a:p>
        </p:txBody>
      </p:sp>
    </p:spTree>
    <p:extLst>
      <p:ext uri="{BB962C8B-B14F-4D97-AF65-F5344CB8AC3E}">
        <p14:creationId xmlns:p14="http://schemas.microsoft.com/office/powerpoint/2010/main" val="3155497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a:extLst>
              <a:ext uri="{FF2B5EF4-FFF2-40B4-BE49-F238E27FC236}">
                <a16:creationId xmlns:a16="http://schemas.microsoft.com/office/drawing/2014/main" id="{097AB9F6-9C62-442B-6A37-86E04A8A1561}"/>
              </a:ext>
            </a:extLst>
          </p:cNvPr>
          <p:cNvSpPr/>
          <p:nvPr/>
        </p:nvSpPr>
        <p:spPr>
          <a:xfrm>
            <a:off x="270588" y="2543036"/>
            <a:ext cx="8602824" cy="384843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6B4BB5EE-91C7-4B59-6B4C-407927D40D48}"/>
              </a:ext>
            </a:extLst>
          </p:cNvPr>
          <p:cNvSpPr/>
          <p:nvPr/>
        </p:nvSpPr>
        <p:spPr>
          <a:xfrm>
            <a:off x="1796309" y="3772567"/>
            <a:ext cx="2704023" cy="16470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D6599DAB-EF81-AC2F-B001-DAB209D5F04E}"/>
              </a:ext>
            </a:extLst>
          </p:cNvPr>
          <p:cNvSpPr/>
          <p:nvPr/>
        </p:nvSpPr>
        <p:spPr>
          <a:xfrm>
            <a:off x="4701754" y="3772568"/>
            <a:ext cx="2704023" cy="16418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1 つの角を切り取る 21">
            <a:extLst>
              <a:ext uri="{FF2B5EF4-FFF2-40B4-BE49-F238E27FC236}">
                <a16:creationId xmlns:a16="http://schemas.microsoft.com/office/drawing/2014/main" id="{8C290ABD-5737-B01C-7B75-8CFEC8776C52}"/>
              </a:ext>
            </a:extLst>
          </p:cNvPr>
          <p:cNvSpPr/>
          <p:nvPr/>
        </p:nvSpPr>
        <p:spPr>
          <a:xfrm>
            <a:off x="2008970" y="4411849"/>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3" name="四角形: 1 つの角を切り取る 22">
            <a:extLst>
              <a:ext uri="{FF2B5EF4-FFF2-40B4-BE49-F238E27FC236}">
                <a16:creationId xmlns:a16="http://schemas.microsoft.com/office/drawing/2014/main" id="{50FC2075-6FED-CADE-576E-3B660077122C}"/>
              </a:ext>
            </a:extLst>
          </p:cNvPr>
          <p:cNvSpPr/>
          <p:nvPr/>
        </p:nvSpPr>
        <p:spPr>
          <a:xfrm>
            <a:off x="5538382" y="4535820"/>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4" name="四角形: 1 つの角を切り取る 23">
            <a:extLst>
              <a:ext uri="{FF2B5EF4-FFF2-40B4-BE49-F238E27FC236}">
                <a16:creationId xmlns:a16="http://schemas.microsoft.com/office/drawing/2014/main" id="{4A39D766-D6FD-4D0E-A7C6-7E4FB4FD7DAC}"/>
              </a:ext>
            </a:extLst>
          </p:cNvPr>
          <p:cNvSpPr/>
          <p:nvPr/>
        </p:nvSpPr>
        <p:spPr>
          <a:xfrm>
            <a:off x="6784011" y="4838964"/>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5" name="四角形: 1 つの角を切り取る 24">
            <a:extLst>
              <a:ext uri="{FF2B5EF4-FFF2-40B4-BE49-F238E27FC236}">
                <a16:creationId xmlns:a16="http://schemas.microsoft.com/office/drawing/2014/main" id="{B5961051-A886-5A9A-2ABD-DF3367052D65}"/>
              </a:ext>
            </a:extLst>
          </p:cNvPr>
          <p:cNvSpPr/>
          <p:nvPr/>
        </p:nvSpPr>
        <p:spPr>
          <a:xfrm>
            <a:off x="4931736" y="4270000"/>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6" name="四角形: 1 つの角を切り取る 25">
            <a:extLst>
              <a:ext uri="{FF2B5EF4-FFF2-40B4-BE49-F238E27FC236}">
                <a16:creationId xmlns:a16="http://schemas.microsoft.com/office/drawing/2014/main" id="{9ADA352C-B265-0DEF-8D03-935261106F9F}"/>
              </a:ext>
            </a:extLst>
          </p:cNvPr>
          <p:cNvSpPr/>
          <p:nvPr/>
        </p:nvSpPr>
        <p:spPr>
          <a:xfrm>
            <a:off x="6562242" y="4211702"/>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7" name="四角形: 1 つの角を切り取る 26">
            <a:extLst>
              <a:ext uri="{FF2B5EF4-FFF2-40B4-BE49-F238E27FC236}">
                <a16:creationId xmlns:a16="http://schemas.microsoft.com/office/drawing/2014/main" id="{0084D8B3-67ED-45DB-3E07-1DE138AE7B5E}"/>
              </a:ext>
            </a:extLst>
          </p:cNvPr>
          <p:cNvSpPr/>
          <p:nvPr/>
        </p:nvSpPr>
        <p:spPr>
          <a:xfrm>
            <a:off x="5026454" y="4846666"/>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8" name="四角形: 1 つの角を切り取る 27">
            <a:extLst>
              <a:ext uri="{FF2B5EF4-FFF2-40B4-BE49-F238E27FC236}">
                <a16:creationId xmlns:a16="http://schemas.microsoft.com/office/drawing/2014/main" id="{6E6B5E80-0884-5DC5-FE7A-DBAAC9EFA07D}"/>
              </a:ext>
            </a:extLst>
          </p:cNvPr>
          <p:cNvSpPr/>
          <p:nvPr/>
        </p:nvSpPr>
        <p:spPr>
          <a:xfrm>
            <a:off x="6216115" y="4826837"/>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9" name="四角形: 1 つの角を切り取る 28">
            <a:extLst>
              <a:ext uri="{FF2B5EF4-FFF2-40B4-BE49-F238E27FC236}">
                <a16:creationId xmlns:a16="http://schemas.microsoft.com/office/drawing/2014/main" id="{005D8437-B497-5774-0E3F-5FBAB53A1FA7}"/>
              </a:ext>
            </a:extLst>
          </p:cNvPr>
          <p:cNvSpPr/>
          <p:nvPr/>
        </p:nvSpPr>
        <p:spPr>
          <a:xfrm>
            <a:off x="2629831" y="4301778"/>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0" name="四角形: 1 つの角を切り取る 29">
            <a:extLst>
              <a:ext uri="{FF2B5EF4-FFF2-40B4-BE49-F238E27FC236}">
                <a16:creationId xmlns:a16="http://schemas.microsoft.com/office/drawing/2014/main" id="{C214F775-4488-9A45-1693-580AF7E9726F}"/>
              </a:ext>
            </a:extLst>
          </p:cNvPr>
          <p:cNvSpPr/>
          <p:nvPr/>
        </p:nvSpPr>
        <p:spPr>
          <a:xfrm>
            <a:off x="3304366" y="4774650"/>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1" name="四角形: 1 つの角を切り取る 30">
            <a:extLst>
              <a:ext uri="{FF2B5EF4-FFF2-40B4-BE49-F238E27FC236}">
                <a16:creationId xmlns:a16="http://schemas.microsoft.com/office/drawing/2014/main" id="{5D9A8471-21E3-50B6-5938-06083B4D61EB}"/>
              </a:ext>
            </a:extLst>
          </p:cNvPr>
          <p:cNvSpPr/>
          <p:nvPr/>
        </p:nvSpPr>
        <p:spPr>
          <a:xfrm>
            <a:off x="2595401" y="4852563"/>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2" name="四角形: 1 つの角を切り取る 31">
            <a:extLst>
              <a:ext uri="{FF2B5EF4-FFF2-40B4-BE49-F238E27FC236}">
                <a16:creationId xmlns:a16="http://schemas.microsoft.com/office/drawing/2014/main" id="{82F23E65-ED04-93DC-CA29-FA268038C4DF}"/>
              </a:ext>
            </a:extLst>
          </p:cNvPr>
          <p:cNvSpPr/>
          <p:nvPr/>
        </p:nvSpPr>
        <p:spPr>
          <a:xfrm>
            <a:off x="3895577" y="4632220"/>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3" name="四角形: 1 つの角を切り取る 32">
            <a:extLst>
              <a:ext uri="{FF2B5EF4-FFF2-40B4-BE49-F238E27FC236}">
                <a16:creationId xmlns:a16="http://schemas.microsoft.com/office/drawing/2014/main" id="{A1AFFCA4-6977-C0CD-7C3D-3A8BCE9C111A}"/>
              </a:ext>
            </a:extLst>
          </p:cNvPr>
          <p:cNvSpPr/>
          <p:nvPr/>
        </p:nvSpPr>
        <p:spPr>
          <a:xfrm>
            <a:off x="3330053" y="4213768"/>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1DC023B-8A8B-3706-018D-B9AF60F0B662}"/>
              </a:ext>
            </a:extLst>
          </p:cNvPr>
          <p:cNvSpPr/>
          <p:nvPr/>
        </p:nvSpPr>
        <p:spPr>
          <a:xfrm>
            <a:off x="1918290" y="3751554"/>
            <a:ext cx="2472875" cy="369332"/>
          </a:xfrm>
          <a:prstGeom prst="rect">
            <a:avLst/>
          </a:prstGeom>
        </p:spPr>
        <p:txBody>
          <a:bodyPr wrap="square">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①困る・迷うことは何か</a:t>
            </a:r>
          </a:p>
        </p:txBody>
      </p:sp>
      <p:sp>
        <p:nvSpPr>
          <p:cNvPr id="2" name="タイトル 1">
            <a:extLst>
              <a:ext uri="{FF2B5EF4-FFF2-40B4-BE49-F238E27FC236}">
                <a16:creationId xmlns:a16="http://schemas.microsoft.com/office/drawing/2014/main" id="{BB8DE449-FB0E-ED1B-3B5F-7F0FAA61B1CF}"/>
              </a:ext>
            </a:extLst>
          </p:cNvPr>
          <p:cNvSpPr>
            <a:spLocks noGrp="1"/>
          </p:cNvSpPr>
          <p:nvPr>
            <p:ph type="title"/>
          </p:nvPr>
        </p:nvSpPr>
        <p:spPr>
          <a:xfrm>
            <a:off x="567347" y="-54868"/>
            <a:ext cx="7886700" cy="1075513"/>
          </a:xfrm>
        </p:spPr>
        <p:txBody>
          <a:bodyPr>
            <a:norm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問いの設定・研修の進め方</a:t>
            </a:r>
          </a:p>
        </p:txBody>
      </p:sp>
      <p:sp>
        <p:nvSpPr>
          <p:cNvPr id="51" name="正方形/長方形 50">
            <a:extLst>
              <a:ext uri="{FF2B5EF4-FFF2-40B4-BE49-F238E27FC236}">
                <a16:creationId xmlns:a16="http://schemas.microsoft.com/office/drawing/2014/main" id="{C8E19E75-532E-E17D-D08F-505B52E9EDF5}"/>
              </a:ext>
            </a:extLst>
          </p:cNvPr>
          <p:cNvSpPr/>
          <p:nvPr/>
        </p:nvSpPr>
        <p:spPr>
          <a:xfrm>
            <a:off x="270588" y="2703823"/>
            <a:ext cx="8602822" cy="830997"/>
          </a:xfrm>
          <a:prstGeom prst="rect">
            <a:avLst/>
          </a:prstGeom>
        </p:spPr>
        <p:txBody>
          <a:bodyPr wrap="square">
            <a:spAutoFit/>
          </a:bodyPr>
          <a:lstStyle/>
          <a:p>
            <a:r>
              <a:rPr lang="ja-JP" altLang="en-US" sz="2400" b="1" kern="0" dirty="0">
                <a:solidFill>
                  <a:srgbClr val="FF0000"/>
                </a:solidFill>
                <a:latin typeface="Meiryo UI" panose="020B0604030504040204" pitchFamily="50" charset="-128"/>
                <a:ea typeface="Meiryo UI" panose="020B0604030504040204" pitchFamily="50" charset="-128"/>
              </a:rPr>
              <a:t>（問いの例）</a:t>
            </a:r>
            <a:r>
              <a:rPr lang="ja-JP" altLang="en-US" sz="2400" b="1" kern="0" dirty="0">
                <a:latin typeface="Meiryo UI" panose="020B0604030504040204" pitchFamily="50" charset="-128"/>
                <a:ea typeface="Meiryo UI" panose="020B0604030504040204" pitchFamily="50" charset="-128"/>
              </a:rPr>
              <a:t>被災された方から、浸水で壊れた食器棚を片づける</a:t>
            </a:r>
            <a:endParaRPr lang="en-US" altLang="ja-JP" sz="2400" b="1" kern="0" dirty="0">
              <a:latin typeface="Meiryo UI" panose="020B0604030504040204" pitchFamily="50" charset="-128"/>
              <a:ea typeface="Meiryo UI" panose="020B0604030504040204" pitchFamily="50" charset="-128"/>
            </a:endParaRPr>
          </a:p>
          <a:p>
            <a:r>
              <a:rPr lang="ja-JP" altLang="en-US" sz="2400" b="1" kern="0" dirty="0">
                <a:latin typeface="Meiryo UI" panose="020B0604030504040204" pitchFamily="50" charset="-128"/>
                <a:ea typeface="Meiryo UI" panose="020B0604030504040204" pitchFamily="50" charset="-128"/>
              </a:rPr>
              <a:t>　依頼を受けた。食器棚から真っ二つに割れた湯呑が出てきた。</a:t>
            </a:r>
            <a:endParaRPr lang="en-US" altLang="ja-JP" sz="1200" b="1" kern="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34ED1634-3572-5D41-CC8A-394B9E96A4CC}"/>
              </a:ext>
            </a:extLst>
          </p:cNvPr>
          <p:cNvSpPr/>
          <p:nvPr/>
        </p:nvSpPr>
        <p:spPr>
          <a:xfrm>
            <a:off x="5191055" y="3748469"/>
            <a:ext cx="1786066" cy="369332"/>
          </a:xfrm>
          <a:prstGeom prst="rect">
            <a:avLst/>
          </a:prstGeom>
        </p:spPr>
        <p:txBody>
          <a:bodyPr wrap="none">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②どう行動するか</a:t>
            </a:r>
          </a:p>
        </p:txBody>
      </p:sp>
      <p:sp>
        <p:nvSpPr>
          <p:cNvPr id="62" name="正方形/長方形 61">
            <a:extLst>
              <a:ext uri="{FF2B5EF4-FFF2-40B4-BE49-F238E27FC236}">
                <a16:creationId xmlns:a16="http://schemas.microsoft.com/office/drawing/2014/main" id="{8DC97325-B836-C0FC-CBE8-04CB50E71344}"/>
              </a:ext>
            </a:extLst>
          </p:cNvPr>
          <p:cNvSpPr/>
          <p:nvPr/>
        </p:nvSpPr>
        <p:spPr>
          <a:xfrm>
            <a:off x="190391" y="828467"/>
            <a:ext cx="8787957" cy="1270604"/>
          </a:xfrm>
          <a:prstGeom prst="rect">
            <a:avLst/>
          </a:prstGeom>
        </p:spPr>
        <p:txBody>
          <a:bodyPr wrap="square">
            <a:spAutoFit/>
          </a:bodyPr>
          <a:lstStyle/>
          <a:p>
            <a:pPr>
              <a:lnSpc>
                <a:spcPct val="110000"/>
              </a:lnSpc>
            </a:pPr>
            <a:r>
              <a:rPr lang="ja-JP" altLang="en-US" sz="2400" b="1" dirty="0">
                <a:latin typeface="Meiryo UI" panose="020B0604030504040204" pitchFamily="50" charset="-128"/>
                <a:ea typeface="Meiryo UI" panose="020B0604030504040204" pitchFamily="50" charset="-128"/>
              </a:rPr>
              <a:t>あなたは、被災された方のお宅で片付け作業にあたるボランティアです。現場でそれぞれの各問いの場面において、 </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①困る・迷うことは何か</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②どう行動するか</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を考えて、お手元の付箋紙に記載してください。</a:t>
            </a:r>
          </a:p>
        </p:txBody>
      </p:sp>
      <p:sp>
        <p:nvSpPr>
          <p:cNvPr id="64" name="吹き出し: 角を丸めた四角形 63">
            <a:extLst>
              <a:ext uri="{FF2B5EF4-FFF2-40B4-BE49-F238E27FC236}">
                <a16:creationId xmlns:a16="http://schemas.microsoft.com/office/drawing/2014/main" id="{9A5CECED-D9F3-CADC-9C3B-FDBDAAA20021}"/>
              </a:ext>
            </a:extLst>
          </p:cNvPr>
          <p:cNvSpPr/>
          <p:nvPr/>
        </p:nvSpPr>
        <p:spPr>
          <a:xfrm>
            <a:off x="742123" y="5548692"/>
            <a:ext cx="1974574" cy="681644"/>
          </a:xfrm>
          <a:prstGeom prst="wedgeRoundRectCallout">
            <a:avLst>
              <a:gd name="adj1" fmla="val 50887"/>
              <a:gd name="adj2" fmla="val -104639"/>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例</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土のう袋しかない場合、中身の見えない袋に入れてよいか迷う。</a:t>
            </a:r>
          </a:p>
        </p:txBody>
      </p:sp>
      <p:sp>
        <p:nvSpPr>
          <p:cNvPr id="8" name="吹き出し: 角を丸めた四角形 7">
            <a:extLst>
              <a:ext uri="{FF2B5EF4-FFF2-40B4-BE49-F238E27FC236}">
                <a16:creationId xmlns:a16="http://schemas.microsoft.com/office/drawing/2014/main" id="{F7A229B2-F7CA-5DC2-761B-C7BD3525D516}"/>
              </a:ext>
            </a:extLst>
          </p:cNvPr>
          <p:cNvSpPr/>
          <p:nvPr/>
        </p:nvSpPr>
        <p:spPr>
          <a:xfrm>
            <a:off x="328674" y="3908694"/>
            <a:ext cx="1387887" cy="869456"/>
          </a:xfrm>
          <a:prstGeom prst="wedgeRoundRectCallout">
            <a:avLst>
              <a:gd name="adj1" fmla="val 84686"/>
              <a:gd name="adj2" fmla="val 27348"/>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例</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ごみか大切な思い出の品かの</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just"/>
            <a:r>
              <a:rPr kumimoji="1" lang="ja-JP" altLang="en-US" sz="1200" dirty="0">
                <a:solidFill>
                  <a:schemeClr val="tx1"/>
                </a:solidFill>
                <a:latin typeface="Meiryo UI" panose="020B0604030504040204" pitchFamily="50" charset="-128"/>
                <a:ea typeface="Meiryo UI" panose="020B0604030504040204" pitchFamily="50" charset="-128"/>
              </a:rPr>
              <a:t>判断はできない？</a:t>
            </a:r>
          </a:p>
        </p:txBody>
      </p:sp>
      <p:sp>
        <p:nvSpPr>
          <p:cNvPr id="60" name="吹き出し: 角を丸めた四角形 59">
            <a:extLst>
              <a:ext uri="{FF2B5EF4-FFF2-40B4-BE49-F238E27FC236}">
                <a16:creationId xmlns:a16="http://schemas.microsoft.com/office/drawing/2014/main" id="{C689D033-778D-49DE-9D98-0C4C63D05C19}"/>
              </a:ext>
            </a:extLst>
          </p:cNvPr>
          <p:cNvSpPr/>
          <p:nvPr/>
        </p:nvSpPr>
        <p:spPr>
          <a:xfrm>
            <a:off x="7198953" y="4121781"/>
            <a:ext cx="1567333" cy="580136"/>
          </a:xfrm>
          <a:prstGeom prst="wedgeRoundRectCallout">
            <a:avLst>
              <a:gd name="adj1" fmla="val -78957"/>
              <a:gd name="adj2" fmla="val 3688"/>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例</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被災された方に対処方法を確認する。</a:t>
            </a:r>
          </a:p>
        </p:txBody>
      </p:sp>
      <p:sp>
        <p:nvSpPr>
          <p:cNvPr id="63" name="吹き出し: 角を丸めた四角形 62">
            <a:extLst>
              <a:ext uri="{FF2B5EF4-FFF2-40B4-BE49-F238E27FC236}">
                <a16:creationId xmlns:a16="http://schemas.microsoft.com/office/drawing/2014/main" id="{33886D8A-4B7F-40B1-53E0-38D9F7CEA4FA}"/>
              </a:ext>
            </a:extLst>
          </p:cNvPr>
          <p:cNvSpPr/>
          <p:nvPr/>
        </p:nvSpPr>
        <p:spPr>
          <a:xfrm>
            <a:off x="6092640" y="5581691"/>
            <a:ext cx="1447847" cy="580136"/>
          </a:xfrm>
          <a:prstGeom prst="wedgeRoundRectCallout">
            <a:avLst>
              <a:gd name="adj1" fmla="val 20145"/>
              <a:gd name="adj2" fmla="val -126588"/>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例</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湯呑は透明なビニール袋に入れて分けておく？</a:t>
            </a:r>
          </a:p>
        </p:txBody>
      </p:sp>
    </p:spTree>
    <p:extLst>
      <p:ext uri="{BB962C8B-B14F-4D97-AF65-F5344CB8AC3E}">
        <p14:creationId xmlns:p14="http://schemas.microsoft.com/office/powerpoint/2010/main" val="300502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C8E19E75-532E-E17D-D08F-505B52E9EDF5}"/>
              </a:ext>
            </a:extLst>
          </p:cNvPr>
          <p:cNvSpPr/>
          <p:nvPr/>
        </p:nvSpPr>
        <p:spPr>
          <a:xfrm>
            <a:off x="535814" y="883912"/>
            <a:ext cx="8072370" cy="4154984"/>
          </a:xfrm>
          <a:prstGeom prst="rect">
            <a:avLst/>
          </a:prstGeom>
        </p:spPr>
        <p:txBody>
          <a:bodyPr wrap="square">
            <a:spAutoFit/>
          </a:bodyPr>
          <a:lstStyle/>
          <a:p>
            <a:r>
              <a:rPr lang="ja-JP" altLang="en-US" sz="2400" b="1" kern="0" dirty="0">
                <a:latin typeface="Meiryo UI" panose="020B0604030504040204" pitchFamily="50" charset="-128"/>
                <a:ea typeface="Meiryo UI" panose="020B0604030504040204" pitchFamily="50" charset="-128"/>
              </a:rPr>
              <a:t>（１）地震の後、応急危険度判定の結果、</a:t>
            </a:r>
            <a:endParaRPr lang="en-US" altLang="ja-JP" sz="2400" b="1" kern="0" dirty="0">
              <a:latin typeface="Meiryo UI" panose="020B0604030504040204" pitchFamily="50" charset="-128"/>
              <a:ea typeface="Meiryo UI" panose="020B0604030504040204" pitchFamily="50" charset="-128"/>
            </a:endParaRPr>
          </a:p>
          <a:p>
            <a:r>
              <a:rPr lang="ja-JP" altLang="en-US" sz="2400" b="1" kern="0" dirty="0">
                <a:latin typeface="Meiryo UI" panose="020B0604030504040204" pitchFamily="50" charset="-128"/>
                <a:ea typeface="Meiryo UI" panose="020B0604030504040204" pitchFamily="50" charset="-128"/>
              </a:rPr>
              <a:t>　　　　 「</a:t>
            </a:r>
            <a:r>
              <a:rPr lang="en-US" altLang="ja-JP" sz="2400" b="1" kern="0" dirty="0">
                <a:latin typeface="Meiryo UI" panose="020B0604030504040204" pitchFamily="50" charset="-128"/>
                <a:ea typeface="Meiryo UI" panose="020B0604030504040204" pitchFamily="50" charset="-128"/>
              </a:rPr>
              <a:t>【</a:t>
            </a:r>
            <a:r>
              <a:rPr lang="ja-JP" altLang="en-US" sz="2400" b="1" kern="0" dirty="0">
                <a:latin typeface="Meiryo UI" panose="020B0604030504040204" pitchFamily="50" charset="-128"/>
                <a:ea typeface="Meiryo UI" panose="020B0604030504040204" pitchFamily="50" charset="-128"/>
              </a:rPr>
              <a:t>要注意</a:t>
            </a:r>
            <a:r>
              <a:rPr lang="en-US" altLang="ja-JP" sz="2400" b="1" kern="0" dirty="0">
                <a:latin typeface="Meiryo UI" panose="020B0604030504040204" pitchFamily="50" charset="-128"/>
                <a:ea typeface="Meiryo UI" panose="020B0604030504040204" pitchFamily="50" charset="-128"/>
              </a:rPr>
              <a:t>】</a:t>
            </a:r>
            <a:r>
              <a:rPr lang="ja-JP" altLang="en-US" sz="2400" b="1" kern="0" dirty="0">
                <a:latin typeface="Meiryo UI" panose="020B0604030504040204" pitchFamily="50" charset="-128"/>
                <a:ea typeface="Meiryo UI" panose="020B0604030504040204" pitchFamily="50" charset="-128"/>
              </a:rPr>
              <a:t>瓦の落下に注意してください」と</a:t>
            </a:r>
            <a:endParaRPr lang="en-US" altLang="ja-JP" sz="2400" b="1" kern="0" dirty="0">
              <a:latin typeface="Meiryo UI" panose="020B0604030504040204" pitchFamily="50" charset="-128"/>
              <a:ea typeface="Meiryo UI" panose="020B0604030504040204" pitchFamily="50" charset="-128"/>
            </a:endParaRPr>
          </a:p>
          <a:p>
            <a:r>
              <a:rPr lang="ja-JP" altLang="en-US" sz="2400" b="1" kern="0" dirty="0">
                <a:latin typeface="Meiryo UI" panose="020B0604030504040204" pitchFamily="50" charset="-128"/>
                <a:ea typeface="Meiryo UI" panose="020B0604030504040204" pitchFamily="50" charset="-128"/>
              </a:rPr>
              <a:t>　　　　 判定された家への片づけ作業を依頼された。</a:t>
            </a:r>
            <a:endParaRPr lang="en-US" altLang="ja-JP" sz="2400" b="1" kern="0" dirty="0">
              <a:latin typeface="Meiryo UI" panose="020B0604030504040204" pitchFamily="50" charset="-128"/>
              <a:ea typeface="Meiryo UI" panose="020B0604030504040204" pitchFamily="50" charset="-128"/>
            </a:endParaRPr>
          </a:p>
          <a:p>
            <a:endParaRPr lang="en-US" altLang="ja-JP" sz="2400" b="1" kern="0" dirty="0">
              <a:latin typeface="Meiryo UI" panose="020B0604030504040204" pitchFamily="50" charset="-128"/>
              <a:ea typeface="Meiryo UI" panose="020B0604030504040204" pitchFamily="50" charset="-128"/>
            </a:endParaRPr>
          </a:p>
          <a:p>
            <a:endParaRPr lang="en-US" altLang="ja-JP" sz="2400" b="1" kern="0" dirty="0">
              <a:latin typeface="Meiryo UI" panose="020B0604030504040204" pitchFamily="50" charset="-128"/>
              <a:ea typeface="Meiryo UI" panose="020B0604030504040204" pitchFamily="50" charset="-128"/>
            </a:endParaRPr>
          </a:p>
          <a:p>
            <a:endParaRPr lang="en-US" altLang="ja-JP" sz="2400" b="1" kern="0" dirty="0">
              <a:latin typeface="Meiryo UI" panose="020B0604030504040204" pitchFamily="50" charset="-128"/>
              <a:ea typeface="Meiryo UI" panose="020B0604030504040204" pitchFamily="50" charset="-128"/>
            </a:endParaRPr>
          </a:p>
          <a:p>
            <a:endParaRPr lang="en-US" altLang="ja-JP" sz="2400" b="1" kern="0" dirty="0">
              <a:latin typeface="Meiryo UI" panose="020B0604030504040204" pitchFamily="50" charset="-128"/>
              <a:ea typeface="Meiryo UI" panose="020B0604030504040204" pitchFamily="50" charset="-128"/>
            </a:endParaRPr>
          </a:p>
          <a:p>
            <a:endParaRPr lang="en-US" altLang="ja-JP" sz="2400" b="1" kern="0" dirty="0">
              <a:latin typeface="Meiryo UI" panose="020B0604030504040204" pitchFamily="50" charset="-128"/>
              <a:ea typeface="Meiryo UI" panose="020B0604030504040204" pitchFamily="50" charset="-128"/>
            </a:endParaRPr>
          </a:p>
          <a:p>
            <a:endParaRPr lang="en-US" altLang="ja-JP" sz="2400" b="1" kern="0" dirty="0">
              <a:latin typeface="Meiryo UI" panose="020B0604030504040204" pitchFamily="50" charset="-128"/>
              <a:ea typeface="Meiryo UI" panose="020B0604030504040204" pitchFamily="50" charset="-128"/>
            </a:endParaRPr>
          </a:p>
          <a:p>
            <a:r>
              <a:rPr lang="ja-JP" altLang="en-US" sz="2400" b="1" kern="0" dirty="0">
                <a:latin typeface="Meiryo UI" panose="020B0604030504040204" pitchFamily="50" charset="-128"/>
                <a:ea typeface="Meiryo UI" panose="020B0604030504040204" pitchFamily="50" charset="-128"/>
              </a:rPr>
              <a:t>（２）被災者宅から出た災害ごみが、家の中や敷地内に</a:t>
            </a:r>
            <a:endParaRPr lang="en-US" altLang="ja-JP" sz="2400" b="1" kern="0" dirty="0">
              <a:latin typeface="Meiryo UI" panose="020B0604030504040204" pitchFamily="50" charset="-128"/>
              <a:ea typeface="Meiryo UI" panose="020B0604030504040204" pitchFamily="50" charset="-128"/>
            </a:endParaRPr>
          </a:p>
          <a:p>
            <a:r>
              <a:rPr lang="ja-JP" altLang="en-US" sz="2400" b="1" kern="0" dirty="0">
                <a:latin typeface="Meiryo UI" panose="020B0604030504040204" pitchFamily="50" charset="-128"/>
                <a:ea typeface="Meiryo UI" panose="020B0604030504040204" pitchFamily="50" charset="-128"/>
              </a:rPr>
              <a:t>　　　　 あふれている。</a:t>
            </a:r>
            <a:endParaRPr lang="en-US" altLang="ja-JP" sz="2400" b="1" kern="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BB8DE449-FB0E-ED1B-3B5F-7F0FAA61B1CF}"/>
              </a:ext>
            </a:extLst>
          </p:cNvPr>
          <p:cNvSpPr>
            <a:spLocks noGrp="1"/>
          </p:cNvSpPr>
          <p:nvPr>
            <p:ph type="title"/>
          </p:nvPr>
        </p:nvSpPr>
        <p:spPr>
          <a:xfrm>
            <a:off x="567347" y="-54868"/>
            <a:ext cx="7886700" cy="1075513"/>
          </a:xfrm>
        </p:spPr>
        <p:txBody>
          <a:bodyPr>
            <a:norm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問い</a:t>
            </a:r>
          </a:p>
        </p:txBody>
      </p:sp>
      <p:sp>
        <p:nvSpPr>
          <p:cNvPr id="13" name="四角形: 1 つの角を切り取る 12">
            <a:extLst>
              <a:ext uri="{FF2B5EF4-FFF2-40B4-BE49-F238E27FC236}">
                <a16:creationId xmlns:a16="http://schemas.microsoft.com/office/drawing/2014/main" id="{4435E189-8935-6414-7960-194DD7835132}"/>
              </a:ext>
            </a:extLst>
          </p:cNvPr>
          <p:cNvSpPr/>
          <p:nvPr/>
        </p:nvSpPr>
        <p:spPr>
          <a:xfrm>
            <a:off x="1954308" y="2646805"/>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5" name="四角形: 1 つの角を切り取る 14">
            <a:extLst>
              <a:ext uri="{FF2B5EF4-FFF2-40B4-BE49-F238E27FC236}">
                <a16:creationId xmlns:a16="http://schemas.microsoft.com/office/drawing/2014/main" id="{ACB0C2C6-7118-F6C7-3675-7FC5B967CADC}"/>
              </a:ext>
            </a:extLst>
          </p:cNvPr>
          <p:cNvSpPr/>
          <p:nvPr/>
        </p:nvSpPr>
        <p:spPr>
          <a:xfrm>
            <a:off x="6346059" y="2638591"/>
            <a:ext cx="468000" cy="468000"/>
          </a:xfrm>
          <a:prstGeom prst="snip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4B3BC99D-1ECA-0C0C-B580-CA2E3FF58B5A}"/>
              </a:ext>
            </a:extLst>
          </p:cNvPr>
          <p:cNvSpPr/>
          <p:nvPr/>
        </p:nvSpPr>
        <p:spPr>
          <a:xfrm>
            <a:off x="5180241" y="2222103"/>
            <a:ext cx="1786066" cy="369332"/>
          </a:xfrm>
          <a:prstGeom prst="rect">
            <a:avLst/>
          </a:prstGeom>
        </p:spPr>
        <p:txBody>
          <a:bodyPr wrap="none">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②どう行動するか</a:t>
            </a:r>
          </a:p>
        </p:txBody>
      </p:sp>
      <p:sp>
        <p:nvSpPr>
          <p:cNvPr id="24" name="正方形/長方形 23">
            <a:extLst>
              <a:ext uri="{FF2B5EF4-FFF2-40B4-BE49-F238E27FC236}">
                <a16:creationId xmlns:a16="http://schemas.microsoft.com/office/drawing/2014/main" id="{416E464F-B522-E2A8-5E16-3DEF340D41C6}"/>
              </a:ext>
            </a:extLst>
          </p:cNvPr>
          <p:cNvSpPr/>
          <p:nvPr/>
        </p:nvSpPr>
        <p:spPr>
          <a:xfrm>
            <a:off x="1917807" y="2222103"/>
            <a:ext cx="2432412" cy="369332"/>
          </a:xfrm>
          <a:prstGeom prst="rect">
            <a:avLst/>
          </a:prstGeom>
        </p:spPr>
        <p:txBody>
          <a:bodyPr wrap="square">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①困る・迷うことは何か</a:t>
            </a:r>
          </a:p>
        </p:txBody>
      </p:sp>
      <p:sp>
        <p:nvSpPr>
          <p:cNvPr id="26" name="四角形: 1 つの角を切り取る 25">
            <a:extLst>
              <a:ext uri="{FF2B5EF4-FFF2-40B4-BE49-F238E27FC236}">
                <a16:creationId xmlns:a16="http://schemas.microsoft.com/office/drawing/2014/main" id="{A6288371-B484-39E8-CB84-6A397F4D636F}"/>
              </a:ext>
            </a:extLst>
          </p:cNvPr>
          <p:cNvSpPr/>
          <p:nvPr/>
        </p:nvSpPr>
        <p:spPr>
          <a:xfrm>
            <a:off x="5146075" y="2942840"/>
            <a:ext cx="468000" cy="468000"/>
          </a:xfrm>
          <a:prstGeom prst="snip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7" name="四角形: 1 つの角を切り取る 26">
            <a:extLst>
              <a:ext uri="{FF2B5EF4-FFF2-40B4-BE49-F238E27FC236}">
                <a16:creationId xmlns:a16="http://schemas.microsoft.com/office/drawing/2014/main" id="{926EFBC1-F471-C767-DB29-9ADB85B28E6A}"/>
              </a:ext>
            </a:extLst>
          </p:cNvPr>
          <p:cNvSpPr/>
          <p:nvPr/>
        </p:nvSpPr>
        <p:spPr>
          <a:xfrm>
            <a:off x="5691071" y="3273922"/>
            <a:ext cx="468000" cy="468000"/>
          </a:xfrm>
          <a:prstGeom prst="snip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8" name="四角形: 1 つの角を切り取る 27">
            <a:extLst>
              <a:ext uri="{FF2B5EF4-FFF2-40B4-BE49-F238E27FC236}">
                <a16:creationId xmlns:a16="http://schemas.microsoft.com/office/drawing/2014/main" id="{827199E6-2501-5856-AF9E-79942C051782}"/>
              </a:ext>
            </a:extLst>
          </p:cNvPr>
          <p:cNvSpPr/>
          <p:nvPr/>
        </p:nvSpPr>
        <p:spPr>
          <a:xfrm>
            <a:off x="6622200" y="3248774"/>
            <a:ext cx="468000" cy="468000"/>
          </a:xfrm>
          <a:prstGeom prst="snip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7" name="四角形: 1 つの角を切り取る 36">
            <a:extLst>
              <a:ext uri="{FF2B5EF4-FFF2-40B4-BE49-F238E27FC236}">
                <a16:creationId xmlns:a16="http://schemas.microsoft.com/office/drawing/2014/main" id="{9DA45F67-EBEB-22FD-FE07-5083A3B65926}"/>
              </a:ext>
            </a:extLst>
          </p:cNvPr>
          <p:cNvSpPr/>
          <p:nvPr/>
        </p:nvSpPr>
        <p:spPr>
          <a:xfrm>
            <a:off x="2491965" y="2645484"/>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8" name="四角形: 1 つの角を切り取る 37">
            <a:extLst>
              <a:ext uri="{FF2B5EF4-FFF2-40B4-BE49-F238E27FC236}">
                <a16:creationId xmlns:a16="http://schemas.microsoft.com/office/drawing/2014/main" id="{CD0F028A-C32C-CFEF-2305-26FD916AF1DD}"/>
              </a:ext>
            </a:extLst>
          </p:cNvPr>
          <p:cNvSpPr/>
          <p:nvPr/>
        </p:nvSpPr>
        <p:spPr>
          <a:xfrm>
            <a:off x="2257520" y="3271595"/>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9" name="四角形: 1 つの角を切り取る 38">
            <a:extLst>
              <a:ext uri="{FF2B5EF4-FFF2-40B4-BE49-F238E27FC236}">
                <a16:creationId xmlns:a16="http://schemas.microsoft.com/office/drawing/2014/main" id="{69365299-DB01-BAB7-E12C-36CB1FBEF0B4}"/>
              </a:ext>
            </a:extLst>
          </p:cNvPr>
          <p:cNvSpPr/>
          <p:nvPr/>
        </p:nvSpPr>
        <p:spPr>
          <a:xfrm>
            <a:off x="2793361" y="3370989"/>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0" name="四角形: 1 つの角を切り取る 39">
            <a:extLst>
              <a:ext uri="{FF2B5EF4-FFF2-40B4-BE49-F238E27FC236}">
                <a16:creationId xmlns:a16="http://schemas.microsoft.com/office/drawing/2014/main" id="{C1F97657-0443-4344-ECCE-5A742C562F66}"/>
              </a:ext>
            </a:extLst>
          </p:cNvPr>
          <p:cNvSpPr/>
          <p:nvPr/>
        </p:nvSpPr>
        <p:spPr>
          <a:xfrm>
            <a:off x="3320127" y="3370989"/>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1" name="四角形: 1 つの角を切り取る 40">
            <a:extLst>
              <a:ext uri="{FF2B5EF4-FFF2-40B4-BE49-F238E27FC236}">
                <a16:creationId xmlns:a16="http://schemas.microsoft.com/office/drawing/2014/main" id="{05A554BE-3190-0B72-3E90-DFC3192489C0}"/>
              </a:ext>
            </a:extLst>
          </p:cNvPr>
          <p:cNvSpPr/>
          <p:nvPr/>
        </p:nvSpPr>
        <p:spPr>
          <a:xfrm>
            <a:off x="3862315" y="3134677"/>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2" name="四角形: 1 つの角を切り取る 41">
            <a:extLst>
              <a:ext uri="{FF2B5EF4-FFF2-40B4-BE49-F238E27FC236}">
                <a16:creationId xmlns:a16="http://schemas.microsoft.com/office/drawing/2014/main" id="{31CCDDDC-7135-E8A2-9B7F-ECAE4F0439B6}"/>
              </a:ext>
            </a:extLst>
          </p:cNvPr>
          <p:cNvSpPr/>
          <p:nvPr/>
        </p:nvSpPr>
        <p:spPr>
          <a:xfrm>
            <a:off x="3239850" y="2693744"/>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3" name="四角形: 1 つの角を切り取る 42">
            <a:extLst>
              <a:ext uri="{FF2B5EF4-FFF2-40B4-BE49-F238E27FC236}">
                <a16:creationId xmlns:a16="http://schemas.microsoft.com/office/drawing/2014/main" id="{22517450-76A5-CCC8-D796-DEBF6844D69F}"/>
              </a:ext>
            </a:extLst>
          </p:cNvPr>
          <p:cNvSpPr/>
          <p:nvPr/>
        </p:nvSpPr>
        <p:spPr>
          <a:xfrm>
            <a:off x="3896889" y="2611829"/>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D0DBD132-EE74-29FF-CFA7-63F968AE3D4E}"/>
              </a:ext>
            </a:extLst>
          </p:cNvPr>
          <p:cNvSpPr/>
          <p:nvPr/>
        </p:nvSpPr>
        <p:spPr>
          <a:xfrm>
            <a:off x="1784941" y="2236685"/>
            <a:ext cx="2704023" cy="17184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09337EC5-35DE-0A09-692C-7AD2C8BC47BE}"/>
              </a:ext>
            </a:extLst>
          </p:cNvPr>
          <p:cNvSpPr/>
          <p:nvPr/>
        </p:nvSpPr>
        <p:spPr>
          <a:xfrm>
            <a:off x="4721263" y="2236685"/>
            <a:ext cx="2704023" cy="17184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A98AEDF5-0893-10D3-EA22-7405F4809DCC}"/>
              </a:ext>
            </a:extLst>
          </p:cNvPr>
          <p:cNvPicPr>
            <a:picLocks noChangeAspect="1"/>
          </p:cNvPicPr>
          <p:nvPr/>
        </p:nvPicPr>
        <p:blipFill>
          <a:blip r:embed="rId3"/>
          <a:stretch>
            <a:fillRect/>
          </a:stretch>
        </p:blipFill>
        <p:spPr>
          <a:xfrm>
            <a:off x="7624451" y="883912"/>
            <a:ext cx="1191927" cy="1631504"/>
          </a:xfrm>
          <a:prstGeom prst="rect">
            <a:avLst/>
          </a:prstGeom>
        </p:spPr>
      </p:pic>
      <p:sp>
        <p:nvSpPr>
          <p:cNvPr id="3" name="四角形: 角を丸くする 2">
            <a:extLst>
              <a:ext uri="{FF2B5EF4-FFF2-40B4-BE49-F238E27FC236}">
                <a16:creationId xmlns:a16="http://schemas.microsoft.com/office/drawing/2014/main" id="{49025249-7AB6-AF49-E6C7-5578500F81B3}"/>
              </a:ext>
            </a:extLst>
          </p:cNvPr>
          <p:cNvSpPr/>
          <p:nvPr/>
        </p:nvSpPr>
        <p:spPr>
          <a:xfrm>
            <a:off x="1816530" y="5034229"/>
            <a:ext cx="2704023" cy="16470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D5E7375E-AD94-B5AC-80EA-C2C447E608AF}"/>
              </a:ext>
            </a:extLst>
          </p:cNvPr>
          <p:cNvSpPr/>
          <p:nvPr/>
        </p:nvSpPr>
        <p:spPr>
          <a:xfrm>
            <a:off x="4721975" y="5034230"/>
            <a:ext cx="2704023" cy="16418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CE1A1F79-D1D1-CE9D-9D84-204260097014}"/>
              </a:ext>
            </a:extLst>
          </p:cNvPr>
          <p:cNvSpPr/>
          <p:nvPr/>
        </p:nvSpPr>
        <p:spPr>
          <a:xfrm>
            <a:off x="5227662" y="5001569"/>
            <a:ext cx="1786066" cy="369332"/>
          </a:xfrm>
          <a:prstGeom prst="rect">
            <a:avLst/>
          </a:prstGeom>
        </p:spPr>
        <p:txBody>
          <a:bodyPr wrap="none">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②どう行動するか</a:t>
            </a:r>
          </a:p>
        </p:txBody>
      </p:sp>
      <p:sp>
        <p:nvSpPr>
          <p:cNvPr id="7" name="四角形: 1 つの角を切り取る 6">
            <a:extLst>
              <a:ext uri="{FF2B5EF4-FFF2-40B4-BE49-F238E27FC236}">
                <a16:creationId xmlns:a16="http://schemas.microsoft.com/office/drawing/2014/main" id="{759F7102-E5C9-F9BB-E943-F5A4D067225E}"/>
              </a:ext>
            </a:extLst>
          </p:cNvPr>
          <p:cNvSpPr/>
          <p:nvPr/>
        </p:nvSpPr>
        <p:spPr>
          <a:xfrm>
            <a:off x="2029191" y="5673511"/>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2" name="四角形: 1 つの角を切り取る 11">
            <a:extLst>
              <a:ext uri="{FF2B5EF4-FFF2-40B4-BE49-F238E27FC236}">
                <a16:creationId xmlns:a16="http://schemas.microsoft.com/office/drawing/2014/main" id="{E7215A64-517D-F89E-A9B1-C08DFE14181E}"/>
              </a:ext>
            </a:extLst>
          </p:cNvPr>
          <p:cNvSpPr/>
          <p:nvPr/>
        </p:nvSpPr>
        <p:spPr>
          <a:xfrm>
            <a:off x="5558603" y="5797482"/>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4" name="四角形: 1 つの角を切り取る 13">
            <a:extLst>
              <a:ext uri="{FF2B5EF4-FFF2-40B4-BE49-F238E27FC236}">
                <a16:creationId xmlns:a16="http://schemas.microsoft.com/office/drawing/2014/main" id="{EED080B0-DD7F-90DA-4381-D6CA8FD809BF}"/>
              </a:ext>
            </a:extLst>
          </p:cNvPr>
          <p:cNvSpPr/>
          <p:nvPr/>
        </p:nvSpPr>
        <p:spPr>
          <a:xfrm>
            <a:off x="6804232" y="6100626"/>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95EA251-99CA-3DCC-E777-A48B3CB909AB}"/>
              </a:ext>
            </a:extLst>
          </p:cNvPr>
          <p:cNvSpPr/>
          <p:nvPr/>
        </p:nvSpPr>
        <p:spPr>
          <a:xfrm>
            <a:off x="1802090" y="5009644"/>
            <a:ext cx="2655859" cy="369332"/>
          </a:xfrm>
          <a:prstGeom prst="rect">
            <a:avLst/>
          </a:prstGeom>
        </p:spPr>
        <p:txBody>
          <a:bodyPr wrap="square">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①困る・迷うことは何か</a:t>
            </a:r>
          </a:p>
        </p:txBody>
      </p:sp>
      <p:sp>
        <p:nvSpPr>
          <p:cNvPr id="23" name="四角形: 1 つの角を切り取る 22">
            <a:extLst>
              <a:ext uri="{FF2B5EF4-FFF2-40B4-BE49-F238E27FC236}">
                <a16:creationId xmlns:a16="http://schemas.microsoft.com/office/drawing/2014/main" id="{75B90426-25FB-188A-4929-553CDA9409FF}"/>
              </a:ext>
            </a:extLst>
          </p:cNvPr>
          <p:cNvSpPr/>
          <p:nvPr/>
        </p:nvSpPr>
        <p:spPr>
          <a:xfrm>
            <a:off x="4951957" y="5531662"/>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5" name="四角形: 1 つの角を切り取る 24">
            <a:extLst>
              <a:ext uri="{FF2B5EF4-FFF2-40B4-BE49-F238E27FC236}">
                <a16:creationId xmlns:a16="http://schemas.microsoft.com/office/drawing/2014/main" id="{E433DB0D-2015-925F-8F30-EC27211EE8D9}"/>
              </a:ext>
            </a:extLst>
          </p:cNvPr>
          <p:cNvSpPr/>
          <p:nvPr/>
        </p:nvSpPr>
        <p:spPr>
          <a:xfrm>
            <a:off x="6582463" y="5473364"/>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9" name="四角形: 1 つの角を切り取る 28">
            <a:extLst>
              <a:ext uri="{FF2B5EF4-FFF2-40B4-BE49-F238E27FC236}">
                <a16:creationId xmlns:a16="http://schemas.microsoft.com/office/drawing/2014/main" id="{AE12C2E3-8285-6FAF-B242-5F947F08795C}"/>
              </a:ext>
            </a:extLst>
          </p:cNvPr>
          <p:cNvSpPr/>
          <p:nvPr/>
        </p:nvSpPr>
        <p:spPr>
          <a:xfrm>
            <a:off x="5046675" y="6108328"/>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0" name="四角形: 1 つの角を切り取る 29">
            <a:extLst>
              <a:ext uri="{FF2B5EF4-FFF2-40B4-BE49-F238E27FC236}">
                <a16:creationId xmlns:a16="http://schemas.microsoft.com/office/drawing/2014/main" id="{C91CBF19-BD8F-9A3A-E5ED-E455861178CE}"/>
              </a:ext>
            </a:extLst>
          </p:cNvPr>
          <p:cNvSpPr/>
          <p:nvPr/>
        </p:nvSpPr>
        <p:spPr>
          <a:xfrm>
            <a:off x="6236336" y="6088499"/>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1" name="四角形: 1 つの角を切り取る 30">
            <a:extLst>
              <a:ext uri="{FF2B5EF4-FFF2-40B4-BE49-F238E27FC236}">
                <a16:creationId xmlns:a16="http://schemas.microsoft.com/office/drawing/2014/main" id="{A13E0267-C4C4-DC9E-05DC-0BE401933424}"/>
              </a:ext>
            </a:extLst>
          </p:cNvPr>
          <p:cNvSpPr/>
          <p:nvPr/>
        </p:nvSpPr>
        <p:spPr>
          <a:xfrm>
            <a:off x="2650052" y="5563440"/>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2" name="四角形: 1 つの角を切り取る 31">
            <a:extLst>
              <a:ext uri="{FF2B5EF4-FFF2-40B4-BE49-F238E27FC236}">
                <a16:creationId xmlns:a16="http://schemas.microsoft.com/office/drawing/2014/main" id="{C9074981-9158-0A98-8299-E84B86715CBE}"/>
              </a:ext>
            </a:extLst>
          </p:cNvPr>
          <p:cNvSpPr/>
          <p:nvPr/>
        </p:nvSpPr>
        <p:spPr>
          <a:xfrm>
            <a:off x="3324587" y="6036312"/>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3" name="四角形: 1 つの角を切り取る 32">
            <a:extLst>
              <a:ext uri="{FF2B5EF4-FFF2-40B4-BE49-F238E27FC236}">
                <a16:creationId xmlns:a16="http://schemas.microsoft.com/office/drawing/2014/main" id="{565CB6F0-937C-5A9B-EBBD-E742F0BA2BE9}"/>
              </a:ext>
            </a:extLst>
          </p:cNvPr>
          <p:cNvSpPr/>
          <p:nvPr/>
        </p:nvSpPr>
        <p:spPr>
          <a:xfrm>
            <a:off x="2615622" y="6114225"/>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4" name="四角形: 1 つの角を切り取る 33">
            <a:extLst>
              <a:ext uri="{FF2B5EF4-FFF2-40B4-BE49-F238E27FC236}">
                <a16:creationId xmlns:a16="http://schemas.microsoft.com/office/drawing/2014/main" id="{297BC78B-53EF-0F1C-E795-66375433FE4B}"/>
              </a:ext>
            </a:extLst>
          </p:cNvPr>
          <p:cNvSpPr/>
          <p:nvPr/>
        </p:nvSpPr>
        <p:spPr>
          <a:xfrm>
            <a:off x="3915798" y="5893882"/>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5" name="四角形: 1 つの角を切り取る 34">
            <a:extLst>
              <a:ext uri="{FF2B5EF4-FFF2-40B4-BE49-F238E27FC236}">
                <a16:creationId xmlns:a16="http://schemas.microsoft.com/office/drawing/2014/main" id="{79BF3410-863A-7C22-487F-ED99482A4294}"/>
              </a:ext>
            </a:extLst>
          </p:cNvPr>
          <p:cNvSpPr/>
          <p:nvPr/>
        </p:nvSpPr>
        <p:spPr>
          <a:xfrm>
            <a:off x="3350274" y="5475430"/>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475754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C8E19E75-532E-E17D-D08F-505B52E9EDF5}"/>
              </a:ext>
            </a:extLst>
          </p:cNvPr>
          <p:cNvSpPr/>
          <p:nvPr/>
        </p:nvSpPr>
        <p:spPr>
          <a:xfrm>
            <a:off x="387570" y="883912"/>
            <a:ext cx="8368858" cy="5539978"/>
          </a:xfrm>
          <a:prstGeom prst="rect">
            <a:avLst/>
          </a:prstGeom>
        </p:spPr>
        <p:txBody>
          <a:bodyPr wrap="square">
            <a:spAutoFit/>
          </a:bodyPr>
          <a:lstStyle/>
          <a:p>
            <a:r>
              <a:rPr lang="ja-JP" altLang="en-US" sz="2400" b="1" kern="0" dirty="0">
                <a:latin typeface="Meiryo UI" panose="020B0604030504040204" pitchFamily="50" charset="-128"/>
                <a:ea typeface="Meiryo UI" panose="020B0604030504040204" pitchFamily="50" charset="-128"/>
              </a:rPr>
              <a:t>（３）</a:t>
            </a:r>
            <a:r>
              <a:rPr lang="en-US" altLang="ja-JP" sz="2400" b="1" kern="0" dirty="0">
                <a:latin typeface="Meiryo UI" panose="020B0604030504040204" pitchFamily="50" charset="-128"/>
                <a:ea typeface="Meiryo UI" panose="020B0604030504040204" pitchFamily="50" charset="-128"/>
              </a:rPr>
              <a:t>『</a:t>
            </a:r>
            <a:r>
              <a:rPr lang="ja-JP" altLang="en-US" sz="2400" b="1" kern="0" dirty="0">
                <a:latin typeface="Meiryo UI" panose="020B0604030504040204" pitchFamily="50" charset="-128"/>
                <a:ea typeface="Meiryo UI" panose="020B0604030504040204" pitchFamily="50" charset="-128"/>
              </a:rPr>
              <a:t>災害ごみ</a:t>
            </a:r>
            <a:r>
              <a:rPr lang="en-US" altLang="ja-JP" sz="2400" b="1" kern="0" dirty="0">
                <a:latin typeface="Meiryo UI" panose="020B0604030504040204" pitchFamily="50" charset="-128"/>
                <a:ea typeface="Meiryo UI" panose="020B0604030504040204" pitchFamily="50" charset="-128"/>
              </a:rPr>
              <a:t>』</a:t>
            </a:r>
            <a:r>
              <a:rPr lang="ja-JP" altLang="en-US" sz="2400" b="1" kern="0" dirty="0">
                <a:latin typeface="Meiryo UI" panose="020B0604030504040204" pitchFamily="50" charset="-128"/>
                <a:ea typeface="Meiryo UI" panose="020B0604030504040204" pitchFamily="50" charset="-128"/>
              </a:rPr>
              <a:t>に定義されない、生活ごみや災害で壊れた物</a:t>
            </a:r>
            <a:endParaRPr lang="en-US" altLang="ja-JP" sz="2400" b="1" kern="0" dirty="0">
              <a:latin typeface="Meiryo UI" panose="020B0604030504040204" pitchFamily="50" charset="-128"/>
              <a:ea typeface="Meiryo UI" panose="020B0604030504040204" pitchFamily="50" charset="-128"/>
            </a:endParaRPr>
          </a:p>
          <a:p>
            <a:r>
              <a:rPr lang="ja-JP" altLang="en-US" sz="2400" b="1" kern="0" dirty="0">
                <a:latin typeface="Meiryo UI" panose="020B0604030504040204" pitchFamily="50" charset="-128"/>
                <a:ea typeface="Meiryo UI" panose="020B0604030504040204" pitchFamily="50" charset="-128"/>
              </a:rPr>
              <a:t>　　　　ではなさそうな家電（テレビや</a:t>
            </a:r>
            <a:r>
              <a:rPr lang="en-US" altLang="ja-JP" sz="2400" b="1" kern="0" dirty="0">
                <a:latin typeface="Meiryo UI" panose="020B0604030504040204" pitchFamily="50" charset="-128"/>
                <a:ea typeface="Meiryo UI" panose="020B0604030504040204" pitchFamily="50" charset="-128"/>
              </a:rPr>
              <a:t>PC</a:t>
            </a:r>
            <a:r>
              <a:rPr lang="ja-JP" altLang="en-US" sz="2400" b="1" kern="0" dirty="0">
                <a:latin typeface="Meiryo UI" panose="020B0604030504040204" pitchFamily="50" charset="-128"/>
                <a:ea typeface="Meiryo UI" panose="020B0604030504040204" pitchFamily="50" charset="-128"/>
              </a:rPr>
              <a:t>等）の搬出を依頼された。</a:t>
            </a:r>
            <a:endParaRPr lang="en-US" altLang="ja-JP" sz="2400" b="1" kern="0" dirty="0">
              <a:latin typeface="Meiryo UI" panose="020B0604030504040204" pitchFamily="50" charset="-128"/>
              <a:ea typeface="Meiryo UI" panose="020B0604030504040204" pitchFamily="50" charset="-128"/>
            </a:endParaRPr>
          </a:p>
          <a:p>
            <a:endParaRPr lang="en-US" altLang="ja-JP" sz="2400" b="1" kern="0" dirty="0">
              <a:latin typeface="Meiryo UI" panose="020B0604030504040204" pitchFamily="50" charset="-128"/>
              <a:ea typeface="Meiryo UI" panose="020B0604030504040204" pitchFamily="50" charset="-128"/>
            </a:endParaRPr>
          </a:p>
          <a:p>
            <a:endParaRPr lang="en-US" altLang="ja-JP" sz="2400" b="1" kern="0" dirty="0">
              <a:latin typeface="Meiryo UI" panose="020B0604030504040204" pitchFamily="50" charset="-128"/>
              <a:ea typeface="Meiryo UI" panose="020B0604030504040204" pitchFamily="50" charset="-128"/>
            </a:endParaRPr>
          </a:p>
          <a:p>
            <a:endParaRPr lang="en-US" altLang="ja-JP" sz="2400" b="1" kern="0" dirty="0">
              <a:latin typeface="Meiryo UI" panose="020B0604030504040204" pitchFamily="50" charset="-128"/>
              <a:ea typeface="Meiryo UI" panose="020B0604030504040204" pitchFamily="50" charset="-128"/>
            </a:endParaRPr>
          </a:p>
          <a:p>
            <a:endParaRPr lang="en-US" altLang="ja-JP" sz="2400" b="1" kern="0" dirty="0">
              <a:latin typeface="Meiryo UI" panose="020B0604030504040204" pitchFamily="50" charset="-128"/>
              <a:ea typeface="Meiryo UI" panose="020B0604030504040204" pitchFamily="50" charset="-128"/>
            </a:endParaRPr>
          </a:p>
          <a:p>
            <a:endParaRPr lang="en-US" altLang="ja-JP" sz="2400" b="1" kern="0" dirty="0">
              <a:latin typeface="Meiryo UI" panose="020B0604030504040204" pitchFamily="50" charset="-128"/>
              <a:ea typeface="Meiryo UI" panose="020B0604030504040204" pitchFamily="50" charset="-128"/>
            </a:endParaRPr>
          </a:p>
          <a:p>
            <a:endParaRPr lang="en-US" altLang="ja-JP" b="1" kern="0" dirty="0">
              <a:latin typeface="Meiryo UI" panose="020B0604030504040204" pitchFamily="50" charset="-128"/>
              <a:ea typeface="Meiryo UI" panose="020B0604030504040204" pitchFamily="50" charset="-128"/>
            </a:endParaRPr>
          </a:p>
          <a:p>
            <a:r>
              <a:rPr lang="ja-JP" altLang="en-US" sz="2400" b="1" kern="0" dirty="0">
                <a:latin typeface="Meiryo UI" panose="020B0604030504040204" pitchFamily="50" charset="-128"/>
                <a:ea typeface="Meiryo UI" panose="020B0604030504040204" pitchFamily="50" charset="-128"/>
              </a:rPr>
              <a:t>（４）ガラスや陶器の食器の破片や、水没した冷蔵庫の中に</a:t>
            </a:r>
            <a:endParaRPr lang="en-US" altLang="ja-JP" sz="2400" b="1" kern="0" dirty="0">
              <a:latin typeface="Meiryo UI" panose="020B0604030504040204" pitchFamily="50" charset="-128"/>
              <a:ea typeface="Meiryo UI" panose="020B0604030504040204" pitchFamily="50" charset="-128"/>
            </a:endParaRPr>
          </a:p>
          <a:p>
            <a:r>
              <a:rPr lang="ja-JP" altLang="en-US" sz="2400" b="1" kern="0" dirty="0">
                <a:latin typeface="Meiryo UI" panose="020B0604030504040204" pitchFamily="50" charset="-128"/>
                <a:ea typeface="Meiryo UI" panose="020B0604030504040204" pitchFamily="50" charset="-128"/>
              </a:rPr>
              <a:t>　　　　 ある食材を袋に入れるよう現場のリーダーから指示を</a:t>
            </a:r>
            <a:endParaRPr lang="en-US" altLang="ja-JP" sz="2400" b="1" kern="0" dirty="0">
              <a:latin typeface="Meiryo UI" panose="020B0604030504040204" pitchFamily="50" charset="-128"/>
              <a:ea typeface="Meiryo UI" panose="020B0604030504040204" pitchFamily="50" charset="-128"/>
            </a:endParaRPr>
          </a:p>
          <a:p>
            <a:r>
              <a:rPr lang="ja-JP" altLang="en-US" sz="2400" b="1" kern="0" dirty="0">
                <a:latin typeface="Meiryo UI" panose="020B0604030504040204" pitchFamily="50" charset="-128"/>
                <a:ea typeface="Meiryo UI" panose="020B0604030504040204" pitchFamily="50" charset="-128"/>
              </a:rPr>
              <a:t>　　　　 受けたが、土砂を入れるために使った土のう袋しかない。</a:t>
            </a:r>
            <a:endParaRPr lang="en-US" altLang="ja-JP" sz="2400" b="1" kern="0" dirty="0">
              <a:latin typeface="Meiryo UI" panose="020B0604030504040204" pitchFamily="50" charset="-128"/>
              <a:ea typeface="Meiryo UI" panose="020B0604030504040204" pitchFamily="50" charset="-128"/>
            </a:endParaRPr>
          </a:p>
          <a:p>
            <a:endParaRPr lang="en-US" altLang="ja-JP" sz="2400" b="1" kern="0" dirty="0">
              <a:latin typeface="Meiryo UI" panose="020B0604030504040204" pitchFamily="50" charset="-128"/>
              <a:ea typeface="Meiryo UI" panose="020B0604030504040204" pitchFamily="50" charset="-128"/>
            </a:endParaRPr>
          </a:p>
          <a:p>
            <a:endParaRPr lang="en-US" altLang="ja-JP" sz="2400" b="1" kern="0" dirty="0">
              <a:latin typeface="Meiryo UI" panose="020B0604030504040204" pitchFamily="50" charset="-128"/>
              <a:ea typeface="Meiryo UI" panose="020B0604030504040204" pitchFamily="50" charset="-128"/>
            </a:endParaRPr>
          </a:p>
          <a:p>
            <a:endParaRPr lang="en-US" altLang="ja-JP" sz="2400" b="1" kern="0" dirty="0">
              <a:latin typeface="Meiryo UI" panose="020B0604030504040204" pitchFamily="50" charset="-128"/>
              <a:ea typeface="Meiryo UI" panose="020B0604030504040204" pitchFamily="50" charset="-128"/>
            </a:endParaRPr>
          </a:p>
          <a:p>
            <a:endParaRPr lang="en-US" altLang="ja-JP" sz="2400" b="1" kern="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BB8DE449-FB0E-ED1B-3B5F-7F0FAA61B1CF}"/>
              </a:ext>
            </a:extLst>
          </p:cNvPr>
          <p:cNvSpPr>
            <a:spLocks noGrp="1"/>
          </p:cNvSpPr>
          <p:nvPr>
            <p:ph type="title"/>
          </p:nvPr>
        </p:nvSpPr>
        <p:spPr>
          <a:xfrm>
            <a:off x="567347" y="-54868"/>
            <a:ext cx="7886700" cy="1075513"/>
          </a:xfrm>
        </p:spPr>
        <p:txBody>
          <a:bodyPr>
            <a:norm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問い</a:t>
            </a:r>
          </a:p>
        </p:txBody>
      </p:sp>
      <p:sp>
        <p:nvSpPr>
          <p:cNvPr id="13" name="四角形: 1 つの角を切り取る 12">
            <a:extLst>
              <a:ext uri="{FF2B5EF4-FFF2-40B4-BE49-F238E27FC236}">
                <a16:creationId xmlns:a16="http://schemas.microsoft.com/office/drawing/2014/main" id="{4435E189-8935-6414-7960-194DD7835132}"/>
              </a:ext>
            </a:extLst>
          </p:cNvPr>
          <p:cNvSpPr/>
          <p:nvPr/>
        </p:nvSpPr>
        <p:spPr>
          <a:xfrm>
            <a:off x="1954308" y="2198933"/>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5" name="四角形: 1 つの角を切り取る 14">
            <a:extLst>
              <a:ext uri="{FF2B5EF4-FFF2-40B4-BE49-F238E27FC236}">
                <a16:creationId xmlns:a16="http://schemas.microsoft.com/office/drawing/2014/main" id="{ACB0C2C6-7118-F6C7-3675-7FC5B967CADC}"/>
              </a:ext>
            </a:extLst>
          </p:cNvPr>
          <p:cNvSpPr/>
          <p:nvPr/>
        </p:nvSpPr>
        <p:spPr>
          <a:xfrm>
            <a:off x="6346059" y="2190719"/>
            <a:ext cx="468000" cy="468000"/>
          </a:xfrm>
          <a:prstGeom prst="snip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4B3BC99D-1ECA-0C0C-B580-CA2E3FF58B5A}"/>
              </a:ext>
            </a:extLst>
          </p:cNvPr>
          <p:cNvSpPr/>
          <p:nvPr/>
        </p:nvSpPr>
        <p:spPr>
          <a:xfrm>
            <a:off x="5146075" y="1743375"/>
            <a:ext cx="1786066" cy="369332"/>
          </a:xfrm>
          <a:prstGeom prst="rect">
            <a:avLst/>
          </a:prstGeom>
        </p:spPr>
        <p:txBody>
          <a:bodyPr wrap="none">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②どう行動するか</a:t>
            </a:r>
          </a:p>
        </p:txBody>
      </p:sp>
      <p:sp>
        <p:nvSpPr>
          <p:cNvPr id="24" name="正方形/長方形 23">
            <a:extLst>
              <a:ext uri="{FF2B5EF4-FFF2-40B4-BE49-F238E27FC236}">
                <a16:creationId xmlns:a16="http://schemas.microsoft.com/office/drawing/2014/main" id="{416E464F-B522-E2A8-5E16-3DEF340D41C6}"/>
              </a:ext>
            </a:extLst>
          </p:cNvPr>
          <p:cNvSpPr/>
          <p:nvPr/>
        </p:nvSpPr>
        <p:spPr>
          <a:xfrm>
            <a:off x="1920746" y="1755385"/>
            <a:ext cx="2432412" cy="369332"/>
          </a:xfrm>
          <a:prstGeom prst="rect">
            <a:avLst/>
          </a:prstGeom>
        </p:spPr>
        <p:txBody>
          <a:bodyPr wrap="square">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①困る・迷うことは何か</a:t>
            </a:r>
          </a:p>
        </p:txBody>
      </p:sp>
      <p:sp>
        <p:nvSpPr>
          <p:cNvPr id="26" name="四角形: 1 つの角を切り取る 25">
            <a:extLst>
              <a:ext uri="{FF2B5EF4-FFF2-40B4-BE49-F238E27FC236}">
                <a16:creationId xmlns:a16="http://schemas.microsoft.com/office/drawing/2014/main" id="{A6288371-B484-39E8-CB84-6A397F4D636F}"/>
              </a:ext>
            </a:extLst>
          </p:cNvPr>
          <p:cNvSpPr/>
          <p:nvPr/>
        </p:nvSpPr>
        <p:spPr>
          <a:xfrm>
            <a:off x="5146075" y="2494968"/>
            <a:ext cx="468000" cy="468000"/>
          </a:xfrm>
          <a:prstGeom prst="snip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7" name="四角形: 1 つの角を切り取る 26">
            <a:extLst>
              <a:ext uri="{FF2B5EF4-FFF2-40B4-BE49-F238E27FC236}">
                <a16:creationId xmlns:a16="http://schemas.microsoft.com/office/drawing/2014/main" id="{926EFBC1-F471-C767-DB29-9ADB85B28E6A}"/>
              </a:ext>
            </a:extLst>
          </p:cNvPr>
          <p:cNvSpPr/>
          <p:nvPr/>
        </p:nvSpPr>
        <p:spPr>
          <a:xfrm>
            <a:off x="5691071" y="2826050"/>
            <a:ext cx="468000" cy="468000"/>
          </a:xfrm>
          <a:prstGeom prst="snip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8" name="四角形: 1 つの角を切り取る 27">
            <a:extLst>
              <a:ext uri="{FF2B5EF4-FFF2-40B4-BE49-F238E27FC236}">
                <a16:creationId xmlns:a16="http://schemas.microsoft.com/office/drawing/2014/main" id="{827199E6-2501-5856-AF9E-79942C051782}"/>
              </a:ext>
            </a:extLst>
          </p:cNvPr>
          <p:cNvSpPr/>
          <p:nvPr/>
        </p:nvSpPr>
        <p:spPr>
          <a:xfrm>
            <a:off x="6622200" y="2800902"/>
            <a:ext cx="468000" cy="468000"/>
          </a:xfrm>
          <a:prstGeom prst="snip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7" name="四角形: 1 つの角を切り取る 36">
            <a:extLst>
              <a:ext uri="{FF2B5EF4-FFF2-40B4-BE49-F238E27FC236}">
                <a16:creationId xmlns:a16="http://schemas.microsoft.com/office/drawing/2014/main" id="{9DA45F67-EBEB-22FD-FE07-5083A3B65926}"/>
              </a:ext>
            </a:extLst>
          </p:cNvPr>
          <p:cNvSpPr/>
          <p:nvPr/>
        </p:nvSpPr>
        <p:spPr>
          <a:xfrm>
            <a:off x="2491965" y="2197612"/>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8" name="四角形: 1 つの角を切り取る 37">
            <a:extLst>
              <a:ext uri="{FF2B5EF4-FFF2-40B4-BE49-F238E27FC236}">
                <a16:creationId xmlns:a16="http://schemas.microsoft.com/office/drawing/2014/main" id="{CD0F028A-C32C-CFEF-2305-26FD916AF1DD}"/>
              </a:ext>
            </a:extLst>
          </p:cNvPr>
          <p:cNvSpPr/>
          <p:nvPr/>
        </p:nvSpPr>
        <p:spPr>
          <a:xfrm>
            <a:off x="2257520" y="2823723"/>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9" name="四角形: 1 つの角を切り取る 38">
            <a:extLst>
              <a:ext uri="{FF2B5EF4-FFF2-40B4-BE49-F238E27FC236}">
                <a16:creationId xmlns:a16="http://schemas.microsoft.com/office/drawing/2014/main" id="{69365299-DB01-BAB7-E12C-36CB1FBEF0B4}"/>
              </a:ext>
            </a:extLst>
          </p:cNvPr>
          <p:cNvSpPr/>
          <p:nvPr/>
        </p:nvSpPr>
        <p:spPr>
          <a:xfrm>
            <a:off x="2793361" y="2923117"/>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0" name="四角形: 1 つの角を切り取る 39">
            <a:extLst>
              <a:ext uri="{FF2B5EF4-FFF2-40B4-BE49-F238E27FC236}">
                <a16:creationId xmlns:a16="http://schemas.microsoft.com/office/drawing/2014/main" id="{C1F97657-0443-4344-ECCE-5A742C562F66}"/>
              </a:ext>
            </a:extLst>
          </p:cNvPr>
          <p:cNvSpPr/>
          <p:nvPr/>
        </p:nvSpPr>
        <p:spPr>
          <a:xfrm>
            <a:off x="3320127" y="2923117"/>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1" name="四角形: 1 つの角を切り取る 40">
            <a:extLst>
              <a:ext uri="{FF2B5EF4-FFF2-40B4-BE49-F238E27FC236}">
                <a16:creationId xmlns:a16="http://schemas.microsoft.com/office/drawing/2014/main" id="{05A554BE-3190-0B72-3E90-DFC3192489C0}"/>
              </a:ext>
            </a:extLst>
          </p:cNvPr>
          <p:cNvSpPr/>
          <p:nvPr/>
        </p:nvSpPr>
        <p:spPr>
          <a:xfrm>
            <a:off x="3862315" y="2686805"/>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2" name="四角形: 1 つの角を切り取る 41">
            <a:extLst>
              <a:ext uri="{FF2B5EF4-FFF2-40B4-BE49-F238E27FC236}">
                <a16:creationId xmlns:a16="http://schemas.microsoft.com/office/drawing/2014/main" id="{31CCDDDC-7135-E8A2-9B7F-ECAE4F0439B6}"/>
              </a:ext>
            </a:extLst>
          </p:cNvPr>
          <p:cNvSpPr/>
          <p:nvPr/>
        </p:nvSpPr>
        <p:spPr>
          <a:xfrm>
            <a:off x="3239850" y="2245872"/>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3" name="四角形: 1 つの角を切り取る 42">
            <a:extLst>
              <a:ext uri="{FF2B5EF4-FFF2-40B4-BE49-F238E27FC236}">
                <a16:creationId xmlns:a16="http://schemas.microsoft.com/office/drawing/2014/main" id="{22517450-76A5-CCC8-D796-DEBF6844D69F}"/>
              </a:ext>
            </a:extLst>
          </p:cNvPr>
          <p:cNvSpPr/>
          <p:nvPr/>
        </p:nvSpPr>
        <p:spPr>
          <a:xfrm>
            <a:off x="3896889" y="2163957"/>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D0DBD132-EE74-29FF-CFA7-63F968AE3D4E}"/>
              </a:ext>
            </a:extLst>
          </p:cNvPr>
          <p:cNvSpPr/>
          <p:nvPr/>
        </p:nvSpPr>
        <p:spPr>
          <a:xfrm>
            <a:off x="1784941" y="1788813"/>
            <a:ext cx="2704023" cy="17184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09337EC5-35DE-0A09-692C-7AD2C8BC47BE}"/>
              </a:ext>
            </a:extLst>
          </p:cNvPr>
          <p:cNvSpPr/>
          <p:nvPr/>
        </p:nvSpPr>
        <p:spPr>
          <a:xfrm>
            <a:off x="4721263" y="1788813"/>
            <a:ext cx="2704023" cy="17184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6911C7D5-FF03-ED26-B0C4-F4800336E213}"/>
              </a:ext>
            </a:extLst>
          </p:cNvPr>
          <p:cNvSpPr/>
          <p:nvPr/>
        </p:nvSpPr>
        <p:spPr>
          <a:xfrm>
            <a:off x="1816530" y="5034229"/>
            <a:ext cx="2704023" cy="16470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E16181CF-55A7-F89C-AC62-15F5162514C7}"/>
              </a:ext>
            </a:extLst>
          </p:cNvPr>
          <p:cNvSpPr/>
          <p:nvPr/>
        </p:nvSpPr>
        <p:spPr>
          <a:xfrm>
            <a:off x="4721975" y="5034230"/>
            <a:ext cx="2704023" cy="16418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C038831C-87F8-7E0E-807D-DFF966127069}"/>
              </a:ext>
            </a:extLst>
          </p:cNvPr>
          <p:cNvSpPr/>
          <p:nvPr/>
        </p:nvSpPr>
        <p:spPr>
          <a:xfrm>
            <a:off x="5180241" y="5019455"/>
            <a:ext cx="1786066" cy="369332"/>
          </a:xfrm>
          <a:prstGeom prst="rect">
            <a:avLst/>
          </a:prstGeom>
        </p:spPr>
        <p:txBody>
          <a:bodyPr wrap="none">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②どう行動するか</a:t>
            </a:r>
          </a:p>
        </p:txBody>
      </p:sp>
      <p:sp>
        <p:nvSpPr>
          <p:cNvPr id="7" name="四角形: 1 つの角を切り取る 6">
            <a:extLst>
              <a:ext uri="{FF2B5EF4-FFF2-40B4-BE49-F238E27FC236}">
                <a16:creationId xmlns:a16="http://schemas.microsoft.com/office/drawing/2014/main" id="{C2AD182E-BEFD-C03A-C18D-F3AA51929D11}"/>
              </a:ext>
            </a:extLst>
          </p:cNvPr>
          <p:cNvSpPr/>
          <p:nvPr/>
        </p:nvSpPr>
        <p:spPr>
          <a:xfrm>
            <a:off x="2029191" y="5673511"/>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8" name="四角形: 1 つの角を切り取る 7">
            <a:extLst>
              <a:ext uri="{FF2B5EF4-FFF2-40B4-BE49-F238E27FC236}">
                <a16:creationId xmlns:a16="http://schemas.microsoft.com/office/drawing/2014/main" id="{852A6BE0-8D4A-E5E5-9563-DBDD6A6AEF85}"/>
              </a:ext>
            </a:extLst>
          </p:cNvPr>
          <p:cNvSpPr/>
          <p:nvPr/>
        </p:nvSpPr>
        <p:spPr>
          <a:xfrm>
            <a:off x="5558603" y="5797482"/>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9" name="四角形: 1 つの角を切り取る 8">
            <a:extLst>
              <a:ext uri="{FF2B5EF4-FFF2-40B4-BE49-F238E27FC236}">
                <a16:creationId xmlns:a16="http://schemas.microsoft.com/office/drawing/2014/main" id="{B84010F5-711A-E334-D9C7-A20DCC7BCB55}"/>
              </a:ext>
            </a:extLst>
          </p:cNvPr>
          <p:cNvSpPr/>
          <p:nvPr/>
        </p:nvSpPr>
        <p:spPr>
          <a:xfrm>
            <a:off x="6804232" y="6100626"/>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C2367C1-2710-08F0-A286-4D04B97D20EA}"/>
              </a:ext>
            </a:extLst>
          </p:cNvPr>
          <p:cNvSpPr/>
          <p:nvPr/>
        </p:nvSpPr>
        <p:spPr>
          <a:xfrm>
            <a:off x="1815669" y="5019455"/>
            <a:ext cx="2655859" cy="369332"/>
          </a:xfrm>
          <a:prstGeom prst="rect">
            <a:avLst/>
          </a:prstGeom>
        </p:spPr>
        <p:txBody>
          <a:bodyPr wrap="square">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①困る・迷うことは何か</a:t>
            </a:r>
          </a:p>
        </p:txBody>
      </p:sp>
      <p:sp>
        <p:nvSpPr>
          <p:cNvPr id="12" name="四角形: 1 つの角を切り取る 11">
            <a:extLst>
              <a:ext uri="{FF2B5EF4-FFF2-40B4-BE49-F238E27FC236}">
                <a16:creationId xmlns:a16="http://schemas.microsoft.com/office/drawing/2014/main" id="{04E9E49A-338B-DE88-E55C-EFC78539E7C0}"/>
              </a:ext>
            </a:extLst>
          </p:cNvPr>
          <p:cNvSpPr/>
          <p:nvPr/>
        </p:nvSpPr>
        <p:spPr>
          <a:xfrm>
            <a:off x="4951957" y="5531662"/>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4" name="四角形: 1 つの角を切り取る 13">
            <a:extLst>
              <a:ext uri="{FF2B5EF4-FFF2-40B4-BE49-F238E27FC236}">
                <a16:creationId xmlns:a16="http://schemas.microsoft.com/office/drawing/2014/main" id="{E6064F73-36F7-C1FB-EE25-58C685A2E384}"/>
              </a:ext>
            </a:extLst>
          </p:cNvPr>
          <p:cNvSpPr/>
          <p:nvPr/>
        </p:nvSpPr>
        <p:spPr>
          <a:xfrm>
            <a:off x="6582463" y="5473364"/>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6" name="四角形: 1 つの角を切り取る 15">
            <a:extLst>
              <a:ext uri="{FF2B5EF4-FFF2-40B4-BE49-F238E27FC236}">
                <a16:creationId xmlns:a16="http://schemas.microsoft.com/office/drawing/2014/main" id="{73255F65-6FBF-551F-AD30-9E038008D69B}"/>
              </a:ext>
            </a:extLst>
          </p:cNvPr>
          <p:cNvSpPr/>
          <p:nvPr/>
        </p:nvSpPr>
        <p:spPr>
          <a:xfrm>
            <a:off x="5046675" y="6108328"/>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8" name="四角形: 1 つの角を切り取る 17">
            <a:extLst>
              <a:ext uri="{FF2B5EF4-FFF2-40B4-BE49-F238E27FC236}">
                <a16:creationId xmlns:a16="http://schemas.microsoft.com/office/drawing/2014/main" id="{DF8BDD0C-D077-6890-C74E-952C85A03568}"/>
              </a:ext>
            </a:extLst>
          </p:cNvPr>
          <p:cNvSpPr/>
          <p:nvPr/>
        </p:nvSpPr>
        <p:spPr>
          <a:xfrm>
            <a:off x="6236336" y="6088499"/>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0" name="四角形: 1 つの角を切り取る 19">
            <a:extLst>
              <a:ext uri="{FF2B5EF4-FFF2-40B4-BE49-F238E27FC236}">
                <a16:creationId xmlns:a16="http://schemas.microsoft.com/office/drawing/2014/main" id="{E22E1CD3-AA5B-95B5-A99A-D9ECA3D579BA}"/>
              </a:ext>
            </a:extLst>
          </p:cNvPr>
          <p:cNvSpPr/>
          <p:nvPr/>
        </p:nvSpPr>
        <p:spPr>
          <a:xfrm>
            <a:off x="2650052" y="5563440"/>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1" name="四角形: 1 つの角を切り取る 20">
            <a:extLst>
              <a:ext uri="{FF2B5EF4-FFF2-40B4-BE49-F238E27FC236}">
                <a16:creationId xmlns:a16="http://schemas.microsoft.com/office/drawing/2014/main" id="{F7B37082-FFDB-6D1B-9855-3F71F2ABC401}"/>
              </a:ext>
            </a:extLst>
          </p:cNvPr>
          <p:cNvSpPr/>
          <p:nvPr/>
        </p:nvSpPr>
        <p:spPr>
          <a:xfrm>
            <a:off x="3324587" y="6036312"/>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3" name="四角形: 1 つの角を切り取る 22">
            <a:extLst>
              <a:ext uri="{FF2B5EF4-FFF2-40B4-BE49-F238E27FC236}">
                <a16:creationId xmlns:a16="http://schemas.microsoft.com/office/drawing/2014/main" id="{E4632F64-666C-5D2C-3EF2-5508E7A4E382}"/>
              </a:ext>
            </a:extLst>
          </p:cNvPr>
          <p:cNvSpPr/>
          <p:nvPr/>
        </p:nvSpPr>
        <p:spPr>
          <a:xfrm>
            <a:off x="2615622" y="6114225"/>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5" name="四角形: 1 つの角を切り取る 24">
            <a:extLst>
              <a:ext uri="{FF2B5EF4-FFF2-40B4-BE49-F238E27FC236}">
                <a16:creationId xmlns:a16="http://schemas.microsoft.com/office/drawing/2014/main" id="{C62470AF-1EF4-DA56-2ECF-764178259785}"/>
              </a:ext>
            </a:extLst>
          </p:cNvPr>
          <p:cNvSpPr/>
          <p:nvPr/>
        </p:nvSpPr>
        <p:spPr>
          <a:xfrm>
            <a:off x="3915798" y="5893882"/>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9" name="四角形: 1 つの角を切り取る 28">
            <a:extLst>
              <a:ext uri="{FF2B5EF4-FFF2-40B4-BE49-F238E27FC236}">
                <a16:creationId xmlns:a16="http://schemas.microsoft.com/office/drawing/2014/main" id="{B3DB3409-DA2D-2B28-F397-ED7404A1523F}"/>
              </a:ext>
            </a:extLst>
          </p:cNvPr>
          <p:cNvSpPr/>
          <p:nvPr/>
        </p:nvSpPr>
        <p:spPr>
          <a:xfrm>
            <a:off x="3350274" y="5475430"/>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902588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6">
            <a:extLst>
              <a:ext uri="{FF2B5EF4-FFF2-40B4-BE49-F238E27FC236}">
                <a16:creationId xmlns:a16="http://schemas.microsoft.com/office/drawing/2014/main" id="{B66E5C1B-C1D8-E908-3E4C-8B97F4B4EA77}"/>
              </a:ext>
            </a:extLst>
          </p:cNvPr>
          <p:cNvGraphicFramePr>
            <a:graphicFrameLocks noGrp="1"/>
          </p:cNvGraphicFramePr>
          <p:nvPr>
            <p:extLst>
              <p:ext uri="{D42A27DB-BD31-4B8C-83A1-F6EECF244321}">
                <p14:modId xmlns:p14="http://schemas.microsoft.com/office/powerpoint/2010/main" val="1712957178"/>
              </p:ext>
            </p:extLst>
          </p:nvPr>
        </p:nvGraphicFramePr>
        <p:xfrm>
          <a:off x="1036954" y="2067121"/>
          <a:ext cx="6844544" cy="4028440"/>
        </p:xfrm>
        <a:graphic>
          <a:graphicData uri="http://schemas.openxmlformats.org/drawingml/2006/table">
            <a:tbl>
              <a:tblPr firstRow="1" bandRow="1">
                <a:tableStyleId>{5C22544A-7EE6-4342-B048-85BDC9FD1C3A}</a:tableStyleId>
              </a:tblPr>
              <a:tblGrid>
                <a:gridCol w="3422272">
                  <a:extLst>
                    <a:ext uri="{9D8B030D-6E8A-4147-A177-3AD203B41FA5}">
                      <a16:colId xmlns:a16="http://schemas.microsoft.com/office/drawing/2014/main" val="2816082507"/>
                    </a:ext>
                  </a:extLst>
                </a:gridCol>
                <a:gridCol w="3422272">
                  <a:extLst>
                    <a:ext uri="{9D8B030D-6E8A-4147-A177-3AD203B41FA5}">
                      <a16:colId xmlns:a16="http://schemas.microsoft.com/office/drawing/2014/main" val="162217439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solidFill>
                            <a:schemeClr val="tx1"/>
                          </a:solidFill>
                          <a:latin typeface="メイリオ" panose="020B0604030504040204" pitchFamily="50" charset="-128"/>
                          <a:ea typeface="メイリオ" panose="020B0604030504040204" pitchFamily="50" charset="-128"/>
                        </a:rPr>
                        <a:t>①困る・迷うことは何か</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b="1" dirty="0">
                          <a:solidFill>
                            <a:schemeClr val="tx1"/>
                          </a:solidFill>
                          <a:latin typeface="メイリオ" panose="020B0604030504040204" pitchFamily="50" charset="-128"/>
                          <a:ea typeface="メイリオ" panose="020B0604030504040204" pitchFamily="50" charset="-128"/>
                        </a:rPr>
                        <a:t>②どう行動するか</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1135899"/>
                  </a:ext>
                </a:extLst>
              </a:tr>
              <a:tr h="370840">
                <a:tc>
                  <a:txBody>
                    <a:bodyPr/>
                    <a:lstStyle/>
                    <a:p>
                      <a:endParaRPr kumimoji="1" lang="en-US" altLang="ja-JP" b="1" dirty="0">
                        <a:solidFill>
                          <a:schemeClr val="tx1"/>
                        </a:solidFill>
                        <a:latin typeface="メイリオ" panose="020B0604030504040204" pitchFamily="50" charset="-128"/>
                        <a:ea typeface="メイリオ" panose="020B0604030504040204" pitchFamily="50" charset="-128"/>
                      </a:endParaRPr>
                    </a:p>
                    <a:p>
                      <a:endParaRPr kumimoji="1" lang="en-US" altLang="ja-JP" b="1" dirty="0">
                        <a:solidFill>
                          <a:schemeClr val="tx1"/>
                        </a:solidFill>
                        <a:latin typeface="メイリオ" panose="020B0604030504040204" pitchFamily="50" charset="-128"/>
                        <a:ea typeface="メイリオ" panose="020B0604030504040204" pitchFamily="50" charset="-128"/>
                      </a:endParaRPr>
                    </a:p>
                    <a:p>
                      <a:endParaRPr kumimoji="1" lang="ja-JP" altLang="en-US" b="1"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b="1"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1522254"/>
                  </a:ext>
                </a:extLst>
              </a:tr>
              <a:tr h="370840">
                <a:tc>
                  <a:txBody>
                    <a:bodyPr/>
                    <a:lstStyle/>
                    <a:p>
                      <a:endParaRPr kumimoji="1" lang="en-US" altLang="ja-JP" b="1" dirty="0">
                        <a:solidFill>
                          <a:schemeClr val="tx1"/>
                        </a:solidFill>
                        <a:latin typeface="メイリオ" panose="020B0604030504040204" pitchFamily="50" charset="-128"/>
                        <a:ea typeface="メイリオ" panose="020B0604030504040204" pitchFamily="50" charset="-128"/>
                      </a:endParaRPr>
                    </a:p>
                    <a:p>
                      <a:endParaRPr kumimoji="1" lang="en-US" altLang="ja-JP" b="1" dirty="0">
                        <a:solidFill>
                          <a:schemeClr val="tx1"/>
                        </a:solidFill>
                        <a:latin typeface="メイリオ" panose="020B0604030504040204" pitchFamily="50" charset="-128"/>
                        <a:ea typeface="メイリオ" panose="020B0604030504040204" pitchFamily="50" charset="-128"/>
                      </a:endParaRPr>
                    </a:p>
                    <a:p>
                      <a:endParaRPr kumimoji="1" lang="ja-JP" altLang="en-US" b="1"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b="1"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7333569"/>
                  </a:ext>
                </a:extLst>
              </a:tr>
              <a:tr h="370840">
                <a:tc>
                  <a:txBody>
                    <a:bodyPr/>
                    <a:lstStyle/>
                    <a:p>
                      <a:endParaRPr kumimoji="1" lang="en-US" altLang="ja-JP" b="1" dirty="0">
                        <a:solidFill>
                          <a:schemeClr val="tx1"/>
                        </a:solidFill>
                        <a:latin typeface="メイリオ" panose="020B0604030504040204" pitchFamily="50" charset="-128"/>
                        <a:ea typeface="メイリオ" panose="020B0604030504040204" pitchFamily="50" charset="-128"/>
                      </a:endParaRPr>
                    </a:p>
                    <a:p>
                      <a:endParaRPr kumimoji="1" lang="en-US" altLang="ja-JP" b="1" dirty="0">
                        <a:solidFill>
                          <a:schemeClr val="tx1"/>
                        </a:solidFill>
                        <a:latin typeface="メイリオ" panose="020B0604030504040204" pitchFamily="50" charset="-128"/>
                        <a:ea typeface="メイリオ" panose="020B0604030504040204" pitchFamily="50" charset="-128"/>
                      </a:endParaRPr>
                    </a:p>
                    <a:p>
                      <a:endParaRPr kumimoji="1" lang="ja-JP" altLang="en-US" b="1"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b="1"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7978937"/>
                  </a:ext>
                </a:extLst>
              </a:tr>
              <a:tr h="370840">
                <a:tc>
                  <a:txBody>
                    <a:bodyPr/>
                    <a:lstStyle/>
                    <a:p>
                      <a:endParaRPr kumimoji="1" lang="en-US" altLang="ja-JP" b="1" dirty="0">
                        <a:solidFill>
                          <a:schemeClr val="tx1"/>
                        </a:solidFill>
                        <a:latin typeface="メイリオ" panose="020B0604030504040204" pitchFamily="50" charset="-128"/>
                        <a:ea typeface="メイリオ" panose="020B0604030504040204" pitchFamily="50" charset="-128"/>
                      </a:endParaRPr>
                    </a:p>
                    <a:p>
                      <a:endParaRPr kumimoji="1" lang="en-US" altLang="ja-JP" b="1" dirty="0">
                        <a:solidFill>
                          <a:schemeClr val="tx1"/>
                        </a:solidFill>
                        <a:latin typeface="メイリオ" panose="020B0604030504040204" pitchFamily="50" charset="-128"/>
                        <a:ea typeface="メイリオ" panose="020B0604030504040204" pitchFamily="50" charset="-128"/>
                      </a:endParaRPr>
                    </a:p>
                    <a:p>
                      <a:endParaRPr kumimoji="1" lang="ja-JP" altLang="en-US" b="1"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b="1"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9153546"/>
                  </a:ext>
                </a:extLst>
              </a:tr>
            </a:tbl>
          </a:graphicData>
        </a:graphic>
      </p:graphicFrame>
      <p:sp>
        <p:nvSpPr>
          <p:cNvPr id="2" name="タイトル 1">
            <a:extLst>
              <a:ext uri="{FF2B5EF4-FFF2-40B4-BE49-F238E27FC236}">
                <a16:creationId xmlns:a16="http://schemas.microsoft.com/office/drawing/2014/main" id="{BB8DE449-FB0E-ED1B-3B5F-7F0FAA61B1CF}"/>
              </a:ext>
            </a:extLst>
          </p:cNvPr>
          <p:cNvSpPr>
            <a:spLocks noGrp="1"/>
          </p:cNvSpPr>
          <p:nvPr>
            <p:ph type="title"/>
          </p:nvPr>
        </p:nvSpPr>
        <p:spPr>
          <a:xfrm>
            <a:off x="567347" y="-54868"/>
            <a:ext cx="7886700" cy="1075513"/>
          </a:xfrm>
        </p:spPr>
        <p:txBody>
          <a:bodyPr>
            <a:norm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研修の進め方</a:t>
            </a:r>
          </a:p>
        </p:txBody>
      </p:sp>
      <p:sp>
        <p:nvSpPr>
          <p:cNvPr id="13" name="四角形: 1 つの角を切り取る 12">
            <a:extLst>
              <a:ext uri="{FF2B5EF4-FFF2-40B4-BE49-F238E27FC236}">
                <a16:creationId xmlns:a16="http://schemas.microsoft.com/office/drawing/2014/main" id="{4435E189-8935-6414-7960-194DD7835132}"/>
              </a:ext>
            </a:extLst>
          </p:cNvPr>
          <p:cNvSpPr/>
          <p:nvPr/>
        </p:nvSpPr>
        <p:spPr>
          <a:xfrm>
            <a:off x="1532027" y="2807773"/>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4" name="四角形: 1 つの角を切り取る 13">
            <a:extLst>
              <a:ext uri="{FF2B5EF4-FFF2-40B4-BE49-F238E27FC236}">
                <a16:creationId xmlns:a16="http://schemas.microsoft.com/office/drawing/2014/main" id="{E52D1269-933E-9C82-DF01-7D0A7726EAA2}"/>
              </a:ext>
            </a:extLst>
          </p:cNvPr>
          <p:cNvSpPr/>
          <p:nvPr/>
        </p:nvSpPr>
        <p:spPr>
          <a:xfrm>
            <a:off x="4923623" y="5462072"/>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5" name="四角形: 1 つの角を切り取る 14">
            <a:extLst>
              <a:ext uri="{FF2B5EF4-FFF2-40B4-BE49-F238E27FC236}">
                <a16:creationId xmlns:a16="http://schemas.microsoft.com/office/drawing/2014/main" id="{ACB0C2C6-7118-F6C7-3675-7FC5B967CADC}"/>
              </a:ext>
            </a:extLst>
          </p:cNvPr>
          <p:cNvSpPr/>
          <p:nvPr/>
        </p:nvSpPr>
        <p:spPr>
          <a:xfrm>
            <a:off x="5462177" y="2712697"/>
            <a:ext cx="468000" cy="468000"/>
          </a:xfrm>
          <a:prstGeom prst="snip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 name="四角形: 1 つの角を切り取る 15">
            <a:extLst>
              <a:ext uri="{FF2B5EF4-FFF2-40B4-BE49-F238E27FC236}">
                <a16:creationId xmlns:a16="http://schemas.microsoft.com/office/drawing/2014/main" id="{7C95770C-088E-9335-52FE-C6ACA5861733}"/>
              </a:ext>
            </a:extLst>
          </p:cNvPr>
          <p:cNvSpPr/>
          <p:nvPr/>
        </p:nvSpPr>
        <p:spPr>
          <a:xfrm>
            <a:off x="5870791" y="3613341"/>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5" name="四角形: 1 つの角を切り取る 24">
            <a:extLst>
              <a:ext uri="{FF2B5EF4-FFF2-40B4-BE49-F238E27FC236}">
                <a16:creationId xmlns:a16="http://schemas.microsoft.com/office/drawing/2014/main" id="{A33B962A-A92D-16F1-91D6-FDA3B320165C}"/>
              </a:ext>
            </a:extLst>
          </p:cNvPr>
          <p:cNvSpPr/>
          <p:nvPr/>
        </p:nvSpPr>
        <p:spPr>
          <a:xfrm>
            <a:off x="6812782" y="5426772"/>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6" name="四角形: 1 つの角を切り取る 25">
            <a:extLst>
              <a:ext uri="{FF2B5EF4-FFF2-40B4-BE49-F238E27FC236}">
                <a16:creationId xmlns:a16="http://schemas.microsoft.com/office/drawing/2014/main" id="{A6288371-B484-39E8-CB84-6A397F4D636F}"/>
              </a:ext>
            </a:extLst>
          </p:cNvPr>
          <p:cNvSpPr/>
          <p:nvPr/>
        </p:nvSpPr>
        <p:spPr>
          <a:xfrm>
            <a:off x="4689623" y="2769807"/>
            <a:ext cx="468000" cy="468000"/>
          </a:xfrm>
          <a:prstGeom prst="snip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7" name="四角形: 1 つの角を切り取る 26">
            <a:extLst>
              <a:ext uri="{FF2B5EF4-FFF2-40B4-BE49-F238E27FC236}">
                <a16:creationId xmlns:a16="http://schemas.microsoft.com/office/drawing/2014/main" id="{926EFBC1-F471-C767-DB29-9ADB85B28E6A}"/>
              </a:ext>
            </a:extLst>
          </p:cNvPr>
          <p:cNvSpPr/>
          <p:nvPr/>
        </p:nvSpPr>
        <p:spPr>
          <a:xfrm>
            <a:off x="6235300" y="2722632"/>
            <a:ext cx="468000" cy="468000"/>
          </a:xfrm>
          <a:prstGeom prst="snip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8" name="四角形: 1 つの角を切り取る 27">
            <a:extLst>
              <a:ext uri="{FF2B5EF4-FFF2-40B4-BE49-F238E27FC236}">
                <a16:creationId xmlns:a16="http://schemas.microsoft.com/office/drawing/2014/main" id="{827199E6-2501-5856-AF9E-79942C051782}"/>
              </a:ext>
            </a:extLst>
          </p:cNvPr>
          <p:cNvSpPr/>
          <p:nvPr/>
        </p:nvSpPr>
        <p:spPr>
          <a:xfrm>
            <a:off x="7092955" y="2762977"/>
            <a:ext cx="468000" cy="468000"/>
          </a:xfrm>
          <a:prstGeom prst="snip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9" name="四角形: 1 つの角を切り取る 28">
            <a:extLst>
              <a:ext uri="{FF2B5EF4-FFF2-40B4-BE49-F238E27FC236}">
                <a16:creationId xmlns:a16="http://schemas.microsoft.com/office/drawing/2014/main" id="{AA537337-9220-CF13-639D-A85481E6CE48}"/>
              </a:ext>
            </a:extLst>
          </p:cNvPr>
          <p:cNvSpPr/>
          <p:nvPr/>
        </p:nvSpPr>
        <p:spPr>
          <a:xfrm>
            <a:off x="6553832" y="3622944"/>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0" name="四角形: 1 つの角を切り取る 29">
            <a:extLst>
              <a:ext uri="{FF2B5EF4-FFF2-40B4-BE49-F238E27FC236}">
                <a16:creationId xmlns:a16="http://schemas.microsoft.com/office/drawing/2014/main" id="{0F9A189A-E340-E4A4-391C-ECC9B9D9F1A6}"/>
              </a:ext>
            </a:extLst>
          </p:cNvPr>
          <p:cNvSpPr/>
          <p:nvPr/>
        </p:nvSpPr>
        <p:spPr>
          <a:xfrm>
            <a:off x="6065768" y="5452460"/>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1" name="四角形: 1 つの角を切り取る 30">
            <a:extLst>
              <a:ext uri="{FF2B5EF4-FFF2-40B4-BE49-F238E27FC236}">
                <a16:creationId xmlns:a16="http://schemas.microsoft.com/office/drawing/2014/main" id="{BEB026A9-75B6-73DE-C755-A9E6C8574FD9}"/>
              </a:ext>
            </a:extLst>
          </p:cNvPr>
          <p:cNvSpPr/>
          <p:nvPr/>
        </p:nvSpPr>
        <p:spPr>
          <a:xfrm>
            <a:off x="5072410" y="3591587"/>
            <a:ext cx="468000" cy="468000"/>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136DF273-0303-FC29-D893-BF51F5D769A7}"/>
              </a:ext>
            </a:extLst>
          </p:cNvPr>
          <p:cNvGrpSpPr/>
          <p:nvPr/>
        </p:nvGrpSpPr>
        <p:grpSpPr>
          <a:xfrm>
            <a:off x="1706809" y="5508364"/>
            <a:ext cx="1344614" cy="521184"/>
            <a:chOff x="4760177" y="2664276"/>
            <a:chExt cx="1344614" cy="521184"/>
          </a:xfrm>
        </p:grpSpPr>
        <p:sp>
          <p:nvSpPr>
            <p:cNvPr id="33" name="四角形: 1 つの角を切り取る 32">
              <a:extLst>
                <a:ext uri="{FF2B5EF4-FFF2-40B4-BE49-F238E27FC236}">
                  <a16:creationId xmlns:a16="http://schemas.microsoft.com/office/drawing/2014/main" id="{08039CD2-AAF2-0452-879F-56A6D7A9F4C5}"/>
                </a:ext>
              </a:extLst>
            </p:cNvPr>
            <p:cNvSpPr/>
            <p:nvPr/>
          </p:nvSpPr>
          <p:spPr>
            <a:xfrm>
              <a:off x="4760177" y="2717460"/>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4" name="四角形: 1 つの角を切り取る 33">
              <a:extLst>
                <a:ext uri="{FF2B5EF4-FFF2-40B4-BE49-F238E27FC236}">
                  <a16:creationId xmlns:a16="http://schemas.microsoft.com/office/drawing/2014/main" id="{221BB970-A952-85DB-1503-0E5A148F90FA}"/>
                </a:ext>
              </a:extLst>
            </p:cNvPr>
            <p:cNvSpPr/>
            <p:nvPr/>
          </p:nvSpPr>
          <p:spPr>
            <a:xfrm>
              <a:off x="5636791" y="2664276"/>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570E16C9-ABC9-6A12-68D0-1F7F74C94868}"/>
              </a:ext>
            </a:extLst>
          </p:cNvPr>
          <p:cNvGrpSpPr/>
          <p:nvPr/>
        </p:nvGrpSpPr>
        <p:grpSpPr>
          <a:xfrm>
            <a:off x="1422739" y="3628323"/>
            <a:ext cx="2509693" cy="520917"/>
            <a:chOff x="-1840403" y="2764155"/>
            <a:chExt cx="2509693" cy="520917"/>
          </a:xfrm>
        </p:grpSpPr>
        <p:sp>
          <p:nvSpPr>
            <p:cNvPr id="12" name="四角形: 1 つの角を切り取る 11">
              <a:extLst>
                <a:ext uri="{FF2B5EF4-FFF2-40B4-BE49-F238E27FC236}">
                  <a16:creationId xmlns:a16="http://schemas.microsoft.com/office/drawing/2014/main" id="{576CA581-2571-3B84-0A60-7856322E0604}"/>
                </a:ext>
              </a:extLst>
            </p:cNvPr>
            <p:cNvSpPr/>
            <p:nvPr/>
          </p:nvSpPr>
          <p:spPr>
            <a:xfrm>
              <a:off x="-1840403" y="2817072"/>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2" name="四角形: 1 つの角を切り取る 31">
              <a:extLst>
                <a:ext uri="{FF2B5EF4-FFF2-40B4-BE49-F238E27FC236}">
                  <a16:creationId xmlns:a16="http://schemas.microsoft.com/office/drawing/2014/main" id="{006301E6-23D0-3169-01C2-504FD39EA247}"/>
                </a:ext>
              </a:extLst>
            </p:cNvPr>
            <p:cNvSpPr/>
            <p:nvPr/>
          </p:nvSpPr>
          <p:spPr>
            <a:xfrm>
              <a:off x="-1241664" y="2817072"/>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5" name="四角形: 1 つの角を切り取る 34">
              <a:extLst>
                <a:ext uri="{FF2B5EF4-FFF2-40B4-BE49-F238E27FC236}">
                  <a16:creationId xmlns:a16="http://schemas.microsoft.com/office/drawing/2014/main" id="{27BF12F8-383B-08FF-06A9-8DD75A11DC82}"/>
                </a:ext>
              </a:extLst>
            </p:cNvPr>
            <p:cNvSpPr/>
            <p:nvPr/>
          </p:nvSpPr>
          <p:spPr>
            <a:xfrm>
              <a:off x="201290" y="2788688"/>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6" name="四角形: 1 つの角を切り取る 35">
              <a:extLst>
                <a:ext uri="{FF2B5EF4-FFF2-40B4-BE49-F238E27FC236}">
                  <a16:creationId xmlns:a16="http://schemas.microsoft.com/office/drawing/2014/main" id="{F9CC4A35-4982-CFCA-A3AF-1E74C0BE2B49}"/>
                </a:ext>
              </a:extLst>
            </p:cNvPr>
            <p:cNvSpPr/>
            <p:nvPr/>
          </p:nvSpPr>
          <p:spPr>
            <a:xfrm>
              <a:off x="-539085" y="2764155"/>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grpSp>
      <p:sp>
        <p:nvSpPr>
          <p:cNvPr id="37" name="四角形: 1 つの角を切り取る 36">
            <a:extLst>
              <a:ext uri="{FF2B5EF4-FFF2-40B4-BE49-F238E27FC236}">
                <a16:creationId xmlns:a16="http://schemas.microsoft.com/office/drawing/2014/main" id="{9DA45F67-EBEB-22FD-FE07-5083A3B65926}"/>
              </a:ext>
            </a:extLst>
          </p:cNvPr>
          <p:cNvSpPr/>
          <p:nvPr/>
        </p:nvSpPr>
        <p:spPr>
          <a:xfrm>
            <a:off x="2281028" y="2779040"/>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8" name="四角形: 1 つの角を切り取る 37">
            <a:extLst>
              <a:ext uri="{FF2B5EF4-FFF2-40B4-BE49-F238E27FC236}">
                <a16:creationId xmlns:a16="http://schemas.microsoft.com/office/drawing/2014/main" id="{CD0F028A-C32C-CFEF-2305-26FD916AF1DD}"/>
              </a:ext>
            </a:extLst>
          </p:cNvPr>
          <p:cNvSpPr/>
          <p:nvPr/>
        </p:nvSpPr>
        <p:spPr>
          <a:xfrm>
            <a:off x="3655275" y="4569941"/>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9" name="四角形: 1 つの角を切り取る 38">
            <a:extLst>
              <a:ext uri="{FF2B5EF4-FFF2-40B4-BE49-F238E27FC236}">
                <a16:creationId xmlns:a16="http://schemas.microsoft.com/office/drawing/2014/main" id="{69365299-DB01-BAB7-E12C-36CB1FBEF0B4}"/>
              </a:ext>
            </a:extLst>
          </p:cNvPr>
          <p:cNvSpPr/>
          <p:nvPr/>
        </p:nvSpPr>
        <p:spPr>
          <a:xfrm>
            <a:off x="2912601" y="4614680"/>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0" name="四角形: 1 つの角を切り取る 39">
            <a:extLst>
              <a:ext uri="{FF2B5EF4-FFF2-40B4-BE49-F238E27FC236}">
                <a16:creationId xmlns:a16="http://schemas.microsoft.com/office/drawing/2014/main" id="{C1F97657-0443-4344-ECCE-5A742C562F66}"/>
              </a:ext>
            </a:extLst>
          </p:cNvPr>
          <p:cNvSpPr/>
          <p:nvPr/>
        </p:nvSpPr>
        <p:spPr>
          <a:xfrm>
            <a:off x="2263170" y="4546409"/>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1" name="四角形: 1 つの角を切り取る 40">
            <a:extLst>
              <a:ext uri="{FF2B5EF4-FFF2-40B4-BE49-F238E27FC236}">
                <a16:creationId xmlns:a16="http://schemas.microsoft.com/office/drawing/2014/main" id="{05A554BE-3190-0B72-3E90-DFC3192489C0}"/>
              </a:ext>
            </a:extLst>
          </p:cNvPr>
          <p:cNvSpPr/>
          <p:nvPr/>
        </p:nvSpPr>
        <p:spPr>
          <a:xfrm>
            <a:off x="1527908" y="4656690"/>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2" name="四角形: 1 つの角を切り取る 41">
            <a:extLst>
              <a:ext uri="{FF2B5EF4-FFF2-40B4-BE49-F238E27FC236}">
                <a16:creationId xmlns:a16="http://schemas.microsoft.com/office/drawing/2014/main" id="{31CCDDDC-7135-E8A2-9B7F-ECAE4F0439B6}"/>
              </a:ext>
            </a:extLst>
          </p:cNvPr>
          <p:cNvSpPr/>
          <p:nvPr/>
        </p:nvSpPr>
        <p:spPr>
          <a:xfrm>
            <a:off x="2886374" y="2762977"/>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3" name="四角形: 1 つの角を切り取る 42">
            <a:extLst>
              <a:ext uri="{FF2B5EF4-FFF2-40B4-BE49-F238E27FC236}">
                <a16:creationId xmlns:a16="http://schemas.microsoft.com/office/drawing/2014/main" id="{22517450-76A5-CCC8-D796-DEBF6844D69F}"/>
              </a:ext>
            </a:extLst>
          </p:cNvPr>
          <p:cNvSpPr/>
          <p:nvPr/>
        </p:nvSpPr>
        <p:spPr>
          <a:xfrm>
            <a:off x="3590988" y="2792741"/>
            <a:ext cx="468000" cy="468000"/>
          </a:xfrm>
          <a:prstGeom prst="snip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C8E19E75-532E-E17D-D08F-505B52E9EDF5}"/>
              </a:ext>
            </a:extLst>
          </p:cNvPr>
          <p:cNvSpPr/>
          <p:nvPr/>
        </p:nvSpPr>
        <p:spPr>
          <a:xfrm>
            <a:off x="535814" y="883912"/>
            <a:ext cx="8072370" cy="830997"/>
          </a:xfrm>
          <a:prstGeom prst="rect">
            <a:avLst/>
          </a:prstGeom>
        </p:spPr>
        <p:txBody>
          <a:bodyPr wrap="square">
            <a:spAutoFit/>
          </a:bodyPr>
          <a:lstStyle/>
          <a:p>
            <a:r>
              <a:rPr lang="ja-JP" altLang="en-US" sz="2400" b="1" kern="0" dirty="0">
                <a:latin typeface="Meiryo UI" panose="020B0604030504040204" pitchFamily="50" charset="-128"/>
                <a:ea typeface="Meiryo UI" panose="020B0604030504040204" pitchFamily="50" charset="-128"/>
              </a:rPr>
              <a:t>設問ごとに</a:t>
            </a:r>
            <a:r>
              <a:rPr lang="en-US" altLang="ja-JP" sz="2400" b="1" kern="0" dirty="0">
                <a:latin typeface="Meiryo UI" panose="020B0604030504040204" pitchFamily="50" charset="-128"/>
                <a:ea typeface="Meiryo UI" panose="020B0604030504040204" pitchFamily="50" charset="-128"/>
              </a:rPr>
              <a:t>【</a:t>
            </a:r>
            <a:r>
              <a:rPr lang="ja-JP" altLang="en-US" sz="2400" b="1" kern="0" dirty="0">
                <a:latin typeface="Meiryo UI" panose="020B0604030504040204" pitchFamily="50" charset="-128"/>
                <a:ea typeface="Meiryo UI" panose="020B0604030504040204" pitchFamily="50" charset="-128"/>
              </a:rPr>
              <a:t>①困る・迷うことは何か</a:t>
            </a:r>
            <a:r>
              <a:rPr lang="en-US" altLang="ja-JP" sz="2400" b="1" kern="0" dirty="0">
                <a:latin typeface="Meiryo UI" panose="020B0604030504040204" pitchFamily="50" charset="-128"/>
                <a:ea typeface="Meiryo UI" panose="020B0604030504040204" pitchFamily="50" charset="-128"/>
              </a:rPr>
              <a:t>】</a:t>
            </a:r>
            <a:r>
              <a:rPr lang="ja-JP" altLang="en-US" sz="2400" b="1" kern="0" dirty="0" err="1">
                <a:latin typeface="Meiryo UI" panose="020B0604030504040204" pitchFamily="50" charset="-128"/>
                <a:ea typeface="Meiryo UI" panose="020B0604030504040204" pitchFamily="50" charset="-128"/>
              </a:rPr>
              <a:t>、</a:t>
            </a:r>
            <a:r>
              <a:rPr lang="en-US" altLang="ja-JP" sz="2400" b="1" kern="0" dirty="0">
                <a:latin typeface="Meiryo UI" panose="020B0604030504040204" pitchFamily="50" charset="-128"/>
                <a:ea typeface="Meiryo UI" panose="020B0604030504040204" pitchFamily="50" charset="-128"/>
              </a:rPr>
              <a:t>【</a:t>
            </a:r>
            <a:r>
              <a:rPr lang="ja-JP" altLang="en-US" sz="2400" b="1" kern="0" dirty="0">
                <a:latin typeface="Meiryo UI" panose="020B0604030504040204" pitchFamily="50" charset="-128"/>
                <a:ea typeface="Meiryo UI" panose="020B0604030504040204" pitchFamily="50" charset="-128"/>
              </a:rPr>
              <a:t>②どう行動するか</a:t>
            </a:r>
            <a:r>
              <a:rPr lang="en-US" altLang="ja-JP" sz="2400" b="1" kern="0" dirty="0">
                <a:latin typeface="Meiryo UI" panose="020B0604030504040204" pitchFamily="50" charset="-128"/>
                <a:ea typeface="Meiryo UI" panose="020B0604030504040204" pitchFamily="50" charset="-128"/>
              </a:rPr>
              <a:t>】</a:t>
            </a:r>
            <a:r>
              <a:rPr lang="ja-JP" altLang="en-US" sz="2400" b="1" kern="0" dirty="0">
                <a:latin typeface="Meiryo UI" panose="020B0604030504040204" pitchFamily="50" charset="-128"/>
                <a:ea typeface="Meiryo UI" panose="020B0604030504040204" pitchFamily="50" charset="-128"/>
              </a:rPr>
              <a:t>を</a:t>
            </a:r>
            <a:endParaRPr lang="en-US" altLang="ja-JP" sz="2400" b="1" kern="0" dirty="0">
              <a:latin typeface="Meiryo UI" panose="020B0604030504040204" pitchFamily="50" charset="-128"/>
              <a:ea typeface="Meiryo UI" panose="020B0604030504040204" pitchFamily="50" charset="-128"/>
            </a:endParaRPr>
          </a:p>
          <a:p>
            <a:r>
              <a:rPr lang="ja-JP" altLang="en-US" sz="2400" b="1" kern="0" dirty="0">
                <a:latin typeface="Meiryo UI" panose="020B0604030504040204" pitchFamily="50" charset="-128"/>
                <a:ea typeface="Meiryo UI" panose="020B0604030504040204" pitchFamily="50" charset="-128"/>
              </a:rPr>
              <a:t>書いた付箋紙を模造紙に貼り付けてください。</a:t>
            </a:r>
            <a:endParaRPr lang="en-US" altLang="ja-JP" sz="2400" b="1" kern="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2DBC3AC-E459-25A3-C377-8DAC3E4B7F0B}"/>
              </a:ext>
            </a:extLst>
          </p:cNvPr>
          <p:cNvSpPr/>
          <p:nvPr/>
        </p:nvSpPr>
        <p:spPr>
          <a:xfrm>
            <a:off x="1036953" y="2425601"/>
            <a:ext cx="1354818"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設問（１）</a:t>
            </a:r>
          </a:p>
        </p:txBody>
      </p:sp>
      <p:sp>
        <p:nvSpPr>
          <p:cNvPr id="9" name="正方形/長方形 8">
            <a:extLst>
              <a:ext uri="{FF2B5EF4-FFF2-40B4-BE49-F238E27FC236}">
                <a16:creationId xmlns:a16="http://schemas.microsoft.com/office/drawing/2014/main" id="{93BBB73A-3D17-E12F-04DB-63F4480E2D91}"/>
              </a:ext>
            </a:extLst>
          </p:cNvPr>
          <p:cNvSpPr/>
          <p:nvPr/>
        </p:nvSpPr>
        <p:spPr>
          <a:xfrm>
            <a:off x="1036954" y="3349568"/>
            <a:ext cx="1216160"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設問（２）</a:t>
            </a:r>
          </a:p>
        </p:txBody>
      </p:sp>
      <p:sp>
        <p:nvSpPr>
          <p:cNvPr id="10" name="正方形/長方形 9">
            <a:extLst>
              <a:ext uri="{FF2B5EF4-FFF2-40B4-BE49-F238E27FC236}">
                <a16:creationId xmlns:a16="http://schemas.microsoft.com/office/drawing/2014/main" id="{99C83BB5-8EE8-E119-01AB-8AA66C10C96E}"/>
              </a:ext>
            </a:extLst>
          </p:cNvPr>
          <p:cNvSpPr/>
          <p:nvPr/>
        </p:nvSpPr>
        <p:spPr>
          <a:xfrm>
            <a:off x="1036953" y="4278688"/>
            <a:ext cx="121616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設問（３）</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5651E58E-8947-43BF-3AB8-093D28141C87}"/>
              </a:ext>
            </a:extLst>
          </p:cNvPr>
          <p:cNvSpPr/>
          <p:nvPr/>
        </p:nvSpPr>
        <p:spPr>
          <a:xfrm>
            <a:off x="1036953" y="5193525"/>
            <a:ext cx="1216161"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設問（４）</a:t>
            </a:r>
          </a:p>
        </p:txBody>
      </p:sp>
      <p:sp>
        <p:nvSpPr>
          <p:cNvPr id="7" name="四角形: 1 つの角を切り取る 6">
            <a:extLst>
              <a:ext uri="{FF2B5EF4-FFF2-40B4-BE49-F238E27FC236}">
                <a16:creationId xmlns:a16="http://schemas.microsoft.com/office/drawing/2014/main" id="{AB7DFADC-8D86-8FFE-3A8B-DC0571D1EBC0}"/>
              </a:ext>
            </a:extLst>
          </p:cNvPr>
          <p:cNvSpPr/>
          <p:nvPr/>
        </p:nvSpPr>
        <p:spPr>
          <a:xfrm>
            <a:off x="5646050" y="4492917"/>
            <a:ext cx="468000" cy="468000"/>
          </a:xfrm>
          <a:prstGeom prst="snip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7" name="四角形: 1 つの角を切り取る 16">
            <a:extLst>
              <a:ext uri="{FF2B5EF4-FFF2-40B4-BE49-F238E27FC236}">
                <a16:creationId xmlns:a16="http://schemas.microsoft.com/office/drawing/2014/main" id="{CDC7EA00-2B0B-4290-49FC-EF81A04B6A1A}"/>
              </a:ext>
            </a:extLst>
          </p:cNvPr>
          <p:cNvSpPr/>
          <p:nvPr/>
        </p:nvSpPr>
        <p:spPr>
          <a:xfrm>
            <a:off x="4996619" y="4512455"/>
            <a:ext cx="468000" cy="468000"/>
          </a:xfrm>
          <a:prstGeom prst="snip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8" name="四角形: 1 つの角を切り取る 17">
            <a:extLst>
              <a:ext uri="{FF2B5EF4-FFF2-40B4-BE49-F238E27FC236}">
                <a16:creationId xmlns:a16="http://schemas.microsoft.com/office/drawing/2014/main" id="{210C46A0-F430-D55F-9828-55F8E12220F2}"/>
              </a:ext>
            </a:extLst>
          </p:cNvPr>
          <p:cNvSpPr/>
          <p:nvPr/>
        </p:nvSpPr>
        <p:spPr>
          <a:xfrm>
            <a:off x="6311380" y="4512455"/>
            <a:ext cx="468000" cy="468000"/>
          </a:xfrm>
          <a:prstGeom prst="snip1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9" name="四角形: 1 つの角を切り取る 18">
            <a:extLst>
              <a:ext uri="{FF2B5EF4-FFF2-40B4-BE49-F238E27FC236}">
                <a16:creationId xmlns:a16="http://schemas.microsoft.com/office/drawing/2014/main" id="{8A4B20F4-B692-DF5E-17D4-B28C0E6E02D2}"/>
              </a:ext>
            </a:extLst>
          </p:cNvPr>
          <p:cNvSpPr/>
          <p:nvPr/>
        </p:nvSpPr>
        <p:spPr>
          <a:xfrm>
            <a:off x="3240750" y="5451676"/>
            <a:ext cx="468000" cy="468000"/>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379677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雲 2">
            <a:extLst>
              <a:ext uri="{FF2B5EF4-FFF2-40B4-BE49-F238E27FC236}">
                <a16:creationId xmlns:a16="http://schemas.microsoft.com/office/drawing/2014/main" id="{B258AB09-F5D4-4BEA-2D66-F3B6A4A3AE16}"/>
              </a:ext>
            </a:extLst>
          </p:cNvPr>
          <p:cNvSpPr/>
          <p:nvPr/>
        </p:nvSpPr>
        <p:spPr>
          <a:xfrm>
            <a:off x="984739" y="1996752"/>
            <a:ext cx="7174523" cy="1101012"/>
          </a:xfrm>
          <a:prstGeom prst="cloud">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a:extLst>
              <a:ext uri="{FF2B5EF4-FFF2-40B4-BE49-F238E27FC236}">
                <a16:creationId xmlns:a16="http://schemas.microsoft.com/office/drawing/2014/main" id="{74038AB4-9447-DCC8-7848-AD7B2F2DDB23}"/>
              </a:ext>
            </a:extLst>
          </p:cNvPr>
          <p:cNvSpPr txBox="1">
            <a:spLocks/>
          </p:cNvSpPr>
          <p:nvPr/>
        </p:nvSpPr>
        <p:spPr>
          <a:xfrm>
            <a:off x="984738" y="2223562"/>
            <a:ext cx="7174523" cy="2746778"/>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800" dirty="0">
                <a:latin typeface="Meiryo UI" panose="020B0604030504040204" pitchFamily="50" charset="-128"/>
                <a:ea typeface="Meiryo UI" panose="020B0604030504040204" pitchFamily="50" charset="-128"/>
              </a:rPr>
              <a:t>テーマ②「災害ごみ」の分類</a:t>
            </a:r>
          </a:p>
          <a:p>
            <a:pPr algn="ctr">
              <a:lnSpc>
                <a:spcPct val="110000"/>
              </a:lnSpc>
            </a:pPr>
            <a:endParaRPr lang="en-US" altLang="ja-JP" sz="3200" b="1" dirty="0">
              <a:latin typeface="Meiryo UI" panose="020B0604030504040204" pitchFamily="50" charset="-128"/>
              <a:ea typeface="Meiryo UI" panose="020B0604030504040204" pitchFamily="50" charset="-128"/>
            </a:endParaRPr>
          </a:p>
          <a:p>
            <a:pPr algn="ctr">
              <a:lnSpc>
                <a:spcPct val="110000"/>
              </a:lnSpc>
            </a:pP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「災害ごみ」はどのような種類に</a:t>
            </a: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分類することができるでしょうか？</a:t>
            </a:r>
          </a:p>
        </p:txBody>
      </p:sp>
    </p:spTree>
    <p:extLst>
      <p:ext uri="{BB962C8B-B14F-4D97-AF65-F5344CB8AC3E}">
        <p14:creationId xmlns:p14="http://schemas.microsoft.com/office/powerpoint/2010/main" val="2658432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2F711D20-E62A-B13E-DC87-E4BBA123C455}"/>
              </a:ext>
            </a:extLst>
          </p:cNvPr>
          <p:cNvSpPr txBox="1">
            <a:spLocks/>
          </p:cNvSpPr>
          <p:nvPr/>
        </p:nvSpPr>
        <p:spPr>
          <a:xfrm>
            <a:off x="249652" y="2785706"/>
            <a:ext cx="4207685" cy="37732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ts val="2500"/>
              </a:lnSpc>
              <a:spcBef>
                <a:spcPts val="1200"/>
              </a:spcBef>
              <a:buFont typeface="Arial" panose="020B0604020202020204" pitchFamily="34" charset="0"/>
              <a:buNone/>
            </a:pPr>
            <a:r>
              <a:rPr lang="ja-JP" altLang="en-US" sz="2000" b="1" dirty="0">
                <a:latin typeface="Meiryo UI" panose="020B0604030504040204" pitchFamily="50" charset="-128"/>
                <a:ea typeface="Meiryo UI" panose="020B0604030504040204" pitchFamily="50" charset="-128"/>
              </a:rPr>
              <a:t>　あなたは、高齢者のお宅に災害ごみの片付けの支援に行くことになりました。</a:t>
            </a:r>
            <a:endParaRPr lang="en-US" altLang="ja-JP" sz="2000" b="1" dirty="0">
              <a:latin typeface="Meiryo UI" panose="020B0604030504040204" pitchFamily="50" charset="-128"/>
              <a:ea typeface="Meiryo UI" panose="020B0604030504040204" pitchFamily="50" charset="-128"/>
            </a:endParaRPr>
          </a:p>
          <a:p>
            <a:pPr marL="0" indent="0" algn="just">
              <a:lnSpc>
                <a:spcPts val="2500"/>
              </a:lnSpc>
              <a:spcBef>
                <a:spcPts val="1200"/>
              </a:spcBef>
              <a:buFont typeface="Arial" panose="020B0604020202020204" pitchFamily="34" charset="0"/>
              <a:buNone/>
            </a:pPr>
            <a:r>
              <a:rPr lang="ja-JP" altLang="en-US" sz="2000" b="1" dirty="0">
                <a:latin typeface="Meiryo UI" panose="020B0604030504040204" pitchFamily="50" charset="-128"/>
                <a:ea typeface="Meiryo UI" panose="020B0604030504040204" pitchFamily="50" charset="-128"/>
              </a:rPr>
              <a:t>　台風による大雨で、近くの河川が　　氾濫し、自宅が床上浸水被害、瓦も風で飛ばされ落ちてしまいました。</a:t>
            </a:r>
            <a:endParaRPr lang="en-US" altLang="ja-JP" sz="2000" b="1" dirty="0">
              <a:latin typeface="Meiryo UI" panose="020B0604030504040204" pitchFamily="50" charset="-128"/>
              <a:ea typeface="Meiryo UI" panose="020B0604030504040204" pitchFamily="50" charset="-128"/>
            </a:endParaRPr>
          </a:p>
          <a:p>
            <a:pPr marL="0" indent="0" algn="just">
              <a:lnSpc>
                <a:spcPts val="2500"/>
              </a:lnSpc>
              <a:spcBef>
                <a:spcPts val="1200"/>
              </a:spcBef>
              <a:buFont typeface="Arial" panose="020B0604020202020204" pitchFamily="34" charset="0"/>
              <a:buNone/>
            </a:pPr>
            <a:r>
              <a:rPr lang="ja-JP" altLang="en-US" sz="2000" b="1" dirty="0">
                <a:latin typeface="Meiryo UI" panose="020B0604030504040204" pitchFamily="50" charset="-128"/>
                <a:ea typeface="Meiryo UI" panose="020B0604030504040204" pitchFamily="50" charset="-128"/>
              </a:rPr>
              <a:t>　戸建ての</a:t>
            </a:r>
            <a:r>
              <a:rPr lang="en-US" altLang="ja-JP" sz="2000" b="1" dirty="0">
                <a:latin typeface="Meiryo UI" panose="020B0604030504040204" pitchFamily="50" charset="-128"/>
                <a:ea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rPr>
              <a:t>階部分は、多くの家財が水につかってしまい、右のイラストのような状態で、片付け作業が必要です。</a:t>
            </a:r>
            <a:endParaRPr lang="en-US" altLang="ja-JP" sz="2000" b="1" dirty="0">
              <a:latin typeface="Meiryo UI" panose="020B0604030504040204" pitchFamily="50" charset="-128"/>
              <a:ea typeface="Meiryo UI" panose="020B0604030504040204" pitchFamily="50" charset="-128"/>
            </a:endParaRPr>
          </a:p>
          <a:p>
            <a:pPr marL="0" indent="0" algn="just">
              <a:lnSpc>
                <a:spcPts val="2500"/>
              </a:lnSpc>
              <a:spcBef>
                <a:spcPts val="1200"/>
              </a:spcBef>
              <a:buFont typeface="Arial" panose="020B0604020202020204" pitchFamily="34" charset="0"/>
              <a:buNone/>
            </a:pPr>
            <a:r>
              <a:rPr lang="ja-JP" altLang="en-US" sz="2000" b="1" dirty="0">
                <a:latin typeface="Meiryo UI" panose="020B0604030504040204" pitchFamily="50" charset="-128"/>
                <a:ea typeface="Meiryo UI" panose="020B0604030504040204" pitchFamily="50" charset="-128"/>
              </a:rPr>
              <a:t>　片付け作業を進めるうえで、それぞれの物をどのように区分しますか。</a:t>
            </a:r>
          </a:p>
        </p:txBody>
      </p:sp>
      <p:sp>
        <p:nvSpPr>
          <p:cNvPr id="3" name="タイトル 1">
            <a:extLst>
              <a:ext uri="{FF2B5EF4-FFF2-40B4-BE49-F238E27FC236}">
                <a16:creationId xmlns:a16="http://schemas.microsoft.com/office/drawing/2014/main" id="{3D764EB0-57E7-B76D-7B57-2D17245A1964}"/>
              </a:ext>
            </a:extLst>
          </p:cNvPr>
          <p:cNvSpPr>
            <a:spLocks noGrp="1"/>
          </p:cNvSpPr>
          <p:nvPr>
            <p:ph type="title"/>
          </p:nvPr>
        </p:nvSpPr>
        <p:spPr>
          <a:xfrm>
            <a:off x="567347" y="-54868"/>
            <a:ext cx="7886700" cy="1075513"/>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問いの設定</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7E45BDA4-F9AC-802B-D402-A2A9884B2158}"/>
              </a:ext>
            </a:extLst>
          </p:cNvPr>
          <p:cNvSpPr/>
          <p:nvPr/>
        </p:nvSpPr>
        <p:spPr>
          <a:xfrm>
            <a:off x="188169" y="1020883"/>
            <a:ext cx="8767660" cy="1131079"/>
          </a:xfrm>
          <a:prstGeom prst="rect">
            <a:avLst/>
          </a:prstGeom>
        </p:spPr>
        <p:txBody>
          <a:bodyPr wrap="square">
            <a:spAutoFit/>
          </a:bodyPr>
          <a:lstStyle/>
          <a:p>
            <a:pPr>
              <a:lnSpc>
                <a:spcPts val="2700"/>
              </a:lnSpc>
            </a:pPr>
            <a:r>
              <a:rPr lang="ja-JP" altLang="en-US" sz="2000" b="1" dirty="0">
                <a:latin typeface="Meiryo UI" panose="020B0604030504040204" pitchFamily="50" charset="-128"/>
                <a:ea typeface="Meiryo UI" panose="020B0604030504040204" pitchFamily="50" charset="-128"/>
              </a:rPr>
              <a:t>集積所や仮置場に持っていく際には、災害ごみを分別することが重要です。</a:t>
            </a:r>
            <a:endParaRPr lang="en-US" altLang="ja-JP" sz="2000" b="1" dirty="0">
              <a:latin typeface="Meiryo UI" panose="020B0604030504040204" pitchFamily="50" charset="-128"/>
              <a:ea typeface="Meiryo UI" panose="020B0604030504040204" pitchFamily="50" charset="-128"/>
            </a:endParaRPr>
          </a:p>
          <a:p>
            <a:pPr>
              <a:lnSpc>
                <a:spcPts val="2700"/>
              </a:lnSpc>
            </a:pPr>
            <a:r>
              <a:rPr lang="ja-JP" altLang="en-US" sz="2000" b="1" dirty="0">
                <a:latin typeface="Meiryo UI" panose="020B0604030504040204" pitchFamily="50" charset="-128"/>
                <a:ea typeface="Meiryo UI" panose="020B0604030504040204" pitchFamily="50" charset="-128"/>
              </a:rPr>
              <a:t>あなたが、以下のような状況・立場に置かれた時、片付け作業を行いながら、</a:t>
            </a:r>
            <a:endParaRPr lang="en-US" altLang="ja-JP" sz="2000" b="1" dirty="0">
              <a:latin typeface="Meiryo UI" panose="020B0604030504040204" pitchFamily="50" charset="-128"/>
              <a:ea typeface="Meiryo UI" panose="020B0604030504040204" pitchFamily="50" charset="-128"/>
            </a:endParaRPr>
          </a:p>
          <a:p>
            <a:pPr>
              <a:lnSpc>
                <a:spcPts val="2700"/>
              </a:lnSpc>
            </a:pPr>
            <a:r>
              <a:rPr lang="ja-JP" altLang="en-US" sz="2000" b="1" dirty="0">
                <a:latin typeface="Meiryo UI" panose="020B0604030504040204" pitchFamily="50" charset="-128"/>
                <a:ea typeface="Meiryo UI" panose="020B0604030504040204" pitchFamily="50" charset="-128"/>
              </a:rPr>
              <a:t>どのように災害ごみを分別するか、被災された方の気持ちになって考えてみましょう。</a:t>
            </a:r>
            <a:endParaRPr lang="en-US" altLang="ja-JP" sz="2000" b="1"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31B3A5E4-E771-DD58-3605-5C9A1F351240}"/>
              </a:ext>
            </a:extLst>
          </p:cNvPr>
          <p:cNvSpPr/>
          <p:nvPr/>
        </p:nvSpPr>
        <p:spPr>
          <a:xfrm>
            <a:off x="402355" y="2446039"/>
            <a:ext cx="918445" cy="298568"/>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ja-JP" altLang="en-US" sz="1600" b="1" dirty="0">
                <a:solidFill>
                  <a:schemeClr val="bg1"/>
                </a:solidFill>
                <a:latin typeface="メイリオ" panose="020B0604030504040204" pitchFamily="50" charset="-128"/>
                <a:ea typeface="メイリオ" panose="020B0604030504040204" pitchFamily="50" charset="-128"/>
              </a:rPr>
              <a:t>設 定</a:t>
            </a:r>
          </a:p>
        </p:txBody>
      </p:sp>
      <p:grpSp>
        <p:nvGrpSpPr>
          <p:cNvPr id="36" name="グループ化 35">
            <a:extLst>
              <a:ext uri="{FF2B5EF4-FFF2-40B4-BE49-F238E27FC236}">
                <a16:creationId xmlns:a16="http://schemas.microsoft.com/office/drawing/2014/main" id="{2BD9DB78-0D1C-5809-318A-4BDBE9F2868E}"/>
              </a:ext>
            </a:extLst>
          </p:cNvPr>
          <p:cNvGrpSpPr/>
          <p:nvPr/>
        </p:nvGrpSpPr>
        <p:grpSpPr>
          <a:xfrm>
            <a:off x="4372118" y="2409071"/>
            <a:ext cx="4428000" cy="4060186"/>
            <a:chOff x="4372118" y="2409071"/>
            <a:chExt cx="4428000" cy="4060186"/>
          </a:xfrm>
        </p:grpSpPr>
        <p:pic>
          <p:nvPicPr>
            <p:cNvPr id="19" name="図 18" descr="ダイアグラム, 設計図&#10;&#10;自動的に生成された説明">
              <a:extLst>
                <a:ext uri="{FF2B5EF4-FFF2-40B4-BE49-F238E27FC236}">
                  <a16:creationId xmlns:a16="http://schemas.microsoft.com/office/drawing/2014/main" id="{4DBDB2FB-5348-6E4B-DA2F-7B132FD210C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72118" y="2979094"/>
              <a:ext cx="4428000" cy="3321402"/>
            </a:xfrm>
            <a:prstGeom prst="rect">
              <a:avLst/>
            </a:prstGeom>
            <a:ln>
              <a:noFill/>
            </a:ln>
          </p:spPr>
        </p:pic>
        <p:sp>
          <p:nvSpPr>
            <p:cNvPr id="21" name="正方形/長方形 20">
              <a:extLst>
                <a:ext uri="{FF2B5EF4-FFF2-40B4-BE49-F238E27FC236}">
                  <a16:creationId xmlns:a16="http://schemas.microsoft.com/office/drawing/2014/main" id="{CA08D5BB-E6B4-EC59-69FF-38A76C792192}"/>
                </a:ext>
              </a:extLst>
            </p:cNvPr>
            <p:cNvSpPr/>
            <p:nvPr/>
          </p:nvSpPr>
          <p:spPr>
            <a:xfrm>
              <a:off x="4540824" y="2773955"/>
              <a:ext cx="2628000" cy="298568"/>
            </a:xfrm>
            <a:prstGeom prst="rect">
              <a:avLst/>
            </a:prstGeom>
            <a:solidFill>
              <a:schemeClr val="accent5">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ja-JP" altLang="en-US" sz="1400" b="1" dirty="0">
                  <a:solidFill>
                    <a:schemeClr val="tx1"/>
                  </a:solidFill>
                  <a:latin typeface="メイリオ" panose="020B0604030504040204" pitchFamily="50" charset="-128"/>
                  <a:ea typeface="メイリオ" panose="020B0604030504040204" pitchFamily="50" charset="-128"/>
                </a:rPr>
                <a:t>水害時の被災家屋のイメージ</a:t>
              </a:r>
            </a:p>
          </p:txBody>
        </p:sp>
        <p:sp>
          <p:nvSpPr>
            <p:cNvPr id="26" name="吹き出し: 線 25">
              <a:extLst>
                <a:ext uri="{FF2B5EF4-FFF2-40B4-BE49-F238E27FC236}">
                  <a16:creationId xmlns:a16="http://schemas.microsoft.com/office/drawing/2014/main" id="{06AD0CD6-9B5A-3BE2-EFEF-E62DAFB6DE95}"/>
                </a:ext>
              </a:extLst>
            </p:cNvPr>
            <p:cNvSpPr/>
            <p:nvPr/>
          </p:nvSpPr>
          <p:spPr>
            <a:xfrm>
              <a:off x="4618644" y="6067411"/>
              <a:ext cx="1367955" cy="360000"/>
            </a:xfrm>
            <a:prstGeom prst="borderCallout1">
              <a:avLst>
                <a:gd name="adj1" fmla="val -12106"/>
                <a:gd name="adj2" fmla="val 16457"/>
                <a:gd name="adj3" fmla="val -52637"/>
                <a:gd name="adj4" fmla="val 6659"/>
              </a:avLst>
            </a:prstGeom>
            <a:solidFill>
              <a:schemeClr val="accent1">
                <a:lumMod val="20000"/>
                <a:lumOff val="8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rPr>
                <a:t>床に積もった泥</a:t>
              </a:r>
            </a:p>
          </p:txBody>
        </p:sp>
        <p:sp>
          <p:nvSpPr>
            <p:cNvPr id="27" name="吹き出し: 線 26">
              <a:extLst>
                <a:ext uri="{FF2B5EF4-FFF2-40B4-BE49-F238E27FC236}">
                  <a16:creationId xmlns:a16="http://schemas.microsoft.com/office/drawing/2014/main" id="{E7893625-7E74-8A6A-91D5-EEC940BBC447}"/>
                </a:ext>
              </a:extLst>
            </p:cNvPr>
            <p:cNvSpPr/>
            <p:nvPr/>
          </p:nvSpPr>
          <p:spPr>
            <a:xfrm>
              <a:off x="7024531" y="5965257"/>
              <a:ext cx="1640497" cy="504000"/>
            </a:xfrm>
            <a:prstGeom prst="borderCallout1">
              <a:avLst>
                <a:gd name="adj1" fmla="val 58769"/>
                <a:gd name="adj2" fmla="val -3542"/>
                <a:gd name="adj3" fmla="val 13727"/>
                <a:gd name="adj4" fmla="val -11692"/>
              </a:avLst>
            </a:prstGeom>
            <a:solidFill>
              <a:schemeClr val="accent1">
                <a:lumMod val="20000"/>
                <a:lumOff val="8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ja-JP" altLang="en-US" sz="1200" dirty="0">
                  <a:solidFill>
                    <a:schemeClr val="tx1"/>
                  </a:solidFill>
                  <a:latin typeface="メイリオ" panose="020B0604030504040204" pitchFamily="50" charset="-128"/>
                  <a:ea typeface="メイリオ" panose="020B0604030504040204" pitchFamily="50" charset="-128"/>
                </a:rPr>
                <a:t>泥水に押し流された</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lnSpc>
                  <a:spcPts val="1600"/>
                </a:lnSpc>
              </a:pPr>
              <a:r>
                <a:rPr kumimoji="1" lang="ja-JP" altLang="en-US" sz="1200" dirty="0">
                  <a:solidFill>
                    <a:schemeClr val="tx1"/>
                  </a:solidFill>
                  <a:latin typeface="メイリオ" panose="020B0604030504040204" pitchFamily="50" charset="-128"/>
                  <a:ea typeface="メイリオ" panose="020B0604030504040204" pitchFamily="50" charset="-128"/>
                </a:rPr>
                <a:t>家具や家電</a:t>
              </a:r>
            </a:p>
          </p:txBody>
        </p:sp>
        <p:sp>
          <p:nvSpPr>
            <p:cNvPr id="28" name="吹き出し: 線 27">
              <a:extLst>
                <a:ext uri="{FF2B5EF4-FFF2-40B4-BE49-F238E27FC236}">
                  <a16:creationId xmlns:a16="http://schemas.microsoft.com/office/drawing/2014/main" id="{26C19859-F79B-7FED-F4EE-5428E569D047}"/>
                </a:ext>
              </a:extLst>
            </p:cNvPr>
            <p:cNvSpPr/>
            <p:nvPr/>
          </p:nvSpPr>
          <p:spPr>
            <a:xfrm>
              <a:off x="7452663" y="2409071"/>
              <a:ext cx="1125388" cy="504000"/>
            </a:xfrm>
            <a:prstGeom prst="borderCallout1">
              <a:avLst>
                <a:gd name="adj1" fmla="val 119224"/>
                <a:gd name="adj2" fmla="val -935"/>
                <a:gd name="adj3" fmla="val 321046"/>
                <a:gd name="adj4" fmla="val -104946"/>
              </a:avLst>
            </a:prstGeom>
            <a:solidFill>
              <a:schemeClr val="accent1">
                <a:lumMod val="20000"/>
                <a:lumOff val="8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ja-JP" altLang="en-US" sz="1200" dirty="0">
                  <a:solidFill>
                    <a:schemeClr val="tx1"/>
                  </a:solidFill>
                  <a:latin typeface="メイリオ" panose="020B0604030504040204" pitchFamily="50" charset="-128"/>
                  <a:ea typeface="メイリオ" panose="020B0604030504040204" pitchFamily="50" charset="-128"/>
                </a:rPr>
                <a:t>泥水で割れた</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lnSpc>
                  <a:spcPts val="1600"/>
                </a:lnSpc>
              </a:pPr>
              <a:r>
                <a:rPr kumimoji="1" lang="ja-JP" altLang="en-US" sz="1200" dirty="0">
                  <a:solidFill>
                    <a:schemeClr val="tx1"/>
                  </a:solidFill>
                  <a:latin typeface="メイリオ" panose="020B0604030504040204" pitchFamily="50" charset="-128"/>
                  <a:ea typeface="メイリオ" panose="020B0604030504040204" pitchFamily="50" charset="-128"/>
                </a:rPr>
                <a:t>ガラス</a:t>
              </a:r>
            </a:p>
          </p:txBody>
        </p:sp>
        <p:sp>
          <p:nvSpPr>
            <p:cNvPr id="32" name="楕円 31">
              <a:extLst>
                <a:ext uri="{FF2B5EF4-FFF2-40B4-BE49-F238E27FC236}">
                  <a16:creationId xmlns:a16="http://schemas.microsoft.com/office/drawing/2014/main" id="{C9326812-571C-8751-9361-A6B79E3601F3}"/>
                </a:ext>
              </a:extLst>
            </p:cNvPr>
            <p:cNvSpPr/>
            <p:nvPr/>
          </p:nvSpPr>
          <p:spPr>
            <a:xfrm>
              <a:off x="5402141" y="3926714"/>
              <a:ext cx="865668" cy="7597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AD068196-0F27-2577-D55B-81E39E0CB621}"/>
                </a:ext>
              </a:extLst>
            </p:cNvPr>
            <p:cNvSpPr/>
            <p:nvPr/>
          </p:nvSpPr>
          <p:spPr>
            <a:xfrm>
              <a:off x="6086808" y="5340804"/>
              <a:ext cx="865668" cy="7597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6003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BCF9C0-AEE1-1BA0-F56A-1E3B0AE1EAC3}"/>
              </a:ext>
            </a:extLst>
          </p:cNvPr>
          <p:cNvSpPr>
            <a:spLocks noGrp="1"/>
          </p:cNvSpPr>
          <p:nvPr>
            <p:ph type="title"/>
          </p:nvPr>
        </p:nvSpPr>
        <p:spPr>
          <a:xfrm>
            <a:off x="567347" y="-54868"/>
            <a:ext cx="7886700" cy="1075513"/>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問い</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E8759D3-24E5-6DAA-36F7-21FA54A3F16B}"/>
              </a:ext>
            </a:extLst>
          </p:cNvPr>
          <p:cNvSpPr/>
          <p:nvPr/>
        </p:nvSpPr>
        <p:spPr>
          <a:xfrm>
            <a:off x="178699" y="862272"/>
            <a:ext cx="8722706" cy="1015663"/>
          </a:xfrm>
          <a:prstGeom prst="rect">
            <a:avLst/>
          </a:prstGeom>
        </p:spPr>
        <p:txBody>
          <a:bodyPr wrap="square">
            <a:spAutoFit/>
          </a:bodyPr>
          <a:lstStyle/>
          <a:p>
            <a:r>
              <a:rPr lang="ja-JP" altLang="en-US" sz="2000" b="1" kern="0" dirty="0">
                <a:latin typeface="Meiryo UI" panose="020B0604030504040204" pitchFamily="50" charset="-128"/>
                <a:ea typeface="Meiryo UI" panose="020B0604030504040204" pitchFamily="50" charset="-128"/>
                <a:cs typeface="ＭＳ ゴシック" panose="020B0609070205080204" pitchFamily="49" charset="-128"/>
              </a:rPr>
              <a:t>被災した家屋の中には以下のようなものが散乱しています。</a:t>
            </a:r>
            <a:endParaRPr lang="en-US" altLang="ja-JP" sz="2000" b="1" kern="0" dirty="0">
              <a:latin typeface="Meiryo UI" panose="020B0604030504040204" pitchFamily="50" charset="-128"/>
              <a:ea typeface="Meiryo UI" panose="020B0604030504040204" pitchFamily="50" charset="-128"/>
              <a:cs typeface="ＭＳ ゴシック" panose="020B0609070205080204" pitchFamily="49" charset="-128"/>
            </a:endParaRPr>
          </a:p>
          <a:p>
            <a:r>
              <a:rPr lang="ja-JP" altLang="en-US" sz="2000" b="1" kern="0" dirty="0">
                <a:latin typeface="Meiryo UI" panose="020B0604030504040204" pitchFamily="50" charset="-128"/>
                <a:ea typeface="Meiryo UI" panose="020B0604030504040204" pitchFamily="50" charset="-128"/>
                <a:cs typeface="ＭＳ ゴシック" panose="020B0609070205080204" pitchFamily="49" charset="-128"/>
              </a:rPr>
              <a:t>それぞれ災害ごみか、それ以外か分ける作業を行いましょう。</a:t>
            </a:r>
            <a:endParaRPr lang="en-US" altLang="ja-JP" sz="2000" b="1" kern="0" dirty="0">
              <a:latin typeface="Meiryo UI" panose="020B0604030504040204" pitchFamily="50" charset="-128"/>
              <a:ea typeface="Meiryo UI" panose="020B0604030504040204" pitchFamily="50" charset="-128"/>
              <a:cs typeface="ＭＳ ゴシック" panose="020B0609070205080204" pitchFamily="49" charset="-128"/>
            </a:endParaRPr>
          </a:p>
          <a:p>
            <a:endParaRPr lang="ja-JP" altLang="en-US" sz="2000" b="1" dirty="0">
              <a:latin typeface="Meiryo UI" panose="020B0604030504040204" pitchFamily="50" charset="-128"/>
              <a:ea typeface="Meiryo UI" panose="020B0604030504040204" pitchFamily="50" charset="-128"/>
            </a:endParaRPr>
          </a:p>
        </p:txBody>
      </p:sp>
      <p:grpSp>
        <p:nvGrpSpPr>
          <p:cNvPr id="31" name="グループ化 30">
            <a:extLst>
              <a:ext uri="{FF2B5EF4-FFF2-40B4-BE49-F238E27FC236}">
                <a16:creationId xmlns:a16="http://schemas.microsoft.com/office/drawing/2014/main" id="{66B7645E-FCE2-4C2F-28D0-1C9F0B7A27D9}"/>
              </a:ext>
            </a:extLst>
          </p:cNvPr>
          <p:cNvGrpSpPr/>
          <p:nvPr/>
        </p:nvGrpSpPr>
        <p:grpSpPr>
          <a:xfrm>
            <a:off x="2221001" y="3368540"/>
            <a:ext cx="1598561" cy="1453215"/>
            <a:chOff x="3258385" y="1926758"/>
            <a:chExt cx="1598561" cy="1453215"/>
          </a:xfrm>
        </p:grpSpPr>
        <p:pic>
          <p:nvPicPr>
            <p:cNvPr id="52" name="図 51" descr="挿絵 が含まれている画像&#10;&#10;自動的に生成された説明">
              <a:extLst>
                <a:ext uri="{FF2B5EF4-FFF2-40B4-BE49-F238E27FC236}">
                  <a16:creationId xmlns:a16="http://schemas.microsoft.com/office/drawing/2014/main" id="{15046CB1-A5F8-A7BB-9A97-8F780E4DA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946" y="1926758"/>
              <a:ext cx="1028106" cy="1035398"/>
            </a:xfrm>
            <a:prstGeom prst="rect">
              <a:avLst/>
            </a:prstGeom>
          </p:spPr>
        </p:pic>
        <p:sp>
          <p:nvSpPr>
            <p:cNvPr id="53" name="正方形/長方形 52">
              <a:extLst>
                <a:ext uri="{FF2B5EF4-FFF2-40B4-BE49-F238E27FC236}">
                  <a16:creationId xmlns:a16="http://schemas.microsoft.com/office/drawing/2014/main" id="{4137A57E-DA25-2A5E-5C03-0324A9900797}"/>
                </a:ext>
              </a:extLst>
            </p:cNvPr>
            <p:cNvSpPr/>
            <p:nvPr/>
          </p:nvSpPr>
          <p:spPr>
            <a:xfrm>
              <a:off x="3258385" y="3009993"/>
              <a:ext cx="1598561" cy="369980"/>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生ごみ</a:t>
              </a:r>
            </a:p>
          </p:txBody>
        </p:sp>
      </p:grpSp>
      <p:grpSp>
        <p:nvGrpSpPr>
          <p:cNvPr id="54" name="グループ化 53">
            <a:extLst>
              <a:ext uri="{FF2B5EF4-FFF2-40B4-BE49-F238E27FC236}">
                <a16:creationId xmlns:a16="http://schemas.microsoft.com/office/drawing/2014/main" id="{A4B0731B-C0CA-3589-468F-394A4A22D2FB}"/>
              </a:ext>
            </a:extLst>
          </p:cNvPr>
          <p:cNvGrpSpPr/>
          <p:nvPr/>
        </p:nvGrpSpPr>
        <p:grpSpPr>
          <a:xfrm>
            <a:off x="663195" y="3371190"/>
            <a:ext cx="1598561" cy="1435038"/>
            <a:chOff x="356628" y="3427167"/>
            <a:chExt cx="1598561" cy="1435038"/>
          </a:xfrm>
        </p:grpSpPr>
        <p:pic>
          <p:nvPicPr>
            <p:cNvPr id="55" name="図 54" descr="抽象, 挿絵 が含まれている画像&#10;&#10;自動的に生成された説明">
              <a:extLst>
                <a:ext uri="{FF2B5EF4-FFF2-40B4-BE49-F238E27FC236}">
                  <a16:creationId xmlns:a16="http://schemas.microsoft.com/office/drawing/2014/main" id="{F31E5495-9130-52F7-64F5-BC4F8DA929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353" y="3427167"/>
              <a:ext cx="1241888" cy="1250696"/>
            </a:xfrm>
            <a:prstGeom prst="rect">
              <a:avLst/>
            </a:prstGeom>
          </p:spPr>
        </p:pic>
        <p:sp>
          <p:nvSpPr>
            <p:cNvPr id="56" name="正方形/長方形 55">
              <a:extLst>
                <a:ext uri="{FF2B5EF4-FFF2-40B4-BE49-F238E27FC236}">
                  <a16:creationId xmlns:a16="http://schemas.microsoft.com/office/drawing/2014/main" id="{B51C43BA-64FC-0E60-204D-F880E9EB88B1}"/>
                </a:ext>
              </a:extLst>
            </p:cNvPr>
            <p:cNvSpPr/>
            <p:nvPr/>
          </p:nvSpPr>
          <p:spPr>
            <a:xfrm>
              <a:off x="356628" y="4492873"/>
              <a:ext cx="1598561" cy="369332"/>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たまった古雑誌</a:t>
              </a:r>
            </a:p>
          </p:txBody>
        </p:sp>
      </p:grpSp>
      <p:grpSp>
        <p:nvGrpSpPr>
          <p:cNvPr id="57" name="グループ化 56">
            <a:extLst>
              <a:ext uri="{FF2B5EF4-FFF2-40B4-BE49-F238E27FC236}">
                <a16:creationId xmlns:a16="http://schemas.microsoft.com/office/drawing/2014/main" id="{CC726A37-2B5C-A72E-1ECC-5EB264D3FA23}"/>
              </a:ext>
            </a:extLst>
          </p:cNvPr>
          <p:cNvGrpSpPr/>
          <p:nvPr/>
        </p:nvGrpSpPr>
        <p:grpSpPr>
          <a:xfrm>
            <a:off x="2810270" y="4866114"/>
            <a:ext cx="1961766" cy="1649571"/>
            <a:chOff x="2831532" y="4994250"/>
            <a:chExt cx="1961766" cy="1649571"/>
          </a:xfrm>
        </p:grpSpPr>
        <p:pic>
          <p:nvPicPr>
            <p:cNvPr id="58" name="図 57" descr="挿絵 が含まれている画像&#10;&#10;自動的に生成された説明">
              <a:extLst>
                <a:ext uri="{FF2B5EF4-FFF2-40B4-BE49-F238E27FC236}">
                  <a16:creationId xmlns:a16="http://schemas.microsoft.com/office/drawing/2014/main" id="{70EE2948-C05A-A544-50AA-07104F6C23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1471" y="4994250"/>
              <a:ext cx="1241888" cy="1250696"/>
            </a:xfrm>
            <a:prstGeom prst="rect">
              <a:avLst/>
            </a:prstGeom>
          </p:spPr>
        </p:pic>
        <p:sp>
          <p:nvSpPr>
            <p:cNvPr id="59" name="正方形/長方形 58">
              <a:extLst>
                <a:ext uri="{FF2B5EF4-FFF2-40B4-BE49-F238E27FC236}">
                  <a16:creationId xmlns:a16="http://schemas.microsoft.com/office/drawing/2014/main" id="{24A80EDA-0F94-15F9-90F4-30B8BA77A705}"/>
                </a:ext>
              </a:extLst>
            </p:cNvPr>
            <p:cNvSpPr/>
            <p:nvPr/>
          </p:nvSpPr>
          <p:spPr>
            <a:xfrm>
              <a:off x="2831532" y="6274489"/>
              <a:ext cx="1961766" cy="369332"/>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使わなくなった衣類</a:t>
              </a:r>
            </a:p>
          </p:txBody>
        </p:sp>
      </p:grpSp>
      <p:grpSp>
        <p:nvGrpSpPr>
          <p:cNvPr id="60" name="グループ化 59">
            <a:extLst>
              <a:ext uri="{FF2B5EF4-FFF2-40B4-BE49-F238E27FC236}">
                <a16:creationId xmlns:a16="http://schemas.microsoft.com/office/drawing/2014/main" id="{69484FF5-9F70-2029-A1BA-ECA13680A272}"/>
              </a:ext>
            </a:extLst>
          </p:cNvPr>
          <p:cNvGrpSpPr/>
          <p:nvPr/>
        </p:nvGrpSpPr>
        <p:grpSpPr>
          <a:xfrm>
            <a:off x="4775611" y="4912892"/>
            <a:ext cx="1895719" cy="1602793"/>
            <a:chOff x="4906432" y="5136855"/>
            <a:chExt cx="1895719" cy="1602793"/>
          </a:xfrm>
        </p:grpSpPr>
        <p:pic>
          <p:nvPicPr>
            <p:cNvPr id="61" name="図 60" descr="アイコン が含まれている画像&#10;&#10;自動的に生成された説明">
              <a:extLst>
                <a:ext uri="{FF2B5EF4-FFF2-40B4-BE49-F238E27FC236}">
                  <a16:creationId xmlns:a16="http://schemas.microsoft.com/office/drawing/2014/main" id="{2221A624-4401-95C8-D0C2-634744D385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1148" y="5136855"/>
              <a:ext cx="1100288" cy="1108091"/>
            </a:xfrm>
            <a:prstGeom prst="rect">
              <a:avLst/>
            </a:prstGeom>
          </p:spPr>
        </p:pic>
        <p:sp>
          <p:nvSpPr>
            <p:cNvPr id="62" name="正方形/長方形 61">
              <a:extLst>
                <a:ext uri="{FF2B5EF4-FFF2-40B4-BE49-F238E27FC236}">
                  <a16:creationId xmlns:a16="http://schemas.microsoft.com/office/drawing/2014/main" id="{78A7760D-A29E-FE38-88B0-9A708B166601}"/>
                </a:ext>
              </a:extLst>
            </p:cNvPr>
            <p:cNvSpPr/>
            <p:nvPr/>
          </p:nvSpPr>
          <p:spPr>
            <a:xfrm>
              <a:off x="4906432" y="6093317"/>
              <a:ext cx="1895719" cy="646331"/>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倉庫に置いていたまだ使えるテレビ</a:t>
              </a:r>
            </a:p>
          </p:txBody>
        </p:sp>
      </p:grpSp>
      <p:grpSp>
        <p:nvGrpSpPr>
          <p:cNvPr id="63" name="グループ化 62">
            <a:extLst>
              <a:ext uri="{FF2B5EF4-FFF2-40B4-BE49-F238E27FC236}">
                <a16:creationId xmlns:a16="http://schemas.microsoft.com/office/drawing/2014/main" id="{17DC2081-0671-52C9-BF3E-D849FB269000}"/>
              </a:ext>
            </a:extLst>
          </p:cNvPr>
          <p:cNvGrpSpPr/>
          <p:nvPr/>
        </p:nvGrpSpPr>
        <p:grpSpPr>
          <a:xfrm>
            <a:off x="5720701" y="1594312"/>
            <a:ext cx="1895719" cy="1596764"/>
            <a:chOff x="6772203" y="3114066"/>
            <a:chExt cx="1895719" cy="1596764"/>
          </a:xfrm>
        </p:grpSpPr>
        <p:sp>
          <p:nvSpPr>
            <p:cNvPr id="1024" name="正方形/長方形 1023">
              <a:extLst>
                <a:ext uri="{FF2B5EF4-FFF2-40B4-BE49-F238E27FC236}">
                  <a16:creationId xmlns:a16="http://schemas.microsoft.com/office/drawing/2014/main" id="{87E9C136-72C2-13E0-099A-55D9CE67CA92}"/>
                </a:ext>
              </a:extLst>
            </p:cNvPr>
            <p:cNvSpPr/>
            <p:nvPr/>
          </p:nvSpPr>
          <p:spPr>
            <a:xfrm>
              <a:off x="6772203" y="4064499"/>
              <a:ext cx="1895719" cy="646331"/>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水に浸かった</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たんす</a:t>
              </a:r>
            </a:p>
          </p:txBody>
        </p:sp>
        <p:pic>
          <p:nvPicPr>
            <p:cNvPr id="1025" name="図 1024" descr="ロゴ が含まれている画像&#10;&#10;自動的に生成された説明">
              <a:extLst>
                <a:ext uri="{FF2B5EF4-FFF2-40B4-BE49-F238E27FC236}">
                  <a16:creationId xmlns:a16="http://schemas.microsoft.com/office/drawing/2014/main" id="{97326614-B9EE-358E-A00F-0DC161D2076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176282" y="3114066"/>
              <a:ext cx="1073013" cy="1074570"/>
            </a:xfrm>
            <a:prstGeom prst="rect">
              <a:avLst/>
            </a:prstGeom>
          </p:spPr>
        </p:pic>
      </p:grpSp>
      <p:grpSp>
        <p:nvGrpSpPr>
          <p:cNvPr id="1027" name="グループ化 1026">
            <a:extLst>
              <a:ext uri="{FF2B5EF4-FFF2-40B4-BE49-F238E27FC236}">
                <a16:creationId xmlns:a16="http://schemas.microsoft.com/office/drawing/2014/main" id="{1FA878DB-25BE-49D6-64A0-BA934D812118}"/>
              </a:ext>
            </a:extLst>
          </p:cNvPr>
          <p:cNvGrpSpPr/>
          <p:nvPr/>
        </p:nvGrpSpPr>
        <p:grpSpPr>
          <a:xfrm>
            <a:off x="7057191" y="3115566"/>
            <a:ext cx="1598561" cy="1797326"/>
            <a:chOff x="7010510" y="4704123"/>
            <a:chExt cx="1598561" cy="1797326"/>
          </a:xfrm>
        </p:grpSpPr>
        <p:sp>
          <p:nvSpPr>
            <p:cNvPr id="1029" name="正方形/長方形 1028">
              <a:extLst>
                <a:ext uri="{FF2B5EF4-FFF2-40B4-BE49-F238E27FC236}">
                  <a16:creationId xmlns:a16="http://schemas.microsoft.com/office/drawing/2014/main" id="{EFFD6277-445E-D1D3-CACD-19ABE4D697E6}"/>
                </a:ext>
              </a:extLst>
            </p:cNvPr>
            <p:cNvSpPr/>
            <p:nvPr/>
          </p:nvSpPr>
          <p:spPr>
            <a:xfrm>
              <a:off x="7010510" y="5855118"/>
              <a:ext cx="1598561" cy="646331"/>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水没して壊れた冷蔵庫</a:t>
              </a:r>
            </a:p>
          </p:txBody>
        </p:sp>
        <p:pic>
          <p:nvPicPr>
            <p:cNvPr id="1031" name="図 1030" descr="駐車場, 座る, ストリート, メーター が含まれている画像&#10;&#10;自動的に生成された説明">
              <a:extLst>
                <a:ext uri="{FF2B5EF4-FFF2-40B4-BE49-F238E27FC236}">
                  <a16:creationId xmlns:a16="http://schemas.microsoft.com/office/drawing/2014/main" id="{B25718BE-BF23-B8AF-AA44-90B3C7399D7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240350" y="4704123"/>
              <a:ext cx="1196899" cy="1196899"/>
            </a:xfrm>
            <a:prstGeom prst="rect">
              <a:avLst/>
            </a:prstGeom>
          </p:spPr>
        </p:pic>
      </p:grpSp>
      <p:grpSp>
        <p:nvGrpSpPr>
          <p:cNvPr id="1032" name="グループ化 1031">
            <a:extLst>
              <a:ext uri="{FF2B5EF4-FFF2-40B4-BE49-F238E27FC236}">
                <a16:creationId xmlns:a16="http://schemas.microsoft.com/office/drawing/2014/main" id="{50BF3BFF-2588-96A9-5305-8F2385912B11}"/>
              </a:ext>
            </a:extLst>
          </p:cNvPr>
          <p:cNvGrpSpPr/>
          <p:nvPr/>
        </p:nvGrpSpPr>
        <p:grpSpPr>
          <a:xfrm>
            <a:off x="294761" y="1460870"/>
            <a:ext cx="2295064" cy="1747338"/>
            <a:chOff x="105084" y="1498738"/>
            <a:chExt cx="2295064" cy="1747338"/>
          </a:xfrm>
        </p:grpSpPr>
        <p:sp>
          <p:nvSpPr>
            <p:cNvPr id="1033" name="正方形/長方形 1032">
              <a:extLst>
                <a:ext uri="{FF2B5EF4-FFF2-40B4-BE49-F238E27FC236}">
                  <a16:creationId xmlns:a16="http://schemas.microsoft.com/office/drawing/2014/main" id="{37BB32FE-2E25-67E3-436B-431DBB68B70A}"/>
                </a:ext>
              </a:extLst>
            </p:cNvPr>
            <p:cNvSpPr/>
            <p:nvPr/>
          </p:nvSpPr>
          <p:spPr>
            <a:xfrm>
              <a:off x="105084" y="2599745"/>
              <a:ext cx="2295064" cy="646331"/>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台風で壊れた</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子供の自転車</a:t>
              </a:r>
            </a:p>
          </p:txBody>
        </p:sp>
        <p:pic>
          <p:nvPicPr>
            <p:cNvPr id="1034" name="図 1033" descr="図形 が含まれている画像&#10;&#10;自動的に生成された説明">
              <a:extLst>
                <a:ext uri="{FF2B5EF4-FFF2-40B4-BE49-F238E27FC236}">
                  <a16:creationId xmlns:a16="http://schemas.microsoft.com/office/drawing/2014/main" id="{8E35E97C-4C19-D158-0948-C6F2350FE38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74554" y="1498738"/>
              <a:ext cx="1360920" cy="1360920"/>
            </a:xfrm>
            <a:prstGeom prst="rect">
              <a:avLst/>
            </a:prstGeom>
          </p:spPr>
        </p:pic>
      </p:grpSp>
      <p:grpSp>
        <p:nvGrpSpPr>
          <p:cNvPr id="1035" name="グループ化 1034">
            <a:extLst>
              <a:ext uri="{FF2B5EF4-FFF2-40B4-BE49-F238E27FC236}">
                <a16:creationId xmlns:a16="http://schemas.microsoft.com/office/drawing/2014/main" id="{9F91E79C-8C39-1479-9ECA-42E6449B6B54}"/>
              </a:ext>
            </a:extLst>
          </p:cNvPr>
          <p:cNvGrpSpPr/>
          <p:nvPr/>
        </p:nvGrpSpPr>
        <p:grpSpPr>
          <a:xfrm>
            <a:off x="480432" y="5007153"/>
            <a:ext cx="2201819" cy="1494934"/>
            <a:chOff x="4710642" y="3628646"/>
            <a:chExt cx="2201819" cy="1494934"/>
          </a:xfrm>
        </p:grpSpPr>
        <p:sp>
          <p:nvSpPr>
            <p:cNvPr id="1036" name="正方形/長方形 1035">
              <a:extLst>
                <a:ext uri="{FF2B5EF4-FFF2-40B4-BE49-F238E27FC236}">
                  <a16:creationId xmlns:a16="http://schemas.microsoft.com/office/drawing/2014/main" id="{FBA01760-8617-A47B-BD4E-7B60C54E23F4}"/>
                </a:ext>
              </a:extLst>
            </p:cNvPr>
            <p:cNvSpPr/>
            <p:nvPr/>
          </p:nvSpPr>
          <p:spPr>
            <a:xfrm>
              <a:off x="4710642" y="4477249"/>
              <a:ext cx="2201819" cy="646331"/>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水で流された食器棚から落ちて壊れた食器</a:t>
              </a:r>
            </a:p>
          </p:txBody>
        </p:sp>
        <p:grpSp>
          <p:nvGrpSpPr>
            <p:cNvPr id="1037" name="グループ化 1036">
              <a:extLst>
                <a:ext uri="{FF2B5EF4-FFF2-40B4-BE49-F238E27FC236}">
                  <a16:creationId xmlns:a16="http://schemas.microsoft.com/office/drawing/2014/main" id="{D89A9F9C-5FBB-8C88-D2B9-A57870CD3D14}"/>
                </a:ext>
              </a:extLst>
            </p:cNvPr>
            <p:cNvGrpSpPr/>
            <p:nvPr/>
          </p:nvGrpSpPr>
          <p:grpSpPr>
            <a:xfrm>
              <a:off x="5282615" y="3628646"/>
              <a:ext cx="1057872" cy="876966"/>
              <a:chOff x="2129819" y="3707152"/>
              <a:chExt cx="1057872" cy="876966"/>
            </a:xfrm>
          </p:grpSpPr>
          <p:pic>
            <p:nvPicPr>
              <p:cNvPr id="1038" name="図 1037" descr="ガラス, カップ が含まれている画像&#10;&#10;自動的に生成された説明">
                <a:extLst>
                  <a:ext uri="{FF2B5EF4-FFF2-40B4-BE49-F238E27FC236}">
                    <a16:creationId xmlns:a16="http://schemas.microsoft.com/office/drawing/2014/main" id="{F42E3F8D-1CBC-D4B0-CF72-F8BE6AC5F06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129819" y="3707152"/>
                <a:ext cx="869279" cy="869279"/>
              </a:xfrm>
              <a:prstGeom prst="rect">
                <a:avLst/>
              </a:prstGeom>
            </p:spPr>
          </p:pic>
          <p:pic>
            <p:nvPicPr>
              <p:cNvPr id="1039" name="図 1038" descr="ロゴ&#10;&#10;自動的に生成された説明">
                <a:extLst>
                  <a:ext uri="{FF2B5EF4-FFF2-40B4-BE49-F238E27FC236}">
                    <a16:creationId xmlns:a16="http://schemas.microsoft.com/office/drawing/2014/main" id="{60BF7451-04E2-8811-F731-BA5B21272604}"/>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526146" y="3922573"/>
                <a:ext cx="661545" cy="661545"/>
              </a:xfrm>
              <a:prstGeom prst="rect">
                <a:avLst/>
              </a:prstGeom>
            </p:spPr>
          </p:pic>
        </p:grpSp>
      </p:grpSp>
      <p:grpSp>
        <p:nvGrpSpPr>
          <p:cNvPr id="1040" name="グループ化 1039">
            <a:extLst>
              <a:ext uri="{FF2B5EF4-FFF2-40B4-BE49-F238E27FC236}">
                <a16:creationId xmlns:a16="http://schemas.microsoft.com/office/drawing/2014/main" id="{3FFAC655-B34C-6F17-BA36-B35399C55C95}"/>
              </a:ext>
            </a:extLst>
          </p:cNvPr>
          <p:cNvGrpSpPr/>
          <p:nvPr/>
        </p:nvGrpSpPr>
        <p:grpSpPr>
          <a:xfrm>
            <a:off x="2441237" y="1706040"/>
            <a:ext cx="1598561" cy="1492663"/>
            <a:chOff x="1967717" y="2229837"/>
            <a:chExt cx="1598561" cy="1492663"/>
          </a:xfrm>
        </p:grpSpPr>
        <p:sp>
          <p:nvSpPr>
            <p:cNvPr id="1041" name="正方形/長方形 1040">
              <a:extLst>
                <a:ext uri="{FF2B5EF4-FFF2-40B4-BE49-F238E27FC236}">
                  <a16:creationId xmlns:a16="http://schemas.microsoft.com/office/drawing/2014/main" id="{EFACA5CE-4E82-34BC-0054-AE717DB9EDAB}"/>
                </a:ext>
              </a:extLst>
            </p:cNvPr>
            <p:cNvSpPr/>
            <p:nvPr/>
          </p:nvSpPr>
          <p:spPr>
            <a:xfrm>
              <a:off x="1967717" y="3076169"/>
              <a:ext cx="1598561" cy="646331"/>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台風で飛ばされて割れた瓦</a:t>
              </a:r>
            </a:p>
          </p:txBody>
        </p:sp>
        <p:pic>
          <p:nvPicPr>
            <p:cNvPr id="1042" name="図 1041" descr="テキスト が含まれている画像&#10;&#10;自動的に生成された説明">
              <a:extLst>
                <a:ext uri="{FF2B5EF4-FFF2-40B4-BE49-F238E27FC236}">
                  <a16:creationId xmlns:a16="http://schemas.microsoft.com/office/drawing/2014/main" id="{03BBFC91-6F4C-B4CD-A5CD-3F9C535BBA80}"/>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2329152" y="2229837"/>
              <a:ext cx="917435" cy="917435"/>
            </a:xfrm>
            <a:prstGeom prst="rect">
              <a:avLst/>
            </a:prstGeom>
          </p:spPr>
        </p:pic>
      </p:grpSp>
      <p:grpSp>
        <p:nvGrpSpPr>
          <p:cNvPr id="1043" name="グループ化 1042">
            <a:extLst>
              <a:ext uri="{FF2B5EF4-FFF2-40B4-BE49-F238E27FC236}">
                <a16:creationId xmlns:a16="http://schemas.microsoft.com/office/drawing/2014/main" id="{721D081D-8899-6260-1D83-989CF19B4DB7}"/>
              </a:ext>
            </a:extLst>
          </p:cNvPr>
          <p:cNvGrpSpPr/>
          <p:nvPr/>
        </p:nvGrpSpPr>
        <p:grpSpPr>
          <a:xfrm>
            <a:off x="5237531" y="3279122"/>
            <a:ext cx="2068943" cy="1586992"/>
            <a:chOff x="268935" y="5030171"/>
            <a:chExt cx="2068943" cy="1586992"/>
          </a:xfrm>
        </p:grpSpPr>
        <p:sp>
          <p:nvSpPr>
            <p:cNvPr id="1044" name="正方形/長方形 1043">
              <a:extLst>
                <a:ext uri="{FF2B5EF4-FFF2-40B4-BE49-F238E27FC236}">
                  <a16:creationId xmlns:a16="http://schemas.microsoft.com/office/drawing/2014/main" id="{8F391619-642C-0E6E-4465-657295112609}"/>
                </a:ext>
              </a:extLst>
            </p:cNvPr>
            <p:cNvSpPr/>
            <p:nvPr/>
          </p:nvSpPr>
          <p:spPr>
            <a:xfrm>
              <a:off x="268935" y="5970832"/>
              <a:ext cx="2068943" cy="646331"/>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水に浸かった</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石油ストーブ</a:t>
              </a:r>
            </a:p>
          </p:txBody>
        </p:sp>
        <p:pic>
          <p:nvPicPr>
            <p:cNvPr id="1045" name="図 1044" descr="テキスト&#10;&#10;自動的に生成された説明">
              <a:extLst>
                <a:ext uri="{FF2B5EF4-FFF2-40B4-BE49-F238E27FC236}">
                  <a16:creationId xmlns:a16="http://schemas.microsoft.com/office/drawing/2014/main" id="{F222478D-FD29-3759-86FA-41B0DC4F12D8}"/>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74340" y="5030171"/>
              <a:ext cx="946789" cy="946789"/>
            </a:xfrm>
            <a:prstGeom prst="rect">
              <a:avLst/>
            </a:prstGeom>
          </p:spPr>
        </p:pic>
      </p:grpSp>
      <p:grpSp>
        <p:nvGrpSpPr>
          <p:cNvPr id="1046" name="グループ化 1045">
            <a:extLst>
              <a:ext uri="{FF2B5EF4-FFF2-40B4-BE49-F238E27FC236}">
                <a16:creationId xmlns:a16="http://schemas.microsoft.com/office/drawing/2014/main" id="{A8E25F1E-EB02-57C3-F02D-0993DA4D902E}"/>
              </a:ext>
            </a:extLst>
          </p:cNvPr>
          <p:cNvGrpSpPr/>
          <p:nvPr/>
        </p:nvGrpSpPr>
        <p:grpSpPr>
          <a:xfrm>
            <a:off x="4260508" y="1723203"/>
            <a:ext cx="1477093" cy="1483244"/>
            <a:chOff x="4783521" y="2015610"/>
            <a:chExt cx="1477093" cy="1483244"/>
          </a:xfrm>
        </p:grpSpPr>
        <p:sp>
          <p:nvSpPr>
            <p:cNvPr id="1047" name="正方形/長方形 1046">
              <a:extLst>
                <a:ext uri="{FF2B5EF4-FFF2-40B4-BE49-F238E27FC236}">
                  <a16:creationId xmlns:a16="http://schemas.microsoft.com/office/drawing/2014/main" id="{62571BB6-31D0-36A3-6ECE-E5C47590DB51}"/>
                </a:ext>
              </a:extLst>
            </p:cNvPr>
            <p:cNvSpPr/>
            <p:nvPr/>
          </p:nvSpPr>
          <p:spPr>
            <a:xfrm>
              <a:off x="4783521" y="2852523"/>
              <a:ext cx="1477093" cy="646331"/>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中身の残った</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カセットボンベ</a:t>
              </a:r>
            </a:p>
          </p:txBody>
        </p:sp>
        <p:pic>
          <p:nvPicPr>
            <p:cNvPr id="1048" name="Picture 2">
              <a:extLst>
                <a:ext uri="{FF2B5EF4-FFF2-40B4-BE49-F238E27FC236}">
                  <a16:creationId xmlns:a16="http://schemas.microsoft.com/office/drawing/2014/main" id="{E8089C08-60C4-4E42-2FB9-BEA1AFD1DA83}"/>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5125404" y="2015610"/>
              <a:ext cx="635140" cy="8156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9" name="グループ化 1048">
            <a:extLst>
              <a:ext uri="{FF2B5EF4-FFF2-40B4-BE49-F238E27FC236}">
                <a16:creationId xmlns:a16="http://schemas.microsoft.com/office/drawing/2014/main" id="{17FE3F53-28E0-90D7-E4F5-25738E0E0E2C}"/>
              </a:ext>
            </a:extLst>
          </p:cNvPr>
          <p:cNvGrpSpPr/>
          <p:nvPr/>
        </p:nvGrpSpPr>
        <p:grpSpPr>
          <a:xfrm>
            <a:off x="6743449" y="5047494"/>
            <a:ext cx="1895719" cy="1308857"/>
            <a:chOff x="6743449" y="5047494"/>
            <a:chExt cx="1895719" cy="1308857"/>
          </a:xfrm>
        </p:grpSpPr>
        <p:grpSp>
          <p:nvGrpSpPr>
            <p:cNvPr id="1050" name="グループ化 1049">
              <a:extLst>
                <a:ext uri="{FF2B5EF4-FFF2-40B4-BE49-F238E27FC236}">
                  <a16:creationId xmlns:a16="http://schemas.microsoft.com/office/drawing/2014/main" id="{072BB512-12CE-9963-218F-522BBC4C38B1}"/>
                </a:ext>
              </a:extLst>
            </p:cNvPr>
            <p:cNvGrpSpPr/>
            <p:nvPr/>
          </p:nvGrpSpPr>
          <p:grpSpPr>
            <a:xfrm>
              <a:off x="6743449" y="5047494"/>
              <a:ext cx="1895719" cy="1308857"/>
              <a:chOff x="6747158" y="4988426"/>
              <a:chExt cx="1895719" cy="1308857"/>
            </a:xfrm>
          </p:grpSpPr>
          <p:pic>
            <p:nvPicPr>
              <p:cNvPr id="1053" name="Picture 2">
                <a:extLst>
                  <a:ext uri="{FF2B5EF4-FFF2-40B4-BE49-F238E27FC236}">
                    <a16:creationId xmlns:a16="http://schemas.microsoft.com/office/drawing/2014/main" id="{91D15895-7FDB-0529-BD86-BF13BEA095DB}"/>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7101462" y="4988426"/>
                <a:ext cx="1261853" cy="960014"/>
              </a:xfrm>
              <a:prstGeom prst="rect">
                <a:avLst/>
              </a:prstGeom>
              <a:noFill/>
              <a:extLst>
                <a:ext uri="{909E8E84-426E-40DD-AFC4-6F175D3DCCD1}">
                  <a14:hiddenFill xmlns:a14="http://schemas.microsoft.com/office/drawing/2010/main">
                    <a:solidFill>
                      <a:srgbClr val="FFFFFF"/>
                    </a:solidFill>
                  </a14:hiddenFill>
                </a:ext>
              </a:extLst>
            </p:spPr>
          </p:pic>
          <p:sp>
            <p:nvSpPr>
              <p:cNvPr id="1054" name="正方形/長方形 1053">
                <a:extLst>
                  <a:ext uri="{FF2B5EF4-FFF2-40B4-BE49-F238E27FC236}">
                    <a16:creationId xmlns:a16="http://schemas.microsoft.com/office/drawing/2014/main" id="{AB6D6D94-C906-8164-88EE-E83EA528D04B}"/>
                  </a:ext>
                </a:extLst>
              </p:cNvPr>
              <p:cNvSpPr/>
              <p:nvPr/>
            </p:nvSpPr>
            <p:spPr>
              <a:xfrm>
                <a:off x="6747158" y="5927951"/>
                <a:ext cx="1895719" cy="369332"/>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水に濡れた写真</a:t>
                </a:r>
              </a:p>
            </p:txBody>
          </p:sp>
        </p:grpSp>
        <p:sp>
          <p:nvSpPr>
            <p:cNvPr id="1051" name="星: 7 pt 11">
              <a:extLst>
                <a:ext uri="{FF2B5EF4-FFF2-40B4-BE49-F238E27FC236}">
                  <a16:creationId xmlns:a16="http://schemas.microsoft.com/office/drawing/2014/main" id="{BF1725E6-8A22-3B9E-FD1A-02BA5F017937}"/>
                </a:ext>
              </a:extLst>
            </p:cNvPr>
            <p:cNvSpPr/>
            <p:nvPr/>
          </p:nvSpPr>
          <p:spPr>
            <a:xfrm>
              <a:off x="7831970" y="5487349"/>
              <a:ext cx="434770" cy="465556"/>
            </a:xfrm>
            <a:custGeom>
              <a:avLst/>
              <a:gdLst>
                <a:gd name="connsiteX0" fmla="*/ -1 w 434768"/>
                <a:gd name="connsiteY0" fmla="*/ 208730 h 324565"/>
                <a:gd name="connsiteX1" fmla="*/ 66949 w 434768"/>
                <a:gd name="connsiteY1" fmla="*/ 144446 h 324565"/>
                <a:gd name="connsiteX2" fmla="*/ 43055 w 434768"/>
                <a:gd name="connsiteY2" fmla="*/ 64284 h 324565"/>
                <a:gd name="connsiteX3" fmla="*/ 150435 w 434768"/>
                <a:gd name="connsiteY3" fmla="*/ 64284 h 324565"/>
                <a:gd name="connsiteX4" fmla="*/ 217384 w 434768"/>
                <a:gd name="connsiteY4" fmla="*/ 0 h 324565"/>
                <a:gd name="connsiteX5" fmla="*/ 284333 w 434768"/>
                <a:gd name="connsiteY5" fmla="*/ 64284 h 324565"/>
                <a:gd name="connsiteX6" fmla="*/ 391713 w 434768"/>
                <a:gd name="connsiteY6" fmla="*/ 64284 h 324565"/>
                <a:gd name="connsiteX7" fmla="*/ 367819 w 434768"/>
                <a:gd name="connsiteY7" fmla="*/ 144446 h 324565"/>
                <a:gd name="connsiteX8" fmla="*/ 434769 w 434768"/>
                <a:gd name="connsiteY8" fmla="*/ 208730 h 324565"/>
                <a:gd name="connsiteX9" fmla="*/ 338023 w 434768"/>
                <a:gd name="connsiteY9" fmla="*/ 244405 h 324565"/>
                <a:gd name="connsiteX10" fmla="*/ 314128 w 434768"/>
                <a:gd name="connsiteY10" fmla="*/ 324567 h 324565"/>
                <a:gd name="connsiteX11" fmla="*/ 217384 w 434768"/>
                <a:gd name="connsiteY11" fmla="*/ 288891 h 324565"/>
                <a:gd name="connsiteX12" fmla="*/ 120640 w 434768"/>
                <a:gd name="connsiteY12" fmla="*/ 324567 h 324565"/>
                <a:gd name="connsiteX13" fmla="*/ 96745 w 434768"/>
                <a:gd name="connsiteY13" fmla="*/ 244405 h 324565"/>
                <a:gd name="connsiteX14" fmla="*/ -1 w 434768"/>
                <a:gd name="connsiteY14" fmla="*/ 208730 h 324565"/>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284334 w 434770"/>
                <a:gd name="connsiteY5" fmla="*/ 205273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96746 w 434770"/>
                <a:gd name="connsiteY13" fmla="*/ 385394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02995 w 434770"/>
                <a:gd name="connsiteY5" fmla="*/ 130628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96746 w 434770"/>
                <a:gd name="connsiteY13" fmla="*/ 385394 h 465556"/>
                <a:gd name="connsiteX14" fmla="*/ 0 w 434770"/>
                <a:gd name="connsiteY14" fmla="*/ 349719 h 46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4770" h="465556">
                  <a:moveTo>
                    <a:pt x="0" y="349719"/>
                  </a:moveTo>
                  <a:lnTo>
                    <a:pt x="66950" y="285435"/>
                  </a:lnTo>
                  <a:lnTo>
                    <a:pt x="43056" y="205273"/>
                  </a:lnTo>
                  <a:lnTo>
                    <a:pt x="38469" y="0"/>
                  </a:lnTo>
                  <a:lnTo>
                    <a:pt x="217385" y="140989"/>
                  </a:lnTo>
                  <a:lnTo>
                    <a:pt x="302995" y="130628"/>
                  </a:lnTo>
                  <a:lnTo>
                    <a:pt x="391714" y="205273"/>
                  </a:lnTo>
                  <a:lnTo>
                    <a:pt x="367820" y="285435"/>
                  </a:lnTo>
                  <a:lnTo>
                    <a:pt x="434770" y="349719"/>
                  </a:lnTo>
                  <a:lnTo>
                    <a:pt x="338024" y="385394"/>
                  </a:lnTo>
                  <a:lnTo>
                    <a:pt x="314129" y="465556"/>
                  </a:lnTo>
                  <a:lnTo>
                    <a:pt x="217385" y="429880"/>
                  </a:lnTo>
                  <a:lnTo>
                    <a:pt x="120641" y="465556"/>
                  </a:lnTo>
                  <a:lnTo>
                    <a:pt x="96746" y="385394"/>
                  </a:lnTo>
                  <a:lnTo>
                    <a:pt x="0" y="349719"/>
                  </a:lnTo>
                  <a:close/>
                </a:path>
              </a:pathLst>
            </a:custGeom>
            <a:solidFill>
              <a:srgbClr val="BF900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2" name="星: 7 pt 11">
              <a:extLst>
                <a:ext uri="{FF2B5EF4-FFF2-40B4-BE49-F238E27FC236}">
                  <a16:creationId xmlns:a16="http://schemas.microsoft.com/office/drawing/2014/main" id="{5F2B6989-99F1-2CD4-1000-7AC036877E34}"/>
                </a:ext>
              </a:extLst>
            </p:cNvPr>
            <p:cNvSpPr/>
            <p:nvPr/>
          </p:nvSpPr>
          <p:spPr>
            <a:xfrm>
              <a:off x="7287523" y="5265099"/>
              <a:ext cx="434770" cy="511179"/>
            </a:xfrm>
            <a:custGeom>
              <a:avLst/>
              <a:gdLst>
                <a:gd name="connsiteX0" fmla="*/ -1 w 434768"/>
                <a:gd name="connsiteY0" fmla="*/ 208730 h 324565"/>
                <a:gd name="connsiteX1" fmla="*/ 66949 w 434768"/>
                <a:gd name="connsiteY1" fmla="*/ 144446 h 324565"/>
                <a:gd name="connsiteX2" fmla="*/ 43055 w 434768"/>
                <a:gd name="connsiteY2" fmla="*/ 64284 h 324565"/>
                <a:gd name="connsiteX3" fmla="*/ 150435 w 434768"/>
                <a:gd name="connsiteY3" fmla="*/ 64284 h 324565"/>
                <a:gd name="connsiteX4" fmla="*/ 217384 w 434768"/>
                <a:gd name="connsiteY4" fmla="*/ 0 h 324565"/>
                <a:gd name="connsiteX5" fmla="*/ 284333 w 434768"/>
                <a:gd name="connsiteY5" fmla="*/ 64284 h 324565"/>
                <a:gd name="connsiteX6" fmla="*/ 391713 w 434768"/>
                <a:gd name="connsiteY6" fmla="*/ 64284 h 324565"/>
                <a:gd name="connsiteX7" fmla="*/ 367819 w 434768"/>
                <a:gd name="connsiteY7" fmla="*/ 144446 h 324565"/>
                <a:gd name="connsiteX8" fmla="*/ 434769 w 434768"/>
                <a:gd name="connsiteY8" fmla="*/ 208730 h 324565"/>
                <a:gd name="connsiteX9" fmla="*/ 338023 w 434768"/>
                <a:gd name="connsiteY9" fmla="*/ 244405 h 324565"/>
                <a:gd name="connsiteX10" fmla="*/ 314128 w 434768"/>
                <a:gd name="connsiteY10" fmla="*/ 324567 h 324565"/>
                <a:gd name="connsiteX11" fmla="*/ 217384 w 434768"/>
                <a:gd name="connsiteY11" fmla="*/ 288891 h 324565"/>
                <a:gd name="connsiteX12" fmla="*/ 120640 w 434768"/>
                <a:gd name="connsiteY12" fmla="*/ 324567 h 324565"/>
                <a:gd name="connsiteX13" fmla="*/ 96745 w 434768"/>
                <a:gd name="connsiteY13" fmla="*/ 244405 h 324565"/>
                <a:gd name="connsiteX14" fmla="*/ -1 w 434768"/>
                <a:gd name="connsiteY14" fmla="*/ 208730 h 324565"/>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284334 w 434770"/>
                <a:gd name="connsiteY5" fmla="*/ 205273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96746 w 434770"/>
                <a:gd name="connsiteY13" fmla="*/ 385394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02995 w 434770"/>
                <a:gd name="connsiteY5" fmla="*/ 130628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96746 w 434770"/>
                <a:gd name="connsiteY13" fmla="*/ 385394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02995 w 434770"/>
                <a:gd name="connsiteY5" fmla="*/ 130628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86971 w 434770"/>
                <a:gd name="connsiteY5" fmla="*/ 9330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86971 w 434770"/>
                <a:gd name="connsiteY5" fmla="*/ 9330 h 465556"/>
                <a:gd name="connsiteX6" fmla="*/ 391714 w 434770"/>
                <a:gd name="connsiteY6" fmla="*/ 205273 h 465556"/>
                <a:gd name="connsiteX7" fmla="*/ 367820 w 434770"/>
                <a:gd name="connsiteY7" fmla="*/ 285435 h 465556"/>
                <a:gd name="connsiteX8" fmla="*/ 434770 w 434770"/>
                <a:gd name="connsiteY8" fmla="*/ 349719 h 465556"/>
                <a:gd name="connsiteX9" fmla="*/ 375347 w 434770"/>
                <a:gd name="connsiteY9" fmla="*/ 413386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95342 h 511179"/>
                <a:gd name="connsiteX1" fmla="*/ 66950 w 434770"/>
                <a:gd name="connsiteY1" fmla="*/ 331058 h 511179"/>
                <a:gd name="connsiteX2" fmla="*/ 43056 w 434770"/>
                <a:gd name="connsiteY2" fmla="*/ 250896 h 511179"/>
                <a:gd name="connsiteX3" fmla="*/ 38469 w 434770"/>
                <a:gd name="connsiteY3" fmla="*/ 45623 h 511179"/>
                <a:gd name="connsiteX4" fmla="*/ 198723 w 434770"/>
                <a:gd name="connsiteY4" fmla="*/ 0 h 511179"/>
                <a:gd name="connsiteX5" fmla="*/ 386971 w 434770"/>
                <a:gd name="connsiteY5" fmla="*/ 54953 h 511179"/>
                <a:gd name="connsiteX6" fmla="*/ 391714 w 434770"/>
                <a:gd name="connsiteY6" fmla="*/ 250896 h 511179"/>
                <a:gd name="connsiteX7" fmla="*/ 367820 w 434770"/>
                <a:gd name="connsiteY7" fmla="*/ 331058 h 511179"/>
                <a:gd name="connsiteX8" fmla="*/ 434770 w 434770"/>
                <a:gd name="connsiteY8" fmla="*/ 395342 h 511179"/>
                <a:gd name="connsiteX9" fmla="*/ 375347 w 434770"/>
                <a:gd name="connsiteY9" fmla="*/ 459009 h 511179"/>
                <a:gd name="connsiteX10" fmla="*/ 314129 w 434770"/>
                <a:gd name="connsiteY10" fmla="*/ 511179 h 511179"/>
                <a:gd name="connsiteX11" fmla="*/ 217385 w 434770"/>
                <a:gd name="connsiteY11" fmla="*/ 475503 h 511179"/>
                <a:gd name="connsiteX12" fmla="*/ 120641 w 434770"/>
                <a:gd name="connsiteY12" fmla="*/ 511179 h 511179"/>
                <a:gd name="connsiteX13" fmla="*/ 3440 w 434770"/>
                <a:gd name="connsiteY13" fmla="*/ 505662 h 511179"/>
                <a:gd name="connsiteX14" fmla="*/ 0 w 434770"/>
                <a:gd name="connsiteY14" fmla="*/ 395342 h 51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4770" h="511179">
                  <a:moveTo>
                    <a:pt x="0" y="395342"/>
                  </a:moveTo>
                  <a:lnTo>
                    <a:pt x="66950" y="331058"/>
                  </a:lnTo>
                  <a:lnTo>
                    <a:pt x="43056" y="250896"/>
                  </a:lnTo>
                  <a:lnTo>
                    <a:pt x="38469" y="45623"/>
                  </a:lnTo>
                  <a:lnTo>
                    <a:pt x="198723" y="0"/>
                  </a:lnTo>
                  <a:lnTo>
                    <a:pt x="386971" y="54953"/>
                  </a:lnTo>
                  <a:lnTo>
                    <a:pt x="391714" y="250896"/>
                  </a:lnTo>
                  <a:lnTo>
                    <a:pt x="367820" y="331058"/>
                  </a:lnTo>
                  <a:lnTo>
                    <a:pt x="434770" y="395342"/>
                  </a:lnTo>
                  <a:lnTo>
                    <a:pt x="375347" y="459009"/>
                  </a:lnTo>
                  <a:lnTo>
                    <a:pt x="314129" y="511179"/>
                  </a:lnTo>
                  <a:lnTo>
                    <a:pt x="217385" y="475503"/>
                  </a:lnTo>
                  <a:lnTo>
                    <a:pt x="120641" y="511179"/>
                  </a:lnTo>
                  <a:lnTo>
                    <a:pt x="3440" y="505662"/>
                  </a:lnTo>
                  <a:lnTo>
                    <a:pt x="0" y="395342"/>
                  </a:lnTo>
                  <a:close/>
                </a:path>
              </a:pathLst>
            </a:custGeom>
            <a:solidFill>
              <a:srgbClr val="BF900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5" name="グループ化 1054">
            <a:extLst>
              <a:ext uri="{FF2B5EF4-FFF2-40B4-BE49-F238E27FC236}">
                <a16:creationId xmlns:a16="http://schemas.microsoft.com/office/drawing/2014/main" id="{171C91FF-D9EC-24D5-0C09-6C0380CBE99D}"/>
              </a:ext>
            </a:extLst>
          </p:cNvPr>
          <p:cNvGrpSpPr/>
          <p:nvPr/>
        </p:nvGrpSpPr>
        <p:grpSpPr>
          <a:xfrm>
            <a:off x="3530307" y="3336202"/>
            <a:ext cx="2068943" cy="1494824"/>
            <a:chOff x="4214235" y="3495691"/>
            <a:chExt cx="2068943" cy="1494824"/>
          </a:xfrm>
        </p:grpSpPr>
        <p:pic>
          <p:nvPicPr>
            <p:cNvPr id="1056" name="Picture 4">
              <a:extLst>
                <a:ext uri="{FF2B5EF4-FFF2-40B4-BE49-F238E27FC236}">
                  <a16:creationId xmlns:a16="http://schemas.microsoft.com/office/drawing/2014/main" id="{1EC96BF9-990F-3BAD-8067-2D26526E5DC0}"/>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rot="21369708">
              <a:off x="5047296" y="3495691"/>
              <a:ext cx="600375" cy="739997"/>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6">
              <a:extLst>
                <a:ext uri="{FF2B5EF4-FFF2-40B4-BE49-F238E27FC236}">
                  <a16:creationId xmlns:a16="http://schemas.microsoft.com/office/drawing/2014/main" id="{A2447DA9-DD5A-9F2F-8728-23DD21FC2C03}"/>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rot="21101114">
              <a:off x="4667662" y="3687811"/>
              <a:ext cx="564807" cy="696158"/>
            </a:xfrm>
            <a:prstGeom prst="rect">
              <a:avLst/>
            </a:prstGeom>
            <a:noFill/>
            <a:extLst>
              <a:ext uri="{909E8E84-426E-40DD-AFC4-6F175D3DCCD1}">
                <a14:hiddenFill xmlns:a14="http://schemas.microsoft.com/office/drawing/2010/main">
                  <a:solidFill>
                    <a:srgbClr val="FFFFFF"/>
                  </a:solidFill>
                </a14:hiddenFill>
              </a:ext>
            </a:extLst>
          </p:spPr>
        </p:pic>
        <p:sp>
          <p:nvSpPr>
            <p:cNvPr id="1058" name="星: 7 pt 11">
              <a:extLst>
                <a:ext uri="{FF2B5EF4-FFF2-40B4-BE49-F238E27FC236}">
                  <a16:creationId xmlns:a16="http://schemas.microsoft.com/office/drawing/2014/main" id="{8BEE7A90-27BD-18F7-E815-65E53C91772D}"/>
                </a:ext>
              </a:extLst>
            </p:cNvPr>
            <p:cNvSpPr/>
            <p:nvPr/>
          </p:nvSpPr>
          <p:spPr>
            <a:xfrm rot="6345023">
              <a:off x="4820646" y="3866713"/>
              <a:ext cx="333209" cy="453631"/>
            </a:xfrm>
            <a:custGeom>
              <a:avLst/>
              <a:gdLst>
                <a:gd name="connsiteX0" fmla="*/ -1 w 434768"/>
                <a:gd name="connsiteY0" fmla="*/ 208730 h 324565"/>
                <a:gd name="connsiteX1" fmla="*/ 66949 w 434768"/>
                <a:gd name="connsiteY1" fmla="*/ 144446 h 324565"/>
                <a:gd name="connsiteX2" fmla="*/ 43055 w 434768"/>
                <a:gd name="connsiteY2" fmla="*/ 64284 h 324565"/>
                <a:gd name="connsiteX3" fmla="*/ 150435 w 434768"/>
                <a:gd name="connsiteY3" fmla="*/ 64284 h 324565"/>
                <a:gd name="connsiteX4" fmla="*/ 217384 w 434768"/>
                <a:gd name="connsiteY4" fmla="*/ 0 h 324565"/>
                <a:gd name="connsiteX5" fmla="*/ 284333 w 434768"/>
                <a:gd name="connsiteY5" fmla="*/ 64284 h 324565"/>
                <a:gd name="connsiteX6" fmla="*/ 391713 w 434768"/>
                <a:gd name="connsiteY6" fmla="*/ 64284 h 324565"/>
                <a:gd name="connsiteX7" fmla="*/ 367819 w 434768"/>
                <a:gd name="connsiteY7" fmla="*/ 144446 h 324565"/>
                <a:gd name="connsiteX8" fmla="*/ 434769 w 434768"/>
                <a:gd name="connsiteY8" fmla="*/ 208730 h 324565"/>
                <a:gd name="connsiteX9" fmla="*/ 338023 w 434768"/>
                <a:gd name="connsiteY9" fmla="*/ 244405 h 324565"/>
                <a:gd name="connsiteX10" fmla="*/ 314128 w 434768"/>
                <a:gd name="connsiteY10" fmla="*/ 324567 h 324565"/>
                <a:gd name="connsiteX11" fmla="*/ 217384 w 434768"/>
                <a:gd name="connsiteY11" fmla="*/ 288891 h 324565"/>
                <a:gd name="connsiteX12" fmla="*/ 120640 w 434768"/>
                <a:gd name="connsiteY12" fmla="*/ 324567 h 324565"/>
                <a:gd name="connsiteX13" fmla="*/ 96745 w 434768"/>
                <a:gd name="connsiteY13" fmla="*/ 244405 h 324565"/>
                <a:gd name="connsiteX14" fmla="*/ -1 w 434768"/>
                <a:gd name="connsiteY14" fmla="*/ 208730 h 324565"/>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284334 w 434770"/>
                <a:gd name="connsiteY5" fmla="*/ 205273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96746 w 434770"/>
                <a:gd name="connsiteY13" fmla="*/ 385394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02995 w 434770"/>
                <a:gd name="connsiteY5" fmla="*/ 130628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96746 w 434770"/>
                <a:gd name="connsiteY13" fmla="*/ 385394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02995 w 434770"/>
                <a:gd name="connsiteY5" fmla="*/ 130628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86971 w 434770"/>
                <a:gd name="connsiteY5" fmla="*/ 9330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86971 w 434770"/>
                <a:gd name="connsiteY5" fmla="*/ 9330 h 465556"/>
                <a:gd name="connsiteX6" fmla="*/ 391714 w 434770"/>
                <a:gd name="connsiteY6" fmla="*/ 205273 h 465556"/>
                <a:gd name="connsiteX7" fmla="*/ 367820 w 434770"/>
                <a:gd name="connsiteY7" fmla="*/ 285435 h 465556"/>
                <a:gd name="connsiteX8" fmla="*/ 434770 w 434770"/>
                <a:gd name="connsiteY8" fmla="*/ 349719 h 465556"/>
                <a:gd name="connsiteX9" fmla="*/ 375347 w 434770"/>
                <a:gd name="connsiteY9" fmla="*/ 413386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95342 h 511179"/>
                <a:gd name="connsiteX1" fmla="*/ 66950 w 434770"/>
                <a:gd name="connsiteY1" fmla="*/ 331058 h 511179"/>
                <a:gd name="connsiteX2" fmla="*/ 43056 w 434770"/>
                <a:gd name="connsiteY2" fmla="*/ 250896 h 511179"/>
                <a:gd name="connsiteX3" fmla="*/ 38469 w 434770"/>
                <a:gd name="connsiteY3" fmla="*/ 45623 h 511179"/>
                <a:gd name="connsiteX4" fmla="*/ 198723 w 434770"/>
                <a:gd name="connsiteY4" fmla="*/ 0 h 511179"/>
                <a:gd name="connsiteX5" fmla="*/ 386971 w 434770"/>
                <a:gd name="connsiteY5" fmla="*/ 54953 h 511179"/>
                <a:gd name="connsiteX6" fmla="*/ 391714 w 434770"/>
                <a:gd name="connsiteY6" fmla="*/ 250896 h 511179"/>
                <a:gd name="connsiteX7" fmla="*/ 367820 w 434770"/>
                <a:gd name="connsiteY7" fmla="*/ 331058 h 511179"/>
                <a:gd name="connsiteX8" fmla="*/ 434770 w 434770"/>
                <a:gd name="connsiteY8" fmla="*/ 395342 h 511179"/>
                <a:gd name="connsiteX9" fmla="*/ 375347 w 434770"/>
                <a:gd name="connsiteY9" fmla="*/ 459009 h 511179"/>
                <a:gd name="connsiteX10" fmla="*/ 314129 w 434770"/>
                <a:gd name="connsiteY10" fmla="*/ 511179 h 511179"/>
                <a:gd name="connsiteX11" fmla="*/ 217385 w 434770"/>
                <a:gd name="connsiteY11" fmla="*/ 475503 h 511179"/>
                <a:gd name="connsiteX12" fmla="*/ 120641 w 434770"/>
                <a:gd name="connsiteY12" fmla="*/ 511179 h 511179"/>
                <a:gd name="connsiteX13" fmla="*/ 3440 w 434770"/>
                <a:gd name="connsiteY13" fmla="*/ 505662 h 511179"/>
                <a:gd name="connsiteX14" fmla="*/ 0 w 434770"/>
                <a:gd name="connsiteY14" fmla="*/ 395342 h 51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4770" h="511179">
                  <a:moveTo>
                    <a:pt x="0" y="395342"/>
                  </a:moveTo>
                  <a:lnTo>
                    <a:pt x="66950" y="331058"/>
                  </a:lnTo>
                  <a:lnTo>
                    <a:pt x="43056" y="250896"/>
                  </a:lnTo>
                  <a:lnTo>
                    <a:pt x="38469" y="45623"/>
                  </a:lnTo>
                  <a:lnTo>
                    <a:pt x="198723" y="0"/>
                  </a:lnTo>
                  <a:lnTo>
                    <a:pt x="386971" y="54953"/>
                  </a:lnTo>
                  <a:lnTo>
                    <a:pt x="391714" y="250896"/>
                  </a:lnTo>
                  <a:lnTo>
                    <a:pt x="367820" y="331058"/>
                  </a:lnTo>
                  <a:lnTo>
                    <a:pt x="434770" y="395342"/>
                  </a:lnTo>
                  <a:lnTo>
                    <a:pt x="375347" y="459009"/>
                  </a:lnTo>
                  <a:lnTo>
                    <a:pt x="314129" y="511179"/>
                  </a:lnTo>
                  <a:lnTo>
                    <a:pt x="217385" y="475503"/>
                  </a:lnTo>
                  <a:lnTo>
                    <a:pt x="120641" y="511179"/>
                  </a:lnTo>
                  <a:lnTo>
                    <a:pt x="3440" y="505662"/>
                  </a:lnTo>
                  <a:lnTo>
                    <a:pt x="0" y="395342"/>
                  </a:lnTo>
                  <a:close/>
                </a:path>
              </a:pathLst>
            </a:custGeom>
            <a:solidFill>
              <a:srgbClr val="BF9000">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9" name="星: 7 pt 11">
              <a:extLst>
                <a:ext uri="{FF2B5EF4-FFF2-40B4-BE49-F238E27FC236}">
                  <a16:creationId xmlns:a16="http://schemas.microsoft.com/office/drawing/2014/main" id="{20C5E15E-EAE8-5E8D-9DC7-5E19C696000B}"/>
                </a:ext>
              </a:extLst>
            </p:cNvPr>
            <p:cNvSpPr/>
            <p:nvPr/>
          </p:nvSpPr>
          <p:spPr>
            <a:xfrm rot="9339875">
              <a:off x="5163471" y="3548894"/>
              <a:ext cx="381470" cy="617293"/>
            </a:xfrm>
            <a:custGeom>
              <a:avLst/>
              <a:gdLst>
                <a:gd name="connsiteX0" fmla="*/ -1 w 434768"/>
                <a:gd name="connsiteY0" fmla="*/ 208730 h 324565"/>
                <a:gd name="connsiteX1" fmla="*/ 66949 w 434768"/>
                <a:gd name="connsiteY1" fmla="*/ 144446 h 324565"/>
                <a:gd name="connsiteX2" fmla="*/ 43055 w 434768"/>
                <a:gd name="connsiteY2" fmla="*/ 64284 h 324565"/>
                <a:gd name="connsiteX3" fmla="*/ 150435 w 434768"/>
                <a:gd name="connsiteY3" fmla="*/ 64284 h 324565"/>
                <a:gd name="connsiteX4" fmla="*/ 217384 w 434768"/>
                <a:gd name="connsiteY4" fmla="*/ 0 h 324565"/>
                <a:gd name="connsiteX5" fmla="*/ 284333 w 434768"/>
                <a:gd name="connsiteY5" fmla="*/ 64284 h 324565"/>
                <a:gd name="connsiteX6" fmla="*/ 391713 w 434768"/>
                <a:gd name="connsiteY6" fmla="*/ 64284 h 324565"/>
                <a:gd name="connsiteX7" fmla="*/ 367819 w 434768"/>
                <a:gd name="connsiteY7" fmla="*/ 144446 h 324565"/>
                <a:gd name="connsiteX8" fmla="*/ 434769 w 434768"/>
                <a:gd name="connsiteY8" fmla="*/ 208730 h 324565"/>
                <a:gd name="connsiteX9" fmla="*/ 338023 w 434768"/>
                <a:gd name="connsiteY9" fmla="*/ 244405 h 324565"/>
                <a:gd name="connsiteX10" fmla="*/ 314128 w 434768"/>
                <a:gd name="connsiteY10" fmla="*/ 324567 h 324565"/>
                <a:gd name="connsiteX11" fmla="*/ 217384 w 434768"/>
                <a:gd name="connsiteY11" fmla="*/ 288891 h 324565"/>
                <a:gd name="connsiteX12" fmla="*/ 120640 w 434768"/>
                <a:gd name="connsiteY12" fmla="*/ 324567 h 324565"/>
                <a:gd name="connsiteX13" fmla="*/ 96745 w 434768"/>
                <a:gd name="connsiteY13" fmla="*/ 244405 h 324565"/>
                <a:gd name="connsiteX14" fmla="*/ -1 w 434768"/>
                <a:gd name="connsiteY14" fmla="*/ 208730 h 324565"/>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284334 w 434770"/>
                <a:gd name="connsiteY5" fmla="*/ 205273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96746 w 434770"/>
                <a:gd name="connsiteY13" fmla="*/ 385394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02995 w 434770"/>
                <a:gd name="connsiteY5" fmla="*/ 130628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96746 w 434770"/>
                <a:gd name="connsiteY13" fmla="*/ 385394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02995 w 434770"/>
                <a:gd name="connsiteY5" fmla="*/ 130628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86971 w 434770"/>
                <a:gd name="connsiteY5" fmla="*/ 9330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86971 w 434770"/>
                <a:gd name="connsiteY5" fmla="*/ 9330 h 465556"/>
                <a:gd name="connsiteX6" fmla="*/ 391714 w 434770"/>
                <a:gd name="connsiteY6" fmla="*/ 205273 h 465556"/>
                <a:gd name="connsiteX7" fmla="*/ 367820 w 434770"/>
                <a:gd name="connsiteY7" fmla="*/ 285435 h 465556"/>
                <a:gd name="connsiteX8" fmla="*/ 434770 w 434770"/>
                <a:gd name="connsiteY8" fmla="*/ 349719 h 465556"/>
                <a:gd name="connsiteX9" fmla="*/ 375347 w 434770"/>
                <a:gd name="connsiteY9" fmla="*/ 413386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95342 h 511179"/>
                <a:gd name="connsiteX1" fmla="*/ 66950 w 434770"/>
                <a:gd name="connsiteY1" fmla="*/ 331058 h 511179"/>
                <a:gd name="connsiteX2" fmla="*/ 43056 w 434770"/>
                <a:gd name="connsiteY2" fmla="*/ 250896 h 511179"/>
                <a:gd name="connsiteX3" fmla="*/ 38469 w 434770"/>
                <a:gd name="connsiteY3" fmla="*/ 45623 h 511179"/>
                <a:gd name="connsiteX4" fmla="*/ 198723 w 434770"/>
                <a:gd name="connsiteY4" fmla="*/ 0 h 511179"/>
                <a:gd name="connsiteX5" fmla="*/ 386971 w 434770"/>
                <a:gd name="connsiteY5" fmla="*/ 54953 h 511179"/>
                <a:gd name="connsiteX6" fmla="*/ 391714 w 434770"/>
                <a:gd name="connsiteY6" fmla="*/ 250896 h 511179"/>
                <a:gd name="connsiteX7" fmla="*/ 367820 w 434770"/>
                <a:gd name="connsiteY7" fmla="*/ 331058 h 511179"/>
                <a:gd name="connsiteX8" fmla="*/ 434770 w 434770"/>
                <a:gd name="connsiteY8" fmla="*/ 395342 h 511179"/>
                <a:gd name="connsiteX9" fmla="*/ 375347 w 434770"/>
                <a:gd name="connsiteY9" fmla="*/ 459009 h 511179"/>
                <a:gd name="connsiteX10" fmla="*/ 314129 w 434770"/>
                <a:gd name="connsiteY10" fmla="*/ 511179 h 511179"/>
                <a:gd name="connsiteX11" fmla="*/ 217385 w 434770"/>
                <a:gd name="connsiteY11" fmla="*/ 475503 h 511179"/>
                <a:gd name="connsiteX12" fmla="*/ 120641 w 434770"/>
                <a:gd name="connsiteY12" fmla="*/ 511179 h 511179"/>
                <a:gd name="connsiteX13" fmla="*/ 3440 w 434770"/>
                <a:gd name="connsiteY13" fmla="*/ 505662 h 511179"/>
                <a:gd name="connsiteX14" fmla="*/ 0 w 434770"/>
                <a:gd name="connsiteY14" fmla="*/ 395342 h 511179"/>
                <a:gd name="connsiteX0" fmla="*/ 0 w 434770"/>
                <a:gd name="connsiteY0" fmla="*/ 395342 h 695603"/>
                <a:gd name="connsiteX1" fmla="*/ 66950 w 434770"/>
                <a:gd name="connsiteY1" fmla="*/ 331058 h 695603"/>
                <a:gd name="connsiteX2" fmla="*/ 43056 w 434770"/>
                <a:gd name="connsiteY2" fmla="*/ 250896 h 695603"/>
                <a:gd name="connsiteX3" fmla="*/ 38469 w 434770"/>
                <a:gd name="connsiteY3" fmla="*/ 45623 h 695603"/>
                <a:gd name="connsiteX4" fmla="*/ 198723 w 434770"/>
                <a:gd name="connsiteY4" fmla="*/ 0 h 695603"/>
                <a:gd name="connsiteX5" fmla="*/ 386971 w 434770"/>
                <a:gd name="connsiteY5" fmla="*/ 54953 h 695603"/>
                <a:gd name="connsiteX6" fmla="*/ 391714 w 434770"/>
                <a:gd name="connsiteY6" fmla="*/ 250896 h 695603"/>
                <a:gd name="connsiteX7" fmla="*/ 367820 w 434770"/>
                <a:gd name="connsiteY7" fmla="*/ 331058 h 695603"/>
                <a:gd name="connsiteX8" fmla="*/ 434770 w 434770"/>
                <a:gd name="connsiteY8" fmla="*/ 395342 h 695603"/>
                <a:gd name="connsiteX9" fmla="*/ 375347 w 434770"/>
                <a:gd name="connsiteY9" fmla="*/ 459009 h 695603"/>
                <a:gd name="connsiteX10" fmla="*/ 314129 w 434770"/>
                <a:gd name="connsiteY10" fmla="*/ 511179 h 695603"/>
                <a:gd name="connsiteX11" fmla="*/ 245089 w 434770"/>
                <a:gd name="connsiteY11" fmla="*/ 695603 h 695603"/>
                <a:gd name="connsiteX12" fmla="*/ 120641 w 434770"/>
                <a:gd name="connsiteY12" fmla="*/ 511179 h 695603"/>
                <a:gd name="connsiteX13" fmla="*/ 3440 w 434770"/>
                <a:gd name="connsiteY13" fmla="*/ 505662 h 695603"/>
                <a:gd name="connsiteX14" fmla="*/ 0 w 434770"/>
                <a:gd name="connsiteY14" fmla="*/ 395342 h 69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4770" h="695603">
                  <a:moveTo>
                    <a:pt x="0" y="395342"/>
                  </a:moveTo>
                  <a:lnTo>
                    <a:pt x="66950" y="331058"/>
                  </a:lnTo>
                  <a:lnTo>
                    <a:pt x="43056" y="250896"/>
                  </a:lnTo>
                  <a:lnTo>
                    <a:pt x="38469" y="45623"/>
                  </a:lnTo>
                  <a:lnTo>
                    <a:pt x="198723" y="0"/>
                  </a:lnTo>
                  <a:lnTo>
                    <a:pt x="386971" y="54953"/>
                  </a:lnTo>
                  <a:lnTo>
                    <a:pt x="391714" y="250896"/>
                  </a:lnTo>
                  <a:lnTo>
                    <a:pt x="367820" y="331058"/>
                  </a:lnTo>
                  <a:lnTo>
                    <a:pt x="434770" y="395342"/>
                  </a:lnTo>
                  <a:lnTo>
                    <a:pt x="375347" y="459009"/>
                  </a:lnTo>
                  <a:lnTo>
                    <a:pt x="314129" y="511179"/>
                  </a:lnTo>
                  <a:lnTo>
                    <a:pt x="245089" y="695603"/>
                  </a:lnTo>
                  <a:lnTo>
                    <a:pt x="120641" y="511179"/>
                  </a:lnTo>
                  <a:lnTo>
                    <a:pt x="3440" y="505662"/>
                  </a:lnTo>
                  <a:lnTo>
                    <a:pt x="0" y="395342"/>
                  </a:lnTo>
                  <a:close/>
                </a:path>
              </a:pathLst>
            </a:custGeom>
            <a:solidFill>
              <a:srgbClr val="BF9000">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0" name="正方形/長方形 1059">
              <a:extLst>
                <a:ext uri="{FF2B5EF4-FFF2-40B4-BE49-F238E27FC236}">
                  <a16:creationId xmlns:a16="http://schemas.microsoft.com/office/drawing/2014/main" id="{8A0F30BD-FAFD-D69A-6CD7-AA8965854811}"/>
                </a:ext>
              </a:extLst>
            </p:cNvPr>
            <p:cNvSpPr/>
            <p:nvPr/>
          </p:nvSpPr>
          <p:spPr>
            <a:xfrm>
              <a:off x="4214235" y="4344184"/>
              <a:ext cx="2068943" cy="646331"/>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泥にまみれた</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子供の教科書</a:t>
              </a:r>
            </a:p>
          </p:txBody>
        </p:sp>
      </p:grpSp>
      <p:grpSp>
        <p:nvGrpSpPr>
          <p:cNvPr id="1061" name="グループ化 1060">
            <a:extLst>
              <a:ext uri="{FF2B5EF4-FFF2-40B4-BE49-F238E27FC236}">
                <a16:creationId xmlns:a16="http://schemas.microsoft.com/office/drawing/2014/main" id="{A48E4EA9-7A6B-B19D-CC14-164E485A5B99}"/>
              </a:ext>
            </a:extLst>
          </p:cNvPr>
          <p:cNvGrpSpPr/>
          <p:nvPr/>
        </p:nvGrpSpPr>
        <p:grpSpPr>
          <a:xfrm>
            <a:off x="7180894" y="1523971"/>
            <a:ext cx="1895719" cy="1640776"/>
            <a:chOff x="7180894" y="1523971"/>
            <a:chExt cx="1895719" cy="1640776"/>
          </a:xfrm>
        </p:grpSpPr>
        <p:grpSp>
          <p:nvGrpSpPr>
            <p:cNvPr id="1062" name="グループ化 1061">
              <a:extLst>
                <a:ext uri="{FF2B5EF4-FFF2-40B4-BE49-F238E27FC236}">
                  <a16:creationId xmlns:a16="http://schemas.microsoft.com/office/drawing/2014/main" id="{66E4DE80-B17E-D8DA-9E01-C91D5D70C999}"/>
                </a:ext>
              </a:extLst>
            </p:cNvPr>
            <p:cNvGrpSpPr/>
            <p:nvPr/>
          </p:nvGrpSpPr>
          <p:grpSpPr>
            <a:xfrm>
              <a:off x="7624391" y="1523971"/>
              <a:ext cx="1073013" cy="1067468"/>
              <a:chOff x="7624391" y="1523971"/>
              <a:chExt cx="1073013" cy="1067468"/>
            </a:xfrm>
          </p:grpSpPr>
          <p:grpSp>
            <p:nvGrpSpPr>
              <p:cNvPr id="1064" name="グループ化 1063">
                <a:extLst>
                  <a:ext uri="{FF2B5EF4-FFF2-40B4-BE49-F238E27FC236}">
                    <a16:creationId xmlns:a16="http://schemas.microsoft.com/office/drawing/2014/main" id="{3915D95B-5F29-EDFD-0372-19A3C61449F3}"/>
                  </a:ext>
                </a:extLst>
              </p:cNvPr>
              <p:cNvGrpSpPr/>
              <p:nvPr/>
            </p:nvGrpSpPr>
            <p:grpSpPr>
              <a:xfrm>
                <a:off x="7624391" y="1523971"/>
                <a:ext cx="1073013" cy="1067468"/>
                <a:chOff x="-2301600" y="4147063"/>
                <a:chExt cx="1666225" cy="1657615"/>
              </a:xfrm>
            </p:grpSpPr>
            <p:pic>
              <p:nvPicPr>
                <p:cNvPr id="1068" name="Picture 2">
                  <a:extLst>
                    <a:ext uri="{FF2B5EF4-FFF2-40B4-BE49-F238E27FC236}">
                      <a16:creationId xmlns:a16="http://schemas.microsoft.com/office/drawing/2014/main" id="{95205AE4-8012-4F5A-D9C5-9B73B227367C}"/>
                    </a:ext>
                  </a:extLst>
                </p:cNvPr>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2301600" y="4147063"/>
                  <a:ext cx="1007847" cy="1380438"/>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
                  <a:extLst>
                    <a:ext uri="{FF2B5EF4-FFF2-40B4-BE49-F238E27FC236}">
                      <a16:creationId xmlns:a16="http://schemas.microsoft.com/office/drawing/2014/main" id="{A3E37E47-3B15-FC6A-8605-6B1FE03C1070}"/>
                    </a:ext>
                  </a:extLst>
                </p:cNvPr>
                <p:cNvPicPr>
                  <a:picLocks noChangeAspect="1" noChangeArrowheads="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1638101" y="4431255"/>
                  <a:ext cx="1002726" cy="1373423"/>
                </a:xfrm>
                <a:prstGeom prst="rect">
                  <a:avLst/>
                </a:prstGeom>
                <a:noFill/>
                <a:extLst>
                  <a:ext uri="{909E8E84-426E-40DD-AFC4-6F175D3DCCD1}">
                    <a14:hiddenFill xmlns:a14="http://schemas.microsoft.com/office/drawing/2010/main">
                      <a:solidFill>
                        <a:srgbClr val="FFFFFF"/>
                      </a:solidFill>
                    </a14:hiddenFill>
                  </a:ext>
                </a:extLst>
              </p:spPr>
            </p:pic>
          </p:grpSp>
          <p:sp>
            <p:nvSpPr>
              <p:cNvPr id="1065" name="星: 7 pt 11">
                <a:extLst>
                  <a:ext uri="{FF2B5EF4-FFF2-40B4-BE49-F238E27FC236}">
                    <a16:creationId xmlns:a16="http://schemas.microsoft.com/office/drawing/2014/main" id="{983B02E2-E23B-FBEB-28FB-16D61812F843}"/>
                  </a:ext>
                </a:extLst>
              </p:cNvPr>
              <p:cNvSpPr/>
              <p:nvPr/>
            </p:nvSpPr>
            <p:spPr>
              <a:xfrm rot="7453356">
                <a:off x="8166890" y="2077425"/>
                <a:ext cx="283116" cy="458137"/>
              </a:xfrm>
              <a:custGeom>
                <a:avLst/>
                <a:gdLst>
                  <a:gd name="connsiteX0" fmla="*/ -1 w 434768"/>
                  <a:gd name="connsiteY0" fmla="*/ 208730 h 324565"/>
                  <a:gd name="connsiteX1" fmla="*/ 66949 w 434768"/>
                  <a:gd name="connsiteY1" fmla="*/ 144446 h 324565"/>
                  <a:gd name="connsiteX2" fmla="*/ 43055 w 434768"/>
                  <a:gd name="connsiteY2" fmla="*/ 64284 h 324565"/>
                  <a:gd name="connsiteX3" fmla="*/ 150435 w 434768"/>
                  <a:gd name="connsiteY3" fmla="*/ 64284 h 324565"/>
                  <a:gd name="connsiteX4" fmla="*/ 217384 w 434768"/>
                  <a:gd name="connsiteY4" fmla="*/ 0 h 324565"/>
                  <a:gd name="connsiteX5" fmla="*/ 284333 w 434768"/>
                  <a:gd name="connsiteY5" fmla="*/ 64284 h 324565"/>
                  <a:gd name="connsiteX6" fmla="*/ 391713 w 434768"/>
                  <a:gd name="connsiteY6" fmla="*/ 64284 h 324565"/>
                  <a:gd name="connsiteX7" fmla="*/ 367819 w 434768"/>
                  <a:gd name="connsiteY7" fmla="*/ 144446 h 324565"/>
                  <a:gd name="connsiteX8" fmla="*/ 434769 w 434768"/>
                  <a:gd name="connsiteY8" fmla="*/ 208730 h 324565"/>
                  <a:gd name="connsiteX9" fmla="*/ 338023 w 434768"/>
                  <a:gd name="connsiteY9" fmla="*/ 244405 h 324565"/>
                  <a:gd name="connsiteX10" fmla="*/ 314128 w 434768"/>
                  <a:gd name="connsiteY10" fmla="*/ 324567 h 324565"/>
                  <a:gd name="connsiteX11" fmla="*/ 217384 w 434768"/>
                  <a:gd name="connsiteY11" fmla="*/ 288891 h 324565"/>
                  <a:gd name="connsiteX12" fmla="*/ 120640 w 434768"/>
                  <a:gd name="connsiteY12" fmla="*/ 324567 h 324565"/>
                  <a:gd name="connsiteX13" fmla="*/ 96745 w 434768"/>
                  <a:gd name="connsiteY13" fmla="*/ 244405 h 324565"/>
                  <a:gd name="connsiteX14" fmla="*/ -1 w 434768"/>
                  <a:gd name="connsiteY14" fmla="*/ 208730 h 324565"/>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284334 w 434770"/>
                  <a:gd name="connsiteY5" fmla="*/ 205273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96746 w 434770"/>
                  <a:gd name="connsiteY13" fmla="*/ 385394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02995 w 434770"/>
                  <a:gd name="connsiteY5" fmla="*/ 130628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96746 w 434770"/>
                  <a:gd name="connsiteY13" fmla="*/ 385394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02995 w 434770"/>
                  <a:gd name="connsiteY5" fmla="*/ 130628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86971 w 434770"/>
                  <a:gd name="connsiteY5" fmla="*/ 9330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86971 w 434770"/>
                  <a:gd name="connsiteY5" fmla="*/ 9330 h 465556"/>
                  <a:gd name="connsiteX6" fmla="*/ 391714 w 434770"/>
                  <a:gd name="connsiteY6" fmla="*/ 205273 h 465556"/>
                  <a:gd name="connsiteX7" fmla="*/ 367820 w 434770"/>
                  <a:gd name="connsiteY7" fmla="*/ 285435 h 465556"/>
                  <a:gd name="connsiteX8" fmla="*/ 434770 w 434770"/>
                  <a:gd name="connsiteY8" fmla="*/ 349719 h 465556"/>
                  <a:gd name="connsiteX9" fmla="*/ 375347 w 434770"/>
                  <a:gd name="connsiteY9" fmla="*/ 413386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95342 h 511179"/>
                  <a:gd name="connsiteX1" fmla="*/ 66950 w 434770"/>
                  <a:gd name="connsiteY1" fmla="*/ 331058 h 511179"/>
                  <a:gd name="connsiteX2" fmla="*/ 43056 w 434770"/>
                  <a:gd name="connsiteY2" fmla="*/ 250896 h 511179"/>
                  <a:gd name="connsiteX3" fmla="*/ 38469 w 434770"/>
                  <a:gd name="connsiteY3" fmla="*/ 45623 h 511179"/>
                  <a:gd name="connsiteX4" fmla="*/ 198723 w 434770"/>
                  <a:gd name="connsiteY4" fmla="*/ 0 h 511179"/>
                  <a:gd name="connsiteX5" fmla="*/ 386971 w 434770"/>
                  <a:gd name="connsiteY5" fmla="*/ 54953 h 511179"/>
                  <a:gd name="connsiteX6" fmla="*/ 391714 w 434770"/>
                  <a:gd name="connsiteY6" fmla="*/ 250896 h 511179"/>
                  <a:gd name="connsiteX7" fmla="*/ 367820 w 434770"/>
                  <a:gd name="connsiteY7" fmla="*/ 331058 h 511179"/>
                  <a:gd name="connsiteX8" fmla="*/ 434770 w 434770"/>
                  <a:gd name="connsiteY8" fmla="*/ 395342 h 511179"/>
                  <a:gd name="connsiteX9" fmla="*/ 375347 w 434770"/>
                  <a:gd name="connsiteY9" fmla="*/ 459009 h 511179"/>
                  <a:gd name="connsiteX10" fmla="*/ 314129 w 434770"/>
                  <a:gd name="connsiteY10" fmla="*/ 511179 h 511179"/>
                  <a:gd name="connsiteX11" fmla="*/ 217385 w 434770"/>
                  <a:gd name="connsiteY11" fmla="*/ 475503 h 511179"/>
                  <a:gd name="connsiteX12" fmla="*/ 120641 w 434770"/>
                  <a:gd name="connsiteY12" fmla="*/ 511179 h 511179"/>
                  <a:gd name="connsiteX13" fmla="*/ 3440 w 434770"/>
                  <a:gd name="connsiteY13" fmla="*/ 505662 h 511179"/>
                  <a:gd name="connsiteX14" fmla="*/ 0 w 434770"/>
                  <a:gd name="connsiteY14" fmla="*/ 395342 h 511179"/>
                  <a:gd name="connsiteX0" fmla="*/ 0 w 434770"/>
                  <a:gd name="connsiteY0" fmla="*/ 395342 h 695603"/>
                  <a:gd name="connsiteX1" fmla="*/ 66950 w 434770"/>
                  <a:gd name="connsiteY1" fmla="*/ 331058 h 695603"/>
                  <a:gd name="connsiteX2" fmla="*/ 43056 w 434770"/>
                  <a:gd name="connsiteY2" fmla="*/ 250896 h 695603"/>
                  <a:gd name="connsiteX3" fmla="*/ 38469 w 434770"/>
                  <a:gd name="connsiteY3" fmla="*/ 45623 h 695603"/>
                  <a:gd name="connsiteX4" fmla="*/ 198723 w 434770"/>
                  <a:gd name="connsiteY4" fmla="*/ 0 h 695603"/>
                  <a:gd name="connsiteX5" fmla="*/ 386971 w 434770"/>
                  <a:gd name="connsiteY5" fmla="*/ 54953 h 695603"/>
                  <a:gd name="connsiteX6" fmla="*/ 391714 w 434770"/>
                  <a:gd name="connsiteY6" fmla="*/ 250896 h 695603"/>
                  <a:gd name="connsiteX7" fmla="*/ 367820 w 434770"/>
                  <a:gd name="connsiteY7" fmla="*/ 331058 h 695603"/>
                  <a:gd name="connsiteX8" fmla="*/ 434770 w 434770"/>
                  <a:gd name="connsiteY8" fmla="*/ 395342 h 695603"/>
                  <a:gd name="connsiteX9" fmla="*/ 375347 w 434770"/>
                  <a:gd name="connsiteY9" fmla="*/ 459009 h 695603"/>
                  <a:gd name="connsiteX10" fmla="*/ 314129 w 434770"/>
                  <a:gd name="connsiteY10" fmla="*/ 511179 h 695603"/>
                  <a:gd name="connsiteX11" fmla="*/ 245089 w 434770"/>
                  <a:gd name="connsiteY11" fmla="*/ 695603 h 695603"/>
                  <a:gd name="connsiteX12" fmla="*/ 120641 w 434770"/>
                  <a:gd name="connsiteY12" fmla="*/ 511179 h 695603"/>
                  <a:gd name="connsiteX13" fmla="*/ 3440 w 434770"/>
                  <a:gd name="connsiteY13" fmla="*/ 505662 h 695603"/>
                  <a:gd name="connsiteX14" fmla="*/ 0 w 434770"/>
                  <a:gd name="connsiteY14" fmla="*/ 395342 h 69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4770" h="695603">
                    <a:moveTo>
                      <a:pt x="0" y="395342"/>
                    </a:moveTo>
                    <a:lnTo>
                      <a:pt x="66950" y="331058"/>
                    </a:lnTo>
                    <a:lnTo>
                      <a:pt x="43056" y="250896"/>
                    </a:lnTo>
                    <a:lnTo>
                      <a:pt x="38469" y="45623"/>
                    </a:lnTo>
                    <a:lnTo>
                      <a:pt x="198723" y="0"/>
                    </a:lnTo>
                    <a:lnTo>
                      <a:pt x="386971" y="54953"/>
                    </a:lnTo>
                    <a:lnTo>
                      <a:pt x="391714" y="250896"/>
                    </a:lnTo>
                    <a:lnTo>
                      <a:pt x="367820" y="331058"/>
                    </a:lnTo>
                    <a:lnTo>
                      <a:pt x="434770" y="395342"/>
                    </a:lnTo>
                    <a:lnTo>
                      <a:pt x="375347" y="459009"/>
                    </a:lnTo>
                    <a:lnTo>
                      <a:pt x="314129" y="511179"/>
                    </a:lnTo>
                    <a:lnTo>
                      <a:pt x="245089" y="695603"/>
                    </a:lnTo>
                    <a:lnTo>
                      <a:pt x="120641" y="511179"/>
                    </a:lnTo>
                    <a:lnTo>
                      <a:pt x="3440" y="505662"/>
                    </a:lnTo>
                    <a:lnTo>
                      <a:pt x="0" y="395342"/>
                    </a:lnTo>
                    <a:close/>
                  </a:path>
                </a:pathLst>
              </a:custGeom>
              <a:solidFill>
                <a:srgbClr val="BF900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6" name="星: 7 pt 11">
                <a:extLst>
                  <a:ext uri="{FF2B5EF4-FFF2-40B4-BE49-F238E27FC236}">
                    <a16:creationId xmlns:a16="http://schemas.microsoft.com/office/drawing/2014/main" id="{BFD621EF-9E7D-52C6-EDE3-9ED72E9B2ED8}"/>
                  </a:ext>
                </a:extLst>
              </p:cNvPr>
              <p:cNvSpPr/>
              <p:nvPr/>
            </p:nvSpPr>
            <p:spPr>
              <a:xfrm rot="12260125" flipH="1">
                <a:off x="7727114" y="1577314"/>
                <a:ext cx="396438" cy="638772"/>
              </a:xfrm>
              <a:custGeom>
                <a:avLst/>
                <a:gdLst>
                  <a:gd name="connsiteX0" fmla="*/ -1 w 434768"/>
                  <a:gd name="connsiteY0" fmla="*/ 208730 h 324565"/>
                  <a:gd name="connsiteX1" fmla="*/ 66949 w 434768"/>
                  <a:gd name="connsiteY1" fmla="*/ 144446 h 324565"/>
                  <a:gd name="connsiteX2" fmla="*/ 43055 w 434768"/>
                  <a:gd name="connsiteY2" fmla="*/ 64284 h 324565"/>
                  <a:gd name="connsiteX3" fmla="*/ 150435 w 434768"/>
                  <a:gd name="connsiteY3" fmla="*/ 64284 h 324565"/>
                  <a:gd name="connsiteX4" fmla="*/ 217384 w 434768"/>
                  <a:gd name="connsiteY4" fmla="*/ 0 h 324565"/>
                  <a:gd name="connsiteX5" fmla="*/ 284333 w 434768"/>
                  <a:gd name="connsiteY5" fmla="*/ 64284 h 324565"/>
                  <a:gd name="connsiteX6" fmla="*/ 391713 w 434768"/>
                  <a:gd name="connsiteY6" fmla="*/ 64284 h 324565"/>
                  <a:gd name="connsiteX7" fmla="*/ 367819 w 434768"/>
                  <a:gd name="connsiteY7" fmla="*/ 144446 h 324565"/>
                  <a:gd name="connsiteX8" fmla="*/ 434769 w 434768"/>
                  <a:gd name="connsiteY8" fmla="*/ 208730 h 324565"/>
                  <a:gd name="connsiteX9" fmla="*/ 338023 w 434768"/>
                  <a:gd name="connsiteY9" fmla="*/ 244405 h 324565"/>
                  <a:gd name="connsiteX10" fmla="*/ 314128 w 434768"/>
                  <a:gd name="connsiteY10" fmla="*/ 324567 h 324565"/>
                  <a:gd name="connsiteX11" fmla="*/ 217384 w 434768"/>
                  <a:gd name="connsiteY11" fmla="*/ 288891 h 324565"/>
                  <a:gd name="connsiteX12" fmla="*/ 120640 w 434768"/>
                  <a:gd name="connsiteY12" fmla="*/ 324567 h 324565"/>
                  <a:gd name="connsiteX13" fmla="*/ 96745 w 434768"/>
                  <a:gd name="connsiteY13" fmla="*/ 244405 h 324565"/>
                  <a:gd name="connsiteX14" fmla="*/ -1 w 434768"/>
                  <a:gd name="connsiteY14" fmla="*/ 208730 h 324565"/>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284334 w 434770"/>
                  <a:gd name="connsiteY5" fmla="*/ 205273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96746 w 434770"/>
                  <a:gd name="connsiteY13" fmla="*/ 385394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02995 w 434770"/>
                  <a:gd name="connsiteY5" fmla="*/ 130628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96746 w 434770"/>
                  <a:gd name="connsiteY13" fmla="*/ 385394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02995 w 434770"/>
                  <a:gd name="connsiteY5" fmla="*/ 130628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86971 w 434770"/>
                  <a:gd name="connsiteY5" fmla="*/ 9330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86971 w 434770"/>
                  <a:gd name="connsiteY5" fmla="*/ 9330 h 465556"/>
                  <a:gd name="connsiteX6" fmla="*/ 391714 w 434770"/>
                  <a:gd name="connsiteY6" fmla="*/ 205273 h 465556"/>
                  <a:gd name="connsiteX7" fmla="*/ 367820 w 434770"/>
                  <a:gd name="connsiteY7" fmla="*/ 285435 h 465556"/>
                  <a:gd name="connsiteX8" fmla="*/ 434770 w 434770"/>
                  <a:gd name="connsiteY8" fmla="*/ 349719 h 465556"/>
                  <a:gd name="connsiteX9" fmla="*/ 375347 w 434770"/>
                  <a:gd name="connsiteY9" fmla="*/ 413386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95342 h 511179"/>
                  <a:gd name="connsiteX1" fmla="*/ 66950 w 434770"/>
                  <a:gd name="connsiteY1" fmla="*/ 331058 h 511179"/>
                  <a:gd name="connsiteX2" fmla="*/ 43056 w 434770"/>
                  <a:gd name="connsiteY2" fmla="*/ 250896 h 511179"/>
                  <a:gd name="connsiteX3" fmla="*/ 38469 w 434770"/>
                  <a:gd name="connsiteY3" fmla="*/ 45623 h 511179"/>
                  <a:gd name="connsiteX4" fmla="*/ 198723 w 434770"/>
                  <a:gd name="connsiteY4" fmla="*/ 0 h 511179"/>
                  <a:gd name="connsiteX5" fmla="*/ 386971 w 434770"/>
                  <a:gd name="connsiteY5" fmla="*/ 54953 h 511179"/>
                  <a:gd name="connsiteX6" fmla="*/ 391714 w 434770"/>
                  <a:gd name="connsiteY6" fmla="*/ 250896 h 511179"/>
                  <a:gd name="connsiteX7" fmla="*/ 367820 w 434770"/>
                  <a:gd name="connsiteY7" fmla="*/ 331058 h 511179"/>
                  <a:gd name="connsiteX8" fmla="*/ 434770 w 434770"/>
                  <a:gd name="connsiteY8" fmla="*/ 395342 h 511179"/>
                  <a:gd name="connsiteX9" fmla="*/ 375347 w 434770"/>
                  <a:gd name="connsiteY9" fmla="*/ 459009 h 511179"/>
                  <a:gd name="connsiteX10" fmla="*/ 314129 w 434770"/>
                  <a:gd name="connsiteY10" fmla="*/ 511179 h 511179"/>
                  <a:gd name="connsiteX11" fmla="*/ 217385 w 434770"/>
                  <a:gd name="connsiteY11" fmla="*/ 475503 h 511179"/>
                  <a:gd name="connsiteX12" fmla="*/ 120641 w 434770"/>
                  <a:gd name="connsiteY12" fmla="*/ 511179 h 511179"/>
                  <a:gd name="connsiteX13" fmla="*/ 3440 w 434770"/>
                  <a:gd name="connsiteY13" fmla="*/ 505662 h 511179"/>
                  <a:gd name="connsiteX14" fmla="*/ 0 w 434770"/>
                  <a:gd name="connsiteY14" fmla="*/ 395342 h 511179"/>
                  <a:gd name="connsiteX0" fmla="*/ 0 w 434770"/>
                  <a:gd name="connsiteY0" fmla="*/ 395342 h 695603"/>
                  <a:gd name="connsiteX1" fmla="*/ 66950 w 434770"/>
                  <a:gd name="connsiteY1" fmla="*/ 331058 h 695603"/>
                  <a:gd name="connsiteX2" fmla="*/ 43056 w 434770"/>
                  <a:gd name="connsiteY2" fmla="*/ 250896 h 695603"/>
                  <a:gd name="connsiteX3" fmla="*/ 38469 w 434770"/>
                  <a:gd name="connsiteY3" fmla="*/ 45623 h 695603"/>
                  <a:gd name="connsiteX4" fmla="*/ 198723 w 434770"/>
                  <a:gd name="connsiteY4" fmla="*/ 0 h 695603"/>
                  <a:gd name="connsiteX5" fmla="*/ 386971 w 434770"/>
                  <a:gd name="connsiteY5" fmla="*/ 54953 h 695603"/>
                  <a:gd name="connsiteX6" fmla="*/ 391714 w 434770"/>
                  <a:gd name="connsiteY6" fmla="*/ 250896 h 695603"/>
                  <a:gd name="connsiteX7" fmla="*/ 367820 w 434770"/>
                  <a:gd name="connsiteY7" fmla="*/ 331058 h 695603"/>
                  <a:gd name="connsiteX8" fmla="*/ 434770 w 434770"/>
                  <a:gd name="connsiteY8" fmla="*/ 395342 h 695603"/>
                  <a:gd name="connsiteX9" fmla="*/ 375347 w 434770"/>
                  <a:gd name="connsiteY9" fmla="*/ 459009 h 695603"/>
                  <a:gd name="connsiteX10" fmla="*/ 314129 w 434770"/>
                  <a:gd name="connsiteY10" fmla="*/ 511179 h 695603"/>
                  <a:gd name="connsiteX11" fmla="*/ 245089 w 434770"/>
                  <a:gd name="connsiteY11" fmla="*/ 695603 h 695603"/>
                  <a:gd name="connsiteX12" fmla="*/ 120641 w 434770"/>
                  <a:gd name="connsiteY12" fmla="*/ 511179 h 695603"/>
                  <a:gd name="connsiteX13" fmla="*/ 3440 w 434770"/>
                  <a:gd name="connsiteY13" fmla="*/ 505662 h 695603"/>
                  <a:gd name="connsiteX14" fmla="*/ 0 w 434770"/>
                  <a:gd name="connsiteY14" fmla="*/ 395342 h 69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4770" h="695603">
                    <a:moveTo>
                      <a:pt x="0" y="395342"/>
                    </a:moveTo>
                    <a:lnTo>
                      <a:pt x="66950" y="331058"/>
                    </a:lnTo>
                    <a:lnTo>
                      <a:pt x="43056" y="250896"/>
                    </a:lnTo>
                    <a:lnTo>
                      <a:pt x="38469" y="45623"/>
                    </a:lnTo>
                    <a:lnTo>
                      <a:pt x="198723" y="0"/>
                    </a:lnTo>
                    <a:lnTo>
                      <a:pt x="386971" y="54953"/>
                    </a:lnTo>
                    <a:lnTo>
                      <a:pt x="391714" y="250896"/>
                    </a:lnTo>
                    <a:lnTo>
                      <a:pt x="367820" y="331058"/>
                    </a:lnTo>
                    <a:lnTo>
                      <a:pt x="434770" y="395342"/>
                    </a:lnTo>
                    <a:lnTo>
                      <a:pt x="375347" y="459009"/>
                    </a:lnTo>
                    <a:lnTo>
                      <a:pt x="314129" y="511179"/>
                    </a:lnTo>
                    <a:lnTo>
                      <a:pt x="245089" y="695603"/>
                    </a:lnTo>
                    <a:lnTo>
                      <a:pt x="120641" y="511179"/>
                    </a:lnTo>
                    <a:lnTo>
                      <a:pt x="3440" y="505662"/>
                    </a:lnTo>
                    <a:lnTo>
                      <a:pt x="0" y="395342"/>
                    </a:lnTo>
                    <a:close/>
                  </a:path>
                </a:pathLst>
              </a:custGeom>
              <a:solidFill>
                <a:srgbClr val="BF900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7" name="星: 7 pt 11">
                <a:extLst>
                  <a:ext uri="{FF2B5EF4-FFF2-40B4-BE49-F238E27FC236}">
                    <a16:creationId xmlns:a16="http://schemas.microsoft.com/office/drawing/2014/main" id="{5BC6C737-19A5-7910-D8BF-8C314766AB84}"/>
                  </a:ext>
                </a:extLst>
              </p:cNvPr>
              <p:cNvSpPr/>
              <p:nvPr/>
            </p:nvSpPr>
            <p:spPr>
              <a:xfrm rot="7453356">
                <a:off x="8328961" y="1926624"/>
                <a:ext cx="308094" cy="219901"/>
              </a:xfrm>
              <a:custGeom>
                <a:avLst/>
                <a:gdLst>
                  <a:gd name="connsiteX0" fmla="*/ -1 w 434768"/>
                  <a:gd name="connsiteY0" fmla="*/ 208730 h 324565"/>
                  <a:gd name="connsiteX1" fmla="*/ 66949 w 434768"/>
                  <a:gd name="connsiteY1" fmla="*/ 144446 h 324565"/>
                  <a:gd name="connsiteX2" fmla="*/ 43055 w 434768"/>
                  <a:gd name="connsiteY2" fmla="*/ 64284 h 324565"/>
                  <a:gd name="connsiteX3" fmla="*/ 150435 w 434768"/>
                  <a:gd name="connsiteY3" fmla="*/ 64284 h 324565"/>
                  <a:gd name="connsiteX4" fmla="*/ 217384 w 434768"/>
                  <a:gd name="connsiteY4" fmla="*/ 0 h 324565"/>
                  <a:gd name="connsiteX5" fmla="*/ 284333 w 434768"/>
                  <a:gd name="connsiteY5" fmla="*/ 64284 h 324565"/>
                  <a:gd name="connsiteX6" fmla="*/ 391713 w 434768"/>
                  <a:gd name="connsiteY6" fmla="*/ 64284 h 324565"/>
                  <a:gd name="connsiteX7" fmla="*/ 367819 w 434768"/>
                  <a:gd name="connsiteY7" fmla="*/ 144446 h 324565"/>
                  <a:gd name="connsiteX8" fmla="*/ 434769 w 434768"/>
                  <a:gd name="connsiteY8" fmla="*/ 208730 h 324565"/>
                  <a:gd name="connsiteX9" fmla="*/ 338023 w 434768"/>
                  <a:gd name="connsiteY9" fmla="*/ 244405 h 324565"/>
                  <a:gd name="connsiteX10" fmla="*/ 314128 w 434768"/>
                  <a:gd name="connsiteY10" fmla="*/ 324567 h 324565"/>
                  <a:gd name="connsiteX11" fmla="*/ 217384 w 434768"/>
                  <a:gd name="connsiteY11" fmla="*/ 288891 h 324565"/>
                  <a:gd name="connsiteX12" fmla="*/ 120640 w 434768"/>
                  <a:gd name="connsiteY12" fmla="*/ 324567 h 324565"/>
                  <a:gd name="connsiteX13" fmla="*/ 96745 w 434768"/>
                  <a:gd name="connsiteY13" fmla="*/ 244405 h 324565"/>
                  <a:gd name="connsiteX14" fmla="*/ -1 w 434768"/>
                  <a:gd name="connsiteY14" fmla="*/ 208730 h 324565"/>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284334 w 434770"/>
                  <a:gd name="connsiteY5" fmla="*/ 205273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96746 w 434770"/>
                  <a:gd name="connsiteY13" fmla="*/ 385394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02995 w 434770"/>
                  <a:gd name="connsiteY5" fmla="*/ 130628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96746 w 434770"/>
                  <a:gd name="connsiteY13" fmla="*/ 385394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02995 w 434770"/>
                  <a:gd name="connsiteY5" fmla="*/ 130628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86971 w 434770"/>
                  <a:gd name="connsiteY5" fmla="*/ 9330 h 465556"/>
                  <a:gd name="connsiteX6" fmla="*/ 391714 w 434770"/>
                  <a:gd name="connsiteY6" fmla="*/ 205273 h 465556"/>
                  <a:gd name="connsiteX7" fmla="*/ 367820 w 434770"/>
                  <a:gd name="connsiteY7" fmla="*/ 285435 h 465556"/>
                  <a:gd name="connsiteX8" fmla="*/ 434770 w 434770"/>
                  <a:gd name="connsiteY8" fmla="*/ 349719 h 465556"/>
                  <a:gd name="connsiteX9" fmla="*/ 338024 w 434770"/>
                  <a:gd name="connsiteY9" fmla="*/ 385394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49719 h 465556"/>
                  <a:gd name="connsiteX1" fmla="*/ 66950 w 434770"/>
                  <a:gd name="connsiteY1" fmla="*/ 285435 h 465556"/>
                  <a:gd name="connsiteX2" fmla="*/ 43056 w 434770"/>
                  <a:gd name="connsiteY2" fmla="*/ 205273 h 465556"/>
                  <a:gd name="connsiteX3" fmla="*/ 38469 w 434770"/>
                  <a:gd name="connsiteY3" fmla="*/ 0 h 465556"/>
                  <a:gd name="connsiteX4" fmla="*/ 217385 w 434770"/>
                  <a:gd name="connsiteY4" fmla="*/ 140989 h 465556"/>
                  <a:gd name="connsiteX5" fmla="*/ 386971 w 434770"/>
                  <a:gd name="connsiteY5" fmla="*/ 9330 h 465556"/>
                  <a:gd name="connsiteX6" fmla="*/ 391714 w 434770"/>
                  <a:gd name="connsiteY6" fmla="*/ 205273 h 465556"/>
                  <a:gd name="connsiteX7" fmla="*/ 367820 w 434770"/>
                  <a:gd name="connsiteY7" fmla="*/ 285435 h 465556"/>
                  <a:gd name="connsiteX8" fmla="*/ 434770 w 434770"/>
                  <a:gd name="connsiteY8" fmla="*/ 349719 h 465556"/>
                  <a:gd name="connsiteX9" fmla="*/ 375347 w 434770"/>
                  <a:gd name="connsiteY9" fmla="*/ 413386 h 465556"/>
                  <a:gd name="connsiteX10" fmla="*/ 314129 w 434770"/>
                  <a:gd name="connsiteY10" fmla="*/ 465556 h 465556"/>
                  <a:gd name="connsiteX11" fmla="*/ 217385 w 434770"/>
                  <a:gd name="connsiteY11" fmla="*/ 429880 h 465556"/>
                  <a:gd name="connsiteX12" fmla="*/ 120641 w 434770"/>
                  <a:gd name="connsiteY12" fmla="*/ 465556 h 465556"/>
                  <a:gd name="connsiteX13" fmla="*/ 3440 w 434770"/>
                  <a:gd name="connsiteY13" fmla="*/ 460039 h 465556"/>
                  <a:gd name="connsiteX14" fmla="*/ 0 w 434770"/>
                  <a:gd name="connsiteY14" fmla="*/ 349719 h 465556"/>
                  <a:gd name="connsiteX0" fmla="*/ 0 w 434770"/>
                  <a:gd name="connsiteY0" fmla="*/ 395342 h 511179"/>
                  <a:gd name="connsiteX1" fmla="*/ 66950 w 434770"/>
                  <a:gd name="connsiteY1" fmla="*/ 331058 h 511179"/>
                  <a:gd name="connsiteX2" fmla="*/ 43056 w 434770"/>
                  <a:gd name="connsiteY2" fmla="*/ 250896 h 511179"/>
                  <a:gd name="connsiteX3" fmla="*/ 38469 w 434770"/>
                  <a:gd name="connsiteY3" fmla="*/ 45623 h 511179"/>
                  <a:gd name="connsiteX4" fmla="*/ 198723 w 434770"/>
                  <a:gd name="connsiteY4" fmla="*/ 0 h 511179"/>
                  <a:gd name="connsiteX5" fmla="*/ 386971 w 434770"/>
                  <a:gd name="connsiteY5" fmla="*/ 54953 h 511179"/>
                  <a:gd name="connsiteX6" fmla="*/ 391714 w 434770"/>
                  <a:gd name="connsiteY6" fmla="*/ 250896 h 511179"/>
                  <a:gd name="connsiteX7" fmla="*/ 367820 w 434770"/>
                  <a:gd name="connsiteY7" fmla="*/ 331058 h 511179"/>
                  <a:gd name="connsiteX8" fmla="*/ 434770 w 434770"/>
                  <a:gd name="connsiteY8" fmla="*/ 395342 h 511179"/>
                  <a:gd name="connsiteX9" fmla="*/ 375347 w 434770"/>
                  <a:gd name="connsiteY9" fmla="*/ 459009 h 511179"/>
                  <a:gd name="connsiteX10" fmla="*/ 314129 w 434770"/>
                  <a:gd name="connsiteY10" fmla="*/ 511179 h 511179"/>
                  <a:gd name="connsiteX11" fmla="*/ 217385 w 434770"/>
                  <a:gd name="connsiteY11" fmla="*/ 475503 h 511179"/>
                  <a:gd name="connsiteX12" fmla="*/ 120641 w 434770"/>
                  <a:gd name="connsiteY12" fmla="*/ 511179 h 511179"/>
                  <a:gd name="connsiteX13" fmla="*/ 3440 w 434770"/>
                  <a:gd name="connsiteY13" fmla="*/ 505662 h 511179"/>
                  <a:gd name="connsiteX14" fmla="*/ 0 w 434770"/>
                  <a:gd name="connsiteY14" fmla="*/ 395342 h 511179"/>
                  <a:gd name="connsiteX0" fmla="*/ 0 w 434770"/>
                  <a:gd name="connsiteY0" fmla="*/ 395342 h 695603"/>
                  <a:gd name="connsiteX1" fmla="*/ 66950 w 434770"/>
                  <a:gd name="connsiteY1" fmla="*/ 331058 h 695603"/>
                  <a:gd name="connsiteX2" fmla="*/ 43056 w 434770"/>
                  <a:gd name="connsiteY2" fmla="*/ 250896 h 695603"/>
                  <a:gd name="connsiteX3" fmla="*/ 38469 w 434770"/>
                  <a:gd name="connsiteY3" fmla="*/ 45623 h 695603"/>
                  <a:gd name="connsiteX4" fmla="*/ 198723 w 434770"/>
                  <a:gd name="connsiteY4" fmla="*/ 0 h 695603"/>
                  <a:gd name="connsiteX5" fmla="*/ 386971 w 434770"/>
                  <a:gd name="connsiteY5" fmla="*/ 54953 h 695603"/>
                  <a:gd name="connsiteX6" fmla="*/ 391714 w 434770"/>
                  <a:gd name="connsiteY6" fmla="*/ 250896 h 695603"/>
                  <a:gd name="connsiteX7" fmla="*/ 367820 w 434770"/>
                  <a:gd name="connsiteY7" fmla="*/ 331058 h 695603"/>
                  <a:gd name="connsiteX8" fmla="*/ 434770 w 434770"/>
                  <a:gd name="connsiteY8" fmla="*/ 395342 h 695603"/>
                  <a:gd name="connsiteX9" fmla="*/ 375347 w 434770"/>
                  <a:gd name="connsiteY9" fmla="*/ 459009 h 695603"/>
                  <a:gd name="connsiteX10" fmla="*/ 314129 w 434770"/>
                  <a:gd name="connsiteY10" fmla="*/ 511179 h 695603"/>
                  <a:gd name="connsiteX11" fmla="*/ 245089 w 434770"/>
                  <a:gd name="connsiteY11" fmla="*/ 695603 h 695603"/>
                  <a:gd name="connsiteX12" fmla="*/ 120641 w 434770"/>
                  <a:gd name="connsiteY12" fmla="*/ 511179 h 695603"/>
                  <a:gd name="connsiteX13" fmla="*/ 3440 w 434770"/>
                  <a:gd name="connsiteY13" fmla="*/ 505662 h 695603"/>
                  <a:gd name="connsiteX14" fmla="*/ 0 w 434770"/>
                  <a:gd name="connsiteY14" fmla="*/ 395342 h 69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4770" h="695603">
                    <a:moveTo>
                      <a:pt x="0" y="395342"/>
                    </a:moveTo>
                    <a:lnTo>
                      <a:pt x="66950" y="331058"/>
                    </a:lnTo>
                    <a:lnTo>
                      <a:pt x="43056" y="250896"/>
                    </a:lnTo>
                    <a:lnTo>
                      <a:pt x="38469" y="45623"/>
                    </a:lnTo>
                    <a:lnTo>
                      <a:pt x="198723" y="0"/>
                    </a:lnTo>
                    <a:lnTo>
                      <a:pt x="386971" y="54953"/>
                    </a:lnTo>
                    <a:lnTo>
                      <a:pt x="391714" y="250896"/>
                    </a:lnTo>
                    <a:lnTo>
                      <a:pt x="367820" y="331058"/>
                    </a:lnTo>
                    <a:lnTo>
                      <a:pt x="434770" y="395342"/>
                    </a:lnTo>
                    <a:lnTo>
                      <a:pt x="375347" y="459009"/>
                    </a:lnTo>
                    <a:lnTo>
                      <a:pt x="314129" y="511179"/>
                    </a:lnTo>
                    <a:lnTo>
                      <a:pt x="245089" y="695603"/>
                    </a:lnTo>
                    <a:lnTo>
                      <a:pt x="120641" y="511179"/>
                    </a:lnTo>
                    <a:lnTo>
                      <a:pt x="3440" y="505662"/>
                    </a:lnTo>
                    <a:lnTo>
                      <a:pt x="0" y="395342"/>
                    </a:lnTo>
                    <a:close/>
                  </a:path>
                </a:pathLst>
              </a:custGeom>
              <a:solidFill>
                <a:srgbClr val="BF900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63" name="正方形/長方形 1062">
              <a:extLst>
                <a:ext uri="{FF2B5EF4-FFF2-40B4-BE49-F238E27FC236}">
                  <a16:creationId xmlns:a16="http://schemas.microsoft.com/office/drawing/2014/main" id="{F7C4AE84-368E-F57A-6B4E-43C8BFE869DB}"/>
                </a:ext>
              </a:extLst>
            </p:cNvPr>
            <p:cNvSpPr/>
            <p:nvPr/>
          </p:nvSpPr>
          <p:spPr>
            <a:xfrm>
              <a:off x="7180894" y="2518416"/>
              <a:ext cx="1895719" cy="646331"/>
            </a:xfrm>
            <a:prstGeom prst="rect">
              <a:avLst/>
            </a:prstGeom>
          </p:spPr>
          <p:txBody>
            <a:bodyPr wrap="square">
              <a:spAutoFit/>
            </a:bodyPr>
            <a:lstStyle/>
            <a:p>
              <a:pPr algn="ctr"/>
              <a:r>
                <a:rPr lang="ja-JP" altLang="en-US" dirty="0">
                  <a:latin typeface="Meiryo UI" panose="020B0604030504040204" pitchFamily="50" charset="-128"/>
                  <a:ea typeface="Meiryo UI" panose="020B0604030504040204" pitchFamily="50" charset="-128"/>
                </a:rPr>
                <a:t>泥で汚れた</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子供の表彰状</a:t>
              </a:r>
            </a:p>
          </p:txBody>
        </p:sp>
      </p:grpSp>
    </p:spTree>
    <p:extLst>
      <p:ext uri="{BB962C8B-B14F-4D97-AF65-F5344CB8AC3E}">
        <p14:creationId xmlns:p14="http://schemas.microsoft.com/office/powerpoint/2010/main" val="1288440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グループ化 92">
            <a:extLst>
              <a:ext uri="{FF2B5EF4-FFF2-40B4-BE49-F238E27FC236}">
                <a16:creationId xmlns:a16="http://schemas.microsoft.com/office/drawing/2014/main" id="{744F1686-7057-ADD1-3520-9CEBC56A2B8E}"/>
              </a:ext>
            </a:extLst>
          </p:cNvPr>
          <p:cNvGrpSpPr/>
          <p:nvPr/>
        </p:nvGrpSpPr>
        <p:grpSpPr>
          <a:xfrm>
            <a:off x="2018121" y="3031523"/>
            <a:ext cx="925100" cy="1209305"/>
            <a:chOff x="1228893" y="5479742"/>
            <a:chExt cx="925100" cy="1209305"/>
          </a:xfrm>
        </p:grpSpPr>
        <p:sp>
          <p:nvSpPr>
            <p:cNvPr id="41" name="正方形/長方形 40">
              <a:extLst>
                <a:ext uri="{FF2B5EF4-FFF2-40B4-BE49-F238E27FC236}">
                  <a16:creationId xmlns:a16="http://schemas.microsoft.com/office/drawing/2014/main" id="{7FB864C0-337E-D1A1-4553-A8322640610A}"/>
                </a:ext>
              </a:extLst>
            </p:cNvPr>
            <p:cNvSpPr/>
            <p:nvPr/>
          </p:nvSpPr>
          <p:spPr>
            <a:xfrm>
              <a:off x="1233684" y="5479742"/>
              <a:ext cx="849086" cy="1209305"/>
            </a:xfrm>
            <a:prstGeom prst="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2" name="図 91">
              <a:extLst>
                <a:ext uri="{FF2B5EF4-FFF2-40B4-BE49-F238E27FC236}">
                  <a16:creationId xmlns:a16="http://schemas.microsoft.com/office/drawing/2014/main" id="{886CACDA-0582-2077-8351-C39FDC6ACBBF}"/>
                </a:ext>
              </a:extLst>
            </p:cNvPr>
            <p:cNvPicPr>
              <a:picLocks noChangeAspect="1"/>
            </p:cNvPicPr>
            <p:nvPr/>
          </p:nvPicPr>
          <p:blipFill>
            <a:blip r:embed="rId3"/>
            <a:stretch>
              <a:fillRect/>
            </a:stretch>
          </p:blipFill>
          <p:spPr>
            <a:xfrm>
              <a:off x="1228893" y="5681169"/>
              <a:ext cx="925100" cy="823302"/>
            </a:xfrm>
            <a:prstGeom prst="rect">
              <a:avLst/>
            </a:prstGeom>
          </p:spPr>
        </p:pic>
      </p:grpSp>
      <p:grpSp>
        <p:nvGrpSpPr>
          <p:cNvPr id="48" name="グループ化 47">
            <a:extLst>
              <a:ext uri="{FF2B5EF4-FFF2-40B4-BE49-F238E27FC236}">
                <a16:creationId xmlns:a16="http://schemas.microsoft.com/office/drawing/2014/main" id="{59E4FFB6-209E-EDD2-5EE0-F848F673FF8C}"/>
              </a:ext>
            </a:extLst>
          </p:cNvPr>
          <p:cNvGrpSpPr/>
          <p:nvPr/>
        </p:nvGrpSpPr>
        <p:grpSpPr>
          <a:xfrm>
            <a:off x="1561907" y="2186140"/>
            <a:ext cx="849086" cy="1209305"/>
            <a:chOff x="1485330" y="2405315"/>
            <a:chExt cx="849086" cy="1209305"/>
          </a:xfrm>
        </p:grpSpPr>
        <p:sp>
          <p:nvSpPr>
            <p:cNvPr id="46" name="正方形/長方形 45">
              <a:extLst>
                <a:ext uri="{FF2B5EF4-FFF2-40B4-BE49-F238E27FC236}">
                  <a16:creationId xmlns:a16="http://schemas.microsoft.com/office/drawing/2014/main" id="{51A2EB38-4B6F-9E59-064C-C61B18497592}"/>
                </a:ext>
              </a:extLst>
            </p:cNvPr>
            <p:cNvSpPr/>
            <p:nvPr/>
          </p:nvSpPr>
          <p:spPr>
            <a:xfrm>
              <a:off x="1485330" y="2405315"/>
              <a:ext cx="849086" cy="1209305"/>
            </a:xfrm>
            <a:prstGeom prst="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a:extLst>
                <a:ext uri="{FF2B5EF4-FFF2-40B4-BE49-F238E27FC236}">
                  <a16:creationId xmlns:a16="http://schemas.microsoft.com/office/drawing/2014/main" id="{56508B07-7DFC-E27B-88BE-79453E9DA4D3}"/>
                </a:ext>
              </a:extLst>
            </p:cNvPr>
            <p:cNvPicPr>
              <a:picLocks noChangeAspect="1"/>
            </p:cNvPicPr>
            <p:nvPr/>
          </p:nvPicPr>
          <p:blipFill>
            <a:blip r:embed="rId4"/>
            <a:stretch>
              <a:fillRect/>
            </a:stretch>
          </p:blipFill>
          <p:spPr>
            <a:xfrm>
              <a:off x="1600640" y="2728562"/>
              <a:ext cx="665032" cy="700176"/>
            </a:xfrm>
            <a:prstGeom prst="rect">
              <a:avLst/>
            </a:prstGeom>
          </p:spPr>
        </p:pic>
      </p:grpSp>
      <p:grpSp>
        <p:nvGrpSpPr>
          <p:cNvPr id="24" name="グループ化 23">
            <a:extLst>
              <a:ext uri="{FF2B5EF4-FFF2-40B4-BE49-F238E27FC236}">
                <a16:creationId xmlns:a16="http://schemas.microsoft.com/office/drawing/2014/main" id="{E64D48FE-1B1A-1092-2177-FFBCE5DC26EF}"/>
              </a:ext>
            </a:extLst>
          </p:cNvPr>
          <p:cNvGrpSpPr/>
          <p:nvPr/>
        </p:nvGrpSpPr>
        <p:grpSpPr>
          <a:xfrm>
            <a:off x="953276" y="3314182"/>
            <a:ext cx="935597" cy="1209305"/>
            <a:chOff x="1084456" y="3358073"/>
            <a:chExt cx="935597" cy="1209305"/>
          </a:xfrm>
        </p:grpSpPr>
        <p:sp>
          <p:nvSpPr>
            <p:cNvPr id="44" name="正方形/長方形 43">
              <a:extLst>
                <a:ext uri="{FF2B5EF4-FFF2-40B4-BE49-F238E27FC236}">
                  <a16:creationId xmlns:a16="http://schemas.microsoft.com/office/drawing/2014/main" id="{285C3E37-27D0-E4D4-10F5-1A87E700515F}"/>
                </a:ext>
              </a:extLst>
            </p:cNvPr>
            <p:cNvSpPr/>
            <p:nvPr/>
          </p:nvSpPr>
          <p:spPr>
            <a:xfrm>
              <a:off x="1133461" y="3358073"/>
              <a:ext cx="849086" cy="1209305"/>
            </a:xfrm>
            <a:prstGeom prst="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B064BAAE-64DF-06DC-1C71-C821279C5FEC}"/>
                </a:ext>
              </a:extLst>
            </p:cNvPr>
            <p:cNvPicPr>
              <a:picLocks noChangeAspect="1"/>
            </p:cNvPicPr>
            <p:nvPr/>
          </p:nvPicPr>
          <p:blipFill>
            <a:blip r:embed="rId5"/>
            <a:stretch>
              <a:fillRect/>
            </a:stretch>
          </p:blipFill>
          <p:spPr>
            <a:xfrm>
              <a:off x="1084456" y="3614620"/>
              <a:ext cx="935597" cy="793055"/>
            </a:xfrm>
            <a:prstGeom prst="rect">
              <a:avLst/>
            </a:prstGeom>
          </p:spPr>
        </p:pic>
      </p:grpSp>
      <p:grpSp>
        <p:nvGrpSpPr>
          <p:cNvPr id="22" name="グループ化 21">
            <a:extLst>
              <a:ext uri="{FF2B5EF4-FFF2-40B4-BE49-F238E27FC236}">
                <a16:creationId xmlns:a16="http://schemas.microsoft.com/office/drawing/2014/main" id="{8D1EC44D-2F83-393E-7D4F-EF98DE350339}"/>
              </a:ext>
            </a:extLst>
          </p:cNvPr>
          <p:cNvGrpSpPr/>
          <p:nvPr/>
        </p:nvGrpSpPr>
        <p:grpSpPr>
          <a:xfrm>
            <a:off x="2340876" y="5489807"/>
            <a:ext cx="872876" cy="1209305"/>
            <a:chOff x="-1849419" y="2539124"/>
            <a:chExt cx="872876" cy="1209305"/>
          </a:xfrm>
        </p:grpSpPr>
        <p:sp>
          <p:nvSpPr>
            <p:cNvPr id="21" name="正方形/長方形 20">
              <a:extLst>
                <a:ext uri="{FF2B5EF4-FFF2-40B4-BE49-F238E27FC236}">
                  <a16:creationId xmlns:a16="http://schemas.microsoft.com/office/drawing/2014/main" id="{A64003F0-7DDA-7794-A5A8-47A4E1011B36}"/>
                </a:ext>
              </a:extLst>
            </p:cNvPr>
            <p:cNvSpPr/>
            <p:nvPr/>
          </p:nvSpPr>
          <p:spPr>
            <a:xfrm>
              <a:off x="-1825629" y="2539124"/>
              <a:ext cx="849086" cy="1209305"/>
            </a:xfrm>
            <a:prstGeom prst="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00A8F054-FDE8-A38E-1896-2E4811F4B1E8}"/>
                </a:ext>
              </a:extLst>
            </p:cNvPr>
            <p:cNvPicPr>
              <a:picLocks noChangeAspect="1"/>
            </p:cNvPicPr>
            <p:nvPr/>
          </p:nvPicPr>
          <p:blipFill>
            <a:blip r:embed="rId6"/>
            <a:stretch>
              <a:fillRect/>
            </a:stretch>
          </p:blipFill>
          <p:spPr>
            <a:xfrm>
              <a:off x="-1849419" y="2754726"/>
              <a:ext cx="849086" cy="778102"/>
            </a:xfrm>
            <a:prstGeom prst="rect">
              <a:avLst/>
            </a:prstGeom>
          </p:spPr>
        </p:pic>
      </p:grpSp>
      <p:sp>
        <p:nvSpPr>
          <p:cNvPr id="55" name="矢印: 右 54">
            <a:extLst>
              <a:ext uri="{FF2B5EF4-FFF2-40B4-BE49-F238E27FC236}">
                <a16:creationId xmlns:a16="http://schemas.microsoft.com/office/drawing/2014/main" id="{CC3DABFE-FDAC-9B54-2156-119F9AA93521}"/>
              </a:ext>
            </a:extLst>
          </p:cNvPr>
          <p:cNvSpPr/>
          <p:nvPr/>
        </p:nvSpPr>
        <p:spPr>
          <a:xfrm>
            <a:off x="2964131" y="2734549"/>
            <a:ext cx="418455" cy="2945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8C2D380D-40F5-B03D-4023-CA8BCAB5502A}"/>
              </a:ext>
            </a:extLst>
          </p:cNvPr>
          <p:cNvGrpSpPr/>
          <p:nvPr/>
        </p:nvGrpSpPr>
        <p:grpSpPr>
          <a:xfrm>
            <a:off x="988512" y="4369040"/>
            <a:ext cx="858803" cy="1209305"/>
            <a:chOff x="988512" y="4369040"/>
            <a:chExt cx="858803" cy="1209305"/>
          </a:xfrm>
        </p:grpSpPr>
        <p:sp>
          <p:nvSpPr>
            <p:cNvPr id="42" name="正方形/長方形 41">
              <a:extLst>
                <a:ext uri="{FF2B5EF4-FFF2-40B4-BE49-F238E27FC236}">
                  <a16:creationId xmlns:a16="http://schemas.microsoft.com/office/drawing/2014/main" id="{EDF120BC-BDCE-B515-477B-E3D9579143AA}"/>
                </a:ext>
              </a:extLst>
            </p:cNvPr>
            <p:cNvSpPr/>
            <p:nvPr/>
          </p:nvSpPr>
          <p:spPr>
            <a:xfrm>
              <a:off x="988512" y="4369040"/>
              <a:ext cx="849086" cy="1209305"/>
            </a:xfrm>
            <a:prstGeom prst="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4" name="図 93">
              <a:extLst>
                <a:ext uri="{FF2B5EF4-FFF2-40B4-BE49-F238E27FC236}">
                  <a16:creationId xmlns:a16="http://schemas.microsoft.com/office/drawing/2014/main" id="{55EEB4D0-E44E-1582-9314-612D4DC614F0}"/>
                </a:ext>
              </a:extLst>
            </p:cNvPr>
            <p:cNvPicPr>
              <a:picLocks noChangeAspect="1"/>
            </p:cNvPicPr>
            <p:nvPr/>
          </p:nvPicPr>
          <p:blipFill>
            <a:blip r:embed="rId7"/>
            <a:stretch>
              <a:fillRect/>
            </a:stretch>
          </p:blipFill>
          <p:spPr>
            <a:xfrm>
              <a:off x="1002671" y="4521461"/>
              <a:ext cx="844644" cy="941371"/>
            </a:xfrm>
            <a:prstGeom prst="rect">
              <a:avLst/>
            </a:prstGeom>
          </p:spPr>
        </p:pic>
      </p:grpSp>
      <p:grpSp>
        <p:nvGrpSpPr>
          <p:cNvPr id="91" name="グループ化 90">
            <a:extLst>
              <a:ext uri="{FF2B5EF4-FFF2-40B4-BE49-F238E27FC236}">
                <a16:creationId xmlns:a16="http://schemas.microsoft.com/office/drawing/2014/main" id="{EA45949E-9CC8-7D66-C559-351F95B87A5D}"/>
              </a:ext>
            </a:extLst>
          </p:cNvPr>
          <p:cNvGrpSpPr/>
          <p:nvPr/>
        </p:nvGrpSpPr>
        <p:grpSpPr>
          <a:xfrm>
            <a:off x="210908" y="5380570"/>
            <a:ext cx="874599" cy="1209305"/>
            <a:chOff x="258237" y="5296921"/>
            <a:chExt cx="874599" cy="1209305"/>
          </a:xfrm>
        </p:grpSpPr>
        <p:sp>
          <p:nvSpPr>
            <p:cNvPr id="39" name="正方形/長方形 38">
              <a:extLst>
                <a:ext uri="{FF2B5EF4-FFF2-40B4-BE49-F238E27FC236}">
                  <a16:creationId xmlns:a16="http://schemas.microsoft.com/office/drawing/2014/main" id="{A3E6E534-F904-C467-7238-24F0D888BBEA}"/>
                </a:ext>
              </a:extLst>
            </p:cNvPr>
            <p:cNvSpPr/>
            <p:nvPr/>
          </p:nvSpPr>
          <p:spPr>
            <a:xfrm>
              <a:off x="283750" y="5296921"/>
              <a:ext cx="849086" cy="1209305"/>
            </a:xfrm>
            <a:prstGeom prst="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0" name="図 89">
              <a:extLst>
                <a:ext uri="{FF2B5EF4-FFF2-40B4-BE49-F238E27FC236}">
                  <a16:creationId xmlns:a16="http://schemas.microsoft.com/office/drawing/2014/main" id="{21DFC3C5-CC2F-B0F8-5970-870E797A37D4}"/>
                </a:ext>
              </a:extLst>
            </p:cNvPr>
            <p:cNvPicPr>
              <a:picLocks noChangeAspect="1"/>
            </p:cNvPicPr>
            <p:nvPr/>
          </p:nvPicPr>
          <p:blipFill>
            <a:blip r:embed="rId8"/>
            <a:stretch>
              <a:fillRect/>
            </a:stretch>
          </p:blipFill>
          <p:spPr>
            <a:xfrm>
              <a:off x="258237" y="5621305"/>
              <a:ext cx="874368" cy="764988"/>
            </a:xfrm>
            <a:prstGeom prst="rect">
              <a:avLst/>
            </a:prstGeom>
          </p:spPr>
        </p:pic>
      </p:grpSp>
      <p:grpSp>
        <p:nvGrpSpPr>
          <p:cNvPr id="50" name="グループ化 49">
            <a:extLst>
              <a:ext uri="{FF2B5EF4-FFF2-40B4-BE49-F238E27FC236}">
                <a16:creationId xmlns:a16="http://schemas.microsoft.com/office/drawing/2014/main" id="{BC31E8EE-A0D3-F7D1-504E-EDE2E2FF2864}"/>
              </a:ext>
            </a:extLst>
          </p:cNvPr>
          <p:cNvGrpSpPr/>
          <p:nvPr/>
        </p:nvGrpSpPr>
        <p:grpSpPr>
          <a:xfrm>
            <a:off x="870486" y="2075470"/>
            <a:ext cx="849086" cy="1209305"/>
            <a:chOff x="-829017" y="712971"/>
            <a:chExt cx="849086" cy="1209305"/>
          </a:xfrm>
        </p:grpSpPr>
        <p:sp>
          <p:nvSpPr>
            <p:cNvPr id="45" name="正方形/長方形 44">
              <a:extLst>
                <a:ext uri="{FF2B5EF4-FFF2-40B4-BE49-F238E27FC236}">
                  <a16:creationId xmlns:a16="http://schemas.microsoft.com/office/drawing/2014/main" id="{05AD2FC1-05EF-ED32-E2AB-C2769492B366}"/>
                </a:ext>
              </a:extLst>
            </p:cNvPr>
            <p:cNvSpPr/>
            <p:nvPr/>
          </p:nvSpPr>
          <p:spPr>
            <a:xfrm>
              <a:off x="-829017" y="712971"/>
              <a:ext cx="849086" cy="1209305"/>
            </a:xfrm>
            <a:prstGeom prst="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D421C77A-B853-34BE-DF36-AED81B77D86A}"/>
                </a:ext>
              </a:extLst>
            </p:cNvPr>
            <p:cNvPicPr>
              <a:picLocks noChangeAspect="1"/>
            </p:cNvPicPr>
            <p:nvPr/>
          </p:nvPicPr>
          <p:blipFill>
            <a:blip r:embed="rId9"/>
            <a:stretch>
              <a:fillRect/>
            </a:stretch>
          </p:blipFill>
          <p:spPr>
            <a:xfrm>
              <a:off x="-780509" y="927876"/>
              <a:ext cx="794841" cy="769860"/>
            </a:xfrm>
            <a:prstGeom prst="rect">
              <a:avLst/>
            </a:prstGeom>
          </p:spPr>
        </p:pic>
      </p:grpSp>
      <p:grpSp>
        <p:nvGrpSpPr>
          <p:cNvPr id="89" name="グループ化 88">
            <a:extLst>
              <a:ext uri="{FF2B5EF4-FFF2-40B4-BE49-F238E27FC236}">
                <a16:creationId xmlns:a16="http://schemas.microsoft.com/office/drawing/2014/main" id="{0230EFE1-7656-2D10-4788-D17BFFDE35BC}"/>
              </a:ext>
            </a:extLst>
          </p:cNvPr>
          <p:cNvGrpSpPr/>
          <p:nvPr/>
        </p:nvGrpSpPr>
        <p:grpSpPr>
          <a:xfrm>
            <a:off x="100417" y="2497179"/>
            <a:ext cx="858056" cy="1209305"/>
            <a:chOff x="82634" y="2163772"/>
            <a:chExt cx="858056" cy="1209305"/>
          </a:xfrm>
        </p:grpSpPr>
        <p:sp>
          <p:nvSpPr>
            <p:cNvPr id="43" name="正方形/長方形 42">
              <a:extLst>
                <a:ext uri="{FF2B5EF4-FFF2-40B4-BE49-F238E27FC236}">
                  <a16:creationId xmlns:a16="http://schemas.microsoft.com/office/drawing/2014/main" id="{51B119C8-51D7-201F-8213-0277C19A4A2B}"/>
                </a:ext>
              </a:extLst>
            </p:cNvPr>
            <p:cNvSpPr/>
            <p:nvPr/>
          </p:nvSpPr>
          <p:spPr>
            <a:xfrm>
              <a:off x="91604" y="2163772"/>
              <a:ext cx="849086" cy="1209305"/>
            </a:xfrm>
            <a:prstGeom prst="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8" name="図 87">
              <a:extLst>
                <a:ext uri="{FF2B5EF4-FFF2-40B4-BE49-F238E27FC236}">
                  <a16:creationId xmlns:a16="http://schemas.microsoft.com/office/drawing/2014/main" id="{1DD32470-4DE4-E16F-FFC0-283E06165C8A}"/>
                </a:ext>
              </a:extLst>
            </p:cNvPr>
            <p:cNvPicPr>
              <a:picLocks noChangeAspect="1"/>
            </p:cNvPicPr>
            <p:nvPr/>
          </p:nvPicPr>
          <p:blipFill>
            <a:blip r:embed="rId10"/>
            <a:stretch>
              <a:fillRect/>
            </a:stretch>
          </p:blipFill>
          <p:spPr>
            <a:xfrm>
              <a:off x="82634" y="2283270"/>
              <a:ext cx="858055" cy="798191"/>
            </a:xfrm>
            <a:prstGeom prst="rect">
              <a:avLst/>
            </a:prstGeom>
          </p:spPr>
        </p:pic>
      </p:grpSp>
      <p:sp>
        <p:nvSpPr>
          <p:cNvPr id="2" name="タイトル 1">
            <a:extLst>
              <a:ext uri="{FF2B5EF4-FFF2-40B4-BE49-F238E27FC236}">
                <a16:creationId xmlns:a16="http://schemas.microsoft.com/office/drawing/2014/main" id="{C7BCF9C0-AEE1-1BA0-F56A-1E3B0AE1EAC3}"/>
              </a:ext>
            </a:extLst>
          </p:cNvPr>
          <p:cNvSpPr>
            <a:spLocks noGrp="1"/>
          </p:cNvSpPr>
          <p:nvPr>
            <p:ph type="title"/>
          </p:nvPr>
        </p:nvSpPr>
        <p:spPr>
          <a:xfrm>
            <a:off x="567347" y="-54868"/>
            <a:ext cx="7886700" cy="1075513"/>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研修の進め方</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E8759D3-24E5-6DAA-36F7-21FA54A3F16B}"/>
              </a:ext>
            </a:extLst>
          </p:cNvPr>
          <p:cNvSpPr/>
          <p:nvPr/>
        </p:nvSpPr>
        <p:spPr>
          <a:xfrm>
            <a:off x="233269" y="908608"/>
            <a:ext cx="8722706" cy="1015663"/>
          </a:xfrm>
          <a:prstGeom prst="rect">
            <a:avLst/>
          </a:prstGeom>
        </p:spPr>
        <p:txBody>
          <a:bodyPr wrap="square">
            <a:spAutoFit/>
          </a:bodyPr>
          <a:lstStyle/>
          <a:p>
            <a:r>
              <a:rPr lang="ja-JP" altLang="en-US" sz="2000" b="1" kern="0" dirty="0">
                <a:latin typeface="Meiryo UI" panose="020B0604030504040204" pitchFamily="50" charset="-128"/>
                <a:ea typeface="Meiryo UI" panose="020B0604030504040204" pitchFamily="50" charset="-128"/>
                <a:cs typeface="ＭＳ ゴシック" panose="020B0609070205080204" pitchFamily="49" charset="-128"/>
              </a:rPr>
              <a:t>それぞれの物が、模造紙の</a:t>
            </a:r>
            <a:r>
              <a:rPr lang="en-US" altLang="ja-JP" sz="2000" b="1" kern="0" dirty="0">
                <a:latin typeface="Meiryo UI" panose="020B0604030504040204" pitchFamily="50" charset="-128"/>
                <a:ea typeface="Meiryo UI" panose="020B0604030504040204" pitchFamily="50" charset="-128"/>
                <a:cs typeface="ＭＳ ゴシック" panose="020B0609070205080204" pitchFamily="49" charset="-128"/>
              </a:rPr>
              <a:t>11</a:t>
            </a:r>
            <a:r>
              <a:rPr lang="ja-JP" altLang="en-US" sz="2000" b="1" kern="0" dirty="0">
                <a:latin typeface="Meiryo UI" panose="020B0604030504040204" pitchFamily="50" charset="-128"/>
                <a:ea typeface="Meiryo UI" panose="020B0604030504040204" pitchFamily="50" charset="-128"/>
                <a:cs typeface="ＭＳ ゴシック" panose="020B0609070205080204" pitchFamily="49" charset="-128"/>
              </a:rPr>
              <a:t>種類に分けた区分に該当する災害ごみや生活ごみ、もしくは思い出の品のどれに該当するか、考えましょう。</a:t>
            </a:r>
            <a:endParaRPr lang="en-US" altLang="ja-JP" sz="2000" b="1" kern="0" dirty="0">
              <a:latin typeface="Meiryo UI" panose="020B0604030504040204" pitchFamily="50" charset="-128"/>
              <a:ea typeface="Meiryo UI" panose="020B0604030504040204" pitchFamily="50" charset="-128"/>
              <a:cs typeface="ＭＳ ゴシック" panose="020B0609070205080204" pitchFamily="49" charset="-128"/>
            </a:endParaRPr>
          </a:p>
          <a:p>
            <a:r>
              <a:rPr lang="ja-JP" altLang="en-US" sz="2000" b="1" kern="0" dirty="0">
                <a:latin typeface="Meiryo UI" panose="020B0604030504040204" pitchFamily="50" charset="-128"/>
                <a:ea typeface="Meiryo UI" panose="020B0604030504040204" pitchFamily="50" charset="-128"/>
              </a:rPr>
              <a:t>当てはまる区分がなければ、模造紙には置かずに分けておいてください。</a:t>
            </a:r>
            <a:endParaRPr lang="ja-JP" altLang="en-US" sz="2000" b="1" dirty="0">
              <a:latin typeface="Meiryo UI" panose="020B0604030504040204" pitchFamily="50" charset="-128"/>
              <a:ea typeface="Meiryo UI" panose="020B0604030504040204" pitchFamily="50" charset="-128"/>
            </a:endParaRPr>
          </a:p>
        </p:txBody>
      </p:sp>
      <p:graphicFrame>
        <p:nvGraphicFramePr>
          <p:cNvPr id="7" name="表 7">
            <a:extLst>
              <a:ext uri="{FF2B5EF4-FFF2-40B4-BE49-F238E27FC236}">
                <a16:creationId xmlns:a16="http://schemas.microsoft.com/office/drawing/2014/main" id="{6E028A8B-A694-5CBC-386A-8565F56CB18B}"/>
              </a:ext>
            </a:extLst>
          </p:cNvPr>
          <p:cNvGraphicFramePr>
            <a:graphicFrameLocks noGrp="1"/>
          </p:cNvGraphicFramePr>
          <p:nvPr>
            <p:extLst>
              <p:ext uri="{D42A27DB-BD31-4B8C-83A1-F6EECF244321}">
                <p14:modId xmlns:p14="http://schemas.microsoft.com/office/powerpoint/2010/main" val="4231492363"/>
              </p:ext>
            </p:extLst>
          </p:nvPr>
        </p:nvGraphicFramePr>
        <p:xfrm>
          <a:off x="3483975" y="2548469"/>
          <a:ext cx="5472000" cy="3240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3246459218"/>
                    </a:ext>
                  </a:extLst>
                </a:gridCol>
                <a:gridCol w="1368000">
                  <a:extLst>
                    <a:ext uri="{9D8B030D-6E8A-4147-A177-3AD203B41FA5}">
                      <a16:colId xmlns:a16="http://schemas.microsoft.com/office/drawing/2014/main" val="2728557602"/>
                    </a:ext>
                  </a:extLst>
                </a:gridCol>
                <a:gridCol w="1368000">
                  <a:extLst>
                    <a:ext uri="{9D8B030D-6E8A-4147-A177-3AD203B41FA5}">
                      <a16:colId xmlns:a16="http://schemas.microsoft.com/office/drawing/2014/main" val="990442576"/>
                    </a:ext>
                  </a:extLst>
                </a:gridCol>
                <a:gridCol w="1368000">
                  <a:extLst>
                    <a:ext uri="{9D8B030D-6E8A-4147-A177-3AD203B41FA5}">
                      <a16:colId xmlns:a16="http://schemas.microsoft.com/office/drawing/2014/main" val="1705008825"/>
                    </a:ext>
                  </a:extLst>
                </a:gridCol>
              </a:tblGrid>
              <a:tr h="1080000">
                <a:tc>
                  <a:txBody>
                    <a:bodyPr/>
                    <a:lstStyle/>
                    <a:p>
                      <a:pPr>
                        <a:lnSpc>
                          <a:spcPts val="2000"/>
                        </a:lnSpc>
                      </a:pPr>
                      <a:r>
                        <a:rPr kumimoji="1" lang="ja-JP" altLang="en-US" sz="1300" b="1" dirty="0">
                          <a:solidFill>
                            <a:schemeClr val="tx1"/>
                          </a:solidFill>
                          <a:latin typeface="メイリオ" panose="020B0604030504040204" pitchFamily="50" charset="-128"/>
                          <a:ea typeface="メイリオ" panose="020B0604030504040204" pitchFamily="50" charset="-128"/>
                        </a:rPr>
                        <a:t>①可燃物</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メイリオ" panose="020B0604030504040204" pitchFamily="50" charset="-128"/>
                          <a:ea typeface="メイリオ" panose="020B0604030504040204" pitchFamily="50" charset="-128"/>
                        </a:rPr>
                        <a:t>②金属くず</a:t>
                      </a:r>
                    </a:p>
                    <a:p>
                      <a:endParaRPr kumimoji="1" lang="ja-JP" altLang="en-US" sz="13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メイリオ" panose="020B0604030504040204" pitchFamily="50" charset="-128"/>
                          <a:ea typeface="メイリオ" panose="020B0604030504040204" pitchFamily="50" charset="-128"/>
                        </a:rPr>
                        <a:t>③家電４品目、</a:t>
                      </a:r>
                      <a:endParaRPr kumimoji="1" lang="en-US" altLang="ja-JP" sz="13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メイリオ" panose="020B0604030504040204" pitchFamily="50" charset="-128"/>
                          <a:ea typeface="メイリオ" panose="020B0604030504040204" pitchFamily="50" charset="-128"/>
                        </a:rPr>
                        <a:t>　</a:t>
                      </a:r>
                      <a:r>
                        <a:rPr kumimoji="1" lang="en-US" altLang="ja-JP" sz="1300" b="1" dirty="0">
                          <a:solidFill>
                            <a:schemeClr val="tx1"/>
                          </a:solidFill>
                          <a:latin typeface="メイリオ" panose="020B0604030504040204" pitchFamily="50" charset="-128"/>
                          <a:ea typeface="メイリオ" panose="020B0604030504040204" pitchFamily="50" charset="-128"/>
                        </a:rPr>
                        <a:t>PC</a:t>
                      </a:r>
                      <a:endParaRPr kumimoji="1" lang="ja-JP" altLang="en-US" sz="1300" b="1" dirty="0">
                        <a:solidFill>
                          <a:schemeClr val="tx1"/>
                        </a:solidFill>
                        <a:latin typeface="メイリオ" panose="020B0604030504040204" pitchFamily="50" charset="-128"/>
                        <a:ea typeface="メイリオ" panose="020B0604030504040204" pitchFamily="50" charset="-128"/>
                      </a:endParaRPr>
                    </a:p>
                    <a:p>
                      <a:endParaRPr kumimoji="1" lang="ja-JP" altLang="en-US" sz="13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メイリオ" panose="020B0604030504040204" pitchFamily="50" charset="-128"/>
                          <a:ea typeface="メイリオ" panose="020B0604030504040204" pitchFamily="50" charset="-128"/>
                        </a:rPr>
                        <a:t>④その他家電・</a:t>
                      </a:r>
                      <a:endParaRPr kumimoji="1" lang="en-US" altLang="ja-JP" sz="13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メイリオ" panose="020B0604030504040204" pitchFamily="50" charset="-128"/>
                          <a:ea typeface="メイリオ" panose="020B0604030504040204" pitchFamily="50" charset="-128"/>
                        </a:rPr>
                        <a:t>　小型家電</a:t>
                      </a:r>
                    </a:p>
                    <a:p>
                      <a:endParaRPr kumimoji="1" lang="ja-JP" altLang="en-US" sz="13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0925623"/>
                  </a:ext>
                </a:extLst>
              </a:tr>
              <a:tr h="10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メイリオ" panose="020B0604030504040204" pitchFamily="50" charset="-128"/>
                          <a:ea typeface="メイリオ" panose="020B0604030504040204" pitchFamily="50" charset="-128"/>
                        </a:rPr>
                        <a:t>⑤布団、畳など</a:t>
                      </a:r>
                    </a:p>
                    <a:p>
                      <a:endParaRPr kumimoji="1" lang="ja-JP" altLang="en-US" sz="13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メイリオ" panose="020B0604030504040204" pitchFamily="50" charset="-128"/>
                          <a:ea typeface="メイリオ" panose="020B0604030504040204" pitchFamily="50" charset="-128"/>
                        </a:rPr>
                        <a:t>⑥ガラス、</a:t>
                      </a:r>
                      <a:endParaRPr kumimoji="1" lang="en-US" altLang="ja-JP" sz="13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メイリオ" panose="020B0604030504040204" pitchFamily="50" charset="-128"/>
                          <a:ea typeface="メイリオ" panose="020B0604030504040204" pitchFamily="50" charset="-128"/>
                        </a:rPr>
                        <a:t>　陶器類</a:t>
                      </a:r>
                    </a:p>
                    <a:p>
                      <a:endParaRPr kumimoji="1" lang="ja-JP" altLang="en-US" sz="13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メイリオ" panose="020B0604030504040204" pitchFamily="50" charset="-128"/>
                          <a:ea typeface="メイリオ" panose="020B0604030504040204" pitchFamily="50" charset="-128"/>
                        </a:rPr>
                        <a:t>⑦瓦類・石膏</a:t>
                      </a:r>
                      <a:endParaRPr kumimoji="1" lang="en-US" altLang="ja-JP" sz="13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メイリオ" panose="020B0604030504040204" pitchFamily="50" charset="-128"/>
                          <a:ea typeface="メイリオ" panose="020B0604030504040204" pitchFamily="50" charset="-128"/>
                        </a:rPr>
                        <a:t>　ボード</a:t>
                      </a:r>
                    </a:p>
                    <a:p>
                      <a:endParaRPr kumimoji="1" lang="ja-JP" altLang="en-US" sz="13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メイリオ" panose="020B0604030504040204" pitchFamily="50" charset="-128"/>
                          <a:ea typeface="メイリオ" panose="020B0604030504040204" pitchFamily="50" charset="-128"/>
                        </a:rPr>
                        <a:t>⑧太陽光パネル</a:t>
                      </a:r>
                      <a:endParaRPr kumimoji="1" lang="en-US" altLang="ja-JP" sz="13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メイリオ" panose="020B0604030504040204" pitchFamily="50" charset="-128"/>
                          <a:ea typeface="メイリオ" panose="020B0604030504040204" pitchFamily="50" charset="-128"/>
                        </a:rPr>
                        <a:t>　・蓄電池</a:t>
                      </a:r>
                    </a:p>
                    <a:p>
                      <a:endParaRPr kumimoji="1" lang="ja-JP" altLang="en-US" sz="13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933399"/>
                  </a:ext>
                </a:extLst>
              </a:tr>
              <a:tr h="10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メイリオ" panose="020B0604030504040204" pitchFamily="50" charset="-128"/>
                          <a:ea typeface="メイリオ" panose="020B0604030504040204" pitchFamily="50" charset="-128"/>
                        </a:rPr>
                        <a:t>⑨危険物・処理</a:t>
                      </a:r>
                      <a:endParaRPr kumimoji="1" lang="en-US" altLang="ja-JP" sz="1300" b="1"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tx1"/>
                          </a:solidFill>
                          <a:latin typeface="メイリオ" panose="020B0604030504040204" pitchFamily="50" charset="-128"/>
                          <a:ea typeface="メイリオ" panose="020B0604030504040204" pitchFamily="50" charset="-128"/>
                        </a:rPr>
                        <a:t>　困難物</a:t>
                      </a:r>
                    </a:p>
                    <a:p>
                      <a:endParaRPr kumimoji="1" lang="ja-JP" altLang="en-US" sz="130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300" b="1" dirty="0">
                          <a:solidFill>
                            <a:schemeClr val="tx1"/>
                          </a:solidFill>
                          <a:latin typeface="メイリオ" panose="020B0604030504040204" pitchFamily="50" charset="-128"/>
                          <a:ea typeface="メイリオ" panose="020B0604030504040204" pitchFamily="50" charset="-128"/>
                        </a:rPr>
                        <a:t>⑩生ごみ</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kumimoji="1" lang="ja-JP" altLang="en-US" sz="1300" b="1" dirty="0">
                          <a:solidFill>
                            <a:schemeClr val="tx1"/>
                          </a:solidFill>
                          <a:latin typeface="メイリオ" panose="020B0604030504040204" pitchFamily="50" charset="-128"/>
                          <a:ea typeface="メイリオ" panose="020B0604030504040204" pitchFamily="50" charset="-128"/>
                        </a:rPr>
                        <a:t>⑪その他のごみ</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sz="1300" b="1"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570967"/>
                  </a:ext>
                </a:extLst>
              </a:tr>
            </a:tbl>
          </a:graphicData>
        </a:graphic>
      </p:graphicFrame>
      <p:grpSp>
        <p:nvGrpSpPr>
          <p:cNvPr id="71" name="グループ化 70">
            <a:extLst>
              <a:ext uri="{FF2B5EF4-FFF2-40B4-BE49-F238E27FC236}">
                <a16:creationId xmlns:a16="http://schemas.microsoft.com/office/drawing/2014/main" id="{0FABEBA7-F4B2-0AED-8F62-2C3EB4A74D36}"/>
              </a:ext>
            </a:extLst>
          </p:cNvPr>
          <p:cNvGrpSpPr/>
          <p:nvPr/>
        </p:nvGrpSpPr>
        <p:grpSpPr>
          <a:xfrm>
            <a:off x="192145" y="3493388"/>
            <a:ext cx="855785" cy="1209305"/>
            <a:chOff x="192376" y="3121077"/>
            <a:chExt cx="855785" cy="1209305"/>
          </a:xfrm>
        </p:grpSpPr>
        <p:sp>
          <p:nvSpPr>
            <p:cNvPr id="61" name="正方形/長方形 60">
              <a:extLst>
                <a:ext uri="{FF2B5EF4-FFF2-40B4-BE49-F238E27FC236}">
                  <a16:creationId xmlns:a16="http://schemas.microsoft.com/office/drawing/2014/main" id="{C3BFD0AE-67E0-142A-F320-B5EAD9EA3BC6}"/>
                </a:ext>
              </a:extLst>
            </p:cNvPr>
            <p:cNvSpPr/>
            <p:nvPr/>
          </p:nvSpPr>
          <p:spPr>
            <a:xfrm>
              <a:off x="199075" y="3121077"/>
              <a:ext cx="849086" cy="1209305"/>
            </a:xfrm>
            <a:prstGeom prst="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 name="図 69">
              <a:extLst>
                <a:ext uri="{FF2B5EF4-FFF2-40B4-BE49-F238E27FC236}">
                  <a16:creationId xmlns:a16="http://schemas.microsoft.com/office/drawing/2014/main" id="{6D0ABB26-0614-1E4B-C5C7-19AE1EFA2FD3}"/>
                </a:ext>
              </a:extLst>
            </p:cNvPr>
            <p:cNvPicPr>
              <a:picLocks noChangeAspect="1"/>
            </p:cNvPicPr>
            <p:nvPr/>
          </p:nvPicPr>
          <p:blipFill>
            <a:blip r:embed="rId11"/>
            <a:stretch>
              <a:fillRect/>
            </a:stretch>
          </p:blipFill>
          <p:spPr>
            <a:xfrm>
              <a:off x="192376" y="3316429"/>
              <a:ext cx="840313" cy="664629"/>
            </a:xfrm>
            <a:prstGeom prst="rect">
              <a:avLst/>
            </a:prstGeom>
          </p:spPr>
        </p:pic>
      </p:grpSp>
      <p:grpSp>
        <p:nvGrpSpPr>
          <p:cNvPr id="73" name="グループ化 72">
            <a:extLst>
              <a:ext uri="{FF2B5EF4-FFF2-40B4-BE49-F238E27FC236}">
                <a16:creationId xmlns:a16="http://schemas.microsoft.com/office/drawing/2014/main" id="{242C73DF-F1F9-410C-EDE2-EEBADB5F6A6D}"/>
              </a:ext>
            </a:extLst>
          </p:cNvPr>
          <p:cNvGrpSpPr/>
          <p:nvPr/>
        </p:nvGrpSpPr>
        <p:grpSpPr>
          <a:xfrm>
            <a:off x="953276" y="5462832"/>
            <a:ext cx="883540" cy="1209305"/>
            <a:chOff x="1794351" y="3461983"/>
            <a:chExt cx="883540" cy="1209305"/>
          </a:xfrm>
        </p:grpSpPr>
        <p:sp>
          <p:nvSpPr>
            <p:cNvPr id="35" name="正方形/長方形 34">
              <a:extLst>
                <a:ext uri="{FF2B5EF4-FFF2-40B4-BE49-F238E27FC236}">
                  <a16:creationId xmlns:a16="http://schemas.microsoft.com/office/drawing/2014/main" id="{1F37FBC3-09A6-340B-2588-0A7794327F13}"/>
                </a:ext>
              </a:extLst>
            </p:cNvPr>
            <p:cNvSpPr/>
            <p:nvPr/>
          </p:nvSpPr>
          <p:spPr>
            <a:xfrm>
              <a:off x="1818141" y="3461983"/>
              <a:ext cx="849086" cy="1209305"/>
            </a:xfrm>
            <a:prstGeom prst="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2" name="図 71">
              <a:extLst>
                <a:ext uri="{FF2B5EF4-FFF2-40B4-BE49-F238E27FC236}">
                  <a16:creationId xmlns:a16="http://schemas.microsoft.com/office/drawing/2014/main" id="{EC8B4C5B-0E2E-7BE5-1C53-22CA229A6EE5}"/>
                </a:ext>
              </a:extLst>
            </p:cNvPr>
            <p:cNvPicPr>
              <a:picLocks noChangeAspect="1"/>
            </p:cNvPicPr>
            <p:nvPr/>
          </p:nvPicPr>
          <p:blipFill>
            <a:blip r:embed="rId12"/>
            <a:stretch>
              <a:fillRect/>
            </a:stretch>
          </p:blipFill>
          <p:spPr>
            <a:xfrm>
              <a:off x="1794351" y="3615779"/>
              <a:ext cx="883540" cy="870918"/>
            </a:xfrm>
            <a:prstGeom prst="rect">
              <a:avLst/>
            </a:prstGeom>
          </p:spPr>
        </p:pic>
      </p:grpSp>
      <p:grpSp>
        <p:nvGrpSpPr>
          <p:cNvPr id="34" name="グループ化 33">
            <a:extLst>
              <a:ext uri="{FF2B5EF4-FFF2-40B4-BE49-F238E27FC236}">
                <a16:creationId xmlns:a16="http://schemas.microsoft.com/office/drawing/2014/main" id="{6B40E159-2627-5AD3-3D01-BD730C20F633}"/>
              </a:ext>
            </a:extLst>
          </p:cNvPr>
          <p:cNvGrpSpPr/>
          <p:nvPr/>
        </p:nvGrpSpPr>
        <p:grpSpPr>
          <a:xfrm>
            <a:off x="1830035" y="4377918"/>
            <a:ext cx="1037686" cy="1209305"/>
            <a:chOff x="1809605" y="4532955"/>
            <a:chExt cx="1037686" cy="1209305"/>
          </a:xfrm>
        </p:grpSpPr>
        <p:sp>
          <p:nvSpPr>
            <p:cNvPr id="40" name="正方形/長方形 39">
              <a:extLst>
                <a:ext uri="{FF2B5EF4-FFF2-40B4-BE49-F238E27FC236}">
                  <a16:creationId xmlns:a16="http://schemas.microsoft.com/office/drawing/2014/main" id="{D1F8EB6A-C5A7-C969-2DC4-7849A03657E8}"/>
                </a:ext>
              </a:extLst>
            </p:cNvPr>
            <p:cNvSpPr/>
            <p:nvPr/>
          </p:nvSpPr>
          <p:spPr>
            <a:xfrm>
              <a:off x="1905893" y="4532955"/>
              <a:ext cx="849086" cy="1209305"/>
            </a:xfrm>
            <a:prstGeom prst="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a:extLst>
                <a:ext uri="{FF2B5EF4-FFF2-40B4-BE49-F238E27FC236}">
                  <a16:creationId xmlns:a16="http://schemas.microsoft.com/office/drawing/2014/main" id="{DEEBFAD5-821C-94F2-AEF1-F2DFB41D1D7C}"/>
                </a:ext>
              </a:extLst>
            </p:cNvPr>
            <p:cNvPicPr>
              <a:picLocks noChangeAspect="1"/>
            </p:cNvPicPr>
            <p:nvPr/>
          </p:nvPicPr>
          <p:blipFill>
            <a:blip r:embed="rId13"/>
            <a:stretch>
              <a:fillRect/>
            </a:stretch>
          </p:blipFill>
          <p:spPr>
            <a:xfrm>
              <a:off x="1809605" y="4724034"/>
              <a:ext cx="1037686" cy="871992"/>
            </a:xfrm>
            <a:prstGeom prst="rect">
              <a:avLst/>
            </a:prstGeom>
          </p:spPr>
        </p:pic>
      </p:grpSp>
      <p:grpSp>
        <p:nvGrpSpPr>
          <p:cNvPr id="27" name="グループ化 26">
            <a:extLst>
              <a:ext uri="{FF2B5EF4-FFF2-40B4-BE49-F238E27FC236}">
                <a16:creationId xmlns:a16="http://schemas.microsoft.com/office/drawing/2014/main" id="{020F95C4-D75C-DB87-02F3-2A29FE868747}"/>
              </a:ext>
            </a:extLst>
          </p:cNvPr>
          <p:cNvGrpSpPr/>
          <p:nvPr/>
        </p:nvGrpSpPr>
        <p:grpSpPr>
          <a:xfrm>
            <a:off x="1540306" y="5567789"/>
            <a:ext cx="1023361" cy="1209305"/>
            <a:chOff x="55666" y="4210884"/>
            <a:chExt cx="1023361" cy="1209305"/>
          </a:xfrm>
        </p:grpSpPr>
        <p:sp>
          <p:nvSpPr>
            <p:cNvPr id="8" name="正方形/長方形 7">
              <a:extLst>
                <a:ext uri="{FF2B5EF4-FFF2-40B4-BE49-F238E27FC236}">
                  <a16:creationId xmlns:a16="http://schemas.microsoft.com/office/drawing/2014/main" id="{772D8919-917F-3BC4-FF3A-ECC327AA00D9}"/>
                </a:ext>
              </a:extLst>
            </p:cNvPr>
            <p:cNvSpPr/>
            <p:nvPr/>
          </p:nvSpPr>
          <p:spPr>
            <a:xfrm>
              <a:off x="139958" y="4210884"/>
              <a:ext cx="849086" cy="1209305"/>
            </a:xfrm>
            <a:prstGeom prst="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1BD52B6C-5E6C-13A7-A36F-63D4F2AAC0F4}"/>
                </a:ext>
              </a:extLst>
            </p:cNvPr>
            <p:cNvPicPr>
              <a:picLocks noChangeAspect="1"/>
            </p:cNvPicPr>
            <p:nvPr/>
          </p:nvPicPr>
          <p:blipFill>
            <a:blip r:embed="rId14"/>
            <a:stretch>
              <a:fillRect/>
            </a:stretch>
          </p:blipFill>
          <p:spPr>
            <a:xfrm>
              <a:off x="55666" y="4430983"/>
              <a:ext cx="1023361" cy="816923"/>
            </a:xfrm>
            <a:prstGeom prst="rect">
              <a:avLst/>
            </a:prstGeom>
          </p:spPr>
        </p:pic>
      </p:grpSp>
      <p:grpSp>
        <p:nvGrpSpPr>
          <p:cNvPr id="30" name="グループ化 29">
            <a:extLst>
              <a:ext uri="{FF2B5EF4-FFF2-40B4-BE49-F238E27FC236}">
                <a16:creationId xmlns:a16="http://schemas.microsoft.com/office/drawing/2014/main" id="{5999F8C6-5849-F581-FC86-4778C2AB5884}"/>
              </a:ext>
            </a:extLst>
          </p:cNvPr>
          <p:cNvGrpSpPr/>
          <p:nvPr/>
        </p:nvGrpSpPr>
        <p:grpSpPr>
          <a:xfrm>
            <a:off x="2091970" y="1969781"/>
            <a:ext cx="1097992" cy="1209305"/>
            <a:chOff x="-839755" y="2043839"/>
            <a:chExt cx="1097992" cy="1209305"/>
          </a:xfrm>
        </p:grpSpPr>
        <p:sp>
          <p:nvSpPr>
            <p:cNvPr id="28" name="正方形/長方形 27">
              <a:extLst>
                <a:ext uri="{FF2B5EF4-FFF2-40B4-BE49-F238E27FC236}">
                  <a16:creationId xmlns:a16="http://schemas.microsoft.com/office/drawing/2014/main" id="{F58320DF-955F-FC5E-B311-566391C47719}"/>
                </a:ext>
              </a:extLst>
            </p:cNvPr>
            <p:cNvSpPr/>
            <p:nvPr/>
          </p:nvSpPr>
          <p:spPr>
            <a:xfrm>
              <a:off x="-712794" y="2043839"/>
              <a:ext cx="849086" cy="1209305"/>
            </a:xfrm>
            <a:prstGeom prst="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6305A608-9754-2E69-C511-E5F7C045CB7F}"/>
                </a:ext>
              </a:extLst>
            </p:cNvPr>
            <p:cNvPicPr>
              <a:picLocks noChangeAspect="1"/>
            </p:cNvPicPr>
            <p:nvPr/>
          </p:nvPicPr>
          <p:blipFill>
            <a:blip r:embed="rId15"/>
            <a:stretch>
              <a:fillRect/>
            </a:stretch>
          </p:blipFill>
          <p:spPr>
            <a:xfrm>
              <a:off x="-839755" y="2250231"/>
              <a:ext cx="1097992" cy="848338"/>
            </a:xfrm>
            <a:prstGeom prst="rect">
              <a:avLst/>
            </a:prstGeom>
          </p:spPr>
        </p:pic>
      </p:grpSp>
      <p:grpSp>
        <p:nvGrpSpPr>
          <p:cNvPr id="32" name="グループ化 31">
            <a:extLst>
              <a:ext uri="{FF2B5EF4-FFF2-40B4-BE49-F238E27FC236}">
                <a16:creationId xmlns:a16="http://schemas.microsoft.com/office/drawing/2014/main" id="{CDE820E1-A7FD-4360-2C7D-DA4A1FC0AFCA}"/>
              </a:ext>
            </a:extLst>
          </p:cNvPr>
          <p:cNvGrpSpPr/>
          <p:nvPr/>
        </p:nvGrpSpPr>
        <p:grpSpPr>
          <a:xfrm>
            <a:off x="67876" y="4436979"/>
            <a:ext cx="925101" cy="1209305"/>
            <a:chOff x="1865897" y="5596026"/>
            <a:chExt cx="925101" cy="1209305"/>
          </a:xfrm>
        </p:grpSpPr>
        <p:sp>
          <p:nvSpPr>
            <p:cNvPr id="76" name="正方形/長方形 75">
              <a:extLst>
                <a:ext uri="{FF2B5EF4-FFF2-40B4-BE49-F238E27FC236}">
                  <a16:creationId xmlns:a16="http://schemas.microsoft.com/office/drawing/2014/main" id="{5F90C883-5F0A-3A71-A044-0DF462E248AD}"/>
                </a:ext>
              </a:extLst>
            </p:cNvPr>
            <p:cNvSpPr/>
            <p:nvPr/>
          </p:nvSpPr>
          <p:spPr>
            <a:xfrm>
              <a:off x="1905232" y="5596026"/>
              <a:ext cx="849086" cy="1209305"/>
            </a:xfrm>
            <a:prstGeom prst="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52BE6497-CED3-F645-695C-49B85FAE2421}"/>
                </a:ext>
              </a:extLst>
            </p:cNvPr>
            <p:cNvPicPr>
              <a:picLocks noChangeAspect="1"/>
            </p:cNvPicPr>
            <p:nvPr/>
          </p:nvPicPr>
          <p:blipFill>
            <a:blip r:embed="rId16"/>
            <a:stretch>
              <a:fillRect/>
            </a:stretch>
          </p:blipFill>
          <p:spPr>
            <a:xfrm>
              <a:off x="1865897" y="5901573"/>
              <a:ext cx="925101" cy="681380"/>
            </a:xfrm>
            <a:prstGeom prst="rect">
              <a:avLst/>
            </a:prstGeom>
          </p:spPr>
        </p:pic>
      </p:grpSp>
      <p:graphicFrame>
        <p:nvGraphicFramePr>
          <p:cNvPr id="56" name="表 7">
            <a:extLst>
              <a:ext uri="{FF2B5EF4-FFF2-40B4-BE49-F238E27FC236}">
                <a16:creationId xmlns:a16="http://schemas.microsoft.com/office/drawing/2014/main" id="{60C63CF8-47F2-F5BD-02B2-CD7B7C1EDC8D}"/>
              </a:ext>
            </a:extLst>
          </p:cNvPr>
          <p:cNvGraphicFramePr>
            <a:graphicFrameLocks noGrp="1"/>
          </p:cNvGraphicFramePr>
          <p:nvPr>
            <p:extLst>
              <p:ext uri="{D42A27DB-BD31-4B8C-83A1-F6EECF244321}">
                <p14:modId xmlns:p14="http://schemas.microsoft.com/office/powerpoint/2010/main" val="1418642325"/>
              </p:ext>
            </p:extLst>
          </p:nvPr>
        </p:nvGraphicFramePr>
        <p:xfrm>
          <a:off x="7693495" y="4828302"/>
          <a:ext cx="1368000" cy="1080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990442576"/>
                    </a:ext>
                  </a:extLst>
                </a:gridCol>
              </a:tblGrid>
              <a:tr h="1080000">
                <a:tc>
                  <a:txBody>
                    <a:bodyPr/>
                    <a:lstStyle/>
                    <a:p>
                      <a:r>
                        <a:rPr kumimoji="1" lang="ja-JP" altLang="en-US" sz="1300" b="1" dirty="0">
                          <a:solidFill>
                            <a:schemeClr val="tx1"/>
                          </a:solidFill>
                          <a:latin typeface="メイリオ" panose="020B0604030504040204" pitchFamily="50" charset="-128"/>
                          <a:ea typeface="メイリオ" panose="020B0604030504040204" pitchFamily="50" charset="-128"/>
                        </a:rPr>
                        <a:t>⑫思い出の品</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70967"/>
                  </a:ext>
                </a:extLst>
              </a:tr>
            </a:tbl>
          </a:graphicData>
        </a:graphic>
      </p:graphicFrame>
    </p:spTree>
    <p:extLst>
      <p:ext uri="{BB962C8B-B14F-4D97-AF65-F5344CB8AC3E}">
        <p14:creationId xmlns:p14="http://schemas.microsoft.com/office/powerpoint/2010/main" val="2668069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雲 2">
            <a:extLst>
              <a:ext uri="{FF2B5EF4-FFF2-40B4-BE49-F238E27FC236}">
                <a16:creationId xmlns:a16="http://schemas.microsoft.com/office/drawing/2014/main" id="{440D6400-AD99-CC43-EEF3-B2CFD14A273E}"/>
              </a:ext>
            </a:extLst>
          </p:cNvPr>
          <p:cNvSpPr/>
          <p:nvPr/>
        </p:nvSpPr>
        <p:spPr>
          <a:xfrm>
            <a:off x="1162021" y="2006082"/>
            <a:ext cx="7174523" cy="1101012"/>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74038AB4-9447-DCC8-7848-AD7B2F2DDB23}"/>
              </a:ext>
            </a:extLst>
          </p:cNvPr>
          <p:cNvSpPr txBox="1">
            <a:spLocks/>
          </p:cNvSpPr>
          <p:nvPr/>
        </p:nvSpPr>
        <p:spPr>
          <a:xfrm>
            <a:off x="984738" y="2247754"/>
            <a:ext cx="7174523" cy="3288464"/>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800" dirty="0">
                <a:latin typeface="Meiryo UI" panose="020B0604030504040204" pitchFamily="50" charset="-128"/>
                <a:ea typeface="Meiryo UI" panose="020B0604030504040204" pitchFamily="50" charset="-128"/>
              </a:rPr>
              <a:t>テーマ③「災害ごみ」の運び出しの順番</a:t>
            </a:r>
          </a:p>
          <a:p>
            <a:pPr algn="ctr">
              <a:lnSpc>
                <a:spcPct val="110000"/>
              </a:lnSpc>
            </a:pPr>
            <a:endParaRPr lang="en-US" altLang="ja-JP" sz="3200" b="1" dirty="0">
              <a:latin typeface="Meiryo UI" panose="020B0604030504040204" pitchFamily="50" charset="-128"/>
              <a:ea typeface="Meiryo UI" panose="020B0604030504040204" pitchFamily="50" charset="-128"/>
            </a:endParaRPr>
          </a:p>
          <a:p>
            <a:pPr algn="ctr">
              <a:lnSpc>
                <a:spcPct val="110000"/>
              </a:lnSpc>
            </a:pP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車両にごみを積んで集積所に</a:t>
            </a: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運び入れる際、どのような順番で</a:t>
            </a: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ごみを載せればよいでしょうか？</a:t>
            </a:r>
          </a:p>
        </p:txBody>
      </p:sp>
    </p:spTree>
    <p:extLst>
      <p:ext uri="{BB962C8B-B14F-4D97-AF65-F5344CB8AC3E}">
        <p14:creationId xmlns:p14="http://schemas.microsoft.com/office/powerpoint/2010/main" val="3983338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C37FE61-A50C-4F2C-A8FE-D1438EDE53B2}"/>
              </a:ext>
            </a:extLst>
          </p:cNvPr>
          <p:cNvSpPr/>
          <p:nvPr/>
        </p:nvSpPr>
        <p:spPr>
          <a:xfrm>
            <a:off x="286555" y="783198"/>
            <a:ext cx="8586858" cy="584775"/>
          </a:xfrm>
          <a:prstGeom prst="rect">
            <a:avLst/>
          </a:prstGeom>
        </p:spPr>
        <p:txBody>
          <a:bodyPr wrap="square">
            <a:spAutoFit/>
          </a:bodyPr>
          <a:lstStyle/>
          <a:p>
            <a:r>
              <a:rPr lang="ja-JP" altLang="en-US" sz="3200" b="1" dirty="0">
                <a:latin typeface="Meiryo UI" panose="020B0604030504040204" pitchFamily="50" charset="-128"/>
                <a:ea typeface="Meiryo UI" panose="020B0604030504040204" pitchFamily="50" charset="-128"/>
              </a:rPr>
              <a:t>災害ごみの出し方についてお知らせがきました。</a:t>
            </a:r>
            <a:endParaRPr lang="en-US" altLang="ja-JP" sz="32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A3EB3E6F-405C-41CE-BACE-CEBD798204F1}"/>
              </a:ext>
            </a:extLst>
          </p:cNvPr>
          <p:cNvPicPr>
            <a:picLocks noChangeAspect="1"/>
          </p:cNvPicPr>
          <p:nvPr/>
        </p:nvPicPr>
        <p:blipFill rotWithShape="1">
          <a:blip r:embed="rId3"/>
          <a:srcRect b="82859"/>
          <a:stretch/>
        </p:blipFill>
        <p:spPr>
          <a:xfrm>
            <a:off x="396279" y="1429991"/>
            <a:ext cx="4286774" cy="995968"/>
          </a:xfrm>
          <a:prstGeom prst="rect">
            <a:avLst/>
          </a:prstGeom>
          <a:ln>
            <a:noFill/>
          </a:ln>
        </p:spPr>
      </p:pic>
      <p:sp>
        <p:nvSpPr>
          <p:cNvPr id="10" name="タイトル 1">
            <a:extLst>
              <a:ext uri="{FF2B5EF4-FFF2-40B4-BE49-F238E27FC236}">
                <a16:creationId xmlns:a16="http://schemas.microsoft.com/office/drawing/2014/main" id="{DFA256BD-CAC5-ABB4-645A-23EBB3C4332E}"/>
              </a:ext>
            </a:extLst>
          </p:cNvPr>
          <p:cNvSpPr>
            <a:spLocks noGrp="1"/>
          </p:cNvSpPr>
          <p:nvPr>
            <p:ph type="title"/>
          </p:nvPr>
        </p:nvSpPr>
        <p:spPr>
          <a:xfrm>
            <a:off x="628650" y="1"/>
            <a:ext cx="7886700" cy="876300"/>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問いの設定</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71940DF0-65E4-1351-65AB-02E9968BF472}"/>
              </a:ext>
            </a:extLst>
          </p:cNvPr>
          <p:cNvSpPr txBox="1"/>
          <p:nvPr/>
        </p:nvSpPr>
        <p:spPr>
          <a:xfrm>
            <a:off x="591949" y="2347307"/>
            <a:ext cx="3885173" cy="1338828"/>
          </a:xfrm>
          <a:prstGeom prst="rect">
            <a:avLst/>
          </a:prstGeom>
          <a:noFill/>
        </p:spPr>
        <p:txBody>
          <a:bodyPr wrap="square">
            <a:spAutoFit/>
          </a:bodyPr>
          <a:lstStyle/>
          <a:p>
            <a:r>
              <a:rPr lang="ja-JP" altLang="en-US" sz="1200" dirty="0"/>
              <a:t>●災害により発生した家庭から出るごみ等の集積所</a:t>
            </a:r>
            <a:endParaRPr lang="en-US" altLang="ja-JP" sz="1200" dirty="0"/>
          </a:p>
          <a:p>
            <a:r>
              <a:rPr lang="ja-JP" altLang="en-US" sz="1200" dirty="0"/>
              <a:t>　を設置します。</a:t>
            </a:r>
            <a:endParaRPr lang="en-US" altLang="ja-JP" sz="1200" dirty="0"/>
          </a:p>
          <a:p>
            <a:r>
              <a:rPr lang="ja-JP" altLang="en-US" sz="1200" dirty="0"/>
              <a:t>●通常の分別区分と異なり、「不燃物」を分ける必</a:t>
            </a:r>
            <a:endParaRPr lang="en-US" altLang="ja-JP" sz="1200" dirty="0"/>
          </a:p>
          <a:p>
            <a:r>
              <a:rPr lang="ja-JP" altLang="en-US" sz="1200" dirty="0"/>
              <a:t>　要があります。</a:t>
            </a:r>
            <a:endParaRPr lang="en-US" altLang="ja-JP" sz="1200" dirty="0"/>
          </a:p>
          <a:p>
            <a:pPr>
              <a:lnSpc>
                <a:spcPts val="600"/>
              </a:lnSpc>
            </a:pPr>
            <a:endParaRPr lang="en-US" altLang="ja-JP" sz="1200" dirty="0"/>
          </a:p>
          <a:p>
            <a:r>
              <a:rPr lang="ja-JP" altLang="en-US" sz="1400" dirty="0"/>
              <a:t>■仮置場で受け入れるごみ 家庭で災害により発生した以下のごみ</a:t>
            </a:r>
          </a:p>
        </p:txBody>
      </p:sp>
      <p:sp>
        <p:nvSpPr>
          <p:cNvPr id="7" name="テキスト ボックス 6">
            <a:extLst>
              <a:ext uri="{FF2B5EF4-FFF2-40B4-BE49-F238E27FC236}">
                <a16:creationId xmlns:a16="http://schemas.microsoft.com/office/drawing/2014/main" id="{C7F629E4-68A3-D638-5DDD-E4F219C75024}"/>
              </a:ext>
            </a:extLst>
          </p:cNvPr>
          <p:cNvSpPr txBox="1"/>
          <p:nvPr/>
        </p:nvSpPr>
        <p:spPr>
          <a:xfrm>
            <a:off x="591949" y="3710233"/>
            <a:ext cx="3780000" cy="1980000"/>
          </a:xfrm>
          <a:prstGeom prst="rect">
            <a:avLst/>
          </a:prstGeom>
          <a:noFill/>
          <a:ln w="6350">
            <a:solidFill>
              <a:schemeClr val="tx1"/>
            </a:solidFill>
            <a:prstDash val="dash"/>
          </a:ln>
        </p:spPr>
        <p:txBody>
          <a:bodyPr wrap="square">
            <a:spAutoFit/>
          </a:bodyPr>
          <a:lstStyle/>
          <a:p>
            <a:pPr>
              <a:spcBef>
                <a:spcPts val="600"/>
              </a:spcBef>
            </a:pPr>
            <a:r>
              <a:rPr lang="ja-JP" altLang="en-US" sz="1400" dirty="0"/>
              <a:t>① 布団・衣類 　</a:t>
            </a:r>
            <a:endParaRPr lang="en-US" altLang="ja-JP" sz="1400" dirty="0"/>
          </a:p>
          <a:p>
            <a:pPr>
              <a:spcBef>
                <a:spcPts val="600"/>
              </a:spcBef>
            </a:pPr>
            <a:r>
              <a:rPr lang="ja-JP" altLang="en-US" sz="1400" dirty="0"/>
              <a:t>② 金属ごみ</a:t>
            </a:r>
          </a:p>
          <a:p>
            <a:pPr>
              <a:spcBef>
                <a:spcPts val="600"/>
              </a:spcBef>
            </a:pPr>
            <a:r>
              <a:rPr lang="ja-JP" altLang="en-US" sz="1400" dirty="0"/>
              <a:t>③ 家具類（プラスチック製含む）</a:t>
            </a:r>
          </a:p>
          <a:p>
            <a:pPr>
              <a:spcBef>
                <a:spcPts val="600"/>
              </a:spcBef>
            </a:pPr>
            <a:r>
              <a:rPr lang="ja-JP" altLang="en-US" sz="1400" dirty="0"/>
              <a:t>④ 不燃物（瓦、食器等、コンクリートがら）</a:t>
            </a:r>
          </a:p>
          <a:p>
            <a:pPr>
              <a:spcBef>
                <a:spcPts val="600"/>
              </a:spcBef>
            </a:pPr>
            <a:r>
              <a:rPr lang="ja-JP" altLang="en-US" sz="1400" dirty="0"/>
              <a:t>⑤ 畳</a:t>
            </a:r>
            <a:endParaRPr lang="en-US" altLang="ja-JP" sz="1400" dirty="0"/>
          </a:p>
          <a:p>
            <a:pPr>
              <a:spcBef>
                <a:spcPts val="600"/>
              </a:spcBef>
            </a:pPr>
            <a:r>
              <a:rPr lang="ja-JP" altLang="en-US" sz="1400" dirty="0"/>
              <a:t>⑥その他（廃家電（冷蔵庫、洗濯機、エア</a:t>
            </a:r>
            <a:endParaRPr lang="en-US" altLang="ja-JP" sz="1400" dirty="0"/>
          </a:p>
          <a:p>
            <a:r>
              <a:rPr lang="ja-JP" altLang="en-US" sz="1400" dirty="0"/>
              <a:t>　コン、テレビ）、小型家電、その他家電）</a:t>
            </a:r>
          </a:p>
        </p:txBody>
      </p:sp>
      <p:sp>
        <p:nvSpPr>
          <p:cNvPr id="17" name="テキスト ボックス 16">
            <a:extLst>
              <a:ext uri="{FF2B5EF4-FFF2-40B4-BE49-F238E27FC236}">
                <a16:creationId xmlns:a16="http://schemas.microsoft.com/office/drawing/2014/main" id="{464A6E8F-EF34-AE0E-4FF4-32718C92D733}"/>
              </a:ext>
            </a:extLst>
          </p:cNvPr>
          <p:cNvSpPr txBox="1"/>
          <p:nvPr/>
        </p:nvSpPr>
        <p:spPr>
          <a:xfrm>
            <a:off x="546297" y="5743418"/>
            <a:ext cx="3707785" cy="830997"/>
          </a:xfrm>
          <a:prstGeom prst="rect">
            <a:avLst/>
          </a:prstGeom>
          <a:noFill/>
        </p:spPr>
        <p:txBody>
          <a:bodyPr wrap="square">
            <a:spAutoFit/>
          </a:bodyPr>
          <a:lstStyle/>
          <a:p>
            <a:r>
              <a:rPr lang="en-US" altLang="ja-JP" sz="1200" dirty="0"/>
              <a:t>【</a:t>
            </a:r>
            <a:r>
              <a:rPr lang="ja-JP" altLang="en-US" sz="1200" dirty="0"/>
              <a:t>持込できないごみ</a:t>
            </a:r>
            <a:r>
              <a:rPr lang="en-US" altLang="ja-JP" sz="1200" dirty="0"/>
              <a:t>】</a:t>
            </a:r>
          </a:p>
          <a:p>
            <a:r>
              <a:rPr lang="en-US" altLang="ja-JP" sz="1200" dirty="0"/>
              <a:t>●</a:t>
            </a:r>
            <a:r>
              <a:rPr lang="ja-JP" altLang="en-US" sz="1200" dirty="0"/>
              <a:t>生ごみは、通常のごみ収集日に、ごみステーショ</a:t>
            </a:r>
            <a:endParaRPr lang="en-US" altLang="ja-JP" sz="1200" dirty="0"/>
          </a:p>
          <a:p>
            <a:r>
              <a:rPr lang="ja-JP" altLang="en-US" sz="1200" dirty="0"/>
              <a:t>　ンに出してください。</a:t>
            </a:r>
          </a:p>
          <a:p>
            <a:r>
              <a:rPr lang="ja-JP" altLang="en-US" sz="1200" dirty="0"/>
              <a:t>●産業廃棄物</a:t>
            </a:r>
          </a:p>
        </p:txBody>
      </p:sp>
      <p:sp>
        <p:nvSpPr>
          <p:cNvPr id="27" name="テキスト ボックス 26">
            <a:extLst>
              <a:ext uri="{FF2B5EF4-FFF2-40B4-BE49-F238E27FC236}">
                <a16:creationId xmlns:a16="http://schemas.microsoft.com/office/drawing/2014/main" id="{02506A91-32BC-F285-566C-CDA69023D0DD}"/>
              </a:ext>
            </a:extLst>
          </p:cNvPr>
          <p:cNvSpPr txBox="1"/>
          <p:nvPr/>
        </p:nvSpPr>
        <p:spPr>
          <a:xfrm>
            <a:off x="4513823" y="1633913"/>
            <a:ext cx="4359590" cy="4585871"/>
          </a:xfrm>
          <a:prstGeom prst="rect">
            <a:avLst/>
          </a:prstGeom>
          <a:noFill/>
        </p:spPr>
        <p:txBody>
          <a:bodyPr wrap="square">
            <a:spAutoFit/>
          </a:bodyPr>
          <a:lstStyle/>
          <a:p>
            <a:r>
              <a:rPr lang="en-US" altLang="ja-JP" sz="1200" dirty="0"/>
              <a:t>【</a:t>
            </a:r>
            <a:r>
              <a:rPr lang="ja-JP" altLang="en-US" sz="1200" dirty="0"/>
              <a:t> 注意事項</a:t>
            </a:r>
            <a:r>
              <a:rPr lang="en-US" altLang="ja-JP" sz="1200" dirty="0"/>
              <a:t>】</a:t>
            </a:r>
          </a:p>
          <a:p>
            <a:r>
              <a:rPr lang="ja-JP" altLang="en-US" sz="1200" dirty="0"/>
              <a:t>●冷蔵庫の中に入っている食品等はすべて出してください。</a:t>
            </a:r>
          </a:p>
          <a:p>
            <a:r>
              <a:rPr lang="ja-JP" altLang="en-US" sz="1200" dirty="0"/>
              <a:t>●透明・半透明な袋に入れてください。指定の袋でなくても</a:t>
            </a:r>
            <a:endParaRPr lang="en-US" altLang="ja-JP" sz="1200" dirty="0"/>
          </a:p>
          <a:p>
            <a:r>
              <a:rPr lang="ja-JP" altLang="en-US" sz="1200" dirty="0"/>
              <a:t>　かまいません。</a:t>
            </a:r>
          </a:p>
          <a:p>
            <a:r>
              <a:rPr lang="ja-JP" altLang="en-US" sz="1200" dirty="0"/>
              <a:t>●バッテリーや薬品など危険なもの（消火器、ガスボンベ、</a:t>
            </a:r>
            <a:endParaRPr lang="en-US" altLang="ja-JP" sz="1200" dirty="0"/>
          </a:p>
          <a:p>
            <a:r>
              <a:rPr lang="ja-JP" altLang="en-US" sz="1200" dirty="0"/>
              <a:t>　灯油、農薬等）は、受け入れません。</a:t>
            </a:r>
          </a:p>
          <a:p>
            <a:r>
              <a:rPr lang="ja-JP" altLang="en-US" sz="1200" dirty="0"/>
              <a:t>●ガラス片や釘などでケガをしないよう十分に注意してくだ</a:t>
            </a:r>
            <a:endParaRPr lang="en-US" altLang="ja-JP" sz="1200" dirty="0"/>
          </a:p>
          <a:p>
            <a:r>
              <a:rPr lang="ja-JP" altLang="en-US" sz="1200" dirty="0"/>
              <a:t>　さい。</a:t>
            </a:r>
            <a:endParaRPr lang="en-US" altLang="ja-JP" sz="1200" dirty="0"/>
          </a:p>
          <a:p>
            <a:r>
              <a:rPr lang="ja-JP" altLang="en-US" sz="1200" dirty="0"/>
              <a:t>●片づけごみ集積所では、分別区分に従って、決められた場　</a:t>
            </a:r>
            <a:endParaRPr lang="en-US" altLang="ja-JP" sz="1200" dirty="0"/>
          </a:p>
          <a:p>
            <a:r>
              <a:rPr lang="ja-JP" altLang="en-US" sz="1200" dirty="0"/>
              <a:t>　所に置いてください。</a:t>
            </a:r>
            <a:endParaRPr lang="en-US" altLang="ja-JP" sz="1200" dirty="0"/>
          </a:p>
          <a:p>
            <a:endParaRPr lang="en-US" altLang="ja-JP" sz="1200" dirty="0"/>
          </a:p>
          <a:p>
            <a:r>
              <a:rPr lang="ja-JP" altLang="en-US" sz="1400" b="1" dirty="0"/>
              <a:t>　場所：〇〇〇〇〇〇〇〇</a:t>
            </a:r>
            <a:endParaRPr lang="en-US" altLang="ja-JP" sz="1400" b="1" dirty="0"/>
          </a:p>
          <a:p>
            <a:r>
              <a:rPr lang="ja-JP" altLang="en-US" sz="1400" b="1" dirty="0"/>
              <a:t>　開設期間：　〇月〇日まで ９：００～１６：００</a:t>
            </a:r>
            <a:endParaRPr lang="en-US" altLang="ja-JP" sz="1400" b="1" dirty="0"/>
          </a:p>
          <a:p>
            <a:endParaRPr lang="en-US" altLang="ja-JP" sz="1200" dirty="0"/>
          </a:p>
          <a:p>
            <a:r>
              <a:rPr lang="en-US" altLang="ja-JP" sz="1200" dirty="0"/>
              <a:t>※</a:t>
            </a:r>
            <a:r>
              <a:rPr lang="ja-JP" altLang="en-US" sz="1200" dirty="0"/>
              <a:t>高齢者世帯等で、家の外にごみを運べない場合などは、</a:t>
            </a:r>
            <a:endParaRPr lang="en-US" altLang="ja-JP" sz="1200" dirty="0"/>
          </a:p>
          <a:p>
            <a:r>
              <a:rPr lang="ja-JP" altLang="en-US" sz="1200" dirty="0"/>
              <a:t>　災害ボランティアセンター（電話：〇〇ー〇〇〇〇ー〇〇</a:t>
            </a:r>
            <a:endParaRPr lang="en-US" altLang="ja-JP" sz="1200" dirty="0"/>
          </a:p>
          <a:p>
            <a:r>
              <a:rPr lang="ja-JP" altLang="en-US" sz="1200" dirty="0"/>
              <a:t>　〇〇）へ相談してください。</a:t>
            </a:r>
            <a:endParaRPr lang="en-US" altLang="ja-JP" sz="1200" dirty="0"/>
          </a:p>
          <a:p>
            <a:endParaRPr lang="en-US" altLang="ja-JP" sz="1200" dirty="0"/>
          </a:p>
          <a:p>
            <a:endParaRPr lang="en-US" altLang="ja-JP" sz="1200" dirty="0"/>
          </a:p>
          <a:p>
            <a:r>
              <a:rPr lang="en-US" altLang="ja-JP" sz="1200" dirty="0"/>
              <a:t>【</a:t>
            </a:r>
            <a:r>
              <a:rPr lang="ja-JP" altLang="en-US" sz="1200" dirty="0"/>
              <a:t>問合せ先</a:t>
            </a:r>
            <a:r>
              <a:rPr lang="en-US" altLang="ja-JP" sz="1200" dirty="0"/>
              <a:t>】</a:t>
            </a:r>
          </a:p>
          <a:p>
            <a:r>
              <a:rPr lang="ja-JP" altLang="en-US" sz="1200" dirty="0"/>
              <a:t>・分別について　　</a:t>
            </a:r>
            <a:endParaRPr lang="en-US" altLang="ja-JP" sz="1200" dirty="0"/>
          </a:p>
          <a:p>
            <a:r>
              <a:rPr lang="ja-JP" altLang="en-US" sz="1200" dirty="0"/>
              <a:t>　〇〇市　〇〇課（電話：〇〇ー〇〇〇〇ー〇〇〇〇）</a:t>
            </a:r>
            <a:endParaRPr lang="en-US" altLang="ja-JP" sz="1200" dirty="0"/>
          </a:p>
          <a:p>
            <a:r>
              <a:rPr lang="ja-JP" altLang="en-US" sz="1200" dirty="0"/>
              <a:t>・収集について　　</a:t>
            </a:r>
            <a:endParaRPr lang="en-US" altLang="ja-JP" sz="1200" dirty="0"/>
          </a:p>
          <a:p>
            <a:r>
              <a:rPr lang="ja-JP" altLang="en-US" sz="1200" dirty="0"/>
              <a:t>　〇〇市　〇〇課（電話：〇〇ー〇〇〇〇ー〇〇〇〇）</a:t>
            </a:r>
          </a:p>
        </p:txBody>
      </p:sp>
      <p:sp>
        <p:nvSpPr>
          <p:cNvPr id="29" name="正方形/長方形 28">
            <a:extLst>
              <a:ext uri="{FF2B5EF4-FFF2-40B4-BE49-F238E27FC236}">
                <a16:creationId xmlns:a16="http://schemas.microsoft.com/office/drawing/2014/main" id="{BA3817FF-EB99-16C4-DC02-898D04D0E073}"/>
              </a:ext>
            </a:extLst>
          </p:cNvPr>
          <p:cNvSpPr/>
          <p:nvPr/>
        </p:nvSpPr>
        <p:spPr>
          <a:xfrm>
            <a:off x="286555" y="1367973"/>
            <a:ext cx="8570890" cy="517278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ABC3DBA7-E573-B8D1-8A89-FB85BD02615B}"/>
              </a:ext>
            </a:extLst>
          </p:cNvPr>
          <p:cNvSpPr txBox="1"/>
          <p:nvPr/>
        </p:nvSpPr>
        <p:spPr>
          <a:xfrm>
            <a:off x="5955108" y="6576957"/>
            <a:ext cx="3024000" cy="246221"/>
          </a:xfrm>
          <a:prstGeom prst="rect">
            <a:avLst/>
          </a:prstGeom>
          <a:noFill/>
        </p:spPr>
        <p:txBody>
          <a:bodyPr wrap="square">
            <a:spAutoFit/>
          </a:bodyPr>
          <a:lstStyle/>
          <a:p>
            <a:r>
              <a:rPr lang="ja-JP" altLang="en-US" sz="1000" dirty="0">
                <a:latin typeface="メイリオ" panose="020B0604030504040204" pitchFamily="50" charset="-128"/>
                <a:ea typeface="メイリオ" panose="020B0604030504040204" pitchFamily="50" charset="-128"/>
              </a:rPr>
              <a:t>出典：環境省近畿地方環境事務所　提供資料</a:t>
            </a:r>
          </a:p>
        </p:txBody>
      </p:sp>
      <p:sp>
        <p:nvSpPr>
          <p:cNvPr id="12" name="正方形/長方形 11">
            <a:extLst>
              <a:ext uri="{FF2B5EF4-FFF2-40B4-BE49-F238E27FC236}">
                <a16:creationId xmlns:a16="http://schemas.microsoft.com/office/drawing/2014/main" id="{65E36263-C46F-027A-4474-90701B0CEF58}"/>
              </a:ext>
            </a:extLst>
          </p:cNvPr>
          <p:cNvSpPr/>
          <p:nvPr/>
        </p:nvSpPr>
        <p:spPr>
          <a:xfrm>
            <a:off x="5855760" y="1416205"/>
            <a:ext cx="2910553" cy="253916"/>
          </a:xfrm>
          <a:prstGeom prst="rect">
            <a:avLst/>
          </a:prstGeom>
        </p:spPr>
        <p:txBody>
          <a:bodyPr wrap="square">
            <a:spAutoFit/>
          </a:bodyPr>
          <a:lstStyle/>
          <a:p>
            <a:r>
              <a:rPr lang="en-US" altLang="ja-JP" sz="1050" dirty="0"/>
              <a:t>【</a:t>
            </a:r>
            <a:r>
              <a:rPr lang="ja-JP" altLang="en-US" sz="1050" dirty="0"/>
              <a:t>ボランティア・住民へのチラシ例オモテ</a:t>
            </a:r>
            <a:r>
              <a:rPr lang="en-US" altLang="ja-JP" sz="1050" dirty="0"/>
              <a:t>】</a:t>
            </a:r>
          </a:p>
        </p:txBody>
      </p:sp>
    </p:spTree>
    <p:extLst>
      <p:ext uri="{BB962C8B-B14F-4D97-AF65-F5344CB8AC3E}">
        <p14:creationId xmlns:p14="http://schemas.microsoft.com/office/powerpoint/2010/main" val="3309476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a:extLst>
              <a:ext uri="{FF2B5EF4-FFF2-40B4-BE49-F238E27FC236}">
                <a16:creationId xmlns:a16="http://schemas.microsoft.com/office/drawing/2014/main" id="{D6C696C5-C412-BD59-DB7C-8762969E3FC2}"/>
              </a:ext>
            </a:extLst>
          </p:cNvPr>
          <p:cNvSpPr>
            <a:spLocks noGrp="1"/>
          </p:cNvSpPr>
          <p:nvPr>
            <p:ph idx="1"/>
          </p:nvPr>
        </p:nvSpPr>
        <p:spPr>
          <a:xfrm>
            <a:off x="628650" y="883233"/>
            <a:ext cx="7886700" cy="5489774"/>
          </a:xfrm>
        </p:spPr>
        <p:txBody>
          <a:bodyPr>
            <a:normAutofit lnSpcReduction="10000"/>
          </a:bodyPr>
          <a:lstStyle/>
          <a:p>
            <a:pPr marL="0" indent="0">
              <a:lnSpc>
                <a:spcPct val="150000"/>
              </a:lnSpc>
              <a:spcBef>
                <a:spcPts val="0"/>
              </a:spcBef>
              <a:buNone/>
            </a:pPr>
            <a:r>
              <a:rPr kumimoji="1" lang="ja-JP" altLang="en-US" sz="2400" dirty="0">
                <a:latin typeface="Meiryo UI" panose="020B0604030504040204" pitchFamily="50" charset="-128"/>
                <a:ea typeface="Meiryo UI" panose="020B0604030504040204" pitchFamily="50" charset="-128"/>
              </a:rPr>
              <a:t>研修ツールについて </a:t>
            </a:r>
            <a:endParaRPr kumimoji="1" lang="en-US" altLang="ja-JP" sz="2400" dirty="0">
              <a:latin typeface="Meiryo UI" panose="020B0604030504040204" pitchFamily="50" charset="-128"/>
              <a:ea typeface="Meiryo UI" panose="020B0604030504040204" pitchFamily="50" charset="-128"/>
            </a:endParaRPr>
          </a:p>
          <a:p>
            <a:pPr marL="0" indent="0">
              <a:lnSpc>
                <a:spcPct val="150000"/>
              </a:lnSpc>
              <a:spcBef>
                <a:spcPts val="0"/>
              </a:spcBef>
              <a:buNone/>
            </a:pPr>
            <a:r>
              <a:rPr kumimoji="1" lang="ja-JP" altLang="en-US" sz="2400" dirty="0">
                <a:latin typeface="Meiryo UI" panose="020B0604030504040204" pitchFamily="50" charset="-128"/>
                <a:ea typeface="Meiryo UI" panose="020B0604030504040204" pitchFamily="50" charset="-128"/>
              </a:rPr>
              <a:t>研修を実施するにあたっての準備 </a:t>
            </a:r>
            <a:endParaRPr kumimoji="1" lang="en-US" altLang="ja-JP" sz="2400" dirty="0">
              <a:latin typeface="Meiryo UI" panose="020B0604030504040204" pitchFamily="50" charset="-128"/>
              <a:ea typeface="Meiryo UI" panose="020B0604030504040204" pitchFamily="50" charset="-128"/>
            </a:endParaRPr>
          </a:p>
          <a:p>
            <a:pPr marL="0" indent="0">
              <a:lnSpc>
                <a:spcPct val="150000"/>
              </a:lnSpc>
              <a:spcBef>
                <a:spcPts val="0"/>
              </a:spcBef>
              <a:buNone/>
            </a:pPr>
            <a:r>
              <a:rPr lang="ja-JP" altLang="en-US" sz="2400" dirty="0">
                <a:latin typeface="Meiryo UI" panose="020B0604030504040204" pitchFamily="50" charset="-128"/>
                <a:ea typeface="Meiryo UI" panose="020B0604030504040204" pitchFamily="50" charset="-128"/>
              </a:rPr>
              <a:t>ボランティア活動にあたって </a:t>
            </a:r>
            <a:endParaRPr lang="en-US" altLang="ja-JP" sz="2400" dirty="0">
              <a:latin typeface="Meiryo UI" panose="020B0604030504040204" pitchFamily="50" charset="-128"/>
              <a:ea typeface="Meiryo UI" panose="020B0604030504040204" pitchFamily="50" charset="-128"/>
            </a:endParaRPr>
          </a:p>
          <a:p>
            <a:pPr marL="0" indent="0">
              <a:lnSpc>
                <a:spcPct val="150000"/>
              </a:lnSpc>
              <a:spcBef>
                <a:spcPts val="0"/>
              </a:spcBef>
              <a:buNone/>
            </a:pPr>
            <a:r>
              <a:rPr kumimoji="1" lang="ja-JP" altLang="en-US" sz="2400" dirty="0">
                <a:latin typeface="Meiryo UI" panose="020B0604030504040204" pitchFamily="50" charset="-128"/>
                <a:ea typeface="Meiryo UI" panose="020B0604030504040204" pitchFamily="50" charset="-128"/>
              </a:rPr>
              <a:t>災害のイメージ</a:t>
            </a:r>
            <a:endParaRPr kumimoji="1" lang="en-US" altLang="ja-JP" sz="2400" dirty="0">
              <a:latin typeface="Meiryo UI" panose="020B0604030504040204" pitchFamily="50" charset="-128"/>
              <a:ea typeface="Meiryo UI" panose="020B0604030504040204" pitchFamily="50" charset="-128"/>
            </a:endParaRPr>
          </a:p>
          <a:p>
            <a:pPr marL="0" indent="0">
              <a:lnSpc>
                <a:spcPct val="150000"/>
              </a:lnSpc>
              <a:spcBef>
                <a:spcPts val="0"/>
              </a:spcBef>
              <a:buNone/>
            </a:pPr>
            <a:endParaRPr lang="en-US" altLang="ja-JP" sz="2400" dirty="0">
              <a:latin typeface="Meiryo UI" panose="020B0604030504040204" pitchFamily="50" charset="-128"/>
              <a:ea typeface="Meiryo UI" panose="020B0604030504040204" pitchFamily="50" charset="-128"/>
            </a:endParaRPr>
          </a:p>
          <a:p>
            <a:pPr marL="0" indent="0">
              <a:lnSpc>
                <a:spcPct val="150000"/>
              </a:lnSpc>
              <a:spcBef>
                <a:spcPts val="0"/>
              </a:spcBef>
              <a:buNone/>
            </a:pP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研修メニュー</a:t>
            </a:r>
            <a:r>
              <a:rPr lang="en-US" altLang="ja-JP"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pPr marL="0" indent="0">
              <a:lnSpc>
                <a:spcPct val="150000"/>
              </a:lnSpc>
              <a:spcBef>
                <a:spcPts val="0"/>
              </a:spcBef>
              <a:buNone/>
            </a:pPr>
            <a:r>
              <a:rPr kumimoji="1" lang="ja-JP" altLang="en-US" sz="2400" dirty="0">
                <a:latin typeface="Meiryo UI" panose="020B0604030504040204" pitchFamily="50" charset="-128"/>
                <a:ea typeface="Meiryo UI" panose="020B0604030504040204" pitchFamily="50" charset="-128"/>
              </a:rPr>
              <a:t>①「災害ごみ」のボランティア活動の留意点</a:t>
            </a:r>
            <a:endParaRPr kumimoji="1" lang="en-US" altLang="ja-JP" sz="2400" dirty="0">
              <a:latin typeface="Meiryo UI" panose="020B0604030504040204" pitchFamily="50" charset="-128"/>
              <a:ea typeface="Meiryo UI" panose="020B0604030504040204" pitchFamily="50" charset="-128"/>
            </a:endParaRPr>
          </a:p>
          <a:p>
            <a:pPr marL="0" indent="0">
              <a:lnSpc>
                <a:spcPct val="150000"/>
              </a:lnSpc>
              <a:spcBef>
                <a:spcPts val="0"/>
              </a:spcBef>
              <a:buNone/>
            </a:pPr>
            <a:r>
              <a:rPr kumimoji="1" lang="ja-JP" altLang="en-US" sz="2400" dirty="0">
                <a:latin typeface="Meiryo UI" panose="020B0604030504040204" pitchFamily="50" charset="-128"/>
                <a:ea typeface="Meiryo UI" panose="020B0604030504040204" pitchFamily="50" charset="-128"/>
              </a:rPr>
              <a:t>②「災害ごみ」の分類　</a:t>
            </a:r>
            <a:endParaRPr lang="en-US" altLang="ja-JP" sz="2400" dirty="0">
              <a:latin typeface="Meiryo UI" panose="020B0604030504040204" pitchFamily="50" charset="-128"/>
              <a:ea typeface="Meiryo UI" panose="020B0604030504040204" pitchFamily="50" charset="-128"/>
            </a:endParaRPr>
          </a:p>
          <a:p>
            <a:pPr marL="0" indent="0">
              <a:lnSpc>
                <a:spcPct val="150000"/>
              </a:lnSpc>
              <a:spcBef>
                <a:spcPts val="0"/>
              </a:spcBef>
              <a:buNone/>
            </a:pPr>
            <a:r>
              <a:rPr lang="ja-JP" altLang="en-US" sz="2400" dirty="0">
                <a:latin typeface="Meiryo UI" panose="020B0604030504040204" pitchFamily="50" charset="-128"/>
                <a:ea typeface="Meiryo UI" panose="020B0604030504040204" pitchFamily="50" charset="-128"/>
              </a:rPr>
              <a:t>③</a:t>
            </a:r>
            <a:r>
              <a:rPr kumimoji="1" lang="ja-JP" altLang="en-US" sz="2400" dirty="0">
                <a:latin typeface="Meiryo UI" panose="020B0604030504040204" pitchFamily="50" charset="-128"/>
                <a:ea typeface="Meiryo UI" panose="020B0604030504040204" pitchFamily="50" charset="-128"/>
              </a:rPr>
              <a:t>「災害ごみ」の運び出しの順番</a:t>
            </a:r>
            <a:endParaRPr lang="en-US" altLang="ja-JP" sz="2400" dirty="0">
              <a:latin typeface="Meiryo UI" panose="020B0604030504040204" pitchFamily="50" charset="-128"/>
              <a:ea typeface="Meiryo UI" panose="020B0604030504040204" pitchFamily="50" charset="-128"/>
            </a:endParaRPr>
          </a:p>
          <a:p>
            <a:pPr marL="0" indent="0">
              <a:lnSpc>
                <a:spcPct val="150000"/>
              </a:lnSpc>
              <a:spcBef>
                <a:spcPts val="0"/>
              </a:spcBef>
              <a:buNone/>
            </a:pPr>
            <a:r>
              <a:rPr lang="ja-JP" altLang="en-US" sz="2400" dirty="0">
                <a:latin typeface="Meiryo UI" panose="020B0604030504040204" pitchFamily="50" charset="-128"/>
                <a:ea typeface="Meiryo UI" panose="020B0604030504040204" pitchFamily="50" charset="-128"/>
              </a:rPr>
              <a:t>④</a:t>
            </a:r>
            <a:r>
              <a:rPr kumimoji="1" lang="ja-JP" altLang="en-US" sz="2400" dirty="0">
                <a:latin typeface="Meiryo UI" panose="020B0604030504040204" pitchFamily="50" charset="-128"/>
                <a:ea typeface="Meiryo UI" panose="020B0604030504040204" pitchFamily="50" charset="-128"/>
              </a:rPr>
              <a:t>「災害ごみ」のボランティア活動に必要な装備</a:t>
            </a:r>
            <a:endParaRPr kumimoji="1" lang="en-US" altLang="ja-JP" sz="24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A49D7217-EF31-221E-64D2-0CA53432ADA4}"/>
              </a:ext>
            </a:extLst>
          </p:cNvPr>
          <p:cNvSpPr>
            <a:spLocks noGrp="1"/>
          </p:cNvSpPr>
          <p:nvPr>
            <p:ph type="title"/>
          </p:nvPr>
        </p:nvSpPr>
        <p:spPr>
          <a:xfrm>
            <a:off x="567347" y="-54868"/>
            <a:ext cx="7886700" cy="1075513"/>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目　次</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6279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4EF0ABC4-E281-46F5-B1A3-C82CA2F486C6}"/>
              </a:ext>
            </a:extLst>
          </p:cNvPr>
          <p:cNvSpPr/>
          <p:nvPr/>
        </p:nvSpPr>
        <p:spPr>
          <a:xfrm>
            <a:off x="517719" y="1429992"/>
            <a:ext cx="8262310" cy="5146966"/>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2C37FE61-A50C-4F2C-A8FE-D1438EDE53B2}"/>
              </a:ext>
            </a:extLst>
          </p:cNvPr>
          <p:cNvSpPr/>
          <p:nvPr/>
        </p:nvSpPr>
        <p:spPr>
          <a:xfrm>
            <a:off x="286555" y="783198"/>
            <a:ext cx="8586858" cy="584775"/>
          </a:xfrm>
          <a:prstGeom prst="rect">
            <a:avLst/>
          </a:prstGeom>
        </p:spPr>
        <p:txBody>
          <a:bodyPr wrap="square">
            <a:spAutoFit/>
          </a:bodyPr>
          <a:lstStyle/>
          <a:p>
            <a:r>
              <a:rPr lang="ja-JP" altLang="en-US" sz="3200" b="1" dirty="0">
                <a:latin typeface="Meiryo UI" panose="020B0604030504040204" pitchFamily="50" charset="-128"/>
                <a:ea typeface="Meiryo UI" panose="020B0604030504040204" pitchFamily="50" charset="-128"/>
              </a:rPr>
              <a:t>災害ごみの出し方についてお知らせがきました。</a:t>
            </a:r>
            <a:endParaRPr lang="en-US" altLang="ja-JP" sz="3200" b="1"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846A7181-60AB-46F2-9754-CE80845EF9E2}"/>
              </a:ext>
            </a:extLst>
          </p:cNvPr>
          <p:cNvSpPr/>
          <p:nvPr/>
        </p:nvSpPr>
        <p:spPr>
          <a:xfrm>
            <a:off x="5537955" y="1992922"/>
            <a:ext cx="2470240" cy="292388"/>
          </a:xfrm>
          <a:prstGeom prst="rect">
            <a:avLst/>
          </a:prstGeom>
        </p:spPr>
        <p:txBody>
          <a:bodyPr wrap="square">
            <a:spAutoFit/>
          </a:bodyPr>
          <a:lstStyle/>
          <a:p>
            <a:pPr algn="ctr"/>
            <a:r>
              <a:rPr lang="ja-JP" altLang="en-US" sz="1300" dirty="0">
                <a:latin typeface="ＭＳ ゴシック" panose="020B0609070205080204" pitchFamily="49" charset="-128"/>
                <a:ea typeface="ＭＳ ゴシック" panose="020B0609070205080204" pitchFamily="49" charset="-128"/>
              </a:rPr>
              <a:t>災害ごみ集積所の配置図</a:t>
            </a:r>
          </a:p>
        </p:txBody>
      </p:sp>
      <p:sp>
        <p:nvSpPr>
          <p:cNvPr id="13" name="正方形/長方形 12">
            <a:extLst>
              <a:ext uri="{FF2B5EF4-FFF2-40B4-BE49-F238E27FC236}">
                <a16:creationId xmlns:a16="http://schemas.microsoft.com/office/drawing/2014/main" id="{B2977B5D-AEB8-4518-AFBF-52B0E1D1924A}"/>
              </a:ext>
            </a:extLst>
          </p:cNvPr>
          <p:cNvSpPr/>
          <p:nvPr/>
        </p:nvSpPr>
        <p:spPr>
          <a:xfrm>
            <a:off x="818002" y="1837669"/>
            <a:ext cx="2470240" cy="292388"/>
          </a:xfrm>
          <a:prstGeom prst="rect">
            <a:avLst/>
          </a:prstGeom>
        </p:spPr>
        <p:txBody>
          <a:bodyPr wrap="square">
            <a:spAutoFit/>
          </a:bodyPr>
          <a:lstStyle/>
          <a:p>
            <a:pPr algn="ctr"/>
            <a:r>
              <a:rPr lang="ja-JP" altLang="en-US" sz="1300" dirty="0">
                <a:latin typeface="ＭＳ ゴシック" panose="020B0609070205080204" pitchFamily="49" charset="-128"/>
                <a:ea typeface="ＭＳ ゴシック" panose="020B0609070205080204" pitchFamily="49" charset="-128"/>
              </a:rPr>
              <a:t>災害ごみ集積所の案内図</a:t>
            </a:r>
          </a:p>
        </p:txBody>
      </p:sp>
      <p:pic>
        <p:nvPicPr>
          <p:cNvPr id="2050" name="Picture 2">
            <a:extLst>
              <a:ext uri="{FF2B5EF4-FFF2-40B4-BE49-F238E27FC236}">
                <a16:creationId xmlns:a16="http://schemas.microsoft.com/office/drawing/2014/main" id="{AC26C7E7-0FCD-4CCD-9E06-54F5BBE270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412884" y="2218300"/>
            <a:ext cx="1331045" cy="1342649"/>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16" name="正方形/長方形 15">
            <a:extLst>
              <a:ext uri="{FF2B5EF4-FFF2-40B4-BE49-F238E27FC236}">
                <a16:creationId xmlns:a16="http://schemas.microsoft.com/office/drawing/2014/main" id="{E8C84CDB-5BC9-417C-83E7-4534B429BE4B}"/>
              </a:ext>
            </a:extLst>
          </p:cNvPr>
          <p:cNvSpPr>
            <a:spLocks noChangeAspect="1"/>
          </p:cNvSpPr>
          <p:nvPr/>
        </p:nvSpPr>
        <p:spPr>
          <a:xfrm>
            <a:off x="3947949" y="2059544"/>
            <a:ext cx="4713672" cy="33146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sp>
        <p:nvSpPr>
          <p:cNvPr id="18" name="正方形/長方形 17">
            <a:extLst>
              <a:ext uri="{FF2B5EF4-FFF2-40B4-BE49-F238E27FC236}">
                <a16:creationId xmlns:a16="http://schemas.microsoft.com/office/drawing/2014/main" id="{B69B833C-FF08-4D6B-9165-2FD2119E3F44}"/>
              </a:ext>
            </a:extLst>
          </p:cNvPr>
          <p:cNvSpPr/>
          <p:nvPr/>
        </p:nvSpPr>
        <p:spPr>
          <a:xfrm>
            <a:off x="4108882" y="3184384"/>
            <a:ext cx="849370" cy="14028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布団・</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衣類</a:t>
            </a:r>
          </a:p>
        </p:txBody>
      </p:sp>
      <p:sp>
        <p:nvSpPr>
          <p:cNvPr id="20" name="正方形/長方形 19">
            <a:extLst>
              <a:ext uri="{FF2B5EF4-FFF2-40B4-BE49-F238E27FC236}">
                <a16:creationId xmlns:a16="http://schemas.microsoft.com/office/drawing/2014/main" id="{C7D265A0-481F-4292-B39E-E8FAFF03BFC9}"/>
              </a:ext>
            </a:extLst>
          </p:cNvPr>
          <p:cNvSpPr/>
          <p:nvPr/>
        </p:nvSpPr>
        <p:spPr>
          <a:xfrm>
            <a:off x="7731117" y="3069771"/>
            <a:ext cx="850566" cy="16450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不燃物</a:t>
            </a:r>
          </a:p>
        </p:txBody>
      </p:sp>
      <p:sp>
        <p:nvSpPr>
          <p:cNvPr id="21" name="正方形/長方形 20">
            <a:extLst>
              <a:ext uri="{FF2B5EF4-FFF2-40B4-BE49-F238E27FC236}">
                <a16:creationId xmlns:a16="http://schemas.microsoft.com/office/drawing/2014/main" id="{D74BC69C-B80B-4DD4-9266-86C9394B2873}"/>
              </a:ext>
            </a:extLst>
          </p:cNvPr>
          <p:cNvSpPr/>
          <p:nvPr/>
        </p:nvSpPr>
        <p:spPr>
          <a:xfrm>
            <a:off x="5988313" y="2148066"/>
            <a:ext cx="1681428" cy="8718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家具類</a:t>
            </a:r>
          </a:p>
        </p:txBody>
      </p:sp>
      <p:sp>
        <p:nvSpPr>
          <p:cNvPr id="23" name="正方形/長方形 22">
            <a:extLst>
              <a:ext uri="{FF2B5EF4-FFF2-40B4-BE49-F238E27FC236}">
                <a16:creationId xmlns:a16="http://schemas.microsoft.com/office/drawing/2014/main" id="{5AF45951-8F05-4C62-9E3F-A7DA1F7F3EA0}"/>
              </a:ext>
            </a:extLst>
          </p:cNvPr>
          <p:cNvSpPr/>
          <p:nvPr/>
        </p:nvSpPr>
        <p:spPr>
          <a:xfrm>
            <a:off x="4108882" y="2145198"/>
            <a:ext cx="1843622" cy="87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その他</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050" dirty="0">
                <a:solidFill>
                  <a:schemeClr val="tx1"/>
                </a:solidFill>
                <a:latin typeface="ＭＳ ゴシック" panose="020B0609070205080204" pitchFamily="49" charset="-128"/>
                <a:ea typeface="ＭＳ ゴシック" panose="020B0609070205080204" pitchFamily="49" charset="-128"/>
              </a:rPr>
              <a:t>（廃家電、小型家電、</a:t>
            </a:r>
            <a:endParaRPr lang="en-US" altLang="ja-JP" sz="1050"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050" dirty="0">
                <a:solidFill>
                  <a:schemeClr val="tx1"/>
                </a:solidFill>
                <a:latin typeface="ＭＳ ゴシック" panose="020B0609070205080204" pitchFamily="49" charset="-128"/>
                <a:ea typeface="ＭＳ ゴシック" panose="020B0609070205080204" pitchFamily="49" charset="-128"/>
              </a:rPr>
              <a:t>その他の家電</a:t>
            </a:r>
            <a:r>
              <a:rPr lang="en-US" altLang="ja-JP" sz="1050" dirty="0">
                <a:solidFill>
                  <a:schemeClr val="tx1"/>
                </a:solidFill>
                <a:latin typeface="ＭＳ ゴシック" panose="020B0609070205080204" pitchFamily="49" charset="-128"/>
                <a:ea typeface="ＭＳ ゴシック" panose="020B0609070205080204" pitchFamily="49" charset="-128"/>
              </a:rPr>
              <a:t>)</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p:txBody>
      </p:sp>
      <p:sp>
        <p:nvSpPr>
          <p:cNvPr id="25" name="正方形/長方形 24">
            <a:extLst>
              <a:ext uri="{FF2B5EF4-FFF2-40B4-BE49-F238E27FC236}">
                <a16:creationId xmlns:a16="http://schemas.microsoft.com/office/drawing/2014/main" id="{7985F5D0-6B44-4A7E-84D7-4EE810DBD4FA}"/>
              </a:ext>
            </a:extLst>
          </p:cNvPr>
          <p:cNvSpPr/>
          <p:nvPr/>
        </p:nvSpPr>
        <p:spPr>
          <a:xfrm>
            <a:off x="5541956" y="5327951"/>
            <a:ext cx="707872" cy="90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D91B3644-C8BF-4AE2-A9B3-0ABEADE52804}"/>
              </a:ext>
            </a:extLst>
          </p:cNvPr>
          <p:cNvSpPr/>
          <p:nvPr/>
        </p:nvSpPr>
        <p:spPr>
          <a:xfrm>
            <a:off x="5479924" y="5436182"/>
            <a:ext cx="843471" cy="338554"/>
          </a:xfrm>
          <a:prstGeom prst="rect">
            <a:avLst/>
          </a:prstGeom>
        </p:spPr>
        <p:txBody>
          <a:bodyPr wrap="square">
            <a:spAutoFit/>
          </a:bodyPr>
          <a:lstStyle/>
          <a:p>
            <a:pPr algn="ctr"/>
            <a:r>
              <a:rPr lang="ja-JP" altLang="en-US" sz="1600" b="1" dirty="0">
                <a:latin typeface="ＭＳ ゴシック" panose="020B0609070205080204" pitchFamily="49" charset="-128"/>
                <a:ea typeface="ＭＳ ゴシック" panose="020B0609070205080204" pitchFamily="49" charset="-128"/>
              </a:rPr>
              <a:t>出口</a:t>
            </a:r>
          </a:p>
        </p:txBody>
      </p:sp>
      <p:sp>
        <p:nvSpPr>
          <p:cNvPr id="31" name="正方形/長方形 30">
            <a:extLst>
              <a:ext uri="{FF2B5EF4-FFF2-40B4-BE49-F238E27FC236}">
                <a16:creationId xmlns:a16="http://schemas.microsoft.com/office/drawing/2014/main" id="{0686F7D7-F98E-4049-9336-78AD9DDED115}"/>
              </a:ext>
            </a:extLst>
          </p:cNvPr>
          <p:cNvSpPr/>
          <p:nvPr/>
        </p:nvSpPr>
        <p:spPr>
          <a:xfrm>
            <a:off x="3532637" y="4620805"/>
            <a:ext cx="430887" cy="630791"/>
          </a:xfrm>
          <a:prstGeom prst="rect">
            <a:avLst/>
          </a:prstGeom>
        </p:spPr>
        <p:txBody>
          <a:bodyPr vert="eaVert" wrap="square">
            <a:spAutoFit/>
          </a:bodyPr>
          <a:lstStyle/>
          <a:p>
            <a:pPr algn="ctr"/>
            <a:r>
              <a:rPr lang="ja-JP" altLang="en-US" sz="1600" b="1" dirty="0">
                <a:latin typeface="ＭＳ ゴシック" panose="020B0609070205080204" pitchFamily="49" charset="-128"/>
                <a:ea typeface="ＭＳ ゴシック" panose="020B0609070205080204" pitchFamily="49" charset="-128"/>
              </a:rPr>
              <a:t>入口</a:t>
            </a:r>
          </a:p>
        </p:txBody>
      </p:sp>
      <p:sp>
        <p:nvSpPr>
          <p:cNvPr id="32" name="正方形/長方形 31">
            <a:extLst>
              <a:ext uri="{FF2B5EF4-FFF2-40B4-BE49-F238E27FC236}">
                <a16:creationId xmlns:a16="http://schemas.microsoft.com/office/drawing/2014/main" id="{2CDF31EB-3849-4593-8005-12B8295F6BE5}"/>
              </a:ext>
            </a:extLst>
          </p:cNvPr>
          <p:cNvSpPr/>
          <p:nvPr/>
        </p:nvSpPr>
        <p:spPr>
          <a:xfrm rot="5400000">
            <a:off x="3603493" y="4858286"/>
            <a:ext cx="707872" cy="90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9" name="矢印: 右 2048">
            <a:extLst>
              <a:ext uri="{FF2B5EF4-FFF2-40B4-BE49-F238E27FC236}">
                <a16:creationId xmlns:a16="http://schemas.microsoft.com/office/drawing/2014/main" id="{53DDCD0D-E2C9-4F54-A909-BC880A1AFF40}"/>
              </a:ext>
            </a:extLst>
          </p:cNvPr>
          <p:cNvSpPr/>
          <p:nvPr/>
        </p:nvSpPr>
        <p:spPr>
          <a:xfrm>
            <a:off x="4115727" y="4811847"/>
            <a:ext cx="1025558" cy="248706"/>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23F3021F-2635-4A9D-9ED0-7872A538BB2E}"/>
              </a:ext>
            </a:extLst>
          </p:cNvPr>
          <p:cNvSpPr/>
          <p:nvPr/>
        </p:nvSpPr>
        <p:spPr>
          <a:xfrm rot="16200000">
            <a:off x="4396945" y="3814669"/>
            <a:ext cx="1509276" cy="248706"/>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AB51474A-6166-4CEE-A2E4-54CEB67E6520}"/>
              </a:ext>
            </a:extLst>
          </p:cNvPr>
          <p:cNvSpPr/>
          <p:nvPr/>
        </p:nvSpPr>
        <p:spPr>
          <a:xfrm>
            <a:off x="5884019" y="3109005"/>
            <a:ext cx="1064173" cy="248706"/>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2" name="矢印: 右 41">
            <a:extLst>
              <a:ext uri="{FF2B5EF4-FFF2-40B4-BE49-F238E27FC236}">
                <a16:creationId xmlns:a16="http://schemas.microsoft.com/office/drawing/2014/main" id="{1250B941-124A-4866-BB4F-AA1709DA6159}"/>
              </a:ext>
            </a:extLst>
          </p:cNvPr>
          <p:cNvSpPr/>
          <p:nvPr/>
        </p:nvSpPr>
        <p:spPr>
          <a:xfrm rot="16200000" flipH="1" flipV="1">
            <a:off x="6861670" y="3823751"/>
            <a:ext cx="1371694" cy="248706"/>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7F707688-1D7B-4E0C-8F7A-A05BC12D248A}"/>
              </a:ext>
            </a:extLst>
          </p:cNvPr>
          <p:cNvGrpSpPr/>
          <p:nvPr/>
        </p:nvGrpSpPr>
        <p:grpSpPr>
          <a:xfrm>
            <a:off x="634770" y="3727477"/>
            <a:ext cx="2844179" cy="2472687"/>
            <a:chOff x="9390026" y="1592556"/>
            <a:chExt cx="1062646" cy="923849"/>
          </a:xfrm>
        </p:grpSpPr>
        <p:pic>
          <p:nvPicPr>
            <p:cNvPr id="15" name="図 14">
              <a:extLst>
                <a:ext uri="{FF2B5EF4-FFF2-40B4-BE49-F238E27FC236}">
                  <a16:creationId xmlns:a16="http://schemas.microsoft.com/office/drawing/2014/main" id="{648BF603-1E8C-4F20-8297-275319402371}"/>
                </a:ext>
              </a:extLst>
            </p:cNvPr>
            <p:cNvPicPr>
              <a:picLocks noChangeAspect="1"/>
            </p:cNvPicPr>
            <p:nvPr/>
          </p:nvPicPr>
          <p:blipFill rotWithShape="1">
            <a:blip r:embed="rId4"/>
            <a:srcRect l="15463" t="22358" r="27065" b="15402"/>
            <a:stretch/>
          </p:blipFill>
          <p:spPr>
            <a:xfrm rot="240728">
              <a:off x="9418187" y="1643682"/>
              <a:ext cx="982710" cy="839372"/>
            </a:xfrm>
            <a:prstGeom prst="rect">
              <a:avLst/>
            </a:prstGeom>
          </p:spPr>
        </p:pic>
        <p:sp>
          <p:nvSpPr>
            <p:cNvPr id="14" name="フレーム 13">
              <a:extLst>
                <a:ext uri="{FF2B5EF4-FFF2-40B4-BE49-F238E27FC236}">
                  <a16:creationId xmlns:a16="http://schemas.microsoft.com/office/drawing/2014/main" id="{9421A207-8F68-4520-929F-F6EE7B8FE6CE}"/>
                </a:ext>
              </a:extLst>
            </p:cNvPr>
            <p:cNvSpPr/>
            <p:nvPr/>
          </p:nvSpPr>
          <p:spPr>
            <a:xfrm>
              <a:off x="9390026" y="1592556"/>
              <a:ext cx="1062646" cy="923849"/>
            </a:xfrm>
            <a:prstGeom prst="frame">
              <a:avLst>
                <a:gd name="adj1" fmla="val 104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8" name="矢印: 下 27">
            <a:extLst>
              <a:ext uri="{FF2B5EF4-FFF2-40B4-BE49-F238E27FC236}">
                <a16:creationId xmlns:a16="http://schemas.microsoft.com/office/drawing/2014/main" id="{83468AB0-F6DB-4C0F-ACA0-EEDBB43C5BAB}"/>
              </a:ext>
            </a:extLst>
          </p:cNvPr>
          <p:cNvSpPr/>
          <p:nvPr/>
        </p:nvSpPr>
        <p:spPr>
          <a:xfrm rot="16200000">
            <a:off x="3259820" y="4172926"/>
            <a:ext cx="470380" cy="358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DFA256BD-CAC5-ABB4-645A-23EBB3C4332E}"/>
              </a:ext>
            </a:extLst>
          </p:cNvPr>
          <p:cNvSpPr>
            <a:spLocks noGrp="1"/>
          </p:cNvSpPr>
          <p:nvPr>
            <p:ph type="title"/>
          </p:nvPr>
        </p:nvSpPr>
        <p:spPr>
          <a:xfrm>
            <a:off x="628650" y="1"/>
            <a:ext cx="7886700" cy="876300"/>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問いの設定</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E0B78628-5991-B4B4-D47A-164A25F1FA7A}"/>
              </a:ext>
            </a:extLst>
          </p:cNvPr>
          <p:cNvSpPr/>
          <p:nvPr/>
        </p:nvSpPr>
        <p:spPr>
          <a:xfrm>
            <a:off x="5455757" y="3411547"/>
            <a:ext cx="943475" cy="12821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畳</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27" name="正方形/長方形 26">
            <a:extLst>
              <a:ext uri="{FF2B5EF4-FFF2-40B4-BE49-F238E27FC236}">
                <a16:creationId xmlns:a16="http://schemas.microsoft.com/office/drawing/2014/main" id="{8044C4E6-3B57-7ED7-FE2C-AB08EA9F3AFA}"/>
              </a:ext>
            </a:extLst>
          </p:cNvPr>
          <p:cNvSpPr/>
          <p:nvPr/>
        </p:nvSpPr>
        <p:spPr>
          <a:xfrm>
            <a:off x="6470985" y="3406037"/>
            <a:ext cx="895793" cy="12821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金属くず</a:t>
            </a:r>
            <a:endParaRPr lang="en-US" altLang="ja-JP" sz="1400" dirty="0">
              <a:solidFill>
                <a:schemeClr val="tx1"/>
              </a:solidFill>
              <a:latin typeface="ＭＳ ゴシック" panose="020B0609070205080204" pitchFamily="49" charset="-128"/>
              <a:ea typeface="ＭＳ ゴシック" panose="020B0609070205080204" pitchFamily="49" charset="-128"/>
            </a:endParaRPr>
          </a:p>
        </p:txBody>
      </p:sp>
      <p:sp>
        <p:nvSpPr>
          <p:cNvPr id="29" name="矢印: 右 28">
            <a:extLst>
              <a:ext uri="{FF2B5EF4-FFF2-40B4-BE49-F238E27FC236}">
                <a16:creationId xmlns:a16="http://schemas.microsoft.com/office/drawing/2014/main" id="{4B625382-8E61-3DDB-8B38-D0098FAF03DB}"/>
              </a:ext>
            </a:extLst>
          </p:cNvPr>
          <p:cNvSpPr/>
          <p:nvPr/>
        </p:nvSpPr>
        <p:spPr>
          <a:xfrm rot="5400000">
            <a:off x="5709776" y="5000720"/>
            <a:ext cx="314282" cy="248706"/>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048" name="矢印: 右 2047">
            <a:extLst>
              <a:ext uri="{FF2B5EF4-FFF2-40B4-BE49-F238E27FC236}">
                <a16:creationId xmlns:a16="http://schemas.microsoft.com/office/drawing/2014/main" id="{54E133F3-C917-9D62-DDDD-FEB9DE473979}"/>
              </a:ext>
            </a:extLst>
          </p:cNvPr>
          <p:cNvSpPr/>
          <p:nvPr/>
        </p:nvSpPr>
        <p:spPr>
          <a:xfrm rot="10800000">
            <a:off x="6027078" y="4806184"/>
            <a:ext cx="1570789" cy="248706"/>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DB084E8-95A7-A8C9-AB3C-EB0DC1D41979}"/>
              </a:ext>
            </a:extLst>
          </p:cNvPr>
          <p:cNvSpPr txBox="1"/>
          <p:nvPr/>
        </p:nvSpPr>
        <p:spPr>
          <a:xfrm>
            <a:off x="5955108" y="6576957"/>
            <a:ext cx="3024000" cy="246221"/>
          </a:xfrm>
          <a:prstGeom prst="rect">
            <a:avLst/>
          </a:prstGeom>
          <a:noFill/>
        </p:spPr>
        <p:txBody>
          <a:bodyPr wrap="square">
            <a:spAutoFit/>
          </a:bodyPr>
          <a:lstStyle/>
          <a:p>
            <a:r>
              <a:rPr lang="ja-JP" altLang="en-US" sz="1000" dirty="0">
                <a:latin typeface="メイリオ" panose="020B0604030504040204" pitchFamily="50" charset="-128"/>
                <a:ea typeface="メイリオ" panose="020B0604030504040204" pitchFamily="50" charset="-128"/>
              </a:rPr>
              <a:t>出典：環境省近畿地方環境事務所　提供資料</a:t>
            </a:r>
          </a:p>
        </p:txBody>
      </p:sp>
      <p:sp>
        <p:nvSpPr>
          <p:cNvPr id="5" name="正方形/長方形 4">
            <a:extLst>
              <a:ext uri="{FF2B5EF4-FFF2-40B4-BE49-F238E27FC236}">
                <a16:creationId xmlns:a16="http://schemas.microsoft.com/office/drawing/2014/main" id="{228E0FBD-A4FD-C95A-4FD5-0510FC169186}"/>
              </a:ext>
            </a:extLst>
          </p:cNvPr>
          <p:cNvSpPr/>
          <p:nvPr/>
        </p:nvSpPr>
        <p:spPr>
          <a:xfrm>
            <a:off x="5855760" y="1479705"/>
            <a:ext cx="2910553" cy="253916"/>
          </a:xfrm>
          <a:prstGeom prst="rect">
            <a:avLst/>
          </a:prstGeom>
        </p:spPr>
        <p:txBody>
          <a:bodyPr wrap="square">
            <a:spAutoFit/>
          </a:bodyPr>
          <a:lstStyle/>
          <a:p>
            <a:r>
              <a:rPr lang="en-US" altLang="ja-JP" sz="1050" dirty="0"/>
              <a:t>【</a:t>
            </a:r>
            <a:r>
              <a:rPr lang="ja-JP" altLang="en-US" sz="1050" dirty="0"/>
              <a:t>ボランティア・住民へのチラシ例ウラ</a:t>
            </a:r>
            <a:r>
              <a:rPr lang="en-US" altLang="ja-JP" sz="1050" dirty="0"/>
              <a:t>】</a:t>
            </a:r>
          </a:p>
        </p:txBody>
      </p:sp>
    </p:spTree>
    <p:extLst>
      <p:ext uri="{BB962C8B-B14F-4D97-AF65-F5344CB8AC3E}">
        <p14:creationId xmlns:p14="http://schemas.microsoft.com/office/powerpoint/2010/main" val="113135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75BBD30-4DB0-455A-B240-3AD0F140BE77}"/>
              </a:ext>
            </a:extLst>
          </p:cNvPr>
          <p:cNvSpPr/>
          <p:nvPr/>
        </p:nvSpPr>
        <p:spPr>
          <a:xfrm>
            <a:off x="287475" y="716817"/>
            <a:ext cx="8384085" cy="1077218"/>
          </a:xfrm>
          <a:prstGeom prst="rect">
            <a:avLst/>
          </a:prstGeom>
        </p:spPr>
        <p:txBody>
          <a:bodyPr wrap="square">
            <a:spAutoFit/>
          </a:bodyPr>
          <a:lstStyle/>
          <a:p>
            <a:r>
              <a:rPr lang="ja-JP" altLang="en-US" sz="3200" b="1" dirty="0">
                <a:latin typeface="Meiryo UI" panose="020B0604030504040204" pitchFamily="50" charset="-128"/>
                <a:ea typeface="Meiryo UI" panose="020B0604030504040204" pitchFamily="50" charset="-128"/>
              </a:rPr>
              <a:t>あなたは、集積所にごみを運ぶトラックへの積込み作業を手伝っています。どのごみから積みますか？</a:t>
            </a:r>
          </a:p>
        </p:txBody>
      </p:sp>
      <p:grpSp>
        <p:nvGrpSpPr>
          <p:cNvPr id="56" name="グループ化 55">
            <a:extLst>
              <a:ext uri="{FF2B5EF4-FFF2-40B4-BE49-F238E27FC236}">
                <a16:creationId xmlns:a16="http://schemas.microsoft.com/office/drawing/2014/main" id="{9CBB5118-F7A6-96FE-EA6C-296117B6663D}"/>
              </a:ext>
            </a:extLst>
          </p:cNvPr>
          <p:cNvGrpSpPr/>
          <p:nvPr/>
        </p:nvGrpSpPr>
        <p:grpSpPr>
          <a:xfrm>
            <a:off x="440694" y="3708405"/>
            <a:ext cx="1667101" cy="1215930"/>
            <a:chOff x="2627068" y="4074813"/>
            <a:chExt cx="1667101" cy="1215930"/>
          </a:xfrm>
        </p:grpSpPr>
        <p:sp>
          <p:nvSpPr>
            <p:cNvPr id="26" name="正方形/長方形 25">
              <a:extLst>
                <a:ext uri="{FF2B5EF4-FFF2-40B4-BE49-F238E27FC236}">
                  <a16:creationId xmlns:a16="http://schemas.microsoft.com/office/drawing/2014/main" id="{94021193-7876-436E-97CD-EA469E173720}"/>
                </a:ext>
              </a:extLst>
            </p:cNvPr>
            <p:cNvSpPr/>
            <p:nvPr/>
          </p:nvSpPr>
          <p:spPr>
            <a:xfrm>
              <a:off x="2791960" y="4921411"/>
              <a:ext cx="1255472" cy="369332"/>
            </a:xfrm>
            <a:prstGeom prst="rect">
              <a:avLst/>
            </a:prstGeom>
          </p:spPr>
          <p:txBody>
            <a:bodyPr wrap="none">
              <a:spAutoFit/>
            </a:bodyPr>
            <a:lstStyle/>
            <a:p>
              <a:r>
                <a:rPr lang="en-US" altLang="ja-JP" dirty="0">
                  <a:latin typeface="Meiryo UI" panose="020B0604030504040204" pitchFamily="50" charset="-128"/>
                  <a:ea typeface="Meiryo UI" panose="020B0604030504040204" pitchFamily="50" charset="-128"/>
                </a:rPr>
                <a:t>E.</a:t>
              </a:r>
              <a:r>
                <a:rPr lang="ja-JP" altLang="en-US" dirty="0">
                  <a:latin typeface="Meiryo UI" panose="020B0604030504040204" pitchFamily="50" charset="-128"/>
                  <a:ea typeface="Meiryo UI" panose="020B0604030504040204" pitchFamily="50" charset="-128"/>
                </a:rPr>
                <a:t>濡れた畳</a:t>
              </a:r>
              <a:endParaRPr lang="en-US" altLang="ja-JP" dirty="0">
                <a:latin typeface="Meiryo UI" panose="020B0604030504040204" pitchFamily="50" charset="-128"/>
                <a:ea typeface="Meiryo UI" panose="020B0604030504040204" pitchFamily="50" charset="-128"/>
              </a:endParaRPr>
            </a:p>
          </p:txBody>
        </p:sp>
        <p:pic>
          <p:nvPicPr>
            <p:cNvPr id="27" name="Picture 20">
              <a:extLst>
                <a:ext uri="{FF2B5EF4-FFF2-40B4-BE49-F238E27FC236}">
                  <a16:creationId xmlns:a16="http://schemas.microsoft.com/office/drawing/2014/main" id="{64C9EE9E-7286-4D1F-84B3-7FD50500F34F}"/>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2627068" y="4074813"/>
              <a:ext cx="1667101" cy="9394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グループ化 56">
            <a:extLst>
              <a:ext uri="{FF2B5EF4-FFF2-40B4-BE49-F238E27FC236}">
                <a16:creationId xmlns:a16="http://schemas.microsoft.com/office/drawing/2014/main" id="{57D0F604-0FDE-D2C5-9C79-67DDA21263DC}"/>
              </a:ext>
            </a:extLst>
          </p:cNvPr>
          <p:cNvGrpSpPr/>
          <p:nvPr/>
        </p:nvGrpSpPr>
        <p:grpSpPr>
          <a:xfrm>
            <a:off x="564718" y="5278138"/>
            <a:ext cx="1633781" cy="1160745"/>
            <a:chOff x="2749611" y="5534108"/>
            <a:chExt cx="1633781" cy="1160745"/>
          </a:xfrm>
        </p:grpSpPr>
        <p:sp>
          <p:nvSpPr>
            <p:cNvPr id="30" name="正方形/長方形 29">
              <a:extLst>
                <a:ext uri="{FF2B5EF4-FFF2-40B4-BE49-F238E27FC236}">
                  <a16:creationId xmlns:a16="http://schemas.microsoft.com/office/drawing/2014/main" id="{A9BD50DE-CFC2-4C44-9517-CCE9F23DA161}"/>
                </a:ext>
              </a:extLst>
            </p:cNvPr>
            <p:cNvSpPr/>
            <p:nvPr/>
          </p:nvSpPr>
          <p:spPr>
            <a:xfrm>
              <a:off x="2749611" y="6325521"/>
              <a:ext cx="1633781" cy="369332"/>
            </a:xfrm>
            <a:prstGeom prst="rect">
              <a:avLst/>
            </a:prstGeom>
          </p:spPr>
          <p:txBody>
            <a:bodyPr wrap="none">
              <a:spAutoFit/>
            </a:bodyPr>
            <a:lstStyle/>
            <a:p>
              <a:r>
                <a:rPr lang="en-US" altLang="ja-JP" dirty="0">
                  <a:latin typeface="Meiryo UI" panose="020B0604030504040204" pitchFamily="50" charset="-128"/>
                  <a:ea typeface="Meiryo UI" panose="020B0604030504040204" pitchFamily="50" charset="-128"/>
                </a:rPr>
                <a:t>G.</a:t>
              </a:r>
              <a:r>
                <a:rPr lang="ja-JP" altLang="en-US" dirty="0">
                  <a:latin typeface="Meiryo UI" panose="020B0604030504040204" pitchFamily="50" charset="-128"/>
                  <a:ea typeface="Meiryo UI" panose="020B0604030504040204" pitchFamily="50" charset="-128"/>
                </a:rPr>
                <a:t>カセットボンベ</a:t>
              </a:r>
            </a:p>
          </p:txBody>
        </p:sp>
        <p:pic>
          <p:nvPicPr>
            <p:cNvPr id="31" name="Picture 4">
              <a:extLst>
                <a:ext uri="{FF2B5EF4-FFF2-40B4-BE49-F238E27FC236}">
                  <a16:creationId xmlns:a16="http://schemas.microsoft.com/office/drawing/2014/main" id="{07B5E973-6DB0-4712-AD3B-E249776D685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974068" y="5535449"/>
              <a:ext cx="662965" cy="85137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a:extLst>
                <a:ext uri="{FF2B5EF4-FFF2-40B4-BE49-F238E27FC236}">
                  <a16:creationId xmlns:a16="http://schemas.microsoft.com/office/drawing/2014/main" id="{8036168A-BA8A-4E51-B9FF-EAF625C0DAA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92886" y="5534108"/>
              <a:ext cx="662965" cy="85137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14" descr="廃品回収車のイラスト">
            <a:extLst>
              <a:ext uri="{FF2B5EF4-FFF2-40B4-BE49-F238E27FC236}">
                <a16:creationId xmlns:a16="http://schemas.microsoft.com/office/drawing/2014/main" id="{2FE3E06E-D659-4B8F-882F-C87317B84AE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flipH="1">
            <a:off x="3717494" y="5651300"/>
            <a:ext cx="776912" cy="69145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D8A299A3-7892-D59B-3381-B7FC4F92605D}"/>
              </a:ext>
            </a:extLst>
          </p:cNvPr>
          <p:cNvSpPr>
            <a:spLocks noGrp="1"/>
          </p:cNvSpPr>
          <p:nvPr>
            <p:ph type="title"/>
          </p:nvPr>
        </p:nvSpPr>
        <p:spPr>
          <a:xfrm>
            <a:off x="628650" y="1"/>
            <a:ext cx="7886700" cy="876300"/>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問い</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grpSp>
        <p:nvGrpSpPr>
          <p:cNvPr id="39" name="グループ化 38">
            <a:extLst>
              <a:ext uri="{FF2B5EF4-FFF2-40B4-BE49-F238E27FC236}">
                <a16:creationId xmlns:a16="http://schemas.microsoft.com/office/drawing/2014/main" id="{82BA0CD9-015E-EAF8-714A-9512DAD82567}"/>
              </a:ext>
            </a:extLst>
          </p:cNvPr>
          <p:cNvGrpSpPr/>
          <p:nvPr/>
        </p:nvGrpSpPr>
        <p:grpSpPr>
          <a:xfrm>
            <a:off x="6747236" y="1866468"/>
            <a:ext cx="2220580" cy="1468093"/>
            <a:chOff x="6621608" y="2953830"/>
            <a:chExt cx="2220580" cy="1468093"/>
          </a:xfrm>
        </p:grpSpPr>
        <p:sp>
          <p:nvSpPr>
            <p:cNvPr id="40" name="正方形/長方形 39">
              <a:extLst>
                <a:ext uri="{FF2B5EF4-FFF2-40B4-BE49-F238E27FC236}">
                  <a16:creationId xmlns:a16="http://schemas.microsoft.com/office/drawing/2014/main" id="{00F25C4B-B813-ECAA-D6F4-A970C8434CC5}"/>
                </a:ext>
              </a:extLst>
            </p:cNvPr>
            <p:cNvSpPr/>
            <p:nvPr/>
          </p:nvSpPr>
          <p:spPr>
            <a:xfrm>
              <a:off x="6621608" y="4052591"/>
              <a:ext cx="2220580" cy="369332"/>
            </a:xfrm>
            <a:prstGeom prst="rect">
              <a:avLst/>
            </a:prstGeom>
          </p:spPr>
          <p:txBody>
            <a:bodyPr wrap="square">
              <a:spAutoFit/>
            </a:bodyPr>
            <a:lstStyle/>
            <a:p>
              <a:pPr algn="ctr"/>
              <a:r>
                <a:rPr lang="en-US" altLang="ja-JP" dirty="0">
                  <a:latin typeface="Meiryo UI" panose="020B0604030504040204" pitchFamily="50" charset="-128"/>
                  <a:ea typeface="Meiryo UI" panose="020B0604030504040204" pitchFamily="50" charset="-128"/>
                </a:rPr>
                <a:t>D.</a:t>
              </a:r>
              <a:r>
                <a:rPr lang="ja-JP" altLang="en-US" dirty="0">
                  <a:latin typeface="Meiryo UI" panose="020B0604030504040204" pitchFamily="50" charset="-128"/>
                  <a:ea typeface="Meiryo UI" panose="020B0604030504040204" pitchFamily="50" charset="-128"/>
                </a:rPr>
                <a:t>水に浸かったたんす</a:t>
              </a:r>
            </a:p>
          </p:txBody>
        </p:sp>
        <p:pic>
          <p:nvPicPr>
            <p:cNvPr id="41" name="図 40" descr="ロゴ が含まれている画像&#10;&#10;自動的に生成された説明">
              <a:extLst>
                <a:ext uri="{FF2B5EF4-FFF2-40B4-BE49-F238E27FC236}">
                  <a16:creationId xmlns:a16="http://schemas.microsoft.com/office/drawing/2014/main" id="{F25572E1-8963-162E-4B06-7E9B393C093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176283" y="2953830"/>
              <a:ext cx="1132034" cy="1133677"/>
            </a:xfrm>
            <a:prstGeom prst="rect">
              <a:avLst/>
            </a:prstGeom>
          </p:spPr>
        </p:pic>
      </p:grpSp>
      <p:grpSp>
        <p:nvGrpSpPr>
          <p:cNvPr id="42" name="グループ化 41">
            <a:extLst>
              <a:ext uri="{FF2B5EF4-FFF2-40B4-BE49-F238E27FC236}">
                <a16:creationId xmlns:a16="http://schemas.microsoft.com/office/drawing/2014/main" id="{7A346EF3-0BA8-B1C5-0130-AB32F95D92F1}"/>
              </a:ext>
            </a:extLst>
          </p:cNvPr>
          <p:cNvGrpSpPr/>
          <p:nvPr/>
        </p:nvGrpSpPr>
        <p:grpSpPr>
          <a:xfrm>
            <a:off x="445956" y="1775305"/>
            <a:ext cx="1598561" cy="1797326"/>
            <a:chOff x="7010510" y="4704123"/>
            <a:chExt cx="1598561" cy="1797326"/>
          </a:xfrm>
        </p:grpSpPr>
        <p:sp>
          <p:nvSpPr>
            <p:cNvPr id="43" name="正方形/長方形 42">
              <a:extLst>
                <a:ext uri="{FF2B5EF4-FFF2-40B4-BE49-F238E27FC236}">
                  <a16:creationId xmlns:a16="http://schemas.microsoft.com/office/drawing/2014/main" id="{B7ABA3D1-DE2C-B84A-6ED1-935293E0941F}"/>
                </a:ext>
              </a:extLst>
            </p:cNvPr>
            <p:cNvSpPr/>
            <p:nvPr/>
          </p:nvSpPr>
          <p:spPr>
            <a:xfrm>
              <a:off x="7010510" y="5855118"/>
              <a:ext cx="1598561" cy="646331"/>
            </a:xfrm>
            <a:prstGeom prst="rect">
              <a:avLst/>
            </a:prstGeom>
          </p:spPr>
          <p:txBody>
            <a:bodyPr wrap="square">
              <a:spAutoFit/>
            </a:bodyPr>
            <a:lstStyle/>
            <a:p>
              <a:pPr algn="ct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水没して</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壊れた冷蔵庫</a:t>
              </a:r>
            </a:p>
          </p:txBody>
        </p:sp>
        <p:pic>
          <p:nvPicPr>
            <p:cNvPr id="44" name="図 43" descr="駐車場, 座る, ストリート, メーター が含まれている画像&#10;&#10;自動的に生成された説明">
              <a:extLst>
                <a:ext uri="{FF2B5EF4-FFF2-40B4-BE49-F238E27FC236}">
                  <a16:creationId xmlns:a16="http://schemas.microsoft.com/office/drawing/2014/main" id="{BB792413-A987-D81E-06B2-14E4D10F075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240350" y="4704123"/>
              <a:ext cx="1196899" cy="1196899"/>
            </a:xfrm>
            <a:prstGeom prst="rect">
              <a:avLst/>
            </a:prstGeom>
          </p:spPr>
        </p:pic>
      </p:grpSp>
      <p:grpSp>
        <p:nvGrpSpPr>
          <p:cNvPr id="45" name="グループ化 44">
            <a:extLst>
              <a:ext uri="{FF2B5EF4-FFF2-40B4-BE49-F238E27FC236}">
                <a16:creationId xmlns:a16="http://schemas.microsoft.com/office/drawing/2014/main" id="{AC48F186-2F65-8726-50AB-FD5A77BF3630}"/>
              </a:ext>
            </a:extLst>
          </p:cNvPr>
          <p:cNvGrpSpPr/>
          <p:nvPr/>
        </p:nvGrpSpPr>
        <p:grpSpPr>
          <a:xfrm>
            <a:off x="2201217" y="3449821"/>
            <a:ext cx="2359392" cy="1470339"/>
            <a:chOff x="105084" y="1498738"/>
            <a:chExt cx="2359392" cy="1470339"/>
          </a:xfrm>
        </p:grpSpPr>
        <p:sp>
          <p:nvSpPr>
            <p:cNvPr id="46" name="正方形/長方形 45">
              <a:extLst>
                <a:ext uri="{FF2B5EF4-FFF2-40B4-BE49-F238E27FC236}">
                  <a16:creationId xmlns:a16="http://schemas.microsoft.com/office/drawing/2014/main" id="{5D700FF2-692F-681C-231C-43CA791CC537}"/>
                </a:ext>
              </a:extLst>
            </p:cNvPr>
            <p:cNvSpPr/>
            <p:nvPr/>
          </p:nvSpPr>
          <p:spPr>
            <a:xfrm>
              <a:off x="105084" y="2599745"/>
              <a:ext cx="2359392" cy="369332"/>
            </a:xfrm>
            <a:prstGeom prst="rect">
              <a:avLst/>
            </a:prstGeom>
          </p:spPr>
          <p:txBody>
            <a:bodyPr wrap="square">
              <a:spAutoFit/>
            </a:bodyPr>
            <a:lstStyle/>
            <a:p>
              <a:pPr algn="ctr"/>
              <a:r>
                <a:rPr lang="en-US" altLang="ja-JP" dirty="0">
                  <a:latin typeface="Meiryo UI" panose="020B0604030504040204" pitchFamily="50" charset="-128"/>
                  <a:ea typeface="Meiryo UI" panose="020B0604030504040204" pitchFamily="50" charset="-128"/>
                </a:rPr>
                <a:t>F.</a:t>
              </a:r>
              <a:r>
                <a:rPr lang="ja-JP" altLang="en-US" dirty="0">
                  <a:latin typeface="Meiryo UI" panose="020B0604030504040204" pitchFamily="50" charset="-128"/>
                  <a:ea typeface="Meiryo UI" panose="020B0604030504040204" pitchFamily="50" charset="-128"/>
                </a:rPr>
                <a:t>台風で壊れた自転車</a:t>
              </a:r>
            </a:p>
          </p:txBody>
        </p:sp>
        <p:pic>
          <p:nvPicPr>
            <p:cNvPr id="47" name="図 46" descr="図形 が含まれている画像&#10;&#10;自動的に生成された説明">
              <a:extLst>
                <a:ext uri="{FF2B5EF4-FFF2-40B4-BE49-F238E27FC236}">
                  <a16:creationId xmlns:a16="http://schemas.microsoft.com/office/drawing/2014/main" id="{230B3FBC-4740-4018-14C3-DF015944BDE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74554" y="1498738"/>
              <a:ext cx="1360920" cy="1360920"/>
            </a:xfrm>
            <a:prstGeom prst="rect">
              <a:avLst/>
            </a:prstGeom>
          </p:spPr>
        </p:pic>
      </p:grpSp>
      <p:grpSp>
        <p:nvGrpSpPr>
          <p:cNvPr id="48" name="グループ化 47">
            <a:extLst>
              <a:ext uri="{FF2B5EF4-FFF2-40B4-BE49-F238E27FC236}">
                <a16:creationId xmlns:a16="http://schemas.microsoft.com/office/drawing/2014/main" id="{EFE7AA9F-4AB7-6355-D160-F0397177FCFE}"/>
              </a:ext>
            </a:extLst>
          </p:cNvPr>
          <p:cNvGrpSpPr/>
          <p:nvPr/>
        </p:nvGrpSpPr>
        <p:grpSpPr>
          <a:xfrm>
            <a:off x="4789897" y="1916730"/>
            <a:ext cx="1956009" cy="1500519"/>
            <a:chOff x="4904456" y="3628646"/>
            <a:chExt cx="1956009" cy="1500519"/>
          </a:xfrm>
        </p:grpSpPr>
        <p:sp>
          <p:nvSpPr>
            <p:cNvPr id="49" name="正方形/長方形 48">
              <a:extLst>
                <a:ext uri="{FF2B5EF4-FFF2-40B4-BE49-F238E27FC236}">
                  <a16:creationId xmlns:a16="http://schemas.microsoft.com/office/drawing/2014/main" id="{54C51D0E-4130-8641-2049-73CD4F94432A}"/>
                </a:ext>
              </a:extLst>
            </p:cNvPr>
            <p:cNvSpPr/>
            <p:nvPr/>
          </p:nvSpPr>
          <p:spPr>
            <a:xfrm>
              <a:off x="4904456" y="4482834"/>
              <a:ext cx="1956009" cy="646331"/>
            </a:xfrm>
            <a:prstGeom prst="rect">
              <a:avLst/>
            </a:prstGeom>
          </p:spPr>
          <p:txBody>
            <a:bodyPr wrap="square">
              <a:spAutoFit/>
            </a:bodyPr>
            <a:lstStyle/>
            <a:p>
              <a:pPr algn="ctr"/>
              <a:r>
                <a:rPr lang="en-US" altLang="ja-JP" dirty="0">
                  <a:latin typeface="Meiryo UI" panose="020B0604030504040204" pitchFamily="50" charset="-128"/>
                  <a:ea typeface="Meiryo UI" panose="020B0604030504040204" pitchFamily="50" charset="-128"/>
                </a:rPr>
                <a:t>C.</a:t>
              </a:r>
              <a:r>
                <a:rPr lang="ja-JP" altLang="en-US" dirty="0">
                  <a:latin typeface="Meiryo UI" panose="020B0604030504040204" pitchFamily="50" charset="-128"/>
                  <a:ea typeface="Meiryo UI" panose="020B0604030504040204" pitchFamily="50" charset="-128"/>
                </a:rPr>
                <a:t>食器棚の転倒</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により割れた食器</a:t>
              </a:r>
            </a:p>
          </p:txBody>
        </p:sp>
        <p:grpSp>
          <p:nvGrpSpPr>
            <p:cNvPr id="50" name="グループ化 49">
              <a:extLst>
                <a:ext uri="{FF2B5EF4-FFF2-40B4-BE49-F238E27FC236}">
                  <a16:creationId xmlns:a16="http://schemas.microsoft.com/office/drawing/2014/main" id="{65ED274B-31E1-797B-F630-FA7E707FCD64}"/>
                </a:ext>
              </a:extLst>
            </p:cNvPr>
            <p:cNvGrpSpPr/>
            <p:nvPr/>
          </p:nvGrpSpPr>
          <p:grpSpPr>
            <a:xfrm>
              <a:off x="5282615" y="3628646"/>
              <a:ext cx="1057872" cy="876966"/>
              <a:chOff x="2129819" y="3707152"/>
              <a:chExt cx="1057872" cy="876966"/>
            </a:xfrm>
          </p:grpSpPr>
          <p:pic>
            <p:nvPicPr>
              <p:cNvPr id="51" name="図 50" descr="ガラス, カップ が含まれている画像&#10;&#10;自動的に生成された説明">
                <a:extLst>
                  <a:ext uri="{FF2B5EF4-FFF2-40B4-BE49-F238E27FC236}">
                    <a16:creationId xmlns:a16="http://schemas.microsoft.com/office/drawing/2014/main" id="{770F9486-F7EF-225C-B2B8-656EC776820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129819" y="3707152"/>
                <a:ext cx="869279" cy="869279"/>
              </a:xfrm>
              <a:prstGeom prst="rect">
                <a:avLst/>
              </a:prstGeom>
            </p:spPr>
          </p:pic>
          <p:pic>
            <p:nvPicPr>
              <p:cNvPr id="52" name="図 51" descr="ロゴ&#10;&#10;自動的に生成された説明">
                <a:extLst>
                  <a:ext uri="{FF2B5EF4-FFF2-40B4-BE49-F238E27FC236}">
                    <a16:creationId xmlns:a16="http://schemas.microsoft.com/office/drawing/2014/main" id="{A3212807-D324-0276-697A-8955A047034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526146" y="3922573"/>
                <a:ext cx="661545" cy="661545"/>
              </a:xfrm>
              <a:prstGeom prst="rect">
                <a:avLst/>
              </a:prstGeom>
            </p:spPr>
          </p:pic>
        </p:grpSp>
      </p:grpSp>
      <p:grpSp>
        <p:nvGrpSpPr>
          <p:cNvPr id="59" name="グループ化 58">
            <a:extLst>
              <a:ext uri="{FF2B5EF4-FFF2-40B4-BE49-F238E27FC236}">
                <a16:creationId xmlns:a16="http://schemas.microsoft.com/office/drawing/2014/main" id="{B205395F-0226-1579-0BE1-25ACB86F8C2E}"/>
              </a:ext>
            </a:extLst>
          </p:cNvPr>
          <p:cNvGrpSpPr/>
          <p:nvPr/>
        </p:nvGrpSpPr>
        <p:grpSpPr>
          <a:xfrm>
            <a:off x="2518175" y="1700046"/>
            <a:ext cx="1985151" cy="1650257"/>
            <a:chOff x="4980526" y="1634563"/>
            <a:chExt cx="1985151" cy="1650257"/>
          </a:xfrm>
        </p:grpSpPr>
        <p:sp>
          <p:nvSpPr>
            <p:cNvPr id="17" name="正方形/長方形 16">
              <a:extLst>
                <a:ext uri="{FF2B5EF4-FFF2-40B4-BE49-F238E27FC236}">
                  <a16:creationId xmlns:a16="http://schemas.microsoft.com/office/drawing/2014/main" id="{A1BF5B82-4850-4D9F-B7C0-6566E2A98816}"/>
                </a:ext>
              </a:extLst>
            </p:cNvPr>
            <p:cNvSpPr/>
            <p:nvPr/>
          </p:nvSpPr>
          <p:spPr>
            <a:xfrm>
              <a:off x="5146653" y="2915488"/>
              <a:ext cx="1497076" cy="369332"/>
            </a:xfrm>
            <a:prstGeom prst="rect">
              <a:avLst/>
            </a:prstGeom>
          </p:spPr>
          <p:txBody>
            <a:bodyPr wrap="none">
              <a:spAutoFit/>
            </a:bodyPr>
            <a:lstStyle/>
            <a:p>
              <a:r>
                <a:rPr lang="en-US" altLang="ja-JP" dirty="0">
                  <a:latin typeface="Meiryo UI" panose="020B0604030504040204" pitchFamily="50" charset="-128"/>
                  <a:ea typeface="Meiryo UI" panose="020B0604030504040204" pitchFamily="50" charset="-128"/>
                </a:rPr>
                <a:t>B.</a:t>
              </a:r>
              <a:r>
                <a:rPr lang="ja-JP" altLang="en-US" dirty="0">
                  <a:latin typeface="Meiryo UI" panose="020B0604030504040204" pitchFamily="50" charset="-128"/>
                  <a:ea typeface="Meiryo UI" panose="020B0604030504040204" pitchFamily="50" charset="-128"/>
                </a:rPr>
                <a:t>濡れた布団</a:t>
              </a:r>
              <a:endParaRPr lang="en-US" altLang="ja-JP" dirty="0">
                <a:latin typeface="Meiryo UI" panose="020B0604030504040204" pitchFamily="50" charset="-128"/>
                <a:ea typeface="Meiryo UI" panose="020B0604030504040204" pitchFamily="50" charset="-128"/>
              </a:endParaRPr>
            </a:p>
          </p:txBody>
        </p:sp>
        <p:pic>
          <p:nvPicPr>
            <p:cNvPr id="53" name="図 52" descr="黒い背景と白い文字のロゴ&#10;&#10;自動的に生成された説明">
              <a:extLst>
                <a:ext uri="{FF2B5EF4-FFF2-40B4-BE49-F238E27FC236}">
                  <a16:creationId xmlns:a16="http://schemas.microsoft.com/office/drawing/2014/main" id="{58FBE643-A731-E802-8D2D-5236B944934D}"/>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604999" y="1877644"/>
              <a:ext cx="1360678" cy="1360678"/>
            </a:xfrm>
            <a:prstGeom prst="rect">
              <a:avLst/>
            </a:prstGeom>
          </p:spPr>
        </p:pic>
        <p:pic>
          <p:nvPicPr>
            <p:cNvPr id="54" name="図 53">
              <a:extLst>
                <a:ext uri="{FF2B5EF4-FFF2-40B4-BE49-F238E27FC236}">
                  <a16:creationId xmlns:a16="http://schemas.microsoft.com/office/drawing/2014/main" id="{9A342A99-E6CE-A441-10AB-7463EACAE29B}"/>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980526" y="1634563"/>
              <a:ext cx="1401909" cy="1401909"/>
            </a:xfrm>
            <a:prstGeom prst="rect">
              <a:avLst/>
            </a:prstGeom>
          </p:spPr>
        </p:pic>
      </p:grpSp>
      <p:pic>
        <p:nvPicPr>
          <p:cNvPr id="4" name="図 3">
            <a:extLst>
              <a:ext uri="{FF2B5EF4-FFF2-40B4-BE49-F238E27FC236}">
                <a16:creationId xmlns:a16="http://schemas.microsoft.com/office/drawing/2014/main" id="{456D0578-25A3-8DC8-6BFD-5029245DF906}"/>
              </a:ext>
            </a:extLst>
          </p:cNvPr>
          <p:cNvPicPr>
            <a:picLocks noChangeAspect="1"/>
          </p:cNvPicPr>
          <p:nvPr/>
        </p:nvPicPr>
        <p:blipFill>
          <a:blip r:embed="rId13"/>
          <a:stretch>
            <a:fillRect/>
          </a:stretch>
        </p:blipFill>
        <p:spPr>
          <a:xfrm>
            <a:off x="4485896" y="3479032"/>
            <a:ext cx="4358866" cy="3242444"/>
          </a:xfrm>
          <a:prstGeom prst="rect">
            <a:avLst/>
          </a:prstGeom>
        </p:spPr>
      </p:pic>
    </p:spTree>
    <p:extLst>
      <p:ext uri="{BB962C8B-B14F-4D97-AF65-F5344CB8AC3E}">
        <p14:creationId xmlns:p14="http://schemas.microsoft.com/office/powerpoint/2010/main" val="3106366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雲 2">
            <a:extLst>
              <a:ext uri="{FF2B5EF4-FFF2-40B4-BE49-F238E27FC236}">
                <a16:creationId xmlns:a16="http://schemas.microsoft.com/office/drawing/2014/main" id="{3D35C3C7-E19F-46C7-3B57-9BD929D15586}"/>
              </a:ext>
            </a:extLst>
          </p:cNvPr>
          <p:cNvSpPr/>
          <p:nvPr/>
        </p:nvSpPr>
        <p:spPr>
          <a:xfrm>
            <a:off x="984739" y="1996752"/>
            <a:ext cx="7174523" cy="1101012"/>
          </a:xfrm>
          <a:prstGeom prst="clou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74038AB4-9447-DCC8-7848-AD7B2F2DDB23}"/>
              </a:ext>
            </a:extLst>
          </p:cNvPr>
          <p:cNvSpPr txBox="1">
            <a:spLocks/>
          </p:cNvSpPr>
          <p:nvPr/>
        </p:nvSpPr>
        <p:spPr>
          <a:xfrm>
            <a:off x="984738" y="2054209"/>
            <a:ext cx="7174523" cy="3153043"/>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800" dirty="0">
                <a:latin typeface="Meiryo UI" panose="020B0604030504040204" pitchFamily="50" charset="-128"/>
                <a:ea typeface="Meiryo UI" panose="020B0604030504040204" pitchFamily="50" charset="-128"/>
              </a:rPr>
              <a:t>テーマ④「災害ごみ」のボランティア活動に</a:t>
            </a:r>
            <a:endParaRPr lang="en-US" altLang="ja-JP" sz="2800" dirty="0">
              <a:latin typeface="Meiryo UI" panose="020B0604030504040204" pitchFamily="50" charset="-128"/>
              <a:ea typeface="Meiryo UI" panose="020B0604030504040204" pitchFamily="50" charset="-128"/>
            </a:endParaRPr>
          </a:p>
          <a:p>
            <a:pPr algn="ctr">
              <a:lnSpc>
                <a:spcPct val="110000"/>
              </a:lnSpc>
            </a:pPr>
            <a:r>
              <a:rPr lang="ja-JP" altLang="en-US" sz="2800" dirty="0">
                <a:latin typeface="Meiryo UI" panose="020B0604030504040204" pitchFamily="50" charset="-128"/>
                <a:ea typeface="Meiryo UI" panose="020B0604030504040204" pitchFamily="50" charset="-128"/>
              </a:rPr>
              <a:t>必要な装備</a:t>
            </a:r>
          </a:p>
          <a:p>
            <a:pPr algn="ctr">
              <a:lnSpc>
                <a:spcPct val="110000"/>
              </a:lnSpc>
            </a:pPr>
            <a:endParaRPr lang="en-US" altLang="ja-JP" sz="3200" b="1" dirty="0">
              <a:latin typeface="Meiryo UI" panose="020B0604030504040204" pitchFamily="50" charset="-128"/>
              <a:ea typeface="Meiryo UI" panose="020B0604030504040204" pitchFamily="50" charset="-128"/>
            </a:endParaRPr>
          </a:p>
          <a:p>
            <a:pPr algn="ctr">
              <a:lnSpc>
                <a:spcPct val="110000"/>
              </a:lnSpc>
            </a:pP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「災害ごみ」のボランティア活動には、</a:t>
            </a: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どのような服装・装備が必要でしょうか？</a:t>
            </a:r>
          </a:p>
        </p:txBody>
      </p:sp>
    </p:spTree>
    <p:extLst>
      <p:ext uri="{BB962C8B-B14F-4D97-AF65-F5344CB8AC3E}">
        <p14:creationId xmlns:p14="http://schemas.microsoft.com/office/powerpoint/2010/main" val="1312980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E20450-2175-2C94-5390-5B085F87CEC1}"/>
              </a:ext>
            </a:extLst>
          </p:cNvPr>
          <p:cNvSpPr>
            <a:spLocks noGrp="1"/>
          </p:cNvSpPr>
          <p:nvPr>
            <p:ph type="title"/>
          </p:nvPr>
        </p:nvSpPr>
        <p:spPr>
          <a:xfrm>
            <a:off x="628650" y="1"/>
            <a:ext cx="7886700" cy="876300"/>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問い</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2241E9E7-FF7A-AA50-EE2A-83FC20D1AD3D}"/>
              </a:ext>
            </a:extLst>
          </p:cNvPr>
          <p:cNvSpPr/>
          <p:nvPr/>
        </p:nvSpPr>
        <p:spPr>
          <a:xfrm>
            <a:off x="95269" y="790589"/>
            <a:ext cx="8953462" cy="1384995"/>
          </a:xfrm>
          <a:prstGeom prst="rect">
            <a:avLst/>
          </a:prstGeom>
        </p:spPr>
        <p:txBody>
          <a:bodyPr wrap="square">
            <a:spAutoFit/>
          </a:bodyPr>
          <a:lstStyle/>
          <a:p>
            <a:pPr algn="ctr"/>
            <a:r>
              <a:rPr lang="ja-JP" altLang="en-US" sz="2800" b="1" kern="0" dirty="0">
                <a:latin typeface="Meiryo UI" panose="020B0604030504040204" pitchFamily="50" charset="-128"/>
                <a:ea typeface="Meiryo UI" panose="020B0604030504040204" pitchFamily="50" charset="-128"/>
                <a:cs typeface="ＭＳ ゴシック" panose="020B0609070205080204" pitchFamily="49" charset="-128"/>
              </a:rPr>
              <a:t>どんな装備で災害ごみ処理にあたればよいでしょう？</a:t>
            </a:r>
            <a:endParaRPr lang="en-US" altLang="ja-JP" sz="2800" b="1" kern="0" dirty="0">
              <a:latin typeface="Meiryo UI" panose="020B0604030504040204" pitchFamily="50" charset="-128"/>
              <a:ea typeface="Meiryo UI" panose="020B0604030504040204" pitchFamily="50" charset="-128"/>
              <a:cs typeface="ＭＳ ゴシック" panose="020B0609070205080204" pitchFamily="49" charset="-128"/>
            </a:endParaRPr>
          </a:p>
          <a:p>
            <a:pPr algn="ctr"/>
            <a:r>
              <a:rPr lang="ja-JP" altLang="en-US" sz="2800" b="1" kern="0" dirty="0">
                <a:latin typeface="Meiryo UI" panose="020B0604030504040204" pitchFamily="50" charset="-128"/>
                <a:ea typeface="Meiryo UI" panose="020B0604030504040204" pitchFamily="50" charset="-128"/>
              </a:rPr>
              <a:t>以下の地震時・水害時の被災現場イメージを見て</a:t>
            </a:r>
            <a:endParaRPr lang="en-US" altLang="ja-JP" sz="2800" b="1" kern="0" dirty="0">
              <a:highlight>
                <a:srgbClr val="FF00FF"/>
              </a:highlight>
              <a:latin typeface="Meiryo UI" panose="020B0604030504040204" pitchFamily="50" charset="-128"/>
              <a:ea typeface="Meiryo UI" panose="020B0604030504040204" pitchFamily="50" charset="-128"/>
            </a:endParaRPr>
          </a:p>
          <a:p>
            <a:pPr algn="ctr"/>
            <a:r>
              <a:rPr lang="ja-JP" altLang="en-US" sz="2800" b="1" kern="0" dirty="0">
                <a:latin typeface="Meiryo UI" panose="020B0604030504040204" pitchFamily="50" charset="-128"/>
                <a:ea typeface="Meiryo UI" panose="020B0604030504040204" pitchFamily="50" charset="-128"/>
              </a:rPr>
              <a:t>必要なものを考え、お手元の付箋紙に書き出して下さい。</a:t>
            </a:r>
            <a:endParaRPr lang="ja-JP" altLang="en-US" sz="2800" b="1" dirty="0">
              <a:latin typeface="Meiryo UI" panose="020B0604030504040204" pitchFamily="50" charset="-128"/>
              <a:ea typeface="Meiryo UI" panose="020B0604030504040204" pitchFamily="50" charset="-128"/>
            </a:endParaRPr>
          </a:p>
        </p:txBody>
      </p:sp>
      <p:pic>
        <p:nvPicPr>
          <p:cNvPr id="6" name="図 5" descr="ダイアグラム, 設計図&#10;&#10;自動的に生成された説明">
            <a:extLst>
              <a:ext uri="{FF2B5EF4-FFF2-40B4-BE49-F238E27FC236}">
                <a16:creationId xmlns:a16="http://schemas.microsoft.com/office/drawing/2014/main" id="{2647DEF3-09F6-6894-93FA-C7413686A3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72118" y="2979094"/>
            <a:ext cx="4428000" cy="3321402"/>
          </a:xfrm>
          <a:prstGeom prst="rect">
            <a:avLst/>
          </a:prstGeom>
          <a:ln>
            <a:noFill/>
          </a:ln>
        </p:spPr>
      </p:pic>
      <p:sp>
        <p:nvSpPr>
          <p:cNvPr id="8" name="正方形/長方形 7">
            <a:extLst>
              <a:ext uri="{FF2B5EF4-FFF2-40B4-BE49-F238E27FC236}">
                <a16:creationId xmlns:a16="http://schemas.microsoft.com/office/drawing/2014/main" id="{044D85FB-C31F-506F-A2BC-A44445F6B060}"/>
              </a:ext>
            </a:extLst>
          </p:cNvPr>
          <p:cNvSpPr/>
          <p:nvPr/>
        </p:nvSpPr>
        <p:spPr>
          <a:xfrm>
            <a:off x="313791" y="2763787"/>
            <a:ext cx="2628000" cy="298568"/>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ja-JP" altLang="en-US" sz="1400" b="1" dirty="0">
                <a:solidFill>
                  <a:schemeClr val="tx1"/>
                </a:solidFill>
                <a:latin typeface="メイリオ" panose="020B0604030504040204" pitchFamily="50" charset="-128"/>
                <a:ea typeface="メイリオ" panose="020B0604030504040204" pitchFamily="50" charset="-128"/>
              </a:rPr>
              <a:t>地震時の被災家屋のイメージ</a:t>
            </a:r>
          </a:p>
        </p:txBody>
      </p:sp>
      <p:sp>
        <p:nvSpPr>
          <p:cNvPr id="9" name="正方形/長方形 8">
            <a:extLst>
              <a:ext uri="{FF2B5EF4-FFF2-40B4-BE49-F238E27FC236}">
                <a16:creationId xmlns:a16="http://schemas.microsoft.com/office/drawing/2014/main" id="{797CE386-2F9A-A224-45EA-2695764EA0E6}"/>
              </a:ext>
            </a:extLst>
          </p:cNvPr>
          <p:cNvSpPr/>
          <p:nvPr/>
        </p:nvSpPr>
        <p:spPr>
          <a:xfrm>
            <a:off x="4540824" y="2773955"/>
            <a:ext cx="2628000" cy="298568"/>
          </a:xfrm>
          <a:prstGeom prst="rect">
            <a:avLst/>
          </a:prstGeom>
          <a:solidFill>
            <a:schemeClr val="accent5">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ja-JP" altLang="en-US" sz="1400" b="1" dirty="0">
                <a:solidFill>
                  <a:schemeClr val="tx1"/>
                </a:solidFill>
                <a:latin typeface="メイリオ" panose="020B0604030504040204" pitchFamily="50" charset="-128"/>
                <a:ea typeface="メイリオ" panose="020B0604030504040204" pitchFamily="50" charset="-128"/>
              </a:rPr>
              <a:t>水害時の被災家屋のイメージ</a:t>
            </a:r>
          </a:p>
        </p:txBody>
      </p:sp>
      <p:pic>
        <p:nvPicPr>
          <p:cNvPr id="19" name="図 18" descr="ダイアグラム, 設計図&#10;&#10;自動的に生成された説明">
            <a:extLst>
              <a:ext uri="{FF2B5EF4-FFF2-40B4-BE49-F238E27FC236}">
                <a16:creationId xmlns:a16="http://schemas.microsoft.com/office/drawing/2014/main" id="{37D913AE-B68F-256C-E96C-49D6517864B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3169" y="2994973"/>
            <a:ext cx="4428000" cy="3321401"/>
          </a:xfrm>
          <a:prstGeom prst="rect">
            <a:avLst/>
          </a:prstGeom>
        </p:spPr>
      </p:pic>
      <p:sp>
        <p:nvSpPr>
          <p:cNvPr id="21" name="吹き出し: 線 20">
            <a:extLst>
              <a:ext uri="{FF2B5EF4-FFF2-40B4-BE49-F238E27FC236}">
                <a16:creationId xmlns:a16="http://schemas.microsoft.com/office/drawing/2014/main" id="{641E923D-71EA-31AB-267E-917C1D222B93}"/>
              </a:ext>
            </a:extLst>
          </p:cNvPr>
          <p:cNvSpPr/>
          <p:nvPr/>
        </p:nvSpPr>
        <p:spPr>
          <a:xfrm>
            <a:off x="2676454" y="6102505"/>
            <a:ext cx="1608067" cy="504000"/>
          </a:xfrm>
          <a:prstGeom prst="borderCallout1">
            <a:avLst>
              <a:gd name="adj1" fmla="val 73346"/>
              <a:gd name="adj2" fmla="val -6054"/>
              <a:gd name="adj3" fmla="val -31668"/>
              <a:gd name="adj4" fmla="val -8912"/>
            </a:avLst>
          </a:prstGeom>
          <a:solidFill>
            <a:schemeClr val="accent1">
              <a:lumMod val="20000"/>
              <a:lumOff val="8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ja-JP" altLang="en-US" sz="1200" dirty="0">
                <a:solidFill>
                  <a:schemeClr val="tx1"/>
                </a:solidFill>
                <a:latin typeface="メイリオ" panose="020B0604030504040204" pitchFamily="50" charset="-128"/>
                <a:ea typeface="メイリオ" panose="020B0604030504040204" pitchFamily="50" charset="-128"/>
              </a:rPr>
              <a:t>転倒した家具と落下して壊れた収納物</a:t>
            </a:r>
          </a:p>
        </p:txBody>
      </p:sp>
      <p:sp>
        <p:nvSpPr>
          <p:cNvPr id="22" name="吹き出し: 線 21">
            <a:extLst>
              <a:ext uri="{FF2B5EF4-FFF2-40B4-BE49-F238E27FC236}">
                <a16:creationId xmlns:a16="http://schemas.microsoft.com/office/drawing/2014/main" id="{7EC66B3B-DF01-B997-15AF-24D3BB5F37AF}"/>
              </a:ext>
            </a:extLst>
          </p:cNvPr>
          <p:cNvSpPr/>
          <p:nvPr/>
        </p:nvSpPr>
        <p:spPr>
          <a:xfrm>
            <a:off x="343882" y="6217257"/>
            <a:ext cx="1789911" cy="298568"/>
          </a:xfrm>
          <a:prstGeom prst="borderCallout1">
            <a:avLst>
              <a:gd name="adj1" fmla="val -12106"/>
              <a:gd name="adj2" fmla="val 16457"/>
              <a:gd name="adj3" fmla="val -155346"/>
              <a:gd name="adj4" fmla="val 17304"/>
            </a:avLst>
          </a:prstGeom>
          <a:solidFill>
            <a:schemeClr val="accent1">
              <a:lumMod val="20000"/>
              <a:lumOff val="8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ja-JP" altLang="en-US" sz="1200" dirty="0">
                <a:solidFill>
                  <a:schemeClr val="tx1"/>
                </a:solidFill>
                <a:latin typeface="メイリオ" panose="020B0604030504040204" pitchFamily="50" charset="-128"/>
                <a:ea typeface="メイリオ" panose="020B0604030504040204" pitchFamily="50" charset="-128"/>
              </a:rPr>
              <a:t>揺れで外れて壊れた扉</a:t>
            </a:r>
          </a:p>
        </p:txBody>
      </p:sp>
      <p:sp>
        <p:nvSpPr>
          <p:cNvPr id="23" name="吹き出し: 線 22">
            <a:extLst>
              <a:ext uri="{FF2B5EF4-FFF2-40B4-BE49-F238E27FC236}">
                <a16:creationId xmlns:a16="http://schemas.microsoft.com/office/drawing/2014/main" id="{A4B1BABE-89B7-FAA8-DECE-49C50775ADBF}"/>
              </a:ext>
            </a:extLst>
          </p:cNvPr>
          <p:cNvSpPr/>
          <p:nvPr/>
        </p:nvSpPr>
        <p:spPr>
          <a:xfrm>
            <a:off x="2879076" y="3333524"/>
            <a:ext cx="1405445" cy="504000"/>
          </a:xfrm>
          <a:prstGeom prst="borderCallout1">
            <a:avLst>
              <a:gd name="adj1" fmla="val 113736"/>
              <a:gd name="adj2" fmla="val 10561"/>
              <a:gd name="adj3" fmla="val 288612"/>
              <a:gd name="adj4" fmla="val -65223"/>
            </a:avLst>
          </a:prstGeom>
          <a:solidFill>
            <a:schemeClr val="accent1">
              <a:lumMod val="20000"/>
              <a:lumOff val="8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kumimoji="1" lang="ja-JP" altLang="en-US" sz="1200" dirty="0">
                <a:solidFill>
                  <a:schemeClr val="tx1"/>
                </a:solidFill>
                <a:latin typeface="メイリオ" panose="020B0604030504040204" pitchFamily="50" charset="-128"/>
                <a:ea typeface="メイリオ" panose="020B0604030504040204" pitchFamily="50" charset="-128"/>
              </a:rPr>
              <a:t>落下した</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lnSpc>
                <a:spcPts val="1400"/>
              </a:lnSpc>
            </a:pPr>
            <a:r>
              <a:rPr kumimoji="1" lang="ja-JP" altLang="en-US" sz="1200" dirty="0">
                <a:solidFill>
                  <a:schemeClr val="tx1"/>
                </a:solidFill>
                <a:latin typeface="メイリオ" panose="020B0604030504040204" pitchFamily="50" charset="-128"/>
                <a:ea typeface="メイリオ" panose="020B0604030504040204" pitchFamily="50" charset="-128"/>
              </a:rPr>
              <a:t>吊り下げ電球</a:t>
            </a:r>
          </a:p>
        </p:txBody>
      </p:sp>
      <p:sp>
        <p:nvSpPr>
          <p:cNvPr id="24" name="吹き出し: 線 23">
            <a:extLst>
              <a:ext uri="{FF2B5EF4-FFF2-40B4-BE49-F238E27FC236}">
                <a16:creationId xmlns:a16="http://schemas.microsoft.com/office/drawing/2014/main" id="{00B9D20E-D838-4019-608C-64592F2AD850}"/>
              </a:ext>
            </a:extLst>
          </p:cNvPr>
          <p:cNvSpPr/>
          <p:nvPr/>
        </p:nvSpPr>
        <p:spPr>
          <a:xfrm>
            <a:off x="4618644" y="6067411"/>
            <a:ext cx="1367955" cy="360000"/>
          </a:xfrm>
          <a:prstGeom prst="borderCallout1">
            <a:avLst>
              <a:gd name="adj1" fmla="val -12106"/>
              <a:gd name="adj2" fmla="val 16457"/>
              <a:gd name="adj3" fmla="val -52637"/>
              <a:gd name="adj4" fmla="val 6659"/>
            </a:avLst>
          </a:prstGeom>
          <a:solidFill>
            <a:schemeClr val="accent1">
              <a:lumMod val="20000"/>
              <a:lumOff val="8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200" dirty="0">
                <a:solidFill>
                  <a:schemeClr val="tx1"/>
                </a:solidFill>
                <a:latin typeface="メイリオ" panose="020B0604030504040204" pitchFamily="50" charset="-128"/>
                <a:ea typeface="メイリオ" panose="020B0604030504040204" pitchFamily="50" charset="-128"/>
              </a:rPr>
              <a:t>床に積もった泥</a:t>
            </a:r>
          </a:p>
        </p:txBody>
      </p:sp>
      <p:sp>
        <p:nvSpPr>
          <p:cNvPr id="25" name="吹き出し: 線 24">
            <a:extLst>
              <a:ext uri="{FF2B5EF4-FFF2-40B4-BE49-F238E27FC236}">
                <a16:creationId xmlns:a16="http://schemas.microsoft.com/office/drawing/2014/main" id="{827C3C52-CC6A-F47D-B5D2-E174BEADAC4B}"/>
              </a:ext>
            </a:extLst>
          </p:cNvPr>
          <p:cNvSpPr/>
          <p:nvPr/>
        </p:nvSpPr>
        <p:spPr>
          <a:xfrm>
            <a:off x="7024532" y="5965257"/>
            <a:ext cx="1630022" cy="504000"/>
          </a:xfrm>
          <a:prstGeom prst="borderCallout1">
            <a:avLst>
              <a:gd name="adj1" fmla="val 58769"/>
              <a:gd name="adj2" fmla="val -3542"/>
              <a:gd name="adj3" fmla="val 13727"/>
              <a:gd name="adj4" fmla="val -11692"/>
            </a:avLst>
          </a:prstGeom>
          <a:solidFill>
            <a:schemeClr val="accent1">
              <a:lumMod val="20000"/>
              <a:lumOff val="8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ja-JP" altLang="en-US" sz="1200" dirty="0">
                <a:solidFill>
                  <a:schemeClr val="tx1"/>
                </a:solidFill>
                <a:latin typeface="メイリオ" panose="020B0604030504040204" pitchFamily="50" charset="-128"/>
                <a:ea typeface="メイリオ" panose="020B0604030504040204" pitchFamily="50" charset="-128"/>
              </a:rPr>
              <a:t>泥水に押し流された</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lnSpc>
                <a:spcPts val="1600"/>
              </a:lnSpc>
            </a:pPr>
            <a:r>
              <a:rPr kumimoji="1" lang="ja-JP" altLang="en-US" sz="1200" dirty="0">
                <a:solidFill>
                  <a:schemeClr val="tx1"/>
                </a:solidFill>
                <a:latin typeface="メイリオ" panose="020B0604030504040204" pitchFamily="50" charset="-128"/>
                <a:ea typeface="メイリオ" panose="020B0604030504040204" pitchFamily="50" charset="-128"/>
              </a:rPr>
              <a:t>家具や家電</a:t>
            </a:r>
          </a:p>
        </p:txBody>
      </p:sp>
      <p:sp>
        <p:nvSpPr>
          <p:cNvPr id="26" name="吹き出し: 線 25">
            <a:extLst>
              <a:ext uri="{FF2B5EF4-FFF2-40B4-BE49-F238E27FC236}">
                <a16:creationId xmlns:a16="http://schemas.microsoft.com/office/drawing/2014/main" id="{8321104F-7901-CF0E-9108-30BF483F46D2}"/>
              </a:ext>
            </a:extLst>
          </p:cNvPr>
          <p:cNvSpPr/>
          <p:nvPr/>
        </p:nvSpPr>
        <p:spPr>
          <a:xfrm>
            <a:off x="7452663" y="2409071"/>
            <a:ext cx="1125388" cy="504000"/>
          </a:xfrm>
          <a:prstGeom prst="borderCallout1">
            <a:avLst>
              <a:gd name="adj1" fmla="val 119224"/>
              <a:gd name="adj2" fmla="val -935"/>
              <a:gd name="adj3" fmla="val 321046"/>
              <a:gd name="adj4" fmla="val -104946"/>
            </a:avLst>
          </a:prstGeom>
          <a:solidFill>
            <a:schemeClr val="accent1">
              <a:lumMod val="20000"/>
              <a:lumOff val="80000"/>
            </a:scheme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ja-JP" altLang="en-US" sz="1200" dirty="0">
                <a:solidFill>
                  <a:schemeClr val="tx1"/>
                </a:solidFill>
                <a:latin typeface="メイリオ" panose="020B0604030504040204" pitchFamily="50" charset="-128"/>
                <a:ea typeface="メイリオ" panose="020B0604030504040204" pitchFamily="50" charset="-128"/>
              </a:rPr>
              <a:t>泥水で割れた</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lnSpc>
                <a:spcPts val="1600"/>
              </a:lnSpc>
            </a:pPr>
            <a:r>
              <a:rPr kumimoji="1" lang="ja-JP" altLang="en-US" sz="1200" dirty="0">
                <a:solidFill>
                  <a:schemeClr val="tx1"/>
                </a:solidFill>
                <a:latin typeface="メイリオ" panose="020B0604030504040204" pitchFamily="50" charset="-128"/>
                <a:ea typeface="メイリオ" panose="020B0604030504040204" pitchFamily="50" charset="-128"/>
              </a:rPr>
              <a:t>ガラス</a:t>
            </a:r>
          </a:p>
        </p:txBody>
      </p:sp>
      <p:sp>
        <p:nvSpPr>
          <p:cNvPr id="7" name="楕円 6">
            <a:extLst>
              <a:ext uri="{FF2B5EF4-FFF2-40B4-BE49-F238E27FC236}">
                <a16:creationId xmlns:a16="http://schemas.microsoft.com/office/drawing/2014/main" id="{F698BD71-6DC1-E10E-266E-15C0CB7DD595}"/>
              </a:ext>
            </a:extLst>
          </p:cNvPr>
          <p:cNvSpPr/>
          <p:nvPr/>
        </p:nvSpPr>
        <p:spPr>
          <a:xfrm>
            <a:off x="1491342" y="4742656"/>
            <a:ext cx="507684"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497EDBAF-E395-AC78-E2F7-84BD91F949DD}"/>
              </a:ext>
            </a:extLst>
          </p:cNvPr>
          <p:cNvSpPr/>
          <p:nvPr/>
        </p:nvSpPr>
        <p:spPr>
          <a:xfrm rot="362993">
            <a:off x="425560" y="2975458"/>
            <a:ext cx="507684" cy="29217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F48B89F0-921D-ED47-E71A-620C77383AF2}"/>
              </a:ext>
            </a:extLst>
          </p:cNvPr>
          <p:cNvSpPr/>
          <p:nvPr/>
        </p:nvSpPr>
        <p:spPr>
          <a:xfrm>
            <a:off x="2133327" y="4410781"/>
            <a:ext cx="2151194" cy="16611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86FCF55C-DC6F-098D-B034-A3D539EC0E15}"/>
              </a:ext>
            </a:extLst>
          </p:cNvPr>
          <p:cNvSpPr/>
          <p:nvPr/>
        </p:nvSpPr>
        <p:spPr>
          <a:xfrm>
            <a:off x="5402141" y="3926714"/>
            <a:ext cx="865668" cy="7597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AA92F924-398C-7CDA-AF6A-EEA2316BEF00}"/>
              </a:ext>
            </a:extLst>
          </p:cNvPr>
          <p:cNvSpPr/>
          <p:nvPr/>
        </p:nvSpPr>
        <p:spPr>
          <a:xfrm>
            <a:off x="6086808" y="5340804"/>
            <a:ext cx="865668" cy="7597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233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60B8BB2-F459-A5D4-9EF4-B7E660FF80D9}"/>
              </a:ext>
            </a:extLst>
          </p:cNvPr>
          <p:cNvSpPr>
            <a:spLocks noGrp="1"/>
          </p:cNvSpPr>
          <p:nvPr>
            <p:ph idx="1"/>
          </p:nvPr>
        </p:nvSpPr>
        <p:spPr>
          <a:xfrm>
            <a:off x="447869" y="890011"/>
            <a:ext cx="8462866" cy="5832000"/>
          </a:xfrm>
        </p:spPr>
        <p:txBody>
          <a:bodyPr>
            <a:noAutofit/>
          </a:bodyPr>
          <a:lstStyle/>
          <a:p>
            <a:pPr algn="just">
              <a:lnSpc>
                <a:spcPts val="3200"/>
              </a:lnSpc>
              <a:spcBef>
                <a:spcPts val="1200"/>
              </a:spcBef>
              <a:buFont typeface="Wingdings" panose="05000000000000000000" pitchFamily="2" charset="2"/>
              <a:buChar char="l"/>
            </a:pPr>
            <a:endParaRPr lang="en-US" altLang="ja-JP" sz="2000" spc="-50" dirty="0">
              <a:latin typeface="Meiryo UI" panose="020B0604030504040204" pitchFamily="50" charset="-128"/>
              <a:ea typeface="Meiryo UI" panose="020B0604030504040204" pitchFamily="50" charset="-128"/>
            </a:endParaRPr>
          </a:p>
          <a:p>
            <a:pPr algn="just">
              <a:lnSpc>
                <a:spcPts val="3200"/>
              </a:lnSpc>
              <a:spcBef>
                <a:spcPts val="1200"/>
              </a:spcBef>
              <a:buFont typeface="Wingdings" panose="05000000000000000000" pitchFamily="2" charset="2"/>
              <a:buChar char="l"/>
            </a:pPr>
            <a:r>
              <a:rPr kumimoji="1" lang="ja-JP" altLang="en-US" sz="2000" spc="-50" dirty="0">
                <a:latin typeface="Meiryo UI" panose="020B0604030504040204" pitchFamily="50" charset="-128"/>
                <a:ea typeface="Meiryo UI" panose="020B0604030504040204" pitchFamily="50" charset="-128"/>
              </a:rPr>
              <a:t>被災された方にとって、心身ともに疲弊した状態で、被災した自宅や思い入れのある家財に向き合い、処分するものを選別して片付ける作業は、大きな負担となります。</a:t>
            </a:r>
          </a:p>
          <a:p>
            <a:pPr algn="just">
              <a:lnSpc>
                <a:spcPts val="3200"/>
              </a:lnSpc>
              <a:spcBef>
                <a:spcPts val="1200"/>
              </a:spcBef>
              <a:buFont typeface="Wingdings" panose="05000000000000000000" pitchFamily="2" charset="2"/>
              <a:buChar char="l"/>
            </a:pPr>
            <a:r>
              <a:rPr kumimoji="1" lang="ja-JP" altLang="en-US" sz="2000" spc="-50" dirty="0">
                <a:latin typeface="Meiryo UI" panose="020B0604030504040204" pitchFamily="50" charset="-128"/>
                <a:ea typeface="Meiryo UI" panose="020B0604030504040204" pitchFamily="50" charset="-128"/>
              </a:rPr>
              <a:t>被災された方のお話を聞きながら、これらの作業をサポートすることは、被災された方の大きな支えになるとともに、一日も早い生活再建につながります。</a:t>
            </a:r>
            <a:endParaRPr kumimoji="1" lang="en-US" altLang="ja-JP" sz="2000" spc="-50" dirty="0">
              <a:latin typeface="Meiryo UI" panose="020B0604030504040204" pitchFamily="50" charset="-128"/>
              <a:ea typeface="Meiryo UI" panose="020B0604030504040204" pitchFamily="50" charset="-128"/>
            </a:endParaRPr>
          </a:p>
          <a:p>
            <a:pPr algn="just">
              <a:lnSpc>
                <a:spcPts val="3200"/>
              </a:lnSpc>
              <a:spcBef>
                <a:spcPts val="600"/>
              </a:spcBef>
              <a:buFont typeface="Wingdings" panose="05000000000000000000" pitchFamily="2" charset="2"/>
              <a:buChar char="l"/>
            </a:pPr>
            <a:endParaRPr kumimoji="1" lang="ja-JP" altLang="en-US" sz="2000" spc="-50" dirty="0">
              <a:latin typeface="Meiryo UI" panose="020B0604030504040204" pitchFamily="50" charset="-128"/>
              <a:ea typeface="Meiryo UI" panose="020B0604030504040204" pitchFamily="50" charset="-128"/>
            </a:endParaRPr>
          </a:p>
          <a:p>
            <a:pPr algn="just">
              <a:lnSpc>
                <a:spcPts val="3200"/>
              </a:lnSpc>
              <a:spcBef>
                <a:spcPts val="1200"/>
              </a:spcBef>
              <a:buFont typeface="Wingdings" panose="05000000000000000000" pitchFamily="2" charset="2"/>
              <a:buChar char="l"/>
            </a:pPr>
            <a:r>
              <a:rPr kumimoji="1" lang="ja-JP" altLang="en-US" sz="2000" spc="-50" dirty="0">
                <a:latin typeface="Meiryo UI" panose="020B0604030504040204" pitchFamily="50" charset="-128"/>
                <a:ea typeface="Meiryo UI" panose="020B0604030504040204" pitchFamily="50" charset="-128"/>
              </a:rPr>
              <a:t>地域全体で災害ごみの処理が迅速に進むと、結果として、被災地そのものの早期復旧・復興につながります。そのためには、災害ごみを適切に処分できるように分別することが大切です。</a:t>
            </a:r>
            <a:endParaRPr kumimoji="1" lang="en-US" altLang="ja-JP" sz="2000" spc="-50" dirty="0">
              <a:latin typeface="Meiryo UI" panose="020B0604030504040204" pitchFamily="50" charset="-128"/>
              <a:ea typeface="Meiryo UI" panose="020B0604030504040204" pitchFamily="50" charset="-128"/>
            </a:endParaRPr>
          </a:p>
          <a:p>
            <a:pPr algn="just">
              <a:lnSpc>
                <a:spcPts val="3200"/>
              </a:lnSpc>
              <a:spcBef>
                <a:spcPts val="600"/>
              </a:spcBef>
              <a:buFont typeface="Wingdings" panose="05000000000000000000" pitchFamily="2" charset="2"/>
              <a:buChar char="l"/>
            </a:pPr>
            <a:endParaRPr kumimoji="1" lang="ja-JP" altLang="en-US" sz="2000" spc="-50" dirty="0">
              <a:latin typeface="Meiryo UI" panose="020B0604030504040204" pitchFamily="50" charset="-128"/>
              <a:ea typeface="Meiryo UI" panose="020B0604030504040204" pitchFamily="50" charset="-128"/>
            </a:endParaRPr>
          </a:p>
          <a:p>
            <a:pPr algn="just">
              <a:lnSpc>
                <a:spcPts val="3200"/>
              </a:lnSpc>
              <a:spcBef>
                <a:spcPts val="1200"/>
              </a:spcBef>
              <a:buFont typeface="Wingdings" panose="05000000000000000000" pitchFamily="2" charset="2"/>
              <a:buChar char="l"/>
            </a:pPr>
            <a:r>
              <a:rPr kumimoji="1" lang="ja-JP" altLang="en-US" sz="2000" spc="-50" dirty="0">
                <a:latin typeface="Meiryo UI" panose="020B0604030504040204" pitchFamily="50" charset="-128"/>
                <a:ea typeface="Meiryo UI" panose="020B0604030504040204" pitchFamily="50" charset="-128"/>
              </a:rPr>
              <a:t>ボランティア活動を行う際は、適度な休息と安全の範囲内での活動を基本に、　　皆さん自身の健康と安全にご留意のうえで、作業をお願いいたします。</a:t>
            </a:r>
          </a:p>
        </p:txBody>
      </p:sp>
      <p:sp>
        <p:nvSpPr>
          <p:cNvPr id="2" name="タイトル 1">
            <a:extLst>
              <a:ext uri="{FF2B5EF4-FFF2-40B4-BE49-F238E27FC236}">
                <a16:creationId xmlns:a16="http://schemas.microsoft.com/office/drawing/2014/main" id="{A49D7217-EF31-221E-64D2-0CA53432ADA4}"/>
              </a:ext>
            </a:extLst>
          </p:cNvPr>
          <p:cNvSpPr>
            <a:spLocks noGrp="1"/>
          </p:cNvSpPr>
          <p:nvPr>
            <p:ph type="title"/>
          </p:nvPr>
        </p:nvSpPr>
        <p:spPr>
          <a:xfrm>
            <a:off x="567347" y="-54868"/>
            <a:ext cx="7886700" cy="1075513"/>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ボランティア活動にあたって</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817934FA-581F-F31C-B69C-4201DEBD4351}"/>
              </a:ext>
            </a:extLst>
          </p:cNvPr>
          <p:cNvSpPr/>
          <p:nvPr/>
        </p:nvSpPr>
        <p:spPr>
          <a:xfrm>
            <a:off x="447869" y="1063688"/>
            <a:ext cx="8318444" cy="391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ja-JP" altLang="en-US" sz="2400" b="1" dirty="0">
                <a:solidFill>
                  <a:schemeClr val="bg1"/>
                </a:solidFill>
                <a:latin typeface="メイリオ" panose="020B0604030504040204" pitchFamily="50" charset="-128"/>
                <a:ea typeface="メイリオ" panose="020B0604030504040204" pitchFamily="50" charset="-128"/>
              </a:rPr>
              <a:t>不安を抱える被災者の方々に寄り添った活動を</a:t>
            </a:r>
            <a:endParaRPr kumimoji="1"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BC9E09EC-660A-987A-8C2C-07020F54649C}"/>
              </a:ext>
            </a:extLst>
          </p:cNvPr>
          <p:cNvSpPr/>
          <p:nvPr/>
        </p:nvSpPr>
        <p:spPr>
          <a:xfrm>
            <a:off x="447869" y="3500965"/>
            <a:ext cx="8318444" cy="391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ja-JP" altLang="en-US" sz="2400" b="1" dirty="0">
                <a:solidFill>
                  <a:schemeClr val="bg1"/>
                </a:solidFill>
                <a:latin typeface="メイリオ" panose="020B0604030504040204" pitchFamily="50" charset="-128"/>
                <a:ea typeface="メイリオ" panose="020B0604030504040204" pitchFamily="50" charset="-128"/>
              </a:rPr>
              <a:t>被災地の早期復旧・復興のために</a:t>
            </a:r>
          </a:p>
        </p:txBody>
      </p:sp>
      <p:sp>
        <p:nvSpPr>
          <p:cNvPr id="4" name="四角形: 角を丸くする 3">
            <a:extLst>
              <a:ext uri="{FF2B5EF4-FFF2-40B4-BE49-F238E27FC236}">
                <a16:creationId xmlns:a16="http://schemas.microsoft.com/office/drawing/2014/main" id="{71AC856A-CA2C-FFA8-DF95-93D8F93B242F}"/>
              </a:ext>
            </a:extLst>
          </p:cNvPr>
          <p:cNvSpPr/>
          <p:nvPr/>
        </p:nvSpPr>
        <p:spPr>
          <a:xfrm>
            <a:off x="447869" y="5346442"/>
            <a:ext cx="8318444" cy="391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ja-JP" altLang="en-US" sz="2400" b="1" dirty="0">
                <a:solidFill>
                  <a:schemeClr val="bg1"/>
                </a:solidFill>
                <a:latin typeface="メイリオ" panose="020B0604030504040204" pitchFamily="50" charset="-128"/>
                <a:ea typeface="メイリオ" panose="020B0604030504040204" pitchFamily="50" charset="-128"/>
              </a:rPr>
              <a:t>皆さま自身の健康と安全の確保も忘れずに</a:t>
            </a:r>
          </a:p>
        </p:txBody>
      </p:sp>
    </p:spTree>
    <p:extLst>
      <p:ext uri="{BB962C8B-B14F-4D97-AF65-F5344CB8AC3E}">
        <p14:creationId xmlns:p14="http://schemas.microsoft.com/office/powerpoint/2010/main" val="30399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BCF9C0-AEE1-1BA0-F56A-1E3B0AE1EAC3}"/>
              </a:ext>
            </a:extLst>
          </p:cNvPr>
          <p:cNvSpPr>
            <a:spLocks noGrp="1"/>
          </p:cNvSpPr>
          <p:nvPr>
            <p:ph type="title"/>
          </p:nvPr>
        </p:nvSpPr>
        <p:spPr>
          <a:xfrm>
            <a:off x="567347" y="-54868"/>
            <a:ext cx="7886700" cy="1075513"/>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災害のイメージ（近年の災害とその種類）</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4" name="コンテンツ プレースホルダー 2">
            <a:extLst>
              <a:ext uri="{FF2B5EF4-FFF2-40B4-BE49-F238E27FC236}">
                <a16:creationId xmlns:a16="http://schemas.microsoft.com/office/drawing/2014/main" id="{427AAD47-CC97-ABF6-95B7-B480577BAD61}"/>
              </a:ext>
            </a:extLst>
          </p:cNvPr>
          <p:cNvSpPr>
            <a:spLocks noGrp="1"/>
          </p:cNvSpPr>
          <p:nvPr>
            <p:ph idx="1"/>
          </p:nvPr>
        </p:nvSpPr>
        <p:spPr>
          <a:xfrm>
            <a:off x="47494" y="697127"/>
            <a:ext cx="9049012" cy="751991"/>
          </a:xfrm>
        </p:spPr>
        <p:txBody>
          <a:bodyPr>
            <a:normAutofit/>
          </a:bodyPr>
          <a:lstStyle/>
          <a:p>
            <a:pPr marL="0" indent="0">
              <a:lnSpc>
                <a:spcPct val="150000"/>
              </a:lnSpc>
              <a:buNone/>
            </a:pPr>
            <a:r>
              <a:rPr kumimoji="1" lang="ja-JP" altLang="en-US" sz="1800" dirty="0">
                <a:latin typeface="Meiryo UI" panose="020B0604030504040204" pitchFamily="50" charset="-128"/>
                <a:ea typeface="Meiryo UI" panose="020B0604030504040204" pitchFamily="50" charset="-128"/>
              </a:rPr>
              <a:t>　近年、毎年のように地震、豪雨による洪水や土砂災害など様々な災害が発生しています。</a:t>
            </a:r>
          </a:p>
        </p:txBody>
      </p:sp>
      <p:pic>
        <p:nvPicPr>
          <p:cNvPr id="16" name="図 15" descr="岩の上にいくつかの家&#10;&#10;中程度の精度で自動的に生成された説明">
            <a:extLst>
              <a:ext uri="{FF2B5EF4-FFF2-40B4-BE49-F238E27FC236}">
                <a16:creationId xmlns:a16="http://schemas.microsoft.com/office/drawing/2014/main" id="{62430859-2011-224A-ACFE-3FD104F841C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1868" y="1255521"/>
            <a:ext cx="3679761" cy="2452576"/>
          </a:xfrm>
          <a:prstGeom prst="rect">
            <a:avLst/>
          </a:prstGeom>
        </p:spPr>
      </p:pic>
      <p:pic>
        <p:nvPicPr>
          <p:cNvPr id="17" name="図 16">
            <a:extLst>
              <a:ext uri="{FF2B5EF4-FFF2-40B4-BE49-F238E27FC236}">
                <a16:creationId xmlns:a16="http://schemas.microsoft.com/office/drawing/2014/main" id="{1F92E14C-A18D-1804-5D27-EF7CC6CAC69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4822048" y="3994615"/>
            <a:ext cx="3407745" cy="2239625"/>
          </a:xfrm>
          <a:prstGeom prst="rect">
            <a:avLst/>
          </a:prstGeom>
        </p:spPr>
      </p:pic>
      <p:pic>
        <p:nvPicPr>
          <p:cNvPr id="20" name="図 19">
            <a:extLst>
              <a:ext uri="{FF2B5EF4-FFF2-40B4-BE49-F238E27FC236}">
                <a16:creationId xmlns:a16="http://schemas.microsoft.com/office/drawing/2014/main" id="{D96D5455-5BFE-F9A7-F9D6-D605959B41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868" y="4012067"/>
            <a:ext cx="3970142" cy="2233205"/>
          </a:xfrm>
          <a:prstGeom prst="rect">
            <a:avLst/>
          </a:prstGeom>
        </p:spPr>
      </p:pic>
      <p:sp>
        <p:nvSpPr>
          <p:cNvPr id="21" name="正方形/長方形 20">
            <a:extLst>
              <a:ext uri="{FF2B5EF4-FFF2-40B4-BE49-F238E27FC236}">
                <a16:creationId xmlns:a16="http://schemas.microsoft.com/office/drawing/2014/main" id="{060A9174-3BD1-CA8C-0ECF-0784C74D8B86}"/>
              </a:ext>
            </a:extLst>
          </p:cNvPr>
          <p:cNvSpPr/>
          <p:nvPr/>
        </p:nvSpPr>
        <p:spPr>
          <a:xfrm>
            <a:off x="577259" y="3995529"/>
            <a:ext cx="4028993" cy="369332"/>
          </a:xfrm>
          <a:prstGeom prst="rect">
            <a:avLst/>
          </a:prstGeom>
        </p:spPr>
        <p:txBody>
          <a:bodyPr wrap="square">
            <a:spAutoFit/>
          </a:bodyPr>
          <a:lstStyle/>
          <a:p>
            <a:r>
              <a:rPr lang="ja-JP" altLang="en-US" b="1" dirty="0">
                <a:latin typeface="游ゴシック" panose="020B0400000000000000" pitchFamily="50" charset="-128"/>
                <a:ea typeface="游ゴシック" panose="020B0400000000000000" pitchFamily="50" charset="-128"/>
              </a:rPr>
              <a:t>平成</a:t>
            </a:r>
            <a:r>
              <a:rPr lang="en-US" altLang="ja-JP" b="1" dirty="0">
                <a:latin typeface="游ゴシック" panose="020B0400000000000000" pitchFamily="50" charset="-128"/>
                <a:ea typeface="游ゴシック" panose="020B0400000000000000" pitchFamily="50" charset="-128"/>
              </a:rPr>
              <a:t>30</a:t>
            </a:r>
            <a:r>
              <a:rPr lang="ja-JP" altLang="en-US" b="1" dirty="0">
                <a:latin typeface="游ゴシック" panose="020B0400000000000000" pitchFamily="50" charset="-128"/>
                <a:ea typeface="游ゴシック" panose="020B0400000000000000" pitchFamily="50" charset="-128"/>
              </a:rPr>
              <a:t>年</a:t>
            </a:r>
            <a:r>
              <a:rPr lang="en-US" altLang="ja-JP" b="1" dirty="0">
                <a:latin typeface="游ゴシック" panose="020B0400000000000000" pitchFamily="50" charset="-128"/>
                <a:ea typeface="游ゴシック" panose="020B0400000000000000" pitchFamily="50" charset="-128"/>
              </a:rPr>
              <a:t>7</a:t>
            </a:r>
            <a:r>
              <a:rPr lang="ja-JP" altLang="en-US" b="1" dirty="0">
                <a:latin typeface="游ゴシック" panose="020B0400000000000000" pitchFamily="50" charset="-128"/>
                <a:ea typeface="游ゴシック" panose="020B0400000000000000" pitchFamily="50" charset="-128"/>
              </a:rPr>
              <a:t>月豪雨（愛媛県大洲市）</a:t>
            </a:r>
          </a:p>
        </p:txBody>
      </p:sp>
      <p:pic>
        <p:nvPicPr>
          <p:cNvPr id="22" name="図 21">
            <a:extLst>
              <a:ext uri="{FF2B5EF4-FFF2-40B4-BE49-F238E27FC236}">
                <a16:creationId xmlns:a16="http://schemas.microsoft.com/office/drawing/2014/main" id="{9C2E763A-47FE-436B-7A12-5A9EEA0C1521}"/>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a:stretch/>
        </p:blipFill>
        <p:spPr>
          <a:xfrm>
            <a:off x="4517579" y="1243296"/>
            <a:ext cx="3712214" cy="2464802"/>
          </a:xfrm>
          <a:prstGeom prst="rect">
            <a:avLst/>
          </a:prstGeom>
        </p:spPr>
      </p:pic>
      <p:sp>
        <p:nvSpPr>
          <p:cNvPr id="23" name="正方形/長方形 22">
            <a:extLst>
              <a:ext uri="{FF2B5EF4-FFF2-40B4-BE49-F238E27FC236}">
                <a16:creationId xmlns:a16="http://schemas.microsoft.com/office/drawing/2014/main" id="{84D0B165-77A5-B4BB-86F8-D9BEBDDDFB4C}"/>
              </a:ext>
            </a:extLst>
          </p:cNvPr>
          <p:cNvSpPr/>
          <p:nvPr/>
        </p:nvSpPr>
        <p:spPr>
          <a:xfrm>
            <a:off x="4756732" y="5670561"/>
            <a:ext cx="3220753" cy="646331"/>
          </a:xfrm>
          <a:prstGeom prst="rect">
            <a:avLst/>
          </a:prstGeom>
        </p:spPr>
        <p:txBody>
          <a:bodyPr wrap="none">
            <a:spAutoFit/>
          </a:bodyPr>
          <a:lstStyle/>
          <a:p>
            <a:r>
              <a:rPr lang="ja-JP" altLang="en-US" b="1" dirty="0">
                <a:solidFill>
                  <a:schemeClr val="bg1"/>
                </a:solidFill>
                <a:latin typeface="游ゴシック" panose="020B0400000000000000" pitchFamily="50" charset="-128"/>
                <a:ea typeface="游ゴシック" panose="020B0400000000000000" pitchFamily="50" charset="-128"/>
              </a:rPr>
              <a:t>平成</a:t>
            </a:r>
            <a:r>
              <a:rPr lang="en-US" altLang="ja-JP" b="1" dirty="0">
                <a:solidFill>
                  <a:schemeClr val="bg1"/>
                </a:solidFill>
                <a:latin typeface="游ゴシック" panose="020B0400000000000000" pitchFamily="50" charset="-128"/>
                <a:ea typeface="游ゴシック" panose="020B0400000000000000" pitchFamily="50" charset="-128"/>
              </a:rPr>
              <a:t>30</a:t>
            </a:r>
            <a:r>
              <a:rPr lang="ja-JP" altLang="en-US" b="1" dirty="0">
                <a:solidFill>
                  <a:schemeClr val="bg1"/>
                </a:solidFill>
                <a:latin typeface="游ゴシック" panose="020B0400000000000000" pitchFamily="50" charset="-128"/>
                <a:ea typeface="游ゴシック" panose="020B0400000000000000" pitchFamily="50" charset="-128"/>
              </a:rPr>
              <a:t>年北海道胆振東部地震</a:t>
            </a:r>
            <a:endParaRPr lang="en-US" altLang="ja-JP" b="1" dirty="0">
              <a:solidFill>
                <a:schemeClr val="bg1"/>
              </a:solidFill>
              <a:latin typeface="游ゴシック" panose="020B0400000000000000" pitchFamily="50" charset="-128"/>
              <a:ea typeface="游ゴシック" panose="020B0400000000000000" pitchFamily="50" charset="-128"/>
            </a:endParaRPr>
          </a:p>
          <a:p>
            <a:r>
              <a:rPr lang="ja-JP" altLang="en-US" b="1" dirty="0">
                <a:solidFill>
                  <a:schemeClr val="bg1"/>
                </a:solidFill>
                <a:latin typeface="游ゴシック" panose="020B0400000000000000" pitchFamily="50" charset="-128"/>
                <a:ea typeface="游ゴシック" panose="020B0400000000000000" pitchFamily="50" charset="-128"/>
              </a:rPr>
              <a:t>（北海道厚真町）</a:t>
            </a:r>
          </a:p>
        </p:txBody>
      </p:sp>
      <p:sp>
        <p:nvSpPr>
          <p:cNvPr id="24" name="正方形/長方形 23">
            <a:extLst>
              <a:ext uri="{FF2B5EF4-FFF2-40B4-BE49-F238E27FC236}">
                <a16:creationId xmlns:a16="http://schemas.microsoft.com/office/drawing/2014/main" id="{0CE4528F-A234-93FD-A3A7-9065BAFD668F}"/>
              </a:ext>
            </a:extLst>
          </p:cNvPr>
          <p:cNvSpPr/>
          <p:nvPr/>
        </p:nvSpPr>
        <p:spPr>
          <a:xfrm>
            <a:off x="4454986" y="1203597"/>
            <a:ext cx="3188693" cy="369332"/>
          </a:xfrm>
          <a:prstGeom prst="rect">
            <a:avLst/>
          </a:prstGeom>
        </p:spPr>
        <p:txBody>
          <a:bodyPr wrap="none">
            <a:spAutoFit/>
          </a:bodyPr>
          <a:lstStyle/>
          <a:p>
            <a:r>
              <a:rPr lang="ja-JP" altLang="en-US" b="1" dirty="0"/>
              <a:t>平成</a:t>
            </a:r>
            <a:r>
              <a:rPr lang="en-US" altLang="ja-JP" b="1" dirty="0"/>
              <a:t>28</a:t>
            </a:r>
            <a:r>
              <a:rPr lang="ja-JP" altLang="en-US" b="1" dirty="0"/>
              <a:t>年熊本地震（熊本県）</a:t>
            </a:r>
            <a:endParaRPr lang="ja-JP" altLang="en-US" dirty="0"/>
          </a:p>
        </p:txBody>
      </p:sp>
      <p:sp>
        <p:nvSpPr>
          <p:cNvPr id="25" name="正方形/長方形 24">
            <a:extLst>
              <a:ext uri="{FF2B5EF4-FFF2-40B4-BE49-F238E27FC236}">
                <a16:creationId xmlns:a16="http://schemas.microsoft.com/office/drawing/2014/main" id="{F27CC742-B342-DD24-577D-F2D5DAE475B0}"/>
              </a:ext>
            </a:extLst>
          </p:cNvPr>
          <p:cNvSpPr/>
          <p:nvPr/>
        </p:nvSpPr>
        <p:spPr>
          <a:xfrm>
            <a:off x="587438" y="1237446"/>
            <a:ext cx="3591346" cy="369332"/>
          </a:xfrm>
          <a:prstGeom prst="rect">
            <a:avLst/>
          </a:prstGeom>
        </p:spPr>
        <p:txBody>
          <a:bodyPr wrap="square">
            <a:spAutoFit/>
          </a:bodyPr>
          <a:lstStyle/>
          <a:p>
            <a:r>
              <a:rPr lang="ja-JP" altLang="en-US" b="1" dirty="0">
                <a:latin typeface="游ゴシック" panose="020B0400000000000000" pitchFamily="50" charset="-128"/>
                <a:ea typeface="游ゴシック" panose="020B0400000000000000" pitchFamily="50" charset="-128"/>
              </a:rPr>
              <a:t>東日本大震災（宮城県仙台市）</a:t>
            </a:r>
          </a:p>
        </p:txBody>
      </p:sp>
      <p:sp>
        <p:nvSpPr>
          <p:cNvPr id="26" name="正方形/長方形 25">
            <a:extLst>
              <a:ext uri="{FF2B5EF4-FFF2-40B4-BE49-F238E27FC236}">
                <a16:creationId xmlns:a16="http://schemas.microsoft.com/office/drawing/2014/main" id="{8BC8D07F-0CAB-4E13-2C35-7231C3D71AF6}"/>
              </a:ext>
            </a:extLst>
          </p:cNvPr>
          <p:cNvSpPr/>
          <p:nvPr/>
        </p:nvSpPr>
        <p:spPr>
          <a:xfrm>
            <a:off x="552170" y="6381755"/>
            <a:ext cx="8299067" cy="400110"/>
          </a:xfrm>
          <a:prstGeom prst="rect">
            <a:avLst/>
          </a:prstGeom>
        </p:spPr>
        <p:txBody>
          <a:bodyPr wrap="none">
            <a:spAutoFit/>
          </a:bodyPr>
          <a:lstStyle/>
          <a:p>
            <a:r>
              <a:rPr lang="ja-JP" altLang="en-US" sz="1000" dirty="0"/>
              <a:t>（左上）出典：一般財団法人 消防防災科学センター「災害写真データベース（</a:t>
            </a:r>
            <a:r>
              <a:rPr lang="en-US" altLang="ja-JP" sz="1000" dirty="0"/>
              <a:t>http://www.saigaichousa-db-isad.jp/drsdb_photo/photoSearch.do</a:t>
            </a:r>
            <a:r>
              <a:rPr lang="ja-JP" altLang="en-US" sz="1000" dirty="0"/>
              <a:t>）</a:t>
            </a:r>
            <a:endParaRPr lang="en-US" altLang="ja-JP" sz="1000" dirty="0"/>
          </a:p>
          <a:p>
            <a:r>
              <a:rPr lang="ja-JP" altLang="en-US" sz="1000" dirty="0"/>
              <a:t>（右上、左下、右下）出典：環境省災害廃棄物対策フォトチャンネル（</a:t>
            </a:r>
            <a:r>
              <a:rPr lang="en-US" altLang="ja-JP" sz="1000" dirty="0"/>
              <a:t>http://kouikishori.env.go.jp/photo_channel/</a:t>
            </a:r>
            <a:r>
              <a:rPr lang="ja-JP" altLang="en-US" sz="1000" dirty="0"/>
              <a:t>）</a:t>
            </a:r>
          </a:p>
        </p:txBody>
      </p:sp>
    </p:spTree>
    <p:extLst>
      <p:ext uri="{BB962C8B-B14F-4D97-AF65-F5344CB8AC3E}">
        <p14:creationId xmlns:p14="http://schemas.microsoft.com/office/powerpoint/2010/main" val="2663279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屋外, 砂浜, 民衆, 座る が含まれている画像&#10;&#10;自動的に生成された説明">
            <a:extLst>
              <a:ext uri="{FF2B5EF4-FFF2-40B4-BE49-F238E27FC236}">
                <a16:creationId xmlns:a16="http://schemas.microsoft.com/office/drawing/2014/main" id="{B756283F-C186-6CF4-2E42-DE0A74859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905" y="1564403"/>
            <a:ext cx="3132281" cy="2349212"/>
          </a:xfrm>
          <a:prstGeom prst="rect">
            <a:avLst/>
          </a:prstGeom>
        </p:spPr>
      </p:pic>
      <p:sp>
        <p:nvSpPr>
          <p:cNvPr id="2" name="タイトル 1">
            <a:extLst>
              <a:ext uri="{FF2B5EF4-FFF2-40B4-BE49-F238E27FC236}">
                <a16:creationId xmlns:a16="http://schemas.microsoft.com/office/drawing/2014/main" id="{C7BCF9C0-AEE1-1BA0-F56A-1E3B0AE1EAC3}"/>
              </a:ext>
            </a:extLst>
          </p:cNvPr>
          <p:cNvSpPr>
            <a:spLocks noGrp="1"/>
          </p:cNvSpPr>
          <p:nvPr>
            <p:ph type="title"/>
          </p:nvPr>
        </p:nvSpPr>
        <p:spPr>
          <a:xfrm>
            <a:off x="567347" y="-54868"/>
            <a:ext cx="7886700" cy="1075513"/>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災害のイメージ（災害によって発生するごみ）</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8" name="コンテンツ プレースホルダー 2">
            <a:extLst>
              <a:ext uri="{FF2B5EF4-FFF2-40B4-BE49-F238E27FC236}">
                <a16:creationId xmlns:a16="http://schemas.microsoft.com/office/drawing/2014/main" id="{75A2C385-C198-DB64-2BD1-CAA5C5A30C7E}"/>
              </a:ext>
            </a:extLst>
          </p:cNvPr>
          <p:cNvSpPr txBox="1">
            <a:spLocks/>
          </p:cNvSpPr>
          <p:nvPr/>
        </p:nvSpPr>
        <p:spPr>
          <a:xfrm>
            <a:off x="378300" y="698754"/>
            <a:ext cx="8447648" cy="7519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被災家屋を片付ける際に処分せざるをえなくなった家屋や家財、被災家屋を解体した際の部材などは災害廃棄物として扱われます。</a:t>
            </a:r>
          </a:p>
        </p:txBody>
      </p:sp>
      <p:pic>
        <p:nvPicPr>
          <p:cNvPr id="11" name="図 10">
            <a:extLst>
              <a:ext uri="{FF2B5EF4-FFF2-40B4-BE49-F238E27FC236}">
                <a16:creationId xmlns:a16="http://schemas.microsoft.com/office/drawing/2014/main" id="{E592598B-3E6C-8CD8-0C49-5AA703AD702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1095315" y="1521975"/>
            <a:ext cx="3552886" cy="2434069"/>
          </a:xfrm>
          <a:prstGeom prst="rect">
            <a:avLst/>
          </a:prstGeom>
        </p:spPr>
      </p:pic>
      <p:pic>
        <p:nvPicPr>
          <p:cNvPr id="12" name="図 11">
            <a:extLst>
              <a:ext uri="{FF2B5EF4-FFF2-40B4-BE49-F238E27FC236}">
                <a16:creationId xmlns:a16="http://schemas.microsoft.com/office/drawing/2014/main" id="{FC632842-ECB8-FB09-0C71-A4753A970BF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1109399" y="4197846"/>
            <a:ext cx="3552885" cy="2290729"/>
          </a:xfrm>
          <a:prstGeom prst="rect">
            <a:avLst/>
          </a:prstGeom>
        </p:spPr>
      </p:pic>
      <p:sp>
        <p:nvSpPr>
          <p:cNvPr id="15" name="正方形/長方形 14">
            <a:extLst>
              <a:ext uri="{FF2B5EF4-FFF2-40B4-BE49-F238E27FC236}">
                <a16:creationId xmlns:a16="http://schemas.microsoft.com/office/drawing/2014/main" id="{F6CFDEE4-905B-FAAC-5797-418C1C7F873F}"/>
              </a:ext>
            </a:extLst>
          </p:cNvPr>
          <p:cNvSpPr/>
          <p:nvPr/>
        </p:nvSpPr>
        <p:spPr>
          <a:xfrm>
            <a:off x="1019113" y="3953047"/>
            <a:ext cx="3188693" cy="369332"/>
          </a:xfrm>
          <a:prstGeom prst="rect">
            <a:avLst/>
          </a:prstGeom>
        </p:spPr>
        <p:txBody>
          <a:bodyPr wrap="none">
            <a:spAutoFit/>
          </a:bodyPr>
          <a:lstStyle/>
          <a:p>
            <a:r>
              <a:rPr lang="ja-JP" altLang="en-US" b="1" dirty="0"/>
              <a:t>平成</a:t>
            </a:r>
            <a:r>
              <a:rPr lang="en-US" altLang="ja-JP" b="1" dirty="0"/>
              <a:t>28</a:t>
            </a:r>
            <a:r>
              <a:rPr lang="ja-JP" altLang="en-US" b="1" dirty="0"/>
              <a:t>年熊本地震（熊本県）</a:t>
            </a:r>
            <a:endParaRPr lang="ja-JP" altLang="en-US" dirty="0"/>
          </a:p>
        </p:txBody>
      </p:sp>
      <p:sp>
        <p:nvSpPr>
          <p:cNvPr id="16" name="正方形/長方形 15">
            <a:extLst>
              <a:ext uri="{FF2B5EF4-FFF2-40B4-BE49-F238E27FC236}">
                <a16:creationId xmlns:a16="http://schemas.microsoft.com/office/drawing/2014/main" id="{FEF77AD1-832D-FAC8-54B3-7F608A6F08D9}"/>
              </a:ext>
            </a:extLst>
          </p:cNvPr>
          <p:cNvSpPr/>
          <p:nvPr/>
        </p:nvSpPr>
        <p:spPr>
          <a:xfrm>
            <a:off x="1019113" y="1313417"/>
            <a:ext cx="3552886" cy="369332"/>
          </a:xfrm>
          <a:prstGeom prst="rect">
            <a:avLst/>
          </a:prstGeom>
        </p:spPr>
        <p:txBody>
          <a:bodyPr wrap="square">
            <a:spAutoFit/>
          </a:bodyPr>
          <a:lstStyle/>
          <a:p>
            <a:r>
              <a:rPr lang="ja-JP" altLang="en-US" b="1" dirty="0">
                <a:latin typeface="游ゴシック" panose="020B0400000000000000" pitchFamily="50" charset="-128"/>
                <a:ea typeface="游ゴシック" panose="020B0400000000000000" pitchFamily="50" charset="-128"/>
              </a:rPr>
              <a:t>東日本大震災（岩手県宮古市）</a:t>
            </a:r>
          </a:p>
        </p:txBody>
      </p:sp>
      <p:pic>
        <p:nvPicPr>
          <p:cNvPr id="18" name="図 17">
            <a:extLst>
              <a:ext uri="{FF2B5EF4-FFF2-40B4-BE49-F238E27FC236}">
                <a16:creationId xmlns:a16="http://schemas.microsoft.com/office/drawing/2014/main" id="{604E44AF-9359-A41A-20C9-E0862824B28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4224" y="4214653"/>
            <a:ext cx="3051190" cy="2288392"/>
          </a:xfrm>
          <a:prstGeom prst="rect">
            <a:avLst/>
          </a:prstGeom>
          <a:noFill/>
          <a:ln>
            <a:noFill/>
          </a:ln>
        </p:spPr>
      </p:pic>
      <p:sp>
        <p:nvSpPr>
          <p:cNvPr id="21" name="正方形/長方形 20">
            <a:extLst>
              <a:ext uri="{FF2B5EF4-FFF2-40B4-BE49-F238E27FC236}">
                <a16:creationId xmlns:a16="http://schemas.microsoft.com/office/drawing/2014/main" id="{CC0B558E-A3C2-2EA0-525F-DEFE9F777A28}"/>
              </a:ext>
            </a:extLst>
          </p:cNvPr>
          <p:cNvSpPr/>
          <p:nvPr/>
        </p:nvSpPr>
        <p:spPr>
          <a:xfrm>
            <a:off x="4855030" y="1282879"/>
            <a:ext cx="3886198" cy="369332"/>
          </a:xfrm>
          <a:prstGeom prst="rect">
            <a:avLst/>
          </a:prstGeom>
        </p:spPr>
        <p:txBody>
          <a:bodyPr wrap="square">
            <a:spAutoFit/>
          </a:bodyPr>
          <a:lstStyle/>
          <a:p>
            <a:r>
              <a:rPr lang="en-US" altLang="ja-JP" b="1" dirty="0"/>
              <a:t>2018</a:t>
            </a:r>
            <a:r>
              <a:rPr lang="ja-JP" altLang="en-US" b="1" dirty="0"/>
              <a:t>年台風</a:t>
            </a:r>
            <a:r>
              <a:rPr lang="en-US" altLang="ja-JP" b="1" dirty="0"/>
              <a:t>21</a:t>
            </a:r>
            <a:r>
              <a:rPr lang="ja-JP" altLang="en-US" b="1" dirty="0"/>
              <a:t>号（大阪府和泉市）</a:t>
            </a:r>
            <a:endParaRPr lang="ja-JP" altLang="en-US" dirty="0"/>
          </a:p>
        </p:txBody>
      </p:sp>
      <p:sp>
        <p:nvSpPr>
          <p:cNvPr id="22" name="正方形/長方形 21">
            <a:extLst>
              <a:ext uri="{FF2B5EF4-FFF2-40B4-BE49-F238E27FC236}">
                <a16:creationId xmlns:a16="http://schemas.microsoft.com/office/drawing/2014/main" id="{E8223CC0-BD63-9641-23D3-4221DC538CEF}"/>
              </a:ext>
            </a:extLst>
          </p:cNvPr>
          <p:cNvSpPr/>
          <p:nvPr/>
        </p:nvSpPr>
        <p:spPr>
          <a:xfrm>
            <a:off x="330721" y="6468776"/>
            <a:ext cx="6349815" cy="400110"/>
          </a:xfrm>
          <a:prstGeom prst="rect">
            <a:avLst/>
          </a:prstGeom>
        </p:spPr>
        <p:txBody>
          <a:bodyPr wrap="none">
            <a:spAutoFit/>
          </a:bodyPr>
          <a:lstStyle/>
          <a:p>
            <a:r>
              <a:rPr lang="ja-JP" altLang="en-US" sz="1000" dirty="0"/>
              <a:t>（左上、左下）出典：環境省災害廃棄物対策フォトチャンネル（</a:t>
            </a:r>
            <a:r>
              <a:rPr lang="en-US" altLang="ja-JP" sz="1000" dirty="0"/>
              <a:t>http://kouikishori.env.go.jp/photo_channel/</a:t>
            </a:r>
            <a:r>
              <a:rPr lang="ja-JP" altLang="en-US" sz="1000" dirty="0"/>
              <a:t>）</a:t>
            </a:r>
            <a:endParaRPr lang="en-US" altLang="ja-JP" sz="1000" dirty="0"/>
          </a:p>
          <a:p>
            <a:r>
              <a:rPr lang="ja-JP" altLang="en-US" sz="1000" dirty="0"/>
              <a:t>（右上）環境省近畿地方環境事務所提供、（右下）泉南市提供</a:t>
            </a:r>
            <a:endParaRPr lang="en-US" altLang="ja-JP" sz="1000" dirty="0"/>
          </a:p>
        </p:txBody>
      </p:sp>
      <p:sp>
        <p:nvSpPr>
          <p:cNvPr id="23" name="正方形/長方形 22">
            <a:extLst>
              <a:ext uri="{FF2B5EF4-FFF2-40B4-BE49-F238E27FC236}">
                <a16:creationId xmlns:a16="http://schemas.microsoft.com/office/drawing/2014/main" id="{E07F373F-05DF-6629-AF59-DAF6198D1217}"/>
              </a:ext>
            </a:extLst>
          </p:cNvPr>
          <p:cNvSpPr/>
          <p:nvPr/>
        </p:nvSpPr>
        <p:spPr>
          <a:xfrm>
            <a:off x="4853133" y="3951928"/>
            <a:ext cx="3886198" cy="369332"/>
          </a:xfrm>
          <a:prstGeom prst="rect">
            <a:avLst/>
          </a:prstGeom>
        </p:spPr>
        <p:txBody>
          <a:bodyPr wrap="square">
            <a:spAutoFit/>
          </a:bodyPr>
          <a:lstStyle/>
          <a:p>
            <a:r>
              <a:rPr lang="en-US" altLang="ja-JP" b="1" dirty="0"/>
              <a:t>2018</a:t>
            </a:r>
            <a:r>
              <a:rPr lang="ja-JP" altLang="en-US" b="1" dirty="0"/>
              <a:t>年台風</a:t>
            </a:r>
            <a:r>
              <a:rPr lang="en-US" altLang="ja-JP" b="1" dirty="0"/>
              <a:t>21</a:t>
            </a:r>
            <a:r>
              <a:rPr lang="ja-JP" altLang="en-US" b="1" dirty="0"/>
              <a:t>号（大阪府泉南市）</a:t>
            </a:r>
            <a:endParaRPr lang="ja-JP" altLang="en-US" dirty="0"/>
          </a:p>
        </p:txBody>
      </p:sp>
    </p:spTree>
    <p:extLst>
      <p:ext uri="{BB962C8B-B14F-4D97-AF65-F5344CB8AC3E}">
        <p14:creationId xmlns:p14="http://schemas.microsoft.com/office/powerpoint/2010/main" val="2180158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0D5383FD-0F1B-7B6D-1438-9C9948246F7F}"/>
              </a:ext>
            </a:extLst>
          </p:cNvPr>
          <p:cNvPicPr>
            <a:picLocks noChangeAspect="1"/>
          </p:cNvPicPr>
          <p:nvPr/>
        </p:nvPicPr>
        <p:blipFill>
          <a:blip r:embed="rId3"/>
          <a:stretch>
            <a:fillRect/>
          </a:stretch>
        </p:blipFill>
        <p:spPr>
          <a:xfrm>
            <a:off x="4572000" y="3955551"/>
            <a:ext cx="4054191" cy="2615411"/>
          </a:xfrm>
          <a:prstGeom prst="rect">
            <a:avLst/>
          </a:prstGeom>
        </p:spPr>
      </p:pic>
      <p:pic>
        <p:nvPicPr>
          <p:cNvPr id="22" name="図 21">
            <a:extLst>
              <a:ext uri="{FF2B5EF4-FFF2-40B4-BE49-F238E27FC236}">
                <a16:creationId xmlns:a16="http://schemas.microsoft.com/office/drawing/2014/main" id="{E9599A6B-9F11-BB09-A6C2-2A2E28238B3F}"/>
              </a:ext>
            </a:extLst>
          </p:cNvPr>
          <p:cNvPicPr>
            <a:picLocks noChangeAspect="1"/>
          </p:cNvPicPr>
          <p:nvPr/>
        </p:nvPicPr>
        <p:blipFill>
          <a:blip r:embed="rId4"/>
          <a:stretch>
            <a:fillRect/>
          </a:stretch>
        </p:blipFill>
        <p:spPr>
          <a:xfrm>
            <a:off x="694809" y="2207777"/>
            <a:ext cx="3407959" cy="4206605"/>
          </a:xfrm>
          <a:prstGeom prst="rect">
            <a:avLst/>
          </a:prstGeom>
        </p:spPr>
      </p:pic>
      <p:sp>
        <p:nvSpPr>
          <p:cNvPr id="2" name="タイトル 1">
            <a:extLst>
              <a:ext uri="{FF2B5EF4-FFF2-40B4-BE49-F238E27FC236}">
                <a16:creationId xmlns:a16="http://schemas.microsoft.com/office/drawing/2014/main" id="{C7BCF9C0-AEE1-1BA0-F56A-1E3B0AE1EAC3}"/>
              </a:ext>
            </a:extLst>
          </p:cNvPr>
          <p:cNvSpPr>
            <a:spLocks noGrp="1"/>
          </p:cNvSpPr>
          <p:nvPr>
            <p:ph type="title"/>
          </p:nvPr>
        </p:nvSpPr>
        <p:spPr>
          <a:xfrm>
            <a:off x="567347" y="-54868"/>
            <a:ext cx="7886700" cy="1075513"/>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災害のイメージ（災害ごみの分別・搬出）</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7A215DE4-52F3-9B30-42AE-17AC4017A290}"/>
              </a:ext>
            </a:extLst>
          </p:cNvPr>
          <p:cNvSpPr/>
          <p:nvPr/>
        </p:nvSpPr>
        <p:spPr>
          <a:xfrm>
            <a:off x="495129" y="1819521"/>
            <a:ext cx="3797395" cy="338554"/>
          </a:xfrm>
          <a:prstGeom prst="rect">
            <a:avLst/>
          </a:prstGeom>
          <a:solidFill>
            <a:schemeClr val="accent4">
              <a:lumMod val="20000"/>
              <a:lumOff val="80000"/>
            </a:schemeClr>
          </a:solidFill>
          <a:ln>
            <a:noFill/>
          </a:ln>
        </p:spPr>
        <p:txBody>
          <a:bodyPr wrap="square">
            <a:spAutoFit/>
          </a:bodyPr>
          <a:lstStyle/>
          <a:p>
            <a:pPr algn="ctr"/>
            <a:r>
              <a:rPr lang="ja-JP" altLang="en-US" sz="1600" dirty="0">
                <a:latin typeface="Meiryo UI" panose="020B0604030504040204" pitchFamily="50" charset="-128"/>
                <a:ea typeface="Meiryo UI" panose="020B0604030504040204" pitchFamily="50" charset="-128"/>
              </a:rPr>
              <a:t>発災後の住民広報の例（分別のお願い）</a:t>
            </a:r>
          </a:p>
        </p:txBody>
      </p:sp>
      <p:sp>
        <p:nvSpPr>
          <p:cNvPr id="5" name="正方形/長方形 4">
            <a:extLst>
              <a:ext uri="{FF2B5EF4-FFF2-40B4-BE49-F238E27FC236}">
                <a16:creationId xmlns:a16="http://schemas.microsoft.com/office/drawing/2014/main" id="{DDDCB14F-458D-FB89-7122-4B2DA3462496}"/>
              </a:ext>
            </a:extLst>
          </p:cNvPr>
          <p:cNvSpPr/>
          <p:nvPr/>
        </p:nvSpPr>
        <p:spPr>
          <a:xfrm>
            <a:off x="4630757" y="1819521"/>
            <a:ext cx="4118310" cy="338554"/>
          </a:xfrm>
          <a:prstGeom prst="rect">
            <a:avLst/>
          </a:prstGeom>
          <a:solidFill>
            <a:schemeClr val="accent4">
              <a:lumMod val="20000"/>
              <a:lumOff val="80000"/>
            </a:schemeClr>
          </a:solidFill>
          <a:ln>
            <a:noFill/>
          </a:ln>
        </p:spPr>
        <p:txBody>
          <a:bodyPr wrap="square">
            <a:spAutoFit/>
          </a:bodyPr>
          <a:lstStyle/>
          <a:p>
            <a:pPr algn="ctr"/>
            <a:r>
              <a:rPr lang="ja-JP" altLang="en-US" sz="1600" dirty="0">
                <a:latin typeface="Meiryo UI" panose="020B0604030504040204" pitchFamily="50" charset="-128"/>
                <a:ea typeface="Meiryo UI" panose="020B0604030504040204" pitchFamily="50" charset="-128"/>
              </a:rPr>
              <a:t>災害ごみ集積所のイメージ</a:t>
            </a:r>
            <a:endParaRPr lang="en-US" altLang="ja-JP" sz="16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2815F830-FFB6-2BAE-0E8F-C5E667FD262C}"/>
              </a:ext>
            </a:extLst>
          </p:cNvPr>
          <p:cNvSpPr/>
          <p:nvPr/>
        </p:nvSpPr>
        <p:spPr>
          <a:xfrm>
            <a:off x="691680" y="6458618"/>
            <a:ext cx="1210588" cy="246221"/>
          </a:xfrm>
          <a:prstGeom prst="rect">
            <a:avLst/>
          </a:prstGeom>
        </p:spPr>
        <p:txBody>
          <a:bodyPr wrap="none">
            <a:spAutoFit/>
          </a:bodyPr>
          <a:lstStyle/>
          <a:p>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熊本県益城町の例</a:t>
            </a:r>
            <a:endParaRPr lang="ja-JP" altLang="en-US" sz="10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18AA0D2F-AABE-A6A5-A934-CEC4FA123677}"/>
              </a:ext>
            </a:extLst>
          </p:cNvPr>
          <p:cNvPicPr>
            <a:picLocks noChangeAspect="1"/>
          </p:cNvPicPr>
          <p:nvPr/>
        </p:nvPicPr>
        <p:blipFill>
          <a:blip r:embed="rId5"/>
          <a:stretch>
            <a:fillRect/>
          </a:stretch>
        </p:blipFill>
        <p:spPr>
          <a:xfrm>
            <a:off x="4641657" y="2417694"/>
            <a:ext cx="4107410" cy="1531731"/>
          </a:xfrm>
          <a:prstGeom prst="rect">
            <a:avLst/>
          </a:prstGeom>
        </p:spPr>
      </p:pic>
      <p:sp>
        <p:nvSpPr>
          <p:cNvPr id="12" name="コンテンツ プレースホルダー 2">
            <a:extLst>
              <a:ext uri="{FF2B5EF4-FFF2-40B4-BE49-F238E27FC236}">
                <a16:creationId xmlns:a16="http://schemas.microsoft.com/office/drawing/2014/main" id="{4313C3F0-34EF-9BB4-6836-2B241AC5D6FB}"/>
              </a:ext>
            </a:extLst>
          </p:cNvPr>
          <p:cNvSpPr txBox="1">
            <a:spLocks/>
          </p:cNvSpPr>
          <p:nvPr/>
        </p:nvSpPr>
        <p:spPr>
          <a:xfrm>
            <a:off x="394933" y="792194"/>
            <a:ext cx="8562616" cy="1371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spcBef>
                <a:spcPts val="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被災家屋を片付ける際に出てくるごみ（ここでは「災害ごみ」と呼びます。）を速やかに撤去・分別し、災害ごみの処理が迅速に進むと、結果として被災地の早期復旧・復興につながります。</a:t>
            </a:r>
          </a:p>
          <a:p>
            <a:pPr marL="0" indent="0">
              <a:lnSpc>
                <a:spcPts val="2500"/>
              </a:lnSpc>
              <a:spcBef>
                <a:spcPts val="0"/>
              </a:spcBef>
              <a:buFont typeface="Arial" panose="020B0604020202020204" pitchFamily="34" charset="0"/>
              <a:buNone/>
            </a:pPr>
            <a:r>
              <a:rPr lang="ja-JP" altLang="en-US" sz="1800" dirty="0">
                <a:latin typeface="Meiryo UI" panose="020B0604030504040204" pitchFamily="50" charset="-128"/>
                <a:ea typeface="Meiryo UI" panose="020B0604030504040204" pitchFamily="50" charset="-128"/>
              </a:rPr>
              <a:t>過去の大規模災害時においても分別に協力いただくための取組みがなされてきました。</a:t>
            </a:r>
          </a:p>
        </p:txBody>
      </p:sp>
      <p:sp>
        <p:nvSpPr>
          <p:cNvPr id="15" name="正方形/長方形 14">
            <a:extLst>
              <a:ext uri="{FF2B5EF4-FFF2-40B4-BE49-F238E27FC236}">
                <a16:creationId xmlns:a16="http://schemas.microsoft.com/office/drawing/2014/main" id="{AA778F65-3B50-EB0A-F038-EA15B566E2EF}"/>
              </a:ext>
            </a:extLst>
          </p:cNvPr>
          <p:cNvSpPr/>
          <p:nvPr/>
        </p:nvSpPr>
        <p:spPr>
          <a:xfrm>
            <a:off x="4558921" y="6480390"/>
            <a:ext cx="2012089" cy="246221"/>
          </a:xfrm>
          <a:prstGeom prst="rect">
            <a:avLst/>
          </a:prstGeom>
        </p:spPr>
        <p:txBody>
          <a:bodyPr wrap="none">
            <a:spAutoFit/>
          </a:bodyPr>
          <a:lstStyle/>
          <a:p>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令和</a:t>
            </a:r>
            <a:r>
              <a:rPr lang="en-US" altLang="ja-JP" sz="1000" dirty="0">
                <a:latin typeface="メイリオ" panose="020B0604030504040204" pitchFamily="50" charset="-128"/>
                <a:ea typeface="メイリオ" panose="020B0604030504040204" pitchFamily="50" charset="-128"/>
                <a:cs typeface="Meiryo UI" panose="020B0604030504040204" pitchFamily="50" charset="-128"/>
              </a:rPr>
              <a:t>2</a:t>
            </a:r>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年</a:t>
            </a:r>
            <a:r>
              <a:rPr lang="en-US" altLang="ja-JP" sz="1000" dirty="0">
                <a:latin typeface="メイリオ" panose="020B0604030504040204" pitchFamily="50" charset="-128"/>
                <a:ea typeface="メイリオ" panose="020B0604030504040204" pitchFamily="50" charset="-128"/>
                <a:cs typeface="Meiryo UI" panose="020B0604030504040204" pitchFamily="50" charset="-128"/>
              </a:rPr>
              <a:t>7</a:t>
            </a:r>
            <a:r>
              <a:rPr lang="ja-JP" altLang="en-US" sz="1000" dirty="0">
                <a:latin typeface="メイリオ" panose="020B0604030504040204" pitchFamily="50" charset="-128"/>
                <a:ea typeface="メイリオ" panose="020B0604030504040204" pitchFamily="50" charset="-128"/>
                <a:cs typeface="Meiryo UI" panose="020B0604030504040204" pitchFamily="50" charset="-128"/>
              </a:rPr>
              <a:t>月豪雨　八代市集積所</a:t>
            </a:r>
            <a:endParaRPr lang="ja-JP" altLang="en-US" sz="10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2F109684-AF15-6A03-BAB8-451B1B8996CC}"/>
              </a:ext>
            </a:extLst>
          </p:cNvPr>
          <p:cNvSpPr txBox="1"/>
          <p:nvPr/>
        </p:nvSpPr>
        <p:spPr>
          <a:xfrm>
            <a:off x="5875147" y="6641317"/>
            <a:ext cx="3240000" cy="246221"/>
          </a:xfrm>
          <a:prstGeom prst="rect">
            <a:avLst/>
          </a:prstGeom>
          <a:noFill/>
        </p:spPr>
        <p:txBody>
          <a:bodyPr wrap="square">
            <a:spAutoFit/>
          </a:bodyPr>
          <a:lstStyle/>
          <a:p>
            <a:r>
              <a:rPr lang="ja-JP" altLang="en-US" sz="1000" dirty="0">
                <a:latin typeface="メイリオ" panose="020B0604030504040204" pitchFamily="50" charset="-128"/>
                <a:ea typeface="メイリオ" panose="020B0604030504040204" pitchFamily="50" charset="-128"/>
              </a:rPr>
              <a:t>出典：環境省近畿地方環境事務所　提供資料</a:t>
            </a:r>
          </a:p>
        </p:txBody>
      </p:sp>
    </p:spTree>
    <p:extLst>
      <p:ext uri="{BB962C8B-B14F-4D97-AF65-F5344CB8AC3E}">
        <p14:creationId xmlns:p14="http://schemas.microsoft.com/office/powerpoint/2010/main" val="3103847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BCF9C0-AEE1-1BA0-F56A-1E3B0AE1EAC3}"/>
              </a:ext>
            </a:extLst>
          </p:cNvPr>
          <p:cNvSpPr>
            <a:spLocks noGrp="1"/>
          </p:cNvSpPr>
          <p:nvPr>
            <p:ph type="title"/>
          </p:nvPr>
        </p:nvSpPr>
        <p:spPr>
          <a:xfrm>
            <a:off x="567347" y="-54868"/>
            <a:ext cx="7886700" cy="1075513"/>
          </a:xfrm>
        </p:spPr>
        <p:txBody>
          <a:bodyPr>
            <a:normAutofit/>
          </a:bodyPr>
          <a:lstStyle/>
          <a:p>
            <a:r>
              <a:rPr lang="ja-JP" altLang="en-US" sz="3200" b="1" dirty="0">
                <a:solidFill>
                  <a:schemeClr val="bg1"/>
                </a:solidFill>
                <a:latin typeface="Meiryo UI" panose="020B0604030504040204" pitchFamily="50" charset="-128"/>
                <a:ea typeface="Meiryo UI" panose="020B0604030504040204" pitchFamily="50" charset="-128"/>
              </a:rPr>
              <a:t>災害のイメージ（想定される被害）</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9" name="コンテンツ プレースホルダー 2">
            <a:extLst>
              <a:ext uri="{FF2B5EF4-FFF2-40B4-BE49-F238E27FC236}">
                <a16:creationId xmlns:a16="http://schemas.microsoft.com/office/drawing/2014/main" id="{8966955F-7CBB-1942-B016-B8CB432F1C3B}"/>
              </a:ext>
            </a:extLst>
          </p:cNvPr>
          <p:cNvSpPr txBox="1">
            <a:spLocks/>
          </p:cNvSpPr>
          <p:nvPr/>
        </p:nvSpPr>
        <p:spPr>
          <a:xfrm>
            <a:off x="1012792" y="2560511"/>
            <a:ext cx="7118416" cy="1075513"/>
          </a:xfrm>
          <a:prstGeom prst="rect">
            <a:avLst/>
          </a:prstGeom>
          <a:solidFill>
            <a:srgbClr val="FFFF00"/>
          </a:solidFill>
          <a:ln w="28575">
            <a:solidFill>
              <a:srgbClr val="FF000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50000"/>
              </a:lnSpc>
              <a:spcBef>
                <a:spcPts val="0"/>
              </a:spcBef>
              <a:buFont typeface="Arial" panose="020B0604020202020204" pitchFamily="34" charset="0"/>
              <a:buNone/>
            </a:pPr>
            <a:r>
              <a:rPr lang="ja-JP" altLang="en-US" sz="1800" b="1" dirty="0">
                <a:solidFill>
                  <a:srgbClr val="FF0000"/>
                </a:solidFill>
                <a:latin typeface="Meiryo UI" panose="020B0604030504040204" pitchFamily="50" charset="-128"/>
                <a:ea typeface="Meiryo UI" panose="020B0604030504040204" pitchFamily="50" charset="-128"/>
              </a:rPr>
              <a:t>　各自治体で最も影響の大きい地震による地震被害想定結果や</a:t>
            </a:r>
            <a:endParaRPr lang="en-US" altLang="ja-JP" sz="1800" b="1" dirty="0">
              <a:solidFill>
                <a:srgbClr val="FF0000"/>
              </a:solidFill>
              <a:latin typeface="Meiryo UI" panose="020B0604030504040204" pitchFamily="50" charset="-128"/>
              <a:ea typeface="Meiryo UI" panose="020B0604030504040204" pitchFamily="50" charset="-128"/>
            </a:endParaRPr>
          </a:p>
          <a:p>
            <a:pPr marL="0" indent="0" algn="ctr">
              <a:lnSpc>
                <a:spcPct val="150000"/>
              </a:lnSpc>
              <a:spcBef>
                <a:spcPts val="0"/>
              </a:spcBef>
              <a:buFont typeface="Arial" panose="020B0604020202020204" pitchFamily="34" charset="0"/>
              <a:buNone/>
            </a:pPr>
            <a:r>
              <a:rPr lang="ja-JP" altLang="en-US" sz="1800" b="1" dirty="0">
                <a:solidFill>
                  <a:srgbClr val="FF0000"/>
                </a:solidFill>
                <a:latin typeface="Meiryo UI" panose="020B0604030504040204" pitchFamily="50" charset="-128"/>
                <a:ea typeface="Meiryo UI" panose="020B0604030504040204" pitchFamily="50" charset="-128"/>
              </a:rPr>
              <a:t>想定最大規模の洪水浸水域（浸水深、浸水時間）などを挿入</a:t>
            </a:r>
          </a:p>
        </p:txBody>
      </p:sp>
    </p:spTree>
    <p:extLst>
      <p:ext uri="{BB962C8B-B14F-4D97-AF65-F5344CB8AC3E}">
        <p14:creationId xmlns:p14="http://schemas.microsoft.com/office/powerpoint/2010/main" val="421310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C6ACECF-23E5-42BC-B63D-D50F19C9FEDF}"/>
              </a:ext>
            </a:extLst>
          </p:cNvPr>
          <p:cNvSpPr>
            <a:spLocks noGrp="1"/>
          </p:cNvSpPr>
          <p:nvPr>
            <p:ph type="title"/>
          </p:nvPr>
        </p:nvSpPr>
        <p:spPr/>
        <p:txBody>
          <a:bodyPr anchor="ctr"/>
          <a:lstStyle/>
          <a:p>
            <a:pPr algn="ctr"/>
            <a:r>
              <a:rPr lang="ja-JP" altLang="en-US" dirty="0">
                <a:latin typeface="メイリオ" panose="020B0604030504040204" pitchFamily="50" charset="-128"/>
                <a:ea typeface="メイリオ" panose="020B0604030504040204" pitchFamily="50" charset="-128"/>
              </a:rPr>
              <a:t>研修メニュー</a:t>
            </a:r>
          </a:p>
        </p:txBody>
      </p:sp>
      <p:sp>
        <p:nvSpPr>
          <p:cNvPr id="2" name="正方形/長方形 1">
            <a:extLst>
              <a:ext uri="{FF2B5EF4-FFF2-40B4-BE49-F238E27FC236}">
                <a16:creationId xmlns:a16="http://schemas.microsoft.com/office/drawing/2014/main" id="{04E3F489-FD3E-DFE6-56A9-77F00EBE94E6}"/>
              </a:ext>
            </a:extLst>
          </p:cNvPr>
          <p:cNvSpPr/>
          <p:nvPr/>
        </p:nvSpPr>
        <p:spPr>
          <a:xfrm>
            <a:off x="6177938" y="5182035"/>
            <a:ext cx="2378236" cy="65537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2500"/>
              </a:lnSpc>
            </a:pPr>
            <a:r>
              <a:rPr kumimoji="1" lang="ja-JP" altLang="en-US" sz="2000" b="1" dirty="0">
                <a:solidFill>
                  <a:srgbClr val="FFFF00"/>
                </a:solidFill>
                <a:latin typeface="メイリオ" panose="020B0604030504040204" pitchFamily="50" charset="-128"/>
                <a:ea typeface="メイリオ" panose="020B0604030504040204" pitchFamily="50" charset="-128"/>
              </a:rPr>
              <a:t>ハンドブック案</a:t>
            </a:r>
            <a:endParaRPr kumimoji="1" lang="en-US" altLang="ja-JP" sz="2000" b="1" dirty="0">
              <a:solidFill>
                <a:srgbClr val="FFFF00"/>
              </a:solidFill>
              <a:latin typeface="メイリオ" panose="020B0604030504040204" pitchFamily="50" charset="-128"/>
              <a:ea typeface="メイリオ" panose="020B0604030504040204" pitchFamily="50" charset="-128"/>
            </a:endParaRPr>
          </a:p>
          <a:p>
            <a:pPr algn="ctr">
              <a:lnSpc>
                <a:spcPts val="2500"/>
              </a:lnSpc>
            </a:pPr>
            <a:r>
              <a:rPr kumimoji="1" lang="en-US" altLang="ja-JP" sz="2000" b="1" dirty="0">
                <a:solidFill>
                  <a:srgbClr val="FFFF00"/>
                </a:solidFill>
                <a:latin typeface="メイリオ" panose="020B0604030504040204" pitchFamily="50" charset="-128"/>
                <a:ea typeface="メイリオ" panose="020B0604030504040204" pitchFamily="50" charset="-128"/>
              </a:rPr>
              <a:t>〔</a:t>
            </a:r>
            <a:r>
              <a:rPr kumimoji="1" lang="ja-JP" altLang="en-US" sz="2000" b="1" dirty="0">
                <a:solidFill>
                  <a:srgbClr val="FFFF00"/>
                </a:solidFill>
                <a:latin typeface="メイリオ" panose="020B0604030504040204" pitchFamily="50" charset="-128"/>
                <a:ea typeface="メイリオ" panose="020B0604030504040204" pitchFamily="50" charset="-128"/>
              </a:rPr>
              <a:t>モデル例</a:t>
            </a:r>
            <a:r>
              <a:rPr kumimoji="1" lang="en-US" altLang="ja-JP" sz="2000" b="1" dirty="0">
                <a:solidFill>
                  <a:srgbClr val="FFFF00"/>
                </a:solidFill>
                <a:latin typeface="メイリオ" panose="020B0604030504040204" pitchFamily="50" charset="-128"/>
                <a:ea typeface="メイリオ" panose="020B0604030504040204" pitchFamily="50" charset="-128"/>
              </a:rPr>
              <a:t>〕P</a:t>
            </a:r>
            <a:r>
              <a:rPr kumimoji="1" lang="ja-JP" altLang="en-US" sz="2000" b="1" dirty="0">
                <a:solidFill>
                  <a:srgbClr val="FFFF00"/>
                </a:solidFill>
                <a:latin typeface="メイリオ" panose="020B0604030504040204" pitchFamily="50" charset="-128"/>
                <a:ea typeface="メイリオ" panose="020B0604030504040204" pitchFamily="50" charset="-128"/>
              </a:rPr>
              <a:t>●●</a:t>
            </a:r>
          </a:p>
        </p:txBody>
      </p:sp>
      <p:sp>
        <p:nvSpPr>
          <p:cNvPr id="3" name="タイトル 1">
            <a:extLst>
              <a:ext uri="{FF2B5EF4-FFF2-40B4-BE49-F238E27FC236}">
                <a16:creationId xmlns:a16="http://schemas.microsoft.com/office/drawing/2014/main" id="{6FD17B91-C472-4DEF-15A9-4D14DEE1C891}"/>
              </a:ext>
            </a:extLst>
          </p:cNvPr>
          <p:cNvSpPr txBox="1">
            <a:spLocks/>
          </p:cNvSpPr>
          <p:nvPr/>
        </p:nvSpPr>
        <p:spPr>
          <a:xfrm>
            <a:off x="541177" y="5077556"/>
            <a:ext cx="5439747" cy="86433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ボランティア向け災害ごみ処理ハンドブック</a:t>
            </a:r>
            <a:endParaRPr lang="en-US" altLang="ja-JP" sz="2400" dirty="0">
              <a:latin typeface="Meiryo UI" panose="020B0604030504040204" pitchFamily="50" charset="-128"/>
              <a:ea typeface="Meiryo UI" panose="020B0604030504040204" pitchFamily="50" charset="-128"/>
            </a:endParaRPr>
          </a:p>
          <a:p>
            <a:pPr algn="ctr">
              <a:lnSpc>
                <a:spcPct val="110000"/>
              </a:lnSpc>
            </a:pPr>
            <a:r>
              <a:rPr lang="ja-JP" altLang="en-US" sz="2400" dirty="0">
                <a:latin typeface="Meiryo UI" panose="020B0604030504040204" pitchFamily="50" charset="-128"/>
                <a:ea typeface="Meiryo UI" panose="020B0604030504040204" pitchFamily="50" charset="-128"/>
              </a:rPr>
              <a:t>　の関連ページを右のように示しています。</a:t>
            </a:r>
          </a:p>
        </p:txBody>
      </p:sp>
    </p:spTree>
    <p:extLst>
      <p:ext uri="{BB962C8B-B14F-4D97-AF65-F5344CB8AC3E}">
        <p14:creationId xmlns:p14="http://schemas.microsoft.com/office/powerpoint/2010/main" val="2737188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雲 2">
            <a:extLst>
              <a:ext uri="{FF2B5EF4-FFF2-40B4-BE49-F238E27FC236}">
                <a16:creationId xmlns:a16="http://schemas.microsoft.com/office/drawing/2014/main" id="{78592115-7C70-236D-E69C-2AC7A4C7975E}"/>
              </a:ext>
            </a:extLst>
          </p:cNvPr>
          <p:cNvSpPr/>
          <p:nvPr/>
        </p:nvSpPr>
        <p:spPr>
          <a:xfrm>
            <a:off x="984739" y="1735500"/>
            <a:ext cx="7174523" cy="1101012"/>
          </a:xfrm>
          <a:prstGeom prst="clou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74038AB4-9447-DCC8-7848-AD7B2F2DDB23}"/>
              </a:ext>
            </a:extLst>
          </p:cNvPr>
          <p:cNvSpPr txBox="1">
            <a:spLocks/>
          </p:cNvSpPr>
          <p:nvPr/>
        </p:nvSpPr>
        <p:spPr>
          <a:xfrm>
            <a:off x="984738" y="1708465"/>
            <a:ext cx="7174523" cy="4236416"/>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10000"/>
              </a:lnSpc>
            </a:pPr>
            <a:r>
              <a:rPr lang="ja-JP" altLang="en-US" sz="2800" dirty="0">
                <a:latin typeface="Meiryo UI" panose="020B0604030504040204" pitchFamily="50" charset="-128"/>
                <a:ea typeface="Meiryo UI" panose="020B0604030504040204" pitchFamily="50" charset="-128"/>
              </a:rPr>
              <a:t>テーマ①「災害ごみ」の</a:t>
            </a:r>
            <a:endParaRPr lang="en-US" altLang="ja-JP" sz="2800" dirty="0">
              <a:latin typeface="Meiryo UI" panose="020B0604030504040204" pitchFamily="50" charset="-128"/>
              <a:ea typeface="Meiryo UI" panose="020B0604030504040204" pitchFamily="50" charset="-128"/>
            </a:endParaRPr>
          </a:p>
          <a:p>
            <a:pPr algn="ctr">
              <a:lnSpc>
                <a:spcPct val="110000"/>
              </a:lnSpc>
            </a:pPr>
            <a:r>
              <a:rPr lang="ja-JP" altLang="en-US" sz="2800" dirty="0">
                <a:latin typeface="Meiryo UI" panose="020B0604030504040204" pitchFamily="50" charset="-128"/>
                <a:ea typeface="Meiryo UI" panose="020B0604030504040204" pitchFamily="50" charset="-128"/>
              </a:rPr>
              <a:t>ボランティア活動の留意点</a:t>
            </a:r>
          </a:p>
          <a:p>
            <a:pPr algn="ctr">
              <a:lnSpc>
                <a:spcPct val="110000"/>
              </a:lnSpc>
            </a:pPr>
            <a:endParaRPr lang="en-US" altLang="ja-JP" sz="3200" b="1" dirty="0">
              <a:latin typeface="Meiryo UI" panose="020B0604030504040204" pitchFamily="50" charset="-128"/>
              <a:ea typeface="Meiryo UI" panose="020B0604030504040204" pitchFamily="50" charset="-128"/>
            </a:endParaRPr>
          </a:p>
          <a:p>
            <a:pPr algn="ctr">
              <a:lnSpc>
                <a:spcPct val="110000"/>
              </a:lnSpc>
            </a:pP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「災害ごみ」の片付け作業にあたり</a:t>
            </a: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次のような場面では、</a:t>
            </a: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どのようなことに困り・迷い、</a:t>
            </a:r>
            <a:endParaRPr lang="en-US" altLang="ja-JP" sz="3200" b="1" dirty="0">
              <a:latin typeface="Meiryo UI" panose="020B0604030504040204" pitchFamily="50" charset="-128"/>
              <a:ea typeface="Meiryo UI" panose="020B0604030504040204" pitchFamily="50" charset="-128"/>
            </a:endParaRPr>
          </a:p>
          <a:p>
            <a:pPr algn="ctr">
              <a:lnSpc>
                <a:spcPct val="110000"/>
              </a:lnSpc>
            </a:pPr>
            <a:r>
              <a:rPr lang="ja-JP" altLang="en-US" sz="3200" b="1" dirty="0">
                <a:latin typeface="Meiryo UI" panose="020B0604030504040204" pitchFamily="50" charset="-128"/>
                <a:ea typeface="Meiryo UI" panose="020B0604030504040204" pitchFamily="50" charset="-128"/>
              </a:rPr>
              <a:t>それに対してどのように行動しますか？</a:t>
            </a:r>
          </a:p>
        </p:txBody>
      </p:sp>
    </p:spTree>
    <p:extLst>
      <p:ext uri="{BB962C8B-B14F-4D97-AF65-F5344CB8AC3E}">
        <p14:creationId xmlns:p14="http://schemas.microsoft.com/office/powerpoint/2010/main" val="19332394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2265</Words>
  <Application>Microsoft Office PowerPoint</Application>
  <PresentationFormat>画面に合わせる (4:3)</PresentationFormat>
  <Paragraphs>314</Paragraphs>
  <Slides>23</Slides>
  <Notes>23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23</vt:i4>
      </vt:variant>
    </vt:vector>
  </HeadingPairs>
  <TitlesOfParts>
    <vt:vector size="34" baseType="lpstr">
      <vt:lpstr>Meiryo UI</vt:lpstr>
      <vt:lpstr>ＭＳ ゴシック</vt:lpstr>
      <vt:lpstr>メイリオ</vt:lpstr>
      <vt:lpstr>游ゴシック</vt:lpstr>
      <vt:lpstr>游ゴシック Light</vt:lpstr>
      <vt:lpstr>Arial</vt:lpstr>
      <vt:lpstr>Calibri</vt:lpstr>
      <vt:lpstr>Calibri Light</vt:lpstr>
      <vt:lpstr>Times New Roman</vt:lpstr>
      <vt:lpstr>Wingdings</vt:lpstr>
      <vt:lpstr>Office テーマ</vt:lpstr>
      <vt:lpstr>ボランティア向け 災害ごみ処理研修ツール （案）</vt:lpstr>
      <vt:lpstr>目　次</vt:lpstr>
      <vt:lpstr>ボランティア活動にあたって</vt:lpstr>
      <vt:lpstr>災害のイメージ（近年の災害とその種類）</vt:lpstr>
      <vt:lpstr>災害のイメージ（災害によって発生するごみ）</vt:lpstr>
      <vt:lpstr>災害のイメージ（災害ごみの分別・搬出）</vt:lpstr>
      <vt:lpstr>災害のイメージ（想定される被害）</vt:lpstr>
      <vt:lpstr>研修メニュー</vt:lpstr>
      <vt:lpstr>PowerPoint プレゼンテーション</vt:lpstr>
      <vt:lpstr>問いの設定・研修の進め方</vt:lpstr>
      <vt:lpstr>問い</vt:lpstr>
      <vt:lpstr>問い</vt:lpstr>
      <vt:lpstr>研修の進め方</vt:lpstr>
      <vt:lpstr>PowerPoint プレゼンテーション</vt:lpstr>
      <vt:lpstr>問いの設定</vt:lpstr>
      <vt:lpstr>問い</vt:lpstr>
      <vt:lpstr>研修の進め方</vt:lpstr>
      <vt:lpstr>PowerPoint プレゼンテーション</vt:lpstr>
      <vt:lpstr>問いの設定</vt:lpstr>
      <vt:lpstr>問いの設定</vt:lpstr>
      <vt:lpstr>問い</vt:lpstr>
      <vt:lpstr>PowerPoint プレゼンテーション</vt:lpstr>
      <vt:lpstr>問い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2023-06-19T01:16:12Z</dcterms:created>
  <dcterms:modified xsi:type="dcterms:W3CDTF">2023-06-19T01:16:18Z</dcterms:modified>
</cp:coreProperties>
</file>