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6.xml" ContentType="application/inkml+xml"/>
  <Override PartName="/ppt/ink/ink7.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876" r:id="rId2"/>
    <p:sldMasterId id="2147484035" r:id="rId3"/>
    <p:sldMasterId id="2147484093" r:id="rId4"/>
    <p:sldMasterId id="2147484102" r:id="rId5"/>
  </p:sldMasterIdLst>
  <p:notesMasterIdLst>
    <p:notesMasterId r:id="rId48"/>
  </p:notesMasterIdLst>
  <p:handoutMasterIdLst>
    <p:handoutMasterId r:id="rId49"/>
  </p:handoutMasterIdLst>
  <p:sldIdLst>
    <p:sldId id="265" r:id="rId6"/>
    <p:sldId id="733" r:id="rId7"/>
    <p:sldId id="744" r:id="rId8"/>
    <p:sldId id="304" r:id="rId9"/>
    <p:sldId id="295" r:id="rId10"/>
    <p:sldId id="296" r:id="rId11"/>
    <p:sldId id="760" r:id="rId12"/>
    <p:sldId id="297" r:id="rId13"/>
    <p:sldId id="299" r:id="rId14"/>
    <p:sldId id="291" r:id="rId15"/>
    <p:sldId id="292" r:id="rId16"/>
    <p:sldId id="293" r:id="rId17"/>
    <p:sldId id="369" r:id="rId18"/>
    <p:sldId id="302" r:id="rId19"/>
    <p:sldId id="513" r:id="rId20"/>
    <p:sldId id="514" r:id="rId21"/>
    <p:sldId id="517" r:id="rId22"/>
    <p:sldId id="752" r:id="rId23"/>
    <p:sldId id="751" r:id="rId24"/>
    <p:sldId id="329" r:id="rId25"/>
    <p:sldId id="731" r:id="rId26"/>
    <p:sldId id="745" r:id="rId27"/>
    <p:sldId id="746" r:id="rId28"/>
    <p:sldId id="748" r:id="rId29"/>
    <p:sldId id="750" r:id="rId30"/>
    <p:sldId id="523" r:id="rId31"/>
    <p:sldId id="747" r:id="rId32"/>
    <p:sldId id="549" r:id="rId33"/>
    <p:sldId id="436" r:id="rId34"/>
    <p:sldId id="735" r:id="rId35"/>
    <p:sldId id="736" r:id="rId36"/>
    <p:sldId id="737" r:id="rId37"/>
    <p:sldId id="738" r:id="rId38"/>
    <p:sldId id="739" r:id="rId39"/>
    <p:sldId id="754" r:id="rId40"/>
    <p:sldId id="755" r:id="rId41"/>
    <p:sldId id="756" r:id="rId42"/>
    <p:sldId id="757" r:id="rId43"/>
    <p:sldId id="758" r:id="rId44"/>
    <p:sldId id="759" r:id="rId45"/>
    <p:sldId id="356" r:id="rId46"/>
    <p:sldId id="536" r:id="rId47"/>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56912" autoAdjust="0"/>
  </p:normalViewPr>
  <p:slideViewPr>
    <p:cSldViewPr snapToGrid="0">
      <p:cViewPr varScale="1">
        <p:scale>
          <a:sx n="38" d="100"/>
          <a:sy n="38" d="100"/>
        </p:scale>
        <p:origin x="1974"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b="0" i="0" u="none" strike="noStrike" kern="1200" spc="0" baseline="0" dirty="0">
                <a:solidFill>
                  <a:prstClr val="black">
                    <a:lumMod val="65000"/>
                    <a:lumOff val="35000"/>
                  </a:prstClr>
                </a:solidFill>
                <a:latin typeface="BIZ UDPゴシック" panose="020B0400000000000000" pitchFamily="50" charset="-128"/>
                <a:ea typeface="BIZ UDPゴシック" panose="020B0400000000000000" pitchFamily="50" charset="-128"/>
              </a:rPr>
              <a:t>市町村の災害廃棄物処理計画策定率経年変化</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Sheet1!$A$13</c:f>
              <c:strCache>
                <c:ptCount val="1"/>
                <c:pt idx="0">
                  <c:v>近畿全体</c:v>
                </c:pt>
              </c:strCache>
            </c:strRef>
          </c:tx>
          <c:spPr>
            <a:solidFill>
              <a:srgbClr val="007567"/>
            </a:solidFill>
            <a:ln>
              <a:noFill/>
            </a:ln>
            <a:effectLst/>
          </c:spPr>
          <c:invertIfNegative val="0"/>
          <c:dPt>
            <c:idx val="0"/>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1-0BC5-41D4-B94E-E299C77C21E1}"/>
              </c:ext>
            </c:extLst>
          </c:dPt>
          <c:dPt>
            <c:idx val="1"/>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3-0BC5-41D4-B94E-E299C77C21E1}"/>
              </c:ext>
            </c:extLst>
          </c:dPt>
          <c:dPt>
            <c:idx val="2"/>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5-0BC5-41D4-B94E-E299C77C21E1}"/>
              </c:ext>
            </c:extLst>
          </c:dPt>
          <c:dPt>
            <c:idx val="3"/>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7-0BC5-41D4-B94E-E299C77C21E1}"/>
              </c:ext>
            </c:extLst>
          </c:dPt>
          <c:dPt>
            <c:idx val="4"/>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9-0BC5-41D4-B94E-E299C77C21E1}"/>
              </c:ext>
            </c:extLst>
          </c:dPt>
          <c:dPt>
            <c:idx val="5"/>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B-0BC5-41D4-B94E-E299C77C21E1}"/>
              </c:ext>
            </c:extLst>
          </c:dPt>
          <c:dPt>
            <c:idx val="6"/>
            <c:invertIfNegative val="0"/>
            <c:bubble3D val="0"/>
            <c:spPr>
              <a:pattFill prst="pct50">
                <a:fgClr>
                  <a:srgbClr val="007567"/>
                </a:fgClr>
                <a:bgClr>
                  <a:schemeClr val="bg1"/>
                </a:bgClr>
              </a:pattFill>
              <a:ln>
                <a:noFill/>
              </a:ln>
              <a:effectLst/>
            </c:spPr>
            <c:extLst>
              <c:ext xmlns:c16="http://schemas.microsoft.com/office/drawing/2014/chart" uri="{C3380CC4-5D6E-409C-BE32-E72D297353CC}">
                <c16:uniqueId val="{0000000D-0BC5-41D4-B94E-E299C77C21E1}"/>
              </c:ext>
            </c:extLst>
          </c:dPt>
          <c:dLbls>
            <c:dLbl>
              <c:idx val="7"/>
              <c:layout>
                <c:manualLayout>
                  <c:x val="-4.3668678079457554E-3"/>
                  <c:y val="-8.6196759049372883E-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BC5-41D4-B94E-E299C77C21E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Sheet1!$B$12:$I$12</c:f>
              <c:strCache>
                <c:ptCount val="8"/>
                <c:pt idx="0">
                  <c:v>H28</c:v>
                </c:pt>
                <c:pt idx="1">
                  <c:v>H29</c:v>
                </c:pt>
                <c:pt idx="2">
                  <c:v>H30</c:v>
                </c:pt>
                <c:pt idx="3">
                  <c:v>R1</c:v>
                </c:pt>
                <c:pt idx="4">
                  <c:v>R2</c:v>
                </c:pt>
                <c:pt idx="5">
                  <c:v>R3</c:v>
                </c:pt>
                <c:pt idx="6">
                  <c:v>R4</c:v>
                </c:pt>
                <c:pt idx="7">
                  <c:v>R5</c:v>
                </c:pt>
              </c:strCache>
            </c:strRef>
          </c:cat>
          <c:val>
            <c:numRef>
              <c:f>Sheet1!$B$13:$I$13</c:f>
              <c:numCache>
                <c:formatCode>0.0_ </c:formatCode>
                <c:ptCount val="8"/>
                <c:pt idx="0">
                  <c:v>20.7</c:v>
                </c:pt>
                <c:pt idx="1">
                  <c:v>23.2</c:v>
                </c:pt>
                <c:pt idx="2">
                  <c:v>27.8</c:v>
                </c:pt>
                <c:pt idx="3">
                  <c:v>43.3</c:v>
                </c:pt>
                <c:pt idx="4">
                  <c:v>49.8</c:v>
                </c:pt>
                <c:pt idx="5">
                  <c:v>62.2</c:v>
                </c:pt>
                <c:pt idx="6">
                  <c:v>72.2</c:v>
                </c:pt>
                <c:pt idx="7">
                  <c:v>77.3</c:v>
                </c:pt>
              </c:numCache>
            </c:numRef>
          </c:val>
          <c:extLst>
            <c:ext xmlns:c16="http://schemas.microsoft.com/office/drawing/2014/chart" uri="{C3380CC4-5D6E-409C-BE32-E72D297353CC}">
              <c16:uniqueId val="{0000000F-0BC5-41D4-B94E-E299C77C21E1}"/>
            </c:ext>
          </c:extLst>
        </c:ser>
        <c:ser>
          <c:idx val="1"/>
          <c:order val="1"/>
          <c:tx>
            <c:strRef>
              <c:f>Sheet1!$A$14</c:f>
              <c:strCache>
                <c:ptCount val="1"/>
                <c:pt idx="0">
                  <c:v>全国</c:v>
                </c:pt>
              </c:strCache>
            </c:strRef>
          </c:tx>
          <c:spPr>
            <a:solidFill>
              <a:schemeClr val="accent6">
                <a:lumMod val="60000"/>
                <a:lumOff val="40000"/>
              </a:schemeClr>
            </a:solidFill>
            <a:ln>
              <a:noFill/>
            </a:ln>
            <a:effectLst/>
          </c:spPr>
          <c:invertIfNegative val="0"/>
          <c:dPt>
            <c:idx val="0"/>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1-0BC5-41D4-B94E-E299C77C21E1}"/>
              </c:ext>
            </c:extLst>
          </c:dPt>
          <c:dPt>
            <c:idx val="1"/>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3-0BC5-41D4-B94E-E299C77C21E1}"/>
              </c:ext>
            </c:extLst>
          </c:dPt>
          <c:dPt>
            <c:idx val="2"/>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5-0BC5-41D4-B94E-E299C77C21E1}"/>
              </c:ext>
            </c:extLst>
          </c:dPt>
          <c:dPt>
            <c:idx val="3"/>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7-0BC5-41D4-B94E-E299C77C21E1}"/>
              </c:ext>
            </c:extLst>
          </c:dPt>
          <c:dPt>
            <c:idx val="4"/>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9-0BC5-41D4-B94E-E299C77C21E1}"/>
              </c:ext>
            </c:extLst>
          </c:dPt>
          <c:dPt>
            <c:idx val="5"/>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B-0BC5-41D4-B94E-E299C77C21E1}"/>
              </c:ext>
            </c:extLst>
          </c:dPt>
          <c:dPt>
            <c:idx val="6"/>
            <c:invertIfNegative val="0"/>
            <c:bubble3D val="0"/>
            <c:spPr>
              <a:pattFill prst="pct50">
                <a:fgClr>
                  <a:schemeClr val="accent6">
                    <a:lumMod val="60000"/>
                    <a:lumOff val="40000"/>
                  </a:schemeClr>
                </a:fgClr>
                <a:bgClr>
                  <a:schemeClr val="bg1"/>
                </a:bgClr>
              </a:pattFill>
              <a:ln>
                <a:noFill/>
              </a:ln>
              <a:effectLst/>
            </c:spPr>
            <c:extLst>
              <c:ext xmlns:c16="http://schemas.microsoft.com/office/drawing/2014/chart" uri="{C3380CC4-5D6E-409C-BE32-E72D297353CC}">
                <c16:uniqueId val="{0000001D-0BC5-41D4-B94E-E299C77C21E1}"/>
              </c:ext>
            </c:extLst>
          </c:dPt>
          <c:dLbls>
            <c:dLbl>
              <c:idx val="7"/>
              <c:layout>
                <c:manualLayout>
                  <c:x val="-1.0073648949649112E-3"/>
                  <c:y val="3.261381278317333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0BC5-41D4-B94E-E299C77C21E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Sheet1!$B$12:$I$12</c:f>
              <c:strCache>
                <c:ptCount val="8"/>
                <c:pt idx="0">
                  <c:v>H28</c:v>
                </c:pt>
                <c:pt idx="1">
                  <c:v>H29</c:v>
                </c:pt>
                <c:pt idx="2">
                  <c:v>H30</c:v>
                </c:pt>
                <c:pt idx="3">
                  <c:v>R1</c:v>
                </c:pt>
                <c:pt idx="4">
                  <c:v>R2</c:v>
                </c:pt>
                <c:pt idx="5">
                  <c:v>R3</c:v>
                </c:pt>
                <c:pt idx="6">
                  <c:v>R4</c:v>
                </c:pt>
                <c:pt idx="7">
                  <c:v>R5</c:v>
                </c:pt>
              </c:strCache>
            </c:strRef>
          </c:cat>
          <c:val>
            <c:numRef>
              <c:f>Sheet1!$B$14:$I$14</c:f>
              <c:numCache>
                <c:formatCode>General</c:formatCode>
                <c:ptCount val="8"/>
                <c:pt idx="0">
                  <c:v>24</c:v>
                </c:pt>
                <c:pt idx="1">
                  <c:v>27</c:v>
                </c:pt>
                <c:pt idx="2">
                  <c:v>39</c:v>
                </c:pt>
                <c:pt idx="3">
                  <c:v>52</c:v>
                </c:pt>
                <c:pt idx="4">
                  <c:v>66</c:v>
                </c:pt>
                <c:pt idx="5">
                  <c:v>66</c:v>
                </c:pt>
                <c:pt idx="6">
                  <c:v>72</c:v>
                </c:pt>
                <c:pt idx="7">
                  <c:v>77.900000000000006</c:v>
                </c:pt>
              </c:numCache>
            </c:numRef>
          </c:val>
          <c:extLst>
            <c:ext xmlns:c16="http://schemas.microsoft.com/office/drawing/2014/chart" uri="{C3380CC4-5D6E-409C-BE32-E72D297353CC}">
              <c16:uniqueId val="{0000001F-0BC5-41D4-B94E-E299C77C21E1}"/>
            </c:ext>
          </c:extLst>
        </c:ser>
        <c:dLbls>
          <c:showLegendKey val="0"/>
          <c:showVal val="0"/>
          <c:showCatName val="0"/>
          <c:showSerName val="0"/>
          <c:showPercent val="0"/>
          <c:showBubbleSize val="0"/>
        </c:dLbls>
        <c:gapWidth val="50"/>
        <c:axId val="1442070672"/>
        <c:axId val="1442070192"/>
      </c:barChart>
      <c:catAx>
        <c:axId val="144207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2070192"/>
        <c:crosses val="autoZero"/>
        <c:auto val="1"/>
        <c:lblAlgn val="ctr"/>
        <c:lblOffset val="100"/>
        <c:noMultiLvlLbl val="0"/>
      </c:catAx>
      <c:valAx>
        <c:axId val="1442070192"/>
        <c:scaling>
          <c:orientation val="minMax"/>
          <c:max val="100"/>
        </c:scaling>
        <c:delete val="0"/>
        <c:axPos val="l"/>
        <c:majorGridlines>
          <c:spPr>
            <a:ln w="9525" cap="flat" cmpd="sng" algn="ctr">
              <a:solidFill>
                <a:schemeClr val="tx1">
                  <a:lumMod val="15000"/>
                  <a:lumOff val="85000"/>
                </a:schemeClr>
              </a:solidFill>
              <a:prstDash val="sysDot"/>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2070672"/>
        <c:crosses val="autoZero"/>
        <c:crossBetween val="between"/>
        <c:majorUnit val="20"/>
      </c:valAx>
      <c:spPr>
        <a:noFill/>
        <a:ln>
          <a:noFill/>
        </a:ln>
        <a:effectLst/>
      </c:spPr>
    </c:plotArea>
    <c:legend>
      <c:legendPos val="b"/>
      <c:layout>
        <c:manualLayout>
          <c:xMode val="edge"/>
          <c:yMode val="edge"/>
          <c:x val="0.13767945061239131"/>
          <c:y val="0.22545025631360574"/>
          <c:w val="0.38227773695811901"/>
          <c:h val="7.450002444226523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2700" cap="flat" cmpd="sng" algn="ctr">
      <a:solidFill>
        <a:sysClr val="windowText" lastClr="000000"/>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24521-0DBD-439B-AED4-502913FBFED9}"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kumimoji="1" lang="ja-JP" altLang="en-US"/>
        </a:p>
      </dgm:t>
    </dgm:pt>
    <dgm:pt modelId="{43D31E97-2402-4171-9B50-15D218923934}">
      <dgm:prSet phldrT="[テキスト]" custT="1"/>
      <dgm:spPr/>
      <dgm:t>
        <a:bodyPr/>
        <a:lstStyle/>
        <a:p>
          <a:pPr algn="l"/>
          <a:endParaRPr kumimoji="1" lang="en-US" altLang="ja-JP" sz="1800" dirty="0"/>
        </a:p>
        <a:p>
          <a:pPr algn="l"/>
          <a:r>
            <a:rPr kumimoji="1" lang="ja-JP" altLang="en-US" sz="1800" dirty="0"/>
            <a:t>全国レベルの取組</a:t>
          </a:r>
        </a:p>
      </dgm:t>
    </dgm:pt>
    <dgm:pt modelId="{8F5FBD79-154F-4994-B8AD-403924E925AD}" type="parTrans" cxnId="{36FABA0D-A5C3-477B-A360-447A9BC8C756}">
      <dgm:prSet/>
      <dgm:spPr/>
      <dgm:t>
        <a:bodyPr/>
        <a:lstStyle/>
        <a:p>
          <a:endParaRPr kumimoji="1" lang="ja-JP" altLang="en-US" sz="1200"/>
        </a:p>
      </dgm:t>
    </dgm:pt>
    <dgm:pt modelId="{8124CDA7-6114-4855-BB51-0ADE85C4143E}" type="sibTrans" cxnId="{36FABA0D-A5C3-477B-A360-447A9BC8C756}">
      <dgm:prSet/>
      <dgm:spPr/>
      <dgm:t>
        <a:bodyPr/>
        <a:lstStyle/>
        <a:p>
          <a:endParaRPr kumimoji="1" lang="ja-JP" altLang="en-US" sz="1200"/>
        </a:p>
      </dgm:t>
    </dgm:pt>
    <dgm:pt modelId="{CDB976C6-71A2-470F-A5D6-57943FC971F8}">
      <dgm:prSet phldrT="[テキスト]" custT="1"/>
      <dgm:spPr/>
      <dgm:t>
        <a:bodyPr/>
        <a:lstStyle/>
        <a:p>
          <a:pPr algn="l"/>
          <a:endParaRPr kumimoji="1" lang="en-US" altLang="ja-JP" sz="1800" dirty="0"/>
        </a:p>
        <a:p>
          <a:pPr algn="l"/>
          <a:r>
            <a:rPr kumimoji="1" lang="ja-JP" altLang="en-US" sz="1800" dirty="0"/>
            <a:t>地域ブロックレベル</a:t>
          </a:r>
          <a:endParaRPr kumimoji="1" lang="en-US" altLang="ja-JP" sz="1800" dirty="0"/>
        </a:p>
        <a:p>
          <a:pPr algn="l"/>
          <a:r>
            <a:rPr kumimoji="1" lang="ja-JP" altLang="en-US" sz="1800" dirty="0"/>
            <a:t>の取組</a:t>
          </a:r>
        </a:p>
      </dgm:t>
    </dgm:pt>
    <dgm:pt modelId="{1FA726A9-4A02-42A7-8D11-95809FEF5E80}" type="parTrans" cxnId="{22AAE4E0-566A-4B38-AF3A-9FA87575C575}">
      <dgm:prSet/>
      <dgm:spPr/>
      <dgm:t>
        <a:bodyPr/>
        <a:lstStyle/>
        <a:p>
          <a:endParaRPr kumimoji="1" lang="ja-JP" altLang="en-US" sz="1200"/>
        </a:p>
      </dgm:t>
    </dgm:pt>
    <dgm:pt modelId="{2CF99FFF-92B1-4520-8A66-D592DC57B258}" type="sibTrans" cxnId="{22AAE4E0-566A-4B38-AF3A-9FA87575C575}">
      <dgm:prSet/>
      <dgm:spPr/>
      <dgm:t>
        <a:bodyPr/>
        <a:lstStyle/>
        <a:p>
          <a:endParaRPr kumimoji="1" lang="ja-JP" altLang="en-US" sz="1200"/>
        </a:p>
      </dgm:t>
    </dgm:pt>
    <dgm:pt modelId="{70712179-8842-470E-AF03-390FF736FF37}">
      <dgm:prSet phldrT="[テキスト]" custT="1"/>
      <dgm:spPr/>
      <dgm:t>
        <a:bodyPr/>
        <a:lstStyle/>
        <a:p>
          <a:pPr algn="l"/>
          <a:r>
            <a:rPr kumimoji="1" lang="ja-JP" altLang="en-US" sz="1800" dirty="0"/>
            <a:t>自治体レベルの</a:t>
          </a:r>
          <a:endParaRPr kumimoji="1" lang="en-US" altLang="ja-JP" sz="1800" dirty="0"/>
        </a:p>
        <a:p>
          <a:pPr algn="l"/>
          <a:r>
            <a:rPr kumimoji="1" lang="ja-JP" altLang="en-US" sz="1800" dirty="0"/>
            <a:t>取組</a:t>
          </a:r>
        </a:p>
      </dgm:t>
    </dgm:pt>
    <dgm:pt modelId="{B779A485-0CF4-4304-BE13-071A10B653B5}" type="parTrans" cxnId="{87D8AAC0-D0A0-4A27-90BA-62C9CCD45A55}">
      <dgm:prSet/>
      <dgm:spPr/>
      <dgm:t>
        <a:bodyPr/>
        <a:lstStyle/>
        <a:p>
          <a:endParaRPr kumimoji="1" lang="ja-JP" altLang="en-US" sz="1200"/>
        </a:p>
      </dgm:t>
    </dgm:pt>
    <dgm:pt modelId="{27B5D05E-1862-4404-AA1A-B9C20940FDFB}" type="sibTrans" cxnId="{87D8AAC0-D0A0-4A27-90BA-62C9CCD45A55}">
      <dgm:prSet/>
      <dgm:spPr/>
      <dgm:t>
        <a:bodyPr/>
        <a:lstStyle/>
        <a:p>
          <a:endParaRPr kumimoji="1" lang="ja-JP" altLang="en-US" sz="1200"/>
        </a:p>
      </dgm:t>
    </dgm:pt>
    <dgm:pt modelId="{81B70268-1058-44CA-AAC6-250EE6507D0F}" type="pres">
      <dgm:prSet presAssocID="{8F024521-0DBD-439B-AED4-502913FBFED9}" presName="Name0" presStyleCnt="0">
        <dgm:presLayoutVars>
          <dgm:chMax val="7"/>
          <dgm:dir/>
          <dgm:animLvl val="lvl"/>
          <dgm:resizeHandles val="exact"/>
        </dgm:presLayoutVars>
      </dgm:prSet>
      <dgm:spPr/>
      <dgm:t>
        <a:bodyPr/>
        <a:lstStyle/>
        <a:p>
          <a:endParaRPr kumimoji="1" lang="ja-JP" altLang="en-US"/>
        </a:p>
      </dgm:t>
    </dgm:pt>
    <dgm:pt modelId="{6A52AA9E-45AF-45B8-9724-FED2BAE96091}" type="pres">
      <dgm:prSet presAssocID="{43D31E97-2402-4171-9B50-15D218923934}" presName="circle1" presStyleLbl="node1" presStyleIdx="0" presStyleCnt="3" custLinFactNeighborY="-155"/>
      <dgm:spPr>
        <a:solidFill>
          <a:schemeClr val="accent5">
            <a:lumMod val="60000"/>
            <a:lumOff val="40000"/>
          </a:schemeClr>
        </a:solidFill>
      </dgm:spPr>
    </dgm:pt>
    <dgm:pt modelId="{F29856E5-90A7-43D1-8E82-F86586BC1B97}" type="pres">
      <dgm:prSet presAssocID="{43D31E97-2402-4171-9B50-15D218923934}" presName="space" presStyleCnt="0"/>
      <dgm:spPr/>
    </dgm:pt>
    <dgm:pt modelId="{07A0DC7F-CEEA-4FBE-ABAC-F28126C75BD9}" type="pres">
      <dgm:prSet presAssocID="{43D31E97-2402-4171-9B50-15D218923934}" presName="rect1" presStyleLbl="alignAcc1" presStyleIdx="0" presStyleCnt="3" custLinFactNeighborX="-104" custLinFactNeighborY="-725"/>
      <dgm:spPr/>
      <dgm:t>
        <a:bodyPr/>
        <a:lstStyle/>
        <a:p>
          <a:endParaRPr kumimoji="1" lang="ja-JP" altLang="en-US"/>
        </a:p>
      </dgm:t>
    </dgm:pt>
    <dgm:pt modelId="{CA427A61-E7CD-4047-92B7-8BEF1A1A7519}" type="pres">
      <dgm:prSet presAssocID="{CDB976C6-71A2-470F-A5D6-57943FC971F8}" presName="vertSpace2" presStyleLbl="node1" presStyleIdx="0" presStyleCnt="3"/>
      <dgm:spPr/>
    </dgm:pt>
    <dgm:pt modelId="{20FDEFDD-F487-45B6-A4F5-AFC94872D992}" type="pres">
      <dgm:prSet presAssocID="{CDB976C6-71A2-470F-A5D6-57943FC971F8}" presName="circle2" presStyleLbl="node1" presStyleIdx="1" presStyleCnt="3" custLinFactNeighborY="7935"/>
      <dgm:spPr>
        <a:solidFill>
          <a:schemeClr val="accent1">
            <a:lumMod val="60000"/>
            <a:lumOff val="40000"/>
          </a:schemeClr>
        </a:solidFill>
      </dgm:spPr>
    </dgm:pt>
    <dgm:pt modelId="{6061465D-A3CE-46C6-9F9D-7DB3043EF180}" type="pres">
      <dgm:prSet presAssocID="{CDB976C6-71A2-470F-A5D6-57943FC971F8}" presName="rect2" presStyleLbl="alignAcc1" presStyleIdx="1" presStyleCnt="3" custScaleX="100000" custLinFactNeighborY="7692"/>
      <dgm:spPr/>
      <dgm:t>
        <a:bodyPr/>
        <a:lstStyle/>
        <a:p>
          <a:endParaRPr kumimoji="1" lang="ja-JP" altLang="en-US"/>
        </a:p>
      </dgm:t>
    </dgm:pt>
    <dgm:pt modelId="{4CE24830-DE32-43B5-91F9-B528F5E8BEF5}" type="pres">
      <dgm:prSet presAssocID="{70712179-8842-470E-AF03-390FF736FF37}" presName="vertSpace3" presStyleLbl="node1" presStyleIdx="1" presStyleCnt="3"/>
      <dgm:spPr/>
    </dgm:pt>
    <dgm:pt modelId="{E0BC0F22-0CB0-405E-990E-9A62119D95C6}" type="pres">
      <dgm:prSet presAssocID="{70712179-8842-470E-AF03-390FF736FF37}" presName="circle3" presStyleLbl="node1" presStyleIdx="2" presStyleCnt="3" custLinFactNeighborY="32875"/>
      <dgm:spPr>
        <a:solidFill>
          <a:schemeClr val="accent5">
            <a:lumMod val="20000"/>
            <a:lumOff val="80000"/>
          </a:schemeClr>
        </a:solidFill>
      </dgm:spPr>
    </dgm:pt>
    <dgm:pt modelId="{2618F006-3DF9-4067-8CB4-3BD4D13AFD05}" type="pres">
      <dgm:prSet presAssocID="{70712179-8842-470E-AF03-390FF736FF37}" presName="rect3" presStyleLbl="alignAcc1" presStyleIdx="2" presStyleCnt="3" custLinFactNeighborX="0" custLinFactNeighborY="33333"/>
      <dgm:spPr/>
      <dgm:t>
        <a:bodyPr/>
        <a:lstStyle/>
        <a:p>
          <a:endParaRPr kumimoji="1" lang="ja-JP" altLang="en-US"/>
        </a:p>
      </dgm:t>
    </dgm:pt>
    <dgm:pt modelId="{14D8524D-B521-41C2-A0F6-64C0DD357DF2}" type="pres">
      <dgm:prSet presAssocID="{43D31E97-2402-4171-9B50-15D218923934}" presName="rect1ParTxNoCh" presStyleLbl="alignAcc1" presStyleIdx="2" presStyleCnt="3">
        <dgm:presLayoutVars>
          <dgm:chMax val="1"/>
          <dgm:bulletEnabled val="1"/>
        </dgm:presLayoutVars>
      </dgm:prSet>
      <dgm:spPr/>
      <dgm:t>
        <a:bodyPr/>
        <a:lstStyle/>
        <a:p>
          <a:endParaRPr kumimoji="1" lang="ja-JP" altLang="en-US"/>
        </a:p>
      </dgm:t>
    </dgm:pt>
    <dgm:pt modelId="{C8D6DA84-16B7-4BAB-A69B-A58A9595EEC5}" type="pres">
      <dgm:prSet presAssocID="{CDB976C6-71A2-470F-A5D6-57943FC971F8}" presName="rect2ParTxNoCh" presStyleLbl="alignAcc1" presStyleIdx="2" presStyleCnt="3">
        <dgm:presLayoutVars>
          <dgm:chMax val="1"/>
          <dgm:bulletEnabled val="1"/>
        </dgm:presLayoutVars>
      </dgm:prSet>
      <dgm:spPr/>
      <dgm:t>
        <a:bodyPr/>
        <a:lstStyle/>
        <a:p>
          <a:endParaRPr kumimoji="1" lang="ja-JP" altLang="en-US"/>
        </a:p>
      </dgm:t>
    </dgm:pt>
    <dgm:pt modelId="{B5AE888D-971B-4E34-91A6-C38C8A7F03E3}" type="pres">
      <dgm:prSet presAssocID="{70712179-8842-470E-AF03-390FF736FF37}" presName="rect3ParTxNoCh" presStyleLbl="alignAcc1" presStyleIdx="2" presStyleCnt="3">
        <dgm:presLayoutVars>
          <dgm:chMax val="1"/>
          <dgm:bulletEnabled val="1"/>
        </dgm:presLayoutVars>
      </dgm:prSet>
      <dgm:spPr/>
      <dgm:t>
        <a:bodyPr/>
        <a:lstStyle/>
        <a:p>
          <a:endParaRPr kumimoji="1" lang="ja-JP" altLang="en-US"/>
        </a:p>
      </dgm:t>
    </dgm:pt>
  </dgm:ptLst>
  <dgm:cxnLst>
    <dgm:cxn modelId="{22AAE4E0-566A-4B38-AF3A-9FA87575C575}" srcId="{8F024521-0DBD-439B-AED4-502913FBFED9}" destId="{CDB976C6-71A2-470F-A5D6-57943FC971F8}" srcOrd="1" destOrd="0" parTransId="{1FA726A9-4A02-42A7-8D11-95809FEF5E80}" sibTransId="{2CF99FFF-92B1-4520-8A66-D592DC57B258}"/>
    <dgm:cxn modelId="{F3526CCB-4D92-4C8F-AAD0-BF33E3ABCB9F}" type="presOf" srcId="{8F024521-0DBD-439B-AED4-502913FBFED9}" destId="{81B70268-1058-44CA-AAC6-250EE6507D0F}" srcOrd="0" destOrd="0" presId="urn:microsoft.com/office/officeart/2005/8/layout/target3"/>
    <dgm:cxn modelId="{3104BA98-30D8-43D9-936C-B3198803E7A7}" type="presOf" srcId="{CDB976C6-71A2-470F-A5D6-57943FC971F8}" destId="{6061465D-A3CE-46C6-9F9D-7DB3043EF180}" srcOrd="0" destOrd="0" presId="urn:microsoft.com/office/officeart/2005/8/layout/target3"/>
    <dgm:cxn modelId="{5DFDFAF5-FB93-40AC-BB40-CCDC4B4DA6D8}" type="presOf" srcId="{43D31E97-2402-4171-9B50-15D218923934}" destId="{07A0DC7F-CEEA-4FBE-ABAC-F28126C75BD9}" srcOrd="0" destOrd="0" presId="urn:microsoft.com/office/officeart/2005/8/layout/target3"/>
    <dgm:cxn modelId="{714FF263-9F8D-4306-8074-50545B353620}" type="presOf" srcId="{43D31E97-2402-4171-9B50-15D218923934}" destId="{14D8524D-B521-41C2-A0F6-64C0DD357DF2}" srcOrd="1" destOrd="0" presId="urn:microsoft.com/office/officeart/2005/8/layout/target3"/>
    <dgm:cxn modelId="{C8434A52-3B5D-400B-A019-6F55FCA8962D}" type="presOf" srcId="{CDB976C6-71A2-470F-A5D6-57943FC971F8}" destId="{C8D6DA84-16B7-4BAB-A69B-A58A9595EEC5}" srcOrd="1" destOrd="0" presId="urn:microsoft.com/office/officeart/2005/8/layout/target3"/>
    <dgm:cxn modelId="{87D8AAC0-D0A0-4A27-90BA-62C9CCD45A55}" srcId="{8F024521-0DBD-439B-AED4-502913FBFED9}" destId="{70712179-8842-470E-AF03-390FF736FF37}" srcOrd="2" destOrd="0" parTransId="{B779A485-0CF4-4304-BE13-071A10B653B5}" sibTransId="{27B5D05E-1862-4404-AA1A-B9C20940FDFB}"/>
    <dgm:cxn modelId="{6C36E48D-5393-4D64-A492-1045C340A5EF}" type="presOf" srcId="{70712179-8842-470E-AF03-390FF736FF37}" destId="{2618F006-3DF9-4067-8CB4-3BD4D13AFD05}" srcOrd="0" destOrd="0" presId="urn:microsoft.com/office/officeart/2005/8/layout/target3"/>
    <dgm:cxn modelId="{36FABA0D-A5C3-477B-A360-447A9BC8C756}" srcId="{8F024521-0DBD-439B-AED4-502913FBFED9}" destId="{43D31E97-2402-4171-9B50-15D218923934}" srcOrd="0" destOrd="0" parTransId="{8F5FBD79-154F-4994-B8AD-403924E925AD}" sibTransId="{8124CDA7-6114-4855-BB51-0ADE85C4143E}"/>
    <dgm:cxn modelId="{4D6B8190-7631-4B66-B136-03E238F600B2}" type="presOf" srcId="{70712179-8842-470E-AF03-390FF736FF37}" destId="{B5AE888D-971B-4E34-91A6-C38C8A7F03E3}" srcOrd="1" destOrd="0" presId="urn:microsoft.com/office/officeart/2005/8/layout/target3"/>
    <dgm:cxn modelId="{7C2A218E-8AB8-4CAC-A9DD-FB09C0E19168}" type="presParOf" srcId="{81B70268-1058-44CA-AAC6-250EE6507D0F}" destId="{6A52AA9E-45AF-45B8-9724-FED2BAE96091}" srcOrd="0" destOrd="0" presId="urn:microsoft.com/office/officeart/2005/8/layout/target3"/>
    <dgm:cxn modelId="{52A5051F-CAE3-4107-AF57-8ABA948C0691}" type="presParOf" srcId="{81B70268-1058-44CA-AAC6-250EE6507D0F}" destId="{F29856E5-90A7-43D1-8E82-F86586BC1B97}" srcOrd="1" destOrd="0" presId="urn:microsoft.com/office/officeart/2005/8/layout/target3"/>
    <dgm:cxn modelId="{5F342AC2-5FC7-4CEB-B526-1167833D1A9E}" type="presParOf" srcId="{81B70268-1058-44CA-AAC6-250EE6507D0F}" destId="{07A0DC7F-CEEA-4FBE-ABAC-F28126C75BD9}" srcOrd="2" destOrd="0" presId="urn:microsoft.com/office/officeart/2005/8/layout/target3"/>
    <dgm:cxn modelId="{CD5124FF-57A7-4F9E-B0A0-C1FDF8D92B86}" type="presParOf" srcId="{81B70268-1058-44CA-AAC6-250EE6507D0F}" destId="{CA427A61-E7CD-4047-92B7-8BEF1A1A7519}" srcOrd="3" destOrd="0" presId="urn:microsoft.com/office/officeart/2005/8/layout/target3"/>
    <dgm:cxn modelId="{EFC3D750-992A-4718-A5C5-14EE968B9797}" type="presParOf" srcId="{81B70268-1058-44CA-AAC6-250EE6507D0F}" destId="{20FDEFDD-F487-45B6-A4F5-AFC94872D992}" srcOrd="4" destOrd="0" presId="urn:microsoft.com/office/officeart/2005/8/layout/target3"/>
    <dgm:cxn modelId="{6CFB2AA2-2170-4A03-8472-511526D7EFD9}" type="presParOf" srcId="{81B70268-1058-44CA-AAC6-250EE6507D0F}" destId="{6061465D-A3CE-46C6-9F9D-7DB3043EF180}" srcOrd="5" destOrd="0" presId="urn:microsoft.com/office/officeart/2005/8/layout/target3"/>
    <dgm:cxn modelId="{00DFAC02-8B5B-4CB5-A460-841814A83167}" type="presParOf" srcId="{81B70268-1058-44CA-AAC6-250EE6507D0F}" destId="{4CE24830-DE32-43B5-91F9-B528F5E8BEF5}" srcOrd="6" destOrd="0" presId="urn:microsoft.com/office/officeart/2005/8/layout/target3"/>
    <dgm:cxn modelId="{3E6397B5-6371-477D-9565-61E1E3738C13}" type="presParOf" srcId="{81B70268-1058-44CA-AAC6-250EE6507D0F}" destId="{E0BC0F22-0CB0-405E-990E-9A62119D95C6}" srcOrd="7" destOrd="0" presId="urn:microsoft.com/office/officeart/2005/8/layout/target3"/>
    <dgm:cxn modelId="{BE4B7601-87FF-4472-8356-407549F3D2BB}" type="presParOf" srcId="{81B70268-1058-44CA-AAC6-250EE6507D0F}" destId="{2618F006-3DF9-4067-8CB4-3BD4D13AFD05}" srcOrd="8" destOrd="0" presId="urn:microsoft.com/office/officeart/2005/8/layout/target3"/>
    <dgm:cxn modelId="{66513208-2BE6-4D84-A702-A1D971E071C2}" type="presParOf" srcId="{81B70268-1058-44CA-AAC6-250EE6507D0F}" destId="{14D8524D-B521-41C2-A0F6-64C0DD357DF2}" srcOrd="9" destOrd="0" presId="urn:microsoft.com/office/officeart/2005/8/layout/target3"/>
    <dgm:cxn modelId="{2689F4B8-5A0C-4DF8-B191-55DDD108F2A7}" type="presParOf" srcId="{81B70268-1058-44CA-AAC6-250EE6507D0F}" destId="{C8D6DA84-16B7-4BAB-A69B-A58A9595EEC5}" srcOrd="10" destOrd="0" presId="urn:microsoft.com/office/officeart/2005/8/layout/target3"/>
    <dgm:cxn modelId="{7926DD64-3A60-408C-B06C-8C0E8E8F0A83}" type="presParOf" srcId="{81B70268-1058-44CA-AAC6-250EE6507D0F}" destId="{B5AE888D-971B-4E34-91A6-C38C8A7F03E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AE56B-B7D9-452A-A1FF-83E5C41C3214}" type="doc">
      <dgm:prSet loTypeId="urn:microsoft.com/office/officeart/2005/8/layout/vList3" loCatId="picture" qsTypeId="urn:microsoft.com/office/officeart/2005/8/quickstyle/simple3" qsCatId="simple" csTypeId="urn:microsoft.com/office/officeart/2005/8/colors/accent1_2" csCatId="accent1" phldr="1"/>
      <dgm:spPr/>
      <dgm:t>
        <a:bodyPr/>
        <a:lstStyle/>
        <a:p>
          <a:endParaRPr kumimoji="1" lang="ja-JP" altLang="en-US"/>
        </a:p>
      </dgm:t>
    </dgm:pt>
    <dgm:pt modelId="{A424B4EF-50A0-4C55-882F-43D85084CD03}">
      <dgm:prSet phldrT="[テキスト]"/>
      <dgm:spPr/>
      <dgm:t>
        <a:bodyPr/>
        <a:lstStyle/>
        <a:p>
          <a:r>
            <a:rPr kumimoji="1" lang="ja-JP" altLang="en-US" dirty="0"/>
            <a:t>協定の活用</a:t>
          </a:r>
        </a:p>
      </dgm:t>
    </dgm:pt>
    <dgm:pt modelId="{165F7D98-3EAD-44DD-90AC-2D7BCDA927FD}" type="parTrans" cxnId="{F48DFB3A-D8A8-42A3-B95F-9A73084CEC70}">
      <dgm:prSet/>
      <dgm:spPr/>
      <dgm:t>
        <a:bodyPr/>
        <a:lstStyle/>
        <a:p>
          <a:endParaRPr kumimoji="1" lang="ja-JP" altLang="en-US"/>
        </a:p>
      </dgm:t>
    </dgm:pt>
    <dgm:pt modelId="{34288C4C-7792-4898-AD02-8C5E1837E5BD}" type="sibTrans" cxnId="{F48DFB3A-D8A8-42A3-B95F-9A73084CEC70}">
      <dgm:prSet/>
      <dgm:spPr/>
      <dgm:t>
        <a:bodyPr/>
        <a:lstStyle/>
        <a:p>
          <a:endParaRPr kumimoji="1" lang="ja-JP" altLang="en-US"/>
        </a:p>
      </dgm:t>
    </dgm:pt>
    <dgm:pt modelId="{CB9BF0A7-5BA3-4B1D-8417-32F145E8396E}">
      <dgm:prSet phldrT="[テキスト]"/>
      <dgm:spPr/>
      <dgm:t>
        <a:bodyPr/>
        <a:lstStyle/>
        <a:p>
          <a:r>
            <a:rPr kumimoji="1" lang="ja-JP" altLang="en-US" dirty="0"/>
            <a:t>国・県等との連携</a:t>
          </a:r>
        </a:p>
      </dgm:t>
    </dgm:pt>
    <dgm:pt modelId="{9996AF6E-033B-48F4-83B0-CBF21F717B99}" type="parTrans" cxnId="{1E484442-7D1A-4290-83E0-6A7287A38A46}">
      <dgm:prSet/>
      <dgm:spPr/>
      <dgm:t>
        <a:bodyPr/>
        <a:lstStyle/>
        <a:p>
          <a:endParaRPr kumimoji="1" lang="ja-JP" altLang="en-US"/>
        </a:p>
      </dgm:t>
    </dgm:pt>
    <dgm:pt modelId="{DA3645D5-5500-4E31-B2EA-AABA3761C2A1}" type="sibTrans" cxnId="{1E484442-7D1A-4290-83E0-6A7287A38A46}">
      <dgm:prSet/>
      <dgm:spPr/>
      <dgm:t>
        <a:bodyPr/>
        <a:lstStyle/>
        <a:p>
          <a:endParaRPr kumimoji="1" lang="ja-JP" altLang="en-US"/>
        </a:p>
      </dgm:t>
    </dgm:pt>
    <dgm:pt modelId="{057285CD-1679-49EF-891D-B65E2EDBACF7}">
      <dgm:prSet/>
      <dgm:spPr/>
      <dgm:t>
        <a:bodyPr/>
        <a:lstStyle/>
        <a:p>
          <a:r>
            <a:rPr kumimoji="1" lang="ja-JP" altLang="en-US" dirty="0"/>
            <a:t>計画（災害廃棄物処理実行計画）</a:t>
          </a:r>
        </a:p>
      </dgm:t>
    </dgm:pt>
    <dgm:pt modelId="{CF727D50-0E43-457A-88EF-EEBF6A706DEF}" type="parTrans" cxnId="{0F06EC72-7250-41D1-955B-46FE5C13B120}">
      <dgm:prSet/>
      <dgm:spPr/>
      <dgm:t>
        <a:bodyPr/>
        <a:lstStyle/>
        <a:p>
          <a:endParaRPr kumimoji="1" lang="ja-JP" altLang="en-US"/>
        </a:p>
      </dgm:t>
    </dgm:pt>
    <dgm:pt modelId="{C5D23930-3865-48EB-A09A-950F08126295}" type="sibTrans" cxnId="{0F06EC72-7250-41D1-955B-46FE5C13B120}">
      <dgm:prSet/>
      <dgm:spPr/>
      <dgm:t>
        <a:bodyPr/>
        <a:lstStyle/>
        <a:p>
          <a:endParaRPr kumimoji="1" lang="ja-JP" altLang="en-US"/>
        </a:p>
      </dgm:t>
    </dgm:pt>
    <dgm:pt modelId="{9843F78C-24A4-4FEB-BE30-A64F66B74BED}">
      <dgm:prSet/>
      <dgm:spPr/>
      <dgm:t>
        <a:bodyPr/>
        <a:lstStyle/>
        <a:p>
          <a:r>
            <a:rPr kumimoji="1" lang="ja-JP" altLang="en-US" dirty="0"/>
            <a:t>広報（情報発信）</a:t>
          </a:r>
        </a:p>
      </dgm:t>
    </dgm:pt>
    <dgm:pt modelId="{D230269B-9DF9-4722-A0DB-954F99BE43A4}" type="parTrans" cxnId="{2CBCC33C-9C63-48B4-BEFA-ADD6889D1611}">
      <dgm:prSet/>
      <dgm:spPr/>
      <dgm:t>
        <a:bodyPr/>
        <a:lstStyle/>
        <a:p>
          <a:endParaRPr kumimoji="1" lang="ja-JP" altLang="en-US"/>
        </a:p>
      </dgm:t>
    </dgm:pt>
    <dgm:pt modelId="{F5ABAF26-0503-4E3D-85B3-0D2BFEBA703E}" type="sibTrans" cxnId="{2CBCC33C-9C63-48B4-BEFA-ADD6889D1611}">
      <dgm:prSet/>
      <dgm:spPr/>
      <dgm:t>
        <a:bodyPr/>
        <a:lstStyle/>
        <a:p>
          <a:endParaRPr kumimoji="1" lang="ja-JP" altLang="en-US"/>
        </a:p>
      </dgm:t>
    </dgm:pt>
    <dgm:pt modelId="{1573556E-A380-43D9-BDAD-7C09481FC413}">
      <dgm:prSet phldrT="[テキスト]"/>
      <dgm:spPr/>
      <dgm:t>
        <a:bodyPr/>
        <a:lstStyle/>
        <a:p>
          <a:r>
            <a:rPr kumimoji="1" lang="ja-JP" altLang="en-US" dirty="0"/>
            <a:t>仮置場の確保</a:t>
          </a:r>
        </a:p>
      </dgm:t>
    </dgm:pt>
    <dgm:pt modelId="{04CAE2EE-7A12-49C3-AF39-78DD22F656DF}" type="sibTrans" cxnId="{C09C23F1-15BA-470A-9771-73DF5BEF49C5}">
      <dgm:prSet/>
      <dgm:spPr/>
      <dgm:t>
        <a:bodyPr/>
        <a:lstStyle/>
        <a:p>
          <a:endParaRPr kumimoji="1" lang="ja-JP" altLang="en-US"/>
        </a:p>
      </dgm:t>
    </dgm:pt>
    <dgm:pt modelId="{DF75AEF5-A2A9-4CCE-99F3-9A74EE0B2665}" type="parTrans" cxnId="{C09C23F1-15BA-470A-9771-73DF5BEF49C5}">
      <dgm:prSet/>
      <dgm:spPr/>
      <dgm:t>
        <a:bodyPr/>
        <a:lstStyle/>
        <a:p>
          <a:endParaRPr kumimoji="1" lang="ja-JP" altLang="en-US"/>
        </a:p>
      </dgm:t>
    </dgm:pt>
    <dgm:pt modelId="{C0307373-A5A1-401F-8717-773FBBEA14EE}" type="pres">
      <dgm:prSet presAssocID="{B57AE56B-B7D9-452A-A1FF-83E5C41C3214}" presName="linearFlow" presStyleCnt="0">
        <dgm:presLayoutVars>
          <dgm:dir/>
          <dgm:resizeHandles val="exact"/>
        </dgm:presLayoutVars>
      </dgm:prSet>
      <dgm:spPr/>
      <dgm:t>
        <a:bodyPr/>
        <a:lstStyle/>
        <a:p>
          <a:endParaRPr kumimoji="1" lang="ja-JP" altLang="en-US"/>
        </a:p>
      </dgm:t>
    </dgm:pt>
    <dgm:pt modelId="{EC9A2EC3-DD27-4EAE-B646-0D09ADFACF11}" type="pres">
      <dgm:prSet presAssocID="{1573556E-A380-43D9-BDAD-7C09481FC413}" presName="composite" presStyleCnt="0"/>
      <dgm:spPr/>
    </dgm:pt>
    <dgm:pt modelId="{44140C14-9129-4F6A-89E3-C2903DAAD70E}" type="pres">
      <dgm:prSet presAssocID="{1573556E-A380-43D9-BDAD-7C09481FC413}" presName="imgShp" presStyleLbl="fgImgPlace1" presStyleIdx="0" presStyleCnt="5" custScaleX="151229" custScaleY="151229"/>
      <dgm:spPr/>
    </dgm:pt>
    <dgm:pt modelId="{0DD39A1B-B86F-4026-AD5B-2293494ACBA6}" type="pres">
      <dgm:prSet presAssocID="{1573556E-A380-43D9-BDAD-7C09481FC413}" presName="txShp" presStyleLbl="node1" presStyleIdx="0" presStyleCnt="5">
        <dgm:presLayoutVars>
          <dgm:bulletEnabled val="1"/>
        </dgm:presLayoutVars>
      </dgm:prSet>
      <dgm:spPr/>
      <dgm:t>
        <a:bodyPr/>
        <a:lstStyle/>
        <a:p>
          <a:endParaRPr kumimoji="1" lang="ja-JP" altLang="en-US"/>
        </a:p>
      </dgm:t>
    </dgm:pt>
    <dgm:pt modelId="{7DBC9E45-5770-4632-BEB0-65461C4270C5}" type="pres">
      <dgm:prSet presAssocID="{04CAE2EE-7A12-49C3-AF39-78DD22F656DF}" presName="spacing" presStyleCnt="0"/>
      <dgm:spPr/>
    </dgm:pt>
    <dgm:pt modelId="{9F915C66-86CB-4F72-AE39-A7E4418B8EDA}" type="pres">
      <dgm:prSet presAssocID="{A424B4EF-50A0-4C55-882F-43D85084CD03}" presName="composite" presStyleCnt="0"/>
      <dgm:spPr/>
    </dgm:pt>
    <dgm:pt modelId="{88099AF4-4D02-46AB-91D4-72440617FFB0}" type="pres">
      <dgm:prSet presAssocID="{A424B4EF-50A0-4C55-882F-43D85084CD03}" presName="imgShp" presStyleLbl="fgImgPlace1" presStyleIdx="1" presStyleCnt="5" custScaleX="155160" custScaleY="155160"/>
      <dgm:spPr/>
    </dgm:pt>
    <dgm:pt modelId="{BA54C226-3CBD-438E-88BC-B489B40190F3}" type="pres">
      <dgm:prSet presAssocID="{A424B4EF-50A0-4C55-882F-43D85084CD03}" presName="txShp" presStyleLbl="node1" presStyleIdx="1" presStyleCnt="5">
        <dgm:presLayoutVars>
          <dgm:bulletEnabled val="1"/>
        </dgm:presLayoutVars>
      </dgm:prSet>
      <dgm:spPr/>
      <dgm:t>
        <a:bodyPr/>
        <a:lstStyle/>
        <a:p>
          <a:endParaRPr kumimoji="1" lang="ja-JP" altLang="en-US"/>
        </a:p>
      </dgm:t>
    </dgm:pt>
    <dgm:pt modelId="{9E2B0FF8-A4DD-4F9C-9920-4CC122B0282C}" type="pres">
      <dgm:prSet presAssocID="{34288C4C-7792-4898-AD02-8C5E1837E5BD}" presName="spacing" presStyleCnt="0"/>
      <dgm:spPr/>
    </dgm:pt>
    <dgm:pt modelId="{7DD3C78F-367F-4E81-8BAE-690DCBA6AF1A}" type="pres">
      <dgm:prSet presAssocID="{CB9BF0A7-5BA3-4B1D-8417-32F145E8396E}" presName="composite" presStyleCnt="0"/>
      <dgm:spPr/>
    </dgm:pt>
    <dgm:pt modelId="{B5184E0C-030B-4D98-95A3-CBFBA955EE6E}" type="pres">
      <dgm:prSet presAssocID="{CB9BF0A7-5BA3-4B1D-8417-32F145E8396E}" presName="imgShp" presStyleLbl="fgImgPlace1" presStyleIdx="2" presStyleCnt="5" custScaleX="157895" custScaleY="157895"/>
      <dgm:spPr/>
    </dgm:pt>
    <dgm:pt modelId="{43AE69C3-6BBE-4504-AF22-D289A57DBEE4}" type="pres">
      <dgm:prSet presAssocID="{CB9BF0A7-5BA3-4B1D-8417-32F145E8396E}" presName="txShp" presStyleLbl="node1" presStyleIdx="2" presStyleCnt="5">
        <dgm:presLayoutVars>
          <dgm:bulletEnabled val="1"/>
        </dgm:presLayoutVars>
      </dgm:prSet>
      <dgm:spPr/>
      <dgm:t>
        <a:bodyPr/>
        <a:lstStyle/>
        <a:p>
          <a:endParaRPr kumimoji="1" lang="ja-JP" altLang="en-US"/>
        </a:p>
      </dgm:t>
    </dgm:pt>
    <dgm:pt modelId="{27047C69-B17A-4BED-B497-5C37CBCF3B9A}" type="pres">
      <dgm:prSet presAssocID="{DA3645D5-5500-4E31-B2EA-AABA3761C2A1}" presName="spacing" presStyleCnt="0"/>
      <dgm:spPr/>
    </dgm:pt>
    <dgm:pt modelId="{343DFB42-7889-4DA6-8D13-C2A33994E833}" type="pres">
      <dgm:prSet presAssocID="{057285CD-1679-49EF-891D-B65E2EDBACF7}" presName="composite" presStyleCnt="0"/>
      <dgm:spPr/>
    </dgm:pt>
    <dgm:pt modelId="{7CD58FD6-4C0B-4B27-B428-F4E8A1FA2761}" type="pres">
      <dgm:prSet presAssocID="{057285CD-1679-49EF-891D-B65E2EDBACF7}" presName="imgShp" presStyleLbl="fgImgPlace1" presStyleIdx="3" presStyleCnt="5" custScaleX="154776" custScaleY="154776"/>
      <dgm:spPr/>
    </dgm:pt>
    <dgm:pt modelId="{3713FD93-0792-45C3-872D-88975A6AB626}" type="pres">
      <dgm:prSet presAssocID="{057285CD-1679-49EF-891D-B65E2EDBACF7}" presName="txShp" presStyleLbl="node1" presStyleIdx="3" presStyleCnt="5">
        <dgm:presLayoutVars>
          <dgm:bulletEnabled val="1"/>
        </dgm:presLayoutVars>
      </dgm:prSet>
      <dgm:spPr/>
      <dgm:t>
        <a:bodyPr/>
        <a:lstStyle/>
        <a:p>
          <a:endParaRPr kumimoji="1" lang="ja-JP" altLang="en-US"/>
        </a:p>
      </dgm:t>
    </dgm:pt>
    <dgm:pt modelId="{9092EC65-5842-478D-8E43-6977E1F2F9F9}" type="pres">
      <dgm:prSet presAssocID="{C5D23930-3865-48EB-A09A-950F08126295}" presName="spacing" presStyleCnt="0"/>
      <dgm:spPr/>
    </dgm:pt>
    <dgm:pt modelId="{614C4EC4-B7CD-4A5C-9ECD-BC5761EEE396}" type="pres">
      <dgm:prSet presAssocID="{9843F78C-24A4-4FEB-BE30-A64F66B74BED}" presName="composite" presStyleCnt="0"/>
      <dgm:spPr/>
    </dgm:pt>
    <dgm:pt modelId="{D9D38D05-0B08-4A57-BA8E-57AAC92A0404}" type="pres">
      <dgm:prSet presAssocID="{9843F78C-24A4-4FEB-BE30-A64F66B74BED}" presName="imgShp" presStyleLbl="fgImgPlace1" presStyleIdx="4" presStyleCnt="5" custScaleX="153827" custScaleY="153827"/>
      <dgm:spPr/>
    </dgm:pt>
    <dgm:pt modelId="{C420768E-EF7F-4737-B2AD-A65BC54C5FD6}" type="pres">
      <dgm:prSet presAssocID="{9843F78C-24A4-4FEB-BE30-A64F66B74BED}" presName="txShp" presStyleLbl="node1" presStyleIdx="4" presStyleCnt="5">
        <dgm:presLayoutVars>
          <dgm:bulletEnabled val="1"/>
        </dgm:presLayoutVars>
      </dgm:prSet>
      <dgm:spPr/>
      <dgm:t>
        <a:bodyPr/>
        <a:lstStyle/>
        <a:p>
          <a:endParaRPr kumimoji="1" lang="ja-JP" altLang="en-US"/>
        </a:p>
      </dgm:t>
    </dgm:pt>
  </dgm:ptLst>
  <dgm:cxnLst>
    <dgm:cxn modelId="{4FFA64DC-CCBA-45AB-AC2B-42C32A94D204}" type="presOf" srcId="{057285CD-1679-49EF-891D-B65E2EDBACF7}" destId="{3713FD93-0792-45C3-872D-88975A6AB626}" srcOrd="0" destOrd="0" presId="urn:microsoft.com/office/officeart/2005/8/layout/vList3"/>
    <dgm:cxn modelId="{7A2CE76A-77B3-4780-A6A8-FCD222085DC3}" type="presOf" srcId="{A424B4EF-50A0-4C55-882F-43D85084CD03}" destId="{BA54C226-3CBD-438E-88BC-B489B40190F3}" srcOrd="0" destOrd="0" presId="urn:microsoft.com/office/officeart/2005/8/layout/vList3"/>
    <dgm:cxn modelId="{2C8D0FD3-07A1-4FE8-BA12-0C74E681C263}" type="presOf" srcId="{CB9BF0A7-5BA3-4B1D-8417-32F145E8396E}" destId="{43AE69C3-6BBE-4504-AF22-D289A57DBEE4}" srcOrd="0" destOrd="0" presId="urn:microsoft.com/office/officeart/2005/8/layout/vList3"/>
    <dgm:cxn modelId="{F48DFB3A-D8A8-42A3-B95F-9A73084CEC70}" srcId="{B57AE56B-B7D9-452A-A1FF-83E5C41C3214}" destId="{A424B4EF-50A0-4C55-882F-43D85084CD03}" srcOrd="1" destOrd="0" parTransId="{165F7D98-3EAD-44DD-90AC-2D7BCDA927FD}" sibTransId="{34288C4C-7792-4898-AD02-8C5E1837E5BD}"/>
    <dgm:cxn modelId="{0F06EC72-7250-41D1-955B-46FE5C13B120}" srcId="{B57AE56B-B7D9-452A-A1FF-83E5C41C3214}" destId="{057285CD-1679-49EF-891D-B65E2EDBACF7}" srcOrd="3" destOrd="0" parTransId="{CF727D50-0E43-457A-88EF-EEBF6A706DEF}" sibTransId="{C5D23930-3865-48EB-A09A-950F08126295}"/>
    <dgm:cxn modelId="{1E484442-7D1A-4290-83E0-6A7287A38A46}" srcId="{B57AE56B-B7D9-452A-A1FF-83E5C41C3214}" destId="{CB9BF0A7-5BA3-4B1D-8417-32F145E8396E}" srcOrd="2" destOrd="0" parTransId="{9996AF6E-033B-48F4-83B0-CBF21F717B99}" sibTransId="{DA3645D5-5500-4E31-B2EA-AABA3761C2A1}"/>
    <dgm:cxn modelId="{047D2366-7914-4D49-BBCD-F0F6F627BCB6}" type="presOf" srcId="{B57AE56B-B7D9-452A-A1FF-83E5C41C3214}" destId="{C0307373-A5A1-401F-8717-773FBBEA14EE}" srcOrd="0" destOrd="0" presId="urn:microsoft.com/office/officeart/2005/8/layout/vList3"/>
    <dgm:cxn modelId="{2CBCC33C-9C63-48B4-BEFA-ADD6889D1611}" srcId="{B57AE56B-B7D9-452A-A1FF-83E5C41C3214}" destId="{9843F78C-24A4-4FEB-BE30-A64F66B74BED}" srcOrd="4" destOrd="0" parTransId="{D230269B-9DF9-4722-A0DB-954F99BE43A4}" sibTransId="{F5ABAF26-0503-4E3D-85B3-0D2BFEBA703E}"/>
    <dgm:cxn modelId="{C09C23F1-15BA-470A-9771-73DF5BEF49C5}" srcId="{B57AE56B-B7D9-452A-A1FF-83E5C41C3214}" destId="{1573556E-A380-43D9-BDAD-7C09481FC413}" srcOrd="0" destOrd="0" parTransId="{DF75AEF5-A2A9-4CCE-99F3-9A74EE0B2665}" sibTransId="{04CAE2EE-7A12-49C3-AF39-78DD22F656DF}"/>
    <dgm:cxn modelId="{CFD09479-C3D2-475E-8E50-FC84A53174EA}" type="presOf" srcId="{9843F78C-24A4-4FEB-BE30-A64F66B74BED}" destId="{C420768E-EF7F-4737-B2AD-A65BC54C5FD6}" srcOrd="0" destOrd="0" presId="urn:microsoft.com/office/officeart/2005/8/layout/vList3"/>
    <dgm:cxn modelId="{C517474D-4C7A-4B37-B3A5-4EBB08B03BBD}" type="presOf" srcId="{1573556E-A380-43D9-BDAD-7C09481FC413}" destId="{0DD39A1B-B86F-4026-AD5B-2293494ACBA6}" srcOrd="0" destOrd="0" presId="urn:microsoft.com/office/officeart/2005/8/layout/vList3"/>
    <dgm:cxn modelId="{E5D30FAF-3E80-4DA4-B5F2-BFBCB56BE943}" type="presParOf" srcId="{C0307373-A5A1-401F-8717-773FBBEA14EE}" destId="{EC9A2EC3-DD27-4EAE-B646-0D09ADFACF11}" srcOrd="0" destOrd="0" presId="urn:microsoft.com/office/officeart/2005/8/layout/vList3"/>
    <dgm:cxn modelId="{94F2F830-56EE-4125-B7D3-2B3191C2BECE}" type="presParOf" srcId="{EC9A2EC3-DD27-4EAE-B646-0D09ADFACF11}" destId="{44140C14-9129-4F6A-89E3-C2903DAAD70E}" srcOrd="0" destOrd="0" presId="urn:microsoft.com/office/officeart/2005/8/layout/vList3"/>
    <dgm:cxn modelId="{71777B35-E6E8-4BA5-A1FD-1098350E56D5}" type="presParOf" srcId="{EC9A2EC3-DD27-4EAE-B646-0D09ADFACF11}" destId="{0DD39A1B-B86F-4026-AD5B-2293494ACBA6}" srcOrd="1" destOrd="0" presId="urn:microsoft.com/office/officeart/2005/8/layout/vList3"/>
    <dgm:cxn modelId="{E263B46A-1A64-4591-B661-3512B1265C33}" type="presParOf" srcId="{C0307373-A5A1-401F-8717-773FBBEA14EE}" destId="{7DBC9E45-5770-4632-BEB0-65461C4270C5}" srcOrd="1" destOrd="0" presId="urn:microsoft.com/office/officeart/2005/8/layout/vList3"/>
    <dgm:cxn modelId="{437551D6-7844-49DA-9DD4-FE0937F857A4}" type="presParOf" srcId="{C0307373-A5A1-401F-8717-773FBBEA14EE}" destId="{9F915C66-86CB-4F72-AE39-A7E4418B8EDA}" srcOrd="2" destOrd="0" presId="urn:microsoft.com/office/officeart/2005/8/layout/vList3"/>
    <dgm:cxn modelId="{32234B65-2BA1-4880-853A-911418CE7053}" type="presParOf" srcId="{9F915C66-86CB-4F72-AE39-A7E4418B8EDA}" destId="{88099AF4-4D02-46AB-91D4-72440617FFB0}" srcOrd="0" destOrd="0" presId="urn:microsoft.com/office/officeart/2005/8/layout/vList3"/>
    <dgm:cxn modelId="{D99B48F8-5D73-45DC-A36B-8230D3819E40}" type="presParOf" srcId="{9F915C66-86CB-4F72-AE39-A7E4418B8EDA}" destId="{BA54C226-3CBD-438E-88BC-B489B40190F3}" srcOrd="1" destOrd="0" presId="urn:microsoft.com/office/officeart/2005/8/layout/vList3"/>
    <dgm:cxn modelId="{CF5D1610-89F9-454A-B181-E55CF71B8092}" type="presParOf" srcId="{C0307373-A5A1-401F-8717-773FBBEA14EE}" destId="{9E2B0FF8-A4DD-4F9C-9920-4CC122B0282C}" srcOrd="3" destOrd="0" presId="urn:microsoft.com/office/officeart/2005/8/layout/vList3"/>
    <dgm:cxn modelId="{E48E254E-E7E9-4373-BB6F-63C9AF502800}" type="presParOf" srcId="{C0307373-A5A1-401F-8717-773FBBEA14EE}" destId="{7DD3C78F-367F-4E81-8BAE-690DCBA6AF1A}" srcOrd="4" destOrd="0" presId="urn:microsoft.com/office/officeart/2005/8/layout/vList3"/>
    <dgm:cxn modelId="{CD563164-18FA-4936-ABE9-7BFB0F971203}" type="presParOf" srcId="{7DD3C78F-367F-4E81-8BAE-690DCBA6AF1A}" destId="{B5184E0C-030B-4D98-95A3-CBFBA955EE6E}" srcOrd="0" destOrd="0" presId="urn:microsoft.com/office/officeart/2005/8/layout/vList3"/>
    <dgm:cxn modelId="{A75B5734-ED73-403D-AC6D-E1A4326061F8}" type="presParOf" srcId="{7DD3C78F-367F-4E81-8BAE-690DCBA6AF1A}" destId="{43AE69C3-6BBE-4504-AF22-D289A57DBEE4}" srcOrd="1" destOrd="0" presId="urn:microsoft.com/office/officeart/2005/8/layout/vList3"/>
    <dgm:cxn modelId="{84B9E697-2A50-48CC-BAAB-EAC2A0B18C3A}" type="presParOf" srcId="{C0307373-A5A1-401F-8717-773FBBEA14EE}" destId="{27047C69-B17A-4BED-B497-5C37CBCF3B9A}" srcOrd="5" destOrd="0" presId="urn:microsoft.com/office/officeart/2005/8/layout/vList3"/>
    <dgm:cxn modelId="{66B5DAF5-D02F-4BFD-835F-D5420EC5A047}" type="presParOf" srcId="{C0307373-A5A1-401F-8717-773FBBEA14EE}" destId="{343DFB42-7889-4DA6-8D13-C2A33994E833}" srcOrd="6" destOrd="0" presId="urn:microsoft.com/office/officeart/2005/8/layout/vList3"/>
    <dgm:cxn modelId="{AB7A5B21-E700-43A5-B420-70213C1FCCBC}" type="presParOf" srcId="{343DFB42-7889-4DA6-8D13-C2A33994E833}" destId="{7CD58FD6-4C0B-4B27-B428-F4E8A1FA2761}" srcOrd="0" destOrd="0" presId="urn:microsoft.com/office/officeart/2005/8/layout/vList3"/>
    <dgm:cxn modelId="{E28A0ED9-1E73-453F-A3C2-9313B23AFA65}" type="presParOf" srcId="{343DFB42-7889-4DA6-8D13-C2A33994E833}" destId="{3713FD93-0792-45C3-872D-88975A6AB626}" srcOrd="1" destOrd="0" presId="urn:microsoft.com/office/officeart/2005/8/layout/vList3"/>
    <dgm:cxn modelId="{FF25BFAE-90ED-407D-B570-54DE2E135CA4}" type="presParOf" srcId="{C0307373-A5A1-401F-8717-773FBBEA14EE}" destId="{9092EC65-5842-478D-8E43-6977E1F2F9F9}" srcOrd="7" destOrd="0" presId="urn:microsoft.com/office/officeart/2005/8/layout/vList3"/>
    <dgm:cxn modelId="{111BC65B-E846-46EB-86CB-E80F4FCF70A9}" type="presParOf" srcId="{C0307373-A5A1-401F-8717-773FBBEA14EE}" destId="{614C4EC4-B7CD-4A5C-9ECD-BC5761EEE396}" srcOrd="8" destOrd="0" presId="urn:microsoft.com/office/officeart/2005/8/layout/vList3"/>
    <dgm:cxn modelId="{7474B36B-1E71-4AEA-B0D1-7135480EFA32}" type="presParOf" srcId="{614C4EC4-B7CD-4A5C-9ECD-BC5761EEE396}" destId="{D9D38D05-0B08-4A57-BA8E-57AAC92A0404}" srcOrd="0" destOrd="0" presId="urn:microsoft.com/office/officeart/2005/8/layout/vList3"/>
    <dgm:cxn modelId="{65B4E168-0F5C-4DE0-844A-5B898F948520}" type="presParOf" srcId="{614C4EC4-B7CD-4A5C-9ECD-BC5761EEE396}" destId="{C420768E-EF7F-4737-B2AD-A65BC54C5FD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2AA9E-45AF-45B8-9724-FED2BAE96091}">
      <dsp:nvSpPr>
        <dsp:cNvPr id="0" name=""/>
        <dsp:cNvSpPr/>
      </dsp:nvSpPr>
      <dsp:spPr>
        <a:xfrm>
          <a:off x="0" y="-7091"/>
          <a:ext cx="4575354" cy="4575354"/>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0DC7F-CEEA-4FBE-ABAC-F28126C75BD9}">
      <dsp:nvSpPr>
        <dsp:cNvPr id="0" name=""/>
        <dsp:cNvSpPr/>
      </dsp:nvSpPr>
      <dsp:spPr>
        <a:xfrm>
          <a:off x="2281356" y="0"/>
          <a:ext cx="6076973" cy="457535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kumimoji="1" lang="en-US" altLang="ja-JP" sz="1800" kern="1200" dirty="0"/>
        </a:p>
        <a:p>
          <a:pPr lvl="0" algn="l" defTabSz="800100">
            <a:lnSpc>
              <a:spcPct val="90000"/>
            </a:lnSpc>
            <a:spcBef>
              <a:spcPct val="0"/>
            </a:spcBef>
            <a:spcAft>
              <a:spcPct val="35000"/>
            </a:spcAft>
          </a:pPr>
          <a:r>
            <a:rPr kumimoji="1" lang="ja-JP" altLang="en-US" sz="1800" kern="1200" dirty="0"/>
            <a:t>全国レベルの取組</a:t>
          </a:r>
        </a:p>
      </dsp:txBody>
      <dsp:txXfrm>
        <a:off x="2281356" y="0"/>
        <a:ext cx="6076973" cy="1372609"/>
      </dsp:txXfrm>
    </dsp:sp>
    <dsp:sp modelId="{20FDEFDD-F487-45B6-A4F5-AFC94872D992}">
      <dsp:nvSpPr>
        <dsp:cNvPr id="0" name=""/>
        <dsp:cNvSpPr/>
      </dsp:nvSpPr>
      <dsp:spPr>
        <a:xfrm>
          <a:off x="800688" y="1608594"/>
          <a:ext cx="2973977" cy="2973977"/>
        </a:xfrm>
        <a:prstGeom prst="pie">
          <a:avLst>
            <a:gd name="adj1" fmla="val 5400000"/>
            <a:gd name="adj2" fmla="val 162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1465D-A3CE-46C6-9F9D-7DB3043EF180}">
      <dsp:nvSpPr>
        <dsp:cNvPr id="0" name=""/>
        <dsp:cNvSpPr/>
      </dsp:nvSpPr>
      <dsp:spPr>
        <a:xfrm>
          <a:off x="2287677" y="1601367"/>
          <a:ext cx="6076973" cy="297397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kumimoji="1" lang="en-US" altLang="ja-JP" sz="1800" kern="1200" dirty="0"/>
        </a:p>
        <a:p>
          <a:pPr lvl="0" algn="l" defTabSz="800100">
            <a:lnSpc>
              <a:spcPct val="90000"/>
            </a:lnSpc>
            <a:spcBef>
              <a:spcPct val="0"/>
            </a:spcBef>
            <a:spcAft>
              <a:spcPct val="35000"/>
            </a:spcAft>
          </a:pPr>
          <a:r>
            <a:rPr kumimoji="1" lang="ja-JP" altLang="en-US" sz="1800" kern="1200" dirty="0"/>
            <a:t>地域ブロックレベル</a:t>
          </a:r>
          <a:endParaRPr kumimoji="1" lang="en-US" altLang="ja-JP" sz="1800" kern="1200" dirty="0"/>
        </a:p>
        <a:p>
          <a:pPr lvl="0" algn="l" defTabSz="800100">
            <a:lnSpc>
              <a:spcPct val="90000"/>
            </a:lnSpc>
            <a:spcBef>
              <a:spcPct val="0"/>
            </a:spcBef>
            <a:spcAft>
              <a:spcPct val="35000"/>
            </a:spcAft>
          </a:pPr>
          <a:r>
            <a:rPr kumimoji="1" lang="ja-JP" altLang="en-US" sz="1800" kern="1200" dirty="0"/>
            <a:t>の取組</a:t>
          </a:r>
        </a:p>
      </dsp:txBody>
      <dsp:txXfrm>
        <a:off x="2287677" y="1601367"/>
        <a:ext cx="6076973" cy="1372604"/>
      </dsp:txXfrm>
    </dsp:sp>
    <dsp:sp modelId="{E0BC0F22-0CB0-405E-990E-9A62119D95C6}">
      <dsp:nvSpPr>
        <dsp:cNvPr id="0" name=""/>
        <dsp:cNvSpPr/>
      </dsp:nvSpPr>
      <dsp:spPr>
        <a:xfrm>
          <a:off x="1601374" y="3196457"/>
          <a:ext cx="1372604" cy="1372604"/>
        </a:xfrm>
        <a:prstGeom prst="pie">
          <a:avLst>
            <a:gd name="adj1" fmla="val 5400000"/>
            <a:gd name="adj2" fmla="val 1620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8F006-3DF9-4067-8CB4-3BD4D13AFD05}">
      <dsp:nvSpPr>
        <dsp:cNvPr id="0" name=""/>
        <dsp:cNvSpPr/>
      </dsp:nvSpPr>
      <dsp:spPr>
        <a:xfrm>
          <a:off x="2287677" y="3202744"/>
          <a:ext cx="6076973" cy="137260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kumimoji="1" lang="ja-JP" altLang="en-US" sz="1800" kern="1200" dirty="0"/>
            <a:t>自治体レベルの</a:t>
          </a:r>
          <a:endParaRPr kumimoji="1" lang="en-US" altLang="ja-JP" sz="1800" kern="1200" dirty="0"/>
        </a:p>
        <a:p>
          <a:pPr lvl="0" algn="l" defTabSz="800100">
            <a:lnSpc>
              <a:spcPct val="90000"/>
            </a:lnSpc>
            <a:spcBef>
              <a:spcPct val="0"/>
            </a:spcBef>
            <a:spcAft>
              <a:spcPct val="35000"/>
            </a:spcAft>
          </a:pPr>
          <a:r>
            <a:rPr kumimoji="1" lang="ja-JP" altLang="en-US" sz="1800" kern="1200" dirty="0"/>
            <a:t>取組</a:t>
          </a:r>
        </a:p>
      </dsp:txBody>
      <dsp:txXfrm>
        <a:off x="2287677" y="3202744"/>
        <a:ext cx="6076973" cy="1372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39A1B-B86F-4026-AD5B-2293494ACBA6}">
      <dsp:nvSpPr>
        <dsp:cNvPr id="0" name=""/>
        <dsp:cNvSpPr/>
      </dsp:nvSpPr>
      <dsp:spPr>
        <a:xfrm rot="10800000">
          <a:off x="1550863" y="135007"/>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lvl="0" algn="ctr" defTabSz="1022350">
            <a:lnSpc>
              <a:spcPct val="90000"/>
            </a:lnSpc>
            <a:spcBef>
              <a:spcPct val="0"/>
            </a:spcBef>
            <a:spcAft>
              <a:spcPct val="35000"/>
            </a:spcAft>
          </a:pPr>
          <a:r>
            <a:rPr kumimoji="1" lang="ja-JP" altLang="en-US" sz="2300" kern="1200" dirty="0"/>
            <a:t>仮置場の確保</a:t>
          </a:r>
        </a:p>
      </dsp:txBody>
      <dsp:txXfrm rot="10800000">
        <a:off x="1681962" y="135007"/>
        <a:ext cx="5238935" cy="524397"/>
      </dsp:txXfrm>
    </dsp:sp>
    <dsp:sp modelId="{44140C14-9129-4F6A-89E3-C2903DAAD70E}">
      <dsp:nvSpPr>
        <dsp:cNvPr id="0" name=""/>
        <dsp:cNvSpPr/>
      </dsp:nvSpPr>
      <dsp:spPr>
        <a:xfrm>
          <a:off x="1154342" y="685"/>
          <a:ext cx="793041" cy="7930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A54C226-3CBD-438E-88BC-B489B40190F3}">
      <dsp:nvSpPr>
        <dsp:cNvPr id="0" name=""/>
        <dsp:cNvSpPr/>
      </dsp:nvSpPr>
      <dsp:spPr>
        <a:xfrm rot="10800000">
          <a:off x="1556016" y="109489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lvl="0" algn="ctr" defTabSz="1022350">
            <a:lnSpc>
              <a:spcPct val="90000"/>
            </a:lnSpc>
            <a:spcBef>
              <a:spcPct val="0"/>
            </a:spcBef>
            <a:spcAft>
              <a:spcPct val="35000"/>
            </a:spcAft>
          </a:pPr>
          <a:r>
            <a:rPr kumimoji="1" lang="ja-JP" altLang="en-US" sz="2300" kern="1200" dirty="0"/>
            <a:t>協定の活用</a:t>
          </a:r>
        </a:p>
      </dsp:txBody>
      <dsp:txXfrm rot="10800000">
        <a:off x="1687115" y="1094892"/>
        <a:ext cx="5238935" cy="524397"/>
      </dsp:txXfrm>
    </dsp:sp>
    <dsp:sp modelId="{88099AF4-4D02-46AB-91D4-72440617FFB0}">
      <dsp:nvSpPr>
        <dsp:cNvPr id="0" name=""/>
        <dsp:cNvSpPr/>
      </dsp:nvSpPr>
      <dsp:spPr>
        <a:xfrm>
          <a:off x="1149188" y="950263"/>
          <a:ext cx="813655" cy="81365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3AE69C3-6BBE-4504-AF22-D289A57DBEE4}">
      <dsp:nvSpPr>
        <dsp:cNvPr id="0" name=""/>
        <dsp:cNvSpPr/>
      </dsp:nvSpPr>
      <dsp:spPr>
        <a:xfrm rot="10800000">
          <a:off x="1559602" y="2072256"/>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lvl="0" algn="ctr" defTabSz="1022350">
            <a:lnSpc>
              <a:spcPct val="90000"/>
            </a:lnSpc>
            <a:spcBef>
              <a:spcPct val="0"/>
            </a:spcBef>
            <a:spcAft>
              <a:spcPct val="35000"/>
            </a:spcAft>
          </a:pPr>
          <a:r>
            <a:rPr kumimoji="1" lang="ja-JP" altLang="en-US" sz="2300" kern="1200" dirty="0"/>
            <a:t>国・県等との連携</a:t>
          </a:r>
        </a:p>
      </dsp:txBody>
      <dsp:txXfrm rot="10800000">
        <a:off x="1690701" y="2072256"/>
        <a:ext cx="5238935" cy="524397"/>
      </dsp:txXfrm>
    </dsp:sp>
    <dsp:sp modelId="{B5184E0C-030B-4D98-95A3-CBFBA955EE6E}">
      <dsp:nvSpPr>
        <dsp:cNvPr id="0" name=""/>
        <dsp:cNvSpPr/>
      </dsp:nvSpPr>
      <dsp:spPr>
        <a:xfrm>
          <a:off x="1145603" y="1920456"/>
          <a:ext cx="827997" cy="827997"/>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713FD93-0792-45C3-872D-88975A6AB626}">
      <dsp:nvSpPr>
        <dsp:cNvPr id="0" name=""/>
        <dsp:cNvSpPr/>
      </dsp:nvSpPr>
      <dsp:spPr>
        <a:xfrm rot="10800000">
          <a:off x="1555513" y="304861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lvl="0" algn="ctr" defTabSz="1022350">
            <a:lnSpc>
              <a:spcPct val="90000"/>
            </a:lnSpc>
            <a:spcBef>
              <a:spcPct val="0"/>
            </a:spcBef>
            <a:spcAft>
              <a:spcPct val="35000"/>
            </a:spcAft>
          </a:pPr>
          <a:r>
            <a:rPr kumimoji="1" lang="ja-JP" altLang="en-US" sz="2300" kern="1200" dirty="0"/>
            <a:t>計画（災害廃棄物処理実行計画）</a:t>
          </a:r>
        </a:p>
      </dsp:txBody>
      <dsp:txXfrm rot="10800000">
        <a:off x="1686612" y="3048612"/>
        <a:ext cx="5238935" cy="524397"/>
      </dsp:txXfrm>
    </dsp:sp>
    <dsp:sp modelId="{7CD58FD6-4C0B-4B27-B428-F4E8A1FA2761}">
      <dsp:nvSpPr>
        <dsp:cNvPr id="0" name=""/>
        <dsp:cNvSpPr/>
      </dsp:nvSpPr>
      <dsp:spPr>
        <a:xfrm>
          <a:off x="1149692" y="2904990"/>
          <a:ext cx="811641" cy="8116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420768E-EF7F-4737-B2AD-A65BC54C5FD6}">
      <dsp:nvSpPr>
        <dsp:cNvPr id="0" name=""/>
        <dsp:cNvSpPr/>
      </dsp:nvSpPr>
      <dsp:spPr>
        <a:xfrm rot="10800000">
          <a:off x="1554269" y="401430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lvl="0" algn="ctr" defTabSz="1022350">
            <a:lnSpc>
              <a:spcPct val="90000"/>
            </a:lnSpc>
            <a:spcBef>
              <a:spcPct val="0"/>
            </a:spcBef>
            <a:spcAft>
              <a:spcPct val="35000"/>
            </a:spcAft>
          </a:pPr>
          <a:r>
            <a:rPr kumimoji="1" lang="ja-JP" altLang="en-US" sz="2300" kern="1200" dirty="0"/>
            <a:t>広報（情報発信）</a:t>
          </a:r>
        </a:p>
      </dsp:txBody>
      <dsp:txXfrm rot="10800000">
        <a:off x="1685368" y="4014302"/>
        <a:ext cx="5238935" cy="524397"/>
      </dsp:txXfrm>
    </dsp:sp>
    <dsp:sp modelId="{D9D38D05-0B08-4A57-BA8E-57AAC92A0404}">
      <dsp:nvSpPr>
        <dsp:cNvPr id="0" name=""/>
        <dsp:cNvSpPr/>
      </dsp:nvSpPr>
      <dsp:spPr>
        <a:xfrm>
          <a:off x="1150936" y="3873168"/>
          <a:ext cx="806665" cy="80666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50529" cy="497524"/>
          </a:xfrm>
          <a:prstGeom prst="rect">
            <a:avLst/>
          </a:prstGeom>
        </p:spPr>
        <p:txBody>
          <a:bodyPr vert="horz" lIns="91559" tIns="45779" rIns="91559" bIns="45779"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082" y="0"/>
            <a:ext cx="2950529" cy="497524"/>
          </a:xfrm>
          <a:prstGeom prst="rect">
            <a:avLst/>
          </a:prstGeom>
        </p:spPr>
        <p:txBody>
          <a:bodyPr vert="horz" lIns="91559" tIns="45779" rIns="91559" bIns="45779" rtlCol="0"/>
          <a:lstStyle>
            <a:lvl1pPr algn="r">
              <a:defRPr sz="1200"/>
            </a:lvl1pPr>
          </a:lstStyle>
          <a:p>
            <a:fld id="{F0508D1A-F340-49D8-ABAE-9C7D0A526E30}" type="datetimeFigureOut">
              <a:rPr kumimoji="1" lang="ja-JP" altLang="en-US" smtClean="0"/>
              <a:t>2023/7/31</a:t>
            </a:fld>
            <a:endParaRPr kumimoji="1" lang="ja-JP" altLang="en-US" dirty="0"/>
          </a:p>
        </p:txBody>
      </p:sp>
      <p:sp>
        <p:nvSpPr>
          <p:cNvPr id="4" name="フッター プレースホルダー 3"/>
          <p:cNvSpPr>
            <a:spLocks noGrp="1"/>
          </p:cNvSpPr>
          <p:nvPr>
            <p:ph type="ftr" sz="quarter" idx="2"/>
          </p:nvPr>
        </p:nvSpPr>
        <p:spPr>
          <a:xfrm>
            <a:off x="0" y="9441814"/>
            <a:ext cx="2950529" cy="497524"/>
          </a:xfrm>
          <a:prstGeom prst="rect">
            <a:avLst/>
          </a:prstGeom>
        </p:spPr>
        <p:txBody>
          <a:bodyPr vert="horz" lIns="91559" tIns="45779" rIns="91559" bIns="45779"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082" y="9441814"/>
            <a:ext cx="2950529" cy="497524"/>
          </a:xfrm>
          <a:prstGeom prst="rect">
            <a:avLst/>
          </a:prstGeom>
        </p:spPr>
        <p:txBody>
          <a:bodyPr vert="horz" lIns="91559" tIns="45779" rIns="91559" bIns="45779" rtlCol="0" anchor="b"/>
          <a:lstStyle>
            <a:lvl1pPr algn="r">
              <a:defRPr sz="1200"/>
            </a:lvl1pPr>
          </a:lstStyle>
          <a:p>
            <a:fld id="{91E5D325-D2BF-4B8F-AD1C-14384A249B84}" type="slidenum">
              <a:rPr kumimoji="1" lang="ja-JP" altLang="en-US" smtClean="0"/>
              <a:t>‹#›</a:t>
            </a:fld>
            <a:endParaRPr kumimoji="1" lang="ja-JP" altLang="en-US" dirty="0"/>
          </a:p>
        </p:txBody>
      </p:sp>
    </p:spTree>
    <p:extLst>
      <p:ext uri="{BB962C8B-B14F-4D97-AF65-F5344CB8AC3E}">
        <p14:creationId xmlns:p14="http://schemas.microsoft.com/office/powerpoint/2010/main" val="31481824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5.25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5.785"/>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7.07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703 148,'9'-4,"1"0,0 1,0 1,1 0,-1 0,17 0,-15 1,0 0,0-1,23-6,-32 6,1 1,-1-1,1 1,-1-1,0 0,1 0,4-5,-7 6,-1 0,1 1,-1-1,1 0,-1 1,1-1,-1 0,0 0,1 1,-1-1,0 0,0 0,0 0,1 0,-1 1,0-1,0 0,0 0,0 0,0 0,-1 1,1-1,0 0,0 0,0 0,-1 1,1-1,0 0,-1 0,1 1,-1-1,1 0,-1 0,1 1,-1-1,1 1,-1-1,0 1,1-1,-1 1,0-1,0 1,0-1,-6-4,0 1,0 1,-1-1,1 1,-1 0,1 1,-11-3,-63-8,62 11,-60-9,0 4,0 4,-122 9,188-5,0 1,0 0,0 1,1 1,-21 7,30-9,-1 0,1 0,-1 0,1 0,0 0,0 1,0 0,0-1,0 1,1 0,-1 0,1 1,0-1,0 1,0-1,0 1,0-1,1 1,0 0,0 0,-1 6,1-3,1-1,-1 1,2 0,-1-1,1 1,0-1,0 0,0 1,1-1,0 0,6 11,2 1,1 0,18 23,-18-26,0 0,-1 1,15 31,-21-35,1 0,0 0,1 0,0-1,1 0,0 0,1-1,0 0,0 0,1 0,1-2,-1 1,14 8,-9-9,0 0,1-1,0-1,0-1,28 7,87 10,-10-3,-11 6,237 61,-324-80,-1 1,0 1,0 1,28 17,-25-7,-24-18,0-1,1 1,-1-1,0 1,1-1,-1 1,0-1,0 1,1-1,-1 1,0-1,0 1,0-1,0 1,0 0,0-1,0 1,0-1,0 1,0 0,0-1,0 1,0-1,0 1,0-1,-1 1,1-1,0 1,0-1,-1 1,1-1,0 1,-1-1,1 1,0-1,-1 1,1-1,-1 0,1 1,-1-1,1 0,-1 1,1-1,-1 0,1 0,-1 0,0 1,-11 3,-1 0,0-1,1-1,-1 0,0 0,0-1,-22-2,0 2,-1039-19,970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07:58:51.963"/>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05:47.825"/>
    </inkml:context>
    <inkml:brush xml:id="br0">
      <inkml:brushProperty name="width" value="0.35" units="cm"/>
      <inkml:brushProperty name="height" value="0.35" units="cm"/>
      <inkml:brushProperty name="color" value="#FFFFFF"/>
    </inkml:brush>
  </inkml:definitions>
  <inkml:trace contextRef="#ctx0" brushRef="#br0">1 645 24575,'0'4'0,"0"0"0,0 0 0,0 0 0,1 0 0,-1 0 0,1 0 0,0 0 0,0-1 0,1 1 0,-1 0 0,3 4 0,-2-6 0,0 1 0,1 0 0,-1-1 0,1 1 0,0-1 0,0 0 0,0 1 0,0-2 0,0 1 0,1 0 0,-1-1 0,6 3 0,34 10 0,0-1 0,82 13 0,95-1 0,360-1 0,-86-6 0,187-6 0,-451-14 0,213 2 0,-412 2 0,0 1 0,-1 1 0,0 1 0,0 2 0,0 1 0,-1 2 0,0 0 0,-1 2 0,48 28 0,-75-39 0,61 30 0,-57-28 0,1-1 0,0 0 0,0-1 0,0 1 0,0-1 0,0 0 0,0 0 0,10-1 0,-9-1 0,-6-2 0,-15-1 0,-47-5 0,0 4 0,-91 2 0,80 3 0,-63 2 0,-86-4 0,128-11 0,23 3 0,-47-7 0,-43-4 0,141 19 0,1-1 0,-1-1 0,1-1 0,-26-9 0,22 6 0,-1 1 0,-27-4 0,-20 4 0,-1 3 0,-73 7 0,39-1 0,-913-2 0,968-3 0,-12 0 0,60 3 0,0 0 0,0 0 0,1 1 0,-1-1 0,0 0 0,1 0 0,-1 1 0,0-1 0,1 1 0,-1 0 0,1-1 0,-1 1 0,0 0 0,1 0 0,0 0 0,-1 0 0,1 0 0,0 0 0,-1 0 0,1 1 0,0-1 0,0 0 0,0 1 0,0-1 0,0 1 0,0-1 0,1 1 0,-1-1 0,0 1 0,1 0 0,-1-1 0,1 1 0,0 0 0,-1-1 0,1 1 0,0 2 0,0 1 0,1-1 0,-1 0 0,1 0 0,0 0 0,0 0 0,1 0 0,-1 0 0,1 0 0,0 0 0,0 0 0,0-1 0,0 1 0,1-1 0,2 4 0,1-2 0,0 1 0,1-1 0,0-1 0,0 1 0,0-1 0,0 0 0,0-1 0,1 0 0,0 0 0,-1-1 0,1 0 0,16 3 0,11-1 0,58 0 0,-75-4 0,600-1-769,-275-2 413,1549 2 1481,-1871 1-1125,-8 1 0,0-1 0,0 0 0,19-4 0,-29 4 0,-1-1 0,1 1 0,-1-1 0,0 0 0,1 0 0,-1 0 0,0 0 0,1 0 0,-1 0 0,0-1 0,0 1 0,0-1 0,0 1 0,0-1 0,-1 0 0,1 0 0,0 0 0,-1 0 0,0 0 0,1 0 0,-1 0 0,0 0 0,2-4 0,-1-3 0,-1 0 0,1 0 0,-1 0 0,-1 0 0,0 0 0,0-1 0,-1 1 0,-3-17 0,-4-6 0,-12-33 0,19 61 0,-5-12 0,0-1 0,-1 2 0,-1-1 0,0 1 0,-1 0 0,-20-25 0,21 31 0,-1 0 0,-1 0 0,0 0 0,0 1 0,0 1 0,-1-1 0,0 2 0,0 0 0,-21-9 0,24 13 0,-54-23 0,-2 4 0,-97-21 0,72 30 0,-114-2 0,-93 14 0,145 2 0,-1609-1 0,1747-1 0,-1-1 0,0 0 0,1-1 0,-1-1 0,1 0 0,0-1 0,0 0 0,0-1 0,0 0 0,1-1 0,0-1 0,0 1 0,1-2 0,0 0 0,0 0 0,0-1 0,1-1 0,1 1 0,0-2 0,0 1 0,-8-14 0,16 22 0,-15-20 0,2-1 0,-22-45 0,33 62 0,1 0 0,-1 1 0,1-1 0,1 0 0,-1 0 0,1 0 0,0-1 0,1 1 0,-1 0 0,1 0 0,1 0 0,-1-1 0,1 1 0,0 0 0,0 0 0,1 0 0,0 0 0,3-9 0,-3 12 0,1-1 0,-1 1 0,1 0 0,0 0 0,0 0 0,0 0 0,0 0 0,0 1 0,1 0 0,-1-1 0,1 1 0,-1 0 0,1 1 0,0-1 0,0 1 0,0-1 0,0 1 0,0 0 0,5 0 0,9-1 0,1 0 0,-1 2 0,20 1 0,-20 0 0,886 6 0,-592-8 0,-281 3 0,0 1 0,34 8 0,43 4 0,307-13 0,-212-4 0,654 2-1365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12:53.437"/>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2:12:58.099"/>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575" cy="498475"/>
          </a:xfrm>
          <a:prstGeom prst="rect">
            <a:avLst/>
          </a:prstGeom>
        </p:spPr>
        <p:txBody>
          <a:bodyPr vert="horz" lIns="91431" tIns="45715" rIns="91431" bIns="4571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1" tIns="45715" rIns="91431" bIns="45715" rtlCol="0"/>
          <a:lstStyle>
            <a:lvl1pPr algn="r">
              <a:defRPr sz="1200"/>
            </a:lvl1pPr>
          </a:lstStyle>
          <a:p>
            <a:fld id="{4C6252CE-02B6-4B86-AB02-B8F129DA8D7F}" type="datetimeFigureOut">
              <a:rPr kumimoji="1" lang="ja-JP" altLang="en-US" smtClean="0"/>
              <a:t>2023/7/31</a:t>
            </a:fld>
            <a:endParaRPr kumimoji="1" lang="ja-JP" altLang="en-US" dirty="0"/>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1" tIns="45715" rIns="91431" bIns="45715" rtlCol="0" anchor="ctr"/>
          <a:lstStyle/>
          <a:p>
            <a:endParaRPr lang="ja-JP" altLang="en-US" dirty="0"/>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31" tIns="45715" rIns="91431" bIns="4571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39" y="9440863"/>
            <a:ext cx="2949575" cy="498475"/>
          </a:xfrm>
          <a:prstGeom prst="rect">
            <a:avLst/>
          </a:prstGeom>
        </p:spPr>
        <p:txBody>
          <a:bodyPr vert="horz" lIns="91431" tIns="45715" rIns="91431" bIns="45715" rtlCol="0" anchor="b"/>
          <a:lstStyle>
            <a:lvl1pPr algn="r">
              <a:defRPr sz="1200"/>
            </a:lvl1pPr>
          </a:lstStyle>
          <a:p>
            <a:fld id="{0CB88377-9818-4817-8AE2-687204E1B212}" type="slidenum">
              <a:rPr kumimoji="1" lang="ja-JP" altLang="en-US" smtClean="0"/>
              <a:t>‹#›</a:t>
            </a:fld>
            <a:endParaRPr kumimoji="1" lang="ja-JP" altLang="en-US" dirty="0"/>
          </a:p>
        </p:txBody>
      </p:sp>
    </p:spTree>
    <p:extLst>
      <p:ext uri="{BB962C8B-B14F-4D97-AF65-F5344CB8AC3E}">
        <p14:creationId xmlns:p14="http://schemas.microsoft.com/office/powerpoint/2010/main" val="1589766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2D07FED-BBA4-4E1A-B28A-8F320DA721AC}" type="slidenum">
              <a:rPr kumimoji="1" lang="ja-JP" altLang="en-US" smtClean="0"/>
              <a:t>1</a:t>
            </a:fld>
            <a:endParaRPr kumimoji="1" lang="ja-JP" altLang="en-US" dirty="0"/>
          </a:p>
        </p:txBody>
      </p:sp>
    </p:spTree>
    <p:extLst>
      <p:ext uri="{BB962C8B-B14F-4D97-AF65-F5344CB8AC3E}">
        <p14:creationId xmlns:p14="http://schemas.microsoft.com/office/powerpoint/2010/main" val="84708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endParaRPr lang="ja-JP" altLang="en-US" sz="1400"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10</a:t>
            </a:fld>
            <a:endParaRPr kumimoji="1" lang="ja-JP" altLang="en-US"/>
          </a:p>
        </p:txBody>
      </p:sp>
    </p:spTree>
    <p:extLst>
      <p:ext uri="{BB962C8B-B14F-4D97-AF65-F5344CB8AC3E}">
        <p14:creationId xmlns:p14="http://schemas.microsoft.com/office/powerpoint/2010/main" val="90627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11</a:t>
            </a:fld>
            <a:endParaRPr kumimoji="1" lang="ja-JP" altLang="en-US"/>
          </a:p>
        </p:txBody>
      </p:sp>
    </p:spTree>
    <p:extLst>
      <p:ext uri="{BB962C8B-B14F-4D97-AF65-F5344CB8AC3E}">
        <p14:creationId xmlns:p14="http://schemas.microsoft.com/office/powerpoint/2010/main" val="2396783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12</a:t>
            </a:fld>
            <a:endParaRPr kumimoji="1" lang="ja-JP" altLang="en-US"/>
          </a:p>
        </p:txBody>
      </p:sp>
    </p:spTree>
    <p:extLst>
      <p:ext uri="{BB962C8B-B14F-4D97-AF65-F5344CB8AC3E}">
        <p14:creationId xmlns:p14="http://schemas.microsoft.com/office/powerpoint/2010/main" val="328992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44538" y="1349375"/>
            <a:ext cx="5259387" cy="36417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5589">
              <a:defRPr/>
            </a:pPr>
            <a:fld id="{40C3A3DF-E402-4818-832A-7F53F91F6A67}" type="slidenum">
              <a:rPr lang="ja-JP" altLang="en-US">
                <a:solidFill>
                  <a:prstClr val="black"/>
                </a:solidFill>
                <a:latin typeface="游ゴシック" panose="020F0502020204030204"/>
                <a:ea typeface="游ゴシック" panose="020B0400000000000000" pitchFamily="50" charset="-128"/>
              </a:rPr>
              <a:pPr defTabSz="915589">
                <a:defRPr/>
              </a:pPr>
              <a:t>13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4377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14</a:t>
            </a:fld>
            <a:endParaRPr kumimoji="1" lang="ja-JP" altLang="en-US"/>
          </a:p>
        </p:txBody>
      </p:sp>
    </p:spTree>
    <p:extLst>
      <p:ext uri="{BB962C8B-B14F-4D97-AF65-F5344CB8AC3E}">
        <p14:creationId xmlns:p14="http://schemas.microsoft.com/office/powerpoint/2010/main" val="116496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E1D81DD3-ACB1-472E-B693-31D3720D8ED2}" type="slidenum">
              <a:rPr kumimoji="1" lang="ja-JP" altLang="en-US" smtClean="0"/>
              <a:t>15</a:t>
            </a:fld>
            <a:endParaRPr kumimoji="1" lang="ja-JP" altLang="en-US" dirty="0"/>
          </a:p>
        </p:txBody>
      </p:sp>
    </p:spTree>
    <p:extLst>
      <p:ext uri="{BB962C8B-B14F-4D97-AF65-F5344CB8AC3E}">
        <p14:creationId xmlns:p14="http://schemas.microsoft.com/office/powerpoint/2010/main" val="37961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4883" indent="-286493">
              <a:defRPr kumimoji="1">
                <a:solidFill>
                  <a:schemeClr val="tx1"/>
                </a:solidFill>
                <a:latin typeface="Calibri" panose="020F0502020204030204" pitchFamily="34" charset="0"/>
                <a:ea typeface="ＭＳ Ｐゴシック" panose="020B0600070205080204" pitchFamily="50" charset="-128"/>
              </a:defRPr>
            </a:lvl2pPr>
            <a:lvl3pPr marL="1145974" indent="-229195">
              <a:defRPr kumimoji="1">
                <a:solidFill>
                  <a:schemeClr val="tx1"/>
                </a:solidFill>
                <a:latin typeface="Calibri" panose="020F0502020204030204" pitchFamily="34" charset="0"/>
                <a:ea typeface="ＭＳ Ｐゴシック" panose="020B0600070205080204" pitchFamily="50" charset="-128"/>
              </a:defRPr>
            </a:lvl3pPr>
            <a:lvl4pPr marL="1604363" indent="-229195">
              <a:defRPr kumimoji="1">
                <a:solidFill>
                  <a:schemeClr val="tx1"/>
                </a:solidFill>
                <a:latin typeface="Calibri" panose="020F0502020204030204" pitchFamily="34" charset="0"/>
                <a:ea typeface="ＭＳ Ｐゴシック" panose="020B0600070205080204" pitchFamily="50" charset="-128"/>
              </a:defRPr>
            </a:lvl4pPr>
            <a:lvl5pPr marL="2062753" indent="-229195">
              <a:defRPr kumimoji="1">
                <a:solidFill>
                  <a:schemeClr val="tx1"/>
                </a:solidFill>
                <a:latin typeface="Calibri" panose="020F0502020204030204" pitchFamily="34" charset="0"/>
                <a:ea typeface="ＭＳ Ｐゴシック" panose="020B0600070205080204" pitchFamily="50" charset="-128"/>
              </a:defRPr>
            </a:lvl5pPr>
            <a:lvl6pPr marL="2521142"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53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792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631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728666-2FFA-4739-86A2-4F73C5B3D9CE}" type="slidenum">
              <a:rPr lang="ja-JP" altLang="en-US" smtClean="0">
                <a:solidFill>
                  <a:srgbClr val="000000"/>
                </a:solidFill>
              </a:rPr>
              <a:pPr/>
              <a:t>16</a:t>
            </a:fld>
            <a:endParaRPr lang="ja-JP" altLang="en-US">
              <a:solidFill>
                <a:srgbClr val="000000"/>
              </a:solidFill>
            </a:endParaRPr>
          </a:p>
        </p:txBody>
      </p:sp>
    </p:spTree>
    <p:extLst>
      <p:ext uri="{BB962C8B-B14F-4D97-AF65-F5344CB8AC3E}">
        <p14:creationId xmlns:p14="http://schemas.microsoft.com/office/powerpoint/2010/main" val="8553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30724" name="日付プレースホルダー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4883" indent="-286493">
              <a:defRPr kumimoji="1">
                <a:solidFill>
                  <a:schemeClr val="tx1"/>
                </a:solidFill>
                <a:latin typeface="Calibri" panose="020F0502020204030204" pitchFamily="34" charset="0"/>
                <a:ea typeface="ＭＳ Ｐゴシック" panose="020B0600070205080204" pitchFamily="50" charset="-128"/>
              </a:defRPr>
            </a:lvl2pPr>
            <a:lvl3pPr marL="1145974" indent="-229195">
              <a:defRPr kumimoji="1">
                <a:solidFill>
                  <a:schemeClr val="tx1"/>
                </a:solidFill>
                <a:latin typeface="Calibri" panose="020F0502020204030204" pitchFamily="34" charset="0"/>
                <a:ea typeface="ＭＳ Ｐゴシック" panose="020B0600070205080204" pitchFamily="50" charset="-128"/>
              </a:defRPr>
            </a:lvl3pPr>
            <a:lvl4pPr marL="1604363" indent="-229195">
              <a:defRPr kumimoji="1">
                <a:solidFill>
                  <a:schemeClr val="tx1"/>
                </a:solidFill>
                <a:latin typeface="Calibri" panose="020F0502020204030204" pitchFamily="34" charset="0"/>
                <a:ea typeface="ＭＳ Ｐゴシック" panose="020B0600070205080204" pitchFamily="50" charset="-128"/>
              </a:defRPr>
            </a:lvl4pPr>
            <a:lvl5pPr marL="2062753" indent="-229195">
              <a:defRPr kumimoji="1">
                <a:solidFill>
                  <a:schemeClr val="tx1"/>
                </a:solidFill>
                <a:latin typeface="Calibri" panose="020F0502020204030204" pitchFamily="34" charset="0"/>
                <a:ea typeface="ＭＳ Ｐゴシック" panose="020B0600070205080204" pitchFamily="50" charset="-128"/>
              </a:defRPr>
            </a:lvl5pPr>
            <a:lvl6pPr marL="2521142"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53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792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631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30725"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4883" indent="-286493">
              <a:defRPr kumimoji="1">
                <a:solidFill>
                  <a:schemeClr val="tx1"/>
                </a:solidFill>
                <a:latin typeface="Calibri" panose="020F0502020204030204" pitchFamily="34" charset="0"/>
                <a:ea typeface="ＭＳ Ｐゴシック" panose="020B0600070205080204" pitchFamily="50" charset="-128"/>
              </a:defRPr>
            </a:lvl2pPr>
            <a:lvl3pPr marL="1145974" indent="-229195">
              <a:defRPr kumimoji="1">
                <a:solidFill>
                  <a:schemeClr val="tx1"/>
                </a:solidFill>
                <a:latin typeface="Calibri" panose="020F0502020204030204" pitchFamily="34" charset="0"/>
                <a:ea typeface="ＭＳ Ｐゴシック" panose="020B0600070205080204" pitchFamily="50" charset="-128"/>
              </a:defRPr>
            </a:lvl3pPr>
            <a:lvl4pPr marL="1604363" indent="-229195">
              <a:defRPr kumimoji="1">
                <a:solidFill>
                  <a:schemeClr val="tx1"/>
                </a:solidFill>
                <a:latin typeface="Calibri" panose="020F0502020204030204" pitchFamily="34" charset="0"/>
                <a:ea typeface="ＭＳ Ｐゴシック" panose="020B0600070205080204" pitchFamily="50" charset="-128"/>
              </a:defRPr>
            </a:lvl4pPr>
            <a:lvl5pPr marL="2062753" indent="-229195">
              <a:defRPr kumimoji="1">
                <a:solidFill>
                  <a:schemeClr val="tx1"/>
                </a:solidFill>
                <a:latin typeface="Calibri" panose="020F0502020204030204" pitchFamily="34" charset="0"/>
                <a:ea typeface="ＭＳ Ｐゴシック" panose="020B0600070205080204" pitchFamily="50" charset="-128"/>
              </a:defRPr>
            </a:lvl5pPr>
            <a:lvl6pPr marL="2521142"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53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792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631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E621864-B505-42B6-91AC-4BC796B9B212}" type="slidenum">
              <a:rPr lang="ja-JP" altLang="en-US" smtClean="0"/>
              <a:pPr/>
              <a:t>17</a:t>
            </a:fld>
            <a:endParaRPr lang="ja-JP" altLang="en-US"/>
          </a:p>
        </p:txBody>
      </p:sp>
    </p:spTree>
    <p:extLst>
      <p:ext uri="{BB962C8B-B14F-4D97-AF65-F5344CB8AC3E}">
        <p14:creationId xmlns:p14="http://schemas.microsoft.com/office/powerpoint/2010/main" val="177739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63D567E5-8F01-45C8-BD5A-C7B0BAB2B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835F7060-1DD4-4B8D-91A7-AD1D715CB6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16388" name="スライド番号プレースホルダー 3">
            <a:extLst>
              <a:ext uri="{FF2B5EF4-FFF2-40B4-BE49-F238E27FC236}">
                <a16:creationId xmlns:a16="http://schemas.microsoft.com/office/drawing/2014/main" id="{EE718F22-77A9-4E11-BE3B-F46A33A252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5506" indent="-286121">
              <a:defRPr kumimoji="1">
                <a:solidFill>
                  <a:schemeClr val="tx1"/>
                </a:solidFill>
                <a:latin typeface="Calibri" panose="020F0502020204030204" pitchFamily="34" charset="0"/>
                <a:ea typeface="ＭＳ Ｐゴシック" panose="020B0600070205080204" pitchFamily="50" charset="-128"/>
              </a:defRPr>
            </a:lvl2pPr>
            <a:lvl3pPr marL="1147665" indent="-227308">
              <a:defRPr kumimoji="1">
                <a:solidFill>
                  <a:schemeClr val="tx1"/>
                </a:solidFill>
                <a:latin typeface="Calibri" panose="020F0502020204030204" pitchFamily="34" charset="0"/>
                <a:ea typeface="ＭＳ Ｐゴシック" panose="020B0600070205080204" pitchFamily="50" charset="-128"/>
              </a:defRPr>
            </a:lvl3pPr>
            <a:lvl4pPr marL="1607049" indent="-227308">
              <a:defRPr kumimoji="1">
                <a:solidFill>
                  <a:schemeClr val="tx1"/>
                </a:solidFill>
                <a:latin typeface="Calibri" panose="020F0502020204030204" pitchFamily="34" charset="0"/>
                <a:ea typeface="ＭＳ Ｐゴシック" panose="020B0600070205080204" pitchFamily="50" charset="-128"/>
              </a:defRPr>
            </a:lvl4pPr>
            <a:lvl5pPr marL="2068023" indent="-227308">
              <a:defRPr kumimoji="1">
                <a:solidFill>
                  <a:schemeClr val="tx1"/>
                </a:solidFill>
                <a:latin typeface="Calibri" panose="020F0502020204030204" pitchFamily="34" charset="0"/>
                <a:ea typeface="ＭＳ Ｐゴシック" panose="020B0600070205080204" pitchFamily="50" charset="-128"/>
              </a:defRPr>
            </a:lvl5pPr>
            <a:lvl6pPr marL="2525817" indent="-22730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3612" indent="-22730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1406" indent="-22730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9200" indent="-22730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defTabSz="915589" fontAlgn="base">
              <a:spcBef>
                <a:spcPct val="0"/>
              </a:spcBef>
              <a:spcAft>
                <a:spcPct val="0"/>
              </a:spcAft>
              <a:defRPr/>
            </a:pPr>
            <a:fld id="{8C656719-24F2-42E5-8E14-4C00D80ADE1A}" type="slidenum">
              <a:rPr lang="ja-JP" altLang="en-US">
                <a:solidFill>
                  <a:srgbClr val="000000"/>
                </a:solidFill>
              </a:rPr>
              <a:pPr defTabSz="915589" fontAlgn="base">
                <a:spcBef>
                  <a:spcPct val="0"/>
                </a:spcBef>
                <a:spcAft>
                  <a:spcPct val="0"/>
                </a:spcAft>
                <a:defRPr/>
              </a:pPr>
              <a:t>18</a:t>
            </a:fld>
            <a:endParaRPr lang="ja-JP"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19</a:t>
            </a:fld>
            <a:endParaRPr kumimoji="1" lang="ja-JP" altLang="en-US" dirty="0"/>
          </a:p>
        </p:txBody>
      </p:sp>
    </p:spTree>
    <p:extLst>
      <p:ext uri="{BB962C8B-B14F-4D97-AF65-F5344CB8AC3E}">
        <p14:creationId xmlns:p14="http://schemas.microsoft.com/office/powerpoint/2010/main" val="388200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715963" y="747713"/>
            <a:ext cx="5384800" cy="3729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537">
              <a:defRPr kumimoji="1">
                <a:solidFill>
                  <a:schemeClr val="tx1"/>
                </a:solidFill>
                <a:latin typeface="Calibri" panose="020F0502020204030204" pitchFamily="34" charset="0"/>
                <a:ea typeface="ＭＳ Ｐゴシック" panose="020B0600070205080204" pitchFamily="50" charset="-128"/>
              </a:defRPr>
            </a:lvl1pPr>
            <a:lvl2pPr marL="743916" indent="-286121" defTabSz="923537">
              <a:defRPr kumimoji="1">
                <a:solidFill>
                  <a:schemeClr val="tx1"/>
                </a:solidFill>
                <a:latin typeface="Calibri" panose="020F0502020204030204" pitchFamily="34" charset="0"/>
                <a:ea typeface="ＭＳ Ｐゴシック" panose="020B0600070205080204" pitchFamily="50" charset="-128"/>
              </a:defRPr>
            </a:lvl2pPr>
            <a:lvl3pPr marL="1144486" indent="-228897" defTabSz="923537">
              <a:defRPr kumimoji="1">
                <a:solidFill>
                  <a:schemeClr val="tx1"/>
                </a:solidFill>
                <a:latin typeface="Calibri" panose="020F0502020204030204" pitchFamily="34" charset="0"/>
                <a:ea typeface="ＭＳ Ｐゴシック" panose="020B0600070205080204" pitchFamily="50" charset="-128"/>
              </a:defRPr>
            </a:lvl3pPr>
            <a:lvl4pPr marL="1602280" indent="-228897" defTabSz="923537">
              <a:defRPr kumimoji="1">
                <a:solidFill>
                  <a:schemeClr val="tx1"/>
                </a:solidFill>
                <a:latin typeface="Calibri" panose="020F0502020204030204" pitchFamily="34" charset="0"/>
                <a:ea typeface="ＭＳ Ｐゴシック" panose="020B0600070205080204" pitchFamily="50" charset="-128"/>
              </a:defRPr>
            </a:lvl4pPr>
            <a:lvl5pPr marL="2060075" indent="-228897" defTabSz="923537">
              <a:defRPr kumimoji="1">
                <a:solidFill>
                  <a:schemeClr val="tx1"/>
                </a:solidFill>
                <a:latin typeface="Calibri" panose="020F0502020204030204" pitchFamily="34" charset="0"/>
                <a:ea typeface="ＭＳ Ｐゴシック" panose="020B0600070205080204" pitchFamily="50" charset="-128"/>
              </a:defRPr>
            </a:lvl5pPr>
            <a:lvl6pPr marL="2517869" indent="-228897" defTabSz="92353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defTabSz="92353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defTabSz="92353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defTabSz="92353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EAEB9E-6561-41BA-9BAF-83547069DB36}" type="slidenum">
              <a:rPr lang="ja-JP" altLang="en-US" smtClean="0">
                <a:solidFill>
                  <a:srgbClr val="000000"/>
                </a:solidFill>
              </a:rPr>
              <a:pPr/>
              <a:t>2</a:t>
            </a:fld>
            <a:endParaRPr lang="ja-JP" altLang="en-US" dirty="0">
              <a:solidFill>
                <a:srgbClr val="000000"/>
              </a:solidFill>
            </a:endParaRPr>
          </a:p>
        </p:txBody>
      </p:sp>
    </p:spTree>
    <p:extLst>
      <p:ext uri="{BB962C8B-B14F-4D97-AF65-F5344CB8AC3E}">
        <p14:creationId xmlns:p14="http://schemas.microsoft.com/office/powerpoint/2010/main" val="2353046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20</a:t>
            </a:fld>
            <a:endParaRPr kumimoji="1" lang="ja-JP" altLang="en-US"/>
          </a:p>
        </p:txBody>
      </p:sp>
      <p:sp>
        <p:nvSpPr>
          <p:cNvPr id="5" name="ヘッダー プレースホルダー 4">
            <a:extLst>
              <a:ext uri="{FF2B5EF4-FFF2-40B4-BE49-F238E27FC236}">
                <a16:creationId xmlns:a16="http://schemas.microsoft.com/office/drawing/2014/main" id="{E40CEB7C-BA07-88CC-131D-E20165628D5A}"/>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3966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a:latin typeface="HG丸ｺﾞｼｯｸM-PRO" panose="020F0600000000000000" pitchFamily="50" charset="-128"/>
              <a:ea typeface="HG丸ｺﾞｼｯｸM-PRO" panose="020F0600000000000000" pitchFamily="50" charset="-128"/>
            </a:endParaRPr>
          </a:p>
        </p:txBody>
      </p:sp>
      <p:sp>
        <p:nvSpPr>
          <p:cNvPr id="194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4883" indent="-286493">
              <a:defRPr kumimoji="1">
                <a:solidFill>
                  <a:schemeClr val="tx1"/>
                </a:solidFill>
                <a:latin typeface="Calibri" panose="020F0502020204030204" pitchFamily="34" charset="0"/>
                <a:ea typeface="ＭＳ Ｐゴシック" panose="020B0600070205080204" pitchFamily="50" charset="-128"/>
              </a:defRPr>
            </a:lvl2pPr>
            <a:lvl3pPr marL="1145974" indent="-229195">
              <a:defRPr kumimoji="1">
                <a:solidFill>
                  <a:schemeClr val="tx1"/>
                </a:solidFill>
                <a:latin typeface="Calibri" panose="020F0502020204030204" pitchFamily="34" charset="0"/>
                <a:ea typeface="ＭＳ Ｐゴシック" panose="020B0600070205080204" pitchFamily="50" charset="-128"/>
              </a:defRPr>
            </a:lvl3pPr>
            <a:lvl4pPr marL="1604363" indent="-229195">
              <a:defRPr kumimoji="1">
                <a:solidFill>
                  <a:schemeClr val="tx1"/>
                </a:solidFill>
                <a:latin typeface="Calibri" panose="020F0502020204030204" pitchFamily="34" charset="0"/>
                <a:ea typeface="ＭＳ Ｐゴシック" panose="020B0600070205080204" pitchFamily="50" charset="-128"/>
              </a:defRPr>
            </a:lvl4pPr>
            <a:lvl5pPr marL="2062753" indent="-229195">
              <a:defRPr kumimoji="1">
                <a:solidFill>
                  <a:schemeClr val="tx1"/>
                </a:solidFill>
                <a:latin typeface="Calibri" panose="020F0502020204030204" pitchFamily="34" charset="0"/>
                <a:ea typeface="ＭＳ Ｐゴシック" panose="020B0600070205080204" pitchFamily="50" charset="-128"/>
              </a:defRPr>
            </a:lvl5pPr>
            <a:lvl6pPr marL="2521142"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53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792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6311" indent="-22919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2F6905-E489-45BE-91E4-7AEF798668E0}" type="slidenum">
              <a:rPr lang="ja-JP" altLang="en-US" smtClean="0"/>
              <a:pPr/>
              <a:t>21</a:t>
            </a:fld>
            <a:endParaRPr lang="ja-JP" altLang="en-US"/>
          </a:p>
        </p:txBody>
      </p:sp>
    </p:spTree>
    <p:extLst>
      <p:ext uri="{BB962C8B-B14F-4D97-AF65-F5344CB8AC3E}">
        <p14:creationId xmlns:p14="http://schemas.microsoft.com/office/powerpoint/2010/main" val="1711904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b="1" dirty="0">
              <a:latin typeface="BIZ UDPゴシック" panose="020B0400000000000000" pitchFamily="50" charset="-128"/>
              <a:ea typeface="BIZ UDPゴシック" panose="020B0400000000000000" pitchFamily="50" charset="-128"/>
            </a:endParaRP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71177" indent="-296607">
              <a:defRPr kumimoji="1">
                <a:solidFill>
                  <a:schemeClr val="tx1"/>
                </a:solidFill>
                <a:latin typeface="Calibri" panose="020F0502020204030204" pitchFamily="34" charset="0"/>
                <a:ea typeface="ＭＳ Ｐゴシック" panose="020B0600070205080204" pitchFamily="50" charset="-128"/>
              </a:defRPr>
            </a:lvl2pPr>
            <a:lvl3pPr marL="1186426" indent="-237286">
              <a:defRPr kumimoji="1">
                <a:solidFill>
                  <a:schemeClr val="tx1"/>
                </a:solidFill>
                <a:latin typeface="Calibri" panose="020F0502020204030204" pitchFamily="34" charset="0"/>
                <a:ea typeface="ＭＳ Ｐゴシック" panose="020B0600070205080204" pitchFamily="50" charset="-128"/>
              </a:defRPr>
            </a:lvl3pPr>
            <a:lvl4pPr marL="1660997" indent="-237286">
              <a:defRPr kumimoji="1">
                <a:solidFill>
                  <a:schemeClr val="tx1"/>
                </a:solidFill>
                <a:latin typeface="Calibri" panose="020F0502020204030204" pitchFamily="34" charset="0"/>
                <a:ea typeface="ＭＳ Ｐゴシック" panose="020B0600070205080204" pitchFamily="50" charset="-128"/>
              </a:defRPr>
            </a:lvl4pPr>
            <a:lvl5pPr marL="2135568" indent="-237286">
              <a:defRPr kumimoji="1">
                <a:solidFill>
                  <a:schemeClr val="tx1"/>
                </a:solidFill>
                <a:latin typeface="Calibri" panose="020F0502020204030204" pitchFamily="34" charset="0"/>
                <a:ea typeface="ＭＳ Ｐゴシック" panose="020B0600070205080204" pitchFamily="50" charset="-128"/>
              </a:defRPr>
            </a:lvl5pPr>
            <a:lvl6pPr marL="2610138" indent="-237286"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3084710" indent="-237286"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559280" indent="-237286"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4033850" indent="-237286"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B0652D3-880D-4864-A2BD-494A37609C83}" type="slidenum">
              <a:rPr lang="ja-JP" altLang="en-US" smtClean="0"/>
              <a:pPr/>
              <a:t>22</a:t>
            </a:fld>
            <a:endParaRPr lang="ja-JP" altLang="en-US"/>
          </a:p>
        </p:txBody>
      </p:sp>
    </p:spTree>
    <p:extLst>
      <p:ext uri="{BB962C8B-B14F-4D97-AF65-F5344CB8AC3E}">
        <p14:creationId xmlns:p14="http://schemas.microsoft.com/office/powerpoint/2010/main" val="288757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23</a:t>
            </a:fld>
            <a:endParaRPr kumimoji="1" lang="ja-JP" altLang="en-US"/>
          </a:p>
        </p:txBody>
      </p:sp>
    </p:spTree>
    <p:extLst>
      <p:ext uri="{BB962C8B-B14F-4D97-AF65-F5344CB8AC3E}">
        <p14:creationId xmlns:p14="http://schemas.microsoft.com/office/powerpoint/2010/main" val="550648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b="1" dirty="0">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24</a:t>
            </a:fld>
            <a:endParaRPr kumimoji="1" lang="ja-JP" altLang="en-US" dirty="0"/>
          </a:p>
        </p:txBody>
      </p:sp>
    </p:spTree>
    <p:extLst>
      <p:ext uri="{BB962C8B-B14F-4D97-AF65-F5344CB8AC3E}">
        <p14:creationId xmlns:p14="http://schemas.microsoft.com/office/powerpoint/2010/main" val="255222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25</a:t>
            </a:fld>
            <a:endParaRPr kumimoji="1" lang="ja-JP" altLang="en-US"/>
          </a:p>
        </p:txBody>
      </p:sp>
    </p:spTree>
    <p:extLst>
      <p:ext uri="{BB962C8B-B14F-4D97-AF65-F5344CB8AC3E}">
        <p14:creationId xmlns:p14="http://schemas.microsoft.com/office/powerpoint/2010/main" val="2731381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b="1" kern="100" dirty="0">
              <a:latin typeface="HG丸ｺﾞｼｯｸM-PRO" panose="020F0600000000000000" pitchFamily="50" charset="-128"/>
              <a:ea typeface="HG丸ｺﾞｼｯｸM-PRO" panose="020F0600000000000000" pitchFamily="50" charset="-128"/>
              <a:cs typeface="Times New Roman"/>
            </a:endParaRPr>
          </a:p>
        </p:txBody>
      </p:sp>
      <p:sp>
        <p:nvSpPr>
          <p:cNvPr id="4" name="スライド番号プレースホルダー 3"/>
          <p:cNvSpPr>
            <a:spLocks noGrp="1"/>
          </p:cNvSpPr>
          <p:nvPr>
            <p:ph type="sldNum" sz="quarter" idx="10"/>
          </p:nvPr>
        </p:nvSpPr>
        <p:spPr/>
        <p:txBody>
          <a:bodyPr/>
          <a:lstStyle/>
          <a:p>
            <a:fld id="{3A84F674-0FC5-4317-A925-AB5B8C9A3753}"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808985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bwMode="auto">
          <a:xfrm>
            <a:off x="687388" y="738188"/>
            <a:ext cx="5313362" cy="3679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a:defRPr/>
            </a:pPr>
            <a:endParaRPr lang="ja-JP" altLang="en-US" dirty="0"/>
          </a:p>
        </p:txBody>
      </p:sp>
      <p:sp>
        <p:nvSpPr>
          <p:cNvPr id="2" name="ヘッダー プレースホルダー 1"/>
          <p:cNvSpPr>
            <a:spLocks noGrp="1"/>
          </p:cNvSpPr>
          <p:nvPr>
            <p:ph type="hdr" sz="quarter" idx="10"/>
          </p:nvPr>
        </p:nvSpPr>
        <p:spPr/>
        <p:txBody>
          <a:bodyPr/>
          <a:lstStyle/>
          <a:p>
            <a:endParaRPr kumimoji="1" lang="ja-JP" altLang="en-US" dirty="0"/>
          </a:p>
        </p:txBody>
      </p:sp>
    </p:spTree>
    <p:extLst>
      <p:ext uri="{BB962C8B-B14F-4D97-AF65-F5344CB8AC3E}">
        <p14:creationId xmlns:p14="http://schemas.microsoft.com/office/powerpoint/2010/main" val="267029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28</a:t>
            </a:fld>
            <a:endParaRPr kumimoji="1" lang="ja-JP" altLang="en-US"/>
          </a:p>
        </p:txBody>
      </p:sp>
    </p:spTree>
    <p:extLst>
      <p:ext uri="{BB962C8B-B14F-4D97-AF65-F5344CB8AC3E}">
        <p14:creationId xmlns:p14="http://schemas.microsoft.com/office/powerpoint/2010/main" val="4136066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a:xfrm>
            <a:off x="-61913" y="290513"/>
            <a:ext cx="6778626" cy="4694237"/>
          </a:xfrm>
          <a:ln/>
        </p:spPr>
      </p:sp>
      <p:sp>
        <p:nvSpPr>
          <p:cNvPr id="3" name="ノート プレースホルダ 2"/>
          <p:cNvSpPr>
            <a:spLocks noGrp="1"/>
          </p:cNvSpPr>
          <p:nvPr>
            <p:ph type="body" idx="1"/>
          </p:nvPr>
        </p:nvSpPr>
        <p:spPr>
          <a:xfrm>
            <a:off x="727612" y="5304743"/>
            <a:ext cx="5174444" cy="4894571"/>
          </a:xfrm>
        </p:spPr>
        <p:txBody>
          <a:bodyPr>
            <a:normAutofit/>
          </a:bodyPr>
          <a:lstStyle/>
          <a:p>
            <a:pPr defTabSz="922814">
              <a:defRPr/>
            </a:pPr>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1187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ea typeface="ＭＳ Ｐ明朝" charset="-128"/>
              </a:defRPr>
            </a:lvl1pPr>
            <a:lvl2pPr marL="703976" indent="-258282">
              <a:spcBef>
                <a:spcPct val="30000"/>
              </a:spcBef>
              <a:defRPr kumimoji="1" sz="1200">
                <a:solidFill>
                  <a:schemeClr val="tx1"/>
                </a:solidFill>
                <a:latin typeface="Times New Roman" pitchFamily="18" charset="0"/>
                <a:ea typeface="ＭＳ Ｐ明朝" charset="-128"/>
              </a:defRPr>
            </a:lvl2pPr>
            <a:lvl3pPr marL="1100848" indent="-201587">
              <a:spcBef>
                <a:spcPct val="30000"/>
              </a:spcBef>
              <a:defRPr kumimoji="1" sz="1200">
                <a:solidFill>
                  <a:schemeClr val="tx1"/>
                </a:solidFill>
                <a:latin typeface="Times New Roman" pitchFamily="18" charset="0"/>
                <a:ea typeface="ＭＳ Ｐ明朝" charset="-128"/>
              </a:defRPr>
            </a:lvl3pPr>
            <a:lvl4pPr marL="1551267" indent="-201587">
              <a:spcBef>
                <a:spcPct val="30000"/>
              </a:spcBef>
              <a:defRPr kumimoji="1" sz="1200">
                <a:solidFill>
                  <a:schemeClr val="tx1"/>
                </a:solidFill>
                <a:latin typeface="Times New Roman" pitchFamily="18" charset="0"/>
                <a:ea typeface="ＭＳ Ｐ明朝" charset="-128"/>
              </a:defRPr>
            </a:lvl4pPr>
            <a:lvl5pPr marL="2000112" indent="-201587">
              <a:spcBef>
                <a:spcPct val="30000"/>
              </a:spcBef>
              <a:defRPr kumimoji="1" sz="1200">
                <a:solidFill>
                  <a:schemeClr val="tx1"/>
                </a:solidFill>
                <a:latin typeface="Times New Roman" pitchFamily="18" charset="0"/>
                <a:ea typeface="ＭＳ Ｐ明朝" charset="-128"/>
              </a:defRPr>
            </a:lvl5pPr>
            <a:lvl6pPr marL="2453678" indent="-201587" eaLnBrk="0" fontAlgn="base" hangingPunct="0">
              <a:spcBef>
                <a:spcPct val="30000"/>
              </a:spcBef>
              <a:spcAft>
                <a:spcPct val="0"/>
              </a:spcAft>
              <a:defRPr kumimoji="1" sz="1200">
                <a:solidFill>
                  <a:schemeClr val="tx1"/>
                </a:solidFill>
                <a:latin typeface="Times New Roman" pitchFamily="18" charset="0"/>
                <a:ea typeface="ＭＳ Ｐ明朝" charset="-128"/>
              </a:defRPr>
            </a:lvl6pPr>
            <a:lvl7pPr marL="2907248" indent="-201587" eaLnBrk="0" fontAlgn="base" hangingPunct="0">
              <a:spcBef>
                <a:spcPct val="30000"/>
              </a:spcBef>
              <a:spcAft>
                <a:spcPct val="0"/>
              </a:spcAft>
              <a:defRPr kumimoji="1" sz="1200">
                <a:solidFill>
                  <a:schemeClr val="tx1"/>
                </a:solidFill>
                <a:latin typeface="Times New Roman" pitchFamily="18" charset="0"/>
                <a:ea typeface="ＭＳ Ｐ明朝" charset="-128"/>
              </a:defRPr>
            </a:lvl7pPr>
            <a:lvl8pPr marL="3360816" indent="-201587" eaLnBrk="0" fontAlgn="base" hangingPunct="0">
              <a:spcBef>
                <a:spcPct val="30000"/>
              </a:spcBef>
              <a:spcAft>
                <a:spcPct val="0"/>
              </a:spcAft>
              <a:defRPr kumimoji="1" sz="1200">
                <a:solidFill>
                  <a:schemeClr val="tx1"/>
                </a:solidFill>
                <a:latin typeface="Times New Roman" pitchFamily="18" charset="0"/>
                <a:ea typeface="ＭＳ Ｐ明朝" charset="-128"/>
              </a:defRPr>
            </a:lvl8pPr>
            <a:lvl9pPr marL="3814383" indent="-201587" eaLnBrk="0" fontAlgn="base" hangingPunct="0">
              <a:spcBef>
                <a:spcPct val="30000"/>
              </a:spcBef>
              <a:spcAft>
                <a:spcPct val="0"/>
              </a:spcAft>
              <a:defRPr kumimoji="1" sz="1200">
                <a:solidFill>
                  <a:schemeClr val="tx1"/>
                </a:solidFill>
                <a:latin typeface="Times New Roman" pitchFamily="18" charset="0"/>
                <a:ea typeface="ＭＳ Ｐ明朝" charset="-128"/>
              </a:defRPr>
            </a:lvl9pPr>
          </a:lstStyle>
          <a:p>
            <a:pPr>
              <a:spcBef>
                <a:spcPct val="20000"/>
              </a:spcBef>
              <a:defRPr/>
            </a:pPr>
            <a:fld id="{74537B04-E31A-4E91-BC9F-9A3F5C7ECBD3}" type="slidenum">
              <a:rPr lang="en-US" altLang="ja-JP" smtClean="0">
                <a:solidFill>
                  <a:srgbClr val="000000"/>
                </a:solidFill>
                <a:latin typeface="ＭＳ ゴシック" pitchFamily="49" charset="-128"/>
                <a:ea typeface="ＭＳ ゴシック" pitchFamily="49" charset="-128"/>
              </a:rPr>
              <a:pPr>
                <a:spcBef>
                  <a:spcPct val="20000"/>
                </a:spcBef>
                <a:defRPr/>
              </a:pPr>
              <a:t>29</a:t>
            </a:fld>
            <a:endParaRPr lang="en-US" altLang="ja-JP">
              <a:solidFill>
                <a:srgbClr val="00000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22208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a:t>
            </a:fld>
            <a:endParaRPr kumimoji="1" lang="ja-JP" altLang="en-US" dirty="0"/>
          </a:p>
        </p:txBody>
      </p:sp>
    </p:spTree>
    <p:extLst>
      <p:ext uri="{BB962C8B-B14F-4D97-AF65-F5344CB8AC3E}">
        <p14:creationId xmlns:p14="http://schemas.microsoft.com/office/powerpoint/2010/main" val="2308258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pPr defTabSz="915589">
              <a:defRPr/>
            </a:pPr>
            <a:fld id="{0CB88377-9818-4817-8AE2-687204E1B212}" type="slidenum">
              <a:rPr lang="ja-JP" altLang="en-US">
                <a:solidFill>
                  <a:prstClr val="black"/>
                </a:solidFill>
                <a:latin typeface="游ゴシック" panose="020F0502020204030204"/>
                <a:ea typeface="游ゴシック" panose="020B0400000000000000" pitchFamily="50" charset="-128"/>
              </a:rPr>
              <a:pPr defTabSz="915589">
                <a:defRPr/>
              </a:pPr>
              <a:t>30</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1563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defTabSz="915589">
              <a:defRPr/>
            </a:pPr>
            <a:fld id="{0CB88377-9818-4817-8AE2-687204E1B212}" type="slidenum">
              <a:rPr lang="ja-JP" altLang="en-US">
                <a:solidFill>
                  <a:prstClr val="black"/>
                </a:solidFill>
                <a:latin typeface="游ゴシック" panose="020F0502020204030204"/>
                <a:ea typeface="游ゴシック" panose="020B0400000000000000" pitchFamily="50" charset="-128"/>
              </a:rPr>
              <a:pPr defTabSz="915589">
                <a:defRPr/>
              </a:pPr>
              <a:t>31</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56579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5589">
              <a:defRPr/>
            </a:pPr>
            <a:fld id="{0CB88377-9818-4817-8AE2-687204E1B212}" type="slidenum">
              <a:rPr lang="ja-JP" altLang="en-US">
                <a:solidFill>
                  <a:prstClr val="black"/>
                </a:solidFill>
                <a:latin typeface="游ゴシック" panose="020F0502020204030204"/>
                <a:ea typeface="游ゴシック" panose="020B0400000000000000" pitchFamily="50" charset="-128"/>
              </a:rPr>
              <a:pPr defTabSz="915589">
                <a:defRPr/>
              </a:pPr>
              <a:t>32</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3748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pPr defTabSz="915589">
              <a:defRPr/>
            </a:pPr>
            <a:fld id="{0CB88377-9818-4817-8AE2-687204E1B212}" type="slidenum">
              <a:rPr lang="ja-JP" altLang="en-US">
                <a:solidFill>
                  <a:prstClr val="black"/>
                </a:solidFill>
                <a:latin typeface="游ゴシック" panose="020F0502020204030204"/>
                <a:ea typeface="游ゴシック" panose="020B0400000000000000" pitchFamily="50" charset="-128"/>
              </a:rPr>
              <a:pPr defTabSz="915589">
                <a:defRPr/>
              </a:pPr>
              <a:t>33</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09724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defTabSz="915589">
              <a:defRPr/>
            </a:pPr>
            <a:fld id="{0CB88377-9818-4817-8AE2-687204E1B212}" type="slidenum">
              <a:rPr lang="ja-JP" altLang="en-US">
                <a:solidFill>
                  <a:prstClr val="black"/>
                </a:solidFill>
                <a:latin typeface="游ゴシック" panose="020F0502020204030204"/>
                <a:ea typeface="游ゴシック" panose="020B0400000000000000" pitchFamily="50" charset="-128"/>
              </a:rPr>
              <a:pPr defTabSz="915589">
                <a:defRPr/>
              </a:pPr>
              <a:t>34</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64362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D779C8D-34D7-49CC-BDB2-BE36D3F7219D}" type="slidenum">
              <a:rPr kumimoji="1" lang="ja-JP" altLang="en-US" smtClean="0"/>
              <a:t>35</a:t>
            </a:fld>
            <a:endParaRPr kumimoji="1" lang="ja-JP" altLang="en-US"/>
          </a:p>
        </p:txBody>
      </p:sp>
    </p:spTree>
    <p:extLst>
      <p:ext uri="{BB962C8B-B14F-4D97-AF65-F5344CB8AC3E}">
        <p14:creationId xmlns:p14="http://schemas.microsoft.com/office/powerpoint/2010/main" val="3422249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36</a:t>
            </a:fld>
            <a:endParaRPr kumimoji="1" lang="ja-JP" altLang="en-US" dirty="0"/>
          </a:p>
        </p:txBody>
      </p:sp>
    </p:spTree>
    <p:extLst>
      <p:ext uri="{BB962C8B-B14F-4D97-AF65-F5344CB8AC3E}">
        <p14:creationId xmlns:p14="http://schemas.microsoft.com/office/powerpoint/2010/main" val="3529413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37</a:t>
            </a:fld>
            <a:endParaRPr kumimoji="1" lang="ja-JP" altLang="en-US" dirty="0"/>
          </a:p>
        </p:txBody>
      </p:sp>
    </p:spTree>
    <p:extLst>
      <p:ext uri="{BB962C8B-B14F-4D97-AF65-F5344CB8AC3E}">
        <p14:creationId xmlns:p14="http://schemas.microsoft.com/office/powerpoint/2010/main" val="635105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38</a:t>
            </a:fld>
            <a:endParaRPr kumimoji="1" lang="ja-JP" altLang="en-US" dirty="0"/>
          </a:p>
        </p:txBody>
      </p:sp>
    </p:spTree>
    <p:extLst>
      <p:ext uri="{BB962C8B-B14F-4D97-AF65-F5344CB8AC3E}">
        <p14:creationId xmlns:p14="http://schemas.microsoft.com/office/powerpoint/2010/main" val="414573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39</a:t>
            </a:fld>
            <a:endParaRPr kumimoji="1" lang="ja-JP" altLang="en-US" dirty="0"/>
          </a:p>
        </p:txBody>
      </p:sp>
    </p:spTree>
    <p:extLst>
      <p:ext uri="{BB962C8B-B14F-4D97-AF65-F5344CB8AC3E}">
        <p14:creationId xmlns:p14="http://schemas.microsoft.com/office/powerpoint/2010/main" val="128022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4</a:t>
            </a:fld>
            <a:endParaRPr kumimoji="1" lang="ja-JP" altLang="en-US"/>
          </a:p>
        </p:txBody>
      </p:sp>
      <p:sp>
        <p:nvSpPr>
          <p:cNvPr id="5" name="ヘッダー プレースホルダー 4">
            <a:extLst>
              <a:ext uri="{FF2B5EF4-FFF2-40B4-BE49-F238E27FC236}">
                <a16:creationId xmlns:a16="http://schemas.microsoft.com/office/drawing/2014/main" id="{1C4D24F5-F4B2-EF42-B875-127A31FDEEDC}"/>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520789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40</a:t>
            </a:fld>
            <a:endParaRPr kumimoji="1" lang="ja-JP" altLang="en-US" dirty="0"/>
          </a:p>
        </p:txBody>
      </p:sp>
    </p:spTree>
    <p:extLst>
      <p:ext uri="{BB962C8B-B14F-4D97-AF65-F5344CB8AC3E}">
        <p14:creationId xmlns:p14="http://schemas.microsoft.com/office/powerpoint/2010/main" val="2790065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defTabSz="915589">
              <a:defRPr/>
            </a:pP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9A91BB2F-0A60-4818-ABC7-795D7E598EA8}" type="slidenum">
              <a:rPr kumimoji="1" lang="ja-JP" altLang="en-US" smtClean="0"/>
              <a:pPr/>
              <a:t>41</a:t>
            </a:fld>
            <a:endParaRPr kumimoji="1" lang="ja-JP" altLang="en-US"/>
          </a:p>
        </p:txBody>
      </p:sp>
    </p:spTree>
    <p:extLst>
      <p:ext uri="{BB962C8B-B14F-4D97-AF65-F5344CB8AC3E}">
        <p14:creationId xmlns:p14="http://schemas.microsoft.com/office/powerpoint/2010/main" val="2147155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42</a:t>
            </a:fld>
            <a:endParaRPr kumimoji="1" lang="ja-JP" altLang="en-US" dirty="0"/>
          </a:p>
        </p:txBody>
      </p:sp>
    </p:spTree>
    <p:extLst>
      <p:ext uri="{BB962C8B-B14F-4D97-AF65-F5344CB8AC3E}">
        <p14:creationId xmlns:p14="http://schemas.microsoft.com/office/powerpoint/2010/main" val="373487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5</a:t>
            </a:fld>
            <a:endParaRPr kumimoji="1" lang="ja-JP" altLang="en-US"/>
          </a:p>
        </p:txBody>
      </p:sp>
      <p:sp>
        <p:nvSpPr>
          <p:cNvPr id="5" name="ヘッダー プレースホルダー 4">
            <a:extLst>
              <a:ext uri="{FF2B5EF4-FFF2-40B4-BE49-F238E27FC236}">
                <a16:creationId xmlns:a16="http://schemas.microsoft.com/office/drawing/2014/main" id="{63725D3C-99E7-4515-B1F6-1EC5CCF87716}"/>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82932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6</a:t>
            </a:fld>
            <a:endParaRPr kumimoji="1" lang="ja-JP" altLang="en-US"/>
          </a:p>
        </p:txBody>
      </p:sp>
      <p:sp>
        <p:nvSpPr>
          <p:cNvPr id="5" name="ヘッダー プレースホルダー 4">
            <a:extLst>
              <a:ext uri="{FF2B5EF4-FFF2-40B4-BE49-F238E27FC236}">
                <a16:creationId xmlns:a16="http://schemas.microsoft.com/office/drawing/2014/main" id="{2A56CDB9-79EA-0E50-B377-359AEC38989D}"/>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44459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7</a:t>
            </a:fld>
            <a:endParaRPr kumimoji="1" lang="ja-JP" altLang="en-US" dirty="0"/>
          </a:p>
        </p:txBody>
      </p:sp>
    </p:spTree>
    <p:extLst>
      <p:ext uri="{BB962C8B-B14F-4D97-AF65-F5344CB8AC3E}">
        <p14:creationId xmlns:p14="http://schemas.microsoft.com/office/powerpoint/2010/main" val="416131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8</a:t>
            </a:fld>
            <a:endParaRPr kumimoji="1" lang="ja-JP" altLang="en-US"/>
          </a:p>
        </p:txBody>
      </p:sp>
      <p:sp>
        <p:nvSpPr>
          <p:cNvPr id="5" name="ヘッダー プレースホルダー 4">
            <a:extLst>
              <a:ext uri="{FF2B5EF4-FFF2-40B4-BE49-F238E27FC236}">
                <a16:creationId xmlns:a16="http://schemas.microsoft.com/office/drawing/2014/main" id="{AE721CFD-DD95-474A-ABE1-CEB82D5CA4BE}"/>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42339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9</a:t>
            </a:fld>
            <a:endParaRPr kumimoji="1" lang="ja-JP" altLang="en-US"/>
          </a:p>
        </p:txBody>
      </p:sp>
      <p:sp>
        <p:nvSpPr>
          <p:cNvPr id="5" name="ヘッダー プレースホルダー 4">
            <a:extLst>
              <a:ext uri="{FF2B5EF4-FFF2-40B4-BE49-F238E27FC236}">
                <a16:creationId xmlns:a16="http://schemas.microsoft.com/office/drawing/2014/main" id="{405A1B5E-55BA-9360-1619-E462701F6666}"/>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38915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ABE06C-2208-4174-BA30-94CC8473FBD3}" type="datetime1">
              <a:rPr kumimoji="1" lang="ja-JP" altLang="en-US" smtClean="0"/>
              <a:t>2023/7/31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2324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549E4A-6718-4B3F-A79D-998F992AB6AA}" type="datetime1">
              <a:rPr kumimoji="1" lang="ja-JP" altLang="en-US" smtClean="0"/>
              <a:t>2023/7/31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93429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EB4612-D1EA-4CED-928D-F75092613335}" type="datetime1">
              <a:rPr kumimoji="1" lang="ja-JP" altLang="en-US" smtClean="0"/>
              <a:t>2023/7/31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88026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kumimoji="1" lang="ja-JP" altLang="en-US" dirty="0"/>
              <a:t>マスター テキストの書式設定</a:t>
            </a:r>
          </a:p>
        </p:txBody>
      </p:sp>
    </p:spTree>
    <p:extLst>
      <p:ext uri="{BB962C8B-B14F-4D97-AF65-F5344CB8AC3E}">
        <p14:creationId xmlns:p14="http://schemas.microsoft.com/office/powerpoint/2010/main" val="182175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4213614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6"/>
            <a:ext cx="1224136" cy="548679"/>
          </a:xfrm>
          <a:prstGeom prst="rect">
            <a:avLst/>
          </a:prstGeom>
          <a:ln/>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300834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05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6C2F2B54-F97E-4415-A37B-8429EB884943}" type="slidenum">
              <a:rPr kumimoji="1" lang="ja-JP" altLang="en-US" smtClean="0"/>
              <a:t>‹#›</a:t>
            </a:fld>
            <a:endParaRPr kumimoji="1" lang="ja-JP" altLang="en-US" dirty="0"/>
          </a:p>
        </p:txBody>
      </p:sp>
    </p:spTree>
    <p:extLst>
      <p:ext uri="{BB962C8B-B14F-4D97-AF65-F5344CB8AC3E}">
        <p14:creationId xmlns:p14="http://schemas.microsoft.com/office/powerpoint/2010/main" val="403279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64879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868479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316913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30BE-BF0E-48AE-BF35-8FC71705D826}" type="datetime1">
              <a:rPr kumimoji="1" lang="ja-JP" altLang="en-US" smtClean="0"/>
              <a:t>2023/7/31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34853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431"/>
            </a:lvl1pPr>
          </a:lstStyle>
          <a:p>
            <a:pPr lvl="0"/>
            <a:r>
              <a:rPr kumimoji="1" lang="ja-JP" altLang="en-US" dirty="0"/>
              <a:t>マスター テキストの書式設定</a:t>
            </a:r>
          </a:p>
        </p:txBody>
      </p:sp>
    </p:spTree>
    <p:extLst>
      <p:ext uri="{BB962C8B-B14F-4D97-AF65-F5344CB8AC3E}">
        <p14:creationId xmlns:p14="http://schemas.microsoft.com/office/powerpoint/2010/main" val="3400203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6" y="692697"/>
            <a:ext cx="9433048" cy="3416320"/>
          </a:xfrm>
        </p:spPr>
        <p:txBody>
          <a:bodyPr/>
          <a:lstStyle>
            <a:lvl1pPr>
              <a:defRPr sz="2585"/>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1814472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9"/>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2" y="765182"/>
            <a:ext cx="9648825" cy="1007641"/>
          </a:xfrm>
          <a:prstGeom prst="rect">
            <a:avLst/>
          </a:prstGeom>
          <a:solidFill>
            <a:srgbClr val="CCFF99"/>
          </a:solidFill>
          <a:ln w="28575">
            <a:noFill/>
          </a:ln>
        </p:spPr>
        <p:txBody>
          <a:bodyPr/>
          <a:lstStyle>
            <a:lvl1pPr marL="316527" indent="-316527">
              <a:buFont typeface="Wingdings" panose="05000000000000000000" pitchFamily="2" charset="2"/>
              <a:buChar char="n"/>
              <a:defRPr sz="1846">
                <a:latin typeface="Meiryo UI" panose="020B0604030504040204" pitchFamily="50" charset="-128"/>
                <a:cs typeface="Meiryo UI" panose="020B0604030504040204" pitchFamily="50" charset="-128"/>
              </a:defRPr>
            </a:lvl1pPr>
            <a:lvl2pPr>
              <a:defRPr sz="1292">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8"/>
            <a:ext cx="1224136" cy="548679"/>
          </a:xfrm>
          <a:prstGeom prst="rect">
            <a:avLst/>
          </a:prstGeom>
          <a:ln/>
        </p:spPr>
        <p:txBody>
          <a:bodyPr/>
          <a:lstStyle>
            <a:lvl1pPr algn="r">
              <a:defRPr sz="3323"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118135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74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93335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60"/>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22037" indent="0" algn="ctr">
              <a:buNone/>
              <a:defRPr>
                <a:solidFill>
                  <a:schemeClr val="tx1">
                    <a:tint val="75000"/>
                  </a:schemeClr>
                </a:solidFill>
              </a:defRPr>
            </a:lvl2pPr>
            <a:lvl3pPr marL="844073" indent="0" algn="ctr">
              <a:buNone/>
              <a:defRPr>
                <a:solidFill>
                  <a:schemeClr val="tx1">
                    <a:tint val="75000"/>
                  </a:schemeClr>
                </a:solidFill>
              </a:defRPr>
            </a:lvl3pPr>
            <a:lvl4pPr marL="1266109" indent="0" algn="ctr">
              <a:buNone/>
              <a:defRPr>
                <a:solidFill>
                  <a:schemeClr val="tx1">
                    <a:tint val="75000"/>
                  </a:schemeClr>
                </a:solidFill>
              </a:defRPr>
            </a:lvl4pPr>
            <a:lvl5pPr marL="1688145" indent="0" algn="ctr">
              <a:buNone/>
              <a:defRPr>
                <a:solidFill>
                  <a:schemeClr val="tx1">
                    <a:tint val="75000"/>
                  </a:schemeClr>
                </a:solidFill>
              </a:defRPr>
            </a:lvl5pPr>
            <a:lvl6pPr marL="2110183" indent="0" algn="ctr">
              <a:buNone/>
              <a:defRPr>
                <a:solidFill>
                  <a:schemeClr val="tx1">
                    <a:tint val="75000"/>
                  </a:schemeClr>
                </a:solidFill>
              </a:defRPr>
            </a:lvl6pPr>
            <a:lvl7pPr marL="2532218" indent="0" algn="ctr">
              <a:buNone/>
              <a:defRPr>
                <a:solidFill>
                  <a:schemeClr val="tx1">
                    <a:tint val="75000"/>
                  </a:schemeClr>
                </a:solidFill>
              </a:defRPr>
            </a:lvl7pPr>
            <a:lvl8pPr marL="2954255" indent="0" algn="ctr">
              <a:buNone/>
              <a:defRPr>
                <a:solidFill>
                  <a:schemeClr val="tx1">
                    <a:tint val="75000"/>
                  </a:schemeClr>
                </a:solidFill>
              </a:defRPr>
            </a:lvl8pPr>
            <a:lvl9pPr marL="3376292"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25258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113927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lang="ja-JP" altLang="en-US" dirty="0"/>
              <a:t>マスター テキストの書式設定</a:t>
            </a:r>
          </a:p>
        </p:txBody>
      </p:sp>
    </p:spTree>
    <p:extLst>
      <p:ext uri="{BB962C8B-B14F-4D97-AF65-F5344CB8AC3E}">
        <p14:creationId xmlns:p14="http://schemas.microsoft.com/office/powerpoint/2010/main" val="274162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lang="ja-JP" altLang="en-US" dirty="0"/>
              <a:t>マスター テキストの書式設定</a:t>
            </a:r>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ja-JP" altLang="en-US" dirty="0"/>
          </a:p>
        </p:txBody>
      </p:sp>
    </p:spTree>
    <p:extLst>
      <p:ext uri="{BB962C8B-B14F-4D97-AF65-F5344CB8AC3E}">
        <p14:creationId xmlns:p14="http://schemas.microsoft.com/office/powerpoint/2010/main" val="161898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4" name="ページ番号">
            <a:extLst>
              <a:ext uri="{FF2B5EF4-FFF2-40B4-BE49-F238E27FC236}">
                <a16:creationId xmlns:a16="http://schemas.microsoft.com/office/drawing/2014/main" id="{1B063D4E-3B9C-4EE9-9FC2-79688C53BBE7}"/>
              </a:ext>
            </a:extLst>
          </p:cNvPr>
          <p:cNvSpPr>
            <a:spLocks noGrp="1" noChangeArrowheads="1"/>
          </p:cNvSpPr>
          <p:nvPr>
            <p:ph type="sldNum" sz="quarter" idx="12"/>
          </p:nvPr>
        </p:nvSpPr>
        <p:spPr>
          <a:xfrm>
            <a:off x="8696987" y="6308726"/>
            <a:ext cx="1224492" cy="549275"/>
          </a:xfrm>
          <a:prstGeom prst="rect">
            <a:avLst/>
          </a:prstGeom>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D75DE37C-0852-4D6A-8394-002899B35A03}" type="slidenum">
              <a:rPr lang="en-US" altLang="ja-JP"/>
              <a:pPr>
                <a:defRPr/>
              </a:pPr>
              <a:t>‹#›</a:t>
            </a:fld>
            <a:endParaRPr lang="en-US" altLang="ja-JP" dirty="0"/>
          </a:p>
        </p:txBody>
      </p:sp>
    </p:spTree>
    <p:extLst>
      <p:ext uri="{BB962C8B-B14F-4D97-AF65-F5344CB8AC3E}">
        <p14:creationId xmlns:p14="http://schemas.microsoft.com/office/powerpoint/2010/main" val="245141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850A94-5D93-4CFE-B442-8F0AA380CAFF}" type="datetime1">
              <a:rPr kumimoji="1" lang="ja-JP" altLang="en-US" smtClean="0"/>
              <a:t>2023/7/31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183741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76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2C4467E-966A-4F21-B0CA-2BD98919CB20}"/>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EC15B0A-C75C-4019-95D9-A319C7AE15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2EC3D54A-38BE-4149-9292-4A9999447BB1}"/>
              </a:ext>
            </a:extLst>
          </p:cNvPr>
          <p:cNvSpPr>
            <a:spLocks noGrp="1"/>
          </p:cNvSpPr>
          <p:nvPr>
            <p:ph type="sldNum" sz="quarter" idx="12"/>
          </p:nvPr>
        </p:nvSpPr>
        <p:spPr>
          <a:xfrm>
            <a:off x="0" y="0"/>
            <a:ext cx="0" cy="0"/>
          </a:xfrm>
        </p:spPr>
        <p:txBody>
          <a:bodyPr/>
          <a:lstStyle>
            <a:lvl1pPr>
              <a:defRPr/>
            </a:lvl1pPr>
          </a:lstStyle>
          <a:p>
            <a:pPr>
              <a:defRPr/>
            </a:pPr>
            <a:fld id="{A8341EB8-F93B-4210-B4D9-07B764410779}" type="slidenum">
              <a:rPr lang="ja-JP" altLang="en-US"/>
              <a:pPr>
                <a:defRPr/>
              </a:pPr>
              <a:t>‹#›</a:t>
            </a:fld>
            <a:endParaRPr lang="ja-JP" altLang="en-US" dirty="0"/>
          </a:p>
        </p:txBody>
      </p:sp>
    </p:spTree>
    <p:extLst>
      <p:ext uri="{BB962C8B-B14F-4D97-AF65-F5344CB8AC3E}">
        <p14:creationId xmlns:p14="http://schemas.microsoft.com/office/powerpoint/2010/main" val="3575700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A27FAC0C-97F4-45F5-951E-78B9DA2C0BF7}"/>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052ACFC-39EA-4116-9F8B-6DB8D73DE6A3}"/>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6692F9C8-5590-4D90-B8DD-D4B391FC4B04}"/>
              </a:ext>
            </a:extLst>
          </p:cNvPr>
          <p:cNvSpPr>
            <a:spLocks noGrp="1"/>
          </p:cNvSpPr>
          <p:nvPr>
            <p:ph type="sldNum" sz="quarter" idx="12"/>
          </p:nvPr>
        </p:nvSpPr>
        <p:spPr>
          <a:xfrm>
            <a:off x="0" y="0"/>
            <a:ext cx="0" cy="0"/>
          </a:xfrm>
        </p:spPr>
        <p:txBody>
          <a:bodyPr/>
          <a:lstStyle>
            <a:lvl1pPr>
              <a:defRPr/>
            </a:lvl1pPr>
          </a:lstStyle>
          <a:p>
            <a:pPr>
              <a:defRPr/>
            </a:pPr>
            <a:fld id="{C30A1574-C5F8-48E5-AD3F-F9F09509E97A}" type="slidenum">
              <a:rPr lang="ja-JP" altLang="en-US"/>
              <a:pPr>
                <a:defRPr/>
              </a:pPr>
              <a:t>‹#›</a:t>
            </a:fld>
            <a:endParaRPr lang="ja-JP" altLang="en-US" dirty="0"/>
          </a:p>
        </p:txBody>
      </p:sp>
    </p:spTree>
    <p:extLst>
      <p:ext uri="{BB962C8B-B14F-4D97-AF65-F5344CB8AC3E}">
        <p14:creationId xmlns:p14="http://schemas.microsoft.com/office/powerpoint/2010/main" val="105119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17459C18-947F-4432-95A3-A4000D0B2265}"/>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6" name="フッター プレースホルダ 4">
            <a:extLst>
              <a:ext uri="{FF2B5EF4-FFF2-40B4-BE49-F238E27FC236}">
                <a16:creationId xmlns:a16="http://schemas.microsoft.com/office/drawing/2014/main" id="{25A6A6A5-929D-4078-A2C7-C578E31B28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7" name="スライド番号プレースホルダ 5">
            <a:extLst>
              <a:ext uri="{FF2B5EF4-FFF2-40B4-BE49-F238E27FC236}">
                <a16:creationId xmlns:a16="http://schemas.microsoft.com/office/drawing/2014/main" id="{BEA739FE-B4C4-43A2-83E8-ECA6389E9F88}"/>
              </a:ext>
            </a:extLst>
          </p:cNvPr>
          <p:cNvSpPr>
            <a:spLocks noGrp="1"/>
          </p:cNvSpPr>
          <p:nvPr>
            <p:ph type="sldNum" sz="quarter" idx="12"/>
          </p:nvPr>
        </p:nvSpPr>
        <p:spPr>
          <a:xfrm>
            <a:off x="0" y="0"/>
            <a:ext cx="0" cy="0"/>
          </a:xfrm>
        </p:spPr>
        <p:txBody>
          <a:bodyPr/>
          <a:lstStyle>
            <a:lvl1pPr>
              <a:defRPr/>
            </a:lvl1pPr>
          </a:lstStyle>
          <a:p>
            <a:pPr>
              <a:defRPr/>
            </a:pPr>
            <a:fld id="{541F8A4B-DD22-4512-A412-F77EC37626E6}" type="slidenum">
              <a:rPr lang="ja-JP" altLang="en-US"/>
              <a:pPr>
                <a:defRPr/>
              </a:pPr>
              <a:t>‹#›</a:t>
            </a:fld>
            <a:endParaRPr lang="ja-JP" altLang="en-US" dirty="0"/>
          </a:p>
        </p:txBody>
      </p:sp>
    </p:spTree>
    <p:extLst>
      <p:ext uri="{BB962C8B-B14F-4D97-AF65-F5344CB8AC3E}">
        <p14:creationId xmlns:p14="http://schemas.microsoft.com/office/powerpoint/2010/main" val="369709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DEFD55C1-452E-4C1B-B4C0-7666088C380C}" type="slidenum">
              <a:rPr lang="ja-JP" altLang="en-US"/>
              <a:pPr>
                <a:defRPr/>
              </a:pPr>
              <a:t>‹#›</a:t>
            </a:fld>
            <a:endParaRPr lang="ja-JP" altLang="en-US" dirty="0"/>
          </a:p>
        </p:txBody>
      </p:sp>
    </p:spTree>
    <p:extLst>
      <p:ext uri="{BB962C8B-B14F-4D97-AF65-F5344CB8AC3E}">
        <p14:creationId xmlns:p14="http://schemas.microsoft.com/office/powerpoint/2010/main" val="1297638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392CF3BF-B649-4430-8CD2-21DD5C9F9050}" type="slidenum">
              <a:rPr lang="ja-JP" altLang="en-US"/>
              <a:pPr>
                <a:defRPr/>
              </a:pPr>
              <a:t>‹#›</a:t>
            </a:fld>
            <a:endParaRPr lang="ja-JP" altLang="en-US" dirty="0"/>
          </a:p>
        </p:txBody>
      </p:sp>
    </p:spTree>
    <p:extLst>
      <p:ext uri="{BB962C8B-B14F-4D97-AF65-F5344CB8AC3E}">
        <p14:creationId xmlns:p14="http://schemas.microsoft.com/office/powerpoint/2010/main" val="3430771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75879" y="4589465"/>
            <a:ext cx="854392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634F3494-5356-4EC3-B624-E4C42E0AC792}" type="slidenum">
              <a:rPr lang="ja-JP" altLang="en-US"/>
              <a:pPr>
                <a:defRPr/>
              </a:pPr>
              <a:t>‹#›</a:t>
            </a:fld>
            <a:endParaRPr lang="ja-JP" altLang="en-US" dirty="0"/>
          </a:p>
        </p:txBody>
      </p:sp>
    </p:spTree>
    <p:extLst>
      <p:ext uri="{BB962C8B-B14F-4D97-AF65-F5344CB8AC3E}">
        <p14:creationId xmlns:p14="http://schemas.microsoft.com/office/powerpoint/2010/main" val="949495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1533FE6D-AB67-4F4E-933C-389ACD95A076}" type="slidenum">
              <a:rPr lang="ja-JP" altLang="en-US"/>
              <a:pPr>
                <a:defRPr/>
              </a:pPr>
              <a:t>‹#›</a:t>
            </a:fld>
            <a:endParaRPr lang="ja-JP" altLang="en-US" dirty="0"/>
          </a:p>
        </p:txBody>
      </p:sp>
    </p:spTree>
    <p:extLst>
      <p:ext uri="{BB962C8B-B14F-4D97-AF65-F5344CB8AC3E}">
        <p14:creationId xmlns:p14="http://schemas.microsoft.com/office/powerpoint/2010/main" val="2812718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7"/>
            <a:ext cx="8543925"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329"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8"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53312779-4E3C-4805-9397-C3E908CD89DA}" type="slidenum">
              <a:rPr lang="ja-JP" altLang="en-US"/>
              <a:pPr>
                <a:defRPr/>
              </a:pPr>
              <a:t>‹#›</a:t>
            </a:fld>
            <a:endParaRPr lang="ja-JP" altLang="en-US" dirty="0"/>
          </a:p>
        </p:txBody>
      </p:sp>
    </p:spTree>
    <p:extLst>
      <p:ext uri="{BB962C8B-B14F-4D97-AF65-F5344CB8AC3E}">
        <p14:creationId xmlns:p14="http://schemas.microsoft.com/office/powerpoint/2010/main" val="167428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4"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62151DB8-32A6-4EB1-8A45-4D8732C66182}" type="slidenum">
              <a:rPr lang="ja-JP" altLang="en-US"/>
              <a:pPr>
                <a:defRPr/>
              </a:pPr>
              <a:t>‹#›</a:t>
            </a:fld>
            <a:endParaRPr lang="ja-JP" altLang="en-US" dirty="0"/>
          </a:p>
        </p:txBody>
      </p:sp>
    </p:spTree>
    <p:extLst>
      <p:ext uri="{BB962C8B-B14F-4D97-AF65-F5344CB8AC3E}">
        <p14:creationId xmlns:p14="http://schemas.microsoft.com/office/powerpoint/2010/main" val="101727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AAF959F-5CF5-4DB8-9E86-D5491D14F5AA}" type="datetime1">
              <a:rPr kumimoji="1" lang="ja-JP" altLang="en-US" smtClean="0"/>
              <a:t>2023/7/31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4078080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3"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8E346A25-53E4-4CB4-BE61-A5875107F590}" type="slidenum">
              <a:rPr lang="ja-JP" altLang="en-US"/>
              <a:pPr>
                <a:defRPr/>
              </a:pPr>
              <a:t>‹#›</a:t>
            </a:fld>
            <a:endParaRPr lang="ja-JP" altLang="en-US" dirty="0"/>
          </a:p>
        </p:txBody>
      </p:sp>
    </p:spTree>
    <p:extLst>
      <p:ext uri="{BB962C8B-B14F-4D97-AF65-F5344CB8AC3E}">
        <p14:creationId xmlns:p14="http://schemas.microsoft.com/office/powerpoint/2010/main" val="1181033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3D494F95-4F68-4048-BE02-AC0C9E226576}" type="slidenum">
              <a:rPr lang="ja-JP" altLang="en-US"/>
              <a:pPr>
                <a:defRPr/>
              </a:pPr>
              <a:t>‹#›</a:t>
            </a:fld>
            <a:endParaRPr lang="ja-JP" altLang="en-US" dirty="0"/>
          </a:p>
        </p:txBody>
      </p:sp>
    </p:spTree>
    <p:extLst>
      <p:ext uri="{BB962C8B-B14F-4D97-AF65-F5344CB8AC3E}">
        <p14:creationId xmlns:p14="http://schemas.microsoft.com/office/powerpoint/2010/main" val="1089411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4211340" y="987427"/>
            <a:ext cx="5014913"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dirty="0"/>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032E0FAA-EBBB-41DC-B5EE-B65403AC381B}" type="slidenum">
              <a:rPr lang="ja-JP" altLang="en-US"/>
              <a:pPr>
                <a:defRPr/>
              </a:pPr>
              <a:t>‹#›</a:t>
            </a:fld>
            <a:endParaRPr lang="ja-JP" altLang="en-US" dirty="0"/>
          </a:p>
        </p:txBody>
      </p:sp>
    </p:spTree>
    <p:extLst>
      <p:ext uri="{BB962C8B-B14F-4D97-AF65-F5344CB8AC3E}">
        <p14:creationId xmlns:p14="http://schemas.microsoft.com/office/powerpoint/2010/main" val="3206060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98F95A95-A81B-429F-8E93-CEFED07E58AD}" type="slidenum">
              <a:rPr lang="ja-JP" altLang="en-US"/>
              <a:pPr>
                <a:defRPr/>
              </a:pPr>
              <a:t>‹#›</a:t>
            </a:fld>
            <a:endParaRPr lang="ja-JP" altLang="en-US" dirty="0"/>
          </a:p>
        </p:txBody>
      </p:sp>
    </p:spTree>
    <p:extLst>
      <p:ext uri="{BB962C8B-B14F-4D97-AF65-F5344CB8AC3E}">
        <p14:creationId xmlns:p14="http://schemas.microsoft.com/office/powerpoint/2010/main" val="220068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2" y="365125"/>
            <a:ext cx="2135981"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BDC741D4-1339-4419-BA59-967CC4854C8B}" type="slidenum">
              <a:rPr lang="ja-JP" altLang="en-US"/>
              <a:pPr>
                <a:defRPr/>
              </a:pPr>
              <a:t>‹#›</a:t>
            </a:fld>
            <a:endParaRPr lang="ja-JP" altLang="en-US" dirty="0"/>
          </a:p>
        </p:txBody>
      </p:sp>
    </p:spTree>
    <p:extLst>
      <p:ext uri="{BB962C8B-B14F-4D97-AF65-F5344CB8AC3E}">
        <p14:creationId xmlns:p14="http://schemas.microsoft.com/office/powerpoint/2010/main" val="130250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90A441-10D2-4E7C-8D59-F97BAD93560A}" type="datetime1">
              <a:rPr kumimoji="1" lang="ja-JP" altLang="en-US" smtClean="0"/>
              <a:t>2023/7/31</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2976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F7CD9-AEB8-4333-9CBA-F1F9312DCFE6}" type="datetime1">
              <a:rPr kumimoji="1" lang="ja-JP" altLang="en-US" smtClean="0"/>
              <a:t>2023/7/31</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66576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262B7-ED1C-473A-ACA1-1D0025352E26}" type="datetime1">
              <a:rPr kumimoji="1" lang="ja-JP" altLang="en-US" smtClean="0"/>
              <a:t>2023/7/31</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636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C254AC-0C0B-4DEA-9E54-5B42F067E5F4}" type="datetime1">
              <a:rPr kumimoji="1" lang="ja-JP" altLang="en-US" smtClean="0"/>
              <a:t>2023/7/31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62321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F207D12-1655-4D91-8E1E-2A45AF5BA563}" type="datetime1">
              <a:rPr kumimoji="1" lang="ja-JP" altLang="en-US" smtClean="0"/>
              <a:t>2023/7/31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34845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33A5E-BA6C-4D94-99E5-8C69DE97D097}" type="datetime1">
              <a:rPr kumimoji="1" lang="ja-JP" altLang="en-US" smtClean="0"/>
              <a:t>2023/7/31</a:t>
            </a:fld>
            <a:endParaRPr kumimoji="1" lang="ja-JP" alt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800">
                <a:solidFill>
                  <a:schemeClr val="tx1"/>
                </a:solidFill>
              </a:defRPr>
            </a:lvl1pPr>
          </a:lstStyle>
          <a:p>
            <a:fld id="{CEDDBD9C-6FB1-4F22-AC2B-F9C637A60073}" type="slidenum">
              <a:rPr lang="ja-JP" altLang="en-US" smtClean="0"/>
              <a:pPr/>
              <a:t>‹#›</a:t>
            </a:fld>
            <a:endParaRPr lang="ja-JP" altLang="en-US" dirty="0"/>
          </a:p>
        </p:txBody>
      </p:sp>
    </p:spTree>
    <p:extLst>
      <p:ext uri="{BB962C8B-B14F-4D97-AF65-F5344CB8AC3E}">
        <p14:creationId xmlns:p14="http://schemas.microsoft.com/office/powerpoint/2010/main" val="134227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7"/>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4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0" y="-1437065"/>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4" y="-1437063"/>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7"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5"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402161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4" r:id="rId7"/>
    <p:sldLayoutId id="2147483885" r:id="rId8"/>
  </p:sldLayoutIdLst>
  <p:hf hdr="0" ftr="0" dt="0"/>
  <p:txStyles>
    <p:titleStyle>
      <a:lvl1pPr algn="ctr" rtl="0" eaLnBrk="1" fontAlgn="base" hangingPunct="1">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896" indent="-342896" algn="l" rtl="0" eaLnBrk="1" fontAlgn="base" hangingPunct="1">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6083" indent="-176211" algn="l" rtl="0" eaLnBrk="1" fontAlgn="base" hangingPunct="1">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8028" indent="-182561"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24" indent="-176211"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7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9"/>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38"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1" y="-1437065"/>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6" y="-1437063"/>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2"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9"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7"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6133028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1" r:id="rId5"/>
    <p:sldLayoutId id="2147484043" r:id="rId6"/>
    <p:sldLayoutId id="2147484044" r:id="rId7"/>
  </p:sldLayoutIdLst>
  <p:hf hdr="0" ftr="0" dt="0"/>
  <p:txStyles>
    <p:titleStyle>
      <a:lvl1pPr algn="ctr" rtl="0" eaLnBrk="1" fontAlgn="base" hangingPunct="1">
        <a:spcBef>
          <a:spcPct val="0"/>
        </a:spcBef>
        <a:spcAft>
          <a:spcPct val="0"/>
        </a:spcAft>
        <a:defRPr kumimoji="1" sz="2954"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1846">
          <a:solidFill>
            <a:schemeClr val="tx2"/>
          </a:solidFill>
          <a:latin typeface="Arial" charset="0"/>
          <a:ea typeface="HGPｺﾞｼｯｸE" pitchFamily="50" charset="-128"/>
        </a:defRPr>
      </a:lvl2pPr>
      <a:lvl3pPr algn="l" rtl="0" eaLnBrk="1" fontAlgn="base" hangingPunct="1">
        <a:spcBef>
          <a:spcPct val="0"/>
        </a:spcBef>
        <a:spcAft>
          <a:spcPct val="0"/>
        </a:spcAft>
        <a:defRPr kumimoji="1" sz="1846">
          <a:solidFill>
            <a:schemeClr val="tx2"/>
          </a:solidFill>
          <a:latin typeface="Arial" charset="0"/>
          <a:ea typeface="HGPｺﾞｼｯｸE" pitchFamily="50" charset="-128"/>
        </a:defRPr>
      </a:lvl3pPr>
      <a:lvl4pPr algn="l" rtl="0" eaLnBrk="1" fontAlgn="base" hangingPunct="1">
        <a:spcBef>
          <a:spcPct val="0"/>
        </a:spcBef>
        <a:spcAft>
          <a:spcPct val="0"/>
        </a:spcAft>
        <a:defRPr kumimoji="1" sz="1846">
          <a:solidFill>
            <a:schemeClr val="tx2"/>
          </a:solidFill>
          <a:latin typeface="Arial" charset="0"/>
          <a:ea typeface="HGPｺﾞｼｯｸE" pitchFamily="50" charset="-128"/>
        </a:defRPr>
      </a:lvl4pPr>
      <a:lvl5pPr algn="l" rtl="0" eaLnBrk="1" fontAlgn="base" hangingPunct="1">
        <a:spcBef>
          <a:spcPct val="0"/>
        </a:spcBef>
        <a:spcAft>
          <a:spcPct val="0"/>
        </a:spcAft>
        <a:defRPr kumimoji="1" sz="1846">
          <a:solidFill>
            <a:schemeClr val="tx2"/>
          </a:solidFill>
          <a:latin typeface="Arial" charset="0"/>
          <a:ea typeface="HGPｺﾞｼｯｸE" pitchFamily="50" charset="-128"/>
        </a:defRPr>
      </a:lvl5pPr>
      <a:lvl6pPr marL="422037" algn="l" rtl="0" eaLnBrk="1" fontAlgn="base" hangingPunct="1">
        <a:spcBef>
          <a:spcPct val="0"/>
        </a:spcBef>
        <a:spcAft>
          <a:spcPct val="0"/>
        </a:spcAft>
        <a:defRPr kumimoji="1" sz="1846">
          <a:solidFill>
            <a:schemeClr val="tx2"/>
          </a:solidFill>
          <a:latin typeface="Arial" charset="0"/>
          <a:ea typeface="HGPｺﾞｼｯｸE" pitchFamily="50" charset="-128"/>
        </a:defRPr>
      </a:lvl6pPr>
      <a:lvl7pPr marL="844073" algn="l" rtl="0" eaLnBrk="1" fontAlgn="base" hangingPunct="1">
        <a:spcBef>
          <a:spcPct val="0"/>
        </a:spcBef>
        <a:spcAft>
          <a:spcPct val="0"/>
        </a:spcAft>
        <a:defRPr kumimoji="1" sz="1846">
          <a:solidFill>
            <a:schemeClr val="tx2"/>
          </a:solidFill>
          <a:latin typeface="Arial" charset="0"/>
          <a:ea typeface="HGPｺﾞｼｯｸE" pitchFamily="50" charset="-128"/>
        </a:defRPr>
      </a:lvl7pPr>
      <a:lvl8pPr marL="1266109" algn="l" rtl="0" eaLnBrk="1" fontAlgn="base" hangingPunct="1">
        <a:spcBef>
          <a:spcPct val="0"/>
        </a:spcBef>
        <a:spcAft>
          <a:spcPct val="0"/>
        </a:spcAft>
        <a:defRPr kumimoji="1" sz="1846">
          <a:solidFill>
            <a:schemeClr val="tx2"/>
          </a:solidFill>
          <a:latin typeface="Arial" charset="0"/>
          <a:ea typeface="HGPｺﾞｼｯｸE" pitchFamily="50" charset="-128"/>
        </a:defRPr>
      </a:lvl8pPr>
      <a:lvl9pPr marL="1688145" algn="l" rtl="0" eaLnBrk="1" fontAlgn="base" hangingPunct="1">
        <a:spcBef>
          <a:spcPct val="0"/>
        </a:spcBef>
        <a:spcAft>
          <a:spcPct val="0"/>
        </a:spcAft>
        <a:defRPr kumimoji="1" sz="1846">
          <a:solidFill>
            <a:schemeClr val="tx2"/>
          </a:solidFill>
          <a:latin typeface="Arial" charset="0"/>
          <a:ea typeface="HGPｺﾞｼｯｸE" pitchFamily="50" charset="-128"/>
        </a:defRPr>
      </a:lvl9pPr>
    </p:titleStyle>
    <p:bodyStyle>
      <a:lvl1pPr marL="316527" indent="-316527" algn="l" rtl="0" eaLnBrk="1" fontAlgn="base" hangingPunct="1">
        <a:spcBef>
          <a:spcPct val="20000"/>
        </a:spcBef>
        <a:spcAft>
          <a:spcPct val="0"/>
        </a:spcAft>
        <a:defRPr kumimoji="1"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11779" indent="-162660" algn="l" rtl="0" eaLnBrk="1" fontAlgn="base" hangingPunct="1">
        <a:lnSpc>
          <a:spcPct val="110000"/>
        </a:lnSpc>
        <a:spcBef>
          <a:spcPct val="0"/>
        </a:spcBef>
        <a:spcAft>
          <a:spcPct val="0"/>
        </a:spcAft>
        <a:buChar char="–"/>
        <a:defRPr kumimoji="1" sz="1292">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45891" indent="-168522" algn="l" rtl="0" eaLnBrk="1" fontAlgn="base" hangingPunct="1">
        <a:lnSpc>
          <a:spcPct val="110000"/>
        </a:lnSpc>
        <a:spcBef>
          <a:spcPct val="0"/>
        </a:spcBef>
        <a:spcAft>
          <a:spcPct val="0"/>
        </a:spcAft>
        <a:buChar char="•"/>
        <a:defRPr kumimoji="1" sz="1477">
          <a:solidFill>
            <a:schemeClr val="tx1"/>
          </a:solidFill>
          <a:latin typeface="Times New Roman" pitchFamily="18" charset="0"/>
          <a:ea typeface="+mn-ea"/>
        </a:defRPr>
      </a:lvl3pPr>
      <a:lvl4pPr marL="1074141" indent="-162660" algn="l" rtl="0" eaLnBrk="1" fontAlgn="base" hangingPunct="1">
        <a:lnSpc>
          <a:spcPct val="110000"/>
        </a:lnSpc>
        <a:spcBef>
          <a:spcPct val="0"/>
        </a:spcBef>
        <a:spcAft>
          <a:spcPct val="0"/>
        </a:spcAft>
        <a:buFont typeface="Arial" charset="0"/>
        <a:buChar char="»"/>
        <a:defRPr kumimoji="1" sz="1477">
          <a:solidFill>
            <a:schemeClr val="tx1"/>
          </a:solidFill>
          <a:latin typeface="Times New Roman" pitchFamily="18" charset="0"/>
          <a:ea typeface="+mn-ea"/>
        </a:defRPr>
      </a:lvl4pPr>
      <a:lvl5pPr marL="1408254"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5pPr>
      <a:lvl6pPr marL="183029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6pPr>
      <a:lvl7pPr marL="2252327"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7pPr>
      <a:lvl8pPr marL="2674363"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8pPr>
      <a:lvl9pPr marL="309640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9pPr>
    </p:bodyStyle>
    <p:otherStyle>
      <a:defPPr>
        <a:defRPr lang="ja-JP"/>
      </a:defPPr>
      <a:lvl1pPr marL="0" algn="l" defTabSz="844073" rtl="0" eaLnBrk="1" latinLnBrk="0" hangingPunct="1">
        <a:defRPr kumimoji="1" sz="1662" kern="1200">
          <a:solidFill>
            <a:schemeClr val="tx1"/>
          </a:solidFill>
          <a:latin typeface="+mn-lt"/>
          <a:ea typeface="+mn-ea"/>
          <a:cs typeface="+mn-cs"/>
        </a:defRPr>
      </a:lvl1pPr>
      <a:lvl2pPr marL="422037" algn="l" defTabSz="844073" rtl="0" eaLnBrk="1" latinLnBrk="0" hangingPunct="1">
        <a:defRPr kumimoji="1" sz="1662" kern="1200">
          <a:solidFill>
            <a:schemeClr val="tx1"/>
          </a:solidFill>
          <a:latin typeface="+mn-lt"/>
          <a:ea typeface="+mn-ea"/>
          <a:cs typeface="+mn-cs"/>
        </a:defRPr>
      </a:lvl2pPr>
      <a:lvl3pPr marL="844073" algn="l" defTabSz="844073" rtl="0" eaLnBrk="1" latinLnBrk="0" hangingPunct="1">
        <a:defRPr kumimoji="1" sz="1662" kern="1200">
          <a:solidFill>
            <a:schemeClr val="tx1"/>
          </a:solidFill>
          <a:latin typeface="+mn-lt"/>
          <a:ea typeface="+mn-ea"/>
          <a:cs typeface="+mn-cs"/>
        </a:defRPr>
      </a:lvl3pPr>
      <a:lvl4pPr marL="1266109" algn="l" defTabSz="844073" rtl="0" eaLnBrk="1" latinLnBrk="0" hangingPunct="1">
        <a:defRPr kumimoji="1" sz="1662" kern="1200">
          <a:solidFill>
            <a:schemeClr val="tx1"/>
          </a:solidFill>
          <a:latin typeface="+mn-lt"/>
          <a:ea typeface="+mn-ea"/>
          <a:cs typeface="+mn-cs"/>
        </a:defRPr>
      </a:lvl4pPr>
      <a:lvl5pPr marL="1688145" algn="l" defTabSz="844073" rtl="0" eaLnBrk="1" latinLnBrk="0" hangingPunct="1">
        <a:defRPr kumimoji="1" sz="1662" kern="1200">
          <a:solidFill>
            <a:schemeClr val="tx1"/>
          </a:solidFill>
          <a:latin typeface="+mn-lt"/>
          <a:ea typeface="+mn-ea"/>
          <a:cs typeface="+mn-cs"/>
        </a:defRPr>
      </a:lvl5pPr>
      <a:lvl6pPr marL="2110183" algn="l" defTabSz="844073" rtl="0" eaLnBrk="1" latinLnBrk="0" hangingPunct="1">
        <a:defRPr kumimoji="1" sz="1662" kern="1200">
          <a:solidFill>
            <a:schemeClr val="tx1"/>
          </a:solidFill>
          <a:latin typeface="+mn-lt"/>
          <a:ea typeface="+mn-ea"/>
          <a:cs typeface="+mn-cs"/>
        </a:defRPr>
      </a:lvl6pPr>
      <a:lvl7pPr marL="2532218" algn="l" defTabSz="844073" rtl="0" eaLnBrk="1" latinLnBrk="0" hangingPunct="1">
        <a:defRPr kumimoji="1" sz="1662" kern="1200">
          <a:solidFill>
            <a:schemeClr val="tx1"/>
          </a:solidFill>
          <a:latin typeface="+mn-lt"/>
          <a:ea typeface="+mn-ea"/>
          <a:cs typeface="+mn-cs"/>
        </a:defRPr>
      </a:lvl7pPr>
      <a:lvl8pPr marL="2954255" algn="l" defTabSz="844073" rtl="0" eaLnBrk="1" latinLnBrk="0" hangingPunct="1">
        <a:defRPr kumimoji="1" sz="1662" kern="1200">
          <a:solidFill>
            <a:schemeClr val="tx1"/>
          </a:solidFill>
          <a:latin typeface="+mn-lt"/>
          <a:ea typeface="+mn-ea"/>
          <a:cs typeface="+mn-cs"/>
        </a:defRPr>
      </a:lvl8pPr>
      <a:lvl9pPr marL="3376292" algn="l" defTabSz="84407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p:cNvSpPr>
            <a:spLocks noGrp="1" noChangeArrowheads="1"/>
          </p:cNvSpPr>
          <p:nvPr>
            <p:ph type="title"/>
          </p:nvPr>
        </p:nvSpPr>
        <p:spPr bwMode="auto">
          <a:xfrm>
            <a:off x="0" y="6351"/>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125545" y="693738"/>
            <a:ext cx="9651471"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endParaRPr lang="ja-JP" altLang="en-US"/>
          </a:p>
        </p:txBody>
      </p:sp>
      <p:cxnSp>
        <p:nvCxnSpPr>
          <p:cNvPr id="7172" name="直線コネクタ 18"/>
          <p:cNvCxnSpPr>
            <a:cxnSpLocks noChangeShapeType="1"/>
          </p:cNvCxnSpPr>
          <p:nvPr/>
        </p:nvCxnSpPr>
        <p:spPr bwMode="auto">
          <a:xfrm>
            <a:off x="12554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3" name="直線コネクタ 19"/>
          <p:cNvCxnSpPr>
            <a:cxnSpLocks noChangeShapeType="1"/>
          </p:cNvCxnSpPr>
          <p:nvPr/>
        </p:nvCxnSpPr>
        <p:spPr bwMode="auto">
          <a:xfrm>
            <a:off x="271727"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4" name="直線コネクタ 20"/>
          <p:cNvCxnSpPr>
            <a:cxnSpLocks noChangeShapeType="1"/>
          </p:cNvCxnSpPr>
          <p:nvPr/>
        </p:nvCxnSpPr>
        <p:spPr bwMode="auto">
          <a:xfrm>
            <a:off x="106455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5" name="直線コネクタ 21"/>
          <p:cNvCxnSpPr>
            <a:cxnSpLocks noChangeShapeType="1"/>
          </p:cNvCxnSpPr>
          <p:nvPr/>
        </p:nvCxnSpPr>
        <p:spPr bwMode="auto">
          <a:xfrm>
            <a:off x="127952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6" name="直線コネクタ 22"/>
          <p:cNvCxnSpPr>
            <a:cxnSpLocks noChangeShapeType="1"/>
          </p:cNvCxnSpPr>
          <p:nvPr/>
        </p:nvCxnSpPr>
        <p:spPr bwMode="auto">
          <a:xfrm>
            <a:off x="4806818"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7" name="直線コネクタ 23"/>
          <p:cNvCxnSpPr>
            <a:cxnSpLocks noChangeShapeType="1"/>
          </p:cNvCxnSpPr>
          <p:nvPr/>
        </p:nvCxnSpPr>
        <p:spPr bwMode="auto">
          <a:xfrm>
            <a:off x="509746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直線コネクタ 24"/>
          <p:cNvCxnSpPr>
            <a:cxnSpLocks noChangeShapeType="1"/>
          </p:cNvCxnSpPr>
          <p:nvPr/>
        </p:nvCxnSpPr>
        <p:spPr bwMode="auto">
          <a:xfrm>
            <a:off x="6033029"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直線コネクタ 25"/>
          <p:cNvCxnSpPr>
            <a:cxnSpLocks noChangeShapeType="1"/>
          </p:cNvCxnSpPr>
          <p:nvPr/>
        </p:nvCxnSpPr>
        <p:spPr bwMode="auto">
          <a:xfrm>
            <a:off x="862475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0" name="直線コネクタ 26"/>
          <p:cNvCxnSpPr>
            <a:cxnSpLocks noChangeShapeType="1"/>
          </p:cNvCxnSpPr>
          <p:nvPr/>
        </p:nvCxnSpPr>
        <p:spPr bwMode="auto">
          <a:xfrm>
            <a:off x="977701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1" name="テキスト ボックス 5">
            <a:extLst>
              <a:ext uri="{FF2B5EF4-FFF2-40B4-BE49-F238E27FC236}">
                <a16:creationId xmlns:a16="http://schemas.microsoft.com/office/drawing/2014/main" id="{81584961-81E6-4FBC-BC77-3337D5FCA4FD}"/>
              </a:ext>
            </a:extLst>
          </p:cNvPr>
          <p:cNvSpPr txBox="1">
            <a:spLocks noChangeArrowheads="1"/>
          </p:cNvSpPr>
          <p:nvPr/>
        </p:nvSpPr>
        <p:spPr bwMode="auto">
          <a:xfrm>
            <a:off x="-309562"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
        <p:nvSpPr>
          <p:cNvPr id="7182" name="テキスト ボックス 35">
            <a:extLst>
              <a:ext uri="{FF2B5EF4-FFF2-40B4-BE49-F238E27FC236}">
                <a16:creationId xmlns:a16="http://schemas.microsoft.com/office/drawing/2014/main" id="{F22AB1AD-EE05-4A0B-9493-89CCA0A6561F}"/>
              </a:ext>
            </a:extLst>
          </p:cNvPr>
          <p:cNvSpPr txBox="1">
            <a:spLocks noChangeArrowheads="1"/>
          </p:cNvSpPr>
          <p:nvPr/>
        </p:nvSpPr>
        <p:spPr bwMode="auto">
          <a:xfrm>
            <a:off x="146183"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13.00</a:t>
            </a:r>
            <a:endParaRPr lang="ja-JP" altLang="en-US" sz="1000" dirty="0">
              <a:latin typeface="Meiryo UI" panose="020B0604030504040204" pitchFamily="50" charset="-128"/>
              <a:ea typeface="Meiryo UI" panose="020B0604030504040204" pitchFamily="50" charset="-128"/>
            </a:endParaRPr>
          </a:p>
        </p:txBody>
      </p:sp>
      <p:sp>
        <p:nvSpPr>
          <p:cNvPr id="7183" name="テキスト ボックス 36">
            <a:extLst>
              <a:ext uri="{FF2B5EF4-FFF2-40B4-BE49-F238E27FC236}">
                <a16:creationId xmlns:a16="http://schemas.microsoft.com/office/drawing/2014/main" id="{D412EA84-FD09-4A49-8395-C03D4347A1B3}"/>
              </a:ext>
            </a:extLst>
          </p:cNvPr>
          <p:cNvSpPr txBox="1">
            <a:spLocks noChangeArrowheads="1"/>
          </p:cNvSpPr>
          <p:nvPr/>
        </p:nvSpPr>
        <p:spPr bwMode="auto">
          <a:xfrm>
            <a:off x="601928"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10.80</a:t>
            </a:r>
            <a:endParaRPr lang="ja-JP" altLang="en-US" sz="1000" dirty="0">
              <a:latin typeface="Meiryo UI" panose="020B0604030504040204" pitchFamily="50" charset="-128"/>
              <a:ea typeface="Meiryo UI" panose="020B0604030504040204" pitchFamily="50" charset="-128"/>
            </a:endParaRPr>
          </a:p>
        </p:txBody>
      </p:sp>
      <p:sp>
        <p:nvSpPr>
          <p:cNvPr id="7184" name="テキスト ボックス 37">
            <a:extLst>
              <a:ext uri="{FF2B5EF4-FFF2-40B4-BE49-F238E27FC236}">
                <a16:creationId xmlns:a16="http://schemas.microsoft.com/office/drawing/2014/main" id="{82AD1561-C4BA-46F2-B468-0AEDDB9C58EE}"/>
              </a:ext>
            </a:extLst>
          </p:cNvPr>
          <p:cNvSpPr txBox="1">
            <a:spLocks noChangeArrowheads="1"/>
          </p:cNvSpPr>
          <p:nvPr/>
        </p:nvSpPr>
        <p:spPr bwMode="auto">
          <a:xfrm>
            <a:off x="1193536"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5" name="テキスト ボックス 38">
            <a:extLst>
              <a:ext uri="{FF2B5EF4-FFF2-40B4-BE49-F238E27FC236}">
                <a16:creationId xmlns:a16="http://schemas.microsoft.com/office/drawing/2014/main" id="{A5C065C7-BD31-4E7A-80E4-D321EDA5407A}"/>
              </a:ext>
            </a:extLst>
          </p:cNvPr>
          <p:cNvSpPr txBox="1">
            <a:spLocks noChangeArrowheads="1"/>
          </p:cNvSpPr>
          <p:nvPr/>
        </p:nvSpPr>
        <p:spPr bwMode="auto">
          <a:xfrm>
            <a:off x="4411266"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6" name="テキスト ボックス 39">
            <a:extLst>
              <a:ext uri="{FF2B5EF4-FFF2-40B4-BE49-F238E27FC236}">
                <a16:creationId xmlns:a16="http://schemas.microsoft.com/office/drawing/2014/main" id="{53E843B8-39B6-4159-8E48-5B24B03F190A}"/>
              </a:ext>
            </a:extLst>
          </p:cNvPr>
          <p:cNvSpPr txBox="1">
            <a:spLocks noChangeArrowheads="1"/>
          </p:cNvSpPr>
          <p:nvPr/>
        </p:nvSpPr>
        <p:spPr bwMode="auto">
          <a:xfrm>
            <a:off x="5002875"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7" name="テキスト ボックス 40">
            <a:extLst>
              <a:ext uri="{FF2B5EF4-FFF2-40B4-BE49-F238E27FC236}">
                <a16:creationId xmlns:a16="http://schemas.microsoft.com/office/drawing/2014/main" id="{6C1CC4DB-FF4F-4158-97DF-C2059C63B8FB}"/>
              </a:ext>
            </a:extLst>
          </p:cNvPr>
          <p:cNvSpPr txBox="1">
            <a:spLocks noChangeArrowheads="1"/>
          </p:cNvSpPr>
          <p:nvPr/>
        </p:nvSpPr>
        <p:spPr bwMode="auto">
          <a:xfrm>
            <a:off x="5935002"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3.00</a:t>
            </a:r>
            <a:endParaRPr lang="ja-JP" altLang="en-US" sz="1000" dirty="0">
              <a:latin typeface="Meiryo UI" panose="020B0604030504040204" pitchFamily="50" charset="-128"/>
              <a:ea typeface="Meiryo UI" panose="020B0604030504040204" pitchFamily="50" charset="-128"/>
            </a:endParaRPr>
          </a:p>
        </p:txBody>
      </p:sp>
      <p:sp>
        <p:nvSpPr>
          <p:cNvPr id="7188" name="テキスト ボックス 41">
            <a:extLst>
              <a:ext uri="{FF2B5EF4-FFF2-40B4-BE49-F238E27FC236}">
                <a16:creationId xmlns:a16="http://schemas.microsoft.com/office/drawing/2014/main" id="{B0A39872-2AED-4244-ACEA-77A00CD93C31}"/>
              </a:ext>
            </a:extLst>
          </p:cNvPr>
          <p:cNvSpPr txBox="1">
            <a:spLocks noChangeArrowheads="1"/>
          </p:cNvSpPr>
          <p:nvPr/>
        </p:nvSpPr>
        <p:spPr bwMode="auto">
          <a:xfrm>
            <a:off x="853876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9" name="テキスト ボックス 42">
            <a:extLst>
              <a:ext uri="{FF2B5EF4-FFF2-40B4-BE49-F238E27FC236}">
                <a16:creationId xmlns:a16="http://schemas.microsoft.com/office/drawing/2014/main" id="{00BC47CA-A1EC-43CA-A689-D84D598A2159}"/>
              </a:ext>
            </a:extLst>
          </p:cNvPr>
          <p:cNvSpPr txBox="1">
            <a:spLocks noChangeArrowheads="1"/>
          </p:cNvSpPr>
          <p:nvPr/>
        </p:nvSpPr>
        <p:spPr bwMode="auto">
          <a:xfrm>
            <a:off x="969102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739536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9" r:id="rId5"/>
    <p:sldLayoutId id="2147484100" r:id="rId6"/>
    <p:sldLayoutId id="2147484101" r:id="rId7"/>
  </p:sldLayoutIdLst>
  <p:hf hdr="0" ftr="0" dt="0"/>
  <p:txStyles>
    <p:titleStyle>
      <a:lvl1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2pPr>
      <a:lvl3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3pPr>
      <a:lvl4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4pPr>
      <a:lvl5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1313" indent="-341313" algn="l" rtl="0" eaLnBrk="0" fontAlgn="base" hangingPunct="0">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4500" indent="-174625" algn="l" rtl="0" eaLnBrk="0" fontAlgn="base" hangingPunct="0">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6450" indent="-180975" algn="l" rtl="0" eaLnBrk="0" fontAlgn="base" hangingPunct="0">
        <a:lnSpc>
          <a:spcPct val="110000"/>
        </a:lnSpc>
        <a:spcBef>
          <a:spcPct val="0"/>
        </a:spcBef>
        <a:spcAft>
          <a:spcPct val="0"/>
        </a:spcAft>
        <a:buChar char="•"/>
        <a:defRPr kumimoji="1" sz="1600">
          <a:solidFill>
            <a:schemeClr val="tx1"/>
          </a:solidFill>
          <a:latin typeface="Times New Roman" pitchFamily="18" charset="0"/>
          <a:ea typeface="+mn-ea"/>
        </a:defRPr>
      </a:lvl3pPr>
      <a:lvl4pPr marL="1162050" indent="-174625" algn="l" rtl="0" eaLnBrk="0" fontAlgn="base" hangingPunct="0">
        <a:lnSpc>
          <a:spcPct val="110000"/>
        </a:lnSpc>
        <a:spcBef>
          <a:spcPct val="0"/>
        </a:spcBef>
        <a:spcAft>
          <a:spcPct val="0"/>
        </a:spcAft>
        <a:buFont typeface="Arial" panose="020B0604020202020204" pitchFamily="34" charset="0"/>
        <a:buChar char="»"/>
        <a:defRPr kumimoji="1" sz="1600">
          <a:solidFill>
            <a:schemeClr val="tx1"/>
          </a:solidFill>
          <a:latin typeface="Times New Roman" pitchFamily="18" charset="0"/>
          <a:ea typeface="+mn-ea"/>
        </a:defRPr>
      </a:lvl4pPr>
      <a:lvl5pPr marL="1524000" indent="-180975" algn="l" rtl="0" eaLnBrk="0" fontAlgn="base" hangingPunct="0">
        <a:lnSpc>
          <a:spcPct val="110000"/>
        </a:lnSpc>
        <a:spcBef>
          <a:spcPct val="0"/>
        </a:spcBef>
        <a:spcAft>
          <a:spcPct val="0"/>
        </a:spcAft>
        <a:buFont typeface="Wingdings" panose="05000000000000000000"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681038" y="365126"/>
            <a:ext cx="85439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681038" y="1825625"/>
            <a:ext cx="85439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4"/>
          </p:nvPr>
        </p:nvSpPr>
        <p:spPr>
          <a:xfrm>
            <a:off x="7677150" y="6492876"/>
            <a:ext cx="2228850" cy="365125"/>
          </a:xfrm>
          <a:prstGeom prst="rect">
            <a:avLst/>
          </a:prstGeom>
        </p:spPr>
        <p:txBody>
          <a:bodyPr vert="horz" lIns="91440" tIns="45720" rIns="91440" bIns="45720" rtlCol="0" anchor="ctr"/>
          <a:lstStyle>
            <a:lvl1pPr algn="r">
              <a:defRPr sz="2000">
                <a:solidFill>
                  <a:schemeClr val="tx1"/>
                </a:solidFill>
              </a:defRPr>
            </a:lvl1pPr>
          </a:lstStyle>
          <a:p>
            <a:pPr>
              <a:defRPr/>
            </a:pPr>
            <a:fld id="{85624904-C014-432C-8727-27329A55D0FE}" type="slidenum">
              <a:rPr lang="ja-JP" altLang="en-US"/>
              <a:pPr>
                <a:defRPr/>
              </a:pPr>
              <a:t>‹#›</a:t>
            </a:fld>
            <a:endParaRPr lang="ja-JP" altLang="en-US" dirty="0"/>
          </a:p>
        </p:txBody>
      </p:sp>
    </p:spTree>
    <p:extLst>
      <p:ext uri="{BB962C8B-B14F-4D97-AF65-F5344CB8AC3E}">
        <p14:creationId xmlns:p14="http://schemas.microsoft.com/office/powerpoint/2010/main" val="323694786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hf sldNum="0" hdr="0" ftr="0" dt="0"/>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customXml" Target="../ink/ink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33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65.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175" y="1628562"/>
            <a:ext cx="9902825" cy="143263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dirty="0"/>
              <a:t>災害廃棄物処理の実効性確保</a:t>
            </a:r>
            <a:endParaRPr lang="en-US" altLang="ja-JP" sz="3200" dirty="0"/>
          </a:p>
          <a:p>
            <a:pPr algn="ctr">
              <a:defRPr/>
            </a:pPr>
            <a:r>
              <a:rPr lang="ja-JP" altLang="en-US" sz="3200" dirty="0"/>
              <a:t>に向けた環境省の取組</a:t>
            </a:r>
            <a:r>
              <a:rPr lang="ja-JP" altLang="ja-JP" sz="3200" dirty="0"/>
              <a:t>について</a:t>
            </a:r>
            <a:endParaRPr lang="en-US" altLang="ja-JP" sz="3200"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2631785" y="4356889"/>
            <a:ext cx="4985238" cy="65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eaLnBrk="1" hangingPunct="1">
              <a:defRPr/>
            </a:pPr>
            <a:r>
              <a:rPr lang="ja-JP" altLang="en-US" sz="2800" dirty="0">
                <a:solidFill>
                  <a:schemeClr val="tx1"/>
                </a:solidFill>
                <a:latin typeface="ＭＳ ゴシック" panose="020B0609070205080204" pitchFamily="49" charset="-128"/>
                <a:ea typeface="ＭＳ ゴシック" panose="020B0609070205080204" pitchFamily="49" charset="-128"/>
              </a:rPr>
              <a:t>令和５年７月</a:t>
            </a:r>
            <a:endParaRPr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8" name="サブタイトル 2"/>
          <p:cNvSpPr txBox="1">
            <a:spLocks/>
          </p:cNvSpPr>
          <p:nvPr/>
        </p:nvSpPr>
        <p:spPr>
          <a:xfrm>
            <a:off x="1235972" y="5186130"/>
            <a:ext cx="7776864" cy="848911"/>
          </a:xfrm>
          <a:prstGeom prst="rect">
            <a:avLst/>
          </a:prstGeom>
        </p:spPr>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defRPr/>
            </a:pPr>
            <a:r>
              <a:rPr lang="ja-JP" altLang="en-US" sz="2215" dirty="0">
                <a:latin typeface="ＤＦ平成ゴシック体W5" pitchFamily="49" charset="-128"/>
                <a:ea typeface="ＤＦ平成ゴシック体W5" pitchFamily="49" charset="-128"/>
              </a:rPr>
              <a:t>環境省近畿地方環境事務所　資源循環課</a:t>
            </a:r>
            <a:endParaRPr lang="en-US" altLang="ja-JP" sz="2215" dirty="0">
              <a:latin typeface="ＤＦ平成ゴシック体W5" pitchFamily="49" charset="-128"/>
              <a:ea typeface="ＤＦ平成ゴシック体W5" pitchFamily="49" charset="-128"/>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94" y="5320072"/>
            <a:ext cx="8794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948737" y="332869"/>
            <a:ext cx="3744745" cy="307777"/>
          </a:xfrm>
          <a:prstGeom prst="rect">
            <a:avLst/>
          </a:prstGeom>
          <a:noFill/>
        </p:spPr>
        <p:txBody>
          <a:bodyPr wrap="square" rtlCol="0">
            <a:spAutoFit/>
          </a:bodyPr>
          <a:lstStyle/>
          <a:p>
            <a:pPr algn="ctr">
              <a:spcAft>
                <a:spcPts val="600"/>
              </a:spcAft>
            </a:pPr>
            <a:r>
              <a:rPr lang="zh-TW" altLang="en-US" sz="1400" dirty="0">
                <a:latin typeface="HG丸ｺﾞｼｯｸM-PRO" panose="020F0600000000000000" pitchFamily="50" charset="-128"/>
                <a:ea typeface="HG丸ｺﾞｼｯｸM-PRO" panose="020F0600000000000000" pitchFamily="50" charset="-128"/>
              </a:rPr>
              <a:t>令和</a:t>
            </a:r>
            <a:r>
              <a:rPr lang="ja-JP" altLang="en-US" sz="1400" dirty="0">
                <a:latin typeface="HG丸ｺﾞｼｯｸM-PRO" panose="020F0600000000000000" pitchFamily="50" charset="-128"/>
                <a:ea typeface="HG丸ｺﾞｼｯｸM-PRO" panose="020F0600000000000000" pitchFamily="50" charset="-128"/>
              </a:rPr>
              <a:t>５</a:t>
            </a:r>
            <a:r>
              <a:rPr lang="zh-TW" altLang="en-US" sz="1400" dirty="0">
                <a:latin typeface="HG丸ｺﾞｼｯｸM-PRO" panose="020F0600000000000000" pitchFamily="50" charset="-128"/>
                <a:ea typeface="HG丸ｺﾞｼｯｸM-PRO" panose="020F0600000000000000" pitchFamily="50" charset="-128"/>
              </a:rPr>
              <a:t>年度</a:t>
            </a:r>
            <a:r>
              <a:rPr lang="ja-JP" altLang="en-US" sz="1400" dirty="0">
                <a:latin typeface="HG丸ｺﾞｼｯｸM-PRO" panose="020F0600000000000000" pitchFamily="50" charset="-128"/>
                <a:ea typeface="HG丸ｺﾞｼｯｸM-PRO" panose="020F0600000000000000" pitchFamily="50" charset="-128"/>
              </a:rPr>
              <a:t>大阪府</a:t>
            </a:r>
            <a:r>
              <a:rPr lang="ja-JP" altLang="ja-JP" sz="1400" dirty="0">
                <a:latin typeface="HG丸ｺﾞｼｯｸM-PRO" panose="020F0600000000000000" pitchFamily="50" charset="-128"/>
                <a:ea typeface="HG丸ｺﾞｼｯｸM-PRO" panose="020F0600000000000000" pitchFamily="50" charset="-128"/>
              </a:rPr>
              <a:t>災害廃棄物</a:t>
            </a:r>
            <a:r>
              <a:rPr lang="ja-JP" altLang="en-US" sz="1400" dirty="0">
                <a:latin typeface="HG丸ｺﾞｼｯｸM-PRO" panose="020F0600000000000000" pitchFamily="50" charset="-128"/>
                <a:ea typeface="HG丸ｺﾞｼｯｸM-PRO" panose="020F0600000000000000" pitchFamily="50" charset="-128"/>
              </a:rPr>
              <a:t>対策基礎</a:t>
            </a:r>
            <a:r>
              <a:rPr lang="ja-JP" altLang="ja-JP" sz="1400" dirty="0">
                <a:latin typeface="HG丸ｺﾞｼｯｸM-PRO" panose="020F0600000000000000" pitchFamily="50" charset="-128"/>
                <a:ea typeface="HG丸ｺﾞｼｯｸM-PRO" panose="020F0600000000000000" pitchFamily="50" charset="-128"/>
              </a:rPr>
              <a:t>研修</a:t>
            </a:r>
            <a:endParaRPr lang="zh-TW"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1497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7E65AC-7A3C-4741-9E97-F524B626F4AA}"/>
              </a:ext>
            </a:extLst>
          </p:cNvPr>
          <p:cNvSpPr>
            <a:spLocks noGrp="1"/>
          </p:cNvSpPr>
          <p:nvPr>
            <p:ph type="sldNum" sz="quarter" idx="12"/>
          </p:nvPr>
        </p:nvSpPr>
        <p:spPr>
          <a:xfrm>
            <a:off x="7499350" y="6356351"/>
            <a:ext cx="2311400" cy="365125"/>
          </a:xfrm>
        </p:spPr>
        <p:txBody>
          <a:bodyPr/>
          <a:lstStyle/>
          <a:p>
            <a:r>
              <a:rPr kumimoji="1" lang="ja-JP" altLang="en-US" sz="1800" dirty="0"/>
              <a:t>９</a:t>
            </a:r>
          </a:p>
        </p:txBody>
      </p:sp>
      <p:cxnSp>
        <p:nvCxnSpPr>
          <p:cNvPr id="3" name="直線コネクタ 2">
            <a:extLst>
              <a:ext uri="{FF2B5EF4-FFF2-40B4-BE49-F238E27FC236}">
                <a16:creationId xmlns:a16="http://schemas.microsoft.com/office/drawing/2014/main" id="{CDA04ADA-0AF7-4F00-A3C5-A88546F4A9AB}"/>
              </a:ext>
            </a:extLst>
          </p:cNvPr>
          <p:cNvCxnSpPr/>
          <p:nvPr/>
        </p:nvCxnSpPr>
        <p:spPr>
          <a:xfrm>
            <a:off x="919120" y="1151259"/>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77976D5-47AF-4C05-BDEF-30B73A8B847F}"/>
              </a:ext>
            </a:extLst>
          </p:cNvPr>
          <p:cNvSpPr txBox="1"/>
          <p:nvPr/>
        </p:nvSpPr>
        <p:spPr>
          <a:xfrm>
            <a:off x="770467" y="666365"/>
            <a:ext cx="8365066" cy="523220"/>
          </a:xfrm>
          <a:prstGeom prst="rect">
            <a:avLst/>
          </a:prstGeom>
          <a:noFill/>
        </p:spPr>
        <p:txBody>
          <a:bodyPr wrap="square" rtlCol="0">
            <a:spAutoFit/>
          </a:bodyPr>
          <a:lstStyle/>
          <a:p>
            <a:pPr algn="ctr"/>
            <a:r>
              <a:rPr lang="ja-JP" altLang="en-US" sz="2800" dirty="0"/>
              <a:t>大量の混合ごみが発生する</a:t>
            </a:r>
          </a:p>
        </p:txBody>
      </p:sp>
      <p:pic>
        <p:nvPicPr>
          <p:cNvPr id="5" name="図 4">
            <a:extLst>
              <a:ext uri="{FF2B5EF4-FFF2-40B4-BE49-F238E27FC236}">
                <a16:creationId xmlns:a16="http://schemas.microsoft.com/office/drawing/2014/main" id="{6872AEDC-D2AF-427C-BA63-77D190646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092" y="2153181"/>
            <a:ext cx="5012266" cy="3759199"/>
          </a:xfrm>
          <a:prstGeom prst="rect">
            <a:avLst/>
          </a:prstGeom>
        </p:spPr>
      </p:pic>
      <p:pic>
        <p:nvPicPr>
          <p:cNvPr id="6" name="図 5">
            <a:extLst>
              <a:ext uri="{FF2B5EF4-FFF2-40B4-BE49-F238E27FC236}">
                <a16:creationId xmlns:a16="http://schemas.microsoft.com/office/drawing/2014/main" id="{F7DBF163-CA07-4FFF-A18C-16FD4CD67E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5993" y="2856581"/>
            <a:ext cx="4834707" cy="263948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CD9831FF-C2A8-2C27-68E0-2B3A83CEA9AF}"/>
              </a:ext>
            </a:extLst>
          </p:cNvPr>
          <p:cNvSpPr txBox="1"/>
          <p:nvPr/>
        </p:nvSpPr>
        <p:spPr>
          <a:xfrm>
            <a:off x="919120" y="139744"/>
            <a:ext cx="7659157" cy="523220"/>
          </a:xfrm>
          <a:prstGeom prst="rect">
            <a:avLst/>
          </a:prstGeom>
          <a:solidFill>
            <a:schemeClr val="bg1"/>
          </a:solidFill>
          <a:ln>
            <a:noFill/>
          </a:ln>
        </p:spPr>
        <p:txBody>
          <a:bodyPr wrap="square" rtlCol="0">
            <a:spAutoFit/>
          </a:bodyPr>
          <a:lstStyle/>
          <a:p>
            <a:pPr algn="ctr"/>
            <a:r>
              <a:rPr kumimoji="1" lang="ja-JP" altLang="en-US" sz="2400" dirty="0"/>
              <a:t>　</a:t>
            </a:r>
            <a:r>
              <a:rPr kumimoji="1" lang="en-US" altLang="ja-JP" sz="2800" dirty="0">
                <a:highlight>
                  <a:srgbClr val="FFFF00"/>
                </a:highlight>
              </a:rPr>
              <a:t>《</a:t>
            </a:r>
            <a:r>
              <a:rPr kumimoji="1" lang="ja-JP" altLang="en-US" sz="2800" dirty="0">
                <a:highlight>
                  <a:srgbClr val="FFFF00"/>
                </a:highlight>
              </a:rPr>
              <a:t>災害ごみの排出・収集過程でよく起きる問題</a:t>
            </a:r>
            <a:r>
              <a:rPr kumimoji="1" lang="en-US" altLang="ja-JP" sz="2800" dirty="0">
                <a:highlight>
                  <a:srgbClr val="FFFF00"/>
                </a:highlight>
              </a:rPr>
              <a:t>》</a:t>
            </a:r>
            <a:endParaRPr lang="ja-JP" altLang="en-US" sz="2800" dirty="0">
              <a:highlight>
                <a:srgbClr val="FFFF00"/>
              </a:highlight>
            </a:endParaRPr>
          </a:p>
        </p:txBody>
      </p:sp>
    </p:spTree>
    <p:extLst>
      <p:ext uri="{BB962C8B-B14F-4D97-AF65-F5344CB8AC3E}">
        <p14:creationId xmlns:p14="http://schemas.microsoft.com/office/powerpoint/2010/main" val="336664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D42112B-7406-45FD-9235-879305624E26}"/>
              </a:ext>
            </a:extLst>
          </p:cNvPr>
          <p:cNvSpPr>
            <a:spLocks noGrp="1"/>
          </p:cNvSpPr>
          <p:nvPr>
            <p:ph type="sldNum" sz="quarter" idx="12"/>
          </p:nvPr>
        </p:nvSpPr>
        <p:spPr>
          <a:xfrm>
            <a:off x="7461250" y="6276978"/>
            <a:ext cx="2311400" cy="365125"/>
          </a:xfrm>
        </p:spPr>
        <p:txBody>
          <a:bodyPr/>
          <a:lstStyle/>
          <a:p>
            <a:r>
              <a:rPr kumimoji="1" lang="ja-JP" altLang="en-US" sz="1800" dirty="0"/>
              <a:t>１０</a:t>
            </a:r>
          </a:p>
        </p:txBody>
      </p:sp>
      <p:cxnSp>
        <p:nvCxnSpPr>
          <p:cNvPr id="3" name="直線コネクタ 2">
            <a:extLst>
              <a:ext uri="{FF2B5EF4-FFF2-40B4-BE49-F238E27FC236}">
                <a16:creationId xmlns:a16="http://schemas.microsoft.com/office/drawing/2014/main" id="{D38990EE-E9BC-4CC6-B082-D14FDB8AAC3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4609D26F-CEE1-4E15-B2A5-261128D6ABDC}"/>
              </a:ext>
            </a:extLst>
          </p:cNvPr>
          <p:cNvPicPr>
            <a:picLocks noChangeAspect="1"/>
          </p:cNvPicPr>
          <p:nvPr/>
        </p:nvPicPr>
        <p:blipFill>
          <a:blip r:embed="rId3"/>
          <a:stretch>
            <a:fillRect/>
          </a:stretch>
        </p:blipFill>
        <p:spPr>
          <a:xfrm>
            <a:off x="1002084" y="1265924"/>
            <a:ext cx="5079319" cy="3499298"/>
          </a:xfrm>
          <a:prstGeom prst="rect">
            <a:avLst/>
          </a:prstGeom>
        </p:spPr>
      </p:pic>
      <p:pic>
        <p:nvPicPr>
          <p:cNvPr id="6" name="図 5">
            <a:extLst>
              <a:ext uri="{FF2B5EF4-FFF2-40B4-BE49-F238E27FC236}">
                <a16:creationId xmlns:a16="http://schemas.microsoft.com/office/drawing/2014/main" id="{0446092E-2008-4FC9-8B74-3A9FC759B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978" y="3134786"/>
            <a:ext cx="4676422" cy="3507317"/>
          </a:xfrm>
          <a:prstGeom prst="rect">
            <a:avLst/>
          </a:prstGeom>
        </p:spPr>
      </p:pic>
      <p:sp>
        <p:nvSpPr>
          <p:cNvPr id="4" name="テキスト ボックス 3">
            <a:extLst>
              <a:ext uri="{FF2B5EF4-FFF2-40B4-BE49-F238E27FC236}">
                <a16:creationId xmlns:a16="http://schemas.microsoft.com/office/drawing/2014/main" id="{880A38C9-CB6D-4523-9DDF-08C2FE83F812}"/>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自治体が把握していないごみ置き場ができる</a:t>
            </a:r>
          </a:p>
        </p:txBody>
      </p:sp>
    </p:spTree>
    <p:extLst>
      <p:ext uri="{BB962C8B-B14F-4D97-AF65-F5344CB8AC3E}">
        <p14:creationId xmlns:p14="http://schemas.microsoft.com/office/powerpoint/2010/main" val="382276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BA0B0BF-8728-410D-8C96-FC3DF921573C}"/>
              </a:ext>
            </a:extLst>
          </p:cNvPr>
          <p:cNvSpPr>
            <a:spLocks noGrp="1"/>
          </p:cNvSpPr>
          <p:nvPr>
            <p:ph type="sldNum" sz="quarter" idx="12"/>
          </p:nvPr>
        </p:nvSpPr>
        <p:spPr>
          <a:xfrm>
            <a:off x="7651451" y="6372108"/>
            <a:ext cx="2228850" cy="365125"/>
          </a:xfrm>
        </p:spPr>
        <p:txBody>
          <a:bodyPr/>
          <a:lstStyle/>
          <a:p>
            <a:r>
              <a:rPr kumimoji="1" lang="ja-JP" altLang="en-US" dirty="0"/>
              <a:t>１１</a:t>
            </a:r>
          </a:p>
        </p:txBody>
      </p:sp>
      <p:cxnSp>
        <p:nvCxnSpPr>
          <p:cNvPr id="3" name="直線コネクタ 2">
            <a:extLst>
              <a:ext uri="{FF2B5EF4-FFF2-40B4-BE49-F238E27FC236}">
                <a16:creationId xmlns:a16="http://schemas.microsoft.com/office/drawing/2014/main" id="{ACD9870F-09CD-4385-BD56-C4A9286E97B6}"/>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D08EC3B3-9B93-421F-8418-B2A24DDCB868}"/>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片付けに必要な人手が足りない</a:t>
            </a:r>
          </a:p>
        </p:txBody>
      </p:sp>
      <p:pic>
        <p:nvPicPr>
          <p:cNvPr id="1026" name="Picture 2">
            <a:extLst>
              <a:ext uri="{FF2B5EF4-FFF2-40B4-BE49-F238E27FC236}">
                <a16:creationId xmlns:a16="http://schemas.microsoft.com/office/drawing/2014/main" id="{FB25ACEF-2096-4F17-B7D6-AB5781E1B4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094" y="1233576"/>
            <a:ext cx="2842810" cy="262530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97322822-809C-461A-B7D1-A133ABA35EBF}"/>
              </a:ext>
            </a:extLst>
          </p:cNvPr>
          <p:cNvGrpSpPr/>
          <p:nvPr/>
        </p:nvGrpSpPr>
        <p:grpSpPr>
          <a:xfrm>
            <a:off x="2216122" y="4339090"/>
            <a:ext cx="2362275" cy="2398143"/>
            <a:chOff x="4655959" y="1233576"/>
            <a:chExt cx="2362275" cy="2398143"/>
          </a:xfrm>
        </p:grpSpPr>
        <p:pic>
          <p:nvPicPr>
            <p:cNvPr id="1028" name="Picture 4">
              <a:extLst>
                <a:ext uri="{FF2B5EF4-FFF2-40B4-BE49-F238E27FC236}">
                  <a16:creationId xmlns:a16="http://schemas.microsoft.com/office/drawing/2014/main" id="{BA4C30C2-2F55-4331-BB72-B1B38253A3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959" y="1431984"/>
              <a:ext cx="1570511" cy="2173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BEBFFA3-EF73-4BA6-B9A5-E5FCC2271C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687" y="1233576"/>
              <a:ext cx="1732547" cy="23981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a:extLst>
              <a:ext uri="{FF2B5EF4-FFF2-40B4-BE49-F238E27FC236}">
                <a16:creationId xmlns:a16="http://schemas.microsoft.com/office/drawing/2014/main" id="{8A204624-8068-4A27-A796-066724AC1D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519" y="4002656"/>
            <a:ext cx="1722787" cy="21566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20B9CBB-2F7B-40E3-8213-D12173122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3729" y="4051598"/>
            <a:ext cx="1162350" cy="224568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E4BA9FA-8A7D-4B15-9FB7-01F02B1468E0}"/>
              </a:ext>
            </a:extLst>
          </p:cNvPr>
          <p:cNvSpPr txBox="1"/>
          <p:nvPr/>
        </p:nvSpPr>
        <p:spPr>
          <a:xfrm>
            <a:off x="4840858" y="1457864"/>
            <a:ext cx="3925018" cy="1938992"/>
          </a:xfrm>
          <a:prstGeom prst="rect">
            <a:avLst/>
          </a:prstGeom>
          <a:noFill/>
        </p:spPr>
        <p:txBody>
          <a:bodyPr wrap="square" rtlCol="0">
            <a:spAutoFit/>
          </a:bodyPr>
          <a:lstStyle/>
          <a:p>
            <a:r>
              <a:rPr lang="ja-JP" altLang="en-US" sz="2000" b="1" dirty="0"/>
              <a:t>大きな災害のとき、</a:t>
            </a:r>
            <a:endParaRPr lang="en-US" altLang="ja-JP" sz="2000" b="1" dirty="0"/>
          </a:p>
          <a:p>
            <a:r>
              <a:rPr lang="ja-JP" altLang="en-US" sz="2000" b="1" dirty="0"/>
              <a:t>広範囲の被害が出た災害のとき、</a:t>
            </a:r>
            <a:endParaRPr lang="en-US" altLang="ja-JP" sz="2000" b="1" dirty="0"/>
          </a:p>
          <a:p>
            <a:r>
              <a:rPr lang="ja-JP" altLang="en-US" sz="2000" b="1" dirty="0"/>
              <a:t>コロナ禍での災害のとき、</a:t>
            </a:r>
            <a:endParaRPr lang="en-US" altLang="ja-JP" sz="2000" b="1" dirty="0"/>
          </a:p>
          <a:p>
            <a:endParaRPr lang="en-US" altLang="ja-JP" sz="2000" b="1" dirty="0"/>
          </a:p>
          <a:p>
            <a:r>
              <a:rPr lang="ja-JP" altLang="en-US" sz="2000" b="1" dirty="0"/>
              <a:t>十分なボランティアの支援が</a:t>
            </a:r>
            <a:endParaRPr lang="en-US" altLang="ja-JP" sz="2000" b="1" dirty="0"/>
          </a:p>
          <a:p>
            <a:r>
              <a:rPr lang="ja-JP" altLang="en-US" sz="2000" b="1" dirty="0"/>
              <a:t>得られないことも。</a:t>
            </a:r>
          </a:p>
        </p:txBody>
      </p:sp>
      <p:sp>
        <p:nvSpPr>
          <p:cNvPr id="12" name="テキスト ボックス 11">
            <a:extLst>
              <a:ext uri="{FF2B5EF4-FFF2-40B4-BE49-F238E27FC236}">
                <a16:creationId xmlns:a16="http://schemas.microsoft.com/office/drawing/2014/main" id="{CB553D27-E5E4-49F3-8D72-EE12D66774B7}"/>
              </a:ext>
            </a:extLst>
          </p:cNvPr>
          <p:cNvSpPr txBox="1"/>
          <p:nvPr/>
        </p:nvSpPr>
        <p:spPr>
          <a:xfrm>
            <a:off x="5424579" y="4638136"/>
            <a:ext cx="3925018" cy="1015663"/>
          </a:xfrm>
          <a:prstGeom prst="rect">
            <a:avLst/>
          </a:prstGeom>
          <a:noFill/>
        </p:spPr>
        <p:txBody>
          <a:bodyPr wrap="square" rtlCol="0">
            <a:spAutoFit/>
          </a:bodyPr>
          <a:lstStyle/>
          <a:p>
            <a:r>
              <a:rPr lang="ja-JP" altLang="en-US" sz="2000" b="1" dirty="0"/>
              <a:t>高齢者、妊婦、障害のある方等、</a:t>
            </a:r>
            <a:endParaRPr lang="en-US" altLang="ja-JP" sz="2000" b="1" dirty="0"/>
          </a:p>
          <a:p>
            <a:r>
              <a:rPr lang="ja-JP" altLang="en-US" sz="2000" b="1" dirty="0"/>
              <a:t>自力で片付けやごみの排出が</a:t>
            </a:r>
            <a:endParaRPr lang="en-US" altLang="ja-JP" sz="2000" b="1" dirty="0"/>
          </a:p>
          <a:p>
            <a:r>
              <a:rPr lang="ja-JP" altLang="en-US" sz="2000" b="1" dirty="0"/>
              <a:t>難しい人への支援も必要。</a:t>
            </a:r>
          </a:p>
        </p:txBody>
      </p:sp>
    </p:spTree>
    <p:extLst>
      <p:ext uri="{BB962C8B-B14F-4D97-AF65-F5344CB8AC3E}">
        <p14:creationId xmlns:p14="http://schemas.microsoft.com/office/powerpoint/2010/main" val="2437613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33098" y="6341669"/>
            <a:ext cx="2311400" cy="365125"/>
          </a:xfrm>
        </p:spPr>
        <p:txBody>
          <a:bodyPr/>
          <a:lstStyle/>
          <a:p>
            <a:pPr defTabSz="844083"/>
            <a:r>
              <a:rPr kumimoji="1" lang="ja-JP" altLang="en-US" sz="1800" dirty="0">
                <a:solidFill>
                  <a:prstClr val="black"/>
                </a:solidFill>
                <a:latin typeface="Calibri" panose="020F0502020204030204"/>
                <a:ea typeface="ＭＳ Ｐゴシック" panose="020B0600070205080204" pitchFamily="50" charset="-128"/>
              </a:rPr>
              <a:t>１２</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328" y="1347955"/>
            <a:ext cx="6023470" cy="3011735"/>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2407" y="4439654"/>
            <a:ext cx="3481812" cy="2072501"/>
          </a:xfrm>
          <a:prstGeom prst="rect">
            <a:avLst/>
          </a:prstGeom>
          <a:ln w="12700">
            <a:solidFill>
              <a:schemeClr val="bg1"/>
            </a:solidFill>
          </a:ln>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17202" y="4433320"/>
            <a:ext cx="3492095" cy="2085390"/>
          </a:xfrm>
          <a:prstGeom prst="rect">
            <a:avLst/>
          </a:prstGeom>
          <a:ln w="12700">
            <a:solidFill>
              <a:schemeClr val="bg1"/>
            </a:solidFill>
          </a:ln>
        </p:spPr>
      </p:pic>
      <p:sp>
        <p:nvSpPr>
          <p:cNvPr id="7" name="正方形/長方形 6"/>
          <p:cNvSpPr/>
          <p:nvPr/>
        </p:nvSpPr>
        <p:spPr>
          <a:xfrm>
            <a:off x="732694" y="859769"/>
            <a:ext cx="8440615" cy="4072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Calibri" panose="020F0502020204030204"/>
              <a:ea typeface="ＭＳ Ｐゴシック" panose="020B0600070205080204" pitchFamily="50" charset="-128"/>
            </a:endParaRPr>
          </a:p>
        </p:txBody>
      </p:sp>
      <p:sp>
        <p:nvSpPr>
          <p:cNvPr id="8" name="テキスト ボックス 7"/>
          <p:cNvSpPr txBox="1"/>
          <p:nvPr/>
        </p:nvSpPr>
        <p:spPr>
          <a:xfrm>
            <a:off x="852305" y="933401"/>
            <a:ext cx="8240201" cy="348109"/>
          </a:xfrm>
          <a:prstGeom prst="rect">
            <a:avLst/>
          </a:prstGeom>
          <a:noFill/>
        </p:spPr>
        <p:txBody>
          <a:bodyPr wrap="square" rtlCol="0">
            <a:spAutoFit/>
          </a:bodyPr>
          <a:lstStyle/>
          <a:p>
            <a:pPr marL="165578" indent="-165578" defTabSz="779107"/>
            <a:r>
              <a:rPr lang="ja-JP" altLang="en-US" sz="1662" dirty="0">
                <a:solidFill>
                  <a:prstClr val="black"/>
                </a:solidFill>
                <a:latin typeface="メイリオ" panose="020B0604030504040204" pitchFamily="50" charset="-128"/>
                <a:ea typeface="メイリオ" panose="020B0604030504040204" pitchFamily="50" charset="-128"/>
              </a:rPr>
              <a:t>無管理の住民用仮置場の事例</a:t>
            </a:r>
          </a:p>
        </p:txBody>
      </p:sp>
      <p:cxnSp>
        <p:nvCxnSpPr>
          <p:cNvPr id="9" name="直線コネクタ 8">
            <a:extLst>
              <a:ext uri="{FF2B5EF4-FFF2-40B4-BE49-F238E27FC236}">
                <a16:creationId xmlns:a16="http://schemas.microsoft.com/office/drawing/2014/main" id="{ACD9870F-09CD-4385-BD56-C4A9286E97B6}"/>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226B817B-DD08-4841-81DD-F78EF6EF2E09}"/>
              </a:ext>
            </a:extLst>
          </p:cNvPr>
          <p:cNvSpPr/>
          <p:nvPr/>
        </p:nvSpPr>
        <p:spPr>
          <a:xfrm>
            <a:off x="752097" y="151206"/>
            <a:ext cx="8440615" cy="60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2800" dirty="0">
                <a:solidFill>
                  <a:schemeClr val="tx1"/>
                </a:solidFill>
                <a:latin typeface="游ゴシック" panose="020B0400000000000000" pitchFamily="50" charset="-128"/>
                <a:ea typeface="游ゴシック" panose="020B0400000000000000" pitchFamily="50" charset="-128"/>
              </a:rPr>
              <a:t>災害廃棄物の処理が長引く</a:t>
            </a:r>
          </a:p>
        </p:txBody>
      </p:sp>
    </p:spTree>
    <p:extLst>
      <p:ext uri="{BB962C8B-B14F-4D97-AF65-F5344CB8AC3E}">
        <p14:creationId xmlns:p14="http://schemas.microsoft.com/office/powerpoint/2010/main" val="380965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E7912D6-3FE1-460E-8F88-313591C17AA7}"/>
              </a:ext>
            </a:extLst>
          </p:cNvPr>
          <p:cNvSpPr>
            <a:spLocks noGrp="1"/>
          </p:cNvSpPr>
          <p:nvPr>
            <p:ph type="sldNum" sz="quarter" idx="12"/>
          </p:nvPr>
        </p:nvSpPr>
        <p:spPr>
          <a:xfrm>
            <a:off x="7413625" y="6356352"/>
            <a:ext cx="2311400" cy="365125"/>
          </a:xfrm>
        </p:spPr>
        <p:txBody>
          <a:bodyPr/>
          <a:lstStyle/>
          <a:p>
            <a:r>
              <a:rPr kumimoji="1" lang="ja-JP" altLang="en-US" sz="1800" dirty="0"/>
              <a:t>１３</a:t>
            </a:r>
          </a:p>
        </p:txBody>
      </p:sp>
      <p:cxnSp>
        <p:nvCxnSpPr>
          <p:cNvPr id="3" name="直線コネクタ 2">
            <a:extLst>
              <a:ext uri="{FF2B5EF4-FFF2-40B4-BE49-F238E27FC236}">
                <a16:creationId xmlns:a16="http://schemas.microsoft.com/office/drawing/2014/main" id="{0DACE94E-CEB0-4C7E-BD64-D37A3E274B5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325E78B4-E200-4965-81BF-666C96D86E87}"/>
              </a:ext>
            </a:extLst>
          </p:cNvPr>
          <p:cNvSpPr/>
          <p:nvPr/>
        </p:nvSpPr>
        <p:spPr>
          <a:xfrm>
            <a:off x="855455" y="1189818"/>
            <a:ext cx="8471139" cy="3970318"/>
          </a:xfrm>
          <a:prstGeom prst="rect">
            <a:avLst/>
          </a:prstGeom>
        </p:spPr>
        <p:txBody>
          <a:bodyPr wrap="square">
            <a:spAutoFit/>
          </a:bodyPr>
          <a:lstStyle/>
          <a:p>
            <a:pPr marL="457200" indent="-457200">
              <a:buFont typeface="Wingdings" panose="05000000000000000000" pitchFamily="2" charset="2"/>
              <a:buChar char="l"/>
            </a:pPr>
            <a:r>
              <a:rPr lang="ja-JP" altLang="en-US" sz="2800" dirty="0"/>
              <a:t>衛生環境の悪化（悪臭、害虫・害獣の発生など）</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ごみ置き場での火災発生</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地域の復旧・復興の遅れ</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処理費用の増大</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環境負荷の増大</a:t>
            </a:r>
            <a:endParaRPr lang="en-US" altLang="ja-JP" sz="2800" dirty="0"/>
          </a:p>
        </p:txBody>
      </p:sp>
      <p:pic>
        <p:nvPicPr>
          <p:cNvPr id="7" name="図 6"/>
          <p:cNvPicPr>
            <a:picLocks noChangeAspect="1"/>
          </p:cNvPicPr>
          <p:nvPr/>
        </p:nvPicPr>
        <p:blipFill>
          <a:blip r:embed="rId3"/>
          <a:stretch>
            <a:fillRect/>
          </a:stretch>
        </p:blipFill>
        <p:spPr>
          <a:xfrm>
            <a:off x="4677731" y="3484220"/>
            <a:ext cx="4322439" cy="3237257"/>
          </a:xfrm>
          <a:prstGeom prst="rect">
            <a:avLst/>
          </a:prstGeom>
        </p:spPr>
      </p:pic>
      <p:sp>
        <p:nvSpPr>
          <p:cNvPr id="8" name="テキスト ボックス 19"/>
          <p:cNvSpPr txBox="1">
            <a:spLocks noChangeArrowheads="1"/>
          </p:cNvSpPr>
          <p:nvPr/>
        </p:nvSpPr>
        <p:spPr bwMode="auto">
          <a:xfrm>
            <a:off x="6455883" y="3649801"/>
            <a:ext cx="2544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仮置場での火災発生事例</a:t>
            </a:r>
            <a:endParaRPr lang="en-US" altLang="ja-JP" sz="1600" b="1" dirty="0">
              <a:solidFill>
                <a:schemeClr val="bg1"/>
              </a:solidFill>
              <a:latin typeface="ＭＳ ゴシック" panose="020B0609070205080204" pitchFamily="49" charset="-128"/>
              <a:ea typeface="ＭＳ ゴシック" panose="020B0609070205080204" pitchFamily="49" charset="-128"/>
            </a:endParaRPr>
          </a:p>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平成</a:t>
            </a:r>
            <a:r>
              <a:rPr lang="en-US" altLang="ja-JP" sz="1600" b="1" dirty="0">
                <a:solidFill>
                  <a:schemeClr val="bg1"/>
                </a:solidFill>
                <a:latin typeface="ＭＳ ゴシック" panose="020B0609070205080204" pitchFamily="49" charset="-128"/>
                <a:ea typeface="ＭＳ ゴシック" panose="020B0609070205080204" pitchFamily="49" charset="-128"/>
              </a:rPr>
              <a:t>23</a:t>
            </a:r>
            <a:r>
              <a:rPr lang="ja-JP" altLang="en-US" sz="1600" b="1" dirty="0">
                <a:solidFill>
                  <a:schemeClr val="bg1"/>
                </a:solidFill>
                <a:latin typeface="ＭＳ ゴシック" panose="020B0609070205080204" pitchFamily="49" charset="-128"/>
                <a:ea typeface="ＭＳ ゴシック" panose="020B0609070205080204" pitchFamily="49" charset="-128"/>
              </a:rPr>
              <a:t>年</a:t>
            </a:r>
            <a:r>
              <a:rPr lang="en-US" altLang="ja-JP" sz="1600" b="1" dirty="0">
                <a:solidFill>
                  <a:schemeClr val="bg1"/>
                </a:solidFill>
                <a:latin typeface="ＭＳ ゴシック" panose="020B0609070205080204" pitchFamily="49" charset="-128"/>
                <a:ea typeface="ＭＳ ゴシック" panose="020B0609070205080204" pitchFamily="49" charset="-128"/>
              </a:rPr>
              <a:t>8</a:t>
            </a:r>
            <a:r>
              <a:rPr lang="ja-JP" altLang="en-US" sz="1600" b="1" dirty="0">
                <a:solidFill>
                  <a:schemeClr val="bg1"/>
                </a:solidFill>
                <a:latin typeface="ＭＳ ゴシック" panose="020B0609070205080204" pitchFamily="49" charset="-128"/>
                <a:ea typeface="ＭＳ ゴシック" panose="020B0609070205080204" pitchFamily="49" charset="-128"/>
              </a:rPr>
              <a:t>月宮城県石巻市</a:t>
            </a:r>
          </a:p>
        </p:txBody>
      </p:sp>
      <p:sp>
        <p:nvSpPr>
          <p:cNvPr id="4" name="テキスト ボックス 3">
            <a:extLst>
              <a:ext uri="{FF2B5EF4-FFF2-40B4-BE49-F238E27FC236}">
                <a16:creationId xmlns:a16="http://schemas.microsoft.com/office/drawing/2014/main" id="{B2B21817-98EE-4585-B73D-059585C12D8D}"/>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こうした問題によって発生するリスク</a:t>
            </a:r>
          </a:p>
        </p:txBody>
      </p:sp>
    </p:spTree>
    <p:extLst>
      <p:ext uri="{BB962C8B-B14F-4D97-AF65-F5344CB8AC3E}">
        <p14:creationId xmlns:p14="http://schemas.microsoft.com/office/powerpoint/2010/main" val="274110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楕円 17"/>
          <p:cNvSpPr/>
          <p:nvPr/>
        </p:nvSpPr>
        <p:spPr>
          <a:xfrm>
            <a:off x="3723545" y="3295651"/>
            <a:ext cx="2458915" cy="20222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7" name="円/楕円 16"/>
          <p:cNvSpPr/>
          <p:nvPr/>
        </p:nvSpPr>
        <p:spPr>
          <a:xfrm>
            <a:off x="949569" y="2646484"/>
            <a:ext cx="3604846" cy="1959220"/>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5" name="円/楕円 14"/>
          <p:cNvSpPr/>
          <p:nvPr/>
        </p:nvSpPr>
        <p:spPr>
          <a:xfrm>
            <a:off x="5377964" y="2646486"/>
            <a:ext cx="3449515" cy="1912327"/>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3" name="円/楕円 12"/>
          <p:cNvSpPr/>
          <p:nvPr/>
        </p:nvSpPr>
        <p:spPr>
          <a:xfrm>
            <a:off x="2227386" y="4558812"/>
            <a:ext cx="5451231" cy="1975338"/>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4" name="テキスト ボックス 3"/>
          <p:cNvSpPr txBox="1"/>
          <p:nvPr/>
        </p:nvSpPr>
        <p:spPr>
          <a:xfrm>
            <a:off x="949571" y="945175"/>
            <a:ext cx="8058150" cy="1626984"/>
          </a:xfrm>
          <a:prstGeom prst="rect">
            <a:avLst/>
          </a:prstGeom>
          <a:solidFill>
            <a:schemeClr val="accent6">
              <a:lumMod val="40000"/>
              <a:lumOff val="60000"/>
            </a:schemeClr>
          </a:solidFill>
          <a:ln w="28575">
            <a:solidFill>
              <a:schemeClr val="accent6">
                <a:lumMod val="75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662" dirty="0">
                <a:latin typeface="+mn-ea"/>
              </a:rPr>
              <a:t>　災害廃棄物の処理は、被災した市民の衛生環境や安全を第一とし、スピード感を持って処理にあたることが重要。また、</a:t>
            </a:r>
            <a:r>
              <a:rPr lang="ja-JP" altLang="en-US" sz="1662" b="1" u="heavy" dirty="0">
                <a:solidFill>
                  <a:srgbClr val="FF0000"/>
                </a:solidFill>
                <a:latin typeface="+mn-ea"/>
              </a:rPr>
              <a:t>適切な分別を行う</a:t>
            </a:r>
            <a:r>
              <a:rPr lang="ja-JP" altLang="en-US" sz="1662" dirty="0">
                <a:latin typeface="+mn-ea"/>
              </a:rPr>
              <a:t>等、費用にも配慮しなければ、処理負担が自治体の財政を圧迫する事態にもなりかねない。</a:t>
            </a:r>
            <a:endParaRPr lang="en-US" altLang="ja-JP" sz="1662" dirty="0">
              <a:latin typeface="+mn-ea"/>
            </a:endParaRPr>
          </a:p>
          <a:p>
            <a:pPr eaLnBrk="1" hangingPunct="1">
              <a:defRPr/>
            </a:pPr>
            <a:endParaRPr lang="en-US" altLang="ja-JP" sz="1662" dirty="0">
              <a:latin typeface="+mn-ea"/>
            </a:endParaRPr>
          </a:p>
          <a:p>
            <a:pPr eaLnBrk="1" hangingPunct="1">
              <a:defRPr/>
            </a:pPr>
            <a:endParaRPr lang="en-US" altLang="ja-JP" sz="1662" dirty="0">
              <a:latin typeface="+mn-ea"/>
            </a:endParaRPr>
          </a:p>
          <a:p>
            <a:pPr eaLnBrk="1" hangingPunct="1">
              <a:defRPr/>
            </a:pPr>
            <a:endParaRPr lang="ja-JP" altLang="en-US" sz="1662" dirty="0">
              <a:latin typeface="+mn-ea"/>
            </a:endParaRPr>
          </a:p>
        </p:txBody>
      </p:sp>
      <p:sp>
        <p:nvSpPr>
          <p:cNvPr id="14343" name="テキスト ボックス 7"/>
          <p:cNvSpPr txBox="1">
            <a:spLocks noChangeArrowheads="1"/>
          </p:cNvSpPr>
          <p:nvPr/>
        </p:nvSpPr>
        <p:spPr bwMode="auto">
          <a:xfrm>
            <a:off x="2524860" y="4983774"/>
            <a:ext cx="4887491" cy="10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災害廃棄物処理計画の作成等、災害が起きる前に対策を進めておくことは、被災地域の経済的負担を軽減することにつながる。</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これら多額の予算を執行するためには、膨大な量の事務作業が発生するので、早めに必要な人員を確保することも重要。</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4344" name="テキスト ボックス 8"/>
          <p:cNvSpPr txBox="1">
            <a:spLocks noChangeArrowheads="1"/>
          </p:cNvSpPr>
          <p:nvPr/>
        </p:nvSpPr>
        <p:spPr bwMode="auto">
          <a:xfrm>
            <a:off x="4362451" y="4558812"/>
            <a:ext cx="953965"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費用</a:t>
            </a:r>
          </a:p>
        </p:txBody>
      </p:sp>
      <p:sp>
        <p:nvSpPr>
          <p:cNvPr id="14345" name="テキスト ボックス 9"/>
          <p:cNvSpPr txBox="1">
            <a:spLocks noChangeArrowheads="1"/>
          </p:cNvSpPr>
          <p:nvPr/>
        </p:nvSpPr>
        <p:spPr bwMode="auto">
          <a:xfrm>
            <a:off x="6359769" y="2661140"/>
            <a:ext cx="1318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スピード</a:t>
            </a:r>
          </a:p>
        </p:txBody>
      </p:sp>
      <p:sp>
        <p:nvSpPr>
          <p:cNvPr id="14346" name="テキスト ボックス 10"/>
          <p:cNvSpPr txBox="1">
            <a:spLocks noChangeArrowheads="1"/>
          </p:cNvSpPr>
          <p:nvPr/>
        </p:nvSpPr>
        <p:spPr bwMode="auto">
          <a:xfrm>
            <a:off x="1988530" y="2661140"/>
            <a:ext cx="1526931"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安全</a:t>
            </a:r>
          </a:p>
        </p:txBody>
      </p:sp>
      <p:sp>
        <p:nvSpPr>
          <p:cNvPr id="14347" name="テキスト ボックス 11"/>
          <p:cNvSpPr txBox="1">
            <a:spLocks noChangeArrowheads="1"/>
          </p:cNvSpPr>
          <p:nvPr/>
        </p:nvSpPr>
        <p:spPr bwMode="auto">
          <a:xfrm>
            <a:off x="4234963" y="3877410"/>
            <a:ext cx="1487366"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62" dirty="0">
                <a:latin typeface="HGS創英角ﾎﾟｯﾌﾟ体" panose="040B0A00000000000000" pitchFamily="50" charset="-128"/>
                <a:ea typeface="HGS創英角ﾎﾟｯﾌﾟ体" panose="040B0A00000000000000" pitchFamily="50" charset="-128"/>
              </a:rPr>
              <a:t>災害廃棄物の処理の三原則</a:t>
            </a:r>
          </a:p>
        </p:txBody>
      </p:sp>
      <p:sp>
        <p:nvSpPr>
          <p:cNvPr id="14348" name="テキスト ボックス 15"/>
          <p:cNvSpPr txBox="1">
            <a:spLocks noChangeArrowheads="1"/>
          </p:cNvSpPr>
          <p:nvPr/>
        </p:nvSpPr>
        <p:spPr bwMode="auto">
          <a:xfrm>
            <a:off x="1122486" y="3106616"/>
            <a:ext cx="3389435" cy="10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被災した市民の衛生環境や安全を第一に。</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アスベストを含む廃棄物や危険物・有害廃棄物等（スプレー缶、薬品、灯油等）は、安全に十分配慮しながら丁寧な処理が必要。</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1014048" y="1875694"/>
            <a:ext cx="7929197" cy="660437"/>
          </a:xfrm>
          <a:prstGeom prst="rect">
            <a:avLst/>
          </a:prstGeom>
          <a:solidFill>
            <a:schemeClr val="accent6">
              <a:lumMod val="20000"/>
              <a:lumOff val="80000"/>
            </a:schemeClr>
          </a:solidFill>
          <a:ln w="28575">
            <a:solidFill>
              <a:schemeClr val="accent6">
                <a:lumMod val="60000"/>
                <a:lumOff val="40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477" dirty="0">
                <a:latin typeface="+mn-ea"/>
              </a:rPr>
              <a:t>　</a:t>
            </a:r>
            <a:r>
              <a:rPr lang="ja-JP" altLang="en-US" sz="1477" dirty="0">
                <a:latin typeface="HG丸ｺﾞｼｯｸM-PRO" pitchFamily="50" charset="-128"/>
                <a:ea typeface="HG丸ｺﾞｼｯｸM-PRO" pitchFamily="50" charset="-128"/>
              </a:rPr>
              <a:t>最終処分場の残余年数を考慮し、リサイクル率を高める努力が必要であり、</a:t>
            </a:r>
            <a:r>
              <a:rPr lang="ja-JP" altLang="en-US" sz="1846" b="1" u="heavy" dirty="0">
                <a:solidFill>
                  <a:srgbClr val="FF0000"/>
                </a:solidFill>
                <a:latin typeface="HG丸ｺﾞｼｯｸM-PRO" pitchFamily="50" charset="-128"/>
                <a:ea typeface="HG丸ｺﾞｼｯｸM-PRO" pitchFamily="50" charset="-128"/>
              </a:rPr>
              <a:t>分別・リサイクルを推進</a:t>
            </a:r>
            <a:r>
              <a:rPr lang="ja-JP" altLang="en-US" sz="1477" dirty="0">
                <a:latin typeface="HG丸ｺﾞｼｯｸM-PRO" pitchFamily="50" charset="-128"/>
                <a:ea typeface="HG丸ｺﾞｼｯｸM-PRO" pitchFamily="50" charset="-128"/>
              </a:rPr>
              <a:t>することは、安全・スピード・費用負担の改善につながる。</a:t>
            </a:r>
            <a:endParaRPr lang="en-US" altLang="ja-JP" sz="1477" dirty="0">
              <a:latin typeface="HG丸ｺﾞｼｯｸM-PRO" pitchFamily="50" charset="-128"/>
              <a:ea typeface="HG丸ｺﾞｼｯｸM-PRO" pitchFamily="50" charset="-128"/>
            </a:endParaRPr>
          </a:p>
        </p:txBody>
      </p:sp>
      <p:sp>
        <p:nvSpPr>
          <p:cNvPr id="14350" name="テキスト ボックス 15"/>
          <p:cNvSpPr txBox="1">
            <a:spLocks noChangeArrowheads="1"/>
          </p:cNvSpPr>
          <p:nvPr/>
        </p:nvSpPr>
        <p:spPr bwMode="auto">
          <a:xfrm>
            <a:off x="5470283" y="3096361"/>
            <a:ext cx="3266342"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周辺の環境や住民の健康に著しい悪影響を及している場合（例：腐敗性の廃棄物、発火の恐れがある廃棄物等）は、スピード重視で処理を行う必要がある。</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9"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災害廃棄物処理の三原則（安全、スピード、費用への配慮）</a:t>
            </a:r>
          </a:p>
        </p:txBody>
      </p:sp>
      <p:sp>
        <p:nvSpPr>
          <p:cNvPr id="3" name="スライド番号プレースホルダー 2"/>
          <p:cNvSpPr>
            <a:spLocks noGrp="1"/>
          </p:cNvSpPr>
          <p:nvPr>
            <p:ph type="sldNum" sz="quarter" idx="12"/>
          </p:nvPr>
        </p:nvSpPr>
        <p:spPr>
          <a:xfrm>
            <a:off x="7412351" y="6312688"/>
            <a:ext cx="2228850" cy="365125"/>
          </a:xfrm>
        </p:spPr>
        <p:txBody>
          <a:bodyPr/>
          <a:lstStyle/>
          <a:p>
            <a:pPr>
              <a:defRPr/>
            </a:pPr>
            <a:r>
              <a:rPr lang="ja-JP" altLang="en-US" dirty="0"/>
              <a:t>１４</a:t>
            </a:r>
          </a:p>
        </p:txBody>
      </p:sp>
    </p:spTree>
    <p:extLst>
      <p:ext uri="{BB962C8B-B14F-4D97-AF65-F5344CB8AC3E}">
        <p14:creationId xmlns:p14="http://schemas.microsoft.com/office/powerpoint/2010/main" val="218501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災害廃棄物対策の推進について</a:t>
            </a:r>
          </a:p>
        </p:txBody>
      </p:sp>
      <p:graphicFrame>
        <p:nvGraphicFramePr>
          <p:cNvPr id="2" name="図表 1"/>
          <p:cNvGraphicFramePr/>
          <p:nvPr/>
        </p:nvGraphicFramePr>
        <p:xfrm>
          <a:off x="744724" y="1977687"/>
          <a:ext cx="8364650" cy="4575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5" name="正方形/長方形 11"/>
          <p:cNvSpPr>
            <a:spLocks noChangeArrowheads="1"/>
          </p:cNvSpPr>
          <p:nvPr/>
        </p:nvSpPr>
        <p:spPr bwMode="auto">
          <a:xfrm>
            <a:off x="4796205" y="2076452"/>
            <a:ext cx="4312626" cy="150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災害廃棄物処理のノウハウの蓄積・検証</a:t>
            </a:r>
          </a:p>
          <a:p>
            <a:pPr marL="243492" indent="-243492" defTabSz="779173">
              <a:spcBef>
                <a:spcPct val="0"/>
              </a:spcBef>
              <a:buFont typeface="Wingdings" panose="05000000000000000000" pitchFamily="2" charset="2"/>
              <a:buChar char="Ø"/>
              <a:defRPr/>
            </a:pPr>
            <a:r>
              <a:rPr lang="ja-JP" altLang="en-US" sz="1534" dirty="0">
                <a:solidFill>
                  <a:prstClr val="black"/>
                </a:solidFill>
              </a:rPr>
              <a:t>国内の災害廃棄物取組状況の調査</a:t>
            </a:r>
          </a:p>
          <a:p>
            <a:pPr marL="243492" indent="-243492" defTabSz="779173">
              <a:spcBef>
                <a:spcPct val="0"/>
              </a:spcBef>
              <a:buFont typeface="Wingdings" panose="05000000000000000000" pitchFamily="2" charset="2"/>
              <a:buChar char="Ø"/>
              <a:defRPr/>
            </a:pPr>
            <a:r>
              <a:rPr lang="ja-JP" altLang="en-US" sz="1534" dirty="0">
                <a:solidFill>
                  <a:prstClr val="black"/>
                </a:solidFill>
              </a:rPr>
              <a:t>廃棄物処理体制の整備（施設整備を含む）</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ブロックを超えた連携の推進</a:t>
            </a:r>
          </a:p>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災害廃棄物処理に関する技術開発</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en-US" altLang="ja-JP" sz="1534" dirty="0" err="1">
                <a:solidFill>
                  <a:prstClr val="black"/>
                </a:solidFill>
              </a:rPr>
              <a:t>D.Waste</a:t>
            </a:r>
            <a:r>
              <a:rPr lang="en-US" altLang="ja-JP" sz="1534" dirty="0">
                <a:solidFill>
                  <a:prstClr val="black"/>
                </a:solidFill>
              </a:rPr>
              <a:t>-Net</a:t>
            </a:r>
            <a:r>
              <a:rPr lang="ja-JP" altLang="en-US" sz="1534" dirty="0">
                <a:solidFill>
                  <a:prstClr val="black"/>
                </a:solidFill>
              </a:rPr>
              <a:t>による支援体制の構築　など</a:t>
            </a:r>
            <a:endParaRPr lang="en-US" altLang="ja-JP" sz="1534" dirty="0">
              <a:solidFill>
                <a:prstClr val="black"/>
              </a:solidFill>
            </a:endParaRPr>
          </a:p>
        </p:txBody>
      </p:sp>
      <p:sp>
        <p:nvSpPr>
          <p:cNvPr id="10246" name="正方形/長方形 14"/>
          <p:cNvSpPr>
            <a:spLocks noChangeArrowheads="1"/>
          </p:cNvSpPr>
          <p:nvPr/>
        </p:nvSpPr>
        <p:spPr bwMode="auto">
          <a:xfrm>
            <a:off x="4796205" y="3905251"/>
            <a:ext cx="4312626" cy="103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大規模災害における災害廃棄物対策行動計画の策定</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災害廃棄物対策の取組事例の共有</a:t>
            </a:r>
          </a:p>
          <a:p>
            <a:pPr marL="243492" indent="-243492" defTabSz="779173">
              <a:spcBef>
                <a:spcPct val="0"/>
              </a:spcBef>
              <a:buFont typeface="Wingdings" panose="05000000000000000000" pitchFamily="2" charset="2"/>
              <a:buChar char="Ø"/>
              <a:defRPr/>
            </a:pPr>
            <a:r>
              <a:rPr lang="ja-JP" altLang="en-US" sz="1534" dirty="0">
                <a:solidFill>
                  <a:prstClr val="black"/>
                </a:solidFill>
              </a:rPr>
              <a:t>セミナーや人材交流等の人材育成　など</a:t>
            </a:r>
          </a:p>
        </p:txBody>
      </p:sp>
      <p:sp>
        <p:nvSpPr>
          <p:cNvPr id="10247" name="正方形/長方形 15"/>
          <p:cNvSpPr>
            <a:spLocks noChangeArrowheads="1"/>
          </p:cNvSpPr>
          <p:nvPr/>
        </p:nvSpPr>
        <p:spPr bwMode="auto">
          <a:xfrm>
            <a:off x="4796205" y="5480539"/>
            <a:ext cx="4312626" cy="8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災害廃棄物処理計画、事業継続計画等の策定</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廃棄物処理体制の整備（施設整備を含む）</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人材育成・確保、災害協定の締結　など</a:t>
            </a:r>
          </a:p>
        </p:txBody>
      </p:sp>
      <p:sp>
        <p:nvSpPr>
          <p:cNvPr id="25607" name="テキスト ボックス 2"/>
          <p:cNvSpPr txBox="1">
            <a:spLocks noChangeArrowheads="1"/>
          </p:cNvSpPr>
          <p:nvPr/>
        </p:nvSpPr>
        <p:spPr bwMode="auto">
          <a:xfrm>
            <a:off x="832339" y="783181"/>
            <a:ext cx="8210550" cy="12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77" dirty="0"/>
              <a:t>○全国レベルでは、環境省本省が災害廃棄物の技術的検討等を実施。</a:t>
            </a:r>
            <a:endParaRPr lang="en-US" altLang="ja-JP" sz="1477" dirty="0"/>
          </a:p>
          <a:p>
            <a:pPr>
              <a:spcBef>
                <a:spcPct val="0"/>
              </a:spcBef>
              <a:buFontTx/>
              <a:buNone/>
            </a:pPr>
            <a:r>
              <a:rPr lang="ja-JP" altLang="en-US" sz="1477" dirty="0"/>
              <a:t>○地域ブロックレベルでは、地方環境事務所が地域ブロック協議会を設置し、自治体間の情報共有や</a:t>
            </a:r>
            <a:endParaRPr lang="en-US" altLang="ja-JP" sz="1477" dirty="0"/>
          </a:p>
          <a:p>
            <a:pPr>
              <a:spcBef>
                <a:spcPct val="0"/>
              </a:spcBef>
              <a:buFontTx/>
              <a:buNone/>
            </a:pPr>
            <a:r>
              <a:rPr lang="en-US" altLang="ja-JP" sz="1477" dirty="0"/>
              <a:t>    </a:t>
            </a:r>
            <a:r>
              <a:rPr lang="ja-JP" altLang="en-US" sz="1477" dirty="0"/>
              <a:t>人材育成等を実施。</a:t>
            </a:r>
            <a:endParaRPr lang="en-US" altLang="ja-JP" sz="1477" dirty="0"/>
          </a:p>
          <a:p>
            <a:pPr>
              <a:spcBef>
                <a:spcPct val="0"/>
              </a:spcBef>
              <a:buFontTx/>
              <a:buNone/>
            </a:pPr>
            <a:r>
              <a:rPr lang="ja-JP" altLang="en-US" sz="1477" dirty="0"/>
              <a:t>○自治体レベルでは、地方環境事務所がモデル事業を行い、自治体の災害廃棄物処理計画の策定等</a:t>
            </a:r>
            <a:endParaRPr lang="en-US" altLang="ja-JP" sz="1477" dirty="0"/>
          </a:p>
          <a:p>
            <a:pPr>
              <a:spcBef>
                <a:spcPct val="0"/>
              </a:spcBef>
              <a:buFontTx/>
              <a:buNone/>
            </a:pPr>
            <a:r>
              <a:rPr lang="ja-JP" altLang="en-US" sz="1477" dirty="0"/>
              <a:t>    を支援。</a:t>
            </a:r>
          </a:p>
        </p:txBody>
      </p:sp>
      <p:sp>
        <p:nvSpPr>
          <p:cNvPr id="3" name="スライド番号プレースホルダー 2"/>
          <p:cNvSpPr>
            <a:spLocks noGrp="1"/>
          </p:cNvSpPr>
          <p:nvPr>
            <p:ph type="sldNum" sz="quarter" idx="12"/>
          </p:nvPr>
        </p:nvSpPr>
        <p:spPr>
          <a:xfrm>
            <a:off x="7600950" y="6370478"/>
            <a:ext cx="2228850" cy="365125"/>
          </a:xfrm>
        </p:spPr>
        <p:txBody>
          <a:bodyPr/>
          <a:lstStyle/>
          <a:p>
            <a:pPr>
              <a:defRPr/>
            </a:pPr>
            <a:r>
              <a:rPr lang="ja-JP" altLang="en-US" dirty="0"/>
              <a:t>１５</a:t>
            </a:r>
          </a:p>
        </p:txBody>
      </p:sp>
    </p:spTree>
    <p:extLst>
      <p:ext uri="{BB962C8B-B14F-4D97-AF65-F5344CB8AC3E}">
        <p14:creationId xmlns:p14="http://schemas.microsoft.com/office/powerpoint/2010/main" val="2732085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742419" y="1971236"/>
            <a:ext cx="5331655" cy="4375052"/>
          </a:xfrm>
          <a:prstGeom prst="rect">
            <a:avLst/>
          </a:prstGeom>
        </p:spPr>
      </p:pic>
      <p:sp>
        <p:nvSpPr>
          <p:cNvPr id="57346" name="正方形/長方形 10"/>
          <p:cNvSpPr>
            <a:spLocks noChangeArrowheads="1"/>
          </p:cNvSpPr>
          <p:nvPr/>
        </p:nvSpPr>
        <p:spPr bwMode="auto">
          <a:xfrm>
            <a:off x="831927" y="717174"/>
            <a:ext cx="8242146" cy="97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231" tIns="33231" rIns="33231" bIns="33231">
            <a:spAutoFit/>
          </a:bodyPr>
          <a:lstStyle>
            <a:lvl1pPr marL="269875" indent="-2698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477" dirty="0">
                <a:latin typeface="ＭＳ Ｐゴシック" panose="020B0600070205080204" pitchFamily="50" charset="-128"/>
                <a:cs typeface="Times New Roman" panose="02020603050405020304" pitchFamily="18" charset="0"/>
              </a:rPr>
              <a:t>○　</a:t>
            </a:r>
            <a:r>
              <a:rPr lang="ja-JP" altLang="ja-JP" sz="1477" dirty="0">
                <a:latin typeface="ＭＳ Ｐゴシック" panose="020B0600070205080204" pitchFamily="50" charset="-128"/>
                <a:cs typeface="Times New Roman" panose="02020603050405020304" pitchFamily="18" charset="0"/>
              </a:rPr>
              <a:t>地域の災害廃棄物対策を強化すべく、</a:t>
            </a:r>
            <a:r>
              <a:rPr lang="ja-JP" altLang="en-US" sz="1477" dirty="0">
                <a:latin typeface="ＭＳ Ｐゴシック" panose="020B0600070205080204" pitchFamily="50" charset="-128"/>
                <a:cs typeface="Times New Roman" panose="02020603050405020304" pitchFamily="18" charset="0"/>
              </a:rPr>
              <a:t>地方環境事務所が中心となって、関係省庁や自治体、事業者団体等の参画のもと、</a:t>
            </a:r>
            <a:r>
              <a:rPr lang="ja-JP" altLang="ja-JP" sz="1477" b="1" u="sng" dirty="0">
                <a:latin typeface="ＭＳ Ｐゴシック" panose="020B0600070205080204" pitchFamily="50" charset="-128"/>
                <a:cs typeface="Times New Roman" panose="02020603050405020304" pitchFamily="18" charset="0"/>
              </a:rPr>
              <a:t>地域ブロック協議会を全国８箇所に設</a:t>
            </a:r>
            <a:r>
              <a:rPr lang="ja-JP" altLang="en-US" sz="1477" b="1" u="sng" dirty="0">
                <a:latin typeface="ＭＳ Ｐゴシック" panose="020B0600070205080204" pitchFamily="50" charset="-128"/>
                <a:cs typeface="Times New Roman" panose="02020603050405020304" pitchFamily="18" charset="0"/>
              </a:rPr>
              <a:t>立</a:t>
            </a:r>
            <a:r>
              <a:rPr lang="ja-JP" altLang="en-US" sz="1477" dirty="0">
                <a:latin typeface="ＭＳ Ｐゴシック" panose="020B0600070205080204" pitchFamily="50" charset="-128"/>
                <a:cs typeface="Times New Roman" panose="02020603050405020304" pitchFamily="18" charset="0"/>
              </a:rPr>
              <a:t>。</a:t>
            </a:r>
            <a:endParaRPr lang="en-US" altLang="ja-JP" sz="1477" dirty="0">
              <a:latin typeface="ＭＳ Ｐゴシック" panose="020B0600070205080204" pitchFamily="50" charset="-128"/>
              <a:cs typeface="Times New Roman" panose="02020603050405020304" pitchFamily="18" charset="0"/>
            </a:endParaRPr>
          </a:p>
          <a:p>
            <a:pPr>
              <a:spcBef>
                <a:spcPct val="0"/>
              </a:spcBef>
              <a:buFontTx/>
              <a:buNone/>
              <a:defRPr/>
            </a:pPr>
            <a:r>
              <a:rPr lang="ja-JP" altLang="en-US" sz="1477" dirty="0">
                <a:latin typeface="ＭＳ Ｐゴシック" panose="020B0600070205080204" pitchFamily="50" charset="-128"/>
                <a:cs typeface="Times New Roman" panose="02020603050405020304" pitchFamily="18" charset="0"/>
              </a:rPr>
              <a:t>○　平時からの備えとして、地域ブロック別の</a:t>
            </a:r>
            <a:r>
              <a:rPr lang="ja-JP" altLang="en-US" sz="1477" b="1" u="sng" dirty="0">
                <a:latin typeface="ＭＳ Ｐゴシック" panose="020B0600070205080204" pitchFamily="50" charset="-128"/>
                <a:cs typeface="Times New Roman" panose="02020603050405020304" pitchFamily="18" charset="0"/>
              </a:rPr>
              <a:t>災害廃棄物対策行動計画の策定</a:t>
            </a:r>
            <a:r>
              <a:rPr lang="ja-JP" altLang="en-US" sz="1477" dirty="0">
                <a:latin typeface="ＭＳ Ｐゴシック" panose="020B0600070205080204" pitchFamily="50" charset="-128"/>
                <a:cs typeface="Times New Roman" panose="02020603050405020304" pitchFamily="18" charset="0"/>
              </a:rPr>
              <a:t>、地域ブロックにおける</a:t>
            </a:r>
            <a:r>
              <a:rPr lang="ja-JP" altLang="en-US" sz="1477" b="1" u="sng" dirty="0">
                <a:latin typeface="ＭＳ Ｐゴシック" panose="020B0600070205080204" pitchFamily="50" charset="-128"/>
                <a:cs typeface="Times New Roman" panose="02020603050405020304" pitchFamily="18" charset="0"/>
              </a:rPr>
              <a:t>共同訓練の開催</a:t>
            </a:r>
            <a:r>
              <a:rPr lang="ja-JP" altLang="en-US" sz="1477" dirty="0">
                <a:latin typeface="ＭＳ Ｐゴシック" panose="020B0600070205080204" pitchFamily="50" charset="-128"/>
                <a:cs typeface="Times New Roman" panose="02020603050405020304" pitchFamily="18" charset="0"/>
              </a:rPr>
              <a:t>、</a:t>
            </a:r>
            <a:r>
              <a:rPr lang="ja-JP" altLang="en-US" sz="1477" b="1" u="sng" dirty="0">
                <a:latin typeface="ＭＳ Ｐゴシック" panose="020B0600070205080204" pitchFamily="50" charset="-128"/>
                <a:cs typeface="Times New Roman" panose="02020603050405020304" pitchFamily="18" charset="0"/>
              </a:rPr>
              <a:t>自治体に対する処理計画の策定支援や訓練への協力</a:t>
            </a:r>
            <a:r>
              <a:rPr lang="ja-JP" altLang="en-US" sz="1477" dirty="0">
                <a:latin typeface="ＭＳ Ｐゴシック" panose="020B0600070205080204" pitchFamily="50" charset="-128"/>
                <a:cs typeface="Times New Roman" panose="02020603050405020304" pitchFamily="18" charset="0"/>
              </a:rPr>
              <a:t>を実施。</a:t>
            </a:r>
          </a:p>
        </p:txBody>
      </p:sp>
      <p:sp>
        <p:nvSpPr>
          <p:cNvPr id="353" name="正方形/長方形 352"/>
          <p:cNvSpPr/>
          <p:nvPr/>
        </p:nvSpPr>
        <p:spPr>
          <a:xfrm>
            <a:off x="865468" y="2268737"/>
            <a:ext cx="2758154" cy="3090103"/>
          </a:xfrm>
          <a:prstGeom prst="rect">
            <a:avLst/>
          </a:prstGeom>
        </p:spPr>
        <p:style>
          <a:lnRef idx="1">
            <a:schemeClr val="accent6"/>
          </a:lnRef>
          <a:fillRef idx="2">
            <a:schemeClr val="accent6"/>
          </a:fillRef>
          <a:effectRef idx="1">
            <a:schemeClr val="accent6"/>
          </a:effectRef>
          <a:fontRef idx="minor">
            <a:schemeClr val="dk1"/>
          </a:fontRef>
        </p:style>
        <p:txBody>
          <a:bodyPr lIns="33231" tIns="33231" rIns="33231" bIns="33231"/>
          <a:lstStyle/>
          <a:p>
            <a:pPr marL="151506" indent="-151506">
              <a:defRPr/>
            </a:pPr>
            <a:r>
              <a:rPr lang="en-US" altLang="ja-JP" sz="1292" dirty="0">
                <a:solidFill>
                  <a:prstClr val="black"/>
                </a:solidFill>
                <a:latin typeface="ＭＳ Ｐゴシック" panose="020B0600070205080204" pitchFamily="50" charset="-128"/>
                <a:ea typeface="ＭＳ Ｐゴシック" panose="020B0600070205080204" pitchFamily="50" charset="-128"/>
              </a:rPr>
              <a:t>【</a:t>
            </a:r>
            <a:r>
              <a:rPr lang="ja-JP" altLang="en-US" sz="1292" dirty="0">
                <a:solidFill>
                  <a:prstClr val="black"/>
                </a:solidFill>
                <a:latin typeface="ＭＳ Ｐゴシック" panose="020B0600070205080204" pitchFamily="50" charset="-128"/>
                <a:ea typeface="ＭＳ Ｐゴシック" panose="020B0600070205080204" pitchFamily="50" charset="-128"/>
              </a:rPr>
              <a:t>地域ブロック協議会の活動内容</a:t>
            </a:r>
            <a:r>
              <a:rPr lang="en-US" altLang="ja-JP" sz="1292" dirty="0">
                <a:solidFill>
                  <a:prstClr val="black"/>
                </a:solidFill>
                <a:latin typeface="ＭＳ Ｐゴシック" panose="020B0600070205080204" pitchFamily="50" charset="-128"/>
                <a:ea typeface="ＭＳ Ｐゴシック" panose="020B0600070205080204" pitchFamily="50" charset="-128"/>
              </a:rPr>
              <a:t>】</a:t>
            </a:r>
          </a:p>
          <a:p>
            <a:pPr marL="151506" indent="-151506">
              <a:defRPr/>
            </a:pP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①地域ブロック協議会の運営</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②地域ブロック別の災害廃棄物対策行動計画等の作成</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③自治体等向けセミナー・見学の実施</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④自治体の災害廃棄物処理計画策定支援</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⑤地域ブロックにおける共同訓練の実施</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⑥地域ブロック内における実態の基礎調査・技術調査</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⑦発災した災害に関する災害廃棄物処理に関する記録集等の作成　</a:t>
            </a:r>
            <a:r>
              <a:rPr lang="ja-JP" altLang="en-US" sz="1292" dirty="0">
                <a:solidFill>
                  <a:prstClr val="black"/>
                </a:solidFill>
                <a:latin typeface="ＭＳ ゴシック" panose="020B0609070205080204" pitchFamily="49" charset="-128"/>
                <a:ea typeface="ＭＳ ゴシック" panose="020B0609070205080204" pitchFamily="49" charset="-128"/>
              </a:rPr>
              <a:t>　　　　　　　　　　　　　　</a:t>
            </a:r>
          </a:p>
        </p:txBody>
      </p:sp>
      <p:sp>
        <p:nvSpPr>
          <p:cNvPr id="354" name="正方形/長方形 353"/>
          <p:cNvSpPr/>
          <p:nvPr/>
        </p:nvSpPr>
        <p:spPr>
          <a:xfrm>
            <a:off x="865468" y="5550076"/>
            <a:ext cx="2758154" cy="737088"/>
          </a:xfrm>
          <a:prstGeom prst="rect">
            <a:avLst/>
          </a:prstGeom>
        </p:spPr>
        <p:style>
          <a:lnRef idx="1">
            <a:schemeClr val="accent2"/>
          </a:lnRef>
          <a:fillRef idx="2">
            <a:schemeClr val="accent2"/>
          </a:fillRef>
          <a:effectRef idx="1">
            <a:schemeClr val="accent2"/>
          </a:effectRef>
          <a:fontRef idx="minor">
            <a:schemeClr val="dk1"/>
          </a:fontRef>
        </p:style>
        <p:txBody>
          <a:bodyPr lIns="33231" tIns="33231" rIns="33231" bIns="33231" anchor="ctr"/>
          <a:lstStyle/>
          <a:p>
            <a:pPr>
              <a:defRPr/>
            </a:pPr>
            <a:r>
              <a:rPr lang="en-US" altLang="ja-JP" sz="1108" b="1" dirty="0">
                <a:latin typeface="ＭＳ Ｐゴシック" panose="020B0600070205080204" pitchFamily="50" charset="-128"/>
                <a:ea typeface="ＭＳ Ｐゴシック" panose="020B0600070205080204" pitchFamily="50" charset="-128"/>
              </a:rPr>
              <a:t>【</a:t>
            </a:r>
            <a:r>
              <a:rPr lang="ja-JP" altLang="en-US" sz="1108" b="1" dirty="0">
                <a:latin typeface="ＭＳ Ｐゴシック" panose="020B0600070205080204" pitchFamily="50" charset="-128"/>
                <a:ea typeface="ＭＳ Ｐゴシック" panose="020B0600070205080204" pitchFamily="50" charset="-128"/>
              </a:rPr>
              <a:t>構成</a:t>
            </a:r>
            <a:r>
              <a:rPr lang="en-US" altLang="ja-JP" sz="1108" b="1" dirty="0">
                <a:latin typeface="ＭＳ Ｐゴシック" panose="020B0600070205080204" pitchFamily="50" charset="-128"/>
                <a:ea typeface="ＭＳ Ｐゴシック" panose="020B0600070205080204" pitchFamily="50" charset="-128"/>
              </a:rPr>
              <a:t>】</a:t>
            </a:r>
          </a:p>
          <a:p>
            <a:pPr>
              <a:defRPr/>
            </a:pPr>
            <a:r>
              <a:rPr lang="ja-JP" altLang="en-US" sz="1108" b="1" dirty="0">
                <a:latin typeface="ＭＳ Ｐゴシック" panose="020B0600070205080204" pitchFamily="50" charset="-128"/>
                <a:ea typeface="ＭＳ Ｐゴシック" panose="020B0600070205080204" pitchFamily="50" charset="-128"/>
              </a:rPr>
              <a:t>環境省、関係省庁地方支分部局、</a:t>
            </a:r>
            <a:endParaRPr lang="en-US" altLang="ja-JP" sz="1108" b="1" dirty="0">
              <a:latin typeface="ＭＳ Ｐゴシック" panose="020B0600070205080204" pitchFamily="50" charset="-128"/>
              <a:ea typeface="ＭＳ Ｐゴシック" panose="020B0600070205080204" pitchFamily="50" charset="-128"/>
            </a:endParaRPr>
          </a:p>
          <a:p>
            <a:pPr>
              <a:defRPr/>
            </a:pPr>
            <a:r>
              <a:rPr lang="ja-JP" altLang="en-US" sz="1108" b="1" dirty="0">
                <a:solidFill>
                  <a:srgbClr val="000000"/>
                </a:solidFill>
                <a:latin typeface="ＭＳ Ｐゴシック" panose="020B0600070205080204" pitchFamily="50" charset="-128"/>
                <a:ea typeface="ＭＳ Ｐゴシック" panose="020B0600070205080204" pitchFamily="50" charset="-128"/>
              </a:rPr>
              <a:t>都道府県、主要な市町村</a:t>
            </a:r>
            <a:endParaRPr lang="en-US" altLang="ja-JP" sz="1108" b="1" dirty="0">
              <a:solidFill>
                <a:srgbClr val="000000"/>
              </a:solidFill>
              <a:latin typeface="ＭＳ Ｐゴシック" panose="020B0600070205080204" pitchFamily="50" charset="-128"/>
              <a:ea typeface="ＭＳ Ｐゴシック" panose="020B0600070205080204" pitchFamily="50" charset="-128"/>
            </a:endParaRPr>
          </a:p>
          <a:p>
            <a:pPr>
              <a:defRPr/>
            </a:pPr>
            <a:r>
              <a:rPr lang="ja-JP" altLang="en-US" sz="1108" b="1" dirty="0">
                <a:solidFill>
                  <a:srgbClr val="000000"/>
                </a:solidFill>
                <a:latin typeface="ＭＳ Ｐゴシック" panose="020B0600070205080204" pitchFamily="50" charset="-128"/>
                <a:ea typeface="ＭＳ Ｐゴシック" panose="020B0600070205080204" pitchFamily="50" charset="-128"/>
              </a:rPr>
              <a:t>廃棄物処理事業者団体、地域の専門家　等</a:t>
            </a:r>
          </a:p>
        </p:txBody>
      </p:sp>
      <p:sp>
        <p:nvSpPr>
          <p:cNvPr id="3" name="スライド番号プレースホルダー 2"/>
          <p:cNvSpPr>
            <a:spLocks noGrp="1"/>
          </p:cNvSpPr>
          <p:nvPr>
            <p:ph type="sldNum" sz="quarter" idx="12"/>
          </p:nvPr>
        </p:nvSpPr>
        <p:spPr>
          <a:xfrm>
            <a:off x="7520396" y="6346288"/>
            <a:ext cx="2228850" cy="365125"/>
          </a:xfrm>
        </p:spPr>
        <p:txBody>
          <a:bodyPr/>
          <a:lstStyle/>
          <a:p>
            <a:r>
              <a:rPr kumimoji="1" lang="ja-JP" altLang="en-US" dirty="0"/>
              <a:t>１６</a:t>
            </a:r>
          </a:p>
        </p:txBody>
      </p:sp>
      <p:sp>
        <p:nvSpPr>
          <p:cNvPr id="341"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a:t>地域ブロック協議会等について</a:t>
            </a:r>
          </a:p>
        </p:txBody>
      </p:sp>
    </p:spTree>
    <p:extLst>
      <p:ext uri="{BB962C8B-B14F-4D97-AF65-F5344CB8AC3E}">
        <p14:creationId xmlns:p14="http://schemas.microsoft.com/office/powerpoint/2010/main" val="248847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257493-2068-9AEB-3191-00463E4050EB}"/>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804FFC4-00D8-AE36-67E0-D1369F79DC1D}"/>
              </a:ext>
            </a:extLst>
          </p:cNvPr>
          <p:cNvSpPr txBox="1"/>
          <p:nvPr/>
        </p:nvSpPr>
        <p:spPr>
          <a:xfrm>
            <a:off x="760168" y="188913"/>
            <a:ext cx="6856364"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大規模災害発生時廃棄物対策近畿ブロック協議会</a:t>
            </a:r>
          </a:p>
        </p:txBody>
      </p:sp>
      <p:sp>
        <p:nvSpPr>
          <p:cNvPr id="7" name="テキスト ボックス 6">
            <a:extLst>
              <a:ext uri="{FF2B5EF4-FFF2-40B4-BE49-F238E27FC236}">
                <a16:creationId xmlns:a16="http://schemas.microsoft.com/office/drawing/2014/main" id="{68A8834D-00F6-69C2-088F-9B571BD3D406}"/>
              </a:ext>
            </a:extLst>
          </p:cNvPr>
          <p:cNvSpPr txBox="1"/>
          <p:nvPr/>
        </p:nvSpPr>
        <p:spPr>
          <a:xfrm>
            <a:off x="452438" y="916594"/>
            <a:ext cx="9001125" cy="369332"/>
          </a:xfrm>
          <a:prstGeom prst="rect">
            <a:avLst/>
          </a:prstGeom>
          <a:no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近畿における地域ブロック協議会の取組</a:t>
            </a:r>
          </a:p>
        </p:txBody>
      </p:sp>
      <p:sp>
        <p:nvSpPr>
          <p:cNvPr id="8" name="テキスト ボックス 7">
            <a:extLst>
              <a:ext uri="{FF2B5EF4-FFF2-40B4-BE49-F238E27FC236}">
                <a16:creationId xmlns:a16="http://schemas.microsoft.com/office/drawing/2014/main" id="{3BA358E1-BD61-AB9E-E8A8-DD9F5A842AB4}"/>
              </a:ext>
            </a:extLst>
          </p:cNvPr>
          <p:cNvSpPr txBox="1"/>
          <p:nvPr/>
        </p:nvSpPr>
        <p:spPr>
          <a:xfrm>
            <a:off x="452439" y="1501586"/>
            <a:ext cx="4321174" cy="5124480"/>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algn="ctr" eaLnBrk="1" hangingPunct="1">
              <a:spcAft>
                <a:spcPts val="600"/>
              </a:spcAft>
              <a:defRPr/>
            </a:pPr>
            <a:r>
              <a:rPr lang="ja-JP" altLang="en-US" b="1" dirty="0">
                <a:latin typeface="BIZ UDPゴシック" panose="020B0400000000000000" pitchFamily="50" charset="-128"/>
                <a:ea typeface="BIZ UDPゴシック" panose="020B0400000000000000" pitchFamily="50" charset="-128"/>
              </a:rPr>
              <a:t>概要</a:t>
            </a: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設立</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平成２７年１月</a:t>
            </a: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endParaRPr lang="en-US" altLang="ja-JP" dirty="0">
              <a:latin typeface="BIZ UDPゴシック" panose="020B0400000000000000" pitchFamily="50" charset="-128"/>
              <a:ea typeface="BIZ UDPゴシック" panose="020B0400000000000000" pitchFamily="50" charset="-128"/>
            </a:endParaRPr>
          </a:p>
          <a:p>
            <a:pPr>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目的</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近畿ブロックにおいて、災害時の廃棄物対策について情報共有を行うとともに、大規模災害発生時の廃棄物対策に関する広域的な連携について検討し、行動計画策定に結び付けること</a:t>
            </a: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構成員</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府県（６）、政令市・中核市</a:t>
            </a:r>
            <a:r>
              <a:rPr lang="ja-JP" altLang="en-US" sz="14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1400" dirty="0">
                <a:latin typeface="BIZ UDPゴシック" panose="020B0400000000000000" pitchFamily="50" charset="-128"/>
                <a:ea typeface="BIZ UDPゴシック" panose="020B0400000000000000" pitchFamily="50" charset="-128"/>
              </a:rPr>
              <a:t>18)</a:t>
            </a:r>
            <a:r>
              <a:rPr lang="ja-JP" altLang="en-US" sz="1400" dirty="0">
                <a:latin typeface="BIZ UDPゴシック" panose="020B0400000000000000" pitchFamily="50" charset="-128"/>
                <a:ea typeface="BIZ UDPゴシック" panose="020B0400000000000000" pitchFamily="50" charset="-128"/>
              </a:rPr>
              <a:t>、推薦市町</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７</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関係機関</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近畿地方整備局</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フェニックスセンター</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大阪・兵庫・和歌山産業資源循環協会</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５</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オブザーバー（近畿財務局、関西広域連合広域防災局、鳥取県、徳島県）</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４</a:t>
            </a:r>
            <a:r>
              <a:rPr lang="en-US" altLang="ja-JP" sz="1400" dirty="0">
                <a:latin typeface="BIZ UDPゴシック" panose="020B0400000000000000" pitchFamily="50" charset="-128"/>
                <a:ea typeface="BIZ UDPゴシック" panose="020B0400000000000000" pitchFamily="50" charset="-128"/>
              </a:rPr>
              <a:t>)</a:t>
            </a:r>
          </a:p>
          <a:p>
            <a:pPr eaLnBrk="1" hangingPunct="1">
              <a:defRPr/>
            </a:pP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学識経験者</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●（座長）</a:t>
            </a:r>
            <a:r>
              <a:rPr lang="zh-CN" altLang="en-US" sz="1400" dirty="0">
                <a:latin typeface="BIZ UDPゴシック" panose="020B0400000000000000" pitchFamily="50" charset="-128"/>
                <a:ea typeface="BIZ UDPゴシック" panose="020B0400000000000000" pitchFamily="50" charset="-128"/>
              </a:rPr>
              <a:t>京都大学大学院地球環境学堂　准教授　浅利 美鈴</a:t>
            </a:r>
            <a:r>
              <a:rPr lang="ja-JP" altLang="en-US" sz="1400" dirty="0">
                <a:latin typeface="BIZ UDPゴシック" panose="020B0400000000000000" pitchFamily="50" charset="-128"/>
                <a:ea typeface="BIZ UDPゴシック" panose="020B0400000000000000" pitchFamily="50" charset="-128"/>
              </a:rPr>
              <a:t>、</a:t>
            </a:r>
            <a:r>
              <a:rPr lang="zh-TW" altLang="en-US" sz="1400" dirty="0">
                <a:latin typeface="BIZ UDPゴシック" panose="020B0400000000000000" pitchFamily="50" charset="-128"/>
                <a:ea typeface="BIZ UDPゴシック" panose="020B0400000000000000" pitchFamily="50" charset="-128"/>
              </a:rPr>
              <a:t>◎３</a:t>
            </a:r>
            <a:r>
              <a:rPr lang="en-US" altLang="zh-TW" sz="1400" dirty="0">
                <a:latin typeface="BIZ UDPゴシック" panose="020B0400000000000000" pitchFamily="50" charset="-128"/>
                <a:ea typeface="BIZ UDPゴシック" panose="020B0400000000000000" pitchFamily="50" charset="-128"/>
              </a:rPr>
              <a:t>R</a:t>
            </a:r>
            <a:r>
              <a:rPr lang="zh-TW" altLang="en-US" sz="1400" dirty="0">
                <a:latin typeface="BIZ UDPゴシック" panose="020B0400000000000000" pitchFamily="50" charset="-128"/>
                <a:ea typeface="BIZ UDPゴシック" panose="020B0400000000000000" pitchFamily="50" charset="-128"/>
              </a:rPr>
              <a:t>研究財団 高田 光康　◎神戸大学 准教授 田畑　智博 ◎龍谷大学 講師 水原　詞治</a:t>
            </a:r>
            <a:endParaRPr lang="en-US" altLang="ja-JP" sz="14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2DD3A828-A64F-B4C1-586E-E9D3F74C4741}"/>
              </a:ext>
            </a:extLst>
          </p:cNvPr>
          <p:cNvSpPr txBox="1"/>
          <p:nvPr/>
        </p:nvSpPr>
        <p:spPr>
          <a:xfrm>
            <a:off x="5132389" y="1501588"/>
            <a:ext cx="4321174" cy="5155257"/>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algn="ctr" eaLnBrk="1" hangingPunct="1">
              <a:spcAft>
                <a:spcPts val="600"/>
              </a:spcAft>
              <a:defRPr/>
            </a:pPr>
            <a:r>
              <a:rPr lang="ja-JP" altLang="en-US" b="1" dirty="0">
                <a:latin typeface="BIZ UDPゴシック" panose="020B0400000000000000" pitchFamily="50" charset="-128"/>
                <a:ea typeface="BIZ UDPゴシック" panose="020B0400000000000000" pitchFamily="50" charset="-128"/>
              </a:rPr>
              <a:t>令和５年度の主な活動予定</a:t>
            </a: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１．協議会運営・調査等</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協議会</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２回</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府県</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（３回程度）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政令市・中核市</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（２回程度）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推薦市町</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（１回程度）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有識者</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（１回程度）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民間団体との意見交換（３団体程度）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調査の実施、情報伝達訓練の在り方検討</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大阪湾圏域等での連携協力及び災害廃棄物処理の継続検討	</a:t>
            </a: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２．人材育成</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初任者向け、課題別研修会（２回）</a:t>
            </a: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３．自治体を対象とした業務</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＜府県及び市町村等の災害廃棄物処理における実効性確保に向けた業務＞</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滋賀県</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京都府京田辺市</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大阪府及び大阪市</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endParaRPr lang="en-US" altLang="ja-JP" sz="1400" dirty="0">
              <a:latin typeface="BIZ UDPゴシック" panose="020B0400000000000000" pitchFamily="50" charset="-128"/>
              <a:ea typeface="BIZ UDPゴシック" panose="020B0400000000000000" pitchFamily="50" charset="-128"/>
            </a:endParaRPr>
          </a:p>
        </p:txBody>
      </p:sp>
      <p:sp>
        <p:nvSpPr>
          <p:cNvPr id="3" name="スライド番号プレースホルダー 4">
            <a:extLst>
              <a:ext uri="{FF2B5EF4-FFF2-40B4-BE49-F238E27FC236}">
                <a16:creationId xmlns:a16="http://schemas.microsoft.com/office/drawing/2014/main" id="{38F9C39F-0451-0ABF-3F9F-62653873D24E}"/>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１７</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正方形/長方形 5">
            <a:extLst>
              <a:ext uri="{FF2B5EF4-FFF2-40B4-BE49-F238E27FC236}">
                <a16:creationId xmlns:a16="http://schemas.microsoft.com/office/drawing/2014/main" id="{AB1FD460-152F-40FC-859B-38351CDE7053}"/>
              </a:ext>
            </a:extLst>
          </p:cNvPr>
          <p:cNvSpPr>
            <a:spLocks noChangeArrowheads="1"/>
          </p:cNvSpPr>
          <p:nvPr/>
        </p:nvSpPr>
        <p:spPr bwMode="auto">
          <a:xfrm>
            <a:off x="5132388" y="1209675"/>
            <a:ext cx="4321175" cy="1885131"/>
          </a:xfrm>
          <a:prstGeom prst="rect">
            <a:avLst/>
          </a:prstGeom>
          <a:noFill/>
          <a:ln>
            <a:noFill/>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災害廃棄物処理計画策定率の</a:t>
            </a:r>
            <a:r>
              <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年度目標値</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［都道府県］ </a:t>
            </a:r>
            <a:r>
              <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［市区町村］　 </a:t>
            </a:r>
            <a:r>
              <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60</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近畿２府４県については既に達成済み</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558" name="テキスト ボックス 2">
            <a:extLst>
              <a:ext uri="{FF2B5EF4-FFF2-40B4-BE49-F238E27FC236}">
                <a16:creationId xmlns:a16="http://schemas.microsoft.com/office/drawing/2014/main" id="{2B2DB385-67D8-41AC-B2D3-22F3182FFF76}"/>
              </a:ext>
            </a:extLst>
          </p:cNvPr>
          <p:cNvSpPr txBox="1">
            <a:spLocks noChangeArrowheads="1"/>
          </p:cNvSpPr>
          <p:nvPr/>
        </p:nvSpPr>
        <p:spPr bwMode="auto">
          <a:xfrm>
            <a:off x="1193800" y="908050"/>
            <a:ext cx="308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表　災害廃棄物処理計画人口別策定率比較</a:t>
            </a:r>
          </a:p>
        </p:txBody>
      </p:sp>
      <p:sp>
        <p:nvSpPr>
          <p:cNvPr id="21559" name="正方形/長方形 3">
            <a:extLst>
              <a:ext uri="{FF2B5EF4-FFF2-40B4-BE49-F238E27FC236}">
                <a16:creationId xmlns:a16="http://schemas.microsoft.com/office/drawing/2014/main" id="{146B5B2B-FA97-4E0F-A9DB-910F9E4561CE}"/>
              </a:ext>
            </a:extLst>
          </p:cNvPr>
          <p:cNvSpPr>
            <a:spLocks noChangeArrowheads="1"/>
          </p:cNvSpPr>
          <p:nvPr/>
        </p:nvSpPr>
        <p:spPr bwMode="auto">
          <a:xfrm>
            <a:off x="5132388" y="3561790"/>
            <a:ext cx="43211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1"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近畿ブロックの災害廃棄物処理計画の策定団体は８割弱で、昨年度から着実に増加</a:t>
            </a:r>
            <a:endParaRPr kumimoji="1"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近畿全体の策定割合は、昨年度（</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143</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団体）から</a:t>
            </a:r>
            <a:r>
              <a:rPr lang="en-US" altLang="ja-JP" sz="1200" dirty="0">
                <a:latin typeface="BIZ UDPゴシック" panose="020B0400000000000000" pitchFamily="50" charset="-128"/>
                <a:ea typeface="BIZ UDPゴシック" panose="020B0400000000000000" pitchFamily="50" charset="-128"/>
              </a:rPr>
              <a:t>5</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ポイント増加（</a:t>
            </a:r>
            <a:r>
              <a:rPr lang="en-US" altLang="ja-JP" sz="1200" dirty="0">
                <a:latin typeface="BIZ UDPゴシック" panose="020B0400000000000000" pitchFamily="50" charset="-128"/>
                <a:ea typeface="BIZ UDPゴシック" panose="020B0400000000000000" pitchFamily="50" charset="-128"/>
              </a:rPr>
              <a:t>77</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153</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団体）した。なお、参考値として、昨年度の全国平均は（</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252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団体）であった。</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策定率が増加した府県として、滋賀県は（</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94.7%</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18</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団体）、京都府は（</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73.1%</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19</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団体）、大阪府は（</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76.7%</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33</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団体）、兵庫県は（</a:t>
            </a:r>
            <a:r>
              <a:rPr lang="en-US" altLang="ja-JP" sz="1200" dirty="0">
                <a:latin typeface="BIZ UDPゴシック" panose="020B0400000000000000" pitchFamily="50" charset="-128"/>
                <a:ea typeface="BIZ UDPゴシック" panose="020B0400000000000000" pitchFamily="50" charset="-128"/>
              </a:rPr>
              <a:t>75.6%</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31</a:t>
            </a:r>
            <a:r>
              <a:rPr lang="ja-JP" altLang="en-US" sz="1200" dirty="0">
                <a:latin typeface="BIZ UDPゴシック" panose="020B0400000000000000" pitchFamily="50" charset="-128"/>
                <a:ea typeface="BIZ UDPゴシック" panose="020B0400000000000000" pitchFamily="50" charset="-128"/>
              </a:rPr>
              <a:t>団体</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）となっている。</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なお、災害廃棄物処理計画の改訂状況は、近畿の市町村では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団体）が「改訂有り」であった。</a:t>
            </a:r>
          </a:p>
        </p:txBody>
      </p:sp>
      <p:graphicFrame>
        <p:nvGraphicFramePr>
          <p:cNvPr id="4" name="表 3">
            <a:extLst>
              <a:ext uri="{FF2B5EF4-FFF2-40B4-BE49-F238E27FC236}">
                <a16:creationId xmlns:a16="http://schemas.microsoft.com/office/drawing/2014/main" id="{CE8479EC-F986-6216-1706-8BD5406C4736}"/>
              </a:ext>
            </a:extLst>
          </p:cNvPr>
          <p:cNvGraphicFramePr>
            <a:graphicFrameLocks noGrp="1"/>
          </p:cNvGraphicFramePr>
          <p:nvPr/>
        </p:nvGraphicFramePr>
        <p:xfrm>
          <a:off x="452438" y="1209675"/>
          <a:ext cx="4321176" cy="1906951"/>
        </p:xfrm>
        <a:graphic>
          <a:graphicData uri="http://schemas.openxmlformats.org/drawingml/2006/table">
            <a:tbl>
              <a:tblPr/>
              <a:tblGrid>
                <a:gridCol w="801509">
                  <a:extLst>
                    <a:ext uri="{9D8B030D-6E8A-4147-A177-3AD203B41FA5}">
                      <a16:colId xmlns:a16="http://schemas.microsoft.com/office/drawing/2014/main" val="1334628359"/>
                    </a:ext>
                  </a:extLst>
                </a:gridCol>
                <a:gridCol w="1308278">
                  <a:extLst>
                    <a:ext uri="{9D8B030D-6E8A-4147-A177-3AD203B41FA5}">
                      <a16:colId xmlns:a16="http://schemas.microsoft.com/office/drawing/2014/main" val="159879017"/>
                    </a:ext>
                  </a:extLst>
                </a:gridCol>
                <a:gridCol w="752475">
                  <a:extLst>
                    <a:ext uri="{9D8B030D-6E8A-4147-A177-3AD203B41FA5}">
                      <a16:colId xmlns:a16="http://schemas.microsoft.com/office/drawing/2014/main" val="1425891132"/>
                    </a:ext>
                  </a:extLst>
                </a:gridCol>
                <a:gridCol w="657405">
                  <a:extLst>
                    <a:ext uri="{9D8B030D-6E8A-4147-A177-3AD203B41FA5}">
                      <a16:colId xmlns:a16="http://schemas.microsoft.com/office/drawing/2014/main" val="827741573"/>
                    </a:ext>
                  </a:extLst>
                </a:gridCol>
                <a:gridCol w="801509">
                  <a:extLst>
                    <a:ext uri="{9D8B030D-6E8A-4147-A177-3AD203B41FA5}">
                      <a16:colId xmlns:a16="http://schemas.microsoft.com/office/drawing/2014/main" val="3227105123"/>
                    </a:ext>
                  </a:extLst>
                </a:gridCol>
              </a:tblGrid>
              <a:tr h="230551">
                <a:tc rowSpan="2"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人口規模</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3">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近畿全体</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66888056"/>
                  </a:ext>
                </a:extLst>
              </a:tr>
              <a:tr h="212245">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自治体数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策定数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策定率</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482936"/>
                  </a:ext>
                </a:extLst>
              </a:tr>
              <a:tr h="230551">
                <a:tc gridSpan="2">
                  <a:txBody>
                    <a:bodyPr/>
                    <a:lstStyle/>
                    <a:p>
                      <a:pPr algn="l" fontAlgn="ct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全体</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198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153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77.3%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851740"/>
                  </a:ext>
                </a:extLst>
              </a:tr>
              <a:tr h="230551">
                <a:tc gridSpan="2">
                  <a:txBody>
                    <a:bodyPr/>
                    <a:lstStyle/>
                    <a:p>
                      <a:pPr algn="l" fontAlgn="ctr"/>
                      <a:r>
                        <a:rPr lang="en-US" altLang="ja-JP" sz="1400" b="0" i="0" u="none" strike="noStrike" dirty="0">
                          <a:solidFill>
                            <a:srgbClr val="000000"/>
                          </a:solidFill>
                          <a:effectLst/>
                          <a:latin typeface="BIZ UDゴシック" panose="020B0400000000000000" pitchFamily="49" charset="-128"/>
                          <a:ea typeface="BIZ UDゴシック" panose="020B0400000000000000" pitchFamily="49" charset="-128"/>
                        </a:rPr>
                        <a:t>50</a:t>
                      </a: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万人以上</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100%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340742"/>
                  </a:ext>
                </a:extLst>
              </a:tr>
              <a:tr h="230551">
                <a:tc>
                  <a:txBody>
                    <a:bodyPr/>
                    <a:lstStyle/>
                    <a:p>
                      <a:pPr algn="l" fontAlgn="ct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うち政令市</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100%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39033"/>
                  </a:ext>
                </a:extLst>
              </a:tr>
              <a:tr h="258261">
                <a:tc gridSpan="2">
                  <a:txBody>
                    <a:bodyPr/>
                    <a:lstStyle/>
                    <a:p>
                      <a:pPr algn="l" fontAlgn="ctr"/>
                      <a:r>
                        <a:rPr lang="en-US" altLang="ja-JP" sz="1400" b="0" i="0" u="none" strike="noStrike" dirty="0">
                          <a:solidFill>
                            <a:srgbClr val="000000"/>
                          </a:solidFill>
                          <a:effectLst/>
                          <a:latin typeface="BIZ UDゴシック" panose="020B0400000000000000" pitchFamily="49" charset="-128"/>
                          <a:ea typeface="BIZ UDゴシック" panose="020B0400000000000000" pitchFamily="49" charset="-128"/>
                        </a:rPr>
                        <a:t>10</a:t>
                      </a: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万人以上～</a:t>
                      </a:r>
                      <a:r>
                        <a:rPr lang="en-US" altLang="ja-JP" sz="1400" b="0" i="0" u="none" strike="noStrike" dirty="0">
                          <a:solidFill>
                            <a:srgbClr val="000000"/>
                          </a:solidFill>
                          <a:effectLst/>
                          <a:latin typeface="BIZ UDゴシック" panose="020B0400000000000000" pitchFamily="49" charset="-128"/>
                          <a:ea typeface="BIZ UDゴシック" panose="020B0400000000000000" pitchFamily="49" charset="-128"/>
                        </a:rPr>
                        <a:t>50</a:t>
                      </a: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91.9%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038870"/>
                  </a:ext>
                </a:extLst>
              </a:tr>
              <a:tr h="276225">
                <a:tc gridSpan="2">
                  <a:txBody>
                    <a:bodyPr/>
                    <a:lstStyle/>
                    <a:p>
                      <a:pPr algn="l" fontAlgn="ct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５万人以上～</a:t>
                      </a:r>
                      <a:r>
                        <a:rPr lang="en-US" altLang="ja-JP" sz="1400" b="0" i="0" u="none" strike="noStrike" dirty="0">
                          <a:solidFill>
                            <a:srgbClr val="000000"/>
                          </a:solidFill>
                          <a:effectLst/>
                          <a:latin typeface="BIZ UDゴシック" panose="020B0400000000000000" pitchFamily="49" charset="-128"/>
                          <a:ea typeface="BIZ UDゴシック" panose="020B0400000000000000" pitchFamily="49" charset="-128"/>
                        </a:rPr>
                        <a:t>10</a:t>
                      </a: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81.4%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052268"/>
                  </a:ext>
                </a:extLst>
              </a:tr>
              <a:tr h="230551">
                <a:tc gridSpan="2">
                  <a:txBody>
                    <a:bodyPr/>
                    <a:lstStyle/>
                    <a:p>
                      <a:pPr algn="l" fontAlgn="ctr"/>
                      <a:r>
                        <a:rPr lang="ja-JP" altLang="en-US" sz="1400" b="0" i="0" u="none" strike="noStrike" dirty="0">
                          <a:solidFill>
                            <a:srgbClr val="000000"/>
                          </a:solidFill>
                          <a:effectLst/>
                          <a:latin typeface="BIZ UDゴシック" panose="020B0400000000000000" pitchFamily="49" charset="-128"/>
                          <a:ea typeface="BIZ UDゴシック" panose="020B0400000000000000" pitchFamily="49" charset="-128"/>
                        </a:rPr>
                        <a:t>５万人未満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BIZ UDゴシック" panose="020B0400000000000000" pitchFamily="49" charset="-128"/>
                          <a:ea typeface="BIZ UDゴシック" panose="020B0400000000000000" pitchFamily="49" charset="-128"/>
                        </a:rPr>
                        <a:t>69.9%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186909"/>
                  </a:ext>
                </a:extLst>
              </a:tr>
            </a:tbl>
          </a:graphicData>
        </a:graphic>
      </p:graphicFrame>
      <p:sp>
        <p:nvSpPr>
          <p:cNvPr id="2" name="正方形/長方形 1">
            <a:extLst>
              <a:ext uri="{FF2B5EF4-FFF2-40B4-BE49-F238E27FC236}">
                <a16:creationId xmlns:a16="http://schemas.microsoft.com/office/drawing/2014/main" id="{525B8ED8-0C5E-D4D3-7B76-C4DBD763A492}"/>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C85742B-A182-98D9-7D2E-85151230EE64}"/>
              </a:ext>
            </a:extLst>
          </p:cNvPr>
          <p:cNvSpPr txBox="1"/>
          <p:nvPr/>
        </p:nvSpPr>
        <p:spPr>
          <a:xfrm>
            <a:off x="760169" y="188913"/>
            <a:ext cx="9364906"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市区町村の災害廃棄物処理計画の策定状況（速報値）（令和４年度末）</a:t>
            </a:r>
          </a:p>
        </p:txBody>
      </p:sp>
      <p:graphicFrame>
        <p:nvGraphicFramePr>
          <p:cNvPr id="6" name="グラフ 5">
            <a:extLst>
              <a:ext uri="{FF2B5EF4-FFF2-40B4-BE49-F238E27FC236}">
                <a16:creationId xmlns:a16="http://schemas.microsoft.com/office/drawing/2014/main" id="{E5BFF91E-1632-C168-C1B0-73F4735139FE}"/>
              </a:ext>
            </a:extLst>
          </p:cNvPr>
          <p:cNvGraphicFramePr>
            <a:graphicFrameLocks/>
          </p:cNvGraphicFramePr>
          <p:nvPr/>
        </p:nvGraphicFramePr>
        <p:xfrm>
          <a:off x="452438" y="3437965"/>
          <a:ext cx="4321175" cy="2525617"/>
        </p:xfrm>
        <a:graphic>
          <a:graphicData uri="http://schemas.openxmlformats.org/drawingml/2006/chart">
            <c:chart xmlns:c="http://schemas.openxmlformats.org/drawingml/2006/chart" xmlns:r="http://schemas.openxmlformats.org/officeDocument/2006/relationships" r:id="rId3"/>
          </a:graphicData>
        </a:graphic>
      </p:graphicFrame>
      <p:sp>
        <p:nvSpPr>
          <p:cNvPr id="5" name="スライド番号プレースホルダー 4">
            <a:extLst>
              <a:ext uri="{FF2B5EF4-FFF2-40B4-BE49-F238E27FC236}">
                <a16:creationId xmlns:a16="http://schemas.microsoft.com/office/drawing/2014/main" id="{7B876DE5-9D69-2314-FFE8-32B1E3A28CB1}"/>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１８</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095375" y="818275"/>
          <a:ext cx="7573108" cy="4940302"/>
        </p:xfrm>
        <a:graphic>
          <a:graphicData uri="http://schemas.openxmlformats.org/drawingml/2006/table">
            <a:tbl>
              <a:tblPr>
                <a:tableStyleId>{5C22544A-7EE6-4342-B048-85BDC9FD1C3A}</a:tableStyleId>
              </a:tblPr>
              <a:tblGrid>
                <a:gridCol w="2008660">
                  <a:extLst>
                    <a:ext uri="{9D8B030D-6E8A-4147-A177-3AD203B41FA5}">
                      <a16:colId xmlns:a16="http://schemas.microsoft.com/office/drawing/2014/main" val="20000"/>
                    </a:ext>
                  </a:extLst>
                </a:gridCol>
                <a:gridCol w="953436">
                  <a:extLst>
                    <a:ext uri="{9D8B030D-6E8A-4147-A177-3AD203B41FA5}">
                      <a16:colId xmlns:a16="http://schemas.microsoft.com/office/drawing/2014/main" val="20001"/>
                    </a:ext>
                  </a:extLst>
                </a:gridCol>
                <a:gridCol w="1397276">
                  <a:extLst>
                    <a:ext uri="{9D8B030D-6E8A-4147-A177-3AD203B41FA5}">
                      <a16:colId xmlns:a16="http://schemas.microsoft.com/office/drawing/2014/main" val="20002"/>
                    </a:ext>
                  </a:extLst>
                </a:gridCol>
                <a:gridCol w="2075122">
                  <a:extLst>
                    <a:ext uri="{9D8B030D-6E8A-4147-A177-3AD203B41FA5}">
                      <a16:colId xmlns:a16="http://schemas.microsoft.com/office/drawing/2014/main" val="20003"/>
                    </a:ext>
                  </a:extLst>
                </a:gridCol>
                <a:gridCol w="1138614">
                  <a:extLst>
                    <a:ext uri="{9D8B030D-6E8A-4147-A177-3AD203B41FA5}">
                      <a16:colId xmlns:a16="http://schemas.microsoft.com/office/drawing/2014/main" val="20004"/>
                    </a:ext>
                  </a:extLst>
                </a:gridCol>
              </a:tblGrid>
              <a:tr h="22540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災害名</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発生年月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災害廃棄物量</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損壊家屋数</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処理期間</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86813">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東日本大震災</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H23</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3</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3100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br>
                        <a:rPr lang="ja-JP" altLang="en-US" sz="1300" b="1" u="none" strike="noStrike" dirty="0">
                          <a:effectLst/>
                          <a:latin typeface="ＭＳ ゴシック" panose="020B0609070205080204" pitchFamily="49" charset="-128"/>
                          <a:ea typeface="ＭＳ ゴシック" panose="020B0609070205080204" pitchFamily="49" charset="-128"/>
                        </a:rPr>
                      </a:br>
                      <a:r>
                        <a:rPr lang="ja-JP" altLang="en-US" sz="600" b="1" u="none" strike="noStrike" dirty="0">
                          <a:effectLst/>
                          <a:latin typeface="ＭＳ ゴシック" panose="020B0609070205080204" pitchFamily="49" charset="-128"/>
                          <a:ea typeface="ＭＳ ゴシック" panose="020B0609070205080204" pitchFamily="49" charset="-128"/>
                        </a:rPr>
                        <a:t>（津波堆積物</a:t>
                      </a:r>
                      <a:r>
                        <a:rPr lang="en-US" altLang="ja-JP" sz="600" b="1" u="none" strike="noStrike" dirty="0">
                          <a:effectLst/>
                          <a:latin typeface="ＭＳ ゴシック" panose="020B0609070205080204" pitchFamily="49" charset="-128"/>
                          <a:ea typeface="ＭＳ ゴシック" panose="020B0609070205080204" pitchFamily="49" charset="-128"/>
                        </a:rPr>
                        <a:t>1100</a:t>
                      </a:r>
                      <a:r>
                        <a:rPr lang="ja-JP" altLang="en-US" sz="600" b="1" u="none" strike="noStrike" dirty="0">
                          <a:effectLst/>
                          <a:latin typeface="ＭＳ ゴシック" panose="020B0609070205080204" pitchFamily="49" charset="-128"/>
                          <a:ea typeface="ＭＳ ゴシック" panose="020B0609070205080204" pitchFamily="49" charset="-128"/>
                        </a:rPr>
                        <a:t>万トンを含む）</a:t>
                      </a:r>
                      <a:endParaRPr lang="ja-JP" altLang="en-US" sz="6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118,822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184,615</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en-US" altLang="ja-JP" sz="8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（福島県を除く）</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6042">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阪神・淡路大震災</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H7</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1500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104,906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144,274</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390,506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焼失：</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7,534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41416">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熊本地震</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（熊本県）</a:t>
                      </a:r>
                      <a:endParaRPr lang="en-US" altLang="ja-JP" sz="1100" b="1" u="none" strike="noStrike" dirty="0">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H28</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4</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311</a:t>
                      </a:r>
                      <a:r>
                        <a:rPr kumimoji="1" lang="ja-JP" altLang="en-US"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万トン</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8,668</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34,492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154,098</a:t>
                      </a: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2</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平成</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月豪雨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（西日本豪雨災害）</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（岡山県、広島県、愛媛県）</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189</a:t>
                      </a:r>
                      <a:r>
                        <a:rPr lang="ja-JP" altLang="en-US" sz="1300" b="1" u="none" strike="noStrike" dirty="0">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(※1)</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6,603</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10,012</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3,457</a:t>
                      </a:r>
                      <a:r>
                        <a:rPr lang="en-US" altLang="ja-JP" sz="800" b="1" u="none" strike="noStrike" baseline="30000" dirty="0">
                          <a:effectLst/>
                          <a:latin typeface="ＭＳ ゴシック" panose="020B0609070205080204" pitchFamily="49" charset="-128"/>
                          <a:ea typeface="ＭＳ ゴシック" panose="020B0609070205080204" pitchFamily="49" charset="-128"/>
                        </a:rPr>
                        <a:t>(※2)</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5,011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13,737</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3395827"/>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令和元年房総半島台風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・東日本台風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R1</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9</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kumimoji="1" lang="en-US" altLang="ja-JP"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154</a:t>
                      </a:r>
                      <a:r>
                        <a:rPr kumimoji="1" lang="ja-JP" altLang="en-US"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万トン</a:t>
                      </a:r>
                      <a:r>
                        <a:rPr kumimoji="1" lang="en-US" altLang="ja-JP" sz="1300" b="1" u="none" strike="noStrike" kern="1200" baseline="30000" dirty="0">
                          <a:effectLst/>
                          <a:latin typeface="ＭＳ ゴシック" panose="020B0609070205080204" pitchFamily="49" charset="-128"/>
                          <a:ea typeface="ＭＳ ゴシック" panose="020B0609070205080204" pitchFamily="49" charset="-128"/>
                        </a:rPr>
                        <a:t>(※3)</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3,650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33,951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107,717</a:t>
                      </a:r>
                      <a:r>
                        <a:rPr lang="en-US" altLang="ja-JP" sz="800" b="1" u="none" strike="noStrike" baseline="30000" dirty="0">
                          <a:effectLst/>
                          <a:latin typeface="ＭＳ ゴシック" panose="020B0609070205080204" pitchFamily="49" charset="-128"/>
                          <a:ea typeface="ＭＳ ゴシック" panose="020B0609070205080204" pitchFamily="49" charset="-128"/>
                        </a:rPr>
                        <a:t>(※4)</a:t>
                      </a:r>
                      <a:r>
                        <a:rPr lang="en-US" altLang="ja-JP" sz="800" b="1" u="none" strike="noStrike" dirty="0">
                          <a:effectLst/>
                          <a:latin typeface="ＭＳ ゴシック" panose="020B0609070205080204" pitchFamily="49" charset="-128"/>
                          <a:ea typeface="ＭＳ ゴシック" panose="020B0609070205080204" pitchFamily="49" charset="-128"/>
                        </a:rPr>
                        <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8,256</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23,010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19936655"/>
                  </a:ext>
                </a:extLst>
              </a:tr>
              <a:tr h="446176">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新潟県中越地震</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H16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10</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60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3,175</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13,810</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103,854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6301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平成２６年８月豪雨</a:t>
                      </a:r>
                      <a:endParaRPr lang="en-US" altLang="ja-JP"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a:t>
                      </a:r>
                      <a:r>
                        <a:rPr lang="zh-TW" altLang="en-US" sz="1100" b="1" u="none" strike="noStrike" dirty="0">
                          <a:effectLst/>
                          <a:latin typeface="ＭＳ ゴシック" panose="020B0609070205080204" pitchFamily="49" charset="-128"/>
                          <a:ea typeface="ＭＳ ゴシック" panose="020B0609070205080204" pitchFamily="49" charset="-128"/>
                        </a:rPr>
                        <a:t>広島土砂災害</a:t>
                      </a:r>
                      <a:r>
                        <a:rPr lang="ja-JP" altLang="en-US" sz="1100" b="1" u="none" strike="noStrike" dirty="0">
                          <a:effectLst/>
                          <a:latin typeface="ＭＳ ゴシック" panose="020B0609070205080204" pitchFamily="49" charset="-128"/>
                          <a:ea typeface="ＭＳ ゴシック" panose="020B0609070205080204" pitchFamily="49" charset="-128"/>
                        </a:rPr>
                        <a:t>）</a:t>
                      </a:r>
                      <a:endParaRPr lang="en-US" altLang="zh-TW"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（広島市）</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8</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52</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179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217</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189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浸水被害：</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4,164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1.5</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66584359"/>
                  </a:ext>
                </a:extLst>
              </a:tr>
              <a:tr h="689623">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令和２年７月豪雨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R2</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30433" rtl="0" eaLnBrk="1" fontAlgn="ctr" latinLnBrk="0" hangingPunct="1">
                        <a:lnSpc>
                          <a:spcPct val="100000"/>
                        </a:lnSpc>
                        <a:spcBef>
                          <a:spcPts val="0"/>
                        </a:spcBef>
                        <a:spcAft>
                          <a:spcPts val="0"/>
                        </a:spcAft>
                        <a:buClrTx/>
                        <a:buSzTx/>
                        <a:buFontTx/>
                        <a:buNone/>
                        <a:tabLst/>
                        <a:defRPr/>
                      </a:pPr>
                      <a:r>
                        <a:rPr lang="en-US" altLang="ja-JP" sz="1300" b="1" i="0" u="none" strike="noStrike" dirty="0">
                          <a:solidFill>
                            <a:schemeClr val="tx1"/>
                          </a:solidFill>
                          <a:effectLst/>
                          <a:latin typeface="ＭＳ ゴシック" panose="020B0609070205080204" pitchFamily="49" charset="-128"/>
                          <a:ea typeface="ＭＳ ゴシック" panose="020B0609070205080204" pitchFamily="49" charset="-128"/>
                        </a:rPr>
                        <a:t>53.4</a:t>
                      </a:r>
                      <a:r>
                        <a:rPr lang="ja-JP" altLang="en-US" sz="1300" b="1" i="0" u="none" strike="noStrike" dirty="0">
                          <a:solidFill>
                            <a:schemeClr val="tx1"/>
                          </a:solidFill>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(※5)</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1,621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4,504</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3,503</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床上浸水：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1,681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床下浸水：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5,290</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1.5</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r>
                        <a:rPr kumimoji="1" lang="en-US" altLang="ja-JP" sz="1300" b="1" i="0" u="none" strike="noStrike" kern="1200" cap="none" spc="0" normalizeH="0" baseline="3000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39216469"/>
                  </a:ext>
                </a:extLst>
              </a:tr>
            </a:tbl>
          </a:graphicData>
        </a:graphic>
      </p:graphicFrame>
      <p:sp>
        <p:nvSpPr>
          <p:cNvPr id="6" name="テキスト ボックス 2"/>
          <p:cNvSpPr txBox="1">
            <a:spLocks noChangeArrowheads="1"/>
          </p:cNvSpPr>
          <p:nvPr/>
        </p:nvSpPr>
        <p:spPr bwMode="auto">
          <a:xfrm>
            <a:off x="378823" y="130629"/>
            <a:ext cx="9026434"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dirty="0">
                <a:solidFill>
                  <a:prstClr val="black"/>
                </a:solidFill>
                <a:latin typeface="ＭＳ ゴシック" panose="020B0609070205080204" pitchFamily="49" charset="-128"/>
                <a:ea typeface="ＭＳ ゴシック" panose="020B0609070205080204" pitchFamily="49" charset="-128"/>
              </a:rPr>
              <a:t>近年の大規模災害における災害廃棄物の発生量及び処理期間</a:t>
            </a:r>
          </a:p>
        </p:txBody>
      </p:sp>
      <p:sp>
        <p:nvSpPr>
          <p:cNvPr id="7" name="テキスト ボックス 6"/>
          <p:cNvSpPr txBox="1">
            <a:spLocks noChangeArrowheads="1"/>
          </p:cNvSpPr>
          <p:nvPr/>
        </p:nvSpPr>
        <p:spPr bwMode="auto">
          <a:xfrm>
            <a:off x="1230741" y="5841026"/>
            <a:ext cx="3722260"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(※1)</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主要被災３県の合計（令和２年７月時点）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(※2)</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主要被災３県の公表値の合計（平成</a:t>
            </a:r>
            <a:r>
              <a:rPr lang="en-US" altLang="ja-JP" sz="969" dirty="0">
                <a:solidFill>
                  <a:prstClr val="black"/>
                </a:solidFill>
                <a:latin typeface="ＭＳ ゴシック" panose="020B0609070205080204" pitchFamily="49" charset="-128"/>
                <a:ea typeface="ＭＳ ゴシック" panose="020B0609070205080204" pitchFamily="49" charset="-128"/>
              </a:rPr>
              <a:t>31</a:t>
            </a:r>
            <a:r>
              <a:rPr lang="ja-JP" altLang="en-US" sz="969" dirty="0">
                <a:solidFill>
                  <a:prstClr val="black"/>
                </a:solidFill>
                <a:latin typeface="ＭＳ ゴシック" panose="020B0609070205080204" pitchFamily="49" charset="-128"/>
                <a:ea typeface="ＭＳ ゴシック" panose="020B0609070205080204" pitchFamily="49" charset="-128"/>
              </a:rPr>
              <a:t>年１月９日時点）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(※3)</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(※4)</a:t>
            </a:r>
            <a:r>
              <a:rPr lang="ja-JP" altLang="en-US" sz="969" dirty="0">
                <a:latin typeface="ＭＳ ゴシック" panose="020B0609070205080204" pitchFamily="49" charset="-128"/>
                <a:ea typeface="ＭＳ ゴシック" panose="020B0609070205080204" pitchFamily="49" charset="-128"/>
              </a:rPr>
              <a:t>　内閣府防災被害報告の合計（令和２年４月</a:t>
            </a:r>
            <a:r>
              <a:rPr lang="en-US" altLang="ja-JP" sz="969" dirty="0">
                <a:latin typeface="ＭＳ ゴシック" panose="020B0609070205080204" pitchFamily="49" charset="-128"/>
                <a:ea typeface="ＭＳ ゴシック" panose="020B0609070205080204" pitchFamily="49" charset="-128"/>
              </a:rPr>
              <a:t>10</a:t>
            </a:r>
            <a:r>
              <a:rPr lang="ja-JP" altLang="en-US" sz="969" dirty="0">
                <a:latin typeface="ＭＳ ゴシック" panose="020B0609070205080204" pitchFamily="49" charset="-128"/>
                <a:ea typeface="ＭＳ ゴシック" panose="020B0609070205080204" pitchFamily="49" charset="-128"/>
              </a:rPr>
              <a:t>日時点）</a:t>
            </a:r>
            <a:endParaRPr lang="en-US" altLang="ja-JP" sz="969" dirty="0">
              <a:latin typeface="ＭＳ ゴシック" panose="020B0609070205080204" pitchFamily="49" charset="-128"/>
              <a:ea typeface="ＭＳ ゴシック" panose="020B0609070205080204" pitchFamily="49" charset="-128"/>
            </a:endParaRPr>
          </a:p>
        </p:txBody>
      </p:sp>
      <p:sp>
        <p:nvSpPr>
          <p:cNvPr id="8" name="テキスト ボックス 6"/>
          <p:cNvSpPr txBox="1">
            <a:spLocks noChangeArrowheads="1"/>
          </p:cNvSpPr>
          <p:nvPr/>
        </p:nvSpPr>
        <p:spPr bwMode="auto">
          <a:xfrm>
            <a:off x="4783017" y="5841026"/>
            <a:ext cx="3623108"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(※5)</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ja-JP" altLang="en-US" sz="969" dirty="0">
                <a:latin typeface="ＭＳ ゴシック" panose="020B0609070205080204" pitchFamily="49" charset="-128"/>
                <a:ea typeface="ＭＳ ゴシック" panose="020B0609070205080204" pitchFamily="49" charset="-128"/>
              </a:rPr>
              <a:t>　　　 土砂混じりがれきを含む。</a:t>
            </a:r>
            <a:endParaRPr lang="en-US" altLang="ja-JP" sz="969"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(※6)</a:t>
            </a:r>
            <a:r>
              <a:rPr lang="ja-JP" altLang="en-US" sz="969" dirty="0">
                <a:solidFill>
                  <a:prstClr val="black"/>
                </a:solidFill>
                <a:latin typeface="ＭＳ ゴシック" panose="020B0609070205080204" pitchFamily="49" charset="-128"/>
                <a:ea typeface="ＭＳ ゴシック" panose="020B0609070205080204" pitchFamily="49" charset="-128"/>
              </a:rPr>
              <a:t>　</a:t>
            </a:r>
            <a:r>
              <a:rPr lang="ja-JP" altLang="en-US" sz="970" dirty="0"/>
              <a:t>被災自治体からの報告の合計（令和３年</a:t>
            </a:r>
            <a:r>
              <a:rPr lang="en-US" altLang="ja-JP" sz="970" dirty="0"/>
              <a:t>8</a:t>
            </a:r>
            <a:r>
              <a:rPr lang="ja-JP" altLang="en-US" sz="970" dirty="0"/>
              <a:t>月末時点）</a:t>
            </a:r>
            <a:endParaRPr lang="en-US" altLang="ja-JP" sz="970"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　熊本県分のみ（令和３年</a:t>
            </a: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月末時点）</a:t>
            </a:r>
          </a:p>
        </p:txBody>
      </p:sp>
      <p:sp>
        <p:nvSpPr>
          <p:cNvPr id="4" name="スライド番号プレースホルダー 3"/>
          <p:cNvSpPr>
            <a:spLocks noGrp="1"/>
          </p:cNvSpPr>
          <p:nvPr>
            <p:ph type="sldNum" sz="quarter" idx="12"/>
          </p:nvPr>
        </p:nvSpPr>
        <p:spPr>
          <a:xfrm>
            <a:off x="7390852" y="6284369"/>
            <a:ext cx="2228850" cy="365125"/>
          </a:xfrm>
        </p:spPr>
        <p:txBody>
          <a:bodyPr/>
          <a:lstStyle/>
          <a:p>
            <a:pPr>
              <a:defRPr/>
            </a:pPr>
            <a:r>
              <a:rPr lang="ja-JP" altLang="en-US" sz="1800" dirty="0"/>
              <a:t>１</a:t>
            </a:r>
          </a:p>
        </p:txBody>
      </p:sp>
    </p:spTree>
    <p:extLst>
      <p:ext uri="{BB962C8B-B14F-4D97-AF65-F5344CB8AC3E}">
        <p14:creationId xmlns:p14="http://schemas.microsoft.com/office/powerpoint/2010/main" val="230708669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4">
            <a:extLst>
              <a:ext uri="{FF2B5EF4-FFF2-40B4-BE49-F238E27FC236}">
                <a16:creationId xmlns:a16="http://schemas.microsoft.com/office/drawing/2014/main" id="{1F2A1F6C-6E44-45A5-BC62-61BBAC2CA866}"/>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１９</a:t>
            </a:r>
          </a:p>
        </p:txBody>
      </p:sp>
      <p:pic>
        <p:nvPicPr>
          <p:cNvPr id="5" name="図 4">
            <a:extLst>
              <a:ext uri="{FF2B5EF4-FFF2-40B4-BE49-F238E27FC236}">
                <a16:creationId xmlns:a16="http://schemas.microsoft.com/office/drawing/2014/main" id="{AA28C6D0-0A0B-B739-90A8-BD7D74A6DE1E}"/>
              </a:ext>
            </a:extLst>
          </p:cNvPr>
          <p:cNvPicPr>
            <a:picLocks noChangeAspect="1"/>
          </p:cNvPicPr>
          <p:nvPr/>
        </p:nvPicPr>
        <p:blipFill>
          <a:blip r:embed="rId3"/>
          <a:stretch>
            <a:fillRect/>
          </a:stretch>
        </p:blipFill>
        <p:spPr>
          <a:xfrm>
            <a:off x="218861" y="241300"/>
            <a:ext cx="9376472" cy="615277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インク 2">
                <a:extLst>
                  <a:ext uri="{FF2B5EF4-FFF2-40B4-BE49-F238E27FC236}">
                    <a16:creationId xmlns:a16="http://schemas.microsoft.com/office/drawing/2014/main" id="{41B50A44-1434-B571-045A-28114D757DBD}"/>
                  </a:ext>
                </a:extLst>
              </p14:cNvPr>
              <p14:cNvContentPartPr/>
              <p14:nvPr/>
            </p14:nvContentPartPr>
            <p14:xfrm>
              <a:off x="9563260" y="6349800"/>
              <a:ext cx="360" cy="360"/>
            </p14:xfrm>
          </p:contentPart>
        </mc:Choice>
        <mc:Fallback xmlns="">
          <p:pic>
            <p:nvPicPr>
              <p:cNvPr id="3" name="インク 2">
                <a:extLst>
                  <a:ext uri="{FF2B5EF4-FFF2-40B4-BE49-F238E27FC236}">
                    <a16:creationId xmlns:a16="http://schemas.microsoft.com/office/drawing/2014/main" id="{41B50A44-1434-B571-045A-28114D757DBD}"/>
                  </a:ext>
                </a:extLst>
              </p:cNvPr>
              <p:cNvPicPr/>
              <p:nvPr/>
            </p:nvPicPr>
            <p:blipFill>
              <a:blip r:embed="rId5"/>
              <a:stretch>
                <a:fillRect/>
              </a:stretch>
            </p:blipFill>
            <p:spPr>
              <a:xfrm>
                <a:off x="9500260" y="6286800"/>
                <a:ext cx="126000" cy="126000"/>
              </a:xfrm>
              <a:prstGeom prst="rect">
                <a:avLst/>
              </a:prstGeom>
            </p:spPr>
          </p:pic>
        </mc:Fallback>
      </mc:AlternateContent>
    </p:spTree>
    <p:extLst>
      <p:ext uri="{BB962C8B-B14F-4D97-AF65-F5344CB8AC3E}">
        <p14:creationId xmlns:p14="http://schemas.microsoft.com/office/powerpoint/2010/main" val="206177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79D8889-B806-8495-1989-CAFEB26682A4}"/>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E721A14-EED5-E7CA-8D67-3E776681A9CF}"/>
              </a:ext>
            </a:extLst>
          </p:cNvPr>
          <p:cNvSpPr txBox="1"/>
          <p:nvPr/>
        </p:nvSpPr>
        <p:spPr>
          <a:xfrm>
            <a:off x="769120" y="188913"/>
            <a:ext cx="8640507"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災害廃棄物処理支援ネットワーク（</a:t>
            </a:r>
            <a:r>
              <a:rPr lang="en-US" altLang="ja-JP" sz="2400" b="1" dirty="0" err="1">
                <a:latin typeface="BIZ UDPゴシック" panose="020B0400000000000000" pitchFamily="50" charset="-128"/>
                <a:ea typeface="BIZ UDPゴシック" panose="020B0400000000000000" pitchFamily="50" charset="-128"/>
              </a:rPr>
              <a:t>D.Waste</a:t>
            </a:r>
            <a:r>
              <a:rPr lang="en-US" altLang="ja-JP" sz="2400" b="1" dirty="0">
                <a:latin typeface="BIZ UDPゴシック" panose="020B0400000000000000" pitchFamily="50" charset="-128"/>
                <a:ea typeface="BIZ UDPゴシック" panose="020B0400000000000000" pitchFamily="50" charset="-128"/>
              </a:rPr>
              <a:t>-Net</a:t>
            </a:r>
            <a:r>
              <a:rPr lang="ja-JP" altLang="en-US" sz="2400" b="1" dirty="0">
                <a:latin typeface="BIZ UDPゴシック" panose="020B0400000000000000" pitchFamily="50" charset="-128"/>
                <a:ea typeface="BIZ UDPゴシック" panose="020B0400000000000000" pitchFamily="50" charset="-128"/>
              </a:rPr>
              <a:t>）の支援体制</a:t>
            </a:r>
          </a:p>
        </p:txBody>
      </p:sp>
      <p:sp>
        <p:nvSpPr>
          <p:cNvPr id="6" name="テキスト ボックス 5">
            <a:extLst>
              <a:ext uri="{FF2B5EF4-FFF2-40B4-BE49-F238E27FC236}">
                <a16:creationId xmlns:a16="http://schemas.microsoft.com/office/drawing/2014/main" id="{2C5F4C29-9C8A-EE70-40F5-939D7888A65D}"/>
              </a:ext>
            </a:extLst>
          </p:cNvPr>
          <p:cNvSpPr txBox="1"/>
          <p:nvPr/>
        </p:nvSpPr>
        <p:spPr>
          <a:xfrm>
            <a:off x="452438" y="908050"/>
            <a:ext cx="9001125" cy="1200329"/>
          </a:xfrm>
          <a:prstGeom prst="rect">
            <a:avLst/>
          </a:prstGeom>
          <a:solidFill>
            <a:schemeClr val="accent6">
              <a:lumMod val="40000"/>
              <a:lumOff val="60000"/>
            </a:schemeClr>
          </a:solid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国が集約する知見・技術を有効に活用し、各地における災害対応力向上に繋げるため、研究専門機関や関連民間事業者などを中心とした人的なネットワーク。</a:t>
            </a: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ja-JP" altLang="en-US" dirty="0">
                <a:latin typeface="BIZ UDPゴシック" panose="020B0400000000000000" pitchFamily="50" charset="-128"/>
                <a:ea typeface="BIZ UDPゴシック" panose="020B0400000000000000" pitchFamily="50" charset="-128"/>
              </a:rPr>
              <a:t>　災害時は、</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初動・応急対応（初期対応）と復旧・復興対応（中長期対応）ごとに、人員や資機材の派遣などを行っている。</a:t>
            </a:r>
            <a:endParaRPr lang="ja-JP" altLang="en-US"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3A436C62-C4A4-0EF1-696C-9EFE910C7DAE}"/>
              </a:ext>
            </a:extLst>
          </p:cNvPr>
          <p:cNvPicPr>
            <a:picLocks noChangeAspect="1"/>
          </p:cNvPicPr>
          <p:nvPr/>
        </p:nvPicPr>
        <p:blipFill rotWithShape="1">
          <a:blip r:embed="rId3"/>
          <a:srcRect l="5112" t="1605" r="5046" b="2572"/>
          <a:stretch/>
        </p:blipFill>
        <p:spPr>
          <a:xfrm>
            <a:off x="452438" y="2180749"/>
            <a:ext cx="4486752" cy="2912543"/>
          </a:xfrm>
          <a:prstGeom prst="rect">
            <a:avLst/>
          </a:prstGeom>
        </p:spPr>
      </p:pic>
      <p:sp>
        <p:nvSpPr>
          <p:cNvPr id="3" name="テキスト ボックス 2">
            <a:extLst>
              <a:ext uri="{FF2B5EF4-FFF2-40B4-BE49-F238E27FC236}">
                <a16:creationId xmlns:a16="http://schemas.microsoft.com/office/drawing/2014/main" id="{2E0FB9F8-5E8D-8634-D3B3-F368025EB830}"/>
              </a:ext>
            </a:extLst>
          </p:cNvPr>
          <p:cNvSpPr txBox="1"/>
          <p:nvPr/>
        </p:nvSpPr>
        <p:spPr>
          <a:xfrm>
            <a:off x="4953000" y="2144994"/>
            <a:ext cx="4500563" cy="4423390"/>
          </a:xfrm>
          <a:prstGeom prst="rect">
            <a:avLst/>
          </a:prstGeom>
          <a:noFill/>
        </p:spPr>
        <p:txBody>
          <a:bodyPr wrap="square" rtlCol="0">
            <a:spAutoFit/>
          </a:bodyPr>
          <a:lstStyle/>
          <a:p>
            <a:pPr>
              <a:lnSpc>
                <a:spcPct val="120000"/>
              </a:lnSpc>
              <a:spcBef>
                <a:spcPts val="600"/>
              </a:spcBef>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＜支援申請手順＞</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nSpc>
                <a:spcPct val="110000"/>
              </a:lnSpc>
              <a:spcBef>
                <a:spcPts val="300"/>
              </a:spcBef>
              <a:buFont typeface="+mj-lt"/>
              <a:buAutoNum type="arabicPeriod"/>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被災自治体から環境省（近畿地方環境事務所宛て）に協力要請（メール・電話）を行う。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nSpc>
                <a:spcPct val="110000"/>
              </a:lnSpc>
              <a:spcBef>
                <a:spcPts val="300"/>
              </a:spcBef>
              <a:buFont typeface="+mj-lt"/>
              <a:buAutoNum type="arabicPeriod"/>
            </a:pP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近畿地方環境事務所から本省宛てに協力要請を行う。</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nSpc>
                <a:spcPct val="110000"/>
              </a:lnSpc>
              <a:spcBef>
                <a:spcPts val="300"/>
              </a:spcBef>
              <a:buFont typeface="+mj-lt"/>
              <a:buAutoNum type="arabicPeriod"/>
            </a:pP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本省は</a:t>
            </a:r>
            <a:r>
              <a:rPr lang="en-US" altLang="ja-JP" kern="100"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D.Waste</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構成団体に対し、被災自治体への活動要請を行う。</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nSpc>
                <a:spcPct val="110000"/>
              </a:lnSpc>
              <a:spcBef>
                <a:spcPts val="300"/>
              </a:spcBef>
              <a:buFont typeface="+mj-lt"/>
              <a:buAutoNum type="arabicPeriod"/>
            </a:pPr>
            <a:r>
              <a:rPr lang="en-US" altLang="ja-JP" kern="100" dirty="0" err="1">
                <a:latin typeface="BIZ UDPゴシック" panose="020B0400000000000000" pitchFamily="50" charset="-128"/>
                <a:ea typeface="BIZ UDPゴシック" panose="020B0400000000000000" pitchFamily="50" charset="-128"/>
                <a:cs typeface="Times New Roman" panose="02020603050405020304" pitchFamily="18" charset="0"/>
              </a:rPr>
              <a:t>D.Waste</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構成団体が被災自治体へ支援に入る。</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10000"/>
              </a:lnSpc>
              <a:spcBef>
                <a:spcPts val="300"/>
              </a:spcBef>
            </a:pP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支援を要請できる具体的な基準は設定していない。</a:t>
            </a:r>
            <a:endPar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10000"/>
              </a:lnSpc>
              <a:spcBef>
                <a:spcPts val="300"/>
              </a:spcBef>
            </a:pP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被災規模等により、自治体に連絡（承知）をとった上で、プッシュ型支援を行う場合もある。</a:t>
            </a:r>
            <a:endPar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10000"/>
              </a:lnSpc>
              <a:spcBef>
                <a:spcPts val="300"/>
              </a:spcBef>
            </a:pP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支援は派遣調整を開始してから、最低でも３～４日程度は必要。 （支援の要否を把握する期間も含めると１～２週間程度は必要。</a:t>
            </a: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p:txBody>
      </p:sp>
      <p:grpSp>
        <p:nvGrpSpPr>
          <p:cNvPr id="9" name="グループ化 8">
            <a:extLst>
              <a:ext uri="{FF2B5EF4-FFF2-40B4-BE49-F238E27FC236}">
                <a16:creationId xmlns:a16="http://schemas.microsoft.com/office/drawing/2014/main" id="{B5413B54-817A-6197-168F-409B1D133272}"/>
              </a:ext>
            </a:extLst>
          </p:cNvPr>
          <p:cNvGrpSpPr/>
          <p:nvPr/>
        </p:nvGrpSpPr>
        <p:grpSpPr>
          <a:xfrm>
            <a:off x="1232958" y="5573308"/>
            <a:ext cx="2857414" cy="993230"/>
            <a:chOff x="6056540" y="5965479"/>
            <a:chExt cx="3928367" cy="1365491"/>
          </a:xfrm>
        </p:grpSpPr>
        <p:pic>
          <p:nvPicPr>
            <p:cNvPr id="10" name="図 9">
              <a:extLst>
                <a:ext uri="{FF2B5EF4-FFF2-40B4-BE49-F238E27FC236}">
                  <a16:creationId xmlns:a16="http://schemas.microsoft.com/office/drawing/2014/main" id="{56E84B3E-BEF7-380D-64A8-2E531971D4D9}"/>
                </a:ext>
              </a:extLst>
            </p:cNvPr>
            <p:cNvPicPr>
              <a:picLocks noChangeAspect="1"/>
            </p:cNvPicPr>
            <p:nvPr/>
          </p:nvPicPr>
          <p:blipFill>
            <a:blip r:embed="rId4"/>
            <a:stretch>
              <a:fillRect/>
            </a:stretch>
          </p:blipFill>
          <p:spPr>
            <a:xfrm>
              <a:off x="6553626" y="5965479"/>
              <a:ext cx="914401" cy="916941"/>
            </a:xfrm>
            <a:prstGeom prst="rect">
              <a:avLst/>
            </a:prstGeom>
            <a:ln>
              <a:solidFill>
                <a:schemeClr val="tx1"/>
              </a:solidFill>
            </a:ln>
          </p:spPr>
        </p:pic>
        <p:sp>
          <p:nvSpPr>
            <p:cNvPr id="11" name="テキスト ボックス 10">
              <a:extLst>
                <a:ext uri="{FF2B5EF4-FFF2-40B4-BE49-F238E27FC236}">
                  <a16:creationId xmlns:a16="http://schemas.microsoft.com/office/drawing/2014/main" id="{814A0FDC-2765-26F4-9523-436066E82479}"/>
                </a:ext>
              </a:extLst>
            </p:cNvPr>
            <p:cNvSpPr txBox="1"/>
            <p:nvPr/>
          </p:nvSpPr>
          <p:spPr>
            <a:xfrm>
              <a:off x="6056540" y="6842836"/>
              <a:ext cx="1908574" cy="459890"/>
            </a:xfrm>
            <a:prstGeom prst="rect">
              <a:avLst/>
            </a:prstGeom>
            <a:noFill/>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災害廃棄物対策情報サイト</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err="1">
                  <a:latin typeface="BIZ UDPゴシック" panose="020B0400000000000000" pitchFamily="50" charset="-128"/>
                  <a:ea typeface="BIZ UDPゴシック" panose="020B0400000000000000" pitchFamily="50" charset="-128"/>
                </a:rPr>
                <a:t>D.Waste</a:t>
              </a:r>
              <a:r>
                <a:rPr kumimoji="1" lang="en-US" altLang="ja-JP" sz="800" dirty="0">
                  <a:latin typeface="BIZ UDPゴシック" panose="020B0400000000000000" pitchFamily="50" charset="-128"/>
                  <a:ea typeface="BIZ UDPゴシック" panose="020B0400000000000000" pitchFamily="50" charset="-128"/>
                </a:rPr>
                <a:t>-Net</a:t>
              </a:r>
              <a:r>
                <a:rPr kumimoji="1" lang="ja-JP" altLang="en-US" sz="800" dirty="0">
                  <a:latin typeface="BIZ UDPゴシック" panose="020B0400000000000000" pitchFamily="50" charset="-128"/>
                  <a:ea typeface="BIZ UDPゴシック" panose="020B0400000000000000" pitchFamily="50" charset="-128"/>
                </a:rPr>
                <a:t>）</a:t>
              </a:r>
            </a:p>
          </p:txBody>
        </p:sp>
        <p:pic>
          <p:nvPicPr>
            <p:cNvPr id="12" name="図 11">
              <a:extLst>
                <a:ext uri="{FF2B5EF4-FFF2-40B4-BE49-F238E27FC236}">
                  <a16:creationId xmlns:a16="http://schemas.microsoft.com/office/drawing/2014/main" id="{009779A9-514A-11AE-4B16-3A9D483B2124}"/>
                </a:ext>
              </a:extLst>
            </p:cNvPr>
            <p:cNvPicPr>
              <a:picLocks noChangeAspect="1"/>
            </p:cNvPicPr>
            <p:nvPr/>
          </p:nvPicPr>
          <p:blipFill>
            <a:blip r:embed="rId5"/>
            <a:stretch>
              <a:fillRect/>
            </a:stretch>
          </p:blipFill>
          <p:spPr>
            <a:xfrm>
              <a:off x="8435694" y="5965479"/>
              <a:ext cx="914401" cy="922239"/>
            </a:xfrm>
            <a:prstGeom prst="rect">
              <a:avLst/>
            </a:prstGeom>
            <a:ln>
              <a:solidFill>
                <a:schemeClr val="tx1"/>
              </a:solidFill>
            </a:ln>
          </p:spPr>
        </p:pic>
        <p:sp>
          <p:nvSpPr>
            <p:cNvPr id="13" name="テキスト ボックス 12">
              <a:extLst>
                <a:ext uri="{FF2B5EF4-FFF2-40B4-BE49-F238E27FC236}">
                  <a16:creationId xmlns:a16="http://schemas.microsoft.com/office/drawing/2014/main" id="{665C0297-508F-E649-8477-70F04C85D51E}"/>
                </a:ext>
              </a:extLst>
            </p:cNvPr>
            <p:cNvSpPr txBox="1"/>
            <p:nvPr/>
          </p:nvSpPr>
          <p:spPr>
            <a:xfrm>
              <a:off x="7878990" y="6871080"/>
              <a:ext cx="2105917" cy="459890"/>
            </a:xfrm>
            <a:prstGeom prst="rect">
              <a:avLst/>
            </a:prstGeom>
            <a:noFill/>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災害廃棄物対策情報サイト</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err="1">
                  <a:latin typeface="BIZ UDPゴシック" panose="020B0400000000000000" pitchFamily="50" charset="-128"/>
                  <a:ea typeface="BIZ UDPゴシック" panose="020B0400000000000000" pitchFamily="50" charset="-128"/>
                </a:rPr>
                <a:t>D.Waste</a:t>
              </a:r>
              <a:r>
                <a:rPr kumimoji="1" lang="en-US" altLang="ja-JP" sz="800" dirty="0">
                  <a:latin typeface="BIZ UDPゴシック" panose="020B0400000000000000" pitchFamily="50" charset="-128"/>
                  <a:ea typeface="BIZ UDPゴシック" panose="020B0400000000000000" pitchFamily="50" charset="-128"/>
                </a:rPr>
                <a:t>-Net</a:t>
              </a:r>
              <a:r>
                <a:rPr kumimoji="1" lang="ja-JP" altLang="en-US" sz="800" dirty="0">
                  <a:latin typeface="BIZ UDPゴシック" panose="020B0400000000000000" pitchFamily="50" charset="-128"/>
                  <a:ea typeface="BIZ UDPゴシック" panose="020B0400000000000000" pitchFamily="50" charset="-128"/>
                </a:rPr>
                <a:t>の活動実績）</a:t>
              </a:r>
            </a:p>
          </p:txBody>
        </p:sp>
      </p:grpSp>
      <p:sp>
        <p:nvSpPr>
          <p:cNvPr id="14" name="テキスト ボックス 13">
            <a:extLst>
              <a:ext uri="{FF2B5EF4-FFF2-40B4-BE49-F238E27FC236}">
                <a16:creationId xmlns:a16="http://schemas.microsoft.com/office/drawing/2014/main" id="{369A1F25-73E2-A156-F3FC-0031B6A2FAB2}"/>
              </a:ext>
            </a:extLst>
          </p:cNvPr>
          <p:cNvSpPr txBox="1"/>
          <p:nvPr/>
        </p:nvSpPr>
        <p:spPr>
          <a:xfrm>
            <a:off x="1101593" y="5044471"/>
            <a:ext cx="3111483" cy="276999"/>
          </a:xfrm>
          <a:prstGeom prst="rect">
            <a:avLst/>
          </a:prstGeom>
          <a:noFill/>
        </p:spPr>
        <p:txBody>
          <a:bodyPr wrap="square" rtlCol="0">
            <a:spAutoFit/>
          </a:bodyPr>
          <a:lstStyle/>
          <a:p>
            <a:pPr algn="ctr"/>
            <a:r>
              <a:rPr kumimoji="1" lang="en-US" altLang="ja-JP" sz="1200" dirty="0">
                <a:latin typeface="BIZ UDPゴシック" panose="020B0400000000000000" pitchFamily="50" charset="-128"/>
                <a:ea typeface="BIZ UDPゴシック" panose="020B0400000000000000" pitchFamily="50" charset="-128"/>
              </a:rPr>
              <a:t>【</a:t>
            </a:r>
            <a:r>
              <a:rPr kumimoji="1" lang="en-US" altLang="ja-JP" sz="1200" dirty="0" err="1">
                <a:latin typeface="BIZ UDPゴシック" panose="020B0400000000000000" pitchFamily="50" charset="-128"/>
                <a:ea typeface="BIZ UDPゴシック" panose="020B0400000000000000" pitchFamily="50" charset="-128"/>
              </a:rPr>
              <a:t>D.Waste</a:t>
            </a:r>
            <a:r>
              <a:rPr kumimoji="1" lang="en-US" altLang="ja-JP" sz="1200" dirty="0">
                <a:latin typeface="BIZ UDPゴシック" panose="020B0400000000000000" pitchFamily="50" charset="-128"/>
                <a:ea typeface="BIZ UDPゴシック" panose="020B0400000000000000" pitchFamily="50" charset="-128"/>
              </a:rPr>
              <a:t>-Net</a:t>
            </a:r>
            <a:r>
              <a:rPr kumimoji="1" lang="ja-JP" altLang="en-US" sz="1200" dirty="0">
                <a:latin typeface="BIZ UDPゴシック" panose="020B0400000000000000" pitchFamily="50" charset="-128"/>
                <a:ea typeface="BIZ UDPゴシック" panose="020B0400000000000000" pitchFamily="50" charset="-128"/>
              </a:rPr>
              <a:t>の災害時の支援の仕組み</a:t>
            </a:r>
            <a:r>
              <a:rPr kumimoji="1"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 name="スライド番号プレースホルダー 4">
            <a:extLst>
              <a:ext uri="{FF2B5EF4-FFF2-40B4-BE49-F238E27FC236}">
                <a16:creationId xmlns:a16="http://schemas.microsoft.com/office/drawing/2014/main" id="{901FA140-C6B8-A8A5-ECCE-381B229D906E}"/>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２０</a:t>
            </a:r>
          </a:p>
        </p:txBody>
      </p:sp>
    </p:spTree>
    <p:extLst>
      <p:ext uri="{BB962C8B-B14F-4D97-AF65-F5344CB8AC3E}">
        <p14:creationId xmlns:p14="http://schemas.microsoft.com/office/powerpoint/2010/main" val="4045545864"/>
      </p:ext>
    </p:extLst>
  </p:cSld>
  <p:clrMapOvr>
    <a:masterClrMapping/>
  </p:clrMapOvr>
  <mc:AlternateContent xmlns:mc="http://schemas.openxmlformats.org/markup-compatibility/2006" xmlns:p14="http://schemas.microsoft.com/office/powerpoint/2010/main">
    <mc:Choice Requires="p14">
      <p:transition spd="slow" p14:dur="2000" advTm="54381"/>
    </mc:Choice>
    <mc:Fallback xmlns="">
      <p:transition spd="slow" advTm="543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452435" y="1136793"/>
          <a:ext cx="6059459" cy="5532295"/>
        </p:xfrm>
        <a:graphic>
          <a:graphicData uri="http://schemas.openxmlformats.org/drawingml/2006/table">
            <a:tbl>
              <a:tblPr firstRow="1" bandRow="1">
                <a:tableStyleId>{5A111915-BE36-4E01-A7E5-04B1672EAD32}</a:tableStyleId>
              </a:tblPr>
              <a:tblGrid>
                <a:gridCol w="2763905">
                  <a:extLst>
                    <a:ext uri="{9D8B030D-6E8A-4147-A177-3AD203B41FA5}">
                      <a16:colId xmlns:a16="http://schemas.microsoft.com/office/drawing/2014/main" val="20000"/>
                    </a:ext>
                  </a:extLst>
                </a:gridCol>
                <a:gridCol w="3295554">
                  <a:extLst>
                    <a:ext uri="{9D8B030D-6E8A-4147-A177-3AD203B41FA5}">
                      <a16:colId xmlns:a16="http://schemas.microsoft.com/office/drawing/2014/main" val="20001"/>
                    </a:ext>
                  </a:extLst>
                </a:gridCol>
              </a:tblGrid>
              <a:tr h="307821">
                <a:tc>
                  <a:txBody>
                    <a:bodyPr/>
                    <a:lstStyle/>
                    <a:p>
                      <a:pPr algn="ctr"/>
                      <a:r>
                        <a:rPr kumimoji="1" lang="ja-JP" altLang="en-US" sz="1200" kern="1200" dirty="0">
                          <a:solidFill>
                            <a:schemeClr val="tx1"/>
                          </a:solidFill>
                          <a:latin typeface="BIZ UDPゴシック" panose="020B0400000000000000" pitchFamily="50" charset="-128"/>
                          <a:ea typeface="BIZ UDPゴシック" panose="020B0400000000000000" pitchFamily="50" charset="-128"/>
                        </a:rPr>
                        <a:t>初動・応急対応</a:t>
                      </a:r>
                      <a:endParaRPr kumimoji="1" lang="ja-JP" altLang="en-US" sz="1200" b="1" kern="1200" dirty="0">
                        <a:solidFill>
                          <a:schemeClr val="tx1"/>
                        </a:solidFill>
                        <a:latin typeface="BIZ UDPゴシック" panose="020B0400000000000000" pitchFamily="50" charset="-128"/>
                        <a:ea typeface="BIZ UDPゴシック" panose="020B0400000000000000" pitchFamily="50" charset="-128"/>
                        <a:cs typeface="+mn-cs"/>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復旧・復興対応</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5224474">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（１）研究・専門機関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（研究機関・学会）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○（国研）国立環境研究所</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○（一社）廃棄物資源循環学会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○（公財）廃棄物・</a:t>
                      </a:r>
                      <a:r>
                        <a:rPr kumimoji="1" lang="en-US" altLang="ja-JP" sz="1200" dirty="0">
                          <a:solidFill>
                            <a:schemeClr val="tx1"/>
                          </a:solidFill>
                          <a:latin typeface="BIZ UDPゴシック" panose="020B0400000000000000" pitchFamily="50" charset="-128"/>
                          <a:ea typeface="BIZ UDPゴシック" panose="020B0400000000000000" pitchFamily="50" charset="-128"/>
                        </a:rPr>
                        <a:t>3R</a:t>
                      </a:r>
                      <a:r>
                        <a:rPr kumimoji="1" lang="ja-JP" altLang="en-US" sz="1200" dirty="0">
                          <a:solidFill>
                            <a:schemeClr val="tx1"/>
                          </a:solidFill>
                          <a:latin typeface="BIZ UDPゴシック" panose="020B0400000000000000" pitchFamily="50" charset="-128"/>
                          <a:ea typeface="BIZ UDPゴシック" panose="020B0400000000000000" pitchFamily="50" charset="-128"/>
                        </a:rPr>
                        <a:t>研究財団</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○（一財）日本環境衛生センター</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○（公社）日本ペストコントロール協会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○（公社）におい・かおり環境協会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○（公財）自動車リサイクル促進センター</a:t>
                      </a: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（２）一般廃棄物関係団体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（自治体）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○（公社）全国都市清掃会議</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（民間）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○全国一般廃棄物環境整備協同組合連合会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○全国環境整備事業協同組合連合会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○（一社）全国清掃事業連合会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○（一社）日本環境保全協会</a:t>
                      </a:r>
                    </a:p>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（１）研究・専門機関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（研究機関・学会）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○（国研）国立環境研究所</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○（公社）地盤工学会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○（一社）廃棄物資源循環学会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○（一財）日本環境衛生センター</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（２）廃棄物処理関係団体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○（一社）環境衛生施設維持管理業協会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○（一社）持続可能社会推進コンサルタント協会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○（一社）セメント協会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a:t>
                      </a:r>
                      <a:r>
                        <a:rPr kumimoji="1" lang="zh-TW" altLang="en-US" sz="1200" dirty="0">
                          <a:solidFill>
                            <a:schemeClr val="tx1"/>
                          </a:solidFill>
                          <a:latin typeface="BIZ UDPゴシック" panose="020B0400000000000000" pitchFamily="50" charset="-128"/>
                          <a:ea typeface="BIZ UDPゴシック" panose="020B0400000000000000" pitchFamily="50" charset="-128"/>
                        </a:rPr>
                        <a:t>全国産業資源循環連合会</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○（一社）泥土リサイクル協会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○（一社）日本環境衛生施設工業会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○（一社）日本災害対応システムズ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（３）建設業関係団体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○（公社）全国解体工事業団体連合会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○（一社）日本建設業連合会</a:t>
                      </a: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（４）輸送等関係団体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○日本貨物鉄道株式会社</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○日本内航海運組合総連合会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○リサイクルポート推進協議会</a:t>
                      </a: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8077" name="テキスト ボックス 8"/>
          <p:cNvSpPr txBox="1">
            <a:spLocks noChangeArrowheads="1"/>
          </p:cNvSpPr>
          <p:nvPr/>
        </p:nvSpPr>
        <p:spPr bwMode="auto">
          <a:xfrm>
            <a:off x="5048360" y="6280780"/>
            <a:ext cx="8963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108" dirty="0">
                <a:latin typeface="BIZ UDPゴシック" panose="020B0400000000000000" pitchFamily="50" charset="-128"/>
                <a:ea typeface="BIZ UDPゴシック" panose="020B0400000000000000" pitchFamily="50" charset="-128"/>
              </a:rPr>
              <a:t>（五十音順）</a:t>
            </a:r>
          </a:p>
        </p:txBody>
      </p:sp>
      <p:sp>
        <p:nvSpPr>
          <p:cNvPr id="88078" name="テキスト ボックス 10"/>
          <p:cNvSpPr txBox="1">
            <a:spLocks noChangeArrowheads="1"/>
          </p:cNvSpPr>
          <p:nvPr/>
        </p:nvSpPr>
        <p:spPr bwMode="auto">
          <a:xfrm>
            <a:off x="2120559" y="6280780"/>
            <a:ext cx="8963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108" dirty="0">
                <a:latin typeface="BIZ UDPゴシック" panose="020B0400000000000000" pitchFamily="50" charset="-128"/>
                <a:ea typeface="BIZ UDPゴシック" panose="020B0400000000000000" pitchFamily="50" charset="-128"/>
              </a:rPr>
              <a:t>（五十音順）</a:t>
            </a:r>
          </a:p>
        </p:txBody>
      </p:sp>
      <p:sp>
        <p:nvSpPr>
          <p:cNvPr id="20495" name="テキスト ボックス 9"/>
          <p:cNvSpPr txBox="1">
            <a:spLocks noChangeArrowheads="1"/>
          </p:cNvSpPr>
          <p:nvPr/>
        </p:nvSpPr>
        <p:spPr bwMode="auto">
          <a:xfrm>
            <a:off x="2010266" y="845091"/>
            <a:ext cx="20762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200" b="1" dirty="0">
                <a:latin typeface="BIZ UDPゴシック" panose="020B0400000000000000" pitchFamily="50" charset="-128"/>
                <a:ea typeface="BIZ UDPゴシック" panose="020B0400000000000000" pitchFamily="50" charset="-128"/>
              </a:rPr>
              <a:t>メンバー（令和２年４月現在）</a:t>
            </a:r>
            <a:endParaRPr lang="en-US" altLang="ja-JP" sz="1200" b="1" dirty="0">
              <a:latin typeface="BIZ UDPゴシック" panose="020B0400000000000000" pitchFamily="50" charset="-128"/>
              <a:ea typeface="BIZ UDPゴシック" panose="020B0400000000000000" pitchFamily="50" charset="-128"/>
            </a:endParaRPr>
          </a:p>
        </p:txBody>
      </p:sp>
      <p:sp>
        <p:nvSpPr>
          <p:cNvPr id="20497" name="テキスト ボックス 9"/>
          <p:cNvSpPr txBox="1">
            <a:spLocks noChangeArrowheads="1"/>
          </p:cNvSpPr>
          <p:nvPr/>
        </p:nvSpPr>
        <p:spPr bwMode="auto">
          <a:xfrm>
            <a:off x="7625031" y="84538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200" b="1" dirty="0">
                <a:latin typeface="BIZ UDPゴシック" panose="020B0400000000000000" pitchFamily="50" charset="-128"/>
                <a:ea typeface="BIZ UDPゴシック" panose="020B0400000000000000" pitchFamily="50" charset="-128"/>
              </a:rPr>
              <a:t>活動実績</a:t>
            </a:r>
            <a:endParaRPr lang="en-US" altLang="ja-JP" sz="1200" b="1" dirty="0">
              <a:latin typeface="BIZ UDPゴシック" panose="020B0400000000000000" pitchFamily="50" charset="-128"/>
              <a:ea typeface="BIZ UDPゴシック" panose="020B0400000000000000" pitchFamily="50" charset="-128"/>
            </a:endParaRPr>
          </a:p>
        </p:txBody>
      </p:sp>
      <p:graphicFrame>
        <p:nvGraphicFramePr>
          <p:cNvPr id="9" name="表 8"/>
          <p:cNvGraphicFramePr>
            <a:graphicFrameLocks noGrp="1"/>
          </p:cNvGraphicFramePr>
          <p:nvPr/>
        </p:nvGraphicFramePr>
        <p:xfrm>
          <a:off x="6670709" y="1153682"/>
          <a:ext cx="2782854" cy="5515868"/>
        </p:xfrm>
        <a:graphic>
          <a:graphicData uri="http://schemas.openxmlformats.org/drawingml/2006/table">
            <a:tbl>
              <a:tblPr firstRow="1">
                <a:tableStyleId>{5A111915-BE36-4E01-A7E5-04B1672EAD32}</a:tableStyleId>
              </a:tblPr>
              <a:tblGrid>
                <a:gridCol w="1109796">
                  <a:extLst>
                    <a:ext uri="{9D8B030D-6E8A-4147-A177-3AD203B41FA5}">
                      <a16:colId xmlns:a16="http://schemas.microsoft.com/office/drawing/2014/main" val="20001"/>
                    </a:ext>
                  </a:extLst>
                </a:gridCol>
                <a:gridCol w="1673058">
                  <a:extLst>
                    <a:ext uri="{9D8B030D-6E8A-4147-A177-3AD203B41FA5}">
                      <a16:colId xmlns:a16="http://schemas.microsoft.com/office/drawing/2014/main" val="6337634"/>
                    </a:ext>
                  </a:extLst>
                </a:gridCol>
              </a:tblGrid>
              <a:tr h="291566">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発生年月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災害名</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32654">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27</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9</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27</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9</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関東・東北豪雨</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4</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年熊本地震</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591">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9</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台風第</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9,10,11</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号</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8630">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10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鳥取中部地震</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0487">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12</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28</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zh-TW" altLang="en-US" sz="1200" u="none" strike="noStrike" dirty="0">
                          <a:solidFill>
                            <a:schemeClr val="tx1"/>
                          </a:solidFill>
                          <a:effectLst/>
                          <a:latin typeface="BIZ UDPゴシック" panose="020B0400000000000000" pitchFamily="50" charset="-128"/>
                          <a:ea typeface="BIZ UDPゴシック" panose="020B0400000000000000" pitchFamily="50" charset="-128"/>
                        </a:rPr>
                        <a:t>糸魚川市大規模火災</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2776622"/>
                  </a:ext>
                </a:extLst>
              </a:tr>
              <a:tr h="0">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29</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年７月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29</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7</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月</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九州北部豪雨</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858297"/>
                  </a:ext>
                </a:extLst>
              </a:tr>
              <a:tr h="0">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年６月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大阪府北部地震</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98161"/>
                  </a:ext>
                </a:extLst>
              </a:tr>
              <a:tr h="160069">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年７月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年７月豪雨</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1754324"/>
                  </a:ext>
                </a:extLst>
              </a:tr>
              <a:tr h="315290">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年９月</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平成</a:t>
                      </a:r>
                      <a:r>
                        <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年</a:t>
                      </a:r>
                      <a:endParaRPr lang="en-US" altLang="ja-JP" sz="120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u="none" strike="noStrike" dirty="0">
                          <a:solidFill>
                            <a:schemeClr val="tx1"/>
                          </a:solidFill>
                          <a:effectLst/>
                          <a:latin typeface="BIZ UDPゴシック" panose="020B0400000000000000" pitchFamily="50" charset="-128"/>
                          <a:ea typeface="BIZ UDPゴシック" panose="020B0400000000000000" pitchFamily="50" charset="-128"/>
                        </a:rPr>
                        <a:t>北海道胆振東部地震</a:t>
                      </a:r>
                      <a:endPar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59330"/>
                  </a:ext>
                </a:extLst>
              </a:tr>
              <a:tr h="344674">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令和元年８月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a:t>
                      </a:r>
                      <a:r>
                        <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rPr>
                        <a:t>8</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月の前線</a:t>
                      </a:r>
                      <a:endPar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に伴う大雨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9343651"/>
                  </a:ext>
                </a:extLst>
              </a:tr>
              <a:tr h="186051">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令和元年９月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令和元年房総半島台風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830502"/>
                  </a:ext>
                </a:extLst>
              </a:tr>
              <a:tr h="2130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a:t>
                      </a:r>
                      <a:r>
                        <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rPr>
                        <a:t>10</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令和元年東日本台風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213766"/>
                  </a:ext>
                </a:extLst>
              </a:tr>
              <a:tr h="196553">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令和２年７月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令和２年７月豪雨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964997"/>
                  </a:ext>
                </a:extLst>
              </a:tr>
              <a:tr h="180859">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令和３年８月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令和３年８月豪雨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5618"/>
                  </a:ext>
                </a:extLst>
              </a:tr>
              <a:tr h="148072">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令和４年８月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令和４年８月大雨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279946"/>
                  </a:ext>
                </a:extLst>
              </a:tr>
              <a:tr h="140923">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令和４年９月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令和４年台風１５号</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173655"/>
                  </a:ext>
                </a:extLst>
              </a:tr>
            </a:tbl>
          </a:graphicData>
        </a:graphic>
      </p:graphicFrame>
      <p:sp>
        <p:nvSpPr>
          <p:cNvPr id="3" name="正方形/長方形 2">
            <a:extLst>
              <a:ext uri="{FF2B5EF4-FFF2-40B4-BE49-F238E27FC236}">
                <a16:creationId xmlns:a16="http://schemas.microsoft.com/office/drawing/2014/main" id="{850A9896-9A18-801F-0FFF-9B16FE7929CF}"/>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3B4AF16-531D-863F-CAEB-10BA038564E3}"/>
              </a:ext>
            </a:extLst>
          </p:cNvPr>
          <p:cNvSpPr txBox="1"/>
          <p:nvPr/>
        </p:nvSpPr>
        <p:spPr>
          <a:xfrm>
            <a:off x="769120" y="188913"/>
            <a:ext cx="9102172"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災害廃棄物処理支援ネットワーク（</a:t>
            </a:r>
            <a:r>
              <a:rPr lang="en-US" altLang="ja-JP" sz="2400" b="1" dirty="0" err="1">
                <a:latin typeface="BIZ UDPゴシック" panose="020B0400000000000000" pitchFamily="50" charset="-128"/>
                <a:ea typeface="BIZ UDPゴシック" panose="020B0400000000000000" pitchFamily="50" charset="-128"/>
              </a:rPr>
              <a:t>D.Waste</a:t>
            </a:r>
            <a:r>
              <a:rPr lang="en-US" altLang="ja-JP" sz="2400" b="1" dirty="0">
                <a:latin typeface="BIZ UDPゴシック" panose="020B0400000000000000" pitchFamily="50" charset="-128"/>
                <a:ea typeface="BIZ UDPゴシック" panose="020B0400000000000000" pitchFamily="50" charset="-128"/>
              </a:rPr>
              <a:t>-Net</a:t>
            </a:r>
            <a:r>
              <a:rPr lang="ja-JP" altLang="en-US" sz="2400" b="1" dirty="0">
                <a:latin typeface="BIZ UDPゴシック" panose="020B0400000000000000" pitchFamily="50" charset="-128"/>
                <a:ea typeface="BIZ UDPゴシック" panose="020B0400000000000000" pitchFamily="50" charset="-128"/>
              </a:rPr>
              <a:t>）の構成員・実績</a:t>
            </a:r>
          </a:p>
        </p:txBody>
      </p:sp>
      <p:sp>
        <p:nvSpPr>
          <p:cNvPr id="2" name="スライド番号プレースホルダー 4">
            <a:extLst>
              <a:ext uri="{FF2B5EF4-FFF2-40B4-BE49-F238E27FC236}">
                <a16:creationId xmlns:a16="http://schemas.microsoft.com/office/drawing/2014/main" id="{48BFBFD0-205B-AEA4-B041-E4133239A3BD}"/>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２１</a:t>
            </a:r>
          </a:p>
        </p:txBody>
      </p:sp>
    </p:spTree>
    <p:extLst>
      <p:ext uri="{BB962C8B-B14F-4D97-AF65-F5344CB8AC3E}">
        <p14:creationId xmlns:p14="http://schemas.microsoft.com/office/powerpoint/2010/main" val="1885076467"/>
      </p:ext>
    </p:extLst>
  </p:cSld>
  <p:clrMapOvr>
    <a:masterClrMapping/>
  </p:clrMapOvr>
  <mc:AlternateContent xmlns:mc="http://schemas.openxmlformats.org/markup-compatibility/2006" xmlns:p14="http://schemas.microsoft.com/office/powerpoint/2010/main">
    <mc:Choice Requires="p14">
      <p:transition spd="slow" p14:dur="2000" advTm="20144"/>
    </mc:Choice>
    <mc:Fallback xmlns="">
      <p:transition spd="slow" advTm="2014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a:stretch>
            <a:fillRect/>
          </a:stretch>
        </p:blipFill>
        <p:spPr>
          <a:xfrm>
            <a:off x="5335922" y="4060536"/>
            <a:ext cx="3063544" cy="2100981"/>
          </a:xfrm>
          <a:prstGeom prst="rect">
            <a:avLst/>
          </a:prstGeom>
        </p:spPr>
      </p:pic>
      <p:pic>
        <p:nvPicPr>
          <p:cNvPr id="27" name="図 26"/>
          <p:cNvPicPr>
            <a:picLocks noChangeAspect="1"/>
          </p:cNvPicPr>
          <p:nvPr/>
        </p:nvPicPr>
        <p:blipFill>
          <a:blip r:embed="rId4"/>
          <a:stretch>
            <a:fillRect/>
          </a:stretch>
        </p:blipFill>
        <p:spPr>
          <a:xfrm>
            <a:off x="1300876" y="4060537"/>
            <a:ext cx="3291762" cy="2087458"/>
          </a:xfrm>
          <a:prstGeom prst="rect">
            <a:avLst/>
          </a:prstGeom>
        </p:spPr>
      </p:pic>
      <p:sp>
        <p:nvSpPr>
          <p:cNvPr id="31" name="正方形/長方形 30"/>
          <p:cNvSpPr/>
          <p:nvPr/>
        </p:nvSpPr>
        <p:spPr>
          <a:xfrm>
            <a:off x="2791270" y="6179082"/>
            <a:ext cx="4323460" cy="490006"/>
          </a:xfrm>
          <a:prstGeom prst="rect">
            <a:avLst/>
          </a:prstGeom>
          <a:noFill/>
        </p:spPr>
        <p:txBody>
          <a:bodyPr wrap="square">
            <a:spAutoFit/>
          </a:bodyPr>
          <a:lstStyle/>
          <a:p>
            <a:pPr algn="ctr" defTabSz="844083">
              <a:defRPr/>
            </a:pPr>
            <a:r>
              <a:rPr lang="ja-JP" altLang="en-US" sz="1292" b="1" kern="0" dirty="0">
                <a:solidFill>
                  <a:prstClr val="black"/>
                </a:solidFill>
                <a:latin typeface="BIZ UDPゴシック" panose="020B0400000000000000" pitchFamily="50" charset="-128"/>
                <a:ea typeface="BIZ UDPゴシック" panose="020B0400000000000000" pitchFamily="50" charset="-128"/>
              </a:rPr>
              <a:t>地方公共団体職員による災害廃棄物処理の支援の様子</a:t>
            </a:r>
            <a:endParaRPr lang="en-US" altLang="ja-JP" sz="1292" b="1" kern="0" dirty="0">
              <a:solidFill>
                <a:prstClr val="black"/>
              </a:solidFill>
              <a:latin typeface="BIZ UDPゴシック" panose="020B0400000000000000" pitchFamily="50" charset="-128"/>
              <a:ea typeface="BIZ UDPゴシック" panose="020B0400000000000000" pitchFamily="50" charset="-128"/>
            </a:endParaRPr>
          </a:p>
          <a:p>
            <a:pPr algn="ctr" defTabSz="844083">
              <a:defRPr/>
            </a:pPr>
            <a:r>
              <a:rPr lang="ja-JP" altLang="en-US" sz="1292" b="1" kern="0" dirty="0">
                <a:solidFill>
                  <a:prstClr val="black"/>
                </a:solidFill>
                <a:latin typeface="BIZ UDPゴシック" panose="020B0400000000000000" pitchFamily="50" charset="-128"/>
                <a:ea typeface="BIZ UDPゴシック" panose="020B0400000000000000" pitchFamily="50" charset="-128"/>
              </a:rPr>
              <a:t>（写真提供：東京都）</a:t>
            </a:r>
            <a:endParaRPr lang="en-US" altLang="ja-JP" sz="1292" b="1" kern="0" dirty="0">
              <a:solidFill>
                <a:prstClr val="black"/>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E8DBE049-EE51-DA45-1DDE-E87947FEF45F}"/>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35A5432-2028-997D-8BCD-C14FB85E5300}"/>
              </a:ext>
            </a:extLst>
          </p:cNvPr>
          <p:cNvSpPr txBox="1"/>
          <p:nvPr/>
        </p:nvSpPr>
        <p:spPr>
          <a:xfrm>
            <a:off x="769120" y="188913"/>
            <a:ext cx="7205819"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災害廃棄物処理支援員制度（人材バンク）の制度概要</a:t>
            </a:r>
          </a:p>
        </p:txBody>
      </p:sp>
      <p:sp>
        <p:nvSpPr>
          <p:cNvPr id="5" name="テキスト ボックス 4">
            <a:extLst>
              <a:ext uri="{FF2B5EF4-FFF2-40B4-BE49-F238E27FC236}">
                <a16:creationId xmlns:a16="http://schemas.microsoft.com/office/drawing/2014/main" id="{E0A839F1-3351-ADF7-5E62-D5150E76D40A}"/>
              </a:ext>
            </a:extLst>
          </p:cNvPr>
          <p:cNvSpPr txBox="1"/>
          <p:nvPr/>
        </p:nvSpPr>
        <p:spPr>
          <a:xfrm>
            <a:off x="452438" y="908050"/>
            <a:ext cx="9001125" cy="1754326"/>
          </a:xfrm>
          <a:prstGeom prst="rect">
            <a:avLst/>
          </a:prstGeom>
          <a:solidFill>
            <a:schemeClr val="accent6">
              <a:lumMod val="40000"/>
              <a:lumOff val="60000"/>
            </a:schemeClr>
          </a:solid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災害廃棄物処理を経験した自治体職員の現場視点での支援が復旧・復興に大きく貢献したことを受け、支援員情報（人数・専門性）を集約し、状況に応じた支援が行えるように制度化したもの。</a:t>
            </a: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ja-JP" altLang="en-US" dirty="0">
                <a:latin typeface="BIZ UDPゴシック" panose="020B0400000000000000" pitchFamily="50" charset="-128"/>
                <a:ea typeface="BIZ UDPゴシック" panose="020B0400000000000000" pitchFamily="50" charset="-128"/>
              </a:rPr>
              <a:t>　具体的には、環境省から全国の地方公共団体に対し、災害廃棄物処理を経験し、知見を有する職員の推薦を依頼。地方公共団体の推薦を受けた職員を「災害廃棄物処理支援員」として名簿に登録する。</a:t>
            </a:r>
          </a:p>
        </p:txBody>
      </p:sp>
      <p:sp>
        <p:nvSpPr>
          <p:cNvPr id="6" name="テキスト ボックス 5">
            <a:extLst>
              <a:ext uri="{FF2B5EF4-FFF2-40B4-BE49-F238E27FC236}">
                <a16:creationId xmlns:a16="http://schemas.microsoft.com/office/drawing/2014/main" id="{B2E36187-FCCF-45B3-46B4-DCA31249FD1A}"/>
              </a:ext>
            </a:extLst>
          </p:cNvPr>
          <p:cNvSpPr txBox="1"/>
          <p:nvPr/>
        </p:nvSpPr>
        <p:spPr>
          <a:xfrm>
            <a:off x="452437" y="2653361"/>
            <a:ext cx="9001125" cy="1277273"/>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eaLnBrk="1" hangingPunct="1">
              <a:spcAft>
                <a:spcPts val="600"/>
              </a:spcAft>
              <a:defRPr/>
            </a:pPr>
            <a:r>
              <a:rPr lang="ja-JP" altLang="en-US" dirty="0">
                <a:latin typeface="BIZ UDPゴシック" panose="020B0400000000000000" pitchFamily="50" charset="-128"/>
                <a:ea typeface="BIZ UDPゴシック" panose="020B0400000000000000" pitchFamily="50" charset="-128"/>
              </a:rPr>
              <a:t>　災害発生時には被災地方公共団体の要請により「災害廃棄物処理支援員」を派遣。</a:t>
            </a:r>
          </a:p>
          <a:p>
            <a:pPr eaLnBrk="1" hangingPunct="1">
              <a:defRPr/>
            </a:pPr>
            <a:r>
              <a:rPr lang="ja-JP" altLang="en-US" u="sng" dirty="0">
                <a:latin typeface="BIZ UDPゴシック" panose="020B0400000000000000" pitchFamily="50" charset="-128"/>
                <a:ea typeface="BIZ UDPゴシック" panose="020B0400000000000000" pitchFamily="50" charset="-128"/>
              </a:rPr>
              <a:t>＜災害廃棄物処理支援員による活動内容＞</a:t>
            </a: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災害廃棄物処理の方針にかかる助言・調整等</a:t>
            </a:r>
            <a:endParaRPr lang="en-US" altLang="ja-JP" dirty="0">
              <a:latin typeface="BIZ UDPゴシック" panose="020B0400000000000000" pitchFamily="50" charset="-128"/>
              <a:ea typeface="BIZ UDPゴシック" panose="020B0400000000000000" pitchFamily="50" charset="-128"/>
            </a:endParaRPr>
          </a:p>
          <a:p>
            <a:pPr marL="285750" indent="-285750" eaLnBrk="1" hangingPunct="1">
              <a:spcAft>
                <a:spcPts val="600"/>
              </a:spcAft>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災害廃棄物処理の個別課題の対応にかかる助言・調整等</a:t>
            </a:r>
            <a:endParaRPr lang="en-US" altLang="ja-JP" dirty="0">
              <a:latin typeface="BIZ UDPゴシック" panose="020B0400000000000000" pitchFamily="50" charset="-128"/>
              <a:ea typeface="BIZ UDPゴシック" panose="020B0400000000000000" pitchFamily="50" charset="-128"/>
            </a:endParaRPr>
          </a:p>
        </p:txBody>
      </p:sp>
      <p:sp>
        <p:nvSpPr>
          <p:cNvPr id="3" name="スライド番号プレースホルダー 4">
            <a:extLst>
              <a:ext uri="{FF2B5EF4-FFF2-40B4-BE49-F238E27FC236}">
                <a16:creationId xmlns:a16="http://schemas.microsoft.com/office/drawing/2014/main" id="{F4DDFB00-DF6B-2E68-61D4-024AB0AC6C2A}"/>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２２</a:t>
            </a:r>
          </a:p>
        </p:txBody>
      </p:sp>
    </p:spTree>
    <p:extLst>
      <p:ext uri="{BB962C8B-B14F-4D97-AF65-F5344CB8AC3E}">
        <p14:creationId xmlns:p14="http://schemas.microsoft.com/office/powerpoint/2010/main" val="1540750096"/>
      </p:ext>
    </p:extLst>
  </p:cSld>
  <p:clrMapOvr>
    <a:masterClrMapping/>
  </p:clrMapOvr>
  <mc:AlternateContent xmlns:mc="http://schemas.openxmlformats.org/markup-compatibility/2006" xmlns:p14="http://schemas.microsoft.com/office/powerpoint/2010/main">
    <mc:Choice Requires="p14">
      <p:transition spd="slow" p14:dur="2000" advTm="59909"/>
    </mc:Choice>
    <mc:Fallback xmlns="">
      <p:transition spd="slow" advTm="599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B8EA2C-F5FB-29A1-552E-BDC35BFA67AC}"/>
              </a:ext>
            </a:extLst>
          </p:cNvPr>
          <p:cNvSpPr txBox="1"/>
          <p:nvPr/>
        </p:nvSpPr>
        <p:spPr>
          <a:xfrm>
            <a:off x="580940" y="958047"/>
            <a:ext cx="3286932" cy="338554"/>
          </a:xfrm>
          <a:prstGeom prst="rect">
            <a:avLst/>
          </a:prstGeom>
          <a:noFill/>
        </p:spPr>
        <p:txBody>
          <a:bodyPr wrap="square" rtlCol="0">
            <a:spAutoFit/>
          </a:bodyPr>
          <a:lstStyle/>
          <a:p>
            <a:pPr>
              <a:defRPr/>
            </a:pPr>
            <a:r>
              <a:rPr lang="ja-JP" altLang="en-US" sz="1600" dirty="0">
                <a:solidFill>
                  <a:schemeClr val="bg1"/>
                </a:solidFill>
                <a:latin typeface="BIZ UDPゴシック" panose="020B0400000000000000" pitchFamily="50" charset="-128"/>
                <a:ea typeface="BIZ UDPゴシック" panose="020B0400000000000000" pitchFamily="50" charset="-128"/>
              </a:rPr>
              <a:t>○ 令和４年８月３日からの大雨</a:t>
            </a:r>
            <a:endParaRPr lang="en-US" altLang="ja-JP" sz="1600"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5" name="表 4">
            <a:extLst>
              <a:ext uri="{FF2B5EF4-FFF2-40B4-BE49-F238E27FC236}">
                <a16:creationId xmlns:a16="http://schemas.microsoft.com/office/drawing/2014/main" id="{495EF110-C896-9A8A-CD9D-DD8CA251ACAA}"/>
              </a:ext>
            </a:extLst>
          </p:cNvPr>
          <p:cNvGraphicFramePr>
            <a:graphicFrameLocks noGrp="1"/>
          </p:cNvGraphicFramePr>
          <p:nvPr/>
        </p:nvGraphicFramePr>
        <p:xfrm>
          <a:off x="445435" y="923878"/>
          <a:ext cx="9008128" cy="2547786"/>
        </p:xfrm>
        <a:graphic>
          <a:graphicData uri="http://schemas.openxmlformats.org/drawingml/2006/table">
            <a:tbl>
              <a:tblPr firstRow="1">
                <a:tableStyleId>{72833802-FEF1-4C79-8D5D-14CF1EAF98D9}</a:tableStyleId>
              </a:tblPr>
              <a:tblGrid>
                <a:gridCol w="2306730">
                  <a:extLst>
                    <a:ext uri="{9D8B030D-6E8A-4147-A177-3AD203B41FA5}">
                      <a16:colId xmlns:a16="http://schemas.microsoft.com/office/drawing/2014/main" val="20001"/>
                    </a:ext>
                  </a:extLst>
                </a:gridCol>
                <a:gridCol w="1362635">
                  <a:extLst>
                    <a:ext uri="{9D8B030D-6E8A-4147-A177-3AD203B41FA5}">
                      <a16:colId xmlns:a16="http://schemas.microsoft.com/office/drawing/2014/main" val="6337634"/>
                    </a:ext>
                  </a:extLst>
                </a:gridCol>
                <a:gridCol w="1918447">
                  <a:extLst>
                    <a:ext uri="{9D8B030D-6E8A-4147-A177-3AD203B41FA5}">
                      <a16:colId xmlns:a16="http://schemas.microsoft.com/office/drawing/2014/main" val="2508396056"/>
                    </a:ext>
                  </a:extLst>
                </a:gridCol>
                <a:gridCol w="3420316">
                  <a:extLst>
                    <a:ext uri="{9D8B030D-6E8A-4147-A177-3AD203B41FA5}">
                      <a16:colId xmlns:a16="http://schemas.microsoft.com/office/drawing/2014/main" val="3881528799"/>
                    </a:ext>
                  </a:extLst>
                </a:gridCol>
              </a:tblGrid>
              <a:tr h="352057">
                <a:tc>
                  <a:txBody>
                    <a:bodyPr/>
                    <a:lstStyle/>
                    <a:p>
                      <a:pPr algn="ctr" fontAlgn="ctr"/>
                      <a:r>
                        <a:rPr lang="ja-JP" altLang="en-US" sz="1400" u="none" strike="noStrike" dirty="0">
                          <a:solidFill>
                            <a:schemeClr val="tx1"/>
                          </a:solidFill>
                          <a:effectLst/>
                          <a:latin typeface="BIZ UDPゴシック" panose="020B0400000000000000" pitchFamily="50" charset="-128"/>
                          <a:ea typeface="BIZ UDPゴシック" panose="020B0400000000000000" pitchFamily="50" charset="-128"/>
                        </a:rPr>
                        <a:t>派遣期間</a:t>
                      </a:r>
                      <a:endParaRPr lang="en-US" altLang="ja-JP" sz="140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fontAlgn="ctr"/>
                      <a:r>
                        <a:rPr lang="ja-JP" altLang="en-US" sz="1400" u="none" strike="noStrike" dirty="0">
                          <a:solidFill>
                            <a:schemeClr val="tx1"/>
                          </a:solidFill>
                          <a:effectLst/>
                          <a:latin typeface="BIZ UDPゴシック" panose="020B0400000000000000" pitchFamily="50" charset="-128"/>
                          <a:ea typeface="BIZ UDPゴシック" panose="020B0400000000000000" pitchFamily="50" charset="-128"/>
                        </a:rPr>
                        <a:t>被災自治体</a:t>
                      </a:r>
                      <a:endParaRPr lang="en-US" altLang="ja-JP" sz="140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fontAlgn="ctr"/>
                      <a:r>
                        <a:rPr lang="ja-JP" altLang="en-US" sz="1400" u="none" strike="noStrike" dirty="0">
                          <a:solidFill>
                            <a:schemeClr val="tx1"/>
                          </a:solidFill>
                          <a:effectLst/>
                          <a:latin typeface="BIZ UDPゴシック" panose="020B0400000000000000" pitchFamily="50" charset="-128"/>
                          <a:ea typeface="BIZ UDPゴシック" panose="020B0400000000000000" pitchFamily="50" charset="-128"/>
                        </a:rPr>
                        <a:t>支援自治体</a:t>
                      </a:r>
                      <a:endParaRPr lang="en-US" altLang="ja-JP" sz="140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fontAlgn="ctr"/>
                      <a:r>
                        <a:rPr lang="ja-JP" altLang="en-US" sz="1400" u="none" strike="noStrike" dirty="0">
                          <a:solidFill>
                            <a:schemeClr val="tx1"/>
                          </a:solidFill>
                          <a:effectLst/>
                          <a:latin typeface="BIZ UDPゴシック" panose="020B0400000000000000" pitchFamily="50" charset="-128"/>
                          <a:ea typeface="BIZ UDPゴシック" panose="020B0400000000000000" pitchFamily="50" charset="-128"/>
                        </a:rPr>
                        <a:t>支援内容</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10000"/>
                  </a:ext>
                </a:extLst>
              </a:tr>
              <a:tr h="456230">
                <a:tc>
                  <a:txBody>
                    <a:bodyPr/>
                    <a:lstStyle/>
                    <a:p>
                      <a:pPr algn="l" fontAlgn="ctr"/>
                      <a:r>
                        <a:rPr lang="en-US" altLang="ja-JP" sz="1400" dirty="0">
                          <a:latin typeface="BIZ UDゴシック" panose="020B0400000000000000" pitchFamily="49" charset="-128"/>
                          <a:ea typeface="BIZ UDゴシック" panose="020B0400000000000000" pitchFamily="49" charset="-128"/>
                        </a:rPr>
                        <a:t> 8</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16</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火</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20</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土</a:t>
                      </a:r>
                      <a:r>
                        <a:rPr lang="en-US" altLang="ja-JP" sz="1400" dirty="0">
                          <a:latin typeface="BIZ UDゴシック" panose="020B0400000000000000" pitchFamily="49" charset="-128"/>
                          <a:ea typeface="BIZ UDゴシック" panose="020B0400000000000000" pitchFamily="49" charset="-128"/>
                        </a:rPr>
                        <a:t>)</a:t>
                      </a:r>
                      <a:endParaRPr lang="ja-JP" altLang="en-US" sz="14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dirty="0">
                          <a:latin typeface="BIZ UDPゴシック" panose="020B0400000000000000" pitchFamily="50" charset="-128"/>
                          <a:ea typeface="BIZ UDPゴシック" panose="020B0400000000000000" pitchFamily="50" charset="-128"/>
                        </a:rPr>
                        <a:t>青森県鰺ヶ沢町</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BIZ UDPゴシック" panose="020B0400000000000000" pitchFamily="50" charset="-128"/>
                          <a:ea typeface="BIZ UDPゴシック" panose="020B0400000000000000" pitchFamily="50" charset="-128"/>
                        </a:rPr>
                        <a:t>神奈川県横浜市（１名）</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BIZ UDPゴシック" panose="020B0400000000000000" pitchFamily="50" charset="-128"/>
                          <a:ea typeface="BIZ UDPゴシック" panose="020B0400000000000000" pitchFamily="50" charset="-128"/>
                        </a:rPr>
                        <a:t>仮置場の適切な運用に向けた助言 </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3452">
                <a:tc>
                  <a:txBody>
                    <a:bodyPr/>
                    <a:lstStyle/>
                    <a:p>
                      <a:pPr algn="l" fontAlgn="ctr"/>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8</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24</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水</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26</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金</a:t>
                      </a:r>
                      <a:r>
                        <a:rPr lang="en-US" altLang="ja-JP" sz="1400" dirty="0">
                          <a:latin typeface="BIZ UDゴシック" panose="020B0400000000000000" pitchFamily="49" charset="-128"/>
                          <a:ea typeface="BIZ UDゴシック" panose="020B0400000000000000" pitchFamily="49" charset="-128"/>
                        </a:rPr>
                        <a:t>)</a:t>
                      </a:r>
                    </a:p>
                    <a:p>
                      <a:pPr algn="l" fontAlgn="ct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13</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木</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15</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土</a:t>
                      </a:r>
                      <a:r>
                        <a:rPr lang="en-US" altLang="ja-JP" sz="1400" dirty="0">
                          <a:latin typeface="BIZ UDゴシック" panose="020B0400000000000000" pitchFamily="49" charset="-128"/>
                          <a:ea typeface="BIZ UDゴシック" panose="020B0400000000000000" pitchFamily="49" charset="-128"/>
                        </a:rPr>
                        <a:t>)</a:t>
                      </a:r>
                      <a:endParaRPr lang="ja-JP" altLang="en-US" sz="14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dirty="0">
                          <a:latin typeface="BIZ UDPゴシック" panose="020B0400000000000000" pitchFamily="50" charset="-128"/>
                          <a:ea typeface="BIZ UDPゴシック" panose="020B0400000000000000" pitchFamily="50" charset="-128"/>
                        </a:rPr>
                        <a:t>石川県小松市</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u="none" strike="noStrike" dirty="0">
                          <a:effectLst/>
                          <a:latin typeface="BIZ UDPゴシック" panose="020B0400000000000000" pitchFamily="50" charset="-128"/>
                          <a:ea typeface="BIZ UDPゴシック" panose="020B0400000000000000" pitchFamily="50" charset="-128"/>
                        </a:rPr>
                        <a:t>長野県佐久市（</a:t>
                      </a:r>
                      <a:r>
                        <a:rPr lang="en-US" altLang="zh-TW" sz="1400" u="none" strike="noStrike" dirty="0">
                          <a:effectLst/>
                          <a:latin typeface="BIZ UDPゴシック" panose="020B0400000000000000" pitchFamily="50" charset="-128"/>
                          <a:ea typeface="BIZ UDPゴシック" panose="020B0400000000000000" pitchFamily="50" charset="-128"/>
                        </a:rPr>
                        <a:t>1</a:t>
                      </a:r>
                      <a:r>
                        <a:rPr lang="zh-TW" altLang="en-US" sz="1400" u="none" strike="noStrike" dirty="0">
                          <a:effectLst/>
                          <a:latin typeface="BIZ UDPゴシック" panose="020B0400000000000000" pitchFamily="50" charset="-128"/>
                          <a:ea typeface="BIZ UDPゴシック" panose="020B0400000000000000" pitchFamily="50" charset="-128"/>
                        </a:rPr>
                        <a:t>名）</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BIZ UDPゴシック" panose="020B0400000000000000" pitchFamily="50" charset="-128"/>
                          <a:ea typeface="BIZ UDPゴシック" panose="020B0400000000000000" pitchFamily="50" charset="-128"/>
                        </a:rPr>
                        <a:t>災害等廃棄物処理事業費補助金申請書類の作成支援 </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86157">
                <a:tc>
                  <a:txBody>
                    <a:bodyPr/>
                    <a:lstStyle/>
                    <a:p>
                      <a:pPr algn="l" fontAlgn="ctr"/>
                      <a:r>
                        <a:rPr lang="en-US" altLang="ja-JP" sz="1400" dirty="0">
                          <a:latin typeface="BIZ UDゴシック" panose="020B0400000000000000" pitchFamily="49" charset="-128"/>
                          <a:ea typeface="BIZ UDゴシック" panose="020B0400000000000000" pitchFamily="49" charset="-128"/>
                        </a:rPr>
                        <a:t> 8</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26</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金</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28</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endParaRPr lang="ja-JP" altLang="en-US" sz="14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dirty="0">
                          <a:latin typeface="BIZ UDPゴシック" panose="020B0400000000000000" pitchFamily="50" charset="-128"/>
                          <a:ea typeface="BIZ UDPゴシック" panose="020B0400000000000000" pitchFamily="50" charset="-128"/>
                        </a:rPr>
                        <a:t>新潟県村上市</a:t>
                      </a:r>
                      <a:endParaRPr lang="en-US" altLang="ja-JP" sz="1400" dirty="0">
                        <a:latin typeface="BIZ UDPゴシック" panose="020B0400000000000000" pitchFamily="50" charset="-128"/>
                        <a:ea typeface="BIZ UDPゴシック" panose="020B0400000000000000" pitchFamily="50" charset="-128"/>
                      </a:endParaRPr>
                    </a:p>
                    <a:p>
                      <a:pPr algn="l"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関川村</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u="none" strike="noStrike" dirty="0">
                          <a:effectLst/>
                          <a:latin typeface="BIZ UDPゴシック" panose="020B0400000000000000" pitchFamily="50" charset="-128"/>
                          <a:ea typeface="BIZ UDPゴシック" panose="020B0400000000000000" pitchFamily="50" charset="-128"/>
                        </a:rPr>
                        <a:t>千葉県館山市（</a:t>
                      </a:r>
                      <a:r>
                        <a:rPr lang="en-US" altLang="zh-TW" sz="1400" u="none" strike="noStrike" dirty="0">
                          <a:effectLst/>
                          <a:latin typeface="BIZ UDPゴシック" panose="020B0400000000000000" pitchFamily="50" charset="-128"/>
                          <a:ea typeface="BIZ UDPゴシック" panose="020B0400000000000000" pitchFamily="50" charset="-128"/>
                        </a:rPr>
                        <a:t>2</a:t>
                      </a:r>
                      <a:r>
                        <a:rPr lang="zh-TW" altLang="en-US" sz="1400" u="none" strike="noStrike" dirty="0">
                          <a:effectLst/>
                          <a:latin typeface="BIZ UDPゴシック" panose="020B0400000000000000" pitchFamily="50" charset="-128"/>
                          <a:ea typeface="BIZ UDPゴシック" panose="020B0400000000000000" pitchFamily="50" charset="-128"/>
                        </a:rPr>
                        <a:t>名）</a:t>
                      </a:r>
                      <a:endParaRPr lang="en-US" altLang="zh-TW" sz="1400" u="none" strike="noStrike" dirty="0">
                        <a:effectLst/>
                        <a:latin typeface="BIZ UDPゴシック" panose="020B0400000000000000" pitchFamily="50" charset="-128"/>
                        <a:ea typeface="BIZ UDPゴシック" panose="020B0400000000000000" pitchFamily="50" charset="-128"/>
                      </a:endParaRPr>
                    </a:p>
                    <a:p>
                      <a:pPr algn="l" fontAlgn="ctr"/>
                      <a:r>
                        <a:rPr lang="zh-TW" altLang="en-US" sz="1400" u="none" strike="noStrike" dirty="0">
                          <a:effectLst/>
                          <a:latin typeface="BIZ UDPゴシック" panose="020B0400000000000000" pitchFamily="50" charset="-128"/>
                          <a:ea typeface="BIZ UDPゴシック" panose="020B0400000000000000" pitchFamily="50" charset="-128"/>
                        </a:rPr>
                        <a:t>千葉県鋸南町（</a:t>
                      </a:r>
                      <a:r>
                        <a:rPr lang="en-US" altLang="zh-TW" sz="1400" u="none" strike="noStrike" dirty="0">
                          <a:effectLst/>
                          <a:latin typeface="BIZ UDPゴシック" panose="020B0400000000000000" pitchFamily="50" charset="-128"/>
                          <a:ea typeface="BIZ UDPゴシック" panose="020B0400000000000000" pitchFamily="50" charset="-128"/>
                        </a:rPr>
                        <a:t>1</a:t>
                      </a:r>
                      <a:r>
                        <a:rPr lang="zh-TW" altLang="en-US" sz="1400" u="none" strike="noStrike" dirty="0">
                          <a:effectLst/>
                          <a:latin typeface="BIZ UDPゴシック" panose="020B0400000000000000" pitchFamily="50" charset="-128"/>
                          <a:ea typeface="BIZ UDPゴシック" panose="020B0400000000000000" pitchFamily="50" charset="-128"/>
                        </a:rPr>
                        <a:t>名） </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kumimoji="1" lang="ja-JP" altLang="ja-JP" sz="1400" kern="1200" dirty="0">
                          <a:solidFill>
                            <a:schemeClr val="tx1"/>
                          </a:solidFill>
                          <a:effectLst/>
                          <a:latin typeface="BIZ UDPゴシック" panose="020B0400000000000000" pitchFamily="50" charset="-128"/>
                          <a:ea typeface="BIZ UDPゴシック" panose="020B0400000000000000" pitchFamily="50" charset="-128"/>
                          <a:cs typeface="+mn-cs"/>
                        </a:rPr>
                        <a:t>損壊家屋解体撤去支援</a:t>
                      </a:r>
                      <a:endParaRPr lang="en-US" altLang="ja-JP" sz="1400" u="none" strike="noStrike" dirty="0">
                        <a:effectLst/>
                        <a:latin typeface="BIZ UDPゴシック" panose="020B0400000000000000" pitchFamily="50" charset="-128"/>
                        <a:ea typeface="BIZ UDPゴシック" panose="020B0400000000000000" pitchFamily="50" charset="-128"/>
                      </a:endParaRPr>
                    </a:p>
                    <a:p>
                      <a:pPr algn="l" fontAlgn="ctr"/>
                      <a:r>
                        <a:rPr lang="ja-JP" altLang="en-US" sz="1400" u="none" strike="noStrike" dirty="0">
                          <a:effectLst/>
                          <a:latin typeface="BIZ UDPゴシック" panose="020B0400000000000000" pitchFamily="50" charset="-128"/>
                          <a:ea typeface="BIZ UDPゴシック" panose="020B0400000000000000" pitchFamily="50" charset="-128"/>
                        </a:rPr>
                        <a:t>災害等廃棄物処理事業費補助金申請書類の作成支援 </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3739">
                <a:tc>
                  <a:txBody>
                    <a:bodyPr/>
                    <a:lstStyle/>
                    <a:p>
                      <a:pPr algn="l" fontAlgn="ctr"/>
                      <a:r>
                        <a:rPr lang="en-US" altLang="ja-JP" sz="1400" dirty="0">
                          <a:latin typeface="BIZ UDゴシック" panose="020B0400000000000000" pitchFamily="49" charset="-128"/>
                          <a:ea typeface="BIZ UDゴシック" panose="020B0400000000000000" pitchFamily="49" charset="-128"/>
                        </a:rPr>
                        <a:t> 8</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31</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水</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9</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2</a:t>
                      </a:r>
                      <a:r>
                        <a:rPr lang="ja-JP" altLang="en-US" sz="1400" dirty="0">
                          <a:latin typeface="BIZ UDゴシック" panose="020B0400000000000000" pitchFamily="49" charset="-128"/>
                          <a:ea typeface="BIZ UDゴシック" panose="020B0400000000000000" pitchFamily="49" charset="-128"/>
                        </a:rPr>
                        <a:t>日</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金</a:t>
                      </a:r>
                      <a:r>
                        <a:rPr lang="en-US" altLang="ja-JP" sz="1400" dirty="0">
                          <a:latin typeface="BIZ UDゴシック" panose="020B0400000000000000" pitchFamily="49" charset="-128"/>
                          <a:ea typeface="BIZ UDゴシック" panose="020B0400000000000000" pitchFamily="49" charset="-128"/>
                        </a:rPr>
                        <a:t>)</a:t>
                      </a:r>
                      <a:endParaRPr lang="ja-JP" altLang="en-US" sz="14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dirty="0">
                          <a:latin typeface="BIZ UDPゴシック" panose="020B0400000000000000" pitchFamily="50" charset="-128"/>
                          <a:ea typeface="BIZ UDPゴシック" panose="020B0400000000000000" pitchFamily="50" charset="-128"/>
                        </a:rPr>
                        <a:t>福井県南越前町</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u="none" strike="noStrike" dirty="0">
                          <a:effectLst/>
                          <a:latin typeface="BIZ UDPゴシック" panose="020B0400000000000000" pitchFamily="50" charset="-128"/>
                          <a:ea typeface="BIZ UDPゴシック" panose="020B0400000000000000" pitchFamily="50" charset="-128"/>
                        </a:rPr>
                        <a:t>長野県</a:t>
                      </a:r>
                      <a:r>
                        <a:rPr lang="ja-JP" altLang="en-US" sz="1400" u="none" strike="noStrike" dirty="0">
                          <a:effectLst/>
                          <a:latin typeface="BIZ UDPゴシック" panose="020B0400000000000000" pitchFamily="50" charset="-128"/>
                          <a:ea typeface="BIZ UDPゴシック" panose="020B0400000000000000" pitchFamily="50" charset="-128"/>
                        </a:rPr>
                        <a:t>長野</a:t>
                      </a:r>
                      <a:r>
                        <a:rPr lang="zh-TW" altLang="en-US" sz="1400" u="none" strike="noStrike" dirty="0">
                          <a:effectLst/>
                          <a:latin typeface="BIZ UDPゴシック" panose="020B0400000000000000" pitchFamily="50" charset="-128"/>
                          <a:ea typeface="BIZ UDPゴシック" panose="020B0400000000000000" pitchFamily="50" charset="-128"/>
                        </a:rPr>
                        <a:t>市（</a:t>
                      </a:r>
                      <a:r>
                        <a:rPr lang="en-US" altLang="zh-TW" sz="1400" u="none" strike="noStrike" dirty="0">
                          <a:effectLst/>
                          <a:latin typeface="BIZ UDPゴシック" panose="020B0400000000000000" pitchFamily="50" charset="-128"/>
                          <a:ea typeface="BIZ UDPゴシック" panose="020B0400000000000000" pitchFamily="50" charset="-128"/>
                        </a:rPr>
                        <a:t>1</a:t>
                      </a:r>
                      <a:r>
                        <a:rPr lang="zh-TW" altLang="en-US" sz="1400" u="none" strike="noStrike" dirty="0">
                          <a:effectLst/>
                          <a:latin typeface="BIZ UDPゴシック" panose="020B0400000000000000" pitchFamily="50" charset="-128"/>
                          <a:ea typeface="BIZ UDPゴシック" panose="020B0400000000000000" pitchFamily="50" charset="-128"/>
                        </a:rPr>
                        <a:t>名）</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BIZ UDPゴシック" panose="020B0400000000000000" pitchFamily="50" charset="-128"/>
                          <a:ea typeface="BIZ UDPゴシック" panose="020B0400000000000000" pitchFamily="50" charset="-128"/>
                        </a:rPr>
                        <a:t>災害等廃棄物処理事業費補助金申請書類の作成支援 </a:t>
                      </a:r>
                      <a:endPar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正方形/長方形 5">
            <a:extLst>
              <a:ext uri="{FF2B5EF4-FFF2-40B4-BE49-F238E27FC236}">
                <a16:creationId xmlns:a16="http://schemas.microsoft.com/office/drawing/2014/main" id="{873FFBEA-34CA-98DD-B0BB-9A4BE2B01E75}"/>
              </a:ext>
            </a:extLst>
          </p:cNvPr>
          <p:cNvSpPr/>
          <p:nvPr/>
        </p:nvSpPr>
        <p:spPr>
          <a:xfrm>
            <a:off x="3782609" y="6005802"/>
            <a:ext cx="2358217"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小松市の支援を行う佐久市職員</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環境省撮影</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7" name="図 6" descr="図書館でノートパソコンを使っている人たち&#10;&#10;自動的に生成された説明">
            <a:extLst>
              <a:ext uri="{FF2B5EF4-FFF2-40B4-BE49-F238E27FC236}">
                <a16:creationId xmlns:a16="http://schemas.microsoft.com/office/drawing/2014/main" id="{0155AA9F-7C3C-FB5C-D434-669E103E8D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0052" y="3963564"/>
            <a:ext cx="2649402" cy="1987052"/>
          </a:xfrm>
          <a:prstGeom prst="rect">
            <a:avLst/>
          </a:prstGeom>
        </p:spPr>
      </p:pic>
      <p:pic>
        <p:nvPicPr>
          <p:cNvPr id="8" name="図 7" descr="屋外, 民衆, 建物, グループ が含まれている画像&#10;&#10;自動的に生成された説明">
            <a:extLst>
              <a:ext uri="{FF2B5EF4-FFF2-40B4-BE49-F238E27FC236}">
                <a16:creationId xmlns:a16="http://schemas.microsoft.com/office/drawing/2014/main" id="{105BBF3F-065C-3681-B27F-15ECB8B39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54" y="3976195"/>
            <a:ext cx="2659131" cy="1994349"/>
          </a:xfrm>
          <a:prstGeom prst="rect">
            <a:avLst/>
          </a:prstGeom>
        </p:spPr>
      </p:pic>
      <p:pic>
        <p:nvPicPr>
          <p:cNvPr id="9" name="図 8" descr="机の上に座っている人たち&#10;&#10;低い精度で自動的に生成された説明">
            <a:extLst>
              <a:ext uri="{FF2B5EF4-FFF2-40B4-BE49-F238E27FC236}">
                <a16:creationId xmlns:a16="http://schemas.microsoft.com/office/drawing/2014/main" id="{5C602C22-7ECE-4418-4DF8-1A90B95DA3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8576" y="3966669"/>
            <a:ext cx="3059326" cy="2031583"/>
          </a:xfrm>
          <a:prstGeom prst="rect">
            <a:avLst/>
          </a:prstGeom>
        </p:spPr>
      </p:pic>
      <p:sp>
        <p:nvSpPr>
          <p:cNvPr id="10" name="正方形/長方形 9">
            <a:extLst>
              <a:ext uri="{FF2B5EF4-FFF2-40B4-BE49-F238E27FC236}">
                <a16:creationId xmlns:a16="http://schemas.microsoft.com/office/drawing/2014/main" id="{97238F10-0577-891A-99D2-754336948E99}"/>
              </a:ext>
            </a:extLst>
          </p:cNvPr>
          <p:cNvSpPr/>
          <p:nvPr/>
        </p:nvSpPr>
        <p:spPr>
          <a:xfrm>
            <a:off x="537948" y="5982321"/>
            <a:ext cx="2483158"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鰺ヶ沢町の支援を行う</a:t>
            </a:r>
            <a:r>
              <a:rPr lang="ja-JP" altLang="en-US" sz="1200" u="none" strike="noStrike" dirty="0">
                <a:effectLst/>
                <a:latin typeface="BIZ UDPゴシック" panose="020B0400000000000000" pitchFamily="50" charset="-128"/>
                <a:ea typeface="BIZ UDPゴシック" panose="020B0400000000000000" pitchFamily="50" charset="-128"/>
              </a:rPr>
              <a:t>横浜市</a:t>
            </a: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環境省撮影</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D849C8D7-2A8C-ECD6-BAFD-E512F3DC6612}"/>
              </a:ext>
            </a:extLst>
          </p:cNvPr>
          <p:cNvSpPr/>
          <p:nvPr/>
        </p:nvSpPr>
        <p:spPr>
          <a:xfrm>
            <a:off x="7064140" y="5960002"/>
            <a:ext cx="215158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村上市、関川村の支援を行う</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u="none" strike="noStrike" dirty="0">
                <a:effectLst/>
                <a:latin typeface="BIZ UDPゴシック" panose="020B0400000000000000" pitchFamily="50" charset="-128"/>
                <a:ea typeface="BIZ UDPゴシック" panose="020B0400000000000000" pitchFamily="50" charset="-128"/>
              </a:rPr>
              <a:t>館山市、鋸南町</a:t>
            </a: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館山市提供</a:t>
            </a:r>
            <a:endParaRPr kumimoji="1"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15AE3CFC-A3CF-7624-E580-F5A7909C6CB7}"/>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B1CFC55C-9189-610C-A544-CD5264610D5E}"/>
              </a:ext>
            </a:extLst>
          </p:cNvPr>
          <p:cNvSpPr txBox="1"/>
          <p:nvPr/>
        </p:nvSpPr>
        <p:spPr>
          <a:xfrm>
            <a:off x="769120" y="188913"/>
            <a:ext cx="8561959"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災害廃棄物処理支援員</a:t>
            </a:r>
            <a:r>
              <a:rPr lang="zh-TW" altLang="en-US" sz="2400" b="1" dirty="0">
                <a:latin typeface="BIZ UDPゴシック" panose="020B0400000000000000" pitchFamily="50" charset="-128"/>
                <a:ea typeface="BIZ UDPゴシック" panose="020B0400000000000000" pitchFamily="50" charset="-128"/>
              </a:rPr>
              <a:t>支援実績</a:t>
            </a:r>
            <a:r>
              <a:rPr lang="ja-JP" altLang="en-US" sz="2400" b="1" dirty="0">
                <a:latin typeface="BIZ UDPゴシック" panose="020B0400000000000000" pitchFamily="50" charset="-128"/>
                <a:ea typeface="BIZ UDPゴシック" panose="020B0400000000000000" pitchFamily="50" charset="-128"/>
              </a:rPr>
              <a:t>（令和４年８月３日からの大雨）</a:t>
            </a:r>
          </a:p>
        </p:txBody>
      </p:sp>
      <p:sp>
        <p:nvSpPr>
          <p:cNvPr id="2" name="スライド番号プレースホルダー 4">
            <a:extLst>
              <a:ext uri="{FF2B5EF4-FFF2-40B4-BE49-F238E27FC236}">
                <a16:creationId xmlns:a16="http://schemas.microsoft.com/office/drawing/2014/main" id="{17B06627-46DE-5342-6CEB-F0B4217EC435}"/>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２３</a:t>
            </a:r>
          </a:p>
        </p:txBody>
      </p:sp>
    </p:spTree>
    <p:extLst>
      <p:ext uri="{BB962C8B-B14F-4D97-AF65-F5344CB8AC3E}">
        <p14:creationId xmlns:p14="http://schemas.microsoft.com/office/powerpoint/2010/main" val="275867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6409537" y="5656178"/>
            <a:ext cx="1871025" cy="498342"/>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栃木県大平町における</a:t>
            </a:r>
            <a:endParaRPr lang="en-US" altLang="ja-JP" sz="1319" b="1" dirty="0">
              <a:latin typeface="BIZ UDPゴシック" panose="020B0400000000000000" pitchFamily="50" charset="-128"/>
              <a:ea typeface="BIZ UDPゴシック" panose="020B0400000000000000" pitchFamily="50" charset="-128"/>
            </a:endParaRPr>
          </a:p>
          <a:p>
            <a:pPr algn="ctr"/>
            <a:r>
              <a:rPr lang="ja-JP" altLang="en-US" sz="1319" b="1" dirty="0">
                <a:latin typeface="BIZ UDPゴシック" panose="020B0400000000000000" pitchFamily="50" charset="-128"/>
                <a:ea typeface="BIZ UDPゴシック" panose="020B0400000000000000" pitchFamily="50" charset="-128"/>
              </a:rPr>
              <a:t>自衛隊による撤去</a:t>
            </a:r>
            <a:endParaRPr lang="en-US" altLang="ja-JP" sz="1319" b="1" dirty="0">
              <a:latin typeface="BIZ UDPゴシック" panose="020B0400000000000000" pitchFamily="50" charset="-128"/>
              <a:ea typeface="BIZ UDPゴシック" panose="020B0400000000000000" pitchFamily="50" charset="-128"/>
            </a:endParaRPr>
          </a:p>
        </p:txBody>
      </p:sp>
      <p:pic>
        <p:nvPicPr>
          <p:cNvPr id="7" name="図 6"/>
          <p:cNvPicPr>
            <a:picLocks noChangeAspect="1"/>
          </p:cNvPicPr>
          <p:nvPr/>
        </p:nvPicPr>
        <p:blipFill>
          <a:blip r:embed="rId3"/>
          <a:stretch>
            <a:fillRect/>
          </a:stretch>
        </p:blipFill>
        <p:spPr>
          <a:xfrm>
            <a:off x="2813707" y="4031732"/>
            <a:ext cx="1967299" cy="1480100"/>
          </a:xfrm>
          <a:prstGeom prst="rect">
            <a:avLst/>
          </a:prstGeom>
        </p:spPr>
      </p:pic>
      <p:pic>
        <p:nvPicPr>
          <p:cNvPr id="8" name="図 7"/>
          <p:cNvPicPr>
            <a:picLocks noChangeAspect="1"/>
          </p:cNvPicPr>
          <p:nvPr/>
        </p:nvPicPr>
        <p:blipFill>
          <a:blip r:embed="rId4"/>
          <a:stretch>
            <a:fillRect/>
          </a:stretch>
        </p:blipFill>
        <p:spPr>
          <a:xfrm>
            <a:off x="7498287" y="4051589"/>
            <a:ext cx="1955276" cy="1467999"/>
          </a:xfrm>
          <a:prstGeom prst="rect">
            <a:avLst/>
          </a:prstGeom>
        </p:spPr>
      </p:pic>
      <p:sp>
        <p:nvSpPr>
          <p:cNvPr id="19" name="正方形/長方形 18"/>
          <p:cNvSpPr/>
          <p:nvPr/>
        </p:nvSpPr>
        <p:spPr>
          <a:xfrm>
            <a:off x="1697893" y="5656178"/>
            <a:ext cx="1871025" cy="498342"/>
          </a:xfrm>
          <a:prstGeom prst="rect">
            <a:avLst/>
          </a:prstGeom>
          <a:solidFill>
            <a:schemeClr val="bg1"/>
          </a:solidFill>
          <a:ln>
            <a:noFill/>
          </a:ln>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長野県長野市における</a:t>
            </a:r>
            <a:endParaRPr lang="en-US" altLang="ja-JP" sz="1319" b="1" dirty="0">
              <a:latin typeface="BIZ UDPゴシック" panose="020B0400000000000000" pitchFamily="50" charset="-128"/>
              <a:ea typeface="BIZ UDPゴシック" panose="020B0400000000000000" pitchFamily="50" charset="-128"/>
            </a:endParaRPr>
          </a:p>
          <a:p>
            <a:pPr algn="ctr"/>
            <a:r>
              <a:rPr lang="ja-JP" altLang="en-US" sz="1319" b="1" dirty="0">
                <a:latin typeface="BIZ UDPゴシック" panose="020B0400000000000000" pitchFamily="50" charset="-128"/>
                <a:ea typeface="BIZ UDPゴシック" panose="020B0400000000000000" pitchFamily="50" charset="-128"/>
              </a:rPr>
              <a:t>自衛隊による撤去</a:t>
            </a:r>
            <a:endParaRPr lang="en-US" altLang="ja-JP" sz="1319" b="1" dirty="0">
              <a:latin typeface="BIZ UDPゴシック" panose="020B0400000000000000" pitchFamily="50" charset="-128"/>
              <a:ea typeface="BIZ UDPゴシック" panose="020B0400000000000000" pitchFamily="50" charset="-128"/>
            </a:endParaRPr>
          </a:p>
        </p:txBody>
      </p:sp>
      <p:pic>
        <p:nvPicPr>
          <p:cNvPr id="20" name="図 19"/>
          <p:cNvPicPr>
            <a:picLocks noChangeAspect="1"/>
          </p:cNvPicPr>
          <p:nvPr/>
        </p:nvPicPr>
        <p:blipFill>
          <a:blip r:embed="rId5"/>
          <a:stretch>
            <a:fillRect/>
          </a:stretch>
        </p:blipFill>
        <p:spPr>
          <a:xfrm>
            <a:off x="452437" y="4027604"/>
            <a:ext cx="2015703" cy="1484921"/>
          </a:xfrm>
          <a:prstGeom prst="rect">
            <a:avLst/>
          </a:prstGeom>
        </p:spPr>
      </p:pic>
      <p:pic>
        <p:nvPicPr>
          <p:cNvPr id="22" name="図 21"/>
          <p:cNvPicPr>
            <a:picLocks noChangeAspect="1"/>
          </p:cNvPicPr>
          <p:nvPr/>
        </p:nvPicPr>
        <p:blipFill>
          <a:blip r:embed="rId6"/>
          <a:stretch>
            <a:fillRect/>
          </a:stretch>
        </p:blipFill>
        <p:spPr>
          <a:xfrm>
            <a:off x="5141187" y="4041481"/>
            <a:ext cx="1956950" cy="1467713"/>
          </a:xfrm>
          <a:prstGeom prst="rect">
            <a:avLst/>
          </a:prstGeom>
        </p:spPr>
      </p:pic>
      <p:sp>
        <p:nvSpPr>
          <p:cNvPr id="3" name="正方形/長方形 2">
            <a:extLst>
              <a:ext uri="{FF2B5EF4-FFF2-40B4-BE49-F238E27FC236}">
                <a16:creationId xmlns:a16="http://schemas.microsoft.com/office/drawing/2014/main" id="{F4330007-3CFF-16CC-3139-2E15CF1F9337}"/>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E7E1598-A250-785A-11E0-EC0DE7DB22DC}"/>
              </a:ext>
            </a:extLst>
          </p:cNvPr>
          <p:cNvSpPr txBox="1"/>
          <p:nvPr/>
        </p:nvSpPr>
        <p:spPr>
          <a:xfrm>
            <a:off x="769120" y="188913"/>
            <a:ext cx="8667757"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防衛省・自衛隊と環境省との連携対応マニュアル（令和２年８月）</a:t>
            </a:r>
          </a:p>
        </p:txBody>
      </p:sp>
      <p:sp>
        <p:nvSpPr>
          <p:cNvPr id="5" name="テキスト ボックス 4">
            <a:extLst>
              <a:ext uri="{FF2B5EF4-FFF2-40B4-BE49-F238E27FC236}">
                <a16:creationId xmlns:a16="http://schemas.microsoft.com/office/drawing/2014/main" id="{D8614D2F-D131-7A88-BB37-27897681D2E9}"/>
              </a:ext>
            </a:extLst>
          </p:cNvPr>
          <p:cNvSpPr txBox="1"/>
          <p:nvPr/>
        </p:nvSpPr>
        <p:spPr>
          <a:xfrm>
            <a:off x="452438" y="908050"/>
            <a:ext cx="9001125" cy="1477328"/>
          </a:xfrm>
          <a:prstGeom prst="rect">
            <a:avLst/>
          </a:prstGeom>
          <a:solidFill>
            <a:schemeClr val="accent6">
              <a:lumMod val="40000"/>
              <a:lumOff val="60000"/>
            </a:schemeClr>
          </a:solid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近年の大規模災害において、環境省と自衛隊・ボランティアなどの関係者が連携して災害廃棄物の撤去を実施。</a:t>
            </a: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ja-JP" altLang="en-US" dirty="0">
                <a:latin typeface="BIZ UDPゴシック" panose="020B0400000000000000" pitchFamily="50" charset="-128"/>
                <a:ea typeface="BIZ UDPゴシック" panose="020B0400000000000000" pitchFamily="50" charset="-128"/>
              </a:rPr>
              <a:t>　環境省と防衛省は、それらの活動を通じて蓄積されたノウハウ等も踏まえ、「災害廃棄物撤去に係る連携対応マニュアル」を共同で作成し、自衛隊の活動の効果を最大化し、災害廃棄物の撤去を加速化し、被災地の復旧・復興に繋げる。</a:t>
            </a:r>
          </a:p>
        </p:txBody>
      </p:sp>
      <p:sp>
        <p:nvSpPr>
          <p:cNvPr id="6" name="テキスト ボックス 5">
            <a:extLst>
              <a:ext uri="{FF2B5EF4-FFF2-40B4-BE49-F238E27FC236}">
                <a16:creationId xmlns:a16="http://schemas.microsoft.com/office/drawing/2014/main" id="{297AB2A4-6725-C79E-9BCA-CAE9BC370D56}"/>
              </a:ext>
            </a:extLst>
          </p:cNvPr>
          <p:cNvSpPr txBox="1"/>
          <p:nvPr/>
        </p:nvSpPr>
        <p:spPr>
          <a:xfrm>
            <a:off x="452437" y="2374687"/>
            <a:ext cx="9001125" cy="1277273"/>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eaLnBrk="1" hangingPunct="1">
              <a:spcAft>
                <a:spcPts val="600"/>
              </a:spcAft>
              <a:defRPr/>
            </a:pPr>
            <a:r>
              <a:rPr lang="ja-JP" altLang="en-US" dirty="0">
                <a:latin typeface="BIZ UDPゴシック" panose="020B0400000000000000" pitchFamily="50" charset="-128"/>
                <a:ea typeface="BIZ UDPゴシック" panose="020B0400000000000000" pitchFamily="50" charset="-128"/>
              </a:rPr>
              <a:t>　関係機関の役割分担の明確化</a:t>
            </a: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発災時の現地調整会議の開催</a:t>
            </a:r>
            <a:endParaRPr lang="en-US" altLang="ja-JP" dirty="0">
              <a:latin typeface="BIZ UDPゴシック" panose="020B0400000000000000" pitchFamily="50" charset="-128"/>
              <a:ea typeface="BIZ UDPゴシック" panose="020B0400000000000000" pitchFamily="50" charset="-128"/>
            </a:endParaRP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関係機関の「顔の見える関係性」構築</a:t>
            </a:r>
            <a:endParaRPr lang="en-US" altLang="ja-JP" dirty="0">
              <a:latin typeface="BIZ UDPゴシック" panose="020B0400000000000000" pitchFamily="50" charset="-128"/>
              <a:ea typeface="BIZ UDPゴシック" panose="020B0400000000000000" pitchFamily="50" charset="-128"/>
            </a:endParaRP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自衛隊の活動終了の手順　など</a:t>
            </a:r>
          </a:p>
        </p:txBody>
      </p:sp>
      <p:sp>
        <p:nvSpPr>
          <p:cNvPr id="9" name="二等辺三角形 8">
            <a:extLst>
              <a:ext uri="{FF2B5EF4-FFF2-40B4-BE49-F238E27FC236}">
                <a16:creationId xmlns:a16="http://schemas.microsoft.com/office/drawing/2014/main" id="{F0922104-28DA-B5CA-C0D8-2EC70FEAF46B}"/>
              </a:ext>
            </a:extLst>
          </p:cNvPr>
          <p:cNvSpPr/>
          <p:nvPr/>
        </p:nvSpPr>
        <p:spPr>
          <a:xfrm rot="5400000">
            <a:off x="2521009" y="4657458"/>
            <a:ext cx="257740" cy="222190"/>
          </a:xfrm>
          <a:prstGeom prst="triangle">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F054848E-E8F9-5D66-EC20-A193E069BA2F}"/>
              </a:ext>
            </a:extLst>
          </p:cNvPr>
          <p:cNvSpPr/>
          <p:nvPr/>
        </p:nvSpPr>
        <p:spPr>
          <a:xfrm rot="5400000">
            <a:off x="7177042" y="4715855"/>
            <a:ext cx="257740" cy="222190"/>
          </a:xfrm>
          <a:prstGeom prst="triangle">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4">
            <a:extLst>
              <a:ext uri="{FF2B5EF4-FFF2-40B4-BE49-F238E27FC236}">
                <a16:creationId xmlns:a16="http://schemas.microsoft.com/office/drawing/2014/main" id="{A7943E22-C74F-B29D-D8FD-FAAD07337990}"/>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２４</a:t>
            </a:r>
          </a:p>
        </p:txBody>
      </p:sp>
    </p:spTree>
    <p:extLst>
      <p:ext uri="{BB962C8B-B14F-4D97-AF65-F5344CB8AC3E}">
        <p14:creationId xmlns:p14="http://schemas.microsoft.com/office/powerpoint/2010/main" val="236401848"/>
      </p:ext>
    </p:extLst>
  </p:cSld>
  <p:clrMapOvr>
    <a:masterClrMapping/>
  </p:clrMapOvr>
  <mc:AlternateContent xmlns:mc="http://schemas.openxmlformats.org/markup-compatibility/2006" xmlns:p14="http://schemas.microsoft.com/office/powerpoint/2010/main">
    <mc:Choice Requires="p14">
      <p:transition spd="slow" p14:dur="2000" advTm="46611"/>
    </mc:Choice>
    <mc:Fallback xmlns="">
      <p:transition spd="slow" advTm="4661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237165522"/>
              </p:ext>
            </p:extLst>
          </p:nvPr>
        </p:nvGraphicFramePr>
        <p:xfrm>
          <a:off x="765458" y="662621"/>
          <a:ext cx="8375084" cy="6022734"/>
        </p:xfrm>
        <a:graphic>
          <a:graphicData uri="http://schemas.openxmlformats.org/drawingml/2006/table">
            <a:tbl>
              <a:tblPr firstRow="1" firstCol="1" bandRow="1"/>
              <a:tblGrid>
                <a:gridCol w="653769">
                  <a:extLst>
                    <a:ext uri="{9D8B030D-6E8A-4147-A177-3AD203B41FA5}">
                      <a16:colId xmlns:a16="http://schemas.microsoft.com/office/drawing/2014/main" val="20000"/>
                    </a:ext>
                  </a:extLst>
                </a:gridCol>
                <a:gridCol w="3134959">
                  <a:extLst>
                    <a:ext uri="{9D8B030D-6E8A-4147-A177-3AD203B41FA5}">
                      <a16:colId xmlns:a16="http://schemas.microsoft.com/office/drawing/2014/main" val="20001"/>
                    </a:ext>
                  </a:extLst>
                </a:gridCol>
                <a:gridCol w="4586356">
                  <a:extLst>
                    <a:ext uri="{9D8B030D-6E8A-4147-A177-3AD203B41FA5}">
                      <a16:colId xmlns:a16="http://schemas.microsoft.com/office/drawing/2014/main" val="20002"/>
                    </a:ext>
                  </a:extLst>
                </a:gridCol>
              </a:tblGrid>
              <a:tr h="298000">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補助金名</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spc="225" dirty="0">
                          <a:effectLst/>
                          <a:latin typeface="ＭＳ ゴシック" panose="020B0609070205080204" pitchFamily="49" charset="-128"/>
                          <a:ea typeface="ＭＳ ゴシック" panose="020B0609070205080204" pitchFamily="49" charset="-128"/>
                          <a:cs typeface="Times New Roman"/>
                        </a:rPr>
                        <a:t>災害等廃棄物処理事業費補助金</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566680">
                <a:tc rowSpan="2">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対象事業</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algn="just">
                        <a:spcAft>
                          <a:spcPts val="0"/>
                        </a:spcAft>
                        <a:buFont typeface="Wingdings" panose="05000000000000000000" pitchFamily="2" charset="2"/>
                        <a:buChar char="Ø"/>
                      </a:pPr>
                      <a:endParaRPr lang="en-US"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945197">
                <a:tc vMerge="1">
                  <a:txBody>
                    <a:bodyPr/>
                    <a:lstStyle/>
                    <a:p>
                      <a:endParaRPr kumimoji="1" lang="ja-JP" altLang="en-US"/>
                    </a:p>
                  </a:txBody>
                  <a:tcPr/>
                </a:tc>
                <a:tc>
                  <a:txBody>
                    <a:bodyPr/>
                    <a:lstStyle/>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災害のために実施した廃棄物の収集、運搬及び処分</a:t>
                      </a:r>
                    </a:p>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災害に伴って便槽に流入した汚水の収集、運搬及び処分</a:t>
                      </a:r>
                      <a:r>
                        <a:rPr lang="ja-JP" altLang="en-US" sz="800" kern="100" dirty="0">
                          <a:solidFill>
                            <a:schemeClr val="tx1"/>
                          </a:solidFill>
                          <a:effectLst/>
                          <a:latin typeface="ＭＳ ゴシック" panose="020B0609070205080204" pitchFamily="49" charset="-128"/>
                          <a:ea typeface="ＭＳ ゴシック" panose="020B0609070205080204" pitchFamily="49" charset="-128"/>
                          <a:cs typeface="Times New Roman"/>
                        </a:rPr>
                        <a:t>（民間事業者及び地方公共団体への委託事業を含む）</a:t>
                      </a:r>
                      <a:endParaRPr lang="ja-JP" altLang="ja-JP" sz="800" kern="100" dirty="0">
                        <a:solidFill>
                          <a:schemeClr val="tx1"/>
                        </a:solidFill>
                        <a:effectLst/>
                        <a:latin typeface="ＭＳ ゴシック" panose="020B0609070205080204" pitchFamily="49" charset="-128"/>
                        <a:ea typeface="ＭＳ ゴシック" panose="020B0609070205080204" pitchFamily="49" charset="-128"/>
                        <a:cs typeface="Times New Roman"/>
                      </a:endParaRPr>
                    </a:p>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仮設便所、集団避難所等から排出された</a:t>
                      </a:r>
                      <a:r>
                        <a:rPr lang="ja-JP" altLang="en-US" sz="1000" kern="100" dirty="0">
                          <a:effectLst/>
                          <a:latin typeface="ＭＳ ゴシック" panose="020B0609070205080204" pitchFamily="49" charset="-128"/>
                          <a:ea typeface="ＭＳ ゴシック" panose="020B0609070205080204" pitchFamily="49" charset="-128"/>
                          <a:cs typeface="Times New Roman"/>
                        </a:rPr>
                        <a:t>、し</a:t>
                      </a:r>
                      <a:r>
                        <a:rPr lang="ja-JP" altLang="ja-JP" sz="1000" kern="100" dirty="0">
                          <a:effectLst/>
                          <a:latin typeface="ＭＳ ゴシック" panose="020B0609070205080204" pitchFamily="49" charset="-128"/>
                          <a:ea typeface="ＭＳ ゴシック" panose="020B0609070205080204" pitchFamily="49" charset="-128"/>
                          <a:cs typeface="Times New Roman"/>
                        </a:rPr>
                        <a:t>尿の収集、運搬及び処分</a:t>
                      </a:r>
                      <a:r>
                        <a:rPr lang="ja-JP" altLang="ja-JP" sz="800" kern="100" dirty="0">
                          <a:effectLst/>
                          <a:latin typeface="ＭＳ ゴシック" panose="020B0609070205080204" pitchFamily="49" charset="-128"/>
                          <a:ea typeface="ＭＳ ゴシック" panose="020B0609070205080204" pitchFamily="49" charset="-128"/>
                          <a:cs typeface="Times New Roman"/>
                        </a:rPr>
                        <a:t>（災害救助法に基づく避難所の開設期間内に限る</a:t>
                      </a:r>
                      <a:r>
                        <a:rPr lang="ja-JP" altLang="en-US" sz="800" kern="100" dirty="0">
                          <a:effectLst/>
                          <a:latin typeface="ＭＳ ゴシック" panose="020B0609070205080204" pitchFamily="49" charset="-128"/>
                          <a:ea typeface="ＭＳ ゴシック" panose="020B0609070205080204" pitchFamily="49" charset="-128"/>
                          <a:cs typeface="Times New Roman"/>
                        </a:rPr>
                        <a:t>）</a:t>
                      </a:r>
                      <a:endParaRPr lang="ja-JP" altLang="ja-JP" sz="8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0002"/>
                  </a:ext>
                </a:extLst>
              </a:tr>
              <a:tr h="202542">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補助先</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市町村（一部事務組合、広域連合、特別区を含む）</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3"/>
                  </a:ext>
                </a:extLst>
              </a:tr>
              <a:tr h="202542">
                <a:tc rowSpan="2">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要件</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indent="0" algn="l">
                        <a:lnSpc>
                          <a:spcPts val="1200"/>
                        </a:lnSpc>
                        <a:spcAft>
                          <a:spcPts val="0"/>
                        </a:spcAft>
                        <a:buFont typeface="Wingdings" panose="05000000000000000000" pitchFamily="2" charset="2"/>
                        <a:buNone/>
                      </a:pPr>
                      <a:r>
                        <a:rPr lang="ja-JP" altLang="en-US" sz="1100" kern="100" dirty="0">
                          <a:effectLst/>
                          <a:latin typeface="ＭＳ ゴシック" panose="020B0609070205080204" pitchFamily="49" charset="-128"/>
                          <a:ea typeface="ＭＳ ゴシック" panose="020B0609070205080204" pitchFamily="49" charset="-128"/>
                          <a:cs typeface="Times New Roman"/>
                        </a:rPr>
                        <a:t>　　政令指定都市</a:t>
                      </a:r>
                      <a:r>
                        <a:rPr lang="ja-JP" sz="1100" kern="100" dirty="0">
                          <a:effectLst/>
                          <a:latin typeface="ＭＳ ゴシック" panose="020B0609070205080204" pitchFamily="49" charset="-128"/>
                          <a:ea typeface="ＭＳ ゴシック" panose="020B0609070205080204" pitchFamily="49" charset="-128"/>
                          <a:cs typeface="Times New Roman"/>
                        </a:rPr>
                        <a:t>：事業費</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sz="1100" kern="100" dirty="0">
                          <a:effectLst/>
                          <a:latin typeface="ＭＳ ゴシック" panose="020B0609070205080204" pitchFamily="49" charset="-128"/>
                          <a:ea typeface="ＭＳ ゴシック" panose="020B0609070205080204" pitchFamily="49" charset="-128"/>
                          <a:cs typeface="Times New Roman"/>
                        </a:rPr>
                        <a:t>万円以</a:t>
                      </a:r>
                      <a:r>
                        <a:rPr lang="ja-JP" altLang="en-US" sz="1100" kern="100" dirty="0">
                          <a:effectLst/>
                          <a:latin typeface="ＭＳ ゴシック" panose="020B0609070205080204" pitchFamily="49" charset="-128"/>
                          <a:ea typeface="ＭＳ ゴシック" panose="020B0609070205080204" pitchFamily="49" charset="-128"/>
                          <a:cs typeface="Times New Roman"/>
                        </a:rPr>
                        <a:t>上、その他の</a:t>
                      </a:r>
                      <a:r>
                        <a:rPr lang="ja-JP" sz="1100" kern="100" dirty="0">
                          <a:effectLst/>
                          <a:latin typeface="ＭＳ ゴシック" panose="020B0609070205080204" pitchFamily="49" charset="-128"/>
                          <a:ea typeface="ＭＳ ゴシック" panose="020B0609070205080204" pitchFamily="49" charset="-128"/>
                          <a:cs typeface="Times New Roman"/>
                        </a:rPr>
                        <a:t>市町村：事業費</a:t>
                      </a:r>
                      <a:r>
                        <a:rPr lang="en-US" altLang="ja-JP" sz="1100" kern="100" dirty="0">
                          <a:effectLst/>
                          <a:latin typeface="ＭＳ ゴシック" panose="020B0609070205080204" pitchFamily="49" charset="-128"/>
                          <a:ea typeface="ＭＳ ゴシック" panose="020B0609070205080204" pitchFamily="49" charset="-128"/>
                          <a:cs typeface="Times New Roman"/>
                        </a:rPr>
                        <a:t>40</a:t>
                      </a:r>
                      <a:r>
                        <a:rPr lang="ja-JP" sz="1100" kern="100" dirty="0">
                          <a:effectLst/>
                          <a:latin typeface="ＭＳ ゴシック" panose="020B0609070205080204" pitchFamily="49" charset="-128"/>
                          <a:ea typeface="ＭＳ ゴシック" panose="020B0609070205080204" pitchFamily="49" charset="-128"/>
                          <a:cs typeface="Times New Roman"/>
                        </a:rPr>
                        <a:t>万円以上</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4"/>
                  </a:ext>
                </a:extLst>
              </a:tr>
              <a:tr h="540113">
                <a:tc vMerge="1">
                  <a:txBody>
                    <a:bodyPr/>
                    <a:lstStyle/>
                    <a:p>
                      <a:endParaRPr kumimoji="1" lang="ja-JP" altLang="en-US"/>
                    </a:p>
                  </a:txBody>
                  <a:tcPr/>
                </a:tc>
                <a:tc gridSpan="2">
                  <a:txBody>
                    <a:bodyPr/>
                    <a:lstStyle/>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降雨：最大</a:t>
                      </a:r>
                      <a:r>
                        <a:rPr lang="en-US" sz="1100" kern="100" dirty="0">
                          <a:effectLst/>
                          <a:latin typeface="ＭＳ ゴシック" panose="020B0609070205080204" pitchFamily="49" charset="-128"/>
                          <a:ea typeface="ＭＳ ゴシック" panose="020B0609070205080204" pitchFamily="49" charset="-128"/>
                          <a:cs typeface="Times New Roman"/>
                        </a:rPr>
                        <a:t>24</a:t>
                      </a:r>
                      <a:r>
                        <a:rPr lang="ja-JP" sz="1100" kern="100" dirty="0">
                          <a:effectLst/>
                          <a:latin typeface="ＭＳ ゴシック" panose="020B0609070205080204" pitchFamily="49" charset="-128"/>
                          <a:ea typeface="ＭＳ ゴシック" panose="020B0609070205080204" pitchFamily="49" charset="-128"/>
                          <a:cs typeface="Times New Roman"/>
                        </a:rPr>
                        <a:t>時間雨量が</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sz="1100" kern="100" dirty="0">
                          <a:effectLst/>
                          <a:latin typeface="ＭＳ ゴシック" panose="020B0609070205080204" pitchFamily="49" charset="-128"/>
                          <a:ea typeface="ＭＳ ゴシック" panose="020B0609070205080204" pitchFamily="49" charset="-128"/>
                          <a:cs typeface="Times New Roman"/>
                        </a:rPr>
                        <a:t>㎜以上によるもの</a:t>
                      </a:r>
                      <a:r>
                        <a:rPr lang="ja-JP" altLang="en-US" sz="1100" kern="100" dirty="0">
                          <a:effectLst/>
                          <a:latin typeface="ＭＳ ゴシック" panose="020B0609070205080204" pitchFamily="49" charset="-128"/>
                          <a:ea typeface="ＭＳ ゴシック" panose="020B0609070205080204" pitchFamily="49" charset="-128"/>
                          <a:cs typeface="Times New Roman"/>
                        </a:rPr>
                        <a:t>　　　　　　　　　地震：異常な天然現象によるもの（震度基準なし）</a:t>
                      </a:r>
                      <a:endParaRPr lang="ja-JP" sz="1100" kern="100" dirty="0">
                        <a:effectLst/>
                        <a:latin typeface="ＭＳ ゴシック" panose="020B0609070205080204" pitchFamily="49" charset="-128"/>
                        <a:ea typeface="ＭＳ ゴシック" panose="020B0609070205080204" pitchFamily="49" charset="-128"/>
                        <a:cs typeface="Times New Roman"/>
                      </a:endParaRPr>
                    </a:p>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暴風：最大風速（</a:t>
                      </a:r>
                      <a:r>
                        <a:rPr lang="en-US" sz="1100" kern="100" dirty="0">
                          <a:effectLst/>
                          <a:latin typeface="ＭＳ ゴシック" panose="020B0609070205080204" pitchFamily="49" charset="-128"/>
                          <a:ea typeface="ＭＳ ゴシック" panose="020B0609070205080204" pitchFamily="49" charset="-128"/>
                          <a:cs typeface="Times New Roman"/>
                        </a:rPr>
                        <a:t>10</a:t>
                      </a:r>
                      <a:r>
                        <a:rPr lang="ja-JP" sz="1100" kern="100" dirty="0">
                          <a:effectLst/>
                          <a:latin typeface="ＭＳ ゴシック" panose="020B0609070205080204" pitchFamily="49" charset="-128"/>
                          <a:ea typeface="ＭＳ ゴシック" panose="020B0609070205080204" pitchFamily="49" charset="-128"/>
                          <a:cs typeface="Times New Roman"/>
                        </a:rPr>
                        <a:t>分間の平均風速）</a:t>
                      </a:r>
                      <a:r>
                        <a:rPr lang="en-US" sz="1100" kern="100" dirty="0">
                          <a:effectLst/>
                          <a:latin typeface="ＭＳ ゴシック" panose="020B0609070205080204" pitchFamily="49" charset="-128"/>
                          <a:ea typeface="ＭＳ ゴシック" panose="020B0609070205080204" pitchFamily="49" charset="-128"/>
                          <a:cs typeface="Times New Roman"/>
                        </a:rPr>
                        <a:t>15m/sec</a:t>
                      </a:r>
                      <a:r>
                        <a:rPr lang="ja-JP" sz="1100" kern="100" dirty="0">
                          <a:effectLst/>
                          <a:latin typeface="ＭＳ ゴシック" panose="020B0609070205080204" pitchFamily="49" charset="-128"/>
                          <a:ea typeface="ＭＳ ゴシック" panose="020B0609070205080204" pitchFamily="49" charset="-128"/>
                          <a:cs typeface="Times New Roman"/>
                        </a:rPr>
                        <a:t>以上によるもの</a:t>
                      </a:r>
                      <a:r>
                        <a:rPr lang="ja-JP" altLang="en-US" sz="1100" kern="100" baseline="0" dirty="0">
                          <a:effectLst/>
                          <a:latin typeface="ＭＳ ゴシック" panose="020B0609070205080204" pitchFamily="49" charset="-128"/>
                          <a:ea typeface="ＭＳ ゴシック" panose="020B0609070205080204" pitchFamily="49" charset="-128"/>
                          <a:cs typeface="Times New Roman"/>
                        </a:rPr>
                        <a:t>   積雪</a:t>
                      </a:r>
                      <a:r>
                        <a:rPr lang="ja-JP" altLang="en-US" sz="1100" kern="100" dirty="0">
                          <a:effectLst/>
                          <a:latin typeface="ＭＳ ゴシック" panose="020B0609070205080204" pitchFamily="49" charset="-128"/>
                          <a:ea typeface="ＭＳ ゴシック" panose="020B0609070205080204" pitchFamily="49" charset="-128"/>
                          <a:cs typeface="Times New Roman"/>
                        </a:rPr>
                        <a:t>：過去</a:t>
                      </a:r>
                      <a:r>
                        <a:rPr lang="en-US" altLang="ja-JP" sz="1100" kern="100" dirty="0">
                          <a:effectLst/>
                          <a:latin typeface="ＭＳ ゴシック" panose="020B0609070205080204" pitchFamily="49" charset="-128"/>
                          <a:ea typeface="ＭＳ ゴシック" panose="020B0609070205080204" pitchFamily="49" charset="-128"/>
                          <a:cs typeface="Times New Roman"/>
                        </a:rPr>
                        <a:t>10</a:t>
                      </a:r>
                      <a:r>
                        <a:rPr lang="ja-JP" altLang="en-US" sz="1100" kern="100" dirty="0">
                          <a:effectLst/>
                          <a:latin typeface="ＭＳ ゴシック" panose="020B0609070205080204" pitchFamily="49" charset="-128"/>
                          <a:ea typeface="ＭＳ ゴシック" panose="020B0609070205080204" pitchFamily="49" charset="-128"/>
                          <a:cs typeface="Times New Roman"/>
                        </a:rPr>
                        <a:t>年間の最大積雪深平均値超且つ</a:t>
                      </a:r>
                      <a:r>
                        <a:rPr lang="en-US" altLang="ja-JP" sz="1100" kern="100" dirty="0">
                          <a:effectLst/>
                          <a:latin typeface="ＭＳ ゴシック" panose="020B0609070205080204" pitchFamily="49" charset="-128"/>
                          <a:ea typeface="ＭＳ ゴシック" panose="020B0609070205080204" pitchFamily="49" charset="-128"/>
                          <a:cs typeface="Times New Roman"/>
                        </a:rPr>
                        <a:t>1m</a:t>
                      </a:r>
                      <a:r>
                        <a:rPr lang="ja-JP" altLang="en-US" sz="1100" kern="100" dirty="0">
                          <a:effectLst/>
                          <a:latin typeface="ＭＳ ゴシック" panose="020B0609070205080204" pitchFamily="49" charset="-128"/>
                          <a:ea typeface="ＭＳ ゴシック" panose="020B0609070205080204" pitchFamily="49" charset="-128"/>
                          <a:cs typeface="Times New Roman"/>
                        </a:rPr>
                        <a:t>以上</a:t>
                      </a:r>
                      <a:endParaRPr lang="ja-JP" sz="1100" kern="100" dirty="0">
                        <a:effectLst/>
                        <a:latin typeface="ＭＳ ゴシック" panose="020B0609070205080204" pitchFamily="49" charset="-128"/>
                        <a:ea typeface="ＭＳ ゴシック" panose="020B0609070205080204" pitchFamily="49" charset="-128"/>
                        <a:cs typeface="Times New Roman"/>
                      </a:endParaRPr>
                    </a:p>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高潮：最大風速</a:t>
                      </a:r>
                      <a:r>
                        <a:rPr lang="en-US" sz="1100" kern="100" dirty="0">
                          <a:effectLst/>
                          <a:latin typeface="ＭＳ ゴシック" panose="020B0609070205080204" pitchFamily="49" charset="-128"/>
                          <a:ea typeface="ＭＳ ゴシック" panose="020B0609070205080204" pitchFamily="49" charset="-128"/>
                          <a:cs typeface="Times New Roman"/>
                        </a:rPr>
                        <a:t>15m/sec</a:t>
                      </a:r>
                      <a:r>
                        <a:rPr lang="ja-JP" sz="1100" kern="100" dirty="0">
                          <a:effectLst/>
                          <a:latin typeface="ＭＳ ゴシック" panose="020B0609070205080204" pitchFamily="49" charset="-128"/>
                          <a:ea typeface="ＭＳ ゴシック" panose="020B0609070205080204" pitchFamily="49" charset="-128"/>
                          <a:cs typeface="Times New Roman"/>
                        </a:rPr>
                        <a:t>以上の暴風によるもの　　</a:t>
                      </a: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altLang="en-US" sz="1100" kern="100" baseline="0" dirty="0">
                          <a:effectLst/>
                          <a:latin typeface="ＭＳ ゴシック" panose="020B0609070205080204" pitchFamily="49" charset="-128"/>
                          <a:ea typeface="ＭＳ ゴシック" panose="020B0609070205080204" pitchFamily="49" charset="-128"/>
                          <a:cs typeface="Times New Roman"/>
                        </a:rPr>
                        <a:t> その他：異常な天然現象によるもの　　　　　　等</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5"/>
                  </a:ext>
                </a:extLst>
              </a:tr>
              <a:tr h="202542">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補助率</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１／２</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6"/>
                  </a:ext>
                </a:extLst>
              </a:tr>
              <a:tr h="405084">
                <a:tc rowSpan="2">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地方財政措置</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＜通常災害時＞</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71450" indent="-171450" algn="l">
                        <a:lnSpc>
                          <a:spcPts val="1200"/>
                        </a:lnSpc>
                        <a:spcAft>
                          <a:spcPts val="0"/>
                        </a:spcAft>
                        <a:buFont typeface="Wingdings" panose="05000000000000000000" pitchFamily="2" charset="2"/>
                        <a:buChar char="Ø"/>
                      </a:pPr>
                      <a:r>
                        <a:rPr lang="ja-JP" altLang="en-US" sz="1100" kern="100" dirty="0">
                          <a:effectLst/>
                          <a:latin typeface="ＭＳ ゴシック" panose="020B0609070205080204" pitchFamily="49" charset="-128"/>
                          <a:ea typeface="ＭＳ ゴシック" panose="020B0609070205080204" pitchFamily="49" charset="-128"/>
                          <a:cs typeface="Times New Roman"/>
                        </a:rPr>
                        <a:t>地方負担の</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％について特別交付税措置</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7"/>
                  </a:ext>
                </a:extLst>
              </a:tr>
              <a:tr h="540113">
                <a:tc vMerge="1">
                  <a:txBody>
                    <a:bodyPr/>
                    <a:lstStyle/>
                    <a:p>
                      <a:pPr algn="dist">
                        <a:lnSpc>
                          <a:spcPts val="1200"/>
                        </a:lnSpc>
                        <a:spcAft>
                          <a:spcPts val="0"/>
                        </a:spcAft>
                      </a:pPr>
                      <a:endParaRPr lang="ja-JP" sz="1200" kern="100" dirty="0">
                        <a:effectLst/>
                        <a:latin typeface="ＭＳ ゴシック" panose="020B0609070205080204" pitchFamily="49" charset="-128"/>
                        <a:ea typeface="ＭＳ ゴシック" panose="020B0609070205080204" pitchFamily="49" charset="-128"/>
                        <a:cs typeface="Times New Roman"/>
                      </a:endParaRPr>
                    </a:p>
                  </a:txBody>
                  <a:tcPr marL="48657" marR="48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＜激甚災害時＞</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71450" indent="-171450" algn="l">
                        <a:lnSpc>
                          <a:spcPts val="1200"/>
                        </a:lnSpc>
                        <a:spcAft>
                          <a:spcPts val="0"/>
                        </a:spcAft>
                        <a:buFont typeface="Wingdings" panose="05000000000000000000" pitchFamily="2" charset="2"/>
                        <a:buChar char="Ø"/>
                      </a:pPr>
                      <a:r>
                        <a:rPr lang="ja-JP" altLang="en-US" sz="1100" kern="100" dirty="0">
                          <a:effectLst/>
                          <a:latin typeface="ＭＳ ゴシック" panose="020B0609070205080204" pitchFamily="49" charset="-128"/>
                          <a:ea typeface="ＭＳ ゴシック" panose="020B0609070205080204" pitchFamily="49" charset="-128"/>
                          <a:cs typeface="Times New Roman"/>
                        </a:rPr>
                        <a:t>激甚災害による負担が一定の水準を超えた市町村にあっては、残りの</a:t>
                      </a:r>
                      <a:r>
                        <a:rPr lang="en-US" altLang="ja-JP" sz="1100" kern="100" dirty="0">
                          <a:effectLst/>
                          <a:latin typeface="ＭＳ ゴシック" panose="020B0609070205080204" pitchFamily="49" charset="-128"/>
                          <a:ea typeface="ＭＳ ゴシック" panose="020B0609070205080204" pitchFamily="49" charset="-128"/>
                          <a:cs typeface="Times New Roman"/>
                        </a:rPr>
                        <a:t>20</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％について、災害対策債により対処すること　　</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とし、その元利償還金の</a:t>
                      </a:r>
                      <a:r>
                        <a:rPr lang="en-US" altLang="ja-JP" sz="1100" kern="100" dirty="0">
                          <a:effectLst/>
                          <a:latin typeface="ＭＳ ゴシック" panose="020B0609070205080204" pitchFamily="49" charset="-128"/>
                          <a:ea typeface="ＭＳ ゴシック" panose="020B0609070205080204" pitchFamily="49" charset="-128"/>
                          <a:cs typeface="Times New Roman"/>
                        </a:rPr>
                        <a:t>57</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％について特別交付税措置</a:t>
                      </a:r>
                      <a:endParaRPr lang="ja-JP" alt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8"/>
                  </a:ext>
                </a:extLst>
              </a:tr>
              <a:tr h="514399">
                <a:tc>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根拠条文</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133350"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◆廃棄物の処理及び清掃に関する法律</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33350"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第</a:t>
                      </a:r>
                      <a:r>
                        <a:rPr lang="en-US" altLang="ja-JP" sz="1100" kern="100" dirty="0">
                          <a:effectLst/>
                          <a:latin typeface="ＭＳ ゴシック" panose="020B0609070205080204" pitchFamily="49" charset="-128"/>
                          <a:ea typeface="ＭＳ ゴシック" panose="020B0609070205080204" pitchFamily="49" charset="-128"/>
                          <a:cs typeface="Times New Roman"/>
                        </a:rPr>
                        <a:t>22</a:t>
                      </a:r>
                      <a:r>
                        <a:rPr lang="ja-JP" altLang="en-US" sz="1100" kern="100" dirty="0">
                          <a:effectLst/>
                          <a:latin typeface="ＭＳ ゴシック" panose="020B0609070205080204" pitchFamily="49" charset="-128"/>
                          <a:ea typeface="ＭＳ ゴシック" panose="020B0609070205080204" pitchFamily="49" charset="-128"/>
                          <a:cs typeface="Times New Roman"/>
                        </a:rPr>
                        <a:t>条　国は、政令で定めるところにより、市町村に対し、災害その他の事由により特に必要となった廃棄物の処理を行うために要する費用の一部を補助することができる。</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9"/>
                  </a:ext>
                </a:extLst>
              </a:tr>
              <a:tr h="514399">
                <a:tc>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参考</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133350" indent="-133350" algn="l">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◇災害廃棄物処理業務に関する応援・受援経費</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33350" indent="-133350" algn="l">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被害を受けた地方公共団体等からの応援等に要した経費、災害対応に係る職員派遣の受入れに要する経費</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自治法第</a:t>
                      </a:r>
                      <a:r>
                        <a:rPr lang="en-US" altLang="ja-JP" sz="1100" kern="100" dirty="0">
                          <a:effectLst/>
                          <a:latin typeface="ＭＳ ゴシック" panose="020B0609070205080204" pitchFamily="49" charset="-128"/>
                          <a:ea typeface="ＭＳ ゴシック" panose="020B0609070205080204" pitchFamily="49" charset="-128"/>
                          <a:cs typeface="Times New Roman"/>
                        </a:rPr>
                        <a:t>252</a:t>
                      </a:r>
                      <a:r>
                        <a:rPr lang="ja-JP" altLang="en-US" sz="1100" kern="100" dirty="0">
                          <a:effectLst/>
                          <a:latin typeface="ＭＳ ゴシック" panose="020B0609070205080204" pitchFamily="49" charset="-128"/>
                          <a:ea typeface="ＭＳ ゴシック" panose="020B0609070205080204" pitchFamily="49" charset="-128"/>
                          <a:cs typeface="Times New Roman"/>
                        </a:rPr>
                        <a:t>条の</a:t>
                      </a:r>
                      <a:r>
                        <a:rPr lang="en-US" altLang="ja-JP" sz="1100" kern="100" dirty="0">
                          <a:effectLst/>
                          <a:latin typeface="ＭＳ ゴシック" panose="020B0609070205080204" pitchFamily="49" charset="-128"/>
                          <a:ea typeface="ＭＳ ゴシック" panose="020B0609070205080204" pitchFamily="49" charset="-128"/>
                          <a:cs typeface="Times New Roman"/>
                        </a:rPr>
                        <a:t>17</a:t>
                      </a:r>
                      <a:r>
                        <a:rPr lang="ja-JP" altLang="en-US" sz="1100" kern="100" dirty="0">
                          <a:effectLst/>
                          <a:latin typeface="ＭＳ ゴシック" panose="020B0609070205080204" pitchFamily="49" charset="-128"/>
                          <a:ea typeface="ＭＳ ゴシック" panose="020B0609070205080204" pitchFamily="49" charset="-128"/>
                          <a:cs typeface="Times New Roman"/>
                        </a:rPr>
                        <a:t>に基づく職員派遣</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については、特別交付税措置が講じられている</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特別交付税省令第３条第１項第１号</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err="1">
                          <a:effectLst/>
                          <a:latin typeface="ＭＳ ゴシック" panose="020B0609070205080204" pitchFamily="49" charset="-128"/>
                          <a:ea typeface="ＭＳ ゴシック" panose="020B0609070205080204" pitchFamily="49" charset="-128"/>
                          <a:cs typeface="Times New Roman"/>
                        </a:rPr>
                        <a:t>。</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6523" marR="465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631604726"/>
                  </a:ext>
                </a:extLst>
              </a:tr>
            </a:tbl>
          </a:graphicData>
        </a:graphic>
      </p:graphicFrame>
      <p:sp>
        <p:nvSpPr>
          <p:cNvPr id="12" name="AutoShape 184"/>
          <p:cNvSpPr>
            <a:spLocks/>
          </p:cNvSpPr>
          <p:nvPr/>
        </p:nvSpPr>
        <p:spPr bwMode="auto">
          <a:xfrm>
            <a:off x="1563086" y="3894282"/>
            <a:ext cx="87923" cy="498462"/>
          </a:xfrm>
          <a:prstGeom prst="leftBracket">
            <a:avLst>
              <a:gd name="adj" fmla="val 40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8206" rIns="68580" bIns="8206" anchor="t" anchorCtr="0" upright="1">
            <a:noAutofit/>
          </a:bodyPr>
          <a:lstStyle/>
          <a:p>
            <a:endParaRPr lang="ja-JP" altLang="en-US" sz="1662">
              <a:solidFill>
                <a:prstClr val="black"/>
              </a:solidFill>
              <a:latin typeface="Calibri"/>
              <a:ea typeface="ＭＳ Ｐゴシック"/>
            </a:endParaRPr>
          </a:p>
        </p:txBody>
      </p:sp>
      <p:sp>
        <p:nvSpPr>
          <p:cNvPr id="8" name="AutoShape 184"/>
          <p:cNvSpPr>
            <a:spLocks/>
          </p:cNvSpPr>
          <p:nvPr/>
        </p:nvSpPr>
        <p:spPr bwMode="auto">
          <a:xfrm>
            <a:off x="1563086" y="3694876"/>
            <a:ext cx="87923" cy="182762"/>
          </a:xfrm>
          <a:prstGeom prst="leftBracket">
            <a:avLst>
              <a:gd name="adj" fmla="val 40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8206" rIns="68580" bIns="8206" anchor="t" anchorCtr="0" upright="1">
            <a:noAutofit/>
          </a:bodyPr>
          <a:lstStyle/>
          <a:p>
            <a:endParaRPr lang="ja-JP" altLang="en-US" sz="1662">
              <a:solidFill>
                <a:prstClr val="black"/>
              </a:solidFill>
              <a:latin typeface="Calibri"/>
              <a:ea typeface="ＭＳ Ｐゴシック"/>
            </a:endParaRPr>
          </a:p>
        </p:txBody>
      </p:sp>
      <p:sp>
        <p:nvSpPr>
          <p:cNvPr id="11" name="テキスト ボックス 2"/>
          <p:cNvSpPr txBox="1">
            <a:spLocks noChangeArrowheads="1"/>
          </p:cNvSpPr>
          <p:nvPr/>
        </p:nvSpPr>
        <p:spPr bwMode="auto">
          <a:xfrm>
            <a:off x="381000" y="262304"/>
            <a:ext cx="9144000" cy="410018"/>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災害等廃棄物処理事業費補助金</a:t>
            </a:r>
          </a:p>
        </p:txBody>
      </p:sp>
      <p:pic>
        <p:nvPicPr>
          <p:cNvPr id="2" name="図 1"/>
          <p:cNvPicPr>
            <a:picLocks noChangeAspect="1"/>
          </p:cNvPicPr>
          <p:nvPr/>
        </p:nvPicPr>
        <p:blipFill>
          <a:blip r:embed="rId3"/>
          <a:stretch>
            <a:fillRect/>
          </a:stretch>
        </p:blipFill>
        <p:spPr>
          <a:xfrm>
            <a:off x="1431589" y="978130"/>
            <a:ext cx="3115994" cy="1526345"/>
          </a:xfrm>
          <a:prstGeom prst="rect">
            <a:avLst/>
          </a:prstGeom>
        </p:spPr>
      </p:pic>
      <p:pic>
        <p:nvPicPr>
          <p:cNvPr id="3" name="図 2"/>
          <p:cNvPicPr>
            <a:picLocks noChangeAspect="1"/>
          </p:cNvPicPr>
          <p:nvPr/>
        </p:nvPicPr>
        <p:blipFill>
          <a:blip r:embed="rId4"/>
          <a:stretch>
            <a:fillRect/>
          </a:stretch>
        </p:blipFill>
        <p:spPr>
          <a:xfrm>
            <a:off x="4641250" y="970224"/>
            <a:ext cx="4490797" cy="2442363"/>
          </a:xfrm>
          <a:prstGeom prst="rect">
            <a:avLst/>
          </a:prstGeom>
        </p:spPr>
      </p:pic>
      <p:sp>
        <p:nvSpPr>
          <p:cNvPr id="9" name="スライド番号プレースホルダー 1"/>
          <p:cNvSpPr>
            <a:spLocks noGrp="1"/>
          </p:cNvSpPr>
          <p:nvPr>
            <p:ph type="sldNum" sz="quarter" idx="12"/>
          </p:nvPr>
        </p:nvSpPr>
        <p:spPr>
          <a:xfrm>
            <a:off x="7541824" y="6348317"/>
            <a:ext cx="2133600" cy="337038"/>
          </a:xfrm>
        </p:spPr>
        <p:txBody>
          <a:bodyPr/>
          <a:lstStyle/>
          <a:p>
            <a:pPr>
              <a:defRPr/>
            </a:pPr>
            <a:r>
              <a:rPr lang="ja-JP" altLang="en-US" dirty="0"/>
              <a:t>２５</a:t>
            </a:r>
          </a:p>
        </p:txBody>
      </p:sp>
    </p:spTree>
    <p:extLst>
      <p:ext uri="{BB962C8B-B14F-4D97-AF65-F5344CB8AC3E}">
        <p14:creationId xmlns:p14="http://schemas.microsoft.com/office/powerpoint/2010/main" val="2622837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7A3DF2B-8EF9-0A8A-4C1C-56773895BE2E}"/>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26A22242-AF5F-396E-76B0-D630EC926C36}"/>
              </a:ext>
            </a:extLst>
          </p:cNvPr>
          <p:cNvSpPr txBox="1"/>
          <p:nvPr/>
        </p:nvSpPr>
        <p:spPr>
          <a:xfrm>
            <a:off x="760168" y="188913"/>
            <a:ext cx="7369325"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国土交通省との連携（廃棄物・土砂一括撤去スキーム）</a:t>
            </a:r>
          </a:p>
        </p:txBody>
      </p:sp>
      <p:pic>
        <p:nvPicPr>
          <p:cNvPr id="2" name="図 1">
            <a:extLst>
              <a:ext uri="{FF2B5EF4-FFF2-40B4-BE49-F238E27FC236}">
                <a16:creationId xmlns:a16="http://schemas.microsoft.com/office/drawing/2014/main" id="{88F61D0D-2FB5-CB7E-7FB7-6CEABD6741C8}"/>
              </a:ext>
            </a:extLst>
          </p:cNvPr>
          <p:cNvPicPr>
            <a:picLocks noChangeAspect="1"/>
          </p:cNvPicPr>
          <p:nvPr/>
        </p:nvPicPr>
        <p:blipFill rotWithShape="1">
          <a:blip r:embed="rId3"/>
          <a:srcRect t="8226"/>
          <a:stretch/>
        </p:blipFill>
        <p:spPr>
          <a:xfrm>
            <a:off x="461404" y="914397"/>
            <a:ext cx="8992160" cy="4937382"/>
          </a:xfrm>
          <a:prstGeom prst="rect">
            <a:avLst/>
          </a:prstGeom>
        </p:spPr>
      </p:pic>
      <p:sp>
        <p:nvSpPr>
          <p:cNvPr id="5" name="スライド番号プレースホルダー 4">
            <a:extLst>
              <a:ext uri="{FF2B5EF4-FFF2-40B4-BE49-F238E27FC236}">
                <a16:creationId xmlns:a16="http://schemas.microsoft.com/office/drawing/2014/main" id="{C7AA440B-FF6F-D02B-278D-C4A036DF8130}"/>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２６</a:t>
            </a:r>
          </a:p>
        </p:txBody>
      </p:sp>
    </p:spTree>
    <p:extLst>
      <p:ext uri="{BB962C8B-B14F-4D97-AF65-F5344CB8AC3E}">
        <p14:creationId xmlns:p14="http://schemas.microsoft.com/office/powerpoint/2010/main" val="3515662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A874B-5EDB-8EBA-0A5E-725B240E2FE4}"/>
              </a:ext>
            </a:extLst>
          </p:cNvPr>
          <p:cNvSpPr>
            <a:spLocks noGrp="1"/>
          </p:cNvSpPr>
          <p:nvPr>
            <p:ph type="title"/>
          </p:nvPr>
        </p:nvSpPr>
        <p:spPr>
          <a:xfrm>
            <a:off x="389740" y="648686"/>
            <a:ext cx="9115424" cy="1338506"/>
          </a:xfrm>
          <a:ln>
            <a:solidFill>
              <a:schemeClr val="tx1"/>
            </a:solidFill>
          </a:ln>
        </p:spPr>
        <p:txBody>
          <a:bodyPr>
            <a:noAutofit/>
          </a:bodyPr>
          <a:lstStyle/>
          <a:p>
            <a:r>
              <a:rPr lang="ja-JP" altLang="en-US" sz="1800" kern="100" dirty="0">
                <a:effectLst/>
                <a:latin typeface="Century" panose="02040604050505020304" pitchFamily="18" charset="0"/>
                <a:ea typeface="游明朝" panose="02020400000000000000" pitchFamily="18" charset="-128"/>
                <a:cs typeface="Times New Roman" panose="02020603050405020304" pitchFamily="18" charset="0"/>
              </a:rPr>
              <a:t>　</a:t>
            </a:r>
            <a:r>
              <a:rPr lang="ja-JP" altLang="ja-JP" sz="1800" kern="100" dirty="0">
                <a:effectLst/>
                <a:latin typeface="+mn-ea"/>
                <a:ea typeface="+mn-ea"/>
                <a:cs typeface="Times New Roman" panose="02020603050405020304" pitchFamily="18" charset="0"/>
              </a:rPr>
              <a:t>損壊家屋等の</a:t>
            </a:r>
            <a:r>
              <a:rPr lang="ja-JP" altLang="en-US" sz="1800" kern="100" dirty="0">
                <a:effectLst/>
                <a:latin typeface="+mn-ea"/>
                <a:ea typeface="+mn-ea"/>
                <a:cs typeface="Times New Roman" panose="02020603050405020304" pitchFamily="18" charset="0"/>
              </a:rPr>
              <a:t>撤去・</a:t>
            </a:r>
            <a:r>
              <a:rPr lang="ja-JP" altLang="ja-JP" sz="1800" kern="100" dirty="0">
                <a:effectLst/>
                <a:latin typeface="+mn-ea"/>
                <a:ea typeface="+mn-ea"/>
                <a:cs typeface="Times New Roman" panose="02020603050405020304" pitchFamily="18" charset="0"/>
              </a:rPr>
              <a:t>解体は、本来、私有財産の処分であり、原則として、所有者の責任によって行うこととなる。ただし、</a:t>
            </a:r>
            <a:r>
              <a:rPr lang="ja-JP" altLang="ja-JP" sz="1800" b="1" kern="100" dirty="0">
                <a:solidFill>
                  <a:srgbClr val="FF0000"/>
                </a:solidFill>
                <a:effectLst/>
                <a:latin typeface="+mn-ea"/>
                <a:ea typeface="+mn-ea"/>
                <a:cs typeface="Times New Roman" panose="02020603050405020304" pitchFamily="18" charset="0"/>
              </a:rPr>
              <a:t>災害復興に当たって、被災自治体は災害等廃棄物処理事業費補助金を活用して</a:t>
            </a:r>
            <a:r>
              <a:rPr lang="ja-JP" altLang="en-US" sz="1800" b="1" kern="100" dirty="0">
                <a:solidFill>
                  <a:srgbClr val="FF0000"/>
                </a:solidFill>
                <a:effectLst/>
                <a:latin typeface="+mn-ea"/>
                <a:ea typeface="+mn-ea"/>
                <a:cs typeface="Times New Roman" panose="02020603050405020304" pitchFamily="18" charset="0"/>
              </a:rPr>
              <a:t>、</a:t>
            </a:r>
            <a:r>
              <a:rPr lang="ja-JP" altLang="ja-JP" sz="1800" b="1" kern="100" dirty="0">
                <a:solidFill>
                  <a:srgbClr val="FF0000"/>
                </a:solidFill>
                <a:effectLst/>
                <a:latin typeface="+mn-ea"/>
                <a:ea typeface="+mn-ea"/>
                <a:cs typeface="Times New Roman" panose="02020603050405020304" pitchFamily="18" charset="0"/>
              </a:rPr>
              <a:t>全壊家屋の解体を実施することができる。被害の状況によっては国の特例措置により、半壊家屋まで補助対象が拡大され</a:t>
            </a:r>
            <a:r>
              <a:rPr lang="ja-JP" altLang="en-US" sz="1800" b="1" kern="100" dirty="0">
                <a:solidFill>
                  <a:srgbClr val="FF0000"/>
                </a:solidFill>
                <a:effectLst/>
                <a:latin typeface="+mn-ea"/>
                <a:ea typeface="+mn-ea"/>
                <a:cs typeface="Times New Roman" panose="02020603050405020304" pitchFamily="18" charset="0"/>
              </a:rPr>
              <a:t>る</a:t>
            </a:r>
            <a:r>
              <a:rPr lang="ja-JP" altLang="ja-JP" sz="1800" b="1" kern="100" dirty="0">
                <a:solidFill>
                  <a:srgbClr val="FF0000"/>
                </a:solidFill>
                <a:effectLst/>
                <a:latin typeface="+mn-ea"/>
                <a:ea typeface="+mn-ea"/>
                <a:cs typeface="Times New Roman" panose="02020603050405020304" pitchFamily="18" charset="0"/>
              </a:rPr>
              <a:t>場合もある</a:t>
            </a:r>
            <a:r>
              <a:rPr lang="ja-JP" altLang="ja-JP" sz="1800" kern="100" dirty="0">
                <a:effectLst/>
                <a:latin typeface="+mn-ea"/>
                <a:ea typeface="+mn-ea"/>
                <a:cs typeface="Times New Roman" panose="02020603050405020304" pitchFamily="18" charset="0"/>
              </a:rPr>
              <a:t>ため、補助対象の適否は、災害発生後の環境省の通知を確認する必要がある。</a:t>
            </a:r>
            <a:endParaRPr kumimoji="1" lang="ja-JP" altLang="en-US" sz="1800" dirty="0">
              <a:latin typeface="+mn-ea"/>
              <a:ea typeface="+mn-ea"/>
            </a:endParaRPr>
          </a:p>
        </p:txBody>
      </p:sp>
      <p:sp>
        <p:nvSpPr>
          <p:cNvPr id="4" name="スライド番号プレースホルダー 3">
            <a:extLst>
              <a:ext uri="{FF2B5EF4-FFF2-40B4-BE49-F238E27FC236}">
                <a16:creationId xmlns:a16="http://schemas.microsoft.com/office/drawing/2014/main" id="{C28F1015-707C-83E0-FF41-6075FB1D2EFB}"/>
              </a:ext>
            </a:extLst>
          </p:cNvPr>
          <p:cNvSpPr>
            <a:spLocks noGrp="1"/>
          </p:cNvSpPr>
          <p:nvPr>
            <p:ph type="sldNum" sz="quarter" idx="12"/>
          </p:nvPr>
        </p:nvSpPr>
        <p:spPr/>
        <p:txBody>
          <a:bodyPr/>
          <a:lstStyle/>
          <a:p>
            <a:r>
              <a:rPr kumimoji="1" lang="ja-JP" altLang="en-US" dirty="0"/>
              <a:t>２７</a:t>
            </a:r>
          </a:p>
        </p:txBody>
      </p:sp>
      <p:pic>
        <p:nvPicPr>
          <p:cNvPr id="5" name="コンテンツ プレースホルダー 4">
            <a:extLst>
              <a:ext uri="{FF2B5EF4-FFF2-40B4-BE49-F238E27FC236}">
                <a16:creationId xmlns:a16="http://schemas.microsoft.com/office/drawing/2014/main" id="{D4430C49-6968-BB09-ABAA-D21E6655782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079" y="2103293"/>
            <a:ext cx="3434153" cy="1649102"/>
          </a:xfrm>
          <a:prstGeom prst="rect">
            <a:avLst/>
          </a:prstGeom>
        </p:spPr>
      </p:pic>
      <p:sp>
        <p:nvSpPr>
          <p:cNvPr id="7" name="テキスト ボックス 6">
            <a:extLst>
              <a:ext uri="{FF2B5EF4-FFF2-40B4-BE49-F238E27FC236}">
                <a16:creationId xmlns:a16="http://schemas.microsoft.com/office/drawing/2014/main" id="{8CB3E330-1C95-EFB6-4404-813E10A10A9F}"/>
              </a:ext>
            </a:extLst>
          </p:cNvPr>
          <p:cNvSpPr txBox="1"/>
          <p:nvPr/>
        </p:nvSpPr>
        <p:spPr>
          <a:xfrm>
            <a:off x="3933173" y="2065337"/>
            <a:ext cx="5571991" cy="1477328"/>
          </a:xfrm>
          <a:prstGeom prst="rect">
            <a:avLst/>
          </a:prstGeom>
          <a:noFill/>
          <a:ln>
            <a:solidFill>
              <a:schemeClr val="tx1"/>
            </a:solidFill>
          </a:ln>
        </p:spPr>
        <p:txBody>
          <a:bodyPr wrap="square">
            <a:spAutoFit/>
          </a:bodyPr>
          <a:lstStyle/>
          <a:p>
            <a:pPr indent="133350" algn="just"/>
            <a:r>
              <a:rPr lang="ja-JP" altLang="ja-JP" sz="1800" b="1" kern="100" dirty="0">
                <a:solidFill>
                  <a:srgbClr val="FF0000"/>
                </a:solidFill>
                <a:effectLst/>
                <a:latin typeface="+mn-ea"/>
                <a:cs typeface="Times New Roman" panose="02020603050405020304" pitchFamily="18" charset="0"/>
              </a:rPr>
              <a:t>撤去・解体棟数が多い場合</a:t>
            </a:r>
            <a:r>
              <a:rPr lang="ja-JP" altLang="ja-JP" sz="1800" kern="100" dirty="0">
                <a:effectLst/>
                <a:latin typeface="+mn-ea"/>
                <a:cs typeface="Times New Roman" panose="02020603050405020304" pitchFamily="18" charset="0"/>
              </a:rPr>
              <a:t>は事務量が膨大となるため、</a:t>
            </a:r>
            <a:r>
              <a:rPr lang="ja-JP" altLang="ja-JP" sz="1800" b="1" kern="100" dirty="0">
                <a:solidFill>
                  <a:srgbClr val="FF0000"/>
                </a:solidFill>
                <a:effectLst/>
                <a:latin typeface="+mn-ea"/>
                <a:cs typeface="Times New Roman" panose="02020603050405020304" pitchFamily="18" charset="0"/>
              </a:rPr>
              <a:t>庁内他部局からの協力を得て体制を構築することが必要</a:t>
            </a:r>
            <a:r>
              <a:rPr lang="ja-JP" altLang="ja-JP" sz="1800" kern="100" dirty="0">
                <a:effectLst/>
                <a:latin typeface="+mn-ea"/>
                <a:cs typeface="Times New Roman" panose="02020603050405020304" pitchFamily="18" charset="0"/>
              </a:rPr>
              <a:t>である。また</a:t>
            </a:r>
            <a:r>
              <a:rPr lang="ja-JP" altLang="ja-JP" sz="1800" b="1" kern="100" dirty="0">
                <a:solidFill>
                  <a:srgbClr val="FF0000"/>
                </a:solidFill>
                <a:effectLst/>
                <a:latin typeface="+mn-ea"/>
                <a:cs typeface="Times New Roman" panose="02020603050405020304" pitchFamily="18" charset="0"/>
              </a:rPr>
              <a:t>都道府県や他自治体からの支援</a:t>
            </a:r>
            <a:r>
              <a:rPr lang="ja-JP" altLang="ja-JP" sz="1800" kern="100" dirty="0">
                <a:effectLst/>
                <a:latin typeface="+mn-ea"/>
                <a:cs typeface="Times New Roman" panose="02020603050405020304" pitchFamily="18" charset="0"/>
              </a:rPr>
              <a:t>を得たり、</a:t>
            </a:r>
            <a:r>
              <a:rPr lang="ja-JP" altLang="ja-JP" sz="1800" b="1" kern="100" dirty="0">
                <a:solidFill>
                  <a:srgbClr val="FF0000"/>
                </a:solidFill>
                <a:effectLst/>
                <a:latin typeface="+mn-ea"/>
                <a:cs typeface="Times New Roman" panose="02020603050405020304" pitchFamily="18" charset="0"/>
              </a:rPr>
              <a:t>補償コンサルタント等の民間事業者へ委託する</a:t>
            </a:r>
            <a:r>
              <a:rPr lang="ja-JP" altLang="ja-JP" sz="1800" kern="100" dirty="0">
                <a:effectLst/>
                <a:latin typeface="+mn-ea"/>
                <a:cs typeface="Times New Roman" panose="02020603050405020304" pitchFamily="18" charset="0"/>
              </a:rPr>
              <a:t>ことも検討する必要がある。</a:t>
            </a:r>
          </a:p>
        </p:txBody>
      </p:sp>
      <p:pic>
        <p:nvPicPr>
          <p:cNvPr id="8" name="図 7" descr="ダイアグラム&#10;&#10;自動的に生成された説明">
            <a:extLst>
              <a:ext uri="{FF2B5EF4-FFF2-40B4-BE49-F238E27FC236}">
                <a16:creationId xmlns:a16="http://schemas.microsoft.com/office/drawing/2014/main" id="{5CD97128-1EA6-909E-7D77-C5CF354EFDCC}"/>
              </a:ext>
            </a:extLst>
          </p:cNvPr>
          <p:cNvPicPr>
            <a:picLocks noChangeAspect="1"/>
          </p:cNvPicPr>
          <p:nvPr/>
        </p:nvPicPr>
        <p:blipFill>
          <a:blip r:embed="rId4"/>
          <a:stretch>
            <a:fillRect/>
          </a:stretch>
        </p:blipFill>
        <p:spPr>
          <a:xfrm>
            <a:off x="1013140" y="3732657"/>
            <a:ext cx="8193489" cy="2994134"/>
          </a:xfrm>
          <a:prstGeom prst="rect">
            <a:avLst/>
          </a:prstGeom>
        </p:spPr>
      </p:pic>
      <p:sp>
        <p:nvSpPr>
          <p:cNvPr id="9" name="正方形/長方形 8">
            <a:extLst>
              <a:ext uri="{FF2B5EF4-FFF2-40B4-BE49-F238E27FC236}">
                <a16:creationId xmlns:a16="http://schemas.microsoft.com/office/drawing/2014/main" id="{B0B9161F-366A-07E8-FED6-F48C9C49995B}"/>
              </a:ext>
            </a:extLst>
          </p:cNvPr>
          <p:cNvSpPr/>
          <p:nvPr/>
        </p:nvSpPr>
        <p:spPr>
          <a:xfrm>
            <a:off x="395287" y="68219"/>
            <a:ext cx="9115425" cy="524236"/>
          </a:xfrm>
          <a:prstGeom prst="rect">
            <a:avLst/>
          </a:prstGeom>
          <a:solidFill>
            <a:srgbClr val="0070C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b="1" dirty="0">
                <a:ln w="12700">
                  <a:solidFill>
                    <a:schemeClr val="bg1"/>
                  </a:solidFill>
                </a:ln>
                <a:solidFill>
                  <a:schemeClr val="bg1"/>
                </a:solidFill>
                <a:latin typeface="ＭＳ ゴシック" panose="020B0609070205080204" pitchFamily="49" charset="-128"/>
                <a:ea typeface="ＭＳ ゴシック" panose="020B0609070205080204" pitchFamily="49" charset="-128"/>
              </a:rPr>
              <a:t>損壊家屋等の撤去・解体</a:t>
            </a:r>
          </a:p>
        </p:txBody>
      </p:sp>
    </p:spTree>
    <p:extLst>
      <p:ext uri="{BB962C8B-B14F-4D97-AF65-F5344CB8AC3E}">
        <p14:creationId xmlns:p14="http://schemas.microsoft.com/office/powerpoint/2010/main" val="775637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658079" y="1819995"/>
            <a:ext cx="1469263" cy="461665"/>
          </a:xfrm>
          <a:prstGeom prst="rect">
            <a:avLst/>
          </a:prstGeom>
          <a:noFill/>
          <a:ln>
            <a:noFill/>
          </a:ln>
        </p:spPr>
        <p:txBody>
          <a:bodyPr wrap="square" rtlCol="0">
            <a:spAutoFit/>
          </a:bodyPr>
          <a:lstStyle/>
          <a:p>
            <a:r>
              <a:rPr lang="ja-JP" altLang="en-US" sz="2400" dirty="0">
                <a:solidFill>
                  <a:prstClr val="black"/>
                </a:solidFill>
                <a:latin typeface="+mj-ea"/>
                <a:ea typeface="+mj-ea"/>
              </a:rPr>
              <a:t>申請受付</a:t>
            </a:r>
          </a:p>
        </p:txBody>
      </p:sp>
      <p:sp>
        <p:nvSpPr>
          <p:cNvPr id="48" name="テキスト ボックス 47"/>
          <p:cNvSpPr txBox="1"/>
          <p:nvPr/>
        </p:nvSpPr>
        <p:spPr>
          <a:xfrm>
            <a:off x="624886" y="2803985"/>
            <a:ext cx="1469264" cy="461665"/>
          </a:xfrm>
          <a:prstGeom prst="rect">
            <a:avLst/>
          </a:prstGeom>
          <a:noFill/>
          <a:ln>
            <a:noFill/>
          </a:ln>
        </p:spPr>
        <p:txBody>
          <a:bodyPr wrap="square" rtlCol="0">
            <a:spAutoFit/>
          </a:bodyPr>
          <a:lstStyle/>
          <a:p>
            <a:r>
              <a:rPr lang="ja-JP" altLang="en-US" sz="2400" dirty="0">
                <a:solidFill>
                  <a:prstClr val="black"/>
                </a:solidFill>
                <a:latin typeface="+mj-ea"/>
                <a:ea typeface="+mj-ea"/>
              </a:rPr>
              <a:t>現地確認</a:t>
            </a:r>
          </a:p>
        </p:txBody>
      </p:sp>
      <p:sp>
        <p:nvSpPr>
          <p:cNvPr id="49" name="テキスト ボックス 48"/>
          <p:cNvSpPr txBox="1"/>
          <p:nvPr/>
        </p:nvSpPr>
        <p:spPr>
          <a:xfrm>
            <a:off x="2112798" y="1814558"/>
            <a:ext cx="7397914" cy="1031051"/>
          </a:xfrm>
          <a:prstGeom prst="rect">
            <a:avLst/>
          </a:prstGeom>
          <a:noFill/>
        </p:spPr>
        <p:txBody>
          <a:bodyPr wrap="square" tIns="0" rtlCol="0">
            <a:spAutoFit/>
          </a:bodyPr>
          <a:lstStyle/>
          <a:p>
            <a:r>
              <a:rPr lang="ja-JP" altLang="en-US" sz="1600" dirty="0">
                <a:solidFill>
                  <a:prstClr val="black"/>
                </a:solidFill>
                <a:latin typeface="+mj-ea"/>
                <a:ea typeface="+mj-ea"/>
              </a:rPr>
              <a:t>・申請者の本人確認（委任状可）、必要書類等の提出漏れチェック</a:t>
            </a:r>
            <a:endParaRPr lang="en-US" altLang="ja-JP" sz="1600" dirty="0">
              <a:solidFill>
                <a:prstClr val="black"/>
              </a:solidFill>
              <a:latin typeface="+mj-ea"/>
              <a:ea typeface="+mj-ea"/>
            </a:endParaRPr>
          </a:p>
          <a:p>
            <a:r>
              <a:rPr lang="ja-JP" altLang="en-US" sz="1600" dirty="0">
                <a:solidFill>
                  <a:prstClr val="black"/>
                </a:solidFill>
                <a:latin typeface="+mj-ea"/>
                <a:ea typeface="+mj-ea"/>
              </a:rPr>
              <a:t>・工事施工業者との契約書、罹災証明書、領収書等の原本を確認し、複写して返却</a:t>
            </a:r>
            <a:endParaRPr lang="en-US" altLang="ja-JP" sz="1600" dirty="0">
              <a:solidFill>
                <a:prstClr val="black"/>
              </a:solidFill>
              <a:latin typeface="+mj-ea"/>
              <a:ea typeface="+mj-ea"/>
            </a:endParaRPr>
          </a:p>
          <a:p>
            <a:r>
              <a:rPr lang="ja-JP" altLang="en-US" sz="1600" dirty="0">
                <a:solidFill>
                  <a:prstClr val="black"/>
                </a:solidFill>
                <a:latin typeface="+mj-ea"/>
                <a:ea typeface="+mj-ea"/>
              </a:rPr>
              <a:t>・撤去以外の工事が含まれていないかを確認</a:t>
            </a:r>
            <a:endParaRPr lang="en-US" altLang="ja-JP" sz="1600" dirty="0">
              <a:solidFill>
                <a:prstClr val="black"/>
              </a:solidFill>
              <a:latin typeface="+mj-ea"/>
              <a:ea typeface="+mj-ea"/>
            </a:endParaRPr>
          </a:p>
          <a:p>
            <a:r>
              <a:rPr lang="ja-JP" altLang="en-US" sz="1600" dirty="0">
                <a:solidFill>
                  <a:prstClr val="black"/>
                </a:solidFill>
                <a:latin typeface="+mj-ea"/>
                <a:ea typeface="+mj-ea"/>
              </a:rPr>
              <a:t>・費用償還の対象とすべき数量と支払済額の確認など</a:t>
            </a:r>
            <a:endParaRPr lang="en-US" altLang="ja-JP" sz="1600" dirty="0">
              <a:solidFill>
                <a:prstClr val="black"/>
              </a:solidFill>
              <a:latin typeface="+mj-ea"/>
              <a:ea typeface="+mj-ea"/>
            </a:endParaRPr>
          </a:p>
        </p:txBody>
      </p:sp>
      <p:sp>
        <p:nvSpPr>
          <p:cNvPr id="50" name="テキスト ボックス 49"/>
          <p:cNvSpPr txBox="1"/>
          <p:nvPr/>
        </p:nvSpPr>
        <p:spPr>
          <a:xfrm>
            <a:off x="690664" y="3695644"/>
            <a:ext cx="1354748" cy="742126"/>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dist">
              <a:lnSpc>
                <a:spcPts val="2200"/>
              </a:lnSpc>
            </a:pPr>
            <a:r>
              <a:rPr lang="ja-JP" altLang="en-US" sz="2000" dirty="0">
                <a:solidFill>
                  <a:prstClr val="black"/>
                </a:solidFill>
                <a:latin typeface="+mj-ea"/>
                <a:ea typeface="+mj-ea"/>
              </a:rPr>
              <a:t>撤去費用</a:t>
            </a:r>
          </a:p>
          <a:p>
            <a:pPr algn="dist">
              <a:lnSpc>
                <a:spcPts val="2200"/>
              </a:lnSpc>
            </a:pPr>
            <a:r>
              <a:rPr lang="ja-JP" altLang="en-US" sz="2000" dirty="0">
                <a:solidFill>
                  <a:prstClr val="black"/>
                </a:solidFill>
                <a:latin typeface="+mj-ea"/>
                <a:ea typeface="+mj-ea"/>
              </a:rPr>
              <a:t>の算定</a:t>
            </a:r>
            <a:endParaRPr lang="en-US" altLang="ja-JP" sz="2000" dirty="0">
              <a:solidFill>
                <a:prstClr val="black"/>
              </a:solidFill>
              <a:latin typeface="+mj-ea"/>
              <a:ea typeface="+mj-ea"/>
            </a:endParaRPr>
          </a:p>
        </p:txBody>
      </p:sp>
      <p:sp>
        <p:nvSpPr>
          <p:cNvPr id="51" name="テキスト ボックス 49"/>
          <p:cNvSpPr txBox="1"/>
          <p:nvPr/>
        </p:nvSpPr>
        <p:spPr>
          <a:xfrm>
            <a:off x="715084" y="4838867"/>
            <a:ext cx="1458548" cy="533328"/>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dist"/>
            <a:r>
              <a:rPr lang="ja-JP" altLang="en-US" sz="2000" dirty="0">
                <a:solidFill>
                  <a:prstClr val="black"/>
                </a:solidFill>
                <a:latin typeface="+mj-ea"/>
                <a:ea typeface="+mj-ea"/>
              </a:rPr>
              <a:t>償還額の決</a:t>
            </a:r>
          </a:p>
          <a:p>
            <a:pPr algn="dist"/>
            <a:r>
              <a:rPr lang="ja-JP" altLang="en-US" sz="2000" dirty="0">
                <a:solidFill>
                  <a:prstClr val="black"/>
                </a:solidFill>
                <a:latin typeface="+mj-ea"/>
                <a:ea typeface="+mj-ea"/>
              </a:rPr>
              <a:t>定及び通知</a:t>
            </a:r>
          </a:p>
        </p:txBody>
      </p:sp>
      <p:sp>
        <p:nvSpPr>
          <p:cNvPr id="52" name="テキスト ボックス 100"/>
          <p:cNvSpPr txBox="1"/>
          <p:nvPr/>
        </p:nvSpPr>
        <p:spPr>
          <a:xfrm>
            <a:off x="660618" y="5937263"/>
            <a:ext cx="1573527" cy="258950"/>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ja-JP" altLang="en-US" sz="2000" dirty="0">
                <a:solidFill>
                  <a:prstClr val="black"/>
                </a:solidFill>
                <a:latin typeface="+mj-ea"/>
                <a:ea typeface="+mj-ea"/>
              </a:rPr>
              <a:t>償還金支払</a:t>
            </a:r>
          </a:p>
        </p:txBody>
      </p:sp>
      <p:sp>
        <p:nvSpPr>
          <p:cNvPr id="53" name="下矢印 52"/>
          <p:cNvSpPr/>
          <p:nvPr/>
        </p:nvSpPr>
        <p:spPr>
          <a:xfrm>
            <a:off x="1032710" y="248867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4" name="下矢印 53"/>
          <p:cNvSpPr/>
          <p:nvPr/>
        </p:nvSpPr>
        <p:spPr>
          <a:xfrm>
            <a:off x="1032710" y="3398959"/>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5" name="下矢印 54"/>
          <p:cNvSpPr/>
          <p:nvPr/>
        </p:nvSpPr>
        <p:spPr>
          <a:xfrm>
            <a:off x="1041859" y="559588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6" name="下矢印 55"/>
          <p:cNvSpPr/>
          <p:nvPr/>
        </p:nvSpPr>
        <p:spPr>
          <a:xfrm>
            <a:off x="1041859" y="443777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7" name="テキスト ボックス 56"/>
          <p:cNvSpPr txBox="1"/>
          <p:nvPr/>
        </p:nvSpPr>
        <p:spPr>
          <a:xfrm>
            <a:off x="2127341" y="2910771"/>
            <a:ext cx="7311933" cy="292388"/>
          </a:xfrm>
          <a:prstGeom prst="rect">
            <a:avLst/>
          </a:prstGeom>
          <a:noFill/>
        </p:spPr>
        <p:txBody>
          <a:bodyPr wrap="square" tIns="0" rtlCol="0">
            <a:spAutoFit/>
          </a:bodyPr>
          <a:lstStyle/>
          <a:p>
            <a:r>
              <a:rPr lang="ja-JP" altLang="en-US" sz="1600" dirty="0">
                <a:solidFill>
                  <a:prstClr val="black"/>
                </a:solidFill>
                <a:latin typeface="+mj-ea"/>
                <a:ea typeface="+mj-ea"/>
              </a:rPr>
              <a:t>・申請書類と現場状況に不整合がないか確認（償還額を算定する根拠数量の確認）</a:t>
            </a:r>
            <a:endParaRPr lang="en-US" altLang="ja-JP" sz="1600" dirty="0">
              <a:solidFill>
                <a:prstClr val="black"/>
              </a:solidFill>
              <a:latin typeface="+mj-ea"/>
              <a:ea typeface="+mj-ea"/>
            </a:endParaRPr>
          </a:p>
        </p:txBody>
      </p:sp>
      <p:sp>
        <p:nvSpPr>
          <p:cNvPr id="58" name="テキスト ボックス 57"/>
          <p:cNvSpPr txBox="1"/>
          <p:nvPr/>
        </p:nvSpPr>
        <p:spPr>
          <a:xfrm>
            <a:off x="2173632" y="3813813"/>
            <a:ext cx="5768257" cy="453970"/>
          </a:xfrm>
          <a:prstGeom prst="rect">
            <a:avLst/>
          </a:prstGeom>
          <a:noFill/>
        </p:spPr>
        <p:txBody>
          <a:bodyPr wrap="square" tIns="0" rtlCol="0">
            <a:spAutoFit/>
          </a:bodyPr>
          <a:lstStyle/>
          <a:p>
            <a:r>
              <a:rPr lang="ja-JP" altLang="en-US" sz="1600" dirty="0">
                <a:solidFill>
                  <a:prstClr val="black"/>
                </a:solidFill>
                <a:latin typeface="+mj-ea"/>
                <a:ea typeface="+mj-ea"/>
              </a:rPr>
              <a:t>・自治体が撤去費用を算定：標準単価</a:t>
            </a:r>
            <a:r>
              <a:rPr lang="en-US" altLang="ja-JP" sz="1600" dirty="0">
                <a:solidFill>
                  <a:prstClr val="black"/>
                </a:solidFill>
                <a:latin typeface="+mj-ea"/>
                <a:ea typeface="+mj-ea"/>
              </a:rPr>
              <a:t>×</a:t>
            </a:r>
            <a:r>
              <a:rPr lang="ja-JP" altLang="en-US" sz="1600" dirty="0">
                <a:solidFill>
                  <a:prstClr val="black"/>
                </a:solidFill>
                <a:latin typeface="+mj-ea"/>
                <a:ea typeface="+mj-ea"/>
              </a:rPr>
              <a:t>根拠数量＋</a:t>
            </a:r>
            <a:r>
              <a:rPr lang="en-US" altLang="ja-JP" sz="1600" dirty="0">
                <a:solidFill>
                  <a:prstClr val="black"/>
                </a:solidFill>
                <a:latin typeface="+mj-ea"/>
                <a:ea typeface="+mj-ea"/>
              </a:rPr>
              <a:t>α</a:t>
            </a:r>
            <a:r>
              <a:rPr lang="ja-JP" altLang="en-US" sz="1600" dirty="0">
                <a:solidFill>
                  <a:prstClr val="black"/>
                </a:solidFill>
                <a:latin typeface="+mj-ea"/>
                <a:ea typeface="+mj-ea"/>
              </a:rPr>
              <a:t>（加算分）</a:t>
            </a:r>
            <a:endParaRPr lang="en-US" altLang="ja-JP" sz="1600" dirty="0">
              <a:solidFill>
                <a:prstClr val="black"/>
              </a:solidFill>
              <a:latin typeface="+mj-ea"/>
              <a:ea typeface="+mj-ea"/>
            </a:endParaRPr>
          </a:p>
          <a:p>
            <a:r>
              <a:rPr lang="ja-JP" altLang="en-US" sz="1050" dirty="0">
                <a:solidFill>
                  <a:prstClr val="black"/>
                </a:solidFill>
                <a:latin typeface="ＭＳ 明朝" panose="02020609040205080304" pitchFamily="17" charset="-128"/>
                <a:ea typeface="ＭＳ 明朝" panose="02020609040205080304" pitchFamily="17" charset="-128"/>
              </a:rPr>
              <a:t>　</a:t>
            </a:r>
            <a:endParaRPr lang="en-US" altLang="ja-JP" sz="1050" i="1" dirty="0">
              <a:solidFill>
                <a:prstClr val="black"/>
              </a:solidFill>
              <a:latin typeface="ＭＳ 明朝" panose="02020609040205080304" pitchFamily="17" charset="-128"/>
              <a:ea typeface="ＭＳ 明朝" panose="02020609040205080304" pitchFamily="17" charset="-128"/>
            </a:endParaRPr>
          </a:p>
        </p:txBody>
      </p:sp>
      <p:sp>
        <p:nvSpPr>
          <p:cNvPr id="59" name="テキスト ボックス 58"/>
          <p:cNvSpPr txBox="1"/>
          <p:nvPr/>
        </p:nvSpPr>
        <p:spPr>
          <a:xfrm>
            <a:off x="2247112" y="4863401"/>
            <a:ext cx="7468388" cy="946413"/>
          </a:xfrm>
          <a:prstGeom prst="rect">
            <a:avLst/>
          </a:prstGeom>
          <a:noFill/>
        </p:spPr>
        <p:txBody>
          <a:bodyPr wrap="square" tIns="0" rtlCol="0">
            <a:spAutoFit/>
          </a:bodyPr>
          <a:lstStyle/>
          <a:p>
            <a:r>
              <a:rPr lang="ja-JP" altLang="en-US" sz="1600" dirty="0">
                <a:solidFill>
                  <a:prstClr val="black"/>
                </a:solidFill>
                <a:latin typeface="+mj-ea"/>
                <a:ea typeface="+mj-ea"/>
              </a:rPr>
              <a:t>・自治体から「費用償還金交付決定通知」と「償還金交付請求書」を申請者に送付</a:t>
            </a:r>
            <a:endParaRPr lang="en-US" altLang="ja-JP" sz="1600" dirty="0">
              <a:solidFill>
                <a:prstClr val="black"/>
              </a:solidFill>
              <a:latin typeface="+mj-ea"/>
              <a:ea typeface="+mj-ea"/>
            </a:endParaRPr>
          </a:p>
          <a:p>
            <a:r>
              <a:rPr lang="ja-JP" altLang="en-US" sz="1600" dirty="0">
                <a:solidFill>
                  <a:prstClr val="black"/>
                </a:solidFill>
                <a:latin typeface="+mj-ea"/>
                <a:ea typeface="+mj-ea"/>
              </a:rPr>
              <a:t>　</a:t>
            </a:r>
            <a:r>
              <a:rPr lang="en-US" altLang="ja-JP" sz="1600" dirty="0">
                <a:solidFill>
                  <a:prstClr val="black"/>
                </a:solidFill>
                <a:latin typeface="+mj-ea"/>
                <a:ea typeface="+mj-ea"/>
              </a:rPr>
              <a:t>※ </a:t>
            </a:r>
            <a:r>
              <a:rPr lang="ja-JP" altLang="en-US" sz="1600" dirty="0">
                <a:solidFill>
                  <a:prstClr val="black"/>
                </a:solidFill>
                <a:latin typeface="+mj-ea"/>
                <a:ea typeface="+mj-ea"/>
              </a:rPr>
              <a:t>費用償還の額は本市算定額（申請者の支払済額が本市算定額より低い場合は　</a:t>
            </a:r>
            <a:endParaRPr lang="en-US" altLang="ja-JP" sz="1600" dirty="0">
              <a:solidFill>
                <a:prstClr val="black"/>
              </a:solidFill>
              <a:latin typeface="+mj-ea"/>
              <a:ea typeface="+mj-ea"/>
            </a:endParaRPr>
          </a:p>
          <a:p>
            <a:r>
              <a:rPr lang="ja-JP" altLang="en-US" sz="1600" dirty="0">
                <a:solidFill>
                  <a:prstClr val="black"/>
                </a:solidFill>
                <a:latin typeface="+mj-ea"/>
                <a:ea typeface="+mj-ea"/>
              </a:rPr>
              <a:t>　　　その額）</a:t>
            </a:r>
            <a:endParaRPr lang="en-US" altLang="ja-JP" sz="1600" dirty="0">
              <a:solidFill>
                <a:prstClr val="black"/>
              </a:solidFill>
              <a:latin typeface="+mj-ea"/>
              <a:ea typeface="+mj-ea"/>
            </a:endParaRPr>
          </a:p>
          <a:p>
            <a:endParaRPr lang="en-US" altLang="ja-JP" sz="1050" dirty="0">
              <a:solidFill>
                <a:prstClr val="black"/>
              </a:solidFill>
              <a:latin typeface="ＭＳ 明朝" panose="02020609040205080304" pitchFamily="17" charset="-128"/>
              <a:ea typeface="ＭＳ 明朝" panose="02020609040205080304" pitchFamily="17" charset="-128"/>
            </a:endParaRPr>
          </a:p>
        </p:txBody>
      </p:sp>
      <p:sp>
        <p:nvSpPr>
          <p:cNvPr id="60" name="テキスト ボックス 59"/>
          <p:cNvSpPr txBox="1"/>
          <p:nvPr/>
        </p:nvSpPr>
        <p:spPr>
          <a:xfrm>
            <a:off x="2234145" y="5949298"/>
            <a:ext cx="6338100" cy="292388"/>
          </a:xfrm>
          <a:prstGeom prst="rect">
            <a:avLst/>
          </a:prstGeom>
          <a:noFill/>
        </p:spPr>
        <p:txBody>
          <a:bodyPr wrap="square" tIns="0" rtlCol="0">
            <a:spAutoFit/>
          </a:bodyPr>
          <a:lstStyle/>
          <a:p>
            <a:r>
              <a:rPr lang="ja-JP" altLang="en-US" sz="1600" dirty="0">
                <a:solidFill>
                  <a:prstClr val="black"/>
                </a:solidFill>
                <a:latin typeface="+mj-ea"/>
                <a:ea typeface="+mj-ea"/>
              </a:rPr>
              <a:t>・申請者が償還金の交付請求を行い、自治体が指定された口座へ振込</a:t>
            </a:r>
            <a:endParaRPr lang="en-US" altLang="ja-JP" sz="1600" dirty="0">
              <a:solidFill>
                <a:prstClr val="black"/>
              </a:solidFill>
              <a:latin typeface="+mj-ea"/>
              <a:ea typeface="+mj-ea"/>
            </a:endParaRPr>
          </a:p>
        </p:txBody>
      </p:sp>
      <p:sp>
        <p:nvSpPr>
          <p:cNvPr id="63" name="テキスト ボックス 9"/>
          <p:cNvSpPr txBox="1">
            <a:spLocks noChangeArrowheads="1"/>
          </p:cNvSpPr>
          <p:nvPr/>
        </p:nvSpPr>
        <p:spPr bwMode="auto">
          <a:xfrm>
            <a:off x="827761" y="756224"/>
            <a:ext cx="8460000" cy="646331"/>
          </a:xfrm>
          <a:prstGeom prst="rect">
            <a:avLst/>
          </a:prstGeom>
          <a:noFill/>
          <a:ln w="12700">
            <a:solidFill>
              <a:schemeClr val="tx1"/>
            </a:solidFill>
            <a:miter lim="800000"/>
            <a:headEnd/>
            <a:tailEnd/>
          </a:ln>
        </p:spPr>
        <p:txBody>
          <a:bodyPr wrap="square">
            <a:spAutoFit/>
          </a:bodyPr>
          <a:lstStyle>
            <a:lvl1pPr>
              <a:defRPr sz="1900">
                <a:solidFill>
                  <a:schemeClr val="tx1"/>
                </a:solidFill>
                <a:latin typeface="Arial" panose="020B0604020202020204" pitchFamily="34" charset="0"/>
                <a:ea typeface="ＭＳ Ｐゴシック" panose="020B0600070205080204" pitchFamily="50" charset="-128"/>
              </a:defRPr>
            </a:lvl1pPr>
            <a:lvl2pPr marL="742950" indent="-285750">
              <a:defRPr sz="1900">
                <a:solidFill>
                  <a:schemeClr val="tx1"/>
                </a:solidFill>
                <a:latin typeface="Arial" panose="020B0604020202020204" pitchFamily="34" charset="0"/>
                <a:ea typeface="ＭＳ Ｐゴシック" panose="020B0600070205080204" pitchFamily="50" charset="-128"/>
              </a:defRPr>
            </a:lvl2pPr>
            <a:lvl3pPr marL="1143000">
              <a:defRPr sz="1900">
                <a:solidFill>
                  <a:schemeClr val="tx1"/>
                </a:solidFill>
                <a:latin typeface="Arial" panose="020B0604020202020204" pitchFamily="34" charset="0"/>
                <a:ea typeface="ＭＳ Ｐゴシック" panose="020B0600070205080204" pitchFamily="50" charset="-128"/>
              </a:defRPr>
            </a:lvl3pPr>
            <a:lvl4pPr marL="1600200" indent="-228600">
              <a:defRPr sz="1900">
                <a:solidFill>
                  <a:schemeClr val="tx1"/>
                </a:solidFill>
                <a:latin typeface="Arial" panose="020B0604020202020204" pitchFamily="34" charset="0"/>
                <a:ea typeface="ＭＳ Ｐゴシック" panose="020B0600070205080204" pitchFamily="50" charset="-128"/>
              </a:defRPr>
            </a:lvl4pPr>
            <a:lvl5pPr marL="2057400" indent="-228600">
              <a:defRPr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9pPr>
          </a:lstStyle>
          <a:p>
            <a:r>
              <a:rPr lang="ja-JP" altLang="en-US" sz="1800" b="1" dirty="0">
                <a:solidFill>
                  <a:srgbClr val="0070C0"/>
                </a:solidFill>
              </a:rPr>
              <a:t>　</a:t>
            </a:r>
            <a:r>
              <a:rPr lang="ja-JP" altLang="en-US" sz="1800" b="1" dirty="0">
                <a:solidFill>
                  <a:srgbClr val="FF0000"/>
                </a:solidFill>
              </a:rPr>
              <a:t>宅地内に流入した「土砂混じりがれき」及び「損壊家屋等」について、所有者等によって自ら撤去を行った場合、その費用を償還する。</a:t>
            </a:r>
            <a:endParaRPr lang="ja-JP" altLang="ja-JP" sz="1800" b="1" dirty="0">
              <a:solidFill>
                <a:srgbClr val="FF0000"/>
              </a:solidFill>
            </a:endParaRPr>
          </a:p>
        </p:txBody>
      </p:sp>
      <p:sp>
        <p:nvSpPr>
          <p:cNvPr id="2" name="正方形/長方形 1"/>
          <p:cNvSpPr/>
          <p:nvPr/>
        </p:nvSpPr>
        <p:spPr>
          <a:xfrm>
            <a:off x="395287" y="1689652"/>
            <a:ext cx="9205913" cy="4771050"/>
          </a:xfrm>
          <a:prstGeom prst="rect">
            <a:avLst/>
          </a:prstGeom>
          <a:noFill/>
          <a:ln w="31750">
            <a:solidFill>
              <a:srgbClr val="0070C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a:extLst>
              <a:ext uri="{FF2B5EF4-FFF2-40B4-BE49-F238E27FC236}">
                <a16:creationId xmlns:a16="http://schemas.microsoft.com/office/drawing/2014/main" id="{19712B66-8A6B-FA9C-4F48-DF9436BD4ABC}"/>
              </a:ext>
            </a:extLst>
          </p:cNvPr>
          <p:cNvSpPr/>
          <p:nvPr/>
        </p:nvSpPr>
        <p:spPr>
          <a:xfrm>
            <a:off x="395287" y="68219"/>
            <a:ext cx="9115425" cy="524236"/>
          </a:xfrm>
          <a:prstGeom prst="rect">
            <a:avLst/>
          </a:prstGeom>
          <a:solidFill>
            <a:srgbClr val="0070C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b="1" dirty="0">
                <a:ln w="12700">
                  <a:solidFill>
                    <a:schemeClr val="bg1"/>
                  </a:solidFill>
                </a:ln>
                <a:solidFill>
                  <a:schemeClr val="bg1"/>
                </a:solidFill>
                <a:latin typeface="ＭＳ ゴシック" panose="020B0609070205080204" pitchFamily="49" charset="-128"/>
                <a:ea typeface="ＭＳ ゴシック" panose="020B0609070205080204" pitchFamily="49" charset="-128"/>
              </a:rPr>
              <a:t>費用償還</a:t>
            </a:r>
          </a:p>
        </p:txBody>
      </p:sp>
      <p:sp>
        <p:nvSpPr>
          <p:cNvPr id="21" name="スライド番号プレースホルダー 3">
            <a:extLst>
              <a:ext uri="{FF2B5EF4-FFF2-40B4-BE49-F238E27FC236}">
                <a16:creationId xmlns:a16="http://schemas.microsoft.com/office/drawing/2014/main" id="{9696AE73-CCA5-07D0-3156-B8B64746C0E9}"/>
              </a:ext>
            </a:extLst>
          </p:cNvPr>
          <p:cNvSpPr>
            <a:spLocks noGrp="1"/>
          </p:cNvSpPr>
          <p:nvPr>
            <p:ph type="sldNum" sz="quarter" idx="12"/>
          </p:nvPr>
        </p:nvSpPr>
        <p:spPr>
          <a:xfrm>
            <a:off x="7591170" y="6525864"/>
            <a:ext cx="2228850" cy="365125"/>
          </a:xfrm>
        </p:spPr>
        <p:txBody>
          <a:bodyPr/>
          <a:lstStyle/>
          <a:p>
            <a:r>
              <a:rPr kumimoji="1" lang="ja-JP" altLang="en-US" dirty="0"/>
              <a:t>２８</a:t>
            </a:r>
          </a:p>
        </p:txBody>
      </p:sp>
    </p:spTree>
    <p:extLst>
      <p:ext uri="{BB962C8B-B14F-4D97-AF65-F5344CB8AC3E}">
        <p14:creationId xmlns:p14="http://schemas.microsoft.com/office/powerpoint/2010/main" val="1922810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85B34A9-2D87-7688-74A3-675F0AB7EF21}"/>
              </a:ext>
            </a:extLst>
          </p:cNvPr>
          <p:cNvSpPr>
            <a:spLocks noGrp="1"/>
          </p:cNvSpPr>
          <p:nvPr>
            <p:ph type="sldNum" sz="quarter" idx="12"/>
          </p:nvPr>
        </p:nvSpPr>
        <p:spPr>
          <a:xfrm>
            <a:off x="7406919" y="6420373"/>
            <a:ext cx="2228850" cy="365125"/>
          </a:xfrm>
        </p:spPr>
        <p:txBody>
          <a:bodyPr/>
          <a:lstStyle/>
          <a:p>
            <a:r>
              <a:rPr kumimoji="1" lang="ja-JP" altLang="en-US" dirty="0"/>
              <a:t>２</a:t>
            </a:r>
          </a:p>
        </p:txBody>
      </p:sp>
      <p:sp>
        <p:nvSpPr>
          <p:cNvPr id="3" name="テキスト ボックス 2">
            <a:extLst>
              <a:ext uri="{FF2B5EF4-FFF2-40B4-BE49-F238E27FC236}">
                <a16:creationId xmlns:a16="http://schemas.microsoft.com/office/drawing/2014/main" id="{F6C97CC3-2DC8-597C-5B30-210C79858CF5}"/>
              </a:ext>
            </a:extLst>
          </p:cNvPr>
          <p:cNvSpPr txBox="1">
            <a:spLocks noChangeArrowheads="1"/>
          </p:cNvSpPr>
          <p:nvPr/>
        </p:nvSpPr>
        <p:spPr bwMode="auto">
          <a:xfrm>
            <a:off x="1038921" y="217773"/>
            <a:ext cx="7828158"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dirty="0">
                <a:solidFill>
                  <a:prstClr val="black"/>
                </a:solidFill>
                <a:latin typeface="ＭＳ ゴシック" panose="020B0609070205080204" pitchFamily="49" charset="-128"/>
                <a:ea typeface="ＭＳ ゴシック" panose="020B0609070205080204" pitchFamily="49" charset="-128"/>
              </a:rPr>
              <a:t>大規模災害の特性</a:t>
            </a:r>
          </a:p>
        </p:txBody>
      </p:sp>
      <p:graphicFrame>
        <p:nvGraphicFramePr>
          <p:cNvPr id="8" name="表 8">
            <a:extLst>
              <a:ext uri="{FF2B5EF4-FFF2-40B4-BE49-F238E27FC236}">
                <a16:creationId xmlns:a16="http://schemas.microsoft.com/office/drawing/2014/main" id="{A0E3D53C-B4F4-9D30-84E8-5833BB434912}"/>
              </a:ext>
            </a:extLst>
          </p:cNvPr>
          <p:cNvGraphicFramePr>
            <a:graphicFrameLocks noGrp="1"/>
          </p:cNvGraphicFramePr>
          <p:nvPr/>
        </p:nvGraphicFramePr>
        <p:xfrm>
          <a:off x="270231" y="837285"/>
          <a:ext cx="9365538" cy="5655590"/>
        </p:xfrm>
        <a:graphic>
          <a:graphicData uri="http://schemas.openxmlformats.org/drawingml/2006/table">
            <a:tbl>
              <a:tblPr firstRow="1" bandRow="1">
                <a:tableStyleId>{5C22544A-7EE6-4342-B048-85BDC9FD1C3A}</a:tableStyleId>
              </a:tblPr>
              <a:tblGrid>
                <a:gridCol w="2211001">
                  <a:extLst>
                    <a:ext uri="{9D8B030D-6E8A-4147-A177-3AD203B41FA5}">
                      <a16:colId xmlns:a16="http://schemas.microsoft.com/office/drawing/2014/main" val="1247274807"/>
                    </a:ext>
                  </a:extLst>
                </a:gridCol>
                <a:gridCol w="1490389">
                  <a:extLst>
                    <a:ext uri="{9D8B030D-6E8A-4147-A177-3AD203B41FA5}">
                      <a16:colId xmlns:a16="http://schemas.microsoft.com/office/drawing/2014/main" val="690786744"/>
                    </a:ext>
                  </a:extLst>
                </a:gridCol>
                <a:gridCol w="3322763">
                  <a:extLst>
                    <a:ext uri="{9D8B030D-6E8A-4147-A177-3AD203B41FA5}">
                      <a16:colId xmlns:a16="http://schemas.microsoft.com/office/drawing/2014/main" val="977946425"/>
                    </a:ext>
                  </a:extLst>
                </a:gridCol>
                <a:gridCol w="2341385">
                  <a:extLst>
                    <a:ext uri="{9D8B030D-6E8A-4147-A177-3AD203B41FA5}">
                      <a16:colId xmlns:a16="http://schemas.microsoft.com/office/drawing/2014/main" val="1911232748"/>
                    </a:ext>
                  </a:extLst>
                </a:gridCol>
              </a:tblGrid>
              <a:tr h="861835">
                <a:tc>
                  <a:txBody>
                    <a:bodyPr/>
                    <a:lstStyle/>
                    <a:p>
                      <a:pPr algn="ctr"/>
                      <a:r>
                        <a:rPr kumimoji="1" lang="ja-JP" altLang="en-US" dirty="0"/>
                        <a:t>災害</a:t>
                      </a:r>
                    </a:p>
                  </a:txBody>
                  <a:tcPr anchor="ctr"/>
                </a:tc>
                <a:tc>
                  <a:txBody>
                    <a:bodyPr/>
                    <a:lstStyle/>
                    <a:p>
                      <a:pPr algn="ctr"/>
                      <a:r>
                        <a:rPr kumimoji="1" lang="ja-JP" altLang="en-US" dirty="0"/>
                        <a:t>一次災害</a:t>
                      </a:r>
                    </a:p>
                  </a:txBody>
                  <a:tcPr anchor="ctr"/>
                </a:tc>
                <a:tc>
                  <a:txBody>
                    <a:bodyPr/>
                    <a:lstStyle/>
                    <a:p>
                      <a:pPr algn="ctr"/>
                      <a:r>
                        <a:rPr kumimoji="1" lang="ja-JP" altLang="en-US" dirty="0"/>
                        <a:t>二次災害</a:t>
                      </a:r>
                    </a:p>
                  </a:txBody>
                  <a:tcPr anchor="ctr"/>
                </a:tc>
                <a:tc>
                  <a:txBody>
                    <a:bodyPr/>
                    <a:lstStyle/>
                    <a:p>
                      <a:pPr algn="ctr"/>
                      <a:r>
                        <a:rPr kumimoji="1" lang="ja-JP" altLang="en-US" dirty="0"/>
                        <a:t>備考</a:t>
                      </a:r>
                    </a:p>
                  </a:txBody>
                  <a:tcPr anchor="ctr"/>
                </a:tc>
                <a:extLst>
                  <a:ext uri="{0D108BD9-81ED-4DB2-BD59-A6C34878D82A}">
                    <a16:rowId xmlns:a16="http://schemas.microsoft.com/office/drawing/2014/main" val="2354304536"/>
                  </a:ext>
                </a:extLst>
              </a:tr>
              <a:tr h="903496">
                <a:tc>
                  <a:txBody>
                    <a:bodyPr/>
                    <a:lstStyle/>
                    <a:p>
                      <a:pPr algn="ctr"/>
                      <a:r>
                        <a:rPr kumimoji="1" lang="ja-JP" altLang="en-US" dirty="0"/>
                        <a:t>阪神・淡路大震災</a:t>
                      </a:r>
                    </a:p>
                  </a:txBody>
                  <a:tcPr anchor="ctr"/>
                </a:tc>
                <a:tc>
                  <a:txBody>
                    <a:bodyPr/>
                    <a:lstStyle/>
                    <a:p>
                      <a:pPr algn="ctr"/>
                      <a:r>
                        <a:rPr kumimoji="1" lang="ja-JP" altLang="en-US" dirty="0"/>
                        <a:t>内陸地震（野島断層）（</a:t>
                      </a:r>
                      <a:r>
                        <a:rPr kumimoji="1" lang="en-US" altLang="ja-JP" dirty="0"/>
                        <a:t>M7.3</a:t>
                      </a:r>
                      <a:r>
                        <a:rPr kumimoji="1" lang="ja-JP" altLang="en-US" dirty="0"/>
                        <a:t>）</a:t>
                      </a:r>
                      <a:endParaRPr kumimoji="1" lang="en-US" altLang="ja-JP" dirty="0"/>
                    </a:p>
                  </a:txBody>
                  <a:tcPr anchor="ctr"/>
                </a:tc>
                <a:tc>
                  <a:txBody>
                    <a:bodyPr/>
                    <a:lstStyle/>
                    <a:p>
                      <a:pPr algn="ctr"/>
                      <a:r>
                        <a:rPr kumimoji="1" lang="ja-JP" altLang="en-US" dirty="0"/>
                        <a:t>通電火災・液状化・斜面崩壊</a:t>
                      </a:r>
                    </a:p>
                  </a:txBody>
                  <a:tcPr anchor="ctr"/>
                </a:tc>
                <a:tc>
                  <a:txBody>
                    <a:bodyPr/>
                    <a:lstStyle/>
                    <a:p>
                      <a:pPr algn="l"/>
                      <a:r>
                        <a:rPr kumimoji="1" lang="ja-JP" altLang="en-US" dirty="0"/>
                        <a:t>・死因は圧死・窒息死</a:t>
                      </a:r>
                      <a:endParaRPr kumimoji="1" lang="en-US" altLang="ja-JP" dirty="0"/>
                    </a:p>
                    <a:p>
                      <a:pPr algn="l"/>
                      <a:r>
                        <a:rPr kumimoji="1" lang="ja-JP" altLang="en-US" dirty="0"/>
                        <a:t>・耐震基準見直しの</a:t>
                      </a:r>
                      <a:endParaRPr kumimoji="1" lang="en-US" altLang="ja-JP" dirty="0"/>
                    </a:p>
                    <a:p>
                      <a:pPr algn="l"/>
                      <a:r>
                        <a:rPr kumimoji="1" lang="ja-JP" altLang="en-US" dirty="0"/>
                        <a:t>　きっかけ</a:t>
                      </a:r>
                    </a:p>
                  </a:txBody>
                  <a:tcPr anchor="ctr"/>
                </a:tc>
                <a:extLst>
                  <a:ext uri="{0D108BD9-81ED-4DB2-BD59-A6C34878D82A}">
                    <a16:rowId xmlns:a16="http://schemas.microsoft.com/office/drawing/2014/main" val="1671101459"/>
                  </a:ext>
                </a:extLst>
              </a:tr>
              <a:tr h="1174545">
                <a:tc>
                  <a:txBody>
                    <a:bodyPr/>
                    <a:lstStyle/>
                    <a:p>
                      <a:pPr algn="ctr"/>
                      <a:r>
                        <a:rPr kumimoji="1" lang="ja-JP" altLang="en-US" dirty="0"/>
                        <a:t>東日本大震災</a:t>
                      </a:r>
                    </a:p>
                  </a:txBody>
                  <a:tcPr anchor="ctr"/>
                </a:tc>
                <a:tc>
                  <a:txBody>
                    <a:bodyPr/>
                    <a:lstStyle/>
                    <a:p>
                      <a:pPr algn="ctr"/>
                      <a:r>
                        <a:rPr kumimoji="1" lang="ja-JP" altLang="en-US" dirty="0"/>
                        <a:t>海溝型地震</a:t>
                      </a:r>
                      <a:endParaRPr kumimoji="1" lang="en-US" altLang="ja-JP" dirty="0"/>
                    </a:p>
                    <a:p>
                      <a:pPr algn="ctr"/>
                      <a:r>
                        <a:rPr kumimoji="1" lang="en-US" altLang="ja-JP" dirty="0"/>
                        <a:t>(M9.0</a:t>
                      </a:r>
                      <a:r>
                        <a:rPr kumimoji="1" lang="ja-JP" altLang="en-US" dirty="0"/>
                        <a:t>）</a:t>
                      </a:r>
                    </a:p>
                  </a:txBody>
                  <a:tcPr anchor="ctr"/>
                </a:tc>
                <a:tc>
                  <a:txBody>
                    <a:bodyPr/>
                    <a:lstStyle/>
                    <a:p>
                      <a:pPr algn="l"/>
                      <a:r>
                        <a:rPr kumimoji="1" lang="ja-JP" altLang="en-US" dirty="0"/>
                        <a:t>　通電火災・液状化</a:t>
                      </a:r>
                      <a:endParaRPr kumimoji="1" lang="en-US" altLang="ja-JP" dirty="0"/>
                    </a:p>
                    <a:p>
                      <a:pPr algn="l"/>
                      <a:r>
                        <a:rPr kumimoji="1" lang="ja-JP" altLang="en-US" dirty="0"/>
                        <a:t>　大津波（遡上高４０．５ｍ）・</a:t>
                      </a:r>
                      <a:endParaRPr kumimoji="1" lang="en-US" altLang="ja-JP" dirty="0"/>
                    </a:p>
                    <a:p>
                      <a:pPr algn="l"/>
                      <a:r>
                        <a:rPr kumimoji="1" lang="ja-JP" altLang="en-US" dirty="0"/>
                        <a:t>　福島第一原子力発電所事故・　</a:t>
                      </a:r>
                      <a:endParaRPr kumimoji="1" lang="en-US" altLang="ja-JP" dirty="0"/>
                    </a:p>
                    <a:p>
                      <a:pPr algn="l"/>
                      <a:r>
                        <a:rPr kumimoji="1" lang="ja-JP" altLang="en-US" dirty="0"/>
                        <a:t>　沿岸部火災</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・死因は９割が水死</a:t>
                      </a:r>
                      <a:endParaRPr kumimoji="1" lang="en-US" altLang="ja-JP" dirty="0"/>
                    </a:p>
                    <a:p>
                      <a:pPr algn="l"/>
                      <a:r>
                        <a:rPr kumimoji="1" lang="ja-JP" altLang="en-US" dirty="0"/>
                        <a:t>・液状化は東京湾沿</a:t>
                      </a:r>
                      <a:endParaRPr kumimoji="1" lang="en-US" altLang="ja-JP" dirty="0"/>
                    </a:p>
                    <a:p>
                      <a:pPr algn="l"/>
                      <a:r>
                        <a:rPr kumimoji="1" lang="ja-JP" altLang="en-US" dirty="0"/>
                        <a:t>　岸中心に発生</a:t>
                      </a:r>
                    </a:p>
                  </a:txBody>
                  <a:tcPr anchor="ctr"/>
                </a:tc>
                <a:extLst>
                  <a:ext uri="{0D108BD9-81ED-4DB2-BD59-A6C34878D82A}">
                    <a16:rowId xmlns:a16="http://schemas.microsoft.com/office/drawing/2014/main" val="2853891906"/>
                  </a:ext>
                </a:extLst>
              </a:tr>
              <a:tr h="903496">
                <a:tc>
                  <a:txBody>
                    <a:bodyPr/>
                    <a:lstStyle/>
                    <a:p>
                      <a:pPr algn="ctr"/>
                      <a:r>
                        <a:rPr kumimoji="1" lang="ja-JP" altLang="en-US" dirty="0"/>
                        <a:t>熊本地震</a:t>
                      </a:r>
                    </a:p>
                  </a:txBody>
                  <a:tcPr anchor="ctr"/>
                </a:tc>
                <a:tc>
                  <a:txBody>
                    <a:bodyPr/>
                    <a:lstStyle/>
                    <a:p>
                      <a:pPr algn="ctr"/>
                      <a:r>
                        <a:rPr kumimoji="1" lang="ja-JP" altLang="en-US" dirty="0"/>
                        <a:t>内陸地震</a:t>
                      </a:r>
                      <a:endParaRPr kumimoji="1" lang="en-US" altLang="ja-JP" dirty="0"/>
                    </a:p>
                    <a:p>
                      <a:pPr algn="ctr"/>
                      <a:r>
                        <a:rPr kumimoji="1" lang="ja-JP" altLang="en-US" dirty="0"/>
                        <a:t>（</a:t>
                      </a:r>
                      <a:r>
                        <a:rPr kumimoji="1" lang="en-US" altLang="ja-JP" dirty="0"/>
                        <a:t>M6.5</a:t>
                      </a:r>
                      <a:r>
                        <a:rPr kumimoji="1" lang="ja-JP" altLang="en-US" dirty="0"/>
                        <a:t>余震</a:t>
                      </a:r>
                      <a:r>
                        <a:rPr kumimoji="1" lang="en-US" altLang="ja-JP" dirty="0"/>
                        <a:t>)</a:t>
                      </a:r>
                    </a:p>
                  </a:txBody>
                  <a:tcPr anchor="ctr"/>
                </a:tc>
                <a:tc>
                  <a:txBody>
                    <a:bodyPr/>
                    <a:lstStyle/>
                    <a:p>
                      <a:pPr algn="l"/>
                      <a:r>
                        <a:rPr kumimoji="1" lang="ja-JP" altLang="en-US" dirty="0"/>
                        <a:t>　２８時間後に</a:t>
                      </a:r>
                      <a:r>
                        <a:rPr kumimoji="1" lang="en-US" altLang="ja-JP" dirty="0"/>
                        <a:t>M7.3</a:t>
                      </a:r>
                      <a:r>
                        <a:rPr kumimoji="1" lang="ja-JP" altLang="en-US" dirty="0"/>
                        <a:t>の本震</a:t>
                      </a:r>
                      <a:endParaRPr kumimoji="1" lang="en-US" altLang="ja-JP" dirty="0"/>
                    </a:p>
                    <a:p>
                      <a:pPr algn="l"/>
                      <a:r>
                        <a:rPr kumimoji="1" lang="ja-JP" altLang="en-US" dirty="0"/>
                        <a:t>　土石流・地すべり・がけ崩れ</a:t>
                      </a:r>
                      <a:endParaRPr kumimoji="1" lang="en-US" altLang="ja-JP" dirty="0"/>
                    </a:p>
                    <a:p>
                      <a:pPr algn="l"/>
                      <a:r>
                        <a:rPr kumimoji="1" lang="ja-JP" altLang="en-US" dirty="0"/>
                        <a:t>　等の土砂災害</a:t>
                      </a:r>
                      <a:endParaRPr kumimoji="1" lang="en-US" altLang="ja-JP" dirty="0"/>
                    </a:p>
                  </a:txBody>
                  <a:tcPr anchor="ctr"/>
                </a:tc>
                <a:tc>
                  <a:txBody>
                    <a:bodyPr/>
                    <a:lstStyle/>
                    <a:p>
                      <a:pPr algn="l"/>
                      <a:r>
                        <a:rPr kumimoji="1" lang="ja-JP" altLang="en-US" dirty="0"/>
                        <a:t>・関連死が直接死の　</a:t>
                      </a:r>
                      <a:endParaRPr kumimoji="1" lang="en-US" altLang="ja-JP" dirty="0"/>
                    </a:p>
                    <a:p>
                      <a:pPr algn="l"/>
                      <a:r>
                        <a:rPr kumimoji="1" lang="ja-JP" altLang="en-US" dirty="0"/>
                        <a:t>　４倍</a:t>
                      </a:r>
                    </a:p>
                  </a:txBody>
                  <a:tcPr anchor="ctr"/>
                </a:tc>
                <a:extLst>
                  <a:ext uri="{0D108BD9-81ED-4DB2-BD59-A6C34878D82A}">
                    <a16:rowId xmlns:a16="http://schemas.microsoft.com/office/drawing/2014/main" val="2418435083"/>
                  </a:ext>
                </a:extLst>
              </a:tr>
              <a:tr h="903496">
                <a:tc>
                  <a:txBody>
                    <a:bodyPr/>
                    <a:lstStyle/>
                    <a:p>
                      <a:pPr algn="ctr"/>
                      <a:r>
                        <a:rPr kumimoji="1" lang="ja-JP" altLang="en-US" dirty="0"/>
                        <a:t>西日本豪雨災害</a:t>
                      </a:r>
                    </a:p>
                  </a:txBody>
                  <a:tcPr anchor="ctr"/>
                </a:tc>
                <a:tc>
                  <a:txBody>
                    <a:bodyPr/>
                    <a:lstStyle/>
                    <a:p>
                      <a:pPr algn="ctr"/>
                      <a:r>
                        <a:rPr kumimoji="1" lang="ja-JP" altLang="en-US" dirty="0"/>
                        <a:t>水害</a:t>
                      </a:r>
                      <a:endParaRPr kumimoji="1" lang="en-US" altLang="ja-JP" dirty="0"/>
                    </a:p>
                    <a:p>
                      <a:pPr algn="ctr"/>
                      <a:r>
                        <a:rPr kumimoji="1" lang="ja-JP" altLang="en-US" dirty="0"/>
                        <a:t>（土石流等）</a:t>
                      </a:r>
                    </a:p>
                  </a:txBody>
                  <a:tcPr anchor="ctr"/>
                </a:tc>
                <a:tc>
                  <a:txBody>
                    <a:bodyPr/>
                    <a:lstStyle/>
                    <a:p>
                      <a:pPr algn="l"/>
                      <a:r>
                        <a:rPr kumimoji="1" lang="ja-JP" altLang="en-US" dirty="0"/>
                        <a:t>　バックウｵーター（本流→支流）</a:t>
                      </a:r>
                      <a:endParaRPr kumimoji="1" lang="en-US" altLang="ja-JP" dirty="0"/>
                    </a:p>
                    <a:p>
                      <a:pPr algn="l"/>
                      <a:r>
                        <a:rPr kumimoji="1" lang="ja-JP" altLang="en-US" dirty="0"/>
                        <a:t>　下水道閉塞等による内水氾濫　</a:t>
                      </a:r>
                      <a:endParaRPr kumimoji="1" lang="en-US" altLang="ja-JP" dirty="0"/>
                    </a:p>
                    <a:p>
                      <a:pPr algn="l"/>
                      <a:r>
                        <a:rPr kumimoji="1" lang="ja-JP" altLang="en-US" dirty="0"/>
                        <a:t>　ダム放流による河川決壊</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・土砂流でコアストー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ン発生</a:t>
                      </a:r>
                      <a:endParaRPr kumimoji="1" lang="en-US" altLang="ja-JP" dirty="0"/>
                    </a:p>
                  </a:txBody>
                  <a:tcPr anchor="ctr"/>
                </a:tc>
                <a:extLst>
                  <a:ext uri="{0D108BD9-81ED-4DB2-BD59-A6C34878D82A}">
                    <a16:rowId xmlns:a16="http://schemas.microsoft.com/office/drawing/2014/main" val="1488274928"/>
                  </a:ext>
                </a:extLst>
              </a:tr>
              <a:tr h="861835">
                <a:tc>
                  <a:txBody>
                    <a:bodyPr/>
                    <a:lstStyle/>
                    <a:p>
                      <a:pPr algn="ctr"/>
                      <a:r>
                        <a:rPr kumimoji="1" lang="ja-JP" altLang="en-US" dirty="0"/>
                        <a:t>令和元年房総半島台風・東日本台風</a:t>
                      </a:r>
                    </a:p>
                  </a:txBody>
                  <a:tcPr anchor="ctr"/>
                </a:tc>
                <a:tc>
                  <a:txBody>
                    <a:bodyPr/>
                    <a:lstStyle/>
                    <a:p>
                      <a:pPr algn="ctr"/>
                      <a:r>
                        <a:rPr kumimoji="1" lang="ja-JP" altLang="en-US" dirty="0"/>
                        <a:t>台風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バックウｵーター（本流→支流）</a:t>
                      </a:r>
                      <a:endParaRPr kumimoji="1" lang="en-US" altLang="ja-JP" dirty="0"/>
                    </a:p>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4034760426"/>
                  </a:ext>
                </a:extLst>
              </a:tr>
            </a:tbl>
          </a:graphicData>
        </a:graphic>
      </p:graphicFrame>
    </p:spTree>
    <p:extLst>
      <p:ext uri="{BB962C8B-B14F-4D97-AF65-F5344CB8AC3E}">
        <p14:creationId xmlns:p14="http://schemas.microsoft.com/office/powerpoint/2010/main" val="3644910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3" name="テキスト ボックス 6">
            <a:extLst>
              <a:ext uri="{FF2B5EF4-FFF2-40B4-BE49-F238E27FC236}">
                <a16:creationId xmlns:a16="http://schemas.microsoft.com/office/drawing/2014/main" id="{9B881A0E-716D-5360-0DBA-B52B224D1682}"/>
              </a:ext>
            </a:extLst>
          </p:cNvPr>
          <p:cNvSpPr txBox="1">
            <a:spLocks noChangeArrowheads="1"/>
          </p:cNvSpPr>
          <p:nvPr/>
        </p:nvSpPr>
        <p:spPr bwMode="auto">
          <a:xfrm>
            <a:off x="452438" y="908050"/>
            <a:ext cx="8964949"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defTabSz="447663">
              <a:lnSpc>
                <a:spcPct val="100000"/>
              </a:lnSpc>
              <a:spcBef>
                <a:spcPts val="300"/>
              </a:spcBef>
              <a:buFont typeface="Wingdings" panose="05000000000000000000" pitchFamily="2" charset="2"/>
              <a:buChar char="l"/>
            </a:pP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ja-JP" altLang="en-US" sz="1600" b="1" dirty="0">
                <a:solidFill>
                  <a:srgbClr val="000000"/>
                </a:solidFill>
                <a:latin typeface="BIZ UDPゴシック" panose="020B0400000000000000" pitchFamily="50" charset="-128"/>
                <a:ea typeface="BIZ UDPゴシック" panose="020B0400000000000000" pitchFamily="50" charset="-128"/>
              </a:rPr>
              <a:t>実効性確保モデル事業</a:t>
            </a: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en-US" altLang="ja-JP" sz="1800" b="1" dirty="0">
                <a:solidFill>
                  <a:srgbClr val="000000"/>
                </a:solidFill>
                <a:latin typeface="BIZ UDPゴシック" panose="020B0400000000000000" pitchFamily="50" charset="-128"/>
                <a:ea typeface="BIZ UDPゴシック" panose="020B0400000000000000" pitchFamily="50" charset="-128"/>
              </a:rPr>
              <a:t/>
            </a:r>
            <a:br>
              <a:rPr kumimoji="0" lang="en-US" altLang="ja-JP" sz="1800" b="1" dirty="0">
                <a:solidFill>
                  <a:srgbClr val="000000"/>
                </a:solidFill>
                <a:latin typeface="BIZ UDPゴシック" panose="020B0400000000000000" pitchFamily="50" charset="-128"/>
                <a:ea typeface="BIZ UDPゴシック" panose="020B0400000000000000" pitchFamily="50" charset="-128"/>
              </a:rPr>
            </a:br>
            <a:r>
              <a:rPr kumimoji="0" lang="ja-JP" altLang="en-US" sz="1400" dirty="0">
                <a:solidFill>
                  <a:srgbClr val="000000"/>
                </a:solidFill>
                <a:latin typeface="BIZ UDPゴシック" panose="020B0400000000000000" pitchFamily="50" charset="-128"/>
                <a:ea typeface="BIZ UDPゴシック" panose="020B0400000000000000" pitchFamily="50" charset="-128"/>
              </a:rPr>
              <a:t>市町村における発災時の災害廃棄物処理の実行性確保のため、災害廃棄物処理計画の改訂や初動対応マニュアル等の作成を行う。</a:t>
            </a:r>
            <a:endParaRPr kumimoji="0" lang="en-US" altLang="ja-JP" sz="1400" dirty="0">
              <a:solidFill>
                <a:srgbClr val="000000"/>
              </a:solidFill>
              <a:latin typeface="BIZ UDPゴシック" panose="020B0400000000000000" pitchFamily="50" charset="-128"/>
              <a:ea typeface="BIZ UDPゴシック" panose="020B0400000000000000" pitchFamily="50" charset="-128"/>
            </a:endParaRPr>
          </a:p>
          <a:p>
            <a:pPr defTabSz="447663">
              <a:lnSpc>
                <a:spcPct val="100000"/>
              </a:lnSpc>
              <a:spcBef>
                <a:spcPts val="300"/>
              </a:spcBef>
              <a:buFont typeface="Wingdings" panose="05000000000000000000" pitchFamily="2" charset="2"/>
              <a:buChar char="l"/>
            </a:pP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ja-JP" altLang="en-US" sz="1600" b="1" dirty="0">
                <a:solidFill>
                  <a:srgbClr val="000000"/>
                </a:solidFill>
                <a:latin typeface="BIZ UDPゴシック" panose="020B0400000000000000" pitchFamily="50" charset="-128"/>
                <a:ea typeface="BIZ UDPゴシック" panose="020B0400000000000000" pitchFamily="50" charset="-128"/>
              </a:rPr>
              <a:t>住民啓発モデル事業</a:t>
            </a: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en-US" altLang="ja-JP" sz="1800" b="1" dirty="0">
                <a:solidFill>
                  <a:srgbClr val="000000"/>
                </a:solidFill>
                <a:latin typeface="BIZ UDPゴシック" panose="020B0400000000000000" pitchFamily="50" charset="-128"/>
                <a:ea typeface="BIZ UDPゴシック" panose="020B0400000000000000" pitchFamily="50" charset="-128"/>
              </a:rPr>
              <a:t/>
            </a:r>
            <a:br>
              <a:rPr kumimoji="0" lang="en-US" altLang="ja-JP" sz="1800" b="1" dirty="0">
                <a:solidFill>
                  <a:srgbClr val="000000"/>
                </a:solidFill>
                <a:latin typeface="BIZ UDPゴシック" panose="020B0400000000000000" pitchFamily="50" charset="-128"/>
                <a:ea typeface="BIZ UDPゴシック" panose="020B0400000000000000" pitchFamily="50" charset="-128"/>
              </a:rPr>
            </a:br>
            <a:r>
              <a:rPr kumimoji="0" lang="ja-JP" altLang="en-US" sz="1400" dirty="0">
                <a:solidFill>
                  <a:srgbClr val="000000"/>
                </a:solidFill>
                <a:latin typeface="BIZ UDPゴシック" panose="020B0400000000000000" pitchFamily="50" charset="-128"/>
                <a:ea typeface="BIZ UDPゴシック" panose="020B0400000000000000" pitchFamily="50" charset="-128"/>
              </a:rPr>
              <a:t>平時から市町村による住民向けの災害廃棄物処理に係る広報手段や説明会等、効果的な普及啓発への取組を支援する事業を行う。</a:t>
            </a:r>
            <a:endParaRPr kumimoji="0" lang="en-US" altLang="ja-JP" sz="1400" dirty="0">
              <a:solidFill>
                <a:srgbClr val="000000"/>
              </a:solidFill>
              <a:latin typeface="BIZ UDPゴシック" panose="020B0400000000000000" pitchFamily="50" charset="-128"/>
              <a:ea typeface="BIZ UDPゴシック" panose="020B0400000000000000" pitchFamily="50" charset="-128"/>
            </a:endParaRPr>
          </a:p>
          <a:p>
            <a:pPr defTabSz="447663">
              <a:lnSpc>
                <a:spcPct val="100000"/>
              </a:lnSpc>
              <a:spcBef>
                <a:spcPts val="300"/>
              </a:spcBef>
              <a:buFont typeface="Wingdings" panose="05000000000000000000" pitchFamily="2" charset="2"/>
              <a:buChar char="l"/>
            </a:pP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ja-JP" altLang="en-US" sz="1600" b="1" dirty="0">
                <a:solidFill>
                  <a:srgbClr val="000000"/>
                </a:solidFill>
                <a:latin typeface="BIZ UDPゴシック" panose="020B0400000000000000" pitchFamily="50" charset="-128"/>
                <a:ea typeface="BIZ UDPゴシック" panose="020B0400000000000000" pitchFamily="50" charset="-128"/>
              </a:rPr>
              <a:t>府県提案型モデル事業</a:t>
            </a:r>
            <a:r>
              <a:rPr kumimoji="0" lang="en-US" altLang="ja-JP" sz="1600" b="1" dirty="0">
                <a:solidFill>
                  <a:srgbClr val="000000"/>
                </a:solidFill>
                <a:latin typeface="BIZ UDPゴシック" panose="020B0400000000000000" pitchFamily="50" charset="-128"/>
                <a:ea typeface="BIZ UDPゴシック" panose="020B0400000000000000" pitchFamily="50" charset="-128"/>
              </a:rPr>
              <a:t>】</a:t>
            </a:r>
            <a:r>
              <a:rPr kumimoji="0" lang="en-US" altLang="ja-JP" sz="1800" b="1" dirty="0">
                <a:solidFill>
                  <a:srgbClr val="000000"/>
                </a:solidFill>
                <a:latin typeface="BIZ UDPゴシック" panose="020B0400000000000000" pitchFamily="50" charset="-128"/>
                <a:ea typeface="BIZ UDPゴシック" panose="020B0400000000000000" pitchFamily="50" charset="-128"/>
              </a:rPr>
              <a:t/>
            </a:r>
            <a:br>
              <a:rPr kumimoji="0" lang="en-US" altLang="ja-JP" sz="1800" b="1" dirty="0">
                <a:solidFill>
                  <a:srgbClr val="000000"/>
                </a:solidFill>
                <a:latin typeface="BIZ UDPゴシック" panose="020B0400000000000000" pitchFamily="50" charset="-128"/>
                <a:ea typeface="BIZ UDPゴシック" panose="020B0400000000000000" pitchFamily="50" charset="-128"/>
              </a:rPr>
            </a:br>
            <a:r>
              <a:rPr kumimoji="0" lang="ja-JP" altLang="en-US" sz="1400" dirty="0">
                <a:solidFill>
                  <a:srgbClr val="000000"/>
                </a:solidFill>
                <a:latin typeface="BIZ UDPゴシック" panose="020B0400000000000000" pitchFamily="50" charset="-128"/>
                <a:ea typeface="BIZ UDPゴシック" panose="020B0400000000000000" pitchFamily="50" charset="-128"/>
              </a:rPr>
              <a:t>各府県内の市町村の実効性確保に向けて、各地域の実情に精通している府県にモデル事業を提案いただくことで、各地域の状況に応じた効果的な事業を行う。</a:t>
            </a:r>
            <a:endParaRPr kumimoji="0" lang="ja-JP" altLang="en-US" sz="1763" dirty="0">
              <a:solidFill>
                <a:srgbClr val="000000"/>
              </a:solidFill>
              <a:latin typeface="BIZ UDPゴシック" panose="020B0400000000000000" pitchFamily="50" charset="-128"/>
              <a:ea typeface="BIZ UDPゴシック" panose="020B0400000000000000" pitchFamily="50" charset="-128"/>
            </a:endParaRPr>
          </a:p>
        </p:txBody>
      </p:sp>
      <p:graphicFrame>
        <p:nvGraphicFramePr>
          <p:cNvPr id="5" name="表 4">
            <a:extLst>
              <a:ext uri="{FF2B5EF4-FFF2-40B4-BE49-F238E27FC236}">
                <a16:creationId xmlns:a16="http://schemas.microsoft.com/office/drawing/2014/main" id="{813CED99-BC6D-F512-BDB8-50AC61EF8F69}"/>
              </a:ext>
            </a:extLst>
          </p:cNvPr>
          <p:cNvGraphicFramePr>
            <a:graphicFrameLocks noGrp="1"/>
          </p:cNvGraphicFramePr>
          <p:nvPr/>
        </p:nvGraphicFramePr>
        <p:xfrm>
          <a:off x="461963" y="3217624"/>
          <a:ext cx="9001125" cy="3451464"/>
        </p:xfrm>
        <a:graphic>
          <a:graphicData uri="http://schemas.openxmlformats.org/drawingml/2006/table">
            <a:tbl>
              <a:tblPr firstRow="1" bandRow="1">
                <a:tableStyleId>{5C22544A-7EE6-4342-B048-85BDC9FD1C3A}</a:tableStyleId>
              </a:tblPr>
              <a:tblGrid>
                <a:gridCol w="1153013">
                  <a:extLst>
                    <a:ext uri="{9D8B030D-6E8A-4147-A177-3AD203B41FA5}">
                      <a16:colId xmlns:a16="http://schemas.microsoft.com/office/drawing/2014/main" val="3337953394"/>
                    </a:ext>
                  </a:extLst>
                </a:gridCol>
                <a:gridCol w="1099649">
                  <a:extLst>
                    <a:ext uri="{9D8B030D-6E8A-4147-A177-3AD203B41FA5}">
                      <a16:colId xmlns:a16="http://schemas.microsoft.com/office/drawing/2014/main" val="1776728908"/>
                    </a:ext>
                  </a:extLst>
                </a:gridCol>
                <a:gridCol w="6748463">
                  <a:extLst>
                    <a:ext uri="{9D8B030D-6E8A-4147-A177-3AD203B41FA5}">
                      <a16:colId xmlns:a16="http://schemas.microsoft.com/office/drawing/2014/main" val="20001"/>
                    </a:ext>
                  </a:extLst>
                </a:gridCol>
              </a:tblGrid>
              <a:tr h="115281">
                <a:tc>
                  <a:txBody>
                    <a:bodyPr/>
                    <a:lstStyle/>
                    <a:p>
                      <a:pPr algn="ctr"/>
                      <a:r>
                        <a:rPr kumimoji="1" lang="ja-JP" altLang="en-US" sz="1200" b="1" dirty="0">
                          <a:latin typeface="BIZ UDPゴシック" panose="020B0400000000000000" pitchFamily="50" charset="-128"/>
                          <a:ea typeface="BIZ UDPゴシック" panose="020B0400000000000000" pitchFamily="50" charset="-128"/>
                        </a:rPr>
                        <a:t>事業名</a:t>
                      </a:r>
                    </a:p>
                  </a:txBody>
                  <a:tcPr marL="89522" marR="89522" marT="44751" marB="44751" anchor="ctr" anchorCtr="1">
                    <a:solidFill>
                      <a:srgbClr val="007567"/>
                    </a:solidFill>
                  </a:tcPr>
                </a:tc>
                <a:tc>
                  <a:txBody>
                    <a:bodyPr/>
                    <a:lstStyle/>
                    <a:p>
                      <a:pPr algn="ctr"/>
                      <a:r>
                        <a:rPr kumimoji="1" lang="ja-JP" altLang="en-US" sz="1200" b="1" dirty="0">
                          <a:latin typeface="BIZ UDPゴシック" panose="020B0400000000000000" pitchFamily="50" charset="-128"/>
                          <a:ea typeface="BIZ UDPゴシック" panose="020B0400000000000000" pitchFamily="50" charset="-128"/>
                        </a:rPr>
                        <a:t>自治体名</a:t>
                      </a:r>
                    </a:p>
                  </a:txBody>
                  <a:tcPr marL="89522" marR="89522" marT="44751" marB="44751" anchor="ctr" anchorCtr="1">
                    <a:solidFill>
                      <a:srgbClr val="007567"/>
                    </a:solidFill>
                  </a:tcPr>
                </a:tc>
                <a:tc>
                  <a:txBody>
                    <a:bodyPr/>
                    <a:lstStyle/>
                    <a:p>
                      <a:pPr algn="ctr"/>
                      <a:r>
                        <a:rPr kumimoji="1" lang="ja-JP" altLang="en-US" sz="1200" b="1" dirty="0">
                          <a:latin typeface="BIZ UDPゴシック" panose="020B0400000000000000" pitchFamily="50" charset="-128"/>
                          <a:ea typeface="BIZ UDPゴシック" panose="020B0400000000000000" pitchFamily="50" charset="-128"/>
                        </a:rPr>
                        <a:t>事業内容</a:t>
                      </a:r>
                    </a:p>
                  </a:txBody>
                  <a:tcPr marL="89522" marR="89522" marT="44751" marB="44751" anchor="ctr" anchorCtr="1">
                    <a:solidFill>
                      <a:srgbClr val="007567"/>
                    </a:solidFill>
                  </a:tcPr>
                </a:tc>
                <a:extLst>
                  <a:ext uri="{0D108BD9-81ED-4DB2-BD59-A6C34878D82A}">
                    <a16:rowId xmlns:a16="http://schemas.microsoft.com/office/drawing/2014/main" val="10000"/>
                  </a:ext>
                </a:extLst>
              </a:tr>
              <a:tr h="0">
                <a:tc rowSpan="3">
                  <a:txBody>
                    <a:bodyPr/>
                    <a:lstStyle/>
                    <a:p>
                      <a:r>
                        <a:rPr kumimoji="1" lang="ja-JP" altLang="en-US" sz="1200" dirty="0">
                          <a:latin typeface="BIZ UDPゴシック" panose="020B0400000000000000" pitchFamily="50" charset="-128"/>
                          <a:ea typeface="BIZ UDPゴシック" panose="020B0400000000000000" pitchFamily="50" charset="-128"/>
                        </a:rPr>
                        <a:t>実効性確保</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モデル事業</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大阪府門真市</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災害廃棄物処理基本計画（改訂案）の作成など</a:t>
                      </a:r>
                    </a:p>
                  </a:txBody>
                  <a:tcPr marL="89522" marR="89522" marT="44751" marB="44751" anchor="ctr">
                    <a:solidFill>
                      <a:srgbClr val="C5E0B4"/>
                    </a:solidFill>
                  </a:tcPr>
                </a:tc>
                <a:extLst>
                  <a:ext uri="{0D108BD9-81ED-4DB2-BD59-A6C34878D82A}">
                    <a16:rowId xmlns:a16="http://schemas.microsoft.com/office/drawing/2014/main" val="10001"/>
                  </a:ext>
                </a:extLst>
              </a:tr>
              <a:tr h="0">
                <a:tc vMerge="1">
                  <a:txBody>
                    <a:bodyPr/>
                    <a:lstStyle/>
                    <a:p>
                      <a:endParaRPr kumimoji="1" lang="ja-JP" altLang="en-US" sz="1700" dirty="0">
                        <a:latin typeface="+mn-ea"/>
                        <a:ea typeface="+mn-ea"/>
                      </a:endParaRP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大阪府交野市</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市町村向け災害廃棄物処理にかかる初動時対応マニュアル（案）の作成など</a:t>
                      </a:r>
                    </a:p>
                  </a:txBody>
                  <a:tcPr marL="89522" marR="89522" marT="44751" marB="44751" anchor="ctr">
                    <a:solidFill>
                      <a:srgbClr val="E2F0D9"/>
                    </a:solidFill>
                  </a:tcPr>
                </a:tc>
                <a:extLst>
                  <a:ext uri="{0D108BD9-81ED-4DB2-BD59-A6C34878D82A}">
                    <a16:rowId xmlns:a16="http://schemas.microsoft.com/office/drawing/2014/main" val="10002"/>
                  </a:ext>
                </a:extLst>
              </a:tr>
              <a:tr h="0">
                <a:tc vMerge="1">
                  <a:txBody>
                    <a:bodyPr/>
                    <a:lstStyle/>
                    <a:p>
                      <a:endParaRPr kumimoji="1" lang="ja-JP" altLang="en-US" sz="1700" dirty="0">
                        <a:latin typeface="+mn-ea"/>
                        <a:ea typeface="+mn-ea"/>
                      </a:endParaRP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大阪府岬町</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市町村向け災害廃棄物対応マニュアル（案）の作成</a:t>
                      </a:r>
                    </a:p>
                  </a:txBody>
                  <a:tcPr marL="89522" marR="89522" marT="44751" marB="44751" anchor="ctr">
                    <a:solidFill>
                      <a:srgbClr val="C5E0B4"/>
                    </a:solidFill>
                  </a:tcPr>
                </a:tc>
                <a:extLst>
                  <a:ext uri="{0D108BD9-81ED-4DB2-BD59-A6C34878D82A}">
                    <a16:rowId xmlns:a16="http://schemas.microsoft.com/office/drawing/2014/main" val="10003"/>
                  </a:ext>
                </a:extLst>
              </a:tr>
              <a:tr h="0">
                <a:tc rowSpan="3">
                  <a:txBody>
                    <a:bodyPr/>
                    <a:lstStyle/>
                    <a:p>
                      <a:r>
                        <a:rPr kumimoji="1" lang="ja-JP" altLang="en-US" sz="1200" dirty="0">
                          <a:latin typeface="BIZ UDPゴシック" panose="020B0400000000000000" pitchFamily="50" charset="-128"/>
                          <a:ea typeface="BIZ UDPゴシック" panose="020B0400000000000000" pitchFamily="50" charset="-128"/>
                        </a:rPr>
                        <a:t>住民啓発</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モデル事業</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滋賀県甲賀市</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災害に伴う廃棄物の住民用搬出マニュアル作成</a:t>
                      </a:r>
                    </a:p>
                  </a:txBody>
                  <a:tcPr marL="89522" marR="89522" marT="44751" marB="44751" anchor="ctr">
                    <a:solidFill>
                      <a:srgbClr val="E2F0D9"/>
                    </a:solidFill>
                  </a:tcPr>
                </a:tc>
                <a:extLst>
                  <a:ext uri="{0D108BD9-81ED-4DB2-BD59-A6C34878D82A}">
                    <a16:rowId xmlns:a16="http://schemas.microsoft.com/office/drawing/2014/main" val="10004"/>
                  </a:ext>
                </a:extLst>
              </a:tr>
              <a:tr h="0">
                <a:tc vMerge="1">
                  <a:txBody>
                    <a:bodyPr/>
                    <a:lstStyle/>
                    <a:p>
                      <a:endParaRPr kumimoji="1" lang="ja-JP" altLang="en-US" sz="1700" dirty="0">
                        <a:latin typeface="+mn-ea"/>
                        <a:ea typeface="+mn-ea"/>
                      </a:endParaRP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京都府宇治市</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住民用搬出マニュアル作成、家庭内退蔵品の排出模擬訓練実施など</a:t>
                      </a:r>
                    </a:p>
                  </a:txBody>
                  <a:tcPr marL="89522" marR="89522" marT="44751" marB="44751" anchor="ctr">
                    <a:solidFill>
                      <a:srgbClr val="C5E0B4"/>
                    </a:solidFill>
                  </a:tcPr>
                </a:tc>
                <a:extLst>
                  <a:ext uri="{0D108BD9-81ED-4DB2-BD59-A6C34878D82A}">
                    <a16:rowId xmlns:a16="http://schemas.microsoft.com/office/drawing/2014/main" val="10005"/>
                  </a:ext>
                </a:extLst>
              </a:tr>
              <a:tr h="0">
                <a:tc vMerge="1">
                  <a:txBody>
                    <a:bodyPr/>
                    <a:lstStyle/>
                    <a:p>
                      <a:endParaRPr kumimoji="1" lang="ja-JP" altLang="en-US" sz="1700" dirty="0">
                        <a:latin typeface="+mn-ea"/>
                        <a:ea typeface="+mn-ea"/>
                      </a:endParaRP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大阪府摂津市</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災害に伴う廃棄物の住民用搬出マニュアル作成</a:t>
                      </a:r>
                    </a:p>
                  </a:txBody>
                  <a:tcPr marL="89522" marR="89522" marT="44751" marB="44751" anchor="ctr">
                    <a:solidFill>
                      <a:srgbClr val="E2F0D9"/>
                    </a:solidFill>
                  </a:tcPr>
                </a:tc>
                <a:extLst>
                  <a:ext uri="{0D108BD9-81ED-4DB2-BD59-A6C34878D82A}">
                    <a16:rowId xmlns:a16="http://schemas.microsoft.com/office/drawing/2014/main" val="472063504"/>
                  </a:ext>
                </a:extLst>
              </a:tr>
              <a:tr h="0">
                <a:tc rowSpan="5">
                  <a:txBody>
                    <a:bodyPr/>
                    <a:lstStyle/>
                    <a:p>
                      <a:r>
                        <a:rPr kumimoji="1" lang="ja-JP" altLang="en-US" sz="1200" dirty="0">
                          <a:latin typeface="BIZ UDPゴシック" panose="020B0400000000000000" pitchFamily="50" charset="-128"/>
                          <a:ea typeface="BIZ UDPゴシック" panose="020B0400000000000000" pitchFamily="50" charset="-128"/>
                        </a:rPr>
                        <a:t>府県提案型</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モデル事業</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滋賀県</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仮置場設置・運営・管理模擬訓練</a:t>
                      </a:r>
                    </a:p>
                  </a:txBody>
                  <a:tcPr marL="89522" marR="89522" marT="44751" marB="44751" anchor="ctr">
                    <a:solidFill>
                      <a:srgbClr val="C5E0B4"/>
                    </a:solidFill>
                  </a:tcPr>
                </a:tc>
                <a:extLst>
                  <a:ext uri="{0D108BD9-81ED-4DB2-BD59-A6C34878D82A}">
                    <a16:rowId xmlns:a16="http://schemas.microsoft.com/office/drawing/2014/main" val="3329172090"/>
                  </a:ext>
                </a:extLst>
              </a:tr>
              <a:tr h="202201">
                <a:tc vMerge="1">
                  <a:txBody>
                    <a:bodyPr/>
                    <a:lstStyle/>
                    <a:p>
                      <a:r>
                        <a:rPr kumimoji="1" lang="ja-JP" altLang="en-US" sz="1700" dirty="0">
                          <a:latin typeface="+mn-ea"/>
                          <a:ea typeface="+mn-ea"/>
                        </a:rPr>
                        <a:t>大阪府</a:t>
                      </a: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大阪府</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①ボランティア＆市町村合同研修訓練の実施と連携</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②仮置場調査実施に基づく片付けごみ対応マニュアル作成</a:t>
                      </a:r>
                    </a:p>
                  </a:txBody>
                  <a:tcPr marL="89522" marR="89522" marT="44751" marB="44751" anchor="ctr">
                    <a:solidFill>
                      <a:srgbClr val="E2F0D9"/>
                    </a:solidFill>
                  </a:tcPr>
                </a:tc>
                <a:extLst>
                  <a:ext uri="{0D108BD9-81ED-4DB2-BD59-A6C34878D82A}">
                    <a16:rowId xmlns:a16="http://schemas.microsoft.com/office/drawing/2014/main" val="3690289128"/>
                  </a:ext>
                </a:extLst>
              </a:tr>
              <a:tr h="185812">
                <a:tc vMerge="1">
                  <a:txBody>
                    <a:bodyPr/>
                    <a:lstStyle/>
                    <a:p>
                      <a:r>
                        <a:rPr kumimoji="1" lang="ja-JP" altLang="en-US" sz="1700" dirty="0">
                          <a:latin typeface="+mn-ea"/>
                          <a:ea typeface="+mn-ea"/>
                        </a:rPr>
                        <a:t>兵庫県</a:t>
                      </a: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兵庫県</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仮置場候補地現地調査及び設置・運営・管理模擬訓練</a:t>
                      </a:r>
                    </a:p>
                  </a:txBody>
                  <a:tcPr marL="89522" marR="89522" marT="44751" marB="44751" anchor="ctr">
                    <a:solidFill>
                      <a:srgbClr val="C5E0B4"/>
                    </a:solidFill>
                  </a:tcPr>
                </a:tc>
                <a:extLst>
                  <a:ext uri="{0D108BD9-81ED-4DB2-BD59-A6C34878D82A}">
                    <a16:rowId xmlns:a16="http://schemas.microsoft.com/office/drawing/2014/main" val="3367272193"/>
                  </a:ext>
                </a:extLst>
              </a:tr>
              <a:tr h="0">
                <a:tc vMerge="1">
                  <a:txBody>
                    <a:bodyPr/>
                    <a:lstStyle/>
                    <a:p>
                      <a:r>
                        <a:rPr kumimoji="1" lang="ja-JP" altLang="en-US" sz="1700" dirty="0">
                          <a:latin typeface="+mn-ea"/>
                          <a:ea typeface="+mn-ea"/>
                        </a:rPr>
                        <a:t>奈良県</a:t>
                      </a: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奈良県</a:t>
                      </a:r>
                    </a:p>
                  </a:txBody>
                  <a:tcPr marL="89522" marR="89522" marT="44751" marB="44751" anchor="ctr">
                    <a:solidFill>
                      <a:srgbClr val="E2F0D9"/>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災害廃棄物対策事務処理マニュアル作成</a:t>
                      </a:r>
                    </a:p>
                  </a:txBody>
                  <a:tcPr marL="89522" marR="89522" marT="44751" marB="44751" anchor="ctr">
                    <a:solidFill>
                      <a:srgbClr val="E2F0D9"/>
                    </a:solidFill>
                  </a:tcPr>
                </a:tc>
                <a:extLst>
                  <a:ext uri="{0D108BD9-81ED-4DB2-BD59-A6C34878D82A}">
                    <a16:rowId xmlns:a16="http://schemas.microsoft.com/office/drawing/2014/main" val="1520300419"/>
                  </a:ext>
                </a:extLst>
              </a:tr>
              <a:tr h="0">
                <a:tc vMerge="1">
                  <a:txBody>
                    <a:bodyPr/>
                    <a:lstStyle/>
                    <a:p>
                      <a:r>
                        <a:rPr kumimoji="1" lang="ja-JP" altLang="en-US" sz="1700" dirty="0">
                          <a:latin typeface="+mn-ea"/>
                          <a:ea typeface="+mn-ea"/>
                        </a:rPr>
                        <a:t>和歌山県</a:t>
                      </a:r>
                    </a:p>
                  </a:txBody>
                  <a:tcPr marL="98681" marR="98681" marT="49330" marB="49330" anchor="ctr"/>
                </a:tc>
                <a:tc>
                  <a:txBody>
                    <a:bodyPr/>
                    <a:lstStyle/>
                    <a:p>
                      <a:r>
                        <a:rPr kumimoji="1" lang="ja-JP" altLang="en-US" sz="1200" dirty="0">
                          <a:latin typeface="BIZ UDPゴシック" panose="020B0400000000000000" pitchFamily="50" charset="-128"/>
                          <a:ea typeface="BIZ UDPゴシック" panose="020B0400000000000000" pitchFamily="50" charset="-128"/>
                        </a:rPr>
                        <a:t>和歌山県</a:t>
                      </a:r>
                    </a:p>
                  </a:txBody>
                  <a:tcPr marL="89522" marR="89522" marT="44751" marB="44751" anchor="ctr">
                    <a:solidFill>
                      <a:srgbClr val="C5E0B4"/>
                    </a:solidFill>
                  </a:tcPr>
                </a:tc>
                <a:tc>
                  <a:txBody>
                    <a:bodyPr/>
                    <a:lstStyle/>
                    <a:p>
                      <a:r>
                        <a:rPr kumimoji="1" lang="ja-JP" altLang="en-US" sz="1200" dirty="0">
                          <a:latin typeface="BIZ UDPゴシック" panose="020B0400000000000000" pitchFamily="50" charset="-128"/>
                          <a:ea typeface="BIZ UDPゴシック" panose="020B0400000000000000" pitchFamily="50" charset="-128"/>
                        </a:rPr>
                        <a:t>仮置場候補地現地調査及び運営管理方法検討</a:t>
                      </a:r>
                    </a:p>
                  </a:txBody>
                  <a:tcPr marL="89522" marR="89522" marT="44751" marB="44751" anchor="ctr">
                    <a:solidFill>
                      <a:srgbClr val="C5E0B4"/>
                    </a:solidFill>
                  </a:tcPr>
                </a:tc>
                <a:extLst>
                  <a:ext uri="{0D108BD9-81ED-4DB2-BD59-A6C34878D82A}">
                    <a16:rowId xmlns:a16="http://schemas.microsoft.com/office/drawing/2014/main" val="3285135362"/>
                  </a:ext>
                </a:extLst>
              </a:tr>
            </a:tbl>
          </a:graphicData>
        </a:graphic>
      </p:graphicFrame>
      <p:sp>
        <p:nvSpPr>
          <p:cNvPr id="2" name="正方形/長方形 1">
            <a:extLst>
              <a:ext uri="{FF2B5EF4-FFF2-40B4-BE49-F238E27FC236}">
                <a16:creationId xmlns:a16="http://schemas.microsoft.com/office/drawing/2014/main" id="{B7635C8A-6BBB-5E3C-4A5A-65B633C2CC77}"/>
              </a:ext>
            </a:extLst>
          </p:cNvPr>
          <p:cNvSpPr/>
          <p:nvPr/>
        </p:nvSpPr>
        <p:spPr>
          <a:xfrm>
            <a:off x="452438" y="188913"/>
            <a:ext cx="299592" cy="468311"/>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86F499B-E38F-1B66-18C3-D4EB295F61CD}"/>
              </a:ext>
            </a:extLst>
          </p:cNvPr>
          <p:cNvSpPr txBox="1"/>
          <p:nvPr/>
        </p:nvSpPr>
        <p:spPr>
          <a:xfrm>
            <a:off x="760169" y="188913"/>
            <a:ext cx="5002456"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モデル事業の実施一覧（令和４年度）</a:t>
            </a:r>
          </a:p>
        </p:txBody>
      </p:sp>
      <p:sp>
        <p:nvSpPr>
          <p:cNvPr id="4" name="スライド番号プレースホルダー 4">
            <a:extLst>
              <a:ext uri="{FF2B5EF4-FFF2-40B4-BE49-F238E27FC236}">
                <a16:creationId xmlns:a16="http://schemas.microsoft.com/office/drawing/2014/main" id="{5E2EEEA8-3541-41F5-5F78-DF5642406ECB}"/>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２９</a:t>
            </a:r>
          </a:p>
        </p:txBody>
      </p:sp>
    </p:spTree>
    <p:extLst>
      <p:ext uri="{BB962C8B-B14F-4D97-AF65-F5344CB8AC3E}">
        <p14:creationId xmlns:p14="http://schemas.microsoft.com/office/powerpoint/2010/main" val="1275862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7635C8A-6BBB-5E3C-4A5A-65B633C2CC77}"/>
              </a:ext>
            </a:extLst>
          </p:cNvPr>
          <p:cNvSpPr/>
          <p:nvPr/>
        </p:nvSpPr>
        <p:spPr>
          <a:xfrm>
            <a:off x="452438" y="188913"/>
            <a:ext cx="299592" cy="468311"/>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86F499B-E38F-1B66-18C3-D4EB295F61CD}"/>
              </a:ext>
            </a:extLst>
          </p:cNvPr>
          <p:cNvSpPr txBox="1"/>
          <p:nvPr/>
        </p:nvSpPr>
        <p:spPr>
          <a:xfrm>
            <a:off x="760169" y="188913"/>
            <a:ext cx="5210325"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住民啓発モデル事業（京都府宇治市）</a:t>
            </a:r>
          </a:p>
        </p:txBody>
      </p:sp>
      <p:sp>
        <p:nvSpPr>
          <p:cNvPr id="6" name="テキスト ボックス 5">
            <a:extLst>
              <a:ext uri="{FF2B5EF4-FFF2-40B4-BE49-F238E27FC236}">
                <a16:creationId xmlns:a16="http://schemas.microsoft.com/office/drawing/2014/main" id="{6F0DC9B5-0594-51C9-1017-053389CAA19B}"/>
              </a:ext>
            </a:extLst>
          </p:cNvPr>
          <p:cNvSpPr txBox="1"/>
          <p:nvPr/>
        </p:nvSpPr>
        <p:spPr>
          <a:xfrm>
            <a:off x="452439" y="916594"/>
            <a:ext cx="5487186" cy="639086"/>
          </a:xfrm>
          <a:prstGeom prst="rect">
            <a:avLst/>
          </a:prstGeom>
          <a:noFill/>
          <a:ln w="28575">
            <a:noFill/>
          </a:ln>
          <a:effectLst>
            <a:outerShdw algn="t" rotWithShape="0">
              <a:prstClr val="black"/>
            </a:outerShdw>
          </a:effectLst>
        </p:spPr>
        <p:txBody>
          <a:bodyPr wrap="square">
            <a:spAutoFit/>
          </a:bodyPr>
          <a:lstStyle/>
          <a:p>
            <a:pPr eaLnBrk="1" hangingPunct="1">
              <a:lnSpc>
                <a:spcPct val="110000"/>
              </a:lnSpc>
              <a:spcBef>
                <a:spcPts val="300"/>
              </a:spcBef>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事業内容</a:t>
            </a:r>
            <a:r>
              <a:rPr lang="en-US" altLang="ja-JP" b="1" dirty="0">
                <a:latin typeface="BIZ UDPゴシック" panose="020B0400000000000000" pitchFamily="50" charset="-128"/>
                <a:ea typeface="BIZ UDPゴシック" panose="020B0400000000000000" pitchFamily="50" charset="-128"/>
              </a:rPr>
              <a:t>】</a:t>
            </a:r>
          </a:p>
          <a:p>
            <a:pPr eaLnBrk="1" hangingPunct="1">
              <a:lnSpc>
                <a:spcPct val="110000"/>
              </a:lnSpc>
              <a:spcBef>
                <a:spcPts val="300"/>
              </a:spcBef>
              <a:defRPr/>
            </a:pPr>
            <a:r>
              <a:rPr lang="ja-JP" altLang="en-US" sz="1400" dirty="0">
                <a:latin typeface="BIZ UDPゴシック" panose="020B0400000000000000" pitchFamily="50" charset="-128"/>
                <a:ea typeface="BIZ UDPゴシック" panose="020B0400000000000000" pitchFamily="50" charset="-128"/>
              </a:rPr>
              <a:t>住民用搬出マニュアル作成、家庭内退蔵品の排出模擬訓練実施など</a:t>
            </a:r>
          </a:p>
        </p:txBody>
      </p:sp>
      <p:sp>
        <p:nvSpPr>
          <p:cNvPr id="8" name="テキスト ボックス 7">
            <a:extLst>
              <a:ext uri="{FF2B5EF4-FFF2-40B4-BE49-F238E27FC236}">
                <a16:creationId xmlns:a16="http://schemas.microsoft.com/office/drawing/2014/main" id="{9E9C0420-3150-EBB3-9B1C-139833009DC7}"/>
              </a:ext>
            </a:extLst>
          </p:cNvPr>
          <p:cNvSpPr txBox="1"/>
          <p:nvPr/>
        </p:nvSpPr>
        <p:spPr>
          <a:xfrm>
            <a:off x="452438" y="3184496"/>
            <a:ext cx="1555656" cy="369332"/>
          </a:xfrm>
          <a:prstGeom prst="rect">
            <a:avLst/>
          </a:prstGeom>
          <a:noFill/>
        </p:spPr>
        <p:txBody>
          <a:bodyPr wrap="square">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訓練の流れ</a:t>
            </a:r>
            <a:r>
              <a:rPr lang="en-US" altLang="ja-JP" b="1" dirty="0">
                <a:latin typeface="BIZ UDPゴシック" panose="020B0400000000000000" pitchFamily="50" charset="-128"/>
                <a:ea typeface="BIZ UDPゴシック" panose="020B0400000000000000" pitchFamily="50" charset="-128"/>
              </a:rPr>
              <a:t>】</a:t>
            </a:r>
            <a:endParaRPr lang="ja-JP" altLang="en-US"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6CE5738-A8DC-E7B4-60C2-ADBE6A5D0F67}"/>
              </a:ext>
            </a:extLst>
          </p:cNvPr>
          <p:cNvSpPr txBox="1"/>
          <p:nvPr/>
        </p:nvSpPr>
        <p:spPr>
          <a:xfrm>
            <a:off x="452438" y="3543495"/>
            <a:ext cx="9001125" cy="1615827"/>
          </a:xfrm>
          <a:prstGeom prst="rect">
            <a:avLst/>
          </a:prstGeom>
          <a:noFill/>
        </p:spPr>
        <p:txBody>
          <a:bodyPr wrap="square">
            <a:spAutoFit/>
          </a:bodyPr>
          <a:lstStyle/>
          <a:p>
            <a:pPr marL="342900" indent="-342900">
              <a:spcAft>
                <a:spcPts val="600"/>
              </a:spcAft>
              <a:buFont typeface="+mj-ea"/>
              <a:buAutoNum type="circleNumDbPlain"/>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住民の方が、自宅から集積所まで、事前に回答した片付けごみ</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退蔵品</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を搬出。</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r>
            <a:b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（お手伝いを希望された方には、市及びボランティアを派遣し、運び出し作業を支援。）</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spcAft>
                <a:spcPts val="600"/>
              </a:spcAft>
              <a:buFont typeface="+mj-ea"/>
              <a:buAutoNum type="circleNumDbPlain"/>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片付けごみの集積所への運搬。</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r>
            <a:b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（基本は車両や台車、徒歩での運搬とし、①と同じく希望された方には、市の収集車両を使用して運搬。）</a:t>
            </a:r>
          </a:p>
          <a:p>
            <a:pPr marL="342900" indent="-342900">
              <a:spcAft>
                <a:spcPts val="600"/>
              </a:spcAft>
              <a:buFont typeface="+mj-ea"/>
              <a:buAutoNum type="circleNumDbPlain"/>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集積所へ搬入。</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spcAft>
                <a:spcPts val="600"/>
              </a:spcAft>
              <a:buFont typeface="+mj-ea"/>
              <a:buAutoNum type="circleNumDbPlain"/>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宇治市廃棄物担当職員が、集積所から一次仮置場へ運搬。</a:t>
            </a:r>
            <a:endParaRPr lang="ja-JP"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717B5A9F-CAA1-D151-C68C-C37829677B3D}"/>
              </a:ext>
            </a:extLst>
          </p:cNvPr>
          <p:cNvSpPr txBox="1"/>
          <p:nvPr/>
        </p:nvSpPr>
        <p:spPr>
          <a:xfrm>
            <a:off x="453766" y="1820383"/>
            <a:ext cx="8999797" cy="1151534"/>
          </a:xfrm>
          <a:prstGeom prst="rect">
            <a:avLst/>
          </a:prstGeom>
          <a:noFill/>
          <a:ln w="28575">
            <a:noFill/>
          </a:ln>
          <a:effectLst>
            <a:outerShdw algn="t" rotWithShape="0">
              <a:prstClr val="black"/>
            </a:outerShdw>
          </a:effectLst>
        </p:spPr>
        <p:txBody>
          <a:bodyPr wrap="square">
            <a:spAutoFit/>
          </a:bodyPr>
          <a:lstStyle/>
          <a:p>
            <a:pPr eaLnBrk="1" hangingPunct="1">
              <a:lnSpc>
                <a:spcPct val="110000"/>
              </a:lnSpc>
              <a:spcBef>
                <a:spcPts val="300"/>
              </a:spcBef>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概要</a:t>
            </a:r>
            <a:r>
              <a:rPr lang="en-US" altLang="ja-JP" b="1" dirty="0">
                <a:latin typeface="BIZ UDPゴシック" panose="020B0400000000000000" pitchFamily="50" charset="-128"/>
                <a:ea typeface="BIZ UDPゴシック" panose="020B0400000000000000" pitchFamily="50" charset="-128"/>
              </a:rPr>
              <a:t>】</a:t>
            </a:r>
            <a:endParaRPr lang="ja-JP" altLang="en-US" b="1" dirty="0">
              <a:latin typeface="BIZ UDPゴシック" panose="020B0400000000000000" pitchFamily="50" charset="-128"/>
              <a:ea typeface="BIZ UDPゴシック" panose="020B0400000000000000" pitchFamily="50" charset="-128"/>
            </a:endParaRPr>
          </a:p>
          <a:p>
            <a:pPr eaLnBrk="1" hangingPunct="1">
              <a:lnSpc>
                <a:spcPct val="110000"/>
              </a:lnSpc>
              <a:spcBef>
                <a:spcPts val="300"/>
              </a:spcBef>
              <a:defRPr/>
            </a:pPr>
            <a:r>
              <a:rPr lang="ja-JP" altLang="en-US" sz="1400" dirty="0">
                <a:latin typeface="BIZ UDPゴシック" panose="020B0400000000000000" pitchFamily="50" charset="-128"/>
                <a:ea typeface="BIZ UDPゴシック" panose="020B0400000000000000" pitchFamily="50" charset="-128"/>
              </a:rPr>
              <a:t>自治会単位で住民の家宅における退蔵品等を災害廃棄物と見立て、集積所への排出模擬実験を実施した。排出用の集積所を具体的に仮選定し、収集運搬についての課題抽出を行うとともに、便乗ごみ・不法投棄の防止に対する認識の浸透を図った。</a:t>
            </a:r>
          </a:p>
        </p:txBody>
      </p:sp>
      <p:pic>
        <p:nvPicPr>
          <p:cNvPr id="5" name="図 4">
            <a:extLst>
              <a:ext uri="{FF2B5EF4-FFF2-40B4-BE49-F238E27FC236}">
                <a16:creationId xmlns:a16="http://schemas.microsoft.com/office/drawing/2014/main" id="{7E0D72DB-530A-3026-79B3-711F8B6F0264}"/>
              </a:ext>
            </a:extLst>
          </p:cNvPr>
          <p:cNvPicPr>
            <a:picLocks noChangeAspect="1"/>
          </p:cNvPicPr>
          <p:nvPr/>
        </p:nvPicPr>
        <p:blipFill>
          <a:blip r:embed="rId3"/>
          <a:stretch>
            <a:fillRect/>
          </a:stretch>
        </p:blipFill>
        <p:spPr>
          <a:xfrm>
            <a:off x="461403" y="5385203"/>
            <a:ext cx="1952898" cy="1000265"/>
          </a:xfrm>
          <a:prstGeom prst="rect">
            <a:avLst/>
          </a:prstGeom>
        </p:spPr>
      </p:pic>
      <p:sp>
        <p:nvSpPr>
          <p:cNvPr id="7" name="正方形/長方形 6">
            <a:extLst>
              <a:ext uri="{FF2B5EF4-FFF2-40B4-BE49-F238E27FC236}">
                <a16:creationId xmlns:a16="http://schemas.microsoft.com/office/drawing/2014/main" id="{1BC071BE-9849-BA78-4F40-AFAB801D09B7}"/>
              </a:ext>
            </a:extLst>
          </p:cNvPr>
          <p:cNvSpPr/>
          <p:nvPr/>
        </p:nvSpPr>
        <p:spPr>
          <a:xfrm>
            <a:off x="732966" y="6373751"/>
            <a:ext cx="1374094"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①退蔵品の排出</a:t>
            </a:r>
            <a:endParaRPr lang="en-US" altLang="ja-JP" sz="1319" b="1" dirty="0">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E6F37B15-6685-7228-21A9-B499C3D58758}"/>
              </a:ext>
            </a:extLst>
          </p:cNvPr>
          <p:cNvPicPr>
            <a:picLocks noChangeAspect="1"/>
          </p:cNvPicPr>
          <p:nvPr/>
        </p:nvPicPr>
        <p:blipFill rotWithShape="1">
          <a:blip r:embed="rId4"/>
          <a:srcRect r="6417"/>
          <a:stretch/>
        </p:blipFill>
        <p:spPr>
          <a:xfrm>
            <a:off x="2814545" y="5372699"/>
            <a:ext cx="1959068" cy="990631"/>
          </a:xfrm>
          <a:prstGeom prst="rect">
            <a:avLst/>
          </a:prstGeom>
        </p:spPr>
      </p:pic>
      <p:sp>
        <p:nvSpPr>
          <p:cNvPr id="15" name="正方形/長方形 14">
            <a:extLst>
              <a:ext uri="{FF2B5EF4-FFF2-40B4-BE49-F238E27FC236}">
                <a16:creationId xmlns:a16="http://schemas.microsoft.com/office/drawing/2014/main" id="{44B33945-34D5-A6A1-EFB0-D37834ABF275}"/>
              </a:ext>
            </a:extLst>
          </p:cNvPr>
          <p:cNvSpPr/>
          <p:nvPr/>
        </p:nvSpPr>
        <p:spPr>
          <a:xfrm>
            <a:off x="3014696" y="6373751"/>
            <a:ext cx="1544012"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②集積所への運搬</a:t>
            </a:r>
            <a:endParaRPr lang="en-US" altLang="ja-JP" sz="1319" b="1"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5C12607D-9C5D-31C2-0B2A-BA8F05CE8EF3}"/>
              </a:ext>
            </a:extLst>
          </p:cNvPr>
          <p:cNvPicPr>
            <a:picLocks noChangeAspect="1"/>
          </p:cNvPicPr>
          <p:nvPr/>
        </p:nvPicPr>
        <p:blipFill rotWithShape="1">
          <a:blip r:embed="rId5"/>
          <a:srcRect r="19521"/>
          <a:stretch/>
        </p:blipFill>
        <p:spPr>
          <a:xfrm>
            <a:off x="5150128" y="5366998"/>
            <a:ext cx="1954307" cy="997944"/>
          </a:xfrm>
          <a:prstGeom prst="rect">
            <a:avLst/>
          </a:prstGeom>
        </p:spPr>
      </p:pic>
      <p:sp>
        <p:nvSpPr>
          <p:cNvPr id="18" name="正方形/長方形 17">
            <a:extLst>
              <a:ext uri="{FF2B5EF4-FFF2-40B4-BE49-F238E27FC236}">
                <a16:creationId xmlns:a16="http://schemas.microsoft.com/office/drawing/2014/main" id="{808C7F12-87D1-63BE-CBA4-9DE973FDD5DA}"/>
              </a:ext>
            </a:extLst>
          </p:cNvPr>
          <p:cNvSpPr/>
          <p:nvPr/>
        </p:nvSpPr>
        <p:spPr>
          <a:xfrm>
            <a:off x="5302308" y="6373751"/>
            <a:ext cx="1544012"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③集積所への搬入</a:t>
            </a:r>
            <a:endParaRPr lang="en-US" altLang="ja-JP" sz="1319" b="1" dirty="0">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2985AC9C-1650-72BA-AADF-AF3985DBC002}"/>
              </a:ext>
            </a:extLst>
          </p:cNvPr>
          <p:cNvPicPr>
            <a:picLocks noChangeAspect="1"/>
          </p:cNvPicPr>
          <p:nvPr/>
        </p:nvPicPr>
        <p:blipFill>
          <a:blip r:embed="rId6"/>
          <a:stretch>
            <a:fillRect/>
          </a:stretch>
        </p:blipFill>
        <p:spPr>
          <a:xfrm>
            <a:off x="7438320" y="5370907"/>
            <a:ext cx="2015243" cy="1002979"/>
          </a:xfrm>
          <a:prstGeom prst="rect">
            <a:avLst/>
          </a:prstGeom>
        </p:spPr>
      </p:pic>
      <p:sp>
        <p:nvSpPr>
          <p:cNvPr id="21" name="正方形/長方形 20">
            <a:extLst>
              <a:ext uri="{FF2B5EF4-FFF2-40B4-BE49-F238E27FC236}">
                <a16:creationId xmlns:a16="http://schemas.microsoft.com/office/drawing/2014/main" id="{B8288E46-4A7B-8B60-9EC0-02962C34B921}"/>
              </a:ext>
            </a:extLst>
          </p:cNvPr>
          <p:cNvSpPr/>
          <p:nvPr/>
        </p:nvSpPr>
        <p:spPr>
          <a:xfrm>
            <a:off x="7472184" y="6373751"/>
            <a:ext cx="1883849"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④一次仮置場への運搬</a:t>
            </a:r>
            <a:endParaRPr lang="en-US" altLang="ja-JP" sz="1319" b="1" dirty="0">
              <a:latin typeface="BIZ UDPゴシック" panose="020B0400000000000000" pitchFamily="50" charset="-128"/>
              <a:ea typeface="BIZ UDPゴシック" panose="020B0400000000000000" pitchFamily="50" charset="-128"/>
            </a:endParaRPr>
          </a:p>
        </p:txBody>
      </p:sp>
      <p:sp>
        <p:nvSpPr>
          <p:cNvPr id="4" name="スライド番号プレースホルダー 4">
            <a:extLst>
              <a:ext uri="{FF2B5EF4-FFF2-40B4-BE49-F238E27FC236}">
                <a16:creationId xmlns:a16="http://schemas.microsoft.com/office/drawing/2014/main" id="{780CD023-D8DC-B2F3-2BBA-AF90B2938F4C}"/>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３０</a:t>
            </a:r>
          </a:p>
        </p:txBody>
      </p:sp>
    </p:spTree>
    <p:extLst>
      <p:ext uri="{BB962C8B-B14F-4D97-AF65-F5344CB8AC3E}">
        <p14:creationId xmlns:p14="http://schemas.microsoft.com/office/powerpoint/2010/main" val="1660841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7635C8A-6BBB-5E3C-4A5A-65B633C2CC77}"/>
              </a:ext>
            </a:extLst>
          </p:cNvPr>
          <p:cNvSpPr/>
          <p:nvPr/>
        </p:nvSpPr>
        <p:spPr>
          <a:xfrm>
            <a:off x="452438" y="188913"/>
            <a:ext cx="299592" cy="468311"/>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86F499B-E38F-1B66-18C3-D4EB295F61CD}"/>
              </a:ext>
            </a:extLst>
          </p:cNvPr>
          <p:cNvSpPr txBox="1"/>
          <p:nvPr/>
        </p:nvSpPr>
        <p:spPr>
          <a:xfrm>
            <a:off x="760169" y="188913"/>
            <a:ext cx="8693394"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住民啓発モデル事業（京都府宇治市）</a:t>
            </a:r>
          </a:p>
        </p:txBody>
      </p:sp>
      <p:sp>
        <p:nvSpPr>
          <p:cNvPr id="4" name="テキスト ボックス 3">
            <a:extLst>
              <a:ext uri="{FF2B5EF4-FFF2-40B4-BE49-F238E27FC236}">
                <a16:creationId xmlns:a16="http://schemas.microsoft.com/office/drawing/2014/main" id="{6731E47A-820A-9735-8ED8-15950442C449}"/>
              </a:ext>
            </a:extLst>
          </p:cNvPr>
          <p:cNvSpPr txBox="1"/>
          <p:nvPr/>
        </p:nvSpPr>
        <p:spPr>
          <a:xfrm>
            <a:off x="452438" y="904671"/>
            <a:ext cx="9001125" cy="4187365"/>
          </a:xfrm>
          <a:prstGeom prst="rect">
            <a:avLst/>
          </a:prstGeom>
          <a:noFill/>
          <a:ln w="28575">
            <a:noFill/>
          </a:ln>
          <a:effectLst>
            <a:outerShdw algn="t" rotWithShape="0">
              <a:prstClr val="black"/>
            </a:outerShdw>
          </a:effectLst>
        </p:spPr>
        <p:txBody>
          <a:bodyPr wrap="square">
            <a:spAutoFit/>
          </a:bodyPr>
          <a:lstStyle/>
          <a:p>
            <a:pPr eaLnBrk="1" hangingPunct="1">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ボランティアなどの意見</a:t>
            </a:r>
            <a:r>
              <a:rPr lang="en-US" altLang="ja-JP" b="1" dirty="0">
                <a:latin typeface="BIZ UDPゴシック" panose="020B0400000000000000" pitchFamily="50" charset="-128"/>
                <a:ea typeface="BIZ UDPゴシック" panose="020B0400000000000000" pitchFamily="50" charset="-128"/>
              </a:rPr>
              <a:t>】</a:t>
            </a:r>
          </a:p>
          <a:p>
            <a:pPr eaLnBrk="1" hangingPunct="1">
              <a:lnSpc>
                <a:spcPct val="110000"/>
              </a:lnSpc>
              <a:spcBef>
                <a:spcPts val="600"/>
              </a:spcBef>
              <a:defRPr/>
            </a:pPr>
            <a:r>
              <a:rPr lang="ja-JP" altLang="en-US" sz="1400" dirty="0">
                <a:latin typeface="BIZ UDPゴシック" panose="020B0400000000000000" pitchFamily="50" charset="-128"/>
                <a:ea typeface="BIZ UDPゴシック" panose="020B0400000000000000" pitchFamily="50" charset="-128"/>
              </a:rPr>
              <a:t>＜課題＞</a:t>
            </a:r>
            <a:endParaRPr lang="en-US" altLang="ja-JP"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高齢で一人暮らしの所のごみ出しが、補助がなければ出せないので、近くの人の声かけが必要。</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高齢者に対する搬出・搬入の方法の周知が必要。</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水害時電気は切れる。ヘッドライトが必要。</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家具を出すために分解が必要になる可能性があるので、ドライバーなど簡単な道具は持参する。</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水を含んだ重量物（タタミやマットレスなど）を運ぶための人数が必要。ボラセンのマッチング時に考慮が必要。</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そもそも日頃から不要物を減らす活動が必要。</a:t>
            </a:r>
            <a:endParaRPr lang="en-US" altLang="ja-JP" sz="1400" dirty="0">
              <a:latin typeface="BIZ UDPゴシック" panose="020B0400000000000000" pitchFamily="50" charset="-128"/>
              <a:ea typeface="BIZ UDPゴシック" panose="020B0400000000000000" pitchFamily="50" charset="-128"/>
            </a:endParaRPr>
          </a:p>
          <a:p>
            <a:pPr eaLnBrk="1" hangingPunct="1">
              <a:lnSpc>
                <a:spcPct val="105000"/>
              </a:lnSpc>
              <a:defRPr/>
            </a:pPr>
            <a:endParaRPr lang="en-US" altLang="ja-JP" sz="1400" dirty="0">
              <a:latin typeface="BIZ UDPゴシック" panose="020B0400000000000000" pitchFamily="50" charset="-128"/>
              <a:ea typeface="BIZ UDPゴシック" panose="020B0400000000000000" pitchFamily="50" charset="-128"/>
            </a:endParaRPr>
          </a:p>
          <a:p>
            <a:pPr eaLnBrk="1" hangingPunct="1">
              <a:lnSpc>
                <a:spcPct val="105000"/>
              </a:lnSpc>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住民などの意見</a:t>
            </a:r>
            <a:r>
              <a:rPr lang="en-US" altLang="ja-JP" b="1" dirty="0">
                <a:latin typeface="BIZ UDPゴシック" panose="020B0400000000000000" pitchFamily="50" charset="-128"/>
                <a:ea typeface="BIZ UDPゴシック" panose="020B0400000000000000" pitchFamily="50" charset="-128"/>
              </a:rPr>
              <a:t>】</a:t>
            </a:r>
          </a:p>
          <a:p>
            <a:pPr>
              <a:lnSpc>
                <a:spcPct val="105000"/>
              </a:lnSpc>
              <a:spcBef>
                <a:spcPts val="600"/>
              </a:spcBef>
              <a:defRPr/>
            </a:pPr>
            <a:r>
              <a:rPr lang="ja-JP" altLang="en-US" sz="1400" dirty="0">
                <a:latin typeface="BIZ UDPゴシック" panose="020B0400000000000000" pitchFamily="50" charset="-128"/>
                <a:ea typeface="BIZ UDPゴシック" panose="020B0400000000000000" pitchFamily="50" charset="-128"/>
              </a:rPr>
              <a:t>＜訓練に参加して、どのように災害に備えるか、訓練の感想など＞</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日頃から不要物を溜め込まずに小まめに分別・処分しておく。</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大地震による家屋の倒壊や大規模水害に備えて、家具の固定の他、不要な物の整理や重い物の置き場などを見直す。</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浸水までに時間があるなら、できるだけ濡れないように階上に移動するしかない。</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災害に備え、事前の情報収集。</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地域の人々とのつながりを大切にしたい。</a:t>
            </a:r>
            <a:endParaRPr lang="en-US" altLang="ja-JP" sz="140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698CB93B-29C7-A951-A23C-7ECF15A341CF}"/>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３１</a:t>
            </a:r>
          </a:p>
        </p:txBody>
      </p:sp>
    </p:spTree>
    <p:extLst>
      <p:ext uri="{BB962C8B-B14F-4D97-AF65-F5344CB8AC3E}">
        <p14:creationId xmlns:p14="http://schemas.microsoft.com/office/powerpoint/2010/main" val="424724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7635C8A-6BBB-5E3C-4A5A-65B633C2CC77}"/>
              </a:ext>
            </a:extLst>
          </p:cNvPr>
          <p:cNvSpPr/>
          <p:nvPr/>
        </p:nvSpPr>
        <p:spPr>
          <a:xfrm>
            <a:off x="452438" y="188913"/>
            <a:ext cx="299592" cy="468311"/>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86F499B-E38F-1B66-18C3-D4EB295F61CD}"/>
              </a:ext>
            </a:extLst>
          </p:cNvPr>
          <p:cNvSpPr txBox="1"/>
          <p:nvPr/>
        </p:nvSpPr>
        <p:spPr>
          <a:xfrm>
            <a:off x="760169" y="188913"/>
            <a:ext cx="8693394"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府県提案型モデル事業（滋賀県）</a:t>
            </a:r>
          </a:p>
        </p:txBody>
      </p:sp>
      <p:sp>
        <p:nvSpPr>
          <p:cNvPr id="6" name="テキスト ボックス 5">
            <a:extLst>
              <a:ext uri="{FF2B5EF4-FFF2-40B4-BE49-F238E27FC236}">
                <a16:creationId xmlns:a16="http://schemas.microsoft.com/office/drawing/2014/main" id="{6F0DC9B5-0594-51C9-1017-053389CAA19B}"/>
              </a:ext>
            </a:extLst>
          </p:cNvPr>
          <p:cNvSpPr txBox="1"/>
          <p:nvPr/>
        </p:nvSpPr>
        <p:spPr>
          <a:xfrm>
            <a:off x="452438" y="916594"/>
            <a:ext cx="9001125" cy="584775"/>
          </a:xfrm>
          <a:prstGeom prst="rect">
            <a:avLst/>
          </a:prstGeom>
          <a:noFill/>
          <a:ln w="28575">
            <a:noFill/>
          </a:ln>
          <a:effectLst>
            <a:outerShdw algn="t" rotWithShape="0">
              <a:prstClr val="black"/>
            </a:outerShdw>
          </a:effectLst>
        </p:spPr>
        <p:txBody>
          <a:bodyPr wrap="square">
            <a:spAutoFit/>
          </a:bodyPr>
          <a:lstStyle/>
          <a:p>
            <a:pPr eaLnBrk="1" hangingPunct="1">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事業内容</a:t>
            </a:r>
            <a:r>
              <a:rPr lang="en-US" altLang="ja-JP" b="1" dirty="0">
                <a:latin typeface="BIZ UDPゴシック" panose="020B0400000000000000" pitchFamily="50" charset="-128"/>
                <a:ea typeface="BIZ UDPゴシック" panose="020B0400000000000000" pitchFamily="50" charset="-128"/>
              </a:rPr>
              <a:t>】</a:t>
            </a:r>
          </a:p>
          <a:p>
            <a:pPr>
              <a:defRPr/>
            </a:pPr>
            <a:r>
              <a:rPr kumimoji="1" lang="ja-JP" altLang="en-US" sz="1400" dirty="0">
                <a:latin typeface="BIZ UDPゴシック" panose="020B0400000000000000" pitchFamily="50" charset="-128"/>
                <a:ea typeface="BIZ UDPゴシック" panose="020B0400000000000000" pitchFamily="50" charset="-128"/>
              </a:rPr>
              <a:t>仮置場設置・運営・管理模擬訓練</a:t>
            </a:r>
          </a:p>
        </p:txBody>
      </p:sp>
      <p:sp>
        <p:nvSpPr>
          <p:cNvPr id="5" name="テキスト ボックス 4">
            <a:extLst>
              <a:ext uri="{FF2B5EF4-FFF2-40B4-BE49-F238E27FC236}">
                <a16:creationId xmlns:a16="http://schemas.microsoft.com/office/drawing/2014/main" id="{CF49501F-100D-3F62-D16B-DDF1FB721CE3}"/>
              </a:ext>
            </a:extLst>
          </p:cNvPr>
          <p:cNvSpPr txBox="1"/>
          <p:nvPr/>
        </p:nvSpPr>
        <p:spPr>
          <a:xfrm>
            <a:off x="452438" y="3059668"/>
            <a:ext cx="1573584" cy="369332"/>
          </a:xfrm>
          <a:prstGeom prst="rect">
            <a:avLst/>
          </a:prstGeom>
          <a:noFill/>
        </p:spPr>
        <p:txBody>
          <a:bodyPr wrap="square">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訓練の流れ</a:t>
            </a:r>
            <a:r>
              <a:rPr lang="en-US" altLang="ja-JP" b="1" dirty="0">
                <a:latin typeface="BIZ UDPゴシック" panose="020B0400000000000000" pitchFamily="50" charset="-128"/>
                <a:ea typeface="BIZ UDPゴシック" panose="020B0400000000000000" pitchFamily="50" charset="-128"/>
              </a:rPr>
              <a:t>】</a:t>
            </a:r>
            <a:endParaRPr lang="ja-JP" altLang="en-US" b="1"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A2645368-268A-65A5-A6BE-3863F94145E9}"/>
              </a:ext>
            </a:extLst>
          </p:cNvPr>
          <p:cNvSpPr txBox="1"/>
          <p:nvPr/>
        </p:nvSpPr>
        <p:spPr>
          <a:xfrm>
            <a:off x="453764" y="1793488"/>
            <a:ext cx="8999797" cy="1151534"/>
          </a:xfrm>
          <a:prstGeom prst="rect">
            <a:avLst/>
          </a:prstGeom>
          <a:noFill/>
          <a:ln w="28575">
            <a:noFill/>
          </a:ln>
          <a:effectLst>
            <a:outerShdw algn="t" rotWithShape="0">
              <a:prstClr val="black"/>
            </a:outerShdw>
          </a:effectLst>
        </p:spPr>
        <p:txBody>
          <a:bodyPr wrap="square">
            <a:spAutoFit/>
          </a:bodyPr>
          <a:lstStyle/>
          <a:p>
            <a:pPr eaLnBrk="1" hangingPunct="1">
              <a:lnSpc>
                <a:spcPct val="110000"/>
              </a:lnSpc>
              <a:spcBef>
                <a:spcPts val="300"/>
              </a:spcBef>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概要</a:t>
            </a:r>
            <a:r>
              <a:rPr lang="en-US" altLang="ja-JP" b="1" dirty="0">
                <a:latin typeface="BIZ UDPゴシック" panose="020B0400000000000000" pitchFamily="50" charset="-128"/>
                <a:ea typeface="BIZ UDPゴシック" panose="020B0400000000000000" pitchFamily="50" charset="-128"/>
              </a:rPr>
              <a:t>】</a:t>
            </a:r>
            <a:endParaRPr lang="ja-JP" altLang="en-US" b="1" dirty="0">
              <a:latin typeface="BIZ UDPゴシック" panose="020B0400000000000000" pitchFamily="50" charset="-128"/>
              <a:ea typeface="BIZ UDPゴシック" panose="020B0400000000000000" pitchFamily="50" charset="-128"/>
            </a:endParaRPr>
          </a:p>
          <a:p>
            <a:pPr eaLnBrk="1" hangingPunct="1">
              <a:lnSpc>
                <a:spcPct val="110000"/>
              </a:lnSpc>
              <a:spcBef>
                <a:spcPts val="300"/>
              </a:spcBef>
              <a:defRPr/>
            </a:pPr>
            <a:r>
              <a:rPr lang="ja-JP" altLang="en-US" sz="1400" dirty="0">
                <a:latin typeface="BIZ UDPゴシック" panose="020B0400000000000000" pitchFamily="50" charset="-128"/>
                <a:ea typeface="BIZ UDPゴシック" panose="020B0400000000000000" pitchFamily="50" charset="-128"/>
              </a:rPr>
              <a:t>災害時に市町職員が迅速な災害廃棄物処理対応が可能となることを目的として、図上訓練及び模擬訓練を実施した。図上訓練で仮置場の必要資機材・レイアウト等の検討を行った上で、現地において仮置場の設置から災害廃棄物（</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段ボールを用いて）の搬入・搬出のシミュレーションを実施した。</a:t>
            </a:r>
          </a:p>
        </p:txBody>
      </p:sp>
      <p:pic>
        <p:nvPicPr>
          <p:cNvPr id="12" name="図 11">
            <a:extLst>
              <a:ext uri="{FF2B5EF4-FFF2-40B4-BE49-F238E27FC236}">
                <a16:creationId xmlns:a16="http://schemas.microsoft.com/office/drawing/2014/main" id="{B4C9AC27-A8E8-F903-799C-AC11B47EBDFA}"/>
              </a:ext>
            </a:extLst>
          </p:cNvPr>
          <p:cNvPicPr>
            <a:picLocks noChangeAspect="1"/>
          </p:cNvPicPr>
          <p:nvPr/>
        </p:nvPicPr>
        <p:blipFill>
          <a:blip r:embed="rId3"/>
          <a:stretch>
            <a:fillRect/>
          </a:stretch>
        </p:blipFill>
        <p:spPr>
          <a:xfrm>
            <a:off x="1886796" y="3429000"/>
            <a:ext cx="2344550" cy="1290820"/>
          </a:xfrm>
          <a:prstGeom prst="rect">
            <a:avLst/>
          </a:prstGeom>
        </p:spPr>
      </p:pic>
      <p:sp>
        <p:nvSpPr>
          <p:cNvPr id="13" name="正方形/長方形 12">
            <a:extLst>
              <a:ext uri="{FF2B5EF4-FFF2-40B4-BE49-F238E27FC236}">
                <a16:creationId xmlns:a16="http://schemas.microsoft.com/office/drawing/2014/main" id="{50D80062-B112-E47B-A53E-2B95168E1271}"/>
              </a:ext>
            </a:extLst>
          </p:cNvPr>
          <p:cNvSpPr/>
          <p:nvPr/>
        </p:nvSpPr>
        <p:spPr>
          <a:xfrm>
            <a:off x="2069251" y="4723848"/>
            <a:ext cx="1935145"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①仮置場レイアウト検討</a:t>
            </a:r>
            <a:endParaRPr lang="en-US" altLang="ja-JP" sz="1319" b="1" dirty="0">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21EBB834-4767-7A3B-602C-B78D3E4BE484}"/>
              </a:ext>
            </a:extLst>
          </p:cNvPr>
          <p:cNvPicPr>
            <a:picLocks noChangeAspect="1"/>
          </p:cNvPicPr>
          <p:nvPr/>
        </p:nvPicPr>
        <p:blipFill>
          <a:blip r:embed="rId4"/>
          <a:stretch>
            <a:fillRect/>
          </a:stretch>
        </p:blipFill>
        <p:spPr>
          <a:xfrm>
            <a:off x="1877924" y="5095954"/>
            <a:ext cx="2353420" cy="1302188"/>
          </a:xfrm>
          <a:prstGeom prst="rect">
            <a:avLst/>
          </a:prstGeom>
        </p:spPr>
      </p:pic>
      <p:sp>
        <p:nvSpPr>
          <p:cNvPr id="16" name="正方形/長方形 15">
            <a:extLst>
              <a:ext uri="{FF2B5EF4-FFF2-40B4-BE49-F238E27FC236}">
                <a16:creationId xmlns:a16="http://schemas.microsoft.com/office/drawing/2014/main" id="{23B8BD31-FA84-D3E8-1546-891B13B8E243}"/>
              </a:ext>
            </a:extLst>
          </p:cNvPr>
          <p:cNvSpPr/>
          <p:nvPr/>
        </p:nvSpPr>
        <p:spPr>
          <a:xfrm>
            <a:off x="2453775" y="6373751"/>
            <a:ext cx="1200970"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②仮置場設置</a:t>
            </a:r>
            <a:endParaRPr lang="en-US" altLang="ja-JP" sz="1319" b="1"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CC9ECC89-CF1E-5B8C-D617-FA9559BA0F6B}"/>
              </a:ext>
            </a:extLst>
          </p:cNvPr>
          <p:cNvPicPr>
            <a:picLocks noChangeAspect="1"/>
          </p:cNvPicPr>
          <p:nvPr/>
        </p:nvPicPr>
        <p:blipFill rotWithShape="1">
          <a:blip r:embed="rId5"/>
          <a:srcRect r="8480"/>
          <a:stretch/>
        </p:blipFill>
        <p:spPr>
          <a:xfrm>
            <a:off x="5683619" y="3429000"/>
            <a:ext cx="2348753" cy="1313567"/>
          </a:xfrm>
          <a:prstGeom prst="rect">
            <a:avLst/>
          </a:prstGeom>
        </p:spPr>
      </p:pic>
      <p:sp>
        <p:nvSpPr>
          <p:cNvPr id="19" name="正方形/長方形 18">
            <a:extLst>
              <a:ext uri="{FF2B5EF4-FFF2-40B4-BE49-F238E27FC236}">
                <a16:creationId xmlns:a16="http://schemas.microsoft.com/office/drawing/2014/main" id="{BB7F2C81-4DD2-74A3-6A10-7E422E8C522D}"/>
              </a:ext>
            </a:extLst>
          </p:cNvPr>
          <p:cNvSpPr/>
          <p:nvPr/>
        </p:nvSpPr>
        <p:spPr>
          <a:xfrm>
            <a:off x="6092746" y="4732813"/>
            <a:ext cx="1544012"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③仮置場への搬入</a:t>
            </a:r>
            <a:endParaRPr lang="en-US" altLang="ja-JP" sz="1319" b="1"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ED6A9C99-03A2-89ED-F2E3-F813E6A7CD7B}"/>
              </a:ext>
            </a:extLst>
          </p:cNvPr>
          <p:cNvPicPr>
            <a:picLocks noChangeAspect="1"/>
          </p:cNvPicPr>
          <p:nvPr/>
        </p:nvPicPr>
        <p:blipFill rotWithShape="1">
          <a:blip r:embed="rId6"/>
          <a:srcRect l="8699"/>
          <a:stretch/>
        </p:blipFill>
        <p:spPr>
          <a:xfrm>
            <a:off x="5673725" y="5095954"/>
            <a:ext cx="2367616" cy="1290265"/>
          </a:xfrm>
          <a:prstGeom prst="rect">
            <a:avLst/>
          </a:prstGeom>
        </p:spPr>
      </p:pic>
      <p:sp>
        <p:nvSpPr>
          <p:cNvPr id="22" name="正方形/長方形 21">
            <a:extLst>
              <a:ext uri="{FF2B5EF4-FFF2-40B4-BE49-F238E27FC236}">
                <a16:creationId xmlns:a16="http://schemas.microsoft.com/office/drawing/2014/main" id="{738093DB-2376-7E81-F0F4-1935B1665E2C}"/>
              </a:ext>
            </a:extLst>
          </p:cNvPr>
          <p:cNvSpPr/>
          <p:nvPr/>
        </p:nvSpPr>
        <p:spPr>
          <a:xfrm>
            <a:off x="6049259" y="6373751"/>
            <a:ext cx="1702710" cy="295337"/>
          </a:xfrm>
          <a:prstGeom prst="rect">
            <a:avLst/>
          </a:prstGeom>
          <a:noFill/>
        </p:spPr>
        <p:txBody>
          <a:bodyPr wrap="none">
            <a:spAutoFit/>
          </a:bodyPr>
          <a:lstStyle/>
          <a:p>
            <a:pPr algn="ctr"/>
            <a:r>
              <a:rPr lang="ja-JP" altLang="en-US" sz="1319" b="1" dirty="0">
                <a:latin typeface="BIZ UDPゴシック" panose="020B0400000000000000" pitchFamily="50" charset="-128"/>
                <a:ea typeface="BIZ UDPゴシック" panose="020B0400000000000000" pitchFamily="50" charset="-128"/>
              </a:rPr>
              <a:t>④仮置場からの搬出</a:t>
            </a:r>
            <a:endParaRPr lang="en-US" altLang="ja-JP" sz="1319" b="1" dirty="0">
              <a:latin typeface="BIZ UDPゴシック" panose="020B0400000000000000" pitchFamily="50" charset="-128"/>
              <a:ea typeface="BIZ UDPゴシック" panose="020B0400000000000000" pitchFamily="50" charset="-128"/>
            </a:endParaRPr>
          </a:p>
        </p:txBody>
      </p:sp>
      <p:sp>
        <p:nvSpPr>
          <p:cNvPr id="4" name="スライド番号プレースホルダー 4">
            <a:extLst>
              <a:ext uri="{FF2B5EF4-FFF2-40B4-BE49-F238E27FC236}">
                <a16:creationId xmlns:a16="http://schemas.microsoft.com/office/drawing/2014/main" id="{AA852FCB-2707-E46D-B010-9E6E8B585D19}"/>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３２</a:t>
            </a:r>
          </a:p>
        </p:txBody>
      </p:sp>
    </p:spTree>
    <p:extLst>
      <p:ext uri="{BB962C8B-B14F-4D97-AF65-F5344CB8AC3E}">
        <p14:creationId xmlns:p14="http://schemas.microsoft.com/office/powerpoint/2010/main" val="1723757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7635C8A-6BBB-5E3C-4A5A-65B633C2CC77}"/>
              </a:ext>
            </a:extLst>
          </p:cNvPr>
          <p:cNvSpPr/>
          <p:nvPr/>
        </p:nvSpPr>
        <p:spPr>
          <a:xfrm>
            <a:off x="452438" y="188913"/>
            <a:ext cx="299592" cy="468311"/>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86F499B-E38F-1B66-18C3-D4EB295F61CD}"/>
              </a:ext>
            </a:extLst>
          </p:cNvPr>
          <p:cNvSpPr txBox="1"/>
          <p:nvPr/>
        </p:nvSpPr>
        <p:spPr>
          <a:xfrm>
            <a:off x="760169" y="188913"/>
            <a:ext cx="8693394"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府県提案型モデル事業（滋賀県）</a:t>
            </a:r>
          </a:p>
        </p:txBody>
      </p:sp>
      <p:sp>
        <p:nvSpPr>
          <p:cNvPr id="4" name="テキスト ボックス 3">
            <a:extLst>
              <a:ext uri="{FF2B5EF4-FFF2-40B4-BE49-F238E27FC236}">
                <a16:creationId xmlns:a16="http://schemas.microsoft.com/office/drawing/2014/main" id="{E5C985DF-C8A8-635F-495F-E10F9985B82E}"/>
              </a:ext>
            </a:extLst>
          </p:cNvPr>
          <p:cNvSpPr txBox="1"/>
          <p:nvPr/>
        </p:nvSpPr>
        <p:spPr>
          <a:xfrm>
            <a:off x="452438" y="908652"/>
            <a:ext cx="9001125" cy="5530809"/>
          </a:xfrm>
          <a:prstGeom prst="rect">
            <a:avLst/>
          </a:prstGeom>
          <a:noFill/>
          <a:ln w="28575">
            <a:noFill/>
          </a:ln>
          <a:effectLst>
            <a:outerShdw algn="t" rotWithShape="0">
              <a:prstClr val="black"/>
            </a:outerShdw>
          </a:effectLst>
        </p:spPr>
        <p:txBody>
          <a:bodyPr wrap="square">
            <a:spAutoFit/>
          </a:bodyPr>
          <a:lstStyle/>
          <a:p>
            <a:pPr eaLnBrk="1" hangingPunct="1">
              <a:defRPr/>
            </a:pP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参加者からの意見</a:t>
            </a:r>
            <a:r>
              <a:rPr lang="en-US" altLang="ja-JP"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eaLnBrk="1" hangingPunct="1">
              <a:lnSpc>
                <a:spcPct val="105000"/>
              </a:lnSpc>
              <a:defRPr/>
            </a:pPr>
            <a:r>
              <a:rPr lang="ja-JP" altLang="en-US" sz="1400" dirty="0">
                <a:latin typeface="BIZ UDPゴシック" panose="020B0400000000000000" pitchFamily="50" charset="-128"/>
                <a:ea typeface="BIZ UDPゴシック" panose="020B0400000000000000" pitchFamily="50" charset="-128"/>
              </a:rPr>
              <a:t>＜仮置場レイアウトの検討における気づき＞</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積み下ろしの順番や火災事故を考慮した配置など、考えることが非常に多いことに気づいた。また、あらかじめ決めておく重要な部分（例えば、受入搬入物、受付時の確認方法、動線など）が多いことにも気づいた。</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endParaRPr lang="en-US" altLang="ja-JP" sz="1400" dirty="0">
              <a:latin typeface="BIZ UDPゴシック" panose="020B0400000000000000" pitchFamily="50" charset="-128"/>
              <a:ea typeface="BIZ UDPゴシック" panose="020B0400000000000000" pitchFamily="50" charset="-128"/>
            </a:endParaRPr>
          </a:p>
          <a:p>
            <a:pPr eaLnBrk="1" hangingPunct="1">
              <a:lnSpc>
                <a:spcPct val="105000"/>
              </a:lnSpc>
              <a:defRPr/>
            </a:pPr>
            <a:r>
              <a:rPr lang="ja-JP" altLang="en-US" sz="1400" dirty="0">
                <a:latin typeface="BIZ UDPゴシック" panose="020B0400000000000000" pitchFamily="50" charset="-128"/>
                <a:ea typeface="BIZ UDPゴシック" panose="020B0400000000000000" pitchFamily="50" charset="-128"/>
              </a:rPr>
              <a:t>＜仮置場設置訓練における気づき＞</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実際に仮置場を作る中で部材が足りない事や車両の転回スペースが小さいことなど問題点が見えてきた。</a:t>
            </a:r>
          </a:p>
          <a:p>
            <a:pPr marL="285750" indent="-285750">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来場者に分かりやすいレイアウトや表示が必要だと感じた。机上と実践では会場への目線が違うことに気づいた。</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05000"/>
              </a:lnSpc>
              <a:buFont typeface="Wingdings" panose="05000000000000000000" pitchFamily="2" charset="2"/>
              <a:buChar char="l"/>
              <a:defRPr/>
            </a:pPr>
            <a:endParaRPr lang="en-US" altLang="ja-JP" sz="1400" dirty="0">
              <a:latin typeface="BIZ UDPゴシック" panose="020B0400000000000000" pitchFamily="50" charset="-128"/>
              <a:ea typeface="BIZ UDPゴシック" panose="020B0400000000000000" pitchFamily="50" charset="-128"/>
            </a:endParaRPr>
          </a:p>
          <a:p>
            <a:pPr>
              <a:lnSpc>
                <a:spcPct val="105000"/>
              </a:lnSpc>
              <a:defRPr/>
            </a:pPr>
            <a:r>
              <a:rPr lang="ja-JP" altLang="en-US" sz="1400" dirty="0">
                <a:latin typeface="BIZ UDPゴシック" panose="020B0400000000000000" pitchFamily="50" charset="-128"/>
                <a:ea typeface="BIZ UDPゴシック" panose="020B0400000000000000" pitchFamily="50" charset="-128"/>
              </a:rPr>
              <a:t>＜搬入訓練における気づき＞</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受付に時間がかかること、人員が想像以上に必要であることが課題だと感じた。また、搬入できないもの等、基準を明確にしておくことも重要。</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受付に時間を要すると大渋滞が起きる。誰が受付しても同じ誘導ができるようなマニュアルが必要であると感じた。</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lnSpc>
                <a:spcPct val="105000"/>
              </a:lnSpc>
              <a:buFont typeface="Wingdings" panose="05000000000000000000" pitchFamily="2" charset="2"/>
              <a:buChar char="l"/>
              <a:defRPr/>
            </a:pPr>
            <a:endParaRPr lang="en-US" altLang="ja-JP" sz="1400" dirty="0">
              <a:latin typeface="BIZ UDPゴシック" panose="020B0400000000000000" pitchFamily="50" charset="-128"/>
              <a:ea typeface="BIZ UDPゴシック" panose="020B0400000000000000" pitchFamily="50" charset="-128"/>
            </a:endParaRPr>
          </a:p>
          <a:p>
            <a:pPr eaLnBrk="1" hangingPunct="1">
              <a:lnSpc>
                <a:spcPct val="105000"/>
              </a:lnSpc>
              <a:defRPr/>
            </a:pPr>
            <a:r>
              <a:rPr lang="ja-JP" altLang="en-US" sz="1400" dirty="0">
                <a:latin typeface="BIZ UDPゴシック" panose="020B0400000000000000" pitchFamily="50" charset="-128"/>
                <a:ea typeface="BIZ UDPゴシック" panose="020B0400000000000000" pitchFamily="50" charset="-128"/>
              </a:rPr>
              <a:t>＜搬出訓練における気づき＞</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会場の大きさや道幅によって、入場できるトラックの制限があることが分かった。それに合わせてコンテナの位置や廃棄物の整理も必要であると感じた。</a:t>
            </a:r>
            <a:endParaRPr lang="en-US" altLang="ja-JP" sz="1400" dirty="0">
              <a:latin typeface="BIZ UDPゴシック" panose="020B0400000000000000" pitchFamily="50" charset="-128"/>
              <a:ea typeface="BIZ UDPゴシック" panose="020B0400000000000000" pitchFamily="50" charset="-128"/>
            </a:endParaRPr>
          </a:p>
          <a:p>
            <a:pPr>
              <a:lnSpc>
                <a:spcPct val="105000"/>
              </a:lnSpc>
              <a:defRPr/>
            </a:pPr>
            <a:endParaRPr lang="en-US" altLang="ja-JP" sz="1400" dirty="0">
              <a:latin typeface="BIZ UDPゴシック" panose="020B0400000000000000" pitchFamily="50" charset="-128"/>
              <a:ea typeface="BIZ UDPゴシック" panose="020B0400000000000000" pitchFamily="50" charset="-128"/>
            </a:endParaRPr>
          </a:p>
          <a:p>
            <a:pPr>
              <a:lnSpc>
                <a:spcPct val="105000"/>
              </a:lnSpc>
              <a:defRPr/>
            </a:pPr>
            <a:r>
              <a:rPr lang="ja-JP" altLang="en-US" sz="1400" dirty="0">
                <a:latin typeface="BIZ UDPゴシック" panose="020B0400000000000000" pitchFamily="50" charset="-128"/>
                <a:ea typeface="BIZ UDPゴシック" panose="020B0400000000000000" pitchFamily="50" charset="-128"/>
              </a:rPr>
              <a:t>＜振り返り＞</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05000"/>
              </a:lnSpc>
              <a:buFont typeface="Wingdings" panose="05000000000000000000" pitchFamily="2" charset="2"/>
              <a:buChar char="l"/>
              <a:defRPr/>
            </a:pPr>
            <a:r>
              <a:rPr lang="ja-JP" altLang="en-US" sz="1400" dirty="0">
                <a:latin typeface="BIZ UDPゴシック" panose="020B0400000000000000" pitchFamily="50" charset="-128"/>
                <a:ea typeface="BIZ UDPゴシック" panose="020B0400000000000000" pitchFamily="50" charset="-128"/>
              </a:rPr>
              <a:t>学ぶことも多かったが、多くの課題にも気づいた。特に予定している仮置場ごとのレイアウトを決定しておく、持ち込める廃棄物を検討しておく、受付マニュアルの整備をしておく、など平時から行えることもあるので、やれることはやっておくことが大事であると感じた。</a:t>
            </a:r>
            <a:endParaRPr lang="en-US" altLang="ja-JP" sz="140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DFEF9228-E8F3-39EA-2402-56B450B19751}"/>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３３</a:t>
            </a:r>
          </a:p>
        </p:txBody>
      </p:sp>
    </p:spTree>
    <p:extLst>
      <p:ext uri="{BB962C8B-B14F-4D97-AF65-F5344CB8AC3E}">
        <p14:creationId xmlns:p14="http://schemas.microsoft.com/office/powerpoint/2010/main" val="1341688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DA703CC-C7B4-45E0-BBC6-65D087913616}"/>
              </a:ext>
            </a:extLst>
          </p:cNvPr>
          <p:cNvSpPr>
            <a:spLocks noGrp="1"/>
          </p:cNvSpPr>
          <p:nvPr>
            <p:ph type="sldNum" sz="quarter" idx="12"/>
          </p:nvPr>
        </p:nvSpPr>
        <p:spPr>
          <a:xfrm>
            <a:off x="7572377" y="6381363"/>
            <a:ext cx="2228850" cy="365125"/>
          </a:xfrm>
        </p:spPr>
        <p:txBody>
          <a:bodyPr/>
          <a:lstStyle/>
          <a:p>
            <a:r>
              <a:rPr kumimoji="1" lang="ja-JP" altLang="en-US" dirty="0"/>
              <a:t>３４</a:t>
            </a:r>
          </a:p>
        </p:txBody>
      </p:sp>
      <p:pic>
        <p:nvPicPr>
          <p:cNvPr id="4" name="図 3">
            <a:extLst>
              <a:ext uri="{FF2B5EF4-FFF2-40B4-BE49-F238E27FC236}">
                <a16:creationId xmlns:a16="http://schemas.microsoft.com/office/drawing/2014/main" id="{67082777-234E-50DD-4F78-FEB17ABBC67E}"/>
              </a:ext>
            </a:extLst>
          </p:cNvPr>
          <p:cNvPicPr>
            <a:picLocks noChangeAspect="1"/>
          </p:cNvPicPr>
          <p:nvPr/>
        </p:nvPicPr>
        <p:blipFill>
          <a:blip r:embed="rId3"/>
          <a:stretch>
            <a:fillRect/>
          </a:stretch>
        </p:blipFill>
        <p:spPr>
          <a:xfrm>
            <a:off x="0" y="1247734"/>
            <a:ext cx="9906000" cy="436253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3FB4B9D3-4521-73E1-9556-332FA019976D}"/>
                  </a:ext>
                </a:extLst>
              </p14:cNvPr>
              <p14:cNvContentPartPr/>
              <p14:nvPr/>
            </p14:nvContentPartPr>
            <p14:xfrm>
              <a:off x="4407943" y="2859171"/>
              <a:ext cx="1346040" cy="364320"/>
            </p14:xfrm>
          </p:contentPart>
        </mc:Choice>
        <mc:Fallback xmlns="">
          <p:pic>
            <p:nvPicPr>
              <p:cNvPr id="5" name="インク 4">
                <a:extLst>
                  <a:ext uri="{FF2B5EF4-FFF2-40B4-BE49-F238E27FC236}">
                    <a16:creationId xmlns:a16="http://schemas.microsoft.com/office/drawing/2014/main" id="{3FB4B9D3-4521-73E1-9556-332FA019976D}"/>
                  </a:ext>
                </a:extLst>
              </p:cNvPr>
              <p:cNvPicPr/>
              <p:nvPr/>
            </p:nvPicPr>
            <p:blipFill>
              <a:blip r:embed="rId5"/>
              <a:stretch>
                <a:fillRect/>
              </a:stretch>
            </p:blipFill>
            <p:spPr>
              <a:xfrm>
                <a:off x="4345303" y="2796531"/>
                <a:ext cx="1471680" cy="489960"/>
              </a:xfrm>
              <a:prstGeom prst="rect">
                <a:avLst/>
              </a:prstGeom>
            </p:spPr>
          </p:pic>
        </mc:Fallback>
      </mc:AlternateContent>
    </p:spTree>
    <p:extLst>
      <p:ext uri="{BB962C8B-B14F-4D97-AF65-F5344CB8AC3E}">
        <p14:creationId xmlns:p14="http://schemas.microsoft.com/office/powerpoint/2010/main" val="180690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12DC15-7CDD-0D9E-9E6E-ABB8D2382A99}"/>
              </a:ext>
            </a:extLst>
          </p:cNvPr>
          <p:cNvSpPr>
            <a:spLocks noGrp="1"/>
          </p:cNvSpPr>
          <p:nvPr>
            <p:ph type="sldNum" sz="quarter" idx="12"/>
          </p:nvPr>
        </p:nvSpPr>
        <p:spPr/>
        <p:txBody>
          <a:bodyPr/>
          <a:lstStyle/>
          <a:p>
            <a:r>
              <a:rPr kumimoji="1" lang="ja-JP" altLang="en-US" dirty="0"/>
              <a:t>３５</a:t>
            </a:r>
          </a:p>
        </p:txBody>
      </p:sp>
      <p:pic>
        <p:nvPicPr>
          <p:cNvPr id="4" name="図 3">
            <a:extLst>
              <a:ext uri="{FF2B5EF4-FFF2-40B4-BE49-F238E27FC236}">
                <a16:creationId xmlns:a16="http://schemas.microsoft.com/office/drawing/2014/main" id="{91303D06-3086-F210-FF06-BDDA657EB4F0}"/>
              </a:ext>
            </a:extLst>
          </p:cNvPr>
          <p:cNvPicPr>
            <a:picLocks noChangeAspect="1"/>
          </p:cNvPicPr>
          <p:nvPr/>
        </p:nvPicPr>
        <p:blipFill>
          <a:blip r:embed="rId3"/>
          <a:stretch>
            <a:fillRect/>
          </a:stretch>
        </p:blipFill>
        <p:spPr>
          <a:xfrm>
            <a:off x="439365" y="176429"/>
            <a:ext cx="9027269" cy="6505142"/>
          </a:xfrm>
          <a:prstGeom prst="rect">
            <a:avLst/>
          </a:prstGeom>
        </p:spPr>
      </p:pic>
    </p:spTree>
    <p:extLst>
      <p:ext uri="{BB962C8B-B14F-4D97-AF65-F5344CB8AC3E}">
        <p14:creationId xmlns:p14="http://schemas.microsoft.com/office/powerpoint/2010/main" val="822792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69F32E-DDC2-01DD-375D-C007F1F341D2}"/>
              </a:ext>
            </a:extLst>
          </p:cNvPr>
          <p:cNvSpPr>
            <a:spLocks noGrp="1"/>
          </p:cNvSpPr>
          <p:nvPr>
            <p:ph type="sldNum" sz="quarter" idx="12"/>
          </p:nvPr>
        </p:nvSpPr>
        <p:spPr/>
        <p:txBody>
          <a:bodyPr/>
          <a:lstStyle/>
          <a:p>
            <a:r>
              <a:rPr kumimoji="1" lang="ja-JP" altLang="en-US" dirty="0"/>
              <a:t>３６</a:t>
            </a:r>
          </a:p>
        </p:txBody>
      </p:sp>
      <p:pic>
        <p:nvPicPr>
          <p:cNvPr id="4" name="図 3">
            <a:extLst>
              <a:ext uri="{FF2B5EF4-FFF2-40B4-BE49-F238E27FC236}">
                <a16:creationId xmlns:a16="http://schemas.microsoft.com/office/drawing/2014/main" id="{091D3758-9079-41FB-C0AC-8B877327BF17}"/>
              </a:ext>
            </a:extLst>
          </p:cNvPr>
          <p:cNvPicPr>
            <a:picLocks noChangeAspect="1"/>
          </p:cNvPicPr>
          <p:nvPr/>
        </p:nvPicPr>
        <p:blipFill>
          <a:blip r:embed="rId3"/>
          <a:stretch>
            <a:fillRect/>
          </a:stretch>
        </p:blipFill>
        <p:spPr>
          <a:xfrm>
            <a:off x="429400" y="260034"/>
            <a:ext cx="9047199" cy="6337932"/>
          </a:xfrm>
          <a:prstGeom prst="rect">
            <a:avLst/>
          </a:prstGeom>
        </p:spPr>
      </p:pic>
    </p:spTree>
    <p:extLst>
      <p:ext uri="{BB962C8B-B14F-4D97-AF65-F5344CB8AC3E}">
        <p14:creationId xmlns:p14="http://schemas.microsoft.com/office/powerpoint/2010/main" val="64591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32EE4F6-7DC1-8AD9-A253-869FBB68B41F}"/>
              </a:ext>
            </a:extLst>
          </p:cNvPr>
          <p:cNvSpPr>
            <a:spLocks noGrp="1"/>
          </p:cNvSpPr>
          <p:nvPr>
            <p:ph type="sldNum" sz="quarter" idx="12"/>
          </p:nvPr>
        </p:nvSpPr>
        <p:spPr>
          <a:xfrm>
            <a:off x="7507740" y="6391808"/>
            <a:ext cx="2228850" cy="365125"/>
          </a:xfrm>
        </p:spPr>
        <p:txBody>
          <a:bodyPr>
            <a:normAutofit/>
          </a:bodyPr>
          <a:lstStyle/>
          <a:p>
            <a:pPr>
              <a:lnSpc>
                <a:spcPct val="90000"/>
              </a:lnSpc>
              <a:spcAft>
                <a:spcPts val="600"/>
              </a:spcAft>
            </a:pPr>
            <a:r>
              <a:rPr kumimoji="1" lang="ja-JP" altLang="en-US" dirty="0"/>
              <a:t>３７</a:t>
            </a:r>
          </a:p>
        </p:txBody>
      </p:sp>
      <mc:AlternateContent xmlns:mc="http://schemas.openxmlformats.org/markup-compatibility/2006" xmlns:p14="http://schemas.microsoft.com/office/powerpoint/2010/main">
        <mc:Choice Requires="p14">
          <p:contentPart p14:bwMode="auto" r:id="rId3">
            <p14:nvContentPartPr>
              <p14:cNvPr id="32" name="インク 31">
                <a:extLst>
                  <a:ext uri="{FF2B5EF4-FFF2-40B4-BE49-F238E27FC236}">
                    <a16:creationId xmlns:a16="http://schemas.microsoft.com/office/drawing/2014/main" id="{DE74114D-065C-8460-126C-6504229F465C}"/>
                  </a:ext>
                </a:extLst>
              </p14:cNvPr>
              <p14:cNvContentPartPr/>
              <p14:nvPr/>
            </p14:nvContentPartPr>
            <p14:xfrm>
              <a:off x="9176606" y="6574371"/>
              <a:ext cx="360" cy="360"/>
            </p14:xfrm>
          </p:contentPart>
        </mc:Choice>
        <mc:Fallback xmlns="">
          <p:pic>
            <p:nvPicPr>
              <p:cNvPr id="32" name="インク 31">
                <a:extLst>
                  <a:ext uri="{FF2B5EF4-FFF2-40B4-BE49-F238E27FC236}">
                    <a16:creationId xmlns:a16="http://schemas.microsoft.com/office/drawing/2014/main" id="{DE74114D-065C-8460-126C-6504229F465C}"/>
                  </a:ext>
                </a:extLst>
              </p:cNvPr>
              <p:cNvPicPr/>
              <p:nvPr/>
            </p:nvPicPr>
            <p:blipFill>
              <a:blip r:embed="rId5"/>
              <a:stretch>
                <a:fillRect/>
              </a:stretch>
            </p:blipFill>
            <p:spPr>
              <a:xfrm>
                <a:off x="9113966" y="65117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インク 33">
                <a:extLst>
                  <a:ext uri="{FF2B5EF4-FFF2-40B4-BE49-F238E27FC236}">
                    <a16:creationId xmlns:a16="http://schemas.microsoft.com/office/drawing/2014/main" id="{CEC7845F-978C-2E0D-477E-8402CCA59269}"/>
                  </a:ext>
                </a:extLst>
              </p14:cNvPr>
              <p14:cNvContentPartPr/>
              <p14:nvPr/>
            </p14:nvContentPartPr>
            <p14:xfrm>
              <a:off x="9165446" y="6422091"/>
              <a:ext cx="360" cy="360"/>
            </p14:xfrm>
          </p:contentPart>
        </mc:Choice>
        <mc:Fallback xmlns="">
          <p:pic>
            <p:nvPicPr>
              <p:cNvPr id="34" name="インク 33">
                <a:extLst>
                  <a:ext uri="{FF2B5EF4-FFF2-40B4-BE49-F238E27FC236}">
                    <a16:creationId xmlns:a16="http://schemas.microsoft.com/office/drawing/2014/main" id="{CEC7845F-978C-2E0D-477E-8402CCA59269}"/>
                  </a:ext>
                </a:extLst>
              </p:cNvPr>
              <p:cNvPicPr/>
              <p:nvPr/>
            </p:nvPicPr>
            <p:blipFill>
              <a:blip r:embed="rId5"/>
              <a:stretch>
                <a:fillRect/>
              </a:stretch>
            </p:blipFill>
            <p:spPr>
              <a:xfrm>
                <a:off x="9102806" y="6359091"/>
                <a:ext cx="126000" cy="126000"/>
              </a:xfrm>
              <a:prstGeom prst="rect">
                <a:avLst/>
              </a:prstGeom>
            </p:spPr>
          </p:pic>
        </mc:Fallback>
      </mc:AlternateContent>
      <p:pic>
        <p:nvPicPr>
          <p:cNvPr id="5" name="図 4">
            <a:extLst>
              <a:ext uri="{FF2B5EF4-FFF2-40B4-BE49-F238E27FC236}">
                <a16:creationId xmlns:a16="http://schemas.microsoft.com/office/drawing/2014/main" id="{BE1477D3-1F09-F6C6-8557-9383CD647FB4}"/>
              </a:ext>
            </a:extLst>
          </p:cNvPr>
          <p:cNvPicPr>
            <a:picLocks noChangeAspect="1"/>
          </p:cNvPicPr>
          <p:nvPr/>
        </p:nvPicPr>
        <p:blipFill>
          <a:blip r:embed="rId7"/>
          <a:stretch>
            <a:fillRect/>
          </a:stretch>
        </p:blipFill>
        <p:spPr>
          <a:xfrm>
            <a:off x="0" y="147846"/>
            <a:ext cx="9906000" cy="6562308"/>
          </a:xfrm>
          <a:prstGeom prst="rect">
            <a:avLst/>
          </a:prstGeom>
        </p:spPr>
      </p:pic>
    </p:spTree>
    <p:extLst>
      <p:ext uri="{BB962C8B-B14F-4D97-AF65-F5344CB8AC3E}">
        <p14:creationId xmlns:p14="http://schemas.microsoft.com/office/powerpoint/2010/main" val="3447309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E275FF-F152-B46F-3100-1F1F363BFE98}"/>
              </a:ext>
            </a:extLst>
          </p:cNvPr>
          <p:cNvSpPr>
            <a:spLocks noGrp="1"/>
          </p:cNvSpPr>
          <p:nvPr>
            <p:ph type="sldNum" sz="quarter" idx="12"/>
          </p:nvPr>
        </p:nvSpPr>
        <p:spPr>
          <a:xfrm>
            <a:off x="7579179" y="6492875"/>
            <a:ext cx="2228850" cy="365125"/>
          </a:xfrm>
        </p:spPr>
        <p:txBody>
          <a:bodyPr/>
          <a:lstStyle/>
          <a:p>
            <a:r>
              <a:rPr kumimoji="1" lang="ja-JP" altLang="en-US" dirty="0"/>
              <a:t>３８</a:t>
            </a:r>
          </a:p>
        </p:txBody>
      </p:sp>
      <p:pic>
        <p:nvPicPr>
          <p:cNvPr id="4" name="図 3">
            <a:extLst>
              <a:ext uri="{FF2B5EF4-FFF2-40B4-BE49-F238E27FC236}">
                <a16:creationId xmlns:a16="http://schemas.microsoft.com/office/drawing/2014/main" id="{2B27BD3F-5303-1AAB-F398-A78EB258796B}"/>
              </a:ext>
            </a:extLst>
          </p:cNvPr>
          <p:cNvPicPr>
            <a:picLocks noChangeAspect="1"/>
          </p:cNvPicPr>
          <p:nvPr/>
        </p:nvPicPr>
        <p:blipFill>
          <a:blip r:embed="rId3"/>
          <a:stretch>
            <a:fillRect/>
          </a:stretch>
        </p:blipFill>
        <p:spPr>
          <a:xfrm>
            <a:off x="226204" y="100012"/>
            <a:ext cx="9453591" cy="6502400"/>
          </a:xfrm>
          <a:prstGeom prst="rect">
            <a:avLst/>
          </a:prstGeom>
        </p:spPr>
      </p:pic>
    </p:spTree>
    <p:extLst>
      <p:ext uri="{BB962C8B-B14F-4D97-AF65-F5344CB8AC3E}">
        <p14:creationId xmlns:p14="http://schemas.microsoft.com/office/powerpoint/2010/main" val="418326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0" y="0"/>
            <a:ext cx="9906000" cy="549275"/>
          </a:xfrm>
          <a:solidFill>
            <a:srgbClr val="00B050"/>
          </a:solidFill>
          <a:ln>
            <a:solidFill>
              <a:schemeClr val="tx1"/>
            </a:solidFill>
          </a:ln>
        </p:spPr>
        <p:txBody>
          <a:bodyPr/>
          <a:lstStyle/>
          <a:p>
            <a:pPr algn="ctr"/>
            <a:r>
              <a:rPr kumimoji="1" lang="ja-JP" altLang="en-US" sz="2800" b="1" dirty="0">
                <a:solidFill>
                  <a:schemeClr val="bg1"/>
                </a:solidFill>
              </a:rPr>
              <a:t>地震と水害による災害廃棄物処理の違い</a:t>
            </a:r>
          </a:p>
        </p:txBody>
      </p:sp>
      <p:graphicFrame>
        <p:nvGraphicFramePr>
          <p:cNvPr id="4" name="表 3"/>
          <p:cNvGraphicFramePr>
            <a:graphicFrameLocks noGrp="1"/>
          </p:cNvGraphicFramePr>
          <p:nvPr/>
        </p:nvGraphicFramePr>
        <p:xfrm>
          <a:off x="560388" y="744538"/>
          <a:ext cx="8856663" cy="5603373"/>
        </p:xfrm>
        <a:graphic>
          <a:graphicData uri="http://schemas.openxmlformats.org/drawingml/2006/table">
            <a:tbl>
              <a:tblPr firstRow="1" bandRow="1">
                <a:tableStyleId>{912C8C85-51F0-491E-9774-3900AFEF0FD7}</a:tableStyleId>
              </a:tblPr>
              <a:tblGrid>
                <a:gridCol w="1379908">
                  <a:extLst>
                    <a:ext uri="{9D8B030D-6E8A-4147-A177-3AD203B41FA5}">
                      <a16:colId xmlns:a16="http://schemas.microsoft.com/office/drawing/2014/main" val="2336939514"/>
                    </a:ext>
                  </a:extLst>
                </a:gridCol>
                <a:gridCol w="3339133">
                  <a:extLst>
                    <a:ext uri="{9D8B030D-6E8A-4147-A177-3AD203B41FA5}">
                      <a16:colId xmlns:a16="http://schemas.microsoft.com/office/drawing/2014/main" val="3279025075"/>
                    </a:ext>
                  </a:extLst>
                </a:gridCol>
                <a:gridCol w="4137622">
                  <a:extLst>
                    <a:ext uri="{9D8B030D-6E8A-4147-A177-3AD203B41FA5}">
                      <a16:colId xmlns:a16="http://schemas.microsoft.com/office/drawing/2014/main" val="287595725"/>
                    </a:ext>
                  </a:extLst>
                </a:gridCol>
              </a:tblGrid>
              <a:tr h="396199">
                <a:tc>
                  <a:txBody>
                    <a:bodyPr/>
                    <a:lstStyle/>
                    <a:p>
                      <a:pPr algn="ctr"/>
                      <a:r>
                        <a:rPr kumimoji="1" lang="ja-JP" altLang="en-US" sz="2000" dirty="0"/>
                        <a:t>項　　目</a:t>
                      </a:r>
                    </a:p>
                  </a:txBody>
                  <a:tcPr marL="91452" marR="91452" marT="45701" marB="45701"/>
                </a:tc>
                <a:tc>
                  <a:txBody>
                    <a:bodyPr/>
                    <a:lstStyle/>
                    <a:p>
                      <a:pPr algn="ctr"/>
                      <a:r>
                        <a:rPr kumimoji="1" lang="ja-JP" altLang="en-US" sz="2000" dirty="0"/>
                        <a:t>地　　震</a:t>
                      </a:r>
                    </a:p>
                  </a:txBody>
                  <a:tcPr marL="91452" marR="91452" marT="45701" marB="45701"/>
                </a:tc>
                <a:tc>
                  <a:txBody>
                    <a:bodyPr/>
                    <a:lstStyle/>
                    <a:p>
                      <a:pPr algn="ctr"/>
                      <a:r>
                        <a:rPr kumimoji="1" lang="ja-JP" altLang="en-US" sz="2000" dirty="0"/>
                        <a:t>水　　害</a:t>
                      </a:r>
                    </a:p>
                  </a:txBody>
                  <a:tcPr marL="91452" marR="91452" marT="45701" marB="45701"/>
                </a:tc>
                <a:extLst>
                  <a:ext uri="{0D108BD9-81ED-4DB2-BD59-A6C34878D82A}">
                    <a16:rowId xmlns:a16="http://schemas.microsoft.com/office/drawing/2014/main" val="2139498773"/>
                  </a:ext>
                </a:extLst>
              </a:tr>
              <a:tr h="731477">
                <a:tc>
                  <a:txBody>
                    <a:bodyPr/>
                    <a:lstStyle/>
                    <a:p>
                      <a:r>
                        <a:rPr kumimoji="1" lang="ja-JP" altLang="en-US" sz="1400" dirty="0"/>
                        <a:t>発生個所</a:t>
                      </a:r>
                      <a:endParaRPr kumimoji="1" lang="en-US" altLang="ja-JP" sz="1400" dirty="0"/>
                    </a:p>
                    <a:p>
                      <a:r>
                        <a:rPr kumimoji="1" lang="ja-JP" altLang="en-US" sz="1400" dirty="0"/>
                        <a:t>（時期）</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地盤や土地利用等の状況によって変化（耐震性の低い建物が被災）</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突発的に発生</a:t>
                      </a:r>
                    </a:p>
                  </a:txBody>
                  <a:tcPr marL="91452" marR="91452" marT="45701" marB="45701"/>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chemeClr val="tx1"/>
                          </a:solidFill>
                          <a:latin typeface="+mn-ea"/>
                          <a:ea typeface="+mn-ea"/>
                        </a:rPr>
                        <a:t>河川決壊は低地部、土砂災害は山麓部</a:t>
                      </a:r>
                      <a:r>
                        <a:rPr kumimoji="1" lang="ja-JP" altLang="en-US" sz="1400" dirty="0">
                          <a:latin typeface="+mn-ea"/>
                          <a:ea typeface="+mn-ea"/>
                        </a:rPr>
                        <a:t>に被害が集中</a:t>
                      </a:r>
                      <a:endParaRPr kumimoji="1" lang="en-US" altLang="ja-JP" sz="1400" dirty="0">
                        <a:latin typeface="+mn-ea"/>
                        <a:ea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latin typeface="+mn-ea"/>
                          <a:ea typeface="+mn-ea"/>
                        </a:rPr>
                        <a:t>夏～秋季を中心に発生（集中豪雨や台風時期）</a:t>
                      </a:r>
                    </a:p>
                  </a:txBody>
                  <a:tcPr marL="91452" marR="91452" marT="45701" marB="45701"/>
                </a:tc>
                <a:extLst>
                  <a:ext uri="{0D108BD9-81ED-4DB2-BD59-A6C34878D82A}">
                    <a16:rowId xmlns:a16="http://schemas.microsoft.com/office/drawing/2014/main" val="2192872690"/>
                  </a:ext>
                </a:extLst>
              </a:tr>
              <a:tr h="1194819">
                <a:tc>
                  <a:txBody>
                    <a:bodyPr/>
                    <a:lstStyle/>
                    <a:p>
                      <a:r>
                        <a:rPr kumimoji="1" lang="ja-JP" altLang="en-US" sz="1400" dirty="0"/>
                        <a:t>廃棄物組成の特徴</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全壊等の</a:t>
                      </a:r>
                      <a:r>
                        <a:rPr kumimoji="1" lang="ja-JP" altLang="en-US" sz="1400" dirty="0">
                          <a:solidFill>
                            <a:srgbClr val="FF0000"/>
                          </a:solidFill>
                          <a:latin typeface="+mn-ea"/>
                          <a:ea typeface="+mn-ea"/>
                        </a:rPr>
                        <a:t>建物撤去によるものが中心</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瓦・コンクリートブロックなど</a:t>
                      </a:r>
                      <a:r>
                        <a:rPr kumimoji="1" lang="ja-JP" altLang="en-US" sz="1400" dirty="0">
                          <a:latin typeface="+mn-ea"/>
                          <a:ea typeface="+mn-ea"/>
                        </a:rPr>
                        <a:t>、不燃物の排出が多い</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片づけごみは、割れ物</a:t>
                      </a:r>
                      <a:r>
                        <a:rPr kumimoji="1" lang="ja-JP" altLang="en-US" sz="1400" dirty="0">
                          <a:latin typeface="+mn-ea"/>
                          <a:ea typeface="+mn-ea"/>
                        </a:rPr>
                        <a:t>、家具、家電類が比較的多い</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大量の</a:t>
                      </a:r>
                      <a:r>
                        <a:rPr kumimoji="1" lang="ja-JP" altLang="en-US" sz="1400" dirty="0">
                          <a:solidFill>
                            <a:srgbClr val="FF0000"/>
                          </a:solidFill>
                          <a:latin typeface="+mn-ea"/>
                          <a:ea typeface="+mn-ea"/>
                        </a:rPr>
                        <a:t>土砂、岩石、流木が発生</a:t>
                      </a:r>
                      <a:r>
                        <a:rPr kumimoji="1" lang="ja-JP" altLang="en-US" sz="1400" dirty="0">
                          <a:latin typeface="+mn-ea"/>
                          <a:ea typeface="+mn-ea"/>
                        </a:rPr>
                        <a:t>する場合がある</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床上・床下浸水による</a:t>
                      </a:r>
                      <a:r>
                        <a:rPr kumimoji="1" lang="ja-JP" altLang="en-US" sz="1400" dirty="0">
                          <a:solidFill>
                            <a:srgbClr val="FF0000"/>
                          </a:solidFill>
                          <a:latin typeface="+mn-ea"/>
                          <a:ea typeface="+mn-ea"/>
                        </a:rPr>
                        <a:t>片づけごみが多く</a:t>
                      </a:r>
                      <a:r>
                        <a:rPr kumimoji="1" lang="ja-JP" altLang="en-US" sz="1400" dirty="0">
                          <a:latin typeface="+mn-ea"/>
                          <a:ea typeface="+mn-ea"/>
                        </a:rPr>
                        <a:t>、建物解体は比較的少ない</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片づけごみは、水分・土砂等を含んだ畳・敷物・衣類・木くずや大型ごみ（家具等）が発生</a:t>
                      </a:r>
                      <a:endParaRPr kumimoji="1" lang="en-US" altLang="ja-JP" sz="1400" dirty="0">
                        <a:latin typeface="+mn-ea"/>
                        <a:ea typeface="+mn-ea"/>
                      </a:endParaRPr>
                    </a:p>
                  </a:txBody>
                  <a:tcPr marL="91452" marR="91452" marT="45701" marB="45701"/>
                </a:tc>
                <a:extLst>
                  <a:ext uri="{0D108BD9-81ED-4DB2-BD59-A6C34878D82A}">
                    <a16:rowId xmlns:a16="http://schemas.microsoft.com/office/drawing/2014/main" val="3579472345"/>
                  </a:ext>
                </a:extLst>
              </a:tr>
              <a:tr h="731477">
                <a:tc>
                  <a:txBody>
                    <a:bodyPr/>
                    <a:lstStyle/>
                    <a:p>
                      <a:r>
                        <a:rPr kumimoji="1" lang="ja-JP" altLang="en-US" sz="1400" dirty="0">
                          <a:solidFill>
                            <a:schemeClr val="tx1"/>
                          </a:solidFill>
                        </a:rPr>
                        <a:t>片付けごみの排出状況</a:t>
                      </a: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chemeClr val="tx1"/>
                          </a:solidFill>
                          <a:latin typeface="+mn-ea"/>
                          <a:ea typeface="+mn-ea"/>
                        </a:rPr>
                        <a:t>家から壊れた物を排出し、必要なものは家の中で保管する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a:t>
                      </a:r>
                      <a:r>
                        <a:rPr kumimoji="1" lang="ja-JP" altLang="en-US" sz="1400" dirty="0">
                          <a:solidFill>
                            <a:srgbClr val="FF0000"/>
                          </a:solidFill>
                          <a:latin typeface="+mn-ea"/>
                          <a:ea typeface="+mn-ea"/>
                        </a:rPr>
                        <a:t>比較的分別されて排出されやすい</a:t>
                      </a:r>
                    </a:p>
                  </a:txBody>
                  <a:tcPr marL="91452" marR="91452" marT="45701" marB="45701"/>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rgbClr val="FF0000"/>
                          </a:solidFill>
                          <a:latin typeface="+mn-ea"/>
                          <a:ea typeface="+mn-ea"/>
                        </a:rPr>
                        <a:t>床下の泥だし・消毒乾燥のため、</a:t>
                      </a:r>
                      <a:r>
                        <a:rPr kumimoji="1" lang="ja-JP" altLang="en-US" sz="1400" dirty="0">
                          <a:solidFill>
                            <a:schemeClr val="tx1"/>
                          </a:solidFill>
                          <a:latin typeface="+mn-ea"/>
                          <a:ea typeface="+mn-ea"/>
                        </a:rPr>
                        <a:t>浸水した家から</a:t>
                      </a:r>
                      <a:r>
                        <a:rPr kumimoji="1" lang="ja-JP" altLang="en-US" sz="1400" dirty="0">
                          <a:solidFill>
                            <a:srgbClr val="FF0000"/>
                          </a:solidFill>
                          <a:latin typeface="+mn-ea"/>
                          <a:ea typeface="+mn-ea"/>
                        </a:rPr>
                        <a:t>濡れた物をいったん排出し、必要なものを取り出す</a:t>
                      </a:r>
                      <a:r>
                        <a:rPr kumimoji="1" lang="ja-JP" altLang="en-US" sz="1400" dirty="0">
                          <a:solidFill>
                            <a:schemeClr val="tx1"/>
                          </a:solidFill>
                          <a:latin typeface="+mn-ea"/>
                          <a:ea typeface="+mn-ea"/>
                        </a:rPr>
                        <a:t>→</a:t>
                      </a:r>
                      <a:r>
                        <a:rPr kumimoji="1" lang="ja-JP" altLang="en-US" sz="1400" dirty="0">
                          <a:solidFill>
                            <a:srgbClr val="FF0000"/>
                          </a:solidFill>
                          <a:latin typeface="+mn-ea"/>
                          <a:ea typeface="+mn-ea"/>
                        </a:rPr>
                        <a:t>比較的分別されにくい</a:t>
                      </a:r>
                    </a:p>
                  </a:txBody>
                  <a:tcPr marL="91452" marR="91452" marT="45701" marB="45701"/>
                </a:tc>
                <a:extLst>
                  <a:ext uri="{0D108BD9-81ED-4DB2-BD59-A6C34878D82A}">
                    <a16:rowId xmlns:a16="http://schemas.microsoft.com/office/drawing/2014/main" val="3231580075"/>
                  </a:ext>
                </a:extLst>
              </a:tr>
              <a:tr h="1371553">
                <a:tc>
                  <a:txBody>
                    <a:bodyPr/>
                    <a:lstStyle/>
                    <a:p>
                      <a:r>
                        <a:rPr kumimoji="1" lang="ja-JP" altLang="en-US" sz="1400" dirty="0"/>
                        <a:t>特に注意が</a:t>
                      </a:r>
                      <a:endParaRPr kumimoji="1" lang="en-US" altLang="ja-JP" sz="1400" dirty="0"/>
                    </a:p>
                    <a:p>
                      <a:r>
                        <a:rPr kumimoji="1" lang="ja-JP" altLang="en-US" sz="1400" dirty="0"/>
                        <a:t>必要なこと</a:t>
                      </a: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rgbClr val="FF0000"/>
                          </a:solidFill>
                          <a:latin typeface="+mn-ea"/>
                          <a:ea typeface="+mn-ea"/>
                        </a:rPr>
                        <a:t>比較的広範囲が被災するため、災害廃棄物発生量は多い</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latin typeface="+mn-ea"/>
                          <a:ea typeface="+mn-ea"/>
                        </a:rPr>
                        <a:t>倒壊家屋解体は重機使用</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水分、泥等を含むため、ごみ出しが困難</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水分を含むため、腐敗しやすく、悪臭・汚水発生</a:t>
                      </a:r>
                      <a:r>
                        <a:rPr kumimoji="1" lang="ja-JP" altLang="en-US" sz="1400" dirty="0">
                          <a:solidFill>
                            <a:schemeClr val="tx1"/>
                          </a:solidFill>
                          <a:latin typeface="+mn-ea"/>
                          <a:ea typeface="+mn-ea"/>
                        </a:rPr>
                        <a:t>に注意</a:t>
                      </a:r>
                      <a:endParaRPr kumimoji="1" lang="en-US" altLang="ja-JP" sz="1400" dirty="0">
                        <a:solidFill>
                          <a:schemeClr val="tx1"/>
                        </a:solidFill>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分別排出が困難なため、集積場では大まかな分類を実施</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latin typeface="+mn-ea"/>
                          <a:ea typeface="+mn-ea"/>
                        </a:rPr>
                        <a:t>浸水した浄化槽は速やかにし尿等の収集が必要</a:t>
                      </a:r>
                    </a:p>
                  </a:txBody>
                  <a:tcPr marL="91452" marR="91452" marT="45701" marB="45701"/>
                </a:tc>
                <a:extLst>
                  <a:ext uri="{0D108BD9-81ED-4DB2-BD59-A6C34878D82A}">
                    <a16:rowId xmlns:a16="http://schemas.microsoft.com/office/drawing/2014/main" val="3602120067"/>
                  </a:ext>
                </a:extLst>
              </a:tr>
              <a:tr h="1177826">
                <a:tc>
                  <a:txBody>
                    <a:bodyPr/>
                    <a:lstStyle/>
                    <a:p>
                      <a:r>
                        <a:rPr kumimoji="1" lang="ja-JP" altLang="en-US" sz="1400" dirty="0"/>
                        <a:t>ごみ出し先、</a:t>
                      </a:r>
                      <a:endParaRPr kumimoji="1" lang="en-US" altLang="ja-JP" sz="1400" dirty="0"/>
                    </a:p>
                    <a:p>
                      <a:r>
                        <a:rPr kumimoji="1" lang="ja-JP" altLang="en-US" sz="1400" dirty="0"/>
                        <a:t>収集運搬時の注意点</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基本は家の前、ガレージや庭先に分別してごみ出し、道路事情が悪い場合は、集積場を検討</a:t>
                      </a:r>
                      <a:endParaRPr kumimoji="1" lang="en-US" altLang="ja-JP" sz="1400" dirty="0">
                        <a:latin typeface="+mn-ea"/>
                        <a:ea typeface="+mn-ea"/>
                      </a:endParaRPr>
                    </a:p>
                    <a:p>
                      <a:pPr marL="0" indent="0">
                        <a:buFont typeface="Arial" panose="020B0604020202020204" pitchFamily="34" charset="0"/>
                        <a:buNone/>
                      </a:pPr>
                      <a:endParaRPr kumimoji="1" lang="en-US" altLang="ja-JP" sz="1400" dirty="0">
                        <a:latin typeface="+mn-ea"/>
                        <a:ea typeface="+mn-ea"/>
                      </a:endParaRPr>
                    </a:p>
                    <a:p>
                      <a:pPr marL="285750" indent="-285750">
                        <a:buFont typeface="Arial" panose="020B0604020202020204" pitchFamily="34" charset="0"/>
                        <a:buChar char="•"/>
                      </a:pPr>
                      <a:endParaRPr kumimoji="1" lang="ja-JP" altLang="en-US" sz="1400" dirty="0">
                        <a:latin typeface="+mn-ea"/>
                        <a:ea typeface="+mn-ea"/>
                      </a:endParaRP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rgbClr val="FF0000"/>
                          </a:solidFill>
                          <a:latin typeface="+mn-ea"/>
                          <a:ea typeface="+mn-ea"/>
                        </a:rPr>
                        <a:t>水分による重量増</a:t>
                      </a:r>
                      <a:r>
                        <a:rPr kumimoji="1" lang="ja-JP" altLang="en-US" sz="1400" dirty="0">
                          <a:latin typeface="+mn-ea"/>
                          <a:ea typeface="+mn-ea"/>
                        </a:rPr>
                        <a:t>のため、積み込み時に注意が必要</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床上浸水以上は、一軒当たりの排出量が多く</a:t>
                      </a:r>
                      <a:r>
                        <a:rPr kumimoji="1" lang="ja-JP" altLang="en-US" sz="1400" dirty="0">
                          <a:solidFill>
                            <a:srgbClr val="FF0000"/>
                          </a:solidFill>
                          <a:latin typeface="+mn-ea"/>
                          <a:ea typeface="+mn-ea"/>
                        </a:rPr>
                        <a:t>、ごみ出しは地震より早くなる</a:t>
                      </a:r>
                      <a:r>
                        <a:rPr kumimoji="1" lang="ja-JP" altLang="en-US" sz="1400" dirty="0">
                          <a:solidFill>
                            <a:schemeClr val="tx1"/>
                          </a:solidFill>
                          <a:latin typeface="+mn-ea"/>
                          <a:ea typeface="+mn-ea"/>
                        </a:rPr>
                        <a:t>ため、</a:t>
                      </a:r>
                      <a:r>
                        <a:rPr kumimoji="1" lang="ja-JP" altLang="en-US" sz="1400" dirty="0">
                          <a:solidFill>
                            <a:srgbClr val="FF0000"/>
                          </a:solidFill>
                          <a:latin typeface="+mn-ea"/>
                          <a:ea typeface="+mn-ea"/>
                        </a:rPr>
                        <a:t>早期の収集が必要</a:t>
                      </a:r>
                    </a:p>
                  </a:txBody>
                  <a:tcPr marL="91452" marR="91452" marT="45701" marB="45701"/>
                </a:tc>
                <a:extLst>
                  <a:ext uri="{0D108BD9-81ED-4DB2-BD59-A6C34878D82A}">
                    <a16:rowId xmlns:a16="http://schemas.microsoft.com/office/drawing/2014/main" val="4287642571"/>
                  </a:ext>
                </a:extLst>
              </a:tr>
            </a:tbl>
          </a:graphicData>
        </a:graphic>
      </p:graphicFrame>
      <p:sp>
        <p:nvSpPr>
          <p:cNvPr id="7" name="スライド番号プレースホルダー 3">
            <a:extLst>
              <a:ext uri="{FF2B5EF4-FFF2-40B4-BE49-F238E27FC236}">
                <a16:creationId xmlns:a16="http://schemas.microsoft.com/office/drawing/2014/main" id="{0250D457-13DE-47E5-BA5B-0D23A6202699}"/>
              </a:ext>
            </a:extLst>
          </p:cNvPr>
          <p:cNvSpPr>
            <a:spLocks noGrp="1"/>
          </p:cNvSpPr>
          <p:nvPr>
            <p:ph type="sldNum" sz="quarter" idx="12"/>
          </p:nvPr>
        </p:nvSpPr>
        <p:spPr>
          <a:xfrm>
            <a:off x="7486268" y="6360611"/>
            <a:ext cx="2228850" cy="365125"/>
          </a:xfrm>
        </p:spPr>
        <p:txBody>
          <a:bodyPr/>
          <a:lstStyle/>
          <a:p>
            <a:pPr>
              <a:defRPr/>
            </a:pPr>
            <a:r>
              <a:rPr lang="ja-JP" altLang="en-US" sz="1800" dirty="0"/>
              <a:t>３</a:t>
            </a:r>
          </a:p>
        </p:txBody>
      </p:sp>
      <mc:AlternateContent xmlns:mc="http://schemas.openxmlformats.org/markup-compatibility/2006" xmlns:p14="http://schemas.microsoft.com/office/powerpoint/2010/main">
        <mc:Choice Requires="p14">
          <p:contentPart p14:bwMode="auto" r:id="rId3">
            <p14:nvContentPartPr>
              <p14:cNvPr id="2" name="インク 1">
                <a:extLst>
                  <a:ext uri="{FF2B5EF4-FFF2-40B4-BE49-F238E27FC236}">
                    <a16:creationId xmlns:a16="http://schemas.microsoft.com/office/drawing/2014/main" id="{0BC1681E-EBF4-7FAF-4120-FEA1070B1947}"/>
                  </a:ext>
                </a:extLst>
              </p14:cNvPr>
              <p14:cNvContentPartPr/>
              <p14:nvPr/>
            </p14:nvContentPartPr>
            <p14:xfrm>
              <a:off x="-1297247" y="1923639"/>
              <a:ext cx="360" cy="360"/>
            </p14:xfrm>
          </p:contentPart>
        </mc:Choice>
        <mc:Fallback xmlns="">
          <p:pic>
            <p:nvPicPr>
              <p:cNvPr id="2" name="インク 1">
                <a:extLst>
                  <a:ext uri="{FF2B5EF4-FFF2-40B4-BE49-F238E27FC236}">
                    <a16:creationId xmlns:a16="http://schemas.microsoft.com/office/drawing/2014/main" id="{0BC1681E-EBF4-7FAF-4120-FEA1070B1947}"/>
                  </a:ext>
                </a:extLst>
              </p:cNvPr>
              <p:cNvPicPr/>
              <p:nvPr/>
            </p:nvPicPr>
            <p:blipFill>
              <a:blip r:embed="rId4"/>
              <a:stretch>
                <a:fillRect/>
              </a:stretch>
            </p:blipFill>
            <p:spPr>
              <a:xfrm>
                <a:off x="-1369247" y="1779999"/>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インク 2">
                <a:extLst>
                  <a:ext uri="{FF2B5EF4-FFF2-40B4-BE49-F238E27FC236}">
                    <a16:creationId xmlns:a16="http://schemas.microsoft.com/office/drawing/2014/main" id="{B8FDBAD3-6B6A-BCB4-E3EA-AA258E299094}"/>
                  </a:ext>
                </a:extLst>
              </p14:cNvPr>
              <p14:cNvContentPartPr/>
              <p14:nvPr/>
            </p14:nvContentPartPr>
            <p14:xfrm>
              <a:off x="477913" y="1753719"/>
              <a:ext cx="360" cy="360"/>
            </p14:xfrm>
          </p:contentPart>
        </mc:Choice>
        <mc:Fallback xmlns="">
          <p:pic>
            <p:nvPicPr>
              <p:cNvPr id="3" name="インク 2">
                <a:extLst>
                  <a:ext uri="{FF2B5EF4-FFF2-40B4-BE49-F238E27FC236}">
                    <a16:creationId xmlns:a16="http://schemas.microsoft.com/office/drawing/2014/main" id="{B8FDBAD3-6B6A-BCB4-E3EA-AA258E299094}"/>
                  </a:ext>
                </a:extLst>
              </p:cNvPr>
              <p:cNvPicPr/>
              <p:nvPr/>
            </p:nvPicPr>
            <p:blipFill>
              <a:blip r:embed="rId4"/>
              <a:stretch>
                <a:fillRect/>
              </a:stretch>
            </p:blipFill>
            <p:spPr>
              <a:xfrm>
                <a:off x="406273" y="1610079"/>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インク 4">
                <a:extLst>
                  <a:ext uri="{FF2B5EF4-FFF2-40B4-BE49-F238E27FC236}">
                    <a16:creationId xmlns:a16="http://schemas.microsoft.com/office/drawing/2014/main" id="{3FF9FA29-AC88-46D8-C0F6-6B0017CD789F}"/>
                  </a:ext>
                </a:extLst>
              </p14:cNvPr>
              <p14:cNvContentPartPr/>
              <p14:nvPr/>
            </p14:nvContentPartPr>
            <p14:xfrm>
              <a:off x="1458553" y="1530879"/>
              <a:ext cx="485640" cy="298800"/>
            </p14:xfrm>
          </p:contentPart>
        </mc:Choice>
        <mc:Fallback xmlns="">
          <p:pic>
            <p:nvPicPr>
              <p:cNvPr id="5" name="インク 4">
                <a:extLst>
                  <a:ext uri="{FF2B5EF4-FFF2-40B4-BE49-F238E27FC236}">
                    <a16:creationId xmlns:a16="http://schemas.microsoft.com/office/drawing/2014/main" id="{3FF9FA29-AC88-46D8-C0F6-6B0017CD789F}"/>
                  </a:ext>
                </a:extLst>
              </p:cNvPr>
              <p:cNvPicPr/>
              <p:nvPr/>
            </p:nvPicPr>
            <p:blipFill>
              <a:blip r:embed="rId7"/>
              <a:stretch>
                <a:fillRect/>
              </a:stretch>
            </p:blipFill>
            <p:spPr>
              <a:xfrm>
                <a:off x="1386913" y="1387239"/>
                <a:ext cx="629280" cy="586440"/>
              </a:xfrm>
              <a:prstGeom prst="rect">
                <a:avLst/>
              </a:prstGeom>
            </p:spPr>
          </p:pic>
        </mc:Fallback>
      </mc:AlternateContent>
    </p:spTree>
    <p:extLst>
      <p:ext uri="{BB962C8B-B14F-4D97-AF65-F5344CB8AC3E}">
        <p14:creationId xmlns:p14="http://schemas.microsoft.com/office/powerpoint/2010/main" val="650876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099FAF-7A1C-DB3D-1581-913CE45D3EDB}"/>
              </a:ext>
            </a:extLst>
          </p:cNvPr>
          <p:cNvSpPr>
            <a:spLocks noGrp="1"/>
          </p:cNvSpPr>
          <p:nvPr>
            <p:ph type="sldNum" sz="quarter" idx="12"/>
          </p:nvPr>
        </p:nvSpPr>
        <p:spPr/>
        <p:txBody>
          <a:bodyPr/>
          <a:lstStyle/>
          <a:p>
            <a:r>
              <a:rPr kumimoji="1" lang="ja-JP" altLang="en-US" dirty="0"/>
              <a:t>３９</a:t>
            </a:r>
          </a:p>
        </p:txBody>
      </p:sp>
      <p:pic>
        <p:nvPicPr>
          <p:cNvPr id="4" name="図 3">
            <a:extLst>
              <a:ext uri="{FF2B5EF4-FFF2-40B4-BE49-F238E27FC236}">
                <a16:creationId xmlns:a16="http://schemas.microsoft.com/office/drawing/2014/main" id="{A58AB0C3-C9FA-0245-7BAE-CB08AE88952F}"/>
              </a:ext>
            </a:extLst>
          </p:cNvPr>
          <p:cNvPicPr>
            <a:picLocks noChangeAspect="1"/>
          </p:cNvPicPr>
          <p:nvPr/>
        </p:nvPicPr>
        <p:blipFill>
          <a:blip r:embed="rId3"/>
          <a:stretch>
            <a:fillRect/>
          </a:stretch>
        </p:blipFill>
        <p:spPr>
          <a:xfrm>
            <a:off x="453051" y="0"/>
            <a:ext cx="8999897" cy="6629400"/>
          </a:xfrm>
          <a:prstGeom prst="rect">
            <a:avLst/>
          </a:prstGeom>
        </p:spPr>
      </p:pic>
    </p:spTree>
    <p:extLst>
      <p:ext uri="{BB962C8B-B14F-4D97-AF65-F5344CB8AC3E}">
        <p14:creationId xmlns:p14="http://schemas.microsoft.com/office/powerpoint/2010/main" val="186209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p:cNvGraphicFramePr/>
          <p:nvPr/>
        </p:nvGraphicFramePr>
        <p:xfrm>
          <a:off x="992560" y="1484784"/>
          <a:ext cx="807524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正方形/長方形 3"/>
          <p:cNvSpPr/>
          <p:nvPr/>
        </p:nvSpPr>
        <p:spPr>
          <a:xfrm>
            <a:off x="1379270" y="321658"/>
            <a:ext cx="7363485" cy="504000"/>
          </a:xfrm>
          <a:prstGeom prst="rect">
            <a:avLst/>
          </a:prstGeom>
          <a:solidFill>
            <a:srgbClr val="0070C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b="1" dirty="0">
                <a:solidFill>
                  <a:schemeClr val="bg1"/>
                </a:solidFill>
              </a:rPr>
              <a:t>初動対応のポイント「か・き・く・け・こ」</a:t>
            </a:r>
          </a:p>
        </p:txBody>
      </p:sp>
      <p:sp>
        <p:nvSpPr>
          <p:cNvPr id="5" name="テキスト ボックス 4"/>
          <p:cNvSpPr txBox="1"/>
          <p:nvPr/>
        </p:nvSpPr>
        <p:spPr>
          <a:xfrm>
            <a:off x="2269734" y="1556793"/>
            <a:ext cx="595035" cy="584775"/>
          </a:xfrm>
          <a:prstGeom prst="rect">
            <a:avLst/>
          </a:prstGeom>
          <a:noFill/>
        </p:spPr>
        <p:txBody>
          <a:bodyPr wrap="non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か</a:t>
            </a:r>
          </a:p>
        </p:txBody>
      </p:sp>
      <p:sp>
        <p:nvSpPr>
          <p:cNvPr id="6" name="テキスト ボックス 5"/>
          <p:cNvSpPr txBox="1"/>
          <p:nvPr/>
        </p:nvSpPr>
        <p:spPr>
          <a:xfrm flipH="1">
            <a:off x="2237324" y="2508306"/>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き</a:t>
            </a:r>
          </a:p>
        </p:txBody>
      </p:sp>
      <p:sp>
        <p:nvSpPr>
          <p:cNvPr id="7" name="テキスト ボックス 6"/>
          <p:cNvSpPr txBox="1"/>
          <p:nvPr/>
        </p:nvSpPr>
        <p:spPr>
          <a:xfrm flipH="1">
            <a:off x="2237323" y="3496653"/>
            <a:ext cx="659854"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く</a:t>
            </a:r>
          </a:p>
        </p:txBody>
      </p:sp>
      <p:sp>
        <p:nvSpPr>
          <p:cNvPr id="8" name="テキスト ボックス 7"/>
          <p:cNvSpPr txBox="1"/>
          <p:nvPr/>
        </p:nvSpPr>
        <p:spPr>
          <a:xfrm flipH="1">
            <a:off x="2299292" y="4506505"/>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け</a:t>
            </a:r>
          </a:p>
        </p:txBody>
      </p:sp>
      <p:sp>
        <p:nvSpPr>
          <p:cNvPr id="9" name="テキスト ボックス 8"/>
          <p:cNvSpPr txBox="1"/>
          <p:nvPr/>
        </p:nvSpPr>
        <p:spPr>
          <a:xfrm flipH="1">
            <a:off x="2258031" y="5420843"/>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a:t>
            </a:r>
          </a:p>
        </p:txBody>
      </p:sp>
      <p:sp>
        <p:nvSpPr>
          <p:cNvPr id="12" name="スライド番号プレースホルダー 4">
            <a:extLst>
              <a:ext uri="{FF2B5EF4-FFF2-40B4-BE49-F238E27FC236}">
                <a16:creationId xmlns:a16="http://schemas.microsoft.com/office/drawing/2014/main" id="{468E7D0E-ABAC-8798-01A7-FC874283C686}"/>
              </a:ext>
            </a:extLst>
          </p:cNvPr>
          <p:cNvSpPr txBox="1">
            <a:spLocks/>
          </p:cNvSpPr>
          <p:nvPr/>
        </p:nvSpPr>
        <p:spPr>
          <a:xfrm>
            <a:off x="7444180" y="635377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４０</a:t>
            </a:r>
          </a:p>
        </p:txBody>
      </p:sp>
    </p:spTree>
    <p:extLst>
      <p:ext uri="{BB962C8B-B14F-4D97-AF65-F5344CB8AC3E}">
        <p14:creationId xmlns:p14="http://schemas.microsoft.com/office/powerpoint/2010/main" val="2007846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226" y="2076361"/>
            <a:ext cx="8543925" cy="1325563"/>
          </a:xfrm>
        </p:spPr>
        <p:txBody>
          <a:bodyPr/>
          <a:lstStyle/>
          <a:p>
            <a:pPr algn="ctr"/>
            <a:r>
              <a:rPr lang="ja-JP" altLang="en-US" sz="4400" dirty="0">
                <a:latin typeface="ＭＳ Ｐゴシック" panose="020B0600070205080204" pitchFamily="50" charset="-128"/>
                <a:ea typeface="ＭＳ Ｐゴシック" panose="020B0600070205080204" pitchFamily="50" charset="-128"/>
              </a:rPr>
              <a:t>ご清聴ありがとうございました。</a:t>
            </a:r>
          </a:p>
        </p:txBody>
      </p:sp>
    </p:spTree>
    <p:extLst>
      <p:ext uri="{BB962C8B-B14F-4D97-AF65-F5344CB8AC3E}">
        <p14:creationId xmlns:p14="http://schemas.microsoft.com/office/powerpoint/2010/main" val="325167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57EBCA-5C99-41E7-83F3-1202D03E61E2}"/>
              </a:ext>
            </a:extLst>
          </p:cNvPr>
          <p:cNvSpPr>
            <a:spLocks noGrp="1"/>
          </p:cNvSpPr>
          <p:nvPr>
            <p:ph type="sldNum" sz="quarter" idx="12"/>
          </p:nvPr>
        </p:nvSpPr>
        <p:spPr>
          <a:xfrm>
            <a:off x="7453843" y="6365875"/>
            <a:ext cx="2228850" cy="365125"/>
          </a:xfrm>
        </p:spPr>
        <p:txBody>
          <a:bodyPr/>
          <a:lstStyle/>
          <a:p>
            <a:r>
              <a:rPr kumimoji="1" lang="ja-JP" altLang="en-US" dirty="0"/>
              <a:t>４</a:t>
            </a:r>
          </a:p>
        </p:txBody>
      </p:sp>
      <p:cxnSp>
        <p:nvCxnSpPr>
          <p:cNvPr id="3" name="直線コネクタ 2">
            <a:extLst>
              <a:ext uri="{FF2B5EF4-FFF2-40B4-BE49-F238E27FC236}">
                <a16:creationId xmlns:a16="http://schemas.microsoft.com/office/drawing/2014/main" id="{86047FF5-77A2-468C-BAD2-325080BF6E49}"/>
              </a:ext>
            </a:extLst>
          </p:cNvPr>
          <p:cNvCxnSpPr/>
          <p:nvPr/>
        </p:nvCxnSpPr>
        <p:spPr>
          <a:xfrm>
            <a:off x="1008956" y="881570"/>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D3C89B2-5443-4CA9-B5C0-B6DE48997BC1}"/>
              </a:ext>
            </a:extLst>
          </p:cNvPr>
          <p:cNvSpPr txBox="1"/>
          <p:nvPr/>
        </p:nvSpPr>
        <p:spPr>
          <a:xfrm>
            <a:off x="1397001" y="431800"/>
            <a:ext cx="7171267" cy="461665"/>
          </a:xfrm>
          <a:prstGeom prst="rect">
            <a:avLst/>
          </a:prstGeom>
          <a:noFill/>
        </p:spPr>
        <p:txBody>
          <a:bodyPr wrap="square" rtlCol="0">
            <a:spAutoFit/>
          </a:bodyPr>
          <a:lstStyle/>
          <a:p>
            <a:pPr algn="ctr"/>
            <a:r>
              <a:rPr lang="ja-JP" altLang="en-US" sz="2400" dirty="0"/>
              <a:t>災害時に発生するごみの内容</a:t>
            </a:r>
          </a:p>
        </p:txBody>
      </p:sp>
      <p:graphicFrame>
        <p:nvGraphicFramePr>
          <p:cNvPr id="6" name="表 5">
            <a:extLst>
              <a:ext uri="{FF2B5EF4-FFF2-40B4-BE49-F238E27FC236}">
                <a16:creationId xmlns:a16="http://schemas.microsoft.com/office/drawing/2014/main" id="{299D72DD-A6A0-4C94-845F-9D16C7A5DB6B}"/>
              </a:ext>
            </a:extLst>
          </p:cNvPr>
          <p:cNvGraphicFramePr>
            <a:graphicFrameLocks noGrp="1"/>
          </p:cNvGraphicFramePr>
          <p:nvPr/>
        </p:nvGraphicFramePr>
        <p:xfrm>
          <a:off x="1363132" y="1236132"/>
          <a:ext cx="7425268" cy="5088468"/>
        </p:xfrm>
        <a:graphic>
          <a:graphicData uri="http://schemas.openxmlformats.org/drawingml/2006/table">
            <a:tbl>
              <a:tblPr firstRow="1" bandRow="1">
                <a:tableStyleId>{5940675A-B579-460E-94D1-54222C63F5DA}</a:tableStyleId>
              </a:tblPr>
              <a:tblGrid>
                <a:gridCol w="2116668">
                  <a:extLst>
                    <a:ext uri="{9D8B030D-6E8A-4147-A177-3AD203B41FA5}">
                      <a16:colId xmlns:a16="http://schemas.microsoft.com/office/drawing/2014/main" val="1357191019"/>
                    </a:ext>
                  </a:extLst>
                </a:gridCol>
                <a:gridCol w="5308600">
                  <a:extLst>
                    <a:ext uri="{9D8B030D-6E8A-4147-A177-3AD203B41FA5}">
                      <a16:colId xmlns:a16="http://schemas.microsoft.com/office/drawing/2014/main" val="3966498863"/>
                    </a:ext>
                  </a:extLst>
                </a:gridCol>
              </a:tblGrid>
              <a:tr h="675001">
                <a:tc>
                  <a:txBody>
                    <a:bodyPr/>
                    <a:lstStyle/>
                    <a:p>
                      <a:pPr algn="ctr"/>
                      <a:r>
                        <a:rPr kumimoji="1" lang="ja-JP" altLang="en-US" sz="2400" dirty="0"/>
                        <a:t>名前</a:t>
                      </a:r>
                    </a:p>
                  </a:txBody>
                  <a:tcPr anchor="ctr">
                    <a:solidFill>
                      <a:schemeClr val="accent2">
                        <a:lumMod val="40000"/>
                        <a:lumOff val="60000"/>
                      </a:schemeClr>
                    </a:solidFill>
                  </a:tcPr>
                </a:tc>
                <a:tc>
                  <a:txBody>
                    <a:bodyPr/>
                    <a:lstStyle/>
                    <a:p>
                      <a:pPr algn="ctr"/>
                      <a:r>
                        <a:rPr kumimoji="1" lang="ja-JP" altLang="en-US" sz="2400" dirty="0"/>
                        <a:t>内容</a:t>
                      </a:r>
                    </a:p>
                  </a:txBody>
                  <a:tcPr anchor="ctr">
                    <a:solidFill>
                      <a:schemeClr val="accent2">
                        <a:lumMod val="40000"/>
                        <a:lumOff val="60000"/>
                      </a:schemeClr>
                    </a:solidFill>
                  </a:tcPr>
                </a:tc>
                <a:extLst>
                  <a:ext uri="{0D108BD9-81ED-4DB2-BD59-A6C34878D82A}">
                    <a16:rowId xmlns:a16="http://schemas.microsoft.com/office/drawing/2014/main" val="213587111"/>
                  </a:ext>
                </a:extLst>
              </a:tr>
              <a:tr h="675001">
                <a:tc>
                  <a:txBody>
                    <a:bodyPr/>
                    <a:lstStyle/>
                    <a:p>
                      <a:r>
                        <a:rPr kumimoji="1" lang="ja-JP" altLang="en-US" sz="2400" dirty="0"/>
                        <a:t>片付けごみ</a:t>
                      </a:r>
                    </a:p>
                  </a:txBody>
                  <a:tcPr/>
                </a:tc>
                <a:tc>
                  <a:txBody>
                    <a:bodyPr/>
                    <a:lstStyle/>
                    <a:p>
                      <a:r>
                        <a:rPr kumimoji="1" lang="ja-JP" altLang="en-US" sz="2400" dirty="0"/>
                        <a:t>災害によって使えなくなった家財</a:t>
                      </a:r>
                    </a:p>
                  </a:txBody>
                  <a:tcPr/>
                </a:tc>
                <a:extLst>
                  <a:ext uri="{0D108BD9-81ED-4DB2-BD59-A6C34878D82A}">
                    <a16:rowId xmlns:a16="http://schemas.microsoft.com/office/drawing/2014/main" val="709365185"/>
                  </a:ext>
                </a:extLst>
              </a:tr>
              <a:tr h="1215001">
                <a:tc>
                  <a:txBody>
                    <a:bodyPr/>
                    <a:lstStyle/>
                    <a:p>
                      <a:r>
                        <a:rPr kumimoji="1" lang="ja-JP" altLang="en-US" sz="2400" dirty="0"/>
                        <a:t>解体ごみ</a:t>
                      </a:r>
                    </a:p>
                  </a:txBody>
                  <a:tcPr/>
                </a:tc>
                <a:tc>
                  <a:txBody>
                    <a:bodyPr/>
                    <a:lstStyle/>
                    <a:p>
                      <a:r>
                        <a:rPr kumimoji="1" lang="ja-JP" altLang="en-US" sz="2400" dirty="0"/>
                        <a:t>災害で破壊された家屋の解体によって出てくるごみ（コンクリート、木材等）</a:t>
                      </a:r>
                    </a:p>
                  </a:txBody>
                  <a:tcPr/>
                </a:tc>
                <a:extLst>
                  <a:ext uri="{0D108BD9-81ED-4DB2-BD59-A6C34878D82A}">
                    <a16:rowId xmlns:a16="http://schemas.microsoft.com/office/drawing/2014/main" val="993761425"/>
                  </a:ext>
                </a:extLst>
              </a:tr>
              <a:tr h="841155">
                <a:tc>
                  <a:txBody>
                    <a:bodyPr/>
                    <a:lstStyle/>
                    <a:p>
                      <a:r>
                        <a:rPr kumimoji="1" lang="ja-JP" altLang="en-US" sz="2400" dirty="0"/>
                        <a:t>し尿</a:t>
                      </a:r>
                    </a:p>
                  </a:txBody>
                  <a:tcPr/>
                </a:tc>
                <a:tc>
                  <a:txBody>
                    <a:bodyPr/>
                    <a:lstStyle/>
                    <a:p>
                      <a:r>
                        <a:rPr kumimoji="1" lang="ja-JP" altLang="en-US" sz="2400" dirty="0"/>
                        <a:t>仮設トイレに溜まったし尿</a:t>
                      </a:r>
                      <a:endParaRPr kumimoji="1" lang="en-US" altLang="ja-JP" sz="2400" dirty="0"/>
                    </a:p>
                    <a:p>
                      <a:r>
                        <a:rPr kumimoji="1" lang="ja-JP" altLang="en-US" sz="2400" dirty="0"/>
                        <a:t>使用済みの携帯トイレ</a:t>
                      </a:r>
                    </a:p>
                  </a:txBody>
                  <a:tcPr/>
                </a:tc>
                <a:extLst>
                  <a:ext uri="{0D108BD9-81ED-4DB2-BD59-A6C34878D82A}">
                    <a16:rowId xmlns:a16="http://schemas.microsoft.com/office/drawing/2014/main" val="1232524249"/>
                  </a:ext>
                </a:extLst>
              </a:tr>
              <a:tr h="841155">
                <a:tc>
                  <a:txBody>
                    <a:bodyPr/>
                    <a:lstStyle/>
                    <a:p>
                      <a:r>
                        <a:rPr kumimoji="1" lang="ja-JP" altLang="en-US" sz="2400" dirty="0"/>
                        <a:t>避難所ごみ</a:t>
                      </a:r>
                    </a:p>
                  </a:txBody>
                  <a:tcPr/>
                </a:tc>
                <a:tc>
                  <a:txBody>
                    <a:bodyPr/>
                    <a:lstStyle/>
                    <a:p>
                      <a:r>
                        <a:rPr kumimoji="1" lang="ja-JP" altLang="en-US" sz="2400" dirty="0"/>
                        <a:t>避難所生活に伴って出てくるごみ</a:t>
                      </a:r>
                    </a:p>
                  </a:txBody>
                  <a:tcPr/>
                </a:tc>
                <a:extLst>
                  <a:ext uri="{0D108BD9-81ED-4DB2-BD59-A6C34878D82A}">
                    <a16:rowId xmlns:a16="http://schemas.microsoft.com/office/drawing/2014/main" val="3007446228"/>
                  </a:ext>
                </a:extLst>
              </a:tr>
              <a:tr h="841155">
                <a:tc>
                  <a:txBody>
                    <a:bodyPr/>
                    <a:lstStyle/>
                    <a:p>
                      <a:r>
                        <a:rPr kumimoji="1" lang="ja-JP" altLang="en-US" sz="2400" dirty="0"/>
                        <a:t>生活ごみ</a:t>
                      </a:r>
                      <a:endParaRPr kumimoji="1" lang="en-US" altLang="ja-JP" sz="2400" dirty="0"/>
                    </a:p>
                    <a:p>
                      <a:r>
                        <a:rPr kumimoji="1" lang="ja-JP" altLang="en-US" sz="2400" dirty="0"/>
                        <a:t>（普通ごみ）</a:t>
                      </a:r>
                    </a:p>
                  </a:txBody>
                  <a:tcPr/>
                </a:tc>
                <a:tc>
                  <a:txBody>
                    <a:bodyPr/>
                    <a:lstStyle/>
                    <a:p>
                      <a:r>
                        <a:rPr kumimoji="1" lang="ja-JP" altLang="en-US" sz="2400" dirty="0"/>
                        <a:t>通常の生活から出てくるごみ</a:t>
                      </a:r>
                    </a:p>
                  </a:txBody>
                  <a:tcPr/>
                </a:tc>
                <a:extLst>
                  <a:ext uri="{0D108BD9-81ED-4DB2-BD59-A6C34878D82A}">
                    <a16:rowId xmlns:a16="http://schemas.microsoft.com/office/drawing/2014/main" val="1551244451"/>
                  </a:ext>
                </a:extLst>
              </a:tr>
            </a:tbl>
          </a:graphicData>
        </a:graphic>
      </p:graphicFrame>
      <p:sp>
        <p:nvSpPr>
          <p:cNvPr id="7" name="四角形: 角を丸くする 6">
            <a:extLst>
              <a:ext uri="{FF2B5EF4-FFF2-40B4-BE49-F238E27FC236}">
                <a16:creationId xmlns:a16="http://schemas.microsoft.com/office/drawing/2014/main" id="{D21EABD7-8924-44E8-855F-42FC4247DF63}"/>
              </a:ext>
            </a:extLst>
          </p:cNvPr>
          <p:cNvSpPr/>
          <p:nvPr/>
        </p:nvSpPr>
        <p:spPr>
          <a:xfrm>
            <a:off x="1227668" y="1862668"/>
            <a:ext cx="7662333" cy="18965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034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A6B8A0-01A7-44E2-B9BF-30FC522980EB}"/>
              </a:ext>
            </a:extLst>
          </p:cNvPr>
          <p:cNvSpPr>
            <a:spLocks noGrp="1"/>
          </p:cNvSpPr>
          <p:nvPr>
            <p:ph type="sldNum" sz="quarter" idx="12"/>
          </p:nvPr>
        </p:nvSpPr>
        <p:spPr>
          <a:xfrm>
            <a:off x="7453843" y="6426200"/>
            <a:ext cx="2228850" cy="365125"/>
          </a:xfrm>
        </p:spPr>
        <p:txBody>
          <a:bodyPr/>
          <a:lstStyle/>
          <a:p>
            <a:r>
              <a:rPr kumimoji="1" lang="ja-JP" altLang="en-US" dirty="0"/>
              <a:t>５</a:t>
            </a:r>
          </a:p>
        </p:txBody>
      </p:sp>
      <p:cxnSp>
        <p:nvCxnSpPr>
          <p:cNvPr id="3" name="直線コネクタ 2">
            <a:extLst>
              <a:ext uri="{FF2B5EF4-FFF2-40B4-BE49-F238E27FC236}">
                <a16:creationId xmlns:a16="http://schemas.microsoft.com/office/drawing/2014/main" id="{91CFF368-E57A-400A-9300-4E2411C3BF7E}"/>
              </a:ext>
            </a:extLst>
          </p:cNvPr>
          <p:cNvCxnSpPr/>
          <p:nvPr/>
        </p:nvCxnSpPr>
        <p:spPr>
          <a:xfrm>
            <a:off x="1008956" y="881570"/>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1DAB259-AC42-40F4-8742-D010454E3632}"/>
              </a:ext>
            </a:extLst>
          </p:cNvPr>
          <p:cNvSpPr txBox="1"/>
          <p:nvPr/>
        </p:nvSpPr>
        <p:spPr>
          <a:xfrm>
            <a:off x="1397001" y="431800"/>
            <a:ext cx="7171267" cy="461665"/>
          </a:xfrm>
          <a:prstGeom prst="rect">
            <a:avLst/>
          </a:prstGeom>
          <a:noFill/>
        </p:spPr>
        <p:txBody>
          <a:bodyPr wrap="square" rtlCol="0">
            <a:spAutoFit/>
          </a:bodyPr>
          <a:lstStyle/>
          <a:p>
            <a:pPr algn="ctr"/>
            <a:r>
              <a:rPr lang="ja-JP" altLang="en-US" sz="2400" dirty="0"/>
              <a:t>災害時に発生するごみの量</a:t>
            </a:r>
          </a:p>
        </p:txBody>
      </p:sp>
      <p:pic>
        <p:nvPicPr>
          <p:cNvPr id="6" name="図 5">
            <a:extLst>
              <a:ext uri="{FF2B5EF4-FFF2-40B4-BE49-F238E27FC236}">
                <a16:creationId xmlns:a16="http://schemas.microsoft.com/office/drawing/2014/main" id="{661C034E-38DF-4274-BDBD-1AE7ED7E83C0}"/>
              </a:ext>
            </a:extLst>
          </p:cNvPr>
          <p:cNvPicPr>
            <a:picLocks noChangeAspect="1"/>
          </p:cNvPicPr>
          <p:nvPr/>
        </p:nvPicPr>
        <p:blipFill>
          <a:blip r:embed="rId3"/>
          <a:stretch>
            <a:fillRect/>
          </a:stretch>
        </p:blipFill>
        <p:spPr>
          <a:xfrm>
            <a:off x="1116933" y="1095943"/>
            <a:ext cx="7743163" cy="5541925"/>
          </a:xfrm>
          <a:prstGeom prst="rect">
            <a:avLst/>
          </a:prstGeom>
        </p:spPr>
      </p:pic>
    </p:spTree>
    <p:extLst>
      <p:ext uri="{BB962C8B-B14F-4D97-AF65-F5344CB8AC3E}">
        <p14:creationId xmlns:p14="http://schemas.microsoft.com/office/powerpoint/2010/main" val="367344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46A7996-9351-E39E-8805-8B9332CA82DD}"/>
              </a:ext>
            </a:extLst>
          </p:cNvPr>
          <p:cNvSpPr>
            <a:spLocks noGrp="1"/>
          </p:cNvSpPr>
          <p:nvPr>
            <p:ph type="sldNum" sz="quarter" idx="12"/>
          </p:nvPr>
        </p:nvSpPr>
        <p:spPr>
          <a:xfrm>
            <a:off x="7524750" y="6416972"/>
            <a:ext cx="2228850" cy="365125"/>
          </a:xfrm>
        </p:spPr>
        <p:txBody>
          <a:bodyPr/>
          <a:lstStyle/>
          <a:p>
            <a:r>
              <a:rPr kumimoji="1" lang="ja-JP" altLang="en-US" dirty="0"/>
              <a:t>６</a:t>
            </a:r>
          </a:p>
        </p:txBody>
      </p:sp>
      <p:pic>
        <p:nvPicPr>
          <p:cNvPr id="4" name="図 3">
            <a:extLst>
              <a:ext uri="{FF2B5EF4-FFF2-40B4-BE49-F238E27FC236}">
                <a16:creationId xmlns:a16="http://schemas.microsoft.com/office/drawing/2014/main" id="{3AF45D68-A5C3-4AF3-41CE-B51A1AA01A20}"/>
              </a:ext>
            </a:extLst>
          </p:cNvPr>
          <p:cNvPicPr>
            <a:picLocks noChangeAspect="1"/>
          </p:cNvPicPr>
          <p:nvPr/>
        </p:nvPicPr>
        <p:blipFill>
          <a:blip r:embed="rId3"/>
          <a:stretch>
            <a:fillRect/>
          </a:stretch>
        </p:blipFill>
        <p:spPr>
          <a:xfrm>
            <a:off x="342896" y="764750"/>
            <a:ext cx="9220200" cy="5486400"/>
          </a:xfrm>
          <a:prstGeom prst="rect">
            <a:avLst/>
          </a:prstGeom>
        </p:spPr>
      </p:pic>
      <p:sp>
        <p:nvSpPr>
          <p:cNvPr id="5" name="テキスト ボックス 4">
            <a:extLst>
              <a:ext uri="{FF2B5EF4-FFF2-40B4-BE49-F238E27FC236}">
                <a16:creationId xmlns:a16="http://schemas.microsoft.com/office/drawing/2014/main" id="{49DDEB09-356E-A42D-66AB-11F4120EFC36}"/>
              </a:ext>
            </a:extLst>
          </p:cNvPr>
          <p:cNvSpPr txBox="1"/>
          <p:nvPr/>
        </p:nvSpPr>
        <p:spPr>
          <a:xfrm>
            <a:off x="778076" y="6230203"/>
            <a:ext cx="8349841" cy="369332"/>
          </a:xfrm>
          <a:prstGeom prst="rect">
            <a:avLst/>
          </a:prstGeom>
          <a:noFill/>
        </p:spPr>
        <p:txBody>
          <a:bodyPr wrap="square" rtlCol="0">
            <a:spAutoFit/>
          </a:bodyPr>
          <a:lstStyle/>
          <a:p>
            <a:r>
              <a:rPr kumimoji="1" lang="ja-JP" altLang="en-US" dirty="0"/>
              <a:t>（出典：熊本地震における建築物被害の原因分析を行う委員会報告書（２０１６年９月）</a:t>
            </a:r>
          </a:p>
        </p:txBody>
      </p:sp>
      <p:sp>
        <p:nvSpPr>
          <p:cNvPr id="6" name="テキスト ボックス 5">
            <a:extLst>
              <a:ext uri="{FF2B5EF4-FFF2-40B4-BE49-F238E27FC236}">
                <a16:creationId xmlns:a16="http://schemas.microsoft.com/office/drawing/2014/main" id="{8E1B07BB-4558-9C3C-3B81-E24468DC0C5F}"/>
              </a:ext>
            </a:extLst>
          </p:cNvPr>
          <p:cNvSpPr txBox="1"/>
          <p:nvPr/>
        </p:nvSpPr>
        <p:spPr>
          <a:xfrm>
            <a:off x="1367362" y="303085"/>
            <a:ext cx="7171267" cy="461665"/>
          </a:xfrm>
          <a:prstGeom prst="rect">
            <a:avLst/>
          </a:prstGeom>
          <a:noFill/>
        </p:spPr>
        <p:txBody>
          <a:bodyPr wrap="square" rtlCol="0">
            <a:spAutoFit/>
          </a:bodyPr>
          <a:lstStyle/>
          <a:p>
            <a:pPr algn="ctr"/>
            <a:r>
              <a:rPr lang="ja-JP" altLang="en-US" sz="2400" dirty="0"/>
              <a:t>熊本地震における木造家屋の建築時期別被害状況</a:t>
            </a:r>
          </a:p>
        </p:txBody>
      </p:sp>
      <p:cxnSp>
        <p:nvCxnSpPr>
          <p:cNvPr id="7" name="直線コネクタ 6">
            <a:extLst>
              <a:ext uri="{FF2B5EF4-FFF2-40B4-BE49-F238E27FC236}">
                <a16:creationId xmlns:a16="http://schemas.microsoft.com/office/drawing/2014/main" id="{38FB602F-002F-B9BF-2F22-FF0F35934D98}"/>
              </a:ext>
            </a:extLst>
          </p:cNvPr>
          <p:cNvCxnSpPr>
            <a:cxnSpLocks/>
          </p:cNvCxnSpPr>
          <p:nvPr/>
        </p:nvCxnSpPr>
        <p:spPr>
          <a:xfrm>
            <a:off x="1091821" y="764750"/>
            <a:ext cx="7446808"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266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3394454-97AC-46C7-A00B-6E8C98C9C5F0}"/>
              </a:ext>
            </a:extLst>
          </p:cNvPr>
          <p:cNvSpPr>
            <a:spLocks noGrp="1"/>
          </p:cNvSpPr>
          <p:nvPr>
            <p:ph type="sldNum" sz="quarter" idx="12"/>
          </p:nvPr>
        </p:nvSpPr>
        <p:spPr>
          <a:xfrm>
            <a:off x="7433737" y="6337301"/>
            <a:ext cx="2311400" cy="365125"/>
          </a:xfrm>
        </p:spPr>
        <p:txBody>
          <a:bodyPr/>
          <a:lstStyle/>
          <a:p>
            <a:r>
              <a:rPr kumimoji="1" lang="ja-JP" altLang="en-US" sz="1800" dirty="0"/>
              <a:t>７</a:t>
            </a:r>
          </a:p>
        </p:txBody>
      </p:sp>
      <p:cxnSp>
        <p:nvCxnSpPr>
          <p:cNvPr id="3" name="直線コネクタ 2">
            <a:extLst>
              <a:ext uri="{FF2B5EF4-FFF2-40B4-BE49-F238E27FC236}">
                <a16:creationId xmlns:a16="http://schemas.microsoft.com/office/drawing/2014/main" id="{4749C262-4A10-484C-8246-260C48C7341C}"/>
              </a:ext>
            </a:extLst>
          </p:cNvPr>
          <p:cNvCxnSpPr/>
          <p:nvPr/>
        </p:nvCxnSpPr>
        <p:spPr>
          <a:xfrm flipV="1">
            <a:off x="1086394" y="881570"/>
            <a:ext cx="7990322" cy="11894"/>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B7C21B7-4150-474E-80FD-291A374B0E24}"/>
              </a:ext>
            </a:extLst>
          </p:cNvPr>
          <p:cNvSpPr txBox="1"/>
          <p:nvPr/>
        </p:nvSpPr>
        <p:spPr>
          <a:xfrm>
            <a:off x="1252282" y="474318"/>
            <a:ext cx="7503043" cy="461665"/>
          </a:xfrm>
          <a:prstGeom prst="rect">
            <a:avLst/>
          </a:prstGeom>
          <a:noFill/>
        </p:spPr>
        <p:txBody>
          <a:bodyPr wrap="square" rtlCol="0">
            <a:spAutoFit/>
          </a:bodyPr>
          <a:lstStyle/>
          <a:p>
            <a:pPr algn="ctr"/>
            <a:r>
              <a:rPr lang="ja-JP" altLang="en-US" sz="2400" dirty="0"/>
              <a:t>災害時に発生するごみの処理の流れ（東日本大震災）</a:t>
            </a:r>
          </a:p>
        </p:txBody>
      </p:sp>
      <p:pic>
        <p:nvPicPr>
          <p:cNvPr id="7" name="図 6">
            <a:extLst>
              <a:ext uri="{FF2B5EF4-FFF2-40B4-BE49-F238E27FC236}">
                <a16:creationId xmlns:a16="http://schemas.microsoft.com/office/drawing/2014/main" id="{6F50F1FC-4D59-4B9B-9E9D-69AE10AC9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51" y="1137477"/>
            <a:ext cx="8754697" cy="3296110"/>
          </a:xfrm>
          <a:prstGeom prst="rect">
            <a:avLst/>
          </a:prstGeom>
        </p:spPr>
      </p:pic>
      <p:sp>
        <p:nvSpPr>
          <p:cNvPr id="8" name="左中かっこ 7">
            <a:extLst>
              <a:ext uri="{FF2B5EF4-FFF2-40B4-BE49-F238E27FC236}">
                <a16:creationId xmlns:a16="http://schemas.microsoft.com/office/drawing/2014/main" id="{89FB9A5E-0249-43EC-A3F9-B420B6624C08}"/>
              </a:ext>
            </a:extLst>
          </p:cNvPr>
          <p:cNvSpPr/>
          <p:nvPr/>
        </p:nvSpPr>
        <p:spPr>
          <a:xfrm rot="16200000">
            <a:off x="3771903" y="3556000"/>
            <a:ext cx="347134" cy="21166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0A473C68-802D-4F49-97A5-EA3040463FA2}"/>
              </a:ext>
            </a:extLst>
          </p:cNvPr>
          <p:cNvSpPr txBox="1"/>
          <p:nvPr/>
        </p:nvSpPr>
        <p:spPr>
          <a:xfrm>
            <a:off x="3039533" y="4851400"/>
            <a:ext cx="1684866" cy="861774"/>
          </a:xfrm>
          <a:prstGeom prst="rect">
            <a:avLst/>
          </a:prstGeom>
          <a:noFill/>
        </p:spPr>
        <p:txBody>
          <a:bodyPr wrap="square" rtlCol="0">
            <a:spAutoFit/>
          </a:bodyPr>
          <a:lstStyle/>
          <a:p>
            <a:pPr algn="ctr"/>
            <a:r>
              <a:rPr lang="ja-JP" altLang="en-US" b="1" dirty="0"/>
              <a:t>一次仮置場</a:t>
            </a:r>
            <a:endParaRPr lang="en-US" altLang="ja-JP" b="1" dirty="0"/>
          </a:p>
          <a:p>
            <a:pPr algn="ctr"/>
            <a:r>
              <a:rPr lang="ja-JP" altLang="en-US" sz="1600" dirty="0"/>
              <a:t>粗選別</a:t>
            </a:r>
            <a:endParaRPr lang="en-US" altLang="ja-JP" sz="1600" dirty="0"/>
          </a:p>
          <a:p>
            <a:pPr algn="ctr"/>
            <a:r>
              <a:rPr lang="ja-JP" altLang="en-US" sz="1600" dirty="0"/>
              <a:t>危険物の除去等</a:t>
            </a:r>
          </a:p>
        </p:txBody>
      </p:sp>
      <p:sp>
        <p:nvSpPr>
          <p:cNvPr id="10" name="左中かっこ 9">
            <a:extLst>
              <a:ext uri="{FF2B5EF4-FFF2-40B4-BE49-F238E27FC236}">
                <a16:creationId xmlns:a16="http://schemas.microsoft.com/office/drawing/2014/main" id="{75546490-41B8-4DA5-BBCE-DDE8A6BBF7EF}"/>
              </a:ext>
            </a:extLst>
          </p:cNvPr>
          <p:cNvSpPr/>
          <p:nvPr/>
        </p:nvSpPr>
        <p:spPr>
          <a:xfrm rot="16200000">
            <a:off x="5979587" y="3587752"/>
            <a:ext cx="347134" cy="210396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4F0772D3-B61D-49BD-9D46-7A3528AABFBA}"/>
              </a:ext>
            </a:extLst>
          </p:cNvPr>
          <p:cNvSpPr txBox="1"/>
          <p:nvPr/>
        </p:nvSpPr>
        <p:spPr>
          <a:xfrm>
            <a:off x="5384801" y="4859866"/>
            <a:ext cx="1684866" cy="1107996"/>
          </a:xfrm>
          <a:prstGeom prst="rect">
            <a:avLst/>
          </a:prstGeom>
          <a:noFill/>
        </p:spPr>
        <p:txBody>
          <a:bodyPr wrap="square" rtlCol="0">
            <a:spAutoFit/>
          </a:bodyPr>
          <a:lstStyle/>
          <a:p>
            <a:pPr algn="ctr"/>
            <a:r>
              <a:rPr lang="ja-JP" altLang="en-US" b="1" dirty="0"/>
              <a:t>二次仮置場</a:t>
            </a:r>
            <a:endParaRPr lang="en-US" altLang="ja-JP" b="1" dirty="0"/>
          </a:p>
          <a:p>
            <a:pPr algn="ctr"/>
            <a:r>
              <a:rPr lang="ja-JP" altLang="en-US" sz="1600" dirty="0"/>
              <a:t>破砕</a:t>
            </a:r>
            <a:endParaRPr lang="en-US" altLang="ja-JP" sz="1600" dirty="0"/>
          </a:p>
          <a:p>
            <a:pPr algn="ctr"/>
            <a:r>
              <a:rPr lang="ja-JP" altLang="en-US" sz="1600" dirty="0"/>
              <a:t>選別</a:t>
            </a:r>
            <a:endParaRPr lang="en-US" altLang="ja-JP" sz="1600" dirty="0"/>
          </a:p>
          <a:p>
            <a:pPr algn="ctr"/>
            <a:r>
              <a:rPr lang="ja-JP" altLang="en-US" sz="1600" dirty="0"/>
              <a:t>資源物の保管</a:t>
            </a:r>
          </a:p>
        </p:txBody>
      </p:sp>
      <p:sp>
        <p:nvSpPr>
          <p:cNvPr id="12" name="左中かっこ 11">
            <a:extLst>
              <a:ext uri="{FF2B5EF4-FFF2-40B4-BE49-F238E27FC236}">
                <a16:creationId xmlns:a16="http://schemas.microsoft.com/office/drawing/2014/main" id="{2315F639-C43D-44DD-A448-DFDF1E00E3B6}"/>
              </a:ext>
            </a:extLst>
          </p:cNvPr>
          <p:cNvSpPr/>
          <p:nvPr/>
        </p:nvSpPr>
        <p:spPr>
          <a:xfrm rot="16200000">
            <a:off x="8163987" y="3570819"/>
            <a:ext cx="347134" cy="210396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5296E84B-D3FE-4C2C-BEC5-69EC482641AA}"/>
              </a:ext>
            </a:extLst>
          </p:cNvPr>
          <p:cNvSpPr txBox="1"/>
          <p:nvPr/>
        </p:nvSpPr>
        <p:spPr>
          <a:xfrm>
            <a:off x="7569201" y="4842933"/>
            <a:ext cx="1684866" cy="1107996"/>
          </a:xfrm>
          <a:prstGeom prst="rect">
            <a:avLst/>
          </a:prstGeom>
          <a:noFill/>
        </p:spPr>
        <p:txBody>
          <a:bodyPr wrap="square" rtlCol="0">
            <a:spAutoFit/>
          </a:bodyPr>
          <a:lstStyle/>
          <a:p>
            <a:pPr algn="ctr"/>
            <a:r>
              <a:rPr lang="ja-JP" altLang="en-US" b="1" dirty="0"/>
              <a:t>受け入れ先</a:t>
            </a:r>
            <a:endParaRPr lang="en-US" altLang="ja-JP" b="1" dirty="0"/>
          </a:p>
          <a:p>
            <a:pPr algn="ctr"/>
            <a:r>
              <a:rPr lang="ja-JP" altLang="en-US" sz="1600" dirty="0"/>
              <a:t>焼却</a:t>
            </a:r>
            <a:endParaRPr lang="en-US" altLang="ja-JP" sz="1600" dirty="0"/>
          </a:p>
          <a:p>
            <a:pPr algn="ctr"/>
            <a:r>
              <a:rPr lang="ja-JP" altLang="en-US" sz="1600" dirty="0"/>
              <a:t>埋立</a:t>
            </a:r>
            <a:endParaRPr lang="en-US" altLang="ja-JP" sz="1600" dirty="0"/>
          </a:p>
          <a:p>
            <a:pPr algn="ctr"/>
            <a:r>
              <a:rPr lang="ja-JP" altLang="en-US" sz="1600" dirty="0"/>
              <a:t>再利用</a:t>
            </a:r>
          </a:p>
        </p:txBody>
      </p:sp>
      <p:sp>
        <p:nvSpPr>
          <p:cNvPr id="14" name="左中かっこ 13">
            <a:extLst>
              <a:ext uri="{FF2B5EF4-FFF2-40B4-BE49-F238E27FC236}">
                <a16:creationId xmlns:a16="http://schemas.microsoft.com/office/drawing/2014/main" id="{0DF4D32B-8F5E-490F-B874-4F53A759A3A9}"/>
              </a:ext>
            </a:extLst>
          </p:cNvPr>
          <p:cNvSpPr/>
          <p:nvPr/>
        </p:nvSpPr>
        <p:spPr>
          <a:xfrm rot="16200000">
            <a:off x="1562103" y="3564466"/>
            <a:ext cx="347134" cy="21166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8741183F-C44D-4101-A3D6-6BA677DC9B48}"/>
              </a:ext>
            </a:extLst>
          </p:cNvPr>
          <p:cNvSpPr txBox="1"/>
          <p:nvPr/>
        </p:nvSpPr>
        <p:spPr>
          <a:xfrm>
            <a:off x="829733" y="4859866"/>
            <a:ext cx="1684866" cy="861774"/>
          </a:xfrm>
          <a:prstGeom prst="rect">
            <a:avLst/>
          </a:prstGeom>
          <a:noFill/>
        </p:spPr>
        <p:txBody>
          <a:bodyPr wrap="square" rtlCol="0">
            <a:spAutoFit/>
          </a:bodyPr>
          <a:lstStyle/>
          <a:p>
            <a:pPr algn="ctr"/>
            <a:r>
              <a:rPr lang="ja-JP" altLang="en-US" b="1" dirty="0"/>
              <a:t>被災地域</a:t>
            </a:r>
            <a:endParaRPr lang="en-US" altLang="ja-JP" b="1" dirty="0"/>
          </a:p>
          <a:p>
            <a:pPr algn="ctr"/>
            <a:r>
              <a:rPr lang="ja-JP" altLang="en-US" sz="1600" dirty="0"/>
              <a:t>分別排出</a:t>
            </a:r>
            <a:endParaRPr lang="en-US" altLang="ja-JP" sz="1600" dirty="0"/>
          </a:p>
          <a:p>
            <a:pPr algn="ctr"/>
            <a:r>
              <a:rPr lang="ja-JP" altLang="en-US" sz="1600" dirty="0"/>
              <a:t>家屋解体</a:t>
            </a:r>
          </a:p>
        </p:txBody>
      </p:sp>
    </p:spTree>
    <p:extLst>
      <p:ext uri="{BB962C8B-B14F-4D97-AF65-F5344CB8AC3E}">
        <p14:creationId xmlns:p14="http://schemas.microsoft.com/office/powerpoint/2010/main" val="14269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32BD740-647D-49A1-8B5E-89FFC60E5C8F}"/>
              </a:ext>
            </a:extLst>
          </p:cNvPr>
          <p:cNvSpPr>
            <a:spLocks noGrp="1"/>
          </p:cNvSpPr>
          <p:nvPr>
            <p:ph type="sldNum" sz="quarter" idx="12"/>
          </p:nvPr>
        </p:nvSpPr>
        <p:spPr>
          <a:xfrm>
            <a:off x="7470775" y="6329881"/>
            <a:ext cx="2311400" cy="365125"/>
          </a:xfrm>
        </p:spPr>
        <p:txBody>
          <a:bodyPr/>
          <a:lstStyle/>
          <a:p>
            <a:r>
              <a:rPr kumimoji="1" lang="ja-JP" altLang="en-US" sz="1800" dirty="0"/>
              <a:t>８</a:t>
            </a:r>
          </a:p>
        </p:txBody>
      </p:sp>
      <p:cxnSp>
        <p:nvCxnSpPr>
          <p:cNvPr id="3" name="直線コネクタ 2">
            <a:extLst>
              <a:ext uri="{FF2B5EF4-FFF2-40B4-BE49-F238E27FC236}">
                <a16:creationId xmlns:a16="http://schemas.microsoft.com/office/drawing/2014/main" id="{D10DA4C5-CCA8-426C-A72A-3F4AA40925C8}"/>
              </a:ext>
            </a:extLst>
          </p:cNvPr>
          <p:cNvCxnSpPr/>
          <p:nvPr/>
        </p:nvCxnSpPr>
        <p:spPr>
          <a:xfrm>
            <a:off x="1008956" y="746103"/>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8004C05-34C0-4A40-8024-B86B91BAE0E7}"/>
              </a:ext>
            </a:extLst>
          </p:cNvPr>
          <p:cNvSpPr txBox="1"/>
          <p:nvPr/>
        </p:nvSpPr>
        <p:spPr>
          <a:xfrm>
            <a:off x="1210735" y="846668"/>
            <a:ext cx="7509934" cy="5262979"/>
          </a:xfrm>
          <a:prstGeom prst="rect">
            <a:avLst/>
          </a:prstGeom>
          <a:noFill/>
        </p:spPr>
        <p:txBody>
          <a:bodyPr wrap="square" rtlCol="0">
            <a:spAutoFit/>
          </a:bodyPr>
          <a:lstStyle/>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一度に、大量に発生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自治体が普段扱っていない性状の廃棄物が発生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普段とは異なる量・質の業務が発生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災害時特有の状況</a:t>
            </a:r>
          </a:p>
        </p:txBody>
      </p:sp>
      <p:sp>
        <p:nvSpPr>
          <p:cNvPr id="6" name="テキスト ボックス 5">
            <a:extLst>
              <a:ext uri="{FF2B5EF4-FFF2-40B4-BE49-F238E27FC236}">
                <a16:creationId xmlns:a16="http://schemas.microsoft.com/office/drawing/2014/main" id="{7907793A-308B-4410-8230-BCC16273EAE0}"/>
              </a:ext>
            </a:extLst>
          </p:cNvPr>
          <p:cNvSpPr txBox="1"/>
          <p:nvPr/>
        </p:nvSpPr>
        <p:spPr>
          <a:xfrm>
            <a:off x="1735666" y="1307711"/>
            <a:ext cx="6106387"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年間発生量の〇〇倍</a:t>
            </a:r>
            <a:endParaRPr lang="en-US" altLang="ja-JP" dirty="0"/>
          </a:p>
          <a:p>
            <a:pPr marL="285750" indent="-285750">
              <a:buFont typeface="Wingdings" panose="05000000000000000000" pitchFamily="2" charset="2"/>
              <a:buChar char="ü"/>
            </a:pPr>
            <a:r>
              <a:rPr lang="ja-JP" altLang="en-US" dirty="0"/>
              <a:t>災害発生日の翌日から片付けごみの排出が始まる</a:t>
            </a:r>
          </a:p>
        </p:txBody>
      </p:sp>
      <p:sp>
        <p:nvSpPr>
          <p:cNvPr id="7" name="テキスト ボックス 6">
            <a:extLst>
              <a:ext uri="{FF2B5EF4-FFF2-40B4-BE49-F238E27FC236}">
                <a16:creationId xmlns:a16="http://schemas.microsoft.com/office/drawing/2014/main" id="{2452B48D-828B-4350-96E6-8D19E5212124}"/>
              </a:ext>
            </a:extLst>
          </p:cNvPr>
          <p:cNvSpPr txBox="1"/>
          <p:nvPr/>
        </p:nvSpPr>
        <p:spPr>
          <a:xfrm>
            <a:off x="1735665" y="2759636"/>
            <a:ext cx="7425268" cy="923330"/>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災害廃棄物は「一般廃棄物」</a:t>
            </a:r>
            <a:endParaRPr lang="en-US" altLang="ja-JP" dirty="0"/>
          </a:p>
          <a:p>
            <a:pPr marL="285750" indent="-285750">
              <a:buFont typeface="Wingdings" panose="05000000000000000000" pitchFamily="2" charset="2"/>
              <a:buChar char="ü"/>
            </a:pPr>
            <a:r>
              <a:rPr lang="ja-JP" altLang="en-US" dirty="0"/>
              <a:t>でも実際には解体ごみや危険物等、産業廃棄物に近いものが大量に発生する</a:t>
            </a:r>
          </a:p>
        </p:txBody>
      </p:sp>
      <p:sp>
        <p:nvSpPr>
          <p:cNvPr id="8" name="テキスト ボックス 7">
            <a:extLst>
              <a:ext uri="{FF2B5EF4-FFF2-40B4-BE49-F238E27FC236}">
                <a16:creationId xmlns:a16="http://schemas.microsoft.com/office/drawing/2014/main" id="{9E7C10D7-E961-4133-B0EE-FD4CB2DE9768}"/>
              </a:ext>
            </a:extLst>
          </p:cNvPr>
          <p:cNvSpPr txBox="1"/>
          <p:nvPr/>
        </p:nvSpPr>
        <p:spPr>
          <a:xfrm>
            <a:off x="1735665" y="4194482"/>
            <a:ext cx="7425268" cy="1200329"/>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支援の受け入れ、他組織との連携</a:t>
            </a:r>
            <a:endParaRPr lang="en-US" altLang="ja-JP" dirty="0"/>
          </a:p>
          <a:p>
            <a:pPr marL="285750" indent="-285750">
              <a:buFont typeface="Wingdings" panose="05000000000000000000" pitchFamily="2" charset="2"/>
              <a:buChar char="ü"/>
            </a:pPr>
            <a:r>
              <a:rPr lang="ja-JP" altLang="en-US" dirty="0"/>
              <a:t>技術系（</a:t>
            </a:r>
            <a:r>
              <a:rPr lang="en-US" altLang="ja-JP" dirty="0"/>
              <a:t>ex.</a:t>
            </a:r>
            <a:r>
              <a:rPr lang="ja-JP" altLang="en-US" dirty="0"/>
              <a:t>土木積算）と事務系（</a:t>
            </a:r>
            <a:r>
              <a:rPr lang="en-US" altLang="ja-JP" dirty="0"/>
              <a:t>ex.</a:t>
            </a:r>
            <a:r>
              <a:rPr lang="ja-JP" altLang="en-US" dirty="0"/>
              <a:t>外注管理、災害査定対応等）の両方の業務が求められる</a:t>
            </a:r>
            <a:endParaRPr lang="en-US" altLang="ja-JP" dirty="0"/>
          </a:p>
          <a:p>
            <a:pPr marL="285750" indent="-285750">
              <a:buFont typeface="Wingdings" panose="05000000000000000000" pitchFamily="2" charset="2"/>
              <a:buChar char="ü"/>
            </a:pPr>
            <a:r>
              <a:rPr lang="ja-JP" altLang="en-US" dirty="0"/>
              <a:t>住民への対応</a:t>
            </a:r>
          </a:p>
        </p:txBody>
      </p:sp>
      <p:sp>
        <p:nvSpPr>
          <p:cNvPr id="9" name="テキスト ボックス 8">
            <a:extLst>
              <a:ext uri="{FF2B5EF4-FFF2-40B4-BE49-F238E27FC236}">
                <a16:creationId xmlns:a16="http://schemas.microsoft.com/office/drawing/2014/main" id="{67E52254-0634-42FA-B016-235CA7D2566E}"/>
              </a:ext>
            </a:extLst>
          </p:cNvPr>
          <p:cNvSpPr txBox="1"/>
          <p:nvPr/>
        </p:nvSpPr>
        <p:spPr>
          <a:xfrm>
            <a:off x="1718731" y="6047145"/>
            <a:ext cx="7425268"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情報網の寸断、住民広報への限界</a:t>
            </a:r>
            <a:endParaRPr lang="en-US" altLang="ja-JP" dirty="0"/>
          </a:p>
          <a:p>
            <a:pPr marL="285750" indent="-285750">
              <a:buFont typeface="Wingdings" panose="05000000000000000000" pitchFamily="2" charset="2"/>
              <a:buChar char="ü"/>
            </a:pPr>
            <a:r>
              <a:rPr lang="ja-JP" altLang="en-US" dirty="0"/>
              <a:t>施設、機材の被災</a:t>
            </a:r>
          </a:p>
        </p:txBody>
      </p:sp>
      <p:sp>
        <p:nvSpPr>
          <p:cNvPr id="4" name="テキスト ボックス 3">
            <a:extLst>
              <a:ext uri="{FF2B5EF4-FFF2-40B4-BE49-F238E27FC236}">
                <a16:creationId xmlns:a16="http://schemas.microsoft.com/office/drawing/2014/main" id="{27AA1FA2-541E-4DD9-BAC8-EDAB44F3388A}"/>
              </a:ext>
            </a:extLst>
          </p:cNvPr>
          <p:cNvSpPr txBox="1"/>
          <p:nvPr/>
        </p:nvSpPr>
        <p:spPr>
          <a:xfrm>
            <a:off x="1380068" y="193712"/>
            <a:ext cx="7171267" cy="461665"/>
          </a:xfrm>
          <a:prstGeom prst="rect">
            <a:avLst/>
          </a:prstGeom>
          <a:noFill/>
        </p:spPr>
        <p:txBody>
          <a:bodyPr wrap="square" rtlCol="0">
            <a:spAutoFit/>
          </a:bodyPr>
          <a:lstStyle/>
          <a:p>
            <a:pPr algn="ctr"/>
            <a:r>
              <a:rPr lang="ja-JP" altLang="en-US" sz="2400" dirty="0"/>
              <a:t>災害時の行政能力の限界</a:t>
            </a:r>
          </a:p>
        </p:txBody>
      </p:sp>
    </p:spTree>
    <p:extLst>
      <p:ext uri="{BB962C8B-B14F-4D97-AF65-F5344CB8AC3E}">
        <p14:creationId xmlns:p14="http://schemas.microsoft.com/office/powerpoint/2010/main" val="20503841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3.xml><?xml version="1.0" encoding="utf-8"?>
<a:theme xmlns:a="http://schemas.openxmlformats.org/drawingml/2006/main" name="1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4.xml><?xml version="1.0" encoding="utf-8"?>
<a:theme xmlns:a="http://schemas.openxmlformats.org/drawingml/2006/main" name="2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5.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6314</Words>
  <Application>Microsoft Office PowerPoint</Application>
  <PresentationFormat>A4 210 x 297 mm</PresentationFormat>
  <Paragraphs>765</Paragraphs>
  <Slides>42</Slides>
  <Notes>42</Notes>
  <HiddenSlides>0</HiddenSlides>
  <MMClips>0</MMClips>
  <ScaleCrop>false</ScaleCrop>
  <HeadingPairs>
    <vt:vector size="6" baseType="variant">
      <vt:variant>
        <vt:lpstr>使用されているフォント</vt:lpstr>
      </vt:variant>
      <vt:variant>
        <vt:i4>20</vt:i4>
      </vt:variant>
      <vt:variant>
        <vt:lpstr>テーマ</vt:lpstr>
      </vt:variant>
      <vt:variant>
        <vt:i4>5</vt:i4>
      </vt:variant>
      <vt:variant>
        <vt:lpstr>スライド タイトル</vt:lpstr>
      </vt:variant>
      <vt:variant>
        <vt:i4>42</vt:i4>
      </vt:variant>
    </vt:vector>
  </HeadingPairs>
  <TitlesOfParts>
    <vt:vector size="67" baseType="lpstr">
      <vt:lpstr>BIZ UDPゴシック</vt:lpstr>
      <vt:lpstr>BIZ UDゴシック</vt:lpstr>
      <vt:lpstr>ＤＦ平成ゴシック体W5</vt:lpstr>
      <vt:lpstr>HGPｺﾞｼｯｸE</vt:lpstr>
      <vt:lpstr>HGS創英角ﾎﾟｯﾌﾟ体</vt:lpstr>
      <vt:lpstr>HG丸ｺﾞｼｯｸM-PRO</vt:lpstr>
      <vt:lpstr>Meiryo UI</vt:lpstr>
      <vt:lpstr>ＭＳ Ｐゴシック</vt:lpstr>
      <vt:lpstr>ＭＳ ゴシック</vt:lpstr>
      <vt:lpstr>ＭＳ 明朝</vt:lpstr>
      <vt:lpstr>メイリオ</vt:lpstr>
      <vt:lpstr>游ゴシック</vt:lpstr>
      <vt:lpstr>游ゴシック Light</vt:lpstr>
      <vt:lpstr>游明朝</vt:lpstr>
      <vt:lpstr>Arial</vt:lpstr>
      <vt:lpstr>Calibri</vt:lpstr>
      <vt:lpstr>Calibri Light</vt:lpstr>
      <vt:lpstr>Century</vt:lpstr>
      <vt:lpstr>Times New Roman</vt:lpstr>
      <vt:lpstr>Wingdings</vt:lpstr>
      <vt:lpstr>Office テーマ</vt:lpstr>
      <vt:lpstr>脱炭素標準フォーマット_20180530</vt:lpstr>
      <vt:lpstr>1_脱炭素標準フォーマット_20180530</vt:lpstr>
      <vt:lpstr>2_脱炭素標準フォーマット_20180530</vt:lpstr>
      <vt:lpstr>7_Office テーマ</vt:lpstr>
      <vt:lpstr>PowerPoint プレゼンテーション</vt:lpstr>
      <vt:lpstr>PowerPoint プレゼンテーション</vt:lpstr>
      <vt:lpstr>PowerPoint プレゼンテーション</vt:lpstr>
      <vt:lpstr>地震と水害による災害廃棄物処理の違い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損壊家屋等の撤去・解体は、本来、私有財産の処分であり、原則として、所有者の責任によって行うこととなる。ただし、災害復興に当たって、被災自治体は災害等廃棄物処理事業費補助金を活用して、全壊家屋の解体を実施することができる。被害の状況によっては国の特例措置により、半壊家屋まで補助対象が拡大される場合もあるため、補助対象の適否は、災害発生後の環境省の通知を確認する必要があ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2023-07-31T10:32:35Z</dcterms:created>
  <dcterms:modified xsi:type="dcterms:W3CDTF">2023-07-31T10:32:59Z</dcterms:modified>
</cp:coreProperties>
</file>