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7"/>
  </p:notesMasterIdLst>
  <p:sldIdLst>
    <p:sldId id="330" r:id="rId5"/>
    <p:sldId id="331" r:id="rId6"/>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EAC"/>
    <a:srgbClr val="FF0066"/>
    <a:srgbClr val="CC0000"/>
    <a:srgbClr val="FF99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6" autoAdjust="0"/>
    <p:restoredTop sz="92626" autoAdjust="0"/>
  </p:normalViewPr>
  <p:slideViewPr>
    <p:cSldViewPr>
      <p:cViewPr>
        <p:scale>
          <a:sx n="50" d="100"/>
          <a:sy n="50" d="100"/>
        </p:scale>
        <p:origin x="-1314" y="-72"/>
      </p:cViewPr>
      <p:guideLst>
        <p:guide orient="horz" pos="711"/>
        <p:guide orient="horz" pos="2344"/>
        <p:guide orient="horz" pos="4158"/>
        <p:guide orient="horz" pos="3342"/>
        <p:guide orient="horz" pos="5836"/>
        <p:guide orient="horz" pos="892"/>
        <p:guide orient="horz" pos="2570"/>
        <p:guide orient="horz" pos="5972"/>
        <p:guide orient="horz" pos="4793"/>
        <p:guide orient="horz" pos="983"/>
        <p:guide orient="horz" pos="3614"/>
        <p:guide pos="4032"/>
        <p:guide pos="766"/>
        <p:guide pos="358"/>
        <p:guide pos="7842"/>
        <p:guide pos="4531"/>
        <p:guide pos="3533"/>
        <p:guide pos="7343"/>
        <p:guide pos="1492"/>
        <p:guide pos="6586"/>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7"/>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8" tIns="45714" rIns="91428" bIns="45714" rtlCol="0"/>
          <a:lstStyle>
            <a:lvl1pPr algn="r">
              <a:defRPr sz="1200"/>
            </a:lvl1pPr>
          </a:lstStyle>
          <a:p>
            <a:fld id="{8EA28B29-CECF-4CB9-BCB7-4E75BF77DE46}" type="datetimeFigureOut">
              <a:rPr kumimoji="1" lang="ja-JP" altLang="en-US" smtClean="0"/>
              <a:t>2018/5/18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8" tIns="45714" rIns="91428" bIns="45714" rtlCol="0" anchor="b"/>
          <a:lstStyle>
            <a:lvl1pPr algn="r">
              <a:defRPr sz="1200"/>
            </a:lvl1pPr>
          </a:lstStyle>
          <a:p>
            <a:fld id="{BBCA6D5D-C3EF-41CF-A203-7E84FC0C4297}" type="slidenum">
              <a:rPr kumimoji="1" lang="ja-JP" altLang="en-US" smtClean="0"/>
              <a:t>‹#›</a:t>
            </a:fld>
            <a:endParaRPr kumimoji="1" lang="ja-JP" altLang="en-US"/>
          </a:p>
        </p:txBody>
      </p:sp>
    </p:spTree>
    <p:extLst>
      <p:ext uri="{BB962C8B-B14F-4D97-AF65-F5344CB8AC3E}">
        <p14:creationId xmlns:p14="http://schemas.microsoft.com/office/powerpoint/2010/main" val="533749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169116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3588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2493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53767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411788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6662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60503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5084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0883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77359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02211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32B70B4-001B-4ED1-BBA1-BD4333E56250}" type="datetimeFigureOut">
              <a:rPr kumimoji="1" lang="ja-JP" altLang="en-US" smtClean="0"/>
              <a:t>2018/5/18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16845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419" y="624136"/>
            <a:ext cx="12804093" cy="504056"/>
          </a:xfrm>
          <a:prstGeom prst="rect">
            <a:avLst/>
          </a:prstGeom>
          <a:solidFill>
            <a:schemeClr val="tx1"/>
          </a:solidFill>
        </p:spPr>
        <p:txBody>
          <a:bodyPr vert="horz" lIns="128016" tIns="64008" rIns="128016" bIns="64008"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一般社団法人大阪府トラック</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協会の取組：平成２９年度取組報告　　　</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50953" y="1128192"/>
            <a:ext cx="12441141" cy="82089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568152" y="1272208"/>
            <a:ext cx="6840760" cy="461665"/>
          </a:xfrm>
          <a:prstGeom prst="rect">
            <a:avLst/>
          </a:prstGeom>
          <a:noFill/>
          <a:ln>
            <a:solidFill>
              <a:schemeClr val="tx1"/>
            </a:solidFill>
          </a:ln>
        </p:spPr>
        <p:txBody>
          <a:bodyPr wrap="square" rtlCol="0">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協会</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ＨＰ　</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FIND</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TRUCK-WORKER</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開設</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7486745" y="1265280"/>
            <a:ext cx="5112567" cy="430887"/>
          </a:xfrm>
          <a:prstGeom prst="rect">
            <a:avLst/>
          </a:prstGeom>
          <a:noFill/>
        </p:spPr>
        <p:txBody>
          <a:bodyPr wrap="square" rtlCol="0">
            <a:spAutoFit/>
          </a:bodyPr>
          <a:lstStyle/>
          <a:p>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年５月～</a:t>
            </a:r>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696131" y="8466038"/>
            <a:ext cx="11350783"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558843" y="1704256"/>
            <a:ext cx="12033251" cy="523220"/>
          </a:xfrm>
          <a:prstGeom prst="rect">
            <a:avLst/>
          </a:prstGeom>
          <a:noFill/>
        </p:spPr>
        <p:txBody>
          <a:bodyPr wrap="square" rtlCol="0">
            <a:spAutoFit/>
          </a:bodyPr>
          <a:lstStyle/>
          <a:p>
            <a:r>
              <a:rPr lang="ja-JP" altLang="en-US" sz="2800" b="1" u="sng" dirty="0">
                <a:latin typeface="Meiryo UI" panose="020B0604030504040204" pitchFamily="50" charset="-128"/>
                <a:ea typeface="Meiryo UI" panose="020B0604030504040204" pitchFamily="50" charset="-128"/>
                <a:cs typeface="Meiryo UI" panose="020B0604030504040204" pitchFamily="50" charset="-128"/>
              </a:rPr>
              <a:t>狙い</a:t>
            </a:r>
            <a:r>
              <a:rPr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：人材</a:t>
            </a:r>
            <a:r>
              <a:rPr lang="ja-JP" altLang="en-US" sz="2800" b="1" u="sng" dirty="0">
                <a:latin typeface="Meiryo UI" panose="020B0604030504040204" pitchFamily="50" charset="-128"/>
                <a:ea typeface="Meiryo UI" panose="020B0604030504040204" pitchFamily="50" charset="-128"/>
                <a:cs typeface="Meiryo UI" panose="020B0604030504040204" pitchFamily="50" charset="-128"/>
              </a:rPr>
              <a:t>確保</a:t>
            </a:r>
            <a:r>
              <a:rPr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対策に取組む運送事業者を後押し</a:t>
            </a:r>
            <a:endParaRPr kumimoji="1"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568800" y="4266593"/>
            <a:ext cx="6120680" cy="461665"/>
          </a:xfrm>
          <a:prstGeom prst="rect">
            <a:avLst/>
          </a:prstGeom>
          <a:noFill/>
          <a:ln>
            <a:solidFill>
              <a:schemeClr val="tx1"/>
            </a:solidFill>
          </a:ln>
        </p:spPr>
        <p:txBody>
          <a:bodyPr wrap="square" rtlCol="0">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協会</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府　求職者向け</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業界研究セミナー</a:t>
            </a:r>
          </a:p>
        </p:txBody>
      </p:sp>
      <p:sp>
        <p:nvSpPr>
          <p:cNvPr id="86" name="テキスト ボックス 85"/>
          <p:cNvSpPr txBox="1"/>
          <p:nvPr/>
        </p:nvSpPr>
        <p:spPr>
          <a:xfrm>
            <a:off x="558000" y="4826276"/>
            <a:ext cx="11530589" cy="523220"/>
          </a:xfrm>
          <a:prstGeom prst="rect">
            <a:avLst/>
          </a:prstGeom>
          <a:noFill/>
        </p:spPr>
        <p:txBody>
          <a:bodyPr wrap="square" rtlCol="0">
            <a:spAutoFit/>
          </a:bodyPr>
          <a:lstStyle/>
          <a:p>
            <a:r>
              <a:rPr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狙い：トラック運送業界を知っていただくことで、業界イメージを変える</a:t>
            </a:r>
            <a:endParaRPr kumimoji="1"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35" t="-1" r="-211" b="46364"/>
          <a:stretch/>
        </p:blipFill>
        <p:spPr bwMode="auto">
          <a:xfrm>
            <a:off x="724599" y="2165968"/>
            <a:ext cx="2757237" cy="2033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グループ化 9"/>
          <p:cNvGrpSpPr/>
          <p:nvPr/>
        </p:nvGrpSpPr>
        <p:grpSpPr>
          <a:xfrm>
            <a:off x="3560305" y="3168001"/>
            <a:ext cx="8795690" cy="897976"/>
            <a:chOff x="3658460" y="2891293"/>
            <a:chExt cx="9251886" cy="900000"/>
          </a:xfrm>
        </p:grpSpPr>
        <p:grpSp>
          <p:nvGrpSpPr>
            <p:cNvPr id="17" name="グループ化 16"/>
            <p:cNvGrpSpPr/>
            <p:nvPr/>
          </p:nvGrpSpPr>
          <p:grpSpPr>
            <a:xfrm rot="10800000">
              <a:off x="3658460" y="2891293"/>
              <a:ext cx="9251886" cy="900000"/>
              <a:chOff x="2444859" y="4552671"/>
              <a:chExt cx="5480657" cy="900000"/>
            </a:xfrm>
          </p:grpSpPr>
          <p:sp>
            <p:nvSpPr>
              <p:cNvPr id="46" name="正方形/長方形 45"/>
              <p:cNvSpPr/>
              <p:nvPr/>
            </p:nvSpPr>
            <p:spPr>
              <a:xfrm>
                <a:off x="2444859" y="4552671"/>
                <a:ext cx="5480657" cy="90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5" name="正方形/長方形 54"/>
              <p:cNvSpPr/>
              <p:nvPr/>
            </p:nvSpPr>
            <p:spPr>
              <a:xfrm>
                <a:off x="7457845" y="4552671"/>
                <a:ext cx="459231" cy="90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56" name="テキスト ボックス 55"/>
            <p:cNvSpPr txBox="1"/>
            <p:nvPr/>
          </p:nvSpPr>
          <p:spPr>
            <a:xfrm>
              <a:off x="3964073" y="3048524"/>
              <a:ext cx="485610" cy="585537"/>
            </a:xfrm>
            <a:prstGeom prst="rect">
              <a:avLst/>
            </a:prstGeom>
            <a:noFill/>
          </p:spPr>
          <p:txBody>
            <a:bodyPr vert="eaVert" wrap="square" rtlCol="0">
              <a:spAutoFit/>
            </a:bodyPr>
            <a:lstStyle/>
            <a:p>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4573820" y="3025099"/>
              <a:ext cx="8302864" cy="709481"/>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単</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なる情報提供にとどまらず、活用企業が人材確保に向けた取組みへの</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意欲を</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あげる構成づくりを検討</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3547704" y="2227473"/>
            <a:ext cx="9044391" cy="949749"/>
            <a:chOff x="3636410" y="2280320"/>
            <a:chExt cx="9746925" cy="723740"/>
          </a:xfrm>
        </p:grpSpPr>
        <p:sp>
          <p:nvSpPr>
            <p:cNvPr id="40" name="正方形/長方形 39"/>
            <p:cNvSpPr/>
            <p:nvPr/>
          </p:nvSpPr>
          <p:spPr>
            <a:xfrm>
              <a:off x="3664494" y="2280320"/>
              <a:ext cx="796042" cy="6858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nvGrpSpPr>
            <p:cNvPr id="5" name="グループ化 4"/>
            <p:cNvGrpSpPr/>
            <p:nvPr/>
          </p:nvGrpSpPr>
          <p:grpSpPr>
            <a:xfrm>
              <a:off x="3636410" y="2280320"/>
              <a:ext cx="9499961" cy="723740"/>
              <a:chOff x="3630976" y="2280320"/>
              <a:chExt cx="11338316" cy="723740"/>
            </a:xfrm>
          </p:grpSpPr>
          <p:sp>
            <p:nvSpPr>
              <p:cNvPr id="52" name="正方形/長方形 51"/>
              <p:cNvSpPr/>
              <p:nvPr/>
            </p:nvSpPr>
            <p:spPr>
              <a:xfrm>
                <a:off x="3664495" y="2280320"/>
                <a:ext cx="11304797" cy="6858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8" name="テキスト ボックス 17"/>
              <p:cNvSpPr txBox="1"/>
              <p:nvPr/>
            </p:nvSpPr>
            <p:spPr>
              <a:xfrm>
                <a:off x="3630976" y="2391992"/>
                <a:ext cx="950084" cy="612068"/>
              </a:xfrm>
              <a:prstGeom prst="rect">
                <a:avLst/>
              </a:prstGeom>
              <a:noFill/>
            </p:spPr>
            <p:txBody>
              <a:bodyPr vert="eaVert" wrap="square" rtlCol="0">
                <a:spAutoFit/>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取組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テキスト ボックス 6"/>
            <p:cNvSpPr txBox="1"/>
            <p:nvPr/>
          </p:nvSpPr>
          <p:spPr>
            <a:xfrm>
              <a:off x="4474448" y="2344082"/>
              <a:ext cx="8908887" cy="539432"/>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会員事業者などに向け、助成金やセミナー案内など、人材確保に向けた</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取組みに役立つ情報を掲載</a:t>
              </a:r>
              <a:endPar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テキスト ボックス 33"/>
          <p:cNvSpPr txBox="1"/>
          <p:nvPr/>
        </p:nvSpPr>
        <p:spPr>
          <a:xfrm>
            <a:off x="6934347" y="4138169"/>
            <a:ext cx="5112567" cy="769441"/>
          </a:xfrm>
          <a:prstGeom prst="rect">
            <a:avLst/>
          </a:prstGeom>
          <a:noFill/>
        </p:spPr>
        <p:txBody>
          <a:bodyPr wrap="square" rtlCol="0">
            <a:spAutoFit/>
          </a:bodyPr>
          <a:lstStyle/>
          <a:p>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 ①</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11/29</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　②</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12/19</a:t>
            </a:r>
          </a:p>
          <a:p>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 ③</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 2 /16</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　④ </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3/16</a:t>
            </a:r>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414826" y="8186401"/>
            <a:ext cx="12074541" cy="1033289"/>
            <a:chOff x="414776" y="8085365"/>
            <a:chExt cx="12074541" cy="1033289"/>
          </a:xfrm>
        </p:grpSpPr>
        <p:sp>
          <p:nvSpPr>
            <p:cNvPr id="26" name="角丸四角形 25"/>
            <p:cNvSpPr/>
            <p:nvPr/>
          </p:nvSpPr>
          <p:spPr>
            <a:xfrm>
              <a:off x="424136" y="8365002"/>
              <a:ext cx="11899808" cy="753652"/>
            </a:xfrm>
            <a:prstGeom prst="roundRect">
              <a:avLst>
                <a:gd name="adj" fmla="val 625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414776" y="8085365"/>
              <a:ext cx="1728192" cy="389384"/>
            </a:xfrm>
            <a:prstGeom prst="roundRect">
              <a:avLst/>
            </a:prstGeom>
            <a:solidFill>
              <a:srgbClr val="E5EEA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年度の方針</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661518" y="8472323"/>
              <a:ext cx="11827799" cy="646331"/>
            </a:xfrm>
            <a:prstGeom prst="rect">
              <a:avLst/>
            </a:prstGeom>
            <a:noFill/>
          </p:spPr>
          <p:txBody>
            <a:bodyPr wrap="square" rtlCol="0">
              <a:spAutoFit/>
            </a:bodyPr>
            <a:lstStyle/>
            <a:p>
              <a:r>
                <a:rPr lang="ja-JP" altLang="en-US" sz="1800" dirty="0">
                  <a:latin typeface="Meiryo UI" panose="020B0604030504040204" pitchFamily="50" charset="-128"/>
                  <a:ea typeface="Meiryo UI" panose="020B0604030504040204" pitchFamily="50" charset="-128"/>
                  <a:cs typeface="Meiryo UI" panose="020B0604030504040204" pitchFamily="50" charset="-128"/>
                </a:rPr>
                <a:t>事業者</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人材確保力</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を高めるため、会員事業者へ人材</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確保に向けた取組の必要性を説き</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、取組みに対する意欲の向上を</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図っていくことで、トラック運送業界の人材確保に向けた取組みを推進</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3620327" y="5356237"/>
            <a:ext cx="8972983" cy="900001"/>
            <a:chOff x="3639207" y="5697794"/>
            <a:chExt cx="8972983" cy="1224137"/>
          </a:xfrm>
        </p:grpSpPr>
        <p:grpSp>
          <p:nvGrpSpPr>
            <p:cNvPr id="11" name="グループ化 10"/>
            <p:cNvGrpSpPr/>
            <p:nvPr/>
          </p:nvGrpSpPr>
          <p:grpSpPr>
            <a:xfrm>
              <a:off x="3639207" y="5697794"/>
              <a:ext cx="8734035" cy="1224137"/>
              <a:chOff x="3639207" y="5697794"/>
              <a:chExt cx="8734035" cy="1224137"/>
            </a:xfrm>
          </p:grpSpPr>
          <p:sp>
            <p:nvSpPr>
              <p:cNvPr id="75" name="正方形/長方形 74"/>
              <p:cNvSpPr/>
              <p:nvPr/>
            </p:nvSpPr>
            <p:spPr>
              <a:xfrm>
                <a:off x="3639208" y="5697794"/>
                <a:ext cx="738000" cy="12241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6" name="正方形/長方形 75"/>
              <p:cNvSpPr/>
              <p:nvPr/>
            </p:nvSpPr>
            <p:spPr>
              <a:xfrm>
                <a:off x="3639207" y="5697795"/>
                <a:ext cx="8734035" cy="12241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0" name="テキスト ボックス 79"/>
              <p:cNvSpPr txBox="1"/>
              <p:nvPr/>
            </p:nvSpPr>
            <p:spPr>
              <a:xfrm>
                <a:off x="3668449" y="5882896"/>
                <a:ext cx="738664" cy="895020"/>
              </a:xfrm>
              <a:prstGeom prst="rect">
                <a:avLst/>
              </a:prstGeom>
              <a:noFill/>
            </p:spPr>
            <p:txBody>
              <a:bodyPr vert="eaVert" wrap="square" rtlCol="0">
                <a:spAutoFit/>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取組</a:t>
                </a:r>
                <a:endPar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3" name="テキスト ボックス 42"/>
            <p:cNvSpPr txBox="1"/>
            <p:nvPr/>
          </p:nvSpPr>
          <p:spPr>
            <a:xfrm>
              <a:off x="4552949" y="5814876"/>
              <a:ext cx="8059241" cy="962832"/>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社会的役割やドライバーの仕事など業界情報に加え、運送事</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業者</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安全対策の取組みなどを紹介するセミナーを開催</a:t>
              </a:r>
              <a:endPar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4" name="グループ化 13"/>
          <p:cNvGrpSpPr/>
          <p:nvPr/>
        </p:nvGrpSpPr>
        <p:grpSpPr>
          <a:xfrm>
            <a:off x="3609548" y="6301879"/>
            <a:ext cx="8753384" cy="803944"/>
            <a:chOff x="3628426" y="6823593"/>
            <a:chExt cx="8753384" cy="803944"/>
          </a:xfrm>
        </p:grpSpPr>
        <p:grpSp>
          <p:nvGrpSpPr>
            <p:cNvPr id="77" name="グループ化 76"/>
            <p:cNvGrpSpPr/>
            <p:nvPr/>
          </p:nvGrpSpPr>
          <p:grpSpPr>
            <a:xfrm rot="10800000">
              <a:off x="3631019" y="6823593"/>
              <a:ext cx="8742219" cy="803944"/>
              <a:chOff x="2750591" y="4133902"/>
              <a:chExt cx="5176201" cy="803944"/>
            </a:xfrm>
          </p:grpSpPr>
          <p:sp>
            <p:nvSpPr>
              <p:cNvPr id="78" name="正方形/長方形 77"/>
              <p:cNvSpPr/>
              <p:nvPr/>
            </p:nvSpPr>
            <p:spPr>
              <a:xfrm>
                <a:off x="2750591" y="4133902"/>
                <a:ext cx="5176201" cy="8039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9" name="正方形/長方形 78"/>
              <p:cNvSpPr/>
              <p:nvPr/>
            </p:nvSpPr>
            <p:spPr>
              <a:xfrm>
                <a:off x="7484980" y="4133902"/>
                <a:ext cx="436964" cy="803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81" name="テキスト ボックス 80"/>
            <p:cNvSpPr txBox="1"/>
            <p:nvPr/>
          </p:nvSpPr>
          <p:spPr>
            <a:xfrm>
              <a:off x="3628426" y="6972531"/>
              <a:ext cx="738664" cy="655006"/>
            </a:xfrm>
            <a:prstGeom prst="rect">
              <a:avLst/>
            </a:prstGeom>
            <a:noFill/>
          </p:spPr>
          <p:txBody>
            <a:bodyPr vert="eaVert" wrap="square" rtlCol="0">
              <a:spAutoFit/>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結果</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4594932" y="6919651"/>
              <a:ext cx="7786878" cy="707886"/>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参加者数：</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①</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②</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③</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名　④</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名</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参加者の意識の変化：業界のイメージがよくなった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74</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テキスト ボックス 44"/>
          <p:cNvSpPr txBox="1"/>
          <p:nvPr/>
        </p:nvSpPr>
        <p:spPr>
          <a:xfrm>
            <a:off x="3749950" y="7423516"/>
            <a:ext cx="8395907" cy="400110"/>
          </a:xfrm>
          <a:prstGeom prst="rect">
            <a:avLst/>
          </a:prstGeom>
          <a:noFill/>
          <a:ln>
            <a:solidFill>
              <a:schemeClr val="tx1"/>
            </a:solidFill>
          </a:ln>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河北</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支部</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企業向け職場環境改善セミナー</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&amp;</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相談会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10/17</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763594" y="7876333"/>
            <a:ext cx="8395200" cy="400110"/>
          </a:xfrm>
          <a:prstGeom prst="rect">
            <a:avLst/>
          </a:prstGeom>
          <a:noFill/>
          <a:ln>
            <a:solidFill>
              <a:schemeClr val="tx1"/>
            </a:solidFill>
          </a:ln>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協会</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運輸局 就業</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支援者向け業界</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セミナー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7/25</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2367492" y="7426508"/>
            <a:ext cx="1281219" cy="400110"/>
          </a:xfrm>
          <a:prstGeom prst="roundRect">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a:solidFill>
                  <a:schemeClr val="tx1"/>
                </a:solidFill>
              </a:rPr>
              <a:t>その他</a:t>
            </a:r>
            <a:endParaRPr kumimoji="1" lang="ja-JP" altLang="en-US" sz="2200" dirty="0">
              <a:solidFill>
                <a:schemeClr val="tx1"/>
              </a:solidFill>
            </a:endParaRPr>
          </a:p>
        </p:txBody>
      </p:sp>
      <p:sp>
        <p:nvSpPr>
          <p:cNvPr id="50" name="テキスト ボックス 49"/>
          <p:cNvSpPr txBox="1"/>
          <p:nvPr/>
        </p:nvSpPr>
        <p:spPr>
          <a:xfrm>
            <a:off x="3573534" y="3205909"/>
            <a:ext cx="738664" cy="803204"/>
          </a:xfrm>
          <a:prstGeom prst="rect">
            <a:avLst/>
          </a:prstGeom>
          <a:noFill/>
        </p:spPr>
        <p:txBody>
          <a:bodyPr vert="eaVert" wrap="square" rtlCol="0">
            <a:spAutoFit/>
          </a:bodyPr>
          <a:lstStyle/>
          <a:p>
            <a:r>
              <a:rPr lang="ja-JP" altLang="en-US" sz="1800" dirty="0">
                <a:latin typeface="Meiryo UI" panose="020B0604030504040204" pitchFamily="50" charset="-128"/>
                <a:ea typeface="Meiryo UI" panose="020B0604030504040204" pitchFamily="50" charset="-128"/>
                <a:cs typeface="Meiryo UI" panose="020B0604030504040204" pitchFamily="50" charset="-128"/>
              </a:rPr>
              <a:t>改善</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今後の</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descr="C:\Users\OkunoYuko\AppData\Local\Microsoft\Windows\Temporary Internet Files\Content.Outlook\O3DFF2MX\20180216_15315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89" t="18305" r="36367" b="44923"/>
          <a:stretch/>
        </p:blipFill>
        <p:spPr bwMode="auto">
          <a:xfrm>
            <a:off x="381107" y="5504243"/>
            <a:ext cx="3090113" cy="1373574"/>
          </a:xfrm>
          <a:prstGeom prst="rect">
            <a:avLst/>
          </a:prstGeom>
          <a:noFill/>
          <a:extLst>
            <a:ext uri="{909E8E84-426E-40DD-AFC4-6F175D3DCCD1}">
              <a14:hiddenFill xmlns:a14="http://schemas.microsoft.com/office/drawing/2010/main">
                <a:solidFill>
                  <a:srgbClr val="FFFFFF"/>
                </a:solidFill>
              </a14:hiddenFill>
            </a:ext>
          </a:extLst>
        </p:spPr>
      </p:pic>
      <p:sp>
        <p:nvSpPr>
          <p:cNvPr id="53" name="正方形/長方形 52"/>
          <p:cNvSpPr/>
          <p:nvPr/>
        </p:nvSpPr>
        <p:spPr>
          <a:xfrm>
            <a:off x="11081320" y="45138"/>
            <a:ext cx="1234075" cy="504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800" dirty="0" smtClean="0"/>
              <a:t>資料６</a:t>
            </a:r>
            <a:endParaRPr kumimoji="1" lang="ja-JP" altLang="en-US" sz="1800" dirty="0"/>
          </a:p>
        </p:txBody>
      </p:sp>
      <p:sp>
        <p:nvSpPr>
          <p:cNvPr id="54" name="テキスト ボックス 53"/>
          <p:cNvSpPr txBox="1"/>
          <p:nvPr/>
        </p:nvSpPr>
        <p:spPr>
          <a:xfrm>
            <a:off x="12206836" y="8845342"/>
            <a:ext cx="452719" cy="461665"/>
          </a:xfrm>
          <a:prstGeom prst="rect">
            <a:avLst/>
          </a:prstGeom>
          <a:noFill/>
        </p:spPr>
        <p:txBody>
          <a:bodyPr wrap="square" rtlCol="0">
            <a:spAutoFit/>
          </a:bodyPr>
          <a:lstStyle/>
          <a:p>
            <a:r>
              <a:rPr kumimoji="1" lang="ja-JP" altLang="en-US" sz="2400" dirty="0" smtClean="0">
                <a:latin typeface="Arial Unicode MS" panose="020B0604020202020204" pitchFamily="50" charset="-128"/>
                <a:ea typeface="Arial Unicode MS" panose="020B0604020202020204" pitchFamily="50" charset="-128"/>
                <a:cs typeface="Arial Unicode MS" panose="020B0604020202020204" pitchFamily="50" charset="-128"/>
              </a:rPr>
              <a:t>１</a:t>
            </a:r>
            <a:endParaRPr kumimoji="1"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3772053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912" y="480120"/>
            <a:ext cx="12804093" cy="504056"/>
          </a:xfrm>
          <a:prstGeom prst="rect">
            <a:avLst/>
          </a:prstGeom>
          <a:solidFill>
            <a:schemeClr val="tx1"/>
          </a:solidFill>
        </p:spPr>
        <p:txBody>
          <a:bodyPr vert="horz" lIns="128016" tIns="64008" rIns="128016" bIns="64008" rtlCol="0" anchor="ctr">
            <a:norm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一般</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社団</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法人大阪府</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トラック</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協会の取組：平成３０年度　主な取組予定　　</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50953" y="1128192"/>
            <a:ext cx="12441141" cy="82089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432000" y="1344216"/>
            <a:ext cx="3600400" cy="469797"/>
          </a:xfrm>
          <a:prstGeom prst="rect">
            <a:avLst/>
          </a:prstGeom>
          <a:noFill/>
          <a:ln>
            <a:solidFill>
              <a:schemeClr val="tx1"/>
            </a:solidFill>
          </a:ln>
        </p:spPr>
        <p:txBody>
          <a:bodyPr wrap="square" rtlCol="0">
            <a:spAutoFit/>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広報媒体のリニューアル</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3664496" y="2352327"/>
            <a:ext cx="512240" cy="13640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2" name="正方形/長方形 51"/>
          <p:cNvSpPr/>
          <p:nvPr/>
        </p:nvSpPr>
        <p:spPr>
          <a:xfrm>
            <a:off x="3664496" y="2352327"/>
            <a:ext cx="8594240" cy="13640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nvGrpSpPr>
          <p:cNvPr id="17" name="グループ化 16"/>
          <p:cNvGrpSpPr/>
          <p:nvPr/>
        </p:nvGrpSpPr>
        <p:grpSpPr>
          <a:xfrm rot="10800000">
            <a:off x="3656307" y="3825587"/>
            <a:ext cx="8602425" cy="792088"/>
            <a:chOff x="3656312" y="3864496"/>
            <a:chExt cx="4270478" cy="1084188"/>
          </a:xfrm>
        </p:grpSpPr>
        <p:sp>
          <p:nvSpPr>
            <p:cNvPr id="46" name="正方形/長方形 45"/>
            <p:cNvSpPr/>
            <p:nvPr/>
          </p:nvSpPr>
          <p:spPr>
            <a:xfrm>
              <a:off x="3656312" y="3864496"/>
              <a:ext cx="4270478" cy="10841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5" name="正方形/長方形 54"/>
            <p:cNvSpPr/>
            <p:nvPr/>
          </p:nvSpPr>
          <p:spPr>
            <a:xfrm>
              <a:off x="7668436" y="3864496"/>
              <a:ext cx="258354" cy="10841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18" name="テキスト ボックス 17"/>
          <p:cNvSpPr txBox="1"/>
          <p:nvPr/>
        </p:nvSpPr>
        <p:spPr>
          <a:xfrm>
            <a:off x="3715071" y="2499248"/>
            <a:ext cx="461665" cy="1869304"/>
          </a:xfrm>
          <a:prstGeom prst="rect">
            <a:avLst/>
          </a:prstGeom>
          <a:noFill/>
        </p:spPr>
        <p:txBody>
          <a:bodyPr vert="eaVert" wrap="square" rtlCol="0">
            <a:spAutoFit/>
          </a:bodyPr>
          <a:lstStyle/>
          <a:p>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取組内容</a:t>
            </a:r>
          </a:p>
        </p:txBody>
      </p:sp>
      <p:sp>
        <p:nvSpPr>
          <p:cNvPr id="56" name="テキスト ボックス 55"/>
          <p:cNvSpPr txBox="1"/>
          <p:nvPr/>
        </p:nvSpPr>
        <p:spPr>
          <a:xfrm>
            <a:off x="3706887" y="3716411"/>
            <a:ext cx="461665" cy="1084189"/>
          </a:xfrm>
          <a:prstGeom prst="rect">
            <a:avLst/>
          </a:prstGeom>
          <a:noFill/>
        </p:spPr>
        <p:txBody>
          <a:bodyPr vert="eaVert" wrap="square" rtlCol="0">
            <a:spAutoFit/>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目標</a:t>
            </a:r>
            <a:endPar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4456584" y="1352348"/>
            <a:ext cx="5112567" cy="461665"/>
          </a:xfrm>
          <a:prstGeom prst="rect">
            <a:avLst/>
          </a:prstGeom>
          <a:noFill/>
        </p:spPr>
        <p:txBody>
          <a:bodyPr wrap="square" rtlCol="0">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１年</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504000" y="1776264"/>
            <a:ext cx="11098541" cy="523220"/>
          </a:xfrm>
          <a:prstGeom prst="rect">
            <a:avLst/>
          </a:prstGeom>
          <a:noFill/>
        </p:spPr>
        <p:txBody>
          <a:bodyPr wrap="square" rtlCol="0">
            <a:spAutoFit/>
          </a:bodyPr>
          <a:lstStyle/>
          <a:p>
            <a:r>
              <a:rPr lang="ja-JP" altLang="en-US" sz="2800" b="1" u="sng" dirty="0">
                <a:latin typeface="Meiryo UI" panose="020B0604030504040204" pitchFamily="50" charset="-128"/>
                <a:ea typeface="Meiryo UI" panose="020B0604030504040204" pitchFamily="50" charset="-128"/>
                <a:cs typeface="Meiryo UI" panose="020B0604030504040204" pitchFamily="50" charset="-128"/>
              </a:rPr>
              <a:t>狙い</a:t>
            </a:r>
            <a:r>
              <a:rPr kumimoji="1"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：会員事業者に必要な情報が届けるために、閲読率の向上をめざす</a:t>
            </a:r>
          </a:p>
        </p:txBody>
      </p:sp>
      <p:sp>
        <p:nvSpPr>
          <p:cNvPr id="31" name="テキスト ボックス 30"/>
          <p:cNvSpPr txBox="1"/>
          <p:nvPr/>
        </p:nvSpPr>
        <p:spPr>
          <a:xfrm>
            <a:off x="432000" y="5160640"/>
            <a:ext cx="3553755" cy="469797"/>
          </a:xfrm>
          <a:prstGeom prst="rect">
            <a:avLst/>
          </a:prstGeom>
          <a:noFill/>
          <a:ln>
            <a:solidFill>
              <a:schemeClr val="tx1"/>
            </a:solidFill>
          </a:ln>
        </p:spPr>
        <p:txBody>
          <a:bodyPr wrap="square" rtlCol="0">
            <a:spAutoFit/>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人材確保のためのセミナー</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673805" y="6168751"/>
            <a:ext cx="512240" cy="13640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3" name="正方形/長方形 32"/>
          <p:cNvSpPr/>
          <p:nvPr/>
        </p:nvSpPr>
        <p:spPr>
          <a:xfrm>
            <a:off x="3673805" y="6168751"/>
            <a:ext cx="8594240" cy="13640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nvGrpSpPr>
          <p:cNvPr id="34" name="グループ化 33"/>
          <p:cNvGrpSpPr/>
          <p:nvPr/>
        </p:nvGrpSpPr>
        <p:grpSpPr>
          <a:xfrm rot="10800000">
            <a:off x="3665615" y="7642011"/>
            <a:ext cx="8602425" cy="1132884"/>
            <a:chOff x="3656312" y="3864496"/>
            <a:chExt cx="4270478" cy="1084188"/>
          </a:xfrm>
        </p:grpSpPr>
        <p:sp>
          <p:nvSpPr>
            <p:cNvPr id="35" name="正方形/長方形 34"/>
            <p:cNvSpPr/>
            <p:nvPr/>
          </p:nvSpPr>
          <p:spPr>
            <a:xfrm>
              <a:off x="3656312" y="3864496"/>
              <a:ext cx="4270478" cy="10841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6" name="正方形/長方形 35"/>
            <p:cNvSpPr/>
            <p:nvPr/>
          </p:nvSpPr>
          <p:spPr>
            <a:xfrm>
              <a:off x="7668436" y="3864496"/>
              <a:ext cx="258354" cy="10841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37" name="テキスト ボックス 36"/>
          <p:cNvSpPr txBox="1"/>
          <p:nvPr/>
        </p:nvSpPr>
        <p:spPr>
          <a:xfrm>
            <a:off x="3724380" y="6315672"/>
            <a:ext cx="461665" cy="1869304"/>
          </a:xfrm>
          <a:prstGeom prst="rect">
            <a:avLst/>
          </a:prstGeom>
          <a:noFill/>
        </p:spPr>
        <p:txBody>
          <a:bodyPr vert="eaVert" wrap="square" rtlCol="0">
            <a:spAutoFit/>
          </a:bodyPr>
          <a:lstStyle/>
          <a:p>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取組内容</a:t>
            </a:r>
          </a:p>
        </p:txBody>
      </p:sp>
      <p:sp>
        <p:nvSpPr>
          <p:cNvPr id="38" name="テキスト ボックス 37"/>
          <p:cNvSpPr txBox="1"/>
          <p:nvPr/>
        </p:nvSpPr>
        <p:spPr>
          <a:xfrm>
            <a:off x="3716196" y="7642011"/>
            <a:ext cx="461665" cy="1084189"/>
          </a:xfrm>
          <a:prstGeom prst="rect">
            <a:avLst/>
          </a:prstGeom>
          <a:noFill/>
        </p:spPr>
        <p:txBody>
          <a:bodyPr vert="eaVert" wrap="square" rtlCol="0">
            <a:spAutoFit/>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目標</a:t>
            </a:r>
            <a:endPar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4220669" y="5232648"/>
            <a:ext cx="5463298" cy="461665"/>
          </a:xfrm>
          <a:prstGeom prst="rect">
            <a:avLst/>
          </a:prstGeom>
          <a:noFill/>
        </p:spPr>
        <p:txBody>
          <a:bodyPr wrap="square" rtlCol="0">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１年１月</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504000" y="5592688"/>
            <a:ext cx="12228029" cy="523220"/>
          </a:xfrm>
          <a:prstGeom prst="rect">
            <a:avLst/>
          </a:prstGeom>
          <a:noFill/>
        </p:spPr>
        <p:txBody>
          <a:bodyPr wrap="square" rtlCol="0">
            <a:spAutoFit/>
          </a:bodyPr>
          <a:lstStyle/>
          <a:p>
            <a:r>
              <a:rPr lang="ja-JP" altLang="en-US" sz="2800" b="1" u="sng" dirty="0">
                <a:latin typeface="Meiryo UI" panose="020B0604030504040204" pitchFamily="50" charset="-128"/>
                <a:ea typeface="Meiryo UI" panose="020B0604030504040204" pitchFamily="50" charset="-128"/>
                <a:cs typeface="Meiryo UI" panose="020B0604030504040204" pitchFamily="50" charset="-128"/>
              </a:rPr>
              <a:t>狙い</a:t>
            </a:r>
            <a:r>
              <a:rPr kumimoji="1"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：事業所の取組みに対する意欲向上を図り、業界の人材確保を加速化させる</a:t>
            </a:r>
          </a:p>
        </p:txBody>
      </p:sp>
      <p:pic>
        <p:nvPicPr>
          <p:cNvPr id="2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35" t="-1" r="-211" b="46364"/>
          <a:stretch/>
        </p:blipFill>
        <p:spPr bwMode="auto">
          <a:xfrm>
            <a:off x="223004" y="2352327"/>
            <a:ext cx="2350799" cy="1733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3701" y="2931974"/>
            <a:ext cx="1374690" cy="19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t="2" b="-42"/>
          <a:stretch/>
        </p:blipFill>
        <p:spPr bwMode="auto">
          <a:xfrm>
            <a:off x="234190" y="6346152"/>
            <a:ext cx="3385448" cy="1703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テキスト ボックス 46"/>
          <p:cNvSpPr txBox="1"/>
          <p:nvPr/>
        </p:nvSpPr>
        <p:spPr>
          <a:xfrm>
            <a:off x="4147480" y="2680425"/>
            <a:ext cx="7620078" cy="707886"/>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会員事業者などに向け、セミナー案内などに加え、企業における職場環境改善などの取組事例や採用事例など、企業が欲している情報を発信</a:t>
            </a:r>
            <a:endPar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4201716" y="6483708"/>
            <a:ext cx="8266757" cy="707886"/>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高校生採用のため、スケジュールやコツなど人材を</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確保</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するため</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のヒントを伝える</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セミナーを開催</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4190069" y="7854510"/>
            <a:ext cx="8044812" cy="707886"/>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参加者　１２０名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取組を実施または検討するきっかけとなった５０％以上</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4147480" y="3968442"/>
            <a:ext cx="7963416"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広報媒体を通して、会員事業者の意欲向上を図り、セミナーへの誘導を図る</a:t>
            </a:r>
          </a:p>
        </p:txBody>
      </p:sp>
      <p:sp>
        <p:nvSpPr>
          <p:cNvPr id="43" name="テキスト ボックス 42"/>
          <p:cNvSpPr txBox="1"/>
          <p:nvPr/>
        </p:nvSpPr>
        <p:spPr>
          <a:xfrm>
            <a:off x="12206836" y="8845342"/>
            <a:ext cx="452719" cy="461665"/>
          </a:xfrm>
          <a:prstGeom prst="rect">
            <a:avLst/>
          </a:prstGeom>
          <a:noFill/>
        </p:spPr>
        <p:txBody>
          <a:bodyPr wrap="square" rtlCol="0">
            <a:spAutoFit/>
          </a:bodyPr>
          <a:lstStyle/>
          <a:p>
            <a:r>
              <a:rPr kumimoji="1" lang="ja-JP" altLang="en-US" sz="2400" dirty="0" smtClean="0">
                <a:latin typeface="Arial Unicode MS" panose="020B0604020202020204" pitchFamily="50" charset="-128"/>
                <a:ea typeface="Arial Unicode MS" panose="020B0604020202020204" pitchFamily="50" charset="-128"/>
                <a:cs typeface="Arial Unicode MS" panose="020B0604020202020204" pitchFamily="50" charset="-128"/>
              </a:rPr>
              <a:t>２</a:t>
            </a:r>
            <a:endParaRPr kumimoji="1"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862581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75000"/>
          </a:schemeClr>
        </a:solidFill>
        <a:ln w="127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2000"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58F57-FE96-41D1-A3F2-2AB4921AF644}">
  <ds:schemaRefs>
    <ds:schemaRef ds:uri="http://schemas.microsoft.com/sharepoint/v3/contenttype/forms"/>
  </ds:schemaRefs>
</ds:datastoreItem>
</file>

<file path=customXml/itemProps2.xml><?xml version="1.0" encoding="utf-8"?>
<ds:datastoreItem xmlns:ds="http://schemas.openxmlformats.org/officeDocument/2006/customXml" ds:itemID="{A6FD0FEE-C55B-4884-BB39-247983811719}">
  <ds:schemaRefs>
    <ds:schemaRef ds:uri="http://purl.org/dc/elements/1.1/"/>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schemas.microsoft.com/sharepoint/v3"/>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C8B1C37A-4BB6-4662-B597-8191B7CE89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7387</TotalTime>
  <Words>353</Words>
  <Application>Microsoft Office PowerPoint</Application>
  <PresentationFormat>A3 297x420 mm</PresentationFormat>
  <Paragraphs>51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人材を必要とする業界への人材確保に向けた取組み ～女性・若者働き方改革推進事業～</dc:title>
  <dc:creator>奥野　裕子</dc:creator>
  <cp:lastModifiedBy>奥野　裕子</cp:lastModifiedBy>
  <cp:revision>363</cp:revision>
  <cp:lastPrinted>2018-03-20T04:06:42Z</cp:lastPrinted>
  <dcterms:created xsi:type="dcterms:W3CDTF">2016-11-16T00:25:56Z</dcterms:created>
  <dcterms:modified xsi:type="dcterms:W3CDTF">2018-05-18T06:17:22Z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