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74" r:id="rId2"/>
    <p:sldId id="278" r:id="rId3"/>
    <p:sldId id="275" r:id="rId4"/>
    <p:sldId id="281" r:id="rId5"/>
    <p:sldId id="276" r:id="rId6"/>
    <p:sldId id="277" r:id="rId7"/>
    <p:sldId id="258" r:id="rId8"/>
    <p:sldId id="261" r:id="rId9"/>
    <p:sldId id="260" r:id="rId10"/>
    <p:sldId id="272" r:id="rId11"/>
    <p:sldId id="280" r:id="rId12"/>
    <p:sldId id="268" r:id="rId13"/>
    <p:sldId id="265" r:id="rId14"/>
    <p:sldId id="279" r:id="rId15"/>
  </p:sldIdLst>
  <p:sldSz cx="9144000" cy="6858000" type="screen4x3"/>
  <p:notesSz cx="6646863" cy="97774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9767" autoAdjust="0"/>
  </p:normalViewPr>
  <p:slideViewPr>
    <p:cSldViewPr snapToGrid="0">
      <p:cViewPr varScale="1">
        <p:scale>
          <a:sx n="67" d="100"/>
          <a:sy n="67" d="100"/>
        </p:scale>
        <p:origin x="774" y="72"/>
      </p:cViewPr>
      <p:guideLst/>
    </p:cSldViewPr>
  </p:slideViewPr>
  <p:notesTextViewPr>
    <p:cViewPr>
      <p:scale>
        <a:sx n="1" d="1"/>
        <a:sy n="1" d="1"/>
      </p:scale>
      <p:origin x="0" y="0"/>
    </p:cViewPr>
  </p:notesTextViewPr>
  <p:sorterViewPr>
    <p:cViewPr>
      <p:scale>
        <a:sx n="100" d="100"/>
        <a:sy n="100" d="100"/>
      </p:scale>
      <p:origin x="0" y="-94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094679668042165"/>
          <c:y val="0.19703261979995723"/>
          <c:w val="0.60041678537620968"/>
          <c:h val="0.77606554845453901"/>
        </c:manualLayout>
      </c:layout>
      <c:pieChart>
        <c:varyColors val="1"/>
        <c:ser>
          <c:idx val="0"/>
          <c:order val="0"/>
          <c:dPt>
            <c:idx val="0"/>
            <c:bubble3D val="0"/>
            <c:spPr>
              <a:solidFill>
                <a:schemeClr val="accent4">
                  <a:lumMod val="60000"/>
                  <a:lumOff val="40000"/>
                </a:schemeClr>
              </a:solidFill>
            </c:spPr>
            <c:extLst>
              <c:ext xmlns:c16="http://schemas.microsoft.com/office/drawing/2014/chart" uri="{C3380CC4-5D6E-409C-BE32-E72D297353CC}">
                <c16:uniqueId val="{00000000-7A3A-4025-B524-90671F64315A}"/>
              </c:ext>
            </c:extLst>
          </c:dPt>
          <c:dPt>
            <c:idx val="1"/>
            <c:bubble3D val="0"/>
            <c:spPr>
              <a:solidFill>
                <a:schemeClr val="accent2">
                  <a:lumMod val="60000"/>
                  <a:lumOff val="40000"/>
                </a:schemeClr>
              </a:solidFill>
            </c:spPr>
            <c:extLst>
              <c:ext xmlns:c16="http://schemas.microsoft.com/office/drawing/2014/chart" uri="{C3380CC4-5D6E-409C-BE32-E72D297353CC}">
                <c16:uniqueId val="{00000003-3DED-429A-9784-CDA155E33F7C}"/>
              </c:ext>
            </c:extLst>
          </c:dPt>
          <c:dPt>
            <c:idx val="2"/>
            <c:bubble3D val="0"/>
            <c:spPr>
              <a:solidFill>
                <a:schemeClr val="accent6">
                  <a:lumMod val="60000"/>
                  <a:lumOff val="40000"/>
                </a:schemeClr>
              </a:solidFill>
            </c:spPr>
            <c:extLst>
              <c:ext xmlns:c16="http://schemas.microsoft.com/office/drawing/2014/chart" uri="{C3380CC4-5D6E-409C-BE32-E72D297353CC}">
                <c16:uniqueId val="{00000010-3DED-429A-9784-CDA155E33F7C}"/>
              </c:ext>
            </c:extLst>
          </c:dPt>
          <c:dPt>
            <c:idx val="3"/>
            <c:bubble3D val="0"/>
            <c:spPr>
              <a:solidFill>
                <a:srgbClr val="FF3399"/>
              </a:solidFill>
            </c:spPr>
            <c:extLst>
              <c:ext xmlns:c16="http://schemas.microsoft.com/office/drawing/2014/chart" uri="{C3380CC4-5D6E-409C-BE32-E72D297353CC}">
                <c16:uniqueId val="{00000005-3DED-429A-9784-CDA155E33F7C}"/>
              </c:ext>
            </c:extLst>
          </c:dPt>
          <c:dPt>
            <c:idx val="4"/>
            <c:bubble3D val="0"/>
            <c:spPr>
              <a:solidFill>
                <a:schemeClr val="accent5">
                  <a:lumMod val="75000"/>
                </a:schemeClr>
              </a:solidFill>
            </c:spPr>
            <c:extLst>
              <c:ext xmlns:c16="http://schemas.microsoft.com/office/drawing/2014/chart" uri="{C3380CC4-5D6E-409C-BE32-E72D297353CC}">
                <c16:uniqueId val="{00000007-3DED-429A-9784-CDA155E33F7C}"/>
              </c:ext>
            </c:extLst>
          </c:dPt>
          <c:dPt>
            <c:idx val="6"/>
            <c:bubble3D val="0"/>
            <c:spPr>
              <a:solidFill>
                <a:schemeClr val="accent1"/>
              </a:solidFill>
            </c:spPr>
            <c:extLst>
              <c:ext xmlns:c16="http://schemas.microsoft.com/office/drawing/2014/chart" uri="{C3380CC4-5D6E-409C-BE32-E72D297353CC}">
                <c16:uniqueId val="{00000009-3DED-429A-9784-CDA155E33F7C}"/>
              </c:ext>
            </c:extLst>
          </c:dPt>
          <c:dPt>
            <c:idx val="7"/>
            <c:bubble3D val="0"/>
            <c:spPr>
              <a:solidFill>
                <a:schemeClr val="accent6">
                  <a:lumMod val="50000"/>
                </a:schemeClr>
              </a:solidFill>
            </c:spPr>
            <c:extLst>
              <c:ext xmlns:c16="http://schemas.microsoft.com/office/drawing/2014/chart" uri="{C3380CC4-5D6E-409C-BE32-E72D297353CC}">
                <c16:uniqueId val="{0000000B-3DED-429A-9784-CDA155E33F7C}"/>
              </c:ext>
            </c:extLst>
          </c:dPt>
          <c:dPt>
            <c:idx val="8"/>
            <c:bubble3D val="0"/>
            <c:spPr>
              <a:solidFill>
                <a:schemeClr val="accent3"/>
              </a:solidFill>
            </c:spPr>
            <c:extLst>
              <c:ext xmlns:c16="http://schemas.microsoft.com/office/drawing/2014/chart" uri="{C3380CC4-5D6E-409C-BE32-E72D297353CC}">
                <c16:uniqueId val="{0000000D-3DED-429A-9784-CDA155E33F7C}"/>
              </c:ext>
            </c:extLst>
          </c:dPt>
          <c:dPt>
            <c:idx val="9"/>
            <c:bubble3D val="0"/>
            <c:spPr>
              <a:solidFill>
                <a:schemeClr val="accent4">
                  <a:lumMod val="20000"/>
                  <a:lumOff val="80000"/>
                </a:schemeClr>
              </a:solidFill>
            </c:spPr>
            <c:extLst>
              <c:ext xmlns:c16="http://schemas.microsoft.com/office/drawing/2014/chart" uri="{C3380CC4-5D6E-409C-BE32-E72D297353CC}">
                <c16:uniqueId val="{0000000F-3DED-429A-9784-CDA155E33F7C}"/>
              </c:ext>
            </c:extLst>
          </c:dPt>
          <c:dLbls>
            <c:dLbl>
              <c:idx val="0"/>
              <c:layout>
                <c:manualLayout>
                  <c:x val="-0.14900242673711372"/>
                  <c:y val="0.15947852740899768"/>
                </c:manualLayout>
              </c:layout>
              <c:tx>
                <c:rich>
                  <a:bodyPr/>
                  <a:lstStyle/>
                  <a:p>
                    <a:pPr>
                      <a:lnSpc>
                        <a:spcPct val="100000"/>
                      </a:lnSpc>
                      <a:defRPr sz="1200" b="1">
                        <a:latin typeface="Meiryo UI" panose="020B0604030504040204" pitchFamily="50" charset="-128"/>
                        <a:ea typeface="Meiryo UI" panose="020B0604030504040204" pitchFamily="50" charset="-128"/>
                      </a:defRPr>
                    </a:pPr>
                    <a:r>
                      <a:rPr lang="ja-JP" altLang="en-US" sz="1200" b="1" dirty="0"/>
                      <a:t>金品目的</a:t>
                    </a:r>
                    <a:r>
                      <a:rPr lang="en-US" altLang="ja-JP" sz="1200" b="1" dirty="0"/>
                      <a:t>, </a:t>
                    </a:r>
                  </a:p>
                  <a:p>
                    <a:pPr>
                      <a:lnSpc>
                        <a:spcPct val="100000"/>
                      </a:lnSpc>
                      <a:defRPr sz="1200" b="1">
                        <a:latin typeface="Meiryo UI" panose="020B0604030504040204" pitchFamily="50" charset="-128"/>
                        <a:ea typeface="Meiryo UI" panose="020B0604030504040204" pitchFamily="50" charset="-128"/>
                      </a:defRPr>
                    </a:pPr>
                    <a:r>
                      <a:rPr lang="en-US" altLang="ja-JP" sz="1200" b="1" dirty="0"/>
                      <a:t>435</a:t>
                    </a:r>
                    <a:r>
                      <a:rPr lang="ja-JP" altLang="en-US" sz="1200" b="1" dirty="0"/>
                      <a:t>人</a:t>
                    </a:r>
                    <a:r>
                      <a:rPr lang="en-US" altLang="ja-JP" sz="1200" b="1" dirty="0"/>
                      <a:t>,29.6%</a:t>
                    </a:r>
                  </a:p>
                </c:rich>
              </c:tx>
              <c:spPr>
                <a:noFill/>
                <a:ln>
                  <a:noFill/>
                </a:ln>
                <a:effectLst/>
              </c:spPr>
              <c:showLegendKey val="0"/>
              <c:showVal val="1"/>
              <c:showCatName val="1"/>
              <c:showSerName val="0"/>
              <c:showPercent val="1"/>
              <c:showBubbleSize val="0"/>
              <c:extLst>
                <c:ext xmlns:c15="http://schemas.microsoft.com/office/drawing/2012/chart" uri="{CE6537A1-D6FC-4f65-9D91-7224C49458BB}">
                  <c15:layout>
                    <c:manualLayout>
                      <c:w val="0.25227345848625454"/>
                      <c:h val="0.20283975659229209"/>
                    </c:manualLayout>
                  </c15:layout>
                </c:ext>
                <c:ext xmlns:c16="http://schemas.microsoft.com/office/drawing/2014/chart" uri="{C3380CC4-5D6E-409C-BE32-E72D297353CC}">
                  <c16:uniqueId val="{00000000-7A3A-4025-B524-90671F64315A}"/>
                </c:ext>
              </c:extLst>
            </c:dLbl>
            <c:dLbl>
              <c:idx val="1"/>
              <c:layout>
                <c:manualLayout>
                  <c:x val="-5.6142827643641674E-2"/>
                  <c:y val="-0.1221182237339869"/>
                </c:manualLayout>
              </c:layout>
              <c:tx>
                <c:rich>
                  <a:bodyPr/>
                  <a:lstStyle/>
                  <a:p>
                    <a:pPr>
                      <a:lnSpc>
                        <a:spcPct val="100000"/>
                      </a:lnSpc>
                      <a:defRPr sz="1200" b="1">
                        <a:latin typeface="Meiryo UI" panose="020B0604030504040204" pitchFamily="50" charset="-128"/>
                        <a:ea typeface="Meiryo UI" panose="020B0604030504040204" pitchFamily="50" charset="-128"/>
                      </a:defRPr>
                    </a:pPr>
                    <a:r>
                      <a:rPr lang="zh-TW" altLang="en-US" sz="1200" b="1" dirty="0"/>
                      <a:t>性的関係目的</a:t>
                    </a:r>
                    <a:r>
                      <a:rPr lang="en-US" altLang="zh-TW" sz="1200" b="1" dirty="0"/>
                      <a:t>,</a:t>
                    </a:r>
                  </a:p>
                  <a:p>
                    <a:pPr>
                      <a:lnSpc>
                        <a:spcPct val="100000"/>
                      </a:lnSpc>
                      <a:defRPr sz="1200" b="1">
                        <a:latin typeface="Meiryo UI" panose="020B0604030504040204" pitchFamily="50" charset="-128"/>
                        <a:ea typeface="Meiryo UI" panose="020B0604030504040204" pitchFamily="50" charset="-128"/>
                      </a:defRPr>
                    </a:pPr>
                    <a:r>
                      <a:rPr lang="en-US" altLang="zh-TW" sz="1200" b="1" dirty="0"/>
                      <a:t>155</a:t>
                    </a:r>
                    <a:r>
                      <a:rPr lang="zh-TW" altLang="en-US" sz="1200" b="1" dirty="0"/>
                      <a:t>人</a:t>
                    </a:r>
                    <a:r>
                      <a:rPr lang="en-US" altLang="zh-TW" sz="1200" b="1"/>
                      <a:t>,10.6</a:t>
                    </a:r>
                    <a:r>
                      <a:rPr lang="en-US" altLang="zh-TW" sz="1200" b="1" dirty="0"/>
                      <a:t>%</a:t>
                    </a:r>
                  </a:p>
                </c:rich>
              </c:tx>
              <c:spPr>
                <a:noFill/>
                <a:ln>
                  <a:noFill/>
                </a:ln>
                <a:effectLst/>
              </c:spPr>
              <c:showLegendKey val="0"/>
              <c:showVal val="1"/>
              <c:showCatName val="1"/>
              <c:showSerName val="0"/>
              <c:showPercent val="1"/>
              <c:showBubbleSize val="0"/>
              <c:extLst>
                <c:ext xmlns:c15="http://schemas.microsoft.com/office/drawing/2012/chart" uri="{CE6537A1-D6FC-4f65-9D91-7224C49458BB}">
                  <c15:layout>
                    <c:manualLayout>
                      <c:w val="0.26103750597989583"/>
                      <c:h val="0.26294042521223049"/>
                    </c:manualLayout>
                  </c15:layout>
                </c:ext>
                <c:ext xmlns:c16="http://schemas.microsoft.com/office/drawing/2014/chart" uri="{C3380CC4-5D6E-409C-BE32-E72D297353CC}">
                  <c16:uniqueId val="{00000003-3DED-429A-9784-CDA155E33F7C}"/>
                </c:ext>
              </c:extLst>
            </c:dLbl>
            <c:dLbl>
              <c:idx val="2"/>
              <c:layout>
                <c:manualLayout>
                  <c:x val="-2.2706183059941432E-2"/>
                  <c:y val="-4.3498211964640224E-2"/>
                </c:manualLayout>
              </c:layout>
              <c:tx>
                <c:rich>
                  <a:bodyPr/>
                  <a:lstStyle/>
                  <a:p>
                    <a:pPr>
                      <a:lnSpc>
                        <a:spcPct val="100000"/>
                      </a:lnSpc>
                      <a:defRPr sz="1200" b="1">
                        <a:latin typeface="Meiryo UI" panose="020B0604030504040204" pitchFamily="50" charset="-128"/>
                        <a:ea typeface="Meiryo UI" panose="020B0604030504040204" pitchFamily="50" charset="-128"/>
                      </a:defRPr>
                    </a:pPr>
                    <a:r>
                      <a:rPr lang="ja-JP" altLang="en-US" sz="1200" b="1" dirty="0"/>
                      <a:t>交遊目的</a:t>
                    </a:r>
                    <a:r>
                      <a:rPr lang="en-US" altLang="ja-JP" sz="1200" b="1" dirty="0"/>
                      <a:t>, 249</a:t>
                    </a:r>
                    <a:r>
                      <a:rPr lang="ja-JP" altLang="en-US" sz="1200" b="1" dirty="0"/>
                      <a:t>人</a:t>
                    </a:r>
                    <a:r>
                      <a:rPr lang="en-US" altLang="ja-JP" sz="1200" b="1" dirty="0"/>
                      <a:t>,17%</a:t>
                    </a:r>
                  </a:p>
                </c:rich>
              </c:tx>
              <c:spPr>
                <a:noFill/>
                <a:ln>
                  <a:noFill/>
                </a:ln>
                <a:effectLst/>
              </c:spPr>
              <c:showLegendKey val="0"/>
              <c:showVal val="1"/>
              <c:showCatName val="1"/>
              <c:showSerName val="0"/>
              <c:showPercent val="1"/>
              <c:showBubbleSize val="0"/>
              <c:extLst>
                <c:ext xmlns:c15="http://schemas.microsoft.com/office/drawing/2012/chart" uri="{CE6537A1-D6FC-4f65-9D91-7224C49458BB}">
                  <c15:layout>
                    <c:manualLayout>
                      <c:w val="0.22047779871020923"/>
                      <c:h val="0.20283975659229209"/>
                    </c:manualLayout>
                  </c15:layout>
                </c:ext>
                <c:ext xmlns:c16="http://schemas.microsoft.com/office/drawing/2014/chart" uri="{C3380CC4-5D6E-409C-BE32-E72D297353CC}">
                  <c16:uniqueId val="{00000010-3DED-429A-9784-CDA155E33F7C}"/>
                </c:ext>
              </c:extLst>
            </c:dLbl>
            <c:dLbl>
              <c:idx val="3"/>
              <c:layout>
                <c:manualLayout>
                  <c:x val="0.21000553570157454"/>
                  <c:y val="-9.8836448527236456E-2"/>
                </c:manualLayout>
              </c:layout>
              <c:tx>
                <c:rich>
                  <a:bodyPr/>
                  <a:lstStyle/>
                  <a:p>
                    <a:pPr>
                      <a:lnSpc>
                        <a:spcPct val="100000"/>
                      </a:lnSpc>
                      <a:defRPr sz="1200" b="1">
                        <a:latin typeface="Meiryo UI" panose="020B0604030504040204" pitchFamily="50" charset="-128"/>
                        <a:ea typeface="Meiryo UI" panose="020B0604030504040204" pitchFamily="50" charset="-128"/>
                      </a:defRPr>
                    </a:pPr>
                    <a:r>
                      <a:rPr lang="ja-JP" altLang="en-US" sz="1200" b="1" dirty="0"/>
                      <a:t>優しかった相談にのってくれた</a:t>
                    </a:r>
                    <a:r>
                      <a:rPr lang="en-US" altLang="ja-JP" sz="1200" b="1" dirty="0"/>
                      <a:t>, </a:t>
                    </a:r>
                  </a:p>
                  <a:p>
                    <a:pPr>
                      <a:lnSpc>
                        <a:spcPct val="100000"/>
                      </a:lnSpc>
                      <a:defRPr sz="1200" b="1">
                        <a:latin typeface="Meiryo UI" panose="020B0604030504040204" pitchFamily="50" charset="-128"/>
                        <a:ea typeface="Meiryo UI" panose="020B0604030504040204" pitchFamily="50" charset="-128"/>
                      </a:defRPr>
                    </a:pPr>
                    <a:r>
                      <a:rPr lang="en-US" altLang="ja-JP" sz="1200" b="1" dirty="0"/>
                      <a:t>336 </a:t>
                    </a:r>
                    <a:r>
                      <a:rPr lang="ja-JP" altLang="en-US" sz="1200" b="1" dirty="0"/>
                      <a:t>人</a:t>
                    </a:r>
                    <a:r>
                      <a:rPr lang="en-US" altLang="ja-JP" sz="1200" b="1" dirty="0"/>
                      <a:t>, 22.9%</a:t>
                    </a:r>
                  </a:p>
                </c:rich>
              </c:tx>
              <c:spPr>
                <a:noFill/>
                <a:ln>
                  <a:noFill/>
                </a:ln>
                <a:effectLst/>
              </c:spPr>
              <c:showLegendKey val="0"/>
              <c:showVal val="1"/>
              <c:showCatName val="1"/>
              <c:showSerName val="0"/>
              <c:showPercent val="1"/>
              <c:showBubbleSize val="0"/>
              <c:extLst>
                <c:ext xmlns:c15="http://schemas.microsoft.com/office/drawing/2012/chart" uri="{CE6537A1-D6FC-4f65-9D91-7224C49458BB}">
                  <c15:layout>
                    <c:manualLayout>
                      <c:w val="0.28317192434962035"/>
                      <c:h val="0.31805763108720769"/>
                    </c:manualLayout>
                  </c15:layout>
                </c:ext>
                <c:ext xmlns:c16="http://schemas.microsoft.com/office/drawing/2014/chart" uri="{C3380CC4-5D6E-409C-BE32-E72D297353CC}">
                  <c16:uniqueId val="{00000005-3DED-429A-9784-CDA155E33F7C}"/>
                </c:ext>
              </c:extLst>
            </c:dLbl>
            <c:dLbl>
              <c:idx val="4"/>
              <c:layout>
                <c:manualLayout>
                  <c:x val="-5.0958046112271609E-2"/>
                  <c:y val="0.24894927349767554"/>
                </c:manualLayout>
              </c:layout>
              <c:tx>
                <c:rich>
                  <a:bodyPr anchorCtr="0"/>
                  <a:lstStyle/>
                  <a:p>
                    <a:pPr algn="ctr">
                      <a:lnSpc>
                        <a:spcPct val="100000"/>
                      </a:lnSpc>
                      <a:defRPr sz="1200">
                        <a:latin typeface="Meiryo UI" panose="020B0604030504040204" pitchFamily="50" charset="-128"/>
                        <a:ea typeface="Meiryo UI" panose="020B0604030504040204" pitchFamily="50" charset="-128"/>
                      </a:defRPr>
                    </a:pPr>
                    <a:r>
                      <a:rPr lang="ja-JP" altLang="en-US" sz="1200" dirty="0"/>
                      <a:t>相手が好みの</a:t>
                    </a:r>
                  </a:p>
                  <a:p>
                    <a:pPr algn="ctr">
                      <a:lnSpc>
                        <a:spcPct val="100000"/>
                      </a:lnSpc>
                      <a:defRPr sz="1200">
                        <a:latin typeface="Meiryo UI" panose="020B0604030504040204" pitchFamily="50" charset="-128"/>
                        <a:ea typeface="Meiryo UI" panose="020B0604030504040204" pitchFamily="50" charset="-128"/>
                      </a:defRPr>
                    </a:pPr>
                    <a:r>
                      <a:rPr lang="ja-JP" altLang="en-US" sz="1200" dirty="0"/>
                      <a:t>ﾀｲﾌﾟ</a:t>
                    </a:r>
                    <a:r>
                      <a:rPr lang="en-US" altLang="ja-JP" sz="1200" dirty="0"/>
                      <a:t>,</a:t>
                    </a:r>
                  </a:p>
                  <a:p>
                    <a:pPr algn="ctr">
                      <a:lnSpc>
                        <a:spcPct val="100000"/>
                      </a:lnSpc>
                      <a:defRPr sz="1200">
                        <a:latin typeface="Meiryo UI" panose="020B0604030504040204" pitchFamily="50" charset="-128"/>
                        <a:ea typeface="Meiryo UI" panose="020B0604030504040204" pitchFamily="50" charset="-128"/>
                      </a:defRPr>
                    </a:pPr>
                    <a:r>
                      <a:rPr lang="en-US" altLang="ja-JP" sz="1200" dirty="0"/>
                      <a:t>35</a:t>
                    </a:r>
                    <a:r>
                      <a:rPr lang="ja-JP" altLang="en-US" sz="1200" dirty="0"/>
                      <a:t>人</a:t>
                    </a:r>
                    <a:r>
                      <a:rPr lang="en-US" altLang="ja-JP" sz="1200" dirty="0"/>
                      <a:t>, 2.4%</a:t>
                    </a:r>
                  </a:p>
                </c:rich>
              </c:tx>
              <c:spPr>
                <a:noFill/>
                <a:ln>
                  <a:noFill/>
                </a:ln>
                <a:effectLst/>
              </c:spPr>
              <c:showLegendKey val="0"/>
              <c:showVal val="1"/>
              <c:showCatName val="1"/>
              <c:showSerName val="0"/>
              <c:showPercent val="1"/>
              <c:showBubbleSize val="0"/>
              <c:extLst>
                <c:ext xmlns:c15="http://schemas.microsoft.com/office/drawing/2012/chart" uri="{CE6537A1-D6FC-4f65-9D91-7224C49458BB}">
                  <c15:layout>
                    <c:manualLayout>
                      <c:w val="0.22122155683362549"/>
                      <c:h val="0.26294042521223049"/>
                    </c:manualLayout>
                  </c15:layout>
                </c:ext>
                <c:ext xmlns:c16="http://schemas.microsoft.com/office/drawing/2014/chart" uri="{C3380CC4-5D6E-409C-BE32-E72D297353CC}">
                  <c16:uniqueId val="{00000007-3DED-429A-9784-CDA155E33F7C}"/>
                </c:ext>
              </c:extLst>
            </c:dLbl>
            <c:dLbl>
              <c:idx val="5"/>
              <c:layout>
                <c:manualLayout>
                  <c:x val="-6.8869366864916765E-2"/>
                  <c:y val="0.10351157085756431"/>
                </c:manualLayout>
              </c:layout>
              <c:tx>
                <c:rich>
                  <a:bodyPr anchorCtr="0"/>
                  <a:lstStyle/>
                  <a:p>
                    <a:pPr algn="l">
                      <a:lnSpc>
                        <a:spcPct val="100000"/>
                      </a:lnSpc>
                      <a:defRPr sz="1200">
                        <a:latin typeface="Meiryo UI" panose="020B0604030504040204" pitchFamily="50" charset="-128"/>
                        <a:ea typeface="Meiryo UI" panose="020B0604030504040204" pitchFamily="50" charset="-128"/>
                      </a:defRPr>
                    </a:pPr>
                    <a:r>
                      <a:rPr lang="ja-JP" altLang="en-US" sz="1200" dirty="0"/>
                      <a:t>寂しかった</a:t>
                    </a:r>
                    <a:r>
                      <a:rPr lang="en-US" altLang="ja-JP" sz="1200" dirty="0"/>
                      <a:t>,</a:t>
                    </a:r>
                  </a:p>
                  <a:p>
                    <a:pPr algn="l">
                      <a:lnSpc>
                        <a:spcPct val="100000"/>
                      </a:lnSpc>
                      <a:defRPr sz="1200">
                        <a:latin typeface="Meiryo UI" panose="020B0604030504040204" pitchFamily="50" charset="-128"/>
                        <a:ea typeface="Meiryo UI" panose="020B0604030504040204" pitchFamily="50" charset="-128"/>
                      </a:defRPr>
                    </a:pPr>
                    <a:r>
                      <a:rPr lang="en-US" altLang="ja-JP" sz="1200" dirty="0"/>
                      <a:t>26</a:t>
                    </a:r>
                    <a:r>
                      <a:rPr lang="ja-JP" altLang="en-US" sz="1200" dirty="0"/>
                      <a:t>人</a:t>
                    </a:r>
                    <a:r>
                      <a:rPr lang="en-US" altLang="ja-JP" sz="1200" dirty="0"/>
                      <a:t>, 2%</a:t>
                    </a:r>
                  </a:p>
                </c:rich>
              </c:tx>
              <c:spPr>
                <a:noFill/>
                <a:ln>
                  <a:noFill/>
                </a:ln>
                <a:effectLst/>
              </c:spPr>
              <c:showLegendKey val="0"/>
              <c:showVal val="1"/>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11-3DED-429A-9784-CDA155E33F7C}"/>
                </c:ext>
              </c:extLst>
            </c:dLbl>
            <c:dLbl>
              <c:idx val="6"/>
              <c:layout>
                <c:manualLayout>
                  <c:x val="-0.11101816168027843"/>
                  <c:y val="7.7311583516563476E-2"/>
                </c:manualLayout>
              </c:layout>
              <c:tx>
                <c:rich>
                  <a:bodyPr/>
                  <a:lstStyle/>
                  <a:p>
                    <a:pPr>
                      <a:lnSpc>
                        <a:spcPct val="100000"/>
                      </a:lnSpc>
                      <a:defRPr sz="1200">
                        <a:latin typeface="Meiryo UI" panose="020B0604030504040204" pitchFamily="50" charset="-128"/>
                        <a:ea typeface="Meiryo UI" panose="020B0604030504040204" pitchFamily="50" charset="-128"/>
                      </a:defRPr>
                    </a:pPr>
                    <a:r>
                      <a:rPr lang="ja-JP" altLang="en-US" sz="1200" dirty="0"/>
                      <a:t>しつこく誘われた</a:t>
                    </a:r>
                  </a:p>
                  <a:p>
                    <a:pPr>
                      <a:lnSpc>
                        <a:spcPct val="100000"/>
                      </a:lnSpc>
                      <a:defRPr sz="1200">
                        <a:latin typeface="Meiryo UI" panose="020B0604030504040204" pitchFamily="50" charset="-128"/>
                        <a:ea typeface="Meiryo UI" panose="020B0604030504040204" pitchFamily="50" charset="-128"/>
                      </a:defRPr>
                    </a:pPr>
                    <a:r>
                      <a:rPr lang="en-US" altLang="ja-JP" sz="1200" dirty="0"/>
                      <a:t>73</a:t>
                    </a:r>
                    <a:r>
                      <a:rPr lang="ja-JP" altLang="en-US" sz="1200" dirty="0"/>
                      <a:t>人</a:t>
                    </a:r>
                    <a:r>
                      <a:rPr lang="en-US" altLang="ja-JP" sz="1200" dirty="0"/>
                      <a:t>, 5%</a:t>
                    </a:r>
                  </a:p>
                </c:rich>
              </c:tx>
              <c:spPr>
                <a:noFill/>
                <a:ln>
                  <a:noFill/>
                </a:ln>
                <a:effectLst/>
              </c:spPr>
              <c:showLegendKey val="0"/>
              <c:showVal val="1"/>
              <c:showCatName val="1"/>
              <c:showSerName val="0"/>
              <c:showPercent val="1"/>
              <c:showBubbleSize val="0"/>
              <c:extLst>
                <c:ext xmlns:c15="http://schemas.microsoft.com/office/drawing/2012/chart" uri="{CE6537A1-D6FC-4f65-9D91-7224C49458BB}">
                  <c15:layout>
                    <c:manualLayout>
                      <c:w val="0.23753775066606977"/>
                      <c:h val="0.20283975659229209"/>
                    </c:manualLayout>
                  </c15:layout>
                </c:ext>
                <c:ext xmlns:c16="http://schemas.microsoft.com/office/drawing/2014/chart" uri="{C3380CC4-5D6E-409C-BE32-E72D297353CC}">
                  <c16:uniqueId val="{00000009-3DED-429A-9784-CDA155E33F7C}"/>
                </c:ext>
              </c:extLst>
            </c:dLbl>
            <c:dLbl>
              <c:idx val="7"/>
              <c:layout>
                <c:manualLayout>
                  <c:x val="-9.2961060206416483E-3"/>
                  <c:y val="-9.1474424461286084E-3"/>
                </c:manualLayout>
              </c:layout>
              <c:tx>
                <c:rich>
                  <a:bodyPr/>
                  <a:lstStyle/>
                  <a:p>
                    <a:pPr>
                      <a:lnSpc>
                        <a:spcPct val="100000"/>
                      </a:lnSpc>
                      <a:defRPr sz="1200">
                        <a:latin typeface="Meiryo UI" panose="020B0604030504040204" pitchFamily="50" charset="-128"/>
                        <a:ea typeface="Meiryo UI" panose="020B0604030504040204" pitchFamily="50" charset="-128"/>
                      </a:defRPr>
                    </a:pPr>
                    <a:r>
                      <a:rPr lang="ja-JP" altLang="en-US" sz="1200"/>
                      <a:t>脅された</a:t>
                    </a:r>
                  </a:p>
                  <a:p>
                    <a:pPr>
                      <a:lnSpc>
                        <a:spcPct val="100000"/>
                      </a:lnSpc>
                      <a:defRPr sz="1200">
                        <a:latin typeface="Meiryo UI" panose="020B0604030504040204" pitchFamily="50" charset="-128"/>
                        <a:ea typeface="Meiryo UI" panose="020B0604030504040204" pitchFamily="50" charset="-128"/>
                      </a:defRPr>
                    </a:pPr>
                    <a:r>
                      <a:rPr lang="en-US" altLang="ja-JP" sz="1200"/>
                      <a:t>13</a:t>
                    </a:r>
                    <a:r>
                      <a:rPr lang="ja-JP" altLang="en-US" sz="1200"/>
                      <a:t>人</a:t>
                    </a:r>
                    <a:r>
                      <a:rPr lang="en-US" altLang="ja-JP" sz="1200"/>
                      <a:t>, 1%</a:t>
                    </a:r>
                  </a:p>
                </c:rich>
              </c:tx>
              <c:spPr>
                <a:noFill/>
                <a:ln>
                  <a:noFill/>
                </a:ln>
                <a:effectLst/>
              </c:spPr>
              <c:showLegendKey val="0"/>
              <c:showVal val="1"/>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B-3DED-429A-9784-CDA155E33F7C}"/>
                </c:ext>
              </c:extLst>
            </c:dLbl>
            <c:dLbl>
              <c:idx val="8"/>
              <c:layout>
                <c:manualLayout>
                  <c:x val="0.1669447829137676"/>
                  <c:y val="0.1946841668456081"/>
                </c:manualLayout>
              </c:layout>
              <c:tx>
                <c:rich>
                  <a:bodyPr/>
                  <a:lstStyle/>
                  <a:p>
                    <a:pPr>
                      <a:lnSpc>
                        <a:spcPct val="100000"/>
                      </a:lnSpc>
                      <a:defRPr sz="1200">
                        <a:latin typeface="Meiryo UI" panose="020B0604030504040204" pitchFamily="50" charset="-128"/>
                        <a:ea typeface="Meiryo UI" panose="020B0604030504040204" pitchFamily="50" charset="-128"/>
                      </a:defRPr>
                    </a:pPr>
                    <a:r>
                      <a:rPr lang="ja-JP" altLang="en-US" sz="1200" dirty="0"/>
                      <a:t>暇つぶし</a:t>
                    </a:r>
                    <a:r>
                      <a:rPr lang="en-US" altLang="ja-JP" sz="1200" dirty="0"/>
                      <a:t>, </a:t>
                    </a:r>
                  </a:p>
                  <a:p>
                    <a:pPr>
                      <a:lnSpc>
                        <a:spcPct val="100000"/>
                      </a:lnSpc>
                      <a:defRPr sz="1200">
                        <a:latin typeface="Meiryo UI" panose="020B0604030504040204" pitchFamily="50" charset="-128"/>
                        <a:ea typeface="Meiryo UI" panose="020B0604030504040204" pitchFamily="50" charset="-128"/>
                      </a:defRPr>
                    </a:pPr>
                    <a:r>
                      <a:rPr lang="en-US" altLang="ja-JP" sz="1200" dirty="0"/>
                      <a:t>85</a:t>
                    </a:r>
                    <a:r>
                      <a:rPr lang="ja-JP" altLang="en-US" sz="1200" dirty="0"/>
                      <a:t>人</a:t>
                    </a:r>
                    <a:r>
                      <a:rPr lang="en-US" altLang="ja-JP" sz="1200" dirty="0"/>
                      <a:t>,5.8%</a:t>
                    </a:r>
                  </a:p>
                </c:rich>
              </c:tx>
              <c:spPr>
                <a:noFill/>
                <a:ln>
                  <a:noFill/>
                </a:ln>
                <a:effectLst/>
              </c:spPr>
              <c:showLegendKey val="0"/>
              <c:showVal val="1"/>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D-3DED-429A-9784-CDA155E33F7C}"/>
                </c:ext>
              </c:extLst>
            </c:dLbl>
            <c:dLbl>
              <c:idx val="9"/>
              <c:layout>
                <c:manualLayout>
                  <c:x val="0.1152569856396107"/>
                  <c:y val="4.9234666140724838E-2"/>
                </c:manualLayout>
              </c:layout>
              <c:tx>
                <c:rich>
                  <a:bodyPr/>
                  <a:lstStyle/>
                  <a:p>
                    <a:pPr>
                      <a:lnSpc>
                        <a:spcPct val="100000"/>
                      </a:lnSpc>
                      <a:defRPr sz="1200">
                        <a:latin typeface="Meiryo UI" panose="020B0604030504040204" pitchFamily="50" charset="-128"/>
                        <a:ea typeface="Meiryo UI" panose="020B0604030504040204" pitchFamily="50" charset="-128"/>
                      </a:defRPr>
                    </a:pPr>
                    <a:r>
                      <a:rPr lang="ja-JP" altLang="en-US" sz="1200" dirty="0"/>
                      <a:t>その他</a:t>
                    </a:r>
                    <a:r>
                      <a:rPr lang="en-US" altLang="ja-JP" sz="1200" dirty="0"/>
                      <a:t>, </a:t>
                    </a:r>
                  </a:p>
                  <a:p>
                    <a:pPr>
                      <a:lnSpc>
                        <a:spcPct val="100000"/>
                      </a:lnSpc>
                      <a:defRPr sz="1200">
                        <a:latin typeface="Meiryo UI" panose="020B0604030504040204" pitchFamily="50" charset="-128"/>
                        <a:ea typeface="Meiryo UI" panose="020B0604030504040204" pitchFamily="50" charset="-128"/>
                      </a:defRPr>
                    </a:pPr>
                    <a:r>
                      <a:rPr lang="en-US" altLang="ja-JP" sz="1200" dirty="0"/>
                      <a:t>61</a:t>
                    </a:r>
                    <a:r>
                      <a:rPr lang="ja-JP" altLang="en-US" sz="1200" dirty="0"/>
                      <a:t>人</a:t>
                    </a:r>
                    <a:r>
                      <a:rPr lang="en-US" altLang="ja-JP" sz="1200" dirty="0"/>
                      <a:t>, 4.2%</a:t>
                    </a:r>
                  </a:p>
                </c:rich>
              </c:tx>
              <c:spPr>
                <a:noFill/>
                <a:ln>
                  <a:noFill/>
                </a:ln>
                <a:effectLst/>
              </c:spPr>
              <c:showLegendKey val="0"/>
              <c:showVal val="1"/>
              <c:showCatName val="1"/>
              <c:showSerName val="0"/>
              <c:showPercent val="1"/>
              <c:showBubbleSize val="0"/>
              <c:extLst>
                <c:ext xmlns:c15="http://schemas.microsoft.com/office/drawing/2012/chart" uri="{CE6537A1-D6FC-4f65-9D91-7224C49458BB}">
                  <c15:layout>
                    <c:manualLayout>
                      <c:w val="0.21599220571493635"/>
                      <c:h val="0.24382281970362055"/>
                    </c:manualLayout>
                  </c15:layout>
                </c:ext>
                <c:ext xmlns:c16="http://schemas.microsoft.com/office/drawing/2014/chart" uri="{C3380CC4-5D6E-409C-BE32-E72D297353CC}">
                  <c16:uniqueId val="{0000000F-3DED-429A-9784-CDA155E33F7C}"/>
                </c:ext>
              </c:extLst>
            </c:dLbl>
            <c:spPr>
              <a:noFill/>
              <a:ln>
                <a:noFill/>
              </a:ln>
              <a:effectLst/>
            </c:spPr>
            <c:txPr>
              <a:bodyPr/>
              <a:lstStyle/>
              <a:p>
                <a:pPr>
                  <a:lnSpc>
                    <a:spcPct val="100000"/>
                  </a:lnSpc>
                  <a:defRPr sz="1100">
                    <a:latin typeface="Meiryo UI" panose="020B0604030504040204" pitchFamily="50" charset="-128"/>
                    <a:ea typeface="Meiryo UI" panose="020B0604030504040204" pitchFamily="50" charset="-128"/>
                  </a:defRPr>
                </a:pPr>
                <a:endParaRPr lang="ja-JP"/>
              </a:p>
            </c:txPr>
            <c:showLegendKey val="0"/>
            <c:showVal val="1"/>
            <c:showCatName val="1"/>
            <c:showSerName val="0"/>
            <c:showPercent val="1"/>
            <c:showBubbleSize val="0"/>
            <c:showLeaderLines val="1"/>
            <c:extLst>
              <c:ext xmlns:c15="http://schemas.microsoft.com/office/drawing/2012/chart" uri="{CE6537A1-D6FC-4f65-9D91-7224C49458BB}"/>
            </c:extLst>
          </c:dLbls>
          <c:cat>
            <c:strRef>
              <c:f>審議会用資料!$A$73:$A$82</c:f>
              <c:strCache>
                <c:ptCount val="10"/>
                <c:pt idx="0">
                  <c:v>金品目的</c:v>
                </c:pt>
                <c:pt idx="1">
                  <c:v>性的関係目的</c:v>
                </c:pt>
                <c:pt idx="2">
                  <c:v>交遊目的</c:v>
                </c:pt>
                <c:pt idx="3">
                  <c:v>優しかった相談にのってくれた</c:v>
                </c:pt>
                <c:pt idx="4">
                  <c:v>相手が好みのタイプ</c:v>
                </c:pt>
                <c:pt idx="5">
                  <c:v>寂しかった</c:v>
                </c:pt>
                <c:pt idx="6">
                  <c:v>しつこく誘われた</c:v>
                </c:pt>
                <c:pt idx="7">
                  <c:v>脅された</c:v>
                </c:pt>
                <c:pt idx="8">
                  <c:v>暇つぶし</c:v>
                </c:pt>
                <c:pt idx="9">
                  <c:v>その他</c:v>
                </c:pt>
              </c:strCache>
            </c:strRef>
          </c:cat>
          <c:val>
            <c:numRef>
              <c:f>審議会用資料!$B$73:$B$82</c:f>
              <c:numCache>
                <c:formatCode>0_ </c:formatCode>
                <c:ptCount val="10"/>
                <c:pt idx="0">
                  <c:v>435</c:v>
                </c:pt>
                <c:pt idx="1">
                  <c:v>155</c:v>
                </c:pt>
                <c:pt idx="2">
                  <c:v>249</c:v>
                </c:pt>
                <c:pt idx="3">
                  <c:v>336</c:v>
                </c:pt>
                <c:pt idx="4">
                  <c:v>35</c:v>
                </c:pt>
                <c:pt idx="5">
                  <c:v>26</c:v>
                </c:pt>
                <c:pt idx="6">
                  <c:v>73</c:v>
                </c:pt>
                <c:pt idx="7">
                  <c:v>13</c:v>
                </c:pt>
                <c:pt idx="8">
                  <c:v>85</c:v>
                </c:pt>
                <c:pt idx="9" formatCode="General">
                  <c:v>61</c:v>
                </c:pt>
              </c:numCache>
            </c:numRef>
          </c:val>
          <c:extLst>
            <c:ext xmlns:c16="http://schemas.microsoft.com/office/drawing/2014/chart" uri="{C3380CC4-5D6E-409C-BE32-E72D297353CC}">
              <c16:uniqueId val="{0000000A-7A3A-4025-B524-90671F64315A}"/>
            </c:ext>
          </c:extLst>
        </c:ser>
        <c:dLbls>
          <c:showLegendKey val="0"/>
          <c:showVal val="0"/>
          <c:showCatName val="1"/>
          <c:showSerName val="0"/>
          <c:showPercent val="1"/>
          <c:showBubbleSize val="0"/>
          <c:showLeaderLines val="1"/>
        </c:dLbls>
        <c:firstSliceAng val="0"/>
      </c:pieChart>
    </c:plotArea>
    <c:plotVisOnly val="1"/>
    <c:dispBlanksAs val="gap"/>
    <c:showDLblsOverMax val="0"/>
  </c:chart>
  <c:spPr>
    <a:noFill/>
    <a:ln w="3175" cap="flat" cmpd="sng" algn="ctr">
      <a:noFill/>
      <a:prstDash val="solid"/>
    </a:ln>
    <a:effectLst/>
  </c:spPr>
  <c:txPr>
    <a:bodyPr/>
    <a:lstStyle/>
    <a:p>
      <a:pPr>
        <a:defRPr>
          <a:solidFill>
            <a:schemeClr val="dk1"/>
          </a:solidFill>
          <a:latin typeface="+mn-lt"/>
          <a:ea typeface="+mn-ea"/>
          <a:cs typeface="+mn-cs"/>
        </a:defRPr>
      </a:pPr>
      <a:endParaRPr lang="ja-JP"/>
    </a:p>
  </c:txPr>
  <c:userShapes r:id="rId1"/>
</c:chartSpace>
</file>

<file path=ppt/drawings/drawing1.xml><?xml version="1.0" encoding="utf-8"?>
<c:userShapes xmlns:c="http://schemas.openxmlformats.org/drawingml/2006/chart">
  <cdr:relSizeAnchor xmlns:cdr="http://schemas.openxmlformats.org/drawingml/2006/chartDrawing">
    <cdr:from>
      <cdr:x>0.81796</cdr:x>
      <cdr:y>0.13368</cdr:y>
    </cdr:from>
    <cdr:to>
      <cdr:x>1</cdr:x>
      <cdr:y>0.2728</cdr:y>
    </cdr:to>
    <cdr:sp macro="" textlink="">
      <cdr:nvSpPr>
        <cdr:cNvPr id="2" name="正方形/長方形 1"/>
        <cdr:cNvSpPr/>
      </cdr:nvSpPr>
      <cdr:spPr>
        <a:xfrm xmlns:a="http://schemas.openxmlformats.org/drawingml/2006/main">
          <a:off x="3757558" y="422931"/>
          <a:ext cx="836259" cy="440154"/>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lIns="0" tIns="0" rIns="0" bIns="0"/>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n-US" altLang="ja-JP" sz="1200" dirty="0">
              <a:latin typeface="Meiryo UI" panose="020B0604030504040204" pitchFamily="50" charset="-128"/>
              <a:ea typeface="Meiryo UI" panose="020B0604030504040204" pitchFamily="50" charset="-128"/>
            </a:rPr>
            <a:t>N=1,468</a:t>
          </a:r>
          <a:r>
            <a:rPr lang="ja-JP" altLang="en-US" sz="1200" dirty="0">
              <a:latin typeface="Meiryo UI" panose="020B0604030504040204" pitchFamily="50" charset="-128"/>
              <a:ea typeface="Meiryo UI" panose="020B0604030504040204" pitchFamily="50" charset="-128"/>
            </a:rPr>
            <a:t>人</a:t>
          </a:r>
          <a:endParaRPr lang="en-US" altLang="ja-JP" sz="1200" dirty="0">
            <a:latin typeface="Meiryo UI" panose="020B0604030504040204" pitchFamily="50" charset="-128"/>
            <a:ea typeface="Meiryo UI" panose="020B0604030504040204" pitchFamily="50" charset="-128"/>
          </a:endParaRPr>
        </a:p>
        <a:p xmlns:a="http://schemas.openxmlformats.org/drawingml/2006/main">
          <a:r>
            <a:rPr lang="en-US" altLang="ja-JP" sz="1200" dirty="0">
              <a:latin typeface="Meiryo UI" panose="020B0604030504040204" pitchFamily="50" charset="-128"/>
              <a:ea typeface="Meiryo UI" panose="020B0604030504040204" pitchFamily="50" charset="-128"/>
            </a:rPr>
            <a:t>※H29</a:t>
          </a:r>
          <a:r>
            <a:rPr lang="ja-JP" altLang="en-US" sz="1200" dirty="0">
              <a:latin typeface="Meiryo UI" panose="020B0604030504040204" pitchFamily="50" charset="-128"/>
              <a:ea typeface="Meiryo UI" panose="020B0604030504040204" pitchFamily="50" charset="-128"/>
            </a:rPr>
            <a:t>年</a:t>
          </a:r>
          <a:endParaRPr lang="ja-JP" sz="1200" dirty="0">
            <a:latin typeface="Meiryo UI" panose="020B0604030504040204" pitchFamily="50" charset="-128"/>
            <a:ea typeface="Meiryo UI" panose="020B0604030504040204" pitchFamily="50" charset="-128"/>
          </a:endParaRPr>
        </a:p>
      </cdr:txBody>
    </cdr:sp>
  </cdr:relSizeAnchor>
  <cdr:relSizeAnchor xmlns:cdr="http://schemas.openxmlformats.org/drawingml/2006/chartDrawing">
    <cdr:from>
      <cdr:x>0.03881</cdr:x>
      <cdr:y>0</cdr:y>
    </cdr:from>
    <cdr:to>
      <cdr:x>0.96119</cdr:x>
      <cdr:y>0.12831</cdr:y>
    </cdr:to>
    <cdr:sp macro="" textlink="">
      <cdr:nvSpPr>
        <cdr:cNvPr id="3" name="正方形/長方形 2"/>
        <cdr:cNvSpPr/>
      </cdr:nvSpPr>
      <cdr:spPr>
        <a:xfrm xmlns:a="http://schemas.openxmlformats.org/drawingml/2006/main">
          <a:off x="173787" y="-1187000"/>
          <a:ext cx="4130332" cy="432677"/>
        </a:xfrm>
        <a:prstGeom xmlns:a="http://schemas.openxmlformats.org/drawingml/2006/main" prst="rect">
          <a:avLst/>
        </a:prstGeom>
        <a:noFill xmlns:a="http://schemas.openxmlformats.org/drawingml/2006/main"/>
        <a:ln xmlns:a="http://schemas.openxmlformats.org/drawingml/2006/main" w="12700">
          <a:noFill/>
        </a:ln>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lIns="0" tIns="0" rIns="0" bIns="0" rtlCol="0" anchor="ctr"/>
        <a:lstStyle xmlns:a="http://schemas.openxmlformats.org/drawingml/2006/main">
          <a:defPPr>
            <a:defRPr lang="ja-JP"/>
          </a:defPPr>
          <a:lvl1pPr marL="0" algn="l" defTabSz="943204" rtl="0" eaLnBrk="1" latinLnBrk="0" hangingPunct="1">
            <a:defRPr kumimoji="1" sz="1900" kern="1200">
              <a:solidFill>
                <a:schemeClr val="dk1"/>
              </a:solidFill>
              <a:latin typeface="+mn-lt"/>
              <a:ea typeface="+mn-ea"/>
              <a:cs typeface="+mn-cs"/>
            </a:defRPr>
          </a:lvl1pPr>
          <a:lvl2pPr marL="471602" algn="l" defTabSz="943204" rtl="0" eaLnBrk="1" latinLnBrk="0" hangingPunct="1">
            <a:defRPr kumimoji="1" sz="1900" kern="1200">
              <a:solidFill>
                <a:schemeClr val="dk1"/>
              </a:solidFill>
              <a:latin typeface="+mn-lt"/>
              <a:ea typeface="+mn-ea"/>
              <a:cs typeface="+mn-cs"/>
            </a:defRPr>
          </a:lvl2pPr>
          <a:lvl3pPr marL="943204" algn="l" defTabSz="943204" rtl="0" eaLnBrk="1" latinLnBrk="0" hangingPunct="1">
            <a:defRPr kumimoji="1" sz="1900" kern="1200">
              <a:solidFill>
                <a:schemeClr val="dk1"/>
              </a:solidFill>
              <a:latin typeface="+mn-lt"/>
              <a:ea typeface="+mn-ea"/>
              <a:cs typeface="+mn-cs"/>
            </a:defRPr>
          </a:lvl3pPr>
          <a:lvl4pPr marL="1414805" algn="l" defTabSz="943204" rtl="0" eaLnBrk="1" latinLnBrk="0" hangingPunct="1">
            <a:defRPr kumimoji="1" sz="1900" kern="1200">
              <a:solidFill>
                <a:schemeClr val="dk1"/>
              </a:solidFill>
              <a:latin typeface="+mn-lt"/>
              <a:ea typeface="+mn-ea"/>
              <a:cs typeface="+mn-cs"/>
            </a:defRPr>
          </a:lvl4pPr>
          <a:lvl5pPr marL="1886407" algn="l" defTabSz="943204" rtl="0" eaLnBrk="1" latinLnBrk="0" hangingPunct="1">
            <a:defRPr kumimoji="1" sz="1900" kern="1200">
              <a:solidFill>
                <a:schemeClr val="dk1"/>
              </a:solidFill>
              <a:latin typeface="+mn-lt"/>
              <a:ea typeface="+mn-ea"/>
              <a:cs typeface="+mn-cs"/>
            </a:defRPr>
          </a:lvl5pPr>
          <a:lvl6pPr marL="2358009" algn="l" defTabSz="943204" rtl="0" eaLnBrk="1" latinLnBrk="0" hangingPunct="1">
            <a:defRPr kumimoji="1" sz="1900" kern="1200">
              <a:solidFill>
                <a:schemeClr val="dk1"/>
              </a:solidFill>
              <a:latin typeface="+mn-lt"/>
              <a:ea typeface="+mn-ea"/>
              <a:cs typeface="+mn-cs"/>
            </a:defRPr>
          </a:lvl6pPr>
          <a:lvl7pPr marL="2829611" algn="l" defTabSz="943204" rtl="0" eaLnBrk="1" latinLnBrk="0" hangingPunct="1">
            <a:defRPr kumimoji="1" sz="1900" kern="1200">
              <a:solidFill>
                <a:schemeClr val="dk1"/>
              </a:solidFill>
              <a:latin typeface="+mn-lt"/>
              <a:ea typeface="+mn-ea"/>
              <a:cs typeface="+mn-cs"/>
            </a:defRPr>
          </a:lvl7pPr>
          <a:lvl8pPr marL="3301213" algn="l" defTabSz="943204" rtl="0" eaLnBrk="1" latinLnBrk="0" hangingPunct="1">
            <a:defRPr kumimoji="1" sz="1900" kern="1200">
              <a:solidFill>
                <a:schemeClr val="dk1"/>
              </a:solidFill>
              <a:latin typeface="+mn-lt"/>
              <a:ea typeface="+mn-ea"/>
              <a:cs typeface="+mn-cs"/>
            </a:defRPr>
          </a:lvl8pPr>
          <a:lvl9pPr marL="3772814" algn="l" defTabSz="943204" rtl="0" eaLnBrk="1" latinLnBrk="0" hangingPunct="1">
            <a:defRPr kumimoji="1" sz="1900" kern="1200">
              <a:solidFill>
                <a:schemeClr val="dk1"/>
              </a:solidFill>
              <a:latin typeface="+mn-lt"/>
              <a:ea typeface="+mn-ea"/>
              <a:cs typeface="+mn-cs"/>
            </a:defRPr>
          </a:lvl9pPr>
        </a:lstStyle>
        <a:p xmlns:a="http://schemas.openxmlformats.org/drawingml/2006/main">
          <a:pPr algn="ctr"/>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被害児童が被疑者に</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会った理由</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(SNS</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起因</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全国</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4"/>
            <a:ext cx="2880101" cy="490354"/>
          </a:xfrm>
          <a:prstGeom prst="rect">
            <a:avLst/>
          </a:prstGeom>
        </p:spPr>
        <p:txBody>
          <a:bodyPr vert="horz" lIns="89651" tIns="44826" rIns="89651" bIns="44826"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216" y="4"/>
            <a:ext cx="2880101" cy="490354"/>
          </a:xfrm>
          <a:prstGeom prst="rect">
            <a:avLst/>
          </a:prstGeom>
        </p:spPr>
        <p:txBody>
          <a:bodyPr vert="horz" lIns="89651" tIns="44826" rIns="89651" bIns="44826" rtlCol="0"/>
          <a:lstStyle>
            <a:lvl1pPr algn="r">
              <a:defRPr sz="1200"/>
            </a:lvl1pPr>
          </a:lstStyle>
          <a:p>
            <a:fld id="{658B0539-ADD4-4153-AA8E-52FA630BF9DD}" type="datetimeFigureOut">
              <a:rPr kumimoji="1" lang="ja-JP" altLang="en-US" smtClean="0"/>
              <a:t>2020/2/7</a:t>
            </a:fld>
            <a:endParaRPr kumimoji="1" lang="ja-JP" altLang="en-US"/>
          </a:p>
        </p:txBody>
      </p:sp>
      <p:sp>
        <p:nvSpPr>
          <p:cNvPr id="4" name="スライド イメージ プレースホルダー 3"/>
          <p:cNvSpPr>
            <a:spLocks noGrp="1" noRot="1" noChangeAspect="1"/>
          </p:cNvSpPr>
          <p:nvPr>
            <p:ph type="sldImg" idx="2"/>
          </p:nvPr>
        </p:nvSpPr>
        <p:spPr>
          <a:xfrm>
            <a:off x="1123950" y="1222375"/>
            <a:ext cx="4398963" cy="3300413"/>
          </a:xfrm>
          <a:prstGeom prst="rect">
            <a:avLst/>
          </a:prstGeom>
          <a:noFill/>
          <a:ln w="12700">
            <a:solidFill>
              <a:prstClr val="black"/>
            </a:solidFill>
          </a:ln>
        </p:spPr>
        <p:txBody>
          <a:bodyPr vert="horz" lIns="89651" tIns="44826" rIns="89651" bIns="44826" rtlCol="0" anchor="ctr"/>
          <a:lstStyle/>
          <a:p>
            <a:endParaRPr lang="ja-JP" altLang="en-US"/>
          </a:p>
        </p:txBody>
      </p:sp>
      <p:sp>
        <p:nvSpPr>
          <p:cNvPr id="5" name="ノート プレースホルダー 4"/>
          <p:cNvSpPr>
            <a:spLocks noGrp="1"/>
          </p:cNvSpPr>
          <p:nvPr>
            <p:ph type="body" sz="quarter" idx="3"/>
          </p:nvPr>
        </p:nvSpPr>
        <p:spPr>
          <a:xfrm>
            <a:off x="664997" y="4705218"/>
            <a:ext cx="5316870" cy="3849436"/>
          </a:xfrm>
          <a:prstGeom prst="rect">
            <a:avLst/>
          </a:prstGeom>
        </p:spPr>
        <p:txBody>
          <a:bodyPr vert="horz" lIns="89651" tIns="44826" rIns="89651" bIns="4482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287060"/>
            <a:ext cx="2880101" cy="490354"/>
          </a:xfrm>
          <a:prstGeom prst="rect">
            <a:avLst/>
          </a:prstGeom>
        </p:spPr>
        <p:txBody>
          <a:bodyPr vert="horz" lIns="89651" tIns="44826" rIns="89651" bIns="4482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216" y="9287060"/>
            <a:ext cx="2880101" cy="490354"/>
          </a:xfrm>
          <a:prstGeom prst="rect">
            <a:avLst/>
          </a:prstGeom>
        </p:spPr>
        <p:txBody>
          <a:bodyPr vert="horz" lIns="89651" tIns="44826" rIns="89651" bIns="44826" rtlCol="0" anchor="b"/>
          <a:lstStyle>
            <a:lvl1pPr algn="r">
              <a:defRPr sz="1200"/>
            </a:lvl1pPr>
          </a:lstStyle>
          <a:p>
            <a:fld id="{EBF48703-2A7F-447F-AFE7-1DD74A532654}" type="slidenum">
              <a:rPr kumimoji="1" lang="ja-JP" altLang="en-US" smtClean="0"/>
              <a:t>‹#›</a:t>
            </a:fld>
            <a:endParaRPr kumimoji="1" lang="ja-JP" altLang="en-US"/>
          </a:p>
        </p:txBody>
      </p:sp>
    </p:spTree>
    <p:extLst>
      <p:ext uri="{BB962C8B-B14F-4D97-AF65-F5344CB8AC3E}">
        <p14:creationId xmlns:p14="http://schemas.microsoft.com/office/powerpoint/2010/main" val="35661326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u="sng"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EBF48703-2A7F-447F-AFE7-1DD74A532654}" type="slidenum">
              <a:rPr kumimoji="1" lang="ja-JP" altLang="en-US" smtClean="0"/>
              <a:t>1</a:t>
            </a:fld>
            <a:endParaRPr kumimoji="1" lang="ja-JP" altLang="en-US"/>
          </a:p>
        </p:txBody>
      </p:sp>
    </p:spTree>
    <p:extLst>
      <p:ext uri="{BB962C8B-B14F-4D97-AF65-F5344CB8AC3E}">
        <p14:creationId xmlns:p14="http://schemas.microsoft.com/office/powerpoint/2010/main" val="34878481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kern="100" spc="-29"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EBF48703-2A7F-447F-AFE7-1DD74A532654}" type="slidenum">
              <a:rPr kumimoji="1" lang="ja-JP" altLang="en-US" smtClean="0"/>
              <a:t>10</a:t>
            </a:fld>
            <a:endParaRPr kumimoji="1" lang="ja-JP" altLang="en-US"/>
          </a:p>
        </p:txBody>
      </p:sp>
    </p:spTree>
    <p:extLst>
      <p:ext uri="{BB962C8B-B14F-4D97-AF65-F5344CB8AC3E}">
        <p14:creationId xmlns:p14="http://schemas.microsoft.com/office/powerpoint/2010/main" val="9540306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EBF48703-2A7F-447F-AFE7-1DD74A532654}" type="slidenum">
              <a:rPr kumimoji="1" lang="ja-JP" altLang="en-US" smtClean="0"/>
              <a:t>11</a:t>
            </a:fld>
            <a:endParaRPr kumimoji="1" lang="ja-JP" altLang="en-US"/>
          </a:p>
        </p:txBody>
      </p:sp>
    </p:spTree>
    <p:extLst>
      <p:ext uri="{BB962C8B-B14F-4D97-AF65-F5344CB8AC3E}">
        <p14:creationId xmlns:p14="http://schemas.microsoft.com/office/powerpoint/2010/main" val="20294299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BF48703-2A7F-447F-AFE7-1DD74A532654}" type="slidenum">
              <a:rPr kumimoji="1" lang="ja-JP" altLang="en-US" smtClean="0"/>
              <a:t>12</a:t>
            </a:fld>
            <a:endParaRPr kumimoji="1" lang="ja-JP" altLang="en-US"/>
          </a:p>
        </p:txBody>
      </p:sp>
    </p:spTree>
    <p:extLst>
      <p:ext uri="{BB962C8B-B14F-4D97-AF65-F5344CB8AC3E}">
        <p14:creationId xmlns:p14="http://schemas.microsoft.com/office/powerpoint/2010/main" val="16213568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b="0" dirty="0">
              <a:solidFill>
                <a:schemeClr val="tx1"/>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EBF48703-2A7F-447F-AFE7-1DD74A532654}" type="slidenum">
              <a:rPr kumimoji="1" lang="ja-JP" altLang="en-US" smtClean="0"/>
              <a:t>13</a:t>
            </a:fld>
            <a:endParaRPr kumimoji="1" lang="ja-JP" altLang="en-US"/>
          </a:p>
        </p:txBody>
      </p:sp>
    </p:spTree>
    <p:extLst>
      <p:ext uri="{BB962C8B-B14F-4D97-AF65-F5344CB8AC3E}">
        <p14:creationId xmlns:p14="http://schemas.microsoft.com/office/powerpoint/2010/main" val="41417994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EBF48703-2A7F-447F-AFE7-1DD74A532654}" type="slidenum">
              <a:rPr kumimoji="1" lang="ja-JP" altLang="en-US" smtClean="0"/>
              <a:t>14</a:t>
            </a:fld>
            <a:endParaRPr kumimoji="1" lang="ja-JP" altLang="en-US"/>
          </a:p>
        </p:txBody>
      </p:sp>
    </p:spTree>
    <p:extLst>
      <p:ext uri="{BB962C8B-B14F-4D97-AF65-F5344CB8AC3E}">
        <p14:creationId xmlns:p14="http://schemas.microsoft.com/office/powerpoint/2010/main" val="3371076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u="sng"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EBF48703-2A7F-447F-AFE7-1DD74A532654}" type="slidenum">
              <a:rPr kumimoji="1" lang="ja-JP" altLang="en-US" smtClean="0"/>
              <a:t>2</a:t>
            </a:fld>
            <a:endParaRPr kumimoji="1" lang="ja-JP" altLang="en-US"/>
          </a:p>
        </p:txBody>
      </p:sp>
    </p:spTree>
    <p:extLst>
      <p:ext uri="{BB962C8B-B14F-4D97-AF65-F5344CB8AC3E}">
        <p14:creationId xmlns:p14="http://schemas.microsoft.com/office/powerpoint/2010/main" val="1191940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u="sng"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EBF48703-2A7F-447F-AFE7-1DD74A532654}" type="slidenum">
              <a:rPr kumimoji="1" lang="ja-JP" altLang="en-US" smtClean="0"/>
              <a:t>3</a:t>
            </a:fld>
            <a:endParaRPr kumimoji="1" lang="ja-JP" altLang="en-US"/>
          </a:p>
        </p:txBody>
      </p:sp>
    </p:spTree>
    <p:extLst>
      <p:ext uri="{BB962C8B-B14F-4D97-AF65-F5344CB8AC3E}">
        <p14:creationId xmlns:p14="http://schemas.microsoft.com/office/powerpoint/2010/main" val="21453122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BF48703-2A7F-447F-AFE7-1DD74A532654}" type="slidenum">
              <a:rPr kumimoji="1" lang="ja-JP" altLang="en-US" smtClean="0"/>
              <a:t>4</a:t>
            </a:fld>
            <a:endParaRPr kumimoji="1" lang="ja-JP" altLang="en-US"/>
          </a:p>
        </p:txBody>
      </p:sp>
    </p:spTree>
    <p:extLst>
      <p:ext uri="{BB962C8B-B14F-4D97-AF65-F5344CB8AC3E}">
        <p14:creationId xmlns:p14="http://schemas.microsoft.com/office/powerpoint/2010/main" val="1415770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fld id="{EBF48703-2A7F-447F-AFE7-1DD74A532654}" type="slidenum">
              <a:rPr kumimoji="1" lang="ja-JP" altLang="en-US" smtClean="0"/>
              <a:t>5</a:t>
            </a:fld>
            <a:endParaRPr kumimoji="1" lang="ja-JP" altLang="en-US"/>
          </a:p>
        </p:txBody>
      </p:sp>
    </p:spTree>
    <p:extLst>
      <p:ext uri="{BB962C8B-B14F-4D97-AF65-F5344CB8AC3E}">
        <p14:creationId xmlns:p14="http://schemas.microsoft.com/office/powerpoint/2010/main" val="3713540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EBF48703-2A7F-447F-AFE7-1DD74A532654}" type="slidenum">
              <a:rPr kumimoji="1" lang="ja-JP" altLang="en-US" smtClean="0"/>
              <a:t>6</a:t>
            </a:fld>
            <a:endParaRPr kumimoji="1" lang="ja-JP" altLang="en-US"/>
          </a:p>
        </p:txBody>
      </p:sp>
    </p:spTree>
    <p:extLst>
      <p:ext uri="{BB962C8B-B14F-4D97-AF65-F5344CB8AC3E}">
        <p14:creationId xmlns:p14="http://schemas.microsoft.com/office/powerpoint/2010/main" val="1178498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EBF48703-2A7F-447F-AFE7-1DD74A532654}" type="slidenum">
              <a:rPr kumimoji="1" lang="ja-JP" altLang="en-US" smtClean="0"/>
              <a:t>7</a:t>
            </a:fld>
            <a:endParaRPr kumimoji="1" lang="ja-JP" altLang="en-US"/>
          </a:p>
        </p:txBody>
      </p:sp>
    </p:spTree>
    <p:extLst>
      <p:ext uri="{BB962C8B-B14F-4D97-AF65-F5344CB8AC3E}">
        <p14:creationId xmlns:p14="http://schemas.microsoft.com/office/powerpoint/2010/main" val="17661232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634168" indent="-635099" algn="just"/>
            <a:endParaRPr kumimoji="1" lang="en-US" altLang="ja-JP" b="0" kern="100" dirty="0" smtClean="0">
              <a:latin typeface="Meiryo UI" panose="020B0604030504040204" pitchFamily="50" charset="-128"/>
              <a:ea typeface="Meiryo UI" panose="020B0604030504040204" pitchFamily="50" charset="-128"/>
              <a:cs typeface="Times New Roman" panose="02020603050405020304" pitchFamily="18" charset="0"/>
            </a:endParaRPr>
          </a:p>
        </p:txBody>
      </p:sp>
      <p:sp>
        <p:nvSpPr>
          <p:cNvPr id="4" name="スライド番号プレースホルダー 3"/>
          <p:cNvSpPr>
            <a:spLocks noGrp="1"/>
          </p:cNvSpPr>
          <p:nvPr>
            <p:ph type="sldNum" sz="quarter" idx="5"/>
          </p:nvPr>
        </p:nvSpPr>
        <p:spPr/>
        <p:txBody>
          <a:bodyPr/>
          <a:lstStyle/>
          <a:p>
            <a:fld id="{EBF48703-2A7F-447F-AFE7-1DD74A532654}" type="slidenum">
              <a:rPr kumimoji="1" lang="ja-JP" altLang="en-US" smtClean="0"/>
              <a:t>8</a:t>
            </a:fld>
            <a:endParaRPr kumimoji="1" lang="ja-JP" altLang="en-US"/>
          </a:p>
        </p:txBody>
      </p:sp>
    </p:spTree>
    <p:extLst>
      <p:ext uri="{BB962C8B-B14F-4D97-AF65-F5344CB8AC3E}">
        <p14:creationId xmlns:p14="http://schemas.microsoft.com/office/powerpoint/2010/main" val="8258631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634168" indent="-635099" algn="just"/>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4" name="スライド番号プレースホルダー 3"/>
          <p:cNvSpPr>
            <a:spLocks noGrp="1"/>
          </p:cNvSpPr>
          <p:nvPr>
            <p:ph type="sldNum" sz="quarter" idx="5"/>
          </p:nvPr>
        </p:nvSpPr>
        <p:spPr/>
        <p:txBody>
          <a:bodyPr/>
          <a:lstStyle/>
          <a:p>
            <a:fld id="{EBF48703-2A7F-447F-AFE7-1DD74A532654}" type="slidenum">
              <a:rPr kumimoji="1" lang="ja-JP" altLang="en-US" smtClean="0"/>
              <a:t>9</a:t>
            </a:fld>
            <a:endParaRPr kumimoji="1" lang="ja-JP" altLang="en-US"/>
          </a:p>
        </p:txBody>
      </p:sp>
    </p:spTree>
    <p:extLst>
      <p:ext uri="{BB962C8B-B14F-4D97-AF65-F5344CB8AC3E}">
        <p14:creationId xmlns:p14="http://schemas.microsoft.com/office/powerpoint/2010/main" val="3059027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5330745-F3EF-4BD9-9582-DCB6DF95A878}" type="datetimeFigureOut">
              <a:rPr kumimoji="1" lang="ja-JP" altLang="en-US" smtClean="0"/>
              <a:t>2020/2/7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4B39146-4D60-4701-9410-778FF7CA6CEB}" type="slidenum">
              <a:rPr kumimoji="1" lang="ja-JP" altLang="en-US" smtClean="0"/>
              <a:t>‹#›</a:t>
            </a:fld>
            <a:endParaRPr kumimoji="1" lang="ja-JP" altLang="en-US"/>
          </a:p>
        </p:txBody>
      </p:sp>
    </p:spTree>
    <p:extLst>
      <p:ext uri="{BB962C8B-B14F-4D97-AF65-F5344CB8AC3E}">
        <p14:creationId xmlns:p14="http://schemas.microsoft.com/office/powerpoint/2010/main" val="2466977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5330745-F3EF-4BD9-9582-DCB6DF95A878}" type="datetimeFigureOut">
              <a:rPr kumimoji="1" lang="ja-JP" altLang="en-US" smtClean="0"/>
              <a:t>2020/2/7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4B39146-4D60-4701-9410-778FF7CA6CEB}" type="slidenum">
              <a:rPr kumimoji="1" lang="ja-JP" altLang="en-US" smtClean="0"/>
              <a:t>‹#›</a:t>
            </a:fld>
            <a:endParaRPr kumimoji="1" lang="ja-JP" altLang="en-US"/>
          </a:p>
        </p:txBody>
      </p:sp>
    </p:spTree>
    <p:extLst>
      <p:ext uri="{BB962C8B-B14F-4D97-AF65-F5344CB8AC3E}">
        <p14:creationId xmlns:p14="http://schemas.microsoft.com/office/powerpoint/2010/main" val="952716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5330745-F3EF-4BD9-9582-DCB6DF95A878}" type="datetimeFigureOut">
              <a:rPr kumimoji="1" lang="ja-JP" altLang="en-US" smtClean="0"/>
              <a:t>2020/2/7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4B39146-4D60-4701-9410-778FF7CA6CEB}" type="slidenum">
              <a:rPr kumimoji="1" lang="ja-JP" altLang="en-US" smtClean="0"/>
              <a:t>‹#›</a:t>
            </a:fld>
            <a:endParaRPr kumimoji="1" lang="ja-JP" altLang="en-US"/>
          </a:p>
        </p:txBody>
      </p:sp>
    </p:spTree>
    <p:extLst>
      <p:ext uri="{BB962C8B-B14F-4D97-AF65-F5344CB8AC3E}">
        <p14:creationId xmlns:p14="http://schemas.microsoft.com/office/powerpoint/2010/main" val="443120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5330745-F3EF-4BD9-9582-DCB6DF95A878}" type="datetimeFigureOut">
              <a:rPr kumimoji="1" lang="ja-JP" altLang="en-US" smtClean="0"/>
              <a:t>2020/2/7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4B39146-4D60-4701-9410-778FF7CA6CEB}" type="slidenum">
              <a:rPr kumimoji="1" lang="ja-JP" altLang="en-US" smtClean="0"/>
              <a:t>‹#›</a:t>
            </a:fld>
            <a:endParaRPr kumimoji="1" lang="ja-JP" altLang="en-US"/>
          </a:p>
        </p:txBody>
      </p:sp>
    </p:spTree>
    <p:extLst>
      <p:ext uri="{BB962C8B-B14F-4D97-AF65-F5344CB8AC3E}">
        <p14:creationId xmlns:p14="http://schemas.microsoft.com/office/powerpoint/2010/main" val="2454806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5330745-F3EF-4BD9-9582-DCB6DF95A878}" type="datetimeFigureOut">
              <a:rPr kumimoji="1" lang="ja-JP" altLang="en-US" smtClean="0"/>
              <a:t>2020/2/7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4B39146-4D60-4701-9410-778FF7CA6CEB}" type="slidenum">
              <a:rPr kumimoji="1" lang="ja-JP" altLang="en-US" smtClean="0"/>
              <a:t>‹#›</a:t>
            </a:fld>
            <a:endParaRPr kumimoji="1" lang="ja-JP" altLang="en-US"/>
          </a:p>
        </p:txBody>
      </p:sp>
    </p:spTree>
    <p:extLst>
      <p:ext uri="{BB962C8B-B14F-4D97-AF65-F5344CB8AC3E}">
        <p14:creationId xmlns:p14="http://schemas.microsoft.com/office/powerpoint/2010/main" val="3525680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5330745-F3EF-4BD9-9582-DCB6DF95A878}" type="datetimeFigureOut">
              <a:rPr kumimoji="1" lang="ja-JP" altLang="en-US" smtClean="0"/>
              <a:t>2020/2/7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4B39146-4D60-4701-9410-778FF7CA6CEB}" type="slidenum">
              <a:rPr kumimoji="1" lang="ja-JP" altLang="en-US" smtClean="0"/>
              <a:t>‹#›</a:t>
            </a:fld>
            <a:endParaRPr kumimoji="1" lang="ja-JP" altLang="en-US"/>
          </a:p>
        </p:txBody>
      </p:sp>
    </p:spTree>
    <p:extLst>
      <p:ext uri="{BB962C8B-B14F-4D97-AF65-F5344CB8AC3E}">
        <p14:creationId xmlns:p14="http://schemas.microsoft.com/office/powerpoint/2010/main" val="4237007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5330745-F3EF-4BD9-9582-DCB6DF95A878}" type="datetimeFigureOut">
              <a:rPr kumimoji="1" lang="ja-JP" altLang="en-US" smtClean="0"/>
              <a:t>2020/2/7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4B39146-4D60-4701-9410-778FF7CA6CEB}" type="slidenum">
              <a:rPr kumimoji="1" lang="ja-JP" altLang="en-US" smtClean="0"/>
              <a:t>‹#›</a:t>
            </a:fld>
            <a:endParaRPr kumimoji="1" lang="ja-JP" altLang="en-US"/>
          </a:p>
        </p:txBody>
      </p:sp>
    </p:spTree>
    <p:extLst>
      <p:ext uri="{BB962C8B-B14F-4D97-AF65-F5344CB8AC3E}">
        <p14:creationId xmlns:p14="http://schemas.microsoft.com/office/powerpoint/2010/main" val="3592331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5330745-F3EF-4BD9-9582-DCB6DF95A878}" type="datetimeFigureOut">
              <a:rPr kumimoji="1" lang="ja-JP" altLang="en-US" smtClean="0"/>
              <a:t>2020/2/7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4B39146-4D60-4701-9410-778FF7CA6CEB}" type="slidenum">
              <a:rPr kumimoji="1" lang="ja-JP" altLang="en-US" smtClean="0"/>
              <a:t>‹#›</a:t>
            </a:fld>
            <a:endParaRPr kumimoji="1" lang="ja-JP" altLang="en-US"/>
          </a:p>
        </p:txBody>
      </p:sp>
    </p:spTree>
    <p:extLst>
      <p:ext uri="{BB962C8B-B14F-4D97-AF65-F5344CB8AC3E}">
        <p14:creationId xmlns:p14="http://schemas.microsoft.com/office/powerpoint/2010/main" val="259283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330745-F3EF-4BD9-9582-DCB6DF95A878}" type="datetimeFigureOut">
              <a:rPr kumimoji="1" lang="ja-JP" altLang="en-US" smtClean="0"/>
              <a:t>2020/2/7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4B39146-4D60-4701-9410-778FF7CA6CEB}" type="slidenum">
              <a:rPr kumimoji="1" lang="ja-JP" altLang="en-US" smtClean="0"/>
              <a:t>‹#›</a:t>
            </a:fld>
            <a:endParaRPr kumimoji="1" lang="ja-JP" altLang="en-US"/>
          </a:p>
        </p:txBody>
      </p:sp>
    </p:spTree>
    <p:extLst>
      <p:ext uri="{BB962C8B-B14F-4D97-AF65-F5344CB8AC3E}">
        <p14:creationId xmlns:p14="http://schemas.microsoft.com/office/powerpoint/2010/main" val="969810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5330745-F3EF-4BD9-9582-DCB6DF95A878}" type="datetimeFigureOut">
              <a:rPr kumimoji="1" lang="ja-JP" altLang="en-US" smtClean="0"/>
              <a:t>2020/2/7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4B39146-4D60-4701-9410-778FF7CA6CEB}" type="slidenum">
              <a:rPr kumimoji="1" lang="ja-JP" altLang="en-US" smtClean="0"/>
              <a:t>‹#›</a:t>
            </a:fld>
            <a:endParaRPr kumimoji="1" lang="ja-JP" altLang="en-US"/>
          </a:p>
        </p:txBody>
      </p:sp>
    </p:spTree>
    <p:extLst>
      <p:ext uri="{BB962C8B-B14F-4D97-AF65-F5344CB8AC3E}">
        <p14:creationId xmlns:p14="http://schemas.microsoft.com/office/powerpoint/2010/main" val="2638346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5330745-F3EF-4BD9-9582-DCB6DF95A878}" type="datetimeFigureOut">
              <a:rPr kumimoji="1" lang="ja-JP" altLang="en-US" smtClean="0"/>
              <a:t>2020/2/7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4B39146-4D60-4701-9410-778FF7CA6CEB}" type="slidenum">
              <a:rPr kumimoji="1" lang="ja-JP" altLang="en-US" smtClean="0"/>
              <a:t>‹#›</a:t>
            </a:fld>
            <a:endParaRPr kumimoji="1" lang="ja-JP" altLang="en-US"/>
          </a:p>
        </p:txBody>
      </p:sp>
    </p:spTree>
    <p:extLst>
      <p:ext uri="{BB962C8B-B14F-4D97-AF65-F5344CB8AC3E}">
        <p14:creationId xmlns:p14="http://schemas.microsoft.com/office/powerpoint/2010/main" val="2420335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330745-F3EF-4BD9-9582-DCB6DF95A878}" type="datetimeFigureOut">
              <a:rPr kumimoji="1" lang="ja-JP" altLang="en-US" smtClean="0"/>
              <a:t>2020/2/7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B39146-4D60-4701-9410-778FF7CA6CEB}" type="slidenum">
              <a:rPr kumimoji="1" lang="ja-JP" altLang="en-US" smtClean="0"/>
              <a:t>‹#›</a:t>
            </a:fld>
            <a:endParaRPr kumimoji="1" lang="ja-JP" altLang="en-US"/>
          </a:p>
        </p:txBody>
      </p:sp>
    </p:spTree>
    <p:extLst>
      <p:ext uri="{BB962C8B-B14F-4D97-AF65-F5344CB8AC3E}">
        <p14:creationId xmlns:p14="http://schemas.microsoft.com/office/powerpoint/2010/main" val="9649775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28033" y="1944709"/>
            <a:ext cx="8345510" cy="1835709"/>
          </a:xfrm>
        </p:spPr>
        <p:txBody>
          <a:bodyPr anchor="t">
            <a:normAutofit/>
          </a:bodyPr>
          <a:lstStyle/>
          <a:p>
            <a:r>
              <a:rPr kumimoji="1" lang="ja-JP" altLang="en-US" sz="3600" b="1" dirty="0">
                <a:latin typeface="Meiryo UI" panose="020B0604030504040204" pitchFamily="50" charset="-128"/>
                <a:ea typeface="Meiryo UI" panose="020B0604030504040204" pitchFamily="50" charset="-128"/>
              </a:rPr>
              <a:t>大阪府青少年健全育成条例の</a:t>
            </a:r>
            <a:r>
              <a:rPr kumimoji="1" lang="en-US" altLang="ja-JP" sz="3600" b="1" dirty="0">
                <a:latin typeface="Meiryo UI" panose="020B0604030504040204" pitchFamily="50" charset="-128"/>
                <a:ea typeface="Meiryo UI" panose="020B0604030504040204" pitchFamily="50" charset="-128"/>
              </a:rPr>
              <a:t/>
            </a:r>
            <a:br>
              <a:rPr kumimoji="1" lang="en-US" altLang="ja-JP" sz="3600" b="1" dirty="0">
                <a:latin typeface="Meiryo UI" panose="020B0604030504040204" pitchFamily="50" charset="-128"/>
                <a:ea typeface="Meiryo UI" panose="020B0604030504040204" pitchFamily="50" charset="-128"/>
              </a:rPr>
            </a:br>
            <a:r>
              <a:rPr kumimoji="1" lang="ja-JP" altLang="en-US" sz="3600" b="1" dirty="0">
                <a:latin typeface="Meiryo UI" panose="020B0604030504040204" pitchFamily="50" charset="-128"/>
                <a:ea typeface="Meiryo UI" panose="020B0604030504040204" pitchFamily="50" charset="-128"/>
              </a:rPr>
              <a:t>改正（案）について</a:t>
            </a:r>
          </a:p>
        </p:txBody>
      </p:sp>
      <p:sp>
        <p:nvSpPr>
          <p:cNvPr id="3" name="サブタイトル 2"/>
          <p:cNvSpPr>
            <a:spLocks noGrp="1"/>
          </p:cNvSpPr>
          <p:nvPr>
            <p:ph type="subTitle" idx="1"/>
          </p:nvPr>
        </p:nvSpPr>
        <p:spPr>
          <a:xfrm>
            <a:off x="1271788" y="3094205"/>
            <a:ext cx="6858000" cy="1655762"/>
          </a:xfrm>
        </p:spPr>
        <p:txBody>
          <a:bodyPr>
            <a:normAutofit/>
          </a:bodyPr>
          <a:lstStyle/>
          <a:p>
            <a:r>
              <a:rPr lang="ja-JP" altLang="en-US" sz="2800" b="1" dirty="0">
                <a:latin typeface="Meiryo UI" panose="020B0604030504040204" pitchFamily="50" charset="-128"/>
                <a:ea typeface="Meiryo UI" panose="020B0604030504040204" pitchFamily="50" charset="-128"/>
              </a:rPr>
              <a:t>（淫行処罰規定の見直し）</a:t>
            </a:r>
            <a:endParaRPr kumimoji="1" lang="ja-JP" altLang="en-US" sz="2800" dirty="0">
              <a:latin typeface="Meiryo UI" panose="020B0604030504040204" pitchFamily="50" charset="-128"/>
              <a:ea typeface="Meiryo UI" panose="020B0604030504040204" pitchFamily="50" charset="-128"/>
            </a:endParaRPr>
          </a:p>
        </p:txBody>
      </p:sp>
      <p:sp>
        <p:nvSpPr>
          <p:cNvPr id="4" name="サブタイトル 2"/>
          <p:cNvSpPr txBox="1">
            <a:spLocks/>
          </p:cNvSpPr>
          <p:nvPr/>
        </p:nvSpPr>
        <p:spPr>
          <a:xfrm>
            <a:off x="1385551" y="4637523"/>
            <a:ext cx="6858000" cy="50114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2800" dirty="0">
                <a:latin typeface="Meiryo UI" panose="020B0604030504040204" pitchFamily="50" charset="-128"/>
                <a:ea typeface="Meiryo UI" panose="020B0604030504040204" pitchFamily="50" charset="-128"/>
              </a:rPr>
              <a:t>青少年・地域安全室</a:t>
            </a:r>
          </a:p>
        </p:txBody>
      </p:sp>
    </p:spTree>
    <p:extLst>
      <p:ext uri="{BB962C8B-B14F-4D97-AF65-F5344CB8AC3E}">
        <p14:creationId xmlns:p14="http://schemas.microsoft.com/office/powerpoint/2010/main" val="3486110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a:extLst>
              <a:ext uri="{FF2B5EF4-FFF2-40B4-BE49-F238E27FC236}">
                <a16:creationId xmlns:a16="http://schemas.microsoft.com/office/drawing/2014/main" id="{96B53502-089C-4909-963A-0334A77F4625}"/>
              </a:ext>
            </a:extLst>
          </p:cNvPr>
          <p:cNvSpPr>
            <a:spLocks noGrp="1"/>
          </p:cNvSpPr>
          <p:nvPr>
            <p:ph type="ctrTitle"/>
          </p:nvPr>
        </p:nvSpPr>
        <p:spPr>
          <a:xfrm>
            <a:off x="-38100" y="2447"/>
            <a:ext cx="9144000" cy="511935"/>
          </a:xfrm>
          <a:prstGeom prst="rect">
            <a:avLst/>
          </a:prstGeom>
          <a:noFill/>
          <a:ln>
            <a:noFill/>
          </a:ln>
          <a:effectLst/>
        </p:spPr>
        <p:style>
          <a:lnRef idx="0">
            <a:schemeClr val="accent5"/>
          </a:lnRef>
          <a:fillRef idx="3">
            <a:schemeClr val="accent5"/>
          </a:fillRef>
          <a:effectRef idx="3">
            <a:schemeClr val="accent5"/>
          </a:effectRef>
          <a:fontRef idx="minor">
            <a:schemeClr val="lt1"/>
          </a:fontRef>
        </p:style>
        <p:txBody>
          <a:bodyPr>
            <a:noAutofit/>
          </a:bodyPr>
          <a:lstStyle/>
          <a:p>
            <a:pPr algn="l"/>
            <a:r>
              <a:rPr lang="ja-JP" altLang="en-US" sz="2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6-1. </a:t>
            </a:r>
            <a:r>
              <a:rPr lang="ja-JP" altLang="en-US" sz="2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条例改正（案）</a:t>
            </a:r>
            <a:endParaRPr lang="ja-JP" altLang="en-US" sz="1600" dirty="0">
              <a:solidFill>
                <a:schemeClr val="tx1"/>
              </a:solidFill>
            </a:endParaRPr>
          </a:p>
        </p:txBody>
      </p:sp>
      <p:cxnSp>
        <p:nvCxnSpPr>
          <p:cNvPr id="10" name="直線コネクタ 9">
            <a:extLst>
              <a:ext uri="{FF2B5EF4-FFF2-40B4-BE49-F238E27FC236}">
                <a16:creationId xmlns:a16="http://schemas.microsoft.com/office/drawing/2014/main" id="{9C22394D-E888-4CAD-87B9-59D809DA8A55}"/>
              </a:ext>
            </a:extLst>
          </p:cNvPr>
          <p:cNvCxnSpPr>
            <a:cxnSpLocks/>
          </p:cNvCxnSpPr>
          <p:nvPr/>
        </p:nvCxnSpPr>
        <p:spPr>
          <a:xfrm>
            <a:off x="0" y="487250"/>
            <a:ext cx="9144000"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1" name="表 10">
            <a:extLst>
              <a:ext uri="{FF2B5EF4-FFF2-40B4-BE49-F238E27FC236}">
                <a16:creationId xmlns:a16="http://schemas.microsoft.com/office/drawing/2014/main" id="{30D3A0DA-D57C-4A17-89EE-7E365F8FBE51}"/>
              </a:ext>
            </a:extLst>
          </p:cNvPr>
          <p:cNvGraphicFramePr>
            <a:graphicFrameLocks noGrp="1"/>
          </p:cNvGraphicFramePr>
          <p:nvPr>
            <p:extLst>
              <p:ext uri="{D42A27DB-BD31-4B8C-83A1-F6EECF244321}">
                <p14:modId xmlns:p14="http://schemas.microsoft.com/office/powerpoint/2010/main" val="1212625528"/>
              </p:ext>
            </p:extLst>
          </p:nvPr>
        </p:nvGraphicFramePr>
        <p:xfrm>
          <a:off x="160390" y="1226726"/>
          <a:ext cx="8747020" cy="1112520"/>
        </p:xfrm>
        <a:graphic>
          <a:graphicData uri="http://schemas.openxmlformats.org/drawingml/2006/table">
            <a:tbl>
              <a:tblPr firstRow="1" bandRow="1">
                <a:tableStyleId>{5940675A-B579-460E-94D1-54222C63F5DA}</a:tableStyleId>
              </a:tblPr>
              <a:tblGrid>
                <a:gridCol w="8747020">
                  <a:extLst>
                    <a:ext uri="{9D8B030D-6E8A-4147-A177-3AD203B41FA5}">
                      <a16:colId xmlns:a16="http://schemas.microsoft.com/office/drawing/2014/main" val="169806382"/>
                    </a:ext>
                  </a:extLst>
                </a:gridCol>
              </a:tblGrid>
              <a:tr h="274320">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ja-JP" altLang="en-US" sz="1600" b="1" kern="100" spc="-30" dirty="0">
                          <a:effectLst/>
                          <a:latin typeface="Meiryo UI" panose="020B0604030504040204" pitchFamily="50" charset="-128"/>
                          <a:ea typeface="Meiryo UI" panose="020B0604030504040204" pitchFamily="50" charset="-128"/>
                        </a:rPr>
                        <a:t>現行</a:t>
                      </a:r>
                      <a:endParaRPr kumimoji="1" lang="ja-JP" altLang="en-US" sz="1600" b="1" dirty="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597463915"/>
                  </a:ext>
                </a:extLst>
              </a:tr>
              <a:tr h="724885">
                <a:tc>
                  <a:txBody>
                    <a:bodyPr/>
                    <a:lstStyle/>
                    <a:p>
                      <a:pPr marL="119380" indent="-119380" algn="just">
                        <a:lnSpc>
                          <a:spcPct val="100000"/>
                        </a:lnSpc>
                        <a:spcAft>
                          <a:spcPts val="0"/>
                        </a:spcAft>
                      </a:pPr>
                      <a:r>
                        <a:rPr lang="ja-JP" altLang="ja-JP" sz="1600" kern="100" spc="-30" dirty="0">
                          <a:effectLst/>
                          <a:latin typeface="Meiryo UI" panose="020B0604030504040204" pitchFamily="50" charset="-128"/>
                          <a:ea typeface="Meiryo UI" panose="020B0604030504040204" pitchFamily="50" charset="-128"/>
                        </a:rPr>
                        <a:t>第</a:t>
                      </a:r>
                      <a:r>
                        <a:rPr lang="en-US" altLang="ja-JP" sz="1600" kern="100" spc="-30" dirty="0">
                          <a:effectLst/>
                          <a:latin typeface="Meiryo UI" panose="020B0604030504040204" pitchFamily="50" charset="-128"/>
                          <a:ea typeface="Meiryo UI" panose="020B0604030504040204" pitchFamily="50" charset="-128"/>
                        </a:rPr>
                        <a:t>39</a:t>
                      </a:r>
                      <a:r>
                        <a:rPr lang="ja-JP" altLang="ja-JP" sz="1600" kern="100" spc="-30" dirty="0">
                          <a:effectLst/>
                          <a:latin typeface="Meiryo UI" panose="020B0604030504040204" pitchFamily="50" charset="-128"/>
                          <a:ea typeface="Meiryo UI" panose="020B0604030504040204" pitchFamily="50" charset="-128"/>
                        </a:rPr>
                        <a:t>条　何人も、次に掲げる行為を行ってはならない。</a:t>
                      </a:r>
                      <a:endParaRPr lang="ja-JP" altLang="ja-JP" sz="1600" kern="100" dirty="0">
                        <a:effectLst/>
                        <a:latin typeface="Meiryo UI" panose="020B0604030504040204" pitchFamily="50" charset="-128"/>
                        <a:ea typeface="Meiryo UI" panose="020B0604030504040204" pitchFamily="50" charset="-128"/>
                      </a:endParaRPr>
                    </a:p>
                    <a:p>
                      <a:pPr marL="238760" indent="-238760" algn="just">
                        <a:lnSpc>
                          <a:spcPct val="100000"/>
                        </a:lnSpc>
                        <a:spcAft>
                          <a:spcPts val="0"/>
                        </a:spcAft>
                      </a:pPr>
                      <a:r>
                        <a:rPr lang="ja-JP" altLang="en-US" sz="1600" kern="100" spc="-30" dirty="0">
                          <a:effectLst/>
                          <a:latin typeface="Meiryo UI" panose="020B0604030504040204" pitchFamily="50" charset="-128"/>
                          <a:ea typeface="Meiryo UI" panose="020B0604030504040204" pitchFamily="50" charset="-128"/>
                        </a:rPr>
                        <a:t>　</a:t>
                      </a:r>
                      <a:r>
                        <a:rPr lang="ja-JP" altLang="ja-JP" sz="1600" kern="100" spc="-30" dirty="0">
                          <a:effectLst/>
                          <a:latin typeface="Meiryo UI" panose="020B0604030504040204" pitchFamily="50" charset="-128"/>
                          <a:ea typeface="Meiryo UI" panose="020B0604030504040204" pitchFamily="50" charset="-128"/>
                        </a:rPr>
                        <a:t>二　</a:t>
                      </a:r>
                      <a:r>
                        <a:rPr lang="ja-JP" altLang="ja-JP" sz="1600" u="none" kern="100" spc="-30" dirty="0">
                          <a:effectLst/>
                          <a:latin typeface="Meiryo UI" panose="020B0604030504040204" pitchFamily="50" charset="-128"/>
                          <a:ea typeface="Meiryo UI" panose="020B0604030504040204" pitchFamily="50" charset="-128"/>
                        </a:rPr>
                        <a:t>専ら性的欲望を満足させる目的で、青少年を威迫し、欺き、又は困惑させて、当該青少年に対し性行為又はわいせつな行為を行うこと。</a:t>
                      </a:r>
                      <a:endParaRPr lang="ja-JP" altLang="ja-JP" sz="1600" u="none" kern="100" dirty="0">
                        <a:effectLst/>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8305583"/>
                  </a:ext>
                </a:extLst>
              </a:tr>
            </a:tbl>
          </a:graphicData>
        </a:graphic>
      </p:graphicFrame>
      <p:graphicFrame>
        <p:nvGraphicFramePr>
          <p:cNvPr id="12" name="表 11">
            <a:extLst>
              <a:ext uri="{FF2B5EF4-FFF2-40B4-BE49-F238E27FC236}">
                <a16:creationId xmlns:a16="http://schemas.microsoft.com/office/drawing/2014/main" id="{6020DA51-00D5-4CE1-9D31-11E1B85EB195}"/>
              </a:ext>
            </a:extLst>
          </p:cNvPr>
          <p:cNvGraphicFramePr>
            <a:graphicFrameLocks noGrp="1"/>
          </p:cNvGraphicFramePr>
          <p:nvPr>
            <p:extLst>
              <p:ext uri="{D42A27DB-BD31-4B8C-83A1-F6EECF244321}">
                <p14:modId xmlns:p14="http://schemas.microsoft.com/office/powerpoint/2010/main" val="2236719015"/>
              </p:ext>
            </p:extLst>
          </p:nvPr>
        </p:nvGraphicFramePr>
        <p:xfrm>
          <a:off x="215066" y="3016474"/>
          <a:ext cx="8759901" cy="2335670"/>
        </p:xfrm>
        <a:graphic>
          <a:graphicData uri="http://schemas.openxmlformats.org/drawingml/2006/table">
            <a:tbl>
              <a:tblPr firstRow="1" bandRow="1">
                <a:tableStyleId>{5940675A-B579-460E-94D1-54222C63F5DA}</a:tableStyleId>
              </a:tblPr>
              <a:tblGrid>
                <a:gridCol w="8759901">
                  <a:extLst>
                    <a:ext uri="{9D8B030D-6E8A-4147-A177-3AD203B41FA5}">
                      <a16:colId xmlns:a16="http://schemas.microsoft.com/office/drawing/2014/main" val="521852915"/>
                    </a:ext>
                  </a:extLst>
                </a:gridCol>
              </a:tblGrid>
              <a:tr h="325971">
                <a:tc>
                  <a:txBody>
                    <a:bodyPr/>
                    <a:lstStyle/>
                    <a:p>
                      <a:pPr algn="ctr">
                        <a:lnSpc>
                          <a:spcPct val="100000"/>
                        </a:lnSpc>
                      </a:pPr>
                      <a:r>
                        <a:rPr kumimoji="1" lang="ja-JP" altLang="en-US" sz="1800" b="1" dirty="0">
                          <a:latin typeface="Meiryo UI" panose="020B0604030504040204" pitchFamily="50" charset="-128"/>
                          <a:ea typeface="Meiryo UI" panose="020B0604030504040204" pitchFamily="50" charset="-128"/>
                        </a:rPr>
                        <a:t>改正（案）</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387795187"/>
                  </a:ext>
                </a:extLst>
              </a:tr>
              <a:tr h="1992770">
                <a:tc>
                  <a:txBody>
                    <a:bodyPr/>
                    <a:lstStyle/>
                    <a:p>
                      <a:pPr marL="119380" indent="-119380" algn="just">
                        <a:lnSpc>
                          <a:spcPct val="100000"/>
                        </a:lnSpc>
                        <a:spcAft>
                          <a:spcPts val="0"/>
                        </a:spcAft>
                      </a:pPr>
                      <a:r>
                        <a:rPr lang="ja-JP" altLang="ja-JP" sz="1800" kern="100" spc="-30" dirty="0">
                          <a:effectLst/>
                          <a:latin typeface="Meiryo UI" panose="020B0604030504040204" pitchFamily="50" charset="-128"/>
                          <a:ea typeface="Meiryo UI" panose="020B0604030504040204" pitchFamily="50" charset="-128"/>
                        </a:rPr>
                        <a:t>第</a:t>
                      </a:r>
                      <a:r>
                        <a:rPr lang="en-US" altLang="ja-JP" sz="1800" kern="100" spc="-30" dirty="0">
                          <a:effectLst/>
                          <a:latin typeface="Meiryo UI" panose="020B0604030504040204" pitchFamily="50" charset="-128"/>
                          <a:ea typeface="Meiryo UI" panose="020B0604030504040204" pitchFamily="50" charset="-128"/>
                        </a:rPr>
                        <a:t>39</a:t>
                      </a:r>
                      <a:r>
                        <a:rPr lang="ja-JP" altLang="ja-JP" sz="1800" kern="100" spc="-30" dirty="0">
                          <a:effectLst/>
                          <a:latin typeface="Meiryo UI" panose="020B0604030504040204" pitchFamily="50" charset="-128"/>
                          <a:ea typeface="Meiryo UI" panose="020B0604030504040204" pitchFamily="50" charset="-128"/>
                        </a:rPr>
                        <a:t>条　何人も、次に掲げる行為を行ってはならない。</a:t>
                      </a:r>
                      <a:endParaRPr lang="ja-JP" altLang="ja-JP" sz="1800" kern="100" dirty="0">
                        <a:effectLst/>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lang="en-US" altLang="ja-JP" sz="1800" i="0" u="none" kern="100" spc="-30" dirty="0">
                          <a:effectLst/>
                          <a:latin typeface="Meiryo UI" panose="020B0604030504040204" pitchFamily="50" charset="-128"/>
                          <a:ea typeface="Meiryo UI" panose="020B0604030504040204" pitchFamily="50" charset="-128"/>
                        </a:rPr>
                        <a:t>  </a:t>
                      </a:r>
                      <a:r>
                        <a:rPr lang="ja-JP" altLang="ja-JP" sz="1800" i="0" u="none" kern="100" spc="-30" dirty="0">
                          <a:effectLst/>
                          <a:latin typeface="Meiryo UI" panose="020B0604030504040204" pitchFamily="50" charset="-128"/>
                          <a:ea typeface="Meiryo UI" panose="020B0604030504040204" pitchFamily="50" charset="-128"/>
                        </a:rPr>
                        <a:t>二　</a:t>
                      </a:r>
                      <a:r>
                        <a:rPr lang="ja-JP" altLang="en-US" sz="1800" i="0" u="none" strike="noStrike" kern="100" spc="-30" dirty="0">
                          <a:effectLst/>
                          <a:latin typeface="Meiryo UI" panose="020B0604030504040204" pitchFamily="50" charset="-128"/>
                          <a:ea typeface="Meiryo UI" panose="020B0604030504040204" pitchFamily="50" charset="-128"/>
                        </a:rPr>
                        <a:t>青少年に対し、</a:t>
                      </a:r>
                      <a:endParaRPr lang="en-US" altLang="ja-JP" sz="1800" i="0" u="none" strike="noStrike" kern="100" spc="-30" dirty="0">
                        <a:effectLst/>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1800" i="0" u="none" strike="noStrike" kern="100" spc="-30" dirty="0">
                          <a:effectLst/>
                          <a:latin typeface="Meiryo UI" panose="020B0604030504040204" pitchFamily="50" charset="-128"/>
                          <a:ea typeface="Meiryo UI" panose="020B0604030504040204" pitchFamily="50" charset="-128"/>
                        </a:rPr>
                        <a:t>　　</a:t>
                      </a:r>
                      <a:r>
                        <a:rPr lang="ja-JP" altLang="en-US" sz="1800" i="0" u="none" strike="noStrike" kern="100" spc="-30" baseline="0" dirty="0">
                          <a:effectLst/>
                          <a:latin typeface="Meiryo UI" panose="020B0604030504040204" pitchFamily="50" charset="-128"/>
                          <a:ea typeface="Meiryo UI" panose="020B0604030504040204" pitchFamily="50" charset="-128"/>
                        </a:rPr>
                        <a:t> 　</a:t>
                      </a:r>
                      <a:r>
                        <a:rPr lang="ja-JP" altLang="en-US" sz="1800" b="1" i="0" u="sng" strike="noStrike" kern="100" spc="-30" dirty="0">
                          <a:effectLst/>
                          <a:latin typeface="Meiryo UI" panose="020B0604030504040204" pitchFamily="50" charset="-128"/>
                          <a:ea typeface="Meiryo UI" panose="020B0604030504040204" pitchFamily="50" charset="-128"/>
                        </a:rPr>
                        <a:t>威迫し、欺き、若しくは困惑させることその他の当該青少年の未成熟に乗じた不当な手段    </a:t>
                      </a:r>
                      <a:endParaRPr lang="en-US" altLang="ja-JP" sz="1800" b="1" i="0" u="sng" strike="noStrike" kern="100" spc="-30" dirty="0">
                        <a:effectLst/>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lang="en-US" altLang="ja-JP" sz="1800" b="1" i="0" u="none" strike="noStrike" kern="100" spc="-30" dirty="0">
                          <a:effectLst/>
                          <a:latin typeface="Meiryo UI" panose="020B0604030504040204" pitchFamily="50" charset="-128"/>
                          <a:ea typeface="Meiryo UI" panose="020B0604030504040204" pitchFamily="50" charset="-128"/>
                        </a:rPr>
                        <a:t>       </a:t>
                      </a:r>
                      <a:r>
                        <a:rPr lang="ja-JP" altLang="en-US" sz="1800" b="1" i="0" u="sng" strike="noStrike" kern="100" spc="-30" dirty="0">
                          <a:effectLst/>
                          <a:latin typeface="Meiryo UI" panose="020B0604030504040204" pitchFamily="50" charset="-128"/>
                          <a:ea typeface="Meiryo UI" panose="020B0604030504040204" pitchFamily="50" charset="-128"/>
                        </a:rPr>
                        <a:t>による、</a:t>
                      </a:r>
                      <a:r>
                        <a:rPr lang="ja-JP" altLang="en-US" sz="1800" i="0" u="none" strike="noStrike" kern="100" spc="-30" dirty="0">
                          <a:effectLst/>
                          <a:latin typeface="Meiryo UI" panose="020B0604030504040204" pitchFamily="50" charset="-128"/>
                          <a:ea typeface="Meiryo UI" panose="020B0604030504040204" pitchFamily="50" charset="-128"/>
                        </a:rPr>
                        <a:t>　</a:t>
                      </a:r>
                      <a:endParaRPr lang="en-US" altLang="ja-JP" sz="1800" i="0" u="none" strike="noStrike" kern="100" spc="-30" dirty="0">
                        <a:effectLst/>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1800" i="0" u="none" strike="noStrike" kern="100" spc="-30" dirty="0">
                          <a:effectLst/>
                          <a:latin typeface="Meiryo UI" panose="020B0604030504040204" pitchFamily="50" charset="-128"/>
                          <a:ea typeface="Meiryo UI" panose="020B0604030504040204" pitchFamily="50" charset="-128"/>
                        </a:rPr>
                        <a:t>　　</a:t>
                      </a:r>
                      <a:r>
                        <a:rPr lang="ja-JP" altLang="en-US" sz="1800" i="0" u="none" strike="noStrike" kern="100" spc="-30" baseline="0" dirty="0">
                          <a:effectLst/>
                          <a:latin typeface="Meiryo UI" panose="020B0604030504040204" pitchFamily="50" charset="-128"/>
                          <a:ea typeface="Meiryo UI" panose="020B0604030504040204" pitchFamily="50" charset="-128"/>
                        </a:rPr>
                        <a:t> 　</a:t>
                      </a:r>
                      <a:r>
                        <a:rPr lang="ja-JP" altLang="en-US" sz="1800" i="0" u="none" strike="noStrike" kern="100" spc="-30" dirty="0">
                          <a:effectLst/>
                          <a:latin typeface="Meiryo UI" panose="020B0604030504040204" pitchFamily="50" charset="-128"/>
                          <a:ea typeface="Meiryo UI" panose="020B0604030504040204" pitchFamily="50" charset="-128"/>
                        </a:rPr>
                        <a:t>又は</a:t>
                      </a:r>
                      <a:r>
                        <a:rPr lang="ja-JP" altLang="en-US" sz="1800" b="1" i="0" u="sng" strike="noStrike" kern="100" spc="-30" dirty="0">
                          <a:effectLst/>
                          <a:latin typeface="Meiryo UI" panose="020B0604030504040204" pitchFamily="50" charset="-128"/>
                          <a:ea typeface="Meiryo UI" panose="020B0604030504040204" pitchFamily="50" charset="-128"/>
                        </a:rPr>
                        <a:t>当該青少年を単に自己の性的欲望を満足させるための対象としてのみ扱っていると</a:t>
                      </a:r>
                      <a:endParaRPr lang="en-US" altLang="ja-JP" sz="1800" b="1" i="0" u="sng" strike="noStrike" kern="100" spc="-30" dirty="0">
                        <a:effectLst/>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lang="en-US" altLang="ja-JP" sz="1800" b="1" i="0" u="none" strike="noStrike" kern="100" spc="-30" dirty="0">
                          <a:effectLst/>
                          <a:latin typeface="Meiryo UI" panose="020B0604030504040204" pitchFamily="50" charset="-128"/>
                          <a:ea typeface="Meiryo UI" panose="020B0604030504040204" pitchFamily="50" charset="-128"/>
                        </a:rPr>
                        <a:t>       </a:t>
                      </a:r>
                      <a:r>
                        <a:rPr lang="ja-JP" altLang="en-US" sz="1800" b="1" i="0" u="sng" strike="noStrike" kern="100" spc="-30" dirty="0">
                          <a:effectLst/>
                          <a:latin typeface="Meiryo UI" panose="020B0604030504040204" pitchFamily="50" charset="-128"/>
                          <a:ea typeface="Meiryo UI" panose="020B0604030504040204" pitchFamily="50" charset="-128"/>
                        </a:rPr>
                        <a:t>認められる</a:t>
                      </a:r>
                      <a:endParaRPr lang="en-US" altLang="ja-JP" sz="1800" b="1" i="0" u="sng" strike="noStrike" kern="100" spc="-30" dirty="0">
                        <a:effectLst/>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1800" i="0" u="none" strike="noStrike" kern="100" spc="-30" dirty="0">
                          <a:effectLst/>
                          <a:latin typeface="Meiryo UI" panose="020B0604030504040204" pitchFamily="50" charset="-128"/>
                          <a:ea typeface="Meiryo UI" panose="020B0604030504040204" pitchFamily="50" charset="-128"/>
                        </a:rPr>
                        <a:t>　　</a:t>
                      </a:r>
                      <a:r>
                        <a:rPr lang="ja-JP" altLang="en-US" sz="1800" i="0" u="none" strike="noStrike" kern="100" spc="-30" baseline="0" dirty="0">
                          <a:effectLst/>
                          <a:latin typeface="Meiryo UI" panose="020B0604030504040204" pitchFamily="50" charset="-128"/>
                          <a:ea typeface="Meiryo UI" panose="020B0604030504040204" pitchFamily="50" charset="-128"/>
                        </a:rPr>
                        <a:t> 　</a:t>
                      </a:r>
                      <a:r>
                        <a:rPr lang="ja-JP" altLang="en-US" sz="1800" i="0" u="none" strike="noStrike" kern="100" spc="-30" dirty="0">
                          <a:effectLst/>
                          <a:latin typeface="Meiryo UI" panose="020B0604030504040204" pitchFamily="50" charset="-128"/>
                          <a:ea typeface="Meiryo UI" panose="020B0604030504040204" pitchFamily="50" charset="-128"/>
                        </a:rPr>
                        <a:t>性行為又はわいせつな行為を行うこと。</a:t>
                      </a:r>
                      <a:r>
                        <a:rPr lang="ja-JP" altLang="en-US" sz="1800" u="none" kern="100" spc="-30" dirty="0">
                          <a:effectLst/>
                          <a:latin typeface="Meiryo UI" panose="020B0604030504040204" pitchFamily="50" charset="-128"/>
                          <a:ea typeface="Meiryo UI" panose="020B0604030504040204" pitchFamily="50" charset="-128"/>
                        </a:rPr>
                        <a:t>　　　　</a:t>
                      </a:r>
                      <a:endParaRPr kumimoji="1" lang="ja-JP" altLang="en-US" sz="1800" i="0" u="none" dirty="0">
                        <a:latin typeface="Meiryo UI" panose="020B0604030504040204" pitchFamily="50" charset="-128"/>
                        <a:ea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248677212"/>
                  </a:ext>
                </a:extLst>
              </a:tr>
            </a:tbl>
          </a:graphicData>
        </a:graphic>
      </p:graphicFrame>
      <p:sp>
        <p:nvSpPr>
          <p:cNvPr id="15" name="二等辺三角形 14">
            <a:extLst>
              <a:ext uri="{FF2B5EF4-FFF2-40B4-BE49-F238E27FC236}">
                <a16:creationId xmlns:a16="http://schemas.microsoft.com/office/drawing/2014/main" id="{C6490AE9-7665-4984-A07C-B6352B4ADAA4}"/>
              </a:ext>
            </a:extLst>
          </p:cNvPr>
          <p:cNvSpPr/>
          <p:nvPr/>
        </p:nvSpPr>
        <p:spPr>
          <a:xfrm flipV="1">
            <a:off x="3034455" y="2543887"/>
            <a:ext cx="3075089" cy="216000"/>
          </a:xfrm>
          <a:prstGeom prst="triangl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6" name="正方形/長方形 15">
            <a:extLst>
              <a:ext uri="{FF2B5EF4-FFF2-40B4-BE49-F238E27FC236}">
                <a16:creationId xmlns:a16="http://schemas.microsoft.com/office/drawing/2014/main" id="{338614D9-644E-4FB7-9E7E-3828E9F50B54}"/>
              </a:ext>
            </a:extLst>
          </p:cNvPr>
          <p:cNvSpPr/>
          <p:nvPr/>
        </p:nvSpPr>
        <p:spPr>
          <a:xfrm>
            <a:off x="251830" y="5892212"/>
            <a:ext cx="8450210" cy="769441"/>
          </a:xfrm>
          <a:prstGeom prst="rect">
            <a:avLst/>
          </a:prstGeom>
        </p:spPr>
        <p:txBody>
          <a:bodyPr wrap="square">
            <a:spAutoFit/>
          </a:bodyPr>
          <a:lstStyle/>
          <a:p>
            <a:r>
              <a:rPr lang="ja-JP" altLang="en-US" sz="1600" b="1" kern="100" spc="-23" dirty="0">
                <a:latin typeface="Meiryo UI" panose="020B0604030504040204" pitchFamily="50" charset="-128"/>
                <a:ea typeface="Meiryo UI" panose="020B0604030504040204" pitchFamily="50" charset="-128"/>
              </a:rPr>
              <a:t>施行日　令和</a:t>
            </a:r>
            <a:r>
              <a:rPr lang="en-US" altLang="ja-JP" sz="1600" b="1" kern="100" spc="-23" dirty="0">
                <a:latin typeface="Meiryo UI" panose="020B0604030504040204" pitchFamily="50" charset="-128"/>
                <a:ea typeface="Meiryo UI" panose="020B0604030504040204" pitchFamily="50" charset="-128"/>
              </a:rPr>
              <a:t>2</a:t>
            </a:r>
            <a:r>
              <a:rPr lang="ja-JP" altLang="en-US" sz="1600" b="1" kern="100" spc="-23" dirty="0">
                <a:latin typeface="Meiryo UI" panose="020B0604030504040204" pitchFamily="50" charset="-128"/>
                <a:ea typeface="Meiryo UI" panose="020B0604030504040204" pitchFamily="50" charset="-128"/>
              </a:rPr>
              <a:t>年</a:t>
            </a:r>
            <a:r>
              <a:rPr lang="en-US" altLang="ja-JP" sz="1600" b="1" kern="100" spc="-23" dirty="0">
                <a:latin typeface="Meiryo UI" panose="020B0604030504040204" pitchFamily="50" charset="-128"/>
                <a:ea typeface="Meiryo UI" panose="020B0604030504040204" pitchFamily="50" charset="-128"/>
              </a:rPr>
              <a:t>6</a:t>
            </a:r>
            <a:r>
              <a:rPr lang="ja-JP" altLang="en-US" sz="1600" b="1" kern="100" spc="-23" dirty="0">
                <a:latin typeface="Meiryo UI" panose="020B0604030504040204" pitchFamily="50" charset="-128"/>
                <a:ea typeface="Meiryo UI" panose="020B0604030504040204" pitchFamily="50" charset="-128"/>
              </a:rPr>
              <a:t>月</a:t>
            </a:r>
            <a:r>
              <a:rPr lang="en-US" altLang="ja-JP" sz="1600" b="1" kern="100" spc="-23" dirty="0">
                <a:latin typeface="Meiryo UI" panose="020B0604030504040204" pitchFamily="50" charset="-128"/>
                <a:ea typeface="Meiryo UI" panose="020B0604030504040204" pitchFamily="50" charset="-128"/>
              </a:rPr>
              <a:t>1</a:t>
            </a:r>
            <a:r>
              <a:rPr lang="ja-JP" altLang="en-US" sz="1600" b="1" kern="100" spc="-23" dirty="0">
                <a:latin typeface="Meiryo UI" panose="020B0604030504040204" pitchFamily="50" charset="-128"/>
                <a:ea typeface="Meiryo UI" panose="020B0604030504040204" pitchFamily="50" charset="-128"/>
              </a:rPr>
              <a:t>日</a:t>
            </a:r>
            <a:endParaRPr lang="en-US" altLang="ja-JP" sz="1400" kern="100" spc="-23" dirty="0">
              <a:latin typeface="Meiryo UI" panose="020B0604030504040204" pitchFamily="50" charset="-128"/>
              <a:ea typeface="Meiryo UI" panose="020B0604030504040204" pitchFamily="50" charset="-128"/>
            </a:endParaRPr>
          </a:p>
          <a:p>
            <a:r>
              <a:rPr lang="en-US" altLang="ja-JP" sz="1400" kern="100" spc="-23" dirty="0">
                <a:latin typeface="Meiryo UI" panose="020B0604030504040204" pitchFamily="50" charset="-128"/>
                <a:ea typeface="Meiryo UI" panose="020B0604030504040204" pitchFamily="50" charset="-128"/>
              </a:rPr>
              <a:t>*</a:t>
            </a:r>
            <a:r>
              <a:rPr lang="ja-JP" altLang="en-US" sz="1400" kern="100" spc="-23" dirty="0">
                <a:latin typeface="Meiryo UI" panose="020B0604030504040204" pitchFamily="50" charset="-128"/>
                <a:ea typeface="Meiryo UI" panose="020B0604030504040204" pitchFamily="50" charset="-128"/>
              </a:rPr>
              <a:t>罰則（第</a:t>
            </a:r>
            <a:r>
              <a:rPr lang="en-US" altLang="ja-JP" sz="1400" kern="100" spc="-23" dirty="0">
                <a:latin typeface="Meiryo UI" panose="020B0604030504040204" pitchFamily="50" charset="-128"/>
                <a:ea typeface="Meiryo UI" panose="020B0604030504040204" pitchFamily="50" charset="-128"/>
              </a:rPr>
              <a:t>52</a:t>
            </a:r>
            <a:r>
              <a:rPr lang="ja-JP" altLang="en-US" sz="1400" kern="100" spc="-23" dirty="0">
                <a:latin typeface="Meiryo UI" panose="020B0604030504040204" pitchFamily="50" charset="-128"/>
                <a:ea typeface="Meiryo UI" panose="020B0604030504040204" pitchFamily="50" charset="-128"/>
              </a:rPr>
              <a:t>条）については、現行どおり。（</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２年以下の懲役又は</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100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万円以下の罰金）</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なお、この条例の罰則は青少年に対しては適用しない。（第</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61</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条）</a:t>
            </a:r>
            <a:endParaRPr lang="ja-JP" altLang="en-US" sz="1400" dirty="0">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DC5F8EA8-1F05-4519-BC01-F978A677188F}"/>
              </a:ext>
            </a:extLst>
          </p:cNvPr>
          <p:cNvSpPr/>
          <p:nvPr/>
        </p:nvSpPr>
        <p:spPr>
          <a:xfrm>
            <a:off x="64903" y="601862"/>
            <a:ext cx="8842507" cy="5210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latin typeface="Meiryo UI" panose="020B0604030504040204" pitchFamily="50" charset="-128"/>
                <a:ea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rPr>
              <a:t>第</a:t>
            </a:r>
            <a:r>
              <a:rPr lang="en-US" altLang="ja-JP" dirty="0" smtClean="0">
                <a:solidFill>
                  <a:schemeClr val="tx1"/>
                </a:solidFill>
                <a:latin typeface="Meiryo UI" panose="020B0604030504040204" pitchFamily="50" charset="-128"/>
                <a:ea typeface="Meiryo UI" panose="020B0604030504040204" pitchFamily="50" charset="-128"/>
              </a:rPr>
              <a:t>39</a:t>
            </a:r>
            <a:r>
              <a:rPr lang="ja-JP" altLang="en-US" dirty="0" smtClean="0">
                <a:solidFill>
                  <a:schemeClr val="tx1"/>
                </a:solidFill>
                <a:latin typeface="Meiryo UI" panose="020B0604030504040204" pitchFamily="50" charset="-128"/>
                <a:ea typeface="Meiryo UI" panose="020B0604030504040204" pitchFamily="50" charset="-128"/>
              </a:rPr>
              <a:t>条については、次のとおり条例</a:t>
            </a:r>
            <a:r>
              <a:rPr lang="ja-JP" altLang="en-US" dirty="0">
                <a:solidFill>
                  <a:schemeClr val="tx1"/>
                </a:solidFill>
                <a:latin typeface="Meiryo UI" panose="020B0604030504040204" pitchFamily="50" charset="-128"/>
                <a:ea typeface="Meiryo UI" panose="020B0604030504040204" pitchFamily="50" charset="-128"/>
              </a:rPr>
              <a:t>改正を行う。</a:t>
            </a:r>
            <a:endParaRPr lang="en-US" altLang="ja-JP" dirty="0">
              <a:solidFill>
                <a:schemeClr val="tx1"/>
              </a:solidFill>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8334362" y="47397"/>
            <a:ext cx="699247" cy="369332"/>
          </a:xfrm>
          <a:prstGeom prst="rect">
            <a:avLst/>
          </a:prstGeom>
          <a:solidFill>
            <a:schemeClr val="accent2">
              <a:lumMod val="20000"/>
              <a:lumOff val="80000"/>
            </a:schemeClr>
          </a:solidFill>
          <a:ln w="12700">
            <a:solidFill>
              <a:schemeClr val="tx1"/>
            </a:solidFill>
          </a:ln>
        </p:spPr>
        <p:txBody>
          <a:bodyPr wrap="square" rtlCol="0">
            <a:spAutoFit/>
          </a:bodyPr>
          <a:lstStyle/>
          <a:p>
            <a:pPr algn="ctr"/>
            <a:r>
              <a:rPr kumimoji="1" lang="ja-JP" altLang="en-US" dirty="0" smtClean="0">
                <a:latin typeface="Meiryo UI" panose="020B0604030504040204" pitchFamily="50" charset="-128"/>
                <a:ea typeface="Meiryo UI" panose="020B0604030504040204" pitchFamily="50" charset="-128"/>
              </a:rPr>
              <a:t>８</a:t>
            </a:r>
            <a:endParaRPr kumimoji="1" lang="ja-JP" altLang="en-US" dirty="0">
              <a:latin typeface="Meiryo UI" panose="020B0604030504040204" pitchFamily="50" charset="-128"/>
              <a:ea typeface="Meiryo UI" panose="020B0604030504040204" pitchFamily="50" charset="-128"/>
            </a:endParaRPr>
          </a:p>
        </p:txBody>
      </p:sp>
      <p:sp>
        <p:nvSpPr>
          <p:cNvPr id="14" name="正方形/長方形 13"/>
          <p:cNvSpPr/>
          <p:nvPr/>
        </p:nvSpPr>
        <p:spPr>
          <a:xfrm>
            <a:off x="116940" y="5521481"/>
            <a:ext cx="8912760" cy="338554"/>
          </a:xfrm>
          <a:prstGeom prst="rect">
            <a:avLst/>
          </a:prstGeom>
        </p:spPr>
        <p:txBody>
          <a:bodyPr wrap="square">
            <a:spAutoFit/>
          </a:bodyPr>
          <a:lstStyle/>
          <a:p>
            <a:pPr marL="646748" indent="-647700" algn="just"/>
            <a:r>
              <a:rPr lang="ja-JP" altLang="en-US" sz="1600" dirty="0">
                <a:solidFill>
                  <a:srgbClr val="000000"/>
                </a:solidFill>
                <a:latin typeface="Meiryo UI" panose="020B0604030504040204" pitchFamily="50" charset="-128"/>
                <a:ea typeface="Meiryo UI" panose="020B0604030504040204" pitchFamily="50" charset="-128"/>
              </a:rPr>
              <a:t>〇</a:t>
            </a:r>
            <a:r>
              <a:rPr lang="en-US" altLang="ja-JP" sz="1600" dirty="0">
                <a:solidFill>
                  <a:srgbClr val="000000"/>
                </a:solidFill>
                <a:latin typeface="Meiryo UI" panose="020B0604030504040204" pitchFamily="50" charset="-128"/>
                <a:ea typeface="Meiryo UI" panose="020B0604030504040204" pitchFamily="50" charset="-128"/>
              </a:rPr>
              <a:t>R1.12.17</a:t>
            </a:r>
            <a:r>
              <a:rPr lang="ja-JP" altLang="en-US" sz="1600" dirty="0">
                <a:solidFill>
                  <a:srgbClr val="000000"/>
                </a:solidFill>
                <a:latin typeface="Meiryo UI" panose="020B0604030504040204" pitchFamily="50" charset="-128"/>
                <a:ea typeface="Meiryo UI" panose="020B0604030504040204" pitchFamily="50" charset="-128"/>
              </a:rPr>
              <a:t>～</a:t>
            </a:r>
            <a:r>
              <a:rPr lang="en-US" altLang="ja-JP" sz="1600" dirty="0">
                <a:solidFill>
                  <a:srgbClr val="000000"/>
                </a:solidFill>
                <a:latin typeface="Meiryo UI" panose="020B0604030504040204" pitchFamily="50" charset="-128"/>
                <a:ea typeface="Meiryo UI" panose="020B0604030504040204" pitchFamily="50" charset="-128"/>
              </a:rPr>
              <a:t>R2.1.15</a:t>
            </a:r>
            <a:r>
              <a:rPr lang="ja-JP" altLang="en-US" sz="1600" dirty="0">
                <a:solidFill>
                  <a:srgbClr val="000000"/>
                </a:solidFill>
                <a:latin typeface="Meiryo UI" panose="020B0604030504040204" pitchFamily="50" charset="-128"/>
                <a:ea typeface="Meiryo UI" panose="020B0604030504040204" pitchFamily="50" charset="-128"/>
              </a:rPr>
              <a:t>　パブリックコメント</a:t>
            </a:r>
            <a:r>
              <a:rPr lang="ja-JP" altLang="en-US" sz="1600" dirty="0" smtClean="0">
                <a:solidFill>
                  <a:srgbClr val="000000"/>
                </a:solidFill>
                <a:latin typeface="Meiryo UI" panose="020B0604030504040204" pitchFamily="50" charset="-128"/>
                <a:ea typeface="Meiryo UI" panose="020B0604030504040204" pitchFamily="50" charset="-128"/>
              </a:rPr>
              <a:t>実施⇒意見</a:t>
            </a:r>
            <a:r>
              <a:rPr lang="ja-JP" altLang="en-US" sz="1600" dirty="0">
                <a:solidFill>
                  <a:srgbClr val="000000"/>
                </a:solidFill>
                <a:latin typeface="Meiryo UI" panose="020B0604030504040204" pitchFamily="50" charset="-128"/>
                <a:ea typeface="Meiryo UI" panose="020B0604030504040204" pitchFamily="50" charset="-128"/>
              </a:rPr>
              <a:t>　</a:t>
            </a:r>
            <a:r>
              <a:rPr lang="en-US" altLang="ja-JP" sz="1600" dirty="0">
                <a:solidFill>
                  <a:srgbClr val="000000"/>
                </a:solidFill>
                <a:latin typeface="Meiryo UI" panose="020B0604030504040204" pitchFamily="50" charset="-128"/>
                <a:ea typeface="Meiryo UI" panose="020B0604030504040204" pitchFamily="50" charset="-128"/>
              </a:rPr>
              <a:t>3</a:t>
            </a:r>
            <a:r>
              <a:rPr lang="ja-JP" altLang="en-US" sz="1600" dirty="0">
                <a:solidFill>
                  <a:srgbClr val="000000"/>
                </a:solidFill>
                <a:latin typeface="Meiryo UI" panose="020B0604030504040204" pitchFamily="50" charset="-128"/>
                <a:ea typeface="Meiryo UI" panose="020B0604030504040204" pitchFamily="50" charset="-128"/>
              </a:rPr>
              <a:t>名・</a:t>
            </a:r>
            <a:r>
              <a:rPr lang="en-US" altLang="ja-JP" sz="1600" dirty="0">
                <a:solidFill>
                  <a:srgbClr val="000000"/>
                </a:solidFill>
                <a:latin typeface="Meiryo UI" panose="020B0604030504040204" pitchFamily="50" charset="-128"/>
                <a:ea typeface="Meiryo UI" panose="020B0604030504040204" pitchFamily="50" charset="-128"/>
              </a:rPr>
              <a:t>5</a:t>
            </a:r>
            <a:r>
              <a:rPr lang="ja-JP" altLang="en-US" sz="1600" dirty="0">
                <a:solidFill>
                  <a:srgbClr val="000000"/>
                </a:solidFill>
                <a:latin typeface="Meiryo UI" panose="020B0604030504040204" pitchFamily="50" charset="-128"/>
                <a:ea typeface="Meiryo UI" panose="020B0604030504040204" pitchFamily="50" charset="-128"/>
              </a:rPr>
              <a:t>件（賛成</a:t>
            </a:r>
            <a:r>
              <a:rPr lang="en-US" altLang="ja-JP" sz="1600" dirty="0">
                <a:solidFill>
                  <a:srgbClr val="000000"/>
                </a:solidFill>
                <a:latin typeface="Meiryo UI" panose="020B0604030504040204" pitchFamily="50" charset="-128"/>
                <a:ea typeface="Meiryo UI" panose="020B0604030504040204" pitchFamily="50" charset="-128"/>
              </a:rPr>
              <a:t>1</a:t>
            </a:r>
            <a:r>
              <a:rPr lang="ja-JP" altLang="en-US" sz="1600" dirty="0">
                <a:solidFill>
                  <a:srgbClr val="000000"/>
                </a:solidFill>
                <a:latin typeface="Meiryo UI" panose="020B0604030504040204" pitchFamily="50" charset="-128"/>
                <a:ea typeface="Meiryo UI" panose="020B0604030504040204" pitchFamily="50" charset="-128"/>
              </a:rPr>
              <a:t>件、反対</a:t>
            </a:r>
            <a:r>
              <a:rPr lang="en-US" altLang="ja-JP" sz="1600" dirty="0">
                <a:solidFill>
                  <a:srgbClr val="000000"/>
                </a:solidFill>
                <a:latin typeface="Meiryo UI" panose="020B0604030504040204" pitchFamily="50" charset="-128"/>
                <a:ea typeface="Meiryo UI" panose="020B0604030504040204" pitchFamily="50" charset="-128"/>
              </a:rPr>
              <a:t>1</a:t>
            </a:r>
            <a:r>
              <a:rPr lang="ja-JP" altLang="en-US" sz="1600" dirty="0">
                <a:solidFill>
                  <a:srgbClr val="000000"/>
                </a:solidFill>
                <a:latin typeface="Meiryo UI" panose="020B0604030504040204" pitchFamily="50" charset="-128"/>
                <a:ea typeface="Meiryo UI" panose="020B0604030504040204" pitchFamily="50" charset="-128"/>
              </a:rPr>
              <a:t>件、その他</a:t>
            </a:r>
            <a:r>
              <a:rPr lang="en-US" altLang="ja-JP" sz="1600" dirty="0">
                <a:solidFill>
                  <a:srgbClr val="000000"/>
                </a:solidFill>
                <a:latin typeface="Meiryo UI" panose="020B0604030504040204" pitchFamily="50" charset="-128"/>
                <a:ea typeface="Meiryo UI" panose="020B0604030504040204" pitchFamily="50" charset="-128"/>
              </a:rPr>
              <a:t>3</a:t>
            </a:r>
            <a:r>
              <a:rPr lang="ja-JP" altLang="en-US" sz="1600" dirty="0">
                <a:solidFill>
                  <a:srgbClr val="000000"/>
                </a:solidFill>
                <a:latin typeface="Meiryo UI" panose="020B0604030504040204" pitchFamily="50" charset="-128"/>
                <a:ea typeface="Meiryo UI" panose="020B0604030504040204" pitchFamily="50" charset="-128"/>
              </a:rPr>
              <a:t>件）</a:t>
            </a:r>
            <a:endParaRPr lang="en-US" altLang="ja-JP" sz="1600" dirty="0">
              <a:solidFill>
                <a:srgbClr val="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57825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8373970" y="60205"/>
            <a:ext cx="699247" cy="369332"/>
          </a:xfrm>
          <a:prstGeom prst="rect">
            <a:avLst/>
          </a:prstGeom>
          <a:solidFill>
            <a:schemeClr val="accent2">
              <a:lumMod val="20000"/>
              <a:lumOff val="80000"/>
            </a:schemeClr>
          </a:solidFill>
          <a:ln w="12700">
            <a:solidFill>
              <a:schemeClr val="tx1"/>
            </a:solidFill>
          </a:ln>
        </p:spPr>
        <p:txBody>
          <a:bodyPr wrap="square" rtlCol="0">
            <a:spAutoFit/>
          </a:bodyPr>
          <a:lstStyle/>
          <a:p>
            <a:pPr algn="ctr"/>
            <a:r>
              <a:rPr kumimoji="1" lang="ja-JP" altLang="en-US" dirty="0" smtClean="0">
                <a:latin typeface="Meiryo UI" panose="020B0604030504040204" pitchFamily="50" charset="-128"/>
                <a:ea typeface="Meiryo UI" panose="020B0604030504040204" pitchFamily="50" charset="-128"/>
              </a:rPr>
              <a:t>９</a:t>
            </a:r>
            <a:endParaRPr kumimoji="1" lang="ja-JP" altLang="en-US"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6E68DAA2-F906-49DD-B54E-5872C7918F27}"/>
              </a:ext>
            </a:extLst>
          </p:cNvPr>
          <p:cNvSpPr txBox="1"/>
          <p:nvPr/>
        </p:nvSpPr>
        <p:spPr>
          <a:xfrm>
            <a:off x="74096" y="1211835"/>
            <a:ext cx="8978463" cy="3693319"/>
          </a:xfrm>
          <a:prstGeom prst="rect">
            <a:avLst/>
          </a:prstGeom>
          <a:noFill/>
          <a:ln w="38100">
            <a:noFill/>
          </a:ln>
        </p:spPr>
        <p:txBody>
          <a:bodyPr wrap="square" rtlCol="0">
            <a:spAutoFit/>
          </a:bodyPr>
          <a:lstStyle/>
          <a:p>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威迫</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・欺罔・困惑を要件とする性行為</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等に限定・</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・・大阪府、</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長野県、山口県</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B.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青少年の未成熟さに乗じて行う性行為等を規定・</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京都府</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C.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威迫</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・欺罔・</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困惑を要件又は単</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に自己の性的欲望を満足</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させる性行為を規定</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・・・千葉県、神奈川県、三重県</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D.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淫行又はわいせつな行為</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」（要件の限定なし）</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・・東京都</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、愛知県</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、兵庫県</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、福岡県　　など </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40</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都道県</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タイトル 1">
            <a:extLst>
              <a:ext uri="{FF2B5EF4-FFF2-40B4-BE49-F238E27FC236}">
                <a16:creationId xmlns:a16="http://schemas.microsoft.com/office/drawing/2014/main" id="{96B53502-089C-4909-963A-0334A77F4625}"/>
              </a:ext>
            </a:extLst>
          </p:cNvPr>
          <p:cNvSpPr txBox="1">
            <a:spLocks/>
          </p:cNvSpPr>
          <p:nvPr/>
        </p:nvSpPr>
        <p:spPr>
          <a:xfrm>
            <a:off x="-91441" y="39573"/>
            <a:ext cx="9144000" cy="511935"/>
          </a:xfrm>
          <a:prstGeom prst="rect">
            <a:avLst/>
          </a:prstGeom>
          <a:noFill/>
          <a:effectLst/>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lang="en-US" altLang="ja-JP"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他府県条例の規定状況</a:t>
            </a:r>
            <a:endParaRPr lang="ja-JP" altLang="en-US" sz="1600" dirty="0">
              <a:solidFill>
                <a:schemeClr val="tx1"/>
              </a:solidFill>
            </a:endParaRPr>
          </a:p>
        </p:txBody>
      </p:sp>
      <p:cxnSp>
        <p:nvCxnSpPr>
          <p:cNvPr id="7" name="直線コネクタ 6">
            <a:extLst>
              <a:ext uri="{FF2B5EF4-FFF2-40B4-BE49-F238E27FC236}">
                <a16:creationId xmlns:a16="http://schemas.microsoft.com/office/drawing/2014/main" id="{9C22394D-E888-4CAD-87B9-59D809DA8A55}"/>
              </a:ext>
            </a:extLst>
          </p:cNvPr>
          <p:cNvCxnSpPr>
            <a:cxnSpLocks/>
          </p:cNvCxnSpPr>
          <p:nvPr/>
        </p:nvCxnSpPr>
        <p:spPr>
          <a:xfrm>
            <a:off x="0" y="487250"/>
            <a:ext cx="9144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0344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1769788335"/>
              </p:ext>
            </p:extLst>
          </p:nvPr>
        </p:nvGraphicFramePr>
        <p:xfrm>
          <a:off x="50567" y="716990"/>
          <a:ext cx="9042866" cy="5761633"/>
        </p:xfrm>
        <a:graphic>
          <a:graphicData uri="http://schemas.openxmlformats.org/drawingml/2006/table">
            <a:tbl>
              <a:tblPr>
                <a:tableStyleId>{5940675A-B579-460E-94D1-54222C63F5DA}</a:tableStyleId>
              </a:tblPr>
              <a:tblGrid>
                <a:gridCol w="4521433">
                  <a:extLst>
                    <a:ext uri="{9D8B030D-6E8A-4147-A177-3AD203B41FA5}">
                      <a16:colId xmlns:a16="http://schemas.microsoft.com/office/drawing/2014/main" val="3611435594"/>
                    </a:ext>
                  </a:extLst>
                </a:gridCol>
                <a:gridCol w="4521433">
                  <a:extLst>
                    <a:ext uri="{9D8B030D-6E8A-4147-A177-3AD203B41FA5}">
                      <a16:colId xmlns:a16="http://schemas.microsoft.com/office/drawing/2014/main" val="4051967339"/>
                    </a:ext>
                  </a:extLst>
                </a:gridCol>
              </a:tblGrid>
              <a:tr h="253154">
                <a:tc>
                  <a:txBody>
                    <a:bodyPr/>
                    <a:lstStyle/>
                    <a:p>
                      <a:pPr algn="ctr">
                        <a:lnSpc>
                          <a:spcPct val="100000"/>
                        </a:lnSpc>
                        <a:spcAft>
                          <a:spcPts val="0"/>
                        </a:spcAft>
                      </a:pPr>
                      <a:r>
                        <a:rPr lang="ja-JP" sz="1200" b="1" kern="100" spc="-30" dirty="0">
                          <a:effectLst/>
                          <a:latin typeface="Meiryo UI" panose="020B0604030504040204" pitchFamily="50" charset="-128"/>
                          <a:ea typeface="Meiryo UI" panose="020B0604030504040204" pitchFamily="50" charset="-128"/>
                        </a:rPr>
                        <a:t>改正後</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0006" marR="70006" marT="0" marB="0" anchor="ctr">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ja-JP" sz="1200" b="1" kern="100" spc="-30" dirty="0">
                          <a:effectLst/>
                          <a:latin typeface="Meiryo UI" panose="020B0604030504040204" pitchFamily="50" charset="-128"/>
                          <a:ea typeface="Meiryo UI" panose="020B0604030504040204" pitchFamily="50" charset="-128"/>
                        </a:rPr>
                        <a:t>改正前</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0006" marR="70006"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2010184"/>
                  </a:ext>
                </a:extLst>
              </a:tr>
              <a:tr h="174399">
                <a:tc>
                  <a:txBody>
                    <a:bodyPr/>
                    <a:lstStyle/>
                    <a:p>
                      <a:pPr algn="just">
                        <a:lnSpc>
                          <a:spcPts val="100"/>
                        </a:lnSpc>
                        <a:spcAft>
                          <a:spcPts val="0"/>
                        </a:spcAft>
                      </a:pPr>
                      <a:r>
                        <a:rPr lang="en-US" sz="1200" kern="0" spc="-30" dirty="0">
                          <a:effectLst/>
                          <a:latin typeface="Meiryo UI" panose="020B0604030504040204" pitchFamily="50" charset="-128"/>
                          <a:ea typeface="Meiryo UI" panose="020B0604030504040204" pitchFamily="50" charset="-128"/>
                        </a:rPr>
                        <a:t> </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0006" marR="700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00000"/>
                        </a:lnSpc>
                        <a:spcAft>
                          <a:spcPts val="0"/>
                        </a:spcAft>
                      </a:pPr>
                      <a:r>
                        <a:rPr lang="en-US" sz="1200" kern="100" spc="-30" dirty="0">
                          <a:effectLst/>
                          <a:latin typeface="Meiryo UI" panose="020B0604030504040204" pitchFamily="50" charset="-128"/>
                          <a:ea typeface="Meiryo UI" panose="020B0604030504040204" pitchFamily="50" charset="-128"/>
                        </a:rPr>
                        <a:t> </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0006" marR="700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49732548"/>
                  </a:ext>
                </a:extLst>
              </a:tr>
              <a:tr h="5218919">
                <a:tc>
                  <a:txBody>
                    <a:bodyPr/>
                    <a:lstStyle/>
                    <a:p>
                      <a:pPr algn="just">
                        <a:lnSpc>
                          <a:spcPts val="2000"/>
                        </a:lnSpc>
                        <a:spcAft>
                          <a:spcPts val="0"/>
                        </a:spcAft>
                      </a:pPr>
                      <a:r>
                        <a:rPr lang="ja-JP" sz="1200" kern="100" spc="-30" dirty="0">
                          <a:effectLst/>
                          <a:latin typeface="Meiryo UI" panose="020B0604030504040204" pitchFamily="50" charset="-128"/>
                          <a:ea typeface="Meiryo UI" panose="020B0604030504040204" pitchFamily="50" charset="-128"/>
                        </a:rPr>
                        <a:t>（淫らな性行為及びわいせつな行為の禁止）</a:t>
                      </a:r>
                      <a:endParaRPr lang="ja-JP" sz="1200" kern="100" dirty="0">
                        <a:effectLst/>
                        <a:latin typeface="Meiryo UI" panose="020B0604030504040204" pitchFamily="50" charset="-128"/>
                        <a:ea typeface="Meiryo UI" panose="020B0604030504040204" pitchFamily="50" charset="-128"/>
                      </a:endParaRPr>
                    </a:p>
                    <a:p>
                      <a:pPr marL="119380" indent="-119380" algn="just">
                        <a:lnSpc>
                          <a:spcPts val="2000"/>
                        </a:lnSpc>
                        <a:spcAft>
                          <a:spcPts val="0"/>
                        </a:spcAft>
                      </a:pPr>
                      <a:r>
                        <a:rPr lang="ja-JP" sz="1200" kern="100" spc="-30" dirty="0">
                          <a:effectLst/>
                          <a:latin typeface="Meiryo UI" panose="020B0604030504040204" pitchFamily="50" charset="-128"/>
                          <a:ea typeface="Meiryo UI" panose="020B0604030504040204" pitchFamily="50" charset="-128"/>
                        </a:rPr>
                        <a:t>第三十九条　何人も、次に掲げる行為を行ってはならない。</a:t>
                      </a:r>
                      <a:endParaRPr lang="ja-JP" sz="1200" kern="100" dirty="0">
                        <a:effectLst/>
                        <a:latin typeface="Meiryo UI" panose="020B0604030504040204" pitchFamily="50" charset="-128"/>
                        <a:ea typeface="Meiryo UI" panose="020B0604030504040204" pitchFamily="50" charset="-128"/>
                      </a:endParaRPr>
                    </a:p>
                    <a:p>
                      <a:pPr marL="238760" indent="-238760" algn="just">
                        <a:lnSpc>
                          <a:spcPts val="2000"/>
                        </a:lnSpc>
                        <a:spcAft>
                          <a:spcPts val="0"/>
                        </a:spcAft>
                      </a:pPr>
                      <a:r>
                        <a:rPr lang="ja-JP" sz="1200" kern="100" spc="-30" dirty="0">
                          <a:effectLst/>
                          <a:latin typeface="Meiryo UI" panose="020B0604030504040204" pitchFamily="50" charset="-128"/>
                          <a:ea typeface="Meiryo UI" panose="020B0604030504040204" pitchFamily="50" charset="-128"/>
                        </a:rPr>
                        <a:t>　一　</a:t>
                      </a:r>
                      <a:r>
                        <a:rPr lang="ja-JP" altLang="en-US" sz="1200" kern="100" spc="-30" dirty="0">
                          <a:effectLst/>
                          <a:latin typeface="Meiryo UI" panose="020B0604030504040204" pitchFamily="50" charset="-128"/>
                          <a:ea typeface="Meiryo UI" panose="020B0604030504040204" pitchFamily="50" charset="-128"/>
                        </a:rPr>
                        <a:t>（同右）</a:t>
                      </a:r>
                      <a:endParaRPr lang="en-US" altLang="ja-JP" sz="1200" kern="100" spc="-30" dirty="0">
                        <a:effectLst/>
                        <a:latin typeface="Meiryo UI" panose="020B0604030504040204" pitchFamily="50" charset="-128"/>
                        <a:ea typeface="Meiryo UI" panose="020B0604030504040204" pitchFamily="50" charset="-128"/>
                      </a:endParaRPr>
                    </a:p>
                    <a:p>
                      <a:pPr marL="238760" indent="-238760" algn="just">
                        <a:lnSpc>
                          <a:spcPts val="2000"/>
                        </a:lnSpc>
                        <a:spcAft>
                          <a:spcPts val="0"/>
                        </a:spcAft>
                      </a:pPr>
                      <a:endParaRPr lang="en-US" altLang="ja-JP" sz="1200" kern="100" spc="-30" dirty="0">
                        <a:effectLst/>
                        <a:latin typeface="Meiryo UI" panose="020B0604030504040204" pitchFamily="50" charset="-128"/>
                        <a:ea typeface="Meiryo UI" panose="020B0604030504040204" pitchFamily="50" charset="-128"/>
                      </a:endParaRPr>
                    </a:p>
                    <a:p>
                      <a:pPr marL="238760" indent="-238760" algn="just">
                        <a:lnSpc>
                          <a:spcPts val="2000"/>
                        </a:lnSpc>
                        <a:spcAft>
                          <a:spcPts val="0"/>
                        </a:spcAft>
                      </a:pPr>
                      <a:endParaRPr lang="en-US" altLang="ja-JP" sz="1200" kern="100" spc="-30" dirty="0">
                        <a:effectLst/>
                        <a:latin typeface="Meiryo UI" panose="020B0604030504040204" pitchFamily="50" charset="-128"/>
                        <a:ea typeface="Meiryo UI" panose="020B0604030504040204" pitchFamily="50" charset="-128"/>
                      </a:endParaRPr>
                    </a:p>
                    <a:p>
                      <a:pPr marL="238760" indent="-238760" algn="just">
                        <a:lnSpc>
                          <a:spcPts val="2000"/>
                        </a:lnSpc>
                        <a:spcAft>
                          <a:spcPts val="0"/>
                        </a:spcAft>
                      </a:pPr>
                      <a:endParaRPr lang="en-US" altLang="ja-JP" sz="1200" kern="100" spc="-30" dirty="0">
                        <a:effectLst/>
                        <a:latin typeface="Meiryo UI" panose="020B0604030504040204" pitchFamily="50" charset="-128"/>
                        <a:ea typeface="Meiryo UI" panose="020B0604030504040204" pitchFamily="50" charset="-128"/>
                      </a:endParaRPr>
                    </a:p>
                    <a:p>
                      <a:pPr marL="238760" indent="-238760" algn="just">
                        <a:lnSpc>
                          <a:spcPts val="2000"/>
                        </a:lnSpc>
                        <a:spcAft>
                          <a:spcPts val="0"/>
                        </a:spcAft>
                      </a:pPr>
                      <a:endParaRPr lang="en-US" altLang="ja-JP" sz="1200" kern="100" spc="-30" dirty="0">
                        <a:effectLst/>
                        <a:latin typeface="Meiryo UI" panose="020B0604030504040204" pitchFamily="50" charset="-128"/>
                        <a:ea typeface="Meiryo UI" panose="020B0604030504040204" pitchFamily="50" charset="-128"/>
                      </a:endParaRPr>
                    </a:p>
                    <a:p>
                      <a:pPr marL="238760" indent="-238760" algn="just">
                        <a:lnSpc>
                          <a:spcPts val="2000"/>
                        </a:lnSpc>
                        <a:spcAft>
                          <a:spcPts val="0"/>
                        </a:spcAft>
                      </a:pPr>
                      <a:endParaRPr lang="en-US" altLang="ja-JP" sz="1200" kern="100" spc="-30" dirty="0">
                        <a:effectLst/>
                        <a:latin typeface="Meiryo UI" panose="020B0604030504040204" pitchFamily="50" charset="-128"/>
                        <a:ea typeface="Meiryo UI" panose="020B0604030504040204" pitchFamily="50" charset="-128"/>
                      </a:endParaRPr>
                    </a:p>
                    <a:p>
                      <a:pPr marL="238760" indent="-238760" algn="just">
                        <a:lnSpc>
                          <a:spcPts val="2000"/>
                        </a:lnSpc>
                        <a:spcAft>
                          <a:spcPts val="0"/>
                        </a:spcAft>
                      </a:pPr>
                      <a:r>
                        <a:rPr lang="ja-JP" sz="1200" kern="100" spc="-30" dirty="0">
                          <a:effectLst/>
                          <a:latin typeface="Meiryo UI" panose="020B0604030504040204" pitchFamily="50" charset="-128"/>
                          <a:ea typeface="Meiryo UI" panose="020B0604030504040204" pitchFamily="50" charset="-128"/>
                        </a:rPr>
                        <a:t>　</a:t>
                      </a:r>
                      <a:endParaRPr lang="en-US" altLang="ja-JP" sz="1200" kern="100" spc="-30" dirty="0">
                        <a:effectLst/>
                        <a:latin typeface="Meiryo UI" panose="020B0604030504040204" pitchFamily="50" charset="-128"/>
                        <a:ea typeface="Meiryo UI" panose="020B0604030504040204" pitchFamily="50" charset="-128"/>
                      </a:endParaRPr>
                    </a:p>
                    <a:p>
                      <a:pPr marL="238760" indent="-238760" algn="just">
                        <a:lnSpc>
                          <a:spcPts val="2000"/>
                        </a:lnSpc>
                        <a:spcAft>
                          <a:spcPts val="0"/>
                        </a:spcAft>
                      </a:pPr>
                      <a:r>
                        <a:rPr lang="ja-JP" altLang="en-US" sz="1200" kern="100" spc="-30" dirty="0">
                          <a:effectLst/>
                          <a:latin typeface="Meiryo UI" panose="020B0604030504040204" pitchFamily="50" charset="-128"/>
                          <a:ea typeface="Meiryo UI" panose="020B0604030504040204" pitchFamily="50" charset="-128"/>
                        </a:rPr>
                        <a:t>　</a:t>
                      </a:r>
                      <a:r>
                        <a:rPr lang="ja-JP" sz="1200" kern="100" spc="-30" dirty="0">
                          <a:effectLst/>
                          <a:latin typeface="Meiryo UI" panose="020B0604030504040204" pitchFamily="50" charset="-128"/>
                          <a:ea typeface="Meiryo UI" panose="020B0604030504040204" pitchFamily="50" charset="-128"/>
                        </a:rPr>
                        <a:t>二　</a:t>
                      </a:r>
                      <a:r>
                        <a:rPr lang="ja-JP" altLang="en-US" sz="1200" u="sng" strike="noStrike" kern="100" spc="-30" dirty="0">
                          <a:effectLst/>
                          <a:latin typeface="Meiryo UI" panose="020B0604030504040204" pitchFamily="50" charset="-128"/>
                          <a:ea typeface="Meiryo UI" panose="020B0604030504040204" pitchFamily="50" charset="-128"/>
                        </a:rPr>
                        <a:t>青少年に対し、威迫し、欺き、若しくは困惑させることその他の当該青少年の未成熟に乗じた不当な手段による、又は当該青少年を単に自己の性的欲望を満足させるための対象としてのみ扱っていると認められる性行為又はわいせつな行為を行うこと。</a:t>
                      </a:r>
                      <a:endParaRPr lang="ja-JP" sz="1200" u="sng" kern="100" dirty="0">
                        <a:effectLst/>
                        <a:latin typeface="Meiryo UI" panose="020B0604030504040204" pitchFamily="50" charset="-128"/>
                        <a:ea typeface="Meiryo UI" panose="020B0604030504040204" pitchFamily="50" charset="-128"/>
                      </a:endParaRPr>
                    </a:p>
                    <a:p>
                      <a:pPr marL="238760" indent="-238760" algn="just">
                        <a:lnSpc>
                          <a:spcPts val="2000"/>
                        </a:lnSpc>
                        <a:spcAft>
                          <a:spcPts val="0"/>
                        </a:spcAft>
                      </a:pPr>
                      <a:r>
                        <a:rPr lang="en-US" sz="1200" u="none" strike="noStrike" kern="100" spc="-30" dirty="0">
                          <a:effectLst/>
                          <a:latin typeface="Meiryo UI" panose="020B0604030504040204" pitchFamily="50" charset="-128"/>
                          <a:ea typeface="Meiryo UI" panose="020B0604030504040204" pitchFamily="50" charset="-128"/>
                        </a:rPr>
                        <a:t>  </a:t>
                      </a:r>
                    </a:p>
                    <a:p>
                      <a:pPr marL="238760" indent="-238760" algn="just">
                        <a:lnSpc>
                          <a:spcPts val="2000"/>
                        </a:lnSpc>
                        <a:spcAft>
                          <a:spcPts val="0"/>
                        </a:spcAft>
                      </a:pPr>
                      <a:endParaRPr lang="ja-JP" sz="1200" kern="100" dirty="0">
                        <a:effectLst/>
                        <a:latin typeface="Meiryo UI" panose="020B0604030504040204" pitchFamily="50" charset="-128"/>
                        <a:ea typeface="Meiryo UI" panose="020B0604030504040204" pitchFamily="50" charset="-128"/>
                      </a:endParaRPr>
                    </a:p>
                    <a:p>
                      <a:pPr marL="238760" indent="-238760" algn="just">
                        <a:lnSpc>
                          <a:spcPts val="2000"/>
                        </a:lnSpc>
                        <a:spcAft>
                          <a:spcPts val="0"/>
                        </a:spcAft>
                      </a:pPr>
                      <a:r>
                        <a:rPr lang="ja-JP" sz="1200" kern="100" spc="-30" dirty="0">
                          <a:effectLst/>
                          <a:latin typeface="Meiryo UI" panose="020B0604030504040204" pitchFamily="50" charset="-128"/>
                          <a:ea typeface="Meiryo UI" panose="020B0604030504040204" pitchFamily="50" charset="-128"/>
                        </a:rPr>
                        <a:t>　</a:t>
                      </a:r>
                      <a:endParaRPr lang="en-US" altLang="ja-JP" sz="1200" kern="100" spc="-30" dirty="0">
                        <a:effectLst/>
                        <a:latin typeface="Meiryo UI" panose="020B0604030504040204" pitchFamily="50" charset="-128"/>
                        <a:ea typeface="Meiryo UI" panose="020B0604030504040204" pitchFamily="50" charset="-128"/>
                      </a:endParaRPr>
                    </a:p>
                    <a:p>
                      <a:pPr marL="238760" indent="-238760" algn="just">
                        <a:lnSpc>
                          <a:spcPts val="2000"/>
                        </a:lnSpc>
                        <a:spcAft>
                          <a:spcPts val="0"/>
                        </a:spcAft>
                      </a:pPr>
                      <a:r>
                        <a:rPr lang="ja-JP" altLang="en-US" sz="1200" u="none" kern="100" spc="-30" dirty="0">
                          <a:effectLst/>
                          <a:latin typeface="Meiryo UI" panose="020B0604030504040204" pitchFamily="50" charset="-128"/>
                          <a:ea typeface="Meiryo UI" panose="020B0604030504040204" pitchFamily="50" charset="-128"/>
                        </a:rPr>
                        <a:t>　</a:t>
                      </a:r>
                      <a:endParaRPr lang="en-US" altLang="ja-JP" sz="1200" u="none" kern="100" spc="-30" dirty="0">
                        <a:effectLst/>
                        <a:latin typeface="Meiryo UI" panose="020B0604030504040204" pitchFamily="50" charset="-128"/>
                        <a:ea typeface="Meiryo UI" panose="020B0604030504040204" pitchFamily="50" charset="-128"/>
                      </a:endParaRPr>
                    </a:p>
                    <a:p>
                      <a:pPr marL="238760" indent="-238760" algn="just">
                        <a:lnSpc>
                          <a:spcPts val="2000"/>
                        </a:lnSpc>
                        <a:spcAft>
                          <a:spcPts val="0"/>
                        </a:spcAft>
                      </a:pPr>
                      <a:r>
                        <a:rPr lang="ja-JP" altLang="en-US" sz="1200" u="none" kern="100" spc="-30" dirty="0">
                          <a:effectLst/>
                          <a:latin typeface="Meiryo UI" panose="020B0604030504040204" pitchFamily="50" charset="-128"/>
                          <a:ea typeface="Meiryo UI" panose="020B0604030504040204" pitchFamily="50" charset="-128"/>
                        </a:rPr>
                        <a:t>　</a:t>
                      </a:r>
                      <a:r>
                        <a:rPr lang="ja-JP" sz="1200" u="sng" kern="100" spc="-30" dirty="0">
                          <a:effectLst/>
                          <a:latin typeface="Meiryo UI" panose="020B0604030504040204" pitchFamily="50" charset="-128"/>
                          <a:ea typeface="Meiryo UI" panose="020B0604030504040204" pitchFamily="50" charset="-128"/>
                        </a:rPr>
                        <a:t>三</a:t>
                      </a:r>
                      <a:r>
                        <a:rPr lang="ja-JP" sz="1200" kern="100" spc="-30" dirty="0">
                          <a:effectLst/>
                          <a:latin typeface="Meiryo UI" panose="020B0604030504040204" pitchFamily="50" charset="-128"/>
                          <a:ea typeface="Meiryo UI" panose="020B0604030504040204" pitchFamily="50" charset="-128"/>
                        </a:rPr>
                        <a:t>　</a:t>
                      </a:r>
                      <a:r>
                        <a:rPr lang="ja-JP" altLang="en-US" sz="1200" kern="100" spc="-30" dirty="0">
                          <a:effectLst/>
                          <a:latin typeface="Meiryo UI" panose="020B0604030504040204" pitchFamily="50" charset="-128"/>
                          <a:ea typeface="Meiryo UI" panose="020B0604030504040204" pitchFamily="50" charset="-128"/>
                        </a:rPr>
                        <a:t>（同右）</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0006" marR="700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ts val="2000"/>
                        </a:lnSpc>
                        <a:spcAft>
                          <a:spcPts val="0"/>
                        </a:spcAft>
                      </a:pPr>
                      <a:r>
                        <a:rPr lang="ja-JP" sz="1200" kern="100" spc="-30" dirty="0">
                          <a:effectLst/>
                          <a:latin typeface="Meiryo UI" panose="020B0604030504040204" pitchFamily="50" charset="-128"/>
                          <a:ea typeface="Meiryo UI" panose="020B0604030504040204" pitchFamily="50" charset="-128"/>
                        </a:rPr>
                        <a:t>（淫らな性行為及びわいせつな行為の禁止）</a:t>
                      </a:r>
                      <a:endParaRPr lang="ja-JP" sz="1200" kern="100" dirty="0">
                        <a:effectLst/>
                        <a:latin typeface="Meiryo UI" panose="020B0604030504040204" pitchFamily="50" charset="-128"/>
                        <a:ea typeface="Meiryo UI" panose="020B0604030504040204" pitchFamily="50" charset="-128"/>
                      </a:endParaRPr>
                    </a:p>
                    <a:p>
                      <a:pPr marL="119380" indent="-119380" algn="just">
                        <a:lnSpc>
                          <a:spcPts val="2000"/>
                        </a:lnSpc>
                        <a:spcAft>
                          <a:spcPts val="0"/>
                        </a:spcAft>
                      </a:pPr>
                      <a:r>
                        <a:rPr lang="ja-JP" sz="1200" kern="100" spc="-30" dirty="0">
                          <a:effectLst/>
                          <a:latin typeface="Meiryo UI" panose="020B0604030504040204" pitchFamily="50" charset="-128"/>
                          <a:ea typeface="Meiryo UI" panose="020B0604030504040204" pitchFamily="50" charset="-128"/>
                        </a:rPr>
                        <a:t>第三十九条　何人も、次に掲げる行為を行ってはならない。</a:t>
                      </a:r>
                      <a:endParaRPr lang="ja-JP" sz="1200" kern="100" dirty="0">
                        <a:effectLst/>
                        <a:latin typeface="Meiryo UI" panose="020B0604030504040204" pitchFamily="50" charset="-128"/>
                        <a:ea typeface="Meiryo UI" panose="020B0604030504040204" pitchFamily="50" charset="-128"/>
                      </a:endParaRPr>
                    </a:p>
                    <a:p>
                      <a:pPr marL="238760" indent="-238760" algn="just">
                        <a:lnSpc>
                          <a:spcPts val="2000"/>
                        </a:lnSpc>
                        <a:spcAft>
                          <a:spcPts val="0"/>
                        </a:spcAft>
                      </a:pPr>
                      <a:r>
                        <a:rPr lang="ja-JP" sz="1200" kern="100" spc="-30" dirty="0">
                          <a:effectLst/>
                          <a:latin typeface="Meiryo UI" panose="020B0604030504040204" pitchFamily="50" charset="-128"/>
                          <a:ea typeface="Meiryo UI" panose="020B0604030504040204" pitchFamily="50" charset="-128"/>
                        </a:rPr>
                        <a:t>　一　青少年に金品その他の財産上の利益、役務若しくは職務を供与し、又はこれらを供与する約束で、当該青少年に対し性行為又はわいせつな行為を行うこと（児童買春、児童ポルノに係る行為等の規制及び処罰並びに児童の保護等に関する法律（平成十一年法律第五十二号。以下「児童買春・児童ポルノ禁止法」という。）第二条第二項に該当するものを除く。）。</a:t>
                      </a:r>
                      <a:endParaRPr lang="en-US" altLang="ja-JP" sz="1200" kern="100" spc="-30" dirty="0">
                        <a:effectLst/>
                        <a:latin typeface="Meiryo UI" panose="020B0604030504040204" pitchFamily="50" charset="-128"/>
                        <a:ea typeface="Meiryo UI" panose="020B0604030504040204" pitchFamily="50" charset="-128"/>
                      </a:endParaRPr>
                    </a:p>
                    <a:p>
                      <a:pPr marL="238760" indent="-238760" algn="just">
                        <a:lnSpc>
                          <a:spcPts val="2000"/>
                        </a:lnSpc>
                        <a:spcAft>
                          <a:spcPts val="0"/>
                        </a:spcAft>
                      </a:pPr>
                      <a:endParaRPr lang="ja-JP" sz="1200" kern="100" dirty="0">
                        <a:effectLst/>
                        <a:latin typeface="Meiryo UI" panose="020B0604030504040204" pitchFamily="50" charset="-128"/>
                        <a:ea typeface="Meiryo UI" panose="020B0604030504040204" pitchFamily="50" charset="-128"/>
                      </a:endParaRPr>
                    </a:p>
                    <a:p>
                      <a:pPr marL="238760" indent="-238760" algn="just">
                        <a:lnSpc>
                          <a:spcPts val="2000"/>
                        </a:lnSpc>
                        <a:spcAft>
                          <a:spcPts val="0"/>
                        </a:spcAft>
                      </a:pPr>
                      <a:r>
                        <a:rPr lang="ja-JP" sz="1200" kern="100" spc="-30" dirty="0">
                          <a:effectLst/>
                          <a:latin typeface="Meiryo UI" panose="020B0604030504040204" pitchFamily="50" charset="-128"/>
                          <a:ea typeface="Meiryo UI" panose="020B0604030504040204" pitchFamily="50" charset="-128"/>
                        </a:rPr>
                        <a:t>　</a:t>
                      </a:r>
                      <a:r>
                        <a:rPr lang="ja-JP" sz="1200" u="none" kern="100" spc="-30" dirty="0">
                          <a:effectLst/>
                          <a:latin typeface="Meiryo UI" panose="020B0604030504040204" pitchFamily="50" charset="-128"/>
                          <a:ea typeface="Meiryo UI" panose="020B0604030504040204" pitchFamily="50" charset="-128"/>
                        </a:rPr>
                        <a:t>二　</a:t>
                      </a:r>
                      <a:r>
                        <a:rPr lang="ja-JP" sz="1200" u="sng" kern="100" spc="-30" dirty="0">
                          <a:effectLst/>
                          <a:latin typeface="Meiryo UI" panose="020B0604030504040204" pitchFamily="50" charset="-128"/>
                          <a:ea typeface="Meiryo UI" panose="020B0604030504040204" pitchFamily="50" charset="-128"/>
                        </a:rPr>
                        <a:t>専ら性的欲望を満足させる目的で、青少年を威迫し、欺き、又は困惑させて、当該青少年に対し性行為又はわいせつな行為を行うこと。</a:t>
                      </a:r>
                      <a:endParaRPr lang="ja-JP" sz="1200" u="sng" kern="100" dirty="0">
                        <a:effectLst/>
                        <a:latin typeface="Meiryo UI" panose="020B0604030504040204" pitchFamily="50" charset="-128"/>
                        <a:ea typeface="Meiryo UI" panose="020B0604030504040204" pitchFamily="50" charset="-128"/>
                      </a:endParaRPr>
                    </a:p>
                    <a:p>
                      <a:pPr marL="238760" indent="-238760" algn="just">
                        <a:lnSpc>
                          <a:spcPts val="2000"/>
                        </a:lnSpc>
                        <a:spcAft>
                          <a:spcPts val="0"/>
                        </a:spcAft>
                      </a:pPr>
                      <a:r>
                        <a:rPr lang="en-US" sz="1200" u="none" strike="noStrike" kern="100" spc="-30" dirty="0">
                          <a:effectLst/>
                          <a:latin typeface="Meiryo UI" panose="020B0604030504040204" pitchFamily="50" charset="-128"/>
                          <a:ea typeface="Meiryo UI" panose="020B0604030504040204" pitchFamily="50" charset="-128"/>
                        </a:rPr>
                        <a:t> </a:t>
                      </a:r>
                      <a:endParaRPr lang="ja-JP" sz="1200" kern="100" dirty="0">
                        <a:effectLst/>
                        <a:latin typeface="Meiryo UI" panose="020B0604030504040204" pitchFamily="50" charset="-128"/>
                        <a:ea typeface="Meiryo UI" panose="020B0604030504040204" pitchFamily="50" charset="-128"/>
                      </a:endParaRPr>
                    </a:p>
                    <a:p>
                      <a:pPr algn="just">
                        <a:lnSpc>
                          <a:spcPts val="2000"/>
                        </a:lnSpc>
                        <a:spcAft>
                          <a:spcPts val="0"/>
                        </a:spcAft>
                      </a:pPr>
                      <a:r>
                        <a:rPr lang="en-US" sz="1200" u="none" strike="noStrike" kern="100" spc="-30" dirty="0">
                          <a:effectLst/>
                          <a:latin typeface="Meiryo UI" panose="020B0604030504040204" pitchFamily="50" charset="-128"/>
                          <a:ea typeface="Meiryo UI" panose="020B0604030504040204" pitchFamily="50" charset="-128"/>
                        </a:rPr>
                        <a:t> </a:t>
                      </a:r>
                      <a:endParaRPr lang="ja-JP" sz="1200" kern="100" dirty="0">
                        <a:effectLst/>
                        <a:latin typeface="Meiryo UI" panose="020B0604030504040204" pitchFamily="50" charset="-128"/>
                        <a:ea typeface="Meiryo UI" panose="020B0604030504040204" pitchFamily="50" charset="-128"/>
                      </a:endParaRPr>
                    </a:p>
                    <a:p>
                      <a:pPr marL="237600" indent="-457200" algn="just">
                        <a:lnSpc>
                          <a:spcPts val="2000"/>
                        </a:lnSpc>
                        <a:spcAft>
                          <a:spcPts val="0"/>
                        </a:spcAft>
                      </a:pPr>
                      <a:r>
                        <a:rPr lang="en-US" sz="1200" u="none" strike="noStrike" kern="100" spc="-30" dirty="0">
                          <a:effectLst/>
                          <a:latin typeface="Meiryo UI" panose="020B0604030504040204" pitchFamily="50" charset="-128"/>
                          <a:ea typeface="Meiryo UI" panose="020B0604030504040204" pitchFamily="50" charset="-128"/>
                        </a:rPr>
                        <a:t> </a:t>
                      </a:r>
                    </a:p>
                    <a:p>
                      <a:pPr marL="237600" indent="-457200" algn="just">
                        <a:lnSpc>
                          <a:spcPts val="2000"/>
                        </a:lnSpc>
                        <a:spcAft>
                          <a:spcPts val="0"/>
                        </a:spcAft>
                      </a:pPr>
                      <a:r>
                        <a:rPr lang="ja-JP" altLang="en-US" sz="1200" u="none" kern="100" spc="-30" dirty="0">
                          <a:effectLst/>
                          <a:latin typeface="Meiryo UI" panose="020B0604030504040204" pitchFamily="50" charset="-128"/>
                          <a:ea typeface="Meiryo UI" panose="020B0604030504040204" pitchFamily="50" charset="-128"/>
                        </a:rPr>
                        <a:t>　</a:t>
                      </a:r>
                      <a:r>
                        <a:rPr lang="ja-JP" sz="1200" u="sng" kern="100" spc="-30" dirty="0">
                          <a:effectLst/>
                          <a:latin typeface="Meiryo UI" panose="020B0604030504040204" pitchFamily="50" charset="-128"/>
                          <a:ea typeface="Meiryo UI" panose="020B0604030504040204" pitchFamily="50" charset="-128"/>
                        </a:rPr>
                        <a:t>三　性行為又はわいせつな行為を行うことの周旋を受け、青少年に対し当該周旋に係る性行為又はわいせつな行為を行うこと。</a:t>
                      </a:r>
                      <a:endParaRPr lang="en-US" altLang="ja-JP" sz="1200" u="sng" kern="100" spc="-30" dirty="0">
                        <a:effectLst/>
                        <a:latin typeface="Meiryo UI" panose="020B0604030504040204" pitchFamily="50" charset="-128"/>
                        <a:ea typeface="Meiryo UI" panose="020B0604030504040204" pitchFamily="50" charset="-128"/>
                      </a:endParaRPr>
                    </a:p>
                    <a:p>
                      <a:pPr marL="237600" indent="-457200" algn="just">
                        <a:lnSpc>
                          <a:spcPts val="2000"/>
                        </a:lnSpc>
                        <a:spcAft>
                          <a:spcPts val="0"/>
                        </a:spcAft>
                      </a:pPr>
                      <a:endParaRPr lang="ja-JP" sz="1200" kern="100" dirty="0">
                        <a:effectLst/>
                        <a:latin typeface="Meiryo UI" panose="020B0604030504040204" pitchFamily="50" charset="-128"/>
                        <a:ea typeface="Meiryo UI" panose="020B0604030504040204" pitchFamily="50" charset="-128"/>
                      </a:endParaRPr>
                    </a:p>
                    <a:p>
                      <a:pPr marL="238760" indent="-238760" algn="just">
                        <a:lnSpc>
                          <a:spcPts val="2000"/>
                        </a:lnSpc>
                        <a:spcAft>
                          <a:spcPts val="0"/>
                        </a:spcAft>
                      </a:pPr>
                      <a:r>
                        <a:rPr lang="ja-JP" sz="1200" kern="100" spc="-30" dirty="0">
                          <a:effectLst/>
                          <a:latin typeface="Meiryo UI" panose="020B0604030504040204" pitchFamily="50" charset="-128"/>
                          <a:ea typeface="Meiryo UI" panose="020B0604030504040204" pitchFamily="50" charset="-128"/>
                        </a:rPr>
                        <a:t>　</a:t>
                      </a:r>
                      <a:r>
                        <a:rPr lang="ja-JP" sz="1200" u="sng" kern="100" spc="-30" dirty="0">
                          <a:effectLst/>
                          <a:latin typeface="Meiryo UI" panose="020B0604030504040204" pitchFamily="50" charset="-128"/>
                          <a:ea typeface="Meiryo UI" panose="020B0604030504040204" pitchFamily="50" charset="-128"/>
                        </a:rPr>
                        <a:t>四</a:t>
                      </a:r>
                      <a:r>
                        <a:rPr lang="ja-JP" sz="1200" kern="100" spc="-30" dirty="0">
                          <a:effectLst/>
                          <a:latin typeface="Meiryo UI" panose="020B0604030504040204" pitchFamily="50" charset="-128"/>
                          <a:ea typeface="Meiryo UI" panose="020B0604030504040204" pitchFamily="50" charset="-128"/>
                        </a:rPr>
                        <a:t>　青少年に売春若しくは刑罰法令に触れる行為を行わせる目的又は青少年にこれらの行為を行わせるおそれのある者に引き渡す目的で、当該青少年に対し性行為又はわいせつな行為を行うこと。</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0006" marR="700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81284000"/>
                  </a:ext>
                </a:extLst>
              </a:tr>
              <a:tr h="101733">
                <a:tc>
                  <a:txBody>
                    <a:bodyPr/>
                    <a:lstStyle/>
                    <a:p>
                      <a:pPr algn="just">
                        <a:lnSpc>
                          <a:spcPct val="100000"/>
                        </a:lnSpc>
                        <a:spcAft>
                          <a:spcPts val="0"/>
                        </a:spcAft>
                      </a:pPr>
                      <a:r>
                        <a:rPr lang="en-US" sz="700" kern="0" spc="-30" dirty="0">
                          <a:effectLst/>
                        </a:rPr>
                        <a:t> </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70006" marR="700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00000"/>
                        </a:lnSpc>
                        <a:spcAft>
                          <a:spcPts val="0"/>
                        </a:spcAft>
                      </a:pPr>
                      <a:r>
                        <a:rPr lang="en-US" sz="700" kern="100" spc="-30" dirty="0">
                          <a:effectLst/>
                        </a:rPr>
                        <a:t> </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70006" marR="700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73246760"/>
                  </a:ext>
                </a:extLst>
              </a:tr>
            </a:tbl>
          </a:graphicData>
        </a:graphic>
      </p:graphicFrame>
      <p:sp>
        <p:nvSpPr>
          <p:cNvPr id="5" name="テキスト ボックス 4"/>
          <p:cNvSpPr txBox="1"/>
          <p:nvPr/>
        </p:nvSpPr>
        <p:spPr>
          <a:xfrm>
            <a:off x="8373970" y="60205"/>
            <a:ext cx="699247" cy="369332"/>
          </a:xfrm>
          <a:prstGeom prst="rect">
            <a:avLst/>
          </a:prstGeom>
          <a:solidFill>
            <a:schemeClr val="accent2">
              <a:lumMod val="20000"/>
              <a:lumOff val="80000"/>
            </a:schemeClr>
          </a:solidFill>
          <a:ln w="12700">
            <a:solidFill>
              <a:schemeClr val="tx1"/>
            </a:solidFill>
          </a:ln>
        </p:spPr>
        <p:txBody>
          <a:bodyPr wrap="square" rtlCol="0">
            <a:spAutoFit/>
          </a:bodyPr>
          <a:lstStyle/>
          <a:p>
            <a:pPr algn="ctr"/>
            <a:r>
              <a:rPr kumimoji="1" lang="ja-JP" altLang="en-US" dirty="0" smtClean="0">
                <a:latin typeface="Meiryo UI" panose="020B0604030504040204" pitchFamily="50" charset="-128"/>
                <a:ea typeface="Meiryo UI" panose="020B0604030504040204" pitchFamily="50" charset="-128"/>
              </a:rPr>
              <a:t>１０</a:t>
            </a:r>
            <a:endParaRPr kumimoji="1" lang="ja-JP" altLang="en-US" dirty="0">
              <a:latin typeface="Meiryo UI" panose="020B0604030504040204" pitchFamily="50" charset="-128"/>
              <a:ea typeface="Meiryo UI" panose="020B0604030504040204" pitchFamily="50" charset="-128"/>
            </a:endParaRPr>
          </a:p>
        </p:txBody>
      </p:sp>
      <p:sp>
        <p:nvSpPr>
          <p:cNvPr id="7" name="タイトル 1">
            <a:extLst>
              <a:ext uri="{FF2B5EF4-FFF2-40B4-BE49-F238E27FC236}">
                <a16:creationId xmlns:a16="http://schemas.microsoft.com/office/drawing/2014/main" id="{96B53502-089C-4909-963A-0334A77F4625}"/>
              </a:ext>
            </a:extLst>
          </p:cNvPr>
          <p:cNvSpPr txBox="1">
            <a:spLocks/>
          </p:cNvSpPr>
          <p:nvPr/>
        </p:nvSpPr>
        <p:spPr>
          <a:xfrm>
            <a:off x="-56715" y="42799"/>
            <a:ext cx="9144000" cy="511935"/>
          </a:xfrm>
          <a:prstGeom prst="rect">
            <a:avLst/>
          </a:prstGeom>
          <a:noFill/>
          <a:effectLst/>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6-3. </a:t>
            </a:r>
            <a:r>
              <a:rPr lang="ja-JP" altLang="en-US"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条例改正（案）の新旧対照表</a:t>
            </a:r>
            <a:endParaRPr lang="ja-JP" altLang="en-US" sz="1600" dirty="0">
              <a:solidFill>
                <a:schemeClr val="tx1"/>
              </a:solidFill>
            </a:endParaRPr>
          </a:p>
        </p:txBody>
      </p:sp>
      <p:cxnSp>
        <p:nvCxnSpPr>
          <p:cNvPr id="8" name="直線コネクタ 7">
            <a:extLst>
              <a:ext uri="{FF2B5EF4-FFF2-40B4-BE49-F238E27FC236}">
                <a16:creationId xmlns:a16="http://schemas.microsoft.com/office/drawing/2014/main" id="{9C22394D-E888-4CAD-87B9-59D809DA8A55}"/>
              </a:ext>
            </a:extLst>
          </p:cNvPr>
          <p:cNvCxnSpPr>
            <a:cxnSpLocks/>
          </p:cNvCxnSpPr>
          <p:nvPr/>
        </p:nvCxnSpPr>
        <p:spPr>
          <a:xfrm>
            <a:off x="0" y="487250"/>
            <a:ext cx="9144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4734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71420" y="3206941"/>
            <a:ext cx="8915432" cy="2950982"/>
          </a:xfrm>
          <a:prstGeom prst="rect">
            <a:avLst/>
          </a:prstGeom>
          <a:solidFill>
            <a:schemeClr val="bg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b="1" dirty="0">
                <a:solidFill>
                  <a:schemeClr val="tx1"/>
                </a:solidFill>
                <a:latin typeface="Meiryo UI" panose="020B0604030504040204" pitchFamily="50" charset="-128"/>
                <a:ea typeface="Meiryo UI" panose="020B0604030504040204" pitchFamily="50" charset="-128"/>
              </a:rPr>
              <a:t>■ターゲティング啓発</a:t>
            </a:r>
            <a:r>
              <a:rPr lang="en-US" altLang="ja-JP" b="1" dirty="0">
                <a:solidFill>
                  <a:schemeClr val="tx1"/>
                </a:solidFill>
                <a:latin typeface="Meiryo UI" panose="020B0604030504040204" pitchFamily="50" charset="-128"/>
                <a:ea typeface="Meiryo UI" panose="020B0604030504040204" pitchFamily="50" charset="-128"/>
              </a:rPr>
              <a:t>【R2</a:t>
            </a:r>
            <a:r>
              <a:rPr lang="ja-JP" altLang="en-US" b="1" dirty="0">
                <a:solidFill>
                  <a:schemeClr val="tx1"/>
                </a:solidFill>
                <a:latin typeface="Meiryo UI" panose="020B0604030504040204" pitchFamily="50" charset="-128"/>
                <a:ea typeface="Meiryo UI" panose="020B0604030504040204" pitchFamily="50" charset="-128"/>
              </a:rPr>
              <a:t>年度新規</a:t>
            </a:r>
            <a:r>
              <a:rPr lang="en-US" altLang="ja-JP" b="1" dirty="0">
                <a:solidFill>
                  <a:schemeClr val="tx1"/>
                </a:solidFill>
                <a:latin typeface="Meiryo UI" panose="020B0604030504040204" pitchFamily="50" charset="-128"/>
                <a:ea typeface="Meiryo UI" panose="020B0604030504040204" pitchFamily="50" charset="-128"/>
              </a:rPr>
              <a:t>】</a:t>
            </a:r>
            <a:endParaRPr lang="ja-JP" altLang="en-US" b="1"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 ＳＮＳ</a:t>
            </a:r>
            <a:r>
              <a:rPr lang="ja-JP" altLang="en-US" sz="1600" dirty="0" smtClean="0">
                <a:solidFill>
                  <a:schemeClr val="tx1"/>
                </a:solidFill>
                <a:latin typeface="Meiryo UI" panose="020B0604030504040204" pitchFamily="50" charset="-128"/>
                <a:ea typeface="Meiryo UI" panose="020B0604030504040204" pitchFamily="50" charset="-128"/>
              </a:rPr>
              <a:t>等で</a:t>
            </a:r>
            <a:r>
              <a:rPr lang="ja-JP" altLang="en-US" sz="1600" dirty="0">
                <a:solidFill>
                  <a:schemeClr val="tx1"/>
                </a:solidFill>
                <a:latin typeface="Meiryo UI" panose="020B0604030504040204" pitchFamily="50" charset="-128"/>
                <a:ea typeface="Meiryo UI" panose="020B0604030504040204" pitchFamily="50" charset="-128"/>
              </a:rPr>
              <a:t>特定のキーワード（援助交際・パパ活等</a:t>
            </a:r>
            <a:r>
              <a:rPr lang="ja-JP" altLang="en-US" sz="1600" dirty="0" smtClean="0">
                <a:solidFill>
                  <a:schemeClr val="tx1"/>
                </a:solidFill>
                <a:latin typeface="Meiryo UI" panose="020B0604030504040204" pitchFamily="50" charset="-128"/>
                <a:ea typeface="Meiryo UI" panose="020B0604030504040204" pitchFamily="50" charset="-128"/>
              </a:rPr>
              <a:t>）を</a:t>
            </a:r>
            <a:r>
              <a:rPr lang="ja-JP" altLang="en-US" sz="1600" dirty="0">
                <a:solidFill>
                  <a:schemeClr val="tx1"/>
                </a:solidFill>
                <a:latin typeface="Meiryo UI" panose="020B0604030504040204" pitchFamily="50" charset="-128"/>
                <a:ea typeface="Meiryo UI" panose="020B0604030504040204" pitchFamily="50" charset="-128"/>
              </a:rPr>
              <a:t>検索したり</a:t>
            </a:r>
            <a:r>
              <a:rPr lang="ja-JP" altLang="en-US" sz="1600" dirty="0" smtClean="0">
                <a:solidFill>
                  <a:schemeClr val="tx1"/>
                </a:solidFill>
                <a:latin typeface="Meiryo UI" panose="020B0604030504040204" pitchFamily="50" charset="-128"/>
                <a:ea typeface="Meiryo UI" panose="020B0604030504040204" pitchFamily="50" charset="-128"/>
              </a:rPr>
              <a:t>書き込んだり</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した</a:t>
            </a:r>
            <a:r>
              <a:rPr lang="ja-JP" altLang="en-US" sz="1600" dirty="0">
                <a:solidFill>
                  <a:schemeClr val="tx1"/>
                </a:solidFill>
                <a:latin typeface="Meiryo UI" panose="020B0604030504040204" pitchFamily="50" charset="-128"/>
                <a:ea typeface="Meiryo UI" panose="020B0604030504040204" pitchFamily="50" charset="-128"/>
              </a:rPr>
              <a:t>場合に、注意や警告の画像等を自動的に</a:t>
            </a:r>
            <a:r>
              <a:rPr lang="ja-JP" altLang="en-US" sz="1600" dirty="0" smtClean="0">
                <a:solidFill>
                  <a:schemeClr val="tx1"/>
                </a:solidFill>
                <a:latin typeface="Meiryo UI" panose="020B0604030504040204" pitchFamily="50" charset="-128"/>
                <a:ea typeface="Meiryo UI" panose="020B0604030504040204" pitchFamily="50" charset="-128"/>
              </a:rPr>
              <a:t>当該者 の</a:t>
            </a:r>
            <a:r>
              <a:rPr lang="ja-JP" altLang="en-US" sz="1600" dirty="0">
                <a:solidFill>
                  <a:schemeClr val="tx1"/>
                </a:solidFill>
                <a:latin typeface="Meiryo UI" panose="020B0604030504040204" pitchFamily="50" charset="-128"/>
                <a:ea typeface="Meiryo UI" panose="020B0604030504040204" pitchFamily="50" charset="-128"/>
              </a:rPr>
              <a:t>閲覧している</a:t>
            </a:r>
            <a:r>
              <a:rPr lang="en-US" altLang="ja-JP" sz="1600" dirty="0">
                <a:solidFill>
                  <a:schemeClr val="tx1"/>
                </a:solidFill>
                <a:latin typeface="Meiryo UI" panose="020B0604030504040204" pitchFamily="50" charset="-128"/>
                <a:ea typeface="Meiryo UI" panose="020B0604030504040204" pitchFamily="50" charset="-128"/>
              </a:rPr>
              <a:t>SNS</a:t>
            </a:r>
            <a:r>
              <a:rPr lang="ja-JP" altLang="en-US" sz="1600" dirty="0">
                <a:solidFill>
                  <a:schemeClr val="tx1"/>
                </a:solidFill>
                <a:latin typeface="Meiryo UI" panose="020B0604030504040204" pitchFamily="50" charset="-128"/>
                <a:ea typeface="Meiryo UI" panose="020B0604030504040204" pitchFamily="50" charset="-128"/>
              </a:rPr>
              <a:t>等に発信</a:t>
            </a:r>
            <a:endParaRPr lang="en-US" altLang="ja-JP" sz="1600" dirty="0">
              <a:solidFill>
                <a:schemeClr val="tx1"/>
              </a:solidFill>
              <a:latin typeface="Meiryo UI" panose="020B0604030504040204" pitchFamily="50" charset="-128"/>
              <a:ea typeface="Meiryo UI" panose="020B0604030504040204" pitchFamily="50" charset="-128"/>
            </a:endParaRPr>
          </a:p>
          <a:p>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rPr>
              <a:t>■おおさかＳＮＳ</a:t>
            </a:r>
            <a:r>
              <a:rPr lang="ja-JP" altLang="en-US" sz="1600" dirty="0">
                <a:solidFill>
                  <a:schemeClr val="tx1"/>
                </a:solidFill>
                <a:latin typeface="Meiryo UI" panose="020B0604030504040204" pitchFamily="50" charset="-128"/>
                <a:ea typeface="Meiryo UI" panose="020B0604030504040204" pitchFamily="50" charset="-128"/>
              </a:rPr>
              <a:t>子ども安心サイトの開設（</a:t>
            </a:r>
            <a:r>
              <a:rPr lang="en-US" altLang="ja-JP" sz="1600" dirty="0">
                <a:solidFill>
                  <a:schemeClr val="tx1"/>
                </a:solidFill>
                <a:latin typeface="Meiryo UI" panose="020B0604030504040204" pitchFamily="50" charset="-128"/>
                <a:ea typeface="Meiryo UI" panose="020B0604030504040204" pitchFamily="50" charset="-128"/>
              </a:rPr>
              <a:t>R1.12.24</a:t>
            </a:r>
            <a:r>
              <a:rPr lang="ja-JP" altLang="en-US" sz="1600" dirty="0">
                <a:solidFill>
                  <a:schemeClr val="tx1"/>
                </a:solidFill>
                <a:latin typeface="Meiryo UI" panose="020B0604030504040204" pitchFamily="50" charset="-128"/>
                <a:ea typeface="Meiryo UI" panose="020B0604030504040204" pitchFamily="50" charset="-128"/>
              </a:rPr>
              <a:t>）　</a:t>
            </a:r>
            <a:endParaRPr lang="en-US" altLang="ja-JP" sz="1600" dirty="0">
              <a:solidFill>
                <a:schemeClr val="tx1"/>
              </a:solidFill>
              <a:latin typeface="Meiryo UI" panose="020B0604030504040204" pitchFamily="50" charset="-128"/>
              <a:ea typeface="Meiryo UI" panose="020B0604030504040204" pitchFamily="50" charset="-128"/>
            </a:endParaRPr>
          </a:p>
          <a:p>
            <a:r>
              <a:rPr lang="en-US" altLang="ja-JP" sz="1600" dirty="0">
                <a:solidFill>
                  <a:schemeClr val="tx1"/>
                </a:solidFill>
                <a:latin typeface="Meiryo UI" panose="020B0604030504040204" pitchFamily="50" charset="-128"/>
                <a:ea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rPr>
              <a:t>・ＳＮＳ上での危険を回避する力を身に付けるためのスマホ対応の子ども向け啓発</a:t>
            </a:r>
            <a:endParaRPr lang="en-US" altLang="ja-JP" sz="1600" dirty="0">
              <a:solidFill>
                <a:schemeClr val="tx1"/>
              </a:solidFill>
              <a:latin typeface="Meiryo UI" panose="020B0604030504040204" pitchFamily="50" charset="-128"/>
              <a:ea typeface="Meiryo UI" panose="020B0604030504040204" pitchFamily="50" charset="-128"/>
            </a:endParaRPr>
          </a:p>
          <a:p>
            <a:r>
              <a:rPr lang="en-US" altLang="ja-JP" sz="1600" dirty="0">
                <a:solidFill>
                  <a:schemeClr val="tx1"/>
                </a:solidFill>
                <a:latin typeface="Meiryo UI" panose="020B0604030504040204" pitchFamily="50" charset="-128"/>
                <a:ea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rPr>
              <a:t>サイト</a:t>
            </a:r>
          </a:p>
          <a:p>
            <a:r>
              <a:rPr lang="ja-JP" altLang="en-US" sz="1600" dirty="0">
                <a:solidFill>
                  <a:schemeClr val="tx1"/>
                </a:solidFill>
                <a:latin typeface="Meiryo UI" panose="020B0604030504040204" pitchFamily="50" charset="-128"/>
                <a:ea typeface="Meiryo UI" panose="020B0604030504040204" pitchFamily="50" charset="-128"/>
              </a:rPr>
              <a:t>　・ネットリテラシーテスト、トラブル回避動画集、相談先一覧、保護者等大人</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向けメニュー　</a:t>
            </a:r>
            <a:r>
              <a:rPr lang="en-US" altLang="ja-JP" sz="1600" dirty="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家庭でのルールづくり等</a:t>
            </a:r>
            <a:r>
              <a:rPr lang="en-US" altLang="ja-JP" sz="1600" dirty="0">
                <a:solidFill>
                  <a:schemeClr val="tx1"/>
                </a:solidFill>
                <a:latin typeface="Meiryo UI" panose="020B0604030504040204" pitchFamily="50" charset="-128"/>
                <a:ea typeface="Meiryo UI" panose="020B0604030504040204" pitchFamily="50" charset="-128"/>
              </a:rPr>
              <a:t>)</a:t>
            </a:r>
          </a:p>
          <a:p>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3" name="正方形/長方形 12"/>
          <p:cNvSpPr/>
          <p:nvPr/>
        </p:nvSpPr>
        <p:spPr>
          <a:xfrm>
            <a:off x="5142347" y="4096486"/>
            <a:ext cx="2296737" cy="2709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dirty="0">
                <a:solidFill>
                  <a:schemeClr val="tx1"/>
                </a:solidFill>
                <a:latin typeface="Meiryo UI" panose="020B0604030504040204" pitchFamily="50" charset="-128"/>
                <a:ea typeface="Meiryo UI" panose="020B0604030504040204" pitchFamily="50" charset="-128"/>
              </a:rPr>
              <a:t>ターゲティング啓発の表示イメージ⇒</a:t>
            </a:r>
            <a:endParaRPr lang="en-US" altLang="ja-JP" sz="1000" dirty="0">
              <a:solidFill>
                <a:schemeClr val="tx1"/>
              </a:solidFill>
              <a:latin typeface="Meiryo UI" panose="020B0604030504040204" pitchFamily="50" charset="-128"/>
              <a:ea typeface="Meiryo UI" panose="020B0604030504040204" pitchFamily="50" charset="-128"/>
            </a:endParaRPr>
          </a:p>
        </p:txBody>
      </p:sp>
      <p:cxnSp>
        <p:nvCxnSpPr>
          <p:cNvPr id="14" name="直線コネクタ 13">
            <a:extLst>
              <a:ext uri="{FF2B5EF4-FFF2-40B4-BE49-F238E27FC236}">
                <a16:creationId xmlns:a16="http://schemas.microsoft.com/office/drawing/2014/main" id="{DA9C57D1-DD89-4A64-A0AC-E62CC928980A}"/>
              </a:ext>
            </a:extLst>
          </p:cNvPr>
          <p:cNvCxnSpPr>
            <a:cxnSpLocks/>
          </p:cNvCxnSpPr>
          <p:nvPr/>
        </p:nvCxnSpPr>
        <p:spPr>
          <a:xfrm>
            <a:off x="0" y="574817"/>
            <a:ext cx="9144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図 5"/>
          <p:cNvPicPr>
            <a:picLocks noChangeAspect="1"/>
          </p:cNvPicPr>
          <p:nvPr/>
        </p:nvPicPr>
        <p:blipFill>
          <a:blip r:embed="rId3"/>
          <a:stretch>
            <a:fillRect/>
          </a:stretch>
        </p:blipFill>
        <p:spPr>
          <a:xfrm>
            <a:off x="7081468" y="3743959"/>
            <a:ext cx="2095600" cy="2204772"/>
          </a:xfrm>
          <a:prstGeom prst="rect">
            <a:avLst/>
          </a:prstGeom>
        </p:spPr>
      </p:pic>
      <p:sp>
        <p:nvSpPr>
          <p:cNvPr id="10" name="角丸四角形 9">
            <a:extLst>
              <a:ext uri="{FF2B5EF4-FFF2-40B4-BE49-F238E27FC236}">
                <a16:creationId xmlns:a16="http://schemas.microsoft.com/office/drawing/2014/main" id="{6A10EBB6-D8CF-4980-957E-6C586228AD6D}"/>
              </a:ext>
            </a:extLst>
          </p:cNvPr>
          <p:cNvSpPr/>
          <p:nvPr/>
        </p:nvSpPr>
        <p:spPr>
          <a:xfrm>
            <a:off x="71420" y="2825509"/>
            <a:ext cx="7465256" cy="354224"/>
          </a:xfrm>
          <a:prstGeom prst="roundRect">
            <a:avLst/>
          </a:prstGeom>
          <a:solidFill>
            <a:srgbClr val="002060"/>
          </a:solidFill>
          <a:ln w="9525"/>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altLang="ja-JP" sz="1800" b="1" dirty="0">
                <a:solidFill>
                  <a:schemeClr val="bg1"/>
                </a:solidFill>
                <a:latin typeface="Meiryo UI" panose="020B0604030504040204" pitchFamily="50" charset="-128"/>
                <a:ea typeface="Meiryo UI" panose="020B0604030504040204" pitchFamily="50" charset="-128"/>
              </a:rPr>
              <a:t>(1)</a:t>
            </a:r>
            <a:r>
              <a:rPr lang="ja-JP" altLang="en-US" sz="1800" b="1" dirty="0">
                <a:solidFill>
                  <a:schemeClr val="bg1"/>
                </a:solidFill>
                <a:latin typeface="Meiryo UI" panose="020B0604030504040204" pitchFamily="50" charset="-128"/>
                <a:ea typeface="Meiryo UI" panose="020B0604030504040204" pitchFamily="50" charset="-128"/>
              </a:rPr>
              <a:t>ＳＮＳ等インターネットを活用した啓発　</a:t>
            </a:r>
            <a:r>
              <a:rPr lang="ja-JP" altLang="en-US" sz="1600" b="1" dirty="0">
                <a:solidFill>
                  <a:schemeClr val="bg1"/>
                </a:solidFill>
                <a:latin typeface="Meiryo UI" panose="020B0604030504040204" pitchFamily="50" charset="-128"/>
                <a:ea typeface="Meiryo UI" panose="020B0604030504040204" pitchFamily="50" charset="-128"/>
              </a:rPr>
              <a:t>～ネット上の問題にはネットで対応～</a:t>
            </a:r>
          </a:p>
        </p:txBody>
      </p:sp>
      <p:sp>
        <p:nvSpPr>
          <p:cNvPr id="19" name="テキスト ボックス 18"/>
          <p:cNvSpPr txBox="1"/>
          <p:nvPr/>
        </p:nvSpPr>
        <p:spPr>
          <a:xfrm>
            <a:off x="8416174" y="102409"/>
            <a:ext cx="699247" cy="369332"/>
          </a:xfrm>
          <a:prstGeom prst="rect">
            <a:avLst/>
          </a:prstGeom>
          <a:solidFill>
            <a:schemeClr val="accent2">
              <a:lumMod val="20000"/>
              <a:lumOff val="80000"/>
            </a:schemeClr>
          </a:solidFill>
          <a:ln w="12700">
            <a:solidFill>
              <a:schemeClr val="tx1"/>
            </a:solidFill>
          </a:ln>
        </p:spPr>
        <p:txBody>
          <a:bodyPr wrap="square" rtlCol="0">
            <a:spAutoFit/>
          </a:bodyPr>
          <a:lstStyle/>
          <a:p>
            <a:pPr algn="ctr"/>
            <a:r>
              <a:rPr kumimoji="1" lang="ja-JP" altLang="en-US" dirty="0">
                <a:latin typeface="Meiryo UI" panose="020B0604030504040204" pitchFamily="50" charset="-128"/>
                <a:ea typeface="Meiryo UI" panose="020B0604030504040204" pitchFamily="50" charset="-128"/>
              </a:rPr>
              <a:t>９</a:t>
            </a:r>
          </a:p>
        </p:txBody>
      </p:sp>
      <p:sp>
        <p:nvSpPr>
          <p:cNvPr id="20" name="タイトル 1"/>
          <p:cNvSpPr txBox="1">
            <a:spLocks/>
          </p:cNvSpPr>
          <p:nvPr/>
        </p:nvSpPr>
        <p:spPr>
          <a:xfrm>
            <a:off x="0" y="0"/>
            <a:ext cx="9144000" cy="511935"/>
          </a:xfrm>
          <a:prstGeom prst="rect">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400" b="1" dirty="0">
                <a:solidFill>
                  <a:schemeClr val="tx1"/>
                </a:solidFill>
                <a:latin typeface="Meiryo UI" panose="020B0604030504040204" pitchFamily="50" charset="-128"/>
                <a:ea typeface="Meiryo UI" panose="020B0604030504040204" pitchFamily="50" charset="-128"/>
              </a:rPr>
              <a:t>参考　</a:t>
            </a:r>
            <a:r>
              <a:rPr lang="ja-JP" altLang="en-US"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更なる教育啓発の取組①　　</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年度当初予算案）</a:t>
            </a:r>
            <a:endParaRPr lang="ja-JP" altLang="en-US" sz="2400" b="1" dirty="0">
              <a:solidFill>
                <a:schemeClr val="tx1"/>
              </a:solidFill>
              <a:latin typeface="Meiryo UI" panose="020B0604030504040204" pitchFamily="50" charset="-128"/>
              <a:ea typeface="Meiryo UI" panose="020B0604030504040204" pitchFamily="50" charset="-128"/>
            </a:endParaRPr>
          </a:p>
        </p:txBody>
      </p:sp>
      <p:sp>
        <p:nvSpPr>
          <p:cNvPr id="21" name="テキスト ボックス 20"/>
          <p:cNvSpPr txBox="1"/>
          <p:nvPr/>
        </p:nvSpPr>
        <p:spPr>
          <a:xfrm>
            <a:off x="8255906" y="76562"/>
            <a:ext cx="699247" cy="369332"/>
          </a:xfrm>
          <a:prstGeom prst="rect">
            <a:avLst/>
          </a:prstGeom>
          <a:solidFill>
            <a:schemeClr val="accent2">
              <a:lumMod val="20000"/>
              <a:lumOff val="80000"/>
            </a:schemeClr>
          </a:solidFill>
          <a:ln w="12700">
            <a:solidFill>
              <a:schemeClr val="tx1"/>
            </a:solidFill>
          </a:ln>
        </p:spPr>
        <p:txBody>
          <a:bodyPr wrap="square" rtlCol="0">
            <a:spAutoFit/>
          </a:bodyPr>
          <a:lstStyle/>
          <a:p>
            <a:pPr algn="ctr"/>
            <a:r>
              <a:rPr kumimoji="1" lang="ja-JP" altLang="en-US" dirty="0" smtClean="0">
                <a:latin typeface="Meiryo UI" panose="020B0604030504040204" pitchFamily="50" charset="-128"/>
                <a:ea typeface="Meiryo UI" panose="020B0604030504040204" pitchFamily="50" charset="-128"/>
              </a:rPr>
              <a:t>１１</a:t>
            </a:r>
            <a:endParaRPr kumimoji="1" lang="ja-JP" altLang="en-US" dirty="0">
              <a:latin typeface="Meiryo UI" panose="020B0604030504040204" pitchFamily="50" charset="-128"/>
              <a:ea typeface="Meiryo UI" panose="020B0604030504040204" pitchFamily="50" charset="-128"/>
            </a:endParaRPr>
          </a:p>
        </p:txBody>
      </p:sp>
      <p:sp>
        <p:nvSpPr>
          <p:cNvPr id="22" name="正方形/長方形 21">
            <a:extLst>
              <a:ext uri="{FF2B5EF4-FFF2-40B4-BE49-F238E27FC236}">
                <a16:creationId xmlns:a16="http://schemas.microsoft.com/office/drawing/2014/main" id="{9643E29A-C45F-4271-AB65-C8062E09BB18}"/>
              </a:ext>
            </a:extLst>
          </p:cNvPr>
          <p:cNvSpPr/>
          <p:nvPr/>
        </p:nvSpPr>
        <p:spPr>
          <a:xfrm>
            <a:off x="151565" y="723163"/>
            <a:ext cx="8840869" cy="7072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latin typeface="Meiryo UI" panose="020B0604030504040204" pitchFamily="50" charset="-128"/>
                <a:ea typeface="Meiryo UI" panose="020B0604030504040204" pitchFamily="50" charset="-128"/>
              </a:rPr>
              <a:t>●</a:t>
            </a:r>
            <a:r>
              <a:rPr lang="en-US" altLang="ja-JP" dirty="0">
                <a:solidFill>
                  <a:srgbClr val="000000"/>
                </a:solidFill>
                <a:latin typeface="Meiryo UI" panose="020B0604030504040204" pitchFamily="50" charset="-128"/>
                <a:ea typeface="Meiryo UI" panose="020B0604030504040204" pitchFamily="50" charset="-128"/>
              </a:rPr>
              <a:t>SNS</a:t>
            </a:r>
            <a:r>
              <a:rPr lang="ja-JP" altLang="en-US" dirty="0">
                <a:solidFill>
                  <a:srgbClr val="000000"/>
                </a:solidFill>
                <a:latin typeface="Meiryo UI" panose="020B0604030504040204" pitchFamily="50" charset="-128"/>
                <a:ea typeface="Meiryo UI" panose="020B0604030504040204" pitchFamily="50" charset="-128"/>
              </a:rPr>
              <a:t>等に起因した青少年の性的搾取への対応について、府として規制できるものは今回の</a:t>
            </a:r>
            <a:endParaRPr lang="en-US" altLang="ja-JP" dirty="0">
              <a:solidFill>
                <a:srgbClr val="000000"/>
              </a:solidFill>
              <a:latin typeface="Meiryo UI" panose="020B0604030504040204" pitchFamily="50" charset="-128"/>
              <a:ea typeface="Meiryo UI" panose="020B0604030504040204" pitchFamily="50" charset="-128"/>
            </a:endParaRPr>
          </a:p>
          <a:p>
            <a:r>
              <a:rPr lang="ja-JP" altLang="en-US" dirty="0">
                <a:solidFill>
                  <a:srgbClr val="000000"/>
                </a:solidFill>
                <a:latin typeface="Meiryo UI" panose="020B0604030504040204" pitchFamily="50" charset="-128"/>
                <a:ea typeface="Meiryo UI" panose="020B0604030504040204" pitchFamily="50" charset="-128"/>
              </a:rPr>
              <a:t>　条例改正をもって全て整備。今後、未然防止の観点から教育・啓発に重点を置いて取り組む。</a:t>
            </a:r>
            <a:endParaRPr lang="en-US" altLang="ja-JP" dirty="0">
              <a:solidFill>
                <a:schemeClr val="tx1"/>
              </a:solidFill>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9643E29A-C45F-4271-AB65-C8062E09BB18}"/>
              </a:ext>
            </a:extLst>
          </p:cNvPr>
          <p:cNvSpPr/>
          <p:nvPr/>
        </p:nvSpPr>
        <p:spPr>
          <a:xfrm>
            <a:off x="151565" y="1544428"/>
            <a:ext cx="8840869" cy="11610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Meiryo UI" panose="020B0604030504040204" pitchFamily="50" charset="-128"/>
                <a:ea typeface="Meiryo UI" panose="020B0604030504040204" pitchFamily="50" charset="-128"/>
              </a:rPr>
              <a:t>●教育啓発については以下の３本柱で取り組む。</a:t>
            </a:r>
            <a:endParaRPr lang="en-US" altLang="ja-JP" dirty="0" smtClean="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rPr>
              <a:t> （１）</a:t>
            </a:r>
            <a:r>
              <a:rPr lang="en-US" altLang="ja-JP" dirty="0" smtClean="0">
                <a:solidFill>
                  <a:schemeClr val="tx1"/>
                </a:solidFill>
                <a:latin typeface="Meiryo UI" panose="020B0604030504040204" pitchFamily="50" charset="-128"/>
                <a:ea typeface="Meiryo UI" panose="020B0604030504040204" pitchFamily="50" charset="-128"/>
              </a:rPr>
              <a:t>SNS</a:t>
            </a:r>
            <a:r>
              <a:rPr lang="ja-JP" altLang="en-US" dirty="0" smtClean="0">
                <a:solidFill>
                  <a:schemeClr val="tx1"/>
                </a:solidFill>
                <a:latin typeface="Meiryo UI" panose="020B0604030504040204" pitchFamily="50" charset="-128"/>
                <a:ea typeface="Meiryo UI" panose="020B0604030504040204" pitchFamily="50" charset="-128"/>
              </a:rPr>
              <a:t>等インターネットを活用した啓発</a:t>
            </a:r>
            <a:endParaRPr lang="en-US" altLang="ja-JP" dirty="0" smtClean="0">
              <a:solidFill>
                <a:schemeClr val="tx1"/>
              </a:solidFill>
              <a:latin typeface="Meiryo UI" panose="020B0604030504040204" pitchFamily="50" charset="-128"/>
              <a:ea typeface="Meiryo UI" panose="020B0604030504040204" pitchFamily="50" charset="-128"/>
            </a:endParaRPr>
          </a:p>
          <a:p>
            <a:r>
              <a:rPr lang="ja-JP" altLang="en-US" dirty="0" smtClean="0">
                <a:solidFill>
                  <a:schemeClr val="tx1"/>
                </a:solidFill>
                <a:latin typeface="Meiryo UI" panose="020B0604030504040204" pitchFamily="50" charset="-128"/>
                <a:ea typeface="Meiryo UI" panose="020B0604030504040204" pitchFamily="50" charset="-128"/>
              </a:rPr>
              <a:t>   （２）学校や学年単位の教育</a:t>
            </a:r>
            <a:endParaRPr lang="en-US" altLang="ja-JP" dirty="0" smtClean="0">
              <a:solidFill>
                <a:schemeClr val="tx1"/>
              </a:solidFill>
              <a:latin typeface="Meiryo UI" panose="020B0604030504040204" pitchFamily="50" charset="-128"/>
              <a:ea typeface="Meiryo UI" panose="020B0604030504040204" pitchFamily="50" charset="-128"/>
            </a:endParaRPr>
          </a:p>
          <a:p>
            <a:r>
              <a:rPr lang="ja-JP" altLang="en-US" dirty="0" smtClean="0">
                <a:solidFill>
                  <a:schemeClr val="tx1"/>
                </a:solidFill>
                <a:latin typeface="Meiryo UI" panose="020B0604030504040204" pitchFamily="50" charset="-128"/>
                <a:ea typeface="Meiryo UI" panose="020B0604030504040204" pitchFamily="50" charset="-128"/>
              </a:rPr>
              <a:t>   （３）青少年や保護者等へ広く周知</a:t>
            </a:r>
            <a:endParaRPr lang="en-US" altLang="ja-JP"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523507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a:extLst>
              <a:ext uri="{FF2B5EF4-FFF2-40B4-BE49-F238E27FC236}">
                <a16:creationId xmlns:a16="http://schemas.microsoft.com/office/drawing/2014/main" id="{BD01CE0F-6670-43A3-B249-78FA6E82D6B7}"/>
              </a:ext>
            </a:extLst>
          </p:cNvPr>
          <p:cNvSpPr/>
          <p:nvPr/>
        </p:nvSpPr>
        <p:spPr>
          <a:xfrm>
            <a:off x="128157" y="1081008"/>
            <a:ext cx="8732508" cy="3788723"/>
          </a:xfrm>
          <a:prstGeom prst="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600" b="1" dirty="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■スマホ・ＳＮＳ安全</a:t>
            </a:r>
            <a:r>
              <a:rPr lang="ja-JP" altLang="en-US" sz="1600" b="1" dirty="0" smtClean="0">
                <a:solidFill>
                  <a:schemeClr val="tx1"/>
                </a:solidFill>
                <a:latin typeface="Meiryo UI" panose="020B0604030504040204" pitchFamily="50" charset="-128"/>
                <a:ea typeface="Meiryo UI" panose="020B0604030504040204" pitchFamily="50" charset="-128"/>
              </a:rPr>
              <a:t>教室</a:t>
            </a:r>
            <a:endParaRPr lang="ja-JP" altLang="en-US" sz="1600" b="1" dirty="0">
              <a:solidFill>
                <a:schemeClr val="tx1"/>
              </a:solidFill>
              <a:latin typeface="Meiryo UI" panose="020B0604030504040204" pitchFamily="50" charset="-128"/>
              <a:ea typeface="Meiryo UI" panose="020B0604030504040204" pitchFamily="50" charset="-128"/>
            </a:endParaRPr>
          </a:p>
          <a:p>
            <a:pPr lvl="0"/>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400" dirty="0">
                <a:solidFill>
                  <a:prstClr val="black"/>
                </a:solidFill>
                <a:latin typeface="Meiryo UI" panose="020B0604030504040204" pitchFamily="50" charset="-128"/>
                <a:ea typeface="Meiryo UI" panose="020B0604030504040204" pitchFamily="50" charset="-128"/>
              </a:rPr>
              <a:t>・ネットトラブルの低年齢化に対応するため、府警本部サイバー犯罪対策課と連携し、主に小学生を対象に年齢の</a:t>
            </a:r>
            <a:endParaRPr lang="en-US" altLang="ja-JP" sz="1400" dirty="0">
              <a:solidFill>
                <a:prstClr val="black"/>
              </a:solidFill>
              <a:latin typeface="Meiryo UI" panose="020B0604030504040204" pitchFamily="50" charset="-128"/>
              <a:ea typeface="Meiryo UI" panose="020B0604030504040204" pitchFamily="50" charset="-128"/>
            </a:endParaRPr>
          </a:p>
          <a:p>
            <a:pPr lvl="0"/>
            <a:r>
              <a:rPr lang="ja-JP" altLang="en-US" sz="1400" dirty="0">
                <a:solidFill>
                  <a:prstClr val="black"/>
                </a:solidFill>
                <a:latin typeface="Meiryo UI" panose="020B0604030504040204" pitchFamily="50" charset="-128"/>
                <a:ea typeface="Meiryo UI" panose="020B0604030504040204" pitchFamily="50" charset="-128"/>
              </a:rPr>
              <a:t>　 近い大学生（防犯ボランティア）が講師と</a:t>
            </a:r>
            <a:r>
              <a:rPr lang="ja-JP" altLang="en-US" sz="1400" dirty="0" smtClean="0">
                <a:solidFill>
                  <a:prstClr val="black"/>
                </a:solidFill>
                <a:latin typeface="Meiryo UI" panose="020B0604030504040204" pitchFamily="50" charset="-128"/>
                <a:ea typeface="Meiryo UI" panose="020B0604030504040204" pitchFamily="50" charset="-128"/>
              </a:rPr>
              <a:t>なる出張</a:t>
            </a:r>
            <a:r>
              <a:rPr lang="ja-JP" altLang="en-US" sz="1400" dirty="0">
                <a:solidFill>
                  <a:prstClr val="black"/>
                </a:solidFill>
                <a:latin typeface="Meiryo UI" panose="020B0604030504040204" pitchFamily="50" charset="-128"/>
                <a:ea typeface="Meiryo UI" panose="020B0604030504040204" pitchFamily="50" charset="-128"/>
              </a:rPr>
              <a:t>講座</a:t>
            </a:r>
            <a:r>
              <a:rPr lang="ja-JP" altLang="en-US" sz="1400" dirty="0" smtClean="0">
                <a:solidFill>
                  <a:prstClr val="black"/>
                </a:solidFill>
                <a:latin typeface="Meiryo UI" panose="020B0604030504040204" pitchFamily="50" charset="-128"/>
                <a:ea typeface="Meiryo UI" panose="020B0604030504040204" pitchFamily="50" charset="-128"/>
              </a:rPr>
              <a:t>を拡充（</a:t>
            </a:r>
            <a:r>
              <a:rPr lang="en-US" altLang="ja-JP" sz="1400" dirty="0">
                <a:solidFill>
                  <a:prstClr val="black"/>
                </a:solidFill>
                <a:latin typeface="Meiryo UI" panose="020B0604030504040204" pitchFamily="50" charset="-128"/>
                <a:ea typeface="Meiryo UI" panose="020B0604030504040204" pitchFamily="50" charset="-128"/>
              </a:rPr>
              <a:t>R1</a:t>
            </a:r>
            <a:r>
              <a:rPr lang="ja-JP" altLang="en-US" sz="1400" dirty="0" smtClean="0">
                <a:solidFill>
                  <a:prstClr val="black"/>
                </a:solidFill>
                <a:latin typeface="Meiryo UI" panose="020B0604030504040204" pitchFamily="50" charset="-128"/>
                <a:ea typeface="Meiryo UI" panose="020B0604030504040204" pitchFamily="50" charset="-128"/>
              </a:rPr>
              <a:t>年度（実績）</a:t>
            </a:r>
            <a:r>
              <a:rPr lang="en-US" altLang="ja-JP" sz="1400" dirty="0" smtClean="0">
                <a:solidFill>
                  <a:prstClr val="black"/>
                </a:solidFill>
                <a:latin typeface="Meiryo UI" panose="020B0604030504040204" pitchFamily="50" charset="-128"/>
                <a:ea typeface="Meiryo UI" panose="020B0604030504040204" pitchFamily="50" charset="-128"/>
              </a:rPr>
              <a:t>50</a:t>
            </a:r>
            <a:r>
              <a:rPr lang="ja-JP" altLang="en-US" sz="1400" dirty="0">
                <a:solidFill>
                  <a:prstClr val="black"/>
                </a:solidFill>
                <a:latin typeface="Meiryo UI" panose="020B0604030504040204" pitchFamily="50" charset="-128"/>
                <a:ea typeface="Meiryo UI" panose="020B0604030504040204" pitchFamily="50" charset="-128"/>
              </a:rPr>
              <a:t>回⇒</a:t>
            </a:r>
            <a:r>
              <a:rPr lang="en-US" altLang="ja-JP" sz="1400" dirty="0">
                <a:solidFill>
                  <a:prstClr val="black"/>
                </a:solidFill>
                <a:latin typeface="Meiryo UI" panose="020B0604030504040204" pitchFamily="50" charset="-128"/>
                <a:ea typeface="Meiryo UI" panose="020B0604030504040204" pitchFamily="50" charset="-128"/>
              </a:rPr>
              <a:t>R2</a:t>
            </a:r>
            <a:r>
              <a:rPr lang="ja-JP" altLang="en-US" sz="1400" dirty="0">
                <a:solidFill>
                  <a:prstClr val="black"/>
                </a:solidFill>
                <a:latin typeface="Meiryo UI" panose="020B0604030504040204" pitchFamily="50" charset="-128"/>
                <a:ea typeface="Meiryo UI" panose="020B0604030504040204" pitchFamily="50" charset="-128"/>
              </a:rPr>
              <a:t>年度</a:t>
            </a:r>
            <a:r>
              <a:rPr lang="en-US" altLang="ja-JP" sz="1400" dirty="0">
                <a:solidFill>
                  <a:prstClr val="black"/>
                </a:solidFill>
                <a:latin typeface="Meiryo UI" panose="020B0604030504040204" pitchFamily="50" charset="-128"/>
                <a:ea typeface="Meiryo UI" panose="020B0604030504040204" pitchFamily="50" charset="-128"/>
              </a:rPr>
              <a:t>70</a:t>
            </a:r>
            <a:r>
              <a:rPr lang="ja-JP" altLang="en-US" sz="1400" dirty="0">
                <a:solidFill>
                  <a:prstClr val="black"/>
                </a:solidFill>
                <a:latin typeface="Meiryo UI" panose="020B0604030504040204" pitchFamily="50" charset="-128"/>
                <a:ea typeface="Meiryo UI" panose="020B0604030504040204" pitchFamily="50" charset="-128"/>
              </a:rPr>
              <a:t>回）</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・携帯電話事業者等と連携し、児童・生徒や保護者、教員等に対し、スマホに潜む危険性やその対処方法等に</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ついて教授（</a:t>
            </a:r>
            <a:r>
              <a:rPr lang="en-US" altLang="ja-JP" sz="1400" dirty="0">
                <a:solidFill>
                  <a:schemeClr val="tx1"/>
                </a:solidFill>
                <a:latin typeface="Meiryo UI" panose="020B0604030504040204" pitchFamily="50" charset="-128"/>
                <a:ea typeface="Meiryo UI" panose="020B0604030504040204" pitchFamily="50" charset="-128"/>
              </a:rPr>
              <a:t>R</a:t>
            </a:r>
            <a:r>
              <a:rPr lang="ja-JP" altLang="en-US" sz="1400" dirty="0" smtClean="0">
                <a:solidFill>
                  <a:schemeClr val="tx1"/>
                </a:solidFill>
                <a:latin typeface="Meiryo UI" panose="020B0604030504040204" pitchFamily="50" charset="-128"/>
                <a:ea typeface="Meiryo UI" panose="020B0604030504040204" pitchFamily="50" charset="-128"/>
              </a:rPr>
              <a:t>１年度（実績）４１回）</a:t>
            </a:r>
            <a:endParaRPr lang="ja-JP" altLang="en-US"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endParaRPr lang="en-US" altLang="ja-JP" sz="1400" dirty="0">
              <a:solidFill>
                <a:schemeClr val="tx1"/>
              </a:solidFill>
              <a:latin typeface="Meiryo UI" panose="020B0604030504040204" pitchFamily="50" charset="-128"/>
              <a:ea typeface="Meiryo UI" panose="020B0604030504040204" pitchFamily="50" charset="-128"/>
            </a:endParaRPr>
          </a:p>
          <a:p>
            <a:pPr lvl="0"/>
            <a:r>
              <a:rPr lang="ja-JP" altLang="en-US" sz="1400" dirty="0">
                <a:solidFill>
                  <a:prstClr val="black"/>
                </a:solidFill>
                <a:latin typeface="Meiryo UI" panose="020B0604030504040204" pitchFamily="50" charset="-128"/>
                <a:ea typeface="Meiryo UI" panose="020B0604030504040204" pitchFamily="50" charset="-128"/>
              </a:rPr>
              <a:t>■ＯＳＡＫＡスマホサミット</a:t>
            </a:r>
          </a:p>
          <a:p>
            <a:pPr lvl="0"/>
            <a:r>
              <a:rPr lang="ja-JP" altLang="en-US" sz="1400" dirty="0">
                <a:solidFill>
                  <a:prstClr val="black"/>
                </a:solidFill>
                <a:latin typeface="Meiryo UI" panose="020B0604030504040204" pitchFamily="50" charset="-128"/>
                <a:ea typeface="Meiryo UI" panose="020B0604030504040204" pitchFamily="50" charset="-128"/>
              </a:rPr>
              <a:t>　・スマホの適切な使用方法等を青少年自らが考え、発表するイベント。ワークショップで議論を重ねた上で、年</a:t>
            </a:r>
            <a:r>
              <a:rPr lang="en-US" altLang="ja-JP" sz="1400" dirty="0">
                <a:solidFill>
                  <a:prstClr val="black"/>
                </a:solidFill>
                <a:latin typeface="Meiryo UI" panose="020B0604030504040204" pitchFamily="50" charset="-128"/>
                <a:ea typeface="Meiryo UI" panose="020B0604030504040204" pitchFamily="50" charset="-128"/>
              </a:rPr>
              <a:t>1</a:t>
            </a:r>
            <a:r>
              <a:rPr lang="ja-JP" altLang="en-US" sz="1400" dirty="0">
                <a:solidFill>
                  <a:prstClr val="black"/>
                </a:solidFill>
                <a:latin typeface="Meiryo UI" panose="020B0604030504040204" pitchFamily="50" charset="-128"/>
                <a:ea typeface="Meiryo UI" panose="020B0604030504040204" pitchFamily="50" charset="-128"/>
              </a:rPr>
              <a:t>回発表</a:t>
            </a:r>
            <a:endParaRPr lang="en-US" altLang="ja-JP" sz="1400" dirty="0">
              <a:solidFill>
                <a:prstClr val="black"/>
              </a:solidFill>
              <a:latin typeface="Meiryo UI" panose="020B0604030504040204" pitchFamily="50" charset="-128"/>
              <a:ea typeface="Meiryo UI" panose="020B0604030504040204" pitchFamily="50" charset="-128"/>
            </a:endParaRPr>
          </a:p>
          <a:p>
            <a:pPr lvl="0"/>
            <a:r>
              <a:rPr lang="ja-JP" altLang="en-US" sz="1400" dirty="0">
                <a:solidFill>
                  <a:prstClr val="black"/>
                </a:solidFill>
                <a:latin typeface="Meiryo UI" panose="020B0604030504040204" pitchFamily="50" charset="-128"/>
                <a:ea typeface="Meiryo UI" panose="020B0604030504040204" pitchFamily="50" charset="-128"/>
              </a:rPr>
              <a:t>　（</a:t>
            </a:r>
            <a:r>
              <a:rPr lang="en-US" altLang="ja-JP" sz="1400" dirty="0">
                <a:solidFill>
                  <a:prstClr val="black"/>
                </a:solidFill>
                <a:latin typeface="Meiryo UI" panose="020B0604030504040204" pitchFamily="50" charset="-128"/>
                <a:ea typeface="Meiryo UI" panose="020B0604030504040204" pitchFamily="50" charset="-128"/>
              </a:rPr>
              <a:t>R</a:t>
            </a:r>
            <a:r>
              <a:rPr lang="ja-JP" altLang="en-US" sz="1400" dirty="0">
                <a:solidFill>
                  <a:prstClr val="black"/>
                </a:solidFill>
                <a:latin typeface="Meiryo UI" panose="020B0604030504040204" pitchFamily="50" charset="-128"/>
                <a:ea typeface="Meiryo UI" panose="020B0604030504040204" pitchFamily="50" charset="-128"/>
              </a:rPr>
              <a:t>１年度は小中高</a:t>
            </a:r>
            <a:r>
              <a:rPr lang="en-US" altLang="ja-JP" sz="1400" dirty="0">
                <a:solidFill>
                  <a:prstClr val="black"/>
                </a:solidFill>
                <a:latin typeface="Meiryo UI" panose="020B0604030504040204" pitchFamily="50" charset="-128"/>
                <a:ea typeface="Meiryo UI" panose="020B0604030504040204" pitchFamily="50" charset="-128"/>
              </a:rPr>
              <a:t>15</a:t>
            </a:r>
            <a:r>
              <a:rPr lang="ja-JP" altLang="en-US" sz="1400" dirty="0">
                <a:solidFill>
                  <a:prstClr val="black"/>
                </a:solidFill>
                <a:latin typeface="Meiryo UI" panose="020B0604030504040204" pitchFamily="50" charset="-128"/>
                <a:ea typeface="Meiryo UI" panose="020B0604030504040204" pitchFamily="50" charset="-128"/>
              </a:rPr>
              <a:t>校が参加</a:t>
            </a:r>
            <a:r>
              <a:rPr lang="ja-JP" altLang="en-US" sz="1400" dirty="0" smtClean="0">
                <a:solidFill>
                  <a:prstClr val="black"/>
                </a:solidFill>
                <a:latin typeface="Meiryo UI" panose="020B0604030504040204" pitchFamily="50" charset="-128"/>
                <a:ea typeface="Meiryo UI" panose="020B0604030504040204" pitchFamily="50" charset="-128"/>
              </a:rPr>
              <a:t>。来場者３００人）</a:t>
            </a:r>
            <a:endParaRPr lang="ja-JP" altLang="en-US" sz="1400" dirty="0">
              <a:solidFill>
                <a:prstClr val="black"/>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映像</a:t>
            </a:r>
            <a:r>
              <a:rPr lang="ja-JP" altLang="en-US" sz="1400" dirty="0" smtClean="0">
                <a:solidFill>
                  <a:schemeClr val="tx1"/>
                </a:solidFill>
                <a:latin typeface="Meiryo UI" panose="020B0604030504040204" pitchFamily="50" charset="-128"/>
                <a:ea typeface="Meiryo UI" panose="020B0604030504040204" pitchFamily="50" charset="-128"/>
              </a:rPr>
              <a:t>付き</a:t>
            </a:r>
            <a:r>
              <a:rPr lang="ja-JP" altLang="en-US" sz="1400" dirty="0">
                <a:solidFill>
                  <a:schemeClr val="tx1"/>
                </a:solidFill>
                <a:latin typeface="Meiryo UI" panose="020B0604030504040204" pitchFamily="50" charset="-128"/>
                <a:ea typeface="Meiryo UI" panose="020B0604030504040204" pitchFamily="50" charset="-128"/>
              </a:rPr>
              <a:t>の教材集を作成し、府内全ての小・中・高等学校、支援学校等へ配布</a:t>
            </a:r>
          </a:p>
          <a:p>
            <a:r>
              <a:rPr lang="ja-JP" altLang="en-US" sz="1400" dirty="0">
                <a:solidFill>
                  <a:schemeClr val="tx1"/>
                </a:solidFill>
                <a:latin typeface="Meiryo UI" panose="020B0604030504040204" pitchFamily="50" charset="-128"/>
                <a:ea typeface="Meiryo UI" panose="020B0604030504040204" pitchFamily="50" charset="-128"/>
              </a:rPr>
              <a:t>　・上記のスマホ・ＳＮＳ安全教室の教材の一部や性被害等の現状・危険性を分かりやすく伝える映像教材等を</a:t>
            </a:r>
            <a:r>
              <a:rPr lang="ja-JP" altLang="en-US" sz="1400" dirty="0" smtClean="0">
                <a:solidFill>
                  <a:schemeClr val="tx1"/>
                </a:solidFill>
                <a:latin typeface="Meiryo UI" panose="020B0604030504040204" pitchFamily="50" charset="-128"/>
                <a:ea typeface="Meiryo UI" panose="020B0604030504040204" pitchFamily="50" charset="-128"/>
              </a:rPr>
              <a:t>収録</a:t>
            </a:r>
            <a:endParaRPr lang="en-US" altLang="ja-JP" sz="1400" dirty="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■非行防止・犯罪被害防止教室</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・少年サポートセンター（府・府警）が小学</a:t>
            </a:r>
            <a:r>
              <a:rPr lang="en-US" altLang="ja-JP" sz="1400" dirty="0">
                <a:solidFill>
                  <a:schemeClr val="tx1"/>
                </a:solidFill>
                <a:latin typeface="Meiryo UI" panose="020B0604030504040204" pitchFamily="50" charset="-128"/>
                <a:ea typeface="Meiryo UI" panose="020B0604030504040204" pitchFamily="50" charset="-128"/>
              </a:rPr>
              <a:t>5</a:t>
            </a:r>
            <a:r>
              <a:rPr lang="ja-JP" altLang="en-US" sz="1400" dirty="0">
                <a:solidFill>
                  <a:schemeClr val="tx1"/>
                </a:solidFill>
                <a:latin typeface="Meiryo UI" panose="020B0604030504040204" pitchFamily="50" charset="-128"/>
                <a:ea typeface="Meiryo UI" panose="020B0604030504040204" pitchFamily="50" charset="-128"/>
              </a:rPr>
              <a:t>年生を対象に実施している本教室（</a:t>
            </a:r>
            <a:r>
              <a:rPr lang="en-US" altLang="ja-JP" sz="1400" dirty="0">
                <a:solidFill>
                  <a:schemeClr val="tx1"/>
                </a:solidFill>
                <a:latin typeface="Meiryo UI" panose="020B0604030504040204" pitchFamily="50" charset="-128"/>
                <a:ea typeface="Meiryo UI" panose="020B0604030504040204" pitchFamily="50" charset="-128"/>
              </a:rPr>
              <a:t>H30</a:t>
            </a:r>
            <a:r>
              <a:rPr lang="ja-JP" altLang="en-US" sz="1400" dirty="0">
                <a:solidFill>
                  <a:schemeClr val="tx1"/>
                </a:solidFill>
                <a:latin typeface="Meiryo UI" panose="020B0604030504040204" pitchFamily="50" charset="-128"/>
                <a:ea typeface="Meiryo UI" panose="020B0604030504040204" pitchFamily="50" charset="-128"/>
              </a:rPr>
              <a:t>年度</a:t>
            </a:r>
            <a:r>
              <a:rPr lang="en-US" altLang="ja-JP" sz="1400" dirty="0">
                <a:solidFill>
                  <a:schemeClr val="tx1"/>
                </a:solidFill>
                <a:latin typeface="Meiryo UI" panose="020B0604030504040204" pitchFamily="50" charset="-128"/>
                <a:ea typeface="Meiryo UI" panose="020B0604030504040204" pitchFamily="50" charset="-128"/>
              </a:rPr>
              <a:t>:1,002</a:t>
            </a:r>
            <a:r>
              <a:rPr lang="ja-JP" altLang="en-US" sz="1400" dirty="0">
                <a:solidFill>
                  <a:schemeClr val="tx1"/>
                </a:solidFill>
                <a:latin typeface="Meiryo UI" panose="020B0604030504040204" pitchFamily="50" charset="-128"/>
                <a:ea typeface="Meiryo UI" panose="020B0604030504040204" pitchFamily="50" charset="-128"/>
              </a:rPr>
              <a:t>校中</a:t>
            </a:r>
            <a:r>
              <a:rPr lang="en-US" altLang="ja-JP" sz="1400" dirty="0">
                <a:solidFill>
                  <a:schemeClr val="tx1"/>
                </a:solidFill>
                <a:latin typeface="Meiryo UI" panose="020B0604030504040204" pitchFamily="50" charset="-128"/>
                <a:ea typeface="Meiryo UI" panose="020B0604030504040204" pitchFamily="50" charset="-128"/>
              </a:rPr>
              <a:t>995</a:t>
            </a:r>
            <a:r>
              <a:rPr lang="ja-JP" altLang="en-US" sz="1400" dirty="0">
                <a:solidFill>
                  <a:schemeClr val="tx1"/>
                </a:solidFill>
                <a:latin typeface="Meiryo UI" panose="020B0604030504040204" pitchFamily="50" charset="-128"/>
                <a:ea typeface="Meiryo UI" panose="020B0604030504040204" pitchFamily="50" charset="-128"/>
              </a:rPr>
              <a:t>校で</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実施）において、スマホ利用時の安全対策等についても教育</a:t>
            </a:r>
          </a:p>
          <a:p>
            <a:endParaRPr lang="ja-JP" altLang="en-US" sz="1400" dirty="0">
              <a:solidFill>
                <a:schemeClr val="tx1"/>
              </a:solidFill>
              <a:latin typeface="Meiryo UI" panose="020B0604030504040204" pitchFamily="50" charset="-128"/>
              <a:ea typeface="Meiryo UI" panose="020B0604030504040204" pitchFamily="50" charset="-128"/>
            </a:endParaRPr>
          </a:p>
        </p:txBody>
      </p:sp>
      <p:cxnSp>
        <p:nvCxnSpPr>
          <p:cNvPr id="14" name="直線コネクタ 13">
            <a:extLst>
              <a:ext uri="{FF2B5EF4-FFF2-40B4-BE49-F238E27FC236}">
                <a16:creationId xmlns:a16="http://schemas.microsoft.com/office/drawing/2014/main" id="{DA9C57D1-DD89-4A64-A0AC-E62CC928980A}"/>
              </a:ext>
            </a:extLst>
          </p:cNvPr>
          <p:cNvCxnSpPr>
            <a:cxnSpLocks/>
          </p:cNvCxnSpPr>
          <p:nvPr/>
        </p:nvCxnSpPr>
        <p:spPr>
          <a:xfrm>
            <a:off x="0" y="574817"/>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正方形/長方形 17">
            <a:extLst>
              <a:ext uri="{FF2B5EF4-FFF2-40B4-BE49-F238E27FC236}">
                <a16:creationId xmlns:a16="http://schemas.microsoft.com/office/drawing/2014/main" id="{349F43A2-4BE0-4EDE-AF29-765DC25A6851}"/>
              </a:ext>
            </a:extLst>
          </p:cNvPr>
          <p:cNvSpPr/>
          <p:nvPr/>
        </p:nvSpPr>
        <p:spPr>
          <a:xfrm>
            <a:off x="205746" y="5375923"/>
            <a:ext cx="8732508" cy="1193690"/>
          </a:xfrm>
          <a:prstGeom prst="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solidFill>
                  <a:schemeClr val="tx1"/>
                </a:solidFill>
                <a:latin typeface="Meiryo UI" panose="020B0604030504040204" pitchFamily="50" charset="-128"/>
                <a:ea typeface="Meiryo UI" panose="020B0604030504040204" pitchFamily="50" charset="-128"/>
              </a:rPr>
              <a:t>■子どもと大人が考える被害防止のためのフォーラム</a:t>
            </a:r>
            <a:r>
              <a:rPr lang="en-US" altLang="ja-JP" sz="1400" b="1" dirty="0">
                <a:solidFill>
                  <a:schemeClr val="tx1"/>
                </a:solidFill>
                <a:latin typeface="Meiryo UI" panose="020B0604030504040204" pitchFamily="50" charset="-128"/>
                <a:ea typeface="Meiryo UI" panose="020B0604030504040204" pitchFamily="50" charset="-128"/>
              </a:rPr>
              <a:t>【R</a:t>
            </a:r>
            <a:r>
              <a:rPr lang="ja-JP" altLang="en-US" sz="1400" b="1" dirty="0">
                <a:solidFill>
                  <a:schemeClr val="tx1"/>
                </a:solidFill>
                <a:latin typeface="Meiryo UI" panose="020B0604030504040204" pitchFamily="50" charset="-128"/>
                <a:ea typeface="Meiryo UI" panose="020B0604030504040204" pitchFamily="50" charset="-128"/>
              </a:rPr>
              <a:t>２年度新規</a:t>
            </a:r>
            <a:r>
              <a:rPr lang="en-US" altLang="ja-JP" sz="1400" b="1" dirty="0">
                <a:solidFill>
                  <a:schemeClr val="tx1"/>
                </a:solidFill>
                <a:latin typeface="Meiryo UI" panose="020B0604030504040204" pitchFamily="50" charset="-128"/>
                <a:ea typeface="Meiryo UI" panose="020B0604030504040204" pitchFamily="50" charset="-128"/>
              </a:rPr>
              <a:t>】</a:t>
            </a:r>
          </a:p>
          <a:p>
            <a:r>
              <a:rPr lang="ja-JP" altLang="en-US" sz="1400" dirty="0">
                <a:solidFill>
                  <a:schemeClr val="tx1"/>
                </a:solidFill>
                <a:latin typeface="Meiryo UI" panose="020B0604030504040204" pitchFamily="50" charset="-128"/>
                <a:ea typeface="Meiryo UI" panose="020B0604030504040204" pitchFamily="50" charset="-128"/>
              </a:rPr>
              <a:t>・</a:t>
            </a:r>
            <a:r>
              <a:rPr lang="en-US" altLang="ja-JP" sz="1400" dirty="0">
                <a:solidFill>
                  <a:schemeClr val="tx1"/>
                </a:solidFill>
                <a:latin typeface="Meiryo UI" panose="020B0604030504040204" pitchFamily="50" charset="-128"/>
                <a:ea typeface="Meiryo UI" panose="020B0604030504040204" pitchFamily="50" charset="-128"/>
              </a:rPr>
              <a:t>SNS</a:t>
            </a:r>
            <a:r>
              <a:rPr lang="ja-JP" altLang="en-US" sz="1400" dirty="0">
                <a:solidFill>
                  <a:schemeClr val="tx1"/>
                </a:solidFill>
                <a:latin typeface="Meiryo UI" panose="020B0604030504040204" pitchFamily="50" charset="-128"/>
                <a:ea typeface="Meiryo UI" panose="020B0604030504040204" pitchFamily="50" charset="-128"/>
              </a:rPr>
              <a:t>等の利用実態や被害事例を青少年と保護者等で共有し、被害防止対策等について考えるためのフォーラムを開催</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■啓発キャンペーン（</a:t>
            </a:r>
            <a:r>
              <a:rPr lang="en-US" altLang="ja-JP" sz="1400" dirty="0">
                <a:solidFill>
                  <a:schemeClr val="tx1"/>
                </a:solidFill>
                <a:latin typeface="Meiryo UI" panose="020B0604030504040204" pitchFamily="50" charset="-128"/>
                <a:ea typeface="Meiryo UI" panose="020B0604030504040204" pitchFamily="50" charset="-128"/>
              </a:rPr>
              <a:t>7</a:t>
            </a:r>
            <a:r>
              <a:rPr lang="ja-JP" altLang="en-US" sz="1400" dirty="0">
                <a:solidFill>
                  <a:schemeClr val="tx1"/>
                </a:solidFill>
                <a:latin typeface="Meiryo UI" panose="020B0604030504040204" pitchFamily="50" charset="-128"/>
                <a:ea typeface="Meiryo UI" panose="020B0604030504040204" pitchFamily="50" charset="-128"/>
              </a:rPr>
              <a:t>月の少年非行・被害防止啓発キャンペーン等）などによる周知・啓発　</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■青少年に関わる者への指導要請　</a:t>
            </a:r>
          </a:p>
        </p:txBody>
      </p:sp>
      <p:sp>
        <p:nvSpPr>
          <p:cNvPr id="15" name="角丸四角形 9">
            <a:extLst>
              <a:ext uri="{FF2B5EF4-FFF2-40B4-BE49-F238E27FC236}">
                <a16:creationId xmlns:a16="http://schemas.microsoft.com/office/drawing/2014/main" id="{8500E3E4-42B9-4A95-B78B-AFC4D3E37A7D}"/>
              </a:ext>
            </a:extLst>
          </p:cNvPr>
          <p:cNvSpPr/>
          <p:nvPr/>
        </p:nvSpPr>
        <p:spPr>
          <a:xfrm>
            <a:off x="100021" y="743114"/>
            <a:ext cx="6686981" cy="381433"/>
          </a:xfrm>
          <a:prstGeom prst="roundRect">
            <a:avLst/>
          </a:prstGeom>
          <a:solidFill>
            <a:srgbClr val="002060"/>
          </a:solidFill>
          <a:ln w="9525"/>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altLang="ja-JP" sz="1800" b="1" dirty="0">
                <a:solidFill>
                  <a:schemeClr val="bg1"/>
                </a:solidFill>
                <a:latin typeface="Meiryo UI" panose="020B0604030504040204" pitchFamily="50" charset="-128"/>
                <a:ea typeface="Meiryo UI" panose="020B0604030504040204" pitchFamily="50" charset="-128"/>
              </a:rPr>
              <a:t>(2)</a:t>
            </a:r>
            <a:r>
              <a:rPr lang="ja-JP" altLang="en-US" sz="1800" b="1" dirty="0">
                <a:solidFill>
                  <a:schemeClr val="bg1"/>
                </a:solidFill>
                <a:latin typeface="Meiryo UI" panose="020B0604030504040204" pitchFamily="50" charset="-128"/>
                <a:ea typeface="Meiryo UI" panose="020B0604030504040204" pitchFamily="50" charset="-128"/>
              </a:rPr>
              <a:t>学校や学年単位の教育</a:t>
            </a:r>
            <a:r>
              <a:rPr lang="ja-JP" altLang="en-US" sz="2000" b="1" dirty="0">
                <a:solidFill>
                  <a:schemeClr val="bg1"/>
                </a:solidFill>
                <a:latin typeface="Meiryo UI" panose="020B0604030504040204" pitchFamily="50" charset="-128"/>
                <a:ea typeface="Meiryo UI" panose="020B0604030504040204" pitchFamily="50" charset="-128"/>
              </a:rPr>
              <a:t>　</a:t>
            </a:r>
            <a:r>
              <a:rPr lang="ja-JP" altLang="en-US" sz="1600" b="1" dirty="0">
                <a:solidFill>
                  <a:schemeClr val="bg1"/>
                </a:solidFill>
                <a:latin typeface="Meiryo UI" panose="020B0604030504040204" pitchFamily="50" charset="-128"/>
                <a:ea typeface="Meiryo UI" panose="020B0604030504040204" pitchFamily="50" charset="-128"/>
              </a:rPr>
              <a:t>～青少年自らが共に考える～</a:t>
            </a:r>
          </a:p>
        </p:txBody>
      </p:sp>
      <p:sp>
        <p:nvSpPr>
          <p:cNvPr id="17" name="角丸四角形 9">
            <a:extLst>
              <a:ext uri="{FF2B5EF4-FFF2-40B4-BE49-F238E27FC236}">
                <a16:creationId xmlns:a16="http://schemas.microsoft.com/office/drawing/2014/main" id="{EE590EE5-B6AB-4251-8E62-CCC161559911}"/>
              </a:ext>
            </a:extLst>
          </p:cNvPr>
          <p:cNvSpPr/>
          <p:nvPr/>
        </p:nvSpPr>
        <p:spPr>
          <a:xfrm>
            <a:off x="205746" y="5024366"/>
            <a:ext cx="6686981" cy="381433"/>
          </a:xfrm>
          <a:prstGeom prst="roundRect">
            <a:avLst/>
          </a:prstGeom>
          <a:solidFill>
            <a:srgbClr val="002060"/>
          </a:solidFill>
          <a:ln w="9525"/>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altLang="ja-JP" sz="1800" b="1" dirty="0">
                <a:solidFill>
                  <a:schemeClr val="bg1"/>
                </a:solidFill>
                <a:latin typeface="Meiryo UI" panose="020B0604030504040204" pitchFamily="50" charset="-128"/>
                <a:ea typeface="Meiryo UI" panose="020B0604030504040204" pitchFamily="50" charset="-128"/>
              </a:rPr>
              <a:t>(3)</a:t>
            </a:r>
            <a:r>
              <a:rPr lang="ja-JP" altLang="en-US" sz="1800" b="1" dirty="0">
                <a:solidFill>
                  <a:schemeClr val="bg1"/>
                </a:solidFill>
                <a:latin typeface="Meiryo UI" panose="020B0604030504040204" pitchFamily="50" charset="-128"/>
                <a:ea typeface="Meiryo UI" panose="020B0604030504040204" pitchFamily="50" charset="-128"/>
              </a:rPr>
              <a:t>青少年や保護者等へ広く周知　</a:t>
            </a:r>
            <a:r>
              <a:rPr lang="ja-JP" altLang="en-US" sz="1600" b="1" dirty="0">
                <a:solidFill>
                  <a:schemeClr val="bg1"/>
                </a:solidFill>
                <a:latin typeface="Meiryo UI" panose="020B0604030504040204" pitchFamily="50" charset="-128"/>
                <a:ea typeface="Meiryo UI" panose="020B0604030504040204" pitchFamily="50" charset="-128"/>
              </a:rPr>
              <a:t>～みんなで青少年を守る～</a:t>
            </a:r>
          </a:p>
        </p:txBody>
      </p:sp>
      <p:sp>
        <p:nvSpPr>
          <p:cNvPr id="19" name="テキスト ボックス 18"/>
          <p:cNvSpPr txBox="1"/>
          <p:nvPr/>
        </p:nvSpPr>
        <p:spPr>
          <a:xfrm>
            <a:off x="8416174" y="102409"/>
            <a:ext cx="699247" cy="369332"/>
          </a:xfrm>
          <a:prstGeom prst="rect">
            <a:avLst/>
          </a:prstGeom>
          <a:solidFill>
            <a:schemeClr val="accent2">
              <a:lumMod val="20000"/>
              <a:lumOff val="80000"/>
            </a:schemeClr>
          </a:solidFill>
          <a:ln w="12700">
            <a:solidFill>
              <a:schemeClr val="tx1"/>
            </a:solidFill>
          </a:ln>
        </p:spPr>
        <p:txBody>
          <a:bodyPr wrap="square" rtlCol="0">
            <a:spAutoFit/>
          </a:bodyPr>
          <a:lstStyle/>
          <a:p>
            <a:pPr algn="ctr"/>
            <a:r>
              <a:rPr kumimoji="1" lang="ja-JP" altLang="en-US" dirty="0">
                <a:latin typeface="Meiryo UI" panose="020B0604030504040204" pitchFamily="50" charset="-128"/>
                <a:ea typeface="Meiryo UI" panose="020B0604030504040204" pitchFamily="50" charset="-128"/>
              </a:rPr>
              <a:t>９</a:t>
            </a:r>
          </a:p>
        </p:txBody>
      </p:sp>
      <p:sp>
        <p:nvSpPr>
          <p:cNvPr id="20" name="タイトル 1"/>
          <p:cNvSpPr txBox="1">
            <a:spLocks/>
          </p:cNvSpPr>
          <p:nvPr/>
        </p:nvSpPr>
        <p:spPr>
          <a:xfrm>
            <a:off x="0" y="0"/>
            <a:ext cx="9144000" cy="511935"/>
          </a:xfrm>
          <a:prstGeom prst="rect">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400" b="1" dirty="0">
                <a:solidFill>
                  <a:schemeClr val="tx1"/>
                </a:solidFill>
                <a:latin typeface="Meiryo UI" panose="020B0604030504040204" pitchFamily="50" charset="-128"/>
                <a:ea typeface="Meiryo UI" panose="020B0604030504040204" pitchFamily="50" charset="-128"/>
              </a:rPr>
              <a:t>参考　</a:t>
            </a:r>
            <a:r>
              <a:rPr lang="ja-JP" altLang="en-US"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更なる教育啓発の取組②　　</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年度当初予算案）</a:t>
            </a:r>
            <a:endParaRPr lang="ja-JP" altLang="en-US" sz="2400" b="1" dirty="0">
              <a:solidFill>
                <a:schemeClr val="tx1"/>
              </a:solidFill>
              <a:latin typeface="Meiryo UI" panose="020B0604030504040204" pitchFamily="50" charset="-128"/>
              <a:ea typeface="Meiryo UI" panose="020B0604030504040204" pitchFamily="50" charset="-128"/>
            </a:endParaRPr>
          </a:p>
        </p:txBody>
      </p:sp>
      <p:sp>
        <p:nvSpPr>
          <p:cNvPr id="21" name="テキスト ボックス 20"/>
          <p:cNvSpPr txBox="1"/>
          <p:nvPr/>
        </p:nvSpPr>
        <p:spPr>
          <a:xfrm>
            <a:off x="8255906" y="76562"/>
            <a:ext cx="699247" cy="369332"/>
          </a:xfrm>
          <a:prstGeom prst="rect">
            <a:avLst/>
          </a:prstGeom>
          <a:solidFill>
            <a:schemeClr val="accent2">
              <a:lumMod val="20000"/>
              <a:lumOff val="80000"/>
            </a:schemeClr>
          </a:solidFill>
          <a:ln w="12700">
            <a:solidFill>
              <a:schemeClr val="tx1"/>
            </a:solidFill>
          </a:ln>
        </p:spPr>
        <p:txBody>
          <a:bodyPr wrap="square" rtlCol="0">
            <a:spAutoFit/>
          </a:bodyPr>
          <a:lstStyle/>
          <a:p>
            <a:pPr algn="ctr"/>
            <a:r>
              <a:rPr kumimoji="1" lang="ja-JP" altLang="en-US" dirty="0" smtClean="0">
                <a:latin typeface="Meiryo UI" panose="020B0604030504040204" pitchFamily="50" charset="-128"/>
                <a:ea typeface="Meiryo UI" panose="020B0604030504040204" pitchFamily="50" charset="-128"/>
              </a:rPr>
              <a:t>１２</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827230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B58AD3-05BE-4C10-A2A4-30EE743ED53C}"/>
              </a:ext>
            </a:extLst>
          </p:cNvPr>
          <p:cNvSpPr txBox="1">
            <a:spLocks/>
          </p:cNvSpPr>
          <p:nvPr/>
        </p:nvSpPr>
        <p:spPr>
          <a:xfrm>
            <a:off x="367612" y="212162"/>
            <a:ext cx="8599925" cy="718280"/>
          </a:xfrm>
          <a:prstGeom prst="rect">
            <a:avLst/>
          </a:prstGeom>
        </p:spPr>
        <p:txBody>
          <a:bodyPr anchor="t">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600" b="1" dirty="0">
                <a:latin typeface="Meiryo UI" panose="020B0604030504040204" pitchFamily="50" charset="-128"/>
                <a:ea typeface="Meiryo UI" panose="020B0604030504040204" pitchFamily="50" charset="-128"/>
              </a:rPr>
              <a:t>目次　　　　　　　　　　　　　　　　　　　　　　　　　</a:t>
            </a:r>
          </a:p>
        </p:txBody>
      </p:sp>
      <p:cxnSp>
        <p:nvCxnSpPr>
          <p:cNvPr id="6" name="直線コネクタ 5">
            <a:extLst>
              <a:ext uri="{FF2B5EF4-FFF2-40B4-BE49-F238E27FC236}">
                <a16:creationId xmlns:a16="http://schemas.microsoft.com/office/drawing/2014/main" id="{696BBDEF-7B41-486C-98C3-DD4898D73C22}"/>
              </a:ext>
            </a:extLst>
          </p:cNvPr>
          <p:cNvCxnSpPr/>
          <p:nvPr/>
        </p:nvCxnSpPr>
        <p:spPr>
          <a:xfrm>
            <a:off x="367612" y="778042"/>
            <a:ext cx="8185838"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タイトル 1">
            <a:extLst>
              <a:ext uri="{FF2B5EF4-FFF2-40B4-BE49-F238E27FC236}">
                <a16:creationId xmlns:a16="http://schemas.microsoft.com/office/drawing/2014/main" id="{232F4976-1543-489A-BE01-3AEF6CCC93BB}"/>
              </a:ext>
            </a:extLst>
          </p:cNvPr>
          <p:cNvSpPr txBox="1">
            <a:spLocks/>
          </p:cNvSpPr>
          <p:nvPr/>
        </p:nvSpPr>
        <p:spPr>
          <a:xfrm>
            <a:off x="494819" y="930442"/>
            <a:ext cx="8345510" cy="5728637"/>
          </a:xfrm>
          <a:prstGeom prst="rect">
            <a:avLst/>
          </a:prstGeom>
        </p:spPr>
        <p:txBody>
          <a:bodyPr anchor="t">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000" dirty="0">
                <a:latin typeface="Meiryo UI" panose="020B0604030504040204" pitchFamily="50" charset="-128"/>
                <a:ea typeface="Meiryo UI" panose="020B0604030504040204" pitchFamily="50" charset="-128"/>
              </a:rPr>
              <a:t>１．大阪府青少年健全育成条例（第</a:t>
            </a:r>
            <a:r>
              <a:rPr lang="en-US" altLang="ja-JP" sz="2000" dirty="0">
                <a:latin typeface="Meiryo UI" panose="020B0604030504040204" pitchFamily="50" charset="-128"/>
                <a:ea typeface="Meiryo UI" panose="020B0604030504040204" pitchFamily="50" charset="-128"/>
              </a:rPr>
              <a:t>39</a:t>
            </a:r>
            <a:r>
              <a:rPr lang="ja-JP" altLang="en-US" sz="2000" dirty="0">
                <a:latin typeface="Meiryo UI" panose="020B0604030504040204" pitchFamily="50" charset="-128"/>
                <a:ea typeface="Meiryo UI" panose="020B0604030504040204" pitchFamily="50" charset="-128"/>
              </a:rPr>
              <a:t>条）に</a:t>
            </a:r>
            <a:r>
              <a:rPr lang="ja-JP" altLang="en-US" sz="2000" dirty="0" smtClean="0">
                <a:latin typeface="Meiryo UI" panose="020B0604030504040204" pitchFamily="50" charset="-128"/>
                <a:ea typeface="Meiryo UI" panose="020B0604030504040204" pitchFamily="50" charset="-128"/>
              </a:rPr>
              <a:t>ついて</a:t>
            </a:r>
            <a:endParaRPr lang="en-US" altLang="ja-JP" sz="2000" dirty="0" smtClean="0">
              <a:latin typeface="Meiryo UI" panose="020B0604030504040204" pitchFamily="50" charset="-128"/>
              <a:ea typeface="Meiryo UI" panose="020B0604030504040204" pitchFamily="50" charset="-128"/>
            </a:endParaRPr>
          </a:p>
          <a:p>
            <a:endParaRPr lang="en-US" altLang="ja-JP" sz="2000" dirty="0">
              <a:latin typeface="Meiryo UI" panose="020B0604030504040204" pitchFamily="50" charset="-128"/>
              <a:ea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rPr>
              <a:t>２．児童に対する主な性犯罪規定について</a:t>
            </a:r>
            <a:endParaRPr lang="en-US" altLang="ja-JP" sz="2000" dirty="0">
              <a:latin typeface="Meiryo UI" panose="020B0604030504040204" pitchFamily="50" charset="-128"/>
              <a:ea typeface="Meiryo UI" panose="020B0604030504040204" pitchFamily="50" charset="-128"/>
            </a:endParaRPr>
          </a:p>
          <a:p>
            <a:endParaRPr lang="en-US" altLang="ja-JP" sz="2000" dirty="0">
              <a:latin typeface="Meiryo UI" panose="020B0604030504040204" pitchFamily="50" charset="-128"/>
              <a:ea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rPr>
              <a:t>３</a:t>
            </a:r>
            <a:r>
              <a:rPr lang="ja-JP" altLang="en-US" sz="2000" dirty="0">
                <a:latin typeface="Meiryo UI" panose="020B0604030504040204" pitchFamily="50" charset="-128"/>
                <a:ea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rPr>
              <a:t>見直し</a:t>
            </a:r>
            <a:r>
              <a:rPr lang="ja-JP" altLang="en-US" sz="2000" dirty="0">
                <a:latin typeface="Meiryo UI" panose="020B0604030504040204" pitchFamily="50" charset="-128"/>
                <a:ea typeface="Meiryo UI" panose="020B0604030504040204" pitchFamily="50" charset="-128"/>
              </a:rPr>
              <a:t>の背景</a:t>
            </a:r>
            <a:endParaRPr lang="en-US" altLang="ja-JP" sz="2000"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a:t>
            </a:r>
            <a:r>
              <a:rPr lang="en-US" altLang="ja-JP" sz="2000" dirty="0" smtClean="0">
                <a:latin typeface="Meiryo UI" panose="020B0604030504040204" pitchFamily="50" charset="-128"/>
                <a:ea typeface="Meiryo UI" panose="020B0604030504040204" pitchFamily="50" charset="-128"/>
              </a:rPr>
              <a:t>3-1 </a:t>
            </a:r>
            <a:r>
              <a:rPr lang="ja-JP" altLang="en-US" sz="2000" dirty="0">
                <a:latin typeface="Meiryo UI" panose="020B0604030504040204" pitchFamily="50" charset="-128"/>
                <a:ea typeface="Meiryo UI" panose="020B0604030504040204" pitchFamily="50" charset="-128"/>
              </a:rPr>
              <a:t>スマートフォンの所持率と被害児童数の推移</a:t>
            </a:r>
            <a:endParaRPr lang="en-US" altLang="ja-JP" sz="2000" dirty="0">
              <a:latin typeface="Meiryo UI" panose="020B0604030504040204" pitchFamily="50" charset="-128"/>
              <a:ea typeface="Meiryo UI" panose="020B0604030504040204" pitchFamily="50" charset="-128"/>
            </a:endParaRPr>
          </a:p>
          <a:p>
            <a:r>
              <a:rPr lang="en-US" altLang="ja-JP" sz="2000" dirty="0">
                <a:latin typeface="Meiryo UI" panose="020B0604030504040204" pitchFamily="50" charset="-128"/>
                <a:ea typeface="Meiryo UI" panose="020B0604030504040204" pitchFamily="50" charset="-128"/>
              </a:rPr>
              <a:t>      </a:t>
            </a:r>
            <a:r>
              <a:rPr lang="en-US" altLang="ja-JP" sz="2000" dirty="0" smtClean="0">
                <a:latin typeface="Meiryo UI" panose="020B0604030504040204" pitchFamily="50" charset="-128"/>
                <a:ea typeface="Meiryo UI" panose="020B0604030504040204" pitchFamily="50" charset="-128"/>
              </a:rPr>
              <a:t>3-2 </a:t>
            </a:r>
            <a:r>
              <a:rPr lang="ja-JP" altLang="en-US" sz="2000" dirty="0">
                <a:latin typeface="Meiryo UI" panose="020B0604030504040204" pitchFamily="50" charset="-128"/>
                <a:ea typeface="Meiryo UI" panose="020B0604030504040204" pitchFamily="50" charset="-128"/>
              </a:rPr>
              <a:t>被害児童が被疑者に会った理由と性被害の実例</a:t>
            </a:r>
            <a:endParaRPr lang="en-US" altLang="ja-JP" sz="2000" dirty="0">
              <a:latin typeface="Meiryo UI" panose="020B0604030504040204" pitchFamily="50" charset="-128"/>
              <a:ea typeface="Meiryo UI" panose="020B0604030504040204" pitchFamily="50" charset="-128"/>
            </a:endParaRPr>
          </a:p>
          <a:p>
            <a:endParaRPr lang="en-US" altLang="ja-JP" sz="2000" dirty="0">
              <a:latin typeface="Meiryo UI" panose="020B0604030504040204" pitchFamily="50" charset="-128"/>
              <a:ea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rPr>
              <a:t>４．</a:t>
            </a:r>
            <a:r>
              <a:rPr lang="ja-JP" altLang="en-US" sz="2000" dirty="0">
                <a:latin typeface="Meiryo UI" panose="020B0604030504040204" pitchFamily="50" charset="-128"/>
                <a:ea typeface="Meiryo UI" panose="020B0604030504040204" pitchFamily="50" charset="-128"/>
              </a:rPr>
              <a:t>青少年健全育成審議会における審議経過</a:t>
            </a:r>
            <a:endParaRPr lang="en-US" altLang="ja-JP" sz="2000" dirty="0">
              <a:latin typeface="Meiryo UI" panose="020B0604030504040204" pitchFamily="50" charset="-128"/>
              <a:ea typeface="Meiryo UI" panose="020B0604030504040204" pitchFamily="50" charset="-128"/>
            </a:endParaRPr>
          </a:p>
          <a:p>
            <a:endParaRPr lang="en-US" altLang="ja-JP" sz="2000" dirty="0">
              <a:latin typeface="Meiryo UI" panose="020B0604030504040204" pitchFamily="50" charset="-128"/>
              <a:ea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rPr>
              <a:t>５．</a:t>
            </a:r>
            <a:r>
              <a:rPr lang="ja-JP" altLang="en-US" sz="2000" dirty="0">
                <a:latin typeface="Meiryo UI" panose="020B0604030504040204" pitchFamily="50" charset="-128"/>
                <a:ea typeface="Meiryo UI" panose="020B0604030504040204" pitchFamily="50" charset="-128"/>
              </a:rPr>
              <a:t>提言を踏まえた府としての考え方</a:t>
            </a:r>
            <a:endParaRPr lang="en-US" altLang="ja-JP" sz="2000"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５</a:t>
            </a:r>
            <a:r>
              <a:rPr lang="en-US" altLang="ja-JP" sz="2000" dirty="0" smtClean="0">
                <a:latin typeface="Meiryo UI" panose="020B0604030504040204" pitchFamily="50" charset="-128"/>
                <a:ea typeface="Meiryo UI" panose="020B0604030504040204" pitchFamily="50" charset="-128"/>
              </a:rPr>
              <a:t>-1 </a:t>
            </a:r>
            <a:r>
              <a:rPr lang="ja-JP" altLang="en-US" sz="2000" dirty="0">
                <a:latin typeface="Meiryo UI" panose="020B0604030504040204" pitchFamily="50" charset="-128"/>
                <a:ea typeface="Meiryo UI" panose="020B0604030504040204" pitchFamily="50" charset="-128"/>
              </a:rPr>
              <a:t>規制の対象範囲について</a:t>
            </a:r>
            <a:endParaRPr lang="en-US" altLang="ja-JP" sz="2000"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５</a:t>
            </a:r>
            <a:r>
              <a:rPr lang="en-US" altLang="ja-JP" sz="2000" dirty="0" smtClean="0">
                <a:latin typeface="Meiryo UI" panose="020B0604030504040204" pitchFamily="50" charset="-128"/>
                <a:ea typeface="Meiryo UI" panose="020B0604030504040204" pitchFamily="50" charset="-128"/>
              </a:rPr>
              <a:t>-2 </a:t>
            </a:r>
            <a:r>
              <a:rPr lang="ja-JP" altLang="en-US" sz="2000" dirty="0">
                <a:latin typeface="Meiryo UI" panose="020B0604030504040204" pitchFamily="50" charset="-128"/>
                <a:ea typeface="Meiryo UI" panose="020B0604030504040204" pitchFamily="50" charset="-128"/>
              </a:rPr>
              <a:t>構成要件に</a:t>
            </a:r>
            <a:r>
              <a:rPr lang="ja-JP" altLang="en-US" sz="2000" dirty="0" smtClean="0">
                <a:latin typeface="Meiryo UI" panose="020B0604030504040204" pitchFamily="50" charset="-128"/>
                <a:ea typeface="Meiryo UI" panose="020B0604030504040204" pitchFamily="50" charset="-128"/>
              </a:rPr>
              <a:t>ついて</a:t>
            </a:r>
            <a:endParaRPr lang="en-US" altLang="ja-JP" sz="2000" dirty="0">
              <a:latin typeface="Meiryo UI" panose="020B0604030504040204" pitchFamily="50" charset="-128"/>
              <a:ea typeface="Meiryo UI" panose="020B0604030504040204" pitchFamily="50" charset="-128"/>
            </a:endParaRPr>
          </a:p>
          <a:p>
            <a:endParaRPr lang="en-US" altLang="ja-JP" sz="2000"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６</a:t>
            </a:r>
            <a:r>
              <a:rPr lang="ja-JP" altLang="en-US" sz="2000" dirty="0" smtClean="0">
                <a:latin typeface="Meiryo UI" panose="020B0604030504040204" pitchFamily="50" charset="-128"/>
                <a:ea typeface="Meiryo UI" panose="020B0604030504040204" pitchFamily="50" charset="-128"/>
              </a:rPr>
              <a:t>．条例改正（案）</a:t>
            </a:r>
            <a:endParaRPr lang="en-US" altLang="ja-JP" sz="2000" dirty="0" smtClean="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　　 </a:t>
            </a:r>
            <a:r>
              <a:rPr lang="en-US" altLang="ja-JP" sz="2000" dirty="0" smtClean="0">
                <a:latin typeface="Meiryo UI" panose="020B0604030504040204" pitchFamily="50" charset="-128"/>
                <a:ea typeface="Meiryo UI" panose="020B0604030504040204" pitchFamily="50" charset="-128"/>
              </a:rPr>
              <a:t>6-1 </a:t>
            </a:r>
            <a:r>
              <a:rPr lang="ja-JP" altLang="en-US" sz="2000" dirty="0" smtClean="0">
                <a:latin typeface="Meiryo UI" panose="020B0604030504040204" pitchFamily="50" charset="-128"/>
                <a:ea typeface="Meiryo UI" panose="020B0604030504040204" pitchFamily="50" charset="-128"/>
              </a:rPr>
              <a:t>条例改正（案）</a:t>
            </a:r>
            <a:r>
              <a:rPr lang="en-US" altLang="ja-JP" sz="2000" dirty="0" smtClean="0">
                <a:latin typeface="Meiryo UI" panose="020B0604030504040204" pitchFamily="50" charset="-128"/>
                <a:ea typeface="Meiryo UI" panose="020B0604030504040204" pitchFamily="50" charset="-128"/>
              </a:rPr>
              <a:t/>
            </a:r>
            <a:br>
              <a:rPr lang="en-US" altLang="ja-JP" sz="2000" dirty="0" smtClean="0">
                <a:latin typeface="Meiryo UI" panose="020B0604030504040204" pitchFamily="50" charset="-128"/>
                <a:ea typeface="Meiryo UI" panose="020B0604030504040204" pitchFamily="50" charset="-128"/>
              </a:rPr>
            </a:br>
            <a:r>
              <a:rPr lang="ja-JP" altLang="en-US" sz="2000" dirty="0" smtClean="0">
                <a:latin typeface="Meiryo UI" panose="020B0604030504040204" pitchFamily="50" charset="-128"/>
                <a:ea typeface="Meiryo UI" panose="020B0604030504040204" pitchFamily="50" charset="-128"/>
              </a:rPr>
              <a:t>　　　 </a:t>
            </a:r>
            <a:r>
              <a:rPr lang="en-US" altLang="ja-JP" sz="2000" dirty="0" smtClean="0">
                <a:latin typeface="Meiryo UI" panose="020B0604030504040204" pitchFamily="50" charset="-128"/>
                <a:ea typeface="Meiryo UI" panose="020B0604030504040204" pitchFamily="50" charset="-128"/>
              </a:rPr>
              <a:t>6-2 </a:t>
            </a:r>
            <a:r>
              <a:rPr lang="ja-JP" altLang="en-US" sz="2000" dirty="0" smtClean="0">
                <a:latin typeface="Meiryo UI" panose="020B0604030504040204" pitchFamily="50" charset="-128"/>
                <a:ea typeface="Meiryo UI" panose="020B0604030504040204" pitchFamily="50" charset="-128"/>
              </a:rPr>
              <a:t>他府県条例の規定状況</a:t>
            </a:r>
            <a:endParaRPr lang="en-US" altLang="ja-JP" sz="2000"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 </a:t>
            </a:r>
            <a:r>
              <a:rPr lang="en-US" altLang="ja-JP" sz="2000" dirty="0" smtClean="0">
                <a:latin typeface="Meiryo UI" panose="020B0604030504040204" pitchFamily="50" charset="-128"/>
                <a:ea typeface="Meiryo UI" panose="020B0604030504040204" pitchFamily="50" charset="-128"/>
              </a:rPr>
              <a:t>6-3 </a:t>
            </a:r>
            <a:r>
              <a:rPr lang="ja-JP" altLang="en-US" sz="2000" dirty="0" smtClean="0">
                <a:latin typeface="Meiryo UI" panose="020B0604030504040204" pitchFamily="50" charset="-128"/>
                <a:ea typeface="Meiryo UI" panose="020B0604030504040204" pitchFamily="50" charset="-128"/>
              </a:rPr>
              <a:t>新旧対照表</a:t>
            </a:r>
            <a:r>
              <a:rPr lang="ja-JP" altLang="en-US" sz="2000" dirty="0">
                <a:latin typeface="Meiryo UI" panose="020B0604030504040204" pitchFamily="50" charset="-128"/>
                <a:ea typeface="Meiryo UI" panose="020B0604030504040204" pitchFamily="50" charset="-128"/>
              </a:rPr>
              <a:t>　　　</a:t>
            </a:r>
            <a:endParaRPr lang="en-US" altLang="ja-JP" sz="2000" dirty="0">
              <a:latin typeface="Meiryo UI" panose="020B0604030504040204" pitchFamily="50" charset="-128"/>
              <a:ea typeface="Meiryo UI" panose="020B0604030504040204" pitchFamily="50" charset="-128"/>
            </a:endParaRPr>
          </a:p>
          <a:p>
            <a:endParaRPr lang="en-US" altLang="ja-JP" sz="2000"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≪参考資料</a:t>
            </a:r>
            <a:r>
              <a:rPr lang="ja-JP" altLang="en-US" sz="2000" dirty="0" smtClean="0">
                <a:latin typeface="Meiryo UI" panose="020B0604030504040204" pitchFamily="50" charset="-128"/>
                <a:ea typeface="Meiryo UI" panose="020B0604030504040204" pitchFamily="50" charset="-128"/>
              </a:rPr>
              <a:t>≫</a:t>
            </a:r>
            <a:endParaRPr lang="en-US" altLang="ja-JP" sz="2000" dirty="0" smtClean="0">
              <a:latin typeface="Meiryo UI" panose="020B0604030504040204" pitchFamily="50" charset="-128"/>
              <a:ea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rPr>
              <a:t>・更</a:t>
            </a:r>
            <a:r>
              <a:rPr lang="ja-JP" altLang="en-US" sz="2000" dirty="0">
                <a:latin typeface="Meiryo UI" panose="020B0604030504040204" pitchFamily="50" charset="-128"/>
                <a:ea typeface="Meiryo UI" panose="020B0604030504040204" pitchFamily="50" charset="-128"/>
              </a:rPr>
              <a:t>なる教育啓発の取組①</a:t>
            </a:r>
            <a:r>
              <a:rPr lang="ja-JP" altLang="en-US" sz="2000" dirty="0" smtClean="0">
                <a:latin typeface="Meiryo UI" panose="020B0604030504040204" pitchFamily="50" charset="-128"/>
                <a:ea typeface="Meiryo UI" panose="020B0604030504040204" pitchFamily="50" charset="-128"/>
              </a:rPr>
              <a:t>②</a:t>
            </a:r>
            <a:endParaRPr lang="en-US" altLang="ja-JP"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28360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8782" y="1112841"/>
            <a:ext cx="9096639" cy="584775"/>
          </a:xfrm>
          <a:prstGeom prst="rect">
            <a:avLst/>
          </a:prstGeom>
        </p:spPr>
        <p:txBody>
          <a:bodyPr wrap="square">
            <a:spAutoFit/>
          </a:bodyPr>
          <a:lstStyle/>
          <a:p>
            <a:r>
              <a:rPr lang="ja-JP" altLang="en-US" sz="1600" dirty="0">
                <a:solidFill>
                  <a:srgbClr val="000000"/>
                </a:solidFill>
                <a:latin typeface="Meiryo UI" panose="020B0604030504040204" pitchFamily="50" charset="-128"/>
                <a:ea typeface="Meiryo UI" panose="020B0604030504040204" pitchFamily="50" charset="-128"/>
              </a:rPr>
              <a:t>●　青少年を取り巻く社会環境を整備し、及び青少年</a:t>
            </a:r>
            <a:r>
              <a:rPr lang="ja-JP" altLang="en-US" sz="1600" dirty="0" smtClean="0">
                <a:solidFill>
                  <a:srgbClr val="000000"/>
                </a:solidFill>
                <a:latin typeface="Meiryo UI" panose="020B0604030504040204" pitchFamily="50" charset="-128"/>
                <a:ea typeface="Meiryo UI" panose="020B0604030504040204" pitchFamily="50" charset="-128"/>
              </a:rPr>
              <a:t>をその健全</a:t>
            </a:r>
            <a:r>
              <a:rPr lang="ja-JP" altLang="en-US" sz="1600" dirty="0">
                <a:solidFill>
                  <a:srgbClr val="000000"/>
                </a:solidFill>
                <a:latin typeface="Meiryo UI" panose="020B0604030504040204" pitchFamily="50" charset="-128"/>
                <a:ea typeface="Meiryo UI" panose="020B0604030504040204" pitchFamily="50" charset="-128"/>
              </a:rPr>
              <a:t>な成長を阻害する行為から保護し、</a:t>
            </a:r>
            <a:r>
              <a:rPr lang="ja-JP" altLang="en-US" sz="1600" dirty="0" smtClean="0">
                <a:solidFill>
                  <a:srgbClr val="000000"/>
                </a:solidFill>
                <a:latin typeface="Meiryo UI" panose="020B0604030504040204" pitchFamily="50" charset="-128"/>
                <a:ea typeface="Meiryo UI" panose="020B0604030504040204" pitchFamily="50" charset="-128"/>
              </a:rPr>
              <a:t>もって</a:t>
            </a:r>
            <a:endParaRPr lang="en-US" altLang="ja-JP" sz="1600" dirty="0" smtClean="0">
              <a:solidFill>
                <a:srgbClr val="000000"/>
              </a:solidFill>
              <a:latin typeface="Meiryo UI" panose="020B0604030504040204" pitchFamily="50" charset="-128"/>
              <a:ea typeface="Meiryo UI" panose="020B0604030504040204" pitchFamily="50" charset="-128"/>
            </a:endParaRPr>
          </a:p>
          <a:p>
            <a:r>
              <a:rPr lang="ja-JP" altLang="en-US" sz="1600" dirty="0">
                <a:solidFill>
                  <a:srgbClr val="000000"/>
                </a:solidFill>
                <a:latin typeface="Meiryo UI" panose="020B0604030504040204" pitchFamily="50" charset="-128"/>
                <a:ea typeface="Meiryo UI" panose="020B0604030504040204" pitchFamily="50" charset="-128"/>
              </a:rPr>
              <a:t>　</a:t>
            </a:r>
            <a:r>
              <a:rPr lang="ja-JP" altLang="en-US" sz="1600" dirty="0" smtClean="0">
                <a:solidFill>
                  <a:srgbClr val="000000"/>
                </a:solidFill>
                <a:latin typeface="Meiryo UI" panose="020B0604030504040204" pitchFamily="50" charset="-128"/>
                <a:ea typeface="Meiryo UI" panose="020B0604030504040204" pitchFamily="50" charset="-128"/>
              </a:rPr>
              <a:t>　 青少年の</a:t>
            </a:r>
            <a:r>
              <a:rPr lang="ja-JP" altLang="en-US" sz="1600" dirty="0">
                <a:solidFill>
                  <a:srgbClr val="000000"/>
                </a:solidFill>
                <a:latin typeface="Meiryo UI" panose="020B0604030504040204" pitchFamily="50" charset="-128"/>
                <a:ea typeface="Meiryo UI" panose="020B0604030504040204" pitchFamily="50" charset="-128"/>
              </a:rPr>
              <a:t>健全な育成を図ることを目的に制定（</a:t>
            </a:r>
            <a:r>
              <a:rPr lang="ja-JP" altLang="ja-JP" sz="1600" dirty="0">
                <a:latin typeface="Meiryo UI" panose="020B0604030504040204" pitchFamily="50" charset="-128"/>
                <a:ea typeface="Meiryo UI" panose="020B0604030504040204" pitchFamily="50" charset="-128"/>
              </a:rPr>
              <a:t>昭和</a:t>
            </a:r>
            <a:r>
              <a:rPr lang="en-US" altLang="ja-JP" sz="1600" dirty="0">
                <a:latin typeface="Meiryo UI" panose="020B0604030504040204" pitchFamily="50" charset="-128"/>
                <a:ea typeface="Meiryo UI" panose="020B0604030504040204" pitchFamily="50" charset="-128"/>
              </a:rPr>
              <a:t>59</a:t>
            </a:r>
            <a:r>
              <a:rPr lang="ja-JP" altLang="ja-JP" sz="1600" dirty="0">
                <a:latin typeface="Meiryo UI" panose="020B0604030504040204" pitchFamily="50" charset="-128"/>
                <a:ea typeface="Meiryo UI" panose="020B0604030504040204" pitchFamily="50" charset="-128"/>
              </a:rPr>
              <a:t>年</a:t>
            </a:r>
            <a:r>
              <a:rPr lang="en-US" altLang="ja-JP" sz="1600" dirty="0">
                <a:latin typeface="Meiryo UI" panose="020B0604030504040204" pitchFamily="50" charset="-128"/>
                <a:ea typeface="Meiryo UI" panose="020B0604030504040204" pitchFamily="50" charset="-128"/>
              </a:rPr>
              <a:t>11</a:t>
            </a:r>
            <a:r>
              <a:rPr lang="ja-JP" altLang="ja-JP" sz="1600" dirty="0">
                <a:latin typeface="Meiryo UI" panose="020B0604030504040204" pitchFamily="50" charset="-128"/>
                <a:ea typeface="Meiryo UI" panose="020B0604030504040204" pitchFamily="50" charset="-128"/>
              </a:rPr>
              <a:t>月</a:t>
            </a:r>
            <a:r>
              <a:rPr lang="en-US" altLang="ja-JP" sz="1600" dirty="0">
                <a:latin typeface="Meiryo UI" panose="020B0604030504040204" pitchFamily="50" charset="-128"/>
                <a:ea typeface="Meiryo UI" panose="020B0604030504040204" pitchFamily="50" charset="-128"/>
              </a:rPr>
              <a:t>1</a:t>
            </a:r>
            <a:r>
              <a:rPr lang="ja-JP" altLang="ja-JP" sz="1600" dirty="0">
                <a:latin typeface="Meiryo UI" panose="020B0604030504040204" pitchFamily="50" charset="-128"/>
                <a:ea typeface="Meiryo UI" panose="020B0604030504040204" pitchFamily="50" charset="-128"/>
              </a:rPr>
              <a:t>日</a:t>
            </a:r>
            <a:r>
              <a:rPr lang="ja-JP" altLang="en-US" sz="1600" dirty="0">
                <a:latin typeface="Meiryo UI" panose="020B0604030504040204" pitchFamily="50" charset="-128"/>
                <a:ea typeface="Meiryo UI" panose="020B0604030504040204" pitchFamily="50" charset="-128"/>
              </a:rPr>
              <a:t>　</a:t>
            </a:r>
            <a:r>
              <a:rPr lang="ja-JP" altLang="ja-JP" sz="1600" dirty="0">
                <a:latin typeface="Meiryo UI" panose="020B0604030504040204" pitchFamily="50" charset="-128"/>
                <a:ea typeface="Meiryo UI" panose="020B0604030504040204" pitchFamily="50" charset="-128"/>
              </a:rPr>
              <a:t>施行</a:t>
            </a:r>
            <a:r>
              <a:rPr lang="ja-JP" altLang="en-US" sz="1600" dirty="0">
                <a:solidFill>
                  <a:srgbClr val="000000"/>
                </a:solidFill>
                <a:latin typeface="Meiryo UI" panose="020B0604030504040204" pitchFamily="50" charset="-128"/>
                <a:ea typeface="Meiryo UI" panose="020B0604030504040204" pitchFamily="50" charset="-128"/>
              </a:rPr>
              <a:t>）</a:t>
            </a:r>
            <a:endParaRPr lang="en-US" altLang="ja-JP" sz="1600" dirty="0">
              <a:solidFill>
                <a:srgbClr val="000000"/>
              </a:solidFill>
              <a:latin typeface="Meiryo UI" panose="020B0604030504040204" pitchFamily="50" charset="-128"/>
              <a:ea typeface="Meiryo UI" panose="020B0604030504040204" pitchFamily="50" charset="-128"/>
            </a:endParaRPr>
          </a:p>
        </p:txBody>
      </p:sp>
      <p:sp>
        <p:nvSpPr>
          <p:cNvPr id="9" name="角丸四角形 8"/>
          <p:cNvSpPr/>
          <p:nvPr/>
        </p:nvSpPr>
        <p:spPr>
          <a:xfrm>
            <a:off x="104510" y="700718"/>
            <a:ext cx="2070654" cy="372908"/>
          </a:xfrm>
          <a:prstGeom prst="roundRect">
            <a:avLst/>
          </a:prstGeom>
          <a:solidFill>
            <a:srgbClr val="002060"/>
          </a:solidFill>
        </p:spPr>
        <p:style>
          <a:lnRef idx="0">
            <a:schemeClr val="accent5"/>
          </a:lnRef>
          <a:fillRef idx="3">
            <a:schemeClr val="accent5"/>
          </a:fillRef>
          <a:effectRef idx="3">
            <a:schemeClr val="accent5"/>
          </a:effectRef>
          <a:fontRef idx="minor">
            <a:schemeClr val="lt1"/>
          </a:fontRef>
        </p:style>
        <p:txBody>
          <a:bodyPr rtlCol="0" anchor="ctr"/>
          <a:lstStyle/>
          <a:p>
            <a:pPr marL="646748" indent="-647700"/>
            <a:r>
              <a:rPr lang="ja-JP" altLang="en-US" sz="2400" b="1" kern="100" dirty="0">
                <a:latin typeface="Meiryo UI" panose="020B0604030504040204" pitchFamily="50" charset="-128"/>
                <a:ea typeface="Meiryo UI" panose="020B0604030504040204" pitchFamily="50" charset="-128"/>
                <a:cs typeface="Times New Roman" panose="02020603050405020304" pitchFamily="18" charset="0"/>
              </a:rPr>
              <a:t>　条例の目的</a:t>
            </a:r>
            <a:endParaRPr lang="en-US" altLang="ja-JP" sz="2400" b="1"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5" name="角丸四角形 4"/>
          <p:cNvSpPr/>
          <p:nvPr/>
        </p:nvSpPr>
        <p:spPr>
          <a:xfrm>
            <a:off x="104509" y="1811920"/>
            <a:ext cx="5049381" cy="372908"/>
          </a:xfrm>
          <a:prstGeom prst="roundRect">
            <a:avLst/>
          </a:prstGeom>
          <a:solidFill>
            <a:srgbClr val="002060"/>
          </a:solidFill>
        </p:spPr>
        <p:style>
          <a:lnRef idx="0">
            <a:schemeClr val="accent5"/>
          </a:lnRef>
          <a:fillRef idx="3">
            <a:schemeClr val="accent5"/>
          </a:fillRef>
          <a:effectRef idx="3">
            <a:schemeClr val="accent5"/>
          </a:effectRef>
          <a:fontRef idx="minor">
            <a:schemeClr val="lt1"/>
          </a:fontRef>
        </p:style>
        <p:txBody>
          <a:bodyPr rtlCol="0" anchor="ctr"/>
          <a:lstStyle/>
          <a:p>
            <a:pPr marL="646748" indent="-647700"/>
            <a:r>
              <a:rPr lang="ja-JP" altLang="en-US" sz="2400" b="1" kern="100" dirty="0">
                <a:latin typeface="Meiryo UI" panose="020B0604030504040204" pitchFamily="50" charset="-128"/>
                <a:ea typeface="Meiryo UI" panose="020B0604030504040204" pitchFamily="50" charset="-128"/>
                <a:cs typeface="Times New Roman" panose="02020603050405020304" pitchFamily="18" charset="0"/>
              </a:rPr>
              <a:t>　第</a:t>
            </a:r>
            <a:r>
              <a:rPr lang="en-US" altLang="ja-JP" sz="2400" b="1" kern="100" dirty="0">
                <a:latin typeface="Meiryo UI" panose="020B0604030504040204" pitchFamily="50" charset="-128"/>
                <a:ea typeface="Meiryo UI" panose="020B0604030504040204" pitchFamily="50" charset="-128"/>
                <a:cs typeface="Times New Roman" panose="02020603050405020304" pitchFamily="18" charset="0"/>
              </a:rPr>
              <a:t>39</a:t>
            </a:r>
            <a:r>
              <a:rPr lang="ja-JP" altLang="en-US" sz="2400" b="1" kern="100" dirty="0">
                <a:latin typeface="Meiryo UI" panose="020B0604030504040204" pitchFamily="50" charset="-128"/>
                <a:ea typeface="Meiryo UI" panose="020B0604030504040204" pitchFamily="50" charset="-128"/>
                <a:cs typeface="Times New Roman" panose="02020603050405020304" pitchFamily="18" charset="0"/>
              </a:rPr>
              <a:t>条（淫行処罰規定）について</a:t>
            </a:r>
            <a:endParaRPr lang="en-US" altLang="ja-JP" sz="2400" b="1" kern="100" dirty="0">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3" name="表 2"/>
          <p:cNvGraphicFramePr>
            <a:graphicFrameLocks noGrp="1"/>
          </p:cNvGraphicFramePr>
          <p:nvPr>
            <p:extLst>
              <p:ext uri="{D42A27DB-BD31-4B8C-83A1-F6EECF244321}">
                <p14:modId xmlns:p14="http://schemas.microsoft.com/office/powerpoint/2010/main" val="2687596915"/>
              </p:ext>
            </p:extLst>
          </p:nvPr>
        </p:nvGraphicFramePr>
        <p:xfrm>
          <a:off x="84259" y="3072520"/>
          <a:ext cx="8963695" cy="2796786"/>
        </p:xfrm>
        <a:graphic>
          <a:graphicData uri="http://schemas.openxmlformats.org/drawingml/2006/table">
            <a:tbl>
              <a:tblPr>
                <a:tableStyleId>{5940675A-B579-460E-94D1-54222C63F5DA}</a:tableStyleId>
              </a:tblPr>
              <a:tblGrid>
                <a:gridCol w="8963695">
                  <a:extLst>
                    <a:ext uri="{9D8B030D-6E8A-4147-A177-3AD203B41FA5}">
                      <a16:colId xmlns:a16="http://schemas.microsoft.com/office/drawing/2014/main" val="3081037739"/>
                    </a:ext>
                  </a:extLst>
                </a:gridCol>
              </a:tblGrid>
              <a:tr h="230580">
                <a:tc>
                  <a:txBody>
                    <a:bodyPr/>
                    <a:lstStyle/>
                    <a:p>
                      <a:pPr algn="ctr">
                        <a:lnSpc>
                          <a:spcPct val="100000"/>
                        </a:lnSpc>
                        <a:spcAft>
                          <a:spcPts val="0"/>
                        </a:spcAft>
                      </a:pPr>
                      <a:r>
                        <a:rPr lang="ja-JP" altLang="en-US" sz="1400" b="1" kern="100" dirty="0">
                          <a:effectLst/>
                          <a:latin typeface="Meiryo UI" panose="020B0604030504040204" pitchFamily="50" charset="-128"/>
                          <a:ea typeface="Meiryo UI" panose="020B0604030504040204" pitchFamily="50" charset="-128"/>
                          <a:cs typeface="Times New Roman" panose="02020603050405020304" pitchFamily="18" charset="0"/>
                        </a:rPr>
                        <a:t>現行</a:t>
                      </a:r>
                      <a:endParaRPr lang="ja-JP" sz="14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0006" marR="7000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59422652"/>
                  </a:ext>
                </a:extLst>
              </a:tr>
              <a:tr h="2566206">
                <a:tc>
                  <a:txBody>
                    <a:bodyPr/>
                    <a:lstStyle/>
                    <a:p>
                      <a:pPr algn="just">
                        <a:lnSpc>
                          <a:spcPts val="2000"/>
                        </a:lnSpc>
                        <a:spcAft>
                          <a:spcPts val="0"/>
                        </a:spcAft>
                      </a:pPr>
                      <a:r>
                        <a:rPr lang="ja-JP" sz="1400" u="none" kern="100" spc="-30" dirty="0">
                          <a:effectLst/>
                          <a:latin typeface="Meiryo UI" panose="020B0604030504040204" pitchFamily="50" charset="-128"/>
                          <a:ea typeface="Meiryo UI" panose="020B0604030504040204" pitchFamily="50" charset="-128"/>
                        </a:rPr>
                        <a:t>（淫らな性行為及びわいせつな行為の禁止）</a:t>
                      </a:r>
                      <a:endParaRPr lang="ja-JP" sz="1400" u="none" kern="100" dirty="0">
                        <a:effectLst/>
                        <a:latin typeface="Meiryo UI" panose="020B0604030504040204" pitchFamily="50" charset="-128"/>
                        <a:ea typeface="Meiryo UI" panose="020B0604030504040204" pitchFamily="50" charset="-128"/>
                      </a:endParaRPr>
                    </a:p>
                    <a:p>
                      <a:pPr marL="119380" indent="-119380" algn="just">
                        <a:lnSpc>
                          <a:spcPts val="2000"/>
                        </a:lnSpc>
                        <a:spcAft>
                          <a:spcPts val="0"/>
                        </a:spcAft>
                      </a:pPr>
                      <a:r>
                        <a:rPr lang="ja-JP" sz="1400" u="none" kern="100" spc="-30" dirty="0">
                          <a:effectLst/>
                          <a:latin typeface="Meiryo UI" panose="020B0604030504040204" pitchFamily="50" charset="-128"/>
                          <a:ea typeface="Meiryo UI" panose="020B0604030504040204" pitchFamily="50" charset="-128"/>
                        </a:rPr>
                        <a:t>第三十九条　何人も、次に掲げる行為を行ってはならない。</a:t>
                      </a:r>
                      <a:endParaRPr lang="ja-JP" sz="1400" u="none" kern="100" dirty="0">
                        <a:effectLst/>
                        <a:latin typeface="Meiryo UI" panose="020B0604030504040204" pitchFamily="50" charset="-128"/>
                        <a:ea typeface="Meiryo UI" panose="020B0604030504040204" pitchFamily="50" charset="-128"/>
                      </a:endParaRPr>
                    </a:p>
                    <a:p>
                      <a:pPr marL="238760" indent="-238760" algn="just">
                        <a:lnSpc>
                          <a:spcPts val="2000"/>
                        </a:lnSpc>
                        <a:spcAft>
                          <a:spcPts val="0"/>
                        </a:spcAft>
                      </a:pPr>
                      <a:r>
                        <a:rPr lang="ja-JP" sz="1400" u="none" kern="100" spc="-30" dirty="0">
                          <a:effectLst/>
                          <a:latin typeface="Meiryo UI" panose="020B0604030504040204" pitchFamily="50" charset="-128"/>
                          <a:ea typeface="Meiryo UI" panose="020B0604030504040204" pitchFamily="50" charset="-128"/>
                        </a:rPr>
                        <a:t>　一　青少年に金品その他の財産上の利益、役務若しくは職務を供与し、又はこれらを供与する約束で、当該青少年に対し性行為又はわいせつな行為を行うこと（児童買春、児童ポルノに係る行為等の規制及び処罰並びに児童の保護等に関する法律（平成十一年法律第五十二号。以下「児童買春・児童ポルノ禁止法」という。）第二条第二項に該当するものを除く。）。</a:t>
                      </a:r>
                      <a:endParaRPr lang="en-US" altLang="ja-JP" sz="1400" u="none" kern="100" spc="-30" dirty="0">
                        <a:effectLst/>
                        <a:latin typeface="Meiryo UI" panose="020B0604030504040204" pitchFamily="50" charset="-128"/>
                        <a:ea typeface="Meiryo UI" panose="020B0604030504040204" pitchFamily="50" charset="-128"/>
                      </a:endParaRPr>
                    </a:p>
                    <a:p>
                      <a:pPr marL="238760" indent="-238760" algn="just">
                        <a:lnSpc>
                          <a:spcPts val="2000"/>
                        </a:lnSpc>
                        <a:spcAft>
                          <a:spcPts val="0"/>
                        </a:spcAft>
                      </a:pPr>
                      <a:r>
                        <a:rPr lang="ja-JP" sz="1400" u="none" kern="100" spc="-30" dirty="0">
                          <a:effectLst/>
                          <a:latin typeface="Meiryo UI" panose="020B0604030504040204" pitchFamily="50" charset="-128"/>
                          <a:ea typeface="Meiryo UI" panose="020B0604030504040204" pitchFamily="50" charset="-128"/>
                        </a:rPr>
                        <a:t>　</a:t>
                      </a:r>
                      <a:r>
                        <a:rPr lang="ja-JP" sz="1400" b="1" u="none" kern="100" spc="-30" dirty="0">
                          <a:effectLst/>
                          <a:latin typeface="Meiryo UI" panose="020B0604030504040204" pitchFamily="50" charset="-128"/>
                          <a:ea typeface="Meiryo UI" panose="020B0604030504040204" pitchFamily="50" charset="-128"/>
                        </a:rPr>
                        <a:t>二　</a:t>
                      </a:r>
                      <a:r>
                        <a:rPr lang="ja-JP" sz="1400" b="1" u="sng" kern="100" spc="-30" dirty="0">
                          <a:effectLst/>
                          <a:latin typeface="Meiryo UI" panose="020B0604030504040204" pitchFamily="50" charset="-128"/>
                          <a:ea typeface="Meiryo UI" panose="020B0604030504040204" pitchFamily="50" charset="-128"/>
                        </a:rPr>
                        <a:t>専ら性的欲望を満足させる目的</a:t>
                      </a:r>
                      <a:r>
                        <a:rPr lang="ja-JP" sz="1400" b="1" u="none" kern="100" spc="-30" dirty="0">
                          <a:effectLst/>
                          <a:latin typeface="Meiryo UI" panose="020B0604030504040204" pitchFamily="50" charset="-128"/>
                          <a:ea typeface="Meiryo UI" panose="020B0604030504040204" pitchFamily="50" charset="-128"/>
                        </a:rPr>
                        <a:t>で、</a:t>
                      </a:r>
                      <a:r>
                        <a:rPr lang="ja-JP" sz="1400" b="1" u="sng" kern="100" spc="-30" dirty="0">
                          <a:effectLst/>
                          <a:latin typeface="Meiryo UI" panose="020B0604030504040204" pitchFamily="50" charset="-128"/>
                          <a:ea typeface="Meiryo UI" panose="020B0604030504040204" pitchFamily="50" charset="-128"/>
                        </a:rPr>
                        <a:t>青少年を威迫し、欺き、又は困惑させて</a:t>
                      </a:r>
                      <a:r>
                        <a:rPr lang="ja-JP" sz="1400" b="1" u="none" kern="100" spc="-30" dirty="0">
                          <a:effectLst/>
                          <a:latin typeface="Meiryo UI" panose="020B0604030504040204" pitchFamily="50" charset="-128"/>
                          <a:ea typeface="Meiryo UI" panose="020B0604030504040204" pitchFamily="50" charset="-128"/>
                        </a:rPr>
                        <a:t>、当該青少年に対し性行為又はわいせつな行為を行うこと。</a:t>
                      </a:r>
                      <a:endParaRPr lang="ja-JP" sz="1400" b="1" u="none" kern="100" dirty="0">
                        <a:effectLst/>
                        <a:latin typeface="Meiryo UI" panose="020B0604030504040204" pitchFamily="50" charset="-128"/>
                        <a:ea typeface="Meiryo UI" panose="020B0604030504040204" pitchFamily="50" charset="-128"/>
                      </a:endParaRPr>
                    </a:p>
                    <a:p>
                      <a:pPr marL="238760" indent="-238760" algn="just">
                        <a:lnSpc>
                          <a:spcPts val="2000"/>
                        </a:lnSpc>
                        <a:spcAft>
                          <a:spcPts val="0"/>
                        </a:spcAft>
                      </a:pPr>
                      <a:r>
                        <a:rPr lang="ja-JP" altLang="en-US" sz="1400" b="0" u="none" strike="noStrike" kern="100" spc="-30" dirty="0">
                          <a:effectLst/>
                          <a:latin typeface="Meiryo UI" panose="020B0604030504040204" pitchFamily="50" charset="-128"/>
                          <a:ea typeface="Meiryo UI" panose="020B0604030504040204" pitchFamily="50" charset="-128"/>
                        </a:rPr>
                        <a:t>　</a:t>
                      </a:r>
                      <a:r>
                        <a:rPr lang="ja-JP" sz="1400" b="0" u="none" kern="100" spc="-30" dirty="0">
                          <a:effectLst/>
                          <a:latin typeface="Meiryo UI" panose="020B0604030504040204" pitchFamily="50" charset="-128"/>
                          <a:ea typeface="Meiryo UI" panose="020B0604030504040204" pitchFamily="50" charset="-128"/>
                        </a:rPr>
                        <a:t>三　性行為又はわいせ</a:t>
                      </a:r>
                      <a:r>
                        <a:rPr lang="ja-JP" sz="1400" u="none" kern="100" spc="-30" dirty="0">
                          <a:effectLst/>
                          <a:latin typeface="Meiryo UI" panose="020B0604030504040204" pitchFamily="50" charset="-128"/>
                          <a:ea typeface="Meiryo UI" panose="020B0604030504040204" pitchFamily="50" charset="-128"/>
                        </a:rPr>
                        <a:t>つな行為を行うことの周旋を受け、青少年に対し当該周旋に係る性行為又はわいせつな行為を行うこと。</a:t>
                      </a:r>
                      <a:endParaRPr lang="en-US" altLang="ja-JP" sz="1400" u="none" kern="100" spc="-30" dirty="0">
                        <a:effectLst/>
                        <a:latin typeface="Meiryo UI" panose="020B0604030504040204" pitchFamily="50" charset="-128"/>
                        <a:ea typeface="Meiryo UI" panose="020B0604030504040204" pitchFamily="50" charset="-128"/>
                      </a:endParaRPr>
                    </a:p>
                    <a:p>
                      <a:pPr marL="238760" indent="-238760" algn="just">
                        <a:lnSpc>
                          <a:spcPts val="2000"/>
                        </a:lnSpc>
                        <a:spcAft>
                          <a:spcPts val="0"/>
                        </a:spcAft>
                      </a:pPr>
                      <a:r>
                        <a:rPr lang="ja-JP" sz="1400" u="none" kern="100" spc="-30" dirty="0">
                          <a:effectLst/>
                          <a:latin typeface="Meiryo UI" panose="020B0604030504040204" pitchFamily="50" charset="-128"/>
                          <a:ea typeface="Meiryo UI" panose="020B0604030504040204" pitchFamily="50" charset="-128"/>
                        </a:rPr>
                        <a:t>　四　青少年に売春若しくは刑罰法令に触れる行為を行わせる目的又は青少年にこれらの行為を行わせるおそれのある者に引き渡す目的で、当該青少年に対し性行為又はわいせつな行為を行うこと。</a:t>
                      </a:r>
                      <a:endParaRPr lang="ja-JP" sz="1400" u="none"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70006" marR="700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62250007"/>
                  </a:ext>
                </a:extLst>
              </a:tr>
            </a:tbl>
          </a:graphicData>
        </a:graphic>
      </p:graphicFrame>
      <p:sp>
        <p:nvSpPr>
          <p:cNvPr id="7" name="正方形/長方形 6"/>
          <p:cNvSpPr/>
          <p:nvPr/>
        </p:nvSpPr>
        <p:spPr>
          <a:xfrm>
            <a:off x="4495" y="2178525"/>
            <a:ext cx="8963694" cy="830997"/>
          </a:xfrm>
          <a:prstGeom prst="rect">
            <a:avLst/>
          </a:prstGeom>
        </p:spPr>
        <p:txBody>
          <a:bodyPr wrap="square">
            <a:spAutoFit/>
          </a:bodyPr>
          <a:lstStyle/>
          <a:p>
            <a:r>
              <a:rPr lang="ja-JP" altLang="en-US" sz="1600" dirty="0">
                <a:solidFill>
                  <a:srgbClr val="000000"/>
                </a:solidFill>
                <a:latin typeface="Meiryo UI" panose="020B0604030504040204" pitchFamily="50" charset="-128"/>
                <a:ea typeface="Meiryo UI" panose="020B0604030504040204" pitchFamily="50" charset="-128"/>
              </a:rPr>
              <a:t>●　青少年に対する淫らな性行為及びわいせつな行為を禁止</a:t>
            </a:r>
            <a:endParaRPr lang="en-US" altLang="ja-JP" sz="1600" dirty="0">
              <a:solidFill>
                <a:srgbClr val="000000"/>
              </a:solidFill>
              <a:latin typeface="Meiryo UI" panose="020B0604030504040204" pitchFamily="50" charset="-128"/>
              <a:ea typeface="Meiryo UI" panose="020B0604030504040204" pitchFamily="50" charset="-128"/>
            </a:endParaRPr>
          </a:p>
          <a:p>
            <a:r>
              <a:rPr lang="ja-JP" altLang="en-US" sz="1600" dirty="0">
                <a:solidFill>
                  <a:srgbClr val="000000"/>
                </a:solidFill>
                <a:latin typeface="Meiryo UI" panose="020B0604030504040204" pitchFamily="50" charset="-128"/>
                <a:ea typeface="Meiryo UI" panose="020B0604030504040204" pitchFamily="50" charset="-128"/>
              </a:rPr>
              <a:t>●　青少年の性を弄ぶ心ない大人から青少年を保護し、行為者の社会的責任を追及するとともに、青少年に</a:t>
            </a:r>
            <a:endParaRPr lang="en-US" altLang="ja-JP" sz="1600" dirty="0">
              <a:solidFill>
                <a:srgbClr val="000000"/>
              </a:solidFill>
              <a:latin typeface="Meiryo UI" panose="020B0604030504040204" pitchFamily="50" charset="-128"/>
              <a:ea typeface="Meiryo UI" panose="020B0604030504040204" pitchFamily="50" charset="-128"/>
            </a:endParaRPr>
          </a:p>
          <a:p>
            <a:r>
              <a:rPr lang="ja-JP" altLang="en-US" sz="1600" dirty="0">
                <a:solidFill>
                  <a:srgbClr val="000000"/>
                </a:solidFill>
                <a:latin typeface="Meiryo UI" panose="020B0604030504040204" pitchFamily="50" charset="-128"/>
                <a:ea typeface="Meiryo UI" panose="020B0604030504040204" pitchFamily="50" charset="-128"/>
              </a:rPr>
              <a:t>　　 正しい性意識を持たせる一助とするため設置</a:t>
            </a:r>
            <a:endParaRPr lang="en-US" altLang="ja-JP" sz="1600" dirty="0">
              <a:solidFill>
                <a:srgbClr val="000000"/>
              </a:solidFill>
              <a:latin typeface="Meiryo UI" panose="020B0604030504040204" pitchFamily="50" charset="-128"/>
              <a:ea typeface="Meiryo UI" panose="020B0604030504040204" pitchFamily="50" charset="-128"/>
            </a:endParaRPr>
          </a:p>
        </p:txBody>
      </p:sp>
      <p:sp>
        <p:nvSpPr>
          <p:cNvPr id="8" name="正方形/長方形 7"/>
          <p:cNvSpPr/>
          <p:nvPr/>
        </p:nvSpPr>
        <p:spPr>
          <a:xfrm>
            <a:off x="104509" y="6075042"/>
            <a:ext cx="8912760" cy="646331"/>
          </a:xfrm>
          <a:prstGeom prst="rect">
            <a:avLst/>
          </a:prstGeom>
        </p:spPr>
        <p:txBody>
          <a:bodyPr wrap="square">
            <a:spAutoFit/>
          </a:bodyPr>
          <a:lstStyle/>
          <a:p>
            <a:r>
              <a:rPr lang="ja-JP" altLang="en-US" b="1" dirty="0">
                <a:solidFill>
                  <a:srgbClr val="000000"/>
                </a:solidFill>
                <a:latin typeface="Meiryo UI" panose="020B0604030504040204" pitchFamily="50" charset="-128"/>
                <a:ea typeface="Meiryo UI" panose="020B0604030504040204" pitchFamily="50" charset="-128"/>
              </a:rPr>
              <a:t>⇒現行２号は、</a:t>
            </a:r>
            <a:r>
              <a:rPr lang="ja-JP" altLang="en-US" b="1" u="sng" dirty="0">
                <a:solidFill>
                  <a:srgbClr val="000000"/>
                </a:solidFill>
                <a:latin typeface="Meiryo UI" panose="020B0604030504040204" pitchFamily="50" charset="-128"/>
                <a:ea typeface="Meiryo UI" panose="020B0604030504040204" pitchFamily="50" charset="-128"/>
              </a:rPr>
              <a:t>専ら性的欲望を満足させる目的</a:t>
            </a:r>
            <a:r>
              <a:rPr lang="ja-JP" altLang="en-US" b="1" dirty="0">
                <a:solidFill>
                  <a:srgbClr val="000000"/>
                </a:solidFill>
                <a:latin typeface="Meiryo UI" panose="020B0604030504040204" pitchFamily="50" charset="-128"/>
                <a:ea typeface="Meiryo UI" panose="020B0604030504040204" pitchFamily="50" charset="-128"/>
              </a:rPr>
              <a:t>と</a:t>
            </a:r>
            <a:r>
              <a:rPr lang="ja-JP" altLang="en-US" b="1" u="sng" dirty="0">
                <a:solidFill>
                  <a:srgbClr val="000000"/>
                </a:solidFill>
                <a:latin typeface="Meiryo UI" panose="020B0604030504040204" pitchFamily="50" charset="-128"/>
                <a:ea typeface="Meiryo UI" panose="020B0604030504040204" pitchFamily="50" charset="-128"/>
              </a:rPr>
              <a:t>青少年を威迫し、欺き、困惑させる手段</a:t>
            </a:r>
            <a:r>
              <a:rPr lang="ja-JP" altLang="en-US" b="1" dirty="0">
                <a:solidFill>
                  <a:srgbClr val="000000"/>
                </a:solidFill>
                <a:latin typeface="Meiryo UI" panose="020B0604030504040204" pitchFamily="50" charset="-128"/>
                <a:ea typeface="Meiryo UI" panose="020B0604030504040204" pitchFamily="50" charset="-128"/>
              </a:rPr>
              <a:t>の</a:t>
            </a:r>
            <a:endParaRPr lang="en-US" altLang="ja-JP" b="1" dirty="0">
              <a:solidFill>
                <a:srgbClr val="000000"/>
              </a:solidFill>
              <a:latin typeface="Meiryo UI" panose="020B0604030504040204" pitchFamily="50" charset="-128"/>
              <a:ea typeface="Meiryo UI" panose="020B0604030504040204" pitchFamily="50" charset="-128"/>
            </a:endParaRPr>
          </a:p>
          <a:p>
            <a:r>
              <a:rPr lang="ja-JP" altLang="en-US" b="1" dirty="0">
                <a:solidFill>
                  <a:srgbClr val="000000"/>
                </a:solidFill>
                <a:latin typeface="Meiryo UI" panose="020B0604030504040204" pitchFamily="50" charset="-128"/>
                <a:ea typeface="Meiryo UI" panose="020B0604030504040204" pitchFamily="50" charset="-128"/>
              </a:rPr>
              <a:t>　 双方が認められる場合に適用が可能。</a:t>
            </a:r>
            <a:endParaRPr lang="en-US" altLang="ja-JP" b="1" dirty="0">
              <a:solidFill>
                <a:srgbClr val="000000"/>
              </a:solidFill>
              <a:latin typeface="Meiryo UI" panose="020B0604030504040204" pitchFamily="50" charset="-128"/>
              <a:ea typeface="Meiryo UI" panose="020B0604030504040204" pitchFamily="50" charset="-128"/>
            </a:endParaRPr>
          </a:p>
        </p:txBody>
      </p:sp>
      <p:sp>
        <p:nvSpPr>
          <p:cNvPr id="10" name="タイトル 1"/>
          <p:cNvSpPr txBox="1">
            <a:spLocks/>
          </p:cNvSpPr>
          <p:nvPr/>
        </p:nvSpPr>
        <p:spPr>
          <a:xfrm>
            <a:off x="0" y="68942"/>
            <a:ext cx="9144000" cy="511935"/>
          </a:xfrm>
          <a:prstGeom prst="rect">
            <a:avLst/>
          </a:prstGeom>
          <a:noFill/>
          <a:effectLst/>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ja-JP" altLang="en-US" sz="2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１．大阪府青少年健全育成条例（第</a:t>
            </a:r>
            <a:r>
              <a:rPr lang="en-US" altLang="ja-JP" sz="2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39</a:t>
            </a:r>
            <a:r>
              <a:rPr lang="ja-JP" altLang="en-US" sz="2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条）について</a:t>
            </a:r>
            <a:endParaRPr lang="ja-JP" altLang="en-US" sz="2800" dirty="0">
              <a:solidFill>
                <a:schemeClr val="tx1"/>
              </a:solidFill>
            </a:endParaRPr>
          </a:p>
        </p:txBody>
      </p:sp>
      <p:cxnSp>
        <p:nvCxnSpPr>
          <p:cNvPr id="11" name="直線コネクタ 10">
            <a:extLst>
              <a:ext uri="{FF2B5EF4-FFF2-40B4-BE49-F238E27FC236}">
                <a16:creationId xmlns:a16="http://schemas.microsoft.com/office/drawing/2014/main" id="{E56AEF7E-B8BC-4597-90BC-1F68F9407099}"/>
              </a:ext>
            </a:extLst>
          </p:cNvPr>
          <p:cNvCxnSpPr>
            <a:cxnSpLocks/>
          </p:cNvCxnSpPr>
          <p:nvPr/>
        </p:nvCxnSpPr>
        <p:spPr>
          <a:xfrm>
            <a:off x="0" y="553057"/>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8416174" y="102409"/>
            <a:ext cx="699247" cy="369332"/>
          </a:xfrm>
          <a:prstGeom prst="rect">
            <a:avLst/>
          </a:prstGeom>
          <a:solidFill>
            <a:schemeClr val="accent2">
              <a:lumMod val="20000"/>
              <a:lumOff val="80000"/>
            </a:schemeClr>
          </a:solidFill>
          <a:ln w="12700">
            <a:solidFill>
              <a:schemeClr val="tx1"/>
            </a:solidFill>
          </a:ln>
        </p:spPr>
        <p:txBody>
          <a:bodyPr wrap="square" rtlCol="0">
            <a:spAutoFit/>
          </a:bodyPr>
          <a:lstStyle/>
          <a:p>
            <a:pPr algn="ctr"/>
            <a:r>
              <a:rPr kumimoji="1" lang="ja-JP" altLang="en-US" dirty="0">
                <a:latin typeface="Meiryo UI" panose="020B0604030504040204" pitchFamily="50" charset="-128"/>
                <a:ea typeface="Meiryo UI" panose="020B0604030504040204" pitchFamily="50" charset="-128"/>
              </a:rPr>
              <a:t>１</a:t>
            </a:r>
          </a:p>
        </p:txBody>
      </p:sp>
    </p:spTree>
    <p:extLst>
      <p:ext uri="{BB962C8B-B14F-4D97-AF65-F5344CB8AC3E}">
        <p14:creationId xmlns:p14="http://schemas.microsoft.com/office/powerpoint/2010/main" val="22071179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0" y="68942"/>
            <a:ext cx="9144000" cy="511935"/>
          </a:xfrm>
          <a:prstGeom prst="rect">
            <a:avLst/>
          </a:prstGeom>
          <a:noFill/>
          <a:effectLst/>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r>
              <a:rPr lang="ja-JP" altLang="en-US" sz="2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2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a:t>
            </a:r>
            <a:r>
              <a:rPr lang="ja-JP" altLang="en-US"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に対する主な性犯罪規定について</a:t>
            </a:r>
            <a:endParaRPr lang="ja-JP" altLang="en-US" sz="2800" dirty="0">
              <a:solidFill>
                <a:schemeClr val="tx1"/>
              </a:solidFill>
            </a:endParaRPr>
          </a:p>
        </p:txBody>
      </p:sp>
      <p:cxnSp>
        <p:nvCxnSpPr>
          <p:cNvPr id="3" name="直線コネクタ 2">
            <a:extLst>
              <a:ext uri="{FF2B5EF4-FFF2-40B4-BE49-F238E27FC236}">
                <a16:creationId xmlns:a16="http://schemas.microsoft.com/office/drawing/2014/main" id="{E56AEF7E-B8BC-4597-90BC-1F68F9407099}"/>
              </a:ext>
            </a:extLst>
          </p:cNvPr>
          <p:cNvCxnSpPr>
            <a:cxnSpLocks/>
          </p:cNvCxnSpPr>
          <p:nvPr/>
        </p:nvCxnSpPr>
        <p:spPr>
          <a:xfrm>
            <a:off x="0" y="553057"/>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テキスト ボックス 3"/>
          <p:cNvSpPr txBox="1"/>
          <p:nvPr/>
        </p:nvSpPr>
        <p:spPr>
          <a:xfrm>
            <a:off x="8416174" y="102409"/>
            <a:ext cx="699247" cy="369332"/>
          </a:xfrm>
          <a:prstGeom prst="rect">
            <a:avLst/>
          </a:prstGeom>
          <a:solidFill>
            <a:schemeClr val="accent2">
              <a:lumMod val="20000"/>
              <a:lumOff val="80000"/>
            </a:schemeClr>
          </a:solidFill>
          <a:ln w="12700">
            <a:solidFill>
              <a:schemeClr val="tx1"/>
            </a:solidFill>
          </a:ln>
        </p:spPr>
        <p:txBody>
          <a:bodyPr wrap="square" rtlCol="0">
            <a:spAutoFit/>
          </a:bodyPr>
          <a:lstStyle/>
          <a:p>
            <a:pPr algn="ctr"/>
            <a:r>
              <a:rPr kumimoji="1" lang="ja-JP" altLang="en-US" dirty="0" smtClean="0">
                <a:latin typeface="Meiryo UI" panose="020B0604030504040204" pitchFamily="50" charset="-128"/>
                <a:ea typeface="Meiryo UI" panose="020B0604030504040204" pitchFamily="50" charset="-128"/>
              </a:rPr>
              <a:t>２</a:t>
            </a:r>
            <a:endParaRPr kumimoji="1" lang="ja-JP" altLang="en-US" dirty="0">
              <a:latin typeface="Meiryo UI" panose="020B0604030504040204" pitchFamily="50" charset="-128"/>
              <a:ea typeface="Meiryo UI" panose="020B0604030504040204" pitchFamily="50" charset="-128"/>
            </a:endParaRPr>
          </a:p>
        </p:txBody>
      </p:sp>
      <p:sp>
        <p:nvSpPr>
          <p:cNvPr id="13" name="正方形/長方形 12"/>
          <p:cNvSpPr/>
          <p:nvPr/>
        </p:nvSpPr>
        <p:spPr>
          <a:xfrm>
            <a:off x="104510" y="777639"/>
            <a:ext cx="8142238" cy="338554"/>
          </a:xfrm>
          <a:prstGeom prst="rect">
            <a:avLst/>
          </a:prstGeom>
        </p:spPr>
        <p:txBody>
          <a:bodyPr wrap="square">
            <a:spAutoFit/>
          </a:bodyPr>
          <a:lstStyle/>
          <a:p>
            <a:r>
              <a:rPr lang="ja-JP" altLang="en-US" sz="1600" dirty="0" smtClean="0">
                <a:solidFill>
                  <a:srgbClr val="000000"/>
                </a:solidFill>
                <a:latin typeface="Meiryo UI" panose="020B0604030504040204" pitchFamily="50" charset="-128"/>
                <a:ea typeface="Meiryo UI" panose="020B0604030504040204" pitchFamily="50" charset="-128"/>
              </a:rPr>
              <a:t>●児童（</a:t>
            </a:r>
            <a:r>
              <a:rPr lang="en-US" altLang="ja-JP" sz="1600" dirty="0" smtClean="0">
                <a:solidFill>
                  <a:srgbClr val="000000"/>
                </a:solidFill>
                <a:latin typeface="Meiryo UI" panose="020B0604030504040204" pitchFamily="50" charset="-128"/>
                <a:ea typeface="Meiryo UI" panose="020B0604030504040204" pitchFamily="50" charset="-128"/>
              </a:rPr>
              <a:t>18</a:t>
            </a:r>
            <a:r>
              <a:rPr lang="ja-JP" altLang="en-US" sz="1600" dirty="0" smtClean="0">
                <a:solidFill>
                  <a:srgbClr val="000000"/>
                </a:solidFill>
                <a:latin typeface="Meiryo UI" panose="020B0604030504040204" pitchFamily="50" charset="-128"/>
                <a:ea typeface="Meiryo UI" panose="020B0604030504040204" pitchFamily="50" charset="-128"/>
              </a:rPr>
              <a:t>歳未満）</a:t>
            </a:r>
            <a:r>
              <a:rPr lang="ja-JP" altLang="ja-JP" sz="1600" dirty="0" smtClean="0">
                <a:latin typeface="Meiryo UI" panose="020B0604030504040204" pitchFamily="50" charset="-128"/>
                <a:ea typeface="Meiryo UI" panose="020B0604030504040204" pitchFamily="50" charset="-128"/>
              </a:rPr>
              <a:t>に</a:t>
            </a:r>
            <a:r>
              <a:rPr lang="ja-JP" altLang="ja-JP" sz="1600" dirty="0">
                <a:latin typeface="Meiryo UI" panose="020B0604030504040204" pitchFamily="50" charset="-128"/>
                <a:ea typeface="Meiryo UI" panose="020B0604030504040204" pitchFamily="50" charset="-128"/>
              </a:rPr>
              <a:t>対する性的行為を規制する主な現行法令は次の</a:t>
            </a:r>
            <a:r>
              <a:rPr lang="ja-JP" altLang="ja-JP" sz="1600" dirty="0" smtClean="0">
                <a:latin typeface="Meiryo UI" panose="020B0604030504040204" pitchFamily="50" charset="-128"/>
                <a:ea typeface="Meiryo UI" panose="020B0604030504040204" pitchFamily="50" charset="-128"/>
              </a:rPr>
              <a:t>とおり。</a:t>
            </a:r>
            <a:r>
              <a:rPr lang="ja-JP" altLang="en-US" sz="1600" dirty="0">
                <a:solidFill>
                  <a:srgbClr val="000000"/>
                </a:solidFill>
                <a:latin typeface="Meiryo UI" panose="020B0604030504040204" pitchFamily="50" charset="-128"/>
                <a:ea typeface="Meiryo UI" panose="020B0604030504040204" pitchFamily="50" charset="-128"/>
              </a:rPr>
              <a:t>　</a:t>
            </a:r>
            <a:endParaRPr lang="en-US" altLang="ja-JP" sz="1600" dirty="0">
              <a:solidFill>
                <a:srgbClr val="000000"/>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248592" y="4632541"/>
            <a:ext cx="8859876" cy="1815882"/>
          </a:xfrm>
          <a:prstGeom prst="rect">
            <a:avLst/>
          </a:prstGeom>
        </p:spPr>
        <p:txBody>
          <a:bodyPr wrap="square">
            <a:spAutoFit/>
          </a:bodyPr>
          <a:lstStyle/>
          <a:p>
            <a:r>
              <a:rPr lang="ja-JP" altLang="en-US" sz="1600" b="1" dirty="0" smtClean="0">
                <a:latin typeface="Meiryo UI" panose="020B0604030504040204" pitchFamily="50" charset="-128"/>
                <a:ea typeface="Meiryo UI" panose="020B0604030504040204" pitchFamily="50" charset="-128"/>
              </a:rPr>
              <a:t>・強制</a:t>
            </a:r>
            <a:r>
              <a:rPr lang="ja-JP" altLang="en-US" sz="1600" b="1" dirty="0">
                <a:latin typeface="Meiryo UI" panose="020B0604030504040204" pitchFamily="50" charset="-128"/>
                <a:ea typeface="Meiryo UI" panose="020B0604030504040204" pitchFamily="50" charset="-128"/>
              </a:rPr>
              <a:t>性交等罪（刑法第</a:t>
            </a:r>
            <a:r>
              <a:rPr lang="en-US" altLang="ja-JP" sz="1600" b="1" dirty="0">
                <a:latin typeface="Meiryo UI" panose="020B0604030504040204" pitchFamily="50" charset="-128"/>
                <a:ea typeface="Meiryo UI" panose="020B0604030504040204" pitchFamily="50" charset="-128"/>
              </a:rPr>
              <a:t>177</a:t>
            </a:r>
            <a:r>
              <a:rPr lang="ja-JP" altLang="en-US" sz="1600" b="1" dirty="0">
                <a:latin typeface="Meiryo UI" panose="020B0604030504040204" pitchFamily="50" charset="-128"/>
                <a:ea typeface="Meiryo UI" panose="020B0604030504040204" pitchFamily="50" charset="-128"/>
              </a:rPr>
              <a:t>条）</a:t>
            </a:r>
          </a:p>
          <a:p>
            <a:r>
              <a:rPr lang="ja-JP" altLang="en-US" sz="1600" dirty="0">
                <a:latin typeface="Meiryo UI" panose="020B0604030504040204" pitchFamily="50" charset="-128"/>
                <a:ea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rPr>
              <a:t>13</a:t>
            </a:r>
            <a:r>
              <a:rPr lang="ja-JP" altLang="en-US" sz="1600" dirty="0">
                <a:latin typeface="Meiryo UI" panose="020B0604030504040204" pitchFamily="50" charset="-128"/>
                <a:ea typeface="Meiryo UI" panose="020B0604030504040204" pitchFamily="50" charset="-128"/>
              </a:rPr>
              <a:t>歳以上の者に対し、暴行又は脅迫を用いて性交等をした者は、強制性交等の罪とする。</a:t>
            </a:r>
            <a:r>
              <a:rPr lang="en-US" altLang="ja-JP" sz="1600" dirty="0">
                <a:latin typeface="Meiryo UI" panose="020B0604030504040204" pitchFamily="50" charset="-128"/>
                <a:ea typeface="Meiryo UI" panose="020B0604030504040204" pitchFamily="50" charset="-128"/>
              </a:rPr>
              <a:t>13</a:t>
            </a:r>
            <a:r>
              <a:rPr lang="ja-JP" altLang="en-US" sz="1600" dirty="0">
                <a:latin typeface="Meiryo UI" panose="020B0604030504040204" pitchFamily="50" charset="-128"/>
                <a:ea typeface="Meiryo UI" panose="020B0604030504040204" pitchFamily="50" charset="-128"/>
              </a:rPr>
              <a:t>歳</a:t>
            </a:r>
            <a:r>
              <a:rPr lang="ja-JP" altLang="en-US" sz="1600" dirty="0" smtClean="0">
                <a:latin typeface="Meiryo UI" panose="020B0604030504040204" pitchFamily="50" charset="-128"/>
                <a:ea typeface="Meiryo UI" panose="020B0604030504040204" pitchFamily="50" charset="-128"/>
              </a:rPr>
              <a:t>未満</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の</a:t>
            </a:r>
            <a:r>
              <a:rPr lang="ja-JP" altLang="en-US" sz="1600" dirty="0">
                <a:latin typeface="Meiryo UI" panose="020B0604030504040204" pitchFamily="50" charset="-128"/>
                <a:ea typeface="Meiryo UI" panose="020B0604030504040204" pitchFamily="50" charset="-128"/>
              </a:rPr>
              <a:t>者に対し性交等をした者も、同様とする。（</a:t>
            </a:r>
            <a:r>
              <a:rPr lang="en-US" altLang="ja-JP" sz="1600" dirty="0">
                <a:latin typeface="Meiryo UI" panose="020B0604030504040204" pitchFamily="50" charset="-128"/>
                <a:ea typeface="Meiryo UI" panose="020B0604030504040204" pitchFamily="50" charset="-128"/>
              </a:rPr>
              <a:t>5</a:t>
            </a:r>
            <a:r>
              <a:rPr lang="ja-JP" altLang="en-US" sz="1600" dirty="0">
                <a:latin typeface="Meiryo UI" panose="020B0604030504040204" pitchFamily="50" charset="-128"/>
                <a:ea typeface="Meiryo UI" panose="020B0604030504040204" pitchFamily="50" charset="-128"/>
              </a:rPr>
              <a:t>年</a:t>
            </a:r>
            <a:r>
              <a:rPr lang="ja-JP" altLang="en-US" sz="1600" dirty="0" smtClean="0">
                <a:latin typeface="Meiryo UI" panose="020B0604030504040204" pitchFamily="50" charset="-128"/>
                <a:ea typeface="Meiryo UI" panose="020B0604030504040204" pitchFamily="50" charset="-128"/>
              </a:rPr>
              <a:t>以上</a:t>
            </a:r>
            <a:r>
              <a:rPr lang="en-US" altLang="ja-JP" sz="1600" dirty="0" smtClean="0">
                <a:latin typeface="Meiryo UI" panose="020B0604030504040204" pitchFamily="50" charset="-128"/>
                <a:ea typeface="Meiryo UI" panose="020B0604030504040204" pitchFamily="50" charset="-128"/>
              </a:rPr>
              <a:t>20</a:t>
            </a:r>
            <a:r>
              <a:rPr lang="ja-JP" altLang="en-US" sz="1600" dirty="0" smtClean="0">
                <a:latin typeface="Meiryo UI" panose="020B0604030504040204" pitchFamily="50" charset="-128"/>
                <a:ea typeface="Meiryo UI" panose="020B0604030504040204" pitchFamily="50" charset="-128"/>
              </a:rPr>
              <a:t>年以下の</a:t>
            </a:r>
            <a:r>
              <a:rPr lang="ja-JP" altLang="en-US" sz="1600" dirty="0">
                <a:latin typeface="Meiryo UI" panose="020B0604030504040204" pitchFamily="50" charset="-128"/>
                <a:ea typeface="Meiryo UI" panose="020B0604030504040204" pitchFamily="50" charset="-128"/>
              </a:rPr>
              <a:t>懲役</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児童買春罪（児童買春・児童ポルノ禁止法第</a:t>
            </a:r>
            <a:r>
              <a:rPr lang="en-US" altLang="ja-JP" sz="1600" b="1" dirty="0">
                <a:latin typeface="Meiryo UI" panose="020B0604030504040204" pitchFamily="50" charset="-128"/>
                <a:ea typeface="Meiryo UI" panose="020B0604030504040204" pitchFamily="50" charset="-128"/>
              </a:rPr>
              <a:t>4</a:t>
            </a:r>
            <a:r>
              <a:rPr lang="ja-JP" altLang="en-US" sz="1600" b="1" dirty="0">
                <a:latin typeface="Meiryo UI" panose="020B0604030504040204" pitchFamily="50" charset="-128"/>
                <a:ea typeface="Meiryo UI" panose="020B0604030504040204" pitchFamily="50" charset="-128"/>
              </a:rPr>
              <a:t>条）</a:t>
            </a:r>
          </a:p>
          <a:p>
            <a:r>
              <a:rPr lang="ja-JP" altLang="en-US" sz="1600" dirty="0" smtClean="0">
                <a:latin typeface="Meiryo UI" panose="020B0604030504040204" pitchFamily="50" charset="-128"/>
                <a:ea typeface="Meiryo UI" panose="020B0604030504040204" pitchFamily="50" charset="-128"/>
              </a:rPr>
              <a:t>　児童</a:t>
            </a:r>
            <a:r>
              <a:rPr lang="ja-JP" altLang="en-US" sz="1600" dirty="0">
                <a:latin typeface="Meiryo UI" panose="020B0604030504040204" pitchFamily="50" charset="-128"/>
                <a:ea typeface="Meiryo UI" panose="020B0604030504040204" pitchFamily="50" charset="-128"/>
              </a:rPr>
              <a:t>買春をした者は、</a:t>
            </a:r>
            <a:r>
              <a:rPr lang="en-US" altLang="ja-JP" sz="1600" dirty="0">
                <a:latin typeface="Meiryo UI" panose="020B0604030504040204" pitchFamily="50" charset="-128"/>
                <a:ea typeface="Meiryo UI" panose="020B0604030504040204" pitchFamily="50" charset="-128"/>
              </a:rPr>
              <a:t>5</a:t>
            </a:r>
            <a:r>
              <a:rPr lang="ja-JP" altLang="en-US" sz="1600" dirty="0">
                <a:latin typeface="Meiryo UI" panose="020B0604030504040204" pitchFamily="50" charset="-128"/>
                <a:ea typeface="Meiryo UI" panose="020B0604030504040204" pitchFamily="50" charset="-128"/>
              </a:rPr>
              <a:t>年以下の懲役又は</a:t>
            </a:r>
            <a:r>
              <a:rPr lang="en-US" altLang="ja-JP" sz="1600" dirty="0">
                <a:latin typeface="Meiryo UI" panose="020B0604030504040204" pitchFamily="50" charset="-128"/>
                <a:ea typeface="Meiryo UI" panose="020B0604030504040204" pitchFamily="50" charset="-128"/>
              </a:rPr>
              <a:t>300</a:t>
            </a:r>
            <a:r>
              <a:rPr lang="ja-JP" altLang="en-US" sz="1600" dirty="0">
                <a:latin typeface="Meiryo UI" panose="020B0604030504040204" pitchFamily="50" charset="-128"/>
                <a:ea typeface="Meiryo UI" panose="020B0604030504040204" pitchFamily="50" charset="-128"/>
              </a:rPr>
              <a:t>万円以下の罰金に処する。</a:t>
            </a:r>
          </a:p>
          <a:p>
            <a:r>
              <a:rPr lang="ja-JP" altLang="en-US" sz="1600"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児童に淫行させる罪（児童福祉法第</a:t>
            </a:r>
            <a:r>
              <a:rPr lang="en-US" altLang="ja-JP" sz="1600" b="1" dirty="0">
                <a:latin typeface="Meiryo UI" panose="020B0604030504040204" pitchFamily="50" charset="-128"/>
                <a:ea typeface="Meiryo UI" panose="020B0604030504040204" pitchFamily="50" charset="-128"/>
              </a:rPr>
              <a:t>34</a:t>
            </a:r>
            <a:r>
              <a:rPr lang="ja-JP" altLang="en-US" sz="1600" b="1" dirty="0">
                <a:latin typeface="Meiryo UI" panose="020B0604030504040204" pitchFamily="50" charset="-128"/>
                <a:ea typeface="Meiryo UI" panose="020B0604030504040204" pitchFamily="50" charset="-128"/>
              </a:rPr>
              <a:t>条第</a:t>
            </a:r>
            <a:r>
              <a:rPr lang="en-US" altLang="ja-JP" sz="1600" b="1" dirty="0">
                <a:latin typeface="Meiryo UI" panose="020B0604030504040204" pitchFamily="50" charset="-128"/>
                <a:ea typeface="Meiryo UI" panose="020B0604030504040204" pitchFamily="50" charset="-128"/>
              </a:rPr>
              <a:t>1</a:t>
            </a:r>
            <a:r>
              <a:rPr lang="ja-JP" altLang="en-US" sz="1600" b="1" dirty="0">
                <a:latin typeface="Meiryo UI" panose="020B0604030504040204" pitchFamily="50" charset="-128"/>
                <a:ea typeface="Meiryo UI" panose="020B0604030504040204" pitchFamily="50" charset="-128"/>
              </a:rPr>
              <a:t>項第</a:t>
            </a:r>
            <a:r>
              <a:rPr lang="en-US" altLang="ja-JP" sz="1600" b="1" dirty="0">
                <a:latin typeface="Meiryo UI" panose="020B0604030504040204" pitchFamily="50" charset="-128"/>
                <a:ea typeface="Meiryo UI" panose="020B0604030504040204" pitchFamily="50" charset="-128"/>
              </a:rPr>
              <a:t>6</a:t>
            </a:r>
            <a:r>
              <a:rPr lang="ja-JP" altLang="en-US" sz="1600" b="1" dirty="0">
                <a:latin typeface="Meiryo UI" panose="020B0604030504040204" pitchFamily="50" charset="-128"/>
                <a:ea typeface="Meiryo UI" panose="020B0604030504040204" pitchFamily="50" charset="-128"/>
              </a:rPr>
              <a:t>号）</a:t>
            </a:r>
          </a:p>
          <a:p>
            <a:r>
              <a:rPr lang="ja-JP" altLang="en-US" sz="1600" dirty="0">
                <a:latin typeface="Meiryo UI" panose="020B0604030504040204" pitchFamily="50" charset="-128"/>
                <a:ea typeface="Meiryo UI" panose="020B0604030504040204" pitchFamily="50" charset="-128"/>
              </a:rPr>
              <a:t>　何人も、児童に淫行をさせる行為をしてはならない。（</a:t>
            </a:r>
            <a:r>
              <a:rPr lang="en-US" altLang="ja-JP" sz="1600" dirty="0">
                <a:latin typeface="Meiryo UI" panose="020B0604030504040204" pitchFamily="50" charset="-128"/>
                <a:ea typeface="Meiryo UI" panose="020B0604030504040204" pitchFamily="50" charset="-128"/>
              </a:rPr>
              <a:t>10</a:t>
            </a:r>
            <a:r>
              <a:rPr lang="ja-JP" altLang="en-US" sz="1600" dirty="0">
                <a:latin typeface="Meiryo UI" panose="020B0604030504040204" pitchFamily="50" charset="-128"/>
                <a:ea typeface="Meiryo UI" panose="020B0604030504040204" pitchFamily="50" charset="-128"/>
              </a:rPr>
              <a:t>年以下の懲役又は</a:t>
            </a:r>
            <a:r>
              <a:rPr lang="en-US" altLang="ja-JP" sz="1600" dirty="0">
                <a:latin typeface="Meiryo UI" panose="020B0604030504040204" pitchFamily="50" charset="-128"/>
                <a:ea typeface="Meiryo UI" panose="020B0604030504040204" pitchFamily="50" charset="-128"/>
              </a:rPr>
              <a:t>300</a:t>
            </a:r>
            <a:r>
              <a:rPr lang="ja-JP" altLang="en-US" sz="1600" dirty="0">
                <a:latin typeface="Meiryo UI" panose="020B0604030504040204" pitchFamily="50" charset="-128"/>
                <a:ea typeface="Meiryo UI" panose="020B0604030504040204" pitchFamily="50" charset="-128"/>
              </a:rPr>
              <a:t>万円以下の罰金</a:t>
            </a:r>
            <a:r>
              <a:rPr lang="ja-JP" altLang="en-US" sz="1600" dirty="0" smtClean="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p:txBody>
      </p:sp>
      <p:pic>
        <p:nvPicPr>
          <p:cNvPr id="7" name="図 6"/>
          <p:cNvPicPr>
            <a:picLocks noChangeAspect="1"/>
          </p:cNvPicPr>
          <p:nvPr/>
        </p:nvPicPr>
        <p:blipFill>
          <a:blip r:embed="rId3"/>
          <a:stretch>
            <a:fillRect/>
          </a:stretch>
        </p:blipFill>
        <p:spPr>
          <a:xfrm>
            <a:off x="248592" y="1232945"/>
            <a:ext cx="8540065" cy="3282844"/>
          </a:xfrm>
          <a:prstGeom prst="rect">
            <a:avLst/>
          </a:prstGeom>
        </p:spPr>
      </p:pic>
    </p:spTree>
    <p:extLst>
      <p:ext uri="{BB962C8B-B14F-4D97-AF65-F5344CB8AC3E}">
        <p14:creationId xmlns:p14="http://schemas.microsoft.com/office/powerpoint/2010/main" val="969876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テキスト ボックス 95">
            <a:extLst>
              <a:ext uri="{FF2B5EF4-FFF2-40B4-BE49-F238E27FC236}">
                <a16:creationId xmlns:a16="http://schemas.microsoft.com/office/drawing/2014/main" id="{7A992515-F7E2-4EB0-A2A4-E69570DE2A2E}"/>
              </a:ext>
            </a:extLst>
          </p:cNvPr>
          <p:cNvSpPr txBox="1"/>
          <p:nvPr/>
        </p:nvSpPr>
        <p:spPr>
          <a:xfrm>
            <a:off x="70039" y="2663034"/>
            <a:ext cx="563363" cy="407816"/>
          </a:xfrm>
          <a:prstGeom prst="rect">
            <a:avLst/>
          </a:prstGeom>
          <a:noFill/>
          <a:ln w="38100">
            <a:noFill/>
          </a:ln>
        </p:spPr>
        <p:txBody>
          <a:bodyPr wrap="square"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ts val="9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四角形吹き出し 7"/>
          <p:cNvSpPr/>
          <p:nvPr/>
        </p:nvSpPr>
        <p:spPr>
          <a:xfrm>
            <a:off x="8260846" y="3781839"/>
            <a:ext cx="723869" cy="327896"/>
          </a:xfrm>
          <a:prstGeom prst="wedgeRectCallout">
            <a:avLst>
              <a:gd name="adj1" fmla="val -65329"/>
              <a:gd name="adj2" fmla="val 24644"/>
            </a:avLst>
          </a:prstGeom>
          <a:solidFill>
            <a:schemeClr val="bg1"/>
          </a:solidFill>
          <a:ln w="3175"/>
        </p:spPr>
        <p:style>
          <a:lnRef idx="2">
            <a:schemeClr val="dk1"/>
          </a:lnRef>
          <a:fillRef idx="1">
            <a:schemeClr val="lt1"/>
          </a:fillRef>
          <a:effectRef idx="0">
            <a:schemeClr val="dk1"/>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000" dirty="0">
                <a:latin typeface="Meiryo UI" panose="020B0604030504040204" pitchFamily="50" charset="-128"/>
                <a:ea typeface="Meiryo UI" panose="020B0604030504040204" pitchFamily="50" charset="-128"/>
              </a:rPr>
              <a:t>児童買春</a:t>
            </a:r>
            <a:r>
              <a:rPr lang="en-US" altLang="ja-JP" sz="1000" dirty="0">
                <a:latin typeface="Meiryo UI" panose="020B0604030504040204" pitchFamily="50" charset="-128"/>
                <a:ea typeface="Meiryo UI" panose="020B0604030504040204" pitchFamily="50" charset="-128"/>
              </a:rPr>
              <a:t>,</a:t>
            </a:r>
          </a:p>
          <a:p>
            <a:pPr algn="ctr"/>
            <a:r>
              <a:rPr lang="en-US" altLang="ja-JP" sz="1000" dirty="0">
                <a:latin typeface="Meiryo UI" panose="020B0604030504040204" pitchFamily="50" charset="-128"/>
                <a:ea typeface="Meiryo UI" panose="020B0604030504040204" pitchFamily="50" charset="-128"/>
              </a:rPr>
              <a:t>22.0</a:t>
            </a:r>
            <a:r>
              <a:rPr lang="ja-JP" altLang="en-US" sz="1000" dirty="0">
                <a:latin typeface="Meiryo UI" panose="020B0604030504040204" pitchFamily="50" charset="-128"/>
                <a:ea typeface="Meiryo UI" panose="020B0604030504040204" pitchFamily="50" charset="-128"/>
              </a:rPr>
              <a:t>％</a:t>
            </a:r>
          </a:p>
        </p:txBody>
      </p:sp>
      <p:sp>
        <p:nvSpPr>
          <p:cNvPr id="9" name="四角形吹き出し 8"/>
          <p:cNvSpPr/>
          <p:nvPr/>
        </p:nvSpPr>
        <p:spPr>
          <a:xfrm>
            <a:off x="8213824" y="4266592"/>
            <a:ext cx="770891" cy="326700"/>
          </a:xfrm>
          <a:prstGeom prst="wedgeRectCallout">
            <a:avLst>
              <a:gd name="adj1" fmla="val -62123"/>
              <a:gd name="adj2" fmla="val 19735"/>
            </a:avLst>
          </a:prstGeom>
          <a:solidFill>
            <a:schemeClr val="bg1"/>
          </a:solidFill>
          <a:ln w="3175"/>
        </p:spPr>
        <p:style>
          <a:lnRef idx="2">
            <a:schemeClr val="dk1"/>
          </a:lnRef>
          <a:fillRef idx="1">
            <a:schemeClr val="lt1"/>
          </a:fillRef>
          <a:effectRef idx="0">
            <a:schemeClr val="dk1"/>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000" dirty="0">
                <a:latin typeface="Meiryo UI" panose="020B0604030504040204" pitchFamily="50" charset="-128"/>
                <a:ea typeface="Meiryo UI" panose="020B0604030504040204" pitchFamily="50" charset="-128"/>
              </a:rPr>
              <a:t>児童ポルノ</a:t>
            </a:r>
            <a:r>
              <a:rPr lang="en-US" altLang="ja-JP" sz="1000" dirty="0">
                <a:latin typeface="Meiryo UI" panose="020B0604030504040204" pitchFamily="50" charset="-128"/>
                <a:ea typeface="Meiryo UI" panose="020B0604030504040204" pitchFamily="50" charset="-128"/>
              </a:rPr>
              <a:t>,</a:t>
            </a:r>
          </a:p>
          <a:p>
            <a:pPr algn="ctr"/>
            <a:r>
              <a:rPr lang="en-US" altLang="ja-JP" sz="1000" dirty="0">
                <a:latin typeface="Meiryo UI" panose="020B0604030504040204" pitchFamily="50" charset="-128"/>
                <a:ea typeface="Meiryo UI" panose="020B0604030504040204" pitchFamily="50" charset="-128"/>
              </a:rPr>
              <a:t>30.1</a:t>
            </a:r>
            <a:r>
              <a:rPr lang="ja-JP" altLang="en-US" sz="1000" dirty="0">
                <a:latin typeface="Meiryo UI" panose="020B0604030504040204" pitchFamily="50" charset="-128"/>
                <a:ea typeface="Meiryo UI" panose="020B0604030504040204" pitchFamily="50" charset="-128"/>
              </a:rPr>
              <a:t>％</a:t>
            </a:r>
          </a:p>
        </p:txBody>
      </p:sp>
      <p:sp>
        <p:nvSpPr>
          <p:cNvPr id="10" name="四角形吹き出し 9"/>
          <p:cNvSpPr/>
          <p:nvPr/>
        </p:nvSpPr>
        <p:spPr>
          <a:xfrm>
            <a:off x="8260846" y="4779075"/>
            <a:ext cx="781284" cy="326528"/>
          </a:xfrm>
          <a:prstGeom prst="wedgeRectCallout">
            <a:avLst>
              <a:gd name="adj1" fmla="val -62375"/>
              <a:gd name="adj2" fmla="val -28693"/>
            </a:avLst>
          </a:prstGeom>
          <a:solidFill>
            <a:schemeClr val="bg1"/>
          </a:solidFill>
          <a:ln w="3175"/>
        </p:spPr>
        <p:style>
          <a:lnRef idx="2">
            <a:schemeClr val="dk1"/>
          </a:lnRef>
          <a:fillRef idx="1">
            <a:schemeClr val="lt1"/>
          </a:fillRef>
          <a:effectRef idx="0">
            <a:schemeClr val="dk1"/>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000" dirty="0">
                <a:latin typeface="Meiryo UI" panose="020B0604030504040204" pitchFamily="50" charset="-128"/>
                <a:ea typeface="Meiryo UI" panose="020B0604030504040204" pitchFamily="50" charset="-128"/>
              </a:rPr>
              <a:t>その他</a:t>
            </a:r>
            <a:r>
              <a:rPr lang="en-US" altLang="ja-JP" sz="1000" dirty="0">
                <a:latin typeface="Meiryo UI" panose="020B0604030504040204" pitchFamily="50" charset="-128"/>
                <a:ea typeface="Meiryo UI" panose="020B0604030504040204" pitchFamily="50" charset="-128"/>
              </a:rPr>
              <a:t>,</a:t>
            </a:r>
          </a:p>
          <a:p>
            <a:pPr algn="ctr"/>
            <a:r>
              <a:rPr lang="en-US" altLang="ja-JP" sz="1000" dirty="0">
                <a:latin typeface="Meiryo UI" panose="020B0604030504040204" pitchFamily="50" charset="-128"/>
                <a:ea typeface="Meiryo UI" panose="020B0604030504040204" pitchFamily="50" charset="-128"/>
              </a:rPr>
              <a:t>6.5</a:t>
            </a:r>
            <a:r>
              <a:rPr lang="ja-JP" altLang="en-US" sz="1000" dirty="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p:txBody>
      </p:sp>
      <p:pic>
        <p:nvPicPr>
          <p:cNvPr id="11" name="図 10"/>
          <p:cNvPicPr>
            <a:picLocks noChangeAspect="1"/>
          </p:cNvPicPr>
          <p:nvPr/>
        </p:nvPicPr>
        <p:blipFill>
          <a:blip r:embed="rId3"/>
          <a:stretch>
            <a:fillRect/>
          </a:stretch>
        </p:blipFill>
        <p:spPr>
          <a:xfrm>
            <a:off x="4331859" y="2420469"/>
            <a:ext cx="4104943" cy="2894022"/>
          </a:xfrm>
          <a:prstGeom prst="rect">
            <a:avLst/>
          </a:prstGeom>
        </p:spPr>
      </p:pic>
      <p:sp>
        <p:nvSpPr>
          <p:cNvPr id="3" name="正方形/長方形 2"/>
          <p:cNvSpPr/>
          <p:nvPr/>
        </p:nvSpPr>
        <p:spPr>
          <a:xfrm>
            <a:off x="-45652" y="6043633"/>
            <a:ext cx="9235770" cy="646331"/>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b="1" dirty="0">
                <a:latin typeface="Meiryo UI" panose="020B0604030504040204" pitchFamily="50" charset="-128"/>
                <a:ea typeface="Meiryo UI" panose="020B0604030504040204" pitchFamily="50" charset="-128"/>
                <a:cs typeface="Meiryo UI" panose="020B0604030504040204" pitchFamily="50" charset="-128"/>
              </a:rPr>
              <a:t>⇒</a:t>
            </a:r>
            <a:r>
              <a:rPr lang="en-US" altLang="ja-JP" b="1" dirty="0">
                <a:latin typeface="Meiryo UI" panose="020B0604030504040204" pitchFamily="50" charset="-128"/>
                <a:ea typeface="Meiryo UI" panose="020B0604030504040204" pitchFamily="50" charset="-128"/>
                <a:cs typeface="Meiryo UI" panose="020B0604030504040204" pitchFamily="50" charset="-128"/>
              </a:rPr>
              <a:t>SNS</a:t>
            </a:r>
            <a:r>
              <a:rPr lang="ja-JP" altLang="en-US" b="1" dirty="0">
                <a:latin typeface="Meiryo UI" panose="020B0604030504040204" pitchFamily="50" charset="-128"/>
                <a:ea typeface="Meiryo UI" panose="020B0604030504040204" pitchFamily="50" charset="-128"/>
                <a:cs typeface="Meiryo UI" panose="020B0604030504040204" pitchFamily="50" charset="-128"/>
              </a:rPr>
              <a:t>上で見ず知らずの大人と容易に接触することができ、人となりをよく知らない大人と直接</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a:latin typeface="Meiryo UI" panose="020B0604030504040204" pitchFamily="50" charset="-128"/>
                <a:ea typeface="Meiryo UI" panose="020B0604030504040204" pitchFamily="50" charset="-128"/>
                <a:cs typeface="Meiryo UI" panose="020B0604030504040204" pitchFamily="50" charset="-128"/>
              </a:rPr>
              <a:t>　　会って被害に発展するケースが増加している。</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55968" y="666202"/>
            <a:ext cx="8912760" cy="369332"/>
          </a:xfrm>
          <a:prstGeom prst="rect">
            <a:avLst/>
          </a:prstGeom>
        </p:spPr>
        <p:txBody>
          <a:bodyPr wrap="square">
            <a:spAutoFit/>
          </a:bodyPr>
          <a:lstStyle/>
          <a:p>
            <a:r>
              <a:rPr lang="ja-JP" altLang="en-US" dirty="0">
                <a:solidFill>
                  <a:srgbClr val="000000"/>
                </a:solidFill>
                <a:latin typeface="Meiryo UI" panose="020B0604030504040204" pitchFamily="50" charset="-128"/>
                <a:ea typeface="Meiryo UI" panose="020B0604030504040204" pitchFamily="50" charset="-128"/>
              </a:rPr>
              <a:t>●　昨今、スマートフォン等の普及により、青少年を取り巻く環境が大きく変化。</a:t>
            </a:r>
            <a:endParaRPr lang="en-US" altLang="ja-JP" dirty="0">
              <a:solidFill>
                <a:srgbClr val="000000"/>
              </a:solidFill>
              <a:latin typeface="Meiryo UI" panose="020B0604030504040204" pitchFamily="50" charset="-128"/>
              <a:ea typeface="Meiryo UI" panose="020B0604030504040204" pitchFamily="50" charset="-128"/>
            </a:endParaRPr>
          </a:p>
        </p:txBody>
      </p:sp>
      <p:sp>
        <p:nvSpPr>
          <p:cNvPr id="22" name="正方形/長方形 21">
            <a:extLst>
              <a:ext uri="{FF2B5EF4-FFF2-40B4-BE49-F238E27FC236}">
                <a16:creationId xmlns:a16="http://schemas.microsoft.com/office/drawing/2014/main" id="{6A10EBB6-D8CF-4980-957E-6C586228AD6D}"/>
              </a:ext>
            </a:extLst>
          </p:cNvPr>
          <p:cNvSpPr/>
          <p:nvPr/>
        </p:nvSpPr>
        <p:spPr>
          <a:xfrm>
            <a:off x="4480028" y="1316160"/>
            <a:ext cx="4219281" cy="447928"/>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altLang="ja-JP" sz="1600" b="1" dirty="0">
                <a:solidFill>
                  <a:schemeClr val="bg1"/>
                </a:solidFill>
                <a:latin typeface="Meiryo UI" panose="020B0604030504040204" pitchFamily="50" charset="-128"/>
                <a:ea typeface="Meiryo UI" panose="020B0604030504040204" pitchFamily="50" charset="-128"/>
              </a:rPr>
              <a:t>SNS</a:t>
            </a:r>
            <a:r>
              <a:rPr lang="ja-JP" altLang="en-US" sz="1600" b="1" dirty="0">
                <a:solidFill>
                  <a:schemeClr val="bg1"/>
                </a:solidFill>
                <a:latin typeface="Meiryo UI" panose="020B0604030504040204" pitchFamily="50" charset="-128"/>
                <a:ea typeface="Meiryo UI" panose="020B0604030504040204" pitchFamily="50" charset="-128"/>
              </a:rPr>
              <a:t>に起因する被害児童数（全国）</a:t>
            </a:r>
          </a:p>
        </p:txBody>
      </p:sp>
      <p:sp>
        <p:nvSpPr>
          <p:cNvPr id="24" name="正方形/長方形 23">
            <a:extLst>
              <a:ext uri="{FF2B5EF4-FFF2-40B4-BE49-F238E27FC236}">
                <a16:creationId xmlns:a16="http://schemas.microsoft.com/office/drawing/2014/main" id="{C3346336-2D11-4457-A270-BCF72D26EF13}"/>
              </a:ext>
            </a:extLst>
          </p:cNvPr>
          <p:cNvSpPr/>
          <p:nvPr/>
        </p:nvSpPr>
        <p:spPr>
          <a:xfrm>
            <a:off x="41356" y="1313354"/>
            <a:ext cx="4352177" cy="453541"/>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600" b="1" dirty="0">
                <a:latin typeface="Meiryo UI" panose="020B0604030504040204" pitchFamily="50" charset="-128"/>
                <a:ea typeface="Meiryo UI" panose="020B0604030504040204" pitchFamily="50" charset="-128"/>
              </a:rPr>
              <a:t>大阪府内小・中・高校生のスマートフォン所持率</a:t>
            </a:r>
          </a:p>
        </p:txBody>
      </p:sp>
      <p:sp>
        <p:nvSpPr>
          <p:cNvPr id="25" name="テキスト ボックス 24">
            <a:extLst>
              <a:ext uri="{FF2B5EF4-FFF2-40B4-BE49-F238E27FC236}">
                <a16:creationId xmlns:a16="http://schemas.microsoft.com/office/drawing/2014/main" id="{7A992515-F7E2-4EB0-A2A4-E69570DE2A2E}"/>
              </a:ext>
            </a:extLst>
          </p:cNvPr>
          <p:cNvSpPr txBox="1"/>
          <p:nvPr/>
        </p:nvSpPr>
        <p:spPr>
          <a:xfrm>
            <a:off x="632171" y="5264473"/>
            <a:ext cx="3323482" cy="471924"/>
          </a:xfrm>
          <a:prstGeom prst="rect">
            <a:avLst/>
          </a:prstGeom>
          <a:noFill/>
          <a:ln w="38100">
            <a:noFill/>
          </a:ln>
        </p:spPr>
        <p:txBody>
          <a:bodyPr wrap="square" rtlCol="0">
            <a:spAutoFit/>
          </a:bodyPr>
          <a:lstStyle/>
          <a:p>
            <a:endParaRPr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pPr algn="ctr">
              <a:lnSpc>
                <a:spcPts val="2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大阪府「</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OSAKA</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スマホアンケート」　　</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a:extLst>
              <a:ext uri="{FF2B5EF4-FFF2-40B4-BE49-F238E27FC236}">
                <a16:creationId xmlns:a16="http://schemas.microsoft.com/office/drawing/2014/main" id="{7A992515-F7E2-4EB0-A2A4-E69570DE2A2E}"/>
              </a:ext>
            </a:extLst>
          </p:cNvPr>
          <p:cNvSpPr txBox="1"/>
          <p:nvPr/>
        </p:nvSpPr>
        <p:spPr>
          <a:xfrm>
            <a:off x="4432151" y="5389502"/>
            <a:ext cx="4315033" cy="605294"/>
          </a:xfrm>
          <a:prstGeom prst="rect">
            <a:avLst/>
          </a:prstGeom>
          <a:noFill/>
          <a:ln w="38100">
            <a:noFill/>
          </a:ln>
        </p:spPr>
        <p:txBody>
          <a:bodyPr wrap="square" rtlCol="0">
            <a:spAutoFit/>
          </a:bodyPr>
          <a:lstStyle/>
          <a:p>
            <a:pPr>
              <a:lnSpc>
                <a:spcPts val="2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出典：警察庁「</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年における少年非行、児童虐待及び子供の</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性被害の状況（</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SNS</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に起因する被害状況）」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p:cNvSpPr txBox="1"/>
          <p:nvPr/>
        </p:nvSpPr>
        <p:spPr>
          <a:xfrm>
            <a:off x="4137732" y="1955874"/>
            <a:ext cx="4606603" cy="307777"/>
          </a:xfrm>
          <a:prstGeom prst="rect">
            <a:avLst/>
          </a:prstGeom>
          <a:noFill/>
        </p:spPr>
        <p:txBody>
          <a:bodyPr wrap="square" rtlCol="0">
            <a:spAutoFit/>
          </a:bodyPr>
          <a:lstStyle/>
          <a:p>
            <a:pPr lvl="0" algn="ctr"/>
            <a:r>
              <a:rPr lang="ja-JP" altLang="en-US" sz="1400" b="1" dirty="0">
                <a:solidFill>
                  <a:prstClr val="black"/>
                </a:solidFill>
                <a:latin typeface="Meiryo UI" panose="020B0604030504040204" pitchFamily="50" charset="-128"/>
                <a:ea typeface="Meiryo UI" panose="020B0604030504040204" pitchFamily="50" charset="-128"/>
              </a:rPr>
              <a:t>平成</a:t>
            </a:r>
            <a:r>
              <a:rPr lang="en-US" altLang="ja-JP" sz="1400" b="1" dirty="0">
                <a:solidFill>
                  <a:prstClr val="black"/>
                </a:solidFill>
                <a:latin typeface="Meiryo UI" panose="020B0604030504040204" pitchFamily="50" charset="-128"/>
                <a:ea typeface="Meiryo UI" panose="020B0604030504040204" pitchFamily="50" charset="-128"/>
              </a:rPr>
              <a:t>30</a:t>
            </a:r>
            <a:r>
              <a:rPr lang="ja-JP" altLang="en-US" sz="1400" b="1" dirty="0">
                <a:solidFill>
                  <a:prstClr val="black"/>
                </a:solidFill>
                <a:latin typeface="Meiryo UI" panose="020B0604030504040204" pitchFamily="50" charset="-128"/>
                <a:ea typeface="Meiryo UI" panose="020B0604030504040204" pitchFamily="50" charset="-128"/>
              </a:rPr>
              <a:t>年の被害児童数は、平成</a:t>
            </a:r>
            <a:r>
              <a:rPr lang="en-US" altLang="ja-JP" sz="1400" b="1" dirty="0">
                <a:solidFill>
                  <a:prstClr val="black"/>
                </a:solidFill>
                <a:latin typeface="Meiryo UI" panose="020B0604030504040204" pitchFamily="50" charset="-128"/>
                <a:ea typeface="Meiryo UI" panose="020B0604030504040204" pitchFamily="50" charset="-128"/>
              </a:rPr>
              <a:t>24</a:t>
            </a:r>
            <a:r>
              <a:rPr lang="ja-JP" altLang="en-US" sz="1400" b="1" dirty="0">
                <a:solidFill>
                  <a:prstClr val="black"/>
                </a:solidFill>
                <a:latin typeface="Meiryo UI" panose="020B0604030504040204" pitchFamily="50" charset="-128"/>
                <a:ea typeface="Meiryo UI" panose="020B0604030504040204" pitchFamily="50" charset="-128"/>
              </a:rPr>
              <a:t>年の</a:t>
            </a:r>
            <a:r>
              <a:rPr lang="en-US" altLang="ja-JP" sz="1400" b="1" dirty="0">
                <a:solidFill>
                  <a:prstClr val="black"/>
                </a:solidFill>
                <a:latin typeface="Meiryo UI" panose="020B0604030504040204" pitchFamily="50" charset="-128"/>
                <a:ea typeface="Meiryo UI" panose="020B0604030504040204" pitchFamily="50" charset="-128"/>
              </a:rPr>
              <a:t>1.7</a:t>
            </a:r>
            <a:r>
              <a:rPr lang="ja-JP" altLang="en-US" sz="1400" b="1" dirty="0">
                <a:solidFill>
                  <a:prstClr val="black"/>
                </a:solidFill>
                <a:latin typeface="Meiryo UI" panose="020B0604030504040204" pitchFamily="50" charset="-128"/>
                <a:ea typeface="Meiryo UI" panose="020B0604030504040204" pitchFamily="50" charset="-128"/>
              </a:rPr>
              <a:t>倍</a:t>
            </a:r>
          </a:p>
        </p:txBody>
      </p:sp>
      <p:sp>
        <p:nvSpPr>
          <p:cNvPr id="28" name="テキスト ボックス 27"/>
          <p:cNvSpPr txBox="1"/>
          <p:nvPr/>
        </p:nvSpPr>
        <p:spPr>
          <a:xfrm>
            <a:off x="269694" y="1830142"/>
            <a:ext cx="3643095" cy="523220"/>
          </a:xfrm>
          <a:prstGeom prst="rect">
            <a:avLst/>
          </a:prstGeom>
          <a:noFill/>
        </p:spPr>
        <p:txBody>
          <a:bodyPr wrap="square" rtlCol="0">
            <a:spAutoFit/>
          </a:bodyPr>
          <a:lstStyle/>
          <a:p>
            <a:pPr lvl="0" algn="ctr"/>
            <a:r>
              <a:rPr lang="ja-JP" altLang="en-US" sz="1400" b="1" dirty="0">
                <a:solidFill>
                  <a:prstClr val="black"/>
                </a:solidFill>
                <a:latin typeface="Meiryo UI" panose="020B0604030504040204" pitchFamily="50" charset="-128"/>
                <a:ea typeface="Meiryo UI" panose="020B0604030504040204" pitchFamily="50" charset="-128"/>
              </a:rPr>
              <a:t>スマホ所持率は、</a:t>
            </a:r>
            <a:r>
              <a:rPr lang="en-US" altLang="ja-JP" sz="1400" b="1" dirty="0">
                <a:solidFill>
                  <a:prstClr val="black"/>
                </a:solidFill>
                <a:latin typeface="Meiryo UI" panose="020B0604030504040204" pitchFamily="50" charset="-128"/>
                <a:ea typeface="Meiryo UI" panose="020B0604030504040204" pitchFamily="50" charset="-128"/>
              </a:rPr>
              <a:t>5</a:t>
            </a:r>
            <a:r>
              <a:rPr lang="ja-JP" altLang="en-US" sz="1400" b="1" dirty="0">
                <a:solidFill>
                  <a:prstClr val="black"/>
                </a:solidFill>
                <a:latin typeface="Meiryo UI" panose="020B0604030504040204" pitchFamily="50" charset="-128"/>
                <a:ea typeface="Meiryo UI" panose="020B0604030504040204" pitchFamily="50" charset="-128"/>
              </a:rPr>
              <a:t>年間で急増し、</a:t>
            </a:r>
            <a:endParaRPr lang="en-US" altLang="ja-JP" sz="1400" b="1" dirty="0">
              <a:solidFill>
                <a:prstClr val="black"/>
              </a:solidFill>
              <a:latin typeface="Meiryo UI" panose="020B0604030504040204" pitchFamily="50" charset="-128"/>
              <a:ea typeface="Meiryo UI" panose="020B0604030504040204" pitchFamily="50" charset="-128"/>
            </a:endParaRPr>
          </a:p>
          <a:p>
            <a:pPr lvl="0" algn="ctr"/>
            <a:r>
              <a:rPr lang="ja-JP" altLang="en-US" sz="1400" b="1" dirty="0">
                <a:solidFill>
                  <a:prstClr val="black"/>
                </a:solidFill>
                <a:latin typeface="Meiryo UI" panose="020B0604030504040204" pitchFamily="50" charset="-128"/>
                <a:ea typeface="Meiryo UI" panose="020B0604030504040204" pitchFamily="50" charset="-128"/>
              </a:rPr>
              <a:t>小学６年生で約５割、中学３年生で約９割</a:t>
            </a:r>
          </a:p>
        </p:txBody>
      </p:sp>
      <p:grpSp>
        <p:nvGrpSpPr>
          <p:cNvPr id="2" name="グループ化 1">
            <a:extLst>
              <a:ext uri="{FF2B5EF4-FFF2-40B4-BE49-F238E27FC236}">
                <a16:creationId xmlns:a16="http://schemas.microsoft.com/office/drawing/2014/main" id="{CB0914F3-7B22-49CF-9646-86AA2A2063EF}"/>
              </a:ext>
            </a:extLst>
          </p:cNvPr>
          <p:cNvGrpSpPr/>
          <p:nvPr/>
        </p:nvGrpSpPr>
        <p:grpSpPr>
          <a:xfrm>
            <a:off x="115685" y="2420188"/>
            <a:ext cx="4224703" cy="2937281"/>
            <a:chOff x="58533" y="2548780"/>
            <a:chExt cx="4224703" cy="2937281"/>
          </a:xfrm>
        </p:grpSpPr>
        <p:pic>
          <p:nvPicPr>
            <p:cNvPr id="12" name="図 11"/>
            <p:cNvPicPr>
              <a:picLocks noChangeAspect="1"/>
            </p:cNvPicPr>
            <p:nvPr/>
          </p:nvPicPr>
          <p:blipFill>
            <a:blip r:embed="rId4"/>
            <a:stretch>
              <a:fillRect/>
            </a:stretch>
          </p:blipFill>
          <p:spPr>
            <a:xfrm>
              <a:off x="58533" y="2548780"/>
              <a:ext cx="4224703" cy="2937281"/>
            </a:xfrm>
            <a:prstGeom prst="rect">
              <a:avLst/>
            </a:prstGeom>
          </p:spPr>
        </p:pic>
        <p:sp>
          <p:nvSpPr>
            <p:cNvPr id="4" name="正方形/長方形 3"/>
            <p:cNvSpPr/>
            <p:nvPr/>
          </p:nvSpPr>
          <p:spPr>
            <a:xfrm>
              <a:off x="507814" y="2617860"/>
              <a:ext cx="3390687" cy="2684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四角形吹き出し 16"/>
            <p:cNvSpPr/>
            <p:nvPr/>
          </p:nvSpPr>
          <p:spPr>
            <a:xfrm>
              <a:off x="523896" y="3548648"/>
              <a:ext cx="636555" cy="233731"/>
            </a:xfrm>
            <a:prstGeom prst="wedgeRectCallout">
              <a:avLst>
                <a:gd name="adj1" fmla="val -563"/>
                <a:gd name="adj2" fmla="val 94551"/>
              </a:avLst>
            </a:prstGeom>
            <a:ln w="3175">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en-US" altLang="ja-JP" sz="1100" b="1" dirty="0">
                  <a:latin typeface="Meiryo UI" panose="020B0604030504040204" pitchFamily="50" charset="-128"/>
                  <a:ea typeface="Meiryo UI" panose="020B0604030504040204" pitchFamily="50" charset="-128"/>
                </a:rPr>
                <a:t>2.7 </a:t>
              </a:r>
              <a:r>
                <a:rPr kumimoji="1" lang="ja-JP" altLang="en-US" sz="1100" b="1" dirty="0">
                  <a:latin typeface="Meiryo UI" panose="020B0604030504040204" pitchFamily="50" charset="-128"/>
                  <a:ea typeface="Meiryo UI" panose="020B0604030504040204" pitchFamily="50" charset="-128"/>
                </a:rPr>
                <a:t>倍</a:t>
              </a:r>
            </a:p>
          </p:txBody>
        </p:sp>
        <p:sp>
          <p:nvSpPr>
            <p:cNvPr id="18" name="四角形吹き出し 17"/>
            <p:cNvSpPr/>
            <p:nvPr/>
          </p:nvSpPr>
          <p:spPr>
            <a:xfrm>
              <a:off x="1160451" y="3193588"/>
              <a:ext cx="636552" cy="235280"/>
            </a:xfrm>
            <a:prstGeom prst="wedgeRectCallout">
              <a:avLst>
                <a:gd name="adj1" fmla="val -563"/>
                <a:gd name="adj2" fmla="val 94551"/>
              </a:avLst>
            </a:prstGeom>
            <a:ln w="3175">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en-US" altLang="ja-JP" sz="1100" b="1" dirty="0">
                  <a:latin typeface="Meiryo UI" panose="020B0604030504040204" pitchFamily="50" charset="-128"/>
                  <a:ea typeface="Meiryo UI" panose="020B0604030504040204" pitchFamily="50" charset="-128"/>
                </a:rPr>
                <a:t>2.5</a:t>
              </a:r>
              <a:r>
                <a:rPr kumimoji="1" lang="ja-JP" altLang="en-US" sz="1100" b="1" dirty="0">
                  <a:latin typeface="Meiryo UI" panose="020B0604030504040204" pitchFamily="50" charset="-128"/>
                  <a:ea typeface="Meiryo UI" panose="020B0604030504040204" pitchFamily="50" charset="-128"/>
                </a:rPr>
                <a:t>倍</a:t>
              </a:r>
            </a:p>
          </p:txBody>
        </p:sp>
        <p:sp>
          <p:nvSpPr>
            <p:cNvPr id="19" name="四角形吹き出し 18"/>
            <p:cNvSpPr/>
            <p:nvPr/>
          </p:nvSpPr>
          <p:spPr>
            <a:xfrm>
              <a:off x="1691624" y="2776086"/>
              <a:ext cx="630622" cy="233731"/>
            </a:xfrm>
            <a:prstGeom prst="wedgeRectCallout">
              <a:avLst>
                <a:gd name="adj1" fmla="val -563"/>
                <a:gd name="adj2" fmla="val 94551"/>
              </a:avLst>
            </a:prstGeom>
            <a:ln w="3175">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en-US" altLang="ja-JP" sz="1100" b="1" dirty="0">
                  <a:latin typeface="Meiryo UI" panose="020B0604030504040204" pitchFamily="50" charset="-128"/>
                  <a:ea typeface="Meiryo UI" panose="020B0604030504040204" pitchFamily="50" charset="-128"/>
                </a:rPr>
                <a:t>1.7</a:t>
              </a:r>
              <a:r>
                <a:rPr kumimoji="1" lang="ja-JP" altLang="en-US" sz="1100" b="1" dirty="0">
                  <a:latin typeface="Meiryo UI" panose="020B0604030504040204" pitchFamily="50" charset="-128"/>
                  <a:ea typeface="Meiryo UI" panose="020B0604030504040204" pitchFamily="50" charset="-128"/>
                </a:rPr>
                <a:t>倍</a:t>
              </a:r>
            </a:p>
          </p:txBody>
        </p:sp>
        <p:sp>
          <p:nvSpPr>
            <p:cNvPr id="20" name="四角形吹き出し 19"/>
            <p:cNvSpPr/>
            <p:nvPr/>
          </p:nvSpPr>
          <p:spPr>
            <a:xfrm>
              <a:off x="2391280" y="2672385"/>
              <a:ext cx="636555" cy="233731"/>
            </a:xfrm>
            <a:prstGeom prst="wedgeRectCallout">
              <a:avLst>
                <a:gd name="adj1" fmla="val -563"/>
                <a:gd name="adj2" fmla="val 94551"/>
              </a:avLst>
            </a:prstGeom>
            <a:ln w="3175">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en-US" altLang="ja-JP" sz="1100" b="1" dirty="0">
                  <a:latin typeface="Meiryo UI" panose="020B0604030504040204" pitchFamily="50" charset="-128"/>
                  <a:ea typeface="Meiryo UI" panose="020B0604030504040204" pitchFamily="50" charset="-128"/>
                </a:rPr>
                <a:t>1.6</a:t>
              </a:r>
              <a:r>
                <a:rPr kumimoji="1" lang="ja-JP" altLang="en-US" sz="1100" b="1" dirty="0">
                  <a:latin typeface="Meiryo UI" panose="020B0604030504040204" pitchFamily="50" charset="-128"/>
                  <a:ea typeface="Meiryo UI" panose="020B0604030504040204" pitchFamily="50" charset="-128"/>
                </a:rPr>
                <a:t>倍</a:t>
              </a:r>
            </a:p>
          </p:txBody>
        </p:sp>
      </p:grpSp>
      <p:sp>
        <p:nvSpPr>
          <p:cNvPr id="29" name="正方形/長方形 28"/>
          <p:cNvSpPr/>
          <p:nvPr/>
        </p:nvSpPr>
        <p:spPr>
          <a:xfrm>
            <a:off x="4851462" y="2567905"/>
            <a:ext cx="3390687" cy="2223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四角形吹き出し 6"/>
          <p:cNvSpPr/>
          <p:nvPr/>
        </p:nvSpPr>
        <p:spPr>
          <a:xfrm>
            <a:off x="8127482" y="3115051"/>
            <a:ext cx="982800" cy="484150"/>
          </a:xfrm>
          <a:prstGeom prst="wedgeRectCallout">
            <a:avLst>
              <a:gd name="adj1" fmla="val -54533"/>
              <a:gd name="adj2" fmla="val 79630"/>
            </a:avLst>
          </a:prstGeom>
          <a:solidFill>
            <a:schemeClr val="bg1"/>
          </a:solidFill>
          <a:ln w="3175"/>
        </p:spPr>
        <p:style>
          <a:lnRef idx="2">
            <a:schemeClr val="dk1"/>
          </a:lnRef>
          <a:fillRef idx="1">
            <a:schemeClr val="lt1"/>
          </a:fillRef>
          <a:effectRef idx="0">
            <a:schemeClr val="dk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950" dirty="0">
                <a:latin typeface="Meiryo UI" panose="020B0604030504040204" pitchFamily="50" charset="-128"/>
                <a:ea typeface="Meiryo UI" panose="020B0604030504040204" pitchFamily="50" charset="-128"/>
              </a:rPr>
              <a:t>青少年健全育成</a:t>
            </a:r>
            <a:endParaRPr lang="en-US" altLang="ja-JP" sz="950" dirty="0">
              <a:latin typeface="Meiryo UI" panose="020B0604030504040204" pitchFamily="50" charset="-128"/>
              <a:ea typeface="Meiryo UI" panose="020B0604030504040204" pitchFamily="50" charset="-128"/>
            </a:endParaRPr>
          </a:p>
          <a:p>
            <a:pPr algn="ctr"/>
            <a:r>
              <a:rPr lang="ja-JP" altLang="en-US" sz="950" dirty="0">
                <a:latin typeface="Meiryo UI" panose="020B0604030504040204" pitchFamily="50" charset="-128"/>
                <a:ea typeface="Meiryo UI" panose="020B0604030504040204" pitchFamily="50" charset="-128"/>
              </a:rPr>
              <a:t>条例</a:t>
            </a:r>
            <a:r>
              <a:rPr lang="en-US" altLang="ja-JP" sz="950" dirty="0">
                <a:latin typeface="Meiryo UI" panose="020B0604030504040204" pitchFamily="50" charset="-128"/>
                <a:ea typeface="Meiryo UI" panose="020B0604030504040204" pitchFamily="50" charset="-128"/>
              </a:rPr>
              <a:t>(</a:t>
            </a:r>
            <a:r>
              <a:rPr lang="ja-JP" altLang="en-US" sz="950" dirty="0">
                <a:latin typeface="Meiryo UI" panose="020B0604030504040204" pitchFamily="50" charset="-128"/>
                <a:ea typeface="Meiryo UI" panose="020B0604030504040204" pitchFamily="50" charset="-128"/>
              </a:rPr>
              <a:t>淫行</a:t>
            </a:r>
            <a:r>
              <a:rPr lang="en-US" altLang="ja-JP" sz="950" dirty="0">
                <a:latin typeface="Meiryo UI" panose="020B0604030504040204" pitchFamily="50" charset="-128"/>
                <a:ea typeface="Meiryo UI" panose="020B0604030504040204" pitchFamily="50" charset="-128"/>
              </a:rPr>
              <a:t>)</a:t>
            </a:r>
          </a:p>
          <a:p>
            <a:pPr algn="ctr"/>
            <a:r>
              <a:rPr lang="en-US" altLang="ja-JP" sz="950" dirty="0">
                <a:latin typeface="Meiryo UI" panose="020B0604030504040204" pitchFamily="50" charset="-128"/>
                <a:ea typeface="Meiryo UI" panose="020B0604030504040204" pitchFamily="50" charset="-128"/>
              </a:rPr>
              <a:t>,41.4</a:t>
            </a:r>
            <a:r>
              <a:rPr lang="ja-JP" altLang="en-US" sz="950" dirty="0">
                <a:latin typeface="Meiryo UI" panose="020B0604030504040204" pitchFamily="50" charset="-128"/>
                <a:ea typeface="Meiryo UI" panose="020B0604030504040204" pitchFamily="50" charset="-128"/>
              </a:rPr>
              <a:t>％</a:t>
            </a:r>
          </a:p>
        </p:txBody>
      </p:sp>
      <p:sp>
        <p:nvSpPr>
          <p:cNvPr id="30" name="タイトル 1"/>
          <p:cNvSpPr>
            <a:spLocks noGrp="1"/>
          </p:cNvSpPr>
          <p:nvPr>
            <p:ph type="ctrTitle"/>
          </p:nvPr>
        </p:nvSpPr>
        <p:spPr>
          <a:xfrm>
            <a:off x="0" y="68942"/>
            <a:ext cx="9144000" cy="511935"/>
          </a:xfrm>
          <a:prstGeom prst="rect">
            <a:avLst/>
          </a:prstGeom>
          <a:noFill/>
          <a:ln>
            <a:noFill/>
          </a:ln>
          <a:effectLst/>
        </p:spPr>
        <p:style>
          <a:lnRef idx="0">
            <a:schemeClr val="accent5"/>
          </a:lnRef>
          <a:fillRef idx="3">
            <a:schemeClr val="accent5"/>
          </a:fillRef>
          <a:effectRef idx="3">
            <a:schemeClr val="accent5"/>
          </a:effectRef>
          <a:fontRef idx="minor">
            <a:schemeClr val="lt1"/>
          </a:fontRef>
        </p:style>
        <p:txBody>
          <a:bodyPr>
            <a:noAutofit/>
          </a:bodyPr>
          <a:lstStyle/>
          <a:p>
            <a:pPr algn="l"/>
            <a:r>
              <a:rPr lang="ja-JP" altLang="en-US" sz="2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a:t>
            </a:r>
            <a:r>
              <a:rPr lang="en-US" altLang="ja-JP"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見直しの背景①</a:t>
            </a:r>
            <a:endParaRPr lang="ja-JP" altLang="en-US" sz="2800" dirty="0">
              <a:solidFill>
                <a:schemeClr val="tx1"/>
              </a:solidFill>
            </a:endParaRPr>
          </a:p>
        </p:txBody>
      </p:sp>
      <p:cxnSp>
        <p:nvCxnSpPr>
          <p:cNvPr id="31" name="直線コネクタ 30">
            <a:extLst>
              <a:ext uri="{FF2B5EF4-FFF2-40B4-BE49-F238E27FC236}">
                <a16:creationId xmlns:a16="http://schemas.microsoft.com/office/drawing/2014/main" id="{E56AEF7E-B8BC-4597-90BC-1F68F9407099}"/>
              </a:ext>
            </a:extLst>
          </p:cNvPr>
          <p:cNvCxnSpPr>
            <a:cxnSpLocks/>
          </p:cNvCxnSpPr>
          <p:nvPr/>
        </p:nvCxnSpPr>
        <p:spPr>
          <a:xfrm>
            <a:off x="0" y="553057"/>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8416174" y="102409"/>
            <a:ext cx="699247" cy="369332"/>
          </a:xfrm>
          <a:prstGeom prst="rect">
            <a:avLst/>
          </a:prstGeom>
          <a:solidFill>
            <a:schemeClr val="accent2">
              <a:lumMod val="20000"/>
              <a:lumOff val="80000"/>
            </a:schemeClr>
          </a:solidFill>
          <a:ln w="12700">
            <a:solidFill>
              <a:schemeClr val="tx1"/>
            </a:solidFill>
          </a:ln>
        </p:spPr>
        <p:txBody>
          <a:bodyPr wrap="square" rtlCol="0">
            <a:spAutoFit/>
          </a:bodyPr>
          <a:lstStyle/>
          <a:p>
            <a:pPr algn="ctr"/>
            <a:r>
              <a:rPr kumimoji="1" lang="ja-JP" altLang="en-US" dirty="0" smtClean="0">
                <a:latin typeface="Meiryo UI" panose="020B0604030504040204" pitchFamily="50" charset="-128"/>
                <a:ea typeface="Meiryo UI" panose="020B0604030504040204" pitchFamily="50" charset="-128"/>
              </a:rPr>
              <a:t>３</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170318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グラフ 10"/>
          <p:cNvGraphicFramePr>
            <a:graphicFrameLocks/>
          </p:cNvGraphicFramePr>
          <p:nvPr>
            <p:extLst>
              <p:ext uri="{D42A27DB-BD31-4B8C-83A1-F6EECF244321}">
                <p14:modId xmlns:p14="http://schemas.microsoft.com/office/powerpoint/2010/main" val="1039054277"/>
              </p:ext>
            </p:extLst>
          </p:nvPr>
        </p:nvGraphicFramePr>
        <p:xfrm>
          <a:off x="647883" y="1134585"/>
          <a:ext cx="4593817" cy="3163848"/>
        </p:xfrm>
        <a:graphic>
          <a:graphicData uri="http://schemas.openxmlformats.org/drawingml/2006/chart">
            <c:chart xmlns:c="http://schemas.openxmlformats.org/drawingml/2006/chart" xmlns:r="http://schemas.openxmlformats.org/officeDocument/2006/relationships" r:id="rId3"/>
          </a:graphicData>
        </a:graphic>
      </p:graphicFrame>
      <p:sp>
        <p:nvSpPr>
          <p:cNvPr id="12" name="正方形/長方形 11"/>
          <p:cNvSpPr/>
          <p:nvPr/>
        </p:nvSpPr>
        <p:spPr>
          <a:xfrm>
            <a:off x="50962" y="4281618"/>
            <a:ext cx="8928916" cy="1888066"/>
          </a:xfrm>
          <a:prstGeom prst="rect">
            <a:avLst/>
          </a:prstGeom>
          <a:noFill/>
          <a:ln w="3175" cmpd="dbl">
            <a:solidFill>
              <a:schemeClr val="tx2"/>
            </a:solidFill>
          </a:ln>
        </p:spPr>
        <p:style>
          <a:lnRef idx="2">
            <a:schemeClr val="dk1"/>
          </a:lnRef>
          <a:fillRef idx="1">
            <a:schemeClr val="lt1"/>
          </a:fillRef>
          <a:effectRef idx="0">
            <a:schemeClr val="dk1"/>
          </a:effectRef>
          <a:fontRef idx="minor">
            <a:schemeClr val="dk1"/>
          </a:fontRef>
        </p:style>
        <p:txBody>
          <a:bodyPr rtlCol="0" anchor="t"/>
          <a:lstStyle/>
          <a:p>
            <a:pPr indent="100013" algn="just"/>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&lt;</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性被害の実例</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&gt;</a:t>
            </a: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❶青少年が</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SNS</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上で大人と知り合い、悩みを聞いてもらっているうちに、「会って相談に乗る」と持ちかけられ、</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実際に会って性交に至った。青少年は相談相手を失いたくないと思い、断り切れず性交に応じた。</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❷青少年と大人が</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SNS</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上でやり取りを重ね親しくなった上で、会う約束して待ち合わせたが、その後、知ら</a:t>
            </a:r>
            <a:r>
              <a:rPr lang="ja-JP" altLang="en-US" sz="1600" dirty="0" err="1">
                <a:latin typeface="Meiryo UI" panose="020B0604030504040204" pitchFamily="50" charset="-128"/>
                <a:ea typeface="Meiryo UI" panose="020B0604030504040204" pitchFamily="50" charset="-128"/>
                <a:cs typeface="Meiryo UI" panose="020B0604030504040204" pitchFamily="50" charset="-128"/>
              </a:rPr>
              <a:t>な</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い場所に連れて行かれたことで混乱し、その状況下で性行為に至った。</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❸青少年が</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SNS</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で知り合った大人に好意を抱き、又は性への興味を抱き、青少年から</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働きかけた場合で、</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大人側は単に自己の性的欲望を満足させるために性行為に至った。</a:t>
            </a:r>
            <a:endParaRPr lang="ja-JP" altLang="en-US" sz="1600" dirty="0">
              <a:latin typeface="Meiryo UI" panose="020B0604030504040204" pitchFamily="50" charset="-128"/>
              <a:ea typeface="Meiryo UI" panose="020B0604030504040204" pitchFamily="50" charset="-128"/>
            </a:endParaRPr>
          </a:p>
        </p:txBody>
      </p:sp>
      <p:sp>
        <p:nvSpPr>
          <p:cNvPr id="6" name="正方形/長方形 5"/>
          <p:cNvSpPr/>
          <p:nvPr/>
        </p:nvSpPr>
        <p:spPr>
          <a:xfrm>
            <a:off x="115620" y="6169684"/>
            <a:ext cx="8912760" cy="646331"/>
          </a:xfrm>
          <a:prstGeom prst="rect">
            <a:avLst/>
          </a:prstGeom>
        </p:spPr>
        <p:txBody>
          <a:bodyPr wrap="square">
            <a:spAutoFit/>
          </a:bodyPr>
          <a:lstStyle/>
          <a:p>
            <a:r>
              <a:rPr lang="ja-JP" altLang="en-US" b="1" dirty="0">
                <a:solidFill>
                  <a:srgbClr val="000000"/>
                </a:solidFill>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ＳＮＳ等に起因した被害の中には、⻘少年に対する威迫等を要件とする現⾏規定の対象と</a:t>
            </a:r>
          </a:p>
          <a:p>
            <a:r>
              <a:rPr lang="ja-JP" altLang="en-US" b="1" dirty="0">
                <a:latin typeface="Meiryo UI" panose="020B0604030504040204" pitchFamily="50" charset="-128"/>
                <a:ea typeface="Meiryo UI" panose="020B0604030504040204" pitchFamily="50" charset="-128"/>
              </a:rPr>
              <a:t>   ならない事案が出現している。</a:t>
            </a:r>
            <a:endParaRPr lang="en-US" altLang="ja-JP" b="1" dirty="0">
              <a:solidFill>
                <a:srgbClr val="000000"/>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7A992515-F7E2-4EB0-A2A4-E69570DE2A2E}"/>
              </a:ext>
            </a:extLst>
          </p:cNvPr>
          <p:cNvSpPr txBox="1"/>
          <p:nvPr/>
        </p:nvSpPr>
        <p:spPr>
          <a:xfrm>
            <a:off x="4649087" y="3652102"/>
            <a:ext cx="4315033" cy="605294"/>
          </a:xfrm>
          <a:prstGeom prst="rect">
            <a:avLst/>
          </a:prstGeom>
          <a:noFill/>
          <a:ln w="38100">
            <a:noFill/>
          </a:ln>
        </p:spPr>
        <p:txBody>
          <a:bodyPr wrap="square" rtlCol="0">
            <a:spAutoFit/>
          </a:bodyPr>
          <a:lstStyle/>
          <a:p>
            <a:pPr>
              <a:lnSpc>
                <a:spcPts val="20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出典：警察庁「</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H29</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年における</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SNS</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等に起因する被害児童の現状と対策について（</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SNS</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に起因する被害の現状）」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5081997" y="2244390"/>
            <a:ext cx="3846920" cy="923330"/>
          </a:xfrm>
          <a:prstGeom prst="rect">
            <a:avLst/>
          </a:prstGeom>
        </p:spPr>
        <p:txBody>
          <a:bodyPr wrap="square">
            <a:spAutoFit/>
          </a:bodyPr>
          <a:lstStyle/>
          <a:p>
            <a:r>
              <a:rPr lang="ja-JP" altLang="en-US" dirty="0">
                <a:solidFill>
                  <a:srgbClr val="000000"/>
                </a:solidFill>
                <a:latin typeface="Meiryo UI" panose="020B0604030504040204" pitchFamily="50" charset="-128"/>
                <a:ea typeface="Meiryo UI" panose="020B0604030504040204" pitchFamily="50" charset="-128"/>
              </a:rPr>
              <a:t>最も多い理由が「金品目的」、</a:t>
            </a:r>
            <a:endParaRPr lang="en-US" altLang="ja-JP" dirty="0">
              <a:solidFill>
                <a:srgbClr val="000000"/>
              </a:solidFill>
              <a:latin typeface="Meiryo UI" panose="020B0604030504040204" pitchFamily="50" charset="-128"/>
              <a:ea typeface="Meiryo UI" panose="020B0604030504040204" pitchFamily="50" charset="-128"/>
            </a:endParaRPr>
          </a:p>
          <a:p>
            <a:r>
              <a:rPr lang="ja-JP" altLang="en-US" dirty="0">
                <a:solidFill>
                  <a:srgbClr val="000000"/>
                </a:solidFill>
                <a:latin typeface="Meiryo UI" panose="020B0604030504040204" pitchFamily="50" charset="-128"/>
                <a:ea typeface="Meiryo UI" panose="020B0604030504040204" pitchFamily="50" charset="-128"/>
              </a:rPr>
              <a:t>次いで「優しかった相談に乗ってくれた」</a:t>
            </a:r>
            <a:endParaRPr lang="en-US" altLang="ja-JP" dirty="0">
              <a:solidFill>
                <a:srgbClr val="000000"/>
              </a:solidFill>
              <a:latin typeface="Meiryo UI" panose="020B0604030504040204" pitchFamily="50" charset="-128"/>
              <a:ea typeface="Meiryo UI" panose="020B0604030504040204" pitchFamily="50" charset="-128"/>
            </a:endParaRPr>
          </a:p>
          <a:p>
            <a:r>
              <a:rPr lang="ja-JP" altLang="en-US" dirty="0">
                <a:solidFill>
                  <a:srgbClr val="000000"/>
                </a:solidFill>
                <a:latin typeface="Meiryo UI" panose="020B0604030504040204" pitchFamily="50" charset="-128"/>
                <a:ea typeface="Meiryo UI" panose="020B0604030504040204" pitchFamily="50" charset="-128"/>
              </a:rPr>
              <a:t>が多い。</a:t>
            </a:r>
            <a:endParaRPr lang="en-US" altLang="ja-JP" dirty="0">
              <a:solidFill>
                <a:srgbClr val="000000"/>
              </a:solidFill>
              <a:latin typeface="Meiryo UI" panose="020B0604030504040204" pitchFamily="50" charset="-128"/>
              <a:ea typeface="Meiryo UI" panose="020B0604030504040204" pitchFamily="50" charset="-128"/>
            </a:endParaRPr>
          </a:p>
        </p:txBody>
      </p:sp>
      <p:sp>
        <p:nvSpPr>
          <p:cNvPr id="9" name="タイトル 1"/>
          <p:cNvSpPr>
            <a:spLocks noGrp="1"/>
          </p:cNvSpPr>
          <p:nvPr>
            <p:ph type="ctrTitle"/>
          </p:nvPr>
        </p:nvSpPr>
        <p:spPr>
          <a:xfrm>
            <a:off x="0" y="68942"/>
            <a:ext cx="9144000" cy="511935"/>
          </a:xfrm>
          <a:prstGeom prst="rect">
            <a:avLst/>
          </a:prstGeom>
          <a:noFill/>
          <a:ln>
            <a:noFill/>
          </a:ln>
          <a:effectLst/>
        </p:spPr>
        <p:style>
          <a:lnRef idx="0">
            <a:schemeClr val="accent5"/>
          </a:lnRef>
          <a:fillRef idx="3">
            <a:schemeClr val="accent5"/>
          </a:fillRef>
          <a:effectRef idx="3">
            <a:schemeClr val="accent5"/>
          </a:effectRef>
          <a:fontRef idx="minor">
            <a:schemeClr val="lt1"/>
          </a:fontRef>
        </p:style>
        <p:txBody>
          <a:bodyPr>
            <a:noAutofit/>
          </a:bodyPr>
          <a:lstStyle/>
          <a:p>
            <a:pPr algn="l"/>
            <a:r>
              <a:rPr lang="ja-JP" altLang="en-US" sz="2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a:t>
            </a:r>
            <a:r>
              <a:rPr lang="en-US" altLang="ja-JP"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見直しの背景②</a:t>
            </a:r>
            <a:endParaRPr lang="ja-JP" altLang="en-US" sz="2800" dirty="0">
              <a:solidFill>
                <a:schemeClr val="tx1"/>
              </a:solidFill>
            </a:endParaRPr>
          </a:p>
        </p:txBody>
      </p:sp>
      <p:cxnSp>
        <p:nvCxnSpPr>
          <p:cNvPr id="10" name="直線コネクタ 9">
            <a:extLst>
              <a:ext uri="{FF2B5EF4-FFF2-40B4-BE49-F238E27FC236}">
                <a16:creationId xmlns:a16="http://schemas.microsoft.com/office/drawing/2014/main" id="{E56AEF7E-B8BC-4597-90BC-1F68F9407099}"/>
              </a:ext>
            </a:extLst>
          </p:cNvPr>
          <p:cNvCxnSpPr>
            <a:cxnSpLocks/>
          </p:cNvCxnSpPr>
          <p:nvPr/>
        </p:nvCxnSpPr>
        <p:spPr>
          <a:xfrm>
            <a:off x="0" y="608587"/>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正方形/長方形 12">
            <a:extLst>
              <a:ext uri="{FF2B5EF4-FFF2-40B4-BE49-F238E27FC236}">
                <a16:creationId xmlns:a16="http://schemas.microsoft.com/office/drawing/2014/main" id="{09C81DA4-5A90-4791-A73D-3FDEC51D103C}"/>
              </a:ext>
            </a:extLst>
          </p:cNvPr>
          <p:cNvSpPr/>
          <p:nvPr/>
        </p:nvSpPr>
        <p:spPr>
          <a:xfrm>
            <a:off x="55968" y="666202"/>
            <a:ext cx="8912760" cy="369332"/>
          </a:xfrm>
          <a:prstGeom prst="rect">
            <a:avLst/>
          </a:prstGeom>
        </p:spPr>
        <p:txBody>
          <a:bodyPr wrap="square">
            <a:spAutoFit/>
          </a:bodyPr>
          <a:lstStyle/>
          <a:p>
            <a:r>
              <a:rPr lang="ja-JP" altLang="en-US" dirty="0">
                <a:solidFill>
                  <a:srgbClr val="000000"/>
                </a:solidFill>
                <a:latin typeface="Meiryo UI" panose="020B0604030504040204" pitchFamily="50" charset="-128"/>
                <a:ea typeface="Meiryo UI" panose="020B0604030504040204" pitchFamily="50" charset="-128"/>
              </a:rPr>
              <a:t>●　</a:t>
            </a:r>
            <a:r>
              <a:rPr lang="en-US" altLang="ja-JP" dirty="0">
                <a:solidFill>
                  <a:srgbClr val="000000"/>
                </a:solidFill>
                <a:latin typeface="Meiryo UI" panose="020B0604030504040204" pitchFamily="50" charset="-128"/>
                <a:ea typeface="Meiryo UI" panose="020B0604030504040204" pitchFamily="50" charset="-128"/>
              </a:rPr>
              <a:t>SNS</a:t>
            </a:r>
            <a:r>
              <a:rPr lang="ja-JP" altLang="en-US" dirty="0">
                <a:solidFill>
                  <a:srgbClr val="000000"/>
                </a:solidFill>
                <a:latin typeface="Meiryo UI" panose="020B0604030504040204" pitchFamily="50" charset="-128"/>
                <a:ea typeface="Meiryo UI" panose="020B0604030504040204" pitchFamily="50" charset="-128"/>
              </a:rPr>
              <a:t>等に起因した青少年の被害の形態は多様。</a:t>
            </a:r>
            <a:endParaRPr lang="en-US" altLang="ja-JP" dirty="0">
              <a:solidFill>
                <a:srgbClr val="000000"/>
              </a:solidFill>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8416174" y="102409"/>
            <a:ext cx="699247" cy="369332"/>
          </a:xfrm>
          <a:prstGeom prst="rect">
            <a:avLst/>
          </a:prstGeom>
          <a:solidFill>
            <a:schemeClr val="accent2">
              <a:lumMod val="20000"/>
              <a:lumOff val="80000"/>
            </a:schemeClr>
          </a:solidFill>
          <a:ln w="12700">
            <a:solidFill>
              <a:schemeClr val="tx1"/>
            </a:solidFill>
          </a:ln>
        </p:spPr>
        <p:txBody>
          <a:bodyPr wrap="square" rtlCol="0">
            <a:spAutoFit/>
          </a:bodyPr>
          <a:lstStyle/>
          <a:p>
            <a:pPr algn="ctr"/>
            <a:r>
              <a:rPr kumimoji="1" lang="ja-JP" altLang="en-US" dirty="0" smtClean="0">
                <a:latin typeface="Meiryo UI" panose="020B0604030504040204" pitchFamily="50" charset="-128"/>
                <a:ea typeface="Meiryo UI" panose="020B0604030504040204" pitchFamily="50" charset="-128"/>
              </a:rPr>
              <a:t>４</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127731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68942"/>
            <a:ext cx="9144000" cy="511935"/>
          </a:xfrm>
          <a:prstGeom prst="rect">
            <a:avLst/>
          </a:prstGeom>
          <a:noFill/>
          <a:ln>
            <a:noFill/>
          </a:ln>
          <a:effectLst/>
        </p:spPr>
        <p:style>
          <a:lnRef idx="0">
            <a:schemeClr val="accent5"/>
          </a:lnRef>
          <a:fillRef idx="3">
            <a:schemeClr val="accent5"/>
          </a:fillRef>
          <a:effectRef idx="3">
            <a:schemeClr val="accent5"/>
          </a:effectRef>
          <a:fontRef idx="minor">
            <a:schemeClr val="lt1"/>
          </a:fontRef>
        </p:style>
        <p:txBody>
          <a:bodyPr>
            <a:noAutofit/>
          </a:bodyPr>
          <a:lstStyle/>
          <a:p>
            <a:pPr algn="l"/>
            <a:r>
              <a:rPr lang="ja-JP" altLang="en-US" sz="2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a:t>
            </a:r>
            <a:r>
              <a:rPr lang="en-US" altLang="ja-JP"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青少年健全育成審</a:t>
            </a:r>
            <a:r>
              <a:rPr lang="ja-JP" altLang="en-US"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議会の提言</a:t>
            </a:r>
            <a:endParaRPr lang="ja-JP" altLang="en-US" sz="2800" dirty="0">
              <a:solidFill>
                <a:schemeClr val="tx1"/>
              </a:solidFill>
            </a:endParaRPr>
          </a:p>
        </p:txBody>
      </p:sp>
      <p:sp>
        <p:nvSpPr>
          <p:cNvPr id="17" name="正方形/長方形 16">
            <a:extLst>
              <a:ext uri="{FF2B5EF4-FFF2-40B4-BE49-F238E27FC236}">
                <a16:creationId xmlns:a16="http://schemas.microsoft.com/office/drawing/2014/main" id="{298A28A7-2B5A-4C1A-AE55-AB900688CDA0}"/>
              </a:ext>
            </a:extLst>
          </p:cNvPr>
          <p:cNvSpPr/>
          <p:nvPr/>
        </p:nvSpPr>
        <p:spPr>
          <a:xfrm>
            <a:off x="233448" y="756907"/>
            <a:ext cx="9143999" cy="4842351"/>
          </a:xfrm>
          <a:prstGeom prst="rect">
            <a:avLst/>
          </a:prstGeom>
        </p:spPr>
        <p:txBody>
          <a:bodyPr wrap="square">
            <a:spAutoFit/>
          </a:bodyPr>
          <a:lstStyle/>
          <a:p>
            <a:pPr marL="646748" indent="-647700" algn="just"/>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marL="646748" indent="-647700" algn="just"/>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 〇</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R1.5</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600" kern="100" dirty="0" smtClean="0">
                <a:latin typeface="Meiryo UI" panose="020B0604030504040204" pitchFamily="50" charset="-128"/>
                <a:ea typeface="Meiryo UI" panose="020B0604030504040204" pitchFamily="50" charset="-128"/>
                <a:cs typeface="Times New Roman" panose="02020603050405020304" pitchFamily="18" charset="0"/>
              </a:rPr>
              <a:t>淫行</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、デート援助交際</a:t>
            </a:r>
            <a:r>
              <a:rPr lang="ja-JP" altLang="ja-JP" sz="1600" kern="100" dirty="0" smtClean="0">
                <a:latin typeface="Meiryo UI" panose="020B0604030504040204" pitchFamily="50" charset="-128"/>
                <a:ea typeface="Meiryo UI" panose="020B0604030504040204" pitchFamily="50" charset="-128"/>
                <a:cs typeface="Times New Roman" panose="02020603050405020304" pitchFamily="18" charset="0"/>
              </a:rPr>
              <a:t>等</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の規制の在り方に</a:t>
            </a:r>
            <a:r>
              <a:rPr lang="ja-JP" altLang="ja-JP" sz="1600" kern="100" dirty="0" smtClean="0">
                <a:latin typeface="Meiryo UI" panose="020B0604030504040204" pitchFamily="50" charset="-128"/>
                <a:ea typeface="Meiryo UI" panose="020B0604030504040204" pitchFamily="50" charset="-128"/>
                <a:cs typeface="Times New Roman" panose="02020603050405020304" pitchFamily="18" charset="0"/>
              </a:rPr>
              <a:t>ついて、</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大阪地方検察庁やスクールカウンセラー</a:t>
            </a:r>
            <a:endPar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646748" indent="-647700" algn="just"/>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　　　　　　　　等から意見聴取を行いながら集中</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審議</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審議会 </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1</a:t>
            </a:r>
            <a:r>
              <a:rPr lang="ja-JP" altLang="en-US" sz="16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回、</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特別部会等 </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7</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回）</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marL="104775" indent="-104775" algn="just"/>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大阪</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地方検察庁からの意見</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a:t>
            </a:r>
          </a:p>
          <a:p>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・他</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府県との</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不均衡：</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多く</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の都道府県で規定している「青少年を単に自己の性的欲望を満足させる</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ための対象</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と</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して扱って</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いる</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と</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しか認められない</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よう</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な性交</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又は性交類似行為」に</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ついて府</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条例に含まれていない。</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立証</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問題：</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行為者</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が故意に被害者（青少年）を「威迫・欺き・困惑」させたことを否認した場合</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、犯罪</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事実の</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立証の</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ため</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は被害者</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（青少年）の</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供述が</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必要となる場合が多く</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、青少年</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への負担が大きい。</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スクールカウンセラーの意見</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a:t>
            </a: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青少年</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特性：</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スマホ</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の普及に</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より</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SNS</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上</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で思春期特有の承認欲求を満たす</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傾向にあり、危険に近づきやすくなっている。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青少年</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の行動の</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傾向：</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ネット上</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の成功体験を信じて誰にも相談せずに行動する傾向がある</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NG</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条件（身体に</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触れる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こと</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は</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NG</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など）</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を事前に提示</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しているので、ネットで知り合った人と会っても大丈夫だ</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と</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思い込</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んでいる傾向にある。</a:t>
            </a:r>
            <a:endParaRPr kumimoji="1" lang="ja-JP" altLang="en-US" sz="1400" dirty="0">
              <a:latin typeface="Meiryo UI" panose="020B0604030504040204" pitchFamily="50" charset="-128"/>
              <a:ea typeface="Meiryo UI" panose="020B0604030504040204" pitchFamily="50" charset="-128"/>
            </a:endParaRPr>
          </a:p>
          <a:p>
            <a:pPr marL="104775" indent="-104775" algn="just"/>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104775" indent="-104775" algn="just"/>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marL="104775" indent="-104775" algn="just"/>
            <a:endPar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104775" indent="-104775" algn="just"/>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marL="104775" indent="-104775" algn="just"/>
            <a:endPar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104775" indent="-104775" algn="just"/>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marL="646748" indent="-647700" algn="just"/>
            <a:r>
              <a:rPr lang="ja-JP" altLang="en-US" sz="1600" dirty="0" smtClean="0">
                <a:solidFill>
                  <a:srgbClr val="000000"/>
                </a:solidFill>
                <a:latin typeface="Meiryo UI" panose="020B0604030504040204" pitchFamily="50" charset="-128"/>
                <a:ea typeface="Meiryo UI" panose="020B0604030504040204" pitchFamily="50" charset="-128"/>
              </a:rPr>
              <a:t> </a:t>
            </a:r>
            <a:endParaRPr lang="ja-JP" altLang="ja-JP" sz="1600" b="1" kern="100" dirty="0">
              <a:latin typeface="Meiryo UI" panose="020B0604030504040204" pitchFamily="50" charset="-128"/>
              <a:ea typeface="Meiryo UI" panose="020B0604030504040204" pitchFamily="50" charset="-128"/>
              <a:cs typeface="Times New Roman" panose="02020603050405020304" pitchFamily="18" charset="0"/>
            </a:endParaRPr>
          </a:p>
        </p:txBody>
      </p:sp>
      <p:cxnSp>
        <p:nvCxnSpPr>
          <p:cNvPr id="18" name="直線コネクタ 17">
            <a:extLst>
              <a:ext uri="{FF2B5EF4-FFF2-40B4-BE49-F238E27FC236}">
                <a16:creationId xmlns:a16="http://schemas.microsoft.com/office/drawing/2014/main" id="{E56AEF7E-B8BC-4597-90BC-1F68F9407099}"/>
              </a:ext>
            </a:extLst>
          </p:cNvPr>
          <p:cNvCxnSpPr>
            <a:cxnSpLocks/>
          </p:cNvCxnSpPr>
          <p:nvPr/>
        </p:nvCxnSpPr>
        <p:spPr>
          <a:xfrm>
            <a:off x="0" y="67775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233448" y="3862231"/>
            <a:ext cx="8705601" cy="2462213"/>
          </a:xfrm>
          <a:prstGeom prst="rect">
            <a:avLst/>
          </a:prstGeom>
          <a:solidFill>
            <a:schemeClr val="accent1">
              <a:lumMod val="20000"/>
              <a:lumOff val="80000"/>
            </a:schemeClr>
          </a:solidFill>
          <a:ln>
            <a:solidFill>
              <a:schemeClr val="accent1">
                <a:shade val="50000"/>
              </a:schemeClr>
            </a:solidFill>
          </a:ln>
        </p:spPr>
        <p:txBody>
          <a:bodyPr wrap="square">
            <a:spAutoFit/>
          </a:bodyPr>
          <a:lstStyle/>
          <a:p>
            <a:r>
              <a:rPr lang="en-US" altLang="ja-JP" sz="1400" dirty="0" smtClean="0">
                <a:solidFill>
                  <a:srgbClr val="000000"/>
                </a:solidFill>
                <a:latin typeface="Meiryo UI" panose="020B0604030504040204" pitchFamily="50" charset="-128"/>
                <a:ea typeface="Meiryo UI" panose="020B0604030504040204" pitchFamily="50" charset="-128"/>
              </a:rPr>
              <a:t>【</a:t>
            </a:r>
            <a:r>
              <a:rPr lang="ja-JP" altLang="en-US" sz="1400" dirty="0" smtClean="0">
                <a:solidFill>
                  <a:srgbClr val="000000"/>
                </a:solidFill>
                <a:latin typeface="Meiryo UI" panose="020B0604030504040204" pitchFamily="50" charset="-128"/>
                <a:ea typeface="Meiryo UI" panose="020B0604030504040204" pitchFamily="50" charset="-128"/>
              </a:rPr>
              <a:t>提言要旨</a:t>
            </a:r>
            <a:r>
              <a:rPr lang="en-US" altLang="ja-JP" sz="1400" dirty="0" smtClean="0">
                <a:solidFill>
                  <a:srgbClr val="000000"/>
                </a:solidFill>
                <a:latin typeface="Meiryo UI" panose="020B0604030504040204" pitchFamily="50" charset="-128"/>
                <a:ea typeface="Meiryo UI" panose="020B0604030504040204" pitchFamily="50" charset="-128"/>
              </a:rPr>
              <a:t>】</a:t>
            </a:r>
          </a:p>
          <a:p>
            <a:r>
              <a:rPr lang="ja-JP" altLang="en-US" sz="1400" dirty="0" smtClean="0">
                <a:solidFill>
                  <a:srgbClr val="000000"/>
                </a:solidFill>
                <a:latin typeface="Meiryo UI" panose="020B0604030504040204" pitchFamily="50" charset="-128"/>
                <a:ea typeface="Meiryo UI" panose="020B0604030504040204" pitchFamily="50" charset="-128"/>
              </a:rPr>
              <a:t>第</a:t>
            </a:r>
            <a:r>
              <a:rPr lang="en-US" altLang="ja-JP" sz="1400" dirty="0" smtClean="0">
                <a:solidFill>
                  <a:srgbClr val="000000"/>
                </a:solidFill>
                <a:latin typeface="Meiryo UI" panose="020B0604030504040204" pitchFamily="50" charset="-128"/>
                <a:ea typeface="Meiryo UI" panose="020B0604030504040204" pitchFamily="50" charset="-128"/>
              </a:rPr>
              <a:t>39</a:t>
            </a:r>
            <a:r>
              <a:rPr lang="ja-JP" altLang="en-US" sz="1400" dirty="0" smtClean="0">
                <a:solidFill>
                  <a:srgbClr val="000000"/>
                </a:solidFill>
                <a:latin typeface="Meiryo UI" panose="020B0604030504040204" pitchFamily="50" charset="-128"/>
                <a:ea typeface="Meiryo UI" panose="020B0604030504040204" pitchFamily="50" charset="-128"/>
              </a:rPr>
              <a:t>条（青少年に対する淫らな性行為及びわいせつな行為）の見直しの方向性について、</a:t>
            </a:r>
            <a:endParaRPr lang="en-US" altLang="ja-JP" sz="1400" dirty="0" smtClean="0">
              <a:solidFill>
                <a:srgbClr val="000000"/>
              </a:solidFill>
              <a:latin typeface="Meiryo UI" panose="020B0604030504040204" pitchFamily="50" charset="-128"/>
              <a:ea typeface="Meiryo UI" panose="020B0604030504040204" pitchFamily="50" charset="-128"/>
            </a:endParaRPr>
          </a:p>
          <a:p>
            <a:r>
              <a:rPr lang="ja-JP" altLang="en-US" sz="1400" dirty="0" smtClean="0">
                <a:solidFill>
                  <a:srgbClr val="000000"/>
                </a:solidFill>
                <a:latin typeface="Meiryo UI" panose="020B0604030504040204" pitchFamily="50" charset="-128"/>
                <a:ea typeface="Meiryo UI" panose="020B0604030504040204" pitchFamily="50" charset="-128"/>
              </a:rPr>
              <a:t>　　■</a:t>
            </a:r>
            <a:r>
              <a:rPr lang="ja-JP" altLang="en-US" sz="1400" b="1" dirty="0" smtClean="0">
                <a:solidFill>
                  <a:srgbClr val="000000"/>
                </a:solidFill>
                <a:latin typeface="Meiryo UI" panose="020B0604030504040204" pitchFamily="50" charset="-128"/>
                <a:ea typeface="Meiryo UI" panose="020B0604030504040204" pitchFamily="50" charset="-128"/>
              </a:rPr>
              <a:t>規制</a:t>
            </a:r>
            <a:r>
              <a:rPr lang="ja-JP" altLang="en-US" sz="1400" b="1" dirty="0">
                <a:solidFill>
                  <a:srgbClr val="000000"/>
                </a:solidFill>
                <a:latin typeface="Meiryo UI" panose="020B0604030504040204" pitchFamily="50" charset="-128"/>
                <a:ea typeface="Meiryo UI" panose="020B0604030504040204" pitchFamily="50" charset="-128"/>
              </a:rPr>
              <a:t>の対象</a:t>
            </a:r>
            <a:r>
              <a:rPr lang="ja-JP" altLang="en-US" sz="1400" b="1" dirty="0" smtClean="0">
                <a:solidFill>
                  <a:srgbClr val="000000"/>
                </a:solidFill>
                <a:latin typeface="Meiryo UI" panose="020B0604030504040204" pitchFamily="50" charset="-128"/>
                <a:ea typeface="Meiryo UI" panose="020B0604030504040204" pitchFamily="50" charset="-128"/>
              </a:rPr>
              <a:t>範囲</a:t>
            </a:r>
            <a:endParaRPr lang="en-US" altLang="ja-JP" sz="1400" b="1" dirty="0" smtClean="0">
              <a:solidFill>
                <a:srgbClr val="000000"/>
              </a:solidFill>
              <a:latin typeface="Meiryo UI" panose="020B0604030504040204" pitchFamily="50" charset="-128"/>
              <a:ea typeface="Meiryo UI" panose="020B0604030504040204" pitchFamily="50" charset="-128"/>
            </a:endParaRPr>
          </a:p>
          <a:p>
            <a:r>
              <a:rPr lang="ja-JP" altLang="en-US" sz="1400" b="1" dirty="0">
                <a:solidFill>
                  <a:srgbClr val="000000"/>
                </a:solidFill>
                <a:latin typeface="Meiryo UI" panose="020B0604030504040204" pitchFamily="50" charset="-128"/>
                <a:ea typeface="Meiryo UI" panose="020B0604030504040204" pitchFamily="50" charset="-128"/>
              </a:rPr>
              <a:t>　</a:t>
            </a:r>
            <a:r>
              <a:rPr lang="ja-JP" altLang="en-US" sz="1400" b="1" dirty="0" smtClean="0">
                <a:solidFill>
                  <a:srgbClr val="000000"/>
                </a:solidFill>
                <a:latin typeface="Meiryo UI" panose="020B0604030504040204" pitchFamily="50" charset="-128"/>
                <a:ea typeface="Meiryo UI" panose="020B0604030504040204" pitchFamily="50" charset="-128"/>
              </a:rPr>
              <a:t>　</a:t>
            </a:r>
            <a:r>
              <a:rPr lang="ja-JP" altLang="en-US" sz="1400" dirty="0" smtClean="0">
                <a:solidFill>
                  <a:srgbClr val="000000"/>
                </a:solidFill>
                <a:latin typeface="Meiryo UI" panose="020B0604030504040204" pitchFamily="50" charset="-128"/>
                <a:ea typeface="Meiryo UI" panose="020B0604030504040204" pitchFamily="50" charset="-128"/>
              </a:rPr>
              <a:t>・</a:t>
            </a:r>
            <a:r>
              <a:rPr lang="en-US" altLang="ja-JP" sz="1400" dirty="0" smtClean="0">
                <a:solidFill>
                  <a:srgbClr val="000000"/>
                </a:solidFill>
                <a:latin typeface="Meiryo UI" panose="020B0604030504040204" pitchFamily="50" charset="-128"/>
                <a:ea typeface="Meiryo UI" panose="020B0604030504040204" pitchFamily="50" charset="-128"/>
              </a:rPr>
              <a:t>SNS</a:t>
            </a:r>
            <a:r>
              <a:rPr lang="ja-JP" altLang="en-US" sz="1400" dirty="0" smtClean="0">
                <a:solidFill>
                  <a:srgbClr val="000000"/>
                </a:solidFill>
                <a:latin typeface="Meiryo UI" panose="020B0604030504040204" pitchFamily="50" charset="-128"/>
                <a:ea typeface="Meiryo UI" panose="020B0604030504040204" pitchFamily="50" charset="-128"/>
              </a:rPr>
              <a:t>等を端緒とした性被害の実態を踏まえた要件の緩和が必要。</a:t>
            </a:r>
            <a:endParaRPr lang="en-US" altLang="ja-JP" sz="1400" dirty="0" smtClean="0">
              <a:solidFill>
                <a:srgbClr val="000000"/>
              </a:solidFill>
              <a:latin typeface="Meiryo UI" panose="020B0604030504040204" pitchFamily="50" charset="-128"/>
              <a:ea typeface="Meiryo UI" panose="020B0604030504040204" pitchFamily="50" charset="-128"/>
            </a:endParaRPr>
          </a:p>
          <a:p>
            <a:r>
              <a:rPr lang="ja-JP" altLang="en-US" sz="1400" b="1" dirty="0">
                <a:solidFill>
                  <a:srgbClr val="000000"/>
                </a:solidFill>
                <a:latin typeface="Meiryo UI" panose="020B0604030504040204" pitchFamily="50" charset="-128"/>
                <a:ea typeface="Meiryo UI" panose="020B0604030504040204" pitchFamily="50" charset="-128"/>
              </a:rPr>
              <a:t>　</a:t>
            </a:r>
            <a:r>
              <a:rPr lang="ja-JP" altLang="en-US" sz="1400" b="1" dirty="0" smtClean="0">
                <a:solidFill>
                  <a:srgbClr val="000000"/>
                </a:solidFill>
                <a:latin typeface="Meiryo UI" panose="020B0604030504040204" pitchFamily="50" charset="-128"/>
                <a:ea typeface="Meiryo UI" panose="020B0604030504040204" pitchFamily="50" charset="-128"/>
              </a:rPr>
              <a:t>　・青少年が拒否できない状態又は困惑状態の下で行われる性行為等は規制の対象とすべき。</a:t>
            </a:r>
            <a:endParaRPr lang="en-US" altLang="ja-JP" sz="1400" b="1" dirty="0" smtClean="0">
              <a:solidFill>
                <a:srgbClr val="000000"/>
              </a:solidFill>
              <a:latin typeface="Meiryo UI" panose="020B0604030504040204" pitchFamily="50" charset="-128"/>
              <a:ea typeface="Meiryo UI" panose="020B0604030504040204" pitchFamily="50" charset="-128"/>
            </a:endParaRPr>
          </a:p>
          <a:p>
            <a:r>
              <a:rPr lang="ja-JP" altLang="en-US" sz="1400" b="1" dirty="0">
                <a:solidFill>
                  <a:srgbClr val="000000"/>
                </a:solidFill>
                <a:latin typeface="Meiryo UI" panose="020B0604030504040204" pitchFamily="50" charset="-128"/>
                <a:ea typeface="Meiryo UI" panose="020B0604030504040204" pitchFamily="50" charset="-128"/>
              </a:rPr>
              <a:t>　</a:t>
            </a:r>
            <a:r>
              <a:rPr lang="ja-JP" altLang="en-US" sz="1400" b="1" dirty="0" smtClean="0">
                <a:solidFill>
                  <a:srgbClr val="000000"/>
                </a:solidFill>
                <a:latin typeface="Meiryo UI" panose="020B0604030504040204" pitchFamily="50" charset="-128"/>
                <a:ea typeface="Meiryo UI" panose="020B0604030504040204" pitchFamily="50" charset="-128"/>
              </a:rPr>
              <a:t>　・青少年側から働きかけて性行為に至っても、青少年の成長に悪影響を及ぼすおそれがある場合は、規定の対象と</a:t>
            </a:r>
            <a:endParaRPr lang="en-US" altLang="ja-JP" sz="1400" b="1" dirty="0" smtClean="0">
              <a:solidFill>
                <a:srgbClr val="000000"/>
              </a:solidFill>
              <a:latin typeface="Meiryo UI" panose="020B0604030504040204" pitchFamily="50" charset="-128"/>
              <a:ea typeface="Meiryo UI" panose="020B0604030504040204" pitchFamily="50" charset="-128"/>
            </a:endParaRPr>
          </a:p>
          <a:p>
            <a:r>
              <a:rPr lang="ja-JP" altLang="en-US" sz="1400" b="1" dirty="0">
                <a:solidFill>
                  <a:srgbClr val="000000"/>
                </a:solidFill>
                <a:latin typeface="Meiryo UI" panose="020B0604030504040204" pitchFamily="50" charset="-128"/>
                <a:ea typeface="Meiryo UI" panose="020B0604030504040204" pitchFamily="50" charset="-128"/>
              </a:rPr>
              <a:t>　</a:t>
            </a:r>
            <a:r>
              <a:rPr lang="ja-JP" altLang="en-US" sz="1400" b="1" dirty="0" smtClean="0">
                <a:solidFill>
                  <a:srgbClr val="000000"/>
                </a:solidFill>
                <a:latin typeface="Meiryo UI" panose="020B0604030504040204" pitchFamily="50" charset="-128"/>
                <a:ea typeface="Meiryo UI" panose="020B0604030504040204" pitchFamily="50" charset="-128"/>
              </a:rPr>
              <a:t>　　すべきとの意見が多数。</a:t>
            </a:r>
            <a:r>
              <a:rPr lang="en-US" altLang="ja-JP" sz="1400" b="1" dirty="0" smtClean="0">
                <a:solidFill>
                  <a:srgbClr val="000000"/>
                </a:solidFill>
                <a:latin typeface="Meiryo UI" panose="020B0604030504040204" pitchFamily="50" charset="-128"/>
                <a:ea typeface="Meiryo UI" panose="020B0604030504040204" pitchFamily="50" charset="-128"/>
              </a:rPr>
              <a:t/>
            </a:r>
            <a:br>
              <a:rPr lang="en-US" altLang="ja-JP" sz="1400" b="1" dirty="0" smtClean="0">
                <a:solidFill>
                  <a:srgbClr val="000000"/>
                </a:solidFill>
                <a:latin typeface="Meiryo UI" panose="020B0604030504040204" pitchFamily="50" charset="-128"/>
                <a:ea typeface="Meiryo UI" panose="020B0604030504040204" pitchFamily="50" charset="-128"/>
              </a:rPr>
            </a:br>
            <a:r>
              <a:rPr lang="ja-JP" altLang="en-US" sz="1400" b="1" dirty="0" smtClean="0">
                <a:solidFill>
                  <a:srgbClr val="000000"/>
                </a:solidFill>
                <a:latin typeface="Meiryo UI" panose="020B0604030504040204" pitchFamily="50" charset="-128"/>
                <a:ea typeface="Meiryo UI" panose="020B0604030504040204" pitchFamily="50" charset="-128"/>
              </a:rPr>
              <a:t>　　■構成要件</a:t>
            </a:r>
            <a:endParaRPr lang="en-US" altLang="ja-JP" sz="1400" b="1" dirty="0" smtClean="0">
              <a:solidFill>
                <a:srgbClr val="000000"/>
              </a:solidFill>
              <a:latin typeface="Meiryo UI" panose="020B0604030504040204" pitchFamily="50" charset="-128"/>
              <a:ea typeface="Meiryo UI" panose="020B0604030504040204" pitchFamily="50" charset="-128"/>
            </a:endParaRPr>
          </a:p>
          <a:p>
            <a:r>
              <a:rPr lang="ja-JP" altLang="en-US" sz="1400" b="1" dirty="0" smtClean="0">
                <a:solidFill>
                  <a:srgbClr val="000000"/>
                </a:solidFill>
                <a:latin typeface="Meiryo UI" panose="020B0604030504040204" pitchFamily="50" charset="-128"/>
                <a:ea typeface="Meiryo UI" panose="020B0604030504040204" pitchFamily="50" charset="-128"/>
              </a:rPr>
              <a:t>　　・事例が積みあがっている昭和</a:t>
            </a:r>
            <a:r>
              <a:rPr lang="en-US" altLang="ja-JP" sz="1400" b="1" dirty="0" smtClean="0">
                <a:solidFill>
                  <a:srgbClr val="000000"/>
                </a:solidFill>
                <a:latin typeface="Meiryo UI" panose="020B0604030504040204" pitchFamily="50" charset="-128"/>
                <a:ea typeface="Meiryo UI" panose="020B0604030504040204" pitchFamily="50" charset="-128"/>
              </a:rPr>
              <a:t>60</a:t>
            </a:r>
            <a:r>
              <a:rPr lang="ja-JP" altLang="en-US" sz="1400" b="1" dirty="0" smtClean="0">
                <a:solidFill>
                  <a:srgbClr val="000000"/>
                </a:solidFill>
                <a:latin typeface="Meiryo UI" panose="020B0604030504040204" pitchFamily="50" charset="-128"/>
                <a:ea typeface="Meiryo UI" panose="020B0604030504040204" pitchFamily="50" charset="-128"/>
              </a:rPr>
              <a:t>年最高裁判決に準じた規定とすることが考えられる。</a:t>
            </a:r>
            <a:endParaRPr lang="en-US" altLang="ja-JP" sz="1400" b="1" dirty="0" smtClean="0">
              <a:solidFill>
                <a:srgbClr val="000000"/>
              </a:solidFill>
              <a:latin typeface="Meiryo UI" panose="020B0604030504040204" pitchFamily="50" charset="-128"/>
              <a:ea typeface="Meiryo UI" panose="020B0604030504040204" pitchFamily="50" charset="-128"/>
            </a:endParaRPr>
          </a:p>
          <a:p>
            <a:r>
              <a:rPr lang="ja-JP" altLang="en-US" sz="1400" dirty="0" smtClean="0">
                <a:solidFill>
                  <a:srgbClr val="000000"/>
                </a:solidFill>
                <a:latin typeface="Meiryo UI" panose="020B0604030504040204" pitchFamily="50" charset="-128"/>
                <a:ea typeface="Meiryo UI" panose="020B0604030504040204" pitchFamily="50" charset="-128"/>
              </a:rPr>
              <a:t>との提言をいただいた。</a:t>
            </a:r>
            <a:endParaRPr lang="en-US" altLang="ja-JP" sz="1400" dirty="0" smtClean="0">
              <a:solidFill>
                <a:srgbClr val="000000"/>
              </a:solidFill>
              <a:latin typeface="Meiryo UI" panose="020B0604030504040204" pitchFamily="50" charset="-128"/>
              <a:ea typeface="Meiryo UI" panose="020B0604030504040204" pitchFamily="50" charset="-128"/>
            </a:endParaRPr>
          </a:p>
          <a:p>
            <a:r>
              <a:rPr lang="ja-JP" altLang="en-US" sz="1400" dirty="0" smtClean="0">
                <a:solidFill>
                  <a:srgbClr val="000000"/>
                </a:solidFill>
                <a:latin typeface="Meiryo UI" panose="020B0604030504040204" pitchFamily="50" charset="-128"/>
                <a:ea typeface="Meiryo UI" panose="020B0604030504040204" pitchFamily="50" charset="-128"/>
              </a:rPr>
              <a:t>併せて、国への要望・教育啓発について提言をいただいた。　　　　　　　　　　　　　　　　</a:t>
            </a:r>
            <a:endParaRPr lang="en-US" altLang="ja-JP" sz="1400" dirty="0">
              <a:solidFill>
                <a:srgbClr val="000000"/>
              </a:solidFill>
              <a:latin typeface="Meiryo UI" panose="020B0604030504040204" pitchFamily="50" charset="-128"/>
              <a:ea typeface="Meiryo UI" panose="020B0604030504040204" pitchFamily="50" charset="-128"/>
            </a:endParaRPr>
          </a:p>
        </p:txBody>
      </p:sp>
      <p:sp>
        <p:nvSpPr>
          <p:cNvPr id="6" name="正方形/長方形 5"/>
          <p:cNvSpPr/>
          <p:nvPr/>
        </p:nvSpPr>
        <p:spPr>
          <a:xfrm>
            <a:off x="79829" y="714968"/>
            <a:ext cx="8912760" cy="338554"/>
          </a:xfrm>
          <a:prstGeom prst="rect">
            <a:avLst/>
          </a:prstGeom>
        </p:spPr>
        <p:txBody>
          <a:bodyPr wrap="square">
            <a:spAutoFit/>
          </a:bodyPr>
          <a:lstStyle/>
          <a:p>
            <a:pPr marL="646748" indent="-647700" algn="just"/>
            <a:r>
              <a:rPr lang="ja-JP" altLang="en-US" sz="1600" dirty="0" smtClean="0">
                <a:solidFill>
                  <a:srgbClr val="000000"/>
                </a:solidFill>
                <a:latin typeface="Meiryo UI" panose="020B0604030504040204" pitchFamily="50" charset="-128"/>
                <a:ea typeface="Meiryo UI" panose="020B0604030504040204" pitchFamily="50" charset="-128"/>
              </a:rPr>
              <a:t>●</a:t>
            </a:r>
            <a:r>
              <a:rPr lang="en-US" altLang="ja-JP" sz="1600" dirty="0" smtClean="0">
                <a:solidFill>
                  <a:srgbClr val="000000"/>
                </a:solidFill>
                <a:latin typeface="Meiryo UI" panose="020B0604030504040204" pitchFamily="50" charset="-128"/>
                <a:ea typeface="Meiryo UI" panose="020B0604030504040204" pitchFamily="50" charset="-128"/>
              </a:rPr>
              <a:t>SNS</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等に起因した青少年の性的搾取</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への対応</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について、府より</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審議会に対し</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問題提起</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600" dirty="0">
              <a:solidFill>
                <a:srgbClr val="000000"/>
              </a:solidFill>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8293342" y="102409"/>
            <a:ext cx="699247" cy="369332"/>
          </a:xfrm>
          <a:prstGeom prst="rect">
            <a:avLst/>
          </a:prstGeom>
          <a:solidFill>
            <a:schemeClr val="accent2">
              <a:lumMod val="20000"/>
              <a:lumOff val="80000"/>
            </a:schemeClr>
          </a:solidFill>
          <a:ln w="12700">
            <a:solidFill>
              <a:schemeClr val="tx1"/>
            </a:solidFill>
          </a:ln>
        </p:spPr>
        <p:txBody>
          <a:bodyPr wrap="square" rtlCol="0">
            <a:spAutoFit/>
          </a:bodyPr>
          <a:lstStyle/>
          <a:p>
            <a:pPr algn="ctr"/>
            <a:r>
              <a:rPr kumimoji="1" lang="ja-JP" altLang="en-US" dirty="0" smtClean="0">
                <a:latin typeface="Meiryo UI" panose="020B0604030504040204" pitchFamily="50" charset="-128"/>
                <a:ea typeface="Meiryo UI" panose="020B0604030504040204" pitchFamily="50" charset="-128"/>
              </a:rPr>
              <a:t>５</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07336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8100" y="19587"/>
            <a:ext cx="9144000" cy="511935"/>
          </a:xfrm>
          <a:prstGeom prst="rect">
            <a:avLst/>
          </a:prstGeom>
          <a:noFill/>
          <a:ln>
            <a:noFill/>
          </a:ln>
          <a:effectLst/>
        </p:spPr>
        <p:style>
          <a:lnRef idx="0">
            <a:schemeClr val="accent5"/>
          </a:lnRef>
          <a:fillRef idx="3">
            <a:schemeClr val="accent5"/>
          </a:fillRef>
          <a:effectRef idx="3">
            <a:schemeClr val="accent5"/>
          </a:effectRef>
          <a:fontRef idx="minor">
            <a:schemeClr val="lt1"/>
          </a:fontRef>
        </p:style>
        <p:txBody>
          <a:bodyPr>
            <a:noAutofit/>
          </a:bodyPr>
          <a:lstStyle/>
          <a:p>
            <a:pPr algn="l"/>
            <a:r>
              <a:rPr lang="ja-JP" altLang="en-US" sz="2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a:t>
            </a:r>
            <a:r>
              <a:rPr lang="en-US" altLang="ja-JP"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en-US" altLang="ja-JP" sz="2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提言を踏まえた府としての考え方（規制の対象範囲について）</a:t>
            </a:r>
            <a:endParaRPr lang="ja-JP" altLang="en-US" sz="2000" dirty="0">
              <a:solidFill>
                <a:schemeClr val="tx1"/>
              </a:solidFill>
            </a:endParaRPr>
          </a:p>
        </p:txBody>
      </p:sp>
      <p:sp>
        <p:nvSpPr>
          <p:cNvPr id="7" name="正方形/長方形 6"/>
          <p:cNvSpPr/>
          <p:nvPr/>
        </p:nvSpPr>
        <p:spPr>
          <a:xfrm>
            <a:off x="41912" y="4211354"/>
            <a:ext cx="8983976" cy="2087633"/>
          </a:xfrm>
          <a:prstGeom prst="rect">
            <a:avLst/>
          </a:prstGeom>
          <a:noFill/>
          <a:ln w="3175" cmpd="dbl">
            <a:solidFill>
              <a:schemeClr val="tx2"/>
            </a:solidFill>
          </a:ln>
        </p:spPr>
        <p:style>
          <a:lnRef idx="2">
            <a:schemeClr val="dk1"/>
          </a:lnRef>
          <a:fillRef idx="1">
            <a:schemeClr val="lt1"/>
          </a:fillRef>
          <a:effectRef idx="0">
            <a:schemeClr val="dk1"/>
          </a:effectRef>
          <a:fontRef idx="minor">
            <a:schemeClr val="dk1"/>
          </a:fontRef>
        </p:style>
        <p:txBody>
          <a:bodyPr rtlCol="0" anchor="t"/>
          <a:lstStyle/>
          <a:p>
            <a:pPr indent="100013" algn="just"/>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参考：性被害の実例</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a:t>
            </a: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❶青少年が</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SNS</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上で大人と知り合い、悩みを聞いてもらっているうちに、「会って相談に乗る」と持ちかけられ、</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実際に会って性交に至った。青少年は相談相手を失いたくないと思い、断り切れず性交に応じた。</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❷青少年と大人が</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SNS</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上でやり取りを重ね親しくなった上で、会う約束して待ち合わせたが、その後、知ら</a:t>
            </a:r>
            <a:r>
              <a:rPr lang="ja-JP" altLang="en-US" sz="1600" dirty="0" err="1">
                <a:latin typeface="Meiryo UI" panose="020B0604030504040204" pitchFamily="50" charset="-128"/>
                <a:ea typeface="Meiryo UI" panose="020B0604030504040204" pitchFamily="50" charset="-128"/>
                <a:cs typeface="Meiryo UI" panose="020B0604030504040204" pitchFamily="50" charset="-128"/>
              </a:rPr>
              <a:t>な</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い場所に連れて行かれたことで混乱し、その状況下で性行為に至った。</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❸青少年が</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SNS</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で知り合った大人に好意を抱き、又は性への興味を抱き、青少年</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から大人に働きかけた場</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合で、大人側</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は</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単に自己の性的欲望を満足させるために性行為に至った。</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 name="直線コネクタ 7">
            <a:extLst>
              <a:ext uri="{FF2B5EF4-FFF2-40B4-BE49-F238E27FC236}">
                <a16:creationId xmlns:a16="http://schemas.microsoft.com/office/drawing/2014/main" id="{D765565F-9BBC-48A0-A1AF-2DD267B20623}"/>
              </a:ext>
            </a:extLst>
          </p:cNvPr>
          <p:cNvCxnSpPr>
            <a:cxnSpLocks/>
          </p:cNvCxnSpPr>
          <p:nvPr/>
        </p:nvCxnSpPr>
        <p:spPr>
          <a:xfrm>
            <a:off x="0" y="48725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正方形/長方形 12">
            <a:extLst>
              <a:ext uri="{FF2B5EF4-FFF2-40B4-BE49-F238E27FC236}">
                <a16:creationId xmlns:a16="http://schemas.microsoft.com/office/drawing/2014/main" id="{D6B9DA04-B760-46B1-8797-6947DEF01A4F}"/>
              </a:ext>
            </a:extLst>
          </p:cNvPr>
          <p:cNvSpPr/>
          <p:nvPr/>
        </p:nvSpPr>
        <p:spPr>
          <a:xfrm>
            <a:off x="-38100" y="555965"/>
            <a:ext cx="8225927" cy="5369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latin typeface="Meiryo UI" panose="020B0604030504040204" pitchFamily="50" charset="-128"/>
                <a:ea typeface="Meiryo UI" panose="020B0604030504040204" pitchFamily="50" charset="-128"/>
              </a:rPr>
              <a:t>●　審議会からの提言を踏まえた規制の対象範囲についての府の考え方は下記のとおり。</a:t>
            </a:r>
            <a:endParaRPr lang="en-US" altLang="ja-JP" dirty="0">
              <a:solidFill>
                <a:schemeClr val="tx1"/>
              </a:solidFill>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8293342" y="61465"/>
            <a:ext cx="699247" cy="369332"/>
          </a:xfrm>
          <a:prstGeom prst="rect">
            <a:avLst/>
          </a:prstGeom>
          <a:solidFill>
            <a:schemeClr val="accent2">
              <a:lumMod val="20000"/>
              <a:lumOff val="80000"/>
            </a:schemeClr>
          </a:solidFill>
          <a:ln w="12700">
            <a:solidFill>
              <a:schemeClr val="tx1"/>
            </a:solidFill>
          </a:ln>
        </p:spPr>
        <p:txBody>
          <a:bodyPr wrap="square" rtlCol="0">
            <a:spAutoFit/>
          </a:bodyPr>
          <a:lstStyle/>
          <a:p>
            <a:pPr algn="ctr"/>
            <a:r>
              <a:rPr kumimoji="1" lang="ja-JP" altLang="en-US" dirty="0" smtClean="0">
                <a:latin typeface="Meiryo UI" panose="020B0604030504040204" pitchFamily="50" charset="-128"/>
                <a:ea typeface="Meiryo UI" panose="020B0604030504040204" pitchFamily="50" charset="-128"/>
              </a:rPr>
              <a:t>６</a:t>
            </a:r>
            <a:endParaRPr kumimoji="1" lang="ja-JP" altLang="en-US" dirty="0">
              <a:latin typeface="Meiryo UI" panose="020B0604030504040204" pitchFamily="50" charset="-128"/>
              <a:ea typeface="Meiryo UI" panose="020B0604030504040204" pitchFamily="50" charset="-128"/>
            </a:endParaRPr>
          </a:p>
        </p:txBody>
      </p:sp>
      <p:sp>
        <p:nvSpPr>
          <p:cNvPr id="11" name="正方形/長方形 10"/>
          <p:cNvSpPr/>
          <p:nvPr/>
        </p:nvSpPr>
        <p:spPr>
          <a:xfrm>
            <a:off x="41911" y="1220991"/>
            <a:ext cx="9016691" cy="2862322"/>
          </a:xfrm>
          <a:prstGeom prst="rect">
            <a:avLst/>
          </a:prstGeom>
          <a:solidFill>
            <a:schemeClr val="accent1">
              <a:lumMod val="40000"/>
              <a:lumOff val="60000"/>
            </a:schemeClr>
          </a:solidFill>
          <a:ln>
            <a:solidFill>
              <a:schemeClr val="accent5"/>
            </a:solidFill>
          </a:ln>
        </p:spPr>
        <p:style>
          <a:lnRef idx="1">
            <a:schemeClr val="accent1"/>
          </a:lnRef>
          <a:fillRef idx="2">
            <a:schemeClr val="accent1"/>
          </a:fillRef>
          <a:effectRef idx="1">
            <a:schemeClr val="accent1"/>
          </a:effectRef>
          <a:fontRef idx="minor">
            <a:schemeClr val="dk1"/>
          </a:fontRef>
        </p:style>
        <p:txBody>
          <a:bodyPr wrap="square">
            <a:spAutoFit/>
          </a:bodyPr>
          <a:lstStyle/>
          <a:p>
            <a:pPr marL="646748" indent="-647700" algn="just"/>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rPr>
              <a:t>SNS</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等を端緒とした性被害の実態を踏まえ、規制対象とする行為を現行規定よりも</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拡大。</a:t>
            </a: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marL="646748" indent="-647700" algn="just"/>
            <a:endPar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646748" indent="-647700" algn="just"/>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　具体的には、青少年は心身ともに発達途中であり、判断能力が未成熟であることを考慮し、</a:t>
            </a:r>
            <a:endPar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646748" indent="-647700" algn="just"/>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　性</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被害の実例❶や❷のように</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威迫等の行為がなくても、</a:t>
            </a: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青少年が</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断りづらい状態又</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は困惑</a:t>
            </a:r>
            <a:endPar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646748" indent="-647700" algn="just"/>
            <a:r>
              <a:rPr lang="ja-JP" altLang="en-US" kern="1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kern="1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Times New Roman" panose="02020603050405020304" pitchFamily="18" charset="0"/>
              </a:rPr>
              <a:t>　　</a:t>
            </a: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状態</a:t>
            </a: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の下で</a:t>
            </a: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行われる性行</a:t>
            </a: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為</a:t>
            </a: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等</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を</a:t>
            </a: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規制</a:t>
            </a: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の</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対象とする必要がある。</a:t>
            </a:r>
            <a:endPar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646748" indent="-647700" algn="just"/>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marL="646748" indent="-647700" algn="just"/>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　性被害の実例❸のように青少年から働きかけて性行為に至った場合であっても、青少年の</a:t>
            </a:r>
            <a:endPar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646748" indent="-647700" algn="just"/>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性を弄ぶ心ない行為から青少年を保護するため、判断能力の未成熟さに乗じて行う性行</a:t>
            </a:r>
            <a:endPar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646748" indent="-647700" algn="just"/>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為等や、自己の性的欲望を満足させるためにのみに行う性行為等について</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は</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規制の対象</a:t>
            </a:r>
            <a:endPar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646748" indent="-647700" algn="just"/>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　　 とする必要がある。</a:t>
            </a: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1410412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122786" y="1055080"/>
            <a:ext cx="8895090" cy="2308324"/>
          </a:xfrm>
          <a:prstGeom prst="rect">
            <a:avLst/>
          </a:prstGeom>
          <a:solidFill>
            <a:schemeClr val="accent1">
              <a:lumMod val="40000"/>
              <a:lumOff val="60000"/>
            </a:schemeClr>
          </a:solidFill>
          <a:ln>
            <a:solidFill>
              <a:schemeClr val="accent5"/>
            </a:solidFill>
          </a:ln>
        </p:spPr>
        <p:style>
          <a:lnRef idx="1">
            <a:schemeClr val="accent1"/>
          </a:lnRef>
          <a:fillRef idx="2">
            <a:schemeClr val="accent1"/>
          </a:fillRef>
          <a:effectRef idx="1">
            <a:schemeClr val="accent1"/>
          </a:effectRef>
          <a:fontRef idx="minor">
            <a:schemeClr val="dk1"/>
          </a:fontRef>
        </p:style>
        <p:txBody>
          <a:bodyPr wrap="square">
            <a:spAutoFit/>
          </a:bodyPr>
          <a:lstStyle/>
          <a:p>
            <a:pPr marL="646748" indent="-647700" algn="just"/>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　</a:t>
            </a:r>
            <a:endPar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646748" indent="-647700" algn="just"/>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罪刑</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法定主義の観点から</a:t>
            </a: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構成要件は明確</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に</a:t>
            </a: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しなければならないが、</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詳細に規定</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したために</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646748" indent="-647700" algn="just"/>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処罰</a:t>
            </a: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範囲</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が</a:t>
            </a: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狭くなったり、立証のために被害に遭った青少年</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に負担を</a:t>
            </a: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強いること</a:t>
            </a: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がない</a:t>
            </a: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よう</a:t>
            </a:r>
            <a:endPar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646748" indent="-647700" algn="just"/>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配慮</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が必要</a:t>
            </a: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a:t>
            </a:r>
            <a:endPar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646748" indent="-647700" algn="just"/>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marL="646748" indent="-647700" algn="just"/>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　✔　</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昭和</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60</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年</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最高裁判決の</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「淫行」の</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解釈は構成要件が明確であり、規制しようとする範囲</a:t>
            </a:r>
            <a:endPar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646748" indent="-647700" algn="just"/>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　　 を包含していることから、この解釈に準じた規定とする。</a:t>
            </a: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marL="646748" indent="-647700" algn="just"/>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6" name="正方形/長方形 5"/>
          <p:cNvSpPr/>
          <p:nvPr/>
        </p:nvSpPr>
        <p:spPr>
          <a:xfrm>
            <a:off x="122787" y="3599011"/>
            <a:ext cx="8842507" cy="2893100"/>
          </a:xfrm>
          <a:prstGeom prst="rect">
            <a:avLst/>
          </a:prstGeom>
          <a:ln>
            <a:solidFill>
              <a:schemeClr val="tx1"/>
            </a:solidFill>
            <a:prstDash val="sysDash"/>
          </a:ln>
        </p:spPr>
        <p:txBody>
          <a:bodyPr wrap="square">
            <a:spAutoFit/>
          </a:bodyPr>
          <a:lstStyle/>
          <a:p>
            <a:r>
              <a:rPr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参考：最高裁判決</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S60.10.23</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福岡県青少年保護育成条例違反事件）</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福岡県青少年保護育成条例 第</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条第</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項</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「何人も、青少年に対し、いん行又はわいせつな行為をしてはならない。」</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「淫行」とは、広く青少年に対する性行為一般をいうものと解すべきではなく、</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① </a:t>
            </a: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青少年を誘惑し、威迫し、欺罔し又は困惑させる等その心身の未成熟に乗じた不当な手段により行う性交又は</a:t>
            </a:r>
            <a:endParaRPr lang="en-US" altLang="ja-JP" sz="1400" b="1"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i="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性行類似行為</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のほか、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② </a:t>
            </a: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青少年を単に自己の性的欲望を満足させるための対象として扱っているとしか認められないような性交又は性交</a:t>
            </a:r>
            <a:endParaRPr lang="en-US" altLang="ja-JP" sz="1400" b="1" u="sng"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類似行為</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をいうものと</a:t>
            </a:r>
            <a:endParaRPr lang="en-US" altLang="ja-JP" sz="1400"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解するのが相当。</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このように解釈するときは、処罰の範囲が不当に広過ぎるとも不明確であるともいえないことから、本件各規定が憲法</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条</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の規定（罪刑法定主義）に違反するものとはいえない。</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タイトル 1">
            <a:extLst>
              <a:ext uri="{FF2B5EF4-FFF2-40B4-BE49-F238E27FC236}">
                <a16:creationId xmlns:a16="http://schemas.microsoft.com/office/drawing/2014/main" id="{96B53502-089C-4909-963A-0334A77F4625}"/>
              </a:ext>
            </a:extLst>
          </p:cNvPr>
          <p:cNvSpPr>
            <a:spLocks noGrp="1"/>
          </p:cNvSpPr>
          <p:nvPr>
            <p:ph type="ctrTitle"/>
          </p:nvPr>
        </p:nvSpPr>
        <p:spPr>
          <a:xfrm>
            <a:off x="-38100" y="19587"/>
            <a:ext cx="9144000" cy="511935"/>
          </a:xfrm>
          <a:prstGeom prst="rect">
            <a:avLst/>
          </a:prstGeom>
          <a:noFill/>
          <a:ln>
            <a:noFill/>
          </a:ln>
          <a:effectLst/>
        </p:spPr>
        <p:style>
          <a:lnRef idx="0">
            <a:schemeClr val="accent5"/>
          </a:lnRef>
          <a:fillRef idx="3">
            <a:schemeClr val="accent5"/>
          </a:fillRef>
          <a:effectRef idx="3">
            <a:schemeClr val="accent5"/>
          </a:effectRef>
          <a:fontRef idx="minor">
            <a:schemeClr val="lt1"/>
          </a:fontRef>
        </p:style>
        <p:txBody>
          <a:bodyPr>
            <a:noAutofit/>
          </a:bodyPr>
          <a:lstStyle/>
          <a:p>
            <a:pPr algn="l"/>
            <a:r>
              <a:rPr lang="ja-JP" altLang="en-US" sz="2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a:t>
            </a:r>
            <a:r>
              <a:rPr lang="en-US" altLang="ja-JP" sz="2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en-US" altLang="ja-JP" sz="2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提言を踏まえた府としての考え方（構成要件について）</a:t>
            </a:r>
            <a:endParaRPr lang="ja-JP" altLang="en-US" sz="2000" dirty="0">
              <a:solidFill>
                <a:schemeClr val="tx1"/>
              </a:solidFill>
            </a:endParaRPr>
          </a:p>
        </p:txBody>
      </p:sp>
      <p:cxnSp>
        <p:nvCxnSpPr>
          <p:cNvPr id="10" name="直線コネクタ 9">
            <a:extLst>
              <a:ext uri="{FF2B5EF4-FFF2-40B4-BE49-F238E27FC236}">
                <a16:creationId xmlns:a16="http://schemas.microsoft.com/office/drawing/2014/main" id="{9C22394D-E888-4CAD-87B9-59D809DA8A55}"/>
              </a:ext>
            </a:extLst>
          </p:cNvPr>
          <p:cNvCxnSpPr>
            <a:cxnSpLocks/>
          </p:cNvCxnSpPr>
          <p:nvPr/>
        </p:nvCxnSpPr>
        <p:spPr>
          <a:xfrm>
            <a:off x="0" y="48725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正方形/長方形 12">
            <a:extLst>
              <a:ext uri="{FF2B5EF4-FFF2-40B4-BE49-F238E27FC236}">
                <a16:creationId xmlns:a16="http://schemas.microsoft.com/office/drawing/2014/main" id="{DD2BA67E-E712-44C5-B1BA-9F90132D125B}"/>
              </a:ext>
            </a:extLst>
          </p:cNvPr>
          <p:cNvSpPr/>
          <p:nvPr/>
        </p:nvSpPr>
        <p:spPr>
          <a:xfrm>
            <a:off x="59145" y="401257"/>
            <a:ext cx="8556525" cy="731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latin typeface="Meiryo UI" panose="020B0604030504040204" pitchFamily="50" charset="-128"/>
                <a:ea typeface="Meiryo UI" panose="020B0604030504040204" pitchFamily="50" charset="-128"/>
              </a:rPr>
              <a:t>●　審議会からの提言を踏まえた構成要件についての府の考え方は下記の通り。</a:t>
            </a:r>
            <a:endParaRPr lang="en-US" altLang="ja-JP" dirty="0">
              <a:solidFill>
                <a:schemeClr val="tx1"/>
              </a:solidFill>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8266047" y="48622"/>
            <a:ext cx="699247" cy="369332"/>
          </a:xfrm>
          <a:prstGeom prst="rect">
            <a:avLst/>
          </a:prstGeom>
          <a:solidFill>
            <a:schemeClr val="accent2">
              <a:lumMod val="20000"/>
              <a:lumOff val="80000"/>
            </a:schemeClr>
          </a:solidFill>
          <a:ln w="12700">
            <a:solidFill>
              <a:schemeClr val="tx1"/>
            </a:solidFill>
          </a:ln>
        </p:spPr>
        <p:txBody>
          <a:bodyPr wrap="square" rtlCol="0">
            <a:spAutoFit/>
          </a:bodyPr>
          <a:lstStyle/>
          <a:p>
            <a:pPr algn="ctr"/>
            <a:r>
              <a:rPr kumimoji="1" lang="ja-JP" altLang="en-US" dirty="0" smtClean="0">
                <a:latin typeface="Meiryo UI" panose="020B0604030504040204" pitchFamily="50" charset="-128"/>
                <a:ea typeface="Meiryo UI" panose="020B0604030504040204" pitchFamily="50" charset="-128"/>
              </a:rPr>
              <a:t>７</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454410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2892</TotalTime>
  <Words>800</Words>
  <Application>Microsoft Office PowerPoint</Application>
  <PresentationFormat>画面に合わせる (4:3)</PresentationFormat>
  <Paragraphs>322</Paragraphs>
  <Slides>14</Slides>
  <Notes>14</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14</vt:i4>
      </vt:variant>
    </vt:vector>
  </HeadingPairs>
  <TitlesOfParts>
    <vt:vector size="24" baseType="lpstr">
      <vt:lpstr>Meiryo UI</vt:lpstr>
      <vt:lpstr>ＭＳ 明朝</vt:lpstr>
      <vt:lpstr>游ゴシック</vt:lpstr>
      <vt:lpstr>游ゴシック Light</vt:lpstr>
      <vt:lpstr>Arial</vt:lpstr>
      <vt:lpstr>Calibri</vt:lpstr>
      <vt:lpstr>Calibri Light</vt:lpstr>
      <vt:lpstr>Century</vt:lpstr>
      <vt:lpstr>Times New Roman</vt:lpstr>
      <vt:lpstr>Office テーマ</vt:lpstr>
      <vt:lpstr>大阪府青少年健全育成条例の 改正（案）について</vt:lpstr>
      <vt:lpstr>PowerPoint プレゼンテーション</vt:lpstr>
      <vt:lpstr>PowerPoint プレゼンテーション</vt:lpstr>
      <vt:lpstr>PowerPoint プレゼンテーション</vt:lpstr>
      <vt:lpstr>　３-1　見直しの背景①</vt:lpstr>
      <vt:lpstr>　３-2　見直しの背景②</vt:lpstr>
      <vt:lpstr>　４. 青少年健全育成審議会の提言</vt:lpstr>
      <vt:lpstr>　５-1. 提言を踏まえた府としての考え方（規制の対象範囲について）</vt:lpstr>
      <vt:lpstr>　５-2.提言を踏まえた府としての考え方（構成要件について）</vt:lpstr>
      <vt:lpstr>　6-1. 条例改正（案）</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SNS等に起因した青少年の性的搾取等の現状</dc:title>
  <dc:creator/>
  <cp:lastModifiedBy>大阪府</cp:lastModifiedBy>
  <cp:revision>244</cp:revision>
  <cp:lastPrinted>2020-02-07T01:57:45Z</cp:lastPrinted>
  <dcterms:created xsi:type="dcterms:W3CDTF">2020-01-27T20:17:15Z</dcterms:created>
  <dcterms:modified xsi:type="dcterms:W3CDTF">2020-02-07T02:17:19Z</dcterms:modified>
</cp:coreProperties>
</file>