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2"/>
  </p:notesMasterIdLst>
  <p:handoutMasterIdLst>
    <p:handoutMasterId r:id="rId13"/>
  </p:handoutMasterIdLst>
  <p:sldIdLst>
    <p:sldId id="1075" r:id="rId2"/>
    <p:sldId id="1059" r:id="rId3"/>
    <p:sldId id="1060" r:id="rId4"/>
    <p:sldId id="1061" r:id="rId5"/>
    <p:sldId id="1062" r:id="rId6"/>
    <p:sldId id="1063" r:id="rId7"/>
    <p:sldId id="1064" r:id="rId8"/>
    <p:sldId id="1066" r:id="rId9"/>
    <p:sldId id="1065" r:id="rId10"/>
    <p:sldId id="1099"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3353823-FE4D-4EB0-A1FD-C4E083B546CF}"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9B022E-F9E2-44AE-8FD2-003E7A0937C8}"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D819C69-25A1-4CDF-A795-38DDD023E555}"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14B1478-96A3-49BD-A92D-847A9D73243C}"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7440AB-E191-4913-A8D1-F647B9F79B9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E379678-6705-4F46-9C00-A2558E77B7B4}"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A152F82-27AE-4476-A575-3A7857F5BFFA}"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4855CB1-1EEB-40F1-BACB-7D4257BC4981}"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F57F71-7B69-4207-942F-4C57850FEC2C}"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80DCA3-D7F6-4610-B2E3-064A696DF7C1}"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AFDF9B1-0958-4233-AF52-20524D721411}"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1B7B2-9C44-40C1-A90F-E0DF3161146E}"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31540" y="2369206"/>
            <a:ext cx="8280920" cy="1015663"/>
          </a:xfrm>
          <a:prstGeom prst="rect">
            <a:avLst/>
          </a:prstGeom>
          <a:noFill/>
        </p:spPr>
        <p:txBody>
          <a:bodyPr wrap="square" rtlCol="0" anchor="ctr">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６．</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「行財政改革推進プラン（案）の取組み状況＜平成</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における「主な点検項目」の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時点の取組状況</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txBox="1">
            <a:spLocks/>
          </p:cNvSpPr>
          <p:nvPr/>
        </p:nvSpPr>
        <p:spPr>
          <a:xfrm>
            <a:off x="6902896" y="644825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29</a:t>
            </a:r>
            <a:endParaRPr lang="ja-JP" altLang="en-US" dirty="0"/>
          </a:p>
        </p:txBody>
      </p:sp>
    </p:spTree>
    <p:extLst>
      <p:ext uri="{BB962C8B-B14F-4D97-AF65-F5344CB8AC3E}">
        <p14:creationId xmlns:p14="http://schemas.microsoft.com/office/powerpoint/2010/main" val="267290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93561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37219706"/>
              </p:ext>
            </p:extLst>
          </p:nvPr>
        </p:nvGraphicFramePr>
        <p:xfrm>
          <a:off x="331911" y="1207219"/>
          <a:ext cx="8560568" cy="5157889"/>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656184">
                  <a:extLst>
                    <a:ext uri="{9D8B030D-6E8A-4147-A177-3AD203B41FA5}">
                      <a16:colId xmlns="" xmlns:a16="http://schemas.microsoft.com/office/drawing/2014/main" val="20001"/>
                    </a:ext>
                  </a:extLst>
                </a:gridCol>
                <a:gridCol w="1080120">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・現中期計画における取組状況を踏まえ、次期計画期間中においても更なる効率的な運営や自主財源の確保に取り組む。</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p>
                  </a:txBody>
                  <a:tcPr anchor="ctr"/>
                </a:tc>
                <a:tc>
                  <a:txBody>
                    <a:bodyPr/>
                    <a:lstStyle/>
                    <a:p>
                      <a:pPr>
                        <a:lnSpc>
                          <a:spcPct val="1200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○更なる効率的な運営や自主財源の確保に向けて、外部資金や寄付金の獲得体制の強化、利用料金の見直し等に取り組んでいる。</a:t>
                      </a:r>
                    </a:p>
                    <a:p>
                      <a:pPr>
                        <a:lnSpc>
                          <a:spcPct val="1200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○なお、次期計画期間中の運営費交付金については、統合など大学の今後のあり方を踏まえ、具体的に検討を行う。</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９８．０億円</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９８．１億円</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endPar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年度は、基礎年金拠出金等公的負担金を分離して予算化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運営費負担金を算出するにあたり、直近の決算データに置き換えて原価計算を実施するとともに、政策医療とそれ以外の医療を区分する判定基準及び保健衛生行政経費を精査し、運営費部分の縮減を行った。</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１８．５億円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○外部研究資金の獲得や、依頼試験の実施などにより、自己収入の確保に努めた。また、第</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期中期計画期間（</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）における自己収入の一層の確保に向けて</a:t>
                      </a:r>
                      <a:r>
                        <a:rPr kumimoji="1" lang="ja-JP" altLang="en-US" sz="9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取り組んでいる。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p>
                  </a:txBody>
                  <a:tcPr anchor="ctr"/>
                </a:tc>
                <a:extLst>
                  <a:ext uri="{0D108BD9-81ED-4DB2-BD59-A6C34878D82A}">
                    <a16:rowId xmlns="" xmlns:a16="http://schemas.microsoft.com/office/drawing/2014/main" val="10003"/>
                  </a:ext>
                </a:extLst>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●市立工業研究所との統合を目指していることから、現行中期計画</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年延長（</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まで）することとした。</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なお、運営費交付金については、市立工業研究所との統合などを踏まえ検討する。</a:t>
                      </a:r>
                    </a:p>
                  </a:txBody>
                  <a:tcPr anchor="ctr"/>
                </a:tc>
                <a:extLst>
                  <a:ext uri="{0D108BD9-81ED-4DB2-BD59-A6C34878D82A}">
                    <a16:rowId xmlns="" xmlns:a16="http://schemas.microsoft.com/office/drawing/2014/main" val="10004"/>
                  </a:ext>
                </a:extLst>
              </a:tr>
            </a:tbl>
          </a:graphicData>
        </a:graphic>
      </p:graphicFrame>
      <p:sp>
        <p:nvSpPr>
          <p:cNvPr id="8" name="テキスト ボックス 7"/>
          <p:cNvSpPr txBox="1"/>
          <p:nvPr/>
        </p:nvSpPr>
        <p:spPr>
          <a:xfrm>
            <a:off x="251520" y="148570"/>
            <a:ext cx="8568952" cy="707886"/>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６．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「行財政改革推進プラン</a:t>
            </a:r>
            <a:r>
              <a:rPr lang="ja-JP" altLang="en-US" sz="2000" b="1" spc="-150" dirty="0">
                <a:latin typeface="Meiryo UI" panose="020B0604030504040204" pitchFamily="50" charset="-128"/>
                <a:ea typeface="Meiryo UI" panose="020B0604030504040204" pitchFamily="50" charset="-128"/>
                <a:cs typeface="Meiryo UI" panose="020B0604030504040204" pitchFamily="50" charset="-128"/>
              </a:rPr>
              <a:t>（案）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の取組み状況＜平成</a:t>
            </a:r>
            <a:r>
              <a:rPr lang="en-US" altLang="ja-JP" sz="2000" b="1" spc="-15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おける「主な点検項目」の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時点の取組状況</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30</a:t>
            </a:r>
            <a:endParaRPr lang="ja-JP" altLang="en-US" dirty="0"/>
          </a:p>
        </p:txBody>
      </p:sp>
    </p:spTree>
    <p:extLst>
      <p:ext uri="{BB962C8B-B14F-4D97-AF65-F5344CB8AC3E}">
        <p14:creationId xmlns:p14="http://schemas.microsoft.com/office/powerpoint/2010/main" val="387088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923053"/>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51475864"/>
              </p:ext>
            </p:extLst>
          </p:nvPr>
        </p:nvGraphicFramePr>
        <p:xfrm>
          <a:off x="331911" y="1207219"/>
          <a:ext cx="8560568" cy="5236845"/>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中小企業向け制度融資</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３，８５９．２億円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３，０２７．５億円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３６．８億円</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１９６．２億円</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p>
                  </a:txBody>
                  <a:tcPr anchor="ctr"/>
                </a:tc>
                <a:tc>
                  <a:txBody>
                    <a:bodyPr/>
                    <a:lstStyle/>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●厚生労働省に対して、福祉医療費助成制度の国における制度化及び国庫負担金減額措置の廃止に関して要望した。</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 </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望（福祉関連）</a:t>
                      </a: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●市長会・町村長会との共同要望</a:t>
                      </a:r>
                    </a:p>
                    <a:p>
                      <a:pPr>
                        <a:lnSpc>
                          <a:spcPts val="800"/>
                        </a:lnSpc>
                      </a:pP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●将来に向けた持続可能な制度とする観点から、府と市町村が</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共同で設置した研究会において、</a:t>
                      </a: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制度の実態について検証、今後のあり方について研究</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月に報告書として取りまとめた。</a:t>
                      </a:r>
                      <a:endPar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90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報告書を踏まえ、医療費の増嵩、福祉医療費助成制度を取り巻く情勢や府の厳しい財政状況等を勘案し、実施主体である市町村から意見を伺いながら、制度の持続可能性の観点から、府としての考え方を整理中。</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9" name="スライド番号プレースホルダー 1"/>
          <p:cNvSpPr>
            <a:spLocks noGrp="1"/>
          </p:cNvSpPr>
          <p:nvPr>
            <p:ph type="sldNum" sz="quarter" idx="12"/>
          </p:nvPr>
        </p:nvSpPr>
        <p:spPr>
          <a:xfrm>
            <a:off x="6902896" y="6448251"/>
            <a:ext cx="2133600" cy="365125"/>
          </a:xfrm>
        </p:spPr>
        <p:txBody>
          <a:bodyPr/>
          <a:lstStyle/>
          <a:p>
            <a:r>
              <a:rPr lang="en-US" altLang="ja-JP" dirty="0" smtClean="0"/>
              <a:t>31</a:t>
            </a:r>
            <a:endParaRPr kumimoji="1" lang="ja-JP" altLang="en-US" dirty="0"/>
          </a:p>
        </p:txBody>
      </p:sp>
    </p:spTree>
    <p:extLst>
      <p:ext uri="{BB962C8B-B14F-4D97-AF65-F5344CB8AC3E}">
        <p14:creationId xmlns:p14="http://schemas.microsoft.com/office/powerpoint/2010/main" val="72723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08" y="1068239"/>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5749256"/>
              </p:ext>
            </p:extLst>
          </p:nvPr>
        </p:nvGraphicFramePr>
        <p:xfrm>
          <a:off x="331908" y="1340768"/>
          <a:ext cx="8560568" cy="4815205"/>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２０３．１億円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１０．４億円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１０．４億円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１０．０億円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○中核市移行表明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件（岸和田市・八尾市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予定、寝屋川市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●広域連携体制の整備</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執行機関の共同設置、消防事務の委託　等</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●行財政改革の推進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公共施設の統廃合　等</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9"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32</a:t>
            </a:r>
            <a:endParaRPr lang="ja-JP" altLang="en-US" dirty="0"/>
          </a:p>
        </p:txBody>
      </p:sp>
    </p:spTree>
    <p:extLst>
      <p:ext uri="{BB962C8B-B14F-4D97-AF65-F5344CB8AC3E}">
        <p14:creationId xmlns:p14="http://schemas.microsoft.com/office/powerpoint/2010/main" val="72723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417226718"/>
              </p:ext>
            </p:extLst>
          </p:nvPr>
        </p:nvGraphicFramePr>
        <p:xfrm>
          <a:off x="331912" y="1257727"/>
          <a:ext cx="8560568" cy="4800892"/>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２．３億円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２．３億円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○市町村の協力を得て、コスト関係調査及びヒアリング等を実施するなど効果検証を行っているところ。今後、検証結果を踏まえ課題の整理と改善策の検討を進めていく。</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p>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年度、汎用性が高く、使用目的が本交付金対象事業に特定できない備品を、新たに対象外事業とするなど、対象事業を精査。</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〇府域の福祉施策の底上げを図るため、市町村の各事業において成果目標を設定し、評価・見直しを行うなど、</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を回した効果検証に取り組む。</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３．０億円</a:t>
                      </a: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p>
                  </a:txBody>
                  <a:tcPr anchor="ctr"/>
                </a:tc>
                <a:extLst>
                  <a:ext uri="{0D108BD9-81ED-4DB2-BD59-A6C34878D82A}">
                    <a16:rowId xmlns="" xmlns:a16="http://schemas.microsoft.com/office/drawing/2014/main" val="10003"/>
                  </a:ext>
                </a:extLst>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○閉校により生じる財源の見込みを精査したうえで、エンパワメントスクールの設置、普通科総合選択制の改編等のために必要不可欠な事業を実施している。</a:t>
                      </a:r>
                    </a:p>
                  </a:txBody>
                  <a:tcPr anchor="ctr"/>
                </a:tc>
                <a:extLst>
                  <a:ext uri="{0D108BD9-81ED-4DB2-BD59-A6C34878D82A}">
                    <a16:rowId xmlns="" xmlns:a16="http://schemas.microsoft.com/office/drawing/2014/main" val="10004"/>
                  </a:ext>
                </a:extLst>
              </a:tr>
            </a:tbl>
          </a:graphicData>
        </a:graphic>
      </p:graphicFrame>
      <p:sp>
        <p:nvSpPr>
          <p:cNvPr id="9" name="スライド番号プレースホルダー 1"/>
          <p:cNvSpPr>
            <a:spLocks noGrp="1"/>
          </p:cNvSpPr>
          <p:nvPr>
            <p:ph type="sldNum" sz="quarter" idx="12"/>
          </p:nvPr>
        </p:nvSpPr>
        <p:spPr>
          <a:xfrm>
            <a:off x="6902896" y="6448251"/>
            <a:ext cx="2133600" cy="365125"/>
          </a:xfrm>
        </p:spPr>
        <p:txBody>
          <a:bodyPr/>
          <a:lstStyle/>
          <a:p>
            <a:r>
              <a:rPr lang="en-US" altLang="ja-JP" dirty="0" smtClean="0"/>
              <a:t>33</a:t>
            </a:r>
            <a:endParaRPr kumimoji="1" lang="ja-JP" altLang="en-US" dirty="0"/>
          </a:p>
        </p:txBody>
      </p:sp>
    </p:spTree>
    <p:extLst>
      <p:ext uri="{BB962C8B-B14F-4D97-AF65-F5344CB8AC3E}">
        <p14:creationId xmlns:p14="http://schemas.microsoft.com/office/powerpoint/2010/main" val="72723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81719409"/>
              </p:ext>
            </p:extLst>
          </p:nvPr>
        </p:nvGraphicFramePr>
        <p:xfrm>
          <a:off x="331912" y="1263854"/>
          <a:ext cx="8560568" cy="411988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府立学校建設事業費（耐震工事を除く）</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４０．３億円</a:t>
                      </a:r>
                    </a:p>
                    <a:p>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５０．７億円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月に策定された「大阪府ファシリティマネジメント基本方針（大阪府公共施設総合管理計画）」のもとに定める「府立学校施設整備方針（府立学校施設総合管理計画）」を平成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○劣化が激しく、特に緊急対策が必要な施設設備については改修を実施予定。</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公営住宅への行政投資のあり方（府営住宅事業特別会計）</a:t>
                      </a:r>
                    </a:p>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１，４０７．９億円</a:t>
                      </a: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月に、大阪府住宅まちづくり審議会に「大阪における今後の住宅まちづくり政策のあり方」を諮問。平成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答申を踏まえ、今後の住宅まちづくり政策がめざすべき目標、政策の枠組みや施策の展開の方向性を示す「住まうビジョン・大阪」を平成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年度に策定予定。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年度策定予定）を踏まえて「大阪府営住宅ストック総合活用計画」を平成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年度に改定予定。</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月及び平成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月に大阪市への府営住宅移管を実施（事業中住宅を除く）。</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○大阪市以外の市町への府営住宅移管について個別協議を実施中。</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なお、大東市においては平成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月に府営住宅移管に向けた覚書を締結。</a:t>
                      </a:r>
                    </a:p>
                  </a:txBody>
                  <a:tcPr anchor="ctr"/>
                </a:tc>
                <a:extLst>
                  <a:ext uri="{0D108BD9-81ED-4DB2-BD59-A6C34878D82A}">
                    <a16:rowId xmlns="" xmlns:a16="http://schemas.microsoft.com/office/drawing/2014/main" val="10002"/>
                  </a:ext>
                </a:extLst>
              </a:tr>
            </a:tbl>
          </a:graphicData>
        </a:graphic>
      </p:graphicFrame>
      <p:sp>
        <p:nvSpPr>
          <p:cNvPr id="9"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34</a:t>
            </a:r>
            <a:endParaRPr lang="ja-JP" altLang="en-US" dirty="0"/>
          </a:p>
        </p:txBody>
      </p:sp>
    </p:spTree>
    <p:extLst>
      <p:ext uri="{BB962C8B-B14F-4D97-AF65-F5344CB8AC3E}">
        <p14:creationId xmlns:p14="http://schemas.microsoft.com/office/powerpoint/2010/main" val="72723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32551381"/>
              </p:ext>
            </p:extLst>
          </p:nvPr>
        </p:nvGraphicFramePr>
        <p:xfrm>
          <a:off x="331911" y="1207219"/>
          <a:ext cx="8632577" cy="329692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834652">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する予定。</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年度の地方公営企業法適用に向け作業中。</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◯将来にわたり、事業をより効率的・持続的に行うための</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を策定するため、外部有識者をメンバーとする経営戦略検討懇話会を開催し、策定作業中。</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　億円</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２０．１　億円</a:t>
                      </a:r>
                    </a:p>
                    <a:p>
                      <a:pPr algn="l" fontAlgn="ct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３２．２　億円</a:t>
                      </a:r>
                    </a:p>
                  </a:txBody>
                  <a:tcPr marL="9525" marR="9525" marT="9525" marB="0"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・本事業を取り巻く状況変化に常に留意しつつ、事業費のコストカットや保留地処分金の収入確保などの取組みを進めていくことで、府費負担のさらなる縮減に努める。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○第３区域の企業用地及び第１区域の住宅地の販売により保留地処分金の収入確保に取り組んでいる。</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年８月末時点）</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&gt;</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第１区域（５３６区画中３５２区画 販売済）</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第３区域（１７区画中１５区画 販売済）</a:t>
                      </a:r>
                    </a:p>
                  </a:txBody>
                  <a:tcPr anchor="ctr"/>
                </a:tc>
                <a:extLst>
                  <a:ext uri="{0D108BD9-81ED-4DB2-BD59-A6C34878D82A}">
                    <a16:rowId xmlns="" xmlns:a16="http://schemas.microsoft.com/office/drawing/2014/main" val="10002"/>
                  </a:ext>
                </a:extLst>
              </a:tr>
            </a:tbl>
          </a:graphicData>
        </a:graphic>
      </p:graphicFrame>
      <p:sp>
        <p:nvSpPr>
          <p:cNvPr id="9"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35</a:t>
            </a:r>
            <a:endParaRPr kumimoji="1" lang="ja-JP" altLang="en-US" dirty="0"/>
          </a:p>
        </p:txBody>
      </p:sp>
    </p:spTree>
    <p:extLst>
      <p:ext uri="{BB962C8B-B14F-4D97-AF65-F5344CB8AC3E}">
        <p14:creationId xmlns:p14="http://schemas.microsoft.com/office/powerpoint/2010/main" val="72723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②歳入確保</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04728992"/>
              </p:ext>
            </p:extLst>
          </p:nvPr>
        </p:nvGraphicFramePr>
        <p:xfrm>
          <a:off x="395538" y="1257727"/>
          <a:ext cx="8549554" cy="4759960"/>
        </p:xfrm>
        <a:graphic>
          <a:graphicData uri="http://schemas.openxmlformats.org/drawingml/2006/table">
            <a:tbl>
              <a:tblPr firstRow="1" bandRow="1">
                <a:tableStyleId>{5C22544A-7EE6-4342-B048-85BDC9FD1C3A}</a:tableStyleId>
              </a:tblPr>
              <a:tblGrid>
                <a:gridCol w="432046">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2808312">
                  <a:extLst>
                    <a:ext uri="{9D8B030D-6E8A-4147-A177-3AD203B41FA5}">
                      <a16:colId xmlns="" xmlns:a16="http://schemas.microsoft.com/office/drawing/2014/main" val="20003"/>
                    </a:ext>
                  </a:extLst>
                </a:gridCol>
                <a:gridCol w="3004940">
                  <a:extLst>
                    <a:ext uri="{9D8B030D-6E8A-4147-A177-3AD203B41FA5}">
                      <a16:colId xmlns="" xmlns:a16="http://schemas.microsoft.com/office/drawing/2014/main" val="20004"/>
                    </a:ext>
                  </a:extLst>
                </a:gridCol>
              </a:tblGrid>
              <a:tr h="370840">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1152361">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○活用可能な府有財産について、年４回の入札を実施するなど積極的な売却・貸付を進める。</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txBody>
                  <a:tcPr anchor="ctr"/>
                </a:tc>
                <a:extLst>
                  <a:ext uri="{0D108BD9-81ED-4DB2-BD59-A6C34878D82A}">
                    <a16:rowId xmlns="" xmlns:a16="http://schemas.microsoft.com/office/drawing/2014/main" val="10001"/>
                  </a:ext>
                </a:extLst>
              </a:tr>
              <a:tr h="370840">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年度中に一斉点検を行う。</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は、新規設定</a:t>
                      </a:r>
                      <a:r>
                        <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txBody>
                  <a:tcPr anchor="ctr"/>
                </a:tc>
                <a:extLst>
                  <a:ext uri="{0D108BD9-81ED-4DB2-BD59-A6C34878D82A}">
                    <a16:rowId xmlns="" xmlns:a16="http://schemas.microsoft.com/office/drawing/2014/main" val="10002"/>
                  </a:ext>
                </a:extLst>
              </a:tr>
              <a:tr h="370840">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p>
                  </a:txBody>
                  <a:tcPr anchor="ct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日より府内</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市町と大阪府域地方税徴収機構を設置し、平成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億円）を引継ぐ。</a:t>
                      </a: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年度の大阪府分の増収（効果）額は、本税で</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千万円の収入を確保。</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また、機構全体では、本税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月末現在で</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を引き継いでおり、今後、追加引継ぎも受け、厳正なる滞納整理を実施する。</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適正課税の実施に係る収入見込み額について、目標である</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3"/>
                  </a:ext>
                </a:extLst>
              </a:tr>
            </a:tbl>
          </a:graphicData>
        </a:graphic>
      </p:graphicFrame>
      <p:sp>
        <p:nvSpPr>
          <p:cNvPr id="9"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36</a:t>
            </a:r>
            <a:endParaRPr lang="ja-JP" altLang="en-US" dirty="0"/>
          </a:p>
        </p:txBody>
      </p:sp>
    </p:spTree>
    <p:extLst>
      <p:ext uri="{BB962C8B-B14F-4D97-AF65-F5344CB8AC3E}">
        <p14:creationId xmlns:p14="http://schemas.microsoft.com/office/powerpoint/2010/main" val="50197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②歳入確保</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35816479"/>
              </p:ext>
            </p:extLst>
          </p:nvPr>
        </p:nvGraphicFramePr>
        <p:xfrm>
          <a:off x="417730" y="1257727"/>
          <a:ext cx="8308540" cy="4524912"/>
        </p:xfrm>
        <a:graphic>
          <a:graphicData uri="http://schemas.openxmlformats.org/drawingml/2006/table">
            <a:tbl>
              <a:tblPr firstRow="1" bandRow="1">
                <a:tableStyleId>{5C22544A-7EE6-4342-B048-85BDC9FD1C3A}</a:tableStyleId>
              </a:tblPr>
              <a:tblGrid>
                <a:gridCol w="481862">
                  <a:extLst>
                    <a:ext uri="{9D8B030D-6E8A-4147-A177-3AD203B41FA5}">
                      <a16:colId xmlns="" xmlns:a16="http://schemas.microsoft.com/office/drawing/2014/main" val="20000"/>
                    </a:ext>
                  </a:extLst>
                </a:gridCol>
                <a:gridCol w="1107657">
                  <a:extLst>
                    <a:ext uri="{9D8B030D-6E8A-4147-A177-3AD203B41FA5}">
                      <a16:colId xmlns="" xmlns:a16="http://schemas.microsoft.com/office/drawing/2014/main" val="20001"/>
                    </a:ext>
                  </a:extLst>
                </a:gridCol>
                <a:gridCol w="1052583">
                  <a:extLst>
                    <a:ext uri="{9D8B030D-6E8A-4147-A177-3AD203B41FA5}">
                      <a16:colId xmlns="" xmlns:a16="http://schemas.microsoft.com/office/drawing/2014/main" val="20002"/>
                    </a:ext>
                  </a:extLst>
                </a:gridCol>
                <a:gridCol w="2520280">
                  <a:extLst>
                    <a:ext uri="{9D8B030D-6E8A-4147-A177-3AD203B41FA5}">
                      <a16:colId xmlns="" xmlns:a16="http://schemas.microsoft.com/office/drawing/2014/main" val="20003"/>
                    </a:ext>
                  </a:extLst>
                </a:gridCol>
                <a:gridCol w="3146158">
                  <a:extLst>
                    <a:ext uri="{9D8B030D-6E8A-4147-A177-3AD203B41FA5}">
                      <a16:colId xmlns="" xmlns:a16="http://schemas.microsoft.com/office/drawing/2014/main" val="20004"/>
                    </a:ext>
                  </a:extLst>
                </a:gridCol>
              </a:tblGrid>
              <a:tr h="364392">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 xmlns:a16="http://schemas.microsoft.com/office/drawing/2014/main" val="10000"/>
                  </a:ext>
                </a:extLst>
              </a:tr>
              <a:tr h="130282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年８月に平成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年度債権回収・整理計画を策定・公表し、この計画に基づき、債権の回収及び整理に積極的に取り組んだ。</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年度に繰り越した滞納額は</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億円（府税含む）</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⇒回収・整理により</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億円（府税を含む）の圧縮を目標</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計画］ </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目標額：回収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7,981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1,803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⇒進捗状況 ５月</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億円を圧縮</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処理額：回収</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1,516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txBody>
                  <a:tcPr anchor="ctr"/>
                </a:tc>
                <a:extLst>
                  <a:ext uri="{0D108BD9-81ED-4DB2-BD59-A6C34878D82A}">
                    <a16:rowId xmlns="" xmlns:a16="http://schemas.microsoft.com/office/drawing/2014/main" val="10001"/>
                  </a:ext>
                </a:extLst>
              </a:tr>
              <a:tr h="130282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月公布、</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●法人府民税均等割に係る超過課税について、</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までとなっている期限を、</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月末まで延長</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●法人事業税及び法人府民税法人税割に係る超過課税を</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月末までに終了する事業年度まで）</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2"/>
                  </a:ext>
                </a:extLst>
              </a:tr>
            </a:tbl>
          </a:graphicData>
        </a:graphic>
      </p:graphicFrame>
      <p:sp>
        <p:nvSpPr>
          <p:cNvPr id="9"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37</a:t>
            </a:r>
            <a:endParaRPr kumimoji="1" lang="ja-JP" altLang="en-US" dirty="0"/>
          </a:p>
        </p:txBody>
      </p:sp>
    </p:spTree>
    <p:extLst>
      <p:ext uri="{BB962C8B-B14F-4D97-AF65-F5344CB8AC3E}">
        <p14:creationId xmlns:p14="http://schemas.microsoft.com/office/powerpoint/2010/main" val="38718577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3215</Words>
  <Application>Microsoft Office PowerPoint</Application>
  <PresentationFormat>画面に合わせる (4:3)</PresentationFormat>
  <Paragraphs>411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2016-09-07T11:08:32Z</dcterms:created>
  <dcterms:modified xsi:type="dcterms:W3CDTF">2016-10-28T05:17:31Z</dcterms:modified>
</cp:coreProperties>
</file>