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103" r:id="rId2"/>
    <p:sldId id="1104" r:id="rId3"/>
    <p:sldId id="1105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85"/>
    <a:srgbClr val="0A0FE0"/>
    <a:srgbClr val="2A2FF6"/>
    <a:srgbClr val="070A97"/>
    <a:srgbClr val="FFF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1" autoAdjust="0"/>
    <p:restoredTop sz="94700" autoAdjust="0"/>
  </p:normalViewPr>
  <p:slideViewPr>
    <p:cSldViewPr>
      <p:cViewPr varScale="1">
        <p:scale>
          <a:sx n="74" d="100"/>
          <a:sy n="74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2016/10/28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2016/10/28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3823-FE4D-4EB0-A1FD-C4E083B546CF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022E-F9E2-44AE-8FD2-003E7A0937C8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9C69-25A1-4CDF-A795-38DDD023E555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1478-96A3-49BD-A92D-847A9D73243C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40AB-E191-4913-A8D1-F647B9F79B9B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9678-6705-4F46-9C00-A2558E77B7B4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2F82-27AE-4476-A575-3A7857F5BFFA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5CB1-1EEB-40F1-BACB-7D4257BC498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7F71-7B69-4207-942F-4C57850FEC2C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CA3-D7F6-4610-B2E3-064A696DF7C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F9B1-0958-4233-AF52-20524D721411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B7B2-9C44-40C1-A90F-E0DF3161146E}" type="datetime1">
              <a:rPr kumimoji="1" lang="ja-JP" altLang="en-US" smtClean="0"/>
              <a:t>2016/10/28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323528" y="3501008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75556" y="2910717"/>
            <a:ext cx="799288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３．財政調整基金の活用状況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116632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87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611560" y="1780266"/>
            <a:ext cx="6840760" cy="28814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■財政調整基金の活用状況（当初予算額・決算額）　　　　　　　　　　　　　（単位：億円）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67544" y="764704"/>
            <a:ext cx="8136904" cy="893112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最近５年間は、当初予算で財政調整基金の活用を計上しながら、府税収入の増加や予算の執行段階における取組み等の結果、決算での活用はほぼ回避できました。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しかし、過去の景気の後退局面においては、府税収入が当初予算を下回る事態も生じています。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251520" y="548680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1520" y="14857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資料編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．財政調整基金の活用状況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87" y="2132856"/>
            <a:ext cx="57245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9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116632"/>
            <a:ext cx="2133600" cy="365125"/>
          </a:xfrm>
        </p:spPr>
        <p:txBody>
          <a:bodyPr/>
          <a:lstStyle/>
          <a:p>
            <a:r>
              <a:rPr kumimoji="1" lang="en-US" altLang="ja-JP" dirty="0" smtClean="0"/>
              <a:t>16</a:t>
            </a:r>
            <a:endParaRPr kumimoji="1" lang="ja-JP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404664"/>
            <a:ext cx="7666037" cy="610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角丸四角形 15"/>
          <p:cNvSpPr/>
          <p:nvPr/>
        </p:nvSpPr>
        <p:spPr>
          <a:xfrm>
            <a:off x="2805171" y="5589240"/>
            <a:ext cx="4392488" cy="4767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100" dirty="0">
                <a:solidFill>
                  <a:sysClr val="windowText" lastClr="000000"/>
                </a:solidFill>
              </a:rPr>
              <a:t>・景気の上昇局面では</a:t>
            </a:r>
            <a:r>
              <a:rPr lang="ja-JP" altLang="en-US" sz="1100" dirty="0" smtClean="0">
                <a:solidFill>
                  <a:sysClr val="windowText" lastClr="000000"/>
                </a:solidFill>
              </a:rPr>
              <a:t>、府税収入は当初予算</a:t>
            </a:r>
            <a:r>
              <a:rPr lang="ja-JP" altLang="en-US" sz="1100" dirty="0">
                <a:solidFill>
                  <a:sysClr val="windowText" lastClr="000000"/>
                </a:solidFill>
              </a:rPr>
              <a:t>より上振れする傾向</a:t>
            </a:r>
            <a:endParaRPr lang="en-US" altLang="ja-JP" sz="1100" dirty="0">
              <a:solidFill>
                <a:sysClr val="windowText" lastClr="000000"/>
              </a:solidFill>
            </a:endParaRPr>
          </a:p>
          <a:p>
            <a:r>
              <a:rPr lang="ja-JP" altLang="en-US" sz="1100" dirty="0">
                <a:solidFill>
                  <a:sysClr val="windowText" lastClr="000000"/>
                </a:solidFill>
              </a:rPr>
              <a:t>・下降局面では</a:t>
            </a:r>
            <a:r>
              <a:rPr lang="ja-JP" altLang="en-US" sz="1100" dirty="0" smtClean="0">
                <a:solidFill>
                  <a:sysClr val="windowText" lastClr="000000"/>
                </a:solidFill>
              </a:rPr>
              <a:t>、</a:t>
            </a:r>
            <a:r>
              <a:rPr lang="ja-JP" altLang="en-US" sz="1100" dirty="0">
                <a:solidFill>
                  <a:sysClr val="windowText" lastClr="000000"/>
                </a:solidFill>
              </a:rPr>
              <a:t>府税収入</a:t>
            </a:r>
            <a:r>
              <a:rPr lang="ja-JP" altLang="en-US" sz="1100" dirty="0" smtClean="0">
                <a:solidFill>
                  <a:sysClr val="windowText" lastClr="000000"/>
                </a:solidFill>
              </a:rPr>
              <a:t>は当初予算</a:t>
            </a:r>
            <a:r>
              <a:rPr lang="ja-JP" altLang="en-US" sz="1100" dirty="0">
                <a:solidFill>
                  <a:sysClr val="windowText" lastClr="000000"/>
                </a:solidFill>
              </a:rPr>
              <a:t>より下振れ（予算割れ）する</a:t>
            </a:r>
            <a:r>
              <a:rPr lang="ja-JP" altLang="en-US" sz="1100" dirty="0" smtClean="0">
                <a:solidFill>
                  <a:sysClr val="windowText" lastClr="000000"/>
                </a:solidFill>
              </a:rPr>
              <a:t>傾向</a:t>
            </a:r>
            <a:endParaRPr lang="ja-JP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251520" y="404664"/>
            <a:ext cx="5688632" cy="338554"/>
          </a:xfrm>
          <a:prstGeom prst="rect">
            <a:avLst/>
          </a:prstGeom>
          <a:solidFill>
            <a:srgbClr val="000099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i="1" dirty="0" smtClean="0">
                <a:solidFill>
                  <a:schemeClr val="bg1"/>
                </a:solidFill>
              </a:rPr>
              <a:t>（参考）　府</a:t>
            </a:r>
            <a:r>
              <a:rPr lang="ja-JP" altLang="en-US" sz="1600" b="1" i="1" dirty="0">
                <a:solidFill>
                  <a:schemeClr val="bg1"/>
                </a:solidFill>
              </a:rPr>
              <a:t>税</a:t>
            </a:r>
            <a:r>
              <a:rPr lang="ja-JP" altLang="en-US" sz="1600" b="1" i="1" dirty="0" smtClean="0">
                <a:solidFill>
                  <a:schemeClr val="bg1"/>
                </a:solidFill>
              </a:rPr>
              <a:t>収入の推移　</a:t>
            </a:r>
            <a:r>
              <a:rPr lang="en-US" altLang="ja-JP" sz="1600" b="1" i="1" dirty="0" smtClean="0">
                <a:solidFill>
                  <a:schemeClr val="bg1"/>
                </a:solidFill>
              </a:rPr>
              <a:t>【</a:t>
            </a:r>
            <a:r>
              <a:rPr lang="ja-JP" altLang="en-US" sz="1600" b="1" i="1" dirty="0" smtClean="0">
                <a:solidFill>
                  <a:schemeClr val="bg1"/>
                </a:solidFill>
              </a:rPr>
              <a:t>当初予算と決算の比較</a:t>
            </a:r>
            <a:r>
              <a:rPr lang="en-US" altLang="ja-JP" sz="1600" b="1" i="1" dirty="0" smtClean="0">
                <a:solidFill>
                  <a:schemeClr val="bg1"/>
                </a:solidFill>
              </a:rPr>
              <a:t>】</a:t>
            </a:r>
            <a:endParaRPr lang="en-US" altLang="ja-JP" sz="1600" b="1" i="1" dirty="0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39552" y="6426331"/>
            <a:ext cx="3096344" cy="171021"/>
          </a:xfrm>
          <a:prstGeom prst="roundRect">
            <a:avLst>
              <a:gd name="adj" fmla="val 5749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 anchorCtr="0">
            <a:spAutoFit/>
          </a:bodyPr>
          <a:lstStyle/>
          <a:p>
            <a:pPr marL="177800" indent="-177800">
              <a:lnSpc>
                <a:spcPct val="12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「山・谷」は内閣府経済社会総合研究所の景気基準日付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92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2016-09-07T11:08:32Z</dcterms:created>
  <dcterms:modified xsi:type="dcterms:W3CDTF">2016-10-28T05:15:31Z</dcterms:modified>
</cp:coreProperties>
</file>