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emovePersonalInfoOnSave="1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1092" r:id="rId2"/>
    <p:sldId id="1094" r:id="rId3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成者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685"/>
    <a:srgbClr val="0A0FE0"/>
    <a:srgbClr val="2A2FF6"/>
    <a:srgbClr val="070A97"/>
    <a:srgbClr val="FFFD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21" autoAdjust="0"/>
    <p:restoredTop sz="94700" autoAdjust="0"/>
  </p:normalViewPr>
  <p:slideViewPr>
    <p:cSldViewPr>
      <p:cViewPr varScale="1">
        <p:scale>
          <a:sx n="74" d="100"/>
          <a:sy n="74" d="100"/>
        </p:scale>
        <p:origin x="-127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90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575" cy="496888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6039" y="0"/>
            <a:ext cx="2949575" cy="496888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>
              <a:defRPr sz="1200"/>
            </a:lvl1pPr>
          </a:lstStyle>
          <a:p>
            <a:fld id="{B97A48F3-A724-4C50-AB8C-62AD5A6214D2}" type="datetimeFigureOut">
              <a:rPr kumimoji="1" lang="ja-JP" altLang="en-US" smtClean="0"/>
              <a:pPr/>
              <a:t>2016/10/28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440863"/>
            <a:ext cx="2949575" cy="496887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039" y="9440863"/>
            <a:ext cx="2949575" cy="496887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>
              <a:defRPr sz="1200"/>
            </a:lvl1pPr>
          </a:lstStyle>
          <a:p>
            <a:fld id="{2809F5EA-51D7-4105-B835-3B3227DB692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426103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787" cy="496967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9" y="1"/>
            <a:ext cx="2949787" cy="496967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>
              <a:defRPr sz="1200"/>
            </a:lvl1pPr>
          </a:lstStyle>
          <a:p>
            <a:fld id="{08113AC0-15A0-4DAC-9951-D33C541E6C7A}" type="datetimeFigureOut">
              <a:rPr kumimoji="1" lang="ja-JP" altLang="en-US" smtClean="0"/>
              <a:pPr/>
              <a:t>2016/10/28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6887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7" rIns="91433" bIns="4571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21185"/>
            <a:ext cx="5445760" cy="4472702"/>
          </a:xfrm>
          <a:prstGeom prst="rect">
            <a:avLst/>
          </a:prstGeom>
        </p:spPr>
        <p:txBody>
          <a:bodyPr vert="horz" lIns="91433" tIns="45717" rIns="91433" bIns="45717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6967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9" y="9440647"/>
            <a:ext cx="2949787" cy="496967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>
              <a:defRPr sz="1200"/>
            </a:lvl1pPr>
          </a:lstStyle>
          <a:p>
            <a:fld id="{C81005DB-AF70-41D7-A185-2905A016DB4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485002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53823-FE4D-4EB0-A1FD-C4E083B546CF}" type="datetime1">
              <a:rPr kumimoji="1" lang="ja-JP" altLang="en-US" smtClean="0"/>
              <a:t>2016/10/28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B022E-F9E2-44AE-8FD2-003E7A0937C8}" type="datetime1">
              <a:rPr kumimoji="1" lang="ja-JP" altLang="en-US" smtClean="0"/>
              <a:t>2016/10/28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19C69-25A1-4CDF-A795-38DDD023E555}" type="datetime1">
              <a:rPr kumimoji="1" lang="ja-JP" altLang="en-US" smtClean="0"/>
              <a:t>2016/10/28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B1478-96A3-49BD-A92D-847A9D73243C}" type="datetime1">
              <a:rPr kumimoji="1" lang="ja-JP" altLang="en-US" smtClean="0"/>
              <a:t>2016/10/28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440AB-E191-4913-A8D1-F647B9F79B9B}" type="datetime1">
              <a:rPr kumimoji="1" lang="ja-JP" altLang="en-US" smtClean="0"/>
              <a:t>2016/10/28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79678-6705-4F46-9C00-A2558E77B7B4}" type="datetime1">
              <a:rPr kumimoji="1" lang="ja-JP" altLang="en-US" smtClean="0"/>
              <a:t>2016/10/28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52F82-27AE-4476-A575-3A7857F5BFFA}" type="datetime1">
              <a:rPr kumimoji="1" lang="ja-JP" altLang="en-US" smtClean="0"/>
              <a:t>2016/10/28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55CB1-1EEB-40F1-BACB-7D4257BC4981}" type="datetime1">
              <a:rPr kumimoji="1" lang="ja-JP" altLang="en-US" smtClean="0"/>
              <a:t>2016/10/28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57F71-7B69-4207-942F-4C57850FEC2C}" type="datetime1">
              <a:rPr kumimoji="1" lang="ja-JP" altLang="en-US" smtClean="0"/>
              <a:t>2016/10/28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0DCA3-D7F6-4610-B2E3-064A696DF7C1}" type="datetime1">
              <a:rPr kumimoji="1" lang="ja-JP" altLang="en-US" smtClean="0"/>
              <a:t>2016/10/28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DF9B1-0958-4233-AF52-20524D721411}" type="datetime1">
              <a:rPr kumimoji="1" lang="ja-JP" altLang="en-US" smtClean="0"/>
              <a:t>2016/10/28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11B7B2-9C44-40C1-A90F-E0DF3161146E}" type="datetime1">
              <a:rPr kumimoji="1" lang="ja-JP" altLang="en-US" smtClean="0"/>
              <a:t>2016/10/28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線コネクタ 4"/>
          <p:cNvCxnSpPr/>
          <p:nvPr/>
        </p:nvCxnSpPr>
        <p:spPr>
          <a:xfrm>
            <a:off x="323528" y="3501008"/>
            <a:ext cx="8568952" cy="0"/>
          </a:xfrm>
          <a:prstGeom prst="line">
            <a:avLst/>
          </a:prstGeom>
          <a:ln w="254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テキスト ボックス 1"/>
          <p:cNvSpPr txBox="1"/>
          <p:nvPr/>
        </p:nvSpPr>
        <p:spPr>
          <a:xfrm>
            <a:off x="575556" y="2910717"/>
            <a:ext cx="7992888" cy="43088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ja-JP" sz="2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2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資料編</a:t>
            </a:r>
            <a:r>
              <a:rPr lang="en-US" altLang="ja-JP" sz="2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r>
              <a:rPr lang="ja-JP" altLang="en-US" sz="2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２．平成</a:t>
            </a:r>
            <a:r>
              <a:rPr lang="en-US" altLang="ja-JP" sz="2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27</a:t>
            </a:r>
            <a:r>
              <a:rPr lang="ja-JP" altLang="en-US" sz="2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年度一般会計決算見込の概要</a:t>
            </a:r>
            <a:endParaRPr lang="en-US" altLang="ja-JP" sz="2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6902896" y="116632"/>
            <a:ext cx="2133600" cy="365125"/>
          </a:xfrm>
        </p:spPr>
        <p:txBody>
          <a:bodyPr/>
          <a:lstStyle/>
          <a:p>
            <a:r>
              <a:rPr kumimoji="1" lang="en-US" altLang="ja-JP" dirty="0" smtClean="0"/>
              <a:t>12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09355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線コネクタ 4"/>
          <p:cNvCxnSpPr/>
          <p:nvPr/>
        </p:nvCxnSpPr>
        <p:spPr>
          <a:xfrm>
            <a:off x="251520" y="548680"/>
            <a:ext cx="8568952" cy="0"/>
          </a:xfrm>
          <a:prstGeom prst="line">
            <a:avLst/>
          </a:prstGeom>
          <a:ln w="254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テキスト ボックス 2"/>
          <p:cNvSpPr txBox="1"/>
          <p:nvPr/>
        </p:nvSpPr>
        <p:spPr>
          <a:xfrm>
            <a:off x="251520" y="148570"/>
            <a:ext cx="66247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kumimoji="1"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資料編</a:t>
            </a:r>
            <a:r>
              <a:rPr kumimoji="1"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r>
              <a:rPr kumimoji="1"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２．平成</a:t>
            </a:r>
            <a:r>
              <a:rPr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27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年度一般会計決算見込の概要</a:t>
            </a:r>
            <a:endParaRPr kumimoji="1" lang="ja-JP" altLang="en-US" sz="2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51520" y="678552"/>
            <a:ext cx="1728192" cy="36933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8000">
                <a:schemeClr val="tx2">
                  <a:lumMod val="20000"/>
                  <a:lumOff val="8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pPr marL="266700"/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決算見込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2271252" y="3501008"/>
            <a:ext cx="6261188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27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は、最終予算額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から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402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億円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H26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220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億円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）の収支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改善</a:t>
            </a:r>
            <a:endParaRPr lang="ja-JP" altLang="en-US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（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実質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収支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54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億円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＋財政調整基金の取崩し抑制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額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348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億円）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8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〔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最終予算額からの主な変動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〕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51520" y="3527330"/>
            <a:ext cx="1728192" cy="36933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8000">
                <a:schemeClr val="tx2">
                  <a:lumMod val="20000"/>
                  <a:lumOff val="8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pPr marL="266700"/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概要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678552"/>
            <a:ext cx="6741332" cy="28038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3584256"/>
              </p:ext>
            </p:extLst>
          </p:nvPr>
        </p:nvGraphicFramePr>
        <p:xfrm>
          <a:off x="2555776" y="4358144"/>
          <a:ext cx="5976664" cy="12496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75975"/>
                <a:gridCol w="4800689"/>
              </a:tblGrid>
              <a:tr h="18002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歳入改善</a:t>
                      </a:r>
                      <a:endParaRPr kumimoji="1" lang="ja-JP" altLang="en-US" sz="14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zh-TW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府税</a:t>
                      </a:r>
                      <a:r>
                        <a:rPr kumimoji="1" lang="en-US" altLang="zh-TW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+272</a:t>
                      </a:r>
                      <a:r>
                        <a:rPr kumimoji="1" lang="zh-TW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億円</a:t>
                      </a:r>
                      <a:endParaRPr kumimoji="1" lang="en-US" altLang="zh-TW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zh-TW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減収補填債▲</a:t>
                      </a:r>
                      <a:r>
                        <a:rPr kumimoji="1" lang="en-US" altLang="zh-TW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161</a:t>
                      </a:r>
                      <a:r>
                        <a:rPr kumimoji="1" lang="zh-TW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億円</a:t>
                      </a:r>
                      <a:endParaRPr kumimoji="1" lang="en-US" altLang="zh-TW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zh-TW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財産収入</a:t>
                      </a:r>
                      <a:r>
                        <a:rPr kumimoji="1" lang="en-US" altLang="zh-TW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+22</a:t>
                      </a:r>
                      <a:r>
                        <a:rPr kumimoji="1" lang="zh-TW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億円</a:t>
                      </a: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　　　</a:t>
                      </a:r>
                      <a:r>
                        <a:rPr kumimoji="1" lang="zh-TW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交付税</a:t>
                      </a:r>
                      <a:r>
                        <a:rPr kumimoji="1" lang="en-US" altLang="zh-TW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+6</a:t>
                      </a:r>
                      <a:r>
                        <a:rPr kumimoji="1" lang="zh-TW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億円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歳出改善</a:t>
                      </a:r>
                      <a:endParaRPr kumimoji="1" lang="ja-JP" altLang="en-US" sz="14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人件費＋</a:t>
                      </a:r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113</a:t>
                      </a: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億円（退職手当の不用など）</a:t>
                      </a: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予備費＋</a:t>
                      </a:r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10</a:t>
                      </a: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億円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7" name="テキスト ボックス 16"/>
          <p:cNvSpPr txBox="1"/>
          <p:nvPr/>
        </p:nvSpPr>
        <p:spPr>
          <a:xfrm>
            <a:off x="251520" y="5796552"/>
            <a:ext cx="2880320" cy="36933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8000">
                <a:schemeClr val="tx2">
                  <a:lumMod val="20000"/>
                  <a:lumOff val="8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pPr marL="266700"/>
            <a:r>
              <a:rPr lang="zh-TW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財政</a:t>
            </a:r>
            <a:r>
              <a:rPr lang="zh-TW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調整</a:t>
            </a:r>
            <a:r>
              <a:rPr lang="zh-TW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基金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残高見込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3131840" y="5786680"/>
            <a:ext cx="568863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zh-TW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平成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27</a:t>
            </a:r>
            <a:r>
              <a:rPr lang="zh-TW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</a:t>
            </a:r>
            <a:r>
              <a:rPr lang="zh-TW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末</a:t>
            </a:r>
            <a:r>
              <a:rPr lang="zh-TW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1,602</a:t>
            </a:r>
            <a:r>
              <a:rPr lang="zh-TW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億円</a:t>
            </a:r>
            <a:r>
              <a:rPr lang="zh-TW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（取崩　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30</a:t>
            </a:r>
            <a:r>
              <a:rPr lang="zh-TW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億円</a:t>
            </a:r>
            <a:r>
              <a:rPr lang="zh-TW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zh-TW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平成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28</a:t>
            </a:r>
            <a:r>
              <a:rPr lang="zh-TW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</a:t>
            </a:r>
            <a:r>
              <a:rPr lang="zh-TW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末：　 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914</a:t>
            </a:r>
            <a:r>
              <a:rPr lang="zh-TW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億円</a:t>
            </a:r>
            <a:r>
              <a:rPr lang="en-US" altLang="zh-TW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/>
            </a:r>
            <a:br>
              <a:rPr lang="en-US" altLang="zh-TW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</a:t>
            </a:r>
            <a:r>
              <a:rPr lang="zh-TW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（取崩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715</a:t>
            </a:r>
            <a:r>
              <a:rPr lang="zh-TW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億円</a:t>
            </a:r>
            <a:r>
              <a:rPr lang="zh-TW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、積立（決算剰余</a:t>
            </a:r>
            <a:r>
              <a:rPr lang="zh-TW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金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×1/2</a:t>
            </a:r>
            <a:r>
              <a:rPr lang="zh-TW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27</a:t>
            </a:r>
            <a:r>
              <a:rPr lang="zh-TW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億円</a:t>
            </a:r>
            <a:r>
              <a:rPr lang="zh-TW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</a:p>
        </p:txBody>
      </p:sp>
      <p:sp>
        <p:nvSpPr>
          <p:cNvPr id="19" name="角丸四角形 14"/>
          <p:cNvSpPr/>
          <p:nvPr/>
        </p:nvSpPr>
        <p:spPr>
          <a:xfrm>
            <a:off x="2079141" y="3215972"/>
            <a:ext cx="6813339" cy="285036"/>
          </a:xfrm>
          <a:prstGeom prst="roundRect">
            <a:avLst>
              <a:gd name="adj" fmla="val 5749"/>
            </a:avLst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 anchorCtr="0">
            <a:spAutoFit/>
          </a:bodyPr>
          <a:lstStyle/>
          <a:p>
            <a:pPr marL="177800" indent="-177800">
              <a:lnSpc>
                <a:spcPct val="120000"/>
              </a:lnSpc>
            </a:pP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＊ </a:t>
            </a:r>
            <a:r>
              <a:rPr lang="en-US" altLang="ja-JP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</a:t>
            </a: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実質収支（決算剰余金）は、財政運営基本条例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第</a:t>
            </a:r>
            <a:r>
              <a:rPr lang="en-US" altLang="ja-JP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条</a:t>
            </a: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に基づき、１</a:t>
            </a:r>
            <a:r>
              <a:rPr lang="en-US" altLang="ja-JP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/</a:t>
            </a: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２ずつが減債基金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と財政</a:t>
            </a: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調整基金に積立てられる。</a:t>
            </a:r>
          </a:p>
        </p:txBody>
      </p:sp>
      <p:sp>
        <p:nvSpPr>
          <p:cNvPr id="14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6902896" y="6448251"/>
            <a:ext cx="2133600" cy="365125"/>
          </a:xfrm>
        </p:spPr>
        <p:txBody>
          <a:bodyPr/>
          <a:lstStyle/>
          <a:p>
            <a:r>
              <a:rPr kumimoji="1" lang="en-US" altLang="ja-JP" dirty="0" smtClean="0"/>
              <a:t>13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83998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83</Words>
  <Application>Microsoft Office PowerPoint</Application>
  <PresentationFormat>画面に合わせる (4:3)</PresentationFormat>
  <Paragraphs>26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2016-09-07T11:08:32Z</dcterms:created>
  <dcterms:modified xsi:type="dcterms:W3CDTF">2016-10-28T05:15:00Z</dcterms:modified>
</cp:coreProperties>
</file>