
<file path=[Content_Types].xml><?xml version="1.0" encoding="utf-8"?>
<Types xmlns="http://schemas.openxmlformats.org/package/2006/content-types">
  <Default Extension="png" ContentType="image/png"/>
  <Default Extension="tmp" ContentType="image/pn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2"/>
  </p:notesMasterIdLst>
  <p:handoutMasterIdLst>
    <p:handoutMasterId r:id="rId43"/>
  </p:handoutMasterIdLst>
  <p:sldIdLst>
    <p:sldId id="1098" r:id="rId2"/>
    <p:sldId id="1100" r:id="rId3"/>
    <p:sldId id="1068" r:id="rId4"/>
    <p:sldId id="1077" r:id="rId5"/>
    <p:sldId id="1078" r:id="rId6"/>
    <p:sldId id="1079" r:id="rId7"/>
    <p:sldId id="1102" r:id="rId8"/>
    <p:sldId id="1081" r:id="rId9"/>
    <p:sldId id="1082" r:id="rId10"/>
    <p:sldId id="1083" r:id="rId11"/>
    <p:sldId id="1084" r:id="rId12"/>
    <p:sldId id="1085" r:id="rId13"/>
    <p:sldId id="1107" r:id="rId14"/>
    <p:sldId id="1092" r:id="rId15"/>
    <p:sldId id="1094" r:id="rId16"/>
    <p:sldId id="1103" r:id="rId17"/>
    <p:sldId id="1104" r:id="rId18"/>
    <p:sldId id="1105" r:id="rId19"/>
    <p:sldId id="1088" r:id="rId20"/>
    <p:sldId id="1089" r:id="rId21"/>
    <p:sldId id="1096" r:id="rId22"/>
    <p:sldId id="1074" r:id="rId23"/>
    <p:sldId id="1028" r:id="rId24"/>
    <p:sldId id="1029" r:id="rId25"/>
    <p:sldId id="1031" r:id="rId26"/>
    <p:sldId id="1033" r:id="rId27"/>
    <p:sldId id="1034" r:id="rId28"/>
    <p:sldId id="1035" r:id="rId29"/>
    <p:sldId id="1036" r:id="rId30"/>
    <p:sldId id="1037" r:id="rId31"/>
    <p:sldId id="1075" r:id="rId32"/>
    <p:sldId id="1059" r:id="rId33"/>
    <p:sldId id="1060" r:id="rId34"/>
    <p:sldId id="1061" r:id="rId35"/>
    <p:sldId id="1062" r:id="rId36"/>
    <p:sldId id="1063" r:id="rId37"/>
    <p:sldId id="1064" r:id="rId38"/>
    <p:sldId id="1066" r:id="rId39"/>
    <p:sldId id="1065" r:id="rId40"/>
    <p:sldId id="1099" r:id="rId4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85"/>
    <a:srgbClr val="0A0FE0"/>
    <a:srgbClr val="2A2FF6"/>
    <a:srgbClr val="070A97"/>
    <a:srgbClr val="FFF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1" autoAdjust="0"/>
    <p:restoredTop sz="94700" autoAdjust="0"/>
  </p:normalViewPr>
  <p:slideViewPr>
    <p:cSldViewPr>
      <p:cViewPr varScale="1">
        <p:scale>
          <a:sx n="74" d="100"/>
          <a:sy n="74" d="100"/>
        </p:scale>
        <p:origin x="-1278" y="-102"/>
      </p:cViewPr>
      <p:guideLst>
        <p:guide orient="horz" pos="2160"/>
        <p:guide pos="2880"/>
      </p:guideLst>
    </p:cSldViewPr>
  </p:slideViewPr>
  <p:outlineViewPr>
    <p:cViewPr>
      <p:scale>
        <a:sx n="33" d="100"/>
        <a:sy n="33" d="100"/>
      </p:scale>
      <p:origin x="0" y="89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B97A48F3-A724-4C50-AB8C-62AD5A6214D2}" type="datetimeFigureOut">
              <a:rPr kumimoji="1" lang="ja-JP" altLang="en-US" smtClean="0"/>
              <a:pPr/>
              <a:t>2016/10/28</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08113AC0-15A0-4DAC-9951-D33C541E6C7A}" type="datetimeFigureOut">
              <a:rPr kumimoji="1" lang="ja-JP" altLang="en-US" smtClean="0"/>
              <a:pPr/>
              <a:t>2016/10/28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0</a:t>
            </a:fld>
            <a:endParaRPr kumimoji="1" lang="ja-JP" altLang="en-US"/>
          </a:p>
        </p:txBody>
      </p:sp>
    </p:spTree>
    <p:extLst>
      <p:ext uri="{BB962C8B-B14F-4D97-AF65-F5344CB8AC3E}">
        <p14:creationId xmlns:p14="http://schemas.microsoft.com/office/powerpoint/2010/main" val="215742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353823-FE4D-4EB0-A1FD-C4E083B546CF}" type="datetime1">
              <a:rPr kumimoji="1" lang="ja-JP" altLang="en-US" smtClean="0"/>
              <a:t>2016/10/28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29B022E-F9E2-44AE-8FD2-003E7A0937C8}" type="datetime1">
              <a:rPr kumimoji="1" lang="ja-JP" altLang="en-US" smtClean="0"/>
              <a:t>2016/10/28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D819C69-25A1-4CDF-A795-38DDD023E555}" type="datetime1">
              <a:rPr kumimoji="1" lang="ja-JP" altLang="en-US" smtClean="0"/>
              <a:t>2016/10/28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14B1478-96A3-49BD-A92D-847A9D73243C}" type="datetime1">
              <a:rPr kumimoji="1" lang="ja-JP" altLang="en-US" smtClean="0"/>
              <a:t>2016/10/28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7D7440AB-E191-4913-A8D1-F647B9F79B9B}" type="datetime1">
              <a:rPr kumimoji="1" lang="ja-JP" altLang="en-US" smtClean="0"/>
              <a:t>2016/10/28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E379678-6705-4F46-9C00-A2558E77B7B4}" type="datetime1">
              <a:rPr kumimoji="1" lang="ja-JP" altLang="en-US" smtClean="0"/>
              <a:t>2016/10/28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A152F82-27AE-4476-A575-3A7857F5BFFA}" type="datetime1">
              <a:rPr kumimoji="1" lang="ja-JP" altLang="en-US" smtClean="0"/>
              <a:t>2016/10/28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B4855CB1-1EEB-40F1-BACB-7D4257BC4981}" type="datetime1">
              <a:rPr kumimoji="1" lang="ja-JP" altLang="en-US" smtClean="0"/>
              <a:t>2016/10/28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F57F71-7B69-4207-942F-4C57850FEC2C}" type="datetime1">
              <a:rPr kumimoji="1" lang="ja-JP" altLang="en-US" smtClean="0"/>
              <a:t>2016/10/28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F80DCA3-D7F6-4610-B2E3-064A696DF7C1}" type="datetime1">
              <a:rPr kumimoji="1" lang="ja-JP" altLang="en-US" smtClean="0"/>
              <a:t>2016/10/28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AFDF9B1-0958-4233-AF52-20524D721411}" type="datetime1">
              <a:rPr kumimoji="1" lang="ja-JP" altLang="en-US" smtClean="0"/>
              <a:t>2016/10/28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1B7B2-9C44-40C1-A90F-E0DF3161146E}" type="datetime1">
              <a:rPr kumimoji="1" lang="ja-JP" altLang="en-US" smtClean="0"/>
              <a:t>2016/10/28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628800"/>
            <a:ext cx="7776864" cy="1080120"/>
          </a:xfrm>
        </p:spPr>
        <p:txBody>
          <a:bodyPr>
            <a:norm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当面の財政運営の</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取組み（案）</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a:xfrm>
            <a:off x="1299592" y="3394428"/>
            <a:ext cx="6400800" cy="841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sz="4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a:t>
            </a:r>
            <a:r>
              <a:rPr lang="ja-JP" altLang="en-US" sz="4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編</a:t>
            </a:r>
            <a:r>
              <a:rPr lang="en-US" altLang="ja-JP" sz="4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4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サブタイトル 2"/>
          <p:cNvSpPr txBox="1">
            <a:spLocks/>
          </p:cNvSpPr>
          <p:nvPr/>
        </p:nvSpPr>
        <p:spPr>
          <a:xfrm>
            <a:off x="1371600" y="4797152"/>
            <a:ext cx="6400800" cy="8416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サブタイトル 2"/>
          <p:cNvSpPr txBox="1">
            <a:spLocks/>
          </p:cNvSpPr>
          <p:nvPr/>
        </p:nvSpPr>
        <p:spPr>
          <a:xfrm>
            <a:off x="1299592" y="2947392"/>
            <a:ext cx="6400800" cy="5536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別冊</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8310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404664"/>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■人件費</a:t>
            </a:r>
          </a:p>
        </p:txBody>
      </p:sp>
      <p:graphicFrame>
        <p:nvGraphicFramePr>
          <p:cNvPr id="15" name="表 14"/>
          <p:cNvGraphicFramePr>
            <a:graphicFrameLocks noGrp="1"/>
          </p:cNvGraphicFramePr>
          <p:nvPr>
            <p:extLst/>
          </p:nvPr>
        </p:nvGraphicFramePr>
        <p:xfrm>
          <a:off x="4716016" y="1000622"/>
          <a:ext cx="4032448" cy="2819400"/>
        </p:xfrm>
        <a:graphic>
          <a:graphicData uri="http://schemas.openxmlformats.org/drawingml/2006/table">
            <a:tbl>
              <a:tblPr firstRow="1">
                <a:tableStyleId>{F2DE63D5-997A-4646-A377-4702673A728D}</a:tableStyleId>
              </a:tblPr>
              <a:tblGrid>
                <a:gridCol w="4032448">
                  <a:extLst>
                    <a:ext uri="{9D8B030D-6E8A-4147-A177-3AD203B41FA5}">
                      <a16:colId xmlns="" xmlns:a16="http://schemas.microsoft.com/office/drawing/2014/main" val="20000"/>
                    </a:ext>
                  </a:extLst>
                </a:gridCol>
              </a:tblGrid>
              <a:tr h="132797">
                <a:tc>
                  <a:txBody>
                    <a:bodyPr/>
                    <a:lstStyle/>
                    <a:p>
                      <a:pPr marL="182563" indent="-182563">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府が負担している義務教育教職員の給与費は、政令市が負担するようになるの？</a:t>
                      </a:r>
                    </a:p>
                  </a:txBody>
                  <a:tcPr>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 xmlns:a16="http://schemas.microsoft.com/office/drawing/2014/main" val="10000"/>
                  </a:ext>
                </a:extLst>
              </a:tr>
              <a:tr h="132797">
                <a:tc>
                  <a:txBody>
                    <a:bodyPr/>
                    <a:lstStyle/>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市町村の義務教育教職員の給与費は、現在都道府県が負担していますが、そのうち政令市に係るものは、平成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月から政令市が負担することとなりました。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これにより、道府県が負担する人件費は減ることになりますが、その財源として、個人道府県民税の一部（所得割税率４％のうち２％分）が政令市に移譲されるとともに、道府県・政令市それぞれの地方交付税において、所要の算定方法の変更が行われることとなっ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この制度改正の影響については、今年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月に決定される</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年度の税制改正や地方財政対策などに盛り込まれると考えられることから、その内容を</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年度当初予算案や中長期試算に反映させる予定です。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6" name="テキスト ボックス 15"/>
          <p:cNvSpPr txBox="1"/>
          <p:nvPr/>
        </p:nvSpPr>
        <p:spPr>
          <a:xfrm>
            <a:off x="539552" y="784598"/>
            <a:ext cx="4030396" cy="2677656"/>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直近の変動要因</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大阪府では、組織のスリム化や給与制度の見直しなど、人件費抑制の取組みを進めてきました。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一方で、教育・治安の課題に対処するための教職員・警察官の増員、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年金制度の一元化に伴う事業主負担の増加などがありました。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人事委員会勧告への対応</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年度は人事委員会勧告の一部実施にとどまりましたが、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年度以降の推計には、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年度勧告の未実施分相当（</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億円／年）などを算入しています。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39552" y="4923745"/>
            <a:ext cx="8280920" cy="1169551"/>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府債残高の状況</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大阪府では、新規発行を抑制するなどの努力の結果、通常の府債の残高は継続的に減少しています。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しかし、国の財源不足に伴い、本来なら地方交付税として現金で交付されるべきものの一部について、地方公共団体が起債（臨時財政対策債）する制度が設けられ、その発行額は一時期、年間３千億円という巨額に上っていました。その結果、臨時財政対策債等を含めた府債総額は高止まり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1520" y="4496926"/>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■公債費</a:t>
            </a:r>
          </a:p>
        </p:txBody>
      </p:sp>
      <p:sp>
        <p:nvSpPr>
          <p:cNvPr id="9"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8</a:t>
            </a:r>
            <a:endParaRPr lang="ja-JP" altLang="en-US" dirty="0"/>
          </a:p>
        </p:txBody>
      </p:sp>
    </p:spTree>
    <p:extLst>
      <p:ext uri="{BB962C8B-B14F-4D97-AF65-F5344CB8AC3E}">
        <p14:creationId xmlns:p14="http://schemas.microsoft.com/office/powerpoint/2010/main" val="14564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9552" y="548680"/>
            <a:ext cx="8280920" cy="1384995"/>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元利償還の見通し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バブル経済崩壊後の経済対策の財源として発行した府債の返済の増加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が今後見込まれるなか、臨時財政対策債の償還額も増えてきています。近年、</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低金利の傾向にあるものの、今後、金利水準が次第に上昇する影響も見込んでおく必要性があります。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緊急性の高い事業の財源と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して、今後とも府債を</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活用していく必要がありますが、事業を厳しく精査するなどにより、後年度の負担を抑制していくことが重要です。</a:t>
            </a:r>
          </a:p>
        </p:txBody>
      </p:sp>
      <p:sp>
        <p:nvSpPr>
          <p:cNvPr id="9" name="テキスト ボックス 8"/>
          <p:cNvSpPr txBox="1"/>
          <p:nvPr/>
        </p:nvSpPr>
        <p:spPr>
          <a:xfrm>
            <a:off x="1331640" y="2261075"/>
            <a:ext cx="4751635" cy="257369"/>
          </a:xfrm>
          <a:prstGeom prst="rect">
            <a:avLst/>
          </a:prstGeom>
          <a:noFill/>
        </p:spPr>
        <p:txBody>
          <a:bodyPr wrap="square" lIns="0" tIns="36000" rIns="0" bIns="36000"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■公債費の将来推計（一般会計</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（単位：億円）</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4541" y="2518444"/>
            <a:ext cx="4319587"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9</a:t>
            </a:r>
            <a:endParaRPr kumimoji="1" lang="ja-JP" altLang="en-US" dirty="0"/>
          </a:p>
        </p:txBody>
      </p:sp>
    </p:spTree>
    <p:extLst>
      <p:ext uri="{BB962C8B-B14F-4D97-AF65-F5344CB8AC3E}">
        <p14:creationId xmlns:p14="http://schemas.microsoft.com/office/powerpoint/2010/main" val="359368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39552" y="818709"/>
            <a:ext cx="8280920" cy="1169551"/>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社会保障関係経費の増加</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社会保障関係経費は、高齢化の進展に伴って毎年度大幅に増加しています。主に社会保障関係経費からなる「民生費（災害救助費除く）」「衛生費」の歳出規模は、税収が豊富だった平成のはじめには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億円程度でしたが、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次第に増加し、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年度には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5,659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億円に達しています。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年度以降の推計でも、近年の傾向を踏まえて当面増加すると見込んでいます。</a:t>
            </a:r>
          </a:p>
        </p:txBody>
      </p:sp>
      <p:sp>
        <p:nvSpPr>
          <p:cNvPr id="11" name="テキスト ボックス 10"/>
          <p:cNvSpPr txBox="1"/>
          <p:nvPr/>
        </p:nvSpPr>
        <p:spPr>
          <a:xfrm>
            <a:off x="251520" y="404664"/>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■社会保障関係経費</a:t>
            </a:r>
          </a:p>
        </p:txBody>
      </p:sp>
      <p:sp>
        <p:nvSpPr>
          <p:cNvPr id="7"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10</a:t>
            </a:r>
            <a:endParaRPr lang="ja-JP"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437969"/>
            <a:ext cx="6230937"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259632" y="2333548"/>
            <a:ext cx="6624736"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■社会保障関係経費の推移　　　　　　　　　　　　　　　　　　　　　　　　　　　　　　　　（単位：億円）　</a:t>
            </a:r>
          </a:p>
        </p:txBody>
      </p:sp>
    </p:spTree>
    <p:extLst>
      <p:ext uri="{BB962C8B-B14F-4D97-AF65-F5344CB8AC3E}">
        <p14:creationId xmlns:p14="http://schemas.microsoft.com/office/powerpoint/2010/main" val="45279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1268760"/>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■減債基金の復元</a:t>
            </a:r>
          </a:p>
        </p:txBody>
      </p:sp>
      <p:sp>
        <p:nvSpPr>
          <p:cNvPr id="8" name="角丸四角形 7"/>
          <p:cNvSpPr/>
          <p:nvPr/>
        </p:nvSpPr>
        <p:spPr>
          <a:xfrm>
            <a:off x="228126" y="404664"/>
            <a:ext cx="8683645" cy="703088"/>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の面では、過去の財政運営で減債基金からの借入れを行ってきた結果、府債の返済に備えた支払準備金ともいうべき基金に今なお多額の積立不足額があり、現在、計画的に復元しています。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txBox="1">
            <a:spLocks noChangeArrowheads="1"/>
          </p:cNvSpPr>
          <p:nvPr/>
        </p:nvSpPr>
        <p:spPr>
          <a:xfrm>
            <a:off x="179512" y="332656"/>
            <a:ext cx="1512168"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財政健全化</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915243" y="2492696"/>
            <a:ext cx="288032" cy="2857102"/>
          </a:xfrm>
          <a:prstGeom prst="roundRect">
            <a:avLst/>
          </a:prstGeom>
          <a:noFill/>
          <a:ln w="25400" cap="flat" cmpd="sng" algn="ctr">
            <a:noFill/>
            <a:prstDash val="solid"/>
          </a:ln>
          <a:effectLst/>
        </p:spPr>
        <p:txBody>
          <a:bodyPr vert="eaVert" rtlCol="0" anchor="ctr"/>
          <a:lstStyle/>
          <a:p>
            <a:pPr algn="ctr">
              <a:defRPr/>
            </a:pPr>
            <a:r>
              <a:rPr kumimoji="0" lang="en-US" altLang="ja-JP" sz="1400" b="1" kern="0" dirty="0">
                <a:solidFill>
                  <a:srgbClr val="FF0000"/>
                </a:solidFill>
                <a:latin typeface="HGPｺﾞｼｯｸE" pitchFamily="50" charset="-128"/>
                <a:ea typeface="HGPｺﾞｼｯｸE" pitchFamily="50" charset="-128"/>
              </a:rPr>
              <a:t>H20</a:t>
            </a:r>
            <a:r>
              <a:rPr kumimoji="0" lang="ja-JP" altLang="en-US" sz="1400" b="1" kern="0" dirty="0">
                <a:solidFill>
                  <a:srgbClr val="FF0000"/>
                </a:solidFill>
                <a:latin typeface="HGPｺﾞｼｯｸE" pitchFamily="50" charset="-128"/>
                <a:ea typeface="HGPｺﾞｼｯｸE" pitchFamily="50" charset="-128"/>
              </a:rPr>
              <a:t>借入　　　 ストップ</a:t>
            </a:r>
          </a:p>
        </p:txBody>
      </p:sp>
      <p:grpSp>
        <p:nvGrpSpPr>
          <p:cNvPr id="10" name="グループ化 9"/>
          <p:cNvGrpSpPr/>
          <p:nvPr/>
        </p:nvGrpSpPr>
        <p:grpSpPr>
          <a:xfrm>
            <a:off x="318468" y="2094433"/>
            <a:ext cx="1476668" cy="3500165"/>
            <a:chOff x="166913" y="2035324"/>
            <a:chExt cx="1476668" cy="3500165"/>
          </a:xfrm>
        </p:grpSpPr>
        <p:sp>
          <p:nvSpPr>
            <p:cNvPr id="11" name="正方形/長方形 10"/>
            <p:cNvSpPr/>
            <p:nvPr/>
          </p:nvSpPr>
          <p:spPr>
            <a:xfrm>
              <a:off x="166913" y="2035324"/>
              <a:ext cx="738334" cy="3500165"/>
            </a:xfrm>
            <a:prstGeom prst="rect">
              <a:avLst/>
            </a:prstGeom>
            <a:gradFill>
              <a:gsLst>
                <a:gs pos="0">
                  <a:srgbClr val="F15949">
                    <a:alpha val="80392"/>
                    <a:lumMod val="64000"/>
                  </a:srgbClr>
                </a:gs>
                <a:gs pos="100000">
                  <a:srgbClr val="FFDDDD"/>
                </a:gs>
                <a:gs pos="100000">
                  <a:srgbClr val="FFFFFF"/>
                </a:gs>
              </a:gsLst>
              <a:lin ang="0" scaled="1"/>
            </a:gra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kumimoji="0" lang="ja-JP" altLang="en-US" kern="0" dirty="0">
                <a:solidFill>
                  <a:prstClr val="white"/>
                </a:solidFill>
              </a:endParaRPr>
            </a:p>
          </p:txBody>
        </p:sp>
        <p:sp>
          <p:nvSpPr>
            <p:cNvPr id="15" name="正方形/長方形 14"/>
            <p:cNvSpPr/>
            <p:nvPr/>
          </p:nvSpPr>
          <p:spPr>
            <a:xfrm flipH="1">
              <a:off x="905247" y="2035324"/>
              <a:ext cx="738334" cy="3500165"/>
            </a:xfrm>
            <a:prstGeom prst="rect">
              <a:avLst/>
            </a:prstGeom>
            <a:gradFill>
              <a:gsLst>
                <a:gs pos="0">
                  <a:srgbClr val="F15949">
                    <a:alpha val="80392"/>
                    <a:lumMod val="64000"/>
                  </a:srgbClr>
                </a:gs>
                <a:gs pos="100000">
                  <a:srgbClr val="FFDDDD"/>
                </a:gs>
                <a:gs pos="100000">
                  <a:srgbClr val="FFFFFF"/>
                </a:gs>
              </a:gsLst>
              <a:lin ang="0" scaled="1"/>
            </a:gra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kumimoji="0" lang="ja-JP" altLang="en-US" kern="0" dirty="0">
                <a:solidFill>
                  <a:prstClr val="white"/>
                </a:solidFill>
              </a:endParaRPr>
            </a:p>
          </p:txBody>
        </p:sp>
      </p:grpSp>
      <p:sp>
        <p:nvSpPr>
          <p:cNvPr id="16" name="右矢印 15"/>
          <p:cNvSpPr/>
          <p:nvPr/>
        </p:nvSpPr>
        <p:spPr>
          <a:xfrm>
            <a:off x="1851745" y="3716325"/>
            <a:ext cx="538338" cy="432048"/>
          </a:xfrm>
          <a:prstGeom prst="rightArrow">
            <a:avLst>
              <a:gd name="adj1" fmla="val 45591"/>
              <a:gd name="adj2" fmla="val 38977"/>
            </a:avLst>
          </a:prstGeom>
          <a:solidFill>
            <a:srgbClr val="003399"/>
          </a:solidFill>
          <a:ln w="25400" cap="flat" cmpd="sng" algn="ctr">
            <a:solidFill>
              <a:srgbClr val="003399">
                <a:shade val="50000"/>
              </a:srgbClr>
            </a:solidFill>
            <a:prstDash val="solid"/>
          </a:ln>
          <a:effectLst/>
        </p:spPr>
        <p:txBody>
          <a:bodyPr rtlCol="0" anchor="ctr"/>
          <a:lstStyle/>
          <a:p>
            <a:pPr algn="ctr">
              <a:defRPr/>
            </a:pPr>
            <a:endParaRPr kumimoji="0" lang="ja-JP" altLang="en-US" sz="600" kern="0" dirty="0">
              <a:solidFill>
                <a:prstClr val="white"/>
              </a:solidFill>
            </a:endParaRPr>
          </a:p>
        </p:txBody>
      </p:sp>
      <p:sp>
        <p:nvSpPr>
          <p:cNvPr id="18" name="角丸四角形 17"/>
          <p:cNvSpPr/>
          <p:nvPr/>
        </p:nvSpPr>
        <p:spPr>
          <a:xfrm>
            <a:off x="518702" y="3462584"/>
            <a:ext cx="1080120" cy="881360"/>
          </a:xfrm>
          <a:prstGeom prst="roundRect">
            <a:avLst/>
          </a:prstGeom>
          <a:noFill/>
          <a:ln w="25400" cap="flat" cmpd="sng" algn="ctr">
            <a:noFill/>
            <a:prstDash val="solid"/>
          </a:ln>
          <a:effectLst/>
        </p:spPr>
        <p:txBody>
          <a:bodyPr rtlCol="0" anchor="ctr"/>
          <a:lstStyle/>
          <a:p>
            <a:pPr algn="ctr">
              <a:defRPr/>
            </a:pPr>
            <a:r>
              <a:rPr kumimoji="0" lang="ja-JP" altLang="en-US" sz="1400" b="1" kern="0" dirty="0">
                <a:solidFill>
                  <a:prstClr val="black"/>
                </a:solidFill>
                <a:latin typeface="ＭＳ Ｐゴシック" pitchFamily="50" charset="-128"/>
              </a:rPr>
              <a:t>累計</a:t>
            </a:r>
            <a:endParaRPr kumimoji="0" lang="en-US" altLang="ja-JP" sz="1400" b="1" kern="0" dirty="0">
              <a:solidFill>
                <a:prstClr val="black"/>
              </a:solidFill>
              <a:latin typeface="ＭＳ Ｐゴシック" pitchFamily="50" charset="-128"/>
            </a:endParaRPr>
          </a:p>
          <a:p>
            <a:pPr algn="ctr">
              <a:defRPr/>
            </a:pPr>
            <a:r>
              <a:rPr kumimoji="0" lang="en-US" altLang="ja-JP" sz="1400" b="1" kern="0" dirty="0">
                <a:solidFill>
                  <a:prstClr val="black"/>
                </a:solidFill>
                <a:latin typeface="ＭＳ Ｐゴシック" pitchFamily="50" charset="-128"/>
              </a:rPr>
              <a:t>5,202</a:t>
            </a:r>
            <a:r>
              <a:rPr kumimoji="0" lang="ja-JP" altLang="en-US" sz="1400" b="1" kern="0" dirty="0">
                <a:solidFill>
                  <a:prstClr val="black"/>
                </a:solidFill>
                <a:latin typeface="ＭＳ Ｐゴシック" pitchFamily="50" charset="-128"/>
              </a:rPr>
              <a:t>億円</a:t>
            </a:r>
            <a:endParaRPr kumimoji="0" lang="en-US" altLang="ja-JP" sz="1400" b="1" kern="0" dirty="0">
              <a:solidFill>
                <a:prstClr val="black"/>
              </a:solidFill>
              <a:latin typeface="ＭＳ Ｐゴシック" pitchFamily="50" charset="-128"/>
            </a:endParaRPr>
          </a:p>
          <a:p>
            <a:pPr algn="ctr">
              <a:defRPr/>
            </a:pPr>
            <a:r>
              <a:rPr kumimoji="0" lang="ja-JP" altLang="en-US" sz="1400" b="1" kern="0" dirty="0">
                <a:solidFill>
                  <a:prstClr val="black"/>
                </a:solidFill>
                <a:latin typeface="ＭＳ Ｐゴシック" pitchFamily="50" charset="-128"/>
              </a:rPr>
              <a:t>の借入</a:t>
            </a:r>
            <a:r>
              <a:rPr kumimoji="0" lang="ja-JP" altLang="en-US" sz="1200" kern="0" dirty="0">
                <a:solidFill>
                  <a:prstClr val="black"/>
                </a:solidFill>
                <a:latin typeface="ＭＳ Ｐゴシック" pitchFamily="50" charset="-128"/>
              </a:rPr>
              <a:t>　</a:t>
            </a:r>
          </a:p>
        </p:txBody>
      </p:sp>
      <p:sp>
        <p:nvSpPr>
          <p:cNvPr id="19" name="角丸四角形 18"/>
          <p:cNvSpPr/>
          <p:nvPr/>
        </p:nvSpPr>
        <p:spPr>
          <a:xfrm>
            <a:off x="610300" y="5594598"/>
            <a:ext cx="896925" cy="270991"/>
          </a:xfrm>
          <a:prstGeom prst="roundRect">
            <a:avLst/>
          </a:prstGeom>
          <a:noFill/>
          <a:ln w="38100" cap="flat" cmpd="sng" algn="ctr">
            <a:noFill/>
            <a:prstDash val="solid"/>
          </a:ln>
          <a:effectLst/>
        </p:spPr>
        <p:txBody>
          <a:bodyPr rtlCol="0" anchor="ctr"/>
          <a:lstStyle/>
          <a:p>
            <a:pPr algn="ctr">
              <a:defRPr/>
            </a:pPr>
            <a:r>
              <a:rPr kumimoji="0" lang="en-US" altLang="ja-JP" sz="1200" kern="0" dirty="0">
                <a:solidFill>
                  <a:prstClr val="black"/>
                </a:solidFill>
              </a:rPr>
              <a:t>H13</a:t>
            </a:r>
            <a:r>
              <a:rPr kumimoji="0" lang="ja-JP" altLang="en-US" sz="1200" kern="0" dirty="0">
                <a:solidFill>
                  <a:prstClr val="black"/>
                </a:solidFill>
              </a:rPr>
              <a:t>～</a:t>
            </a:r>
            <a:r>
              <a:rPr kumimoji="0" lang="en-US" altLang="ja-JP" sz="1200" kern="0" dirty="0">
                <a:solidFill>
                  <a:prstClr val="black"/>
                </a:solidFill>
              </a:rPr>
              <a:t>19</a:t>
            </a:r>
            <a:endParaRPr kumimoji="0" lang="ja-JP" altLang="en-US" sz="1200" kern="0" dirty="0">
              <a:solidFill>
                <a:prstClr val="black"/>
              </a:solidFill>
            </a:endParaRPr>
          </a:p>
        </p:txBody>
      </p:sp>
      <p:sp>
        <p:nvSpPr>
          <p:cNvPr id="20" name="角丸四角形 19"/>
          <p:cNvSpPr/>
          <p:nvPr/>
        </p:nvSpPr>
        <p:spPr>
          <a:xfrm>
            <a:off x="5009901" y="5728916"/>
            <a:ext cx="3882579" cy="495094"/>
          </a:xfrm>
          <a:prstGeom prst="roundRect">
            <a:avLst/>
          </a:prstGeom>
          <a:noFill/>
          <a:ln w="38100" cap="flat" cmpd="sng" algn="ctr">
            <a:noFill/>
            <a:prstDash val="solid"/>
          </a:ln>
          <a:effectLst/>
        </p:spPr>
        <p:txBody>
          <a:bodyPr rtlCol="0" anchor="ctr"/>
          <a:lstStyle/>
          <a:p>
            <a:pPr>
              <a:defRPr/>
            </a:pPr>
            <a:r>
              <a:rPr kumimoji="0" lang="ja-JP" altLang="en-US" sz="1200" kern="0" dirty="0">
                <a:solidFill>
                  <a:prstClr val="black"/>
                </a:solidFill>
              </a:rPr>
              <a:t>起債許可団体（実質公債費比率</a:t>
            </a:r>
            <a:r>
              <a:rPr kumimoji="0" lang="en-US" altLang="ja-JP" sz="1200" kern="0" dirty="0">
                <a:solidFill>
                  <a:prstClr val="black"/>
                </a:solidFill>
              </a:rPr>
              <a:t>18</a:t>
            </a:r>
            <a:r>
              <a:rPr kumimoji="0" lang="ja-JP" altLang="en-US" sz="1200" kern="0" dirty="0">
                <a:solidFill>
                  <a:prstClr val="black"/>
                </a:solidFill>
              </a:rPr>
              <a:t>％）からの脱却</a:t>
            </a:r>
          </a:p>
        </p:txBody>
      </p:sp>
      <p:sp>
        <p:nvSpPr>
          <p:cNvPr id="21" name="角丸四角形 20"/>
          <p:cNvSpPr/>
          <p:nvPr/>
        </p:nvSpPr>
        <p:spPr>
          <a:xfrm>
            <a:off x="2190676" y="5695329"/>
            <a:ext cx="2571973" cy="541983"/>
          </a:xfrm>
          <a:prstGeom prst="roundRect">
            <a:avLst/>
          </a:prstGeom>
          <a:noFill/>
          <a:ln w="38100" cap="flat" cmpd="sng" algn="ctr">
            <a:noFill/>
            <a:prstDash val="solid"/>
          </a:ln>
          <a:effectLst/>
        </p:spPr>
        <p:txBody>
          <a:bodyPr rtlCol="0" anchor="ctr"/>
          <a:lstStyle/>
          <a:p>
            <a:pPr algn="ctr">
              <a:defRPr/>
            </a:pPr>
            <a:r>
              <a:rPr kumimoji="0" lang="ja-JP" altLang="en-US" sz="1200" kern="0" dirty="0">
                <a:solidFill>
                  <a:prstClr val="black"/>
                </a:solidFill>
              </a:rPr>
              <a:t>財政健全化団体への転落</a:t>
            </a:r>
            <a:endParaRPr kumimoji="0" lang="en-US" altLang="ja-JP" sz="1200" kern="0" dirty="0">
              <a:solidFill>
                <a:prstClr val="black"/>
              </a:solidFill>
            </a:endParaRPr>
          </a:p>
          <a:p>
            <a:pPr algn="ctr">
              <a:defRPr/>
            </a:pPr>
            <a:r>
              <a:rPr kumimoji="0" lang="ja-JP" altLang="en-US" sz="1200" kern="0" dirty="0">
                <a:solidFill>
                  <a:prstClr val="black"/>
                </a:solidFill>
              </a:rPr>
              <a:t>（実質公債費比率</a:t>
            </a:r>
            <a:r>
              <a:rPr kumimoji="0" lang="en-US" altLang="ja-JP" sz="1200" kern="0" dirty="0">
                <a:solidFill>
                  <a:prstClr val="black"/>
                </a:solidFill>
              </a:rPr>
              <a:t>25</a:t>
            </a:r>
            <a:r>
              <a:rPr kumimoji="0" lang="ja-JP" altLang="en-US" sz="1200" kern="0" dirty="0">
                <a:solidFill>
                  <a:prstClr val="black"/>
                </a:solidFill>
              </a:rPr>
              <a:t>％）を回避</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060848"/>
            <a:ext cx="649605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11</a:t>
            </a:r>
            <a:endParaRPr kumimoji="1" lang="ja-JP" altLang="en-US" dirty="0"/>
          </a:p>
        </p:txBody>
      </p:sp>
    </p:spTree>
    <p:extLst>
      <p:ext uri="{BB962C8B-B14F-4D97-AF65-F5344CB8AC3E}">
        <p14:creationId xmlns:p14="http://schemas.microsoft.com/office/powerpoint/2010/main" val="248620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75556" y="2910717"/>
            <a:ext cx="7992888" cy="430887"/>
          </a:xfrm>
          <a:prstGeom prst="rect">
            <a:avLst/>
          </a:prstGeom>
          <a:noFill/>
        </p:spPr>
        <p:txBody>
          <a:bodyPr wrap="square" rtlCol="0" anchor="ctr">
            <a:spAutoFit/>
          </a:bodyPr>
          <a:lstStyle/>
          <a:p>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　２．平成</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年度一般会計決算見込の概要</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02896" y="116632"/>
            <a:ext cx="2133600" cy="365125"/>
          </a:xfrm>
        </p:spPr>
        <p:txBody>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19093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6624736"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２．平成</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年度一般会計決算見込の概要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51520" y="678552"/>
            <a:ext cx="1728192" cy="369332"/>
          </a:xfrm>
          <a:prstGeom prst="rect">
            <a:avLst/>
          </a:prstGeom>
          <a:gradFill flip="none" rotWithShape="1">
            <a:gsLst>
              <a:gs pos="0">
                <a:schemeClr val="tx2">
                  <a:lumMod val="75000"/>
                </a:schemeClr>
              </a:gs>
              <a:gs pos="8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決算見込</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271252" y="3501008"/>
            <a:ext cx="6261188" cy="2462213"/>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は、最終予算額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）の収支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改善</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収支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＋財政調整基金の取崩し抑制</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348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最終予算額からの主な変動</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51520" y="3527330"/>
            <a:ext cx="1728192" cy="369332"/>
          </a:xfrm>
          <a:prstGeom prst="rect">
            <a:avLst/>
          </a:prstGeom>
          <a:gradFill flip="none" rotWithShape="1">
            <a:gsLst>
              <a:gs pos="0">
                <a:schemeClr val="tx2">
                  <a:lumMod val="75000"/>
                </a:schemeClr>
              </a:gs>
              <a:gs pos="8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678552"/>
            <a:ext cx="6741332" cy="280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 3"/>
          <p:cNvGraphicFramePr>
            <a:graphicFrameLocks noGrp="1"/>
          </p:cNvGraphicFramePr>
          <p:nvPr>
            <p:extLst>
              <p:ext uri="{D42A27DB-BD31-4B8C-83A1-F6EECF244321}">
                <p14:modId xmlns:p14="http://schemas.microsoft.com/office/powerpoint/2010/main" val="763584256"/>
              </p:ext>
            </p:extLst>
          </p:nvPr>
        </p:nvGraphicFramePr>
        <p:xfrm>
          <a:off x="2555776" y="4358144"/>
          <a:ext cx="5976664" cy="1249680"/>
        </p:xfrm>
        <a:graphic>
          <a:graphicData uri="http://schemas.openxmlformats.org/drawingml/2006/table">
            <a:tbl>
              <a:tblPr>
                <a:tableStyleId>{5C22544A-7EE6-4342-B048-85BDC9FD1C3A}</a:tableStyleId>
              </a:tblPr>
              <a:tblGrid>
                <a:gridCol w="1175975"/>
                <a:gridCol w="4800689"/>
              </a:tblGrid>
              <a:tr h="180020">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歳入改善</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府税</a:t>
                      </a:r>
                      <a:r>
                        <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rPr>
                        <a:t>+272</a:t>
                      </a: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減収補填債▲</a:t>
                      </a:r>
                      <a:r>
                        <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rPr>
                        <a:t>161</a:t>
                      </a: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財産収入</a:t>
                      </a:r>
                      <a:r>
                        <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交付税</a:t>
                      </a:r>
                      <a:r>
                        <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020">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歳出改善</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人件費＋</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億円（退職手当の不用など）</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予備費＋</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テキスト ボックス 16"/>
          <p:cNvSpPr txBox="1"/>
          <p:nvPr/>
        </p:nvSpPr>
        <p:spPr>
          <a:xfrm>
            <a:off x="251520" y="5796552"/>
            <a:ext cx="2880320" cy="369332"/>
          </a:xfrm>
          <a:prstGeom prst="rect">
            <a:avLst/>
          </a:prstGeom>
          <a:gradFill flip="none" rotWithShape="1">
            <a:gsLst>
              <a:gs pos="0">
                <a:schemeClr val="tx2">
                  <a:lumMod val="75000"/>
                </a:schemeClr>
              </a:gs>
              <a:gs pos="8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zh-TW" altLang="en-US" dirty="0" smtClean="0">
                <a:latin typeface="Meiryo UI" panose="020B0604030504040204" pitchFamily="50" charset="-128"/>
                <a:ea typeface="Meiryo UI" panose="020B0604030504040204" pitchFamily="50" charset="-128"/>
                <a:cs typeface="Meiryo UI" panose="020B0604030504040204" pitchFamily="50" charset="-128"/>
              </a:rPr>
              <a:t>財政</a:t>
            </a:r>
            <a:r>
              <a:rPr lang="zh-TW" altLang="en-US" dirty="0">
                <a:latin typeface="Meiryo UI" panose="020B0604030504040204" pitchFamily="50" charset="-128"/>
                <a:ea typeface="Meiryo UI" panose="020B0604030504040204" pitchFamily="50" charset="-128"/>
                <a:cs typeface="Meiryo UI" panose="020B0604030504040204" pitchFamily="50" charset="-128"/>
              </a:rPr>
              <a:t>調整</a:t>
            </a:r>
            <a:r>
              <a:rPr lang="zh-TW" altLang="en-US" dirty="0" smtClean="0">
                <a:latin typeface="Meiryo UI" panose="020B0604030504040204" pitchFamily="50" charset="-128"/>
                <a:ea typeface="Meiryo UI" panose="020B0604030504040204" pitchFamily="50" charset="-128"/>
                <a:cs typeface="Meiryo UI" panose="020B0604030504040204" pitchFamily="50" charset="-128"/>
              </a:rPr>
              <a:t>基金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残高見込</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131840" y="5786680"/>
            <a:ext cx="5688632" cy="738664"/>
          </a:xfrm>
          <a:prstGeom prst="rect">
            <a:avLst/>
          </a:prstGeom>
          <a:noFill/>
        </p:spPr>
        <p:txBody>
          <a:bodyPr wrap="square" rtlCol="0">
            <a:spAutoFit/>
          </a:bodyPr>
          <a:lstStyle/>
          <a:p>
            <a:pPr marL="285750" indent="-285750">
              <a:buFont typeface="Wingdings" panose="05000000000000000000" pitchFamily="2" charset="2"/>
              <a:buChar char="Ø"/>
            </a:pP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末</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1,602</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（取崩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末：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914</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zh-TW"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zh-TW"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（取崩</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715</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、積立（決算剰余</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9" name="角丸四角形 14"/>
          <p:cNvSpPr/>
          <p:nvPr/>
        </p:nvSpPr>
        <p:spPr>
          <a:xfrm>
            <a:off x="2079141" y="3215972"/>
            <a:ext cx="6813339" cy="285036"/>
          </a:xfrm>
          <a:prstGeom prst="roundRect">
            <a:avLst>
              <a:gd name="adj" fmla="val 5749"/>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177800" indent="-177800">
              <a:lnSpc>
                <a:spcPct val="12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実質収支（決算剰余金）は、財政運営基本条例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に基づき、１</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２ずつが減債基金</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と財政</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調整基金に積立てられる。</a:t>
            </a:r>
          </a:p>
        </p:txBody>
      </p:sp>
      <p:sp>
        <p:nvSpPr>
          <p:cNvPr id="14"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13</a:t>
            </a:r>
            <a:endParaRPr kumimoji="1" lang="ja-JP" altLang="en-US" dirty="0"/>
          </a:p>
        </p:txBody>
      </p:sp>
    </p:spTree>
    <p:extLst>
      <p:ext uri="{BB962C8B-B14F-4D97-AF65-F5344CB8AC3E}">
        <p14:creationId xmlns:p14="http://schemas.microsoft.com/office/powerpoint/2010/main" val="21839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75556" y="2910717"/>
            <a:ext cx="7992888" cy="430887"/>
          </a:xfrm>
          <a:prstGeom prst="rect">
            <a:avLst/>
          </a:prstGeom>
          <a:noFill/>
        </p:spPr>
        <p:txBody>
          <a:bodyPr wrap="square" rtlCol="0" anchor="ctr">
            <a:spAutoFit/>
          </a:bodyPr>
          <a:lstStyle/>
          <a:p>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３．財政調整基金の活用状況</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02896" y="116632"/>
            <a:ext cx="2133600" cy="365125"/>
          </a:xfrm>
        </p:spPr>
        <p:txBody>
          <a:bodyPr/>
          <a:lstStyle/>
          <a:p>
            <a:r>
              <a:rPr kumimoji="1" lang="en-US" altLang="ja-JP" dirty="0" smtClean="0"/>
              <a:t>14</a:t>
            </a:r>
            <a:endParaRPr kumimoji="1" lang="ja-JP" altLang="en-US" dirty="0"/>
          </a:p>
        </p:txBody>
      </p:sp>
    </p:spTree>
    <p:extLst>
      <p:ext uri="{BB962C8B-B14F-4D97-AF65-F5344CB8AC3E}">
        <p14:creationId xmlns:p14="http://schemas.microsoft.com/office/powerpoint/2010/main" val="308879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11560" y="1780266"/>
            <a:ext cx="6840760" cy="288147"/>
          </a:xfrm>
          <a:prstGeom prst="rect">
            <a:avLst/>
          </a:prstGeom>
          <a:noFill/>
        </p:spPr>
        <p:txBody>
          <a:bodyPr wrap="square" lIns="0" tIns="36000" rIns="0" bIns="36000"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■財政調整基金の活用状況（当初予算額・決算額）　　　　　　　　　　　　　（単位：億円）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67544" y="764704"/>
            <a:ext cx="8136904" cy="893112"/>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285750" indent="-285750">
              <a:lnSpc>
                <a:spcPct val="120000"/>
              </a:lnSpc>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最近５年間は、当初予算で財政調整基金の活用を計上しながら、府税収入の増加や予算の執行段階における取組み等の結果、決算での活用はほぼ回避できました。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20000"/>
              </a:lnSpc>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しかし、過去の景気の後退局面においては、府税収入が当初予算を下回る事態も生じています。</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48570"/>
            <a:ext cx="6624736"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．財政調整基金の活用状況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15</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87" y="2132856"/>
            <a:ext cx="572452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914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6902896" y="116632"/>
            <a:ext cx="2133600" cy="365125"/>
          </a:xfrm>
        </p:spPr>
        <p:txBody>
          <a:bodyPr/>
          <a:lstStyle/>
          <a:p>
            <a:r>
              <a:rPr kumimoji="1" lang="en-US" altLang="ja-JP" dirty="0" smtClean="0"/>
              <a:t>16</a:t>
            </a:r>
            <a:endParaRPr kumimoji="1" lang="ja-JP" altLang="en-US"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88" y="404664"/>
            <a:ext cx="7666037" cy="610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角丸四角形 15"/>
          <p:cNvSpPr/>
          <p:nvPr/>
        </p:nvSpPr>
        <p:spPr>
          <a:xfrm>
            <a:off x="2805171" y="5589240"/>
            <a:ext cx="4392488" cy="476726"/>
          </a:xfrm>
          <a:prstGeom prst="roundRect">
            <a:avLst/>
          </a:prstGeom>
          <a:solidFill>
            <a:schemeClr val="accent2">
              <a:lumMod val="20000"/>
              <a:lumOff val="80000"/>
            </a:schemeClr>
          </a:solidFill>
          <a:ln w="28575" cmpd="db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100" dirty="0">
                <a:solidFill>
                  <a:sysClr val="windowText" lastClr="000000"/>
                </a:solidFill>
              </a:rPr>
              <a:t>・景気の上昇局面では</a:t>
            </a:r>
            <a:r>
              <a:rPr lang="ja-JP" altLang="en-US" sz="1100" dirty="0" smtClean="0">
                <a:solidFill>
                  <a:sysClr val="windowText" lastClr="000000"/>
                </a:solidFill>
              </a:rPr>
              <a:t>、府税収入は当初予算</a:t>
            </a:r>
            <a:r>
              <a:rPr lang="ja-JP" altLang="en-US" sz="1100" dirty="0">
                <a:solidFill>
                  <a:sysClr val="windowText" lastClr="000000"/>
                </a:solidFill>
              </a:rPr>
              <a:t>より上振れする傾向</a:t>
            </a:r>
            <a:endParaRPr lang="en-US" altLang="ja-JP" sz="1100" dirty="0">
              <a:solidFill>
                <a:sysClr val="windowText" lastClr="000000"/>
              </a:solidFill>
            </a:endParaRPr>
          </a:p>
          <a:p>
            <a:r>
              <a:rPr lang="ja-JP" altLang="en-US" sz="1100" dirty="0">
                <a:solidFill>
                  <a:sysClr val="windowText" lastClr="000000"/>
                </a:solidFill>
              </a:rPr>
              <a:t>・下降局面では</a:t>
            </a:r>
            <a:r>
              <a:rPr lang="ja-JP" altLang="en-US" sz="1100" dirty="0" smtClean="0">
                <a:solidFill>
                  <a:sysClr val="windowText" lastClr="000000"/>
                </a:solidFill>
              </a:rPr>
              <a:t>、</a:t>
            </a:r>
            <a:r>
              <a:rPr lang="ja-JP" altLang="en-US" sz="1100" dirty="0">
                <a:solidFill>
                  <a:sysClr val="windowText" lastClr="000000"/>
                </a:solidFill>
              </a:rPr>
              <a:t>府税収入</a:t>
            </a:r>
            <a:r>
              <a:rPr lang="ja-JP" altLang="en-US" sz="1100" dirty="0" smtClean="0">
                <a:solidFill>
                  <a:sysClr val="windowText" lastClr="000000"/>
                </a:solidFill>
              </a:rPr>
              <a:t>は当初予算</a:t>
            </a:r>
            <a:r>
              <a:rPr lang="ja-JP" altLang="en-US" sz="1100" dirty="0">
                <a:solidFill>
                  <a:sysClr val="windowText" lastClr="000000"/>
                </a:solidFill>
              </a:rPr>
              <a:t>より下振れ（予算割れ）する</a:t>
            </a:r>
            <a:r>
              <a:rPr lang="ja-JP" altLang="en-US" sz="1100" dirty="0" smtClean="0">
                <a:solidFill>
                  <a:sysClr val="windowText" lastClr="000000"/>
                </a:solidFill>
              </a:rPr>
              <a:t>傾向</a:t>
            </a:r>
            <a:endParaRPr lang="ja-JP" altLang="en-US" sz="1100" dirty="0">
              <a:solidFill>
                <a:sysClr val="windowText" lastClr="000000"/>
              </a:solidFill>
            </a:endParaRPr>
          </a:p>
        </p:txBody>
      </p:sp>
      <p:sp>
        <p:nvSpPr>
          <p:cNvPr id="17" name="Rectangle 2"/>
          <p:cNvSpPr txBox="1">
            <a:spLocks noChangeArrowheads="1"/>
          </p:cNvSpPr>
          <p:nvPr/>
        </p:nvSpPr>
        <p:spPr>
          <a:xfrm>
            <a:off x="251520" y="404664"/>
            <a:ext cx="5688632" cy="338554"/>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i="1" dirty="0" smtClean="0">
                <a:solidFill>
                  <a:schemeClr val="bg1"/>
                </a:solidFill>
              </a:rPr>
              <a:t>（参考）　府</a:t>
            </a:r>
            <a:r>
              <a:rPr lang="ja-JP" altLang="en-US" sz="1600" b="1" i="1" dirty="0">
                <a:solidFill>
                  <a:schemeClr val="bg1"/>
                </a:solidFill>
              </a:rPr>
              <a:t>税</a:t>
            </a:r>
            <a:r>
              <a:rPr lang="ja-JP" altLang="en-US" sz="1600" b="1" i="1" dirty="0" smtClean="0">
                <a:solidFill>
                  <a:schemeClr val="bg1"/>
                </a:solidFill>
              </a:rPr>
              <a:t>収入の推移　</a:t>
            </a:r>
            <a:r>
              <a:rPr lang="en-US" altLang="ja-JP" sz="1600" b="1" i="1" dirty="0" smtClean="0">
                <a:solidFill>
                  <a:schemeClr val="bg1"/>
                </a:solidFill>
              </a:rPr>
              <a:t>【</a:t>
            </a:r>
            <a:r>
              <a:rPr lang="ja-JP" altLang="en-US" sz="1600" b="1" i="1" dirty="0" smtClean="0">
                <a:solidFill>
                  <a:schemeClr val="bg1"/>
                </a:solidFill>
              </a:rPr>
              <a:t>当初予算と決算の比較</a:t>
            </a:r>
            <a:r>
              <a:rPr lang="en-US" altLang="ja-JP" sz="1600" b="1" i="1" dirty="0" smtClean="0">
                <a:solidFill>
                  <a:schemeClr val="bg1"/>
                </a:solidFill>
              </a:rPr>
              <a:t>】</a:t>
            </a:r>
            <a:endParaRPr lang="en-US" altLang="ja-JP" sz="1600" b="1" i="1" dirty="0" smtClean="0">
              <a:solidFill>
                <a:schemeClr val="bg1"/>
              </a:solidFill>
              <a:latin typeface="ＭＳ Ｐゴシック" pitchFamily="50" charset="-128"/>
            </a:endParaRPr>
          </a:p>
        </p:txBody>
      </p:sp>
      <p:sp>
        <p:nvSpPr>
          <p:cNvPr id="18" name="角丸四角形 17"/>
          <p:cNvSpPr/>
          <p:nvPr/>
        </p:nvSpPr>
        <p:spPr>
          <a:xfrm>
            <a:off x="539552" y="6426331"/>
            <a:ext cx="3096344" cy="171021"/>
          </a:xfrm>
          <a:prstGeom prst="roundRect">
            <a:avLst>
              <a:gd name="adj" fmla="val 5749"/>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spAutoFit/>
          </a:bodyPr>
          <a:lstStyle/>
          <a:p>
            <a:pPr marL="177800" indent="-177800">
              <a:lnSpc>
                <a:spcPct val="1200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「山・谷」は内閣府経済社会総合研究所の景気基準日付</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78925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75556" y="2910717"/>
            <a:ext cx="7992888" cy="430887"/>
          </a:xfrm>
          <a:prstGeom prst="rect">
            <a:avLst/>
          </a:prstGeom>
          <a:noFill/>
        </p:spPr>
        <p:txBody>
          <a:bodyPr wrap="square" rtlCol="0" anchor="ctr">
            <a:spAutoFit/>
          </a:bodyPr>
          <a:lstStyle/>
          <a:p>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４．中期見通し（</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月仮試算）</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a:xfrm>
            <a:off x="6902896" y="644825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17</a:t>
            </a:r>
            <a:endParaRPr lang="ja-JP" altLang="en-US" dirty="0"/>
          </a:p>
        </p:txBody>
      </p:sp>
    </p:spTree>
    <p:extLst>
      <p:ext uri="{BB962C8B-B14F-4D97-AF65-F5344CB8AC3E}">
        <p14:creationId xmlns:p14="http://schemas.microsoft.com/office/powerpoint/2010/main" val="335867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98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632848" cy="400110"/>
          </a:xfrm>
          <a:prstGeom prst="rect">
            <a:avLst/>
          </a:prstGeom>
          <a:noFill/>
        </p:spPr>
        <p:txBody>
          <a:bodyPr wrap="square" rtlCol="0">
            <a:spAutoFit/>
          </a:body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４．中期見通し（</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年９月仮試算）</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txBox="1">
            <a:spLocks noChangeArrowheads="1"/>
          </p:cNvSpPr>
          <p:nvPr/>
        </p:nvSpPr>
        <p:spPr>
          <a:xfrm>
            <a:off x="184967" y="663079"/>
            <a:ext cx="8707513" cy="461665"/>
          </a:xfrm>
          <a:prstGeom prst="rect">
            <a:avLst/>
          </a:prstGeom>
          <a:solidFill>
            <a:srgbClr val="000099"/>
          </a:solidFill>
        </p:spPr>
        <p:txBody>
          <a:bodyP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i="1" dirty="0" smtClean="0">
                <a:solidFill>
                  <a:schemeClr val="bg1"/>
                </a:solidFill>
              </a:rPr>
              <a:t>　</a:t>
            </a:r>
            <a:r>
              <a:rPr lang="ja-JP" altLang="en-US" sz="2400" b="1" i="1" dirty="0">
                <a:solidFill>
                  <a:schemeClr val="bg1"/>
                </a:solidFill>
              </a:rPr>
              <a:t>中期見通し</a:t>
            </a:r>
            <a:r>
              <a:rPr lang="en-US" altLang="ja-JP" sz="2400" b="1" i="1" dirty="0">
                <a:solidFill>
                  <a:schemeClr val="bg1"/>
                </a:solidFill>
              </a:rPr>
              <a:t>【28</a:t>
            </a:r>
            <a:r>
              <a:rPr lang="ja-JP" altLang="en-US" sz="2400" b="1" i="1" dirty="0">
                <a:solidFill>
                  <a:schemeClr val="bg1"/>
                </a:solidFill>
              </a:rPr>
              <a:t>年</a:t>
            </a:r>
            <a:r>
              <a:rPr lang="en-US" altLang="ja-JP" sz="2400" b="1" i="1" dirty="0">
                <a:solidFill>
                  <a:schemeClr val="bg1"/>
                </a:solidFill>
              </a:rPr>
              <a:t>9</a:t>
            </a:r>
            <a:r>
              <a:rPr lang="ja-JP" altLang="en-US" sz="2400" b="1" i="1" dirty="0">
                <a:solidFill>
                  <a:schemeClr val="bg1"/>
                </a:solidFill>
              </a:rPr>
              <a:t>月仮試算</a:t>
            </a:r>
            <a:r>
              <a:rPr lang="en-US" altLang="ja-JP" sz="2400" b="1" i="1" dirty="0">
                <a:solidFill>
                  <a:schemeClr val="bg1"/>
                </a:solidFill>
              </a:rPr>
              <a:t>】</a:t>
            </a:r>
            <a:r>
              <a:rPr lang="ja-JP" altLang="en-US" sz="2400" b="1" i="1" dirty="0">
                <a:solidFill>
                  <a:schemeClr val="bg1"/>
                </a:solidFill>
              </a:rPr>
              <a:t>の前提条件</a:t>
            </a:r>
            <a:endParaRPr lang="en-US" altLang="ja-JP" sz="2400" b="1" i="1" dirty="0" smtClean="0">
              <a:solidFill>
                <a:schemeClr val="bg1"/>
              </a:solidFill>
              <a:latin typeface="ＭＳ Ｐゴシック" pitchFamily="50" charset="-128"/>
            </a:endParaRPr>
          </a:p>
        </p:txBody>
      </p:sp>
      <p:sp>
        <p:nvSpPr>
          <p:cNvPr id="11" name="テキスト ボックス 10"/>
          <p:cNvSpPr txBox="1"/>
          <p:nvPr/>
        </p:nvSpPr>
        <p:spPr>
          <a:xfrm>
            <a:off x="403673" y="1087405"/>
            <a:ext cx="8920855" cy="447815"/>
          </a:xfrm>
          <a:prstGeom prst="rect">
            <a:avLst/>
          </a:prstGeom>
          <a:noFill/>
        </p:spPr>
        <p:txBody>
          <a:bodyPr wrap="square" rtlCol="0">
            <a:spAutoFit/>
          </a:bodyPr>
          <a:lstStyle/>
          <a:p>
            <a:pPr algn="l"/>
            <a:r>
              <a:rPr kumimoji="1" lang="ja-JP" altLang="en-US" sz="1050" dirty="0" smtClean="0"/>
              <a:t>■推計期間：　平成</a:t>
            </a:r>
            <a:r>
              <a:rPr kumimoji="1" lang="en-US" altLang="ja-JP" sz="1050" dirty="0" smtClean="0"/>
              <a:t>29</a:t>
            </a:r>
            <a:r>
              <a:rPr kumimoji="1" lang="ja-JP" altLang="en-US" sz="1050" dirty="0" smtClean="0"/>
              <a:t>年度～</a:t>
            </a:r>
            <a:r>
              <a:rPr lang="en-US" altLang="ja-JP" sz="1050" dirty="0" smtClean="0"/>
              <a:t>36</a:t>
            </a:r>
            <a:r>
              <a:rPr kumimoji="1" lang="ja-JP" altLang="en-US" sz="1050" dirty="0" smtClean="0"/>
              <a:t>年度</a:t>
            </a:r>
            <a:endParaRPr lang="en-US" altLang="ja-JP" sz="1050" dirty="0"/>
          </a:p>
          <a:p>
            <a:pPr algn="l"/>
            <a:r>
              <a:rPr kumimoji="1" lang="ja-JP" altLang="en-US" sz="1050" dirty="0" smtClean="0"/>
              <a:t>■推計ベース：　</a:t>
            </a:r>
            <a:r>
              <a:rPr kumimoji="1" lang="en-US" altLang="ja-JP" sz="1050" dirty="0" smtClean="0"/>
              <a:t>28</a:t>
            </a:r>
            <a:r>
              <a:rPr kumimoji="1" lang="ja-JP" altLang="en-US" sz="1050" dirty="0" smtClean="0"/>
              <a:t>年度当初予算を基本としつつ、府税、交付税等、公債費、</a:t>
            </a:r>
            <a:r>
              <a:rPr lang="ja-JP" altLang="en-US" sz="1050" dirty="0" smtClean="0">
                <a:latin typeface="ＭＳ Ｐゴシック" pitchFamily="50" charset="-128"/>
              </a:rPr>
              <a:t>一部</a:t>
            </a:r>
            <a:r>
              <a:rPr lang="ja-JP" altLang="en-US" sz="1050" dirty="0">
                <a:latin typeface="ＭＳ Ｐゴシック" pitchFamily="50" charset="-128"/>
              </a:rPr>
              <a:t>の</a:t>
            </a:r>
            <a:r>
              <a:rPr lang="ja-JP" altLang="en-US" sz="1050" dirty="0" smtClean="0">
                <a:latin typeface="ＭＳ Ｐゴシック" pitchFamily="50" charset="-128"/>
              </a:rPr>
              <a:t>事業等</a:t>
            </a:r>
            <a:r>
              <a:rPr kumimoji="1" lang="ja-JP" altLang="en-US" sz="1050" dirty="0" smtClean="0"/>
              <a:t>は、直近の状況を踏まえて推計</a:t>
            </a:r>
            <a:endParaRPr kumimoji="1" lang="ja-JP" altLang="en-US" sz="105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50" y="1484784"/>
            <a:ext cx="80391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18</a:t>
            </a:r>
            <a:endParaRPr lang="ja-JP" altLang="en-US" dirty="0"/>
          </a:p>
        </p:txBody>
      </p:sp>
    </p:spTree>
    <p:extLst>
      <p:ext uri="{BB962C8B-B14F-4D97-AF65-F5344CB8AC3E}">
        <p14:creationId xmlns:p14="http://schemas.microsoft.com/office/powerpoint/2010/main" val="822784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374673"/>
            <a:ext cx="8229600" cy="637200"/>
          </a:xfrm>
          <a:solidFill>
            <a:srgbClr val="000099"/>
          </a:solidFill>
        </p:spPr>
        <p:txBody>
          <a:bodyPr>
            <a:normAutofit/>
          </a:bodyPr>
          <a:lstStyle/>
          <a:p>
            <a:pPr eaLnBrk="1" hangingPunct="1"/>
            <a:r>
              <a:rPr lang="ja-JP" altLang="en-US" sz="2800" b="1" i="1" dirty="0" smtClean="0">
                <a:solidFill>
                  <a:schemeClr val="bg1"/>
                </a:solidFill>
              </a:rPr>
              <a:t>　</a:t>
            </a:r>
            <a:r>
              <a:rPr lang="ja-JP" altLang="en-US" sz="2800" b="1" i="1" dirty="0">
                <a:solidFill>
                  <a:schemeClr val="bg1"/>
                </a:solidFill>
              </a:rPr>
              <a:t>中期</a:t>
            </a:r>
            <a:r>
              <a:rPr lang="ja-JP" altLang="en-US" sz="2800" b="1" i="1" dirty="0" smtClean="0">
                <a:solidFill>
                  <a:schemeClr val="bg1"/>
                </a:solidFill>
              </a:rPr>
              <a:t>見通し</a:t>
            </a:r>
            <a:r>
              <a:rPr lang="en-US" altLang="ja-JP" sz="2800" b="1" i="1" dirty="0" smtClean="0">
                <a:solidFill>
                  <a:schemeClr val="bg1"/>
                </a:solidFill>
              </a:rPr>
              <a:t>【28</a:t>
            </a:r>
            <a:r>
              <a:rPr lang="ja-JP" altLang="en-US" sz="2800" b="1" i="1" dirty="0" smtClean="0">
                <a:solidFill>
                  <a:schemeClr val="bg1"/>
                </a:solidFill>
              </a:rPr>
              <a:t>年</a:t>
            </a:r>
            <a:r>
              <a:rPr lang="en-US" altLang="ja-JP" sz="2800" b="1" i="1" dirty="0" smtClean="0">
                <a:solidFill>
                  <a:schemeClr val="bg1"/>
                </a:solidFill>
              </a:rPr>
              <a:t>9</a:t>
            </a:r>
            <a:r>
              <a:rPr lang="ja-JP" altLang="en-US" sz="2800" b="1" i="1" dirty="0" smtClean="0">
                <a:solidFill>
                  <a:schemeClr val="bg1"/>
                </a:solidFill>
              </a:rPr>
              <a:t>月仮試算</a:t>
            </a:r>
            <a:r>
              <a:rPr lang="en-US" altLang="ja-JP" sz="2800" b="1" i="1" dirty="0" smtClean="0">
                <a:solidFill>
                  <a:schemeClr val="bg1"/>
                </a:solidFill>
              </a:rPr>
              <a:t>】</a:t>
            </a:r>
            <a:endParaRPr lang="en-US" altLang="ja-JP" sz="2800" b="1" i="1" dirty="0" smtClean="0">
              <a:solidFill>
                <a:schemeClr val="bg1"/>
              </a:solidFill>
              <a:latin typeface="ＭＳ Ｐゴシック" pitchFamily="50" charset="-12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88" y="1099325"/>
            <a:ext cx="9078788" cy="506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1"/>
          <p:cNvSpPr txBox="1">
            <a:spLocks/>
          </p:cNvSpPr>
          <p:nvPr/>
        </p:nvSpPr>
        <p:spPr>
          <a:xfrm>
            <a:off x="6902896" y="644825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19</a:t>
            </a:r>
            <a:endParaRPr lang="ja-JP" altLang="en-US" dirty="0"/>
          </a:p>
        </p:txBody>
      </p:sp>
    </p:spTree>
    <p:extLst>
      <p:ext uri="{BB962C8B-B14F-4D97-AF65-F5344CB8AC3E}">
        <p14:creationId xmlns:p14="http://schemas.microsoft.com/office/powerpoint/2010/main" val="906572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75556" y="2910717"/>
            <a:ext cx="7992888" cy="430887"/>
          </a:xfrm>
          <a:prstGeom prst="rect">
            <a:avLst/>
          </a:prstGeom>
          <a:noFill/>
        </p:spPr>
        <p:txBody>
          <a:bodyPr wrap="square" rtlCol="0" anchor="ctr">
            <a:spAutoFit/>
          </a:bodyPr>
          <a:lstStyle/>
          <a:p>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５．国への提言</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20</a:t>
            </a:r>
            <a:endParaRPr lang="ja-JP" altLang="en-US" dirty="0"/>
          </a:p>
        </p:txBody>
      </p:sp>
    </p:spTree>
    <p:extLst>
      <p:ext uri="{BB962C8B-B14F-4D97-AF65-F5344CB8AC3E}">
        <p14:creationId xmlns:p14="http://schemas.microsoft.com/office/powerpoint/2010/main" val="1934016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65504" y="2236802"/>
            <a:ext cx="4622520" cy="400110"/>
          </a:xfrm>
          <a:prstGeom prst="rect">
            <a:avLst/>
          </a:prstGeom>
        </p:spPr>
        <p:txBody>
          <a:bodyPr wrap="square">
            <a:spAutoFit/>
          </a:bodyPr>
          <a:lstStyle/>
          <a:p>
            <a:pPr marL="271463" indent="-271463" algn="just"/>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地方税財政制度の改善</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51520" y="2699628"/>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地方財源の充実・確保</a:t>
            </a:r>
          </a:p>
        </p:txBody>
      </p:sp>
      <p:sp>
        <p:nvSpPr>
          <p:cNvPr id="7" name="テキスト ボックス 6"/>
          <p:cNvSpPr txBox="1"/>
          <p:nvPr/>
        </p:nvSpPr>
        <p:spPr>
          <a:xfrm>
            <a:off x="539552" y="3088119"/>
            <a:ext cx="8280920" cy="329320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社会保障財源の確保を目的として、平成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年４月に消費税率が８％に引き上げられましたが、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骨太の方針</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（閣議決定）</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において、「地方の一般財源総額は、平成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年度まで、平成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地方財政計画の水準を下回らないよう実質的に同水準を確保」とされており、国が策定する地方財政計画（地方公共団体の歳入歳出総額の見込額）は、同方針を踏まえたものとなっており、地方の一般財源総額は、実質的に頭打ちとなっ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社会保障関係経費の増加が今後も見込まれる中、地方の権限と責任において必要な行政サービスを行えるよう、国から地方へ税源移譲を進めるなど課税自主権の確立を図ることが必要です。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課税自主権が確立されるまでの間は、大都市圏特有の行政需要、今後の社会保障関係経費の増加などに対応し、安定した財政運営が行えるよう、必要な地方一般財源総額を確保するべきだと考えます。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地方財政計画においては、既往の臨時財政対策債の元利償還の財源を含め、多額の財源不足が生じている事態が続いていることから、臨時財政対策債に依存することなく、地方交付税の法定率引上げにより、地方交付税総額を確保する必要があると考え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28126" y="790103"/>
            <a:ext cx="8683645" cy="1311164"/>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において、収支不足が続く見通しとなっていますが、国の制度変更等による影響も大きな要因となっています。多様な行政ニーズに応えていくためにも、今後、税源移譲などにより、自律的な財政構造に転換していく必要があります。府自ら収支改善に向けた取組みを進めつつ、国に対して必要な提言を行い、地方税財政</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の改善</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や地方に対する義務付け・基準付けの見直し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を求めていきます</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p:cNvSpPr txBox="1"/>
          <p:nvPr/>
        </p:nvSpPr>
        <p:spPr>
          <a:xfrm>
            <a:off x="251520" y="148570"/>
            <a:ext cx="5976664"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国への提言</a:t>
            </a:r>
          </a:p>
        </p:txBody>
      </p:sp>
      <p:sp>
        <p:nvSpPr>
          <p:cNvPr id="13" name="スライド番号プレースホルダー 1"/>
          <p:cNvSpPr>
            <a:spLocks noGrp="1"/>
          </p:cNvSpPr>
          <p:nvPr>
            <p:ph type="sldNum" sz="quarter" idx="12"/>
          </p:nvPr>
        </p:nvSpPr>
        <p:spPr>
          <a:xfrm>
            <a:off x="6902896" y="6448251"/>
            <a:ext cx="2133600" cy="365125"/>
          </a:xfrm>
        </p:spPr>
        <p:txBody>
          <a:bodyPr/>
          <a:lstStyle/>
          <a:p>
            <a:r>
              <a:rPr lang="en-US" altLang="ja-JP" dirty="0" smtClean="0"/>
              <a:t>21</a:t>
            </a:r>
            <a:endParaRPr kumimoji="1" lang="ja-JP" altLang="en-US" dirty="0"/>
          </a:p>
        </p:txBody>
      </p:sp>
    </p:spTree>
    <p:extLst>
      <p:ext uri="{BB962C8B-B14F-4D97-AF65-F5344CB8AC3E}">
        <p14:creationId xmlns:p14="http://schemas.microsoft.com/office/powerpoint/2010/main" val="85233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8" y="908720"/>
            <a:ext cx="8352928" cy="1368152"/>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PｺﾞｼｯｸM" panose="020B0600000000000000" pitchFamily="50" charset="-128"/>
                <a:ea typeface="HGPｺﾞｼｯｸM" panose="020B0600000000000000" pitchFamily="50" charset="-128"/>
              </a:rPr>
              <a:t>＜骨太の方針</a:t>
            </a:r>
            <a:r>
              <a:rPr lang="en-US" altLang="ja-JP" sz="1200" dirty="0">
                <a:solidFill>
                  <a:schemeClr val="tx1"/>
                </a:solidFill>
                <a:latin typeface="HGPｺﾞｼｯｸM" panose="020B0600000000000000" pitchFamily="50" charset="-128"/>
                <a:ea typeface="HGPｺﾞｼｯｸM" panose="020B0600000000000000" pitchFamily="50" charset="-128"/>
              </a:rPr>
              <a:t>〔</a:t>
            </a:r>
            <a:r>
              <a:rPr lang="ja-JP" altLang="en-US" sz="1200" dirty="0">
                <a:solidFill>
                  <a:schemeClr val="tx1"/>
                </a:solidFill>
                <a:latin typeface="HGPｺﾞｼｯｸM" panose="020B0600000000000000" pitchFamily="50" charset="-128"/>
                <a:ea typeface="HGPｺﾞｼｯｸM" panose="020B0600000000000000" pitchFamily="50" charset="-128"/>
              </a:rPr>
              <a:t>経済財政運営と改革の基本方針</a:t>
            </a:r>
            <a:r>
              <a:rPr lang="en-US" altLang="ja-JP" sz="1200" dirty="0">
                <a:solidFill>
                  <a:schemeClr val="tx1"/>
                </a:solidFill>
                <a:latin typeface="HGPｺﾞｼｯｸM" panose="020B0600000000000000" pitchFamily="50" charset="-128"/>
                <a:ea typeface="HGPｺﾞｼｯｸM" panose="020B0600000000000000" pitchFamily="50" charset="-128"/>
              </a:rPr>
              <a:t>〕2015</a:t>
            </a:r>
            <a:r>
              <a:rPr lang="ja-JP" altLang="en-US" sz="1200" dirty="0">
                <a:solidFill>
                  <a:schemeClr val="tx1"/>
                </a:solidFill>
                <a:latin typeface="HGPｺﾞｼｯｸM" panose="020B0600000000000000" pitchFamily="50" charset="-128"/>
                <a:ea typeface="HGPｺﾞｼｯｸM" panose="020B0600000000000000" pitchFamily="50" charset="-128"/>
              </a:rPr>
              <a:t>について（平成</a:t>
            </a:r>
            <a:r>
              <a:rPr lang="en-US" altLang="ja-JP" sz="1200" dirty="0">
                <a:solidFill>
                  <a:schemeClr val="tx1"/>
                </a:solidFill>
                <a:latin typeface="HGPｺﾞｼｯｸM" panose="020B0600000000000000" pitchFamily="50" charset="-128"/>
                <a:ea typeface="HGPｺﾞｼｯｸM" panose="020B0600000000000000" pitchFamily="50" charset="-128"/>
              </a:rPr>
              <a:t>27</a:t>
            </a:r>
            <a:r>
              <a:rPr lang="ja-JP" altLang="en-US" sz="1200" dirty="0">
                <a:solidFill>
                  <a:schemeClr val="tx1"/>
                </a:solidFill>
                <a:latin typeface="HGPｺﾞｼｯｸM" panose="020B0600000000000000" pitchFamily="50" charset="-128"/>
                <a:ea typeface="HGPｺﾞｼｯｸM" panose="020B0600000000000000" pitchFamily="50" charset="-128"/>
              </a:rPr>
              <a:t>年６月</a:t>
            </a:r>
            <a:r>
              <a:rPr lang="en-US" altLang="ja-JP" sz="1200" dirty="0">
                <a:solidFill>
                  <a:schemeClr val="tx1"/>
                </a:solidFill>
                <a:latin typeface="HGPｺﾞｼｯｸM" panose="020B0600000000000000" pitchFamily="50" charset="-128"/>
                <a:ea typeface="HGPｺﾞｼｯｸM" panose="020B0600000000000000" pitchFamily="50" charset="-128"/>
              </a:rPr>
              <a:t>30</a:t>
            </a:r>
            <a:r>
              <a:rPr lang="ja-JP" altLang="en-US" sz="1200" dirty="0">
                <a:solidFill>
                  <a:schemeClr val="tx1"/>
                </a:solidFill>
                <a:latin typeface="HGPｺﾞｼｯｸM" panose="020B0600000000000000" pitchFamily="50" charset="-128"/>
                <a:ea typeface="HGPｺﾞｼｯｸM" panose="020B0600000000000000" pitchFamily="50" charset="-128"/>
              </a:rPr>
              <a:t>日閣議決定）　抜粋＞</a:t>
            </a:r>
          </a:p>
          <a:p>
            <a:endParaRPr lang="en-US" altLang="ja-JP" sz="1200" dirty="0">
              <a:solidFill>
                <a:schemeClr val="tx1"/>
              </a:solidFill>
              <a:latin typeface="HGPｺﾞｼｯｸM" panose="020B0600000000000000" pitchFamily="50" charset="-128"/>
              <a:ea typeface="HGPｺﾞｼｯｸM" panose="020B0600000000000000" pitchFamily="50" charset="-128"/>
            </a:endParaRPr>
          </a:p>
          <a:p>
            <a:r>
              <a:rPr lang="ja-JP" altLang="en-US" sz="1200" dirty="0">
                <a:solidFill>
                  <a:schemeClr val="tx1"/>
                </a:solidFill>
                <a:latin typeface="HGPｺﾞｼｯｸM" panose="020B0600000000000000" pitchFamily="50" charset="-128"/>
                <a:ea typeface="HGPｺﾞｼｯｸM" panose="020B0600000000000000" pitchFamily="50" charset="-128"/>
              </a:rPr>
              <a:t>国の一般歳出の水準の目安については、安倍内閣のこれまでの３年間の取組では一般歳出の総額の実質的な増加が</a:t>
            </a:r>
            <a:r>
              <a:rPr lang="en-US" altLang="ja-JP" sz="1200" dirty="0">
                <a:solidFill>
                  <a:schemeClr val="tx1"/>
                </a:solidFill>
                <a:latin typeface="HGPｺﾞｼｯｸM" panose="020B0600000000000000" pitchFamily="50" charset="-128"/>
                <a:ea typeface="HGPｺﾞｼｯｸM" panose="020B0600000000000000" pitchFamily="50" charset="-128"/>
              </a:rPr>
              <a:t>1.6</a:t>
            </a:r>
            <a:r>
              <a:rPr lang="ja-JP" altLang="en-US" sz="1200" dirty="0">
                <a:solidFill>
                  <a:schemeClr val="tx1"/>
                </a:solidFill>
                <a:latin typeface="HGPｺﾞｼｯｸM" panose="020B0600000000000000" pitchFamily="50" charset="-128"/>
                <a:ea typeface="HGPｺﾞｼｯｸM" panose="020B0600000000000000" pitchFamily="50" charset="-128"/>
              </a:rPr>
              <a:t>兆円程度となっていること、経済・物価動向等を踏まえ、その基調を</a:t>
            </a:r>
            <a:r>
              <a:rPr lang="en-US" altLang="ja-JP" sz="1200" dirty="0">
                <a:solidFill>
                  <a:schemeClr val="tx1"/>
                </a:solidFill>
                <a:latin typeface="HGPｺﾞｼｯｸM" panose="020B0600000000000000" pitchFamily="50" charset="-128"/>
                <a:ea typeface="HGPｺﾞｼｯｸM" panose="020B0600000000000000" pitchFamily="50" charset="-128"/>
              </a:rPr>
              <a:t>2018</a:t>
            </a:r>
            <a:r>
              <a:rPr lang="ja-JP" altLang="en-US" sz="1200" dirty="0">
                <a:solidFill>
                  <a:schemeClr val="tx1"/>
                </a:solidFill>
                <a:latin typeface="HGPｺﾞｼｯｸM" panose="020B0600000000000000" pitchFamily="50" charset="-128"/>
                <a:ea typeface="HGPｺﾞｼｯｸM" panose="020B0600000000000000" pitchFamily="50" charset="-128"/>
              </a:rPr>
              <a:t>年度（平成</a:t>
            </a:r>
            <a:r>
              <a:rPr lang="en-US" altLang="ja-JP" sz="1200" dirty="0">
                <a:solidFill>
                  <a:schemeClr val="tx1"/>
                </a:solidFill>
                <a:latin typeface="HGPｺﾞｼｯｸM" panose="020B0600000000000000" pitchFamily="50" charset="-128"/>
                <a:ea typeface="HGPｺﾞｼｯｸM" panose="020B0600000000000000" pitchFamily="50" charset="-128"/>
              </a:rPr>
              <a:t>30</a:t>
            </a:r>
            <a:r>
              <a:rPr lang="ja-JP" altLang="en-US" sz="1200" dirty="0">
                <a:solidFill>
                  <a:schemeClr val="tx1"/>
                </a:solidFill>
                <a:latin typeface="HGPｺﾞｼｯｸM" panose="020B0600000000000000" pitchFamily="50" charset="-128"/>
                <a:ea typeface="HGPｺﾞｼｯｸM" panose="020B0600000000000000" pitchFamily="50" charset="-128"/>
              </a:rPr>
              <a:t>年度）まで継続させていくこととする。</a:t>
            </a:r>
            <a:r>
              <a:rPr lang="ja-JP" altLang="en-US" sz="1200" u="sng" dirty="0">
                <a:solidFill>
                  <a:schemeClr val="tx1"/>
                </a:solidFill>
                <a:latin typeface="HGPｺﾞｼｯｸM" panose="020B0600000000000000" pitchFamily="50" charset="-128"/>
                <a:ea typeface="HGPｺﾞｼｯｸM" panose="020B0600000000000000" pitchFamily="50" charset="-128"/>
              </a:rPr>
              <a:t>地方の歳出水準については、国の一般歳出の取組と基調を合わせつつ、交付団体をはじめ地方の安定的な財政運営に必要となる一般財源の総額について、</a:t>
            </a:r>
            <a:r>
              <a:rPr lang="en-US" altLang="ja-JP" sz="1200" u="sng" dirty="0">
                <a:solidFill>
                  <a:schemeClr val="tx1"/>
                </a:solidFill>
                <a:latin typeface="HGPｺﾞｼｯｸM" panose="020B0600000000000000" pitchFamily="50" charset="-128"/>
                <a:ea typeface="HGPｺﾞｼｯｸM" panose="020B0600000000000000" pitchFamily="50" charset="-128"/>
              </a:rPr>
              <a:t>2018</a:t>
            </a:r>
            <a:r>
              <a:rPr lang="ja-JP" altLang="en-US" sz="1200" u="sng" dirty="0">
                <a:solidFill>
                  <a:schemeClr val="tx1"/>
                </a:solidFill>
                <a:latin typeface="HGPｺﾞｼｯｸM" panose="020B0600000000000000" pitchFamily="50" charset="-128"/>
                <a:ea typeface="HGPｺﾞｼｯｸM" panose="020B0600000000000000" pitchFamily="50" charset="-128"/>
              </a:rPr>
              <a:t>年度（平成</a:t>
            </a:r>
            <a:r>
              <a:rPr lang="en-US" altLang="ja-JP" sz="1200" u="sng" dirty="0">
                <a:solidFill>
                  <a:schemeClr val="tx1"/>
                </a:solidFill>
                <a:latin typeface="HGPｺﾞｼｯｸM" panose="020B0600000000000000" pitchFamily="50" charset="-128"/>
                <a:ea typeface="HGPｺﾞｼｯｸM" panose="020B0600000000000000" pitchFamily="50" charset="-128"/>
              </a:rPr>
              <a:t>30</a:t>
            </a:r>
            <a:r>
              <a:rPr lang="ja-JP" altLang="en-US" sz="1200" u="sng" dirty="0">
                <a:solidFill>
                  <a:schemeClr val="tx1"/>
                </a:solidFill>
                <a:latin typeface="HGPｺﾞｼｯｸM" panose="020B0600000000000000" pitchFamily="50" charset="-128"/>
                <a:ea typeface="HGPｺﾞｼｯｸM" panose="020B0600000000000000" pitchFamily="50" charset="-128"/>
              </a:rPr>
              <a:t>年度）までにおいて、</a:t>
            </a:r>
            <a:r>
              <a:rPr lang="en-US" altLang="ja-JP" sz="1200" u="sng" dirty="0">
                <a:solidFill>
                  <a:schemeClr val="tx1"/>
                </a:solidFill>
                <a:latin typeface="HGPｺﾞｼｯｸM" panose="020B0600000000000000" pitchFamily="50" charset="-128"/>
                <a:ea typeface="HGPｺﾞｼｯｸM" panose="020B0600000000000000" pitchFamily="50" charset="-128"/>
              </a:rPr>
              <a:t>2015</a:t>
            </a:r>
            <a:r>
              <a:rPr lang="ja-JP" altLang="en-US" sz="1200" u="sng" dirty="0">
                <a:solidFill>
                  <a:schemeClr val="tx1"/>
                </a:solidFill>
                <a:latin typeface="HGPｺﾞｼｯｸM" panose="020B0600000000000000" pitchFamily="50" charset="-128"/>
                <a:ea typeface="HGPｺﾞｼｯｸM" panose="020B0600000000000000" pitchFamily="50" charset="-128"/>
              </a:rPr>
              <a:t>年度地方財政計画の水準を下回らないよう実質的に同水準を確保する。</a:t>
            </a:r>
          </a:p>
        </p:txBody>
      </p:sp>
      <p:sp>
        <p:nvSpPr>
          <p:cNvPr id="10" name="テキスト ボックス 9"/>
          <p:cNvSpPr txBox="1"/>
          <p:nvPr/>
        </p:nvSpPr>
        <p:spPr>
          <a:xfrm>
            <a:off x="4328841" y="5661248"/>
            <a:ext cx="3411511" cy="246221"/>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端数処理の関係上、合計や差引が合わない場合があります。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98973"/>
            <a:ext cx="87534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22</a:t>
            </a:r>
            <a:endParaRPr lang="ja-JP" altLang="en-US" dirty="0"/>
          </a:p>
        </p:txBody>
      </p:sp>
    </p:spTree>
    <p:extLst>
      <p:ext uri="{BB962C8B-B14F-4D97-AF65-F5344CB8AC3E}">
        <p14:creationId xmlns:p14="http://schemas.microsoft.com/office/powerpoint/2010/main" val="416406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1520" y="332656"/>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あるべき税制の確立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05396" y="718825"/>
            <a:ext cx="8280920" cy="2062103"/>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４月の地方消費増税に伴って地方団体間の財政力の格差が拡大したため、その格差を是正する目的で、地方税である法人住民税法人税割の一部を国税化の上、その全額を地方交付税の原資とし、国が地方へ再分配する「地方法人税」制度が創設され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本制度は、地方の貴重な自主財源を国税化するとともに、地方交付税に対する依存度を高めるものであり、地方分権に逆行するものであるため、今後予定されている拡大等は行わず、早急に廃止した上で、地方税として復元するべきだと考え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また、法人実効税率の引下げについては、地方の財政運営に支障が生じないよう、必要な税財源を確保すべきであり、恒久減税には、恒久財源を確保する必要があると考えます。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731" y="2884760"/>
            <a:ext cx="5548313"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1"/>
          <p:cNvSpPr>
            <a:spLocks noGrp="1"/>
          </p:cNvSpPr>
          <p:nvPr>
            <p:ph type="sldNum" sz="quarter" idx="12"/>
          </p:nvPr>
        </p:nvSpPr>
        <p:spPr>
          <a:xfrm>
            <a:off x="6902896" y="6448251"/>
            <a:ext cx="2133600" cy="365125"/>
          </a:xfrm>
        </p:spPr>
        <p:txBody>
          <a:bodyPr/>
          <a:lstStyle/>
          <a:p>
            <a:r>
              <a:rPr lang="en-US" altLang="ja-JP" dirty="0" smtClean="0"/>
              <a:t>23</a:t>
            </a:r>
            <a:endParaRPr kumimoji="1" lang="ja-JP" altLang="en-US" dirty="0"/>
          </a:p>
        </p:txBody>
      </p:sp>
    </p:spTree>
    <p:extLst>
      <p:ext uri="{BB962C8B-B14F-4D97-AF65-F5344CB8AC3E}">
        <p14:creationId xmlns:p14="http://schemas.microsoft.com/office/powerpoint/2010/main" val="3263159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1520" y="404664"/>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■福祉医療費公費負担制度の創設と国庫負担金減額措置の廃止</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39552" y="779220"/>
            <a:ext cx="8280920" cy="1569660"/>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重度心身障が</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者やひとり親家庭等のための福祉医療費公費負担制度は、医療に関わるセーフティネットとして、全自治体が単独事業として実施しており、事実上のナショナルミニマムとなっています。このため、その必要性や現状を重く受けとめ、早期に国の制度として実施するべき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社会保障と税の一体改革において、障がい者医療費助成等が社会保障４分野に該当すると分析されたことや、ニッポン一億総活躍プランなどを踏まえ、これら地方単独事業の実施に伴う国民健康保険の国庫負担金減額措置は直ちに廃止すべき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051601" y="3068960"/>
            <a:ext cx="2810030" cy="1675814"/>
          </a:xfrm>
          <a:prstGeom prst="rect">
            <a:avLst/>
          </a:prstGeom>
          <a:solidFill>
            <a:schemeClr val="bg1"/>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100" dirty="0">
                <a:solidFill>
                  <a:schemeClr val="tx1"/>
                </a:solidFill>
                <a:latin typeface="HGPｺﾞｼｯｸM" panose="020B0600000000000000" pitchFamily="50" charset="-128"/>
                <a:ea typeface="HGPｺﾞｼｯｸM" panose="020B0600000000000000" pitchFamily="50" charset="-128"/>
              </a:rPr>
              <a:t>＜ニッポン一億総活躍プラン</a:t>
            </a:r>
            <a:endParaRPr kumimoji="1" lang="en-US" altLang="ja-JP" sz="1100" dirty="0">
              <a:solidFill>
                <a:schemeClr val="tx1"/>
              </a:solidFill>
              <a:latin typeface="HGPｺﾞｼｯｸM" panose="020B0600000000000000" pitchFamily="50" charset="-128"/>
              <a:ea typeface="HGPｺﾞｼｯｸM" panose="020B0600000000000000" pitchFamily="50" charset="-128"/>
            </a:endParaRPr>
          </a:p>
          <a:p>
            <a:r>
              <a:rPr lang="ja-JP" altLang="en-US" sz="1100" dirty="0">
                <a:solidFill>
                  <a:schemeClr val="tx1"/>
                </a:solidFill>
                <a:latin typeface="HGPｺﾞｼｯｸM" panose="020B0600000000000000" pitchFamily="50" charset="-128"/>
                <a:ea typeface="HGPｺﾞｼｯｸM" panose="020B0600000000000000" pitchFamily="50" charset="-128"/>
              </a:rPr>
              <a:t>　　　（平成</a:t>
            </a:r>
            <a:r>
              <a:rPr lang="en-US" altLang="ja-JP" sz="1100" dirty="0">
                <a:solidFill>
                  <a:schemeClr val="tx1"/>
                </a:solidFill>
                <a:latin typeface="HGPｺﾞｼｯｸM" panose="020B0600000000000000" pitchFamily="50" charset="-128"/>
                <a:ea typeface="HGPｺﾞｼｯｸM" panose="020B0600000000000000" pitchFamily="50" charset="-128"/>
              </a:rPr>
              <a:t>28</a:t>
            </a:r>
            <a:r>
              <a:rPr lang="ja-JP" altLang="en-US" sz="1100" dirty="0">
                <a:solidFill>
                  <a:schemeClr val="tx1"/>
                </a:solidFill>
                <a:latin typeface="HGPｺﾞｼｯｸM" panose="020B0600000000000000" pitchFamily="50" charset="-128"/>
                <a:ea typeface="HGPｺﾞｼｯｸM" panose="020B0600000000000000" pitchFamily="50" charset="-128"/>
              </a:rPr>
              <a:t>年６月２日閣議決定）　抜粋＞</a:t>
            </a:r>
            <a:endParaRPr kumimoji="1" lang="en-US" altLang="ja-JP" sz="1100" dirty="0">
              <a:solidFill>
                <a:schemeClr val="tx1"/>
              </a:solidFill>
              <a:latin typeface="HGPｺﾞｼｯｸM" panose="020B0600000000000000" pitchFamily="50" charset="-128"/>
              <a:ea typeface="HGPｺﾞｼｯｸM" panose="020B0600000000000000" pitchFamily="50" charset="-128"/>
            </a:endParaRPr>
          </a:p>
          <a:p>
            <a:endParaRPr lang="en-US" altLang="ja-JP" sz="1100" dirty="0">
              <a:solidFill>
                <a:schemeClr val="tx1"/>
              </a:solidFill>
              <a:latin typeface="HGPｺﾞｼｯｸM" panose="020B0600000000000000" pitchFamily="50" charset="-128"/>
              <a:ea typeface="HGPｺﾞｼｯｸM" panose="020B0600000000000000" pitchFamily="50" charset="-128"/>
            </a:endParaRPr>
          </a:p>
          <a:p>
            <a:r>
              <a:rPr lang="ja-JP" altLang="en-US" sz="1100" dirty="0">
                <a:solidFill>
                  <a:schemeClr val="tx1"/>
                </a:solidFill>
                <a:latin typeface="HGPｺﾞｼｯｸM" panose="020B0600000000000000" pitchFamily="50" charset="-128"/>
                <a:ea typeface="HGPｺﾞｼｯｸM" panose="020B0600000000000000" pitchFamily="50" charset="-128"/>
              </a:rPr>
              <a:t>３．「希望出生率</a:t>
            </a:r>
            <a:r>
              <a:rPr lang="en-US" altLang="ja-JP" sz="1100" dirty="0">
                <a:solidFill>
                  <a:schemeClr val="tx1"/>
                </a:solidFill>
                <a:latin typeface="HGPｺﾞｼｯｸM" panose="020B0600000000000000" pitchFamily="50" charset="-128"/>
                <a:ea typeface="HGPｺﾞｼｯｸM" panose="020B0600000000000000" pitchFamily="50" charset="-128"/>
              </a:rPr>
              <a:t>1.8</a:t>
            </a:r>
            <a:r>
              <a:rPr lang="ja-JP" altLang="en-US" sz="1100" dirty="0">
                <a:solidFill>
                  <a:schemeClr val="tx1"/>
                </a:solidFill>
                <a:latin typeface="HGPｺﾞｼｯｸM" panose="020B0600000000000000" pitchFamily="50" charset="-128"/>
                <a:ea typeface="HGPｺﾞｼｯｸM" panose="020B0600000000000000" pitchFamily="50" charset="-128"/>
              </a:rPr>
              <a:t>」に向けた取組の方向</a:t>
            </a:r>
            <a:endParaRPr lang="en-US" altLang="ja-JP" sz="1100" dirty="0">
              <a:solidFill>
                <a:schemeClr val="tx1"/>
              </a:solidFill>
              <a:latin typeface="HGPｺﾞｼｯｸM" panose="020B0600000000000000" pitchFamily="50" charset="-128"/>
              <a:ea typeface="HGPｺﾞｼｯｸM" panose="020B0600000000000000" pitchFamily="50" charset="-128"/>
            </a:endParaRPr>
          </a:p>
          <a:p>
            <a:r>
              <a:rPr lang="ja-JP" altLang="en-US" sz="1100" dirty="0">
                <a:solidFill>
                  <a:schemeClr val="tx1"/>
                </a:solidFill>
                <a:latin typeface="HGPｺﾞｼｯｸM" panose="020B0600000000000000" pitchFamily="50" charset="-128"/>
                <a:ea typeface="HGPｺﾞｼｯｸM" panose="020B0600000000000000" pitchFamily="50" charset="-128"/>
              </a:rPr>
              <a:t>　（５）若者・子育て世帯への支援</a:t>
            </a:r>
            <a:endParaRPr lang="en-US" altLang="ja-JP" sz="1100" dirty="0">
              <a:solidFill>
                <a:schemeClr val="tx1"/>
              </a:solidFill>
              <a:latin typeface="HGPｺﾞｼｯｸM" panose="020B0600000000000000" pitchFamily="50" charset="-128"/>
              <a:ea typeface="HGPｺﾞｼｯｸM" panose="020B0600000000000000" pitchFamily="50" charset="-128"/>
            </a:endParaRPr>
          </a:p>
          <a:p>
            <a:endParaRPr kumimoji="1" lang="en-US" altLang="ja-JP" sz="1100" dirty="0">
              <a:solidFill>
                <a:schemeClr val="tx1"/>
              </a:solidFill>
              <a:latin typeface="HGPｺﾞｼｯｸM" panose="020B0600000000000000" pitchFamily="50" charset="-128"/>
              <a:ea typeface="HGPｺﾞｼｯｸM" panose="020B0600000000000000" pitchFamily="50" charset="-128"/>
            </a:endParaRPr>
          </a:p>
          <a:p>
            <a:r>
              <a:rPr lang="ja-JP" altLang="en-US" sz="1100" dirty="0">
                <a:solidFill>
                  <a:schemeClr val="tx1"/>
                </a:solidFill>
                <a:latin typeface="HGPｺﾞｼｯｸM" panose="020B0600000000000000" pitchFamily="50" charset="-128"/>
                <a:ea typeface="HGPｺﾞｼｯｸM" panose="020B0600000000000000" pitchFamily="50" charset="-128"/>
              </a:rPr>
              <a:t>「　・・・、国民健康保険の減額調整措置について見直しを含め検討し、年末までに結論を得る。」</a:t>
            </a:r>
            <a:endParaRPr kumimoji="1" lang="ja-JP" altLang="en-US" sz="1100" dirty="0">
              <a:solidFill>
                <a:schemeClr val="tx1"/>
              </a:solidFill>
              <a:latin typeface="HGPｺﾞｼｯｸM" panose="020B0600000000000000" pitchFamily="50" charset="-128"/>
              <a:ea typeface="HGPｺﾞｼｯｸM" panose="020B0600000000000000" pitchFamily="50" charset="-128"/>
            </a:endParaRPr>
          </a:p>
        </p:txBody>
      </p:sp>
      <p:sp>
        <p:nvSpPr>
          <p:cNvPr id="2" name="正方形/長方形 1"/>
          <p:cNvSpPr/>
          <p:nvPr/>
        </p:nvSpPr>
        <p:spPr>
          <a:xfrm>
            <a:off x="611560" y="3068960"/>
            <a:ext cx="5191447"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HGｺﾞｼｯｸM" panose="020B0609000000000000" pitchFamily="49" charset="-128"/>
                <a:ea typeface="HGｺﾞｼｯｸM" panose="020B0609000000000000" pitchFamily="49" charset="-128"/>
              </a:rPr>
              <a:t>医療費助成対象分の医療費</a:t>
            </a:r>
          </a:p>
        </p:txBody>
      </p:sp>
      <p:sp>
        <p:nvSpPr>
          <p:cNvPr id="4" name="正方形/長方形 3"/>
          <p:cNvSpPr/>
          <p:nvPr/>
        </p:nvSpPr>
        <p:spPr>
          <a:xfrm>
            <a:off x="637134" y="3842742"/>
            <a:ext cx="982538" cy="1692188"/>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100">
              <a:solidFill>
                <a:schemeClr val="tx1"/>
              </a:solidFill>
              <a:latin typeface="HGPｺﾞｼｯｸM" panose="020B0600000000000000" pitchFamily="50" charset="-128"/>
              <a:ea typeface="HGPｺﾞｼｯｸM" panose="020B0600000000000000" pitchFamily="50" charset="-128"/>
            </a:endParaRPr>
          </a:p>
        </p:txBody>
      </p:sp>
      <p:sp>
        <p:nvSpPr>
          <p:cNvPr id="6" name="角丸四角形 5"/>
          <p:cNvSpPr/>
          <p:nvPr/>
        </p:nvSpPr>
        <p:spPr>
          <a:xfrm>
            <a:off x="629096" y="5733256"/>
            <a:ext cx="5472608" cy="648072"/>
          </a:xfrm>
          <a:prstGeom prst="roundRect">
            <a:avLst>
              <a:gd name="adj" fmla="val 12258"/>
            </a:avLst>
          </a:prstGeom>
          <a:solidFill>
            <a:schemeClr val="accent6">
              <a:lumMod val="40000"/>
              <a:lumOff val="60000"/>
            </a:schemeClr>
          </a:solidFill>
          <a:ln w="127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nSpc>
                <a:spcPts val="1000"/>
              </a:lnSpc>
            </a:pPr>
            <a:r>
              <a:rPr lang="ja-JP" altLang="en-US" sz="800" dirty="0">
                <a:latin typeface="HGｺﾞｼｯｸM" panose="020B0609000000000000" pitchFamily="49" charset="-128"/>
                <a:ea typeface="HGｺﾞｼｯｸM" panose="020B0609000000000000" pitchFamily="49" charset="-128"/>
              </a:rPr>
              <a:t>　◆国民健康保険の国庫負担金減額措置</a:t>
            </a:r>
          </a:p>
          <a:p>
            <a:pPr>
              <a:lnSpc>
                <a:spcPts val="1000"/>
              </a:lnSpc>
            </a:pPr>
            <a:r>
              <a:rPr lang="ja-JP" altLang="en-US" sz="800" dirty="0">
                <a:latin typeface="HGｺﾞｼｯｸM" panose="020B0609000000000000" pitchFamily="49" charset="-128"/>
                <a:ea typeface="HGｺﾞｼｯｸM" panose="020B0609000000000000" pitchFamily="49" charset="-128"/>
              </a:rPr>
              <a:t>　　地方単独の福祉医療費助成制度が医療費を増嵩させているとして、国は市町村の国民健康保険事業に対する国庫</a:t>
            </a:r>
            <a:endParaRPr lang="en-US" altLang="ja-JP" sz="800" dirty="0">
              <a:latin typeface="HGｺﾞｼｯｸM" panose="020B0609000000000000" pitchFamily="49" charset="-128"/>
              <a:ea typeface="HGｺﾞｼｯｸM" panose="020B0609000000000000" pitchFamily="49" charset="-128"/>
            </a:endParaRPr>
          </a:p>
          <a:p>
            <a:pPr>
              <a:lnSpc>
                <a:spcPts val="1000"/>
              </a:lnSpc>
            </a:pPr>
            <a:r>
              <a:rPr lang="ja-JP" altLang="en-US" sz="800" dirty="0">
                <a:latin typeface="HGｺﾞｼｯｸM" panose="020B0609000000000000" pitchFamily="49" charset="-128"/>
                <a:ea typeface="HGｺﾞｼｯｸM" panose="020B0609000000000000" pitchFamily="49" charset="-128"/>
              </a:rPr>
              <a:t>　　負担金をペナルティーとして減額しています。府は、その分を補てんするため、国が減額した額（乳幼児医療を</a:t>
            </a:r>
            <a:endParaRPr lang="en-US" altLang="ja-JP" sz="800" dirty="0">
              <a:latin typeface="HGｺﾞｼｯｸM" panose="020B0609000000000000" pitchFamily="49" charset="-128"/>
              <a:ea typeface="HGｺﾞｼｯｸM" panose="020B0609000000000000" pitchFamily="49" charset="-128"/>
            </a:endParaRPr>
          </a:p>
          <a:p>
            <a:pPr>
              <a:lnSpc>
                <a:spcPts val="1000"/>
              </a:lnSpc>
            </a:pPr>
            <a:r>
              <a:rPr lang="ja-JP" altLang="en-US" sz="800" dirty="0">
                <a:latin typeface="HGｺﾞｼｯｸM" panose="020B0609000000000000" pitchFamily="49" charset="-128"/>
                <a:ea typeface="HGｺﾞｼｯｸM" panose="020B0609000000000000" pitchFamily="49" charset="-128"/>
              </a:rPr>
              <a:t>　　除く）の１／２を市町村に補助しています。</a:t>
            </a:r>
          </a:p>
        </p:txBody>
      </p:sp>
      <p:sp>
        <p:nvSpPr>
          <p:cNvPr id="12" name="正方形/長方形 11"/>
          <p:cNvSpPr/>
          <p:nvPr/>
        </p:nvSpPr>
        <p:spPr>
          <a:xfrm>
            <a:off x="1619672" y="3842742"/>
            <a:ext cx="2091667" cy="16921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10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3707904" y="3842742"/>
            <a:ext cx="2091667" cy="16921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100" dirty="0">
              <a:solidFill>
                <a:schemeClr val="tx1"/>
              </a:solidFill>
              <a:latin typeface="HGPｺﾞｼｯｸM" panose="020B0600000000000000" pitchFamily="50" charset="-128"/>
              <a:ea typeface="HGPｺﾞｼｯｸM" panose="020B0600000000000000" pitchFamily="50" charset="-128"/>
            </a:endParaRPr>
          </a:p>
        </p:txBody>
      </p:sp>
      <p:sp>
        <p:nvSpPr>
          <p:cNvPr id="7" name="右中かっこ 6"/>
          <p:cNvSpPr/>
          <p:nvPr/>
        </p:nvSpPr>
        <p:spPr>
          <a:xfrm rot="16200000">
            <a:off x="1062787" y="3232155"/>
            <a:ext cx="131233" cy="982540"/>
          </a:xfrm>
          <a:prstGeom prst="rightBrace">
            <a:avLst>
              <a:gd name="adj1" fmla="val 2540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493118" y="3414192"/>
            <a:ext cx="1126554" cy="211203"/>
          </a:xfrm>
          <a:prstGeom prst="rect">
            <a:avLst/>
          </a:prstGeom>
          <a:noFill/>
        </p:spPr>
        <p:txBody>
          <a:bodyPr wrap="square" lIns="36000" tIns="36000" rIns="36000" bIns="36000" rtlCol="0">
            <a:spAutoFit/>
          </a:bodyPr>
          <a:lstStyle/>
          <a:p>
            <a:pPr algn="ctr"/>
            <a:r>
              <a:rPr kumimoji="1" lang="ja-JP" altLang="en-US" sz="900" dirty="0">
                <a:latin typeface="HGPｺﾞｼｯｸM" panose="020B0600000000000000" pitchFamily="50" charset="-128"/>
                <a:ea typeface="HGPｺﾞｼｯｸM" panose="020B0600000000000000" pitchFamily="50" charset="-128"/>
              </a:rPr>
              <a:t>患者負担１割～３割</a:t>
            </a:r>
          </a:p>
        </p:txBody>
      </p:sp>
      <p:cxnSp>
        <p:nvCxnSpPr>
          <p:cNvPr id="15" name="直線コネクタ 14"/>
          <p:cNvCxnSpPr/>
          <p:nvPr/>
        </p:nvCxnSpPr>
        <p:spPr>
          <a:xfrm>
            <a:off x="395536" y="5229200"/>
            <a:ext cx="590465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5803010" y="5530764"/>
            <a:ext cx="497182" cy="4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051720" y="3842742"/>
            <a:ext cx="0" cy="16921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1619671" y="3625395"/>
            <a:ext cx="4183337" cy="217347"/>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latin typeface="HGPｺﾞｼｯｸM" panose="020B0600000000000000" pitchFamily="50" charset="-128"/>
                <a:ea typeface="HGPｺﾞｼｯｸM" panose="020B0600000000000000" pitchFamily="50" charset="-128"/>
              </a:rPr>
              <a:t>国民健康保険会計による給付</a:t>
            </a:r>
          </a:p>
        </p:txBody>
      </p:sp>
      <p:cxnSp>
        <p:nvCxnSpPr>
          <p:cNvPr id="28" name="直線コネクタ 27"/>
          <p:cNvCxnSpPr/>
          <p:nvPr/>
        </p:nvCxnSpPr>
        <p:spPr>
          <a:xfrm>
            <a:off x="3275856" y="3861048"/>
            <a:ext cx="0" cy="167388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619674" y="4221088"/>
            <a:ext cx="432046" cy="461665"/>
          </a:xfrm>
          <a:prstGeom prst="rect">
            <a:avLst/>
          </a:prstGeom>
          <a:noFill/>
        </p:spPr>
        <p:txBody>
          <a:bodyPr wrap="square" lIns="0" tIns="0" rIns="0" bIns="0" rtlCol="0">
            <a:spAutoFit/>
          </a:bodyPr>
          <a:lstStyle/>
          <a:p>
            <a:pPr algn="ctr">
              <a:lnSpc>
                <a:spcPts val="1200"/>
              </a:lnSpc>
            </a:pPr>
            <a:r>
              <a:rPr kumimoji="1" lang="ja-JP" altLang="en-US" sz="900" dirty="0">
                <a:latin typeface="HGPｺﾞｼｯｸM" panose="020B0600000000000000" pitchFamily="50" charset="-128"/>
                <a:ea typeface="HGPｺﾞｼｯｸM" panose="020B0600000000000000" pitchFamily="50" charset="-128"/>
              </a:rPr>
              <a:t>国調整</a:t>
            </a:r>
            <a:endParaRPr kumimoji="1"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lang="ja-JP" altLang="en-US" sz="900" dirty="0">
                <a:latin typeface="HGPｺﾞｼｯｸM" panose="020B0600000000000000" pitchFamily="50" charset="-128"/>
                <a:ea typeface="HGPｺﾞｼｯｸM" panose="020B0600000000000000" pitchFamily="50" charset="-128"/>
              </a:rPr>
              <a:t>交付金</a:t>
            </a:r>
            <a:endParaRPr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kumimoji="1" lang="en-US" altLang="ja-JP" sz="900" dirty="0">
                <a:latin typeface="HGPｺﾞｼｯｸM" panose="020B0600000000000000" pitchFamily="50" charset="-128"/>
                <a:ea typeface="HGPｺﾞｼｯｸM" panose="020B0600000000000000" pitchFamily="50" charset="-128"/>
              </a:rPr>
              <a:t>9</a:t>
            </a:r>
            <a:r>
              <a:rPr kumimoji="1" lang="ja-JP" altLang="en-US" sz="900" dirty="0">
                <a:latin typeface="HGPｺﾞｼｯｸM" panose="020B0600000000000000" pitchFamily="50" charset="-128"/>
                <a:ea typeface="HGPｺﾞｼｯｸM" panose="020B0600000000000000" pitchFamily="50" charset="-128"/>
              </a:rPr>
              <a:t>％</a:t>
            </a:r>
          </a:p>
        </p:txBody>
      </p:sp>
      <p:sp>
        <p:nvSpPr>
          <p:cNvPr id="32" name="テキスト ボックス 31"/>
          <p:cNvSpPr txBox="1"/>
          <p:nvPr/>
        </p:nvSpPr>
        <p:spPr>
          <a:xfrm>
            <a:off x="3275856" y="4217313"/>
            <a:ext cx="432046" cy="461665"/>
          </a:xfrm>
          <a:prstGeom prst="rect">
            <a:avLst/>
          </a:prstGeom>
          <a:noFill/>
        </p:spPr>
        <p:txBody>
          <a:bodyPr wrap="square" lIns="0" tIns="0" rIns="0" bIns="0" rtlCol="0">
            <a:spAutoFit/>
          </a:bodyPr>
          <a:lstStyle/>
          <a:p>
            <a:pPr algn="ctr">
              <a:lnSpc>
                <a:spcPts val="1200"/>
              </a:lnSpc>
            </a:pPr>
            <a:r>
              <a:rPr lang="ja-JP" altLang="en-US" sz="900" dirty="0">
                <a:latin typeface="HGPｺﾞｼｯｸM" panose="020B0600000000000000" pitchFamily="50" charset="-128"/>
                <a:ea typeface="HGPｺﾞｼｯｸM" panose="020B0600000000000000" pitchFamily="50" charset="-128"/>
              </a:rPr>
              <a:t>府</a:t>
            </a:r>
            <a:r>
              <a:rPr kumimoji="1" lang="ja-JP" altLang="en-US" sz="900" dirty="0">
                <a:latin typeface="HGPｺﾞｼｯｸM" panose="020B0600000000000000" pitchFamily="50" charset="-128"/>
                <a:ea typeface="HGPｺﾞｼｯｸM" panose="020B0600000000000000" pitchFamily="50" charset="-128"/>
              </a:rPr>
              <a:t>調整</a:t>
            </a:r>
            <a:endParaRPr kumimoji="1"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lang="ja-JP" altLang="en-US" sz="900" dirty="0">
                <a:latin typeface="HGPｺﾞｼｯｸM" panose="020B0600000000000000" pitchFamily="50" charset="-128"/>
                <a:ea typeface="HGPｺﾞｼｯｸM" panose="020B0600000000000000" pitchFamily="50" charset="-128"/>
              </a:rPr>
              <a:t>交付金</a:t>
            </a:r>
            <a:endParaRPr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kumimoji="1" lang="en-US" altLang="ja-JP" sz="900" dirty="0">
                <a:latin typeface="HGPｺﾞｼｯｸM" panose="020B0600000000000000" pitchFamily="50" charset="-128"/>
                <a:ea typeface="HGPｺﾞｼｯｸM" panose="020B0600000000000000" pitchFamily="50" charset="-128"/>
              </a:rPr>
              <a:t>9</a:t>
            </a:r>
            <a:r>
              <a:rPr kumimoji="1" lang="ja-JP" altLang="en-US" sz="900" dirty="0">
                <a:latin typeface="HGPｺﾞｼｯｸM" panose="020B0600000000000000" pitchFamily="50" charset="-128"/>
                <a:ea typeface="HGPｺﾞｼｯｸM" panose="020B0600000000000000" pitchFamily="50" charset="-128"/>
              </a:rPr>
              <a:t>％</a:t>
            </a:r>
          </a:p>
        </p:txBody>
      </p:sp>
      <p:sp>
        <p:nvSpPr>
          <p:cNvPr id="33" name="テキスト ボックス 32"/>
          <p:cNvSpPr txBox="1"/>
          <p:nvPr/>
        </p:nvSpPr>
        <p:spPr>
          <a:xfrm>
            <a:off x="2051720" y="4221088"/>
            <a:ext cx="1152128" cy="461665"/>
          </a:xfrm>
          <a:prstGeom prst="rect">
            <a:avLst/>
          </a:prstGeom>
          <a:noFill/>
        </p:spPr>
        <p:txBody>
          <a:bodyPr wrap="square" lIns="0" tIns="0" rIns="0" bIns="0" rtlCol="0">
            <a:spAutoFit/>
          </a:bodyPr>
          <a:lstStyle/>
          <a:p>
            <a:pPr algn="ctr">
              <a:lnSpc>
                <a:spcPts val="1200"/>
              </a:lnSpc>
            </a:pPr>
            <a:r>
              <a:rPr kumimoji="1" lang="ja-JP" altLang="en-US" sz="900" dirty="0">
                <a:latin typeface="HGPｺﾞｼｯｸM" panose="020B0600000000000000" pitchFamily="50" charset="-128"/>
                <a:ea typeface="HGPｺﾞｼｯｸM" panose="020B0600000000000000" pitchFamily="50" charset="-128"/>
              </a:rPr>
              <a:t>定率国庫負担金</a:t>
            </a:r>
            <a:endParaRPr lang="en-US" altLang="ja-JP" sz="900" dirty="0">
              <a:latin typeface="HGPｺﾞｼｯｸM" panose="020B0600000000000000" pitchFamily="50" charset="-128"/>
              <a:ea typeface="HGPｺﾞｼｯｸM" panose="020B0600000000000000" pitchFamily="50" charset="-128"/>
            </a:endParaRPr>
          </a:p>
          <a:p>
            <a:pPr algn="ctr">
              <a:lnSpc>
                <a:spcPts val="1200"/>
              </a:lnSpc>
            </a:pPr>
            <a:endParaRPr kumimoji="1"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kumimoji="1" lang="en-US" altLang="ja-JP" sz="900" dirty="0">
                <a:latin typeface="HGPｺﾞｼｯｸM" panose="020B0600000000000000" pitchFamily="50" charset="-128"/>
                <a:ea typeface="HGPｺﾞｼｯｸM" panose="020B0600000000000000" pitchFamily="50" charset="-128"/>
              </a:rPr>
              <a:t>32</a:t>
            </a:r>
            <a:r>
              <a:rPr kumimoji="1" lang="ja-JP" altLang="en-US" sz="900" dirty="0">
                <a:latin typeface="HGPｺﾞｼｯｸM" panose="020B0600000000000000" pitchFamily="50" charset="-128"/>
                <a:ea typeface="HGPｺﾞｼｯｸM" panose="020B0600000000000000" pitchFamily="50" charset="-128"/>
              </a:rPr>
              <a:t>％</a:t>
            </a:r>
          </a:p>
        </p:txBody>
      </p:sp>
      <p:sp>
        <p:nvSpPr>
          <p:cNvPr id="34" name="正方形/長方形 33"/>
          <p:cNvSpPr/>
          <p:nvPr/>
        </p:nvSpPr>
        <p:spPr>
          <a:xfrm>
            <a:off x="2051720" y="5233368"/>
            <a:ext cx="1224136" cy="152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ja-JP" altLang="en-US" sz="1100" dirty="0">
              <a:solidFill>
                <a:schemeClr val="tx1"/>
              </a:solidFill>
              <a:latin typeface="HGPｺﾞｼｯｸM" panose="020B0600000000000000" pitchFamily="50" charset="-128"/>
              <a:ea typeface="HGPｺﾞｼｯｸM" panose="020B0600000000000000" pitchFamily="50" charset="-128"/>
            </a:endParaRPr>
          </a:p>
        </p:txBody>
      </p:sp>
      <p:sp>
        <p:nvSpPr>
          <p:cNvPr id="31" name="下矢印 30"/>
          <p:cNvSpPr/>
          <p:nvPr/>
        </p:nvSpPr>
        <p:spPr>
          <a:xfrm>
            <a:off x="5868144" y="5233368"/>
            <a:ext cx="284596" cy="297396"/>
          </a:xfrm>
          <a:prstGeom prst="downArrow">
            <a:avLst>
              <a:gd name="adj1" fmla="val 79715"/>
              <a:gd name="adj2" fmla="val 50000"/>
            </a:avLst>
          </a:prstGeom>
          <a:solidFill>
            <a:schemeClr val="tx2">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HGｺﾞｼｯｸM" panose="020B0609000000000000" pitchFamily="49" charset="-128"/>
                <a:ea typeface="HGｺﾞｼｯｸM" panose="020B0609000000000000" pitchFamily="49" charset="-128"/>
              </a:rPr>
              <a:t>※</a:t>
            </a:r>
            <a:endParaRPr kumimoji="1" lang="ja-JP" altLang="en-US" sz="900" dirty="0">
              <a:solidFill>
                <a:schemeClr val="tx1"/>
              </a:solidFill>
              <a:latin typeface="HGｺﾞｼｯｸM" panose="020B0609000000000000" pitchFamily="49" charset="-128"/>
              <a:ea typeface="HGｺﾞｼｯｸM" panose="020B0609000000000000" pitchFamily="49" charset="-128"/>
            </a:endParaRPr>
          </a:p>
        </p:txBody>
      </p:sp>
      <p:sp>
        <p:nvSpPr>
          <p:cNvPr id="36" name="テキスト ボックス 35"/>
          <p:cNvSpPr txBox="1"/>
          <p:nvPr/>
        </p:nvSpPr>
        <p:spPr>
          <a:xfrm>
            <a:off x="6304414" y="5229200"/>
            <a:ext cx="2732082" cy="276999"/>
          </a:xfrm>
          <a:prstGeom prst="rect">
            <a:avLst/>
          </a:prstGeom>
          <a:noFill/>
        </p:spPr>
        <p:txBody>
          <a:bodyPr wrap="square" lIns="0" tIns="0" rIns="0" bIns="0" rtlCol="0">
            <a:spAutoFit/>
          </a:bodyPr>
          <a:lstStyle/>
          <a:p>
            <a:r>
              <a:rPr lang="ja-JP" altLang="en-US" sz="900" dirty="0">
                <a:latin typeface="HGPｺﾞｼｯｸM" panose="020B0600000000000000" pitchFamily="50" charset="-128"/>
                <a:ea typeface="HGPｺﾞｼｯｸM" panose="020B0600000000000000" pitchFamily="50" charset="-128"/>
              </a:rPr>
              <a:t>地方が単独で実施している医療費助成制度によって、</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増加したと国がみなした医療費の増</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37" name="テキスト ボックス 36"/>
          <p:cNvSpPr txBox="1"/>
          <p:nvPr/>
        </p:nvSpPr>
        <p:spPr>
          <a:xfrm>
            <a:off x="3711339" y="4221088"/>
            <a:ext cx="2088232" cy="461665"/>
          </a:xfrm>
          <a:prstGeom prst="rect">
            <a:avLst/>
          </a:prstGeom>
          <a:noFill/>
        </p:spPr>
        <p:txBody>
          <a:bodyPr wrap="square" lIns="0" tIns="0" rIns="0" bIns="0" rtlCol="0">
            <a:spAutoFit/>
          </a:bodyPr>
          <a:lstStyle/>
          <a:p>
            <a:pPr algn="ctr">
              <a:lnSpc>
                <a:spcPts val="1200"/>
              </a:lnSpc>
            </a:pPr>
            <a:r>
              <a:rPr kumimoji="1" lang="ja-JP" altLang="en-US" sz="900" dirty="0">
                <a:latin typeface="HGPｺﾞｼｯｸM" panose="020B0600000000000000" pitchFamily="50" charset="-128"/>
                <a:ea typeface="HGPｺﾞｼｯｸM" panose="020B0600000000000000" pitchFamily="50" charset="-128"/>
              </a:rPr>
              <a:t>保険者負担</a:t>
            </a:r>
            <a:endParaRPr lang="en-US" altLang="ja-JP" sz="900" dirty="0">
              <a:latin typeface="HGPｺﾞｼｯｸM" panose="020B0600000000000000" pitchFamily="50" charset="-128"/>
              <a:ea typeface="HGPｺﾞｼｯｸM" panose="020B0600000000000000" pitchFamily="50" charset="-128"/>
            </a:endParaRPr>
          </a:p>
          <a:p>
            <a:pPr algn="ctr">
              <a:lnSpc>
                <a:spcPts val="1200"/>
              </a:lnSpc>
            </a:pPr>
            <a:endParaRPr kumimoji="1"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kumimoji="1" lang="en-US" altLang="ja-JP" sz="900" dirty="0">
                <a:latin typeface="HGPｺﾞｼｯｸM" panose="020B0600000000000000" pitchFamily="50" charset="-128"/>
                <a:ea typeface="HGPｺﾞｼｯｸM" panose="020B0600000000000000" pitchFamily="50" charset="-128"/>
              </a:rPr>
              <a:t>50</a:t>
            </a:r>
            <a:r>
              <a:rPr kumimoji="1" lang="ja-JP" altLang="en-US" sz="900" dirty="0">
                <a:latin typeface="HGPｺﾞｼｯｸM" panose="020B0600000000000000" pitchFamily="50" charset="-128"/>
                <a:ea typeface="HGPｺﾞｼｯｸM" panose="020B0600000000000000" pitchFamily="50" charset="-128"/>
              </a:rPr>
              <a:t>％</a:t>
            </a:r>
          </a:p>
        </p:txBody>
      </p:sp>
      <p:sp>
        <p:nvSpPr>
          <p:cNvPr id="40" name="正方形/長方形 39"/>
          <p:cNvSpPr/>
          <p:nvPr/>
        </p:nvSpPr>
        <p:spPr>
          <a:xfrm>
            <a:off x="2051720" y="5385767"/>
            <a:ext cx="1224136" cy="149163"/>
          </a:xfrm>
          <a:prstGeom prst="rect">
            <a:avLst/>
          </a:prstGeom>
          <a:pattFill prst="ltUpDiag">
            <a:fgClr>
              <a:schemeClr val="bg1">
                <a:lumMod val="6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ja-JP" altLang="en-US" sz="1100" dirty="0">
              <a:solidFill>
                <a:schemeClr val="tx1"/>
              </a:solidFill>
              <a:latin typeface="HGPｺﾞｼｯｸM" panose="020B0600000000000000" pitchFamily="50" charset="-128"/>
              <a:ea typeface="HGPｺﾞｼｯｸM" panose="020B0600000000000000" pitchFamily="50" charset="-128"/>
            </a:endParaRPr>
          </a:p>
        </p:txBody>
      </p:sp>
      <p:sp>
        <p:nvSpPr>
          <p:cNvPr id="2055" name="上下矢印 2054"/>
          <p:cNvSpPr/>
          <p:nvPr/>
        </p:nvSpPr>
        <p:spPr>
          <a:xfrm>
            <a:off x="2123728" y="5241752"/>
            <a:ext cx="45719" cy="2754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123728" y="5229200"/>
            <a:ext cx="576064" cy="153888"/>
          </a:xfrm>
          <a:prstGeom prst="rect">
            <a:avLst/>
          </a:prstGeom>
          <a:noFill/>
        </p:spPr>
        <p:txBody>
          <a:bodyPr wrap="square" lIns="0" tIns="0" rIns="0" bIns="0" rtlCol="0" anchor="ctr" anchorCtr="1">
            <a:spAutoFit/>
          </a:bodyPr>
          <a:lstStyle/>
          <a:p>
            <a:pPr algn="ctr">
              <a:lnSpc>
                <a:spcPts val="1200"/>
              </a:lnSpc>
            </a:pPr>
            <a:r>
              <a:rPr kumimoji="1" lang="ja-JP" altLang="en-US" sz="600" dirty="0">
                <a:latin typeface="HGPｺﾞｼｯｸM" panose="020B0600000000000000" pitchFamily="50" charset="-128"/>
                <a:ea typeface="HGPｺﾞｼｯｸM" panose="020B0600000000000000" pitchFamily="50" charset="-128"/>
              </a:rPr>
              <a:t>国庫減額</a:t>
            </a:r>
          </a:p>
        </p:txBody>
      </p:sp>
      <p:sp>
        <p:nvSpPr>
          <p:cNvPr id="48" name="上下矢印 47"/>
          <p:cNvSpPr/>
          <p:nvPr/>
        </p:nvSpPr>
        <p:spPr>
          <a:xfrm>
            <a:off x="2667537" y="5235797"/>
            <a:ext cx="45719" cy="1377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682681" y="5229200"/>
            <a:ext cx="576064" cy="153888"/>
          </a:xfrm>
          <a:prstGeom prst="rect">
            <a:avLst/>
          </a:prstGeom>
          <a:noFill/>
        </p:spPr>
        <p:txBody>
          <a:bodyPr wrap="square" lIns="0" tIns="0" rIns="0" bIns="0" rtlCol="0" anchor="ctr" anchorCtr="1">
            <a:spAutoFit/>
          </a:bodyPr>
          <a:lstStyle/>
          <a:p>
            <a:pPr algn="ctr">
              <a:lnSpc>
                <a:spcPts val="1200"/>
              </a:lnSpc>
            </a:pPr>
            <a:r>
              <a:rPr lang="ja-JP" altLang="en-US" sz="600" dirty="0">
                <a:latin typeface="HGPｺﾞｼｯｸM" panose="020B0600000000000000" pitchFamily="50" charset="-128"/>
                <a:ea typeface="HGPｺﾞｼｯｸM" panose="020B0600000000000000" pitchFamily="50" charset="-128"/>
              </a:rPr>
              <a:t>府が補てん</a:t>
            </a:r>
            <a:endParaRPr kumimoji="1" lang="ja-JP" altLang="en-US" sz="600" dirty="0">
              <a:latin typeface="HGPｺﾞｼｯｸM" panose="020B0600000000000000" pitchFamily="50" charset="-128"/>
              <a:ea typeface="HGPｺﾞｼｯｸM" panose="020B0600000000000000" pitchFamily="50" charset="-128"/>
            </a:endParaRPr>
          </a:p>
        </p:txBody>
      </p:sp>
      <p:sp>
        <p:nvSpPr>
          <p:cNvPr id="38"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24</a:t>
            </a:r>
            <a:endParaRPr lang="ja-JP" altLang="en-US" dirty="0"/>
          </a:p>
        </p:txBody>
      </p:sp>
    </p:spTree>
    <p:extLst>
      <p:ext uri="{BB962C8B-B14F-4D97-AF65-F5344CB8AC3E}">
        <p14:creationId xmlns:p14="http://schemas.microsoft.com/office/powerpoint/2010/main" val="769102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51520" y="332656"/>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zh-TW" altLang="en-US" dirty="0">
                <a:latin typeface="Meiryo UI" panose="020B0604030504040204" pitchFamily="50" charset="-128"/>
                <a:ea typeface="Meiryo UI" panose="020B0604030504040204" pitchFamily="50" charset="-128"/>
                <a:cs typeface="Meiryo UI" panose="020B0604030504040204" pitchFamily="50" charset="-128"/>
              </a:rPr>
              <a:t>地</a:t>
            </a:r>
            <a:r>
              <a:rPr lang="ja-JP" altLang="en-US" dirty="0">
                <a:latin typeface="Meiryo UI" panose="020B0604030504040204" pitchFamily="50" charset="-128"/>
                <a:ea typeface="Meiryo UI" panose="020B0604030504040204" pitchFamily="50" charset="-128"/>
                <a:cs typeface="Meiryo UI" panose="020B0604030504040204" pitchFamily="50" charset="-128"/>
              </a:rPr>
              <a:t>域の実情等に応じた地</a:t>
            </a:r>
            <a:r>
              <a:rPr lang="zh-TW" altLang="en-US" dirty="0">
                <a:latin typeface="Meiryo UI" panose="020B0604030504040204" pitchFamily="50" charset="-128"/>
                <a:ea typeface="Meiryo UI" panose="020B0604030504040204" pitchFamily="50" charset="-128"/>
                <a:cs typeface="Meiryo UI" panose="020B0604030504040204" pitchFamily="50" charset="-128"/>
              </a:rPr>
              <a:t>域医療介護</a:t>
            </a:r>
            <a:r>
              <a:rPr lang="ja-JP" altLang="en-US" dirty="0">
                <a:latin typeface="Meiryo UI" panose="020B0604030504040204" pitchFamily="50" charset="-128"/>
                <a:ea typeface="Meiryo UI" panose="020B0604030504040204" pitchFamily="50" charset="-128"/>
                <a:cs typeface="Meiryo UI" panose="020B0604030504040204" pitchFamily="50" charset="-128"/>
              </a:rPr>
              <a:t>提供体制の整備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39552" y="701988"/>
            <a:ext cx="8280920" cy="1569660"/>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医療介護総合確保基金については、高齢化の進展が著しい本府の状況に鑑み、地域医療構想を踏まえた医療提供体制の構築に向けた取組や介護保険事業支援計画に基づく介護施設等の整備や介護人材育成などを行うために必要な額を措置するとともに、地域の実情に応じ、柔軟に活用できるものにするべき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特に、医療分野については、事情の変化に応じ、事業区分間での弾力的な運用を認める等、効果的に活用できるものにするべきです。</a:t>
            </a:r>
          </a:p>
        </p:txBody>
      </p:sp>
      <p:sp>
        <p:nvSpPr>
          <p:cNvPr id="6" name="テキスト ボックス 5"/>
          <p:cNvSpPr txBox="1"/>
          <p:nvPr/>
        </p:nvSpPr>
        <p:spPr>
          <a:xfrm>
            <a:off x="3851920" y="2442547"/>
            <a:ext cx="4896544" cy="1194405"/>
          </a:xfrm>
          <a:prstGeom prst="bracketPair">
            <a:avLst>
              <a:gd name="adj" fmla="val 7059"/>
            </a:avLst>
          </a:prstGeom>
          <a:noFill/>
          <a:ln>
            <a:solidFill>
              <a:schemeClr val="tx1"/>
            </a:solidFill>
          </a:ln>
        </p:spPr>
        <p:txBody>
          <a:bodyPr wrap="square" lIns="36000" tIns="36000" rIns="36000" bIns="36000" rtlCol="0">
            <a:spAutoFit/>
          </a:bodyPr>
          <a:lstStyle/>
          <a:p>
            <a:pPr>
              <a:lnSpc>
                <a:spcPts val="1200"/>
              </a:lnSpc>
            </a:pPr>
            <a:r>
              <a:rPr kumimoji="1" lang="ja-JP" altLang="en-US" sz="1100" dirty="0">
                <a:latin typeface="HGｺﾞｼｯｸM" panose="020B0609000000000000" pitchFamily="49" charset="-128"/>
                <a:ea typeface="HGｺﾞｼｯｸM" panose="020B0609000000000000" pitchFamily="49" charset="-128"/>
              </a:rPr>
              <a:t>◆地域医療介護総合確保基金の活用</a:t>
            </a:r>
            <a:endParaRPr kumimoji="1" lang="en-US" altLang="ja-JP" sz="1100" dirty="0">
              <a:latin typeface="HGｺﾞｼｯｸM" panose="020B0609000000000000" pitchFamily="49" charset="-128"/>
              <a:ea typeface="HGｺﾞｼｯｸM" panose="020B0609000000000000" pitchFamily="49" charset="-128"/>
            </a:endParaRPr>
          </a:p>
          <a:p>
            <a:pPr>
              <a:lnSpc>
                <a:spcPts val="1200"/>
              </a:lnSpc>
            </a:pPr>
            <a:r>
              <a:rPr lang="ja-JP" altLang="en-US" sz="1100" dirty="0">
                <a:latin typeface="HGｺﾞｼｯｸM" panose="020B0609000000000000" pitchFamily="49" charset="-128"/>
                <a:ea typeface="HGｺﾞｼｯｸM" panose="020B0609000000000000" pitchFamily="49" charset="-128"/>
              </a:rPr>
              <a:t>　○団塊の世代が後期高齢者となる</a:t>
            </a:r>
            <a:r>
              <a:rPr lang="en-US" altLang="ja-JP" sz="1100" dirty="0">
                <a:latin typeface="HGｺﾞｼｯｸM" panose="020B0609000000000000" pitchFamily="49" charset="-128"/>
                <a:ea typeface="HGｺﾞｼｯｸM" panose="020B0609000000000000" pitchFamily="49" charset="-128"/>
              </a:rPr>
              <a:t>2025</a:t>
            </a:r>
            <a:r>
              <a:rPr lang="ja-JP" altLang="en-US" sz="1100" dirty="0">
                <a:latin typeface="HGｺﾞｼｯｸM" panose="020B0609000000000000" pitchFamily="49" charset="-128"/>
                <a:ea typeface="HGｺﾞｼｯｸM" panose="020B0609000000000000" pitchFamily="49" charset="-128"/>
              </a:rPr>
              <a:t>年（平成</a:t>
            </a:r>
            <a:r>
              <a:rPr lang="en-US" altLang="ja-JP" sz="1100" dirty="0">
                <a:latin typeface="HGｺﾞｼｯｸM" panose="020B0609000000000000" pitchFamily="49" charset="-128"/>
                <a:ea typeface="HGｺﾞｼｯｸM" panose="020B0609000000000000" pitchFamily="49" charset="-128"/>
              </a:rPr>
              <a:t>37</a:t>
            </a:r>
            <a:r>
              <a:rPr lang="ja-JP" altLang="en-US" sz="1100" dirty="0">
                <a:latin typeface="HGｺﾞｼｯｸM" panose="020B0609000000000000" pitchFamily="49" charset="-128"/>
                <a:ea typeface="HGｺﾞｼｯｸM" panose="020B0609000000000000" pitchFamily="49" charset="-128"/>
              </a:rPr>
              <a:t>年）に向けて、消費税</a:t>
            </a:r>
            <a:endParaRPr lang="en-US" altLang="ja-JP" sz="1100" dirty="0">
              <a:latin typeface="HGｺﾞｼｯｸM" panose="020B0609000000000000" pitchFamily="49" charset="-128"/>
              <a:ea typeface="HGｺﾞｼｯｸM" panose="020B0609000000000000" pitchFamily="49" charset="-128"/>
            </a:endParaRPr>
          </a:p>
          <a:p>
            <a:pPr>
              <a:lnSpc>
                <a:spcPts val="1200"/>
              </a:lnSpc>
            </a:pPr>
            <a:r>
              <a:rPr lang="ja-JP" altLang="en-US" sz="1100" dirty="0">
                <a:latin typeface="HGｺﾞｼｯｸM" panose="020B0609000000000000" pitchFamily="49" charset="-128"/>
                <a:ea typeface="HGｺﾞｼｯｸM" panose="020B0609000000000000" pitchFamily="49" charset="-128"/>
              </a:rPr>
              <a:t>　　増収分を財源として活用し、医療・介護サービスの提供体制改革を推</a:t>
            </a:r>
            <a:endParaRPr lang="en-US" altLang="ja-JP" sz="1100" dirty="0">
              <a:latin typeface="HGｺﾞｼｯｸM" panose="020B0609000000000000" pitchFamily="49" charset="-128"/>
              <a:ea typeface="HGｺﾞｼｯｸM" panose="020B0609000000000000" pitchFamily="49" charset="-128"/>
            </a:endParaRPr>
          </a:p>
          <a:p>
            <a:pPr>
              <a:lnSpc>
                <a:spcPts val="1200"/>
              </a:lnSpc>
            </a:pPr>
            <a:r>
              <a:rPr lang="ja-JP" altLang="en-US" sz="1100" dirty="0">
                <a:latin typeface="HGｺﾞｼｯｸM" panose="020B0609000000000000" pitchFamily="49" charset="-128"/>
                <a:ea typeface="HGｺﾞｼｯｸM" panose="020B0609000000000000" pitchFamily="49" charset="-128"/>
              </a:rPr>
              <a:t>　　</a:t>
            </a:r>
            <a:r>
              <a:rPr lang="ja-JP" altLang="en-US" sz="1100" dirty="0" err="1">
                <a:latin typeface="HGｺﾞｼｯｸM" panose="020B0609000000000000" pitchFamily="49" charset="-128"/>
                <a:ea typeface="HGｺﾞｼｯｸM" panose="020B0609000000000000" pitchFamily="49" charset="-128"/>
              </a:rPr>
              <a:t>進する</a:t>
            </a:r>
            <a:r>
              <a:rPr lang="ja-JP" altLang="en-US" sz="1100" dirty="0">
                <a:latin typeface="HGｺﾞｼｯｸM" panose="020B0609000000000000" pitchFamily="49" charset="-128"/>
                <a:ea typeface="HGｺﾞｼｯｸM" panose="020B0609000000000000" pitchFamily="49" charset="-128"/>
              </a:rPr>
              <a:t>ための事業を実施するため、各都道府県に基金を設置</a:t>
            </a:r>
            <a:endParaRPr lang="en-US" altLang="ja-JP" sz="1100" dirty="0">
              <a:latin typeface="HGｺﾞｼｯｸM" panose="020B0609000000000000" pitchFamily="49" charset="-128"/>
              <a:ea typeface="HGｺﾞｼｯｸM" panose="020B0609000000000000" pitchFamily="49" charset="-128"/>
            </a:endParaRPr>
          </a:p>
          <a:p>
            <a:pPr>
              <a:lnSpc>
                <a:spcPts val="1200"/>
              </a:lnSpc>
            </a:pPr>
            <a:r>
              <a:rPr lang="ja-JP" altLang="en-US" sz="1100" dirty="0">
                <a:latin typeface="HGｺﾞｼｯｸM" panose="020B0609000000000000" pitchFamily="49" charset="-128"/>
                <a:ea typeface="HGｺﾞｼｯｸM" panose="020B0609000000000000" pitchFamily="49" charset="-128"/>
              </a:rPr>
              <a:t>　○各都道府県が作成した計画に基づく事業に要する経費について、国と</a:t>
            </a:r>
            <a:endParaRPr lang="en-US" altLang="ja-JP" sz="1100" dirty="0">
              <a:latin typeface="HGｺﾞｼｯｸM" panose="020B0609000000000000" pitchFamily="49" charset="-128"/>
              <a:ea typeface="HGｺﾞｼｯｸM" panose="020B0609000000000000" pitchFamily="49" charset="-128"/>
            </a:endParaRPr>
          </a:p>
          <a:p>
            <a:pPr>
              <a:lnSpc>
                <a:spcPts val="1200"/>
              </a:lnSpc>
            </a:pPr>
            <a:r>
              <a:rPr lang="ja-JP" altLang="en-US" sz="1100" dirty="0">
                <a:latin typeface="HGｺﾞｼｯｸM" panose="020B0609000000000000" pitchFamily="49" charset="-128"/>
                <a:ea typeface="HGｺﾞｼｯｸM" panose="020B0609000000000000" pitchFamily="49" charset="-128"/>
              </a:rPr>
              <a:t>　　都道府県が２対１の割合で負担し、基金へ積み立て</a:t>
            </a:r>
            <a:endParaRPr lang="en-US" altLang="ja-JP" sz="1100" dirty="0">
              <a:latin typeface="HGｺﾞｼｯｸM" panose="020B0609000000000000" pitchFamily="49" charset="-128"/>
              <a:ea typeface="HGｺﾞｼｯｸM" panose="020B0609000000000000" pitchFamily="49" charset="-128"/>
            </a:endParaRPr>
          </a:p>
          <a:p>
            <a:pPr>
              <a:lnSpc>
                <a:spcPts val="1200"/>
              </a:lnSpc>
            </a:pPr>
            <a:r>
              <a:rPr kumimoji="1" lang="ja-JP" altLang="en-US" sz="1100" dirty="0">
                <a:latin typeface="HGｺﾞｼｯｸM" panose="020B0609000000000000" pitchFamily="49" charset="-128"/>
                <a:ea typeface="HGｺﾞｼｯｸM" panose="020B0609000000000000" pitchFamily="49" charset="-128"/>
              </a:rPr>
              <a:t>　○基金を財源として、事業を実施</a:t>
            </a:r>
          </a:p>
        </p:txBody>
      </p:sp>
      <p:sp>
        <p:nvSpPr>
          <p:cNvPr id="10" name="角丸四角形 9"/>
          <p:cNvSpPr/>
          <p:nvPr/>
        </p:nvSpPr>
        <p:spPr>
          <a:xfrm>
            <a:off x="3851920" y="3789040"/>
            <a:ext cx="4896544" cy="2209472"/>
          </a:xfrm>
          <a:prstGeom prst="roundRect">
            <a:avLst>
              <a:gd name="adj" fmla="val 7040"/>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HGｺﾞｼｯｸM" panose="020B0609000000000000" pitchFamily="49" charset="-128"/>
                <a:ea typeface="HGｺﾞｼｯｸM" panose="020B0609000000000000" pitchFamily="49" charset="-128"/>
              </a:rPr>
              <a:t>府が求めている「弾力的な運用」</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ja-JP" sz="1200" dirty="0">
                <a:solidFill>
                  <a:schemeClr val="tx1"/>
                </a:solidFill>
                <a:latin typeface="HGｺﾞｼｯｸM" panose="020B0609000000000000" pitchFamily="49" charset="-128"/>
                <a:ea typeface="HGｺﾞｼｯｸM" panose="020B0609000000000000" pitchFamily="49" charset="-128"/>
              </a:rPr>
              <a:t>○地域医療介護総合確保基金の対象事業は、次の３区分で構成され</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ています。</a:t>
            </a: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事業区分Ⅰ：地域医療構想の達成に向けた医療機関の施設又は設</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備の整備に関する事業</a:t>
            </a: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事業区分Ⅱ：居宅等における医療の提供に関する事業</a:t>
            </a: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事業区分Ⅲ：医療従事者の確保に関する事業</a:t>
            </a:r>
          </a:p>
          <a:p>
            <a:r>
              <a:rPr lang="ja-JP" altLang="ja-JP" sz="1200" dirty="0">
                <a:solidFill>
                  <a:schemeClr val="tx1"/>
                </a:solidFill>
                <a:latin typeface="HGｺﾞｼｯｸM" panose="020B0609000000000000" pitchFamily="49" charset="-128"/>
                <a:ea typeface="HGｺﾞｼｯｸM" panose="020B0609000000000000" pitchFamily="49" charset="-128"/>
              </a:rPr>
              <a:t>○基金の運用上、この３事業区分間での流用は認められていません</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が、出来るだけ早期に効率的かつ質の高い医療提供体制の構築等</a:t>
            </a:r>
            <a:r>
              <a:rPr lang="ja-JP" altLang="en-US" sz="1200" dirty="0">
                <a:solidFill>
                  <a:schemeClr val="tx1"/>
                </a:solidFill>
                <a:latin typeface="HGｺﾞｼｯｸM" panose="020B0609000000000000" pitchFamily="49" charset="-128"/>
                <a:ea typeface="HGｺﾞｼｯｸM" panose="020B0609000000000000" pitchFamily="49" charset="-128"/>
              </a:rPr>
              <a:t>　</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を図るため、基金を柔軟かつ有効に活用して新たな事業が実施で</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きるよう、事業間流用を求めるものです。</a:t>
            </a:r>
            <a:endParaRPr lang="ja-JP" altLang="en-US" sz="1200" dirty="0">
              <a:solidFill>
                <a:schemeClr val="tx1"/>
              </a:solidFill>
              <a:latin typeface="HGｺﾞｼｯｸM" panose="020B0609000000000000" pitchFamily="49" charset="-128"/>
              <a:ea typeface="HGｺﾞｼｯｸM" panose="020B0609000000000000" pitchFamily="49" charset="-128"/>
            </a:endParaRPr>
          </a:p>
        </p:txBody>
      </p:sp>
      <p:pic>
        <p:nvPicPr>
          <p:cNvPr id="13" name="図 12"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469567"/>
            <a:ext cx="3134163" cy="3600953"/>
          </a:xfrm>
          <a:prstGeom prst="rect">
            <a:avLst/>
          </a:prstGeom>
        </p:spPr>
      </p:pic>
      <p:sp>
        <p:nvSpPr>
          <p:cNvPr id="9"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25</a:t>
            </a:r>
            <a:endParaRPr kumimoji="1" lang="ja-JP" altLang="en-US" dirty="0"/>
          </a:p>
        </p:txBody>
      </p:sp>
    </p:spTree>
    <p:extLst>
      <p:ext uri="{BB962C8B-B14F-4D97-AF65-F5344CB8AC3E}">
        <p14:creationId xmlns:p14="http://schemas.microsoft.com/office/powerpoint/2010/main" val="2226381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1520" y="332656"/>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■緊急防災・減災事業債の期間延長など、防災・減災への財政措置の充実</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39552" y="692696"/>
            <a:ext cx="8280920" cy="2062103"/>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広範なゼロメートル地帯や地下街等を抱え、人口・企業・資産が集積する大阪においては、南海トラフ巨大地震により甚大な津波浸水被害が想定されます。</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本府では、防潮堤等の耐震・液状化対策を最重要施策に位置付け、期限を定めて対策に取り組んでいますが、現行の防災・安全交付金等の配分額は、こうした事業の緊急性に対応できない状況にあります。</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策を早期に完了し、ストック効果の最大化を図ることにより、国民の生命と財産を守り、日本の社会経済の発展に寄与するため、新規制度の創設を含めた別枠予算を確保するとともに、緊急防災・減災事業債の期間の延長など、地方財政措置を講じるべきです。</a:t>
            </a:r>
          </a:p>
        </p:txBody>
      </p:sp>
      <p:sp>
        <p:nvSpPr>
          <p:cNvPr id="7" name="テキスト ボックス 6"/>
          <p:cNvSpPr txBox="1"/>
          <p:nvPr/>
        </p:nvSpPr>
        <p:spPr>
          <a:xfrm>
            <a:off x="251520" y="2924944"/>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奨学施策の充実</a:t>
            </a:r>
          </a:p>
        </p:txBody>
      </p:sp>
      <p:sp>
        <p:nvSpPr>
          <p:cNvPr id="11" name="テキスト ボックス 10"/>
          <p:cNvSpPr txBox="1"/>
          <p:nvPr/>
        </p:nvSpPr>
        <p:spPr>
          <a:xfrm>
            <a:off x="539552" y="3294276"/>
            <a:ext cx="8280920" cy="830997"/>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校生等奨学給付金については、事務費も含め安定した財源の確保を図り全額国庫負担により実施するべきです。その上で、低所得者に対する給付については、第１子と第２子以降の支給額の差を解消するため、更なる見直しを行うべき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55576" y="4365104"/>
            <a:ext cx="7704856" cy="1512168"/>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PｺﾞｼｯｸM" panose="020B0600000000000000" pitchFamily="50" charset="-128"/>
                <a:ea typeface="HGPｺﾞｼｯｸM" panose="020B0600000000000000" pitchFamily="50" charset="-128"/>
              </a:rPr>
              <a:t>＜子供の貧困対策に関する大綱について（平成</a:t>
            </a:r>
            <a:r>
              <a:rPr lang="en-US" altLang="ja-JP" sz="1200" dirty="0">
                <a:solidFill>
                  <a:schemeClr val="tx1"/>
                </a:solidFill>
                <a:latin typeface="HGPｺﾞｼｯｸM" panose="020B0600000000000000" pitchFamily="50" charset="-128"/>
                <a:ea typeface="HGPｺﾞｼｯｸM" panose="020B0600000000000000" pitchFamily="50" charset="-128"/>
              </a:rPr>
              <a:t>26</a:t>
            </a:r>
            <a:r>
              <a:rPr lang="ja-JP" altLang="en-US" sz="1200" dirty="0">
                <a:solidFill>
                  <a:schemeClr val="tx1"/>
                </a:solidFill>
                <a:latin typeface="HGPｺﾞｼｯｸM" panose="020B0600000000000000" pitchFamily="50" charset="-128"/>
                <a:ea typeface="HGPｺﾞｼｯｸM" panose="020B0600000000000000" pitchFamily="50" charset="-128"/>
              </a:rPr>
              <a:t>年８月</a:t>
            </a:r>
            <a:r>
              <a:rPr lang="en-US" altLang="ja-JP" sz="1200" dirty="0">
                <a:solidFill>
                  <a:schemeClr val="tx1"/>
                </a:solidFill>
                <a:latin typeface="HGPｺﾞｼｯｸM" panose="020B0600000000000000" pitchFamily="50" charset="-128"/>
                <a:ea typeface="HGPｺﾞｼｯｸM" panose="020B0600000000000000" pitchFamily="50" charset="-128"/>
              </a:rPr>
              <a:t>29</a:t>
            </a:r>
            <a:r>
              <a:rPr lang="ja-JP" altLang="en-US" sz="1200" dirty="0">
                <a:solidFill>
                  <a:schemeClr val="tx1"/>
                </a:solidFill>
                <a:latin typeface="HGPｺﾞｼｯｸM" panose="020B0600000000000000" pitchFamily="50" charset="-128"/>
                <a:ea typeface="HGPｺﾞｼｯｸM" panose="020B0600000000000000" pitchFamily="50" charset="-128"/>
              </a:rPr>
              <a:t>日閣議決定）　抜粋＞</a:t>
            </a:r>
          </a:p>
          <a:p>
            <a:endParaRPr lang="en-US" altLang="ja-JP" sz="1200" dirty="0">
              <a:solidFill>
                <a:schemeClr val="tx1"/>
              </a:solidFill>
              <a:latin typeface="HGPｺﾞｼｯｸM" panose="020B0600000000000000" pitchFamily="50" charset="-128"/>
              <a:ea typeface="HGPｺﾞｼｯｸM" panose="020B0600000000000000" pitchFamily="50" charset="-128"/>
            </a:endParaRPr>
          </a:p>
          <a:p>
            <a:r>
              <a:rPr lang="ja-JP" altLang="en-US" sz="1200" dirty="0">
                <a:solidFill>
                  <a:schemeClr val="tx1"/>
                </a:solidFill>
                <a:latin typeface="HGPｺﾞｼｯｸM" panose="020B0600000000000000" pitchFamily="50" charset="-128"/>
                <a:ea typeface="HGPｺﾞｼｯｸM" panose="020B0600000000000000" pitchFamily="50" charset="-128"/>
              </a:rPr>
              <a:t>（「高校生等奨学給付金（奨学のための給付金）制度」などによる経済的負担の軽減）</a:t>
            </a:r>
          </a:p>
          <a:p>
            <a:r>
              <a:rPr lang="ja-JP" altLang="en-US" sz="1200" dirty="0">
                <a:solidFill>
                  <a:schemeClr val="tx1"/>
                </a:solidFill>
                <a:latin typeface="HGPｺﾞｼｯｸM" panose="020B0600000000000000" pitchFamily="50" charset="-128"/>
                <a:ea typeface="HGPｺﾞｼｯｸM" panose="020B0600000000000000" pitchFamily="50" charset="-128"/>
              </a:rPr>
              <a:t>　全ての意志ある生徒が安心して教育を受けられるよう、平成</a:t>
            </a:r>
            <a:r>
              <a:rPr lang="en-US" altLang="ja-JP" sz="1200" dirty="0">
                <a:solidFill>
                  <a:schemeClr val="tx1"/>
                </a:solidFill>
                <a:latin typeface="HGPｺﾞｼｯｸM" panose="020B0600000000000000" pitchFamily="50" charset="-128"/>
                <a:ea typeface="HGPｺﾞｼｯｸM" panose="020B0600000000000000" pitchFamily="50" charset="-128"/>
              </a:rPr>
              <a:t>26</a:t>
            </a:r>
            <a:r>
              <a:rPr lang="ja-JP" altLang="en-US" sz="1200" dirty="0">
                <a:solidFill>
                  <a:schemeClr val="tx1"/>
                </a:solidFill>
                <a:latin typeface="HGPｺﾞｼｯｸM" panose="020B0600000000000000" pitchFamily="50" charset="-128"/>
                <a:ea typeface="HGPｺﾞｼｯｸM" panose="020B0600000000000000" pitchFamily="50" charset="-128"/>
              </a:rPr>
              <a:t>年度以降の入学生を対象とする高等学校等就学支援金制度を着実に実施するとともに、授業料以外の教育費負担を軽減するため、低所得世帯の生徒に対する支援として創設された「高校生等奨学給付金（奨学のための給付金）制度」などについて、都道府県での実施状況を踏まえつつ、着実に実施することにより、低所得世帯への支援の充実を図る。</a:t>
            </a:r>
          </a:p>
        </p:txBody>
      </p:sp>
      <p:sp>
        <p:nvSpPr>
          <p:cNvPr id="13"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26</a:t>
            </a:r>
            <a:endParaRPr lang="ja-JP" altLang="en-US" dirty="0"/>
          </a:p>
        </p:txBody>
      </p:sp>
    </p:spTree>
    <p:extLst>
      <p:ext uri="{BB962C8B-B14F-4D97-AF65-F5344CB8AC3E}">
        <p14:creationId xmlns:p14="http://schemas.microsoft.com/office/powerpoint/2010/main" val="250182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1520" y="404664"/>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■市町村債に対する公的資金の安定的確保</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39552" y="764704"/>
            <a:ext cx="8280920" cy="2062103"/>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市町村では、防災・減災対策の強化や地域の活性化等への取組みが進められています。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れらの事業を着実に推進できるよう、それぞれの団体において自己の責任の下で資金調達すべきところではありますが、とりわけ、小規模団体や財政基盤の脆弱な団体においては、市場等からの資金調達力が弱いこと等から、公的資金（財政融資資金・地方公共団体金融機構資金）が重要な資金調達手段となっています。</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的には、新たな資金調達手法を構築していく必要がありますが、当面は、市町村に対する公的資金の確保を最優先する等の配慮が必要であるとともに、本府に対する公的資金を府内市町村分として柔軟に活用できるものにするべきです。</a:t>
            </a:r>
          </a:p>
        </p:txBody>
      </p:sp>
      <p:sp>
        <p:nvSpPr>
          <p:cNvPr id="6"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27</a:t>
            </a:r>
            <a:endParaRPr kumimoji="1" lang="ja-JP" altLang="en-US" dirty="0"/>
          </a:p>
        </p:txBody>
      </p:sp>
    </p:spTree>
    <p:extLst>
      <p:ext uri="{BB962C8B-B14F-4D97-AF65-F5344CB8AC3E}">
        <p14:creationId xmlns:p14="http://schemas.microsoft.com/office/powerpoint/2010/main" val="2949427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323528" y="1442393"/>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529662" y="980728"/>
            <a:ext cx="6066674" cy="461665"/>
          </a:xfrm>
          <a:prstGeom prst="rect">
            <a:avLst/>
          </a:prstGeom>
          <a:noFill/>
        </p:spPr>
        <p:txBody>
          <a:bodyPr wrap="square" rtlCol="0" anchor="ctr">
            <a:spAutoFit/>
          </a:bodyPr>
          <a:lstStyle/>
          <a:p>
            <a:pPr algn="ct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a:t>
            </a:r>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2989967904"/>
              </p:ext>
            </p:extLst>
          </p:nvPr>
        </p:nvGraphicFramePr>
        <p:xfrm>
          <a:off x="899592" y="1600006"/>
          <a:ext cx="7632848" cy="3413170"/>
        </p:xfrm>
        <a:graphic>
          <a:graphicData uri="http://schemas.openxmlformats.org/drawingml/2006/table">
            <a:tbl>
              <a:tblPr>
                <a:tableStyleId>{5C22544A-7EE6-4342-B048-85BDC9FD1C3A}</a:tableStyleId>
              </a:tblPr>
              <a:tblGrid>
                <a:gridCol w="6792534"/>
                <a:gridCol w="840314"/>
              </a:tblGrid>
              <a:tr h="554618">
                <a:tc>
                  <a:txBody>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１．府財政の特徴</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4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２．平成</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年度一般会計決算見込の概要</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4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３．財政調整基金の活用状況</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4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４．中期見通し（平成</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月仮試算）</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4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５．国への提言</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34611">
                <a:tc>
                  <a:txBody>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６．「行財政改革推進プラン（案）の取組み状況＜平成</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年度＞」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における「主な点検項目」の平成</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月時点の取組状況</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22616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827584" y="3356992"/>
            <a:ext cx="7704856" cy="1008112"/>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PｺﾞｼｯｸM" panose="020B0600000000000000" pitchFamily="50" charset="-128"/>
                <a:ea typeface="HGPｺﾞｼｯｸM" panose="020B0600000000000000" pitchFamily="50" charset="-128"/>
              </a:rPr>
              <a:t>＜災害救助法　抜粋＞</a:t>
            </a:r>
          </a:p>
          <a:p>
            <a:pPr marL="180975" indent="-180975"/>
            <a:r>
              <a:rPr lang="ja-JP" altLang="en-US" sz="1200" dirty="0">
                <a:solidFill>
                  <a:schemeClr val="tx1"/>
                </a:solidFill>
                <a:latin typeface="HGPｺﾞｼｯｸM" panose="020B0600000000000000" pitchFamily="50" charset="-128"/>
                <a:ea typeface="HGPｺﾞｼｯｸM" panose="020B0600000000000000" pitchFamily="50" charset="-128"/>
              </a:rPr>
              <a:t>第</a:t>
            </a:r>
            <a:r>
              <a:rPr lang="en-US" altLang="ja-JP" sz="1200" dirty="0">
                <a:solidFill>
                  <a:schemeClr val="tx1"/>
                </a:solidFill>
                <a:latin typeface="HGPｺﾞｼｯｸM" panose="020B0600000000000000" pitchFamily="50" charset="-128"/>
                <a:ea typeface="HGPｺﾞｼｯｸM" panose="020B0600000000000000" pitchFamily="50" charset="-128"/>
              </a:rPr>
              <a:t>23</a:t>
            </a:r>
            <a:r>
              <a:rPr lang="ja-JP" altLang="en-US" sz="1200" dirty="0">
                <a:solidFill>
                  <a:schemeClr val="tx1"/>
                </a:solidFill>
                <a:latin typeface="HGPｺﾞｼｯｸM" panose="020B0600000000000000" pitchFamily="50" charset="-128"/>
                <a:ea typeface="HGPｺﾞｼｯｸM" panose="020B0600000000000000" pitchFamily="50" charset="-128"/>
              </a:rPr>
              <a:t>条 　災害救助基金の各年度における最少額は当該都道府県の当該年度の前年度の前三年間における地方税法に定める普通税の収入額の決算額の平均年額の千分の五に相当する額とし、災害救助基金がその最少額に達していない場合は、都道府県は、政令で定める金額を、当該年度において、積み立てなければならない。 </a:t>
            </a:r>
          </a:p>
        </p:txBody>
      </p:sp>
      <p:sp>
        <p:nvSpPr>
          <p:cNvPr id="11" name="テキスト ボックス 10"/>
          <p:cNvSpPr txBox="1"/>
          <p:nvPr/>
        </p:nvSpPr>
        <p:spPr>
          <a:xfrm>
            <a:off x="251520" y="4581128"/>
            <a:ext cx="8424000"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統計専任職員配置費の超過負担分の解消</a:t>
            </a:r>
          </a:p>
        </p:txBody>
      </p:sp>
      <p:sp>
        <p:nvSpPr>
          <p:cNvPr id="12" name="テキスト ボックス 11"/>
          <p:cNvSpPr txBox="1"/>
          <p:nvPr/>
        </p:nvSpPr>
        <p:spPr>
          <a:xfrm>
            <a:off x="539552" y="4950460"/>
            <a:ext cx="8280920" cy="1077218"/>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統計専任職員配置費については、国の積算基準が低いことから、都道府県において多額の超過負担を要しています。現行の積算基準が設定されてから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年以上が経過していることから</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全国都道府県の職員給与の実態把握を行った上で、積算基準を実際の配置職員の年齢構成及び給与支給実態に合わせ引き上げるべきです。</a:t>
            </a:r>
          </a:p>
        </p:txBody>
      </p:sp>
      <p:sp>
        <p:nvSpPr>
          <p:cNvPr id="10" name="正方形/長方形 9"/>
          <p:cNvSpPr/>
          <p:nvPr/>
        </p:nvSpPr>
        <p:spPr>
          <a:xfrm>
            <a:off x="165504" y="620688"/>
            <a:ext cx="5630632" cy="400110"/>
          </a:xfrm>
          <a:prstGeom prst="rect">
            <a:avLst/>
          </a:prstGeom>
        </p:spPr>
        <p:txBody>
          <a:bodyPr wrap="square">
            <a:spAutoFit/>
          </a:bodyPr>
          <a:lstStyle/>
          <a:p>
            <a:pPr marL="271463" indent="-271463" algn="just"/>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地方に対する義務付け・基準付けの見直し等</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51520" y="1052736"/>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災害救助基金の最少積立額の基準見直し</a:t>
            </a:r>
          </a:p>
        </p:txBody>
      </p:sp>
      <p:sp>
        <p:nvSpPr>
          <p:cNvPr id="14" name="テキスト ボックス 13"/>
          <p:cNvSpPr txBox="1"/>
          <p:nvPr/>
        </p:nvSpPr>
        <p:spPr>
          <a:xfrm>
            <a:off x="539552" y="1484784"/>
            <a:ext cx="8280920" cy="1815882"/>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規模災害時における応急救助費に充当するため、都道府県に災害救助基金の設置と最少積立額の確保が義務付けられていますが、最少積立額は、都道府県の普通税の収入額を基準に算定することとされ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現行の算定方法については、昭和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年度の法律改正以降見直されていませんが、これまでの税制改正の影響や社会情勢の変化等を踏まえた方法となるよう改正すべきです。</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あわせて、救助費用に対する国庫負担の基準についても、単に普通税収入額のみを基準にするのではなく、各都道府県の財政的な負担能力を反映した基準へ見直すべきです。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148570"/>
            <a:ext cx="5976664"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５．</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国への提言</a:t>
            </a:r>
          </a:p>
        </p:txBody>
      </p:sp>
      <p:sp>
        <p:nvSpPr>
          <p:cNvPr id="17"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28</a:t>
            </a:r>
            <a:endParaRPr lang="ja-JP" altLang="en-US" dirty="0"/>
          </a:p>
        </p:txBody>
      </p:sp>
    </p:spTree>
    <p:extLst>
      <p:ext uri="{BB962C8B-B14F-4D97-AF65-F5344CB8AC3E}">
        <p14:creationId xmlns:p14="http://schemas.microsoft.com/office/powerpoint/2010/main" val="2223113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31540" y="2369206"/>
            <a:ext cx="8280920" cy="1015663"/>
          </a:xfrm>
          <a:prstGeom prst="rect">
            <a:avLst/>
          </a:prstGeom>
          <a:noFill/>
        </p:spPr>
        <p:txBody>
          <a:bodyPr wrap="square" rtlCol="0" anchor="ctr">
            <a:spAutoFit/>
          </a:body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「行財政改革推進プラン（案）の取組み状況＜平成</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における「主な点検項目」の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時点の取組状況</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a:xfrm>
            <a:off x="6902896" y="644825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29</a:t>
            </a:r>
            <a:endParaRPr lang="ja-JP" altLang="en-US" dirty="0"/>
          </a:p>
        </p:txBody>
      </p:sp>
    </p:spTree>
    <p:extLst>
      <p:ext uri="{BB962C8B-B14F-4D97-AF65-F5344CB8AC3E}">
        <p14:creationId xmlns:p14="http://schemas.microsoft.com/office/powerpoint/2010/main" val="2672905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22190"/>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37219706"/>
              </p:ext>
            </p:extLst>
          </p:nvPr>
        </p:nvGraphicFramePr>
        <p:xfrm>
          <a:off x="331911" y="1207219"/>
          <a:ext cx="8560568" cy="5157889"/>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656184">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762643">
                  <a:extLst>
                    <a:ext uri="{9D8B030D-6E8A-4147-A177-3AD203B41FA5}">
                      <a16:colId xmlns="" xmlns:a16="http://schemas.microsoft.com/office/drawing/2014/main" val="20004"/>
                    </a:ext>
                  </a:extLst>
                </a:gridCol>
              </a:tblGrid>
              <a:tr h="370840">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大阪府立大学運営費交付金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１０１．３億円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a:t>
                      </a:r>
                      <a:r>
                        <a:rPr kumimoji="1" lang="ja-JP"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１０１．</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９８．</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府民文化部</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府民文化総務課</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・現中期計画における取組状況を踏まえ、次期計画期間中においても更なる効率的な運営や自主財源の確保に取り組む。</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なお、次期計画期間中の運営費交付金については、統合など大学の今後のあり方を踏まえて、改めて検討する。</a:t>
                      </a:r>
                    </a:p>
                  </a:txBody>
                  <a:tcPr anchor="ctr"/>
                </a:tc>
                <a:tc>
                  <a:txBody>
                    <a:bodyPr/>
                    <a:lstStyle/>
                    <a:p>
                      <a:pPr>
                        <a:lnSpc>
                          <a:spcPct val="1200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○更なる効率的な運営や自主財源の確保に向けて、外部資金や寄付金の獲得体制の強化、利用料金の見直し等に取り組んでいる。</a:t>
                      </a:r>
                    </a:p>
                    <a:p>
                      <a:pPr>
                        <a:lnSpc>
                          <a:spcPct val="1200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○なお、次期計画期間中の運営費交付金については、統合など大学の今後のあり方を踏まえ、具体的に検討を行う。</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大阪府立病院機構運営費負担金</a:t>
                      </a:r>
                      <a:b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９８．０億円</a:t>
                      </a:r>
                      <a:b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９８．１億円</a:t>
                      </a:r>
                      <a:b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７７．３億円</a:t>
                      </a:r>
                      <a:endPar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年度は、基礎年金拠出金等公的負担金を分離して予算化</a:t>
                      </a:r>
                      <a:endParaRPr kumimoji="1" lang="zh-TW"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健康医療部　</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保健医療室</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・元利償還金の増加が見込まれる中にあっても、経営改善の効果、政策医療・保健衛生行政経費における内容のさらなる精査を行い、段階的に負担金（運営費部分）の縮減を図る。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運営費負担金を算出するにあたり、直近の決算データに置き換えて原価計算を実施するとともに、政策医療とそれ以外の医療を区分する判定基準及び保健衛生行政経費を精査し、運営費部分の縮減を行った。</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2"/>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大阪府立環境農林水産総合研究所運営費交付金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１９．３億円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a:t>
                      </a:r>
                      <a:r>
                        <a:rPr kumimoji="1" lang="zh-TW"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１９．５億円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１８．５億円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環境農林水産総務課</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・独立行政法人化による効果である研究所の自律的、弾力的な業務運営を進め、外部の研究資金のさらなる獲得や研究事業の収益化等、法人の自己収入の確保を図る。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そのうえで、次期中期計画策定時に運営費交付金の見直しを図る。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○外部研究資金の獲得や、依頼試験の実施などにより、自己収入の確保に努めた。また、第</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期中期計画期間（</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）における自己収入の一層の確保に向けて</a:t>
                      </a:r>
                      <a:r>
                        <a:rPr kumimoji="1" lang="ja-JP" altLang="en-US" sz="9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取り組んでいる。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●運営管理費等の縮減に努め、運営費交付金の見直しを行った。</a:t>
                      </a:r>
                    </a:p>
                  </a:txBody>
                  <a:tcPr anchor="ctr"/>
                </a:tc>
                <a:extLst>
                  <a:ext uri="{0D108BD9-81ED-4DB2-BD59-A6C34878D82A}">
                    <a16:rowId xmlns="" xmlns:a16="http://schemas.microsoft.com/office/drawing/2014/main" val="10003"/>
                  </a:ext>
                </a:extLst>
              </a:tr>
              <a:tr h="1275372">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大阪府立産業技術総合研究所運営費交付金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２１．２億円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２１．３億円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１９．</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商工労働部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計画の策定にあたっては、必要な研究員を確保しつつ、中小企業のニーズに応える質の高いサービスを提供し、さらなる事業収入の確保を図るとともに、事務職員の採用形態の見直し等による効率化などの経費削減を図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なお、次期計画期間中の運営費交付金については、市立工業研究所との統合など今後のあり方を踏まえて、改めて検討する。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●市立工業研究所との統合を目指していることから、現行中期計画</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年延長（</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まで）することとした。</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なお、運営費交付金については、市立工業研究所との統合などを踏まえ検討する。</a:t>
                      </a:r>
                    </a:p>
                  </a:txBody>
                  <a:tcPr anchor="ctr"/>
                </a:tc>
                <a:extLst>
                  <a:ext uri="{0D108BD9-81ED-4DB2-BD59-A6C34878D82A}">
                    <a16:rowId xmlns="" xmlns:a16="http://schemas.microsoft.com/office/drawing/2014/main" val="10004"/>
                  </a:ext>
                </a:extLst>
              </a:tr>
            </a:tbl>
          </a:graphicData>
        </a:graphic>
      </p:graphicFrame>
      <p:sp>
        <p:nvSpPr>
          <p:cNvPr id="8" name="テキスト ボックス 7"/>
          <p:cNvSpPr txBox="1"/>
          <p:nvPr/>
        </p:nvSpPr>
        <p:spPr>
          <a:xfrm>
            <a:off x="251520" y="148570"/>
            <a:ext cx="8568952" cy="707886"/>
          </a:xfrm>
          <a:prstGeom prst="rect">
            <a:avLst/>
          </a:prstGeom>
          <a:noFill/>
        </p:spPr>
        <p:txBody>
          <a:bodyPr wrap="square" rtlCol="0">
            <a:spAutoFit/>
          </a:body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６．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「行財政改革推進プラン</a:t>
            </a:r>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（案）</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の取組み状況＜平成</a:t>
            </a:r>
            <a:r>
              <a:rPr lang="en-US" altLang="ja-JP" sz="2000" b="1" spc="-15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おける「主な点検項目」の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時点の取組状況</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30</a:t>
            </a:r>
            <a:endParaRPr lang="ja-JP" altLang="en-US" dirty="0"/>
          </a:p>
        </p:txBody>
      </p:sp>
    </p:spTree>
    <p:extLst>
      <p:ext uri="{BB962C8B-B14F-4D97-AF65-F5344CB8AC3E}">
        <p14:creationId xmlns:p14="http://schemas.microsoft.com/office/powerpoint/2010/main" val="3870883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1" y="923053"/>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51475864"/>
              </p:ext>
            </p:extLst>
          </p:nvPr>
        </p:nvGraphicFramePr>
        <p:xfrm>
          <a:off x="331911" y="1207219"/>
          <a:ext cx="8560568" cy="5236845"/>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762643">
                  <a:extLst>
                    <a:ext uri="{9D8B030D-6E8A-4147-A177-3AD203B41FA5}">
                      <a16:colId xmlns="" xmlns:a16="http://schemas.microsoft.com/office/drawing/2014/main" val="20004"/>
                    </a:ext>
                  </a:extLst>
                </a:gridCol>
              </a:tblGrid>
              <a:tr h="370840">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中小企業向け制度融資</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預託     ３，８５９．２億円</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損失補償　　　　４８．８億円</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預託　   ３，０２７．５億円</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損失補償　  　　３６．８億円</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9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預託　   ３，６２３．７億円</a:t>
                      </a:r>
                      <a:b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損失補償　  　　３３．７億円</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商工労働部</a:t>
                      </a:r>
                      <a:b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中小企業支援室</a:t>
                      </a: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・責任共有制度により実施している成長支援型の融資メニューについては、平成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年度からチャレンジ応援資金の一部の融資メニューについて、府と信用保証協会の損失補償割合を１：１に見直し。</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制度の効果や手法の妥当性、効率性についての検証の手法について、検討を進める。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年度からチャレンジ応援資金の一部の融資メニューについて、府と信用保証協会の損失補償割合を１：１に見直しを実施した。</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効果や手法の妥当性、効率性についての検証の手法の検討について、主要金融機関・信用保証協会・主要都道府県に対するヒアリング、制度融資の承諾実績と関連経済指標の推移の比較等を実施した。</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a:t>
                      </a:r>
                    </a:p>
                    <a:p>
                      <a:pPr algn="l" fontAlgn="ct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２０３．４億円</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２００．４億円</a:t>
                      </a: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１９６．２億円</a:t>
                      </a: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福祉部</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国民健康保険課</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・制度全体の抜本的な見直しについては、国における医療保険制度等を見極めつつ、市町村との研究会での検討を踏まえ、持続可能な制度を構築していく。</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このうち、乳幼児医療費助成制度については、平成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補助制度（年齢及び所得制限による対象者の範囲）の再構築を図るとともに、子ども・子育て支援新制度の実施に合わせ、乳幼児医療を含む子育て支援サービスの水準向上に向け、「新子育て支援交付金」を創設。</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また、福祉医療費助成制度は</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すべての都道府県で実施されており、事実上</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ナショナル・ミニマムとなっていることから、国において制度化されるよう、引き続き強く要請。</a:t>
                      </a:r>
                    </a:p>
                  </a:txBody>
                  <a:tcPr anchor="ctr"/>
                </a:tc>
                <a:tc>
                  <a:txBody>
                    <a:bodyPr/>
                    <a:lstStyle/>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●厚生労働省に対して、福祉医療費助成制度の国における制度化及び国庫負担金減額措置の廃止に関して要望した。</a:t>
                      </a:r>
                    </a:p>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提案・要望</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年度国の施策並びに予算に関する最重点 </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提案・要望</a:t>
                      </a:r>
                    </a:p>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年度国の施策並びに予算に関する提案・要</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望（福祉関連）</a:t>
                      </a:r>
                    </a:p>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●市長会・町村長会との共同要望</a:t>
                      </a:r>
                    </a:p>
                    <a:p>
                      <a:pPr>
                        <a:lnSpc>
                          <a:spcPts val="800"/>
                        </a:lnSpc>
                      </a:pP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●将来に向けた持続可能な制度とする観点から、府と市町村が</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共同で設置した研究会において、</a:t>
                      </a:r>
                      <a:r>
                        <a:rPr kumimoji="1" lang="ja-JP" altLang="en-US" sz="9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制度の実態について検証、今後のあり方について研究</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し、平成</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月に報告書として取りまとめた。</a:t>
                      </a:r>
                      <a:endParaRPr kumimoji="1" lang="ja-JP" altLang="en-US" sz="9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kumimoji="1" lang="ja-JP" altLang="en-US" sz="900" u="none"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会報告書を踏まえ、医療費の増嵩、福祉医療費助成制度を取り巻く情勢や府の厳しい財政状況等を勘案し、実施主体である市町村から意見を伺いながら、制度の持続可能性の観点から、府としての考え方を整理中。</a:t>
                      </a:r>
                    </a:p>
                  </a:txBody>
                  <a:tcPr anchor="ctr"/>
                </a:tc>
                <a:extLst>
                  <a:ext uri="{0D108BD9-81ED-4DB2-BD59-A6C34878D82A}">
                    <a16:rowId xmlns="" xmlns:a16="http://schemas.microsoft.com/office/drawing/2014/main" val="10002"/>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私立幼稚園振興助成費</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１５６．０億円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１５６．８億円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５１</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教育庁</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私学課</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子育て支援新制度の導入後、私立幼稚園として存続する幼稚園については、引き続き経常費助成等を実施するとともに、新制度の趣旨を踏まえ、長時間の預かり保育に対する補助制度を再構築することで、認定こども園への移行を促進し、府内の待機児童の解消や子育て支援の充実を図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制度の趣旨を踏まえ、認定こども園への移行を促進し、府内の待機児童の解消や子育て支援の充実を図るため、私立幼稚園に対して個別相談や意見交換会などを実施するとともに、長時間の預かり保育に対する補助事業を認定こども園移行支援事業に再構築した。</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3"/>
                  </a:ext>
                </a:extLst>
              </a:tr>
            </a:tbl>
          </a:graphicData>
        </a:graphic>
      </p:graphicFrame>
      <p:sp>
        <p:nvSpPr>
          <p:cNvPr id="9" name="スライド番号プレースホルダー 1"/>
          <p:cNvSpPr>
            <a:spLocks noGrp="1"/>
          </p:cNvSpPr>
          <p:nvPr>
            <p:ph type="sldNum" sz="quarter" idx="12"/>
          </p:nvPr>
        </p:nvSpPr>
        <p:spPr>
          <a:xfrm>
            <a:off x="6902896" y="6448251"/>
            <a:ext cx="2133600" cy="365125"/>
          </a:xfrm>
        </p:spPr>
        <p:txBody>
          <a:bodyPr/>
          <a:lstStyle/>
          <a:p>
            <a:r>
              <a:rPr lang="en-US" altLang="ja-JP" dirty="0" smtClean="0"/>
              <a:t>31</a:t>
            </a:r>
            <a:endParaRPr kumimoji="1" lang="ja-JP" altLang="en-US" dirty="0"/>
          </a:p>
        </p:txBody>
      </p:sp>
    </p:spTree>
    <p:extLst>
      <p:ext uri="{BB962C8B-B14F-4D97-AF65-F5344CB8AC3E}">
        <p14:creationId xmlns:p14="http://schemas.microsoft.com/office/powerpoint/2010/main" val="727231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08" y="1068239"/>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5749256"/>
              </p:ext>
            </p:extLst>
          </p:nvPr>
        </p:nvGraphicFramePr>
        <p:xfrm>
          <a:off x="331908" y="1340768"/>
          <a:ext cx="8560568" cy="4815205"/>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762643">
                  <a:extLst>
                    <a:ext uri="{9D8B030D-6E8A-4147-A177-3AD203B41FA5}">
                      <a16:colId xmlns="" xmlns:a16="http://schemas.microsoft.com/office/drawing/2014/main" val="20004"/>
                    </a:ext>
                  </a:extLst>
                </a:gridCol>
              </a:tblGrid>
              <a:tr h="37084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私立高等学校等生徒授業料支援補助金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２１８．８億円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２１８．２億円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２０３．１億円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教育庁</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私学課</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・これまでの授業料支援補助金制度の効果検証を踏まえ、今後の制度のあり方について検討中。</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●授業料無償化制度の見直しにあたっては、公私の流動化やアンケート調査結果の分析、また、私学経営への影響、多額の一般財源を投入していることなど、様々な観点から検討を行った。</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その結果、平成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年度以降については、多子世帯に配慮した支援を講じるとともに、制度の持続可能性の観点から、保護者負担を一部見直し、平成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年度の新入生が卒業するまでの</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年間、適用することとした。</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＜見直しによる効果額　</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大阪府育英会助成費</a:t>
                      </a:r>
                    </a:p>
                    <a:p>
                      <a:pPr algn="l" fontAlgn="ct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１２．１億円</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１１．２億円</a:t>
                      </a: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１０．</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教育庁</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私学課</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・育英会奨学資金貸付は、国の就学支援金や、府の授業料支援補助金制度と一体的に運営していることから、授業料支援補助金制度の検討を踏まえ、より効果的な制度となるよう検討中。</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●授業料支援補助金制度の変更に伴い、平成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年度以降の新入生に対する奨学金貸付制度を改正した。</a:t>
                      </a:r>
                    </a:p>
                  </a:txBody>
                  <a:tcPr anchor="ctr"/>
                </a:tc>
                <a:extLst>
                  <a:ext uri="{0D108BD9-81ED-4DB2-BD59-A6C34878D82A}">
                    <a16:rowId xmlns="" xmlns:a16="http://schemas.microsoft.com/office/drawing/2014/main" val="10002"/>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市町村振興補助金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１０．４億円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１０．４億円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１０．０億円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市町村課</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・本補助金が、市町村における広域連携体制の整備、行財政基盤の強化等の取組みを後押しする制度としての役割を果たしているか、効果を検証していく。</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分権改革の取組みに対する府のサポートにあわせ、当該取組みを後押しする制度として運用した結果、下記のとおり、新たな権限移譲及び広域連携の構築、並びに分権改革を支える行財政改革が促進された。</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○中核市移行表明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件（岸和田市・八尾市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予定、寝屋川市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●新たな権限移譲の推進</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団体・延べ</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団体・延べ</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●広域連携体制の整備</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執行機関の共同設置、消防事務の委託　等</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●行財政改革の推進</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公共施設の統廃合　等</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3"/>
                  </a:ext>
                </a:extLst>
              </a:tr>
            </a:tbl>
          </a:graphicData>
        </a:graphic>
      </p:graphicFrame>
      <p:sp>
        <p:nvSpPr>
          <p:cNvPr id="9"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32</a:t>
            </a:r>
            <a:endParaRPr lang="ja-JP" altLang="en-US" dirty="0"/>
          </a:p>
        </p:txBody>
      </p:sp>
    </p:spTree>
    <p:extLst>
      <p:ext uri="{BB962C8B-B14F-4D97-AF65-F5344CB8AC3E}">
        <p14:creationId xmlns:p14="http://schemas.microsoft.com/office/powerpoint/2010/main" val="727231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417226718"/>
              </p:ext>
            </p:extLst>
          </p:nvPr>
        </p:nvGraphicFramePr>
        <p:xfrm>
          <a:off x="331912" y="1257727"/>
          <a:ext cx="8560568" cy="4800892"/>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762643">
                  <a:extLst>
                    <a:ext uri="{9D8B030D-6E8A-4147-A177-3AD203B41FA5}">
                      <a16:colId xmlns="" xmlns:a16="http://schemas.microsoft.com/office/drawing/2014/main" val="20004"/>
                    </a:ext>
                  </a:extLst>
                </a:gridCol>
              </a:tblGrid>
              <a:tr h="37084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総合相談事業交付金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２．３億円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２．３億円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２．７億円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府民文化部</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人権局</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・各市町村の実情や自主性を尊重しつつ、平成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年度以降の配分基準見直しを含めた交付金化後の市町村での取組実績による効果検証を行い、より効果的に事業目的の実現に寄与する制度をめざす。</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○市町村の協力を得て、コスト関係調査及びヒアリング等を実施するなど効果検証を行っているところ。今後、検証結果を踏まえ課題の整理と改善策の検討を進めていく。</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地域福祉・子育て支援交付金</a:t>
                      </a:r>
                    </a:p>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１９．９億円</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１９．９億円</a:t>
                      </a:r>
                    </a:p>
                    <a:p>
                      <a:pPr algn="l"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１９．９億円</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福祉部</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地域福祉推進室</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高齢介護室</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子ども室</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・市町村が地域の実情に応じて事業を選択し実施できる交付金の趣旨を活かしつつ、交付対象の見直しなど、より効果的に事業目的の実現に寄与する制度をめざす。</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年度、汎用性が高く、使用目的が本交付金対象事業に特定できない備品を、新たに対象外事業とするなど、対象事業を精査。</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〇府域の福祉施策の底上げを図るため、市町村の各事業において成果目標を設定し、評価・見直しを行うなど、</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を回した効果検証に取り組む。</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2"/>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モノレールの延伸</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０．５億円</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０．４億円</a:t>
                      </a:r>
                    </a:p>
                    <a:p>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３．０億円</a:t>
                      </a: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交通道路室</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モノレールの延伸の採算性については、交通計画や経営に関する有識者等第三者の意見を確認しながら検証を深める。また、近鉄新駅や乗継施設等の整備については、沿線市に応分の負担の内容を確定させ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●採算性については、有識者による検証を実施し、一定の条件のもと、事業採算性が確保できることを確認した。また、沿線市との負担内容を確定した。</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月の大阪府戦略本部会議において、事業化の意思決定がされた。</a:t>
                      </a:r>
                    </a:p>
                  </a:txBody>
                  <a:tcPr anchor="ctr"/>
                </a:tc>
                <a:extLst>
                  <a:ext uri="{0D108BD9-81ED-4DB2-BD59-A6C34878D82A}">
                    <a16:rowId xmlns="" xmlns:a16="http://schemas.microsoft.com/office/drawing/2014/main" val="10003"/>
                  </a:ext>
                </a:extLst>
              </a:tr>
              <a:tr h="1275372">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府立高等学校再編整備事業費</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１．９億円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１．５</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教育庁</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教育振興室</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・閉校により生じる財源の範囲内で再編整備（学科の見直し等）に必要不可欠な事業のみを実施する。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なお、閉校により生じる財源は将来的なものであり、不確実性が存在することから、事業の実施にあたっては、一定の見込みを精査したうえで判断を行う。</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○閉校により生じる財源の見込みを精査したうえで、エンパワメントスクールの設置、普通科総合選択制の改編等のために必要不可欠な事業を実施している。</a:t>
                      </a:r>
                    </a:p>
                  </a:txBody>
                  <a:tcPr anchor="ctr"/>
                </a:tc>
                <a:extLst>
                  <a:ext uri="{0D108BD9-81ED-4DB2-BD59-A6C34878D82A}">
                    <a16:rowId xmlns="" xmlns:a16="http://schemas.microsoft.com/office/drawing/2014/main" val="10004"/>
                  </a:ext>
                </a:extLst>
              </a:tr>
            </a:tbl>
          </a:graphicData>
        </a:graphic>
      </p:graphicFrame>
      <p:sp>
        <p:nvSpPr>
          <p:cNvPr id="9" name="スライド番号プレースホルダー 1"/>
          <p:cNvSpPr>
            <a:spLocks noGrp="1"/>
          </p:cNvSpPr>
          <p:nvPr>
            <p:ph type="sldNum" sz="quarter" idx="12"/>
          </p:nvPr>
        </p:nvSpPr>
        <p:spPr>
          <a:xfrm>
            <a:off x="6902896" y="6448251"/>
            <a:ext cx="2133600" cy="365125"/>
          </a:xfrm>
        </p:spPr>
        <p:txBody>
          <a:bodyPr/>
          <a:lstStyle/>
          <a:p>
            <a:r>
              <a:rPr lang="en-US" altLang="ja-JP" dirty="0" smtClean="0"/>
              <a:t>33</a:t>
            </a:r>
            <a:endParaRPr kumimoji="1" lang="ja-JP" altLang="en-US" dirty="0"/>
          </a:p>
        </p:txBody>
      </p:sp>
    </p:spTree>
    <p:extLst>
      <p:ext uri="{BB962C8B-B14F-4D97-AF65-F5344CB8AC3E}">
        <p14:creationId xmlns:p14="http://schemas.microsoft.com/office/powerpoint/2010/main" val="727231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681719409"/>
              </p:ext>
            </p:extLst>
          </p:nvPr>
        </p:nvGraphicFramePr>
        <p:xfrm>
          <a:off x="331912" y="1263854"/>
          <a:ext cx="8560568" cy="4119880"/>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762643">
                  <a:extLst>
                    <a:ext uri="{9D8B030D-6E8A-4147-A177-3AD203B41FA5}">
                      <a16:colId xmlns="" xmlns:a16="http://schemas.microsoft.com/office/drawing/2014/main" val="20004"/>
                    </a:ext>
                  </a:extLst>
                </a:gridCol>
              </a:tblGrid>
              <a:tr h="37084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府立学校建設事業費（耐震工事を除く）</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４４．０億円</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４０．３億円</a:t>
                      </a:r>
                    </a:p>
                    <a:p>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５０．７億円</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教育庁</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施設財務課</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・具体的な府立学校施設整備計画の策定にあたっては、今後の生徒数減少予測への対応を十分に考慮し、必要な規模・内容を精査する。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また、公共施設等総合管理計画（平成２７年度とりまとめ予定）等との整合性を図りつつ、各年度の対応量の平準化、トータルコストの縮減を進める。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月に策定された「大阪府ファシリティマネジメント基本方針（大阪府公共施設総合管理計画）」のもとに定める「府立学校施設整備方針（府立学校施設総合管理計画）」を平成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○劣化が激しく、特に緊急対策が必要な施設設備については改修を実施予定。</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公営住宅への行政投資のあり方（府営住宅事業特別会計）</a:t>
                      </a:r>
                    </a:p>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１，３９３．３億円</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１，４０７．９億円</a:t>
                      </a:r>
                    </a:p>
                    <a:p>
                      <a:pPr algn="l"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１，３２３．５億円</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住宅まちづくり部</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住宅まちづくり総務課</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都市居住課</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住宅経営室</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の人口、世帯の動向、空き家数の増加等、最新のデータを踏まえ、住宅セーフティネットに関する政策を効果検証し、府営住宅の供給を中心とした政策から、府域の住宅全体のストックを活用し、府民の安心居住と活力を創造する新たな住宅政策への転換を一層推進す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府営住宅ストックについては、将来的に量的な縮小を図るという方向性を踏まえ、平成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年度に改定するストック総合活用計画において、必要な建替え戸数（活用戸数・用途廃止戸数）の精査を行う。</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また、基礎自治体が地域のまちづくりに府営住宅を活用する観点から、府営住宅の市町移管について、市町と緊密な連携・協力のもと、さらに推進する。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月に、大阪府住宅まちづくり審議会に「大阪における今後の住宅まちづくり政策のあり方」を諮問。平成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年５月答申。</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答申を踏まえ、今後の住宅まちづくり政策がめざすべき目標、政策の枠組みや施策の展開の方向性を示す「住まうビジョン・大阪」を平成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年度に策定予定。</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○「住まうビジョン・大阪」（平成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年度策定予定）を踏まえて「大阪府営住宅ストック総合活用計画」を平成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年度に改定予定。</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月に大阪市への府営住宅移管を実施（事業中住宅を除く）。</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○大阪市以外の市町への府営住宅移管について個別協議を実施中。</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なお、大東市においては平成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月に府営住宅移管に向けた覚書を締結。</a:t>
                      </a:r>
                    </a:p>
                  </a:txBody>
                  <a:tcPr anchor="ctr"/>
                </a:tc>
                <a:extLst>
                  <a:ext uri="{0D108BD9-81ED-4DB2-BD59-A6C34878D82A}">
                    <a16:rowId xmlns="" xmlns:a16="http://schemas.microsoft.com/office/drawing/2014/main" val="10002"/>
                  </a:ext>
                </a:extLst>
              </a:tr>
            </a:tbl>
          </a:graphicData>
        </a:graphic>
      </p:graphicFrame>
      <p:sp>
        <p:nvSpPr>
          <p:cNvPr id="9"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34</a:t>
            </a:r>
            <a:endParaRPr lang="ja-JP" altLang="en-US" dirty="0"/>
          </a:p>
        </p:txBody>
      </p:sp>
    </p:spTree>
    <p:extLst>
      <p:ext uri="{BB962C8B-B14F-4D97-AF65-F5344CB8AC3E}">
        <p14:creationId xmlns:p14="http://schemas.microsoft.com/office/powerpoint/2010/main" val="727231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32551381"/>
              </p:ext>
            </p:extLst>
          </p:nvPr>
        </p:nvGraphicFramePr>
        <p:xfrm>
          <a:off x="331911" y="1207219"/>
          <a:ext cx="8632577" cy="3296920"/>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834652">
                  <a:extLst>
                    <a:ext uri="{9D8B030D-6E8A-4147-A177-3AD203B41FA5}">
                      <a16:colId xmlns="" xmlns:a16="http://schemas.microsoft.com/office/drawing/2014/main" val="20004"/>
                    </a:ext>
                  </a:extLst>
                </a:gridCol>
              </a:tblGrid>
              <a:tr h="37084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流域下水道事業特別会計繰出金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１７８．４億円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１７３．</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１６４．５億円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下水道室</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資産）情報や減価償却費など下水道の経営情報を的確に把握し、インフラマネジメントの推進や経営の透明性向上を図るため、地方公営企業法の適用に向けた取組みを行うとともに、事業をより効率的・持続的に行うための運営のあり方等について、外部有識者等の意見を聞きながら検討を行う。</a:t>
                      </a:r>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処理区の資産調査を実施し、ストック（資産）情報を的確に把握するとともに、減価償却費の算出が可能になった。より精緻なストックマネジメントを行うための基礎資料として、これを引き続き活用する予定。</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年度の地方公営企業法適用に向け作業中。</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◯将来にわたり、事業をより効率的・持続的に行うための</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経営戦略</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を策定するため、外部有識者をメンバーとする経営戦略検討懇話会を開催し、策定作業中。</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箕面北部丘陵整備事業特別会計繰出金</a:t>
                      </a:r>
                    </a:p>
                    <a:p>
                      <a:pPr algn="l" fontAlgn="ct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２６．０　億円</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２０．１　億円</a:t>
                      </a: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３２．２　億円</a:t>
                      </a:r>
                    </a:p>
                  </a:txBody>
                  <a:tcPr marL="9525" marR="9525" marT="9525" marB="0"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都市計画室</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・本事業を取り巻く状況変化に常に留意しつつ、事業費のコストカットや保留地処分金の収入確保などの取組みを進めていくことで、府費負担のさらなる縮減に努める。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年度の工事完了に向け、事業費を精査するなどコスト意識を徹底し、事業費の削減に努めている。</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月より第３区域の企業用地の募集を開始。</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○第３区域の企業用地及び第１区域の住宅地の販売により保留地処分金の収入確保に取り組んでいる。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年８月末時点）</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第１区域（５３６区画中３５２区画 販売済）</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第３区域（１７区画中１５区画 販売済）</a:t>
                      </a:r>
                    </a:p>
                  </a:txBody>
                  <a:tcPr anchor="ctr"/>
                </a:tc>
                <a:extLst>
                  <a:ext uri="{0D108BD9-81ED-4DB2-BD59-A6C34878D82A}">
                    <a16:rowId xmlns="" xmlns:a16="http://schemas.microsoft.com/office/drawing/2014/main" val="10002"/>
                  </a:ext>
                </a:extLst>
              </a:tr>
            </a:tbl>
          </a:graphicData>
        </a:graphic>
      </p:graphicFrame>
      <p:sp>
        <p:nvSpPr>
          <p:cNvPr id="9"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35</a:t>
            </a:r>
            <a:endParaRPr kumimoji="1" lang="ja-JP" altLang="en-US" dirty="0"/>
          </a:p>
        </p:txBody>
      </p:sp>
    </p:spTree>
    <p:extLst>
      <p:ext uri="{BB962C8B-B14F-4D97-AF65-F5344CB8AC3E}">
        <p14:creationId xmlns:p14="http://schemas.microsoft.com/office/powerpoint/2010/main" val="727231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②歳入確保</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04728992"/>
              </p:ext>
            </p:extLst>
          </p:nvPr>
        </p:nvGraphicFramePr>
        <p:xfrm>
          <a:off x="395538" y="1257727"/>
          <a:ext cx="8549554" cy="4759960"/>
        </p:xfrm>
        <a:graphic>
          <a:graphicData uri="http://schemas.openxmlformats.org/drawingml/2006/table">
            <a:tbl>
              <a:tblPr firstRow="1" bandRow="1">
                <a:tableStyleId>{5C22544A-7EE6-4342-B048-85BDC9FD1C3A}</a:tableStyleId>
              </a:tblPr>
              <a:tblGrid>
                <a:gridCol w="432046">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2808312">
                  <a:extLst>
                    <a:ext uri="{9D8B030D-6E8A-4147-A177-3AD203B41FA5}">
                      <a16:colId xmlns="" xmlns:a16="http://schemas.microsoft.com/office/drawing/2014/main" val="20003"/>
                    </a:ext>
                  </a:extLst>
                </a:gridCol>
                <a:gridCol w="3004940">
                  <a:extLst>
                    <a:ext uri="{9D8B030D-6E8A-4147-A177-3AD203B41FA5}">
                      <a16:colId xmlns="" xmlns:a16="http://schemas.microsoft.com/office/drawing/2014/main" val="20004"/>
                    </a:ext>
                  </a:extLst>
                </a:gridCol>
              </a:tblGrid>
              <a:tr h="37084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取組内容</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1152361">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府有財産の活用と売却</a:t>
                      </a:r>
                    </a:p>
                  </a:txBody>
                  <a:tcPr anchor="ctr"/>
                </a:tc>
                <a:tc>
                  <a:txBody>
                    <a:bodyPr/>
                    <a:lstStyle/>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p>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財産活用課</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・府民共通の財産として、今後の取組みを踏まえ、活用可能財産については積極的に売却・貸付を行う。</a:t>
                      </a: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●活用可能な府有財産について、年４回の入札を実施するなど積極的な売却・貸付を進めた。</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年度当初予算：</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年度最終予算：</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年度決算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○活用可能な府有財産について、年４回の入札を実施するなど積極的な売却・貸付を進める。</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年度当初予算：</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使用料・手数料の点検</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p>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財政課</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・フルコスト（直接的な経費のほか、人件費、維持管理費など）計算による原価を基本に、現行の料金水準の妥当性について、平成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年度中に一斉点検を行う。</a:t>
                      </a:r>
                    </a:p>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・これらの点検の内容、情勢の変化等を踏まえながら、料金水準の妥当性について検討を行う。</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月にかけて一斉点検を実施し、</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施設の使用料に</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ついて、料金改定を行った（</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月議会）</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手数料</a:t>
                      </a:r>
                      <a:r>
                        <a:rPr kumimoji="1" lang="ja-JP"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は、新規設定</a:t>
                      </a:r>
                      <a:r>
                        <a:rPr kumimoji="1" lang="en-US" altLang="ja-JP"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件、料金改定</a:t>
                      </a:r>
                      <a:r>
                        <a:rPr kumimoji="1" lang="en-US" altLang="ja-JP"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件を行った。</a:t>
                      </a:r>
                      <a:endParaRPr kumimoji="1" lang="en-US" altLang="ja-JP"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月議会）</a:t>
                      </a:r>
                    </a:p>
                  </a:txBody>
                  <a:tcPr anchor="ctr"/>
                </a:tc>
                <a:extLst>
                  <a:ext uri="{0D108BD9-81ED-4DB2-BD59-A6C34878D82A}">
                    <a16:rowId xmlns="" xmlns:a16="http://schemas.microsoft.com/office/drawing/2014/main" val="10002"/>
                  </a:ext>
                </a:extLst>
              </a:tr>
              <a:tr h="37084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府税収入の確保</a:t>
                      </a:r>
                    </a:p>
                  </a:txBody>
                  <a:tcPr anchor="ctr"/>
                </a:tc>
                <a:tc>
                  <a:txBody>
                    <a:bodyPr/>
                    <a:lstStyle/>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p>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税務局</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・今後さらに、市町村との新たなパートナーシップなどの観点からも、市町村と共同で徴収する仕組みとして、大阪府域地方税徴収機構（仮称）を平成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月に設置し、徴収向上方策を推進する。</a:t>
                      </a:r>
                    </a:p>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・府が自ら徴収する税目について、課税調査を適宜行うなどして適正な課税を推進する。</a:t>
                      </a:r>
                    </a:p>
                  </a:txBody>
                  <a:tcPr anchor="ct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徴収向上方策の推進</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日より府内</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市町と大阪府域地方税徴収機構を設置し、平成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3,844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億円）を引継ぐ。</a:t>
                      </a:r>
                    </a:p>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効果額実績</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年度の大阪府分の増収（効果）額は、本税で</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億円。他に延滞金等</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千万円の収入を確保。</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また、機構全体では、本税</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億円。他に延滞金等</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億円の収入を確保。</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月末現在で</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3,735</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を引き継いでおり、今後、追加引継ぎも受け、厳正なる滞納整理を実施する。</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適正課税の推進</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適正課税の実施に係る収入見込み額について、目標である</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億円に対し、</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月末実績は</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3"/>
                  </a:ext>
                </a:extLst>
              </a:tr>
            </a:tbl>
          </a:graphicData>
        </a:graphic>
      </p:graphicFrame>
      <p:sp>
        <p:nvSpPr>
          <p:cNvPr id="9"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36</a:t>
            </a:r>
            <a:endParaRPr lang="ja-JP" altLang="en-US" dirty="0"/>
          </a:p>
        </p:txBody>
      </p:sp>
    </p:spTree>
    <p:extLst>
      <p:ext uri="{BB962C8B-B14F-4D97-AF65-F5344CB8AC3E}">
        <p14:creationId xmlns:p14="http://schemas.microsoft.com/office/powerpoint/2010/main" val="501976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②歳入確保</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35816479"/>
              </p:ext>
            </p:extLst>
          </p:nvPr>
        </p:nvGraphicFramePr>
        <p:xfrm>
          <a:off x="417730" y="1257727"/>
          <a:ext cx="8308540" cy="4524912"/>
        </p:xfrm>
        <a:graphic>
          <a:graphicData uri="http://schemas.openxmlformats.org/drawingml/2006/table">
            <a:tbl>
              <a:tblPr firstRow="1" bandRow="1">
                <a:tableStyleId>{5C22544A-7EE6-4342-B048-85BDC9FD1C3A}</a:tableStyleId>
              </a:tblPr>
              <a:tblGrid>
                <a:gridCol w="481862">
                  <a:extLst>
                    <a:ext uri="{9D8B030D-6E8A-4147-A177-3AD203B41FA5}">
                      <a16:colId xmlns="" xmlns:a16="http://schemas.microsoft.com/office/drawing/2014/main" val="20000"/>
                    </a:ext>
                  </a:extLst>
                </a:gridCol>
                <a:gridCol w="1107657">
                  <a:extLst>
                    <a:ext uri="{9D8B030D-6E8A-4147-A177-3AD203B41FA5}">
                      <a16:colId xmlns="" xmlns:a16="http://schemas.microsoft.com/office/drawing/2014/main" val="20001"/>
                    </a:ext>
                  </a:extLst>
                </a:gridCol>
                <a:gridCol w="1052583">
                  <a:extLst>
                    <a:ext uri="{9D8B030D-6E8A-4147-A177-3AD203B41FA5}">
                      <a16:colId xmlns="" xmlns:a16="http://schemas.microsoft.com/office/drawing/2014/main" val="20002"/>
                    </a:ext>
                  </a:extLst>
                </a:gridCol>
                <a:gridCol w="2520280">
                  <a:extLst>
                    <a:ext uri="{9D8B030D-6E8A-4147-A177-3AD203B41FA5}">
                      <a16:colId xmlns="" xmlns:a16="http://schemas.microsoft.com/office/drawing/2014/main" val="20003"/>
                    </a:ext>
                  </a:extLst>
                </a:gridCol>
                <a:gridCol w="3146158">
                  <a:extLst>
                    <a:ext uri="{9D8B030D-6E8A-4147-A177-3AD203B41FA5}">
                      <a16:colId xmlns="" xmlns:a16="http://schemas.microsoft.com/office/drawing/2014/main" val="20004"/>
                    </a:ext>
                  </a:extLst>
                </a:gridCol>
              </a:tblGrid>
              <a:tr h="364392">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取組内容</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1302825">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債権管理</a:t>
                      </a:r>
                    </a:p>
                  </a:txBody>
                  <a:tcPr anchor="ctr"/>
                </a:tc>
                <a:tc>
                  <a:txBody>
                    <a:bodyPr/>
                    <a:lstStyle/>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p>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税務局</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・「大阪府債権の回収及び整理に関する条例」に基づき、適正な債権の回収及び整理を進める。</a:t>
                      </a: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年８月に平成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年度債権回収・整理計画を策定・公表し、この計画に基づき、債権の回収及び整理に積極的に取り組んだ。</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年度に繰り越した滞納額は</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億円（府税含む）</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⇒回収・整理により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億円（府税を含む）の圧縮を目標</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計画］ </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目標額：回収</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7,981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百万円／整理</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1,803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⇒進捗状況 ５月</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億円を圧縮</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処理額：回収</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5,725</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百万円／整理</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1,516</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a:t>
                      </a:r>
                    </a:p>
                  </a:txBody>
                  <a:tcPr anchor="ctr"/>
                </a:tc>
                <a:extLst>
                  <a:ext uri="{0D108BD9-81ED-4DB2-BD59-A6C34878D82A}">
                    <a16:rowId xmlns="" xmlns:a16="http://schemas.microsoft.com/office/drawing/2014/main" val="10001"/>
                  </a:ext>
                </a:extLst>
              </a:tr>
              <a:tr h="1302825">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課税自主権の活用</a:t>
                      </a: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税務局</a:t>
                      </a:r>
                    </a:p>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環境農林水産部</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みどり推進室</a:t>
                      </a:r>
                    </a:p>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府民文化部</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都市魅力創造局</a:t>
                      </a: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・歳入確保に向けたさまざまな取組みの中で、課税自主権の活用を行う場合は、「受益と負担」や「税収の使途」を踏まえ、検討を行う。</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森林環境税の導入</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「大阪府森林の有する公益的機能を維持増進するための環境の整備に係る個人の府民税の税率の特例に関する条例」を</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月公布、</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日施行</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年度～Ｈ</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年度の４年間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・年額</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円（個人府民税均等割に加算）</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宿泊税の導入</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「大阪府宿泊税条例」を</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日公布、</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月施行</a:t>
                      </a:r>
                      <a:endParaRPr kumimoji="1" lang="en-US" altLang="ja-JP" sz="900" b="0"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日の宿泊から課税</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泊</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万円以上の宿泊に対し</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段階の税率</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法人事業税・法人府民税に係る超過課税</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●法人府民税均等割に係る超過課税について、</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月末</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までとなっている期限を、</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H31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月末まで延長</a:t>
                      </a:r>
                      <a:endParaRPr kumimoji="1" lang="en-US" altLang="ja-JP" sz="900" b="0"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●法人事業税及び法人府民税法人税割に係る超過課税を</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実施（</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月末までに終了する事業年度まで）</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2"/>
                  </a:ext>
                </a:extLst>
              </a:tr>
            </a:tbl>
          </a:graphicData>
        </a:graphic>
      </p:graphicFrame>
      <p:sp>
        <p:nvSpPr>
          <p:cNvPr id="9"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37</a:t>
            </a:r>
            <a:endParaRPr kumimoji="1" lang="ja-JP" altLang="en-US" dirty="0"/>
          </a:p>
        </p:txBody>
      </p:sp>
    </p:spTree>
    <p:extLst>
      <p:ext uri="{BB962C8B-B14F-4D97-AF65-F5344CB8AC3E}">
        <p14:creationId xmlns:p14="http://schemas.microsoft.com/office/powerpoint/2010/main" val="387185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75556" y="2910717"/>
            <a:ext cx="7992888" cy="430887"/>
          </a:xfrm>
          <a:prstGeom prst="rect">
            <a:avLst/>
          </a:prstGeom>
          <a:noFill/>
        </p:spPr>
        <p:txBody>
          <a:bodyPr wrap="square" rtlCol="0" anchor="ctr">
            <a:spAutoFit/>
          </a:bodyPr>
          <a:lstStyle/>
          <a:p>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．府財政の特徴</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スライド番号プレースホルダー 1"/>
          <p:cNvSpPr>
            <a:spLocks noGrp="1"/>
          </p:cNvSpPr>
          <p:nvPr>
            <p:ph type="sldNum" sz="quarter" idx="12"/>
          </p:nvPr>
        </p:nvSpPr>
        <p:spPr>
          <a:xfrm>
            <a:off x="6902896" y="116632"/>
            <a:ext cx="2133600" cy="365125"/>
          </a:xfrm>
        </p:spPr>
        <p:txBody>
          <a:bodyPr/>
          <a:lstStyle/>
          <a:p>
            <a:r>
              <a:rPr lang="en-US" altLang="ja-JP" dirty="0"/>
              <a:t>2</a:t>
            </a:r>
            <a:endParaRPr kumimoji="1" lang="ja-JP" altLang="en-US" dirty="0"/>
          </a:p>
        </p:txBody>
      </p:sp>
    </p:spTree>
    <p:extLst>
      <p:ext uri="{BB962C8B-B14F-4D97-AF65-F5344CB8AC3E}">
        <p14:creationId xmlns:p14="http://schemas.microsoft.com/office/powerpoint/2010/main" val="377103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rot="10800000">
            <a:off x="2886415" y="6237312"/>
            <a:ext cx="7590241" cy="406213"/>
            <a:chOff x="19050" y="-4643"/>
            <a:chExt cx="7590241" cy="406213"/>
          </a:xfrm>
        </p:grpSpPr>
        <p:pic>
          <p:nvPicPr>
            <p:cNvPr id="3" name="Picture 2" descr="府章・ロゴ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92204" y="-4643"/>
              <a:ext cx="1117087" cy="40621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rot="10800000">
              <a:off x="19050" y="16676"/>
              <a:ext cx="6209876" cy="338554"/>
            </a:xfrm>
            <a:prstGeom prst="rect">
              <a:avLst/>
            </a:prstGeom>
            <a:noFill/>
          </p:spPr>
          <p:txBody>
            <a:bodyPr wrap="square" lIns="0" tIns="0" rIns="0" bIns="0"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収支改善プロジェクトチーム</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お問い合わせ先　 財務部財政課）</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540-8570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大阪市中央区大手前</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丁目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TEL</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6941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0351</a:t>
              </a:r>
            </a:p>
          </p:txBody>
        </p:sp>
      </p:grpSp>
    </p:spTree>
    <p:extLst>
      <p:ext uri="{BB962C8B-B14F-4D97-AF65-F5344CB8AC3E}">
        <p14:creationId xmlns:p14="http://schemas.microsoft.com/office/powerpoint/2010/main" val="93561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１．府財政の特徴</a:t>
            </a:r>
          </a:p>
        </p:txBody>
      </p:sp>
      <p:sp>
        <p:nvSpPr>
          <p:cNvPr id="13" name="テキスト ボックス 12"/>
          <p:cNvSpPr txBox="1"/>
          <p:nvPr/>
        </p:nvSpPr>
        <p:spPr>
          <a:xfrm>
            <a:off x="251520" y="2007424"/>
            <a:ext cx="3751433" cy="369332"/>
          </a:xfrm>
          <a:prstGeom prst="rect">
            <a:avLst/>
          </a:prstGeom>
          <a:gradFill flip="none" rotWithShape="1">
            <a:gsLst>
              <a:gs pos="0">
                <a:schemeClr val="tx2">
                  <a:lumMod val="75000"/>
                </a:schemeClr>
              </a:gs>
              <a:gs pos="12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■硬直的な財政構造</a:t>
            </a:r>
          </a:p>
        </p:txBody>
      </p:sp>
      <p:sp>
        <p:nvSpPr>
          <p:cNvPr id="16" name="テキスト ボックス 15"/>
          <p:cNvSpPr txBox="1"/>
          <p:nvPr/>
        </p:nvSpPr>
        <p:spPr>
          <a:xfrm>
            <a:off x="539552" y="2370366"/>
            <a:ext cx="3463401" cy="224676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府税や地方交付税等の経常的収入は、消費増税や緩やかな景気回復等を背景として伸びているもの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の（棒グラフ）、社会保障関係経費を含む補助費等の増加や、公債費の高止まりが続いていることなどから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、経常的経費（折れ線グラフ）にほぼ全額が充てられています。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そのため、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年度決算において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経常収支比率が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99.8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％と高く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、今後も硬直的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な財政構造が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続いて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いくこと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が予想されます。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28126" y="980728"/>
            <a:ext cx="8683645" cy="66897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大阪府の財政状況は、これまでの改革の取組みにもかかわらず、依然として厳しい見通しとなっていますが、府財政の特徴としては、以下の点が挙げられます。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953" y="2204864"/>
            <a:ext cx="488952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067944" y="1988840"/>
            <a:ext cx="4752528"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■経常的経費・経常的収入の推移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10"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3</a:t>
            </a:r>
            <a:endParaRPr kumimoji="1" lang="ja-JP" altLang="en-US" dirty="0"/>
          </a:p>
        </p:txBody>
      </p:sp>
    </p:spTree>
    <p:extLst>
      <p:ext uri="{BB962C8B-B14F-4D97-AF65-F5344CB8AC3E}">
        <p14:creationId xmlns:p14="http://schemas.microsoft.com/office/powerpoint/2010/main" val="361157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1788492"/>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■府税収入</a:t>
            </a:r>
          </a:p>
        </p:txBody>
      </p:sp>
      <p:sp>
        <p:nvSpPr>
          <p:cNvPr id="17" name="テキスト ボックス 16"/>
          <p:cNvSpPr txBox="1"/>
          <p:nvPr/>
        </p:nvSpPr>
        <p:spPr>
          <a:xfrm>
            <a:off x="539552" y="2188602"/>
            <a:ext cx="4140460" cy="1600438"/>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長期にわたる税収の低迷</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府税収入は、バブル経済崩壊後に急激に減少しました。その後も長く低迷が続き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、他府県に比べて回復が遅れていました</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年代後半、ようやく回復の兆しが表れましたが、平成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年に発生したリーマンショックにより再び減収となりました。近年は再び回復しつつあります。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788024" y="2204864"/>
            <a:ext cx="4176464"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■府税収入の推移　　　　　　　　　　　　　　　　　（単位：億円）</a:t>
            </a:r>
          </a:p>
        </p:txBody>
      </p:sp>
      <p:sp>
        <p:nvSpPr>
          <p:cNvPr id="11" name="テキスト ボックス 10"/>
          <p:cNvSpPr txBox="1"/>
          <p:nvPr/>
        </p:nvSpPr>
        <p:spPr>
          <a:xfrm>
            <a:off x="539552" y="3991123"/>
            <a:ext cx="4140460" cy="2462213"/>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大阪府に不利な税制改正</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リーマンショックや地方交付税の大幅削減の時期と前後して、東京と地方部との間での税源の偏在がクローズアップされました。</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この間、「税源の偏在是正」を目的に、都市部の税収を地方部に実質的に移転するための税制改正が続けて行われたため、大阪府もその影響を大きく受けてきました。</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今後も、消費税率の引上げ（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％）に合わせて、法人住民税の国税化などの制度変更が予定されています。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28126" y="620688"/>
            <a:ext cx="8683645" cy="100712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のうち、一般財源の中心は府税ですが、近年、「税源の偏在是正」を目的とした様々な税制改正が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続いており、延期された地方消費税の税率引上げにあわせ、平成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月からさらに拡大される見通しです。</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が決める地方財政対策の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内容も、大阪府の収支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に大きな影響を及ぼしています。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880" y="2474878"/>
            <a:ext cx="4205287" cy="39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txBox="1">
            <a:spLocks noChangeArrowheads="1"/>
          </p:cNvSpPr>
          <p:nvPr/>
        </p:nvSpPr>
        <p:spPr>
          <a:xfrm>
            <a:off x="179512" y="548680"/>
            <a:ext cx="1008112"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 入</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4</a:t>
            </a:r>
            <a:endParaRPr lang="ja-JP" altLang="en-US" dirty="0"/>
          </a:p>
        </p:txBody>
      </p:sp>
    </p:spTree>
    <p:extLst>
      <p:ext uri="{BB962C8B-B14F-4D97-AF65-F5344CB8AC3E}">
        <p14:creationId xmlns:p14="http://schemas.microsoft.com/office/powerpoint/2010/main" val="176003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14193944"/>
              </p:ext>
            </p:extLst>
          </p:nvPr>
        </p:nvGraphicFramePr>
        <p:xfrm>
          <a:off x="407876" y="4801448"/>
          <a:ext cx="8340588" cy="1579880"/>
        </p:xfrm>
        <a:graphic>
          <a:graphicData uri="http://schemas.openxmlformats.org/drawingml/2006/table">
            <a:tbl>
              <a:tblPr firstRow="1">
                <a:tableStyleId>{F2DE63D5-997A-4646-A377-4702673A728D}</a:tableStyleId>
              </a:tblPr>
              <a:tblGrid>
                <a:gridCol w="8340588">
                  <a:extLst>
                    <a:ext uri="{9D8B030D-6E8A-4147-A177-3AD203B41FA5}">
                      <a16:colId xmlns:a16="http://schemas.microsoft.com/office/drawing/2014/main" xmlns="" val="20000"/>
                    </a:ext>
                  </a:extLst>
                </a:gridCol>
              </a:tblGrid>
              <a:tr h="395496">
                <a:tc>
                  <a:txBody>
                    <a:bodyPr/>
                    <a:lstStyle/>
                    <a:p>
                      <a:pPr marL="182563" indent="-182563">
                        <a:lnSpc>
                          <a:spcPts val="1300"/>
                        </a:lnSpc>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府税収入は、１兆４千億円規模（平成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年度当初予算）であり、バブル期の税収規模（Ｈ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年度決算：１兆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4,731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億円）にほぼ匹敵しているのに、財政状況が厳しいの？</a:t>
                      </a:r>
                    </a:p>
                  </a:txBody>
                  <a:tcPr>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0000"/>
                  </a:ext>
                </a:extLst>
              </a:tr>
              <a:tr h="132797">
                <a:tc>
                  <a:txBody>
                    <a:bodyPr/>
                    <a:lstStyle/>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バブル期とは、府税収入の中身が大きく変わっているため、名目上の税収規模でなく、他府県との清算や市町村への交付金などを勘案した実質税収の規模を見る必要があります。実質税収は、平成２年度に</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3,510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億円でしたが、</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年度当初予算では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1,792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年度比</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87.3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％）と見込んでいます。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その一方で、社会保障関係経費などの歳出が増加しており、硬直的で厳しい財政状況が続いています。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なお、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年度以降に個人住民税が増えていますが、いわゆる「三位一体の改革」によって税源移譲が行われたためであり、同時一体的に国庫補助負担金の廃止・見直しや地方交付税改革が行われました。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2" name="スライド番号プレースホルダー 1"/>
          <p:cNvSpPr>
            <a:spLocks noGrp="1"/>
          </p:cNvSpPr>
          <p:nvPr>
            <p:ph type="sldNum" sz="quarter" idx="12"/>
          </p:nvPr>
        </p:nvSpPr>
        <p:spPr>
          <a:xfrm>
            <a:off x="6902896" y="6448251"/>
            <a:ext cx="2133600" cy="365125"/>
          </a:xfrm>
        </p:spPr>
        <p:txBody>
          <a:bodyPr/>
          <a:lstStyle/>
          <a:p>
            <a:r>
              <a:rPr lang="en-US" altLang="ja-JP" dirty="0"/>
              <a:t>5</a:t>
            </a:r>
            <a:endParaRPr kumimoji="1" lang="ja-JP" altLang="en-US" dirty="0"/>
          </a:p>
        </p:txBody>
      </p:sp>
      <p:sp>
        <p:nvSpPr>
          <p:cNvPr id="7" name="正方形/長方形 6"/>
          <p:cNvSpPr/>
          <p:nvPr/>
        </p:nvSpPr>
        <p:spPr>
          <a:xfrm>
            <a:off x="467544" y="643622"/>
            <a:ext cx="8208912" cy="2105705"/>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nchorCtr="0">
            <a:spAutoFit/>
          </a:bodyPr>
          <a:lstStyle/>
          <a:p>
            <a:pPr>
              <a:lnSpc>
                <a:spcPts val="1300"/>
              </a:lnSpc>
              <a:spcBef>
                <a:spcPts val="600"/>
              </a:spcBef>
              <a:spcAft>
                <a:spcPts val="600"/>
              </a:spcAft>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既に実施済み</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法人事業税の一部を地方法人特別税（国税）化し、地方法人特別譲与税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創設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地方法人特別税（国税）を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１／３</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縮小し、法人事業税に復元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地方消費税の税率引上げ（平成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％）にあわせた措置</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法人住民税（法人税割）の一部を地方法人税（国税）化し、交付税原資に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600"/>
              </a:spcBef>
              <a:spcAft>
                <a:spcPts val="600"/>
              </a:spcAft>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実施</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地方消費税の税率引上げ（平成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月予定：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％）にあわせた地方法人課税の見直し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法人住民税（法人税割）の地方法人税（国税）化・交付税原資化を拡大　（道府県民税：</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地方法人特別税（国税）を廃止し、法人事業税に復元</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するとともに、法人市町村民税の減収を埋めるため、法人事業税（都道府県税）の一部（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％）を市町村に交付する法人事業税交付金を創設</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txBox="1">
            <a:spLocks noChangeArrowheads="1"/>
          </p:cNvSpPr>
          <p:nvPr/>
        </p:nvSpPr>
        <p:spPr>
          <a:xfrm>
            <a:off x="251520" y="260648"/>
            <a:ext cx="5328592" cy="338554"/>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最近の税制改正（法人課税関係）の主な内容</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395536" y="2924944"/>
            <a:ext cx="2790312" cy="276999"/>
          </a:xfrm>
          <a:prstGeom prst="rect">
            <a:avLst/>
          </a:prstGeom>
          <a:noFill/>
        </p:spPr>
        <p:txBody>
          <a:bodyPr wrap="square" rtlCol="0">
            <a:spAutoFit/>
          </a:bodyPr>
          <a:lstStyle/>
          <a:p>
            <a:r>
              <a:rPr kumimoji="1" lang="en-US" altLang="ja-JP" sz="1200" u="sng" dirty="0"/>
              <a:t>《</a:t>
            </a:r>
            <a:r>
              <a:rPr lang="ja-JP" altLang="en-US" sz="1200" u="sng" dirty="0"/>
              <a:t>税制改正による影響額のイメージ図</a:t>
            </a:r>
            <a:r>
              <a:rPr kumimoji="1" lang="en-US" altLang="ja-JP" sz="1200" u="sng" dirty="0"/>
              <a:t>》</a:t>
            </a:r>
            <a:endParaRPr kumimoji="1" lang="ja-JP" altLang="en-US" sz="1200" u="sng" dirty="0"/>
          </a:p>
        </p:txBody>
      </p:sp>
      <p:sp>
        <p:nvSpPr>
          <p:cNvPr id="54" name="下矢印 53"/>
          <p:cNvSpPr/>
          <p:nvPr/>
        </p:nvSpPr>
        <p:spPr>
          <a:xfrm>
            <a:off x="1259632" y="3289721"/>
            <a:ext cx="377397" cy="1009628"/>
          </a:xfrm>
          <a:prstGeom prst="downArrow">
            <a:avLst>
              <a:gd name="adj1" fmla="val 53078"/>
              <a:gd name="adj2" fmla="val 46217"/>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j-ea"/>
                <a:ea typeface="+mj-ea"/>
              </a:rPr>
              <a:t>減収要因</a:t>
            </a:r>
          </a:p>
        </p:txBody>
      </p:sp>
      <p:sp>
        <p:nvSpPr>
          <p:cNvPr id="55" name="正方形/長方形 54"/>
          <p:cNvSpPr/>
          <p:nvPr/>
        </p:nvSpPr>
        <p:spPr>
          <a:xfrm>
            <a:off x="4029308" y="3182880"/>
            <a:ext cx="1796990" cy="370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6" name="直角三角形 55"/>
          <p:cNvSpPr/>
          <p:nvPr/>
        </p:nvSpPr>
        <p:spPr>
          <a:xfrm rot="10800000">
            <a:off x="3630054" y="3182876"/>
            <a:ext cx="399254" cy="37045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7" name="直角三角形 56"/>
          <p:cNvSpPr/>
          <p:nvPr/>
        </p:nvSpPr>
        <p:spPr>
          <a:xfrm rot="5400000">
            <a:off x="5884308" y="3280322"/>
            <a:ext cx="222710" cy="32330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8" name="正方形/長方形 57"/>
          <p:cNvSpPr/>
          <p:nvPr/>
        </p:nvSpPr>
        <p:spPr>
          <a:xfrm>
            <a:off x="5463056" y="3182879"/>
            <a:ext cx="1515370" cy="253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9" name="直角三角形 58"/>
          <p:cNvSpPr/>
          <p:nvPr/>
        </p:nvSpPr>
        <p:spPr>
          <a:xfrm rot="5400000">
            <a:off x="7047945" y="3113357"/>
            <a:ext cx="253795" cy="39284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0" name="正方形/長方形 59"/>
          <p:cNvSpPr/>
          <p:nvPr/>
        </p:nvSpPr>
        <p:spPr>
          <a:xfrm>
            <a:off x="7365597" y="3559948"/>
            <a:ext cx="946056" cy="29400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1" name="テキスト ボックス 60"/>
          <p:cNvSpPr txBox="1"/>
          <p:nvPr/>
        </p:nvSpPr>
        <p:spPr>
          <a:xfrm>
            <a:off x="5774037" y="2961989"/>
            <a:ext cx="766557" cy="246221"/>
          </a:xfrm>
          <a:prstGeom prst="rect">
            <a:avLst/>
          </a:prstGeom>
          <a:noFill/>
        </p:spPr>
        <p:txBody>
          <a:bodyPr wrap="none" rtlCol="0">
            <a:spAutoFit/>
          </a:bodyPr>
          <a:lstStyle/>
          <a:p>
            <a:r>
              <a:rPr lang="en-US" altLang="ja-JP" sz="1000" dirty="0">
                <a:latin typeface="+mj-ea"/>
              </a:rPr>
              <a:t>H26.10.1</a:t>
            </a:r>
            <a:r>
              <a:rPr lang="ja-JP" altLang="en-US" sz="1000" dirty="0">
                <a:latin typeface="+mj-ea"/>
              </a:rPr>
              <a:t>～</a:t>
            </a:r>
            <a:endParaRPr lang="en-US" altLang="ja-JP" sz="1000" dirty="0">
              <a:latin typeface="+mj-ea"/>
            </a:endParaRPr>
          </a:p>
        </p:txBody>
      </p:sp>
      <p:sp>
        <p:nvSpPr>
          <p:cNvPr id="62" name="テキスト ボックス 61"/>
          <p:cNvSpPr txBox="1"/>
          <p:nvPr/>
        </p:nvSpPr>
        <p:spPr>
          <a:xfrm>
            <a:off x="6925901" y="2966752"/>
            <a:ext cx="766557" cy="246221"/>
          </a:xfrm>
          <a:prstGeom prst="rect">
            <a:avLst/>
          </a:prstGeom>
          <a:noFill/>
        </p:spPr>
        <p:txBody>
          <a:bodyPr wrap="none" rtlCol="0">
            <a:spAutoFit/>
          </a:bodyPr>
          <a:lstStyle/>
          <a:p>
            <a:r>
              <a:rPr lang="en-US" altLang="ja-JP" sz="1000" dirty="0">
                <a:latin typeface="+mj-ea"/>
              </a:rPr>
              <a:t>H31.10.1</a:t>
            </a:r>
            <a:r>
              <a:rPr lang="ja-JP" altLang="en-US" sz="1000" dirty="0">
                <a:latin typeface="+mj-ea"/>
              </a:rPr>
              <a:t>～</a:t>
            </a:r>
            <a:endParaRPr lang="en-US" altLang="ja-JP" sz="1000" dirty="0">
              <a:latin typeface="+mj-ea"/>
            </a:endParaRPr>
          </a:p>
        </p:txBody>
      </p:sp>
      <p:sp>
        <p:nvSpPr>
          <p:cNvPr id="63" name="正方形/長方形 62"/>
          <p:cNvSpPr/>
          <p:nvPr/>
        </p:nvSpPr>
        <p:spPr>
          <a:xfrm>
            <a:off x="6127486" y="3865195"/>
            <a:ext cx="837423" cy="290974"/>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4" name="正方形/長方形 63"/>
          <p:cNvSpPr/>
          <p:nvPr/>
        </p:nvSpPr>
        <p:spPr>
          <a:xfrm>
            <a:off x="7371265" y="3863374"/>
            <a:ext cx="940388" cy="504000"/>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cxnSp>
        <p:nvCxnSpPr>
          <p:cNvPr id="65" name="直線コネクタ 64"/>
          <p:cNvCxnSpPr/>
          <p:nvPr/>
        </p:nvCxnSpPr>
        <p:spPr>
          <a:xfrm>
            <a:off x="3241983" y="3182877"/>
            <a:ext cx="50696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241983" y="3553398"/>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241983" y="3855719"/>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5821393" y="3041496"/>
            <a:ext cx="2" cy="13521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633984" y="3041496"/>
            <a:ext cx="0" cy="13428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1707224" y="3208210"/>
            <a:ext cx="1963999" cy="338554"/>
          </a:xfrm>
          <a:prstGeom prst="rect">
            <a:avLst/>
          </a:prstGeom>
          <a:noFill/>
        </p:spPr>
        <p:txBody>
          <a:bodyPr wrap="none" rtlCol="0">
            <a:spAutoFit/>
          </a:bodyPr>
          <a:lstStyle/>
          <a:p>
            <a:r>
              <a:rPr lang="ja-JP" altLang="en-US" sz="800" dirty="0">
                <a:latin typeface="+mj-ea"/>
                <a:ea typeface="+mj-ea"/>
              </a:rPr>
              <a:t>地方法人特別税（国税）及び</a:t>
            </a:r>
            <a:endParaRPr lang="en-US" altLang="ja-JP" sz="800" dirty="0">
              <a:latin typeface="+mj-ea"/>
              <a:ea typeface="+mj-ea"/>
            </a:endParaRPr>
          </a:p>
          <a:p>
            <a:r>
              <a:rPr kumimoji="1" lang="ja-JP" altLang="en-US" sz="800" dirty="0">
                <a:latin typeface="+mj-ea"/>
                <a:ea typeface="+mj-ea"/>
              </a:rPr>
              <a:t>地方法人特別譲与税の創設、縮小、廃止</a:t>
            </a:r>
          </a:p>
        </p:txBody>
      </p:sp>
      <p:sp>
        <p:nvSpPr>
          <p:cNvPr id="71" name="テキスト ボックス 70"/>
          <p:cNvSpPr txBox="1"/>
          <p:nvPr/>
        </p:nvSpPr>
        <p:spPr>
          <a:xfrm>
            <a:off x="1707224" y="3601591"/>
            <a:ext cx="1313180" cy="215444"/>
          </a:xfrm>
          <a:prstGeom prst="rect">
            <a:avLst/>
          </a:prstGeom>
          <a:noFill/>
        </p:spPr>
        <p:txBody>
          <a:bodyPr wrap="none" rtlCol="0">
            <a:spAutoFit/>
          </a:bodyPr>
          <a:lstStyle/>
          <a:p>
            <a:r>
              <a:rPr lang="ja-JP" altLang="en-US" sz="800" dirty="0">
                <a:latin typeface="+mj-ea"/>
                <a:ea typeface="+mj-ea"/>
              </a:rPr>
              <a:t>法人事業税交付金の創設</a:t>
            </a:r>
            <a:endParaRPr kumimoji="1" lang="ja-JP" altLang="en-US" sz="800" dirty="0">
              <a:latin typeface="+mj-ea"/>
              <a:ea typeface="+mj-ea"/>
            </a:endParaRPr>
          </a:p>
        </p:txBody>
      </p:sp>
      <p:sp>
        <p:nvSpPr>
          <p:cNvPr id="72" name="テキスト ボックス 71"/>
          <p:cNvSpPr txBox="1"/>
          <p:nvPr/>
        </p:nvSpPr>
        <p:spPr>
          <a:xfrm>
            <a:off x="1707224" y="3957261"/>
            <a:ext cx="1382110" cy="338554"/>
          </a:xfrm>
          <a:prstGeom prst="rect">
            <a:avLst/>
          </a:prstGeom>
          <a:noFill/>
        </p:spPr>
        <p:txBody>
          <a:bodyPr wrap="none" rtlCol="0">
            <a:spAutoFit/>
          </a:bodyPr>
          <a:lstStyle/>
          <a:p>
            <a:r>
              <a:rPr lang="ja-JP" altLang="en-US" sz="800" dirty="0">
                <a:latin typeface="+mj-ea"/>
                <a:ea typeface="+mj-ea"/>
              </a:rPr>
              <a:t>法人住民税（地方税）の</a:t>
            </a:r>
            <a:endParaRPr lang="en-US" altLang="ja-JP" sz="800" dirty="0">
              <a:latin typeface="+mj-ea"/>
              <a:ea typeface="+mj-ea"/>
            </a:endParaRPr>
          </a:p>
          <a:p>
            <a:r>
              <a:rPr lang="ja-JP" altLang="en-US" sz="800" dirty="0">
                <a:latin typeface="+mj-ea"/>
                <a:ea typeface="+mj-ea"/>
              </a:rPr>
              <a:t>地方法人税（国税）化、拡大</a:t>
            </a:r>
            <a:endParaRPr kumimoji="1" lang="ja-JP" altLang="en-US" sz="800" dirty="0">
              <a:latin typeface="+mj-ea"/>
              <a:ea typeface="+mj-ea"/>
            </a:endParaRPr>
          </a:p>
        </p:txBody>
      </p:sp>
      <p:sp>
        <p:nvSpPr>
          <p:cNvPr id="73" name="テキスト ボックス 72"/>
          <p:cNvSpPr txBox="1"/>
          <p:nvPr/>
        </p:nvSpPr>
        <p:spPr>
          <a:xfrm>
            <a:off x="5762508" y="3326172"/>
            <a:ext cx="633507" cy="246221"/>
          </a:xfrm>
          <a:prstGeom prst="rect">
            <a:avLst/>
          </a:prstGeom>
          <a:noFill/>
        </p:spPr>
        <p:txBody>
          <a:bodyPr wrap="none" rtlCol="0">
            <a:spAutoFit/>
          </a:bodyPr>
          <a:lstStyle/>
          <a:p>
            <a:r>
              <a:rPr kumimoji="1" lang="en-US" altLang="ja-JP" sz="1000" dirty="0">
                <a:latin typeface="+mj-ea"/>
                <a:ea typeface="+mj-ea"/>
              </a:rPr>
              <a:t>1/3</a:t>
            </a:r>
            <a:r>
              <a:rPr kumimoji="1" lang="ja-JP" altLang="en-US" sz="1000" dirty="0">
                <a:latin typeface="+mj-ea"/>
                <a:ea typeface="+mj-ea"/>
              </a:rPr>
              <a:t>縮小</a:t>
            </a:r>
          </a:p>
        </p:txBody>
      </p:sp>
      <p:sp>
        <p:nvSpPr>
          <p:cNvPr id="74" name="テキスト ボックス 73"/>
          <p:cNvSpPr txBox="1"/>
          <p:nvPr/>
        </p:nvSpPr>
        <p:spPr>
          <a:xfrm>
            <a:off x="6959699" y="3183792"/>
            <a:ext cx="453970" cy="253916"/>
          </a:xfrm>
          <a:prstGeom prst="rect">
            <a:avLst/>
          </a:prstGeom>
          <a:noFill/>
        </p:spPr>
        <p:txBody>
          <a:bodyPr wrap="none" rtlCol="0">
            <a:spAutoFit/>
          </a:bodyPr>
          <a:lstStyle/>
          <a:p>
            <a:r>
              <a:rPr lang="ja-JP" altLang="en-US" sz="1000" dirty="0">
                <a:latin typeface="+mj-ea"/>
                <a:ea typeface="+mj-ea"/>
              </a:rPr>
              <a:t>廃止</a:t>
            </a:r>
            <a:endParaRPr kumimoji="1" lang="ja-JP" altLang="en-US" sz="1000" dirty="0">
              <a:latin typeface="+mj-ea"/>
              <a:ea typeface="+mj-ea"/>
            </a:endParaRPr>
          </a:p>
        </p:txBody>
      </p:sp>
      <p:sp>
        <p:nvSpPr>
          <p:cNvPr id="75" name="テキスト ボックス 74"/>
          <p:cNvSpPr txBox="1"/>
          <p:nvPr/>
        </p:nvSpPr>
        <p:spPr>
          <a:xfrm>
            <a:off x="3575338" y="3203659"/>
            <a:ext cx="453970" cy="253916"/>
          </a:xfrm>
          <a:prstGeom prst="rect">
            <a:avLst/>
          </a:prstGeom>
          <a:noFill/>
        </p:spPr>
        <p:txBody>
          <a:bodyPr wrap="none" rtlCol="0">
            <a:spAutoFit/>
          </a:bodyPr>
          <a:lstStyle/>
          <a:p>
            <a:r>
              <a:rPr kumimoji="1" lang="ja-JP" altLang="en-US" sz="1000" dirty="0">
                <a:latin typeface="+mj-ea"/>
                <a:ea typeface="+mj-ea"/>
              </a:rPr>
              <a:t>創設</a:t>
            </a:r>
          </a:p>
        </p:txBody>
      </p:sp>
      <p:cxnSp>
        <p:nvCxnSpPr>
          <p:cNvPr id="76" name="直線矢印コネクタ 75"/>
          <p:cNvCxnSpPr/>
          <p:nvPr/>
        </p:nvCxnSpPr>
        <p:spPr>
          <a:xfrm>
            <a:off x="4351213" y="3185691"/>
            <a:ext cx="0" cy="367637"/>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4351213" y="3252109"/>
            <a:ext cx="76655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200</a:t>
            </a:r>
            <a:r>
              <a:rPr kumimoji="1" lang="ja-JP" altLang="en-US" sz="1000" dirty="0">
                <a:latin typeface="+mj-ea"/>
                <a:ea typeface="+mj-ea"/>
              </a:rPr>
              <a:t>億円</a:t>
            </a:r>
          </a:p>
        </p:txBody>
      </p:sp>
      <p:sp>
        <p:nvSpPr>
          <p:cNvPr id="78" name="テキスト ボックス 77"/>
          <p:cNvSpPr txBox="1"/>
          <p:nvPr/>
        </p:nvSpPr>
        <p:spPr>
          <a:xfrm>
            <a:off x="6291107" y="3190454"/>
            <a:ext cx="76174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130</a:t>
            </a:r>
            <a:r>
              <a:rPr kumimoji="1" lang="ja-JP" altLang="en-US" sz="1000" dirty="0">
                <a:latin typeface="+mj-ea"/>
                <a:ea typeface="+mj-ea"/>
              </a:rPr>
              <a:t>億円</a:t>
            </a:r>
          </a:p>
        </p:txBody>
      </p:sp>
      <p:cxnSp>
        <p:nvCxnSpPr>
          <p:cNvPr id="79" name="直線矢印コネクタ 78"/>
          <p:cNvCxnSpPr/>
          <p:nvPr/>
        </p:nvCxnSpPr>
        <p:spPr>
          <a:xfrm>
            <a:off x="7555024" y="3569473"/>
            <a:ext cx="0" cy="284480"/>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511434" y="3571394"/>
            <a:ext cx="76174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230</a:t>
            </a:r>
            <a:r>
              <a:rPr kumimoji="1" lang="ja-JP" altLang="en-US" sz="1000" dirty="0">
                <a:latin typeface="+mj-ea"/>
                <a:ea typeface="+mj-ea"/>
              </a:rPr>
              <a:t>億円</a:t>
            </a:r>
          </a:p>
        </p:txBody>
      </p:sp>
      <p:cxnSp>
        <p:nvCxnSpPr>
          <p:cNvPr id="81" name="直線矢印コネクタ 80"/>
          <p:cNvCxnSpPr/>
          <p:nvPr/>
        </p:nvCxnSpPr>
        <p:spPr>
          <a:xfrm>
            <a:off x="7555024" y="3863374"/>
            <a:ext cx="0" cy="530305"/>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7511434" y="3949671"/>
            <a:ext cx="800219" cy="338554"/>
          </a:xfrm>
          <a:prstGeom prst="rect">
            <a:avLst/>
          </a:prstGeom>
          <a:noFill/>
        </p:spPr>
        <p:txBody>
          <a:bodyPr wrap="none" rtlCol="0">
            <a:spAutoFit/>
          </a:bodyPr>
          <a:lstStyle/>
          <a:p>
            <a:pPr algn="ctr"/>
            <a:r>
              <a:rPr kumimoji="1" lang="ja-JP" altLang="en-US" sz="1000" dirty="0">
                <a:latin typeface="+mj-ea"/>
                <a:ea typeface="+mj-ea"/>
              </a:rPr>
              <a:t>約</a:t>
            </a:r>
            <a:r>
              <a:rPr kumimoji="1" lang="en-US" altLang="ja-JP" sz="1000" dirty="0">
                <a:latin typeface="+mj-ea"/>
                <a:ea typeface="+mj-ea"/>
              </a:rPr>
              <a:t>470</a:t>
            </a:r>
            <a:r>
              <a:rPr kumimoji="1" lang="ja-JP" altLang="en-US" sz="1000" dirty="0">
                <a:latin typeface="+mj-ea"/>
                <a:ea typeface="+mj-ea"/>
              </a:rPr>
              <a:t>億円</a:t>
            </a:r>
            <a:endParaRPr kumimoji="1" lang="en-US" altLang="ja-JP" sz="1000" dirty="0">
              <a:latin typeface="+mj-ea"/>
              <a:ea typeface="+mj-ea"/>
            </a:endParaRPr>
          </a:p>
          <a:p>
            <a:pPr algn="ctr"/>
            <a:r>
              <a:rPr lang="ja-JP" altLang="en-US" sz="600" dirty="0">
                <a:latin typeface="+mj-ea"/>
                <a:ea typeface="+mj-ea"/>
              </a:rPr>
              <a:t>（</a:t>
            </a:r>
            <a:r>
              <a:rPr lang="en-US" altLang="ja-JP" sz="600" dirty="0">
                <a:latin typeface="+mj-ea"/>
                <a:ea typeface="+mj-ea"/>
              </a:rPr>
              <a:t>※</a:t>
            </a:r>
            <a:r>
              <a:rPr lang="ja-JP" altLang="en-US" sz="600" dirty="0">
                <a:latin typeface="+mj-ea"/>
                <a:ea typeface="+mj-ea"/>
              </a:rPr>
              <a:t>交付税原資化）</a:t>
            </a:r>
            <a:endParaRPr kumimoji="1" lang="ja-JP" altLang="en-US" sz="600" dirty="0">
              <a:latin typeface="+mj-ea"/>
              <a:ea typeface="+mj-ea"/>
            </a:endParaRPr>
          </a:p>
        </p:txBody>
      </p:sp>
      <p:sp>
        <p:nvSpPr>
          <p:cNvPr id="83" name="テキスト ボックス 82"/>
          <p:cNvSpPr txBox="1"/>
          <p:nvPr/>
        </p:nvSpPr>
        <p:spPr>
          <a:xfrm>
            <a:off x="6223421" y="3817615"/>
            <a:ext cx="800219" cy="338554"/>
          </a:xfrm>
          <a:prstGeom prst="rect">
            <a:avLst/>
          </a:prstGeom>
          <a:noFill/>
        </p:spPr>
        <p:txBody>
          <a:bodyPr wrap="none" rtlCol="0">
            <a:spAutoFit/>
          </a:bodyPr>
          <a:lstStyle/>
          <a:p>
            <a:pPr algn="ctr"/>
            <a:r>
              <a:rPr kumimoji="1" lang="ja-JP" altLang="en-US" sz="1000" dirty="0">
                <a:latin typeface="+mj-ea"/>
                <a:ea typeface="+mj-ea"/>
              </a:rPr>
              <a:t>約</a:t>
            </a:r>
            <a:r>
              <a:rPr kumimoji="1" lang="en-US" altLang="ja-JP" sz="1000" dirty="0">
                <a:latin typeface="+mj-ea"/>
                <a:ea typeface="+mj-ea"/>
              </a:rPr>
              <a:t>2</a:t>
            </a:r>
            <a:r>
              <a:rPr kumimoji="1" lang="ja-JP" altLang="en-US" sz="1000" dirty="0">
                <a:latin typeface="+mj-ea"/>
                <a:ea typeface="+mj-ea"/>
              </a:rPr>
              <a:t>１</a:t>
            </a:r>
            <a:r>
              <a:rPr kumimoji="1" lang="en-US" altLang="ja-JP" sz="1000" dirty="0">
                <a:latin typeface="+mj-ea"/>
                <a:ea typeface="+mj-ea"/>
              </a:rPr>
              <a:t>0</a:t>
            </a:r>
            <a:r>
              <a:rPr kumimoji="1" lang="ja-JP" altLang="en-US" sz="1000" dirty="0">
                <a:latin typeface="+mj-ea"/>
                <a:ea typeface="+mj-ea"/>
              </a:rPr>
              <a:t>億円</a:t>
            </a:r>
            <a:endParaRPr kumimoji="1" lang="en-US" altLang="ja-JP" sz="1000" dirty="0">
              <a:latin typeface="+mj-ea"/>
              <a:ea typeface="+mj-ea"/>
            </a:endParaRPr>
          </a:p>
          <a:p>
            <a:pPr algn="ctr"/>
            <a:r>
              <a:rPr kumimoji="1" lang="ja-JP" altLang="en-US" sz="600" dirty="0">
                <a:latin typeface="+mj-ea"/>
                <a:ea typeface="+mj-ea"/>
              </a:rPr>
              <a:t>（</a:t>
            </a:r>
            <a:r>
              <a:rPr kumimoji="1" lang="en-US" altLang="ja-JP" sz="600" dirty="0">
                <a:latin typeface="+mj-ea"/>
                <a:ea typeface="+mj-ea"/>
              </a:rPr>
              <a:t>※</a:t>
            </a:r>
            <a:r>
              <a:rPr lang="ja-JP" altLang="en-US" sz="600" dirty="0">
                <a:latin typeface="+mj-ea"/>
                <a:ea typeface="+mj-ea"/>
              </a:rPr>
              <a:t>交付税原資化</a:t>
            </a:r>
            <a:r>
              <a:rPr kumimoji="1" lang="ja-JP" altLang="en-US" sz="600" dirty="0">
                <a:latin typeface="+mj-ea"/>
                <a:ea typeface="+mj-ea"/>
              </a:rPr>
              <a:t>）</a:t>
            </a:r>
          </a:p>
        </p:txBody>
      </p:sp>
      <p:cxnSp>
        <p:nvCxnSpPr>
          <p:cNvPr id="84" name="直線矢印コネクタ 83"/>
          <p:cNvCxnSpPr/>
          <p:nvPr/>
        </p:nvCxnSpPr>
        <p:spPr>
          <a:xfrm>
            <a:off x="6236946" y="3863374"/>
            <a:ext cx="0" cy="292795"/>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582940" y="2953519"/>
            <a:ext cx="766557" cy="246221"/>
          </a:xfrm>
          <a:prstGeom prst="rect">
            <a:avLst/>
          </a:prstGeom>
          <a:noFill/>
        </p:spPr>
        <p:txBody>
          <a:bodyPr wrap="none" rtlCol="0">
            <a:spAutoFit/>
          </a:bodyPr>
          <a:lstStyle/>
          <a:p>
            <a:r>
              <a:rPr lang="en-US" altLang="ja-JP" sz="1000" dirty="0">
                <a:latin typeface="+mj-ea"/>
                <a:ea typeface="+mj-ea"/>
              </a:rPr>
              <a:t>H20.10.1</a:t>
            </a:r>
            <a:r>
              <a:rPr lang="ja-JP" altLang="en-US" sz="1000" dirty="0">
                <a:latin typeface="+mj-ea"/>
                <a:ea typeface="+mj-ea"/>
              </a:rPr>
              <a:t>～</a:t>
            </a:r>
            <a:endParaRPr lang="en-US" altLang="ja-JP" sz="1000" dirty="0">
              <a:latin typeface="+mj-ea"/>
              <a:ea typeface="+mj-ea"/>
            </a:endParaRPr>
          </a:p>
        </p:txBody>
      </p:sp>
      <p:sp>
        <p:nvSpPr>
          <p:cNvPr id="86" name="テキスト ボックス 85"/>
          <p:cNvSpPr txBox="1"/>
          <p:nvPr/>
        </p:nvSpPr>
        <p:spPr>
          <a:xfrm>
            <a:off x="3173676" y="4355579"/>
            <a:ext cx="5286756"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年度決算ベースの税額を基に算出。ただし地方法人特別税及び同譲与税の差額について</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までの平均</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減収の</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は、地方交付税の基準財政収入額の算定に反映される。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直角三角形 86"/>
          <p:cNvSpPr/>
          <p:nvPr/>
        </p:nvSpPr>
        <p:spPr>
          <a:xfrm rot="10800000">
            <a:off x="6988939" y="3558725"/>
            <a:ext cx="382326" cy="29678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88" name="テキスト ボックス 87"/>
          <p:cNvSpPr txBox="1"/>
          <p:nvPr/>
        </p:nvSpPr>
        <p:spPr>
          <a:xfrm>
            <a:off x="6921579" y="3601591"/>
            <a:ext cx="453970" cy="253916"/>
          </a:xfrm>
          <a:prstGeom prst="rect">
            <a:avLst/>
          </a:prstGeom>
          <a:noFill/>
        </p:spPr>
        <p:txBody>
          <a:bodyPr wrap="none" rtlCol="0">
            <a:spAutoFit/>
          </a:bodyPr>
          <a:lstStyle/>
          <a:p>
            <a:r>
              <a:rPr kumimoji="1" lang="ja-JP" altLang="en-US" sz="1000" dirty="0">
                <a:latin typeface="+mj-ea"/>
                <a:ea typeface="+mj-ea"/>
              </a:rPr>
              <a:t>創設</a:t>
            </a:r>
          </a:p>
        </p:txBody>
      </p:sp>
      <p:sp>
        <p:nvSpPr>
          <p:cNvPr id="89" name="直角三角形 88"/>
          <p:cNvSpPr/>
          <p:nvPr/>
        </p:nvSpPr>
        <p:spPr>
          <a:xfrm rot="10800000">
            <a:off x="5835812" y="3863373"/>
            <a:ext cx="291674" cy="292796"/>
          </a:xfrm>
          <a:prstGeom prst="rtTriangle">
            <a:avLst/>
          </a:prstGeom>
          <a:pattFill prst="pct25">
            <a:fgClr>
              <a:schemeClr val="accent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0" name="テキスト ボックス 89"/>
          <p:cNvSpPr txBox="1"/>
          <p:nvPr/>
        </p:nvSpPr>
        <p:spPr>
          <a:xfrm>
            <a:off x="5790720" y="3863374"/>
            <a:ext cx="453970" cy="253916"/>
          </a:xfrm>
          <a:prstGeom prst="rect">
            <a:avLst/>
          </a:prstGeom>
          <a:noFill/>
        </p:spPr>
        <p:txBody>
          <a:bodyPr wrap="none" rtlCol="0">
            <a:spAutoFit/>
          </a:bodyPr>
          <a:lstStyle/>
          <a:p>
            <a:r>
              <a:rPr kumimoji="1" lang="ja-JP" altLang="en-US" sz="1000" dirty="0">
                <a:latin typeface="+mj-ea"/>
                <a:ea typeface="+mj-ea"/>
              </a:rPr>
              <a:t>創設</a:t>
            </a:r>
          </a:p>
        </p:txBody>
      </p:sp>
      <p:sp>
        <p:nvSpPr>
          <p:cNvPr id="91" name="正方形/長方形 90"/>
          <p:cNvSpPr/>
          <p:nvPr/>
        </p:nvSpPr>
        <p:spPr>
          <a:xfrm>
            <a:off x="7000938" y="3869570"/>
            <a:ext cx="425731" cy="286599"/>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2" name="直角三角形 91"/>
          <p:cNvSpPr/>
          <p:nvPr/>
        </p:nvSpPr>
        <p:spPr>
          <a:xfrm rot="10800000">
            <a:off x="6978400" y="4143751"/>
            <a:ext cx="416569" cy="240636"/>
          </a:xfrm>
          <a:prstGeom prst="rtTriangle">
            <a:avLst/>
          </a:prstGeom>
          <a:pattFill prst="pct25">
            <a:fgClr>
              <a:schemeClr val="accent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3" name="テキスト ボックス 92"/>
          <p:cNvSpPr txBox="1"/>
          <p:nvPr/>
        </p:nvSpPr>
        <p:spPr>
          <a:xfrm>
            <a:off x="6942850" y="4147458"/>
            <a:ext cx="441146" cy="246221"/>
          </a:xfrm>
          <a:prstGeom prst="rect">
            <a:avLst/>
          </a:prstGeom>
          <a:noFill/>
        </p:spPr>
        <p:txBody>
          <a:bodyPr wrap="none" rtlCol="0">
            <a:spAutoFit/>
          </a:bodyPr>
          <a:lstStyle/>
          <a:p>
            <a:r>
              <a:rPr kumimoji="1" lang="ja-JP" altLang="en-US" sz="1000" dirty="0">
                <a:latin typeface="+mj-ea"/>
                <a:ea typeface="+mj-ea"/>
              </a:rPr>
              <a:t>拡大</a:t>
            </a:r>
          </a:p>
        </p:txBody>
      </p:sp>
      <p:cxnSp>
        <p:nvCxnSpPr>
          <p:cNvPr id="94" name="直線矢印コネクタ 93"/>
          <p:cNvCxnSpPr/>
          <p:nvPr/>
        </p:nvCxnSpPr>
        <p:spPr>
          <a:xfrm>
            <a:off x="6329333" y="3182877"/>
            <a:ext cx="0" cy="253798"/>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6978438" y="3038861"/>
            <a:ext cx="0" cy="1354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3246746" y="4369301"/>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53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332656"/>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■地方交付税等</a:t>
            </a:r>
          </a:p>
        </p:txBody>
      </p:sp>
      <p:sp>
        <p:nvSpPr>
          <p:cNvPr id="17" name="テキスト ボックス 16"/>
          <p:cNvSpPr txBox="1"/>
          <p:nvPr/>
        </p:nvSpPr>
        <p:spPr>
          <a:xfrm>
            <a:off x="539552" y="732766"/>
            <a:ext cx="8280920" cy="2031325"/>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義務的経費が増えるなかで圧縮される基準財政需要額</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地方交付税は、標準的な税収入などの「基準財政収入額」と標準的な行政サービスを行うための財政需要を計算した「基準財政需要額」の差を補填する仕組みです。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しかし、平成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年に閣議決定された「骨太の方針</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」では、社会保障関係経費等の義務的経費が増えるなか、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年度までの３年間、地方の一般財源総額を同水準とする方針が示されました。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年度の大阪府の交付税算定では、社会保障に係る費目の算入額が増額される一方、他の費目の算入額が減少し、需要額全体（臨時財政対策債振替前）で９億円の減少となっています。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年度以降の推計には、社会保障関係経費の増加に対応した需要額が確保される前提で見込んでいますが、各年度の地方財政対策の内容を見極めていく必要があります。</a:t>
            </a:r>
          </a:p>
        </p:txBody>
      </p:sp>
      <p:sp>
        <p:nvSpPr>
          <p:cNvPr id="19" name="テキスト ボックス 18"/>
          <p:cNvSpPr txBox="1"/>
          <p:nvPr/>
        </p:nvSpPr>
        <p:spPr>
          <a:xfrm>
            <a:off x="4355976" y="3627486"/>
            <a:ext cx="4536504"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年度普通交付税等の算定結果　　　　　　　（単位：億円）</a:t>
            </a:r>
          </a:p>
        </p:txBody>
      </p:sp>
      <p:sp>
        <p:nvSpPr>
          <p:cNvPr id="20" name="テキスト ボックス 19"/>
          <p:cNvSpPr txBox="1"/>
          <p:nvPr/>
        </p:nvSpPr>
        <p:spPr>
          <a:xfrm>
            <a:off x="755576" y="2732727"/>
            <a:ext cx="7931224" cy="811367"/>
          </a:xfrm>
          <a:prstGeom prst="rect">
            <a:avLst/>
          </a:prstGeom>
          <a:noFill/>
          <a:ln>
            <a:solidFill>
              <a:schemeClr val="accent5">
                <a:lumMod val="50000"/>
              </a:schemeClr>
            </a:solidFill>
          </a:ln>
        </p:spPr>
        <p:txBody>
          <a:bodyPr wrap="square" lIns="36000" tIns="36000" rIns="36000" bIns="36000"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骨太の方針</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日閣議決定）より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77800"/>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「地方の歳出水準については、国の一般歳出の取組と基調を合わせつつ、交付団体をはじめ地方の安定的な財政運営に必要となる一般財源の総額について、</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年度）までにおいて、</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年度地方財政計画の水準を下回らないよう実質的に同水準を確保する。」</a:t>
            </a:r>
          </a:p>
        </p:txBody>
      </p:sp>
      <p:graphicFrame>
        <p:nvGraphicFramePr>
          <p:cNvPr id="8" name="表 7"/>
          <p:cNvGraphicFramePr>
            <a:graphicFrameLocks noGrp="1"/>
          </p:cNvGraphicFramePr>
          <p:nvPr>
            <p:extLst>
              <p:ext uri="{D42A27DB-BD31-4B8C-83A1-F6EECF244321}">
                <p14:modId xmlns:p14="http://schemas.microsoft.com/office/powerpoint/2010/main" val="443808721"/>
              </p:ext>
            </p:extLst>
          </p:nvPr>
        </p:nvGraphicFramePr>
        <p:xfrm>
          <a:off x="407876" y="3668831"/>
          <a:ext cx="3876092" cy="2750820"/>
        </p:xfrm>
        <a:graphic>
          <a:graphicData uri="http://schemas.openxmlformats.org/drawingml/2006/table">
            <a:tbl>
              <a:tblPr firstRow="1">
                <a:tableStyleId>{F2DE63D5-997A-4646-A377-4702673A728D}</a:tableStyleId>
              </a:tblPr>
              <a:tblGrid>
                <a:gridCol w="3876092">
                  <a:extLst>
                    <a:ext uri="{9D8B030D-6E8A-4147-A177-3AD203B41FA5}">
                      <a16:colId xmlns="" xmlns:a16="http://schemas.microsoft.com/office/drawing/2014/main" val="20000"/>
                    </a:ext>
                  </a:extLst>
                </a:gridCol>
              </a:tblGrid>
              <a:tr h="132797">
                <a:tc>
                  <a:txBody>
                    <a:bodyPr/>
                    <a:lstStyle/>
                    <a:p>
                      <a:pPr marL="182563" indent="-182563">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臨時財政対策債とは？</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 xmlns:a16="http://schemas.microsoft.com/office/drawing/2014/main" val="10000"/>
                  </a:ext>
                </a:extLst>
              </a:tr>
              <a:tr h="132797">
                <a:tc>
                  <a:txBody>
                    <a:bodyPr/>
                    <a:lstStyle/>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地方交付税の代替財源として発行される地方債です。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地方交付税は、所得税、法人税、消費税などの国税の一部が原資（交付税原資）とされ、その割合が法律で定められています（交付税率）。</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spcAft>
                          <a:spcPts val="600"/>
                        </a:spcAft>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近年、地方の安定的な財政運営に必要な交付税額を交付税原資などで賄えない状況が続いていることから、地方公共団体が起債し、その元利償還に必要な額を後年度の地方交付税の基準財政需要額に算入するという臨時財政対策債制度が設けられ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spcAft>
                          <a:spcPts val="600"/>
                        </a:spcAft>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年度の制度創設以降、おおむね３年おきに延長され、それに伴い、臨時財政対策債残高が累増しており、地方財政の借入金残高に占める割合も拡大しています。</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073326965"/>
              </p:ext>
            </p:extLst>
          </p:nvPr>
        </p:nvGraphicFramePr>
        <p:xfrm>
          <a:off x="4355976" y="3903260"/>
          <a:ext cx="4392488" cy="1463040"/>
        </p:xfrm>
        <a:graphic>
          <a:graphicData uri="http://schemas.openxmlformats.org/drawingml/2006/table">
            <a:tbl>
              <a:tblPr firstRow="1" bandRow="1">
                <a:tableStyleId>{5C22544A-7EE6-4342-B048-85BDC9FD1C3A}</a:tableStyleId>
              </a:tblPr>
              <a:tblGrid>
                <a:gridCol w="1363186">
                  <a:extLst>
                    <a:ext uri="{9D8B030D-6E8A-4147-A177-3AD203B41FA5}">
                      <a16:colId xmlns="" xmlns:a16="http://schemas.microsoft.com/office/drawing/2014/main" val="20000"/>
                    </a:ext>
                  </a:extLst>
                </a:gridCol>
                <a:gridCol w="833058">
                  <a:extLst>
                    <a:ext uri="{9D8B030D-6E8A-4147-A177-3AD203B41FA5}">
                      <a16:colId xmlns="" xmlns:a16="http://schemas.microsoft.com/office/drawing/2014/main" val="20001"/>
                    </a:ext>
                  </a:extLst>
                </a:gridCol>
                <a:gridCol w="833058">
                  <a:extLst>
                    <a:ext uri="{9D8B030D-6E8A-4147-A177-3AD203B41FA5}">
                      <a16:colId xmlns="" xmlns:a16="http://schemas.microsoft.com/office/drawing/2014/main" val="20002"/>
                    </a:ext>
                  </a:extLst>
                </a:gridCol>
                <a:gridCol w="1363186">
                  <a:extLst>
                    <a:ext uri="{9D8B030D-6E8A-4147-A177-3AD203B41FA5}">
                      <a16:colId xmlns="" xmlns:a16="http://schemas.microsoft.com/office/drawing/2014/main" val="20003"/>
                    </a:ext>
                  </a:extLst>
                </a:gridCol>
              </a:tblGrid>
              <a:tr h="236959">
                <a:tc>
                  <a:txBody>
                    <a:bodyPr/>
                    <a:lstStyle/>
                    <a:p>
                      <a:endParaRPr kumimoji="1" lang="ja-JP" altLang="en-US" sz="1200" dirty="0">
                        <a:latin typeface="+mn-ea"/>
                        <a:ea typeface="+mn-ea"/>
                        <a:cs typeface="Meiryo UI" panose="020B0604030504040204" pitchFamily="50" charset="-128"/>
                      </a:endParaRPr>
                    </a:p>
                  </a:txBody>
                  <a:tcPr anchor="ctr"/>
                </a:tc>
                <a:tc>
                  <a:txBody>
                    <a:bodyPr/>
                    <a:lstStyle/>
                    <a:p>
                      <a:pPr algn="ctr"/>
                      <a:r>
                        <a:rPr kumimoji="1" lang="ja-JP" altLang="en-US" sz="1200" dirty="0">
                          <a:latin typeface="+mn-ea"/>
                          <a:ea typeface="+mn-ea"/>
                          <a:cs typeface="Meiryo UI" panose="020B0604030504040204" pitchFamily="50" charset="-128"/>
                        </a:rPr>
                        <a:t>Ｈ</a:t>
                      </a:r>
                      <a:r>
                        <a:rPr kumimoji="1" lang="en-US" altLang="ja-JP" sz="1200" dirty="0">
                          <a:latin typeface="+mn-ea"/>
                          <a:ea typeface="+mn-ea"/>
                          <a:cs typeface="Meiryo UI" panose="020B0604030504040204" pitchFamily="50" charset="-128"/>
                        </a:rPr>
                        <a:t>28</a:t>
                      </a:r>
                      <a:r>
                        <a:rPr kumimoji="1" lang="ja-JP" altLang="en-US" sz="1200" dirty="0">
                          <a:latin typeface="+mn-ea"/>
                          <a:ea typeface="+mn-ea"/>
                          <a:cs typeface="Meiryo UI" panose="020B0604030504040204" pitchFamily="50" charset="-128"/>
                        </a:rPr>
                        <a:t>算定</a:t>
                      </a:r>
                    </a:p>
                  </a:txBody>
                  <a:tcPr anchor="ctr"/>
                </a:tc>
                <a:tc>
                  <a:txBody>
                    <a:bodyPr/>
                    <a:lstStyle/>
                    <a:p>
                      <a:pPr algn="ctr"/>
                      <a:r>
                        <a:rPr kumimoji="1" lang="ja-JP" altLang="en-US" sz="1200" dirty="0">
                          <a:latin typeface="+mn-ea"/>
                          <a:ea typeface="+mn-ea"/>
                          <a:cs typeface="Meiryo UI" panose="020B0604030504040204" pitchFamily="50" charset="-128"/>
                        </a:rPr>
                        <a:t>Ｈ</a:t>
                      </a:r>
                      <a:r>
                        <a:rPr kumimoji="1" lang="en-US" altLang="ja-JP" sz="1200" dirty="0">
                          <a:latin typeface="+mn-ea"/>
                          <a:ea typeface="+mn-ea"/>
                          <a:cs typeface="Meiryo UI" panose="020B0604030504040204" pitchFamily="50" charset="-128"/>
                        </a:rPr>
                        <a:t>27</a:t>
                      </a:r>
                      <a:r>
                        <a:rPr kumimoji="1" lang="ja-JP" altLang="en-US" sz="1200" dirty="0">
                          <a:latin typeface="+mn-ea"/>
                          <a:ea typeface="+mn-ea"/>
                          <a:cs typeface="Meiryo UI" panose="020B0604030504040204" pitchFamily="50" charset="-128"/>
                        </a:rPr>
                        <a:t>算定</a:t>
                      </a:r>
                    </a:p>
                  </a:txBody>
                  <a:tcPr anchor="ctr"/>
                </a:tc>
                <a:tc>
                  <a:txBody>
                    <a:bodyPr/>
                    <a:lstStyle/>
                    <a:p>
                      <a:pPr algn="ctr"/>
                      <a:r>
                        <a:rPr kumimoji="1" lang="ja-JP" altLang="en-US" sz="1200" dirty="0">
                          <a:latin typeface="+mn-ea"/>
                          <a:ea typeface="+mn-ea"/>
                          <a:cs typeface="Meiryo UI" panose="020B0604030504040204" pitchFamily="50" charset="-128"/>
                        </a:rPr>
                        <a:t>増減</a:t>
                      </a:r>
                    </a:p>
                  </a:txBody>
                  <a:tcPr anchor="ctr"/>
                </a:tc>
                <a:extLst>
                  <a:ext uri="{0D108BD9-81ED-4DB2-BD59-A6C34878D82A}">
                    <a16:rowId xmlns="" xmlns:a16="http://schemas.microsoft.com/office/drawing/2014/main" val="10000"/>
                  </a:ext>
                </a:extLst>
              </a:tr>
              <a:tr h="236959">
                <a:tc>
                  <a:txBody>
                    <a:bodyPr/>
                    <a:lstStyle/>
                    <a:p>
                      <a:r>
                        <a:rPr kumimoji="1" lang="ja-JP" altLang="en-US" sz="1200" dirty="0">
                          <a:latin typeface="+mn-ea"/>
                          <a:ea typeface="+mn-ea"/>
                          <a:cs typeface="Meiryo UI" panose="020B0604030504040204" pitchFamily="50" charset="-128"/>
                        </a:rPr>
                        <a:t>普通交付税・</a:t>
                      </a:r>
                      <a:endParaRPr kumimoji="1" lang="en-US" altLang="ja-JP" sz="1200" dirty="0">
                        <a:latin typeface="+mn-ea"/>
                        <a:ea typeface="+mn-ea"/>
                        <a:cs typeface="Meiryo UI" panose="020B0604030504040204" pitchFamily="50" charset="-128"/>
                      </a:endParaRPr>
                    </a:p>
                    <a:p>
                      <a:r>
                        <a:rPr kumimoji="1" lang="ja-JP" altLang="en-US" sz="1200" dirty="0">
                          <a:latin typeface="+mn-ea"/>
                          <a:ea typeface="+mn-ea"/>
                          <a:cs typeface="Meiryo UI" panose="020B0604030504040204" pitchFamily="50" charset="-128"/>
                        </a:rPr>
                        <a:t>臨時財政対策債発行可能額</a:t>
                      </a:r>
                    </a:p>
                  </a:txBody>
                  <a:tcPr anchor="ctr"/>
                </a:tc>
                <a:tc>
                  <a:txBody>
                    <a:bodyPr/>
                    <a:lstStyle/>
                    <a:p>
                      <a:pPr algn="r"/>
                      <a:r>
                        <a:rPr kumimoji="1" lang="en-US" altLang="ja-JP" sz="1200" dirty="0">
                          <a:latin typeface="+mn-ea"/>
                          <a:ea typeface="+mn-ea"/>
                          <a:cs typeface="Meiryo UI" panose="020B0604030504040204" pitchFamily="50" charset="-128"/>
                        </a:rPr>
                        <a:t>4,273</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4,628</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355</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7.7%</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 xmlns:a16="http://schemas.microsoft.com/office/drawing/2014/main" val="10001"/>
                  </a:ext>
                </a:extLst>
              </a:tr>
              <a:tr h="236959">
                <a:tc>
                  <a:txBody>
                    <a:bodyPr/>
                    <a:lstStyle/>
                    <a:p>
                      <a:r>
                        <a:rPr kumimoji="1" lang="ja-JP" altLang="en-US" sz="1200" dirty="0">
                          <a:latin typeface="+mn-ea"/>
                          <a:ea typeface="+mn-ea"/>
                          <a:cs typeface="Meiryo UI" panose="020B0604030504040204" pitchFamily="50" charset="-128"/>
                        </a:rPr>
                        <a:t>地方特例交付金</a:t>
                      </a:r>
                    </a:p>
                  </a:txBody>
                  <a:tcPr anchor="ctr"/>
                </a:tc>
                <a:tc>
                  <a:txBody>
                    <a:bodyPr/>
                    <a:lstStyle/>
                    <a:p>
                      <a:pPr algn="r"/>
                      <a:r>
                        <a:rPr kumimoji="1" lang="en-US" altLang="ja-JP" sz="1200" dirty="0">
                          <a:latin typeface="+mn-ea"/>
                          <a:ea typeface="+mn-ea"/>
                          <a:cs typeface="Meiryo UI" panose="020B0604030504040204" pitchFamily="50" charset="-128"/>
                        </a:rPr>
                        <a:t>39</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39</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0</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0.5%</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 xmlns:a16="http://schemas.microsoft.com/office/drawing/2014/main" val="10002"/>
                  </a:ext>
                </a:extLst>
              </a:tr>
              <a:tr h="236959">
                <a:tc>
                  <a:txBody>
                    <a:bodyPr/>
                    <a:lstStyle/>
                    <a:p>
                      <a:pPr algn="ctr"/>
                      <a:r>
                        <a:rPr kumimoji="1" lang="ja-JP" altLang="en-US" sz="1200" dirty="0">
                          <a:latin typeface="+mn-ea"/>
                          <a:ea typeface="+mn-ea"/>
                          <a:cs typeface="Meiryo UI" panose="020B0604030504040204" pitchFamily="50" charset="-128"/>
                        </a:rPr>
                        <a:t>計</a:t>
                      </a:r>
                    </a:p>
                  </a:txBody>
                  <a:tcPr anchor="ctr"/>
                </a:tc>
                <a:tc>
                  <a:txBody>
                    <a:bodyPr/>
                    <a:lstStyle/>
                    <a:p>
                      <a:pPr algn="r"/>
                      <a:r>
                        <a:rPr kumimoji="1" lang="en-US" altLang="ja-JP" sz="1200" dirty="0">
                          <a:latin typeface="+mn-ea"/>
                          <a:ea typeface="+mn-ea"/>
                          <a:cs typeface="Meiryo UI" panose="020B0604030504040204" pitchFamily="50" charset="-128"/>
                        </a:rPr>
                        <a:t>4,311</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4,667</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355</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7.6%</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 xmlns:a16="http://schemas.microsoft.com/office/drawing/2014/main" val="10003"/>
                  </a:ext>
                </a:extLst>
              </a:tr>
            </a:tbl>
          </a:graphicData>
        </a:graphic>
      </p:graphicFrame>
      <p:sp>
        <p:nvSpPr>
          <p:cNvPr id="10" name="テキスト ボックス 9"/>
          <p:cNvSpPr txBox="1"/>
          <p:nvPr/>
        </p:nvSpPr>
        <p:spPr>
          <a:xfrm>
            <a:off x="4355976" y="5355678"/>
            <a:ext cx="4176464" cy="226591"/>
          </a:xfrm>
          <a:prstGeom prst="rect">
            <a:avLst/>
          </a:prstGeom>
          <a:noFill/>
        </p:spPr>
        <p:txBody>
          <a:bodyPr wrap="square" lIns="0" tIns="36000" rIns="0" bIns="36000"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端数処理の関係上、合計や差引が一致しないことがあります。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355976" y="5541039"/>
            <a:ext cx="4330824" cy="1200329"/>
          </a:xfrm>
          <a:prstGeom prst="rect">
            <a:avLst/>
          </a:prstGeom>
          <a:ln w="3175">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算定結果の特徴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lang="ja-JP" altLang="en-US" sz="1200" dirty="0">
                <a:latin typeface="Meiryo UI" panose="020B0604030504040204" pitchFamily="50" charset="-128"/>
                <a:ea typeface="Meiryo UI" panose="020B0604030504040204" pitchFamily="50" charset="-128"/>
                <a:cs typeface="Meiryo UI" panose="020B0604030504040204" pitchFamily="50" charset="-128"/>
              </a:rPr>
              <a:t>・基準財政収入額：法人関係税の増などにより、前年度比＋</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9,663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・基準財政需要額</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（臨時財政対策債振替前）</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：社会保障関係経費が増加したものの、包括算定経費や地域経済・雇用対策費の減などにより、前年度比△</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億円の</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3,946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12"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6</a:t>
            </a:r>
            <a:endParaRPr lang="ja-JP" altLang="en-US" dirty="0"/>
          </a:p>
        </p:txBody>
      </p:sp>
    </p:spTree>
    <p:extLst>
      <p:ext uri="{BB962C8B-B14F-4D97-AF65-F5344CB8AC3E}">
        <p14:creationId xmlns:p14="http://schemas.microsoft.com/office/powerpoint/2010/main" val="49571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28126" y="620688"/>
            <a:ext cx="8683645" cy="100712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では、大阪府の一般会計予算約３兆円のうち、約２兆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4,000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億円を府税などの一般財源で賄う必要があり、その大宗（約９割）は、人件費、公債費、社会保障関係経費などの義務的経費が占める硬直的な構造となっています。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txBox="1">
            <a:spLocks noChangeArrowheads="1"/>
          </p:cNvSpPr>
          <p:nvPr/>
        </p:nvSpPr>
        <p:spPr>
          <a:xfrm>
            <a:off x="179512" y="548680"/>
            <a:ext cx="1008112"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 出</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7</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 y="2012429"/>
            <a:ext cx="9108616" cy="444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179512" y="1794882"/>
            <a:ext cx="3168352" cy="553998"/>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年度当初予算イメージ</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（一般財源ベース）</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27507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6585</Words>
  <Application>Microsoft Office PowerPoint</Application>
  <PresentationFormat>画面に合わせる (4:3)</PresentationFormat>
  <Paragraphs>724</Paragraphs>
  <Slides>40</Slides>
  <Notes>1</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Office テーマ</vt:lpstr>
      <vt:lpstr>当面の財政運営の取組み（案）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中期見通し【28年9月仮試算】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2016-09-07T11:08:32Z</dcterms:created>
  <dcterms:modified xsi:type="dcterms:W3CDTF">2016-10-28T05:17:59Z</dcterms:modified>
</cp:coreProperties>
</file>