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8"/>
  </p:notesMasterIdLst>
  <p:handoutMasterIdLst>
    <p:handoutMasterId r:id="rId19"/>
  </p:handoutMasterIdLst>
  <p:sldIdLst>
    <p:sldId id="986" r:id="rId2"/>
    <p:sldId id="1081" r:id="rId3"/>
    <p:sldId id="987" r:id="rId4"/>
    <p:sldId id="952" r:id="rId5"/>
    <p:sldId id="1065" r:id="rId6"/>
    <p:sldId id="1047" r:id="rId7"/>
    <p:sldId id="928" r:id="rId8"/>
    <p:sldId id="1070" r:id="rId9"/>
    <p:sldId id="1071" r:id="rId10"/>
    <p:sldId id="1059" r:id="rId11"/>
    <p:sldId id="1078" r:id="rId12"/>
    <p:sldId id="1079" r:id="rId13"/>
    <p:sldId id="1063" r:id="rId14"/>
    <p:sldId id="1024" r:id="rId15"/>
    <p:sldId id="1082" r:id="rId16"/>
    <p:sldId id="1080"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8540" autoAdjust="0"/>
  </p:normalViewPr>
  <p:slideViewPr>
    <p:cSldViewPr>
      <p:cViewPr>
        <p:scale>
          <a:sx n="80" d="100"/>
          <a:sy n="80" d="100"/>
        </p:scale>
        <p:origin x="-1098" y="-7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B97A48F3-A724-4C50-AB8C-62AD5A6214D2}" type="datetimeFigureOut">
              <a:rPr kumimoji="1" lang="ja-JP" altLang="en-US" smtClean="0"/>
              <a:pPr/>
              <a:t>2016/10/28</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8113AC0-15A0-4DAC-9951-D33C541E6C7A}" type="datetimeFigureOut">
              <a:rPr kumimoji="1" lang="ja-JP" altLang="en-US" smtClean="0"/>
              <a:pPr/>
              <a:t>2016/10/28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81005DB-AF70-41D7-A185-2905A016DB4F}" type="slidenum">
              <a:rPr kumimoji="1" lang="ja-JP" altLang="en-US" smtClean="0"/>
              <a:pPr/>
              <a:t>1</a:t>
            </a:fld>
            <a:endParaRPr kumimoji="1" lang="ja-JP" altLang="en-US"/>
          </a:p>
        </p:txBody>
      </p:sp>
    </p:spTree>
    <p:extLst>
      <p:ext uri="{BB962C8B-B14F-4D97-AF65-F5344CB8AC3E}">
        <p14:creationId xmlns:p14="http://schemas.microsoft.com/office/powerpoint/2010/main" val="2157422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81005DB-AF70-41D7-A185-2905A016DB4F}" type="slidenum">
              <a:rPr kumimoji="1" lang="ja-JP" altLang="en-US" smtClean="0"/>
              <a:pPr/>
              <a:t>7</a:t>
            </a:fld>
            <a:endParaRPr kumimoji="1" lang="ja-JP" altLang="en-US"/>
          </a:p>
        </p:txBody>
      </p:sp>
    </p:spTree>
    <p:extLst>
      <p:ext uri="{BB962C8B-B14F-4D97-AF65-F5344CB8AC3E}">
        <p14:creationId xmlns:p14="http://schemas.microsoft.com/office/powerpoint/2010/main" val="1911483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1278525-9322-47C3-A15F-57C9704B8499}"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F8D35BD-E36D-424A-8AC7-020C81DC85AE}"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59D2671-1E7A-4EC5-B211-284339BB4F96}"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C07E02D-2B40-480A-871D-D2458046904D}"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F0B844DA-CE50-48AD-85B5-69E6A27DD7B7}"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D0718BF-319B-48D5-95AF-DD743131A70B}"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0A9DE5D-E4C6-4DC6-AB58-56AB6251A267}" type="datetime1">
              <a:rPr kumimoji="1" lang="ja-JP" altLang="en-US" smtClean="0"/>
              <a:t>2016/10/28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08109CF-5FD9-427A-B950-21EEB9E918BF}" type="datetime1">
              <a:rPr kumimoji="1" lang="ja-JP" altLang="en-US" smtClean="0"/>
              <a:t>2016/10/28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0AA25A-EF60-4B66-8FE9-CAFBEE93D616}" type="datetime1">
              <a:rPr kumimoji="1" lang="ja-JP" altLang="en-US" smtClean="0"/>
              <a:t>2016/10/28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794BA1F-A487-438B-BBD3-E8A38AACE99F}"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1843ADC-B4EB-4757-ABB2-852542CE9365}"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742DC-EBDF-4E3F-9A8E-989405E891DA}" type="datetime1">
              <a:rPr kumimoji="1" lang="ja-JP" altLang="en-US" smtClean="0"/>
              <a:t>2016/10/28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556792"/>
            <a:ext cx="7776864" cy="2448272"/>
          </a:xfrm>
        </p:spPr>
        <p:txBody>
          <a:bodyPr>
            <a:norm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当面の財政運営の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取組み（案</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371600" y="4797152"/>
            <a:ext cx="6400800" cy="841648"/>
          </a:xfrm>
        </p:spPr>
        <p:txBody>
          <a:bodyPr>
            <a:normAutofit fontScale="85000" lnSpcReduction="20000"/>
          </a:bodyPr>
          <a:lstStyle/>
          <a:p>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28749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１．大阪府の財政</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状況</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228126" y="1163071"/>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年度については、活用可能な基金残高が試算上の収支不足額を上回る見込みとなりました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が、計画的な財政運営の観点からは、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年度以降の財政収支の傾向についても見ておく必要があります。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月仮試算では、当面は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月試算に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比べて年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円程度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改善するものの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、仮試算上</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億円規模の収支不足が</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年度まで続く厳しい見通しとなっています。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8294928"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中期見通し</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仮試算）</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コネクタ 23"/>
          <p:cNvCxnSpPr/>
          <p:nvPr/>
        </p:nvCxnSpPr>
        <p:spPr bwMode="auto">
          <a:xfrm flipH="1" flipV="1">
            <a:off x="2809166" y="6523650"/>
            <a:ext cx="1679" cy="1694"/>
          </a:xfrm>
          <a:prstGeom prst="line">
            <a:avLst/>
          </a:prstGeom>
          <a:solidFill>
            <a:schemeClr val="bg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表 12"/>
          <p:cNvGraphicFramePr>
            <a:graphicFrameLocks noGrp="1"/>
          </p:cNvGraphicFramePr>
          <p:nvPr>
            <p:extLst>
              <p:ext uri="{D42A27DB-BD31-4B8C-83A1-F6EECF244321}">
                <p14:modId xmlns:p14="http://schemas.microsoft.com/office/powerpoint/2010/main" val="1262806492"/>
              </p:ext>
            </p:extLst>
          </p:nvPr>
        </p:nvGraphicFramePr>
        <p:xfrm>
          <a:off x="395536" y="2842567"/>
          <a:ext cx="8424937" cy="1533654"/>
        </p:xfrm>
        <a:graphic>
          <a:graphicData uri="http://schemas.openxmlformats.org/drawingml/2006/table">
            <a:tbl>
              <a:tblPr firstRow="1">
                <a:tableStyleId>{BC89EF96-8CEA-46FF-86C4-4CE0E7609802}</a:tableStyleId>
              </a:tblPr>
              <a:tblGrid>
                <a:gridCol w="3528392">
                  <a:extLst>
                    <a:ext uri="{9D8B030D-6E8A-4147-A177-3AD203B41FA5}">
                      <a16:colId xmlns="" xmlns:a16="http://schemas.microsoft.com/office/drawing/2014/main" val="20000"/>
                    </a:ext>
                  </a:extLst>
                </a:gridCol>
                <a:gridCol w="1508209">
                  <a:extLst>
                    <a:ext uri="{9D8B030D-6E8A-4147-A177-3AD203B41FA5}">
                      <a16:colId xmlns="" xmlns:a16="http://schemas.microsoft.com/office/drawing/2014/main" val="20001"/>
                    </a:ext>
                  </a:extLst>
                </a:gridCol>
                <a:gridCol w="208280">
                  <a:extLst>
                    <a:ext uri="{9D8B030D-6E8A-4147-A177-3AD203B41FA5}">
                      <a16:colId xmlns="" xmlns:a16="http://schemas.microsoft.com/office/drawing/2014/main" val="20002"/>
                    </a:ext>
                  </a:extLst>
                </a:gridCol>
                <a:gridCol w="1590028">
                  <a:extLst>
                    <a:ext uri="{9D8B030D-6E8A-4147-A177-3AD203B41FA5}">
                      <a16:colId xmlns="" xmlns:a16="http://schemas.microsoft.com/office/drawing/2014/main" val="20003"/>
                    </a:ext>
                  </a:extLst>
                </a:gridCol>
                <a:gridCol w="1590028">
                  <a:extLst>
                    <a:ext uri="{9D8B030D-6E8A-4147-A177-3AD203B41FA5}">
                      <a16:colId xmlns="" xmlns:a16="http://schemas.microsoft.com/office/drawing/2014/main" val="20004"/>
                    </a:ext>
                  </a:extLst>
                </a:gridCol>
              </a:tblGrid>
              <a:tr h="511218">
                <a:tc>
                  <a:txBody>
                    <a:bodyPr/>
                    <a:lstStyle/>
                    <a:p>
                      <a:endParaRPr kumimoji="1" lang="ja-JP" altLang="en-US"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29</a:t>
                      </a:r>
                      <a:r>
                        <a:rPr kumimoji="1" lang="ja-JP" altLang="en-US" dirty="0">
                          <a:latin typeface="Meiryo UI" panose="020B0604030504040204" pitchFamily="50" charset="-128"/>
                          <a:ea typeface="Meiryo UI" panose="020B0604030504040204" pitchFamily="50" charset="-128"/>
                        </a:rPr>
                        <a:t>年度</a:t>
                      </a:r>
                    </a:p>
                  </a:txBody>
                  <a:tcPr anchor="ctr">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no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年度</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31</a:t>
                      </a:r>
                      <a:r>
                        <a:rPr kumimoji="1" lang="ja-JP" altLang="en-US" dirty="0">
                          <a:latin typeface="Meiryo UI" panose="020B0604030504040204" pitchFamily="50" charset="-128"/>
                          <a:ea typeface="Meiryo UI" panose="020B0604030504040204" pitchFamily="50" charset="-128"/>
                        </a:rPr>
                        <a:t>年度</a:t>
                      </a:r>
                    </a:p>
                  </a:txBody>
                  <a:tcPr anchor="ctr">
                    <a:lnL w="12700" cap="flat" cmpd="sng" algn="ctr">
                      <a:solidFill>
                        <a:schemeClr val="accent5">
                          <a:lumMod val="75000"/>
                        </a:schemeClr>
                      </a:solidFill>
                      <a:prstDash val="solid"/>
                      <a:round/>
                      <a:headEnd type="none" w="med" len="med"/>
                      <a:tailEnd type="none" w="med" len="med"/>
                    </a:lnL>
                    <a:solidFill>
                      <a:schemeClr val="accent1">
                        <a:lumMod val="60000"/>
                        <a:lumOff val="40000"/>
                      </a:schemeClr>
                    </a:solidFill>
                  </a:tcPr>
                </a:tc>
                <a:extLst>
                  <a:ext uri="{0D108BD9-81ED-4DB2-BD59-A6C34878D82A}">
                    <a16:rowId xmlns="" xmlns:a16="http://schemas.microsoft.com/office/drawing/2014/main" val="10000"/>
                  </a:ext>
                </a:extLst>
              </a:tr>
              <a:tr h="590388">
                <a:tc>
                  <a:txBody>
                    <a:bodyPr/>
                    <a:lstStyle/>
                    <a:p>
                      <a:pPr algn="ctr"/>
                      <a:r>
                        <a:rPr kumimoji="1" lang="en-US" altLang="ja-JP" sz="1800" dirty="0" smtClean="0">
                          <a:latin typeface="Meiryo UI" panose="020B0604030504040204" pitchFamily="50" charset="-128"/>
                          <a:ea typeface="Meiryo UI" panose="020B0604030504040204" pitchFamily="50" charset="-128"/>
                        </a:rPr>
                        <a:t>28</a:t>
                      </a:r>
                      <a:r>
                        <a:rPr kumimoji="1" lang="ja-JP" altLang="en-US" sz="1800" dirty="0" smtClean="0">
                          <a:latin typeface="Meiryo UI" panose="020B0604030504040204" pitchFamily="50" charset="-128"/>
                          <a:ea typeface="Meiryo UI" panose="020B0604030504040204" pitchFamily="50" charset="-128"/>
                        </a:rPr>
                        <a:t>年</a:t>
                      </a:r>
                      <a:r>
                        <a:rPr kumimoji="1" lang="en-US" altLang="ja-JP" sz="1800" dirty="0" smtClean="0">
                          <a:latin typeface="Meiryo UI" panose="020B0604030504040204" pitchFamily="50" charset="-128"/>
                          <a:ea typeface="Meiryo UI" panose="020B0604030504040204" pitchFamily="50" charset="-128"/>
                        </a:rPr>
                        <a:t>9</a:t>
                      </a:r>
                      <a:r>
                        <a:rPr kumimoji="1" lang="ja-JP" altLang="en-US" sz="1800" dirty="0" smtClean="0">
                          <a:latin typeface="Meiryo UI" panose="020B0604030504040204" pitchFamily="50" charset="-128"/>
                          <a:ea typeface="Meiryo UI" panose="020B0604030504040204" pitchFamily="50" charset="-128"/>
                        </a:rPr>
                        <a:t>月仮試算</a:t>
                      </a:r>
                      <a:endParaRPr kumimoji="1" lang="ja-JP" altLang="en-US" sz="1800" dirty="0">
                        <a:latin typeface="Meiryo UI" panose="020B0604030504040204" pitchFamily="50" charset="-128"/>
                        <a:ea typeface="Meiryo UI" panose="020B0604030504040204" pitchFamily="50" charset="-128"/>
                      </a:endParaRPr>
                    </a:p>
                  </a:txBody>
                  <a:tcPr anchor="ctr">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560</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530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510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r h="4320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（参考：</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試算）</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740</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750</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730</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4" name="Rectangle 2"/>
          <p:cNvSpPr txBox="1">
            <a:spLocks noChangeArrowheads="1"/>
          </p:cNvSpPr>
          <p:nvPr/>
        </p:nvSpPr>
        <p:spPr>
          <a:xfrm>
            <a:off x="251520" y="2720037"/>
            <a:ext cx="2592288" cy="338554"/>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a:solidFill>
                  <a:schemeClr val="bg1"/>
                </a:solidFill>
                <a:latin typeface="Meiryo UI" panose="020B0604030504040204" pitchFamily="50" charset="-128"/>
                <a:ea typeface="Meiryo UI" panose="020B0604030504040204" pitchFamily="50" charset="-128"/>
              </a:rPr>
              <a:t>　当面の収支不足見込額</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2" name="角丸四角形 14"/>
          <p:cNvSpPr/>
          <p:nvPr/>
        </p:nvSpPr>
        <p:spPr>
          <a:xfrm>
            <a:off x="395536" y="4376221"/>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仮試算</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本府</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財政の特徴に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別冊</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資料編</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参照。</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467543" y="5777242"/>
            <a:ext cx="8444227" cy="627078"/>
          </a:xfrm>
          <a:prstGeom prst="roundRect">
            <a:avLst>
              <a:gd name="adj" fmla="val 493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nSpc>
                <a:spcPct val="12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税制改正、地方財政対策（地方交付税・臨時財政対策債）</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国の経済見通し（経済成長率・物価上昇率・長期金利）、直近の経済動向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
          <p:cNvSpPr txBox="1">
            <a:spLocks noChangeArrowheads="1"/>
          </p:cNvSpPr>
          <p:nvPr/>
        </p:nvSpPr>
        <p:spPr>
          <a:xfrm>
            <a:off x="280520" y="5417694"/>
            <a:ext cx="3787424" cy="338554"/>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a:solidFill>
                  <a:schemeClr val="bg1"/>
                </a:solidFill>
                <a:latin typeface="Meiryo UI" panose="020B0604030504040204" pitchFamily="50" charset="-128"/>
                <a:ea typeface="Meiryo UI" panose="020B0604030504040204" pitchFamily="50" charset="-128"/>
              </a:rPr>
              <a:t>　</a:t>
            </a:r>
            <a:r>
              <a:rPr lang="ja-JP" altLang="en-US" sz="1600" b="1" dirty="0" smtClean="0">
                <a:solidFill>
                  <a:schemeClr val="bg1"/>
                </a:solidFill>
                <a:latin typeface="Meiryo UI" panose="020B0604030504040204" pitchFamily="50" charset="-128"/>
                <a:ea typeface="Meiryo UI" panose="020B0604030504040204" pitchFamily="50" charset="-128"/>
              </a:rPr>
              <a:t>今後の</a:t>
            </a:r>
            <a:r>
              <a:rPr lang="en-US" altLang="ja-JP" sz="1600" b="1" dirty="0" smtClean="0">
                <a:solidFill>
                  <a:schemeClr val="bg1"/>
                </a:solidFill>
                <a:latin typeface="Meiryo UI" panose="020B0604030504040204" pitchFamily="50" charset="-128"/>
                <a:ea typeface="Meiryo UI" panose="020B0604030504040204" pitchFamily="50" charset="-128"/>
              </a:rPr>
              <a:t>〔</a:t>
            </a:r>
            <a:r>
              <a:rPr lang="ja-JP" altLang="en-US" sz="1600" b="1" dirty="0" smtClean="0">
                <a:solidFill>
                  <a:schemeClr val="bg1"/>
                </a:solidFill>
                <a:latin typeface="Meiryo UI" panose="020B0604030504040204" pitchFamily="50" charset="-128"/>
                <a:ea typeface="Meiryo UI" panose="020B0604030504040204" pitchFamily="50" charset="-128"/>
              </a:rPr>
              <a:t>粗い試算</a:t>
            </a:r>
            <a:r>
              <a:rPr lang="en-US" altLang="ja-JP" sz="1600" b="1" dirty="0" smtClean="0">
                <a:solidFill>
                  <a:schemeClr val="bg1"/>
                </a:solidFill>
                <a:latin typeface="Meiryo UI" panose="020B0604030504040204" pitchFamily="50" charset="-128"/>
                <a:ea typeface="Meiryo UI" panose="020B0604030504040204" pitchFamily="50" charset="-128"/>
              </a:rPr>
              <a:t>〕</a:t>
            </a:r>
            <a:r>
              <a:rPr lang="ja-JP" altLang="en-US" sz="1600" b="1" dirty="0" smtClean="0">
                <a:solidFill>
                  <a:schemeClr val="bg1"/>
                </a:solidFill>
                <a:latin typeface="Meiryo UI" panose="020B0604030504040204" pitchFamily="50" charset="-128"/>
                <a:ea typeface="Meiryo UI" panose="020B0604030504040204" pitchFamily="50" charset="-128"/>
              </a:rPr>
              <a:t>における変動</a:t>
            </a:r>
            <a:r>
              <a:rPr lang="ja-JP" altLang="en-US" sz="1600" b="1" dirty="0">
                <a:solidFill>
                  <a:schemeClr val="bg1"/>
                </a:solidFill>
                <a:latin typeface="Meiryo UI" panose="020B0604030504040204" pitchFamily="50" charset="-128"/>
                <a:ea typeface="Meiryo UI" panose="020B0604030504040204" pitchFamily="50" charset="-128"/>
              </a:rPr>
              <a:t>要因</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9" name="角丸四角形 14"/>
          <p:cNvSpPr/>
          <p:nvPr/>
        </p:nvSpPr>
        <p:spPr>
          <a:xfrm>
            <a:off x="544024" y="4748691"/>
            <a:ext cx="8142776" cy="494062"/>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lvl="0">
              <a:lnSpc>
                <a:spcPct val="120000"/>
              </a:lnSpc>
            </a:pP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月仮試算は、内閣府試算の経済成長率・消費者物価上昇率・長期金利や歳入・歳出の状況など、現時点で見込むことができる条件を前提に</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推計したものであるため、不確定</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要素を多く含んでおり、将来に向かって相当の幅をもってみる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必要が</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あります。</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大かっこ 5"/>
          <p:cNvSpPr/>
          <p:nvPr/>
        </p:nvSpPr>
        <p:spPr>
          <a:xfrm>
            <a:off x="467543" y="4760566"/>
            <a:ext cx="8219257" cy="425543"/>
          </a:xfrm>
          <a:prstGeom prst="bracketPair">
            <a:avLst/>
          </a:prstGeom>
          <a:ln w="63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8</a:t>
            </a:r>
            <a:endParaRPr lang="ja-JP" altLang="en-US" dirty="0"/>
          </a:p>
        </p:txBody>
      </p:sp>
      <p:sp>
        <p:nvSpPr>
          <p:cNvPr id="15" name="テキスト ボックス 14"/>
          <p:cNvSpPr txBox="1"/>
          <p:nvPr/>
        </p:nvSpPr>
        <p:spPr>
          <a:xfrm>
            <a:off x="7813684" y="2605007"/>
            <a:ext cx="1137320" cy="257369"/>
          </a:xfrm>
          <a:prstGeom prst="rect">
            <a:avLst/>
          </a:prstGeom>
          <a:noFill/>
        </p:spPr>
        <p:txBody>
          <a:bodyPr wrap="square" lIns="0" tIns="36000" rIns="0" bIns="36000"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spTree>
    <p:extLst>
      <p:ext uri="{BB962C8B-B14F-4D97-AF65-F5344CB8AC3E}">
        <p14:creationId xmlns:p14="http://schemas.microsoft.com/office/powerpoint/2010/main" val="2804941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lstStyle/>
          <a:p>
            <a:r>
              <a:rPr kumimoji="1" lang="en-US" altLang="ja-JP" dirty="0" smtClean="0"/>
              <a:t>9</a:t>
            </a:r>
            <a:endParaRPr kumimoji="1" lang="ja-JP" altLang="en-US" dirty="0"/>
          </a:p>
        </p:txBody>
      </p:sp>
      <p:sp>
        <p:nvSpPr>
          <p:cNvPr id="17" name="Rectangle 2"/>
          <p:cNvSpPr txBox="1">
            <a:spLocks noChangeArrowheads="1"/>
          </p:cNvSpPr>
          <p:nvPr/>
        </p:nvSpPr>
        <p:spPr>
          <a:xfrm>
            <a:off x="696864" y="620688"/>
            <a:ext cx="6047841" cy="467092"/>
          </a:xfrm>
          <a:prstGeom prst="rect">
            <a:avLst/>
          </a:prstGeom>
          <a:solidFill>
            <a:srgbClr val="000099"/>
          </a:solidFill>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i="1" smtClean="0">
                <a:solidFill>
                  <a:schemeClr val="bg1"/>
                </a:solidFill>
              </a:rPr>
              <a:t>中期見通し　 </a:t>
            </a:r>
            <a:r>
              <a:rPr lang="en-US" altLang="ja-JP" sz="2000" b="1" i="1" smtClean="0">
                <a:solidFill>
                  <a:schemeClr val="bg1"/>
                </a:solidFill>
                <a:latin typeface="ＭＳ Ｐゴシック" pitchFamily="50" charset="-128"/>
              </a:rPr>
              <a:t>【</a:t>
            </a:r>
            <a:r>
              <a:rPr lang="ja-JP" altLang="en-US" sz="2000" b="1" i="1" smtClean="0">
                <a:solidFill>
                  <a:schemeClr val="bg1"/>
                </a:solidFill>
                <a:latin typeface="ＭＳ Ｐゴシック" pitchFamily="50" charset="-128"/>
              </a:rPr>
              <a:t>　</a:t>
            </a:r>
            <a:r>
              <a:rPr lang="en-US" altLang="ja-JP" sz="2000" b="1" i="1" smtClean="0">
                <a:solidFill>
                  <a:schemeClr val="bg1"/>
                </a:solidFill>
                <a:latin typeface="ＭＳ Ｐゴシック" pitchFamily="50" charset="-128"/>
              </a:rPr>
              <a:t>28</a:t>
            </a:r>
            <a:r>
              <a:rPr lang="ja-JP" altLang="en-US" sz="2000" b="1" i="1" smtClean="0">
                <a:solidFill>
                  <a:schemeClr val="bg1"/>
                </a:solidFill>
                <a:latin typeface="ＭＳ Ｐゴシック" pitchFamily="50" charset="-128"/>
              </a:rPr>
              <a:t>年</a:t>
            </a:r>
            <a:r>
              <a:rPr lang="en-US" altLang="ja-JP" sz="2000" b="1" i="1" smtClean="0">
                <a:solidFill>
                  <a:schemeClr val="bg1"/>
                </a:solidFill>
                <a:latin typeface="ＭＳ Ｐゴシック" pitchFamily="50" charset="-128"/>
              </a:rPr>
              <a:t>9</a:t>
            </a:r>
            <a:r>
              <a:rPr lang="ja-JP" altLang="en-US" sz="2000" b="1" i="1" smtClean="0">
                <a:solidFill>
                  <a:schemeClr val="bg1"/>
                </a:solidFill>
                <a:latin typeface="ＭＳ Ｐゴシック" pitchFamily="50" charset="-128"/>
              </a:rPr>
              <a:t>月仮試算　</a:t>
            </a:r>
            <a:r>
              <a:rPr lang="en-US" altLang="ja-JP" sz="2000" b="1" i="1" smtClean="0">
                <a:solidFill>
                  <a:schemeClr val="bg1"/>
                </a:solidFill>
                <a:latin typeface="ＭＳ Ｐゴシック" pitchFamily="50" charset="-128"/>
              </a:rPr>
              <a:t>】</a:t>
            </a:r>
            <a:endParaRPr lang="en-US" altLang="ja-JP" sz="2000" b="1" i="1" dirty="0" smtClean="0">
              <a:solidFill>
                <a:schemeClr val="bg1"/>
              </a:solidFill>
              <a:latin typeface="ＭＳ Ｐゴシック" pitchFamily="50" charset="-128"/>
            </a:endParaRP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43729"/>
            <a:ext cx="7927975"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ホームベース 21"/>
          <p:cNvSpPr/>
          <p:nvPr/>
        </p:nvSpPr>
        <p:spPr bwMode="auto">
          <a:xfrm rot="5400000">
            <a:off x="-1201041" y="3378898"/>
            <a:ext cx="3346600" cy="429528"/>
          </a:xfrm>
          <a:prstGeom prst="homePlat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24" name="テキスト ボックス 23"/>
          <p:cNvSpPr txBox="1"/>
          <p:nvPr/>
        </p:nvSpPr>
        <p:spPr>
          <a:xfrm>
            <a:off x="254453" y="2800743"/>
            <a:ext cx="400110" cy="1448473"/>
          </a:xfrm>
          <a:prstGeom prst="rect">
            <a:avLst/>
          </a:prstGeom>
          <a:noFill/>
        </p:spPr>
        <p:txBody>
          <a:bodyPr vert="eaVert" wrap="none" rtlCol="0">
            <a:spAutoFit/>
          </a:bodyPr>
          <a:lstStyle/>
          <a:p>
            <a:r>
              <a:rPr lang="ja-JP" altLang="en-US" sz="1400" b="1" dirty="0" smtClean="0">
                <a:latin typeface="HGP創英角ﾎﾟｯﾌﾟ体" panose="040B0A00000000000000" pitchFamily="50" charset="-128"/>
                <a:ea typeface="HGP創英角ﾎﾟｯﾌﾟ体" panose="040B0A00000000000000" pitchFamily="50" charset="-128"/>
              </a:rPr>
              <a:t>収　支　不　足　額</a:t>
            </a:r>
            <a:endParaRPr kumimoji="1" lang="ja-JP" altLang="en-US" sz="1400" b="1"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121900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10</a:t>
            </a:r>
            <a:endParaRPr lang="ja-JP" altLang="en-US" dirty="0"/>
          </a:p>
        </p:txBody>
      </p:sp>
      <p:sp>
        <p:nvSpPr>
          <p:cNvPr id="15" name="テキスト ボックス 14"/>
          <p:cNvSpPr txBox="1"/>
          <p:nvPr/>
        </p:nvSpPr>
        <p:spPr>
          <a:xfrm>
            <a:off x="450436" y="1988840"/>
            <a:ext cx="7998101" cy="400110"/>
          </a:xfrm>
          <a:prstGeom prst="rect">
            <a:avLst/>
          </a:prstGeom>
          <a:noFill/>
        </p:spPr>
        <p:txBody>
          <a:bodyPr wrap="square" rtlCol="0">
            <a:spAutoFit/>
          </a:bodyPr>
          <a:lstStyle/>
          <a:p>
            <a:pPr algn="l"/>
            <a:r>
              <a:rPr lang="ja-JP" altLang="en-US" sz="2000" dirty="0" smtClean="0"/>
              <a:t>（主な要因）</a:t>
            </a:r>
            <a:endParaRPr lang="en-US" altLang="ja-JP" sz="2000" dirty="0" smtClean="0"/>
          </a:p>
        </p:txBody>
      </p:sp>
      <p:sp>
        <p:nvSpPr>
          <p:cNvPr id="21" name="Rectangle 3"/>
          <p:cNvSpPr txBox="1">
            <a:spLocks noChangeArrowheads="1"/>
          </p:cNvSpPr>
          <p:nvPr/>
        </p:nvSpPr>
        <p:spPr>
          <a:xfrm>
            <a:off x="539552" y="1064339"/>
            <a:ext cx="8136904" cy="996509"/>
          </a:xfrm>
          <a:prstGeom prst="rect">
            <a:avLst/>
          </a:prstGeom>
          <a:noFill/>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130000"/>
              </a:lnSpc>
              <a:spcBef>
                <a:spcPts val="0"/>
              </a:spcBef>
              <a:buFont typeface="Arial" pitchFamily="34" charset="0"/>
              <a:buNone/>
            </a:pP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36</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年度の各年度における収支不足額が、粗い試算（</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月版）と比べて</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億円～</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300</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億円程度改善。 </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90000"/>
              </a:lnSpc>
              <a:spcBef>
                <a:spcPts val="0"/>
              </a:spcBef>
              <a:buFont typeface="Arial" pitchFamily="34" charset="0"/>
              <a:buNone/>
            </a:pPr>
            <a:endParaRPr lang="en-US" altLang="ja-JP" sz="1050" dirty="0" smtClean="0">
              <a:latin typeface="+mn-ea"/>
            </a:endParaRPr>
          </a:p>
        </p:txBody>
      </p:sp>
      <p:sp>
        <p:nvSpPr>
          <p:cNvPr id="22" name="角丸四角形 21"/>
          <p:cNvSpPr/>
          <p:nvPr/>
        </p:nvSpPr>
        <p:spPr>
          <a:xfrm>
            <a:off x="467543" y="476672"/>
            <a:ext cx="5904657" cy="475059"/>
          </a:xfrm>
          <a:prstGeom prst="roundRect">
            <a:avLst>
              <a:gd name="adj" fmla="val 4931"/>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nSpc>
                <a:spcPct val="120000"/>
              </a:lnSpc>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粗い</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月版）</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比較</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pic>
        <p:nvPicPr>
          <p:cNvPr id="4120" name="Picture 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477" y="2437203"/>
            <a:ext cx="7954963" cy="396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1084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28126" y="1268760"/>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今後、予算編成過程において、地方税財政制度の変更などに留意しながら、公共施設等整備基金や行革推進債などを適切</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に活用しつつ</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、別冊</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取組編</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に掲げた取組例などについて検討・具体化を進めます。それでもなお収支不足額が生じる場合は、財政調整基金を機動的に活用したうえで、年度を通じた効果的・効率的な予算執行により対応していきます。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11</a:t>
            </a:r>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265020092"/>
              </p:ext>
            </p:extLst>
          </p:nvPr>
        </p:nvGraphicFramePr>
        <p:xfrm>
          <a:off x="395535" y="2935303"/>
          <a:ext cx="8291265" cy="2050981"/>
        </p:xfrm>
        <a:graphic>
          <a:graphicData uri="http://schemas.openxmlformats.org/drawingml/2006/table">
            <a:tbl>
              <a:tblPr firstRow="1">
                <a:tableStyleId>{BC89EF96-8CEA-46FF-86C4-4CE0E7609802}</a:tableStyleId>
              </a:tblPr>
              <a:tblGrid>
                <a:gridCol w="3910973">
                  <a:extLst>
                    <a:ext uri="{9D8B030D-6E8A-4147-A177-3AD203B41FA5}">
                      <a16:colId xmlns="" xmlns:a16="http://schemas.microsoft.com/office/drawing/2014/main" val="20000"/>
                    </a:ext>
                  </a:extLst>
                </a:gridCol>
                <a:gridCol w="1407951">
                  <a:extLst>
                    <a:ext uri="{9D8B030D-6E8A-4147-A177-3AD203B41FA5}">
                      <a16:colId xmlns="" xmlns:a16="http://schemas.microsoft.com/office/drawing/2014/main" val="20001"/>
                    </a:ext>
                  </a:extLst>
                </a:gridCol>
                <a:gridCol w="234659">
                  <a:extLst>
                    <a:ext uri="{9D8B030D-6E8A-4147-A177-3AD203B41FA5}">
                      <a16:colId xmlns="" xmlns:a16="http://schemas.microsoft.com/office/drawing/2014/main" val="20002"/>
                    </a:ext>
                  </a:extLst>
                </a:gridCol>
                <a:gridCol w="1407951">
                  <a:extLst>
                    <a:ext uri="{9D8B030D-6E8A-4147-A177-3AD203B41FA5}">
                      <a16:colId xmlns="" xmlns:a16="http://schemas.microsoft.com/office/drawing/2014/main" val="20003"/>
                    </a:ext>
                  </a:extLst>
                </a:gridCol>
                <a:gridCol w="1329731">
                  <a:extLst>
                    <a:ext uri="{9D8B030D-6E8A-4147-A177-3AD203B41FA5}">
                      <a16:colId xmlns="" xmlns:a16="http://schemas.microsoft.com/office/drawing/2014/main" val="20004"/>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29</a:t>
                      </a:r>
                      <a:r>
                        <a:rPr kumimoji="1" lang="ja-JP" altLang="en-US" dirty="0">
                          <a:latin typeface="Meiryo UI" panose="020B0604030504040204" pitchFamily="50" charset="-128"/>
                          <a:ea typeface="Meiryo UI" panose="020B0604030504040204" pitchFamily="50" charset="-128"/>
                        </a:rPr>
                        <a:t>年度</a:t>
                      </a:r>
                    </a:p>
                  </a:txBody>
                  <a:tcPr anchor="ctr">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no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年度</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31</a:t>
                      </a:r>
                      <a:r>
                        <a:rPr kumimoji="1" lang="ja-JP" altLang="en-US" dirty="0">
                          <a:latin typeface="Meiryo UI" panose="020B0604030504040204" pitchFamily="50" charset="-128"/>
                          <a:ea typeface="Meiryo UI" panose="020B0604030504040204" pitchFamily="50" charset="-128"/>
                        </a:rPr>
                        <a:t>年度</a:t>
                      </a:r>
                    </a:p>
                  </a:txBody>
                  <a:tcPr anchor="ctr">
                    <a:lnL w="12700" cap="flat" cmpd="sng" algn="ctr">
                      <a:solidFill>
                        <a:schemeClr val="accent5">
                          <a:lumMod val="75000"/>
                        </a:schemeClr>
                      </a:solidFill>
                      <a:prstDash val="solid"/>
                      <a:round/>
                      <a:headEnd type="none" w="med" len="med"/>
                      <a:tailEnd type="none" w="med" len="med"/>
                    </a:lnL>
                    <a:solidFill>
                      <a:schemeClr val="accent1">
                        <a:lumMod val="60000"/>
                        <a:lumOff val="40000"/>
                      </a:schemeClr>
                    </a:solidFill>
                  </a:tcPr>
                </a:tc>
                <a:extLst>
                  <a:ext uri="{0D108BD9-81ED-4DB2-BD59-A6C34878D82A}">
                    <a16:rowId xmlns="" xmlns:a16="http://schemas.microsoft.com/office/drawing/2014/main" val="10000"/>
                  </a:ext>
                </a:extLst>
              </a:tr>
              <a:tr h="370840">
                <a:tc>
                  <a:txBody>
                    <a:bodyPr/>
                    <a:lstStyle/>
                    <a:p>
                      <a:pPr algn="ctr"/>
                      <a:r>
                        <a:rPr kumimoji="1" lang="ja-JP" altLang="en-US" sz="1800" dirty="0">
                          <a:latin typeface="Meiryo UI" panose="020B0604030504040204" pitchFamily="50" charset="-128"/>
                          <a:ea typeface="Meiryo UI" panose="020B0604030504040204" pitchFamily="50" charset="-128"/>
                        </a:rPr>
                        <a:t>収支不足</a:t>
                      </a:r>
                      <a:r>
                        <a:rPr kumimoji="1" lang="ja-JP" altLang="en-US" sz="1800" dirty="0" smtClean="0">
                          <a:latin typeface="Meiryo UI" panose="020B0604030504040204" pitchFamily="50" charset="-128"/>
                          <a:ea typeface="Meiryo UI" panose="020B0604030504040204" pitchFamily="50" charset="-128"/>
                        </a:rPr>
                        <a:t>見込額（</a:t>
                      </a:r>
                      <a:r>
                        <a:rPr kumimoji="1" lang="en-US" altLang="ja-JP" sz="1800" dirty="0" smtClean="0">
                          <a:latin typeface="Meiryo UI" panose="020B0604030504040204" pitchFamily="50" charset="-128"/>
                          <a:ea typeface="Meiryo UI" panose="020B0604030504040204" pitchFamily="50" charset="-128"/>
                        </a:rPr>
                        <a:t>28</a:t>
                      </a:r>
                      <a:r>
                        <a:rPr kumimoji="1" lang="ja-JP" altLang="en-US" sz="1800" dirty="0">
                          <a:latin typeface="Meiryo UI" panose="020B0604030504040204" pitchFamily="50" charset="-128"/>
                          <a:ea typeface="Meiryo UI" panose="020B0604030504040204" pitchFamily="50" charset="-128"/>
                        </a:rPr>
                        <a:t>年</a:t>
                      </a:r>
                      <a:r>
                        <a:rPr kumimoji="1" lang="en-US" altLang="ja-JP" sz="1800" dirty="0">
                          <a:latin typeface="Meiryo UI" panose="020B0604030504040204" pitchFamily="50" charset="-128"/>
                          <a:ea typeface="Meiryo UI" panose="020B0604030504040204" pitchFamily="50" charset="-128"/>
                        </a:rPr>
                        <a:t>9</a:t>
                      </a:r>
                      <a:r>
                        <a:rPr kumimoji="1" lang="ja-JP" altLang="en-US" sz="1800" dirty="0">
                          <a:latin typeface="Meiryo UI" panose="020B0604030504040204" pitchFamily="50" charset="-128"/>
                          <a:ea typeface="Meiryo UI" panose="020B0604030504040204" pitchFamily="50" charset="-128"/>
                        </a:rPr>
                        <a:t>月</a:t>
                      </a:r>
                      <a:r>
                        <a:rPr kumimoji="1" lang="ja-JP" altLang="en-US" sz="1800" dirty="0" smtClean="0">
                          <a:latin typeface="Meiryo UI" panose="020B0604030504040204" pitchFamily="50" charset="-128"/>
                          <a:ea typeface="Meiryo UI" panose="020B0604030504040204" pitchFamily="50" charset="-128"/>
                        </a:rPr>
                        <a:t>仮試算）</a:t>
                      </a:r>
                      <a:endParaRPr kumimoji="1" lang="ja-JP" altLang="en-US" sz="1800" dirty="0">
                        <a:latin typeface="Meiryo UI" panose="020B0604030504040204" pitchFamily="50" charset="-128"/>
                        <a:ea typeface="Meiryo UI" panose="020B0604030504040204" pitchFamily="50" charset="-128"/>
                      </a:endParaRPr>
                    </a:p>
                  </a:txBody>
                  <a:tcPr anchor="ctr">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560</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530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510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r h="142677">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mpd="sng">
                      <a:noFill/>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mpd="sng">
                      <a:noFill/>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mpd="sng">
                      <a:noFill/>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64056">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歳入の確保・歳出の見直し</a:t>
                      </a:r>
                    </a:p>
                  </a:txBody>
                  <a:tcPr anchor="ctr">
                    <a:lnT w="12700" cap="flat" cmpd="sng" algn="ctr">
                      <a:solidFill>
                        <a:schemeClr val="accent1">
                          <a:lumMod val="75000"/>
                        </a:schemeClr>
                      </a:solidFill>
                      <a:prstDash val="solid"/>
                      <a:round/>
                      <a:headEnd type="none" w="med" len="med"/>
                      <a:tailEnd type="none" w="med" len="med"/>
                    </a:lnT>
                  </a:tcPr>
                </a:tc>
                <a:tc>
                  <a:txBody>
                    <a:bodyPr/>
                    <a:lstStyle/>
                    <a:p>
                      <a:pPr algn="ctr"/>
                      <a:r>
                        <a:rPr kumimoji="1" lang="en-US" altLang="ja-JP" dirty="0">
                          <a:latin typeface="Meiryo UI" panose="020B0604030504040204" pitchFamily="50" charset="-128"/>
                          <a:ea typeface="Meiryo UI" panose="020B0604030504040204" pitchFamily="50" charset="-128"/>
                        </a:rPr>
                        <a:t>10</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45</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tcPr>
                </a:tc>
                <a:tc>
                  <a:txBody>
                    <a:bodyPr/>
                    <a:lstStyle/>
                    <a:p>
                      <a:pPr algn="ctr"/>
                      <a:r>
                        <a:rPr kumimoji="1" lang="en-US" altLang="ja-JP" dirty="0">
                          <a:latin typeface="Meiryo UI" panose="020B0604030504040204" pitchFamily="50" charset="-128"/>
                          <a:ea typeface="Meiryo UI" panose="020B0604030504040204" pitchFamily="50" charset="-128"/>
                        </a:rPr>
                        <a:t>25</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tcPr>
                </a:tc>
                <a:extLst>
                  <a:ext uri="{0D108BD9-81ED-4DB2-BD59-A6C34878D82A}">
                    <a16:rowId xmlns="" xmlns:a16="http://schemas.microsoft.com/office/drawing/2014/main" val="10003"/>
                  </a:ext>
                </a:extLst>
              </a:tr>
              <a:tr h="264056">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財政運営上の対応・取組み</a:t>
                      </a:r>
                    </a:p>
                  </a:txBody>
                  <a:tcPr anchor="ctr"/>
                </a:tc>
                <a:tc>
                  <a:txBody>
                    <a:bodyPr/>
                    <a:lstStyle/>
                    <a:p>
                      <a:pPr algn="ctr"/>
                      <a:r>
                        <a:rPr kumimoji="1" lang="en-US" altLang="ja-JP" dirty="0">
                          <a:latin typeface="Meiryo UI" panose="020B0604030504040204" pitchFamily="50" charset="-128"/>
                          <a:ea typeface="Meiryo UI" panose="020B0604030504040204" pitchFamily="50" charset="-128"/>
                        </a:rPr>
                        <a:t>125</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135</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tcPr>
                </a:tc>
                <a:tc>
                  <a:txBody>
                    <a:bodyPr/>
                    <a:lstStyle/>
                    <a:p>
                      <a:pPr algn="ctr"/>
                      <a:r>
                        <a:rPr kumimoji="1" lang="en-US" altLang="ja-JP" dirty="0">
                          <a:latin typeface="Meiryo UI" panose="020B0604030504040204" pitchFamily="50" charset="-128"/>
                          <a:ea typeface="Meiryo UI" panose="020B0604030504040204" pitchFamily="50" charset="-128"/>
                        </a:rPr>
                        <a:t>75</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tcPr>
                </a:tc>
                <a:extLst>
                  <a:ext uri="{0D108BD9-81ED-4DB2-BD59-A6C34878D82A}">
                    <a16:rowId xmlns="" xmlns:a16="http://schemas.microsoft.com/office/drawing/2014/main" val="10004"/>
                  </a:ext>
                </a:extLst>
              </a:tr>
              <a:tr h="435104">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予算の編成・執行を通じた取組み</a:t>
                      </a:r>
                      <a:r>
                        <a:rPr kumimoji="1" lang="ja-JP" altLang="en-US" dirty="0" smtClean="0">
                          <a:solidFill>
                            <a:schemeClr val="tx1"/>
                          </a:solidFill>
                          <a:latin typeface="Meiryo UI" panose="020B0604030504040204" pitchFamily="50" charset="-128"/>
                          <a:ea typeface="Meiryo UI" panose="020B0604030504040204" pitchFamily="50" charset="-128"/>
                        </a:rPr>
                        <a:t>等</a:t>
                      </a:r>
                      <a:endParaRPr kumimoji="1" lang="en-US" altLang="ja-JP"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accent5">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425</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2700" cap="flat" cmpd="sng" algn="ctr">
                      <a:solidFill>
                        <a:schemeClr val="accent5">
                          <a:lumMod val="75000"/>
                        </a:schemeClr>
                      </a:solidFill>
                      <a:prstDash val="solid"/>
                      <a:round/>
                      <a:headEnd type="none" w="med" len="med"/>
                      <a:tailEnd type="none" w="med" len="med"/>
                    </a:lnB>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350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2700" cap="flat" cmpd="sng" algn="ctr">
                      <a:solidFill>
                        <a:schemeClr val="accent5">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410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B w="12700" cap="flat" cmpd="sng" algn="ctr">
                      <a:solidFill>
                        <a:schemeClr val="accent5">
                          <a:lumMod val="75000"/>
                        </a:schemeClr>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
        <p:nvSpPr>
          <p:cNvPr id="15" name="角丸四角形 14"/>
          <p:cNvSpPr/>
          <p:nvPr/>
        </p:nvSpPr>
        <p:spPr>
          <a:xfrm>
            <a:off x="395536" y="5099680"/>
            <a:ext cx="8291264" cy="1209818"/>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1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「歳入の確保・歳出の見直し」「財政運営上の対応・取組み」の各項目の金額は</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、別冊に掲げた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取組例などに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よる効果を一定見込んだ</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ものであり、目標額ではありません</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ct val="11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のうち現時点</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で金額を見込めない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ものについては、予算の編成・執行を通じた取組み等で具体化</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２．当面の財政運営</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の取組み</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65504" y="731023"/>
            <a:ext cx="8294928"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仮試算の</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収支不足への</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7694934" y="2700007"/>
            <a:ext cx="1137320" cy="257369"/>
          </a:xfrm>
          <a:prstGeom prst="rect">
            <a:avLst/>
          </a:prstGeom>
          <a:noFill/>
        </p:spPr>
        <p:txBody>
          <a:bodyPr wrap="square" lIns="0" tIns="36000" rIns="0" bIns="36000"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spTree>
    <p:extLst>
      <p:ext uri="{BB962C8B-B14F-4D97-AF65-F5344CB8AC3E}">
        <p14:creationId xmlns:p14="http://schemas.microsoft.com/office/powerpoint/2010/main" val="205157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51520" y="148570"/>
            <a:ext cx="5976664"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３．今後の財政運営に向けて</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65504" y="692696"/>
            <a:ext cx="5342600" cy="400110"/>
          </a:xfrm>
          <a:prstGeom prst="rect">
            <a:avLst/>
          </a:prstGeom>
        </p:spPr>
        <p:txBody>
          <a:bodyPr wrap="square">
            <a:spAutoFit/>
          </a:bodyPr>
          <a:lstStyle/>
          <a:p>
            <a:pPr marL="271463" indent="-271463" algn="just"/>
            <a:r>
              <a:rPr lang="en-US"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府の役割を的確に果たしていくために</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251520" y="1124744"/>
            <a:ext cx="8683645" cy="222327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大阪府財政は、歳入面では、都市部に不利な税制改正や、社会保障関係経費の大幅な増加にも</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かかわらず地方</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一般財源総額を抑制するといった国の方針に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より、大幅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な歳入増加が見込めません。一方、歳出面では、歳出一般財源の約</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％を義務的経費が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占める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（下図参照）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加え、減債基金の復元を計画的に進めており、極めて硬直化した状況です。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このような厳しい状況の中でも、今後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成長や府民</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安全・安心を実現し、より一層</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の府民福祉の向上を図っていく</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ため、国に対し地方税</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財政制度をはじめと</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する制度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の抜本的な</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改革を求めるとともに、府自らも、徹底</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した「選択と集中」を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図り、引き続き</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たゆみない改革の取組みを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進めていきます。</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スライド番号プレースホルダー 1"/>
          <p:cNvSpPr>
            <a:spLocks noGrp="1"/>
          </p:cNvSpPr>
          <p:nvPr>
            <p:ph type="sldNum" sz="quarter" idx="12"/>
          </p:nvPr>
        </p:nvSpPr>
        <p:spPr>
          <a:xfrm>
            <a:off x="6553200" y="111547"/>
            <a:ext cx="2133600" cy="365125"/>
          </a:xfrm>
        </p:spPr>
        <p:txBody>
          <a:bodyPr/>
          <a:lstStyle/>
          <a:p>
            <a:r>
              <a:rPr kumimoji="1" lang="en-US" altLang="ja-JP" dirty="0" smtClean="0"/>
              <a:t>12</a:t>
            </a:r>
            <a:endParaRPr kumimoji="1" lang="ja-JP"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735" y="3502673"/>
            <a:ext cx="8205729" cy="3310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2"/>
          <p:cNvSpPr txBox="1">
            <a:spLocks noChangeArrowheads="1"/>
          </p:cNvSpPr>
          <p:nvPr/>
        </p:nvSpPr>
        <p:spPr>
          <a:xfrm>
            <a:off x="539552" y="3429000"/>
            <a:ext cx="1721188" cy="369332"/>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年度当初予算イメージ</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（一般財源ベース）</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88005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908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rot="10800000">
            <a:off x="2886415" y="6237312"/>
            <a:ext cx="7590241" cy="406213"/>
            <a:chOff x="19050" y="-4643"/>
            <a:chExt cx="7590241" cy="406213"/>
          </a:xfrm>
        </p:grpSpPr>
        <p:pic>
          <p:nvPicPr>
            <p:cNvPr id="3" name="Picture 2" descr="府章・ロゴマーク"/>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492204" y="-4643"/>
              <a:ext cx="1117087" cy="4062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rot="10800000">
              <a:off x="19050" y="16676"/>
              <a:ext cx="6209876" cy="338554"/>
            </a:xfrm>
            <a:prstGeom prst="rect">
              <a:avLst/>
            </a:prstGeom>
            <a:noFill/>
          </p:spPr>
          <p:txBody>
            <a:bodyPr wrap="square" lIns="0" tIns="0" rIns="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収支改善プロジェクトチーム</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お問い合わせ先　 財務部財政課）</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540-8570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丁目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06</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6941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0351</a:t>
              </a:r>
            </a:p>
          </p:txBody>
        </p:sp>
      </p:grpSp>
    </p:spTree>
    <p:extLst>
      <p:ext uri="{BB962C8B-B14F-4D97-AF65-F5344CB8AC3E}">
        <p14:creationId xmlns:p14="http://schemas.microsoft.com/office/powerpoint/2010/main" val="758723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03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764704"/>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1520" y="188640"/>
            <a:ext cx="4284476" cy="461665"/>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目次</a:t>
            </a:r>
          </a:p>
        </p:txBody>
      </p:sp>
      <p:graphicFrame>
        <p:nvGraphicFramePr>
          <p:cNvPr id="3" name="表 2"/>
          <p:cNvGraphicFramePr>
            <a:graphicFrameLocks noGrp="1"/>
          </p:cNvGraphicFramePr>
          <p:nvPr>
            <p:extLst>
              <p:ext uri="{D42A27DB-BD31-4B8C-83A1-F6EECF244321}">
                <p14:modId xmlns:p14="http://schemas.microsoft.com/office/powerpoint/2010/main" val="947427134"/>
              </p:ext>
            </p:extLst>
          </p:nvPr>
        </p:nvGraphicFramePr>
        <p:xfrm>
          <a:off x="467544" y="1466448"/>
          <a:ext cx="7920880" cy="3169920"/>
        </p:xfrm>
        <a:graphic>
          <a:graphicData uri="http://schemas.openxmlformats.org/drawingml/2006/table">
            <a:tbl>
              <a:tblPr>
                <a:tableStyleId>{5C22544A-7EE6-4342-B048-85BDC9FD1C3A}</a:tableStyleId>
              </a:tblPr>
              <a:tblGrid>
                <a:gridCol w="443831">
                  <a:extLst>
                    <a:ext uri="{9D8B030D-6E8A-4147-A177-3AD203B41FA5}">
                      <a16:colId xmlns="" xmlns:a16="http://schemas.microsoft.com/office/drawing/2014/main" val="20000"/>
                    </a:ext>
                  </a:extLst>
                </a:gridCol>
                <a:gridCol w="6170123">
                  <a:extLst>
                    <a:ext uri="{9D8B030D-6E8A-4147-A177-3AD203B41FA5}">
                      <a16:colId xmlns="" xmlns:a16="http://schemas.microsoft.com/office/drawing/2014/main" val="20001"/>
                    </a:ext>
                  </a:extLst>
                </a:gridCol>
                <a:gridCol w="1306926">
                  <a:extLst>
                    <a:ext uri="{9D8B030D-6E8A-4147-A177-3AD203B41FA5}">
                      <a16:colId xmlns="" xmlns:a16="http://schemas.microsoft.com/office/drawing/2014/main" val="20002"/>
                    </a:ext>
                  </a:extLst>
                </a:gridCol>
              </a:tblGrid>
              <a:tr h="0">
                <a:tc gridSpan="2">
                  <a:txBody>
                    <a:bodyPr/>
                    <a:lstStyle/>
                    <a:p>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はじめに</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en-US" altLang="ja-JP" sz="14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2</a:t>
                      </a:r>
                      <a:endParaRPr kumimoji="1" lang="ja-JP" altLang="en-US" sz="14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0">
                <a:tc gridSpan="2">
                  <a:txBody>
                    <a:bodyPr/>
                    <a:lstStyle/>
                    <a:p>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１．大阪府の財政状況</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en-US" altLang="ja-JP" sz="14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4</a:t>
                      </a:r>
                      <a:endParaRPr kumimoji="1" lang="ja-JP" altLang="en-US" sz="14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年度当初予算の収支状況</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年２月試算の収支見通し</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71463" indent="-271463" algn="just"/>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年度に活用可能な財政調整基金と収支見通し</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中期見通し（</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仮試算）</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0">
                <a:tc gridSpan="2">
                  <a:txBody>
                    <a:bodyPr/>
                    <a:lstStyle/>
                    <a:p>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２．当面の財政運営</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の取組み</a:t>
                      </a:r>
                      <a:endPar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en-US" altLang="ja-JP" sz="14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11</a:t>
                      </a:r>
                      <a:endParaRPr kumimoji="1" lang="ja-JP" altLang="en-US" sz="14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仮試算の</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収支不足への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対応</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0">
                <a:tc gridSpan="2">
                  <a:txBody>
                    <a:bodyPr/>
                    <a:lstStyle/>
                    <a:p>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３．今後の財政運営に向けて</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en-US" altLang="ja-JP" sz="14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12</a:t>
                      </a:r>
                      <a:endParaRPr kumimoji="1" lang="ja-JP" altLang="en-US" sz="14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府の役割を的確に果たしていくために</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415100173"/>
              </p:ext>
            </p:extLst>
          </p:nvPr>
        </p:nvGraphicFramePr>
        <p:xfrm>
          <a:off x="323528" y="5013176"/>
          <a:ext cx="7564982" cy="370840"/>
        </p:xfrm>
        <a:graphic>
          <a:graphicData uri="http://schemas.openxmlformats.org/drawingml/2006/table">
            <a:tbl>
              <a:tblPr>
                <a:tableStyleId>{5C22544A-7EE6-4342-B048-85BDC9FD1C3A}</a:tableStyleId>
              </a:tblPr>
              <a:tblGrid>
                <a:gridCol w="5764782">
                  <a:extLst>
                    <a:ext uri="{9D8B030D-6E8A-4147-A177-3AD203B41FA5}">
                      <a16:colId xmlns="" xmlns:a16="http://schemas.microsoft.com/office/drawing/2014/main" val="20000"/>
                    </a:ext>
                  </a:extLst>
                </a:gridCol>
                <a:gridCol w="1800200">
                  <a:extLst>
                    <a:ext uri="{9D8B030D-6E8A-4147-A177-3AD203B41FA5}">
                      <a16:colId xmlns="" xmlns:a16="http://schemas.microsoft.com/office/drawing/2014/main" val="20001"/>
                    </a:ext>
                  </a:extLst>
                </a:gridCol>
              </a:tblGrid>
              <a:tr h="370840">
                <a:tc>
                  <a:txBody>
                    <a:bodyPr/>
                    <a:lstStyle/>
                    <a:p>
                      <a:r>
                        <a:rPr kumimoji="1" lang="ja-JP" altLang="en-US" sz="1600" dirty="0">
                          <a:latin typeface="HGP創英角ｺﾞｼｯｸUB" panose="020B0900000000000000" pitchFamily="50" charset="-128"/>
                          <a:ea typeface="HGP創英角ｺﾞｼｯｸUB" panose="020B0900000000000000" pitchFamily="50" charset="-128"/>
                        </a:rPr>
                        <a:t>（別冊）　</a:t>
                      </a:r>
                      <a:r>
                        <a:rPr kumimoji="1" lang="ja-JP" altLang="en-US" sz="1600" dirty="0" smtClean="0">
                          <a:latin typeface="HGP創英角ｺﾞｼｯｸUB" panose="020B0900000000000000" pitchFamily="50" charset="-128"/>
                          <a:ea typeface="HGP創英角ｺﾞｼｯｸUB" panose="020B0900000000000000" pitchFamily="50" charset="-128"/>
                        </a:rPr>
                        <a:t>取組編</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a:lnL w="57150" cap="flat" cmpd="sng" algn="ctr">
                      <a:solidFill>
                        <a:schemeClr val="accent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400" dirty="0">
                        <a:latin typeface="HGP創英角ｺﾞｼｯｸUB" panose="020B0900000000000000" pitchFamily="50" charset="-128"/>
                        <a:ea typeface="HGP創英角ｺﾞｼｯｸUB" panose="020B0900000000000000" pitchFamily="50" charset="-128"/>
                      </a:endParaRPr>
                    </a:p>
                  </a:txBody>
                  <a:tcPr>
                    <a:lnL w="12700" cap="flat" cmpd="sng" algn="ctr">
                      <a:noFill/>
                      <a:prstDash val="solid"/>
                      <a:round/>
                      <a:headEnd type="none" w="med" len="med"/>
                      <a:tailEnd type="none" w="med" len="med"/>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452619847"/>
              </p:ext>
            </p:extLst>
          </p:nvPr>
        </p:nvGraphicFramePr>
        <p:xfrm>
          <a:off x="323528" y="1052736"/>
          <a:ext cx="7564982" cy="370840"/>
        </p:xfrm>
        <a:graphic>
          <a:graphicData uri="http://schemas.openxmlformats.org/drawingml/2006/table">
            <a:tbl>
              <a:tblPr>
                <a:tableStyleId>{5C22544A-7EE6-4342-B048-85BDC9FD1C3A}</a:tableStyleId>
              </a:tblPr>
              <a:tblGrid>
                <a:gridCol w="5764782">
                  <a:extLst>
                    <a:ext uri="{9D8B030D-6E8A-4147-A177-3AD203B41FA5}">
                      <a16:colId xmlns="" xmlns:a16="http://schemas.microsoft.com/office/drawing/2014/main" val="20000"/>
                    </a:ext>
                  </a:extLst>
                </a:gridCol>
                <a:gridCol w="1800200">
                  <a:extLst>
                    <a:ext uri="{9D8B030D-6E8A-4147-A177-3AD203B41FA5}">
                      <a16:colId xmlns="" xmlns:a16="http://schemas.microsoft.com/office/drawing/2014/main" val="20001"/>
                    </a:ext>
                  </a:extLst>
                </a:gridCol>
              </a:tblGrid>
              <a:tr h="370840">
                <a:tc>
                  <a:txBody>
                    <a:bodyPr/>
                    <a:lstStyle/>
                    <a:p>
                      <a:r>
                        <a:rPr kumimoji="1" lang="ja-JP" altLang="en-US" sz="1600" dirty="0">
                          <a:latin typeface="HGP創英角ｺﾞｼｯｸUB" panose="020B0900000000000000" pitchFamily="50" charset="-128"/>
                          <a:ea typeface="HGP創英角ｺﾞｼｯｸUB" panose="020B0900000000000000" pitchFamily="50" charset="-128"/>
                        </a:rPr>
                        <a:t>当面の財政運営の取組み</a:t>
                      </a: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（案</a:t>
                      </a: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a:t>
                      </a:r>
                    </a:p>
                  </a:txBody>
                  <a:tcPr>
                    <a:lnL w="57150" cap="flat" cmpd="sng" algn="ctr">
                      <a:solidFill>
                        <a:schemeClr val="accent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400" dirty="0">
                        <a:latin typeface="HGP創英角ｺﾞｼｯｸUB" panose="020B0900000000000000" pitchFamily="50" charset="-128"/>
                        <a:ea typeface="HGP創英角ｺﾞｼｯｸUB" panose="020B0900000000000000" pitchFamily="50" charset="-128"/>
                      </a:endParaRPr>
                    </a:p>
                  </a:txBody>
                  <a:tcPr>
                    <a:lnL w="12700" cap="flat" cmpd="sng" algn="ctr">
                      <a:noFill/>
                      <a:prstDash val="solid"/>
                      <a:round/>
                      <a:headEnd type="none" w="med" len="med"/>
                      <a:tailEnd type="none" w="med" len="med"/>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816788937"/>
              </p:ext>
            </p:extLst>
          </p:nvPr>
        </p:nvGraphicFramePr>
        <p:xfrm>
          <a:off x="323528" y="5578440"/>
          <a:ext cx="7564982" cy="370840"/>
        </p:xfrm>
        <a:graphic>
          <a:graphicData uri="http://schemas.openxmlformats.org/drawingml/2006/table">
            <a:tbl>
              <a:tblPr>
                <a:tableStyleId>{5C22544A-7EE6-4342-B048-85BDC9FD1C3A}</a:tableStyleId>
              </a:tblPr>
              <a:tblGrid>
                <a:gridCol w="5764782">
                  <a:extLst>
                    <a:ext uri="{9D8B030D-6E8A-4147-A177-3AD203B41FA5}">
                      <a16:colId xmlns="" xmlns:a16="http://schemas.microsoft.com/office/drawing/2014/main" val="20000"/>
                    </a:ext>
                  </a:extLst>
                </a:gridCol>
                <a:gridCol w="1800200">
                  <a:extLst>
                    <a:ext uri="{9D8B030D-6E8A-4147-A177-3AD203B41FA5}">
                      <a16:colId xmlns="" xmlns:a16="http://schemas.microsoft.com/office/drawing/2014/main" val="20001"/>
                    </a:ext>
                  </a:extLst>
                </a:gridCol>
              </a:tblGrid>
              <a:tr h="370840">
                <a:tc>
                  <a:txBody>
                    <a:bodyPr/>
                    <a:lstStyle/>
                    <a:p>
                      <a:r>
                        <a:rPr kumimoji="1" lang="ja-JP" altLang="en-US" sz="1600" dirty="0">
                          <a:latin typeface="HGP創英角ｺﾞｼｯｸUB" panose="020B0900000000000000" pitchFamily="50" charset="-128"/>
                          <a:ea typeface="HGP創英角ｺﾞｼｯｸUB" panose="020B0900000000000000" pitchFamily="50" charset="-128"/>
                        </a:rPr>
                        <a:t>（別冊）　</a:t>
                      </a:r>
                      <a:r>
                        <a:rPr kumimoji="1" lang="ja-JP" altLang="en-US" sz="1600" dirty="0" smtClean="0">
                          <a:latin typeface="HGP創英角ｺﾞｼｯｸUB" panose="020B0900000000000000" pitchFamily="50" charset="-128"/>
                          <a:ea typeface="HGP創英角ｺﾞｼｯｸUB" panose="020B0900000000000000" pitchFamily="50" charset="-128"/>
                        </a:rPr>
                        <a:t>資料編</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a:lnL w="57150" cap="flat" cmpd="sng" algn="ctr">
                      <a:solidFill>
                        <a:schemeClr val="accent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400" dirty="0">
                        <a:latin typeface="HGP創英角ｺﾞｼｯｸUB" panose="020B0900000000000000" pitchFamily="50" charset="-128"/>
                        <a:ea typeface="HGP創英角ｺﾞｼｯｸUB" panose="020B0900000000000000" pitchFamily="50" charset="-128"/>
                      </a:endParaRPr>
                    </a:p>
                  </a:txBody>
                  <a:tcPr>
                    <a:lnL w="12700" cap="flat" cmpd="sng" algn="ctr">
                      <a:noFill/>
                      <a:prstDash val="solid"/>
                      <a:round/>
                      <a:headEnd type="none" w="med" len="med"/>
                      <a:tailEnd type="none" w="med" len="med"/>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sp>
        <p:nvSpPr>
          <p:cNvPr id="12" name="スライド番号プレースホルダー 1"/>
          <p:cNvSpPr>
            <a:spLocks noGrp="1"/>
          </p:cNvSpPr>
          <p:nvPr>
            <p:ph type="sldNum" sz="quarter" idx="12"/>
          </p:nvPr>
        </p:nvSpPr>
        <p:spPr>
          <a:xfrm>
            <a:off x="6553200" y="6356350"/>
            <a:ext cx="2133600" cy="365125"/>
          </a:xfrm>
        </p:spPr>
        <p:txBody>
          <a:bodyPr/>
          <a:lstStyle/>
          <a:p>
            <a:r>
              <a:rPr lang="en-US" altLang="ja-JP" dirty="0"/>
              <a:t>1</a:t>
            </a:r>
            <a:endParaRPr kumimoji="1" lang="ja-JP" altLang="en-US" dirty="0"/>
          </a:p>
        </p:txBody>
      </p:sp>
    </p:spTree>
    <p:extLst>
      <p:ext uri="{BB962C8B-B14F-4D97-AF65-F5344CB8AC3E}">
        <p14:creationId xmlns:p14="http://schemas.microsoft.com/office/powerpoint/2010/main" val="1148414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はじめに</a:t>
            </a:r>
          </a:p>
        </p:txBody>
      </p:sp>
      <p:sp>
        <p:nvSpPr>
          <p:cNvPr id="4" name="角丸四角形 3"/>
          <p:cNvSpPr/>
          <p:nvPr/>
        </p:nvSpPr>
        <p:spPr>
          <a:xfrm>
            <a:off x="238944" y="692696"/>
            <a:ext cx="8683645" cy="489364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「財政状況に関する中長期試算</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粗い試算</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月版）」では、平成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億円と多額の収支不足額が見込まれるものの、</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億円に改善する見通しでした。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その後、</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年度の税制改正や地方財政対策の影響などにより、</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粗い試算</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月版）で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は、将来</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の収支見通しが大幅に悪化し</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年度において毎年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億円を超える収支不足が見込まれました。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一方、財政調整基金については、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年度最終予算と</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年度当初予算において多額の取崩しを計上せざるを得なかったため、財政</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調整基金の枯渇に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年度の予算編成が極めて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厳しいことが予想され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検討に着手することとなりました。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このたび、</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決算見込を踏まえるとともに、本年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月以降の状況の変化を織り込んで中期見通し（</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月仮試算）を作成しました。その結果、</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年度に予算どおり取り崩した場合における財政調整基金の年度末残高は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914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億円となり、</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年度の収支不足額は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億円となる見込みです。</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年度についての現時点</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の見通しとしては、活用</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な基金残高が試算上の収支不足額を上回っています。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7704" y="2420888"/>
            <a:ext cx="6696744" cy="461665"/>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kumimoji="1" lang="en-US" altLang="ja-JP" sz="1200" dirty="0" smtClean="0">
                <a:solidFill>
                  <a:schemeClr val="tx1"/>
                </a:solidFill>
              </a:rPr>
              <a:t>28</a:t>
            </a:r>
            <a:r>
              <a:rPr kumimoji="1" lang="ja-JP" altLang="en-US" sz="1200" dirty="0" smtClean="0">
                <a:solidFill>
                  <a:schemeClr val="tx1"/>
                </a:solidFill>
              </a:rPr>
              <a:t>年度税制改正：</a:t>
            </a:r>
            <a:r>
              <a:rPr lang="en-US" altLang="ja-JP" sz="1200" dirty="0">
                <a:solidFill>
                  <a:schemeClr val="tx1"/>
                </a:solidFill>
              </a:rPr>
              <a:t>29</a:t>
            </a:r>
            <a:r>
              <a:rPr lang="ja-JP" altLang="en-US" sz="1200" dirty="0">
                <a:solidFill>
                  <a:schemeClr val="tx1"/>
                </a:solidFill>
              </a:rPr>
              <a:t>年</a:t>
            </a:r>
            <a:r>
              <a:rPr lang="en-US" altLang="ja-JP" sz="1200" dirty="0">
                <a:solidFill>
                  <a:schemeClr val="tx1"/>
                </a:solidFill>
              </a:rPr>
              <a:t>4</a:t>
            </a:r>
            <a:r>
              <a:rPr lang="ja-JP" altLang="en-US" sz="1200" dirty="0">
                <a:solidFill>
                  <a:schemeClr val="tx1"/>
                </a:solidFill>
              </a:rPr>
              <a:t>月の消費税・地方消費税率の改定に合わせて税収の偏在是正</a:t>
            </a:r>
            <a:r>
              <a:rPr lang="ja-JP" altLang="en-US" sz="1200" dirty="0" smtClean="0">
                <a:solidFill>
                  <a:schemeClr val="tx1"/>
                </a:solidFill>
              </a:rPr>
              <a:t>措置が</a:t>
            </a:r>
            <a:r>
              <a:rPr lang="ja-JP" altLang="en-US" sz="1200" dirty="0">
                <a:solidFill>
                  <a:schemeClr val="tx1"/>
                </a:solidFill>
              </a:rPr>
              <a:t>決定</a:t>
            </a:r>
            <a:endParaRPr kumimoji="1" lang="en-US" altLang="ja-JP" sz="1200" dirty="0" smtClean="0">
              <a:solidFill>
                <a:schemeClr val="tx1"/>
              </a:solidFill>
            </a:endParaRPr>
          </a:p>
          <a:p>
            <a:r>
              <a:rPr lang="en-US" altLang="ja-JP" sz="1200" dirty="0">
                <a:solidFill>
                  <a:schemeClr val="tx1"/>
                </a:solidFill>
              </a:rPr>
              <a:t>28</a:t>
            </a:r>
            <a:r>
              <a:rPr lang="ja-JP" altLang="en-US" sz="1200" dirty="0" smtClean="0">
                <a:solidFill>
                  <a:schemeClr val="tx1"/>
                </a:solidFill>
              </a:rPr>
              <a:t>年度</a:t>
            </a:r>
            <a:r>
              <a:rPr lang="ja-JP" altLang="en-US" sz="1200" dirty="0">
                <a:solidFill>
                  <a:schemeClr val="tx1"/>
                </a:solidFill>
              </a:rPr>
              <a:t>地方財政対策：社会保障関係経費が増えるにもかかわらず</a:t>
            </a:r>
            <a:r>
              <a:rPr lang="ja-JP" altLang="en-US" sz="1200" dirty="0" smtClean="0">
                <a:solidFill>
                  <a:schemeClr val="tx1"/>
                </a:solidFill>
              </a:rPr>
              <a:t>、地方</a:t>
            </a:r>
            <a:r>
              <a:rPr lang="ja-JP" altLang="en-US" sz="1200" dirty="0">
                <a:solidFill>
                  <a:schemeClr val="tx1"/>
                </a:solidFill>
              </a:rPr>
              <a:t>一般</a:t>
            </a:r>
            <a:r>
              <a:rPr lang="ja-JP" altLang="en-US" sz="1200" dirty="0" smtClean="0">
                <a:solidFill>
                  <a:schemeClr val="tx1"/>
                </a:solidFill>
              </a:rPr>
              <a:t>財源は横ばい</a:t>
            </a:r>
            <a:endParaRPr kumimoji="1" lang="ja-JP" altLang="en-US" sz="1200" dirty="0">
              <a:solidFill>
                <a:schemeClr val="tx1"/>
              </a:solidFill>
            </a:endParaRPr>
          </a:p>
        </p:txBody>
      </p:sp>
      <p:sp>
        <p:nvSpPr>
          <p:cNvPr id="8" name="正方形/長方形 7"/>
          <p:cNvSpPr/>
          <p:nvPr/>
        </p:nvSpPr>
        <p:spPr>
          <a:xfrm>
            <a:off x="4211960" y="3687415"/>
            <a:ext cx="4392488" cy="461665"/>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r>
              <a:rPr kumimoji="1" lang="en-US" altLang="ja-JP" sz="1200" dirty="0" smtClean="0">
                <a:solidFill>
                  <a:schemeClr val="tx1"/>
                </a:solidFill>
              </a:rPr>
              <a:t>27</a:t>
            </a:r>
            <a:r>
              <a:rPr kumimoji="1" lang="ja-JP" altLang="en-US" sz="1200" dirty="0" smtClean="0">
                <a:solidFill>
                  <a:schemeClr val="tx1"/>
                </a:solidFill>
              </a:rPr>
              <a:t>年度最終予算：取崩額</a:t>
            </a:r>
            <a:r>
              <a:rPr kumimoji="1" lang="en-US" altLang="ja-JP" sz="1200" dirty="0" smtClean="0">
                <a:solidFill>
                  <a:schemeClr val="tx1"/>
                </a:solidFill>
              </a:rPr>
              <a:t>378</a:t>
            </a:r>
            <a:r>
              <a:rPr kumimoji="1" lang="ja-JP" altLang="en-US" sz="1200" dirty="0" smtClean="0">
                <a:solidFill>
                  <a:schemeClr val="tx1"/>
                </a:solidFill>
              </a:rPr>
              <a:t>億円（年度末残高見込</a:t>
            </a:r>
            <a:r>
              <a:rPr kumimoji="1" lang="en-US" altLang="ja-JP" sz="1200" dirty="0" smtClean="0">
                <a:solidFill>
                  <a:schemeClr val="tx1"/>
                </a:solidFill>
              </a:rPr>
              <a:t>1,254</a:t>
            </a:r>
            <a:r>
              <a:rPr kumimoji="1" lang="ja-JP" altLang="en-US" sz="1200" dirty="0" smtClean="0">
                <a:solidFill>
                  <a:schemeClr val="tx1"/>
                </a:solidFill>
              </a:rPr>
              <a:t>億円）</a:t>
            </a:r>
            <a:endParaRPr kumimoji="1" lang="en-US" altLang="ja-JP" sz="1200" dirty="0" smtClean="0">
              <a:solidFill>
                <a:schemeClr val="tx1"/>
              </a:solidFill>
            </a:endParaRPr>
          </a:p>
          <a:p>
            <a:r>
              <a:rPr kumimoji="1" lang="en-US" altLang="ja-JP" sz="1200" dirty="0" smtClean="0">
                <a:solidFill>
                  <a:schemeClr val="tx1"/>
                </a:solidFill>
              </a:rPr>
              <a:t>28</a:t>
            </a:r>
            <a:r>
              <a:rPr kumimoji="1" lang="ja-JP" altLang="en-US" sz="1200" dirty="0" smtClean="0">
                <a:solidFill>
                  <a:schemeClr val="tx1"/>
                </a:solidFill>
              </a:rPr>
              <a:t>年度当初予算：取崩額</a:t>
            </a:r>
            <a:r>
              <a:rPr kumimoji="1" lang="en-US" altLang="ja-JP" sz="1200" dirty="0" smtClean="0">
                <a:solidFill>
                  <a:schemeClr val="tx1"/>
                </a:solidFill>
              </a:rPr>
              <a:t>710</a:t>
            </a:r>
            <a:r>
              <a:rPr kumimoji="1" lang="ja-JP" altLang="en-US" sz="1200" dirty="0" smtClean="0">
                <a:solidFill>
                  <a:schemeClr val="tx1"/>
                </a:solidFill>
              </a:rPr>
              <a:t>億円（年度末残高見込</a:t>
            </a:r>
            <a:r>
              <a:rPr kumimoji="1" lang="en-US" altLang="ja-JP" sz="1200" dirty="0" smtClean="0">
                <a:solidFill>
                  <a:schemeClr val="tx1"/>
                </a:solidFill>
              </a:rPr>
              <a:t>544</a:t>
            </a:r>
            <a:r>
              <a:rPr kumimoji="1" lang="ja-JP" altLang="en-US" sz="1200" dirty="0" smtClean="0">
                <a:solidFill>
                  <a:schemeClr val="tx1"/>
                </a:solidFill>
              </a:rPr>
              <a:t>億円）</a:t>
            </a:r>
            <a:endParaRPr kumimoji="1" lang="ja-JP" altLang="en-US" sz="1200" dirty="0">
              <a:solidFill>
                <a:schemeClr val="tx1"/>
              </a:solidFill>
            </a:endParaRPr>
          </a:p>
        </p:txBody>
      </p:sp>
      <p:sp>
        <p:nvSpPr>
          <p:cNvPr id="12"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2</a:t>
            </a:r>
            <a:endParaRPr lang="ja-JP" altLang="en-US" dirty="0"/>
          </a:p>
        </p:txBody>
      </p:sp>
    </p:spTree>
    <p:extLst>
      <p:ext uri="{BB962C8B-B14F-4D97-AF65-F5344CB8AC3E}">
        <p14:creationId xmlns:p14="http://schemas.microsoft.com/office/powerpoint/2010/main" val="4229646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38944" y="692696"/>
            <a:ext cx="8683645" cy="3293209"/>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しかしながら、</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月仮試算でも引き続き相当規模の収支不足額が見込まれるため、「行財政改革推進プラン（案）」に掲げる改革の方向性に沿って、行財政運営全般にわたる取組み</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を深化</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・追加していくことが必要です。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当初予算編成過程において、地方税財政制度の変更などに留意しながら、基金や地方債を適切</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に活用しつつ、別冊</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取組編</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に掲げた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取組例などに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ついて検討や具体化を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進めます。それでもなお収支不足額が生じる場合は、財政調整基金を機動的に活用したうえで、年度を通じた効果的・効率的な予算執行などにより対応</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していきます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今後とも大阪</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の成長や府民の安全・安心を実現し、より一層の府民福祉の向上を図っていく</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国に対し地方税財政制度をはじめとする制度の抜本的な改革を求めるとともに、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府自ら</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も、徹底した「選択と集中」を図り、引き続きたゆみない改革の取組みを進めていきます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1"/>
          <p:cNvSpPr>
            <a:spLocks noGrp="1"/>
          </p:cNvSpPr>
          <p:nvPr>
            <p:ph type="sldNum" sz="quarter" idx="12"/>
          </p:nvPr>
        </p:nvSpPr>
        <p:spPr>
          <a:xfrm>
            <a:off x="6553200" y="6356350"/>
            <a:ext cx="2133600" cy="365125"/>
          </a:xfrm>
        </p:spPr>
        <p:txBody>
          <a:bodyPr/>
          <a:lstStyle/>
          <a:p>
            <a:r>
              <a:rPr lang="en-US" altLang="ja-JP" dirty="0"/>
              <a:t>3</a:t>
            </a:r>
            <a:endParaRPr kumimoji="1" lang="ja-JP" altLang="en-US" dirty="0"/>
          </a:p>
        </p:txBody>
      </p:sp>
    </p:spTree>
    <p:extLst>
      <p:ext uri="{BB962C8B-B14F-4D97-AF65-F5344CB8AC3E}">
        <p14:creationId xmlns:p14="http://schemas.microsoft.com/office/powerpoint/2010/main" val="1175575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１．大阪府の財政状況</a:t>
            </a:r>
          </a:p>
        </p:txBody>
      </p:sp>
      <p:sp>
        <p:nvSpPr>
          <p:cNvPr id="4" name="角丸四角形 3"/>
          <p:cNvSpPr/>
          <p:nvPr/>
        </p:nvSpPr>
        <p:spPr>
          <a:xfrm>
            <a:off x="228126" y="1163071"/>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編成では、大阪の成長や府民の安全・安心の確保のための施策に重点的な財源配分を図りましたが、府税・地方交付税などの一般財源が前年度比でほとんど増えない中、社会保障関係経費や税関連歳出などの義務的経費が大幅に増加するという非常に厳しい収支状況となりました。予算上の収支不足額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780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億円に拡大し、前年度当初予算より</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億円増加しました。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年度当初予算の収支状況</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815604664"/>
              </p:ext>
            </p:extLst>
          </p:nvPr>
        </p:nvGraphicFramePr>
        <p:xfrm>
          <a:off x="251521" y="2712724"/>
          <a:ext cx="4176464" cy="2133600"/>
        </p:xfrm>
        <a:graphic>
          <a:graphicData uri="http://schemas.openxmlformats.org/drawingml/2006/table">
            <a:tbl>
              <a:tblPr firstRow="1">
                <a:tableStyleId>{616DA210-FB5B-4158-B5E0-FEB733F419BA}</a:tableStyleId>
              </a:tblPr>
              <a:tblGrid>
                <a:gridCol w="1728192">
                  <a:extLst>
                    <a:ext uri="{9D8B030D-6E8A-4147-A177-3AD203B41FA5}">
                      <a16:colId xmlns="" xmlns:a16="http://schemas.microsoft.com/office/drawing/2014/main" val="20000"/>
                    </a:ext>
                  </a:extLst>
                </a:gridCol>
                <a:gridCol w="864096">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792088">
                  <a:extLst>
                    <a:ext uri="{9D8B030D-6E8A-4147-A177-3AD203B41FA5}">
                      <a16:colId xmlns="" xmlns:a16="http://schemas.microsoft.com/office/drawing/2014/main" val="20003"/>
                    </a:ext>
                  </a:extLst>
                </a:gridCol>
              </a:tblGrid>
              <a:tr h="375694">
                <a:tc>
                  <a:txBody>
                    <a:bodyPr/>
                    <a:lstStyle/>
                    <a:p>
                      <a:pPr algn="ctr"/>
                      <a:r>
                        <a:rPr kumimoji="1" lang="ja-JP" altLang="en-US" sz="1200" dirty="0"/>
                        <a:t>歳　　入</a:t>
                      </a:r>
                    </a:p>
                  </a:txBody>
                  <a:tcPr anchor="ctr"/>
                </a:tc>
                <a:tc>
                  <a:txBody>
                    <a:bodyPr/>
                    <a:lstStyle/>
                    <a:p>
                      <a:pPr algn="ctr"/>
                      <a:r>
                        <a:rPr kumimoji="1" lang="en-US" altLang="ja-JP" sz="1200" dirty="0"/>
                        <a:t>27</a:t>
                      </a:r>
                      <a:r>
                        <a:rPr kumimoji="1" lang="ja-JP" altLang="en-US" sz="1200" dirty="0"/>
                        <a:t>年度</a:t>
                      </a:r>
                      <a:endParaRPr kumimoji="1" lang="en-US" altLang="ja-JP" sz="1200" dirty="0"/>
                    </a:p>
                    <a:p>
                      <a:pPr algn="ctr"/>
                      <a:r>
                        <a:rPr kumimoji="1" lang="ja-JP" altLang="en-US" sz="1200" dirty="0"/>
                        <a:t>当初</a:t>
                      </a:r>
                    </a:p>
                  </a:txBody>
                  <a:tcPr anchor="ctr"/>
                </a:tc>
                <a:tc>
                  <a:txBody>
                    <a:bodyPr/>
                    <a:lstStyle/>
                    <a:p>
                      <a:pPr algn="ctr"/>
                      <a:r>
                        <a:rPr kumimoji="1" lang="en-US" altLang="ja-JP" sz="1200" dirty="0"/>
                        <a:t>28</a:t>
                      </a:r>
                      <a:r>
                        <a:rPr kumimoji="1" lang="ja-JP" altLang="en-US" sz="1200" dirty="0"/>
                        <a:t>年度</a:t>
                      </a:r>
                      <a:endParaRPr kumimoji="1" lang="en-US" altLang="ja-JP" sz="1200" dirty="0"/>
                    </a:p>
                    <a:p>
                      <a:pPr algn="ctr"/>
                      <a:r>
                        <a:rPr kumimoji="1" lang="ja-JP" altLang="en-US" sz="1200" dirty="0"/>
                        <a:t>当初</a:t>
                      </a:r>
                    </a:p>
                  </a:txBody>
                  <a:tcPr anchor="ctr"/>
                </a:tc>
                <a:tc>
                  <a:txBody>
                    <a:bodyPr/>
                    <a:lstStyle/>
                    <a:p>
                      <a:pPr algn="ctr"/>
                      <a:r>
                        <a:rPr kumimoji="1" lang="ja-JP" altLang="en-US" sz="1200" dirty="0"/>
                        <a:t>増減</a:t>
                      </a:r>
                    </a:p>
                  </a:txBody>
                  <a:tcPr anchor="ctr"/>
                </a:tc>
                <a:extLst>
                  <a:ext uri="{0D108BD9-81ED-4DB2-BD59-A6C34878D82A}">
                    <a16:rowId xmlns="" xmlns:a16="http://schemas.microsoft.com/office/drawing/2014/main" val="10000"/>
                  </a:ext>
                </a:extLst>
              </a:tr>
              <a:tr h="225416">
                <a:tc>
                  <a:txBody>
                    <a:bodyPr/>
                    <a:lstStyle/>
                    <a:p>
                      <a:r>
                        <a:rPr kumimoji="1" lang="ja-JP" altLang="en-US" sz="1400" b="1" dirty="0"/>
                        <a:t>一般財源</a:t>
                      </a:r>
                    </a:p>
                  </a:txBody>
                  <a:tcPr anchor="ctr">
                    <a:lnB w="12700" cap="flat" cmpd="sng" algn="ctr">
                      <a:noFill/>
                      <a:prstDash val="solid"/>
                      <a:round/>
                      <a:headEnd type="none" w="med" len="med"/>
                      <a:tailEnd type="none" w="med" len="med"/>
                    </a:lnB>
                  </a:tcPr>
                </a:tc>
                <a:tc>
                  <a:txBody>
                    <a:bodyPr/>
                    <a:lstStyle/>
                    <a:p>
                      <a:pPr algn="r"/>
                      <a:r>
                        <a:rPr kumimoji="1" lang="en-US" altLang="ja-JP" sz="1400" b="1" dirty="0"/>
                        <a:t>23,878</a:t>
                      </a:r>
                      <a:endParaRPr kumimoji="1" lang="ja-JP" altLang="en-US" sz="1400" b="1" dirty="0"/>
                    </a:p>
                  </a:txBody>
                  <a:tcPr anchor="ctr">
                    <a:lnB w="12700" cap="flat" cmpd="sng" algn="ctr">
                      <a:noFill/>
                      <a:prstDash val="solid"/>
                      <a:round/>
                      <a:headEnd type="none" w="med" len="med"/>
                      <a:tailEnd type="none" w="med" len="med"/>
                    </a:lnB>
                  </a:tcPr>
                </a:tc>
                <a:tc>
                  <a:txBody>
                    <a:bodyPr/>
                    <a:lstStyle/>
                    <a:p>
                      <a:pPr algn="r"/>
                      <a:r>
                        <a:rPr kumimoji="1" lang="en-US" altLang="ja-JP" sz="1400" b="1" dirty="0"/>
                        <a:t>23,879</a:t>
                      </a:r>
                      <a:endParaRPr kumimoji="1" lang="ja-JP" altLang="en-US" sz="1400" b="1" dirty="0"/>
                    </a:p>
                  </a:txBody>
                  <a:tcPr anchor="ctr">
                    <a:lnB w="12700" cap="flat" cmpd="sng" algn="ctr">
                      <a:noFill/>
                      <a:prstDash val="solid"/>
                      <a:round/>
                      <a:headEnd type="none" w="med" len="med"/>
                      <a:tailEnd type="none" w="med" len="med"/>
                    </a:lnB>
                  </a:tcPr>
                </a:tc>
                <a:tc>
                  <a:txBody>
                    <a:bodyPr/>
                    <a:lstStyle/>
                    <a:p>
                      <a:pPr algn="r"/>
                      <a:r>
                        <a:rPr kumimoji="1" lang="ja-JP" altLang="en-US" sz="1400" b="1" dirty="0"/>
                        <a:t>＋</a:t>
                      </a:r>
                      <a:r>
                        <a:rPr kumimoji="1" lang="en-US" altLang="ja-JP" sz="1400" b="1" dirty="0"/>
                        <a:t>1</a:t>
                      </a:r>
                      <a:endParaRPr kumimoji="1" lang="ja-JP" altLang="en-US" sz="1400" b="1" dirty="0"/>
                    </a:p>
                  </a:txBody>
                  <a:tcPr anchor="ctr">
                    <a:lnB w="12700" cap="flat" cmpd="sng" algn="ctr">
                      <a:noFill/>
                      <a:prstDash val="solid"/>
                      <a:round/>
                      <a:headEnd type="none" w="med" len="med"/>
                      <a:tailEnd type="none" w="med" len="med"/>
                    </a:lnB>
                  </a:tcPr>
                </a:tc>
                <a:extLst>
                  <a:ext uri="{0D108BD9-81ED-4DB2-BD59-A6C34878D82A}">
                    <a16:rowId xmlns="" xmlns:a16="http://schemas.microsoft.com/office/drawing/2014/main" val="10001"/>
                  </a:ext>
                </a:extLst>
              </a:tr>
              <a:tr h="225416">
                <a:tc>
                  <a:txBody>
                    <a:bodyPr/>
                    <a:lstStyle/>
                    <a:p>
                      <a:r>
                        <a:rPr kumimoji="1" lang="ja-JP" altLang="en-US" sz="1200" dirty="0"/>
                        <a:t>　・府税等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en-US" altLang="ja-JP" sz="1200" dirty="0"/>
                        <a:t>15,379</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en-US" altLang="ja-JP" sz="1200" dirty="0"/>
                        <a:t>15,700</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ja-JP" altLang="en-US" sz="1200" dirty="0"/>
                        <a:t>＋</a:t>
                      </a:r>
                      <a:r>
                        <a:rPr kumimoji="1" lang="en-US" altLang="ja-JP" sz="1200" dirty="0"/>
                        <a:t>321</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0002"/>
                  </a:ext>
                </a:extLst>
              </a:tr>
              <a:tr h="225416">
                <a:tc>
                  <a:txBody>
                    <a:bodyPr/>
                    <a:lstStyle/>
                    <a:p>
                      <a:r>
                        <a:rPr kumimoji="1" lang="ja-JP" altLang="en-US" sz="1200" dirty="0"/>
                        <a:t>　・交付税等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t>4,927</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t>4,668</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200" dirty="0"/>
                        <a:t>△</a:t>
                      </a:r>
                      <a:r>
                        <a:rPr kumimoji="1" lang="en-US" altLang="ja-JP" sz="1200" dirty="0"/>
                        <a:t>259</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25416">
                <a:tc>
                  <a:txBody>
                    <a:bodyPr/>
                    <a:lstStyle/>
                    <a:p>
                      <a:r>
                        <a:rPr kumimoji="1" lang="ja-JP" altLang="en-US" sz="1200" dirty="0"/>
                        <a:t>特定財源</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en-US" altLang="ja-JP" sz="1200" dirty="0"/>
                        <a:t>8,318</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en-US" altLang="ja-JP" sz="1200" dirty="0"/>
                        <a:t>8,113</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ja-JP" altLang="en-US" sz="1200" dirty="0"/>
                        <a:t>△</a:t>
                      </a:r>
                      <a:r>
                        <a:rPr kumimoji="1" lang="en-US" altLang="ja-JP" sz="1200" dirty="0"/>
                        <a:t>205</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0004"/>
                  </a:ext>
                </a:extLst>
              </a:tr>
              <a:tr h="225416">
                <a:tc>
                  <a:txBody>
                    <a:bodyPr/>
                    <a:lstStyle/>
                    <a:p>
                      <a:r>
                        <a:rPr kumimoji="1" lang="ja-JP" altLang="en-US" sz="1200" dirty="0"/>
                        <a:t>　・貸付金償還金等</a:t>
                      </a:r>
                    </a:p>
                  </a:txBody>
                  <a:tcPr anchor="ctr">
                    <a:lnT w="12700" cap="flat" cmpd="sng" algn="ctr">
                      <a:noFill/>
                      <a:prstDash val="solid"/>
                      <a:round/>
                      <a:headEnd type="none" w="med" len="med"/>
                      <a:tailEnd type="none" w="med" len="med"/>
                    </a:lnT>
                  </a:tcPr>
                </a:tc>
                <a:tc>
                  <a:txBody>
                    <a:bodyPr/>
                    <a:lstStyle/>
                    <a:p>
                      <a:pPr algn="r"/>
                      <a:r>
                        <a:rPr kumimoji="1" lang="en-US" altLang="ja-JP" sz="1200" dirty="0"/>
                        <a:t>5,102</a:t>
                      </a:r>
                      <a:endParaRPr kumimoji="1" lang="ja-JP" altLang="en-US" sz="1200" dirty="0"/>
                    </a:p>
                  </a:txBody>
                  <a:tcPr anchor="ctr">
                    <a:lnT w="12700" cap="flat" cmpd="sng" algn="ctr">
                      <a:noFill/>
                      <a:prstDash val="solid"/>
                      <a:round/>
                      <a:headEnd type="none" w="med" len="med"/>
                      <a:tailEnd type="none" w="med" len="med"/>
                    </a:lnT>
                  </a:tcPr>
                </a:tc>
                <a:tc>
                  <a:txBody>
                    <a:bodyPr/>
                    <a:lstStyle/>
                    <a:p>
                      <a:pPr algn="r"/>
                      <a:r>
                        <a:rPr kumimoji="1" lang="en-US" altLang="ja-JP" sz="1200" dirty="0"/>
                        <a:t>4,637</a:t>
                      </a:r>
                      <a:endParaRPr kumimoji="1" lang="ja-JP" altLang="en-US" sz="1200" dirty="0"/>
                    </a:p>
                  </a:txBody>
                  <a:tcPr anchor="ctr">
                    <a:lnT w="12700" cap="flat" cmpd="sng" algn="ctr">
                      <a:noFill/>
                      <a:prstDash val="solid"/>
                      <a:round/>
                      <a:headEnd type="none" w="med" len="med"/>
                      <a:tailEnd type="none" w="med" len="med"/>
                    </a:lnT>
                  </a:tcPr>
                </a:tc>
                <a:tc>
                  <a:txBody>
                    <a:bodyPr/>
                    <a:lstStyle/>
                    <a:p>
                      <a:pPr algn="r"/>
                      <a:r>
                        <a:rPr kumimoji="1" lang="ja-JP" altLang="en-US" sz="1200" dirty="0"/>
                        <a:t>△</a:t>
                      </a:r>
                      <a:r>
                        <a:rPr kumimoji="1" lang="en-US" altLang="ja-JP" sz="1200" dirty="0"/>
                        <a:t>465</a:t>
                      </a:r>
                      <a:endParaRPr kumimoji="1" lang="ja-JP" altLang="en-US" sz="1200" dirty="0"/>
                    </a:p>
                  </a:txBody>
                  <a:tcPr anchor="ctr">
                    <a:lnT w="12700" cap="flat" cmpd="sng" algn="ctr">
                      <a:noFill/>
                      <a:prstDash val="solid"/>
                      <a:round/>
                      <a:headEnd type="none" w="med" len="med"/>
                      <a:tailEnd type="none" w="med" len="med"/>
                    </a:lnT>
                  </a:tcPr>
                </a:tc>
                <a:extLst>
                  <a:ext uri="{0D108BD9-81ED-4DB2-BD59-A6C34878D82A}">
                    <a16:rowId xmlns="" xmlns:a16="http://schemas.microsoft.com/office/drawing/2014/main" val="10005"/>
                  </a:ext>
                </a:extLst>
              </a:tr>
              <a:tr h="225416">
                <a:tc>
                  <a:txBody>
                    <a:bodyPr/>
                    <a:lstStyle/>
                    <a:p>
                      <a:r>
                        <a:rPr kumimoji="1" lang="ja-JP" altLang="en-US" sz="1200" dirty="0"/>
                        <a:t>歳入合計</a:t>
                      </a:r>
                    </a:p>
                  </a:txBody>
                  <a:tcPr anchor="ctr"/>
                </a:tc>
                <a:tc>
                  <a:txBody>
                    <a:bodyPr/>
                    <a:lstStyle/>
                    <a:p>
                      <a:pPr algn="r"/>
                      <a:r>
                        <a:rPr kumimoji="1" lang="en-US" altLang="ja-JP" sz="1200" dirty="0"/>
                        <a:t>32,197</a:t>
                      </a:r>
                      <a:endParaRPr kumimoji="1" lang="ja-JP" altLang="en-US" sz="1200" dirty="0"/>
                    </a:p>
                  </a:txBody>
                  <a:tcPr anchor="ctr"/>
                </a:tc>
                <a:tc>
                  <a:txBody>
                    <a:bodyPr/>
                    <a:lstStyle/>
                    <a:p>
                      <a:pPr algn="r"/>
                      <a:r>
                        <a:rPr kumimoji="1" lang="en-US" altLang="ja-JP" sz="1200" dirty="0"/>
                        <a:t>31,992</a:t>
                      </a:r>
                      <a:endParaRPr kumimoji="1" lang="ja-JP" altLang="en-US" sz="1200" dirty="0"/>
                    </a:p>
                  </a:txBody>
                  <a:tcPr anchor="ctr"/>
                </a:tc>
                <a:tc>
                  <a:txBody>
                    <a:bodyPr/>
                    <a:lstStyle/>
                    <a:p>
                      <a:pPr algn="r"/>
                      <a:r>
                        <a:rPr kumimoji="1" lang="ja-JP" altLang="en-US" sz="1200" dirty="0"/>
                        <a:t>△</a:t>
                      </a:r>
                      <a:r>
                        <a:rPr kumimoji="1" lang="en-US" altLang="ja-JP" sz="1200" dirty="0"/>
                        <a:t>205</a:t>
                      </a:r>
                      <a:endParaRPr kumimoji="1" lang="ja-JP" altLang="en-US" sz="1200" dirty="0"/>
                    </a:p>
                  </a:txBody>
                  <a:tcPr anchor="ctr"/>
                </a:tc>
                <a:extLst>
                  <a:ext uri="{0D108BD9-81ED-4DB2-BD59-A6C34878D82A}">
                    <a16:rowId xmlns="" xmlns:a16="http://schemas.microsoft.com/office/drawing/2014/main" val="10006"/>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91420676"/>
              </p:ext>
            </p:extLst>
          </p:nvPr>
        </p:nvGraphicFramePr>
        <p:xfrm>
          <a:off x="4499992" y="2708920"/>
          <a:ext cx="4248472" cy="3566160"/>
        </p:xfrm>
        <a:graphic>
          <a:graphicData uri="http://schemas.openxmlformats.org/drawingml/2006/table">
            <a:tbl>
              <a:tblPr firstRow="1">
                <a:tableStyleId>{616DA210-FB5B-4158-B5E0-FEB733F419BA}</a:tableStyleId>
              </a:tblPr>
              <a:tblGrid>
                <a:gridCol w="1944216">
                  <a:extLst>
                    <a:ext uri="{9D8B030D-6E8A-4147-A177-3AD203B41FA5}">
                      <a16:colId xmlns="" xmlns:a16="http://schemas.microsoft.com/office/drawing/2014/main" val="20000"/>
                    </a:ext>
                  </a:extLst>
                </a:gridCol>
                <a:gridCol w="792088">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720080">
                  <a:extLst>
                    <a:ext uri="{9D8B030D-6E8A-4147-A177-3AD203B41FA5}">
                      <a16:colId xmlns="" xmlns:a16="http://schemas.microsoft.com/office/drawing/2014/main" val="20003"/>
                    </a:ext>
                  </a:extLst>
                </a:gridCol>
              </a:tblGrid>
              <a:tr h="375694">
                <a:tc>
                  <a:txBody>
                    <a:bodyPr/>
                    <a:lstStyle/>
                    <a:p>
                      <a:pPr algn="ctr"/>
                      <a:r>
                        <a:rPr kumimoji="1" lang="ja-JP" altLang="en-US" sz="1200" dirty="0"/>
                        <a:t>歳　　出</a:t>
                      </a:r>
                    </a:p>
                  </a:txBody>
                  <a:tcPr anchor="ctr"/>
                </a:tc>
                <a:tc>
                  <a:txBody>
                    <a:bodyPr/>
                    <a:lstStyle/>
                    <a:p>
                      <a:pPr algn="ctr"/>
                      <a:r>
                        <a:rPr kumimoji="1" lang="en-US" altLang="ja-JP" sz="1200" dirty="0"/>
                        <a:t>27</a:t>
                      </a:r>
                      <a:r>
                        <a:rPr kumimoji="1" lang="ja-JP" altLang="en-US" sz="1200" dirty="0"/>
                        <a:t>年度</a:t>
                      </a:r>
                      <a:endParaRPr kumimoji="1" lang="en-US" altLang="ja-JP" sz="1200" dirty="0"/>
                    </a:p>
                    <a:p>
                      <a:pPr algn="ctr"/>
                      <a:r>
                        <a:rPr kumimoji="1" lang="ja-JP" altLang="en-US" sz="1200" dirty="0"/>
                        <a:t>当初</a:t>
                      </a:r>
                    </a:p>
                  </a:txBody>
                  <a:tcPr anchor="ctr"/>
                </a:tc>
                <a:tc>
                  <a:txBody>
                    <a:bodyPr/>
                    <a:lstStyle/>
                    <a:p>
                      <a:pPr algn="ctr"/>
                      <a:r>
                        <a:rPr kumimoji="1" lang="en-US" altLang="ja-JP" sz="1200" dirty="0"/>
                        <a:t>28</a:t>
                      </a:r>
                      <a:r>
                        <a:rPr kumimoji="1" lang="ja-JP" altLang="en-US" sz="1200" dirty="0"/>
                        <a:t>年度</a:t>
                      </a:r>
                      <a:endParaRPr kumimoji="1" lang="en-US" altLang="ja-JP" sz="1200" dirty="0"/>
                    </a:p>
                    <a:p>
                      <a:pPr algn="ctr"/>
                      <a:r>
                        <a:rPr kumimoji="1" lang="ja-JP" altLang="en-US" sz="1200" dirty="0"/>
                        <a:t>当初</a:t>
                      </a:r>
                    </a:p>
                  </a:txBody>
                  <a:tcPr anchor="ctr"/>
                </a:tc>
                <a:tc>
                  <a:txBody>
                    <a:bodyPr/>
                    <a:lstStyle/>
                    <a:p>
                      <a:pPr algn="ctr"/>
                      <a:r>
                        <a:rPr kumimoji="1" lang="ja-JP" altLang="en-US" sz="1200" dirty="0"/>
                        <a:t>増減</a:t>
                      </a:r>
                    </a:p>
                  </a:txBody>
                  <a:tcPr anchor="ctr"/>
                </a:tc>
                <a:extLst>
                  <a:ext uri="{0D108BD9-81ED-4DB2-BD59-A6C34878D82A}">
                    <a16:rowId xmlns="" xmlns:a16="http://schemas.microsoft.com/office/drawing/2014/main" val="10000"/>
                  </a:ext>
                </a:extLst>
              </a:tr>
              <a:tr h="225416">
                <a:tc>
                  <a:txBody>
                    <a:bodyPr/>
                    <a:lstStyle/>
                    <a:p>
                      <a:r>
                        <a:rPr kumimoji="1" lang="ja-JP" altLang="en-US" sz="1400" b="1" dirty="0"/>
                        <a:t>義務的経費</a:t>
                      </a:r>
                    </a:p>
                  </a:txBody>
                  <a:tcPr anchor="ctr">
                    <a:lnB w="12700" cap="flat" cmpd="sng" algn="ctr">
                      <a:noFill/>
                      <a:prstDash val="solid"/>
                      <a:round/>
                      <a:headEnd type="none" w="med" len="med"/>
                      <a:tailEnd type="none" w="med" len="med"/>
                    </a:lnB>
                  </a:tcPr>
                </a:tc>
                <a:tc>
                  <a:txBody>
                    <a:bodyPr/>
                    <a:lstStyle/>
                    <a:p>
                      <a:pPr algn="r"/>
                      <a:r>
                        <a:rPr kumimoji="1" lang="en-US" altLang="ja-JP" sz="1400" b="1" dirty="0" smtClean="0"/>
                        <a:t>23,006</a:t>
                      </a:r>
                      <a:endParaRPr kumimoji="1" lang="ja-JP" altLang="en-US" sz="1400" b="1" dirty="0"/>
                    </a:p>
                  </a:txBody>
                  <a:tcPr anchor="ctr">
                    <a:lnB w="12700" cap="flat" cmpd="sng" algn="ctr">
                      <a:noFill/>
                      <a:prstDash val="solid"/>
                      <a:round/>
                      <a:headEnd type="none" w="med" len="med"/>
                      <a:tailEnd type="none" w="med" len="med"/>
                    </a:lnB>
                  </a:tcPr>
                </a:tc>
                <a:tc>
                  <a:txBody>
                    <a:bodyPr/>
                    <a:lstStyle/>
                    <a:p>
                      <a:pPr algn="r"/>
                      <a:r>
                        <a:rPr kumimoji="1" lang="en-US" altLang="ja-JP" sz="1400" b="1" dirty="0" smtClean="0"/>
                        <a:t>23,231</a:t>
                      </a:r>
                      <a:endParaRPr kumimoji="1" lang="ja-JP" altLang="en-US" sz="1400" b="1" dirty="0"/>
                    </a:p>
                  </a:txBody>
                  <a:tcPr anchor="ctr">
                    <a:lnB w="12700" cap="flat" cmpd="sng" algn="ctr">
                      <a:noFill/>
                      <a:prstDash val="solid"/>
                      <a:round/>
                      <a:headEnd type="none" w="med" len="med"/>
                      <a:tailEnd type="none" w="med" len="med"/>
                    </a:lnB>
                  </a:tcPr>
                </a:tc>
                <a:tc>
                  <a:txBody>
                    <a:bodyPr/>
                    <a:lstStyle/>
                    <a:p>
                      <a:pPr algn="r"/>
                      <a:r>
                        <a:rPr kumimoji="1" lang="ja-JP" altLang="en-US" sz="1400" b="1" dirty="0"/>
                        <a:t>＋</a:t>
                      </a:r>
                      <a:r>
                        <a:rPr kumimoji="1" lang="en-US" altLang="ja-JP" sz="1400" b="1" dirty="0"/>
                        <a:t>225</a:t>
                      </a:r>
                      <a:endParaRPr kumimoji="1" lang="ja-JP" altLang="en-US" sz="1400" b="1" dirty="0"/>
                    </a:p>
                  </a:txBody>
                  <a:tcPr anchor="ctr">
                    <a:lnB w="12700" cap="flat" cmpd="sng" algn="ctr">
                      <a:noFill/>
                      <a:prstDash val="solid"/>
                      <a:round/>
                      <a:headEnd type="none" w="med" len="med"/>
                      <a:tailEnd type="none" w="med" len="med"/>
                    </a:lnB>
                  </a:tcPr>
                </a:tc>
                <a:extLst>
                  <a:ext uri="{0D108BD9-81ED-4DB2-BD59-A6C34878D82A}">
                    <a16:rowId xmlns="" xmlns:a16="http://schemas.microsoft.com/office/drawing/2014/main" val="10001"/>
                  </a:ext>
                </a:extLst>
              </a:tr>
              <a:tr h="225416">
                <a:tc>
                  <a:txBody>
                    <a:bodyPr/>
                    <a:lstStyle/>
                    <a:p>
                      <a:r>
                        <a:rPr kumimoji="1" lang="ja-JP" altLang="en-US" sz="1200" dirty="0"/>
                        <a:t>　・社会保障関係経費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kumimoji="1" lang="en-US" altLang="ja-JP" sz="1200" dirty="0"/>
                        <a:t>4,315</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kumimoji="1" lang="en-US" altLang="ja-JP" sz="1200" dirty="0"/>
                        <a:t>4,453</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kumimoji="1" lang="ja-JP" altLang="en-US" sz="1200" dirty="0"/>
                        <a:t>＋</a:t>
                      </a:r>
                      <a:r>
                        <a:rPr kumimoji="1" lang="en-US" altLang="ja-JP" sz="1200" dirty="0"/>
                        <a:t>138</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25416">
                <a:tc>
                  <a:txBody>
                    <a:bodyPr/>
                    <a:lstStyle/>
                    <a:p>
                      <a:r>
                        <a:rPr kumimoji="1" lang="ja-JP" altLang="en-US" sz="1200" dirty="0"/>
                        <a:t>　・税関連歳出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200" dirty="0"/>
                        <a:t>6,934</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200" dirty="0"/>
                        <a:t>7,073</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200" dirty="0"/>
                        <a:t>＋</a:t>
                      </a:r>
                      <a:r>
                        <a:rPr kumimoji="1" lang="en-US" altLang="ja-JP" sz="1200" dirty="0"/>
                        <a:t>139</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225416">
                <a:tc>
                  <a:txBody>
                    <a:bodyPr/>
                    <a:lstStyle/>
                    <a:p>
                      <a:r>
                        <a:rPr kumimoji="1" lang="ja-JP" altLang="en-US" sz="1200" dirty="0"/>
                        <a:t>投資的経費</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t>1,929</a:t>
                      </a:r>
                      <a:endParaRPr kumimoji="1" lang="ja-JP" altLang="en-US" sz="12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t>1,879</a:t>
                      </a:r>
                      <a:endParaRPr kumimoji="1" lang="ja-JP" altLang="en-US" sz="12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ja-JP" altLang="en-US" sz="1200" dirty="0"/>
                        <a:t>△</a:t>
                      </a:r>
                      <a:r>
                        <a:rPr kumimoji="1" lang="en-US" altLang="ja-JP" sz="1200" dirty="0"/>
                        <a:t>50</a:t>
                      </a:r>
                      <a:endParaRPr kumimoji="1" lang="ja-JP" altLang="en-US" sz="1200" dirty="0"/>
                    </a:p>
                  </a:txBody>
                  <a:tcPr anchor="ct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4"/>
                  </a:ext>
                </a:extLst>
              </a:tr>
              <a:tr h="225416">
                <a:tc>
                  <a:txBody>
                    <a:bodyPr/>
                    <a:lstStyle/>
                    <a:p>
                      <a:r>
                        <a:rPr kumimoji="1" lang="ja-JP" altLang="en-US" sz="1200" dirty="0"/>
                        <a:t>一般施策経費</a:t>
                      </a:r>
                    </a:p>
                  </a:txBody>
                  <a:tcPr anchor="ctr"/>
                </a:tc>
                <a:tc>
                  <a:txBody>
                    <a:bodyPr/>
                    <a:lstStyle/>
                    <a:p>
                      <a:pPr algn="r"/>
                      <a:r>
                        <a:rPr kumimoji="1" lang="en-US" altLang="ja-JP" sz="1200" dirty="0"/>
                        <a:t>7,672</a:t>
                      </a:r>
                      <a:endParaRPr kumimoji="1" lang="ja-JP" altLang="en-US" sz="1200" dirty="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t>7,386</a:t>
                      </a:r>
                      <a:endParaRPr kumimoji="1" lang="ja-JP" altLang="en-US" sz="1200" dirty="0"/>
                    </a:p>
                  </a:txBody>
                  <a:tcPr anchor="ctr"/>
                </a:tc>
                <a:tc>
                  <a:txBody>
                    <a:bodyPr/>
                    <a:lstStyle/>
                    <a:p>
                      <a:pPr algn="r"/>
                      <a:r>
                        <a:rPr kumimoji="1" lang="ja-JP" altLang="en-US" sz="1200" dirty="0"/>
                        <a:t>△</a:t>
                      </a:r>
                      <a:r>
                        <a:rPr kumimoji="1" lang="en-US" altLang="ja-JP" sz="1200" dirty="0"/>
                        <a:t>286</a:t>
                      </a:r>
                      <a:endParaRPr kumimoji="1" lang="ja-JP" altLang="en-US" sz="1200" dirty="0"/>
                    </a:p>
                  </a:txBody>
                  <a:tcPr anchor="ctr"/>
                </a:tc>
                <a:extLst>
                  <a:ext uri="{0D108BD9-81ED-4DB2-BD59-A6C34878D82A}">
                    <a16:rowId xmlns="" xmlns:a16="http://schemas.microsoft.com/office/drawing/2014/main" val="10005"/>
                  </a:ext>
                </a:extLst>
              </a:tr>
              <a:tr h="225416">
                <a:tc>
                  <a:txBody>
                    <a:bodyPr/>
                    <a:lstStyle/>
                    <a:p>
                      <a:r>
                        <a:rPr kumimoji="1" lang="ja-JP" altLang="en-US" sz="1200" dirty="0"/>
                        <a:t>歳出合計</a:t>
                      </a:r>
                    </a:p>
                  </a:txBody>
                  <a:tcPr anchor="ctr"/>
                </a:tc>
                <a:tc>
                  <a:txBody>
                    <a:bodyPr/>
                    <a:lstStyle/>
                    <a:p>
                      <a:pPr algn="r"/>
                      <a:r>
                        <a:rPr kumimoji="1" lang="en-US" altLang="ja-JP" sz="1200" dirty="0"/>
                        <a:t>32,606</a:t>
                      </a:r>
                      <a:endParaRPr kumimoji="1" lang="ja-JP" altLang="en-US" sz="1200" dirty="0"/>
                    </a:p>
                  </a:txBody>
                  <a:tcPr anchor="ctr"/>
                </a:tc>
                <a:tc>
                  <a:txBody>
                    <a:bodyPr/>
                    <a:lstStyle/>
                    <a:p>
                      <a:pPr algn="r"/>
                      <a:r>
                        <a:rPr kumimoji="1" lang="en-US" altLang="ja-JP" sz="1200" dirty="0"/>
                        <a:t>32,496</a:t>
                      </a:r>
                      <a:endParaRPr kumimoji="1" lang="ja-JP" altLang="en-US" sz="1200" dirty="0"/>
                    </a:p>
                  </a:txBody>
                  <a:tcPr anchor="ctr"/>
                </a:tc>
                <a:tc>
                  <a:txBody>
                    <a:bodyPr/>
                    <a:lstStyle/>
                    <a:p>
                      <a:pPr algn="r"/>
                      <a:r>
                        <a:rPr kumimoji="1" lang="ja-JP" altLang="en-US" sz="1200" dirty="0"/>
                        <a:t>△</a:t>
                      </a:r>
                      <a:r>
                        <a:rPr kumimoji="1" lang="en-US" altLang="ja-JP" sz="1200" dirty="0"/>
                        <a:t>110</a:t>
                      </a:r>
                      <a:endParaRPr kumimoji="1" lang="ja-JP" altLang="en-US" sz="1200" dirty="0"/>
                    </a:p>
                  </a:txBody>
                  <a:tcPr anchor="ctr"/>
                </a:tc>
                <a:extLst>
                  <a:ext uri="{0D108BD9-81ED-4DB2-BD59-A6C34878D82A}">
                    <a16:rowId xmlns="" xmlns:a16="http://schemas.microsoft.com/office/drawing/2014/main" val="10006"/>
                  </a:ext>
                </a:extLst>
              </a:tr>
              <a:tr h="225416">
                <a:tc>
                  <a:txBody>
                    <a:bodyPr/>
                    <a:lstStyle/>
                    <a:p>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 xmlns:a16="http://schemas.microsoft.com/office/drawing/2014/main" val="10007"/>
                  </a:ext>
                </a:extLst>
              </a:tr>
              <a:tr h="225416">
                <a:tc>
                  <a:txBody>
                    <a:bodyPr/>
                    <a:lstStyle/>
                    <a:p>
                      <a:r>
                        <a:rPr kumimoji="1" lang="ja-JP" altLang="en-US" sz="1200" dirty="0"/>
                        <a:t>単年度過不足額</a:t>
                      </a:r>
                    </a:p>
                  </a:txBody>
                  <a:tcPr anchor="ctr"/>
                </a:tc>
                <a:tc>
                  <a:txBody>
                    <a:bodyPr/>
                    <a:lstStyle/>
                    <a:p>
                      <a:pPr algn="r"/>
                      <a:r>
                        <a:rPr kumimoji="1" lang="en-US" altLang="ja-JP" sz="1200" dirty="0"/>
                        <a:t>409</a:t>
                      </a:r>
                      <a:endParaRPr kumimoji="1" lang="ja-JP" altLang="en-US" sz="1200" dirty="0"/>
                    </a:p>
                  </a:txBody>
                  <a:tcPr anchor="ctr"/>
                </a:tc>
                <a:tc>
                  <a:txBody>
                    <a:bodyPr/>
                    <a:lstStyle/>
                    <a:p>
                      <a:pPr algn="r"/>
                      <a:r>
                        <a:rPr kumimoji="1" lang="en-US" altLang="ja-JP" sz="1200" dirty="0"/>
                        <a:t>504</a:t>
                      </a:r>
                      <a:endParaRPr kumimoji="1" lang="ja-JP" altLang="en-US" sz="1200" dirty="0"/>
                    </a:p>
                  </a:txBody>
                  <a:tcPr anchor="ctr"/>
                </a:tc>
                <a:tc>
                  <a:txBody>
                    <a:bodyPr/>
                    <a:lstStyle/>
                    <a:p>
                      <a:pPr algn="r"/>
                      <a:r>
                        <a:rPr kumimoji="1" lang="ja-JP" altLang="en-US" sz="1200" dirty="0"/>
                        <a:t>＋</a:t>
                      </a:r>
                      <a:r>
                        <a:rPr kumimoji="1" lang="en-US" altLang="ja-JP" sz="1200" dirty="0"/>
                        <a:t>95</a:t>
                      </a:r>
                      <a:endParaRPr kumimoji="1" lang="ja-JP" altLang="en-US" sz="1200" dirty="0"/>
                    </a:p>
                  </a:txBody>
                  <a:tcPr anchor="ctr"/>
                </a:tc>
                <a:extLst>
                  <a:ext uri="{0D108BD9-81ED-4DB2-BD59-A6C34878D82A}">
                    <a16:rowId xmlns="" xmlns:a16="http://schemas.microsoft.com/office/drawing/2014/main" val="10008"/>
                  </a:ext>
                </a:extLst>
              </a:tr>
              <a:tr h="225416">
                <a:tc>
                  <a:txBody>
                    <a:bodyPr/>
                    <a:lstStyle/>
                    <a:p>
                      <a:r>
                        <a:rPr kumimoji="1" lang="ja-JP" altLang="en-US" sz="1200" dirty="0"/>
                        <a:t>減債基金復元積立額</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t>280</a:t>
                      </a:r>
                      <a:endParaRPr kumimoji="1" lang="ja-JP" altLang="en-US" sz="12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t>276</a:t>
                      </a:r>
                      <a:endParaRPr kumimoji="1" lang="ja-JP" altLang="en-US" sz="12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200" dirty="0"/>
                        <a:t>△</a:t>
                      </a:r>
                      <a:r>
                        <a:rPr kumimoji="1" lang="en-US" altLang="ja-JP" sz="1200" dirty="0"/>
                        <a:t>4</a:t>
                      </a:r>
                      <a:endParaRPr kumimoji="1" lang="ja-JP" altLang="en-US" sz="1200" dirty="0"/>
                    </a:p>
                  </a:txBody>
                  <a:tcPr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9"/>
                  </a:ext>
                </a:extLst>
              </a:tr>
              <a:tr h="225416">
                <a:tc>
                  <a:txBody>
                    <a:bodyPr/>
                    <a:lstStyle/>
                    <a:p>
                      <a:r>
                        <a:rPr kumimoji="1" lang="ja-JP" altLang="en-US" sz="1400" b="1" dirty="0"/>
                        <a:t>収支不足額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a:t>689</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a:t>780</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t>＋</a:t>
                      </a:r>
                      <a:r>
                        <a:rPr kumimoji="1" lang="en-US" altLang="ja-JP" sz="1400" b="1" dirty="0"/>
                        <a:t>91</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0"/>
                  </a:ext>
                </a:extLst>
              </a:tr>
              <a:tr h="225416">
                <a:tc>
                  <a:txBody>
                    <a:bodyPr/>
                    <a:lstStyle/>
                    <a:p>
                      <a:r>
                        <a:rPr kumimoji="1" lang="ja-JP" altLang="en-US" sz="1400" b="1" spc="-300" dirty="0"/>
                        <a:t>　</a:t>
                      </a:r>
                      <a:r>
                        <a:rPr kumimoji="1" lang="ja-JP" altLang="en-US" sz="1400" b="1" spc="-150" dirty="0"/>
                        <a:t>・</a:t>
                      </a:r>
                      <a:r>
                        <a:rPr kumimoji="1" lang="ja-JP" altLang="en-US" sz="1400" b="1" spc="0" dirty="0"/>
                        <a:t>財政調整基金取崩し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a:t>599</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a:t>710</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r"/>
                      <a:r>
                        <a:rPr kumimoji="1" lang="ja-JP" altLang="en-US" sz="1400" b="1" dirty="0"/>
                        <a:t>＋</a:t>
                      </a:r>
                      <a:r>
                        <a:rPr kumimoji="1" lang="en-US" altLang="ja-JP" sz="1400" b="1" dirty="0"/>
                        <a:t>111</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1"/>
                  </a:ext>
                </a:extLst>
              </a:tr>
            </a:tbl>
          </a:graphicData>
        </a:graphic>
      </p:graphicFrame>
      <p:sp>
        <p:nvSpPr>
          <p:cNvPr id="11" name="テキスト ボックス 10"/>
          <p:cNvSpPr txBox="1"/>
          <p:nvPr/>
        </p:nvSpPr>
        <p:spPr>
          <a:xfrm>
            <a:off x="323528" y="4918065"/>
            <a:ext cx="4176464" cy="688256"/>
          </a:xfrm>
          <a:prstGeom prst="rect">
            <a:avLst/>
          </a:prstGeom>
          <a:noFill/>
        </p:spPr>
        <p:txBody>
          <a:bodyPr wrap="square" lIns="0" tIns="36000" rIns="0" bIns="36000" rtlCol="0">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端数処理の関係上、合計や差引が合わない場合があります。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・印は、増減の主な内訳を示しています。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「府税等」には、地方法人特別譲与税を含みます。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「義務的経費」は、人件費、公債費、税関連歳出と社会保障関係経費です。</a:t>
            </a:r>
          </a:p>
        </p:txBody>
      </p:sp>
      <p:sp>
        <p:nvSpPr>
          <p:cNvPr id="6" name="正方形/長方形 5"/>
          <p:cNvSpPr/>
          <p:nvPr/>
        </p:nvSpPr>
        <p:spPr>
          <a:xfrm>
            <a:off x="233838" y="3134782"/>
            <a:ext cx="8514626" cy="36004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491151" y="5661248"/>
            <a:ext cx="4257314" cy="30073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842781" y="2453129"/>
            <a:ext cx="2040390" cy="276999"/>
          </a:xfrm>
          <a:prstGeom prst="rect">
            <a:avLst/>
          </a:prstGeom>
          <a:noFill/>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15"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4</a:t>
            </a:r>
            <a:endParaRPr lang="ja-JP" altLang="en-US" dirty="0"/>
          </a:p>
        </p:txBody>
      </p:sp>
    </p:spTree>
    <p:extLst>
      <p:ext uri="{BB962C8B-B14F-4D97-AF65-F5344CB8AC3E}">
        <p14:creationId xmlns:p14="http://schemas.microsoft.com/office/powerpoint/2010/main" val="477399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１．大阪府の財政状況</a:t>
            </a:r>
          </a:p>
        </p:txBody>
      </p:sp>
      <p:sp>
        <p:nvSpPr>
          <p:cNvPr id="4" name="角丸四角形 3"/>
          <p:cNvSpPr/>
          <p:nvPr/>
        </p:nvSpPr>
        <p:spPr>
          <a:xfrm>
            <a:off x="228126" y="1163071"/>
            <a:ext cx="8683645" cy="1615202"/>
          </a:xfrm>
          <a:prstGeom prst="roundRect">
            <a:avLst>
              <a:gd name="adj" fmla="val 3136"/>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72000"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月に公表した「財政状況に関する中長期試算（粗い試算）」では、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年度以降も</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億円規模の大幅な収支不足が３年続き</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その後も</a:t>
            </a:r>
            <a:r>
              <a:rPr lang="en-US" altLang="ja-JP"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億円規模の収支不足が続くと見込まれました</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同試算に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よれば、平成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年度末に約</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億円あった財政調整基金は、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年度以降の多額の取崩しによって基金が枯渇し、</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年度の当初</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予算編成が極めて厳しくなると予想される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ことから、対策を検討することとしました。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5</a:t>
            </a:r>
            <a:endParaRPr kumimoji="1" lang="ja-JP" altLang="en-US" dirty="0"/>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月試算の収支見通し</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683568" y="2874935"/>
            <a:ext cx="5400600"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■財政調整基金残高の推移（</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月時点）　　　　　　　　　　（単位：億円）</a:t>
            </a:r>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077" y="3107458"/>
            <a:ext cx="5365075" cy="3330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角丸四角形 14"/>
          <p:cNvSpPr/>
          <p:nvPr/>
        </p:nvSpPr>
        <p:spPr>
          <a:xfrm>
            <a:off x="755576" y="6259311"/>
            <a:ext cx="5472608" cy="266033"/>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末見込：</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末見込：当初予算ベース</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右中かっこ 17"/>
          <p:cNvSpPr/>
          <p:nvPr/>
        </p:nvSpPr>
        <p:spPr>
          <a:xfrm>
            <a:off x="5868144" y="4747144"/>
            <a:ext cx="72008" cy="100811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6057960" y="5000912"/>
            <a:ext cx="1466368" cy="430887"/>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月試算の</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年度収支不足額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四角形吹き出し 5"/>
          <p:cNvSpPr/>
          <p:nvPr/>
        </p:nvSpPr>
        <p:spPr>
          <a:xfrm>
            <a:off x="4499992" y="3705491"/>
            <a:ext cx="1728192" cy="577081"/>
          </a:xfrm>
          <a:prstGeom prst="wedgeRectCallout">
            <a:avLst>
              <a:gd name="adj1" fmla="val -33043"/>
              <a:gd name="adj2" fmla="val 108207"/>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kumimoji="1" lang="ja-JP" altLang="en-US" sz="1050" dirty="0" smtClean="0"/>
              <a:t>基金残高が</a:t>
            </a:r>
            <a:endParaRPr kumimoji="1" lang="en-US" altLang="ja-JP" sz="1050" dirty="0" smtClean="0"/>
          </a:p>
          <a:p>
            <a:pPr algn="ctr"/>
            <a:r>
              <a:rPr lang="en-US" altLang="ja-JP" sz="1050" dirty="0" smtClean="0"/>
              <a:t>29</a:t>
            </a:r>
            <a:r>
              <a:rPr lang="ja-JP" altLang="en-US" sz="1050" dirty="0" smtClean="0"/>
              <a:t>年度収支不足額に</a:t>
            </a:r>
            <a:endParaRPr lang="en-US" altLang="ja-JP" sz="1050" dirty="0" smtClean="0"/>
          </a:p>
          <a:p>
            <a:pPr algn="ctr"/>
            <a:r>
              <a:rPr lang="ja-JP" altLang="en-US" sz="1050" dirty="0" smtClean="0"/>
              <a:t>比べて不足</a:t>
            </a:r>
            <a:endParaRPr kumimoji="1" lang="ja-JP" altLang="en-US" sz="1050" dirty="0"/>
          </a:p>
        </p:txBody>
      </p:sp>
    </p:spTree>
    <p:extLst>
      <p:ext uri="{BB962C8B-B14F-4D97-AF65-F5344CB8AC3E}">
        <p14:creationId xmlns:p14="http://schemas.microsoft.com/office/powerpoint/2010/main" val="2106459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１．大阪府の財政状況</a:t>
            </a:r>
          </a:p>
        </p:txBody>
      </p:sp>
      <p:sp>
        <p:nvSpPr>
          <p:cNvPr id="4" name="角丸四角形 3"/>
          <p:cNvSpPr/>
          <p:nvPr/>
        </p:nvSpPr>
        <p:spPr>
          <a:xfrm>
            <a:off x="228126" y="1163071"/>
            <a:ext cx="8683645" cy="1615202"/>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決算見込では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、一般会計の収支は最終予算での見込みから約</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億円改善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し、財政</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調整基金の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取崩しは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円となりました。</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年度に予算どおり取り崩した場合、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年度の財源対策として活用可能な財政調整基金残高は、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914</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）となる見通しです。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年度決算見込や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新たに公表された政府の経済見通しなど、直近の状況を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織り込んで仮試算</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を行った結果</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年度の収支見通し</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改善し</a:t>
            </a:r>
            <a:r>
              <a:rPr lang="ja-JP" altLang="en-US" sz="1600"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試算上</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の収支不足額は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560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億円となりました</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8521296"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年度に活用可能な財政調整基金と収支</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見通し</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コネクタ 23"/>
          <p:cNvCxnSpPr/>
          <p:nvPr/>
        </p:nvCxnSpPr>
        <p:spPr bwMode="auto">
          <a:xfrm flipH="1" flipV="1">
            <a:off x="2809166" y="6667666"/>
            <a:ext cx="1679" cy="1694"/>
          </a:xfrm>
          <a:prstGeom prst="line">
            <a:avLst/>
          </a:prstGeom>
          <a:solidFill>
            <a:schemeClr val="bg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6</a:t>
            </a:r>
            <a:endParaRPr lang="ja-JP" altLang="en-US" dirty="0"/>
          </a:p>
        </p:txBody>
      </p:sp>
      <p:graphicFrame>
        <p:nvGraphicFramePr>
          <p:cNvPr id="19" name="表 18"/>
          <p:cNvGraphicFramePr>
            <a:graphicFrameLocks noGrp="1"/>
          </p:cNvGraphicFramePr>
          <p:nvPr>
            <p:extLst>
              <p:ext uri="{D42A27DB-BD31-4B8C-83A1-F6EECF244321}">
                <p14:modId xmlns:p14="http://schemas.microsoft.com/office/powerpoint/2010/main" val="2631916650"/>
              </p:ext>
            </p:extLst>
          </p:nvPr>
        </p:nvGraphicFramePr>
        <p:xfrm>
          <a:off x="1121466" y="3355816"/>
          <a:ext cx="7266958" cy="2377440"/>
        </p:xfrm>
        <a:graphic>
          <a:graphicData uri="http://schemas.openxmlformats.org/drawingml/2006/table">
            <a:tbl>
              <a:tblPr firstRow="1">
                <a:tableStyleId>{BC89EF96-8CEA-46FF-86C4-4CE0E7609802}</a:tableStyleId>
              </a:tblPr>
              <a:tblGrid>
                <a:gridCol w="3310160">
                  <a:extLst>
                    <a:ext uri="{9D8B030D-6E8A-4147-A177-3AD203B41FA5}">
                      <a16:colId xmlns="" xmlns:a16="http://schemas.microsoft.com/office/drawing/2014/main" val="20000"/>
                    </a:ext>
                  </a:extLst>
                </a:gridCol>
                <a:gridCol w="1895187">
                  <a:extLst>
                    <a:ext uri="{9D8B030D-6E8A-4147-A177-3AD203B41FA5}">
                      <a16:colId xmlns="" xmlns:a16="http://schemas.microsoft.com/office/drawing/2014/main" val="20001"/>
                    </a:ext>
                  </a:extLst>
                </a:gridCol>
                <a:gridCol w="2061611">
                  <a:extLst>
                    <a:ext uri="{9D8B030D-6E8A-4147-A177-3AD203B41FA5}">
                      <a16:colId xmlns="" xmlns:a16="http://schemas.microsoft.com/office/drawing/2014/main" val="20003"/>
                    </a:ext>
                  </a:extLst>
                </a:gridCol>
              </a:tblGrid>
              <a:tr h="301731">
                <a:tc>
                  <a:txBody>
                    <a:bodyPr/>
                    <a:lstStyle/>
                    <a:p>
                      <a:endParaRPr kumimoji="1" lang="ja-JP" altLang="en-US"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27</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dirty="0" smtClean="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28</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extLst>
                  <a:ext uri="{0D108BD9-81ED-4DB2-BD59-A6C34878D82A}">
                    <a16:rowId xmlns="" xmlns:a16="http://schemas.microsoft.com/office/drawing/2014/main" val="10000"/>
                  </a:ext>
                </a:extLst>
              </a:tr>
              <a:tr h="477741">
                <a:tc>
                  <a:txBody>
                    <a:bodyPr/>
                    <a:lstStyle/>
                    <a:p>
                      <a:pPr algn="ct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月時点</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B w="12700" cap="flat" cmpd="sng" algn="ctr">
                      <a:solidFill>
                        <a:schemeClr val="tx2">
                          <a:lumMod val="40000"/>
                          <a:lumOff val="60000"/>
                        </a:schemeClr>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最終予算</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378</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2700" cap="flat" cmpd="sng" algn="ctr">
                      <a:solidFill>
                        <a:schemeClr val="tx2">
                          <a:lumMod val="40000"/>
                          <a:lumOff val="60000"/>
                        </a:schemeClr>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当初予算</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710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9050" cap="flat" cmpd="sng" algn="ctr">
                      <a:solidFill>
                        <a:schemeClr val="accent1">
                          <a:lumMod val="40000"/>
                          <a:lumOff val="60000"/>
                        </a:schemeClr>
                      </a:solidFill>
                      <a:prstDash val="solid"/>
                      <a:round/>
                      <a:headEnd type="none" w="med" len="med"/>
                      <a:tailEnd type="none" w="med" len="med"/>
                    </a:lnR>
                    <a:lnB w="12700" cap="flat" cmpd="sng" algn="ctr">
                      <a:solidFill>
                        <a:schemeClr val="tx2">
                          <a:lumMod val="40000"/>
                          <a:lumOff val="60000"/>
                        </a:schemeClr>
                      </a:solidFill>
                      <a:prstDash val="solid"/>
                      <a:round/>
                      <a:headEnd type="none" w="med" len="med"/>
                      <a:tailEnd type="none" w="med" len="med"/>
                    </a:lnB>
                  </a:tcPr>
                </a:tc>
                <a:extLst>
                  <a:ext uri="{0D108BD9-81ED-4DB2-BD59-A6C34878D82A}">
                    <a16:rowId xmlns="" xmlns:a16="http://schemas.microsoft.com/office/drawing/2014/main" val="10001"/>
                  </a:ext>
                </a:extLst>
              </a:tr>
              <a:tr h="477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月時点</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決算見込</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30</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４号</a:t>
                      </a:r>
                      <a:r>
                        <a:rPr kumimoji="1" lang="ja-JP" altLang="en-US" sz="1400" dirty="0" smtClean="0">
                          <a:latin typeface="Meiryo UI" panose="020B0604030504040204" pitchFamily="50" charset="-128"/>
                          <a:ea typeface="Meiryo UI" panose="020B0604030504040204" pitchFamily="50" charset="-128"/>
                        </a:rPr>
                        <a:t>補正後</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715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決算剰余金</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の編入</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27</a:t>
                      </a:r>
                    </a:p>
                  </a:txBody>
                  <a:tcPr anchor="ctr">
                    <a:lnL w="12700" cap="flat" cmpd="sng" algn="ctr">
                      <a:solidFill>
                        <a:schemeClr val="accent5">
                          <a:lumMod val="75000"/>
                        </a:schemeClr>
                      </a:solidFill>
                      <a:prstDash val="solid"/>
                      <a:round/>
                      <a:headEnd type="none" w="med" len="med"/>
                      <a:tailEnd type="none" w="med" len="med"/>
                    </a:lnL>
                    <a:lnR w="19050" cap="flat" cmpd="sng" algn="ctr">
                      <a:solidFill>
                        <a:schemeClr val="accent1">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r h="3017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取崩抑制額</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2700" cap="flat" cmpd="sng" algn="ctr">
                      <a:solidFill>
                        <a:schemeClr val="tx2">
                          <a:lumMod val="40000"/>
                          <a:lumOff val="6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348</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22</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9050" cap="flat" cmpd="sng" algn="ctr">
                      <a:solidFill>
                        <a:schemeClr val="accent1">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bl>
          </a:graphicData>
        </a:graphic>
      </p:graphicFrame>
      <p:sp>
        <p:nvSpPr>
          <p:cNvPr id="20" name="Rectangle 2"/>
          <p:cNvSpPr txBox="1">
            <a:spLocks noChangeArrowheads="1"/>
          </p:cNvSpPr>
          <p:nvPr/>
        </p:nvSpPr>
        <p:spPr>
          <a:xfrm>
            <a:off x="977451" y="2996952"/>
            <a:ext cx="2802461" cy="584775"/>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smtClean="0">
                <a:solidFill>
                  <a:schemeClr val="bg1"/>
                </a:solidFill>
                <a:latin typeface="Meiryo UI" panose="020B0604030504040204" pitchFamily="50" charset="-128"/>
                <a:ea typeface="Meiryo UI" panose="020B0604030504040204" pitchFamily="50" charset="-128"/>
              </a:rPr>
              <a:t>財政調整基金</a:t>
            </a:r>
            <a:endParaRPr lang="en-US" altLang="ja-JP" sz="1600" b="1" dirty="0">
              <a:solidFill>
                <a:schemeClr val="bg1"/>
              </a:solidFill>
              <a:latin typeface="Meiryo UI" panose="020B0604030504040204" pitchFamily="50" charset="-128"/>
              <a:ea typeface="Meiryo UI" panose="020B0604030504040204" pitchFamily="50" charset="-128"/>
            </a:endParaRPr>
          </a:p>
          <a:p>
            <a:r>
              <a:rPr lang="ja-JP" altLang="en-US" sz="1600" b="1" dirty="0" smtClean="0">
                <a:solidFill>
                  <a:schemeClr val="bg1"/>
                </a:solidFill>
                <a:latin typeface="Meiryo UI" panose="020B0604030504040204" pitchFamily="50" charset="-128"/>
                <a:ea typeface="Meiryo UI" panose="020B0604030504040204" pitchFamily="50" charset="-128"/>
              </a:rPr>
              <a:t>取崩し等の見込額</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1" name="角丸四角形 14"/>
          <p:cNvSpPr/>
          <p:nvPr/>
        </p:nvSpPr>
        <p:spPr>
          <a:xfrm>
            <a:off x="971600" y="5811189"/>
            <a:ext cx="7560840" cy="494062"/>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年度決算見込は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、最終予算額から</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実質収支</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億円＋財政調整基金の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取崩抑制</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ct val="1200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年度の決算剰余金（実質収支黒字額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は、財政運営基本条例に基づき、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年度に財政調整基金へ編入</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7308304" y="3039521"/>
            <a:ext cx="1137320" cy="257369"/>
          </a:xfrm>
          <a:prstGeom prst="rect">
            <a:avLst/>
          </a:prstGeom>
          <a:noFill/>
        </p:spPr>
        <p:txBody>
          <a:bodyPr wrap="square" lIns="0" tIns="36000" rIns="0" bIns="36000"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spTree>
    <p:extLst>
      <p:ext uri="{BB962C8B-B14F-4D97-AF65-F5344CB8AC3E}">
        <p14:creationId xmlns:p14="http://schemas.microsoft.com/office/powerpoint/2010/main" val="3944882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06508" y="3068960"/>
            <a:ext cx="5410116"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■財政調整基金残高の推移（</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時点）　　　　　　　　　　　　（単位：億円）</a:t>
            </a:r>
          </a:p>
        </p:txBody>
      </p:sp>
      <p:sp>
        <p:nvSpPr>
          <p:cNvPr id="6" name="二等辺三角形 5"/>
          <p:cNvSpPr/>
          <p:nvPr/>
        </p:nvSpPr>
        <p:spPr>
          <a:xfrm flipV="1">
            <a:off x="6394086" y="2924944"/>
            <a:ext cx="2088232" cy="5040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506420" y="2996952"/>
            <a:ext cx="1800200" cy="338554"/>
          </a:xfrm>
          <a:prstGeom prst="rect">
            <a:avLst/>
          </a:prstGeom>
          <a:noFill/>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現時点の見通し</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932666068"/>
              </p:ext>
            </p:extLst>
          </p:nvPr>
        </p:nvGraphicFramePr>
        <p:xfrm>
          <a:off x="755576" y="1131657"/>
          <a:ext cx="7553088" cy="1584176"/>
        </p:xfrm>
        <a:graphic>
          <a:graphicData uri="http://schemas.openxmlformats.org/drawingml/2006/table">
            <a:tbl>
              <a:tblPr firstRow="1">
                <a:tableStyleId>{BC89EF96-8CEA-46FF-86C4-4CE0E7609802}</a:tableStyleId>
              </a:tblPr>
              <a:tblGrid>
                <a:gridCol w="2710716">
                  <a:extLst>
                    <a:ext uri="{9D8B030D-6E8A-4147-A177-3AD203B41FA5}">
                      <a16:colId xmlns="" xmlns:a16="http://schemas.microsoft.com/office/drawing/2014/main" val="20000"/>
                    </a:ext>
                  </a:extLst>
                </a:gridCol>
                <a:gridCol w="1321732">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3"/>
                    </a:ext>
                  </a:extLst>
                </a:gridCol>
                <a:gridCol w="648072"/>
                <a:gridCol w="1576424"/>
              </a:tblGrid>
              <a:tr h="301731">
                <a:tc>
                  <a:txBody>
                    <a:bodyPr/>
                    <a:lstStyle/>
                    <a:p>
                      <a:endParaRPr kumimoji="1" lang="ja-JP" altLang="en-US"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27</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dirty="0" smtClean="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28</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rowSpan="4">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29</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extLst>
                  <a:ext uri="{0D108BD9-81ED-4DB2-BD59-A6C34878D82A}">
                    <a16:rowId xmlns="" xmlns:a16="http://schemas.microsoft.com/office/drawing/2014/main" val="10000"/>
                  </a:ext>
                </a:extLst>
              </a:tr>
              <a:tr h="426328">
                <a:tc>
                  <a:txBody>
                    <a:bodyPr/>
                    <a:lstStyle/>
                    <a:p>
                      <a:pPr algn="ct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月時点</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B w="19050" cap="flat" cmpd="sng" algn="ctr">
                      <a:solidFill>
                        <a:schemeClr val="tx2">
                          <a:lumMod val="20000"/>
                          <a:lumOff val="80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1,254</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9050" cap="flat" cmpd="sng" algn="ctr">
                      <a:solidFill>
                        <a:schemeClr val="tx2">
                          <a:lumMod val="20000"/>
                          <a:lumOff val="80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544</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9050" cap="flat" cmpd="sng" algn="ctr">
                      <a:solidFill>
                        <a:schemeClr val="tx2">
                          <a:lumMod val="20000"/>
                          <a:lumOff val="80000"/>
                        </a:schemeClr>
                      </a:solidFill>
                      <a:prstDash val="solid"/>
                      <a:round/>
                      <a:headEnd type="none" w="med" len="med"/>
                      <a:tailEnd type="none" w="med" len="med"/>
                    </a:lnB>
                  </a:tcPr>
                </a:tc>
                <a:tc vMerge="1">
                  <a:txBody>
                    <a:bodyPr/>
                    <a:lstStyle/>
                    <a:p>
                      <a:endParaRPr kumimoji="1" lang="ja-JP" altLang="en-US"/>
                    </a:p>
                  </a:txBody>
                  <a:tcPr/>
                </a:tc>
                <a:tc>
                  <a:txBody>
                    <a:bodyPr/>
                    <a:lstStyle/>
                    <a:p>
                      <a:pPr algn="ctr"/>
                      <a:r>
                        <a:rPr kumimoji="1" lang="en-US" altLang="ja-JP" dirty="0" smtClean="0">
                          <a:latin typeface="Meiryo UI" panose="020B0604030504040204" pitchFamily="50" charset="-128"/>
                          <a:ea typeface="Meiryo UI" panose="020B0604030504040204" pitchFamily="50" charset="-128"/>
                        </a:rPr>
                        <a:t>740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9050" cap="flat" cmpd="sng" algn="ctr">
                      <a:solidFill>
                        <a:schemeClr val="tx2">
                          <a:lumMod val="20000"/>
                          <a:lumOff val="80000"/>
                        </a:schemeClr>
                      </a:solidFill>
                      <a:prstDash val="solid"/>
                      <a:round/>
                      <a:headEnd type="none" w="med" len="med"/>
                      <a:tailEnd type="none" w="med" len="med"/>
                    </a:lnB>
                  </a:tcPr>
                </a:tc>
              </a:tr>
              <a:tr h="426328">
                <a:tc>
                  <a:txBody>
                    <a:bodyPr/>
                    <a:lstStyle/>
                    <a:p>
                      <a:pPr algn="ct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9050" cap="flat" cmpd="sng" algn="ctr">
                      <a:solidFill>
                        <a:schemeClr val="tx2">
                          <a:lumMod val="20000"/>
                          <a:lumOff val="80000"/>
                        </a:schemeClr>
                      </a:solidFill>
                      <a:prstDash val="solid"/>
                      <a:round/>
                      <a:headEnd type="none" w="med" len="med"/>
                      <a:tailEnd type="none" w="med" len="med"/>
                    </a:lnT>
                    <a:lnB w="19050" cap="flat" cmpd="sng" algn="ctr">
                      <a:solidFill>
                        <a:schemeClr val="tx2">
                          <a:lumMod val="20000"/>
                          <a:lumOff val="80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1,602</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9050" cap="flat" cmpd="sng" algn="ctr">
                      <a:solidFill>
                        <a:schemeClr val="tx2">
                          <a:lumMod val="20000"/>
                          <a:lumOff val="80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914</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9050" cap="flat" cmpd="sng" algn="ctr">
                      <a:solidFill>
                        <a:schemeClr val="tx2">
                          <a:lumMod val="20000"/>
                          <a:lumOff val="80000"/>
                        </a:schemeClr>
                      </a:solidFill>
                      <a:prstDash val="solid"/>
                      <a:round/>
                      <a:headEnd type="none" w="med" len="med"/>
                      <a:tailEnd type="none" w="med" len="med"/>
                    </a:lnB>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eiryo UI" panose="020B0604030504040204" pitchFamily="50" charset="-128"/>
                          <a:ea typeface="Meiryo UI" panose="020B0604030504040204" pitchFamily="50" charset="-128"/>
                        </a:rPr>
                        <a:t>560</a:t>
                      </a:r>
                      <a:endParaRPr kumimoji="1" lang="ja-JP" altLang="en-US" dirty="0" smtClean="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9050" cap="flat" cmpd="sng" algn="ctr">
                      <a:solidFill>
                        <a:schemeClr val="tx2">
                          <a:lumMod val="20000"/>
                          <a:lumOff val="80000"/>
                        </a:schemeClr>
                      </a:solidFill>
                      <a:prstDash val="solid"/>
                      <a:round/>
                      <a:headEnd type="none" w="med" len="med"/>
                      <a:tailEnd type="none" w="med" len="med"/>
                    </a:lnB>
                  </a:tcPr>
                </a:tc>
              </a:tr>
              <a:tr h="3017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改善額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348</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370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v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180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bl>
          </a:graphicData>
        </a:graphic>
      </p:graphicFrame>
      <p:sp>
        <p:nvSpPr>
          <p:cNvPr id="4" name="山形 3"/>
          <p:cNvSpPr/>
          <p:nvPr/>
        </p:nvSpPr>
        <p:spPr>
          <a:xfrm>
            <a:off x="6263208" y="1948583"/>
            <a:ext cx="395064" cy="340616"/>
          </a:xfrm>
          <a:prstGeom prst="chevron">
            <a:avLst>
              <a:gd name="adj" fmla="val 86898"/>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山形 18"/>
          <p:cNvSpPr/>
          <p:nvPr/>
        </p:nvSpPr>
        <p:spPr>
          <a:xfrm rot="10800000">
            <a:off x="6228184" y="1516535"/>
            <a:ext cx="395064" cy="340616"/>
          </a:xfrm>
          <a:prstGeom prst="chevron">
            <a:avLst>
              <a:gd name="adj" fmla="val 86898"/>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Rectangle 2"/>
          <p:cNvSpPr txBox="1">
            <a:spLocks noChangeArrowheads="1"/>
          </p:cNvSpPr>
          <p:nvPr/>
        </p:nvSpPr>
        <p:spPr>
          <a:xfrm>
            <a:off x="6444208" y="692696"/>
            <a:ext cx="2445653" cy="338554"/>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smtClean="0">
                <a:solidFill>
                  <a:schemeClr val="bg1"/>
                </a:solidFill>
                <a:latin typeface="Meiryo UI" panose="020B0604030504040204" pitchFamily="50" charset="-128"/>
                <a:ea typeface="Meiryo UI" panose="020B0604030504040204" pitchFamily="50" charset="-128"/>
              </a:rPr>
              <a:t>試算上の収支不足額</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5" name="Rectangle 2"/>
          <p:cNvSpPr txBox="1">
            <a:spLocks noChangeArrowheads="1"/>
          </p:cNvSpPr>
          <p:nvPr/>
        </p:nvSpPr>
        <p:spPr>
          <a:xfrm>
            <a:off x="755576" y="692696"/>
            <a:ext cx="2654780" cy="584775"/>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smtClean="0">
                <a:solidFill>
                  <a:schemeClr val="bg1"/>
                </a:solidFill>
                <a:latin typeface="Meiryo UI" panose="020B0604030504040204" pitchFamily="50" charset="-128"/>
                <a:ea typeface="Meiryo UI" panose="020B0604030504040204" pitchFamily="50" charset="-128"/>
              </a:rPr>
              <a:t>財政調整基金</a:t>
            </a:r>
            <a:endParaRPr lang="en-US" altLang="ja-JP" sz="1600" b="1" dirty="0">
              <a:solidFill>
                <a:schemeClr val="bg1"/>
              </a:solidFill>
              <a:latin typeface="Meiryo UI" panose="020B0604030504040204" pitchFamily="50" charset="-128"/>
              <a:ea typeface="Meiryo UI" panose="020B0604030504040204" pitchFamily="50" charset="-128"/>
            </a:endParaRPr>
          </a:p>
          <a:p>
            <a:r>
              <a:rPr lang="ja-JP" altLang="en-US" sz="1600" b="1" dirty="0" smtClean="0">
                <a:solidFill>
                  <a:schemeClr val="bg1"/>
                </a:solidFill>
                <a:latin typeface="Meiryo UI" panose="020B0604030504040204" pitchFamily="50" charset="-128"/>
                <a:ea typeface="Meiryo UI" panose="020B0604030504040204" pitchFamily="50" charset="-128"/>
              </a:rPr>
              <a:t>年度末残高の見込額</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6" name="角丸四角形 25"/>
          <p:cNvSpPr/>
          <p:nvPr/>
        </p:nvSpPr>
        <p:spPr>
          <a:xfrm>
            <a:off x="5896380" y="3573016"/>
            <a:ext cx="3140116"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年度については、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活用可能な基金</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残高（</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914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試算上の収支不足</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額（</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上回って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7"/>
          <p:cNvSpPr>
            <a:spLocks noGrp="1"/>
          </p:cNvSpPr>
          <p:nvPr>
            <p:ph type="sldNum" sz="quarter" idx="12"/>
          </p:nvPr>
        </p:nvSpPr>
        <p:spPr/>
        <p:txBody>
          <a:bodyPr/>
          <a:lstStyle/>
          <a:p>
            <a:r>
              <a:rPr lang="en-US" altLang="ja-JP" dirty="0"/>
              <a:t>7</a:t>
            </a:r>
            <a:endParaRPr kumimoji="1" lang="ja-JP" altLang="en-US" dirty="0"/>
          </a:p>
        </p:txBody>
      </p:sp>
      <p:sp>
        <p:nvSpPr>
          <p:cNvPr id="28" name="正方形/長方形 27"/>
          <p:cNvSpPr/>
          <p:nvPr/>
        </p:nvSpPr>
        <p:spPr>
          <a:xfrm>
            <a:off x="736526" y="1900504"/>
            <a:ext cx="7570094" cy="44837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760" y="3393033"/>
            <a:ext cx="5306400" cy="3141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5121856" y="5229200"/>
            <a:ext cx="1466368" cy="430887"/>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月仮試算の</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年度収支不足額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中かっこ 9"/>
          <p:cNvSpPr/>
          <p:nvPr/>
        </p:nvSpPr>
        <p:spPr>
          <a:xfrm>
            <a:off x="4860032" y="5157192"/>
            <a:ext cx="144016" cy="6480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角丸四角形 22"/>
          <p:cNvSpPr/>
          <p:nvPr/>
        </p:nvSpPr>
        <p:spPr>
          <a:xfrm>
            <a:off x="319278" y="6401964"/>
            <a:ext cx="5184576" cy="266033"/>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末：決算見込、</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号補正後予算ベース</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7098050" y="344531"/>
            <a:ext cx="1137320" cy="257369"/>
          </a:xfrm>
          <a:prstGeom prst="rect">
            <a:avLst/>
          </a:prstGeom>
          <a:noFill/>
        </p:spPr>
        <p:txBody>
          <a:bodyPr wrap="square" lIns="0" tIns="36000" rIns="0" bIns="36000"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spTree>
    <p:extLst>
      <p:ext uri="{BB962C8B-B14F-4D97-AF65-F5344CB8AC3E}">
        <p14:creationId xmlns:p14="http://schemas.microsoft.com/office/powerpoint/2010/main" val="1850415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1049</Words>
  <Application>Microsoft Office PowerPoint</Application>
  <PresentationFormat>画面に合わせる (4:3)</PresentationFormat>
  <Paragraphs>260</Paragraphs>
  <Slides>16</Slides>
  <Notes>2</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当面の財政運営の取組み（案）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2016-09-07T11:04:54Z</dcterms:created>
  <dcterms:modified xsi:type="dcterms:W3CDTF">2016-10-28T05:10:02Z</dcterms:modified>
</cp:coreProperties>
</file>