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1044" r:id="rId5"/>
  </p:sldIdLst>
  <p:sldSz cx="12801600" cy="9601200" type="A3"/>
  <p:notesSz cx="9939338" cy="14368463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685"/>
    <a:srgbClr val="2A2FF6"/>
    <a:srgbClr val="070A97"/>
    <a:srgbClr val="FFFD73"/>
    <a:srgbClr val="0A0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8587" autoAdjust="0"/>
  </p:normalViewPr>
  <p:slideViewPr>
    <p:cSldViewPr>
      <p:cViewPr>
        <p:scale>
          <a:sx n="80" d="100"/>
          <a:sy n="80" d="100"/>
        </p:scale>
        <p:origin x="-174" y="-90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0" y="0"/>
            <a:ext cx="4306737" cy="718309"/>
          </a:xfrm>
          <a:prstGeom prst="rect">
            <a:avLst/>
          </a:prstGeom>
        </p:spPr>
        <p:txBody>
          <a:bodyPr vert="horz" lIns="132677" tIns="66338" rIns="132677" bIns="66338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93" y="0"/>
            <a:ext cx="4306737" cy="718309"/>
          </a:xfrm>
          <a:prstGeom prst="rect">
            <a:avLst/>
          </a:prstGeom>
        </p:spPr>
        <p:txBody>
          <a:bodyPr vert="horz" lIns="132677" tIns="66338" rIns="132677" bIns="66338" rtlCol="0"/>
          <a:lstStyle>
            <a:lvl1pPr algn="r">
              <a:defRPr sz="1700"/>
            </a:lvl1pPr>
          </a:lstStyle>
          <a:p>
            <a:fld id="{B97A48F3-A724-4C50-AB8C-62AD5A6214D2}" type="datetimeFigureOut">
              <a:rPr kumimoji="1" lang="ja-JP" altLang="en-US" smtClean="0"/>
              <a:pPr/>
              <a:t>2016/10/28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0" y="13647860"/>
            <a:ext cx="4306737" cy="718308"/>
          </a:xfrm>
          <a:prstGeom prst="rect">
            <a:avLst/>
          </a:prstGeom>
        </p:spPr>
        <p:txBody>
          <a:bodyPr vert="horz" lIns="132677" tIns="66338" rIns="132677" bIns="66338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93" y="13647860"/>
            <a:ext cx="4306737" cy="718308"/>
          </a:xfrm>
          <a:prstGeom prst="rect">
            <a:avLst/>
          </a:prstGeom>
        </p:spPr>
        <p:txBody>
          <a:bodyPr vert="horz" lIns="132677" tIns="66338" rIns="132677" bIns="66338" rtlCol="0" anchor="b"/>
          <a:lstStyle>
            <a:lvl1pPr algn="r">
              <a:defRPr sz="1700"/>
            </a:lvl1pPr>
          </a:lstStyle>
          <a:p>
            <a:fld id="{2809F5EA-51D7-4105-B835-3B3227DB69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261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10"/>
            <a:ext cx="4307047" cy="718423"/>
          </a:xfrm>
          <a:prstGeom prst="rect">
            <a:avLst/>
          </a:prstGeom>
        </p:spPr>
        <p:txBody>
          <a:bodyPr vert="horz" lIns="132677" tIns="66338" rIns="132677" bIns="66338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001" y="10"/>
            <a:ext cx="4307047" cy="718423"/>
          </a:xfrm>
          <a:prstGeom prst="rect">
            <a:avLst/>
          </a:prstGeom>
        </p:spPr>
        <p:txBody>
          <a:bodyPr vert="horz" lIns="132677" tIns="66338" rIns="132677" bIns="66338" rtlCol="0"/>
          <a:lstStyle>
            <a:lvl1pPr algn="r">
              <a:defRPr sz="1700"/>
            </a:lvl1pPr>
          </a:lstStyle>
          <a:p>
            <a:fld id="{08113AC0-15A0-4DAC-9951-D33C541E6C7A}" type="datetimeFigureOut">
              <a:rPr kumimoji="1" lang="ja-JP" altLang="en-US" smtClean="0"/>
              <a:pPr/>
              <a:t>2016/10/28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7950" y="1077913"/>
            <a:ext cx="7183438" cy="5386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677" tIns="66338" rIns="132677" bIns="663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6825021"/>
            <a:ext cx="7951470" cy="6465808"/>
          </a:xfrm>
          <a:prstGeom prst="rect">
            <a:avLst/>
          </a:prstGeom>
        </p:spPr>
        <p:txBody>
          <a:bodyPr vert="horz" lIns="132677" tIns="66338" rIns="132677" bIns="6633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9" y="13647556"/>
            <a:ext cx="4307047" cy="718423"/>
          </a:xfrm>
          <a:prstGeom prst="rect">
            <a:avLst/>
          </a:prstGeom>
        </p:spPr>
        <p:txBody>
          <a:bodyPr vert="horz" lIns="132677" tIns="66338" rIns="132677" bIns="66338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001" y="13647556"/>
            <a:ext cx="4307047" cy="718423"/>
          </a:xfrm>
          <a:prstGeom prst="rect">
            <a:avLst/>
          </a:prstGeom>
        </p:spPr>
        <p:txBody>
          <a:bodyPr vert="horz" lIns="132677" tIns="66338" rIns="132677" bIns="66338" rtlCol="0" anchor="b"/>
          <a:lstStyle>
            <a:lvl1pPr algn="r">
              <a:defRPr sz="1700"/>
            </a:lvl1pPr>
          </a:lstStyle>
          <a:p>
            <a:fld id="{C81005DB-AF70-41D7-A185-2905A016DB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8500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005DB-AF70-41D7-A185-2905A016DB4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026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3823-FE4D-4EB0-A1FD-C4E083B546CF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022E-F9E2-44AE-8FD2-003E7A0937C8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9C69-25A1-4CDF-A795-38DDD023E555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B1478-96A3-49BD-A92D-847A9D73243C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440AB-E191-4913-A8D1-F647B9F79B9B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9678-6705-4F46-9C00-A2558E77B7B4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2F82-27AE-4476-A575-3A7857F5BFFA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5CB1-1EEB-40F1-BACB-7D4257BC4981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7F71-7B69-4207-942F-4C57850FEC2C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DCA3-D7F6-4610-B2E3-064A696DF7C1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F9B1-0958-4233-AF52-20524D721411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1B7B2-9C44-40C1-A90F-E0DF3161146E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テキスト ボックス 61"/>
          <p:cNvSpPr txBox="1"/>
          <p:nvPr/>
        </p:nvSpPr>
        <p:spPr>
          <a:xfrm>
            <a:off x="-151928" y="8613371"/>
            <a:ext cx="19462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（現時点の見通し）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3" name="表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002002"/>
              </p:ext>
            </p:extLst>
          </p:nvPr>
        </p:nvGraphicFramePr>
        <p:xfrm>
          <a:off x="4764532" y="4618685"/>
          <a:ext cx="3985979" cy="1584176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18453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19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5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559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495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16023"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Ｈ</a:t>
                      </a:r>
                      <a:r>
                        <a:rPr kumimoji="1" lang="en-US" altLang="ja-JP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Ｈ</a:t>
                      </a:r>
                      <a:r>
                        <a:rPr kumimoji="1" lang="en-US" altLang="ja-JP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Ｈ</a:t>
                      </a:r>
                      <a:r>
                        <a:rPr kumimoji="1" lang="en-US" altLang="ja-JP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3837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収支不足見込額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仮試算）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560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530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510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1659">
                <a:tc>
                  <a:txBody>
                    <a:bodyPr/>
                    <a:lstStyle/>
                    <a:p>
                      <a:endParaRPr kumimoji="1" lang="ja-JP" altLang="en-US" sz="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9411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歳入の確保・歳出の見直し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9411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財政運営上の対応・取組み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125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135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1258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予算の編成・執行を通じた取組み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425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350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410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87441" y="-38338"/>
            <a:ext cx="6508478" cy="513987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defTabSz="1792224"/>
            <a:r>
              <a:rPr lang="ja-JP" altLang="en-US" b="1" dirty="0" smtClean="0">
                <a:solidFill>
                  <a:prstClr val="black"/>
                </a:solidFill>
                <a:latin typeface="Meiryo UI"/>
                <a:ea typeface="Meiryo UI"/>
              </a:rPr>
              <a:t>　</a:t>
            </a:r>
            <a:r>
              <a:rPr lang="en-US" altLang="ja-JP" sz="2200" b="1" dirty="0" smtClean="0">
                <a:solidFill>
                  <a:prstClr val="black"/>
                </a:solidFill>
                <a:latin typeface="Meiryo UI"/>
                <a:ea typeface="Meiryo UI"/>
              </a:rPr>
              <a:t>『</a:t>
            </a:r>
            <a:r>
              <a:rPr lang="ja-JP" altLang="en-US" sz="2200" b="1" dirty="0" smtClean="0">
                <a:solidFill>
                  <a:prstClr val="black"/>
                </a:solidFill>
                <a:latin typeface="Meiryo UI"/>
                <a:ea typeface="Meiryo UI"/>
              </a:rPr>
              <a:t>当面の財政運営の取組み</a:t>
            </a:r>
            <a:r>
              <a:rPr lang="ja-JP" altLang="en-US" sz="2200" b="1" dirty="0" smtClean="0">
                <a:latin typeface="Meiryo UI"/>
                <a:ea typeface="Meiryo UI"/>
              </a:rPr>
              <a:t>（案</a:t>
            </a:r>
            <a:r>
              <a:rPr lang="ja-JP" altLang="en-US" sz="2200" b="1" dirty="0">
                <a:latin typeface="Meiryo UI"/>
                <a:ea typeface="Meiryo UI"/>
              </a:rPr>
              <a:t>）</a:t>
            </a:r>
            <a:r>
              <a:rPr lang="en-US" altLang="ja-JP" sz="2200" b="1" dirty="0">
                <a:solidFill>
                  <a:prstClr val="black"/>
                </a:solidFill>
                <a:latin typeface="Meiryo UI"/>
                <a:ea typeface="Meiryo UI"/>
              </a:rPr>
              <a:t>』</a:t>
            </a:r>
            <a:r>
              <a:rPr lang="ja-JP" altLang="en-US" sz="2200" b="1" dirty="0">
                <a:solidFill>
                  <a:prstClr val="black"/>
                </a:solidFill>
                <a:latin typeface="Meiryo UI"/>
                <a:ea typeface="Meiryo UI"/>
              </a:rPr>
              <a:t>　（概要版）　　　　　</a:t>
            </a:r>
          </a:p>
        </p:txBody>
      </p:sp>
      <p:sp>
        <p:nvSpPr>
          <p:cNvPr id="41" name="ホームベース 40"/>
          <p:cNvSpPr/>
          <p:nvPr/>
        </p:nvSpPr>
        <p:spPr>
          <a:xfrm>
            <a:off x="136103" y="552127"/>
            <a:ext cx="1656185" cy="267176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0" tIns="63990" rIns="127980" bIns="63990" rtlCol="0" anchor="ctr"/>
          <a:lstStyle/>
          <a:p>
            <a:pPr>
              <a:lnSpc>
                <a:spcPts val="2380"/>
              </a:lnSpc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１．策定の背景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187441" y="912168"/>
            <a:ext cx="4341151" cy="1349169"/>
          </a:xfrm>
          <a:prstGeom prst="roundRect">
            <a:avLst>
              <a:gd name="adj" fmla="val 5749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36000" bIns="3600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年度当初予算及び平成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月試算の収支見通し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○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月試算から大幅に悪化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・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700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円を超える収支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不足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が続く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・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その後も</a:t>
            </a:r>
            <a:r>
              <a:rPr lang="en-US" altLang="ja-JP" sz="1100" spc="-1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500</a:t>
            </a:r>
            <a:r>
              <a:rPr lang="ja-JP" altLang="en-US" sz="1100" spc="-1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100" spc="-1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700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億円規模の収支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不足の見込み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⇒財政調整基金が枯渇し、平成</a:t>
            </a:r>
            <a:r>
              <a:rPr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年度当初予算編成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極めて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厳しく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なると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予想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される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ことから、対策を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</a:t>
            </a:r>
            <a:endParaRPr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ホームベース 55"/>
          <p:cNvSpPr/>
          <p:nvPr/>
        </p:nvSpPr>
        <p:spPr>
          <a:xfrm>
            <a:off x="136102" y="3350003"/>
            <a:ext cx="4464497" cy="274062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0" tIns="63990" rIns="127980" bIns="63990" rtlCol="0" anchor="ctr"/>
          <a:lstStyle/>
          <a:p>
            <a:pPr>
              <a:lnSpc>
                <a:spcPts val="2380"/>
              </a:lnSpc>
            </a:pP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２．平成</a:t>
            </a:r>
            <a:r>
              <a:rPr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年度に活用可能な財政調整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基金と収支見通し</a:t>
            </a:r>
            <a:endParaRPr lang="ja-JP" altLang="en-US" sz="13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39438" y="5923214"/>
            <a:ext cx="4176464" cy="226591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■財政調整基金残高の推移（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月時点）（単位：億円）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4672585" y="6179111"/>
            <a:ext cx="4057989" cy="408551"/>
          </a:xfrm>
          <a:prstGeom prst="roundRect">
            <a:avLst>
              <a:gd name="adj" fmla="val 5749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marL="177800" indent="-177800">
              <a:lnSpc>
                <a:spcPct val="110000"/>
              </a:lnSpc>
            </a:pP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＊取組例のうち現時点で金額を見込めないものについては、予算の編成・執行を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通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じ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取組み等で具体化していきます。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ホームベース 34"/>
          <p:cNvSpPr/>
          <p:nvPr/>
        </p:nvSpPr>
        <p:spPr>
          <a:xfrm>
            <a:off x="4719121" y="552127"/>
            <a:ext cx="4011475" cy="267176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0" tIns="63990" rIns="127980" bIns="63990" rtlCol="0" anchor="ctr"/>
          <a:lstStyle/>
          <a:p>
            <a:pPr>
              <a:lnSpc>
                <a:spcPts val="238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３．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中期見通し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月仮試算）</a:t>
            </a:r>
          </a:p>
        </p:txBody>
      </p:sp>
      <p:sp>
        <p:nvSpPr>
          <p:cNvPr id="40" name="角丸四角形 39"/>
          <p:cNvSpPr/>
          <p:nvPr/>
        </p:nvSpPr>
        <p:spPr>
          <a:xfrm>
            <a:off x="4744617" y="917156"/>
            <a:ext cx="3816424" cy="931116"/>
          </a:xfrm>
          <a:prstGeom prst="roundRect">
            <a:avLst>
              <a:gd name="adj" fmla="val 5749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・当面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月試算に比べて</a:t>
            </a:r>
            <a:r>
              <a:rPr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億円／年程度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改善</a:t>
            </a:r>
            <a:endParaRPr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500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億円規模の収支不足が</a:t>
            </a:r>
            <a:r>
              <a:rPr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年度まで続く厳しい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見通し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ホームベース 50"/>
          <p:cNvSpPr/>
          <p:nvPr/>
        </p:nvSpPr>
        <p:spPr>
          <a:xfrm>
            <a:off x="4753125" y="3108425"/>
            <a:ext cx="3067976" cy="241980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0" tIns="63990" rIns="127980" bIns="63990" rtlCol="0" anchor="ctr"/>
          <a:lstStyle/>
          <a:p>
            <a:pPr>
              <a:lnSpc>
                <a:spcPts val="238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．仮試算の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収支不足への対応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816624" y="1360766"/>
            <a:ext cx="37444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内閣府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試算の経済成長率・消費者物価上昇率・長期金利や歳入・歳出の状況など、現時点で見込むことができる条件を前提に推計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。この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試算は不確定要素を多く含んでおり、将来に向かって相当の幅をもってみる必要。</a:t>
            </a:r>
          </a:p>
        </p:txBody>
      </p:sp>
      <p:sp>
        <p:nvSpPr>
          <p:cNvPr id="49" name="角丸四角形 48"/>
          <p:cNvSpPr/>
          <p:nvPr/>
        </p:nvSpPr>
        <p:spPr>
          <a:xfrm>
            <a:off x="4799075" y="3421534"/>
            <a:ext cx="7650397" cy="931116"/>
          </a:xfrm>
          <a:prstGeom prst="roundRect">
            <a:avLst>
              <a:gd name="adj" fmla="val 5749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予算編成過程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おいて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・地方税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財政制度の変更などに留意　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・公共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施設等整備基金や行革推進債など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を適切に活用　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・取組編の内容など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を検討・具体化　　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ホームベース 79"/>
          <p:cNvSpPr/>
          <p:nvPr/>
        </p:nvSpPr>
        <p:spPr>
          <a:xfrm>
            <a:off x="4744616" y="6613500"/>
            <a:ext cx="3913928" cy="304770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0" tIns="63990" rIns="127980" bIns="63990" rtlCol="0" anchor="ctr"/>
          <a:lstStyle/>
          <a:p>
            <a:pPr>
              <a:lnSpc>
                <a:spcPts val="238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５．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の役割を的確に果たしていくために</a:t>
            </a:r>
          </a:p>
        </p:txBody>
      </p:sp>
      <p:sp>
        <p:nvSpPr>
          <p:cNvPr id="82" name="角丸四角形 81"/>
          <p:cNvSpPr/>
          <p:nvPr/>
        </p:nvSpPr>
        <p:spPr>
          <a:xfrm>
            <a:off x="4753126" y="8968056"/>
            <a:ext cx="7840362" cy="513064"/>
          </a:xfrm>
          <a:prstGeom prst="roundRect">
            <a:avLst>
              <a:gd name="adj" fmla="val 5749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成長や府民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安全・安心を実現し、より一層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の府民福祉の向上を図っていく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ため、国に対し地方税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財政制度をはじめと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する制度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の抜本的な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改革を求めるとともに、府自らも、徹底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した「選択と集中」を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図り、引き続き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たゆみない改革の取組みを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進めていく</a:t>
            </a:r>
            <a:endParaRPr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352129" y="2580546"/>
            <a:ext cx="4176464" cy="70788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年度税制改正</a:t>
            </a:r>
            <a:endParaRPr kumimoji="1"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　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月の消費税・地方消費税率の改定に合わせて税収の偏在是正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措置が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決定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地方財政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社会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保障関係経費が増えるにもかかわらず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、地方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財源は横ばい</a:t>
            </a:r>
            <a:endParaRPr kumimoji="1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角丸四角形 85"/>
          <p:cNvSpPr/>
          <p:nvPr/>
        </p:nvSpPr>
        <p:spPr>
          <a:xfrm>
            <a:off x="187441" y="3704474"/>
            <a:ext cx="3045007" cy="304038"/>
          </a:xfrm>
          <a:prstGeom prst="roundRect">
            <a:avLst>
              <a:gd name="adj" fmla="val 5749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◆平成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年度決算見込及び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仮試算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1" name="Rectangle 2"/>
          <p:cNvSpPr>
            <a:spLocks noGrp="1" noChangeArrowheads="1"/>
          </p:cNvSpPr>
          <p:nvPr>
            <p:ph type="title"/>
          </p:nvPr>
        </p:nvSpPr>
        <p:spPr>
          <a:xfrm>
            <a:off x="9325359" y="644992"/>
            <a:ext cx="3124113" cy="267176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1100" b="1" i="1" dirty="0" smtClean="0">
                <a:solidFill>
                  <a:schemeClr val="bg1"/>
                </a:solidFill>
              </a:rPr>
              <a:t>中期見通し　 </a:t>
            </a:r>
            <a:r>
              <a:rPr lang="en-US" altLang="ja-JP" sz="1100" b="1" i="1" dirty="0" smtClean="0">
                <a:solidFill>
                  <a:schemeClr val="bg1"/>
                </a:solidFill>
                <a:latin typeface="ＭＳ Ｐゴシック" pitchFamily="50" charset="-128"/>
              </a:rPr>
              <a:t>【</a:t>
            </a:r>
            <a:r>
              <a:rPr lang="ja-JP" altLang="en-US" sz="1100" b="1" i="1" dirty="0" smtClean="0">
                <a:solidFill>
                  <a:schemeClr val="bg1"/>
                </a:solidFill>
                <a:latin typeface="ＭＳ Ｐゴシック" pitchFamily="50" charset="-128"/>
              </a:rPr>
              <a:t>　</a:t>
            </a:r>
            <a:r>
              <a:rPr lang="en-US" altLang="ja-JP" sz="1100" b="1" i="1" dirty="0" smtClean="0">
                <a:solidFill>
                  <a:schemeClr val="bg1"/>
                </a:solidFill>
                <a:latin typeface="ＭＳ Ｐゴシック" pitchFamily="50" charset="-128"/>
              </a:rPr>
              <a:t>28</a:t>
            </a:r>
            <a:r>
              <a:rPr lang="ja-JP" altLang="en-US" sz="1100" b="1" i="1" dirty="0" smtClean="0">
                <a:solidFill>
                  <a:schemeClr val="bg1"/>
                </a:solidFill>
                <a:latin typeface="ＭＳ Ｐゴシック" pitchFamily="50" charset="-128"/>
              </a:rPr>
              <a:t>年</a:t>
            </a:r>
            <a:r>
              <a:rPr lang="en-US" altLang="ja-JP" sz="1100" b="1" i="1" dirty="0" smtClean="0">
                <a:solidFill>
                  <a:schemeClr val="bg1"/>
                </a:solidFill>
                <a:latin typeface="ＭＳ Ｐゴシック" pitchFamily="50" charset="-128"/>
              </a:rPr>
              <a:t>9</a:t>
            </a:r>
            <a:r>
              <a:rPr lang="ja-JP" altLang="en-US" sz="1100" b="1" i="1" dirty="0" smtClean="0">
                <a:solidFill>
                  <a:schemeClr val="bg1"/>
                </a:solidFill>
                <a:latin typeface="ＭＳ Ｐゴシック" pitchFamily="50" charset="-128"/>
              </a:rPr>
              <a:t>月仮試算　</a:t>
            </a:r>
            <a:r>
              <a:rPr lang="en-US" altLang="ja-JP" sz="1100" b="1" i="1" dirty="0" smtClean="0">
                <a:solidFill>
                  <a:schemeClr val="bg1"/>
                </a:solidFill>
                <a:latin typeface="ＭＳ Ｐゴシック" pitchFamily="50" charset="-128"/>
              </a:rPr>
              <a:t>】</a:t>
            </a:r>
          </a:p>
        </p:txBody>
      </p:sp>
      <p:graphicFrame>
        <p:nvGraphicFramePr>
          <p:cNvPr id="102" name="表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971120"/>
              </p:ext>
            </p:extLst>
          </p:nvPr>
        </p:nvGraphicFramePr>
        <p:xfrm>
          <a:off x="8856788" y="4583272"/>
          <a:ext cx="3808708" cy="1994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5237"/>
                <a:gridCol w="3093471"/>
              </a:tblGrid>
              <a:tr h="220277">
                <a:tc>
                  <a:txBody>
                    <a:bodyPr/>
                    <a:lstStyle/>
                    <a:p>
                      <a:pPr algn="dist"/>
                      <a:endParaRPr kumimoji="1" lang="ja-JP" altLang="en-US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　　　容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6167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歳入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の確保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（１）府税収入等の確保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（２）府有財産等の売却・有効活用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（３）広告収入・寄附金等の確保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（４）適切な受益者負担の実現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4846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歳出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の見直し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（１）ＰＤＣＡサイクルに基づく事業の重点化と資産の適正化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（２）府と国・市町村や民間との役割分担と連携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（３）業務の改善と効率化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6224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財政運営上の対応・取組み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（１）基本理念に基づく財政運営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（２）財務マネジメント機能の強化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8813069" y="4425752"/>
            <a:ext cx="1620179" cy="2308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取組編</a:t>
            </a:r>
            <a:r>
              <a:rPr lang="en-US" altLang="ja-JP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の内容</a:t>
            </a:r>
            <a:endParaRPr lang="en-US" altLang="ja-JP" sz="9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4888632" y="2188561"/>
            <a:ext cx="3529727" cy="646331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税制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改正、地方財政対策（地方交付税・臨時財政対策債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○国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の経済見通し（経済成長率・物価上昇率・長期金利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○直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近の経済動向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など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9949" y="912169"/>
            <a:ext cx="406736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角丸四角形 63"/>
          <p:cNvSpPr/>
          <p:nvPr/>
        </p:nvSpPr>
        <p:spPr>
          <a:xfrm>
            <a:off x="220540" y="8833048"/>
            <a:ext cx="4295362" cy="489642"/>
          </a:xfrm>
          <a:prstGeom prst="roundRect">
            <a:avLst>
              <a:gd name="adj" fmla="val 5749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年度については、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活用可能な基金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残高（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914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億円）が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試算上の収支不足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額（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560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億円）を上回る。</a:t>
            </a:r>
            <a:endParaRPr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8703638" y="3535071"/>
            <a:ext cx="3600400" cy="723137"/>
          </a:xfrm>
          <a:prstGeom prst="roundRect">
            <a:avLst/>
          </a:prstGeom>
          <a:noFill/>
          <a:ln w="22225" cmpd="sng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＜それでもなお収支不足額が生じる場合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財政調整基金の機動的な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⇒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年度を通じた効果的・効率的な予算執行により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</a:t>
            </a:r>
            <a:endParaRPr kumimoji="1" lang="ja-JP" altLang="en-US" sz="1100" dirty="0"/>
          </a:p>
        </p:txBody>
      </p:sp>
      <p:graphicFrame>
        <p:nvGraphicFramePr>
          <p:cNvPr id="52" name="表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379079"/>
              </p:ext>
            </p:extLst>
          </p:nvPr>
        </p:nvGraphicFramePr>
        <p:xfrm>
          <a:off x="425718" y="4268213"/>
          <a:ext cx="3960439" cy="1598661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18040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27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37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1764"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Ｈ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Ｈ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02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平成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28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月時点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最終予算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378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当初予算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710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65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平成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28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月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時点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決算見込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４号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補正後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715</a:t>
                      </a:r>
                    </a:p>
                    <a:p>
                      <a:pPr algn="ctr"/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決算剰余金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1/2</a:t>
                      </a: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の編入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＋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7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取崩抑制額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348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7" name="Rectangle 2"/>
          <p:cNvSpPr txBox="1">
            <a:spLocks noChangeArrowheads="1"/>
          </p:cNvSpPr>
          <p:nvPr/>
        </p:nvSpPr>
        <p:spPr>
          <a:xfrm>
            <a:off x="568153" y="4080520"/>
            <a:ext cx="1296143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財政調整基金</a:t>
            </a:r>
            <a:endParaRPr lang="en-US" altLang="ja-JP" sz="9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取崩し等の見込額</a:t>
            </a:r>
            <a:endParaRPr lang="en-US" altLang="ja-JP" sz="9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4761221" y="6982820"/>
            <a:ext cx="3059880" cy="1634204"/>
          </a:xfrm>
          <a:prstGeom prst="roundRect">
            <a:avLst>
              <a:gd name="adj" fmla="val 5749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◆極めて硬直化した大阪府財政の状況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＜歳入面＞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・都市部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に不利な税制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改正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社会保障関係経費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の増加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にも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かかわらず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 地方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一般財源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総額の抑制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＜歳出面＞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・歳出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一般財源の約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90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％を義務的経費が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占める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・減債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基金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の計画的な復元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770" y="6712007"/>
            <a:ext cx="4960230" cy="2242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" name="テキスト ボックス 12"/>
          <p:cNvSpPr txBox="1"/>
          <p:nvPr/>
        </p:nvSpPr>
        <p:spPr>
          <a:xfrm>
            <a:off x="7796509" y="7750710"/>
            <a:ext cx="720081" cy="54054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45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（主なもの）</a:t>
            </a:r>
            <a:endParaRPr kumimoji="1" lang="en-US" altLang="ja-JP" sz="45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45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・私学助成</a:t>
            </a:r>
            <a:endParaRPr kumimoji="1" lang="en-US" altLang="ja-JP" sz="45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45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ja-JP" altLang="en-US" sz="4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福祉医療費助成</a:t>
            </a:r>
            <a:endParaRPr kumimoji="1" lang="en-US" altLang="ja-JP" sz="4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4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・特別会計への繰出金</a:t>
            </a:r>
            <a:endParaRPr kumimoji="1" lang="en-US" altLang="ja-JP" sz="4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4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・地方独立法人への</a:t>
            </a:r>
            <a:endParaRPr kumimoji="1" lang="en-US" altLang="ja-JP" sz="4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4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運営費交付金など</a:t>
            </a:r>
            <a:endParaRPr lang="en-US" altLang="ja-JP" sz="450" dirty="0">
              <a:solidFill>
                <a:sysClr val="windowText" lastClr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3" name="Rectangle 2"/>
          <p:cNvSpPr txBox="1">
            <a:spLocks noChangeArrowheads="1"/>
          </p:cNvSpPr>
          <p:nvPr/>
        </p:nvSpPr>
        <p:spPr>
          <a:xfrm>
            <a:off x="9123837" y="6632604"/>
            <a:ext cx="1504605" cy="288147"/>
          </a:xfrm>
          <a:prstGeom prst="rect">
            <a:avLst/>
          </a:prstGeom>
          <a:solidFill>
            <a:srgbClr val="00B0F0"/>
          </a:solidFill>
        </p:spPr>
        <p:txBody>
          <a:bodyPr wrap="square" lIns="128016" tIns="36000" rIns="128016" bIns="3600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7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年度当初予算</a:t>
            </a:r>
            <a:r>
              <a:rPr lang="ja-JP" altLang="en-US" sz="7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イメージ</a:t>
            </a:r>
            <a:endParaRPr lang="en-US" altLang="ja-JP" sz="7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7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（一般財源ベース）</a:t>
            </a:r>
            <a:endParaRPr lang="en-US" altLang="ja-JP" sz="7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5" name="直線矢印コネクタ 64"/>
          <p:cNvCxnSpPr/>
          <p:nvPr/>
        </p:nvCxnSpPr>
        <p:spPr>
          <a:xfrm flipV="1">
            <a:off x="3441680" y="7540178"/>
            <a:ext cx="137847" cy="129287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2"/>
          <p:cNvSpPr txBox="1">
            <a:spLocks noChangeArrowheads="1"/>
          </p:cNvSpPr>
          <p:nvPr/>
        </p:nvSpPr>
        <p:spPr>
          <a:xfrm>
            <a:off x="220540" y="2352328"/>
            <a:ext cx="1798279" cy="26161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収支悪化の要因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Rectangle 2"/>
          <p:cNvSpPr txBox="1">
            <a:spLocks noChangeArrowheads="1"/>
          </p:cNvSpPr>
          <p:nvPr/>
        </p:nvSpPr>
        <p:spPr>
          <a:xfrm>
            <a:off x="4744616" y="1946702"/>
            <a:ext cx="2232248" cy="26161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今後の</a:t>
            </a:r>
            <a:r>
              <a:rPr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粗い試算</a:t>
            </a:r>
            <a:r>
              <a:rPr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における変動要因</a:t>
            </a:r>
            <a:endParaRPr lang="en-US" altLang="ja-JP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20" y="6168752"/>
            <a:ext cx="4179600" cy="2471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テキスト ボックス 36"/>
          <p:cNvSpPr txBox="1"/>
          <p:nvPr/>
        </p:nvSpPr>
        <p:spPr>
          <a:xfrm>
            <a:off x="3571240" y="4060214"/>
            <a:ext cx="1002578" cy="211203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単位：億円）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965518" y="4411942"/>
            <a:ext cx="1002578" cy="211203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単位：億円）</a:t>
            </a:r>
          </a:p>
        </p:txBody>
      </p:sp>
    </p:spTree>
    <p:extLst>
      <p:ext uri="{BB962C8B-B14F-4D97-AF65-F5344CB8AC3E}">
        <p14:creationId xmlns:p14="http://schemas.microsoft.com/office/powerpoint/2010/main" val="258911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rgbClr val="00B0F0"/>
        </a:solidFill>
      </a:spPr>
      <a:bodyPr wrap="square" lIns="128016" tIns="64008" rIns="128016" bIns="64008">
        <a:spAutoFit/>
      </a:bodyPr>
      <a:lstStyle>
        <a:defPPr>
          <a:defRPr sz="700" b="1" dirty="0" smtClean="0">
            <a:solidFill>
              <a:schemeClr val="bg1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B770C368B765E46BE919C214144B2E2" ma:contentTypeVersion="0" ma:contentTypeDescription="新しいドキュメントを作成します。" ma:contentTypeScope="" ma:versionID="82d85ba5d2be77b5786673cede8dfc5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7387C6-7D6B-4B31-89D8-5705305D473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D00839-5E33-441E-BDB3-224D2C7F34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C17F5F8-61EA-4960-A321-F52AC2DC29F4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657</Words>
  <Application>Microsoft Office PowerPoint</Application>
  <PresentationFormat>A3 297x420 mm</PresentationFormat>
  <Paragraphs>111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中期見通し　 【　28年9月仮試算　】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2016-05-16T05:07:20Z</dcterms:created>
  <dcterms:modified xsi:type="dcterms:W3CDTF">2016-10-28T05:10:12Z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0x010100BB770C368B765E46BE919C214144B2E2</vt:lpwstr>
  </property>
</Properties>
</file>