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notesMasterIdLst>
    <p:notesMasterId r:id="rId3"/>
  </p:notesMasterIdLst>
  <p:sldIdLst>
    <p:sldId id="259" r:id="rId2"/>
  </p:sldIdLst>
  <p:sldSz cx="6858000" cy="9144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888" autoAdjust="0"/>
    <p:restoredTop sz="94802" autoAdjust="0"/>
  </p:normalViewPr>
  <p:slideViewPr>
    <p:cSldViewPr>
      <p:cViewPr>
        <p:scale>
          <a:sx n="90" d="100"/>
          <a:sy n="90" d="100"/>
        </p:scale>
        <p:origin x="1488" y="66"/>
      </p:cViewPr>
      <p:guideLst>
        <p:guide orient="horz" pos="2880"/>
        <p:guide pos="216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8" y="0"/>
            <a:ext cx="2949575" cy="496888"/>
          </a:xfrm>
          <a:prstGeom prst="rect">
            <a:avLst/>
          </a:prstGeom>
        </p:spPr>
        <p:txBody>
          <a:bodyPr vert="horz" lIns="91440" tIns="45720" rIns="91440" bIns="45720" rtlCol="0"/>
          <a:lstStyle>
            <a:lvl1pPr algn="r">
              <a:defRPr sz="1200"/>
            </a:lvl1pPr>
          </a:lstStyle>
          <a:p>
            <a:fld id="{BBDBBA56-D06D-40C3-9F89-885C8AFB6C41}" type="datetimeFigureOut">
              <a:rPr kumimoji="1" lang="ja-JP" altLang="en-US" smtClean="0"/>
              <a:t>2020/9/28</a:t>
            </a:fld>
            <a:endParaRPr kumimoji="1" lang="ja-JP" altLang="en-US"/>
          </a:p>
        </p:txBody>
      </p:sp>
      <p:sp>
        <p:nvSpPr>
          <p:cNvPr id="4" name="スライド イメージ プレースホルダー 3"/>
          <p:cNvSpPr>
            <a:spLocks noGrp="1" noRot="1" noChangeAspect="1"/>
          </p:cNvSpPr>
          <p:nvPr>
            <p:ph type="sldImg" idx="2"/>
          </p:nvPr>
        </p:nvSpPr>
        <p:spPr>
          <a:xfrm>
            <a:off x="2006600" y="746125"/>
            <a:ext cx="27940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1038" y="4721225"/>
            <a:ext cx="5445125" cy="4471988"/>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863"/>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8" y="9440863"/>
            <a:ext cx="2949575" cy="496887"/>
          </a:xfrm>
          <a:prstGeom prst="rect">
            <a:avLst/>
          </a:prstGeom>
        </p:spPr>
        <p:txBody>
          <a:bodyPr vert="horz" lIns="91440" tIns="45720" rIns="91440" bIns="45720" rtlCol="0" anchor="b"/>
          <a:lstStyle>
            <a:lvl1pPr algn="r">
              <a:defRPr sz="1200"/>
            </a:lvl1pPr>
          </a:lstStyle>
          <a:p>
            <a:fld id="{B9274038-33B6-4AA5-8F36-95E00B61971E}" type="slidenum">
              <a:rPr kumimoji="1" lang="ja-JP" altLang="en-US" smtClean="0"/>
              <a:t>‹#›</a:t>
            </a:fld>
            <a:endParaRPr kumimoji="1" lang="ja-JP" altLang="en-US"/>
          </a:p>
        </p:txBody>
      </p:sp>
    </p:spTree>
    <p:extLst>
      <p:ext uri="{BB962C8B-B14F-4D97-AF65-F5344CB8AC3E}">
        <p14:creationId xmlns:p14="http://schemas.microsoft.com/office/powerpoint/2010/main" val="12389978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B9274038-33B6-4AA5-8F36-95E00B61971E}" type="slidenum">
              <a:rPr kumimoji="1" lang="ja-JP" altLang="en-US" smtClean="0"/>
              <a:t>1</a:t>
            </a:fld>
            <a:endParaRPr kumimoji="1" lang="ja-JP" altLang="en-US"/>
          </a:p>
        </p:txBody>
      </p:sp>
    </p:spTree>
    <p:extLst>
      <p:ext uri="{BB962C8B-B14F-4D97-AF65-F5344CB8AC3E}">
        <p14:creationId xmlns:p14="http://schemas.microsoft.com/office/powerpoint/2010/main" val="1069031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630004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02971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66185"/>
            <a:ext cx="1543050" cy="7802033"/>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342900" y="366185"/>
            <a:ext cx="4514850" cy="7802033"/>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4084330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4054313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957082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818830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6593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22597037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727531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36692675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2141A48-9C6F-45D4-92D9-0C4A089F63B6}" type="datetimeFigureOut">
              <a:rPr kumimoji="1" lang="ja-JP" altLang="en-US" smtClean="0"/>
              <a:t>2020/9/28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3306348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F2141A48-9C6F-45D4-92D9-0C4A089F63B6}" type="datetimeFigureOut">
              <a:rPr kumimoji="1" lang="ja-JP" altLang="en-US" smtClean="0"/>
              <a:t>2020/9/28</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820257C1-E8A9-42EE-AE4F-8882CF6AC831}" type="slidenum">
              <a:rPr kumimoji="1" lang="ja-JP" altLang="en-US" smtClean="0"/>
              <a:t>‹#›</a:t>
            </a:fld>
            <a:endParaRPr kumimoji="1" lang="ja-JP" altLang="en-US"/>
          </a:p>
        </p:txBody>
      </p:sp>
    </p:spTree>
    <p:extLst>
      <p:ext uri="{BB962C8B-B14F-4D97-AF65-F5344CB8AC3E}">
        <p14:creationId xmlns:p14="http://schemas.microsoft.com/office/powerpoint/2010/main" val="12559933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正方形/長方形 10"/>
          <p:cNvSpPr/>
          <p:nvPr/>
        </p:nvSpPr>
        <p:spPr>
          <a:xfrm>
            <a:off x="305597" y="2411760"/>
            <a:ext cx="6192688" cy="2627071"/>
          </a:xfrm>
          <a:prstGeom prst="rect">
            <a:avLst/>
          </a:prstGeom>
          <a:ln w="9525">
            <a:prstDash val="solid"/>
          </a:ln>
        </p:spPr>
        <p:style>
          <a:lnRef idx="2">
            <a:schemeClr val="dk1"/>
          </a:lnRef>
          <a:fillRef idx="1">
            <a:schemeClr val="lt1"/>
          </a:fillRef>
          <a:effectRef idx="0">
            <a:schemeClr val="dk1"/>
          </a:effectRef>
          <a:fontRef idx="minor">
            <a:schemeClr val="dk1"/>
          </a:fontRef>
        </p:style>
        <p:txBody>
          <a:bodyPr rtlCol="0" anchor="ctr"/>
          <a:lstStyle/>
          <a:p>
            <a:pPr algn="ctr"/>
            <a:endParaRPr kumimoji="1" lang="ja-JP" altLang="en-US" dirty="0"/>
          </a:p>
        </p:txBody>
      </p:sp>
      <p:sp>
        <p:nvSpPr>
          <p:cNvPr id="5" name="タイトル 1"/>
          <p:cNvSpPr txBox="1">
            <a:spLocks/>
          </p:cNvSpPr>
          <p:nvPr/>
        </p:nvSpPr>
        <p:spPr>
          <a:xfrm>
            <a:off x="67354" y="908655"/>
            <a:ext cx="6660740" cy="360040"/>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chor="ctr">
            <a:noAutofit/>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指定出資法人への人的関与の</a:t>
            </a:r>
            <a:r>
              <a:rPr lang="ja-JP" altLang="en-US" sz="1400" b="1" dirty="0">
                <a:latin typeface="Meiryo UI" panose="020B0604030504040204" pitchFamily="50" charset="-128"/>
                <a:ea typeface="Meiryo UI" panose="020B0604030504040204" pitchFamily="50" charset="-128"/>
                <a:cs typeface="Meiryo UI" panose="020B0604030504040204" pitchFamily="50" charset="-128"/>
              </a:rPr>
              <a:t>報告</a:t>
            </a:r>
            <a:r>
              <a:rPr lang="ja-JP" altLang="en-US" sz="1400" b="1"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lang="en-US" altLang="ja-JP" sz="14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14" name="テキスト ボックス 13"/>
          <p:cNvSpPr txBox="1"/>
          <p:nvPr/>
        </p:nvSpPr>
        <p:spPr>
          <a:xfrm>
            <a:off x="67354" y="1776960"/>
            <a:ext cx="3390023" cy="307777"/>
          </a:xfrm>
          <a:prstGeom prst="rect">
            <a:avLst/>
          </a:prstGeom>
          <a:solidFill>
            <a:schemeClr val="accent1">
              <a:alpha val="49000"/>
            </a:schemeClr>
          </a:solidFill>
        </p:spPr>
        <p:txBody>
          <a:bodyPr wrap="square" rtlCol="0">
            <a:spAutoFit/>
          </a:bodyPr>
          <a:lstStyle/>
          <a:p>
            <a:pPr lvl="0"/>
            <a:r>
              <a:rPr kumimoji="1" lang="ja-JP" altLang="en-US" sz="1400" dirty="0" smtClean="0"/>
              <a:t>今回の</a:t>
            </a:r>
            <a:r>
              <a:rPr lang="ja-JP" altLang="en-US" sz="1400" dirty="0" smtClean="0"/>
              <a:t>報告対象（１法人２ポスト）</a:t>
            </a:r>
            <a:endParaRPr lang="en-US" altLang="ja-JP" sz="11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8" name="テキスト ボックス 17"/>
          <p:cNvSpPr txBox="1"/>
          <p:nvPr/>
        </p:nvSpPr>
        <p:spPr>
          <a:xfrm>
            <a:off x="305597" y="2542923"/>
            <a:ext cx="6151956" cy="2431435"/>
          </a:xfrm>
          <a:prstGeom prst="rect">
            <a:avLst/>
          </a:prstGeom>
          <a:noFill/>
        </p:spPr>
        <p:txBody>
          <a:bodyPr wrap="square" rtlCol="0">
            <a:spAutoFit/>
          </a:bodyPr>
          <a:lstStyle/>
          <a:p>
            <a:pPr>
              <a:lnSpc>
                <a:spcPts val="18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大阪外環状鉄道　株式会社</a:t>
            </a:r>
            <a:r>
              <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人的関与ポスト：</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代表取締役</a:t>
            </a:r>
            <a:r>
              <a:rPr lang="ja-JP" altLang="en-US" sz="1200" b="1" u="sng"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社長</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（常勤）</a:t>
            </a: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a:lnSpc>
                <a:spcPts val="1800"/>
              </a:lnSpc>
            </a:pPr>
            <a:r>
              <a:rPr lang="ja-JP" altLang="en-US" sz="12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a:t>
            </a:r>
            <a:r>
              <a:rPr lang="ja-JP" altLang="en-US" sz="120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常務取締役</a:t>
            </a: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（常勤）</a:t>
            </a:r>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120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ja-JP" altLang="en-US"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（理由）</a:t>
            </a:r>
            <a:endParaRPr lang="en-US" altLang="ja-JP" sz="12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nSpc>
                <a:spcPts val="1900"/>
              </a:lnSpc>
            </a:pP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おおさか東線が全線開業した平成</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年度実施の指定出資法人評価等審議会（</a:t>
            </a:r>
            <a:r>
              <a:rPr lang="en-US" altLang="ja-JP"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en-US" altLang="ja-JP" sz="1000" b="1"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において、残事業が完了するまでの２年間に限り、府の人的関与の必要性が認められたところであり、今年度末の残事業完了により、</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輸送の安全管理と借入金の着実な返済を目的とする管理会社に移行するため</a:t>
            </a:r>
            <a:r>
              <a:rPr lang="ja-JP" altLang="en-US" sz="120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、人的関与ポストとして、府関係者を就任させる必要性は薄まると見込まれるため、報告を行う。</a:t>
            </a:r>
            <a:endParaRPr lang="en-US" altLang="ja-JP" sz="12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3" name="正方形/長方形 12"/>
          <p:cNvSpPr/>
          <p:nvPr/>
        </p:nvSpPr>
        <p:spPr>
          <a:xfrm>
            <a:off x="5840115" y="40350"/>
            <a:ext cx="946863" cy="360040"/>
          </a:xfrm>
          <a:prstGeom prst="rect">
            <a:avLst/>
          </a:prstGeom>
          <a:solidFill>
            <a:schemeClr val="accent1">
              <a:alpha val="0"/>
            </a:schemeClr>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solidFill>
                  <a:schemeClr val="tx1"/>
                </a:solidFill>
              </a:rPr>
              <a:t>資料</a:t>
            </a:r>
            <a:r>
              <a:rPr lang="ja-JP" altLang="en-US" dirty="0">
                <a:solidFill>
                  <a:schemeClr val="tx1"/>
                </a:solidFill>
              </a:rPr>
              <a:t>１</a:t>
            </a:r>
            <a:endParaRPr kumimoji="1" lang="ja-JP" altLang="en-US" dirty="0">
              <a:solidFill>
                <a:schemeClr val="tx1"/>
              </a:solidFill>
            </a:endParaRPr>
          </a:p>
        </p:txBody>
      </p:sp>
      <p:sp>
        <p:nvSpPr>
          <p:cNvPr id="17" name="テキスト ボックス 16"/>
          <p:cNvSpPr txBox="1"/>
          <p:nvPr/>
        </p:nvSpPr>
        <p:spPr>
          <a:xfrm>
            <a:off x="305597" y="5524023"/>
            <a:ext cx="5904656" cy="1315745"/>
          </a:xfrm>
          <a:prstGeom prst="rect">
            <a:avLst/>
          </a:prstGeom>
          <a:noFill/>
        </p:spPr>
        <p:txBody>
          <a:bodyPr wrap="square" rtlCol="0">
            <a:spAutoFit/>
          </a:bodyPr>
          <a:lstStyle/>
          <a:p>
            <a:r>
              <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「人的関与の再点検に関する意見書（大阪外環状鉄道株式会社）」（</a:t>
            </a:r>
            <a:r>
              <a:rPr lang="en-US" altLang="ja-JP"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H30.10</a:t>
            </a:r>
            <a:r>
              <a:rPr lang="ja-JP" altLang="en-US" sz="1050" b="1"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endParaRPr lang="en-US" altLang="ja-JP" sz="1050" u="sng"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endParaRPr lang="en-US" altLang="ja-JP" sz="600" u="sng"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同社は、沿線住民の利便性向上、都心ターミナルの混雑緩和及び沿線地域のまちづくりへの貢献等に向け、既存の城東貨物線を活用して、おおさか東線を整備するために、大阪府・大阪市・</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西日本が中心となって設立した法人であり、平成</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30</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年度末に全線開業した。</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　全線開業後は、残事業として家屋補償及び環境アセス対応の遂行に２年を要する見込みであり、設立経緯などを踏まえると、少なくとも残事業完了までの間は、大阪府・大阪市・</a:t>
            </a:r>
            <a:r>
              <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JR</a:t>
            </a:r>
            <a:r>
              <a:rPr lang="ja-JP" altLang="en-US"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rPr>
              <a:t>西日本の３大株主が責任をもって対応するとしたスキームが維持される必要があることから、府の関与の必要性が認められる。　</a:t>
            </a:r>
            <a:endParaRPr lang="en-US" altLang="ja-JP" sz="1050" dirty="0" smtClean="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2" name="正方形/長方形 1"/>
          <p:cNvSpPr/>
          <p:nvPr/>
        </p:nvSpPr>
        <p:spPr>
          <a:xfrm>
            <a:off x="3690634" y="2777752"/>
            <a:ext cx="3096344" cy="504056"/>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r>
              <a:rPr kumimoji="1" lang="ja-JP" altLang="en-US" sz="1200" b="1" dirty="0" smtClean="0">
                <a:solidFill>
                  <a:schemeClr val="tx1"/>
                </a:solidFill>
                <a:latin typeface="Meiryo UI" panose="020B0604030504040204" pitchFamily="50" charset="-128"/>
                <a:ea typeface="Meiryo UI" panose="020B0604030504040204" pitchFamily="50" charset="-128"/>
              </a:rPr>
              <a:t>令和３年度以降、</a:t>
            </a:r>
            <a:endParaRPr kumimoji="1" lang="en-US" altLang="ja-JP" sz="1200" b="1" dirty="0" smtClean="0">
              <a:solidFill>
                <a:schemeClr val="tx1"/>
              </a:solidFill>
              <a:latin typeface="Meiryo UI" panose="020B0604030504040204" pitchFamily="50" charset="-128"/>
              <a:ea typeface="Meiryo UI" panose="020B0604030504040204" pitchFamily="50" charset="-128"/>
            </a:endParaRPr>
          </a:p>
          <a:p>
            <a:r>
              <a:rPr kumimoji="1" lang="ja-JP" altLang="en-US" sz="1200" b="1" dirty="0" smtClean="0">
                <a:solidFill>
                  <a:schemeClr val="tx1"/>
                </a:solidFill>
                <a:latin typeface="Meiryo UI" panose="020B0604030504040204" pitchFamily="50" charset="-128"/>
                <a:ea typeface="Meiryo UI" panose="020B0604030504040204" pitchFamily="50" charset="-128"/>
              </a:rPr>
              <a:t>法人への人的関与を行わない</a:t>
            </a:r>
            <a:endParaRPr kumimoji="1" lang="ja-JP" altLang="en-US" sz="1200" b="1" dirty="0">
              <a:solidFill>
                <a:schemeClr val="tx1"/>
              </a:solidFill>
              <a:latin typeface="Meiryo UI" panose="020B0604030504040204" pitchFamily="50" charset="-128"/>
              <a:ea typeface="Meiryo UI" panose="020B0604030504040204" pitchFamily="50" charset="-128"/>
            </a:endParaRPr>
          </a:p>
        </p:txBody>
      </p:sp>
      <p:sp>
        <p:nvSpPr>
          <p:cNvPr id="3" name="右中かっこ 2"/>
          <p:cNvSpPr/>
          <p:nvPr/>
        </p:nvSpPr>
        <p:spPr>
          <a:xfrm>
            <a:off x="3457377" y="2831758"/>
            <a:ext cx="115639" cy="396044"/>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kumimoji="1" lang="ja-JP" altLang="en-US"/>
          </a:p>
        </p:txBody>
      </p:sp>
    </p:spTree>
    <p:extLst>
      <p:ext uri="{BB962C8B-B14F-4D97-AF65-F5344CB8AC3E}">
        <p14:creationId xmlns:p14="http://schemas.microsoft.com/office/powerpoint/2010/main" val="1167356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346</Words>
  <Application>Microsoft Office PowerPoint</Application>
  <PresentationFormat>画面に合わせる (4:3)</PresentationFormat>
  <Paragraphs>16</Paragraphs>
  <Slides>1</Slides>
  <Notes>1</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2020-09-28T00:23:13Z</dcterms:created>
  <dcterms:modified xsi:type="dcterms:W3CDTF">2020-09-28T00:23:17Z</dcterms:modified>
</cp:coreProperties>
</file>