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857" r:id="rId1"/>
  </p:sldMasterIdLst>
  <p:notesMasterIdLst>
    <p:notesMasterId r:id="rId15"/>
  </p:notesMasterIdLst>
  <p:handoutMasterIdLst>
    <p:handoutMasterId r:id="rId16"/>
  </p:handoutMasterIdLst>
  <p:sldIdLst>
    <p:sldId id="322" r:id="rId2"/>
    <p:sldId id="310" r:id="rId3"/>
    <p:sldId id="338" r:id="rId4"/>
    <p:sldId id="339" r:id="rId5"/>
    <p:sldId id="340" r:id="rId6"/>
    <p:sldId id="303" r:id="rId7"/>
    <p:sldId id="331" r:id="rId8"/>
    <p:sldId id="326" r:id="rId9"/>
    <p:sldId id="342" r:id="rId10"/>
    <p:sldId id="347" r:id="rId11"/>
    <p:sldId id="348" r:id="rId12"/>
    <p:sldId id="349" r:id="rId13"/>
    <p:sldId id="350" r:id="rId14"/>
  </p:sldIdLst>
  <p:sldSz cx="10801350" cy="8101013"/>
  <p:notesSz cx="6807200" cy="9939338"/>
  <p:defaultTextStyle>
    <a:defPPr>
      <a:defRPr lang="en-GB"/>
    </a:defPPr>
    <a:lvl1pPr algn="l" defTabSz="4810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795338" indent="-304800" algn="l" defTabSz="4810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223963" indent="-244475" algn="l" defTabSz="4810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714500" indent="-244475" algn="l" defTabSz="4810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203450" indent="-244475" algn="l" defTabSz="4810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>
          <p15:clr>
            <a:srgbClr val="A4A3A4"/>
          </p15:clr>
        </p15:guide>
        <p15:guide id="2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9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008080"/>
    <a:srgbClr val="CCFF99"/>
    <a:srgbClr val="99CC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1" autoAdjust="0"/>
    <p:restoredTop sz="86700" autoAdjust="0"/>
  </p:normalViewPr>
  <p:slideViewPr>
    <p:cSldViewPr>
      <p:cViewPr varScale="1">
        <p:scale>
          <a:sx n="53" d="100"/>
          <a:sy n="53" d="100"/>
        </p:scale>
        <p:origin x="1272" y="36"/>
      </p:cViewPr>
      <p:guideLst>
        <p:guide orient="horz" pos="2315"/>
        <p:guide pos="3086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78" y="78"/>
      </p:cViewPr>
      <p:guideLst>
        <p:guide orient="horz" pos="2679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405" y="9440379"/>
            <a:ext cx="2950700" cy="496616"/>
          </a:xfrm>
          <a:prstGeom prst="rect">
            <a:avLst/>
          </a:prstGeom>
        </p:spPr>
        <p:txBody>
          <a:bodyPr vert="horz" lIns="83898" tIns="41949" rIns="83898" bIns="41949" rtlCol="0" anchor="b"/>
          <a:lstStyle>
            <a:lvl1pPr algn="r" defTabSz="485573">
              <a:buFont typeface="Times New Roman" pitchFamily="16" charset="0"/>
              <a:buNone/>
              <a:defRPr kumimoji="1" sz="11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DFDA3D1-63BE-4CCA-823C-DF70AF23BF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ヘッダー プレースホル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604" cy="49661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defTabSz="485573">
              <a:buFont typeface="Times New Roman" pitchFamily="16" charset="0"/>
              <a:buNone/>
              <a:defRPr kumimoji="1"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01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8875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173" y="4720191"/>
            <a:ext cx="5444664" cy="4471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52890" cy="496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85573">
              <a:lnSpc>
                <a:spcPct val="95000"/>
              </a:lnSpc>
              <a:buFont typeface="Times New Roman" pitchFamily="16" charset="0"/>
              <a:buNone/>
              <a:tabLst>
                <a:tab pos="664188" algn="l"/>
                <a:tab pos="1328376" algn="l"/>
                <a:tab pos="1992564" algn="l"/>
                <a:tab pos="26567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2122" y="0"/>
            <a:ext cx="2953985" cy="496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85573">
              <a:lnSpc>
                <a:spcPct val="95000"/>
              </a:lnSpc>
              <a:buFont typeface="Times New Roman" pitchFamily="16" charset="0"/>
              <a:buNone/>
              <a:tabLst>
                <a:tab pos="664188" algn="l"/>
                <a:tab pos="1328376" algn="l"/>
                <a:tab pos="1992564" algn="l"/>
                <a:tab pos="26567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2723"/>
            <a:ext cx="2952890" cy="494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85573">
              <a:lnSpc>
                <a:spcPct val="95000"/>
              </a:lnSpc>
              <a:buFont typeface="Times New Roman" pitchFamily="16" charset="0"/>
              <a:buNone/>
              <a:tabLst>
                <a:tab pos="664188" algn="l"/>
                <a:tab pos="1328376" algn="l"/>
                <a:tab pos="1992564" algn="l"/>
                <a:tab pos="26567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2122" y="9442723"/>
            <a:ext cx="2953985" cy="494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85573">
              <a:lnSpc>
                <a:spcPct val="95000"/>
              </a:lnSpc>
              <a:buFont typeface="Times New Roman" pitchFamily="16" charset="0"/>
              <a:buNone/>
              <a:tabLst>
                <a:tab pos="664188" algn="l"/>
                <a:tab pos="1328376" algn="l"/>
                <a:tab pos="1992564" algn="l"/>
                <a:tab pos="26567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fld id="{5D9527EB-B012-478A-9E3F-E9059C48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10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810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810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810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810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49449" algn="l" defTabSz="9797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39339" algn="l" defTabSz="9797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29229" algn="l" defTabSz="9797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19118" algn="l" defTabSz="97978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5198">
              <a:tabLst>
                <a:tab pos="662943" algn="l"/>
                <a:tab pos="1327488" algn="l"/>
                <a:tab pos="1992031" algn="l"/>
                <a:tab pos="2656576" algn="l"/>
              </a:tabLst>
            </a:pPr>
            <a:fld id="{4A6B01C5-59B2-497B-9687-B96482E79B5F}" type="slidenum">
              <a:rPr lang="en-US" altLang="ja-JP" smtClean="0">
                <a:latin typeface="Times New Roman" pitchFamily="18" charset="0"/>
                <a:ea typeface="ＭＳ Ｐ明朝" pitchFamily="18" charset="-128"/>
              </a:rPr>
              <a:pPr defTabSz="485198">
                <a:tabLst>
                  <a:tab pos="662943" algn="l"/>
                  <a:tab pos="1327488" algn="l"/>
                  <a:tab pos="1992031" algn="l"/>
                  <a:tab pos="2656576" algn="l"/>
                </a:tabLst>
              </a:pPr>
              <a:t>1</a:t>
            </a:fld>
            <a:endParaRPr lang="en-US" altLang="ja-JP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75225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73" y="4720194"/>
            <a:ext cx="5446855" cy="4474224"/>
          </a:xfrm>
          <a:noFill/>
          <a:ln/>
        </p:spPr>
        <p:txBody>
          <a:bodyPr wrap="none" anchor="ctr"/>
          <a:lstStyle/>
          <a:p>
            <a:endParaRPr lang="ja-JP" altLang="ja-JP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2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5198">
              <a:tabLst>
                <a:tab pos="662943" algn="l"/>
                <a:tab pos="1327488" algn="l"/>
                <a:tab pos="1992031" algn="l"/>
                <a:tab pos="2656576" algn="l"/>
              </a:tabLst>
            </a:pPr>
            <a:fld id="{6A0DA815-C647-4931-9DB8-04A3025D95DD}" type="slidenum">
              <a:rPr lang="en-US" altLang="ja-JP" smtClean="0">
                <a:latin typeface="Times New Roman" pitchFamily="18" charset="0"/>
                <a:ea typeface="ＭＳ Ｐ明朝" pitchFamily="18" charset="-128"/>
              </a:rPr>
              <a:pPr defTabSz="485198">
                <a:tabLst>
                  <a:tab pos="662943" algn="l"/>
                  <a:tab pos="1327488" algn="l"/>
                  <a:tab pos="1992031" algn="l"/>
                  <a:tab pos="2656576" algn="l"/>
                </a:tabLst>
              </a:pPr>
              <a:t>2</a:t>
            </a:fld>
            <a:endParaRPr lang="en-US" altLang="ja-JP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75225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73" y="4720194"/>
            <a:ext cx="5446855" cy="4474224"/>
          </a:xfrm>
          <a:noFill/>
          <a:ln/>
        </p:spPr>
        <p:txBody>
          <a:bodyPr wrap="none" anchor="ctr"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26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9527EB-B012-478A-9E3F-E9059C48D2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9527EB-B012-478A-9E3F-E9059C48D2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5198">
              <a:tabLst>
                <a:tab pos="662943" algn="l"/>
                <a:tab pos="1327488" algn="l"/>
                <a:tab pos="1992031" algn="l"/>
                <a:tab pos="2656576" algn="l"/>
              </a:tabLst>
            </a:pPr>
            <a:fld id="{D6257A42-C56E-4FE3-B2CA-18EF62D85319}" type="slidenum">
              <a:rPr lang="en-US" altLang="ja-JP" smtClean="0">
                <a:latin typeface="Times New Roman" pitchFamily="18" charset="0"/>
                <a:ea typeface="ＭＳ Ｐ明朝" pitchFamily="18" charset="-128"/>
              </a:rPr>
              <a:pPr defTabSz="485198">
                <a:tabLst>
                  <a:tab pos="662943" algn="l"/>
                  <a:tab pos="1327488" algn="l"/>
                  <a:tab pos="1992031" algn="l"/>
                  <a:tab pos="2656576" algn="l"/>
                </a:tabLst>
              </a:pPr>
              <a:t>6</a:t>
            </a:fld>
            <a:endParaRPr lang="en-US" altLang="ja-JP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75225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73" y="4720192"/>
            <a:ext cx="5446855" cy="4474224"/>
          </a:xfrm>
          <a:noFill/>
          <a:ln/>
        </p:spPr>
        <p:txBody>
          <a:bodyPr wrap="none" anchor="ctr"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1601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9527EB-B012-478A-9E3F-E9059C48D2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5198">
              <a:tabLst>
                <a:tab pos="662943" algn="l"/>
                <a:tab pos="1327488" algn="l"/>
                <a:tab pos="1992031" algn="l"/>
                <a:tab pos="2656576" algn="l"/>
              </a:tabLst>
            </a:pPr>
            <a:fld id="{F38128ED-6C1D-4CF1-A412-6576E60D2BB8}" type="slidenum">
              <a:rPr lang="en-US" altLang="ja-JP" smtClean="0">
                <a:latin typeface="Times New Roman" pitchFamily="18" charset="0"/>
                <a:ea typeface="ＭＳ Ｐ明朝" pitchFamily="18" charset="-128"/>
              </a:rPr>
              <a:pPr defTabSz="485198">
                <a:tabLst>
                  <a:tab pos="662943" algn="l"/>
                  <a:tab pos="1327488" algn="l"/>
                  <a:tab pos="1992031" algn="l"/>
                  <a:tab pos="2656576" algn="l"/>
                </a:tabLst>
              </a:pPr>
              <a:t>10</a:t>
            </a:fld>
            <a:endParaRPr lang="en-US" altLang="ja-JP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75225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173" y="4720194"/>
            <a:ext cx="5446855" cy="4474224"/>
          </a:xfrm>
          <a:noFill/>
          <a:ln/>
        </p:spPr>
        <p:txBody>
          <a:bodyPr wrap="none" anchor="ctr"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9040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287" y="1536554"/>
            <a:ext cx="7698776" cy="2964008"/>
          </a:xfrm>
        </p:spPr>
        <p:txBody>
          <a:bodyPr anchor="b">
            <a:normAutofit/>
          </a:bodyPr>
          <a:lstStyle>
            <a:lvl1pPr algn="ctr">
              <a:defRPr sz="567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287" y="4590576"/>
            <a:ext cx="7698776" cy="1620201"/>
          </a:xfrm>
        </p:spPr>
        <p:txBody>
          <a:bodyPr>
            <a:normAutofit/>
          </a:bodyPr>
          <a:lstStyle>
            <a:lvl1pPr marL="0" indent="0" algn="ctr">
              <a:buNone/>
              <a:defRPr sz="2599">
                <a:solidFill>
                  <a:schemeClr val="bg1">
                    <a:lumMod val="50000"/>
                  </a:schemeClr>
                </a:solidFill>
              </a:defRPr>
            </a:lvl1pPr>
            <a:lvl2pPr marL="540090" indent="0" algn="ctr">
              <a:buNone/>
              <a:defRPr sz="2363"/>
            </a:lvl2pPr>
            <a:lvl3pPr marL="1080181" indent="0" algn="ctr">
              <a:buNone/>
              <a:defRPr sz="2126"/>
            </a:lvl3pPr>
            <a:lvl4pPr marL="1620271" indent="0" algn="ctr">
              <a:buNone/>
              <a:defRPr sz="1890"/>
            </a:lvl4pPr>
            <a:lvl5pPr marL="2160361" indent="0" algn="ctr">
              <a:buNone/>
              <a:defRPr sz="1890"/>
            </a:lvl5pPr>
            <a:lvl6pPr marL="2700452" indent="0" algn="ctr">
              <a:buNone/>
              <a:defRPr sz="1890"/>
            </a:lvl6pPr>
            <a:lvl7pPr marL="3240542" indent="0" algn="ctr">
              <a:buNone/>
              <a:defRPr sz="1890"/>
            </a:lvl7pPr>
            <a:lvl8pPr marL="3780633" indent="0" algn="ctr">
              <a:buNone/>
              <a:defRPr sz="1890"/>
            </a:lvl8pPr>
            <a:lvl9pPr marL="4320723" indent="0" algn="ctr">
              <a:buNone/>
              <a:defRPr sz="189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448B1-E028-449C-BAED-DA645DE1E2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65" y="5066824"/>
            <a:ext cx="9182239" cy="958714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610" y="824821"/>
            <a:ext cx="8702149" cy="3796698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780"/>
            </a:lvl1pPr>
            <a:lvl2pPr marL="540090" indent="0">
              <a:buNone/>
              <a:defRPr sz="3308"/>
            </a:lvl2pPr>
            <a:lvl3pPr marL="1080181" indent="0">
              <a:buNone/>
              <a:defRPr sz="2835"/>
            </a:lvl3pPr>
            <a:lvl4pPr marL="1620271" indent="0">
              <a:buNone/>
              <a:defRPr sz="2363"/>
            </a:lvl4pPr>
            <a:lvl5pPr marL="2160361" indent="0">
              <a:buNone/>
              <a:defRPr sz="2363"/>
            </a:lvl5pPr>
            <a:lvl6pPr marL="2700452" indent="0">
              <a:buNone/>
              <a:defRPr sz="2363"/>
            </a:lvl6pPr>
            <a:lvl7pPr marL="3240542" indent="0">
              <a:buNone/>
              <a:defRPr sz="2363"/>
            </a:lvl7pPr>
            <a:lvl8pPr marL="3780633" indent="0">
              <a:buNone/>
              <a:defRPr sz="2363"/>
            </a:lvl8pPr>
            <a:lvl9pPr marL="4320723" indent="0">
              <a:buNone/>
              <a:defRPr sz="236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48" y="6034685"/>
            <a:ext cx="9182257" cy="806170"/>
          </a:xfrm>
        </p:spPr>
        <p:txBody>
          <a:bodyPr/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48" y="720091"/>
            <a:ext cx="9182257" cy="4048433"/>
          </a:xfrm>
        </p:spPr>
        <p:txBody>
          <a:bodyPr anchor="ctr"/>
          <a:lstStyle>
            <a:lvl1pPr algn="ctr"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48" y="4966945"/>
            <a:ext cx="9182257" cy="1873911"/>
          </a:xfrm>
        </p:spPr>
        <p:txBody>
          <a:bodyPr anchor="ctr"/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253" y="1030745"/>
            <a:ext cx="8241657" cy="3224712"/>
          </a:xfrm>
        </p:spPr>
        <p:txBody>
          <a:bodyPr anchor="ctr"/>
          <a:lstStyle>
            <a:lvl1pPr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24384" y="4264351"/>
            <a:ext cx="7753990" cy="702593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48" y="5165367"/>
            <a:ext cx="9182257" cy="16786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1321" y="1048783"/>
            <a:ext cx="646011" cy="690767"/>
          </a:xfrm>
          <a:prstGeom prst="rect">
            <a:avLst/>
          </a:prstGeom>
        </p:spPr>
        <p:txBody>
          <a:bodyPr vert="horz" lIns="108013" tIns="54007" rIns="108013" bIns="540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45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72967" y="3685518"/>
            <a:ext cx="653988" cy="690767"/>
          </a:xfrm>
          <a:prstGeom prst="rect">
            <a:avLst/>
          </a:prstGeom>
        </p:spPr>
        <p:txBody>
          <a:bodyPr vert="horz" lIns="108013" tIns="54007" rIns="108013" bIns="540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45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25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48" y="2526366"/>
            <a:ext cx="9182257" cy="2967105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48" y="5507383"/>
            <a:ext cx="9182257" cy="1347386"/>
          </a:xfrm>
        </p:spPr>
        <p:txBody>
          <a:bodyPr anchor="t"/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9548" y="720090"/>
            <a:ext cx="9182257" cy="18960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09547" y="2796129"/>
            <a:ext cx="2922687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35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9547" y="3476840"/>
            <a:ext cx="2922687" cy="336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539" y="2796129"/>
            <a:ext cx="2916082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35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4759" y="3476840"/>
            <a:ext cx="2926562" cy="336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63844" y="2796129"/>
            <a:ext cx="2927960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35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63844" y="3476840"/>
            <a:ext cx="2927960" cy="336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5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09548" y="721474"/>
            <a:ext cx="9182257" cy="18946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09548" y="4966944"/>
            <a:ext cx="2920413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09548" y="2796129"/>
            <a:ext cx="2920413" cy="1800225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40090" indent="0">
              <a:buNone/>
              <a:defRPr sz="1890"/>
            </a:lvl2pPr>
            <a:lvl3pPr marL="1080181" indent="0">
              <a:buNone/>
              <a:defRPr sz="1890"/>
            </a:lvl3pPr>
            <a:lvl4pPr marL="1620271" indent="0">
              <a:buNone/>
              <a:defRPr sz="1890"/>
            </a:lvl4pPr>
            <a:lvl5pPr marL="2160361" indent="0">
              <a:buNone/>
              <a:defRPr sz="1890"/>
            </a:lvl5pPr>
            <a:lvl6pPr marL="2700452" indent="0">
              <a:buNone/>
              <a:defRPr sz="1890"/>
            </a:lvl6pPr>
            <a:lvl7pPr marL="3240542" indent="0">
              <a:buNone/>
              <a:defRPr sz="1890"/>
            </a:lvl7pPr>
            <a:lvl8pPr marL="3780633" indent="0">
              <a:buNone/>
              <a:defRPr sz="1890"/>
            </a:lvl8pPr>
            <a:lvl9pPr marL="4320723" indent="0">
              <a:buNone/>
              <a:defRPr sz="189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9548" y="5647653"/>
            <a:ext cx="2920413" cy="1193202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007" y="4966944"/>
            <a:ext cx="2925213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4757" y="2796129"/>
            <a:ext cx="2926563" cy="1800225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40090" indent="0">
              <a:buNone/>
              <a:defRPr sz="1890"/>
            </a:lvl2pPr>
            <a:lvl3pPr marL="1080181" indent="0">
              <a:buNone/>
              <a:defRPr sz="1890"/>
            </a:lvl3pPr>
            <a:lvl4pPr marL="1620271" indent="0">
              <a:buNone/>
              <a:defRPr sz="1890"/>
            </a:lvl4pPr>
            <a:lvl5pPr marL="2160361" indent="0">
              <a:buNone/>
              <a:defRPr sz="1890"/>
            </a:lvl5pPr>
            <a:lvl6pPr marL="2700452" indent="0">
              <a:buNone/>
              <a:defRPr sz="1890"/>
            </a:lvl6pPr>
            <a:lvl7pPr marL="3240542" indent="0">
              <a:buNone/>
              <a:defRPr sz="1890"/>
            </a:lvl7pPr>
            <a:lvl8pPr marL="3780633" indent="0">
              <a:buNone/>
              <a:defRPr sz="1890"/>
            </a:lvl8pPr>
            <a:lvl9pPr marL="4320723" indent="0">
              <a:buNone/>
              <a:defRPr sz="189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4757" y="5647653"/>
            <a:ext cx="2926563" cy="1193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63845" y="4966944"/>
            <a:ext cx="2924197" cy="6807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63844" y="2796129"/>
            <a:ext cx="2927960" cy="1800225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40090" indent="0">
              <a:buNone/>
              <a:defRPr sz="1890"/>
            </a:lvl2pPr>
            <a:lvl3pPr marL="1080181" indent="0">
              <a:buNone/>
              <a:defRPr sz="1890"/>
            </a:lvl3pPr>
            <a:lvl4pPr marL="1620271" indent="0">
              <a:buNone/>
              <a:defRPr sz="1890"/>
            </a:lvl4pPr>
            <a:lvl5pPr marL="2160361" indent="0">
              <a:buNone/>
              <a:defRPr sz="1890"/>
            </a:lvl5pPr>
            <a:lvl6pPr marL="2700452" indent="0">
              <a:buNone/>
              <a:defRPr sz="1890"/>
            </a:lvl6pPr>
            <a:lvl7pPr marL="3240542" indent="0">
              <a:buNone/>
              <a:defRPr sz="1890"/>
            </a:lvl7pPr>
            <a:lvl8pPr marL="3780633" indent="0">
              <a:buNone/>
              <a:defRPr sz="1890"/>
            </a:lvl8pPr>
            <a:lvl9pPr marL="4320723" indent="0">
              <a:buNone/>
              <a:defRPr sz="189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63733" y="5647650"/>
            <a:ext cx="2928071" cy="11932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4"/>
            </a:lvl1pPr>
            <a:lvl2pPr marL="540090" indent="0">
              <a:buNone/>
              <a:defRPr sz="1418"/>
            </a:lvl2pPr>
            <a:lvl3pPr marL="1080181" indent="0">
              <a:buNone/>
              <a:defRPr sz="1181"/>
            </a:lvl3pPr>
            <a:lvl4pPr marL="1620271" indent="0">
              <a:buNone/>
              <a:defRPr sz="1063"/>
            </a:lvl4pPr>
            <a:lvl5pPr marL="2160361" indent="0">
              <a:buNone/>
              <a:defRPr sz="1063"/>
            </a:lvl5pPr>
            <a:lvl6pPr marL="2700452" indent="0">
              <a:buNone/>
              <a:defRPr sz="1063"/>
            </a:lvl6pPr>
            <a:lvl7pPr marL="3240542" indent="0">
              <a:buNone/>
              <a:defRPr sz="1063"/>
            </a:lvl7pPr>
            <a:lvl8pPr marL="3780633" indent="0">
              <a:buNone/>
              <a:defRPr sz="1063"/>
            </a:lvl8pPr>
            <a:lvl9pPr marL="4320723" indent="0">
              <a:buNone/>
              <a:defRPr sz="10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9548" y="2796130"/>
            <a:ext cx="9182257" cy="40447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9717" y="720093"/>
            <a:ext cx="2262088" cy="612076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9548" y="720093"/>
            <a:ext cx="6785151" cy="6120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9546" y="2796129"/>
            <a:ext cx="9181703" cy="404472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19C4C-4661-4F23-9D82-00DB12136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47" y="978742"/>
            <a:ext cx="9171005" cy="3232868"/>
          </a:xfrm>
        </p:spPr>
        <p:txBody>
          <a:bodyPr anchor="b">
            <a:normAutofit/>
          </a:bodyPr>
          <a:lstStyle>
            <a:lvl1pPr>
              <a:defRPr sz="472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547" y="4320373"/>
            <a:ext cx="9171005" cy="1616166"/>
          </a:xfrm>
        </p:spPr>
        <p:txBody>
          <a:bodyPr>
            <a:normAutofit/>
          </a:bodyPr>
          <a:lstStyle>
            <a:lvl1pPr marL="0" indent="0" algn="ctr">
              <a:buNone/>
              <a:defRPr sz="2363">
                <a:solidFill>
                  <a:schemeClr val="bg1">
                    <a:lumMod val="50000"/>
                  </a:schemeClr>
                </a:solidFill>
              </a:defRPr>
            </a:lvl1pPr>
            <a:lvl2pPr marL="54009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2pPr>
            <a:lvl3pPr marL="1080181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2027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6036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70045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4054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8063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2072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B87A9-4072-4379-A2BC-D5825BCB3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9548" y="730625"/>
            <a:ext cx="9182256" cy="18854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9546" y="2796129"/>
            <a:ext cx="4523621" cy="404472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468184" y="2796129"/>
            <a:ext cx="4523065" cy="404472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9C332-C791-4DB3-921E-7CF8CCFF5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9548" y="730625"/>
            <a:ext cx="9182256" cy="18854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575" y="2800765"/>
            <a:ext cx="4317594" cy="80324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71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09547" y="3604010"/>
            <a:ext cx="4523621" cy="323684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6831" y="2800765"/>
            <a:ext cx="4324973" cy="80324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71" b="0">
                <a:solidFill>
                  <a:schemeClr val="tx1"/>
                </a:solidFill>
              </a:defRPr>
            </a:lvl1pPr>
            <a:lvl2pPr marL="540090" indent="0">
              <a:buNone/>
              <a:defRPr sz="2363" b="1"/>
            </a:lvl2pPr>
            <a:lvl3pPr marL="1080181" indent="0">
              <a:buNone/>
              <a:defRPr sz="2126" b="1"/>
            </a:lvl3pPr>
            <a:lvl4pPr marL="1620271" indent="0">
              <a:buNone/>
              <a:defRPr sz="1890" b="1"/>
            </a:lvl4pPr>
            <a:lvl5pPr marL="2160361" indent="0">
              <a:buNone/>
              <a:defRPr sz="1890" b="1"/>
            </a:lvl5pPr>
            <a:lvl6pPr marL="2700452" indent="0">
              <a:buNone/>
              <a:defRPr sz="1890" b="1"/>
            </a:lvl6pPr>
            <a:lvl7pPr marL="3240542" indent="0">
              <a:buNone/>
              <a:defRPr sz="1890" b="1"/>
            </a:lvl7pPr>
            <a:lvl8pPr marL="3780633" indent="0">
              <a:buNone/>
              <a:defRPr sz="1890" b="1"/>
            </a:lvl8pPr>
            <a:lvl9pPr marL="4320723" indent="0">
              <a:buNone/>
              <a:defRPr sz="189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468184" y="3604010"/>
            <a:ext cx="4523066" cy="323684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CD1F1-5E04-44DB-B011-488F59028B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D0CBB-EE64-4D83-8437-F4BA1AE54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B60AD-4920-461B-BB65-664D3DC09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47" y="720090"/>
            <a:ext cx="3486774" cy="2389967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498846" y="720092"/>
            <a:ext cx="5492957" cy="612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48" y="3110057"/>
            <a:ext cx="3486775" cy="3730799"/>
          </a:xfrm>
        </p:spPr>
        <p:txBody>
          <a:bodyPr/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810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49" y="720090"/>
            <a:ext cx="4878111" cy="2389969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11295" y="720091"/>
            <a:ext cx="3550661" cy="6120765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780"/>
            </a:lvl1pPr>
            <a:lvl2pPr marL="540090" indent="0">
              <a:buNone/>
              <a:defRPr sz="3308"/>
            </a:lvl2pPr>
            <a:lvl3pPr marL="1080181" indent="0">
              <a:buNone/>
              <a:defRPr sz="2835"/>
            </a:lvl3pPr>
            <a:lvl4pPr marL="1620271" indent="0">
              <a:buNone/>
              <a:defRPr sz="2363"/>
            </a:lvl4pPr>
            <a:lvl5pPr marL="2160361" indent="0">
              <a:buNone/>
              <a:defRPr sz="2363"/>
            </a:lvl5pPr>
            <a:lvl6pPr marL="2700452" indent="0">
              <a:buNone/>
              <a:defRPr sz="2363"/>
            </a:lvl6pPr>
            <a:lvl7pPr marL="3240542" indent="0">
              <a:buNone/>
              <a:defRPr sz="2363"/>
            </a:lvl7pPr>
            <a:lvl8pPr marL="3780633" indent="0">
              <a:buNone/>
              <a:defRPr sz="2363"/>
            </a:lvl8pPr>
            <a:lvl9pPr marL="4320723" indent="0">
              <a:buNone/>
              <a:defRPr sz="236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565" y="3110058"/>
            <a:ext cx="4878095" cy="3730798"/>
          </a:xfrm>
        </p:spPr>
        <p:txBody>
          <a:bodyPr/>
          <a:lstStyle>
            <a:lvl1pPr marL="0" indent="0" algn="ctr">
              <a:buNone/>
              <a:defRPr sz="1890"/>
            </a:lvl1pPr>
            <a:lvl2pPr marL="540090" indent="0">
              <a:buNone/>
              <a:defRPr sz="1654"/>
            </a:lvl2pPr>
            <a:lvl3pPr marL="1080181" indent="0">
              <a:buNone/>
              <a:defRPr sz="1418"/>
            </a:lvl3pPr>
            <a:lvl4pPr marL="1620271" indent="0">
              <a:buNone/>
              <a:defRPr sz="1181"/>
            </a:lvl4pPr>
            <a:lvl5pPr marL="2160361" indent="0">
              <a:buNone/>
              <a:defRPr sz="1181"/>
            </a:lvl5pPr>
            <a:lvl6pPr marL="2700452" indent="0">
              <a:buNone/>
              <a:defRPr sz="1181"/>
            </a:lvl6pPr>
            <a:lvl7pPr marL="3240542" indent="0">
              <a:buNone/>
              <a:defRPr sz="1181"/>
            </a:lvl7pPr>
            <a:lvl8pPr marL="3780633" indent="0">
              <a:buNone/>
              <a:defRPr sz="1181"/>
            </a:lvl8pPr>
            <a:lvl9pPr marL="4320723" indent="0">
              <a:buNone/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069FC-2D59-4131-8FBD-314E50C77C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801352" cy="81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548" y="730625"/>
            <a:ext cx="9182256" cy="188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548" y="2796130"/>
            <a:ext cx="9182257" cy="404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2881" y="6949621"/>
            <a:ext cx="2430304" cy="43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～ 公益財団法人西成労働福祉センター視察資料 ～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548" y="6949621"/>
            <a:ext cx="5911761" cy="43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6949621"/>
            <a:ext cx="677046" cy="43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AC449E-E70B-416D-9D98-4B6C825A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hf hdr="0" ftr="0" dt="0"/>
  <p:txStyles>
    <p:titleStyle>
      <a:lvl1pPr algn="ctr" defTabSz="1080181" rtl="0" eaLnBrk="1" latinLnBrk="0" hangingPunct="1">
        <a:lnSpc>
          <a:spcPct val="90000"/>
        </a:lnSpc>
        <a:spcBef>
          <a:spcPct val="0"/>
        </a:spcBef>
        <a:buNone/>
        <a:defRPr kumimoji="1" sz="4253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0045" indent="-270045" algn="l" defTabSz="1080181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kumimoji="1" sz="236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0136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212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50226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8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90316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30407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970497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10587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050678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590768" indent="-270045" algn="l" defTabSz="1080181" rtl="0" eaLnBrk="1" latinLnBrk="0" hangingPunct="1">
        <a:lnSpc>
          <a:spcPct val="120000"/>
        </a:lnSpc>
        <a:spcBef>
          <a:spcPts val="591"/>
        </a:spcBef>
        <a:buClr>
          <a:schemeClr val="tx1"/>
        </a:buClr>
        <a:buFont typeface="Arial" panose="020B0604020202020204" pitchFamily="34" charset="0"/>
        <a:buChar char="•"/>
        <a:defRPr kumimoji="1"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1080181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-67065" y="7038838"/>
            <a:ext cx="6547307" cy="1656185"/>
          </a:xfrm>
        </p:spPr>
        <p:txBody>
          <a:bodyPr tIns="100987">
            <a:normAutofit/>
          </a:bodyPr>
          <a:lstStyle/>
          <a:p>
            <a:pPr algn="r" eaLnBrk="1">
              <a:lnSpc>
                <a:spcPct val="83000"/>
              </a:lnSpc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公益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財団法人</a:t>
            </a: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西成労働福祉センター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8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lang="en-US" sz="4400" dirty="0" smtClean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07338" y="1350963"/>
            <a:ext cx="2316162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435" tIns="65229" rIns="96435" bIns="48218"/>
          <a:lstStyle/>
          <a:p>
            <a:pPr algn="r">
              <a:tabLst>
                <a:tab pos="774700" algn="l"/>
                <a:tab pos="1550988" algn="l"/>
              </a:tabLs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6" name="テキスト ボックス 6"/>
          <p:cNvSpPr txBox="1">
            <a:spLocks noChangeArrowheads="1"/>
          </p:cNvSpPr>
          <p:nvPr/>
        </p:nvSpPr>
        <p:spPr bwMode="auto">
          <a:xfrm>
            <a:off x="8945522" y="314266"/>
            <a:ext cx="1882851" cy="38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78" tIns="48989" rIns="97978" bIns="48989">
            <a:spAutoFit/>
          </a:bodyPr>
          <a:lstStyle/>
          <a:p>
            <a:r>
              <a:rPr kumimoji="1" lang="en-US" altLang="ja-JP" sz="2000" b="1" dirty="0" smtClean="0"/>
              <a:t>【</a:t>
            </a:r>
            <a:r>
              <a:rPr kumimoji="1" lang="ja-JP" altLang="en-US" sz="2000" b="1" dirty="0" smtClean="0"/>
              <a:t>参考資料３</a:t>
            </a:r>
            <a:r>
              <a:rPr kumimoji="1" lang="en-US" altLang="ja-JP" sz="2000" b="1" dirty="0" smtClean="0"/>
              <a:t>】</a:t>
            </a:r>
            <a:endParaRPr kumimoji="1" lang="ja-JP" altLang="en-US" sz="2000" b="1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63549" y="1079854"/>
            <a:ext cx="9682163" cy="3536360"/>
          </a:xfrm>
          <a:prstGeom prst="rect">
            <a:avLst/>
          </a:prstGeom>
        </p:spPr>
        <p:txBody>
          <a:bodyPr vert="horz" lIns="91440" tIns="100987" rIns="91440" bIns="45720" rtlCol="0" anchor="ctr">
            <a:normAutofit/>
          </a:bodyPr>
          <a:lstStyle>
            <a:lvl1pPr algn="ctr" defTabSz="108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53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3000"/>
              </a:lnSpc>
              <a:spcAft>
                <a:spcPts val="0"/>
              </a:spcAft>
              <a:buClrTx/>
              <a:buSzTx/>
              <a:buFontTx/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8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400" dirty="0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 応援し</a:t>
            </a:r>
            <a:r>
              <a:rPr lang="ja-JP" altLang="en-US" sz="4400" dirty="0" err="1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まっせ</a:t>
            </a:r>
            <a:r>
              <a:rPr lang="ja-JP" altLang="en-US" sz="4400" dirty="0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あなたのやる気 ～</a:t>
            </a:r>
            <a:endParaRPr lang="en-US" altLang="ja-JP" sz="4400" dirty="0" smtClean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 fontAlgn="auto">
              <a:lnSpc>
                <a:spcPct val="83000"/>
              </a:lnSpc>
              <a:spcAft>
                <a:spcPts val="0"/>
              </a:spcAft>
              <a:buClrTx/>
              <a:buSzTx/>
              <a:buFontTx/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endParaRPr lang="en-US" altLang="ja-JP" sz="44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 fontAlgn="auto">
              <a:lnSpc>
                <a:spcPct val="83000"/>
              </a:lnSpc>
              <a:spcAft>
                <a:spcPts val="0"/>
              </a:spcAft>
              <a:buClrTx/>
              <a:buSzTx/>
              <a:buFontTx/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r>
              <a:rPr lang="ja-JP" altLang="en-US" sz="4400" dirty="0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endParaRPr lang="en-US" altLang="ja-JP" sz="4400" dirty="0" smtClean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 fontAlgn="auto">
              <a:lnSpc>
                <a:spcPct val="83000"/>
              </a:lnSpc>
              <a:spcAft>
                <a:spcPts val="0"/>
              </a:spcAft>
              <a:buClrTx/>
              <a:buSzTx/>
              <a:buFontTx/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r>
              <a:rPr lang="ja-JP" altLang="en-US" sz="44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400" dirty="0" smtClean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ようこそ労働福祉センターへ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 fontAlgn="auto">
              <a:lnSpc>
                <a:spcPct val="83000"/>
              </a:lnSpc>
              <a:spcAft>
                <a:spcPts val="0"/>
              </a:spcAft>
              <a:buClrTx/>
              <a:buSzTx/>
              <a:buFontTx/>
              <a:tabLst>
                <a:tab pos="774700" algn="l"/>
                <a:tab pos="1550988" algn="l"/>
                <a:tab pos="2325688" algn="l"/>
                <a:tab pos="3101975" algn="l"/>
                <a:tab pos="3878263" algn="l"/>
                <a:tab pos="4652963" algn="l"/>
                <a:tab pos="5429250" algn="l"/>
                <a:tab pos="6203950" algn="l"/>
                <a:tab pos="6980238" algn="l"/>
                <a:tab pos="7756525" algn="l"/>
                <a:tab pos="8531225" algn="l"/>
                <a:tab pos="9307513" algn="l"/>
              </a:tabLst>
            </a:pPr>
            <a:endParaRPr lang="en-US" sz="4400" dirty="0" smtClean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07189" y="7435627"/>
            <a:ext cx="677046" cy="431304"/>
          </a:xfrm>
        </p:spPr>
        <p:txBody>
          <a:bodyPr/>
          <a:lstStyle/>
          <a:p>
            <a:pPr>
              <a:defRPr/>
            </a:pPr>
            <a:fld id="{0C6F885C-D4C6-42AD-A881-72A401E309E7}" type="slidenum">
              <a:rPr lang="en-US" sz="1400" smtClean="0"/>
              <a:t>1</a:t>
            </a:fld>
            <a:endParaRPr 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242" y="4512889"/>
            <a:ext cx="4003993" cy="30016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6" t="14445" r="26114" b="54444"/>
          <a:stretch/>
        </p:blipFill>
        <p:spPr>
          <a:xfrm>
            <a:off x="648147" y="4833902"/>
            <a:ext cx="2204936" cy="22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10621"/>
      </p:ext>
    </p:extLst>
  </p:cSld>
  <p:clrMapOvr>
    <a:masterClrMapping/>
  </p:clrMapOvr>
  <p:transition spd="med" advTm="264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16" y="1162612"/>
            <a:ext cx="4570728" cy="65847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0155" y="194182"/>
            <a:ext cx="9101138" cy="121677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7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あい</a:t>
            </a:r>
            <a:r>
              <a:rPr lang="ja-JP" altLang="en-US" sz="2700" dirty="0" err="1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</a:t>
            </a:r>
            <a:r>
              <a:rPr lang="ja-JP" altLang="en-US" sz="27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労働福祉センターにおける</a:t>
            </a:r>
            <a:br>
              <a:rPr lang="ja-JP" altLang="en-US" sz="27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相対方式</a:t>
            </a: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プラカードの掲示による</a:t>
            </a:r>
            <a:r>
              <a:rPr lang="ja-JP" altLang="en-US" sz="3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早朝</a:t>
            </a:r>
            <a:r>
              <a:rPr lang="ja-JP" altLang="en-US" sz="3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330" y="3014751"/>
            <a:ext cx="2988391" cy="28197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8" y="5100451"/>
            <a:ext cx="3096116" cy="281768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462061" y="1881515"/>
            <a:ext cx="3677559" cy="2561279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最初の❶歩</a:t>
            </a:r>
            <a:endParaRPr lang="en-US" altLang="ja-JP" sz="2400" kern="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050" kern="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4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求人の森</a:t>
            </a:r>
            <a:r>
              <a:rPr lang="ja-JP" altLang="ja-JP" sz="24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24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の設置</a:t>
            </a:r>
            <a:endParaRPr lang="en-US" altLang="ja-JP" sz="2400" kern="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24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平成２７年よりセンター寄り場の中央部に特設ブース「求人の森」を設け、点在していた求人を寄場に一括掲示！</a:t>
            </a:r>
            <a:endParaRPr lang="en-US" altLang="ja-JP" kern="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８</a:t>
            </a:r>
            <a:r>
              <a:rPr lang="ja-JP" altLang="en-US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年度から現金求人も掲示</a:t>
            </a:r>
            <a:endParaRPr lang="en-US" altLang="ja-JP" kern="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66" y="1461964"/>
            <a:ext cx="1584410" cy="226429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659" y="1461964"/>
            <a:ext cx="1612102" cy="2224585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 rot="499537">
            <a:off x="1806740" y="1961029"/>
            <a:ext cx="414370" cy="2109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48585" y="3959451"/>
            <a:ext cx="1236201" cy="123171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23" y="3924638"/>
            <a:ext cx="993369" cy="1171900"/>
          </a:xfrm>
          <a:prstGeom prst="rect">
            <a:avLst/>
          </a:prstGeom>
        </p:spPr>
      </p:pic>
      <p:sp>
        <p:nvSpPr>
          <p:cNvPr id="18" name="上矢印吹き出し 17"/>
          <p:cNvSpPr/>
          <p:nvPr/>
        </p:nvSpPr>
        <p:spPr>
          <a:xfrm>
            <a:off x="3057647" y="4699932"/>
            <a:ext cx="2674926" cy="159560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697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求人プラカードを見て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求人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担当者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と直接交渉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条件が合えば成立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左矢印吹き出し 4"/>
          <p:cNvSpPr/>
          <p:nvPr/>
        </p:nvSpPr>
        <p:spPr>
          <a:xfrm>
            <a:off x="2664371" y="6574953"/>
            <a:ext cx="3384376" cy="13240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５時シャッターオープン求人車両が入り求人開始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47" y="4849056"/>
            <a:ext cx="2867211" cy="2153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894834" y="7486835"/>
            <a:ext cx="677046" cy="431304"/>
          </a:xfrm>
        </p:spPr>
        <p:txBody>
          <a:bodyPr/>
          <a:lstStyle/>
          <a:p>
            <a:pPr>
              <a:defRPr/>
            </a:pPr>
            <a:fld id="{266D0CBB-EE64-4D83-8437-F4BA1AE54278}" type="slidenum">
              <a:rPr lang="en-US" sz="1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01956" y="121926"/>
            <a:ext cx="2169698" cy="1152128"/>
          </a:xfrm>
          <a:prstGeom prst="wedgeEllipseCallout">
            <a:avLst>
              <a:gd name="adj1" fmla="val 65069"/>
              <a:gd name="adj2" fmla="val 70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これまでの早朝求人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8171602"/>
      </p:ext>
    </p:extLst>
  </p:cSld>
  <p:clrMapOvr>
    <a:masterClrMapping/>
  </p:clrMapOvr>
  <p:transition spd="med" advTm="9143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743386" y="7392397"/>
            <a:ext cx="677046" cy="431304"/>
          </a:xfrm>
        </p:spPr>
        <p:txBody>
          <a:bodyPr/>
          <a:lstStyle/>
          <a:p>
            <a:pPr>
              <a:defRPr/>
            </a:pPr>
            <a:fld id="{1E7B60AD-4920-461B-BB65-664D3DC09F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131" name="図 1303" descr="14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596900"/>
            <a:ext cx="9382125" cy="8385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Box 1301"/>
          <p:cNvSpPr txBox="1">
            <a:spLocks noChangeArrowheads="1"/>
          </p:cNvSpPr>
          <p:nvPr/>
        </p:nvSpPr>
        <p:spPr bwMode="auto">
          <a:xfrm>
            <a:off x="2348473" y="702563"/>
            <a:ext cx="3203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仮事務所での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305"/>
          <p:cNvSpPr txBox="1">
            <a:spLocks noChangeArrowheads="1"/>
          </p:cNvSpPr>
          <p:nvPr/>
        </p:nvSpPr>
        <p:spPr bwMode="auto">
          <a:xfrm>
            <a:off x="5122863" y="706128"/>
            <a:ext cx="50323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早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朝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紹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介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について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828925" y="1596231"/>
            <a:ext cx="4927600" cy="800100"/>
            <a:chOff x="2828925" y="1596231"/>
            <a:chExt cx="4927600" cy="800100"/>
          </a:xfrm>
        </p:grpSpPr>
        <p:pic>
          <p:nvPicPr>
            <p:cNvPr id="4124" name="図 1302" descr="466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1596231"/>
              <a:ext cx="4927600" cy="80010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</p:spPr>
        </p:pic>
        <p:sp>
          <p:nvSpPr>
            <p:cNvPr id="6" name="Text Box 1351"/>
            <p:cNvSpPr txBox="1">
              <a:spLocks noChangeArrowheads="1"/>
            </p:cNvSpPr>
            <p:nvPr/>
          </p:nvSpPr>
          <p:spPr bwMode="auto">
            <a:xfrm>
              <a:off x="3451225" y="1886744"/>
              <a:ext cx="3951287" cy="468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「利用者カード」を作りましょう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Rectangle 1497"/>
          <p:cNvSpPr>
            <a:spLocks noChangeArrowheads="1"/>
          </p:cNvSpPr>
          <p:nvPr/>
        </p:nvSpPr>
        <p:spPr bwMode="auto">
          <a:xfrm>
            <a:off x="554879" y="325437"/>
            <a:ext cx="939800" cy="2809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2019</a:t>
            </a: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年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21" name="図 1478" descr="figure_servi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811" y="3042498"/>
            <a:ext cx="925512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図 16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7" y="2906394"/>
            <a:ext cx="2008187" cy="35699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67"/>
          <p:cNvSpPr>
            <a:spLocks noChangeArrowheads="1"/>
          </p:cNvSpPr>
          <p:nvPr/>
        </p:nvSpPr>
        <p:spPr bwMode="auto">
          <a:xfrm>
            <a:off x="6331754" y="2781653"/>
            <a:ext cx="3975100" cy="4622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rnd" algn="ctr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2" name="Text Box 1715"/>
          <p:cNvSpPr txBox="1">
            <a:spLocks noChangeArrowheads="1"/>
          </p:cNvSpPr>
          <p:nvPr/>
        </p:nvSpPr>
        <p:spPr bwMode="auto">
          <a:xfrm>
            <a:off x="6160500" y="3111976"/>
            <a:ext cx="41386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9144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Ｑ　求人事業所の</a:t>
            </a:r>
            <a:endParaRPr lang="en-US" altLang="ja-JP" sz="1200" dirty="0">
              <a:cs typeface="ＭＳ Ｐゴシック" panose="020B0600070205080204" pitchFamily="50" charset="-128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駐車位置はどうやってわかるの？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854"/>
          <p:cNvGrpSpPr>
            <a:grpSpLocks/>
          </p:cNvGrpSpPr>
          <p:nvPr/>
        </p:nvGrpSpPr>
        <p:grpSpPr bwMode="auto">
          <a:xfrm>
            <a:off x="7795895" y="4981057"/>
            <a:ext cx="2214880" cy="1273175"/>
            <a:chOff x="12297" y="10115"/>
            <a:chExt cx="3488" cy="2005"/>
          </a:xfrm>
        </p:grpSpPr>
        <p:pic>
          <p:nvPicPr>
            <p:cNvPr id="19" name="Picture 169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7" y="10115"/>
              <a:ext cx="3488" cy="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1652"/>
            <p:cNvSpPr>
              <a:spLocks noChangeArrowheads="1"/>
            </p:cNvSpPr>
            <p:nvPr/>
          </p:nvSpPr>
          <p:spPr bwMode="auto">
            <a:xfrm>
              <a:off x="14225" y="11315"/>
              <a:ext cx="349" cy="38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1" name="Oval 1668"/>
            <p:cNvSpPr>
              <a:spLocks noChangeArrowheads="1"/>
            </p:cNvSpPr>
            <p:nvPr/>
          </p:nvSpPr>
          <p:spPr bwMode="auto">
            <a:xfrm>
              <a:off x="12297" y="11315"/>
              <a:ext cx="571" cy="47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Text Box 1653"/>
            <p:cNvSpPr txBox="1">
              <a:spLocks noChangeArrowheads="1"/>
            </p:cNvSpPr>
            <p:nvPr/>
          </p:nvSpPr>
          <p:spPr bwMode="auto">
            <a:xfrm>
              <a:off x="12868" y="11693"/>
              <a:ext cx="127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900" kern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駐車番号</a:t>
              </a:r>
              <a:endParaRPr lang="ja-JP" sz="1050" kern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13" name="Text Box 1651"/>
          <p:cNvSpPr txBox="1">
            <a:spLocks noChangeArrowheads="1"/>
          </p:cNvSpPr>
          <p:nvPr/>
        </p:nvSpPr>
        <p:spPr bwMode="auto">
          <a:xfrm>
            <a:off x="6947433" y="3806984"/>
            <a:ext cx="306334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駐車位置には、駐車番号が表示されています。モニターに掲示されている求人票に駐車番号も表示されますので、希望する求人の駐車番号を確認してください。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758"/>
          <p:cNvSpPr txBox="1">
            <a:spLocks noChangeArrowheads="1"/>
          </p:cNvSpPr>
          <p:nvPr/>
        </p:nvSpPr>
        <p:spPr bwMode="auto">
          <a:xfrm>
            <a:off x="208196" y="840582"/>
            <a:ext cx="2240151" cy="474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4</a:t>
            </a:r>
            <a:r>
              <a:rPr kumimoji="0" lang="ja-JP" altLang="en-US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月</a:t>
            </a:r>
            <a:r>
              <a:rPr kumimoji="0" lang="en-US" altLang="ja-JP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1</a:t>
            </a:r>
            <a:r>
              <a:rPr kumimoji="0" lang="ja-JP" altLang="en-US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日以降の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1815"/>
          <p:cNvSpPr>
            <a:spLocks noChangeArrowheads="1"/>
          </p:cNvSpPr>
          <p:nvPr/>
        </p:nvSpPr>
        <p:spPr bwMode="auto">
          <a:xfrm rot="5174011">
            <a:off x="1577975" y="5902325"/>
            <a:ext cx="749300" cy="238760"/>
          </a:xfrm>
          <a:prstGeom prst="leftArrow">
            <a:avLst>
              <a:gd name="adj1" fmla="val 50000"/>
              <a:gd name="adj2" fmla="val 7845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4108" name="図 184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77" y="4415809"/>
            <a:ext cx="3887788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1846"/>
          <p:cNvSpPr>
            <a:spLocks noChangeArrowheads="1"/>
          </p:cNvSpPr>
          <p:nvPr/>
        </p:nvSpPr>
        <p:spPr bwMode="auto">
          <a:xfrm>
            <a:off x="6420400" y="6118659"/>
            <a:ext cx="252095" cy="25209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4106" name="図 184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4478338"/>
            <a:ext cx="67468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850"/>
          <p:cNvSpPr txBox="1">
            <a:spLocks noChangeArrowheads="1"/>
          </p:cNvSpPr>
          <p:nvPr/>
        </p:nvSpPr>
        <p:spPr bwMode="auto">
          <a:xfrm>
            <a:off x="7282536" y="6496720"/>
            <a:ext cx="2613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希望する求人の駐車番号は、ホームページからも確認できます。ご利用ください。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WordArt 1851"/>
          <p:cNvSpPr txBox="1">
            <a:spLocks noChangeArrowheads="1" noChangeShapeType="1"/>
          </p:cNvSpPr>
          <p:nvPr/>
        </p:nvSpPr>
        <p:spPr bwMode="auto">
          <a:xfrm>
            <a:off x="267820" y="6614160"/>
            <a:ext cx="2686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ＭＳ Ｐゴシック" panose="020B0600070205080204" pitchFamily="50" charset="-128"/>
              </a:rPr>
              <a:t>【外部モニターに受理した全求人を掲示】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1852"/>
          <p:cNvSpPr>
            <a:spLocks noChangeArrowheads="1"/>
          </p:cNvSpPr>
          <p:nvPr/>
        </p:nvSpPr>
        <p:spPr bwMode="auto">
          <a:xfrm>
            <a:off x="8004661" y="1186973"/>
            <a:ext cx="2511425" cy="1458913"/>
          </a:xfrm>
          <a:prstGeom prst="wedgeEllipseCallout">
            <a:avLst>
              <a:gd name="adj1" fmla="val -63597"/>
              <a:gd name="adj2" fmla="val -23806"/>
            </a:avLst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270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5</a:t>
            </a: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時から</a:t>
            </a: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ＭＳ Ｐゴシック" panose="020B060007020508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紹介窓口を</a:t>
            </a: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ＭＳ Ｐゴシック" panose="020B060007020508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anose="020B0600070205080204" pitchFamily="50" charset="-128"/>
              </a:rPr>
              <a:t>オープン！！</a:t>
            </a: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WordArt 1853"/>
          <p:cNvSpPr txBox="1">
            <a:spLocks noChangeArrowheads="1" noChangeShapeType="1"/>
          </p:cNvSpPr>
          <p:nvPr/>
        </p:nvSpPr>
        <p:spPr bwMode="auto">
          <a:xfrm>
            <a:off x="622851" y="2614965"/>
            <a:ext cx="4337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ＭＳ Ｐゴシック" panose="020B0600070205080204" pitchFamily="50" charset="-128"/>
              </a:rPr>
              <a:t>【大型モニター・窓口モニターに受理した全求人を掲示】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AutoShape 1855"/>
          <p:cNvSpPr>
            <a:spLocks noChangeArrowheads="1"/>
          </p:cNvSpPr>
          <p:nvPr/>
        </p:nvSpPr>
        <p:spPr bwMode="auto">
          <a:xfrm rot="20175805">
            <a:off x="6891030" y="5908102"/>
            <a:ext cx="699760" cy="289008"/>
          </a:xfrm>
          <a:prstGeom prst="leftArrow">
            <a:avLst>
              <a:gd name="adj1" fmla="val 50000"/>
              <a:gd name="adj2" fmla="val 73519"/>
            </a:avLst>
          </a:prstGeom>
          <a:solidFill>
            <a:srgbClr val="000000">
              <a:alpha val="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/>
          </a:p>
        </p:txBody>
      </p:sp>
      <p:grpSp>
        <p:nvGrpSpPr>
          <p:cNvPr id="35" name="Group 1825"/>
          <p:cNvGrpSpPr>
            <a:grpSpLocks/>
          </p:cNvGrpSpPr>
          <p:nvPr/>
        </p:nvGrpSpPr>
        <p:grpSpPr bwMode="auto">
          <a:xfrm>
            <a:off x="4205250" y="3063928"/>
            <a:ext cx="1748155" cy="1082675"/>
            <a:chOff x="6537" y="6500"/>
            <a:chExt cx="2753" cy="1705"/>
          </a:xfrm>
        </p:grpSpPr>
        <p:pic>
          <p:nvPicPr>
            <p:cNvPr id="36" name="図 3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" y="6500"/>
              <a:ext cx="2753" cy="17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368"/>
            <p:cNvSpPr txBox="1">
              <a:spLocks noChangeArrowheads="1"/>
            </p:cNvSpPr>
            <p:nvPr/>
          </p:nvSpPr>
          <p:spPr bwMode="auto">
            <a:xfrm>
              <a:off x="7182" y="7215"/>
              <a:ext cx="183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800" kern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にしなり たろう</a:t>
              </a:r>
              <a:endParaRPr lang="ja-JP" sz="1050" kern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38" name="Text Box 1367"/>
            <p:cNvSpPr txBox="1">
              <a:spLocks noChangeArrowheads="1"/>
            </p:cNvSpPr>
            <p:nvPr/>
          </p:nvSpPr>
          <p:spPr bwMode="auto">
            <a:xfrm>
              <a:off x="7327" y="7443"/>
              <a:ext cx="1368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050" kern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西成 太郎</a:t>
              </a:r>
              <a:endParaRPr lang="ja-JP" sz="1050" kern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0" y="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0" y="457200"/>
            <a:ext cx="10801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781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B60AD-4920-461B-BB65-664D3DC09F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509101" y="2425944"/>
            <a:ext cx="10544810" cy="3658742"/>
            <a:chOff x="0" y="0"/>
            <a:chExt cx="10544810" cy="2758440"/>
          </a:xfrm>
        </p:grpSpPr>
        <p:sp>
          <p:nvSpPr>
            <p:cNvPr id="113" name="Rectangle 1319"/>
            <p:cNvSpPr>
              <a:spLocks noChangeArrowheads="1"/>
            </p:cNvSpPr>
            <p:nvPr/>
          </p:nvSpPr>
          <p:spPr bwMode="auto">
            <a:xfrm>
              <a:off x="7696200" y="19050"/>
              <a:ext cx="1982470" cy="27051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1317"/>
            <p:cNvSpPr>
              <a:spLocks noChangeArrowheads="1"/>
            </p:cNvSpPr>
            <p:nvPr/>
          </p:nvSpPr>
          <p:spPr bwMode="auto">
            <a:xfrm>
              <a:off x="5400675" y="28575"/>
              <a:ext cx="2286635" cy="2667000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　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３</a:t>
              </a:r>
              <a:r>
                <a:rPr kumimoji="0" 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. </a:t>
              </a: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面談を受けよう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15" name="AutoShape 1316"/>
            <p:cNvSpPr>
              <a:spLocks noChangeArrowheads="1"/>
            </p:cNvSpPr>
            <p:nvPr/>
          </p:nvSpPr>
          <p:spPr bwMode="auto">
            <a:xfrm>
              <a:off x="2381250" y="28575"/>
              <a:ext cx="3086100" cy="2679700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16" name="AutoShape 1309"/>
            <p:cNvSpPr>
              <a:spLocks noChangeArrowheads="1"/>
            </p:cNvSpPr>
            <p:nvPr/>
          </p:nvSpPr>
          <p:spPr bwMode="auto">
            <a:xfrm>
              <a:off x="0" y="0"/>
              <a:ext cx="2685415" cy="2705100"/>
            </a:xfrm>
            <a:prstGeom prst="homePlate">
              <a:avLst>
                <a:gd name="adj" fmla="val 32074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17" name="Text Box 1290"/>
            <p:cNvSpPr txBox="1">
              <a:spLocks noChangeArrowheads="1"/>
            </p:cNvSpPr>
            <p:nvPr/>
          </p:nvSpPr>
          <p:spPr bwMode="auto">
            <a:xfrm>
              <a:off x="7943850" y="152400"/>
              <a:ext cx="2600960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4. </a:t>
              </a: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採用の決定！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18" name="図 117" descr="figure_shakehand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781050"/>
              <a:ext cx="1133475" cy="1283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Text Box 1287"/>
            <p:cNvSpPr txBox="1">
              <a:spLocks noChangeArrowheads="1"/>
            </p:cNvSpPr>
            <p:nvPr/>
          </p:nvSpPr>
          <p:spPr bwMode="auto">
            <a:xfrm>
              <a:off x="190500" y="152400"/>
              <a:ext cx="2051050" cy="1163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1. </a:t>
              </a: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事務所内の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大型モニターで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求人内容を確認しよう！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20" name="図 1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133475"/>
              <a:ext cx="1231900" cy="1423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Text Box 1602"/>
            <p:cNvSpPr txBox="1">
              <a:spLocks noChangeArrowheads="1"/>
            </p:cNvSpPr>
            <p:nvPr/>
          </p:nvSpPr>
          <p:spPr bwMode="auto">
            <a:xfrm>
              <a:off x="7848600" y="2162175"/>
              <a:ext cx="1713230" cy="59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紹介票（本人</a:t>
              </a:r>
              <a:r>
                <a:rPr kumimoji="0" 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(</a:t>
              </a:r>
              <a:r>
                <a: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控</a:t>
              </a:r>
              <a:r>
                <a:rPr kumimoji="0" 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)</a:t>
              </a:r>
              <a:r>
                <a: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）は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大切に保管してください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22" name="AutoShape 1614"/>
            <p:cNvSpPr>
              <a:spLocks noChangeArrowheads="1"/>
            </p:cNvSpPr>
            <p:nvPr/>
          </p:nvSpPr>
          <p:spPr bwMode="auto">
            <a:xfrm>
              <a:off x="5981700" y="1704975"/>
              <a:ext cx="1167765" cy="9061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3" name="図 1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975" y="1533525"/>
              <a:ext cx="466725" cy="280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Text Box 1617"/>
            <p:cNvSpPr txBox="1">
              <a:spLocks noChangeArrowheads="1"/>
            </p:cNvSpPr>
            <p:nvPr/>
          </p:nvSpPr>
          <p:spPr bwMode="auto">
            <a:xfrm>
              <a:off x="5657850" y="571500"/>
              <a:ext cx="1177925" cy="222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駐車位置での面談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25" name="図 124" descr="figure_talk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933450"/>
              <a:ext cx="398780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図 125" descr="car_suv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895350"/>
              <a:ext cx="431165" cy="43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Text Box 1618"/>
            <p:cNvSpPr txBox="1">
              <a:spLocks noChangeArrowheads="1"/>
            </p:cNvSpPr>
            <p:nvPr/>
          </p:nvSpPr>
          <p:spPr bwMode="auto">
            <a:xfrm>
              <a:off x="6677025" y="771525"/>
              <a:ext cx="652145" cy="31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電話面談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28" name="図 127" descr="figure_stand_front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725" y="1238250"/>
              <a:ext cx="306705" cy="42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図 128" descr="kaden_denwa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1057275"/>
              <a:ext cx="420370" cy="299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Text Box 1619"/>
            <p:cNvSpPr txBox="1">
              <a:spLocks noChangeArrowheads="1"/>
            </p:cNvSpPr>
            <p:nvPr/>
          </p:nvSpPr>
          <p:spPr bwMode="auto">
            <a:xfrm>
              <a:off x="6057900" y="1819275"/>
              <a:ext cx="1120140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面談場所での面談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31" name="図 1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124075"/>
              <a:ext cx="662940" cy="432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Text Box 1288"/>
            <p:cNvSpPr txBox="1">
              <a:spLocks noChangeArrowheads="1"/>
            </p:cNvSpPr>
            <p:nvPr/>
          </p:nvSpPr>
          <p:spPr bwMode="auto">
            <a:xfrm>
              <a:off x="2514600" y="276225"/>
              <a:ext cx="2182495" cy="386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2. </a:t>
              </a:r>
              <a:r>
                <a:rPr kumimoji="0" lang="ja-JP" altLang="en-US" sz="140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紹介票をもらおう！</a:t>
              </a:r>
              <a:endParaRPr kumimoji="0" lang="ja-JP" altLang="en-US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pic>
          <p:nvPicPr>
            <p:cNvPr id="133" name="図 1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5" y="1876425"/>
              <a:ext cx="703580" cy="4356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4" name="図 133" descr="illust28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609600"/>
              <a:ext cx="1564005" cy="1236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771525"/>
              <a:ext cx="1279525" cy="964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Text Box 1587"/>
            <p:cNvSpPr txBox="1">
              <a:spLocks noChangeArrowheads="1"/>
            </p:cNvSpPr>
            <p:nvPr/>
          </p:nvSpPr>
          <p:spPr bwMode="auto">
            <a:xfrm>
              <a:off x="4105275" y="1085850"/>
              <a:ext cx="903605" cy="271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sng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センター職員</a:t>
              </a:r>
              <a:endParaRPr kumimoji="0" lang="ja-JP" altLang="en-US" sz="105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grpSp>
          <p:nvGrpSpPr>
            <p:cNvPr id="137" name="Group 1848"/>
            <p:cNvGrpSpPr>
              <a:grpSpLocks/>
            </p:cNvGrpSpPr>
            <p:nvPr/>
          </p:nvGrpSpPr>
          <p:grpSpPr bwMode="auto">
            <a:xfrm>
              <a:off x="4010025" y="1343025"/>
              <a:ext cx="1132840" cy="919480"/>
              <a:chOff x="8054" y="16574"/>
              <a:chExt cx="1784" cy="1448"/>
            </a:xfrm>
          </p:grpSpPr>
          <p:sp>
            <p:nvSpPr>
              <p:cNvPr id="139" name="AutoShape 1588"/>
              <p:cNvSpPr>
                <a:spLocks noChangeArrowheads="1"/>
              </p:cNvSpPr>
              <p:nvPr/>
            </p:nvSpPr>
            <p:spPr bwMode="auto">
              <a:xfrm flipH="1">
                <a:off x="8509" y="16574"/>
                <a:ext cx="1329" cy="1418"/>
              </a:xfrm>
              <a:prstGeom prst="wedgeEllipseCallout">
                <a:avLst>
                  <a:gd name="adj1" fmla="val 52630"/>
                  <a:gd name="adj2" fmla="val -30046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 </a:t>
                </a:r>
                <a:endPara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pic>
            <p:nvPicPr>
              <p:cNvPr id="140" name="Picture 1354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4" y="16912"/>
                <a:ext cx="665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Text Box 1625"/>
              <p:cNvSpPr txBox="1">
                <a:spLocks noChangeArrowheads="1"/>
              </p:cNvSpPr>
              <p:nvPr/>
            </p:nvSpPr>
            <p:spPr bwMode="auto">
              <a:xfrm>
                <a:off x="8539" y="16814"/>
                <a:ext cx="1098" cy="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eaVert" wrap="square" lIns="74295" tIns="8890" rIns="74295" bIns="8890" anchor="t" anchorCtr="0" upright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求人の詳細を</a:t>
                </a:r>
                <a:endPara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タブレットの</a:t>
                </a:r>
                <a:endPara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画面を用いて</a:t>
                </a:r>
                <a:endPara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説明します。</a:t>
                </a:r>
                <a:endParaRPr kumimoji="0" lang="ja-JP" altLang="en-US" sz="1050" b="0" i="0" u="none" strike="noStrike" kern="14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  <p:pic>
          <p:nvPicPr>
            <p:cNvPr id="138" name="図 137" descr="figure_stand_front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1695450"/>
              <a:ext cx="476250" cy="6565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グループ化 154"/>
          <p:cNvGrpSpPr/>
          <p:nvPr/>
        </p:nvGrpSpPr>
        <p:grpSpPr>
          <a:xfrm>
            <a:off x="843139" y="6056642"/>
            <a:ext cx="7750515" cy="1359708"/>
            <a:chOff x="-220845" y="161926"/>
            <a:chExt cx="6452731" cy="902334"/>
          </a:xfrm>
        </p:grpSpPr>
        <p:pic>
          <p:nvPicPr>
            <p:cNvPr id="156" name="図 15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628650"/>
              <a:ext cx="675640" cy="4356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7" name="Text Box 1590"/>
            <p:cNvSpPr txBox="1">
              <a:spLocks noChangeArrowheads="1"/>
            </p:cNvSpPr>
            <p:nvPr/>
          </p:nvSpPr>
          <p:spPr bwMode="auto">
            <a:xfrm>
              <a:off x="-220845" y="237211"/>
              <a:ext cx="3512820" cy="40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sng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駐車位置で面接を受ける場合</a:t>
              </a:r>
              <a:endParaRPr kumimoji="0" lang="ja-JP" altLang="en-US" sz="2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ＭＳ Ｐゴシック" panose="020B0600070205080204" pitchFamily="50" charset="-128"/>
              </a:endParaRPr>
            </a:p>
          </p:txBody>
        </p:sp>
        <p:grpSp>
          <p:nvGrpSpPr>
            <p:cNvPr id="158" name="Group 1830"/>
            <p:cNvGrpSpPr>
              <a:grpSpLocks/>
            </p:cNvGrpSpPr>
            <p:nvPr/>
          </p:nvGrpSpPr>
          <p:grpSpPr bwMode="auto">
            <a:xfrm>
              <a:off x="2628897" y="161926"/>
              <a:ext cx="3602989" cy="742950"/>
              <a:chOff x="8818" y="18232"/>
              <a:chExt cx="2491" cy="668"/>
            </a:xfrm>
          </p:grpSpPr>
          <p:pic>
            <p:nvPicPr>
              <p:cNvPr id="159" name="Picture 1240" descr="figure_talki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1" y="18245"/>
                <a:ext cx="628" cy="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1591" descr="car_suv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2" y="18319"/>
                <a:ext cx="601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1592" descr="pose_kyosyu_figure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0" y="18232"/>
                <a:ext cx="460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1594" descr="figure_aruku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8" y="18264"/>
                <a:ext cx="48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" name="AutoShape 1595"/>
              <p:cNvSpPr>
                <a:spLocks noChangeArrowheads="1"/>
              </p:cNvSpPr>
              <p:nvPr/>
            </p:nvSpPr>
            <p:spPr bwMode="auto">
              <a:xfrm>
                <a:off x="10391" y="18452"/>
                <a:ext cx="180" cy="3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4" name="Text Box 1840"/>
          <p:cNvSpPr txBox="1">
            <a:spLocks noChangeArrowheads="1"/>
          </p:cNvSpPr>
          <p:nvPr/>
        </p:nvSpPr>
        <p:spPr bwMode="auto">
          <a:xfrm>
            <a:off x="4807065" y="7288855"/>
            <a:ext cx="4788693" cy="61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0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求人担当者より求人票</a:t>
            </a:r>
            <a:r>
              <a:rPr lang="en-US" sz="20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(</a:t>
            </a:r>
            <a:r>
              <a:rPr lang="ja-JP" sz="20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控</a:t>
            </a:r>
            <a:r>
              <a:rPr lang="en-US" sz="20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)</a:t>
            </a:r>
            <a:r>
              <a:rPr lang="ja-JP" sz="2000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を</a:t>
            </a:r>
            <a:endParaRPr lang="en-US" altLang="ja-JP" sz="2000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HG丸ｺﾞｼｯｸM-PRO" panose="020F0600000000000000" pitchFamily="50" charset="-128"/>
              <a:cs typeface="ＭＳ Ｐゴシック" panose="020B0600070205080204" pitchFamily="50" charset="-128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　　　　　　</a:t>
            </a:r>
            <a:r>
              <a:rPr lang="ja-JP" sz="2000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受取って</a:t>
            </a:r>
            <a:r>
              <a:rPr lang="ja-JP" sz="20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ください</a:t>
            </a:r>
            <a:endParaRPr lang="ja-JP" sz="20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ＭＳ Ｐゴシック" panose="020B0600070205080204" pitchFamily="50" charset="-128"/>
            </a:endParaRPr>
          </a:p>
        </p:txBody>
      </p:sp>
      <p:grpSp>
        <p:nvGrpSpPr>
          <p:cNvPr id="5178" name="グループ化 5177"/>
          <p:cNvGrpSpPr/>
          <p:nvPr/>
        </p:nvGrpSpPr>
        <p:grpSpPr>
          <a:xfrm>
            <a:off x="453466" y="6687672"/>
            <a:ext cx="2827410" cy="1218966"/>
            <a:chOff x="1336675" y="1170186"/>
            <a:chExt cx="8128000" cy="3888432"/>
          </a:xfrm>
        </p:grpSpPr>
        <p:pic>
          <p:nvPicPr>
            <p:cNvPr id="5176" name="図 5175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50" b="33463"/>
            <a:stretch/>
          </p:blipFill>
          <p:spPr>
            <a:xfrm>
              <a:off x="1336675" y="1170186"/>
              <a:ext cx="8128000" cy="3888432"/>
            </a:xfrm>
            <a:prstGeom prst="rect">
              <a:avLst/>
            </a:prstGeom>
          </p:spPr>
        </p:pic>
        <p:sp>
          <p:nvSpPr>
            <p:cNvPr id="5177" name="正方形/長方形 5176"/>
            <p:cNvSpPr/>
            <p:nvPr/>
          </p:nvSpPr>
          <p:spPr>
            <a:xfrm>
              <a:off x="3077345" y="1940672"/>
              <a:ext cx="340360" cy="2264816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" name="Group 1827"/>
          <p:cNvGrpSpPr>
            <a:grpSpLocks/>
          </p:cNvGrpSpPr>
          <p:nvPr/>
        </p:nvGrpSpPr>
        <p:grpSpPr bwMode="auto">
          <a:xfrm>
            <a:off x="509101" y="378098"/>
            <a:ext cx="5045336" cy="1479754"/>
            <a:chOff x="971" y="8689"/>
            <a:chExt cx="3675" cy="1581"/>
          </a:xfrm>
        </p:grpSpPr>
        <p:pic>
          <p:nvPicPr>
            <p:cNvPr id="143" name="Picture 1237" descr="cb1d6afdd5f24150f1a3ac8d711c8e44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8689"/>
              <a:ext cx="3675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 Box 1291"/>
            <p:cNvSpPr txBox="1">
              <a:spLocks noChangeArrowheads="1"/>
            </p:cNvSpPr>
            <p:nvPr/>
          </p:nvSpPr>
          <p:spPr bwMode="auto">
            <a:xfrm>
              <a:off x="1439" y="9352"/>
              <a:ext cx="311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8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仕事を探すには？</a:t>
              </a:r>
              <a:endParaRPr lang="ja-JP" sz="2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ＭＳ Ｐゴシック" panose="020B0600070205080204" pitchFamily="50" charset="-128"/>
              </a:endParaRPr>
            </a:p>
          </p:txBody>
        </p:sp>
        <p:sp>
          <p:nvSpPr>
            <p:cNvPr id="145" name="Text Box 1370"/>
            <p:cNvSpPr txBox="1">
              <a:spLocks noChangeArrowheads="1"/>
            </p:cNvSpPr>
            <p:nvPr/>
          </p:nvSpPr>
          <p:spPr bwMode="auto">
            <a:xfrm>
              <a:off x="1234" y="8752"/>
              <a:ext cx="311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8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仮事務所で</a:t>
              </a:r>
              <a:endParaRPr lang="ja-JP" sz="2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ＭＳ Ｐゴシック" panose="020B0600070205080204" pitchFamily="50" charset="-128"/>
              </a:endParaRPr>
            </a:p>
          </p:txBody>
        </p:sp>
      </p:grpSp>
      <p:pic>
        <p:nvPicPr>
          <p:cNvPr id="5179" name="図 51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62" r="6855" b="14382"/>
          <a:stretch/>
        </p:blipFill>
        <p:spPr>
          <a:xfrm>
            <a:off x="6126516" y="149700"/>
            <a:ext cx="4194244" cy="21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742578" y="7397894"/>
            <a:ext cx="677046" cy="431304"/>
          </a:xfrm>
        </p:spPr>
        <p:txBody>
          <a:bodyPr/>
          <a:lstStyle/>
          <a:p>
            <a:pPr>
              <a:defRPr/>
            </a:pPr>
            <a:fld id="{1E7B60AD-4920-461B-BB65-664D3DC09F1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9" y="2002632"/>
            <a:ext cx="4044621" cy="53952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" t="18001" b="33111"/>
          <a:stretch/>
        </p:blipFill>
        <p:spPr>
          <a:xfrm>
            <a:off x="5298055" y="2002632"/>
            <a:ext cx="4692693" cy="30664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78" r="10872" b="50889"/>
          <a:stretch/>
        </p:blipFill>
        <p:spPr>
          <a:xfrm>
            <a:off x="5268654" y="5361179"/>
            <a:ext cx="4722094" cy="2036715"/>
          </a:xfrm>
          <a:prstGeom prst="rect">
            <a:avLst/>
          </a:prstGeom>
        </p:spPr>
      </p:pic>
      <p:sp>
        <p:nvSpPr>
          <p:cNvPr id="3" name="下矢印吹き出し 2"/>
          <p:cNvSpPr/>
          <p:nvPr/>
        </p:nvSpPr>
        <p:spPr>
          <a:xfrm>
            <a:off x="576139" y="594122"/>
            <a:ext cx="9865096" cy="165618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シャッター閉鎖後の現状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89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619" y="234082"/>
            <a:ext cx="5400675" cy="771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4" name="直線コネクタ 13"/>
          <p:cNvCxnSpPr/>
          <p:nvPr/>
        </p:nvCxnSpPr>
        <p:spPr bwMode="auto">
          <a:xfrm>
            <a:off x="6480795" y="1098178"/>
            <a:ext cx="3672408" cy="4051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 bwMode="auto">
          <a:xfrm>
            <a:off x="6480795" y="1098178"/>
            <a:ext cx="144016" cy="61206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 bwMode="auto">
          <a:xfrm flipH="1">
            <a:off x="6624811" y="3906490"/>
            <a:ext cx="3528392" cy="34563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横巻き 6"/>
          <p:cNvSpPr/>
          <p:nvPr/>
        </p:nvSpPr>
        <p:spPr>
          <a:xfrm rot="21331942">
            <a:off x="276042" y="312281"/>
            <a:ext cx="5980819" cy="159760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31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（２０１９）年</a:t>
            </a:r>
            <a:r>
              <a:rPr lang="en-US" altLang="ja-JP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仮事務所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へ移転</a:t>
            </a:r>
            <a:endParaRPr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587319" y="1098178"/>
            <a:ext cx="181508" cy="626469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6731335" y="3762474"/>
            <a:ext cx="3562754" cy="36004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6624811" y="1125260"/>
            <a:ext cx="3566666" cy="35992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22905" y="4230526"/>
            <a:ext cx="7490587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財団とあい</a:t>
            </a:r>
            <a:r>
              <a:rPr kumimoji="1" lang="ja-JP" altLang="en-US" sz="1400" b="1" dirty="0" err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りん</a:t>
            </a:r>
            <a:r>
              <a:rPr kumimoji="1"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地域の主な出来事</a:t>
            </a:r>
            <a:endParaRPr kumimoji="1"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昭和</a:t>
            </a: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３６年　８月　　第１次釜ヶ崎暴動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昭和３６年　９月　　大阪府労働部西成分室開設（職業紹介を実施）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昭和３７年　９月　　財団法人西成労働福祉センター設立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昭和４５年  </a:t>
            </a:r>
            <a:r>
              <a:rPr kumimoji="1"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　あい</a:t>
            </a:r>
            <a:r>
              <a:rPr kumimoji="1" lang="ja-JP" altLang="en-US" sz="14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りん</a:t>
            </a: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労働福祉センターへ事務所移転　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昭和５６年　９月　　第１回たそがれコンサート開催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　５年　４月　　技能資格取得促進事業開始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　６年１１月　　高齢日雇労働者の特別清掃事業開始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平成１３年　７月　　厚生労働省から日雇労働者技能講習事業を受託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平成２０年　６月　　第２４次釜ヶ崎暴動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２５年　４月　　公益財団法人西成労働福祉センター設立　（公益財団法人へ移行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4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　 ３月　　南海高架下の仮事務所へ移転　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月より早朝紹介を実施</a:t>
            </a:r>
            <a:endParaRPr kumimoji="1"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852954" y="7530246"/>
            <a:ext cx="677046" cy="431304"/>
          </a:xfrm>
        </p:spPr>
        <p:txBody>
          <a:bodyPr/>
          <a:lstStyle/>
          <a:p>
            <a:pPr>
              <a:defRPr/>
            </a:pPr>
            <a:fld id="{1E7B60AD-4920-461B-BB65-664D3DC09F10}" type="slidenum">
              <a:rPr lang="en-US" sz="1400" smtClean="0"/>
              <a:pPr>
                <a:defRPr/>
              </a:pPr>
              <a:t>2</a:t>
            </a:fld>
            <a:endParaRPr 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6309999" y="2754362"/>
            <a:ext cx="170796" cy="44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0" r="16239" b="12143"/>
          <a:stretch/>
        </p:blipFill>
        <p:spPr>
          <a:xfrm>
            <a:off x="576139" y="1733562"/>
            <a:ext cx="4400991" cy="2484746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rot="15403192">
            <a:off x="4921358" y="2249030"/>
            <a:ext cx="753468" cy="1901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835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925301" y="7518687"/>
            <a:ext cx="677046" cy="431304"/>
          </a:xfrm>
        </p:spPr>
        <p:txBody>
          <a:bodyPr/>
          <a:lstStyle/>
          <a:p>
            <a:pPr>
              <a:defRPr/>
            </a:pPr>
            <a:fld id="{28019C4C-4661-4F23-9D82-00DB121367D7}" type="slidenum">
              <a:rPr lang="en-US" sz="1400" b="1" smtClean="0"/>
              <a:pPr>
                <a:defRPr/>
              </a:pPr>
              <a:t>3</a:t>
            </a:fld>
            <a:endParaRPr lang="en-US" sz="1400" b="1" dirty="0"/>
          </a:p>
        </p:txBody>
      </p:sp>
      <p:pic>
        <p:nvPicPr>
          <p:cNvPr id="3075" name="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7113" y="34290000"/>
            <a:ext cx="3614737" cy="94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19" r="12792" b="11019"/>
          <a:stretch/>
        </p:blipFill>
        <p:spPr>
          <a:xfrm>
            <a:off x="3662998" y="592565"/>
            <a:ext cx="6918127" cy="35139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5" t="13259" b="3779"/>
          <a:stretch/>
        </p:blipFill>
        <p:spPr>
          <a:xfrm rot="5400000">
            <a:off x="1202715" y="4299677"/>
            <a:ext cx="3859465" cy="30963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89" t="4964" b="8518"/>
          <a:stretch/>
        </p:blipFill>
        <p:spPr>
          <a:xfrm rot="5400000">
            <a:off x="-254529" y="1656114"/>
            <a:ext cx="3890336" cy="3112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ストライプ矢印 14"/>
          <p:cNvSpPr/>
          <p:nvPr/>
        </p:nvSpPr>
        <p:spPr>
          <a:xfrm rot="14185817">
            <a:off x="2288355" y="3927500"/>
            <a:ext cx="1310035" cy="53921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30"/>
          <a:stretch/>
        </p:blipFill>
        <p:spPr>
          <a:xfrm>
            <a:off x="4864212" y="4468368"/>
            <a:ext cx="4589615" cy="26276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" t="7053" b="23426"/>
          <a:stretch/>
        </p:blipFill>
        <p:spPr>
          <a:xfrm>
            <a:off x="8309460" y="5847873"/>
            <a:ext cx="2245981" cy="2118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" t="15495" b="30072"/>
          <a:stretch/>
        </p:blipFill>
        <p:spPr>
          <a:xfrm>
            <a:off x="455462" y="1570052"/>
            <a:ext cx="2487910" cy="10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31"/>
    </mc:Choice>
    <mc:Fallback xmlns="">
      <p:transition spd="slow" advTm="1408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89013" y="-1225944"/>
            <a:ext cx="6926217" cy="105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48" y="1413927"/>
            <a:ext cx="5203776" cy="3568572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6934" y="733217"/>
            <a:ext cx="3112889" cy="8101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61" tIns="10501" rIns="87761" bIns="10501"/>
          <a:lstStyle/>
          <a:p>
            <a:pPr>
              <a:lnSpc>
                <a:spcPts val="2835"/>
              </a:lnSpc>
            </a:pPr>
            <a:r>
              <a:rPr lang="ja-JP" altLang="en-US" sz="2835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大型</a:t>
            </a:r>
            <a:r>
              <a:rPr lang="ja-JP" altLang="en-US" sz="2835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バス　</a:t>
            </a:r>
            <a:endParaRPr lang="en-US" altLang="ja-JP" sz="2835" dirty="0" smtClean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lnSpc>
                <a:spcPts val="2835"/>
              </a:lnSpc>
            </a:pPr>
            <a:r>
              <a:rPr lang="ja-JP" altLang="en-US" sz="2835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ラッシュ</a:t>
            </a:r>
            <a:r>
              <a:rPr lang="ja-JP" altLang="en-US" sz="2835" dirty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の寄り場</a:t>
            </a:r>
            <a:endParaRPr lang="ja-JP" altLang="en-US" sz="2835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13577" y="307538"/>
            <a:ext cx="3793599" cy="1410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61" tIns="10501" rIns="87761" bIns="10501"/>
          <a:lstStyle/>
          <a:p>
            <a:pPr>
              <a:lnSpc>
                <a:spcPts val="4961"/>
              </a:lnSpc>
            </a:pPr>
            <a:r>
              <a:rPr lang="ja-JP" altLang="en-US" sz="4725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万博景気の</a:t>
            </a:r>
          </a:p>
          <a:p>
            <a:pPr algn="just">
              <a:lnSpc>
                <a:spcPts val="4961"/>
              </a:lnSpc>
            </a:pPr>
            <a:r>
              <a:rPr lang="en-US" altLang="ja-JP" sz="4725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1960</a:t>
            </a:r>
            <a:r>
              <a:rPr lang="ja-JP" altLang="en-US" sz="4725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年代末</a:t>
            </a:r>
            <a:endParaRPr lang="ja-JP" altLang="en-US" sz="4725"/>
          </a:p>
        </p:txBody>
      </p:sp>
      <p:pic>
        <p:nvPicPr>
          <p:cNvPr id="16389" name="図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85669">
            <a:off x="6930867" y="1753345"/>
            <a:ext cx="3156020" cy="30491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527191" y="562570"/>
            <a:ext cx="2874735" cy="9376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61" tIns="10501" rIns="87761" bIns="10501"/>
          <a:lstStyle/>
          <a:p>
            <a:pPr>
              <a:lnSpc>
                <a:spcPts val="3071"/>
              </a:lnSpc>
            </a:pPr>
            <a:r>
              <a:rPr lang="ja-JP" altLang="en-US" sz="2835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全国から労働力が流入する街</a:t>
            </a:r>
            <a:endParaRPr lang="ja-JP" altLang="en-US" sz="2835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828179" y="4730982"/>
            <a:ext cx="933867" cy="25109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87761" tIns="10501" rIns="87761" bIns="10501"/>
          <a:lstStyle/>
          <a:p>
            <a:endParaRPr lang="ja-JP" altLang="en-US">
              <a:latin typeface="Calibri" pitchFamily="34" charset="0"/>
            </a:endParaRPr>
          </a:p>
        </p:txBody>
      </p:sp>
      <p:cxnSp>
        <p:nvCxnSpPr>
          <p:cNvPr id="16392" name="AutoShape 8"/>
          <p:cNvCxnSpPr>
            <a:cxnSpLocks noChangeShapeType="1"/>
          </p:cNvCxnSpPr>
          <p:nvPr/>
        </p:nvCxnSpPr>
        <p:spPr bwMode="auto">
          <a:xfrm>
            <a:off x="1402881" y="4986160"/>
            <a:ext cx="425297" cy="425297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6393" name="AutoShape 9"/>
          <p:cNvCxnSpPr>
            <a:cxnSpLocks noChangeShapeType="1"/>
          </p:cNvCxnSpPr>
          <p:nvPr/>
        </p:nvCxnSpPr>
        <p:spPr bwMode="auto">
          <a:xfrm flipH="1">
            <a:off x="2934743" y="3879861"/>
            <a:ext cx="4136767" cy="151894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886725" y="6085539"/>
            <a:ext cx="5955744" cy="675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61" tIns="10501" rIns="87761" bIns="10501"/>
          <a:lstStyle/>
          <a:p>
            <a:pPr algn="just"/>
            <a:r>
              <a:rPr lang="en-US" altLang="ja-JP" b="1" dirty="0">
                <a:solidFill>
                  <a:srgbClr val="FF3300"/>
                </a:solidFill>
              </a:rPr>
              <a:t>1970</a:t>
            </a:r>
            <a:r>
              <a:rPr lang="ja-JP" altLang="en-US" b="1" dirty="0">
                <a:solidFill>
                  <a:srgbClr val="FF3300"/>
                </a:solidFill>
              </a:rPr>
              <a:t>年</a:t>
            </a:r>
            <a:r>
              <a:rPr lang="ja-JP" altLang="en-US" b="1" dirty="0" smtClean="0">
                <a:solidFill>
                  <a:srgbClr val="FF3300"/>
                </a:solidFill>
              </a:rPr>
              <a:t>吹田での万博。一つの隆盛期。</a:t>
            </a:r>
            <a:r>
              <a:rPr lang="ja-JP" altLang="en-US" b="1" dirty="0">
                <a:solidFill>
                  <a:srgbClr val="FF3300"/>
                </a:solidFill>
              </a:rPr>
              <a:t>この頃</a:t>
            </a:r>
            <a:r>
              <a:rPr lang="ja-JP" altLang="en-US" b="1" dirty="0" smtClean="0">
                <a:solidFill>
                  <a:srgbClr val="FF3300"/>
                </a:solidFill>
              </a:rPr>
              <a:t>のあい</a:t>
            </a:r>
            <a:r>
              <a:rPr lang="ja-JP" altLang="en-US" b="1" dirty="0" err="1" smtClean="0">
                <a:solidFill>
                  <a:srgbClr val="FF3300"/>
                </a:solidFill>
              </a:rPr>
              <a:t>りん</a:t>
            </a:r>
            <a:r>
              <a:rPr lang="ja-JP" altLang="en-US" b="1" dirty="0" smtClean="0">
                <a:solidFill>
                  <a:srgbClr val="FF3300"/>
                </a:solidFill>
              </a:rPr>
              <a:t>地域流入者</a:t>
            </a:r>
            <a:r>
              <a:rPr lang="ja-JP" altLang="en-US" b="1" dirty="0">
                <a:solidFill>
                  <a:srgbClr val="FF3300"/>
                </a:solidFill>
              </a:rPr>
              <a:t>はいま</a:t>
            </a:r>
            <a:r>
              <a:rPr lang="en-US" altLang="ja-JP" b="1" dirty="0">
                <a:solidFill>
                  <a:srgbClr val="FF3300"/>
                </a:solidFill>
              </a:rPr>
              <a:t>70</a:t>
            </a:r>
            <a:r>
              <a:rPr lang="ja-JP" altLang="en-US" b="1" dirty="0" smtClean="0">
                <a:solidFill>
                  <a:srgbClr val="FF3300"/>
                </a:solidFill>
              </a:rPr>
              <a:t>歳前後となり、ほとんどが生活</a:t>
            </a:r>
            <a:r>
              <a:rPr lang="ja-JP" altLang="en-US" b="1" dirty="0">
                <a:solidFill>
                  <a:srgbClr val="FF3300"/>
                </a:solidFill>
              </a:rPr>
              <a:t>保護に。</a:t>
            </a:r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808227" y="7538443"/>
            <a:ext cx="2824103" cy="303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7761" tIns="10501" rIns="87761" bIns="10501"/>
          <a:lstStyle/>
          <a:p>
            <a:pPr algn="just"/>
            <a:r>
              <a:rPr lang="ja-JP" altLang="en-US" sz="1418" dirty="0">
                <a:latin typeface="Century" pitchFamily="18" charset="0"/>
                <a:ea typeface="ＭＳ 明朝" pitchFamily="17" charset="-128"/>
              </a:rPr>
              <a:t>絵：ありむら潜</a:t>
            </a:r>
            <a:endParaRPr lang="ja-JP" altLang="en-US" sz="1418" dirty="0"/>
          </a:p>
        </p:txBody>
      </p:sp>
      <p:sp>
        <p:nvSpPr>
          <p:cNvPr id="16396" name="Rectangle 17"/>
          <p:cNvSpPr>
            <a:spLocks noChangeArrowheads="1"/>
          </p:cNvSpPr>
          <p:nvPr/>
        </p:nvSpPr>
        <p:spPr bwMode="auto">
          <a:xfrm>
            <a:off x="5485061" y="7538442"/>
            <a:ext cx="4423677" cy="56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「</a:t>
            </a:r>
            <a:r>
              <a:rPr lang="en-US" altLang="ja-JP" sz="1890" b="1"/>
              <a:t>1</a:t>
            </a:r>
            <a:r>
              <a:rPr lang="ja-JP" altLang="en-US" sz="1890" b="1"/>
              <a:t>日２つの仕事をこなした」等の逸話も</a:t>
            </a:r>
            <a:r>
              <a:rPr lang="ja-JP" altLang="en-US" b="1"/>
              <a:t>。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>
          <a:xfrm>
            <a:off x="9908738" y="7604075"/>
            <a:ext cx="677046" cy="431304"/>
          </a:xfrm>
        </p:spPr>
        <p:txBody>
          <a:bodyPr/>
          <a:lstStyle/>
          <a:p>
            <a:pPr>
              <a:defRPr/>
            </a:pPr>
            <a:fld id="{60ED9C9D-2D63-4842-BEB7-2186D62985D7}" type="slidenum">
              <a:rPr lang="ja-JP" altLang="en-US" sz="1400" smtClean="0"/>
              <a:pPr>
                <a:defRPr/>
              </a:pPr>
              <a:t>4</a:t>
            </a:fld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898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  <p:bldP spid="16394" grpId="0" animBg="1"/>
      <p:bldP spid="16395" grpId="0" animBg="1"/>
      <p:bldP spid="163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S39求人風景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13" y="707129"/>
            <a:ext cx="5858525" cy="4393643"/>
          </a:xfrm>
          <a:prstGeom prst="rect">
            <a:avLst/>
          </a:prstGeom>
          <a:noFill/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00" y="5100772"/>
            <a:ext cx="5014217" cy="28952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352" y="137337"/>
            <a:ext cx="6510417" cy="605603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昭和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39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年の仕事を求めて集まってきている風景</a:t>
            </a:r>
            <a:endParaRPr kumimoji="1" lang="ja-JP" altLang="en-US" sz="2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892659" y="7625725"/>
            <a:ext cx="605554" cy="431304"/>
          </a:xfrm>
        </p:spPr>
        <p:txBody>
          <a:bodyPr/>
          <a:lstStyle/>
          <a:p>
            <a:pPr>
              <a:defRPr/>
            </a:pPr>
            <a:fld id="{266D0CBB-EE64-4D83-8437-F4BA1AE54278}" type="slidenum">
              <a:rPr lang="en-US" sz="1400" b="1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233" y="1349227"/>
            <a:ext cx="2875203" cy="2155541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7237879" y="3524452"/>
            <a:ext cx="4273946" cy="460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810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810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algn="ctr" defTabSz="4810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algn="ctr" defTabSz="4810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algn="ctr" defTabSz="4810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94394" indent="-244945" algn="ctr" defTabSz="48138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184284" indent="-244945" algn="ctr" defTabSz="48138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674174" indent="-244945" algn="ctr" defTabSz="48138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164063" indent="-244945" algn="ctr" defTabSz="48138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7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ja-JP" altLang="en-US" sz="2400" kern="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当時の西成分室前</a:t>
            </a:r>
            <a:endParaRPr kumimoji="1" lang="ja-JP" altLang="en-US" sz="2400" kern="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592" y="2939762"/>
            <a:ext cx="6468301" cy="4624983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flipH="1">
            <a:off x="1584251" y="3247820"/>
            <a:ext cx="5735983" cy="27937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386694" y="670567"/>
            <a:ext cx="3235825" cy="77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prstClr val="black"/>
                </a:solidFill>
              </a:rPr>
              <a:t>西成分室から移動事務所（バス）で、求人の行われている地点（後のあいりん総合センター建設場所）に行き、事業所指導や求人状況の把握を行う</a:t>
            </a:r>
            <a:endParaRPr kumimoji="1"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58" y="1742181"/>
            <a:ext cx="10483850" cy="619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950895" y="7506890"/>
            <a:ext cx="677046" cy="431304"/>
          </a:xfrm>
        </p:spPr>
        <p:txBody>
          <a:bodyPr/>
          <a:lstStyle/>
          <a:p>
            <a:pPr>
              <a:defRPr/>
            </a:pPr>
            <a:fld id="{266D0CBB-EE64-4D83-8437-F4BA1AE54278}" type="slidenum">
              <a:rPr lang="en-US" sz="1400" smtClean="0"/>
              <a:pPr>
                <a:defRPr/>
              </a:pPr>
              <a:t>6</a:t>
            </a:fld>
            <a:endParaRPr lang="en-US" sz="1400" dirty="0"/>
          </a:p>
        </p:txBody>
      </p:sp>
      <p:sp>
        <p:nvSpPr>
          <p:cNvPr id="3" name="正方形/長方形 2"/>
          <p:cNvSpPr/>
          <p:nvPr/>
        </p:nvSpPr>
        <p:spPr>
          <a:xfrm>
            <a:off x="192302" y="590207"/>
            <a:ext cx="6408712" cy="614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シャッター閉鎖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27" y="162074"/>
            <a:ext cx="370668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80" y="514519"/>
            <a:ext cx="10205589" cy="707197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505131" y="5058618"/>
            <a:ext cx="113604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２０１７年度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手帳　　</a:t>
            </a:r>
            <a:r>
              <a:rPr kumimoji="1" lang="en-US" altLang="ja-JP" sz="1000" dirty="0" smtClean="0"/>
              <a:t>853</a:t>
            </a:r>
            <a:r>
              <a:rPr kumimoji="1" lang="ja-JP" altLang="en-US" sz="1000" dirty="0" smtClean="0"/>
              <a:t>人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特掃　　</a:t>
            </a:r>
            <a:r>
              <a:rPr kumimoji="1" lang="en-US" altLang="ja-JP" sz="1000" dirty="0" smtClean="0"/>
              <a:t>1223</a:t>
            </a:r>
            <a:r>
              <a:rPr kumimoji="1" lang="ja-JP" altLang="en-US" sz="1000" dirty="0" smtClean="0"/>
              <a:t>人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現金求人　</a:t>
            </a:r>
            <a:r>
              <a:rPr kumimoji="1" lang="en-US" altLang="ja-JP" sz="1000" dirty="0" smtClean="0"/>
              <a:t>853</a:t>
            </a:r>
            <a:r>
              <a:rPr kumimoji="1" lang="ja-JP" altLang="en-US" sz="1000" dirty="0" smtClean="0"/>
              <a:t>人</a:t>
            </a:r>
            <a:endParaRPr kumimoji="1" lang="ja-JP" altLang="en-US" sz="1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734629" y="7586492"/>
            <a:ext cx="677046" cy="431304"/>
          </a:xfrm>
        </p:spPr>
        <p:txBody>
          <a:bodyPr/>
          <a:lstStyle/>
          <a:p>
            <a:pPr>
              <a:defRPr/>
            </a:pPr>
            <a:fld id="{1E7B60AD-4920-461B-BB65-664D3DC09F10}" type="slidenum">
              <a:rPr lang="en-US" sz="1400" smtClean="0"/>
              <a:pPr>
                <a:defRPr/>
              </a:pPr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4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833651" y="7569614"/>
            <a:ext cx="677046" cy="431304"/>
          </a:xfrm>
        </p:spPr>
        <p:txBody>
          <a:bodyPr/>
          <a:lstStyle/>
          <a:p>
            <a:pPr>
              <a:defRPr/>
            </a:pPr>
            <a:fld id="{28019C4C-4661-4F23-9D82-00DB121367D7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79413" y="1847745"/>
            <a:ext cx="9816118" cy="6129582"/>
            <a:chOff x="809546" y="1275853"/>
            <a:chExt cx="9816118" cy="6129582"/>
          </a:xfrm>
        </p:grpSpPr>
        <p:sp>
          <p:nvSpPr>
            <p:cNvPr id="7" name="正方形/長方形 6"/>
            <p:cNvSpPr/>
            <p:nvPr/>
          </p:nvSpPr>
          <p:spPr>
            <a:xfrm>
              <a:off x="809546" y="3474442"/>
              <a:ext cx="846713" cy="22322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総合受付</a:t>
              </a: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 rot="18958900">
              <a:off x="1816381" y="3120120"/>
              <a:ext cx="1190134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 rot="2063757">
              <a:off x="2000545" y="4878597"/>
              <a:ext cx="792088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7468222" y="2410728"/>
              <a:ext cx="526209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rot="16200000">
              <a:off x="5640178" y="3125706"/>
              <a:ext cx="622079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9158375" y="4319671"/>
              <a:ext cx="569045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7502564" y="5348565"/>
              <a:ext cx="576064" cy="55892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136979" y="2189756"/>
              <a:ext cx="846713" cy="39489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職業紹介</a:t>
              </a:r>
              <a:endParaRPr kumimoji="1" lang="ja-JP" altLang="en-US" sz="2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9778951" y="2796128"/>
              <a:ext cx="846713" cy="4044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就　　労</a:t>
              </a:r>
              <a:endParaRPr kumimoji="1" lang="ja-JP" altLang="en-US" sz="2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032414" y="2189756"/>
              <a:ext cx="4309306" cy="7970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求職相談</a:t>
              </a: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924578" y="3934158"/>
              <a:ext cx="1416938" cy="2276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総合</a:t>
              </a:r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相談</a:t>
              </a:r>
              <a:endPara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労働相談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労災相談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その他相談</a:t>
              </a:r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081348" y="3835688"/>
              <a:ext cx="1600213" cy="10600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就労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支援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496335" y="5138747"/>
              <a:ext cx="1868742" cy="1071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kumimoji="1" lang="ja-JP" altLang="en-US" sz="2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職業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訓練</a:t>
              </a: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454331" y="4167621"/>
              <a:ext cx="526209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/>
            <p:cNvSpPr/>
            <p:nvPr/>
          </p:nvSpPr>
          <p:spPr>
            <a:xfrm>
              <a:off x="4717435" y="5348565"/>
              <a:ext cx="526209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/>
            <p:cNvSpPr/>
            <p:nvPr/>
          </p:nvSpPr>
          <p:spPr>
            <a:xfrm rot="16200000">
              <a:off x="6291596" y="3711184"/>
              <a:ext cx="1793037" cy="5760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左右矢印 8"/>
            <p:cNvSpPr/>
            <p:nvPr/>
          </p:nvSpPr>
          <p:spPr>
            <a:xfrm rot="5400000">
              <a:off x="3288936" y="3200085"/>
              <a:ext cx="755366" cy="538368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カーブ矢印 24"/>
            <p:cNvSpPr/>
            <p:nvPr/>
          </p:nvSpPr>
          <p:spPr>
            <a:xfrm rot="11509066" flipV="1">
              <a:off x="6095378" y="1275853"/>
              <a:ext cx="4248472" cy="961973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下カーブ矢印 25"/>
            <p:cNvSpPr/>
            <p:nvPr/>
          </p:nvSpPr>
          <p:spPr>
            <a:xfrm rot="10800000">
              <a:off x="3464424" y="6581076"/>
              <a:ext cx="6237364" cy="824359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374098" y="938070"/>
            <a:ext cx="8626748" cy="11228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西成労働</a:t>
            </a:r>
            <a:r>
              <a:rPr lang="ja-JP" altLang="en-US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福祉福祉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センターの目的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職業の不安定な者が多数居住している、あい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りん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地域における労働者の職業の安定を図るとともに、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これら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の者の福祉の増進に努め、もって労働者の生活の向上に資する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ことを目的とする。</a:t>
            </a:r>
            <a:endParaRPr kumimoji="1" lang="ja-JP" altLang="en-US" dirty="0"/>
          </a:p>
        </p:txBody>
      </p:sp>
      <p:sp>
        <p:nvSpPr>
          <p:cNvPr id="6" name="爆発 2 5"/>
          <p:cNvSpPr/>
          <p:nvPr/>
        </p:nvSpPr>
        <p:spPr>
          <a:xfrm>
            <a:off x="5292395" y="6326359"/>
            <a:ext cx="3436095" cy="16778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技能講習にとどまらない</a:t>
            </a:r>
            <a:endParaRPr kumimoji="1" lang="en-US" altLang="ja-JP" sz="1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人材育成を</a:t>
            </a:r>
            <a:endParaRPr kumimoji="1" lang="ja-JP" alt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576139" y="6561638"/>
            <a:ext cx="1742362" cy="561843"/>
          </a:xfrm>
          <a:prstGeom prst="wedgeRoundRectCallout">
            <a:avLst>
              <a:gd name="adj1" fmla="val -6163"/>
              <a:gd name="adj2" fmla="val -16580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利用者（求職者）カードの発行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横巻き 26"/>
          <p:cNvSpPr/>
          <p:nvPr/>
        </p:nvSpPr>
        <p:spPr>
          <a:xfrm>
            <a:off x="284008" y="38292"/>
            <a:ext cx="6598691" cy="953074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西成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労働福祉センターの取り組み</a:t>
            </a:r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0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巻き 9"/>
          <p:cNvSpPr/>
          <p:nvPr/>
        </p:nvSpPr>
        <p:spPr>
          <a:xfrm>
            <a:off x="365785" y="3834483"/>
            <a:ext cx="10139221" cy="403244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9" name="横巻き 8"/>
          <p:cNvSpPr/>
          <p:nvPr/>
        </p:nvSpPr>
        <p:spPr>
          <a:xfrm>
            <a:off x="365785" y="1674241"/>
            <a:ext cx="10081119" cy="280831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67466" y="954162"/>
            <a:ext cx="9457746" cy="66967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移転に伴い、寄り場に代わり、事務所内に求人スペースを設置。　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求人車両の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駐車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は、事務所前道路を活用する。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求人票を事務所内で掲示、求職者に紹介票を交付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33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★財団による明示が明確化</a:t>
            </a:r>
            <a:endParaRPr lang="en-US" altLang="ja-JP" sz="33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利用者カード・求人担当者カードの活用による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紹介と相談・就労支援の連携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3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★就労実績の把握による幅広い職業紹介の展開</a:t>
            </a:r>
            <a:endParaRPr lang="en-US" altLang="ja-JP" sz="31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3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lang="ja-JP" altLang="en-US" sz="31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ニーズの把握蓄積による就労支援の充実</a:t>
            </a:r>
            <a:endParaRPr lang="en-US" altLang="ja-JP" sz="31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　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827960" y="7579547"/>
            <a:ext cx="677046" cy="431304"/>
          </a:xfrm>
        </p:spPr>
        <p:txBody>
          <a:bodyPr/>
          <a:lstStyle/>
          <a:p>
            <a:pPr>
              <a:defRPr/>
            </a:pPr>
            <a:fld id="{28019C4C-4661-4F23-9D82-00DB121367D7}" type="slidenum">
              <a:rPr lang="en-US" sz="1400" b="1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1176595" y="343853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176595" y="592271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365785" y="64870"/>
            <a:ext cx="6671121" cy="953074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仮移転に伴う事業の変更ポイント</a:t>
            </a:r>
            <a:r>
              <a:rPr kumimoji="1" lang="ja-JP" altLang="en-US" sz="3200" dirty="0" smtClean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kumimoji="1" lang="ja-JP" altLang="en-US" sz="32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星 7 1"/>
          <p:cNvSpPr/>
          <p:nvPr/>
        </p:nvSpPr>
        <p:spPr>
          <a:xfrm>
            <a:off x="7036907" y="64870"/>
            <a:ext cx="3589986" cy="132134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早朝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OPE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1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PresentationFormat>ユーザー設定</PresentationFormat>
  <Paragraphs>143</Paragraphs>
  <Slides>13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HGP創英角ﾎﾟｯﾌﾟ体</vt:lpstr>
      <vt:lpstr>HGS創英角ﾎﾟｯﾌﾟ体</vt:lpstr>
      <vt:lpstr>HG丸ｺﾞｼｯｸM-PRO</vt:lpstr>
      <vt:lpstr>ＭＳ Ｐゴシック</vt:lpstr>
      <vt:lpstr>ＭＳ Ｐ明朝</vt:lpstr>
      <vt:lpstr>ＭＳ ゴシック</vt:lpstr>
      <vt:lpstr>ＭＳ 明朝</vt:lpstr>
      <vt:lpstr>Arial</vt:lpstr>
      <vt:lpstr>Calibri</vt:lpstr>
      <vt:lpstr>Century</vt:lpstr>
      <vt:lpstr>Times New Roman</vt:lpstr>
      <vt:lpstr>Tw Cen MT</vt:lpstr>
      <vt:lpstr>しずく</vt:lpstr>
      <vt:lpstr>公益財団法人　西成労働福祉センター 　　 </vt:lpstr>
      <vt:lpstr>PowerPoint プレゼンテーション</vt:lpstr>
      <vt:lpstr>PowerPoint プレゼンテーション</vt:lpstr>
      <vt:lpstr>PowerPoint プレゼンテーション</vt:lpstr>
      <vt:lpstr>昭和39年の仕事を求めて集まってきている風景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あいりん労働福祉センターにおける 　　　　　相対方式　プラカードの掲示による早朝紹介　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2019-06-26T04:09:39Z</dcterms:created>
  <dcterms:modified xsi:type="dcterms:W3CDTF">2019-06-26T04:10:15Z</dcterms:modified>
</cp:coreProperties>
</file>