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25"/>
  </p:notesMasterIdLst>
  <p:handoutMasterIdLst>
    <p:handoutMasterId r:id="rId26"/>
  </p:handoutMasterIdLst>
  <p:sldIdLst>
    <p:sldId id="918" r:id="rId2"/>
    <p:sldId id="1025" r:id="rId3"/>
    <p:sldId id="1027" r:id="rId4"/>
    <p:sldId id="1438" r:id="rId5"/>
    <p:sldId id="1425" r:id="rId6"/>
    <p:sldId id="1449" r:id="rId7"/>
    <p:sldId id="1450" r:id="rId8"/>
    <p:sldId id="1342" r:id="rId9"/>
    <p:sldId id="1466" r:id="rId10"/>
    <p:sldId id="1287" r:id="rId11"/>
    <p:sldId id="1288" r:id="rId12"/>
    <p:sldId id="1061" r:id="rId13"/>
    <p:sldId id="1429" r:id="rId14"/>
    <p:sldId id="1462" r:id="rId15"/>
    <p:sldId id="1459" r:id="rId16"/>
    <p:sldId id="1453" r:id="rId17"/>
    <p:sldId id="1432" r:id="rId18"/>
    <p:sldId id="1433" r:id="rId19"/>
    <p:sldId id="1464" r:id="rId20"/>
    <p:sldId id="1454" r:id="rId21"/>
    <p:sldId id="1341" r:id="rId22"/>
    <p:sldId id="1461" r:id="rId23"/>
    <p:sldId id="1447" r:id="rId24"/>
  </p:sldIdLst>
  <p:sldSz cx="9906000" cy="6858000" type="A4"/>
  <p:notesSz cx="6646863" cy="9777413"/>
  <p:defaultTextStyle>
    <a:defPPr>
      <a:defRPr lang="ja-JP"/>
    </a:defPPr>
    <a:lvl1pPr algn="l" rtl="0" fontAlgn="base">
      <a:spcBef>
        <a:spcPct val="50000"/>
      </a:spcBef>
      <a:spcAft>
        <a:spcPct val="0"/>
      </a:spcAft>
      <a:defRPr kumimoji="1" sz="800" kern="1200">
        <a:solidFill>
          <a:schemeClr val="tx1"/>
        </a:solidFill>
        <a:latin typeface="Verdana" pitchFamily="34" charset="0"/>
        <a:ea typeface="ＭＳ Ｐゴシック" pitchFamily="50" charset="-128"/>
        <a:cs typeface="+mn-cs"/>
      </a:defRPr>
    </a:lvl1pPr>
    <a:lvl2pPr marL="457200" algn="l" rtl="0" fontAlgn="base">
      <a:spcBef>
        <a:spcPct val="50000"/>
      </a:spcBef>
      <a:spcAft>
        <a:spcPct val="0"/>
      </a:spcAft>
      <a:defRPr kumimoji="1" sz="800" kern="1200">
        <a:solidFill>
          <a:schemeClr val="tx1"/>
        </a:solidFill>
        <a:latin typeface="Verdana" pitchFamily="34" charset="0"/>
        <a:ea typeface="ＭＳ Ｐゴシック" pitchFamily="50" charset="-128"/>
        <a:cs typeface="+mn-cs"/>
      </a:defRPr>
    </a:lvl2pPr>
    <a:lvl3pPr marL="914400" algn="l" rtl="0" fontAlgn="base">
      <a:spcBef>
        <a:spcPct val="50000"/>
      </a:spcBef>
      <a:spcAft>
        <a:spcPct val="0"/>
      </a:spcAft>
      <a:defRPr kumimoji="1" sz="800" kern="1200">
        <a:solidFill>
          <a:schemeClr val="tx1"/>
        </a:solidFill>
        <a:latin typeface="Verdana" pitchFamily="34" charset="0"/>
        <a:ea typeface="ＭＳ Ｐゴシック" pitchFamily="50" charset="-128"/>
        <a:cs typeface="+mn-cs"/>
      </a:defRPr>
    </a:lvl3pPr>
    <a:lvl4pPr marL="1371600" algn="l" rtl="0" fontAlgn="base">
      <a:spcBef>
        <a:spcPct val="50000"/>
      </a:spcBef>
      <a:spcAft>
        <a:spcPct val="0"/>
      </a:spcAft>
      <a:defRPr kumimoji="1" sz="800" kern="1200">
        <a:solidFill>
          <a:schemeClr val="tx1"/>
        </a:solidFill>
        <a:latin typeface="Verdana" pitchFamily="34" charset="0"/>
        <a:ea typeface="ＭＳ Ｐゴシック" pitchFamily="50" charset="-128"/>
        <a:cs typeface="+mn-cs"/>
      </a:defRPr>
    </a:lvl4pPr>
    <a:lvl5pPr marL="1828800" algn="l" rtl="0" fontAlgn="base">
      <a:spcBef>
        <a:spcPct val="50000"/>
      </a:spcBef>
      <a:spcAft>
        <a:spcPct val="0"/>
      </a:spcAft>
      <a:defRPr kumimoji="1" sz="800" kern="1200">
        <a:solidFill>
          <a:schemeClr val="tx1"/>
        </a:solidFill>
        <a:latin typeface="Verdana" pitchFamily="34" charset="0"/>
        <a:ea typeface="ＭＳ Ｐゴシック" pitchFamily="50" charset="-128"/>
        <a:cs typeface="+mn-cs"/>
      </a:defRPr>
    </a:lvl5pPr>
    <a:lvl6pPr marL="2286000" algn="l" defTabSz="914400" rtl="0" eaLnBrk="1" latinLnBrk="0" hangingPunct="1">
      <a:defRPr kumimoji="1" sz="800" kern="1200">
        <a:solidFill>
          <a:schemeClr val="tx1"/>
        </a:solidFill>
        <a:latin typeface="Verdana" pitchFamily="34" charset="0"/>
        <a:ea typeface="ＭＳ Ｐゴシック" pitchFamily="50" charset="-128"/>
        <a:cs typeface="+mn-cs"/>
      </a:defRPr>
    </a:lvl6pPr>
    <a:lvl7pPr marL="2743200" algn="l" defTabSz="914400" rtl="0" eaLnBrk="1" latinLnBrk="0" hangingPunct="1">
      <a:defRPr kumimoji="1" sz="800" kern="1200">
        <a:solidFill>
          <a:schemeClr val="tx1"/>
        </a:solidFill>
        <a:latin typeface="Verdana" pitchFamily="34" charset="0"/>
        <a:ea typeface="ＭＳ Ｐゴシック" pitchFamily="50" charset="-128"/>
        <a:cs typeface="+mn-cs"/>
      </a:defRPr>
    </a:lvl7pPr>
    <a:lvl8pPr marL="3200400" algn="l" defTabSz="914400" rtl="0" eaLnBrk="1" latinLnBrk="0" hangingPunct="1">
      <a:defRPr kumimoji="1" sz="800" kern="1200">
        <a:solidFill>
          <a:schemeClr val="tx1"/>
        </a:solidFill>
        <a:latin typeface="Verdana" pitchFamily="34" charset="0"/>
        <a:ea typeface="ＭＳ Ｐゴシック" pitchFamily="50" charset="-128"/>
        <a:cs typeface="+mn-cs"/>
      </a:defRPr>
    </a:lvl8pPr>
    <a:lvl9pPr marL="3657600" algn="l" defTabSz="914400" rtl="0" eaLnBrk="1" latinLnBrk="0" hangingPunct="1">
      <a:defRPr kumimoji="1" sz="800" kern="1200">
        <a:solidFill>
          <a:schemeClr val="tx1"/>
        </a:solidFill>
        <a:latin typeface="Verdan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6600"/>
    <a:srgbClr val="00B0F0"/>
    <a:srgbClr val="99CCFF"/>
    <a:srgbClr val="3399FF"/>
    <a:srgbClr val="F5F5FB"/>
    <a:srgbClr val="00FFFF"/>
    <a:srgbClr val="A5A5A5"/>
    <a:srgbClr val="CCE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テーマ スタイル 2 - アクセント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5186" autoAdjust="0"/>
  </p:normalViewPr>
  <p:slideViewPr>
    <p:cSldViewPr snapToGrid="0">
      <p:cViewPr varScale="1">
        <p:scale>
          <a:sx n="82" d="100"/>
          <a:sy n="82" d="100"/>
        </p:scale>
        <p:origin x="906" y="8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3" y="4"/>
            <a:ext cx="2880882" cy="489264"/>
          </a:xfrm>
          <a:prstGeom prst="rect">
            <a:avLst/>
          </a:prstGeom>
          <a:noFill/>
          <a:ln w="9525">
            <a:noFill/>
            <a:miter lim="800000"/>
            <a:headEnd/>
            <a:tailEnd/>
          </a:ln>
        </p:spPr>
        <p:txBody>
          <a:bodyPr vert="horz" wrap="square" lIns="85946" tIns="42972" rIns="85946" bIns="42972" numCol="1" anchor="t" anchorCtr="0" compatLnSpc="1">
            <a:prstTxWarp prst="textNoShape">
              <a:avLst/>
            </a:prstTxWarp>
          </a:bodyPr>
          <a:lstStyle>
            <a:lvl1pPr defTabSz="860518">
              <a:spcBef>
                <a:spcPct val="0"/>
              </a:spcBef>
              <a:defRPr sz="1100" b="1">
                <a:latin typeface="Arial" charset="0"/>
              </a:defRPr>
            </a:lvl1pPr>
          </a:lstStyle>
          <a:p>
            <a:pPr>
              <a:defRPr/>
            </a:pPr>
            <a:endParaRPr lang="en-US" altLang="ja-JP"/>
          </a:p>
        </p:txBody>
      </p:sp>
      <p:sp>
        <p:nvSpPr>
          <p:cNvPr id="26627" name="Rectangle 3"/>
          <p:cNvSpPr>
            <a:spLocks noGrp="1" noChangeArrowheads="1"/>
          </p:cNvSpPr>
          <p:nvPr>
            <p:ph type="dt" sz="quarter" idx="1"/>
          </p:nvPr>
        </p:nvSpPr>
        <p:spPr bwMode="auto">
          <a:xfrm>
            <a:off x="3765983" y="4"/>
            <a:ext cx="2880882" cy="489264"/>
          </a:xfrm>
          <a:prstGeom prst="rect">
            <a:avLst/>
          </a:prstGeom>
          <a:noFill/>
          <a:ln w="9525">
            <a:noFill/>
            <a:miter lim="800000"/>
            <a:headEnd/>
            <a:tailEnd/>
          </a:ln>
        </p:spPr>
        <p:txBody>
          <a:bodyPr vert="horz" wrap="square" lIns="85946" tIns="42972" rIns="85946" bIns="42972" numCol="1" anchor="t" anchorCtr="0" compatLnSpc="1">
            <a:prstTxWarp prst="textNoShape">
              <a:avLst/>
            </a:prstTxWarp>
          </a:bodyPr>
          <a:lstStyle>
            <a:lvl1pPr algn="r" defTabSz="860518">
              <a:spcBef>
                <a:spcPct val="0"/>
              </a:spcBef>
              <a:defRPr sz="1100" b="1">
                <a:latin typeface="Arial" charset="0"/>
              </a:defRPr>
            </a:lvl1pPr>
          </a:lstStyle>
          <a:p>
            <a:pPr>
              <a:defRPr/>
            </a:pPr>
            <a:endParaRPr lang="en-US" altLang="ja-JP"/>
          </a:p>
        </p:txBody>
      </p:sp>
      <p:sp>
        <p:nvSpPr>
          <p:cNvPr id="26628" name="Rectangle 4"/>
          <p:cNvSpPr>
            <a:spLocks noGrp="1" noChangeArrowheads="1"/>
          </p:cNvSpPr>
          <p:nvPr>
            <p:ph type="ftr" sz="quarter" idx="2"/>
          </p:nvPr>
        </p:nvSpPr>
        <p:spPr bwMode="auto">
          <a:xfrm>
            <a:off x="3" y="9288151"/>
            <a:ext cx="2880882" cy="489264"/>
          </a:xfrm>
          <a:prstGeom prst="rect">
            <a:avLst/>
          </a:prstGeom>
          <a:noFill/>
          <a:ln w="9525">
            <a:noFill/>
            <a:miter lim="800000"/>
            <a:headEnd/>
            <a:tailEnd/>
          </a:ln>
        </p:spPr>
        <p:txBody>
          <a:bodyPr vert="horz" wrap="square" lIns="85946" tIns="42972" rIns="85946" bIns="42972" numCol="1" anchor="b" anchorCtr="0" compatLnSpc="1">
            <a:prstTxWarp prst="textNoShape">
              <a:avLst/>
            </a:prstTxWarp>
          </a:bodyPr>
          <a:lstStyle>
            <a:lvl1pPr defTabSz="860518">
              <a:spcBef>
                <a:spcPct val="0"/>
              </a:spcBef>
              <a:defRPr sz="1100" b="1">
                <a:latin typeface="Arial" charset="0"/>
              </a:defRPr>
            </a:lvl1pPr>
          </a:lstStyle>
          <a:p>
            <a:pPr>
              <a:defRPr/>
            </a:pPr>
            <a:endParaRPr lang="en-US" altLang="ja-JP"/>
          </a:p>
        </p:txBody>
      </p:sp>
      <p:sp>
        <p:nvSpPr>
          <p:cNvPr id="26629" name="Rectangle 5"/>
          <p:cNvSpPr>
            <a:spLocks noGrp="1" noChangeArrowheads="1"/>
          </p:cNvSpPr>
          <p:nvPr>
            <p:ph type="sldNum" sz="quarter" idx="3"/>
          </p:nvPr>
        </p:nvSpPr>
        <p:spPr bwMode="auto">
          <a:xfrm>
            <a:off x="3765983" y="9288151"/>
            <a:ext cx="2880882" cy="489264"/>
          </a:xfrm>
          <a:prstGeom prst="rect">
            <a:avLst/>
          </a:prstGeom>
          <a:noFill/>
          <a:ln w="9525">
            <a:noFill/>
            <a:miter lim="800000"/>
            <a:headEnd/>
            <a:tailEnd/>
          </a:ln>
        </p:spPr>
        <p:txBody>
          <a:bodyPr vert="horz" wrap="square" lIns="85946" tIns="42972" rIns="85946" bIns="42972" numCol="1" anchor="b" anchorCtr="0" compatLnSpc="1">
            <a:prstTxWarp prst="textNoShape">
              <a:avLst/>
            </a:prstTxWarp>
          </a:bodyPr>
          <a:lstStyle>
            <a:lvl1pPr algn="r" defTabSz="860518">
              <a:spcBef>
                <a:spcPct val="0"/>
              </a:spcBef>
              <a:defRPr sz="1100" b="1">
                <a:latin typeface="Arial" charset="0"/>
              </a:defRPr>
            </a:lvl1pPr>
          </a:lstStyle>
          <a:p>
            <a:pPr>
              <a:defRPr/>
            </a:pPr>
            <a:fld id="{0BD38849-BD6A-41A3-8CE1-CB04B47F541F}" type="slidenum">
              <a:rPr lang="en-US" altLang="ja-JP"/>
              <a:pPr>
                <a:defRPr/>
              </a:pPr>
              <a:t>‹#›</a:t>
            </a:fld>
            <a:endParaRPr lang="en-US" altLang="ja-JP"/>
          </a:p>
        </p:txBody>
      </p:sp>
    </p:spTree>
    <p:extLst>
      <p:ext uri="{BB962C8B-B14F-4D97-AF65-F5344CB8AC3E}">
        <p14:creationId xmlns:p14="http://schemas.microsoft.com/office/powerpoint/2010/main" val="708355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 y="4"/>
            <a:ext cx="2880882" cy="489264"/>
          </a:xfrm>
          <a:prstGeom prst="rect">
            <a:avLst/>
          </a:prstGeom>
          <a:noFill/>
          <a:ln w="9525">
            <a:noFill/>
            <a:miter lim="800000"/>
            <a:headEnd/>
            <a:tailEnd/>
          </a:ln>
        </p:spPr>
        <p:txBody>
          <a:bodyPr vert="horz" wrap="square" lIns="85946" tIns="42972" rIns="85946" bIns="42972" numCol="1" anchor="t" anchorCtr="0" compatLnSpc="1">
            <a:prstTxWarp prst="textNoShape">
              <a:avLst/>
            </a:prstTxWarp>
          </a:bodyPr>
          <a:lstStyle>
            <a:lvl1pPr defTabSz="860518">
              <a:spcBef>
                <a:spcPct val="0"/>
              </a:spcBef>
              <a:defRPr sz="1100">
                <a:latin typeface="Arial" charset="0"/>
              </a:defRPr>
            </a:lvl1pPr>
          </a:lstStyle>
          <a:p>
            <a:pPr>
              <a:defRPr/>
            </a:pPr>
            <a:endParaRPr lang="en-US" altLang="ja-JP"/>
          </a:p>
        </p:txBody>
      </p:sp>
      <p:sp>
        <p:nvSpPr>
          <p:cNvPr id="3075" name="Rectangle 3"/>
          <p:cNvSpPr>
            <a:spLocks noGrp="1" noChangeArrowheads="1"/>
          </p:cNvSpPr>
          <p:nvPr>
            <p:ph type="dt" idx="1"/>
          </p:nvPr>
        </p:nvSpPr>
        <p:spPr bwMode="auto">
          <a:xfrm>
            <a:off x="3764415" y="4"/>
            <a:ext cx="2880881" cy="489264"/>
          </a:xfrm>
          <a:prstGeom prst="rect">
            <a:avLst/>
          </a:prstGeom>
          <a:noFill/>
          <a:ln w="9525">
            <a:noFill/>
            <a:miter lim="800000"/>
            <a:headEnd/>
            <a:tailEnd/>
          </a:ln>
        </p:spPr>
        <p:txBody>
          <a:bodyPr vert="horz" wrap="square" lIns="85946" tIns="42972" rIns="85946" bIns="42972" numCol="1" anchor="t" anchorCtr="0" compatLnSpc="1">
            <a:prstTxWarp prst="textNoShape">
              <a:avLst/>
            </a:prstTxWarp>
          </a:bodyPr>
          <a:lstStyle>
            <a:lvl1pPr algn="r" defTabSz="860518">
              <a:spcBef>
                <a:spcPct val="0"/>
              </a:spcBef>
              <a:defRPr sz="1100">
                <a:latin typeface="Arial" charset="0"/>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679450" y="731838"/>
            <a:ext cx="5300663" cy="36703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62653" y="4647222"/>
            <a:ext cx="5321562" cy="4397083"/>
          </a:xfrm>
          <a:prstGeom prst="rect">
            <a:avLst/>
          </a:prstGeom>
          <a:noFill/>
          <a:ln w="9525">
            <a:noFill/>
            <a:miter lim="800000"/>
            <a:headEnd/>
            <a:tailEnd/>
          </a:ln>
        </p:spPr>
        <p:txBody>
          <a:bodyPr vert="horz" wrap="square" lIns="85946" tIns="42972" rIns="85946" bIns="42972"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3" y="9286576"/>
            <a:ext cx="2880882" cy="489263"/>
          </a:xfrm>
          <a:prstGeom prst="rect">
            <a:avLst/>
          </a:prstGeom>
          <a:noFill/>
          <a:ln w="9525">
            <a:noFill/>
            <a:miter lim="800000"/>
            <a:headEnd/>
            <a:tailEnd/>
          </a:ln>
        </p:spPr>
        <p:txBody>
          <a:bodyPr vert="horz" wrap="square" lIns="85946" tIns="42972" rIns="85946" bIns="42972" numCol="1" anchor="b" anchorCtr="0" compatLnSpc="1">
            <a:prstTxWarp prst="textNoShape">
              <a:avLst/>
            </a:prstTxWarp>
          </a:bodyPr>
          <a:lstStyle>
            <a:lvl1pPr defTabSz="860518">
              <a:spcBef>
                <a:spcPct val="0"/>
              </a:spcBef>
              <a:defRPr sz="1100">
                <a:latin typeface="Arial" charset="0"/>
              </a:defRPr>
            </a:lvl1pPr>
          </a:lstStyle>
          <a:p>
            <a:pPr>
              <a:defRPr/>
            </a:pPr>
            <a:endParaRPr lang="en-US" altLang="ja-JP"/>
          </a:p>
        </p:txBody>
      </p:sp>
      <p:sp>
        <p:nvSpPr>
          <p:cNvPr id="3079" name="Rectangle 7"/>
          <p:cNvSpPr>
            <a:spLocks noGrp="1" noChangeArrowheads="1"/>
          </p:cNvSpPr>
          <p:nvPr>
            <p:ph type="sldNum" sz="quarter" idx="5"/>
          </p:nvPr>
        </p:nvSpPr>
        <p:spPr bwMode="auto">
          <a:xfrm>
            <a:off x="3764415" y="9286576"/>
            <a:ext cx="2880881" cy="489263"/>
          </a:xfrm>
          <a:prstGeom prst="rect">
            <a:avLst/>
          </a:prstGeom>
          <a:noFill/>
          <a:ln w="9525">
            <a:noFill/>
            <a:miter lim="800000"/>
            <a:headEnd/>
            <a:tailEnd/>
          </a:ln>
        </p:spPr>
        <p:txBody>
          <a:bodyPr vert="horz" wrap="square" lIns="85946" tIns="42972" rIns="85946" bIns="42972" numCol="1" anchor="b" anchorCtr="0" compatLnSpc="1">
            <a:prstTxWarp prst="textNoShape">
              <a:avLst/>
            </a:prstTxWarp>
          </a:bodyPr>
          <a:lstStyle>
            <a:lvl1pPr algn="r" defTabSz="860518">
              <a:spcBef>
                <a:spcPct val="0"/>
              </a:spcBef>
              <a:defRPr sz="1100">
                <a:latin typeface="Arial" charset="0"/>
              </a:defRPr>
            </a:lvl1pPr>
          </a:lstStyle>
          <a:p>
            <a:pPr>
              <a:defRPr/>
            </a:pPr>
            <a:fld id="{325965F2-1D18-4E6C-9D06-AE1117C85DA8}" type="slidenum">
              <a:rPr lang="en-US" altLang="ja-JP"/>
              <a:pPr>
                <a:defRPr/>
              </a:pPr>
              <a:t>‹#›</a:t>
            </a:fld>
            <a:endParaRPr lang="en-US" altLang="ja-JP"/>
          </a:p>
        </p:txBody>
      </p:sp>
    </p:spTree>
    <p:extLst>
      <p:ext uri="{BB962C8B-B14F-4D97-AF65-F5344CB8AC3E}">
        <p14:creationId xmlns:p14="http://schemas.microsoft.com/office/powerpoint/2010/main" val="23108804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a:t>
            </a:fld>
            <a:endParaRPr lang="en-US" altLang="ja-JP"/>
          </a:p>
        </p:txBody>
      </p:sp>
    </p:spTree>
    <p:extLst>
      <p:ext uri="{BB962C8B-B14F-4D97-AF65-F5344CB8AC3E}">
        <p14:creationId xmlns:p14="http://schemas.microsoft.com/office/powerpoint/2010/main" val="2047434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11</a:t>
            </a:fld>
            <a:endParaRPr lang="en-US" altLang="ja-JP"/>
          </a:p>
        </p:txBody>
      </p:sp>
    </p:spTree>
    <p:extLst>
      <p:ext uri="{BB962C8B-B14F-4D97-AF65-F5344CB8AC3E}">
        <p14:creationId xmlns:p14="http://schemas.microsoft.com/office/powerpoint/2010/main" val="358506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12</a:t>
            </a:fld>
            <a:endParaRPr lang="en-US" altLang="ja-JP"/>
          </a:p>
        </p:txBody>
      </p:sp>
    </p:spTree>
    <p:extLst>
      <p:ext uri="{BB962C8B-B14F-4D97-AF65-F5344CB8AC3E}">
        <p14:creationId xmlns:p14="http://schemas.microsoft.com/office/powerpoint/2010/main" val="383776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13</a:t>
            </a:fld>
            <a:endParaRPr lang="en-US" altLang="ja-JP"/>
          </a:p>
        </p:txBody>
      </p:sp>
    </p:spTree>
    <p:extLst>
      <p:ext uri="{BB962C8B-B14F-4D97-AF65-F5344CB8AC3E}">
        <p14:creationId xmlns:p14="http://schemas.microsoft.com/office/powerpoint/2010/main" val="2388994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14</a:t>
            </a:fld>
            <a:endParaRPr lang="en-US" altLang="ja-JP"/>
          </a:p>
        </p:txBody>
      </p:sp>
    </p:spTree>
    <p:extLst>
      <p:ext uri="{BB962C8B-B14F-4D97-AF65-F5344CB8AC3E}">
        <p14:creationId xmlns:p14="http://schemas.microsoft.com/office/powerpoint/2010/main" val="46417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15</a:t>
            </a:fld>
            <a:endParaRPr lang="en-US" altLang="ja-JP"/>
          </a:p>
        </p:txBody>
      </p:sp>
    </p:spTree>
    <p:extLst>
      <p:ext uri="{BB962C8B-B14F-4D97-AF65-F5344CB8AC3E}">
        <p14:creationId xmlns:p14="http://schemas.microsoft.com/office/powerpoint/2010/main" val="4285313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16</a:t>
            </a:fld>
            <a:endParaRPr lang="en-US" altLang="ja-JP"/>
          </a:p>
        </p:txBody>
      </p:sp>
    </p:spTree>
    <p:extLst>
      <p:ext uri="{BB962C8B-B14F-4D97-AF65-F5344CB8AC3E}">
        <p14:creationId xmlns:p14="http://schemas.microsoft.com/office/powerpoint/2010/main" val="30253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17</a:t>
            </a:fld>
            <a:endParaRPr lang="en-US" altLang="ja-JP"/>
          </a:p>
        </p:txBody>
      </p:sp>
    </p:spTree>
    <p:extLst>
      <p:ext uri="{BB962C8B-B14F-4D97-AF65-F5344CB8AC3E}">
        <p14:creationId xmlns:p14="http://schemas.microsoft.com/office/powerpoint/2010/main" val="1051692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a:solidFill>
                  <a:srgbClr val="000000"/>
                </a:solidFill>
              </a:rPr>
              <a:pPr>
                <a:defRPr/>
              </a:pPr>
              <a:t>18</a:t>
            </a:fld>
            <a:endParaRPr lang="en-US" altLang="ja-JP">
              <a:solidFill>
                <a:srgbClr val="000000"/>
              </a:solidFill>
            </a:endParaRPr>
          </a:p>
        </p:txBody>
      </p:sp>
    </p:spTree>
    <p:extLst>
      <p:ext uri="{BB962C8B-B14F-4D97-AF65-F5344CB8AC3E}">
        <p14:creationId xmlns:p14="http://schemas.microsoft.com/office/powerpoint/2010/main" val="3454875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19</a:t>
            </a:fld>
            <a:endParaRPr lang="en-US" altLang="ja-JP"/>
          </a:p>
        </p:txBody>
      </p:sp>
    </p:spTree>
    <p:extLst>
      <p:ext uri="{BB962C8B-B14F-4D97-AF65-F5344CB8AC3E}">
        <p14:creationId xmlns:p14="http://schemas.microsoft.com/office/powerpoint/2010/main" val="3328452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20</a:t>
            </a:fld>
            <a:endParaRPr lang="en-US" altLang="ja-JP"/>
          </a:p>
        </p:txBody>
      </p:sp>
    </p:spTree>
    <p:extLst>
      <p:ext uri="{BB962C8B-B14F-4D97-AF65-F5344CB8AC3E}">
        <p14:creationId xmlns:p14="http://schemas.microsoft.com/office/powerpoint/2010/main" val="90816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2</a:t>
            </a:fld>
            <a:endParaRPr lang="en-US" altLang="ja-JP"/>
          </a:p>
        </p:txBody>
      </p:sp>
    </p:spTree>
    <p:extLst>
      <p:ext uri="{BB962C8B-B14F-4D97-AF65-F5344CB8AC3E}">
        <p14:creationId xmlns:p14="http://schemas.microsoft.com/office/powerpoint/2010/main" val="1281384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22</a:t>
            </a:fld>
            <a:endParaRPr lang="en-US" altLang="ja-JP"/>
          </a:p>
        </p:txBody>
      </p:sp>
    </p:spTree>
    <p:extLst>
      <p:ext uri="{BB962C8B-B14F-4D97-AF65-F5344CB8AC3E}">
        <p14:creationId xmlns:p14="http://schemas.microsoft.com/office/powerpoint/2010/main" val="389486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3</a:t>
            </a:fld>
            <a:endParaRPr lang="en-US" altLang="ja-JP"/>
          </a:p>
        </p:txBody>
      </p:sp>
    </p:spTree>
    <p:extLst>
      <p:ext uri="{BB962C8B-B14F-4D97-AF65-F5344CB8AC3E}">
        <p14:creationId xmlns:p14="http://schemas.microsoft.com/office/powerpoint/2010/main" val="721029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4</a:t>
            </a:fld>
            <a:endParaRPr lang="en-US" altLang="ja-JP"/>
          </a:p>
        </p:txBody>
      </p:sp>
    </p:spTree>
    <p:extLst>
      <p:ext uri="{BB962C8B-B14F-4D97-AF65-F5344CB8AC3E}">
        <p14:creationId xmlns:p14="http://schemas.microsoft.com/office/powerpoint/2010/main" val="2147251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5</a:t>
            </a:fld>
            <a:endParaRPr lang="en-US" altLang="ja-JP"/>
          </a:p>
        </p:txBody>
      </p:sp>
    </p:spTree>
    <p:extLst>
      <p:ext uri="{BB962C8B-B14F-4D97-AF65-F5344CB8AC3E}">
        <p14:creationId xmlns:p14="http://schemas.microsoft.com/office/powerpoint/2010/main" val="222328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ヘッダー プレースホルダー 4">
            <a:extLst>
              <a:ext uri="{FF2B5EF4-FFF2-40B4-BE49-F238E27FC236}">
                <a16:creationId xmlns:a16="http://schemas.microsoft.com/office/drawing/2014/main" id="{8BFFF88C-3DCF-470F-B76E-9C4B573B15C4}"/>
              </a:ext>
            </a:extLst>
          </p:cNvPr>
          <p:cNvSpPr>
            <a:spLocks noGrp="1"/>
          </p:cNvSpPr>
          <p:nvPr>
            <p:ph type="hdr" sz="quarter"/>
          </p:nvPr>
        </p:nvSpPr>
        <p:spPr/>
        <p:txBody>
          <a:bodyPr/>
          <a:lstStyle/>
          <a:p>
            <a:pPr>
              <a:defRPr/>
            </a:pPr>
            <a:r>
              <a:rPr lang="ja-JP" altLang="en-US"/>
              <a:t>新中期経営計画（</a:t>
            </a:r>
            <a:r>
              <a:rPr lang="en-US" altLang="ja-JP"/>
              <a:t>2020-2024</a:t>
            </a:r>
            <a:r>
              <a:rPr lang="ja-JP" altLang="en-US"/>
              <a:t>）の概要（案）</a:t>
            </a:r>
            <a:endParaRPr lang="en-US" altLang="ja-JP"/>
          </a:p>
        </p:txBody>
      </p:sp>
    </p:spTree>
    <p:extLst>
      <p:ext uri="{BB962C8B-B14F-4D97-AF65-F5344CB8AC3E}">
        <p14:creationId xmlns:p14="http://schemas.microsoft.com/office/powerpoint/2010/main" val="214725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8</a:t>
            </a:fld>
            <a:endParaRPr lang="en-US" altLang="ja-JP"/>
          </a:p>
        </p:txBody>
      </p:sp>
    </p:spTree>
    <p:extLst>
      <p:ext uri="{BB962C8B-B14F-4D97-AF65-F5344CB8AC3E}">
        <p14:creationId xmlns:p14="http://schemas.microsoft.com/office/powerpoint/2010/main" val="2281120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9</a:t>
            </a:fld>
            <a:endParaRPr lang="en-US" altLang="ja-JP"/>
          </a:p>
        </p:txBody>
      </p:sp>
    </p:spTree>
    <p:extLst>
      <p:ext uri="{BB962C8B-B14F-4D97-AF65-F5344CB8AC3E}">
        <p14:creationId xmlns:p14="http://schemas.microsoft.com/office/powerpoint/2010/main" val="2589797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325965F2-1D18-4E6C-9D06-AE1117C85DA8}" type="slidenum">
              <a:rPr lang="en-US" altLang="ja-JP" smtClean="0"/>
              <a:pPr>
                <a:defRPr/>
              </a:pPr>
              <a:t>10</a:t>
            </a:fld>
            <a:endParaRPr lang="en-US" altLang="ja-JP"/>
          </a:p>
        </p:txBody>
      </p:sp>
    </p:spTree>
    <p:extLst>
      <p:ext uri="{BB962C8B-B14F-4D97-AF65-F5344CB8AC3E}">
        <p14:creationId xmlns:p14="http://schemas.microsoft.com/office/powerpoint/2010/main" val="18177992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161925" y="266700"/>
            <a:ext cx="9626600" cy="333375"/>
          </a:xfrm>
          <a:prstGeom prst="rect">
            <a:avLst/>
          </a:prstGeom>
          <a:solidFill>
            <a:srgbClr val="140078"/>
          </a:solidFill>
          <a:ln w="9525">
            <a:noFill/>
            <a:miter lim="800000"/>
            <a:headEnd/>
            <a:tailEnd/>
          </a:ln>
          <a:effectLst/>
        </p:spPr>
        <p:txBody>
          <a:bodyPr wrap="none" anchor="ctr"/>
          <a:lstStyle/>
          <a:p>
            <a:pPr>
              <a:spcBef>
                <a:spcPct val="0"/>
              </a:spcBef>
              <a:defRPr/>
            </a:pPr>
            <a:endParaRPr lang="ja-JP" altLang="en-US" sz="1000">
              <a:latin typeface="Arial" charset="0"/>
            </a:endParaRPr>
          </a:p>
        </p:txBody>
      </p:sp>
      <p:sp>
        <p:nvSpPr>
          <p:cNvPr id="3" name="Line 3"/>
          <p:cNvSpPr>
            <a:spLocks noChangeShapeType="1"/>
          </p:cNvSpPr>
          <p:nvPr userDrawn="1"/>
        </p:nvSpPr>
        <p:spPr bwMode="auto">
          <a:xfrm>
            <a:off x="160338" y="1162050"/>
            <a:ext cx="9613900" cy="0"/>
          </a:xfrm>
          <a:prstGeom prst="line">
            <a:avLst/>
          </a:prstGeom>
          <a:noFill/>
          <a:ln w="9525">
            <a:solidFill>
              <a:srgbClr val="0E0E69"/>
            </a:solidFill>
            <a:round/>
            <a:headEnd/>
            <a:tailEnd/>
          </a:ln>
          <a:effectLst/>
        </p:spPr>
        <p:txBody>
          <a:bodyPr/>
          <a:lstStyle/>
          <a:p>
            <a:pPr>
              <a:spcBef>
                <a:spcPct val="0"/>
              </a:spcBef>
              <a:defRPr/>
            </a:pPr>
            <a:endParaRPr lang="ja-JP" altLang="en-US" sz="1000">
              <a:latin typeface="Arial" charset="0"/>
            </a:endParaRPr>
          </a:p>
        </p:txBody>
      </p:sp>
      <p:pic>
        <p:nvPicPr>
          <p:cNvPr id="4" name="Picture 4" descr="hyoshiB"/>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4463" y="3881438"/>
            <a:ext cx="9634537" cy="282098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1600200"/>
            <a:ext cx="89154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8"/>
            <a:ext cx="222885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38"/>
            <a:ext cx="653415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 つのコンテンツ">
    <p:spTree>
      <p:nvGrpSpPr>
        <p:cNvPr id="1" name=""/>
        <p:cNvGrpSpPr/>
        <p:nvPr/>
      </p:nvGrpSpPr>
      <p:grpSpPr>
        <a:xfrm>
          <a:off x="0" y="0"/>
          <a:ext cx="0" cy="0"/>
          <a:chOff x="0" y="0"/>
          <a:chExt cx="0" cy="0"/>
        </a:xfrm>
      </p:grpSpPr>
      <p:sp>
        <p:nvSpPr>
          <p:cNvPr id="2" name="Rectangle 6"/>
          <p:cNvSpPr>
            <a:spLocks noGrp="1" noChangeArrowheads="1"/>
          </p:cNvSpPr>
          <p:nvPr>
            <p:ph type="sldNum" sz="quarter" idx="4"/>
          </p:nvPr>
        </p:nvSpPr>
        <p:spPr bwMode="auto">
          <a:xfrm>
            <a:off x="7572197" y="634610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a:lvl1pPr>
          </a:lstStyle>
          <a:p>
            <a:pPr>
              <a:defRPr/>
            </a:pPr>
            <a:endParaRPr lang="en-US" altLang="ja-JP"/>
          </a:p>
          <a:p>
            <a:pPr>
              <a:defRPr/>
            </a:pPr>
            <a:fld id="{2CB6CC40-5A53-42BC-AFCF-F68FDE48CDEB}" type="slidenum">
              <a:rPr lang="ja-JP" altLang="en-US" smtClean="0"/>
              <a:pPr>
                <a:defRPr/>
              </a:pPr>
              <a:t>‹#›</a:t>
            </a:fld>
            <a:endParaRPr lang="en-US" altLang="ja-JP" dirty="0"/>
          </a:p>
        </p:txBody>
      </p:sp>
    </p:spTree>
    <p:extLst>
      <p:ext uri="{BB962C8B-B14F-4D97-AF65-F5344CB8AC3E}">
        <p14:creationId xmlns:p14="http://schemas.microsoft.com/office/powerpoint/2010/main" val="2591349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idx="1"/>
          </p:nvPr>
        </p:nvSpPr>
        <p:spPr>
          <a:xfrm>
            <a:off x="495300" y="1600200"/>
            <a:ext cx="89154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5"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8"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lang="ja-JP" altLang="en-US"/>
              <a:t>マスタ タイトルの書式設定</a:t>
            </a:r>
          </a:p>
        </p:txBody>
      </p:sp>
      <p:sp>
        <p:nvSpPr>
          <p:cNvPr id="4"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6" name="Rectangle 6"/>
          <p:cNvSpPr>
            <a:spLocks noGrp="1" noChangeArrowheads="1"/>
          </p:cNvSpPr>
          <p:nvPr>
            <p:ph type="sldNum" sz="quarter" idx="10"/>
          </p:nvPr>
        </p:nvSpPr>
        <p:spPr>
          <a:xfrm>
            <a:off x="7572197" y="6346105"/>
            <a:ext cx="2311400" cy="476250"/>
          </a:xfrm>
          <a:ln/>
        </p:spPr>
        <p:txBody>
          <a:bodyPr/>
          <a:lstStyle>
            <a:lvl1pPr>
              <a:defRPr b="0"/>
            </a:lvl1pPr>
          </a:lstStyle>
          <a:p>
            <a:pPr>
              <a:defRPr/>
            </a:pPr>
            <a:endParaRPr lang="en-US" altLang="ja-JP"/>
          </a:p>
          <a:p>
            <a:pPr>
              <a:defRPr/>
            </a:pPr>
            <a:fld id="{4ED55D4B-5522-42C6-83FC-94DF46A70E31}" type="slidenum">
              <a:rPr lang="ja-JP" altLang="en-US" smtClean="0"/>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6"/>
          <p:cNvSpPr>
            <a:spLocks noGrp="1" noChangeArrowheads="1"/>
          </p:cNvSpPr>
          <p:nvPr>
            <p:ph type="sldNum" sz="quarter" idx="4"/>
          </p:nvPr>
        </p:nvSpPr>
        <p:spPr bwMode="auto">
          <a:xfrm>
            <a:off x="7572197" y="634610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b="0"/>
            </a:lvl1pPr>
          </a:lstStyle>
          <a:p>
            <a:pPr>
              <a:defRPr/>
            </a:pPr>
            <a:endParaRPr lang="en-US" altLang="ja-JP"/>
          </a:p>
          <a:p>
            <a:pPr>
              <a:defRPr/>
            </a:pPr>
            <a:fld id="{2CB6CC40-5A53-42BC-AFCF-F68FDE48CDEB}" type="slidenum">
              <a:rPr lang="ja-JP" altLang="en-US" smtClean="0"/>
              <a:pPr>
                <a:defRPr/>
              </a:pPr>
              <a:t>‹#›</a:t>
            </a:fld>
            <a:endParaRPr lang="en-US" altLang="ja-JP" dirty="0"/>
          </a:p>
        </p:txBody>
      </p:sp>
      <p:pic>
        <p:nvPicPr>
          <p:cNvPr id="10" name="図 9"/>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221740" y="296093"/>
            <a:ext cx="1658132" cy="296095"/>
          </a:xfrm>
          <a:prstGeom prst="rect">
            <a:avLst/>
          </a:prstGeom>
          <a:ln>
            <a:noFill/>
          </a:ln>
        </p:spPr>
      </p:pic>
      <p:sp>
        <p:nvSpPr>
          <p:cNvPr id="2" name="正方形/長方形 1"/>
          <p:cNvSpPr/>
          <p:nvPr userDrawn="1"/>
        </p:nvSpPr>
        <p:spPr>
          <a:xfrm>
            <a:off x="182880" y="726166"/>
            <a:ext cx="9631680" cy="2520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userDrawn="1"/>
        </p:nvSpPr>
        <p:spPr>
          <a:xfrm>
            <a:off x="182880" y="6575882"/>
            <a:ext cx="9631680" cy="25200"/>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6"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emf"/><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11" Type="http://schemas.openxmlformats.org/officeDocument/2006/relationships/image" Target="../media/image20.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38.png"/><Relationship Id="rId4" Type="http://schemas.openxmlformats.org/officeDocument/2006/relationships/image" Target="../media/image46.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37.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41.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
          <p:cNvSpPr txBox="1">
            <a:spLocks noChangeArrowheads="1"/>
          </p:cNvSpPr>
          <p:nvPr/>
        </p:nvSpPr>
        <p:spPr bwMode="auto">
          <a:xfrm>
            <a:off x="2041411" y="4513680"/>
            <a:ext cx="4451666" cy="660300"/>
          </a:xfrm>
          <a:prstGeom prst="rect">
            <a:avLst/>
          </a:prstGeom>
          <a:noFill/>
          <a:ln w="9525">
            <a:noFill/>
            <a:miter lim="800000"/>
            <a:headEnd/>
            <a:tailEnd/>
          </a:ln>
          <a:effectLst/>
        </p:spPr>
        <p:txBody>
          <a:bodyPr lIns="0" tIns="0" rIns="0" bIns="0" anchor="b" anchorCtr="0"/>
          <a:lstStyle/>
          <a:p>
            <a:pPr>
              <a:lnSpc>
                <a:spcPct val="120000"/>
              </a:lnSpc>
              <a:spcBef>
                <a:spcPct val="0"/>
              </a:spcBef>
              <a:defRPr/>
            </a:pPr>
            <a:r>
              <a:rPr lang="ja-JP" altLang="en-US" sz="2000" b="1" kern="0" dirty="0">
                <a:solidFill>
                  <a:srgbClr val="3399FF"/>
                </a:solidFill>
                <a:latin typeface="Meiryo UI" panose="020B0604030504040204" pitchFamily="50" charset="-128"/>
                <a:ea typeface="Meiryo UI" panose="020B0604030504040204" pitchFamily="50" charset="-128"/>
                <a:cs typeface="Meiryo UI" panose="020B0604030504040204" pitchFamily="50" charset="-128"/>
              </a:rPr>
              <a:t>大阪高速鉄道株式会社</a:t>
            </a:r>
            <a:endParaRPr lang="en-US" altLang="ja-JP" sz="2000" b="1" kern="0" dirty="0">
              <a:solidFill>
                <a:srgbClr val="3399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txBox="1">
            <a:spLocks noChangeArrowheads="1"/>
          </p:cNvSpPr>
          <p:nvPr/>
        </p:nvSpPr>
        <p:spPr bwMode="auto">
          <a:xfrm>
            <a:off x="1932353" y="2159773"/>
            <a:ext cx="7463307" cy="905608"/>
          </a:xfrm>
          <a:prstGeom prst="rect">
            <a:avLst/>
          </a:prstGeom>
          <a:noFill/>
          <a:ln w="9525">
            <a:noFill/>
            <a:miter lim="800000"/>
            <a:headEnd/>
            <a:tailEnd/>
          </a:ln>
        </p:spPr>
        <p:txBody>
          <a:bodyPr lIns="0" tIns="0" rIns="0" bIns="0" anchor="b" anchorCtr="0"/>
          <a:lstStyle/>
          <a:p>
            <a:pPr>
              <a:lnSpc>
                <a:spcPct val="120000"/>
              </a:lnSpc>
              <a:spcBef>
                <a:spcPct val="0"/>
              </a:spcBef>
              <a:defRPr/>
            </a:pPr>
            <a:r>
              <a:rPr lang="ja-JP" altLang="en-US" sz="24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4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2020-2024 </a:t>
            </a:r>
            <a:r>
              <a:rPr lang="en-US" altLang="ja-JP" sz="2400" b="1"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b="1" kern="0" dirty="0">
                <a:latin typeface="Meiryo UI" panose="020B0604030504040204" pitchFamily="50" charset="-128"/>
                <a:ea typeface="Meiryo UI" panose="020B0604030504040204" pitchFamily="50" charset="-128"/>
                <a:cs typeface="Meiryo UI" panose="020B0604030504040204" pitchFamily="50" charset="-128"/>
              </a:rPr>
              <a:t>案）　</a:t>
            </a:r>
          </a:p>
        </p:txBody>
      </p:sp>
      <p:cxnSp>
        <p:nvCxnSpPr>
          <p:cNvPr id="5" name="直線コネクタ 4"/>
          <p:cNvCxnSpPr>
            <a:cxnSpLocks/>
          </p:cNvCxnSpPr>
          <p:nvPr/>
        </p:nvCxnSpPr>
        <p:spPr>
          <a:xfrm>
            <a:off x="1670538" y="2022229"/>
            <a:ext cx="0" cy="3397059"/>
          </a:xfrm>
          <a:prstGeom prst="line">
            <a:avLst/>
          </a:prstGeom>
          <a:ln w="28575">
            <a:solidFill>
              <a:srgbClr val="3399FF"/>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8309019" y="711474"/>
            <a:ext cx="1287888" cy="502276"/>
          </a:xfrm>
          <a:prstGeom prst="rect">
            <a:avLst/>
          </a:prstGeom>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algn="ctr"/>
            <a:r>
              <a:rPr kumimoji="1" lang="ja-JP" altLang="en-US" sz="2000" b="1" dirty="0" smtClean="0">
                <a:solidFill>
                  <a:schemeClr val="tx1"/>
                </a:solidFill>
                <a:latin typeface="Meiryo UI" panose="020B0604030504040204" pitchFamily="50" charset="-128"/>
                <a:ea typeface="Meiryo UI" panose="020B0604030504040204" pitchFamily="50" charset="-128"/>
              </a:rPr>
              <a:t>資料２</a:t>
            </a:r>
          </a:p>
        </p:txBody>
      </p:sp>
    </p:spTree>
    <p:extLst>
      <p:ext uri="{BB962C8B-B14F-4D97-AF65-F5344CB8AC3E}">
        <p14:creationId xmlns:p14="http://schemas.microsoft.com/office/powerpoint/2010/main" val="68771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3609206" y="3850547"/>
            <a:ext cx="2960746" cy="2627126"/>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r>
              <a:rPr lang="ja-JP" altLang="en-US" sz="1200" b="1" dirty="0">
                <a:solidFill>
                  <a:schemeClr val="tx1"/>
                </a:solidFill>
              </a:rPr>
              <a:t>②</a:t>
            </a:r>
            <a:r>
              <a:rPr lang="en-US" altLang="ja-JP" sz="1200" b="1" dirty="0">
                <a:solidFill>
                  <a:schemeClr val="tx1"/>
                </a:solidFill>
              </a:rPr>
              <a:t>3000</a:t>
            </a:r>
            <a:r>
              <a:rPr lang="ja-JP" altLang="en-US" sz="1200" b="1" dirty="0">
                <a:solidFill>
                  <a:schemeClr val="tx1"/>
                </a:solidFill>
              </a:rPr>
              <a:t>系（新型）車両への更新</a:t>
            </a:r>
            <a:endParaRPr lang="en-US" altLang="ja-JP" sz="1200" b="1" dirty="0">
              <a:solidFill>
                <a:schemeClr val="tx1"/>
              </a:solidFill>
            </a:endParaRPr>
          </a:p>
          <a:p>
            <a:pPr indent="85725">
              <a:spcBef>
                <a:spcPts val="0"/>
              </a:spcBef>
            </a:pPr>
            <a:endParaRPr lang="en-US" altLang="ja-JP" sz="1200" b="1" dirty="0">
              <a:solidFill>
                <a:schemeClr val="tx1"/>
              </a:solidFill>
            </a:endParaRPr>
          </a:p>
          <a:p>
            <a:pPr indent="85725">
              <a:spcBef>
                <a:spcPts val="0"/>
              </a:spcBef>
            </a:pPr>
            <a:endParaRPr lang="ja-JP" altLang="en-US" sz="1100" dirty="0">
              <a:solidFill>
                <a:schemeClr val="tx1"/>
              </a:solidFill>
            </a:endParaRPr>
          </a:p>
        </p:txBody>
      </p:sp>
      <p:sp>
        <p:nvSpPr>
          <p:cNvPr id="3" name="テキスト ボックス 2"/>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13784" y="1345938"/>
            <a:ext cx="5404043" cy="784830"/>
          </a:xfrm>
          <a:prstGeom prst="rect">
            <a:avLst/>
          </a:prstGeom>
        </p:spPr>
        <p:txBody>
          <a:bodyPr wrap="none">
            <a:spAutoFit/>
          </a:bodyPr>
          <a:lstStyle/>
          <a:p>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基本戦略</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 安全・安定運行のための弛まぬ取組み</a:t>
            </a:r>
            <a:endParaRPr lang="en-US" altLang="ja-JP" sz="1800" dirty="0">
              <a:solidFill>
                <a:srgbClr val="006600"/>
              </a:solidFill>
            </a:endParaRPr>
          </a:p>
          <a:p>
            <a:endParaRPr lang="ja-JP" altLang="en-US" sz="1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6643199" y="3850547"/>
            <a:ext cx="3151234" cy="2627126"/>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r>
              <a:rPr lang="ja-JP" altLang="en-US" sz="1200" b="1" dirty="0">
                <a:solidFill>
                  <a:schemeClr val="tx1"/>
                </a:solidFill>
              </a:rPr>
              <a:t>③最新設備への更新</a:t>
            </a:r>
          </a:p>
          <a:p>
            <a:pPr>
              <a:spcBef>
                <a:spcPts val="0"/>
              </a:spcBef>
            </a:pPr>
            <a:endParaRPr lang="en-US" altLang="ja-JP" sz="1200" b="1" dirty="0">
              <a:solidFill>
                <a:schemeClr val="tx1"/>
              </a:solidFill>
            </a:endParaRPr>
          </a:p>
        </p:txBody>
      </p:sp>
      <p:sp>
        <p:nvSpPr>
          <p:cNvPr id="16" name="角丸四角形 15"/>
          <p:cNvSpPr/>
          <p:nvPr/>
        </p:nvSpPr>
        <p:spPr>
          <a:xfrm>
            <a:off x="97442" y="3850547"/>
            <a:ext cx="3409156" cy="2627126"/>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r>
              <a:rPr lang="ja-JP" altLang="en-US" sz="1200" b="1" dirty="0">
                <a:solidFill>
                  <a:schemeClr val="tx1"/>
                </a:solidFill>
              </a:rPr>
              <a:t>①可動式ホーム柵の全駅設置</a:t>
            </a:r>
            <a:endParaRPr lang="en-US" altLang="ja-JP" sz="1200" b="1" dirty="0">
              <a:solidFill>
                <a:schemeClr val="tx1"/>
              </a:solidFill>
            </a:endParaRPr>
          </a:p>
          <a:p>
            <a:pPr>
              <a:spcBef>
                <a:spcPts val="0"/>
              </a:spcBef>
            </a:pPr>
            <a:endParaRPr lang="en-US" altLang="ja-JP" sz="1200" b="1" dirty="0">
              <a:solidFill>
                <a:schemeClr val="tx1"/>
              </a:solidFill>
            </a:endParaRPr>
          </a:p>
          <a:p>
            <a:pPr>
              <a:spcBef>
                <a:spcPts val="0"/>
              </a:spcBef>
            </a:pPr>
            <a:endParaRPr lang="en-US" altLang="ja-JP" sz="1200" b="1" dirty="0">
              <a:solidFill>
                <a:schemeClr val="tx1"/>
              </a:solidFill>
            </a:endParaRPr>
          </a:p>
          <a:p>
            <a:pPr>
              <a:spcBef>
                <a:spcPts val="0"/>
              </a:spcBef>
            </a:pPr>
            <a:r>
              <a:rPr lang="ja-JP" altLang="en-US" sz="1200" b="1" dirty="0">
                <a:solidFill>
                  <a:schemeClr val="tx1"/>
                </a:solidFill>
              </a:rPr>
              <a:t>　</a:t>
            </a:r>
            <a:endParaRPr lang="en-US" altLang="ja-JP" sz="1200" dirty="0">
              <a:solidFill>
                <a:schemeClr val="tx1"/>
              </a:solidFill>
            </a:endParaRPr>
          </a:p>
          <a:p>
            <a:pPr marL="171450" indent="-171450">
              <a:spcBef>
                <a:spcPts val="0"/>
              </a:spcBef>
              <a:buFont typeface="Wingdings" panose="05000000000000000000" pitchFamily="2" charset="2"/>
              <a:buChar char="Ø"/>
            </a:pPr>
            <a:r>
              <a:rPr lang="en-US" altLang="zh-TW" sz="1100" dirty="0">
                <a:solidFill>
                  <a:schemeClr val="tx1"/>
                </a:solidFill>
              </a:rPr>
              <a:t>2020</a:t>
            </a:r>
            <a:r>
              <a:rPr lang="zh-TW" altLang="en-US" sz="1100" dirty="0">
                <a:solidFill>
                  <a:schemeClr val="tx1"/>
                </a:solidFill>
              </a:rPr>
              <a:t>年度</a:t>
            </a:r>
            <a:r>
              <a:rPr lang="ja-JP" altLang="en-US" sz="1100" dirty="0">
                <a:solidFill>
                  <a:schemeClr val="tx1"/>
                </a:solidFill>
              </a:rPr>
              <a:t>　大日</a:t>
            </a:r>
            <a:r>
              <a:rPr lang="zh-TW" altLang="en-US" sz="1100" dirty="0">
                <a:solidFill>
                  <a:schemeClr val="tx1"/>
                </a:solidFill>
              </a:rPr>
              <a:t>、少路、</a:t>
            </a:r>
            <a:r>
              <a:rPr lang="ja-JP" altLang="en-US" sz="1100" dirty="0">
                <a:solidFill>
                  <a:schemeClr val="tx1"/>
                </a:solidFill>
              </a:rPr>
              <a:t>南摂津</a:t>
            </a:r>
            <a:r>
              <a:rPr lang="zh-TW" altLang="en-US" sz="1100" dirty="0">
                <a:solidFill>
                  <a:schemeClr val="tx1"/>
                </a:solidFill>
              </a:rPr>
              <a:t>、</a:t>
            </a:r>
            <a:r>
              <a:rPr lang="ja-JP" altLang="en-US" sz="1100" dirty="0">
                <a:solidFill>
                  <a:schemeClr val="tx1"/>
                </a:solidFill>
              </a:rPr>
              <a:t>宇野辺</a:t>
            </a:r>
            <a:r>
              <a:rPr lang="zh-TW" altLang="en-US" sz="1100" dirty="0">
                <a:solidFill>
                  <a:schemeClr val="tx1"/>
                </a:solidFill>
              </a:rPr>
              <a:t>駅</a:t>
            </a:r>
          </a:p>
          <a:p>
            <a:pPr marL="171450" indent="-171450">
              <a:spcBef>
                <a:spcPts val="0"/>
              </a:spcBef>
              <a:buFont typeface="Wingdings" panose="05000000000000000000" pitchFamily="2" charset="2"/>
              <a:buChar char="Ø"/>
            </a:pPr>
            <a:r>
              <a:rPr lang="en-US" altLang="zh-TW" sz="1100" dirty="0">
                <a:solidFill>
                  <a:schemeClr val="tx1"/>
                </a:solidFill>
              </a:rPr>
              <a:t>2021</a:t>
            </a:r>
            <a:r>
              <a:rPr lang="zh-TW" altLang="en-US" sz="1100" dirty="0">
                <a:solidFill>
                  <a:schemeClr val="tx1"/>
                </a:solidFill>
              </a:rPr>
              <a:t>年度</a:t>
            </a:r>
            <a:r>
              <a:rPr lang="ja-JP" altLang="en-US" sz="1100" dirty="0">
                <a:solidFill>
                  <a:schemeClr val="tx1"/>
                </a:solidFill>
              </a:rPr>
              <a:t>　柴原阪大前、</a:t>
            </a:r>
            <a:r>
              <a:rPr lang="zh-TW" altLang="en-US" sz="1100" dirty="0">
                <a:solidFill>
                  <a:schemeClr val="tx1"/>
                </a:solidFill>
              </a:rPr>
              <a:t>阪大病院前</a:t>
            </a:r>
            <a:r>
              <a:rPr lang="ja-JP" altLang="en-US" sz="1100" dirty="0">
                <a:solidFill>
                  <a:schemeClr val="tx1"/>
                </a:solidFill>
              </a:rPr>
              <a:t>、摂津</a:t>
            </a:r>
            <a:r>
              <a:rPr lang="zh-TW" altLang="en-US" sz="1100" dirty="0">
                <a:solidFill>
                  <a:schemeClr val="tx1"/>
                </a:solidFill>
              </a:rPr>
              <a:t>駅</a:t>
            </a:r>
          </a:p>
          <a:p>
            <a:pPr marL="171450" indent="-171450">
              <a:spcBef>
                <a:spcPts val="0"/>
              </a:spcBef>
              <a:buFont typeface="Wingdings" panose="05000000000000000000" pitchFamily="2" charset="2"/>
              <a:buChar char="Ø"/>
            </a:pPr>
            <a:r>
              <a:rPr lang="en-US" altLang="zh-TW" sz="1100" dirty="0">
                <a:solidFill>
                  <a:schemeClr val="tx1"/>
                </a:solidFill>
              </a:rPr>
              <a:t>2022</a:t>
            </a:r>
            <a:r>
              <a:rPr lang="zh-TW" altLang="en-US" sz="1100" dirty="0">
                <a:solidFill>
                  <a:schemeClr val="tx1"/>
                </a:solidFill>
              </a:rPr>
              <a:t>年度</a:t>
            </a:r>
            <a:r>
              <a:rPr lang="ja-JP" altLang="en-US" sz="1100" dirty="0">
                <a:solidFill>
                  <a:schemeClr val="tx1"/>
                </a:solidFill>
              </a:rPr>
              <a:t>　</a:t>
            </a:r>
            <a:r>
              <a:rPr lang="zh-TW" altLang="en-US" sz="1100" dirty="0">
                <a:solidFill>
                  <a:schemeClr val="tx1"/>
                </a:solidFill>
              </a:rPr>
              <a:t>沢良宜、</a:t>
            </a:r>
            <a:r>
              <a:rPr lang="ja-JP" altLang="en-US" sz="1100" dirty="0">
                <a:solidFill>
                  <a:schemeClr val="tx1"/>
                </a:solidFill>
              </a:rPr>
              <a:t>豊川、</a:t>
            </a:r>
            <a:r>
              <a:rPr lang="zh-TW" altLang="en-US" sz="1100" dirty="0">
                <a:solidFill>
                  <a:schemeClr val="tx1"/>
                </a:solidFill>
              </a:rPr>
              <a:t>公園東口駅</a:t>
            </a:r>
            <a:endParaRPr lang="ja-JP" altLang="en-US" sz="1100" dirty="0">
              <a:solidFill>
                <a:schemeClr val="tx1"/>
              </a:solidFill>
            </a:endParaRPr>
          </a:p>
        </p:txBody>
      </p:sp>
      <p:pic>
        <p:nvPicPr>
          <p:cNvPr id="5" name="図 4"/>
          <p:cNvPicPr>
            <a:picLocks noChangeAspect="1"/>
          </p:cNvPicPr>
          <p:nvPr/>
        </p:nvPicPr>
        <p:blipFill>
          <a:blip cstate="email">
            <a:extLst>
              <a:ext uri="{28A0092B-C50C-407E-A947-70E740481C1C}">
                <a14:useLocalDpi xmlns:a14="http://schemas.microsoft.com/office/drawing/2010/main"/>
              </a:ext>
            </a:extLst>
          </a:blip>
          <a:stretch>
            <a:fillRect/>
          </a:stretch>
        </p:blipFill>
        <p:spPr>
          <a:xfrm>
            <a:off x="1505765" y="5267503"/>
            <a:ext cx="1740023" cy="1173503"/>
          </a:xfrm>
          <a:prstGeom prst="rect">
            <a:avLst/>
          </a:prstGeom>
        </p:spPr>
      </p:pic>
      <p:sp>
        <p:nvSpPr>
          <p:cNvPr id="25" name="角丸四角形 15">
            <a:extLst>
              <a:ext uri="{FF2B5EF4-FFF2-40B4-BE49-F238E27FC236}">
                <a16:creationId xmlns:a16="http://schemas.microsoft.com/office/drawing/2014/main" id="{8A62A1BA-2707-4673-A1AD-A7FB6C0E6B18}"/>
              </a:ext>
            </a:extLst>
          </p:cNvPr>
          <p:cNvSpPr/>
          <p:nvPr/>
        </p:nvSpPr>
        <p:spPr>
          <a:xfrm>
            <a:off x="122662" y="1724676"/>
            <a:ext cx="9558721" cy="2041212"/>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Bef>
                <a:spcPts val="0"/>
              </a:spcBef>
              <a:buFont typeface="Wingdings" panose="05000000000000000000" pitchFamily="2" charset="2"/>
              <a:buChar char="Ø"/>
            </a:pPr>
            <a:endParaRPr lang="en-US" altLang="ja-JP" sz="1100" dirty="0">
              <a:solidFill>
                <a:schemeClr val="tx1"/>
              </a:solidFill>
            </a:endParaRPr>
          </a:p>
          <a:p>
            <a:pPr>
              <a:spcBef>
                <a:spcPts val="0"/>
              </a:spcBef>
            </a:pPr>
            <a:endParaRPr lang="en-US" altLang="ja-JP" sz="1400" dirty="0">
              <a:solidFill>
                <a:schemeClr val="tx1"/>
              </a:solidFill>
            </a:endParaRPr>
          </a:p>
          <a:p>
            <a:pPr>
              <a:spcBef>
                <a:spcPts val="0"/>
              </a:spcBef>
            </a:pPr>
            <a:r>
              <a:rPr lang="ja-JP" altLang="en-US" sz="1400" dirty="0">
                <a:solidFill>
                  <a:schemeClr val="tx1"/>
                </a:solidFill>
              </a:rPr>
              <a:t>　可動式ホーム柵を全駅に設置し、更新時期を迎えた車両や</a:t>
            </a:r>
            <a:endParaRPr lang="en-US" altLang="ja-JP" sz="1400" dirty="0">
              <a:solidFill>
                <a:schemeClr val="tx1"/>
              </a:solidFill>
            </a:endParaRPr>
          </a:p>
          <a:p>
            <a:pPr>
              <a:spcBef>
                <a:spcPts val="0"/>
              </a:spcBef>
            </a:pPr>
            <a:r>
              <a:rPr lang="ja-JP" altLang="en-US" sz="1400" dirty="0">
                <a:solidFill>
                  <a:schemeClr val="tx1"/>
                </a:solidFill>
              </a:rPr>
              <a:t>設備の最新化を行ってまいります。</a:t>
            </a:r>
            <a:endParaRPr lang="en-US" altLang="ja-JP" sz="1400" dirty="0">
              <a:solidFill>
                <a:schemeClr val="tx1"/>
              </a:solidFill>
            </a:endParaRPr>
          </a:p>
          <a:p>
            <a:pPr>
              <a:spcBef>
                <a:spcPts val="0"/>
              </a:spcBef>
            </a:pPr>
            <a:r>
              <a:rPr lang="ja-JP" altLang="en-US" sz="1400" dirty="0">
                <a:solidFill>
                  <a:schemeClr val="tx1"/>
                </a:solidFill>
              </a:rPr>
              <a:t>　これらの安全投資を確実に進め、故障リスクの軽減を図り、</a:t>
            </a:r>
            <a:endParaRPr lang="en-US" altLang="ja-JP" sz="1400" dirty="0">
              <a:solidFill>
                <a:schemeClr val="tx1"/>
              </a:solidFill>
            </a:endParaRPr>
          </a:p>
          <a:p>
            <a:pPr>
              <a:spcBef>
                <a:spcPts val="0"/>
              </a:spcBef>
            </a:pPr>
            <a:r>
              <a:rPr lang="ja-JP" altLang="en-US" sz="1400" dirty="0">
                <a:solidFill>
                  <a:schemeClr val="tx1"/>
                </a:solidFill>
              </a:rPr>
              <a:t>安全・安定運行確保に努めてまいります。</a:t>
            </a:r>
            <a:endParaRPr lang="en-US" altLang="ja-JP" sz="1400" dirty="0">
              <a:solidFill>
                <a:schemeClr val="tx1"/>
              </a:solidFill>
            </a:endParaRPr>
          </a:p>
          <a:p>
            <a:pPr>
              <a:spcBef>
                <a:spcPts val="0"/>
              </a:spcBef>
            </a:pPr>
            <a:r>
              <a:rPr lang="ja-JP" altLang="en-US" sz="1400" dirty="0">
                <a:solidFill>
                  <a:schemeClr val="tx1"/>
                </a:solidFill>
              </a:rPr>
              <a:t>　また、安全マネジメント会議で決定した安全重点施策を実行</a:t>
            </a:r>
            <a:endParaRPr lang="en-US" altLang="ja-JP" sz="1400" dirty="0">
              <a:solidFill>
                <a:schemeClr val="tx1"/>
              </a:solidFill>
            </a:endParaRPr>
          </a:p>
          <a:p>
            <a:pPr>
              <a:spcBef>
                <a:spcPts val="0"/>
              </a:spcBef>
            </a:pPr>
            <a:r>
              <a:rPr lang="ja-JP" altLang="en-US" sz="1400" dirty="0">
                <a:solidFill>
                  <a:schemeClr val="tx1"/>
                </a:solidFill>
              </a:rPr>
              <a:t>してまいります。</a:t>
            </a:r>
            <a:endParaRPr lang="en-US" altLang="ja-JP" sz="1400" dirty="0">
              <a:solidFill>
                <a:schemeClr val="tx1"/>
              </a:solidFill>
            </a:endParaRPr>
          </a:p>
          <a:p>
            <a:pPr>
              <a:spcBef>
                <a:spcPts val="0"/>
              </a:spcBef>
            </a:pPr>
            <a:r>
              <a:rPr lang="ja-JP" altLang="en-US" sz="1400" dirty="0">
                <a:solidFill>
                  <a:schemeClr val="tx1"/>
                </a:solidFill>
              </a:rPr>
              <a:t>　これらにより、事故・重大インシデント「ゼロ」をめざしてまいります。</a:t>
            </a:r>
          </a:p>
        </p:txBody>
      </p:sp>
      <p:sp>
        <p:nvSpPr>
          <p:cNvPr id="20" name="テキスト ボックス 19">
            <a:extLst>
              <a:ext uri="{FF2B5EF4-FFF2-40B4-BE49-F238E27FC236}">
                <a16:creationId xmlns:a16="http://schemas.microsoft.com/office/drawing/2014/main" id="{81A2FE31-A8AD-41BD-A3E8-B317E5A20369}"/>
              </a:ext>
            </a:extLst>
          </p:cNvPr>
          <p:cNvSpPr txBox="1"/>
          <p:nvPr/>
        </p:nvSpPr>
        <p:spPr>
          <a:xfrm>
            <a:off x="113783" y="1712588"/>
            <a:ext cx="4653525" cy="382541"/>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安全投資の確実な実施</a:t>
            </a:r>
          </a:p>
        </p:txBody>
      </p:sp>
      <p:graphicFrame>
        <p:nvGraphicFramePr>
          <p:cNvPr id="6" name="表 5">
            <a:extLst>
              <a:ext uri="{FF2B5EF4-FFF2-40B4-BE49-F238E27FC236}">
                <a16:creationId xmlns:a16="http://schemas.microsoft.com/office/drawing/2014/main" id="{1F427A95-1B47-4123-A8C9-26BE52487995}"/>
              </a:ext>
            </a:extLst>
          </p:cNvPr>
          <p:cNvGraphicFramePr>
            <a:graphicFrameLocks noGrp="1"/>
          </p:cNvGraphicFramePr>
          <p:nvPr>
            <p:extLst>
              <p:ext uri="{D42A27DB-BD31-4B8C-83A1-F6EECF244321}">
                <p14:modId xmlns:p14="http://schemas.microsoft.com/office/powerpoint/2010/main" val="461103998"/>
              </p:ext>
            </p:extLst>
          </p:nvPr>
        </p:nvGraphicFramePr>
        <p:xfrm>
          <a:off x="4864963" y="1796353"/>
          <a:ext cx="4582173" cy="1622645"/>
        </p:xfrm>
        <a:graphic>
          <a:graphicData uri="http://schemas.openxmlformats.org/drawingml/2006/table">
            <a:tbl>
              <a:tblPr firstRow="1" bandRow="1">
                <a:tableStyleId>{5C22544A-7EE6-4342-B048-85BDC9FD1C3A}</a:tableStyleId>
              </a:tblPr>
              <a:tblGrid>
                <a:gridCol w="1226633">
                  <a:extLst>
                    <a:ext uri="{9D8B030D-6E8A-4147-A177-3AD203B41FA5}">
                      <a16:colId xmlns:a16="http://schemas.microsoft.com/office/drawing/2014/main" val="2339318726"/>
                    </a:ext>
                  </a:extLst>
                </a:gridCol>
                <a:gridCol w="671108">
                  <a:extLst>
                    <a:ext uri="{9D8B030D-6E8A-4147-A177-3AD203B41FA5}">
                      <a16:colId xmlns:a16="http://schemas.microsoft.com/office/drawing/2014/main" val="3220082508"/>
                    </a:ext>
                  </a:extLst>
                </a:gridCol>
                <a:gridCol w="671108">
                  <a:extLst>
                    <a:ext uri="{9D8B030D-6E8A-4147-A177-3AD203B41FA5}">
                      <a16:colId xmlns:a16="http://schemas.microsoft.com/office/drawing/2014/main" val="952828187"/>
                    </a:ext>
                  </a:extLst>
                </a:gridCol>
                <a:gridCol w="671108">
                  <a:extLst>
                    <a:ext uri="{9D8B030D-6E8A-4147-A177-3AD203B41FA5}">
                      <a16:colId xmlns:a16="http://schemas.microsoft.com/office/drawing/2014/main" val="1406147412"/>
                    </a:ext>
                  </a:extLst>
                </a:gridCol>
                <a:gridCol w="671108">
                  <a:extLst>
                    <a:ext uri="{9D8B030D-6E8A-4147-A177-3AD203B41FA5}">
                      <a16:colId xmlns:a16="http://schemas.microsoft.com/office/drawing/2014/main" val="1813739764"/>
                    </a:ext>
                  </a:extLst>
                </a:gridCol>
                <a:gridCol w="671108">
                  <a:extLst>
                    <a:ext uri="{9D8B030D-6E8A-4147-A177-3AD203B41FA5}">
                      <a16:colId xmlns:a16="http://schemas.microsoft.com/office/drawing/2014/main" val="650472933"/>
                    </a:ext>
                  </a:extLst>
                </a:gridCol>
              </a:tblGrid>
              <a:tr h="240266">
                <a:tc>
                  <a:txBody>
                    <a:bodyPr/>
                    <a:lstStyle/>
                    <a:p>
                      <a:pPr algn="ctr"/>
                      <a:r>
                        <a:rPr kumimoji="1" lang="ja-JP" altLang="en-US" sz="1100" dirty="0">
                          <a:ln>
                            <a:noFill/>
                          </a:ln>
                        </a:rPr>
                        <a:t>新設・更新設備</a:t>
                      </a:r>
                    </a:p>
                  </a:txBody>
                  <a:tcPr anchor="ctr">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2020</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2021</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2022</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2023</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2024</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solidFill>
                      <a:schemeClr val="bg2">
                        <a:lumMod val="60000"/>
                        <a:lumOff val="40000"/>
                      </a:schemeClr>
                    </a:solidFill>
                  </a:tcPr>
                </a:tc>
                <a:extLst>
                  <a:ext uri="{0D108BD9-81ED-4DB2-BD59-A6C34878D82A}">
                    <a16:rowId xmlns:a16="http://schemas.microsoft.com/office/drawing/2014/main" val="4273913937"/>
                  </a:ext>
                </a:extLst>
              </a:tr>
              <a:tr h="272713">
                <a:tc>
                  <a:txBody>
                    <a:bodyPr/>
                    <a:lstStyle/>
                    <a:p>
                      <a:pPr algn="ctr"/>
                      <a:r>
                        <a:rPr kumimoji="1" lang="ja-JP" altLang="en-US" sz="1100" dirty="0">
                          <a:ln>
                            <a:noFill/>
                          </a:ln>
                        </a:rPr>
                        <a:t>可動式ホーム柵</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100" dirty="0">
                          <a:ln>
                            <a:noFill/>
                          </a:ln>
                        </a:rPr>
                        <a:t>4</a:t>
                      </a:r>
                      <a:r>
                        <a:rPr kumimoji="1" lang="ja-JP" altLang="en-US" sz="1100" dirty="0">
                          <a:ln>
                            <a:noFill/>
                          </a:ln>
                        </a:rPr>
                        <a:t>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100" dirty="0">
                          <a:ln>
                            <a:noFill/>
                          </a:ln>
                        </a:rPr>
                        <a:t>3</a:t>
                      </a:r>
                      <a:r>
                        <a:rPr kumimoji="1" lang="ja-JP" altLang="en-US" sz="1100" dirty="0">
                          <a:ln>
                            <a:noFill/>
                          </a:ln>
                        </a:rPr>
                        <a:t>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100" dirty="0">
                          <a:ln>
                            <a:noFill/>
                          </a:ln>
                        </a:rPr>
                        <a:t>3</a:t>
                      </a:r>
                      <a:r>
                        <a:rPr kumimoji="1" lang="ja-JP" altLang="en-US" sz="1100" dirty="0">
                          <a:ln>
                            <a:noFill/>
                          </a:ln>
                        </a:rPr>
                        <a:t>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2265945913"/>
                  </a:ext>
                </a:extLst>
              </a:tr>
              <a:tr h="272713">
                <a:tc>
                  <a:txBody>
                    <a:bodyPr/>
                    <a:lstStyle/>
                    <a:p>
                      <a:pPr algn="ctr"/>
                      <a:r>
                        <a:rPr kumimoji="1" lang="ja-JP" altLang="en-US" sz="1050" dirty="0">
                          <a:ln>
                            <a:noFill/>
                          </a:ln>
                        </a:rPr>
                        <a:t>新型車両への更新</a:t>
                      </a: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1100" dirty="0">
                          <a:ln>
                            <a:noFill/>
                          </a:ln>
                        </a:rPr>
                        <a:t>1</a:t>
                      </a:r>
                      <a:r>
                        <a:rPr kumimoji="1" lang="ja-JP" altLang="en-US" sz="1100" dirty="0">
                          <a:ln>
                            <a:noFill/>
                          </a:ln>
                        </a:rPr>
                        <a:t>編成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100" dirty="0">
                          <a:ln>
                            <a:noFill/>
                          </a:ln>
                        </a:rPr>
                        <a:t>3</a:t>
                      </a:r>
                      <a:r>
                        <a:rPr kumimoji="1" lang="ja-JP" altLang="en-US" sz="1100" dirty="0">
                          <a:ln>
                            <a:noFill/>
                          </a:ln>
                        </a:rPr>
                        <a:t>編成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en-US" altLang="ja-JP" sz="1100" dirty="0">
                          <a:ln>
                            <a:noFill/>
                          </a:ln>
                        </a:rPr>
                        <a:t>4</a:t>
                      </a:r>
                      <a:r>
                        <a:rPr kumimoji="1" lang="ja-JP" altLang="en-US" sz="1100" dirty="0">
                          <a:ln>
                            <a:noFill/>
                          </a:ln>
                        </a:rPr>
                        <a:t>編成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58252"/>
                  </a:ext>
                </a:extLst>
              </a:tr>
              <a:tr h="272713">
                <a:tc>
                  <a:txBody>
                    <a:bodyPr/>
                    <a:lstStyle/>
                    <a:p>
                      <a:pPr algn="ctr"/>
                      <a:r>
                        <a:rPr kumimoji="1" lang="ja-JP" altLang="en-US" sz="1100" dirty="0">
                          <a:ln>
                            <a:noFill/>
                          </a:ln>
                          <a:solidFill>
                            <a:schemeClr val="tx1"/>
                          </a:solidFill>
                        </a:rPr>
                        <a:t>昇降機（更新）</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000" dirty="0">
                          <a:ln>
                            <a:noFill/>
                          </a:ln>
                          <a:solidFill>
                            <a:schemeClr val="tx1"/>
                          </a:solidFill>
                        </a:rPr>
                        <a:t>2</a:t>
                      </a:r>
                      <a:r>
                        <a:rPr kumimoji="1" lang="ja-JP" altLang="en-US" sz="1000" dirty="0">
                          <a:ln>
                            <a:noFill/>
                          </a:ln>
                          <a:solidFill>
                            <a:schemeClr val="tx1"/>
                          </a:solidFill>
                        </a:rPr>
                        <a:t>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000" dirty="0">
                          <a:ln>
                            <a:noFill/>
                          </a:ln>
                          <a:solidFill>
                            <a:schemeClr val="tx1"/>
                          </a:solidFill>
                        </a:rPr>
                        <a:t>2</a:t>
                      </a:r>
                      <a:r>
                        <a:rPr kumimoji="1" lang="ja-JP" altLang="en-US" sz="1000" dirty="0">
                          <a:ln>
                            <a:noFill/>
                          </a:ln>
                          <a:solidFill>
                            <a:schemeClr val="tx1"/>
                          </a:solidFill>
                        </a:rPr>
                        <a:t>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a:t>
                      </a:r>
                    </a:p>
                  </a:txBody>
                  <a:tcPr anchor="ctr">
                    <a:lnL w="12700" cap="flat" cmpd="sng" algn="ctr">
                      <a:solidFill>
                        <a:schemeClr val="tx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1370088854"/>
                  </a:ext>
                </a:extLst>
              </a:tr>
              <a:tr h="272713">
                <a:tc>
                  <a:txBody>
                    <a:bodyPr/>
                    <a:lstStyle/>
                    <a:p>
                      <a:pPr algn="ctr"/>
                      <a:r>
                        <a:rPr kumimoji="1" lang="en-US" altLang="ja-JP" sz="1100" dirty="0">
                          <a:ln>
                            <a:noFill/>
                          </a:ln>
                        </a:rPr>
                        <a:t>ATC/TD</a:t>
                      </a:r>
                      <a:r>
                        <a:rPr kumimoji="1" lang="ja-JP" altLang="en-US" sz="1100" dirty="0">
                          <a:ln>
                            <a:noFill/>
                          </a:ln>
                        </a:rPr>
                        <a:t>装置</a:t>
                      </a:r>
                    </a:p>
                  </a:txBody>
                  <a:tcPr anchor="ctr">
                    <a:lnR w="12700" cap="flat" cmpd="sng" algn="ctr">
                      <a:solidFill>
                        <a:schemeClr val="tx1"/>
                      </a:solidFill>
                      <a:prstDash val="solid"/>
                      <a:round/>
                      <a:headEnd type="none" w="med" len="med"/>
                      <a:tailEnd type="none" w="med" len="med"/>
                    </a:lnR>
                  </a:tcPr>
                </a:tc>
                <a:tc>
                  <a:txBody>
                    <a:bodyPr/>
                    <a:lstStyle/>
                    <a:p>
                      <a:pPr algn="ctr"/>
                      <a:r>
                        <a:rPr kumimoji="1" lang="en-US" altLang="ja-JP" sz="1050" dirty="0">
                          <a:ln>
                            <a:noFill/>
                          </a:ln>
                          <a:solidFill>
                            <a:schemeClr val="tx1"/>
                          </a:solidFill>
                        </a:rPr>
                        <a:t>2</a:t>
                      </a:r>
                      <a:r>
                        <a:rPr kumimoji="1" lang="ja-JP" altLang="en-US" sz="1050" dirty="0">
                          <a:ln>
                            <a:noFill/>
                          </a:ln>
                          <a:solidFill>
                            <a:schemeClr val="tx1"/>
                          </a:solidFill>
                        </a:rPr>
                        <a:t>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70465398"/>
                  </a:ext>
                </a:extLst>
              </a:tr>
              <a:tr h="272713">
                <a:tc>
                  <a:txBody>
                    <a:bodyPr/>
                    <a:lstStyle/>
                    <a:p>
                      <a:pPr algn="ctr"/>
                      <a:r>
                        <a:rPr kumimoji="1" lang="ja-JP" altLang="en-US" sz="1000" dirty="0">
                          <a:ln>
                            <a:noFill/>
                          </a:ln>
                        </a:rPr>
                        <a:t>変電所電力設備</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万博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万博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万博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南茨木</a:t>
                      </a:r>
                    </a:p>
                  </a:txBody>
                  <a:tcPr anchor="ctr">
                    <a:lnL w="12700" cap="flat" cmpd="sng" algn="ctr">
                      <a:solidFill>
                        <a:schemeClr val="tx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3885022967"/>
                  </a:ext>
                </a:extLst>
              </a:tr>
            </a:tbl>
          </a:graphicData>
        </a:graphic>
      </p:graphicFrame>
      <p:sp>
        <p:nvSpPr>
          <p:cNvPr id="22" name="正方形/長方形 21">
            <a:extLst>
              <a:ext uri="{FF2B5EF4-FFF2-40B4-BE49-F238E27FC236}">
                <a16:creationId xmlns:a16="http://schemas.microsoft.com/office/drawing/2014/main" id="{7D08756A-4143-49C0-B6D1-9FE29A2D12D5}"/>
              </a:ext>
            </a:extLst>
          </p:cNvPr>
          <p:cNvSpPr/>
          <p:nvPr/>
        </p:nvSpPr>
        <p:spPr>
          <a:xfrm>
            <a:off x="3748343" y="4206278"/>
            <a:ext cx="2682471" cy="583836"/>
          </a:xfrm>
          <a:prstGeom prst="rect">
            <a:avLst/>
          </a:prstGeom>
        </p:spPr>
        <p:txBody>
          <a:bodyPr wrap="square">
            <a:noAutofit/>
          </a:bodyPr>
          <a:lstStyle/>
          <a:p>
            <a:r>
              <a:rPr lang="ja-JP" altLang="en-US" sz="1050" dirty="0">
                <a:latin typeface="+mn-ea"/>
                <a:ea typeface="+mn-ea"/>
              </a:rPr>
              <a:t>車両故障のリスク軽減、お客さまサービスの向上、メンテナンスの省力化を実現した新型車両に</a:t>
            </a:r>
            <a:r>
              <a:rPr lang="en-US" altLang="ja-JP" sz="1050" dirty="0">
                <a:latin typeface="+mn-ea"/>
                <a:ea typeface="+mn-ea"/>
              </a:rPr>
              <a:t>2022</a:t>
            </a:r>
            <a:r>
              <a:rPr lang="ja-JP" altLang="en-US" sz="1050" dirty="0">
                <a:latin typeface="+mn-ea"/>
                <a:ea typeface="+mn-ea"/>
              </a:rPr>
              <a:t>年度までに</a:t>
            </a:r>
            <a:r>
              <a:rPr lang="en-US" altLang="ja-JP" sz="1050" dirty="0">
                <a:latin typeface="+mn-ea"/>
                <a:ea typeface="+mn-ea"/>
              </a:rPr>
              <a:t>8</a:t>
            </a:r>
            <a:r>
              <a:rPr lang="ja-JP" altLang="en-US" sz="1050" dirty="0">
                <a:latin typeface="+mn-ea"/>
                <a:ea typeface="+mn-ea"/>
              </a:rPr>
              <a:t>編成を更新します。</a:t>
            </a:r>
            <a:endParaRPr lang="en-US" altLang="ja-JP" sz="1050" dirty="0">
              <a:latin typeface="+mn-ea"/>
              <a:ea typeface="+mn-ea"/>
            </a:endParaRPr>
          </a:p>
        </p:txBody>
      </p:sp>
      <p:sp>
        <p:nvSpPr>
          <p:cNvPr id="24" name="正方形/長方形 23">
            <a:extLst>
              <a:ext uri="{FF2B5EF4-FFF2-40B4-BE49-F238E27FC236}">
                <a16:creationId xmlns:a16="http://schemas.microsoft.com/office/drawing/2014/main" id="{4A397483-6D23-4689-9B37-F962FDEFA3F8}"/>
              </a:ext>
            </a:extLst>
          </p:cNvPr>
          <p:cNvSpPr/>
          <p:nvPr/>
        </p:nvSpPr>
        <p:spPr>
          <a:xfrm>
            <a:off x="6709089" y="4239324"/>
            <a:ext cx="2682471" cy="550790"/>
          </a:xfrm>
          <a:prstGeom prst="rect">
            <a:avLst/>
          </a:prstGeom>
        </p:spPr>
        <p:txBody>
          <a:bodyPr wrap="square">
            <a:noAutofit/>
          </a:bodyPr>
          <a:lstStyle/>
          <a:p>
            <a:r>
              <a:rPr lang="ja-JP" altLang="en-US" sz="1050" dirty="0">
                <a:latin typeface="+mn-ea"/>
                <a:ea typeface="+mn-ea"/>
              </a:rPr>
              <a:t>昇降機、</a:t>
            </a:r>
            <a:r>
              <a:rPr lang="en-US" altLang="ja-JP" sz="1050" dirty="0">
                <a:latin typeface="+mn-ea"/>
                <a:ea typeface="+mn-ea"/>
              </a:rPr>
              <a:t>ATC/TD</a:t>
            </a:r>
            <a:r>
              <a:rPr lang="ja-JP" altLang="en-US" sz="1050" dirty="0">
                <a:latin typeface="+mn-ea"/>
                <a:ea typeface="+mn-ea"/>
              </a:rPr>
              <a:t>装置、駅務機器、変電所電力設備など更新時期を迎えた設備を順次最新化します。</a:t>
            </a:r>
            <a:endParaRPr lang="en-US" altLang="ja-JP" sz="1050" dirty="0">
              <a:latin typeface="+mn-ea"/>
              <a:ea typeface="+mn-ea"/>
            </a:endParaRPr>
          </a:p>
        </p:txBody>
      </p:sp>
      <p:sp>
        <p:nvSpPr>
          <p:cNvPr id="26" name="正方形/長方形 25">
            <a:extLst>
              <a:ext uri="{FF2B5EF4-FFF2-40B4-BE49-F238E27FC236}">
                <a16:creationId xmlns:a16="http://schemas.microsoft.com/office/drawing/2014/main" id="{55427B86-CE3C-4D5B-A440-EB3BE34FA88D}"/>
              </a:ext>
            </a:extLst>
          </p:cNvPr>
          <p:cNvSpPr/>
          <p:nvPr/>
        </p:nvSpPr>
        <p:spPr>
          <a:xfrm>
            <a:off x="211015" y="4206278"/>
            <a:ext cx="3202251" cy="410016"/>
          </a:xfrm>
          <a:prstGeom prst="rect">
            <a:avLst/>
          </a:prstGeom>
        </p:spPr>
        <p:txBody>
          <a:bodyPr wrap="square">
            <a:noAutofit/>
          </a:bodyPr>
          <a:lstStyle/>
          <a:p>
            <a:r>
              <a:rPr lang="ja-JP" altLang="en-US" sz="1050" dirty="0">
                <a:latin typeface="+mn-ea"/>
                <a:ea typeface="+mn-ea"/>
              </a:rPr>
              <a:t>ホームからの転落を防ぐため、</a:t>
            </a:r>
            <a:r>
              <a:rPr lang="en-US" altLang="ja-JP" sz="1050" dirty="0">
                <a:latin typeface="+mn-ea"/>
                <a:ea typeface="+mn-ea"/>
              </a:rPr>
              <a:t>2022</a:t>
            </a:r>
            <a:r>
              <a:rPr lang="ja-JP" altLang="en-US" sz="1050" dirty="0">
                <a:latin typeface="+mn-ea"/>
                <a:ea typeface="+mn-ea"/>
              </a:rPr>
              <a:t>年度までに設置を完了します。</a:t>
            </a:r>
            <a:endParaRPr lang="en-US" altLang="ja-JP" sz="1050" dirty="0">
              <a:latin typeface="+mn-ea"/>
              <a:ea typeface="+mn-ea"/>
            </a:endParaRPr>
          </a:p>
          <a:p>
            <a:endParaRPr lang="en-US" altLang="ja-JP" sz="1050" dirty="0">
              <a:latin typeface="+mn-ea"/>
              <a:ea typeface="+mn-ea"/>
            </a:endParaRPr>
          </a:p>
          <a:p>
            <a:r>
              <a:rPr lang="ja-JP" altLang="en-US" sz="1050" dirty="0">
                <a:latin typeface="+mn-ea"/>
                <a:ea typeface="+mn-ea"/>
              </a:rPr>
              <a:t>　</a:t>
            </a:r>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p:txBody>
      </p:sp>
      <p:sp>
        <p:nvSpPr>
          <p:cNvPr id="28" name="テキスト ボックス 27">
            <a:extLst>
              <a:ext uri="{FF2B5EF4-FFF2-40B4-BE49-F238E27FC236}">
                <a16:creationId xmlns:a16="http://schemas.microsoft.com/office/drawing/2014/main" id="{530141FB-F0B1-4B10-B4BD-EEA52A32C5DA}"/>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７</a:t>
            </a:r>
          </a:p>
        </p:txBody>
      </p:sp>
      <p:grpSp>
        <p:nvGrpSpPr>
          <p:cNvPr id="15" name="グループ化 14">
            <a:extLst>
              <a:ext uri="{FF2B5EF4-FFF2-40B4-BE49-F238E27FC236}">
                <a16:creationId xmlns:a16="http://schemas.microsoft.com/office/drawing/2014/main" id="{8E44AC7E-28AE-4909-89BC-148CEA29BE23}"/>
              </a:ext>
            </a:extLst>
          </p:cNvPr>
          <p:cNvGrpSpPr/>
          <p:nvPr/>
        </p:nvGrpSpPr>
        <p:grpSpPr>
          <a:xfrm>
            <a:off x="165411" y="778821"/>
            <a:ext cx="8332115" cy="564497"/>
            <a:chOff x="165411" y="778821"/>
            <a:chExt cx="8332115" cy="564497"/>
          </a:xfrm>
        </p:grpSpPr>
        <p:sp>
          <p:nvSpPr>
            <p:cNvPr id="12" name="正方形/長方形 11"/>
            <p:cNvSpPr/>
            <p:nvPr/>
          </p:nvSpPr>
          <p:spPr>
            <a:xfrm>
              <a:off x="165411" y="778821"/>
              <a:ext cx="1357290" cy="557077"/>
            </a:xfrm>
            <a:prstGeom prst="rect">
              <a:avLst/>
            </a:prstGeom>
            <a:solidFill>
              <a:srgbClr val="006600"/>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基本戦略</a:t>
              </a:r>
              <a:r>
                <a:rPr lang="en-US" altLang="ja-JP" sz="1400" b="1" dirty="0">
                  <a:solidFill>
                    <a:schemeClr val="bg1"/>
                  </a:solidFill>
                  <a:latin typeface="Meiryo UI" panose="020B0604030504040204" pitchFamily="50" charset="-128"/>
                  <a:ea typeface="Meiryo UI" panose="020B0604030504040204" pitchFamily="50" charset="-128"/>
                </a:rPr>
                <a:t>1</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400" b="1" dirty="0">
                  <a:solidFill>
                    <a:schemeClr val="bg1"/>
                  </a:solidFill>
                  <a:latin typeface="Meiryo UI" panose="020B0604030504040204" pitchFamily="50" charset="-128"/>
                  <a:ea typeface="Meiryo UI" panose="020B0604030504040204" pitchFamily="50" charset="-128"/>
                </a:rPr>
                <a:t>安全の徹底</a:t>
              </a:r>
            </a:p>
          </p:txBody>
        </p:sp>
        <p:sp>
          <p:nvSpPr>
            <p:cNvPr id="29" name="正方形/長方形 28">
              <a:extLst>
                <a:ext uri="{FF2B5EF4-FFF2-40B4-BE49-F238E27FC236}">
                  <a16:creationId xmlns:a16="http://schemas.microsoft.com/office/drawing/2014/main" id="{2C6F5239-4227-4EA2-92B8-DAC39E98D7FB}"/>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30" name="正方形/長方形 29">
              <a:extLst>
                <a:ext uri="{FF2B5EF4-FFF2-40B4-BE49-F238E27FC236}">
                  <a16:creationId xmlns:a16="http://schemas.microsoft.com/office/drawing/2014/main" id="{570141E2-9EF9-47E2-8D5E-8E763D6C625C}"/>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31" name="正方形/長方形 30">
              <a:extLst>
                <a:ext uri="{FF2B5EF4-FFF2-40B4-BE49-F238E27FC236}">
                  <a16:creationId xmlns:a16="http://schemas.microsoft.com/office/drawing/2014/main" id="{AA8E3134-C383-4A96-B8F0-C155C298A187}"/>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32" name="正方形/長方形 31">
              <a:extLst>
                <a:ext uri="{FF2B5EF4-FFF2-40B4-BE49-F238E27FC236}">
                  <a16:creationId xmlns:a16="http://schemas.microsoft.com/office/drawing/2014/main" id="{5B94CB92-BD79-45EA-BDF5-E2D50FC34475}"/>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1CA25D27-C0DE-40BE-B3CF-390BFE1A83FC}"/>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34" name="正方形/長方形 33">
            <a:extLst>
              <a:ext uri="{FF2B5EF4-FFF2-40B4-BE49-F238E27FC236}">
                <a16:creationId xmlns:a16="http://schemas.microsoft.com/office/drawing/2014/main" id="{5A37CE65-D81D-47A7-BD4B-006F2E9B89F6}"/>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a:extLst>
              <a:ext uri="{FF2B5EF4-FFF2-40B4-BE49-F238E27FC236}">
                <a16:creationId xmlns:a16="http://schemas.microsoft.com/office/drawing/2014/main" id="{BBE5BB20-51D5-47C9-AF17-1AC2B5D8486D}"/>
              </a:ext>
            </a:extLst>
          </p:cNvPr>
          <p:cNvGraphicFramePr>
            <a:graphicFrameLocks noGrp="1"/>
          </p:cNvGraphicFramePr>
          <p:nvPr>
            <p:extLst>
              <p:ext uri="{D42A27DB-BD31-4B8C-83A1-F6EECF244321}">
                <p14:modId xmlns:p14="http://schemas.microsoft.com/office/powerpoint/2010/main" val="3339930260"/>
              </p:ext>
            </p:extLst>
          </p:nvPr>
        </p:nvGraphicFramePr>
        <p:xfrm>
          <a:off x="4875593" y="1790084"/>
          <a:ext cx="4562875" cy="1622645"/>
        </p:xfrm>
        <a:graphic>
          <a:graphicData uri="http://schemas.openxmlformats.org/drawingml/2006/table">
            <a:tbl>
              <a:tblPr/>
              <a:tblGrid>
                <a:gridCol w="4562875">
                  <a:extLst>
                    <a:ext uri="{9D8B030D-6E8A-4147-A177-3AD203B41FA5}">
                      <a16:colId xmlns:a16="http://schemas.microsoft.com/office/drawing/2014/main" val="1323084138"/>
                    </a:ext>
                  </a:extLst>
                </a:gridCol>
              </a:tblGrid>
              <a:tr h="1622645">
                <a:tc>
                  <a:txBody>
                    <a:bodyPr/>
                    <a:lstStyle/>
                    <a:p>
                      <a:endParaRPr kumimoji="1" lang="ja-JP"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01971065"/>
                  </a:ext>
                </a:extLst>
              </a:tr>
            </a:tbl>
          </a:graphicData>
        </a:graphic>
      </p:graphicFrame>
      <p:pic>
        <p:nvPicPr>
          <p:cNvPr id="38" name="図 37">
            <a:extLst>
              <a:ext uri="{FF2B5EF4-FFF2-40B4-BE49-F238E27FC236}">
                <a16:creationId xmlns:a16="http://schemas.microsoft.com/office/drawing/2014/main" id="{03AD07B3-08BE-4C12-9313-D5B5A9C8E412}"/>
              </a:ext>
            </a:extLst>
          </p:cNvPr>
          <p:cNvPicPr>
            <a:picLocks noChangeAspect="1"/>
          </p:cNvPicPr>
          <p:nvPr/>
        </p:nvPicPr>
        <p:blipFill>
          <a:blip r:embed="rId3"/>
          <a:stretch>
            <a:fillRect/>
          </a:stretch>
        </p:blipFill>
        <p:spPr>
          <a:xfrm>
            <a:off x="1505765" y="5249997"/>
            <a:ext cx="1770843" cy="1191009"/>
          </a:xfrm>
          <a:prstGeom prst="rect">
            <a:avLst/>
          </a:prstGeom>
        </p:spPr>
      </p:pic>
      <p:pic>
        <p:nvPicPr>
          <p:cNvPr id="39" name="図 38">
            <a:extLst>
              <a:ext uri="{FF2B5EF4-FFF2-40B4-BE49-F238E27FC236}">
                <a16:creationId xmlns:a16="http://schemas.microsoft.com/office/drawing/2014/main" id="{1CAE69F5-364F-43C7-AF76-7F42D21C4C5F}"/>
              </a:ext>
            </a:extLst>
          </p:cNvPr>
          <p:cNvPicPr>
            <a:picLocks noChangeAspect="1"/>
          </p:cNvPicPr>
          <p:nvPr/>
        </p:nvPicPr>
        <p:blipFill>
          <a:blip r:embed="rId4"/>
          <a:stretch>
            <a:fillRect/>
          </a:stretch>
        </p:blipFill>
        <p:spPr>
          <a:xfrm>
            <a:off x="3834846" y="4919455"/>
            <a:ext cx="2509464" cy="1428877"/>
          </a:xfrm>
          <a:prstGeom prst="rect">
            <a:avLst/>
          </a:prstGeom>
        </p:spPr>
      </p:pic>
      <p:pic>
        <p:nvPicPr>
          <p:cNvPr id="40" name="図 39">
            <a:extLst>
              <a:ext uri="{FF2B5EF4-FFF2-40B4-BE49-F238E27FC236}">
                <a16:creationId xmlns:a16="http://schemas.microsoft.com/office/drawing/2014/main" id="{9D18274B-169E-43D4-A63F-83EAD078DB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2197" y="4908417"/>
            <a:ext cx="1789001" cy="1437687"/>
          </a:xfrm>
          <a:prstGeom prst="rect">
            <a:avLst/>
          </a:prstGeom>
        </p:spPr>
      </p:pic>
      <p:pic>
        <p:nvPicPr>
          <p:cNvPr id="36" name="図 35">
            <a:extLst>
              <a:ext uri="{FF2B5EF4-FFF2-40B4-BE49-F238E27FC236}">
                <a16:creationId xmlns:a16="http://schemas.microsoft.com/office/drawing/2014/main" id="{CE9C653B-425F-4D64-A076-E2986B406651}"/>
              </a:ext>
            </a:extLst>
          </p:cNvPr>
          <p:cNvPicPr>
            <a:picLocks noChangeAspect="1"/>
          </p:cNvPicPr>
          <p:nvPr/>
        </p:nvPicPr>
        <p:blipFill>
          <a:blip r:embed="rId6"/>
          <a:stretch>
            <a:fillRect/>
          </a:stretch>
        </p:blipFill>
        <p:spPr>
          <a:xfrm>
            <a:off x="9194154" y="1035443"/>
            <a:ext cx="609653" cy="615749"/>
          </a:xfrm>
          <a:prstGeom prst="rect">
            <a:avLst/>
          </a:prstGeom>
        </p:spPr>
      </p:pic>
      <p:pic>
        <p:nvPicPr>
          <p:cNvPr id="37" name="図 36">
            <a:extLst>
              <a:ext uri="{FF2B5EF4-FFF2-40B4-BE49-F238E27FC236}">
                <a16:creationId xmlns:a16="http://schemas.microsoft.com/office/drawing/2014/main" id="{EAE8FED9-DA11-4C2F-B315-5F7BF8196360}"/>
              </a:ext>
            </a:extLst>
          </p:cNvPr>
          <p:cNvPicPr>
            <a:picLocks noChangeAspect="1"/>
          </p:cNvPicPr>
          <p:nvPr/>
        </p:nvPicPr>
        <p:blipFill>
          <a:blip r:embed="rId7"/>
          <a:stretch>
            <a:fillRect/>
          </a:stretch>
        </p:blipFill>
        <p:spPr>
          <a:xfrm>
            <a:off x="8572736" y="1031071"/>
            <a:ext cx="609653" cy="609653"/>
          </a:xfrm>
          <a:prstGeom prst="rect">
            <a:avLst/>
          </a:prstGeom>
        </p:spPr>
      </p:pic>
    </p:spTree>
    <p:extLst>
      <p:ext uri="{BB962C8B-B14F-4D97-AF65-F5344CB8AC3E}">
        <p14:creationId xmlns:p14="http://schemas.microsoft.com/office/powerpoint/2010/main" val="1834634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3784" y="1345938"/>
            <a:ext cx="5913798" cy="369332"/>
          </a:xfrm>
          <a:prstGeom prst="rect">
            <a:avLst/>
          </a:prstGeom>
        </p:spPr>
        <p:txBody>
          <a:bodyPr wrap="none">
            <a:spAutoFit/>
          </a:bodyPr>
          <a:lstStyle/>
          <a:p>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基本戦略</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 自然災害に対する安全性及び回復力の向上</a:t>
            </a:r>
          </a:p>
        </p:txBody>
      </p:sp>
      <p:sp>
        <p:nvSpPr>
          <p:cNvPr id="21" name="角丸四角形 15">
            <a:extLst>
              <a:ext uri="{FF2B5EF4-FFF2-40B4-BE49-F238E27FC236}">
                <a16:creationId xmlns:a16="http://schemas.microsoft.com/office/drawing/2014/main" id="{55EC0F2E-AD08-4B39-9C50-6A076AADEC18}"/>
              </a:ext>
            </a:extLst>
          </p:cNvPr>
          <p:cNvSpPr/>
          <p:nvPr/>
        </p:nvSpPr>
        <p:spPr>
          <a:xfrm>
            <a:off x="211014" y="1842213"/>
            <a:ext cx="9363031" cy="2179653"/>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Bef>
                <a:spcPts val="0"/>
              </a:spcBef>
              <a:buFont typeface="Wingdings" panose="05000000000000000000" pitchFamily="2" charset="2"/>
              <a:buChar char="Ø"/>
            </a:pPr>
            <a:endParaRPr lang="en-US" altLang="ja-JP" sz="1100" dirty="0">
              <a:solidFill>
                <a:schemeClr val="tx1"/>
              </a:solidFill>
            </a:endParaRPr>
          </a:p>
          <a:p>
            <a:pPr>
              <a:spcBef>
                <a:spcPts val="0"/>
              </a:spcBef>
            </a:pPr>
            <a:endParaRPr lang="en-US" altLang="ja-JP" sz="1400" dirty="0">
              <a:solidFill>
                <a:schemeClr val="tx1"/>
              </a:solidFill>
            </a:endParaRPr>
          </a:p>
          <a:p>
            <a:pPr>
              <a:spcBef>
                <a:spcPts val="0"/>
              </a:spcBef>
            </a:pPr>
            <a:r>
              <a:rPr lang="ja-JP" altLang="en-US" sz="1400" dirty="0">
                <a:solidFill>
                  <a:schemeClr val="tx1"/>
                </a:solidFill>
              </a:rPr>
              <a:t>　地震、浸水、強風、落雷などの自然災害に対し、</a:t>
            </a:r>
            <a:endParaRPr lang="en-US" altLang="ja-JP" sz="1400" dirty="0">
              <a:solidFill>
                <a:schemeClr val="tx1"/>
              </a:solidFill>
            </a:endParaRPr>
          </a:p>
          <a:p>
            <a:pPr>
              <a:spcBef>
                <a:spcPts val="0"/>
              </a:spcBef>
            </a:pPr>
            <a:r>
              <a:rPr lang="ja-JP" altLang="en-US" sz="1400" dirty="0">
                <a:solidFill>
                  <a:schemeClr val="tx1"/>
                </a:solidFill>
              </a:rPr>
              <a:t>安全性の向上や早期復旧対策に取り組んでまいり</a:t>
            </a:r>
            <a:endParaRPr lang="en-US" altLang="ja-JP" sz="1400" dirty="0">
              <a:solidFill>
                <a:schemeClr val="tx1"/>
              </a:solidFill>
            </a:endParaRPr>
          </a:p>
          <a:p>
            <a:pPr>
              <a:spcBef>
                <a:spcPts val="0"/>
              </a:spcBef>
            </a:pPr>
            <a:r>
              <a:rPr lang="ja-JP" altLang="en-US" sz="1400" dirty="0">
                <a:solidFill>
                  <a:schemeClr val="tx1"/>
                </a:solidFill>
              </a:rPr>
              <a:t>ます。</a:t>
            </a:r>
          </a:p>
        </p:txBody>
      </p:sp>
      <p:sp>
        <p:nvSpPr>
          <p:cNvPr id="14" name="テキスト ボックス 13">
            <a:extLst>
              <a:ext uri="{FF2B5EF4-FFF2-40B4-BE49-F238E27FC236}">
                <a16:creationId xmlns:a16="http://schemas.microsoft.com/office/drawing/2014/main" id="{F40870CF-4E82-4BB5-9293-7ABF846A03FA}"/>
              </a:ext>
            </a:extLst>
          </p:cNvPr>
          <p:cNvSpPr txBox="1"/>
          <p:nvPr/>
        </p:nvSpPr>
        <p:spPr>
          <a:xfrm>
            <a:off x="211013" y="1842213"/>
            <a:ext cx="3891202" cy="408377"/>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自然災害対策の実施</a:t>
            </a:r>
          </a:p>
        </p:txBody>
      </p:sp>
      <p:sp>
        <p:nvSpPr>
          <p:cNvPr id="28" name="テキスト ボックス 27">
            <a:extLst>
              <a:ext uri="{FF2B5EF4-FFF2-40B4-BE49-F238E27FC236}">
                <a16:creationId xmlns:a16="http://schemas.microsoft.com/office/drawing/2014/main" id="{7AAD8DE6-DAF4-4035-99D8-7E6FA21E4167}"/>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８</a:t>
            </a:r>
          </a:p>
        </p:txBody>
      </p:sp>
      <p:grpSp>
        <p:nvGrpSpPr>
          <p:cNvPr id="29" name="グループ化 28">
            <a:extLst>
              <a:ext uri="{FF2B5EF4-FFF2-40B4-BE49-F238E27FC236}">
                <a16:creationId xmlns:a16="http://schemas.microsoft.com/office/drawing/2014/main" id="{A74BEDB3-8114-44F1-B42E-A04211CA7FEC}"/>
              </a:ext>
            </a:extLst>
          </p:cNvPr>
          <p:cNvGrpSpPr/>
          <p:nvPr/>
        </p:nvGrpSpPr>
        <p:grpSpPr>
          <a:xfrm>
            <a:off x="165411" y="778821"/>
            <a:ext cx="8332115" cy="564497"/>
            <a:chOff x="165411" y="778821"/>
            <a:chExt cx="8332115" cy="564497"/>
          </a:xfrm>
        </p:grpSpPr>
        <p:sp>
          <p:nvSpPr>
            <p:cNvPr id="30" name="正方形/長方形 29">
              <a:extLst>
                <a:ext uri="{FF2B5EF4-FFF2-40B4-BE49-F238E27FC236}">
                  <a16:creationId xmlns:a16="http://schemas.microsoft.com/office/drawing/2014/main" id="{BB3498CE-644D-4C65-9B3D-F43B7A6D1FCC}"/>
                </a:ext>
              </a:extLst>
            </p:cNvPr>
            <p:cNvSpPr/>
            <p:nvPr/>
          </p:nvSpPr>
          <p:spPr>
            <a:xfrm>
              <a:off x="165411" y="778821"/>
              <a:ext cx="1357290" cy="557077"/>
            </a:xfrm>
            <a:prstGeom prst="rect">
              <a:avLst/>
            </a:prstGeom>
            <a:solidFill>
              <a:srgbClr val="006600"/>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基本戦略</a:t>
              </a:r>
              <a:r>
                <a:rPr lang="en-US" altLang="ja-JP" sz="1400" b="1" dirty="0">
                  <a:solidFill>
                    <a:schemeClr val="bg1"/>
                  </a:solidFill>
                  <a:latin typeface="Meiryo UI" panose="020B0604030504040204" pitchFamily="50" charset="-128"/>
                  <a:ea typeface="Meiryo UI" panose="020B0604030504040204" pitchFamily="50" charset="-128"/>
                </a:rPr>
                <a:t>1</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400" b="1" dirty="0">
                  <a:solidFill>
                    <a:schemeClr val="bg1"/>
                  </a:solidFill>
                  <a:latin typeface="Meiryo UI" panose="020B0604030504040204" pitchFamily="50" charset="-128"/>
                  <a:ea typeface="Meiryo UI" panose="020B0604030504040204" pitchFamily="50" charset="-128"/>
                </a:rPr>
                <a:t>安全の徹底</a:t>
              </a:r>
            </a:p>
          </p:txBody>
        </p:sp>
        <p:sp>
          <p:nvSpPr>
            <p:cNvPr id="31" name="正方形/長方形 30">
              <a:extLst>
                <a:ext uri="{FF2B5EF4-FFF2-40B4-BE49-F238E27FC236}">
                  <a16:creationId xmlns:a16="http://schemas.microsoft.com/office/drawing/2014/main" id="{D11BF1D9-B2F7-45D7-926D-6D96C58F5292}"/>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32" name="正方形/長方形 31">
              <a:extLst>
                <a:ext uri="{FF2B5EF4-FFF2-40B4-BE49-F238E27FC236}">
                  <a16:creationId xmlns:a16="http://schemas.microsoft.com/office/drawing/2014/main" id="{7C814AB5-AD31-4321-8235-6440F078F550}"/>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33" name="正方形/長方形 32">
              <a:extLst>
                <a:ext uri="{FF2B5EF4-FFF2-40B4-BE49-F238E27FC236}">
                  <a16:creationId xmlns:a16="http://schemas.microsoft.com/office/drawing/2014/main" id="{D49E58DE-6611-4E48-9D92-BB7EE924A43F}"/>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34" name="正方形/長方形 33">
              <a:extLst>
                <a:ext uri="{FF2B5EF4-FFF2-40B4-BE49-F238E27FC236}">
                  <a16:creationId xmlns:a16="http://schemas.microsoft.com/office/drawing/2014/main" id="{D1756C3A-8A74-49EA-86C2-DF669BE95920}"/>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93906803-038D-4F86-8A8A-42E6E23F01ED}"/>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36" name="正方形/長方形 35">
            <a:extLst>
              <a:ext uri="{FF2B5EF4-FFF2-40B4-BE49-F238E27FC236}">
                <a16:creationId xmlns:a16="http://schemas.microsoft.com/office/drawing/2014/main" id="{330964BA-DD86-4FDF-BD1E-F1E6712530FE}"/>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7" name="図 36">
            <a:extLst>
              <a:ext uri="{FF2B5EF4-FFF2-40B4-BE49-F238E27FC236}">
                <a16:creationId xmlns:a16="http://schemas.microsoft.com/office/drawing/2014/main" id="{5C6254ED-3E70-424E-81C9-22068CAF7950}"/>
              </a:ext>
            </a:extLst>
          </p:cNvPr>
          <p:cNvPicPr>
            <a:picLocks noChangeAspect="1"/>
          </p:cNvPicPr>
          <p:nvPr/>
        </p:nvPicPr>
        <p:blipFill>
          <a:blip r:embed="rId3"/>
          <a:stretch>
            <a:fillRect/>
          </a:stretch>
        </p:blipFill>
        <p:spPr>
          <a:xfrm>
            <a:off x="9201425" y="1074137"/>
            <a:ext cx="597460" cy="597460"/>
          </a:xfrm>
          <a:prstGeom prst="rect">
            <a:avLst/>
          </a:prstGeom>
        </p:spPr>
      </p:pic>
      <p:pic>
        <p:nvPicPr>
          <p:cNvPr id="39" name="図 38">
            <a:extLst>
              <a:ext uri="{FF2B5EF4-FFF2-40B4-BE49-F238E27FC236}">
                <a16:creationId xmlns:a16="http://schemas.microsoft.com/office/drawing/2014/main" id="{AF43645C-5CAE-4B14-AF61-468C0EA178EA}"/>
              </a:ext>
            </a:extLst>
          </p:cNvPr>
          <p:cNvPicPr>
            <a:picLocks noChangeAspect="1"/>
          </p:cNvPicPr>
          <p:nvPr/>
        </p:nvPicPr>
        <p:blipFill>
          <a:blip r:embed="rId4"/>
          <a:stretch>
            <a:fillRect/>
          </a:stretch>
        </p:blipFill>
        <p:spPr>
          <a:xfrm>
            <a:off x="8563625" y="1069755"/>
            <a:ext cx="609409" cy="597460"/>
          </a:xfrm>
          <a:prstGeom prst="rect">
            <a:avLst/>
          </a:prstGeom>
        </p:spPr>
      </p:pic>
      <p:pic>
        <p:nvPicPr>
          <p:cNvPr id="46" name="図 45">
            <a:extLst>
              <a:ext uri="{FF2B5EF4-FFF2-40B4-BE49-F238E27FC236}">
                <a16:creationId xmlns:a16="http://schemas.microsoft.com/office/drawing/2014/main" id="{C7B1813B-29F3-425E-9C81-A6008A9ECDFA}"/>
              </a:ext>
            </a:extLst>
          </p:cNvPr>
          <p:cNvPicPr>
            <a:picLocks noChangeAspect="1"/>
          </p:cNvPicPr>
          <p:nvPr/>
        </p:nvPicPr>
        <p:blipFill rotWithShape="1">
          <a:blip r:embed="rId5"/>
          <a:srcRect t="-1" r="-468" b="46764"/>
          <a:stretch/>
        </p:blipFill>
        <p:spPr>
          <a:xfrm>
            <a:off x="6088404" y="4451951"/>
            <a:ext cx="2475221" cy="1995952"/>
          </a:xfrm>
          <a:prstGeom prst="rect">
            <a:avLst/>
          </a:prstGeom>
        </p:spPr>
      </p:pic>
      <p:sp>
        <p:nvSpPr>
          <p:cNvPr id="2" name="テキスト ボックス 1">
            <a:extLst>
              <a:ext uri="{FF2B5EF4-FFF2-40B4-BE49-F238E27FC236}">
                <a16:creationId xmlns:a16="http://schemas.microsoft.com/office/drawing/2014/main" id="{F034803A-AC1E-4AEA-8B46-AF955A6CCE81}"/>
              </a:ext>
            </a:extLst>
          </p:cNvPr>
          <p:cNvSpPr txBox="1"/>
          <p:nvPr/>
        </p:nvSpPr>
        <p:spPr>
          <a:xfrm>
            <a:off x="8582860" y="5581332"/>
            <a:ext cx="1155047" cy="835502"/>
          </a:xfrm>
          <a:prstGeom prst="rect">
            <a:avLst/>
          </a:prstGeom>
          <a:solidFill>
            <a:schemeClr val="bg1"/>
          </a:solidFill>
          <a:ln w="6350">
            <a:solidFill>
              <a:schemeClr val="tx1"/>
            </a:solidFill>
            <a:prstDash val="dash"/>
          </a:ln>
        </p:spPr>
        <p:txBody>
          <a:bodyPr wrap="square" rtlCol="0">
            <a:spAutoFit/>
          </a:bodyPr>
          <a:lstStyle/>
          <a:p>
            <a:r>
              <a:rPr kumimoji="1" lang="ja-JP" altLang="en-US" sz="1200" dirty="0">
                <a:latin typeface="+mn-ea"/>
                <a:ea typeface="+mn-ea"/>
              </a:rPr>
              <a:t>地震発生後の</a:t>
            </a:r>
            <a:endParaRPr kumimoji="1" lang="en-US" altLang="ja-JP" sz="1200" dirty="0">
              <a:latin typeface="+mn-ea"/>
              <a:ea typeface="+mn-ea"/>
            </a:endParaRPr>
          </a:p>
          <a:p>
            <a:r>
              <a:rPr kumimoji="1" lang="ja-JP" altLang="en-US" sz="1200" dirty="0">
                <a:latin typeface="+mn-ea"/>
                <a:ea typeface="+mn-ea"/>
              </a:rPr>
              <a:t>工作車による</a:t>
            </a:r>
            <a:endParaRPr kumimoji="1" lang="en-US" altLang="ja-JP" sz="1200" dirty="0">
              <a:latin typeface="+mn-ea"/>
              <a:ea typeface="+mn-ea"/>
            </a:endParaRPr>
          </a:p>
          <a:p>
            <a:r>
              <a:rPr kumimoji="1" lang="ja-JP" altLang="en-US" sz="1200" dirty="0">
                <a:latin typeface="+mn-ea"/>
                <a:ea typeface="+mn-ea"/>
              </a:rPr>
              <a:t>点検の様子</a:t>
            </a:r>
          </a:p>
        </p:txBody>
      </p:sp>
      <p:sp>
        <p:nvSpPr>
          <p:cNvPr id="22" name="テキスト ボックス 21">
            <a:extLst>
              <a:ext uri="{FF2B5EF4-FFF2-40B4-BE49-F238E27FC236}">
                <a16:creationId xmlns:a16="http://schemas.microsoft.com/office/drawing/2014/main" id="{C7D07B23-64BF-46E3-96E9-3727C4FF56FF}"/>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3">
            <a:extLst>
              <a:ext uri="{FF2B5EF4-FFF2-40B4-BE49-F238E27FC236}">
                <a16:creationId xmlns:a16="http://schemas.microsoft.com/office/drawing/2014/main" id="{CDC4DEE3-8521-4A17-AD21-53F2301EB5E4}"/>
              </a:ext>
            </a:extLst>
          </p:cNvPr>
          <p:cNvSpPr/>
          <p:nvPr/>
        </p:nvSpPr>
        <p:spPr>
          <a:xfrm>
            <a:off x="168093" y="4073272"/>
            <a:ext cx="5859489" cy="2450622"/>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100" dirty="0">
              <a:solidFill>
                <a:srgbClr val="000000"/>
              </a:solidFill>
            </a:endParaRPr>
          </a:p>
          <a:p>
            <a:endParaRPr lang="en-US" altLang="ja-JP" sz="1100" dirty="0">
              <a:solidFill>
                <a:srgbClr val="000000"/>
              </a:solidFill>
            </a:endParaRPr>
          </a:p>
          <a:p>
            <a:pPr lvl="0"/>
            <a:r>
              <a:rPr lang="ja-JP" altLang="en-US" sz="1100" dirty="0">
                <a:solidFill>
                  <a:srgbClr val="000000"/>
                </a:solidFill>
              </a:rPr>
              <a:t>　</a:t>
            </a:r>
            <a:endParaRPr lang="ja-JP" altLang="en-US" sz="1200" dirty="0">
              <a:latin typeface="+mn-ea"/>
            </a:endParaRPr>
          </a:p>
        </p:txBody>
      </p:sp>
      <p:graphicFrame>
        <p:nvGraphicFramePr>
          <p:cNvPr id="26" name="表 25">
            <a:extLst>
              <a:ext uri="{FF2B5EF4-FFF2-40B4-BE49-F238E27FC236}">
                <a16:creationId xmlns:a16="http://schemas.microsoft.com/office/drawing/2014/main" id="{7895F567-5DF9-490A-B123-6CC3EF133849}"/>
              </a:ext>
            </a:extLst>
          </p:cNvPr>
          <p:cNvGraphicFramePr>
            <a:graphicFrameLocks noGrp="1"/>
          </p:cNvGraphicFramePr>
          <p:nvPr>
            <p:extLst>
              <p:ext uri="{D42A27DB-BD31-4B8C-83A1-F6EECF244321}">
                <p14:modId xmlns:p14="http://schemas.microsoft.com/office/powerpoint/2010/main" val="2826647312"/>
              </p:ext>
            </p:extLst>
          </p:nvPr>
        </p:nvGraphicFramePr>
        <p:xfrm>
          <a:off x="4202723" y="1931394"/>
          <a:ext cx="5189239" cy="1938720"/>
        </p:xfrm>
        <a:graphic>
          <a:graphicData uri="http://schemas.openxmlformats.org/drawingml/2006/table">
            <a:tbl>
              <a:tblPr firstRow="1" bandRow="1">
                <a:tableStyleId>{5C22544A-7EE6-4342-B048-85BDC9FD1C3A}</a:tableStyleId>
              </a:tblPr>
              <a:tblGrid>
                <a:gridCol w="1554959">
                  <a:extLst>
                    <a:ext uri="{9D8B030D-6E8A-4147-A177-3AD203B41FA5}">
                      <a16:colId xmlns:a16="http://schemas.microsoft.com/office/drawing/2014/main" val="2339318726"/>
                    </a:ext>
                  </a:extLst>
                </a:gridCol>
                <a:gridCol w="726856">
                  <a:extLst>
                    <a:ext uri="{9D8B030D-6E8A-4147-A177-3AD203B41FA5}">
                      <a16:colId xmlns:a16="http://schemas.microsoft.com/office/drawing/2014/main" val="3220082508"/>
                    </a:ext>
                  </a:extLst>
                </a:gridCol>
                <a:gridCol w="726856">
                  <a:extLst>
                    <a:ext uri="{9D8B030D-6E8A-4147-A177-3AD203B41FA5}">
                      <a16:colId xmlns:a16="http://schemas.microsoft.com/office/drawing/2014/main" val="952828187"/>
                    </a:ext>
                  </a:extLst>
                </a:gridCol>
                <a:gridCol w="726856">
                  <a:extLst>
                    <a:ext uri="{9D8B030D-6E8A-4147-A177-3AD203B41FA5}">
                      <a16:colId xmlns:a16="http://schemas.microsoft.com/office/drawing/2014/main" val="1406147412"/>
                    </a:ext>
                  </a:extLst>
                </a:gridCol>
                <a:gridCol w="726856">
                  <a:extLst>
                    <a:ext uri="{9D8B030D-6E8A-4147-A177-3AD203B41FA5}">
                      <a16:colId xmlns:a16="http://schemas.microsoft.com/office/drawing/2014/main" val="1813739764"/>
                    </a:ext>
                  </a:extLst>
                </a:gridCol>
                <a:gridCol w="726856">
                  <a:extLst>
                    <a:ext uri="{9D8B030D-6E8A-4147-A177-3AD203B41FA5}">
                      <a16:colId xmlns:a16="http://schemas.microsoft.com/office/drawing/2014/main" val="2081997691"/>
                    </a:ext>
                  </a:extLst>
                </a:gridCol>
              </a:tblGrid>
              <a:tr h="360000">
                <a:tc>
                  <a:txBody>
                    <a:bodyPr/>
                    <a:lstStyle/>
                    <a:p>
                      <a:pPr algn="ctr"/>
                      <a:endParaRPr kumimoji="1" lang="ja-JP" altLang="en-US" sz="1100" dirty="0">
                        <a:ln>
                          <a:noFill/>
                        </a:ln>
                      </a:endParaRPr>
                    </a:p>
                  </a:txBody>
                  <a:tcPr anchor="ctr">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2020</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2021</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2022</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2023</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ln>
                            <a:noFill/>
                          </a:ln>
                        </a:rPr>
                        <a:t>2024</a:t>
                      </a: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extLst>
                  <a:ext uri="{0D108BD9-81ED-4DB2-BD59-A6C34878D82A}">
                    <a16:rowId xmlns:a16="http://schemas.microsoft.com/office/drawing/2014/main" val="4273913937"/>
                  </a:ext>
                </a:extLst>
              </a:tr>
              <a:tr h="288000">
                <a:tc>
                  <a:txBody>
                    <a:bodyPr/>
                    <a:lstStyle/>
                    <a:p>
                      <a:pPr algn="ctr"/>
                      <a:r>
                        <a:rPr kumimoji="1" lang="ja-JP" altLang="en-US" sz="1100" dirty="0">
                          <a:ln>
                            <a:noFill/>
                          </a:ln>
                        </a:rPr>
                        <a:t>分岐橋制震化</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設計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１橋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２橋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2265945913"/>
                  </a:ext>
                </a:extLst>
              </a:tr>
              <a:tr h="288000">
                <a:tc>
                  <a:txBody>
                    <a:bodyPr/>
                    <a:lstStyle/>
                    <a:p>
                      <a:pPr algn="ctr"/>
                      <a:r>
                        <a:rPr kumimoji="1" lang="ja-JP" altLang="en-US" sz="1050" dirty="0">
                          <a:ln>
                            <a:noFill/>
                          </a:ln>
                        </a:rPr>
                        <a:t>車両部品落下防止対策</a:t>
                      </a:r>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100" dirty="0">
                          <a:ln>
                            <a:noFill/>
                          </a:ln>
                          <a:solidFill>
                            <a:schemeClr val="tx1"/>
                          </a:solidFill>
                        </a:rPr>
                        <a:t>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58252"/>
                  </a:ext>
                </a:extLst>
              </a:tr>
              <a:tr h="288000">
                <a:tc>
                  <a:txBody>
                    <a:bodyPr/>
                    <a:lstStyle/>
                    <a:p>
                      <a:pPr algn="ctr"/>
                      <a:r>
                        <a:rPr kumimoji="1" lang="ja-JP" altLang="en-US" sz="1100" dirty="0">
                          <a:ln>
                            <a:noFill/>
                          </a:ln>
                        </a:rPr>
                        <a:t>碍子の落下防止対策</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solidFill>
                            <a:schemeClr val="tx1"/>
                          </a:solidFill>
                        </a:rPr>
                        <a:t>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1370088854"/>
                  </a:ext>
                </a:extLst>
              </a:tr>
              <a:tr h="391480">
                <a:tc>
                  <a:txBody>
                    <a:bodyPr/>
                    <a:lstStyle/>
                    <a:p>
                      <a:pPr algn="ctr"/>
                      <a:r>
                        <a:rPr kumimoji="1" lang="ja-JP" altLang="en-US" sz="1100" dirty="0">
                          <a:ln>
                            <a:noFill/>
                          </a:ln>
                        </a:rPr>
                        <a:t>地震被災度推定</a:t>
                      </a:r>
                      <a:endParaRPr kumimoji="1" lang="en-US" altLang="ja-JP" sz="1100" dirty="0">
                        <a:ln>
                          <a:noFill/>
                        </a:ln>
                      </a:endParaRPr>
                    </a:p>
                    <a:p>
                      <a:pPr algn="ctr"/>
                      <a:r>
                        <a:rPr kumimoji="1" lang="ja-JP" altLang="en-US" sz="1100" dirty="0">
                          <a:ln>
                            <a:noFill/>
                          </a:ln>
                        </a:rPr>
                        <a:t>システムの構築</a:t>
                      </a:r>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1100" dirty="0">
                          <a:ln>
                            <a:noFill/>
                          </a:ln>
                        </a:rPr>
                        <a:t>地震計</a:t>
                      </a:r>
                      <a:endParaRPr kumimoji="1" lang="en-US" altLang="ja-JP" sz="1100" dirty="0">
                        <a:ln>
                          <a:noFill/>
                        </a:ln>
                      </a:endParaRPr>
                    </a:p>
                    <a:p>
                      <a:pPr algn="ctr"/>
                      <a:r>
                        <a:rPr kumimoji="1" lang="ja-JP" altLang="en-US" sz="1100" dirty="0">
                          <a:ln>
                            <a:noFill/>
                          </a:ln>
                        </a:rPr>
                        <a:t>増設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100" dirty="0">
                          <a:ln>
                            <a:noFill/>
                          </a:ln>
                        </a:rPr>
                        <a:t>システム</a:t>
                      </a:r>
                      <a:endParaRPr kumimoji="1" lang="en-US" altLang="ja-JP" sz="1100" dirty="0">
                        <a:ln>
                          <a:noFill/>
                        </a:ln>
                      </a:endParaRPr>
                    </a:p>
                    <a:p>
                      <a:pPr algn="ctr"/>
                      <a:r>
                        <a:rPr kumimoji="1" lang="ja-JP" altLang="en-US" sz="1100" dirty="0">
                          <a:ln>
                            <a:noFill/>
                          </a:ln>
                        </a:rPr>
                        <a:t>導入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70465398"/>
                  </a:ext>
                </a:extLst>
              </a:tr>
              <a:tr h="288000">
                <a:tc>
                  <a:txBody>
                    <a:bodyPr/>
                    <a:lstStyle/>
                    <a:p>
                      <a:pPr algn="ctr"/>
                      <a:r>
                        <a:rPr kumimoji="1" lang="ja-JP" altLang="en-US" sz="1100" dirty="0">
                          <a:ln>
                            <a:noFill/>
                          </a:ln>
                        </a:rPr>
                        <a:t>点検困難箇所の対策</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rPr>
                        <a:t>設計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100" dirty="0">
                          <a:ln>
                            <a:noFill/>
                          </a:ln>
                        </a:rPr>
                        <a:t>2</a:t>
                      </a:r>
                      <a:r>
                        <a:rPr kumimoji="1" lang="ja-JP" altLang="en-US" sz="1100" dirty="0">
                          <a:ln>
                            <a:noFill/>
                          </a:ln>
                        </a:rPr>
                        <a:t>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ln>
                            <a:noFill/>
                          </a:ln>
                          <a:solidFill>
                            <a:schemeClr val="tx1"/>
                          </a:solidFill>
                        </a:rPr>
                        <a:t>２橋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ln>
                          <a:noFill/>
                        </a:ln>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4066982580"/>
                  </a:ext>
                </a:extLst>
              </a:tr>
            </a:tbl>
          </a:graphicData>
        </a:graphic>
      </p:graphicFrame>
      <p:graphicFrame>
        <p:nvGraphicFramePr>
          <p:cNvPr id="3" name="表 2">
            <a:extLst>
              <a:ext uri="{FF2B5EF4-FFF2-40B4-BE49-F238E27FC236}">
                <a16:creationId xmlns:a16="http://schemas.microsoft.com/office/drawing/2014/main" id="{B55E46A8-312D-45FF-BC9C-2331C27F46F3}"/>
              </a:ext>
            </a:extLst>
          </p:cNvPr>
          <p:cNvGraphicFramePr>
            <a:graphicFrameLocks noGrp="1"/>
          </p:cNvGraphicFramePr>
          <p:nvPr>
            <p:extLst>
              <p:ext uri="{D42A27DB-BD31-4B8C-83A1-F6EECF244321}">
                <p14:modId xmlns:p14="http://schemas.microsoft.com/office/powerpoint/2010/main" val="1269210968"/>
              </p:ext>
            </p:extLst>
          </p:nvPr>
        </p:nvGraphicFramePr>
        <p:xfrm>
          <a:off x="4202723" y="1931394"/>
          <a:ext cx="5189239" cy="1915768"/>
        </p:xfrm>
        <a:graphic>
          <a:graphicData uri="http://schemas.openxmlformats.org/drawingml/2006/table">
            <a:tbl>
              <a:tblPr/>
              <a:tblGrid>
                <a:gridCol w="5189239">
                  <a:extLst>
                    <a:ext uri="{9D8B030D-6E8A-4147-A177-3AD203B41FA5}">
                      <a16:colId xmlns:a16="http://schemas.microsoft.com/office/drawing/2014/main" val="1115190309"/>
                    </a:ext>
                  </a:extLst>
                </a:gridCol>
              </a:tblGrid>
              <a:tr h="1915768">
                <a:tc>
                  <a:txBody>
                    <a:bodyPr/>
                    <a:lstStyle/>
                    <a:p>
                      <a:endParaRPr kumimoji="1" lang="ja-JP"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553564178"/>
                  </a:ext>
                </a:extLst>
              </a:tr>
            </a:tbl>
          </a:graphicData>
        </a:graphic>
      </p:graphicFrame>
      <p:sp>
        <p:nvSpPr>
          <p:cNvPr id="27" name="正方形/長方形 26">
            <a:extLst>
              <a:ext uri="{FF2B5EF4-FFF2-40B4-BE49-F238E27FC236}">
                <a16:creationId xmlns:a16="http://schemas.microsoft.com/office/drawing/2014/main" id="{43351E4E-74B8-4373-B11A-0E99BF0AF844}"/>
              </a:ext>
            </a:extLst>
          </p:cNvPr>
          <p:cNvSpPr/>
          <p:nvPr/>
        </p:nvSpPr>
        <p:spPr>
          <a:xfrm>
            <a:off x="392585" y="4278890"/>
            <a:ext cx="1862343" cy="253196"/>
          </a:xfrm>
          <a:prstGeom prst="rect">
            <a:avLst/>
          </a:prstGeom>
        </p:spPr>
        <p:txBody>
          <a:bodyPr wrap="square">
            <a:noAutofit/>
          </a:bodyPr>
          <a:lstStyle/>
          <a:p>
            <a:r>
              <a:rPr lang="ja-JP" altLang="en-US" sz="1200" dirty="0">
                <a:latin typeface="+mn-ea"/>
                <a:ea typeface="+mn-ea"/>
              </a:rPr>
              <a:t>・耐震性・安全性の向上</a:t>
            </a:r>
            <a:endParaRPr lang="en-US" altLang="ja-JP" sz="1200" dirty="0">
              <a:latin typeface="+mn-ea"/>
              <a:ea typeface="+mn-ea"/>
            </a:endParaRPr>
          </a:p>
        </p:txBody>
      </p:sp>
      <p:sp>
        <p:nvSpPr>
          <p:cNvPr id="38" name="正方形/長方形 37">
            <a:extLst>
              <a:ext uri="{FF2B5EF4-FFF2-40B4-BE49-F238E27FC236}">
                <a16:creationId xmlns:a16="http://schemas.microsoft.com/office/drawing/2014/main" id="{2C378B34-6E22-4A7C-A2E8-92FD3B3E1DDC}"/>
              </a:ext>
            </a:extLst>
          </p:cNvPr>
          <p:cNvSpPr/>
          <p:nvPr/>
        </p:nvSpPr>
        <p:spPr>
          <a:xfrm>
            <a:off x="514922" y="4451951"/>
            <a:ext cx="5310949" cy="425369"/>
          </a:xfrm>
          <a:prstGeom prst="rect">
            <a:avLst/>
          </a:prstGeom>
        </p:spPr>
        <p:txBody>
          <a:bodyPr wrap="square">
            <a:noAutofit/>
          </a:bodyPr>
          <a:lstStyle/>
          <a:p>
            <a:pPr lvl="0"/>
            <a:r>
              <a:rPr lang="ja-JP" altLang="en-US" sz="1200" dirty="0">
                <a:latin typeface="+mn-ea"/>
                <a:ea typeface="+mn-ea"/>
              </a:rPr>
              <a:t>大阪府北部地震と同程度の地震では損傷せず、平常運転が継続できるような耐震化や、部品の落下防止などの安全性向上に取り組みます。</a:t>
            </a:r>
            <a:endParaRPr lang="en-US" altLang="ja-JP" sz="1200" dirty="0">
              <a:latin typeface="+mn-ea"/>
              <a:ea typeface="+mn-ea"/>
            </a:endParaRPr>
          </a:p>
        </p:txBody>
      </p:sp>
      <p:sp>
        <p:nvSpPr>
          <p:cNvPr id="40" name="正方形/長方形 39">
            <a:extLst>
              <a:ext uri="{FF2B5EF4-FFF2-40B4-BE49-F238E27FC236}">
                <a16:creationId xmlns:a16="http://schemas.microsoft.com/office/drawing/2014/main" id="{FCF10F66-FBFB-4850-9544-2D8215EFC526}"/>
              </a:ext>
            </a:extLst>
          </p:cNvPr>
          <p:cNvSpPr/>
          <p:nvPr/>
        </p:nvSpPr>
        <p:spPr>
          <a:xfrm>
            <a:off x="392585" y="4807625"/>
            <a:ext cx="1329683" cy="253196"/>
          </a:xfrm>
          <a:prstGeom prst="rect">
            <a:avLst/>
          </a:prstGeom>
        </p:spPr>
        <p:txBody>
          <a:bodyPr wrap="square">
            <a:noAutofit/>
          </a:bodyPr>
          <a:lstStyle/>
          <a:p>
            <a:r>
              <a:rPr lang="ja-JP" altLang="en-US" sz="1200" dirty="0">
                <a:latin typeface="+mn-ea"/>
                <a:ea typeface="+mn-ea"/>
              </a:rPr>
              <a:t>・回復力の向上</a:t>
            </a:r>
            <a:endParaRPr lang="en-US" altLang="ja-JP" sz="1200" dirty="0">
              <a:latin typeface="+mn-ea"/>
              <a:ea typeface="+mn-ea"/>
            </a:endParaRPr>
          </a:p>
        </p:txBody>
      </p:sp>
      <p:sp>
        <p:nvSpPr>
          <p:cNvPr id="41" name="正方形/長方形 40">
            <a:extLst>
              <a:ext uri="{FF2B5EF4-FFF2-40B4-BE49-F238E27FC236}">
                <a16:creationId xmlns:a16="http://schemas.microsoft.com/office/drawing/2014/main" id="{208DECA4-BFCE-4706-9F31-64F17FA1DED2}"/>
              </a:ext>
            </a:extLst>
          </p:cNvPr>
          <p:cNvSpPr/>
          <p:nvPr/>
        </p:nvSpPr>
        <p:spPr>
          <a:xfrm>
            <a:off x="514922" y="4984381"/>
            <a:ext cx="5310949" cy="425369"/>
          </a:xfrm>
          <a:prstGeom prst="rect">
            <a:avLst/>
          </a:prstGeom>
        </p:spPr>
        <p:txBody>
          <a:bodyPr wrap="square">
            <a:noAutofit/>
          </a:bodyPr>
          <a:lstStyle/>
          <a:p>
            <a:pPr lvl="0"/>
            <a:r>
              <a:rPr lang="ja-JP" altLang="en-US" sz="1200" dirty="0">
                <a:latin typeface="+mn-ea"/>
                <a:ea typeface="+mn-ea"/>
              </a:rPr>
              <a:t>施設の被災状況を速やかに把握し点検箇所を重点化することや、点検困難箇所の対策を行うことで地震発生後の回復力を向上させます。</a:t>
            </a:r>
            <a:endParaRPr lang="en-US" altLang="ja-JP" sz="1200" dirty="0">
              <a:latin typeface="+mn-ea"/>
              <a:ea typeface="+mn-ea"/>
            </a:endParaRPr>
          </a:p>
        </p:txBody>
      </p:sp>
      <p:sp>
        <p:nvSpPr>
          <p:cNvPr id="47" name="正方形/長方形 46">
            <a:extLst>
              <a:ext uri="{FF2B5EF4-FFF2-40B4-BE49-F238E27FC236}">
                <a16:creationId xmlns:a16="http://schemas.microsoft.com/office/drawing/2014/main" id="{2F0C24F4-160C-442D-BAF9-A4A1CBD9065D}"/>
              </a:ext>
            </a:extLst>
          </p:cNvPr>
          <p:cNvSpPr/>
          <p:nvPr/>
        </p:nvSpPr>
        <p:spPr>
          <a:xfrm>
            <a:off x="303836" y="4085700"/>
            <a:ext cx="1001181" cy="211705"/>
          </a:xfrm>
          <a:prstGeom prst="rect">
            <a:avLst/>
          </a:prstGeom>
        </p:spPr>
        <p:txBody>
          <a:bodyPr wrap="square">
            <a:noAutofit/>
          </a:bodyPr>
          <a:lstStyle/>
          <a:p>
            <a:r>
              <a:rPr lang="ja-JP" altLang="en-US" sz="1200" dirty="0">
                <a:latin typeface="+mn-ea"/>
                <a:ea typeface="+mn-ea"/>
              </a:rPr>
              <a:t>①地震対策</a:t>
            </a:r>
            <a:endParaRPr lang="en-US" altLang="ja-JP" sz="1200" dirty="0">
              <a:latin typeface="+mn-ea"/>
              <a:ea typeface="+mn-ea"/>
            </a:endParaRPr>
          </a:p>
        </p:txBody>
      </p:sp>
      <p:sp>
        <p:nvSpPr>
          <p:cNvPr id="48" name="正方形/長方形 47">
            <a:extLst>
              <a:ext uri="{FF2B5EF4-FFF2-40B4-BE49-F238E27FC236}">
                <a16:creationId xmlns:a16="http://schemas.microsoft.com/office/drawing/2014/main" id="{4B386195-4E8F-4129-87AF-472F92E244FD}"/>
              </a:ext>
            </a:extLst>
          </p:cNvPr>
          <p:cNvSpPr/>
          <p:nvPr/>
        </p:nvSpPr>
        <p:spPr>
          <a:xfrm>
            <a:off x="303836" y="5379385"/>
            <a:ext cx="1862342" cy="211705"/>
          </a:xfrm>
          <a:prstGeom prst="rect">
            <a:avLst/>
          </a:prstGeom>
        </p:spPr>
        <p:txBody>
          <a:bodyPr wrap="square">
            <a:noAutofit/>
          </a:bodyPr>
          <a:lstStyle/>
          <a:p>
            <a:r>
              <a:rPr lang="ja-JP" altLang="en-US" sz="1200" dirty="0">
                <a:latin typeface="+mn-ea"/>
                <a:ea typeface="+mn-ea"/>
              </a:rPr>
              <a:t>②</a:t>
            </a:r>
            <a:r>
              <a:rPr lang="en-US" altLang="ja-JP" sz="1200" dirty="0">
                <a:latin typeface="+mn-ea"/>
                <a:ea typeface="+mn-ea"/>
              </a:rPr>
              <a:t>BCP(</a:t>
            </a:r>
            <a:r>
              <a:rPr lang="ja-JP" altLang="en-US" sz="1200" dirty="0">
                <a:latin typeface="+mn-ea"/>
                <a:ea typeface="+mn-ea"/>
              </a:rPr>
              <a:t>事業継続計画</a:t>
            </a:r>
            <a:r>
              <a:rPr lang="en-US" altLang="ja-JP" sz="1200" dirty="0">
                <a:latin typeface="+mn-ea"/>
                <a:ea typeface="+mn-ea"/>
              </a:rPr>
              <a:t>)</a:t>
            </a:r>
          </a:p>
        </p:txBody>
      </p:sp>
      <p:sp>
        <p:nvSpPr>
          <p:cNvPr id="50" name="正方形/長方形 49">
            <a:extLst>
              <a:ext uri="{FF2B5EF4-FFF2-40B4-BE49-F238E27FC236}">
                <a16:creationId xmlns:a16="http://schemas.microsoft.com/office/drawing/2014/main" id="{EFC3AC3A-B280-433D-8E2D-173E6B77360B}"/>
              </a:ext>
            </a:extLst>
          </p:cNvPr>
          <p:cNvSpPr/>
          <p:nvPr/>
        </p:nvSpPr>
        <p:spPr>
          <a:xfrm>
            <a:off x="514922" y="6096852"/>
            <a:ext cx="5251648" cy="407644"/>
          </a:xfrm>
          <a:prstGeom prst="rect">
            <a:avLst/>
          </a:prstGeom>
        </p:spPr>
        <p:txBody>
          <a:bodyPr wrap="square">
            <a:noAutofit/>
          </a:bodyPr>
          <a:lstStyle/>
          <a:p>
            <a:r>
              <a:rPr lang="ja-JP" altLang="en-US" sz="1200" dirty="0">
                <a:latin typeface="+mn-ea"/>
                <a:ea typeface="+mn-ea"/>
              </a:rPr>
              <a:t>止水板の設置、風速計の増設、避雷針の増設、瓜生堂車庫の水害対策に取り組みます。</a:t>
            </a:r>
            <a:endParaRPr lang="en-US" altLang="ja-JP" sz="1200" dirty="0">
              <a:latin typeface="+mn-ea"/>
              <a:ea typeface="+mn-ea"/>
            </a:endParaRPr>
          </a:p>
        </p:txBody>
      </p:sp>
      <p:sp>
        <p:nvSpPr>
          <p:cNvPr id="51" name="正方形/長方形 50">
            <a:extLst>
              <a:ext uri="{FF2B5EF4-FFF2-40B4-BE49-F238E27FC236}">
                <a16:creationId xmlns:a16="http://schemas.microsoft.com/office/drawing/2014/main" id="{86401BAA-30C0-4298-855A-C188A361A6C7}"/>
              </a:ext>
            </a:extLst>
          </p:cNvPr>
          <p:cNvSpPr/>
          <p:nvPr/>
        </p:nvSpPr>
        <p:spPr>
          <a:xfrm>
            <a:off x="303836" y="5939524"/>
            <a:ext cx="1729150" cy="259190"/>
          </a:xfrm>
          <a:prstGeom prst="rect">
            <a:avLst/>
          </a:prstGeom>
        </p:spPr>
        <p:txBody>
          <a:bodyPr wrap="square">
            <a:noAutofit/>
          </a:bodyPr>
          <a:lstStyle/>
          <a:p>
            <a:r>
              <a:rPr lang="ja-JP" altLang="en-US" sz="1200" dirty="0">
                <a:latin typeface="+mn-ea"/>
                <a:ea typeface="+mn-ea"/>
              </a:rPr>
              <a:t>③その他自然災害対策</a:t>
            </a:r>
            <a:endParaRPr lang="en-US" altLang="ja-JP" sz="1200" dirty="0">
              <a:latin typeface="+mn-ea"/>
              <a:ea typeface="+mn-ea"/>
            </a:endParaRPr>
          </a:p>
        </p:txBody>
      </p:sp>
      <p:sp>
        <p:nvSpPr>
          <p:cNvPr id="52" name="正方形/長方形 51">
            <a:extLst>
              <a:ext uri="{FF2B5EF4-FFF2-40B4-BE49-F238E27FC236}">
                <a16:creationId xmlns:a16="http://schemas.microsoft.com/office/drawing/2014/main" id="{EBA875D5-FEF6-4BA0-B41E-FA19D4AE65D5}"/>
              </a:ext>
            </a:extLst>
          </p:cNvPr>
          <p:cNvSpPr/>
          <p:nvPr/>
        </p:nvSpPr>
        <p:spPr>
          <a:xfrm>
            <a:off x="518417" y="5563115"/>
            <a:ext cx="5310949" cy="425369"/>
          </a:xfrm>
          <a:prstGeom prst="rect">
            <a:avLst/>
          </a:prstGeom>
        </p:spPr>
        <p:txBody>
          <a:bodyPr wrap="square">
            <a:noAutofit/>
          </a:bodyPr>
          <a:lstStyle/>
          <a:p>
            <a:pPr lvl="0"/>
            <a:r>
              <a:rPr lang="en-US" altLang="ja-JP" sz="1200" dirty="0">
                <a:latin typeface="+mn-ea"/>
                <a:ea typeface="+mn-ea"/>
              </a:rPr>
              <a:t>BCP</a:t>
            </a:r>
            <a:r>
              <a:rPr lang="ja-JP" altLang="en-US" sz="1200" dirty="0">
                <a:latin typeface="+mn-ea"/>
                <a:ea typeface="+mn-ea"/>
              </a:rPr>
              <a:t>の策定、運用について検討を重ね、維持・早期復旧に向けて、さらなる充実を図っていきます。</a:t>
            </a:r>
            <a:endParaRPr lang="en-US" altLang="ja-JP" sz="1200" dirty="0">
              <a:latin typeface="+mn-ea"/>
              <a:ea typeface="+mn-ea"/>
            </a:endParaRPr>
          </a:p>
        </p:txBody>
      </p:sp>
    </p:spTree>
    <p:extLst>
      <p:ext uri="{BB962C8B-B14F-4D97-AF65-F5344CB8AC3E}">
        <p14:creationId xmlns:p14="http://schemas.microsoft.com/office/powerpoint/2010/main" val="414171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3784" y="1345938"/>
            <a:ext cx="9214774" cy="369332"/>
          </a:xfrm>
          <a:prstGeom prst="rect">
            <a:avLst/>
          </a:prstGeom>
        </p:spPr>
        <p:txBody>
          <a:bodyPr wrap="square">
            <a:spAutoFit/>
          </a:bodyPr>
          <a:lstStyle/>
          <a:p>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基本戦略</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 輸送サービスの向上</a:t>
            </a:r>
          </a:p>
        </p:txBody>
      </p:sp>
      <p:sp>
        <p:nvSpPr>
          <p:cNvPr id="28" name="角丸四角形 14">
            <a:extLst>
              <a:ext uri="{FF2B5EF4-FFF2-40B4-BE49-F238E27FC236}">
                <a16:creationId xmlns:a16="http://schemas.microsoft.com/office/drawing/2014/main" id="{337341BE-236C-4CD1-BE15-725C60C20565}"/>
              </a:ext>
            </a:extLst>
          </p:cNvPr>
          <p:cNvSpPr/>
          <p:nvPr/>
        </p:nvSpPr>
        <p:spPr>
          <a:xfrm>
            <a:off x="211016" y="3682767"/>
            <a:ext cx="4603473" cy="2807789"/>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100" b="1" dirty="0">
                <a:solidFill>
                  <a:schemeClr val="tx1"/>
                </a:solidFill>
              </a:rPr>
              <a:t>①バリアフリーのさらなる推進</a:t>
            </a:r>
          </a:p>
          <a:p>
            <a:r>
              <a:rPr lang="ja-JP" altLang="en-US" sz="1100" dirty="0">
                <a:solidFill>
                  <a:schemeClr val="tx1"/>
                </a:solidFill>
              </a:rPr>
              <a:t>病院アクセス駅・接続駅での下りエスカレーターを検討します。</a:t>
            </a:r>
            <a:endParaRPr lang="en-US" altLang="ja-JP" sz="1100" dirty="0">
              <a:solidFill>
                <a:schemeClr val="tx1"/>
              </a:solidFill>
            </a:endParaRPr>
          </a:p>
          <a:p>
            <a:endParaRPr lang="en-US" altLang="ja-JP" sz="1100" dirty="0">
              <a:solidFill>
                <a:schemeClr val="tx1"/>
              </a:solidFill>
            </a:endParaRPr>
          </a:p>
          <a:p>
            <a:r>
              <a:rPr lang="en-US" altLang="ja-JP" sz="1100" dirty="0">
                <a:solidFill>
                  <a:schemeClr val="tx1"/>
                </a:solidFill>
              </a:rPr>
              <a:t>【</a:t>
            </a:r>
            <a:r>
              <a:rPr lang="ja-JP" altLang="en-US" sz="1100" dirty="0">
                <a:solidFill>
                  <a:schemeClr val="tx1"/>
                </a:solidFill>
              </a:rPr>
              <a:t>実施イメージ</a:t>
            </a:r>
            <a:r>
              <a:rPr lang="en-US" altLang="ja-JP" sz="1100" dirty="0">
                <a:solidFill>
                  <a:schemeClr val="tx1"/>
                </a:solidFill>
              </a:rPr>
              <a:t>】</a:t>
            </a:r>
            <a:endParaRPr lang="ja-JP" altLang="en-US" sz="1100" dirty="0">
              <a:solidFill>
                <a:schemeClr val="tx1"/>
              </a:solidFill>
            </a:endParaRPr>
          </a:p>
        </p:txBody>
      </p:sp>
      <p:sp>
        <p:nvSpPr>
          <p:cNvPr id="27" name="右矢印 13">
            <a:extLst>
              <a:ext uri="{FF2B5EF4-FFF2-40B4-BE49-F238E27FC236}">
                <a16:creationId xmlns:a16="http://schemas.microsoft.com/office/drawing/2014/main" id="{7ABEDB25-53C5-434B-8AD6-0F8742CBCF25}"/>
              </a:ext>
            </a:extLst>
          </p:cNvPr>
          <p:cNvSpPr/>
          <p:nvPr/>
        </p:nvSpPr>
        <p:spPr>
          <a:xfrm>
            <a:off x="2340679" y="4978248"/>
            <a:ext cx="363669" cy="1068323"/>
          </a:xfrm>
          <a:prstGeom prst="rightArrow">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4">
            <a:extLst>
              <a:ext uri="{FF2B5EF4-FFF2-40B4-BE49-F238E27FC236}">
                <a16:creationId xmlns:a16="http://schemas.microsoft.com/office/drawing/2014/main" id="{2A8D70F7-6585-4DE1-BDF1-D5CCF1CE6280}"/>
              </a:ext>
            </a:extLst>
          </p:cNvPr>
          <p:cNvSpPr/>
          <p:nvPr/>
        </p:nvSpPr>
        <p:spPr>
          <a:xfrm>
            <a:off x="4975293" y="3682767"/>
            <a:ext cx="4719691" cy="2807789"/>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100" b="1" dirty="0">
                <a:solidFill>
                  <a:schemeClr val="tx1"/>
                </a:solidFill>
              </a:rPr>
              <a:t>②情報提供の充実（高齢者・インバウンドなど）、駅情報案内リニューアル</a:t>
            </a:r>
            <a:endParaRPr lang="en-US" altLang="ja-JP" sz="1100" b="1" dirty="0">
              <a:solidFill>
                <a:schemeClr val="tx1"/>
              </a:solidFill>
            </a:endParaRPr>
          </a:p>
          <a:p>
            <a:r>
              <a:rPr lang="ja-JP" altLang="en-US" sz="1100" dirty="0">
                <a:solidFill>
                  <a:schemeClr val="tx1"/>
                </a:solidFill>
                <a:latin typeface="+mj-lt"/>
              </a:rPr>
              <a:t>利用者や海外（インバウンド）向けの迅速な情報提供を実施します。</a:t>
            </a:r>
            <a:endParaRPr lang="en-US" altLang="ja-JP" sz="1100" dirty="0">
              <a:solidFill>
                <a:schemeClr val="tx1"/>
              </a:solidFill>
              <a:latin typeface="+mj-lt"/>
            </a:endParaRPr>
          </a:p>
          <a:p>
            <a:pPr marL="171450" indent="-171450">
              <a:buFont typeface="Wingdings" panose="05000000000000000000" pitchFamily="2" charset="2"/>
              <a:buChar char="Ø"/>
            </a:pPr>
            <a:r>
              <a:rPr lang="ja-JP" altLang="en-US" sz="1100" dirty="0">
                <a:solidFill>
                  <a:schemeClr val="tx1"/>
                </a:solidFill>
              </a:rPr>
              <a:t>駅デジタルサイネージの活用</a:t>
            </a:r>
            <a:endParaRPr lang="en-US" altLang="ja-JP" sz="1100" dirty="0">
              <a:solidFill>
                <a:schemeClr val="tx1"/>
              </a:solidFill>
            </a:endParaRPr>
          </a:p>
          <a:p>
            <a:pPr marL="171450" indent="-171450">
              <a:buFont typeface="Wingdings" panose="05000000000000000000" pitchFamily="2" charset="2"/>
              <a:buChar char="Ø"/>
            </a:pPr>
            <a:r>
              <a:rPr lang="ja-JP" altLang="en-US" sz="1100" dirty="0">
                <a:solidFill>
                  <a:schemeClr val="tx1"/>
                </a:solidFill>
              </a:rPr>
              <a:t>車両内</a:t>
            </a:r>
            <a:r>
              <a:rPr lang="en-US" altLang="ja-JP" sz="1100" dirty="0">
                <a:solidFill>
                  <a:schemeClr val="tx1"/>
                </a:solidFill>
              </a:rPr>
              <a:t>Wi-Fi</a:t>
            </a:r>
            <a:r>
              <a:rPr lang="ja-JP" altLang="en-US" sz="1100" dirty="0">
                <a:solidFill>
                  <a:schemeClr val="tx1"/>
                </a:solidFill>
              </a:rPr>
              <a:t>の整備</a:t>
            </a:r>
            <a:endParaRPr lang="en-US" altLang="ja-JP" sz="1100" dirty="0">
              <a:solidFill>
                <a:schemeClr val="tx1"/>
              </a:solidFill>
            </a:endParaRPr>
          </a:p>
          <a:p>
            <a:pPr marL="171450" indent="-171450">
              <a:buFont typeface="Wingdings" panose="05000000000000000000" pitchFamily="2" charset="2"/>
              <a:buChar char="Ø"/>
            </a:pPr>
            <a:r>
              <a:rPr lang="ja-JP" altLang="en-US" sz="1100" dirty="0">
                <a:solidFill>
                  <a:schemeClr val="tx1"/>
                </a:solidFill>
              </a:rPr>
              <a:t>初めて利用される方にも分かりやすいサインシステムの充実</a:t>
            </a:r>
            <a:endParaRPr lang="ja-JP" altLang="en-US" sz="1100" b="1" dirty="0">
              <a:solidFill>
                <a:schemeClr val="tx1"/>
              </a:solidFill>
            </a:endParaRPr>
          </a:p>
          <a:p>
            <a:endParaRPr lang="ja-JP" altLang="en-US" sz="1100" b="1" dirty="0">
              <a:solidFill>
                <a:schemeClr val="tx1"/>
              </a:solidFill>
            </a:endParaRPr>
          </a:p>
        </p:txBody>
      </p:sp>
      <p:sp>
        <p:nvSpPr>
          <p:cNvPr id="31" name="角丸四角形 15">
            <a:extLst>
              <a:ext uri="{FF2B5EF4-FFF2-40B4-BE49-F238E27FC236}">
                <a16:creationId xmlns:a16="http://schemas.microsoft.com/office/drawing/2014/main" id="{929D03AB-D0EA-4D27-83E4-81404CB3A0D2}"/>
              </a:ext>
            </a:extLst>
          </p:cNvPr>
          <p:cNvSpPr/>
          <p:nvPr/>
        </p:nvSpPr>
        <p:spPr>
          <a:xfrm>
            <a:off x="211014" y="1834880"/>
            <a:ext cx="9483969" cy="1688495"/>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Bef>
                <a:spcPts val="0"/>
              </a:spcBef>
              <a:buFont typeface="Wingdings" panose="05000000000000000000" pitchFamily="2" charset="2"/>
              <a:buChar char="Ø"/>
            </a:pPr>
            <a:endParaRPr lang="en-US" altLang="ja-JP" sz="1100" dirty="0">
              <a:solidFill>
                <a:schemeClr val="tx1"/>
              </a:solidFill>
            </a:endParaRPr>
          </a:p>
          <a:p>
            <a:pPr>
              <a:spcBef>
                <a:spcPts val="0"/>
              </a:spcBef>
            </a:pPr>
            <a:endParaRPr lang="en-US" altLang="ja-JP" sz="1400" dirty="0">
              <a:solidFill>
                <a:schemeClr val="tx1"/>
              </a:solidFill>
            </a:endParaRPr>
          </a:p>
          <a:p>
            <a:pPr>
              <a:spcBef>
                <a:spcPts val="0"/>
              </a:spcBef>
            </a:pPr>
            <a:r>
              <a:rPr lang="ja-JP" altLang="en-US" sz="1400" dirty="0">
                <a:solidFill>
                  <a:schemeClr val="tx1"/>
                </a:solidFill>
              </a:rPr>
              <a:t>　利用者にやさしい駅設備やサービスの充実を図ってまいります。</a:t>
            </a:r>
            <a:endParaRPr lang="en-US" altLang="ja-JP" sz="1400" dirty="0">
              <a:solidFill>
                <a:schemeClr val="tx1"/>
              </a:solidFill>
            </a:endParaRPr>
          </a:p>
          <a:p>
            <a:pPr>
              <a:spcBef>
                <a:spcPts val="0"/>
              </a:spcBef>
            </a:pPr>
            <a:r>
              <a:rPr lang="ja-JP" altLang="en-US" sz="1400" dirty="0">
                <a:solidFill>
                  <a:schemeClr val="tx1"/>
                </a:solidFill>
              </a:rPr>
              <a:t>　また、拡大する国内・インバウンド需要に対応するため、必要</a:t>
            </a:r>
            <a:endParaRPr lang="en-US" altLang="ja-JP" sz="1400" dirty="0">
              <a:solidFill>
                <a:schemeClr val="tx1"/>
              </a:solidFill>
            </a:endParaRPr>
          </a:p>
          <a:p>
            <a:pPr>
              <a:spcBef>
                <a:spcPts val="0"/>
              </a:spcBef>
            </a:pPr>
            <a:r>
              <a:rPr lang="ja-JP" altLang="en-US" sz="1400" dirty="0">
                <a:solidFill>
                  <a:schemeClr val="tx1"/>
                </a:solidFill>
              </a:rPr>
              <a:t>な基本設備を充実し、観光客の満足度向上をめざしてまいり</a:t>
            </a:r>
            <a:endParaRPr lang="en-US" altLang="ja-JP" sz="1400" dirty="0">
              <a:solidFill>
                <a:schemeClr val="tx1"/>
              </a:solidFill>
            </a:endParaRPr>
          </a:p>
          <a:p>
            <a:pPr>
              <a:spcBef>
                <a:spcPts val="0"/>
              </a:spcBef>
            </a:pPr>
            <a:r>
              <a:rPr lang="ja-JP" altLang="en-US" sz="1400" dirty="0">
                <a:solidFill>
                  <a:schemeClr val="tx1"/>
                </a:solidFill>
              </a:rPr>
              <a:t>ます。</a:t>
            </a:r>
            <a:endParaRPr lang="ja-JP" altLang="en-US"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195120" y="1819183"/>
            <a:ext cx="4619370" cy="369332"/>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基本設備の充実</a:t>
            </a:r>
          </a:p>
        </p:txBody>
      </p:sp>
      <p:graphicFrame>
        <p:nvGraphicFramePr>
          <p:cNvPr id="21" name="表 20">
            <a:extLst>
              <a:ext uri="{FF2B5EF4-FFF2-40B4-BE49-F238E27FC236}">
                <a16:creationId xmlns:a16="http://schemas.microsoft.com/office/drawing/2014/main" id="{A4735503-6CE3-4372-8B97-9B48456C9DCD}"/>
              </a:ext>
            </a:extLst>
          </p:cNvPr>
          <p:cNvGraphicFramePr>
            <a:graphicFrameLocks noGrp="1"/>
          </p:cNvGraphicFramePr>
          <p:nvPr>
            <p:extLst>
              <p:ext uri="{D42A27DB-BD31-4B8C-83A1-F6EECF244321}">
                <p14:modId xmlns:p14="http://schemas.microsoft.com/office/powerpoint/2010/main" val="234358252"/>
              </p:ext>
            </p:extLst>
          </p:nvPr>
        </p:nvGraphicFramePr>
        <p:xfrm>
          <a:off x="4854354" y="1875903"/>
          <a:ext cx="4719691" cy="1588680"/>
        </p:xfrm>
        <a:graphic>
          <a:graphicData uri="http://schemas.openxmlformats.org/drawingml/2006/table">
            <a:tbl>
              <a:tblPr firstRow="1" bandRow="1">
                <a:tableStyleId>{5C22544A-7EE6-4342-B048-85BDC9FD1C3A}</a:tableStyleId>
              </a:tblPr>
              <a:tblGrid>
                <a:gridCol w="1204541">
                  <a:extLst>
                    <a:ext uri="{9D8B030D-6E8A-4147-A177-3AD203B41FA5}">
                      <a16:colId xmlns:a16="http://schemas.microsoft.com/office/drawing/2014/main" val="2339318726"/>
                    </a:ext>
                  </a:extLst>
                </a:gridCol>
                <a:gridCol w="703030">
                  <a:extLst>
                    <a:ext uri="{9D8B030D-6E8A-4147-A177-3AD203B41FA5}">
                      <a16:colId xmlns:a16="http://schemas.microsoft.com/office/drawing/2014/main" val="3220082508"/>
                    </a:ext>
                  </a:extLst>
                </a:gridCol>
                <a:gridCol w="703030">
                  <a:extLst>
                    <a:ext uri="{9D8B030D-6E8A-4147-A177-3AD203B41FA5}">
                      <a16:colId xmlns:a16="http://schemas.microsoft.com/office/drawing/2014/main" val="952828187"/>
                    </a:ext>
                  </a:extLst>
                </a:gridCol>
                <a:gridCol w="703030">
                  <a:extLst>
                    <a:ext uri="{9D8B030D-6E8A-4147-A177-3AD203B41FA5}">
                      <a16:colId xmlns:a16="http://schemas.microsoft.com/office/drawing/2014/main" val="1406147412"/>
                    </a:ext>
                  </a:extLst>
                </a:gridCol>
                <a:gridCol w="703030">
                  <a:extLst>
                    <a:ext uri="{9D8B030D-6E8A-4147-A177-3AD203B41FA5}">
                      <a16:colId xmlns:a16="http://schemas.microsoft.com/office/drawing/2014/main" val="1813739764"/>
                    </a:ext>
                  </a:extLst>
                </a:gridCol>
                <a:gridCol w="703030">
                  <a:extLst>
                    <a:ext uri="{9D8B030D-6E8A-4147-A177-3AD203B41FA5}">
                      <a16:colId xmlns:a16="http://schemas.microsoft.com/office/drawing/2014/main" val="650472933"/>
                    </a:ext>
                  </a:extLst>
                </a:gridCol>
              </a:tblGrid>
              <a:tr h="360000">
                <a:tc>
                  <a:txBody>
                    <a:bodyPr/>
                    <a:lstStyle/>
                    <a:p>
                      <a:endParaRPr kumimoji="1" lang="ja-JP" altLang="en-US" sz="1100" dirty="0"/>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2020</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2021</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2022</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2023</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2024</a:t>
                      </a:r>
                      <a:endParaRPr kumimoji="1" lang="ja-JP" altLang="en-US" sz="1100" dirty="0"/>
                    </a:p>
                  </a:txBody>
                  <a:tcPr anchor="ctr">
                    <a:lnL w="12700" cap="flat" cmpd="sng" algn="ctr">
                      <a:solidFill>
                        <a:schemeClr val="tx1"/>
                      </a:solidFill>
                      <a:prstDash val="solid"/>
                      <a:round/>
                      <a:headEnd type="none" w="med" len="med"/>
                      <a:tailEnd type="none" w="med" len="med"/>
                    </a:lnL>
                    <a:solidFill>
                      <a:schemeClr val="bg2">
                        <a:lumMod val="60000"/>
                        <a:lumOff val="40000"/>
                      </a:schemeClr>
                    </a:solidFill>
                  </a:tcPr>
                </a:tc>
                <a:extLst>
                  <a:ext uri="{0D108BD9-81ED-4DB2-BD59-A6C34878D82A}">
                    <a16:rowId xmlns:a16="http://schemas.microsoft.com/office/drawing/2014/main" val="4273913937"/>
                  </a:ext>
                </a:extLst>
              </a:tr>
              <a:tr h="360000">
                <a:tc>
                  <a:txBody>
                    <a:bodyPr/>
                    <a:lstStyle/>
                    <a:p>
                      <a:pPr algn="ctr"/>
                      <a:r>
                        <a:rPr kumimoji="1" lang="ja-JP" altLang="en-US" sz="1100" dirty="0">
                          <a:solidFill>
                            <a:schemeClr val="tx1"/>
                          </a:solidFill>
                        </a:rPr>
                        <a:t>昇降機（増設）</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000" dirty="0"/>
                        <a:t>検討</a:t>
                      </a:r>
                      <a:endParaRPr kumimoji="1" lang="en-US" altLang="ja-JP"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000" dirty="0"/>
                        <a:t>●</a:t>
                      </a:r>
                      <a:endParaRPr kumimoji="1" lang="en-US" altLang="ja-JP"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endParaRPr kumimoji="1" lang="ja-JP" altLang="en-US" sz="1100" dirty="0"/>
                    </a:p>
                  </a:txBody>
                  <a:tcPr anchor="ctr">
                    <a:lnL w="12700" cap="flat" cmpd="sng" algn="ctr">
                      <a:solidFill>
                        <a:schemeClr val="tx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2265945913"/>
                  </a:ext>
                </a:extLst>
              </a:tr>
              <a:tr h="432356">
                <a:tc>
                  <a:txBody>
                    <a:bodyPr/>
                    <a:lstStyle/>
                    <a:p>
                      <a:pPr algn="ctr"/>
                      <a:r>
                        <a:rPr kumimoji="1" lang="ja-JP" altLang="en-US" sz="1100" dirty="0"/>
                        <a:t>情報提供の充実</a:t>
                      </a:r>
                    </a:p>
                  </a:txBody>
                  <a:tcPr anchor="ctr">
                    <a:lnR w="12700" cap="flat" cmpd="sng" algn="ctr">
                      <a:solidFill>
                        <a:schemeClr val="tx1"/>
                      </a:solidFill>
                      <a:prstDash val="solid"/>
                      <a:round/>
                      <a:headEnd type="none" w="med" len="med"/>
                      <a:tailEnd type="none" w="med" len="med"/>
                    </a:lnR>
                    <a:solidFill>
                      <a:srgbClr val="F5F5FB"/>
                    </a:solidFill>
                  </a:tcPr>
                </a:tc>
                <a:tc>
                  <a:txBody>
                    <a:bodyPr/>
                    <a:lstStyle/>
                    <a:p>
                      <a:pPr algn="ctr"/>
                      <a:r>
                        <a:rPr kumimoji="1" lang="ja-JP" altLang="en-US" sz="800" dirty="0"/>
                        <a:t>案内モニタ</a:t>
                      </a:r>
                      <a:endParaRPr kumimoji="1" lang="en-US" altLang="ja-JP" sz="800" dirty="0"/>
                    </a:p>
                    <a:p>
                      <a:pPr algn="ctr"/>
                      <a:r>
                        <a:rPr kumimoji="1" lang="ja-JP" altLang="en-US" sz="700" dirty="0"/>
                        <a:t>車両内</a:t>
                      </a:r>
                      <a:r>
                        <a:rPr kumimoji="1" lang="en-US" altLang="ja-JP" sz="700" dirty="0"/>
                        <a:t>Wi-Fi</a:t>
                      </a:r>
                    </a:p>
                    <a:p>
                      <a:pPr algn="ctr"/>
                      <a:r>
                        <a:rPr kumimoji="1" lang="ja-JP" altLang="en-US" sz="800" dirty="0"/>
                        <a:t>多言語通訳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5F5FB"/>
                    </a:solidFill>
                  </a:tcPr>
                </a:tc>
                <a:tc>
                  <a:txBody>
                    <a:bodyPr/>
                    <a:lstStyle/>
                    <a:p>
                      <a:pPr algn="ctr"/>
                      <a:r>
                        <a:rPr kumimoji="1" lang="ja-JP" altLang="en-US" sz="1000" dirty="0"/>
                        <a:t>駅案内</a:t>
                      </a:r>
                      <a:endParaRPr kumimoji="1" lang="en-US" altLang="ja-JP" sz="1000" dirty="0"/>
                    </a:p>
                    <a:p>
                      <a:pPr algn="ctr"/>
                      <a:r>
                        <a:rPr kumimoji="1" lang="ja-JP" altLang="en-US" sz="1000" dirty="0"/>
                        <a:t>アプリ導入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5F5FB"/>
                    </a:solidFill>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5F5FB"/>
                    </a:solidFill>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5F5FB"/>
                    </a:solidFill>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solidFill>
                      <a:srgbClr val="F5F5FB"/>
                    </a:solidFill>
                  </a:tcPr>
                </a:tc>
                <a:extLst>
                  <a:ext uri="{0D108BD9-81ED-4DB2-BD59-A6C34878D82A}">
                    <a16:rowId xmlns:a16="http://schemas.microsoft.com/office/drawing/2014/main" val="2858252"/>
                  </a:ext>
                </a:extLst>
              </a:tr>
              <a:tr h="324267">
                <a:tc>
                  <a:txBody>
                    <a:bodyPr/>
                    <a:lstStyle/>
                    <a:p>
                      <a:pPr algn="ctr"/>
                      <a:r>
                        <a:rPr kumimoji="1" lang="ja-JP" altLang="en-US" sz="1100" dirty="0"/>
                        <a:t>駅情報案内</a:t>
                      </a:r>
                      <a:endParaRPr kumimoji="1" lang="en-US" altLang="ja-JP" sz="1100" dirty="0"/>
                    </a:p>
                    <a:p>
                      <a:pPr algn="ctr"/>
                      <a:r>
                        <a:rPr kumimoji="1" lang="ja-JP" altLang="en-US" sz="1100" dirty="0"/>
                        <a:t>リニューアル</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000" dirty="0"/>
                        <a:t>基本設計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000" dirty="0"/>
                        <a:t>詳細設計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100" dirty="0"/>
                        <a:t>3</a:t>
                      </a:r>
                      <a:r>
                        <a:rPr kumimoji="1" lang="ja-JP" altLang="en-US" sz="1100" dirty="0"/>
                        <a:t>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３駅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２駅</a:t>
                      </a:r>
                    </a:p>
                  </a:txBody>
                  <a:tcPr anchor="ctr">
                    <a:lnL w="12700" cap="flat" cmpd="sng" algn="ctr">
                      <a:solidFill>
                        <a:schemeClr val="tx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2161420886"/>
                  </a:ext>
                </a:extLst>
              </a:tr>
            </a:tbl>
          </a:graphicData>
        </a:graphic>
      </p:graphicFrame>
      <p:sp>
        <p:nvSpPr>
          <p:cNvPr id="39" name="テキスト ボックス 38">
            <a:extLst>
              <a:ext uri="{FF2B5EF4-FFF2-40B4-BE49-F238E27FC236}">
                <a16:creationId xmlns:a16="http://schemas.microsoft.com/office/drawing/2014/main" id="{79E453A7-6A06-4B59-84F4-EE81F93A3E5F}"/>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９</a:t>
            </a:r>
          </a:p>
        </p:txBody>
      </p:sp>
      <p:pic>
        <p:nvPicPr>
          <p:cNvPr id="7" name="図 6">
            <a:extLst>
              <a:ext uri="{FF2B5EF4-FFF2-40B4-BE49-F238E27FC236}">
                <a16:creationId xmlns:a16="http://schemas.microsoft.com/office/drawing/2014/main" id="{5A335995-5DC4-4982-A421-D28C7E508ED5}"/>
              </a:ext>
            </a:extLst>
          </p:cNvPr>
          <p:cNvPicPr>
            <a:picLocks noChangeAspect="1"/>
          </p:cNvPicPr>
          <p:nvPr/>
        </p:nvPicPr>
        <p:blipFill>
          <a:blip r:embed="rId3"/>
          <a:stretch>
            <a:fillRect/>
          </a:stretch>
        </p:blipFill>
        <p:spPr>
          <a:xfrm>
            <a:off x="6208849" y="5076381"/>
            <a:ext cx="2336247" cy="1314139"/>
          </a:xfrm>
          <a:prstGeom prst="rect">
            <a:avLst/>
          </a:prstGeom>
        </p:spPr>
      </p:pic>
      <p:pic>
        <p:nvPicPr>
          <p:cNvPr id="23" name="図 22">
            <a:extLst>
              <a:ext uri="{FF2B5EF4-FFF2-40B4-BE49-F238E27FC236}">
                <a16:creationId xmlns:a16="http://schemas.microsoft.com/office/drawing/2014/main" id="{24BA2F36-7A1F-467B-AC57-66FFF868CE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1820" y="4798922"/>
            <a:ext cx="1861575" cy="1396181"/>
          </a:xfrm>
          <a:prstGeom prst="rect">
            <a:avLst/>
          </a:prstGeom>
        </p:spPr>
      </p:pic>
      <p:pic>
        <p:nvPicPr>
          <p:cNvPr id="24" name="図 23">
            <a:extLst>
              <a:ext uri="{FF2B5EF4-FFF2-40B4-BE49-F238E27FC236}">
                <a16:creationId xmlns:a16="http://schemas.microsoft.com/office/drawing/2014/main" id="{976A8980-B759-4A27-BCE8-F2EE8FD79C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3500" y="4836452"/>
            <a:ext cx="1861575" cy="1396181"/>
          </a:xfrm>
          <a:prstGeom prst="rect">
            <a:avLst/>
          </a:prstGeom>
        </p:spPr>
      </p:pic>
      <p:grpSp>
        <p:nvGrpSpPr>
          <p:cNvPr id="25" name="グループ化 24">
            <a:extLst>
              <a:ext uri="{FF2B5EF4-FFF2-40B4-BE49-F238E27FC236}">
                <a16:creationId xmlns:a16="http://schemas.microsoft.com/office/drawing/2014/main" id="{CD5DE2CC-2736-4BFF-A3F5-286EB1602154}"/>
              </a:ext>
            </a:extLst>
          </p:cNvPr>
          <p:cNvGrpSpPr/>
          <p:nvPr/>
        </p:nvGrpSpPr>
        <p:grpSpPr>
          <a:xfrm>
            <a:off x="165411" y="778821"/>
            <a:ext cx="8332115" cy="564497"/>
            <a:chOff x="165411" y="778821"/>
            <a:chExt cx="8332115" cy="564497"/>
          </a:xfrm>
        </p:grpSpPr>
        <p:sp>
          <p:nvSpPr>
            <p:cNvPr id="26" name="正方形/長方形 25">
              <a:extLst>
                <a:ext uri="{FF2B5EF4-FFF2-40B4-BE49-F238E27FC236}">
                  <a16:creationId xmlns:a16="http://schemas.microsoft.com/office/drawing/2014/main" id="{A5C14588-5EA2-4B63-8F64-14A22F70A476}"/>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29" name="正方形/長方形 28">
              <a:extLst>
                <a:ext uri="{FF2B5EF4-FFF2-40B4-BE49-F238E27FC236}">
                  <a16:creationId xmlns:a16="http://schemas.microsoft.com/office/drawing/2014/main" id="{A877BF89-E56A-409D-9C99-442E80ABE4B8}"/>
                </a:ext>
              </a:extLst>
            </p:cNvPr>
            <p:cNvSpPr/>
            <p:nvPr/>
          </p:nvSpPr>
          <p:spPr>
            <a:xfrm>
              <a:off x="1556587" y="786241"/>
              <a:ext cx="1357290" cy="557077"/>
            </a:xfrm>
            <a:prstGeom prst="rect">
              <a:avLst/>
            </a:prstGeom>
            <a:solidFill>
              <a:srgbClr val="006600"/>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基本戦略２：</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400" b="1" dirty="0">
                  <a:solidFill>
                    <a:schemeClr val="bg1"/>
                  </a:solidFill>
                  <a:latin typeface="Meiryo UI" panose="020B0604030504040204" pitchFamily="50" charset="-128"/>
                  <a:ea typeface="Meiryo UI" panose="020B0604030504040204" pitchFamily="50" charset="-128"/>
                </a:rPr>
                <a:t>サービスの向上</a:t>
              </a:r>
            </a:p>
          </p:txBody>
        </p:sp>
        <p:sp>
          <p:nvSpPr>
            <p:cNvPr id="40" name="正方形/長方形 39">
              <a:extLst>
                <a:ext uri="{FF2B5EF4-FFF2-40B4-BE49-F238E27FC236}">
                  <a16:creationId xmlns:a16="http://schemas.microsoft.com/office/drawing/2014/main" id="{69B1767F-1453-4BC5-AE21-94C0B32F0D87}"/>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41" name="正方形/長方形 40">
              <a:extLst>
                <a:ext uri="{FF2B5EF4-FFF2-40B4-BE49-F238E27FC236}">
                  <a16:creationId xmlns:a16="http://schemas.microsoft.com/office/drawing/2014/main" id="{9ED88BF5-EF44-4C61-B3EC-CD16B9D3B29F}"/>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42" name="正方形/長方形 41">
              <a:extLst>
                <a:ext uri="{FF2B5EF4-FFF2-40B4-BE49-F238E27FC236}">
                  <a16:creationId xmlns:a16="http://schemas.microsoft.com/office/drawing/2014/main" id="{194E88F5-138C-412A-A784-A89AD7A4F4DD}"/>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25C64F11-BB63-441C-B288-F964D04C40C6}"/>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44" name="正方形/長方形 43">
            <a:extLst>
              <a:ext uri="{FF2B5EF4-FFF2-40B4-BE49-F238E27FC236}">
                <a16:creationId xmlns:a16="http://schemas.microsoft.com/office/drawing/2014/main" id="{C9B55309-6A0D-4A51-B1A6-D0127F220BF8}"/>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6" name="図 45">
            <a:extLst>
              <a:ext uri="{FF2B5EF4-FFF2-40B4-BE49-F238E27FC236}">
                <a16:creationId xmlns:a16="http://schemas.microsoft.com/office/drawing/2014/main" id="{6265449C-E86C-418F-8096-F10D248000D9}"/>
              </a:ext>
            </a:extLst>
          </p:cNvPr>
          <p:cNvPicPr>
            <a:picLocks noChangeAspect="1"/>
          </p:cNvPicPr>
          <p:nvPr/>
        </p:nvPicPr>
        <p:blipFill>
          <a:blip r:embed="rId6"/>
          <a:stretch>
            <a:fillRect/>
          </a:stretch>
        </p:blipFill>
        <p:spPr>
          <a:xfrm>
            <a:off x="9197517" y="1051318"/>
            <a:ext cx="597460" cy="603434"/>
          </a:xfrm>
          <a:prstGeom prst="rect">
            <a:avLst/>
          </a:prstGeom>
        </p:spPr>
      </p:pic>
      <p:pic>
        <p:nvPicPr>
          <p:cNvPr id="47" name="図 46">
            <a:extLst>
              <a:ext uri="{FF2B5EF4-FFF2-40B4-BE49-F238E27FC236}">
                <a16:creationId xmlns:a16="http://schemas.microsoft.com/office/drawing/2014/main" id="{6EDD4DD7-F44B-49D4-A403-0AC9E3B29C82}"/>
              </a:ext>
            </a:extLst>
          </p:cNvPr>
          <p:cNvPicPr>
            <a:picLocks noChangeAspect="1"/>
          </p:cNvPicPr>
          <p:nvPr/>
        </p:nvPicPr>
        <p:blipFill>
          <a:blip r:embed="rId7"/>
          <a:stretch>
            <a:fillRect/>
          </a:stretch>
        </p:blipFill>
        <p:spPr>
          <a:xfrm>
            <a:off x="8561003" y="1057359"/>
            <a:ext cx="609653" cy="609653"/>
          </a:xfrm>
          <a:prstGeom prst="rect">
            <a:avLst/>
          </a:prstGeom>
        </p:spPr>
      </p:pic>
      <p:sp>
        <p:nvSpPr>
          <p:cNvPr id="30" name="テキスト ボックス 29">
            <a:extLst>
              <a:ext uri="{FF2B5EF4-FFF2-40B4-BE49-F238E27FC236}">
                <a16:creationId xmlns:a16="http://schemas.microsoft.com/office/drawing/2014/main" id="{A99C970A-F234-4332-8BCC-E9ACE3872FD3}"/>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a:extLst>
              <a:ext uri="{FF2B5EF4-FFF2-40B4-BE49-F238E27FC236}">
                <a16:creationId xmlns:a16="http://schemas.microsoft.com/office/drawing/2014/main" id="{5B8132BD-8FF2-4FDF-946E-E01B1DB53CCC}"/>
              </a:ext>
            </a:extLst>
          </p:cNvPr>
          <p:cNvGraphicFramePr>
            <a:graphicFrameLocks noGrp="1"/>
          </p:cNvGraphicFramePr>
          <p:nvPr>
            <p:extLst>
              <p:ext uri="{D42A27DB-BD31-4B8C-83A1-F6EECF244321}">
                <p14:modId xmlns:p14="http://schemas.microsoft.com/office/powerpoint/2010/main" val="3384023580"/>
              </p:ext>
            </p:extLst>
          </p:nvPr>
        </p:nvGraphicFramePr>
        <p:xfrm>
          <a:off x="4870248" y="1888293"/>
          <a:ext cx="4703797" cy="1581667"/>
        </p:xfrm>
        <a:graphic>
          <a:graphicData uri="http://schemas.openxmlformats.org/drawingml/2006/table">
            <a:tbl>
              <a:tblPr/>
              <a:tblGrid>
                <a:gridCol w="4703797">
                  <a:extLst>
                    <a:ext uri="{9D8B030D-6E8A-4147-A177-3AD203B41FA5}">
                      <a16:colId xmlns:a16="http://schemas.microsoft.com/office/drawing/2014/main" val="1486157216"/>
                    </a:ext>
                  </a:extLst>
                </a:gridCol>
              </a:tblGrid>
              <a:tr h="1581667">
                <a:tc>
                  <a:txBody>
                    <a:bodyPr/>
                    <a:lstStyle/>
                    <a:p>
                      <a:endParaRPr kumimoji="1" lang="ja-JP"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081801438"/>
                  </a:ext>
                </a:extLst>
              </a:tr>
            </a:tbl>
          </a:graphicData>
        </a:graphic>
      </p:graphicFrame>
    </p:spTree>
    <p:extLst>
      <p:ext uri="{BB962C8B-B14F-4D97-AF65-F5344CB8AC3E}">
        <p14:creationId xmlns:p14="http://schemas.microsoft.com/office/powerpoint/2010/main" val="2216702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12">
            <a:extLst>
              <a:ext uri="{FF2B5EF4-FFF2-40B4-BE49-F238E27FC236}">
                <a16:creationId xmlns:a16="http://schemas.microsoft.com/office/drawing/2014/main" id="{147FCDD4-49CA-47EC-9801-029F531C20EA}"/>
              </a:ext>
            </a:extLst>
          </p:cNvPr>
          <p:cNvSpPr/>
          <p:nvPr/>
        </p:nvSpPr>
        <p:spPr>
          <a:xfrm>
            <a:off x="4549098" y="2936143"/>
            <a:ext cx="2455274" cy="3587747"/>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100" b="1" dirty="0">
                <a:solidFill>
                  <a:schemeClr val="tx1"/>
                </a:solidFill>
              </a:rPr>
              <a:t>②イベントの実施</a:t>
            </a:r>
          </a:p>
        </p:txBody>
      </p:sp>
      <p:sp>
        <p:nvSpPr>
          <p:cNvPr id="9" name="正方形/長方形 8"/>
          <p:cNvSpPr/>
          <p:nvPr/>
        </p:nvSpPr>
        <p:spPr>
          <a:xfrm>
            <a:off x="113784" y="1345938"/>
            <a:ext cx="9214774" cy="369332"/>
          </a:xfrm>
          <a:prstGeom prst="rect">
            <a:avLst/>
          </a:prstGeom>
        </p:spPr>
        <p:txBody>
          <a:bodyPr wrap="square">
            <a:spAutoFit/>
          </a:bodyPr>
          <a:lstStyle/>
          <a:p>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基本戦略</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付加価値の高いサービスの提供</a:t>
            </a:r>
          </a:p>
        </p:txBody>
      </p:sp>
      <p:sp>
        <p:nvSpPr>
          <p:cNvPr id="31" name="角丸四角形 15">
            <a:extLst>
              <a:ext uri="{FF2B5EF4-FFF2-40B4-BE49-F238E27FC236}">
                <a16:creationId xmlns:a16="http://schemas.microsoft.com/office/drawing/2014/main" id="{929D03AB-D0EA-4D27-83E4-81404CB3A0D2}"/>
              </a:ext>
            </a:extLst>
          </p:cNvPr>
          <p:cNvSpPr/>
          <p:nvPr/>
        </p:nvSpPr>
        <p:spPr>
          <a:xfrm>
            <a:off x="195102" y="2023394"/>
            <a:ext cx="9499882" cy="752349"/>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Bef>
                <a:spcPts val="0"/>
              </a:spcBef>
              <a:buFont typeface="Wingdings" panose="05000000000000000000" pitchFamily="2" charset="2"/>
              <a:buChar char="Ø"/>
            </a:pPr>
            <a:endParaRPr lang="en-US" altLang="ja-JP" sz="1100" dirty="0">
              <a:solidFill>
                <a:schemeClr val="tx1"/>
              </a:solidFill>
            </a:endParaRPr>
          </a:p>
          <a:p>
            <a:pPr>
              <a:spcBef>
                <a:spcPts val="0"/>
              </a:spcBef>
            </a:pPr>
            <a:r>
              <a:rPr lang="ja-JP" altLang="en-US" sz="1400" dirty="0">
                <a:solidFill>
                  <a:schemeClr val="tx1"/>
                </a:solidFill>
              </a:rPr>
              <a:t>　お客さまとのコミュニケーションの充実を図り、ニーズを把握するとともに、駅構内を活用して様々なイベントを実施し、さらなるサービスの向上に努めてまいります。また、社員研修を充実し、継続して、様々な技術の習得にも取り組んでまいります。</a:t>
            </a:r>
            <a:endParaRPr lang="en-US" altLang="ja-JP" sz="1400" dirty="0">
              <a:solidFill>
                <a:schemeClr val="tx1"/>
              </a:solidFill>
            </a:endParaRPr>
          </a:p>
          <a:p>
            <a:pPr>
              <a:spcBef>
                <a:spcPts val="0"/>
              </a:spcBef>
            </a:pPr>
            <a:r>
              <a:rPr lang="ja-JP" altLang="en-US" sz="1400" dirty="0">
                <a:solidFill>
                  <a:schemeClr val="tx1"/>
                </a:solidFill>
              </a:rPr>
              <a:t>　</a:t>
            </a:r>
            <a:endParaRPr lang="ja-JP" altLang="en-US"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195102" y="1818046"/>
            <a:ext cx="9515796" cy="342266"/>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ja-JP" dirty="0"/>
              <a:t>1</a:t>
            </a:r>
            <a:r>
              <a:rPr lang="ja-JP" altLang="en-US" dirty="0"/>
              <a:t>ランク上のきめ細やかなサービスの提供</a:t>
            </a:r>
          </a:p>
        </p:txBody>
      </p:sp>
      <p:sp>
        <p:nvSpPr>
          <p:cNvPr id="32" name="角丸四角形 12">
            <a:extLst>
              <a:ext uri="{FF2B5EF4-FFF2-40B4-BE49-F238E27FC236}">
                <a16:creationId xmlns:a16="http://schemas.microsoft.com/office/drawing/2014/main" id="{1044B6FC-DC56-498B-84E0-F1E9CC8F0375}"/>
              </a:ext>
            </a:extLst>
          </p:cNvPr>
          <p:cNvSpPr/>
          <p:nvPr/>
        </p:nvSpPr>
        <p:spPr>
          <a:xfrm>
            <a:off x="7152875" y="2936144"/>
            <a:ext cx="2580460" cy="3587747"/>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r>
              <a:rPr lang="ja-JP" altLang="en-US" sz="1100" b="1" dirty="0">
                <a:solidFill>
                  <a:schemeClr val="tx1"/>
                </a:solidFill>
              </a:rPr>
              <a:t>③社員研修の充実</a:t>
            </a:r>
            <a:endParaRPr lang="en-US" altLang="ja-JP" sz="1100" dirty="0">
              <a:solidFill>
                <a:srgbClr val="006600"/>
              </a:solidFill>
            </a:endParaRPr>
          </a:p>
          <a:p>
            <a:pPr marL="266700" indent="-266700"/>
            <a:r>
              <a:rPr lang="ja-JP" altLang="en-US" sz="1100" dirty="0">
                <a:solidFill>
                  <a:srgbClr val="006600"/>
                </a:solidFill>
              </a:rPr>
              <a:t>・</a:t>
            </a:r>
            <a:r>
              <a:rPr lang="ja-JP" altLang="en-US" sz="1100" dirty="0">
                <a:solidFill>
                  <a:schemeClr val="tx1"/>
                </a:solidFill>
              </a:rPr>
              <a:t>接遇コンテスト</a:t>
            </a:r>
            <a:endParaRPr lang="en-US" altLang="ja-JP" sz="1100" dirty="0">
              <a:solidFill>
                <a:schemeClr val="tx1"/>
              </a:solidFill>
            </a:endParaRPr>
          </a:p>
          <a:p>
            <a:pPr marL="266700" indent="-266700"/>
            <a:r>
              <a:rPr lang="ja-JP" altLang="en-US" sz="1100" dirty="0">
                <a:solidFill>
                  <a:schemeClr val="tx1"/>
                </a:solidFill>
              </a:rPr>
              <a:t>・サービス介助士取得　　　　　　</a:t>
            </a:r>
            <a:endParaRPr lang="en-US" altLang="ja-JP" sz="1100" dirty="0">
              <a:solidFill>
                <a:schemeClr val="tx1"/>
              </a:solidFill>
            </a:endParaRPr>
          </a:p>
          <a:p>
            <a:pPr marL="266700" indent="-266700"/>
            <a:r>
              <a:rPr lang="ja-JP" altLang="en-US" sz="1100" dirty="0">
                <a:solidFill>
                  <a:schemeClr val="tx1"/>
                </a:solidFill>
              </a:rPr>
              <a:t>・交通サポートマネージャー研修</a:t>
            </a:r>
            <a:endParaRPr lang="en-US" altLang="ja-JP" sz="1100" dirty="0">
              <a:solidFill>
                <a:schemeClr val="tx1"/>
              </a:solidFill>
            </a:endParaRPr>
          </a:p>
          <a:p>
            <a:pPr marL="266700" indent="-266700"/>
            <a:r>
              <a:rPr lang="ja-JP" altLang="en-US" sz="1100" dirty="0">
                <a:solidFill>
                  <a:schemeClr val="tx1"/>
                </a:solidFill>
              </a:rPr>
              <a:t>・手話技能の習得、英語研修</a:t>
            </a:r>
            <a:endParaRPr lang="en-US" altLang="ja-JP" sz="1100" dirty="0">
              <a:solidFill>
                <a:schemeClr val="tx1"/>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p:txBody>
      </p:sp>
      <p:sp>
        <p:nvSpPr>
          <p:cNvPr id="45" name="角丸四角形 12">
            <a:extLst>
              <a:ext uri="{FF2B5EF4-FFF2-40B4-BE49-F238E27FC236}">
                <a16:creationId xmlns:a16="http://schemas.microsoft.com/office/drawing/2014/main" id="{EA1B3F61-C0A2-49B8-A8EA-ACD489650780}"/>
              </a:ext>
            </a:extLst>
          </p:cNvPr>
          <p:cNvSpPr/>
          <p:nvPr/>
        </p:nvSpPr>
        <p:spPr>
          <a:xfrm>
            <a:off x="326643" y="2936143"/>
            <a:ext cx="4070434" cy="3587747"/>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100" b="1" dirty="0">
                <a:solidFill>
                  <a:schemeClr val="tx1"/>
                </a:solidFill>
              </a:rPr>
              <a:t>①お客さまニーズへの対応</a:t>
            </a:r>
          </a:p>
        </p:txBody>
      </p:sp>
      <p:sp>
        <p:nvSpPr>
          <p:cNvPr id="48" name="正方形/長方形 47">
            <a:extLst>
              <a:ext uri="{FF2B5EF4-FFF2-40B4-BE49-F238E27FC236}">
                <a16:creationId xmlns:a16="http://schemas.microsoft.com/office/drawing/2014/main" id="{0C11C15E-739C-455C-8BAA-E14693542B38}"/>
              </a:ext>
            </a:extLst>
          </p:cNvPr>
          <p:cNvSpPr/>
          <p:nvPr/>
        </p:nvSpPr>
        <p:spPr>
          <a:xfrm>
            <a:off x="2532086" y="4545956"/>
            <a:ext cx="1849337"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傘シェアリングサービスの設置</a:t>
            </a:r>
            <a:endParaRPr kumimoji="1" lang="ja-JP" altLang="en-US" sz="1050" dirty="0">
              <a:solidFill>
                <a:schemeClr val="tx1"/>
              </a:solidFill>
            </a:endParaRPr>
          </a:p>
        </p:txBody>
      </p:sp>
      <p:sp>
        <p:nvSpPr>
          <p:cNvPr id="52" name="正方形/長方形 51">
            <a:extLst>
              <a:ext uri="{FF2B5EF4-FFF2-40B4-BE49-F238E27FC236}">
                <a16:creationId xmlns:a16="http://schemas.microsoft.com/office/drawing/2014/main" id="{D40C7C03-E6BD-4674-B561-46CE5AA2B24A}"/>
              </a:ext>
            </a:extLst>
          </p:cNvPr>
          <p:cNvSpPr/>
          <p:nvPr/>
        </p:nvSpPr>
        <p:spPr>
          <a:xfrm>
            <a:off x="1676239" y="6198771"/>
            <a:ext cx="1393159" cy="271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宅配便ロッカーの設置</a:t>
            </a:r>
            <a:endParaRPr lang="en-US" altLang="ja-JP" sz="1050" dirty="0">
              <a:solidFill>
                <a:schemeClr val="tx1"/>
              </a:solidFill>
            </a:endParaRPr>
          </a:p>
        </p:txBody>
      </p:sp>
      <p:sp>
        <p:nvSpPr>
          <p:cNvPr id="56" name="正方形/長方形 55">
            <a:extLst>
              <a:ext uri="{FF2B5EF4-FFF2-40B4-BE49-F238E27FC236}">
                <a16:creationId xmlns:a16="http://schemas.microsoft.com/office/drawing/2014/main" id="{E2F588EC-6330-4F49-BB13-F1DCB1BFFC38}"/>
              </a:ext>
            </a:extLst>
          </p:cNvPr>
          <p:cNvSpPr/>
          <p:nvPr/>
        </p:nvSpPr>
        <p:spPr>
          <a:xfrm>
            <a:off x="818314" y="4560635"/>
            <a:ext cx="1409351"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授乳室の設置</a:t>
            </a:r>
            <a:endParaRPr kumimoji="1" lang="ja-JP" altLang="en-US" sz="1050" dirty="0">
              <a:solidFill>
                <a:schemeClr val="tx1"/>
              </a:solidFill>
            </a:endParaRPr>
          </a:p>
        </p:txBody>
      </p:sp>
      <p:pic>
        <p:nvPicPr>
          <p:cNvPr id="16" name="図 15">
            <a:extLst>
              <a:ext uri="{FF2B5EF4-FFF2-40B4-BE49-F238E27FC236}">
                <a16:creationId xmlns:a16="http://schemas.microsoft.com/office/drawing/2014/main" id="{6A7B27B8-B9E6-48E8-8BB4-9F75FEE3EBB6}"/>
              </a:ext>
            </a:extLst>
          </p:cNvPr>
          <p:cNvPicPr>
            <a:picLocks noChangeAspect="1"/>
          </p:cNvPicPr>
          <p:nvPr/>
        </p:nvPicPr>
        <p:blipFill>
          <a:blip r:embed="rId3"/>
          <a:stretch>
            <a:fillRect/>
          </a:stretch>
        </p:blipFill>
        <p:spPr>
          <a:xfrm>
            <a:off x="2665178" y="3388993"/>
            <a:ext cx="649938" cy="1086538"/>
          </a:xfrm>
          <a:prstGeom prst="rect">
            <a:avLst/>
          </a:prstGeom>
        </p:spPr>
      </p:pic>
      <p:pic>
        <p:nvPicPr>
          <p:cNvPr id="17" name="図 16">
            <a:extLst>
              <a:ext uri="{FF2B5EF4-FFF2-40B4-BE49-F238E27FC236}">
                <a16:creationId xmlns:a16="http://schemas.microsoft.com/office/drawing/2014/main" id="{4D222D6B-8CD7-47B9-9BEC-8280EC964805}"/>
              </a:ext>
            </a:extLst>
          </p:cNvPr>
          <p:cNvPicPr>
            <a:picLocks noChangeAspect="1"/>
          </p:cNvPicPr>
          <p:nvPr/>
        </p:nvPicPr>
        <p:blipFill>
          <a:blip r:embed="rId4"/>
          <a:stretch>
            <a:fillRect/>
          </a:stretch>
        </p:blipFill>
        <p:spPr>
          <a:xfrm>
            <a:off x="3540725" y="3367692"/>
            <a:ext cx="666582" cy="1114362"/>
          </a:xfrm>
          <a:prstGeom prst="rect">
            <a:avLst/>
          </a:prstGeom>
        </p:spPr>
      </p:pic>
      <p:pic>
        <p:nvPicPr>
          <p:cNvPr id="18" name="図 17">
            <a:extLst>
              <a:ext uri="{FF2B5EF4-FFF2-40B4-BE49-F238E27FC236}">
                <a16:creationId xmlns:a16="http://schemas.microsoft.com/office/drawing/2014/main" id="{6B2314A9-F8B4-4EFF-A80A-BCA7D467D11A}"/>
              </a:ext>
            </a:extLst>
          </p:cNvPr>
          <p:cNvPicPr>
            <a:picLocks noChangeAspect="1"/>
          </p:cNvPicPr>
          <p:nvPr/>
        </p:nvPicPr>
        <p:blipFill>
          <a:blip r:embed="rId5"/>
          <a:stretch>
            <a:fillRect/>
          </a:stretch>
        </p:blipFill>
        <p:spPr>
          <a:xfrm>
            <a:off x="1838993" y="4858617"/>
            <a:ext cx="1067653" cy="1341554"/>
          </a:xfrm>
          <a:prstGeom prst="rect">
            <a:avLst/>
          </a:prstGeom>
        </p:spPr>
      </p:pic>
      <p:pic>
        <p:nvPicPr>
          <p:cNvPr id="21" name="図 20">
            <a:extLst>
              <a:ext uri="{FF2B5EF4-FFF2-40B4-BE49-F238E27FC236}">
                <a16:creationId xmlns:a16="http://schemas.microsoft.com/office/drawing/2014/main" id="{55D8D3CF-FC9A-498D-9D69-F19E97746C96}"/>
              </a:ext>
            </a:extLst>
          </p:cNvPr>
          <p:cNvPicPr>
            <a:picLocks noChangeAspect="1"/>
          </p:cNvPicPr>
          <p:nvPr/>
        </p:nvPicPr>
        <p:blipFill>
          <a:blip r:embed="rId6"/>
          <a:stretch>
            <a:fillRect/>
          </a:stretch>
        </p:blipFill>
        <p:spPr>
          <a:xfrm>
            <a:off x="570993" y="3388993"/>
            <a:ext cx="1790867" cy="1192010"/>
          </a:xfrm>
          <a:prstGeom prst="rect">
            <a:avLst/>
          </a:prstGeom>
        </p:spPr>
      </p:pic>
      <p:pic>
        <p:nvPicPr>
          <p:cNvPr id="4" name="図 3">
            <a:extLst>
              <a:ext uri="{FF2B5EF4-FFF2-40B4-BE49-F238E27FC236}">
                <a16:creationId xmlns:a16="http://schemas.microsoft.com/office/drawing/2014/main" id="{06A2E1FD-0136-4A19-B259-676E9ADF27CA}"/>
              </a:ext>
            </a:extLst>
          </p:cNvPr>
          <p:cNvPicPr>
            <a:picLocks noChangeAspect="1"/>
          </p:cNvPicPr>
          <p:nvPr/>
        </p:nvPicPr>
        <p:blipFill>
          <a:blip r:embed="rId7"/>
          <a:stretch>
            <a:fillRect/>
          </a:stretch>
        </p:blipFill>
        <p:spPr>
          <a:xfrm>
            <a:off x="7348774" y="4291882"/>
            <a:ext cx="1439304" cy="948824"/>
          </a:xfrm>
          <a:prstGeom prst="rect">
            <a:avLst/>
          </a:prstGeom>
        </p:spPr>
      </p:pic>
      <p:pic>
        <p:nvPicPr>
          <p:cNvPr id="13" name="図 12">
            <a:extLst>
              <a:ext uri="{FF2B5EF4-FFF2-40B4-BE49-F238E27FC236}">
                <a16:creationId xmlns:a16="http://schemas.microsoft.com/office/drawing/2014/main" id="{A36CF8CD-182E-42FA-A2E7-2DD54D899344}"/>
              </a:ext>
            </a:extLst>
          </p:cNvPr>
          <p:cNvPicPr>
            <a:picLocks noChangeAspect="1"/>
          </p:cNvPicPr>
          <p:nvPr/>
        </p:nvPicPr>
        <p:blipFill>
          <a:blip r:embed="rId8"/>
          <a:stretch>
            <a:fillRect/>
          </a:stretch>
        </p:blipFill>
        <p:spPr>
          <a:xfrm>
            <a:off x="4838938" y="3311453"/>
            <a:ext cx="1151495" cy="1548563"/>
          </a:xfrm>
          <a:prstGeom prst="rect">
            <a:avLst/>
          </a:prstGeom>
        </p:spPr>
      </p:pic>
      <p:pic>
        <p:nvPicPr>
          <p:cNvPr id="14" name="図 13">
            <a:extLst>
              <a:ext uri="{FF2B5EF4-FFF2-40B4-BE49-F238E27FC236}">
                <a16:creationId xmlns:a16="http://schemas.microsoft.com/office/drawing/2014/main" id="{3DE6FD8C-FEAF-4238-AFD6-CF5E6F9A792C}"/>
              </a:ext>
            </a:extLst>
          </p:cNvPr>
          <p:cNvPicPr>
            <a:picLocks noChangeAspect="1"/>
          </p:cNvPicPr>
          <p:nvPr/>
        </p:nvPicPr>
        <p:blipFill>
          <a:blip r:embed="rId9"/>
          <a:stretch>
            <a:fillRect/>
          </a:stretch>
        </p:blipFill>
        <p:spPr>
          <a:xfrm>
            <a:off x="4850137" y="5165726"/>
            <a:ext cx="1938696" cy="1072989"/>
          </a:xfrm>
          <a:prstGeom prst="rect">
            <a:avLst/>
          </a:prstGeom>
        </p:spPr>
      </p:pic>
      <p:pic>
        <p:nvPicPr>
          <p:cNvPr id="10" name="図 9">
            <a:extLst>
              <a:ext uri="{FF2B5EF4-FFF2-40B4-BE49-F238E27FC236}">
                <a16:creationId xmlns:a16="http://schemas.microsoft.com/office/drawing/2014/main" id="{6A693B9E-E06A-4DD2-8711-71247CA525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07856" y="5270547"/>
            <a:ext cx="1436775" cy="957849"/>
          </a:xfrm>
          <a:prstGeom prst="rect">
            <a:avLst/>
          </a:prstGeom>
        </p:spPr>
      </p:pic>
      <p:sp>
        <p:nvSpPr>
          <p:cNvPr id="37" name="正方形/長方形 36">
            <a:extLst>
              <a:ext uri="{FF2B5EF4-FFF2-40B4-BE49-F238E27FC236}">
                <a16:creationId xmlns:a16="http://schemas.microsoft.com/office/drawing/2014/main" id="{0A19FB53-5FBB-4D08-8B31-26F7288F8C24}"/>
              </a:ext>
            </a:extLst>
          </p:cNvPr>
          <p:cNvSpPr/>
          <p:nvPr/>
        </p:nvSpPr>
        <p:spPr>
          <a:xfrm>
            <a:off x="4679621" y="4815265"/>
            <a:ext cx="2184482"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フォトスポット（彩都西駅構内）</a:t>
            </a:r>
            <a:endParaRPr kumimoji="1" lang="ja-JP" altLang="en-US" sz="1050" dirty="0">
              <a:solidFill>
                <a:schemeClr val="tx1"/>
              </a:solidFill>
            </a:endParaRPr>
          </a:p>
        </p:txBody>
      </p:sp>
      <p:sp>
        <p:nvSpPr>
          <p:cNvPr id="50" name="正方形/長方形 49">
            <a:extLst>
              <a:ext uri="{FF2B5EF4-FFF2-40B4-BE49-F238E27FC236}">
                <a16:creationId xmlns:a16="http://schemas.microsoft.com/office/drawing/2014/main" id="{52A16128-D86A-4111-84F2-B02AFA494BC6}"/>
              </a:ext>
            </a:extLst>
          </p:cNvPr>
          <p:cNvSpPr/>
          <p:nvPr/>
        </p:nvSpPr>
        <p:spPr>
          <a:xfrm>
            <a:off x="4713231" y="6196183"/>
            <a:ext cx="2285665"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絵馬奉納（万博記念公園駅構内）</a:t>
            </a:r>
            <a:endParaRPr kumimoji="1" lang="ja-JP" altLang="en-US" sz="1050" dirty="0">
              <a:solidFill>
                <a:schemeClr val="tx1"/>
              </a:solidFill>
            </a:endParaRPr>
          </a:p>
        </p:txBody>
      </p:sp>
      <p:sp>
        <p:nvSpPr>
          <p:cNvPr id="33" name="正方形/長方形 32">
            <a:extLst>
              <a:ext uri="{FF2B5EF4-FFF2-40B4-BE49-F238E27FC236}">
                <a16:creationId xmlns:a16="http://schemas.microsoft.com/office/drawing/2014/main" id="{C4826968-AAD3-454A-81DE-C2E9283B4E35}"/>
              </a:ext>
            </a:extLst>
          </p:cNvPr>
          <p:cNvSpPr/>
          <p:nvPr/>
        </p:nvSpPr>
        <p:spPr>
          <a:xfrm>
            <a:off x="8341134" y="6196183"/>
            <a:ext cx="1169961"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接遇コンテスト</a:t>
            </a:r>
          </a:p>
        </p:txBody>
      </p:sp>
      <p:sp>
        <p:nvSpPr>
          <p:cNvPr id="35" name="テキスト ボックス 34">
            <a:extLst>
              <a:ext uri="{FF2B5EF4-FFF2-40B4-BE49-F238E27FC236}">
                <a16:creationId xmlns:a16="http://schemas.microsoft.com/office/drawing/2014/main" id="{1892741B-C321-449D-BBD1-408FBF7C95BB}"/>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１０</a:t>
            </a:r>
          </a:p>
        </p:txBody>
      </p:sp>
      <p:grpSp>
        <p:nvGrpSpPr>
          <p:cNvPr id="36" name="グループ化 35">
            <a:extLst>
              <a:ext uri="{FF2B5EF4-FFF2-40B4-BE49-F238E27FC236}">
                <a16:creationId xmlns:a16="http://schemas.microsoft.com/office/drawing/2014/main" id="{F03DE32F-2823-44DF-A16B-D9D9717B9A45}"/>
              </a:ext>
            </a:extLst>
          </p:cNvPr>
          <p:cNvGrpSpPr/>
          <p:nvPr/>
        </p:nvGrpSpPr>
        <p:grpSpPr>
          <a:xfrm>
            <a:off x="165411" y="778821"/>
            <a:ext cx="8332115" cy="564497"/>
            <a:chOff x="165411" y="778821"/>
            <a:chExt cx="8332115" cy="564497"/>
          </a:xfrm>
        </p:grpSpPr>
        <p:sp>
          <p:nvSpPr>
            <p:cNvPr id="38" name="正方形/長方形 37">
              <a:extLst>
                <a:ext uri="{FF2B5EF4-FFF2-40B4-BE49-F238E27FC236}">
                  <a16:creationId xmlns:a16="http://schemas.microsoft.com/office/drawing/2014/main" id="{E0136C75-6A6C-4F43-A57F-A09F07F005BE}"/>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a:solidFill>
                    <a:schemeClr val="accent1"/>
                  </a:solidFill>
                  <a:latin typeface="Meiryo UI" panose="020B0604030504040204" pitchFamily="50" charset="-128"/>
                  <a:ea typeface="Meiryo UI" panose="020B0604030504040204" pitchFamily="50" charset="-128"/>
                </a:rPr>
                <a:t/>
              </a:r>
              <a:br>
                <a:rPr lang="en-US" altLang="ja-JP" sz="1400">
                  <a:solidFill>
                    <a:schemeClr val="accent1"/>
                  </a:solidFill>
                  <a:latin typeface="Meiryo UI" panose="020B0604030504040204" pitchFamily="50" charset="-128"/>
                  <a:ea typeface="Meiryo UI" panose="020B0604030504040204" pitchFamily="50" charset="-128"/>
                </a:rPr>
              </a:br>
              <a:r>
                <a:rPr lang="ja-JP" altLang="en-US" sz="1400">
                  <a:solidFill>
                    <a:schemeClr val="accent1"/>
                  </a:solidFill>
                  <a:latin typeface="Meiryo UI" panose="020B0604030504040204" pitchFamily="50" charset="-128"/>
                  <a:ea typeface="Meiryo UI" panose="020B0604030504040204" pitchFamily="50" charset="-128"/>
                </a:rPr>
                <a:t>安全</a:t>
              </a:r>
              <a:r>
                <a:rPr lang="ja-JP" altLang="en-US" sz="1400" dirty="0">
                  <a:solidFill>
                    <a:schemeClr val="accent1"/>
                  </a:solidFill>
                  <a:latin typeface="Meiryo UI" panose="020B0604030504040204" pitchFamily="50" charset="-128"/>
                  <a:ea typeface="Meiryo UI" panose="020B0604030504040204" pitchFamily="50" charset="-128"/>
                </a:rPr>
                <a:t>の徹底</a:t>
              </a:r>
            </a:p>
          </p:txBody>
        </p:sp>
        <p:sp>
          <p:nvSpPr>
            <p:cNvPr id="43" name="正方形/長方形 42">
              <a:extLst>
                <a:ext uri="{FF2B5EF4-FFF2-40B4-BE49-F238E27FC236}">
                  <a16:creationId xmlns:a16="http://schemas.microsoft.com/office/drawing/2014/main" id="{4675CF5E-B86C-4F9C-8038-E87BA2AF274C}"/>
                </a:ext>
              </a:extLst>
            </p:cNvPr>
            <p:cNvSpPr/>
            <p:nvPr/>
          </p:nvSpPr>
          <p:spPr>
            <a:xfrm>
              <a:off x="1556587" y="786241"/>
              <a:ext cx="1357290" cy="557077"/>
            </a:xfrm>
            <a:prstGeom prst="rect">
              <a:avLst/>
            </a:prstGeom>
            <a:solidFill>
              <a:srgbClr val="006600"/>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基本戦略２：</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400" b="1" dirty="0">
                  <a:solidFill>
                    <a:schemeClr val="bg1"/>
                  </a:solidFill>
                  <a:latin typeface="Meiryo UI" panose="020B0604030504040204" pitchFamily="50" charset="-128"/>
                  <a:ea typeface="Meiryo UI" panose="020B0604030504040204" pitchFamily="50" charset="-128"/>
                </a:rPr>
                <a:t>サービスの向上</a:t>
              </a:r>
            </a:p>
          </p:txBody>
        </p:sp>
        <p:sp>
          <p:nvSpPr>
            <p:cNvPr id="44" name="正方形/長方形 43">
              <a:extLst>
                <a:ext uri="{FF2B5EF4-FFF2-40B4-BE49-F238E27FC236}">
                  <a16:creationId xmlns:a16="http://schemas.microsoft.com/office/drawing/2014/main" id="{146173A5-064F-45CB-AC4E-7639E279C7C9}"/>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3</a:t>
              </a:r>
              <a:r>
                <a:rPr lang="ja-JP" altLang="en-US" sz="1400">
                  <a:solidFill>
                    <a:schemeClr val="accent1"/>
                  </a:solidFill>
                  <a:latin typeface="Meiryo UI" panose="020B0604030504040204" pitchFamily="50" charset="-128"/>
                  <a:ea typeface="Meiryo UI" panose="020B0604030504040204" pitchFamily="50" charset="-128"/>
                </a:rPr>
                <a:t>：</a:t>
              </a:r>
              <a:r>
                <a:rPr lang="ja-JP" altLang="en-US" sz="1400" dirty="0">
                  <a:solidFill>
                    <a:schemeClr val="accent1"/>
                  </a:solidFill>
                  <a:latin typeface="Meiryo UI" panose="020B0604030504040204" pitchFamily="50" charset="-128"/>
                  <a:ea typeface="Meiryo UI" panose="020B0604030504040204" pitchFamily="50" charset="-128"/>
                </a:rPr>
                <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49" name="正方形/長方形 48">
              <a:extLst>
                <a:ext uri="{FF2B5EF4-FFF2-40B4-BE49-F238E27FC236}">
                  <a16:creationId xmlns:a16="http://schemas.microsoft.com/office/drawing/2014/main" id="{641DEC7F-6182-4F2A-AF11-52B9F3297976}"/>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需要の拡大</a:t>
              </a:r>
            </a:p>
          </p:txBody>
        </p:sp>
        <p:sp>
          <p:nvSpPr>
            <p:cNvPr id="51" name="正方形/長方形 50">
              <a:extLst>
                <a:ext uri="{FF2B5EF4-FFF2-40B4-BE49-F238E27FC236}">
                  <a16:creationId xmlns:a16="http://schemas.microsoft.com/office/drawing/2014/main" id="{35422FA9-AE88-4860-B67E-E835C2FCC5AA}"/>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a:extLst>
                <a:ext uri="{FF2B5EF4-FFF2-40B4-BE49-F238E27FC236}">
                  <a16:creationId xmlns:a16="http://schemas.microsoft.com/office/drawing/2014/main" id="{D54D7B8C-467C-44D5-BCE6-C89A788C50AC}"/>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ﾈｯﾄﾜｰｸの拡充</a:t>
              </a:r>
            </a:p>
          </p:txBody>
        </p:sp>
      </p:grpSp>
      <p:sp>
        <p:nvSpPr>
          <p:cNvPr id="54" name="正方形/長方形 53">
            <a:extLst>
              <a:ext uri="{FF2B5EF4-FFF2-40B4-BE49-F238E27FC236}">
                <a16:creationId xmlns:a16="http://schemas.microsoft.com/office/drawing/2014/main" id="{D635459D-0BA3-4D48-BD44-90175AD994B8}"/>
              </a:ext>
            </a:extLst>
          </p:cNvPr>
          <p:cNvSpPr/>
          <p:nvPr/>
        </p:nvSpPr>
        <p:spPr>
          <a:xfrm>
            <a:off x="8534306" y="788564"/>
            <a:ext cx="1328785" cy="999641"/>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a:extLst>
              <a:ext uri="{FF2B5EF4-FFF2-40B4-BE49-F238E27FC236}">
                <a16:creationId xmlns:a16="http://schemas.microsoft.com/office/drawing/2014/main" id="{C990A721-FC7C-4EBD-A29B-14636B48682E}"/>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a:extLst>
              <a:ext uri="{FF2B5EF4-FFF2-40B4-BE49-F238E27FC236}">
                <a16:creationId xmlns:a16="http://schemas.microsoft.com/office/drawing/2014/main" id="{A154B85C-74D2-4D38-BABB-9D0937E7A33F}"/>
              </a:ext>
            </a:extLst>
          </p:cNvPr>
          <p:cNvGrpSpPr/>
          <p:nvPr/>
        </p:nvGrpSpPr>
        <p:grpSpPr>
          <a:xfrm>
            <a:off x="8820430" y="1054701"/>
            <a:ext cx="724201" cy="699224"/>
            <a:chOff x="9004548" y="1054701"/>
            <a:chExt cx="858543" cy="861957"/>
          </a:xfrm>
        </p:grpSpPr>
        <p:pic>
          <p:nvPicPr>
            <p:cNvPr id="40" name="図 39">
              <a:extLst>
                <a:ext uri="{FF2B5EF4-FFF2-40B4-BE49-F238E27FC236}">
                  <a16:creationId xmlns:a16="http://schemas.microsoft.com/office/drawing/2014/main" id="{3A165392-3741-4249-BE85-4BC747CF1C1F}"/>
                </a:ext>
              </a:extLst>
            </p:cNvPr>
            <p:cNvPicPr>
              <a:picLocks noChangeAspect="1"/>
            </p:cNvPicPr>
            <p:nvPr/>
          </p:nvPicPr>
          <p:blipFill>
            <a:blip r:embed="rId11"/>
            <a:stretch>
              <a:fillRect/>
            </a:stretch>
          </p:blipFill>
          <p:spPr>
            <a:xfrm>
              <a:off x="9448140" y="1501710"/>
              <a:ext cx="406811" cy="410878"/>
            </a:xfrm>
            <a:prstGeom prst="rect">
              <a:avLst/>
            </a:prstGeom>
          </p:spPr>
        </p:pic>
        <p:grpSp>
          <p:nvGrpSpPr>
            <p:cNvPr id="2" name="グループ化 1">
              <a:extLst>
                <a:ext uri="{FF2B5EF4-FFF2-40B4-BE49-F238E27FC236}">
                  <a16:creationId xmlns:a16="http://schemas.microsoft.com/office/drawing/2014/main" id="{3E596DB5-480E-4000-B5B1-EDFD2E6BED47}"/>
                </a:ext>
              </a:extLst>
            </p:cNvPr>
            <p:cNvGrpSpPr/>
            <p:nvPr/>
          </p:nvGrpSpPr>
          <p:grpSpPr>
            <a:xfrm>
              <a:off x="9004548" y="1054701"/>
              <a:ext cx="858543" cy="861957"/>
              <a:chOff x="9004548" y="1054701"/>
              <a:chExt cx="858543" cy="861957"/>
            </a:xfrm>
          </p:grpSpPr>
          <p:pic>
            <p:nvPicPr>
              <p:cNvPr id="62" name="図 61">
                <a:extLst>
                  <a:ext uri="{FF2B5EF4-FFF2-40B4-BE49-F238E27FC236}">
                    <a16:creationId xmlns:a16="http://schemas.microsoft.com/office/drawing/2014/main" id="{B40D9935-8A91-4BBB-B891-05F49F8051F5}"/>
                  </a:ext>
                </a:extLst>
              </p:cNvPr>
              <p:cNvPicPr>
                <a:picLocks noChangeAspect="1"/>
              </p:cNvPicPr>
              <p:nvPr/>
            </p:nvPicPr>
            <p:blipFill>
              <a:blip r:embed="rId12"/>
              <a:stretch>
                <a:fillRect/>
              </a:stretch>
            </p:blipFill>
            <p:spPr>
              <a:xfrm>
                <a:off x="9009187" y="1501710"/>
                <a:ext cx="406811" cy="414948"/>
              </a:xfrm>
              <a:prstGeom prst="rect">
                <a:avLst/>
              </a:prstGeom>
            </p:spPr>
          </p:pic>
          <p:pic>
            <p:nvPicPr>
              <p:cNvPr id="39" name="図 38">
                <a:extLst>
                  <a:ext uri="{FF2B5EF4-FFF2-40B4-BE49-F238E27FC236}">
                    <a16:creationId xmlns:a16="http://schemas.microsoft.com/office/drawing/2014/main" id="{2E055DD3-2782-4F6D-B995-C66524478C22}"/>
                  </a:ext>
                </a:extLst>
              </p:cNvPr>
              <p:cNvPicPr preferRelativeResize="0">
                <a:picLocks/>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48140" y="1058772"/>
                <a:ext cx="414951" cy="4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40">
                <a:extLst>
                  <a:ext uri="{FF2B5EF4-FFF2-40B4-BE49-F238E27FC236}">
                    <a16:creationId xmlns:a16="http://schemas.microsoft.com/office/drawing/2014/main" id="{FE272B0F-44E2-4ADB-9985-4C6EEC69B970}"/>
                  </a:ext>
                </a:extLst>
              </p:cNvPr>
              <p:cNvPicPr>
                <a:picLocks noChangeAspect="1"/>
              </p:cNvPicPr>
              <p:nvPr/>
            </p:nvPicPr>
            <p:blipFill>
              <a:blip r:embed="rId14"/>
              <a:stretch>
                <a:fillRect/>
              </a:stretch>
            </p:blipFill>
            <p:spPr>
              <a:xfrm>
                <a:off x="9004548" y="1054701"/>
                <a:ext cx="406811" cy="414947"/>
              </a:xfrm>
              <a:prstGeom prst="rect">
                <a:avLst/>
              </a:prstGeom>
            </p:spPr>
          </p:pic>
        </p:grpSp>
      </p:grpSp>
    </p:spTree>
    <p:extLst>
      <p:ext uri="{BB962C8B-B14F-4D97-AF65-F5344CB8AC3E}">
        <p14:creationId xmlns:p14="http://schemas.microsoft.com/office/powerpoint/2010/main" val="181513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13784" y="1345938"/>
            <a:ext cx="4033476" cy="369332"/>
          </a:xfrm>
          <a:prstGeom prst="rect">
            <a:avLst/>
          </a:prstGeom>
        </p:spPr>
        <p:txBody>
          <a:bodyPr wrap="none">
            <a:spAutoFit/>
          </a:bodyPr>
          <a:lstStyle/>
          <a:p>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基本戦略</a:t>
            </a:r>
            <a:r>
              <a:rPr lang="en-US" altLang="ja-JP"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a:solidFill>
                  <a:srgbClr val="006600"/>
                </a:solidFill>
                <a:latin typeface="Meiryo UI" panose="020B0604030504040204" pitchFamily="50" charset="-128"/>
                <a:ea typeface="Meiryo UI" panose="020B0604030504040204" pitchFamily="50" charset="-128"/>
                <a:cs typeface="Meiryo UI" panose="020B0604030504040204" pitchFamily="50" charset="-128"/>
              </a:rPr>
              <a:t> コンプライアンス意識の向上</a:t>
            </a:r>
          </a:p>
        </p:txBody>
      </p:sp>
      <p:sp>
        <p:nvSpPr>
          <p:cNvPr id="22" name="角丸四角形 15">
            <a:extLst>
              <a:ext uri="{FF2B5EF4-FFF2-40B4-BE49-F238E27FC236}">
                <a16:creationId xmlns:a16="http://schemas.microsoft.com/office/drawing/2014/main" id="{E8D60C89-D438-4554-B2F8-D969426A4830}"/>
              </a:ext>
            </a:extLst>
          </p:cNvPr>
          <p:cNvSpPr/>
          <p:nvPr/>
        </p:nvSpPr>
        <p:spPr>
          <a:xfrm>
            <a:off x="383844" y="2038734"/>
            <a:ext cx="9263495" cy="1206585"/>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Bef>
                <a:spcPts val="0"/>
              </a:spcBef>
              <a:buFont typeface="Wingdings" panose="05000000000000000000" pitchFamily="2" charset="2"/>
              <a:buChar char="Ø"/>
            </a:pPr>
            <a:endParaRPr lang="en-US" altLang="ja-JP" sz="1100" dirty="0">
              <a:solidFill>
                <a:schemeClr val="tx1"/>
              </a:solidFill>
            </a:endParaRPr>
          </a:p>
          <a:p>
            <a:pPr>
              <a:spcBef>
                <a:spcPts val="0"/>
              </a:spcBef>
            </a:pPr>
            <a:r>
              <a:rPr lang="ja-JP" altLang="en-US" sz="1400" dirty="0">
                <a:solidFill>
                  <a:schemeClr val="tx1"/>
                </a:solidFill>
              </a:rPr>
              <a:t>　ルール、マニュアルなどの徹底のため、研修、訓練を通じてノウハウの伝承を行い、あわせて環境の変化に照らしたルールやマニュアルの見直しを行ってまいります。</a:t>
            </a:r>
            <a:endParaRPr lang="en-US" altLang="ja-JP" sz="1400" dirty="0">
              <a:solidFill>
                <a:schemeClr val="tx1"/>
              </a:solidFill>
            </a:endParaRPr>
          </a:p>
          <a:p>
            <a:pPr>
              <a:spcBef>
                <a:spcPts val="0"/>
              </a:spcBef>
            </a:pPr>
            <a:r>
              <a:rPr lang="ja-JP" altLang="en-US" sz="1400" dirty="0">
                <a:solidFill>
                  <a:schemeClr val="tx1"/>
                </a:solidFill>
              </a:rPr>
              <a:t>　また、コンプライアンス意識の向上を図るため、各種研修を行うとともにＩＴ管理体制の充実を図ってまいります。</a:t>
            </a:r>
          </a:p>
        </p:txBody>
      </p:sp>
      <p:sp>
        <p:nvSpPr>
          <p:cNvPr id="25" name="テキスト ボックス 24">
            <a:extLst>
              <a:ext uri="{FF2B5EF4-FFF2-40B4-BE49-F238E27FC236}">
                <a16:creationId xmlns:a16="http://schemas.microsoft.com/office/drawing/2014/main" id="{E0A6D029-07FF-47AD-A7E4-62ED24E9198F}"/>
              </a:ext>
            </a:extLst>
          </p:cNvPr>
          <p:cNvSpPr txBox="1"/>
          <p:nvPr/>
        </p:nvSpPr>
        <p:spPr>
          <a:xfrm>
            <a:off x="383844" y="1778225"/>
            <a:ext cx="9263495" cy="400110"/>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ルール・マニュアルの徹底と研修の充実</a:t>
            </a:r>
            <a:endParaRPr lang="en-US" altLang="ja-JP" dirty="0"/>
          </a:p>
        </p:txBody>
      </p:sp>
      <p:sp>
        <p:nvSpPr>
          <p:cNvPr id="31" name="角丸四角形 14">
            <a:extLst>
              <a:ext uri="{FF2B5EF4-FFF2-40B4-BE49-F238E27FC236}">
                <a16:creationId xmlns:a16="http://schemas.microsoft.com/office/drawing/2014/main" id="{9DEB3FBE-776D-4C02-B802-6F7AB2908E83}"/>
              </a:ext>
            </a:extLst>
          </p:cNvPr>
          <p:cNvSpPr/>
          <p:nvPr/>
        </p:nvSpPr>
        <p:spPr>
          <a:xfrm>
            <a:off x="383844" y="3361888"/>
            <a:ext cx="5219291" cy="3100542"/>
          </a:xfrm>
          <a:prstGeom prst="roundRect">
            <a:avLst>
              <a:gd name="adj" fmla="val 11220"/>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ja-JP" altLang="en-US" sz="1100" dirty="0">
              <a:solidFill>
                <a:schemeClr val="tx1"/>
              </a:solidFill>
            </a:endParaRPr>
          </a:p>
        </p:txBody>
      </p:sp>
      <p:sp>
        <p:nvSpPr>
          <p:cNvPr id="4" name="正方形/長方形 3">
            <a:extLst>
              <a:ext uri="{FF2B5EF4-FFF2-40B4-BE49-F238E27FC236}">
                <a16:creationId xmlns:a16="http://schemas.microsoft.com/office/drawing/2014/main" id="{0D7B63E0-9C61-483C-85A4-66F83DDB9A62}"/>
              </a:ext>
            </a:extLst>
          </p:cNvPr>
          <p:cNvSpPr/>
          <p:nvPr/>
        </p:nvSpPr>
        <p:spPr>
          <a:xfrm>
            <a:off x="528855" y="3455204"/>
            <a:ext cx="1301959"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①法令遵守の徹底</a:t>
            </a:r>
          </a:p>
        </p:txBody>
      </p:sp>
      <p:sp>
        <p:nvSpPr>
          <p:cNvPr id="32" name="テキスト ボックス 31">
            <a:extLst>
              <a:ext uri="{FF2B5EF4-FFF2-40B4-BE49-F238E27FC236}">
                <a16:creationId xmlns:a16="http://schemas.microsoft.com/office/drawing/2014/main" id="{2CA03144-D429-42AD-94AA-3F9202A1E40B}"/>
              </a:ext>
            </a:extLst>
          </p:cNvPr>
          <p:cNvSpPr txBox="1"/>
          <p:nvPr/>
        </p:nvSpPr>
        <p:spPr>
          <a:xfrm>
            <a:off x="644410" y="5678771"/>
            <a:ext cx="4843170" cy="43088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様々な事態を想定し、事故や異常が発生した場合に対処できるよう、毎年反復して訓練を実施します。</a:t>
            </a:r>
            <a:endParaRPr kumimoji="1" lang="en-US" altLang="ja-JP" sz="11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8A343531-F9E1-4E47-A64A-8F5F64752B09}"/>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１１</a:t>
            </a:r>
          </a:p>
        </p:txBody>
      </p:sp>
      <p:grpSp>
        <p:nvGrpSpPr>
          <p:cNvPr id="34" name="グループ化 33">
            <a:extLst>
              <a:ext uri="{FF2B5EF4-FFF2-40B4-BE49-F238E27FC236}">
                <a16:creationId xmlns:a16="http://schemas.microsoft.com/office/drawing/2014/main" id="{A74BE042-2B34-4FA3-984B-422B794BB571}"/>
              </a:ext>
            </a:extLst>
          </p:cNvPr>
          <p:cNvGrpSpPr/>
          <p:nvPr/>
        </p:nvGrpSpPr>
        <p:grpSpPr>
          <a:xfrm>
            <a:off x="165411" y="778821"/>
            <a:ext cx="8332115" cy="564497"/>
            <a:chOff x="165411" y="778821"/>
            <a:chExt cx="8332115" cy="564497"/>
          </a:xfrm>
        </p:grpSpPr>
        <p:sp>
          <p:nvSpPr>
            <p:cNvPr id="35" name="正方形/長方形 34">
              <a:extLst>
                <a:ext uri="{FF2B5EF4-FFF2-40B4-BE49-F238E27FC236}">
                  <a16:creationId xmlns:a16="http://schemas.microsoft.com/office/drawing/2014/main" id="{D2255427-9AC6-45F1-B670-5C726647119C}"/>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36" name="正方形/長方形 35">
              <a:extLst>
                <a:ext uri="{FF2B5EF4-FFF2-40B4-BE49-F238E27FC236}">
                  <a16:creationId xmlns:a16="http://schemas.microsoft.com/office/drawing/2014/main" id="{14C50073-2DEC-4053-AF41-D21F873E0EA8}"/>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37" name="正方形/長方形 36">
              <a:extLst>
                <a:ext uri="{FF2B5EF4-FFF2-40B4-BE49-F238E27FC236}">
                  <a16:creationId xmlns:a16="http://schemas.microsoft.com/office/drawing/2014/main" id="{72A6CF73-2859-41D5-9A98-F2C23265685F}"/>
                </a:ext>
              </a:extLst>
            </p:cNvPr>
            <p:cNvSpPr/>
            <p:nvPr/>
          </p:nvSpPr>
          <p:spPr>
            <a:xfrm>
              <a:off x="2948865" y="786241"/>
              <a:ext cx="1357290" cy="557077"/>
            </a:xfrm>
            <a:prstGeom prst="rect">
              <a:avLst/>
            </a:prstGeom>
            <a:solidFill>
              <a:srgbClr val="006600"/>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基本戦略</a:t>
              </a:r>
              <a:r>
                <a:rPr lang="en-US" altLang="ja-JP" sz="1400" b="1" dirty="0">
                  <a:solidFill>
                    <a:schemeClr val="bg1"/>
                  </a:solidFill>
                  <a:latin typeface="Meiryo UI" panose="020B0604030504040204" pitchFamily="50" charset="-128"/>
                  <a:ea typeface="Meiryo UI" panose="020B0604030504040204" pitchFamily="50" charset="-128"/>
                </a:rPr>
                <a:t>3</a:t>
              </a:r>
              <a:r>
                <a:rPr lang="ja-JP" altLang="en-US" sz="1400" b="1" dirty="0">
                  <a:solidFill>
                    <a:schemeClr val="bg1"/>
                  </a:solidFill>
                  <a:latin typeface="Meiryo UI" panose="020B0604030504040204" pitchFamily="50" charset="-128"/>
                  <a:ea typeface="Meiryo UI" panose="020B0604030504040204" pitchFamily="50" charset="-128"/>
                </a:rPr>
                <a:t>：</a:t>
              </a:r>
              <a:br>
                <a:rPr lang="ja-JP" altLang="en-US" sz="1400" b="1" dirty="0">
                  <a:solidFill>
                    <a:schemeClr val="bg1"/>
                  </a:solidFill>
                  <a:latin typeface="Meiryo UI" panose="020B0604030504040204" pitchFamily="50" charset="-128"/>
                  <a:ea typeface="Meiryo UI" panose="020B0604030504040204" pitchFamily="50" charset="-128"/>
                </a:rPr>
              </a:br>
              <a:r>
                <a:rPr lang="ja-JP" altLang="en-US" sz="1100" b="1" dirty="0">
                  <a:solidFill>
                    <a:schemeClr val="bg1"/>
                  </a:solidFill>
                  <a:latin typeface="Meiryo UI" panose="020B0604030504040204" pitchFamily="50" charset="-128"/>
                  <a:ea typeface="Meiryo UI" panose="020B0604030504040204" pitchFamily="50" charset="-128"/>
                </a:rPr>
                <a:t>ｺﾝﾌﾟﾗｲｱﾝｽ意識の向上</a:t>
              </a:r>
            </a:p>
          </p:txBody>
        </p:sp>
        <p:sp>
          <p:nvSpPr>
            <p:cNvPr id="39" name="正方形/長方形 38">
              <a:extLst>
                <a:ext uri="{FF2B5EF4-FFF2-40B4-BE49-F238E27FC236}">
                  <a16:creationId xmlns:a16="http://schemas.microsoft.com/office/drawing/2014/main" id="{C244EC68-F4E2-4A21-B3ED-D6CEAA7E25A5}"/>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40" name="正方形/長方形 39">
              <a:extLst>
                <a:ext uri="{FF2B5EF4-FFF2-40B4-BE49-F238E27FC236}">
                  <a16:creationId xmlns:a16="http://schemas.microsoft.com/office/drawing/2014/main" id="{399B769B-194F-405B-8B67-937AED06529E}"/>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42675B3A-53A3-4E8E-9044-03C68D6BEBB9}"/>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49" name="正方形/長方形 48">
            <a:extLst>
              <a:ext uri="{FF2B5EF4-FFF2-40B4-BE49-F238E27FC236}">
                <a16:creationId xmlns:a16="http://schemas.microsoft.com/office/drawing/2014/main" id="{5A7AA0E3-993D-407B-AEEE-7E968BE1FA46}"/>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0" name="図 49">
            <a:extLst>
              <a:ext uri="{FF2B5EF4-FFF2-40B4-BE49-F238E27FC236}">
                <a16:creationId xmlns:a16="http://schemas.microsoft.com/office/drawing/2014/main" id="{EAEEF0DE-7EE2-4FEB-A377-9B68C763C2D5}"/>
              </a:ext>
            </a:extLst>
          </p:cNvPr>
          <p:cNvPicPr>
            <a:picLocks noChangeAspect="1"/>
          </p:cNvPicPr>
          <p:nvPr/>
        </p:nvPicPr>
        <p:blipFill>
          <a:blip r:embed="rId3"/>
          <a:stretch>
            <a:fillRect/>
          </a:stretch>
        </p:blipFill>
        <p:spPr>
          <a:xfrm>
            <a:off x="8572055" y="1057359"/>
            <a:ext cx="597460" cy="609409"/>
          </a:xfrm>
          <a:prstGeom prst="rect">
            <a:avLst/>
          </a:prstGeom>
        </p:spPr>
      </p:pic>
      <p:sp>
        <p:nvSpPr>
          <p:cNvPr id="51" name="テキスト ボックス 50">
            <a:extLst>
              <a:ext uri="{FF2B5EF4-FFF2-40B4-BE49-F238E27FC236}">
                <a16:creationId xmlns:a16="http://schemas.microsoft.com/office/drawing/2014/main" id="{866A17FF-7162-4111-8DC5-2980DB92FC22}"/>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a:extLst>
              <a:ext uri="{FF2B5EF4-FFF2-40B4-BE49-F238E27FC236}">
                <a16:creationId xmlns:a16="http://schemas.microsoft.com/office/drawing/2014/main" id="{5E7A662A-73B7-4623-B87C-80A20B52134F}"/>
              </a:ext>
            </a:extLst>
          </p:cNvPr>
          <p:cNvSpPr txBox="1"/>
          <p:nvPr/>
        </p:nvSpPr>
        <p:spPr>
          <a:xfrm>
            <a:off x="644410" y="3645719"/>
            <a:ext cx="4843170" cy="430887"/>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意識向上のためコンプライアンス研修およびビーラーニング</a:t>
            </a:r>
            <a:r>
              <a:rPr lang="en-US" altLang="ja-JP" sz="1100" dirty="0">
                <a:latin typeface="Meiryo UI" panose="020B0604030504040204" pitchFamily="50" charset="-128"/>
                <a:ea typeface="Meiryo UI" panose="020B0604030504040204" pitchFamily="50" charset="-128"/>
              </a:rPr>
              <a:t>(e</a:t>
            </a:r>
            <a:r>
              <a:rPr lang="ja-JP" altLang="en-US" sz="1100" dirty="0">
                <a:latin typeface="Meiryo UI" panose="020B0604030504040204" pitchFamily="50" charset="-128"/>
                <a:ea typeface="Meiryo UI" panose="020B0604030504040204" pitchFamily="50" charset="-128"/>
              </a:rPr>
              <a:t>ラーニング</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を行い、企業としての社会的責任を果たします。</a:t>
            </a:r>
            <a:endParaRPr kumimoji="1" lang="en-US" altLang="ja-JP" sz="1100" dirty="0">
              <a:latin typeface="Meiryo UI" panose="020B0604030504040204" pitchFamily="50" charset="-128"/>
              <a:ea typeface="Meiryo UI" panose="020B0604030504040204" pitchFamily="50" charset="-128"/>
            </a:endParaRPr>
          </a:p>
        </p:txBody>
      </p:sp>
      <p:sp>
        <p:nvSpPr>
          <p:cNvPr id="54" name="正方形/長方形 53">
            <a:extLst>
              <a:ext uri="{FF2B5EF4-FFF2-40B4-BE49-F238E27FC236}">
                <a16:creationId xmlns:a16="http://schemas.microsoft.com/office/drawing/2014/main" id="{F8157FFF-DD1C-4E50-934A-28B97A80E472}"/>
              </a:ext>
            </a:extLst>
          </p:cNvPr>
          <p:cNvSpPr/>
          <p:nvPr/>
        </p:nvSpPr>
        <p:spPr>
          <a:xfrm>
            <a:off x="528855" y="5470835"/>
            <a:ext cx="2621230"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④事故や異常が発生した場合の対応強化</a:t>
            </a:r>
          </a:p>
        </p:txBody>
      </p:sp>
      <p:sp>
        <p:nvSpPr>
          <p:cNvPr id="55" name="正方形/長方形 54">
            <a:extLst>
              <a:ext uri="{FF2B5EF4-FFF2-40B4-BE49-F238E27FC236}">
                <a16:creationId xmlns:a16="http://schemas.microsoft.com/office/drawing/2014/main" id="{2057FAC8-B044-4824-BB7B-3E9C5D4353F4}"/>
              </a:ext>
            </a:extLst>
          </p:cNvPr>
          <p:cNvSpPr/>
          <p:nvPr/>
        </p:nvSpPr>
        <p:spPr>
          <a:xfrm>
            <a:off x="529353" y="4069618"/>
            <a:ext cx="2464136"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②運転技能の向上や接客マナーの向上</a:t>
            </a:r>
          </a:p>
        </p:txBody>
      </p:sp>
      <p:sp>
        <p:nvSpPr>
          <p:cNvPr id="56" name="テキスト ボックス 55">
            <a:extLst>
              <a:ext uri="{FF2B5EF4-FFF2-40B4-BE49-F238E27FC236}">
                <a16:creationId xmlns:a16="http://schemas.microsoft.com/office/drawing/2014/main" id="{D38497E4-9443-45E4-BC77-95A714AD6E4B}"/>
              </a:ext>
            </a:extLst>
          </p:cNvPr>
          <p:cNvSpPr txBox="1"/>
          <p:nvPr/>
        </p:nvSpPr>
        <p:spPr>
          <a:xfrm>
            <a:off x="644410" y="4267121"/>
            <a:ext cx="4843170" cy="769441"/>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rPr>
              <a:t>お客さまが安全・安心・快適にご利用できるよう、運転技能の向上および接客スキルが向上できるよう、研修を実施します。　　　　　　　　　　　　　　　　　　　　　　　　　　　また、さらなるスキルアップのため、自社で動力車操縦者免許が取得できる体制を構築します。</a:t>
            </a:r>
            <a:endParaRPr lang="en-US" altLang="ja-JP" sz="1100" dirty="0">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38BB8617-AE40-4BBA-AD3A-4621A2A1102D}"/>
              </a:ext>
            </a:extLst>
          </p:cNvPr>
          <p:cNvSpPr/>
          <p:nvPr/>
        </p:nvSpPr>
        <p:spPr>
          <a:xfrm>
            <a:off x="528855" y="5001289"/>
            <a:ext cx="1467068" cy="261610"/>
          </a:xfrm>
          <a:prstGeom prst="rect">
            <a:avLst/>
          </a:prstGeom>
        </p:spPr>
        <p:txBody>
          <a:bodyPr wrap="none">
            <a:spAutoFit/>
          </a:bodyPr>
          <a:lstStyle/>
          <a:p>
            <a:r>
              <a:rPr lang="ja-JP" altLang="en-US" sz="1100" b="1" dirty="0">
                <a:latin typeface="Meiryo UI" panose="020B0604030504040204" pitchFamily="50" charset="-128"/>
                <a:ea typeface="Meiryo UI" panose="020B0604030504040204" pitchFamily="50" charset="-128"/>
              </a:rPr>
              <a:t>③</a:t>
            </a:r>
            <a:r>
              <a:rPr lang="en-US" altLang="ja-JP" sz="1100" b="1" dirty="0">
                <a:latin typeface="Meiryo UI" panose="020B0604030504040204" pitchFamily="50" charset="-128"/>
                <a:ea typeface="Meiryo UI" panose="020B0604030504040204" pitchFamily="50" charset="-128"/>
              </a:rPr>
              <a:t>IT</a:t>
            </a:r>
            <a:r>
              <a:rPr lang="ja-JP" altLang="en-US" sz="1100" b="1" dirty="0">
                <a:latin typeface="Meiryo UI" panose="020B0604030504040204" pitchFamily="50" charset="-128"/>
                <a:ea typeface="Meiryo UI" panose="020B0604030504040204" pitchFamily="50" charset="-128"/>
              </a:rPr>
              <a:t>管理体制の充実</a:t>
            </a:r>
          </a:p>
        </p:txBody>
      </p:sp>
      <p:sp>
        <p:nvSpPr>
          <p:cNvPr id="58" name="テキスト ボックス 57">
            <a:extLst>
              <a:ext uri="{FF2B5EF4-FFF2-40B4-BE49-F238E27FC236}">
                <a16:creationId xmlns:a16="http://schemas.microsoft.com/office/drawing/2014/main" id="{AE55B315-4E61-4D45-8128-8FC19215BD84}"/>
              </a:ext>
            </a:extLst>
          </p:cNvPr>
          <p:cNvSpPr txBox="1"/>
          <p:nvPr/>
        </p:nvSpPr>
        <p:spPr>
          <a:xfrm>
            <a:off x="644410" y="5209225"/>
            <a:ext cx="4843170"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セキュリティポリシーを遵守する</a:t>
            </a:r>
            <a:r>
              <a:rPr lang="ja-JP" altLang="en-US" sz="1100" dirty="0">
                <a:latin typeface="Meiryo UI" panose="020B0604030504040204" pitchFamily="50" charset="-128"/>
                <a:ea typeface="Meiryo UI" panose="020B0604030504040204" pitchFamily="50" charset="-128"/>
              </a:rPr>
              <a:t>とともに、環境の変化に応じた</a:t>
            </a:r>
            <a:r>
              <a:rPr lang="en-US" altLang="ja-JP" sz="1100" dirty="0">
                <a:latin typeface="Meiryo UI" panose="020B0604030504040204" pitchFamily="50" charset="-128"/>
                <a:ea typeface="Meiryo UI" panose="020B0604030504040204" pitchFamily="50" charset="-128"/>
              </a:rPr>
              <a:t>IT</a:t>
            </a:r>
            <a:r>
              <a:rPr lang="ja-JP" altLang="en-US" sz="1100" dirty="0">
                <a:latin typeface="Meiryo UI" panose="020B0604030504040204" pitchFamily="50" charset="-128"/>
                <a:ea typeface="Meiryo UI" panose="020B0604030504040204" pitchFamily="50" charset="-128"/>
              </a:rPr>
              <a:t>管理体制を充実します。</a:t>
            </a:r>
            <a:endParaRPr kumimoji="1" lang="en-US" altLang="ja-JP" sz="1100" dirty="0">
              <a:latin typeface="Meiryo UI" panose="020B0604030504040204" pitchFamily="50" charset="-128"/>
              <a:ea typeface="Meiryo UI" panose="020B0604030504040204" pitchFamily="50" charset="-128"/>
            </a:endParaRPr>
          </a:p>
        </p:txBody>
      </p:sp>
      <p:pic>
        <p:nvPicPr>
          <p:cNvPr id="28" name="図 27">
            <a:extLst>
              <a:ext uri="{FF2B5EF4-FFF2-40B4-BE49-F238E27FC236}">
                <a16:creationId xmlns:a16="http://schemas.microsoft.com/office/drawing/2014/main" id="{F321379F-1E55-4DD7-B731-C0B3C5FE1A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0104" y="5089256"/>
            <a:ext cx="1817299" cy="1362975"/>
          </a:xfrm>
          <a:prstGeom prst="rect">
            <a:avLst/>
          </a:prstGeom>
        </p:spPr>
      </p:pic>
      <p:pic>
        <p:nvPicPr>
          <p:cNvPr id="29" name="図 28">
            <a:extLst>
              <a:ext uri="{FF2B5EF4-FFF2-40B4-BE49-F238E27FC236}">
                <a16:creationId xmlns:a16="http://schemas.microsoft.com/office/drawing/2014/main" id="{3D5F971A-6C83-4F9F-BE77-2CB601393469}"/>
              </a:ext>
            </a:extLst>
          </p:cNvPr>
          <p:cNvPicPr>
            <a:picLocks noChangeAspect="1"/>
          </p:cNvPicPr>
          <p:nvPr/>
        </p:nvPicPr>
        <p:blipFill>
          <a:blip r:embed="rId5"/>
          <a:stretch>
            <a:fillRect/>
          </a:stretch>
        </p:blipFill>
        <p:spPr>
          <a:xfrm>
            <a:off x="5718690" y="3477478"/>
            <a:ext cx="2342234" cy="1810467"/>
          </a:xfrm>
          <a:prstGeom prst="rect">
            <a:avLst/>
          </a:prstGeom>
        </p:spPr>
      </p:pic>
      <p:pic>
        <p:nvPicPr>
          <p:cNvPr id="27" name="図 26">
            <a:extLst>
              <a:ext uri="{FF2B5EF4-FFF2-40B4-BE49-F238E27FC236}">
                <a16:creationId xmlns:a16="http://schemas.microsoft.com/office/drawing/2014/main" id="{CB0C6077-2A99-46D2-9003-F137C8E6759A}"/>
              </a:ext>
            </a:extLst>
          </p:cNvPr>
          <p:cNvPicPr preferRelativeResize="0">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3089" y="1042531"/>
            <a:ext cx="6096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231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フリーフォーム: 図形 21">
            <a:extLst>
              <a:ext uri="{FF2B5EF4-FFF2-40B4-BE49-F238E27FC236}">
                <a16:creationId xmlns:a16="http://schemas.microsoft.com/office/drawing/2014/main" id="{D6FBB304-C774-4426-95BE-7CD1A99FF4ED}"/>
              </a:ext>
            </a:extLst>
          </p:cNvPr>
          <p:cNvSpPr/>
          <p:nvPr/>
        </p:nvSpPr>
        <p:spPr>
          <a:xfrm>
            <a:off x="5863556" y="4265391"/>
            <a:ext cx="1538465" cy="1215582"/>
          </a:xfrm>
          <a:custGeom>
            <a:avLst/>
            <a:gdLst>
              <a:gd name="connsiteX0" fmla="*/ 0 w 1538465"/>
              <a:gd name="connsiteY0" fmla="*/ 1215582 h 1215582"/>
              <a:gd name="connsiteX1" fmla="*/ 520964 w 1538465"/>
              <a:gd name="connsiteY1" fmla="*/ 504684 h 1215582"/>
              <a:gd name="connsiteX2" fmla="*/ 670198 w 1538465"/>
              <a:gd name="connsiteY2" fmla="*/ 436850 h 1215582"/>
              <a:gd name="connsiteX3" fmla="*/ 1416370 w 1538465"/>
              <a:gd name="connsiteY3" fmla="*/ 425997 h 1215582"/>
              <a:gd name="connsiteX4" fmla="*/ 1535758 w 1538465"/>
              <a:gd name="connsiteY4" fmla="*/ 192648 h 1215582"/>
              <a:gd name="connsiteX5" fmla="*/ 1500484 w 1538465"/>
              <a:gd name="connsiteY5" fmla="*/ 124814 h 1215582"/>
              <a:gd name="connsiteX6" fmla="*/ 1508624 w 1538465"/>
              <a:gd name="connsiteY6" fmla="*/ 0 h 1215582"/>
              <a:gd name="connsiteX0" fmla="*/ 0 w 1538465"/>
              <a:gd name="connsiteY0" fmla="*/ 1215582 h 1215582"/>
              <a:gd name="connsiteX1" fmla="*/ 520964 w 1538465"/>
              <a:gd name="connsiteY1" fmla="*/ 504684 h 1215582"/>
              <a:gd name="connsiteX2" fmla="*/ 670198 w 1538465"/>
              <a:gd name="connsiteY2" fmla="*/ 436850 h 1215582"/>
              <a:gd name="connsiteX3" fmla="*/ 1416370 w 1538465"/>
              <a:gd name="connsiteY3" fmla="*/ 425997 h 1215582"/>
              <a:gd name="connsiteX4" fmla="*/ 1535758 w 1538465"/>
              <a:gd name="connsiteY4" fmla="*/ 192648 h 1215582"/>
              <a:gd name="connsiteX5" fmla="*/ 1500484 w 1538465"/>
              <a:gd name="connsiteY5" fmla="*/ 124814 h 1215582"/>
              <a:gd name="connsiteX6" fmla="*/ 1508624 w 1538465"/>
              <a:gd name="connsiteY6" fmla="*/ 0 h 1215582"/>
              <a:gd name="connsiteX0" fmla="*/ 0 w 1538465"/>
              <a:gd name="connsiteY0" fmla="*/ 1215582 h 1215582"/>
              <a:gd name="connsiteX1" fmla="*/ 520964 w 1538465"/>
              <a:gd name="connsiteY1" fmla="*/ 504684 h 1215582"/>
              <a:gd name="connsiteX2" fmla="*/ 670198 w 1538465"/>
              <a:gd name="connsiteY2" fmla="*/ 436850 h 1215582"/>
              <a:gd name="connsiteX3" fmla="*/ 1416370 w 1538465"/>
              <a:gd name="connsiteY3" fmla="*/ 425997 h 1215582"/>
              <a:gd name="connsiteX4" fmla="*/ 1535758 w 1538465"/>
              <a:gd name="connsiteY4" fmla="*/ 192648 h 1215582"/>
              <a:gd name="connsiteX5" fmla="*/ 1500484 w 1538465"/>
              <a:gd name="connsiteY5" fmla="*/ 124814 h 1215582"/>
              <a:gd name="connsiteX6" fmla="*/ 1508624 w 1538465"/>
              <a:gd name="connsiteY6" fmla="*/ 0 h 1215582"/>
              <a:gd name="connsiteX0" fmla="*/ 0 w 1538465"/>
              <a:gd name="connsiteY0" fmla="*/ 1215582 h 1215582"/>
              <a:gd name="connsiteX1" fmla="*/ 520964 w 1538465"/>
              <a:gd name="connsiteY1" fmla="*/ 504684 h 1215582"/>
              <a:gd name="connsiteX2" fmla="*/ 670198 w 1538465"/>
              <a:gd name="connsiteY2" fmla="*/ 436850 h 1215582"/>
              <a:gd name="connsiteX3" fmla="*/ 1416370 w 1538465"/>
              <a:gd name="connsiteY3" fmla="*/ 425997 h 1215582"/>
              <a:gd name="connsiteX4" fmla="*/ 1535758 w 1538465"/>
              <a:gd name="connsiteY4" fmla="*/ 192648 h 1215582"/>
              <a:gd name="connsiteX5" fmla="*/ 1500484 w 1538465"/>
              <a:gd name="connsiteY5" fmla="*/ 124814 h 1215582"/>
              <a:gd name="connsiteX6" fmla="*/ 1508624 w 1538465"/>
              <a:gd name="connsiteY6" fmla="*/ 0 h 1215582"/>
              <a:gd name="connsiteX0" fmla="*/ 0 w 1538465"/>
              <a:gd name="connsiteY0" fmla="*/ 1215582 h 1215582"/>
              <a:gd name="connsiteX1" fmla="*/ 520964 w 1538465"/>
              <a:gd name="connsiteY1" fmla="*/ 504684 h 1215582"/>
              <a:gd name="connsiteX2" fmla="*/ 670198 w 1538465"/>
              <a:gd name="connsiteY2" fmla="*/ 436850 h 1215582"/>
              <a:gd name="connsiteX3" fmla="*/ 1416370 w 1538465"/>
              <a:gd name="connsiteY3" fmla="*/ 425997 h 1215582"/>
              <a:gd name="connsiteX4" fmla="*/ 1535758 w 1538465"/>
              <a:gd name="connsiteY4" fmla="*/ 192648 h 1215582"/>
              <a:gd name="connsiteX5" fmla="*/ 1500484 w 1538465"/>
              <a:gd name="connsiteY5" fmla="*/ 124814 h 1215582"/>
              <a:gd name="connsiteX6" fmla="*/ 1508624 w 1538465"/>
              <a:gd name="connsiteY6" fmla="*/ 0 h 1215582"/>
              <a:gd name="connsiteX0" fmla="*/ 0 w 1538465"/>
              <a:gd name="connsiteY0" fmla="*/ 1215582 h 1215582"/>
              <a:gd name="connsiteX1" fmla="*/ 520964 w 1538465"/>
              <a:gd name="connsiteY1" fmla="*/ 504684 h 1215582"/>
              <a:gd name="connsiteX2" fmla="*/ 670198 w 1538465"/>
              <a:gd name="connsiteY2" fmla="*/ 436850 h 1215582"/>
              <a:gd name="connsiteX3" fmla="*/ 1416370 w 1538465"/>
              <a:gd name="connsiteY3" fmla="*/ 425997 h 1215582"/>
              <a:gd name="connsiteX4" fmla="*/ 1535758 w 1538465"/>
              <a:gd name="connsiteY4" fmla="*/ 192648 h 1215582"/>
              <a:gd name="connsiteX5" fmla="*/ 1500484 w 1538465"/>
              <a:gd name="connsiteY5" fmla="*/ 124814 h 1215582"/>
              <a:gd name="connsiteX6" fmla="*/ 1508624 w 1538465"/>
              <a:gd name="connsiteY6" fmla="*/ 0 h 121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8465" h="1215582">
                <a:moveTo>
                  <a:pt x="0" y="1215582"/>
                </a:moveTo>
                <a:lnTo>
                  <a:pt x="520964" y="504684"/>
                </a:lnTo>
                <a:cubicBezTo>
                  <a:pt x="570257" y="456297"/>
                  <a:pt x="586085" y="436397"/>
                  <a:pt x="670198" y="436850"/>
                </a:cubicBezTo>
                <a:lnTo>
                  <a:pt x="1416370" y="425997"/>
                </a:lnTo>
                <a:lnTo>
                  <a:pt x="1535758" y="192648"/>
                </a:lnTo>
                <a:cubicBezTo>
                  <a:pt x="1549777" y="142451"/>
                  <a:pt x="1505006" y="156922"/>
                  <a:pt x="1500484" y="124814"/>
                </a:cubicBezTo>
                <a:cubicBezTo>
                  <a:pt x="1495962" y="92706"/>
                  <a:pt x="1502293" y="46353"/>
                  <a:pt x="1508624" y="0"/>
                </a:cubicBezTo>
              </a:path>
            </a:pathLst>
          </a:custGeom>
          <a:noFill/>
          <a:ln w="19050">
            <a:solidFill>
              <a:srgbClr val="CC6600"/>
            </a:solidFill>
          </a:ln>
        </p:spPr>
        <p:txBody>
          <a:bodyPr rtlCol="0" anchor="ctr"/>
          <a:lstStyle/>
          <a:p>
            <a:pPr algn="ctr"/>
            <a:endParaRPr kumimoji="1" lang="ja-JP" altLang="en-US"/>
          </a:p>
        </p:txBody>
      </p:sp>
      <p:sp>
        <p:nvSpPr>
          <p:cNvPr id="73" name="正方形/長方形 72">
            <a:extLst>
              <a:ext uri="{FF2B5EF4-FFF2-40B4-BE49-F238E27FC236}">
                <a16:creationId xmlns:a16="http://schemas.microsoft.com/office/drawing/2014/main" id="{AC7CFEC8-1D25-4B73-B878-81CEB46A5587}"/>
              </a:ext>
            </a:extLst>
          </p:cNvPr>
          <p:cNvSpPr/>
          <p:nvPr/>
        </p:nvSpPr>
        <p:spPr>
          <a:xfrm>
            <a:off x="5971593" y="4598325"/>
            <a:ext cx="591837" cy="353544"/>
          </a:xfrm>
          <a:prstGeom prst="rect">
            <a:avLst/>
          </a:prstGeom>
          <a:solidFill>
            <a:schemeClr val="bg1"/>
          </a:solidFill>
          <a:ln>
            <a:no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57" name="フリーフォーム: 図形 56">
            <a:extLst>
              <a:ext uri="{FF2B5EF4-FFF2-40B4-BE49-F238E27FC236}">
                <a16:creationId xmlns:a16="http://schemas.microsoft.com/office/drawing/2014/main" id="{08852B5E-34E9-49EE-B5E7-87E56B740725}"/>
              </a:ext>
            </a:extLst>
          </p:cNvPr>
          <p:cNvSpPr/>
          <p:nvPr/>
        </p:nvSpPr>
        <p:spPr>
          <a:xfrm>
            <a:off x="5835696" y="5518481"/>
            <a:ext cx="2346385" cy="940280"/>
          </a:xfrm>
          <a:custGeom>
            <a:avLst/>
            <a:gdLst>
              <a:gd name="connsiteX0" fmla="*/ 0 w 2346385"/>
              <a:gd name="connsiteY0" fmla="*/ 1113 h 932766"/>
              <a:gd name="connsiteX1" fmla="*/ 1052423 w 2346385"/>
              <a:gd name="connsiteY1" fmla="*/ 26992 h 932766"/>
              <a:gd name="connsiteX2" fmla="*/ 1595887 w 2346385"/>
              <a:gd name="connsiteY2" fmla="*/ 182268 h 932766"/>
              <a:gd name="connsiteX3" fmla="*/ 2346385 w 2346385"/>
              <a:gd name="connsiteY3" fmla="*/ 932766 h 932766"/>
              <a:gd name="connsiteX0" fmla="*/ 0 w 2346385"/>
              <a:gd name="connsiteY0" fmla="*/ 20499 h 952152"/>
              <a:gd name="connsiteX1" fmla="*/ 1104181 w 2346385"/>
              <a:gd name="connsiteY1" fmla="*/ 11872 h 952152"/>
              <a:gd name="connsiteX2" fmla="*/ 1595887 w 2346385"/>
              <a:gd name="connsiteY2" fmla="*/ 201654 h 952152"/>
              <a:gd name="connsiteX3" fmla="*/ 2346385 w 2346385"/>
              <a:gd name="connsiteY3" fmla="*/ 952152 h 952152"/>
              <a:gd name="connsiteX0" fmla="*/ 0 w 2346385"/>
              <a:gd name="connsiteY0" fmla="*/ 8627 h 940280"/>
              <a:gd name="connsiteX1" fmla="*/ 1104181 w 2346385"/>
              <a:gd name="connsiteY1" fmla="*/ 0 h 940280"/>
              <a:gd name="connsiteX2" fmla="*/ 1595887 w 2346385"/>
              <a:gd name="connsiteY2" fmla="*/ 189782 h 940280"/>
              <a:gd name="connsiteX3" fmla="*/ 2346385 w 2346385"/>
              <a:gd name="connsiteY3" fmla="*/ 940280 h 940280"/>
            </a:gdLst>
            <a:ahLst/>
            <a:cxnLst>
              <a:cxn ang="0">
                <a:pos x="connsiteX0" y="connsiteY0"/>
              </a:cxn>
              <a:cxn ang="0">
                <a:pos x="connsiteX1" y="connsiteY1"/>
              </a:cxn>
              <a:cxn ang="0">
                <a:pos x="connsiteX2" y="connsiteY2"/>
              </a:cxn>
              <a:cxn ang="0">
                <a:pos x="connsiteX3" y="connsiteY3"/>
              </a:cxn>
            </a:cxnLst>
            <a:rect l="l" t="t" r="r" b="b"/>
            <a:pathLst>
              <a:path w="2346385" h="940280">
                <a:moveTo>
                  <a:pt x="0" y="8627"/>
                </a:moveTo>
                <a:lnTo>
                  <a:pt x="1104181" y="0"/>
                </a:lnTo>
                <a:cubicBezTo>
                  <a:pt x="1370162" y="30193"/>
                  <a:pt x="1388853" y="33069"/>
                  <a:pt x="1595887" y="189782"/>
                </a:cubicBezTo>
                <a:cubicBezTo>
                  <a:pt x="1802921" y="346495"/>
                  <a:pt x="2078966" y="640512"/>
                  <a:pt x="2346385" y="940280"/>
                </a:cubicBezTo>
              </a:path>
            </a:pathLst>
          </a:custGeom>
          <a:noFill/>
          <a:ln w="88900">
            <a:solidFill>
              <a:srgbClr val="CC6600"/>
            </a:solidFill>
          </a:ln>
        </p:spPr>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416C0A71-454A-4989-BD16-04D404E2B941}"/>
              </a:ext>
            </a:extLst>
          </p:cNvPr>
          <p:cNvSpPr/>
          <p:nvPr/>
        </p:nvSpPr>
        <p:spPr>
          <a:xfrm>
            <a:off x="6075198" y="5535240"/>
            <a:ext cx="491117" cy="293042"/>
          </a:xfrm>
          <a:custGeom>
            <a:avLst/>
            <a:gdLst>
              <a:gd name="connsiteX0" fmla="*/ 482976 w 482976"/>
              <a:gd name="connsiteY0" fmla="*/ 309323 h 316813"/>
              <a:gd name="connsiteX1" fmla="*/ 208928 w 482976"/>
              <a:gd name="connsiteY1" fmla="*/ 276762 h 316813"/>
              <a:gd name="connsiteX2" fmla="*/ 0 w 482976"/>
              <a:gd name="connsiteY2" fmla="*/ 0 h 316813"/>
              <a:gd name="connsiteX0" fmla="*/ 482976 w 482976"/>
              <a:gd name="connsiteY0" fmla="*/ 309323 h 311018"/>
              <a:gd name="connsiteX1" fmla="*/ 157374 w 482976"/>
              <a:gd name="connsiteY1" fmla="*/ 236062 h 311018"/>
              <a:gd name="connsiteX2" fmla="*/ 0 w 482976"/>
              <a:gd name="connsiteY2" fmla="*/ 0 h 311018"/>
              <a:gd name="connsiteX0" fmla="*/ 499257 w 499257"/>
              <a:gd name="connsiteY0" fmla="*/ 306609 h 308400"/>
              <a:gd name="connsiteX1" fmla="*/ 157374 w 499257"/>
              <a:gd name="connsiteY1" fmla="*/ 236062 h 308400"/>
              <a:gd name="connsiteX2" fmla="*/ 0 w 499257"/>
              <a:gd name="connsiteY2" fmla="*/ 0 h 308400"/>
              <a:gd name="connsiteX0" fmla="*/ 499257 w 499257"/>
              <a:gd name="connsiteY0" fmla="*/ 306609 h 309033"/>
              <a:gd name="connsiteX1" fmla="*/ 170941 w 499257"/>
              <a:gd name="connsiteY1" fmla="*/ 246915 h 309033"/>
              <a:gd name="connsiteX2" fmla="*/ 0 w 499257"/>
              <a:gd name="connsiteY2" fmla="*/ 0 h 309033"/>
              <a:gd name="connsiteX0" fmla="*/ 499257 w 499257"/>
              <a:gd name="connsiteY0" fmla="*/ 306609 h 309033"/>
              <a:gd name="connsiteX1" fmla="*/ 170941 w 499257"/>
              <a:gd name="connsiteY1" fmla="*/ 246915 h 309033"/>
              <a:gd name="connsiteX2" fmla="*/ 0 w 499257"/>
              <a:gd name="connsiteY2" fmla="*/ 0 h 309033"/>
              <a:gd name="connsiteX0" fmla="*/ 491117 w 491117"/>
              <a:gd name="connsiteY0" fmla="*/ 306609 h 309033"/>
              <a:gd name="connsiteX1" fmla="*/ 162801 w 491117"/>
              <a:gd name="connsiteY1" fmla="*/ 246915 h 309033"/>
              <a:gd name="connsiteX2" fmla="*/ 0 w 491117"/>
              <a:gd name="connsiteY2" fmla="*/ 0 h 309033"/>
              <a:gd name="connsiteX0" fmla="*/ 491117 w 491117"/>
              <a:gd name="connsiteY0" fmla="*/ 306609 h 309033"/>
              <a:gd name="connsiteX1" fmla="*/ 162801 w 491117"/>
              <a:gd name="connsiteY1" fmla="*/ 246915 h 309033"/>
              <a:gd name="connsiteX2" fmla="*/ 0 w 491117"/>
              <a:gd name="connsiteY2" fmla="*/ 0 h 309033"/>
              <a:gd name="connsiteX0" fmla="*/ 491117 w 491117"/>
              <a:gd name="connsiteY0" fmla="*/ 306609 h 306609"/>
              <a:gd name="connsiteX1" fmla="*/ 162801 w 491117"/>
              <a:gd name="connsiteY1" fmla="*/ 246915 h 306609"/>
              <a:gd name="connsiteX2" fmla="*/ 0 w 491117"/>
              <a:gd name="connsiteY2" fmla="*/ 0 h 306609"/>
              <a:gd name="connsiteX0" fmla="*/ 491117 w 491117"/>
              <a:gd name="connsiteY0" fmla="*/ 293042 h 293042"/>
              <a:gd name="connsiteX1" fmla="*/ 162801 w 491117"/>
              <a:gd name="connsiteY1" fmla="*/ 246915 h 293042"/>
              <a:gd name="connsiteX2" fmla="*/ 0 w 491117"/>
              <a:gd name="connsiteY2" fmla="*/ 0 h 293042"/>
            </a:gdLst>
            <a:ahLst/>
            <a:cxnLst>
              <a:cxn ang="0">
                <a:pos x="connsiteX0" y="connsiteY0"/>
              </a:cxn>
              <a:cxn ang="0">
                <a:pos x="connsiteX1" y="connsiteY1"/>
              </a:cxn>
              <a:cxn ang="0">
                <a:pos x="connsiteX2" y="connsiteY2"/>
              </a:cxn>
            </a:cxnLst>
            <a:rect l="l" t="t" r="r" b="b"/>
            <a:pathLst>
              <a:path w="491117" h="293042">
                <a:moveTo>
                  <a:pt x="491117" y="293042"/>
                </a:moveTo>
                <a:cubicBezTo>
                  <a:pt x="394341" y="288971"/>
                  <a:pt x="244654" y="295755"/>
                  <a:pt x="162801" y="246915"/>
                </a:cubicBezTo>
                <a:cubicBezTo>
                  <a:pt x="80948" y="198075"/>
                  <a:pt x="50649" y="123457"/>
                  <a:pt x="0" y="0"/>
                </a:cubicBezTo>
              </a:path>
            </a:pathLst>
          </a:custGeom>
          <a:noFill/>
          <a:ln w="38100">
            <a:solidFill>
              <a:srgbClr val="CC6600"/>
            </a:solidFill>
          </a:ln>
        </p:spPr>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8CA6772F-BE7A-4DF2-A2FC-38A8C3F37D95}"/>
              </a:ext>
            </a:extLst>
          </p:cNvPr>
          <p:cNvSpPr/>
          <p:nvPr/>
        </p:nvSpPr>
        <p:spPr>
          <a:xfrm>
            <a:off x="6331671" y="4257773"/>
            <a:ext cx="565608" cy="2193304"/>
          </a:xfrm>
          <a:custGeom>
            <a:avLst/>
            <a:gdLst>
              <a:gd name="connsiteX0" fmla="*/ 578177 w 578177"/>
              <a:gd name="connsiteY0" fmla="*/ 0 h 2191343"/>
              <a:gd name="connsiteX1" fmla="*/ 175967 w 578177"/>
              <a:gd name="connsiteY1" fmla="*/ 1872792 h 2191343"/>
              <a:gd name="connsiteX2" fmla="*/ 0 w 578177"/>
              <a:gd name="connsiteY2" fmla="*/ 2174450 h 2191343"/>
              <a:gd name="connsiteX0" fmla="*/ 578177 w 578177"/>
              <a:gd name="connsiteY0" fmla="*/ 0 h 2174450"/>
              <a:gd name="connsiteX1" fmla="*/ 175967 w 578177"/>
              <a:gd name="connsiteY1" fmla="*/ 1872792 h 2174450"/>
              <a:gd name="connsiteX2" fmla="*/ 0 w 578177"/>
              <a:gd name="connsiteY2" fmla="*/ 2174450 h 2174450"/>
              <a:gd name="connsiteX0" fmla="*/ 578177 w 578177"/>
              <a:gd name="connsiteY0" fmla="*/ 0 h 2174450"/>
              <a:gd name="connsiteX1" fmla="*/ 175967 w 578177"/>
              <a:gd name="connsiteY1" fmla="*/ 1872792 h 2174450"/>
              <a:gd name="connsiteX2" fmla="*/ 0 w 578177"/>
              <a:gd name="connsiteY2" fmla="*/ 2174450 h 2174450"/>
              <a:gd name="connsiteX0" fmla="*/ 565608 w 565608"/>
              <a:gd name="connsiteY0" fmla="*/ 0 h 2193304"/>
              <a:gd name="connsiteX1" fmla="*/ 163398 w 565608"/>
              <a:gd name="connsiteY1" fmla="*/ 1872792 h 2193304"/>
              <a:gd name="connsiteX2" fmla="*/ 0 w 565608"/>
              <a:gd name="connsiteY2" fmla="*/ 2193304 h 2193304"/>
              <a:gd name="connsiteX0" fmla="*/ 565608 w 565608"/>
              <a:gd name="connsiteY0" fmla="*/ 0 h 2193304"/>
              <a:gd name="connsiteX1" fmla="*/ 163398 w 565608"/>
              <a:gd name="connsiteY1" fmla="*/ 1872792 h 2193304"/>
              <a:gd name="connsiteX2" fmla="*/ 0 w 565608"/>
              <a:gd name="connsiteY2" fmla="*/ 2193304 h 2193304"/>
              <a:gd name="connsiteX0" fmla="*/ 565608 w 565608"/>
              <a:gd name="connsiteY0" fmla="*/ 0 h 2193304"/>
              <a:gd name="connsiteX1" fmla="*/ 163398 w 565608"/>
              <a:gd name="connsiteY1" fmla="*/ 1872792 h 2193304"/>
              <a:gd name="connsiteX2" fmla="*/ 0 w 565608"/>
              <a:gd name="connsiteY2" fmla="*/ 2193304 h 2193304"/>
              <a:gd name="connsiteX0" fmla="*/ 565608 w 565608"/>
              <a:gd name="connsiteY0" fmla="*/ 0 h 2193304"/>
              <a:gd name="connsiteX1" fmla="*/ 163398 w 565608"/>
              <a:gd name="connsiteY1" fmla="*/ 1872792 h 2193304"/>
              <a:gd name="connsiteX2" fmla="*/ 0 w 565608"/>
              <a:gd name="connsiteY2" fmla="*/ 2193304 h 2193304"/>
              <a:gd name="connsiteX0" fmla="*/ 565608 w 565608"/>
              <a:gd name="connsiteY0" fmla="*/ 0 h 2193304"/>
              <a:gd name="connsiteX1" fmla="*/ 163398 w 565608"/>
              <a:gd name="connsiteY1" fmla="*/ 1872792 h 2193304"/>
              <a:gd name="connsiteX2" fmla="*/ 0 w 565608"/>
              <a:gd name="connsiteY2" fmla="*/ 2193304 h 2193304"/>
            </a:gdLst>
            <a:ahLst/>
            <a:cxnLst>
              <a:cxn ang="0">
                <a:pos x="connsiteX0" y="connsiteY0"/>
              </a:cxn>
              <a:cxn ang="0">
                <a:pos x="connsiteX1" y="connsiteY1"/>
              </a:cxn>
              <a:cxn ang="0">
                <a:pos x="connsiteX2" y="connsiteY2"/>
              </a:cxn>
            </a:cxnLst>
            <a:rect l="l" t="t" r="r" b="b"/>
            <a:pathLst>
              <a:path w="565608" h="2193304">
                <a:moveTo>
                  <a:pt x="565608" y="0"/>
                </a:moveTo>
                <a:cubicBezTo>
                  <a:pt x="412684" y="755192"/>
                  <a:pt x="179110" y="1843464"/>
                  <a:pt x="163398" y="1872792"/>
                </a:cubicBezTo>
                <a:cubicBezTo>
                  <a:pt x="147686" y="1902120"/>
                  <a:pt x="134070" y="1991151"/>
                  <a:pt x="0" y="2193304"/>
                </a:cubicBezTo>
              </a:path>
            </a:pathLst>
          </a:custGeom>
          <a:noFill/>
          <a:ln w="38100">
            <a:solidFill>
              <a:srgbClr val="CC6600"/>
            </a:solidFill>
          </a:ln>
        </p:spPr>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990417AB-E318-4A5E-BF51-283FC4FC7A00}"/>
              </a:ext>
            </a:extLst>
          </p:cNvPr>
          <p:cNvSpPr/>
          <p:nvPr/>
        </p:nvSpPr>
        <p:spPr>
          <a:xfrm>
            <a:off x="6762161" y="4933362"/>
            <a:ext cx="1963917" cy="213674"/>
          </a:xfrm>
          <a:custGeom>
            <a:avLst/>
            <a:gdLst>
              <a:gd name="connsiteX0" fmla="*/ 0 w 1963917"/>
              <a:gd name="connsiteY0" fmla="*/ 7919 h 224873"/>
              <a:gd name="connsiteX1" fmla="*/ 411637 w 1963917"/>
              <a:gd name="connsiteY1" fmla="*/ 11061 h 224873"/>
              <a:gd name="connsiteX2" fmla="*/ 725864 w 1963917"/>
              <a:gd name="connsiteY2" fmla="*/ 114756 h 224873"/>
              <a:gd name="connsiteX3" fmla="*/ 1024379 w 1963917"/>
              <a:gd name="connsiteY3" fmla="*/ 221593 h 224873"/>
              <a:gd name="connsiteX4" fmla="*/ 1963917 w 1963917"/>
              <a:gd name="connsiteY4" fmla="*/ 187028 h 224873"/>
              <a:gd name="connsiteX0" fmla="*/ 0 w 1963917"/>
              <a:gd name="connsiteY0" fmla="*/ 6890 h 223844"/>
              <a:gd name="connsiteX1" fmla="*/ 411637 w 1963917"/>
              <a:gd name="connsiteY1" fmla="*/ 10032 h 223844"/>
              <a:gd name="connsiteX2" fmla="*/ 725864 w 1963917"/>
              <a:gd name="connsiteY2" fmla="*/ 113727 h 223844"/>
              <a:gd name="connsiteX3" fmla="*/ 1024379 w 1963917"/>
              <a:gd name="connsiteY3" fmla="*/ 220564 h 223844"/>
              <a:gd name="connsiteX4" fmla="*/ 1963917 w 1963917"/>
              <a:gd name="connsiteY4" fmla="*/ 185999 h 223844"/>
              <a:gd name="connsiteX0" fmla="*/ 0 w 1963917"/>
              <a:gd name="connsiteY0" fmla="*/ 1182 h 218136"/>
              <a:gd name="connsiteX1" fmla="*/ 411637 w 1963917"/>
              <a:gd name="connsiteY1" fmla="*/ 4324 h 218136"/>
              <a:gd name="connsiteX2" fmla="*/ 725864 w 1963917"/>
              <a:gd name="connsiteY2" fmla="*/ 108019 h 218136"/>
              <a:gd name="connsiteX3" fmla="*/ 1024379 w 1963917"/>
              <a:gd name="connsiteY3" fmla="*/ 214856 h 218136"/>
              <a:gd name="connsiteX4" fmla="*/ 1963917 w 1963917"/>
              <a:gd name="connsiteY4" fmla="*/ 180291 h 218136"/>
              <a:gd name="connsiteX0" fmla="*/ 0 w 1963917"/>
              <a:gd name="connsiteY0" fmla="*/ 1182 h 218136"/>
              <a:gd name="connsiteX1" fmla="*/ 411637 w 1963917"/>
              <a:gd name="connsiteY1" fmla="*/ 4324 h 218136"/>
              <a:gd name="connsiteX2" fmla="*/ 725864 w 1963917"/>
              <a:gd name="connsiteY2" fmla="*/ 108019 h 218136"/>
              <a:gd name="connsiteX3" fmla="*/ 1024379 w 1963917"/>
              <a:gd name="connsiteY3" fmla="*/ 214856 h 218136"/>
              <a:gd name="connsiteX4" fmla="*/ 1963917 w 1963917"/>
              <a:gd name="connsiteY4" fmla="*/ 180291 h 218136"/>
              <a:gd name="connsiteX0" fmla="*/ 0 w 1963917"/>
              <a:gd name="connsiteY0" fmla="*/ 1182 h 218136"/>
              <a:gd name="connsiteX1" fmla="*/ 411637 w 1963917"/>
              <a:gd name="connsiteY1" fmla="*/ 4324 h 218136"/>
              <a:gd name="connsiteX2" fmla="*/ 725864 w 1963917"/>
              <a:gd name="connsiteY2" fmla="*/ 108019 h 218136"/>
              <a:gd name="connsiteX3" fmla="*/ 1043233 w 1963917"/>
              <a:gd name="connsiteY3" fmla="*/ 214856 h 218136"/>
              <a:gd name="connsiteX4" fmla="*/ 1963917 w 1963917"/>
              <a:gd name="connsiteY4" fmla="*/ 180291 h 218136"/>
              <a:gd name="connsiteX0" fmla="*/ 0 w 1963917"/>
              <a:gd name="connsiteY0" fmla="*/ 1182 h 214856"/>
              <a:gd name="connsiteX1" fmla="*/ 411637 w 1963917"/>
              <a:gd name="connsiteY1" fmla="*/ 4324 h 214856"/>
              <a:gd name="connsiteX2" fmla="*/ 725864 w 1963917"/>
              <a:gd name="connsiteY2" fmla="*/ 108019 h 214856"/>
              <a:gd name="connsiteX3" fmla="*/ 1043233 w 1963917"/>
              <a:gd name="connsiteY3" fmla="*/ 214856 h 214856"/>
              <a:gd name="connsiteX4" fmla="*/ 1963917 w 1963917"/>
              <a:gd name="connsiteY4" fmla="*/ 180291 h 214856"/>
              <a:gd name="connsiteX0" fmla="*/ 0 w 1963917"/>
              <a:gd name="connsiteY0" fmla="*/ 0 h 213674"/>
              <a:gd name="connsiteX1" fmla="*/ 411637 w 1963917"/>
              <a:gd name="connsiteY1" fmla="*/ 3142 h 213674"/>
              <a:gd name="connsiteX2" fmla="*/ 725864 w 1963917"/>
              <a:gd name="connsiteY2" fmla="*/ 106837 h 213674"/>
              <a:gd name="connsiteX3" fmla="*/ 1043233 w 1963917"/>
              <a:gd name="connsiteY3" fmla="*/ 213674 h 213674"/>
              <a:gd name="connsiteX4" fmla="*/ 1963917 w 1963917"/>
              <a:gd name="connsiteY4" fmla="*/ 179109 h 213674"/>
              <a:gd name="connsiteX0" fmla="*/ 0 w 1963917"/>
              <a:gd name="connsiteY0" fmla="*/ 0 h 213674"/>
              <a:gd name="connsiteX1" fmla="*/ 411637 w 1963917"/>
              <a:gd name="connsiteY1" fmla="*/ 3142 h 213674"/>
              <a:gd name="connsiteX2" fmla="*/ 725864 w 1963917"/>
              <a:gd name="connsiteY2" fmla="*/ 106837 h 213674"/>
              <a:gd name="connsiteX3" fmla="*/ 1043233 w 1963917"/>
              <a:gd name="connsiteY3" fmla="*/ 213674 h 213674"/>
              <a:gd name="connsiteX4" fmla="*/ 1963917 w 1963917"/>
              <a:gd name="connsiteY4" fmla="*/ 179109 h 213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917" h="213674">
                <a:moveTo>
                  <a:pt x="0" y="0"/>
                </a:moveTo>
                <a:lnTo>
                  <a:pt x="411637" y="3142"/>
                </a:lnTo>
                <a:cubicBezTo>
                  <a:pt x="532614" y="2094"/>
                  <a:pt x="636309" y="49753"/>
                  <a:pt x="725864" y="106837"/>
                </a:cubicBezTo>
                <a:cubicBezTo>
                  <a:pt x="815419" y="163921"/>
                  <a:pt x="836891" y="201629"/>
                  <a:pt x="1043233" y="213674"/>
                </a:cubicBezTo>
                <a:lnTo>
                  <a:pt x="1963917" y="179109"/>
                </a:lnTo>
              </a:path>
            </a:pathLst>
          </a:custGeom>
          <a:noFill/>
          <a:ln w="19050">
            <a:solidFill>
              <a:srgbClr val="CC6600"/>
            </a:solidFill>
          </a:ln>
        </p:spPr>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6FBEBBDC-AC96-4C59-A7A5-19D3C6775BCF}"/>
              </a:ext>
            </a:extLst>
          </p:cNvPr>
          <p:cNvCxnSpPr>
            <a:cxnSpLocks/>
          </p:cNvCxnSpPr>
          <p:nvPr/>
        </p:nvCxnSpPr>
        <p:spPr>
          <a:xfrm flipH="1">
            <a:off x="7944930" y="5459266"/>
            <a:ext cx="847410" cy="1025734"/>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角丸四角形 12">
            <a:extLst>
              <a:ext uri="{FF2B5EF4-FFF2-40B4-BE49-F238E27FC236}">
                <a16:creationId xmlns:a16="http://schemas.microsoft.com/office/drawing/2014/main" id="{A2E76473-A0A3-42B8-8E17-21C74A5B4406}"/>
              </a:ext>
            </a:extLst>
          </p:cNvPr>
          <p:cNvSpPr/>
          <p:nvPr/>
        </p:nvSpPr>
        <p:spPr>
          <a:xfrm>
            <a:off x="4953000" y="3291314"/>
            <a:ext cx="4757898" cy="3232580"/>
          </a:xfrm>
          <a:prstGeom prst="roundRect">
            <a:avLst>
              <a:gd name="adj" fmla="val 11220"/>
            </a:avLst>
          </a:prstGeom>
          <a:no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p:txBody>
      </p:sp>
      <p:sp>
        <p:nvSpPr>
          <p:cNvPr id="31" name="角丸四角形 15">
            <a:extLst>
              <a:ext uri="{FF2B5EF4-FFF2-40B4-BE49-F238E27FC236}">
                <a16:creationId xmlns:a16="http://schemas.microsoft.com/office/drawing/2014/main" id="{929D03AB-D0EA-4D27-83E4-81404CB3A0D2}"/>
              </a:ext>
            </a:extLst>
          </p:cNvPr>
          <p:cNvSpPr/>
          <p:nvPr/>
        </p:nvSpPr>
        <p:spPr>
          <a:xfrm>
            <a:off x="195102" y="1800152"/>
            <a:ext cx="9515796" cy="1414977"/>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spcBef>
                <a:spcPts val="0"/>
              </a:spcBef>
              <a:buFont typeface="Wingdings" panose="05000000000000000000" pitchFamily="2" charset="2"/>
              <a:buChar char="Ø"/>
            </a:pPr>
            <a:endParaRPr lang="en-US" altLang="ja-JP" sz="1100" dirty="0">
              <a:solidFill>
                <a:schemeClr val="tx1"/>
              </a:solidFill>
            </a:endParaRPr>
          </a:p>
          <a:p>
            <a:pPr>
              <a:spcBef>
                <a:spcPts val="0"/>
              </a:spcBef>
            </a:pPr>
            <a:r>
              <a:rPr lang="ja-JP" altLang="en-US" sz="1400" dirty="0">
                <a:solidFill>
                  <a:schemeClr val="tx1"/>
                </a:solidFill>
              </a:rPr>
              <a:t>　</a:t>
            </a:r>
            <a:endParaRPr lang="en-US" altLang="ja-JP" sz="1400" dirty="0">
              <a:solidFill>
                <a:schemeClr val="tx1"/>
              </a:solidFill>
            </a:endParaRPr>
          </a:p>
          <a:p>
            <a:pPr>
              <a:spcBef>
                <a:spcPts val="0"/>
              </a:spcBef>
            </a:pPr>
            <a:r>
              <a:rPr lang="ja-JP" altLang="en-US" sz="1400" dirty="0">
                <a:solidFill>
                  <a:schemeClr val="tx1"/>
                </a:solidFill>
              </a:rPr>
              <a:t>　駅を、人が集い、にぎわい、楽しめる「温かい空間」へ、充実を図って</a:t>
            </a:r>
            <a:endParaRPr lang="en-US" altLang="ja-JP" sz="1400" dirty="0">
              <a:solidFill>
                <a:schemeClr val="tx1"/>
              </a:solidFill>
            </a:endParaRPr>
          </a:p>
          <a:p>
            <a:pPr>
              <a:spcBef>
                <a:spcPts val="0"/>
              </a:spcBef>
            </a:pPr>
            <a:r>
              <a:rPr lang="ja-JP" altLang="en-US" sz="1400" dirty="0">
                <a:solidFill>
                  <a:schemeClr val="tx1"/>
                </a:solidFill>
              </a:rPr>
              <a:t>まいります。</a:t>
            </a:r>
            <a:endParaRPr lang="en-US" altLang="ja-JP" sz="1400" dirty="0">
              <a:solidFill>
                <a:schemeClr val="tx1"/>
              </a:solidFill>
            </a:endParaRPr>
          </a:p>
          <a:p>
            <a:pPr>
              <a:spcBef>
                <a:spcPts val="0"/>
              </a:spcBef>
            </a:pPr>
            <a:r>
              <a:rPr lang="ja-JP" altLang="en-US" sz="1400" dirty="0">
                <a:solidFill>
                  <a:schemeClr val="tx1"/>
                </a:solidFill>
              </a:rPr>
              <a:t>　また、お客さまの多様なニーズを把握し、駅ナカや駅ソトで新ビジネス</a:t>
            </a:r>
            <a:endParaRPr lang="en-US" altLang="ja-JP" sz="1400" dirty="0">
              <a:solidFill>
                <a:schemeClr val="tx1"/>
              </a:solidFill>
            </a:endParaRPr>
          </a:p>
          <a:p>
            <a:pPr>
              <a:spcBef>
                <a:spcPts val="0"/>
              </a:spcBef>
            </a:pPr>
            <a:r>
              <a:rPr lang="ja-JP" altLang="en-US" sz="1400" dirty="0">
                <a:solidFill>
                  <a:schemeClr val="tx1"/>
                </a:solidFill>
              </a:rPr>
              <a:t>を展開してまいります。</a:t>
            </a:r>
            <a:endParaRPr lang="en-US" altLang="ja-JP" sz="1400" dirty="0">
              <a:solidFill>
                <a:schemeClr val="tx1"/>
              </a:solidFill>
            </a:endParaRPr>
          </a:p>
          <a:p>
            <a:pPr>
              <a:spcBef>
                <a:spcPts val="0"/>
              </a:spcBef>
            </a:pPr>
            <a:r>
              <a:rPr lang="ja-JP" altLang="en-US" sz="1400" dirty="0">
                <a:solidFill>
                  <a:schemeClr val="tx1"/>
                </a:solidFill>
              </a:rPr>
              <a:t>　</a:t>
            </a:r>
            <a:endParaRPr lang="ja-JP" altLang="en-US"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195101" y="1792942"/>
            <a:ext cx="5052465" cy="411726"/>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駅を中心としたにぎわいづくり、アクセス改善</a:t>
            </a:r>
          </a:p>
        </p:txBody>
      </p:sp>
      <p:sp>
        <p:nvSpPr>
          <p:cNvPr id="45" name="角丸四角形 12">
            <a:extLst>
              <a:ext uri="{FF2B5EF4-FFF2-40B4-BE49-F238E27FC236}">
                <a16:creationId xmlns:a16="http://schemas.microsoft.com/office/drawing/2014/main" id="{EA1B3F61-C0A2-49B8-A8EA-ACD489650780}"/>
              </a:ext>
            </a:extLst>
          </p:cNvPr>
          <p:cNvSpPr/>
          <p:nvPr/>
        </p:nvSpPr>
        <p:spPr>
          <a:xfrm>
            <a:off x="195102" y="3291314"/>
            <a:ext cx="4652770" cy="3231548"/>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a:p>
            <a:pPr marL="266700" indent="-266700"/>
            <a:endParaRPr lang="en-US" altLang="ja-JP" sz="1100" dirty="0">
              <a:solidFill>
                <a:srgbClr val="006600"/>
              </a:solidFill>
            </a:endParaRPr>
          </a:p>
        </p:txBody>
      </p:sp>
      <p:sp>
        <p:nvSpPr>
          <p:cNvPr id="55" name="正方形/長方形 54">
            <a:extLst>
              <a:ext uri="{FF2B5EF4-FFF2-40B4-BE49-F238E27FC236}">
                <a16:creationId xmlns:a16="http://schemas.microsoft.com/office/drawing/2014/main" id="{E9A9263A-86D1-47B4-A865-9052AEEF195C}"/>
              </a:ext>
            </a:extLst>
          </p:cNvPr>
          <p:cNvSpPr/>
          <p:nvPr/>
        </p:nvSpPr>
        <p:spPr>
          <a:xfrm>
            <a:off x="1099502" y="6208802"/>
            <a:ext cx="2562394"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店舗</a:t>
            </a:r>
            <a:r>
              <a:rPr kumimoji="1" lang="ja-JP" altLang="en-US" sz="1050" dirty="0">
                <a:solidFill>
                  <a:schemeClr val="tx1"/>
                </a:solidFill>
              </a:rPr>
              <a:t>展開</a:t>
            </a:r>
            <a:r>
              <a:rPr lang="ja-JP" altLang="en-US" sz="1050" dirty="0">
                <a:solidFill>
                  <a:schemeClr val="tx1"/>
                </a:solidFill>
              </a:rPr>
              <a:t>　</a:t>
            </a:r>
            <a:r>
              <a:rPr kumimoji="1" lang="ja-JP" altLang="en-US" sz="1050" dirty="0">
                <a:solidFill>
                  <a:schemeClr val="tx1"/>
                </a:solidFill>
              </a:rPr>
              <a:t>千里中央駅構内カフェ</a:t>
            </a:r>
          </a:p>
        </p:txBody>
      </p:sp>
      <p:sp>
        <p:nvSpPr>
          <p:cNvPr id="35" name="正方形/長方形 34">
            <a:extLst>
              <a:ext uri="{FF2B5EF4-FFF2-40B4-BE49-F238E27FC236}">
                <a16:creationId xmlns:a16="http://schemas.microsoft.com/office/drawing/2014/main" id="{DC0E6151-8550-4BFF-9854-B3CF4B95D616}"/>
              </a:ext>
            </a:extLst>
          </p:cNvPr>
          <p:cNvSpPr/>
          <p:nvPr/>
        </p:nvSpPr>
        <p:spPr>
          <a:xfrm>
            <a:off x="98612" y="1379136"/>
            <a:ext cx="4657044" cy="369332"/>
          </a:xfrm>
          <a:prstGeom prst="rect">
            <a:avLst/>
          </a:prstGeom>
        </p:spPr>
        <p:txBody>
          <a:bodyPr wrap="none">
            <a:spAutoFit/>
          </a:bodyPr>
          <a:lstStyle/>
          <a:p>
            <a:r>
              <a:rPr lang="ja-JP" altLang="en-US" sz="1800" b="1" dirty="0">
                <a:solidFill>
                  <a:srgbClr val="140078">
                    <a:lumMod val="60000"/>
                    <a:lumOff val="40000"/>
                  </a:srgbClr>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800" b="1" dirty="0">
                <a:solidFill>
                  <a:srgbClr val="140078">
                    <a:lumMod val="60000"/>
                    <a:lumOff val="40000"/>
                  </a:srgbClr>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b="1" dirty="0">
                <a:solidFill>
                  <a:srgbClr val="140078">
                    <a:lumMod val="60000"/>
                    <a:lumOff val="40000"/>
                  </a:srgbClr>
                </a:solidFill>
                <a:latin typeface="Meiryo UI" panose="020B0604030504040204" pitchFamily="50" charset="-128"/>
                <a:ea typeface="Meiryo UI" panose="020B0604030504040204" pitchFamily="50" charset="-128"/>
                <a:cs typeface="Meiryo UI" panose="020B0604030504040204" pitchFamily="50" charset="-128"/>
              </a:rPr>
              <a:t>：駅ナカ・駅</a:t>
            </a:r>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ソトでの利便性向上</a:t>
            </a:r>
            <a:endPar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FA61CFEE-3A52-4349-89B3-D8F26104F8A2}"/>
              </a:ext>
            </a:extLst>
          </p:cNvPr>
          <p:cNvPicPr>
            <a:picLocks noChangeAspect="1"/>
          </p:cNvPicPr>
          <p:nvPr/>
        </p:nvPicPr>
        <p:blipFill>
          <a:blip r:embed="rId3"/>
          <a:stretch>
            <a:fillRect/>
          </a:stretch>
        </p:blipFill>
        <p:spPr>
          <a:xfrm>
            <a:off x="805875" y="5235851"/>
            <a:ext cx="3389426" cy="1009829"/>
          </a:xfrm>
          <a:prstGeom prst="rect">
            <a:avLst/>
          </a:prstGeom>
        </p:spPr>
      </p:pic>
      <p:sp>
        <p:nvSpPr>
          <p:cNvPr id="40" name="正方形/長方形 39">
            <a:extLst>
              <a:ext uri="{FF2B5EF4-FFF2-40B4-BE49-F238E27FC236}">
                <a16:creationId xmlns:a16="http://schemas.microsoft.com/office/drawing/2014/main" id="{18FA4207-A0A2-4D9D-942D-94F88EF4F145}"/>
              </a:ext>
            </a:extLst>
          </p:cNvPr>
          <p:cNvSpPr/>
          <p:nvPr/>
        </p:nvSpPr>
        <p:spPr>
          <a:xfrm>
            <a:off x="713595" y="4958649"/>
            <a:ext cx="1409351"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コンビニ拡充</a:t>
            </a:r>
          </a:p>
        </p:txBody>
      </p:sp>
      <p:pic>
        <p:nvPicPr>
          <p:cNvPr id="27" name="図 26">
            <a:extLst>
              <a:ext uri="{FF2B5EF4-FFF2-40B4-BE49-F238E27FC236}">
                <a16:creationId xmlns:a16="http://schemas.microsoft.com/office/drawing/2014/main" id="{889EAFE7-C67E-4CA2-802C-F3FDF0835BFB}"/>
              </a:ext>
            </a:extLst>
          </p:cNvPr>
          <p:cNvPicPr>
            <a:picLocks noChangeAspect="1"/>
          </p:cNvPicPr>
          <p:nvPr/>
        </p:nvPicPr>
        <p:blipFill>
          <a:blip r:embed="rId4"/>
          <a:stretch>
            <a:fillRect/>
          </a:stretch>
        </p:blipFill>
        <p:spPr>
          <a:xfrm>
            <a:off x="2696136" y="3943277"/>
            <a:ext cx="1503404" cy="1053480"/>
          </a:xfrm>
          <a:prstGeom prst="rect">
            <a:avLst/>
          </a:prstGeom>
        </p:spPr>
      </p:pic>
      <p:pic>
        <p:nvPicPr>
          <p:cNvPr id="28" name="図 27">
            <a:extLst>
              <a:ext uri="{FF2B5EF4-FFF2-40B4-BE49-F238E27FC236}">
                <a16:creationId xmlns:a16="http://schemas.microsoft.com/office/drawing/2014/main" id="{8A431C5B-4B97-4346-8151-F5C1487ACA6D}"/>
              </a:ext>
            </a:extLst>
          </p:cNvPr>
          <p:cNvPicPr>
            <a:picLocks noChangeAspect="1"/>
          </p:cNvPicPr>
          <p:nvPr/>
        </p:nvPicPr>
        <p:blipFill>
          <a:blip r:embed="rId5"/>
          <a:stretch>
            <a:fillRect/>
          </a:stretch>
        </p:blipFill>
        <p:spPr>
          <a:xfrm>
            <a:off x="790995" y="3969411"/>
            <a:ext cx="1396959" cy="1037507"/>
          </a:xfrm>
          <a:prstGeom prst="rect">
            <a:avLst/>
          </a:prstGeom>
        </p:spPr>
      </p:pic>
      <p:sp>
        <p:nvSpPr>
          <p:cNvPr id="46" name="正方形/長方形 45">
            <a:extLst>
              <a:ext uri="{FF2B5EF4-FFF2-40B4-BE49-F238E27FC236}">
                <a16:creationId xmlns:a16="http://schemas.microsoft.com/office/drawing/2014/main" id="{DA68E5FC-E645-45F4-BF51-2A08E2E3B801}"/>
              </a:ext>
            </a:extLst>
          </p:cNvPr>
          <p:cNvSpPr/>
          <p:nvPr/>
        </p:nvSpPr>
        <p:spPr>
          <a:xfrm>
            <a:off x="2785144" y="4958521"/>
            <a:ext cx="1409351" cy="314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商業ゾーン展開</a:t>
            </a:r>
            <a:endParaRPr kumimoji="1" lang="ja-JP" altLang="en-US" sz="1050" dirty="0">
              <a:solidFill>
                <a:schemeClr val="tx1"/>
              </a:solidFill>
            </a:endParaRPr>
          </a:p>
        </p:txBody>
      </p:sp>
      <p:sp>
        <p:nvSpPr>
          <p:cNvPr id="47" name="正方形/長方形 46">
            <a:extLst>
              <a:ext uri="{FF2B5EF4-FFF2-40B4-BE49-F238E27FC236}">
                <a16:creationId xmlns:a16="http://schemas.microsoft.com/office/drawing/2014/main" id="{2F6E17A3-056F-4CF5-B463-AC66C6EC0CE2}"/>
              </a:ext>
            </a:extLst>
          </p:cNvPr>
          <p:cNvSpPr/>
          <p:nvPr/>
        </p:nvSpPr>
        <p:spPr>
          <a:xfrm>
            <a:off x="5263838" y="3372427"/>
            <a:ext cx="4258391" cy="25797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②駅へのアクセス強化を検討</a:t>
            </a:r>
            <a:endParaRPr lang="en-US" altLang="ja-JP" sz="1200" b="1"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8C36A7C7-0523-4CA6-9DC0-3EE3FCCCFE30}"/>
              </a:ext>
            </a:extLst>
          </p:cNvPr>
          <p:cNvSpPr/>
          <p:nvPr/>
        </p:nvSpPr>
        <p:spPr>
          <a:xfrm>
            <a:off x="520647" y="3367029"/>
            <a:ext cx="4110075" cy="72272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①駅ナカビジネスの展開例</a:t>
            </a:r>
            <a:endParaRPr lang="en-US" altLang="ja-JP" sz="1200" b="1"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3A58F76A-A279-4D33-9736-0596CCD12FD4}"/>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１２</a:t>
            </a:r>
          </a:p>
        </p:txBody>
      </p:sp>
      <p:graphicFrame>
        <p:nvGraphicFramePr>
          <p:cNvPr id="2" name="表 1">
            <a:extLst>
              <a:ext uri="{FF2B5EF4-FFF2-40B4-BE49-F238E27FC236}">
                <a16:creationId xmlns:a16="http://schemas.microsoft.com/office/drawing/2014/main" id="{912FAFD6-A41C-4D9B-9D44-249745451EE3}"/>
              </a:ext>
            </a:extLst>
          </p:cNvPr>
          <p:cNvGraphicFramePr>
            <a:graphicFrameLocks noGrp="1"/>
          </p:cNvGraphicFramePr>
          <p:nvPr>
            <p:extLst>
              <p:ext uri="{D42A27DB-BD31-4B8C-83A1-F6EECF244321}">
                <p14:modId xmlns:p14="http://schemas.microsoft.com/office/powerpoint/2010/main" val="3864947928"/>
              </p:ext>
            </p:extLst>
          </p:nvPr>
        </p:nvGraphicFramePr>
        <p:xfrm>
          <a:off x="5310948" y="1836980"/>
          <a:ext cx="4336568" cy="1324419"/>
        </p:xfrm>
        <a:graphic>
          <a:graphicData uri="http://schemas.openxmlformats.org/drawingml/2006/table">
            <a:tbl>
              <a:tblPr firstRow="1" bandRow="1">
                <a:tableStyleId>{5C22544A-7EE6-4342-B048-85BDC9FD1C3A}</a:tableStyleId>
              </a:tblPr>
              <a:tblGrid>
                <a:gridCol w="1386633">
                  <a:extLst>
                    <a:ext uri="{9D8B030D-6E8A-4147-A177-3AD203B41FA5}">
                      <a16:colId xmlns:a16="http://schemas.microsoft.com/office/drawing/2014/main" val="4278932030"/>
                    </a:ext>
                  </a:extLst>
                </a:gridCol>
                <a:gridCol w="589987">
                  <a:extLst>
                    <a:ext uri="{9D8B030D-6E8A-4147-A177-3AD203B41FA5}">
                      <a16:colId xmlns:a16="http://schemas.microsoft.com/office/drawing/2014/main" val="2569279554"/>
                    </a:ext>
                  </a:extLst>
                </a:gridCol>
                <a:gridCol w="589987">
                  <a:extLst>
                    <a:ext uri="{9D8B030D-6E8A-4147-A177-3AD203B41FA5}">
                      <a16:colId xmlns:a16="http://schemas.microsoft.com/office/drawing/2014/main" val="187757220"/>
                    </a:ext>
                  </a:extLst>
                </a:gridCol>
                <a:gridCol w="589987">
                  <a:extLst>
                    <a:ext uri="{9D8B030D-6E8A-4147-A177-3AD203B41FA5}">
                      <a16:colId xmlns:a16="http://schemas.microsoft.com/office/drawing/2014/main" val="2731913483"/>
                    </a:ext>
                  </a:extLst>
                </a:gridCol>
                <a:gridCol w="589987">
                  <a:extLst>
                    <a:ext uri="{9D8B030D-6E8A-4147-A177-3AD203B41FA5}">
                      <a16:colId xmlns:a16="http://schemas.microsoft.com/office/drawing/2014/main" val="3341452844"/>
                    </a:ext>
                  </a:extLst>
                </a:gridCol>
                <a:gridCol w="589987">
                  <a:extLst>
                    <a:ext uri="{9D8B030D-6E8A-4147-A177-3AD203B41FA5}">
                      <a16:colId xmlns:a16="http://schemas.microsoft.com/office/drawing/2014/main" val="3495237879"/>
                    </a:ext>
                  </a:extLst>
                </a:gridCol>
              </a:tblGrid>
              <a:tr h="441473">
                <a:tc>
                  <a:txBody>
                    <a:bodyPr/>
                    <a:lstStyle/>
                    <a:p>
                      <a:endParaRPr kumimoji="1" lang="ja-JP" altLang="en-US" sz="1100" dirty="0"/>
                    </a:p>
                  </a:txBody>
                  <a:tcPr>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2020</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2021</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2022</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2023</a:t>
                      </a:r>
                      <a:endParaRPr kumimoji="1" lang="ja-JP" alt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60000"/>
                        <a:lumOff val="40000"/>
                      </a:schemeClr>
                    </a:solidFill>
                  </a:tcPr>
                </a:tc>
                <a:tc>
                  <a:txBody>
                    <a:bodyPr/>
                    <a:lstStyle/>
                    <a:p>
                      <a:pPr algn="ctr"/>
                      <a:r>
                        <a:rPr kumimoji="1" lang="en-US" altLang="ja-JP" sz="1100" dirty="0"/>
                        <a:t>2024</a:t>
                      </a:r>
                      <a:endParaRPr kumimoji="1" lang="ja-JP" altLang="en-US" sz="1100" dirty="0"/>
                    </a:p>
                  </a:txBody>
                  <a:tcPr anchor="ctr">
                    <a:lnL w="12700" cap="flat" cmpd="sng" algn="ctr">
                      <a:solidFill>
                        <a:schemeClr val="tx1"/>
                      </a:solidFill>
                      <a:prstDash val="solid"/>
                      <a:round/>
                      <a:headEnd type="none" w="med" len="med"/>
                      <a:tailEnd type="none" w="med" len="med"/>
                    </a:lnL>
                    <a:solidFill>
                      <a:schemeClr val="bg2">
                        <a:lumMod val="60000"/>
                        <a:lumOff val="40000"/>
                      </a:schemeClr>
                    </a:solidFill>
                  </a:tcPr>
                </a:tc>
                <a:extLst>
                  <a:ext uri="{0D108BD9-81ED-4DB2-BD59-A6C34878D82A}">
                    <a16:rowId xmlns:a16="http://schemas.microsoft.com/office/drawing/2014/main" val="2983659162"/>
                  </a:ext>
                </a:extLst>
              </a:tr>
              <a:tr h="441473">
                <a:tc>
                  <a:txBody>
                    <a:bodyPr/>
                    <a:lstStyle/>
                    <a:p>
                      <a:pPr algn="ctr"/>
                      <a:r>
                        <a:rPr kumimoji="1" lang="ja-JP" altLang="en-US" sz="1100" dirty="0"/>
                        <a:t>駅ナカビジネスの展開</a:t>
                      </a:r>
                    </a:p>
                  </a:txBody>
                  <a:tcPr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２か所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２か所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en-US" altLang="ja-JP" sz="1100" dirty="0"/>
                        <a:t>2</a:t>
                      </a:r>
                      <a:r>
                        <a:rPr kumimoji="1" lang="ja-JP" altLang="en-US" sz="1100" dirty="0"/>
                        <a:t>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１か所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a:r>
                        <a:rPr kumimoji="1" lang="ja-JP" altLang="en-US" sz="1100" dirty="0"/>
                        <a:t>１か所</a:t>
                      </a:r>
                    </a:p>
                  </a:txBody>
                  <a:tcPr anchor="ctr">
                    <a:lnL w="12700" cap="flat" cmpd="sng" algn="ctr">
                      <a:solidFill>
                        <a:schemeClr val="tx1"/>
                      </a:solidFill>
                      <a:prstDash val="solid"/>
                      <a:round/>
                      <a:headEnd type="none" w="med" len="med"/>
                      <a:tailEnd type="none" w="med" len="med"/>
                    </a:lnL>
                    <a:solidFill>
                      <a:schemeClr val="bg2">
                        <a:lumMod val="20000"/>
                        <a:lumOff val="80000"/>
                      </a:schemeClr>
                    </a:solidFill>
                  </a:tcPr>
                </a:tc>
                <a:extLst>
                  <a:ext uri="{0D108BD9-81ED-4DB2-BD59-A6C34878D82A}">
                    <a16:rowId xmlns:a16="http://schemas.microsoft.com/office/drawing/2014/main" val="59158356"/>
                  </a:ext>
                </a:extLst>
              </a:tr>
              <a:tr h="441473">
                <a:tc>
                  <a:txBody>
                    <a:bodyPr/>
                    <a:lstStyle/>
                    <a:p>
                      <a:pPr algn="ctr"/>
                      <a:r>
                        <a:rPr kumimoji="1" lang="ja-JP" altLang="en-US" sz="1100" dirty="0"/>
                        <a:t>駅へのアクセス強化</a:t>
                      </a:r>
                    </a:p>
                  </a:txBody>
                  <a:tcPr anchor="ctr">
                    <a:lnR w="12700" cap="flat" cmpd="sng" algn="ctr">
                      <a:solidFill>
                        <a:schemeClr val="tx1"/>
                      </a:solidFill>
                      <a:prstDash val="solid"/>
                      <a:round/>
                      <a:headEnd type="none" w="med" len="med"/>
                      <a:tailEnd type="none" w="med" len="med"/>
                    </a:lnR>
                  </a:tcPr>
                </a:tc>
                <a:tc>
                  <a:txBody>
                    <a:bodyPr/>
                    <a:lstStyle/>
                    <a:p>
                      <a:pPr algn="ctr"/>
                      <a:r>
                        <a:rPr kumimoji="1" lang="ja-JP" altLang="en-US" sz="900" dirty="0"/>
                        <a:t>検討</a:t>
                      </a:r>
                      <a:endParaRPr kumimoji="1" lang="en-US" altLang="ja-JP" sz="900" dirty="0"/>
                    </a:p>
                    <a:p>
                      <a:pPr algn="ctr"/>
                      <a:r>
                        <a:rPr kumimoji="1" lang="ja-JP" altLang="en-US" sz="900" dirty="0"/>
                        <a:t>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kumimoji="1" lang="ja-JP" altLang="en-US" sz="1000" dirty="0"/>
                        <a:t>●</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07417229"/>
                  </a:ext>
                </a:extLst>
              </a:tr>
            </a:tbl>
          </a:graphicData>
        </a:graphic>
      </p:graphicFrame>
      <p:grpSp>
        <p:nvGrpSpPr>
          <p:cNvPr id="39" name="グループ化 38">
            <a:extLst>
              <a:ext uri="{FF2B5EF4-FFF2-40B4-BE49-F238E27FC236}">
                <a16:creationId xmlns:a16="http://schemas.microsoft.com/office/drawing/2014/main" id="{C6A92E96-E780-4377-9BD5-6A6B44395034}"/>
              </a:ext>
            </a:extLst>
          </p:cNvPr>
          <p:cNvGrpSpPr/>
          <p:nvPr/>
        </p:nvGrpSpPr>
        <p:grpSpPr>
          <a:xfrm>
            <a:off x="165411" y="778821"/>
            <a:ext cx="8332115" cy="564497"/>
            <a:chOff x="165411" y="778821"/>
            <a:chExt cx="8332115" cy="564497"/>
          </a:xfrm>
        </p:grpSpPr>
        <p:sp>
          <p:nvSpPr>
            <p:cNvPr id="41" name="正方形/長方形 40">
              <a:extLst>
                <a:ext uri="{FF2B5EF4-FFF2-40B4-BE49-F238E27FC236}">
                  <a16:creationId xmlns:a16="http://schemas.microsoft.com/office/drawing/2014/main" id="{9C4B3CAF-79E6-4609-9024-B03BDC8F53F7}"/>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42" name="正方形/長方形 41">
              <a:extLst>
                <a:ext uri="{FF2B5EF4-FFF2-40B4-BE49-F238E27FC236}">
                  <a16:creationId xmlns:a16="http://schemas.microsoft.com/office/drawing/2014/main" id="{DE2C208B-C642-43DA-BF1C-B3336CA68ADC}"/>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43" name="正方形/長方形 42">
              <a:extLst>
                <a:ext uri="{FF2B5EF4-FFF2-40B4-BE49-F238E27FC236}">
                  <a16:creationId xmlns:a16="http://schemas.microsoft.com/office/drawing/2014/main" id="{34C714D9-77D8-4364-8A8D-D93AC8B04E6C}"/>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44" name="正方形/長方形 43">
              <a:extLst>
                <a:ext uri="{FF2B5EF4-FFF2-40B4-BE49-F238E27FC236}">
                  <a16:creationId xmlns:a16="http://schemas.microsoft.com/office/drawing/2014/main" id="{3C08C706-21ED-4B47-A1EE-3B9DEEDEAB70}"/>
                </a:ext>
              </a:extLst>
            </p:cNvPr>
            <p:cNvSpPr/>
            <p:nvPr/>
          </p:nvSpPr>
          <p:spPr>
            <a:xfrm>
              <a:off x="4346244" y="786241"/>
              <a:ext cx="1357290" cy="557077"/>
            </a:xfrm>
            <a:prstGeom prst="rect">
              <a:avLst/>
            </a:prstGeom>
            <a:solidFill>
              <a:schemeClr val="bg2">
                <a:lumMod val="60000"/>
                <a:lumOff val="40000"/>
              </a:schemeClr>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成長戦略</a:t>
              </a:r>
              <a:r>
                <a:rPr lang="en-US" altLang="ja-JP" sz="1400" b="1" dirty="0">
                  <a:solidFill>
                    <a:schemeClr val="bg1"/>
                  </a:solidFill>
                  <a:latin typeface="Meiryo UI" panose="020B0604030504040204" pitchFamily="50" charset="-128"/>
                  <a:ea typeface="Meiryo UI" panose="020B0604030504040204" pitchFamily="50" charset="-128"/>
                </a:rPr>
                <a:t>1</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400" b="1" dirty="0">
                  <a:solidFill>
                    <a:schemeClr val="bg1"/>
                  </a:solidFill>
                  <a:latin typeface="Meiryo UI" panose="020B0604030504040204" pitchFamily="50" charset="-128"/>
                  <a:ea typeface="Meiryo UI" panose="020B0604030504040204" pitchFamily="50" charset="-128"/>
                </a:rPr>
                <a:t>沿線需要の拡大</a:t>
              </a:r>
            </a:p>
          </p:txBody>
        </p:sp>
        <p:sp>
          <p:nvSpPr>
            <p:cNvPr id="48" name="正方形/長方形 47">
              <a:extLst>
                <a:ext uri="{FF2B5EF4-FFF2-40B4-BE49-F238E27FC236}">
                  <a16:creationId xmlns:a16="http://schemas.microsoft.com/office/drawing/2014/main" id="{BAD80AF5-6AE2-41B0-B196-A94D0BA72C17}"/>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a:extLst>
                <a:ext uri="{FF2B5EF4-FFF2-40B4-BE49-F238E27FC236}">
                  <a16:creationId xmlns:a16="http://schemas.microsoft.com/office/drawing/2014/main" id="{4E131578-73C8-4116-8638-5422C507E286}"/>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50" name="正方形/長方形 49">
            <a:extLst>
              <a:ext uri="{FF2B5EF4-FFF2-40B4-BE49-F238E27FC236}">
                <a16:creationId xmlns:a16="http://schemas.microsoft.com/office/drawing/2014/main" id="{83815A73-D902-4E2D-99BD-97F99E444B13}"/>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図 50">
            <a:extLst>
              <a:ext uri="{FF2B5EF4-FFF2-40B4-BE49-F238E27FC236}">
                <a16:creationId xmlns:a16="http://schemas.microsoft.com/office/drawing/2014/main" id="{AF78ABE6-43A9-4DE7-8B76-B9077B54D906}"/>
              </a:ext>
            </a:extLst>
          </p:cNvPr>
          <p:cNvPicPr>
            <a:picLocks noChangeAspect="1"/>
          </p:cNvPicPr>
          <p:nvPr/>
        </p:nvPicPr>
        <p:blipFill>
          <a:blip r:embed="rId6"/>
          <a:stretch>
            <a:fillRect/>
          </a:stretch>
        </p:blipFill>
        <p:spPr>
          <a:xfrm>
            <a:off x="8564099" y="1055283"/>
            <a:ext cx="621846" cy="609653"/>
          </a:xfrm>
          <a:prstGeom prst="rect">
            <a:avLst/>
          </a:prstGeom>
        </p:spPr>
      </p:pic>
      <p:pic>
        <p:nvPicPr>
          <p:cNvPr id="52" name="図 51">
            <a:extLst>
              <a:ext uri="{FF2B5EF4-FFF2-40B4-BE49-F238E27FC236}">
                <a16:creationId xmlns:a16="http://schemas.microsoft.com/office/drawing/2014/main" id="{75879EA4-58F9-4E16-B645-237A06A4A607}"/>
              </a:ext>
            </a:extLst>
          </p:cNvPr>
          <p:cNvPicPr>
            <a:picLocks noChangeAspect="1"/>
          </p:cNvPicPr>
          <p:nvPr/>
        </p:nvPicPr>
        <p:blipFill>
          <a:blip r:embed="rId7"/>
          <a:stretch>
            <a:fillRect/>
          </a:stretch>
        </p:blipFill>
        <p:spPr>
          <a:xfrm>
            <a:off x="9198960" y="1056381"/>
            <a:ext cx="609653" cy="609653"/>
          </a:xfrm>
          <a:prstGeom prst="rect">
            <a:avLst/>
          </a:prstGeom>
        </p:spPr>
      </p:pic>
      <p:sp>
        <p:nvSpPr>
          <p:cNvPr id="6" name="フリーフォーム: 図形 5">
            <a:extLst>
              <a:ext uri="{FF2B5EF4-FFF2-40B4-BE49-F238E27FC236}">
                <a16:creationId xmlns:a16="http://schemas.microsoft.com/office/drawing/2014/main" id="{26F3BDF8-7B8D-49AC-BC02-820974241ADE}"/>
              </a:ext>
            </a:extLst>
          </p:cNvPr>
          <p:cNvSpPr/>
          <p:nvPr/>
        </p:nvSpPr>
        <p:spPr>
          <a:xfrm>
            <a:off x="5840083" y="5520905"/>
            <a:ext cx="2346385" cy="940280"/>
          </a:xfrm>
          <a:custGeom>
            <a:avLst/>
            <a:gdLst>
              <a:gd name="connsiteX0" fmla="*/ 0 w 2346385"/>
              <a:gd name="connsiteY0" fmla="*/ 1113 h 932766"/>
              <a:gd name="connsiteX1" fmla="*/ 1052423 w 2346385"/>
              <a:gd name="connsiteY1" fmla="*/ 26992 h 932766"/>
              <a:gd name="connsiteX2" fmla="*/ 1595887 w 2346385"/>
              <a:gd name="connsiteY2" fmla="*/ 182268 h 932766"/>
              <a:gd name="connsiteX3" fmla="*/ 2346385 w 2346385"/>
              <a:gd name="connsiteY3" fmla="*/ 932766 h 932766"/>
              <a:gd name="connsiteX0" fmla="*/ 0 w 2346385"/>
              <a:gd name="connsiteY0" fmla="*/ 20499 h 952152"/>
              <a:gd name="connsiteX1" fmla="*/ 1104181 w 2346385"/>
              <a:gd name="connsiteY1" fmla="*/ 11872 h 952152"/>
              <a:gd name="connsiteX2" fmla="*/ 1595887 w 2346385"/>
              <a:gd name="connsiteY2" fmla="*/ 201654 h 952152"/>
              <a:gd name="connsiteX3" fmla="*/ 2346385 w 2346385"/>
              <a:gd name="connsiteY3" fmla="*/ 952152 h 952152"/>
              <a:gd name="connsiteX0" fmla="*/ 0 w 2346385"/>
              <a:gd name="connsiteY0" fmla="*/ 8627 h 940280"/>
              <a:gd name="connsiteX1" fmla="*/ 1104181 w 2346385"/>
              <a:gd name="connsiteY1" fmla="*/ 0 h 940280"/>
              <a:gd name="connsiteX2" fmla="*/ 1595887 w 2346385"/>
              <a:gd name="connsiteY2" fmla="*/ 189782 h 940280"/>
              <a:gd name="connsiteX3" fmla="*/ 2346385 w 2346385"/>
              <a:gd name="connsiteY3" fmla="*/ 940280 h 940280"/>
            </a:gdLst>
            <a:ahLst/>
            <a:cxnLst>
              <a:cxn ang="0">
                <a:pos x="connsiteX0" y="connsiteY0"/>
              </a:cxn>
              <a:cxn ang="0">
                <a:pos x="connsiteX1" y="connsiteY1"/>
              </a:cxn>
              <a:cxn ang="0">
                <a:pos x="connsiteX2" y="connsiteY2"/>
              </a:cxn>
              <a:cxn ang="0">
                <a:pos x="connsiteX3" y="connsiteY3"/>
              </a:cxn>
            </a:cxnLst>
            <a:rect l="l" t="t" r="r" b="b"/>
            <a:pathLst>
              <a:path w="2346385" h="940280">
                <a:moveTo>
                  <a:pt x="0" y="8627"/>
                </a:moveTo>
                <a:lnTo>
                  <a:pt x="1104181" y="0"/>
                </a:lnTo>
                <a:cubicBezTo>
                  <a:pt x="1370162" y="30193"/>
                  <a:pt x="1388853" y="33069"/>
                  <a:pt x="1595887" y="189782"/>
                </a:cubicBezTo>
                <a:cubicBezTo>
                  <a:pt x="1802921" y="346495"/>
                  <a:pt x="2078966" y="640512"/>
                  <a:pt x="2346385" y="940280"/>
                </a:cubicBezTo>
              </a:path>
            </a:pathLst>
          </a:custGeom>
          <a:noFill/>
          <a:ln w="57150">
            <a:solidFill>
              <a:srgbClr val="0000FF"/>
            </a:solidFill>
          </a:ln>
        </p:spPr>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61C6499E-FAE3-4D39-822B-CE467BD9044E}"/>
              </a:ext>
            </a:extLst>
          </p:cNvPr>
          <p:cNvCxnSpPr/>
          <p:nvPr/>
        </p:nvCxnSpPr>
        <p:spPr>
          <a:xfrm flipV="1">
            <a:off x="6499034" y="4225463"/>
            <a:ext cx="1066332" cy="22340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楕円 8">
            <a:extLst>
              <a:ext uri="{FF2B5EF4-FFF2-40B4-BE49-F238E27FC236}">
                <a16:creationId xmlns:a16="http://schemas.microsoft.com/office/drawing/2014/main" id="{F8181568-6EA7-4D71-BC89-52E28C06B77C}"/>
              </a:ext>
            </a:extLst>
          </p:cNvPr>
          <p:cNvSpPr/>
          <p:nvPr/>
        </p:nvSpPr>
        <p:spPr>
          <a:xfrm>
            <a:off x="6018114" y="5380533"/>
            <a:ext cx="291566" cy="291566"/>
          </a:xfrm>
          <a:prstGeom prst="ellipse">
            <a:avLst/>
          </a:prstGeom>
          <a:solidFill>
            <a:schemeClr val="bg1"/>
          </a:solidFill>
          <a:ln w="28575">
            <a:solidFill>
              <a:srgbClr val="0000FF"/>
            </a:solid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37" name="楕円 36">
            <a:extLst>
              <a:ext uri="{FF2B5EF4-FFF2-40B4-BE49-F238E27FC236}">
                <a16:creationId xmlns:a16="http://schemas.microsoft.com/office/drawing/2014/main" id="{BEBC67A4-C1C8-4C61-91CD-148CECBBDADB}"/>
              </a:ext>
            </a:extLst>
          </p:cNvPr>
          <p:cNvSpPr/>
          <p:nvPr/>
        </p:nvSpPr>
        <p:spPr>
          <a:xfrm>
            <a:off x="7818881" y="6099897"/>
            <a:ext cx="291566" cy="291566"/>
          </a:xfrm>
          <a:prstGeom prst="ellipse">
            <a:avLst/>
          </a:prstGeom>
          <a:solidFill>
            <a:schemeClr val="bg1"/>
          </a:solidFill>
          <a:ln w="28575">
            <a:solidFill>
              <a:srgbClr val="0000FF"/>
            </a:solid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EA1DC83F-431B-47F1-9D1E-F0E6700C6D9F}"/>
              </a:ext>
            </a:extLst>
          </p:cNvPr>
          <p:cNvCxnSpPr>
            <a:cxnSpLocks/>
            <a:endCxn id="22" idx="5"/>
          </p:cNvCxnSpPr>
          <p:nvPr/>
        </p:nvCxnSpPr>
        <p:spPr>
          <a:xfrm>
            <a:off x="5837385" y="4348151"/>
            <a:ext cx="1526655" cy="420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sp>
        <p:nvSpPr>
          <p:cNvPr id="18" name="フリーフォーム: 図形 17">
            <a:extLst>
              <a:ext uri="{FF2B5EF4-FFF2-40B4-BE49-F238E27FC236}">
                <a16:creationId xmlns:a16="http://schemas.microsoft.com/office/drawing/2014/main" id="{8EA928B2-A862-402F-8BD4-111028753596}"/>
              </a:ext>
            </a:extLst>
          </p:cNvPr>
          <p:cNvSpPr/>
          <p:nvPr/>
        </p:nvSpPr>
        <p:spPr>
          <a:xfrm>
            <a:off x="7431464" y="4257773"/>
            <a:ext cx="383357" cy="436776"/>
          </a:xfrm>
          <a:custGeom>
            <a:avLst/>
            <a:gdLst>
              <a:gd name="connsiteX0" fmla="*/ 373934 w 373934"/>
              <a:gd name="connsiteY0" fmla="*/ 0 h 471672"/>
              <a:gd name="connsiteX1" fmla="*/ 4 w 373934"/>
              <a:gd name="connsiteY1" fmla="*/ 427349 h 471672"/>
              <a:gd name="connsiteX2" fmla="*/ 367649 w 373934"/>
              <a:gd name="connsiteY2" fmla="*/ 436775 h 471672"/>
              <a:gd name="connsiteX0" fmla="*/ 373934 w 373934"/>
              <a:gd name="connsiteY0" fmla="*/ 0 h 471672"/>
              <a:gd name="connsiteX1" fmla="*/ 4 w 373934"/>
              <a:gd name="connsiteY1" fmla="*/ 427349 h 471672"/>
              <a:gd name="connsiteX2" fmla="*/ 367649 w 373934"/>
              <a:gd name="connsiteY2" fmla="*/ 436775 h 471672"/>
              <a:gd name="connsiteX0" fmla="*/ 373930 w 373930"/>
              <a:gd name="connsiteY0" fmla="*/ 0 h 436775"/>
              <a:gd name="connsiteX1" fmla="*/ 0 w 373930"/>
              <a:gd name="connsiteY1" fmla="*/ 427349 h 436775"/>
              <a:gd name="connsiteX2" fmla="*/ 367645 w 373930"/>
              <a:gd name="connsiteY2" fmla="*/ 436775 h 436775"/>
              <a:gd name="connsiteX0" fmla="*/ 373930 w 373930"/>
              <a:gd name="connsiteY0" fmla="*/ 0 h 436776"/>
              <a:gd name="connsiteX1" fmla="*/ 0 w 373930"/>
              <a:gd name="connsiteY1" fmla="*/ 436776 h 436776"/>
              <a:gd name="connsiteX2" fmla="*/ 367645 w 373930"/>
              <a:gd name="connsiteY2" fmla="*/ 436775 h 436776"/>
              <a:gd name="connsiteX0" fmla="*/ 373937 w 383364"/>
              <a:gd name="connsiteY0" fmla="*/ 0 h 469129"/>
              <a:gd name="connsiteX1" fmla="*/ 7 w 383364"/>
              <a:gd name="connsiteY1" fmla="*/ 436776 h 469129"/>
              <a:gd name="connsiteX2" fmla="*/ 383364 w 383364"/>
              <a:gd name="connsiteY2" fmla="*/ 436775 h 469129"/>
              <a:gd name="connsiteX0" fmla="*/ 373937 w 383364"/>
              <a:gd name="connsiteY0" fmla="*/ 0 h 436776"/>
              <a:gd name="connsiteX1" fmla="*/ 7 w 383364"/>
              <a:gd name="connsiteY1" fmla="*/ 436776 h 436776"/>
              <a:gd name="connsiteX2" fmla="*/ 383364 w 383364"/>
              <a:gd name="connsiteY2" fmla="*/ 436775 h 436776"/>
              <a:gd name="connsiteX0" fmla="*/ 373930 w 383357"/>
              <a:gd name="connsiteY0" fmla="*/ 0 h 436776"/>
              <a:gd name="connsiteX1" fmla="*/ 0 w 383357"/>
              <a:gd name="connsiteY1" fmla="*/ 436776 h 436776"/>
              <a:gd name="connsiteX2" fmla="*/ 383357 w 383357"/>
              <a:gd name="connsiteY2" fmla="*/ 436775 h 436776"/>
            </a:gdLst>
            <a:ahLst/>
            <a:cxnLst>
              <a:cxn ang="0">
                <a:pos x="connsiteX0" y="connsiteY0"/>
              </a:cxn>
              <a:cxn ang="0">
                <a:pos x="connsiteX1" y="connsiteY1"/>
              </a:cxn>
              <a:cxn ang="0">
                <a:pos x="connsiteX2" y="connsiteY2"/>
              </a:cxn>
            </a:cxnLst>
            <a:rect l="l" t="t" r="r" b="b"/>
            <a:pathLst>
              <a:path w="383357" h="436776">
                <a:moveTo>
                  <a:pt x="373930" y="0"/>
                </a:moveTo>
                <a:lnTo>
                  <a:pt x="0" y="436776"/>
                </a:lnTo>
                <a:lnTo>
                  <a:pt x="383357" y="436775"/>
                </a:lnTo>
              </a:path>
            </a:pathLst>
          </a:custGeom>
          <a:noFill/>
          <a:ln w="19050">
            <a:solidFill>
              <a:srgbClr val="CC6600"/>
            </a:solidFill>
          </a:ln>
        </p:spPr>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B70036F9-3C5F-4A24-AB7B-9839307C02C4}"/>
              </a:ext>
            </a:extLst>
          </p:cNvPr>
          <p:cNvCxnSpPr>
            <a:endCxn id="18" idx="0"/>
          </p:cNvCxnSpPr>
          <p:nvPr/>
        </p:nvCxnSpPr>
        <p:spPr>
          <a:xfrm flipH="1" flipV="1">
            <a:off x="7805394" y="4257773"/>
            <a:ext cx="8222" cy="1225624"/>
          </a:xfrm>
          <a:prstGeom prst="line">
            <a:avLst/>
          </a:prstGeom>
          <a:ln w="19050">
            <a:solidFill>
              <a:srgbClr val="CC6600"/>
            </a:solidFill>
          </a:ln>
        </p:spPr>
        <p:style>
          <a:lnRef idx="1">
            <a:schemeClr val="accent1"/>
          </a:lnRef>
          <a:fillRef idx="0">
            <a:schemeClr val="accent1"/>
          </a:fillRef>
          <a:effectRef idx="0">
            <a:schemeClr val="accent1"/>
          </a:effectRef>
          <a:fontRef idx="minor">
            <a:schemeClr val="tx1"/>
          </a:fontRef>
        </p:style>
      </p:cxnSp>
      <p:sp>
        <p:nvSpPr>
          <p:cNvPr id="30" name="フリーフォーム: 図形 29">
            <a:extLst>
              <a:ext uri="{FF2B5EF4-FFF2-40B4-BE49-F238E27FC236}">
                <a16:creationId xmlns:a16="http://schemas.microsoft.com/office/drawing/2014/main" id="{4CC3170D-8A94-420E-9DFD-721A700D3F24}"/>
              </a:ext>
            </a:extLst>
          </p:cNvPr>
          <p:cNvSpPr/>
          <p:nvPr/>
        </p:nvSpPr>
        <p:spPr>
          <a:xfrm>
            <a:off x="7692356" y="5480973"/>
            <a:ext cx="119388" cy="404289"/>
          </a:xfrm>
          <a:custGeom>
            <a:avLst/>
            <a:gdLst>
              <a:gd name="connsiteX0" fmla="*/ 105821 w 105821"/>
              <a:gd name="connsiteY0" fmla="*/ 0 h 407003"/>
              <a:gd name="connsiteX1" fmla="*/ 70547 w 105821"/>
              <a:gd name="connsiteY1" fmla="*/ 219782 h 407003"/>
              <a:gd name="connsiteX2" fmla="*/ 35273 w 105821"/>
              <a:gd name="connsiteY2" fmla="*/ 358163 h 407003"/>
              <a:gd name="connsiteX3" fmla="*/ 0 w 105821"/>
              <a:gd name="connsiteY3" fmla="*/ 407003 h 407003"/>
              <a:gd name="connsiteX0" fmla="*/ 105821 w 105821"/>
              <a:gd name="connsiteY0" fmla="*/ 0 h 407003"/>
              <a:gd name="connsiteX1" fmla="*/ 84114 w 105821"/>
              <a:gd name="connsiteY1" fmla="*/ 40701 h 407003"/>
              <a:gd name="connsiteX2" fmla="*/ 70547 w 105821"/>
              <a:gd name="connsiteY2" fmla="*/ 219782 h 407003"/>
              <a:gd name="connsiteX3" fmla="*/ 35273 w 105821"/>
              <a:gd name="connsiteY3" fmla="*/ 358163 h 407003"/>
              <a:gd name="connsiteX4" fmla="*/ 0 w 105821"/>
              <a:gd name="connsiteY4" fmla="*/ 407003 h 407003"/>
              <a:gd name="connsiteX0" fmla="*/ 105821 w 105821"/>
              <a:gd name="connsiteY0" fmla="*/ 0 h 407003"/>
              <a:gd name="connsiteX1" fmla="*/ 67834 w 105821"/>
              <a:gd name="connsiteY1" fmla="*/ 40701 h 407003"/>
              <a:gd name="connsiteX2" fmla="*/ 70547 w 105821"/>
              <a:gd name="connsiteY2" fmla="*/ 219782 h 407003"/>
              <a:gd name="connsiteX3" fmla="*/ 35273 w 105821"/>
              <a:gd name="connsiteY3" fmla="*/ 358163 h 407003"/>
              <a:gd name="connsiteX4" fmla="*/ 0 w 105821"/>
              <a:gd name="connsiteY4" fmla="*/ 407003 h 407003"/>
              <a:gd name="connsiteX0" fmla="*/ 105821 w 105821"/>
              <a:gd name="connsiteY0" fmla="*/ 0 h 407003"/>
              <a:gd name="connsiteX1" fmla="*/ 67834 w 105821"/>
              <a:gd name="connsiteY1" fmla="*/ 40701 h 407003"/>
              <a:gd name="connsiteX2" fmla="*/ 84114 w 105821"/>
              <a:gd name="connsiteY2" fmla="*/ 219782 h 407003"/>
              <a:gd name="connsiteX3" fmla="*/ 35273 w 105821"/>
              <a:gd name="connsiteY3" fmla="*/ 358163 h 407003"/>
              <a:gd name="connsiteX4" fmla="*/ 0 w 105821"/>
              <a:gd name="connsiteY4" fmla="*/ 407003 h 407003"/>
              <a:gd name="connsiteX0" fmla="*/ 119388 w 119388"/>
              <a:gd name="connsiteY0" fmla="*/ 0 h 404289"/>
              <a:gd name="connsiteX1" fmla="*/ 81401 w 119388"/>
              <a:gd name="connsiteY1" fmla="*/ 40701 h 404289"/>
              <a:gd name="connsiteX2" fmla="*/ 97681 w 119388"/>
              <a:gd name="connsiteY2" fmla="*/ 219782 h 404289"/>
              <a:gd name="connsiteX3" fmla="*/ 48840 w 119388"/>
              <a:gd name="connsiteY3" fmla="*/ 358163 h 404289"/>
              <a:gd name="connsiteX4" fmla="*/ 0 w 119388"/>
              <a:gd name="connsiteY4" fmla="*/ 404289 h 404289"/>
              <a:gd name="connsiteX0" fmla="*/ 119388 w 119388"/>
              <a:gd name="connsiteY0" fmla="*/ 0 h 404289"/>
              <a:gd name="connsiteX1" fmla="*/ 81401 w 119388"/>
              <a:gd name="connsiteY1" fmla="*/ 40701 h 404289"/>
              <a:gd name="connsiteX2" fmla="*/ 97681 w 119388"/>
              <a:gd name="connsiteY2" fmla="*/ 219782 h 404289"/>
              <a:gd name="connsiteX3" fmla="*/ 54267 w 119388"/>
              <a:gd name="connsiteY3" fmla="*/ 358163 h 404289"/>
              <a:gd name="connsiteX4" fmla="*/ 0 w 119388"/>
              <a:gd name="connsiteY4" fmla="*/ 404289 h 404289"/>
              <a:gd name="connsiteX0" fmla="*/ 119388 w 119388"/>
              <a:gd name="connsiteY0" fmla="*/ 0 h 404289"/>
              <a:gd name="connsiteX1" fmla="*/ 94967 w 119388"/>
              <a:gd name="connsiteY1" fmla="*/ 46127 h 404289"/>
              <a:gd name="connsiteX2" fmla="*/ 97681 w 119388"/>
              <a:gd name="connsiteY2" fmla="*/ 219782 h 404289"/>
              <a:gd name="connsiteX3" fmla="*/ 54267 w 119388"/>
              <a:gd name="connsiteY3" fmla="*/ 358163 h 404289"/>
              <a:gd name="connsiteX4" fmla="*/ 0 w 119388"/>
              <a:gd name="connsiteY4" fmla="*/ 404289 h 404289"/>
              <a:gd name="connsiteX0" fmla="*/ 119388 w 119388"/>
              <a:gd name="connsiteY0" fmla="*/ 0 h 404289"/>
              <a:gd name="connsiteX1" fmla="*/ 94967 w 119388"/>
              <a:gd name="connsiteY1" fmla="*/ 46127 h 404289"/>
              <a:gd name="connsiteX2" fmla="*/ 97681 w 119388"/>
              <a:gd name="connsiteY2" fmla="*/ 219782 h 404289"/>
              <a:gd name="connsiteX3" fmla="*/ 51554 w 119388"/>
              <a:gd name="connsiteY3" fmla="*/ 352736 h 404289"/>
              <a:gd name="connsiteX4" fmla="*/ 0 w 119388"/>
              <a:gd name="connsiteY4" fmla="*/ 404289 h 40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8" h="404289">
                <a:moveTo>
                  <a:pt x="119388" y="0"/>
                </a:moveTo>
                <a:cubicBezTo>
                  <a:pt x="117127" y="16732"/>
                  <a:pt x="100846" y="9497"/>
                  <a:pt x="94967" y="46127"/>
                </a:cubicBezTo>
                <a:cubicBezTo>
                  <a:pt x="89088" y="82757"/>
                  <a:pt x="104916" y="168681"/>
                  <a:pt x="97681" y="219782"/>
                </a:cubicBezTo>
                <a:cubicBezTo>
                  <a:pt x="90446" y="270883"/>
                  <a:pt x="67834" y="321985"/>
                  <a:pt x="51554" y="352736"/>
                </a:cubicBezTo>
                <a:cubicBezTo>
                  <a:pt x="35274" y="383487"/>
                  <a:pt x="11757" y="395470"/>
                  <a:pt x="0" y="404289"/>
                </a:cubicBezTo>
              </a:path>
            </a:pathLst>
          </a:custGeom>
          <a:noFill/>
          <a:ln w="19050">
            <a:solidFill>
              <a:srgbClr val="CC6600"/>
            </a:solidFill>
          </a:ln>
        </p:spPr>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D9BFFDD8-BC07-4751-8645-A20C3D89F15A}"/>
              </a:ext>
            </a:extLst>
          </p:cNvPr>
          <p:cNvSpPr/>
          <p:nvPr/>
        </p:nvSpPr>
        <p:spPr>
          <a:xfrm>
            <a:off x="6693842" y="4951869"/>
            <a:ext cx="485690" cy="390944"/>
          </a:xfrm>
          <a:custGeom>
            <a:avLst/>
            <a:gdLst>
              <a:gd name="connsiteX0" fmla="*/ 81401 w 477550"/>
              <a:gd name="connsiteY0" fmla="*/ 0 h 412430"/>
              <a:gd name="connsiteX1" fmla="*/ 477550 w 477550"/>
              <a:gd name="connsiteY1" fmla="*/ 2714 h 412430"/>
              <a:gd name="connsiteX2" fmla="*/ 274049 w 477550"/>
              <a:gd name="connsiteY2" fmla="*/ 412430 h 412430"/>
              <a:gd name="connsiteX3" fmla="*/ 0 w 477550"/>
              <a:gd name="connsiteY3" fmla="*/ 407003 h 412430"/>
              <a:gd name="connsiteX4" fmla="*/ 81401 w 477550"/>
              <a:gd name="connsiteY4" fmla="*/ 0 h 412430"/>
              <a:gd name="connsiteX0" fmla="*/ 81401 w 477550"/>
              <a:gd name="connsiteY0" fmla="*/ 0 h 412430"/>
              <a:gd name="connsiteX1" fmla="*/ 477550 w 477550"/>
              <a:gd name="connsiteY1" fmla="*/ 2714 h 412430"/>
              <a:gd name="connsiteX2" fmla="*/ 295392 w 477550"/>
              <a:gd name="connsiteY2" fmla="*/ 412430 h 412430"/>
              <a:gd name="connsiteX3" fmla="*/ 0 w 477550"/>
              <a:gd name="connsiteY3" fmla="*/ 407003 h 412430"/>
              <a:gd name="connsiteX4" fmla="*/ 81401 w 477550"/>
              <a:gd name="connsiteY4" fmla="*/ 0 h 41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550" h="412430">
                <a:moveTo>
                  <a:pt x="81401" y="0"/>
                </a:moveTo>
                <a:lnTo>
                  <a:pt x="477550" y="2714"/>
                </a:lnTo>
                <a:lnTo>
                  <a:pt x="295392" y="412430"/>
                </a:lnTo>
                <a:lnTo>
                  <a:pt x="0" y="407003"/>
                </a:lnTo>
                <a:lnTo>
                  <a:pt x="81401" y="0"/>
                </a:lnTo>
                <a:close/>
              </a:path>
            </a:pathLst>
          </a:custGeom>
          <a:solidFill>
            <a:srgbClr val="FFFF00"/>
          </a:solidFill>
          <a:effectLst>
            <a:outerShdw blurRad="50800" dist="38100" dir="2700000" algn="tl" rotWithShape="0">
              <a:prstClr val="black">
                <a:alpha val="40000"/>
              </a:prstClr>
            </a:outerShdw>
          </a:effectLst>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60" name="フリーフォーム: 図形 59">
            <a:extLst>
              <a:ext uri="{FF2B5EF4-FFF2-40B4-BE49-F238E27FC236}">
                <a16:creationId xmlns:a16="http://schemas.microsoft.com/office/drawing/2014/main" id="{44A5B932-4025-4BF1-A284-19B7A86CE38B}"/>
              </a:ext>
            </a:extLst>
          </p:cNvPr>
          <p:cNvSpPr/>
          <p:nvPr/>
        </p:nvSpPr>
        <p:spPr>
          <a:xfrm>
            <a:off x="7014018" y="4960010"/>
            <a:ext cx="778732" cy="656632"/>
          </a:xfrm>
          <a:custGeom>
            <a:avLst/>
            <a:gdLst>
              <a:gd name="connsiteX0" fmla="*/ 244202 w 778732"/>
              <a:gd name="connsiteY0" fmla="*/ 0 h 643065"/>
              <a:gd name="connsiteX1" fmla="*/ 0 w 778732"/>
              <a:gd name="connsiteY1" fmla="*/ 510111 h 643065"/>
              <a:gd name="connsiteX2" fmla="*/ 162801 w 778732"/>
              <a:gd name="connsiteY2" fmla="*/ 529104 h 643065"/>
              <a:gd name="connsiteX3" fmla="*/ 322889 w 778732"/>
              <a:gd name="connsiteY3" fmla="*/ 588798 h 643065"/>
              <a:gd name="connsiteX4" fmla="*/ 415143 w 778732"/>
              <a:gd name="connsiteY4" fmla="*/ 643065 h 643065"/>
              <a:gd name="connsiteX5" fmla="*/ 423283 w 778732"/>
              <a:gd name="connsiteY5" fmla="*/ 423284 h 643065"/>
              <a:gd name="connsiteX6" fmla="*/ 599651 w 778732"/>
              <a:gd name="connsiteY6" fmla="*/ 428710 h 643065"/>
              <a:gd name="connsiteX7" fmla="*/ 610504 w 778732"/>
              <a:gd name="connsiteY7" fmla="*/ 358163 h 643065"/>
              <a:gd name="connsiteX8" fmla="*/ 778732 w 778732"/>
              <a:gd name="connsiteY8" fmla="*/ 339170 h 643065"/>
              <a:gd name="connsiteX9" fmla="*/ 778732 w 778732"/>
              <a:gd name="connsiteY9" fmla="*/ 244202 h 643065"/>
              <a:gd name="connsiteX10" fmla="*/ 472123 w 778732"/>
              <a:gd name="connsiteY10" fmla="*/ 238776 h 643065"/>
              <a:gd name="connsiteX11" fmla="*/ 453130 w 778732"/>
              <a:gd name="connsiteY11" fmla="*/ 92255 h 643065"/>
              <a:gd name="connsiteX12" fmla="*/ 385296 w 778732"/>
              <a:gd name="connsiteY12" fmla="*/ 43414 h 643065"/>
              <a:gd name="connsiteX13" fmla="*/ 301182 w 778732"/>
              <a:gd name="connsiteY13" fmla="*/ 16281 h 643065"/>
              <a:gd name="connsiteX14" fmla="*/ 244202 w 778732"/>
              <a:gd name="connsiteY14" fmla="*/ 0 h 643065"/>
              <a:gd name="connsiteX0" fmla="*/ 244202 w 778732"/>
              <a:gd name="connsiteY0" fmla="*/ 0 h 643065"/>
              <a:gd name="connsiteX1" fmla="*/ 0 w 778732"/>
              <a:gd name="connsiteY1" fmla="*/ 510111 h 643065"/>
              <a:gd name="connsiteX2" fmla="*/ 162801 w 778732"/>
              <a:gd name="connsiteY2" fmla="*/ 529104 h 643065"/>
              <a:gd name="connsiteX3" fmla="*/ 322889 w 778732"/>
              <a:gd name="connsiteY3" fmla="*/ 588798 h 643065"/>
              <a:gd name="connsiteX4" fmla="*/ 415143 w 778732"/>
              <a:gd name="connsiteY4" fmla="*/ 643065 h 643065"/>
              <a:gd name="connsiteX5" fmla="*/ 423283 w 778732"/>
              <a:gd name="connsiteY5" fmla="*/ 423284 h 643065"/>
              <a:gd name="connsiteX6" fmla="*/ 599651 w 778732"/>
              <a:gd name="connsiteY6" fmla="*/ 428710 h 643065"/>
              <a:gd name="connsiteX7" fmla="*/ 610504 w 778732"/>
              <a:gd name="connsiteY7" fmla="*/ 358163 h 643065"/>
              <a:gd name="connsiteX8" fmla="*/ 778732 w 778732"/>
              <a:gd name="connsiteY8" fmla="*/ 339170 h 643065"/>
              <a:gd name="connsiteX9" fmla="*/ 778732 w 778732"/>
              <a:gd name="connsiteY9" fmla="*/ 244202 h 643065"/>
              <a:gd name="connsiteX10" fmla="*/ 447703 w 778732"/>
              <a:gd name="connsiteY10" fmla="*/ 238776 h 643065"/>
              <a:gd name="connsiteX11" fmla="*/ 453130 w 778732"/>
              <a:gd name="connsiteY11" fmla="*/ 92255 h 643065"/>
              <a:gd name="connsiteX12" fmla="*/ 385296 w 778732"/>
              <a:gd name="connsiteY12" fmla="*/ 43414 h 643065"/>
              <a:gd name="connsiteX13" fmla="*/ 301182 w 778732"/>
              <a:gd name="connsiteY13" fmla="*/ 16281 h 643065"/>
              <a:gd name="connsiteX14" fmla="*/ 244202 w 778732"/>
              <a:gd name="connsiteY14" fmla="*/ 0 h 643065"/>
              <a:gd name="connsiteX0" fmla="*/ 244202 w 778732"/>
              <a:gd name="connsiteY0" fmla="*/ 0 h 643065"/>
              <a:gd name="connsiteX1" fmla="*/ 0 w 778732"/>
              <a:gd name="connsiteY1" fmla="*/ 510111 h 643065"/>
              <a:gd name="connsiteX2" fmla="*/ 162801 w 778732"/>
              <a:gd name="connsiteY2" fmla="*/ 529104 h 643065"/>
              <a:gd name="connsiteX3" fmla="*/ 322889 w 778732"/>
              <a:gd name="connsiteY3" fmla="*/ 588798 h 643065"/>
              <a:gd name="connsiteX4" fmla="*/ 415143 w 778732"/>
              <a:gd name="connsiteY4" fmla="*/ 643065 h 643065"/>
              <a:gd name="connsiteX5" fmla="*/ 423283 w 778732"/>
              <a:gd name="connsiteY5" fmla="*/ 423284 h 643065"/>
              <a:gd name="connsiteX6" fmla="*/ 599651 w 778732"/>
              <a:gd name="connsiteY6" fmla="*/ 428710 h 643065"/>
              <a:gd name="connsiteX7" fmla="*/ 602363 w 778732"/>
              <a:gd name="connsiteY7" fmla="*/ 352736 h 643065"/>
              <a:gd name="connsiteX8" fmla="*/ 778732 w 778732"/>
              <a:gd name="connsiteY8" fmla="*/ 339170 h 643065"/>
              <a:gd name="connsiteX9" fmla="*/ 778732 w 778732"/>
              <a:gd name="connsiteY9" fmla="*/ 244202 h 643065"/>
              <a:gd name="connsiteX10" fmla="*/ 447703 w 778732"/>
              <a:gd name="connsiteY10" fmla="*/ 238776 h 643065"/>
              <a:gd name="connsiteX11" fmla="*/ 453130 w 778732"/>
              <a:gd name="connsiteY11" fmla="*/ 92255 h 643065"/>
              <a:gd name="connsiteX12" fmla="*/ 385296 w 778732"/>
              <a:gd name="connsiteY12" fmla="*/ 43414 h 643065"/>
              <a:gd name="connsiteX13" fmla="*/ 301182 w 778732"/>
              <a:gd name="connsiteY13" fmla="*/ 16281 h 643065"/>
              <a:gd name="connsiteX14" fmla="*/ 244202 w 778732"/>
              <a:gd name="connsiteY14" fmla="*/ 0 h 643065"/>
              <a:gd name="connsiteX0" fmla="*/ 244202 w 778732"/>
              <a:gd name="connsiteY0" fmla="*/ 0 h 643065"/>
              <a:gd name="connsiteX1" fmla="*/ 0 w 778732"/>
              <a:gd name="connsiteY1" fmla="*/ 510111 h 643065"/>
              <a:gd name="connsiteX2" fmla="*/ 162801 w 778732"/>
              <a:gd name="connsiteY2" fmla="*/ 529104 h 643065"/>
              <a:gd name="connsiteX3" fmla="*/ 322889 w 778732"/>
              <a:gd name="connsiteY3" fmla="*/ 588798 h 643065"/>
              <a:gd name="connsiteX4" fmla="*/ 415143 w 778732"/>
              <a:gd name="connsiteY4" fmla="*/ 643065 h 643065"/>
              <a:gd name="connsiteX5" fmla="*/ 423283 w 778732"/>
              <a:gd name="connsiteY5" fmla="*/ 423284 h 643065"/>
              <a:gd name="connsiteX6" fmla="*/ 599651 w 778732"/>
              <a:gd name="connsiteY6" fmla="*/ 428710 h 643065"/>
              <a:gd name="connsiteX7" fmla="*/ 602363 w 778732"/>
              <a:gd name="connsiteY7" fmla="*/ 339170 h 643065"/>
              <a:gd name="connsiteX8" fmla="*/ 778732 w 778732"/>
              <a:gd name="connsiteY8" fmla="*/ 339170 h 643065"/>
              <a:gd name="connsiteX9" fmla="*/ 778732 w 778732"/>
              <a:gd name="connsiteY9" fmla="*/ 244202 h 643065"/>
              <a:gd name="connsiteX10" fmla="*/ 447703 w 778732"/>
              <a:gd name="connsiteY10" fmla="*/ 238776 h 643065"/>
              <a:gd name="connsiteX11" fmla="*/ 453130 w 778732"/>
              <a:gd name="connsiteY11" fmla="*/ 92255 h 643065"/>
              <a:gd name="connsiteX12" fmla="*/ 385296 w 778732"/>
              <a:gd name="connsiteY12" fmla="*/ 43414 h 643065"/>
              <a:gd name="connsiteX13" fmla="*/ 301182 w 778732"/>
              <a:gd name="connsiteY13" fmla="*/ 16281 h 643065"/>
              <a:gd name="connsiteX14" fmla="*/ 244202 w 778732"/>
              <a:gd name="connsiteY14" fmla="*/ 0 h 643065"/>
              <a:gd name="connsiteX0" fmla="*/ 244202 w 778732"/>
              <a:gd name="connsiteY0" fmla="*/ 0 h 643065"/>
              <a:gd name="connsiteX1" fmla="*/ 0 w 778732"/>
              <a:gd name="connsiteY1" fmla="*/ 510111 h 643065"/>
              <a:gd name="connsiteX2" fmla="*/ 162801 w 778732"/>
              <a:gd name="connsiteY2" fmla="*/ 529104 h 643065"/>
              <a:gd name="connsiteX3" fmla="*/ 322889 w 778732"/>
              <a:gd name="connsiteY3" fmla="*/ 588798 h 643065"/>
              <a:gd name="connsiteX4" fmla="*/ 415143 w 778732"/>
              <a:gd name="connsiteY4" fmla="*/ 643065 h 643065"/>
              <a:gd name="connsiteX5" fmla="*/ 423283 w 778732"/>
              <a:gd name="connsiteY5" fmla="*/ 423284 h 643065"/>
              <a:gd name="connsiteX6" fmla="*/ 599651 w 778732"/>
              <a:gd name="connsiteY6" fmla="*/ 428710 h 643065"/>
              <a:gd name="connsiteX7" fmla="*/ 602363 w 778732"/>
              <a:gd name="connsiteY7" fmla="*/ 339170 h 643065"/>
              <a:gd name="connsiteX8" fmla="*/ 778732 w 778732"/>
              <a:gd name="connsiteY8" fmla="*/ 339170 h 643065"/>
              <a:gd name="connsiteX9" fmla="*/ 778732 w 778732"/>
              <a:gd name="connsiteY9" fmla="*/ 244202 h 643065"/>
              <a:gd name="connsiteX10" fmla="*/ 447703 w 778732"/>
              <a:gd name="connsiteY10" fmla="*/ 238776 h 643065"/>
              <a:gd name="connsiteX11" fmla="*/ 453130 w 778732"/>
              <a:gd name="connsiteY11" fmla="*/ 92255 h 643065"/>
              <a:gd name="connsiteX12" fmla="*/ 385296 w 778732"/>
              <a:gd name="connsiteY12" fmla="*/ 43414 h 643065"/>
              <a:gd name="connsiteX13" fmla="*/ 301182 w 778732"/>
              <a:gd name="connsiteY13" fmla="*/ 16281 h 643065"/>
              <a:gd name="connsiteX14" fmla="*/ 244202 w 778732"/>
              <a:gd name="connsiteY14" fmla="*/ 0 h 643065"/>
              <a:gd name="connsiteX0" fmla="*/ 244202 w 778732"/>
              <a:gd name="connsiteY0" fmla="*/ 0 h 656632"/>
              <a:gd name="connsiteX1" fmla="*/ 0 w 778732"/>
              <a:gd name="connsiteY1" fmla="*/ 510111 h 656632"/>
              <a:gd name="connsiteX2" fmla="*/ 162801 w 778732"/>
              <a:gd name="connsiteY2" fmla="*/ 529104 h 656632"/>
              <a:gd name="connsiteX3" fmla="*/ 322889 w 778732"/>
              <a:gd name="connsiteY3" fmla="*/ 588798 h 656632"/>
              <a:gd name="connsiteX4" fmla="*/ 415143 w 778732"/>
              <a:gd name="connsiteY4" fmla="*/ 656632 h 656632"/>
              <a:gd name="connsiteX5" fmla="*/ 423283 w 778732"/>
              <a:gd name="connsiteY5" fmla="*/ 423284 h 656632"/>
              <a:gd name="connsiteX6" fmla="*/ 599651 w 778732"/>
              <a:gd name="connsiteY6" fmla="*/ 428710 h 656632"/>
              <a:gd name="connsiteX7" fmla="*/ 602363 w 778732"/>
              <a:gd name="connsiteY7" fmla="*/ 339170 h 656632"/>
              <a:gd name="connsiteX8" fmla="*/ 778732 w 778732"/>
              <a:gd name="connsiteY8" fmla="*/ 339170 h 656632"/>
              <a:gd name="connsiteX9" fmla="*/ 778732 w 778732"/>
              <a:gd name="connsiteY9" fmla="*/ 244202 h 656632"/>
              <a:gd name="connsiteX10" fmla="*/ 447703 w 778732"/>
              <a:gd name="connsiteY10" fmla="*/ 238776 h 656632"/>
              <a:gd name="connsiteX11" fmla="*/ 453130 w 778732"/>
              <a:gd name="connsiteY11" fmla="*/ 92255 h 656632"/>
              <a:gd name="connsiteX12" fmla="*/ 385296 w 778732"/>
              <a:gd name="connsiteY12" fmla="*/ 43414 h 656632"/>
              <a:gd name="connsiteX13" fmla="*/ 301182 w 778732"/>
              <a:gd name="connsiteY13" fmla="*/ 16281 h 656632"/>
              <a:gd name="connsiteX14" fmla="*/ 244202 w 778732"/>
              <a:gd name="connsiteY14" fmla="*/ 0 h 656632"/>
              <a:gd name="connsiteX0" fmla="*/ 244202 w 778732"/>
              <a:gd name="connsiteY0" fmla="*/ 0 h 656632"/>
              <a:gd name="connsiteX1" fmla="*/ 0 w 778732"/>
              <a:gd name="connsiteY1" fmla="*/ 510111 h 656632"/>
              <a:gd name="connsiteX2" fmla="*/ 162801 w 778732"/>
              <a:gd name="connsiteY2" fmla="*/ 529104 h 656632"/>
              <a:gd name="connsiteX3" fmla="*/ 320176 w 778732"/>
              <a:gd name="connsiteY3" fmla="*/ 596938 h 656632"/>
              <a:gd name="connsiteX4" fmla="*/ 415143 w 778732"/>
              <a:gd name="connsiteY4" fmla="*/ 656632 h 656632"/>
              <a:gd name="connsiteX5" fmla="*/ 423283 w 778732"/>
              <a:gd name="connsiteY5" fmla="*/ 423284 h 656632"/>
              <a:gd name="connsiteX6" fmla="*/ 599651 w 778732"/>
              <a:gd name="connsiteY6" fmla="*/ 428710 h 656632"/>
              <a:gd name="connsiteX7" fmla="*/ 602363 w 778732"/>
              <a:gd name="connsiteY7" fmla="*/ 339170 h 656632"/>
              <a:gd name="connsiteX8" fmla="*/ 778732 w 778732"/>
              <a:gd name="connsiteY8" fmla="*/ 339170 h 656632"/>
              <a:gd name="connsiteX9" fmla="*/ 778732 w 778732"/>
              <a:gd name="connsiteY9" fmla="*/ 244202 h 656632"/>
              <a:gd name="connsiteX10" fmla="*/ 447703 w 778732"/>
              <a:gd name="connsiteY10" fmla="*/ 238776 h 656632"/>
              <a:gd name="connsiteX11" fmla="*/ 453130 w 778732"/>
              <a:gd name="connsiteY11" fmla="*/ 92255 h 656632"/>
              <a:gd name="connsiteX12" fmla="*/ 385296 w 778732"/>
              <a:gd name="connsiteY12" fmla="*/ 43414 h 656632"/>
              <a:gd name="connsiteX13" fmla="*/ 301182 w 778732"/>
              <a:gd name="connsiteY13" fmla="*/ 16281 h 656632"/>
              <a:gd name="connsiteX14" fmla="*/ 244202 w 778732"/>
              <a:gd name="connsiteY14" fmla="*/ 0 h 656632"/>
              <a:gd name="connsiteX0" fmla="*/ 244202 w 778732"/>
              <a:gd name="connsiteY0" fmla="*/ 0 h 656632"/>
              <a:gd name="connsiteX1" fmla="*/ 0 w 778732"/>
              <a:gd name="connsiteY1" fmla="*/ 510111 h 656632"/>
              <a:gd name="connsiteX2" fmla="*/ 162801 w 778732"/>
              <a:gd name="connsiteY2" fmla="*/ 537244 h 656632"/>
              <a:gd name="connsiteX3" fmla="*/ 320176 w 778732"/>
              <a:gd name="connsiteY3" fmla="*/ 596938 h 656632"/>
              <a:gd name="connsiteX4" fmla="*/ 415143 w 778732"/>
              <a:gd name="connsiteY4" fmla="*/ 656632 h 656632"/>
              <a:gd name="connsiteX5" fmla="*/ 423283 w 778732"/>
              <a:gd name="connsiteY5" fmla="*/ 423284 h 656632"/>
              <a:gd name="connsiteX6" fmla="*/ 599651 w 778732"/>
              <a:gd name="connsiteY6" fmla="*/ 428710 h 656632"/>
              <a:gd name="connsiteX7" fmla="*/ 602363 w 778732"/>
              <a:gd name="connsiteY7" fmla="*/ 339170 h 656632"/>
              <a:gd name="connsiteX8" fmla="*/ 778732 w 778732"/>
              <a:gd name="connsiteY8" fmla="*/ 339170 h 656632"/>
              <a:gd name="connsiteX9" fmla="*/ 778732 w 778732"/>
              <a:gd name="connsiteY9" fmla="*/ 244202 h 656632"/>
              <a:gd name="connsiteX10" fmla="*/ 447703 w 778732"/>
              <a:gd name="connsiteY10" fmla="*/ 238776 h 656632"/>
              <a:gd name="connsiteX11" fmla="*/ 453130 w 778732"/>
              <a:gd name="connsiteY11" fmla="*/ 92255 h 656632"/>
              <a:gd name="connsiteX12" fmla="*/ 385296 w 778732"/>
              <a:gd name="connsiteY12" fmla="*/ 43414 h 656632"/>
              <a:gd name="connsiteX13" fmla="*/ 301182 w 778732"/>
              <a:gd name="connsiteY13" fmla="*/ 16281 h 656632"/>
              <a:gd name="connsiteX14" fmla="*/ 244202 w 778732"/>
              <a:gd name="connsiteY14" fmla="*/ 0 h 65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8732" h="656632">
                <a:moveTo>
                  <a:pt x="244202" y="0"/>
                </a:moveTo>
                <a:lnTo>
                  <a:pt x="0" y="510111"/>
                </a:lnTo>
                <a:lnTo>
                  <a:pt x="162801" y="537244"/>
                </a:lnTo>
                <a:lnTo>
                  <a:pt x="320176" y="596938"/>
                </a:lnTo>
                <a:lnTo>
                  <a:pt x="415143" y="656632"/>
                </a:lnTo>
                <a:lnTo>
                  <a:pt x="423283" y="423284"/>
                </a:lnTo>
                <a:lnTo>
                  <a:pt x="599651" y="428710"/>
                </a:lnTo>
                <a:lnTo>
                  <a:pt x="602363" y="339170"/>
                </a:lnTo>
                <a:lnTo>
                  <a:pt x="778732" y="339170"/>
                </a:lnTo>
                <a:lnTo>
                  <a:pt x="778732" y="244202"/>
                </a:lnTo>
                <a:lnTo>
                  <a:pt x="447703" y="238776"/>
                </a:lnTo>
                <a:lnTo>
                  <a:pt x="453130" y="92255"/>
                </a:lnTo>
                <a:lnTo>
                  <a:pt x="385296" y="43414"/>
                </a:lnTo>
                <a:lnTo>
                  <a:pt x="301182" y="16281"/>
                </a:lnTo>
                <a:lnTo>
                  <a:pt x="244202" y="0"/>
                </a:lnTo>
                <a:close/>
              </a:path>
            </a:pathLst>
          </a:custGeom>
          <a:solidFill>
            <a:srgbClr val="92D050"/>
          </a:solidFill>
          <a:effectLst>
            <a:outerShdw blurRad="50800" dist="38100" dir="2700000" algn="tl" rotWithShape="0">
              <a:prstClr val="black">
                <a:alpha val="40000"/>
              </a:prstClr>
            </a:outerShdw>
          </a:effectLst>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572EE1E8-E615-40A3-AD15-3D0A6E9D96D5}"/>
              </a:ext>
            </a:extLst>
          </p:cNvPr>
          <p:cNvSpPr txBox="1"/>
          <p:nvPr/>
        </p:nvSpPr>
        <p:spPr>
          <a:xfrm>
            <a:off x="5506215" y="5625091"/>
            <a:ext cx="700207" cy="280013"/>
          </a:xfrm>
          <a:prstGeom prst="rect">
            <a:avLst/>
          </a:prstGeom>
          <a:noFill/>
        </p:spPr>
        <p:txBody>
          <a:bodyPr wrap="square" lIns="0" tIns="0" rIns="0" bIns="0" rtlCol="0">
            <a:spAutoFit/>
          </a:bodyPr>
          <a:lstStyle/>
          <a:p>
            <a:r>
              <a:rPr kumimoji="1" lang="ja-JP" altLang="en-US" sz="700" dirty="0">
                <a:ln w="3175">
                  <a:solidFill>
                    <a:srgbClr val="0000FF"/>
                  </a:solidFill>
                </a:ln>
                <a:solidFill>
                  <a:srgbClr val="0000FF"/>
                </a:solidFill>
                <a:effectLst>
                  <a:glow rad="63500">
                    <a:schemeClr val="bg1">
                      <a:alpha val="40000"/>
                    </a:schemeClr>
                  </a:glow>
                </a:effectLst>
                <a:latin typeface="+mn-ea"/>
                <a:ea typeface="+mn-ea"/>
              </a:rPr>
              <a:t>大阪モノレール</a:t>
            </a:r>
            <a:endParaRPr kumimoji="1" lang="en-US" altLang="ja-JP" sz="700" dirty="0">
              <a:ln w="3175">
                <a:solidFill>
                  <a:srgbClr val="0000FF"/>
                </a:solidFill>
              </a:ln>
              <a:solidFill>
                <a:srgbClr val="0000FF"/>
              </a:solidFill>
              <a:effectLst>
                <a:glow rad="63500">
                  <a:schemeClr val="bg1">
                    <a:alpha val="40000"/>
                  </a:schemeClr>
                </a:glow>
              </a:effectLst>
              <a:latin typeface="+mn-ea"/>
              <a:ea typeface="+mn-ea"/>
            </a:endParaRPr>
          </a:p>
          <a:p>
            <a:pPr>
              <a:lnSpc>
                <a:spcPts val="1500"/>
              </a:lnSpc>
              <a:spcBef>
                <a:spcPts val="0"/>
              </a:spcBef>
            </a:pPr>
            <a:r>
              <a:rPr lang="ja-JP" altLang="en-US" sz="1100" dirty="0">
                <a:ln w="3175">
                  <a:solidFill>
                    <a:srgbClr val="0000FF"/>
                  </a:solidFill>
                </a:ln>
                <a:solidFill>
                  <a:srgbClr val="0000FF"/>
                </a:solidFill>
                <a:effectLst>
                  <a:glow rad="63500">
                    <a:schemeClr val="bg1">
                      <a:alpha val="40000"/>
                    </a:schemeClr>
                  </a:glow>
                </a:effectLst>
                <a:latin typeface="+mn-ea"/>
                <a:ea typeface="+mn-ea"/>
              </a:rPr>
              <a:t>宇野辺駅</a:t>
            </a:r>
            <a:endParaRPr kumimoji="1" lang="ja-JP" altLang="en-US" sz="1100" dirty="0">
              <a:ln w="3175">
                <a:solidFill>
                  <a:srgbClr val="0000FF"/>
                </a:solidFill>
              </a:ln>
              <a:solidFill>
                <a:srgbClr val="0000FF"/>
              </a:solidFill>
              <a:effectLst>
                <a:glow rad="63500">
                  <a:schemeClr val="bg1">
                    <a:alpha val="40000"/>
                  </a:schemeClr>
                </a:glow>
              </a:effectLst>
              <a:latin typeface="+mn-ea"/>
              <a:ea typeface="+mn-ea"/>
            </a:endParaRPr>
          </a:p>
        </p:txBody>
      </p:sp>
      <p:sp>
        <p:nvSpPr>
          <p:cNvPr id="63" name="テキスト ボックス 62">
            <a:extLst>
              <a:ext uri="{FF2B5EF4-FFF2-40B4-BE49-F238E27FC236}">
                <a16:creationId xmlns:a16="http://schemas.microsoft.com/office/drawing/2014/main" id="{BCC3E554-426F-49AD-9E6D-77FCADCC2CFC}"/>
              </a:ext>
            </a:extLst>
          </p:cNvPr>
          <p:cNvSpPr txBox="1"/>
          <p:nvPr/>
        </p:nvSpPr>
        <p:spPr>
          <a:xfrm>
            <a:off x="7257357" y="6224434"/>
            <a:ext cx="700207" cy="280013"/>
          </a:xfrm>
          <a:prstGeom prst="rect">
            <a:avLst/>
          </a:prstGeom>
          <a:noFill/>
        </p:spPr>
        <p:txBody>
          <a:bodyPr wrap="square" lIns="0" tIns="0" rIns="0" bIns="0" rtlCol="0">
            <a:spAutoFit/>
          </a:bodyPr>
          <a:lstStyle/>
          <a:p>
            <a:r>
              <a:rPr kumimoji="1" lang="ja-JP" altLang="en-US" sz="700" dirty="0">
                <a:ln w="3175">
                  <a:solidFill>
                    <a:srgbClr val="0000FF"/>
                  </a:solidFill>
                </a:ln>
                <a:solidFill>
                  <a:srgbClr val="0000FF"/>
                </a:solidFill>
                <a:effectLst>
                  <a:glow rad="63500">
                    <a:schemeClr val="bg1">
                      <a:alpha val="40000"/>
                    </a:schemeClr>
                  </a:glow>
                </a:effectLst>
                <a:latin typeface="+mn-ea"/>
                <a:ea typeface="+mn-ea"/>
              </a:rPr>
              <a:t>大阪モノレール</a:t>
            </a:r>
            <a:endParaRPr kumimoji="1" lang="en-US" altLang="ja-JP" sz="700" dirty="0">
              <a:ln w="3175">
                <a:solidFill>
                  <a:srgbClr val="0000FF"/>
                </a:solidFill>
              </a:ln>
              <a:solidFill>
                <a:srgbClr val="0000FF"/>
              </a:solidFill>
              <a:effectLst>
                <a:glow rad="63500">
                  <a:schemeClr val="bg1">
                    <a:alpha val="40000"/>
                  </a:schemeClr>
                </a:glow>
              </a:effectLst>
              <a:latin typeface="+mn-ea"/>
              <a:ea typeface="+mn-ea"/>
            </a:endParaRPr>
          </a:p>
          <a:p>
            <a:pPr>
              <a:lnSpc>
                <a:spcPts val="1500"/>
              </a:lnSpc>
              <a:spcBef>
                <a:spcPts val="0"/>
              </a:spcBef>
            </a:pPr>
            <a:r>
              <a:rPr lang="ja-JP" altLang="en-US" sz="1100" dirty="0">
                <a:ln w="3175">
                  <a:solidFill>
                    <a:srgbClr val="0000FF"/>
                  </a:solidFill>
                </a:ln>
                <a:solidFill>
                  <a:srgbClr val="0000FF"/>
                </a:solidFill>
                <a:effectLst>
                  <a:glow rad="63500">
                    <a:schemeClr val="bg1">
                      <a:alpha val="40000"/>
                    </a:schemeClr>
                  </a:glow>
                </a:effectLst>
                <a:latin typeface="+mn-ea"/>
                <a:ea typeface="+mn-ea"/>
              </a:rPr>
              <a:t>南茨木駅</a:t>
            </a:r>
            <a:endParaRPr kumimoji="1" lang="ja-JP" altLang="en-US" sz="1100" dirty="0">
              <a:ln w="3175">
                <a:solidFill>
                  <a:srgbClr val="0000FF"/>
                </a:solidFill>
              </a:ln>
              <a:solidFill>
                <a:srgbClr val="0000FF"/>
              </a:solidFill>
              <a:effectLst>
                <a:glow rad="63500">
                  <a:schemeClr val="bg1">
                    <a:alpha val="40000"/>
                  </a:schemeClr>
                </a:glow>
              </a:effectLst>
              <a:latin typeface="+mn-ea"/>
              <a:ea typeface="+mn-ea"/>
            </a:endParaRPr>
          </a:p>
        </p:txBody>
      </p:sp>
      <p:sp>
        <p:nvSpPr>
          <p:cNvPr id="64" name="テキスト ボックス 63">
            <a:extLst>
              <a:ext uri="{FF2B5EF4-FFF2-40B4-BE49-F238E27FC236}">
                <a16:creationId xmlns:a16="http://schemas.microsoft.com/office/drawing/2014/main" id="{708838BF-1BD3-41CE-8839-6A4300E4ADF0}"/>
              </a:ext>
            </a:extLst>
          </p:cNvPr>
          <p:cNvSpPr txBox="1"/>
          <p:nvPr/>
        </p:nvSpPr>
        <p:spPr>
          <a:xfrm>
            <a:off x="7607460" y="4101299"/>
            <a:ext cx="700207" cy="169277"/>
          </a:xfrm>
          <a:prstGeom prst="rect">
            <a:avLst/>
          </a:prstGeom>
          <a:noFill/>
        </p:spPr>
        <p:txBody>
          <a:bodyPr wrap="square" lIns="0" tIns="0" rIns="0" bIns="0" rtlCol="0">
            <a:spAutoFit/>
          </a:bodyPr>
          <a:lstStyle/>
          <a:p>
            <a:r>
              <a:rPr kumimoji="1" lang="en-US" altLang="ja-JP" sz="1050" dirty="0">
                <a:ln w="3175">
                  <a:solidFill>
                    <a:schemeClr val="tx1"/>
                  </a:solidFill>
                </a:ln>
                <a:effectLst>
                  <a:glow rad="63500">
                    <a:schemeClr val="bg1">
                      <a:alpha val="40000"/>
                    </a:schemeClr>
                  </a:glow>
                </a:effectLst>
                <a:latin typeface="+mn-ea"/>
                <a:ea typeface="+mn-ea"/>
              </a:rPr>
              <a:t>JR</a:t>
            </a:r>
            <a:r>
              <a:rPr lang="ja-JP" altLang="en-US" sz="1100" dirty="0">
                <a:ln w="3175">
                  <a:solidFill>
                    <a:schemeClr val="tx1"/>
                  </a:solidFill>
                </a:ln>
                <a:effectLst>
                  <a:glow rad="63500">
                    <a:schemeClr val="bg1">
                      <a:alpha val="40000"/>
                    </a:schemeClr>
                  </a:glow>
                </a:effectLst>
                <a:latin typeface="+mn-ea"/>
                <a:ea typeface="+mn-ea"/>
              </a:rPr>
              <a:t>茨木駅</a:t>
            </a:r>
            <a:endParaRPr kumimoji="1" lang="ja-JP" altLang="en-US" sz="1100" dirty="0">
              <a:ln w="3175">
                <a:solidFill>
                  <a:schemeClr val="tx1"/>
                </a:solidFill>
              </a:ln>
              <a:effectLst>
                <a:glow rad="63500">
                  <a:schemeClr val="bg1">
                    <a:alpha val="40000"/>
                  </a:schemeClr>
                </a:glow>
              </a:effectLst>
              <a:latin typeface="+mn-ea"/>
              <a:ea typeface="+mn-ea"/>
            </a:endParaRPr>
          </a:p>
        </p:txBody>
      </p:sp>
      <p:sp>
        <p:nvSpPr>
          <p:cNvPr id="65" name="テキスト ボックス 64">
            <a:extLst>
              <a:ext uri="{FF2B5EF4-FFF2-40B4-BE49-F238E27FC236}">
                <a16:creationId xmlns:a16="http://schemas.microsoft.com/office/drawing/2014/main" id="{865C55F3-6AAE-426A-B14A-F4796510C60F}"/>
              </a:ext>
            </a:extLst>
          </p:cNvPr>
          <p:cNvSpPr txBox="1"/>
          <p:nvPr/>
        </p:nvSpPr>
        <p:spPr>
          <a:xfrm>
            <a:off x="7161249" y="5227485"/>
            <a:ext cx="509245" cy="107722"/>
          </a:xfrm>
          <a:prstGeom prst="rect">
            <a:avLst/>
          </a:prstGeom>
          <a:noFill/>
        </p:spPr>
        <p:txBody>
          <a:bodyPr wrap="square" lIns="0" tIns="0" rIns="0" bIns="0" rtlCol="0">
            <a:spAutoFit/>
          </a:bodyPr>
          <a:lstStyle/>
          <a:p>
            <a:r>
              <a:rPr kumimoji="1" lang="ja-JP" altLang="en-US" sz="700" dirty="0">
                <a:ln w="3175">
                  <a:solidFill>
                    <a:schemeClr val="tx1"/>
                  </a:solidFill>
                </a:ln>
                <a:effectLst>
                  <a:glow rad="63500">
                    <a:schemeClr val="bg1">
                      <a:alpha val="40000"/>
                    </a:schemeClr>
                  </a:glow>
                </a:effectLst>
                <a:latin typeface="+mn-ea"/>
                <a:ea typeface="+mn-ea"/>
              </a:rPr>
              <a:t>立命館大学</a:t>
            </a:r>
            <a:endParaRPr kumimoji="1" lang="ja-JP" altLang="en-US" dirty="0">
              <a:ln w="3175">
                <a:solidFill>
                  <a:schemeClr val="tx1"/>
                </a:solidFill>
              </a:ln>
              <a:effectLst>
                <a:glow rad="63500">
                  <a:schemeClr val="bg1">
                    <a:alpha val="40000"/>
                  </a:schemeClr>
                </a:glow>
              </a:effectLst>
              <a:latin typeface="+mn-ea"/>
              <a:ea typeface="+mn-ea"/>
            </a:endParaRPr>
          </a:p>
        </p:txBody>
      </p:sp>
      <p:sp>
        <p:nvSpPr>
          <p:cNvPr id="66" name="テキスト ボックス 65">
            <a:extLst>
              <a:ext uri="{FF2B5EF4-FFF2-40B4-BE49-F238E27FC236}">
                <a16:creationId xmlns:a16="http://schemas.microsoft.com/office/drawing/2014/main" id="{4C00B64A-6395-4601-8ED3-AF1FA72C73EB}"/>
              </a:ext>
            </a:extLst>
          </p:cNvPr>
          <p:cNvSpPr txBox="1"/>
          <p:nvPr/>
        </p:nvSpPr>
        <p:spPr>
          <a:xfrm>
            <a:off x="6735042" y="5005055"/>
            <a:ext cx="304109" cy="307777"/>
          </a:xfrm>
          <a:prstGeom prst="rect">
            <a:avLst/>
          </a:prstGeom>
          <a:noFill/>
        </p:spPr>
        <p:txBody>
          <a:bodyPr wrap="square" lIns="0" tIns="0" rIns="0" bIns="0" rtlCol="0">
            <a:spAutoFit/>
          </a:bodyPr>
          <a:lstStyle/>
          <a:p>
            <a:pPr algn="ctr">
              <a:lnSpc>
                <a:spcPts val="800"/>
              </a:lnSpc>
              <a:spcBef>
                <a:spcPts val="0"/>
              </a:spcBef>
            </a:pPr>
            <a:r>
              <a:rPr kumimoji="1" lang="ja-JP" altLang="en-US" sz="700" dirty="0">
                <a:ln w="3175">
                  <a:solidFill>
                    <a:schemeClr val="tx1"/>
                  </a:solidFill>
                </a:ln>
                <a:effectLst>
                  <a:glow rad="63500">
                    <a:schemeClr val="bg1">
                      <a:alpha val="40000"/>
                    </a:schemeClr>
                  </a:glow>
                </a:effectLst>
                <a:latin typeface="+mn-ea"/>
                <a:ea typeface="+mn-ea"/>
              </a:rPr>
              <a:t>イオン</a:t>
            </a:r>
            <a:endParaRPr kumimoji="1" lang="en-US" altLang="ja-JP" sz="700" dirty="0">
              <a:ln w="3175">
                <a:solidFill>
                  <a:schemeClr val="tx1"/>
                </a:solidFill>
              </a:ln>
              <a:effectLst>
                <a:glow rad="63500">
                  <a:schemeClr val="bg1">
                    <a:alpha val="40000"/>
                  </a:schemeClr>
                </a:glow>
              </a:effectLst>
              <a:latin typeface="+mn-ea"/>
              <a:ea typeface="+mn-ea"/>
            </a:endParaRPr>
          </a:p>
          <a:p>
            <a:pPr algn="ctr">
              <a:lnSpc>
                <a:spcPts val="800"/>
              </a:lnSpc>
              <a:spcBef>
                <a:spcPts val="0"/>
              </a:spcBef>
            </a:pPr>
            <a:r>
              <a:rPr lang="ja-JP" altLang="en-US" sz="700" dirty="0">
                <a:ln w="3175">
                  <a:solidFill>
                    <a:schemeClr val="tx1"/>
                  </a:solidFill>
                </a:ln>
                <a:effectLst>
                  <a:glow rad="63500">
                    <a:schemeClr val="bg1">
                      <a:alpha val="40000"/>
                    </a:schemeClr>
                  </a:glow>
                </a:effectLst>
                <a:latin typeface="+mn-ea"/>
                <a:ea typeface="+mn-ea"/>
              </a:rPr>
              <a:t>モール</a:t>
            </a:r>
            <a:endParaRPr lang="en-US" altLang="ja-JP" sz="700" dirty="0">
              <a:ln w="3175">
                <a:solidFill>
                  <a:schemeClr val="tx1"/>
                </a:solidFill>
              </a:ln>
              <a:effectLst>
                <a:glow rad="63500">
                  <a:schemeClr val="bg1">
                    <a:alpha val="40000"/>
                  </a:schemeClr>
                </a:glow>
              </a:effectLst>
              <a:latin typeface="+mn-ea"/>
              <a:ea typeface="+mn-ea"/>
            </a:endParaRPr>
          </a:p>
          <a:p>
            <a:pPr algn="ctr">
              <a:lnSpc>
                <a:spcPts val="800"/>
              </a:lnSpc>
              <a:spcBef>
                <a:spcPts val="0"/>
              </a:spcBef>
            </a:pPr>
            <a:r>
              <a:rPr kumimoji="1" lang="ja-JP" altLang="en-US" sz="700" dirty="0">
                <a:ln w="3175">
                  <a:solidFill>
                    <a:schemeClr val="tx1"/>
                  </a:solidFill>
                </a:ln>
                <a:effectLst>
                  <a:glow rad="63500">
                    <a:schemeClr val="bg1">
                      <a:alpha val="40000"/>
                    </a:schemeClr>
                  </a:glow>
                </a:effectLst>
                <a:latin typeface="+mn-ea"/>
                <a:ea typeface="+mn-ea"/>
              </a:rPr>
              <a:t>茨木</a:t>
            </a:r>
            <a:endParaRPr kumimoji="1" lang="ja-JP" altLang="en-US" dirty="0">
              <a:ln w="3175">
                <a:solidFill>
                  <a:schemeClr val="tx1"/>
                </a:solidFill>
              </a:ln>
              <a:effectLst>
                <a:glow rad="63500">
                  <a:schemeClr val="bg1">
                    <a:alpha val="40000"/>
                  </a:schemeClr>
                </a:glow>
              </a:effectLst>
              <a:latin typeface="+mn-ea"/>
              <a:ea typeface="+mn-ea"/>
            </a:endParaRPr>
          </a:p>
        </p:txBody>
      </p:sp>
      <p:cxnSp>
        <p:nvCxnSpPr>
          <p:cNvPr id="36" name="直線コネクタ 35">
            <a:extLst>
              <a:ext uri="{FF2B5EF4-FFF2-40B4-BE49-F238E27FC236}">
                <a16:creationId xmlns:a16="http://schemas.microsoft.com/office/drawing/2014/main" id="{7292501F-BC5D-418E-A3A4-EF46B9BFDF2F}"/>
              </a:ext>
            </a:extLst>
          </p:cNvPr>
          <p:cNvCxnSpPr/>
          <p:nvPr/>
        </p:nvCxnSpPr>
        <p:spPr>
          <a:xfrm flipV="1">
            <a:off x="6495834" y="4227345"/>
            <a:ext cx="1066332" cy="223406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8" name="楕円 57">
            <a:extLst>
              <a:ext uri="{FF2B5EF4-FFF2-40B4-BE49-F238E27FC236}">
                <a16:creationId xmlns:a16="http://schemas.microsoft.com/office/drawing/2014/main" id="{946A8312-FE64-4606-A75E-36F5AB7DA28A}"/>
              </a:ext>
            </a:extLst>
          </p:cNvPr>
          <p:cNvSpPr/>
          <p:nvPr/>
        </p:nvSpPr>
        <p:spPr>
          <a:xfrm>
            <a:off x="7321895" y="4222129"/>
            <a:ext cx="291566" cy="291566"/>
          </a:xfrm>
          <a:prstGeom prst="ellipse">
            <a:avLst/>
          </a:prstGeom>
          <a:solidFill>
            <a:schemeClr val="bg1"/>
          </a:solidFill>
          <a:ln w="28575">
            <a:solidFill>
              <a:schemeClr val="tx1"/>
            </a:solid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75" name="テキスト ボックス 74">
            <a:extLst>
              <a:ext uri="{FF2B5EF4-FFF2-40B4-BE49-F238E27FC236}">
                <a16:creationId xmlns:a16="http://schemas.microsoft.com/office/drawing/2014/main" id="{91B5CD74-918E-40A6-A342-4929C317E384}"/>
              </a:ext>
            </a:extLst>
          </p:cNvPr>
          <p:cNvSpPr txBox="1"/>
          <p:nvPr/>
        </p:nvSpPr>
        <p:spPr>
          <a:xfrm rot="18667108">
            <a:off x="8253089" y="5607982"/>
            <a:ext cx="531647" cy="102592"/>
          </a:xfrm>
          <a:prstGeom prst="rect">
            <a:avLst/>
          </a:prstGeom>
          <a:noFill/>
        </p:spPr>
        <p:txBody>
          <a:bodyPr wrap="square" lIns="0" tIns="0" rIns="0" bIns="0" rtlCol="0">
            <a:spAutoFit/>
          </a:bodyPr>
          <a:lstStyle/>
          <a:p>
            <a:pPr algn="dist">
              <a:lnSpc>
                <a:spcPts val="800"/>
              </a:lnSpc>
              <a:spcBef>
                <a:spcPts val="0"/>
              </a:spcBef>
            </a:pPr>
            <a:r>
              <a:rPr lang="ja-JP" altLang="en-US" sz="700" dirty="0">
                <a:ln w="3175">
                  <a:noFill/>
                </a:ln>
                <a:solidFill>
                  <a:schemeClr val="tx1">
                    <a:lumMod val="65000"/>
                    <a:lumOff val="35000"/>
                  </a:schemeClr>
                </a:solidFill>
                <a:effectLst/>
                <a:latin typeface="+mn-ea"/>
                <a:ea typeface="+mn-ea"/>
              </a:rPr>
              <a:t>阪急京都線</a:t>
            </a:r>
            <a:endParaRPr kumimoji="1" lang="ja-JP" altLang="en-US" dirty="0">
              <a:ln w="3175">
                <a:noFill/>
              </a:ln>
              <a:solidFill>
                <a:schemeClr val="tx1">
                  <a:lumMod val="65000"/>
                  <a:lumOff val="35000"/>
                </a:schemeClr>
              </a:solidFill>
              <a:effectLst/>
              <a:latin typeface="+mn-ea"/>
              <a:ea typeface="+mn-ea"/>
            </a:endParaRPr>
          </a:p>
        </p:txBody>
      </p:sp>
      <p:sp>
        <p:nvSpPr>
          <p:cNvPr id="78" name="テキスト ボックス 77">
            <a:extLst>
              <a:ext uri="{FF2B5EF4-FFF2-40B4-BE49-F238E27FC236}">
                <a16:creationId xmlns:a16="http://schemas.microsoft.com/office/drawing/2014/main" id="{B7F1424F-CBCF-49CF-A9F8-100580431EC7}"/>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a:extLst>
              <a:ext uri="{FF2B5EF4-FFF2-40B4-BE49-F238E27FC236}">
                <a16:creationId xmlns:a16="http://schemas.microsoft.com/office/drawing/2014/main" id="{EA6B73E0-795E-4EAA-A43D-7E93C0C807DF}"/>
              </a:ext>
            </a:extLst>
          </p:cNvPr>
          <p:cNvGraphicFramePr>
            <a:graphicFrameLocks noGrp="1"/>
          </p:cNvGraphicFramePr>
          <p:nvPr>
            <p:extLst>
              <p:ext uri="{D42A27DB-BD31-4B8C-83A1-F6EECF244321}">
                <p14:modId xmlns:p14="http://schemas.microsoft.com/office/powerpoint/2010/main" val="1143581239"/>
              </p:ext>
            </p:extLst>
          </p:nvPr>
        </p:nvGraphicFramePr>
        <p:xfrm>
          <a:off x="5310949" y="1851468"/>
          <a:ext cx="4336568" cy="1290748"/>
        </p:xfrm>
        <a:graphic>
          <a:graphicData uri="http://schemas.openxmlformats.org/drawingml/2006/table">
            <a:tbl>
              <a:tblPr/>
              <a:tblGrid>
                <a:gridCol w="4336568">
                  <a:extLst>
                    <a:ext uri="{9D8B030D-6E8A-4147-A177-3AD203B41FA5}">
                      <a16:colId xmlns:a16="http://schemas.microsoft.com/office/drawing/2014/main" val="2905060771"/>
                    </a:ext>
                  </a:extLst>
                </a:gridCol>
              </a:tblGrid>
              <a:tr h="1290748">
                <a:tc>
                  <a:txBody>
                    <a:bodyPr/>
                    <a:lstStyle/>
                    <a:p>
                      <a:endParaRPr kumimoji="1" lang="ja-JP"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677394762"/>
                  </a:ext>
                </a:extLst>
              </a:tr>
            </a:tbl>
          </a:graphicData>
        </a:graphic>
      </p:graphicFrame>
      <p:sp>
        <p:nvSpPr>
          <p:cNvPr id="69" name="正方形/長方形 68">
            <a:extLst>
              <a:ext uri="{FF2B5EF4-FFF2-40B4-BE49-F238E27FC236}">
                <a16:creationId xmlns:a16="http://schemas.microsoft.com/office/drawing/2014/main" id="{EE949717-9412-4031-A77B-B3D7C56F0782}"/>
              </a:ext>
            </a:extLst>
          </p:cNvPr>
          <p:cNvSpPr/>
          <p:nvPr/>
        </p:nvSpPr>
        <p:spPr>
          <a:xfrm>
            <a:off x="5359751" y="3628207"/>
            <a:ext cx="4078701" cy="489732"/>
          </a:xfrm>
          <a:prstGeom prst="rect">
            <a:avLst/>
          </a:prstGeom>
        </p:spPr>
        <p:txBody>
          <a:bodyPr wrap="square">
            <a:noAutofit/>
          </a:bodyPr>
          <a:lstStyle/>
          <a:p>
            <a:r>
              <a:rPr lang="ja-JP" altLang="en-US" sz="1100" dirty="0">
                <a:latin typeface="+mn-ea"/>
                <a:ea typeface="+mn-ea"/>
              </a:rPr>
              <a:t>モノレール宇野辺駅と</a:t>
            </a:r>
            <a:r>
              <a:rPr lang="en-US" altLang="ja-JP" sz="1100" dirty="0">
                <a:latin typeface="+mn-ea"/>
                <a:ea typeface="+mn-ea"/>
              </a:rPr>
              <a:t>JR</a:t>
            </a:r>
            <a:r>
              <a:rPr lang="ja-JP" altLang="en-US" sz="1100" dirty="0">
                <a:latin typeface="+mn-ea"/>
                <a:ea typeface="+mn-ea"/>
              </a:rPr>
              <a:t>茨木駅のアクセス向上と沿線大学や商業施設との連携を図りながら、ラストワンマイルサービスの可能性など</a:t>
            </a:r>
            <a:r>
              <a:rPr lang="en-US" altLang="ja-JP" sz="1100" dirty="0" err="1">
                <a:latin typeface="+mn-ea"/>
                <a:ea typeface="+mn-ea"/>
              </a:rPr>
              <a:t>MaaS</a:t>
            </a:r>
            <a:r>
              <a:rPr lang="ja-JP" altLang="en-US" sz="1100" dirty="0" err="1">
                <a:latin typeface="+mn-ea"/>
                <a:ea typeface="+mn-ea"/>
              </a:rPr>
              <a:t>への</a:t>
            </a:r>
            <a:r>
              <a:rPr lang="ja-JP" altLang="en-US" sz="1100" dirty="0">
                <a:latin typeface="+mn-ea"/>
                <a:ea typeface="+mn-ea"/>
              </a:rPr>
              <a:t>展開について検討を深めます</a:t>
            </a:r>
            <a:r>
              <a:rPr lang="ja-JP" altLang="en-US" sz="1050" dirty="0">
                <a:latin typeface="+mn-ea"/>
                <a:ea typeface="+mn-ea"/>
              </a:rPr>
              <a:t>。</a:t>
            </a:r>
            <a:endParaRPr lang="en-US" altLang="ja-JP" sz="1050" dirty="0">
              <a:latin typeface="+mn-ea"/>
              <a:ea typeface="+mn-ea"/>
            </a:endParaRPr>
          </a:p>
        </p:txBody>
      </p:sp>
      <p:cxnSp>
        <p:nvCxnSpPr>
          <p:cNvPr id="4" name="直線矢印コネクタ 3">
            <a:extLst>
              <a:ext uri="{FF2B5EF4-FFF2-40B4-BE49-F238E27FC236}">
                <a16:creationId xmlns:a16="http://schemas.microsoft.com/office/drawing/2014/main" id="{E734C40F-8AAE-4572-A45D-BDA3AB50868D}"/>
              </a:ext>
            </a:extLst>
          </p:cNvPr>
          <p:cNvCxnSpPr>
            <a:cxnSpLocks/>
            <a:endCxn id="9" idx="7"/>
          </p:cNvCxnSpPr>
          <p:nvPr/>
        </p:nvCxnSpPr>
        <p:spPr>
          <a:xfrm flipH="1">
            <a:off x="6266981" y="4451330"/>
            <a:ext cx="1043988" cy="971902"/>
          </a:xfrm>
          <a:prstGeom prst="straightConnector1">
            <a:avLst/>
          </a:prstGeom>
          <a:ln w="63500">
            <a:solidFill>
              <a:srgbClr val="FF0000"/>
            </a:solidFill>
            <a:prstDash val="sysDot"/>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829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12">
            <a:extLst>
              <a:ext uri="{FF2B5EF4-FFF2-40B4-BE49-F238E27FC236}">
                <a16:creationId xmlns:a16="http://schemas.microsoft.com/office/drawing/2014/main" id="{EFAD05A4-E1B9-4196-99D6-6331DC1B2377}"/>
              </a:ext>
            </a:extLst>
          </p:cNvPr>
          <p:cNvSpPr/>
          <p:nvPr/>
        </p:nvSpPr>
        <p:spPr>
          <a:xfrm>
            <a:off x="6694332" y="2968199"/>
            <a:ext cx="2951906" cy="3420806"/>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p:txBody>
      </p:sp>
      <p:sp>
        <p:nvSpPr>
          <p:cNvPr id="39" name="角丸四角形 12">
            <a:extLst>
              <a:ext uri="{FF2B5EF4-FFF2-40B4-BE49-F238E27FC236}">
                <a16:creationId xmlns:a16="http://schemas.microsoft.com/office/drawing/2014/main" id="{9BF5FB12-8C0C-4AB6-85DA-828CC7147418}"/>
              </a:ext>
            </a:extLst>
          </p:cNvPr>
          <p:cNvSpPr/>
          <p:nvPr/>
        </p:nvSpPr>
        <p:spPr>
          <a:xfrm>
            <a:off x="322065" y="2968199"/>
            <a:ext cx="2951906" cy="3420806"/>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p:txBody>
      </p:sp>
      <p:sp>
        <p:nvSpPr>
          <p:cNvPr id="38" name="角丸四角形 12">
            <a:extLst>
              <a:ext uri="{FF2B5EF4-FFF2-40B4-BE49-F238E27FC236}">
                <a16:creationId xmlns:a16="http://schemas.microsoft.com/office/drawing/2014/main" id="{90B19320-BB85-4E7E-AEBE-A3D72356DBF4}"/>
              </a:ext>
            </a:extLst>
          </p:cNvPr>
          <p:cNvSpPr/>
          <p:nvPr/>
        </p:nvSpPr>
        <p:spPr>
          <a:xfrm>
            <a:off x="3516571" y="2968199"/>
            <a:ext cx="2951906" cy="3420806"/>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p:txBody>
      </p:sp>
      <p:sp>
        <p:nvSpPr>
          <p:cNvPr id="31" name="角丸四角形 15">
            <a:extLst>
              <a:ext uri="{FF2B5EF4-FFF2-40B4-BE49-F238E27FC236}">
                <a16:creationId xmlns:a16="http://schemas.microsoft.com/office/drawing/2014/main" id="{929D03AB-D0EA-4D27-83E4-81404CB3A0D2}"/>
              </a:ext>
            </a:extLst>
          </p:cNvPr>
          <p:cNvSpPr/>
          <p:nvPr/>
        </p:nvSpPr>
        <p:spPr>
          <a:xfrm>
            <a:off x="226503" y="2025253"/>
            <a:ext cx="9442550" cy="750944"/>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endParaRPr lang="en-US" altLang="ja-JP"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211015" y="1784553"/>
            <a:ext cx="9483969" cy="369332"/>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沿線の学校・企業・自治体との連携による街づくり</a:t>
            </a:r>
          </a:p>
        </p:txBody>
      </p:sp>
      <p:sp>
        <p:nvSpPr>
          <p:cNvPr id="35" name="正方形/長方形 34">
            <a:extLst>
              <a:ext uri="{FF2B5EF4-FFF2-40B4-BE49-F238E27FC236}">
                <a16:creationId xmlns:a16="http://schemas.microsoft.com/office/drawing/2014/main" id="{DC0E6151-8550-4BFF-9854-B3CF4B95D616}"/>
              </a:ext>
            </a:extLst>
          </p:cNvPr>
          <p:cNvSpPr/>
          <p:nvPr/>
        </p:nvSpPr>
        <p:spPr>
          <a:xfrm>
            <a:off x="98612" y="1379136"/>
            <a:ext cx="3584636" cy="369332"/>
          </a:xfrm>
          <a:prstGeom prst="rect">
            <a:avLst/>
          </a:prstGeom>
        </p:spPr>
        <p:txBody>
          <a:bodyPr wrap="none">
            <a:spAutoFit/>
          </a:bodyPr>
          <a:lstStyle/>
          <a:p>
            <a:r>
              <a:rPr lang="ja-JP" altLang="en-US" sz="1800" b="1" dirty="0">
                <a:solidFill>
                  <a:srgbClr val="140078">
                    <a:lumMod val="60000"/>
                    <a:lumOff val="40000"/>
                  </a:srgbClr>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800" b="1" dirty="0">
                <a:solidFill>
                  <a:srgbClr val="140078">
                    <a:lumMod val="60000"/>
                    <a:lumOff val="40000"/>
                  </a:srgbClr>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800" b="1" dirty="0">
                <a:solidFill>
                  <a:srgbClr val="140078">
                    <a:lumMod val="60000"/>
                    <a:lumOff val="40000"/>
                  </a:srgbClr>
                </a:solidFill>
                <a:latin typeface="Meiryo UI" panose="020B0604030504040204" pitchFamily="50" charset="-128"/>
                <a:ea typeface="Meiryo UI" panose="020B0604030504040204" pitchFamily="50" charset="-128"/>
                <a:cs typeface="Meiryo UI" panose="020B0604030504040204" pitchFamily="50" charset="-128"/>
              </a:rPr>
              <a:t>：連携による街づくり</a:t>
            </a:r>
            <a:endParaRPr lang="ja-JP" altLang="en-US" sz="1800" b="1" dirty="0">
              <a:solidFill>
                <a:srgbClr val="140078">
                  <a:lumMod val="60000"/>
                  <a:lumOff val="40000"/>
                </a:srgbClr>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B5325984-D2C3-4E26-83DF-EA0227EAD51C}"/>
              </a:ext>
            </a:extLst>
          </p:cNvPr>
          <p:cNvSpPr txBox="1"/>
          <p:nvPr/>
        </p:nvSpPr>
        <p:spPr>
          <a:xfrm>
            <a:off x="293615" y="2175180"/>
            <a:ext cx="9250993" cy="523220"/>
          </a:xfrm>
          <a:prstGeom prst="rect">
            <a:avLst/>
          </a:prstGeom>
          <a:solidFill>
            <a:schemeClr val="bg1"/>
          </a:solidFill>
        </p:spPr>
        <p:txBody>
          <a:bodyPr wrap="square" rtlCol="0">
            <a:spAutoFit/>
          </a:bodyPr>
          <a:lstStyle/>
          <a:p>
            <a:r>
              <a:rPr lang="ja-JP" altLang="en-US" sz="1400" dirty="0">
                <a:latin typeface="Meiryo UI" panose="020B0604030504040204" pitchFamily="50" charset="-128"/>
                <a:ea typeface="Meiryo UI" panose="020B0604030504040204" pitchFamily="50" charset="-128"/>
              </a:rPr>
              <a:t>　沿線施設・地域の学校・企業・自治体とつながりを密にし、魅力ある街づくり、にぎわいづくりを積極的に取り組むことによって、沿線の魅力を高め、街づくりに貢献してまいります。</a:t>
            </a:r>
            <a:endParaRPr lang="en-US" altLang="ja-JP" sz="1400" dirty="0">
              <a:latin typeface="Meiryo UI" panose="020B0604030504040204" pitchFamily="50" charset="-128"/>
              <a:ea typeface="Meiryo UI" panose="020B0604030504040204" pitchFamily="50" charset="-128"/>
            </a:endParaRPr>
          </a:p>
        </p:txBody>
      </p:sp>
      <p:pic>
        <p:nvPicPr>
          <p:cNvPr id="81" name="図 80">
            <a:extLst>
              <a:ext uri="{FF2B5EF4-FFF2-40B4-BE49-F238E27FC236}">
                <a16:creationId xmlns:a16="http://schemas.microsoft.com/office/drawing/2014/main" id="{C6DDAD7B-237C-4345-AAB3-B392EEA91EA5}"/>
              </a:ext>
            </a:extLst>
          </p:cNvPr>
          <p:cNvPicPr>
            <a:picLocks noChangeAspect="1"/>
          </p:cNvPicPr>
          <p:nvPr/>
        </p:nvPicPr>
        <p:blipFill>
          <a:blip r:embed="rId3"/>
          <a:stretch>
            <a:fillRect/>
          </a:stretch>
        </p:blipFill>
        <p:spPr>
          <a:xfrm>
            <a:off x="7178968" y="3797655"/>
            <a:ext cx="1930968" cy="1496461"/>
          </a:xfrm>
          <a:prstGeom prst="rect">
            <a:avLst/>
          </a:prstGeom>
        </p:spPr>
      </p:pic>
      <p:sp>
        <p:nvSpPr>
          <p:cNvPr id="51" name="正方形/長方形 50">
            <a:extLst>
              <a:ext uri="{FF2B5EF4-FFF2-40B4-BE49-F238E27FC236}">
                <a16:creationId xmlns:a16="http://schemas.microsoft.com/office/drawing/2014/main" id="{F1793FDF-2107-4DC6-B27E-59D9C46C553A}"/>
              </a:ext>
            </a:extLst>
          </p:cNvPr>
          <p:cNvSpPr/>
          <p:nvPr/>
        </p:nvSpPr>
        <p:spPr>
          <a:xfrm>
            <a:off x="374540" y="3039272"/>
            <a:ext cx="1760912"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①産学官との連携　</a:t>
            </a:r>
            <a:endParaRPr lang="en-US" altLang="ja-JP" sz="1200" b="1" dirty="0">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4BAB0055-1B3B-4BB3-A586-8C169B05331F}"/>
              </a:ext>
            </a:extLst>
          </p:cNvPr>
          <p:cNvSpPr/>
          <p:nvPr/>
        </p:nvSpPr>
        <p:spPr>
          <a:xfrm>
            <a:off x="3596117" y="3062530"/>
            <a:ext cx="2616489"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②周辺施設との連携</a:t>
            </a:r>
            <a:endParaRPr lang="en-US" altLang="ja-JP" sz="1200" b="1"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E5EF4C7F-684D-4ED8-A648-5E649A831EF2}"/>
              </a:ext>
            </a:extLst>
          </p:cNvPr>
          <p:cNvSpPr/>
          <p:nvPr/>
        </p:nvSpPr>
        <p:spPr>
          <a:xfrm>
            <a:off x="4419995" y="5760531"/>
            <a:ext cx="1145054" cy="577081"/>
          </a:xfrm>
          <a:prstGeom prst="rect">
            <a:avLst/>
          </a:prstGeom>
        </p:spPr>
        <p:txBody>
          <a:bodyPr wrap="square">
            <a:spAutoFit/>
          </a:bodyPr>
          <a:lstStyle/>
          <a:p>
            <a:pPr algn="ctr"/>
            <a:r>
              <a:rPr lang="en-US" altLang="ja-JP" sz="1050" dirty="0">
                <a:latin typeface="+mn-ea"/>
                <a:ea typeface="+mn-ea"/>
              </a:rPr>
              <a:t>EXPO</a:t>
            </a:r>
            <a:r>
              <a:rPr lang="ja-JP" altLang="en-US" sz="1050" dirty="0">
                <a:latin typeface="+mn-ea"/>
                <a:ea typeface="+mn-ea"/>
              </a:rPr>
              <a:t>’</a:t>
            </a:r>
            <a:r>
              <a:rPr lang="en-US" altLang="ja-JP" sz="1050" dirty="0">
                <a:latin typeface="+mn-ea"/>
                <a:ea typeface="+mn-ea"/>
              </a:rPr>
              <a:t>70</a:t>
            </a:r>
            <a:r>
              <a:rPr lang="ja-JP" altLang="en-US" sz="1050" dirty="0">
                <a:latin typeface="+mn-ea"/>
                <a:ea typeface="+mn-ea"/>
              </a:rPr>
              <a:t>基調　デザインラッピング車両運行</a:t>
            </a:r>
            <a:endParaRPr lang="ja-JP" altLang="en-US" sz="1050" u="sng" dirty="0">
              <a:solidFill>
                <a:srgbClr val="FF0000"/>
              </a:solidFill>
              <a:latin typeface="+mn-ea"/>
              <a:ea typeface="+mn-ea"/>
            </a:endParaRPr>
          </a:p>
        </p:txBody>
      </p:sp>
      <p:sp>
        <p:nvSpPr>
          <p:cNvPr id="72" name="正方形/長方形 71">
            <a:extLst>
              <a:ext uri="{FF2B5EF4-FFF2-40B4-BE49-F238E27FC236}">
                <a16:creationId xmlns:a16="http://schemas.microsoft.com/office/drawing/2014/main" id="{4401A2EF-DF53-4A4F-9B41-F0F37CC6A94E}"/>
              </a:ext>
            </a:extLst>
          </p:cNvPr>
          <p:cNvSpPr/>
          <p:nvPr/>
        </p:nvSpPr>
        <p:spPr>
          <a:xfrm>
            <a:off x="7516785" y="5794032"/>
            <a:ext cx="1145054" cy="415498"/>
          </a:xfrm>
          <a:prstGeom prst="rect">
            <a:avLst/>
          </a:prstGeom>
        </p:spPr>
        <p:txBody>
          <a:bodyPr wrap="square">
            <a:spAutoFit/>
          </a:bodyPr>
          <a:lstStyle/>
          <a:p>
            <a:pPr algn="ctr"/>
            <a:r>
              <a:rPr lang="ja-JP" altLang="en-US" sz="1050" dirty="0">
                <a:latin typeface="+mn-ea"/>
                <a:ea typeface="+mn-ea"/>
              </a:rPr>
              <a:t>商業施設開設</a:t>
            </a:r>
            <a:r>
              <a:rPr lang="en-US" altLang="ja-JP" sz="1050" dirty="0">
                <a:latin typeface="+mn-ea"/>
                <a:ea typeface="+mn-ea"/>
              </a:rPr>
              <a:t>50</a:t>
            </a:r>
            <a:r>
              <a:rPr lang="ja-JP" altLang="en-US" sz="1050" dirty="0">
                <a:latin typeface="+mn-ea"/>
                <a:ea typeface="+mn-ea"/>
              </a:rPr>
              <a:t>周年</a:t>
            </a:r>
            <a:endParaRPr lang="ja-JP" altLang="en-US" sz="1050" u="sng" dirty="0">
              <a:solidFill>
                <a:srgbClr val="FF0000"/>
              </a:solidFill>
              <a:latin typeface="+mn-ea"/>
              <a:ea typeface="+mn-ea"/>
            </a:endParaRPr>
          </a:p>
        </p:txBody>
      </p:sp>
      <p:sp>
        <p:nvSpPr>
          <p:cNvPr id="37" name="正方形/長方形 36">
            <a:extLst>
              <a:ext uri="{FF2B5EF4-FFF2-40B4-BE49-F238E27FC236}">
                <a16:creationId xmlns:a16="http://schemas.microsoft.com/office/drawing/2014/main" id="{EBED9DC2-002B-437A-8EEF-F52693363E54}"/>
              </a:ext>
            </a:extLst>
          </p:cNvPr>
          <p:cNvSpPr/>
          <p:nvPr/>
        </p:nvSpPr>
        <p:spPr>
          <a:xfrm>
            <a:off x="6796462" y="3031202"/>
            <a:ext cx="2616489"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③商業施設との連携</a:t>
            </a:r>
            <a:endParaRPr lang="en-US" altLang="ja-JP" sz="1200" b="1"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25B30AD4-CCBC-4382-9D45-DB57C6DB1AB7}"/>
              </a:ext>
            </a:extLst>
          </p:cNvPr>
          <p:cNvSpPr/>
          <p:nvPr/>
        </p:nvSpPr>
        <p:spPr>
          <a:xfrm>
            <a:off x="6823608" y="3307923"/>
            <a:ext cx="2616489" cy="489732"/>
          </a:xfrm>
          <a:prstGeom prst="rect">
            <a:avLst/>
          </a:prstGeom>
        </p:spPr>
        <p:txBody>
          <a:bodyPr wrap="square">
            <a:noAutofit/>
          </a:bodyPr>
          <a:lstStyle/>
          <a:p>
            <a:r>
              <a:rPr lang="ja-JP" altLang="en-US" sz="1050" dirty="0">
                <a:latin typeface="+mn-ea"/>
                <a:ea typeface="+mn-ea"/>
              </a:rPr>
              <a:t>千里中央駅を中心として事業展開する企業と周年事業の連携を行い、沿線を活性化します。</a:t>
            </a:r>
            <a:endParaRPr lang="en-US" altLang="ja-JP" sz="1050" dirty="0">
              <a:latin typeface="+mn-ea"/>
              <a:ea typeface="+mn-ea"/>
            </a:endParaRPr>
          </a:p>
        </p:txBody>
      </p:sp>
      <p:sp>
        <p:nvSpPr>
          <p:cNvPr id="48" name="正方形/長方形 47">
            <a:extLst>
              <a:ext uri="{FF2B5EF4-FFF2-40B4-BE49-F238E27FC236}">
                <a16:creationId xmlns:a16="http://schemas.microsoft.com/office/drawing/2014/main" id="{5DEA7606-65D1-4273-9B28-F1A62FB96514}"/>
              </a:ext>
            </a:extLst>
          </p:cNvPr>
          <p:cNvSpPr/>
          <p:nvPr/>
        </p:nvSpPr>
        <p:spPr>
          <a:xfrm>
            <a:off x="3581885" y="3319447"/>
            <a:ext cx="2821277" cy="478208"/>
          </a:xfrm>
          <a:prstGeom prst="rect">
            <a:avLst/>
          </a:prstGeom>
        </p:spPr>
        <p:txBody>
          <a:bodyPr wrap="square">
            <a:noAutofit/>
          </a:bodyPr>
          <a:lstStyle/>
          <a:p>
            <a:r>
              <a:rPr lang="ja-JP" altLang="en-US" sz="1050" dirty="0">
                <a:latin typeface="+mn-ea"/>
                <a:ea typeface="+mn-ea"/>
              </a:rPr>
              <a:t>万博</a:t>
            </a:r>
            <a:r>
              <a:rPr lang="en-US" altLang="ja-JP" sz="1050" dirty="0">
                <a:latin typeface="+mn-ea"/>
                <a:ea typeface="+mn-ea"/>
              </a:rPr>
              <a:t>50</a:t>
            </a:r>
            <a:r>
              <a:rPr lang="ja-JP" altLang="en-US" sz="1050" dirty="0">
                <a:latin typeface="+mn-ea"/>
                <a:ea typeface="+mn-ea"/>
              </a:rPr>
              <a:t>周年事業と連携して</a:t>
            </a:r>
            <a:r>
              <a:rPr lang="en-US" altLang="ja-JP" sz="1050" dirty="0">
                <a:latin typeface="+mn-ea"/>
                <a:ea typeface="+mn-ea"/>
              </a:rPr>
              <a:t>EXPO’70</a:t>
            </a:r>
            <a:r>
              <a:rPr lang="ja-JP" altLang="en-US" sz="1050" dirty="0">
                <a:latin typeface="+mn-ea"/>
                <a:ea typeface="+mn-ea"/>
              </a:rPr>
              <a:t>基調のデザインラッピング車両を運行します。</a:t>
            </a:r>
            <a:endParaRPr lang="en-US" altLang="ja-JP" sz="1050" dirty="0">
              <a:latin typeface="+mn-ea"/>
              <a:ea typeface="+mn-ea"/>
            </a:endParaRPr>
          </a:p>
        </p:txBody>
      </p:sp>
      <p:sp>
        <p:nvSpPr>
          <p:cNvPr id="49" name="正方形/長方形 48">
            <a:extLst>
              <a:ext uri="{FF2B5EF4-FFF2-40B4-BE49-F238E27FC236}">
                <a16:creationId xmlns:a16="http://schemas.microsoft.com/office/drawing/2014/main" id="{41A0EF3B-0C1E-4DC8-88FE-0F09DA7EEFE4}"/>
              </a:ext>
            </a:extLst>
          </p:cNvPr>
          <p:cNvSpPr/>
          <p:nvPr/>
        </p:nvSpPr>
        <p:spPr>
          <a:xfrm>
            <a:off x="374540" y="3292684"/>
            <a:ext cx="2655397" cy="399975"/>
          </a:xfrm>
          <a:prstGeom prst="rect">
            <a:avLst/>
          </a:prstGeom>
        </p:spPr>
        <p:txBody>
          <a:bodyPr wrap="square">
            <a:noAutofit/>
          </a:bodyPr>
          <a:lstStyle/>
          <a:p>
            <a:r>
              <a:rPr lang="ja-JP" altLang="en-US" sz="1050" dirty="0">
                <a:latin typeface="+mn-ea"/>
                <a:ea typeface="+mn-ea"/>
              </a:rPr>
              <a:t>自治体・企業・大学と連携して、沿線の魅力を向上します。</a:t>
            </a:r>
            <a:endParaRPr lang="en-US" altLang="ja-JP" sz="1050" dirty="0">
              <a:latin typeface="+mn-ea"/>
              <a:ea typeface="+mn-ea"/>
            </a:endParaRPr>
          </a:p>
        </p:txBody>
      </p:sp>
      <p:sp>
        <p:nvSpPr>
          <p:cNvPr id="52" name="テキスト ボックス 51">
            <a:extLst>
              <a:ext uri="{FF2B5EF4-FFF2-40B4-BE49-F238E27FC236}">
                <a16:creationId xmlns:a16="http://schemas.microsoft.com/office/drawing/2014/main" id="{DBAF0951-FDF2-48C6-ABA8-FACCFE23BAB0}"/>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１３</a:t>
            </a:r>
          </a:p>
        </p:txBody>
      </p:sp>
      <p:grpSp>
        <p:nvGrpSpPr>
          <p:cNvPr id="53" name="グループ化 52">
            <a:extLst>
              <a:ext uri="{FF2B5EF4-FFF2-40B4-BE49-F238E27FC236}">
                <a16:creationId xmlns:a16="http://schemas.microsoft.com/office/drawing/2014/main" id="{A46E9071-6EDF-4144-9224-C2C941D2CDBC}"/>
              </a:ext>
            </a:extLst>
          </p:cNvPr>
          <p:cNvGrpSpPr/>
          <p:nvPr/>
        </p:nvGrpSpPr>
        <p:grpSpPr>
          <a:xfrm>
            <a:off x="165411" y="778821"/>
            <a:ext cx="8332115" cy="564497"/>
            <a:chOff x="165411" y="778821"/>
            <a:chExt cx="8332115" cy="564497"/>
          </a:xfrm>
        </p:grpSpPr>
        <p:sp>
          <p:nvSpPr>
            <p:cNvPr id="54" name="正方形/長方形 53">
              <a:extLst>
                <a:ext uri="{FF2B5EF4-FFF2-40B4-BE49-F238E27FC236}">
                  <a16:creationId xmlns:a16="http://schemas.microsoft.com/office/drawing/2014/main" id="{22D8DAAC-FDD8-43DB-912F-7E9CB841265E}"/>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56" name="正方形/長方形 55">
              <a:extLst>
                <a:ext uri="{FF2B5EF4-FFF2-40B4-BE49-F238E27FC236}">
                  <a16:creationId xmlns:a16="http://schemas.microsoft.com/office/drawing/2014/main" id="{CE4BB17E-D0CF-4601-9C90-FE693F619D99}"/>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58" name="正方形/長方形 57">
              <a:extLst>
                <a:ext uri="{FF2B5EF4-FFF2-40B4-BE49-F238E27FC236}">
                  <a16:creationId xmlns:a16="http://schemas.microsoft.com/office/drawing/2014/main" id="{ECD86A51-BD35-4F31-820C-540D78D92069}"/>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59" name="正方形/長方形 58">
              <a:extLst>
                <a:ext uri="{FF2B5EF4-FFF2-40B4-BE49-F238E27FC236}">
                  <a16:creationId xmlns:a16="http://schemas.microsoft.com/office/drawing/2014/main" id="{9B37C81B-056E-41A9-9EB6-199994A002A1}"/>
                </a:ext>
              </a:extLst>
            </p:cNvPr>
            <p:cNvSpPr/>
            <p:nvPr/>
          </p:nvSpPr>
          <p:spPr>
            <a:xfrm>
              <a:off x="4346244" y="786241"/>
              <a:ext cx="1357290" cy="557077"/>
            </a:xfrm>
            <a:prstGeom prst="rect">
              <a:avLst/>
            </a:prstGeom>
            <a:solidFill>
              <a:schemeClr val="bg2">
                <a:lumMod val="60000"/>
                <a:lumOff val="40000"/>
              </a:schemeClr>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成長戦略</a:t>
              </a:r>
              <a:r>
                <a:rPr lang="en-US" altLang="ja-JP" sz="1400" b="1" dirty="0">
                  <a:solidFill>
                    <a:schemeClr val="bg1"/>
                  </a:solidFill>
                  <a:latin typeface="Meiryo UI" panose="020B0604030504040204" pitchFamily="50" charset="-128"/>
                  <a:ea typeface="Meiryo UI" panose="020B0604030504040204" pitchFamily="50" charset="-128"/>
                </a:rPr>
                <a:t>1</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400" b="1" dirty="0">
                  <a:solidFill>
                    <a:schemeClr val="bg1"/>
                  </a:solidFill>
                  <a:latin typeface="Meiryo UI" panose="020B0604030504040204" pitchFamily="50" charset="-128"/>
                  <a:ea typeface="Meiryo UI" panose="020B0604030504040204" pitchFamily="50" charset="-128"/>
                </a:rPr>
                <a:t>沿線需要の拡大</a:t>
              </a:r>
            </a:p>
          </p:txBody>
        </p:sp>
        <p:sp>
          <p:nvSpPr>
            <p:cNvPr id="60" name="正方形/長方形 59">
              <a:extLst>
                <a:ext uri="{FF2B5EF4-FFF2-40B4-BE49-F238E27FC236}">
                  <a16:creationId xmlns:a16="http://schemas.microsoft.com/office/drawing/2014/main" id="{86B5F5B8-6603-471B-8D1F-B779105CC791}"/>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a:extLst>
                <a:ext uri="{FF2B5EF4-FFF2-40B4-BE49-F238E27FC236}">
                  <a16:creationId xmlns:a16="http://schemas.microsoft.com/office/drawing/2014/main" id="{F12B7B7A-7584-40CA-A259-EE27E461533B}"/>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63" name="正方形/長方形 62">
            <a:extLst>
              <a:ext uri="{FF2B5EF4-FFF2-40B4-BE49-F238E27FC236}">
                <a16:creationId xmlns:a16="http://schemas.microsoft.com/office/drawing/2014/main" id="{6CA7C5EF-0A9C-41DE-AF8D-A129A601609D}"/>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0286DF1B-67AA-439A-9B2C-104CAB99E3F4}"/>
              </a:ext>
            </a:extLst>
          </p:cNvPr>
          <p:cNvPicPr>
            <a:picLocks noChangeAspect="1"/>
          </p:cNvPicPr>
          <p:nvPr/>
        </p:nvPicPr>
        <p:blipFill>
          <a:blip r:embed="rId4"/>
          <a:stretch>
            <a:fillRect/>
          </a:stretch>
        </p:blipFill>
        <p:spPr>
          <a:xfrm>
            <a:off x="9185087" y="1056390"/>
            <a:ext cx="621846" cy="609653"/>
          </a:xfrm>
          <a:prstGeom prst="rect">
            <a:avLst/>
          </a:prstGeom>
        </p:spPr>
      </p:pic>
      <p:pic>
        <p:nvPicPr>
          <p:cNvPr id="67" name="図 66">
            <a:extLst>
              <a:ext uri="{FF2B5EF4-FFF2-40B4-BE49-F238E27FC236}">
                <a16:creationId xmlns:a16="http://schemas.microsoft.com/office/drawing/2014/main" id="{5B5ACA3D-5D3B-44FF-B185-62A93F909A9E}"/>
              </a:ext>
            </a:extLst>
          </p:cNvPr>
          <p:cNvPicPr>
            <a:picLocks noChangeAspect="1"/>
          </p:cNvPicPr>
          <p:nvPr/>
        </p:nvPicPr>
        <p:blipFill>
          <a:blip r:embed="rId5"/>
          <a:stretch>
            <a:fillRect/>
          </a:stretch>
        </p:blipFill>
        <p:spPr>
          <a:xfrm>
            <a:off x="8573870" y="1059130"/>
            <a:ext cx="597460" cy="609409"/>
          </a:xfrm>
          <a:prstGeom prst="rect">
            <a:avLst/>
          </a:prstGeom>
        </p:spPr>
      </p:pic>
      <p:sp>
        <p:nvSpPr>
          <p:cNvPr id="45" name="正方形/長方形 44">
            <a:extLst>
              <a:ext uri="{FF2B5EF4-FFF2-40B4-BE49-F238E27FC236}">
                <a16:creationId xmlns:a16="http://schemas.microsoft.com/office/drawing/2014/main" id="{09ADD93D-D55B-4F8B-B8A7-703729090282}"/>
              </a:ext>
            </a:extLst>
          </p:cNvPr>
          <p:cNvSpPr/>
          <p:nvPr/>
        </p:nvSpPr>
        <p:spPr>
          <a:xfrm>
            <a:off x="7257105" y="5247200"/>
            <a:ext cx="1664414" cy="230832"/>
          </a:xfrm>
          <a:prstGeom prst="rect">
            <a:avLst/>
          </a:prstGeom>
        </p:spPr>
        <p:txBody>
          <a:bodyPr wrap="square">
            <a:spAutoFit/>
          </a:bodyPr>
          <a:lstStyle/>
          <a:p>
            <a:pPr algn="ctr"/>
            <a:r>
              <a:rPr lang="ja-JP" altLang="en-US" sz="900" dirty="0">
                <a:latin typeface="+mn-ea"/>
                <a:ea typeface="+mn-ea"/>
              </a:rPr>
              <a:t>（エリア協業のシンボルロゴ）</a:t>
            </a:r>
            <a:endParaRPr lang="ja-JP" altLang="en-US" sz="900" u="sng" dirty="0">
              <a:solidFill>
                <a:srgbClr val="FF0000"/>
              </a:solidFill>
              <a:latin typeface="+mn-ea"/>
              <a:ea typeface="+mn-ea"/>
            </a:endParaRPr>
          </a:p>
        </p:txBody>
      </p:sp>
      <p:sp>
        <p:nvSpPr>
          <p:cNvPr id="40" name="テキスト ボックス 39">
            <a:extLst>
              <a:ext uri="{FF2B5EF4-FFF2-40B4-BE49-F238E27FC236}">
                <a16:creationId xmlns:a16="http://schemas.microsoft.com/office/drawing/2014/main" id="{05C17245-F5CF-4FB2-B774-27A77B042C0A}"/>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E22DC541-3713-4F60-982F-A4380E987ABE}"/>
              </a:ext>
            </a:extLst>
          </p:cNvPr>
          <p:cNvPicPr>
            <a:picLocks noChangeAspect="1"/>
          </p:cNvPicPr>
          <p:nvPr/>
        </p:nvPicPr>
        <p:blipFill>
          <a:blip r:embed="rId6"/>
          <a:stretch>
            <a:fillRect/>
          </a:stretch>
        </p:blipFill>
        <p:spPr>
          <a:xfrm>
            <a:off x="448686" y="3917386"/>
            <a:ext cx="2740534" cy="830556"/>
          </a:xfrm>
          <a:prstGeom prst="rect">
            <a:avLst/>
          </a:prstGeom>
        </p:spPr>
      </p:pic>
      <p:pic>
        <p:nvPicPr>
          <p:cNvPr id="3" name="図 2">
            <a:extLst>
              <a:ext uri="{FF2B5EF4-FFF2-40B4-BE49-F238E27FC236}">
                <a16:creationId xmlns:a16="http://schemas.microsoft.com/office/drawing/2014/main" id="{8E6F824E-6CFC-49BA-816D-E642ADBCA357}"/>
              </a:ext>
            </a:extLst>
          </p:cNvPr>
          <p:cNvPicPr>
            <a:picLocks noChangeAspect="1"/>
          </p:cNvPicPr>
          <p:nvPr/>
        </p:nvPicPr>
        <p:blipFill>
          <a:blip r:embed="rId7"/>
          <a:stretch>
            <a:fillRect/>
          </a:stretch>
        </p:blipFill>
        <p:spPr>
          <a:xfrm>
            <a:off x="3665315" y="3781109"/>
            <a:ext cx="2564926" cy="900303"/>
          </a:xfrm>
          <a:prstGeom prst="rect">
            <a:avLst/>
          </a:prstGeom>
        </p:spPr>
      </p:pic>
      <p:pic>
        <p:nvPicPr>
          <p:cNvPr id="7" name="図 6">
            <a:extLst>
              <a:ext uri="{FF2B5EF4-FFF2-40B4-BE49-F238E27FC236}">
                <a16:creationId xmlns:a16="http://schemas.microsoft.com/office/drawing/2014/main" id="{82E2A557-5D6F-4562-BC44-EFAAE3449F88}"/>
              </a:ext>
            </a:extLst>
          </p:cNvPr>
          <p:cNvPicPr>
            <a:picLocks noChangeAspect="1"/>
          </p:cNvPicPr>
          <p:nvPr/>
        </p:nvPicPr>
        <p:blipFill>
          <a:blip r:embed="rId8"/>
          <a:stretch>
            <a:fillRect/>
          </a:stretch>
        </p:blipFill>
        <p:spPr>
          <a:xfrm>
            <a:off x="4669227" y="4670352"/>
            <a:ext cx="646591" cy="1038786"/>
          </a:xfrm>
          <a:prstGeom prst="rect">
            <a:avLst/>
          </a:prstGeom>
        </p:spPr>
      </p:pic>
      <p:pic>
        <p:nvPicPr>
          <p:cNvPr id="42" name="図 41">
            <a:extLst>
              <a:ext uri="{FF2B5EF4-FFF2-40B4-BE49-F238E27FC236}">
                <a16:creationId xmlns:a16="http://schemas.microsoft.com/office/drawing/2014/main" id="{D8F584E0-ECE1-498C-AB7F-777731B1CFE4}"/>
              </a:ext>
            </a:extLst>
          </p:cNvPr>
          <p:cNvPicPr>
            <a:picLocks noChangeAspect="1"/>
          </p:cNvPicPr>
          <p:nvPr/>
        </p:nvPicPr>
        <p:blipFill>
          <a:blip r:embed="rId9"/>
          <a:stretch>
            <a:fillRect/>
          </a:stretch>
        </p:blipFill>
        <p:spPr>
          <a:xfrm>
            <a:off x="525821" y="4921492"/>
            <a:ext cx="2566277" cy="1239682"/>
          </a:xfrm>
          <a:prstGeom prst="rect">
            <a:avLst/>
          </a:prstGeom>
        </p:spPr>
      </p:pic>
    </p:spTree>
    <p:extLst>
      <p:ext uri="{BB962C8B-B14F-4D97-AF65-F5344CB8AC3E}">
        <p14:creationId xmlns:p14="http://schemas.microsoft.com/office/powerpoint/2010/main" val="3500747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12">
            <a:extLst>
              <a:ext uri="{FF2B5EF4-FFF2-40B4-BE49-F238E27FC236}">
                <a16:creationId xmlns:a16="http://schemas.microsoft.com/office/drawing/2014/main" id="{147FCDD4-49CA-47EC-9801-029F531C20EA}"/>
              </a:ext>
            </a:extLst>
          </p:cNvPr>
          <p:cNvSpPr/>
          <p:nvPr/>
        </p:nvSpPr>
        <p:spPr>
          <a:xfrm>
            <a:off x="233078" y="2972560"/>
            <a:ext cx="2810143" cy="3412083"/>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p:txBody>
      </p:sp>
      <p:sp>
        <p:nvSpPr>
          <p:cNvPr id="31" name="角丸四角形 15">
            <a:extLst>
              <a:ext uri="{FF2B5EF4-FFF2-40B4-BE49-F238E27FC236}">
                <a16:creationId xmlns:a16="http://schemas.microsoft.com/office/drawing/2014/main" id="{929D03AB-D0EA-4D27-83E4-81404CB3A0D2}"/>
              </a:ext>
            </a:extLst>
          </p:cNvPr>
          <p:cNvSpPr/>
          <p:nvPr/>
        </p:nvSpPr>
        <p:spPr>
          <a:xfrm>
            <a:off x="195102" y="2032916"/>
            <a:ext cx="9499882" cy="824741"/>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endParaRPr lang="en-US" altLang="ja-JP"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187145" y="1810927"/>
            <a:ext cx="9515796" cy="369332"/>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プロモーションを通じた沿線の魅力発信</a:t>
            </a:r>
          </a:p>
        </p:txBody>
      </p:sp>
      <p:sp>
        <p:nvSpPr>
          <p:cNvPr id="26" name="テキスト ボックス 25">
            <a:extLst>
              <a:ext uri="{FF2B5EF4-FFF2-40B4-BE49-F238E27FC236}">
                <a16:creationId xmlns:a16="http://schemas.microsoft.com/office/drawing/2014/main" id="{B5325984-D2C3-4E26-83DF-EA0227EAD51C}"/>
              </a:ext>
            </a:extLst>
          </p:cNvPr>
          <p:cNvSpPr txBox="1"/>
          <p:nvPr/>
        </p:nvSpPr>
        <p:spPr>
          <a:xfrm>
            <a:off x="293615" y="2225628"/>
            <a:ext cx="9250993" cy="630942"/>
          </a:xfrm>
          <a:prstGeom prst="rect">
            <a:avLst/>
          </a:prstGeom>
          <a:solidFill>
            <a:schemeClr val="bg1"/>
          </a:solidFill>
        </p:spPr>
        <p:txBody>
          <a:bodyPr wrap="square" rtlCol="0">
            <a:spAutoFit/>
          </a:bodyPr>
          <a:lstStyle/>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SNS</a:t>
            </a:r>
            <a:r>
              <a:rPr lang="ja-JP" altLang="en-US" sz="1400" dirty="0">
                <a:latin typeface="Meiryo UI" panose="020B0604030504040204" pitchFamily="50" charset="-128"/>
                <a:ea typeface="Meiryo UI" panose="020B0604030504040204" pitchFamily="50" charset="-128"/>
              </a:rPr>
              <a:t>などを活用し、モノレールの沿線や結節鉄道の近隣施設の魅力を発信してまいります。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回遊性を高める方策の実施と後押しする企画乗車券を発売することで、外出機会を創出してまいります。</a:t>
            </a:r>
            <a:endParaRPr lang="en-US" altLang="ja-JP" sz="1400" dirty="0">
              <a:latin typeface="Meiryo UI" panose="020B0604030504040204" pitchFamily="50" charset="-128"/>
              <a:ea typeface="Meiryo UI" panose="020B0604030504040204" pitchFamily="50" charset="-128"/>
            </a:endParaRPr>
          </a:p>
        </p:txBody>
      </p:sp>
      <p:sp>
        <p:nvSpPr>
          <p:cNvPr id="48" name="角丸四角形 12">
            <a:extLst>
              <a:ext uri="{FF2B5EF4-FFF2-40B4-BE49-F238E27FC236}">
                <a16:creationId xmlns:a16="http://schemas.microsoft.com/office/drawing/2014/main" id="{D3F3A991-043B-4B3D-97A0-11A77EDF6965}"/>
              </a:ext>
            </a:extLst>
          </p:cNvPr>
          <p:cNvSpPr/>
          <p:nvPr/>
        </p:nvSpPr>
        <p:spPr>
          <a:xfrm>
            <a:off x="3353279" y="2976921"/>
            <a:ext cx="2951906" cy="3412084"/>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p:txBody>
      </p:sp>
      <p:sp>
        <p:nvSpPr>
          <p:cNvPr id="57" name="角丸四角形 12">
            <a:extLst>
              <a:ext uri="{FF2B5EF4-FFF2-40B4-BE49-F238E27FC236}">
                <a16:creationId xmlns:a16="http://schemas.microsoft.com/office/drawing/2014/main" id="{1CE2BFB3-2A28-459F-BAF2-044D7F9A3532}"/>
              </a:ext>
            </a:extLst>
          </p:cNvPr>
          <p:cNvSpPr/>
          <p:nvPr/>
        </p:nvSpPr>
        <p:spPr>
          <a:xfrm>
            <a:off x="6615243" y="2972559"/>
            <a:ext cx="2999247" cy="3412084"/>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lang="en-US" altLang="ja-JP" sz="1100" dirty="0">
              <a:solidFill>
                <a:srgbClr val="006600"/>
              </a:solidFill>
            </a:endParaRPr>
          </a:p>
        </p:txBody>
      </p:sp>
      <p:sp>
        <p:nvSpPr>
          <p:cNvPr id="43" name="正方形/長方形 42">
            <a:extLst>
              <a:ext uri="{FF2B5EF4-FFF2-40B4-BE49-F238E27FC236}">
                <a16:creationId xmlns:a16="http://schemas.microsoft.com/office/drawing/2014/main" id="{42AC7FCE-B73C-4C6B-B419-80B8A42F8D73}"/>
              </a:ext>
            </a:extLst>
          </p:cNvPr>
          <p:cNvSpPr/>
          <p:nvPr/>
        </p:nvSpPr>
        <p:spPr>
          <a:xfrm>
            <a:off x="55213" y="1387122"/>
            <a:ext cx="3353803" cy="369332"/>
          </a:xfrm>
          <a:prstGeom prst="rect">
            <a:avLst/>
          </a:prstGeom>
        </p:spPr>
        <p:txBody>
          <a:bodyPr wrap="none">
            <a:spAutoFit/>
          </a:bodyPr>
          <a:lstStyle/>
          <a:p>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：外出機会の創出</a:t>
            </a:r>
          </a:p>
        </p:txBody>
      </p:sp>
      <p:sp>
        <p:nvSpPr>
          <p:cNvPr id="45" name="正方形/長方形 44">
            <a:extLst>
              <a:ext uri="{FF2B5EF4-FFF2-40B4-BE49-F238E27FC236}">
                <a16:creationId xmlns:a16="http://schemas.microsoft.com/office/drawing/2014/main" id="{297E5011-E9BB-41D5-BFD2-BC0BAFDD750F}"/>
              </a:ext>
            </a:extLst>
          </p:cNvPr>
          <p:cNvSpPr/>
          <p:nvPr/>
        </p:nvSpPr>
        <p:spPr>
          <a:xfrm>
            <a:off x="365310" y="5838716"/>
            <a:ext cx="2475037" cy="253916"/>
          </a:xfrm>
          <a:prstGeom prst="rect">
            <a:avLst/>
          </a:prstGeom>
        </p:spPr>
        <p:txBody>
          <a:bodyPr wrap="square">
            <a:spAutoFit/>
          </a:bodyPr>
          <a:lstStyle/>
          <a:p>
            <a:pPr algn="ctr"/>
            <a:r>
              <a:rPr lang="ja-JP" altLang="en-US" sz="1050" dirty="0">
                <a:latin typeface="+mn-ea"/>
                <a:ea typeface="+mn-ea"/>
              </a:rPr>
              <a:t>万博記念公園の四季折々をＰＲ</a:t>
            </a:r>
          </a:p>
        </p:txBody>
      </p:sp>
      <p:sp>
        <p:nvSpPr>
          <p:cNvPr id="40" name="正方形/長方形 39">
            <a:extLst>
              <a:ext uri="{FF2B5EF4-FFF2-40B4-BE49-F238E27FC236}">
                <a16:creationId xmlns:a16="http://schemas.microsoft.com/office/drawing/2014/main" id="{80E31F7C-2446-46F9-AA2D-C4501FFB46A3}"/>
              </a:ext>
            </a:extLst>
          </p:cNvPr>
          <p:cNvSpPr/>
          <p:nvPr/>
        </p:nvSpPr>
        <p:spPr>
          <a:xfrm>
            <a:off x="297968" y="3012909"/>
            <a:ext cx="2542379"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①沿線魅力施設の情報発信の強化</a:t>
            </a:r>
            <a:endParaRPr lang="en-US" altLang="ja-JP" sz="1200" b="1" dirty="0">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184A5AEF-B52B-4E2C-A044-85C5AF9E9580}"/>
              </a:ext>
            </a:extLst>
          </p:cNvPr>
          <p:cNvSpPr/>
          <p:nvPr/>
        </p:nvSpPr>
        <p:spPr>
          <a:xfrm>
            <a:off x="3409016" y="3024897"/>
            <a:ext cx="1760912"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②回遊性の向上</a:t>
            </a:r>
            <a:endParaRPr lang="en-US" altLang="ja-JP" sz="1200" b="1" dirty="0">
              <a:latin typeface="Meiryo UI" panose="020B0604030504040204" pitchFamily="50" charset="-128"/>
              <a:ea typeface="Meiryo UI" panose="020B0604030504040204" pitchFamily="50" charset="-128"/>
            </a:endParaRPr>
          </a:p>
        </p:txBody>
      </p:sp>
      <p:sp>
        <p:nvSpPr>
          <p:cNvPr id="50" name="正方形/長方形 49">
            <a:extLst>
              <a:ext uri="{FF2B5EF4-FFF2-40B4-BE49-F238E27FC236}">
                <a16:creationId xmlns:a16="http://schemas.microsoft.com/office/drawing/2014/main" id="{5AD3E492-D035-440B-ADEB-A10A8BDB67A2}"/>
              </a:ext>
            </a:extLst>
          </p:cNvPr>
          <p:cNvSpPr/>
          <p:nvPr/>
        </p:nvSpPr>
        <p:spPr>
          <a:xfrm>
            <a:off x="6687672" y="3065973"/>
            <a:ext cx="1760912"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③企画乗車券の拡充</a:t>
            </a:r>
            <a:endParaRPr lang="en-US" altLang="ja-JP" sz="1200" b="1" dirty="0">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3E7588C7-2130-4354-94A2-CC9C3791A426}"/>
              </a:ext>
            </a:extLst>
          </p:cNvPr>
          <p:cNvSpPr/>
          <p:nvPr/>
        </p:nvSpPr>
        <p:spPr>
          <a:xfrm>
            <a:off x="297968" y="3302828"/>
            <a:ext cx="2720812" cy="482757"/>
          </a:xfrm>
          <a:prstGeom prst="rect">
            <a:avLst/>
          </a:prstGeom>
        </p:spPr>
        <p:txBody>
          <a:bodyPr wrap="square">
            <a:noAutofit/>
          </a:bodyPr>
          <a:lstStyle/>
          <a:p>
            <a:r>
              <a:rPr lang="en-US" altLang="ja-JP" sz="1050" dirty="0">
                <a:latin typeface="+mn-ea"/>
                <a:ea typeface="+mn-ea"/>
              </a:rPr>
              <a:t>SNS</a:t>
            </a:r>
            <a:r>
              <a:rPr lang="ja-JP" altLang="en-US" sz="1050" dirty="0">
                <a:latin typeface="+mn-ea"/>
                <a:ea typeface="+mn-ea"/>
              </a:rPr>
              <a:t>などを活用し、沿線施設の魅力を発信します。</a:t>
            </a:r>
            <a:endParaRPr lang="en-US" altLang="ja-JP" sz="1050" dirty="0">
              <a:latin typeface="+mn-ea"/>
              <a:ea typeface="+mn-ea"/>
            </a:endParaRPr>
          </a:p>
        </p:txBody>
      </p:sp>
      <p:sp>
        <p:nvSpPr>
          <p:cNvPr id="52" name="正方形/長方形 51">
            <a:extLst>
              <a:ext uri="{FF2B5EF4-FFF2-40B4-BE49-F238E27FC236}">
                <a16:creationId xmlns:a16="http://schemas.microsoft.com/office/drawing/2014/main" id="{AE85E0F4-82EA-4CD7-9BE6-1D85F24536DD}"/>
              </a:ext>
            </a:extLst>
          </p:cNvPr>
          <p:cNvSpPr/>
          <p:nvPr/>
        </p:nvSpPr>
        <p:spPr>
          <a:xfrm>
            <a:off x="6773630" y="3350632"/>
            <a:ext cx="2682471" cy="482757"/>
          </a:xfrm>
          <a:prstGeom prst="rect">
            <a:avLst/>
          </a:prstGeom>
        </p:spPr>
        <p:txBody>
          <a:bodyPr wrap="square">
            <a:noAutofit/>
          </a:bodyPr>
          <a:lstStyle/>
          <a:p>
            <a:endParaRPr lang="en-US" altLang="ja-JP" sz="1050" dirty="0">
              <a:latin typeface="+mn-ea"/>
              <a:ea typeface="+mn-ea"/>
            </a:endParaRPr>
          </a:p>
        </p:txBody>
      </p:sp>
      <p:sp>
        <p:nvSpPr>
          <p:cNvPr id="54" name="正方形/長方形 53">
            <a:extLst>
              <a:ext uri="{FF2B5EF4-FFF2-40B4-BE49-F238E27FC236}">
                <a16:creationId xmlns:a16="http://schemas.microsoft.com/office/drawing/2014/main" id="{E5EE554A-B2D3-4FB9-9F84-0BFD6EAB020D}"/>
              </a:ext>
            </a:extLst>
          </p:cNvPr>
          <p:cNvSpPr/>
          <p:nvPr/>
        </p:nvSpPr>
        <p:spPr>
          <a:xfrm>
            <a:off x="3444607" y="3343767"/>
            <a:ext cx="2582814" cy="482757"/>
          </a:xfrm>
          <a:prstGeom prst="rect">
            <a:avLst/>
          </a:prstGeom>
        </p:spPr>
        <p:txBody>
          <a:bodyPr wrap="square">
            <a:noAutofit/>
          </a:bodyPr>
          <a:lstStyle/>
          <a:p>
            <a:endParaRPr lang="en-US" altLang="ja-JP" sz="1050" dirty="0">
              <a:latin typeface="+mn-ea"/>
              <a:ea typeface="+mn-ea"/>
            </a:endParaRPr>
          </a:p>
        </p:txBody>
      </p:sp>
      <p:sp>
        <p:nvSpPr>
          <p:cNvPr id="61" name="正方形/長方形 60">
            <a:extLst>
              <a:ext uri="{FF2B5EF4-FFF2-40B4-BE49-F238E27FC236}">
                <a16:creationId xmlns:a16="http://schemas.microsoft.com/office/drawing/2014/main" id="{3243E248-CBB7-4648-A9CF-EB6826EE0A82}"/>
              </a:ext>
            </a:extLst>
          </p:cNvPr>
          <p:cNvSpPr/>
          <p:nvPr/>
        </p:nvSpPr>
        <p:spPr>
          <a:xfrm>
            <a:off x="3408384" y="3325246"/>
            <a:ext cx="2801916" cy="482757"/>
          </a:xfrm>
          <a:prstGeom prst="rect">
            <a:avLst/>
          </a:prstGeom>
        </p:spPr>
        <p:txBody>
          <a:bodyPr wrap="square">
            <a:noAutofit/>
          </a:bodyPr>
          <a:lstStyle/>
          <a:p>
            <a:r>
              <a:rPr lang="ja-JP" altLang="en-US" sz="1050" dirty="0">
                <a:latin typeface="+mn-ea"/>
                <a:ea typeface="+mn-ea"/>
              </a:rPr>
              <a:t>スタンプラリーなど回遊性を高める方策を実施します。</a:t>
            </a:r>
            <a:endParaRPr lang="en-US" altLang="ja-JP" sz="1050" dirty="0">
              <a:latin typeface="+mn-ea"/>
              <a:ea typeface="+mn-ea"/>
            </a:endParaRPr>
          </a:p>
        </p:txBody>
      </p:sp>
      <p:sp>
        <p:nvSpPr>
          <p:cNvPr id="62" name="正方形/長方形 61">
            <a:extLst>
              <a:ext uri="{FF2B5EF4-FFF2-40B4-BE49-F238E27FC236}">
                <a16:creationId xmlns:a16="http://schemas.microsoft.com/office/drawing/2014/main" id="{9AF6F2C0-3CDD-4ADC-AC82-0800B849F521}"/>
              </a:ext>
            </a:extLst>
          </p:cNvPr>
          <p:cNvSpPr/>
          <p:nvPr/>
        </p:nvSpPr>
        <p:spPr>
          <a:xfrm>
            <a:off x="6700974" y="3350631"/>
            <a:ext cx="2843634" cy="482757"/>
          </a:xfrm>
          <a:prstGeom prst="rect">
            <a:avLst/>
          </a:prstGeom>
        </p:spPr>
        <p:txBody>
          <a:bodyPr wrap="square">
            <a:noAutofit/>
          </a:bodyPr>
          <a:lstStyle/>
          <a:p>
            <a:r>
              <a:rPr lang="ja-JP" altLang="en-US" sz="1050" dirty="0">
                <a:latin typeface="+mn-ea"/>
                <a:ea typeface="+mn-ea"/>
              </a:rPr>
              <a:t>回遊性を高める後押しをするために、お得な乗車券を発売します。</a:t>
            </a:r>
            <a:endParaRPr lang="en-US" altLang="ja-JP" sz="1050" dirty="0">
              <a:latin typeface="+mn-ea"/>
              <a:ea typeface="+mn-ea"/>
            </a:endParaRPr>
          </a:p>
        </p:txBody>
      </p:sp>
      <p:sp>
        <p:nvSpPr>
          <p:cNvPr id="63" name="正方形/長方形 62">
            <a:extLst>
              <a:ext uri="{FF2B5EF4-FFF2-40B4-BE49-F238E27FC236}">
                <a16:creationId xmlns:a16="http://schemas.microsoft.com/office/drawing/2014/main" id="{BBD01E2A-38FF-46D2-8B73-20F8D7E55AA5}"/>
              </a:ext>
            </a:extLst>
          </p:cNvPr>
          <p:cNvSpPr/>
          <p:nvPr/>
        </p:nvSpPr>
        <p:spPr>
          <a:xfrm>
            <a:off x="3625136" y="5929921"/>
            <a:ext cx="2475037" cy="253916"/>
          </a:xfrm>
          <a:prstGeom prst="rect">
            <a:avLst/>
          </a:prstGeom>
        </p:spPr>
        <p:txBody>
          <a:bodyPr wrap="square">
            <a:spAutoFit/>
          </a:bodyPr>
          <a:lstStyle/>
          <a:p>
            <a:pPr algn="ctr"/>
            <a:r>
              <a:rPr lang="ja-JP" altLang="en-US" sz="1050" dirty="0">
                <a:latin typeface="+mn-ea"/>
                <a:ea typeface="+mn-ea"/>
              </a:rPr>
              <a:t>おでかけマップ</a:t>
            </a:r>
          </a:p>
        </p:txBody>
      </p:sp>
      <p:sp>
        <p:nvSpPr>
          <p:cNvPr id="37" name="テキスト ボックス 36">
            <a:extLst>
              <a:ext uri="{FF2B5EF4-FFF2-40B4-BE49-F238E27FC236}">
                <a16:creationId xmlns:a16="http://schemas.microsoft.com/office/drawing/2014/main" id="{4C265DA2-45EF-4C85-A6E8-86F266809BA5}"/>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１４</a:t>
            </a:r>
          </a:p>
        </p:txBody>
      </p:sp>
      <p:pic>
        <p:nvPicPr>
          <p:cNvPr id="6" name="図 5">
            <a:extLst>
              <a:ext uri="{FF2B5EF4-FFF2-40B4-BE49-F238E27FC236}">
                <a16:creationId xmlns:a16="http://schemas.microsoft.com/office/drawing/2014/main" id="{15BA3EF5-F486-41BB-98C6-575EF99307E0}"/>
              </a:ext>
            </a:extLst>
          </p:cNvPr>
          <p:cNvPicPr>
            <a:picLocks noChangeAspect="1"/>
          </p:cNvPicPr>
          <p:nvPr/>
        </p:nvPicPr>
        <p:blipFill>
          <a:blip r:embed="rId3"/>
          <a:stretch>
            <a:fillRect/>
          </a:stretch>
        </p:blipFill>
        <p:spPr>
          <a:xfrm>
            <a:off x="1429075" y="4560975"/>
            <a:ext cx="1487860" cy="1254720"/>
          </a:xfrm>
          <a:prstGeom prst="rect">
            <a:avLst/>
          </a:prstGeom>
        </p:spPr>
      </p:pic>
      <p:pic>
        <p:nvPicPr>
          <p:cNvPr id="8" name="図 7">
            <a:extLst>
              <a:ext uri="{FF2B5EF4-FFF2-40B4-BE49-F238E27FC236}">
                <a16:creationId xmlns:a16="http://schemas.microsoft.com/office/drawing/2014/main" id="{CEECFC0E-83CD-46EC-A297-4CDDC428EC92}"/>
              </a:ext>
            </a:extLst>
          </p:cNvPr>
          <p:cNvPicPr>
            <a:picLocks noChangeAspect="1"/>
          </p:cNvPicPr>
          <p:nvPr/>
        </p:nvPicPr>
        <p:blipFill>
          <a:blip r:embed="rId4"/>
          <a:stretch>
            <a:fillRect/>
          </a:stretch>
        </p:blipFill>
        <p:spPr>
          <a:xfrm>
            <a:off x="361392" y="3797096"/>
            <a:ext cx="1407704" cy="1412397"/>
          </a:xfrm>
          <a:prstGeom prst="rect">
            <a:avLst/>
          </a:prstGeom>
        </p:spPr>
      </p:pic>
      <p:grpSp>
        <p:nvGrpSpPr>
          <p:cNvPr id="38" name="グループ化 37">
            <a:extLst>
              <a:ext uri="{FF2B5EF4-FFF2-40B4-BE49-F238E27FC236}">
                <a16:creationId xmlns:a16="http://schemas.microsoft.com/office/drawing/2014/main" id="{7F9880AA-9C74-4319-A3D3-337FB8E68A42}"/>
              </a:ext>
            </a:extLst>
          </p:cNvPr>
          <p:cNvGrpSpPr/>
          <p:nvPr/>
        </p:nvGrpSpPr>
        <p:grpSpPr>
          <a:xfrm>
            <a:off x="165411" y="778821"/>
            <a:ext cx="8332115" cy="564497"/>
            <a:chOff x="165411" y="778821"/>
            <a:chExt cx="8332115" cy="564497"/>
          </a:xfrm>
        </p:grpSpPr>
        <p:sp>
          <p:nvSpPr>
            <p:cNvPr id="39" name="正方形/長方形 38">
              <a:extLst>
                <a:ext uri="{FF2B5EF4-FFF2-40B4-BE49-F238E27FC236}">
                  <a16:creationId xmlns:a16="http://schemas.microsoft.com/office/drawing/2014/main" id="{C8054CBE-3BBD-45BB-A562-BED80DD0287C}"/>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41" name="正方形/長方形 40">
              <a:extLst>
                <a:ext uri="{FF2B5EF4-FFF2-40B4-BE49-F238E27FC236}">
                  <a16:creationId xmlns:a16="http://schemas.microsoft.com/office/drawing/2014/main" id="{E5116056-C8BE-4F4B-9D41-B903963F5523}"/>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44" name="正方形/長方形 43">
              <a:extLst>
                <a:ext uri="{FF2B5EF4-FFF2-40B4-BE49-F238E27FC236}">
                  <a16:creationId xmlns:a16="http://schemas.microsoft.com/office/drawing/2014/main" id="{0925044A-D5BC-4632-8A36-53BFBD2A6F87}"/>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46" name="正方形/長方形 45">
              <a:extLst>
                <a:ext uri="{FF2B5EF4-FFF2-40B4-BE49-F238E27FC236}">
                  <a16:creationId xmlns:a16="http://schemas.microsoft.com/office/drawing/2014/main" id="{B5888C8E-ECB6-46F2-8267-3DD86956B326}"/>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47" name="正方形/長方形 46">
              <a:extLst>
                <a:ext uri="{FF2B5EF4-FFF2-40B4-BE49-F238E27FC236}">
                  <a16:creationId xmlns:a16="http://schemas.microsoft.com/office/drawing/2014/main" id="{63D38236-CC2B-4BA1-84FF-96FEE9EA0F79}"/>
                </a:ext>
              </a:extLst>
            </p:cNvPr>
            <p:cNvSpPr/>
            <p:nvPr/>
          </p:nvSpPr>
          <p:spPr>
            <a:xfrm>
              <a:off x="5743780" y="786241"/>
              <a:ext cx="1357290" cy="557077"/>
            </a:xfrm>
            <a:prstGeom prst="rect">
              <a:avLst/>
            </a:prstGeom>
            <a:solidFill>
              <a:schemeClr val="bg2">
                <a:lumMod val="60000"/>
                <a:lumOff val="40000"/>
              </a:schemeClr>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成長戦略</a:t>
              </a:r>
              <a:r>
                <a:rPr lang="en-US" altLang="ja-JP" sz="1400" b="1" dirty="0">
                  <a:solidFill>
                    <a:schemeClr val="bg1"/>
                  </a:solidFill>
                  <a:latin typeface="Meiryo UI" panose="020B0604030504040204" pitchFamily="50" charset="-128"/>
                  <a:ea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300" b="1" dirty="0">
                  <a:solidFill>
                    <a:schemeClr val="bg1"/>
                  </a:solidFill>
                  <a:latin typeface="Meiryo UI" panose="020B0604030504040204" pitchFamily="50" charset="-128"/>
                  <a:ea typeface="Meiryo UI" panose="020B0604030504040204" pitchFamily="50" charset="-128"/>
                </a:rPr>
                <a:t>広域来訪者の誘引</a:t>
              </a:r>
              <a:endParaRPr lang="ja-JP" altLang="en-US" sz="1400" b="1" dirty="0">
                <a:solidFill>
                  <a:schemeClr val="bg1"/>
                </a:solidFill>
                <a:latin typeface="Meiryo UI" panose="020B0604030504040204" pitchFamily="50" charset="-128"/>
                <a:ea typeface="Meiryo UI" panose="020B0604030504040204" pitchFamily="50" charset="-128"/>
              </a:endParaRPr>
            </a:p>
          </p:txBody>
        </p:sp>
        <p:sp>
          <p:nvSpPr>
            <p:cNvPr id="53" name="正方形/長方形 52">
              <a:extLst>
                <a:ext uri="{FF2B5EF4-FFF2-40B4-BE49-F238E27FC236}">
                  <a16:creationId xmlns:a16="http://schemas.microsoft.com/office/drawing/2014/main" id="{77D80321-A963-485F-BD89-EEB78CBC5E6C}"/>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55" name="正方形/長方形 54">
            <a:extLst>
              <a:ext uri="{FF2B5EF4-FFF2-40B4-BE49-F238E27FC236}">
                <a16:creationId xmlns:a16="http://schemas.microsoft.com/office/drawing/2014/main" id="{E31D39B1-B315-4892-8134-52DDFA9CE294}"/>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6" name="図 55">
            <a:extLst>
              <a:ext uri="{FF2B5EF4-FFF2-40B4-BE49-F238E27FC236}">
                <a16:creationId xmlns:a16="http://schemas.microsoft.com/office/drawing/2014/main" id="{78136726-627C-48DF-ABF3-B8887BF6FDF0}"/>
              </a:ext>
            </a:extLst>
          </p:cNvPr>
          <p:cNvPicPr>
            <a:picLocks noChangeAspect="1"/>
          </p:cNvPicPr>
          <p:nvPr/>
        </p:nvPicPr>
        <p:blipFill>
          <a:blip r:embed="rId5"/>
          <a:stretch>
            <a:fillRect/>
          </a:stretch>
        </p:blipFill>
        <p:spPr>
          <a:xfrm>
            <a:off x="9185087" y="1056390"/>
            <a:ext cx="621846" cy="609653"/>
          </a:xfrm>
          <a:prstGeom prst="rect">
            <a:avLst/>
          </a:prstGeom>
        </p:spPr>
      </p:pic>
      <p:pic>
        <p:nvPicPr>
          <p:cNvPr id="64" name="図 63">
            <a:extLst>
              <a:ext uri="{FF2B5EF4-FFF2-40B4-BE49-F238E27FC236}">
                <a16:creationId xmlns:a16="http://schemas.microsoft.com/office/drawing/2014/main" id="{D8F6AF16-3991-442A-B62F-F847EB9BEBD2}"/>
              </a:ext>
            </a:extLst>
          </p:cNvPr>
          <p:cNvPicPr>
            <a:picLocks noChangeAspect="1"/>
          </p:cNvPicPr>
          <p:nvPr/>
        </p:nvPicPr>
        <p:blipFill>
          <a:blip r:embed="rId6"/>
          <a:stretch>
            <a:fillRect/>
          </a:stretch>
        </p:blipFill>
        <p:spPr>
          <a:xfrm>
            <a:off x="8555958" y="1056390"/>
            <a:ext cx="609653" cy="609653"/>
          </a:xfrm>
          <a:prstGeom prst="rect">
            <a:avLst/>
          </a:prstGeom>
        </p:spPr>
      </p:pic>
      <p:sp>
        <p:nvSpPr>
          <p:cNvPr id="58" name="テキスト ボックス 57">
            <a:extLst>
              <a:ext uri="{FF2B5EF4-FFF2-40B4-BE49-F238E27FC236}">
                <a16:creationId xmlns:a16="http://schemas.microsoft.com/office/drawing/2014/main" id="{331485A6-B029-49E2-84AE-69CA9C23909C}"/>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5" name="図 64">
            <a:extLst>
              <a:ext uri="{FF2B5EF4-FFF2-40B4-BE49-F238E27FC236}">
                <a16:creationId xmlns:a16="http://schemas.microsoft.com/office/drawing/2014/main" id="{BF44104E-6E29-4DF1-A7F2-2BAACAEDDF52}"/>
              </a:ext>
            </a:extLst>
          </p:cNvPr>
          <p:cNvPicPr>
            <a:picLocks noChangeAspect="1"/>
          </p:cNvPicPr>
          <p:nvPr/>
        </p:nvPicPr>
        <p:blipFill>
          <a:blip r:embed="rId7"/>
          <a:stretch>
            <a:fillRect/>
          </a:stretch>
        </p:blipFill>
        <p:spPr>
          <a:xfrm>
            <a:off x="7529681" y="4782774"/>
            <a:ext cx="2011009" cy="1401063"/>
          </a:xfrm>
          <a:prstGeom prst="rect">
            <a:avLst/>
          </a:prstGeom>
        </p:spPr>
      </p:pic>
      <p:pic>
        <p:nvPicPr>
          <p:cNvPr id="4" name="図 3">
            <a:extLst>
              <a:ext uri="{FF2B5EF4-FFF2-40B4-BE49-F238E27FC236}">
                <a16:creationId xmlns:a16="http://schemas.microsoft.com/office/drawing/2014/main" id="{F6E0AE1B-E0BB-40E3-9337-10833010861D}"/>
              </a:ext>
            </a:extLst>
          </p:cNvPr>
          <p:cNvPicPr>
            <a:picLocks noChangeAspect="1"/>
          </p:cNvPicPr>
          <p:nvPr/>
        </p:nvPicPr>
        <p:blipFill>
          <a:blip r:embed="rId8"/>
          <a:stretch>
            <a:fillRect/>
          </a:stretch>
        </p:blipFill>
        <p:spPr>
          <a:xfrm>
            <a:off x="6760810" y="3773007"/>
            <a:ext cx="1634920" cy="1139635"/>
          </a:xfrm>
          <a:prstGeom prst="rect">
            <a:avLst/>
          </a:prstGeom>
        </p:spPr>
      </p:pic>
      <p:pic>
        <p:nvPicPr>
          <p:cNvPr id="2" name="図 1">
            <a:extLst>
              <a:ext uri="{FF2B5EF4-FFF2-40B4-BE49-F238E27FC236}">
                <a16:creationId xmlns:a16="http://schemas.microsoft.com/office/drawing/2014/main" id="{C27A1095-D614-4820-9D97-25E6A3237B77}"/>
              </a:ext>
            </a:extLst>
          </p:cNvPr>
          <p:cNvPicPr>
            <a:picLocks noChangeAspect="1"/>
          </p:cNvPicPr>
          <p:nvPr/>
        </p:nvPicPr>
        <p:blipFill>
          <a:blip r:embed="rId9"/>
          <a:stretch>
            <a:fillRect/>
          </a:stretch>
        </p:blipFill>
        <p:spPr>
          <a:xfrm>
            <a:off x="3473017" y="3881561"/>
            <a:ext cx="1414214" cy="1993089"/>
          </a:xfrm>
          <a:prstGeom prst="rect">
            <a:avLst/>
          </a:prstGeom>
        </p:spPr>
      </p:pic>
      <p:pic>
        <p:nvPicPr>
          <p:cNvPr id="3" name="図 2">
            <a:extLst>
              <a:ext uri="{FF2B5EF4-FFF2-40B4-BE49-F238E27FC236}">
                <a16:creationId xmlns:a16="http://schemas.microsoft.com/office/drawing/2014/main" id="{ED625BA7-B395-4D1B-A38D-8E1F348B23A3}"/>
              </a:ext>
            </a:extLst>
          </p:cNvPr>
          <p:cNvPicPr>
            <a:picLocks noChangeAspect="1"/>
          </p:cNvPicPr>
          <p:nvPr/>
        </p:nvPicPr>
        <p:blipFill>
          <a:blip r:embed="rId10"/>
          <a:stretch>
            <a:fillRect/>
          </a:stretch>
        </p:blipFill>
        <p:spPr>
          <a:xfrm>
            <a:off x="4691777" y="3575798"/>
            <a:ext cx="1490673" cy="2117917"/>
          </a:xfrm>
          <a:prstGeom prst="rect">
            <a:avLst/>
          </a:prstGeom>
        </p:spPr>
      </p:pic>
    </p:spTree>
    <p:extLst>
      <p:ext uri="{BB962C8B-B14F-4D97-AF65-F5344CB8AC3E}">
        <p14:creationId xmlns:p14="http://schemas.microsoft.com/office/powerpoint/2010/main" val="379884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15">
            <a:extLst>
              <a:ext uri="{FF2B5EF4-FFF2-40B4-BE49-F238E27FC236}">
                <a16:creationId xmlns:a16="http://schemas.microsoft.com/office/drawing/2014/main" id="{929D03AB-D0EA-4D27-83E4-81404CB3A0D2}"/>
              </a:ext>
            </a:extLst>
          </p:cNvPr>
          <p:cNvSpPr/>
          <p:nvPr/>
        </p:nvSpPr>
        <p:spPr>
          <a:xfrm>
            <a:off x="211014" y="2025254"/>
            <a:ext cx="9483969" cy="858054"/>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endParaRPr lang="en-US" altLang="ja-JP"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211015" y="1797459"/>
            <a:ext cx="9483969" cy="369332"/>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国内外向けプロモーションの強化</a:t>
            </a:r>
          </a:p>
        </p:txBody>
      </p:sp>
      <p:sp>
        <p:nvSpPr>
          <p:cNvPr id="26" name="テキスト ボックス 25">
            <a:extLst>
              <a:ext uri="{FF2B5EF4-FFF2-40B4-BE49-F238E27FC236}">
                <a16:creationId xmlns:a16="http://schemas.microsoft.com/office/drawing/2014/main" id="{B5325984-D2C3-4E26-83DF-EA0227EAD51C}"/>
              </a:ext>
            </a:extLst>
          </p:cNvPr>
          <p:cNvSpPr txBox="1"/>
          <p:nvPr/>
        </p:nvSpPr>
        <p:spPr>
          <a:xfrm>
            <a:off x="293615" y="2217125"/>
            <a:ext cx="9250993" cy="630942"/>
          </a:xfrm>
          <a:prstGeom prst="rect">
            <a:avLst/>
          </a:prstGeom>
          <a:solidFill>
            <a:schemeClr val="bg1"/>
          </a:solidFill>
        </p:spPr>
        <p:txBody>
          <a:bodyPr wrap="square" rtlCol="0">
            <a:spAutoFit/>
          </a:bodyPr>
          <a:lstStyle/>
          <a:p>
            <a:r>
              <a:rPr lang="ja-JP" altLang="en-US" sz="1400" dirty="0">
                <a:latin typeface="Meiryo UI" panose="020B0604030504040204" pitchFamily="50" charset="-128"/>
                <a:ea typeface="Meiryo UI" panose="020B0604030504040204" pitchFamily="50" charset="-128"/>
              </a:rPr>
              <a:t>　国内向け、海外向けの広報活動を強化し、モノレール沿線の魅力を発信してまいります。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駅構内等で魅力あるプロモーションを実施し、広域来訪者の獲得をめざしてまいります。</a:t>
            </a:r>
          </a:p>
        </p:txBody>
      </p:sp>
      <p:sp>
        <p:nvSpPr>
          <p:cNvPr id="43" name="正方形/長方形 42">
            <a:extLst>
              <a:ext uri="{FF2B5EF4-FFF2-40B4-BE49-F238E27FC236}">
                <a16:creationId xmlns:a16="http://schemas.microsoft.com/office/drawing/2014/main" id="{42AC7FCE-B73C-4C6B-B419-80B8A42F8D73}"/>
              </a:ext>
            </a:extLst>
          </p:cNvPr>
          <p:cNvSpPr/>
          <p:nvPr/>
        </p:nvSpPr>
        <p:spPr>
          <a:xfrm>
            <a:off x="55213" y="1387122"/>
            <a:ext cx="4488729" cy="369332"/>
          </a:xfrm>
          <a:prstGeom prst="rect">
            <a:avLst/>
          </a:prstGeom>
        </p:spPr>
        <p:txBody>
          <a:bodyPr wrap="none">
            <a:spAutoFit/>
          </a:bodyPr>
          <a:lstStyle/>
          <a:p>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：国内外の観光需要の取込み</a:t>
            </a:r>
          </a:p>
        </p:txBody>
      </p:sp>
      <p:sp>
        <p:nvSpPr>
          <p:cNvPr id="38" name="角丸四角形 12">
            <a:extLst>
              <a:ext uri="{FF2B5EF4-FFF2-40B4-BE49-F238E27FC236}">
                <a16:creationId xmlns:a16="http://schemas.microsoft.com/office/drawing/2014/main" id="{0C258FAB-824A-4C14-B0E8-BB04BAA89198}"/>
              </a:ext>
            </a:extLst>
          </p:cNvPr>
          <p:cNvSpPr/>
          <p:nvPr/>
        </p:nvSpPr>
        <p:spPr>
          <a:xfrm>
            <a:off x="232319" y="3013030"/>
            <a:ext cx="6462571" cy="3483399"/>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kumimoji="1" lang="ja-JP" altLang="en-US" sz="1100" dirty="0">
              <a:solidFill>
                <a:srgbClr val="006600"/>
              </a:solidFill>
            </a:endParaRPr>
          </a:p>
        </p:txBody>
      </p:sp>
      <p:sp>
        <p:nvSpPr>
          <p:cNvPr id="49" name="正方形/長方形 48">
            <a:extLst>
              <a:ext uri="{FF2B5EF4-FFF2-40B4-BE49-F238E27FC236}">
                <a16:creationId xmlns:a16="http://schemas.microsoft.com/office/drawing/2014/main" id="{2EB2B485-D49A-4B96-A5E3-C09C4C44BB0A}"/>
              </a:ext>
            </a:extLst>
          </p:cNvPr>
          <p:cNvSpPr/>
          <p:nvPr/>
        </p:nvSpPr>
        <p:spPr>
          <a:xfrm>
            <a:off x="314503" y="4211522"/>
            <a:ext cx="6107922" cy="522299"/>
          </a:xfrm>
          <a:prstGeom prst="rect">
            <a:avLst/>
          </a:prstGeom>
        </p:spPr>
        <p:txBody>
          <a:bodyPr wrap="square">
            <a:noAutofit/>
          </a:bodyPr>
          <a:lstStyle/>
          <a:p>
            <a:r>
              <a:rPr lang="ja-JP" altLang="en-US" sz="1200" dirty="0">
                <a:latin typeface="Meiryo UI" panose="020B0604030504040204" pitchFamily="50" charset="-128"/>
                <a:ea typeface="Meiryo UI" panose="020B0604030504040204" pitchFamily="50" charset="-128"/>
              </a:rPr>
              <a:t>イベント列車や駅を活用したプロモーションを行い、国内外に発信します。また、</a:t>
            </a:r>
            <a:r>
              <a:rPr lang="en-US" altLang="ja-JP" sz="1200" dirty="0">
                <a:latin typeface="Meiryo UI" panose="020B0604030504040204" pitchFamily="50" charset="-128"/>
                <a:ea typeface="Meiryo UI" panose="020B0604030504040204" pitchFamily="50" charset="-128"/>
              </a:rPr>
              <a:t>AR</a:t>
            </a:r>
            <a:r>
              <a:rPr lang="ja-JP" altLang="en-US" sz="1200" dirty="0">
                <a:latin typeface="Meiryo UI" panose="020B0604030504040204" pitchFamily="50" charset="-128"/>
                <a:ea typeface="Meiryo UI" panose="020B0604030504040204" pitchFamily="50" charset="-128"/>
              </a:rPr>
              <a:t>等を活用し、 「ワクワク・ドキドキ感」のある駅づくりをめざします。</a:t>
            </a:r>
          </a:p>
        </p:txBody>
      </p:sp>
      <p:sp>
        <p:nvSpPr>
          <p:cNvPr id="54" name="正方形/長方形 53">
            <a:extLst>
              <a:ext uri="{FF2B5EF4-FFF2-40B4-BE49-F238E27FC236}">
                <a16:creationId xmlns:a16="http://schemas.microsoft.com/office/drawing/2014/main" id="{F2167699-4756-4411-9553-04A5CFE75099}"/>
              </a:ext>
            </a:extLst>
          </p:cNvPr>
          <p:cNvSpPr/>
          <p:nvPr/>
        </p:nvSpPr>
        <p:spPr>
          <a:xfrm>
            <a:off x="3725331" y="3429001"/>
            <a:ext cx="2794577" cy="743770"/>
          </a:xfrm>
          <a:prstGeom prst="rect">
            <a:avLst/>
          </a:prstGeom>
        </p:spPr>
        <p:txBody>
          <a:bodyPr wrap="square">
            <a:noAutofit/>
          </a:bodyPr>
          <a:lstStyle/>
          <a:p>
            <a:endParaRPr lang="ja-JP" altLang="en-US" sz="11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89FCC462-7FF2-408D-997F-3EB370B5AD09}"/>
              </a:ext>
            </a:extLst>
          </p:cNvPr>
          <p:cNvPicPr>
            <a:picLocks noChangeAspect="1"/>
          </p:cNvPicPr>
          <p:nvPr/>
        </p:nvPicPr>
        <p:blipFill>
          <a:blip r:embed="rId3"/>
          <a:stretch>
            <a:fillRect/>
          </a:stretch>
        </p:blipFill>
        <p:spPr>
          <a:xfrm>
            <a:off x="3333386" y="5001325"/>
            <a:ext cx="1945538" cy="1201383"/>
          </a:xfrm>
          <a:prstGeom prst="rect">
            <a:avLst/>
          </a:prstGeom>
        </p:spPr>
      </p:pic>
      <p:sp>
        <p:nvSpPr>
          <p:cNvPr id="61" name="角丸四角形 12">
            <a:extLst>
              <a:ext uri="{FF2B5EF4-FFF2-40B4-BE49-F238E27FC236}">
                <a16:creationId xmlns:a16="http://schemas.microsoft.com/office/drawing/2014/main" id="{E6C73F2F-8DBC-4DA9-A956-EF6E6C371B83}"/>
              </a:ext>
            </a:extLst>
          </p:cNvPr>
          <p:cNvSpPr/>
          <p:nvPr/>
        </p:nvSpPr>
        <p:spPr>
          <a:xfrm>
            <a:off x="6861853" y="3030717"/>
            <a:ext cx="2893950" cy="3465712"/>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kumimoji="1" lang="ja-JP" altLang="en-US" sz="1100" dirty="0">
              <a:solidFill>
                <a:srgbClr val="006600"/>
              </a:solidFill>
            </a:endParaRPr>
          </a:p>
        </p:txBody>
      </p:sp>
      <p:sp>
        <p:nvSpPr>
          <p:cNvPr id="60" name="正方形/長方形 59">
            <a:extLst>
              <a:ext uri="{FF2B5EF4-FFF2-40B4-BE49-F238E27FC236}">
                <a16:creationId xmlns:a16="http://schemas.microsoft.com/office/drawing/2014/main" id="{CC6244BC-BE48-48EA-93BC-FB0EB68B5969}"/>
              </a:ext>
            </a:extLst>
          </p:cNvPr>
          <p:cNvSpPr/>
          <p:nvPr/>
        </p:nvSpPr>
        <p:spPr>
          <a:xfrm>
            <a:off x="6958660" y="3465252"/>
            <a:ext cx="2679053" cy="921591"/>
          </a:xfrm>
          <a:prstGeom prst="rect">
            <a:avLst/>
          </a:prstGeom>
        </p:spPr>
        <p:txBody>
          <a:bodyPr wrap="square">
            <a:noAutofit/>
          </a:bodyPr>
          <a:lstStyle/>
          <a:p>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年の万博記念公園駅前のアリーナ建設構想を受け、必要な投資を検討し実施します。</a:t>
            </a:r>
          </a:p>
        </p:txBody>
      </p:sp>
      <p:pic>
        <p:nvPicPr>
          <p:cNvPr id="62" name="図 61">
            <a:extLst>
              <a:ext uri="{FF2B5EF4-FFF2-40B4-BE49-F238E27FC236}">
                <a16:creationId xmlns:a16="http://schemas.microsoft.com/office/drawing/2014/main" id="{54A9BD2A-6CD2-4B9F-ABC4-93DA2A285CCD}"/>
              </a:ext>
            </a:extLst>
          </p:cNvPr>
          <p:cNvPicPr>
            <a:picLocks noChangeAspect="1"/>
          </p:cNvPicPr>
          <p:nvPr/>
        </p:nvPicPr>
        <p:blipFill>
          <a:blip r:embed="rId4"/>
          <a:stretch>
            <a:fillRect/>
          </a:stretch>
        </p:blipFill>
        <p:spPr>
          <a:xfrm>
            <a:off x="7109035" y="4182812"/>
            <a:ext cx="2585948" cy="2053294"/>
          </a:xfrm>
          <a:prstGeom prst="rect">
            <a:avLst/>
          </a:prstGeom>
        </p:spPr>
      </p:pic>
      <p:pic>
        <p:nvPicPr>
          <p:cNvPr id="5" name="図 4">
            <a:extLst>
              <a:ext uri="{FF2B5EF4-FFF2-40B4-BE49-F238E27FC236}">
                <a16:creationId xmlns:a16="http://schemas.microsoft.com/office/drawing/2014/main" id="{44DE59D3-056F-4DB6-8E7C-1E4AE95C9A09}"/>
              </a:ext>
            </a:extLst>
          </p:cNvPr>
          <p:cNvPicPr>
            <a:picLocks noChangeAspect="1"/>
          </p:cNvPicPr>
          <p:nvPr/>
        </p:nvPicPr>
        <p:blipFill>
          <a:blip r:embed="rId5"/>
          <a:stretch>
            <a:fillRect/>
          </a:stretch>
        </p:blipFill>
        <p:spPr>
          <a:xfrm>
            <a:off x="4621206" y="5396504"/>
            <a:ext cx="1801219" cy="1001964"/>
          </a:xfrm>
          <a:prstGeom prst="rect">
            <a:avLst/>
          </a:prstGeom>
        </p:spPr>
      </p:pic>
      <p:pic>
        <p:nvPicPr>
          <p:cNvPr id="39" name="図 38">
            <a:extLst>
              <a:ext uri="{FF2B5EF4-FFF2-40B4-BE49-F238E27FC236}">
                <a16:creationId xmlns:a16="http://schemas.microsoft.com/office/drawing/2014/main" id="{0E4BA1BE-6F35-436B-AD54-B203276F1FC2}"/>
              </a:ext>
            </a:extLst>
          </p:cNvPr>
          <p:cNvPicPr>
            <a:picLocks noChangeAspect="1"/>
          </p:cNvPicPr>
          <p:nvPr/>
        </p:nvPicPr>
        <p:blipFill>
          <a:blip r:embed="rId6"/>
          <a:stretch>
            <a:fillRect/>
          </a:stretch>
        </p:blipFill>
        <p:spPr>
          <a:xfrm>
            <a:off x="408312" y="5019841"/>
            <a:ext cx="2898594" cy="1309778"/>
          </a:xfrm>
          <a:prstGeom prst="rect">
            <a:avLst/>
          </a:prstGeom>
        </p:spPr>
      </p:pic>
      <p:sp>
        <p:nvSpPr>
          <p:cNvPr id="40" name="正方形/長方形 39">
            <a:extLst>
              <a:ext uri="{FF2B5EF4-FFF2-40B4-BE49-F238E27FC236}">
                <a16:creationId xmlns:a16="http://schemas.microsoft.com/office/drawing/2014/main" id="{9AE4DC2D-1A15-4607-A019-313E4647349D}"/>
              </a:ext>
            </a:extLst>
          </p:cNvPr>
          <p:cNvSpPr/>
          <p:nvPr/>
        </p:nvSpPr>
        <p:spPr>
          <a:xfrm>
            <a:off x="1281354" y="4713685"/>
            <a:ext cx="1550040" cy="314061"/>
          </a:xfrm>
          <a:prstGeom prst="rect">
            <a:avLst/>
          </a:prstGeom>
        </p:spPr>
        <p:txBody>
          <a:bodyPr wrap="square">
            <a:noAutofit/>
          </a:bodyPr>
          <a:lstStyle/>
          <a:p>
            <a:r>
              <a:rPr lang="ja-JP" altLang="en-US" sz="1200" dirty="0">
                <a:latin typeface="Meiryo UI" panose="020B0604030504040204" pitchFamily="50" charset="-128"/>
                <a:ea typeface="Meiryo UI" panose="020B0604030504040204" pitchFamily="50" charset="-128"/>
              </a:rPr>
              <a:t>海外旅行博での</a:t>
            </a:r>
            <a:r>
              <a:rPr lang="en-US" altLang="ja-JP" sz="1200" dirty="0">
                <a:latin typeface="Meiryo UI" panose="020B0604030504040204" pitchFamily="50" charset="-128"/>
                <a:ea typeface="Meiryo UI" panose="020B0604030504040204" pitchFamily="50" charset="-128"/>
              </a:rPr>
              <a:t>PR</a:t>
            </a:r>
            <a:endParaRPr lang="ja-JP" altLang="en-US" sz="12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27BCFF40-D483-4CC8-8795-C28D7F82C1A2}"/>
              </a:ext>
            </a:extLst>
          </p:cNvPr>
          <p:cNvSpPr/>
          <p:nvPr/>
        </p:nvSpPr>
        <p:spPr>
          <a:xfrm>
            <a:off x="293615" y="3087315"/>
            <a:ext cx="2667860"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①国内外向け情報発信の強化</a:t>
            </a:r>
            <a:endParaRPr lang="en-US" altLang="ja-JP" sz="1200" b="1"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16882A1C-9577-4191-A745-C625C3AD54F9}"/>
              </a:ext>
            </a:extLst>
          </p:cNvPr>
          <p:cNvSpPr/>
          <p:nvPr/>
        </p:nvSpPr>
        <p:spPr>
          <a:xfrm>
            <a:off x="6915960" y="3153190"/>
            <a:ext cx="2835086"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②アリーナ建設構想に向けた対応</a:t>
            </a:r>
            <a:endParaRPr lang="en-US" altLang="ja-JP" sz="1200" b="1"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C859A4AC-55BA-4431-954B-8174F35F0906}"/>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１５</a:t>
            </a:r>
          </a:p>
        </p:txBody>
      </p:sp>
      <p:grpSp>
        <p:nvGrpSpPr>
          <p:cNvPr id="44" name="グループ化 43">
            <a:extLst>
              <a:ext uri="{FF2B5EF4-FFF2-40B4-BE49-F238E27FC236}">
                <a16:creationId xmlns:a16="http://schemas.microsoft.com/office/drawing/2014/main" id="{28A97B2F-8E50-4D5A-AEAE-33987472216D}"/>
              </a:ext>
            </a:extLst>
          </p:cNvPr>
          <p:cNvGrpSpPr/>
          <p:nvPr/>
        </p:nvGrpSpPr>
        <p:grpSpPr>
          <a:xfrm>
            <a:off x="165411" y="778821"/>
            <a:ext cx="8332115" cy="564497"/>
            <a:chOff x="165411" y="778821"/>
            <a:chExt cx="8332115" cy="564497"/>
          </a:xfrm>
        </p:grpSpPr>
        <p:sp>
          <p:nvSpPr>
            <p:cNvPr id="45" name="正方形/長方形 44">
              <a:extLst>
                <a:ext uri="{FF2B5EF4-FFF2-40B4-BE49-F238E27FC236}">
                  <a16:creationId xmlns:a16="http://schemas.microsoft.com/office/drawing/2014/main" id="{FDEC929A-972E-4ED5-9C81-F79E68609B2D}"/>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46" name="正方形/長方形 45">
              <a:extLst>
                <a:ext uri="{FF2B5EF4-FFF2-40B4-BE49-F238E27FC236}">
                  <a16:creationId xmlns:a16="http://schemas.microsoft.com/office/drawing/2014/main" id="{7FF6C8FD-8CCB-42EC-9659-149EE588DE77}"/>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47" name="正方形/長方形 46">
              <a:extLst>
                <a:ext uri="{FF2B5EF4-FFF2-40B4-BE49-F238E27FC236}">
                  <a16:creationId xmlns:a16="http://schemas.microsoft.com/office/drawing/2014/main" id="{006C0C80-21AE-4AEA-B8F2-28599821A594}"/>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48" name="正方形/長方形 47">
              <a:extLst>
                <a:ext uri="{FF2B5EF4-FFF2-40B4-BE49-F238E27FC236}">
                  <a16:creationId xmlns:a16="http://schemas.microsoft.com/office/drawing/2014/main" id="{153B501F-1135-4A92-946A-6A594F177BB6}"/>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50" name="正方形/長方形 49">
              <a:extLst>
                <a:ext uri="{FF2B5EF4-FFF2-40B4-BE49-F238E27FC236}">
                  <a16:creationId xmlns:a16="http://schemas.microsoft.com/office/drawing/2014/main" id="{04B74980-3CDE-4417-8AE9-1FCC0EE9D01E}"/>
                </a:ext>
              </a:extLst>
            </p:cNvPr>
            <p:cNvSpPr/>
            <p:nvPr/>
          </p:nvSpPr>
          <p:spPr>
            <a:xfrm>
              <a:off x="5743780" y="786241"/>
              <a:ext cx="1357290" cy="557077"/>
            </a:xfrm>
            <a:prstGeom prst="rect">
              <a:avLst/>
            </a:prstGeom>
            <a:solidFill>
              <a:schemeClr val="bg2">
                <a:lumMod val="60000"/>
                <a:lumOff val="40000"/>
              </a:schemeClr>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成長戦略</a:t>
              </a:r>
              <a:r>
                <a:rPr lang="en-US" altLang="ja-JP" sz="1400" b="1" dirty="0">
                  <a:solidFill>
                    <a:schemeClr val="bg1"/>
                  </a:solidFill>
                  <a:latin typeface="Meiryo UI" panose="020B0604030504040204" pitchFamily="50" charset="-128"/>
                  <a:ea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300" b="1" dirty="0">
                  <a:solidFill>
                    <a:schemeClr val="bg1"/>
                  </a:solidFill>
                  <a:latin typeface="Meiryo UI" panose="020B0604030504040204" pitchFamily="50" charset="-128"/>
                  <a:ea typeface="Meiryo UI" panose="020B0604030504040204" pitchFamily="50" charset="-128"/>
                </a:rPr>
                <a:t>広域来訪者の誘引</a:t>
              </a:r>
            </a:p>
          </p:txBody>
        </p:sp>
        <p:sp>
          <p:nvSpPr>
            <p:cNvPr id="51" name="正方形/長方形 50">
              <a:extLst>
                <a:ext uri="{FF2B5EF4-FFF2-40B4-BE49-F238E27FC236}">
                  <a16:creationId xmlns:a16="http://schemas.microsoft.com/office/drawing/2014/main" id="{8AD28934-1F34-426A-816F-20E2C6D1F3FF}"/>
                </a:ext>
              </a:extLst>
            </p:cNvPr>
            <p:cNvSpPr/>
            <p:nvPr/>
          </p:nvSpPr>
          <p:spPr>
            <a:xfrm>
              <a:off x="7140236"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鉄道ﾈｯﾄﾜｰｸの拡充</a:t>
              </a:r>
            </a:p>
          </p:txBody>
        </p:sp>
      </p:grpSp>
      <p:sp>
        <p:nvSpPr>
          <p:cNvPr id="52" name="正方形/長方形 51">
            <a:extLst>
              <a:ext uri="{FF2B5EF4-FFF2-40B4-BE49-F238E27FC236}">
                <a16:creationId xmlns:a16="http://schemas.microsoft.com/office/drawing/2014/main" id="{5B980247-5472-4970-9BC4-C1381747AF09}"/>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5" name="図 54">
            <a:extLst>
              <a:ext uri="{FF2B5EF4-FFF2-40B4-BE49-F238E27FC236}">
                <a16:creationId xmlns:a16="http://schemas.microsoft.com/office/drawing/2014/main" id="{7FA05EBF-3424-4FA0-AE86-305F47D228A7}"/>
              </a:ext>
            </a:extLst>
          </p:cNvPr>
          <p:cNvPicPr>
            <a:picLocks noChangeAspect="1"/>
          </p:cNvPicPr>
          <p:nvPr/>
        </p:nvPicPr>
        <p:blipFill>
          <a:blip r:embed="rId7"/>
          <a:stretch>
            <a:fillRect/>
          </a:stretch>
        </p:blipFill>
        <p:spPr>
          <a:xfrm>
            <a:off x="9201425" y="1065221"/>
            <a:ext cx="597460" cy="597460"/>
          </a:xfrm>
          <a:prstGeom prst="rect">
            <a:avLst/>
          </a:prstGeom>
        </p:spPr>
      </p:pic>
      <p:pic>
        <p:nvPicPr>
          <p:cNvPr id="56" name="図 55">
            <a:extLst>
              <a:ext uri="{FF2B5EF4-FFF2-40B4-BE49-F238E27FC236}">
                <a16:creationId xmlns:a16="http://schemas.microsoft.com/office/drawing/2014/main" id="{BAAE889F-C1DE-4BEC-B8E8-5A9DF31387AD}"/>
              </a:ext>
            </a:extLst>
          </p:cNvPr>
          <p:cNvPicPr>
            <a:picLocks noChangeAspect="1"/>
          </p:cNvPicPr>
          <p:nvPr/>
        </p:nvPicPr>
        <p:blipFill>
          <a:blip r:embed="rId8"/>
          <a:stretch>
            <a:fillRect/>
          </a:stretch>
        </p:blipFill>
        <p:spPr>
          <a:xfrm>
            <a:off x="8568933" y="1068304"/>
            <a:ext cx="609409" cy="597460"/>
          </a:xfrm>
          <a:prstGeom prst="rect">
            <a:avLst/>
          </a:prstGeom>
        </p:spPr>
      </p:pic>
      <p:sp>
        <p:nvSpPr>
          <p:cNvPr id="32" name="テキスト ボックス 31">
            <a:extLst>
              <a:ext uri="{FF2B5EF4-FFF2-40B4-BE49-F238E27FC236}">
                <a16:creationId xmlns:a16="http://schemas.microsoft.com/office/drawing/2014/main" id="{9EBEFB1F-BAA8-4169-8979-6BA314C0F7F6}"/>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5FC5D7F9-F804-4D15-869E-8DFB11394884}"/>
              </a:ext>
            </a:extLst>
          </p:cNvPr>
          <p:cNvSpPr/>
          <p:nvPr/>
        </p:nvSpPr>
        <p:spPr>
          <a:xfrm>
            <a:off x="304924" y="3957154"/>
            <a:ext cx="2667860"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・資産を活用した</a:t>
            </a:r>
            <a:r>
              <a:rPr lang="en-US" altLang="ja-JP" sz="1200" b="1" dirty="0">
                <a:latin typeface="Meiryo UI" panose="020B0604030504040204" pitchFamily="50" charset="-128"/>
                <a:ea typeface="Meiryo UI" panose="020B0604030504040204" pitchFamily="50" charset="-128"/>
              </a:rPr>
              <a:t>PR</a:t>
            </a:r>
            <a:r>
              <a:rPr lang="ja-JP" altLang="en-US" sz="1200" b="1" dirty="0">
                <a:latin typeface="Meiryo UI" panose="020B0604030504040204" pitchFamily="50" charset="-128"/>
                <a:ea typeface="Meiryo UI" panose="020B0604030504040204" pitchFamily="50" charset="-128"/>
              </a:rPr>
              <a:t>強化</a:t>
            </a:r>
            <a:endParaRPr lang="en-US" altLang="ja-JP" sz="1200" b="1" dirty="0">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E6060456-0AFC-4A10-8460-8605830AF45F}"/>
              </a:ext>
            </a:extLst>
          </p:cNvPr>
          <p:cNvSpPr/>
          <p:nvPr/>
        </p:nvSpPr>
        <p:spPr>
          <a:xfrm>
            <a:off x="304924" y="3526561"/>
            <a:ext cx="6107922" cy="456635"/>
          </a:xfrm>
          <a:prstGeom prst="rect">
            <a:avLst/>
          </a:prstGeom>
        </p:spPr>
        <p:txBody>
          <a:bodyPr wrap="square">
            <a:noAutofit/>
          </a:bodyPr>
          <a:lstStyle/>
          <a:p>
            <a:r>
              <a:rPr lang="ja-JP" altLang="en-US" sz="1200" dirty="0">
                <a:latin typeface="Meiryo UI" panose="020B0604030504040204" pitchFamily="50" charset="-128"/>
                <a:ea typeface="Meiryo UI" panose="020B0604030504040204" pitchFamily="50" charset="-128"/>
              </a:rPr>
              <a:t>国内外の旅行博で万博記念公園（太陽の塔、自然文化園、日本庭園、国立民族学博物館、</a:t>
            </a:r>
            <a:r>
              <a:rPr lang="en-US" altLang="ja-JP" sz="1200" dirty="0">
                <a:latin typeface="Meiryo UI" panose="020B0604030504040204" pitchFamily="50" charset="-128"/>
                <a:ea typeface="Meiryo UI" panose="020B0604030504040204" pitchFamily="50" charset="-128"/>
              </a:rPr>
              <a:t>EXPO</a:t>
            </a:r>
            <a:r>
              <a:rPr lang="ja-JP" altLang="en-US" sz="1200" dirty="0">
                <a:latin typeface="Meiryo UI" panose="020B0604030504040204" pitchFamily="50" charset="-128"/>
                <a:ea typeface="Meiryo UI" panose="020B0604030504040204" pitchFamily="50" charset="-128"/>
              </a:rPr>
              <a:t>パビリオンなど）や大阪国際空港等の魅力を発信します。</a:t>
            </a:r>
          </a:p>
        </p:txBody>
      </p:sp>
      <p:sp>
        <p:nvSpPr>
          <p:cNvPr id="35" name="正方形/長方形 34">
            <a:extLst>
              <a:ext uri="{FF2B5EF4-FFF2-40B4-BE49-F238E27FC236}">
                <a16:creationId xmlns:a16="http://schemas.microsoft.com/office/drawing/2014/main" id="{94E5CCEE-C58C-4C8A-BF48-ED12A4955FD2}"/>
              </a:ext>
            </a:extLst>
          </p:cNvPr>
          <p:cNvSpPr/>
          <p:nvPr/>
        </p:nvSpPr>
        <p:spPr>
          <a:xfrm>
            <a:off x="293615" y="3296295"/>
            <a:ext cx="2667860"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・沿線施設</a:t>
            </a:r>
            <a:r>
              <a:rPr lang="en-US" altLang="ja-JP" sz="1200" b="1" dirty="0">
                <a:latin typeface="Meiryo UI" panose="020B0604030504040204" pitchFamily="50" charset="-128"/>
                <a:ea typeface="Meiryo UI" panose="020B0604030504040204" pitchFamily="50" charset="-128"/>
              </a:rPr>
              <a:t>PR</a:t>
            </a:r>
            <a:r>
              <a:rPr lang="ja-JP" altLang="en-US" sz="1200" b="1" dirty="0">
                <a:latin typeface="Meiryo UI" panose="020B0604030504040204" pitchFamily="50" charset="-128"/>
                <a:ea typeface="Meiryo UI" panose="020B0604030504040204" pitchFamily="50" charset="-128"/>
              </a:rPr>
              <a:t>強化</a:t>
            </a:r>
            <a:endParaRPr lang="en-US" altLang="ja-JP" sz="1200" b="1" dirty="0">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5C16B5A9-467B-4F00-BAE0-9CFB14DF90B2}"/>
              </a:ext>
            </a:extLst>
          </p:cNvPr>
          <p:cNvSpPr/>
          <p:nvPr/>
        </p:nvSpPr>
        <p:spPr>
          <a:xfrm>
            <a:off x="3966835" y="4707604"/>
            <a:ext cx="1945538" cy="314061"/>
          </a:xfrm>
          <a:prstGeom prst="rect">
            <a:avLst/>
          </a:prstGeom>
        </p:spPr>
        <p:txBody>
          <a:bodyPr wrap="square">
            <a:noAutofit/>
          </a:bodyPr>
          <a:lstStyle/>
          <a:p>
            <a:r>
              <a:rPr lang="en-US" altLang="ja-JP" sz="1200" dirty="0">
                <a:latin typeface="Meiryo UI" panose="020B0604030504040204" pitchFamily="50" charset="-128"/>
                <a:ea typeface="Meiryo UI" panose="020B0604030504040204" pitchFamily="50" charset="-128"/>
              </a:rPr>
              <a:t>AR</a:t>
            </a:r>
            <a:r>
              <a:rPr lang="ja-JP" altLang="en-US" sz="1200" dirty="0">
                <a:latin typeface="Meiryo UI" panose="020B0604030504040204" pitchFamily="50" charset="-128"/>
                <a:ea typeface="Meiryo UI" panose="020B0604030504040204" pitchFamily="50" charset="-128"/>
              </a:rPr>
              <a:t>を活用した</a:t>
            </a:r>
            <a:r>
              <a:rPr lang="en-US" altLang="ja-JP" sz="1200" dirty="0">
                <a:latin typeface="Meiryo UI" panose="020B0604030504040204" pitchFamily="50" charset="-128"/>
                <a:ea typeface="Meiryo UI" panose="020B0604030504040204" pitchFamily="50" charset="-128"/>
              </a:rPr>
              <a:t>PR</a:t>
            </a:r>
            <a:r>
              <a:rPr lang="ja-JP" altLang="en-US" sz="1200" dirty="0">
                <a:latin typeface="Meiryo UI" panose="020B0604030504040204" pitchFamily="50" charset="-128"/>
                <a:ea typeface="Meiryo UI" panose="020B0604030504040204" pitchFamily="50" charset="-128"/>
              </a:rPr>
              <a:t>イメージ</a:t>
            </a:r>
          </a:p>
        </p:txBody>
      </p:sp>
      <p:sp>
        <p:nvSpPr>
          <p:cNvPr id="37" name="正方形/長方形 36">
            <a:extLst>
              <a:ext uri="{FF2B5EF4-FFF2-40B4-BE49-F238E27FC236}">
                <a16:creationId xmlns:a16="http://schemas.microsoft.com/office/drawing/2014/main" id="{E937D940-B0CB-4B8C-A64B-6E1F0B1D77C6}"/>
              </a:ext>
            </a:extLst>
          </p:cNvPr>
          <p:cNvSpPr/>
          <p:nvPr/>
        </p:nvSpPr>
        <p:spPr>
          <a:xfrm>
            <a:off x="7695793" y="5969443"/>
            <a:ext cx="1813953" cy="287618"/>
          </a:xfrm>
          <a:prstGeom prst="rect">
            <a:avLst/>
          </a:prstGeom>
          <a:solidFill>
            <a:schemeClr val="bg1"/>
          </a:solidFill>
        </p:spPr>
        <p:txBody>
          <a:bodyPr wrap="square">
            <a:no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出所　大阪府発表資料</a:t>
            </a:r>
          </a:p>
        </p:txBody>
      </p:sp>
    </p:spTree>
    <p:extLst>
      <p:ext uri="{BB962C8B-B14F-4D97-AF65-F5344CB8AC3E}">
        <p14:creationId xmlns:p14="http://schemas.microsoft.com/office/powerpoint/2010/main" val="130271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楕円 2">
            <a:extLst>
              <a:ext uri="{FF2B5EF4-FFF2-40B4-BE49-F238E27FC236}">
                <a16:creationId xmlns:a16="http://schemas.microsoft.com/office/drawing/2014/main" id="{84A98917-BFEA-42F7-9D0E-63B8353BD89B}"/>
              </a:ext>
            </a:extLst>
          </p:cNvPr>
          <p:cNvSpPr/>
          <p:nvPr/>
        </p:nvSpPr>
        <p:spPr>
          <a:xfrm>
            <a:off x="4088115" y="4090295"/>
            <a:ext cx="2202282" cy="2210414"/>
          </a:xfrm>
          <a:prstGeom prst="ellipse">
            <a:avLst/>
          </a:prstGeom>
          <a:solidFill>
            <a:srgbClr val="FFFF99"/>
          </a:solidFill>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57" name="角丸四角形 12">
            <a:extLst>
              <a:ext uri="{FF2B5EF4-FFF2-40B4-BE49-F238E27FC236}">
                <a16:creationId xmlns:a16="http://schemas.microsoft.com/office/drawing/2014/main" id="{83E2A4FF-B759-4821-86AE-6F8C8BD16A91}"/>
              </a:ext>
            </a:extLst>
          </p:cNvPr>
          <p:cNvSpPr/>
          <p:nvPr/>
        </p:nvSpPr>
        <p:spPr>
          <a:xfrm>
            <a:off x="168469" y="2894219"/>
            <a:ext cx="3120014" cy="3598942"/>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marR="0" lvl="0" indent="-266700" algn="l" defTabSz="914400" rtl="0" eaLnBrk="1" fontAlgn="base" latinLnBrk="0" hangingPunct="1">
              <a:lnSpc>
                <a:spcPct val="100000"/>
              </a:lnSpc>
              <a:spcBef>
                <a:spcPct val="50000"/>
              </a:spcBef>
              <a:spcAft>
                <a:spcPct val="0"/>
              </a:spcAft>
              <a:buClrTx/>
              <a:buSzTx/>
              <a:buFontTx/>
              <a:buNone/>
              <a:tabLst/>
              <a:defRPr/>
            </a:pPr>
            <a:endParaRPr kumimoji="1" lang="ja-JP" altLang="en-US" sz="1100" b="0" i="0" u="none" strike="noStrike" kern="1200" cap="none" spc="0" normalizeH="0" baseline="0" noProof="0" dirty="0">
              <a:ln>
                <a:noFill/>
              </a:ln>
              <a:solidFill>
                <a:srgbClr val="006600"/>
              </a:solidFill>
              <a:effectLst/>
              <a:uLnTx/>
              <a:uFillTx/>
              <a:latin typeface="Meiryo UI"/>
              <a:ea typeface="Meiryo UI"/>
              <a:cs typeface="+mn-cs"/>
            </a:endParaRPr>
          </a:p>
        </p:txBody>
      </p:sp>
      <p:sp>
        <p:nvSpPr>
          <p:cNvPr id="31" name="角丸四角形 15">
            <a:extLst>
              <a:ext uri="{FF2B5EF4-FFF2-40B4-BE49-F238E27FC236}">
                <a16:creationId xmlns:a16="http://schemas.microsoft.com/office/drawing/2014/main" id="{929D03AB-D0EA-4D27-83E4-81404CB3A0D2}"/>
              </a:ext>
            </a:extLst>
          </p:cNvPr>
          <p:cNvSpPr/>
          <p:nvPr/>
        </p:nvSpPr>
        <p:spPr>
          <a:xfrm>
            <a:off x="195102" y="1974921"/>
            <a:ext cx="9341937" cy="792785"/>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1100" b="0" i="0" u="none" strike="noStrike" kern="1200" cap="none" spc="0" normalizeH="0" baseline="0" noProof="0" dirty="0">
              <a:ln>
                <a:noFill/>
              </a:ln>
              <a:solidFill>
                <a:srgbClr val="000000"/>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175279" y="1791060"/>
            <a:ext cx="9361759" cy="369332"/>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Meiryo UI"/>
                <a:ea typeface="Meiryo UI"/>
                <a:cs typeface="+mn-cs"/>
              </a:rPr>
              <a:t>ネットワーク機能の強化</a:t>
            </a:r>
          </a:p>
        </p:txBody>
      </p:sp>
      <p:sp>
        <p:nvSpPr>
          <p:cNvPr id="26" name="テキスト ボックス 25">
            <a:extLst>
              <a:ext uri="{FF2B5EF4-FFF2-40B4-BE49-F238E27FC236}">
                <a16:creationId xmlns:a16="http://schemas.microsoft.com/office/drawing/2014/main" id="{B5325984-D2C3-4E26-83DF-EA0227EAD51C}"/>
              </a:ext>
            </a:extLst>
          </p:cNvPr>
          <p:cNvSpPr txBox="1"/>
          <p:nvPr/>
        </p:nvSpPr>
        <p:spPr>
          <a:xfrm>
            <a:off x="278128" y="2196882"/>
            <a:ext cx="9135960" cy="523571"/>
          </a:xfrm>
          <a:prstGeom prst="rect">
            <a:avLst/>
          </a:prstGeom>
          <a:solidFill>
            <a:schemeClr val="bg1"/>
          </a:solidFill>
        </p:spPr>
        <p:txBody>
          <a:bodyPr wrap="square" rtlCol="0">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新たに</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路線（大阪メトロ長堀鶴見緑地線・</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JR</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片町線（学研都市線）・近鉄</a:t>
            </a:r>
            <a:r>
              <a:rPr kumimoji="1" lang="ja-JP" altLang="en-US" sz="14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けいはんな</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線・近鉄奈良線）と結節し、在来</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r>
            <a:b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鉄道</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10</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路線とネットワークを形成してまいります。</a:t>
            </a:r>
          </a:p>
        </p:txBody>
      </p:sp>
      <p:sp>
        <p:nvSpPr>
          <p:cNvPr id="43" name="正方形/長方形 42">
            <a:extLst>
              <a:ext uri="{FF2B5EF4-FFF2-40B4-BE49-F238E27FC236}">
                <a16:creationId xmlns:a16="http://schemas.microsoft.com/office/drawing/2014/main" id="{42AC7FCE-B73C-4C6B-B419-80B8A42F8D73}"/>
              </a:ext>
            </a:extLst>
          </p:cNvPr>
          <p:cNvSpPr/>
          <p:nvPr/>
        </p:nvSpPr>
        <p:spPr>
          <a:xfrm>
            <a:off x="55213" y="1387122"/>
            <a:ext cx="5072222" cy="369332"/>
          </a:xfrm>
          <a:prstGeom prst="rect">
            <a:avLst/>
          </a:prstGeom>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140078">
                    <a:lumMod val="60000"/>
                    <a:lumOff val="4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成長戦略</a:t>
            </a:r>
            <a:r>
              <a:rPr kumimoji="1" lang="en-US" altLang="ja-JP" sz="1800" b="1" i="0" u="none" strike="noStrike" kern="1200" cap="none" spc="0" normalizeH="0" baseline="0" noProof="0" dirty="0">
                <a:ln>
                  <a:noFill/>
                </a:ln>
                <a:solidFill>
                  <a:srgbClr val="140078">
                    <a:lumMod val="60000"/>
                    <a:lumOff val="4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1800" b="1" i="0" u="none" strike="noStrike" kern="1200" cap="none" spc="0" normalizeH="0" baseline="0" noProof="0" dirty="0">
                <a:ln>
                  <a:noFill/>
                </a:ln>
                <a:solidFill>
                  <a:srgbClr val="140078">
                    <a:lumMod val="60000"/>
                    <a:lumOff val="40000"/>
                  </a:srgbClr>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1" i="0" u="none" strike="noStrike" kern="1200" cap="none" spc="0" normalizeH="0" baseline="0" noProof="0" dirty="0">
                <a:ln>
                  <a:noFill/>
                </a:ln>
                <a:solidFill>
                  <a:schemeClr val="bg2">
                    <a:lumMod val="60000"/>
                    <a:lumOff val="40000"/>
                  </a:schemeClr>
                </a:solidFill>
                <a:effectLst/>
                <a:uLnTx/>
                <a:uFillTx/>
                <a:latin typeface="Meiryo UI" panose="020B0604030504040204" pitchFamily="50" charset="-128"/>
                <a:ea typeface="Meiryo UI" panose="020B0604030504040204" pitchFamily="50" charset="-128"/>
                <a:cs typeface="Meiryo UI" panose="020B0604030504040204" pitchFamily="50" charset="-128"/>
              </a:rPr>
              <a:t>在来鉄道路線とのネットワーク形成</a:t>
            </a:r>
            <a:endParaRPr kumimoji="1" lang="ja-JP" altLang="en-US" sz="1800" b="1" i="0" u="none" strike="dblStrike" kern="1200" cap="none" spc="0" normalizeH="0" baseline="0" noProof="0" dirty="0">
              <a:ln>
                <a:noFill/>
              </a:ln>
              <a:solidFill>
                <a:schemeClr val="bg2">
                  <a:lumMod val="60000"/>
                  <a:lumOff val="40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a:extLst>
              <a:ext uri="{FF2B5EF4-FFF2-40B4-BE49-F238E27FC236}">
                <a16:creationId xmlns:a16="http://schemas.microsoft.com/office/drawing/2014/main" id="{9C3BAEAA-956B-4EF9-8D12-EA2A65410FDA}"/>
              </a:ext>
            </a:extLst>
          </p:cNvPr>
          <p:cNvSpPr txBox="1"/>
          <p:nvPr/>
        </p:nvSpPr>
        <p:spPr>
          <a:xfrm>
            <a:off x="278128" y="3073281"/>
            <a:ext cx="2942934" cy="2818085"/>
          </a:xfrm>
          <a:prstGeom prst="rect">
            <a:avLst/>
          </a:prstGeom>
          <a:solidFill>
            <a:schemeClr val="bg1"/>
          </a:solidFill>
        </p:spPr>
        <p:txBody>
          <a:bodyPr wrap="square" rtlCol="0">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①利便性の向上</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大阪モノレール沿線から奈良方面への利便性が向上します。また、大阪空港駅や万博記念公園駅の大規模施設へのアクセス利便性、速達性・乗換回数の減少にもつながります。</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②環境負荷の軽減</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鉄道ネットワークの拡充等により、公共交通の利用が促進されることから、環境負荷の軽減につながります。</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③代替ルートの増加</a:t>
            </a:r>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（交通リダンダンシーの確保）</a:t>
            </a: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在来鉄道</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路線とネットワークを形成することで、事故等により路線が不通となった場合に代替ルートの確保が図られます。</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a:extLst>
              <a:ext uri="{FF2B5EF4-FFF2-40B4-BE49-F238E27FC236}">
                <a16:creationId xmlns:a16="http://schemas.microsoft.com/office/drawing/2014/main" id="{D9FA57E1-17A0-481C-8BF4-BB6E65B2A522}"/>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１６</a:t>
            </a:r>
          </a:p>
        </p:txBody>
      </p:sp>
      <p:grpSp>
        <p:nvGrpSpPr>
          <p:cNvPr id="30" name="グループ化 29">
            <a:extLst>
              <a:ext uri="{FF2B5EF4-FFF2-40B4-BE49-F238E27FC236}">
                <a16:creationId xmlns:a16="http://schemas.microsoft.com/office/drawing/2014/main" id="{D5D2C9FE-E24F-4FB3-A660-16BF00D59688}"/>
              </a:ext>
            </a:extLst>
          </p:cNvPr>
          <p:cNvGrpSpPr/>
          <p:nvPr/>
        </p:nvGrpSpPr>
        <p:grpSpPr>
          <a:xfrm>
            <a:off x="3632965" y="2853957"/>
            <a:ext cx="5514696" cy="3639204"/>
            <a:chOff x="3632965" y="2853957"/>
            <a:chExt cx="5514696" cy="3639204"/>
          </a:xfrm>
        </p:grpSpPr>
        <p:sp>
          <p:nvSpPr>
            <p:cNvPr id="17" name="フリーフォーム: 図形 16">
              <a:extLst>
                <a:ext uri="{FF2B5EF4-FFF2-40B4-BE49-F238E27FC236}">
                  <a16:creationId xmlns:a16="http://schemas.microsoft.com/office/drawing/2014/main" id="{5F43E062-86E2-41EA-8EB2-11D68785B774}"/>
                </a:ext>
              </a:extLst>
            </p:cNvPr>
            <p:cNvSpPr/>
            <p:nvPr/>
          </p:nvSpPr>
          <p:spPr>
            <a:xfrm>
              <a:off x="5011918" y="5530392"/>
              <a:ext cx="3801848" cy="624371"/>
            </a:xfrm>
            <a:custGeom>
              <a:avLst/>
              <a:gdLst>
                <a:gd name="connsiteX0" fmla="*/ 0 w 3819490"/>
                <a:gd name="connsiteY0" fmla="*/ 0 h 620113"/>
                <a:gd name="connsiteX1" fmla="*/ 2177591 w 3819490"/>
                <a:gd name="connsiteY1" fmla="*/ 439918 h 620113"/>
                <a:gd name="connsiteX2" fmla="*/ 3157979 w 3819490"/>
                <a:gd name="connsiteY2" fmla="*/ 603316 h 620113"/>
                <a:gd name="connsiteX3" fmla="*/ 3767579 w 3819490"/>
                <a:gd name="connsiteY3" fmla="*/ 615885 h 620113"/>
                <a:gd name="connsiteX4" fmla="*/ 3745583 w 3819490"/>
                <a:gd name="connsiteY4" fmla="*/ 612743 h 620113"/>
                <a:gd name="connsiteX0" fmla="*/ 0 w 3819490"/>
                <a:gd name="connsiteY0" fmla="*/ 0 h 620540"/>
                <a:gd name="connsiteX1" fmla="*/ 2202730 w 3819490"/>
                <a:gd name="connsiteY1" fmla="*/ 433633 h 620540"/>
                <a:gd name="connsiteX2" fmla="*/ 3157979 w 3819490"/>
                <a:gd name="connsiteY2" fmla="*/ 603316 h 620540"/>
                <a:gd name="connsiteX3" fmla="*/ 3767579 w 3819490"/>
                <a:gd name="connsiteY3" fmla="*/ 615885 h 620540"/>
                <a:gd name="connsiteX4" fmla="*/ 3745583 w 3819490"/>
                <a:gd name="connsiteY4" fmla="*/ 612743 h 620540"/>
                <a:gd name="connsiteX0" fmla="*/ 0 w 3816517"/>
                <a:gd name="connsiteY0" fmla="*/ 0 h 616947"/>
                <a:gd name="connsiteX1" fmla="*/ 2202730 w 3816517"/>
                <a:gd name="connsiteY1" fmla="*/ 433633 h 616947"/>
                <a:gd name="connsiteX2" fmla="*/ 3198829 w 3816517"/>
                <a:gd name="connsiteY2" fmla="*/ 597032 h 616947"/>
                <a:gd name="connsiteX3" fmla="*/ 3767579 w 3816517"/>
                <a:gd name="connsiteY3" fmla="*/ 615885 h 616947"/>
                <a:gd name="connsiteX4" fmla="*/ 3745583 w 3816517"/>
                <a:gd name="connsiteY4" fmla="*/ 612743 h 616947"/>
                <a:gd name="connsiteX0" fmla="*/ 0 w 3811957"/>
                <a:gd name="connsiteY0" fmla="*/ 0 h 627108"/>
                <a:gd name="connsiteX1" fmla="*/ 2202730 w 3811957"/>
                <a:gd name="connsiteY1" fmla="*/ 433633 h 627108"/>
                <a:gd name="connsiteX2" fmla="*/ 3261675 w 3811957"/>
                <a:gd name="connsiteY2" fmla="*/ 612743 h 627108"/>
                <a:gd name="connsiteX3" fmla="*/ 3767579 w 3811957"/>
                <a:gd name="connsiteY3" fmla="*/ 615885 h 627108"/>
                <a:gd name="connsiteX4" fmla="*/ 3745583 w 3811957"/>
                <a:gd name="connsiteY4" fmla="*/ 612743 h 627108"/>
                <a:gd name="connsiteX0" fmla="*/ 0 w 3811275"/>
                <a:gd name="connsiteY0" fmla="*/ 0 h 624804"/>
                <a:gd name="connsiteX1" fmla="*/ 2202730 w 3811275"/>
                <a:gd name="connsiteY1" fmla="*/ 433633 h 624804"/>
                <a:gd name="connsiteX2" fmla="*/ 3271101 w 3811275"/>
                <a:gd name="connsiteY2" fmla="*/ 609601 h 624804"/>
                <a:gd name="connsiteX3" fmla="*/ 3767579 w 3811275"/>
                <a:gd name="connsiteY3" fmla="*/ 615885 h 624804"/>
                <a:gd name="connsiteX4" fmla="*/ 3745583 w 3811275"/>
                <a:gd name="connsiteY4" fmla="*/ 612743 h 624804"/>
                <a:gd name="connsiteX0" fmla="*/ 0 w 3811275"/>
                <a:gd name="connsiteY0" fmla="*/ 0 h 618087"/>
                <a:gd name="connsiteX1" fmla="*/ 2202730 w 3811275"/>
                <a:gd name="connsiteY1" fmla="*/ 433633 h 618087"/>
                <a:gd name="connsiteX2" fmla="*/ 3271101 w 3811275"/>
                <a:gd name="connsiteY2" fmla="*/ 609601 h 618087"/>
                <a:gd name="connsiteX3" fmla="*/ 3767579 w 3811275"/>
                <a:gd name="connsiteY3" fmla="*/ 615885 h 618087"/>
                <a:gd name="connsiteX4" fmla="*/ 3745583 w 3811275"/>
                <a:gd name="connsiteY4" fmla="*/ 612743 h 618087"/>
                <a:gd name="connsiteX0" fmla="*/ 0 w 3801848"/>
                <a:gd name="connsiteY0" fmla="*/ 0 h 624371"/>
                <a:gd name="connsiteX1" fmla="*/ 2193303 w 3801848"/>
                <a:gd name="connsiteY1" fmla="*/ 439917 h 624371"/>
                <a:gd name="connsiteX2" fmla="*/ 3261674 w 3801848"/>
                <a:gd name="connsiteY2" fmla="*/ 615885 h 624371"/>
                <a:gd name="connsiteX3" fmla="*/ 3758152 w 3801848"/>
                <a:gd name="connsiteY3" fmla="*/ 622169 h 624371"/>
                <a:gd name="connsiteX4" fmla="*/ 3736156 w 3801848"/>
                <a:gd name="connsiteY4" fmla="*/ 619027 h 624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848" h="624371">
                  <a:moveTo>
                    <a:pt x="0" y="0"/>
                  </a:moveTo>
                  <a:lnTo>
                    <a:pt x="2193303" y="439917"/>
                  </a:lnTo>
                  <a:cubicBezTo>
                    <a:pt x="2736915" y="542564"/>
                    <a:pt x="3107704" y="601222"/>
                    <a:pt x="3261674" y="615885"/>
                  </a:cubicBezTo>
                  <a:cubicBezTo>
                    <a:pt x="3415644" y="630548"/>
                    <a:pt x="3679072" y="621645"/>
                    <a:pt x="3758152" y="622169"/>
                  </a:cubicBezTo>
                  <a:cubicBezTo>
                    <a:pt x="3837232" y="622693"/>
                    <a:pt x="3796121" y="621383"/>
                    <a:pt x="3736156" y="619027"/>
                  </a:cubicBezTo>
                </a:path>
              </a:pathLst>
            </a:custGeom>
            <a:noFill/>
            <a:ln w="76200">
              <a:solidFill>
                <a:srgbClr val="00FFFF"/>
              </a:solidFill>
            </a:ln>
          </p:spPr>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endParaRPr>
            </a:p>
          </p:txBody>
        </p:sp>
        <p:sp>
          <p:nvSpPr>
            <p:cNvPr id="16" name="フリーフォーム: 図形 15">
              <a:extLst>
                <a:ext uri="{FF2B5EF4-FFF2-40B4-BE49-F238E27FC236}">
                  <a16:creationId xmlns:a16="http://schemas.microsoft.com/office/drawing/2014/main" id="{FA4342A3-D72B-43A2-85FF-9E38E5221918}"/>
                </a:ext>
              </a:extLst>
            </p:cNvPr>
            <p:cNvSpPr/>
            <p:nvPr/>
          </p:nvSpPr>
          <p:spPr>
            <a:xfrm>
              <a:off x="5112048" y="5086797"/>
              <a:ext cx="2703342" cy="519191"/>
            </a:xfrm>
            <a:custGeom>
              <a:avLst/>
              <a:gdLst>
                <a:gd name="connsiteX0" fmla="*/ 0 w 2853180"/>
                <a:gd name="connsiteY0" fmla="*/ 0 h 534570"/>
                <a:gd name="connsiteX1" fmla="*/ 1970203 w 2853180"/>
                <a:gd name="connsiteY1" fmla="*/ 487052 h 534570"/>
                <a:gd name="connsiteX2" fmla="*/ 2520099 w 2853180"/>
                <a:gd name="connsiteY2" fmla="*/ 515332 h 534570"/>
                <a:gd name="connsiteX3" fmla="*/ 2853180 w 2853180"/>
                <a:gd name="connsiteY3" fmla="*/ 480767 h 534570"/>
                <a:gd name="connsiteX0" fmla="*/ 0 w 2853180"/>
                <a:gd name="connsiteY0" fmla="*/ 0 h 523233"/>
                <a:gd name="connsiteX1" fmla="*/ 1985914 w 2853180"/>
                <a:gd name="connsiteY1" fmla="*/ 468199 h 523233"/>
                <a:gd name="connsiteX2" fmla="*/ 2520099 w 2853180"/>
                <a:gd name="connsiteY2" fmla="*/ 515332 h 523233"/>
                <a:gd name="connsiteX3" fmla="*/ 2853180 w 2853180"/>
                <a:gd name="connsiteY3" fmla="*/ 480767 h 523233"/>
                <a:gd name="connsiteX0" fmla="*/ 0 w 2853180"/>
                <a:gd name="connsiteY0" fmla="*/ 0 h 515484"/>
                <a:gd name="connsiteX1" fmla="*/ 1985914 w 2853180"/>
                <a:gd name="connsiteY1" fmla="*/ 468199 h 515484"/>
                <a:gd name="connsiteX2" fmla="*/ 2520099 w 2853180"/>
                <a:gd name="connsiteY2" fmla="*/ 515332 h 515484"/>
                <a:gd name="connsiteX3" fmla="*/ 2853180 w 2853180"/>
                <a:gd name="connsiteY3" fmla="*/ 480767 h 515484"/>
                <a:gd name="connsiteX0" fmla="*/ 0 w 2853180"/>
                <a:gd name="connsiteY0" fmla="*/ 0 h 523233"/>
                <a:gd name="connsiteX1" fmla="*/ 1985914 w 2853180"/>
                <a:gd name="connsiteY1" fmla="*/ 468199 h 523233"/>
                <a:gd name="connsiteX2" fmla="*/ 2259290 w 2853180"/>
                <a:gd name="connsiteY2" fmla="*/ 515332 h 523233"/>
                <a:gd name="connsiteX3" fmla="*/ 2853180 w 2853180"/>
                <a:gd name="connsiteY3" fmla="*/ 480767 h 523233"/>
                <a:gd name="connsiteX0" fmla="*/ 0 w 2856322"/>
                <a:gd name="connsiteY0" fmla="*/ 0 h 522832"/>
                <a:gd name="connsiteX1" fmla="*/ 1985914 w 2856322"/>
                <a:gd name="connsiteY1" fmla="*/ 468199 h 522832"/>
                <a:gd name="connsiteX2" fmla="*/ 2259290 w 2856322"/>
                <a:gd name="connsiteY2" fmla="*/ 515332 h 522832"/>
                <a:gd name="connsiteX3" fmla="*/ 2856322 w 2856322"/>
                <a:gd name="connsiteY3" fmla="*/ 512190 h 522832"/>
                <a:gd name="connsiteX0" fmla="*/ 0 w 2856322"/>
                <a:gd name="connsiteY0" fmla="*/ 0 h 521225"/>
                <a:gd name="connsiteX1" fmla="*/ 1985914 w 2856322"/>
                <a:gd name="connsiteY1" fmla="*/ 468199 h 521225"/>
                <a:gd name="connsiteX2" fmla="*/ 2259290 w 2856322"/>
                <a:gd name="connsiteY2" fmla="*/ 515332 h 521225"/>
                <a:gd name="connsiteX3" fmla="*/ 2856322 w 2856322"/>
                <a:gd name="connsiteY3" fmla="*/ 512190 h 521225"/>
                <a:gd name="connsiteX0" fmla="*/ 0 w 2856322"/>
                <a:gd name="connsiteY0" fmla="*/ 0 h 518101"/>
                <a:gd name="connsiteX1" fmla="*/ 1985914 w 2856322"/>
                <a:gd name="connsiteY1" fmla="*/ 468199 h 518101"/>
                <a:gd name="connsiteX2" fmla="*/ 2259290 w 2856322"/>
                <a:gd name="connsiteY2" fmla="*/ 515332 h 518101"/>
                <a:gd name="connsiteX3" fmla="*/ 2856322 w 2856322"/>
                <a:gd name="connsiteY3" fmla="*/ 512190 h 518101"/>
                <a:gd name="connsiteX0" fmla="*/ 0 w 2703342"/>
                <a:gd name="connsiteY0" fmla="*/ 0 h 519191"/>
                <a:gd name="connsiteX1" fmla="*/ 1985914 w 2703342"/>
                <a:gd name="connsiteY1" fmla="*/ 468199 h 519191"/>
                <a:gd name="connsiteX2" fmla="*/ 2259290 w 2703342"/>
                <a:gd name="connsiteY2" fmla="*/ 515332 h 519191"/>
                <a:gd name="connsiteX3" fmla="*/ 2703342 w 2703342"/>
                <a:gd name="connsiteY3" fmla="*/ 515666 h 519191"/>
              </a:gdLst>
              <a:ahLst/>
              <a:cxnLst>
                <a:cxn ang="0">
                  <a:pos x="connsiteX0" y="connsiteY0"/>
                </a:cxn>
                <a:cxn ang="0">
                  <a:pos x="connsiteX1" y="connsiteY1"/>
                </a:cxn>
                <a:cxn ang="0">
                  <a:pos x="connsiteX2" y="connsiteY2"/>
                </a:cxn>
                <a:cxn ang="0">
                  <a:pos x="connsiteX3" y="connsiteY3"/>
                </a:cxn>
              </a:cxnLst>
              <a:rect l="l" t="t" r="r" b="b"/>
              <a:pathLst>
                <a:path w="2703342" h="519191">
                  <a:moveTo>
                    <a:pt x="0" y="0"/>
                  </a:moveTo>
                  <a:cubicBezTo>
                    <a:pt x="775093" y="200581"/>
                    <a:pt x="1797902" y="429444"/>
                    <a:pt x="1985914" y="468199"/>
                  </a:cubicBezTo>
                  <a:cubicBezTo>
                    <a:pt x="2173926" y="506954"/>
                    <a:pt x="2139719" y="507421"/>
                    <a:pt x="2259290" y="515332"/>
                  </a:cubicBezTo>
                  <a:cubicBezTo>
                    <a:pt x="2378861" y="523243"/>
                    <a:pt x="2481550" y="516714"/>
                    <a:pt x="2703342" y="515666"/>
                  </a:cubicBezTo>
                </a:path>
              </a:pathLst>
            </a:custGeom>
            <a:noFill/>
            <a:ln w="76200">
              <a:solidFill>
                <a:srgbClr val="00FFFF"/>
              </a:solidFill>
            </a:ln>
          </p:spPr>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800" b="0" i="0" u="none" strike="noStrike" kern="1200" cap="none" spc="0" normalizeH="0" baseline="0" noProof="0">
                <a:ln>
                  <a:noFill/>
                </a:ln>
                <a:solidFill>
                  <a:srgbClr val="000000"/>
                </a:solidFill>
                <a:effectLst/>
                <a:uLnTx/>
                <a:uFillTx/>
                <a:latin typeface="Verdana" pitchFamily="34" charset="0"/>
                <a:ea typeface="ＭＳ Ｐゴシック" pitchFamily="50" charset="-128"/>
                <a:cs typeface="+mn-cs"/>
              </a:endParaRPr>
            </a:p>
          </p:txBody>
        </p:sp>
        <p:cxnSp>
          <p:nvCxnSpPr>
            <p:cNvPr id="19" name="直線コネクタ 18">
              <a:extLst>
                <a:ext uri="{FF2B5EF4-FFF2-40B4-BE49-F238E27FC236}">
                  <a16:creationId xmlns:a16="http://schemas.microsoft.com/office/drawing/2014/main" id="{C591FAA2-A278-40D4-8F26-95F119992A84}"/>
                </a:ext>
              </a:extLst>
            </p:cNvPr>
            <p:cNvCxnSpPr>
              <a:cxnSpLocks/>
            </p:cNvCxnSpPr>
            <p:nvPr/>
          </p:nvCxnSpPr>
          <p:spPr>
            <a:xfrm flipH="1">
              <a:off x="4939467" y="5263299"/>
              <a:ext cx="2268896" cy="549897"/>
            </a:xfrm>
            <a:prstGeom prst="line">
              <a:avLst/>
            </a:prstGeom>
            <a:ln w="76200">
              <a:solidFill>
                <a:srgbClr val="00FFFF"/>
              </a:solidFill>
            </a:ln>
          </p:spPr>
          <p:style>
            <a:lnRef idx="1">
              <a:schemeClr val="accent1"/>
            </a:lnRef>
            <a:fillRef idx="0">
              <a:schemeClr val="accent1"/>
            </a:fillRef>
            <a:effectRef idx="0">
              <a:schemeClr val="accent1"/>
            </a:effectRef>
            <a:fontRef idx="minor">
              <a:schemeClr val="tx1"/>
            </a:fontRef>
          </p:style>
        </p:cxnSp>
        <p:sp>
          <p:nvSpPr>
            <p:cNvPr id="27" name="フリーフォーム: 図形 26">
              <a:extLst>
                <a:ext uri="{FF2B5EF4-FFF2-40B4-BE49-F238E27FC236}">
                  <a16:creationId xmlns:a16="http://schemas.microsoft.com/office/drawing/2014/main" id="{59671A36-322B-4980-97D0-9146725CBDF2}"/>
                </a:ext>
              </a:extLst>
            </p:cNvPr>
            <p:cNvSpPr/>
            <p:nvPr/>
          </p:nvSpPr>
          <p:spPr>
            <a:xfrm>
              <a:off x="5055909" y="6146276"/>
              <a:ext cx="3148553" cy="213675"/>
            </a:xfrm>
            <a:custGeom>
              <a:avLst/>
              <a:gdLst>
                <a:gd name="connsiteX0" fmla="*/ 0 w 3238577"/>
                <a:gd name="connsiteY0" fmla="*/ 58269 h 234543"/>
                <a:gd name="connsiteX1" fmla="*/ 2171307 w 3238577"/>
                <a:gd name="connsiteY1" fmla="*/ 234236 h 234543"/>
                <a:gd name="connsiteX2" fmla="*/ 3148553 w 3238577"/>
                <a:gd name="connsiteY2" fmla="*/ 20561 h 234543"/>
                <a:gd name="connsiteX3" fmla="*/ 3135984 w 3238577"/>
                <a:gd name="connsiteY3" fmla="*/ 20561 h 234543"/>
                <a:gd name="connsiteX0" fmla="*/ 0 w 3238577"/>
                <a:gd name="connsiteY0" fmla="*/ 58269 h 234236"/>
                <a:gd name="connsiteX1" fmla="*/ 2171307 w 3238577"/>
                <a:gd name="connsiteY1" fmla="*/ 234236 h 234236"/>
                <a:gd name="connsiteX2" fmla="*/ 3148553 w 3238577"/>
                <a:gd name="connsiteY2" fmla="*/ 20561 h 234236"/>
                <a:gd name="connsiteX3" fmla="*/ 3135984 w 3238577"/>
                <a:gd name="connsiteY3" fmla="*/ 20561 h 234236"/>
                <a:gd name="connsiteX0" fmla="*/ 0 w 3238577"/>
                <a:gd name="connsiteY0" fmla="*/ 58269 h 234236"/>
                <a:gd name="connsiteX1" fmla="*/ 2171307 w 3238577"/>
                <a:gd name="connsiteY1" fmla="*/ 234236 h 234236"/>
                <a:gd name="connsiteX2" fmla="*/ 3148553 w 3238577"/>
                <a:gd name="connsiteY2" fmla="*/ 20561 h 234236"/>
                <a:gd name="connsiteX3" fmla="*/ 3135984 w 3238577"/>
                <a:gd name="connsiteY3" fmla="*/ 20561 h 234236"/>
                <a:gd name="connsiteX0" fmla="*/ 0 w 3148553"/>
                <a:gd name="connsiteY0" fmla="*/ 37708 h 213675"/>
                <a:gd name="connsiteX1" fmla="*/ 2171307 w 3148553"/>
                <a:gd name="connsiteY1" fmla="*/ 213675 h 213675"/>
                <a:gd name="connsiteX2" fmla="*/ 3148553 w 3148553"/>
                <a:gd name="connsiteY2" fmla="*/ 0 h 213675"/>
              </a:gdLst>
              <a:ahLst/>
              <a:cxnLst>
                <a:cxn ang="0">
                  <a:pos x="connsiteX0" y="connsiteY0"/>
                </a:cxn>
                <a:cxn ang="0">
                  <a:pos x="connsiteX1" y="connsiteY1"/>
                </a:cxn>
                <a:cxn ang="0">
                  <a:pos x="connsiteX2" y="connsiteY2"/>
                </a:cxn>
              </a:cxnLst>
              <a:rect l="l" t="t" r="r" b="b"/>
              <a:pathLst>
                <a:path w="3148553" h="213675">
                  <a:moveTo>
                    <a:pt x="0" y="37708"/>
                  </a:moveTo>
                  <a:lnTo>
                    <a:pt x="2171307" y="213675"/>
                  </a:lnTo>
                  <a:lnTo>
                    <a:pt x="3148553" y="0"/>
                  </a:lnTo>
                </a:path>
              </a:pathLst>
            </a:custGeom>
            <a:noFill/>
            <a:ln w="76200">
              <a:solidFill>
                <a:srgbClr val="00FFFF"/>
              </a:solidFill>
            </a:ln>
          </p:spPr>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800" b="0" i="0" u="none" strike="noStrike" kern="1200" cap="none" spc="0" normalizeH="0" baseline="0" noProof="0">
                <a:ln>
                  <a:noFill/>
                </a:ln>
                <a:solidFill>
                  <a:srgbClr val="000000"/>
                </a:solidFill>
                <a:effectLst/>
                <a:uLnTx/>
                <a:uFillTx/>
                <a:latin typeface="Verdana" pitchFamily="34" charset="0"/>
                <a:ea typeface="ＭＳ Ｐゴシック" pitchFamily="50" charset="-128"/>
                <a:cs typeface="+mn-cs"/>
              </a:endParaRPr>
            </a:p>
          </p:txBody>
        </p:sp>
        <p:grpSp>
          <p:nvGrpSpPr>
            <p:cNvPr id="37" name="グループ化 36">
              <a:extLst>
                <a:ext uri="{FF2B5EF4-FFF2-40B4-BE49-F238E27FC236}">
                  <a16:creationId xmlns:a16="http://schemas.microsoft.com/office/drawing/2014/main" id="{4FF38B23-9397-49C8-99FA-E08A32B4A122}"/>
                </a:ext>
              </a:extLst>
            </p:cNvPr>
            <p:cNvGrpSpPr/>
            <p:nvPr/>
          </p:nvGrpSpPr>
          <p:grpSpPr>
            <a:xfrm>
              <a:off x="3632965" y="2853957"/>
              <a:ext cx="4814897" cy="3639204"/>
              <a:chOff x="2690961" y="2905877"/>
              <a:chExt cx="4706323" cy="3695187"/>
            </a:xfrm>
          </p:grpSpPr>
          <p:grpSp>
            <p:nvGrpSpPr>
              <p:cNvPr id="50" name="グループ化 49">
                <a:extLst>
                  <a:ext uri="{FF2B5EF4-FFF2-40B4-BE49-F238E27FC236}">
                    <a16:creationId xmlns:a16="http://schemas.microsoft.com/office/drawing/2014/main" id="{F5FEA642-98E6-40D0-8B1F-E0706DFE0719}"/>
                  </a:ext>
                </a:extLst>
              </p:cNvPr>
              <p:cNvGrpSpPr/>
              <p:nvPr/>
            </p:nvGrpSpPr>
            <p:grpSpPr>
              <a:xfrm>
                <a:off x="2690961" y="2905877"/>
                <a:ext cx="4706323" cy="3695187"/>
                <a:chOff x="2633046" y="2989351"/>
                <a:chExt cx="4597740" cy="3609933"/>
              </a:xfrm>
            </p:grpSpPr>
            <p:pic>
              <p:nvPicPr>
                <p:cNvPr id="54" name="図 53">
                  <a:extLst>
                    <a:ext uri="{FF2B5EF4-FFF2-40B4-BE49-F238E27FC236}">
                      <a16:creationId xmlns:a16="http://schemas.microsoft.com/office/drawing/2014/main" id="{8B24338F-7F23-47E7-A712-008CDF0AEF25}"/>
                    </a:ext>
                  </a:extLst>
                </p:cNvPr>
                <p:cNvPicPr>
                  <a:picLocks noChangeAspect="1"/>
                </p:cNvPicPr>
                <p:nvPr/>
              </p:nvPicPr>
              <p:blipFill>
                <a:blip r:embed="rId3">
                  <a:clrChange>
                    <a:clrFrom>
                      <a:srgbClr val="CCECFF"/>
                    </a:clrFrom>
                    <a:clrTo>
                      <a:srgbClr val="CCECFF">
                        <a:alpha val="0"/>
                      </a:srgbClr>
                    </a:clrTo>
                  </a:clrChange>
                </a:blip>
                <a:stretch>
                  <a:fillRect/>
                </a:stretch>
              </p:blipFill>
              <p:spPr>
                <a:xfrm>
                  <a:off x="2633046" y="2989351"/>
                  <a:ext cx="4597740" cy="3609933"/>
                </a:xfrm>
                <a:prstGeom prst="rect">
                  <a:avLst/>
                </a:prstGeom>
              </p:spPr>
            </p:pic>
            <p:cxnSp>
              <p:nvCxnSpPr>
                <p:cNvPr id="55" name="直線コネクタ 54">
                  <a:extLst>
                    <a:ext uri="{FF2B5EF4-FFF2-40B4-BE49-F238E27FC236}">
                      <a16:creationId xmlns:a16="http://schemas.microsoft.com/office/drawing/2014/main" id="{3C547222-0262-49A6-A0EF-DE52AA3A2E87}"/>
                    </a:ext>
                  </a:extLst>
                </p:cNvPr>
                <p:cNvCxnSpPr>
                  <a:cxnSpLocks/>
                </p:cNvCxnSpPr>
                <p:nvPr/>
              </p:nvCxnSpPr>
              <p:spPr>
                <a:xfrm>
                  <a:off x="6051008" y="5060629"/>
                  <a:ext cx="0" cy="1347751"/>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フリーフォーム 618">
                <a:extLst>
                  <a:ext uri="{FF2B5EF4-FFF2-40B4-BE49-F238E27FC236}">
                    <a16:creationId xmlns:a16="http://schemas.microsoft.com/office/drawing/2014/main" id="{F482AFB5-58F6-4CFB-A5C3-612DEF5E9BCF}"/>
                  </a:ext>
                </a:extLst>
              </p:cNvPr>
              <p:cNvSpPr/>
              <p:nvPr/>
            </p:nvSpPr>
            <p:spPr>
              <a:xfrm>
                <a:off x="5770498" y="5659649"/>
                <a:ext cx="45719" cy="836203"/>
              </a:xfrm>
              <a:custGeom>
                <a:avLst/>
                <a:gdLst>
                  <a:gd name="connsiteX0" fmla="*/ 0 w 0"/>
                  <a:gd name="connsiteY0" fmla="*/ 0 h 1076325"/>
                  <a:gd name="connsiteX1" fmla="*/ 0 w 0"/>
                  <a:gd name="connsiteY1" fmla="*/ 1076325 h 1076325"/>
                </a:gdLst>
                <a:ahLst/>
                <a:cxnLst>
                  <a:cxn ang="0">
                    <a:pos x="connsiteX0" y="connsiteY0"/>
                  </a:cxn>
                  <a:cxn ang="0">
                    <a:pos x="connsiteX1" y="connsiteY1"/>
                  </a:cxn>
                </a:cxnLst>
                <a:rect l="l" t="t" r="r" b="b"/>
                <a:pathLst>
                  <a:path h="1076325">
                    <a:moveTo>
                      <a:pt x="0" y="0"/>
                    </a:moveTo>
                    <a:lnTo>
                      <a:pt x="0" y="1076325"/>
                    </a:ln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ja-JP" altLang="en-US" sz="800" b="0"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52" name="楕円 51">
                <a:extLst>
                  <a:ext uri="{FF2B5EF4-FFF2-40B4-BE49-F238E27FC236}">
                    <a16:creationId xmlns:a16="http://schemas.microsoft.com/office/drawing/2014/main" id="{112A7505-2435-4D90-9276-1522D8DE186F}"/>
                  </a:ext>
                </a:extLst>
              </p:cNvPr>
              <p:cNvSpPr/>
              <p:nvPr/>
            </p:nvSpPr>
            <p:spPr>
              <a:xfrm>
                <a:off x="3747358" y="6121100"/>
                <a:ext cx="200660" cy="200660"/>
              </a:xfrm>
              <a:prstGeom prst="ellipse">
                <a:avLst/>
              </a:prstGeom>
              <a:noFill/>
              <a:ln w="19050">
                <a:solidFill>
                  <a:schemeClr val="bg1">
                    <a:lumMod val="65000"/>
                  </a:schemeClr>
                </a:solidFill>
              </a:ln>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a:extLst>
                  <a:ext uri="{FF2B5EF4-FFF2-40B4-BE49-F238E27FC236}">
                    <a16:creationId xmlns:a16="http://schemas.microsoft.com/office/drawing/2014/main" id="{416002C3-31A3-4B11-BFB2-D019A68F7BF0}"/>
                  </a:ext>
                </a:extLst>
              </p:cNvPr>
              <p:cNvSpPr txBox="1"/>
              <p:nvPr/>
            </p:nvSpPr>
            <p:spPr>
              <a:xfrm>
                <a:off x="3343812" y="6121706"/>
                <a:ext cx="495299" cy="20313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700" b="1"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なんば</a:t>
                </a:r>
              </a:p>
            </p:txBody>
          </p:sp>
        </p:grpSp>
        <p:sp>
          <p:nvSpPr>
            <p:cNvPr id="151" name="正方形/長方形 150">
              <a:extLst>
                <a:ext uri="{FF2B5EF4-FFF2-40B4-BE49-F238E27FC236}">
                  <a16:creationId xmlns:a16="http://schemas.microsoft.com/office/drawing/2014/main" id="{6E72FCFF-08B6-44CC-BCB0-8D1BEF2EB11D}"/>
                </a:ext>
              </a:extLst>
            </p:cNvPr>
            <p:cNvSpPr/>
            <p:nvPr/>
          </p:nvSpPr>
          <p:spPr>
            <a:xfrm>
              <a:off x="6458060" y="3474792"/>
              <a:ext cx="650971" cy="147322"/>
            </a:xfrm>
            <a:prstGeom prst="rect">
              <a:avLst/>
            </a:prstGeom>
            <a:solidFill>
              <a:schemeClr val="bg2"/>
            </a:solidFill>
          </p:spPr>
          <p:txBody>
            <a:bodyPr wrap="none" lIns="0" tIns="0" rIns="0" bIns="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万博記念公園</a:t>
              </a:r>
              <a:endParaRPr kumimoji="1" lang="en-US" altLang="ja-JP" sz="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9" name="二等辺三角形 38">
              <a:extLst>
                <a:ext uri="{FF2B5EF4-FFF2-40B4-BE49-F238E27FC236}">
                  <a16:creationId xmlns:a16="http://schemas.microsoft.com/office/drawing/2014/main" id="{3CA79191-EFAF-4AEC-863A-02B91A75C5C5}"/>
                </a:ext>
              </a:extLst>
            </p:cNvPr>
            <p:cNvSpPr/>
            <p:nvPr/>
          </p:nvSpPr>
          <p:spPr>
            <a:xfrm rot="12440750">
              <a:off x="7968938" y="4804685"/>
              <a:ext cx="66007" cy="846575"/>
            </a:xfrm>
            <a:prstGeom prst="triangle">
              <a:avLst/>
            </a:prstGeom>
            <a:solidFill>
              <a:srgbClr val="0000FF"/>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0" name="二等辺三角形 39">
              <a:extLst>
                <a:ext uri="{FF2B5EF4-FFF2-40B4-BE49-F238E27FC236}">
                  <a16:creationId xmlns:a16="http://schemas.microsoft.com/office/drawing/2014/main" id="{F04772D2-E4E4-479A-9915-340E65AF2B3A}"/>
                </a:ext>
              </a:extLst>
            </p:cNvPr>
            <p:cNvSpPr/>
            <p:nvPr/>
          </p:nvSpPr>
          <p:spPr>
            <a:xfrm rot="11014482" flipH="1">
              <a:off x="8065663" y="4992948"/>
              <a:ext cx="45719" cy="1112485"/>
            </a:xfrm>
            <a:prstGeom prst="triangle">
              <a:avLst/>
            </a:prstGeom>
            <a:solidFill>
              <a:srgbClr val="0000FF"/>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1" name="二等辺三角形 40">
              <a:extLst>
                <a:ext uri="{FF2B5EF4-FFF2-40B4-BE49-F238E27FC236}">
                  <a16:creationId xmlns:a16="http://schemas.microsoft.com/office/drawing/2014/main" id="{44B026FC-3787-4DB7-B946-3FE19867B057}"/>
                </a:ext>
              </a:extLst>
            </p:cNvPr>
            <p:cNvSpPr/>
            <p:nvPr/>
          </p:nvSpPr>
          <p:spPr>
            <a:xfrm rot="15398403">
              <a:off x="7741040" y="4723876"/>
              <a:ext cx="45719" cy="753603"/>
            </a:xfrm>
            <a:prstGeom prst="triangle">
              <a:avLst/>
            </a:prstGeom>
            <a:solidFill>
              <a:srgbClr val="0000FF"/>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2A5129DE-74BA-4DC7-AAD7-73E3608EB756}"/>
                </a:ext>
              </a:extLst>
            </p:cNvPr>
            <p:cNvSpPr txBox="1"/>
            <p:nvPr/>
          </p:nvSpPr>
          <p:spPr>
            <a:xfrm>
              <a:off x="7342845" y="4840456"/>
              <a:ext cx="329968" cy="128087"/>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門真市</a:t>
              </a:r>
            </a:p>
          </p:txBody>
        </p:sp>
        <p:sp>
          <p:nvSpPr>
            <p:cNvPr id="42" name="テキスト ボックス 41">
              <a:extLst>
                <a:ext uri="{FF2B5EF4-FFF2-40B4-BE49-F238E27FC236}">
                  <a16:creationId xmlns:a16="http://schemas.microsoft.com/office/drawing/2014/main" id="{44B37DDE-3D25-45F9-B113-14FF43F79775}"/>
                </a:ext>
              </a:extLst>
            </p:cNvPr>
            <p:cNvSpPr txBox="1"/>
            <p:nvPr/>
          </p:nvSpPr>
          <p:spPr>
            <a:xfrm>
              <a:off x="7340686" y="4418279"/>
              <a:ext cx="227130" cy="128087"/>
            </a:xfrm>
            <a:prstGeom prst="rect">
              <a:avLst/>
            </a:prstGeom>
            <a:solidFill>
              <a:schemeClr val="bg1"/>
            </a:solid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大日</a:t>
              </a:r>
            </a:p>
          </p:txBody>
        </p:sp>
        <p:sp>
          <p:nvSpPr>
            <p:cNvPr id="7" name="正方形/長方形 6">
              <a:extLst>
                <a:ext uri="{FF2B5EF4-FFF2-40B4-BE49-F238E27FC236}">
                  <a16:creationId xmlns:a16="http://schemas.microsoft.com/office/drawing/2014/main" id="{5C4DDD6A-1C7A-4F7C-AA66-6586ADA22A3E}"/>
                </a:ext>
              </a:extLst>
            </p:cNvPr>
            <p:cNvSpPr/>
            <p:nvPr/>
          </p:nvSpPr>
          <p:spPr>
            <a:xfrm>
              <a:off x="4443799" y="3190385"/>
              <a:ext cx="224153" cy="88461"/>
            </a:xfrm>
            <a:prstGeom prst="rect">
              <a:avLst/>
            </a:prstGeom>
            <a:solidFill>
              <a:schemeClr val="bg1"/>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a:extLst>
                <a:ext uri="{FF2B5EF4-FFF2-40B4-BE49-F238E27FC236}">
                  <a16:creationId xmlns:a16="http://schemas.microsoft.com/office/drawing/2014/main" id="{48DB774E-0DFE-4178-9063-0BB9B3C391BB}"/>
                </a:ext>
              </a:extLst>
            </p:cNvPr>
            <p:cNvSpPr/>
            <p:nvPr/>
          </p:nvSpPr>
          <p:spPr>
            <a:xfrm>
              <a:off x="5401009" y="3196302"/>
              <a:ext cx="483884" cy="88461"/>
            </a:xfrm>
            <a:prstGeom prst="rect">
              <a:avLst/>
            </a:prstGeom>
            <a:solidFill>
              <a:schemeClr val="bg1"/>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EA600029-4FA5-4F13-A3EB-4390AB287467}"/>
                </a:ext>
              </a:extLst>
            </p:cNvPr>
            <p:cNvSpPr/>
            <p:nvPr/>
          </p:nvSpPr>
          <p:spPr>
            <a:xfrm>
              <a:off x="6866949" y="2867591"/>
              <a:ext cx="345413" cy="107610"/>
            </a:xfrm>
            <a:prstGeom prst="rect">
              <a:avLst/>
            </a:prstGeom>
            <a:solidFill>
              <a:schemeClr val="bg1"/>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a:extLst>
                <a:ext uri="{FF2B5EF4-FFF2-40B4-BE49-F238E27FC236}">
                  <a16:creationId xmlns:a16="http://schemas.microsoft.com/office/drawing/2014/main" id="{7F2E7F0C-9C4C-4789-A3F4-FB76B7760987}"/>
                </a:ext>
              </a:extLst>
            </p:cNvPr>
            <p:cNvSpPr/>
            <p:nvPr/>
          </p:nvSpPr>
          <p:spPr>
            <a:xfrm>
              <a:off x="6945129" y="3762996"/>
              <a:ext cx="345413" cy="107610"/>
            </a:xfrm>
            <a:prstGeom prst="rect">
              <a:avLst/>
            </a:prstGeom>
            <a:solidFill>
              <a:schemeClr val="bg1"/>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a:extLst>
                <a:ext uri="{FF2B5EF4-FFF2-40B4-BE49-F238E27FC236}">
                  <a16:creationId xmlns:a16="http://schemas.microsoft.com/office/drawing/2014/main" id="{ED790C9C-E73D-46A2-8DF1-487E938FC26E}"/>
                </a:ext>
              </a:extLst>
            </p:cNvPr>
            <p:cNvSpPr txBox="1"/>
            <p:nvPr/>
          </p:nvSpPr>
          <p:spPr>
            <a:xfrm>
              <a:off x="6937905" y="3749162"/>
              <a:ext cx="352637" cy="1280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南茨木</a:t>
              </a:r>
            </a:p>
          </p:txBody>
        </p:sp>
        <p:sp>
          <p:nvSpPr>
            <p:cNvPr id="48" name="テキスト ボックス 47">
              <a:extLst>
                <a:ext uri="{FF2B5EF4-FFF2-40B4-BE49-F238E27FC236}">
                  <a16:creationId xmlns:a16="http://schemas.microsoft.com/office/drawing/2014/main" id="{3638C4E7-2901-4684-A6AE-F4A5242252A2}"/>
                </a:ext>
              </a:extLst>
            </p:cNvPr>
            <p:cNvSpPr txBox="1"/>
            <p:nvPr/>
          </p:nvSpPr>
          <p:spPr>
            <a:xfrm>
              <a:off x="6866949" y="2880480"/>
              <a:ext cx="352637" cy="1280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彩都西</a:t>
              </a:r>
            </a:p>
          </p:txBody>
        </p:sp>
        <p:sp>
          <p:nvSpPr>
            <p:cNvPr id="58" name="テキスト ボックス 57">
              <a:extLst>
                <a:ext uri="{FF2B5EF4-FFF2-40B4-BE49-F238E27FC236}">
                  <a16:creationId xmlns:a16="http://schemas.microsoft.com/office/drawing/2014/main" id="{6841084F-616A-478E-95D4-C433ED275CE9}"/>
                </a:ext>
              </a:extLst>
            </p:cNvPr>
            <p:cNvSpPr txBox="1"/>
            <p:nvPr/>
          </p:nvSpPr>
          <p:spPr>
            <a:xfrm>
              <a:off x="4408959" y="3154251"/>
              <a:ext cx="249993" cy="1280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蛍池</a:t>
              </a:r>
            </a:p>
          </p:txBody>
        </p:sp>
        <p:sp>
          <p:nvSpPr>
            <p:cNvPr id="59" name="テキスト ボックス 58">
              <a:extLst>
                <a:ext uri="{FF2B5EF4-FFF2-40B4-BE49-F238E27FC236}">
                  <a16:creationId xmlns:a16="http://schemas.microsoft.com/office/drawing/2014/main" id="{464F7870-593C-4063-B37B-F3F41D3C88A0}"/>
                </a:ext>
              </a:extLst>
            </p:cNvPr>
            <p:cNvSpPr txBox="1"/>
            <p:nvPr/>
          </p:nvSpPr>
          <p:spPr>
            <a:xfrm>
              <a:off x="5438873" y="3164048"/>
              <a:ext cx="417286" cy="1280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千里中央</a:t>
              </a:r>
            </a:p>
          </p:txBody>
        </p:sp>
        <p:sp>
          <p:nvSpPr>
            <p:cNvPr id="60" name="テキスト ボックス 59">
              <a:extLst>
                <a:ext uri="{FF2B5EF4-FFF2-40B4-BE49-F238E27FC236}">
                  <a16:creationId xmlns:a16="http://schemas.microsoft.com/office/drawing/2014/main" id="{7B491AC7-966D-4C52-B6B0-49127425057C}"/>
                </a:ext>
              </a:extLst>
            </p:cNvPr>
            <p:cNvSpPr txBox="1"/>
            <p:nvPr/>
          </p:nvSpPr>
          <p:spPr>
            <a:xfrm>
              <a:off x="6066913" y="3234615"/>
              <a:ext cx="258326" cy="1280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rPr>
                <a:t>山田</a:t>
              </a:r>
            </a:p>
          </p:txBody>
        </p:sp>
        <p:sp>
          <p:nvSpPr>
            <p:cNvPr id="8" name="正方形/長方形 7">
              <a:extLst>
                <a:ext uri="{FF2B5EF4-FFF2-40B4-BE49-F238E27FC236}">
                  <a16:creationId xmlns:a16="http://schemas.microsoft.com/office/drawing/2014/main" id="{ED5542CD-311B-4DF8-B021-E97957F078F8}"/>
                </a:ext>
              </a:extLst>
            </p:cNvPr>
            <p:cNvSpPr/>
            <p:nvPr/>
          </p:nvSpPr>
          <p:spPr>
            <a:xfrm>
              <a:off x="3678948" y="3190385"/>
              <a:ext cx="409167" cy="88460"/>
            </a:xfrm>
            <a:prstGeom prst="rect">
              <a:avLst/>
            </a:prstGeom>
            <a:solidFill>
              <a:schemeClr val="bg1"/>
            </a:solidFill>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49" name="正方形/長方形 48">
              <a:extLst>
                <a:ext uri="{FF2B5EF4-FFF2-40B4-BE49-F238E27FC236}">
                  <a16:creationId xmlns:a16="http://schemas.microsoft.com/office/drawing/2014/main" id="{E50AFC73-A4A8-4165-92E8-FF7AB3B309A2}"/>
                </a:ext>
              </a:extLst>
            </p:cNvPr>
            <p:cNvSpPr/>
            <p:nvPr/>
          </p:nvSpPr>
          <p:spPr>
            <a:xfrm>
              <a:off x="3760882" y="3132753"/>
              <a:ext cx="496380" cy="144838"/>
            </a:xfrm>
            <a:prstGeom prst="rect">
              <a:avLst/>
            </a:prstGeom>
            <a:solidFill>
              <a:schemeClr val="bg2"/>
            </a:solidFill>
          </p:spPr>
          <p:txBody>
            <a:bodyPr wrap="none" lIns="0" tIns="0" rIns="0" bIns="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大阪空港</a:t>
              </a:r>
              <a:endParaRPr kumimoji="1" lang="en-US" altLang="ja-JP" sz="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 name="楕円 8">
              <a:extLst>
                <a:ext uri="{FF2B5EF4-FFF2-40B4-BE49-F238E27FC236}">
                  <a16:creationId xmlns:a16="http://schemas.microsoft.com/office/drawing/2014/main" id="{5711E12C-ED0A-422C-B99B-680F7AA02143}"/>
                </a:ext>
              </a:extLst>
            </p:cNvPr>
            <p:cNvSpPr/>
            <p:nvPr/>
          </p:nvSpPr>
          <p:spPr>
            <a:xfrm>
              <a:off x="7502953" y="3227013"/>
              <a:ext cx="216913" cy="216913"/>
            </a:xfrm>
            <a:prstGeom prst="ellipse">
              <a:avLst/>
            </a:prstGeom>
            <a:solidFill>
              <a:schemeClr val="bg1"/>
            </a:solidFill>
            <a:ln w="22225">
              <a:solidFill>
                <a:schemeClr val="bg1">
                  <a:lumMod val="65000"/>
                </a:schemeClr>
              </a:solidFill>
            </a:ln>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61" name="テキスト ボックス 60">
              <a:extLst>
                <a:ext uri="{FF2B5EF4-FFF2-40B4-BE49-F238E27FC236}">
                  <a16:creationId xmlns:a16="http://schemas.microsoft.com/office/drawing/2014/main" id="{9499AF94-20C2-4BFE-98BF-635E1CFD01A3}"/>
                </a:ext>
              </a:extLst>
            </p:cNvPr>
            <p:cNvSpPr txBox="1"/>
            <p:nvPr/>
          </p:nvSpPr>
          <p:spPr>
            <a:xfrm>
              <a:off x="7330847" y="5090842"/>
              <a:ext cx="225998" cy="106622"/>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r>
                <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仮称</a:t>
              </a: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endPar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endParaRPr>
            </a:p>
          </p:txBody>
        </p:sp>
        <p:sp>
          <p:nvSpPr>
            <p:cNvPr id="62" name="テキスト ボックス 61">
              <a:extLst>
                <a:ext uri="{FF2B5EF4-FFF2-40B4-BE49-F238E27FC236}">
                  <a16:creationId xmlns:a16="http://schemas.microsoft.com/office/drawing/2014/main" id="{EFB852FB-EA0D-4850-85F6-8152CE0B0D61}"/>
                </a:ext>
              </a:extLst>
            </p:cNvPr>
            <p:cNvSpPr txBox="1"/>
            <p:nvPr/>
          </p:nvSpPr>
          <p:spPr>
            <a:xfrm>
              <a:off x="7330847" y="5364256"/>
              <a:ext cx="225998" cy="106622"/>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r>
                <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仮称</a:t>
              </a: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endPar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endParaRPr>
            </a:p>
          </p:txBody>
        </p:sp>
        <p:sp>
          <p:nvSpPr>
            <p:cNvPr id="63" name="テキスト ボックス 62">
              <a:extLst>
                <a:ext uri="{FF2B5EF4-FFF2-40B4-BE49-F238E27FC236}">
                  <a16:creationId xmlns:a16="http://schemas.microsoft.com/office/drawing/2014/main" id="{8521ECD0-EE49-4080-AB1F-DDA7282C7530}"/>
                </a:ext>
              </a:extLst>
            </p:cNvPr>
            <p:cNvSpPr txBox="1"/>
            <p:nvPr/>
          </p:nvSpPr>
          <p:spPr>
            <a:xfrm>
              <a:off x="7322790" y="6250543"/>
              <a:ext cx="225998" cy="1093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r>
                <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仮称</a:t>
              </a: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endPar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endParaRPr>
            </a:p>
          </p:txBody>
        </p:sp>
        <p:cxnSp>
          <p:nvCxnSpPr>
            <p:cNvPr id="11" name="直線コネクタ 10">
              <a:extLst>
                <a:ext uri="{FF2B5EF4-FFF2-40B4-BE49-F238E27FC236}">
                  <a16:creationId xmlns:a16="http://schemas.microsoft.com/office/drawing/2014/main" id="{F1280255-C922-4C83-908F-685AD1DC3DBD}"/>
                </a:ext>
              </a:extLst>
            </p:cNvPr>
            <p:cNvCxnSpPr>
              <a:cxnSpLocks/>
            </p:cNvCxnSpPr>
            <p:nvPr/>
          </p:nvCxnSpPr>
          <p:spPr>
            <a:xfrm>
              <a:off x="8354646" y="6154940"/>
              <a:ext cx="437698"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CBF4BD7-F159-4445-B003-360F6D5D495F}"/>
                </a:ext>
              </a:extLst>
            </p:cNvPr>
            <p:cNvSpPr txBox="1"/>
            <p:nvPr/>
          </p:nvSpPr>
          <p:spPr>
            <a:xfrm>
              <a:off x="8091789" y="4787940"/>
              <a:ext cx="1055872" cy="262508"/>
            </a:xfrm>
            <a:prstGeom prst="rect">
              <a:avLst/>
            </a:prstGeom>
            <a:solidFill>
              <a:srgbClr val="0000FF"/>
            </a:solidFill>
          </p:spPr>
          <p:txBody>
            <a:bodyPr wrap="square" lIns="0" tIns="0" rIns="0" bIns="0" rtlCol="0">
              <a:spAutoFit/>
            </a:bodyPr>
            <a:lstStyle>
              <a:defPPr>
                <a:defRPr lang="ja-JP"/>
              </a:defPPr>
              <a:lvl1pPr>
                <a:defRPr sz="853" spc="41">
                  <a:solidFill>
                    <a:schemeClr val="bg1"/>
                  </a:solidFil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853" b="1" i="0" u="none" strike="noStrike" kern="1200" cap="none" spc="41" normalizeH="0" baseline="0" noProof="0" dirty="0">
                  <a:ln>
                    <a:noFill/>
                  </a:ln>
                  <a:solidFill>
                    <a:srgbClr val="FFFFFF"/>
                  </a:solidFill>
                  <a:effectLst/>
                  <a:uLnTx/>
                  <a:uFillTx/>
                  <a:latin typeface="Verdana" pitchFamily="34" charset="0"/>
                  <a:ea typeface="ＭＳ Ｐゴシック" pitchFamily="50" charset="-128"/>
                  <a:cs typeface="+mn-cs"/>
                </a:rPr>
                <a:t>大阪都心との複数の代替ルートを確保</a:t>
              </a:r>
            </a:p>
          </p:txBody>
        </p:sp>
      </p:grpSp>
      <p:grpSp>
        <p:nvGrpSpPr>
          <p:cNvPr id="64" name="グループ化 63">
            <a:extLst>
              <a:ext uri="{FF2B5EF4-FFF2-40B4-BE49-F238E27FC236}">
                <a16:creationId xmlns:a16="http://schemas.microsoft.com/office/drawing/2014/main" id="{B69B4AED-12F4-4908-B480-4937BD3A41D1}"/>
              </a:ext>
            </a:extLst>
          </p:cNvPr>
          <p:cNvGrpSpPr/>
          <p:nvPr/>
        </p:nvGrpSpPr>
        <p:grpSpPr>
          <a:xfrm>
            <a:off x="165411" y="778821"/>
            <a:ext cx="8291307" cy="564497"/>
            <a:chOff x="165411" y="778821"/>
            <a:chExt cx="8291307" cy="564497"/>
          </a:xfrm>
        </p:grpSpPr>
        <p:sp>
          <p:nvSpPr>
            <p:cNvPr id="65" name="正方形/長方形 64">
              <a:extLst>
                <a:ext uri="{FF2B5EF4-FFF2-40B4-BE49-F238E27FC236}">
                  <a16:creationId xmlns:a16="http://schemas.microsoft.com/office/drawing/2014/main" id="{2F42F8B2-A367-4483-9BE5-0D4E0DCF16A7}"/>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66" name="正方形/長方形 65">
              <a:extLst>
                <a:ext uri="{FF2B5EF4-FFF2-40B4-BE49-F238E27FC236}">
                  <a16:creationId xmlns:a16="http://schemas.microsoft.com/office/drawing/2014/main" id="{4ACDD722-1CAB-4D1E-9BC4-ACC174CE509D}"/>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67" name="正方形/長方形 66">
              <a:extLst>
                <a:ext uri="{FF2B5EF4-FFF2-40B4-BE49-F238E27FC236}">
                  <a16:creationId xmlns:a16="http://schemas.microsoft.com/office/drawing/2014/main" id="{5D5898F2-4FB7-4925-8629-EAD5D71EEA56}"/>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68" name="正方形/長方形 67">
              <a:extLst>
                <a:ext uri="{FF2B5EF4-FFF2-40B4-BE49-F238E27FC236}">
                  <a16:creationId xmlns:a16="http://schemas.microsoft.com/office/drawing/2014/main" id="{97BA0E42-78A5-47B0-A98C-3B0B0DA42040}"/>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69" name="正方形/長方形 68">
              <a:extLst>
                <a:ext uri="{FF2B5EF4-FFF2-40B4-BE49-F238E27FC236}">
                  <a16:creationId xmlns:a16="http://schemas.microsoft.com/office/drawing/2014/main" id="{6C17D3E0-412F-4AA7-BF83-ACB9C32D062A}"/>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a:extLst>
                <a:ext uri="{FF2B5EF4-FFF2-40B4-BE49-F238E27FC236}">
                  <a16:creationId xmlns:a16="http://schemas.microsoft.com/office/drawing/2014/main" id="{26E18FC8-65B5-4BD2-9B02-AD066629EF51}"/>
                </a:ext>
              </a:extLst>
            </p:cNvPr>
            <p:cNvSpPr/>
            <p:nvPr/>
          </p:nvSpPr>
          <p:spPr>
            <a:xfrm>
              <a:off x="7140236" y="786241"/>
              <a:ext cx="1316482" cy="557077"/>
            </a:xfrm>
            <a:prstGeom prst="rect">
              <a:avLst/>
            </a:prstGeom>
            <a:solidFill>
              <a:schemeClr val="bg2">
                <a:lumMod val="60000"/>
                <a:lumOff val="40000"/>
              </a:schemeClr>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成長戦略</a:t>
              </a:r>
              <a:r>
                <a:rPr lang="en-US" altLang="ja-JP" sz="1400" b="1" dirty="0">
                  <a:solidFill>
                    <a:schemeClr val="bg1"/>
                  </a:solidFill>
                  <a:latin typeface="Meiryo UI" panose="020B0604030504040204" pitchFamily="50" charset="-128"/>
                  <a:ea typeface="Meiryo UI" panose="020B0604030504040204" pitchFamily="50" charset="-128"/>
                </a:rPr>
                <a:t>3</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200" b="1" dirty="0">
                  <a:solidFill>
                    <a:schemeClr val="bg1"/>
                  </a:solidFill>
                  <a:latin typeface="Meiryo UI" panose="020B0604030504040204" pitchFamily="50" charset="-128"/>
                  <a:ea typeface="Meiryo UI" panose="020B0604030504040204" pitchFamily="50" charset="-128"/>
                </a:rPr>
                <a:t>鉄道ﾈｯﾄﾜｰｸの拡充</a:t>
              </a:r>
            </a:p>
          </p:txBody>
        </p:sp>
      </p:grpSp>
      <p:sp>
        <p:nvSpPr>
          <p:cNvPr id="71" name="正方形/長方形 70">
            <a:extLst>
              <a:ext uri="{FF2B5EF4-FFF2-40B4-BE49-F238E27FC236}">
                <a16:creationId xmlns:a16="http://schemas.microsoft.com/office/drawing/2014/main" id="{93098BA9-C0D7-419E-80A5-1D0640CC7CB5}"/>
              </a:ext>
            </a:extLst>
          </p:cNvPr>
          <p:cNvSpPr/>
          <p:nvPr/>
        </p:nvSpPr>
        <p:spPr>
          <a:xfrm>
            <a:off x="8492344" y="788565"/>
            <a:ext cx="1358443"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2" name="図 71">
            <a:extLst>
              <a:ext uri="{FF2B5EF4-FFF2-40B4-BE49-F238E27FC236}">
                <a16:creationId xmlns:a16="http://schemas.microsoft.com/office/drawing/2014/main" id="{742C5524-7EA6-4B8D-B806-21AFACF2C518}"/>
              </a:ext>
            </a:extLst>
          </p:cNvPr>
          <p:cNvPicPr>
            <a:picLocks noChangeAspect="1"/>
          </p:cNvPicPr>
          <p:nvPr/>
        </p:nvPicPr>
        <p:blipFill>
          <a:blip r:embed="rId4"/>
          <a:stretch>
            <a:fillRect/>
          </a:stretch>
        </p:blipFill>
        <p:spPr>
          <a:xfrm>
            <a:off x="8521918" y="1072462"/>
            <a:ext cx="413373" cy="413373"/>
          </a:xfrm>
          <a:prstGeom prst="rect">
            <a:avLst/>
          </a:prstGeom>
        </p:spPr>
      </p:pic>
      <p:pic>
        <p:nvPicPr>
          <p:cNvPr id="73" name="図 72">
            <a:extLst>
              <a:ext uri="{FF2B5EF4-FFF2-40B4-BE49-F238E27FC236}">
                <a16:creationId xmlns:a16="http://schemas.microsoft.com/office/drawing/2014/main" id="{B046CCB3-56DC-4BC5-96FE-E90029B8161D}"/>
              </a:ext>
            </a:extLst>
          </p:cNvPr>
          <p:cNvPicPr>
            <a:picLocks noChangeAspect="1"/>
          </p:cNvPicPr>
          <p:nvPr/>
        </p:nvPicPr>
        <p:blipFill>
          <a:blip r:embed="rId5"/>
          <a:stretch>
            <a:fillRect/>
          </a:stretch>
        </p:blipFill>
        <p:spPr>
          <a:xfrm>
            <a:off x="9414088" y="1071886"/>
            <a:ext cx="410424" cy="414527"/>
          </a:xfrm>
          <a:prstGeom prst="rect">
            <a:avLst/>
          </a:prstGeom>
        </p:spPr>
      </p:pic>
      <p:sp>
        <p:nvSpPr>
          <p:cNvPr id="74" name="テキスト ボックス 73">
            <a:extLst>
              <a:ext uri="{FF2B5EF4-FFF2-40B4-BE49-F238E27FC236}">
                <a16:creationId xmlns:a16="http://schemas.microsoft.com/office/drawing/2014/main" id="{F942200F-0B5E-4745-ADEE-41C6D94333C0}"/>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a:extLst>
              <a:ext uri="{FF2B5EF4-FFF2-40B4-BE49-F238E27FC236}">
                <a16:creationId xmlns:a16="http://schemas.microsoft.com/office/drawing/2014/main" id="{1A5C5B04-5395-41A5-88C9-01831914C095}"/>
              </a:ext>
            </a:extLst>
          </p:cNvPr>
          <p:cNvSpPr txBox="1"/>
          <p:nvPr/>
        </p:nvSpPr>
        <p:spPr>
          <a:xfrm rot="21031836">
            <a:off x="6333986" y="4495702"/>
            <a:ext cx="686202" cy="92333"/>
          </a:xfrm>
          <a:prstGeom prst="rect">
            <a:avLst/>
          </a:prstGeom>
          <a:solidFill>
            <a:schemeClr val="bg1"/>
          </a:solidFill>
        </p:spPr>
        <p:txBody>
          <a:bodyPr wrap="square" lIns="0" tIns="0" rIns="0" bIns="0" rtlCol="0" anchor="ctr" anchorCtr="0">
            <a:spAutoFit/>
          </a:bodyPr>
          <a:lstStyle/>
          <a:p>
            <a:pPr algn="ctr"/>
            <a:r>
              <a:rPr kumimoji="1" lang="ja-JP" altLang="en-US" sz="600" dirty="0"/>
              <a:t>大阪メトロ谷町線</a:t>
            </a:r>
          </a:p>
        </p:txBody>
      </p:sp>
      <p:sp>
        <p:nvSpPr>
          <p:cNvPr id="76" name="テキスト ボックス 75">
            <a:extLst>
              <a:ext uri="{FF2B5EF4-FFF2-40B4-BE49-F238E27FC236}">
                <a16:creationId xmlns:a16="http://schemas.microsoft.com/office/drawing/2014/main" id="{A8BC0E47-1D1F-431F-B38B-52CB6C6445AD}"/>
              </a:ext>
            </a:extLst>
          </p:cNvPr>
          <p:cNvSpPr txBox="1"/>
          <p:nvPr/>
        </p:nvSpPr>
        <p:spPr>
          <a:xfrm rot="20814815">
            <a:off x="6473294" y="5253156"/>
            <a:ext cx="651431" cy="92333"/>
          </a:xfrm>
          <a:prstGeom prst="rect">
            <a:avLst/>
          </a:prstGeom>
          <a:solidFill>
            <a:schemeClr val="bg1"/>
          </a:solidFill>
        </p:spPr>
        <p:txBody>
          <a:bodyPr wrap="square" lIns="0" tIns="0" rIns="0" bIns="0" rtlCol="0" anchor="ctr" anchorCtr="0">
            <a:spAutoFit/>
          </a:bodyPr>
          <a:lstStyle/>
          <a:p>
            <a:pPr algn="ctr"/>
            <a:r>
              <a:rPr kumimoji="1" lang="ja-JP" altLang="en-US" sz="600" dirty="0"/>
              <a:t>長堀鶴見緑地線</a:t>
            </a:r>
          </a:p>
        </p:txBody>
      </p:sp>
      <p:sp>
        <p:nvSpPr>
          <p:cNvPr id="77" name="テキスト ボックス 76">
            <a:extLst>
              <a:ext uri="{FF2B5EF4-FFF2-40B4-BE49-F238E27FC236}">
                <a16:creationId xmlns:a16="http://schemas.microsoft.com/office/drawing/2014/main" id="{75858761-6FA7-4556-AD2A-16FECD308423}"/>
              </a:ext>
            </a:extLst>
          </p:cNvPr>
          <p:cNvSpPr txBox="1"/>
          <p:nvPr/>
        </p:nvSpPr>
        <p:spPr>
          <a:xfrm rot="20814815">
            <a:off x="6458886" y="5156405"/>
            <a:ext cx="686202" cy="92333"/>
          </a:xfrm>
          <a:prstGeom prst="rect">
            <a:avLst/>
          </a:prstGeom>
          <a:solidFill>
            <a:schemeClr val="bg1"/>
          </a:solidFill>
        </p:spPr>
        <p:txBody>
          <a:bodyPr wrap="square" lIns="0" tIns="0" rIns="0" bIns="0" rtlCol="0" anchor="ctr" anchorCtr="0">
            <a:spAutoFit/>
          </a:bodyPr>
          <a:lstStyle/>
          <a:p>
            <a:r>
              <a:rPr kumimoji="1" lang="ja-JP" altLang="en-US" sz="600" dirty="0"/>
              <a:t>大阪メトロ</a:t>
            </a:r>
          </a:p>
        </p:txBody>
      </p:sp>
      <p:sp>
        <p:nvSpPr>
          <p:cNvPr id="78" name="テキスト ボックス 77">
            <a:extLst>
              <a:ext uri="{FF2B5EF4-FFF2-40B4-BE49-F238E27FC236}">
                <a16:creationId xmlns:a16="http://schemas.microsoft.com/office/drawing/2014/main" id="{29652C8C-03F1-4F1F-8839-CD03300993AC}"/>
              </a:ext>
            </a:extLst>
          </p:cNvPr>
          <p:cNvSpPr txBox="1"/>
          <p:nvPr/>
        </p:nvSpPr>
        <p:spPr>
          <a:xfrm rot="646803">
            <a:off x="5950174" y="5672515"/>
            <a:ext cx="686202" cy="92333"/>
          </a:xfrm>
          <a:prstGeom prst="rect">
            <a:avLst/>
          </a:prstGeom>
          <a:solidFill>
            <a:schemeClr val="bg1"/>
          </a:solidFill>
        </p:spPr>
        <p:txBody>
          <a:bodyPr wrap="square" lIns="0" tIns="0" rIns="0" bIns="0" rtlCol="0" anchor="ctr" anchorCtr="0">
            <a:spAutoFit/>
          </a:bodyPr>
          <a:lstStyle/>
          <a:p>
            <a:pPr algn="ctr"/>
            <a:r>
              <a:rPr kumimoji="1" lang="ja-JP" altLang="en-US" sz="600" dirty="0"/>
              <a:t>大阪メトロ中央線</a:t>
            </a:r>
          </a:p>
        </p:txBody>
      </p:sp>
      <p:sp>
        <p:nvSpPr>
          <p:cNvPr id="4" name="楕円 3">
            <a:extLst>
              <a:ext uri="{FF2B5EF4-FFF2-40B4-BE49-F238E27FC236}">
                <a16:creationId xmlns:a16="http://schemas.microsoft.com/office/drawing/2014/main" id="{58F60B00-7CC8-4BB8-A1C4-D2E5227C1F33}"/>
              </a:ext>
            </a:extLst>
          </p:cNvPr>
          <p:cNvSpPr/>
          <p:nvPr/>
        </p:nvSpPr>
        <p:spPr>
          <a:xfrm>
            <a:off x="4725889" y="6030512"/>
            <a:ext cx="179706" cy="167882"/>
          </a:xfrm>
          <a:prstGeom prst="ellipse">
            <a:avLst/>
          </a:prstGeom>
          <a:solidFill>
            <a:schemeClr val="bg1"/>
          </a:solidFill>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79" name="楕円 78">
            <a:extLst>
              <a:ext uri="{FF2B5EF4-FFF2-40B4-BE49-F238E27FC236}">
                <a16:creationId xmlns:a16="http://schemas.microsoft.com/office/drawing/2014/main" id="{7C8228BC-FCEC-4138-BA1B-DD2C46B78143}"/>
              </a:ext>
            </a:extLst>
          </p:cNvPr>
          <p:cNvSpPr/>
          <p:nvPr/>
        </p:nvSpPr>
        <p:spPr>
          <a:xfrm>
            <a:off x="8794555" y="6046306"/>
            <a:ext cx="216913" cy="216913"/>
          </a:xfrm>
          <a:prstGeom prst="ellipse">
            <a:avLst/>
          </a:prstGeom>
          <a:solidFill>
            <a:schemeClr val="bg1"/>
          </a:solidFill>
          <a:ln w="22225">
            <a:solidFill>
              <a:schemeClr val="bg1">
                <a:lumMod val="65000"/>
              </a:schemeClr>
            </a:solidFill>
          </a:ln>
        </p:spPr>
        <p:txBody>
          <a:bodyPr wrap="square" rtlCol="0" anchor="ctr" anchorCtr="1">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1" lang="ja-JP" altLang="en-US" sz="1400" b="1" i="0" u="none" strike="noStrike" kern="1200" cap="none" spc="0" normalizeH="0" baseline="0" noProof="0" dirty="0">
              <a:ln>
                <a:noFill/>
              </a:ln>
              <a:solidFill>
                <a:srgbClr val="140078"/>
              </a:solidFill>
              <a:effectLst/>
              <a:uLnTx/>
              <a:uFillTx/>
              <a:latin typeface="Meiryo UI" panose="020B0604030504040204" pitchFamily="50" charset="-128"/>
              <a:ea typeface="Meiryo UI" panose="020B0604030504040204" pitchFamily="50" charset="-128"/>
              <a:cs typeface="+mn-cs"/>
            </a:endParaRPr>
          </a:p>
        </p:txBody>
      </p:sp>
      <p:sp>
        <p:nvSpPr>
          <p:cNvPr id="80" name="テキスト ボックス 79">
            <a:extLst>
              <a:ext uri="{FF2B5EF4-FFF2-40B4-BE49-F238E27FC236}">
                <a16:creationId xmlns:a16="http://schemas.microsoft.com/office/drawing/2014/main" id="{5081B4D7-205E-480C-9573-5337D34230E9}"/>
              </a:ext>
            </a:extLst>
          </p:cNvPr>
          <p:cNvSpPr txBox="1"/>
          <p:nvPr/>
        </p:nvSpPr>
        <p:spPr>
          <a:xfrm>
            <a:off x="8744039" y="5892382"/>
            <a:ext cx="352637" cy="128087"/>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ja-JP" altLang="en-US" dirty="0">
                <a:solidFill>
                  <a:srgbClr val="000000"/>
                </a:solidFill>
              </a:rPr>
              <a:t>奈良</a:t>
            </a:r>
            <a:endParaRPr kumimoji="1" lang="ja-JP" altLang="en-US" sz="800" b="0" i="0" u="none" strike="noStrike" kern="1200" cap="none" spc="0" normalizeH="0" baseline="0" noProof="0" dirty="0">
              <a:ln>
                <a:noFill/>
              </a:ln>
              <a:solidFill>
                <a:srgbClr val="000000"/>
              </a:solidFill>
              <a:effectLst/>
              <a:uLnTx/>
              <a:uFillTx/>
              <a:latin typeface="Verdana" pitchFamily="34" charset="0"/>
              <a:ea typeface="ＭＳ Ｐゴシック" pitchFamily="50" charset="-128"/>
              <a:cs typeface="+mn-cs"/>
            </a:endParaRPr>
          </a:p>
        </p:txBody>
      </p:sp>
      <p:sp>
        <p:nvSpPr>
          <p:cNvPr id="81" name="テキスト ボックス 80">
            <a:extLst>
              <a:ext uri="{FF2B5EF4-FFF2-40B4-BE49-F238E27FC236}">
                <a16:creationId xmlns:a16="http://schemas.microsoft.com/office/drawing/2014/main" id="{26FC426D-06CF-4455-B794-09FAD3E19168}"/>
              </a:ext>
            </a:extLst>
          </p:cNvPr>
          <p:cNvSpPr txBox="1"/>
          <p:nvPr/>
        </p:nvSpPr>
        <p:spPr>
          <a:xfrm>
            <a:off x="7323469" y="5735955"/>
            <a:ext cx="225998" cy="106622"/>
          </a:xfrm>
          <a:prstGeom prst="rect">
            <a:avLst/>
          </a:prstGeom>
          <a:noFill/>
        </p:spPr>
        <p:txBody>
          <a:bodyPr wrap="square" lIns="0" tIns="0" rIns="0" bIns="0" rtlCol="0" anchor="ctr">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r>
              <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仮称</a:t>
            </a:r>
            <a:r>
              <a:rPr kumimoji="1" lang="en-US" altLang="ja-JP"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rPr>
              <a:t>)</a:t>
            </a:r>
            <a:endParaRPr kumimoji="1" lang="ja-JP" altLang="en-US" sz="600" b="0" i="0" u="none" strike="noStrike" kern="1200" cap="none" spc="0" normalizeH="0" baseline="0" noProof="0" dirty="0">
              <a:ln>
                <a:noFill/>
              </a:ln>
              <a:solidFill>
                <a:srgbClr val="FF0000"/>
              </a:solidFill>
              <a:effectLst/>
              <a:uLnTx/>
              <a:uFillTx/>
              <a:latin typeface="Verdana" pitchFamily="34" charset="0"/>
              <a:ea typeface="ＭＳ Ｐゴシック" pitchFamily="50" charset="-128"/>
              <a:cs typeface="+mn-cs"/>
            </a:endParaRPr>
          </a:p>
        </p:txBody>
      </p:sp>
      <p:pic>
        <p:nvPicPr>
          <p:cNvPr id="82" name="図 81">
            <a:extLst>
              <a:ext uri="{FF2B5EF4-FFF2-40B4-BE49-F238E27FC236}">
                <a16:creationId xmlns:a16="http://schemas.microsoft.com/office/drawing/2014/main" id="{7C51F32C-ADBA-4870-A0D7-17A83CB25636}"/>
              </a:ext>
            </a:extLst>
          </p:cNvPr>
          <p:cNvPicPr>
            <a:picLocks noChangeAspect="1"/>
          </p:cNvPicPr>
          <p:nvPr/>
        </p:nvPicPr>
        <p:blipFill>
          <a:blip r:embed="rId6"/>
          <a:stretch>
            <a:fillRect/>
          </a:stretch>
        </p:blipFill>
        <p:spPr>
          <a:xfrm>
            <a:off x="8973286" y="1071886"/>
            <a:ext cx="414527" cy="414527"/>
          </a:xfrm>
          <a:prstGeom prst="rect">
            <a:avLst/>
          </a:prstGeom>
        </p:spPr>
      </p:pic>
      <p:sp>
        <p:nvSpPr>
          <p:cNvPr id="119" name="テキスト ボックス 118">
            <a:extLst>
              <a:ext uri="{FF2B5EF4-FFF2-40B4-BE49-F238E27FC236}">
                <a16:creationId xmlns:a16="http://schemas.microsoft.com/office/drawing/2014/main" id="{E07495BD-0872-46FD-85FD-E5A2A9AFDF16}"/>
              </a:ext>
            </a:extLst>
          </p:cNvPr>
          <p:cNvSpPr txBox="1"/>
          <p:nvPr/>
        </p:nvSpPr>
        <p:spPr>
          <a:xfrm rot="17278050">
            <a:off x="5110455" y="4003171"/>
            <a:ext cx="372019" cy="92333"/>
          </a:xfrm>
          <a:prstGeom prst="rect">
            <a:avLst/>
          </a:prstGeom>
          <a:solidFill>
            <a:schemeClr val="bg1"/>
          </a:solidFill>
        </p:spPr>
        <p:txBody>
          <a:bodyPr wrap="square" lIns="0" tIns="0" rIns="0" bIns="0" rtlCol="0" anchor="ctr" anchorCtr="0">
            <a:spAutoFit/>
          </a:bodyPr>
          <a:lstStyle/>
          <a:p>
            <a:pPr algn="ctr"/>
            <a:r>
              <a:rPr kumimoji="1" lang="ja-JP" altLang="en-US" sz="600" dirty="0"/>
              <a:t>大阪メトロ</a:t>
            </a:r>
          </a:p>
        </p:txBody>
      </p:sp>
      <p:sp>
        <p:nvSpPr>
          <p:cNvPr id="120" name="テキスト ボックス 119">
            <a:extLst>
              <a:ext uri="{FF2B5EF4-FFF2-40B4-BE49-F238E27FC236}">
                <a16:creationId xmlns:a16="http://schemas.microsoft.com/office/drawing/2014/main" id="{3A85C28F-E9B0-4845-A7EF-F5FA796C88EE}"/>
              </a:ext>
            </a:extLst>
          </p:cNvPr>
          <p:cNvSpPr txBox="1"/>
          <p:nvPr/>
        </p:nvSpPr>
        <p:spPr>
          <a:xfrm rot="17278050">
            <a:off x="5193930" y="4034508"/>
            <a:ext cx="372019" cy="92333"/>
          </a:xfrm>
          <a:prstGeom prst="rect">
            <a:avLst/>
          </a:prstGeom>
          <a:solidFill>
            <a:schemeClr val="bg1"/>
          </a:solidFill>
        </p:spPr>
        <p:txBody>
          <a:bodyPr wrap="square" lIns="0" tIns="0" rIns="0" bIns="0" rtlCol="0" anchor="ctr" anchorCtr="0">
            <a:spAutoFit/>
          </a:bodyPr>
          <a:lstStyle/>
          <a:p>
            <a:pPr algn="ctr"/>
            <a:r>
              <a:rPr kumimoji="1" lang="ja-JP" altLang="en-US" sz="600" dirty="0"/>
              <a:t>御堂筋線</a:t>
            </a:r>
          </a:p>
        </p:txBody>
      </p:sp>
      <p:sp>
        <p:nvSpPr>
          <p:cNvPr id="121" name="テキスト ボックス 120">
            <a:extLst>
              <a:ext uri="{FF2B5EF4-FFF2-40B4-BE49-F238E27FC236}">
                <a16:creationId xmlns:a16="http://schemas.microsoft.com/office/drawing/2014/main" id="{10A25D43-E14D-4A22-A41F-886B0BA1EBCF}"/>
              </a:ext>
            </a:extLst>
          </p:cNvPr>
          <p:cNvSpPr txBox="1"/>
          <p:nvPr/>
        </p:nvSpPr>
        <p:spPr>
          <a:xfrm rot="17278050">
            <a:off x="5258869" y="3638404"/>
            <a:ext cx="477163" cy="92333"/>
          </a:xfrm>
          <a:prstGeom prst="rect">
            <a:avLst/>
          </a:prstGeom>
          <a:solidFill>
            <a:schemeClr val="bg1"/>
          </a:solidFill>
        </p:spPr>
        <p:txBody>
          <a:bodyPr wrap="square" lIns="0" tIns="0" rIns="0" bIns="0" rtlCol="0" anchor="ctr" anchorCtr="0">
            <a:spAutoFit/>
          </a:bodyPr>
          <a:lstStyle/>
          <a:p>
            <a:pPr algn="ctr"/>
            <a:r>
              <a:rPr kumimoji="1" lang="ja-JP" altLang="en-US" sz="600" dirty="0"/>
              <a:t>北大阪急行線</a:t>
            </a:r>
          </a:p>
        </p:txBody>
      </p:sp>
    </p:spTree>
    <p:extLst>
      <p:ext uri="{BB962C8B-B14F-4D97-AF65-F5344CB8AC3E}">
        <p14:creationId xmlns:p14="http://schemas.microsoft.com/office/powerpoint/2010/main" val="75128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1015" y="334106"/>
            <a:ext cx="798341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はじめに</a:t>
            </a:r>
          </a:p>
        </p:txBody>
      </p:sp>
      <p:sp>
        <p:nvSpPr>
          <p:cNvPr id="8" name="テキスト ボックス 7"/>
          <p:cNvSpPr txBox="1"/>
          <p:nvPr/>
        </p:nvSpPr>
        <p:spPr>
          <a:xfrm>
            <a:off x="211016" y="1001991"/>
            <a:ext cx="9419546" cy="4832092"/>
          </a:xfrm>
          <a:prstGeom prst="rect">
            <a:avLst/>
          </a:prstGeom>
          <a:noFill/>
        </p:spPr>
        <p:txBody>
          <a:bodyPr wrap="square" rtlCol="0">
            <a:spAutoFit/>
          </a:bodyPr>
          <a:lstStyle/>
          <a:p>
            <a:r>
              <a:rPr lang="en-US" altLang="ja-JP" sz="1400" dirty="0">
                <a:solidFill>
                  <a:srgbClr val="FF0000"/>
                </a:solidFill>
                <a:latin typeface="+mn-ea"/>
                <a:ea typeface="+mn-ea"/>
              </a:rPr>
              <a:t> </a:t>
            </a:r>
            <a:r>
              <a:rPr lang="ja-JP" altLang="ja-JP" sz="1400" dirty="0">
                <a:latin typeface="+mn-ea"/>
                <a:ea typeface="+mn-ea"/>
              </a:rPr>
              <a:t>大阪</a:t>
            </a:r>
            <a:r>
              <a:rPr lang="ja-JP" altLang="en-US" sz="1400" dirty="0">
                <a:latin typeface="+mn-ea"/>
                <a:ea typeface="+mn-ea"/>
              </a:rPr>
              <a:t>モノレール</a:t>
            </a:r>
            <a:r>
              <a:rPr lang="ja-JP" altLang="ja-JP" sz="1400" dirty="0">
                <a:latin typeface="+mn-ea"/>
                <a:ea typeface="+mn-ea"/>
              </a:rPr>
              <a:t>は、</a:t>
            </a:r>
            <a:r>
              <a:rPr lang="en-US" altLang="ja-JP" sz="1400" dirty="0">
                <a:latin typeface="+mn-ea"/>
                <a:ea typeface="+mn-ea"/>
              </a:rPr>
              <a:t>1990</a:t>
            </a:r>
            <a:r>
              <a:rPr lang="ja-JP" altLang="ja-JP" sz="1400" dirty="0">
                <a:latin typeface="+mn-ea"/>
                <a:ea typeface="+mn-ea"/>
              </a:rPr>
              <a:t>年６月に千里中央～南茨木間の営業を開始して以来、５回にわたる延伸開業を経て、現在の営業区間となり、彩都「国際文化公園都市」を含む沿線地域と大阪国際空港及び他社鉄道路線とを結ぶ公共交通機関として、本年（</a:t>
            </a:r>
            <a:r>
              <a:rPr lang="en-US" altLang="ja-JP" sz="1400" dirty="0">
                <a:latin typeface="+mn-ea"/>
                <a:ea typeface="+mn-ea"/>
              </a:rPr>
              <a:t>2020</a:t>
            </a:r>
            <a:r>
              <a:rPr lang="ja-JP" altLang="ja-JP" sz="1400" dirty="0">
                <a:latin typeface="+mn-ea"/>
                <a:ea typeface="+mn-ea"/>
              </a:rPr>
              <a:t>年）６月には開業３０年を迎えることになりました。</a:t>
            </a:r>
          </a:p>
          <a:p>
            <a:r>
              <a:rPr lang="en-US" altLang="ja-JP" sz="1400" dirty="0">
                <a:latin typeface="+mn-ea"/>
                <a:ea typeface="+mn-ea"/>
              </a:rPr>
              <a:t> </a:t>
            </a:r>
            <a:r>
              <a:rPr lang="ja-JP" altLang="en-US" sz="1400" dirty="0">
                <a:latin typeface="+mn-ea"/>
                <a:ea typeface="+mn-ea"/>
              </a:rPr>
              <a:t>この間、</a:t>
            </a:r>
            <a:r>
              <a:rPr lang="en-US" altLang="ja-JP" sz="1400" dirty="0">
                <a:latin typeface="+mn-ea"/>
                <a:ea typeface="+mn-ea"/>
              </a:rPr>
              <a:t>1997</a:t>
            </a:r>
            <a:r>
              <a:rPr lang="ja-JP" altLang="ja-JP" sz="1400" dirty="0">
                <a:latin typeface="+mn-ea"/>
                <a:ea typeface="+mn-ea"/>
              </a:rPr>
              <a:t>年の大阪モノレール線の全線開業以降、</a:t>
            </a:r>
            <a:r>
              <a:rPr lang="ja-JP" altLang="en-US" sz="1400" dirty="0">
                <a:latin typeface="+mn-ea"/>
                <a:ea typeface="+mn-ea"/>
              </a:rPr>
              <a:t>当社の</a:t>
            </a:r>
            <a:r>
              <a:rPr lang="ja-JP" altLang="ja-JP" sz="1400" dirty="0">
                <a:latin typeface="+mn-ea"/>
                <a:ea typeface="+mn-ea"/>
              </a:rPr>
              <a:t>経営状況</a:t>
            </a:r>
            <a:r>
              <a:rPr lang="ja-JP" altLang="en-US" sz="1400" dirty="0">
                <a:latin typeface="+mn-ea"/>
                <a:ea typeface="+mn-ea"/>
              </a:rPr>
              <a:t>は</a:t>
            </a:r>
            <a:r>
              <a:rPr lang="ja-JP" altLang="ja-JP" sz="1400" dirty="0">
                <a:latin typeface="+mn-ea"/>
                <a:ea typeface="+mn-ea"/>
              </a:rPr>
              <a:t>徐々に改善し、</a:t>
            </a:r>
            <a:r>
              <a:rPr lang="en-US" altLang="ja-JP" sz="1400" dirty="0">
                <a:latin typeface="+mn-ea"/>
                <a:ea typeface="+mn-ea"/>
              </a:rPr>
              <a:t>2004</a:t>
            </a:r>
            <a:r>
              <a:rPr lang="ja-JP" altLang="ja-JP" sz="1400" dirty="0">
                <a:latin typeface="+mn-ea"/>
                <a:ea typeface="+mn-ea"/>
              </a:rPr>
              <a:t>年度には債務超過を解消し、</a:t>
            </a:r>
            <a:r>
              <a:rPr lang="en-US" altLang="ja-JP" sz="1400" dirty="0">
                <a:latin typeface="+mn-ea"/>
                <a:ea typeface="+mn-ea"/>
              </a:rPr>
              <a:t>2015</a:t>
            </a:r>
            <a:r>
              <a:rPr lang="ja-JP" altLang="ja-JP" sz="1400" dirty="0">
                <a:latin typeface="+mn-ea"/>
                <a:ea typeface="+mn-ea"/>
              </a:rPr>
              <a:t>年度には累積損失を解消するに至りました。</a:t>
            </a:r>
          </a:p>
          <a:p>
            <a:r>
              <a:rPr lang="en-US" altLang="ja-JP" sz="1400" dirty="0">
                <a:latin typeface="+mn-ea"/>
                <a:ea typeface="+mn-ea"/>
              </a:rPr>
              <a:t> </a:t>
            </a:r>
            <a:r>
              <a:rPr lang="ja-JP" altLang="ja-JP" sz="1400" dirty="0">
                <a:latin typeface="+mn-ea"/>
                <a:ea typeface="+mn-ea"/>
              </a:rPr>
              <a:t>このような中、</a:t>
            </a:r>
            <a:r>
              <a:rPr lang="en-US" altLang="ja-JP" sz="1400" dirty="0">
                <a:latin typeface="+mn-ea"/>
                <a:ea typeface="+mn-ea"/>
              </a:rPr>
              <a:t>2017</a:t>
            </a:r>
            <a:r>
              <a:rPr lang="ja-JP" altLang="ja-JP" sz="1400" dirty="0">
                <a:latin typeface="+mn-ea"/>
                <a:ea typeface="+mn-ea"/>
              </a:rPr>
              <a:t>年３月には、お客さまに１ランク上のサービスを提供するため「大阪モノレール中期経営計画</a:t>
            </a:r>
            <a:r>
              <a:rPr lang="ja-JP" altLang="ja-JP" sz="1300" dirty="0">
                <a:latin typeface="+mn-ea"/>
                <a:ea typeface="+mn-ea"/>
              </a:rPr>
              <a:t>＜</a:t>
            </a:r>
            <a:r>
              <a:rPr lang="en-US" altLang="ja-JP" sz="1300" dirty="0">
                <a:latin typeface="+mn-ea"/>
                <a:ea typeface="+mn-ea"/>
              </a:rPr>
              <a:t>2017</a:t>
            </a:r>
            <a:r>
              <a:rPr lang="ja-JP" altLang="ja-JP" sz="1300" dirty="0">
                <a:latin typeface="+mn-ea"/>
                <a:ea typeface="+mn-ea"/>
              </a:rPr>
              <a:t>－</a:t>
            </a:r>
            <a:r>
              <a:rPr lang="en-US" altLang="ja-JP" sz="1300" dirty="0">
                <a:latin typeface="+mn-ea"/>
                <a:ea typeface="+mn-ea"/>
              </a:rPr>
              <a:t>2021</a:t>
            </a:r>
            <a:r>
              <a:rPr lang="ja-JP" altLang="ja-JP" sz="1300" dirty="0">
                <a:latin typeface="+mn-ea"/>
                <a:ea typeface="+mn-ea"/>
              </a:rPr>
              <a:t>＞</a:t>
            </a:r>
            <a:r>
              <a:rPr lang="ja-JP" altLang="en-US" sz="1400" dirty="0">
                <a:latin typeface="+mn-ea"/>
                <a:ea typeface="+mn-ea"/>
              </a:rPr>
              <a:t>」</a:t>
            </a:r>
            <a:r>
              <a:rPr lang="ja-JP" altLang="ja-JP" sz="1400" dirty="0">
                <a:latin typeface="+mn-ea"/>
                <a:ea typeface="+mn-ea"/>
              </a:rPr>
              <a:t>を策定し、安全・安定運行やサービスの向上に向けた車両や駅舎などの更新投資を進めて</a:t>
            </a:r>
            <a:r>
              <a:rPr lang="ja-JP" altLang="en-US" sz="1400" dirty="0">
                <a:latin typeface="+mn-ea"/>
                <a:ea typeface="+mn-ea"/>
              </a:rPr>
              <a:t>きたところです</a:t>
            </a:r>
            <a:r>
              <a:rPr lang="ja-JP" altLang="ja-JP" sz="1400" dirty="0">
                <a:latin typeface="+mn-ea"/>
                <a:ea typeface="+mn-ea"/>
              </a:rPr>
              <a:t>。</a:t>
            </a:r>
          </a:p>
          <a:p>
            <a:r>
              <a:rPr lang="en-US" altLang="ja-JP" sz="1400" dirty="0">
                <a:latin typeface="+mn-ea"/>
                <a:ea typeface="+mn-ea"/>
              </a:rPr>
              <a:t> </a:t>
            </a:r>
            <a:r>
              <a:rPr lang="ja-JP" altLang="en-US" sz="1400" dirty="0">
                <a:latin typeface="+mn-ea"/>
                <a:ea typeface="+mn-ea"/>
              </a:rPr>
              <a:t>しかし、その</a:t>
            </a:r>
            <a:r>
              <a:rPr lang="ja-JP" altLang="ja-JP" sz="1400" dirty="0">
                <a:latin typeface="+mn-ea"/>
                <a:ea typeface="+mn-ea"/>
              </a:rPr>
              <a:t>一方</a:t>
            </a:r>
            <a:r>
              <a:rPr lang="ja-JP" altLang="en-US" sz="1400" dirty="0">
                <a:latin typeface="+mn-ea"/>
                <a:ea typeface="+mn-ea"/>
              </a:rPr>
              <a:t>で、</a:t>
            </a:r>
            <a:r>
              <a:rPr lang="en-US" altLang="ja-JP" sz="1400" dirty="0">
                <a:latin typeface="+mn-ea"/>
                <a:ea typeface="+mn-ea"/>
              </a:rPr>
              <a:t>2018</a:t>
            </a:r>
            <a:r>
              <a:rPr lang="ja-JP" altLang="ja-JP" sz="1400" dirty="0">
                <a:latin typeface="+mn-ea"/>
                <a:ea typeface="+mn-ea"/>
              </a:rPr>
              <a:t>年６月に発生した大阪府北部地震により、</a:t>
            </a:r>
            <a:r>
              <a:rPr lang="ja-JP" altLang="en-US" sz="1400" dirty="0">
                <a:latin typeface="+mn-ea"/>
                <a:ea typeface="+mn-ea"/>
              </a:rPr>
              <a:t>施設の一部が被災したことから、</a:t>
            </a:r>
            <a:r>
              <a:rPr lang="ja-JP" altLang="ja-JP" sz="1400" dirty="0">
                <a:latin typeface="+mn-ea"/>
                <a:ea typeface="+mn-ea"/>
              </a:rPr>
              <a:t>耐震性の強化、早期復旧に向けた仕組みづくりなど、これまで以上の安全対策が</a:t>
            </a:r>
            <a:r>
              <a:rPr lang="ja-JP" altLang="en-US" sz="1400" dirty="0">
                <a:latin typeface="+mn-ea"/>
                <a:ea typeface="+mn-ea"/>
              </a:rPr>
              <a:t>不可欠</a:t>
            </a:r>
            <a:r>
              <a:rPr lang="ja-JP" altLang="ja-JP" sz="1400" dirty="0">
                <a:latin typeface="+mn-ea"/>
                <a:ea typeface="+mn-ea"/>
              </a:rPr>
              <a:t>と</a:t>
            </a:r>
            <a:r>
              <a:rPr lang="ja-JP" altLang="en-US" sz="1400" dirty="0">
                <a:latin typeface="+mn-ea"/>
                <a:ea typeface="+mn-ea"/>
              </a:rPr>
              <a:t>なっています</a:t>
            </a:r>
            <a:r>
              <a:rPr lang="ja-JP" altLang="ja-JP" sz="1400" dirty="0">
                <a:latin typeface="+mn-ea"/>
                <a:ea typeface="+mn-ea"/>
              </a:rPr>
              <a:t>。</a:t>
            </a:r>
          </a:p>
          <a:p>
            <a:r>
              <a:rPr lang="en-US" altLang="ja-JP" sz="1400" dirty="0">
                <a:latin typeface="+mn-ea"/>
                <a:ea typeface="+mn-ea"/>
              </a:rPr>
              <a:t> </a:t>
            </a:r>
            <a:r>
              <a:rPr lang="ja-JP" altLang="en-US" sz="1400" dirty="0">
                <a:latin typeface="+mn-ea"/>
                <a:ea typeface="+mn-ea"/>
              </a:rPr>
              <a:t>また</a:t>
            </a:r>
            <a:r>
              <a:rPr lang="ja-JP" altLang="ja-JP" sz="1400" dirty="0">
                <a:latin typeface="+mn-ea"/>
                <a:ea typeface="+mn-ea"/>
              </a:rPr>
              <a:t>、訪日外国人の著しい増加に伴い、大阪にも多くのお客さまが訪れられる</a:t>
            </a:r>
            <a:r>
              <a:rPr lang="ja-JP" altLang="en-US" sz="1400" dirty="0">
                <a:latin typeface="+mn-ea"/>
                <a:ea typeface="+mn-ea"/>
              </a:rPr>
              <a:t>状況のなか</a:t>
            </a:r>
            <a:r>
              <a:rPr lang="ja-JP" altLang="ja-JP" sz="1400" dirty="0">
                <a:latin typeface="+mn-ea"/>
                <a:ea typeface="+mn-ea"/>
              </a:rPr>
              <a:t>、</a:t>
            </a:r>
            <a:r>
              <a:rPr lang="en-US" altLang="ja-JP" sz="1400" dirty="0">
                <a:latin typeface="+mn-ea"/>
                <a:ea typeface="+mn-ea"/>
              </a:rPr>
              <a:t>2025</a:t>
            </a:r>
            <a:r>
              <a:rPr lang="ja-JP" altLang="ja-JP" sz="1400" dirty="0">
                <a:latin typeface="+mn-ea"/>
                <a:ea typeface="+mn-ea"/>
              </a:rPr>
              <a:t>年の大阪・関西万博の開催や吹田市の万博記念公園駅前でのアリーナ建設構想</a:t>
            </a:r>
            <a:r>
              <a:rPr lang="ja-JP" altLang="en-US" sz="1400" dirty="0">
                <a:latin typeface="+mn-ea"/>
                <a:ea typeface="+mn-ea"/>
              </a:rPr>
              <a:t>を</a:t>
            </a:r>
            <a:r>
              <a:rPr lang="ja-JP" altLang="ja-JP" sz="1400" dirty="0">
                <a:latin typeface="+mn-ea"/>
                <a:ea typeface="+mn-ea"/>
              </a:rPr>
              <a:t>も</a:t>
            </a:r>
            <a:r>
              <a:rPr lang="ja-JP" altLang="en-US" sz="1400" dirty="0">
                <a:latin typeface="+mn-ea"/>
                <a:ea typeface="+mn-ea"/>
              </a:rPr>
              <a:t>踏まえ</a:t>
            </a:r>
            <a:r>
              <a:rPr lang="ja-JP" altLang="ja-JP" sz="1400" dirty="0">
                <a:latin typeface="+mn-ea"/>
                <a:ea typeface="+mn-ea"/>
              </a:rPr>
              <a:t>、</a:t>
            </a:r>
            <a:r>
              <a:rPr lang="ja-JP" altLang="en-US" sz="1400" dirty="0">
                <a:latin typeface="+mn-ea"/>
                <a:ea typeface="+mn-ea"/>
              </a:rPr>
              <a:t>国内外の来阪者と</a:t>
            </a:r>
            <a:r>
              <a:rPr lang="ja-JP" altLang="ja-JP" sz="1400" dirty="0">
                <a:latin typeface="+mn-ea"/>
                <a:ea typeface="+mn-ea"/>
              </a:rPr>
              <a:t>大阪モノレールの利用者への新たなサービスも</a:t>
            </a:r>
            <a:r>
              <a:rPr lang="ja-JP" altLang="en-US" sz="1400" dirty="0">
                <a:latin typeface="+mn-ea"/>
                <a:ea typeface="+mn-ea"/>
              </a:rPr>
              <a:t>今後、</a:t>
            </a:r>
            <a:r>
              <a:rPr lang="ja-JP" altLang="ja-JP" sz="1400" dirty="0">
                <a:latin typeface="+mn-ea"/>
                <a:ea typeface="+mn-ea"/>
              </a:rPr>
              <a:t>必要となってまいります。</a:t>
            </a:r>
          </a:p>
          <a:p>
            <a:r>
              <a:rPr lang="en-US" altLang="ja-JP" sz="1400" dirty="0">
                <a:latin typeface="+mn-ea"/>
                <a:ea typeface="+mn-ea"/>
              </a:rPr>
              <a:t> </a:t>
            </a:r>
            <a:r>
              <a:rPr lang="ja-JP" altLang="ja-JP" sz="1400" dirty="0">
                <a:latin typeface="+mn-ea"/>
                <a:ea typeface="+mn-ea"/>
              </a:rPr>
              <a:t>こうした環境の変化に対応するため、</a:t>
            </a:r>
            <a:r>
              <a:rPr lang="ja-JP" altLang="en-US" sz="1400" dirty="0">
                <a:latin typeface="+mn-ea"/>
                <a:ea typeface="+mn-ea"/>
              </a:rPr>
              <a:t>当社では、</a:t>
            </a:r>
            <a:r>
              <a:rPr lang="ja-JP" altLang="ja-JP" sz="1400" dirty="0">
                <a:latin typeface="+mn-ea"/>
                <a:ea typeface="+mn-ea"/>
              </a:rPr>
              <a:t>門真市から（仮称）瓜生堂間（南伸）が開業する</a:t>
            </a:r>
            <a:r>
              <a:rPr lang="en-US" altLang="ja-JP" sz="1400" dirty="0">
                <a:latin typeface="+mn-ea"/>
                <a:ea typeface="+mn-ea"/>
              </a:rPr>
              <a:t>2029</a:t>
            </a:r>
            <a:r>
              <a:rPr lang="ja-JP" altLang="ja-JP" sz="1400" dirty="0">
                <a:latin typeface="+mn-ea"/>
                <a:ea typeface="+mn-ea"/>
              </a:rPr>
              <a:t>年を見据えながら、大阪・関西万博により経済活動などが活発化する</a:t>
            </a:r>
            <a:r>
              <a:rPr lang="en-US" altLang="ja-JP" sz="1400" dirty="0">
                <a:latin typeface="+mn-ea"/>
                <a:ea typeface="+mn-ea"/>
              </a:rPr>
              <a:t>2025</a:t>
            </a:r>
            <a:r>
              <a:rPr lang="ja-JP" altLang="ja-JP" sz="1400" dirty="0">
                <a:latin typeface="+mn-ea"/>
                <a:ea typeface="+mn-ea"/>
              </a:rPr>
              <a:t>年に</a:t>
            </a:r>
            <a:r>
              <a:rPr lang="ja-JP" altLang="en-US" sz="1400" dirty="0">
                <a:latin typeface="+mn-ea"/>
                <a:ea typeface="+mn-ea"/>
              </a:rPr>
              <a:t>向</a:t>
            </a:r>
            <a:r>
              <a:rPr lang="ja-JP" altLang="ja-JP" sz="1400" dirty="0">
                <a:latin typeface="+mn-ea"/>
                <a:ea typeface="+mn-ea"/>
              </a:rPr>
              <a:t>け、現「中期経営計画」を見直すこととし、「安全の徹底」、「サービスの向上」、「コンプライアンス意識の向上」の３つの基本戦略と南伸開業と万博開催の絶好の機会を確実にとらえるため「沿線需要の拡大」、「</a:t>
            </a:r>
            <a:r>
              <a:rPr lang="ja-JP" altLang="en-US" sz="1400" dirty="0">
                <a:latin typeface="+mn-ea"/>
                <a:ea typeface="+mn-ea"/>
              </a:rPr>
              <a:t>広域来訪者の誘引</a:t>
            </a:r>
            <a:r>
              <a:rPr lang="ja-JP" altLang="ja-JP" sz="1400" dirty="0">
                <a:latin typeface="+mn-ea"/>
                <a:ea typeface="+mn-ea"/>
              </a:rPr>
              <a:t>」、「鉄道ネットワークの拡充」という３つの成長戦略を「</a:t>
            </a:r>
            <a:r>
              <a:rPr lang="ja-JP" altLang="en-US" sz="1400" dirty="0">
                <a:latin typeface="+mn-ea"/>
                <a:ea typeface="+mn-ea"/>
              </a:rPr>
              <a:t>新</a:t>
            </a:r>
            <a:r>
              <a:rPr lang="ja-JP" altLang="ja-JP" sz="1400" dirty="0">
                <a:latin typeface="+mn-ea"/>
                <a:ea typeface="+mn-ea"/>
              </a:rPr>
              <a:t>中期経営計画＜</a:t>
            </a:r>
            <a:r>
              <a:rPr lang="en-US" altLang="ja-JP" sz="1400" dirty="0">
                <a:latin typeface="+mn-ea"/>
                <a:ea typeface="+mn-ea"/>
              </a:rPr>
              <a:t>2020-2024</a:t>
            </a:r>
            <a:r>
              <a:rPr lang="ja-JP" altLang="ja-JP" sz="1400" dirty="0">
                <a:latin typeface="+mn-ea"/>
                <a:ea typeface="+mn-ea"/>
              </a:rPr>
              <a:t>＞」の柱として事業を展開してまいります。</a:t>
            </a:r>
          </a:p>
          <a:p>
            <a:r>
              <a:rPr lang="en-US" altLang="ja-JP" sz="1400" dirty="0">
                <a:latin typeface="+mn-ea"/>
                <a:ea typeface="+mn-ea"/>
              </a:rPr>
              <a:t> </a:t>
            </a:r>
            <a:r>
              <a:rPr lang="ja-JP" altLang="ja-JP" sz="1400" dirty="0">
                <a:latin typeface="+mn-ea"/>
                <a:ea typeface="+mn-ea"/>
              </a:rPr>
              <a:t>持続可能な成長のために、ご利用いただく皆さまのニーズにスピード感を持って対応し、お客さま</a:t>
            </a:r>
            <a:r>
              <a:rPr lang="ja-JP" altLang="en-US" sz="1400" dirty="0">
                <a:latin typeface="+mn-ea"/>
                <a:ea typeface="+mn-ea"/>
              </a:rPr>
              <a:t>や</a:t>
            </a:r>
            <a:r>
              <a:rPr lang="ja-JP" altLang="ja-JP" sz="1400" dirty="0">
                <a:latin typeface="+mn-ea"/>
                <a:ea typeface="+mn-ea"/>
              </a:rPr>
              <a:t>地域から、信頼され、喜ばれ、愛される</a:t>
            </a:r>
            <a:r>
              <a:rPr lang="ja-JP" altLang="en-US" sz="1400" dirty="0">
                <a:latin typeface="+mn-ea"/>
                <a:ea typeface="+mn-ea"/>
              </a:rPr>
              <a:t>大阪モノレール</a:t>
            </a:r>
            <a:r>
              <a:rPr lang="ja-JP" altLang="ja-JP" sz="1400" dirty="0">
                <a:latin typeface="+mn-ea"/>
                <a:ea typeface="+mn-ea"/>
              </a:rPr>
              <a:t>をめざしてまいります。</a:t>
            </a:r>
          </a:p>
        </p:txBody>
      </p:sp>
    </p:spTree>
    <p:extLst>
      <p:ext uri="{BB962C8B-B14F-4D97-AF65-F5344CB8AC3E}">
        <p14:creationId xmlns:p14="http://schemas.microsoft.com/office/powerpoint/2010/main" val="113991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12">
            <a:extLst>
              <a:ext uri="{FF2B5EF4-FFF2-40B4-BE49-F238E27FC236}">
                <a16:creationId xmlns:a16="http://schemas.microsoft.com/office/drawing/2014/main" id="{12240E7C-F8AF-43FC-9C9F-2E4845C2B229}"/>
              </a:ext>
            </a:extLst>
          </p:cNvPr>
          <p:cNvSpPr/>
          <p:nvPr/>
        </p:nvSpPr>
        <p:spPr>
          <a:xfrm>
            <a:off x="447142" y="3009416"/>
            <a:ext cx="4398092" cy="3502875"/>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kumimoji="1" lang="ja-JP" altLang="en-US" sz="1100" dirty="0">
              <a:solidFill>
                <a:srgbClr val="006600"/>
              </a:solidFill>
            </a:endParaRPr>
          </a:p>
        </p:txBody>
      </p:sp>
      <p:sp>
        <p:nvSpPr>
          <p:cNvPr id="32" name="角丸四角形 12">
            <a:extLst>
              <a:ext uri="{FF2B5EF4-FFF2-40B4-BE49-F238E27FC236}">
                <a16:creationId xmlns:a16="http://schemas.microsoft.com/office/drawing/2014/main" id="{CA4CECB4-A158-4566-8694-79CA22ED650A}"/>
              </a:ext>
            </a:extLst>
          </p:cNvPr>
          <p:cNvSpPr/>
          <p:nvPr/>
        </p:nvSpPr>
        <p:spPr>
          <a:xfrm>
            <a:off x="5157942" y="3051753"/>
            <a:ext cx="4398092" cy="3469271"/>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6700" indent="-266700"/>
            <a:endParaRPr kumimoji="1" lang="ja-JP" altLang="en-US" sz="1100" dirty="0">
              <a:solidFill>
                <a:srgbClr val="006600"/>
              </a:solidFill>
            </a:endParaRPr>
          </a:p>
        </p:txBody>
      </p:sp>
      <p:sp>
        <p:nvSpPr>
          <p:cNvPr id="31" name="角丸四角形 15">
            <a:extLst>
              <a:ext uri="{FF2B5EF4-FFF2-40B4-BE49-F238E27FC236}">
                <a16:creationId xmlns:a16="http://schemas.microsoft.com/office/drawing/2014/main" id="{929D03AB-D0EA-4D27-83E4-81404CB3A0D2}"/>
              </a:ext>
            </a:extLst>
          </p:cNvPr>
          <p:cNvSpPr/>
          <p:nvPr/>
        </p:nvSpPr>
        <p:spPr>
          <a:xfrm>
            <a:off x="211014" y="2000087"/>
            <a:ext cx="9471210" cy="844521"/>
          </a:xfrm>
          <a:prstGeom prst="roundRect">
            <a:avLst>
              <a:gd name="adj" fmla="val 11220"/>
            </a:avLst>
          </a:prstGeom>
          <a:solidFill>
            <a:schemeClr val="bg1"/>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Bef>
                <a:spcPts val="0"/>
              </a:spcBef>
            </a:pPr>
            <a:endParaRPr lang="en-US" altLang="ja-JP" sz="1100" dirty="0">
              <a:solidFill>
                <a:schemeClr val="tx1"/>
              </a:solidFill>
            </a:endParaRPr>
          </a:p>
        </p:txBody>
      </p:sp>
      <p:sp>
        <p:nvSpPr>
          <p:cNvPr id="20" name="テキスト ボックス 19">
            <a:extLst>
              <a:ext uri="{FF2B5EF4-FFF2-40B4-BE49-F238E27FC236}">
                <a16:creationId xmlns:a16="http://schemas.microsoft.com/office/drawing/2014/main" id="{A5616B7F-B304-4863-85B7-492861729212}"/>
              </a:ext>
            </a:extLst>
          </p:cNvPr>
          <p:cNvSpPr txBox="1"/>
          <p:nvPr/>
        </p:nvSpPr>
        <p:spPr>
          <a:xfrm>
            <a:off x="211014" y="1792942"/>
            <a:ext cx="9483969" cy="369332"/>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街づくりの促進</a:t>
            </a:r>
            <a:endParaRPr lang="ja-JP" altLang="en-US" strike="dblStrike" dirty="0"/>
          </a:p>
        </p:txBody>
      </p:sp>
      <p:sp>
        <p:nvSpPr>
          <p:cNvPr id="26" name="テキスト ボックス 25">
            <a:extLst>
              <a:ext uri="{FF2B5EF4-FFF2-40B4-BE49-F238E27FC236}">
                <a16:creationId xmlns:a16="http://schemas.microsoft.com/office/drawing/2014/main" id="{B5325984-D2C3-4E26-83DF-EA0227EAD51C}"/>
              </a:ext>
            </a:extLst>
          </p:cNvPr>
          <p:cNvSpPr txBox="1"/>
          <p:nvPr/>
        </p:nvSpPr>
        <p:spPr>
          <a:xfrm>
            <a:off x="328461" y="2247215"/>
            <a:ext cx="9250993" cy="553312"/>
          </a:xfrm>
          <a:prstGeom prst="rect">
            <a:avLst/>
          </a:prstGeom>
          <a:solidFill>
            <a:schemeClr val="bg1"/>
          </a:solidFill>
        </p:spPr>
        <p:txBody>
          <a:bodyPr wrap="square" rtlCol="0">
            <a:noAutofit/>
          </a:bodyPr>
          <a:lstStyle/>
          <a:p>
            <a:r>
              <a:rPr lang="ja-JP" altLang="en-US" sz="1400" dirty="0">
                <a:latin typeface="Meiryo UI" panose="020B0604030504040204" pitchFamily="50" charset="-128"/>
                <a:ea typeface="Meiryo UI" panose="020B0604030504040204" pitchFamily="50" charset="-128"/>
              </a:rPr>
              <a:t>　南伸事業は沿線地域の活性化など、街づくりの発展に寄与するもので、駅を中心としたにぎわいづくりへの貢献や、兼業事業の拡大も検討してまいります。</a:t>
            </a:r>
            <a:endParaRPr lang="en-US" altLang="ja-JP" sz="1400" dirty="0">
              <a:latin typeface="Meiryo UI" panose="020B0604030504040204" pitchFamily="50" charset="-128"/>
              <a:ea typeface="Meiryo UI" panose="020B0604030504040204" pitchFamily="50" charset="-128"/>
            </a:endParaRPr>
          </a:p>
          <a:p>
            <a:endParaRPr lang="ja-JP" altLang="en-US" sz="1400" dirty="0">
              <a:latin typeface="Meiryo UI" panose="020B0604030504040204" pitchFamily="50" charset="-128"/>
              <a:ea typeface="Meiryo UI" panose="020B0604030504040204" pitchFamily="50" charset="-128"/>
            </a:endParaRPr>
          </a:p>
        </p:txBody>
      </p:sp>
      <p:sp>
        <p:nvSpPr>
          <p:cNvPr id="43" name="正方形/長方形 42">
            <a:extLst>
              <a:ext uri="{FF2B5EF4-FFF2-40B4-BE49-F238E27FC236}">
                <a16:creationId xmlns:a16="http://schemas.microsoft.com/office/drawing/2014/main" id="{42AC7FCE-B73C-4C6B-B419-80B8A42F8D73}"/>
              </a:ext>
            </a:extLst>
          </p:cNvPr>
          <p:cNvSpPr/>
          <p:nvPr/>
        </p:nvSpPr>
        <p:spPr>
          <a:xfrm>
            <a:off x="55213" y="1387122"/>
            <a:ext cx="4583306" cy="369332"/>
          </a:xfrm>
          <a:prstGeom prst="rect">
            <a:avLst/>
          </a:prstGeom>
        </p:spPr>
        <p:txBody>
          <a:bodyPr wrap="none">
            <a:spAutoFit/>
          </a:bodyPr>
          <a:lstStyle/>
          <a:p>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２：延伸区間の沿線地域活性化</a:t>
            </a:r>
            <a:endParaRPr lang="ja-JP" altLang="en-US" sz="1800" b="1" strike="dblStrike"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952EF097-3514-4799-BD9E-3E2307BD2C12}"/>
              </a:ext>
            </a:extLst>
          </p:cNvPr>
          <p:cNvSpPr/>
          <p:nvPr/>
        </p:nvSpPr>
        <p:spPr>
          <a:xfrm>
            <a:off x="5437789" y="3117873"/>
            <a:ext cx="3597153"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②駅と隣接ビルの一体的利用等の検討</a:t>
            </a:r>
            <a:endParaRPr lang="en-US" altLang="ja-JP" sz="1200" b="1" dirty="0">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7F5A0BF8-6412-44D5-B3E9-1B1BF580DBEF}"/>
              </a:ext>
            </a:extLst>
          </p:cNvPr>
          <p:cNvSpPr/>
          <p:nvPr/>
        </p:nvSpPr>
        <p:spPr>
          <a:xfrm>
            <a:off x="652354" y="3093171"/>
            <a:ext cx="3931210" cy="312062"/>
          </a:xfrm>
          <a:prstGeom prst="rect">
            <a:avLst/>
          </a:prstGeom>
        </p:spPr>
        <p:txBody>
          <a:bodyPr wrap="square">
            <a:noAutofit/>
          </a:bodyPr>
          <a:lstStyle/>
          <a:p>
            <a:r>
              <a:rPr lang="ja-JP" altLang="en-US" sz="1200" b="1" dirty="0">
                <a:latin typeface="Meiryo UI" panose="020B0604030504040204" pitchFamily="50" charset="-128"/>
                <a:ea typeface="Meiryo UI" panose="020B0604030504040204" pitchFamily="50" charset="-128"/>
              </a:rPr>
              <a:t>①駅周辺のにぎわいづくりへの貢献</a:t>
            </a:r>
            <a:endParaRPr lang="en-US" altLang="ja-JP" sz="1200" b="1" dirty="0">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DB063789-C61C-411E-B097-F43A5079199A}"/>
              </a:ext>
            </a:extLst>
          </p:cNvPr>
          <p:cNvSpPr/>
          <p:nvPr/>
        </p:nvSpPr>
        <p:spPr>
          <a:xfrm>
            <a:off x="652712" y="3325890"/>
            <a:ext cx="4151521" cy="532369"/>
          </a:xfrm>
          <a:prstGeom prst="rect">
            <a:avLst/>
          </a:prstGeom>
        </p:spPr>
        <p:txBody>
          <a:bodyPr wrap="square">
            <a:noAutofit/>
          </a:bodyPr>
          <a:lstStyle/>
          <a:p>
            <a:r>
              <a:rPr lang="ja-JP" altLang="en-US" sz="1200" dirty="0">
                <a:latin typeface="Meiryo UI" panose="020B0604030504040204" pitchFamily="50" charset="-128"/>
                <a:ea typeface="Meiryo UI" panose="020B0604030504040204" pitchFamily="50" charset="-128"/>
              </a:rPr>
              <a:t>結節する駅とのアクセス改善により、利用者の増加を図るとともに、駅周辺のにぎわいづくりに貢献します。</a:t>
            </a:r>
          </a:p>
        </p:txBody>
      </p:sp>
      <p:sp>
        <p:nvSpPr>
          <p:cNvPr id="50" name="正方形/長方形 49">
            <a:extLst>
              <a:ext uri="{FF2B5EF4-FFF2-40B4-BE49-F238E27FC236}">
                <a16:creationId xmlns:a16="http://schemas.microsoft.com/office/drawing/2014/main" id="{0666FB62-CFB2-4467-8366-BED143603BC0}"/>
              </a:ext>
            </a:extLst>
          </p:cNvPr>
          <p:cNvSpPr/>
          <p:nvPr/>
        </p:nvSpPr>
        <p:spPr>
          <a:xfrm>
            <a:off x="5404513" y="3311978"/>
            <a:ext cx="4151521" cy="471008"/>
          </a:xfrm>
          <a:prstGeom prst="rect">
            <a:avLst/>
          </a:prstGeom>
        </p:spPr>
        <p:txBody>
          <a:bodyPr wrap="square">
            <a:noAutofit/>
          </a:bodyPr>
          <a:lstStyle/>
          <a:p>
            <a:r>
              <a:rPr lang="ja-JP" altLang="en-US" sz="1200" dirty="0">
                <a:latin typeface="Meiryo UI" panose="020B0604030504040204" pitchFamily="50" charset="-128"/>
                <a:ea typeface="Meiryo UI" panose="020B0604030504040204" pitchFamily="50" charset="-128"/>
              </a:rPr>
              <a:t>お客さまの利便性向上に向け、駅と隣接するビルが一体となった利用などを検討します。</a:t>
            </a:r>
          </a:p>
        </p:txBody>
      </p:sp>
      <p:sp>
        <p:nvSpPr>
          <p:cNvPr id="51" name="正方形/長方形 50">
            <a:extLst>
              <a:ext uri="{FF2B5EF4-FFF2-40B4-BE49-F238E27FC236}">
                <a16:creationId xmlns:a16="http://schemas.microsoft.com/office/drawing/2014/main" id="{7008AC8D-287B-4981-8BCD-D2A8D0BF8EAC}"/>
              </a:ext>
            </a:extLst>
          </p:cNvPr>
          <p:cNvSpPr/>
          <p:nvPr/>
        </p:nvSpPr>
        <p:spPr>
          <a:xfrm>
            <a:off x="5437789" y="4100746"/>
            <a:ext cx="1636238" cy="660108"/>
          </a:xfrm>
          <a:prstGeom prst="rect">
            <a:avLst/>
          </a:prstGeom>
        </p:spPr>
        <p:txBody>
          <a:bodyPr wrap="square">
            <a:noAutofit/>
          </a:bodyPr>
          <a:lstStyle/>
          <a:p>
            <a:r>
              <a:rPr lang="ja-JP" altLang="en-US" sz="900" dirty="0">
                <a:latin typeface="Meiryo UI" panose="020B0604030504040204" pitchFamily="50" charset="-128"/>
                <a:ea typeface="Meiryo UI" panose="020B0604030504040204" pitchFamily="50" charset="-128"/>
              </a:rPr>
              <a:t>多摩都市モノレール立川北駅と商業ビルが一体となった利用例</a:t>
            </a:r>
          </a:p>
        </p:txBody>
      </p:sp>
      <p:sp>
        <p:nvSpPr>
          <p:cNvPr id="53" name="テキスト ボックス 52">
            <a:extLst>
              <a:ext uri="{FF2B5EF4-FFF2-40B4-BE49-F238E27FC236}">
                <a16:creationId xmlns:a16="http://schemas.microsoft.com/office/drawing/2014/main" id="{F126AD25-C699-48EE-979C-556A6A845B0D}"/>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１７</a:t>
            </a:r>
          </a:p>
        </p:txBody>
      </p:sp>
      <p:grpSp>
        <p:nvGrpSpPr>
          <p:cNvPr id="33" name="グループ化 32">
            <a:extLst>
              <a:ext uri="{FF2B5EF4-FFF2-40B4-BE49-F238E27FC236}">
                <a16:creationId xmlns:a16="http://schemas.microsoft.com/office/drawing/2014/main" id="{6993849A-ABC7-47DC-87E6-AC05EAD4D3C2}"/>
              </a:ext>
            </a:extLst>
          </p:cNvPr>
          <p:cNvGrpSpPr/>
          <p:nvPr/>
        </p:nvGrpSpPr>
        <p:grpSpPr>
          <a:xfrm>
            <a:off x="165411" y="778821"/>
            <a:ext cx="8332115" cy="564497"/>
            <a:chOff x="165411" y="778821"/>
            <a:chExt cx="8332115" cy="564497"/>
          </a:xfrm>
        </p:grpSpPr>
        <p:sp>
          <p:nvSpPr>
            <p:cNvPr id="38" name="正方形/長方形 37">
              <a:extLst>
                <a:ext uri="{FF2B5EF4-FFF2-40B4-BE49-F238E27FC236}">
                  <a16:creationId xmlns:a16="http://schemas.microsoft.com/office/drawing/2014/main" id="{DBEBC887-7D45-4B8D-9433-8BA36B07BE26}"/>
                </a:ext>
              </a:extLst>
            </p:cNvPr>
            <p:cNvSpPr/>
            <p:nvPr/>
          </p:nvSpPr>
          <p:spPr>
            <a:xfrm>
              <a:off x="165411" y="77882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a:solidFill>
                    <a:schemeClr val="accent1"/>
                  </a:solidFill>
                  <a:latin typeface="Meiryo UI" panose="020B0604030504040204" pitchFamily="50" charset="-128"/>
                  <a:ea typeface="Meiryo UI" panose="020B0604030504040204" pitchFamily="50" charset="-128"/>
                </a:rPr>
                <a:t>基本戦略</a:t>
              </a:r>
              <a:r>
                <a:rPr lang="en-US" altLang="ja-JP" sz="1400">
                  <a:solidFill>
                    <a:schemeClr val="accent1"/>
                  </a:solidFill>
                  <a:latin typeface="Meiryo UI" panose="020B0604030504040204" pitchFamily="50" charset="-128"/>
                  <a:ea typeface="Meiryo UI" panose="020B0604030504040204" pitchFamily="50" charset="-128"/>
                </a:rPr>
                <a:t>1</a:t>
              </a:r>
              <a:r>
                <a:rPr lang="ja-JP" altLang="en-US" sz="1400">
                  <a:solidFill>
                    <a:schemeClr val="accent1"/>
                  </a:solidFill>
                  <a:latin typeface="Meiryo UI" panose="020B0604030504040204" pitchFamily="50" charset="-128"/>
                  <a:ea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安全の徹底</a:t>
              </a:r>
            </a:p>
          </p:txBody>
        </p:sp>
        <p:sp>
          <p:nvSpPr>
            <p:cNvPr id="39" name="正方形/長方形 38">
              <a:extLst>
                <a:ext uri="{FF2B5EF4-FFF2-40B4-BE49-F238E27FC236}">
                  <a16:creationId xmlns:a16="http://schemas.microsoft.com/office/drawing/2014/main" id="{A1F76CD4-5C45-4089-A251-274C4AF01FDD}"/>
                </a:ext>
              </a:extLst>
            </p:cNvPr>
            <p:cNvSpPr/>
            <p:nvPr/>
          </p:nvSpPr>
          <p:spPr>
            <a:xfrm>
              <a:off x="1556587"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基本戦略２：</a:t>
              </a:r>
              <a:r>
                <a:rPr lang="en-US" altLang="ja-JP" sz="1400" dirty="0">
                  <a:solidFill>
                    <a:schemeClr val="accent1"/>
                  </a:solidFill>
                  <a:latin typeface="Meiryo UI" panose="020B0604030504040204" pitchFamily="50" charset="-128"/>
                  <a:ea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rPr>
                <a:t>サービスの向上</a:t>
              </a:r>
            </a:p>
          </p:txBody>
        </p:sp>
        <p:sp>
          <p:nvSpPr>
            <p:cNvPr id="40" name="正方形/長方形 39">
              <a:extLst>
                <a:ext uri="{FF2B5EF4-FFF2-40B4-BE49-F238E27FC236}">
                  <a16:creationId xmlns:a16="http://schemas.microsoft.com/office/drawing/2014/main" id="{E227F572-D4F7-4CAF-88C6-AA1281187C80}"/>
                </a:ext>
              </a:extLst>
            </p:cNvPr>
            <p:cNvSpPr/>
            <p:nvPr/>
          </p:nvSpPr>
          <p:spPr>
            <a:xfrm>
              <a:off x="2948865"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rPr>
                <a:t>基本戦略</a:t>
              </a:r>
              <a:r>
                <a:rPr lang="en-US" altLang="ja-JP" sz="1400" dirty="0">
                  <a:solidFill>
                    <a:schemeClr val="accent1"/>
                  </a:solidFill>
                  <a:latin typeface="Meiryo UI" panose="020B0604030504040204" pitchFamily="50" charset="-128"/>
                  <a:ea typeface="Meiryo UI" panose="020B0604030504040204" pitchFamily="50" charset="-128"/>
                </a:rPr>
                <a:t>3</a:t>
              </a:r>
              <a:r>
                <a:rPr lang="ja-JP" altLang="en-US" sz="1400" dirty="0">
                  <a:solidFill>
                    <a:schemeClr val="accent1"/>
                  </a:solidFill>
                  <a:latin typeface="Meiryo UI" panose="020B0604030504040204" pitchFamily="50" charset="-128"/>
                  <a:ea typeface="Meiryo UI" panose="020B0604030504040204" pitchFamily="50" charset="-128"/>
                </a:rPr>
                <a:t>：</a:t>
              </a:r>
              <a:br>
                <a:rPr lang="ja-JP" altLang="en-US" sz="1400" dirty="0">
                  <a:solidFill>
                    <a:schemeClr val="accent1"/>
                  </a:solidFill>
                  <a:latin typeface="Meiryo UI" panose="020B0604030504040204" pitchFamily="50" charset="-128"/>
                  <a:ea typeface="Meiryo UI" panose="020B0604030504040204" pitchFamily="50" charset="-128"/>
                </a:rPr>
              </a:br>
              <a:r>
                <a:rPr lang="ja-JP" altLang="en-US" sz="1100" dirty="0">
                  <a:solidFill>
                    <a:schemeClr val="accent1"/>
                  </a:solidFill>
                  <a:latin typeface="Meiryo UI" panose="020B0604030504040204" pitchFamily="50" charset="-128"/>
                  <a:ea typeface="Meiryo UI" panose="020B0604030504040204" pitchFamily="50" charset="-128"/>
                </a:rPr>
                <a:t>ｺﾝﾌﾟﾗｲｱﾝｽ意識の向上</a:t>
              </a:r>
            </a:p>
          </p:txBody>
        </p:sp>
        <p:sp>
          <p:nvSpPr>
            <p:cNvPr id="41" name="正方形/長方形 40">
              <a:extLst>
                <a:ext uri="{FF2B5EF4-FFF2-40B4-BE49-F238E27FC236}">
                  <a16:creationId xmlns:a16="http://schemas.microsoft.com/office/drawing/2014/main" id="{0D136E55-5176-4C93-8CC1-8A943B7CA903}"/>
                </a:ext>
              </a:extLst>
            </p:cNvPr>
            <p:cNvSpPr/>
            <p:nvPr/>
          </p:nvSpPr>
          <p:spPr>
            <a:xfrm>
              <a:off x="4346244"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沿線需要の拡大</a:t>
              </a:r>
            </a:p>
          </p:txBody>
        </p:sp>
        <p:sp>
          <p:nvSpPr>
            <p:cNvPr id="42" name="正方形/長方形 41">
              <a:extLst>
                <a:ext uri="{FF2B5EF4-FFF2-40B4-BE49-F238E27FC236}">
                  <a16:creationId xmlns:a16="http://schemas.microsoft.com/office/drawing/2014/main" id="{919F5864-B81C-486B-9BFB-53C4116C38C2}"/>
                </a:ext>
              </a:extLst>
            </p:cNvPr>
            <p:cNvSpPr/>
            <p:nvPr/>
          </p:nvSpPr>
          <p:spPr>
            <a:xfrm>
              <a:off x="5743780" y="786241"/>
              <a:ext cx="1357290" cy="557077"/>
            </a:xfrm>
            <a:prstGeom prst="rect">
              <a:avLst/>
            </a:prstGeom>
            <a:solidFill>
              <a:schemeClr val="bg1"/>
            </a:solidFill>
            <a:ln>
              <a:solidFill>
                <a:schemeClr val="accent1"/>
              </a:solidFill>
            </a:ln>
          </p:spPr>
          <p:txBody>
            <a:bodyPr wrap="none" anchor="ctr" anchorCtr="1">
              <a:noAutofit/>
            </a:bodyPr>
            <a:lstStyle/>
            <a:p>
              <a:pPr algn="ct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成長戦略</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広域来訪者の誘引</a:t>
              </a:r>
              <a:endPar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EFA55F37-6A21-4874-AE33-E5B796F2B33D}"/>
                </a:ext>
              </a:extLst>
            </p:cNvPr>
            <p:cNvSpPr/>
            <p:nvPr/>
          </p:nvSpPr>
          <p:spPr>
            <a:xfrm>
              <a:off x="7140236" y="786241"/>
              <a:ext cx="1357290" cy="557077"/>
            </a:xfrm>
            <a:prstGeom prst="rect">
              <a:avLst/>
            </a:prstGeom>
            <a:solidFill>
              <a:schemeClr val="bg2">
                <a:lumMod val="60000"/>
                <a:lumOff val="40000"/>
              </a:schemeClr>
            </a:solidFill>
            <a:ln>
              <a:solidFill>
                <a:schemeClr val="accent1"/>
              </a:solidFill>
            </a:ln>
          </p:spPr>
          <p:txBody>
            <a:bodyPr wrap="none" anchor="ctr" anchorCtr="1">
              <a:no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rPr>
                <a:t>成長戦略</a:t>
              </a:r>
              <a:r>
                <a:rPr lang="en-US" altLang="ja-JP" sz="1400" b="1" dirty="0">
                  <a:solidFill>
                    <a:schemeClr val="bg1"/>
                  </a:solidFill>
                  <a:latin typeface="Meiryo UI" panose="020B0604030504040204" pitchFamily="50" charset="-128"/>
                  <a:ea typeface="Meiryo UI" panose="020B0604030504040204" pitchFamily="50" charset="-128"/>
                </a:rPr>
                <a:t>3</a:t>
              </a:r>
              <a:r>
                <a:rPr lang="ja-JP" altLang="en-US" sz="1400" b="1" dirty="0">
                  <a:solidFill>
                    <a:schemeClr val="bg1"/>
                  </a:solidFill>
                  <a:latin typeface="Meiryo UI" panose="020B0604030504040204" pitchFamily="50" charset="-128"/>
                  <a:ea typeface="Meiryo UI" panose="020B0604030504040204" pitchFamily="50" charset="-128"/>
                </a:rPr>
                <a:t>：</a:t>
              </a:r>
              <a:r>
                <a:rPr lang="en-US" altLang="ja-JP" sz="1400" b="1" dirty="0">
                  <a:solidFill>
                    <a:schemeClr val="bg1"/>
                  </a:solidFill>
                  <a:latin typeface="Meiryo UI" panose="020B0604030504040204" pitchFamily="50" charset="-128"/>
                  <a:ea typeface="Meiryo UI" panose="020B0604030504040204" pitchFamily="50" charset="-128"/>
                </a:rPr>
                <a:t/>
              </a:r>
              <a:br>
                <a:rPr lang="en-US" altLang="ja-JP" sz="1400" b="1" dirty="0">
                  <a:solidFill>
                    <a:schemeClr val="bg1"/>
                  </a:solidFill>
                  <a:latin typeface="Meiryo UI" panose="020B0604030504040204" pitchFamily="50" charset="-128"/>
                  <a:ea typeface="Meiryo UI" panose="020B0604030504040204" pitchFamily="50" charset="-128"/>
                </a:rPr>
              </a:br>
              <a:r>
                <a:rPr lang="ja-JP" altLang="en-US" sz="1200" b="1" dirty="0">
                  <a:solidFill>
                    <a:schemeClr val="bg1"/>
                  </a:solidFill>
                  <a:latin typeface="Meiryo UI" panose="020B0604030504040204" pitchFamily="50" charset="-128"/>
                  <a:ea typeface="Meiryo UI" panose="020B0604030504040204" pitchFamily="50" charset="-128"/>
                </a:rPr>
                <a:t>鉄道ﾈｯﾄﾜｰｸの拡充</a:t>
              </a:r>
            </a:p>
          </p:txBody>
        </p:sp>
      </p:grpSp>
      <p:sp>
        <p:nvSpPr>
          <p:cNvPr id="45" name="正方形/長方形 44">
            <a:extLst>
              <a:ext uri="{FF2B5EF4-FFF2-40B4-BE49-F238E27FC236}">
                <a16:creationId xmlns:a16="http://schemas.microsoft.com/office/drawing/2014/main" id="{DC0BD826-EE19-4B1F-AFD1-56458F9783F4}"/>
              </a:ext>
            </a:extLst>
          </p:cNvPr>
          <p:cNvSpPr/>
          <p:nvPr/>
        </p:nvSpPr>
        <p:spPr>
          <a:xfrm>
            <a:off x="8534306" y="788565"/>
            <a:ext cx="1296167" cy="909090"/>
          </a:xfrm>
          <a:prstGeom prst="rect">
            <a:avLst/>
          </a:prstGeom>
          <a:solidFill>
            <a:schemeClr val="bg1"/>
          </a:solidFill>
          <a:ln w="25400">
            <a:solidFill>
              <a:schemeClr val="bg2">
                <a:lumMod val="60000"/>
                <a:lumOff val="40000"/>
              </a:schemeClr>
            </a:solidFill>
          </a:ln>
        </p:spPr>
        <p:txBody>
          <a:bodyPr wrap="none" anchor="t" anchorCtr="1">
            <a:noAutofit/>
          </a:bodyPr>
          <a:lstStyle/>
          <a:p>
            <a:pPr algn="ctr"/>
            <a:r>
              <a:rPr lang="en-US" altLang="ja-JP"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14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200" dirty="0">
              <a:solidFill>
                <a:schemeClr val="bg2">
                  <a:lumMod val="60000"/>
                  <a:lumOff val="40000"/>
                </a:schemeClr>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6" name="図 45">
            <a:extLst>
              <a:ext uri="{FF2B5EF4-FFF2-40B4-BE49-F238E27FC236}">
                <a16:creationId xmlns:a16="http://schemas.microsoft.com/office/drawing/2014/main" id="{6B590AD2-15C4-4663-A8B7-0BB52513C329}"/>
              </a:ext>
            </a:extLst>
          </p:cNvPr>
          <p:cNvPicPr>
            <a:picLocks noChangeAspect="1"/>
          </p:cNvPicPr>
          <p:nvPr/>
        </p:nvPicPr>
        <p:blipFill>
          <a:blip r:embed="rId3"/>
          <a:stretch>
            <a:fillRect/>
          </a:stretch>
        </p:blipFill>
        <p:spPr>
          <a:xfrm>
            <a:off x="8568933" y="1068304"/>
            <a:ext cx="609409" cy="597460"/>
          </a:xfrm>
          <a:prstGeom prst="rect">
            <a:avLst/>
          </a:prstGeom>
        </p:spPr>
      </p:pic>
      <p:pic>
        <p:nvPicPr>
          <p:cNvPr id="47" name="図 46">
            <a:extLst>
              <a:ext uri="{FF2B5EF4-FFF2-40B4-BE49-F238E27FC236}">
                <a16:creationId xmlns:a16="http://schemas.microsoft.com/office/drawing/2014/main" id="{FD1A5937-B614-41A3-81E2-6081A434F714}"/>
              </a:ext>
            </a:extLst>
          </p:cNvPr>
          <p:cNvPicPr>
            <a:picLocks noChangeAspect="1"/>
          </p:cNvPicPr>
          <p:nvPr/>
        </p:nvPicPr>
        <p:blipFill>
          <a:blip r:embed="rId4"/>
          <a:stretch>
            <a:fillRect/>
          </a:stretch>
        </p:blipFill>
        <p:spPr>
          <a:xfrm>
            <a:off x="9201425" y="1065748"/>
            <a:ext cx="597460" cy="597460"/>
          </a:xfrm>
          <a:prstGeom prst="rect">
            <a:avLst/>
          </a:prstGeom>
        </p:spPr>
      </p:pic>
      <p:pic>
        <p:nvPicPr>
          <p:cNvPr id="13" name="図 12">
            <a:extLst>
              <a:ext uri="{FF2B5EF4-FFF2-40B4-BE49-F238E27FC236}">
                <a16:creationId xmlns:a16="http://schemas.microsoft.com/office/drawing/2014/main" id="{B59702F8-021F-480C-B851-84F8A096C6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5391" y="3725925"/>
            <a:ext cx="2306003" cy="1729502"/>
          </a:xfrm>
          <a:prstGeom prst="rect">
            <a:avLst/>
          </a:prstGeom>
        </p:spPr>
      </p:pic>
      <p:pic>
        <p:nvPicPr>
          <p:cNvPr id="12" name="図 11">
            <a:extLst>
              <a:ext uri="{FF2B5EF4-FFF2-40B4-BE49-F238E27FC236}">
                <a16:creationId xmlns:a16="http://schemas.microsoft.com/office/drawing/2014/main" id="{306A7DD3-922F-422D-B13E-DE7F6B1427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4361" y="4729080"/>
            <a:ext cx="2306003" cy="1728788"/>
          </a:xfrm>
          <a:prstGeom prst="rect">
            <a:avLst/>
          </a:prstGeom>
        </p:spPr>
      </p:pic>
      <p:sp>
        <p:nvSpPr>
          <p:cNvPr id="48" name="テキスト ボックス 47">
            <a:extLst>
              <a:ext uri="{FF2B5EF4-FFF2-40B4-BE49-F238E27FC236}">
                <a16:creationId xmlns:a16="http://schemas.microsoft.com/office/drawing/2014/main" id="{9C572A4B-5B88-45EF-987F-27A86F208A06}"/>
              </a:ext>
            </a:extLst>
          </p:cNvPr>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５</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成長戦略</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a:extLst>
              <a:ext uri="{FF2B5EF4-FFF2-40B4-BE49-F238E27FC236}">
                <a16:creationId xmlns:a16="http://schemas.microsoft.com/office/drawing/2014/main" id="{B3B14AAD-CA6C-4542-9A2F-7DB244E1A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0545" y="4030206"/>
            <a:ext cx="3236882" cy="2427662"/>
          </a:xfrm>
          <a:prstGeom prst="rect">
            <a:avLst/>
          </a:prstGeom>
        </p:spPr>
      </p:pic>
      <p:sp>
        <p:nvSpPr>
          <p:cNvPr id="30" name="正方形/長方形 29">
            <a:extLst>
              <a:ext uri="{FF2B5EF4-FFF2-40B4-BE49-F238E27FC236}">
                <a16:creationId xmlns:a16="http://schemas.microsoft.com/office/drawing/2014/main" id="{DE5E20D8-CA88-4D7C-978E-704C9E7D9907}"/>
              </a:ext>
            </a:extLst>
          </p:cNvPr>
          <p:cNvSpPr/>
          <p:nvPr/>
        </p:nvSpPr>
        <p:spPr>
          <a:xfrm>
            <a:off x="652354" y="3792698"/>
            <a:ext cx="1636238" cy="298280"/>
          </a:xfrm>
          <a:prstGeom prst="rect">
            <a:avLst/>
          </a:prstGeom>
        </p:spPr>
        <p:txBody>
          <a:bodyPr wrap="square">
            <a:noAutofit/>
          </a:bodyPr>
          <a:lstStyle/>
          <a:p>
            <a:r>
              <a:rPr lang="ja-JP" altLang="en-US" sz="900" dirty="0">
                <a:latin typeface="Meiryo UI" panose="020B0604030504040204" pitchFamily="50" charset="-128"/>
                <a:ea typeface="Meiryo UI" panose="020B0604030504040204" pitchFamily="50" charset="-128"/>
              </a:rPr>
              <a:t>大阪モノレール山田駅の事例</a:t>
            </a:r>
          </a:p>
        </p:txBody>
      </p:sp>
      <p:sp>
        <p:nvSpPr>
          <p:cNvPr id="49" name="正方形/長方形 48">
            <a:extLst>
              <a:ext uri="{FF2B5EF4-FFF2-40B4-BE49-F238E27FC236}">
                <a16:creationId xmlns:a16="http://schemas.microsoft.com/office/drawing/2014/main" id="{8B690A01-3B54-4DC5-B01B-AFAF24E4C958}"/>
              </a:ext>
            </a:extLst>
          </p:cNvPr>
          <p:cNvSpPr/>
          <p:nvPr/>
        </p:nvSpPr>
        <p:spPr>
          <a:xfrm>
            <a:off x="1401417" y="6079179"/>
            <a:ext cx="45719" cy="45719"/>
          </a:xfrm>
          <a:prstGeom prst="rect">
            <a:avLst/>
          </a:prstGeom>
          <a:solidFill>
            <a:schemeClr val="bg1"/>
          </a:solidFill>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8B7C415A-DD13-42B0-A27F-CED67CBE84D4}"/>
              </a:ext>
            </a:extLst>
          </p:cNvPr>
          <p:cNvSpPr txBox="1"/>
          <p:nvPr/>
        </p:nvSpPr>
        <p:spPr>
          <a:xfrm>
            <a:off x="1287263" y="4897863"/>
            <a:ext cx="669830" cy="284693"/>
          </a:xfrm>
          <a:prstGeom prst="rect">
            <a:avLst/>
          </a:prstGeom>
          <a:noFill/>
        </p:spPr>
        <p:txBody>
          <a:bodyPr wrap="square" rtlCol="0">
            <a:spAutoFit/>
          </a:bodyPr>
          <a:lstStyle/>
          <a:p>
            <a:r>
              <a:rPr kumimoji="1" lang="ja-JP" altLang="en-US" sz="500" b="1" dirty="0">
                <a:solidFill>
                  <a:srgbClr val="FF0000"/>
                </a:solidFill>
              </a:rPr>
              <a:t>大阪モノレール</a:t>
            </a:r>
            <a:endParaRPr kumimoji="1" lang="en-US" altLang="ja-JP" sz="500" b="1" dirty="0">
              <a:solidFill>
                <a:srgbClr val="FF0000"/>
              </a:solidFill>
            </a:endParaRPr>
          </a:p>
          <a:p>
            <a:r>
              <a:rPr lang="ja-JP" altLang="en-US" sz="500" b="1" dirty="0">
                <a:solidFill>
                  <a:srgbClr val="FF0000"/>
                </a:solidFill>
              </a:rPr>
              <a:t>山田駅</a:t>
            </a:r>
            <a:endParaRPr kumimoji="1" lang="ja-JP" altLang="en-US" sz="500" b="1" dirty="0">
              <a:solidFill>
                <a:srgbClr val="FF0000"/>
              </a:solidFill>
            </a:endParaRPr>
          </a:p>
        </p:txBody>
      </p:sp>
      <p:sp>
        <p:nvSpPr>
          <p:cNvPr id="54" name="テキスト ボックス 53">
            <a:extLst>
              <a:ext uri="{FF2B5EF4-FFF2-40B4-BE49-F238E27FC236}">
                <a16:creationId xmlns:a16="http://schemas.microsoft.com/office/drawing/2014/main" id="{834B2B26-BE52-4DEA-A3E9-4BCC3CD7F4F7}"/>
              </a:ext>
            </a:extLst>
          </p:cNvPr>
          <p:cNvSpPr txBox="1"/>
          <p:nvPr/>
        </p:nvSpPr>
        <p:spPr>
          <a:xfrm>
            <a:off x="3853951" y="4855543"/>
            <a:ext cx="669830" cy="184666"/>
          </a:xfrm>
          <a:prstGeom prst="rect">
            <a:avLst/>
          </a:prstGeom>
          <a:noFill/>
        </p:spPr>
        <p:txBody>
          <a:bodyPr wrap="square" rtlCol="0">
            <a:spAutoFit/>
          </a:bodyPr>
          <a:lstStyle/>
          <a:p>
            <a:r>
              <a:rPr lang="ja-JP" altLang="en-US" sz="600" b="1" dirty="0">
                <a:solidFill>
                  <a:srgbClr val="FFFF00"/>
                </a:solidFill>
              </a:rPr>
              <a:t>阪急 山田駅</a:t>
            </a:r>
            <a:endParaRPr kumimoji="1" lang="ja-JP" altLang="en-US" sz="600" b="1" dirty="0">
              <a:solidFill>
                <a:srgbClr val="FFFF00"/>
              </a:solidFill>
            </a:endParaRPr>
          </a:p>
        </p:txBody>
      </p:sp>
    </p:spTree>
    <p:extLst>
      <p:ext uri="{BB962C8B-B14F-4D97-AF65-F5344CB8AC3E}">
        <p14:creationId xmlns:p14="http://schemas.microsoft.com/office/powerpoint/2010/main" val="2270593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６</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大阪モノレールグループの方向性</a:t>
            </a:r>
          </a:p>
        </p:txBody>
      </p:sp>
      <p:sp>
        <p:nvSpPr>
          <p:cNvPr id="4" name="テキスト ボックス 3"/>
          <p:cNvSpPr txBox="1"/>
          <p:nvPr/>
        </p:nvSpPr>
        <p:spPr>
          <a:xfrm>
            <a:off x="2346121" y="5813969"/>
            <a:ext cx="2469812" cy="736959"/>
          </a:xfrm>
          <a:prstGeom prst="rect">
            <a:avLst/>
          </a:prstGeom>
          <a:solidFill>
            <a:srgbClr val="CCECFF"/>
          </a:solidFill>
        </p:spPr>
        <p:txBody>
          <a:bodyPr wrap="square" rtlCol="0" anchor="ctr" anchorCtr="0">
            <a:noAutofit/>
          </a:bodyPr>
          <a:lstStyle>
            <a:defPPr>
              <a:defRPr lang="ja-JP"/>
            </a:defPPr>
            <a:lvl1pPr algn="ctr">
              <a:spcBef>
                <a:spcPts val="0"/>
              </a:spcBef>
              <a:defRPr sz="1200" b="1">
                <a:latin typeface="Meiryo UI" panose="020B0604030504040204" pitchFamily="50" charset="-128"/>
                <a:ea typeface="Meiryo UI" panose="020B0604030504040204" pitchFamily="50" charset="-128"/>
              </a:defRPr>
            </a:lvl1pPr>
          </a:lstStyle>
          <a:p>
            <a:r>
              <a:rPr lang="ja-JP" altLang="en-US" dirty="0"/>
              <a:t>働きやすい職場環境づくり</a:t>
            </a:r>
            <a:endParaRPr lang="en-US" altLang="ja-JP" dirty="0"/>
          </a:p>
          <a:p>
            <a:r>
              <a:rPr lang="ja-JP" altLang="en-US" dirty="0"/>
              <a:t>南伸開業に向けた人材獲得と育成</a:t>
            </a:r>
          </a:p>
        </p:txBody>
      </p:sp>
      <p:sp>
        <p:nvSpPr>
          <p:cNvPr id="14" name="テキスト ボックス 13"/>
          <p:cNvSpPr txBox="1"/>
          <p:nvPr/>
        </p:nvSpPr>
        <p:spPr>
          <a:xfrm>
            <a:off x="222264" y="5813969"/>
            <a:ext cx="2081213" cy="746484"/>
          </a:xfrm>
          <a:prstGeom prst="rect">
            <a:avLst/>
          </a:prstGeom>
          <a:solidFill>
            <a:srgbClr val="3399FF"/>
          </a:solidFill>
        </p:spPr>
        <p:txBody>
          <a:bodyPr wrap="square" rtlCol="0" anchor="ctr" anchorCtr="0">
            <a:noAutofit/>
          </a:bodyPr>
          <a:lstStyle/>
          <a:p>
            <a:pPr algn="ctr"/>
            <a:r>
              <a:rPr lang="ja-JP" altLang="en-US" sz="1800" b="1" dirty="0">
                <a:solidFill>
                  <a:schemeClr val="bg1"/>
                </a:solidFill>
                <a:latin typeface="Meiryo UI" panose="020B0604030504040204" pitchFamily="50" charset="-128"/>
                <a:ea typeface="Meiryo UI" panose="020B0604030504040204" pitchFamily="50" charset="-128"/>
              </a:rPr>
              <a:t>人・組織づくり</a:t>
            </a:r>
            <a:endParaRPr kumimoji="1" lang="en-US" altLang="ja-JP" sz="18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4857515" y="5813968"/>
            <a:ext cx="4924923" cy="736959"/>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働き方改革を進め、ワークライフバランスの向上をめざし、働きやすい職場環境づくりに努めてまいります。南伸開業に向けて、人材を確保するとともに、成長する企業に必要な「新たな挑戦」ができる人材育成を進めてまいります。</a:t>
            </a:r>
            <a:endParaRPr lang="en-US" altLang="ja-JP" dirty="0"/>
          </a:p>
          <a:p>
            <a:r>
              <a:rPr lang="ja-JP" altLang="en-US" dirty="0"/>
              <a:t>これにより、働きがいのある、成長する会社へ変わってまいります。</a:t>
            </a:r>
          </a:p>
        </p:txBody>
      </p:sp>
      <p:grpSp>
        <p:nvGrpSpPr>
          <p:cNvPr id="5" name="グループ化 4">
            <a:extLst>
              <a:ext uri="{FF2B5EF4-FFF2-40B4-BE49-F238E27FC236}">
                <a16:creationId xmlns:a16="http://schemas.microsoft.com/office/drawing/2014/main" id="{08276A38-DA0E-4C27-9D1D-ECD5C90FFB42}"/>
              </a:ext>
            </a:extLst>
          </p:cNvPr>
          <p:cNvGrpSpPr/>
          <p:nvPr/>
        </p:nvGrpSpPr>
        <p:grpSpPr>
          <a:xfrm>
            <a:off x="224298" y="3791260"/>
            <a:ext cx="9561635" cy="2006600"/>
            <a:chOff x="224298" y="3749315"/>
            <a:chExt cx="9561635" cy="2006600"/>
          </a:xfrm>
        </p:grpSpPr>
        <p:sp>
          <p:nvSpPr>
            <p:cNvPr id="11" name="テキスト ボックス 10"/>
            <p:cNvSpPr txBox="1"/>
            <p:nvPr/>
          </p:nvSpPr>
          <p:spPr>
            <a:xfrm>
              <a:off x="2339766" y="5099826"/>
              <a:ext cx="2469812" cy="647700"/>
            </a:xfrm>
            <a:prstGeom prst="rect">
              <a:avLst/>
            </a:prstGeom>
            <a:solidFill>
              <a:srgbClr val="CCECFF"/>
            </a:solidFill>
          </p:spPr>
          <p:txBody>
            <a:bodyPr wrap="square" rtlCol="0" anchor="ctr" anchorCtr="0">
              <a:noAutofit/>
            </a:bodyPr>
            <a:lstStyle>
              <a:defPPr>
                <a:defRPr lang="ja-JP"/>
              </a:defPPr>
              <a:lvl1pPr algn="ctr">
                <a:spcBef>
                  <a:spcPts val="0"/>
                </a:spcBef>
                <a:defRPr sz="1200" b="1">
                  <a:latin typeface="Meiryo UI" panose="020B0604030504040204" pitchFamily="50" charset="-128"/>
                  <a:ea typeface="Meiryo UI" panose="020B0604030504040204" pitchFamily="50" charset="-128"/>
                </a:defRPr>
              </a:lvl1pPr>
            </a:lstStyle>
            <a:p>
              <a:r>
                <a:rPr lang="ja-JP" altLang="en-US" dirty="0"/>
                <a:t>鉄道ネットワーク拡充</a:t>
              </a:r>
            </a:p>
          </p:txBody>
        </p:sp>
        <p:sp>
          <p:nvSpPr>
            <p:cNvPr id="12" name="テキスト ボックス 11"/>
            <p:cNvSpPr txBox="1"/>
            <p:nvPr/>
          </p:nvSpPr>
          <p:spPr>
            <a:xfrm>
              <a:off x="2339766" y="4421512"/>
              <a:ext cx="2469812" cy="647700"/>
            </a:xfrm>
            <a:prstGeom prst="rect">
              <a:avLst/>
            </a:prstGeom>
            <a:solidFill>
              <a:srgbClr val="CCECFF"/>
            </a:solidFill>
          </p:spPr>
          <p:txBody>
            <a:bodyPr wrap="square" rtlCol="0" anchor="ctr" anchorCtr="0">
              <a:noAutofit/>
            </a:bodyPr>
            <a:lstStyle>
              <a:defPPr>
                <a:defRPr lang="ja-JP"/>
              </a:defPPr>
              <a:lvl1pPr algn="ctr">
                <a:spcBef>
                  <a:spcPts val="0"/>
                </a:spcBef>
                <a:defRPr sz="1200" b="1">
                  <a:latin typeface="Meiryo UI" panose="020B0604030504040204" pitchFamily="50" charset="-128"/>
                  <a:ea typeface="Meiryo UI" panose="020B0604030504040204" pitchFamily="50" charset="-128"/>
                </a:defRPr>
              </a:lvl1pPr>
            </a:lstStyle>
            <a:p>
              <a:r>
                <a:rPr lang="ja-JP" altLang="en-US" dirty="0"/>
                <a:t>広域来訪者の誘引</a:t>
              </a:r>
            </a:p>
          </p:txBody>
        </p:sp>
        <p:sp>
          <p:nvSpPr>
            <p:cNvPr id="13" name="テキスト ボックス 12"/>
            <p:cNvSpPr txBox="1"/>
            <p:nvPr/>
          </p:nvSpPr>
          <p:spPr>
            <a:xfrm>
              <a:off x="2339766" y="3749315"/>
              <a:ext cx="2469812" cy="647700"/>
            </a:xfrm>
            <a:prstGeom prst="rect">
              <a:avLst/>
            </a:prstGeom>
            <a:solidFill>
              <a:srgbClr val="CCECFF"/>
            </a:solidFill>
          </p:spPr>
          <p:txBody>
            <a:bodyPr wrap="square" rtlCol="0" anchor="ctr" anchorCtr="0">
              <a:noAutofit/>
            </a:bodyPr>
            <a:lstStyle>
              <a:defPPr>
                <a:defRPr lang="ja-JP"/>
              </a:defPPr>
              <a:lvl1pPr algn="ctr">
                <a:spcBef>
                  <a:spcPts val="0"/>
                </a:spcBef>
                <a:defRPr sz="1200" b="1">
                  <a:latin typeface="Meiryo UI" panose="020B0604030504040204" pitchFamily="50" charset="-128"/>
                  <a:ea typeface="Meiryo UI" panose="020B0604030504040204" pitchFamily="50" charset="-128"/>
                </a:defRPr>
              </a:lvl1pPr>
            </a:lstStyle>
            <a:p>
              <a:r>
                <a:rPr lang="ja-JP" altLang="en-US" dirty="0"/>
                <a:t>沿線需要の拡大</a:t>
              </a:r>
            </a:p>
          </p:txBody>
        </p:sp>
        <p:sp>
          <p:nvSpPr>
            <p:cNvPr id="17" name="テキスト ボックス 16"/>
            <p:cNvSpPr txBox="1"/>
            <p:nvPr/>
          </p:nvSpPr>
          <p:spPr>
            <a:xfrm>
              <a:off x="224298" y="3749315"/>
              <a:ext cx="2081213" cy="2006600"/>
            </a:xfrm>
            <a:prstGeom prst="rect">
              <a:avLst/>
            </a:prstGeom>
            <a:solidFill>
              <a:srgbClr val="3399FF"/>
            </a:solidFill>
          </p:spPr>
          <p:txBody>
            <a:bodyPr wrap="square" rtlCol="0" anchor="ctr" anchorCtr="0">
              <a:noAutofit/>
            </a:bodyPr>
            <a:lstStyle>
              <a:defPPr>
                <a:defRPr lang="ja-JP"/>
              </a:defPPr>
              <a:lvl1pPr algn="ctr">
                <a:defRPr sz="1800" b="1">
                  <a:solidFill>
                    <a:schemeClr val="bg1"/>
                  </a:solidFill>
                  <a:latin typeface="Meiryo UI" panose="020B0604030504040204" pitchFamily="50" charset="-128"/>
                  <a:ea typeface="Meiryo UI" panose="020B0604030504040204" pitchFamily="50" charset="-128"/>
                </a:defRPr>
              </a:lvl1pPr>
            </a:lstStyle>
            <a:p>
              <a:r>
                <a:rPr lang="ja-JP" altLang="en-US" dirty="0"/>
                <a:t>成長戦略</a:t>
              </a:r>
              <a:endParaRPr lang="en-US" altLang="ja-JP" dirty="0"/>
            </a:p>
          </p:txBody>
        </p:sp>
        <p:sp>
          <p:nvSpPr>
            <p:cNvPr id="22" name="テキスト ボックス 21"/>
            <p:cNvSpPr txBox="1"/>
            <p:nvPr/>
          </p:nvSpPr>
          <p:spPr>
            <a:xfrm>
              <a:off x="4859939" y="5108227"/>
              <a:ext cx="2444624" cy="628096"/>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南伸事業を着実に進めてまいります。</a:t>
              </a:r>
            </a:p>
          </p:txBody>
        </p:sp>
        <p:sp>
          <p:nvSpPr>
            <p:cNvPr id="23" name="テキスト ボックス 22"/>
            <p:cNvSpPr txBox="1"/>
            <p:nvPr/>
          </p:nvSpPr>
          <p:spPr>
            <a:xfrm>
              <a:off x="4859939" y="4429901"/>
              <a:ext cx="2444624" cy="639311"/>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国内旅行者やインバウンド需要を呼び込むプロモーションを展開し、利用者の増加に努めてまいります。</a:t>
              </a:r>
            </a:p>
          </p:txBody>
        </p:sp>
        <p:sp>
          <p:nvSpPr>
            <p:cNvPr id="24" name="テキスト ボックス 23"/>
            <p:cNvSpPr txBox="1"/>
            <p:nvPr/>
          </p:nvSpPr>
          <p:spPr>
            <a:xfrm>
              <a:off x="4857515" y="3749315"/>
              <a:ext cx="2447048" cy="647700"/>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街の魅力を発信し、自治体・企業・大学・周辺施設などと連携しながら、街づくりに貢献してまいります。</a:t>
              </a:r>
            </a:p>
          </p:txBody>
        </p:sp>
        <p:sp>
          <p:nvSpPr>
            <p:cNvPr id="27" name="テキスト ボックス 26"/>
            <p:cNvSpPr txBox="1"/>
            <p:nvPr/>
          </p:nvSpPr>
          <p:spPr>
            <a:xfrm>
              <a:off x="7351539" y="5098485"/>
              <a:ext cx="2434393" cy="637837"/>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駅ナカビジネスのノウハウを蓄積し、南伸区間でも新たなビジネスを展開してまいります。</a:t>
              </a:r>
            </a:p>
          </p:txBody>
        </p:sp>
        <p:sp>
          <p:nvSpPr>
            <p:cNvPr id="28" name="テキスト ボックス 27"/>
            <p:cNvSpPr txBox="1"/>
            <p:nvPr/>
          </p:nvSpPr>
          <p:spPr>
            <a:xfrm>
              <a:off x="7349697" y="4429901"/>
              <a:ext cx="2436236" cy="639311"/>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駅での様々な取組みやイベントを通じて、集客力向上に努めてまいります。</a:t>
              </a:r>
            </a:p>
          </p:txBody>
        </p:sp>
        <p:sp>
          <p:nvSpPr>
            <p:cNvPr id="29" name="テキスト ボックス 28"/>
            <p:cNvSpPr txBox="1"/>
            <p:nvPr/>
          </p:nvSpPr>
          <p:spPr>
            <a:xfrm>
              <a:off x="7349697" y="3749315"/>
              <a:ext cx="2436236" cy="647700"/>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駅ナカビジネスを展開することで、魅力ある駅づくりを行い、駅を中心とした街づくりに貢献してまいります。</a:t>
              </a:r>
            </a:p>
          </p:txBody>
        </p:sp>
      </p:grpSp>
      <p:sp>
        <p:nvSpPr>
          <p:cNvPr id="7" name="テキスト ボックス 6"/>
          <p:cNvSpPr txBox="1"/>
          <p:nvPr/>
        </p:nvSpPr>
        <p:spPr>
          <a:xfrm>
            <a:off x="4852223" y="1475239"/>
            <a:ext cx="2464224" cy="276999"/>
          </a:xfrm>
          <a:prstGeom prst="rect">
            <a:avLst/>
          </a:prstGeom>
          <a:solidFill>
            <a:srgbClr val="99CCFF"/>
          </a:solidFill>
        </p:spPr>
        <p:txBody>
          <a:bodyPr wrap="square" rtlCol="0" anchor="ctr" anchorCtr="1">
            <a:noAutofit/>
          </a:bodyPr>
          <a:lstStyle/>
          <a:p>
            <a:pPr algn="ctr"/>
            <a:r>
              <a:rPr kumimoji="1" lang="ja-JP" altLang="en-US" sz="1200" b="1" dirty="0">
                <a:latin typeface="Meiryo UI" panose="020B0604030504040204" pitchFamily="50" charset="-128"/>
                <a:ea typeface="Meiryo UI" panose="020B0604030504040204" pitchFamily="50" charset="-128"/>
              </a:rPr>
              <a:t>大阪高速鉄道</a:t>
            </a:r>
            <a:r>
              <a:rPr lang="ja-JP" altLang="en-US"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7349697" y="1476375"/>
            <a:ext cx="2432740" cy="276999"/>
          </a:xfrm>
          <a:prstGeom prst="rect">
            <a:avLst/>
          </a:prstGeom>
          <a:solidFill>
            <a:srgbClr val="99CCFF"/>
          </a:solidFill>
        </p:spPr>
        <p:txBody>
          <a:bodyPr wrap="square" rtlCol="0" anchor="ctr" anchorCtr="1">
            <a:noAutofit/>
          </a:bodyPr>
          <a:lstStyle/>
          <a:p>
            <a:pPr algn="ctr"/>
            <a:r>
              <a:rPr kumimoji="1" lang="ja-JP" altLang="en-US" sz="1200" b="1" dirty="0">
                <a:latin typeface="Meiryo UI" panose="020B0604030504040204" pitchFamily="50" charset="-128"/>
                <a:ea typeface="Meiryo UI" panose="020B0604030504040204" pitchFamily="50" charset="-128"/>
              </a:rPr>
              <a:t>大阪モノレールサービス</a:t>
            </a:r>
            <a:r>
              <a:rPr lang="ja-JP" altLang="en-US"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67DBBE87-17AF-4327-8D68-ADEF74304E84}"/>
              </a:ext>
            </a:extLst>
          </p:cNvPr>
          <p:cNvSpPr txBox="1"/>
          <p:nvPr/>
        </p:nvSpPr>
        <p:spPr>
          <a:xfrm>
            <a:off x="224298" y="757577"/>
            <a:ext cx="9561635" cy="684776"/>
          </a:xfrm>
          <a:prstGeom prst="rect">
            <a:avLst/>
          </a:prstGeom>
          <a:solidFill>
            <a:srgbClr val="CCECFF"/>
          </a:solidFill>
          <a:ln>
            <a:noFill/>
          </a:ln>
        </p:spPr>
        <p:txBody>
          <a:bodyPr wrap="square" rtlCol="0" anchor="ctr">
            <a:noAutofit/>
          </a:bodyPr>
          <a:lstStyle>
            <a:defPPr>
              <a:defRPr lang="ja-JP"/>
            </a:defPPr>
            <a:lvl1pPr>
              <a:defRPr sz="1300" b="1">
                <a:latin typeface="+mn-ea"/>
                <a:ea typeface="+mn-ea"/>
              </a:defRPr>
            </a:lvl1pPr>
          </a:lstStyle>
          <a:p>
            <a:r>
              <a:rPr lang="ja-JP" altLang="en-US" dirty="0"/>
              <a:t>大阪高速鉄道㈱は、安全・安定輸送を中心にモノレールの設備や運行面を、大阪モノレールサービス㈱は、駅を中心としたお客さまサービスなどソフト面や駅ナカ事業などの事業展開を担っております。　　　　　　　　　　　　　　　　　　　　　　　　　　　　　　　　　　　　　　　　　　　　　　　　　　　　　　　　大阪高速鉄道㈱と大阪モノレールサービス㈱が一体となって、中期経営計画を実行してまいります。</a:t>
            </a:r>
          </a:p>
        </p:txBody>
      </p:sp>
      <p:grpSp>
        <p:nvGrpSpPr>
          <p:cNvPr id="16" name="グループ化 15">
            <a:extLst>
              <a:ext uri="{FF2B5EF4-FFF2-40B4-BE49-F238E27FC236}">
                <a16:creationId xmlns:a16="http://schemas.microsoft.com/office/drawing/2014/main" id="{64D636C5-C81D-4712-BC18-DB218828F9D2}"/>
              </a:ext>
            </a:extLst>
          </p:cNvPr>
          <p:cNvGrpSpPr/>
          <p:nvPr/>
        </p:nvGrpSpPr>
        <p:grpSpPr>
          <a:xfrm>
            <a:off x="226504" y="1749297"/>
            <a:ext cx="9559429" cy="2016125"/>
            <a:chOff x="279698" y="3829050"/>
            <a:chExt cx="9559429" cy="2016125"/>
          </a:xfrm>
        </p:grpSpPr>
        <p:sp>
          <p:nvSpPr>
            <p:cNvPr id="8" name="テキスト ボックス 7"/>
            <p:cNvSpPr txBox="1"/>
            <p:nvPr/>
          </p:nvSpPr>
          <p:spPr>
            <a:xfrm>
              <a:off x="2404844" y="5197475"/>
              <a:ext cx="2457928" cy="647700"/>
            </a:xfrm>
            <a:prstGeom prst="rect">
              <a:avLst/>
            </a:prstGeom>
            <a:solidFill>
              <a:srgbClr val="CCECFF"/>
            </a:solidFill>
          </p:spPr>
          <p:txBody>
            <a:bodyPr wrap="square" rtlCol="0" anchor="ctr" anchorCtr="0">
              <a:noAutofit/>
            </a:bodyPr>
            <a:lstStyle/>
            <a:p>
              <a:pPr algn="ctr">
                <a:spcBef>
                  <a:spcPts val="0"/>
                </a:spcBef>
              </a:pPr>
              <a:r>
                <a:rPr lang="ja-JP" altLang="en-US" sz="1200" b="1" dirty="0">
                  <a:latin typeface="Meiryo UI" panose="020B0604030504040204" pitchFamily="50" charset="-128"/>
                  <a:ea typeface="Meiryo UI" panose="020B0604030504040204" pitchFamily="50" charset="-128"/>
                </a:rPr>
                <a:t>コンプライアンス意識の向上</a:t>
              </a:r>
              <a:endParaRPr kumimoji="1" lang="ja-JP" altLang="en-US" sz="12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2404844" y="4526414"/>
              <a:ext cx="2457928" cy="647700"/>
            </a:xfrm>
            <a:prstGeom prst="rect">
              <a:avLst/>
            </a:prstGeom>
            <a:solidFill>
              <a:srgbClr val="CCECFF"/>
            </a:solidFill>
          </p:spPr>
          <p:txBody>
            <a:bodyPr wrap="square" rtlCol="0" anchor="ctr" anchorCtr="0">
              <a:noAutofit/>
            </a:bodyPr>
            <a:lstStyle/>
            <a:p>
              <a:pPr algn="ctr">
                <a:spcBef>
                  <a:spcPts val="0"/>
                </a:spcBef>
              </a:pPr>
              <a:r>
                <a:rPr lang="ja-JP" altLang="en-US" sz="1200" b="1" dirty="0">
                  <a:latin typeface="Meiryo UI" panose="020B0604030504040204" pitchFamily="50" charset="-128"/>
                  <a:ea typeface="Meiryo UI" panose="020B0604030504040204" pitchFamily="50" charset="-128"/>
                </a:rPr>
                <a:t>サービスの向上</a:t>
              </a:r>
              <a:endParaRPr kumimoji="1" lang="ja-JP" altLang="en-US" sz="12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413234" y="3874039"/>
              <a:ext cx="2449538" cy="627877"/>
            </a:xfrm>
            <a:prstGeom prst="rect">
              <a:avLst/>
            </a:prstGeom>
            <a:solidFill>
              <a:srgbClr val="CCECFF"/>
            </a:solidFill>
          </p:spPr>
          <p:txBody>
            <a:bodyPr wrap="square" rtlCol="0" anchor="ctr" anchorCtr="0">
              <a:noAutofit/>
            </a:bodyPr>
            <a:lstStyle/>
            <a:p>
              <a:pPr algn="ctr">
                <a:spcBef>
                  <a:spcPts val="0"/>
                </a:spcBef>
              </a:pPr>
              <a:r>
                <a:rPr lang="ja-JP" altLang="en-US" sz="1200" b="1" dirty="0">
                  <a:latin typeface="Meiryo UI" panose="020B0604030504040204" pitchFamily="50" charset="-128"/>
                  <a:ea typeface="Meiryo UI" panose="020B0604030504040204" pitchFamily="50" charset="-128"/>
                </a:rPr>
                <a:t>安全の徹底</a:t>
              </a:r>
              <a:endParaRPr kumimoji="1" lang="ja-JP" altLang="en-US" sz="1200"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279698" y="3857807"/>
              <a:ext cx="2082502" cy="1986232"/>
            </a:xfrm>
            <a:prstGeom prst="rect">
              <a:avLst/>
            </a:prstGeom>
            <a:solidFill>
              <a:srgbClr val="3399FF"/>
            </a:solidFill>
          </p:spPr>
          <p:txBody>
            <a:bodyPr wrap="square" rtlCol="0" anchor="ctr" anchorCtr="0">
              <a:noAutofit/>
            </a:bodyPr>
            <a:lstStyle/>
            <a:p>
              <a:pPr algn="ctr"/>
              <a:r>
                <a:rPr kumimoji="1" lang="ja-JP" altLang="en-US" sz="1800" b="1" dirty="0">
                  <a:solidFill>
                    <a:schemeClr val="bg1"/>
                  </a:solidFill>
                  <a:latin typeface="Meiryo UI" panose="020B0604030504040204" pitchFamily="50" charset="-128"/>
                  <a:ea typeface="Meiryo UI" panose="020B0604030504040204" pitchFamily="50" charset="-128"/>
                </a:rPr>
                <a:t>基本戦略</a:t>
              </a:r>
              <a:endParaRPr kumimoji="1" lang="en-US" altLang="ja-JP" sz="1800" b="1"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905416" y="5197475"/>
              <a:ext cx="4933711" cy="647700"/>
            </a:xfrm>
            <a:prstGeom prst="rect">
              <a:avLst/>
            </a:prstGeom>
            <a:solidFill>
              <a:schemeClr val="bg1"/>
            </a:solidFill>
            <a:ln>
              <a:solidFill>
                <a:srgbClr val="3399FF"/>
              </a:solidFill>
            </a:ln>
          </p:spPr>
          <p:txBody>
            <a:bodyPr wrap="square" rtlCol="0" anchor="ctr" anchorCtr="0">
              <a:noAutofit/>
            </a:bodyPr>
            <a:lstStyle/>
            <a:p>
              <a:pPr>
                <a:spcBef>
                  <a:spcPts val="0"/>
                </a:spcBef>
              </a:pPr>
              <a:r>
                <a:rPr lang="ja-JP" altLang="en-US" sz="1100" dirty="0">
                  <a:latin typeface="Meiryo UI" panose="020B0604030504040204" pitchFamily="50" charset="-128"/>
                  <a:ea typeface="Meiryo UI" panose="020B0604030504040204" pitchFamily="50" charset="-128"/>
                </a:rPr>
                <a:t>企業統治の質を高めて、企業の社会的責任を果たしていけるよう取り組んでまいります。</a:t>
              </a:r>
              <a:endParaRPr kumimoji="1" lang="ja-JP" altLang="en-US"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4911402" y="4518025"/>
              <a:ext cx="2449849" cy="647700"/>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初めての方にもスムーズにご利用いただけるよう設備の改善や分かりやすく情報を提供してまいります。</a:t>
              </a:r>
            </a:p>
          </p:txBody>
        </p:sp>
        <p:sp>
          <p:nvSpPr>
            <p:cNvPr id="21" name="テキスト ボックス 20"/>
            <p:cNvSpPr txBox="1"/>
            <p:nvPr/>
          </p:nvSpPr>
          <p:spPr>
            <a:xfrm>
              <a:off x="4913807" y="3829050"/>
              <a:ext cx="2447444" cy="656090"/>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安全・安定運行のための投資を積極的に行うとともに、保守や修繕なども確実に実施してまいります。</a:t>
              </a:r>
            </a:p>
          </p:txBody>
        </p:sp>
        <p:sp>
          <p:nvSpPr>
            <p:cNvPr id="25" name="テキスト ボックス 24"/>
            <p:cNvSpPr txBox="1"/>
            <p:nvPr/>
          </p:nvSpPr>
          <p:spPr>
            <a:xfrm>
              <a:off x="7402891" y="4518025"/>
              <a:ext cx="2436236" cy="647700"/>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お客さまとのコミュニケーションや清掃、機器のメンテナンスなどを通じ、駅で付加価値の高いサービスを提供してまいります。</a:t>
              </a:r>
            </a:p>
          </p:txBody>
        </p:sp>
        <p:sp>
          <p:nvSpPr>
            <p:cNvPr id="26" name="テキスト ボックス 25"/>
            <p:cNvSpPr txBox="1"/>
            <p:nvPr/>
          </p:nvSpPr>
          <p:spPr>
            <a:xfrm>
              <a:off x="7402892" y="3829050"/>
              <a:ext cx="2432740" cy="656089"/>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急病人や異常時の対応などの駅を中心に、お客さまに安心してご利用いただけるよう取り組んでまいります。</a:t>
              </a:r>
            </a:p>
          </p:txBody>
        </p:sp>
      </p:grpSp>
      <p:sp>
        <p:nvSpPr>
          <p:cNvPr id="60" name="テキスト ボックス 59">
            <a:extLst>
              <a:ext uri="{FF2B5EF4-FFF2-40B4-BE49-F238E27FC236}">
                <a16:creationId xmlns:a16="http://schemas.microsoft.com/office/drawing/2014/main" id="{5556BE15-4D08-4364-96BF-9C171E1B583C}"/>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１８</a:t>
            </a:r>
          </a:p>
        </p:txBody>
      </p:sp>
    </p:spTree>
    <p:extLst>
      <p:ext uri="{BB962C8B-B14F-4D97-AF65-F5344CB8AC3E}">
        <p14:creationId xmlns:p14="http://schemas.microsoft.com/office/powerpoint/2010/main" val="159871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17"/>
          <p:cNvGraphicFramePr>
            <a:graphicFrameLocks noGrp="1"/>
          </p:cNvGraphicFramePr>
          <p:nvPr>
            <p:extLst>
              <p:ext uri="{D42A27DB-BD31-4B8C-83A1-F6EECF244321}">
                <p14:modId xmlns:p14="http://schemas.microsoft.com/office/powerpoint/2010/main" val="4064152968"/>
              </p:ext>
            </p:extLst>
          </p:nvPr>
        </p:nvGraphicFramePr>
        <p:xfrm>
          <a:off x="5058085" y="1105840"/>
          <a:ext cx="4447897" cy="5297414"/>
        </p:xfrm>
        <a:graphic>
          <a:graphicData uri="http://schemas.openxmlformats.org/drawingml/2006/table">
            <a:tbl>
              <a:tblPr firstRow="1" bandRow="1">
                <a:tableStyleId>{5940675A-B579-460E-94D1-54222C63F5DA}</a:tableStyleId>
              </a:tblPr>
              <a:tblGrid>
                <a:gridCol w="823563">
                  <a:extLst>
                    <a:ext uri="{9D8B030D-6E8A-4147-A177-3AD203B41FA5}">
                      <a16:colId xmlns:a16="http://schemas.microsoft.com/office/drawing/2014/main" val="20000"/>
                    </a:ext>
                  </a:extLst>
                </a:gridCol>
                <a:gridCol w="3624334">
                  <a:extLst>
                    <a:ext uri="{9D8B030D-6E8A-4147-A177-3AD203B41FA5}">
                      <a16:colId xmlns:a16="http://schemas.microsoft.com/office/drawing/2014/main" val="20001"/>
                    </a:ext>
                  </a:extLst>
                </a:gridCol>
              </a:tblGrid>
              <a:tr h="277153">
                <a:tc>
                  <a:txBody>
                    <a:bodyPr/>
                    <a:lstStyle/>
                    <a:p>
                      <a:pPr algn="ctr"/>
                      <a:r>
                        <a:rPr kumimoji="1" lang="en-US" altLang="ja-JP" sz="1200" b="1" dirty="0"/>
                        <a:t>SDGs</a:t>
                      </a:r>
                      <a:endParaRPr kumimoji="1" lang="ja-JP" altLang="en-US" sz="1200" b="1" dirty="0"/>
                    </a:p>
                  </a:txBody>
                  <a:tcPr>
                    <a:solidFill>
                      <a:srgbClr val="3399FF"/>
                    </a:solidFill>
                  </a:tcPr>
                </a:tc>
                <a:tc>
                  <a:txBody>
                    <a:bodyPr/>
                    <a:lstStyle/>
                    <a:p>
                      <a:pPr algn="ctr"/>
                      <a:r>
                        <a:rPr kumimoji="1" lang="ja-JP" altLang="en-US" sz="1200" b="1" dirty="0"/>
                        <a:t>これまでの取組み・今後の取組み</a:t>
                      </a:r>
                    </a:p>
                  </a:txBody>
                  <a:tcPr>
                    <a:solidFill>
                      <a:srgbClr val="3399FF"/>
                    </a:solidFill>
                  </a:tcPr>
                </a:tc>
                <a:extLst>
                  <a:ext uri="{0D108BD9-81ED-4DB2-BD59-A6C34878D82A}">
                    <a16:rowId xmlns:a16="http://schemas.microsoft.com/office/drawing/2014/main" val="10000"/>
                  </a:ext>
                </a:extLst>
              </a:tr>
              <a:tr h="709674">
                <a:tc>
                  <a:txBody>
                    <a:bodyPr/>
                    <a:lstStyle/>
                    <a:p>
                      <a:endParaRPr kumimoji="1" lang="ja-JP" altLang="en-US" sz="120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災害発生時の早期復旧対策の実施</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1-2)</a:t>
                      </a:r>
                      <a:endParaRPr kumimoji="1" lang="ja-JP" altLang="en-US" sz="900" dirty="0">
                        <a:solidFill>
                          <a:schemeClr val="bg2">
                            <a:lumMod val="60000"/>
                            <a:lumOff val="4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chemeClr val="bg2">
                              <a:lumMod val="60000"/>
                              <a:lumOff val="40000"/>
                            </a:schemeClr>
                          </a:solidFill>
                        </a:rPr>
                        <a:t>駅ナカビジネス展開によるビジネスの場の提供</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chemeClr val="bg2">
                              <a:lumMod val="60000"/>
                              <a:lumOff val="40000"/>
                            </a:schemeClr>
                          </a:solidFill>
                        </a:rPr>
                        <a:t>ＡＲなどを活用した情報発信</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chemeClr val="bg2">
                              <a:lumMod val="60000"/>
                              <a:lumOff val="40000"/>
                            </a:schemeClr>
                          </a:solidFill>
                        </a:rPr>
                        <a:t>商業ビル一体型の駅の検討</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3-2)</a:t>
                      </a:r>
                      <a:endParaRPr kumimoji="1" lang="ja-JP" altLang="en-US" sz="900" dirty="0">
                        <a:solidFill>
                          <a:schemeClr val="bg2">
                            <a:lumMod val="60000"/>
                            <a:lumOff val="40000"/>
                          </a:schemeClr>
                        </a:solidFill>
                      </a:endParaRPr>
                    </a:p>
                  </a:txBody>
                  <a:tcPr/>
                </a:tc>
                <a:extLst>
                  <a:ext uri="{0D108BD9-81ED-4DB2-BD59-A6C34878D82A}">
                    <a16:rowId xmlns:a16="http://schemas.microsoft.com/office/drawing/2014/main" val="545942072"/>
                  </a:ext>
                </a:extLst>
              </a:tr>
              <a:tr h="662229">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人権の尊重</a:t>
                      </a:r>
                      <a:endParaRPr kumimoji="1" lang="en-US" altLang="ja-JP" sz="900" dirty="0"/>
                    </a:p>
                    <a:p>
                      <a:pPr marL="171450" indent="-171450">
                        <a:buFont typeface="Arial" panose="020B0604020202020204" pitchFamily="34" charset="0"/>
                        <a:buChar char="•"/>
                      </a:pPr>
                      <a:r>
                        <a:rPr kumimoji="1" lang="ja-JP" altLang="en-US" sz="900" dirty="0"/>
                        <a:t>多言語対応</a:t>
                      </a:r>
                    </a:p>
                  </a:txBody>
                  <a:tcPr/>
                </a:tc>
                <a:extLst>
                  <a:ext uri="{0D108BD9-81ED-4DB2-BD59-A6C34878D82A}">
                    <a16:rowId xmlns:a16="http://schemas.microsoft.com/office/drawing/2014/main" val="1676854549"/>
                  </a:ext>
                </a:extLst>
              </a:tr>
              <a:tr h="1409426">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「こども</a:t>
                      </a:r>
                      <a:r>
                        <a:rPr kumimoji="1" lang="en-US" altLang="ja-JP" sz="900" dirty="0"/>
                        <a:t>110</a:t>
                      </a:r>
                      <a:r>
                        <a:rPr kumimoji="1" lang="ja-JP" altLang="en-US" sz="900" dirty="0"/>
                        <a:t>番」</a:t>
                      </a:r>
                      <a:endParaRPr kumimoji="1" lang="en-US" altLang="ja-JP" sz="900" dirty="0"/>
                    </a:p>
                    <a:p>
                      <a:pPr marL="171450" indent="-171450">
                        <a:buFont typeface="Arial" panose="020B0604020202020204" pitchFamily="34" charset="0"/>
                        <a:buChar char="•"/>
                      </a:pPr>
                      <a:r>
                        <a:rPr kumimoji="1" lang="ja-JP" altLang="en-US" sz="900" dirty="0"/>
                        <a:t>地域の美化活動やマナー啓発活動の推進</a:t>
                      </a:r>
                      <a:endParaRPr kumimoji="1" lang="en-US" altLang="ja-JP" sz="900" dirty="0"/>
                    </a:p>
                    <a:p>
                      <a:pPr marL="171450" indent="-171450">
                        <a:buFont typeface="Arial" panose="020B0604020202020204" pitchFamily="34" charset="0"/>
                        <a:buChar char="•"/>
                      </a:pPr>
                      <a:r>
                        <a:rPr kumimoji="1" lang="ja-JP" altLang="en-US" sz="900" dirty="0"/>
                        <a:t>駅の情報拠点化</a:t>
                      </a:r>
                      <a:endParaRPr kumimoji="1" lang="en-US" altLang="ja-JP" sz="900" dirty="0"/>
                    </a:p>
                    <a:p>
                      <a:pPr marL="171450" indent="-171450">
                        <a:buFont typeface="Arial" panose="020B0604020202020204" pitchFamily="34" charset="0"/>
                        <a:buChar char="•"/>
                      </a:pPr>
                      <a:r>
                        <a:rPr kumimoji="1" lang="ja-JP" altLang="en-US" sz="900" dirty="0"/>
                        <a:t>地域交流の拠点づくり</a:t>
                      </a:r>
                      <a:endParaRPr kumimoji="1" lang="en-US" altLang="ja-JP" sz="900" dirty="0"/>
                    </a:p>
                    <a:p>
                      <a:pPr marL="171450" indent="-171450">
                        <a:buFont typeface="Arial" panose="020B0604020202020204" pitchFamily="34" charset="0"/>
                        <a:buChar char="•"/>
                      </a:pPr>
                      <a:r>
                        <a:rPr kumimoji="1" lang="ja-JP" altLang="en-US" sz="900" dirty="0">
                          <a:solidFill>
                            <a:srgbClr val="006600"/>
                          </a:solidFill>
                        </a:rPr>
                        <a:t>自然災害に対する安全性及び回復力の向上</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1-2)</a:t>
                      </a:r>
                    </a:p>
                    <a:p>
                      <a:pPr marL="171450" indent="-171450">
                        <a:buFont typeface="Arial" panose="020B0604020202020204" pitchFamily="34" charset="0"/>
                        <a:buChar char="•"/>
                      </a:pPr>
                      <a:r>
                        <a:rPr kumimoji="1" lang="ja-JP" altLang="en-US" sz="900" dirty="0">
                          <a:solidFill>
                            <a:schemeClr val="bg2">
                              <a:lumMod val="60000"/>
                              <a:lumOff val="40000"/>
                            </a:schemeClr>
                          </a:solidFill>
                        </a:rPr>
                        <a:t>駅へのアクセス強化</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1-1)</a:t>
                      </a:r>
                    </a:p>
                    <a:p>
                      <a:pPr marL="171450" indent="-171450">
                        <a:buFont typeface="Arial" panose="020B0604020202020204" pitchFamily="34" charset="0"/>
                        <a:buChar char="•"/>
                      </a:pPr>
                      <a:r>
                        <a:rPr kumimoji="1" lang="ja-JP" altLang="en-US" sz="900" dirty="0">
                          <a:solidFill>
                            <a:schemeClr val="bg2">
                              <a:lumMod val="60000"/>
                              <a:lumOff val="40000"/>
                            </a:schemeClr>
                          </a:solidFill>
                        </a:rPr>
                        <a:t>アリーナ建設構想に向けた対応</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2-2)</a:t>
                      </a:r>
                    </a:p>
                    <a:p>
                      <a:pPr marL="171450" indent="-171450">
                        <a:buFont typeface="Arial" panose="020B0604020202020204" pitchFamily="34" charset="0"/>
                        <a:buChar char="•"/>
                      </a:pPr>
                      <a:r>
                        <a:rPr kumimoji="1" lang="ja-JP" altLang="en-US" sz="900" dirty="0">
                          <a:solidFill>
                            <a:schemeClr val="bg2">
                              <a:lumMod val="60000"/>
                              <a:lumOff val="40000"/>
                            </a:schemeClr>
                          </a:solidFill>
                        </a:rPr>
                        <a:t>南伸による事故等の不通時の代替ルートの増加</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3-1)</a:t>
                      </a:r>
                    </a:p>
                    <a:p>
                      <a:pPr marL="171450" indent="-171450">
                        <a:buFont typeface="Arial" panose="020B0604020202020204" pitchFamily="34" charset="0"/>
                        <a:buChar char="•"/>
                      </a:pPr>
                      <a:r>
                        <a:rPr kumimoji="1" lang="ja-JP" altLang="en-US" sz="900" dirty="0">
                          <a:solidFill>
                            <a:schemeClr val="bg2">
                              <a:lumMod val="60000"/>
                              <a:lumOff val="40000"/>
                            </a:schemeClr>
                          </a:solidFill>
                        </a:rPr>
                        <a:t>南伸による駅周辺のにぎわいづくりの貢献</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3-2)</a:t>
                      </a:r>
                    </a:p>
                  </a:txBody>
                  <a:tcPr/>
                </a:tc>
                <a:extLst>
                  <a:ext uri="{0D108BD9-81ED-4DB2-BD59-A6C34878D82A}">
                    <a16:rowId xmlns:a16="http://schemas.microsoft.com/office/drawing/2014/main" val="10001"/>
                  </a:ext>
                </a:extLst>
              </a:tr>
              <a:tr h="1366878">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設備の保守点検・更新作業</a:t>
                      </a:r>
                      <a:endParaRPr kumimoji="1" lang="en-US" altLang="ja-JP"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ホームからの転落防止のための可動式ホーム柵の全駅設置</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バリアフリーの推進</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傘シェアリングサービスの設置</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コンプライアンス意識に基づく職務の遂行（基本戦略３）</a:t>
                      </a:r>
                      <a:endParaRPr kumimoji="1" lang="en-US" altLang="ja-JP" sz="900" dirty="0">
                        <a:solidFill>
                          <a:srgbClr val="0066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chemeClr val="bg2">
                              <a:lumMod val="60000"/>
                              <a:lumOff val="40000"/>
                            </a:schemeClr>
                          </a:solidFill>
                        </a:rPr>
                        <a:t>南伸による鉄道ネットワーク強化で移動利便性向上を実現</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3-1)</a:t>
                      </a:r>
                    </a:p>
                  </a:txBody>
                  <a:tcPr/>
                </a:tc>
                <a:extLst>
                  <a:ext uri="{0D108BD9-81ED-4DB2-BD59-A6C34878D82A}">
                    <a16:rowId xmlns:a16="http://schemas.microsoft.com/office/drawing/2014/main" val="10002"/>
                  </a:ext>
                </a:extLst>
              </a:tr>
              <a:tr h="872054">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地域の美化活動やマナー啓発活動の推進</a:t>
                      </a:r>
                    </a:p>
                    <a:p>
                      <a:pPr marL="171450" indent="-171450">
                        <a:buFont typeface="Arial" panose="020B0604020202020204" pitchFamily="34" charset="0"/>
                        <a:buChar char="•"/>
                      </a:pPr>
                      <a:r>
                        <a:rPr kumimoji="1" lang="ja-JP" altLang="en-US" sz="900" dirty="0"/>
                        <a:t>駅の情報拠点化</a:t>
                      </a:r>
                    </a:p>
                    <a:p>
                      <a:pPr marL="171450" indent="-171450">
                        <a:buFont typeface="Arial" panose="020B0604020202020204" pitchFamily="34" charset="0"/>
                        <a:buChar char="•"/>
                      </a:pPr>
                      <a:r>
                        <a:rPr kumimoji="1" lang="ja-JP" altLang="en-US" sz="900" dirty="0"/>
                        <a:t>地域交流の拠点づくり</a:t>
                      </a:r>
                      <a:endParaRPr kumimoji="1" lang="en-US" altLang="ja-JP" sz="900" dirty="0"/>
                    </a:p>
                    <a:p>
                      <a:pPr marL="171450" indent="-171450">
                        <a:buFont typeface="Arial" panose="020B0604020202020204" pitchFamily="34" charset="0"/>
                        <a:buChar char="•"/>
                      </a:pPr>
                      <a:r>
                        <a:rPr kumimoji="1" lang="ja-JP" altLang="en-US" sz="900" dirty="0">
                          <a:solidFill>
                            <a:schemeClr val="bg2">
                              <a:lumMod val="60000"/>
                              <a:lumOff val="40000"/>
                            </a:schemeClr>
                          </a:solidFill>
                        </a:rPr>
                        <a:t>周辺施設・自治体との連携 </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1-2)</a:t>
                      </a:r>
                    </a:p>
                    <a:p>
                      <a:pPr marL="171450" indent="-171450">
                        <a:buFont typeface="Arial" panose="020B0604020202020204" pitchFamily="34" charset="0"/>
                        <a:buChar char="•"/>
                      </a:pPr>
                      <a:r>
                        <a:rPr kumimoji="1" lang="ja-JP" altLang="en-US" sz="900" dirty="0">
                          <a:solidFill>
                            <a:schemeClr val="bg2">
                              <a:lumMod val="60000"/>
                              <a:lumOff val="40000"/>
                            </a:schemeClr>
                          </a:solidFill>
                        </a:rPr>
                        <a:t>結節鉄道との連携による相互プロモーション</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2-1)</a:t>
                      </a:r>
                      <a:endParaRPr kumimoji="1" lang="ja-JP" altLang="en-US" sz="900" dirty="0"/>
                    </a:p>
                  </a:txBody>
                  <a:tcPr/>
                </a:tc>
                <a:extLst>
                  <a:ext uri="{0D108BD9-81ED-4DB2-BD59-A6C34878D82A}">
                    <a16:rowId xmlns:a16="http://schemas.microsoft.com/office/drawing/2014/main" val="2191907599"/>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138722656"/>
              </p:ext>
            </p:extLst>
          </p:nvPr>
        </p:nvGraphicFramePr>
        <p:xfrm>
          <a:off x="272085" y="1105840"/>
          <a:ext cx="4575831" cy="5306223"/>
        </p:xfrm>
        <a:graphic>
          <a:graphicData uri="http://schemas.openxmlformats.org/drawingml/2006/table">
            <a:tbl>
              <a:tblPr firstRow="1" bandRow="1">
                <a:tableStyleId>{5940675A-B579-460E-94D1-54222C63F5DA}</a:tableStyleId>
              </a:tblPr>
              <a:tblGrid>
                <a:gridCol w="846447">
                  <a:extLst>
                    <a:ext uri="{9D8B030D-6E8A-4147-A177-3AD203B41FA5}">
                      <a16:colId xmlns:a16="http://schemas.microsoft.com/office/drawing/2014/main" val="20000"/>
                    </a:ext>
                  </a:extLst>
                </a:gridCol>
                <a:gridCol w="3729384">
                  <a:extLst>
                    <a:ext uri="{9D8B030D-6E8A-4147-A177-3AD203B41FA5}">
                      <a16:colId xmlns:a16="http://schemas.microsoft.com/office/drawing/2014/main" val="20001"/>
                    </a:ext>
                  </a:extLst>
                </a:gridCol>
              </a:tblGrid>
              <a:tr h="267071">
                <a:tc>
                  <a:txBody>
                    <a:bodyPr/>
                    <a:lstStyle/>
                    <a:p>
                      <a:pPr algn="ctr"/>
                      <a:r>
                        <a:rPr kumimoji="1" lang="en-US" altLang="ja-JP" sz="1200" b="1" dirty="0"/>
                        <a:t>SDGs</a:t>
                      </a:r>
                      <a:endParaRPr kumimoji="1" lang="ja-JP" altLang="en-US" sz="1200" b="1" dirty="0"/>
                    </a:p>
                  </a:txBody>
                  <a:tcPr>
                    <a:solidFill>
                      <a:srgbClr val="3399FF"/>
                    </a:solidFill>
                  </a:tcPr>
                </a:tc>
                <a:tc>
                  <a:txBody>
                    <a:bodyPr/>
                    <a:lstStyle/>
                    <a:p>
                      <a:pPr algn="ctr"/>
                      <a:r>
                        <a:rPr kumimoji="1" lang="ja-JP" altLang="en-US" sz="1200" b="1" dirty="0"/>
                        <a:t>これまでの取組み・今後の取組み</a:t>
                      </a:r>
                    </a:p>
                  </a:txBody>
                  <a:tcPr>
                    <a:solidFill>
                      <a:srgbClr val="3399FF"/>
                    </a:solidFill>
                  </a:tcPr>
                </a:tc>
                <a:extLst>
                  <a:ext uri="{0D108BD9-81ED-4DB2-BD59-A6C34878D82A}">
                    <a16:rowId xmlns:a16="http://schemas.microsoft.com/office/drawing/2014/main" val="10000"/>
                  </a:ext>
                </a:extLst>
              </a:tr>
              <a:tr h="1335353">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en-US" altLang="ja-JP" sz="900" dirty="0"/>
                        <a:t>AED</a:t>
                      </a:r>
                      <a:r>
                        <a:rPr kumimoji="1" lang="ja-JP" altLang="en-US" sz="900" dirty="0"/>
                        <a:t>設置</a:t>
                      </a:r>
                    </a:p>
                    <a:p>
                      <a:pPr marL="171450" indent="-171450">
                        <a:buFont typeface="Arial" panose="020B0604020202020204" pitchFamily="34" charset="0"/>
                        <a:buChar char="•"/>
                      </a:pPr>
                      <a:r>
                        <a:rPr kumimoji="1" lang="ja-JP" altLang="en-US" sz="900" dirty="0"/>
                        <a:t>救命講習の実施</a:t>
                      </a:r>
                    </a:p>
                    <a:p>
                      <a:pPr marL="171450" indent="-171450">
                        <a:buFont typeface="Arial" panose="020B0604020202020204" pitchFamily="34" charset="0"/>
                        <a:buChar char="•"/>
                      </a:pPr>
                      <a:r>
                        <a:rPr kumimoji="1" lang="ja-JP" altLang="en-US" sz="900" dirty="0"/>
                        <a:t>耳マーク設置</a:t>
                      </a:r>
                    </a:p>
                    <a:p>
                      <a:pPr marL="171450" indent="-171450">
                        <a:buFont typeface="Arial" panose="020B0604020202020204" pitchFamily="34" charset="0"/>
                        <a:buChar char="•"/>
                      </a:pPr>
                      <a:r>
                        <a:rPr kumimoji="1" lang="ja-JP" altLang="en-US" sz="900" dirty="0"/>
                        <a:t>ヘルプマーク</a:t>
                      </a:r>
                      <a:endParaRPr kumimoji="1" lang="en-US" altLang="ja-JP" sz="900" dirty="0"/>
                    </a:p>
                    <a:p>
                      <a:pPr marL="171450" indent="-171450">
                        <a:buFont typeface="Arial" panose="020B0604020202020204" pitchFamily="34" charset="0"/>
                        <a:buChar char="•"/>
                      </a:pPr>
                      <a:r>
                        <a:rPr kumimoji="1" lang="ja-JP" altLang="en-US" sz="900" dirty="0"/>
                        <a:t>健康経営への取り組み</a:t>
                      </a:r>
                      <a:endParaRPr kumimoji="1" lang="en-US" altLang="ja-JP" sz="900" dirty="0"/>
                    </a:p>
                    <a:p>
                      <a:pPr marL="171450" indent="-171450">
                        <a:buFont typeface="Arial" panose="020B0604020202020204" pitchFamily="34" charset="0"/>
                        <a:buChar char="•"/>
                      </a:pPr>
                      <a:r>
                        <a:rPr kumimoji="1" lang="ja-JP" altLang="en-US" sz="900" dirty="0">
                          <a:solidFill>
                            <a:schemeClr val="tx1"/>
                          </a:solidFill>
                        </a:rPr>
                        <a:t>夏の暑さを快適にするミストの設置</a:t>
                      </a:r>
                      <a:endParaRPr kumimoji="1" lang="en-US" altLang="ja-JP" sz="900" dirty="0">
                        <a:solidFill>
                          <a:schemeClr val="tx1"/>
                        </a:solidFill>
                      </a:endParaRPr>
                    </a:p>
                    <a:p>
                      <a:pPr marL="171450" indent="-171450">
                        <a:buFont typeface="Arial" panose="020B0604020202020204" pitchFamily="34" charset="0"/>
                        <a:buChar char="•"/>
                      </a:pPr>
                      <a:r>
                        <a:rPr kumimoji="1" lang="ja-JP" altLang="en-US" sz="900" dirty="0">
                          <a:solidFill>
                            <a:schemeClr val="bg2">
                              <a:lumMod val="60000"/>
                              <a:lumOff val="40000"/>
                            </a:schemeClr>
                          </a:solidFill>
                        </a:rPr>
                        <a:t>外出機会の創出</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2-1)</a:t>
                      </a:r>
                    </a:p>
                    <a:p>
                      <a:pPr marL="171450" indent="-171450">
                        <a:buFont typeface="Arial" panose="020B0604020202020204" pitchFamily="34" charset="0"/>
                        <a:buChar char="•"/>
                      </a:pPr>
                      <a:endParaRPr kumimoji="1" lang="ja-JP" altLang="en-US" sz="900" dirty="0"/>
                    </a:p>
                  </a:txBody>
                  <a:tcPr/>
                </a:tc>
                <a:extLst>
                  <a:ext uri="{0D108BD9-81ED-4DB2-BD59-A6C34878D82A}">
                    <a16:rowId xmlns:a16="http://schemas.microsoft.com/office/drawing/2014/main" val="10001"/>
                  </a:ext>
                </a:extLst>
              </a:tr>
              <a:tr h="698750">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次世代の人材育成及び技術継承の取り組み</a:t>
                      </a:r>
                      <a:endParaRPr kumimoji="1" lang="en-US" altLang="ja-JP" sz="900" dirty="0"/>
                    </a:p>
                    <a:p>
                      <a:pPr marL="171450" indent="-171450">
                        <a:buFont typeface="Arial" panose="020B0604020202020204" pitchFamily="34" charset="0"/>
                        <a:buChar char="•"/>
                      </a:pPr>
                      <a:r>
                        <a:rPr kumimoji="1" lang="ja-JP" altLang="en-US" sz="900" dirty="0">
                          <a:solidFill>
                            <a:srgbClr val="006600"/>
                          </a:solidFill>
                        </a:rPr>
                        <a:t>社員研修の充実</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2-2</a:t>
                      </a:r>
                      <a:r>
                        <a:rPr kumimoji="1" lang="ja-JP" altLang="en-US" sz="900" dirty="0" err="1">
                          <a:solidFill>
                            <a:srgbClr val="006600"/>
                          </a:solidFill>
                        </a:rPr>
                        <a:t>、</a:t>
                      </a:r>
                      <a:r>
                        <a:rPr kumimoji="1" lang="ja-JP" altLang="en-US" sz="900" dirty="0">
                          <a:solidFill>
                            <a:srgbClr val="006600"/>
                          </a:solidFill>
                        </a:rPr>
                        <a:t>基本戦略</a:t>
                      </a:r>
                      <a:r>
                        <a:rPr kumimoji="1" lang="en-US" altLang="ja-JP" sz="900" dirty="0">
                          <a:solidFill>
                            <a:srgbClr val="006600"/>
                          </a:solidFill>
                        </a:rPr>
                        <a:t>3)</a:t>
                      </a:r>
                    </a:p>
                    <a:p>
                      <a:pPr marL="171450" indent="-171450">
                        <a:buFont typeface="Arial" panose="020B0604020202020204" pitchFamily="34" charset="0"/>
                        <a:buChar char="•"/>
                      </a:pPr>
                      <a:r>
                        <a:rPr kumimoji="1" lang="ja-JP" altLang="en-US" sz="900" dirty="0">
                          <a:solidFill>
                            <a:schemeClr val="bg2">
                              <a:lumMod val="60000"/>
                              <a:lumOff val="40000"/>
                            </a:schemeClr>
                          </a:solidFill>
                        </a:rPr>
                        <a:t>大学との連携 </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1-2)</a:t>
                      </a:r>
                      <a:endParaRPr kumimoji="1" lang="en-US" altLang="ja-JP" sz="900" dirty="0"/>
                    </a:p>
                  </a:txBody>
                  <a:tcPr/>
                </a:tc>
                <a:extLst>
                  <a:ext uri="{0D108BD9-81ED-4DB2-BD59-A6C34878D82A}">
                    <a16:rowId xmlns:a16="http://schemas.microsoft.com/office/drawing/2014/main" val="10002"/>
                  </a:ext>
                </a:extLst>
              </a:tr>
              <a:tr h="707155">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女性活躍の推進</a:t>
                      </a:r>
                      <a:endParaRPr kumimoji="1" lang="en-US" altLang="ja-JP"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授乳室の設置</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2-2)</a:t>
                      </a:r>
                    </a:p>
                    <a:p>
                      <a:pPr marL="171450" indent="-171450">
                        <a:buFont typeface="Arial" panose="020B0604020202020204" pitchFamily="34" charset="0"/>
                        <a:buChar char="•"/>
                      </a:pPr>
                      <a:endParaRPr kumimoji="1" lang="en-US" altLang="ja-JP" sz="900" dirty="0"/>
                    </a:p>
                  </a:txBody>
                  <a:tcPr/>
                </a:tc>
                <a:extLst>
                  <a:ext uri="{0D108BD9-81ED-4DB2-BD59-A6C34878D82A}">
                    <a16:rowId xmlns:a16="http://schemas.microsoft.com/office/drawing/2014/main" val="10003"/>
                  </a:ext>
                </a:extLst>
              </a:tr>
              <a:tr h="697351">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ja-JP" altLang="en-US" sz="900" dirty="0"/>
                        <a:t>全駅トイレ改修</a:t>
                      </a:r>
                      <a:endParaRPr kumimoji="1" lang="en-US" altLang="ja-JP" sz="900" dirty="0"/>
                    </a:p>
                    <a:p>
                      <a:pPr marL="171450" indent="-171450">
                        <a:buFont typeface="Arial" panose="020B0604020202020204" pitchFamily="34" charset="0"/>
                        <a:buChar char="•"/>
                      </a:pPr>
                      <a:r>
                        <a:rPr kumimoji="1" lang="ja-JP" altLang="en-US" sz="900" dirty="0"/>
                        <a:t>排水処理設備の導入</a:t>
                      </a:r>
                    </a:p>
                  </a:txBody>
                  <a:tcPr/>
                </a:tc>
                <a:extLst>
                  <a:ext uri="{0D108BD9-81ED-4DB2-BD59-A6C34878D82A}">
                    <a16:rowId xmlns:a16="http://schemas.microsoft.com/office/drawing/2014/main" val="10004"/>
                  </a:ext>
                </a:extLst>
              </a:tr>
              <a:tr h="867979">
                <a:tc>
                  <a:txBody>
                    <a:bodyPr/>
                    <a:lstStyle/>
                    <a:p>
                      <a:endParaRPr kumimoji="1" lang="ja-JP" altLang="en-US" sz="1200" dirty="0"/>
                    </a:p>
                  </a:txBody>
                  <a:tcPr/>
                </a:tc>
                <a:tc>
                  <a:txBody>
                    <a:bodyPr/>
                    <a:lstStyle/>
                    <a:p>
                      <a:pPr marL="171450" indent="-171450">
                        <a:buFont typeface="Arial" panose="020B0604020202020204" pitchFamily="34" charset="0"/>
                        <a:buChar char="•"/>
                      </a:pPr>
                      <a:r>
                        <a:rPr kumimoji="1" lang="en-US" altLang="ja-JP" sz="900" dirty="0"/>
                        <a:t>LED</a:t>
                      </a:r>
                      <a:r>
                        <a:rPr kumimoji="1" lang="ja-JP" altLang="en-US" sz="900" dirty="0"/>
                        <a:t>照明の導入</a:t>
                      </a:r>
                    </a:p>
                    <a:p>
                      <a:pPr marL="171450" indent="-171450">
                        <a:buFont typeface="Arial" panose="020B0604020202020204" pitchFamily="34" charset="0"/>
                        <a:buChar char="•"/>
                      </a:pPr>
                      <a:r>
                        <a:rPr kumimoji="1" lang="ja-JP" altLang="en-US" sz="900" dirty="0"/>
                        <a:t>車両の回生ブレーキ領域拡大による高効率化</a:t>
                      </a:r>
                    </a:p>
                    <a:p>
                      <a:pPr marL="171450" indent="-171450">
                        <a:buFont typeface="Arial" panose="020B0604020202020204" pitchFamily="34" charset="0"/>
                        <a:buChar char="•"/>
                      </a:pPr>
                      <a:r>
                        <a:rPr kumimoji="1" lang="ja-JP" altLang="en-US" sz="900" dirty="0">
                          <a:solidFill>
                            <a:srgbClr val="006600"/>
                          </a:solidFill>
                        </a:rPr>
                        <a:t>新型車両半自動ドアの採用（基本戦略</a:t>
                      </a:r>
                      <a:r>
                        <a:rPr kumimoji="1" lang="en-US" altLang="ja-JP" sz="900" dirty="0">
                          <a:solidFill>
                            <a:srgbClr val="006600"/>
                          </a:solidFill>
                        </a:rPr>
                        <a:t>1-1</a:t>
                      </a:r>
                      <a:r>
                        <a:rPr kumimoji="1" lang="ja-JP" altLang="en-US" sz="900" dirty="0">
                          <a:solidFill>
                            <a:srgbClr val="006600"/>
                          </a:solidFill>
                        </a:rPr>
                        <a:t>）</a:t>
                      </a:r>
                      <a:endParaRPr kumimoji="1" lang="en-US" altLang="ja-JP" sz="900" dirty="0">
                        <a:solidFill>
                          <a:srgbClr val="006600"/>
                        </a:solidFill>
                      </a:endParaRPr>
                    </a:p>
                    <a:p>
                      <a:pPr marL="171450" indent="-171450">
                        <a:buFont typeface="Arial" panose="020B0604020202020204" pitchFamily="34" charset="0"/>
                        <a:buChar char="•"/>
                      </a:pPr>
                      <a:r>
                        <a:rPr kumimoji="1" lang="ja-JP" altLang="en-US" sz="900" dirty="0">
                          <a:solidFill>
                            <a:srgbClr val="006600"/>
                          </a:solidFill>
                        </a:rPr>
                        <a:t>バリアフリーの推進</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2-1)</a:t>
                      </a:r>
                    </a:p>
                    <a:p>
                      <a:pPr marL="171450" indent="-171450">
                        <a:buFont typeface="Arial" panose="020B0604020202020204" pitchFamily="34" charset="0"/>
                        <a:buChar char="•"/>
                      </a:pPr>
                      <a:r>
                        <a:rPr kumimoji="1" lang="ja-JP" altLang="en-US" sz="900" dirty="0">
                          <a:solidFill>
                            <a:schemeClr val="bg2">
                              <a:lumMod val="60000"/>
                              <a:lumOff val="40000"/>
                            </a:schemeClr>
                          </a:solidFill>
                        </a:rPr>
                        <a:t>南伸による奈良方面への利便性向上</a:t>
                      </a:r>
                      <a:r>
                        <a:rPr kumimoji="1" lang="en-US" altLang="ja-JP" sz="900" dirty="0">
                          <a:solidFill>
                            <a:schemeClr val="bg2">
                              <a:lumMod val="60000"/>
                              <a:lumOff val="40000"/>
                            </a:schemeClr>
                          </a:solidFill>
                        </a:rPr>
                        <a:t>(</a:t>
                      </a:r>
                      <a:r>
                        <a:rPr kumimoji="1" lang="ja-JP" altLang="en-US" sz="900" dirty="0">
                          <a:solidFill>
                            <a:schemeClr val="bg2">
                              <a:lumMod val="60000"/>
                              <a:lumOff val="40000"/>
                            </a:schemeClr>
                          </a:solidFill>
                        </a:rPr>
                        <a:t>成長戦略</a:t>
                      </a:r>
                      <a:r>
                        <a:rPr kumimoji="1" lang="en-US" altLang="ja-JP" sz="900" dirty="0">
                          <a:solidFill>
                            <a:schemeClr val="bg2">
                              <a:lumMod val="60000"/>
                              <a:lumOff val="40000"/>
                            </a:schemeClr>
                          </a:solidFill>
                        </a:rPr>
                        <a:t>3-1)</a:t>
                      </a:r>
                      <a:endParaRPr kumimoji="1" lang="ja-JP" altLang="en-US" sz="900" dirty="0">
                        <a:solidFill>
                          <a:srgbClr val="006600"/>
                        </a:solidFill>
                      </a:endParaRPr>
                    </a:p>
                  </a:txBody>
                  <a:tcPr/>
                </a:tc>
                <a:extLst>
                  <a:ext uri="{0D108BD9-81ED-4DB2-BD59-A6C34878D82A}">
                    <a16:rowId xmlns:a16="http://schemas.microsoft.com/office/drawing/2014/main" val="10005"/>
                  </a:ext>
                </a:extLst>
              </a:tr>
              <a:tr h="725315">
                <a:tc>
                  <a:txBody>
                    <a:bodyPr/>
                    <a:lstStyle/>
                    <a:p>
                      <a:endParaRPr kumimoji="1" lang="ja-JP" altLang="en-US" sz="1200" dirty="0"/>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err="1"/>
                        <a:t>障がい</a:t>
                      </a:r>
                      <a:r>
                        <a:rPr kumimoji="1" lang="ja-JP" altLang="en-US" sz="900" dirty="0"/>
                        <a:t>者の雇用</a:t>
                      </a:r>
                      <a:endParaRPr kumimoji="1" lang="en-US" altLang="ja-JP"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t>働き方改革の取り組み</a:t>
                      </a:r>
                      <a:endParaRPr kumimoji="1" lang="en-US" altLang="ja-JP"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t>社員のスキルアップ支援</a:t>
                      </a:r>
                      <a:endParaRPr kumimoji="1" lang="en-US" altLang="ja-JP" sz="9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dirty="0">
                          <a:solidFill>
                            <a:srgbClr val="006600"/>
                          </a:solidFill>
                        </a:rPr>
                        <a:t>顧客サービス研修による働きがいとサービスの向上</a:t>
                      </a:r>
                      <a:r>
                        <a:rPr kumimoji="1" lang="en-US" altLang="ja-JP" sz="900" dirty="0">
                          <a:solidFill>
                            <a:srgbClr val="006600"/>
                          </a:solidFill>
                        </a:rPr>
                        <a:t>(</a:t>
                      </a:r>
                      <a:r>
                        <a:rPr kumimoji="1" lang="ja-JP" altLang="en-US" sz="900" dirty="0">
                          <a:solidFill>
                            <a:srgbClr val="006600"/>
                          </a:solidFill>
                        </a:rPr>
                        <a:t>基本戦略</a:t>
                      </a:r>
                      <a:r>
                        <a:rPr kumimoji="1" lang="en-US" altLang="ja-JP" sz="900" dirty="0">
                          <a:solidFill>
                            <a:srgbClr val="006600"/>
                          </a:solidFill>
                        </a:rPr>
                        <a:t>2-2)</a:t>
                      </a:r>
                      <a:endParaRPr kumimoji="1" lang="en-US" altLang="ja-JP" sz="900" dirty="0"/>
                    </a:p>
                  </a:txBody>
                  <a:tcPr/>
                </a:tc>
                <a:extLst>
                  <a:ext uri="{0D108BD9-81ED-4DB2-BD59-A6C34878D82A}">
                    <a16:rowId xmlns:a16="http://schemas.microsoft.com/office/drawing/2014/main" val="10006"/>
                  </a:ext>
                </a:extLst>
              </a:tr>
            </a:tbl>
          </a:graphicData>
        </a:graphic>
      </p:graphicFrame>
      <p:sp>
        <p:nvSpPr>
          <p:cNvPr id="13" name="テキスト ボックス 12"/>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７</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達成への貢献</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11014" y="754060"/>
            <a:ext cx="9184775"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大阪モノレールグループでは、</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2030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年に向けて、貢献できるように目標を設定し、取り組んでまいります。</a:t>
            </a:r>
          </a:p>
        </p:txBody>
      </p:sp>
      <p:pic>
        <p:nvPicPr>
          <p:cNvPr id="16" name="図 15">
            <a:extLst>
              <a:ext uri="{FF2B5EF4-FFF2-40B4-BE49-F238E27FC236}">
                <a16:creationId xmlns:a16="http://schemas.microsoft.com/office/drawing/2014/main" id="{DD4FD633-50F6-4C61-97F3-CFFC88751CA4}"/>
              </a:ext>
            </a:extLst>
          </p:cNvPr>
          <p:cNvPicPr preferRelativeResize="0">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20" y="1753682"/>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3C565695-0850-4F28-857F-D5F27CA3922A}"/>
              </a:ext>
            </a:extLst>
          </p:cNvPr>
          <p:cNvPicPr preferRelativeResize="0">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55" y="347854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4228B972-DFB4-4C62-8227-69E73CADC3E4}"/>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506" y="4162041"/>
            <a:ext cx="619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29">
            <a:extLst>
              <a:ext uri="{FF2B5EF4-FFF2-40B4-BE49-F238E27FC236}">
                <a16:creationId xmlns:a16="http://schemas.microsoft.com/office/drawing/2014/main" id="{A371EE81-3931-44A6-AB17-36A9EFFBA7EA}"/>
              </a:ext>
            </a:extLst>
          </p:cNvPr>
          <p:cNvPicPr preferRelativeResize="0">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20" y="497663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0">
            <a:extLst>
              <a:ext uri="{FF2B5EF4-FFF2-40B4-BE49-F238E27FC236}">
                <a16:creationId xmlns:a16="http://schemas.microsoft.com/office/drawing/2014/main" id="{6D03EBA4-7F8A-4AB8-9430-F9215C8D354F}"/>
              </a:ext>
            </a:extLst>
          </p:cNvPr>
          <p:cNvPicPr preferRelativeResize="0">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55" y="5760237"/>
            <a:ext cx="6096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1">
            <a:extLst>
              <a:ext uri="{FF2B5EF4-FFF2-40B4-BE49-F238E27FC236}">
                <a16:creationId xmlns:a16="http://schemas.microsoft.com/office/drawing/2014/main" id="{6EB7CFEF-91E0-4EB4-88BA-60FFCC43A958}"/>
              </a:ext>
            </a:extLst>
          </p:cNvPr>
          <p:cNvPicPr preferRelativeResize="0">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1609" y="1441370"/>
            <a:ext cx="619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32">
            <a:extLst>
              <a:ext uri="{FF2B5EF4-FFF2-40B4-BE49-F238E27FC236}">
                <a16:creationId xmlns:a16="http://schemas.microsoft.com/office/drawing/2014/main" id="{B21EAC8E-71AB-4484-9793-A80DF57DB14E}"/>
              </a:ext>
            </a:extLst>
          </p:cNvPr>
          <p:cNvPicPr preferRelativeResize="0">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0659" y="319949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図 34">
            <a:extLst>
              <a:ext uri="{FF2B5EF4-FFF2-40B4-BE49-F238E27FC236}">
                <a16:creationId xmlns:a16="http://schemas.microsoft.com/office/drawing/2014/main" id="{4756EA83-2575-4543-8E8C-5C2743AA042A}"/>
              </a:ext>
            </a:extLst>
          </p:cNvPr>
          <p:cNvPicPr preferRelativeResize="0">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58148" y="5663477"/>
            <a:ext cx="619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図 35">
            <a:extLst>
              <a:ext uri="{FF2B5EF4-FFF2-40B4-BE49-F238E27FC236}">
                <a16:creationId xmlns:a16="http://schemas.microsoft.com/office/drawing/2014/main" id="{37C6FB79-7124-4A6B-9D52-250C41DB5AC3}"/>
              </a:ext>
            </a:extLst>
          </p:cNvPr>
          <p:cNvPicPr preferRelativeResize="0">
            <a:picLocks/>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1134" y="2118879"/>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図 36">
            <a:extLst>
              <a:ext uri="{FF2B5EF4-FFF2-40B4-BE49-F238E27FC236}">
                <a16:creationId xmlns:a16="http://schemas.microsoft.com/office/drawing/2014/main" id="{233F310E-5278-4124-8923-CD67064A47D4}"/>
              </a:ext>
            </a:extLst>
          </p:cNvPr>
          <p:cNvPicPr preferRelativeResize="0">
            <a:picLocks/>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86157" y="4584819"/>
            <a:ext cx="6096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図 37">
            <a:extLst>
              <a:ext uri="{FF2B5EF4-FFF2-40B4-BE49-F238E27FC236}">
                <a16:creationId xmlns:a16="http://schemas.microsoft.com/office/drawing/2014/main" id="{0E539BA8-50EC-4E81-B498-74290B9C8BE9}"/>
              </a:ext>
            </a:extLst>
          </p:cNvPr>
          <p:cNvPicPr preferRelativeResize="0">
            <a:picLocks/>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4780" y="2763750"/>
            <a:ext cx="6096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テキスト ボックス 19">
            <a:extLst>
              <a:ext uri="{FF2B5EF4-FFF2-40B4-BE49-F238E27FC236}">
                <a16:creationId xmlns:a16="http://schemas.microsoft.com/office/drawing/2014/main" id="{07F3528C-E003-48B5-AD8A-5B98C41AA569}"/>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１９</a:t>
            </a:r>
          </a:p>
        </p:txBody>
      </p:sp>
      <p:sp>
        <p:nvSpPr>
          <p:cNvPr id="22" name="正方形/長方形 21">
            <a:extLst>
              <a:ext uri="{FF2B5EF4-FFF2-40B4-BE49-F238E27FC236}">
                <a16:creationId xmlns:a16="http://schemas.microsoft.com/office/drawing/2014/main" id="{EF72DE4D-7152-4BFD-83F2-B11F37D72F7B}"/>
              </a:ext>
            </a:extLst>
          </p:cNvPr>
          <p:cNvSpPr/>
          <p:nvPr/>
        </p:nvSpPr>
        <p:spPr>
          <a:xfrm>
            <a:off x="3444537" y="6598711"/>
            <a:ext cx="7114228" cy="280562"/>
          </a:xfrm>
          <a:prstGeom prst="rect">
            <a:avLst/>
          </a:prstGeom>
        </p:spPr>
        <p:txBody>
          <a:bodyPr wrap="square">
            <a:noAutofit/>
          </a:bodyPr>
          <a:lstStyle/>
          <a:p>
            <a:r>
              <a:rPr lang="en-US" altLang="ja-JP" sz="1050" dirty="0">
                <a:latin typeface="+mn-ea"/>
                <a:ea typeface="+mn-ea"/>
              </a:rPr>
              <a:t>※</a:t>
            </a:r>
            <a:r>
              <a:rPr lang="ja-JP" altLang="en-US" sz="1050" dirty="0">
                <a:latin typeface="+mn-ea"/>
                <a:ea typeface="+mn-ea"/>
              </a:rPr>
              <a:t>黒表示：これまでの取組み　</a:t>
            </a:r>
            <a:r>
              <a:rPr lang="ja-JP" altLang="en-US" sz="1050" dirty="0">
                <a:solidFill>
                  <a:srgbClr val="006600"/>
                </a:solidFill>
                <a:latin typeface="+mn-ea"/>
                <a:ea typeface="+mn-ea"/>
              </a:rPr>
              <a:t>緑表示：今後の取組み（基本戦略）</a:t>
            </a:r>
            <a:r>
              <a:rPr lang="ja-JP" altLang="en-US" sz="1050" dirty="0">
                <a:solidFill>
                  <a:schemeClr val="bg2">
                    <a:lumMod val="60000"/>
                    <a:lumOff val="40000"/>
                  </a:schemeClr>
                </a:solidFill>
                <a:latin typeface="+mn-ea"/>
                <a:ea typeface="+mn-ea"/>
              </a:rPr>
              <a:t>青表示：今後の取組み（成長戦略）</a:t>
            </a:r>
            <a:endParaRPr lang="en-US" altLang="ja-JP" sz="1050" dirty="0">
              <a:solidFill>
                <a:schemeClr val="bg2">
                  <a:lumMod val="60000"/>
                  <a:lumOff val="40000"/>
                </a:schemeClr>
              </a:solidFill>
              <a:latin typeface="+mn-ea"/>
              <a:ea typeface="+mn-ea"/>
            </a:endParaRPr>
          </a:p>
          <a:p>
            <a:r>
              <a:rPr lang="ja-JP" altLang="en-US" sz="1050" dirty="0">
                <a:latin typeface="+mn-ea"/>
                <a:ea typeface="+mn-ea"/>
              </a:rPr>
              <a:t>　</a:t>
            </a:r>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p:txBody>
      </p:sp>
    </p:spTree>
    <p:extLst>
      <p:ext uri="{BB962C8B-B14F-4D97-AF65-F5344CB8AC3E}">
        <p14:creationId xmlns:p14="http://schemas.microsoft.com/office/powerpoint/2010/main" val="1609293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92956" y="239529"/>
            <a:ext cx="7983416" cy="400110"/>
          </a:xfrm>
          <a:prstGeom prst="rect">
            <a:avLst/>
          </a:prstGeom>
          <a:noFill/>
        </p:spPr>
        <p:txBody>
          <a:bodyPr wrap="square" rtlCol="0">
            <a:spAutoFit/>
          </a:bodyPr>
          <a:lstStyle/>
          <a:p>
            <a:r>
              <a:rPr lang="en-US" altLang="ja-JP" sz="20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数値目標</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nvPr>
        </p:nvGraphicFramePr>
        <p:xfrm>
          <a:off x="564662" y="4890999"/>
          <a:ext cx="8776676" cy="1676400"/>
        </p:xfrm>
        <a:graphic>
          <a:graphicData uri="http://schemas.openxmlformats.org/drawingml/2006/table">
            <a:tbl>
              <a:tblPr firstRow="1" bandRow="1">
                <a:tableStyleId>{125E5076-3810-47DD-B79F-674D7AD40C01}</a:tableStyleId>
              </a:tblPr>
              <a:tblGrid>
                <a:gridCol w="2194169">
                  <a:extLst>
                    <a:ext uri="{9D8B030D-6E8A-4147-A177-3AD203B41FA5}">
                      <a16:colId xmlns:a16="http://schemas.microsoft.com/office/drawing/2014/main" val="20000"/>
                    </a:ext>
                  </a:extLst>
                </a:gridCol>
                <a:gridCol w="2194169">
                  <a:extLst>
                    <a:ext uri="{9D8B030D-6E8A-4147-A177-3AD203B41FA5}">
                      <a16:colId xmlns:a16="http://schemas.microsoft.com/office/drawing/2014/main" val="20001"/>
                    </a:ext>
                  </a:extLst>
                </a:gridCol>
                <a:gridCol w="2194169">
                  <a:extLst>
                    <a:ext uri="{9D8B030D-6E8A-4147-A177-3AD203B41FA5}">
                      <a16:colId xmlns:a16="http://schemas.microsoft.com/office/drawing/2014/main" val="20002"/>
                    </a:ext>
                  </a:extLst>
                </a:gridCol>
                <a:gridCol w="2194169">
                  <a:extLst>
                    <a:ext uri="{9D8B030D-6E8A-4147-A177-3AD203B41FA5}">
                      <a16:colId xmlns:a16="http://schemas.microsoft.com/office/drawing/2014/main" val="20003"/>
                    </a:ext>
                  </a:extLst>
                </a:gridCol>
              </a:tblGrid>
              <a:tr h="320802">
                <a:tc>
                  <a:txBody>
                    <a:bodyPr/>
                    <a:lstStyle/>
                    <a:p>
                      <a:pPr algn="ctr"/>
                      <a:r>
                        <a:rPr kumimoji="1" lang="ja-JP" altLang="en-US" sz="1600" dirty="0"/>
                        <a:t>財務目標項目</a:t>
                      </a:r>
                    </a:p>
                  </a:txBody>
                  <a:tcPr anchor="ctr" anchorCtr="1">
                    <a:lnR w="28575" cap="flat" cmpd="sng" algn="ctr">
                      <a:solidFill>
                        <a:schemeClr val="bg1"/>
                      </a:solidFill>
                      <a:prstDash val="solid"/>
                      <a:round/>
                      <a:headEnd type="none" w="med" len="med"/>
                      <a:tailEnd type="none" w="med" len="med"/>
                    </a:lnR>
                    <a:solidFill>
                      <a:srgbClr val="3399FF"/>
                    </a:solidFill>
                  </a:tcPr>
                </a:tc>
                <a:tc>
                  <a:txBody>
                    <a:bodyPr/>
                    <a:lstStyle/>
                    <a:p>
                      <a:pPr algn="ctr"/>
                      <a:r>
                        <a:rPr kumimoji="1" lang="en-US" altLang="ja-JP" sz="1600" dirty="0">
                          <a:solidFill>
                            <a:schemeClr val="bg1"/>
                          </a:solidFill>
                        </a:rPr>
                        <a:t>2019</a:t>
                      </a:r>
                      <a:r>
                        <a:rPr kumimoji="1" lang="ja-JP" altLang="en-US" sz="1600" dirty="0">
                          <a:solidFill>
                            <a:schemeClr val="bg1"/>
                          </a:solidFill>
                        </a:rPr>
                        <a:t>年度</a:t>
                      </a:r>
                      <a:r>
                        <a:rPr kumimoji="1" lang="en-US" altLang="ja-JP" sz="1600" dirty="0">
                          <a:solidFill>
                            <a:schemeClr val="bg1"/>
                          </a:solidFill>
                        </a:rPr>
                        <a:t>(</a:t>
                      </a:r>
                      <a:r>
                        <a:rPr kumimoji="1" lang="ja-JP" altLang="en-US" sz="1600" dirty="0">
                          <a:solidFill>
                            <a:schemeClr val="bg1"/>
                          </a:solidFill>
                        </a:rPr>
                        <a:t>見込み</a:t>
                      </a:r>
                      <a:r>
                        <a:rPr kumimoji="1" lang="en-US" altLang="ja-JP" sz="1600" dirty="0">
                          <a:solidFill>
                            <a:schemeClr val="bg1"/>
                          </a:solidFill>
                        </a:rPr>
                        <a:t>)</a:t>
                      </a:r>
                      <a:endParaRPr kumimoji="1" lang="ja-JP" altLang="en-US" sz="1600" dirty="0">
                        <a:solidFill>
                          <a:schemeClr val="bg1"/>
                        </a:solidFill>
                      </a:endParaRP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399FF"/>
                    </a:solidFill>
                  </a:tcPr>
                </a:tc>
                <a:tc>
                  <a:txBody>
                    <a:bodyPr/>
                    <a:lstStyle/>
                    <a:p>
                      <a:pPr algn="ctr"/>
                      <a:r>
                        <a:rPr kumimoji="1" lang="en-US" altLang="ja-JP" sz="1600" dirty="0">
                          <a:solidFill>
                            <a:schemeClr val="bg1"/>
                          </a:solidFill>
                        </a:rPr>
                        <a:t>2024</a:t>
                      </a:r>
                      <a:r>
                        <a:rPr kumimoji="1" lang="ja-JP" altLang="en-US" sz="1600" dirty="0">
                          <a:solidFill>
                            <a:schemeClr val="bg1"/>
                          </a:solidFill>
                        </a:rPr>
                        <a:t>年度</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399FF"/>
                    </a:solidFill>
                  </a:tcPr>
                </a:tc>
                <a:tc>
                  <a:txBody>
                    <a:bodyPr/>
                    <a:lstStyle/>
                    <a:p>
                      <a:pPr algn="ctr"/>
                      <a:r>
                        <a:rPr kumimoji="1" lang="ja-JP" altLang="en-US" sz="1600" dirty="0"/>
                        <a:t>　</a:t>
                      </a:r>
                      <a:r>
                        <a:rPr kumimoji="1" lang="en-US" altLang="ja-JP" sz="1600" dirty="0"/>
                        <a:t>2029</a:t>
                      </a:r>
                      <a:r>
                        <a:rPr kumimoji="1" lang="ja-JP" altLang="en-US" sz="1600" dirty="0"/>
                        <a:t>年度</a:t>
                      </a:r>
                    </a:p>
                  </a:txBody>
                  <a:tcPr anchor="ctr" anchorCtr="1">
                    <a:lnL w="28575" cap="flat" cmpd="sng" algn="ctr">
                      <a:solidFill>
                        <a:schemeClr val="bg1"/>
                      </a:solidFill>
                      <a:prstDash val="solid"/>
                      <a:round/>
                      <a:headEnd type="none" w="med" len="med"/>
                      <a:tailEnd type="none" w="med" len="med"/>
                    </a:lnL>
                    <a:solidFill>
                      <a:srgbClr val="3399FF"/>
                    </a:solidFill>
                  </a:tcPr>
                </a:tc>
                <a:extLst>
                  <a:ext uri="{0D108BD9-81ED-4DB2-BD59-A6C34878D82A}">
                    <a16:rowId xmlns:a16="http://schemas.microsoft.com/office/drawing/2014/main" val="10000"/>
                  </a:ext>
                </a:extLst>
              </a:tr>
              <a:tr h="320802">
                <a:tc>
                  <a:txBody>
                    <a:bodyPr/>
                    <a:lstStyle/>
                    <a:p>
                      <a:pPr algn="ctr"/>
                      <a:r>
                        <a:rPr kumimoji="1" lang="ja-JP" altLang="en-US" sz="1600" b="1" dirty="0">
                          <a:solidFill>
                            <a:schemeClr val="tx1"/>
                          </a:solidFill>
                        </a:rPr>
                        <a:t>営業収益</a:t>
                      </a:r>
                    </a:p>
                  </a:txBody>
                  <a:tcPr anchor="ctr" anchorCtr="1">
                    <a:lnR w="28575" cap="flat" cmpd="sng" algn="ctr">
                      <a:solidFill>
                        <a:schemeClr val="bg1"/>
                      </a:solidFill>
                      <a:prstDash val="solid"/>
                      <a:round/>
                      <a:headEnd type="none" w="med" len="med"/>
                      <a:tailEnd type="none" w="med" len="med"/>
                    </a:lnR>
                    <a:solidFill>
                      <a:srgbClr val="99CCFF"/>
                    </a:solidFill>
                  </a:tcPr>
                </a:tc>
                <a:tc>
                  <a:txBody>
                    <a:bodyPr/>
                    <a:lstStyle/>
                    <a:p>
                      <a:pPr algn="ctr"/>
                      <a:r>
                        <a:rPr kumimoji="1" lang="en-US" altLang="ja-JP" sz="1600" dirty="0">
                          <a:solidFill>
                            <a:schemeClr val="tx1"/>
                          </a:solidFill>
                        </a:rPr>
                        <a:t>114</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99CCFF"/>
                    </a:solidFill>
                  </a:tcPr>
                </a:tc>
                <a:tc>
                  <a:txBody>
                    <a:bodyPr/>
                    <a:lstStyle/>
                    <a:p>
                      <a:pPr algn="ctr"/>
                      <a:r>
                        <a:rPr kumimoji="1" lang="en-US" altLang="ja-JP" sz="1600" dirty="0">
                          <a:solidFill>
                            <a:schemeClr val="tx1"/>
                          </a:solidFill>
                        </a:rPr>
                        <a:t>118</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99CCFF"/>
                    </a:solidFill>
                  </a:tcPr>
                </a:tc>
                <a:tc>
                  <a:txBody>
                    <a:bodyPr/>
                    <a:lstStyle/>
                    <a:p>
                      <a:pPr algn="ctr"/>
                      <a:r>
                        <a:rPr kumimoji="1" lang="ja-JP" altLang="en-US" sz="1600" dirty="0">
                          <a:solidFill>
                            <a:schemeClr val="tx1"/>
                          </a:solidFill>
                        </a:rPr>
                        <a:t>　　　　</a:t>
                      </a:r>
                      <a:r>
                        <a:rPr kumimoji="1" lang="en-US" altLang="ja-JP" sz="1600" dirty="0">
                          <a:solidFill>
                            <a:schemeClr val="tx1"/>
                          </a:solidFill>
                        </a:rPr>
                        <a:t>135</a:t>
                      </a:r>
                      <a:r>
                        <a:rPr kumimoji="1" lang="ja-JP" altLang="en-US" sz="1600" dirty="0">
                          <a:solidFill>
                            <a:schemeClr val="tx1"/>
                          </a:solidFill>
                        </a:rPr>
                        <a:t>億円以上</a:t>
                      </a:r>
                    </a:p>
                  </a:txBody>
                  <a:tcPr anchor="ctr" anchorCtr="1">
                    <a:lnL w="28575" cap="flat" cmpd="sng" algn="ctr">
                      <a:solidFill>
                        <a:schemeClr val="bg1"/>
                      </a:solidFill>
                      <a:prstDash val="solid"/>
                      <a:round/>
                      <a:headEnd type="none" w="med" len="med"/>
                      <a:tailEnd type="none" w="med" len="med"/>
                    </a:lnL>
                    <a:solidFill>
                      <a:srgbClr val="99CCFF"/>
                    </a:solidFill>
                  </a:tcPr>
                </a:tc>
                <a:extLst>
                  <a:ext uri="{0D108BD9-81ED-4DB2-BD59-A6C34878D82A}">
                    <a16:rowId xmlns:a16="http://schemas.microsoft.com/office/drawing/2014/main" val="10001"/>
                  </a:ext>
                </a:extLst>
              </a:tr>
              <a:tr h="332135">
                <a:tc>
                  <a:txBody>
                    <a:bodyPr/>
                    <a:lstStyle/>
                    <a:p>
                      <a:pPr algn="ctr"/>
                      <a:r>
                        <a:rPr kumimoji="1" lang="ja-JP" altLang="en-US" sz="1600" b="1" dirty="0">
                          <a:solidFill>
                            <a:schemeClr val="tx1"/>
                          </a:solidFill>
                        </a:rPr>
                        <a:t>減価償却費</a:t>
                      </a:r>
                    </a:p>
                  </a:txBody>
                  <a:tcPr anchor="ctr" anchorCtr="1">
                    <a:lnR w="28575" cap="flat" cmpd="sng" algn="ctr">
                      <a:solidFill>
                        <a:schemeClr val="bg1"/>
                      </a:solidFill>
                      <a:prstDash val="solid"/>
                      <a:round/>
                      <a:headEnd type="none" w="med" len="med"/>
                      <a:tailEnd type="none" w="med" len="med"/>
                    </a:lnR>
                    <a:solidFill>
                      <a:srgbClr val="CCECFF"/>
                    </a:solidFill>
                  </a:tcPr>
                </a:tc>
                <a:tc>
                  <a:txBody>
                    <a:bodyPr/>
                    <a:lstStyle/>
                    <a:p>
                      <a:pPr algn="ctr"/>
                      <a:r>
                        <a:rPr kumimoji="1" lang="en-US" altLang="ja-JP" sz="1600" dirty="0">
                          <a:solidFill>
                            <a:schemeClr val="tx1"/>
                          </a:solidFill>
                        </a:rPr>
                        <a:t>20</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CCECFF"/>
                    </a:solidFill>
                  </a:tcPr>
                </a:tc>
                <a:tc>
                  <a:txBody>
                    <a:bodyPr/>
                    <a:lstStyle/>
                    <a:p>
                      <a:pPr algn="ctr"/>
                      <a:r>
                        <a:rPr kumimoji="1" lang="en-US" altLang="ja-JP" sz="1600" dirty="0">
                          <a:solidFill>
                            <a:schemeClr val="tx1"/>
                          </a:solidFill>
                        </a:rPr>
                        <a:t>33</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CCECFF"/>
                    </a:solidFill>
                  </a:tcPr>
                </a:tc>
                <a:tc>
                  <a:txBody>
                    <a:bodyPr/>
                    <a:lstStyle/>
                    <a:p>
                      <a:pPr algn="ctr"/>
                      <a:r>
                        <a:rPr kumimoji="1" lang="ja-JP" altLang="en-US" sz="1600" dirty="0">
                          <a:solidFill>
                            <a:schemeClr val="tx1"/>
                          </a:solidFill>
                        </a:rPr>
                        <a:t>　　　　　</a:t>
                      </a:r>
                      <a:r>
                        <a:rPr kumimoji="1" lang="en-US" altLang="ja-JP" sz="1600" dirty="0">
                          <a:solidFill>
                            <a:schemeClr val="tx1"/>
                          </a:solidFill>
                        </a:rPr>
                        <a:t>50</a:t>
                      </a:r>
                      <a:r>
                        <a:rPr kumimoji="1" lang="ja-JP" altLang="en-US" sz="1600" dirty="0">
                          <a:solidFill>
                            <a:schemeClr val="tx1"/>
                          </a:solidFill>
                        </a:rPr>
                        <a:t>億円以上</a:t>
                      </a:r>
                    </a:p>
                  </a:txBody>
                  <a:tcPr anchor="ctr" anchorCtr="1">
                    <a:lnL w="28575" cap="flat" cmpd="sng" algn="ctr">
                      <a:solidFill>
                        <a:schemeClr val="bg1"/>
                      </a:solidFill>
                      <a:prstDash val="solid"/>
                      <a:round/>
                      <a:headEnd type="none" w="med" len="med"/>
                      <a:tailEnd type="none" w="med" len="med"/>
                    </a:lnL>
                    <a:solidFill>
                      <a:srgbClr val="CCECFF"/>
                    </a:solidFill>
                  </a:tcPr>
                </a:tc>
                <a:extLst>
                  <a:ext uri="{0D108BD9-81ED-4DB2-BD59-A6C34878D82A}">
                    <a16:rowId xmlns:a16="http://schemas.microsoft.com/office/drawing/2014/main" val="10002"/>
                  </a:ext>
                </a:extLst>
              </a:tr>
              <a:tr h="332135">
                <a:tc>
                  <a:txBody>
                    <a:bodyPr/>
                    <a:lstStyle/>
                    <a:p>
                      <a:pPr algn="ctr"/>
                      <a:r>
                        <a:rPr kumimoji="1" lang="ja-JP" altLang="en-US" sz="1600" b="1" dirty="0">
                          <a:solidFill>
                            <a:schemeClr val="tx1"/>
                          </a:solidFill>
                        </a:rPr>
                        <a:t>営業利益</a:t>
                      </a:r>
                    </a:p>
                  </a:txBody>
                  <a:tcPr anchor="ctr" anchorCtr="1">
                    <a:lnR w="28575" cap="flat" cmpd="sng" algn="ctr">
                      <a:solidFill>
                        <a:schemeClr val="bg1"/>
                      </a:solidFill>
                      <a:prstDash val="solid"/>
                      <a:round/>
                      <a:headEnd type="none" w="med" len="med"/>
                      <a:tailEnd type="none" w="med" len="med"/>
                    </a:lnR>
                    <a:solidFill>
                      <a:srgbClr val="99CCFF"/>
                    </a:solidFill>
                  </a:tcPr>
                </a:tc>
                <a:tc>
                  <a:txBody>
                    <a:bodyPr/>
                    <a:lstStyle/>
                    <a:p>
                      <a:pPr algn="ctr"/>
                      <a:r>
                        <a:rPr kumimoji="1" lang="en-US" altLang="ja-JP" sz="1600" dirty="0">
                          <a:solidFill>
                            <a:schemeClr val="tx1"/>
                          </a:solidFill>
                        </a:rPr>
                        <a:t>27</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99CCFF"/>
                    </a:solidFill>
                  </a:tcPr>
                </a:tc>
                <a:tc>
                  <a:txBody>
                    <a:bodyPr/>
                    <a:lstStyle/>
                    <a:p>
                      <a:pPr algn="ctr"/>
                      <a:r>
                        <a:rPr kumimoji="1" lang="en-US" altLang="ja-JP" sz="1600" dirty="0">
                          <a:solidFill>
                            <a:schemeClr val="tx1"/>
                          </a:solidFill>
                        </a:rPr>
                        <a:t>16</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99CCFF"/>
                    </a:solidFill>
                  </a:tcPr>
                </a:tc>
                <a:tc>
                  <a:txBody>
                    <a:bodyPr/>
                    <a:lstStyle/>
                    <a:p>
                      <a:pPr algn="ctr"/>
                      <a:r>
                        <a:rPr kumimoji="1" lang="ja-JP" altLang="en-US" sz="1600" dirty="0">
                          <a:solidFill>
                            <a:schemeClr val="tx1"/>
                          </a:solidFill>
                        </a:rPr>
                        <a:t>　　　　　</a:t>
                      </a:r>
                      <a:r>
                        <a:rPr kumimoji="1" lang="en-US" altLang="ja-JP" sz="1600" dirty="0">
                          <a:solidFill>
                            <a:schemeClr val="tx1"/>
                          </a:solidFill>
                        </a:rPr>
                        <a:t>10</a:t>
                      </a:r>
                      <a:r>
                        <a:rPr kumimoji="1" lang="ja-JP" altLang="en-US" sz="1600" dirty="0">
                          <a:solidFill>
                            <a:schemeClr val="tx1"/>
                          </a:solidFill>
                        </a:rPr>
                        <a:t>億円以上</a:t>
                      </a:r>
                    </a:p>
                  </a:txBody>
                  <a:tcPr anchor="ctr" anchorCtr="1">
                    <a:lnL w="28575" cap="flat" cmpd="sng" algn="ctr">
                      <a:solidFill>
                        <a:schemeClr val="bg1"/>
                      </a:solidFill>
                      <a:prstDash val="solid"/>
                      <a:round/>
                      <a:headEnd type="none" w="med" len="med"/>
                      <a:tailEnd type="none" w="med" len="med"/>
                    </a:lnL>
                    <a:solidFill>
                      <a:srgbClr val="99CCFF"/>
                    </a:solidFill>
                  </a:tcPr>
                </a:tc>
                <a:extLst>
                  <a:ext uri="{0D108BD9-81ED-4DB2-BD59-A6C34878D82A}">
                    <a16:rowId xmlns:a16="http://schemas.microsoft.com/office/drawing/2014/main" val="10003"/>
                  </a:ext>
                </a:extLst>
              </a:tr>
              <a:tr h="332135">
                <a:tc>
                  <a:txBody>
                    <a:bodyPr/>
                    <a:lstStyle/>
                    <a:p>
                      <a:pPr algn="ctr"/>
                      <a:r>
                        <a:rPr kumimoji="1" lang="en-US" altLang="ja-JP" sz="1600" b="1" dirty="0">
                          <a:solidFill>
                            <a:schemeClr val="tx1"/>
                          </a:solidFill>
                        </a:rPr>
                        <a:t>EBITDA</a:t>
                      </a:r>
                      <a:endParaRPr kumimoji="1" lang="ja-JP" altLang="en-US" sz="1600" b="1" dirty="0">
                        <a:solidFill>
                          <a:schemeClr val="tx1"/>
                        </a:solidFill>
                      </a:endParaRPr>
                    </a:p>
                  </a:txBody>
                  <a:tcPr anchor="ctr" anchorCtr="1">
                    <a:lnR w="28575" cap="flat" cmpd="sng" algn="ctr">
                      <a:solidFill>
                        <a:schemeClr val="bg1"/>
                      </a:solidFill>
                      <a:prstDash val="solid"/>
                      <a:round/>
                      <a:headEnd type="none" w="med" len="med"/>
                      <a:tailEnd type="none" w="med" len="med"/>
                    </a:lnR>
                    <a:solidFill>
                      <a:srgbClr val="CCECFF"/>
                    </a:solidFill>
                  </a:tcPr>
                </a:tc>
                <a:tc>
                  <a:txBody>
                    <a:bodyPr/>
                    <a:lstStyle/>
                    <a:p>
                      <a:pPr algn="ctr"/>
                      <a:r>
                        <a:rPr kumimoji="1" lang="en-US" altLang="ja-JP" sz="1600" dirty="0">
                          <a:solidFill>
                            <a:schemeClr val="tx1"/>
                          </a:solidFill>
                        </a:rPr>
                        <a:t>47</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CCECFF"/>
                    </a:solidFill>
                  </a:tcPr>
                </a:tc>
                <a:tc>
                  <a:txBody>
                    <a:bodyPr/>
                    <a:lstStyle/>
                    <a:p>
                      <a:pPr algn="ctr"/>
                      <a:r>
                        <a:rPr kumimoji="1" lang="en-US" altLang="ja-JP" sz="1600" dirty="0">
                          <a:solidFill>
                            <a:schemeClr val="tx1"/>
                          </a:solidFill>
                        </a:rPr>
                        <a:t>49</a:t>
                      </a:r>
                      <a:r>
                        <a:rPr kumimoji="1" lang="ja-JP" altLang="en-US" sz="1600" dirty="0">
                          <a:solidFill>
                            <a:schemeClr val="tx1"/>
                          </a:solidFill>
                        </a:rPr>
                        <a:t>億円</a:t>
                      </a:r>
                    </a:p>
                  </a:txBody>
                  <a:tcPr anchor="ctr" anchorCtr="1">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CCECFF"/>
                    </a:solidFill>
                  </a:tcPr>
                </a:tc>
                <a:tc>
                  <a:txBody>
                    <a:bodyPr/>
                    <a:lstStyle/>
                    <a:p>
                      <a:pPr algn="ctr"/>
                      <a:r>
                        <a:rPr kumimoji="1" lang="ja-JP" altLang="en-US" sz="1600" dirty="0">
                          <a:solidFill>
                            <a:schemeClr val="tx1"/>
                          </a:solidFill>
                        </a:rPr>
                        <a:t>　　　　　</a:t>
                      </a:r>
                      <a:r>
                        <a:rPr kumimoji="1" lang="en-US" altLang="ja-JP" sz="1600" dirty="0">
                          <a:solidFill>
                            <a:schemeClr val="tx1"/>
                          </a:solidFill>
                        </a:rPr>
                        <a:t>60</a:t>
                      </a:r>
                      <a:r>
                        <a:rPr kumimoji="1" lang="ja-JP" altLang="en-US" sz="1600" dirty="0">
                          <a:solidFill>
                            <a:schemeClr val="tx1"/>
                          </a:solidFill>
                        </a:rPr>
                        <a:t>億円以上　</a:t>
                      </a:r>
                    </a:p>
                  </a:txBody>
                  <a:tcPr anchor="ctr" anchorCtr="1">
                    <a:lnL w="28575" cap="flat" cmpd="sng" algn="ctr">
                      <a:solidFill>
                        <a:schemeClr val="bg1"/>
                      </a:solidFill>
                      <a:prstDash val="solid"/>
                      <a:round/>
                      <a:headEnd type="none" w="med" len="med"/>
                      <a:tailEnd type="none" w="med" len="med"/>
                    </a:lnL>
                    <a:solidFill>
                      <a:srgbClr val="CCECFF"/>
                    </a:solidFill>
                  </a:tcPr>
                </a:tc>
                <a:extLst>
                  <a:ext uri="{0D108BD9-81ED-4DB2-BD59-A6C34878D82A}">
                    <a16:rowId xmlns:a16="http://schemas.microsoft.com/office/drawing/2014/main" val="10004"/>
                  </a:ext>
                </a:extLst>
              </a:tr>
            </a:tbl>
          </a:graphicData>
        </a:graphic>
      </p:graphicFrame>
      <p:sp>
        <p:nvSpPr>
          <p:cNvPr id="5" name="テキスト ボックス 4"/>
          <p:cNvSpPr txBox="1"/>
          <p:nvPr/>
        </p:nvSpPr>
        <p:spPr>
          <a:xfrm>
            <a:off x="564662" y="908721"/>
            <a:ext cx="1801032" cy="307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財務目標</a:t>
            </a:r>
          </a:p>
        </p:txBody>
      </p:sp>
      <p:graphicFrame>
        <p:nvGraphicFramePr>
          <p:cNvPr id="7" name="表 6">
            <a:extLst>
              <a:ext uri="{FF2B5EF4-FFF2-40B4-BE49-F238E27FC236}">
                <a16:creationId xmlns:a16="http://schemas.microsoft.com/office/drawing/2014/main" id="{2A67C25D-5BC4-419D-8698-9132AE665A6B}"/>
              </a:ext>
            </a:extLst>
          </p:cNvPr>
          <p:cNvGraphicFramePr>
            <a:graphicFrameLocks noGrp="1"/>
          </p:cNvGraphicFramePr>
          <p:nvPr>
            <p:extLst>
              <p:ext uri="{D42A27DB-BD31-4B8C-83A1-F6EECF244321}">
                <p14:modId xmlns:p14="http://schemas.microsoft.com/office/powerpoint/2010/main" val="256315095"/>
              </p:ext>
            </p:extLst>
          </p:nvPr>
        </p:nvGraphicFramePr>
        <p:xfrm>
          <a:off x="564662" y="1290977"/>
          <a:ext cx="7413270" cy="1112520"/>
        </p:xfrm>
        <a:graphic>
          <a:graphicData uri="http://schemas.openxmlformats.org/drawingml/2006/table">
            <a:tbl>
              <a:tblPr firstRow="1" bandRow="1">
                <a:tableStyleId>{5C22544A-7EE6-4342-B048-85BDC9FD1C3A}</a:tableStyleId>
              </a:tblPr>
              <a:tblGrid>
                <a:gridCol w="1235545">
                  <a:extLst>
                    <a:ext uri="{9D8B030D-6E8A-4147-A177-3AD203B41FA5}">
                      <a16:colId xmlns:a16="http://schemas.microsoft.com/office/drawing/2014/main" val="2664294709"/>
                    </a:ext>
                  </a:extLst>
                </a:gridCol>
                <a:gridCol w="1235545">
                  <a:extLst>
                    <a:ext uri="{9D8B030D-6E8A-4147-A177-3AD203B41FA5}">
                      <a16:colId xmlns:a16="http://schemas.microsoft.com/office/drawing/2014/main" val="3127729177"/>
                    </a:ext>
                  </a:extLst>
                </a:gridCol>
                <a:gridCol w="1235545">
                  <a:extLst>
                    <a:ext uri="{9D8B030D-6E8A-4147-A177-3AD203B41FA5}">
                      <a16:colId xmlns:a16="http://schemas.microsoft.com/office/drawing/2014/main" val="2839688234"/>
                    </a:ext>
                  </a:extLst>
                </a:gridCol>
                <a:gridCol w="1235545">
                  <a:extLst>
                    <a:ext uri="{9D8B030D-6E8A-4147-A177-3AD203B41FA5}">
                      <a16:colId xmlns:a16="http://schemas.microsoft.com/office/drawing/2014/main" val="2190369729"/>
                    </a:ext>
                  </a:extLst>
                </a:gridCol>
                <a:gridCol w="1235545">
                  <a:extLst>
                    <a:ext uri="{9D8B030D-6E8A-4147-A177-3AD203B41FA5}">
                      <a16:colId xmlns:a16="http://schemas.microsoft.com/office/drawing/2014/main" val="3390803320"/>
                    </a:ext>
                  </a:extLst>
                </a:gridCol>
                <a:gridCol w="1235545">
                  <a:extLst>
                    <a:ext uri="{9D8B030D-6E8A-4147-A177-3AD203B41FA5}">
                      <a16:colId xmlns:a16="http://schemas.microsoft.com/office/drawing/2014/main" val="2994287063"/>
                    </a:ext>
                  </a:extLst>
                </a:gridCol>
              </a:tblGrid>
              <a:tr h="370840">
                <a:tc>
                  <a:txBody>
                    <a:bodyPr/>
                    <a:lstStyle/>
                    <a:p>
                      <a:pPr algn="ctr"/>
                      <a:r>
                        <a:rPr kumimoji="1" lang="ja-JP" altLang="en-US" sz="1400" dirty="0"/>
                        <a:t>項　目</a:t>
                      </a:r>
                    </a:p>
                  </a:txBody>
                  <a:tcPr>
                    <a:solidFill>
                      <a:srgbClr val="00B0F0"/>
                    </a:solidFill>
                  </a:tcPr>
                </a:tc>
                <a:tc>
                  <a:txBody>
                    <a:bodyPr/>
                    <a:lstStyle/>
                    <a:p>
                      <a:pPr algn="ctr"/>
                      <a:r>
                        <a:rPr kumimoji="1" lang="en-US" altLang="ja-JP" sz="1400" dirty="0"/>
                        <a:t>2020</a:t>
                      </a:r>
                      <a:r>
                        <a:rPr kumimoji="1" lang="ja-JP" altLang="en-US" sz="1400" dirty="0"/>
                        <a:t>年度</a:t>
                      </a:r>
                    </a:p>
                  </a:txBody>
                  <a:tcPr>
                    <a:solidFill>
                      <a:srgbClr val="00B0F0"/>
                    </a:solidFill>
                  </a:tcPr>
                </a:tc>
                <a:tc>
                  <a:txBody>
                    <a:bodyPr/>
                    <a:lstStyle/>
                    <a:p>
                      <a:pPr algn="ctr"/>
                      <a:r>
                        <a:rPr kumimoji="1" lang="en-US" altLang="ja-JP" sz="1400" dirty="0"/>
                        <a:t>2021</a:t>
                      </a:r>
                      <a:r>
                        <a:rPr kumimoji="1" lang="ja-JP" altLang="en-US" sz="1400" dirty="0"/>
                        <a:t>年度</a:t>
                      </a:r>
                    </a:p>
                  </a:txBody>
                  <a:tcPr>
                    <a:solidFill>
                      <a:srgbClr val="00B0F0"/>
                    </a:solidFill>
                  </a:tcPr>
                </a:tc>
                <a:tc>
                  <a:txBody>
                    <a:bodyPr/>
                    <a:lstStyle/>
                    <a:p>
                      <a:pPr algn="ctr"/>
                      <a:r>
                        <a:rPr kumimoji="1" lang="en-US" altLang="ja-JP" sz="1400" dirty="0"/>
                        <a:t>2022</a:t>
                      </a:r>
                      <a:r>
                        <a:rPr kumimoji="1" lang="ja-JP" altLang="en-US" sz="1400" dirty="0"/>
                        <a:t>年度</a:t>
                      </a:r>
                    </a:p>
                  </a:txBody>
                  <a:tcPr>
                    <a:solidFill>
                      <a:srgbClr val="00B0F0"/>
                    </a:solidFill>
                  </a:tcPr>
                </a:tc>
                <a:tc>
                  <a:txBody>
                    <a:bodyPr/>
                    <a:lstStyle/>
                    <a:p>
                      <a:pPr algn="ctr"/>
                      <a:r>
                        <a:rPr kumimoji="1" lang="en-US" altLang="ja-JP" sz="1400" dirty="0"/>
                        <a:t>2023</a:t>
                      </a:r>
                      <a:r>
                        <a:rPr kumimoji="1" lang="ja-JP" altLang="en-US" sz="1400" dirty="0"/>
                        <a:t>年度</a:t>
                      </a:r>
                    </a:p>
                  </a:txBody>
                  <a:tcPr>
                    <a:solidFill>
                      <a:srgbClr val="00B0F0"/>
                    </a:solidFill>
                  </a:tcPr>
                </a:tc>
                <a:tc>
                  <a:txBody>
                    <a:bodyPr/>
                    <a:lstStyle/>
                    <a:p>
                      <a:pPr algn="ctr"/>
                      <a:r>
                        <a:rPr kumimoji="1" lang="en-US" altLang="ja-JP" sz="1400" dirty="0"/>
                        <a:t>2024</a:t>
                      </a:r>
                      <a:r>
                        <a:rPr kumimoji="1" lang="ja-JP" altLang="en-US" sz="1400" dirty="0"/>
                        <a:t>年度</a:t>
                      </a:r>
                    </a:p>
                  </a:txBody>
                  <a:tcPr>
                    <a:solidFill>
                      <a:srgbClr val="00B0F0"/>
                    </a:solidFill>
                  </a:tcPr>
                </a:tc>
                <a:extLst>
                  <a:ext uri="{0D108BD9-81ED-4DB2-BD59-A6C34878D82A}">
                    <a16:rowId xmlns:a16="http://schemas.microsoft.com/office/drawing/2014/main" val="2658980292"/>
                  </a:ext>
                </a:extLst>
              </a:tr>
              <a:tr h="370840">
                <a:tc>
                  <a:txBody>
                    <a:bodyPr/>
                    <a:lstStyle/>
                    <a:p>
                      <a:pPr algn="ctr"/>
                      <a:r>
                        <a:rPr kumimoji="1" lang="en-US" altLang="ja-JP" sz="1400" b="1" dirty="0"/>
                        <a:t>EBITDA</a:t>
                      </a:r>
                      <a:endParaRPr kumimoji="1" lang="ja-JP" altLang="en-US" sz="1400" b="1" dirty="0"/>
                    </a:p>
                  </a:txBody>
                  <a:tcPr>
                    <a:lnR w="28575" cap="flat" cmpd="sng" algn="ctr">
                      <a:solidFill>
                        <a:schemeClr val="tx1"/>
                      </a:solidFill>
                      <a:prstDash val="solid"/>
                      <a:round/>
                      <a:headEnd type="none" w="med" len="med"/>
                      <a:tailEnd type="none" w="med" len="med"/>
                    </a:lnR>
                    <a:solidFill>
                      <a:srgbClr val="99CCFF"/>
                    </a:solidFill>
                  </a:tcPr>
                </a:tc>
                <a:tc>
                  <a:txBody>
                    <a:bodyPr/>
                    <a:lstStyle/>
                    <a:p>
                      <a:pPr algn="r"/>
                      <a:r>
                        <a:rPr kumimoji="1" lang="en-US" altLang="ja-JP" sz="1400" b="1" dirty="0"/>
                        <a:t>47</a:t>
                      </a:r>
                      <a:r>
                        <a:rPr kumimoji="1" lang="ja-JP" altLang="en-US" sz="1400" b="1" dirty="0"/>
                        <a:t>億円</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9CCFF"/>
                    </a:solidFill>
                  </a:tcPr>
                </a:tc>
                <a:tc>
                  <a:txBody>
                    <a:bodyPr/>
                    <a:lstStyle/>
                    <a:p>
                      <a:pPr algn="r"/>
                      <a:r>
                        <a:rPr kumimoji="1" lang="en-US" altLang="ja-JP" sz="1400" b="1" dirty="0"/>
                        <a:t>48</a:t>
                      </a:r>
                      <a:r>
                        <a:rPr kumimoji="1" lang="ja-JP" altLang="en-US" sz="1400" b="1" dirty="0"/>
                        <a:t>億円</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9CCFF"/>
                    </a:solidFill>
                  </a:tcPr>
                </a:tc>
                <a:tc>
                  <a:txBody>
                    <a:bodyPr/>
                    <a:lstStyle/>
                    <a:p>
                      <a:pPr algn="r"/>
                      <a:r>
                        <a:rPr kumimoji="1" lang="en-US" altLang="ja-JP" sz="1400" b="1" dirty="0"/>
                        <a:t>48</a:t>
                      </a:r>
                      <a:r>
                        <a:rPr kumimoji="1" lang="ja-JP" altLang="en-US" sz="1400" b="1" dirty="0"/>
                        <a:t>億円</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9CCFF"/>
                    </a:solidFill>
                  </a:tcPr>
                </a:tc>
                <a:tc>
                  <a:txBody>
                    <a:bodyPr/>
                    <a:lstStyle/>
                    <a:p>
                      <a:pPr algn="r"/>
                      <a:r>
                        <a:rPr kumimoji="1" lang="en-US" altLang="ja-JP" sz="1400" b="1" dirty="0"/>
                        <a:t>49</a:t>
                      </a:r>
                      <a:r>
                        <a:rPr kumimoji="1" lang="ja-JP" altLang="en-US" sz="1400" b="1" dirty="0"/>
                        <a:t>億円</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9CCFF"/>
                    </a:solidFill>
                  </a:tcPr>
                </a:tc>
                <a:tc>
                  <a:txBody>
                    <a:bodyPr/>
                    <a:lstStyle/>
                    <a:p>
                      <a:pPr algn="r"/>
                      <a:r>
                        <a:rPr kumimoji="1" lang="en-US" altLang="ja-JP" sz="1400" b="1" dirty="0"/>
                        <a:t>49</a:t>
                      </a:r>
                      <a:r>
                        <a:rPr kumimoji="1" lang="ja-JP" altLang="en-US" sz="1400" b="1" dirty="0"/>
                        <a:t>億円</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rgbClr val="99CCFF"/>
                    </a:solidFill>
                  </a:tcPr>
                </a:tc>
                <a:extLst>
                  <a:ext uri="{0D108BD9-81ED-4DB2-BD59-A6C34878D82A}">
                    <a16:rowId xmlns:a16="http://schemas.microsoft.com/office/drawing/2014/main" val="2816607037"/>
                  </a:ext>
                </a:extLst>
              </a:tr>
              <a:tr h="370840">
                <a:tc>
                  <a:txBody>
                    <a:bodyPr/>
                    <a:lstStyle/>
                    <a:p>
                      <a:pPr algn="ctr"/>
                      <a:r>
                        <a:rPr kumimoji="1" lang="ja-JP" altLang="en-US" sz="1400" dirty="0"/>
                        <a:t>営業利益</a:t>
                      </a:r>
                    </a:p>
                  </a:txBody>
                  <a:tcPr>
                    <a:solidFill>
                      <a:srgbClr val="CCECFF"/>
                    </a:solidFill>
                  </a:tcPr>
                </a:tc>
                <a:tc>
                  <a:txBody>
                    <a:bodyPr/>
                    <a:lstStyle/>
                    <a:p>
                      <a:pPr algn="r"/>
                      <a:r>
                        <a:rPr kumimoji="1" lang="en-US" altLang="ja-JP" sz="1400" dirty="0"/>
                        <a:t>27</a:t>
                      </a:r>
                      <a:r>
                        <a:rPr kumimoji="1" lang="ja-JP" altLang="en-US" sz="1400" dirty="0"/>
                        <a:t>億円</a:t>
                      </a:r>
                    </a:p>
                  </a:txBody>
                  <a:tcPr>
                    <a:solidFill>
                      <a:srgbClr val="CCECFF"/>
                    </a:solidFill>
                  </a:tcPr>
                </a:tc>
                <a:tc>
                  <a:txBody>
                    <a:bodyPr/>
                    <a:lstStyle/>
                    <a:p>
                      <a:pPr algn="r"/>
                      <a:r>
                        <a:rPr kumimoji="1" lang="en-US" altLang="ja-JP" sz="1400" dirty="0"/>
                        <a:t>25</a:t>
                      </a:r>
                      <a:r>
                        <a:rPr kumimoji="1" lang="ja-JP" altLang="en-US" sz="1400" dirty="0"/>
                        <a:t>億円</a:t>
                      </a:r>
                    </a:p>
                  </a:txBody>
                  <a:tcPr>
                    <a:solidFill>
                      <a:srgbClr val="CCECFF"/>
                    </a:solidFill>
                  </a:tcPr>
                </a:tc>
                <a:tc>
                  <a:txBody>
                    <a:bodyPr/>
                    <a:lstStyle/>
                    <a:p>
                      <a:pPr algn="r"/>
                      <a:r>
                        <a:rPr kumimoji="1" lang="en-US" altLang="ja-JP" sz="1400" dirty="0"/>
                        <a:t>20</a:t>
                      </a:r>
                      <a:r>
                        <a:rPr kumimoji="1" lang="ja-JP" altLang="en-US" sz="1400" dirty="0"/>
                        <a:t>億円</a:t>
                      </a:r>
                    </a:p>
                  </a:txBody>
                  <a:tcPr>
                    <a:solidFill>
                      <a:srgbClr val="CCECFF"/>
                    </a:solidFill>
                  </a:tcPr>
                </a:tc>
                <a:tc>
                  <a:txBody>
                    <a:bodyPr/>
                    <a:lstStyle/>
                    <a:p>
                      <a:pPr algn="r"/>
                      <a:r>
                        <a:rPr kumimoji="1" lang="en-US" altLang="ja-JP" sz="1400" dirty="0"/>
                        <a:t>17</a:t>
                      </a:r>
                      <a:r>
                        <a:rPr kumimoji="1" lang="ja-JP" altLang="en-US" sz="1400" dirty="0"/>
                        <a:t>億円</a:t>
                      </a:r>
                    </a:p>
                  </a:txBody>
                  <a:tcPr>
                    <a:solidFill>
                      <a:srgbClr val="CCECFF"/>
                    </a:solidFill>
                  </a:tcPr>
                </a:tc>
                <a:tc>
                  <a:txBody>
                    <a:bodyPr/>
                    <a:lstStyle/>
                    <a:p>
                      <a:pPr algn="r"/>
                      <a:r>
                        <a:rPr kumimoji="1" lang="en-US" altLang="ja-JP" sz="1400" dirty="0"/>
                        <a:t>16</a:t>
                      </a:r>
                      <a:r>
                        <a:rPr kumimoji="1" lang="ja-JP" altLang="en-US" sz="1400" dirty="0"/>
                        <a:t>億円</a:t>
                      </a:r>
                    </a:p>
                  </a:txBody>
                  <a:tcPr>
                    <a:solidFill>
                      <a:srgbClr val="CCECFF"/>
                    </a:solidFill>
                  </a:tcPr>
                </a:tc>
                <a:extLst>
                  <a:ext uri="{0D108BD9-81ED-4DB2-BD59-A6C34878D82A}">
                    <a16:rowId xmlns:a16="http://schemas.microsoft.com/office/drawing/2014/main" val="115252808"/>
                  </a:ext>
                </a:extLst>
              </a:tr>
            </a:tbl>
          </a:graphicData>
        </a:graphic>
      </p:graphicFrame>
      <p:graphicFrame>
        <p:nvGraphicFramePr>
          <p:cNvPr id="9" name="表 8">
            <a:extLst>
              <a:ext uri="{FF2B5EF4-FFF2-40B4-BE49-F238E27FC236}">
                <a16:creationId xmlns:a16="http://schemas.microsoft.com/office/drawing/2014/main" id="{D5ED8B24-495E-4574-B08C-8451A578A4CD}"/>
              </a:ext>
            </a:extLst>
          </p:cNvPr>
          <p:cNvGraphicFramePr>
            <a:graphicFrameLocks noGrp="1"/>
          </p:cNvGraphicFramePr>
          <p:nvPr>
            <p:extLst>
              <p:ext uri="{D42A27DB-BD31-4B8C-83A1-F6EECF244321}">
                <p14:modId xmlns:p14="http://schemas.microsoft.com/office/powerpoint/2010/main" val="1839607497"/>
              </p:ext>
            </p:extLst>
          </p:nvPr>
        </p:nvGraphicFramePr>
        <p:xfrm>
          <a:off x="564661" y="2887356"/>
          <a:ext cx="7440006" cy="1549126"/>
        </p:xfrm>
        <a:graphic>
          <a:graphicData uri="http://schemas.openxmlformats.org/drawingml/2006/table">
            <a:tbl>
              <a:tblPr firstRow="1" bandRow="1">
                <a:solidFill>
                  <a:srgbClr val="00B0F0"/>
                </a:solidFill>
                <a:tableStyleId>{5C22544A-7EE6-4342-B048-85BDC9FD1C3A}</a:tableStyleId>
              </a:tblPr>
              <a:tblGrid>
                <a:gridCol w="1240001">
                  <a:extLst>
                    <a:ext uri="{9D8B030D-6E8A-4147-A177-3AD203B41FA5}">
                      <a16:colId xmlns:a16="http://schemas.microsoft.com/office/drawing/2014/main" val="2664294709"/>
                    </a:ext>
                  </a:extLst>
                </a:gridCol>
                <a:gridCol w="1240001">
                  <a:extLst>
                    <a:ext uri="{9D8B030D-6E8A-4147-A177-3AD203B41FA5}">
                      <a16:colId xmlns:a16="http://schemas.microsoft.com/office/drawing/2014/main" val="3127729177"/>
                    </a:ext>
                  </a:extLst>
                </a:gridCol>
                <a:gridCol w="1240001">
                  <a:extLst>
                    <a:ext uri="{9D8B030D-6E8A-4147-A177-3AD203B41FA5}">
                      <a16:colId xmlns:a16="http://schemas.microsoft.com/office/drawing/2014/main" val="2839688234"/>
                    </a:ext>
                  </a:extLst>
                </a:gridCol>
                <a:gridCol w="1240001">
                  <a:extLst>
                    <a:ext uri="{9D8B030D-6E8A-4147-A177-3AD203B41FA5}">
                      <a16:colId xmlns:a16="http://schemas.microsoft.com/office/drawing/2014/main" val="2190369729"/>
                    </a:ext>
                  </a:extLst>
                </a:gridCol>
                <a:gridCol w="1240001">
                  <a:extLst>
                    <a:ext uri="{9D8B030D-6E8A-4147-A177-3AD203B41FA5}">
                      <a16:colId xmlns:a16="http://schemas.microsoft.com/office/drawing/2014/main" val="3390803320"/>
                    </a:ext>
                  </a:extLst>
                </a:gridCol>
                <a:gridCol w="1240001">
                  <a:extLst>
                    <a:ext uri="{9D8B030D-6E8A-4147-A177-3AD203B41FA5}">
                      <a16:colId xmlns:a16="http://schemas.microsoft.com/office/drawing/2014/main" val="2994287063"/>
                    </a:ext>
                  </a:extLst>
                </a:gridCol>
              </a:tblGrid>
              <a:tr h="329926">
                <a:tc>
                  <a:txBody>
                    <a:bodyPr/>
                    <a:lstStyle/>
                    <a:p>
                      <a:pPr algn="ctr"/>
                      <a:r>
                        <a:rPr kumimoji="1" lang="ja-JP" altLang="en-US" sz="1400" dirty="0"/>
                        <a:t>項　目</a:t>
                      </a:r>
                    </a:p>
                  </a:txBody>
                  <a:tcPr>
                    <a:solidFill>
                      <a:srgbClr val="00B0F0"/>
                    </a:solidFill>
                  </a:tcPr>
                </a:tc>
                <a:tc>
                  <a:txBody>
                    <a:bodyPr/>
                    <a:lstStyle/>
                    <a:p>
                      <a:pPr algn="ctr"/>
                      <a:r>
                        <a:rPr kumimoji="1" lang="en-US" altLang="ja-JP" sz="1400" dirty="0"/>
                        <a:t>2020</a:t>
                      </a:r>
                      <a:r>
                        <a:rPr kumimoji="1" lang="ja-JP" altLang="en-US" sz="1400" dirty="0"/>
                        <a:t>年度</a:t>
                      </a:r>
                    </a:p>
                  </a:txBody>
                  <a:tcPr>
                    <a:solidFill>
                      <a:srgbClr val="00B0F0"/>
                    </a:solidFill>
                  </a:tcPr>
                </a:tc>
                <a:tc>
                  <a:txBody>
                    <a:bodyPr/>
                    <a:lstStyle/>
                    <a:p>
                      <a:pPr algn="ctr"/>
                      <a:r>
                        <a:rPr kumimoji="1" lang="en-US" altLang="ja-JP" sz="1400" dirty="0"/>
                        <a:t>2021</a:t>
                      </a:r>
                      <a:r>
                        <a:rPr kumimoji="1" lang="ja-JP" altLang="en-US" sz="1400" dirty="0"/>
                        <a:t>年度</a:t>
                      </a:r>
                    </a:p>
                  </a:txBody>
                  <a:tcPr>
                    <a:solidFill>
                      <a:srgbClr val="00B0F0"/>
                    </a:solidFill>
                  </a:tcPr>
                </a:tc>
                <a:tc>
                  <a:txBody>
                    <a:bodyPr/>
                    <a:lstStyle/>
                    <a:p>
                      <a:pPr algn="ctr"/>
                      <a:r>
                        <a:rPr kumimoji="1" lang="en-US" altLang="ja-JP" sz="1400" dirty="0"/>
                        <a:t>2022</a:t>
                      </a:r>
                      <a:r>
                        <a:rPr kumimoji="1" lang="ja-JP" altLang="en-US" sz="1400" dirty="0"/>
                        <a:t>年度</a:t>
                      </a:r>
                    </a:p>
                  </a:txBody>
                  <a:tcPr>
                    <a:solidFill>
                      <a:srgbClr val="00B0F0"/>
                    </a:solidFill>
                  </a:tcPr>
                </a:tc>
                <a:tc>
                  <a:txBody>
                    <a:bodyPr/>
                    <a:lstStyle/>
                    <a:p>
                      <a:pPr algn="ctr"/>
                      <a:r>
                        <a:rPr kumimoji="1" lang="en-US" altLang="ja-JP" sz="1400" dirty="0"/>
                        <a:t>2023</a:t>
                      </a:r>
                      <a:r>
                        <a:rPr kumimoji="1" lang="ja-JP" altLang="en-US" sz="1400" dirty="0"/>
                        <a:t>年度</a:t>
                      </a:r>
                    </a:p>
                  </a:txBody>
                  <a:tcPr>
                    <a:solidFill>
                      <a:srgbClr val="00B0F0"/>
                    </a:solidFill>
                  </a:tcPr>
                </a:tc>
                <a:tc>
                  <a:txBody>
                    <a:bodyPr/>
                    <a:lstStyle/>
                    <a:p>
                      <a:pPr algn="ctr"/>
                      <a:r>
                        <a:rPr kumimoji="1" lang="en-US" altLang="ja-JP" sz="1400" dirty="0"/>
                        <a:t>2024</a:t>
                      </a:r>
                      <a:r>
                        <a:rPr kumimoji="1" lang="ja-JP" altLang="en-US" sz="1400" dirty="0"/>
                        <a:t>年度</a:t>
                      </a:r>
                    </a:p>
                  </a:txBody>
                  <a:tcPr>
                    <a:solidFill>
                      <a:srgbClr val="00B0F0"/>
                    </a:solidFill>
                  </a:tcPr>
                </a:tc>
                <a:extLst>
                  <a:ext uri="{0D108BD9-81ED-4DB2-BD59-A6C34878D82A}">
                    <a16:rowId xmlns:a16="http://schemas.microsoft.com/office/drawing/2014/main" val="2658980292"/>
                  </a:ext>
                </a:extLst>
              </a:tr>
              <a:tr h="297678">
                <a:tc>
                  <a:txBody>
                    <a:bodyPr/>
                    <a:lstStyle/>
                    <a:p>
                      <a:pPr algn="ctr"/>
                      <a:r>
                        <a:rPr kumimoji="1" lang="ja-JP" altLang="en-US" sz="1400" dirty="0"/>
                        <a:t>車両</a:t>
                      </a:r>
                    </a:p>
                  </a:txBody>
                  <a:tcPr>
                    <a:solidFill>
                      <a:srgbClr val="99CCFF"/>
                    </a:solidFill>
                  </a:tcPr>
                </a:tc>
                <a:tc>
                  <a:txBody>
                    <a:bodyPr/>
                    <a:lstStyle/>
                    <a:p>
                      <a:pPr algn="r"/>
                      <a:r>
                        <a:rPr kumimoji="1" lang="en-US" altLang="ja-JP" sz="1400" dirty="0"/>
                        <a:t>10</a:t>
                      </a:r>
                      <a:r>
                        <a:rPr kumimoji="1" lang="ja-JP" altLang="en-US" sz="1400" dirty="0"/>
                        <a:t>億円</a:t>
                      </a:r>
                    </a:p>
                  </a:txBody>
                  <a:tcPr>
                    <a:solidFill>
                      <a:srgbClr val="99CCFF"/>
                    </a:solidFill>
                  </a:tcPr>
                </a:tc>
                <a:tc>
                  <a:txBody>
                    <a:bodyPr/>
                    <a:lstStyle/>
                    <a:p>
                      <a:pPr algn="r"/>
                      <a:r>
                        <a:rPr kumimoji="1" lang="en-US" altLang="ja-JP" sz="1400" dirty="0"/>
                        <a:t>30</a:t>
                      </a:r>
                      <a:r>
                        <a:rPr kumimoji="1" lang="ja-JP" altLang="en-US" sz="1400" dirty="0"/>
                        <a:t>億円</a:t>
                      </a:r>
                    </a:p>
                  </a:txBody>
                  <a:tcPr>
                    <a:solidFill>
                      <a:srgbClr val="99CCFF"/>
                    </a:solidFill>
                  </a:tcPr>
                </a:tc>
                <a:tc>
                  <a:txBody>
                    <a:bodyPr/>
                    <a:lstStyle/>
                    <a:p>
                      <a:pPr algn="r"/>
                      <a:r>
                        <a:rPr kumimoji="1" lang="en-US" altLang="ja-JP" sz="1400" dirty="0"/>
                        <a:t>40</a:t>
                      </a:r>
                      <a:r>
                        <a:rPr kumimoji="1" lang="ja-JP" altLang="en-US" sz="1400" dirty="0"/>
                        <a:t>億円</a:t>
                      </a:r>
                    </a:p>
                  </a:txBody>
                  <a:tcPr>
                    <a:solidFill>
                      <a:srgbClr val="99CCFF"/>
                    </a:solidFill>
                  </a:tcPr>
                </a:tc>
                <a:tc>
                  <a:txBody>
                    <a:bodyPr/>
                    <a:lstStyle/>
                    <a:p>
                      <a:pPr algn="ctr"/>
                      <a:r>
                        <a:rPr kumimoji="1" lang="en-US" altLang="ja-JP" sz="1400" dirty="0"/>
                        <a:t>-----</a:t>
                      </a:r>
                      <a:endParaRPr kumimoji="1" lang="ja-JP" altLang="en-US" sz="1400" dirty="0"/>
                    </a:p>
                  </a:txBody>
                  <a:tcPr>
                    <a:solidFill>
                      <a:srgbClr val="99CCFF"/>
                    </a:solidFill>
                  </a:tcPr>
                </a:tc>
                <a:tc>
                  <a:txBody>
                    <a:bodyPr/>
                    <a:lstStyle/>
                    <a:p>
                      <a:pPr algn="ctr"/>
                      <a:r>
                        <a:rPr kumimoji="1" lang="en-US" altLang="ja-JP" sz="1400" dirty="0"/>
                        <a:t>-----</a:t>
                      </a:r>
                      <a:endParaRPr kumimoji="1" lang="ja-JP" altLang="en-US" sz="1400" dirty="0"/>
                    </a:p>
                  </a:txBody>
                  <a:tcPr>
                    <a:solidFill>
                      <a:srgbClr val="99CCFF"/>
                    </a:solidFill>
                  </a:tcPr>
                </a:tc>
                <a:extLst>
                  <a:ext uri="{0D108BD9-81ED-4DB2-BD59-A6C34878D82A}">
                    <a16:rowId xmlns:a16="http://schemas.microsoft.com/office/drawing/2014/main" val="2816607037"/>
                  </a:ext>
                </a:extLst>
              </a:tr>
              <a:tr h="297678">
                <a:tc>
                  <a:txBody>
                    <a:bodyPr/>
                    <a:lstStyle/>
                    <a:p>
                      <a:pPr algn="ctr"/>
                      <a:r>
                        <a:rPr kumimoji="1" lang="ja-JP" altLang="en-US" sz="1400" dirty="0"/>
                        <a:t>安全投資等</a:t>
                      </a:r>
                    </a:p>
                  </a:txBody>
                  <a:tcPr>
                    <a:solidFill>
                      <a:srgbClr val="CCECFF"/>
                    </a:solidFill>
                  </a:tcPr>
                </a:tc>
                <a:tc>
                  <a:txBody>
                    <a:bodyPr/>
                    <a:lstStyle/>
                    <a:p>
                      <a:pPr algn="r"/>
                      <a:r>
                        <a:rPr kumimoji="1" lang="en-US" altLang="ja-JP" sz="1400" dirty="0"/>
                        <a:t>28</a:t>
                      </a:r>
                      <a:r>
                        <a:rPr kumimoji="1" lang="ja-JP" altLang="en-US" sz="1400" dirty="0"/>
                        <a:t>億円</a:t>
                      </a:r>
                    </a:p>
                  </a:txBody>
                  <a:tcPr>
                    <a:solidFill>
                      <a:srgbClr val="CCECFF"/>
                    </a:solidFill>
                  </a:tcPr>
                </a:tc>
                <a:tc>
                  <a:txBody>
                    <a:bodyPr/>
                    <a:lstStyle/>
                    <a:p>
                      <a:pPr algn="r"/>
                      <a:r>
                        <a:rPr kumimoji="1" lang="en-US" altLang="ja-JP" sz="1400" dirty="0"/>
                        <a:t>35</a:t>
                      </a:r>
                      <a:r>
                        <a:rPr kumimoji="1" lang="ja-JP" altLang="en-US" sz="1400" dirty="0"/>
                        <a:t>億円</a:t>
                      </a:r>
                    </a:p>
                  </a:txBody>
                  <a:tcPr>
                    <a:solidFill>
                      <a:srgbClr val="CCECFF"/>
                    </a:solidFill>
                  </a:tcPr>
                </a:tc>
                <a:tc>
                  <a:txBody>
                    <a:bodyPr/>
                    <a:lstStyle/>
                    <a:p>
                      <a:pPr algn="r"/>
                      <a:r>
                        <a:rPr kumimoji="1" lang="en-US" altLang="ja-JP" sz="1400" dirty="0"/>
                        <a:t>29</a:t>
                      </a:r>
                      <a:r>
                        <a:rPr kumimoji="1" lang="ja-JP" altLang="en-US" sz="1400" dirty="0"/>
                        <a:t>億円</a:t>
                      </a:r>
                    </a:p>
                  </a:txBody>
                  <a:tcPr>
                    <a:solidFill>
                      <a:srgbClr val="CCECFF"/>
                    </a:solidFill>
                  </a:tcPr>
                </a:tc>
                <a:tc>
                  <a:txBody>
                    <a:bodyPr/>
                    <a:lstStyle/>
                    <a:p>
                      <a:pPr algn="r"/>
                      <a:r>
                        <a:rPr kumimoji="1" lang="en-US" altLang="ja-JP" sz="1400" dirty="0"/>
                        <a:t>11</a:t>
                      </a:r>
                      <a:r>
                        <a:rPr kumimoji="1" lang="ja-JP" altLang="en-US" sz="1400" dirty="0"/>
                        <a:t>億円</a:t>
                      </a:r>
                    </a:p>
                  </a:txBody>
                  <a:tcPr>
                    <a:solidFill>
                      <a:srgbClr val="CCECFF"/>
                    </a:solidFill>
                  </a:tcPr>
                </a:tc>
                <a:tc>
                  <a:txBody>
                    <a:bodyPr/>
                    <a:lstStyle/>
                    <a:p>
                      <a:pPr algn="r"/>
                      <a:r>
                        <a:rPr kumimoji="1" lang="en-US" altLang="ja-JP" sz="1400" dirty="0"/>
                        <a:t>22</a:t>
                      </a:r>
                      <a:r>
                        <a:rPr kumimoji="1" lang="ja-JP" altLang="en-US" sz="1400" dirty="0"/>
                        <a:t>億円</a:t>
                      </a:r>
                    </a:p>
                  </a:txBody>
                  <a:tcPr>
                    <a:solidFill>
                      <a:srgbClr val="CCECFF"/>
                    </a:solidFill>
                  </a:tcPr>
                </a:tc>
                <a:extLst>
                  <a:ext uri="{0D108BD9-81ED-4DB2-BD59-A6C34878D82A}">
                    <a16:rowId xmlns:a16="http://schemas.microsoft.com/office/drawing/2014/main" val="115252808"/>
                  </a:ext>
                </a:extLst>
              </a:tr>
              <a:tr h="297678">
                <a:tc>
                  <a:txBody>
                    <a:bodyPr/>
                    <a:lstStyle/>
                    <a:p>
                      <a:pPr algn="ctr"/>
                      <a:r>
                        <a:rPr kumimoji="1" lang="ja-JP" altLang="en-US" sz="1400" dirty="0"/>
                        <a:t>南伸事業</a:t>
                      </a:r>
                    </a:p>
                  </a:txBody>
                  <a:tcPr>
                    <a:solidFill>
                      <a:srgbClr val="99CCFF"/>
                    </a:solidFill>
                  </a:tcPr>
                </a:tc>
                <a:tc>
                  <a:txBody>
                    <a:bodyPr/>
                    <a:lstStyle/>
                    <a:p>
                      <a:pPr algn="r"/>
                      <a:r>
                        <a:rPr kumimoji="1" lang="en-US" altLang="ja-JP" sz="1400" dirty="0"/>
                        <a:t>1</a:t>
                      </a:r>
                      <a:r>
                        <a:rPr kumimoji="1" lang="ja-JP" altLang="en-US" sz="1400" dirty="0"/>
                        <a:t>億円</a:t>
                      </a:r>
                    </a:p>
                  </a:txBody>
                  <a:tcPr>
                    <a:solidFill>
                      <a:srgbClr val="99CCFF"/>
                    </a:solidFill>
                  </a:tcPr>
                </a:tc>
                <a:tc>
                  <a:txBody>
                    <a:bodyPr/>
                    <a:lstStyle/>
                    <a:p>
                      <a:pPr algn="r"/>
                      <a:r>
                        <a:rPr kumimoji="1" lang="en-US" altLang="ja-JP" sz="1400" dirty="0"/>
                        <a:t>3</a:t>
                      </a:r>
                      <a:r>
                        <a:rPr kumimoji="1" lang="ja-JP" altLang="en-US" sz="1400" dirty="0"/>
                        <a:t>億円</a:t>
                      </a:r>
                    </a:p>
                  </a:txBody>
                  <a:tcPr>
                    <a:solidFill>
                      <a:srgbClr val="99CCFF"/>
                    </a:solidFill>
                  </a:tcPr>
                </a:tc>
                <a:tc>
                  <a:txBody>
                    <a:bodyPr/>
                    <a:lstStyle/>
                    <a:p>
                      <a:pPr algn="r"/>
                      <a:r>
                        <a:rPr kumimoji="1" lang="en-US" altLang="ja-JP" sz="1400" dirty="0"/>
                        <a:t>3</a:t>
                      </a:r>
                      <a:r>
                        <a:rPr kumimoji="1" lang="ja-JP" altLang="en-US" sz="1400" dirty="0"/>
                        <a:t>億円</a:t>
                      </a:r>
                    </a:p>
                  </a:txBody>
                  <a:tcPr>
                    <a:solidFill>
                      <a:srgbClr val="99CCFF"/>
                    </a:solidFill>
                  </a:tcPr>
                </a:tc>
                <a:tc>
                  <a:txBody>
                    <a:bodyPr/>
                    <a:lstStyle/>
                    <a:p>
                      <a:pPr algn="r"/>
                      <a:r>
                        <a:rPr kumimoji="1" lang="en-US" altLang="ja-JP" sz="1400" dirty="0"/>
                        <a:t>13</a:t>
                      </a:r>
                      <a:r>
                        <a:rPr kumimoji="1" lang="ja-JP" altLang="en-US" sz="1400" dirty="0"/>
                        <a:t>億円</a:t>
                      </a:r>
                    </a:p>
                  </a:txBody>
                  <a:tcPr>
                    <a:solidFill>
                      <a:srgbClr val="99CCFF"/>
                    </a:solidFill>
                  </a:tcPr>
                </a:tc>
                <a:tc>
                  <a:txBody>
                    <a:bodyPr/>
                    <a:lstStyle/>
                    <a:p>
                      <a:pPr algn="r"/>
                      <a:r>
                        <a:rPr kumimoji="1" lang="en-US" altLang="ja-JP" sz="1400" dirty="0"/>
                        <a:t>16</a:t>
                      </a:r>
                      <a:r>
                        <a:rPr kumimoji="1" lang="ja-JP" altLang="en-US" sz="1400" dirty="0"/>
                        <a:t>億円</a:t>
                      </a:r>
                    </a:p>
                  </a:txBody>
                  <a:tcPr>
                    <a:solidFill>
                      <a:srgbClr val="99CCFF"/>
                    </a:solidFill>
                  </a:tcPr>
                </a:tc>
                <a:extLst>
                  <a:ext uri="{0D108BD9-81ED-4DB2-BD59-A6C34878D82A}">
                    <a16:rowId xmlns:a16="http://schemas.microsoft.com/office/drawing/2014/main" val="3766558433"/>
                  </a:ext>
                </a:extLst>
              </a:tr>
              <a:tr h="297678">
                <a:tc>
                  <a:txBody>
                    <a:bodyPr/>
                    <a:lstStyle/>
                    <a:p>
                      <a:pPr algn="ctr"/>
                      <a:r>
                        <a:rPr kumimoji="1" lang="ja-JP" altLang="en-US" sz="1400" dirty="0"/>
                        <a:t>計</a:t>
                      </a:r>
                    </a:p>
                  </a:txBody>
                  <a:tcPr>
                    <a:solidFill>
                      <a:srgbClr val="CCECFF"/>
                    </a:solidFill>
                  </a:tcPr>
                </a:tc>
                <a:tc>
                  <a:txBody>
                    <a:bodyPr/>
                    <a:lstStyle/>
                    <a:p>
                      <a:pPr algn="r"/>
                      <a:r>
                        <a:rPr kumimoji="1" lang="en-US" altLang="ja-JP" sz="1400" dirty="0"/>
                        <a:t>39</a:t>
                      </a:r>
                      <a:r>
                        <a:rPr kumimoji="1" lang="ja-JP" altLang="en-US" sz="1400" dirty="0"/>
                        <a:t>億円</a:t>
                      </a:r>
                    </a:p>
                  </a:txBody>
                  <a:tcPr>
                    <a:solidFill>
                      <a:srgbClr val="CCECFF"/>
                    </a:solidFill>
                  </a:tcPr>
                </a:tc>
                <a:tc>
                  <a:txBody>
                    <a:bodyPr/>
                    <a:lstStyle/>
                    <a:p>
                      <a:pPr algn="r"/>
                      <a:r>
                        <a:rPr kumimoji="1" lang="en-US" altLang="ja-JP" sz="1400" dirty="0"/>
                        <a:t>68</a:t>
                      </a:r>
                      <a:r>
                        <a:rPr kumimoji="1" lang="ja-JP" altLang="en-US" sz="1400" dirty="0"/>
                        <a:t>億円</a:t>
                      </a:r>
                    </a:p>
                  </a:txBody>
                  <a:tcPr>
                    <a:solidFill>
                      <a:srgbClr val="CCECFF"/>
                    </a:solidFill>
                  </a:tcPr>
                </a:tc>
                <a:tc>
                  <a:txBody>
                    <a:bodyPr/>
                    <a:lstStyle/>
                    <a:p>
                      <a:pPr algn="r"/>
                      <a:r>
                        <a:rPr kumimoji="1" lang="en-US" altLang="ja-JP" sz="1400" dirty="0"/>
                        <a:t>72</a:t>
                      </a:r>
                      <a:r>
                        <a:rPr kumimoji="1" lang="ja-JP" altLang="en-US" sz="1400" dirty="0"/>
                        <a:t>億円</a:t>
                      </a:r>
                    </a:p>
                  </a:txBody>
                  <a:tcPr>
                    <a:solidFill>
                      <a:srgbClr val="CCECFF"/>
                    </a:solidFill>
                  </a:tcPr>
                </a:tc>
                <a:tc>
                  <a:txBody>
                    <a:bodyPr/>
                    <a:lstStyle/>
                    <a:p>
                      <a:pPr algn="r"/>
                      <a:r>
                        <a:rPr kumimoji="1" lang="en-US" altLang="ja-JP" sz="1400" dirty="0"/>
                        <a:t>24</a:t>
                      </a:r>
                      <a:r>
                        <a:rPr kumimoji="1" lang="ja-JP" altLang="en-US" sz="1400" dirty="0"/>
                        <a:t>億円</a:t>
                      </a:r>
                    </a:p>
                  </a:txBody>
                  <a:tcPr>
                    <a:solidFill>
                      <a:srgbClr val="CCECFF"/>
                    </a:solidFill>
                  </a:tcPr>
                </a:tc>
                <a:tc>
                  <a:txBody>
                    <a:bodyPr/>
                    <a:lstStyle/>
                    <a:p>
                      <a:pPr algn="r"/>
                      <a:r>
                        <a:rPr kumimoji="1" lang="en-US" altLang="ja-JP" sz="1400" dirty="0"/>
                        <a:t>38</a:t>
                      </a:r>
                      <a:r>
                        <a:rPr kumimoji="1" lang="ja-JP" altLang="en-US" sz="1400" dirty="0"/>
                        <a:t>億円</a:t>
                      </a:r>
                    </a:p>
                  </a:txBody>
                  <a:tcPr>
                    <a:solidFill>
                      <a:srgbClr val="CCECFF"/>
                    </a:solidFill>
                  </a:tcPr>
                </a:tc>
                <a:extLst>
                  <a:ext uri="{0D108BD9-81ED-4DB2-BD59-A6C34878D82A}">
                    <a16:rowId xmlns:a16="http://schemas.microsoft.com/office/drawing/2014/main" val="1550299001"/>
                  </a:ext>
                </a:extLst>
              </a:tr>
            </a:tbl>
          </a:graphicData>
        </a:graphic>
      </p:graphicFrame>
      <p:sp>
        <p:nvSpPr>
          <p:cNvPr id="10" name="テキスト ボックス 9">
            <a:extLst>
              <a:ext uri="{FF2B5EF4-FFF2-40B4-BE49-F238E27FC236}">
                <a16:creationId xmlns:a16="http://schemas.microsoft.com/office/drawing/2014/main" id="{0D84D187-FA92-4E5C-A2C5-C582CFAFE1B3}"/>
              </a:ext>
            </a:extLst>
          </p:cNvPr>
          <p:cNvSpPr txBox="1"/>
          <p:nvPr/>
        </p:nvSpPr>
        <p:spPr>
          <a:xfrm>
            <a:off x="564661" y="2508686"/>
            <a:ext cx="1926867" cy="338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20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sz="1400" dirty="0"/>
              <a:t>設備投資計画</a:t>
            </a:r>
          </a:p>
        </p:txBody>
      </p:sp>
      <p:sp>
        <p:nvSpPr>
          <p:cNvPr id="11" name="テキスト ボックス 10">
            <a:extLst>
              <a:ext uri="{FF2B5EF4-FFF2-40B4-BE49-F238E27FC236}">
                <a16:creationId xmlns:a16="http://schemas.microsoft.com/office/drawing/2014/main" id="{7625072D-F3BE-4A3F-A450-A07FFE22F989}"/>
              </a:ext>
            </a:extLst>
          </p:cNvPr>
          <p:cNvSpPr txBox="1"/>
          <p:nvPr/>
        </p:nvSpPr>
        <p:spPr>
          <a:xfrm>
            <a:off x="554559" y="4555665"/>
            <a:ext cx="1801033" cy="307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長期財務目標</a:t>
            </a:r>
          </a:p>
        </p:txBody>
      </p:sp>
      <p:sp>
        <p:nvSpPr>
          <p:cNvPr id="8" name="正方形/長方形 7">
            <a:extLst>
              <a:ext uri="{FF2B5EF4-FFF2-40B4-BE49-F238E27FC236}">
                <a16:creationId xmlns:a16="http://schemas.microsoft.com/office/drawing/2014/main" id="{29A7657F-599C-4890-952D-A32A512B306F}"/>
              </a:ext>
            </a:extLst>
          </p:cNvPr>
          <p:cNvSpPr/>
          <p:nvPr/>
        </p:nvSpPr>
        <p:spPr>
          <a:xfrm>
            <a:off x="7155402" y="4783197"/>
            <a:ext cx="328474" cy="178420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DE113BDB-DEEA-4346-8C7D-98F3A6625B0A}"/>
              </a:ext>
            </a:extLst>
          </p:cNvPr>
          <p:cNvSpPr/>
          <p:nvPr/>
        </p:nvSpPr>
        <p:spPr>
          <a:xfrm>
            <a:off x="7030314" y="4651362"/>
            <a:ext cx="1857460" cy="21208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1">
            <a:noAutofit/>
          </a:bodyPr>
          <a:lstStyle/>
          <a:p>
            <a:r>
              <a:rPr kumimoji="1" lang="ja-JP" altLang="en-US" sz="1100" dirty="0">
                <a:solidFill>
                  <a:schemeClr val="tx1"/>
                </a:solidFill>
                <a:latin typeface="Meiryo UI" panose="020B0604030504040204" pitchFamily="50" charset="-128"/>
                <a:ea typeface="Meiryo UI" panose="020B0604030504040204" pitchFamily="50" charset="-128"/>
              </a:rPr>
              <a:t>（参考）南伸開業</a:t>
            </a:r>
          </a:p>
        </p:txBody>
      </p:sp>
      <p:sp>
        <p:nvSpPr>
          <p:cNvPr id="13" name="正方形/長方形 12">
            <a:extLst>
              <a:ext uri="{FF2B5EF4-FFF2-40B4-BE49-F238E27FC236}">
                <a16:creationId xmlns:a16="http://schemas.microsoft.com/office/drawing/2014/main" id="{AD3E8EC0-9D83-4A18-A0C5-B8D0C0771219}"/>
              </a:ext>
            </a:extLst>
          </p:cNvPr>
          <p:cNvSpPr/>
          <p:nvPr/>
        </p:nvSpPr>
        <p:spPr>
          <a:xfrm>
            <a:off x="8046612" y="3524435"/>
            <a:ext cx="1682324" cy="909701"/>
          </a:xfrm>
          <a:prstGeom prst="rect">
            <a:avLst/>
          </a:prstGeom>
          <a:solidFill>
            <a:srgbClr val="3399FF"/>
          </a:solidFill>
          <a:ln>
            <a:solidFill>
              <a:schemeClr val="bg2">
                <a:lumMod val="60000"/>
                <a:lumOff val="40000"/>
              </a:schemeClr>
            </a:solidFill>
          </a:ln>
        </p:spPr>
        <p:style>
          <a:lnRef idx="2">
            <a:schemeClr val="accent3"/>
          </a:lnRef>
          <a:fillRef idx="1">
            <a:schemeClr val="lt1"/>
          </a:fillRef>
          <a:effectRef idx="0">
            <a:schemeClr val="accent3"/>
          </a:effectRef>
          <a:fontRef idx="minor">
            <a:schemeClr val="dk1"/>
          </a:fontRef>
        </p:style>
        <p:txBody>
          <a:bodyPr wrap="square" rtlCol="0" anchor="ctr" anchorCtr="1">
            <a:noAutofit/>
          </a:bodyPr>
          <a:lstStyle/>
          <a:p>
            <a:r>
              <a:rPr kumimoji="1" lang="ja-JP" altLang="en-US" sz="1200" dirty="0">
                <a:solidFill>
                  <a:schemeClr val="bg1"/>
                </a:solidFill>
                <a:latin typeface="Meiryo UI" panose="020B0604030504040204" pitchFamily="50" charset="-128"/>
                <a:ea typeface="Meiryo UI" panose="020B0604030504040204" pitchFamily="50" charset="-128"/>
              </a:rPr>
              <a:t>アリーナ建設構想の計画が決まり次第、必要な投資を検討し実施してまいります</a:t>
            </a:r>
            <a:r>
              <a:rPr lang="ja-JP" altLang="en-US" sz="1200" dirty="0">
                <a:solidFill>
                  <a:schemeClr val="bg1"/>
                </a:solidFill>
                <a:latin typeface="Meiryo UI" panose="020B0604030504040204" pitchFamily="50" charset="-128"/>
                <a:ea typeface="Meiryo UI" panose="020B0604030504040204" pitchFamily="50" charset="-128"/>
              </a:rPr>
              <a:t>。</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936750BC-B028-45A9-AF0C-910924EBF5CB}"/>
              </a:ext>
            </a:extLst>
          </p:cNvPr>
          <p:cNvSpPr txBox="1"/>
          <p:nvPr/>
        </p:nvSpPr>
        <p:spPr>
          <a:xfrm>
            <a:off x="2491528" y="2528866"/>
            <a:ext cx="7089024" cy="333479"/>
          </a:xfrm>
          <a:prstGeom prst="rect">
            <a:avLst/>
          </a:prstGeom>
          <a:noFill/>
        </p:spPr>
        <p:txBody>
          <a:bodyPr wrap="square" rtlCol="0">
            <a:noAutofit/>
          </a:bodyPr>
          <a:lstStyle/>
          <a:p>
            <a:r>
              <a:rPr kumimoji="1" lang="en-US" altLang="ja-JP" sz="1400" dirty="0">
                <a:latin typeface="+mn-ea"/>
                <a:ea typeface="+mn-ea"/>
              </a:rPr>
              <a:t>2022</a:t>
            </a:r>
            <a:r>
              <a:rPr kumimoji="1" lang="ja-JP" altLang="en-US" sz="1400" dirty="0">
                <a:latin typeface="+mn-ea"/>
                <a:ea typeface="+mn-ea"/>
              </a:rPr>
              <a:t>年度までは、更新投資により、投資額が大きくなっております。</a:t>
            </a:r>
            <a:r>
              <a:rPr lang="ja-JP" altLang="en-US" sz="1400" dirty="0">
                <a:latin typeface="+mn-ea"/>
                <a:ea typeface="+mn-ea"/>
              </a:rPr>
              <a:t>　　　　　　　　</a:t>
            </a:r>
            <a:endParaRPr kumimoji="1" lang="ja-JP" altLang="en-US" sz="1400" dirty="0">
              <a:latin typeface="+mn-ea"/>
              <a:ea typeface="+mn-ea"/>
            </a:endParaRPr>
          </a:p>
        </p:txBody>
      </p:sp>
      <p:sp>
        <p:nvSpPr>
          <p:cNvPr id="17" name="テキスト ボックス 16">
            <a:extLst>
              <a:ext uri="{FF2B5EF4-FFF2-40B4-BE49-F238E27FC236}">
                <a16:creationId xmlns:a16="http://schemas.microsoft.com/office/drawing/2014/main" id="{B84F66F6-CA58-485F-9EDA-D5C2B51E0885}"/>
              </a:ext>
            </a:extLst>
          </p:cNvPr>
          <p:cNvSpPr txBox="1"/>
          <p:nvPr/>
        </p:nvSpPr>
        <p:spPr>
          <a:xfrm>
            <a:off x="2422124" y="4415385"/>
            <a:ext cx="4507182" cy="475614"/>
          </a:xfrm>
          <a:prstGeom prst="rect">
            <a:avLst/>
          </a:prstGeom>
          <a:noFill/>
        </p:spPr>
        <p:txBody>
          <a:bodyPr wrap="square" rtlCol="0">
            <a:noAutofit/>
          </a:bodyPr>
          <a:lstStyle/>
          <a:p>
            <a:r>
              <a:rPr kumimoji="1" lang="ja-JP" altLang="en-US" sz="1400" dirty="0">
                <a:latin typeface="Meiryo UI" panose="020B0604030504040204" pitchFamily="50" charset="-128"/>
                <a:ea typeface="Meiryo UI" panose="020B0604030504040204" pitchFamily="50" charset="-128"/>
              </a:rPr>
              <a:t>南伸に伴う初期投資で減価償却費などが増大いたしますが、開業後も黒字経営を維持してまいります。</a:t>
            </a:r>
          </a:p>
        </p:txBody>
      </p:sp>
      <p:sp>
        <p:nvSpPr>
          <p:cNvPr id="19" name="テキスト ボックス 18">
            <a:extLst>
              <a:ext uri="{FF2B5EF4-FFF2-40B4-BE49-F238E27FC236}">
                <a16:creationId xmlns:a16="http://schemas.microsoft.com/office/drawing/2014/main" id="{9FEF5655-5D79-41F6-BC8D-5BC939DFAC9C}"/>
              </a:ext>
            </a:extLst>
          </p:cNvPr>
          <p:cNvSpPr txBox="1"/>
          <p:nvPr/>
        </p:nvSpPr>
        <p:spPr>
          <a:xfrm>
            <a:off x="9219501" y="6586628"/>
            <a:ext cx="5831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ctr"/>
            <a:r>
              <a:rPr lang="ja-JP" altLang="en-US" sz="1400" dirty="0"/>
              <a:t>２０</a:t>
            </a:r>
          </a:p>
        </p:txBody>
      </p:sp>
      <p:sp>
        <p:nvSpPr>
          <p:cNvPr id="21" name="テキスト ボックス 20">
            <a:extLst>
              <a:ext uri="{FF2B5EF4-FFF2-40B4-BE49-F238E27FC236}">
                <a16:creationId xmlns:a16="http://schemas.microsoft.com/office/drawing/2014/main" id="{AEC27CEF-3838-4900-ABBF-6AC474F2E9DC}"/>
              </a:ext>
            </a:extLst>
          </p:cNvPr>
          <p:cNvSpPr txBox="1"/>
          <p:nvPr/>
        </p:nvSpPr>
        <p:spPr>
          <a:xfrm>
            <a:off x="2298582" y="759854"/>
            <a:ext cx="7726262" cy="487441"/>
          </a:xfrm>
          <a:prstGeom prst="rect">
            <a:avLst/>
          </a:prstGeom>
          <a:noFill/>
        </p:spPr>
        <p:txBody>
          <a:bodyPr wrap="square" rtlCol="0">
            <a:noAutofit/>
          </a:bodyPr>
          <a:lstStyle/>
          <a:p>
            <a:r>
              <a:rPr lang="ja-JP" altLang="en-US" sz="1400" dirty="0">
                <a:latin typeface="+mn-ea"/>
                <a:ea typeface="+mn-ea"/>
              </a:rPr>
              <a:t>設備投資計画の実現と南伸に向けた投資への備えのために、営業活動で生み出されたキャッシュフローである</a:t>
            </a:r>
            <a:r>
              <a:rPr kumimoji="1" lang="en-US" altLang="ja-JP" sz="1400" dirty="0">
                <a:latin typeface="+mn-ea"/>
                <a:ea typeface="+mn-ea"/>
              </a:rPr>
              <a:t>EBITDA</a:t>
            </a:r>
            <a:r>
              <a:rPr kumimoji="1" lang="ja-JP" altLang="en-US" sz="1400" dirty="0">
                <a:latin typeface="+mn-ea"/>
                <a:ea typeface="+mn-ea"/>
              </a:rPr>
              <a:t>（営業利益＋減価償却費）を財務</a:t>
            </a:r>
            <a:r>
              <a:rPr lang="ja-JP" altLang="en-US" sz="1400" dirty="0">
                <a:latin typeface="+mn-ea"/>
                <a:ea typeface="+mn-ea"/>
              </a:rPr>
              <a:t>目標とします。</a:t>
            </a:r>
            <a:endParaRPr kumimoji="1" lang="ja-JP" altLang="en-US" sz="1400" dirty="0">
              <a:latin typeface="+mn-ea"/>
              <a:ea typeface="+mn-ea"/>
            </a:endParaRPr>
          </a:p>
        </p:txBody>
      </p:sp>
      <p:graphicFrame>
        <p:nvGraphicFramePr>
          <p:cNvPr id="14" name="表 13">
            <a:extLst>
              <a:ext uri="{FF2B5EF4-FFF2-40B4-BE49-F238E27FC236}">
                <a16:creationId xmlns:a16="http://schemas.microsoft.com/office/drawing/2014/main" id="{AAEF11BC-E48B-4C7D-B574-54604DAEBDCF}"/>
              </a:ext>
            </a:extLst>
          </p:cNvPr>
          <p:cNvGraphicFramePr>
            <a:graphicFrameLocks noGrp="1"/>
          </p:cNvGraphicFramePr>
          <p:nvPr>
            <p:extLst>
              <p:ext uri="{D42A27DB-BD31-4B8C-83A1-F6EECF244321}">
                <p14:modId xmlns:p14="http://schemas.microsoft.com/office/powerpoint/2010/main" val="2224557989"/>
              </p:ext>
            </p:extLst>
          </p:nvPr>
        </p:nvGraphicFramePr>
        <p:xfrm>
          <a:off x="564661" y="1659381"/>
          <a:ext cx="7440006" cy="365760"/>
        </p:xfrm>
        <a:graphic>
          <a:graphicData uri="http://schemas.openxmlformats.org/drawingml/2006/table">
            <a:tbl>
              <a:tblPr/>
              <a:tblGrid>
                <a:gridCol w="7440006">
                  <a:extLst>
                    <a:ext uri="{9D8B030D-6E8A-4147-A177-3AD203B41FA5}">
                      <a16:colId xmlns:a16="http://schemas.microsoft.com/office/drawing/2014/main" val="2266748211"/>
                    </a:ext>
                  </a:extLst>
                </a:gridCol>
              </a:tblGrid>
              <a:tr h="354126">
                <a:tc>
                  <a:txBody>
                    <a:bodyPr/>
                    <a:lstStyle/>
                    <a:p>
                      <a:endParaRPr kumimoji="1" lang="ja-JP" altLang="en-US" dirty="0"/>
                    </a:p>
                  </a:txBody>
                  <a:tcPr>
                    <a:lnL w="28575" cmpd="sng">
                      <a:solidFill>
                        <a:schemeClr val="tx1"/>
                      </a:solidFill>
                      <a:prstDash val="solid"/>
                    </a:lnL>
                    <a:lnR w="28575" cap="flat" cmpd="sng" algn="ctr">
                      <a:noFill/>
                      <a:prstDash val="solid"/>
                      <a:round/>
                      <a:headEnd type="none" w="med" len="med"/>
                      <a:tailEnd type="none" w="med" len="med"/>
                    </a:lnR>
                    <a:lnT w="28575" cmpd="sng">
                      <a:solidFill>
                        <a:schemeClr val="tx1"/>
                      </a:solidFill>
                      <a:prstDash val="solid"/>
                    </a:lnT>
                    <a:lnB w="28575" cmpd="sng">
                      <a:solidFill>
                        <a:schemeClr val="tx1"/>
                      </a:solidFill>
                      <a:prstDash val="solid"/>
                    </a:lnB>
                  </a:tcPr>
                </a:tc>
                <a:extLst>
                  <a:ext uri="{0D108BD9-81ED-4DB2-BD59-A6C34878D82A}">
                    <a16:rowId xmlns:a16="http://schemas.microsoft.com/office/drawing/2014/main" val="1878027405"/>
                  </a:ext>
                </a:extLst>
              </a:tr>
            </a:tbl>
          </a:graphicData>
        </a:graphic>
      </p:graphicFrame>
    </p:spTree>
    <p:extLst>
      <p:ext uri="{BB962C8B-B14F-4D97-AF65-F5344CB8AC3E}">
        <p14:creationId xmlns:p14="http://schemas.microsoft.com/office/powerpoint/2010/main" val="199480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1015"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75492" y="1163032"/>
            <a:ext cx="9355015" cy="5386090"/>
          </a:xfrm>
          <a:prstGeom prst="rect">
            <a:avLst/>
          </a:prstGeom>
          <a:noFill/>
        </p:spPr>
        <p:txBody>
          <a:bodyPr wrap="square" rtlCol="0">
            <a:spAutoFit/>
          </a:bodyPr>
          <a:lstStyle/>
          <a:p>
            <a:pPr marL="358775">
              <a:spcBef>
                <a:spcPts val="1200"/>
              </a:spcBef>
            </a:pP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事業の変遷　　　　　　　　　　　　　　　　　　　　　　　　　　　　　　　　　　　　　　　　　　　  　</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現「中期経営計画」の３カ年（</a:t>
            </a: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2017-2019</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）の振返り　 　　　　　　　　　　　　　　  </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現「中期経営計画」の見直しの背景と新たな課題</a:t>
            </a: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」の戦略の全体像                                           </a:t>
            </a: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新「中期経営計画</a:t>
            </a: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基本戦略と</a:t>
            </a: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b="1" dirty="0" err="1">
                <a:latin typeface="Meiryo UI" panose="020B0604030504040204" pitchFamily="50" charset="-128"/>
                <a:ea typeface="Meiryo UI" panose="020B0604030504040204" pitchFamily="50" charset="-128"/>
                <a:cs typeface="Meiryo UI" panose="020B0604030504040204" pitchFamily="50" charset="-128"/>
              </a:rPr>
              <a:t>つの</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成長戦略</a:t>
            </a: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大阪モノレールグループの方向性</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en-US" altLang="ja-JP" sz="1800" b="1" dirty="0">
                <a:latin typeface="Meiryo UI" panose="020B0604030504040204" pitchFamily="50" charset="-128"/>
                <a:ea typeface="Meiryo UI" panose="020B0604030504040204" pitchFamily="50" charset="-128"/>
                <a:cs typeface="Meiryo UI" panose="020B0604030504040204" pitchFamily="50" charset="-128"/>
              </a:rPr>
              <a:t>SDGs</a:t>
            </a: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達成への貢献</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r>
              <a:rPr lang="ja-JP" altLang="en-US" sz="1800" b="1" dirty="0">
                <a:latin typeface="Meiryo UI" panose="020B0604030504040204" pitchFamily="50" charset="-128"/>
                <a:ea typeface="Meiryo UI" panose="020B0604030504040204" pitchFamily="50" charset="-128"/>
                <a:cs typeface="Meiryo UI" panose="020B0604030504040204" pitchFamily="50" charset="-128"/>
              </a:rPr>
              <a:t>数値目標</a:t>
            </a: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701675" indent="-342900">
              <a:spcBef>
                <a:spcPts val="1200"/>
              </a:spcBef>
              <a:buFont typeface="+mj-lt"/>
              <a:buAutoNum type="arabicPeriod"/>
            </a:pPr>
            <a:endParaRPr lang="en-US" altLang="ja-JP" sz="1800" b="1" dirty="0">
              <a:latin typeface="Meiryo UI" panose="020B0604030504040204" pitchFamily="50" charset="-128"/>
              <a:ea typeface="Meiryo UI" panose="020B0604030504040204" pitchFamily="50" charset="-128"/>
              <a:cs typeface="Meiryo UI" panose="020B0604030504040204" pitchFamily="50" charset="-128"/>
            </a:endParaRPr>
          </a:p>
          <a:p>
            <a:pPr marL="358775">
              <a:spcBef>
                <a:spcPts val="1200"/>
              </a:spcBef>
            </a:pP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 　</a:t>
            </a:r>
          </a:p>
        </p:txBody>
      </p:sp>
      <p:cxnSp>
        <p:nvCxnSpPr>
          <p:cNvPr id="8" name="直線コネクタ 7"/>
          <p:cNvCxnSpPr>
            <a:cxnSpLocks/>
          </p:cNvCxnSpPr>
          <p:nvPr/>
        </p:nvCxnSpPr>
        <p:spPr>
          <a:xfrm>
            <a:off x="6569476" y="2205647"/>
            <a:ext cx="19649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6014906" y="2634801"/>
            <a:ext cx="25194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cxnSpLocks/>
          </p:cNvCxnSpPr>
          <p:nvPr/>
        </p:nvCxnSpPr>
        <p:spPr>
          <a:xfrm>
            <a:off x="7882176" y="3429000"/>
            <a:ext cx="6522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C49D1FD-A15A-4939-9FDE-EC88D1A8D770}"/>
              </a:ext>
            </a:extLst>
          </p:cNvPr>
          <p:cNvCxnSpPr>
            <a:cxnSpLocks/>
          </p:cNvCxnSpPr>
          <p:nvPr/>
        </p:nvCxnSpPr>
        <p:spPr>
          <a:xfrm>
            <a:off x="4555222" y="3900497"/>
            <a:ext cx="39791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D06BF2FE-CC2B-41EF-BCD2-C35B3EFD12B5}"/>
              </a:ext>
            </a:extLst>
          </p:cNvPr>
          <p:cNvCxnSpPr>
            <a:cxnSpLocks/>
          </p:cNvCxnSpPr>
          <p:nvPr/>
        </p:nvCxnSpPr>
        <p:spPr>
          <a:xfrm>
            <a:off x="2223083" y="4762984"/>
            <a:ext cx="63113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965D4FD-1FD4-492E-BB1A-959D0188F9C2}"/>
              </a:ext>
            </a:extLst>
          </p:cNvPr>
          <p:cNvCxnSpPr>
            <a:cxnSpLocks/>
          </p:cNvCxnSpPr>
          <p:nvPr/>
        </p:nvCxnSpPr>
        <p:spPr>
          <a:xfrm>
            <a:off x="6014906" y="3078193"/>
            <a:ext cx="25194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E21A59D-C673-425B-9A58-A404F99DCD39}"/>
              </a:ext>
            </a:extLst>
          </p:cNvPr>
          <p:cNvCxnSpPr>
            <a:cxnSpLocks/>
          </p:cNvCxnSpPr>
          <p:nvPr/>
        </p:nvCxnSpPr>
        <p:spPr>
          <a:xfrm>
            <a:off x="2358869" y="1703796"/>
            <a:ext cx="61755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40D0C594-0D9B-4F6A-9752-B02086B7DC4D}"/>
              </a:ext>
            </a:extLst>
          </p:cNvPr>
          <p:cNvSpPr txBox="1"/>
          <p:nvPr/>
        </p:nvSpPr>
        <p:spPr>
          <a:xfrm>
            <a:off x="8853808" y="1493244"/>
            <a:ext cx="508305"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１</a:t>
            </a:r>
          </a:p>
        </p:txBody>
      </p:sp>
      <p:sp>
        <p:nvSpPr>
          <p:cNvPr id="18" name="テキスト ボックス 17">
            <a:extLst>
              <a:ext uri="{FF2B5EF4-FFF2-40B4-BE49-F238E27FC236}">
                <a16:creationId xmlns:a16="http://schemas.microsoft.com/office/drawing/2014/main" id="{2CB5EB91-17BC-499F-907D-872E0702D873}"/>
              </a:ext>
            </a:extLst>
          </p:cNvPr>
          <p:cNvSpPr txBox="1"/>
          <p:nvPr/>
        </p:nvSpPr>
        <p:spPr>
          <a:xfrm>
            <a:off x="8845419" y="1890568"/>
            <a:ext cx="508305"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２</a:t>
            </a:r>
          </a:p>
        </p:txBody>
      </p:sp>
      <p:sp>
        <p:nvSpPr>
          <p:cNvPr id="20" name="テキスト ボックス 19">
            <a:extLst>
              <a:ext uri="{FF2B5EF4-FFF2-40B4-BE49-F238E27FC236}">
                <a16:creationId xmlns:a16="http://schemas.microsoft.com/office/drawing/2014/main" id="{8F0DEB4E-C11F-46DF-8DB0-04AEEA492C23}"/>
              </a:ext>
            </a:extLst>
          </p:cNvPr>
          <p:cNvSpPr txBox="1"/>
          <p:nvPr/>
        </p:nvSpPr>
        <p:spPr>
          <a:xfrm>
            <a:off x="8853808" y="2324728"/>
            <a:ext cx="508305"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５</a:t>
            </a:r>
          </a:p>
        </p:txBody>
      </p:sp>
      <p:sp>
        <p:nvSpPr>
          <p:cNvPr id="21" name="テキスト ボックス 20">
            <a:extLst>
              <a:ext uri="{FF2B5EF4-FFF2-40B4-BE49-F238E27FC236}">
                <a16:creationId xmlns:a16="http://schemas.microsoft.com/office/drawing/2014/main" id="{79A8F2E9-7320-468B-A863-802971D1460F}"/>
              </a:ext>
            </a:extLst>
          </p:cNvPr>
          <p:cNvSpPr txBox="1"/>
          <p:nvPr/>
        </p:nvSpPr>
        <p:spPr>
          <a:xfrm>
            <a:off x="8853808" y="2775666"/>
            <a:ext cx="508305"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６</a:t>
            </a:r>
          </a:p>
        </p:txBody>
      </p:sp>
      <p:sp>
        <p:nvSpPr>
          <p:cNvPr id="22" name="テキスト ボックス 21">
            <a:extLst>
              <a:ext uri="{FF2B5EF4-FFF2-40B4-BE49-F238E27FC236}">
                <a16:creationId xmlns:a16="http://schemas.microsoft.com/office/drawing/2014/main" id="{DDAEE20B-383E-40C0-B056-D486EB4FE98B}"/>
              </a:ext>
            </a:extLst>
          </p:cNvPr>
          <p:cNvSpPr txBox="1"/>
          <p:nvPr/>
        </p:nvSpPr>
        <p:spPr>
          <a:xfrm>
            <a:off x="8853808" y="3202499"/>
            <a:ext cx="508305"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７</a:t>
            </a:r>
          </a:p>
        </p:txBody>
      </p:sp>
      <p:sp>
        <p:nvSpPr>
          <p:cNvPr id="23" name="テキスト ボックス 22">
            <a:extLst>
              <a:ext uri="{FF2B5EF4-FFF2-40B4-BE49-F238E27FC236}">
                <a16:creationId xmlns:a16="http://schemas.microsoft.com/office/drawing/2014/main" id="{C9D9C814-020F-49D3-932A-14BCACB9CA28}"/>
              </a:ext>
            </a:extLst>
          </p:cNvPr>
          <p:cNvSpPr txBox="1"/>
          <p:nvPr/>
        </p:nvSpPr>
        <p:spPr>
          <a:xfrm>
            <a:off x="8674218" y="3673558"/>
            <a:ext cx="687896"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１８</a:t>
            </a:r>
          </a:p>
        </p:txBody>
      </p:sp>
      <p:sp>
        <p:nvSpPr>
          <p:cNvPr id="24" name="テキスト ボックス 23">
            <a:extLst>
              <a:ext uri="{FF2B5EF4-FFF2-40B4-BE49-F238E27FC236}">
                <a16:creationId xmlns:a16="http://schemas.microsoft.com/office/drawing/2014/main" id="{6D619291-81E4-49A8-909D-384600E93860}"/>
              </a:ext>
            </a:extLst>
          </p:cNvPr>
          <p:cNvSpPr txBox="1"/>
          <p:nvPr/>
        </p:nvSpPr>
        <p:spPr>
          <a:xfrm>
            <a:off x="8674218" y="4558656"/>
            <a:ext cx="687896"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２０</a:t>
            </a:r>
          </a:p>
        </p:txBody>
      </p:sp>
      <p:sp>
        <p:nvSpPr>
          <p:cNvPr id="19" name="テキスト ボックス 18">
            <a:extLst>
              <a:ext uri="{FF2B5EF4-FFF2-40B4-BE49-F238E27FC236}">
                <a16:creationId xmlns:a16="http://schemas.microsoft.com/office/drawing/2014/main" id="{B76CA243-83F6-4BE4-B842-EAD35D30D733}"/>
              </a:ext>
            </a:extLst>
          </p:cNvPr>
          <p:cNvSpPr txBox="1"/>
          <p:nvPr/>
        </p:nvSpPr>
        <p:spPr>
          <a:xfrm>
            <a:off x="8682606" y="4130973"/>
            <a:ext cx="687896" cy="385890"/>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600" b="1" dirty="0"/>
              <a:t>１９</a:t>
            </a:r>
          </a:p>
        </p:txBody>
      </p:sp>
      <p:cxnSp>
        <p:nvCxnSpPr>
          <p:cNvPr id="25" name="直線コネクタ 24">
            <a:extLst>
              <a:ext uri="{FF2B5EF4-FFF2-40B4-BE49-F238E27FC236}">
                <a16:creationId xmlns:a16="http://schemas.microsoft.com/office/drawing/2014/main" id="{7E887A39-DDB7-45C9-B9BB-CD1BB088D8B5}"/>
              </a:ext>
            </a:extLst>
          </p:cNvPr>
          <p:cNvCxnSpPr>
            <a:cxnSpLocks/>
          </p:cNvCxnSpPr>
          <p:nvPr/>
        </p:nvCxnSpPr>
        <p:spPr>
          <a:xfrm>
            <a:off x="3389152" y="4323918"/>
            <a:ext cx="5083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19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41"/>
          <a:stretch/>
        </p:blipFill>
        <p:spPr bwMode="auto">
          <a:xfrm>
            <a:off x="386047" y="1567718"/>
            <a:ext cx="9167518" cy="498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211015" y="334106"/>
            <a:ext cx="798341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１．事業の変遷</a:t>
            </a:r>
          </a:p>
        </p:txBody>
      </p:sp>
      <p:sp>
        <p:nvSpPr>
          <p:cNvPr id="14" name="テキスト ボックス 13">
            <a:extLst>
              <a:ext uri="{FF2B5EF4-FFF2-40B4-BE49-F238E27FC236}">
                <a16:creationId xmlns:a16="http://schemas.microsoft.com/office/drawing/2014/main" id="{C358B36B-2BF5-45E7-840A-CD758DF1666D}"/>
              </a:ext>
            </a:extLst>
          </p:cNvPr>
          <p:cNvSpPr txBox="1"/>
          <p:nvPr/>
        </p:nvSpPr>
        <p:spPr>
          <a:xfrm>
            <a:off x="5376529" y="1145168"/>
            <a:ext cx="4177036" cy="617413"/>
          </a:xfrm>
          <a:prstGeom prst="rect">
            <a:avLst/>
          </a:prstGeom>
          <a:solidFill>
            <a:srgbClr val="ED7D31"/>
          </a:solidFill>
        </p:spPr>
        <p:txBody>
          <a:bodyPr wrap="square" tIns="36000" bIns="36000" rtlCol="0">
            <a:spAutoFit/>
          </a:bodyPr>
          <a:lstStyle/>
          <a:p>
            <a:r>
              <a:rPr lang="en-US" altLang="ja-JP" sz="853" b="1" spc="41" dirty="0">
                <a:solidFill>
                  <a:schemeClr val="bg1"/>
                </a:solidFill>
              </a:rPr>
              <a:t>2015</a:t>
            </a:r>
            <a:r>
              <a:rPr lang="ja-JP" altLang="en-US" sz="853" b="1" spc="41" dirty="0">
                <a:solidFill>
                  <a:schemeClr val="bg1"/>
                </a:solidFill>
              </a:rPr>
              <a:t>年  </a:t>
            </a:r>
            <a:r>
              <a:rPr lang="en-US" altLang="ja-JP" sz="853" b="1" spc="41" dirty="0">
                <a:solidFill>
                  <a:schemeClr val="bg1"/>
                </a:solidFill>
              </a:rPr>
              <a:t>4</a:t>
            </a:r>
            <a:r>
              <a:rPr lang="ja-JP" altLang="en-US" sz="853" b="1" spc="41" dirty="0">
                <a:solidFill>
                  <a:schemeClr val="bg1"/>
                </a:solidFill>
              </a:rPr>
              <a:t>月  宇野辺駅・南茨木駅　立命館大学　大阪いばらきキャンパス開設</a:t>
            </a:r>
            <a:endParaRPr lang="en-US" altLang="ja-JP" sz="853" b="1" spc="41" dirty="0">
              <a:solidFill>
                <a:schemeClr val="bg1"/>
              </a:solidFill>
            </a:endParaRPr>
          </a:p>
          <a:p>
            <a:r>
              <a:rPr lang="en-US" altLang="ja-JP" sz="853" b="1" spc="41" dirty="0">
                <a:solidFill>
                  <a:schemeClr val="bg1"/>
                </a:solidFill>
              </a:rPr>
              <a:t>2015</a:t>
            </a:r>
            <a:r>
              <a:rPr lang="ja-JP" altLang="en-US" sz="853" b="1" spc="41" dirty="0">
                <a:solidFill>
                  <a:schemeClr val="bg1"/>
                </a:solidFill>
              </a:rPr>
              <a:t>年</a:t>
            </a:r>
            <a:r>
              <a:rPr lang="en-US" altLang="ja-JP" sz="853" b="1" spc="41" dirty="0">
                <a:solidFill>
                  <a:schemeClr val="bg1"/>
                </a:solidFill>
              </a:rPr>
              <a:t>11</a:t>
            </a:r>
            <a:r>
              <a:rPr lang="ja-JP" altLang="en-US" sz="853" b="1" spc="41" dirty="0">
                <a:solidFill>
                  <a:schemeClr val="bg1"/>
                </a:solidFill>
              </a:rPr>
              <a:t>月  万博記念公園駅　　　 </a:t>
            </a:r>
            <a:r>
              <a:rPr lang="en-US" altLang="ja-JP" sz="853" b="1" spc="41" dirty="0">
                <a:solidFill>
                  <a:schemeClr val="bg1"/>
                </a:solidFill>
              </a:rPr>
              <a:t>EXPOCITY</a:t>
            </a:r>
            <a:r>
              <a:rPr lang="ja-JP" altLang="en-US" sz="853" b="1" spc="41" dirty="0">
                <a:solidFill>
                  <a:schemeClr val="bg1"/>
                </a:solidFill>
              </a:rPr>
              <a:t>開業</a:t>
            </a:r>
            <a:endParaRPr lang="en-US" altLang="ja-JP" sz="853" b="1" spc="41" dirty="0">
              <a:solidFill>
                <a:schemeClr val="bg1"/>
              </a:solidFill>
            </a:endParaRPr>
          </a:p>
          <a:p>
            <a:r>
              <a:rPr lang="en-US" altLang="ja-JP" sz="853" b="1" spc="41" dirty="0">
                <a:solidFill>
                  <a:schemeClr val="bg1"/>
                </a:solidFill>
              </a:rPr>
              <a:t>2016</a:t>
            </a:r>
            <a:r>
              <a:rPr lang="ja-JP" altLang="en-US" sz="853" b="1" spc="41" dirty="0">
                <a:solidFill>
                  <a:schemeClr val="bg1"/>
                </a:solidFill>
              </a:rPr>
              <a:t>年  </a:t>
            </a:r>
            <a:r>
              <a:rPr lang="en-US" altLang="ja-JP" sz="853" b="1" spc="41" dirty="0">
                <a:solidFill>
                  <a:schemeClr val="bg1"/>
                </a:solidFill>
              </a:rPr>
              <a:t>2</a:t>
            </a:r>
            <a:r>
              <a:rPr lang="ja-JP" altLang="en-US" sz="853" b="1" spc="41" dirty="0">
                <a:solidFill>
                  <a:schemeClr val="bg1"/>
                </a:solidFill>
              </a:rPr>
              <a:t>月  万博記念公園駅　　　 市立吹田サッカースタジアム開業</a:t>
            </a:r>
            <a:endParaRPr lang="en-US" altLang="ja-JP" sz="853" b="1" spc="41" dirty="0">
              <a:solidFill>
                <a:schemeClr val="bg1"/>
              </a:solidFill>
            </a:endParaRPr>
          </a:p>
        </p:txBody>
      </p:sp>
      <p:cxnSp>
        <p:nvCxnSpPr>
          <p:cNvPr id="15" name="コネクタ: カギ線 14">
            <a:extLst>
              <a:ext uri="{FF2B5EF4-FFF2-40B4-BE49-F238E27FC236}">
                <a16:creationId xmlns:a16="http://schemas.microsoft.com/office/drawing/2014/main" id="{9DA90A0C-9685-43DE-8CC1-34CD919B1337}"/>
              </a:ext>
            </a:extLst>
          </p:cNvPr>
          <p:cNvCxnSpPr>
            <a:cxnSpLocks/>
            <a:stCxn id="14" idx="2"/>
          </p:cNvCxnSpPr>
          <p:nvPr/>
        </p:nvCxnSpPr>
        <p:spPr>
          <a:xfrm rot="16200000" flipH="1">
            <a:off x="7378992" y="1848636"/>
            <a:ext cx="707451" cy="535340"/>
          </a:xfrm>
          <a:prstGeom prst="bentConnector3">
            <a:avLst>
              <a:gd name="adj1" fmla="val 50000"/>
            </a:avLst>
          </a:prstGeom>
          <a:ln>
            <a:solidFill>
              <a:srgbClr val="FF99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F95BB790-D650-4BD5-8E5B-5BC689567402}"/>
              </a:ext>
            </a:extLst>
          </p:cNvPr>
          <p:cNvCxnSpPr/>
          <p:nvPr/>
        </p:nvCxnSpPr>
        <p:spPr>
          <a:xfrm>
            <a:off x="5530856" y="2673990"/>
            <a:ext cx="0" cy="74268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38A4E2D5-0F6C-497E-A7C3-EA1C88C9899A}"/>
              </a:ext>
            </a:extLst>
          </p:cNvPr>
          <p:cNvSpPr txBox="1"/>
          <p:nvPr/>
        </p:nvSpPr>
        <p:spPr>
          <a:xfrm>
            <a:off x="4167920" y="2470032"/>
            <a:ext cx="2743986" cy="203958"/>
          </a:xfrm>
          <a:prstGeom prst="rect">
            <a:avLst/>
          </a:prstGeom>
          <a:solidFill>
            <a:schemeClr val="bg2"/>
          </a:solidFill>
        </p:spPr>
        <p:txBody>
          <a:bodyPr wrap="square" lIns="72000" tIns="36000" rIns="72000" bIns="36000" rtlCol="0">
            <a:normAutofit/>
          </a:bodyPr>
          <a:lstStyle>
            <a:defPPr>
              <a:defRPr lang="ja-JP"/>
            </a:defPPr>
            <a:lvl1pPr>
              <a:defRPr sz="853" spc="41">
                <a:solidFill>
                  <a:schemeClr val="bg1"/>
                </a:solidFill>
              </a:defRPr>
            </a:lvl1pPr>
          </a:lstStyle>
          <a:p>
            <a:r>
              <a:rPr lang="en-US" altLang="ja-JP" dirty="0"/>
              <a:t>2007</a:t>
            </a:r>
            <a:r>
              <a:rPr lang="ja-JP" altLang="en-US" dirty="0"/>
              <a:t>年</a:t>
            </a:r>
            <a:r>
              <a:rPr lang="en-US" altLang="ja-JP" dirty="0"/>
              <a:t>3</a:t>
            </a:r>
            <a:r>
              <a:rPr lang="ja-JP" altLang="en-US" dirty="0"/>
              <a:t>月　阪大病院前－彩都西　開業</a:t>
            </a:r>
            <a:r>
              <a:rPr lang="en-US" altLang="ja-JP" dirty="0"/>
              <a:t>(28.0km)</a:t>
            </a:r>
          </a:p>
        </p:txBody>
      </p:sp>
      <p:sp>
        <p:nvSpPr>
          <p:cNvPr id="18" name="テキスト ボックス 17">
            <a:extLst>
              <a:ext uri="{FF2B5EF4-FFF2-40B4-BE49-F238E27FC236}">
                <a16:creationId xmlns:a16="http://schemas.microsoft.com/office/drawing/2014/main" id="{E97044A2-D4E0-43C8-8235-EB2B9B742227}"/>
              </a:ext>
            </a:extLst>
          </p:cNvPr>
          <p:cNvSpPr txBox="1"/>
          <p:nvPr/>
        </p:nvSpPr>
        <p:spPr>
          <a:xfrm>
            <a:off x="3421967" y="2233842"/>
            <a:ext cx="3225048" cy="203958"/>
          </a:xfrm>
          <a:prstGeom prst="rect">
            <a:avLst/>
          </a:prstGeom>
          <a:solidFill>
            <a:schemeClr val="bg2"/>
          </a:solidFill>
        </p:spPr>
        <p:txBody>
          <a:bodyPr wrap="square" lIns="72000" tIns="36000" rIns="72000" bIns="36000" rtlCol="0">
            <a:normAutofit/>
          </a:bodyPr>
          <a:lstStyle>
            <a:defPPr>
              <a:defRPr lang="ja-JP"/>
            </a:defPPr>
            <a:lvl1pPr>
              <a:defRPr sz="853" spc="41">
                <a:solidFill>
                  <a:schemeClr val="bg1"/>
                </a:solidFill>
              </a:defRPr>
            </a:lvl1pPr>
          </a:lstStyle>
          <a:p>
            <a:r>
              <a:rPr lang="en-US" altLang="ja-JP" dirty="0"/>
              <a:t>1998</a:t>
            </a:r>
            <a:r>
              <a:rPr lang="ja-JP" altLang="en-US" dirty="0"/>
              <a:t>年</a:t>
            </a:r>
            <a:r>
              <a:rPr lang="en-US" altLang="ja-JP" dirty="0"/>
              <a:t>10</a:t>
            </a:r>
            <a:r>
              <a:rPr lang="ja-JP" altLang="en-US" dirty="0"/>
              <a:t>月　万博記念公園</a:t>
            </a:r>
            <a:r>
              <a:rPr lang="en-US" altLang="ja-JP" dirty="0"/>
              <a:t>―</a:t>
            </a:r>
            <a:r>
              <a:rPr lang="ja-JP" altLang="en-US" dirty="0"/>
              <a:t>阪大病院前　開業</a:t>
            </a:r>
            <a:r>
              <a:rPr lang="en-US" altLang="ja-JP" dirty="0"/>
              <a:t>(23.8km)</a:t>
            </a:r>
          </a:p>
        </p:txBody>
      </p:sp>
      <p:cxnSp>
        <p:nvCxnSpPr>
          <p:cNvPr id="19" name="コネクタ: カギ線 18">
            <a:extLst>
              <a:ext uri="{FF2B5EF4-FFF2-40B4-BE49-F238E27FC236}">
                <a16:creationId xmlns:a16="http://schemas.microsoft.com/office/drawing/2014/main" id="{D6A686E3-9115-415F-89E2-38D94E071F51}"/>
              </a:ext>
            </a:extLst>
          </p:cNvPr>
          <p:cNvCxnSpPr>
            <a:cxnSpLocks/>
            <a:stCxn id="18" idx="1"/>
          </p:cNvCxnSpPr>
          <p:nvPr/>
        </p:nvCxnSpPr>
        <p:spPr>
          <a:xfrm rot="10800000" flipV="1">
            <a:off x="3329797" y="2335821"/>
            <a:ext cx="92171" cy="1617054"/>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a:extLst>
              <a:ext uri="{FF2B5EF4-FFF2-40B4-BE49-F238E27FC236}">
                <a16:creationId xmlns:a16="http://schemas.microsoft.com/office/drawing/2014/main" id="{73A7C2BA-5DE6-4A68-89B0-7FE497AFA085}"/>
              </a:ext>
            </a:extLst>
          </p:cNvPr>
          <p:cNvCxnSpPr>
            <a:cxnSpLocks/>
            <a:stCxn id="21" idx="1"/>
          </p:cNvCxnSpPr>
          <p:nvPr/>
        </p:nvCxnSpPr>
        <p:spPr>
          <a:xfrm rot="10800000" flipV="1">
            <a:off x="3061797" y="2014698"/>
            <a:ext cx="156499" cy="2347752"/>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11C60338-65C5-4B3F-AE3C-506188B3C5D1}"/>
              </a:ext>
            </a:extLst>
          </p:cNvPr>
          <p:cNvSpPr txBox="1"/>
          <p:nvPr/>
        </p:nvSpPr>
        <p:spPr>
          <a:xfrm>
            <a:off x="3218295" y="1814263"/>
            <a:ext cx="2536979" cy="400870"/>
          </a:xfrm>
          <a:prstGeom prst="rect">
            <a:avLst/>
          </a:prstGeom>
          <a:solidFill>
            <a:schemeClr val="bg2"/>
          </a:solidFill>
        </p:spPr>
        <p:txBody>
          <a:bodyPr wrap="square" lIns="72000" tIns="36000" rIns="72000" bIns="36000" rtlCol="0">
            <a:normAutofit/>
          </a:bodyPr>
          <a:lstStyle>
            <a:defPPr>
              <a:defRPr lang="ja-JP"/>
            </a:defPPr>
            <a:lvl1pPr>
              <a:defRPr sz="853" spc="41">
                <a:solidFill>
                  <a:schemeClr val="bg1"/>
                </a:solidFill>
              </a:defRPr>
            </a:lvl1pPr>
          </a:lstStyle>
          <a:p>
            <a:r>
              <a:rPr lang="en-US" altLang="ja-JP" dirty="0"/>
              <a:t>1997</a:t>
            </a:r>
            <a:r>
              <a:rPr lang="ja-JP" altLang="en-US" dirty="0"/>
              <a:t>年</a:t>
            </a:r>
            <a:r>
              <a:rPr lang="en-US" altLang="ja-JP" dirty="0"/>
              <a:t>4</a:t>
            </a:r>
            <a:r>
              <a:rPr lang="ja-JP" altLang="en-US" dirty="0"/>
              <a:t>月　大阪空港</a:t>
            </a:r>
            <a:r>
              <a:rPr lang="en-US" altLang="ja-JP" dirty="0"/>
              <a:t>―</a:t>
            </a:r>
            <a:r>
              <a:rPr lang="ja-JP" altLang="en-US" dirty="0"/>
              <a:t>柴原　開業</a:t>
            </a:r>
            <a:r>
              <a:rPr lang="en-US" altLang="ja-JP" dirty="0"/>
              <a:t>(13.3km)</a:t>
            </a:r>
          </a:p>
          <a:p>
            <a:r>
              <a:rPr lang="en-US" altLang="ja-JP" dirty="0"/>
              <a:t>1997</a:t>
            </a:r>
            <a:r>
              <a:rPr lang="ja-JP" altLang="en-US" dirty="0"/>
              <a:t>年</a:t>
            </a:r>
            <a:r>
              <a:rPr lang="en-US" altLang="ja-JP" dirty="0"/>
              <a:t>8</a:t>
            </a:r>
            <a:r>
              <a:rPr lang="ja-JP" altLang="en-US" dirty="0"/>
              <a:t>月　南茨木</a:t>
            </a:r>
            <a:r>
              <a:rPr lang="en-US" altLang="ja-JP" dirty="0"/>
              <a:t>―</a:t>
            </a:r>
            <a:r>
              <a:rPr lang="ja-JP" altLang="en-US" dirty="0"/>
              <a:t>門真市　開業</a:t>
            </a:r>
            <a:r>
              <a:rPr lang="en-US" altLang="ja-JP" dirty="0"/>
              <a:t>(21.2km)</a:t>
            </a:r>
            <a:endParaRPr lang="ja-JP" altLang="en-US" dirty="0"/>
          </a:p>
        </p:txBody>
      </p:sp>
      <p:sp>
        <p:nvSpPr>
          <p:cNvPr id="22" name="テキスト ボックス 21">
            <a:extLst>
              <a:ext uri="{FF2B5EF4-FFF2-40B4-BE49-F238E27FC236}">
                <a16:creationId xmlns:a16="http://schemas.microsoft.com/office/drawing/2014/main" id="{4F398CA0-E915-4859-9D7D-ECDE878B8074}"/>
              </a:ext>
            </a:extLst>
          </p:cNvPr>
          <p:cNvSpPr txBox="1"/>
          <p:nvPr/>
        </p:nvSpPr>
        <p:spPr>
          <a:xfrm>
            <a:off x="2373790" y="1590720"/>
            <a:ext cx="2512834" cy="203958"/>
          </a:xfrm>
          <a:prstGeom prst="rect">
            <a:avLst/>
          </a:prstGeom>
          <a:solidFill>
            <a:schemeClr val="bg2"/>
          </a:solidFill>
        </p:spPr>
        <p:txBody>
          <a:bodyPr wrap="square" lIns="72000" tIns="36000" rIns="72000" bIns="36000" rtlCol="0">
            <a:normAutofit/>
          </a:bodyPr>
          <a:lstStyle>
            <a:defPPr>
              <a:defRPr lang="ja-JP"/>
            </a:defPPr>
            <a:lvl1pPr>
              <a:defRPr sz="853" spc="41">
                <a:solidFill>
                  <a:schemeClr val="bg1"/>
                </a:solidFill>
              </a:defRPr>
            </a:lvl1pPr>
          </a:lstStyle>
          <a:p>
            <a:r>
              <a:rPr lang="en-US" altLang="ja-JP" dirty="0"/>
              <a:t>1994</a:t>
            </a:r>
            <a:r>
              <a:rPr lang="ja-JP" altLang="en-US" dirty="0"/>
              <a:t>年</a:t>
            </a:r>
            <a:r>
              <a:rPr lang="en-US" altLang="ja-JP" dirty="0"/>
              <a:t>9</a:t>
            </a:r>
            <a:r>
              <a:rPr lang="ja-JP" altLang="en-US" dirty="0"/>
              <a:t>月　柴原－千里中央　開業</a:t>
            </a:r>
            <a:r>
              <a:rPr lang="en-US" altLang="ja-JP" dirty="0"/>
              <a:t>(10.2km)</a:t>
            </a:r>
            <a:endParaRPr lang="ja-JP" altLang="en-US" dirty="0"/>
          </a:p>
        </p:txBody>
      </p:sp>
      <p:cxnSp>
        <p:nvCxnSpPr>
          <p:cNvPr id="23" name="コネクタ: カギ線 22">
            <a:extLst>
              <a:ext uri="{FF2B5EF4-FFF2-40B4-BE49-F238E27FC236}">
                <a16:creationId xmlns:a16="http://schemas.microsoft.com/office/drawing/2014/main" id="{1598DF0E-F251-4F23-8B3E-78343D5A6EC0}"/>
              </a:ext>
            </a:extLst>
          </p:cNvPr>
          <p:cNvCxnSpPr>
            <a:cxnSpLocks/>
            <a:stCxn id="22" idx="1"/>
          </p:cNvCxnSpPr>
          <p:nvPr/>
        </p:nvCxnSpPr>
        <p:spPr>
          <a:xfrm rot="10800000" flipV="1">
            <a:off x="2219790" y="1692699"/>
            <a:ext cx="154001" cy="3679400"/>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コネクタ: カギ線 23">
            <a:extLst>
              <a:ext uri="{FF2B5EF4-FFF2-40B4-BE49-F238E27FC236}">
                <a16:creationId xmlns:a16="http://schemas.microsoft.com/office/drawing/2014/main" id="{3FD7D2B3-DA0C-4E0A-B4B7-0FD47597702A}"/>
              </a:ext>
            </a:extLst>
          </p:cNvPr>
          <p:cNvCxnSpPr>
            <a:cxnSpLocks/>
            <a:stCxn id="25" idx="1"/>
          </p:cNvCxnSpPr>
          <p:nvPr/>
        </p:nvCxnSpPr>
        <p:spPr>
          <a:xfrm rot="10800000" flipV="1">
            <a:off x="1125355" y="1468827"/>
            <a:ext cx="134491" cy="4098452"/>
          </a:xfrm>
          <a:prstGeom prst="bentConnector2">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DADDADB1-062F-41B9-8FB8-780ABF0E2BCF}"/>
              </a:ext>
            </a:extLst>
          </p:cNvPr>
          <p:cNvSpPr txBox="1"/>
          <p:nvPr/>
        </p:nvSpPr>
        <p:spPr>
          <a:xfrm>
            <a:off x="1259845" y="1366848"/>
            <a:ext cx="2559509" cy="203958"/>
          </a:xfrm>
          <a:prstGeom prst="rect">
            <a:avLst/>
          </a:prstGeom>
          <a:solidFill>
            <a:schemeClr val="bg2"/>
          </a:solidFill>
        </p:spPr>
        <p:txBody>
          <a:bodyPr wrap="square" lIns="72000" tIns="36000" rIns="72000" bIns="36000" rtlCol="0">
            <a:normAutofit/>
          </a:bodyPr>
          <a:lstStyle>
            <a:defPPr>
              <a:defRPr lang="ja-JP"/>
            </a:defPPr>
            <a:lvl1pPr>
              <a:defRPr sz="853" spc="41">
                <a:solidFill>
                  <a:schemeClr val="bg1"/>
                </a:solidFill>
              </a:defRPr>
            </a:lvl1pPr>
          </a:lstStyle>
          <a:p>
            <a:r>
              <a:rPr lang="en-US" altLang="ja-JP" dirty="0"/>
              <a:t>1990</a:t>
            </a:r>
            <a:r>
              <a:rPr lang="ja-JP" altLang="en-US" dirty="0"/>
              <a:t>年</a:t>
            </a:r>
            <a:r>
              <a:rPr lang="en-US" altLang="ja-JP" dirty="0"/>
              <a:t>6</a:t>
            </a:r>
            <a:r>
              <a:rPr lang="ja-JP" altLang="en-US" dirty="0"/>
              <a:t>月　千里中央－南茨木　開業（</a:t>
            </a:r>
            <a:r>
              <a:rPr lang="en-US" altLang="ja-JP" dirty="0"/>
              <a:t>6.6km</a:t>
            </a:r>
            <a:r>
              <a:rPr lang="ja-JP" altLang="en-US" dirty="0"/>
              <a:t>）</a:t>
            </a:r>
          </a:p>
        </p:txBody>
      </p:sp>
      <p:sp>
        <p:nvSpPr>
          <p:cNvPr id="31" name="テキスト ボックス 30">
            <a:extLst>
              <a:ext uri="{FF2B5EF4-FFF2-40B4-BE49-F238E27FC236}">
                <a16:creationId xmlns:a16="http://schemas.microsoft.com/office/drawing/2014/main" id="{1933DEED-F483-4F99-83A9-4E09BB98F366}"/>
              </a:ext>
            </a:extLst>
          </p:cNvPr>
          <p:cNvSpPr txBox="1"/>
          <p:nvPr/>
        </p:nvSpPr>
        <p:spPr>
          <a:xfrm>
            <a:off x="211015" y="770765"/>
            <a:ext cx="7799510" cy="292388"/>
          </a:xfrm>
          <a:prstGeom prst="rect">
            <a:avLst/>
          </a:prstGeom>
          <a:noFill/>
          <a:ln>
            <a:noFill/>
          </a:ln>
        </p:spPr>
        <p:txBody>
          <a:bodyPr wrap="square" rtlCol="0">
            <a:noAutofit/>
          </a:bodyPr>
          <a:lstStyle>
            <a:defPPr>
              <a:defRPr lang="ja-JP"/>
            </a:defPPr>
            <a:lvl1pPr>
              <a:defRPr sz="1300" b="1">
                <a:solidFill>
                  <a:schemeClr val="bg2"/>
                </a:solidFill>
                <a:latin typeface="+mn-ea"/>
                <a:ea typeface="+mn-ea"/>
              </a:defRPr>
            </a:lvl1pPr>
          </a:lstStyle>
          <a:p>
            <a:r>
              <a:rPr lang="en-US" altLang="ja-JP" sz="1800" dirty="0">
                <a:solidFill>
                  <a:schemeClr val="tx1"/>
                </a:solidFill>
              </a:rPr>
              <a:t>【</a:t>
            </a:r>
            <a:r>
              <a:rPr lang="ja-JP" altLang="en-US" sz="1800" dirty="0">
                <a:solidFill>
                  <a:schemeClr val="tx1"/>
                </a:solidFill>
              </a:rPr>
              <a:t>年度別輸送人員と旅客運輸収入及び累積損益の推移</a:t>
            </a:r>
            <a:r>
              <a:rPr lang="en-US" altLang="ja-JP" sz="1800" dirty="0">
                <a:solidFill>
                  <a:schemeClr val="tx1"/>
                </a:solidFill>
              </a:rPr>
              <a:t>】</a:t>
            </a:r>
            <a:endParaRPr lang="ja-JP" altLang="en-US" sz="1800" dirty="0">
              <a:solidFill>
                <a:schemeClr val="tx1"/>
              </a:solidFill>
            </a:endParaRPr>
          </a:p>
        </p:txBody>
      </p:sp>
      <p:sp>
        <p:nvSpPr>
          <p:cNvPr id="72" name="テキスト ボックス 71">
            <a:extLst>
              <a:ext uri="{FF2B5EF4-FFF2-40B4-BE49-F238E27FC236}">
                <a16:creationId xmlns:a16="http://schemas.microsoft.com/office/drawing/2014/main" id="{1933DEED-F483-4F99-83A9-4E09BB98F366}"/>
              </a:ext>
            </a:extLst>
          </p:cNvPr>
          <p:cNvSpPr txBox="1"/>
          <p:nvPr/>
        </p:nvSpPr>
        <p:spPr>
          <a:xfrm>
            <a:off x="347947" y="1735488"/>
            <a:ext cx="601907" cy="138499"/>
          </a:xfrm>
          <a:prstGeom prst="rect">
            <a:avLst/>
          </a:prstGeom>
          <a:noFill/>
          <a:ln>
            <a:noFill/>
          </a:ln>
        </p:spPr>
        <p:txBody>
          <a:bodyPr wrap="square" lIns="0" tIns="0" rIns="0" bIns="0" rtlCol="0">
            <a:spAutoFit/>
          </a:bodyPr>
          <a:lstStyle>
            <a:defPPr>
              <a:defRPr lang="ja-JP"/>
            </a:defPPr>
            <a:lvl1pPr>
              <a:defRPr sz="1300" b="1">
                <a:solidFill>
                  <a:schemeClr val="bg2"/>
                </a:solidFill>
                <a:latin typeface="+mn-ea"/>
                <a:ea typeface="+mn-ea"/>
              </a:defRPr>
            </a:lvl1pPr>
          </a:lstStyle>
          <a:p>
            <a:r>
              <a:rPr lang="ja-JP" altLang="en-US" sz="900" b="0" dirty="0">
                <a:solidFill>
                  <a:schemeClr val="tx1"/>
                </a:solidFill>
                <a:latin typeface="ＭＳ Ｐゴシック" panose="020B0600070205080204" pitchFamily="50" charset="-128"/>
                <a:ea typeface="ＭＳ Ｐゴシック" panose="020B0600070205080204" pitchFamily="50" charset="-128"/>
              </a:rPr>
              <a:t>人／日平均</a:t>
            </a:r>
          </a:p>
        </p:txBody>
      </p:sp>
      <p:sp>
        <p:nvSpPr>
          <p:cNvPr id="73" name="テキスト ボックス 72">
            <a:extLst>
              <a:ext uri="{FF2B5EF4-FFF2-40B4-BE49-F238E27FC236}">
                <a16:creationId xmlns:a16="http://schemas.microsoft.com/office/drawing/2014/main" id="{1933DEED-F483-4F99-83A9-4E09BB98F366}"/>
              </a:ext>
            </a:extLst>
          </p:cNvPr>
          <p:cNvSpPr txBox="1"/>
          <p:nvPr/>
        </p:nvSpPr>
        <p:spPr>
          <a:xfrm>
            <a:off x="8916102" y="1781273"/>
            <a:ext cx="601907" cy="138499"/>
          </a:xfrm>
          <a:prstGeom prst="rect">
            <a:avLst/>
          </a:prstGeom>
          <a:noFill/>
          <a:ln>
            <a:noFill/>
          </a:ln>
        </p:spPr>
        <p:txBody>
          <a:bodyPr wrap="square" lIns="0" tIns="0" rIns="0" bIns="0" rtlCol="0">
            <a:spAutoFit/>
          </a:bodyPr>
          <a:lstStyle>
            <a:defPPr>
              <a:defRPr lang="ja-JP"/>
            </a:defPPr>
            <a:lvl1pPr>
              <a:defRPr sz="1300" b="1">
                <a:solidFill>
                  <a:schemeClr val="bg2"/>
                </a:solidFill>
                <a:latin typeface="+mn-ea"/>
                <a:ea typeface="+mn-ea"/>
              </a:defRPr>
            </a:lvl1pPr>
          </a:lstStyle>
          <a:p>
            <a:r>
              <a:rPr lang="ja-JP" altLang="en-US" sz="900" b="0" dirty="0">
                <a:solidFill>
                  <a:schemeClr val="tx1"/>
                </a:solidFill>
                <a:latin typeface="ＭＳ Ｐゴシック" panose="020B0600070205080204" pitchFamily="50" charset="-128"/>
                <a:ea typeface="ＭＳ Ｐゴシック" panose="020B0600070205080204" pitchFamily="50" charset="-128"/>
              </a:rPr>
              <a:t>百万円／年</a:t>
            </a:r>
          </a:p>
        </p:txBody>
      </p:sp>
      <p:sp>
        <p:nvSpPr>
          <p:cNvPr id="74" name="テキスト ボックス 73">
            <a:extLst>
              <a:ext uri="{FF2B5EF4-FFF2-40B4-BE49-F238E27FC236}">
                <a16:creationId xmlns:a16="http://schemas.microsoft.com/office/drawing/2014/main" id="{38A4E2D5-0F6C-497E-A7C3-EA1C88C9899A}"/>
              </a:ext>
            </a:extLst>
          </p:cNvPr>
          <p:cNvSpPr txBox="1"/>
          <p:nvPr/>
        </p:nvSpPr>
        <p:spPr>
          <a:xfrm>
            <a:off x="6478564" y="3314698"/>
            <a:ext cx="1371993" cy="203958"/>
          </a:xfrm>
          <a:prstGeom prst="rect">
            <a:avLst/>
          </a:prstGeom>
          <a:solidFill>
            <a:srgbClr val="00B050"/>
          </a:solidFill>
        </p:spPr>
        <p:txBody>
          <a:bodyPr wrap="square" lIns="72000" tIns="36000" rIns="72000" bIns="36000" rtlCol="0">
            <a:normAutofit fontScale="92500"/>
          </a:bodyPr>
          <a:lstStyle>
            <a:defPPr>
              <a:defRPr lang="ja-JP"/>
            </a:defPPr>
            <a:lvl1pPr>
              <a:defRPr sz="853" spc="41">
                <a:solidFill>
                  <a:schemeClr val="bg1"/>
                </a:solidFill>
              </a:defRPr>
            </a:lvl1pPr>
          </a:lstStyle>
          <a:p>
            <a:r>
              <a:rPr lang="en-US" altLang="ja-JP" dirty="0"/>
              <a:t>2015</a:t>
            </a:r>
            <a:r>
              <a:rPr lang="ja-JP" altLang="en-US" dirty="0"/>
              <a:t>年度　累積損失解消</a:t>
            </a:r>
            <a:endParaRPr lang="en-US" altLang="ja-JP" dirty="0"/>
          </a:p>
        </p:txBody>
      </p:sp>
      <p:cxnSp>
        <p:nvCxnSpPr>
          <p:cNvPr id="75" name="コネクタ: カギ線 18">
            <a:extLst>
              <a:ext uri="{FF2B5EF4-FFF2-40B4-BE49-F238E27FC236}">
                <a16:creationId xmlns:a16="http://schemas.microsoft.com/office/drawing/2014/main" id="{D6A686E3-9115-415F-89E2-38D94E071F51}"/>
              </a:ext>
            </a:extLst>
          </p:cNvPr>
          <p:cNvCxnSpPr>
            <a:cxnSpLocks/>
            <a:stCxn id="74" idx="3"/>
          </p:cNvCxnSpPr>
          <p:nvPr/>
        </p:nvCxnSpPr>
        <p:spPr>
          <a:xfrm>
            <a:off x="7850557" y="3416677"/>
            <a:ext cx="149830" cy="206464"/>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1933DEED-F483-4F99-83A9-4E09BB98F366}"/>
              </a:ext>
            </a:extLst>
          </p:cNvPr>
          <p:cNvSpPr txBox="1"/>
          <p:nvPr/>
        </p:nvSpPr>
        <p:spPr>
          <a:xfrm>
            <a:off x="648900" y="6377373"/>
            <a:ext cx="1094175" cy="138499"/>
          </a:xfrm>
          <a:prstGeom prst="rect">
            <a:avLst/>
          </a:prstGeom>
          <a:noFill/>
          <a:ln>
            <a:noFill/>
          </a:ln>
        </p:spPr>
        <p:txBody>
          <a:bodyPr wrap="square" lIns="0" tIns="0" rIns="0" bIns="0" rtlCol="0">
            <a:spAutoFit/>
          </a:bodyPr>
          <a:lstStyle>
            <a:defPPr>
              <a:defRPr lang="ja-JP"/>
            </a:defPPr>
            <a:lvl1pPr>
              <a:defRPr sz="1300" b="1">
                <a:solidFill>
                  <a:schemeClr val="bg2"/>
                </a:solidFill>
                <a:latin typeface="+mn-ea"/>
                <a:ea typeface="+mn-ea"/>
              </a:defRPr>
            </a:lvl1pPr>
          </a:lstStyle>
          <a:p>
            <a:r>
              <a:rPr lang="en-US" altLang="ja-JP" sz="900" b="0" dirty="0">
                <a:latin typeface="ＭＳ Ｐゴシック" panose="020B0600070205080204" pitchFamily="50" charset="-128"/>
                <a:ea typeface="ＭＳ Ｐゴシック" panose="020B0600070205080204" pitchFamily="50" charset="-128"/>
              </a:rPr>
              <a:t>(</a:t>
            </a:r>
            <a:r>
              <a:rPr lang="ja-JP" altLang="en-US" sz="900" b="0" dirty="0">
                <a:latin typeface="ＭＳ Ｐゴシック" panose="020B0600070205080204" pitchFamily="50" charset="-128"/>
                <a:ea typeface="ＭＳ Ｐゴシック" panose="020B0600070205080204" pitchFamily="50" charset="-128"/>
              </a:rPr>
              <a:t>　　</a:t>
            </a:r>
            <a:r>
              <a:rPr lang="en-US" altLang="ja-JP" sz="900" b="0" dirty="0">
                <a:latin typeface="ＭＳ Ｐゴシック" panose="020B0600070205080204" pitchFamily="50" charset="-128"/>
                <a:ea typeface="ＭＳ Ｐゴシック" panose="020B0600070205080204" pitchFamily="50" charset="-128"/>
              </a:rPr>
              <a:t>)</a:t>
            </a:r>
            <a:r>
              <a:rPr lang="ja-JP" altLang="en-US" sz="900" b="0" dirty="0">
                <a:latin typeface="ＭＳ Ｐゴシック" panose="020B0600070205080204" pitchFamily="50" charset="-128"/>
                <a:ea typeface="ＭＳ Ｐゴシック" panose="020B0600070205080204" pitchFamily="50" charset="-128"/>
              </a:rPr>
              <a:t>は、累積営業キロ</a:t>
            </a:r>
          </a:p>
        </p:txBody>
      </p:sp>
      <p:sp>
        <p:nvSpPr>
          <p:cNvPr id="26" name="テキスト ボックス 25">
            <a:extLst>
              <a:ext uri="{FF2B5EF4-FFF2-40B4-BE49-F238E27FC236}">
                <a16:creationId xmlns:a16="http://schemas.microsoft.com/office/drawing/2014/main" id="{C83605FF-28FB-40B8-9B29-782811966EF3}"/>
              </a:ext>
            </a:extLst>
          </p:cNvPr>
          <p:cNvSpPr txBox="1"/>
          <p:nvPr/>
        </p:nvSpPr>
        <p:spPr>
          <a:xfrm>
            <a:off x="8929225" y="6322678"/>
            <a:ext cx="418612" cy="138499"/>
          </a:xfrm>
          <a:prstGeom prst="rect">
            <a:avLst/>
          </a:prstGeom>
          <a:noFill/>
          <a:ln>
            <a:noFill/>
          </a:ln>
        </p:spPr>
        <p:txBody>
          <a:bodyPr wrap="square" lIns="0" tIns="0" rIns="0" bIns="0" rtlCol="0">
            <a:spAutoFit/>
          </a:bodyPr>
          <a:lstStyle>
            <a:defPPr>
              <a:defRPr lang="ja-JP"/>
            </a:defPPr>
            <a:lvl1pPr>
              <a:defRPr sz="1300" b="1">
                <a:solidFill>
                  <a:schemeClr val="bg2"/>
                </a:solidFill>
                <a:latin typeface="+mn-ea"/>
                <a:ea typeface="+mn-ea"/>
              </a:defRPr>
            </a:lvl1pPr>
          </a:lstStyle>
          <a:p>
            <a:r>
              <a:rPr lang="ja-JP" altLang="en-US" sz="900" b="0" dirty="0">
                <a:latin typeface="ＭＳ Ｐゴシック" panose="020B0600070205080204" pitchFamily="50" charset="-128"/>
                <a:ea typeface="ＭＳ Ｐゴシック" panose="020B0600070205080204" pitchFamily="50" charset="-128"/>
              </a:rPr>
              <a:t>（年度）</a:t>
            </a:r>
          </a:p>
        </p:txBody>
      </p:sp>
      <p:sp>
        <p:nvSpPr>
          <p:cNvPr id="29" name="テキスト ボックス 28">
            <a:extLst>
              <a:ext uri="{FF2B5EF4-FFF2-40B4-BE49-F238E27FC236}">
                <a16:creationId xmlns:a16="http://schemas.microsoft.com/office/drawing/2014/main" id="{F1CCD8B4-4B28-420E-AD96-9504BAD7234F}"/>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１</a:t>
            </a:r>
          </a:p>
        </p:txBody>
      </p:sp>
    </p:spTree>
    <p:extLst>
      <p:ext uri="{BB962C8B-B14F-4D97-AF65-F5344CB8AC3E}">
        <p14:creationId xmlns:p14="http://schemas.microsoft.com/office/powerpoint/2010/main" val="3325007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1015" y="334106"/>
            <a:ext cx="7871351"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err="1">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現「中期経営計画」の３カ年</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2017-2019</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の振返り</a:t>
            </a:r>
          </a:p>
        </p:txBody>
      </p:sp>
      <p:pic>
        <p:nvPicPr>
          <p:cNvPr id="13" name="図 12">
            <a:extLst>
              <a:ext uri="{FF2B5EF4-FFF2-40B4-BE49-F238E27FC236}">
                <a16:creationId xmlns:a16="http://schemas.microsoft.com/office/drawing/2014/main" id="{C3A65418-B528-4B93-9FD9-FE1A08047531}"/>
              </a:ext>
            </a:extLst>
          </p:cNvPr>
          <p:cNvPicPr>
            <a:picLocks noChangeAspect="1"/>
          </p:cNvPicPr>
          <p:nvPr/>
        </p:nvPicPr>
        <p:blipFill>
          <a:blip r:embed="rId3"/>
          <a:stretch>
            <a:fillRect/>
          </a:stretch>
        </p:blipFill>
        <p:spPr>
          <a:xfrm>
            <a:off x="183725" y="1181597"/>
            <a:ext cx="4718713" cy="299949"/>
          </a:xfrm>
          <a:prstGeom prst="rect">
            <a:avLst/>
          </a:prstGeom>
        </p:spPr>
      </p:pic>
      <p:cxnSp>
        <p:nvCxnSpPr>
          <p:cNvPr id="14" name="直線矢印コネクタ 13">
            <a:extLst>
              <a:ext uri="{FF2B5EF4-FFF2-40B4-BE49-F238E27FC236}">
                <a16:creationId xmlns:a16="http://schemas.microsoft.com/office/drawing/2014/main" id="{2CC45361-56BF-4E4E-A904-7FBFD255D779}"/>
              </a:ext>
            </a:extLst>
          </p:cNvPr>
          <p:cNvCxnSpPr>
            <a:cxnSpLocks/>
          </p:cNvCxnSpPr>
          <p:nvPr/>
        </p:nvCxnSpPr>
        <p:spPr>
          <a:xfrm flipV="1">
            <a:off x="152597" y="1116377"/>
            <a:ext cx="4780967" cy="15124"/>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3A09546-0180-43D4-8E12-9671CB83D735}"/>
              </a:ext>
            </a:extLst>
          </p:cNvPr>
          <p:cNvSpPr txBox="1"/>
          <p:nvPr/>
        </p:nvSpPr>
        <p:spPr>
          <a:xfrm>
            <a:off x="0" y="811568"/>
            <a:ext cx="2435770" cy="307777"/>
          </a:xfrm>
          <a:prstGeom prst="rect">
            <a:avLst/>
          </a:prstGeom>
          <a:noFill/>
        </p:spPr>
        <p:txBody>
          <a:bodyPr wrap="square" rtlCol="0">
            <a:spAutoFit/>
          </a:bodyPr>
          <a:lstStyle/>
          <a:p>
            <a:pPr algn="ctr"/>
            <a:r>
              <a:rPr lang="ja-JP" altLang="en-US" sz="1400" b="1" dirty="0">
                <a:solidFill>
                  <a:schemeClr val="bg2"/>
                </a:solidFill>
                <a:latin typeface="Meiryo UI" panose="020B0604030504040204" pitchFamily="50" charset="-128"/>
                <a:ea typeface="Meiryo UI" panose="020B0604030504040204" pitchFamily="50" charset="-128"/>
              </a:rPr>
              <a:t>経営理念・将来の目指す姿</a:t>
            </a:r>
            <a:endParaRPr kumimoji="1" lang="ja-JP" altLang="en-US" b="1" dirty="0">
              <a:solidFill>
                <a:schemeClr val="bg2"/>
              </a:solidFill>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1C523969-1003-4F80-8EB4-BF1FC2609976}"/>
              </a:ext>
            </a:extLst>
          </p:cNvPr>
          <p:cNvPicPr>
            <a:picLocks noChangeAspect="1"/>
          </p:cNvPicPr>
          <p:nvPr/>
        </p:nvPicPr>
        <p:blipFill>
          <a:blip r:embed="rId4"/>
          <a:stretch>
            <a:fillRect/>
          </a:stretch>
        </p:blipFill>
        <p:spPr>
          <a:xfrm>
            <a:off x="118360" y="2119438"/>
            <a:ext cx="1177849" cy="1363184"/>
          </a:xfrm>
          <a:prstGeom prst="rect">
            <a:avLst/>
          </a:prstGeom>
        </p:spPr>
      </p:pic>
      <p:pic>
        <p:nvPicPr>
          <p:cNvPr id="18" name="図 17">
            <a:extLst>
              <a:ext uri="{FF2B5EF4-FFF2-40B4-BE49-F238E27FC236}">
                <a16:creationId xmlns:a16="http://schemas.microsoft.com/office/drawing/2014/main" id="{FEB857C3-A2D1-4DDD-89B4-C58A478ABD95}"/>
              </a:ext>
            </a:extLst>
          </p:cNvPr>
          <p:cNvPicPr>
            <a:picLocks noChangeAspect="1"/>
          </p:cNvPicPr>
          <p:nvPr/>
        </p:nvPicPr>
        <p:blipFill>
          <a:blip r:embed="rId5"/>
          <a:stretch>
            <a:fillRect/>
          </a:stretch>
        </p:blipFill>
        <p:spPr>
          <a:xfrm>
            <a:off x="1403650" y="1715199"/>
            <a:ext cx="2087451" cy="1814327"/>
          </a:xfrm>
          <a:prstGeom prst="rect">
            <a:avLst/>
          </a:prstGeom>
        </p:spPr>
      </p:pic>
      <p:pic>
        <p:nvPicPr>
          <p:cNvPr id="19" name="図 18">
            <a:extLst>
              <a:ext uri="{FF2B5EF4-FFF2-40B4-BE49-F238E27FC236}">
                <a16:creationId xmlns:a16="http://schemas.microsoft.com/office/drawing/2014/main" id="{4DCD2F4A-9195-4341-8766-57412F8EB94B}"/>
              </a:ext>
            </a:extLst>
          </p:cNvPr>
          <p:cNvPicPr>
            <a:picLocks noChangeAspect="1"/>
          </p:cNvPicPr>
          <p:nvPr/>
        </p:nvPicPr>
        <p:blipFill>
          <a:blip r:embed="rId6"/>
          <a:stretch>
            <a:fillRect/>
          </a:stretch>
        </p:blipFill>
        <p:spPr>
          <a:xfrm>
            <a:off x="3568131" y="1485360"/>
            <a:ext cx="1326604" cy="2006977"/>
          </a:xfrm>
          <a:prstGeom prst="rect">
            <a:avLst/>
          </a:prstGeom>
        </p:spPr>
      </p:pic>
      <p:sp>
        <p:nvSpPr>
          <p:cNvPr id="21" name="テキスト ボックス 20">
            <a:extLst>
              <a:ext uri="{FF2B5EF4-FFF2-40B4-BE49-F238E27FC236}">
                <a16:creationId xmlns:a16="http://schemas.microsoft.com/office/drawing/2014/main" id="{5D3D4DA3-B2CF-418E-A3B2-90548471A0C9}"/>
              </a:ext>
            </a:extLst>
          </p:cNvPr>
          <p:cNvSpPr txBox="1"/>
          <p:nvPr/>
        </p:nvSpPr>
        <p:spPr>
          <a:xfrm>
            <a:off x="4953000" y="808228"/>
            <a:ext cx="2631850" cy="307777"/>
          </a:xfrm>
          <a:prstGeom prst="rect">
            <a:avLst/>
          </a:prstGeom>
          <a:noFill/>
        </p:spPr>
        <p:txBody>
          <a:bodyPr wrap="square" rtlCol="0">
            <a:spAutoFit/>
          </a:bodyPr>
          <a:lstStyle>
            <a:defPPr>
              <a:defRPr lang="ja-JP"/>
            </a:defPPr>
            <a:lvl1pPr algn="ctr">
              <a:defRPr sz="1400" b="1">
                <a:solidFill>
                  <a:schemeClr val="bg2"/>
                </a:solidFill>
                <a:latin typeface="Meiryo UI" panose="020B0604030504040204" pitchFamily="50" charset="-128"/>
                <a:ea typeface="Meiryo UI" panose="020B0604030504040204" pitchFamily="50" charset="-128"/>
              </a:defRPr>
            </a:lvl1pPr>
          </a:lstStyle>
          <a:p>
            <a:r>
              <a:rPr lang="ja-JP" altLang="en-US" dirty="0"/>
              <a:t>現「中期経営計画」の「４つの柱」</a:t>
            </a:r>
          </a:p>
        </p:txBody>
      </p:sp>
      <p:cxnSp>
        <p:nvCxnSpPr>
          <p:cNvPr id="22" name="直線矢印コネクタ 21">
            <a:extLst>
              <a:ext uri="{FF2B5EF4-FFF2-40B4-BE49-F238E27FC236}">
                <a16:creationId xmlns:a16="http://schemas.microsoft.com/office/drawing/2014/main" id="{C52B9D24-C782-46E0-A9B9-B8EDBFFA485E}"/>
              </a:ext>
            </a:extLst>
          </p:cNvPr>
          <p:cNvCxnSpPr>
            <a:cxnSpLocks/>
          </p:cNvCxnSpPr>
          <p:nvPr/>
        </p:nvCxnSpPr>
        <p:spPr>
          <a:xfrm flipV="1">
            <a:off x="5025607" y="1116377"/>
            <a:ext cx="4556849" cy="124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FC8655D0-27D9-4D87-9780-583E118A4880}"/>
              </a:ext>
            </a:extLst>
          </p:cNvPr>
          <p:cNvPicPr>
            <a:picLocks noChangeAspect="1"/>
          </p:cNvPicPr>
          <p:nvPr/>
        </p:nvPicPr>
        <p:blipFill>
          <a:blip r:embed="rId7"/>
          <a:stretch>
            <a:fillRect/>
          </a:stretch>
        </p:blipFill>
        <p:spPr>
          <a:xfrm>
            <a:off x="5247809" y="3504533"/>
            <a:ext cx="4387857" cy="2855067"/>
          </a:xfrm>
          <a:prstGeom prst="rect">
            <a:avLst/>
          </a:prstGeom>
        </p:spPr>
      </p:pic>
      <p:sp>
        <p:nvSpPr>
          <p:cNvPr id="27" name="テキスト ボックス 26">
            <a:extLst>
              <a:ext uri="{FF2B5EF4-FFF2-40B4-BE49-F238E27FC236}">
                <a16:creationId xmlns:a16="http://schemas.microsoft.com/office/drawing/2014/main" id="{E2797B1C-5C7C-4845-BE8D-97ACF64BEC66}"/>
              </a:ext>
            </a:extLst>
          </p:cNvPr>
          <p:cNvSpPr txBox="1"/>
          <p:nvPr/>
        </p:nvSpPr>
        <p:spPr>
          <a:xfrm>
            <a:off x="6967197" y="346416"/>
            <a:ext cx="2419932" cy="292388"/>
          </a:xfrm>
          <a:prstGeom prst="rect">
            <a:avLst/>
          </a:prstGeom>
          <a:noFill/>
          <a:ln>
            <a:noFill/>
          </a:ln>
        </p:spPr>
        <p:txBody>
          <a:bodyPr wrap="square" rtlCol="0">
            <a:noAutofit/>
          </a:bodyPr>
          <a:lstStyle>
            <a:defPPr>
              <a:defRPr lang="ja-JP"/>
            </a:defPPr>
            <a:lvl1pPr>
              <a:defRPr sz="1300" b="1">
                <a:solidFill>
                  <a:schemeClr val="bg2"/>
                </a:solidFill>
                <a:latin typeface="+mn-ea"/>
                <a:ea typeface="+mn-ea"/>
              </a:defRPr>
            </a:lvl1pPr>
          </a:lstStyle>
          <a:p>
            <a:r>
              <a:rPr lang="en-US" altLang="ja-JP" sz="1800" dirty="0"/>
              <a:t>【</a:t>
            </a:r>
            <a:r>
              <a:rPr lang="ja-JP" altLang="en-US" sz="1800" dirty="0"/>
              <a:t>概要</a:t>
            </a:r>
            <a:r>
              <a:rPr lang="en-US" altLang="ja-JP" sz="1800" dirty="0"/>
              <a:t>】</a:t>
            </a:r>
            <a:endParaRPr lang="ja-JP" altLang="en-US" sz="1800" dirty="0"/>
          </a:p>
        </p:txBody>
      </p:sp>
      <p:pic>
        <p:nvPicPr>
          <p:cNvPr id="33" name="図 32">
            <a:extLst>
              <a:ext uri="{FF2B5EF4-FFF2-40B4-BE49-F238E27FC236}">
                <a16:creationId xmlns:a16="http://schemas.microsoft.com/office/drawing/2014/main" id="{14DABB22-BC8C-41DE-B4FD-3C109B779661}"/>
              </a:ext>
            </a:extLst>
          </p:cNvPr>
          <p:cNvPicPr>
            <a:picLocks noChangeAspect="1"/>
          </p:cNvPicPr>
          <p:nvPr/>
        </p:nvPicPr>
        <p:blipFill>
          <a:blip r:embed="rId8"/>
          <a:stretch>
            <a:fillRect/>
          </a:stretch>
        </p:blipFill>
        <p:spPr>
          <a:xfrm>
            <a:off x="7431337" y="1561069"/>
            <a:ext cx="226610" cy="1604616"/>
          </a:xfrm>
          <a:prstGeom prst="rect">
            <a:avLst/>
          </a:prstGeom>
        </p:spPr>
      </p:pic>
      <p:pic>
        <p:nvPicPr>
          <p:cNvPr id="34" name="図 33">
            <a:extLst>
              <a:ext uri="{FF2B5EF4-FFF2-40B4-BE49-F238E27FC236}">
                <a16:creationId xmlns:a16="http://schemas.microsoft.com/office/drawing/2014/main" id="{8FBB417C-7B86-4AF2-AC19-BA840872C09D}"/>
              </a:ext>
            </a:extLst>
          </p:cNvPr>
          <p:cNvPicPr>
            <a:picLocks noChangeAspect="1"/>
          </p:cNvPicPr>
          <p:nvPr/>
        </p:nvPicPr>
        <p:blipFill>
          <a:blip r:embed="rId9"/>
          <a:stretch>
            <a:fillRect/>
          </a:stretch>
        </p:blipFill>
        <p:spPr>
          <a:xfrm>
            <a:off x="7981605" y="1096515"/>
            <a:ext cx="1013857" cy="2290480"/>
          </a:xfrm>
          <a:prstGeom prst="rect">
            <a:avLst/>
          </a:prstGeom>
        </p:spPr>
      </p:pic>
      <p:pic>
        <p:nvPicPr>
          <p:cNvPr id="35" name="図 34">
            <a:extLst>
              <a:ext uri="{FF2B5EF4-FFF2-40B4-BE49-F238E27FC236}">
                <a16:creationId xmlns:a16="http://schemas.microsoft.com/office/drawing/2014/main" id="{D3AE733C-5059-4289-8F92-2A5010AA1779}"/>
              </a:ext>
            </a:extLst>
          </p:cNvPr>
          <p:cNvPicPr>
            <a:picLocks noChangeAspect="1"/>
          </p:cNvPicPr>
          <p:nvPr/>
        </p:nvPicPr>
        <p:blipFill>
          <a:blip r:embed="rId10"/>
          <a:stretch>
            <a:fillRect/>
          </a:stretch>
        </p:blipFill>
        <p:spPr>
          <a:xfrm>
            <a:off x="1296209" y="4022765"/>
            <a:ext cx="2480616" cy="2367953"/>
          </a:xfrm>
          <a:prstGeom prst="rect">
            <a:avLst/>
          </a:prstGeom>
        </p:spPr>
      </p:pic>
      <p:sp>
        <p:nvSpPr>
          <p:cNvPr id="36" name="テキスト ボックス 35">
            <a:extLst>
              <a:ext uri="{FF2B5EF4-FFF2-40B4-BE49-F238E27FC236}">
                <a16:creationId xmlns:a16="http://schemas.microsoft.com/office/drawing/2014/main" id="{56884D91-0725-4BCB-9853-69990EA5FE58}"/>
              </a:ext>
            </a:extLst>
          </p:cNvPr>
          <p:cNvSpPr txBox="1"/>
          <p:nvPr/>
        </p:nvSpPr>
        <p:spPr>
          <a:xfrm>
            <a:off x="108734" y="3598805"/>
            <a:ext cx="4250201" cy="307777"/>
          </a:xfrm>
          <a:prstGeom prst="rect">
            <a:avLst/>
          </a:prstGeom>
          <a:noFill/>
        </p:spPr>
        <p:txBody>
          <a:bodyPr wrap="square" rtlCol="0">
            <a:spAutoFit/>
          </a:bodyPr>
          <a:lstStyle/>
          <a:p>
            <a:r>
              <a:rPr lang="ja-JP" altLang="en-US" sz="1400" b="1" dirty="0">
                <a:solidFill>
                  <a:schemeClr val="bg2"/>
                </a:solidFill>
                <a:latin typeface="Meiryo UI" panose="020B0604030504040204" pitchFamily="50" charset="-128"/>
                <a:ea typeface="Meiryo UI" panose="020B0604030504040204" pitchFamily="50" charset="-128"/>
              </a:rPr>
              <a:t>現「中期経営計画」策定時に見込まれた環境の変化</a:t>
            </a:r>
            <a:endParaRPr kumimoji="1" lang="ja-JP" altLang="en-US" b="1" dirty="0">
              <a:solidFill>
                <a:schemeClr val="bg2"/>
              </a:solidFill>
              <a:latin typeface="Meiryo UI" panose="020B0604030504040204" pitchFamily="50" charset="-128"/>
              <a:ea typeface="Meiryo UI" panose="020B0604030504040204" pitchFamily="50" charset="-128"/>
            </a:endParaRPr>
          </a:p>
        </p:txBody>
      </p:sp>
      <p:cxnSp>
        <p:nvCxnSpPr>
          <p:cNvPr id="37" name="直線矢印コネクタ 36">
            <a:extLst>
              <a:ext uri="{FF2B5EF4-FFF2-40B4-BE49-F238E27FC236}">
                <a16:creationId xmlns:a16="http://schemas.microsoft.com/office/drawing/2014/main" id="{3593C33A-5380-4EFD-AD5A-2FD4AB7BBD6C}"/>
              </a:ext>
            </a:extLst>
          </p:cNvPr>
          <p:cNvCxnSpPr>
            <a:cxnSpLocks/>
          </p:cNvCxnSpPr>
          <p:nvPr/>
        </p:nvCxnSpPr>
        <p:spPr>
          <a:xfrm flipV="1">
            <a:off x="152597" y="3869312"/>
            <a:ext cx="4780967" cy="15124"/>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F4762880-9BEA-43C8-8F9D-945F31272C4F}"/>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２</a:t>
            </a:r>
          </a:p>
        </p:txBody>
      </p:sp>
      <p:sp>
        <p:nvSpPr>
          <p:cNvPr id="62" name="角丸四角形 13">
            <a:extLst>
              <a:ext uri="{FF2B5EF4-FFF2-40B4-BE49-F238E27FC236}">
                <a16:creationId xmlns:a16="http://schemas.microsoft.com/office/drawing/2014/main" id="{0E26614B-0E3D-4B71-B986-F066E1FE470C}"/>
              </a:ext>
            </a:extLst>
          </p:cNvPr>
          <p:cNvSpPr/>
          <p:nvPr/>
        </p:nvSpPr>
        <p:spPr>
          <a:xfrm>
            <a:off x="1403650" y="1693054"/>
            <a:ext cx="2087451" cy="34738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600"/>
              </a:lnSpc>
            </a:pPr>
            <a:r>
              <a:rPr lang="ja-JP" altLang="en-US" sz="900" b="1" dirty="0">
                <a:solidFill>
                  <a:schemeClr val="bg1"/>
                </a:solidFill>
              </a:rPr>
              <a:t>現中期経営計画</a:t>
            </a:r>
            <a:endParaRPr lang="en-US" altLang="ja-JP" sz="900" b="1" dirty="0">
              <a:solidFill>
                <a:schemeClr val="bg1"/>
              </a:solidFill>
            </a:endParaRPr>
          </a:p>
          <a:p>
            <a:pPr lvl="0" algn="ctr">
              <a:lnSpc>
                <a:spcPts val="600"/>
              </a:lnSpc>
            </a:pPr>
            <a:r>
              <a:rPr lang="en-US" altLang="ja-JP" sz="900" b="1" dirty="0">
                <a:solidFill>
                  <a:schemeClr val="bg1"/>
                </a:solidFill>
              </a:rPr>
              <a:t>2017-2021</a:t>
            </a:r>
          </a:p>
        </p:txBody>
      </p:sp>
      <p:sp>
        <p:nvSpPr>
          <p:cNvPr id="63" name="テキスト ボックス 62">
            <a:extLst>
              <a:ext uri="{FF2B5EF4-FFF2-40B4-BE49-F238E27FC236}">
                <a16:creationId xmlns:a16="http://schemas.microsoft.com/office/drawing/2014/main" id="{D4DC2864-FDAA-4DCF-9656-D1BADA07D6D8}"/>
              </a:ext>
            </a:extLst>
          </p:cNvPr>
          <p:cNvSpPr txBox="1"/>
          <p:nvPr/>
        </p:nvSpPr>
        <p:spPr>
          <a:xfrm>
            <a:off x="6551638" y="6314181"/>
            <a:ext cx="3251051" cy="230832"/>
          </a:xfrm>
          <a:prstGeom prst="rect">
            <a:avLst/>
          </a:prstGeom>
          <a:noFill/>
        </p:spPr>
        <p:txBody>
          <a:bodyPr wrap="square" rtlCol="0">
            <a:spAutoFit/>
          </a:bodyPr>
          <a:lstStyle>
            <a:defPPr>
              <a:defRPr lang="ja-JP"/>
            </a:defPPr>
            <a:lvl1pPr algn="ctr">
              <a:defRPr sz="1400" b="1">
                <a:solidFill>
                  <a:schemeClr val="bg2"/>
                </a:solidFill>
                <a:latin typeface="Meiryo UI" panose="020B0604030504040204" pitchFamily="50" charset="-128"/>
                <a:ea typeface="Meiryo UI" panose="020B0604030504040204" pitchFamily="50" charset="-128"/>
              </a:defRPr>
            </a:lvl1pPr>
          </a:lstStyle>
          <a:p>
            <a:r>
              <a:rPr lang="ja-JP" altLang="en-US" sz="900" b="0" dirty="0">
                <a:solidFill>
                  <a:schemeClr val="tx1"/>
                </a:solidFill>
              </a:rPr>
              <a:t>「大阪モノレール中期経営計画</a:t>
            </a:r>
            <a:r>
              <a:rPr lang="en-US" altLang="ja-JP" sz="900" b="0" dirty="0">
                <a:solidFill>
                  <a:schemeClr val="tx1"/>
                </a:solidFill>
              </a:rPr>
              <a:t>2017-2021</a:t>
            </a:r>
            <a:r>
              <a:rPr lang="ja-JP" altLang="en-US" sz="900" b="0" dirty="0">
                <a:solidFill>
                  <a:schemeClr val="tx1"/>
                </a:solidFill>
              </a:rPr>
              <a:t>の資料から抜粋」</a:t>
            </a:r>
          </a:p>
        </p:txBody>
      </p:sp>
      <p:pic>
        <p:nvPicPr>
          <p:cNvPr id="2" name="図 1">
            <a:extLst>
              <a:ext uri="{FF2B5EF4-FFF2-40B4-BE49-F238E27FC236}">
                <a16:creationId xmlns:a16="http://schemas.microsoft.com/office/drawing/2014/main" id="{609F9CA9-F2AF-4A15-A058-AA347CCE8966}"/>
              </a:ext>
            </a:extLst>
          </p:cNvPr>
          <p:cNvPicPr>
            <a:picLocks noChangeAspect="1"/>
          </p:cNvPicPr>
          <p:nvPr/>
        </p:nvPicPr>
        <p:blipFill>
          <a:blip r:embed="rId11"/>
          <a:stretch>
            <a:fillRect/>
          </a:stretch>
        </p:blipFill>
        <p:spPr>
          <a:xfrm>
            <a:off x="5420983" y="1146675"/>
            <a:ext cx="1651533" cy="2315114"/>
          </a:xfrm>
          <a:prstGeom prst="rect">
            <a:avLst/>
          </a:prstGeom>
        </p:spPr>
      </p:pic>
    </p:spTree>
    <p:extLst>
      <p:ext uri="{BB962C8B-B14F-4D97-AF65-F5344CB8AC3E}">
        <p14:creationId xmlns:p14="http://schemas.microsoft.com/office/powerpoint/2010/main" val="414561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2C952127-B6D5-47DD-BDAE-A90A5597E03C}"/>
              </a:ext>
            </a:extLst>
          </p:cNvPr>
          <p:cNvSpPr txBox="1"/>
          <p:nvPr/>
        </p:nvSpPr>
        <p:spPr>
          <a:xfrm>
            <a:off x="6871371" y="334106"/>
            <a:ext cx="1373727" cy="347005"/>
          </a:xfrm>
          <a:prstGeom prst="rect">
            <a:avLst/>
          </a:prstGeom>
          <a:solidFill>
            <a:schemeClr val="bg1"/>
          </a:solidFill>
          <a:ln>
            <a:noFill/>
          </a:ln>
        </p:spPr>
        <p:txBody>
          <a:bodyPr wrap="square" rtlCol="0">
            <a:noAutofit/>
          </a:bodyPr>
          <a:lstStyle>
            <a:defPPr>
              <a:defRPr lang="ja-JP"/>
            </a:defPPr>
            <a:lvl1pPr>
              <a:defRPr sz="1300" b="1">
                <a:solidFill>
                  <a:schemeClr val="bg2"/>
                </a:solidFill>
                <a:latin typeface="+mn-ea"/>
                <a:ea typeface="+mn-ea"/>
              </a:defRPr>
            </a:lvl1pPr>
          </a:lstStyle>
          <a:p>
            <a:r>
              <a:rPr lang="en-US" altLang="ja-JP" sz="1800" dirty="0"/>
              <a:t>【</a:t>
            </a:r>
            <a:r>
              <a:rPr lang="ja-JP" altLang="en-US" sz="1800" dirty="0"/>
              <a:t>数値目標</a:t>
            </a:r>
            <a:r>
              <a:rPr lang="en-US" altLang="ja-JP" sz="1800" dirty="0"/>
              <a:t>】</a:t>
            </a:r>
            <a:endParaRPr lang="ja-JP" altLang="en-US" sz="1800" dirty="0"/>
          </a:p>
        </p:txBody>
      </p:sp>
      <p:pic>
        <p:nvPicPr>
          <p:cNvPr id="2" name="図 1">
            <a:extLst>
              <a:ext uri="{FF2B5EF4-FFF2-40B4-BE49-F238E27FC236}">
                <a16:creationId xmlns:a16="http://schemas.microsoft.com/office/drawing/2014/main" id="{48741396-6E20-4128-97F7-8FD5D525DFED}"/>
              </a:ext>
            </a:extLst>
          </p:cNvPr>
          <p:cNvPicPr>
            <a:picLocks noChangeAspect="1"/>
          </p:cNvPicPr>
          <p:nvPr/>
        </p:nvPicPr>
        <p:blipFill>
          <a:blip r:embed="rId3"/>
          <a:stretch>
            <a:fillRect/>
          </a:stretch>
        </p:blipFill>
        <p:spPr>
          <a:xfrm>
            <a:off x="1052055" y="2953913"/>
            <a:ext cx="3438442" cy="2066723"/>
          </a:xfrm>
          <a:prstGeom prst="rect">
            <a:avLst/>
          </a:prstGeom>
        </p:spPr>
      </p:pic>
      <p:sp>
        <p:nvSpPr>
          <p:cNvPr id="3" name="テキスト ボックス 2"/>
          <p:cNvSpPr txBox="1"/>
          <p:nvPr/>
        </p:nvSpPr>
        <p:spPr>
          <a:xfrm>
            <a:off x="60014" y="334106"/>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２－２．現</a:t>
            </a: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「中期経営計画」の３カ年</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2017-2019</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の振返り</a:t>
            </a:r>
          </a:p>
        </p:txBody>
      </p:sp>
      <p:cxnSp>
        <p:nvCxnSpPr>
          <p:cNvPr id="22" name="直線矢印コネクタ 21">
            <a:extLst>
              <a:ext uri="{FF2B5EF4-FFF2-40B4-BE49-F238E27FC236}">
                <a16:creationId xmlns:a16="http://schemas.microsoft.com/office/drawing/2014/main" id="{C52B9D24-C782-46E0-A9B9-B8EDBFFA485E}"/>
              </a:ext>
            </a:extLst>
          </p:cNvPr>
          <p:cNvCxnSpPr>
            <a:cxnSpLocks/>
          </p:cNvCxnSpPr>
          <p:nvPr/>
        </p:nvCxnSpPr>
        <p:spPr>
          <a:xfrm>
            <a:off x="218060" y="5058912"/>
            <a:ext cx="9469880" cy="0"/>
          </a:xfrm>
          <a:prstGeom prst="straightConnector1">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37513965-170D-4D65-9EF2-B26F8F16F1B4}"/>
              </a:ext>
            </a:extLst>
          </p:cNvPr>
          <p:cNvSpPr txBox="1"/>
          <p:nvPr/>
        </p:nvSpPr>
        <p:spPr>
          <a:xfrm>
            <a:off x="405863" y="1180542"/>
            <a:ext cx="8645858" cy="1760109"/>
          </a:xfrm>
          <a:prstGeom prst="rect">
            <a:avLst/>
          </a:prstGeom>
          <a:solidFill>
            <a:srgbClr val="CCECFF"/>
          </a:solidFill>
          <a:ln>
            <a:noFill/>
          </a:ln>
        </p:spPr>
        <p:txBody>
          <a:bodyPr wrap="square" rtlCol="0">
            <a:noAutofit/>
          </a:bodyPr>
          <a:lstStyle>
            <a:defPPr>
              <a:defRPr lang="ja-JP"/>
            </a:defPPr>
            <a:lvl1pPr>
              <a:defRPr sz="1300" b="1">
                <a:latin typeface="+mn-ea"/>
                <a:ea typeface="+mn-ea"/>
              </a:defRPr>
            </a:lvl1pPr>
          </a:lstStyle>
          <a:p>
            <a:r>
              <a:rPr lang="ja-JP" altLang="en-US" dirty="0"/>
              <a:t>□　売上高は、沿線人口の増加や大阪国際空港の利用者増などで、計画を上回る売上高を達成。</a:t>
            </a:r>
            <a:endParaRPr lang="en-US" altLang="ja-JP" dirty="0"/>
          </a:p>
          <a:p>
            <a:r>
              <a:rPr lang="ja-JP" altLang="en-US" dirty="0"/>
              <a:t>　　　⇒　</a:t>
            </a:r>
            <a:r>
              <a:rPr lang="en-US" altLang="ja-JP" dirty="0"/>
              <a:t>2017</a:t>
            </a:r>
            <a:r>
              <a:rPr lang="ja-JP" altLang="en-US" dirty="0"/>
              <a:t>年度：</a:t>
            </a:r>
            <a:r>
              <a:rPr lang="en-US" altLang="ja-JP" dirty="0"/>
              <a:t>112</a:t>
            </a:r>
            <a:r>
              <a:rPr lang="ja-JP" altLang="en-US" dirty="0"/>
              <a:t>億円（実績）　</a:t>
            </a:r>
            <a:r>
              <a:rPr lang="en-US" altLang="ja-JP" dirty="0"/>
              <a:t>2018</a:t>
            </a:r>
            <a:r>
              <a:rPr lang="ja-JP" altLang="en-US" dirty="0"/>
              <a:t>年度：</a:t>
            </a:r>
            <a:r>
              <a:rPr lang="en-US" altLang="ja-JP" dirty="0"/>
              <a:t>113</a:t>
            </a:r>
            <a:r>
              <a:rPr lang="ja-JP" altLang="en-US" dirty="0"/>
              <a:t>億円（実績）　</a:t>
            </a:r>
            <a:r>
              <a:rPr lang="en-US" altLang="ja-JP" dirty="0"/>
              <a:t>2019</a:t>
            </a:r>
            <a:r>
              <a:rPr lang="ja-JP" altLang="en-US" dirty="0"/>
              <a:t>年度：</a:t>
            </a:r>
            <a:r>
              <a:rPr lang="en-US" altLang="ja-JP" dirty="0"/>
              <a:t>114</a:t>
            </a:r>
            <a:r>
              <a:rPr lang="ja-JP" altLang="en-US" dirty="0"/>
              <a:t>億円（見込み）　</a:t>
            </a:r>
            <a:endParaRPr lang="en-US" altLang="ja-JP" dirty="0"/>
          </a:p>
          <a:p>
            <a:r>
              <a:rPr lang="ja-JP" altLang="en-US" dirty="0"/>
              <a:t>□　可動式ホーム柵などの安全投資は計画どおり実施しています。投資計画</a:t>
            </a:r>
            <a:r>
              <a:rPr lang="en-US" altLang="ja-JP" dirty="0"/>
              <a:t>191</a:t>
            </a:r>
            <a:r>
              <a:rPr lang="ja-JP" altLang="en-US" dirty="0"/>
              <a:t>億円に対して</a:t>
            </a:r>
            <a:r>
              <a:rPr lang="en-US" altLang="ja-JP" dirty="0"/>
              <a:t>168</a:t>
            </a:r>
            <a:r>
              <a:rPr lang="ja-JP" altLang="en-US" dirty="0"/>
              <a:t>億円達成見込み。</a:t>
            </a:r>
            <a:endParaRPr lang="en-US" altLang="ja-JP" dirty="0"/>
          </a:p>
          <a:p>
            <a:r>
              <a:rPr lang="ja-JP" altLang="en-US" dirty="0"/>
              <a:t>　　 車両の更新は、</a:t>
            </a:r>
            <a:r>
              <a:rPr lang="en-US" altLang="ja-JP" dirty="0"/>
              <a:t>2020</a:t>
            </a:r>
            <a:r>
              <a:rPr lang="ja-JP" altLang="en-US" dirty="0"/>
              <a:t>年度以降へ変更しました。</a:t>
            </a:r>
            <a:endParaRPr lang="en-US" altLang="ja-JP" dirty="0"/>
          </a:p>
          <a:p>
            <a:r>
              <a:rPr lang="ja-JP" altLang="en-US" dirty="0"/>
              <a:t>　　　⇒　</a:t>
            </a:r>
            <a:r>
              <a:rPr lang="en-US" altLang="ja-JP" dirty="0"/>
              <a:t>2017</a:t>
            </a:r>
            <a:r>
              <a:rPr lang="ja-JP" altLang="en-US" dirty="0"/>
              <a:t>年度：</a:t>
            </a:r>
            <a:r>
              <a:rPr lang="en-US" altLang="ja-JP" dirty="0"/>
              <a:t>23</a:t>
            </a:r>
            <a:r>
              <a:rPr lang="ja-JP" altLang="en-US" dirty="0"/>
              <a:t>億円（実績）　</a:t>
            </a:r>
            <a:r>
              <a:rPr lang="en-US" altLang="ja-JP" dirty="0"/>
              <a:t>2018</a:t>
            </a:r>
            <a:r>
              <a:rPr lang="ja-JP" altLang="en-US" dirty="0"/>
              <a:t>年度：</a:t>
            </a:r>
            <a:r>
              <a:rPr lang="en-US" altLang="ja-JP" dirty="0"/>
              <a:t>53</a:t>
            </a:r>
            <a:r>
              <a:rPr lang="ja-JP" altLang="en-US" dirty="0"/>
              <a:t>億円（実績）　</a:t>
            </a:r>
            <a:r>
              <a:rPr lang="en-US" altLang="ja-JP" dirty="0"/>
              <a:t>2019</a:t>
            </a:r>
            <a:r>
              <a:rPr lang="ja-JP" altLang="en-US" dirty="0"/>
              <a:t>年度：</a:t>
            </a:r>
            <a:r>
              <a:rPr lang="en-US" altLang="ja-JP" dirty="0"/>
              <a:t>92</a:t>
            </a:r>
            <a:r>
              <a:rPr lang="ja-JP" altLang="en-US" dirty="0"/>
              <a:t>億円（見込み） 　　</a:t>
            </a:r>
            <a:endParaRPr lang="en-US" altLang="ja-JP" dirty="0"/>
          </a:p>
          <a:p>
            <a:r>
              <a:rPr lang="ja-JP" altLang="en-US" dirty="0"/>
              <a:t>□　売上高人件費率は、概ね</a:t>
            </a:r>
            <a:r>
              <a:rPr lang="en-US" altLang="ja-JP" dirty="0"/>
              <a:t>21</a:t>
            </a:r>
            <a:r>
              <a:rPr lang="ja-JP" altLang="en-US" dirty="0"/>
              <a:t>％で推移しており、計画を達成。</a:t>
            </a:r>
          </a:p>
        </p:txBody>
      </p:sp>
      <p:pic>
        <p:nvPicPr>
          <p:cNvPr id="7" name="図 6">
            <a:extLst>
              <a:ext uri="{FF2B5EF4-FFF2-40B4-BE49-F238E27FC236}">
                <a16:creationId xmlns:a16="http://schemas.microsoft.com/office/drawing/2014/main" id="{6CD99BB1-859C-4003-AA97-42681AA35D11}"/>
              </a:ext>
            </a:extLst>
          </p:cNvPr>
          <p:cNvPicPr>
            <a:picLocks noChangeAspect="1"/>
          </p:cNvPicPr>
          <p:nvPr/>
        </p:nvPicPr>
        <p:blipFill>
          <a:blip r:embed="rId4"/>
          <a:stretch>
            <a:fillRect/>
          </a:stretch>
        </p:blipFill>
        <p:spPr>
          <a:xfrm>
            <a:off x="1652433" y="5377531"/>
            <a:ext cx="6152716" cy="1146363"/>
          </a:xfrm>
          <a:prstGeom prst="rect">
            <a:avLst/>
          </a:prstGeom>
        </p:spPr>
      </p:pic>
      <p:sp>
        <p:nvSpPr>
          <p:cNvPr id="8" name="テキスト ボックス 7">
            <a:extLst>
              <a:ext uri="{FF2B5EF4-FFF2-40B4-BE49-F238E27FC236}">
                <a16:creationId xmlns:a16="http://schemas.microsoft.com/office/drawing/2014/main" id="{F079F755-3C30-4AFD-A3A8-DBC5474E6FC3}"/>
              </a:ext>
            </a:extLst>
          </p:cNvPr>
          <p:cNvSpPr txBox="1"/>
          <p:nvPr/>
        </p:nvSpPr>
        <p:spPr>
          <a:xfrm>
            <a:off x="211015" y="5058912"/>
            <a:ext cx="4084148" cy="338554"/>
          </a:xfrm>
          <a:prstGeom prst="rect">
            <a:avLst/>
          </a:prstGeom>
          <a:noFill/>
        </p:spPr>
        <p:txBody>
          <a:bodyPr wrap="square" rtlCol="0">
            <a:spAutoFit/>
          </a:bodyPr>
          <a:lstStyle/>
          <a:p>
            <a:pPr defTabSz="914418" fontAlgn="auto">
              <a:spcBef>
                <a:spcPts val="0"/>
              </a:spcBef>
              <a:spcAft>
                <a:spcPts val="0"/>
              </a:spcAft>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　現「中期経営計画」の数値目標</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a:extLst>
              <a:ext uri="{FF2B5EF4-FFF2-40B4-BE49-F238E27FC236}">
                <a16:creationId xmlns:a16="http://schemas.microsoft.com/office/drawing/2014/main" id="{DCE25B1B-2B2E-492E-8671-9C7481877ADF}"/>
              </a:ext>
            </a:extLst>
          </p:cNvPr>
          <p:cNvSpPr txBox="1"/>
          <p:nvPr/>
        </p:nvSpPr>
        <p:spPr>
          <a:xfrm>
            <a:off x="1220221" y="3061913"/>
            <a:ext cx="960917" cy="215444"/>
          </a:xfrm>
          <a:prstGeom prst="rect">
            <a:avLst/>
          </a:prstGeom>
          <a:noFill/>
        </p:spPr>
        <p:txBody>
          <a:bodyPr wrap="square" rtlCol="0">
            <a:spAutoFit/>
          </a:bodyPr>
          <a:lstStyle/>
          <a:p>
            <a:r>
              <a:rPr kumimoji="1" lang="ja-JP" altLang="en-US" dirty="0">
                <a:latin typeface="HGPｺﾞｼｯｸE" panose="020B0900000000000000" pitchFamily="50" charset="-128"/>
                <a:ea typeface="HGPｺﾞｼｯｸE" panose="020B0900000000000000" pitchFamily="50" charset="-128"/>
              </a:rPr>
              <a:t>（単位：億円）</a:t>
            </a:r>
          </a:p>
        </p:txBody>
      </p:sp>
      <p:sp>
        <p:nvSpPr>
          <p:cNvPr id="13" name="テキスト ボックス 12">
            <a:extLst>
              <a:ext uri="{FF2B5EF4-FFF2-40B4-BE49-F238E27FC236}">
                <a16:creationId xmlns:a16="http://schemas.microsoft.com/office/drawing/2014/main" id="{1933DEED-F483-4F99-83A9-4E09BB98F366}"/>
              </a:ext>
            </a:extLst>
          </p:cNvPr>
          <p:cNvSpPr txBox="1"/>
          <p:nvPr/>
        </p:nvSpPr>
        <p:spPr>
          <a:xfrm>
            <a:off x="211015" y="827915"/>
            <a:ext cx="2419932" cy="292388"/>
          </a:xfrm>
          <a:prstGeom prst="rect">
            <a:avLst/>
          </a:prstGeom>
          <a:noFill/>
          <a:ln>
            <a:noFill/>
          </a:ln>
        </p:spPr>
        <p:txBody>
          <a:bodyPr wrap="square" rtlCol="0">
            <a:noAutofit/>
          </a:bodyPr>
          <a:lstStyle>
            <a:defPPr>
              <a:defRPr lang="ja-JP"/>
            </a:defPPr>
            <a:lvl1pPr>
              <a:defRPr sz="1300" b="1">
                <a:solidFill>
                  <a:schemeClr val="bg2"/>
                </a:solidFill>
                <a:latin typeface="+mn-ea"/>
                <a:ea typeface="+mn-ea"/>
              </a:defRPr>
            </a:lvl1pPr>
          </a:lstStyle>
          <a:p>
            <a:r>
              <a:rPr lang="en-US" altLang="ja-JP" sz="1800" dirty="0"/>
              <a:t>【</a:t>
            </a:r>
            <a:r>
              <a:rPr lang="ja-JP" altLang="en-US" sz="1800" dirty="0"/>
              <a:t>評価</a:t>
            </a:r>
            <a:r>
              <a:rPr lang="en-US" altLang="ja-JP" sz="1800" dirty="0"/>
              <a:t>】</a:t>
            </a:r>
            <a:endParaRPr lang="ja-JP" altLang="en-US" sz="1800" dirty="0"/>
          </a:p>
        </p:txBody>
      </p:sp>
      <p:sp>
        <p:nvSpPr>
          <p:cNvPr id="5" name="正方形/長方形 4">
            <a:extLst>
              <a:ext uri="{FF2B5EF4-FFF2-40B4-BE49-F238E27FC236}">
                <a16:creationId xmlns:a16="http://schemas.microsoft.com/office/drawing/2014/main" id="{110D6889-9E86-4C18-9C66-A5C41196FDC1}"/>
              </a:ext>
            </a:extLst>
          </p:cNvPr>
          <p:cNvSpPr/>
          <p:nvPr/>
        </p:nvSpPr>
        <p:spPr>
          <a:xfrm>
            <a:off x="1652433" y="5590620"/>
            <a:ext cx="1979999" cy="927514"/>
          </a:xfrm>
          <a:prstGeom prst="rect">
            <a:avLst/>
          </a:prstGeom>
          <a:noFill/>
          <a:ln w="25400">
            <a:solidFill>
              <a:schemeClr val="bg2">
                <a:lumMod val="60000"/>
                <a:lumOff val="40000"/>
              </a:schemeClr>
            </a:solid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7FBEB491-2BB0-4F9C-A2EC-2C2B592D1DDE}"/>
              </a:ext>
            </a:extLst>
          </p:cNvPr>
          <p:cNvSpPr/>
          <p:nvPr/>
        </p:nvSpPr>
        <p:spPr>
          <a:xfrm>
            <a:off x="3775856" y="5590620"/>
            <a:ext cx="1905870" cy="927514"/>
          </a:xfrm>
          <a:prstGeom prst="rect">
            <a:avLst/>
          </a:prstGeom>
          <a:noFill/>
          <a:ln w="25400">
            <a:solidFill>
              <a:schemeClr val="bg2">
                <a:lumMod val="60000"/>
                <a:lumOff val="40000"/>
              </a:schemeClr>
            </a:solid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794219B5-641F-4594-AA9D-35DA8EEE9946}"/>
              </a:ext>
            </a:extLst>
          </p:cNvPr>
          <p:cNvSpPr/>
          <p:nvPr/>
        </p:nvSpPr>
        <p:spPr>
          <a:xfrm>
            <a:off x="5853947" y="5584352"/>
            <a:ext cx="1951202" cy="927514"/>
          </a:xfrm>
          <a:prstGeom prst="rect">
            <a:avLst/>
          </a:prstGeom>
          <a:noFill/>
          <a:ln w="25400">
            <a:solidFill>
              <a:schemeClr val="bg2">
                <a:lumMod val="60000"/>
                <a:lumOff val="40000"/>
              </a:schemeClr>
            </a:solid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4B1D741F-507E-42A8-9624-9D230EF3B9E2}"/>
              </a:ext>
            </a:extLst>
          </p:cNvPr>
          <p:cNvSpPr/>
          <p:nvPr/>
        </p:nvSpPr>
        <p:spPr>
          <a:xfrm>
            <a:off x="6921065" y="4135772"/>
            <a:ext cx="352190" cy="189133"/>
          </a:xfrm>
          <a:prstGeom prst="rect">
            <a:avLst/>
          </a:prstGeom>
          <a:solidFill>
            <a:schemeClr val="bg1"/>
          </a:solidFill>
          <a:ln>
            <a:noFill/>
          </a:ln>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3AD984A4-B1E9-4534-8390-26342D17B6D1}"/>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３</a:t>
            </a:r>
          </a:p>
        </p:txBody>
      </p:sp>
      <p:grpSp>
        <p:nvGrpSpPr>
          <p:cNvPr id="19" name="グループ化 18">
            <a:extLst>
              <a:ext uri="{FF2B5EF4-FFF2-40B4-BE49-F238E27FC236}">
                <a16:creationId xmlns:a16="http://schemas.microsoft.com/office/drawing/2014/main" id="{6DC91CCA-786F-4A85-9E6D-83C9DA3B626E}"/>
              </a:ext>
            </a:extLst>
          </p:cNvPr>
          <p:cNvGrpSpPr/>
          <p:nvPr/>
        </p:nvGrpSpPr>
        <p:grpSpPr>
          <a:xfrm>
            <a:off x="5243961" y="2952679"/>
            <a:ext cx="3433602" cy="2063814"/>
            <a:chOff x="5243961" y="2952679"/>
            <a:chExt cx="3433602" cy="2063814"/>
          </a:xfrm>
        </p:grpSpPr>
        <p:pic>
          <p:nvPicPr>
            <p:cNvPr id="16" name="図 15">
              <a:extLst>
                <a:ext uri="{FF2B5EF4-FFF2-40B4-BE49-F238E27FC236}">
                  <a16:creationId xmlns:a16="http://schemas.microsoft.com/office/drawing/2014/main" id="{905B4887-D2B1-4F8F-8120-4B147D0575CF}"/>
                </a:ext>
              </a:extLst>
            </p:cNvPr>
            <p:cNvPicPr>
              <a:picLocks noChangeAspect="1"/>
            </p:cNvPicPr>
            <p:nvPr/>
          </p:nvPicPr>
          <p:blipFill>
            <a:blip r:embed="rId5"/>
            <a:stretch>
              <a:fillRect/>
            </a:stretch>
          </p:blipFill>
          <p:spPr>
            <a:xfrm>
              <a:off x="5243961" y="2952679"/>
              <a:ext cx="3433602" cy="2063814"/>
            </a:xfrm>
            <a:prstGeom prst="rect">
              <a:avLst/>
            </a:prstGeom>
          </p:spPr>
        </p:pic>
        <p:sp>
          <p:nvSpPr>
            <p:cNvPr id="11" name="テキスト ボックス 10">
              <a:extLst>
                <a:ext uri="{FF2B5EF4-FFF2-40B4-BE49-F238E27FC236}">
                  <a16:creationId xmlns:a16="http://schemas.microsoft.com/office/drawing/2014/main" id="{713D00AB-F0ED-42EA-8E7B-8A73E84A7F41}"/>
                </a:ext>
              </a:extLst>
            </p:cNvPr>
            <p:cNvSpPr txBox="1"/>
            <p:nvPr/>
          </p:nvSpPr>
          <p:spPr>
            <a:xfrm>
              <a:off x="5313704" y="3047412"/>
              <a:ext cx="960917" cy="215444"/>
            </a:xfrm>
            <a:prstGeom prst="rect">
              <a:avLst/>
            </a:prstGeom>
            <a:noFill/>
          </p:spPr>
          <p:txBody>
            <a:bodyPr wrap="square" rtlCol="0">
              <a:spAutoFit/>
            </a:bodyPr>
            <a:lstStyle/>
            <a:p>
              <a:r>
                <a:rPr kumimoji="1" lang="ja-JP" altLang="en-US" dirty="0">
                  <a:latin typeface="HGPｺﾞｼｯｸE" panose="020B0900000000000000" pitchFamily="50" charset="-128"/>
                  <a:ea typeface="HGPｺﾞｼｯｸE" panose="020B0900000000000000" pitchFamily="50" charset="-128"/>
                </a:rPr>
                <a:t>（単位：億円）</a:t>
              </a:r>
            </a:p>
          </p:txBody>
        </p:sp>
        <p:sp>
          <p:nvSpPr>
            <p:cNvPr id="6" name="正方形/長方形 5">
              <a:extLst>
                <a:ext uri="{FF2B5EF4-FFF2-40B4-BE49-F238E27FC236}">
                  <a16:creationId xmlns:a16="http://schemas.microsoft.com/office/drawing/2014/main" id="{9AEAD918-7409-4BDF-809A-B75B01470A4A}"/>
                </a:ext>
              </a:extLst>
            </p:cNvPr>
            <p:cNvSpPr/>
            <p:nvPr/>
          </p:nvSpPr>
          <p:spPr>
            <a:xfrm>
              <a:off x="6204711" y="3061913"/>
              <a:ext cx="1600438" cy="246221"/>
            </a:xfrm>
            <a:prstGeom prst="rect">
              <a:avLst/>
            </a:prstGeom>
            <a:solidFill>
              <a:schemeClr val="bg1"/>
            </a:solidFill>
          </p:spPr>
          <p:txBody>
            <a:bodyPr wrap="none">
              <a:spAutoFit/>
            </a:bodyPr>
            <a:lstStyle/>
            <a:p>
              <a:pPr algn="ctr">
                <a:defRPr sz="1000" b="0" i="0" u="none" strike="noStrike" kern="1200" cap="none" spc="20" baseline="0">
                  <a:ln>
                    <a:solidFill>
                      <a:sysClr val="windowText" lastClr="000000"/>
                    </a:solidFill>
                  </a:ln>
                  <a:solidFill>
                    <a:sysClr val="windowText" lastClr="000000"/>
                  </a:solidFill>
                  <a:latin typeface="+mn-lt"/>
                  <a:ea typeface="+mn-ea"/>
                  <a:cs typeface="+mn-cs"/>
                </a:defRPr>
              </a:pPr>
              <a:r>
                <a:rPr lang="en-US" altLang="ja-JP" spc="20" dirty="0">
                  <a:ln>
                    <a:solidFill>
                      <a:schemeClr val="tx1"/>
                    </a:solidFill>
                  </a:ln>
                </a:rPr>
                <a:t>3</a:t>
              </a:r>
              <a:r>
                <a:rPr lang="ja-JP" altLang="en-US" spc="20" dirty="0">
                  <a:ln>
                    <a:solidFill>
                      <a:schemeClr val="tx1"/>
                    </a:solidFill>
                  </a:ln>
                </a:rPr>
                <a:t>ヶ年の設備投資の見込み</a:t>
              </a:r>
              <a:endParaRPr lang="ja-JP" altLang="ja-JP" spc="20" dirty="0">
                <a:ln>
                  <a:solidFill>
                    <a:schemeClr val="tx1"/>
                  </a:solidFill>
                </a:ln>
              </a:endParaRPr>
            </a:p>
          </p:txBody>
        </p:sp>
      </p:grpSp>
    </p:spTree>
    <p:extLst>
      <p:ext uri="{BB962C8B-B14F-4D97-AF65-F5344CB8AC3E}">
        <p14:creationId xmlns:p14="http://schemas.microsoft.com/office/powerpoint/2010/main" val="183542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76791" y="334106"/>
            <a:ext cx="798341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２－３．現「中期経営計画」の３カ年</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800" b="1" dirty="0">
                <a:latin typeface="Meiryo UI" panose="020B0604030504040204" pitchFamily="50" charset="-128"/>
                <a:ea typeface="Meiryo UI" panose="020B0604030504040204" pitchFamily="50" charset="-128"/>
                <a:cs typeface="Meiryo UI" panose="020B0604030504040204" pitchFamily="50" charset="-128"/>
              </a:rPr>
              <a:t>2017-2019</a:t>
            </a:r>
            <a:r>
              <a:rPr kumimoji="1" lang="ja-JP" altLang="en-US" sz="18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の振返り</a:t>
            </a:r>
          </a:p>
        </p:txBody>
      </p:sp>
      <p:sp>
        <p:nvSpPr>
          <p:cNvPr id="27" name="テキスト ボックス 26">
            <a:extLst>
              <a:ext uri="{FF2B5EF4-FFF2-40B4-BE49-F238E27FC236}">
                <a16:creationId xmlns:a16="http://schemas.microsoft.com/office/drawing/2014/main" id="{37513965-170D-4D65-9EF2-B26F8F16F1B4}"/>
              </a:ext>
            </a:extLst>
          </p:cNvPr>
          <p:cNvSpPr txBox="1"/>
          <p:nvPr/>
        </p:nvSpPr>
        <p:spPr>
          <a:xfrm>
            <a:off x="332999" y="1274290"/>
            <a:ext cx="9483553" cy="912614"/>
          </a:xfrm>
          <a:prstGeom prst="rect">
            <a:avLst/>
          </a:prstGeom>
          <a:solidFill>
            <a:srgbClr val="CCECFF"/>
          </a:solidFill>
          <a:ln>
            <a:noFill/>
          </a:ln>
        </p:spPr>
        <p:txBody>
          <a:bodyPr wrap="square" rtlCol="0">
            <a:noAutofit/>
          </a:bodyPr>
          <a:lstStyle/>
          <a:p>
            <a:r>
              <a:rPr lang="ja-JP" altLang="en-US" sz="1300" b="1" dirty="0">
                <a:latin typeface="+mn-ea"/>
                <a:ea typeface="+mn-ea"/>
              </a:rPr>
              <a:t>□　安全投資は、計画どおり実施しています。</a:t>
            </a:r>
            <a:r>
              <a:rPr lang="en-US" altLang="ja-JP" sz="1300" b="1" dirty="0">
                <a:latin typeface="+mn-ea"/>
                <a:ea typeface="+mn-ea"/>
              </a:rPr>
              <a:t>3000</a:t>
            </a:r>
            <a:r>
              <a:rPr lang="ja-JP" altLang="en-US" sz="1300" b="1" dirty="0">
                <a:latin typeface="+mn-ea"/>
                <a:ea typeface="+mn-ea"/>
              </a:rPr>
              <a:t>系（新型）車両８編成の更新時期は変更しています。</a:t>
            </a:r>
            <a:endParaRPr lang="en-US" altLang="ja-JP" sz="1300" b="1" dirty="0">
              <a:latin typeface="+mn-ea"/>
              <a:ea typeface="+mn-ea"/>
            </a:endParaRPr>
          </a:p>
          <a:p>
            <a:r>
              <a:rPr lang="ja-JP" altLang="en-US" sz="1300" b="1" dirty="0">
                <a:latin typeface="+mn-ea"/>
                <a:ea typeface="+mn-ea"/>
              </a:rPr>
              <a:t>□　輸送サービスの向上は、駅リニューアルや兼業事業の充実など順調に実施しています。</a:t>
            </a:r>
            <a:endParaRPr lang="en-US" altLang="ja-JP" sz="1300" b="1" dirty="0">
              <a:latin typeface="+mn-ea"/>
              <a:ea typeface="+mn-ea"/>
            </a:endParaRPr>
          </a:p>
          <a:p>
            <a:r>
              <a:rPr lang="ja-JP" altLang="en-US" sz="1300" b="1" dirty="0">
                <a:latin typeface="+mn-ea"/>
                <a:ea typeface="+mn-ea"/>
              </a:rPr>
              <a:t>□　鉄道ネットワークの拡充は、</a:t>
            </a:r>
            <a:r>
              <a:rPr lang="en-US" altLang="ja-JP" sz="1300" b="1" dirty="0">
                <a:latin typeface="+mn-ea"/>
                <a:ea typeface="+mn-ea"/>
              </a:rPr>
              <a:t>2019</a:t>
            </a:r>
            <a:r>
              <a:rPr lang="ja-JP" altLang="en-US" sz="1300" b="1" dirty="0">
                <a:latin typeface="+mn-ea"/>
                <a:ea typeface="+mn-ea"/>
              </a:rPr>
              <a:t>年</a:t>
            </a:r>
            <a:r>
              <a:rPr lang="en-US" altLang="ja-JP" sz="1300" b="1" dirty="0">
                <a:latin typeface="+mn-ea"/>
                <a:ea typeface="+mn-ea"/>
              </a:rPr>
              <a:t>3</a:t>
            </a:r>
            <a:r>
              <a:rPr lang="ja-JP" altLang="en-US" sz="1300" b="1" dirty="0">
                <a:latin typeface="+mn-ea"/>
                <a:ea typeface="+mn-ea"/>
              </a:rPr>
              <a:t>月に南伸区間の特許を取得し、</a:t>
            </a:r>
            <a:r>
              <a:rPr lang="en-US" altLang="ja-JP" sz="1300" b="1" dirty="0">
                <a:latin typeface="+mn-ea"/>
                <a:ea typeface="+mn-ea"/>
              </a:rPr>
              <a:t>2029</a:t>
            </a:r>
            <a:r>
              <a:rPr lang="ja-JP" altLang="en-US" sz="1300" b="1" dirty="0">
                <a:latin typeface="+mn-ea"/>
                <a:ea typeface="+mn-ea"/>
              </a:rPr>
              <a:t>年の開業に向けて手続きを予定どおり進めています。</a:t>
            </a:r>
            <a:endParaRPr kumimoji="1" lang="ja-JP" altLang="en-US" sz="1300" b="1" dirty="0">
              <a:latin typeface="+mn-ea"/>
              <a:ea typeface="+mn-ea"/>
            </a:endParaRPr>
          </a:p>
        </p:txBody>
      </p:sp>
      <p:sp>
        <p:nvSpPr>
          <p:cNvPr id="7" name="テキスト ボックス 6">
            <a:extLst>
              <a:ext uri="{FF2B5EF4-FFF2-40B4-BE49-F238E27FC236}">
                <a16:creationId xmlns:a16="http://schemas.microsoft.com/office/drawing/2014/main" id="{D77CB65A-B51A-4315-8A0D-2EEEFADCCD17}"/>
              </a:ext>
            </a:extLst>
          </p:cNvPr>
          <p:cNvSpPr txBox="1"/>
          <p:nvPr/>
        </p:nvSpPr>
        <p:spPr>
          <a:xfrm>
            <a:off x="6891363" y="341017"/>
            <a:ext cx="1353735" cy="375747"/>
          </a:xfrm>
          <a:prstGeom prst="rect">
            <a:avLst/>
          </a:prstGeom>
          <a:solidFill>
            <a:schemeClr val="bg1"/>
          </a:solidFill>
          <a:ln>
            <a:noFill/>
          </a:ln>
        </p:spPr>
        <p:txBody>
          <a:bodyPr wrap="square" rtlCol="0">
            <a:noAutofit/>
          </a:bodyPr>
          <a:lstStyle>
            <a:defPPr>
              <a:defRPr lang="ja-JP"/>
            </a:defPPr>
            <a:lvl1pPr>
              <a:defRPr sz="1300" b="1">
                <a:solidFill>
                  <a:schemeClr val="bg2"/>
                </a:solidFill>
                <a:latin typeface="+mn-ea"/>
                <a:ea typeface="+mn-ea"/>
              </a:defRPr>
            </a:lvl1pPr>
          </a:lstStyle>
          <a:p>
            <a:r>
              <a:rPr lang="en-US" altLang="ja-JP" sz="1800" dirty="0"/>
              <a:t>【</a:t>
            </a:r>
            <a:r>
              <a:rPr lang="ja-JP" altLang="en-US" sz="1800" dirty="0"/>
              <a:t>取組目標</a:t>
            </a:r>
            <a:r>
              <a:rPr lang="en-US" altLang="ja-JP" sz="1800" dirty="0"/>
              <a:t>】</a:t>
            </a:r>
            <a:endParaRPr lang="ja-JP" altLang="en-US" sz="1800" dirty="0"/>
          </a:p>
        </p:txBody>
      </p:sp>
      <p:sp>
        <p:nvSpPr>
          <p:cNvPr id="10" name="テキスト ボックス 9">
            <a:extLst>
              <a:ext uri="{FF2B5EF4-FFF2-40B4-BE49-F238E27FC236}">
                <a16:creationId xmlns:a16="http://schemas.microsoft.com/office/drawing/2014/main" id="{39AC9FA7-CDD1-447A-BD2D-38040750019D}"/>
              </a:ext>
            </a:extLst>
          </p:cNvPr>
          <p:cNvSpPr txBox="1"/>
          <p:nvPr/>
        </p:nvSpPr>
        <p:spPr>
          <a:xfrm>
            <a:off x="265887" y="840093"/>
            <a:ext cx="2419932" cy="292388"/>
          </a:xfrm>
          <a:prstGeom prst="rect">
            <a:avLst/>
          </a:prstGeom>
          <a:noFill/>
          <a:ln>
            <a:noFill/>
          </a:ln>
        </p:spPr>
        <p:txBody>
          <a:bodyPr wrap="square" rtlCol="0">
            <a:noAutofit/>
          </a:bodyPr>
          <a:lstStyle>
            <a:defPPr>
              <a:defRPr lang="ja-JP"/>
            </a:defPPr>
            <a:lvl1pPr>
              <a:defRPr sz="1300" b="1">
                <a:solidFill>
                  <a:schemeClr val="bg2"/>
                </a:solidFill>
                <a:latin typeface="+mn-ea"/>
                <a:ea typeface="+mn-ea"/>
              </a:defRPr>
            </a:lvl1pPr>
          </a:lstStyle>
          <a:p>
            <a:r>
              <a:rPr lang="en-US" altLang="ja-JP" sz="1800" dirty="0"/>
              <a:t>【</a:t>
            </a:r>
            <a:r>
              <a:rPr lang="ja-JP" altLang="en-US" sz="1800" dirty="0"/>
              <a:t>評価と実施内容</a:t>
            </a:r>
            <a:r>
              <a:rPr lang="en-US" altLang="ja-JP" sz="1800" dirty="0"/>
              <a:t>】</a:t>
            </a:r>
            <a:endParaRPr lang="ja-JP" altLang="en-US" sz="1800" dirty="0"/>
          </a:p>
        </p:txBody>
      </p:sp>
      <p:sp>
        <p:nvSpPr>
          <p:cNvPr id="8" name="正方形/長方形 7">
            <a:extLst>
              <a:ext uri="{FF2B5EF4-FFF2-40B4-BE49-F238E27FC236}">
                <a16:creationId xmlns:a16="http://schemas.microsoft.com/office/drawing/2014/main" id="{6C603F29-B9EB-4028-A5C0-515B888DC736}"/>
              </a:ext>
            </a:extLst>
          </p:cNvPr>
          <p:cNvSpPr/>
          <p:nvPr/>
        </p:nvSpPr>
        <p:spPr>
          <a:xfrm>
            <a:off x="6132352" y="6577438"/>
            <a:ext cx="3439487" cy="244917"/>
          </a:xfrm>
          <a:prstGeom prst="rect">
            <a:avLst/>
          </a:prstGeom>
        </p:spPr>
        <p:txBody>
          <a:bodyPr wrap="square">
            <a:noAutofit/>
          </a:bodyPr>
          <a:lstStyle/>
          <a:p>
            <a:r>
              <a:rPr lang="en-US" altLang="ja-JP" sz="1050" dirty="0">
                <a:latin typeface="+mn-ea"/>
                <a:ea typeface="+mn-ea"/>
              </a:rPr>
              <a:t>※</a:t>
            </a:r>
            <a:r>
              <a:rPr lang="ja-JP" altLang="en-US" sz="1050" dirty="0">
                <a:latin typeface="+mn-ea"/>
                <a:ea typeface="+mn-ea"/>
              </a:rPr>
              <a:t>評価記号　〇：計画通り実行中　▲：一部計画変更</a:t>
            </a:r>
            <a:endParaRPr lang="en-US" altLang="ja-JP" sz="1050" dirty="0">
              <a:latin typeface="+mn-ea"/>
              <a:ea typeface="+mn-ea"/>
            </a:endParaRPr>
          </a:p>
          <a:p>
            <a:r>
              <a:rPr lang="ja-JP" altLang="en-US" sz="1050" dirty="0">
                <a:latin typeface="+mn-ea"/>
                <a:ea typeface="+mn-ea"/>
              </a:rPr>
              <a:t>　</a:t>
            </a:r>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a:p>
            <a:endParaRPr lang="en-US" altLang="ja-JP" sz="1050" dirty="0">
              <a:latin typeface="+mn-ea"/>
              <a:ea typeface="+mn-ea"/>
            </a:endParaRPr>
          </a:p>
        </p:txBody>
      </p:sp>
      <p:sp>
        <p:nvSpPr>
          <p:cNvPr id="9" name="テキスト ボックス 8">
            <a:extLst>
              <a:ext uri="{FF2B5EF4-FFF2-40B4-BE49-F238E27FC236}">
                <a16:creationId xmlns:a16="http://schemas.microsoft.com/office/drawing/2014/main" id="{847EE501-C653-4B06-B2BB-C7E2FD5988B9}"/>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４</a:t>
            </a:r>
          </a:p>
        </p:txBody>
      </p:sp>
      <p:pic>
        <p:nvPicPr>
          <p:cNvPr id="6" name="図 5">
            <a:extLst>
              <a:ext uri="{FF2B5EF4-FFF2-40B4-BE49-F238E27FC236}">
                <a16:creationId xmlns:a16="http://schemas.microsoft.com/office/drawing/2014/main" id="{B06D6A63-DCF4-446B-AEDA-FEFD9248360A}"/>
              </a:ext>
            </a:extLst>
          </p:cNvPr>
          <p:cNvPicPr>
            <a:picLocks noChangeAspect="1"/>
          </p:cNvPicPr>
          <p:nvPr/>
        </p:nvPicPr>
        <p:blipFill>
          <a:blip r:embed="rId3"/>
          <a:stretch>
            <a:fillRect/>
          </a:stretch>
        </p:blipFill>
        <p:spPr>
          <a:xfrm>
            <a:off x="332999" y="2328712"/>
            <a:ext cx="9469940" cy="4240737"/>
          </a:xfrm>
          <a:prstGeom prst="rect">
            <a:avLst/>
          </a:prstGeom>
        </p:spPr>
      </p:pic>
    </p:spTree>
    <p:extLst>
      <p:ext uri="{BB962C8B-B14F-4D97-AF65-F5344CB8AC3E}">
        <p14:creationId xmlns:p14="http://schemas.microsoft.com/office/powerpoint/2010/main" val="369508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コネクタ: カギ線 28">
            <a:extLst>
              <a:ext uri="{FF2B5EF4-FFF2-40B4-BE49-F238E27FC236}">
                <a16:creationId xmlns:a16="http://schemas.microsoft.com/office/drawing/2014/main" id="{B2C1C1B5-50A3-4B34-8E73-8D33E2663E62}"/>
              </a:ext>
            </a:extLst>
          </p:cNvPr>
          <p:cNvCxnSpPr>
            <a:cxnSpLocks/>
            <a:stCxn id="5" idx="3"/>
            <a:endCxn id="20" idx="1"/>
          </p:cNvCxnSpPr>
          <p:nvPr/>
        </p:nvCxnSpPr>
        <p:spPr>
          <a:xfrm>
            <a:off x="4425104" y="1728505"/>
            <a:ext cx="1493415" cy="1216293"/>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F9939A01-B561-4C41-8CE7-592CA93B0864}"/>
              </a:ext>
            </a:extLst>
          </p:cNvPr>
          <p:cNvSpPr txBox="1"/>
          <p:nvPr/>
        </p:nvSpPr>
        <p:spPr>
          <a:xfrm>
            <a:off x="857233" y="5298959"/>
            <a:ext cx="8664271" cy="1190583"/>
          </a:xfrm>
          <a:prstGeom prst="rect">
            <a:avLst/>
          </a:prstGeom>
          <a:solidFill>
            <a:schemeClr val="bg1"/>
          </a:solidFill>
          <a:ln w="19050">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endParaRPr lang="ja-JP" altLang="en-US" dirty="0"/>
          </a:p>
        </p:txBody>
      </p:sp>
      <p:sp>
        <p:nvSpPr>
          <p:cNvPr id="23" name="テキスト ボックス 22">
            <a:extLst>
              <a:ext uri="{FF2B5EF4-FFF2-40B4-BE49-F238E27FC236}">
                <a16:creationId xmlns:a16="http://schemas.microsoft.com/office/drawing/2014/main" id="{7AE6ADE2-FCE1-4D8F-A25F-6B156946D3FE}"/>
              </a:ext>
            </a:extLst>
          </p:cNvPr>
          <p:cNvSpPr txBox="1"/>
          <p:nvPr/>
        </p:nvSpPr>
        <p:spPr>
          <a:xfrm>
            <a:off x="857233" y="3407379"/>
            <a:ext cx="8664271" cy="1732204"/>
          </a:xfrm>
          <a:prstGeom prst="rect">
            <a:avLst/>
          </a:prstGeom>
          <a:solidFill>
            <a:schemeClr val="bg1"/>
          </a:solidFill>
          <a:ln w="19050">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endParaRPr lang="ja-JP" altLang="en-US" dirty="0"/>
          </a:p>
        </p:txBody>
      </p:sp>
      <p:sp>
        <p:nvSpPr>
          <p:cNvPr id="4" name="テキスト ボックス 3">
            <a:extLst>
              <a:ext uri="{FF2B5EF4-FFF2-40B4-BE49-F238E27FC236}">
                <a16:creationId xmlns:a16="http://schemas.microsoft.com/office/drawing/2014/main" id="{CE1EC57C-7071-485E-8969-1AA08F3B9ED7}"/>
              </a:ext>
            </a:extLst>
          </p:cNvPr>
          <p:cNvSpPr txBox="1"/>
          <p:nvPr/>
        </p:nvSpPr>
        <p:spPr>
          <a:xfrm>
            <a:off x="857234" y="1402258"/>
            <a:ext cx="8664271" cy="1832129"/>
          </a:xfrm>
          <a:prstGeom prst="rect">
            <a:avLst/>
          </a:prstGeom>
          <a:solidFill>
            <a:schemeClr val="bg1"/>
          </a:solidFill>
          <a:ln w="19050">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endParaRPr lang="ja-JP" altLang="en-US" dirty="0"/>
          </a:p>
        </p:txBody>
      </p:sp>
      <p:sp>
        <p:nvSpPr>
          <p:cNvPr id="3" name="テキスト ボックス 2">
            <a:extLst>
              <a:ext uri="{FF2B5EF4-FFF2-40B4-BE49-F238E27FC236}">
                <a16:creationId xmlns:a16="http://schemas.microsoft.com/office/drawing/2014/main" id="{D8A3BE1F-1690-4F1B-B7E5-B5DCEE969834}"/>
              </a:ext>
            </a:extLst>
          </p:cNvPr>
          <p:cNvSpPr txBox="1"/>
          <p:nvPr/>
        </p:nvSpPr>
        <p:spPr>
          <a:xfrm>
            <a:off x="998290" y="872455"/>
            <a:ext cx="3426814" cy="389695"/>
          </a:xfrm>
          <a:prstGeom prst="rect">
            <a:avLst/>
          </a:prstGeom>
          <a:solidFill>
            <a:srgbClr val="FFC000"/>
          </a:solidFill>
        </p:spPr>
        <p:txBody>
          <a:bodyPr wrap="square" rtlCol="0" anchor="ctr" anchorCtr="0">
            <a:noAutofit/>
          </a:bodyPr>
          <a:lstStyle/>
          <a:p>
            <a:pPr algn="ctr">
              <a:spcBef>
                <a:spcPts val="0"/>
              </a:spcBef>
            </a:pPr>
            <a:r>
              <a:rPr lang="ja-JP" altLang="en-US" sz="1200" b="1" dirty="0">
                <a:latin typeface="Meiryo UI" panose="020B0604030504040204" pitchFamily="50" charset="-128"/>
                <a:ea typeface="Meiryo UI" panose="020B0604030504040204" pitchFamily="50" charset="-128"/>
              </a:rPr>
              <a:t>見直しの背景</a:t>
            </a:r>
            <a:endParaRPr kumimoji="1" lang="ja-JP" altLang="en-US" sz="1200" b="1"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87C0AAE6-C5F0-4945-824B-944BFA9B370B}"/>
              </a:ext>
            </a:extLst>
          </p:cNvPr>
          <p:cNvSpPr txBox="1"/>
          <p:nvPr/>
        </p:nvSpPr>
        <p:spPr>
          <a:xfrm>
            <a:off x="998290" y="3485046"/>
            <a:ext cx="3385870" cy="462581"/>
          </a:xfrm>
          <a:prstGeom prst="rect">
            <a:avLst/>
          </a:prstGeom>
          <a:solidFill>
            <a:srgbClr val="99CCFF"/>
          </a:solidFill>
        </p:spPr>
        <p:txBody>
          <a:bodyPr wrap="square" rtlCol="0" anchor="ctr" anchorCtr="1">
            <a:noAutofit/>
          </a:bodyPr>
          <a:lstStyle/>
          <a:p>
            <a:pPr algn="ctr"/>
            <a:r>
              <a:rPr kumimoji="1" lang="en-US" altLang="ja-JP" sz="1200" b="1" dirty="0">
                <a:latin typeface="Meiryo UI" panose="020B0604030504040204" pitchFamily="50" charset="-128"/>
                <a:ea typeface="Meiryo UI" panose="020B0604030504040204" pitchFamily="50" charset="-128"/>
              </a:rPr>
              <a:t>2025</a:t>
            </a:r>
            <a:r>
              <a:rPr kumimoji="1" lang="ja-JP" altLang="en-US" sz="1200" b="1" dirty="0">
                <a:latin typeface="Meiryo UI" panose="020B0604030504040204" pitchFamily="50" charset="-128"/>
                <a:ea typeface="Meiryo UI" panose="020B0604030504040204" pitchFamily="50" charset="-128"/>
              </a:rPr>
              <a:t>大阪・関西万博の決定</a:t>
            </a:r>
          </a:p>
        </p:txBody>
      </p:sp>
      <p:sp>
        <p:nvSpPr>
          <p:cNvPr id="7" name="テキスト ボックス 6">
            <a:extLst>
              <a:ext uri="{FF2B5EF4-FFF2-40B4-BE49-F238E27FC236}">
                <a16:creationId xmlns:a16="http://schemas.microsoft.com/office/drawing/2014/main" id="{AC1CEA18-8FE2-4EE7-B1F9-2836BAF930BC}"/>
              </a:ext>
            </a:extLst>
          </p:cNvPr>
          <p:cNvSpPr txBox="1"/>
          <p:nvPr/>
        </p:nvSpPr>
        <p:spPr>
          <a:xfrm>
            <a:off x="5968516" y="5369892"/>
            <a:ext cx="3386400" cy="462581"/>
          </a:xfrm>
          <a:prstGeom prst="rect">
            <a:avLst/>
          </a:prstGeom>
          <a:solidFill>
            <a:srgbClr val="99CCFF"/>
          </a:solidFill>
        </p:spPr>
        <p:txBody>
          <a:bodyPr wrap="square" rtlCol="0" anchor="ctr" anchorCtr="1">
            <a:noAutofit/>
          </a:bodyPr>
          <a:lstStyle/>
          <a:p>
            <a:pPr algn="ctr"/>
            <a:r>
              <a:rPr kumimoji="1" lang="ja-JP" altLang="en-US" sz="1200" b="1" dirty="0">
                <a:latin typeface="Meiryo UI" panose="020B0604030504040204" pitchFamily="50" charset="-128"/>
                <a:ea typeface="Meiryo UI" panose="020B0604030504040204" pitchFamily="50" charset="-128"/>
              </a:rPr>
              <a:t>南伸事業の確実な推進</a:t>
            </a:r>
          </a:p>
        </p:txBody>
      </p:sp>
      <p:sp>
        <p:nvSpPr>
          <p:cNvPr id="10" name="テキスト ボックス 9">
            <a:extLst>
              <a:ext uri="{FF2B5EF4-FFF2-40B4-BE49-F238E27FC236}">
                <a16:creationId xmlns:a16="http://schemas.microsoft.com/office/drawing/2014/main" id="{93091E80-27F0-4225-911F-DAC806D777E6}"/>
              </a:ext>
            </a:extLst>
          </p:cNvPr>
          <p:cNvSpPr txBox="1"/>
          <p:nvPr/>
        </p:nvSpPr>
        <p:spPr>
          <a:xfrm>
            <a:off x="5918518" y="1527397"/>
            <a:ext cx="3426815" cy="462581"/>
          </a:xfrm>
          <a:prstGeom prst="rect">
            <a:avLst/>
          </a:prstGeom>
          <a:solidFill>
            <a:srgbClr val="99CCFF"/>
          </a:solidFill>
        </p:spPr>
        <p:txBody>
          <a:bodyPr wrap="square" rtlCol="0" anchor="ctr" anchorCtr="1">
            <a:noAutofit/>
          </a:bodyPr>
          <a:lstStyle/>
          <a:p>
            <a:pPr algn="ctr"/>
            <a:r>
              <a:rPr lang="ja-JP" altLang="en-US" sz="1200" b="1" dirty="0">
                <a:latin typeface="Meiryo UI" panose="020B0604030504040204" pitchFamily="50" charset="-128"/>
                <a:ea typeface="Meiryo UI" panose="020B0604030504040204" pitchFamily="50" charset="-128"/>
              </a:rPr>
              <a:t>自然災害に対する安全性の強化</a:t>
            </a:r>
            <a:endParaRPr kumimoji="1" lang="ja-JP" altLang="en-US" sz="1200" b="1"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032FD25-66BB-4916-B45B-715C2472F8F0}"/>
              </a:ext>
            </a:extLst>
          </p:cNvPr>
          <p:cNvSpPr txBox="1"/>
          <p:nvPr/>
        </p:nvSpPr>
        <p:spPr>
          <a:xfrm>
            <a:off x="5910129" y="871642"/>
            <a:ext cx="3435204" cy="386900"/>
          </a:xfrm>
          <a:prstGeom prst="rect">
            <a:avLst/>
          </a:prstGeom>
          <a:solidFill>
            <a:srgbClr val="FFC000"/>
          </a:solidFill>
        </p:spPr>
        <p:txBody>
          <a:bodyPr wrap="square" rtlCol="0" anchor="ctr" anchorCtr="0">
            <a:noAutofit/>
          </a:bodyPr>
          <a:lstStyle/>
          <a:p>
            <a:pPr algn="ctr">
              <a:spcBef>
                <a:spcPts val="0"/>
              </a:spcBef>
            </a:pPr>
            <a:r>
              <a:rPr lang="ja-JP" altLang="en-US" sz="1200" b="1" dirty="0">
                <a:latin typeface="Meiryo UI" panose="020B0604030504040204" pitchFamily="50" charset="-128"/>
                <a:ea typeface="Meiryo UI" panose="020B0604030504040204" pitchFamily="50" charset="-128"/>
              </a:rPr>
              <a:t>新たな課題</a:t>
            </a:r>
            <a:endParaRPr kumimoji="1" lang="ja-JP" altLang="en-US" sz="1200" b="1"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B2925AB-2855-4CFD-B10E-656B5EEB0B40}"/>
              </a:ext>
            </a:extLst>
          </p:cNvPr>
          <p:cNvSpPr txBox="1"/>
          <p:nvPr/>
        </p:nvSpPr>
        <p:spPr>
          <a:xfrm>
            <a:off x="5968516" y="3490292"/>
            <a:ext cx="3386402" cy="462581"/>
          </a:xfrm>
          <a:prstGeom prst="rect">
            <a:avLst/>
          </a:prstGeom>
          <a:solidFill>
            <a:srgbClr val="99CCFF"/>
          </a:solidFill>
        </p:spPr>
        <p:txBody>
          <a:bodyPr wrap="square" rtlCol="0" anchor="ctr" anchorCtr="1">
            <a:noAutofit/>
          </a:bodyPr>
          <a:lstStyle/>
          <a:p>
            <a:pPr algn="ctr"/>
            <a:r>
              <a:rPr kumimoji="1" lang="ja-JP" altLang="en-US" sz="1200" b="1" dirty="0">
                <a:latin typeface="Meiryo UI" panose="020B0604030504040204" pitchFamily="50" charset="-128"/>
                <a:ea typeface="Meiryo UI" panose="020B0604030504040204" pitchFamily="50" charset="-128"/>
              </a:rPr>
              <a:t>新規顧客への新たなサービス向上策</a:t>
            </a:r>
          </a:p>
        </p:txBody>
      </p:sp>
      <p:sp>
        <p:nvSpPr>
          <p:cNvPr id="19" name="テキスト ボックス 18">
            <a:extLst>
              <a:ext uri="{FF2B5EF4-FFF2-40B4-BE49-F238E27FC236}">
                <a16:creationId xmlns:a16="http://schemas.microsoft.com/office/drawing/2014/main" id="{CB86A7C3-8764-4D11-958C-1B8179B4F82F}"/>
              </a:ext>
            </a:extLst>
          </p:cNvPr>
          <p:cNvSpPr txBox="1"/>
          <p:nvPr/>
        </p:nvSpPr>
        <p:spPr>
          <a:xfrm>
            <a:off x="5968516" y="4031251"/>
            <a:ext cx="3386403" cy="462581"/>
          </a:xfrm>
          <a:prstGeom prst="rect">
            <a:avLst/>
          </a:prstGeom>
          <a:solidFill>
            <a:srgbClr val="99CCFF"/>
          </a:solidFill>
        </p:spPr>
        <p:txBody>
          <a:bodyPr wrap="square" rtlCol="0" anchor="ctr" anchorCtr="1">
            <a:noAutofit/>
          </a:bodyPr>
          <a:lstStyle/>
          <a:p>
            <a:r>
              <a:rPr kumimoji="1" lang="ja-JP" altLang="en-US" sz="1200" b="1" dirty="0">
                <a:latin typeface="Meiryo UI" panose="020B0604030504040204" pitchFamily="50" charset="-128"/>
                <a:ea typeface="Meiryo UI" panose="020B0604030504040204" pitchFamily="50" charset="-128"/>
              </a:rPr>
              <a:t>増加する来阪者のモノレール沿線へ</a:t>
            </a:r>
            <a:r>
              <a:rPr lang="ja-JP" altLang="en-US" sz="1200" b="1" dirty="0">
                <a:latin typeface="Meiryo UI" panose="020B0604030504040204" pitchFamily="50" charset="-128"/>
                <a:ea typeface="Meiryo UI" panose="020B0604030504040204" pitchFamily="50" charset="-128"/>
              </a:rPr>
              <a:t>の呼び込み策</a:t>
            </a:r>
            <a:endParaRPr kumimoji="1" lang="ja-JP" altLang="en-US" sz="1200" b="1" dirty="0">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15828158-BAA4-4791-AC5E-08019955C44C}"/>
              </a:ext>
            </a:extLst>
          </p:cNvPr>
          <p:cNvSpPr txBox="1"/>
          <p:nvPr/>
        </p:nvSpPr>
        <p:spPr>
          <a:xfrm>
            <a:off x="5918519" y="2713507"/>
            <a:ext cx="3426816" cy="462581"/>
          </a:xfrm>
          <a:prstGeom prst="rect">
            <a:avLst/>
          </a:prstGeom>
          <a:solidFill>
            <a:srgbClr val="99CCFF"/>
          </a:solidFill>
        </p:spPr>
        <p:txBody>
          <a:bodyPr wrap="square" rtlCol="0" anchor="ctr" anchorCtr="1">
            <a:noAutofit/>
          </a:bodyPr>
          <a:lstStyle/>
          <a:p>
            <a:pPr algn="ctr"/>
            <a:r>
              <a:rPr lang="ja-JP" altLang="en-US" sz="1200" b="1" dirty="0">
                <a:latin typeface="Meiryo UI" panose="020B0604030504040204" pitchFamily="50" charset="-128"/>
                <a:ea typeface="Meiryo UI" panose="020B0604030504040204" pitchFamily="50" charset="-128"/>
              </a:rPr>
              <a:t>大規模災害に対する</a:t>
            </a:r>
            <a:r>
              <a:rPr lang="en-US" altLang="ja-JP" sz="1200" b="1" dirty="0">
                <a:latin typeface="Meiryo UI" panose="020B0604030504040204" pitchFamily="50" charset="-128"/>
                <a:ea typeface="Meiryo UI" panose="020B0604030504040204" pitchFamily="50" charset="-128"/>
              </a:rPr>
              <a:t>BCP</a:t>
            </a:r>
            <a:r>
              <a:rPr lang="ja-JP" altLang="en-US" sz="1200" b="1" dirty="0">
                <a:latin typeface="Meiryo UI" panose="020B0604030504040204" pitchFamily="50" charset="-128"/>
                <a:ea typeface="Meiryo UI" panose="020B0604030504040204" pitchFamily="50" charset="-128"/>
              </a:rPr>
              <a:t>の充実</a:t>
            </a:r>
          </a:p>
        </p:txBody>
      </p:sp>
      <p:sp>
        <p:nvSpPr>
          <p:cNvPr id="21" name="テキスト ボックス 20">
            <a:extLst>
              <a:ext uri="{FF2B5EF4-FFF2-40B4-BE49-F238E27FC236}">
                <a16:creationId xmlns:a16="http://schemas.microsoft.com/office/drawing/2014/main" id="{53721E94-D56C-4760-A48F-4BEB52E60ED0}"/>
              </a:ext>
            </a:extLst>
          </p:cNvPr>
          <p:cNvSpPr txBox="1"/>
          <p:nvPr/>
        </p:nvSpPr>
        <p:spPr>
          <a:xfrm>
            <a:off x="5918518" y="2119882"/>
            <a:ext cx="3426815" cy="462581"/>
          </a:xfrm>
          <a:prstGeom prst="rect">
            <a:avLst/>
          </a:prstGeom>
          <a:solidFill>
            <a:srgbClr val="99CCFF"/>
          </a:solidFill>
        </p:spPr>
        <p:txBody>
          <a:bodyPr wrap="square" rtlCol="0" anchor="ctr" anchorCtr="1">
            <a:noAutofit/>
          </a:bodyPr>
          <a:lstStyle/>
          <a:p>
            <a:pPr algn="ctr"/>
            <a:r>
              <a:rPr lang="ja-JP" altLang="en-US" sz="1200" b="1" dirty="0">
                <a:latin typeface="Meiryo UI" panose="020B0604030504040204" pitchFamily="50" charset="-128"/>
                <a:ea typeface="Meiryo UI" panose="020B0604030504040204" pitchFamily="50" charset="-128"/>
              </a:rPr>
              <a:t>早期復旧対策・点検方法の効率化</a:t>
            </a:r>
            <a:endParaRPr kumimoji="1" lang="ja-JP" altLang="en-US" sz="1200" b="1" dirty="0">
              <a:latin typeface="Meiryo UI" panose="020B0604030504040204" pitchFamily="50" charset="-128"/>
              <a:ea typeface="Meiryo UI" panose="020B0604030504040204" pitchFamily="50" charset="-128"/>
            </a:endParaRPr>
          </a:p>
        </p:txBody>
      </p:sp>
      <p:sp>
        <p:nvSpPr>
          <p:cNvPr id="42" name="テキスト ボックス 41">
            <a:extLst>
              <a:ext uri="{FF2B5EF4-FFF2-40B4-BE49-F238E27FC236}">
                <a16:creationId xmlns:a16="http://schemas.microsoft.com/office/drawing/2014/main" id="{53758A71-4C8D-48AB-A88D-A89B01785239}"/>
              </a:ext>
            </a:extLst>
          </p:cNvPr>
          <p:cNvSpPr txBox="1"/>
          <p:nvPr/>
        </p:nvSpPr>
        <p:spPr>
          <a:xfrm>
            <a:off x="5958933" y="4585417"/>
            <a:ext cx="3386400" cy="462581"/>
          </a:xfrm>
          <a:prstGeom prst="rect">
            <a:avLst/>
          </a:prstGeom>
          <a:solidFill>
            <a:srgbClr val="99CCFF"/>
          </a:solidFill>
        </p:spPr>
        <p:txBody>
          <a:bodyPr wrap="square" rtlCol="0" anchor="ctr" anchorCtr="1">
            <a:noAutofit/>
          </a:bodyPr>
          <a:lstStyle/>
          <a:p>
            <a:r>
              <a:rPr kumimoji="1" lang="ja-JP" altLang="en-US" sz="1200" b="1" dirty="0">
                <a:latin typeface="Meiryo UI" panose="020B0604030504040204" pitchFamily="50" charset="-128"/>
                <a:ea typeface="Meiryo UI" panose="020B0604030504040204" pitchFamily="50" charset="-128"/>
              </a:rPr>
              <a:t>万博記念公園駅周辺でのアリーナ建設構想への　対応策</a:t>
            </a:r>
            <a:endParaRPr kumimoji="1" lang="en-US" altLang="ja-JP" sz="1200" b="1" dirty="0">
              <a:latin typeface="Meiryo UI" panose="020B0604030504040204" pitchFamily="50" charset="-128"/>
              <a:ea typeface="Meiryo UI" panose="020B0604030504040204" pitchFamily="50" charset="-128"/>
            </a:endParaRPr>
          </a:p>
        </p:txBody>
      </p:sp>
      <p:cxnSp>
        <p:nvCxnSpPr>
          <p:cNvPr id="48" name="コネクタ: カギ線 47">
            <a:extLst>
              <a:ext uri="{FF2B5EF4-FFF2-40B4-BE49-F238E27FC236}">
                <a16:creationId xmlns:a16="http://schemas.microsoft.com/office/drawing/2014/main" id="{CC734BAD-26E6-4F58-882D-9588182D8F41}"/>
              </a:ext>
            </a:extLst>
          </p:cNvPr>
          <p:cNvCxnSpPr>
            <a:cxnSpLocks/>
            <a:stCxn id="6" idx="3"/>
            <a:endCxn id="19" idx="1"/>
          </p:cNvCxnSpPr>
          <p:nvPr/>
        </p:nvCxnSpPr>
        <p:spPr>
          <a:xfrm>
            <a:off x="4384160" y="3716337"/>
            <a:ext cx="1584356" cy="546205"/>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5CAE8EEC-F0D9-4DC8-8106-7B931272FB1D}"/>
              </a:ext>
            </a:extLst>
          </p:cNvPr>
          <p:cNvCxnSpPr>
            <a:cxnSpLocks/>
            <a:stCxn id="6" idx="3"/>
            <a:endCxn id="14" idx="1"/>
          </p:cNvCxnSpPr>
          <p:nvPr/>
        </p:nvCxnSpPr>
        <p:spPr>
          <a:xfrm>
            <a:off x="4384160" y="3716337"/>
            <a:ext cx="1584356" cy="5246"/>
          </a:xfrm>
          <a:prstGeom prst="straightConnector1">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2" name="コネクタ: カギ線 51">
            <a:extLst>
              <a:ext uri="{FF2B5EF4-FFF2-40B4-BE49-F238E27FC236}">
                <a16:creationId xmlns:a16="http://schemas.microsoft.com/office/drawing/2014/main" id="{99142855-615D-4278-9763-FF8D1A8135B9}"/>
              </a:ext>
            </a:extLst>
          </p:cNvPr>
          <p:cNvCxnSpPr>
            <a:cxnSpLocks/>
            <a:stCxn id="6" idx="3"/>
            <a:endCxn id="42" idx="1"/>
          </p:cNvCxnSpPr>
          <p:nvPr/>
        </p:nvCxnSpPr>
        <p:spPr>
          <a:xfrm>
            <a:off x="4384160" y="3716337"/>
            <a:ext cx="1574773" cy="1100371"/>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12A7E55B-698B-4E7E-8D00-0B7C743A54D9}"/>
              </a:ext>
            </a:extLst>
          </p:cNvPr>
          <p:cNvSpPr txBox="1"/>
          <p:nvPr/>
        </p:nvSpPr>
        <p:spPr>
          <a:xfrm>
            <a:off x="5958932" y="5956547"/>
            <a:ext cx="3386401" cy="462581"/>
          </a:xfrm>
          <a:prstGeom prst="rect">
            <a:avLst/>
          </a:prstGeom>
          <a:solidFill>
            <a:srgbClr val="99CCFF"/>
          </a:solidFill>
        </p:spPr>
        <p:txBody>
          <a:bodyPr wrap="square" rtlCol="0" anchor="ctr" anchorCtr="1">
            <a:noAutofit/>
          </a:bodyPr>
          <a:lstStyle/>
          <a:p>
            <a:pPr algn="ctr"/>
            <a:r>
              <a:rPr kumimoji="1" lang="ja-JP" altLang="en-US" sz="1200" b="1" dirty="0">
                <a:latin typeface="Meiryo UI" panose="020B0604030504040204" pitchFamily="50" charset="-128"/>
                <a:ea typeface="Meiryo UI" panose="020B0604030504040204" pitchFamily="50" charset="-128"/>
              </a:rPr>
              <a:t>大阪モノレールグループの人・組織づくり</a:t>
            </a:r>
          </a:p>
        </p:txBody>
      </p:sp>
      <p:sp>
        <p:nvSpPr>
          <p:cNvPr id="72" name="テキスト ボックス 71">
            <a:extLst>
              <a:ext uri="{FF2B5EF4-FFF2-40B4-BE49-F238E27FC236}">
                <a16:creationId xmlns:a16="http://schemas.microsoft.com/office/drawing/2014/main" id="{EA48C4C7-0EA5-4E34-9F26-9BE6697FAC37}"/>
              </a:ext>
            </a:extLst>
          </p:cNvPr>
          <p:cNvSpPr txBox="1"/>
          <p:nvPr/>
        </p:nvSpPr>
        <p:spPr>
          <a:xfrm>
            <a:off x="998290" y="5357239"/>
            <a:ext cx="3386399" cy="462581"/>
          </a:xfrm>
          <a:prstGeom prst="rect">
            <a:avLst/>
          </a:prstGeom>
          <a:solidFill>
            <a:srgbClr val="99CCFF"/>
          </a:solidFill>
        </p:spPr>
        <p:txBody>
          <a:bodyPr wrap="square" rtlCol="0" anchor="ctr" anchorCtr="1">
            <a:noAutofit/>
          </a:bodyPr>
          <a:lstStyle/>
          <a:p>
            <a:pPr algn="ctr"/>
            <a:r>
              <a:rPr kumimoji="1" lang="ja-JP" altLang="en-US" sz="1200" b="1" dirty="0">
                <a:latin typeface="Meiryo UI" panose="020B0604030504040204" pitchFamily="50" charset="-128"/>
                <a:ea typeface="Meiryo UI" panose="020B0604030504040204" pitchFamily="50" charset="-128"/>
              </a:rPr>
              <a:t>将来を見据えた取組みの強化</a:t>
            </a:r>
          </a:p>
        </p:txBody>
      </p:sp>
      <p:sp>
        <p:nvSpPr>
          <p:cNvPr id="80" name="テキスト ボックス 79">
            <a:extLst>
              <a:ext uri="{FF2B5EF4-FFF2-40B4-BE49-F238E27FC236}">
                <a16:creationId xmlns:a16="http://schemas.microsoft.com/office/drawing/2014/main" id="{1DCA0D29-D959-43F5-A7E1-2089B313809A}"/>
              </a:ext>
            </a:extLst>
          </p:cNvPr>
          <p:cNvSpPr txBox="1"/>
          <p:nvPr/>
        </p:nvSpPr>
        <p:spPr>
          <a:xfrm>
            <a:off x="998290" y="1993239"/>
            <a:ext cx="3385870" cy="1193312"/>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大阪府北部地震では、施設の一部が被災し、運行再開までに日時を要したため、学識経験者や関係行政機関等による「大阪府北部地震大阪モノレール被災検証委員会」を設置し、さらなる安全対策を検討する必要が生じました。</a:t>
            </a:r>
            <a:endParaRPr lang="en-US" altLang="ja-JP" dirty="0"/>
          </a:p>
          <a:p>
            <a:r>
              <a:rPr lang="ja-JP" altLang="en-US" dirty="0"/>
              <a:t>また、激甚化する自然災害（台風や落雷および風水害等）の対策を行う必要があります。</a:t>
            </a:r>
          </a:p>
        </p:txBody>
      </p:sp>
      <p:sp>
        <p:nvSpPr>
          <p:cNvPr id="81" name="テキスト ボックス 80">
            <a:extLst>
              <a:ext uri="{FF2B5EF4-FFF2-40B4-BE49-F238E27FC236}">
                <a16:creationId xmlns:a16="http://schemas.microsoft.com/office/drawing/2014/main" id="{6764570E-2A26-419B-9D8B-A11538B0E6A6}"/>
              </a:ext>
            </a:extLst>
          </p:cNvPr>
          <p:cNvSpPr txBox="1"/>
          <p:nvPr/>
        </p:nvSpPr>
        <p:spPr>
          <a:xfrm>
            <a:off x="998290" y="5899679"/>
            <a:ext cx="3386400" cy="517447"/>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南伸開業の正式決定を受け、事業を着実に進めることと、開業に向けた人材確保・人材育成など、大阪モノレールグループで人・組織づくりを検討する必要があります。</a:t>
            </a:r>
          </a:p>
        </p:txBody>
      </p:sp>
      <p:sp>
        <p:nvSpPr>
          <p:cNvPr id="101" name="テキスト ボックス 100">
            <a:extLst>
              <a:ext uri="{FF2B5EF4-FFF2-40B4-BE49-F238E27FC236}">
                <a16:creationId xmlns:a16="http://schemas.microsoft.com/office/drawing/2014/main" id="{0BB9C0B5-30BD-4233-830E-B2E6E86696CB}"/>
              </a:ext>
            </a:extLst>
          </p:cNvPr>
          <p:cNvSpPr txBox="1"/>
          <p:nvPr/>
        </p:nvSpPr>
        <p:spPr>
          <a:xfrm>
            <a:off x="998817" y="3990438"/>
            <a:ext cx="3385871" cy="1062783"/>
          </a:xfrm>
          <a:prstGeom prst="rect">
            <a:avLst/>
          </a:prstGeom>
          <a:solidFill>
            <a:schemeClr val="bg1"/>
          </a:solidFill>
          <a:ln>
            <a:solidFill>
              <a:srgbClr val="3399FF"/>
            </a:solid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r>
              <a:rPr lang="ja-JP" altLang="en-US" dirty="0"/>
              <a:t>大阪・関西万博が決定し、万博記念公園駅周辺でのアリーナ建設構想が発表されるなど、来阪する国内・インバウンド需要の急速な拡大が見込まれるとともに、初めてモノレールにご乗車いただくお客さまが増加することで、その対策を講じる必要があります。</a:t>
            </a:r>
          </a:p>
        </p:txBody>
      </p:sp>
      <p:sp>
        <p:nvSpPr>
          <p:cNvPr id="102" name="テキスト ボックス 101">
            <a:extLst>
              <a:ext uri="{FF2B5EF4-FFF2-40B4-BE49-F238E27FC236}">
                <a16:creationId xmlns:a16="http://schemas.microsoft.com/office/drawing/2014/main" id="{FDECB693-4E53-40D5-8F7A-AB0EA9767430}"/>
              </a:ext>
            </a:extLst>
          </p:cNvPr>
          <p:cNvSpPr txBox="1"/>
          <p:nvPr/>
        </p:nvSpPr>
        <p:spPr>
          <a:xfrm>
            <a:off x="211015" y="334106"/>
            <a:ext cx="963941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cs typeface="Meiryo UI" panose="020B0604030504040204" pitchFamily="50" charset="-128"/>
              </a:rPr>
              <a:t>３．現「中期経営計画」の見直しの背景</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と新たな課題</a:t>
            </a:r>
            <a:endParaRPr kumimoji="1"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a:extLst>
              <a:ext uri="{FF2B5EF4-FFF2-40B4-BE49-F238E27FC236}">
                <a16:creationId xmlns:a16="http://schemas.microsoft.com/office/drawing/2014/main" id="{3B99F825-E494-47E5-B806-EF4308678B3F}"/>
              </a:ext>
            </a:extLst>
          </p:cNvPr>
          <p:cNvCxnSpPr>
            <a:cxnSpLocks/>
            <a:stCxn id="72" idx="3"/>
            <a:endCxn id="7" idx="1"/>
          </p:cNvCxnSpPr>
          <p:nvPr/>
        </p:nvCxnSpPr>
        <p:spPr>
          <a:xfrm>
            <a:off x="4384689" y="5588530"/>
            <a:ext cx="1583827" cy="12653"/>
          </a:xfrm>
          <a:prstGeom prst="straightConnector1">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コネクタ: カギ線 17">
            <a:extLst>
              <a:ext uri="{FF2B5EF4-FFF2-40B4-BE49-F238E27FC236}">
                <a16:creationId xmlns:a16="http://schemas.microsoft.com/office/drawing/2014/main" id="{CCE2EC29-4387-459B-B9AE-A3437B052671}"/>
              </a:ext>
            </a:extLst>
          </p:cNvPr>
          <p:cNvCxnSpPr>
            <a:cxnSpLocks/>
            <a:stCxn id="72" idx="3"/>
            <a:endCxn id="53" idx="1"/>
          </p:cNvCxnSpPr>
          <p:nvPr/>
        </p:nvCxnSpPr>
        <p:spPr>
          <a:xfrm>
            <a:off x="4384689" y="5588530"/>
            <a:ext cx="1574243" cy="599308"/>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6F98CA05-3F06-4C0D-A1F7-0896B7E78935}"/>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en-US" altLang="ja-JP" sz="1400" dirty="0"/>
              <a:t>5</a:t>
            </a:r>
            <a:endParaRPr lang="ja-JP" altLang="en-US" sz="1400" dirty="0"/>
          </a:p>
        </p:txBody>
      </p:sp>
      <p:cxnSp>
        <p:nvCxnSpPr>
          <p:cNvPr id="35" name="コネクタ: カギ線 34">
            <a:extLst>
              <a:ext uri="{FF2B5EF4-FFF2-40B4-BE49-F238E27FC236}">
                <a16:creationId xmlns:a16="http://schemas.microsoft.com/office/drawing/2014/main" id="{1B2D9D0F-F323-45DB-874E-3B5FFD2C5E7B}"/>
              </a:ext>
            </a:extLst>
          </p:cNvPr>
          <p:cNvCxnSpPr>
            <a:cxnSpLocks/>
          </p:cNvCxnSpPr>
          <p:nvPr/>
        </p:nvCxnSpPr>
        <p:spPr>
          <a:xfrm>
            <a:off x="4384160" y="3716336"/>
            <a:ext cx="1584356" cy="546205"/>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FB8E3339-E55E-4458-87F9-A381EEEAAE5C}"/>
              </a:ext>
            </a:extLst>
          </p:cNvPr>
          <p:cNvCxnSpPr>
            <a:cxnSpLocks/>
          </p:cNvCxnSpPr>
          <p:nvPr/>
        </p:nvCxnSpPr>
        <p:spPr>
          <a:xfrm>
            <a:off x="4384160" y="3716336"/>
            <a:ext cx="1584356" cy="5246"/>
          </a:xfrm>
          <a:prstGeom prst="straightConnector1">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7" name="コネクタ: カギ線 36">
            <a:extLst>
              <a:ext uri="{FF2B5EF4-FFF2-40B4-BE49-F238E27FC236}">
                <a16:creationId xmlns:a16="http://schemas.microsoft.com/office/drawing/2014/main" id="{93CA1EA4-3DE7-4B7D-A8A2-E25AFE099B69}"/>
              </a:ext>
            </a:extLst>
          </p:cNvPr>
          <p:cNvCxnSpPr>
            <a:cxnSpLocks/>
          </p:cNvCxnSpPr>
          <p:nvPr/>
        </p:nvCxnSpPr>
        <p:spPr>
          <a:xfrm>
            <a:off x="4384160" y="3716336"/>
            <a:ext cx="1574773" cy="1100371"/>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コネクタ: カギ線 37">
            <a:extLst>
              <a:ext uri="{FF2B5EF4-FFF2-40B4-BE49-F238E27FC236}">
                <a16:creationId xmlns:a16="http://schemas.microsoft.com/office/drawing/2014/main" id="{C2CD5020-60A8-4B01-A601-732687DF0418}"/>
              </a:ext>
            </a:extLst>
          </p:cNvPr>
          <p:cNvCxnSpPr>
            <a:cxnSpLocks/>
            <a:endCxn id="21" idx="1"/>
          </p:cNvCxnSpPr>
          <p:nvPr/>
        </p:nvCxnSpPr>
        <p:spPr>
          <a:xfrm>
            <a:off x="4343744" y="1738236"/>
            <a:ext cx="1574774" cy="612937"/>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90C684F4-F044-47A3-865F-91FF0624E3AB}"/>
              </a:ext>
            </a:extLst>
          </p:cNvPr>
          <p:cNvCxnSpPr>
            <a:cxnSpLocks/>
          </p:cNvCxnSpPr>
          <p:nvPr/>
        </p:nvCxnSpPr>
        <p:spPr>
          <a:xfrm>
            <a:off x="4343744" y="1738236"/>
            <a:ext cx="1584356" cy="5246"/>
          </a:xfrm>
          <a:prstGeom prst="straightConnector1">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コネクタ: カギ線 39">
            <a:extLst>
              <a:ext uri="{FF2B5EF4-FFF2-40B4-BE49-F238E27FC236}">
                <a16:creationId xmlns:a16="http://schemas.microsoft.com/office/drawing/2014/main" id="{95DE74D8-A486-47AB-A2B2-E096986E66C0}"/>
              </a:ext>
            </a:extLst>
          </p:cNvPr>
          <p:cNvCxnSpPr>
            <a:cxnSpLocks/>
          </p:cNvCxnSpPr>
          <p:nvPr/>
        </p:nvCxnSpPr>
        <p:spPr>
          <a:xfrm>
            <a:off x="4343744" y="1738236"/>
            <a:ext cx="1565193" cy="1164749"/>
          </a:xfrm>
          <a:prstGeom prst="bentConnector3">
            <a:avLst/>
          </a:prstGeom>
          <a:ln w="63500">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CC3AF86B-1A7E-4E10-A570-B902B8AA05BF}"/>
              </a:ext>
            </a:extLst>
          </p:cNvPr>
          <p:cNvSpPr txBox="1"/>
          <p:nvPr/>
        </p:nvSpPr>
        <p:spPr>
          <a:xfrm>
            <a:off x="998290" y="1497214"/>
            <a:ext cx="3426814" cy="462581"/>
          </a:xfrm>
          <a:prstGeom prst="rect">
            <a:avLst/>
          </a:prstGeom>
          <a:solidFill>
            <a:srgbClr val="99CCFF"/>
          </a:solidFill>
        </p:spPr>
        <p:txBody>
          <a:bodyPr wrap="square" rtlCol="0" anchor="ctr" anchorCtr="1">
            <a:noAutofit/>
          </a:bodyPr>
          <a:lstStyle/>
          <a:p>
            <a:pPr algn="ctr"/>
            <a:r>
              <a:rPr lang="ja-JP" altLang="en-US" sz="1200" b="1" dirty="0">
                <a:latin typeface="Meiryo UI" panose="020B0604030504040204" pitchFamily="50" charset="-128"/>
                <a:ea typeface="Meiryo UI" panose="020B0604030504040204" pitchFamily="50" charset="-128"/>
              </a:rPr>
              <a:t>激甚化する災害の発生</a:t>
            </a:r>
            <a:endParaRPr kumimoji="1" lang="ja-JP" altLang="en-US" sz="1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2958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1015" y="225638"/>
            <a:ext cx="7983416" cy="400110"/>
          </a:xfrm>
          <a:prstGeom prst="rect">
            <a:avLst/>
          </a:prstGeom>
          <a:noFill/>
        </p:spPr>
        <p:txBody>
          <a:bodyPr wrap="square" rtlCol="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４．新「中期経営計画</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2020-2024</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」の全体像</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1023">
            <a:extLst>
              <a:ext uri="{FF2B5EF4-FFF2-40B4-BE49-F238E27FC236}">
                <a16:creationId xmlns:a16="http://schemas.microsoft.com/office/drawing/2014/main" id="{CA4B85FE-3839-4DAF-B55B-78ACDFD43F5D}"/>
              </a:ext>
            </a:extLst>
          </p:cNvPr>
          <p:cNvSpPr/>
          <p:nvPr/>
        </p:nvSpPr>
        <p:spPr>
          <a:xfrm>
            <a:off x="211015" y="2063938"/>
            <a:ext cx="2478118" cy="4373885"/>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4400">
              <a:buFont typeface="Wingdings" panose="05000000000000000000" pitchFamily="2" charset="2"/>
              <a:buChar char="u"/>
            </a:pPr>
            <a:r>
              <a:rPr lang="ja-JP" altLang="en-US" sz="1200" dirty="0">
                <a:solidFill>
                  <a:schemeClr val="tx1"/>
                </a:solidFill>
              </a:rPr>
              <a:t>自然災害対策</a:t>
            </a:r>
            <a:endParaRPr lang="en-US" altLang="ja-JP" sz="1200" dirty="0">
              <a:solidFill>
                <a:schemeClr val="tx1"/>
              </a:solidFill>
            </a:endParaRPr>
          </a:p>
          <a:p>
            <a:pPr marL="1350"/>
            <a:endParaRPr lang="en-US" altLang="ja-JP" sz="1200" dirty="0">
              <a:solidFill>
                <a:schemeClr val="tx1"/>
              </a:solidFill>
            </a:endParaRPr>
          </a:p>
          <a:p>
            <a:pPr lvl="0"/>
            <a:endParaRPr lang="en-US" altLang="ja-JP" sz="1200" dirty="0">
              <a:solidFill>
                <a:schemeClr val="tx1"/>
              </a:solidFill>
            </a:endParaRPr>
          </a:p>
          <a:p>
            <a:pPr marL="285750" indent="-285750">
              <a:buFont typeface="Wingdings" panose="05000000000000000000" pitchFamily="2" charset="2"/>
              <a:buChar char="u"/>
            </a:pPr>
            <a:r>
              <a:rPr lang="ja-JP" altLang="en-US" sz="1200" dirty="0">
                <a:solidFill>
                  <a:schemeClr val="tx1"/>
                </a:solidFill>
              </a:rPr>
              <a:t>国内・インバウンド需要の拡大へ向けたサービスの向上とプロモーションの強化</a:t>
            </a:r>
            <a:endParaRPr lang="en-US" altLang="ja-JP" sz="1200" dirty="0">
              <a:solidFill>
                <a:schemeClr val="tx1"/>
              </a:solidFill>
            </a:endParaRPr>
          </a:p>
          <a:p>
            <a:pPr marL="285750" indent="-285750">
              <a:buFont typeface="Wingdings" panose="05000000000000000000" pitchFamily="2" charset="2"/>
              <a:buChar char="u"/>
            </a:pPr>
            <a:r>
              <a:rPr lang="en-US" altLang="ja-JP" sz="1200" dirty="0">
                <a:solidFill>
                  <a:schemeClr val="tx1"/>
                </a:solidFill>
              </a:rPr>
              <a:t>2025</a:t>
            </a:r>
            <a:r>
              <a:rPr lang="ja-JP" altLang="en-US" sz="1200" dirty="0">
                <a:solidFill>
                  <a:schemeClr val="tx1"/>
                </a:solidFill>
              </a:rPr>
              <a:t>年大阪・関西万博の開催に伴う顧客呼び込み策の実施</a:t>
            </a:r>
            <a:endParaRPr lang="en-US" altLang="ja-JP" sz="1200" dirty="0">
              <a:solidFill>
                <a:schemeClr val="tx1"/>
              </a:solidFill>
            </a:endParaRPr>
          </a:p>
          <a:p>
            <a:pPr marL="285750" indent="-285750">
              <a:buFont typeface="Wingdings" panose="05000000000000000000" pitchFamily="2" charset="2"/>
              <a:buChar char="u"/>
            </a:pPr>
            <a:r>
              <a:rPr lang="ja-JP" altLang="en-US" sz="1200" dirty="0">
                <a:solidFill>
                  <a:schemeClr val="tx1"/>
                </a:solidFill>
              </a:rPr>
              <a:t>アリーナ建設構想に向けた対応</a:t>
            </a:r>
            <a:endParaRPr lang="en-US" altLang="ja-JP" sz="1200" dirty="0">
              <a:solidFill>
                <a:schemeClr val="tx1"/>
              </a:solidFill>
            </a:endParaRPr>
          </a:p>
          <a:p>
            <a:pPr marL="285750" indent="-285750">
              <a:buFont typeface="Wingdings" panose="05000000000000000000" pitchFamily="2" charset="2"/>
              <a:buChar char="u"/>
            </a:pPr>
            <a:r>
              <a:rPr lang="ja-JP" altLang="en-US" sz="1200" dirty="0">
                <a:solidFill>
                  <a:schemeClr val="tx1"/>
                </a:solidFill>
              </a:rPr>
              <a:t>南伸事業の推進</a:t>
            </a:r>
            <a:endParaRPr lang="en-US" altLang="ja-JP" sz="1200" dirty="0">
              <a:solidFill>
                <a:schemeClr val="tx1"/>
              </a:solidFill>
            </a:endParaRPr>
          </a:p>
          <a:p>
            <a:pPr marL="285750" indent="-285750">
              <a:buFont typeface="Wingdings" panose="05000000000000000000" pitchFamily="2" charset="2"/>
              <a:buChar char="u"/>
            </a:pPr>
            <a:r>
              <a:rPr lang="ja-JP" altLang="en-US" sz="1200" dirty="0">
                <a:solidFill>
                  <a:schemeClr val="tx1"/>
                </a:solidFill>
              </a:rPr>
              <a:t>社員の意識改革と人材</a:t>
            </a:r>
            <a:r>
              <a:rPr lang="ja-JP" altLang="en-US" sz="1200" dirty="0">
                <a:solidFill>
                  <a:srgbClr val="000000"/>
                </a:solidFill>
              </a:rPr>
              <a:t>育成</a:t>
            </a:r>
            <a:endParaRPr lang="en-US" altLang="ja-JP" sz="1200" dirty="0">
              <a:solidFill>
                <a:srgbClr val="000000"/>
              </a:solidFill>
            </a:endParaRPr>
          </a:p>
        </p:txBody>
      </p:sp>
      <p:sp>
        <p:nvSpPr>
          <p:cNvPr id="30" name="テキスト ボックス 29">
            <a:extLst>
              <a:ext uri="{FF2B5EF4-FFF2-40B4-BE49-F238E27FC236}">
                <a16:creationId xmlns:a16="http://schemas.microsoft.com/office/drawing/2014/main" id="{EF68B708-198F-4714-93D6-60D84E316BD2}"/>
              </a:ext>
            </a:extLst>
          </p:cNvPr>
          <p:cNvSpPr txBox="1"/>
          <p:nvPr/>
        </p:nvSpPr>
        <p:spPr>
          <a:xfrm>
            <a:off x="648174" y="1870469"/>
            <a:ext cx="1620000" cy="307777"/>
          </a:xfrm>
          <a:prstGeom prst="rect">
            <a:avLst/>
          </a:prstGeom>
          <a:solidFill>
            <a:schemeClr val="bg1"/>
          </a:solidFill>
        </p:spPr>
        <p:txBody>
          <a:bodyPr wrap="square" rtlCol="0">
            <a:spAutoFit/>
          </a:bodyPr>
          <a:lstStyle/>
          <a:p>
            <a:pPr algn="ctr"/>
            <a:r>
              <a:rPr lang="ja-JP" altLang="en-US" sz="1400" b="1" dirty="0">
                <a:solidFill>
                  <a:schemeClr val="bg2"/>
                </a:solidFill>
                <a:latin typeface="Meiryo UI" panose="020B0604030504040204" pitchFamily="50" charset="-128"/>
                <a:ea typeface="Meiryo UI" panose="020B0604030504040204" pitchFamily="50" charset="-128"/>
              </a:rPr>
              <a:t>取り組むべき課題</a:t>
            </a: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43" name="角丸四角形 34">
            <a:extLst>
              <a:ext uri="{FF2B5EF4-FFF2-40B4-BE49-F238E27FC236}">
                <a16:creationId xmlns:a16="http://schemas.microsoft.com/office/drawing/2014/main" id="{C86AF9B8-2C17-4BEF-AF43-70C54F3FE6D6}"/>
              </a:ext>
            </a:extLst>
          </p:cNvPr>
          <p:cNvSpPr/>
          <p:nvPr/>
        </p:nvSpPr>
        <p:spPr>
          <a:xfrm>
            <a:off x="3306754" y="5428169"/>
            <a:ext cx="3511628" cy="519365"/>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国内外向けプロモーションの強化　　　　　　　　　　　　　　　　　　　　　　　　　　　　　</a:t>
            </a:r>
          </a:p>
        </p:txBody>
      </p:sp>
      <p:sp>
        <p:nvSpPr>
          <p:cNvPr id="15" name="角丸四角形 1023">
            <a:extLst>
              <a:ext uri="{FF2B5EF4-FFF2-40B4-BE49-F238E27FC236}">
                <a16:creationId xmlns:a16="http://schemas.microsoft.com/office/drawing/2014/main" id="{8C748986-3CDF-419D-BC1C-205699EA2565}"/>
              </a:ext>
            </a:extLst>
          </p:cNvPr>
          <p:cNvSpPr/>
          <p:nvPr/>
        </p:nvSpPr>
        <p:spPr>
          <a:xfrm>
            <a:off x="3114293" y="1602297"/>
            <a:ext cx="3767869" cy="2475000"/>
          </a:xfrm>
          <a:prstGeom prst="roundRect">
            <a:avLst>
              <a:gd name="adj" fmla="val 11548"/>
            </a:avLst>
          </a:prstGeom>
          <a:no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endParaRPr>
          </a:p>
        </p:txBody>
      </p:sp>
      <p:sp>
        <p:nvSpPr>
          <p:cNvPr id="17" name="テキスト ボックス 16">
            <a:extLst>
              <a:ext uri="{FF2B5EF4-FFF2-40B4-BE49-F238E27FC236}">
                <a16:creationId xmlns:a16="http://schemas.microsoft.com/office/drawing/2014/main" id="{949363F7-9EC3-4526-9295-992036391554}"/>
              </a:ext>
            </a:extLst>
          </p:cNvPr>
          <p:cNvSpPr txBox="1"/>
          <p:nvPr/>
        </p:nvSpPr>
        <p:spPr>
          <a:xfrm>
            <a:off x="2760672" y="2334677"/>
            <a:ext cx="468012" cy="954107"/>
          </a:xfrm>
          <a:prstGeom prst="rect">
            <a:avLst/>
          </a:prstGeom>
          <a:solidFill>
            <a:schemeClr val="bg1"/>
          </a:solidFill>
          <a:ln>
            <a:noFill/>
          </a:ln>
          <a:effectLst/>
        </p:spPr>
        <p:txBody>
          <a:bodyPr wrap="square" rtlCol="0">
            <a:spAutoFit/>
          </a:bodyPr>
          <a:lstStyle/>
          <a:p>
            <a:pPr algn="ctr"/>
            <a:r>
              <a:rPr kumimoji="1" lang="ja-JP" altLang="en-US" sz="1400" b="1" dirty="0">
                <a:solidFill>
                  <a:schemeClr val="bg2"/>
                </a:solidFill>
                <a:latin typeface="Meiryo UI" panose="020B0604030504040204" pitchFamily="50" charset="-128"/>
                <a:ea typeface="Meiryo UI" panose="020B0604030504040204" pitchFamily="50" charset="-128"/>
              </a:rPr>
              <a:t>基本戦略</a:t>
            </a:r>
          </a:p>
        </p:txBody>
      </p:sp>
      <p:sp>
        <p:nvSpPr>
          <p:cNvPr id="49" name="矢印: 右 48">
            <a:extLst>
              <a:ext uri="{FF2B5EF4-FFF2-40B4-BE49-F238E27FC236}">
                <a16:creationId xmlns:a16="http://schemas.microsoft.com/office/drawing/2014/main" id="{E307C971-74A2-43DB-89BF-CA0EE07E0D0C}"/>
              </a:ext>
            </a:extLst>
          </p:cNvPr>
          <p:cNvSpPr/>
          <p:nvPr/>
        </p:nvSpPr>
        <p:spPr>
          <a:xfrm>
            <a:off x="7010393" y="3325102"/>
            <a:ext cx="271600" cy="1592553"/>
          </a:xfrm>
          <a:prstGeom prst="rightArrow">
            <a:avLst/>
          </a:prstGeom>
          <a:solidFill>
            <a:srgbClr val="FF0000"/>
          </a:solidFill>
          <a:effectLst>
            <a:outerShdw blurRad="50800" dist="38100" dir="2700000" algn="tl" rotWithShape="0">
              <a:prstClr val="black">
                <a:alpha val="40000"/>
              </a:prstClr>
            </a:outerShdw>
          </a:effectLst>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50" name="角丸四角形 1023">
            <a:extLst>
              <a:ext uri="{FF2B5EF4-FFF2-40B4-BE49-F238E27FC236}">
                <a16:creationId xmlns:a16="http://schemas.microsoft.com/office/drawing/2014/main" id="{7B66B8B7-F34A-44D0-8BCD-CE7AB7699BDB}"/>
              </a:ext>
            </a:extLst>
          </p:cNvPr>
          <p:cNvSpPr/>
          <p:nvPr/>
        </p:nvSpPr>
        <p:spPr>
          <a:xfrm>
            <a:off x="7361460" y="2420763"/>
            <a:ext cx="2333525" cy="3254691"/>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altLang="ja-JP" sz="1400" dirty="0">
              <a:solidFill>
                <a:srgbClr val="000000"/>
              </a:solidFill>
            </a:endParaRPr>
          </a:p>
        </p:txBody>
      </p:sp>
      <p:sp>
        <p:nvSpPr>
          <p:cNvPr id="51" name="テキスト ボックス 50">
            <a:extLst>
              <a:ext uri="{FF2B5EF4-FFF2-40B4-BE49-F238E27FC236}">
                <a16:creationId xmlns:a16="http://schemas.microsoft.com/office/drawing/2014/main" id="{9F5D613B-FA02-4698-92C7-A18D86A96992}"/>
              </a:ext>
            </a:extLst>
          </p:cNvPr>
          <p:cNvSpPr txBox="1"/>
          <p:nvPr/>
        </p:nvSpPr>
        <p:spPr>
          <a:xfrm>
            <a:off x="7644531" y="798290"/>
            <a:ext cx="1620000" cy="307777"/>
          </a:xfrm>
          <a:prstGeom prst="rect">
            <a:avLst/>
          </a:prstGeom>
          <a:solidFill>
            <a:schemeClr val="bg1"/>
          </a:solidFill>
        </p:spPr>
        <p:txBody>
          <a:bodyPr wrap="square" rtlCol="0">
            <a:sp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14" name="角丸四角形 1023">
            <a:extLst>
              <a:ext uri="{FF2B5EF4-FFF2-40B4-BE49-F238E27FC236}">
                <a16:creationId xmlns:a16="http://schemas.microsoft.com/office/drawing/2014/main" id="{6B703955-26E3-4CFB-B48B-7A982680EE7A}"/>
              </a:ext>
            </a:extLst>
          </p:cNvPr>
          <p:cNvSpPr/>
          <p:nvPr/>
        </p:nvSpPr>
        <p:spPr>
          <a:xfrm>
            <a:off x="3130172" y="4193936"/>
            <a:ext cx="3789385" cy="2327623"/>
          </a:xfrm>
          <a:prstGeom prst="roundRect">
            <a:avLst>
              <a:gd name="adj" fmla="val 15740"/>
            </a:avLst>
          </a:prstGeom>
          <a:noFill/>
          <a:ln>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00" b="1">
              <a:solidFill>
                <a:schemeClr val="tx1"/>
              </a:solidFill>
            </a:endParaRPr>
          </a:p>
        </p:txBody>
      </p:sp>
      <p:sp>
        <p:nvSpPr>
          <p:cNvPr id="11" name="角丸四角形 34">
            <a:extLst>
              <a:ext uri="{FF2B5EF4-FFF2-40B4-BE49-F238E27FC236}">
                <a16:creationId xmlns:a16="http://schemas.microsoft.com/office/drawing/2014/main" id="{9164CD8B-EA3F-4EB6-A7FB-2A93519D86E2}"/>
              </a:ext>
            </a:extLst>
          </p:cNvPr>
          <p:cNvSpPr/>
          <p:nvPr/>
        </p:nvSpPr>
        <p:spPr>
          <a:xfrm>
            <a:off x="3282711" y="4480533"/>
            <a:ext cx="3511628" cy="536126"/>
          </a:xfrm>
          <a:prstGeom prst="roundRect">
            <a:avLst>
              <a:gd name="adj" fmla="val 28881"/>
            </a:avLst>
          </a:prstGeom>
          <a:noFill/>
          <a:ln>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b="1" dirty="0">
              <a:solidFill>
                <a:schemeClr val="tx1"/>
              </a:solidFill>
            </a:endParaRPr>
          </a:p>
        </p:txBody>
      </p:sp>
      <p:sp>
        <p:nvSpPr>
          <p:cNvPr id="12" name="角丸四角形 37">
            <a:extLst>
              <a:ext uri="{FF2B5EF4-FFF2-40B4-BE49-F238E27FC236}">
                <a16:creationId xmlns:a16="http://schemas.microsoft.com/office/drawing/2014/main" id="{54341E82-2BDE-4AC5-B02B-88AEE1E6BDAA}"/>
              </a:ext>
            </a:extLst>
          </p:cNvPr>
          <p:cNvSpPr/>
          <p:nvPr/>
        </p:nvSpPr>
        <p:spPr>
          <a:xfrm>
            <a:off x="3261568" y="5273302"/>
            <a:ext cx="3511628" cy="556891"/>
          </a:xfrm>
          <a:prstGeom prst="roundRect">
            <a:avLst>
              <a:gd name="adj" fmla="val 25681"/>
            </a:avLst>
          </a:prstGeom>
          <a:noFill/>
          <a:ln>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b="1" dirty="0">
              <a:solidFill>
                <a:schemeClr val="tx1"/>
              </a:solidFill>
            </a:endParaRPr>
          </a:p>
        </p:txBody>
      </p:sp>
      <p:sp>
        <p:nvSpPr>
          <p:cNvPr id="13" name="角丸四角形 38">
            <a:extLst>
              <a:ext uri="{FF2B5EF4-FFF2-40B4-BE49-F238E27FC236}">
                <a16:creationId xmlns:a16="http://schemas.microsoft.com/office/drawing/2014/main" id="{1207782D-5A4E-4E84-ADFE-3321A330F70F}"/>
              </a:ext>
            </a:extLst>
          </p:cNvPr>
          <p:cNvSpPr/>
          <p:nvPr/>
        </p:nvSpPr>
        <p:spPr>
          <a:xfrm>
            <a:off x="3282711" y="6024932"/>
            <a:ext cx="3511628" cy="398220"/>
          </a:xfrm>
          <a:prstGeom prst="roundRect">
            <a:avLst>
              <a:gd name="adj" fmla="val 33768"/>
            </a:avLst>
          </a:prstGeom>
          <a:noFill/>
          <a:ln>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b="1" dirty="0">
              <a:solidFill>
                <a:schemeClr val="tx1"/>
              </a:solidFill>
            </a:endParaRPr>
          </a:p>
        </p:txBody>
      </p:sp>
      <p:sp>
        <p:nvSpPr>
          <p:cNvPr id="40" name="角丸四角形 34">
            <a:extLst>
              <a:ext uri="{FF2B5EF4-FFF2-40B4-BE49-F238E27FC236}">
                <a16:creationId xmlns:a16="http://schemas.microsoft.com/office/drawing/2014/main" id="{3B352BE2-3D55-46F9-B9D3-2384AD7C0286}"/>
              </a:ext>
            </a:extLst>
          </p:cNvPr>
          <p:cNvSpPr/>
          <p:nvPr/>
        </p:nvSpPr>
        <p:spPr>
          <a:xfrm>
            <a:off x="3288221" y="4516893"/>
            <a:ext cx="3630440"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駅を中心としたにぎわいづくり・アクセス改善</a:t>
            </a:r>
          </a:p>
        </p:txBody>
      </p:sp>
      <p:sp>
        <p:nvSpPr>
          <p:cNvPr id="41" name="角丸四角形 34">
            <a:extLst>
              <a:ext uri="{FF2B5EF4-FFF2-40B4-BE49-F238E27FC236}">
                <a16:creationId xmlns:a16="http://schemas.microsoft.com/office/drawing/2014/main" id="{5B1544ED-C359-4525-91DE-048F0B226742}"/>
              </a:ext>
            </a:extLst>
          </p:cNvPr>
          <p:cNvSpPr/>
          <p:nvPr/>
        </p:nvSpPr>
        <p:spPr>
          <a:xfrm>
            <a:off x="3288221" y="4688269"/>
            <a:ext cx="3630440" cy="36388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沿線の学校・企業・自治体との連携による街づくり</a:t>
            </a:r>
          </a:p>
        </p:txBody>
      </p:sp>
      <p:sp>
        <p:nvSpPr>
          <p:cNvPr id="42" name="角丸四角形 34">
            <a:extLst>
              <a:ext uri="{FF2B5EF4-FFF2-40B4-BE49-F238E27FC236}">
                <a16:creationId xmlns:a16="http://schemas.microsoft.com/office/drawing/2014/main" id="{42B6AE3B-08EE-4137-B28F-EFBB88D9BEC0}"/>
              </a:ext>
            </a:extLst>
          </p:cNvPr>
          <p:cNvSpPr/>
          <p:nvPr/>
        </p:nvSpPr>
        <p:spPr>
          <a:xfrm>
            <a:off x="3342529" y="5308397"/>
            <a:ext cx="3311398"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プロモーションを通じた沿線の魅力発信　</a:t>
            </a:r>
          </a:p>
        </p:txBody>
      </p:sp>
      <p:sp>
        <p:nvSpPr>
          <p:cNvPr id="44" name="角丸四角形 34">
            <a:extLst>
              <a:ext uri="{FF2B5EF4-FFF2-40B4-BE49-F238E27FC236}">
                <a16:creationId xmlns:a16="http://schemas.microsoft.com/office/drawing/2014/main" id="{5F79BF38-78B7-4E1D-91B6-52E6DE0578FD}"/>
              </a:ext>
            </a:extLst>
          </p:cNvPr>
          <p:cNvSpPr/>
          <p:nvPr/>
        </p:nvSpPr>
        <p:spPr>
          <a:xfrm>
            <a:off x="3341773" y="6123763"/>
            <a:ext cx="3486461"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ネットワーク機能の強化・街づくりの促進</a:t>
            </a:r>
            <a:r>
              <a:rPr lang="ja-JP" altLang="en-US" sz="1200" b="1" dirty="0">
                <a:solidFill>
                  <a:schemeClr val="tx2"/>
                </a:solidFill>
              </a:rPr>
              <a:t>　</a:t>
            </a:r>
            <a:r>
              <a:rPr lang="ja-JP" altLang="en-US" sz="1200" b="1" dirty="0">
                <a:solidFill>
                  <a:schemeClr val="tx1"/>
                </a:solidFill>
              </a:rPr>
              <a:t>　　　　　　　　　　　　</a:t>
            </a:r>
          </a:p>
        </p:txBody>
      </p:sp>
      <p:sp>
        <p:nvSpPr>
          <p:cNvPr id="16" name="テキスト ボックス 15">
            <a:extLst>
              <a:ext uri="{FF2B5EF4-FFF2-40B4-BE49-F238E27FC236}">
                <a16:creationId xmlns:a16="http://schemas.microsoft.com/office/drawing/2014/main" id="{7C85C143-264B-4825-B88B-2B6EB28104C1}"/>
              </a:ext>
            </a:extLst>
          </p:cNvPr>
          <p:cNvSpPr txBox="1"/>
          <p:nvPr/>
        </p:nvSpPr>
        <p:spPr>
          <a:xfrm>
            <a:off x="2839965" y="4882479"/>
            <a:ext cx="389534" cy="103351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defRPr sz="1200" b="1">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lgn="ctr"/>
            <a:r>
              <a:rPr lang="ja-JP" altLang="en-US" sz="1400" dirty="0">
                <a:solidFill>
                  <a:schemeClr val="bg2">
                    <a:lumMod val="75000"/>
                  </a:schemeClr>
                </a:solidFill>
              </a:rPr>
              <a:t>成長戦略</a:t>
            </a:r>
          </a:p>
        </p:txBody>
      </p:sp>
      <p:sp>
        <p:nvSpPr>
          <p:cNvPr id="67" name="テキスト ボックス 66">
            <a:extLst>
              <a:ext uri="{FF2B5EF4-FFF2-40B4-BE49-F238E27FC236}">
                <a16:creationId xmlns:a16="http://schemas.microsoft.com/office/drawing/2014/main" id="{E9DA25FF-4AA4-413D-907E-99C3EB147556}"/>
              </a:ext>
            </a:extLst>
          </p:cNvPr>
          <p:cNvSpPr txBox="1"/>
          <p:nvPr/>
        </p:nvSpPr>
        <p:spPr>
          <a:xfrm>
            <a:off x="3516360" y="4268427"/>
            <a:ext cx="2483961" cy="289241"/>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沿線需要の拡大</a:t>
            </a:r>
          </a:p>
        </p:txBody>
      </p:sp>
      <p:sp>
        <p:nvSpPr>
          <p:cNvPr id="68" name="テキスト ボックス 67">
            <a:extLst>
              <a:ext uri="{FF2B5EF4-FFF2-40B4-BE49-F238E27FC236}">
                <a16:creationId xmlns:a16="http://schemas.microsoft.com/office/drawing/2014/main" id="{6410265E-D800-4973-A11E-C6220D81872A}"/>
              </a:ext>
            </a:extLst>
          </p:cNvPr>
          <p:cNvSpPr txBox="1"/>
          <p:nvPr/>
        </p:nvSpPr>
        <p:spPr>
          <a:xfrm>
            <a:off x="3516360" y="5074444"/>
            <a:ext cx="2483961" cy="289241"/>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広域来訪者の誘引</a:t>
            </a:r>
          </a:p>
        </p:txBody>
      </p:sp>
      <p:sp>
        <p:nvSpPr>
          <p:cNvPr id="69" name="テキスト ボックス 68">
            <a:extLst>
              <a:ext uri="{FF2B5EF4-FFF2-40B4-BE49-F238E27FC236}">
                <a16:creationId xmlns:a16="http://schemas.microsoft.com/office/drawing/2014/main" id="{0A423239-37A2-432B-9A12-579F4AC35A17}"/>
              </a:ext>
            </a:extLst>
          </p:cNvPr>
          <p:cNvSpPr txBox="1"/>
          <p:nvPr/>
        </p:nvSpPr>
        <p:spPr>
          <a:xfrm>
            <a:off x="3470059" y="5893833"/>
            <a:ext cx="2483961" cy="289241"/>
          </a:xfrm>
          <a:prstGeom prst="rect">
            <a:avLst/>
          </a:prstGeom>
          <a:solidFill>
            <a:schemeClr val="bg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鉄道ネットワークの拡充</a:t>
            </a:r>
          </a:p>
        </p:txBody>
      </p:sp>
      <p:grpSp>
        <p:nvGrpSpPr>
          <p:cNvPr id="4" name="グループ化 3">
            <a:extLst>
              <a:ext uri="{FF2B5EF4-FFF2-40B4-BE49-F238E27FC236}">
                <a16:creationId xmlns:a16="http://schemas.microsoft.com/office/drawing/2014/main" id="{EA47892B-0924-4635-98EE-72103BBF3DB4}"/>
              </a:ext>
            </a:extLst>
          </p:cNvPr>
          <p:cNvGrpSpPr/>
          <p:nvPr/>
        </p:nvGrpSpPr>
        <p:grpSpPr>
          <a:xfrm>
            <a:off x="3256057" y="1506301"/>
            <a:ext cx="3752770" cy="2506444"/>
            <a:chOff x="3214112" y="1506301"/>
            <a:chExt cx="3752770" cy="2506444"/>
          </a:xfrm>
        </p:grpSpPr>
        <p:sp>
          <p:nvSpPr>
            <p:cNvPr id="31" name="角丸四角形 34">
              <a:extLst>
                <a:ext uri="{FF2B5EF4-FFF2-40B4-BE49-F238E27FC236}">
                  <a16:creationId xmlns:a16="http://schemas.microsoft.com/office/drawing/2014/main" id="{26B9FC38-A7ED-4CD8-8FD1-CD36C4DA2C4C}"/>
                </a:ext>
              </a:extLst>
            </p:cNvPr>
            <p:cNvSpPr/>
            <p:nvPr/>
          </p:nvSpPr>
          <p:spPr>
            <a:xfrm>
              <a:off x="3232683" y="2063939"/>
              <a:ext cx="3390595"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安全投資の確実な実施</a:t>
              </a:r>
            </a:p>
          </p:txBody>
        </p:sp>
        <p:sp>
          <p:nvSpPr>
            <p:cNvPr id="33" name="角丸四角形 34">
              <a:extLst>
                <a:ext uri="{FF2B5EF4-FFF2-40B4-BE49-F238E27FC236}">
                  <a16:creationId xmlns:a16="http://schemas.microsoft.com/office/drawing/2014/main" id="{171B742A-1826-4323-8E21-EEF2049F74E7}"/>
                </a:ext>
              </a:extLst>
            </p:cNvPr>
            <p:cNvSpPr/>
            <p:nvPr/>
          </p:nvSpPr>
          <p:spPr>
            <a:xfrm>
              <a:off x="3229498" y="1506301"/>
              <a:ext cx="3382484"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00" b="1" dirty="0">
                <a:solidFill>
                  <a:schemeClr val="tx1"/>
                </a:solidFill>
              </a:endParaRPr>
            </a:p>
          </p:txBody>
        </p:sp>
        <p:sp>
          <p:nvSpPr>
            <p:cNvPr id="34" name="角丸四角形 34">
              <a:extLst>
                <a:ext uri="{FF2B5EF4-FFF2-40B4-BE49-F238E27FC236}">
                  <a16:creationId xmlns:a16="http://schemas.microsoft.com/office/drawing/2014/main" id="{B7DB7D53-5DF3-4602-8C03-3D644D3EE593}"/>
                </a:ext>
              </a:extLst>
            </p:cNvPr>
            <p:cNvSpPr/>
            <p:nvPr/>
          </p:nvSpPr>
          <p:spPr>
            <a:xfrm>
              <a:off x="3229498" y="2889315"/>
              <a:ext cx="3737384"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基本設備の充実</a:t>
              </a:r>
            </a:p>
          </p:txBody>
        </p:sp>
        <p:sp>
          <p:nvSpPr>
            <p:cNvPr id="35" name="角丸四角形 34">
              <a:extLst>
                <a:ext uri="{FF2B5EF4-FFF2-40B4-BE49-F238E27FC236}">
                  <a16:creationId xmlns:a16="http://schemas.microsoft.com/office/drawing/2014/main" id="{DDEA27F8-1637-4E94-B907-40A2A96069C2}"/>
                </a:ext>
              </a:extLst>
            </p:cNvPr>
            <p:cNvSpPr/>
            <p:nvPr/>
          </p:nvSpPr>
          <p:spPr>
            <a:xfrm>
              <a:off x="3238229" y="3070310"/>
              <a:ext cx="3527915"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tx1"/>
                  </a:solidFill>
                </a:rPr>
                <a:t>1</a:t>
              </a:r>
              <a:r>
                <a:rPr lang="ja-JP" altLang="en-US" sz="1200" b="1" dirty="0">
                  <a:solidFill>
                    <a:schemeClr val="tx1"/>
                  </a:solidFill>
                </a:rPr>
                <a:t>ランク上のきめ細やかなサービスの提供</a:t>
              </a:r>
            </a:p>
          </p:txBody>
        </p:sp>
        <p:sp>
          <p:nvSpPr>
            <p:cNvPr id="37" name="角丸四角形 34">
              <a:extLst>
                <a:ext uri="{FF2B5EF4-FFF2-40B4-BE49-F238E27FC236}">
                  <a16:creationId xmlns:a16="http://schemas.microsoft.com/office/drawing/2014/main" id="{DCE84A31-DEBF-4AFD-91CE-FE8B6D0F73B3}"/>
                </a:ext>
              </a:extLst>
            </p:cNvPr>
            <p:cNvSpPr/>
            <p:nvPr/>
          </p:nvSpPr>
          <p:spPr>
            <a:xfrm>
              <a:off x="3238229" y="2274240"/>
              <a:ext cx="3574960"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自然災害対策の実施</a:t>
              </a:r>
              <a:endParaRPr lang="en-US" altLang="ja-JP" sz="1200" b="1" dirty="0">
                <a:solidFill>
                  <a:schemeClr val="tx1"/>
                </a:solidFill>
              </a:endParaRPr>
            </a:p>
          </p:txBody>
        </p:sp>
        <p:sp>
          <p:nvSpPr>
            <p:cNvPr id="38" name="角丸四角形 34">
              <a:extLst>
                <a:ext uri="{FF2B5EF4-FFF2-40B4-BE49-F238E27FC236}">
                  <a16:creationId xmlns:a16="http://schemas.microsoft.com/office/drawing/2014/main" id="{42298A7A-53FE-449A-877E-6FBBD93408A1}"/>
                </a:ext>
              </a:extLst>
            </p:cNvPr>
            <p:cNvSpPr/>
            <p:nvPr/>
          </p:nvSpPr>
          <p:spPr>
            <a:xfrm>
              <a:off x="3261080" y="3697724"/>
              <a:ext cx="3319097" cy="314060"/>
            </a:xfrm>
            <a:prstGeom prst="roundRect">
              <a:avLst>
                <a:gd name="adj" fmla="val 50000"/>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ルール・マニュアルの徹底と研修の充実　</a:t>
              </a:r>
            </a:p>
          </p:txBody>
        </p:sp>
        <p:sp>
          <p:nvSpPr>
            <p:cNvPr id="48" name="角丸四角形 141">
              <a:extLst>
                <a:ext uri="{FF2B5EF4-FFF2-40B4-BE49-F238E27FC236}">
                  <a16:creationId xmlns:a16="http://schemas.microsoft.com/office/drawing/2014/main" id="{9549400C-534F-4E33-A5F5-B6CB5FC97AA0}"/>
                </a:ext>
              </a:extLst>
            </p:cNvPr>
            <p:cNvSpPr/>
            <p:nvPr/>
          </p:nvSpPr>
          <p:spPr>
            <a:xfrm>
              <a:off x="3255394" y="3577061"/>
              <a:ext cx="3488120" cy="435684"/>
            </a:xfrm>
            <a:prstGeom prst="roundRect">
              <a:avLst>
                <a:gd name="adj" fmla="val 22115"/>
              </a:avLst>
            </a:prstGeom>
            <a:no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　　　</a:t>
              </a:r>
            </a:p>
          </p:txBody>
        </p:sp>
        <p:sp>
          <p:nvSpPr>
            <p:cNvPr id="46" name="テキスト ボックス 45">
              <a:extLst>
                <a:ext uri="{FF2B5EF4-FFF2-40B4-BE49-F238E27FC236}">
                  <a16:creationId xmlns:a16="http://schemas.microsoft.com/office/drawing/2014/main" id="{82AEA073-30AF-4DB2-AFBB-7E2E9898A976}"/>
                </a:ext>
              </a:extLst>
            </p:cNvPr>
            <p:cNvSpPr txBox="1"/>
            <p:nvPr/>
          </p:nvSpPr>
          <p:spPr>
            <a:xfrm>
              <a:off x="3474415" y="3420736"/>
              <a:ext cx="2615274" cy="29143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コンプライアンス意識の向上</a:t>
              </a:r>
            </a:p>
          </p:txBody>
        </p:sp>
        <p:sp>
          <p:nvSpPr>
            <p:cNvPr id="47" name="角丸四角形 141">
              <a:extLst>
                <a:ext uri="{FF2B5EF4-FFF2-40B4-BE49-F238E27FC236}">
                  <a16:creationId xmlns:a16="http://schemas.microsoft.com/office/drawing/2014/main" id="{598E6307-990E-4334-AD7C-A75BEA12B1C9}"/>
                </a:ext>
              </a:extLst>
            </p:cNvPr>
            <p:cNvSpPr/>
            <p:nvPr/>
          </p:nvSpPr>
          <p:spPr>
            <a:xfrm>
              <a:off x="3220237" y="2799016"/>
              <a:ext cx="3511628" cy="568363"/>
            </a:xfrm>
            <a:prstGeom prst="roundRect">
              <a:avLst>
                <a:gd name="adj" fmla="val 22115"/>
              </a:avLst>
            </a:prstGeom>
            <a:no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　　　</a:t>
              </a:r>
            </a:p>
          </p:txBody>
        </p:sp>
        <p:sp>
          <p:nvSpPr>
            <p:cNvPr id="45" name="テキスト ボックス 44">
              <a:extLst>
                <a:ext uri="{FF2B5EF4-FFF2-40B4-BE49-F238E27FC236}">
                  <a16:creationId xmlns:a16="http://schemas.microsoft.com/office/drawing/2014/main" id="{F63D67C6-F7ED-42BD-9A02-1FFE586A5E38}"/>
                </a:ext>
              </a:extLst>
            </p:cNvPr>
            <p:cNvSpPr txBox="1"/>
            <p:nvPr/>
          </p:nvSpPr>
          <p:spPr>
            <a:xfrm>
              <a:off x="3462831" y="2622496"/>
              <a:ext cx="2119581" cy="29111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サービスの向上</a:t>
              </a:r>
            </a:p>
          </p:txBody>
        </p:sp>
        <p:sp>
          <p:nvSpPr>
            <p:cNvPr id="8" name="角丸四角形 141">
              <a:extLst>
                <a:ext uri="{FF2B5EF4-FFF2-40B4-BE49-F238E27FC236}">
                  <a16:creationId xmlns:a16="http://schemas.microsoft.com/office/drawing/2014/main" id="{1D06C7CB-D46B-4796-B6FF-391EC259860A}"/>
                </a:ext>
              </a:extLst>
            </p:cNvPr>
            <p:cNvSpPr/>
            <p:nvPr/>
          </p:nvSpPr>
          <p:spPr>
            <a:xfrm>
              <a:off x="3214112" y="1881245"/>
              <a:ext cx="3511628" cy="696575"/>
            </a:xfrm>
            <a:prstGeom prst="roundRect">
              <a:avLst>
                <a:gd name="adj" fmla="val 22115"/>
              </a:avLst>
            </a:prstGeom>
            <a:noFill/>
            <a:ln>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　　　</a:t>
              </a:r>
            </a:p>
          </p:txBody>
        </p:sp>
        <p:sp>
          <p:nvSpPr>
            <p:cNvPr id="32" name="テキスト ボックス 31">
              <a:extLst>
                <a:ext uri="{FF2B5EF4-FFF2-40B4-BE49-F238E27FC236}">
                  <a16:creationId xmlns:a16="http://schemas.microsoft.com/office/drawing/2014/main" id="{62BC6172-4319-4902-B4B6-A35F6E5D9F89}"/>
                </a:ext>
              </a:extLst>
            </p:cNvPr>
            <p:cNvSpPr txBox="1"/>
            <p:nvPr/>
          </p:nvSpPr>
          <p:spPr>
            <a:xfrm>
              <a:off x="3428114" y="1732938"/>
              <a:ext cx="2119581" cy="333673"/>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600" b="1">
                  <a:solidFill>
                    <a:schemeClr val="bg1"/>
                  </a:solidFil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t>安全の徹底</a:t>
              </a:r>
            </a:p>
          </p:txBody>
        </p:sp>
      </p:grpSp>
      <p:sp>
        <p:nvSpPr>
          <p:cNvPr id="7" name="矢印: 右 6">
            <a:extLst>
              <a:ext uri="{FF2B5EF4-FFF2-40B4-BE49-F238E27FC236}">
                <a16:creationId xmlns:a16="http://schemas.microsoft.com/office/drawing/2014/main" id="{618E7FA4-70F5-4603-9923-036F2765978A}"/>
              </a:ext>
            </a:extLst>
          </p:cNvPr>
          <p:cNvSpPr/>
          <p:nvPr/>
        </p:nvSpPr>
        <p:spPr>
          <a:xfrm>
            <a:off x="2755802" y="3347104"/>
            <a:ext cx="290779" cy="1402011"/>
          </a:xfrm>
          <a:prstGeom prst="rightArrow">
            <a:avLst/>
          </a:prstGeom>
          <a:solidFill>
            <a:srgbClr val="FF0000"/>
          </a:solidFill>
          <a:effectLst>
            <a:outerShdw blurRad="50800" dist="38100" dir="2700000" algn="tl" rotWithShape="0">
              <a:prstClr val="black">
                <a:alpha val="40000"/>
              </a:prstClr>
            </a:outerShdw>
          </a:effectLst>
        </p:spPr>
        <p:txBody>
          <a:bodyPr wrap="square" rtlCol="0" anchor="ctr" anchorCtr="1">
            <a:noAutofit/>
          </a:bodyPr>
          <a:lstStyle/>
          <a:p>
            <a:pPr algn="ct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7C4FE2AF-144A-4FAD-B58E-66FAD8780500}"/>
              </a:ext>
            </a:extLst>
          </p:cNvPr>
          <p:cNvSpPr/>
          <p:nvPr/>
        </p:nvSpPr>
        <p:spPr>
          <a:xfrm>
            <a:off x="7572197" y="2787278"/>
            <a:ext cx="1999642" cy="2374410"/>
          </a:xfrm>
          <a:prstGeom prst="rect">
            <a:avLst/>
          </a:prstGeom>
          <a:noFill/>
          <a:ln w="38100">
            <a:noFill/>
          </a:ln>
        </p:spPr>
        <p:txBody>
          <a:bodyPr wrap="square" rtlCol="0" anchor="ctr" anchorCtr="1">
            <a:noAutofit/>
          </a:bodyPr>
          <a:lstStyle/>
          <a:p>
            <a:endParaRPr kumimoji="1" lang="en-US" altLang="ja-JP" sz="1400" b="1" dirty="0">
              <a:solidFill>
                <a:schemeClr val="bg2"/>
              </a:solidFill>
              <a:latin typeface="Meiryo UI" panose="020B0604030504040204" pitchFamily="50" charset="-128"/>
              <a:ea typeface="Meiryo UI" panose="020B0604030504040204" pitchFamily="50" charset="-128"/>
            </a:endParaRPr>
          </a:p>
          <a:p>
            <a:r>
              <a:rPr kumimoji="1" lang="ja-JP" altLang="en-US" sz="1200" b="1" dirty="0">
                <a:solidFill>
                  <a:schemeClr val="bg2"/>
                </a:solidFill>
                <a:latin typeface="Meiryo UI" panose="020B0604030504040204" pitchFamily="50" charset="-128"/>
                <a:ea typeface="Meiryo UI" panose="020B0604030504040204" pitchFamily="50" charset="-128"/>
              </a:rPr>
              <a:t>お客さま視点</a:t>
            </a:r>
            <a:endParaRPr kumimoji="1" lang="en-US" altLang="ja-JP" sz="1200" b="1" dirty="0">
              <a:solidFill>
                <a:schemeClr val="bg2"/>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a:solidFill>
                  <a:srgbClr val="002060"/>
                </a:solidFill>
                <a:latin typeface="Meiryo UI" panose="020B0604030504040204" pitchFamily="50" charset="-128"/>
                <a:ea typeface="Meiryo UI" panose="020B0604030504040204" pitchFamily="50" charset="-128"/>
              </a:rPr>
              <a:t>信頼できる会社</a:t>
            </a:r>
            <a:endParaRPr kumimoji="1" lang="en-US" altLang="ja-JP" sz="1400" b="1" dirty="0">
              <a:solidFill>
                <a:srgbClr val="002060"/>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400" b="1" dirty="0">
                <a:solidFill>
                  <a:schemeClr val="bg2"/>
                </a:solidFill>
                <a:latin typeface="Meiryo UI" panose="020B0604030504040204" pitchFamily="50" charset="-128"/>
                <a:ea typeface="Meiryo UI" panose="020B0604030504040204" pitchFamily="50" charset="-128"/>
              </a:rPr>
              <a:t>住みたくなる沿線</a:t>
            </a:r>
            <a:endParaRPr lang="en-US" altLang="ja-JP" sz="1400" b="1" dirty="0">
              <a:solidFill>
                <a:schemeClr val="bg2"/>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kumimoji="1" lang="ja-JP" altLang="en-US" sz="1400" b="1" dirty="0">
                <a:solidFill>
                  <a:schemeClr val="bg2"/>
                </a:solidFill>
                <a:latin typeface="Meiryo UI" panose="020B0604030504040204" pitchFamily="50" charset="-128"/>
                <a:ea typeface="Meiryo UI" panose="020B0604030504040204" pitchFamily="50" charset="-128"/>
              </a:rPr>
              <a:t>訪れたくなる沿線</a:t>
            </a:r>
            <a:endParaRPr kumimoji="1" lang="en-US" altLang="ja-JP" sz="1400" b="1" dirty="0">
              <a:solidFill>
                <a:schemeClr val="bg2"/>
              </a:solidFill>
              <a:latin typeface="Meiryo UI" panose="020B0604030504040204" pitchFamily="50" charset="-128"/>
              <a:ea typeface="Meiryo UI" panose="020B0604030504040204" pitchFamily="50" charset="-128"/>
            </a:endParaRPr>
          </a:p>
          <a:p>
            <a:r>
              <a:rPr kumimoji="1" lang="ja-JP" altLang="en-US" sz="1400" b="1" dirty="0">
                <a:solidFill>
                  <a:schemeClr val="bg2"/>
                </a:solidFill>
                <a:latin typeface="Meiryo UI" panose="020B0604030504040204" pitchFamily="50" charset="-128"/>
                <a:ea typeface="Meiryo UI" panose="020B0604030504040204" pitchFamily="50" charset="-128"/>
              </a:rPr>
              <a:t>　</a:t>
            </a:r>
            <a:endParaRPr kumimoji="1" lang="en-US" altLang="ja-JP" sz="1400" b="1" dirty="0">
              <a:solidFill>
                <a:schemeClr val="bg2"/>
              </a:solidFill>
              <a:latin typeface="Meiryo UI" panose="020B0604030504040204" pitchFamily="50" charset="-128"/>
              <a:ea typeface="Meiryo UI" panose="020B0604030504040204" pitchFamily="50" charset="-128"/>
            </a:endParaRPr>
          </a:p>
          <a:p>
            <a:r>
              <a:rPr lang="ja-JP" altLang="en-US" sz="1200" b="1" dirty="0">
                <a:solidFill>
                  <a:schemeClr val="bg2"/>
                </a:solidFill>
                <a:latin typeface="Meiryo UI" panose="020B0604030504040204" pitchFamily="50" charset="-128"/>
                <a:ea typeface="Meiryo UI" panose="020B0604030504040204" pitchFamily="50" charset="-128"/>
              </a:rPr>
              <a:t>社員視点</a:t>
            </a:r>
            <a:endParaRPr lang="en-US" altLang="ja-JP" sz="1200" b="1" dirty="0">
              <a:solidFill>
                <a:schemeClr val="bg2"/>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400" b="1" dirty="0">
                <a:solidFill>
                  <a:schemeClr val="bg2"/>
                </a:solidFill>
                <a:latin typeface="Meiryo UI" panose="020B0604030504040204" pitchFamily="50" charset="-128"/>
                <a:ea typeface="Meiryo UI" panose="020B0604030504040204" pitchFamily="50" charset="-128"/>
              </a:rPr>
              <a:t>働きがいのある会社</a:t>
            </a:r>
            <a:endParaRPr lang="en-US" altLang="ja-JP" sz="1400" b="1" dirty="0">
              <a:solidFill>
                <a:schemeClr val="bg2"/>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n"/>
            </a:pPr>
            <a:r>
              <a:rPr lang="ja-JP" altLang="en-US" sz="1400" b="1" dirty="0">
                <a:solidFill>
                  <a:schemeClr val="bg2"/>
                </a:solidFill>
                <a:latin typeface="Meiryo UI" panose="020B0604030504040204" pitchFamily="50" charset="-128"/>
                <a:ea typeface="Meiryo UI" panose="020B0604030504040204" pitchFamily="50" charset="-128"/>
              </a:rPr>
              <a:t>成長する会社</a:t>
            </a:r>
            <a:endParaRPr lang="en-US" altLang="ja-JP" sz="1400" b="1" dirty="0">
              <a:solidFill>
                <a:schemeClr val="bg2"/>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p"/>
            </a:pPr>
            <a:endParaRPr kumimoji="1" lang="ja-JP" altLang="en-US" sz="1400" b="1" dirty="0">
              <a:solidFill>
                <a:schemeClr val="bg2"/>
              </a:solidFill>
              <a:latin typeface="Meiryo UI" panose="020B0604030504040204" pitchFamily="50" charset="-128"/>
              <a:ea typeface="Meiryo UI" panose="020B0604030504040204" pitchFamily="50" charset="-128"/>
            </a:endParaRPr>
          </a:p>
        </p:txBody>
      </p:sp>
      <p:sp>
        <p:nvSpPr>
          <p:cNvPr id="56" name="テキスト ボックス 55">
            <a:extLst>
              <a:ext uri="{FF2B5EF4-FFF2-40B4-BE49-F238E27FC236}">
                <a16:creationId xmlns:a16="http://schemas.microsoft.com/office/drawing/2014/main" id="{98106C4B-CC30-41FC-8CF0-C10FB824ACFC}"/>
              </a:ext>
            </a:extLst>
          </p:cNvPr>
          <p:cNvSpPr txBox="1"/>
          <p:nvPr/>
        </p:nvSpPr>
        <p:spPr>
          <a:xfrm>
            <a:off x="7740496" y="2218990"/>
            <a:ext cx="1620000" cy="307777"/>
          </a:xfrm>
          <a:prstGeom prst="rect">
            <a:avLst/>
          </a:prstGeom>
          <a:solidFill>
            <a:schemeClr val="bg1"/>
          </a:solidFill>
        </p:spPr>
        <p:txBody>
          <a:bodyPr wrap="square" rtlCol="0">
            <a:spAutoFit/>
          </a:bodyPr>
          <a:lstStyle/>
          <a:p>
            <a:pPr algn="ctr"/>
            <a:r>
              <a:rPr kumimoji="1" lang="ja-JP" altLang="en-US" sz="1400" b="1" dirty="0">
                <a:solidFill>
                  <a:schemeClr val="bg2"/>
                </a:solidFill>
                <a:latin typeface="Meiryo UI" panose="020B0604030504040204" pitchFamily="50" charset="-128"/>
                <a:ea typeface="Meiryo UI" panose="020B0604030504040204" pitchFamily="50" charset="-128"/>
              </a:rPr>
              <a:t>将来像のイメージ</a:t>
            </a:r>
          </a:p>
        </p:txBody>
      </p:sp>
      <p:sp>
        <p:nvSpPr>
          <p:cNvPr id="52" name="角丸四角形 1023">
            <a:extLst>
              <a:ext uri="{FF2B5EF4-FFF2-40B4-BE49-F238E27FC236}">
                <a16:creationId xmlns:a16="http://schemas.microsoft.com/office/drawing/2014/main" id="{F2ABEDC2-B328-49AC-B99F-8A67924F1B7C}"/>
              </a:ext>
            </a:extLst>
          </p:cNvPr>
          <p:cNvSpPr/>
          <p:nvPr/>
        </p:nvSpPr>
        <p:spPr>
          <a:xfrm>
            <a:off x="261891" y="832860"/>
            <a:ext cx="9537815" cy="6231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altLang="ja-JP" sz="1400" dirty="0">
                <a:solidFill>
                  <a:srgbClr val="000000"/>
                </a:solidFill>
              </a:rPr>
              <a:t>2029</a:t>
            </a:r>
            <a:r>
              <a:rPr lang="ja-JP" altLang="en-US" sz="1400" dirty="0">
                <a:solidFill>
                  <a:srgbClr val="000000"/>
                </a:solidFill>
              </a:rPr>
              <a:t>年の南伸開業など、長期的な視点も見据えながら、</a:t>
            </a:r>
            <a:r>
              <a:rPr lang="en-US" altLang="ja-JP" sz="1400" dirty="0">
                <a:solidFill>
                  <a:srgbClr val="000000"/>
                </a:solidFill>
              </a:rPr>
              <a:t>2025</a:t>
            </a:r>
            <a:r>
              <a:rPr lang="ja-JP" altLang="en-US" sz="1400" dirty="0">
                <a:solidFill>
                  <a:srgbClr val="000000"/>
                </a:solidFill>
              </a:rPr>
              <a:t>大阪・関西万博開催（</a:t>
            </a:r>
            <a:r>
              <a:rPr lang="en-US" altLang="ja-JP" sz="1400" dirty="0">
                <a:solidFill>
                  <a:srgbClr val="000000"/>
                </a:solidFill>
              </a:rPr>
              <a:t>2025</a:t>
            </a:r>
            <a:r>
              <a:rPr lang="ja-JP" altLang="en-US" sz="1400" dirty="0">
                <a:solidFill>
                  <a:srgbClr val="000000"/>
                </a:solidFill>
              </a:rPr>
              <a:t>年</a:t>
            </a:r>
            <a:r>
              <a:rPr lang="en-US" altLang="ja-JP" sz="1400" dirty="0">
                <a:solidFill>
                  <a:srgbClr val="000000"/>
                </a:solidFill>
              </a:rPr>
              <a:t>4</a:t>
            </a:r>
            <a:r>
              <a:rPr lang="ja-JP" altLang="en-US" sz="1400" dirty="0">
                <a:solidFill>
                  <a:srgbClr val="000000"/>
                </a:solidFill>
              </a:rPr>
              <a:t>月）に向けて、取り組むべき課題を確実に実行するため、</a:t>
            </a:r>
            <a:r>
              <a:rPr lang="en-US" altLang="ja-JP" sz="1400" dirty="0">
                <a:solidFill>
                  <a:srgbClr val="000000"/>
                </a:solidFill>
              </a:rPr>
              <a:t>2020</a:t>
            </a:r>
            <a:r>
              <a:rPr lang="ja-JP" altLang="en-US" sz="1400" dirty="0">
                <a:solidFill>
                  <a:srgbClr val="000000"/>
                </a:solidFill>
              </a:rPr>
              <a:t>年</a:t>
            </a:r>
            <a:r>
              <a:rPr lang="en-US" altLang="ja-JP" sz="1400" dirty="0">
                <a:solidFill>
                  <a:srgbClr val="000000"/>
                </a:solidFill>
              </a:rPr>
              <a:t>4</a:t>
            </a:r>
            <a:r>
              <a:rPr lang="ja-JP" altLang="en-US" sz="1400" dirty="0">
                <a:solidFill>
                  <a:srgbClr val="000000"/>
                </a:solidFill>
              </a:rPr>
              <a:t>月～</a:t>
            </a:r>
            <a:r>
              <a:rPr lang="en-US" altLang="ja-JP" sz="1400" dirty="0">
                <a:solidFill>
                  <a:srgbClr val="000000"/>
                </a:solidFill>
              </a:rPr>
              <a:t>2025</a:t>
            </a:r>
            <a:r>
              <a:rPr lang="ja-JP" altLang="en-US" sz="1400" dirty="0">
                <a:solidFill>
                  <a:srgbClr val="000000"/>
                </a:solidFill>
              </a:rPr>
              <a:t>年</a:t>
            </a:r>
            <a:r>
              <a:rPr lang="en-US" altLang="ja-JP" sz="1400" dirty="0">
                <a:solidFill>
                  <a:srgbClr val="000000"/>
                </a:solidFill>
              </a:rPr>
              <a:t>3</a:t>
            </a:r>
            <a:r>
              <a:rPr lang="ja-JP" altLang="en-US" sz="1400" dirty="0">
                <a:solidFill>
                  <a:srgbClr val="000000"/>
                </a:solidFill>
              </a:rPr>
              <a:t>月を期間とした新中期経営計画を策定することとしました。</a:t>
            </a:r>
          </a:p>
        </p:txBody>
      </p:sp>
      <p:sp>
        <p:nvSpPr>
          <p:cNvPr id="54" name="テキスト ボックス 53">
            <a:extLst>
              <a:ext uri="{FF2B5EF4-FFF2-40B4-BE49-F238E27FC236}">
                <a16:creationId xmlns:a16="http://schemas.microsoft.com/office/drawing/2014/main" id="{1E2ECE2C-CEEC-4B30-90AF-ED6E1C0A93CB}"/>
              </a:ext>
            </a:extLst>
          </p:cNvPr>
          <p:cNvSpPr txBox="1"/>
          <p:nvPr/>
        </p:nvSpPr>
        <p:spPr>
          <a:xfrm>
            <a:off x="9345401" y="6586628"/>
            <a:ext cx="457288" cy="243715"/>
          </a:xfrm>
          <a:prstGeom prst="rect">
            <a:avLst/>
          </a:prstGeom>
          <a:noFill/>
          <a:ln>
            <a:noFill/>
          </a:ln>
        </p:spPr>
        <p:txBody>
          <a:bodyPr wrap="square" rtlCol="0" anchor="ctr" anchorCtr="0">
            <a:noAutofit/>
          </a:bodyPr>
          <a:lstStyle>
            <a:defPPr>
              <a:defRPr lang="ja-JP"/>
            </a:defPPr>
            <a:lvl1pPr>
              <a:spcBef>
                <a:spcPts val="0"/>
              </a:spcBef>
              <a:defRPr sz="1100">
                <a:latin typeface="Meiryo UI" panose="020B0604030504040204" pitchFamily="50" charset="-128"/>
                <a:ea typeface="Meiryo UI" panose="020B0604030504040204" pitchFamily="50" charset="-128"/>
              </a:defRPr>
            </a:lvl1pPr>
          </a:lstStyle>
          <a:p>
            <a:pPr algn="r"/>
            <a:r>
              <a:rPr lang="ja-JP" altLang="en-US" sz="1400" dirty="0"/>
              <a:t>６</a:t>
            </a:r>
          </a:p>
        </p:txBody>
      </p:sp>
      <p:sp>
        <p:nvSpPr>
          <p:cNvPr id="53" name="正方形/長方形 52">
            <a:extLst>
              <a:ext uri="{FF2B5EF4-FFF2-40B4-BE49-F238E27FC236}">
                <a16:creationId xmlns:a16="http://schemas.microsoft.com/office/drawing/2014/main" id="{F56528C4-643C-4C3D-9F29-B0666BD285DC}"/>
              </a:ext>
            </a:extLst>
          </p:cNvPr>
          <p:cNvSpPr/>
          <p:nvPr/>
        </p:nvSpPr>
        <p:spPr>
          <a:xfrm>
            <a:off x="613314" y="2881895"/>
            <a:ext cx="1745597" cy="631601"/>
          </a:xfrm>
          <a:prstGeom prst="rect">
            <a:avLst/>
          </a:prstGeom>
        </p:spPr>
        <p:txBody>
          <a:bodyPr wrap="square">
            <a:noAutofit/>
          </a:bodyPr>
          <a:lstStyle/>
          <a:p>
            <a:r>
              <a:rPr lang="ja-JP" altLang="en-US" sz="1200" dirty="0">
                <a:latin typeface="+mn-ea"/>
                <a:ea typeface="+mn-ea"/>
              </a:rPr>
              <a:t>被災検証委員会での提案内容の実施および早期復旧対策</a:t>
            </a:r>
            <a:endParaRPr lang="en-US" altLang="ja-JP" sz="1200" dirty="0">
              <a:latin typeface="+mn-ea"/>
              <a:ea typeface="+mn-ea"/>
            </a:endParaRPr>
          </a:p>
        </p:txBody>
      </p:sp>
    </p:spTree>
    <p:extLst>
      <p:ext uri="{BB962C8B-B14F-4D97-AF65-F5344CB8AC3E}">
        <p14:creationId xmlns:p14="http://schemas.microsoft.com/office/powerpoint/2010/main" val="3477337600"/>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FA0019"/>
      </a:dk2>
      <a:lt2>
        <a:srgbClr val="140078"/>
      </a:lt2>
      <a:accent1>
        <a:srgbClr val="C8C8EB"/>
      </a:accent1>
      <a:accent2>
        <a:srgbClr val="FFC3D2"/>
      </a:accent2>
      <a:accent3>
        <a:srgbClr val="FFFFFF"/>
      </a:accent3>
      <a:accent4>
        <a:srgbClr val="000000"/>
      </a:accent4>
      <a:accent5>
        <a:srgbClr val="E0E0F3"/>
      </a:accent5>
      <a:accent6>
        <a:srgbClr val="E7B0BE"/>
      </a:accent6>
      <a:hlink>
        <a:srgbClr val="969696"/>
      </a:hlink>
      <a:folHlink>
        <a:srgbClr val="F0F0F0"/>
      </a:folHlink>
    </a:clrScheme>
    <a:fontScheme name="ユーザー定義 3">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FFFF"/>
        </a:solidFill>
      </a:spPr>
      <a:bodyPr wrap="square" rtlCol="0" anchor="ctr" anchorCtr="1">
        <a:noAutofit/>
      </a:bodyPr>
      <a:lstStyle>
        <a:defPPr algn="ctr">
          <a:defRPr sz="1400" b="1" dirty="0" smtClean="0">
            <a:solidFill>
              <a:schemeClr val="bg2"/>
            </a:solidFill>
            <a:latin typeface="Meiryo UI" panose="020B0604030504040204" pitchFamily="50" charset="-128"/>
            <a:ea typeface="Meiryo UI" panose="020B0604030504040204" pitchFamily="50" charset="-128"/>
          </a:defRPr>
        </a:defPPr>
      </a:lstStyle>
    </a:spDef>
  </a:objectDefaults>
  <a:extraClrSchemeLst>
    <a:extraClrScheme>
      <a:clrScheme name="標準デザイン 1">
        <a:dk1>
          <a:srgbClr val="000000"/>
        </a:dk1>
        <a:lt1>
          <a:srgbClr val="FFFFFF"/>
        </a:lt1>
        <a:dk2>
          <a:srgbClr val="FA0019"/>
        </a:dk2>
        <a:lt2>
          <a:srgbClr val="140078"/>
        </a:lt2>
        <a:accent1>
          <a:srgbClr val="C8C8EB"/>
        </a:accent1>
        <a:accent2>
          <a:srgbClr val="FFC3D2"/>
        </a:accent2>
        <a:accent3>
          <a:srgbClr val="FFFFFF"/>
        </a:accent3>
        <a:accent4>
          <a:srgbClr val="000000"/>
        </a:accent4>
        <a:accent5>
          <a:srgbClr val="E0E0F3"/>
        </a:accent5>
        <a:accent6>
          <a:srgbClr val="E7B0BE"/>
        </a:accent6>
        <a:hlink>
          <a:srgbClr val="969696"/>
        </a:hlink>
        <a:folHlink>
          <a:srgbClr val="F0F0F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3968</Words>
  <Application>Microsoft Office PowerPoint</Application>
  <PresentationFormat>A4 210 x 297 mm</PresentationFormat>
  <Paragraphs>764</Paragraphs>
  <Slides>23</Slides>
  <Notes>20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23</vt:i4>
      </vt:variant>
    </vt:vector>
  </HeadingPairs>
  <TitlesOfParts>
    <vt:vector size="31" baseType="lpstr">
      <vt:lpstr>HGPｺﾞｼｯｸE</vt:lpstr>
      <vt:lpstr>Meiryo UI</vt:lpstr>
      <vt:lpstr>ＭＳ Ｐゴシック</vt:lpstr>
      <vt:lpstr>ＭＳ Ｐ明朝</vt:lpstr>
      <vt:lpstr>Arial</vt:lpstr>
      <vt:lpstr>Verdana</vt:lpstr>
      <vt:lpstr>Wingdings</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2020-03-02T08:37:34Z</dcterms:created>
  <dcterms:modified xsi:type="dcterms:W3CDTF">2020-03-05T08:21:06Z</dcterms:modified>
</cp:coreProperties>
</file>