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8"/>
  </p:notesMasterIdLst>
  <p:handoutMasterIdLst>
    <p:handoutMasterId r:id="rId19"/>
  </p:handoutMasterIdLst>
  <p:sldIdLst>
    <p:sldId id="256" r:id="rId2"/>
    <p:sldId id="258" r:id="rId3"/>
    <p:sldId id="292" r:id="rId4"/>
    <p:sldId id="276" r:id="rId5"/>
    <p:sldId id="293" r:id="rId6"/>
    <p:sldId id="309" r:id="rId7"/>
    <p:sldId id="278" r:id="rId8"/>
    <p:sldId id="311" r:id="rId9"/>
    <p:sldId id="297" r:id="rId10"/>
    <p:sldId id="305" r:id="rId11"/>
    <p:sldId id="287" r:id="rId12"/>
    <p:sldId id="302" r:id="rId13"/>
    <p:sldId id="307" r:id="rId14"/>
    <p:sldId id="300" r:id="rId15"/>
    <p:sldId id="299" r:id="rId16"/>
    <p:sldId id="304" r:id="rId17"/>
  </p:sldIdLst>
  <p:sldSz cx="9144000" cy="6858000" type="screen4x3"/>
  <p:notesSz cx="9777413" cy="66468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p:cViewPr varScale="1">
        <p:scale>
          <a:sx n="72" d="100"/>
          <a:sy n="72" d="100"/>
        </p:scale>
        <p:origin x="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4236575" cy="332291"/>
          </a:xfrm>
          <a:prstGeom prst="rect">
            <a:avLst/>
          </a:prstGeom>
        </p:spPr>
        <p:txBody>
          <a:bodyPr vert="horz" lIns="89678" tIns="44839" rIns="89678" bIns="448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38563" y="2"/>
            <a:ext cx="4236575" cy="332291"/>
          </a:xfrm>
          <a:prstGeom prst="rect">
            <a:avLst/>
          </a:prstGeom>
        </p:spPr>
        <p:txBody>
          <a:bodyPr vert="horz" lIns="89678" tIns="44839" rIns="89678" bIns="44839" rtlCol="0"/>
          <a:lstStyle>
            <a:lvl1pPr algn="r">
              <a:defRPr sz="1200"/>
            </a:lvl1pPr>
          </a:lstStyle>
          <a:p>
            <a:fld id="{A6B99B3E-A3E3-4856-904F-1475A483751C}" type="datetimeFigureOut">
              <a:rPr kumimoji="1" lang="ja-JP" altLang="en-US" smtClean="0"/>
              <a:t>2019/12/4</a:t>
            </a:fld>
            <a:endParaRPr kumimoji="1" lang="ja-JP" altLang="en-US"/>
          </a:p>
        </p:txBody>
      </p:sp>
      <p:sp>
        <p:nvSpPr>
          <p:cNvPr id="4" name="フッター プレースホルダー 3"/>
          <p:cNvSpPr>
            <a:spLocks noGrp="1"/>
          </p:cNvSpPr>
          <p:nvPr>
            <p:ph type="ftr" sz="quarter" idx="2"/>
          </p:nvPr>
        </p:nvSpPr>
        <p:spPr>
          <a:xfrm>
            <a:off x="5" y="6313514"/>
            <a:ext cx="4236575" cy="332290"/>
          </a:xfrm>
          <a:prstGeom prst="rect">
            <a:avLst/>
          </a:prstGeom>
        </p:spPr>
        <p:txBody>
          <a:bodyPr vert="horz" lIns="89678" tIns="44839" rIns="89678" bIns="448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38563" y="6313514"/>
            <a:ext cx="4236575" cy="332290"/>
          </a:xfrm>
          <a:prstGeom prst="rect">
            <a:avLst/>
          </a:prstGeom>
        </p:spPr>
        <p:txBody>
          <a:bodyPr vert="horz" lIns="89678" tIns="44839" rIns="89678" bIns="44839" rtlCol="0" anchor="b"/>
          <a:lstStyle>
            <a:lvl1pPr algn="r">
              <a:defRPr sz="1200"/>
            </a:lvl1pPr>
          </a:lstStyle>
          <a:p>
            <a:fld id="{4A639A74-C9FD-4AAB-902C-67D12510DA64}" type="slidenum">
              <a:rPr kumimoji="1" lang="ja-JP" altLang="en-US" smtClean="0"/>
              <a:t>‹#›</a:t>
            </a:fld>
            <a:endParaRPr kumimoji="1" lang="ja-JP" altLang="en-US"/>
          </a:p>
        </p:txBody>
      </p:sp>
    </p:spTree>
    <p:extLst>
      <p:ext uri="{BB962C8B-B14F-4D97-AF65-F5344CB8AC3E}">
        <p14:creationId xmlns:p14="http://schemas.microsoft.com/office/powerpoint/2010/main" val="81744553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4236575" cy="332291"/>
          </a:xfrm>
          <a:prstGeom prst="rect">
            <a:avLst/>
          </a:prstGeom>
        </p:spPr>
        <p:txBody>
          <a:bodyPr vert="horz" lIns="89678" tIns="44839" rIns="89678" bIns="4483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38563" y="2"/>
            <a:ext cx="4236575" cy="332291"/>
          </a:xfrm>
          <a:prstGeom prst="rect">
            <a:avLst/>
          </a:prstGeom>
        </p:spPr>
        <p:txBody>
          <a:bodyPr vert="horz" lIns="89678" tIns="44839" rIns="89678" bIns="44839" rtlCol="0"/>
          <a:lstStyle>
            <a:lvl1pPr algn="r">
              <a:defRPr sz="1200"/>
            </a:lvl1pPr>
          </a:lstStyle>
          <a:p>
            <a:fld id="{EEB2EB79-77F1-4937-9E2E-098745ED6934}" type="datetimeFigureOut">
              <a:rPr kumimoji="1" lang="ja-JP" altLang="en-US" smtClean="0"/>
              <a:t>2019/12/4</a:t>
            </a:fld>
            <a:endParaRPr kumimoji="1" lang="ja-JP" altLang="en-US"/>
          </a:p>
        </p:txBody>
      </p:sp>
      <p:sp>
        <p:nvSpPr>
          <p:cNvPr id="4" name="スライド イメージ プレースホルダー 3"/>
          <p:cNvSpPr>
            <a:spLocks noGrp="1" noRot="1" noChangeAspect="1"/>
          </p:cNvSpPr>
          <p:nvPr>
            <p:ph type="sldImg" idx="2"/>
          </p:nvPr>
        </p:nvSpPr>
        <p:spPr>
          <a:xfrm>
            <a:off x="3227388" y="498475"/>
            <a:ext cx="3322637" cy="2492375"/>
          </a:xfrm>
          <a:prstGeom prst="rect">
            <a:avLst/>
          </a:prstGeom>
          <a:noFill/>
          <a:ln w="12700">
            <a:solidFill>
              <a:prstClr val="black"/>
            </a:solidFill>
          </a:ln>
        </p:spPr>
        <p:txBody>
          <a:bodyPr vert="horz" lIns="89678" tIns="44839" rIns="89678" bIns="44839" rtlCol="0" anchor="ctr"/>
          <a:lstStyle/>
          <a:p>
            <a:endParaRPr lang="ja-JP" altLang="en-US"/>
          </a:p>
        </p:txBody>
      </p:sp>
      <p:sp>
        <p:nvSpPr>
          <p:cNvPr id="5" name="ノート プレースホルダー 4"/>
          <p:cNvSpPr>
            <a:spLocks noGrp="1"/>
          </p:cNvSpPr>
          <p:nvPr>
            <p:ph type="body" sz="quarter" idx="3"/>
          </p:nvPr>
        </p:nvSpPr>
        <p:spPr>
          <a:xfrm>
            <a:off x="978203" y="3157290"/>
            <a:ext cx="7821018" cy="2990611"/>
          </a:xfrm>
          <a:prstGeom prst="rect">
            <a:avLst/>
          </a:prstGeom>
        </p:spPr>
        <p:txBody>
          <a:bodyPr vert="horz" lIns="89678" tIns="44839" rIns="89678" bIns="448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313514"/>
            <a:ext cx="4236575" cy="332290"/>
          </a:xfrm>
          <a:prstGeom prst="rect">
            <a:avLst/>
          </a:prstGeom>
        </p:spPr>
        <p:txBody>
          <a:bodyPr vert="horz" lIns="89678" tIns="44839" rIns="89678" bIns="448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38563" y="6313514"/>
            <a:ext cx="4236575" cy="332290"/>
          </a:xfrm>
          <a:prstGeom prst="rect">
            <a:avLst/>
          </a:prstGeom>
        </p:spPr>
        <p:txBody>
          <a:bodyPr vert="horz" lIns="89678" tIns="44839" rIns="89678" bIns="44839" rtlCol="0" anchor="b"/>
          <a:lstStyle>
            <a:lvl1pPr algn="r">
              <a:defRPr sz="1200"/>
            </a:lvl1pPr>
          </a:lstStyle>
          <a:p>
            <a:fld id="{06226D2F-4935-453D-A46C-33AF94711CDA}" type="slidenum">
              <a:rPr kumimoji="1" lang="ja-JP" altLang="en-US" smtClean="0"/>
              <a:t>‹#›</a:t>
            </a:fld>
            <a:endParaRPr kumimoji="1" lang="ja-JP" altLang="en-US"/>
          </a:p>
        </p:txBody>
      </p:sp>
    </p:spTree>
    <p:extLst>
      <p:ext uri="{BB962C8B-B14F-4D97-AF65-F5344CB8AC3E}">
        <p14:creationId xmlns:p14="http://schemas.microsoft.com/office/powerpoint/2010/main" val="303835050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47619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259160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4486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33614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3617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10277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2299770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53629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263327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6778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234450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16050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56705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pPr defTabSz="896783"/>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0243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pPr defTabSz="896783">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3985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59666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E3B027-FD02-4811-A15E-B252773A347C}"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146EA19-77F4-4AA7-A100-091857241E19}"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3A11E3-1717-49A0-949F-D2DF8C079FD9}"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FAE28AC-ED7F-40CE-ABBC-106CAF14327C}"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4CB031-6A29-4653-A0BD-16A12A36AE02}"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946E7F-AE46-484F-BE74-3EE0A6ABB704}" type="datetime1">
              <a:rPr kumimoji="1" lang="ja-JP" altLang="en-US" smtClean="0"/>
              <a:t>2019/12/4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A8EEC2E-354A-4F73-9B98-4F0A30813234}" type="datetime1">
              <a:rPr kumimoji="1" lang="ja-JP" altLang="en-US" smtClean="0"/>
              <a:t>2019/12/4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74322D0B-947E-41EC-AFAF-2F53844C6569}" type="datetime1">
              <a:rPr kumimoji="1" lang="ja-JP" altLang="en-US" smtClean="0"/>
              <a:t>2019/12/4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AACF7-4C4F-402A-902A-623CB32E7788}" type="datetime1">
              <a:rPr kumimoji="1" lang="ja-JP" altLang="en-US" smtClean="0"/>
              <a:t>2019/12/4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AFBED2-4F79-40B7-9C4E-39A098CBA528}" type="datetime1">
              <a:rPr kumimoji="1" lang="ja-JP" altLang="en-US" smtClean="0"/>
              <a:t>2019/12/4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180E9D-ED02-4709-AC25-7E2479E2F61B}" type="datetime1">
              <a:rPr kumimoji="1" lang="ja-JP" altLang="en-US" smtClean="0"/>
              <a:t>2019/12/4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842900-9FB6-4A38-AA55-30157C5D247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5FB5520-0305-44EA-A2B2-562F77106E27}" type="datetime1">
              <a:rPr kumimoji="1" lang="ja-JP" altLang="en-US" smtClean="0"/>
              <a:t>2019/12/4</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9842900-9FB6-4A38-AA55-30157C5D247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08720"/>
            <a:ext cx="7848600" cy="2016224"/>
          </a:xfrm>
        </p:spPr>
        <p:txBody>
          <a:bodyPr>
            <a:normAutofit/>
          </a:bodyPr>
          <a:lstStyle/>
          <a:p>
            <a:pPr algn="ctr">
              <a:lnSpc>
                <a:spcPts val="45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公益財団法人 大阪府都市整備推進センター</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一般財団法人 大阪府タウン管理財団</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法人統合に関する計画（案）</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694173" y="5085184"/>
            <a:ext cx="7920880" cy="1152128"/>
          </a:xfrm>
        </p:spPr>
        <p:txBody>
          <a:bodyPr>
            <a:noAutofit/>
          </a:bodyPr>
          <a:lstStyle/>
          <a:p>
            <a:pPr algn="ctr"/>
            <a:r>
              <a:rPr lang="ja-JP" altLang="en-US" sz="1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大阪府</a:t>
            </a:r>
          </a:p>
          <a:p>
            <a:pPr algn="ctr"/>
            <a:r>
              <a:rPr lang="ja-JP" altLang="en-US" sz="1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公益財団法人 大阪府都市整備推進センター</a:t>
            </a:r>
            <a:endParaRPr lang="en-US" altLang="ja-JP" sz="1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一般財団法人 大阪府タウン管理財団</a:t>
            </a:r>
            <a:endParaRPr lang="en-US" altLang="ja-JP" sz="1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668344" y="476672"/>
            <a:ext cx="1224136" cy="43204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rPr>
              <a:t>資料</a:t>
            </a:r>
            <a:r>
              <a:rPr kumimoji="1" lang="en-US" altLang="ja-JP" sz="2000" dirty="0" smtClean="0">
                <a:solidFill>
                  <a:schemeClr val="tx1"/>
                </a:solidFill>
                <a:latin typeface="メイリオ" panose="020B0604030504040204" pitchFamily="50" charset="-128"/>
                <a:ea typeface="メイリオ" panose="020B0604030504040204" pitchFamily="50" charset="-128"/>
              </a:rPr>
              <a:t>10</a:t>
            </a:r>
            <a:endParaRPr kumimoji="1" lang="ja-JP" altLang="en-US" sz="20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541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37362492"/>
              </p:ext>
            </p:extLst>
          </p:nvPr>
        </p:nvGraphicFramePr>
        <p:xfrm>
          <a:off x="0" y="0"/>
          <a:ext cx="9144000" cy="6858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8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８　法人統合までのスケジュール</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373031">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170211875"/>
              </p:ext>
            </p:extLst>
          </p:nvPr>
        </p:nvGraphicFramePr>
        <p:xfrm>
          <a:off x="0" y="476672"/>
          <a:ext cx="9144000" cy="638132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381328">
                <a:tc>
                  <a:txBody>
                    <a:bodyPr/>
                    <a:lstStyle/>
                    <a:p>
                      <a:pPr marL="0" lvl="0" algn="l" defTabSz="914400" rtl="0" eaLnBrk="1" latinLnBrk="1" hangingPunct="1"/>
                      <a:r>
                        <a:rPr kumimoji="1" lang="ja-JP" altLang="en-US"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algn="l" defTabSz="914400" rtl="0" eaLnBrk="1" latinLnBrk="1" hangingPunct="1"/>
                      <a:r>
                        <a:rPr kumimoji="1" lang="ja-JP" altLang="en-US"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752652503"/>
              </p:ext>
            </p:extLst>
          </p:nvPr>
        </p:nvGraphicFramePr>
        <p:xfrm>
          <a:off x="38236" y="523440"/>
          <a:ext cx="9067527" cy="6242366"/>
        </p:xfrm>
        <a:graphic>
          <a:graphicData uri="http://schemas.openxmlformats.org/drawingml/2006/table">
            <a:tbl>
              <a:tblPr firstRow="1" bandRow="1">
                <a:tableStyleId>{5C22544A-7EE6-4342-B048-85BDC9FD1C3A}</a:tableStyleId>
              </a:tblPr>
              <a:tblGrid>
                <a:gridCol w="2285017">
                  <a:extLst>
                    <a:ext uri="{9D8B030D-6E8A-4147-A177-3AD203B41FA5}">
                      <a16:colId xmlns:a16="http://schemas.microsoft.com/office/drawing/2014/main" val="3709143423"/>
                    </a:ext>
                  </a:extLst>
                </a:gridCol>
                <a:gridCol w="6782510">
                  <a:extLst>
                    <a:ext uri="{9D8B030D-6E8A-4147-A177-3AD203B41FA5}">
                      <a16:colId xmlns:a16="http://schemas.microsoft.com/office/drawing/2014/main" val="3078264099"/>
                    </a:ext>
                  </a:extLst>
                </a:gridCol>
              </a:tblGrid>
              <a:tr h="482366">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　　期</a:t>
                      </a:r>
                    </a:p>
                  </a:txBody>
                  <a:tcPr anchor="ctr"/>
                </a:tc>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p>
                  </a:txBody>
                  <a:tcPr anchor="ctr"/>
                </a:tc>
                <a:extLst>
                  <a:ext uri="{0D108BD9-81ED-4DB2-BD59-A6C34878D82A}">
                    <a16:rowId xmlns:a16="http://schemas.microsoft.com/office/drawing/2014/main" val="2163954966"/>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effectLst/>
                          <a:latin typeface="メイリオ" panose="020B0604030504040204" pitchFamily="50" charset="-128"/>
                          <a:ea typeface="メイリオ" panose="020B0604030504040204" pitchFamily="50" charset="-128"/>
                        </a:rPr>
                        <a:t>　</a:t>
                      </a:r>
                      <a:r>
                        <a:rPr kumimoji="1" lang="ja-JP" altLang="ja-JP" sz="1600" kern="1200" dirty="0">
                          <a:effectLst/>
                          <a:latin typeface="メイリオ" panose="020B0604030504040204" pitchFamily="50" charset="-128"/>
                          <a:ea typeface="メイリオ" panose="020B0604030504040204" pitchFamily="50" charset="-128"/>
                        </a:rPr>
                        <a:t>令和</a:t>
                      </a:r>
                      <a:r>
                        <a:rPr kumimoji="1" lang="ja-JP" altLang="ja-JP" sz="1600" kern="1200" dirty="0" smtClean="0">
                          <a:effectLst/>
                          <a:latin typeface="メイリオ" panose="020B0604030504040204" pitchFamily="50" charset="-128"/>
                          <a:ea typeface="メイリオ" panose="020B0604030504040204" pitchFamily="50" charset="-128"/>
                        </a:rPr>
                        <a:t>元年</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rPr>
                        <a:t>１１</a:t>
                      </a:r>
                      <a:r>
                        <a:rPr kumimoji="1" lang="ja-JP" altLang="ja-JP" sz="1600" kern="1200" dirty="0" smtClean="0">
                          <a:effectLst/>
                          <a:latin typeface="メイリオ" panose="020B0604030504040204" pitchFamily="50" charset="-128"/>
                          <a:ea typeface="メイリオ" panose="020B0604030504040204" pitchFamily="50" charset="-128"/>
                        </a:rPr>
                        <a:t>月</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600" kern="1200" dirty="0">
                          <a:effectLst/>
                          <a:latin typeface="メイリオ" panose="020B0604030504040204" pitchFamily="50" charset="-128"/>
                          <a:ea typeface="メイリオ" panose="020B0604030504040204" pitchFamily="50" charset="-128"/>
                        </a:rPr>
                        <a:t>・</a:t>
                      </a:r>
                      <a:r>
                        <a:rPr kumimoji="1" lang="ja-JP" altLang="ja-JP" sz="1600" kern="1200" dirty="0">
                          <a:effectLst/>
                          <a:latin typeface="メイリオ" panose="020B0604030504040204" pitchFamily="50" charset="-128"/>
                          <a:ea typeface="メイリオ" panose="020B0604030504040204" pitchFamily="50" charset="-128"/>
                        </a:rPr>
                        <a:t>都整センターとタウン財団が合併契約締結</a:t>
                      </a:r>
                      <a:endParaRPr kumimoji="1" lang="en-US" altLang="ja-JP" sz="1600" kern="1200" dirty="0">
                        <a:effectLst/>
                        <a:latin typeface="メイリオ" panose="020B0604030504040204" pitchFamily="50" charset="-128"/>
                        <a:ea typeface="メイリオ" panose="020B0604030504040204" pitchFamily="50" charset="-128"/>
                      </a:endParaRPr>
                    </a:p>
                    <a:p>
                      <a:pPr algn="l"/>
                      <a:r>
                        <a:rPr kumimoji="1" lang="ja-JP" altLang="en-US" sz="1600" kern="1200" dirty="0">
                          <a:effectLst/>
                          <a:latin typeface="メイリオ" panose="020B0604030504040204" pitchFamily="50" charset="-128"/>
                          <a:ea typeface="メイリオ" panose="020B0604030504040204" pitchFamily="50" charset="-128"/>
                        </a:rPr>
                        <a:t>　</a:t>
                      </a:r>
                      <a:r>
                        <a:rPr kumimoji="1" lang="ja-JP" altLang="ja-JP" sz="1600" kern="1200" dirty="0">
                          <a:effectLst/>
                          <a:latin typeface="メイリオ" panose="020B0604030504040204" pitchFamily="50" charset="-128"/>
                          <a:ea typeface="メイリオ" panose="020B0604030504040204" pitchFamily="50" charset="-128"/>
                        </a:rPr>
                        <a:t>（効力発生日は令和</a:t>
                      </a:r>
                      <a:r>
                        <a:rPr kumimoji="1" lang="en-US" altLang="ja-JP" sz="1600" kern="1200" dirty="0">
                          <a:effectLst/>
                          <a:latin typeface="メイリオ" panose="020B0604030504040204" pitchFamily="50" charset="-128"/>
                          <a:ea typeface="メイリオ" panose="020B0604030504040204" pitchFamily="50" charset="-128"/>
                        </a:rPr>
                        <a:t>2.4.1</a:t>
                      </a:r>
                      <a:r>
                        <a:rPr kumimoji="1" lang="ja-JP" altLang="ja-JP" sz="1600" kern="1200" dirty="0">
                          <a:effectLst/>
                          <a:latin typeface="メイリオ" panose="020B0604030504040204" pitchFamily="50" charset="-128"/>
                          <a:ea typeface="メイリオ" panose="020B0604030504040204" pitchFamily="50" charset="-128"/>
                        </a:rPr>
                        <a:t>を予定）</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4102012092"/>
                  </a:ext>
                </a:extLst>
              </a:tr>
              <a:tr h="720000">
                <a:tc>
                  <a:txBody>
                    <a:bodyPr/>
                    <a:lstStyle/>
                    <a:p>
                      <a:pPr algn="l"/>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１２月まで</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吸収合併存続法人である都整センターが府知事に公益変更認定を申請</a:t>
                      </a:r>
                    </a:p>
                  </a:txBody>
                  <a:tcPr anchor="ctr"/>
                </a:tc>
                <a:extLst>
                  <a:ext uri="{0D108BD9-81ED-4DB2-BD59-A6C34878D82A}">
                    <a16:rowId xmlns:a16="http://schemas.microsoft.com/office/drawing/2014/main" val="3941424642"/>
                  </a:ext>
                </a:extLst>
              </a:tr>
              <a:tr h="720000">
                <a:tc>
                  <a:txBody>
                    <a:bodyPr/>
                    <a:lstStyle/>
                    <a:p>
                      <a:pPr algn="l"/>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令和２年　２月頃</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mn-cs"/>
                        </a:rPr>
                        <a:t>都</a:t>
                      </a:r>
                      <a:r>
                        <a:rPr kumimoji="1" lang="ja-JP" altLang="ja-JP" sz="1600" kern="1200" dirty="0">
                          <a:solidFill>
                            <a:schemeClr val="tx1"/>
                          </a:solidFill>
                          <a:effectLst/>
                          <a:latin typeface="メイリオ" panose="020B0604030504040204" pitchFamily="50" charset="-128"/>
                          <a:ea typeface="メイリオ" panose="020B0604030504040204" pitchFamily="50" charset="-128"/>
                          <a:cs typeface="+mn-cs"/>
                        </a:rPr>
                        <a:t>整</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mn-cs"/>
                        </a:rPr>
                        <a:t>センター</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mn-cs"/>
                        </a:rPr>
                        <a:t>が府知事から</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mn-cs"/>
                        </a:rPr>
                        <a:t>公益</a:t>
                      </a:r>
                      <a:r>
                        <a:rPr kumimoji="1" lang="ja-JP" altLang="ja-JP" sz="1600" kern="1200" dirty="0">
                          <a:solidFill>
                            <a:schemeClr val="tx1"/>
                          </a:solidFill>
                          <a:effectLst/>
                          <a:latin typeface="メイリオ" panose="020B0604030504040204" pitchFamily="50" charset="-128"/>
                          <a:ea typeface="メイリオ" panose="020B0604030504040204" pitchFamily="50" charset="-128"/>
                          <a:cs typeface="+mn-cs"/>
                        </a:rPr>
                        <a:t>変更</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mn-cs"/>
                        </a:rPr>
                        <a:t>認定</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mn-cs"/>
                        </a:rPr>
                        <a:t>を受ける予定</a:t>
                      </a:r>
                      <a:endParaRPr kumimoji="1" lang="ja-JP" altLang="en-US" sz="1600" kern="1200" dirty="0">
                        <a:solidFill>
                          <a:schemeClr val="tx1"/>
                        </a:solidFill>
                        <a:effectLst/>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832970300"/>
                  </a:ext>
                </a:extLst>
              </a:tr>
              <a:tr h="720000">
                <a:tc>
                  <a:txBody>
                    <a:bodyPr/>
                    <a:lstStyle/>
                    <a:p>
                      <a:pPr algn="l"/>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３月</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都整センターが新年度の事業計画と予算を理事会で決定</a:t>
                      </a:r>
                      <a:endPar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1717514881"/>
                  </a:ext>
                </a:extLst>
              </a:tr>
              <a:tr h="720000">
                <a:tc>
                  <a:txBody>
                    <a:bodyPr/>
                    <a:lstStyle/>
                    <a:p>
                      <a:pPr algn="l"/>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４月</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合併の効力発生</a:t>
                      </a:r>
                    </a:p>
                  </a:txBody>
                  <a:tcPr anchor="ctr"/>
                </a:tc>
                <a:extLst>
                  <a:ext uri="{0D108BD9-81ED-4DB2-BD59-A6C34878D82A}">
                    <a16:rowId xmlns:a16="http://schemas.microsoft.com/office/drawing/2014/main" val="552743431"/>
                  </a:ext>
                </a:extLst>
              </a:tr>
              <a:tr h="720000">
                <a:tc>
                  <a:txBody>
                    <a:bodyPr/>
                    <a:lstStyle/>
                    <a:p>
                      <a:pPr algn="l"/>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lnSpc>
                          <a:spcPts val="2000"/>
                        </a:lnSpc>
                      </a:pP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4127280320"/>
                  </a:ext>
                </a:extLst>
              </a:tr>
              <a:tr h="720000">
                <a:tc>
                  <a:txBody>
                    <a:bodyPr/>
                    <a:lstStyle/>
                    <a:p>
                      <a:pPr algn="l"/>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lnSpc>
                          <a:spcPts val="2000"/>
                        </a:lnSpc>
                      </a:pP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3284287239"/>
                  </a:ext>
                </a:extLst>
              </a:tr>
              <a:tr h="720000">
                <a:tc>
                  <a:txBody>
                    <a:bodyPr/>
                    <a:lstStyle/>
                    <a:p>
                      <a:pPr algn="l"/>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lnSpc>
                          <a:spcPts val="2000"/>
                        </a:lnSpc>
                      </a:pP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2522797084"/>
                  </a:ext>
                </a:extLst>
              </a:tr>
            </a:tbl>
          </a:graphicData>
        </a:graphic>
      </p:graphicFrame>
      <p:sp>
        <p:nvSpPr>
          <p:cNvPr id="6" name="スライド番号プレースホルダー 7"/>
          <p:cNvSpPr>
            <a:spLocks noGrp="1"/>
          </p:cNvSpPr>
          <p:nvPr>
            <p:ph type="sldNum" sz="quarter" idx="12"/>
          </p:nvPr>
        </p:nvSpPr>
        <p:spPr>
          <a:xfrm>
            <a:off x="8697379" y="6482719"/>
            <a:ext cx="408384" cy="329184"/>
          </a:xfrm>
        </p:spPr>
        <p:txBody>
          <a:bodyPr/>
          <a:lstStyle/>
          <a:p>
            <a:pPr algn="ctr"/>
            <a:r>
              <a:rPr lang="en-US" altLang="ja-JP" sz="1200" b="0" dirty="0">
                <a:solidFill>
                  <a:schemeClr val="tx1"/>
                </a:solidFill>
                <a:latin typeface="+mj-lt"/>
              </a:rPr>
              <a:t>8</a:t>
            </a:r>
            <a:endParaRPr kumimoji="1" lang="ja-JP" altLang="en-US" sz="1200" b="0" dirty="0">
              <a:solidFill>
                <a:schemeClr val="tx1"/>
              </a:solidFill>
              <a:latin typeface="+mj-lt"/>
            </a:endParaRPr>
          </a:p>
        </p:txBody>
      </p:sp>
    </p:spTree>
    <p:extLst>
      <p:ext uri="{BB962C8B-B14F-4D97-AF65-F5344CB8AC3E}">
        <p14:creationId xmlns:p14="http://schemas.microsoft.com/office/powerpoint/2010/main" val="2642217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31638790"/>
              </p:ext>
            </p:extLst>
          </p:nvPr>
        </p:nvGraphicFramePr>
        <p:xfrm>
          <a:off x="0" y="-27384"/>
          <a:ext cx="9144000" cy="687031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70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　法人の主要事業①</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399850">
                <a:tc>
                  <a:txBody>
                    <a:bodyPr/>
                    <a:lstStyle/>
                    <a:p>
                      <a:r>
                        <a:rPr kumimoji="1" lang="ja-JP" altLang="en-US" sz="1600" b="1" dirty="0" smtClean="0">
                          <a:latin typeface="メイリオ" panose="020B0604030504040204" pitchFamily="50" charset="-128"/>
                          <a:ea typeface="メイリオ" panose="020B0604030504040204" pitchFamily="50" charset="-128"/>
                        </a:rPr>
                        <a:t>１</a:t>
                      </a:r>
                      <a:r>
                        <a:rPr kumimoji="1" lang="ja-JP" altLang="en-US" sz="1600" b="1" dirty="0">
                          <a:latin typeface="メイリオ" panose="020B0604030504040204" pitchFamily="50" charset="-128"/>
                          <a:ea typeface="メイリオ" panose="020B0604030504040204" pitchFamily="50" charset="-128"/>
                        </a:rPr>
                        <a:t>　</a:t>
                      </a:r>
                      <a:r>
                        <a:rPr kumimoji="1" lang="ja-JP" altLang="en-US" sz="1600" b="1" dirty="0" smtClean="0">
                          <a:latin typeface="メイリオ" panose="020B0604030504040204" pitchFamily="50" charset="-128"/>
                          <a:ea typeface="メイリオ" panose="020B0604030504040204" pitchFamily="50" charset="-128"/>
                        </a:rPr>
                        <a:t>公益</a:t>
                      </a:r>
                      <a:r>
                        <a:rPr kumimoji="1" lang="ja-JP" altLang="en-US" sz="1600" b="1" dirty="0">
                          <a:latin typeface="メイリオ" panose="020B0604030504040204" pitchFamily="50" charset="-128"/>
                          <a:ea typeface="メイリオ" panose="020B0604030504040204" pitchFamily="50" charset="-128"/>
                        </a:rPr>
                        <a:t>目的事業</a:t>
                      </a:r>
                      <a:endParaRPr kumimoji="1" lang="en-US" altLang="ja-JP" sz="1600" b="1" dirty="0">
                        <a:latin typeface="メイリオ" panose="020B0604030504040204" pitchFamily="50" charset="-128"/>
                        <a:ea typeface="メイリオ" panose="020B0604030504040204" pitchFamily="50" charset="-128"/>
                      </a:endParaRPr>
                    </a:p>
                    <a:p>
                      <a:pPr>
                        <a:lnSpc>
                          <a:spcPts val="2500"/>
                        </a:lnSpc>
                      </a:pPr>
                      <a:r>
                        <a:rPr kumimoji="1" lang="ja-JP" altLang="en-US" sz="1600" b="1" dirty="0" smtClean="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１</a:t>
                      </a:r>
                      <a:r>
                        <a:rPr kumimoji="1" lang="ja-JP" altLang="en-US" sz="1600" b="1" dirty="0" smtClean="0">
                          <a:latin typeface="メイリオ" panose="020B0604030504040204" pitchFamily="50" charset="-128"/>
                          <a:ea typeface="メイリオ" panose="020B0604030504040204" pitchFamily="50" charset="-128"/>
                        </a:rPr>
                        <a:t>）　まちづくり</a:t>
                      </a:r>
                      <a:r>
                        <a:rPr kumimoji="1" lang="ja-JP" altLang="en-US" sz="1600" b="1" dirty="0">
                          <a:latin typeface="メイリオ" panose="020B0604030504040204" pitchFamily="50" charset="-128"/>
                          <a:ea typeface="メイリオ" panose="020B0604030504040204" pitchFamily="50" charset="-128"/>
                        </a:rPr>
                        <a:t>コーディネート事業</a:t>
                      </a:r>
                      <a:endParaRPr kumimoji="1" lang="en-US" altLang="ja-JP" sz="1600" b="1" dirty="0">
                        <a:latin typeface="メイリオ" panose="020B0604030504040204" pitchFamily="50" charset="-128"/>
                        <a:ea typeface="メイリオ" panose="020B0604030504040204" pitchFamily="50" charset="-128"/>
                      </a:endParaRPr>
                    </a:p>
                    <a:p>
                      <a:pPr marL="0" algn="l" defTabSz="914400" rtl="0" eaLnBrk="1" latinLnBrk="0" hangingPunct="1">
                        <a:lnSpc>
                          <a:spcPts val="2500"/>
                        </a:lnSpc>
                      </a:pPr>
                      <a:r>
                        <a:rPr kumimoji="1" lang="ja-JP" altLang="en-US" sz="1600" b="1" dirty="0">
                          <a:latin typeface="メイリオ" panose="020B0604030504040204" pitchFamily="50" charset="-128"/>
                          <a:ea typeface="メイリオ" panose="020B0604030504040204" pitchFamily="50" charset="-128"/>
                        </a:rPr>
                        <a:t>　　</a:t>
                      </a: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①　</a:t>
                      </a:r>
                      <a:r>
                        <a:rPr kumimoji="1" lang="ja-JP" altLang="ja-JP" sz="1600" b="1" kern="1200" dirty="0">
                          <a:solidFill>
                            <a:schemeClr val="dk1"/>
                          </a:solidFill>
                          <a:latin typeface="メイリオ" panose="020B0604030504040204" pitchFamily="50" charset="-128"/>
                          <a:ea typeface="メイリオ" panose="020B0604030504040204" pitchFamily="50" charset="-128"/>
                          <a:cs typeface="+mn-cs"/>
                        </a:rPr>
                        <a:t>土地区画整理等支援事業</a:t>
                      </a:r>
                    </a:p>
                    <a:p>
                      <a:pPr marL="0" algn="l" defTabSz="914400" rtl="0" eaLnBrk="1" latinLnBrk="0" hangingPunct="1">
                        <a:lnSpc>
                          <a:spcPts val="2500"/>
                        </a:lnSpc>
                      </a:pP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幹線道路沿道や既成市街地における土地区画整理等の</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都市整備事業について府・市と連携し、調査・計画を</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はじめ地元組織における合意形成から事業実施まで支援する。</a:t>
                      </a:r>
                    </a:p>
                    <a:p>
                      <a:pPr marL="0" algn="l" defTabSz="914400" rtl="0" eaLnBrk="1" latinLnBrk="0" hangingPunct="1">
                        <a:lnSpc>
                          <a:spcPts val="2500"/>
                        </a:lnSpc>
                      </a:pP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民間コンサルタントが利益を見込めない事業化が</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不確実な初期段階で公益財団法人である強みを生かし、</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地元市町村や地権者に対するきめ細やかな対応を行い、</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事業に対する合意形成を推進</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する。</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　</a:t>
                      </a:r>
                      <a:endParaRPr kumimoji="1" lang="en-US" altLang="ja-JP" sz="1600" b="1"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　　②　</a:t>
                      </a:r>
                      <a:r>
                        <a:rPr kumimoji="1" lang="ja-JP" altLang="ja-JP" sz="1600" b="1" kern="1200" dirty="0">
                          <a:solidFill>
                            <a:schemeClr val="dk1"/>
                          </a:solidFill>
                          <a:latin typeface="メイリオ" panose="020B0604030504040204" pitchFamily="50" charset="-128"/>
                          <a:ea typeface="メイリオ" panose="020B0604030504040204" pitchFamily="50" charset="-128"/>
                          <a:cs typeface="+mn-cs"/>
                        </a:rPr>
                        <a:t>市町村道路施設点検等支援事業</a:t>
                      </a:r>
                    </a:p>
                    <a:p>
                      <a:pPr marL="0" algn="l" defTabSz="914400" rtl="0" eaLnBrk="1" latinLnBrk="0" hangingPunct="1">
                        <a:lnSpc>
                          <a:spcPts val="2500"/>
                        </a:lnSpc>
                      </a:pP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平成</a:t>
                      </a:r>
                      <a:r>
                        <a:rPr kumimoji="1" lang="en-US" altLang="ja-JP" sz="1600" kern="1200" dirty="0">
                          <a:solidFill>
                            <a:schemeClr val="dk1"/>
                          </a:solidFill>
                          <a:latin typeface="メイリオ" panose="020B0604030504040204" pitchFamily="50" charset="-128"/>
                          <a:ea typeface="メイリオ" panose="020B0604030504040204" pitchFamily="50" charset="-128"/>
                          <a:cs typeface="+mn-cs"/>
                        </a:rPr>
                        <a:t>26</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年</a:t>
                      </a:r>
                      <a:r>
                        <a:rPr kumimoji="1" lang="en-US" altLang="ja-JP" sz="1600" kern="1200" dirty="0">
                          <a:solidFill>
                            <a:schemeClr val="dk1"/>
                          </a:solidFill>
                          <a:latin typeface="メイリオ" panose="020B0604030504040204" pitchFamily="50" charset="-128"/>
                          <a:ea typeface="メイリオ" panose="020B0604030504040204" pitchFamily="50" charset="-128"/>
                          <a:cs typeface="+mn-cs"/>
                        </a:rPr>
                        <a:t>7</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月の道路法施行規則の改正に伴い、道路管理者</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に</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対し、橋梁・トンネル等の道路施設について、５年に</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１回</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の定期</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点検が義務付けられた。</a:t>
                      </a: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府内</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市町村においては、</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点検実施するための職員や</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技術力の</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不足</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という課題を抱え</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ており、</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これら市町村からの支援</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要請に</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基づき</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、定期点検業務の地域一括発注や施工監理、長寿</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命化修</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繕</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計画策定業務及び発注者支援</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業務を</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実施、支援</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する。</a:t>
                      </a:r>
                      <a:endParaRPr kumimoji="1" lang="ja-JP"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併せて、市町村技術職員の技術力向上のため、実地研修等を実施</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する</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7"/>
          <p:cNvSpPr>
            <a:spLocks noGrp="1"/>
          </p:cNvSpPr>
          <p:nvPr>
            <p:ph type="sldNum" sz="quarter" idx="12"/>
          </p:nvPr>
        </p:nvSpPr>
        <p:spPr>
          <a:xfrm>
            <a:off x="8707921" y="6496332"/>
            <a:ext cx="406588" cy="307902"/>
          </a:xfrm>
        </p:spPr>
        <p:txBody>
          <a:bodyPr/>
          <a:lstStyle/>
          <a:p>
            <a:pPr algn="ctr"/>
            <a:r>
              <a:rPr lang="en-US" altLang="ja-JP" sz="1200" b="0" dirty="0">
                <a:solidFill>
                  <a:schemeClr val="tx1"/>
                </a:solidFill>
                <a:latin typeface="+mj-lt"/>
              </a:rPr>
              <a:t>9</a:t>
            </a:r>
            <a:endParaRPr kumimoji="1" lang="ja-JP" altLang="en-US" sz="1200" b="0" dirty="0">
              <a:solidFill>
                <a:schemeClr val="tx1"/>
              </a:solidFill>
              <a:latin typeface="+mj-lt"/>
            </a:endParaRPr>
          </a:p>
        </p:txBody>
      </p:sp>
      <p:sp>
        <p:nvSpPr>
          <p:cNvPr id="11" name="テキスト ボックス 10">
            <a:extLst>
              <a:ext uri="{FF2B5EF4-FFF2-40B4-BE49-F238E27FC236}">
                <a16:creationId xmlns:a16="http://schemas.microsoft.com/office/drawing/2014/main" id="{D5E1F8A7-2F8C-4334-92EF-5C64F03BA5F5}"/>
              </a:ext>
            </a:extLst>
          </p:cNvPr>
          <p:cNvSpPr txBox="1"/>
          <p:nvPr/>
        </p:nvSpPr>
        <p:spPr>
          <a:xfrm>
            <a:off x="6310007" y="1880982"/>
            <a:ext cx="1595309" cy="246221"/>
          </a:xfrm>
          <a:prstGeom prst="rect">
            <a:avLst/>
          </a:prstGeom>
          <a:noFill/>
        </p:spPr>
        <p:txBody>
          <a:bodyPr wrap="none" rtlCol="0">
            <a:spAutoFit/>
          </a:bodyPr>
          <a:lstStyle/>
          <a:p>
            <a:r>
              <a:rPr lang="en-US"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寝屋南地区　</a:t>
            </a:r>
            <a:r>
              <a:rPr kumimoji="1" lang="ja-JP" altLang="en-US" sz="1000" dirty="0" smtClean="0">
                <a:latin typeface="メイリオ" panose="020B0604030504040204" pitchFamily="50" charset="-128"/>
                <a:ea typeface="メイリオ" panose="020B0604030504040204" pitchFamily="50" charset="-128"/>
              </a:rPr>
              <a:t>施工前</a:t>
            </a:r>
            <a:r>
              <a:rPr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C2E9C3C-EC4A-41BD-8194-9BCF7E82B20E}"/>
              </a:ext>
            </a:extLst>
          </p:cNvPr>
          <p:cNvSpPr txBox="1"/>
          <p:nvPr/>
        </p:nvSpPr>
        <p:spPr>
          <a:xfrm>
            <a:off x="8244408" y="3430821"/>
            <a:ext cx="825867" cy="246221"/>
          </a:xfrm>
          <a:prstGeom prst="rect">
            <a:avLst/>
          </a:prstGeom>
          <a:noFill/>
        </p:spPr>
        <p:txBody>
          <a:bodyPr wrap="none" rtlCol="0">
            <a:spAutoFit/>
          </a:bodyPr>
          <a:lstStyle/>
          <a:p>
            <a:r>
              <a:rPr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施工後</a:t>
            </a:r>
            <a:r>
              <a:rPr kumimoji="1"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14" name="矢印: 下 13">
            <a:extLst>
              <a:ext uri="{FF2B5EF4-FFF2-40B4-BE49-F238E27FC236}">
                <a16:creationId xmlns:a16="http://schemas.microsoft.com/office/drawing/2014/main" id="{A4FE75A7-020E-4834-8874-70FD40A77E21}"/>
              </a:ext>
            </a:extLst>
          </p:cNvPr>
          <p:cNvSpPr/>
          <p:nvPr/>
        </p:nvSpPr>
        <p:spPr>
          <a:xfrm>
            <a:off x="7819037" y="1905089"/>
            <a:ext cx="569387" cy="246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T:\05技術支援センター\(5)研修計画\橋梁点検研修\H30\研修写真\橋梁点検研修（基礎編）\P1010175.JPG">
            <a:extLst>
              <a:ext uri="{FF2B5EF4-FFF2-40B4-BE49-F238E27FC236}">
                <a16:creationId xmlns:a16="http://schemas.microsoft.com/office/drawing/2014/main" id="{0D7CA714-7F11-4F76-9117-FA4A61E582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216" y="5168671"/>
            <a:ext cx="1800200" cy="1220186"/>
          </a:xfrm>
          <a:prstGeom prst="rect">
            <a:avLst/>
          </a:prstGeom>
          <a:noFill/>
          <a:ln>
            <a:noFill/>
          </a:ln>
        </p:spPr>
      </p:pic>
      <p:pic>
        <p:nvPicPr>
          <p:cNvPr id="6" name="図 5">
            <a:extLst>
              <a:ext uri="{FF2B5EF4-FFF2-40B4-BE49-F238E27FC236}">
                <a16:creationId xmlns:a16="http://schemas.microsoft.com/office/drawing/2014/main" id="{D84AE7B3-4DDA-4F2C-9F34-092F2A2E9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792991"/>
            <a:ext cx="1800200" cy="1220185"/>
          </a:xfrm>
          <a:prstGeom prst="rect">
            <a:avLst/>
          </a:prstGeom>
        </p:spPr>
      </p:pic>
      <p:pic>
        <p:nvPicPr>
          <p:cNvPr id="9" name="図 8" descr="寝屋南航空写真500.jpg">
            <a:extLst>
              <a:ext uri="{FF2B5EF4-FFF2-40B4-BE49-F238E27FC236}">
                <a16:creationId xmlns:a16="http://schemas.microsoft.com/office/drawing/2014/main" id="{6E1385E3-C985-447A-8811-DACC5550FFCE}"/>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rot="5400000">
            <a:off x="6800440" y="267085"/>
            <a:ext cx="1220185" cy="1933147"/>
          </a:xfrm>
          <a:prstGeom prst="rect">
            <a:avLst/>
          </a:prstGeom>
          <a:noFill/>
          <a:ln>
            <a:noFill/>
          </a:ln>
          <a:extLst>
            <a:ext uri="{53640926-AAD7-44D8-BBD7-CCE9431645EC}">
              <a14:shadowObscured xmlns:a14="http://schemas.microsoft.com/office/drawing/2010/main"/>
            </a:ext>
          </a:extLst>
        </p:spPr>
      </p:pic>
      <p:pic>
        <p:nvPicPr>
          <p:cNvPr id="10" name="図 9" descr="寝屋南航空写真(H2309)軽.JPG">
            <a:extLst>
              <a:ext uri="{FF2B5EF4-FFF2-40B4-BE49-F238E27FC236}">
                <a16:creationId xmlns:a16="http://schemas.microsoft.com/office/drawing/2014/main" id="{41952203-CCCA-4978-83E8-087D027A985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360387" y="1834035"/>
            <a:ext cx="1224134" cy="1933147"/>
          </a:xfrm>
          <a:prstGeom prst="rect">
            <a:avLst/>
          </a:prstGeom>
          <a:noFill/>
          <a:ln>
            <a:noFill/>
          </a:ln>
        </p:spPr>
      </p:pic>
    </p:spTree>
    <p:extLst>
      <p:ext uri="{BB962C8B-B14F-4D97-AF65-F5344CB8AC3E}">
        <p14:creationId xmlns:p14="http://schemas.microsoft.com/office/powerpoint/2010/main" val="788135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89738718"/>
              </p:ext>
            </p:extLst>
          </p:nvPr>
        </p:nvGraphicFramePr>
        <p:xfrm>
          <a:off x="0" y="1"/>
          <a:ext cx="9144000" cy="6876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　法人の主要事業②</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08000">
                <a:tc>
                  <a:txBody>
                    <a:bodyPr/>
                    <a:lstStyle/>
                    <a:p>
                      <a:r>
                        <a:rPr kumimoji="1" lang="ja-JP" altLang="en-US" sz="16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③　</a:t>
                      </a:r>
                      <a:r>
                        <a:rPr kumimoji="1" lang="ja-JP" altLang="ja-JP" sz="1600" b="1" kern="1200" dirty="0">
                          <a:solidFill>
                            <a:schemeClr val="dk1"/>
                          </a:solidFill>
                          <a:latin typeface="メイリオ" panose="020B0604030504040204" pitchFamily="50" charset="-128"/>
                          <a:ea typeface="メイリオ" panose="020B0604030504040204" pitchFamily="50" charset="-128"/>
                          <a:cs typeface="+mn-cs"/>
                        </a:rPr>
                        <a:t>密集市街地まちづくり活動支援</a:t>
                      </a:r>
                    </a:p>
                    <a:p>
                      <a:pPr marL="0" algn="l" defTabSz="914400" rtl="0" eaLnBrk="1" latinLnBrk="0" hangingPunct="1">
                        <a:lnSpc>
                          <a:spcPts val="2500"/>
                        </a:lnSpc>
                      </a:pP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文化住宅が密集する市街地において、地震時に倒壊や</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火災発生の危険性が高い老朽建築物の除却や、不燃性の</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高い建築物への建替えを促進し、防災性の向上と居住環境</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の改善を図るため、老朽建築物の所有者を対象に建替え</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検討の支援や事業費の助成等を行っている。</a:t>
                      </a:r>
                    </a:p>
                    <a:p>
                      <a:pPr marL="0" algn="l" defTabSz="914400" rtl="0" eaLnBrk="1" latinLnBrk="0" hangingPunct="1">
                        <a:lnSpc>
                          <a:spcPts val="2500"/>
                        </a:lnSpc>
                      </a:pP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大阪府では令和２年度を目標に「地震時に著しく</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危険</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な密集</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市街地」の解消を目指し、その取組みを進めて</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いる</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ところで</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あり、</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都整センター</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においても</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、平成</a:t>
                      </a:r>
                      <a:r>
                        <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rPr>
                        <a:t>30</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年度から</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基本</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財産を取崩し、新たな支援策の実施</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と既存事業の強化を</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行い</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、密集市街地の早期解消に向けてさらなる</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支援</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に取組んでいる。</a:t>
                      </a: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　</a:t>
                      </a:r>
                      <a:endParaRPr kumimoji="1" lang="en-US" altLang="ja-JP" sz="1600" b="1"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　　④　</a:t>
                      </a:r>
                      <a:r>
                        <a:rPr kumimoji="1" lang="ja-JP" altLang="ja-JP" sz="1600" b="1" kern="1200" dirty="0">
                          <a:solidFill>
                            <a:schemeClr val="dk1"/>
                          </a:solidFill>
                          <a:latin typeface="メイリオ" panose="020B0604030504040204" pitchFamily="50" charset="-128"/>
                          <a:ea typeface="メイリオ" panose="020B0604030504040204" pitchFamily="50" charset="-128"/>
                          <a:cs typeface="+mn-cs"/>
                        </a:rPr>
                        <a:t>まちづくり初動期活動支援</a:t>
                      </a:r>
                    </a:p>
                    <a:p>
                      <a:pPr marL="0" algn="l" defTabSz="914400" rtl="0" eaLnBrk="1" latinLnBrk="0" hangingPunct="1">
                        <a:lnSpc>
                          <a:spcPts val="2500"/>
                        </a:lnSpc>
                      </a:pP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　地域住民の合意形成に向けた初動期活動を支援の</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対象とし、土地区画整理・道路・公園等の市街地の</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整備につながる「街の形づくり」や良好な街並み</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形成のための地域計画・建築協定等の「ルールづくり」、</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防犯、防災、バリアフリー等の「安全・安心なまち</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づくり」を目指した活動を行う団体等に対し、費用の一部を助成している。</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7"/>
          <p:cNvSpPr>
            <a:spLocks noGrp="1"/>
          </p:cNvSpPr>
          <p:nvPr>
            <p:ph type="sldNum" sz="quarter" idx="12"/>
          </p:nvPr>
        </p:nvSpPr>
        <p:spPr>
          <a:xfrm>
            <a:off x="8735616" y="6528816"/>
            <a:ext cx="408384" cy="329184"/>
          </a:xfrm>
        </p:spPr>
        <p:txBody>
          <a:bodyPr/>
          <a:lstStyle/>
          <a:p>
            <a:pPr algn="ctr"/>
            <a:r>
              <a:rPr kumimoji="1" lang="en-US" altLang="ja-JP" sz="1200" b="0" dirty="0" smtClean="0">
                <a:solidFill>
                  <a:schemeClr val="tx1"/>
                </a:solidFill>
                <a:latin typeface="+mj-lt"/>
              </a:rPr>
              <a:t>10</a:t>
            </a:r>
            <a:endParaRPr kumimoji="1" lang="ja-JP" altLang="en-US" sz="1200" b="0" dirty="0">
              <a:solidFill>
                <a:schemeClr val="tx1"/>
              </a:solidFill>
              <a:latin typeface="+mj-lt"/>
            </a:endParaRPr>
          </a:p>
        </p:txBody>
      </p:sp>
      <p:pic>
        <p:nvPicPr>
          <p:cNvPr id="5" name="図 4">
            <a:extLst>
              <a:ext uri="{FF2B5EF4-FFF2-40B4-BE49-F238E27FC236}">
                <a16:creationId xmlns:a16="http://schemas.microsoft.com/office/drawing/2014/main" id="{10880DFD-1661-4962-BB79-E7E993CD1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699" y="1008112"/>
            <a:ext cx="1307637" cy="980728"/>
          </a:xfrm>
          <a:prstGeom prst="rect">
            <a:avLst/>
          </a:prstGeom>
        </p:spPr>
      </p:pic>
      <p:pic>
        <p:nvPicPr>
          <p:cNvPr id="7" name="図 6">
            <a:extLst>
              <a:ext uri="{FF2B5EF4-FFF2-40B4-BE49-F238E27FC236}">
                <a16:creationId xmlns:a16="http://schemas.microsoft.com/office/drawing/2014/main" id="{ABC12B85-1A80-4241-A54D-B62D9A811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1008112"/>
            <a:ext cx="1307637" cy="980728"/>
          </a:xfrm>
          <a:prstGeom prst="rect">
            <a:avLst/>
          </a:prstGeom>
        </p:spPr>
      </p:pic>
      <p:pic>
        <p:nvPicPr>
          <p:cNvPr id="9" name="図 8">
            <a:extLst>
              <a:ext uri="{FF2B5EF4-FFF2-40B4-BE49-F238E27FC236}">
                <a16:creationId xmlns:a16="http://schemas.microsoft.com/office/drawing/2014/main" id="{022F2EB1-0F1E-4411-A0B8-F05F60F9A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534" y="2423747"/>
            <a:ext cx="2111930" cy="1429704"/>
          </a:xfrm>
          <a:prstGeom prst="rect">
            <a:avLst/>
          </a:prstGeom>
        </p:spPr>
      </p:pic>
      <p:sp>
        <p:nvSpPr>
          <p:cNvPr id="10" name="矢印: 下 9">
            <a:extLst>
              <a:ext uri="{FF2B5EF4-FFF2-40B4-BE49-F238E27FC236}">
                <a16:creationId xmlns:a16="http://schemas.microsoft.com/office/drawing/2014/main" id="{E9C60637-E7EA-447D-8650-EAF71EBAEED3}"/>
              </a:ext>
            </a:extLst>
          </p:cNvPr>
          <p:cNvSpPr/>
          <p:nvPr/>
        </p:nvSpPr>
        <p:spPr>
          <a:xfrm>
            <a:off x="7410409" y="1918202"/>
            <a:ext cx="443863" cy="288091"/>
          </a:xfrm>
          <a:prstGeom prst="downArrow">
            <a:avLst>
              <a:gd name="adj1" fmla="val 50000"/>
              <a:gd name="adj2" fmla="val 47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5953853-5838-4653-BD80-566B3401F11A}"/>
              </a:ext>
            </a:extLst>
          </p:cNvPr>
          <p:cNvSpPr txBox="1"/>
          <p:nvPr/>
        </p:nvSpPr>
        <p:spPr>
          <a:xfrm>
            <a:off x="6228183" y="764704"/>
            <a:ext cx="1212321"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建替え前</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B8F2429-B468-44BD-9C29-69B1D009D8EF}"/>
              </a:ext>
            </a:extLst>
          </p:cNvPr>
          <p:cNvSpPr txBox="1"/>
          <p:nvPr/>
        </p:nvSpPr>
        <p:spPr>
          <a:xfrm>
            <a:off x="6660661" y="2232248"/>
            <a:ext cx="1944216"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建替え後</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予想パース）</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a:t>
            </a:r>
          </a:p>
        </p:txBody>
      </p:sp>
      <p:pic>
        <p:nvPicPr>
          <p:cNvPr id="2" name="図 1">
            <a:extLst>
              <a:ext uri="{FF2B5EF4-FFF2-40B4-BE49-F238E27FC236}">
                <a16:creationId xmlns:a16="http://schemas.microsoft.com/office/drawing/2014/main" id="{738D50F4-BE2D-4ADA-9A10-D5FBFBE5F953}"/>
              </a:ext>
            </a:extLst>
          </p:cNvPr>
          <p:cNvPicPr>
            <a:picLocks noChangeAspect="1"/>
          </p:cNvPicPr>
          <p:nvPr/>
        </p:nvPicPr>
        <p:blipFill>
          <a:blip r:embed="rId6"/>
          <a:stretch>
            <a:fillRect/>
          </a:stretch>
        </p:blipFill>
        <p:spPr>
          <a:xfrm>
            <a:off x="7314669" y="5229200"/>
            <a:ext cx="1433795" cy="1148666"/>
          </a:xfrm>
          <a:prstGeom prst="rect">
            <a:avLst/>
          </a:prstGeom>
        </p:spPr>
      </p:pic>
      <p:pic>
        <p:nvPicPr>
          <p:cNvPr id="8" name="図 7">
            <a:extLst>
              <a:ext uri="{FF2B5EF4-FFF2-40B4-BE49-F238E27FC236}">
                <a16:creationId xmlns:a16="http://schemas.microsoft.com/office/drawing/2014/main" id="{1AC0A762-AFD5-40C5-80EF-CA5AD88989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1" y="4506696"/>
            <a:ext cx="1433796" cy="980728"/>
          </a:xfrm>
          <a:prstGeom prst="rect">
            <a:avLst/>
          </a:prstGeom>
        </p:spPr>
      </p:pic>
    </p:spTree>
    <p:extLst>
      <p:ext uri="{BB962C8B-B14F-4D97-AF65-F5344CB8AC3E}">
        <p14:creationId xmlns:p14="http://schemas.microsoft.com/office/powerpoint/2010/main" val="246403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008028116"/>
              </p:ext>
            </p:extLst>
          </p:nvPr>
        </p:nvGraphicFramePr>
        <p:xfrm>
          <a:off x="0" y="0"/>
          <a:ext cx="9144000" cy="68579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79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　法人の主要事業③</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78463">
                <a:tc>
                  <a:txBody>
                    <a:bodyPr/>
                    <a:lstStyle/>
                    <a:p>
                      <a:r>
                        <a:rPr kumimoji="1" lang="ja-JP" altLang="en-US" sz="16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（２）　環境共生</a:t>
                      </a:r>
                      <a:r>
                        <a:rPr kumimoji="1" lang="ja-JP" altLang="en-US" sz="1600" b="1" kern="1200" dirty="0" smtClean="0">
                          <a:solidFill>
                            <a:schemeClr val="dk1"/>
                          </a:solidFill>
                          <a:effectLst/>
                          <a:latin typeface="メイリオ" panose="020B0604030504040204" pitchFamily="50" charset="-128"/>
                          <a:ea typeface="メイリオ" panose="020B0604030504040204" pitchFamily="50" charset="-128"/>
                          <a:cs typeface="+mn-cs"/>
                        </a:rPr>
                        <a:t>型</a:t>
                      </a:r>
                      <a:r>
                        <a:rPr kumimoji="1" lang="ja-JP" altLang="ja-JP" sz="1600" b="1" kern="1200" dirty="0" smtClean="0">
                          <a:solidFill>
                            <a:schemeClr val="dk1"/>
                          </a:solidFill>
                          <a:effectLst/>
                          <a:latin typeface="メイリオ" panose="020B0604030504040204" pitchFamily="50" charset="-128"/>
                          <a:ea typeface="メイリオ" panose="020B0604030504040204" pitchFamily="50" charset="-128"/>
                          <a:cs typeface="+mn-cs"/>
                        </a:rPr>
                        <a:t>まちづくり事業</a:t>
                      </a:r>
                    </a:p>
                    <a:p>
                      <a:pPr marL="0" algn="l" defTabSz="914400" rtl="0" eaLnBrk="1" latinLnBrk="0" hangingPunct="1">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阪南港阪南</a:t>
                      </a:r>
                      <a:r>
                        <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rPr>
                        <a:t>2</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区において、港湾物流機能を強化し、</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既成市街地の住工混在を解消するための工場移転</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用地を確保するとともに、干潟や緑豊かな自然</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環境を形成する海浜空間の創出を推進している。</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endParaRPr kumimoji="1" lang="en-US" altLang="ja-JP" sz="1600" b="1" kern="1200" dirty="0" smtClean="0">
                        <a:solidFill>
                          <a:srgbClr val="FF0000"/>
                        </a:solidFill>
                        <a:latin typeface="メイリオ" panose="020B0604030504040204" pitchFamily="50" charset="-128"/>
                        <a:ea typeface="メイリオ" panose="020B0604030504040204" pitchFamily="50" charset="-128"/>
                        <a:cs typeface="+mn-cs"/>
                      </a:endParaRPr>
                    </a:p>
                    <a:p>
                      <a:endParaRPr kumimoji="1" lang="en-US" altLang="ja-JP" sz="1600" b="1" kern="1200" dirty="0" smtClean="0">
                        <a:solidFill>
                          <a:srgbClr val="FF0000"/>
                        </a:solidFill>
                        <a:latin typeface="メイリオ" panose="020B0604030504040204" pitchFamily="50" charset="-128"/>
                        <a:ea typeface="メイリオ" panose="020B0604030504040204" pitchFamily="50" charset="-128"/>
                        <a:cs typeface="+mn-cs"/>
                      </a:endParaRPr>
                    </a:p>
                    <a:p>
                      <a:endParaRPr kumimoji="1" lang="en-US" altLang="ja-JP" sz="1600" b="1" kern="1200" dirty="0" smtClean="0">
                        <a:solidFill>
                          <a:srgbClr val="FF0000"/>
                        </a:solidFill>
                        <a:latin typeface="メイリオ" panose="020B0604030504040204" pitchFamily="50" charset="-128"/>
                        <a:ea typeface="メイリオ" panose="020B0604030504040204" pitchFamily="50" charset="-128"/>
                        <a:cs typeface="+mn-cs"/>
                      </a:endParaRPr>
                    </a:p>
                    <a:p>
                      <a:r>
                        <a:rPr kumimoji="1" lang="ja-JP" altLang="en-US" sz="1600" b="1" kern="1200" dirty="0" smtClean="0">
                          <a:solidFill>
                            <a:schemeClr val="tx1"/>
                          </a:solidFill>
                          <a:latin typeface="メイリオ" panose="020B0604030504040204" pitchFamily="50" charset="-128"/>
                          <a:ea typeface="メイリオ" panose="020B0604030504040204" pitchFamily="50" charset="-128"/>
                          <a:cs typeface="+mn-cs"/>
                        </a:rPr>
                        <a:t>（３）</a:t>
                      </a:r>
                      <a:r>
                        <a:rPr kumimoji="1" lang="ja-JP" altLang="en-US" sz="1600" b="1"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b="1" kern="1200" dirty="0">
                          <a:solidFill>
                            <a:schemeClr val="dk1"/>
                          </a:solidFill>
                          <a:effectLst/>
                          <a:latin typeface="メイリオ" panose="020B0604030504040204" pitchFamily="50" charset="-128"/>
                          <a:ea typeface="メイリオ" panose="020B0604030504040204" pitchFamily="50" charset="-128"/>
                          <a:cs typeface="+mn-cs"/>
                        </a:rPr>
                        <a:t>大阪北摂霊園事業</a:t>
                      </a:r>
                    </a:p>
                    <a:p>
                      <a:pPr>
                        <a:lnSpc>
                          <a:spcPts val="2500"/>
                        </a:lnSpc>
                      </a:pPr>
                      <a:r>
                        <a:rPr lang="ja-JP" altLang="en-US" sz="1600" dirty="0">
                          <a:effectLst/>
                          <a:latin typeface="メイリオ" panose="020B0604030504040204" pitchFamily="50" charset="-128"/>
                          <a:ea typeface="メイリオ" panose="020B0604030504040204" pitchFamily="50" charset="-128"/>
                        </a:rPr>
                        <a:t>　　○　</a:t>
                      </a:r>
                      <a:r>
                        <a:rPr lang="ja-JP" altLang="ja-JP" sz="1600" dirty="0">
                          <a:effectLst/>
                          <a:latin typeface="メイリオ" panose="020B0604030504040204" pitchFamily="50" charset="-128"/>
                          <a:ea typeface="メイリオ" panose="020B0604030504040204" pitchFamily="50" charset="-128"/>
                        </a:rPr>
                        <a:t>箕面市、茨木市、豊能町にまたがる面積</a:t>
                      </a:r>
                      <a:r>
                        <a:rPr lang="en-US" altLang="ja-JP" sz="1600" dirty="0">
                          <a:effectLst/>
                          <a:latin typeface="メイリオ" panose="020B0604030504040204" pitchFamily="50" charset="-128"/>
                          <a:ea typeface="メイリオ" panose="020B0604030504040204" pitchFamily="50" charset="-128"/>
                        </a:rPr>
                        <a:t>983,497</a:t>
                      </a:r>
                      <a:r>
                        <a:rPr lang="ja-JP" altLang="ja-JP" sz="1600" dirty="0">
                          <a:effectLst/>
                          <a:latin typeface="メイリオ" panose="020B0604030504040204" pitchFamily="50" charset="-128"/>
                          <a:ea typeface="メイリオ" panose="020B0604030504040204" pitchFamily="50" charset="-128"/>
                        </a:rPr>
                        <a:t>㎡、</a:t>
                      </a:r>
                      <a:endParaRPr lang="en-US" altLang="ja-JP" sz="1600" dirty="0">
                        <a:effectLst/>
                        <a:latin typeface="メイリオ" panose="020B0604030504040204" pitchFamily="50" charset="-128"/>
                        <a:ea typeface="メイリオ" panose="020B0604030504040204" pitchFamily="50" charset="-128"/>
                      </a:endParaRPr>
                    </a:p>
                    <a:p>
                      <a:pPr>
                        <a:lnSpc>
                          <a:spcPts val="2500"/>
                        </a:lnSpc>
                      </a:pPr>
                      <a:r>
                        <a:rPr lang="ja-JP" altLang="en-US" sz="1600" dirty="0">
                          <a:effectLst/>
                          <a:latin typeface="メイリオ" panose="020B0604030504040204" pitchFamily="50" charset="-128"/>
                          <a:ea typeface="メイリオ" panose="020B0604030504040204" pitchFamily="50" charset="-128"/>
                        </a:rPr>
                        <a:t>　　　</a:t>
                      </a:r>
                      <a:r>
                        <a:rPr lang="ja-JP" altLang="ja-JP" sz="1600" dirty="0">
                          <a:effectLst/>
                          <a:latin typeface="メイリオ" panose="020B0604030504040204" pitchFamily="50" charset="-128"/>
                          <a:ea typeface="メイリオ" panose="020B0604030504040204" pitchFamily="50" charset="-128"/>
                        </a:rPr>
                        <a:t>整備区画数</a:t>
                      </a:r>
                      <a:r>
                        <a:rPr lang="en-US" altLang="ja-JP" sz="1600" dirty="0">
                          <a:effectLst/>
                          <a:latin typeface="メイリオ" panose="020B0604030504040204" pitchFamily="50" charset="-128"/>
                          <a:ea typeface="メイリオ" panose="020B0604030504040204" pitchFamily="50" charset="-128"/>
                        </a:rPr>
                        <a:t>24,623</a:t>
                      </a:r>
                      <a:r>
                        <a:rPr lang="ja-JP" altLang="ja-JP" sz="1600" dirty="0">
                          <a:effectLst/>
                          <a:latin typeface="メイリオ" panose="020B0604030504040204" pitchFamily="50" charset="-128"/>
                          <a:ea typeface="メイリオ" panose="020B0604030504040204" pitchFamily="50" charset="-128"/>
                        </a:rPr>
                        <a:t>区画の霊園の管理運営については、</a:t>
                      </a:r>
                      <a:endParaRPr lang="en-US" altLang="ja-JP" sz="1600" dirty="0">
                        <a:effectLst/>
                        <a:latin typeface="メイリオ" panose="020B0604030504040204" pitchFamily="50" charset="-128"/>
                        <a:ea typeface="メイリオ" panose="020B0604030504040204" pitchFamily="50" charset="-128"/>
                      </a:endParaRPr>
                    </a:p>
                    <a:p>
                      <a:pPr>
                        <a:lnSpc>
                          <a:spcPts val="2500"/>
                        </a:lnSpc>
                      </a:pPr>
                      <a:r>
                        <a:rPr lang="ja-JP" altLang="en-US" sz="1600" dirty="0">
                          <a:effectLst/>
                          <a:latin typeface="メイリオ" panose="020B0604030504040204" pitchFamily="50" charset="-128"/>
                          <a:ea typeface="メイリオ" panose="020B0604030504040204" pitchFamily="50" charset="-128"/>
                        </a:rPr>
                        <a:t>　　　</a:t>
                      </a:r>
                      <a:r>
                        <a:rPr lang="ja-JP" altLang="ja-JP" sz="1600" dirty="0">
                          <a:effectLst/>
                          <a:latin typeface="メイリオ" panose="020B0604030504040204" pitchFamily="50" charset="-128"/>
                          <a:ea typeface="メイリオ" panose="020B0604030504040204" pitchFamily="50" charset="-128"/>
                        </a:rPr>
                        <a:t>近年、利用者の高齢化や承継者問題による「墓じまい」</a:t>
                      </a:r>
                      <a:endParaRPr lang="en-US" altLang="ja-JP" sz="1600" dirty="0">
                        <a:effectLst/>
                        <a:latin typeface="メイリオ" panose="020B0604030504040204" pitchFamily="50" charset="-128"/>
                        <a:ea typeface="メイリオ" panose="020B0604030504040204" pitchFamily="50" charset="-128"/>
                      </a:endParaRPr>
                    </a:p>
                    <a:p>
                      <a:pPr>
                        <a:lnSpc>
                          <a:spcPts val="2500"/>
                        </a:lnSpc>
                      </a:pPr>
                      <a:r>
                        <a:rPr lang="ja-JP" altLang="en-US" sz="1600" dirty="0">
                          <a:effectLst/>
                          <a:latin typeface="メイリオ" panose="020B0604030504040204" pitchFamily="50" charset="-128"/>
                          <a:ea typeface="メイリオ" panose="020B0604030504040204" pitchFamily="50" charset="-128"/>
                        </a:rPr>
                        <a:t>　　　</a:t>
                      </a:r>
                      <a:r>
                        <a:rPr lang="ja-JP" altLang="ja-JP" sz="1600" dirty="0">
                          <a:effectLst/>
                          <a:latin typeface="メイリオ" panose="020B0604030504040204" pitchFamily="50" charset="-128"/>
                          <a:ea typeface="メイリオ" panose="020B0604030504040204" pitchFamily="50" charset="-128"/>
                        </a:rPr>
                        <a:t>や埋葬形態の多様化等の環境変化を踏まえ、平成</a:t>
                      </a:r>
                      <a:r>
                        <a:rPr lang="en-US" altLang="ja-JP" sz="1600" dirty="0">
                          <a:effectLst/>
                          <a:latin typeface="メイリオ" panose="020B0604030504040204" pitchFamily="50" charset="-128"/>
                          <a:ea typeface="メイリオ" panose="020B0604030504040204" pitchFamily="50" charset="-128"/>
                        </a:rPr>
                        <a:t>29</a:t>
                      </a:r>
                      <a:r>
                        <a:rPr lang="ja-JP" altLang="ja-JP" sz="1600" dirty="0">
                          <a:effectLst/>
                          <a:latin typeface="メイリオ" panose="020B0604030504040204" pitchFamily="50" charset="-128"/>
                          <a:ea typeface="メイリオ" panose="020B0604030504040204" pitchFamily="50" charset="-128"/>
                        </a:rPr>
                        <a:t>年</a:t>
                      </a:r>
                      <a:endParaRPr lang="en-US" altLang="ja-JP" sz="1600" dirty="0">
                        <a:effectLst/>
                        <a:latin typeface="メイリオ" panose="020B0604030504040204" pitchFamily="50" charset="-128"/>
                        <a:ea typeface="メイリオ" panose="020B0604030504040204" pitchFamily="50" charset="-128"/>
                      </a:endParaRPr>
                    </a:p>
                    <a:p>
                      <a:pPr>
                        <a:lnSpc>
                          <a:spcPts val="2500"/>
                        </a:lnSpc>
                      </a:pPr>
                      <a:r>
                        <a:rPr lang="ja-JP" altLang="en-US" sz="1600" dirty="0">
                          <a:effectLst/>
                          <a:latin typeface="メイリオ" panose="020B0604030504040204" pitchFamily="50" charset="-128"/>
                          <a:ea typeface="メイリオ" panose="020B0604030504040204" pitchFamily="50" charset="-128"/>
                        </a:rPr>
                        <a:t>　　　</a:t>
                      </a:r>
                      <a:r>
                        <a:rPr lang="ja-JP" altLang="ja-JP" sz="1600" dirty="0">
                          <a:effectLst/>
                          <a:latin typeface="メイリオ" panose="020B0604030504040204" pitchFamily="50" charset="-128"/>
                          <a:ea typeface="メイリオ" panose="020B0604030504040204" pitchFamily="50" charset="-128"/>
                        </a:rPr>
                        <a:t>度に合葬式墓地を新規開設するなど新たな墓地需要の</a:t>
                      </a:r>
                      <a:endParaRPr lang="en-US" altLang="ja-JP" sz="1600" dirty="0">
                        <a:effectLst/>
                        <a:latin typeface="メイリオ" panose="020B0604030504040204" pitchFamily="50" charset="-128"/>
                        <a:ea typeface="メイリオ" panose="020B0604030504040204" pitchFamily="50" charset="-128"/>
                      </a:endParaRPr>
                    </a:p>
                    <a:p>
                      <a:pPr>
                        <a:lnSpc>
                          <a:spcPts val="2500"/>
                        </a:lnSpc>
                      </a:pPr>
                      <a:r>
                        <a:rPr lang="ja-JP" altLang="en-US" sz="1600" dirty="0">
                          <a:effectLst/>
                          <a:latin typeface="メイリオ" panose="020B0604030504040204" pitchFamily="50" charset="-128"/>
                          <a:ea typeface="メイリオ" panose="020B0604030504040204" pitchFamily="50" charset="-128"/>
                        </a:rPr>
                        <a:t>　　　</a:t>
                      </a:r>
                      <a:r>
                        <a:rPr lang="ja-JP" altLang="ja-JP" sz="1600" dirty="0">
                          <a:effectLst/>
                          <a:latin typeface="メイリオ" panose="020B0604030504040204" pitchFamily="50" charset="-128"/>
                          <a:ea typeface="メイリオ" panose="020B0604030504040204" pitchFamily="50" charset="-128"/>
                        </a:rPr>
                        <a:t>取り込み方策を検討・実施して</a:t>
                      </a:r>
                      <a:r>
                        <a:rPr lang="ja-JP" altLang="en-US" sz="1600" dirty="0">
                          <a:effectLst/>
                          <a:latin typeface="メイリオ" panose="020B0604030504040204" pitchFamily="50" charset="-128"/>
                          <a:ea typeface="メイリオ" panose="020B0604030504040204" pitchFamily="50" charset="-128"/>
                        </a:rPr>
                        <a:t>いる。</a:t>
                      </a:r>
                      <a:endParaRPr lang="en-US" altLang="ja-JP" sz="1600" dirty="0">
                        <a:effectLst/>
                        <a:latin typeface="メイリオ" panose="020B0604030504040204" pitchFamily="50" charset="-128"/>
                        <a:ea typeface="メイリオ" panose="020B0604030504040204" pitchFamily="50" charset="-128"/>
                      </a:endParaRPr>
                    </a:p>
                    <a:p>
                      <a:pPr>
                        <a:lnSpc>
                          <a:spcPts val="2500"/>
                        </a:lnSpc>
                      </a:pPr>
                      <a:r>
                        <a:rPr lang="ja-JP" altLang="en-US" sz="1600" dirty="0">
                          <a:effectLst/>
                          <a:latin typeface="メイリオ" panose="020B0604030504040204" pitchFamily="50" charset="-128"/>
                          <a:ea typeface="メイリオ" panose="020B0604030504040204" pitchFamily="50" charset="-128"/>
                        </a:rPr>
                        <a:t>　　　</a:t>
                      </a:r>
                      <a:r>
                        <a:rPr lang="ja-JP" altLang="en-US" sz="1600" dirty="0" smtClean="0">
                          <a:effectLst/>
                          <a:latin typeface="メイリオ" panose="020B0604030504040204" pitchFamily="50" charset="-128"/>
                          <a:ea typeface="メイリオ" panose="020B0604030504040204" pitchFamily="50" charset="-128"/>
                        </a:rPr>
                        <a:t>　</a:t>
                      </a:r>
                      <a:r>
                        <a:rPr lang="ja-JP" altLang="ja-JP" sz="1600" dirty="0" smtClean="0">
                          <a:effectLst/>
                          <a:latin typeface="メイリオ" panose="020B0604030504040204" pitchFamily="50" charset="-128"/>
                          <a:ea typeface="メイリオ" panose="020B0604030504040204" pitchFamily="50" charset="-128"/>
                        </a:rPr>
                        <a:t>新規</a:t>
                      </a:r>
                      <a:r>
                        <a:rPr lang="ja-JP" altLang="ja-JP" sz="1600" dirty="0">
                          <a:effectLst/>
                          <a:latin typeface="メイリオ" panose="020B0604030504040204" pitchFamily="50" charset="-128"/>
                          <a:ea typeface="メイリオ" panose="020B0604030504040204" pitchFamily="50" charset="-128"/>
                        </a:rPr>
                        <a:t>形態墓所の </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検討を進めるなど、時代の変化</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に</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対応できる</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霊園墓所を目指すとともに、広く府民や</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近隣</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府県に</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当霊園を周知すべく広報宣伝活動の強化に取り組む</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7"/>
          <p:cNvSpPr>
            <a:spLocks noGrp="1"/>
          </p:cNvSpPr>
          <p:nvPr>
            <p:ph type="sldNum" sz="quarter" idx="12"/>
          </p:nvPr>
        </p:nvSpPr>
        <p:spPr>
          <a:xfrm>
            <a:off x="8685830" y="6501729"/>
            <a:ext cx="408384" cy="329184"/>
          </a:xfrm>
        </p:spPr>
        <p:txBody>
          <a:bodyPr/>
          <a:lstStyle/>
          <a:p>
            <a:pPr algn="ctr"/>
            <a:r>
              <a:rPr lang="en-US" altLang="ja-JP" sz="1200" b="0" dirty="0">
                <a:solidFill>
                  <a:schemeClr val="tx1"/>
                </a:solidFill>
                <a:latin typeface="+mj-lt"/>
              </a:rPr>
              <a:t>11</a:t>
            </a:r>
            <a:endParaRPr kumimoji="1" lang="ja-JP" altLang="en-US" sz="1200" b="0" dirty="0">
              <a:solidFill>
                <a:schemeClr val="tx1"/>
              </a:solidFill>
              <a:latin typeface="+mj-lt"/>
            </a:endParaRPr>
          </a:p>
        </p:txBody>
      </p:sp>
      <p:pic>
        <p:nvPicPr>
          <p:cNvPr id="5" name="図 4">
            <a:extLst>
              <a:ext uri="{FF2B5EF4-FFF2-40B4-BE49-F238E27FC236}">
                <a16:creationId xmlns:a16="http://schemas.microsoft.com/office/drawing/2014/main" id="{5B509DAE-2096-4802-B7C0-2459559A1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139" y="3627989"/>
            <a:ext cx="2997766" cy="2016224"/>
          </a:xfrm>
          <a:prstGeom prst="rect">
            <a:avLst/>
          </a:prstGeom>
        </p:spPr>
      </p:pic>
      <p:pic>
        <p:nvPicPr>
          <p:cNvPr id="2" name="図 1">
            <a:extLst>
              <a:ext uri="{FF2B5EF4-FFF2-40B4-BE49-F238E27FC236}">
                <a16:creationId xmlns:a16="http://schemas.microsoft.com/office/drawing/2014/main" id="{621B5C33-B12F-49D2-A2A2-9DF1618FD3B7}"/>
              </a:ext>
            </a:extLst>
          </p:cNvPr>
          <p:cNvPicPr>
            <a:picLocks noChangeAspect="1"/>
          </p:cNvPicPr>
          <p:nvPr/>
        </p:nvPicPr>
        <p:blipFill>
          <a:blip r:embed="rId4"/>
          <a:stretch>
            <a:fillRect/>
          </a:stretch>
        </p:blipFill>
        <p:spPr>
          <a:xfrm>
            <a:off x="5878872" y="5664976"/>
            <a:ext cx="3005588" cy="359695"/>
          </a:xfrm>
          <a:prstGeom prst="rect">
            <a:avLst/>
          </a:prstGeom>
        </p:spPr>
      </p:pic>
      <p:pic>
        <p:nvPicPr>
          <p:cNvPr id="7" name="図 6">
            <a:extLst>
              <a:ext uri="{FF2B5EF4-FFF2-40B4-BE49-F238E27FC236}">
                <a16:creationId xmlns:a16="http://schemas.microsoft.com/office/drawing/2014/main" id="{ACA11F82-E56F-4991-B06C-1C6174E7FF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3228" y="995850"/>
            <a:ext cx="3005588" cy="1896185"/>
          </a:xfrm>
          <a:prstGeom prst="rect">
            <a:avLst/>
          </a:prstGeom>
        </p:spPr>
      </p:pic>
      <p:sp>
        <p:nvSpPr>
          <p:cNvPr id="10" name="正方形/長方形 9">
            <a:extLst>
              <a:ext uri="{FF2B5EF4-FFF2-40B4-BE49-F238E27FC236}">
                <a16:creationId xmlns:a16="http://schemas.microsoft.com/office/drawing/2014/main" id="{F9BFC664-29EE-479D-A88F-C08C8EAB41CF}"/>
              </a:ext>
            </a:extLst>
          </p:cNvPr>
          <p:cNvSpPr/>
          <p:nvPr/>
        </p:nvSpPr>
        <p:spPr>
          <a:xfrm>
            <a:off x="5637830" y="2912704"/>
            <a:ext cx="3456384" cy="311624"/>
          </a:xfrm>
          <a:prstGeom prst="rect">
            <a:avLst/>
          </a:prstGeom>
        </p:spPr>
        <p:txBody>
          <a:bodyPr wrap="square">
            <a:spAutoFit/>
          </a:bodyPr>
          <a:lstStyle/>
          <a:p>
            <a:pPr algn="ctr">
              <a:lnSpc>
                <a:spcPts val="1800"/>
              </a:lnSpc>
            </a:pP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ちきりアイランド（阪南２区</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（全景）</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02999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42913887"/>
              </p:ext>
            </p:extLst>
          </p:nvPr>
        </p:nvGraphicFramePr>
        <p:xfrm>
          <a:off x="0" y="1"/>
          <a:ext cx="9144000" cy="6876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　法人の主要事業④</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08000">
                <a:tc>
                  <a:txBody>
                    <a:bodyPr/>
                    <a:lstStyle/>
                    <a:p>
                      <a:endParaRPr kumimoji="1" lang="en-US" altLang="ja-JP" sz="1600" dirty="0">
                        <a:effectLst/>
                        <a:latin typeface="メイリオ" panose="020B0604030504040204" pitchFamily="50" charset="-128"/>
                        <a:ea typeface="メイリオ" panose="020B0604030504040204" pitchFamily="50" charset="-128"/>
                      </a:endParaRPr>
                    </a:p>
                    <a:p>
                      <a:r>
                        <a:rPr kumimoji="1" lang="ja-JP" altLang="en-US" sz="1600" b="1" dirty="0" smtClean="0">
                          <a:effectLst/>
                          <a:latin typeface="メイリオ" panose="020B0604030504040204" pitchFamily="50" charset="-128"/>
                          <a:ea typeface="メイリオ" panose="020B0604030504040204" pitchFamily="50" charset="-128"/>
                        </a:rPr>
                        <a:t>　２　収益</a:t>
                      </a:r>
                      <a:r>
                        <a:rPr kumimoji="1" lang="ja-JP" altLang="en-US" sz="1600" b="1" dirty="0">
                          <a:effectLst/>
                          <a:latin typeface="メイリオ" panose="020B0604030504040204" pitchFamily="50" charset="-128"/>
                          <a:ea typeface="メイリオ" panose="020B0604030504040204" pitchFamily="50" charset="-128"/>
                        </a:rPr>
                        <a:t>事業</a:t>
                      </a:r>
                      <a:endParaRPr kumimoji="1" lang="en-US" altLang="ja-JP" sz="1600" b="1" dirty="0">
                        <a:effectLst/>
                        <a:latin typeface="メイリオ" panose="020B0604030504040204" pitchFamily="50" charset="-128"/>
                        <a:ea typeface="メイリオ" panose="020B0604030504040204" pitchFamily="50" charset="-128"/>
                      </a:endParaRPr>
                    </a:p>
                    <a:p>
                      <a:pPr>
                        <a:lnSpc>
                          <a:spcPts val="2500"/>
                        </a:lnSpc>
                      </a:pPr>
                      <a:r>
                        <a:rPr kumimoji="1" lang="ja-JP" altLang="en-US" sz="1600" b="1" dirty="0">
                          <a:effectLst/>
                          <a:latin typeface="メイリオ" panose="020B0604030504040204" pitchFamily="50" charset="-128"/>
                          <a:ea typeface="メイリオ" panose="020B0604030504040204" pitchFamily="50" charset="-128"/>
                        </a:rPr>
                        <a:t>　</a:t>
                      </a:r>
                      <a:r>
                        <a:rPr kumimoji="1" lang="ja-JP" altLang="en-US" sz="16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en-US" sz="1600" b="1" kern="1200" dirty="0" smtClean="0">
                          <a:solidFill>
                            <a:schemeClr val="dk1"/>
                          </a:solidFill>
                          <a:effectLst/>
                          <a:latin typeface="メイリオ" panose="020B0604030504040204" pitchFamily="50" charset="-128"/>
                          <a:ea typeface="メイリオ" panose="020B0604030504040204" pitchFamily="50" charset="-128"/>
                          <a:cs typeface="+mn-cs"/>
                        </a:rPr>
                        <a:t>１）　</a:t>
                      </a:r>
                      <a:r>
                        <a:rPr kumimoji="1" lang="ja-JP" altLang="ja-JP" sz="1600" b="1" kern="1200" dirty="0" smtClean="0">
                          <a:solidFill>
                            <a:schemeClr val="dk1"/>
                          </a:solidFill>
                          <a:effectLst/>
                          <a:latin typeface="メイリオ" panose="020B0604030504040204" pitchFamily="50" charset="-128"/>
                          <a:ea typeface="メイリオ" panose="020B0604030504040204" pitchFamily="50" charset="-128"/>
                          <a:cs typeface="+mn-cs"/>
                        </a:rPr>
                        <a:t>土地</a:t>
                      </a:r>
                      <a:r>
                        <a:rPr kumimoji="1" lang="ja-JP" altLang="ja-JP" sz="1600" b="1" kern="1200" dirty="0">
                          <a:solidFill>
                            <a:schemeClr val="dk1"/>
                          </a:solidFill>
                          <a:effectLst/>
                          <a:latin typeface="メイリオ" panose="020B0604030504040204" pitchFamily="50" charset="-128"/>
                          <a:ea typeface="メイリオ" panose="020B0604030504040204" pitchFamily="50" charset="-128"/>
                          <a:cs typeface="+mn-cs"/>
                        </a:rPr>
                        <a:t>・建物賃貸事業</a:t>
                      </a:r>
                    </a:p>
                    <a:p>
                      <a:pPr>
                        <a:lnSpc>
                          <a:spcPts val="2500"/>
                        </a:lnSpc>
                      </a:pP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千里中央、</a:t>
                      </a:r>
                      <a:r>
                        <a:rPr kumimoji="1" lang="ja-JP" altLang="en-US" sz="1600" kern="1200" dirty="0">
                          <a:solidFill>
                            <a:schemeClr val="tx1"/>
                          </a:solidFill>
                          <a:effectLst/>
                          <a:latin typeface="メイリオ" panose="020B0604030504040204" pitchFamily="50" charset="-128"/>
                          <a:ea typeface="メイリオ" panose="020B0604030504040204" pitchFamily="50" charset="-128"/>
                          <a:cs typeface="+mn-cs"/>
                        </a:rPr>
                        <a:t>北千里地区</a:t>
                      </a: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等</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に保有する土地・</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建物</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の円滑な管理運営を行うとともに</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まちづくりに</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資する処分・活用方策についての検討を</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進め</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、地元市等関係機関と</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協議</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調整</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を</a:t>
                      </a: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実施して</a:t>
                      </a: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いる</a:t>
                      </a: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a:lnSpc>
                          <a:spcPts val="2500"/>
                        </a:lnSpc>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10001"/>
                  </a:ext>
                </a:extLst>
              </a:tr>
            </a:tbl>
          </a:graphicData>
        </a:graphic>
      </p:graphicFrame>
      <p:sp>
        <p:nvSpPr>
          <p:cNvPr id="3" name="正方形/長方形 2"/>
          <p:cNvSpPr/>
          <p:nvPr/>
        </p:nvSpPr>
        <p:spPr>
          <a:xfrm>
            <a:off x="3707904" y="4149080"/>
            <a:ext cx="914400"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840BA9F-7928-442E-A277-098DEFDAD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842" y="3438001"/>
            <a:ext cx="3670885" cy="2349066"/>
          </a:xfrm>
          <a:prstGeom prst="rect">
            <a:avLst/>
          </a:prstGeom>
        </p:spPr>
      </p:pic>
      <p:pic>
        <p:nvPicPr>
          <p:cNvPr id="6" name="Picture 2">
            <a:extLst>
              <a:ext uri="{FF2B5EF4-FFF2-40B4-BE49-F238E27FC236}">
                <a16:creationId xmlns:a16="http://schemas.microsoft.com/office/drawing/2014/main" id="{C8E66B20-368D-4669-BCC1-1612D4F6A8F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9511" y="2747705"/>
            <a:ext cx="3657059" cy="2524752"/>
          </a:xfrm>
          <a:prstGeom prst="rect">
            <a:avLst/>
          </a:prstGeom>
          <a:noFill/>
          <a:ln>
            <a:noFill/>
          </a:ln>
          <a:effectLst/>
        </p:spPr>
      </p:pic>
      <p:sp>
        <p:nvSpPr>
          <p:cNvPr id="7" name="正方形/長方形 6">
            <a:extLst>
              <a:ext uri="{FF2B5EF4-FFF2-40B4-BE49-F238E27FC236}">
                <a16:creationId xmlns:a16="http://schemas.microsoft.com/office/drawing/2014/main" id="{3F73AB00-D9BD-48FD-A832-D3173B53DF11}"/>
              </a:ext>
            </a:extLst>
          </p:cNvPr>
          <p:cNvSpPr/>
          <p:nvPr/>
        </p:nvSpPr>
        <p:spPr>
          <a:xfrm>
            <a:off x="5321772" y="5874251"/>
            <a:ext cx="3007024" cy="323165"/>
          </a:xfrm>
          <a:prstGeom prst="rect">
            <a:avLst/>
          </a:prstGeom>
        </p:spPr>
        <p:txBody>
          <a:bodyPr wrap="square">
            <a:spAutoFit/>
          </a:bodyPr>
          <a:lstStyle/>
          <a:p>
            <a:pPr algn="ctr">
              <a:lnSpc>
                <a:spcPts val="1800"/>
              </a:lnSpc>
            </a:pP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北千里駅前ディオス北千里</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p>
        </p:txBody>
      </p:sp>
      <p:sp>
        <p:nvSpPr>
          <p:cNvPr id="9" name="正方形/長方形 8">
            <a:extLst>
              <a:ext uri="{FF2B5EF4-FFF2-40B4-BE49-F238E27FC236}">
                <a16:creationId xmlns:a16="http://schemas.microsoft.com/office/drawing/2014/main" id="{3F73AB00-D9BD-48FD-A832-D3173B53DF11}"/>
              </a:ext>
            </a:extLst>
          </p:cNvPr>
          <p:cNvSpPr/>
          <p:nvPr/>
        </p:nvSpPr>
        <p:spPr>
          <a:xfrm>
            <a:off x="1174528" y="5333391"/>
            <a:ext cx="3007024" cy="323165"/>
          </a:xfrm>
          <a:prstGeom prst="rect">
            <a:avLst/>
          </a:prstGeom>
        </p:spPr>
        <p:txBody>
          <a:bodyPr wrap="square">
            <a:spAutoFit/>
          </a:bodyPr>
          <a:lstStyle/>
          <a:p>
            <a:pPr algn="ctr">
              <a:lnSpc>
                <a:spcPts val="1800"/>
              </a:lnSpc>
            </a:pP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千里中央地区センター（全景）</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p>
        </p:txBody>
      </p:sp>
      <p:sp>
        <p:nvSpPr>
          <p:cNvPr id="8" name="スライド番号プレースホルダー 7"/>
          <p:cNvSpPr>
            <a:spLocks noGrp="1"/>
          </p:cNvSpPr>
          <p:nvPr>
            <p:ph type="sldNum" sz="quarter" idx="12"/>
          </p:nvPr>
        </p:nvSpPr>
        <p:spPr>
          <a:xfrm>
            <a:off x="8731143" y="6504079"/>
            <a:ext cx="408384" cy="329184"/>
          </a:xfrm>
        </p:spPr>
        <p:txBody>
          <a:bodyPr/>
          <a:lstStyle/>
          <a:p>
            <a:pPr algn="ctr"/>
            <a:r>
              <a:rPr kumimoji="1" lang="en-US" altLang="ja-JP" sz="1200" b="0" dirty="0" smtClean="0">
                <a:solidFill>
                  <a:schemeClr val="tx1"/>
                </a:solidFill>
                <a:latin typeface="+mj-lt"/>
              </a:rPr>
              <a:t>12</a:t>
            </a:r>
            <a:endParaRPr kumimoji="1" lang="ja-JP" altLang="en-US" sz="1200" b="0" dirty="0">
              <a:solidFill>
                <a:schemeClr val="tx1"/>
              </a:solidFill>
              <a:latin typeface="+mj-lt"/>
            </a:endParaRPr>
          </a:p>
        </p:txBody>
      </p:sp>
    </p:spTree>
    <p:extLst>
      <p:ext uri="{BB962C8B-B14F-4D97-AF65-F5344CB8AC3E}">
        <p14:creationId xmlns:p14="http://schemas.microsoft.com/office/powerpoint/2010/main" val="1415145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46916431"/>
              </p:ext>
            </p:extLst>
          </p:nvPr>
        </p:nvGraphicFramePr>
        <p:xfrm>
          <a:off x="-1758" y="1"/>
          <a:ext cx="9144000" cy="68579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24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　法人の主要事業⑤</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33592">
                <a:tc>
                  <a:txBody>
                    <a:bodyPr/>
                    <a:lstStyle/>
                    <a:p>
                      <a:pPr marL="0" algn="l" defTabSz="914400" rtl="0" eaLnBrk="1" latinLnBrk="0" hangingPunct="1">
                        <a:lnSpc>
                          <a:spcPts val="2500"/>
                        </a:lnSpc>
                      </a:pPr>
                      <a:endParaRPr kumimoji="1" lang="en-US" altLang="ja-JP" sz="1600" b="1" kern="1200" dirty="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b="1" kern="1200" dirty="0">
                          <a:solidFill>
                            <a:schemeClr val="dk1"/>
                          </a:solidFill>
                          <a:effectLst/>
                          <a:latin typeface="メイリオ" panose="020B0604030504040204" pitchFamily="50" charset="-128"/>
                          <a:ea typeface="メイリオ" panose="020B0604030504040204" pitchFamily="50" charset="-128"/>
                          <a:cs typeface="+mn-cs"/>
                        </a:rPr>
                        <a:t>　（２）　</a:t>
                      </a:r>
                      <a:r>
                        <a:rPr kumimoji="1" lang="ja-JP" altLang="ja-JP" sz="1600" b="1" kern="1200" dirty="0">
                          <a:solidFill>
                            <a:schemeClr val="dk1"/>
                          </a:solidFill>
                          <a:effectLst/>
                          <a:latin typeface="メイリオ" panose="020B0604030504040204" pitchFamily="50" charset="-128"/>
                          <a:ea typeface="メイリオ" panose="020B0604030504040204" pitchFamily="50" charset="-128"/>
                          <a:cs typeface="+mn-cs"/>
                        </a:rPr>
                        <a:t>駐車場運営事業</a:t>
                      </a:r>
                      <a:endParaRPr kumimoji="1" lang="en-US" altLang="ja-JP" sz="1600" b="1" kern="1200" dirty="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高架道路下や河川敷等の公共空地の有効活用を</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図り</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、地域住民等の自動車保管場所周辺の駐車需要</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の</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対応や自動車交通等の利便性の向上等を目指し、</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自動車</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及び自動二輪車の駐車場を整備し、管理運営</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を</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行っている。</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p>
                      <a:endParaRPr kumimoji="1" lang="en-US" altLang="ja-JP" sz="1600" b="1" kern="1200" dirty="0">
                        <a:solidFill>
                          <a:schemeClr val="tx1"/>
                        </a:solidFill>
                        <a:latin typeface="メイリオ" panose="020B0604030504040204" pitchFamily="50" charset="-128"/>
                        <a:ea typeface="メイリオ" panose="020B0604030504040204" pitchFamily="50" charset="-128"/>
                        <a:cs typeface="+mn-cs"/>
                      </a:endParaRPr>
                    </a:p>
                    <a:p>
                      <a:r>
                        <a:rPr kumimoji="1" lang="ja-JP" altLang="en-US" sz="1600" b="1" kern="1200" dirty="0">
                          <a:solidFill>
                            <a:schemeClr val="tx1"/>
                          </a:solidFill>
                          <a:latin typeface="メイリオ" panose="020B0604030504040204" pitchFamily="50" charset="-128"/>
                          <a:ea typeface="メイリオ" panose="020B0604030504040204" pitchFamily="50" charset="-128"/>
                          <a:cs typeface="+mn-cs"/>
                        </a:rPr>
                        <a:t>　</a:t>
                      </a:r>
                      <a:r>
                        <a:rPr kumimoji="1" lang="ja-JP" altLang="en-US" sz="1600" b="1" kern="1200" dirty="0" smtClean="0">
                          <a:solidFill>
                            <a:schemeClr val="tx1"/>
                          </a:solidFill>
                          <a:latin typeface="メイリオ" panose="020B0604030504040204" pitchFamily="50" charset="-128"/>
                          <a:ea typeface="メイリオ" panose="020B0604030504040204" pitchFamily="50" charset="-128"/>
                          <a:cs typeface="+mn-cs"/>
                        </a:rPr>
                        <a:t>３</a:t>
                      </a:r>
                      <a:r>
                        <a:rPr kumimoji="1" lang="ja-JP" altLang="en-US" sz="1600" b="1" kern="1200" dirty="0">
                          <a:solidFill>
                            <a:schemeClr val="tx1"/>
                          </a:solidFill>
                          <a:latin typeface="メイリオ" panose="020B0604030504040204" pitchFamily="50" charset="-128"/>
                          <a:ea typeface="メイリオ" panose="020B0604030504040204" pitchFamily="50" charset="-128"/>
                          <a:cs typeface="+mn-cs"/>
                        </a:rPr>
                        <a:t>　その他事業　</a:t>
                      </a:r>
                      <a:endParaRPr kumimoji="1" lang="en-US" altLang="ja-JP" sz="1600" b="1" kern="1200" dirty="0">
                        <a:solidFill>
                          <a:schemeClr val="tx1"/>
                        </a:solidFill>
                        <a:effectLst/>
                        <a:latin typeface="メイリオ" panose="020B0604030504040204" pitchFamily="50" charset="-128"/>
                        <a:ea typeface="メイリオ" panose="020B0604030504040204" pitchFamily="50" charset="-128"/>
                        <a:cs typeface="+mn-cs"/>
                      </a:endParaRPr>
                    </a:p>
                    <a:p>
                      <a:r>
                        <a:rPr kumimoji="1" lang="ja-JP" altLang="en-US" sz="1600" b="1"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600" b="1" kern="1200" dirty="0" smtClean="0">
                          <a:solidFill>
                            <a:schemeClr val="tx1"/>
                          </a:solidFill>
                          <a:effectLst/>
                          <a:latin typeface="メイリオ" panose="020B0604030504040204" pitchFamily="50" charset="-128"/>
                          <a:ea typeface="メイリオ" panose="020B0604030504040204" pitchFamily="50" charset="-128"/>
                          <a:cs typeface="+mn-cs"/>
                        </a:rPr>
                        <a:t>（１</a:t>
                      </a:r>
                      <a:r>
                        <a:rPr kumimoji="1" lang="en-US" altLang="ja-JP" sz="1600" b="1"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600" b="1" kern="1200" dirty="0">
                          <a:solidFill>
                            <a:srgbClr val="FF0000"/>
                          </a:solidFill>
                          <a:effectLst/>
                          <a:latin typeface="メイリオ" panose="020B0604030504040204" pitchFamily="50" charset="-128"/>
                          <a:ea typeface="メイリオ" panose="020B0604030504040204" pitchFamily="50" charset="-128"/>
                          <a:cs typeface="+mn-cs"/>
                        </a:rPr>
                        <a:t>　</a:t>
                      </a:r>
                      <a:r>
                        <a:rPr kumimoji="1" lang="ja-JP" altLang="ja-JP" sz="1600" b="1" kern="1200" dirty="0">
                          <a:solidFill>
                            <a:schemeClr val="dk1"/>
                          </a:solidFill>
                          <a:effectLst/>
                          <a:latin typeface="メイリオ" panose="020B0604030504040204" pitchFamily="50" charset="-128"/>
                          <a:ea typeface="メイリオ" panose="020B0604030504040204" pitchFamily="50" charset="-128"/>
                          <a:cs typeface="+mn-cs"/>
                        </a:rPr>
                        <a:t>河川敷の環境保全・魅力向上事業（河川賑わい空間創出事業）</a:t>
                      </a:r>
                      <a:endParaRPr kumimoji="1" lang="en-US" altLang="ja-JP" sz="1600" b="1" kern="1200" dirty="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a:t>
                      </a:r>
                      <a:r>
                        <a:rPr kumimoji="1" lang="ja-JP" altLang="en-US" sz="1600" kern="1200" dirty="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都心の河川敷の環境保全を図るとともに</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大阪府が「</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水都大阪」の再生を目指す</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河川</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賑わい</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空間創出</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に公的</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機関として寄与し</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水辺</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空間の賑わい創出に</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よる都市</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魅力の</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向上</a:t>
                      </a:r>
                      <a:endParaRPr kumimoji="1" lang="en-US" altLang="ja-JP" sz="1600" kern="1200" dirty="0" smtClean="0">
                        <a:solidFill>
                          <a:schemeClr val="dk1"/>
                        </a:solidFill>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を</a:t>
                      </a:r>
                      <a:r>
                        <a:rPr kumimoji="1" lang="ja-JP" altLang="ja-JP" sz="1600" kern="1200" dirty="0">
                          <a:solidFill>
                            <a:schemeClr val="dk1"/>
                          </a:solidFill>
                          <a:latin typeface="メイリオ" panose="020B0604030504040204" pitchFamily="50" charset="-128"/>
                          <a:ea typeface="メイリオ" panose="020B0604030504040204" pitchFamily="50" charset="-128"/>
                          <a:cs typeface="+mn-cs"/>
                        </a:rPr>
                        <a:t>図っている</a:t>
                      </a:r>
                      <a:r>
                        <a:rPr kumimoji="1" lang="ja-JP" altLang="ja-JP" sz="1600" kern="1200" dirty="0" smtClean="0">
                          <a:solidFill>
                            <a:schemeClr val="dk1"/>
                          </a:solidFill>
                          <a:latin typeface="メイリオ" panose="020B0604030504040204" pitchFamily="50" charset="-128"/>
                          <a:ea typeface="メイリオ" panose="020B0604030504040204" pitchFamily="50" charset="-128"/>
                          <a:cs typeface="+mn-cs"/>
                        </a:rPr>
                        <a:t>。</a:t>
                      </a:r>
                      <a:endParaRPr kumimoji="1" lang="ja-JP" altLang="ja-JP" sz="1600" kern="1200" dirty="0">
                        <a:solidFill>
                          <a:schemeClr val="dk1"/>
                        </a:solidFill>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10001"/>
                  </a:ext>
                </a:extLst>
              </a:tr>
            </a:tbl>
          </a:graphicData>
        </a:graphic>
      </p:graphicFrame>
      <p:sp>
        <p:nvSpPr>
          <p:cNvPr id="3" name="正方形/長方形 2"/>
          <p:cNvSpPr/>
          <p:nvPr/>
        </p:nvSpPr>
        <p:spPr>
          <a:xfrm>
            <a:off x="3707904" y="4149080"/>
            <a:ext cx="914400"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a:xfrm>
            <a:off x="8711219" y="6503385"/>
            <a:ext cx="408384" cy="354615"/>
          </a:xfrm>
        </p:spPr>
        <p:txBody>
          <a:bodyPr/>
          <a:lstStyle/>
          <a:p>
            <a:pPr algn="ctr"/>
            <a:r>
              <a:rPr kumimoji="1" lang="en-US" altLang="ja-JP" sz="1200" b="0" dirty="0" smtClean="0">
                <a:solidFill>
                  <a:schemeClr val="tx1"/>
                </a:solidFill>
                <a:latin typeface="+mj-lt"/>
              </a:rPr>
              <a:t>13</a:t>
            </a:r>
            <a:endParaRPr kumimoji="1" lang="ja-JP" altLang="en-US" sz="1200" b="0" dirty="0">
              <a:solidFill>
                <a:schemeClr val="tx1"/>
              </a:solidFill>
              <a:latin typeface="+mj-lt"/>
            </a:endParaRPr>
          </a:p>
        </p:txBody>
      </p:sp>
      <p:pic>
        <p:nvPicPr>
          <p:cNvPr id="5" name="図 4">
            <a:extLst>
              <a:ext uri="{FF2B5EF4-FFF2-40B4-BE49-F238E27FC236}">
                <a16:creationId xmlns:a16="http://schemas.microsoft.com/office/drawing/2014/main" id="{DE1DD1E6-FEBE-461B-B0A0-F29EC75B2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591" y="4409988"/>
            <a:ext cx="2736304" cy="1857476"/>
          </a:xfrm>
          <a:prstGeom prst="rect">
            <a:avLst/>
          </a:prstGeom>
        </p:spPr>
      </p:pic>
      <p:pic>
        <p:nvPicPr>
          <p:cNvPr id="7" name="図 6">
            <a:extLst>
              <a:ext uri="{FF2B5EF4-FFF2-40B4-BE49-F238E27FC236}">
                <a16:creationId xmlns:a16="http://schemas.microsoft.com/office/drawing/2014/main" id="{2CB3E067-5124-44B2-BE5A-8F0837761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096" y="476672"/>
            <a:ext cx="2232248" cy="1512168"/>
          </a:xfrm>
          <a:prstGeom prst="rect">
            <a:avLst/>
          </a:prstGeom>
        </p:spPr>
      </p:pic>
      <p:pic>
        <p:nvPicPr>
          <p:cNvPr id="12" name="図 11">
            <a:extLst>
              <a:ext uri="{FF2B5EF4-FFF2-40B4-BE49-F238E27FC236}">
                <a16:creationId xmlns:a16="http://schemas.microsoft.com/office/drawing/2014/main" id="{AEC86543-59EB-49A9-81E5-E0FBC3AE91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276873"/>
            <a:ext cx="2334691" cy="1584174"/>
          </a:xfrm>
          <a:prstGeom prst="rect">
            <a:avLst/>
          </a:prstGeom>
        </p:spPr>
      </p:pic>
      <p:sp>
        <p:nvSpPr>
          <p:cNvPr id="13" name="テキスト ボックス 12">
            <a:extLst>
              <a:ext uri="{FF2B5EF4-FFF2-40B4-BE49-F238E27FC236}">
                <a16:creationId xmlns:a16="http://schemas.microsoft.com/office/drawing/2014/main" id="{D5D3B515-1E98-445B-8534-964FD3CCEFBD}"/>
              </a:ext>
            </a:extLst>
          </p:cNvPr>
          <p:cNvSpPr txBox="1"/>
          <p:nvPr/>
        </p:nvSpPr>
        <p:spPr>
          <a:xfrm>
            <a:off x="6629796" y="1988840"/>
            <a:ext cx="1398588"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江坂南駐車場</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654BA75F-9CC0-49BE-9C72-BF070FE7CE8C}"/>
              </a:ext>
            </a:extLst>
          </p:cNvPr>
          <p:cNvSpPr txBox="1"/>
          <p:nvPr/>
        </p:nvSpPr>
        <p:spPr>
          <a:xfrm>
            <a:off x="7521558" y="3887470"/>
            <a:ext cx="1443390"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中之島駐車場</a:t>
            </a:r>
            <a:r>
              <a:rPr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0DB7980-AB2E-498D-8F8F-1FC4DD5B1A32}"/>
              </a:ext>
            </a:extLst>
          </p:cNvPr>
          <p:cNvSpPr txBox="1"/>
          <p:nvPr/>
        </p:nvSpPr>
        <p:spPr>
          <a:xfrm>
            <a:off x="6172404" y="6282195"/>
            <a:ext cx="1512168"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中之島バンクス</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550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87745460"/>
              </p:ext>
            </p:extLst>
          </p:nvPr>
        </p:nvGraphicFramePr>
        <p:xfrm>
          <a:off x="0" y="-9000"/>
          <a:ext cx="9108504" cy="6876000"/>
        </p:xfrm>
        <a:graphic>
          <a:graphicData uri="http://schemas.openxmlformats.org/drawingml/2006/table">
            <a:tbl>
              <a:tblPr firstRow="1" bandRow="1">
                <a:tableStyleId>{5C22544A-7EE6-4342-B048-85BDC9FD1C3A}</a:tableStyleId>
              </a:tblPr>
              <a:tblGrid>
                <a:gridCol w="9108504">
                  <a:extLst>
                    <a:ext uri="{9D8B030D-6E8A-4147-A177-3AD203B41FA5}">
                      <a16:colId xmlns:a16="http://schemas.microsoft.com/office/drawing/2014/main" val="20000"/>
                    </a:ext>
                  </a:extLst>
                </a:gridCol>
              </a:tblGrid>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　法人の主要事業⑥</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08000">
                <a:tc>
                  <a:txBody>
                    <a:bodyPr/>
                    <a:lstStyle/>
                    <a:p>
                      <a:r>
                        <a:rPr kumimoji="1" lang="ja-JP" altLang="en-US" sz="16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effectLst/>
                        <a:latin typeface="メイリオ" panose="020B0604030504040204" pitchFamily="50" charset="-128"/>
                        <a:ea typeface="メイリオ" panose="020B0604030504040204" pitchFamily="50" charset="-128"/>
                      </a:endParaRPr>
                    </a:p>
                    <a:p>
                      <a:pPr>
                        <a:lnSpc>
                          <a:spcPts val="2500"/>
                        </a:lnSpc>
                      </a:pPr>
                      <a:r>
                        <a:rPr kumimoji="1" lang="ja-JP" altLang="en-US" sz="1600" dirty="0">
                          <a:effectLst/>
                          <a:latin typeface="メイリオ" panose="020B0604030504040204" pitchFamily="50" charset="-128"/>
                          <a:ea typeface="メイリオ" panose="020B0604030504040204" pitchFamily="50" charset="-128"/>
                        </a:rPr>
                        <a:t>　</a:t>
                      </a:r>
                      <a:r>
                        <a:rPr kumimoji="1" lang="ja-JP" altLang="en-US" sz="1600" b="1" kern="1200" dirty="0" smtClean="0">
                          <a:solidFill>
                            <a:schemeClr val="tx1"/>
                          </a:solidFill>
                          <a:effectLst/>
                          <a:latin typeface="メイリオ" panose="020B0604030504040204" pitchFamily="50" charset="-128"/>
                          <a:ea typeface="メイリオ" panose="020B0604030504040204" pitchFamily="50" charset="-128"/>
                          <a:cs typeface="+mn-cs"/>
                        </a:rPr>
                        <a:t>（２）</a:t>
                      </a:r>
                      <a:r>
                        <a:rPr kumimoji="1" lang="ja-JP" altLang="en-US" sz="1600" b="1"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b="1" kern="1200" dirty="0" smtClean="0">
                          <a:solidFill>
                            <a:schemeClr val="dk1"/>
                          </a:solidFill>
                          <a:effectLst/>
                          <a:latin typeface="メイリオ" panose="020B0604030504040204" pitchFamily="50" charset="-128"/>
                          <a:ea typeface="メイリオ" panose="020B0604030504040204" pitchFamily="50" charset="-128"/>
                          <a:cs typeface="+mn-cs"/>
                        </a:rPr>
                        <a:t>近隣</a:t>
                      </a:r>
                      <a:r>
                        <a:rPr kumimoji="1" lang="ja-JP" altLang="ja-JP" sz="1600" b="1" kern="1200" dirty="0">
                          <a:solidFill>
                            <a:schemeClr val="dk1"/>
                          </a:solidFill>
                          <a:effectLst/>
                          <a:latin typeface="メイリオ" panose="020B0604030504040204" pitchFamily="50" charset="-128"/>
                          <a:ea typeface="メイリオ" panose="020B0604030504040204" pitchFamily="50" charset="-128"/>
                          <a:cs typeface="+mn-cs"/>
                        </a:rPr>
                        <a:t>センター事業</a:t>
                      </a:r>
                    </a:p>
                    <a:p>
                      <a:pPr marL="0" algn="l" defTabSz="914400" rtl="0" eaLnBrk="1" latinLnBrk="0" hangingPunct="1">
                        <a:lnSpc>
                          <a:spcPts val="2500"/>
                        </a:lnSpc>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府が開発整備した千里・泉北ニュータウンに</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ある</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近隣センター</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のオープンスペース（通路、広場、</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駐車</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場</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等</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：吹田市</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７、豊中市３、堺市８か所）については</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管理運営</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を継続するとともに、過去に締結した</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引継ぎ</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に関する基本</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協定書に基づき、地元市への円滑な</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引き</a:t>
                      </a:r>
                      <a:endParaRPr kumimoji="1" lang="en-US" altLang="ja-JP" sz="1600" kern="1200" dirty="0" smtClean="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r>
                        <a:rPr kumimoji="1" lang="ja-JP" altLang="en-US" sz="16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継ぎ</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が</a:t>
                      </a:r>
                      <a:r>
                        <a:rPr kumimoji="1" lang="ja-JP" altLang="ja-JP" sz="1600" kern="1200" dirty="0" smtClean="0">
                          <a:solidFill>
                            <a:schemeClr val="dk1"/>
                          </a:solidFill>
                          <a:effectLst/>
                          <a:latin typeface="メイリオ" panose="020B0604030504040204" pitchFamily="50" charset="-128"/>
                          <a:ea typeface="メイリオ" panose="020B0604030504040204" pitchFamily="50" charset="-128"/>
                          <a:cs typeface="+mn-cs"/>
                        </a:rPr>
                        <a:t>実施できる</a:t>
                      </a:r>
                      <a:r>
                        <a:rPr kumimoji="1" lang="ja-JP" altLang="ja-JP" sz="1600" kern="1200" dirty="0">
                          <a:solidFill>
                            <a:schemeClr val="dk1"/>
                          </a:solidFill>
                          <a:effectLst/>
                          <a:latin typeface="メイリオ" panose="020B0604030504040204" pitchFamily="50" charset="-128"/>
                          <a:ea typeface="メイリオ" panose="020B0604030504040204" pitchFamily="50" charset="-128"/>
                          <a:cs typeface="+mn-cs"/>
                        </a:rPr>
                        <a:t>よう取り組</a:t>
                      </a: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んでいる。</a:t>
                      </a:r>
                      <a:endParaRPr kumimoji="1" lang="en-US" altLang="ja-JP" sz="16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endParaRPr kumimoji="1" lang="en-US" altLang="ja-JP" sz="1600" b="1" kern="1200" dirty="0">
                        <a:solidFill>
                          <a:schemeClr val="dk1"/>
                        </a:solidFill>
                        <a:effectLst/>
                        <a:latin typeface="メイリオ" panose="020B0604030504040204" pitchFamily="50" charset="-128"/>
                        <a:ea typeface="メイリオ" panose="020B0604030504040204" pitchFamily="50" charset="-128"/>
                        <a:cs typeface="+mn-cs"/>
                      </a:endParaRPr>
                    </a:p>
                    <a:p>
                      <a:pPr marL="0" algn="l" defTabSz="914400" rtl="0" eaLnBrk="1" latinLnBrk="0" hangingPunct="1">
                        <a:lnSpc>
                          <a:spcPts val="2500"/>
                        </a:lnSpc>
                      </a:pPr>
                      <a:endParaRPr kumimoji="1" lang="en-US" altLang="ja-JP" sz="1600" kern="1200" dirty="0">
                        <a:solidFill>
                          <a:schemeClr val="dk1"/>
                        </a:solidFill>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7"/>
          <p:cNvSpPr>
            <a:spLocks noGrp="1"/>
          </p:cNvSpPr>
          <p:nvPr>
            <p:ph type="sldNum" sz="quarter" idx="12"/>
          </p:nvPr>
        </p:nvSpPr>
        <p:spPr>
          <a:xfrm>
            <a:off x="8661718" y="6528816"/>
            <a:ext cx="408384" cy="329184"/>
          </a:xfrm>
        </p:spPr>
        <p:txBody>
          <a:bodyPr/>
          <a:lstStyle/>
          <a:p>
            <a:pPr algn="ctr"/>
            <a:r>
              <a:rPr kumimoji="1" lang="en-US" altLang="ja-JP" sz="1200" b="0" dirty="0" smtClean="0">
                <a:solidFill>
                  <a:schemeClr val="tx1"/>
                </a:solidFill>
                <a:latin typeface="+mj-lt"/>
              </a:rPr>
              <a:t>14</a:t>
            </a:r>
            <a:endParaRPr kumimoji="1" lang="ja-JP" altLang="en-US" sz="1200" b="0" dirty="0">
              <a:solidFill>
                <a:schemeClr val="tx1"/>
              </a:solidFill>
              <a:latin typeface="+mj-lt"/>
            </a:endParaRPr>
          </a:p>
        </p:txBody>
      </p:sp>
      <p:sp>
        <p:nvSpPr>
          <p:cNvPr id="6" name="四角形: 角を丸くする 5">
            <a:extLst>
              <a:ext uri="{FF2B5EF4-FFF2-40B4-BE49-F238E27FC236}">
                <a16:creationId xmlns:a16="http://schemas.microsoft.com/office/drawing/2014/main" id="{70F0068A-B852-4818-B893-87F3416DAA63}"/>
              </a:ext>
            </a:extLst>
          </p:cNvPr>
          <p:cNvSpPr/>
          <p:nvPr/>
        </p:nvSpPr>
        <p:spPr>
          <a:xfrm>
            <a:off x="6012160" y="1196752"/>
            <a:ext cx="2736304" cy="1584176"/>
          </a:xfrm>
          <a:prstGeom prst="roundRect">
            <a:avLst>
              <a:gd name="adj" fmla="val 0"/>
            </a:avLst>
          </a:prstGeom>
          <a:blipFill>
            <a:blip r:embed="rId3" cstate="print">
              <a:extLst>
                <a:ext uri="{28A0092B-C50C-407E-A947-70E740481C1C}">
                  <a14:useLocalDpi xmlns:a14="http://schemas.microsoft.com/office/drawing/2010/main" val="0"/>
                </a:ext>
              </a:extLst>
            </a:blip>
            <a:srcRect/>
            <a:stretch>
              <a:fillRect/>
            </a:stretch>
          </a:blipFill>
          <a:ln w="9525" cap="flat" cmpd="sng" algn="ctr">
            <a:solidFill>
              <a:srgbClr val="4BACC6">
                <a:shade val="80000"/>
                <a:hueOff val="0"/>
                <a:satOff val="0"/>
                <a:lumOff val="0"/>
                <a:alphaOff val="0"/>
              </a:srgb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ja-JP" altLang="en-US" sz="1131"/>
          </a:p>
        </p:txBody>
      </p:sp>
      <p:sp>
        <p:nvSpPr>
          <p:cNvPr id="7" name="正方形/長方形 6">
            <a:extLst>
              <a:ext uri="{FF2B5EF4-FFF2-40B4-BE49-F238E27FC236}">
                <a16:creationId xmlns:a16="http://schemas.microsoft.com/office/drawing/2014/main" id="{92E7827F-47ED-4943-AA17-ADE51B73BA21}"/>
              </a:ext>
            </a:extLst>
          </p:cNvPr>
          <p:cNvSpPr/>
          <p:nvPr/>
        </p:nvSpPr>
        <p:spPr>
          <a:xfrm>
            <a:off x="5886437" y="2822018"/>
            <a:ext cx="2997766" cy="311624"/>
          </a:xfrm>
          <a:prstGeom prst="rect">
            <a:avLst/>
          </a:prstGeom>
        </p:spPr>
        <p:txBody>
          <a:bodyPr wrap="square">
            <a:spAutoFit/>
          </a:bodyPr>
          <a:lstStyle/>
          <a:p>
            <a:pPr algn="ctr">
              <a:lnSpc>
                <a:spcPts val="1800"/>
              </a:lnSpc>
            </a:pP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堺</a:t>
            </a:r>
            <a:r>
              <a:rPr lang="ja-JP" altLang="ja-JP" sz="1200" dirty="0">
                <a:latin typeface="メイリオ" panose="020B0604030504040204" pitchFamily="50" charset="-128"/>
                <a:ea typeface="メイリオ" panose="020B0604030504040204" pitchFamily="50" charset="-128"/>
              </a:rPr>
              <a:t>市〕</a:t>
            </a:r>
            <a:r>
              <a:rPr lang="ja-JP" altLang="en-US" sz="1200" dirty="0">
                <a:latin typeface="メイリオ" panose="020B0604030504040204" pitchFamily="50" charset="-128"/>
                <a:ea typeface="メイリオ" panose="020B0604030504040204" pitchFamily="50" charset="-128"/>
              </a:rPr>
              <a:t>赤坂台</a:t>
            </a:r>
            <a:r>
              <a:rPr lang="ja-JP" altLang="ja-JP" sz="1200" dirty="0">
                <a:latin typeface="メイリオ" panose="020B0604030504040204" pitchFamily="50" charset="-128"/>
                <a:ea typeface="メイリオ" panose="020B0604030504040204" pitchFamily="50" charset="-128"/>
              </a:rPr>
              <a:t>近隣センター】</a:t>
            </a:r>
          </a:p>
        </p:txBody>
      </p:sp>
    </p:spTree>
    <p:extLst>
      <p:ext uri="{BB962C8B-B14F-4D97-AF65-F5344CB8AC3E}">
        <p14:creationId xmlns:p14="http://schemas.microsoft.com/office/powerpoint/2010/main" val="309598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29781122"/>
              </p:ext>
            </p:extLst>
          </p:nvPr>
        </p:nvGraphicFramePr>
        <p:xfrm>
          <a:off x="0" y="1"/>
          <a:ext cx="9143625" cy="6602178"/>
        </p:xfrm>
        <a:graphic>
          <a:graphicData uri="http://schemas.openxmlformats.org/drawingml/2006/table">
            <a:tbl>
              <a:tblPr firstRow="1" bandRow="1">
                <a:tableStyleId>{5C22544A-7EE6-4342-B048-85BDC9FD1C3A}</a:tableStyleId>
              </a:tblPr>
              <a:tblGrid>
                <a:gridCol w="827584">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gridCol w="1368152">
                  <a:extLst>
                    <a:ext uri="{9D8B030D-6E8A-4147-A177-3AD203B41FA5}">
                      <a16:colId xmlns:a16="http://schemas.microsoft.com/office/drawing/2014/main" val="1301478799"/>
                    </a:ext>
                  </a:extLst>
                </a:gridCol>
                <a:gridCol w="1187249">
                  <a:extLst>
                    <a:ext uri="{9D8B030D-6E8A-4147-A177-3AD203B41FA5}">
                      <a16:colId xmlns:a16="http://schemas.microsoft.com/office/drawing/2014/main" val="20002"/>
                    </a:ext>
                  </a:extLst>
                </a:gridCol>
              </a:tblGrid>
              <a:tr h="518178">
                <a:tc gridSpan="4">
                  <a:txBody>
                    <a:bodyPr/>
                    <a:lstStyle/>
                    <a:p>
                      <a:pPr algn="ct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目　　　　　　　　　　次</a:t>
                      </a:r>
                    </a:p>
                  </a:txBody>
                  <a:tcPr anchor="ctr">
                    <a:lnB w="38100" cmpd="sng">
                      <a:noFill/>
                    </a:lnB>
                    <a:solidFill>
                      <a:schemeClr val="tx1"/>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468000">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NO</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p>
                  </a:txBody>
                  <a:tcPr anchor="ctr">
                    <a:lnR w="12700" cmpd="sng">
                      <a:noFill/>
                    </a:lnR>
                    <a:lnT w="381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項　　　　　　　　　　　　目</a:t>
                      </a:r>
                    </a:p>
                  </a:txBody>
                  <a:tcPr anchor="ctr">
                    <a:lnL w="12700" cmpd="sng">
                      <a:noFill/>
                    </a:lnL>
                    <a:lnR w="12700" cmpd="sng">
                      <a:noFill/>
                    </a:lnR>
                    <a:lnT w="38100" cmpd="sng">
                      <a:noFill/>
                    </a:lnT>
                    <a:lnB w="12700" cmpd="sng">
                      <a:noFill/>
                    </a:lnB>
                  </a:tcPr>
                </a:tc>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381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ﾍﾟｰｼﾞ</a:t>
                      </a:r>
                    </a:p>
                  </a:txBody>
                  <a:tcPr anchor="ctr">
                    <a:lnL w="12700" cmpd="sng">
                      <a:noFill/>
                    </a:lnL>
                    <a:lnT w="38100" cmpd="sng">
                      <a:noFill/>
                    </a:lnT>
                    <a:lnB w="12700" cmpd="sng">
                      <a:noFill/>
                    </a:lnB>
                  </a:tcPr>
                </a:tc>
                <a:extLst>
                  <a:ext uri="{0D108BD9-81ED-4DB2-BD59-A6C34878D82A}">
                    <a16:rowId xmlns:a16="http://schemas.microsoft.com/office/drawing/2014/main" val="10001"/>
                  </a:ext>
                </a:extLst>
              </a:tr>
              <a:tr h="468000">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38100" cmpd="sng">
                      <a:noFill/>
                    </a:lnT>
                    <a:lnB w="12700" cmpd="sng">
                      <a:noFill/>
                    </a:lnB>
                  </a:tcPr>
                </a:tc>
                <a:tc>
                  <a:txBody>
                    <a:bodyPr/>
                    <a:lstStyle/>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はじめに</a:t>
                      </a:r>
                    </a:p>
                  </a:txBody>
                  <a:tcPr anchor="ctr">
                    <a:lnL w="12700" cmpd="sng">
                      <a:noFill/>
                    </a:lnL>
                    <a:lnR w="12700" cmpd="sng">
                      <a:noFill/>
                    </a:lnR>
                    <a:lnT w="38100" cmpd="sng">
                      <a:noFill/>
                    </a:lnT>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381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38100" cmpd="sng">
                      <a:noFill/>
                    </a:lnT>
                    <a:lnB w="12700" cmpd="sng">
                      <a:noFill/>
                    </a:lnB>
                  </a:tcPr>
                </a:tc>
                <a:extLst>
                  <a:ext uri="{0D108BD9-81ED-4DB2-BD59-A6C34878D82A}">
                    <a16:rowId xmlns:a16="http://schemas.microsoft.com/office/drawing/2014/main" val="3365058481"/>
                  </a:ext>
                </a:extLst>
              </a:tr>
              <a:tr h="468000">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２</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r>
                        <a:rPr lang="ja-JP" altLang="en-US" sz="1600" dirty="0">
                          <a:latin typeface="メイリオ" panose="020B0604030504040204" pitchFamily="50" charset="-128"/>
                          <a:ea typeface="メイリオ" panose="020B0604030504040204" pitchFamily="50" charset="-128"/>
                        </a:rPr>
                        <a:t>　両法人の概要</a:t>
                      </a:r>
                    </a:p>
                  </a:txBody>
                  <a:tcPr anchor="ctr">
                    <a:lnL w="12700" cmpd="sng">
                      <a:noFill/>
                    </a:lnL>
                    <a:lnR w="12700" cmpd="sng">
                      <a:noFill/>
                    </a:lnR>
                    <a:lnT w="127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10002"/>
                  </a:ext>
                </a:extLst>
              </a:tr>
              <a:tr h="468000">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a:t>
                      </a:r>
                    </a:p>
                  </a:txBody>
                  <a:tcPr anchor="ctr">
                    <a:lnR w="12700" cmpd="sng">
                      <a:noFill/>
                    </a:lnR>
                    <a:lnT w="12700" cmpd="sng">
                      <a:noFill/>
                    </a:lnT>
                    <a:lnB w="12700" cmpd="sng">
                      <a:noFill/>
                    </a:lnB>
                  </a:tcPr>
                </a:tc>
                <a:tc>
                  <a:txBody>
                    <a:bodyPr/>
                    <a:lstStyle/>
                    <a:p>
                      <a:r>
                        <a:rPr lang="ja-JP" altLang="en-US" sz="1600" dirty="0">
                          <a:latin typeface="メイリオ" panose="020B0604030504040204" pitchFamily="50" charset="-128"/>
                          <a:ea typeface="メイリオ" panose="020B0604030504040204" pitchFamily="50" charset="-128"/>
                        </a:rPr>
                        <a:t>　法人統合に至る経緯</a:t>
                      </a:r>
                    </a:p>
                  </a:txBody>
                  <a:tcPr anchor="ctr">
                    <a:lnL w="12700" cmpd="sng">
                      <a:noFill/>
                    </a:lnL>
                    <a:lnR w="12700" cmpd="sng">
                      <a:noFill/>
                    </a:lnR>
                    <a:lnT w="127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10004"/>
                  </a:ext>
                </a:extLst>
              </a:tr>
              <a:tr h="468000">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4</a:t>
                      </a:r>
                    </a:p>
                  </a:txBody>
                  <a:tcPr anchor="ctr">
                    <a:lnR w="12700" cmpd="sng">
                      <a:noFill/>
                    </a:ln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法人統合の目的･効果</a:t>
                      </a:r>
                    </a:p>
                  </a:txBody>
                  <a:tcPr anchor="ctr">
                    <a:lnL w="12700" cmpd="sng">
                      <a:noFill/>
                    </a:lnL>
                    <a:lnR w="12700" cmpd="sng">
                      <a:noFill/>
                    </a:lnR>
                    <a:lnT w="127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10005"/>
                  </a:ext>
                </a:extLst>
              </a:tr>
              <a:tr h="468000">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p>
                  </a:txBody>
                  <a:tcPr anchor="ctr">
                    <a:lnR w="12700" cmpd="sng">
                      <a:noFill/>
                    </a:lnR>
                    <a:lnT w="12700" cmpd="sng">
                      <a:noFill/>
                    </a:lnT>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統合手法と法的手続き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p>
                  </a:txBody>
                  <a:tcPr anchor="ctr">
                    <a:lnL w="12700" cmpd="sng">
                      <a:noFill/>
                    </a:lnL>
                    <a:lnT w="12700" cmpd="sng">
                      <a:noFill/>
                    </a:lnT>
                    <a:lnB w="12700" cmpd="sng">
                      <a:noFill/>
                    </a:lnB>
                  </a:tcPr>
                </a:tc>
                <a:extLst>
                  <a:ext uri="{0D108BD9-81ED-4DB2-BD59-A6C34878D82A}">
                    <a16:rowId xmlns:a16="http://schemas.microsoft.com/office/drawing/2014/main" val="10007"/>
                  </a:ext>
                </a:extLst>
              </a:tr>
              <a:tr h="468000">
                <a:tc>
                  <a:txBody>
                    <a:bodyPr/>
                    <a:lstStyle/>
                    <a:p>
                      <a:pPr marL="0" algn="ctr" defTabSz="914400" rtl="0" eaLnBrk="1" latinLnBrk="0" hangingPunct="1"/>
                      <a:r>
                        <a:rPr kumimoji="1" lang="en-US" altLang="ja-JP"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統合後法人の収支見通し・公益認定財務</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基準の見込み</a:t>
                      </a:r>
                    </a:p>
                  </a:txBody>
                  <a:tcPr anchor="ctr">
                    <a:lnL w="12700" cmpd="sng">
                      <a:noFill/>
                    </a:lnL>
                    <a:lnR w="12700" cmpd="sng">
                      <a:noFill/>
                    </a:lnR>
                    <a:lnT w="127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10009"/>
                  </a:ext>
                </a:extLst>
              </a:tr>
              <a:tr h="468000">
                <a:tc>
                  <a:txBody>
                    <a:bodyPr/>
                    <a:lstStyle/>
                    <a:p>
                      <a:pPr marL="0" algn="ctr" defTabSz="914400" rtl="0" eaLnBrk="1" latinLnBrk="0" hangingPunct="1"/>
                      <a:r>
                        <a:rPr kumimoji="1" lang="en-US" altLang="ja-JP"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統合後法人の概要</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2528173787"/>
                  </a:ext>
                </a:extLst>
              </a:tr>
              <a:tr h="468000">
                <a:tc>
                  <a:txBody>
                    <a:bodyPr/>
                    <a:lstStyle/>
                    <a:p>
                      <a:pPr marL="0" algn="ctr" defTabSz="914400" rtl="0" eaLnBrk="1" latinLnBrk="0" hangingPunct="1"/>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法人統合までのスケジュール</a:t>
                      </a:r>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1533007395"/>
                  </a:ext>
                </a:extLst>
              </a:tr>
              <a:tr h="468000">
                <a:tc>
                  <a:txBody>
                    <a:bodyPr/>
                    <a:lstStyle/>
                    <a:p>
                      <a:pPr marL="0" algn="ctr" defTabSz="914400" rtl="0" eaLnBrk="1" latinLnBrk="0" hangingPunct="1"/>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a:t>
                      </a:r>
                    </a:p>
                  </a:txBody>
                  <a:tcPr anchor="ctr">
                    <a:lnL w="12700" cmpd="sng">
                      <a:noFill/>
                    </a:lnL>
                    <a:lnR w="12700" cmpd="sng">
                      <a:noFill/>
                    </a:lnR>
                    <a:lnT w="12700" cmpd="sng">
                      <a:noFill/>
                    </a:lnT>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algn="ct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10016"/>
                  </a:ext>
                </a:extLst>
              </a:tr>
              <a:tr h="468000">
                <a:tc>
                  <a:txBody>
                    <a:bodyPr/>
                    <a:lstStyle/>
                    <a:p>
                      <a:pPr marL="0" algn="ctr" defTabSz="914400" rtl="0" eaLnBrk="1" latinLnBrk="0" hangingPunct="1"/>
                      <a:r>
                        <a:rPr kumimoji="1" lang="ja-JP" altLang="en-US" sz="16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参考</a:t>
                      </a:r>
                      <a:endParaRPr kumimoji="1" lang="en-US" altLang="ja-JP"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法人の主要事業（①～⑥）</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p>
                  </a:txBody>
                  <a:tcPr anchor="ctr">
                    <a:lnL w="12700" cmpd="sng">
                      <a:noFill/>
                    </a:lnL>
                    <a:lnR w="12700" cmpd="sng">
                      <a:noFill/>
                    </a:lnR>
                    <a:lnT w="12700" cmpd="sng">
                      <a:noFill/>
                    </a:lnT>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mpd="sng">
                      <a:noFill/>
                    </a:lnL>
                    <a:lnR w="12700" cmpd="sng">
                      <a:noFill/>
                    </a:lnR>
                    <a:lnT w="12700" cmpd="sng">
                      <a:noFill/>
                    </a:lnT>
                    <a:lnB w="12700" cmpd="sng">
                      <a:noFill/>
                    </a:lnB>
                  </a:tcPr>
                </a:tc>
                <a:tc>
                  <a:txBody>
                    <a:bodyPr/>
                    <a:lstStyle/>
                    <a:p>
                      <a:pPr algn="ctr"/>
                      <a:r>
                        <a:rPr kumimoji="1"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９～</a:t>
                      </a:r>
                      <a:r>
                        <a:rPr kumimoji="1" lang="en-US"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4271499336"/>
                  </a:ext>
                </a:extLst>
              </a:tr>
              <a:tr h="468000">
                <a:tc>
                  <a:txBody>
                    <a:bodyPr/>
                    <a:lstStyle/>
                    <a:p>
                      <a:pPr marL="0" algn="ctr" defTabSz="914400" rtl="0" eaLnBrk="1" latinLnBrk="0" hangingPunct="1"/>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mpd="sng">
                      <a:noFill/>
                    </a:lnB>
                  </a:tcPr>
                </a:tc>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lnB w="12700" cmpd="sng">
                      <a:noFill/>
                    </a:lnB>
                  </a:tcPr>
                </a:tc>
                <a:extLst>
                  <a:ext uri="{0D108BD9-81ED-4DB2-BD59-A6C34878D82A}">
                    <a16:rowId xmlns:a16="http://schemas.microsoft.com/office/drawing/2014/main" val="4258817299"/>
                  </a:ext>
                </a:extLst>
              </a:tr>
              <a:tr h="468000">
                <a:tc>
                  <a:txBody>
                    <a:bodyPr/>
                    <a:lstStyle/>
                    <a:p>
                      <a:pPr marL="0" algn="ctr" defTabSz="914400" rtl="0" eaLnBrk="1" latinLnBrk="0" hangingPunct="1"/>
                      <a:endParaRPr kumimoji="1" lang="ja-JP" altLang="en-US" sz="16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12700" cmpd="sng">
                      <a:noFill/>
                    </a:ln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tcPr>
                </a:tc>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T w="12700" cmpd="sng">
                      <a:noFill/>
                    </a:lnT>
                  </a:tcPr>
                </a:tc>
                <a:extLst>
                  <a:ext uri="{0D108BD9-81ED-4DB2-BD59-A6C34878D82A}">
                    <a16:rowId xmlns:a16="http://schemas.microsoft.com/office/drawing/2014/main" val="749193172"/>
                  </a:ext>
                </a:extLst>
              </a:tr>
            </a:tbl>
          </a:graphicData>
        </a:graphic>
      </p:graphicFrame>
    </p:spTree>
    <p:extLst>
      <p:ext uri="{BB962C8B-B14F-4D97-AF65-F5344CB8AC3E}">
        <p14:creationId xmlns:p14="http://schemas.microsoft.com/office/powerpoint/2010/main" val="38322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472956222"/>
              </p:ext>
            </p:extLst>
          </p:nvPr>
        </p:nvGraphicFramePr>
        <p:xfrm>
          <a:off x="0" y="0"/>
          <a:ext cx="9144000" cy="6858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8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　はじめに</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373031">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1" lang="en-US" altLang="ja-JP" sz="1800" b="1" kern="1200" baseline="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1" lang="en-US" altLang="ja-JP" sz="1800" b="1" kern="1200" baseline="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3000"/>
                        </a:lnSpc>
                        <a:spcBef>
                          <a:spcPts val="0"/>
                        </a:spcBef>
                        <a:spcAft>
                          <a:spcPts val="0"/>
                        </a:spcAft>
                        <a:buClrTx/>
                        <a:buSzTx/>
                        <a:buFontTx/>
                        <a:buNone/>
                        <a:tabLst/>
                        <a:defRPr/>
                      </a:pPr>
                      <a:r>
                        <a:rPr kumimoji="1" lang="ja-JP" altLang="en-US" sz="1800" b="1" kern="1200" baseline="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800" b="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大阪府</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都市整備推進センター（以下「都整センター」という</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）と大阪府タ</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3000"/>
                        </a:lnSpc>
                        <a:spcBef>
                          <a:spcPts val="0"/>
                        </a:spcBef>
                        <a:spcAft>
                          <a:spcPts val="0"/>
                        </a:spcAft>
                        <a:buClrTx/>
                        <a:buSzTx/>
                        <a:buFontTx/>
                        <a:buNone/>
                        <a:tabLst/>
                        <a:defRPr/>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ウン管理</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財団</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（以下「タウン財団」とい</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う。</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）の統合は、大阪府の財政状況が</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3000"/>
                        </a:lnSpc>
                        <a:spcBef>
                          <a:spcPts val="0"/>
                        </a:spcBef>
                        <a:spcAft>
                          <a:spcPts val="0"/>
                        </a:spcAft>
                        <a:buClrTx/>
                        <a:buSzTx/>
                        <a:buFontTx/>
                        <a:buNone/>
                        <a:tabLst/>
                        <a:defRPr/>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逼迫する中、平成</a:t>
                      </a:r>
                      <a:r>
                        <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rPr>
                        <a:t>20</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年</a:t>
                      </a:r>
                      <a:r>
                        <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rPr>
                        <a:t>6</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月大阪府が策定した「財政再建プログラム（案）」に</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3000"/>
                        </a:lnSpc>
                        <a:spcBef>
                          <a:spcPts val="0"/>
                        </a:spcBef>
                        <a:spcAft>
                          <a:spcPts val="0"/>
                        </a:spcAft>
                        <a:buClrTx/>
                        <a:buSzTx/>
                        <a:buFontTx/>
                        <a:buNone/>
                        <a:tabLst/>
                        <a:defRPr/>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おいて、類似法人の統合や民営化等、出資法人改革の一環として打ち出された</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3000"/>
                        </a:lnSpc>
                        <a:spcBef>
                          <a:spcPts val="0"/>
                        </a:spcBef>
                        <a:spcAft>
                          <a:spcPts val="0"/>
                        </a:spcAft>
                        <a:buClrTx/>
                        <a:buSzTx/>
                        <a:buFontTx/>
                        <a:buNone/>
                        <a:tabLst/>
                        <a:defRPr/>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ものである。</a:t>
                      </a:r>
                    </a:p>
                    <a:p>
                      <a:pPr marL="0" lvl="0" algn="l" defTabSz="914400" rtl="0" eaLnBrk="1" latinLnBrk="1" hangingPunct="1">
                        <a:lnSpc>
                          <a:spcPts val="3000"/>
                        </a:lnSpc>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lvl="0" algn="l" defTabSz="914400" rtl="0" eaLnBrk="1" latinLnBrk="1" hangingPunct="1">
                        <a:lnSpc>
                          <a:spcPts val="3000"/>
                        </a:lnSpc>
                      </a:pP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lvl="0" algn="l" defTabSz="914400" rtl="0" eaLnBrk="1" latinLnBrk="1" hangingPunct="1">
                        <a:lnSpc>
                          <a:spcPts val="3000"/>
                        </a:lnSpc>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その後、公益法人制度改革の施行という大きな環境変化が起こるとともに、</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lvl="0" algn="l" defTabSz="914400" rtl="0" eaLnBrk="1" latinLnBrk="1" hangingPunct="1">
                        <a:lnSpc>
                          <a:spcPts val="3000"/>
                        </a:lnSpc>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統合の必須条件とされたタウン管理財団の資産処分にあたり、地元市</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の</a:t>
                      </a:r>
                      <a:r>
                        <a:rPr kumimoji="1" lang="ja-JP" altLang="ja-JP" sz="1800" kern="1200" dirty="0" err="1" smtClean="0">
                          <a:solidFill>
                            <a:schemeClr val="tx1"/>
                          </a:solidFill>
                          <a:effectLst/>
                          <a:latin typeface="メイリオ" panose="020B0604030504040204" pitchFamily="50" charset="-128"/>
                          <a:ea typeface="メイリオ" panose="020B0604030504040204" pitchFamily="50" charset="-128"/>
                          <a:cs typeface="+mn-cs"/>
                        </a:rPr>
                        <a:t>まちづ</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lvl="0" algn="l" defTabSz="914400" rtl="0" eaLnBrk="1" latinLnBrk="1" hangingPunct="1">
                        <a:lnSpc>
                          <a:spcPts val="3000"/>
                        </a:lnSpc>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くり方針との協議調整に時間を要したが、大阪府</a:t>
                      </a:r>
                      <a:r>
                        <a:rPr kumimoji="1" lang="ja-JP" altLang="ja-JP" sz="1800" kern="1200" dirty="0" smtClean="0">
                          <a:solidFill>
                            <a:schemeClr val="tx1"/>
                          </a:solidFill>
                          <a:effectLst/>
                          <a:latin typeface="メイリオ" panose="020B0604030504040204" pitchFamily="50" charset="-128"/>
                          <a:ea typeface="メイリオ" panose="020B0604030504040204" pitchFamily="50" charset="-128"/>
                          <a:cs typeface="+mn-cs"/>
                        </a:rPr>
                        <a:t>所管部（</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都市整備部、</a:t>
                      </a:r>
                      <a:r>
                        <a:rPr kumimoji="1" lang="ja-JP" altLang="ja-JP" sz="1800" kern="1200" dirty="0" smtClean="0">
                          <a:solidFill>
                            <a:schemeClr val="tx1"/>
                          </a:solidFill>
                          <a:effectLst/>
                          <a:latin typeface="メイリオ" panose="020B0604030504040204" pitchFamily="50" charset="-128"/>
                          <a:ea typeface="メイリオ" panose="020B0604030504040204" pitchFamily="50" charset="-128"/>
                          <a:cs typeface="+mn-cs"/>
                        </a:rPr>
                        <a:t>住宅</a:t>
                      </a:r>
                      <a:r>
                        <a:rPr kumimoji="1" lang="ja-JP" altLang="ja-JP" sz="1800" kern="1200" dirty="0" err="1" smtClean="0">
                          <a:solidFill>
                            <a:schemeClr val="tx1"/>
                          </a:solidFill>
                          <a:effectLst/>
                          <a:latin typeface="メイリオ" panose="020B0604030504040204" pitchFamily="50" charset="-128"/>
                          <a:ea typeface="メイリオ" panose="020B0604030504040204" pitchFamily="50" charset="-128"/>
                          <a:cs typeface="+mn-cs"/>
                        </a:rPr>
                        <a:t>ま</a:t>
                      </a:r>
                      <a:endParaRPr kumimoji="1" lang="en-US" altLang="ja-JP" sz="18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lvl="0" algn="l" defTabSz="914400" rtl="0" eaLnBrk="1" latinLnBrk="1" hangingPunct="1">
                        <a:lnSpc>
                          <a:spcPts val="3000"/>
                        </a:lnSpc>
                      </a:pPr>
                      <a:r>
                        <a:rPr kumimoji="1" lang="ja-JP" altLang="en-US" sz="18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err="1" smtClean="0">
                          <a:solidFill>
                            <a:schemeClr val="tx1"/>
                          </a:solidFill>
                          <a:effectLst/>
                          <a:latin typeface="メイリオ" panose="020B0604030504040204" pitchFamily="50" charset="-128"/>
                          <a:ea typeface="メイリオ" panose="020B0604030504040204" pitchFamily="50" charset="-128"/>
                          <a:cs typeface="+mn-cs"/>
                        </a:rPr>
                        <a:t>ちづ</a:t>
                      </a:r>
                      <a:r>
                        <a:rPr kumimoji="1" lang="ja-JP" altLang="ja-JP" sz="1800" kern="1200" dirty="0" smtClean="0">
                          <a:solidFill>
                            <a:schemeClr val="tx1"/>
                          </a:solidFill>
                          <a:effectLst/>
                          <a:latin typeface="メイリオ" panose="020B0604030504040204" pitchFamily="50" charset="-128"/>
                          <a:ea typeface="メイリオ" panose="020B0604030504040204" pitchFamily="50" charset="-128"/>
                          <a:cs typeface="+mn-cs"/>
                        </a:rPr>
                        <a:t>くり</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部）と両法人において精力的に作業を進めた結果、今般、統合に</a:t>
                      </a:r>
                      <a:r>
                        <a:rPr kumimoji="1" lang="ja-JP" altLang="ja-JP" sz="1800" kern="1200" dirty="0" smtClean="0">
                          <a:solidFill>
                            <a:schemeClr val="tx1"/>
                          </a:solidFill>
                          <a:effectLst/>
                          <a:latin typeface="メイリオ" panose="020B0604030504040204" pitchFamily="50" charset="-128"/>
                          <a:ea typeface="メイリオ" panose="020B0604030504040204" pitchFamily="50" charset="-128"/>
                          <a:cs typeface="+mn-cs"/>
                        </a:rPr>
                        <a:t>関す</a:t>
                      </a:r>
                      <a:endParaRPr kumimoji="1" lang="en-US" altLang="ja-JP" sz="18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lvl="0" algn="l" defTabSz="914400" rtl="0" eaLnBrk="1" latinLnBrk="1" hangingPunct="1">
                        <a:lnSpc>
                          <a:spcPts val="3000"/>
                        </a:lnSpc>
                      </a:pPr>
                      <a:r>
                        <a:rPr kumimoji="1" lang="ja-JP" altLang="en-US" sz="18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800" kern="1200" dirty="0" err="1" smtClean="0">
                          <a:solidFill>
                            <a:schemeClr val="tx1"/>
                          </a:solidFill>
                          <a:effectLst/>
                          <a:latin typeface="メイリオ" panose="020B0604030504040204" pitchFamily="50" charset="-128"/>
                          <a:ea typeface="メイリオ" panose="020B0604030504040204" pitchFamily="50" charset="-128"/>
                          <a:cs typeface="+mn-cs"/>
                        </a:rPr>
                        <a:t>る</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必要事項を「統合</a:t>
                      </a:r>
                      <a:r>
                        <a:rPr kumimoji="1" lang="ja-JP" altLang="ja-JP" sz="1800" kern="1200" dirty="0" smtClean="0">
                          <a:solidFill>
                            <a:schemeClr val="tx1"/>
                          </a:solidFill>
                          <a:effectLst/>
                          <a:latin typeface="メイリオ" panose="020B0604030504040204" pitchFamily="50" charset="-128"/>
                          <a:ea typeface="メイリオ" panose="020B0604030504040204" pitchFamily="50" charset="-128"/>
                          <a:cs typeface="+mn-cs"/>
                        </a:rPr>
                        <a:t>計画</a:t>
                      </a:r>
                      <a:r>
                        <a:rPr kumimoji="1" lang="ja-JP" altLang="en-US" sz="1800" kern="1200" dirty="0" smtClean="0">
                          <a:solidFill>
                            <a:schemeClr val="tx1"/>
                          </a:solidFill>
                          <a:effectLst/>
                          <a:latin typeface="メイリオ" panose="020B0604030504040204" pitchFamily="50" charset="-128"/>
                          <a:ea typeface="メイリオ" panose="020B0604030504040204" pitchFamily="50" charset="-128"/>
                          <a:cs typeface="+mn-cs"/>
                        </a:rPr>
                        <a:t>（案）</a:t>
                      </a:r>
                      <a:r>
                        <a:rPr kumimoji="1" lang="ja-JP" altLang="ja-JP" sz="18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として</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、とりまとめる</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に至った。</a:t>
                      </a:r>
                    </a:p>
                    <a:p>
                      <a:pPr marL="0" lvl="0" algn="l" defTabSz="914400" rtl="0" eaLnBrk="1" latinLnBrk="1" hangingPunct="1">
                        <a:lnSpc>
                          <a:spcPts val="3000"/>
                        </a:lnSpc>
                      </a:pPr>
                      <a:endParaRPr kumimoji="1" lang="en-US" altLang="ja-JP" sz="1400" kern="1200" dirty="0">
                        <a:solidFill>
                          <a:schemeClr val="tx1"/>
                        </a:solidFill>
                        <a:effectLst/>
                        <a:latin typeface="メイリオ" panose="020B0604030504040204" pitchFamily="50" charset="-128"/>
                        <a:ea typeface="メイリオ" panose="020B0604030504040204" pitchFamily="50" charset="-128"/>
                        <a:cs typeface="+mn-cs"/>
                      </a:endParaRPr>
                    </a:p>
                    <a:p>
                      <a:pPr algn="l"/>
                      <a:endParaRPr kumimoji="1" lang="en-US"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kern="12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7"/>
          <p:cNvSpPr>
            <a:spLocks noGrp="1"/>
          </p:cNvSpPr>
          <p:nvPr>
            <p:ph type="sldNum" sz="quarter" idx="12"/>
          </p:nvPr>
        </p:nvSpPr>
        <p:spPr>
          <a:xfrm>
            <a:off x="8731143" y="6513742"/>
            <a:ext cx="408384" cy="329184"/>
          </a:xfrm>
        </p:spPr>
        <p:txBody>
          <a:bodyPr/>
          <a:lstStyle/>
          <a:p>
            <a:pPr algn="ctr"/>
            <a:r>
              <a:rPr kumimoji="1" lang="en-US" altLang="ja-JP" sz="1200" b="0" dirty="0">
                <a:solidFill>
                  <a:schemeClr val="tx1"/>
                </a:solidFill>
                <a:latin typeface="+mj-lt"/>
              </a:rPr>
              <a:t>1</a:t>
            </a:r>
            <a:endParaRPr kumimoji="1" lang="ja-JP" altLang="en-US" sz="1200" b="0" dirty="0">
              <a:solidFill>
                <a:schemeClr val="tx1"/>
              </a:solidFill>
              <a:latin typeface="+mj-lt"/>
            </a:endParaRPr>
          </a:p>
        </p:txBody>
      </p:sp>
    </p:spTree>
    <p:extLst>
      <p:ext uri="{BB962C8B-B14F-4D97-AF65-F5344CB8AC3E}">
        <p14:creationId xmlns:p14="http://schemas.microsoft.com/office/powerpoint/2010/main" val="286905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62673059"/>
              </p:ext>
            </p:extLst>
          </p:nvPr>
        </p:nvGraphicFramePr>
        <p:xfrm>
          <a:off x="0" y="0"/>
          <a:ext cx="9144000" cy="6858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8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　両法人の概要</a:t>
                      </a:r>
                    </a:p>
                  </a:txBody>
                  <a:tcPr anchor="ctr">
                    <a:solidFill>
                      <a:schemeClr val="tx1"/>
                    </a:solidFill>
                  </a:tcPr>
                </a:tc>
                <a:extLst>
                  <a:ext uri="{0D108BD9-81ED-4DB2-BD59-A6C34878D82A}">
                    <a16:rowId xmlns:a16="http://schemas.microsoft.com/office/drawing/2014/main" val="10000"/>
                  </a:ext>
                </a:extLst>
              </a:tr>
              <a:tr h="6373031">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170211875"/>
              </p:ext>
            </p:extLst>
          </p:nvPr>
        </p:nvGraphicFramePr>
        <p:xfrm>
          <a:off x="0" y="476672"/>
          <a:ext cx="9144000" cy="638132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381328">
                <a:tc>
                  <a:txBody>
                    <a:bodyPr/>
                    <a:lstStyle/>
                    <a:p>
                      <a:pPr marL="0" lvl="0" algn="l" defTabSz="914400" rtl="0" eaLnBrk="1" latinLnBrk="1" hangingPunct="1"/>
                      <a:r>
                        <a:rPr kumimoji="1" lang="ja-JP" altLang="en-US"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algn="l" defTabSz="914400" rtl="0" eaLnBrk="1" latinLnBrk="1" hangingPunct="1"/>
                      <a:r>
                        <a:rPr kumimoji="1" lang="ja-JP" altLang="en-US"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080345602"/>
              </p:ext>
            </p:extLst>
          </p:nvPr>
        </p:nvGraphicFramePr>
        <p:xfrm>
          <a:off x="53155" y="548680"/>
          <a:ext cx="9037690" cy="6231930"/>
        </p:xfrm>
        <a:graphic>
          <a:graphicData uri="http://schemas.openxmlformats.org/drawingml/2006/table">
            <a:tbl>
              <a:tblPr firstRow="1" bandRow="1">
                <a:tableStyleId>{5C22544A-7EE6-4342-B048-85BDC9FD1C3A}</a:tableStyleId>
              </a:tblPr>
              <a:tblGrid>
                <a:gridCol w="1117690">
                  <a:extLst>
                    <a:ext uri="{9D8B030D-6E8A-4147-A177-3AD203B41FA5}">
                      <a16:colId xmlns:a16="http://schemas.microsoft.com/office/drawing/2014/main" val="3709143423"/>
                    </a:ext>
                  </a:extLst>
                </a:gridCol>
                <a:gridCol w="792000">
                  <a:extLst>
                    <a:ext uri="{9D8B030D-6E8A-4147-A177-3AD203B41FA5}">
                      <a16:colId xmlns:a16="http://schemas.microsoft.com/office/drawing/2014/main" val="3078264099"/>
                    </a:ext>
                  </a:extLst>
                </a:gridCol>
                <a:gridCol w="3168000">
                  <a:extLst>
                    <a:ext uri="{9D8B030D-6E8A-4147-A177-3AD203B41FA5}">
                      <a16:colId xmlns:a16="http://schemas.microsoft.com/office/drawing/2014/main" val="1712499868"/>
                    </a:ext>
                  </a:extLst>
                </a:gridCol>
                <a:gridCol w="792000">
                  <a:extLst>
                    <a:ext uri="{9D8B030D-6E8A-4147-A177-3AD203B41FA5}">
                      <a16:colId xmlns:a16="http://schemas.microsoft.com/office/drawing/2014/main" val="499934075"/>
                    </a:ext>
                  </a:extLst>
                </a:gridCol>
                <a:gridCol w="3168000">
                  <a:extLst>
                    <a:ext uri="{9D8B030D-6E8A-4147-A177-3AD203B41FA5}">
                      <a16:colId xmlns:a16="http://schemas.microsoft.com/office/drawing/2014/main" val="3025366691"/>
                    </a:ext>
                  </a:extLst>
                </a:gridCol>
              </a:tblGrid>
              <a:tr h="391468">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（公財）大阪府都市整備推進センター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（一財）大阪府タウン管理財団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163954966"/>
                  </a:ext>
                </a:extLst>
              </a:tr>
              <a:tr h="2350103">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設立経緯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S34.09</a:t>
                      </a:r>
                    </a:p>
                    <a:p>
                      <a:pPr algn="ctr">
                        <a:lnSpc>
                          <a:spcPts val="1800"/>
                        </a:lnSpc>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S40.04</a:t>
                      </a: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H24.04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土地区画整理協会設立</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同法人に大阪府から出資</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・以後、㈶大阪府有料道路協会、</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㈶大阪府まちづくり推進機構と統合。</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・大阪産業廃棄物処理公社から阪南</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区埋立</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事業を継承。</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新公益法人制度により、</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「公益財団法人大阪府都市整備推進センター」として公益財団法人</a:t>
                      </a:r>
                      <a:r>
                        <a:rPr kumimoji="1" lang="ja-JP" altLang="en-US" sz="1100"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に移行</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H03.07</a:t>
                      </a:r>
                    </a:p>
                    <a:p>
                      <a:pPr algn="ctr">
                        <a:lnSpc>
                          <a:spcPts val="1800"/>
                        </a:lnSpc>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H10.04</a:t>
                      </a: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H17.11</a:t>
                      </a: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800"/>
                        </a:lnSpc>
                      </a:pPr>
                      <a:r>
                        <a:rPr kumimoji="1" lang="en-US" altLang="ja-JP" sz="11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H25.04</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㈶大阪府りんくうセンター設立</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㈶大阪府りんくうセンターと㈶大阪府臨海</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センターの統合により、㈶大阪府臨海・</a:t>
                      </a: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りん</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くうセンターに名称変更</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㈶大阪府臨海・りんくうセンター、㈶大阪府千里センター及び㈶大阪府泉北センターと</a:t>
                      </a:r>
                      <a:r>
                        <a:rPr kumimoji="1" lang="ja-JP" altLang="en-US" sz="11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統合し、㈶大阪府タウン管理財団に名称変更。</a:t>
                      </a:r>
                      <a:endParaRPr kumimoji="1" lang="en-US" altLang="ja-JP" sz="11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kumimoji="1" lang="ja-JP" altLang="en-US" sz="11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新公益法人制度により、</a:t>
                      </a:r>
                      <a:r>
                        <a:rPr kumimoji="1" lang="ja-JP" altLang="en-US" sz="11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「一般財団法人大阪府タウン管理財団」として一般財団法人</a:t>
                      </a:r>
                      <a:r>
                        <a:rPr kumimoji="1" lang="ja-JP" altLang="en-US" sz="1100"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に移行</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012092"/>
                  </a:ext>
                </a:extLst>
              </a:tr>
              <a:tr h="686031">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組織体制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理事長（府</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OB</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）、常務理事（府派遣）</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（府派遣</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名、府</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OB9</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名、プロパー</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理事長（府</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OB</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）、常務理事兼事務局長（府派遣）</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府派遣</a:t>
                      </a:r>
                      <a:r>
                        <a:rPr kumimoji="1"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a:t>
                      </a:r>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OB6</a:t>
                      </a:r>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名、プロパー</a:t>
                      </a:r>
                      <a:r>
                        <a:rPr kumimoji="1"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kumimoji="1"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941424642"/>
                  </a:ext>
                </a:extLst>
              </a:tr>
              <a:tr h="1467108">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事業概要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土地区画整理等支援事業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密集市街地整備支援事業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市町村道路施設点検等支援事業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環境共生型まちづくり事業（阪南２区埋立事業）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駐車場運営</a:t>
                      </a:r>
                      <a:r>
                        <a:rPr kumimoji="1" lang="ja-JP" altLang="en-US" sz="1200"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大阪北摂霊園事業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千里･泉北ニュータウン内近隣センター事業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千里ニュータウン主要駅前賃貸施設、不動産</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（商業施設、施設用地等）の運営管理</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駐車場事業</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832970300"/>
                  </a:ext>
                </a:extLst>
              </a:tr>
              <a:tr h="433283">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基本財産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lnSpc>
                          <a:spcPts val="2000"/>
                        </a:lnSpc>
                      </a:pP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1,063,400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2000"/>
                        </a:lnSpc>
                      </a:pP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千円</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17514881"/>
                  </a:ext>
                </a:extLst>
              </a:tr>
              <a:tr h="433283">
                <a:tc>
                  <a:txBody>
                    <a:bodyPr/>
                    <a:lstStyle/>
                    <a:p>
                      <a:pPr algn="ctr"/>
                      <a:r>
                        <a:rPr kumimoji="1" lang="ja-JP" altLang="en-US" sz="1200"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味財産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ts val="2000"/>
                        </a:lnSpc>
                      </a:pP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5,990,714</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千円（</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期末残高）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gridSpan="2">
                  <a:txBody>
                    <a:bodyPr/>
                    <a:lstStyle/>
                    <a:p>
                      <a:pPr algn="ctr">
                        <a:lnSpc>
                          <a:spcPts val="2000"/>
                        </a:lnSpc>
                      </a:pP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30,844,462</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千円（</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期末残高）</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552743431"/>
                  </a:ext>
                </a:extLst>
              </a:tr>
              <a:tr h="458557">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公益目的</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事業比率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７３</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決算）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４８</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決算）</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84287239"/>
                  </a:ext>
                </a:extLst>
              </a:tr>
            </a:tbl>
          </a:graphicData>
        </a:graphic>
      </p:graphicFrame>
      <p:sp>
        <p:nvSpPr>
          <p:cNvPr id="3" name="大かっこ 2"/>
          <p:cNvSpPr/>
          <p:nvPr/>
        </p:nvSpPr>
        <p:spPr>
          <a:xfrm>
            <a:off x="2123728" y="1484784"/>
            <a:ext cx="2880320" cy="864096"/>
          </a:xfrm>
          <a:prstGeom prst="bracketPair">
            <a:avLst>
              <a:gd name="adj" fmla="val 6648"/>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スライド番号プレースホルダー 7"/>
          <p:cNvSpPr>
            <a:spLocks noGrp="1"/>
          </p:cNvSpPr>
          <p:nvPr>
            <p:ph type="sldNum" sz="quarter" idx="12"/>
          </p:nvPr>
        </p:nvSpPr>
        <p:spPr>
          <a:xfrm>
            <a:off x="8731143" y="6513742"/>
            <a:ext cx="408384" cy="329184"/>
          </a:xfrm>
        </p:spPr>
        <p:txBody>
          <a:bodyPr/>
          <a:lstStyle/>
          <a:p>
            <a:pPr algn="ctr"/>
            <a:r>
              <a:rPr lang="en-US" altLang="ja-JP" sz="1200" b="0" dirty="0">
                <a:solidFill>
                  <a:schemeClr val="tx1"/>
                </a:solidFill>
                <a:latin typeface="+mj-lt"/>
              </a:rPr>
              <a:t>2</a:t>
            </a:r>
            <a:endParaRPr kumimoji="1" lang="ja-JP" altLang="en-US" sz="1200" b="0" dirty="0">
              <a:solidFill>
                <a:schemeClr val="tx1"/>
              </a:solidFill>
              <a:latin typeface="+mj-lt"/>
            </a:endParaRPr>
          </a:p>
        </p:txBody>
      </p:sp>
    </p:spTree>
    <p:extLst>
      <p:ext uri="{BB962C8B-B14F-4D97-AF65-F5344CB8AC3E}">
        <p14:creationId xmlns:p14="http://schemas.microsoft.com/office/powerpoint/2010/main" val="277487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36025157"/>
              </p:ext>
            </p:extLst>
          </p:nvPr>
        </p:nvGraphicFramePr>
        <p:xfrm>
          <a:off x="0" y="0"/>
          <a:ext cx="9144000" cy="6842925"/>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77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　法人統合に至る経緯</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365749">
                <a:tc>
                  <a:txBody>
                    <a:bodyPr/>
                    <a:lstStyle/>
                    <a:p>
                      <a:pPr marL="0" marR="0" lvl="0" indent="0" algn="l" defTabSz="914400" rtl="0" eaLnBrk="1" fontAlgn="auto" latinLnBrk="1" hangingPunct="1">
                        <a:lnSpc>
                          <a:spcPts val="2300"/>
                        </a:lnSpc>
                        <a:spcBef>
                          <a:spcPts val="0"/>
                        </a:spcBef>
                        <a:spcAft>
                          <a:spcPts val="0"/>
                        </a:spcAft>
                        <a:buClrTx/>
                        <a:buSzTx/>
                        <a:buFontTx/>
                        <a:buNone/>
                        <a:tabLst/>
                        <a:defRPr/>
                      </a:pPr>
                      <a:r>
                        <a:rPr kumimoji="1" lang="ja-JP" altLang="en-US" sz="1200" b="0" kern="1200" baseline="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200" b="0" kern="1200" baseline="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大阪府では、</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20</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年</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6</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月「財政再建プログラム（案）」（以下「財プロ（案）」という。）</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を</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策定</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し</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府</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出資法人のあり方について抜本的見直しを行い、</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類似の事業を行っている法人に</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つい</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ては</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、事業</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精査後</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、統合する」</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「法人が行っている事業で民営化可能なものは民営化する」</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一定の自己収入を</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有する</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法人については、府の財政的・人的関与を最小限に抑制し、自立化を</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促</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err="1" smtClean="0">
                          <a:solidFill>
                            <a:schemeClr val="tx1"/>
                          </a:solidFill>
                          <a:effectLst/>
                          <a:latin typeface="メイリオ" panose="020B0604030504040204" pitchFamily="50" charset="-128"/>
                          <a:ea typeface="メイリオ" panose="020B0604030504040204" pitchFamily="50" charset="-128"/>
                          <a:cs typeface="+mn-cs"/>
                        </a:rPr>
                        <a:t>進</a:t>
                      </a:r>
                      <a:r>
                        <a:rPr kumimoji="1" lang="ja-JP" altLang="ja-JP" sz="1500" kern="1200" dirty="0" err="1">
                          <a:solidFill>
                            <a:schemeClr val="tx1"/>
                          </a:solidFill>
                          <a:effectLst/>
                          <a:latin typeface="メイリオ" panose="020B0604030504040204" pitchFamily="50" charset="-128"/>
                          <a:ea typeface="メイリオ" panose="020B0604030504040204" pitchFamily="50" charset="-128"/>
                          <a:cs typeface="+mn-cs"/>
                        </a:rPr>
                        <a:t>する</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」こととした。</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これに基づき、都整センターは、採算性の向上や独立採算を目指しつつ存続し、タウン財団は</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民間事業者</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と競合する事業が多いため、保有資産の早期処分を行った上で、類似の事業を行う都</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整</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センター</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と</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23</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年度中に統合するとされた。</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b="1" kern="1200" baseline="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一方、財プロ（案）策定の直後の</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20</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年</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12</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月</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公益法人制度改革関連三法が施行され、都</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整</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センター</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は平成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24</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年</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4</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月に公益法人</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に</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、タウン財団は平成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25</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年</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４月に</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一般法人に移行</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した</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endPar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都整センターが公益法人に移行したことに伴い、統合後の法人は公益法人認定法に定める</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財務三</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基準の順守</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が求められ、タウン財団の資産処分目的の一つに公益目的事業比率の充足が新たに</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加</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わった</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ため</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収益</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事業資産の処分をさらに加速させる必要が生じ</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た。その後、タウン財団が総力</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を</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あげて</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資産処分に</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取り組み</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29</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年度決算を精査したところ、両法人を合わせ</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れ</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ば公益目的</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事業</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比率</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を充足することが確認</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され</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た</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ことを受け、</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平成</a:t>
                      </a:r>
                      <a:r>
                        <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rPr>
                        <a:t>30</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年度から</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府の</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両</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法人所管部と両法人</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に</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おいて</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統合</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に向けた協議・検討を重ねた</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a:t>
                      </a:r>
                      <a:endParaRPr kumimoji="1" lang="en-US" altLang="ja-JP" sz="15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　　　その</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結果、統合</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の</a:t>
                      </a: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目的・手法</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、財務三基準の充足、統合後の法人の概要、今後の</a:t>
                      </a:r>
                      <a:r>
                        <a:rPr kumimoji="1" lang="ja-JP" altLang="ja-JP" sz="1500" kern="1200" dirty="0" smtClean="0">
                          <a:solidFill>
                            <a:schemeClr val="tx1"/>
                          </a:solidFill>
                          <a:effectLst/>
                          <a:latin typeface="メイリオ" panose="020B0604030504040204" pitchFamily="50" charset="-128"/>
                          <a:ea typeface="メイリオ" panose="020B0604030504040204" pitchFamily="50" charset="-128"/>
                          <a:cs typeface="+mn-cs"/>
                        </a:rPr>
                        <a:t>スケジュールな</a:t>
                      </a:r>
                      <a:endParaRPr kumimoji="1" lang="en-US" altLang="ja-JP" sz="1500"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1" hangingPunct="1">
                        <a:lnSpc>
                          <a:spcPts val="2200"/>
                        </a:lnSpc>
                        <a:spcBef>
                          <a:spcPts val="0"/>
                        </a:spcBef>
                        <a:spcAft>
                          <a:spcPts val="0"/>
                        </a:spcAft>
                        <a:buClrTx/>
                        <a:buSzTx/>
                        <a:buFontTx/>
                        <a:buNone/>
                        <a:tabLst/>
                        <a:defRPr/>
                      </a:pPr>
                      <a:r>
                        <a:rPr kumimoji="1" lang="ja-JP" altLang="en-US" sz="15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500" kern="1200" dirty="0" err="1" smtClean="0">
                          <a:solidFill>
                            <a:schemeClr val="tx1"/>
                          </a:solidFill>
                          <a:effectLst/>
                          <a:latin typeface="メイリオ" panose="020B0604030504040204" pitchFamily="50" charset="-128"/>
                          <a:ea typeface="メイリオ" panose="020B0604030504040204" pitchFamily="50" charset="-128"/>
                          <a:cs typeface="+mn-cs"/>
                        </a:rPr>
                        <a:t>どにつ</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いて</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以下のとおり</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合意</a:t>
                      </a:r>
                      <a:r>
                        <a:rPr kumimoji="1" lang="ja-JP" altLang="en-US" sz="1500" kern="1200" dirty="0">
                          <a:solidFill>
                            <a:schemeClr val="tx1"/>
                          </a:solidFill>
                          <a:effectLst/>
                          <a:latin typeface="メイリオ" panose="020B0604030504040204" pitchFamily="50" charset="-128"/>
                          <a:ea typeface="メイリオ" panose="020B0604030504040204" pitchFamily="50" charset="-128"/>
                          <a:cs typeface="+mn-cs"/>
                        </a:rPr>
                        <a:t>した</a:t>
                      </a:r>
                      <a:r>
                        <a:rPr kumimoji="1" lang="ja-JP" altLang="ja-JP" sz="1500" kern="1200" dirty="0">
                          <a:solidFill>
                            <a:schemeClr val="tx1"/>
                          </a:solidFill>
                          <a:effectLst/>
                          <a:latin typeface="メイリオ" panose="020B0604030504040204" pitchFamily="50" charset="-128"/>
                          <a:ea typeface="メイリオ" panose="020B0604030504040204" pitchFamily="50" charset="-128"/>
                          <a:cs typeface="+mn-cs"/>
                        </a:rPr>
                        <a:t>。</a:t>
                      </a:r>
                      <a:endParaRPr kumimoji="1" lang="en-US" altLang="ja-JP" sz="1500" b="0" kern="12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7"/>
          <p:cNvSpPr>
            <a:spLocks noGrp="1"/>
          </p:cNvSpPr>
          <p:nvPr>
            <p:ph type="sldNum" sz="quarter" idx="12"/>
          </p:nvPr>
        </p:nvSpPr>
        <p:spPr>
          <a:xfrm>
            <a:off x="8731143" y="6513742"/>
            <a:ext cx="408384" cy="329184"/>
          </a:xfrm>
        </p:spPr>
        <p:txBody>
          <a:bodyPr/>
          <a:lstStyle/>
          <a:p>
            <a:pPr algn="ctr"/>
            <a:r>
              <a:rPr lang="en-US" altLang="ja-JP" sz="1200" b="0" dirty="0">
                <a:solidFill>
                  <a:schemeClr val="tx1"/>
                </a:solidFill>
                <a:latin typeface="+mj-lt"/>
              </a:rPr>
              <a:t>3</a:t>
            </a:r>
            <a:endParaRPr kumimoji="1" lang="ja-JP" altLang="en-US" sz="1200" b="0" dirty="0">
              <a:solidFill>
                <a:schemeClr val="tx1"/>
              </a:solidFill>
              <a:latin typeface="+mj-lt"/>
            </a:endParaRPr>
          </a:p>
        </p:txBody>
      </p:sp>
    </p:spTree>
    <p:extLst>
      <p:ext uri="{BB962C8B-B14F-4D97-AF65-F5344CB8AC3E}">
        <p14:creationId xmlns:p14="http://schemas.microsoft.com/office/powerpoint/2010/main" val="1888705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19197230"/>
              </p:ext>
            </p:extLst>
          </p:nvPr>
        </p:nvGraphicFramePr>
        <p:xfrm>
          <a:off x="-9489" y="17126"/>
          <a:ext cx="9144000" cy="6858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8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４　法人統合の目的・効果</a:t>
                      </a:r>
                    </a:p>
                  </a:txBody>
                  <a:tcPr anchor="ctr">
                    <a:solidFill>
                      <a:schemeClr val="tx1"/>
                    </a:solidFill>
                  </a:tcPr>
                </a:tc>
                <a:extLst>
                  <a:ext uri="{0D108BD9-81ED-4DB2-BD59-A6C34878D82A}">
                    <a16:rowId xmlns:a16="http://schemas.microsoft.com/office/drawing/2014/main" val="10000"/>
                  </a:ext>
                </a:extLst>
              </a:tr>
              <a:tr h="6373031">
                <a:tc>
                  <a:txBody>
                    <a:bodyPr/>
                    <a:lstStyle/>
                    <a:p>
                      <a:pPr marL="0" lvl="0" algn="l" defTabSz="914400" rtl="0" eaLnBrk="1" latinLnBrk="1" hangingPunct="1">
                        <a:lnSpc>
                          <a:spcPts val="2700"/>
                        </a:lnSpc>
                      </a:pPr>
                      <a:endParaRPr kumimoji="1" lang="en-US" altLang="ja-JP" sz="1600" b="1" kern="12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6" name="角丸四角形 5"/>
          <p:cNvSpPr/>
          <p:nvPr/>
        </p:nvSpPr>
        <p:spPr>
          <a:xfrm>
            <a:off x="479436" y="2678210"/>
            <a:ext cx="8336022" cy="3835532"/>
          </a:xfrm>
          <a:prstGeom prst="roundRect">
            <a:avLst>
              <a:gd name="adj" fmla="val 2165"/>
            </a:avLst>
          </a:prstGeom>
          <a:ln w="6350"/>
        </p:spPr>
        <p:style>
          <a:lnRef idx="2">
            <a:schemeClr val="accent6"/>
          </a:lnRef>
          <a:fillRef idx="1">
            <a:schemeClr val="lt1"/>
          </a:fillRef>
          <a:effectRef idx="0">
            <a:schemeClr val="accent6"/>
          </a:effectRef>
          <a:fontRef idx="minor">
            <a:schemeClr val="dk1"/>
          </a:fontRef>
        </p:style>
        <p:txBody>
          <a:bodyPr rtlCol="0" anchor="ctr"/>
          <a:lstStyle/>
          <a:p>
            <a:pPr>
              <a:lnSpc>
                <a:spcPts val="3000"/>
              </a:lnSpc>
            </a:pPr>
            <a:r>
              <a:rPr lang="ja-JP" altLang="en-US" sz="1600" dirty="0" smtClean="0">
                <a:latin typeface="メイリオ" panose="020B0604030504040204" pitchFamily="50" charset="-128"/>
                <a:ea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rPr>
              <a:t>１　</a:t>
            </a:r>
            <a:r>
              <a:rPr lang="ja-JP" altLang="ja-JP" sz="1600" dirty="0">
                <a:solidFill>
                  <a:schemeClr val="tx1"/>
                </a:solidFill>
                <a:latin typeface="メイリオ" panose="020B0604030504040204" pitchFamily="50" charset="-128"/>
                <a:ea typeface="メイリオ" panose="020B0604030504040204" pitchFamily="50" charset="-128"/>
              </a:rPr>
              <a:t>都整センターが有するまちづくりコーディネーターのノウハウと、</a:t>
            </a:r>
            <a:r>
              <a:rPr lang="ja-JP" altLang="ja-JP" sz="1600" dirty="0" smtClean="0">
                <a:solidFill>
                  <a:schemeClr val="tx1"/>
                </a:solidFill>
                <a:latin typeface="メイリオ" panose="020B0604030504040204" pitchFamily="50" charset="-128"/>
                <a:ea typeface="メイリオ" panose="020B0604030504040204" pitchFamily="50" charset="-128"/>
              </a:rPr>
              <a:t>タウン財団の</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a:lnSpc>
                <a:spcPts val="3000"/>
              </a:lnSpc>
            </a:pP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rPr>
              <a:t>施設</a:t>
            </a:r>
            <a:r>
              <a:rPr lang="ja-JP" altLang="ja-JP" sz="1600" dirty="0">
                <a:solidFill>
                  <a:schemeClr val="tx1"/>
                </a:solidFill>
                <a:latin typeface="メイリオ" panose="020B0604030504040204" pitchFamily="50" charset="-128"/>
                <a:ea typeface="メイリオ" panose="020B0604030504040204" pitchFamily="50" charset="-128"/>
              </a:rPr>
              <a:t>運営管理事業実施者のノウハウの融合により、安全・安心で、府民の</a:t>
            </a:r>
            <a:r>
              <a:rPr lang="ja-JP" altLang="ja-JP" sz="1600" dirty="0" smtClean="0">
                <a:solidFill>
                  <a:schemeClr val="tx1"/>
                </a:solidFill>
                <a:latin typeface="メイリオ" panose="020B0604030504040204" pitchFamily="50" charset="-128"/>
                <a:ea typeface="メイリオ" panose="020B0604030504040204" pitchFamily="50" charset="-128"/>
              </a:rPr>
              <a:t>利便性の</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a:lnSpc>
                <a:spcPts val="3000"/>
              </a:lnSpc>
            </a:pP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rPr>
              <a:t>向上</a:t>
            </a:r>
            <a:r>
              <a:rPr lang="ja-JP" altLang="ja-JP" sz="1600" dirty="0">
                <a:solidFill>
                  <a:schemeClr val="tx1"/>
                </a:solidFill>
                <a:latin typeface="メイリオ" panose="020B0604030504040204" pitchFamily="50" charset="-128"/>
                <a:ea typeface="メイリオ" panose="020B0604030504040204" pitchFamily="50" charset="-128"/>
              </a:rPr>
              <a:t>に寄与する活力あるまちづくりを実現する</a:t>
            </a:r>
            <a:r>
              <a:rPr lang="ja-JP" altLang="ja-JP" sz="1600" dirty="0" smtClean="0">
                <a:solidFill>
                  <a:schemeClr val="tx1"/>
                </a:solidFill>
                <a:latin typeface="メイリオ" panose="020B0604030504040204" pitchFamily="50" charset="-128"/>
                <a:ea typeface="メイリオ" panose="020B0604030504040204" pitchFamily="50" charset="-128"/>
              </a:rPr>
              <a:t>。</a:t>
            </a:r>
            <a:endParaRPr lang="ja-JP" altLang="ja-JP" sz="1600" dirty="0">
              <a:solidFill>
                <a:schemeClr val="tx1"/>
              </a:solidFill>
              <a:latin typeface="メイリオ" panose="020B0604030504040204" pitchFamily="50" charset="-128"/>
              <a:ea typeface="メイリオ" panose="020B0604030504040204" pitchFamily="50" charset="-128"/>
            </a:endParaRPr>
          </a:p>
          <a:p>
            <a:pPr>
              <a:lnSpc>
                <a:spcPts val="3000"/>
              </a:lnSpc>
            </a:pPr>
            <a:r>
              <a:rPr lang="ja-JP" altLang="en-US" sz="1600" dirty="0">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２</a:t>
            </a: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rPr>
              <a:t>タウン</a:t>
            </a:r>
            <a:r>
              <a:rPr lang="ja-JP" altLang="ja-JP" sz="1600" dirty="0">
                <a:solidFill>
                  <a:schemeClr val="tx1"/>
                </a:solidFill>
                <a:latin typeface="メイリオ" panose="020B0604030504040204" pitchFamily="50" charset="-128"/>
                <a:ea typeface="メイリオ" panose="020B0604030504040204" pitchFamily="50" charset="-128"/>
              </a:rPr>
              <a:t>財団が実施している霊園管理事業について、これ</a:t>
            </a:r>
            <a:r>
              <a:rPr lang="ja-JP" altLang="ja-JP" sz="1600" dirty="0" smtClean="0">
                <a:solidFill>
                  <a:schemeClr val="tx1"/>
                </a:solidFill>
                <a:latin typeface="メイリオ" panose="020B0604030504040204" pitchFamily="50" charset="-128"/>
                <a:ea typeface="メイリオ" panose="020B0604030504040204" pitchFamily="50" charset="-128"/>
              </a:rPr>
              <a:t>まで、</a:t>
            </a:r>
            <a:r>
              <a:rPr lang="ja-JP" altLang="ja-JP" sz="1600" dirty="0">
                <a:solidFill>
                  <a:schemeClr val="tx1"/>
                </a:solidFill>
                <a:latin typeface="メイリオ" panose="020B0604030504040204" pitchFamily="50" charset="-128"/>
                <a:ea typeface="メイリオ" panose="020B0604030504040204" pitchFamily="50" charset="-128"/>
              </a:rPr>
              <a:t>経過</a:t>
            </a:r>
            <a:r>
              <a:rPr lang="ja-JP" altLang="ja-JP" sz="1600" dirty="0" smtClean="0">
                <a:solidFill>
                  <a:schemeClr val="tx1"/>
                </a:solidFill>
                <a:latin typeface="メイリオ" panose="020B0604030504040204" pitchFamily="50" charset="-128"/>
                <a:ea typeface="メイリオ" panose="020B0604030504040204" pitchFamily="50" charset="-128"/>
              </a:rPr>
              <a:t>措置的に一般</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a:lnSpc>
                <a:spcPts val="3000"/>
              </a:lnSpc>
            </a:pP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rPr>
              <a:t>財団</a:t>
            </a:r>
            <a:r>
              <a:rPr lang="ja-JP" altLang="ja-JP" sz="1600" dirty="0">
                <a:solidFill>
                  <a:schemeClr val="tx1"/>
                </a:solidFill>
                <a:latin typeface="メイリオ" panose="020B0604030504040204" pitchFamily="50" charset="-128"/>
                <a:ea typeface="メイリオ" panose="020B0604030504040204" pitchFamily="50" charset="-128"/>
              </a:rPr>
              <a:t>法人</a:t>
            </a:r>
            <a:r>
              <a:rPr lang="ja-JP" altLang="en-US" sz="1600" dirty="0">
                <a:solidFill>
                  <a:schemeClr val="tx1"/>
                </a:solidFill>
                <a:latin typeface="メイリオ" panose="020B0604030504040204" pitchFamily="50" charset="-128"/>
                <a:ea typeface="メイリオ" panose="020B0604030504040204" pitchFamily="50" charset="-128"/>
              </a:rPr>
              <a:t>として実施してきたが、</a:t>
            </a:r>
            <a:r>
              <a:rPr lang="ja-JP" altLang="ja-JP" sz="1600" dirty="0">
                <a:solidFill>
                  <a:schemeClr val="tx1"/>
                </a:solidFill>
                <a:latin typeface="メイリオ" panose="020B0604030504040204" pitchFamily="50" charset="-128"/>
                <a:ea typeface="メイリオ" panose="020B0604030504040204" pitchFamily="50" charset="-128"/>
              </a:rPr>
              <a:t>公益法人</a:t>
            </a:r>
            <a:r>
              <a:rPr lang="ja-JP" altLang="en-US" sz="1600" dirty="0">
                <a:solidFill>
                  <a:schemeClr val="tx1"/>
                </a:solidFill>
                <a:latin typeface="メイリオ" panose="020B0604030504040204" pitchFamily="50" charset="-128"/>
                <a:ea typeface="メイリオ" panose="020B0604030504040204" pitchFamily="50" charset="-128"/>
              </a:rPr>
              <a:t>として</a:t>
            </a:r>
            <a:r>
              <a:rPr lang="ja-JP" altLang="ja-JP" sz="1600" dirty="0">
                <a:solidFill>
                  <a:schemeClr val="tx1"/>
                </a:solidFill>
                <a:latin typeface="メイリオ" panose="020B0604030504040204" pitchFamily="50" charset="-128"/>
                <a:ea typeface="メイリオ" panose="020B0604030504040204" pitchFamily="50" charset="-128"/>
              </a:rPr>
              <a:t>運営することによ</a:t>
            </a:r>
            <a:r>
              <a:rPr lang="ja-JP" altLang="en-US" sz="1600" dirty="0">
                <a:solidFill>
                  <a:schemeClr val="tx1"/>
                </a:solidFill>
                <a:latin typeface="メイリオ" panose="020B0604030504040204" pitchFamily="50" charset="-128"/>
                <a:ea typeface="メイリオ" panose="020B0604030504040204" pitchFamily="50" charset="-128"/>
              </a:rPr>
              <a:t>り、</a:t>
            </a:r>
            <a:r>
              <a:rPr lang="ja-JP" altLang="en-US" sz="1600" dirty="0" smtClean="0">
                <a:solidFill>
                  <a:schemeClr val="tx1"/>
                </a:solidFill>
                <a:latin typeface="メイリオ" panose="020B0604030504040204" pitchFamily="50" charset="-128"/>
                <a:ea typeface="メイリオ" panose="020B0604030504040204" pitchFamily="50" charset="-128"/>
              </a:rPr>
              <a:t>本来の経営</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a:lnSpc>
                <a:spcPts val="3000"/>
              </a:lnSpc>
            </a:pP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主体</a:t>
            </a:r>
            <a:r>
              <a:rPr lang="ja-JP" altLang="en-US" sz="1600" dirty="0">
                <a:solidFill>
                  <a:schemeClr val="tx1"/>
                </a:solidFill>
                <a:latin typeface="メイリオ" panose="020B0604030504040204" pitchFamily="50" charset="-128"/>
                <a:ea typeface="メイリオ" panose="020B0604030504040204" pitchFamily="50" charset="-128"/>
              </a:rPr>
              <a:t>となるとともに</a:t>
            </a:r>
            <a:r>
              <a:rPr lang="ja-JP" altLang="ja-JP" sz="1600" dirty="0">
                <a:solidFill>
                  <a:schemeClr val="tx1"/>
                </a:solidFill>
                <a:latin typeface="メイリオ" panose="020B0604030504040204" pitchFamily="50" charset="-128"/>
                <a:ea typeface="メイリオ" panose="020B0604030504040204" pitchFamily="50" charset="-128"/>
              </a:rPr>
              <a:t>社会的信用力が高まる</a:t>
            </a:r>
            <a:r>
              <a:rPr lang="ja-JP" altLang="ja-JP"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a:lnSpc>
                <a:spcPts val="3000"/>
              </a:lnSpc>
            </a:pPr>
            <a:r>
              <a:rPr lang="ja-JP" altLang="en-US" sz="1600"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３</a:t>
            </a:r>
            <a:r>
              <a:rPr lang="ja-JP" altLang="en-US" sz="1600"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統合</a:t>
            </a:r>
            <a:r>
              <a:rPr lang="ja-JP" altLang="ja-JP" sz="1600" dirty="0">
                <a:latin typeface="メイリオ" panose="020B0604030504040204" pitchFamily="50" charset="-128"/>
                <a:ea typeface="メイリオ" panose="020B0604030504040204" pitchFamily="50" charset="-128"/>
              </a:rPr>
              <a:t>により、同種の事業である駐車場事業について都整センターで</a:t>
            </a:r>
            <a:r>
              <a:rPr lang="ja-JP" altLang="ja-JP" sz="1600" dirty="0">
                <a:solidFill>
                  <a:schemeClr val="tx1"/>
                </a:solidFill>
                <a:latin typeface="メイリオ" panose="020B0604030504040204" pitchFamily="50" charset="-128"/>
                <a:ea typeface="メイリオ" panose="020B0604030504040204" pitchFamily="50" charset="-128"/>
              </a:rPr>
              <a:t>一括管理</a:t>
            </a:r>
            <a:r>
              <a:rPr lang="ja-JP" altLang="ja-JP" sz="1600" dirty="0">
                <a:latin typeface="メイリオ" panose="020B0604030504040204" pitchFamily="50" charset="-128"/>
                <a:ea typeface="メイリオ" panose="020B0604030504040204" pitchFamily="50" charset="-128"/>
              </a:rPr>
              <a:t>が</a:t>
            </a:r>
            <a:r>
              <a:rPr lang="ja-JP" altLang="ja-JP" sz="1600" dirty="0" smtClean="0">
                <a:latin typeface="メイリオ" panose="020B0604030504040204" pitchFamily="50" charset="-128"/>
                <a:ea typeface="メイリオ" panose="020B0604030504040204" pitchFamily="50" charset="-128"/>
              </a:rPr>
              <a:t>で</a:t>
            </a:r>
            <a:endParaRPr lang="en-US" altLang="ja-JP" sz="1600" dirty="0" smtClean="0">
              <a:latin typeface="メイリオ" panose="020B0604030504040204" pitchFamily="50" charset="-128"/>
              <a:ea typeface="メイリオ" panose="020B0604030504040204" pitchFamily="50" charset="-128"/>
            </a:endParaRPr>
          </a:p>
          <a:p>
            <a:pPr>
              <a:lnSpc>
                <a:spcPts val="3000"/>
              </a:lnSpc>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ja-JP" sz="1600" dirty="0" smtClean="0">
                <a:latin typeface="メイリオ" panose="020B0604030504040204" pitchFamily="50" charset="-128"/>
                <a:ea typeface="メイリオ" panose="020B0604030504040204" pitchFamily="50" charset="-128"/>
              </a:rPr>
              <a:t>きる</a:t>
            </a:r>
            <a:r>
              <a:rPr lang="ja-JP" altLang="ja-JP" sz="1600" dirty="0">
                <a:latin typeface="メイリオ" panose="020B0604030504040204" pitchFamily="50" charset="-128"/>
                <a:ea typeface="メイリオ" panose="020B0604030504040204" pitchFamily="50" charset="-128"/>
              </a:rPr>
              <a:t>ほか</a:t>
            </a:r>
            <a:r>
              <a:rPr lang="ja-JP"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統合</a:t>
            </a:r>
            <a:r>
              <a:rPr lang="ja-JP" altLang="ja-JP" sz="1600" dirty="0" smtClean="0">
                <a:latin typeface="メイリオ" panose="020B0604030504040204" pitchFamily="50" charset="-128"/>
                <a:ea typeface="メイリオ" panose="020B0604030504040204" pitchFamily="50" charset="-128"/>
              </a:rPr>
              <a:t>後</a:t>
            </a:r>
            <a:r>
              <a:rPr lang="ja-JP" altLang="ja-JP" sz="1600" dirty="0">
                <a:latin typeface="メイリオ" panose="020B0604030504040204" pitchFamily="50" charset="-128"/>
                <a:ea typeface="メイリオ" panose="020B0604030504040204" pitchFamily="50" charset="-128"/>
              </a:rPr>
              <a:t>の事業安定期には、間接部門を中心に一定の職員</a:t>
            </a:r>
            <a:r>
              <a:rPr lang="ja-JP" altLang="en-US" sz="1600" dirty="0">
                <a:latin typeface="メイリオ" panose="020B0604030504040204" pitchFamily="50" charset="-128"/>
                <a:ea typeface="メイリオ" panose="020B0604030504040204" pitchFamily="50" charset="-128"/>
              </a:rPr>
              <a:t>の</a:t>
            </a:r>
            <a:r>
              <a:rPr lang="ja-JP" altLang="ja-JP" sz="1600" dirty="0">
                <a:latin typeface="メイリオ" panose="020B0604030504040204" pitchFamily="50" charset="-128"/>
                <a:ea typeface="メイリオ" panose="020B0604030504040204" pitchFamily="50" charset="-128"/>
              </a:rPr>
              <a:t>削減</a:t>
            </a:r>
            <a:r>
              <a:rPr lang="ja-JP" altLang="ja-JP" sz="1600" dirty="0" smtClean="0">
                <a:latin typeface="メイリオ" panose="020B0604030504040204" pitchFamily="50" charset="-128"/>
                <a:ea typeface="メイリオ" panose="020B0604030504040204" pitchFamily="50" charset="-128"/>
              </a:rPr>
              <a:t>が可能と</a:t>
            </a:r>
            <a:endParaRPr lang="en-US" altLang="ja-JP" sz="1600" dirty="0" smtClean="0">
              <a:latin typeface="メイリオ" panose="020B0604030504040204" pitchFamily="50" charset="-128"/>
              <a:ea typeface="メイリオ" panose="020B0604030504040204" pitchFamily="50" charset="-128"/>
            </a:endParaRPr>
          </a:p>
          <a:p>
            <a:pPr>
              <a:lnSpc>
                <a:spcPts val="3000"/>
              </a:lnSpc>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ja-JP" sz="1600" dirty="0" smtClean="0">
                <a:latin typeface="メイリオ" panose="020B0604030504040204" pitchFamily="50" charset="-128"/>
                <a:ea typeface="メイリオ" panose="020B0604030504040204" pitchFamily="50" charset="-128"/>
              </a:rPr>
              <a:t>なり</a:t>
            </a:r>
            <a:r>
              <a:rPr lang="ja-JP" altLang="ja-JP" sz="1600" dirty="0">
                <a:latin typeface="メイリオ" panose="020B0604030504040204" pitchFamily="50" charset="-128"/>
                <a:ea typeface="メイリオ" panose="020B0604030504040204" pitchFamily="50" charset="-128"/>
              </a:rPr>
              <a:t>、コストカットによる経営の安定化が見込まれる</a:t>
            </a:r>
            <a:r>
              <a:rPr lang="ja-JP" altLang="ja-JP" sz="1600" dirty="0" smtClean="0">
                <a:latin typeface="メイリオ" panose="020B0604030504040204" pitchFamily="50" charset="-128"/>
                <a:ea typeface="メイリオ" panose="020B0604030504040204" pitchFamily="50" charset="-128"/>
              </a:rPr>
              <a:t>。</a:t>
            </a:r>
            <a:r>
              <a:rPr lang="en-US" altLang="ja-JP" dirty="0"/>
              <a:t> </a:t>
            </a:r>
            <a:endParaRPr lang="ja-JP" altLang="ja-JP" dirty="0"/>
          </a:p>
        </p:txBody>
      </p:sp>
      <p:sp>
        <p:nvSpPr>
          <p:cNvPr id="9" name="正方形/長方形 8">
            <a:extLst>
              <a:ext uri="{FF2B5EF4-FFF2-40B4-BE49-F238E27FC236}">
                <a16:creationId xmlns:a16="http://schemas.microsoft.com/office/drawing/2014/main" id="{3F73AB00-D9BD-48FD-A832-D3173B53DF11}"/>
              </a:ext>
            </a:extLst>
          </p:cNvPr>
          <p:cNvSpPr/>
          <p:nvPr/>
        </p:nvSpPr>
        <p:spPr>
          <a:xfrm>
            <a:off x="179512" y="608535"/>
            <a:ext cx="3240360" cy="327013"/>
          </a:xfrm>
          <a:prstGeom prst="rect">
            <a:avLst/>
          </a:prstGeom>
        </p:spPr>
        <p:txBody>
          <a:bodyPr wrap="square">
            <a:spAutoFit/>
          </a:bodyPr>
          <a:lstStyle/>
          <a:p>
            <a:pPr>
              <a:lnSpc>
                <a:spcPts val="1800"/>
              </a:lnSpc>
            </a:pP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　統合の目的</a:t>
            </a:r>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スライド番号プレースホルダー 7"/>
          <p:cNvSpPr>
            <a:spLocks noGrp="1"/>
          </p:cNvSpPr>
          <p:nvPr>
            <p:ph type="sldNum" sz="quarter" idx="12"/>
          </p:nvPr>
        </p:nvSpPr>
        <p:spPr>
          <a:xfrm>
            <a:off x="8731143" y="6513742"/>
            <a:ext cx="408384" cy="329184"/>
          </a:xfrm>
        </p:spPr>
        <p:txBody>
          <a:bodyPr/>
          <a:lstStyle/>
          <a:p>
            <a:pPr algn="ctr"/>
            <a:r>
              <a:rPr lang="en-US" altLang="ja-JP" sz="1200" b="0" dirty="0">
                <a:solidFill>
                  <a:schemeClr val="tx1"/>
                </a:solidFill>
                <a:latin typeface="+mj-lt"/>
              </a:rPr>
              <a:t>4</a:t>
            </a:r>
            <a:endParaRPr kumimoji="1" lang="ja-JP" altLang="en-US" sz="1200" b="0" dirty="0">
              <a:solidFill>
                <a:schemeClr val="tx1"/>
              </a:solidFill>
              <a:latin typeface="+mj-lt"/>
            </a:endParaRPr>
          </a:p>
        </p:txBody>
      </p:sp>
      <p:sp>
        <p:nvSpPr>
          <p:cNvPr id="13" name="角丸四角形 5">
            <a:extLst>
              <a:ext uri="{FF2B5EF4-FFF2-40B4-BE49-F238E27FC236}">
                <a16:creationId xmlns:a16="http://schemas.microsoft.com/office/drawing/2014/main" id="{AF4C1FD2-8C37-40EF-AD9D-8220134E6C20}"/>
              </a:ext>
            </a:extLst>
          </p:cNvPr>
          <p:cNvSpPr/>
          <p:nvPr/>
        </p:nvSpPr>
        <p:spPr>
          <a:xfrm>
            <a:off x="479436" y="867303"/>
            <a:ext cx="8331008" cy="1209644"/>
          </a:xfrm>
          <a:prstGeom prst="roundRect">
            <a:avLst>
              <a:gd name="adj" fmla="val 3151"/>
            </a:avLst>
          </a:prstGeom>
          <a:ln w="6350"/>
        </p:spPr>
        <p:style>
          <a:lnRef idx="2">
            <a:schemeClr val="accent6"/>
          </a:lnRef>
          <a:fillRef idx="1">
            <a:schemeClr val="lt1"/>
          </a:fillRef>
          <a:effectRef idx="0">
            <a:schemeClr val="accent6"/>
          </a:effectRef>
          <a:fontRef idx="minor">
            <a:schemeClr val="dk1"/>
          </a:fontRef>
        </p:style>
        <p:txBody>
          <a:bodyPr rtlCol="0" anchor="ctr"/>
          <a:lstStyle/>
          <a:p>
            <a:pPr lvl="0" latinLnBrk="1">
              <a:lnSpc>
                <a:spcPts val="2300"/>
              </a:lnSpc>
              <a:defRPr/>
            </a:pPr>
            <a:r>
              <a:rPr lang="ja-JP" altLang="en-US" sz="1600" dirty="0">
                <a:solidFill>
                  <a:srgbClr val="FF0000"/>
                </a:solidFill>
                <a:latin typeface="メイリオ" panose="020B0604030504040204" pitchFamily="50" charset="-128"/>
                <a:ea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rPr>
              <a:t>統合</a:t>
            </a:r>
            <a:r>
              <a:rPr lang="ja-JP" altLang="ja-JP" sz="1600" dirty="0">
                <a:solidFill>
                  <a:schemeClr val="tx1"/>
                </a:solidFill>
                <a:latin typeface="メイリオ" panose="020B0604030504040204" pitchFamily="50" charset="-128"/>
                <a:ea typeface="メイリオ" panose="020B0604030504040204" pitchFamily="50" charset="-128"/>
              </a:rPr>
              <a:t>により、両法人の</a:t>
            </a:r>
            <a:r>
              <a:rPr lang="ja-JP" altLang="ja-JP" sz="1600" dirty="0" smtClean="0">
                <a:solidFill>
                  <a:schemeClr val="tx1"/>
                </a:solidFill>
                <a:latin typeface="メイリオ" panose="020B0604030504040204" pitchFamily="50" charset="-128"/>
                <a:ea typeface="メイリオ" panose="020B0604030504040204" pitchFamily="50" charset="-128"/>
              </a:rPr>
              <a:t>強み</a:t>
            </a:r>
            <a:r>
              <a:rPr lang="ja-JP" altLang="en-US" sz="1600" dirty="0" smtClean="0">
                <a:solidFill>
                  <a:schemeClr val="tx1"/>
                </a:solidFill>
                <a:latin typeface="メイリオ" panose="020B0604030504040204" pitchFamily="50" charset="-128"/>
                <a:ea typeface="メイリオ" panose="020B0604030504040204" pitchFamily="50" charset="-128"/>
              </a:rPr>
              <a:t>を</a:t>
            </a:r>
            <a:r>
              <a:rPr lang="ja-JP" altLang="ja-JP" sz="1600" dirty="0" smtClean="0">
                <a:solidFill>
                  <a:schemeClr val="tx1"/>
                </a:solidFill>
                <a:latin typeface="メイリオ" panose="020B0604030504040204" pitchFamily="50" charset="-128"/>
                <a:ea typeface="メイリオ" panose="020B0604030504040204" pitchFamily="50" charset="-128"/>
              </a:rPr>
              <a:t>活かし</a:t>
            </a:r>
            <a:r>
              <a:rPr lang="ja-JP" altLang="ja-JP" sz="1600" dirty="0">
                <a:solidFill>
                  <a:schemeClr val="tx1"/>
                </a:solidFill>
                <a:latin typeface="メイリオ" panose="020B0604030504040204" pitchFamily="50" charset="-128"/>
                <a:ea typeface="メイリオ" panose="020B0604030504040204" pitchFamily="50" charset="-128"/>
              </a:rPr>
              <a:t>、その相乗効果</a:t>
            </a:r>
            <a:r>
              <a:rPr lang="ja-JP" altLang="ja-JP" sz="1600" dirty="0" smtClean="0">
                <a:solidFill>
                  <a:schemeClr val="tx1"/>
                </a:solidFill>
                <a:latin typeface="メイリオ" panose="020B0604030504040204" pitchFamily="50" charset="-128"/>
                <a:ea typeface="メイリオ" panose="020B0604030504040204" pitchFamily="50" charset="-128"/>
              </a:rPr>
              <a:t>を</a:t>
            </a:r>
            <a:r>
              <a:rPr lang="ja-JP" altLang="en-US" sz="1600" dirty="0">
                <a:solidFill>
                  <a:schemeClr val="tx1"/>
                </a:solidFill>
                <a:latin typeface="メイリオ" panose="020B0604030504040204" pitchFamily="50" charset="-128"/>
                <a:ea typeface="メイリオ" panose="020B0604030504040204" pitchFamily="50" charset="-128"/>
              </a:rPr>
              <a:t>遺憾</a:t>
            </a:r>
            <a:r>
              <a:rPr lang="ja-JP" altLang="en-US" sz="1600" dirty="0" smtClean="0">
                <a:solidFill>
                  <a:schemeClr val="tx1"/>
                </a:solidFill>
                <a:latin typeface="メイリオ" panose="020B0604030504040204" pitchFamily="50" charset="-128"/>
                <a:ea typeface="メイリオ" panose="020B0604030504040204" pitchFamily="50" charset="-128"/>
              </a:rPr>
              <a:t>なく</a:t>
            </a:r>
            <a:r>
              <a:rPr lang="ja-JP" altLang="ja-JP" sz="1600" dirty="0" smtClean="0">
                <a:solidFill>
                  <a:schemeClr val="tx1"/>
                </a:solidFill>
                <a:latin typeface="メイリオ" panose="020B0604030504040204" pitchFamily="50" charset="-128"/>
                <a:ea typeface="メイリオ" panose="020B0604030504040204" pitchFamily="50" charset="-128"/>
              </a:rPr>
              <a:t>発揮</a:t>
            </a:r>
            <a:r>
              <a:rPr lang="ja-JP" altLang="ja-JP" sz="1600" dirty="0">
                <a:solidFill>
                  <a:schemeClr val="tx1"/>
                </a:solidFill>
                <a:latin typeface="メイリオ" panose="020B0604030504040204" pitchFamily="50" charset="-128"/>
                <a:ea typeface="メイリオ" panose="020B0604030504040204" pitchFamily="50" charset="-128"/>
              </a:rPr>
              <a:t>できる法人</a:t>
            </a:r>
            <a:r>
              <a:rPr lang="ja-JP" altLang="ja-JP" sz="1600" dirty="0" smtClean="0">
                <a:solidFill>
                  <a:schemeClr val="tx1"/>
                </a:solidFill>
                <a:latin typeface="メイリオ" panose="020B0604030504040204" pitchFamily="50" charset="-128"/>
                <a:ea typeface="メイリオ" panose="020B0604030504040204" pitchFamily="50" charset="-128"/>
              </a:rPr>
              <a:t>運営を</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lvl="0" latinLnBrk="1">
              <a:lnSpc>
                <a:spcPts val="2300"/>
              </a:lnSpc>
              <a:defRPr/>
            </a:pP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めざすと</a:t>
            </a:r>
            <a:r>
              <a:rPr lang="ja-JP" altLang="ja-JP" sz="1600" dirty="0">
                <a:solidFill>
                  <a:schemeClr val="tx1"/>
                </a:solidFill>
                <a:latin typeface="メイリオ" panose="020B0604030504040204" pitchFamily="50" charset="-128"/>
                <a:ea typeface="メイリオ" panose="020B0604030504040204" pitchFamily="50" charset="-128"/>
              </a:rPr>
              <a:t>ともに、府や市町村等との連携により、新たな都市的課題の解決に</a:t>
            </a:r>
            <a:r>
              <a:rPr lang="ja-JP" altLang="ja-JP" sz="1600" dirty="0" smtClean="0">
                <a:solidFill>
                  <a:schemeClr val="tx1"/>
                </a:solidFill>
                <a:latin typeface="メイリオ" panose="020B0604030504040204" pitchFamily="50" charset="-128"/>
                <a:ea typeface="メイリオ" panose="020B0604030504040204" pitchFamily="50" charset="-128"/>
              </a:rPr>
              <a:t>貢献する</a:t>
            </a:r>
            <a:r>
              <a:rPr lang="ja-JP" altLang="en-US" sz="1600" dirty="0" smtClean="0">
                <a:solidFill>
                  <a:schemeClr val="tx1"/>
                </a:solidFill>
                <a:latin typeface="メイリオ" panose="020B0604030504040204" pitchFamily="50" charset="-128"/>
                <a:ea typeface="メイリオ" panose="020B0604030504040204" pitchFamily="50" charset="-128"/>
              </a:rPr>
              <a:t>　</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lvl="0" latinLnBrk="1">
              <a:lnSpc>
                <a:spcPts val="2300"/>
              </a:lnSpc>
              <a:defRPr/>
            </a:pP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rPr>
              <a:t>『まちづくり</a:t>
            </a:r>
            <a:r>
              <a:rPr lang="ja-JP" altLang="ja-JP" sz="1600" dirty="0">
                <a:solidFill>
                  <a:schemeClr val="tx1"/>
                </a:solidFill>
                <a:latin typeface="メイリオ" panose="020B0604030504040204" pitchFamily="50" charset="-128"/>
                <a:ea typeface="メイリオ" panose="020B0604030504040204" pitchFamily="50" charset="-128"/>
              </a:rPr>
              <a:t>の総合コーディネート財団』をめざす</a:t>
            </a:r>
            <a:r>
              <a:rPr lang="ja-JP" altLang="ja-JP"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BE694D28-CCEE-4629-8984-73F4B77B3114}"/>
              </a:ext>
            </a:extLst>
          </p:cNvPr>
          <p:cNvSpPr/>
          <p:nvPr/>
        </p:nvSpPr>
        <p:spPr>
          <a:xfrm>
            <a:off x="179512" y="2354721"/>
            <a:ext cx="3672408" cy="327013"/>
          </a:xfrm>
          <a:prstGeom prst="rect">
            <a:avLst/>
          </a:prstGeom>
        </p:spPr>
        <p:txBody>
          <a:bodyPr wrap="square">
            <a:spAutoFit/>
          </a:bodyPr>
          <a:lstStyle/>
          <a:p>
            <a:pPr>
              <a:lnSpc>
                <a:spcPts val="1800"/>
              </a:lnSpc>
            </a:pP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　</a:t>
            </a:r>
            <a:r>
              <a:rPr lang="ja-JP" altLang="ja-JP" sz="1600" b="1" dirty="0" smtClean="0">
                <a:latin typeface="メイリオ" panose="020B0604030504040204" pitchFamily="50" charset="-128"/>
                <a:ea typeface="メイリオ" panose="020B0604030504040204" pitchFamily="50" charset="-128"/>
              </a:rPr>
              <a:t>統合</a:t>
            </a:r>
            <a:r>
              <a:rPr lang="ja-JP" altLang="en-US" sz="1600" b="1" dirty="0" smtClean="0">
                <a:latin typeface="メイリオ" panose="020B0604030504040204" pitchFamily="50" charset="-128"/>
                <a:ea typeface="メイリオ" panose="020B0604030504040204" pitchFamily="50" charset="-128"/>
              </a:rPr>
              <a:t>の</a:t>
            </a:r>
            <a:r>
              <a:rPr lang="ja-JP" altLang="ja-JP" sz="1600" b="1" dirty="0" smtClean="0">
                <a:latin typeface="メイリオ" panose="020B0604030504040204" pitchFamily="50" charset="-128"/>
                <a:ea typeface="メイリオ" panose="020B0604030504040204" pitchFamily="50" charset="-128"/>
              </a:rPr>
              <a:t>効果</a:t>
            </a:r>
            <a:r>
              <a:rPr lang="ja-JP" altLang="en-US" sz="1600" b="1" dirty="0">
                <a:latin typeface="メイリオ" panose="020B0604030504040204" pitchFamily="50" charset="-128"/>
                <a:ea typeface="メイリオ" panose="020B0604030504040204" pitchFamily="50" charset="-128"/>
                <a:cs typeface="Meiryo UI" panose="020B0604030504040204" pitchFamily="50" charset="-128"/>
              </a:rPr>
              <a:t>　</a:t>
            </a:r>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3151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33879351"/>
              </p:ext>
            </p:extLst>
          </p:nvPr>
        </p:nvGraphicFramePr>
        <p:xfrm>
          <a:off x="-4473" y="-15074"/>
          <a:ext cx="9144000" cy="6858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50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　統合手法と法的手続き</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07633">
                <a:tc>
                  <a:txBody>
                    <a:bodyPr/>
                    <a:lstStyle/>
                    <a:p>
                      <a:r>
                        <a:rPr kumimoji="1" lang="ja-JP" altLang="en-US" dirty="0"/>
                        <a:t>　</a:t>
                      </a:r>
                      <a:endParaRPr kumimoji="1" lang="en-US" altLang="ja-JP" dirty="0"/>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一般社団・財団法人法上、法人の合併については、「吸収合併」と「新設合併」</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が規定されているが、財プロ（案）における「都整センターは存続し、</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タ</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ウン財</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団を都整センターと統合する」との方針に従って、都整センターを存続法人、タ</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ウン財団を消滅法人とする吸収合併方式による。</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なお、</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今回の統合は、新公益法</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人制度移行後の府出資法人において、公益法人が一般法人を吸収合併する初めて</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800" kern="1200" dirty="0">
                          <a:solidFill>
                            <a:schemeClr val="dk1"/>
                          </a:solidFill>
                          <a:effectLst/>
                          <a:latin typeface="メイリオ" panose="020B0604030504040204" pitchFamily="50" charset="-128"/>
                          <a:ea typeface="メイリオ" panose="020B0604030504040204" pitchFamily="50" charset="-128"/>
                          <a:cs typeface="+mn-cs"/>
                        </a:rPr>
                        <a:t>の事案となる</a:t>
                      </a: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80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都整センターとタウン財団で合併契約を締結の後、吸収合併存続法人である都</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整センターから</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公益法人認定法に基づく変更認定申請手続きを大阪府に対して行</a:t>
                      </a:r>
                      <a:endParaRPr kumimoji="1" lang="en-US" altLang="ja-JP" sz="18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kern="1200" dirty="0">
                          <a:solidFill>
                            <a:schemeClr val="tx1"/>
                          </a:solidFill>
                          <a:effectLst/>
                          <a:latin typeface="メイリオ" panose="020B0604030504040204" pitchFamily="50" charset="-128"/>
                          <a:ea typeface="メイリオ" panose="020B0604030504040204" pitchFamily="50" charset="-128"/>
                          <a:cs typeface="+mn-cs"/>
                        </a:rPr>
                        <a:t>　　い、</a:t>
                      </a:r>
                      <a:r>
                        <a:rPr kumimoji="1" lang="ja-JP" altLang="ja-JP" sz="1800" kern="1200" dirty="0">
                          <a:solidFill>
                            <a:schemeClr val="tx1"/>
                          </a:solidFill>
                          <a:effectLst/>
                          <a:latin typeface="メイリオ" panose="020B0604030504040204" pitchFamily="50" charset="-128"/>
                          <a:ea typeface="メイリオ" panose="020B0604030504040204" pitchFamily="50" charset="-128"/>
                          <a:cs typeface="+mn-cs"/>
                        </a:rPr>
                        <a:t>公益認定等委員会の審議を経て認定を受けることになる。</a:t>
                      </a:r>
                    </a:p>
                    <a:p>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6" name="表 5">
            <a:extLst>
              <a:ext uri="{FF2B5EF4-FFF2-40B4-BE49-F238E27FC236}">
                <a16:creationId xmlns:a16="http://schemas.microsoft.com/office/drawing/2014/main" id="{CA085135-0DC4-4AC4-BF39-AD61B0250929}"/>
              </a:ext>
            </a:extLst>
          </p:cNvPr>
          <p:cNvGraphicFramePr>
            <a:graphicFrameLocks noGrp="1"/>
          </p:cNvGraphicFramePr>
          <p:nvPr/>
        </p:nvGraphicFramePr>
        <p:xfrm>
          <a:off x="223878" y="4545175"/>
          <a:ext cx="8707372" cy="1853820"/>
        </p:xfrm>
        <a:graphic>
          <a:graphicData uri="http://schemas.openxmlformats.org/drawingml/2006/table">
            <a:tbl>
              <a:tblPr firstRow="1" bandRow="1">
                <a:tableStyleId>{8A107856-5554-42FB-B03E-39F5DBC370BA}</a:tableStyleId>
              </a:tblPr>
              <a:tblGrid>
                <a:gridCol w="360000">
                  <a:extLst>
                    <a:ext uri="{9D8B030D-6E8A-4147-A177-3AD203B41FA5}">
                      <a16:colId xmlns:a16="http://schemas.microsoft.com/office/drawing/2014/main" val="3059177648"/>
                    </a:ext>
                  </a:extLst>
                </a:gridCol>
                <a:gridCol w="2000281">
                  <a:extLst>
                    <a:ext uri="{9D8B030D-6E8A-4147-A177-3AD203B41FA5}">
                      <a16:colId xmlns:a16="http://schemas.microsoft.com/office/drawing/2014/main" val="617014983"/>
                    </a:ext>
                  </a:extLst>
                </a:gridCol>
                <a:gridCol w="2173405">
                  <a:extLst>
                    <a:ext uri="{9D8B030D-6E8A-4147-A177-3AD203B41FA5}">
                      <a16:colId xmlns:a16="http://schemas.microsoft.com/office/drawing/2014/main" val="1765220595"/>
                    </a:ext>
                  </a:extLst>
                </a:gridCol>
                <a:gridCol w="2018301">
                  <a:extLst>
                    <a:ext uri="{9D8B030D-6E8A-4147-A177-3AD203B41FA5}">
                      <a16:colId xmlns:a16="http://schemas.microsoft.com/office/drawing/2014/main" val="1762495663"/>
                    </a:ext>
                  </a:extLst>
                </a:gridCol>
                <a:gridCol w="2155385">
                  <a:extLst>
                    <a:ext uri="{9D8B030D-6E8A-4147-A177-3AD203B41FA5}">
                      <a16:colId xmlns:a16="http://schemas.microsoft.com/office/drawing/2014/main" val="893658173"/>
                    </a:ext>
                  </a:extLst>
                </a:gridCol>
              </a:tblGrid>
              <a:tr h="155398">
                <a:tc>
                  <a:txBody>
                    <a:bodyPr/>
                    <a:lstStyle/>
                    <a:p>
                      <a:pPr algn="ctr">
                        <a:lnSpc>
                          <a:spcPts val="1500"/>
                        </a:lnSpc>
                      </a:pP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rPr>
                        <a:t>合併形態</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rPr>
                        <a:t>定款・各種規</a:t>
                      </a:r>
                      <a:r>
                        <a:rPr kumimoji="1" lang="ja-JP" altLang="en-US" sz="1100" dirty="0">
                          <a:solidFill>
                            <a:schemeClr val="tx1"/>
                          </a:solidFill>
                          <a:latin typeface="Meiryo UI" panose="020B0604030504040204" pitchFamily="50" charset="-128"/>
                          <a:ea typeface="Meiryo UI" panose="020B0604030504040204" pitchFamily="50" charset="-128"/>
                        </a:rPr>
                        <a:t>程</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rPr>
                        <a:t>行政庁の手続</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rPr>
                        <a:t>職員の処遇</a:t>
                      </a:r>
                      <a:endParaRPr kumimoji="1" lang="ja-JP" altLang="en-US" sz="11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12747751"/>
                  </a:ext>
                </a:extLst>
              </a:tr>
              <a:tr h="0">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rPr>
                        <a:t>吸収合併</a:t>
                      </a:r>
                    </a:p>
                  </a:txBody>
                  <a:tcPr anchor="ct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存続法人が消滅法人を吸収</a:t>
                      </a:r>
                      <a:endParaRPr lang="en-US" altLang="ja-JP" sz="1100" dirty="0">
                        <a:latin typeface="Meiryo UI" panose="020B0604030504040204" pitchFamily="50" charset="-128"/>
                        <a:ea typeface="Meiryo UI" panose="020B0604030504040204" pitchFamily="50" charset="-128"/>
                      </a:endParaRPr>
                    </a:p>
                    <a:p>
                      <a:pPr>
                        <a:lnSpc>
                          <a:spcPts val="1400"/>
                        </a:lnSpc>
                      </a:pP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100" dirty="0">
                          <a:latin typeface="Meiryo UI" panose="020B0604030504040204" pitchFamily="50" charset="-128"/>
                          <a:ea typeface="Meiryo UI" panose="020B0604030504040204" pitchFamily="50" charset="-128"/>
                        </a:rPr>
                        <a:t>存続法人の定款・各種規</a:t>
                      </a:r>
                      <a:r>
                        <a:rPr kumimoji="1" lang="ja-JP" altLang="en-US" sz="1100" dirty="0">
                          <a:solidFill>
                            <a:schemeClr val="tx1"/>
                          </a:solidFill>
                          <a:latin typeface="Meiryo UI" panose="020B0604030504040204" pitchFamily="50" charset="-128"/>
                          <a:ea typeface="Meiryo UI" panose="020B0604030504040204" pitchFamily="50" charset="-128"/>
                        </a:rPr>
                        <a:t>程</a:t>
                      </a:r>
                      <a:r>
                        <a:rPr kumimoji="1" lang="ja-JP" altLang="en-US" sz="1100" dirty="0">
                          <a:latin typeface="Meiryo UI" panose="020B0604030504040204" pitchFamily="50" charset="-128"/>
                          <a:ea typeface="Meiryo UI" panose="020B0604030504040204" pitchFamily="50" charset="-128"/>
                        </a:rPr>
                        <a:t>の</a:t>
                      </a:r>
                      <a:endParaRPr kumimoji="1" lang="en-US" altLang="ja-JP" sz="1100" dirty="0">
                        <a:latin typeface="Meiryo UI" panose="020B0604030504040204" pitchFamily="50" charset="-128"/>
                        <a:ea typeface="Meiryo UI" panose="020B0604030504040204" pitchFamily="50" charset="-128"/>
                      </a:endParaRPr>
                    </a:p>
                    <a:p>
                      <a:pPr>
                        <a:lnSpc>
                          <a:spcPts val="1400"/>
                        </a:lnSpc>
                      </a:pPr>
                      <a:r>
                        <a:rPr kumimoji="1" lang="ja-JP" altLang="en-US" sz="1100" dirty="0">
                          <a:latin typeface="Meiryo UI" panose="020B0604030504040204" pitchFamily="50" charset="-128"/>
                          <a:ea typeface="Meiryo UI" panose="020B0604030504040204" pitchFamily="50" charset="-128"/>
                        </a:rPr>
                        <a:t>改正</a:t>
                      </a:r>
                      <a:endParaRPr kumimoji="1" lang="en-US" altLang="ja-JP" sz="1100" dirty="0">
                        <a:latin typeface="Meiryo UI" panose="020B0604030504040204" pitchFamily="50" charset="-128"/>
                        <a:ea typeface="Meiryo UI" panose="020B0604030504040204" pitchFamily="50" charset="-128"/>
                      </a:endParaRPr>
                    </a:p>
                    <a:p>
                      <a:pPr>
                        <a:lnSpc>
                          <a:spcPts val="1400"/>
                        </a:lnSpc>
                      </a:pPr>
                      <a:r>
                        <a:rPr kumimoji="1" lang="ja-JP" altLang="en-US" sz="1100" dirty="0">
                          <a:latin typeface="Meiryo UI" panose="020B0604030504040204" pitchFamily="50" charset="-128"/>
                          <a:ea typeface="Meiryo UI" panose="020B0604030504040204" pitchFamily="50" charset="-128"/>
                        </a:rPr>
                        <a:t>（消滅法人に関わる内容を附記）</a:t>
                      </a:r>
                    </a:p>
                  </a:txBody>
                  <a:tcPr/>
                </a:tc>
                <a:tc>
                  <a:txBody>
                    <a:bodyPr/>
                    <a:lstStyle/>
                    <a:p>
                      <a:pPr>
                        <a:lnSpc>
                          <a:spcPts val="1400"/>
                        </a:lnSpc>
                      </a:pPr>
                      <a:r>
                        <a:rPr kumimoji="1" lang="ja-JP" altLang="en-US" sz="1100" dirty="0">
                          <a:latin typeface="Meiryo UI" panose="020B0604030504040204" pitchFamily="50" charset="-128"/>
                          <a:ea typeface="Meiryo UI" panose="020B0604030504040204" pitchFamily="50" charset="-128"/>
                        </a:rPr>
                        <a:t>変更の認定</a:t>
                      </a:r>
                      <a:endParaRPr kumimoji="1" lang="en-US" altLang="ja-JP" sz="1100" dirty="0">
                        <a:latin typeface="Meiryo UI" panose="020B0604030504040204" pitchFamily="50" charset="-128"/>
                        <a:ea typeface="Meiryo UI" panose="020B0604030504040204" pitchFamily="50" charset="-128"/>
                      </a:endParaRPr>
                    </a:p>
                    <a:p>
                      <a:pPr>
                        <a:lnSpc>
                          <a:spcPts val="1400"/>
                        </a:lnSpc>
                      </a:pPr>
                      <a:r>
                        <a:rPr kumimoji="1" lang="ja-JP" altLang="en-US" sz="1100" dirty="0">
                          <a:latin typeface="Meiryo UI" panose="020B0604030504040204" pitchFamily="50" charset="-128"/>
                          <a:ea typeface="Meiryo UI" panose="020B0604030504040204" pitchFamily="50" charset="-128"/>
                        </a:rPr>
                        <a:t>（認定法</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a:t>
                      </a:r>
                    </a:p>
                  </a:txBody>
                  <a:tcPr/>
                </a:tc>
                <a:tc>
                  <a:txBody>
                    <a:bodyPr/>
                    <a:lstStyle/>
                    <a:p>
                      <a:pPr>
                        <a:lnSpc>
                          <a:spcPts val="1400"/>
                        </a:lnSpc>
                      </a:pPr>
                      <a:r>
                        <a:rPr kumimoji="1" lang="ja-JP" altLang="en-US" sz="1100" dirty="0">
                          <a:latin typeface="Meiryo UI" panose="020B0604030504040204" pitchFamily="50" charset="-128"/>
                          <a:ea typeface="Meiryo UI" panose="020B0604030504040204" pitchFamily="50" charset="-128"/>
                        </a:rPr>
                        <a:t>存続法人の制度（人事給与その他労働条件、福利厚生）に一本化</a:t>
                      </a:r>
                    </a:p>
                  </a:txBody>
                  <a:tcPr/>
                </a:tc>
                <a:extLst>
                  <a:ext uri="{0D108BD9-81ED-4DB2-BD59-A6C34878D82A}">
                    <a16:rowId xmlns:a16="http://schemas.microsoft.com/office/drawing/2014/main" val="3590099265"/>
                  </a:ext>
                </a:extLst>
              </a:tr>
              <a:tr h="268359">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rPr>
                        <a:t>新設合併</a:t>
                      </a:r>
                    </a:p>
                  </a:txBody>
                  <a:tcPr anchor="ctr"/>
                </a:tc>
                <a:tc>
                  <a:txBody>
                    <a:bodyPr/>
                    <a:lstStyle/>
                    <a:p>
                      <a:pPr>
                        <a:lnSpc>
                          <a:spcPts val="1400"/>
                        </a:lnSpc>
                      </a:pPr>
                      <a:r>
                        <a:rPr lang="ja-JP" altLang="en-US" sz="1100" dirty="0">
                          <a:latin typeface="Meiryo UI" panose="020B0604030504040204" pitchFamily="50" charset="-128"/>
                          <a:ea typeface="Meiryo UI" panose="020B0604030504040204" pitchFamily="50" charset="-128"/>
                        </a:rPr>
                        <a:t>両法人で、新たな公益財団</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法人を新設</a:t>
                      </a:r>
                      <a:endParaRPr lang="en-US" altLang="ja-JP" sz="1100" dirty="0">
                        <a:latin typeface="Meiryo UI" panose="020B0604030504040204" pitchFamily="50" charset="-128"/>
                        <a:ea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rPr>
                        <a:t>（両法人は消滅）</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100" dirty="0">
                          <a:latin typeface="Meiryo UI" panose="020B0604030504040204" pitchFamily="50" charset="-128"/>
                          <a:ea typeface="Meiryo UI" panose="020B0604030504040204" pitchFamily="50" charset="-128"/>
                        </a:rPr>
                        <a:t>両法人が協議のうえ、新たな定款・各種規</a:t>
                      </a:r>
                      <a:r>
                        <a:rPr kumimoji="1" lang="ja-JP" altLang="en-US" sz="1100" dirty="0">
                          <a:solidFill>
                            <a:schemeClr val="tx1"/>
                          </a:solidFill>
                          <a:latin typeface="Meiryo UI" panose="020B0604030504040204" pitchFamily="50" charset="-128"/>
                          <a:ea typeface="Meiryo UI" panose="020B0604030504040204" pitchFamily="50" charset="-128"/>
                        </a:rPr>
                        <a:t>程</a:t>
                      </a:r>
                      <a:r>
                        <a:rPr kumimoji="1" lang="ja-JP" altLang="en-US" sz="1100" dirty="0">
                          <a:latin typeface="Meiryo UI" panose="020B0604030504040204" pitchFamily="50" charset="-128"/>
                          <a:ea typeface="Meiryo UI" panose="020B0604030504040204" pitchFamily="50" charset="-128"/>
                        </a:rPr>
                        <a:t>を整備</a:t>
                      </a:r>
                    </a:p>
                  </a:txBody>
                  <a:tcPr/>
                </a:tc>
                <a:tc>
                  <a:txBody>
                    <a:bodyPr/>
                    <a:lstStyle/>
                    <a:p>
                      <a:pPr>
                        <a:lnSpc>
                          <a:spcPts val="1400"/>
                        </a:lnSpc>
                      </a:pPr>
                      <a:r>
                        <a:rPr kumimoji="1" lang="ja-JP" altLang="en-US" sz="1100" dirty="0">
                          <a:latin typeface="Meiryo UI" panose="020B0604030504040204" pitchFamily="50" charset="-128"/>
                          <a:ea typeface="Meiryo UI" panose="020B0604030504040204" pitchFamily="50" charset="-128"/>
                        </a:rPr>
                        <a:t>合併による地位の承継の認可（認定法</a:t>
                      </a:r>
                      <a:r>
                        <a:rPr kumimoji="1" lang="en-US" altLang="ja-JP" sz="1100" dirty="0">
                          <a:latin typeface="Meiryo UI" panose="020B0604030504040204" pitchFamily="50" charset="-128"/>
                          <a:ea typeface="Meiryo UI" panose="020B0604030504040204" pitchFamily="50" charset="-128"/>
                        </a:rPr>
                        <a:t>§25</a:t>
                      </a:r>
                      <a:r>
                        <a:rPr kumimoji="1" lang="ja-JP" altLang="en-US" sz="1100" dirty="0">
                          <a:latin typeface="Meiryo UI" panose="020B0604030504040204" pitchFamily="50" charset="-128"/>
                          <a:ea typeface="Meiryo UI" panose="020B0604030504040204" pitchFamily="50" charset="-128"/>
                        </a:rPr>
                        <a:t>）</a:t>
                      </a:r>
                    </a:p>
                  </a:txBody>
                  <a:tcPr/>
                </a:tc>
                <a:tc>
                  <a:txBody>
                    <a:bodyPr/>
                    <a:lstStyle/>
                    <a:p>
                      <a:pPr>
                        <a:lnSpc>
                          <a:spcPts val="1400"/>
                        </a:lnSpc>
                      </a:pPr>
                      <a:r>
                        <a:rPr kumimoji="1" lang="ja-JP" altLang="en-US" sz="1100" dirty="0">
                          <a:latin typeface="Meiryo UI" panose="020B0604030504040204" pitchFamily="50" charset="-128"/>
                          <a:ea typeface="Meiryo UI" panose="020B0604030504040204" pitchFamily="50" charset="-128"/>
                        </a:rPr>
                        <a:t>両法人が協議のうえ、新たに制度化</a:t>
                      </a:r>
                    </a:p>
                  </a:txBody>
                  <a:tcPr/>
                </a:tc>
                <a:extLst>
                  <a:ext uri="{0D108BD9-81ED-4DB2-BD59-A6C34878D82A}">
                    <a16:rowId xmlns:a16="http://schemas.microsoft.com/office/drawing/2014/main" val="3741968348"/>
                  </a:ext>
                </a:extLst>
              </a:tr>
            </a:tbl>
          </a:graphicData>
        </a:graphic>
      </p:graphicFrame>
      <p:sp>
        <p:nvSpPr>
          <p:cNvPr id="7" name="正方形/長方形 6">
            <a:extLst>
              <a:ext uri="{FF2B5EF4-FFF2-40B4-BE49-F238E27FC236}">
                <a16:creationId xmlns:a16="http://schemas.microsoft.com/office/drawing/2014/main" id="{3F73AB00-D9BD-48FD-A832-D3173B53DF11}"/>
              </a:ext>
            </a:extLst>
          </p:cNvPr>
          <p:cNvSpPr/>
          <p:nvPr/>
        </p:nvSpPr>
        <p:spPr>
          <a:xfrm>
            <a:off x="221089" y="4249197"/>
            <a:ext cx="8639787" cy="29597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■法人法上、法人の合併については、「吸収合併（</a:t>
            </a:r>
            <a:r>
              <a:rPr kumimoji="1" lang="en-US" altLang="ja-JP"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）」と「新設合併（</a:t>
            </a:r>
            <a:r>
              <a:rPr kumimoji="1" lang="en-US" altLang="ja-JP"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§254</a:t>
            </a:r>
            <a:r>
              <a:rPr kumimoji="1" lang="ja-JP" altLang="en-US"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§260</a:t>
            </a:r>
            <a:r>
              <a:rPr kumimoji="1" lang="ja-JP" altLang="en-US"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rPr>
              <a:t>）」が規定されている。</a:t>
            </a:r>
            <a:endParaRPr kumimoji="1" lang="en-US" altLang="ja-JP" sz="1200" b="0" i="0" u="none" strike="noStrike" kern="1200" cap="none" spc="0" normalizeH="0" baseline="0" noProof="0" dirty="0">
              <a:ln>
                <a:noFill/>
              </a:ln>
              <a:solidFill>
                <a:srgbClr val="292934"/>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ホームベース 16">
            <a:extLst>
              <a:ext uri="{FF2B5EF4-FFF2-40B4-BE49-F238E27FC236}">
                <a16:creationId xmlns:a16="http://schemas.microsoft.com/office/drawing/2014/main" id="{14EA3BC7-7655-47AE-BE0A-AEE8DEACE46C}"/>
              </a:ext>
            </a:extLst>
          </p:cNvPr>
          <p:cNvSpPr/>
          <p:nvPr/>
        </p:nvSpPr>
        <p:spPr>
          <a:xfrm>
            <a:off x="221089" y="3947466"/>
            <a:ext cx="1752146" cy="198813"/>
          </a:xfrm>
          <a:prstGeom prst="homePlate">
            <a:avLst/>
          </a:prstGeom>
          <a:solidFill>
            <a:schemeClr val="accent1">
              <a:lumMod val="75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合併形態の比較</a:t>
            </a:r>
          </a:p>
        </p:txBody>
      </p:sp>
      <p:sp>
        <p:nvSpPr>
          <p:cNvPr id="8" name="スライド番号プレースホルダー 7"/>
          <p:cNvSpPr>
            <a:spLocks noGrp="1"/>
          </p:cNvSpPr>
          <p:nvPr>
            <p:ph type="sldNum" sz="quarter" idx="12"/>
          </p:nvPr>
        </p:nvSpPr>
        <p:spPr>
          <a:xfrm>
            <a:off x="8727058" y="6513742"/>
            <a:ext cx="408384" cy="3291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rgbClr val="292934"/>
                </a:solidFill>
                <a:latin typeface="Arial"/>
                <a:ea typeface="ＭＳ Ｐゴシック" panose="020B0600070205080204" pitchFamily="50" charset="-128"/>
              </a:rPr>
              <a:t>5</a:t>
            </a:r>
            <a:endParaRPr kumimoji="1" lang="ja-JP" altLang="en-US" sz="1200" b="0" i="0" u="none" strike="noStrike" kern="1200" cap="none" spc="0" normalizeH="0" baseline="0" noProof="0" dirty="0">
              <a:ln>
                <a:noFill/>
              </a:ln>
              <a:solidFill>
                <a:srgbClr val="292934"/>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45962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0" y="1"/>
          <a:ext cx="9144000" cy="68579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50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６　統合後法人の収支見通し･公益認定財務三基準の見込み</a:t>
                      </a:r>
                      <a:endParaRPr kumimoji="1"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tx1"/>
                    </a:solidFill>
                  </a:tcPr>
                </a:tc>
                <a:extLst>
                  <a:ext uri="{0D108BD9-81ED-4DB2-BD59-A6C34878D82A}">
                    <a16:rowId xmlns:a16="http://schemas.microsoft.com/office/drawing/2014/main" val="10000"/>
                  </a:ext>
                </a:extLst>
              </a:tr>
              <a:tr h="6407632">
                <a:tc>
                  <a:txBody>
                    <a:bodyPr/>
                    <a:lstStyle/>
                    <a:p>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526883152"/>
              </p:ext>
            </p:extLst>
          </p:nvPr>
        </p:nvGraphicFramePr>
        <p:xfrm>
          <a:off x="89757" y="667899"/>
          <a:ext cx="8964486" cy="5881257"/>
        </p:xfrm>
        <a:graphic>
          <a:graphicData uri="http://schemas.openxmlformats.org/drawingml/2006/table">
            <a:tbl>
              <a:tblPr firstRow="1" bandRow="1">
                <a:tableStyleId>{5C22544A-7EE6-4342-B048-85BDC9FD1C3A}</a:tableStyleId>
              </a:tblPr>
              <a:tblGrid>
                <a:gridCol w="1174262">
                  <a:extLst>
                    <a:ext uri="{9D8B030D-6E8A-4147-A177-3AD203B41FA5}">
                      <a16:colId xmlns:a16="http://schemas.microsoft.com/office/drawing/2014/main" val="146648568"/>
                    </a:ext>
                  </a:extLst>
                </a:gridCol>
                <a:gridCol w="2405806">
                  <a:extLst>
                    <a:ext uri="{9D8B030D-6E8A-4147-A177-3AD203B41FA5}">
                      <a16:colId xmlns:a16="http://schemas.microsoft.com/office/drawing/2014/main" val="3303537220"/>
                    </a:ext>
                  </a:extLst>
                </a:gridCol>
                <a:gridCol w="601452">
                  <a:extLst>
                    <a:ext uri="{9D8B030D-6E8A-4147-A177-3AD203B41FA5}">
                      <a16:colId xmlns:a16="http://schemas.microsoft.com/office/drawing/2014/main" val="2917641137"/>
                    </a:ext>
                  </a:extLst>
                </a:gridCol>
                <a:gridCol w="1594322">
                  <a:extLst>
                    <a:ext uri="{9D8B030D-6E8A-4147-A177-3AD203B41FA5}">
                      <a16:colId xmlns:a16="http://schemas.microsoft.com/office/drawing/2014/main" val="347123678"/>
                    </a:ext>
                  </a:extLst>
                </a:gridCol>
                <a:gridCol w="1594322">
                  <a:extLst>
                    <a:ext uri="{9D8B030D-6E8A-4147-A177-3AD203B41FA5}">
                      <a16:colId xmlns:a16="http://schemas.microsoft.com/office/drawing/2014/main" val="1584830438"/>
                    </a:ext>
                  </a:extLst>
                </a:gridCol>
                <a:gridCol w="1594322">
                  <a:extLst>
                    <a:ext uri="{9D8B030D-6E8A-4147-A177-3AD203B41FA5}">
                      <a16:colId xmlns:a16="http://schemas.microsoft.com/office/drawing/2014/main" val="1533162202"/>
                    </a:ext>
                  </a:extLst>
                </a:gridCol>
              </a:tblGrid>
              <a:tr h="419055">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区　分</a:t>
                      </a: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具体的事業</a:t>
                      </a: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令和２年度</a:t>
                      </a: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令和３年度</a:t>
                      </a: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令和４年度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944428"/>
                  </a:ext>
                </a:extLst>
              </a:tr>
              <a:tr h="774577">
                <a:tc rowSpan="2">
                  <a:txBody>
                    <a:bodyPr/>
                    <a:lstStyle/>
                    <a:p>
                      <a:pPr algn="ctr"/>
                      <a:r>
                        <a:rPr kumimoji="1" lang="ja-JP" altLang="en-US" sz="1200" dirty="0">
                          <a:latin typeface="メイリオ" panose="020B0604030504040204" pitchFamily="50" charset="-128"/>
                          <a:ea typeface="メイリオ" panose="020B0604030504040204" pitchFamily="50" charset="-128"/>
                        </a:rPr>
                        <a:t>公益目的</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事　　業</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・土地区画整理支援事業</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・密集市街地整備支援事業</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・道路橋梁点検事業</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・阪南２区埋立事業</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・霊園事業</a:t>
                      </a:r>
                      <a:endParaRPr kumimoji="1" lang="en-US" altLang="ja-JP" sz="1100" dirty="0">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収益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１，７１１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１，３９８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ja-JP" altLang="en-US" sz="1400" dirty="0">
                          <a:latin typeface="メイリオ" panose="020B0604030504040204" pitchFamily="50" charset="-128"/>
                          <a:ea typeface="メイリオ" panose="020B0604030504040204" pitchFamily="50" charset="-128"/>
                        </a:rPr>
                        <a:t>１，９５３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36793506"/>
                  </a:ext>
                </a:extLst>
              </a:tr>
              <a:tr h="63136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２，２９８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１，９６７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r>
                        <a:rPr kumimoji="1" lang="ja-JP" altLang="en-US" sz="1400" dirty="0">
                          <a:latin typeface="メイリオ" panose="020B0604030504040204" pitchFamily="50" charset="-128"/>
                          <a:ea typeface="メイリオ" panose="020B0604030504040204" pitchFamily="50" charset="-128"/>
                        </a:rPr>
                        <a:t>２，４４３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069412442"/>
                  </a:ext>
                </a:extLst>
              </a:tr>
              <a:tr h="349213">
                <a:tc rowSpan="2">
                  <a:txBody>
                    <a:bodyPr/>
                    <a:lstStyle/>
                    <a:p>
                      <a:pPr algn="ctr"/>
                      <a:r>
                        <a:rPr kumimoji="1" lang="ja-JP" altLang="en-US" sz="1200" dirty="0">
                          <a:latin typeface="メイリオ" panose="020B0604030504040204" pitchFamily="50" charset="-128"/>
                          <a:ea typeface="メイリオ" panose="020B0604030504040204" pitchFamily="50" charset="-128"/>
                        </a:rPr>
                        <a:t>収益事業</a:t>
                      </a:r>
                    </a:p>
                  </a:txBody>
                  <a:tcPr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l">
                        <a:lnSpc>
                          <a:spcPts val="2000"/>
                        </a:lnSpc>
                      </a:pPr>
                      <a:r>
                        <a:rPr kumimoji="1" lang="ja-JP" altLang="en-US" sz="1100" u="none" dirty="0">
                          <a:latin typeface="メイリオ" panose="020B0604030504040204" pitchFamily="50" charset="-128"/>
                          <a:ea typeface="メイリオ" panose="020B0604030504040204" pitchFamily="50" charset="-128"/>
                        </a:rPr>
                        <a:t>・不動産賃貸管理事業</a:t>
                      </a:r>
                      <a:endParaRPr kumimoji="1" lang="en-US" altLang="ja-JP" sz="1100" u="none" dirty="0">
                        <a:latin typeface="メイリオ" panose="020B0604030504040204" pitchFamily="50" charset="-128"/>
                        <a:ea typeface="メイリオ" panose="020B0604030504040204" pitchFamily="50" charset="-128"/>
                      </a:endParaRPr>
                    </a:p>
                    <a:p>
                      <a:pPr algn="l">
                        <a:lnSpc>
                          <a:spcPts val="2000"/>
                        </a:lnSpc>
                      </a:pPr>
                      <a:r>
                        <a:rPr kumimoji="1" lang="ja-JP" altLang="en-US" sz="1100" u="none" dirty="0">
                          <a:latin typeface="メイリオ" panose="020B0604030504040204" pitchFamily="50" charset="-128"/>
                          <a:ea typeface="メイリオ" panose="020B0604030504040204" pitchFamily="50" charset="-128"/>
                        </a:rPr>
                        <a:t>・駐車場運営事業</a:t>
                      </a:r>
                    </a:p>
                  </a:txBody>
                  <a:tcPr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100" u="none" dirty="0">
                          <a:latin typeface="メイリオ" panose="020B0604030504040204" pitchFamily="50" charset="-128"/>
                          <a:ea typeface="メイリオ" panose="020B0604030504040204" pitchFamily="50" charset="-128"/>
                        </a:rPr>
                        <a:t>収益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ja-JP" altLang="en-US" sz="1400" u="none" dirty="0">
                          <a:solidFill>
                            <a:schemeClr val="tx1"/>
                          </a:solidFill>
                          <a:latin typeface="メイリオ" panose="020B0604030504040204" pitchFamily="50" charset="-128"/>
                          <a:ea typeface="メイリオ" panose="020B0604030504040204" pitchFamily="50" charset="-128"/>
                        </a:rPr>
                        <a:t>１，１０８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ja-JP" altLang="en-US" sz="1400" u="none" dirty="0">
                          <a:solidFill>
                            <a:schemeClr val="tx1"/>
                          </a:solidFill>
                          <a:latin typeface="メイリオ" panose="020B0604030504040204" pitchFamily="50" charset="-128"/>
                          <a:ea typeface="メイリオ" panose="020B0604030504040204" pitchFamily="50" charset="-128"/>
                        </a:rPr>
                        <a:t>１，１０５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ja-JP" altLang="en-US" sz="1400" u="none" dirty="0">
                          <a:solidFill>
                            <a:schemeClr val="tx1"/>
                          </a:solidFill>
                          <a:latin typeface="メイリオ" panose="020B0604030504040204" pitchFamily="50" charset="-128"/>
                          <a:ea typeface="メイリオ" panose="020B0604030504040204" pitchFamily="50" charset="-128"/>
                        </a:rPr>
                        <a:t>１，１０５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1062699"/>
                  </a:ext>
                </a:extLst>
              </a:tr>
              <a:tr h="3069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u="none"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ja-JP" altLang="en-US" sz="1400" u="none" dirty="0">
                          <a:solidFill>
                            <a:schemeClr val="tx1"/>
                          </a:solidFill>
                          <a:latin typeface="メイリオ" panose="020B0604030504040204" pitchFamily="50" charset="-128"/>
                          <a:ea typeface="メイリオ" panose="020B0604030504040204" pitchFamily="50" charset="-128"/>
                        </a:rPr>
                        <a:t>８０３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ja-JP" altLang="en-US" sz="1400" u="none" dirty="0">
                          <a:solidFill>
                            <a:schemeClr val="tx1"/>
                          </a:solidFill>
                          <a:latin typeface="メイリオ" panose="020B0604030504040204" pitchFamily="50" charset="-128"/>
                          <a:ea typeface="メイリオ" panose="020B0604030504040204" pitchFamily="50" charset="-128"/>
                        </a:rPr>
                        <a:t>８０９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ja-JP" altLang="en-US" sz="1400" u="none" dirty="0">
                          <a:solidFill>
                            <a:schemeClr val="tx1"/>
                          </a:solidFill>
                          <a:latin typeface="メイリオ" panose="020B0604030504040204" pitchFamily="50" charset="-128"/>
                          <a:ea typeface="メイリオ" panose="020B0604030504040204" pitchFamily="50" charset="-128"/>
                        </a:rPr>
                        <a:t>７９７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9404056"/>
                  </a:ext>
                </a:extLst>
              </a:tr>
              <a:tr h="537479">
                <a:tc rowSpan="2">
                  <a:txBody>
                    <a:bodyPr/>
                    <a:lstStyle/>
                    <a:p>
                      <a:pPr algn="ctr"/>
                      <a:r>
                        <a:rPr kumimoji="1" lang="ja-JP" altLang="en-US" sz="1200" dirty="0">
                          <a:latin typeface="メイリオ" panose="020B0604030504040204" pitchFamily="50" charset="-128"/>
                          <a:ea typeface="メイリオ" panose="020B0604030504040204" pitchFamily="50" charset="-128"/>
                        </a:rPr>
                        <a:t>そ の 他</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事　　業</a:t>
                      </a: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rowSpan="2">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100" b="0"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1000" b="0" kern="1200" dirty="0">
                          <a:solidFill>
                            <a:schemeClr val="dk1"/>
                          </a:solidFill>
                          <a:effectLst/>
                          <a:latin typeface="メイリオ" panose="020B0604030504040204" pitchFamily="50" charset="-128"/>
                          <a:ea typeface="メイリオ" panose="020B0604030504040204" pitchFamily="50" charset="-128"/>
                          <a:cs typeface="+mn-cs"/>
                        </a:rPr>
                        <a:t>河川敷の環境保全・魅力向上事業</a:t>
                      </a:r>
                      <a:r>
                        <a:rPr kumimoji="1" lang="ja-JP" altLang="en-US" sz="1000" b="0" kern="1200" dirty="0">
                          <a:solidFill>
                            <a:schemeClr val="dk1"/>
                          </a:solidFill>
                          <a:effectLst/>
                          <a:latin typeface="メイリオ" panose="020B0604030504040204" pitchFamily="50" charset="-128"/>
                          <a:ea typeface="メイリオ" panose="020B0604030504040204" pitchFamily="50" charset="-128"/>
                          <a:cs typeface="+mn-cs"/>
                        </a:rPr>
                        <a:t>　　</a:t>
                      </a:r>
                      <a:endParaRPr kumimoji="1" lang="en-US" altLang="ja-JP" sz="1000" b="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000" b="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050" b="0" kern="1200" dirty="0">
                          <a:solidFill>
                            <a:schemeClr val="dk1"/>
                          </a:solidFill>
                          <a:effectLst/>
                          <a:latin typeface="メイリオ" panose="020B0604030504040204" pitchFamily="50" charset="-128"/>
                          <a:ea typeface="メイリオ" panose="020B0604030504040204" pitchFamily="50" charset="-128"/>
                          <a:cs typeface="+mn-cs"/>
                        </a:rPr>
                        <a:t>（河川賑わい空間創出事業）</a:t>
                      </a:r>
                      <a:endParaRPr kumimoji="1" lang="en-US" altLang="ja-JP" sz="1050" b="0" kern="1200" dirty="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050" u="none"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近隣センター事業　法人会計含む</a:t>
                      </a:r>
                      <a:endParaRPr kumimoji="1" lang="ja-JP" altLang="en-US" sz="1050" u="none" dirty="0">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100" u="none" dirty="0">
                          <a:latin typeface="メイリオ" panose="020B0604030504040204" pitchFamily="50" charset="-128"/>
                          <a:ea typeface="メイリオ" panose="020B0604030504040204" pitchFamily="50" charset="-128"/>
                        </a:rPr>
                        <a:t>収益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r>
                        <a:rPr kumimoji="1" lang="ja-JP" altLang="en-US" sz="1400" u="none" dirty="0">
                          <a:latin typeface="メイリオ" panose="020B0604030504040204" pitchFamily="50" charset="-128"/>
                          <a:ea typeface="メイリオ" panose="020B0604030504040204" pitchFamily="50" charset="-128"/>
                        </a:rPr>
                        <a:t>１２４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r>
                        <a:rPr kumimoji="1" lang="ja-JP" altLang="en-US" sz="1400" u="none" dirty="0">
                          <a:latin typeface="メイリオ" panose="020B0604030504040204" pitchFamily="50" charset="-128"/>
                          <a:ea typeface="メイリオ" panose="020B0604030504040204" pitchFamily="50" charset="-128"/>
                        </a:rPr>
                        <a:t>１１５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r>
                        <a:rPr kumimoji="1" lang="ja-JP" altLang="en-US" sz="1400" u="none" dirty="0">
                          <a:latin typeface="メイリオ" panose="020B0604030504040204" pitchFamily="50" charset="-128"/>
                          <a:ea typeface="メイリオ" panose="020B0604030504040204" pitchFamily="50" charset="-128"/>
                        </a:rPr>
                        <a:t>１１５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31396780"/>
                  </a:ext>
                </a:extLst>
              </a:tr>
              <a:tr h="421282">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u="none"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400" u="none" dirty="0">
                          <a:latin typeface="メイリオ" panose="020B0604030504040204" pitchFamily="50" charset="-128"/>
                          <a:ea typeface="メイリオ" panose="020B0604030504040204" pitchFamily="50" charset="-128"/>
                        </a:rPr>
                        <a:t>３４６</a:t>
                      </a:r>
                      <a:endParaRPr kumimoji="1" lang="en-US" altLang="ja-JP" sz="1400" u="none"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400" u="none" dirty="0">
                          <a:latin typeface="メイリオ" panose="020B0604030504040204" pitchFamily="50" charset="-128"/>
                          <a:ea typeface="メイリオ" panose="020B0604030504040204" pitchFamily="50" charset="-128"/>
                        </a:rPr>
                        <a:t>１９７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400" u="none" dirty="0">
                          <a:latin typeface="メイリオ" panose="020B0604030504040204" pitchFamily="50" charset="-128"/>
                          <a:ea typeface="メイリオ" panose="020B0604030504040204" pitchFamily="50" charset="-128"/>
                        </a:rPr>
                        <a:t>１９７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7518047"/>
                  </a:ext>
                </a:extLst>
              </a:tr>
              <a:tr h="384135">
                <a:tc rowSpan="2" gridSpan="2">
                  <a:txBody>
                    <a:bodyPr/>
                    <a:lstStyle/>
                    <a:p>
                      <a:pPr algn="ctr"/>
                      <a:r>
                        <a:rPr kumimoji="1" lang="ja-JP" altLang="en-US" sz="1200" dirty="0">
                          <a:latin typeface="メイリオ" panose="020B0604030504040204" pitchFamily="50" charset="-128"/>
                          <a:ea typeface="メイリオ" panose="020B0604030504040204" pitchFamily="50" charset="-128"/>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収益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２，９４３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２，６１８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３，１７３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2449341"/>
                  </a:ext>
                </a:extLst>
              </a:tr>
              <a:tr h="302571">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３，４４７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２，９７３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３，４３７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50469"/>
                  </a:ext>
                </a:extLst>
              </a:tr>
              <a:tr h="367195">
                <a:tc gridSpan="2">
                  <a:txBody>
                    <a:bodyPr/>
                    <a:lstStyle/>
                    <a:p>
                      <a:pPr algn="ctr"/>
                      <a:r>
                        <a:rPr kumimoji="1" lang="ja-JP" altLang="en-US" sz="1400" dirty="0">
                          <a:latin typeface="メイリオ" panose="020B0604030504040204" pitchFamily="50" charset="-128"/>
                          <a:ea typeface="メイリオ" panose="020B0604030504040204" pitchFamily="50" charset="-128"/>
                        </a:rPr>
                        <a:t>損　　　　　　　　　　　　　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▲５０４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▲３５５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▲２６４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423543"/>
                  </a:ext>
                </a:extLst>
              </a:tr>
              <a:tr h="297205">
                <a:tc gridSpan="6">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tc>
                <a:tc hMerge="1">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185436"/>
                  </a:ext>
                </a:extLst>
              </a:tr>
              <a:tr h="4190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公　益　目　的　事　業　比　率</a:t>
                      </a:r>
                      <a:endParaRPr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６６．７</a:t>
                      </a:r>
                      <a:r>
                        <a:rPr kumimoji="1" lang="en-US" altLang="ja-JP" sz="1400" dirty="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６６．２</a:t>
                      </a:r>
                      <a:r>
                        <a:rPr kumimoji="1" lang="en-US" altLang="ja-JP" sz="1400" dirty="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７１．</a:t>
                      </a:r>
                      <a:r>
                        <a:rPr kumimoji="1" lang="en-US" altLang="ja-JP" sz="1400" dirty="0">
                          <a:solidFill>
                            <a:schemeClr val="tx1"/>
                          </a:solidFill>
                          <a:latin typeface="メイリオ" panose="020B0604030504040204" pitchFamily="50" charset="-128"/>
                          <a:ea typeface="メイリオ" panose="020B0604030504040204" pitchFamily="50" charset="-128"/>
                        </a:rPr>
                        <a:t>1%</a:t>
                      </a:r>
                      <a:endParaRPr kumimoji="1" lang="ja-JP" altLang="en-US" sz="14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104652"/>
                  </a:ext>
                </a:extLst>
              </a:tr>
              <a:tr h="324184">
                <a:tc gridSpan="2">
                  <a:txBody>
                    <a:bodyPr/>
                    <a:lstStyle/>
                    <a:p>
                      <a:pPr algn="ctr"/>
                      <a:r>
                        <a:rPr kumimoji="1" lang="ja-JP" altLang="en-US" sz="1200" dirty="0">
                          <a:latin typeface="メイリオ" panose="020B0604030504040204" pitchFamily="50" charset="-128"/>
                          <a:ea typeface="メイリオ" panose="020B0604030504040204" pitchFamily="50" charset="-128"/>
                        </a:rPr>
                        <a:t>収  　支　  相　  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メイリオ" panose="020B0604030504040204" pitchFamily="50" charset="-128"/>
                          <a:ea typeface="メイリオ" panose="020B0604030504040204"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メイリオ" panose="020B0604030504040204" pitchFamily="50" charset="-128"/>
                          <a:ea typeface="メイリオ" panose="020B0604030504040204"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u="none" dirty="0">
                          <a:latin typeface="メイリオ" panose="020B0604030504040204" pitchFamily="50" charset="-128"/>
                          <a:ea typeface="メイリオ" panose="020B0604030504040204"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442642"/>
                  </a:ext>
                </a:extLst>
              </a:tr>
              <a:tr h="337200">
                <a:tc gridSpan="2">
                  <a:txBody>
                    <a:bodyPr/>
                    <a:lstStyle/>
                    <a:p>
                      <a:pPr algn="ctr"/>
                      <a:r>
                        <a:rPr kumimoji="1" lang="ja-JP" altLang="en-US" sz="1200" dirty="0">
                          <a:latin typeface="メイリオ" panose="020B0604030504040204" pitchFamily="50" charset="-128"/>
                          <a:ea typeface="メイリオ" panose="020B0604030504040204" pitchFamily="50" charset="-128"/>
                        </a:rPr>
                        <a:t>遊 休 財 産 保 有 制 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r>
                        <a:rPr kumimoji="1" lang="ja-JP" altLang="en-US" sz="1100" dirty="0">
                          <a:latin typeface="メイリオ" panose="020B0604030504040204" pitchFamily="50" charset="-128"/>
                          <a:ea typeface="メイリオ" panose="020B0604030504040204" pitchFamily="50" charset="-128"/>
                        </a:rPr>
                        <a:t>　タウン財団の資産を控除対象財産に位置付けることにより適合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100" u="sng"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1192567"/>
                  </a:ext>
                </a:extLst>
              </a:tr>
            </a:tbl>
          </a:graphicData>
        </a:graphic>
      </p:graphicFrame>
      <p:sp>
        <p:nvSpPr>
          <p:cNvPr id="6" name="スライド番号プレースホルダー 7">
            <a:extLst>
              <a:ext uri="{FF2B5EF4-FFF2-40B4-BE49-F238E27FC236}">
                <a16:creationId xmlns:a16="http://schemas.microsoft.com/office/drawing/2014/main" id="{34A75B6F-B3D1-4E43-BB74-872CD840B0D0}"/>
              </a:ext>
            </a:extLst>
          </p:cNvPr>
          <p:cNvSpPr>
            <a:spLocks noGrp="1"/>
          </p:cNvSpPr>
          <p:nvPr>
            <p:ph type="sldNum" sz="quarter" idx="12"/>
          </p:nvPr>
        </p:nvSpPr>
        <p:spPr>
          <a:xfrm>
            <a:off x="8604448" y="6556200"/>
            <a:ext cx="408384" cy="3291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92934"/>
                </a:solidFill>
                <a:effectLst/>
                <a:uLnTx/>
                <a:uFillTx/>
                <a:latin typeface="Arial"/>
                <a:ea typeface="ＭＳ Ｐゴシック" panose="020B0600070205080204" pitchFamily="50" charset="-128"/>
                <a:cs typeface="+mn-cs"/>
              </a:rPr>
              <a:t>6</a:t>
            </a:r>
            <a:endParaRPr kumimoji="1" lang="ja-JP" altLang="en-US" sz="1200" b="0" i="0" u="none" strike="noStrike" kern="1200" cap="none" spc="0" normalizeH="0" baseline="0" noProof="0" dirty="0">
              <a:ln>
                <a:noFill/>
              </a:ln>
              <a:solidFill>
                <a:srgbClr val="292934"/>
              </a:solidFill>
              <a:effectLst/>
              <a:uLnTx/>
              <a:uFillTx/>
              <a:latin typeface="Arial"/>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354B82BA-CFCE-46F0-B4A1-AB8733041090}"/>
              </a:ext>
            </a:extLst>
          </p:cNvPr>
          <p:cNvSpPr/>
          <p:nvPr/>
        </p:nvSpPr>
        <p:spPr>
          <a:xfrm>
            <a:off x="7812360" y="476672"/>
            <a:ext cx="1233614" cy="2160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34"/>
                </a:solidFill>
                <a:effectLst/>
                <a:uLnTx/>
                <a:uFillTx/>
                <a:latin typeface="メイリオ" panose="020B0604030504040204" pitchFamily="50" charset="-128"/>
                <a:ea typeface="メイリオ" panose="020B0604030504040204" pitchFamily="50" charset="-128"/>
                <a:cs typeface="+mn-cs"/>
              </a:rPr>
              <a:t>単位：百万円</a:t>
            </a:r>
          </a:p>
        </p:txBody>
      </p:sp>
    </p:spTree>
    <p:extLst>
      <p:ext uri="{BB962C8B-B14F-4D97-AF65-F5344CB8AC3E}">
        <p14:creationId xmlns:p14="http://schemas.microsoft.com/office/powerpoint/2010/main" val="70932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980890251"/>
              </p:ext>
            </p:extLst>
          </p:nvPr>
        </p:nvGraphicFramePr>
        <p:xfrm>
          <a:off x="0" y="0"/>
          <a:ext cx="9144000" cy="6858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8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７　統合後法人の概要</a:t>
                      </a:r>
                    </a:p>
                  </a:txBody>
                  <a:tcPr anchor="ctr">
                    <a:solidFill>
                      <a:schemeClr val="tx1"/>
                    </a:solidFill>
                  </a:tcPr>
                </a:tc>
                <a:extLst>
                  <a:ext uri="{0D108BD9-81ED-4DB2-BD59-A6C34878D82A}">
                    <a16:rowId xmlns:a16="http://schemas.microsoft.com/office/drawing/2014/main" val="10000"/>
                  </a:ext>
                </a:extLst>
              </a:tr>
              <a:tr h="6373031">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170211875"/>
              </p:ext>
            </p:extLst>
          </p:nvPr>
        </p:nvGraphicFramePr>
        <p:xfrm>
          <a:off x="0" y="476672"/>
          <a:ext cx="9144000" cy="638132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381328">
                <a:tc>
                  <a:txBody>
                    <a:bodyPr/>
                    <a:lstStyle/>
                    <a:p>
                      <a:pPr marL="0" lvl="0" algn="l" defTabSz="914400" rtl="0" eaLnBrk="1" latinLnBrk="1" hangingPunct="1"/>
                      <a:r>
                        <a:rPr kumimoji="1" lang="ja-JP" altLang="en-US"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algn="l" defTabSz="914400" rtl="0" eaLnBrk="1" latinLnBrk="1" hangingPunct="1"/>
                      <a:r>
                        <a:rPr kumimoji="1" lang="ja-JP" altLang="en-US"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1"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552119635"/>
              </p:ext>
            </p:extLst>
          </p:nvPr>
        </p:nvGraphicFramePr>
        <p:xfrm>
          <a:off x="1" y="511293"/>
          <a:ext cx="9143999" cy="6346706"/>
        </p:xfrm>
        <a:graphic>
          <a:graphicData uri="http://schemas.openxmlformats.org/drawingml/2006/table">
            <a:tbl>
              <a:tblPr firstRow="1" bandRow="1">
                <a:tableStyleId>{5C22544A-7EE6-4342-B048-85BDC9FD1C3A}</a:tableStyleId>
              </a:tblPr>
              <a:tblGrid>
                <a:gridCol w="492389">
                  <a:extLst>
                    <a:ext uri="{9D8B030D-6E8A-4147-A177-3AD203B41FA5}">
                      <a16:colId xmlns:a16="http://schemas.microsoft.com/office/drawing/2014/main" val="3709143423"/>
                    </a:ext>
                  </a:extLst>
                </a:gridCol>
                <a:gridCol w="767243">
                  <a:extLst>
                    <a:ext uri="{9D8B030D-6E8A-4147-A177-3AD203B41FA5}">
                      <a16:colId xmlns:a16="http://schemas.microsoft.com/office/drawing/2014/main" val="3078264099"/>
                    </a:ext>
                  </a:extLst>
                </a:gridCol>
                <a:gridCol w="7884367">
                  <a:extLst>
                    <a:ext uri="{9D8B030D-6E8A-4147-A177-3AD203B41FA5}">
                      <a16:colId xmlns:a16="http://schemas.microsoft.com/office/drawing/2014/main" val="499934075"/>
                    </a:ext>
                  </a:extLst>
                </a:gridCol>
              </a:tblGrid>
              <a:tr h="319319">
                <a:tc gridSpan="2">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954966"/>
                  </a:ext>
                </a:extLst>
              </a:tr>
              <a:tr h="1141653">
                <a:tc rowSpan="5">
                  <a:txBody>
                    <a:bodyPr/>
                    <a:lstStyle/>
                    <a:p>
                      <a:pPr algn="ct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mn-cs"/>
                        </a:rPr>
                        <a:t>定款記載事項（主なもの）</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pPr>
                      <a:r>
                        <a:rPr kumimoji="1" lang="ja-JP" altLang="en-US"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　的</a:t>
                      </a:r>
                      <a:endParaRPr kumimoji="1" lang="ja-JP" altLang="en-US" sz="12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pP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市街地</a:t>
                      </a:r>
                      <a:r>
                        <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rPr>
                        <a:t>の整備・開発・保全に係るまちづくりの推進、公共用地の有効活用による都市環境の改善及び</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建設発</a:t>
                      </a: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　</a:t>
                      </a:r>
                      <a:endParaRPr kumimoji="1" lang="en-US" altLang="ja-JP" sz="1200" kern="1200" dirty="0" smtClean="0">
                        <a:solidFill>
                          <a:schemeClr val="dk1"/>
                        </a:solidFill>
                        <a:effectLst/>
                        <a:latin typeface="メイリオ" panose="020B0604030504040204" pitchFamily="50" charset="-128"/>
                        <a:ea typeface="メイリオ" panose="020B0604030504040204" pitchFamily="50" charset="-128"/>
                        <a:cs typeface="+mn-cs"/>
                      </a:endParaRPr>
                    </a:p>
                    <a:p>
                      <a:pPr>
                        <a:lnSpc>
                          <a:spcPts val="2000"/>
                        </a:lnSpc>
                      </a:pP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生土</a:t>
                      </a:r>
                      <a:r>
                        <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rPr>
                        <a:t>等を活用した環境共生型のまちづくりを行うことにより、大阪府域の秩序ある良好な市街地の形成に</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寄与</a:t>
                      </a: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　</a:t>
                      </a:r>
                      <a:endParaRPr kumimoji="1" lang="en-US" altLang="ja-JP" sz="1200" kern="1200" dirty="0" smtClean="0">
                        <a:solidFill>
                          <a:schemeClr val="dk1"/>
                        </a:solidFill>
                        <a:effectLst/>
                        <a:latin typeface="メイリオ" panose="020B0604030504040204" pitchFamily="50" charset="-128"/>
                        <a:ea typeface="メイリオ" panose="020B0604030504040204" pitchFamily="50" charset="-128"/>
                        <a:cs typeface="+mn-cs"/>
                      </a:endParaRPr>
                    </a:p>
                    <a:p>
                      <a:pPr>
                        <a:lnSpc>
                          <a:spcPts val="2000"/>
                        </a:lnSpc>
                      </a:pP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する</a:t>
                      </a:r>
                      <a:r>
                        <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rPr>
                        <a:t>とともに、</a:t>
                      </a:r>
                      <a:r>
                        <a:rPr kumimoji="1" lang="ja-JP" altLang="ja-JP" sz="1200" u="none" kern="1200" dirty="0">
                          <a:solidFill>
                            <a:schemeClr val="dk1"/>
                          </a:solidFill>
                          <a:effectLst/>
                          <a:latin typeface="メイリオ" panose="020B0604030504040204" pitchFamily="50" charset="-128"/>
                          <a:ea typeface="メイリオ" panose="020B0604030504040204" pitchFamily="50" charset="-128"/>
                          <a:cs typeface="+mn-cs"/>
                        </a:rPr>
                        <a:t>千里丘陵地区及び泉北丘陵地区におけるまちづくり並び</a:t>
                      </a:r>
                      <a:r>
                        <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rPr>
                        <a:t>に居住者等の利便性を確保する</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こと</a:t>
                      </a:r>
                      <a:r>
                        <a:rPr kumimoji="1" lang="ja-JP" altLang="en-US" sz="1200" kern="1200" dirty="0" smtClean="0">
                          <a:solidFill>
                            <a:schemeClr val="tx1"/>
                          </a:solidFill>
                          <a:effectLst/>
                          <a:latin typeface="メイリオ" panose="020B0604030504040204" pitchFamily="50" charset="-128"/>
                          <a:ea typeface="メイリオ" panose="020B0604030504040204" pitchFamily="50" charset="-128"/>
                          <a:cs typeface="+mn-cs"/>
                        </a:rPr>
                        <a:t>を</a:t>
                      </a:r>
                      <a:r>
                        <a:rPr kumimoji="1" lang="ja-JP" altLang="en-US" sz="1200" kern="1200" dirty="0" smtClean="0">
                          <a:solidFill>
                            <a:srgbClr val="FF0000"/>
                          </a:solidFill>
                          <a:effectLst/>
                          <a:latin typeface="メイリオ" panose="020B0604030504040204" pitchFamily="50" charset="-128"/>
                          <a:ea typeface="メイリオ" panose="020B0604030504040204" pitchFamily="50" charset="-128"/>
                          <a:cs typeface="+mn-cs"/>
                        </a:rPr>
                        <a:t>　</a:t>
                      </a:r>
                      <a:endParaRPr kumimoji="1" lang="en-US" altLang="ja-JP" sz="1200" kern="1200" dirty="0" smtClean="0">
                        <a:solidFill>
                          <a:srgbClr val="FF0000"/>
                        </a:solidFill>
                        <a:effectLst/>
                        <a:latin typeface="メイリオ" panose="020B0604030504040204" pitchFamily="50" charset="-128"/>
                        <a:ea typeface="メイリオ" panose="020B0604030504040204" pitchFamily="50" charset="-128"/>
                        <a:cs typeface="+mn-cs"/>
                      </a:endParaRPr>
                    </a:p>
                    <a:p>
                      <a:pPr>
                        <a:lnSpc>
                          <a:spcPts val="2000"/>
                        </a:lnSpc>
                      </a:pPr>
                      <a:r>
                        <a:rPr kumimoji="1" lang="ja-JP" altLang="en-US" sz="1200" kern="1200" dirty="0" smtClean="0">
                          <a:solidFill>
                            <a:srgbClr val="FF0000"/>
                          </a:solidFill>
                          <a:effectLst/>
                          <a:latin typeface="メイリオ" panose="020B0604030504040204" pitchFamily="50" charset="-128"/>
                          <a:ea typeface="メイリオ" panose="020B0604030504040204" pitchFamily="50" charset="-128"/>
                          <a:cs typeface="+mn-cs"/>
                        </a:rPr>
                        <a:t>　</a:t>
                      </a:r>
                      <a:r>
                        <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rPr>
                        <a:t>目的</a:t>
                      </a:r>
                      <a:r>
                        <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rPr>
                        <a:t>とする</a:t>
                      </a:r>
                      <a:r>
                        <a:rPr kumimoji="1" lang="ja-JP" altLang="en-US" sz="12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012092"/>
                  </a:ext>
                </a:extLst>
              </a:tr>
              <a:tr h="424202">
                <a:tc v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　称</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pPr>
                      <a:r>
                        <a:rPr kumimoji="1" lang="ja-JP" altLang="en-US" sz="1200"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rPr>
                        <a:t>公益財団法人　大阪府都市整備推進センター</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150237"/>
                  </a:ext>
                </a:extLst>
              </a:tr>
              <a:tr h="490268">
                <a:tc v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主たる事務所の所在地：大阪府大阪市（現</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都整センター、堺筋本町）　</a:t>
                      </a:r>
                      <a:endPar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460829"/>
                  </a:ext>
                </a:extLst>
              </a:tr>
              <a:tr h="424202">
                <a:tc v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　員</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mn-cs"/>
                        </a:rPr>
                        <a:t>理事長</a:t>
                      </a:r>
                      <a:r>
                        <a:rPr kumimoji="1" lang="ja-JP" altLang="en-US" sz="1200" kern="1200" dirty="0" smtClean="0">
                          <a:solidFill>
                            <a:schemeClr val="tx1"/>
                          </a:solidFill>
                          <a:effectLst/>
                          <a:latin typeface="メイリオ" panose="020B0604030504040204" pitchFamily="50" charset="-128"/>
                          <a:ea typeface="メイリオ" panose="020B0604030504040204" pitchFamily="50" charset="-128"/>
                          <a:cs typeface="+mn-cs"/>
                        </a:rPr>
                        <a:t>１</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mn-cs"/>
                        </a:rPr>
                        <a:t>名</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、常務</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mn-cs"/>
                        </a:rPr>
                        <a:t>理事</a:t>
                      </a:r>
                      <a:r>
                        <a:rPr kumimoji="1" lang="ja-JP" altLang="en-US" sz="1200" kern="1200" dirty="0" smtClean="0">
                          <a:solidFill>
                            <a:schemeClr val="tx1"/>
                          </a:solidFill>
                          <a:effectLst/>
                          <a:latin typeface="メイリオ" panose="020B0604030504040204" pitchFamily="50" charset="-128"/>
                          <a:ea typeface="メイリオ" panose="020B0604030504040204" pitchFamily="50" charset="-128"/>
                          <a:cs typeface="+mn-cs"/>
                        </a:rPr>
                        <a:t>２名　</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　</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mn-cs"/>
                        </a:rPr>
                        <a:t>※現在</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の常勤役員数</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都整センター</a:t>
                      </a:r>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2</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名</a:t>
                      </a:r>
                      <a:r>
                        <a:rPr kumimoji="1" lang="ja-JP" altLang="en-US" sz="120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タウン財団</a:t>
                      </a:r>
                      <a:r>
                        <a:rPr kumimoji="1" lang="en-US" altLang="ja-JP" sz="1200" kern="1200" dirty="0">
                          <a:solidFill>
                            <a:schemeClr val="tx1"/>
                          </a:solidFill>
                          <a:effectLst/>
                          <a:latin typeface="メイリオ" panose="020B0604030504040204" pitchFamily="50" charset="-128"/>
                          <a:ea typeface="メイリオ" panose="020B0604030504040204" pitchFamily="50" charset="-128"/>
                          <a:cs typeface="+mn-cs"/>
                        </a:rPr>
                        <a:t>2</a:t>
                      </a:r>
                      <a:r>
                        <a:rPr kumimoji="1" lang="ja-JP" altLang="ja-JP" sz="1200" kern="1200" dirty="0">
                          <a:solidFill>
                            <a:schemeClr val="tx1"/>
                          </a:solidFill>
                          <a:effectLst/>
                          <a:latin typeface="メイリオ" panose="020B0604030504040204" pitchFamily="50" charset="-128"/>
                          <a:ea typeface="メイリオ" panose="020B0604030504040204" pitchFamily="50" charset="-128"/>
                          <a:cs typeface="+mn-cs"/>
                        </a:rPr>
                        <a:t>名</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516889"/>
                  </a:ext>
                </a:extLst>
              </a:tr>
              <a:tr h="3547062">
                <a:tc vMerge="1">
                  <a:txBody>
                    <a:bodyP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　業</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まちづくりに関する調査研究、研修、普及啓発、指導及び相談</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まちづくりに関する情報の収集及び提供</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まちくづりに関する調査、計画、測量、積算、施工管理等の受託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住民等のまちづくり活動に関する支援</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阪南</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区における埋立造成と造成地のまちづくり事業</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u="none" dirty="0">
                          <a:latin typeface="メイリオ" panose="020B0604030504040204" pitchFamily="50" charset="-128"/>
                          <a:ea typeface="メイリオ" panose="020B0604030504040204" pitchFamily="50" charset="-128"/>
                          <a:cs typeface="メイリオ" panose="020B0604030504040204" pitchFamily="50" charset="-128"/>
                        </a:rPr>
                        <a:t>千里丘陵及び泉北丘陵地区における活性化支援事業の実施</a:t>
                      </a:r>
                      <a:endParaRPr kumimoji="1" lang="en-US" altLang="ja-JP" sz="1200" u="none"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u="none"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u="none"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u="none" dirty="0">
                          <a:latin typeface="メイリオ" panose="020B0604030504040204" pitchFamily="50" charset="-128"/>
                          <a:ea typeface="メイリオ" panose="020B0604030504040204" pitchFamily="50" charset="-128"/>
                          <a:cs typeface="メイリオ" panose="020B0604030504040204" pitchFamily="50" charset="-128"/>
                        </a:rPr>
                        <a:t>）　千里丘陵及び泉北丘陵地区における公共公益その他居住者等の利便に供するための施設の管理運営</a:t>
                      </a:r>
                      <a:endParaRPr kumimoji="1" lang="en-US" altLang="ja-JP" sz="1200" u="none"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u="none"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u="none"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u="none" dirty="0">
                          <a:latin typeface="メイリオ" panose="020B0604030504040204" pitchFamily="50" charset="-128"/>
                          <a:ea typeface="メイリオ" panose="020B0604030504040204" pitchFamily="50" charset="-128"/>
                          <a:cs typeface="メイリオ" panose="020B0604030504040204" pitchFamily="50" charset="-128"/>
                        </a:rPr>
                        <a:t>）　大阪北摂霊園の管理運営</a:t>
                      </a:r>
                      <a:endParaRPr kumimoji="1" lang="en-US" altLang="ja-JP" sz="1200" u="none"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地方公共団体が所管する道路施設の維持管理に関する調査、設計、積算及び施工管理等の支援並び</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研修、指導</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及び相談</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公共用地の有効活用による都市環境の改善に関する事業</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その他この法人の目的を達成するために必要な事業</a:t>
                      </a:r>
                      <a:endParaRPr kumimoji="1" lang="ja-JP" altLang="ja-JP" sz="1200" kern="1200" dirty="0">
                        <a:solidFill>
                          <a:schemeClr val="dk1"/>
                        </a:solidFill>
                        <a:effectLst/>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424642"/>
                  </a:ext>
                </a:extLst>
              </a:tr>
            </a:tbl>
          </a:graphicData>
        </a:graphic>
      </p:graphicFrame>
      <p:sp>
        <p:nvSpPr>
          <p:cNvPr id="5" name="スライド番号プレースホルダー 7"/>
          <p:cNvSpPr>
            <a:spLocks noGrp="1"/>
          </p:cNvSpPr>
          <p:nvPr>
            <p:ph type="sldNum" sz="quarter" idx="12"/>
          </p:nvPr>
        </p:nvSpPr>
        <p:spPr>
          <a:xfrm>
            <a:off x="8735615" y="6528816"/>
            <a:ext cx="408384" cy="329184"/>
          </a:xfrm>
        </p:spPr>
        <p:txBody>
          <a:bodyPr/>
          <a:lstStyle/>
          <a:p>
            <a:pPr algn="ctr"/>
            <a:r>
              <a:rPr lang="en-US" altLang="ja-JP" sz="1200" b="0" dirty="0">
                <a:solidFill>
                  <a:schemeClr val="tx1"/>
                </a:solidFill>
                <a:latin typeface="+mj-lt"/>
              </a:rPr>
              <a:t>7</a:t>
            </a:r>
            <a:endParaRPr kumimoji="1" lang="ja-JP" altLang="en-US" sz="1200" b="0" dirty="0">
              <a:solidFill>
                <a:schemeClr val="tx1"/>
              </a:solidFill>
              <a:latin typeface="+mj-lt"/>
            </a:endParaRPr>
          </a:p>
        </p:txBody>
      </p:sp>
    </p:spTree>
    <p:extLst>
      <p:ext uri="{BB962C8B-B14F-4D97-AF65-F5344CB8AC3E}">
        <p14:creationId xmlns:p14="http://schemas.microsoft.com/office/powerpoint/2010/main" val="1872738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bodyPr rtlCol="0" anchor="ctr"/>
      <a:lstStyle>
        <a:defPPr algn="ctr">
          <a:defRPr sz="2800" b="1" dirty="0" smtClean="0">
            <a:latin typeface="メイリオ" panose="020B0604030504040204" pitchFamily="50" charset="-128"/>
            <a:ea typeface="メイリオ" panose="020B0604030504040204" pitchFamily="50" charset="-128"/>
          </a:defRPr>
        </a:defP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663</Words>
  <Application>Microsoft Office PowerPoint</Application>
  <PresentationFormat>画面に合わせる (4:3)</PresentationFormat>
  <Paragraphs>442</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Meiryo UI</vt:lpstr>
      <vt:lpstr>ＭＳ Ｐゴシック</vt:lpstr>
      <vt:lpstr>メイリオ</vt:lpstr>
      <vt:lpstr>Arial</vt:lpstr>
      <vt:lpstr>Calibri</vt:lpstr>
      <vt:lpstr>クラリティ</vt:lpstr>
      <vt:lpstr>公益財団法人 大阪府都市整備推進センター 一般財団法人 大阪府タウン管理財団 法人統合に関する計画（案）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2019-12-04T00:39:53Z</dcterms:created>
  <dcterms:modified xsi:type="dcterms:W3CDTF">2019-12-04T00:42:08Z</dcterms:modified>
</cp:coreProperties>
</file>