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Lst>
  <p:notesMasterIdLst>
    <p:notesMasterId r:id="rId43"/>
  </p:notesMasterIdLst>
  <p:sldIdLst>
    <p:sldId id="635" r:id="rId3"/>
    <p:sldId id="628" r:id="rId4"/>
    <p:sldId id="258" r:id="rId5"/>
    <p:sldId id="513" r:id="rId6"/>
    <p:sldId id="269" r:id="rId7"/>
    <p:sldId id="570" r:id="rId8"/>
    <p:sldId id="626" r:id="rId9"/>
    <p:sldId id="578" r:id="rId10"/>
    <p:sldId id="583" r:id="rId11"/>
    <p:sldId id="589" r:id="rId12"/>
    <p:sldId id="571" r:id="rId13"/>
    <p:sldId id="314" r:id="rId14"/>
    <p:sldId id="627" r:id="rId15"/>
    <p:sldId id="612" r:id="rId16"/>
    <p:sldId id="619" r:id="rId17"/>
    <p:sldId id="631" r:id="rId18"/>
    <p:sldId id="293" r:id="rId19"/>
    <p:sldId id="482" r:id="rId20"/>
    <p:sldId id="613" r:id="rId21"/>
    <p:sldId id="614" r:id="rId22"/>
    <p:sldId id="620" r:id="rId23"/>
    <p:sldId id="622" r:id="rId24"/>
    <p:sldId id="625" r:id="rId25"/>
    <p:sldId id="592" r:id="rId26"/>
    <p:sldId id="630" r:id="rId27"/>
    <p:sldId id="632" r:id="rId28"/>
    <p:sldId id="602" r:id="rId29"/>
    <p:sldId id="524" r:id="rId30"/>
    <p:sldId id="522" r:id="rId31"/>
    <p:sldId id="590" r:id="rId32"/>
    <p:sldId id="308" r:id="rId33"/>
    <p:sldId id="336" r:id="rId34"/>
    <p:sldId id="546" r:id="rId35"/>
    <p:sldId id="515" r:id="rId36"/>
    <p:sldId id="335" r:id="rId37"/>
    <p:sldId id="634" r:id="rId38"/>
    <p:sldId id="502" r:id="rId39"/>
    <p:sldId id="599" r:id="rId40"/>
    <p:sldId id="633" r:id="rId41"/>
    <p:sldId id="609" r:id="rId4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3" autoAdjust="0"/>
    <p:restoredTop sz="94660"/>
  </p:normalViewPr>
  <p:slideViewPr>
    <p:cSldViewPr snapToGrid="0">
      <p:cViewPr varScale="1">
        <p:scale>
          <a:sx n="74" d="100"/>
          <a:sy n="74" d="100"/>
        </p:scale>
        <p:origin x="124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小規模</c:v>
                </c:pt>
              </c:strCache>
            </c:strRef>
          </c:tx>
          <c:spPr>
            <a:solidFill>
              <a:schemeClr val="accent1">
                <a:lumMod val="75000"/>
              </a:schemeClr>
            </a:solidFill>
            <a:ln>
              <a:solidFill>
                <a:schemeClr val="tx2"/>
              </a:solidFill>
            </a:ln>
            <a:effectLst/>
          </c:spPr>
          <c:invertIfNegative val="0"/>
          <c:dLbls>
            <c:numFmt formatCode="#,##0_);[Red]\(#,##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製造業</c:v>
                </c:pt>
                <c:pt idx="1">
                  <c:v>卸・小売</c:v>
                </c:pt>
                <c:pt idx="2">
                  <c:v>サービス業等</c:v>
                </c:pt>
              </c:strCache>
            </c:strRef>
          </c:cat>
          <c:val>
            <c:numRef>
              <c:f>Sheet1!$B$2:$B$4</c:f>
              <c:numCache>
                <c:formatCode>General</c:formatCode>
                <c:ptCount val="3"/>
                <c:pt idx="0">
                  <c:v>57060</c:v>
                </c:pt>
                <c:pt idx="1">
                  <c:v>108564</c:v>
                </c:pt>
                <c:pt idx="2">
                  <c:v>290570</c:v>
                </c:pt>
              </c:numCache>
            </c:numRef>
          </c:val>
          <c:extLst>
            <c:ext xmlns:c16="http://schemas.microsoft.com/office/drawing/2014/chart" uri="{C3380CC4-5D6E-409C-BE32-E72D297353CC}">
              <c16:uniqueId val="{00000000-B37D-4571-8E32-0F6459994123}"/>
            </c:ext>
          </c:extLst>
        </c:ser>
        <c:ser>
          <c:idx val="1"/>
          <c:order val="1"/>
          <c:tx>
            <c:strRef>
              <c:f>Sheet1!$C$1</c:f>
              <c:strCache>
                <c:ptCount val="1"/>
                <c:pt idx="0">
                  <c:v>中規模</c:v>
                </c:pt>
              </c:strCache>
            </c:strRef>
          </c:tx>
          <c:spPr>
            <a:solidFill>
              <a:schemeClr val="accent1">
                <a:lumMod val="60000"/>
                <a:lumOff val="40000"/>
              </a:schemeClr>
            </a:solidFill>
            <a:ln>
              <a:solidFill>
                <a:schemeClr val="tx2"/>
              </a:solidFill>
            </a:ln>
            <a:effectLst/>
          </c:spPr>
          <c:invertIfNegative val="0"/>
          <c:dLbls>
            <c:numFmt formatCode="#,##0_);[Red]\(#,##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製造業</c:v>
                </c:pt>
                <c:pt idx="1">
                  <c:v>卸・小売</c:v>
                </c:pt>
                <c:pt idx="2">
                  <c:v>サービス業等</c:v>
                </c:pt>
              </c:strCache>
            </c:strRef>
          </c:cat>
          <c:val>
            <c:numRef>
              <c:f>Sheet1!$C$2:$C$4</c:f>
              <c:numCache>
                <c:formatCode>General</c:formatCode>
                <c:ptCount val="3"/>
                <c:pt idx="0">
                  <c:v>5923</c:v>
                </c:pt>
                <c:pt idx="1">
                  <c:v>94008</c:v>
                </c:pt>
                <c:pt idx="2">
                  <c:v>100551</c:v>
                </c:pt>
              </c:numCache>
            </c:numRef>
          </c:val>
          <c:extLst>
            <c:ext xmlns:c16="http://schemas.microsoft.com/office/drawing/2014/chart" uri="{C3380CC4-5D6E-409C-BE32-E72D297353CC}">
              <c16:uniqueId val="{00000001-B37D-4571-8E32-0F6459994123}"/>
            </c:ext>
          </c:extLst>
        </c:ser>
        <c:ser>
          <c:idx val="2"/>
          <c:order val="2"/>
          <c:tx>
            <c:strRef>
              <c:f>Sheet1!$D$1</c:f>
              <c:strCache>
                <c:ptCount val="1"/>
                <c:pt idx="0">
                  <c:v>大企業</c:v>
                </c:pt>
              </c:strCache>
            </c:strRef>
          </c:tx>
          <c:spPr>
            <a:solidFill>
              <a:schemeClr val="bg1"/>
            </a:solidFill>
            <a:ln>
              <a:solidFill>
                <a:schemeClr val="tx2"/>
              </a:solidFill>
            </a:ln>
            <a:effectLst/>
          </c:spPr>
          <c:invertIfNegative val="0"/>
          <c:cat>
            <c:strRef>
              <c:f>Sheet1!$A$2:$A$4</c:f>
              <c:strCache>
                <c:ptCount val="3"/>
                <c:pt idx="0">
                  <c:v>製造業</c:v>
                </c:pt>
                <c:pt idx="1">
                  <c:v>卸・小売</c:v>
                </c:pt>
                <c:pt idx="2">
                  <c:v>サービス業等</c:v>
                </c:pt>
              </c:strCache>
            </c:strRef>
          </c:cat>
          <c:val>
            <c:numRef>
              <c:f>Sheet1!$D$2:$D$4</c:f>
              <c:numCache>
                <c:formatCode>General</c:formatCode>
                <c:ptCount val="3"/>
                <c:pt idx="0">
                  <c:v>157</c:v>
                </c:pt>
                <c:pt idx="1">
                  <c:v>1931</c:v>
                </c:pt>
                <c:pt idx="2">
                  <c:v>3206</c:v>
                </c:pt>
              </c:numCache>
            </c:numRef>
          </c:val>
          <c:extLst>
            <c:ext xmlns:c16="http://schemas.microsoft.com/office/drawing/2014/chart" uri="{C3380CC4-5D6E-409C-BE32-E72D297353CC}">
              <c16:uniqueId val="{00000002-B37D-4571-8E32-0F6459994123}"/>
            </c:ext>
          </c:extLst>
        </c:ser>
        <c:dLbls>
          <c:showLegendKey val="0"/>
          <c:showVal val="0"/>
          <c:showCatName val="0"/>
          <c:showSerName val="0"/>
          <c:showPercent val="0"/>
          <c:showBubbleSize val="0"/>
        </c:dLbls>
        <c:gapWidth val="80"/>
        <c:overlap val="100"/>
        <c:serLines>
          <c:spPr>
            <a:ln w="9525" cap="flat" cmpd="sng" algn="ctr">
              <a:solidFill>
                <a:schemeClr val="tx1">
                  <a:lumMod val="35000"/>
                  <a:lumOff val="65000"/>
                </a:schemeClr>
              </a:solidFill>
              <a:round/>
            </a:ln>
            <a:effectLst/>
          </c:spPr>
        </c:serLines>
        <c:axId val="471499112"/>
        <c:axId val="471500680"/>
      </c:barChart>
      <c:catAx>
        <c:axId val="471499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1500680"/>
        <c:crosses val="autoZero"/>
        <c:auto val="1"/>
        <c:lblAlgn val="ctr"/>
        <c:lblOffset val="100"/>
        <c:noMultiLvlLbl val="0"/>
      </c:catAx>
      <c:valAx>
        <c:axId val="471500680"/>
        <c:scaling>
          <c:orientation val="minMax"/>
          <c:max val="400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1499112"/>
        <c:crosses val="autoZero"/>
        <c:crossBetween val="between"/>
        <c:majorUnit val="100000"/>
        <c:dispUnits>
          <c:builtInUnit val="thousands"/>
        </c:dispUnits>
      </c:valAx>
      <c:spPr>
        <a:noFill/>
        <a:ln>
          <a:noFill/>
        </a:ln>
        <a:effectLst/>
      </c:spPr>
    </c:plotArea>
    <c:legend>
      <c:legendPos val="r"/>
      <c:layout>
        <c:manualLayout>
          <c:xMode val="edge"/>
          <c:yMode val="edge"/>
          <c:x val="0.73696297931907939"/>
          <c:y val="0.2230342193502543"/>
          <c:w val="0.21826238327750652"/>
          <c:h val="0.26858050128318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00">
          <a:solidFill>
            <a:schemeClr val="tx1"/>
          </a:solidFill>
          <a:latin typeface="Meiryo UI" panose="020B0604030504040204" pitchFamily="50" charset="-128"/>
          <a:ea typeface="Meiryo UI" panose="020B0604030504040204" pitchFamily="50" charset="-128"/>
        </a:defRPr>
      </a:pPr>
      <a:endParaRPr lang="ja-JP"/>
    </a:p>
  </c:txPr>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都府県</c:v>
                </c:pt>
              </c:strCache>
            </c:strRef>
          </c:tx>
          <c:spPr>
            <a:solidFill>
              <a:schemeClr val="accent1"/>
            </a:solidFill>
            <a:ln>
              <a:solidFill>
                <a:schemeClr val="accent1"/>
              </a:solidFill>
            </a:ln>
            <a:effectLst/>
          </c:spPr>
          <c:invertIfNegative val="0"/>
          <c:cat>
            <c:strRef>
              <c:f>Sheet1!$A$2:$A$5</c:f>
              <c:strCache>
                <c:ptCount val="4"/>
                <c:pt idx="0">
                  <c:v>東京</c:v>
                </c:pt>
                <c:pt idx="1">
                  <c:v>神奈川</c:v>
                </c:pt>
                <c:pt idx="2">
                  <c:v>京都</c:v>
                </c:pt>
                <c:pt idx="3">
                  <c:v>大阪</c:v>
                </c:pt>
              </c:strCache>
            </c:strRef>
          </c:cat>
          <c:val>
            <c:numRef>
              <c:f>Sheet1!$B$2:$B$5</c:f>
              <c:numCache>
                <c:formatCode>General</c:formatCode>
                <c:ptCount val="4"/>
                <c:pt idx="0">
                  <c:v>11404</c:v>
                </c:pt>
                <c:pt idx="1">
                  <c:v>2775</c:v>
                </c:pt>
                <c:pt idx="2">
                  <c:v>2847</c:v>
                </c:pt>
                <c:pt idx="3">
                  <c:v>3737</c:v>
                </c:pt>
              </c:numCache>
            </c:numRef>
          </c:val>
          <c:extLst>
            <c:ext xmlns:c16="http://schemas.microsoft.com/office/drawing/2014/chart" uri="{C3380CC4-5D6E-409C-BE32-E72D297353CC}">
              <c16:uniqueId val="{00000000-62C7-4893-AB27-E35841B9BF7E}"/>
            </c:ext>
          </c:extLst>
        </c:ser>
        <c:ser>
          <c:idx val="1"/>
          <c:order val="1"/>
          <c:tx>
            <c:strRef>
              <c:f>Sheet1!$C$1</c:f>
              <c:strCache>
                <c:ptCount val="1"/>
                <c:pt idx="0">
                  <c:v>県庁所在地市</c:v>
                </c:pt>
              </c:strCache>
            </c:strRef>
          </c:tx>
          <c:spPr>
            <a:pattFill prst="pct20">
              <a:fgClr>
                <a:schemeClr val="accent1"/>
              </a:fgClr>
              <a:bgClr>
                <a:schemeClr val="bg1"/>
              </a:bgClr>
            </a:pattFill>
            <a:ln>
              <a:solidFill>
                <a:schemeClr val="accent1"/>
              </a:solidFill>
            </a:ln>
            <a:effectLst/>
          </c:spPr>
          <c:invertIfNegative val="0"/>
          <c:cat>
            <c:strRef>
              <c:f>Sheet1!$A$2:$A$5</c:f>
              <c:strCache>
                <c:ptCount val="4"/>
                <c:pt idx="0">
                  <c:v>東京</c:v>
                </c:pt>
                <c:pt idx="1">
                  <c:v>神奈川</c:v>
                </c:pt>
                <c:pt idx="2">
                  <c:v>京都</c:v>
                </c:pt>
                <c:pt idx="3">
                  <c:v>大阪</c:v>
                </c:pt>
              </c:strCache>
            </c:strRef>
          </c:cat>
          <c:val>
            <c:numRef>
              <c:f>Sheet1!$C$2:$C$5</c:f>
              <c:numCache>
                <c:formatCode>General</c:formatCode>
                <c:ptCount val="4"/>
                <c:pt idx="1">
                  <c:v>1973</c:v>
                </c:pt>
                <c:pt idx="2">
                  <c:v>1768</c:v>
                </c:pt>
                <c:pt idx="3">
                  <c:v>1258</c:v>
                </c:pt>
              </c:numCache>
            </c:numRef>
          </c:val>
          <c:extLst>
            <c:ext xmlns:c16="http://schemas.microsoft.com/office/drawing/2014/chart" uri="{C3380CC4-5D6E-409C-BE32-E72D297353CC}">
              <c16:uniqueId val="{00000001-62C7-4893-AB27-E35841B9BF7E}"/>
            </c:ext>
          </c:extLst>
        </c:ser>
        <c:dLbls>
          <c:showLegendKey val="0"/>
          <c:showVal val="0"/>
          <c:showCatName val="0"/>
          <c:showSerName val="0"/>
          <c:showPercent val="0"/>
          <c:showBubbleSize val="0"/>
        </c:dLbls>
        <c:gapWidth val="100"/>
        <c:overlap val="100"/>
        <c:axId val="474755992"/>
        <c:axId val="474756384"/>
      </c:barChart>
      <c:catAx>
        <c:axId val="474755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4756384"/>
        <c:crosses val="autoZero"/>
        <c:auto val="1"/>
        <c:lblAlgn val="ctr"/>
        <c:lblOffset val="100"/>
        <c:noMultiLvlLbl val="0"/>
      </c:catAx>
      <c:valAx>
        <c:axId val="4747563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74755992"/>
        <c:crosses val="autoZero"/>
        <c:crossBetween val="between"/>
        <c:dispUnits>
          <c:builtInUnit val="hundreds"/>
        </c:dispUnits>
      </c:valAx>
      <c:spPr>
        <a:noFill/>
        <a:ln>
          <a:noFill/>
        </a:ln>
        <a:effectLst/>
      </c:spPr>
    </c:plotArea>
    <c:legend>
      <c:legendPos val="r"/>
      <c:layout>
        <c:manualLayout>
          <c:xMode val="edge"/>
          <c:yMode val="edge"/>
          <c:x val="0.59718466353677624"/>
          <c:y val="1.9133251698126092E-2"/>
          <c:w val="0.39797574334898278"/>
          <c:h val="0.18629982989908656"/>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東京都</c:v>
                </c:pt>
              </c:strCache>
            </c:strRef>
          </c:tx>
          <c:spPr>
            <a:ln w="22225" cap="rnd">
              <a:solidFill>
                <a:srgbClr val="FF0000"/>
              </a:solidFill>
              <a:round/>
            </a:ln>
            <a:effectLst/>
          </c:spPr>
          <c:marker>
            <c:symbol val="none"/>
          </c:marker>
          <c:dLbls>
            <c:numFmt formatCode="#,##0.0_);[Red]\(#,##0.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Sheet1!$A$2:$A$8</c:f>
              <c:strCache>
                <c:ptCount val="7"/>
                <c:pt idx="0">
                  <c:v>2012</c:v>
                </c:pt>
                <c:pt idx="1">
                  <c:v>2013</c:v>
                </c:pt>
                <c:pt idx="2">
                  <c:v>2014</c:v>
                </c:pt>
                <c:pt idx="3">
                  <c:v>2015</c:v>
                </c:pt>
                <c:pt idx="4">
                  <c:v>2016</c:v>
                </c:pt>
                <c:pt idx="5">
                  <c:v>2017</c:v>
                </c:pt>
                <c:pt idx="6">
                  <c:v>2018予</c:v>
                </c:pt>
              </c:strCache>
            </c:strRef>
          </c:cat>
          <c:val>
            <c:numRef>
              <c:f>Sheet1!$B$2:$B$8</c:f>
              <c:numCache>
                <c:formatCode>#,##0_ </c:formatCode>
                <c:ptCount val="7"/>
                <c:pt idx="0" formatCode="#,##0_);[Red]\(#,##0\)">
                  <c:v>7361855286</c:v>
                </c:pt>
                <c:pt idx="1">
                  <c:v>5879574696</c:v>
                </c:pt>
                <c:pt idx="2" formatCode="General">
                  <c:v>6031507539</c:v>
                </c:pt>
                <c:pt idx="3" formatCode="General">
                  <c:v>9498160485</c:v>
                </c:pt>
                <c:pt idx="4" formatCode="General">
                  <c:v>12392179187</c:v>
                </c:pt>
                <c:pt idx="5" formatCode="General">
                  <c:v>12009516699</c:v>
                </c:pt>
                <c:pt idx="6" formatCode="General">
                  <c:v>11404224770.249905</c:v>
                </c:pt>
              </c:numCache>
            </c:numRef>
          </c:val>
          <c:smooth val="0"/>
          <c:extLst>
            <c:ext xmlns:c16="http://schemas.microsoft.com/office/drawing/2014/chart" uri="{C3380CC4-5D6E-409C-BE32-E72D297353CC}">
              <c16:uniqueId val="{00000000-F490-48FB-84E9-F8F05AB0640E}"/>
            </c:ext>
          </c:extLst>
        </c:ser>
        <c:ser>
          <c:idx val="1"/>
          <c:order val="1"/>
          <c:tx>
            <c:strRef>
              <c:f>Sheet1!$C$1</c:f>
              <c:strCache>
                <c:ptCount val="1"/>
                <c:pt idx="0">
                  <c:v>大阪府</c:v>
                </c:pt>
              </c:strCache>
            </c:strRef>
          </c:tx>
          <c:spPr>
            <a:ln w="38100" cap="rnd">
              <a:solidFill>
                <a:schemeClr val="tx1"/>
              </a:solidFill>
              <a:prstDash val="sysDot"/>
              <a:round/>
            </a:ln>
            <a:effectLst/>
          </c:spPr>
          <c:marker>
            <c:symbol val="none"/>
          </c:marker>
          <c:cat>
            <c:strRef>
              <c:f>Sheet1!$A$2:$A$8</c:f>
              <c:strCache>
                <c:ptCount val="7"/>
                <c:pt idx="0">
                  <c:v>2012</c:v>
                </c:pt>
                <c:pt idx="1">
                  <c:v>2013</c:v>
                </c:pt>
                <c:pt idx="2">
                  <c:v>2014</c:v>
                </c:pt>
                <c:pt idx="3">
                  <c:v>2015</c:v>
                </c:pt>
                <c:pt idx="4">
                  <c:v>2016</c:v>
                </c:pt>
                <c:pt idx="5">
                  <c:v>2017</c:v>
                </c:pt>
                <c:pt idx="6">
                  <c:v>2018予</c:v>
                </c:pt>
              </c:strCache>
            </c:strRef>
          </c:cat>
          <c:val>
            <c:numRef>
              <c:f>Sheet1!$C$2:$C$8</c:f>
              <c:numCache>
                <c:formatCode>#,##0_);[Red]\(#,##0\)</c:formatCode>
                <c:ptCount val="7"/>
                <c:pt idx="0">
                  <c:v>7539105976</c:v>
                </c:pt>
                <c:pt idx="1">
                  <c:v>5650773866</c:v>
                </c:pt>
                <c:pt idx="2" formatCode="General">
                  <c:v>5742714851</c:v>
                </c:pt>
                <c:pt idx="3" formatCode="General">
                  <c:v>5322096141</c:v>
                </c:pt>
                <c:pt idx="4" formatCode="General">
                  <c:v>4785406106</c:v>
                </c:pt>
                <c:pt idx="5" formatCode="General">
                  <c:v>3866701971</c:v>
                </c:pt>
                <c:pt idx="6" formatCode="General">
                  <c:v>3737236000</c:v>
                </c:pt>
              </c:numCache>
            </c:numRef>
          </c:val>
          <c:smooth val="0"/>
          <c:extLst>
            <c:ext xmlns:c16="http://schemas.microsoft.com/office/drawing/2014/chart" uri="{C3380CC4-5D6E-409C-BE32-E72D297353CC}">
              <c16:uniqueId val="{00000001-F490-48FB-84E9-F8F05AB0640E}"/>
            </c:ext>
          </c:extLst>
        </c:ser>
        <c:ser>
          <c:idx val="2"/>
          <c:order val="2"/>
          <c:tx>
            <c:strRef>
              <c:f>Sheet1!$D$1</c:f>
              <c:strCache>
                <c:ptCount val="1"/>
                <c:pt idx="0">
                  <c:v>大阪市</c:v>
                </c:pt>
              </c:strCache>
            </c:strRef>
          </c:tx>
          <c:spPr>
            <a:ln w="22225" cap="rnd">
              <a:solidFill>
                <a:schemeClr val="tx1"/>
              </a:solidFill>
              <a:prstDash val="sysDash"/>
              <a:round/>
            </a:ln>
            <a:effectLst/>
          </c:spPr>
          <c:marker>
            <c:symbol val="none"/>
          </c:marker>
          <c:cat>
            <c:strRef>
              <c:f>Sheet1!$A$2:$A$8</c:f>
              <c:strCache>
                <c:ptCount val="7"/>
                <c:pt idx="0">
                  <c:v>2012</c:v>
                </c:pt>
                <c:pt idx="1">
                  <c:v>2013</c:v>
                </c:pt>
                <c:pt idx="2">
                  <c:v>2014</c:v>
                </c:pt>
                <c:pt idx="3">
                  <c:v>2015</c:v>
                </c:pt>
                <c:pt idx="4">
                  <c:v>2016</c:v>
                </c:pt>
                <c:pt idx="5">
                  <c:v>2017</c:v>
                </c:pt>
                <c:pt idx="6">
                  <c:v>2018予</c:v>
                </c:pt>
              </c:strCache>
            </c:strRef>
          </c:cat>
          <c:val>
            <c:numRef>
              <c:f>Sheet1!$D$2:$D$8</c:f>
              <c:numCache>
                <c:formatCode>#,##0_);[Red]\(#,##0\)</c:formatCode>
                <c:ptCount val="7"/>
                <c:pt idx="0">
                  <c:v>1559550838</c:v>
                </c:pt>
                <c:pt idx="1">
                  <c:v>1228534738</c:v>
                </c:pt>
                <c:pt idx="2" formatCode="General">
                  <c:v>1165434952</c:v>
                </c:pt>
                <c:pt idx="3" formatCode="General">
                  <c:v>1170602359</c:v>
                </c:pt>
                <c:pt idx="4" formatCode="General">
                  <c:v>1229334967</c:v>
                </c:pt>
                <c:pt idx="5" formatCode="General">
                  <c:v>1233640286</c:v>
                </c:pt>
                <c:pt idx="6" formatCode="General">
                  <c:v>1257964558</c:v>
                </c:pt>
              </c:numCache>
            </c:numRef>
          </c:val>
          <c:smooth val="0"/>
          <c:extLst>
            <c:ext xmlns:c16="http://schemas.microsoft.com/office/drawing/2014/chart" uri="{C3380CC4-5D6E-409C-BE32-E72D297353CC}">
              <c16:uniqueId val="{00000002-F490-48FB-84E9-F8F05AB0640E}"/>
            </c:ext>
          </c:extLst>
        </c:ser>
        <c:ser>
          <c:idx val="3"/>
          <c:order val="3"/>
          <c:tx>
            <c:strRef>
              <c:f>Sheet1!$E$1</c:f>
              <c:strCache>
                <c:ptCount val="1"/>
                <c:pt idx="0">
                  <c:v>府市合計</c:v>
                </c:pt>
              </c:strCache>
            </c:strRef>
          </c:tx>
          <c:spPr>
            <a:ln w="38100" cap="rnd">
              <a:solidFill>
                <a:schemeClr val="tx1"/>
              </a:solidFill>
              <a:round/>
            </a:ln>
            <a:effectLst/>
          </c:spPr>
          <c:marker>
            <c:symbol val="none"/>
          </c:marker>
          <c:dLbls>
            <c:numFmt formatCode="#,##0.0_);[Red]\(#,##0.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Sheet1!$A$2:$A$8</c:f>
              <c:strCache>
                <c:ptCount val="7"/>
                <c:pt idx="0">
                  <c:v>2012</c:v>
                </c:pt>
                <c:pt idx="1">
                  <c:v>2013</c:v>
                </c:pt>
                <c:pt idx="2">
                  <c:v>2014</c:v>
                </c:pt>
                <c:pt idx="3">
                  <c:v>2015</c:v>
                </c:pt>
                <c:pt idx="4">
                  <c:v>2016</c:v>
                </c:pt>
                <c:pt idx="5">
                  <c:v>2017</c:v>
                </c:pt>
                <c:pt idx="6">
                  <c:v>2018予</c:v>
                </c:pt>
              </c:strCache>
            </c:strRef>
          </c:cat>
          <c:val>
            <c:numRef>
              <c:f>Sheet1!$E$2:$E$8</c:f>
              <c:numCache>
                <c:formatCode>General</c:formatCode>
                <c:ptCount val="7"/>
                <c:pt idx="0">
                  <c:v>9098656814</c:v>
                </c:pt>
                <c:pt idx="1">
                  <c:v>6879308604</c:v>
                </c:pt>
                <c:pt idx="2">
                  <c:v>6908149803</c:v>
                </c:pt>
                <c:pt idx="3">
                  <c:v>6492698500</c:v>
                </c:pt>
                <c:pt idx="4">
                  <c:v>6014741073</c:v>
                </c:pt>
                <c:pt idx="5">
                  <c:v>5100342257</c:v>
                </c:pt>
                <c:pt idx="6">
                  <c:v>4995200558</c:v>
                </c:pt>
              </c:numCache>
            </c:numRef>
          </c:val>
          <c:smooth val="0"/>
          <c:extLst>
            <c:ext xmlns:c16="http://schemas.microsoft.com/office/drawing/2014/chart" uri="{C3380CC4-5D6E-409C-BE32-E72D297353CC}">
              <c16:uniqueId val="{00000003-F490-48FB-84E9-F8F05AB0640E}"/>
            </c:ext>
          </c:extLst>
        </c:ser>
        <c:dLbls>
          <c:showLegendKey val="0"/>
          <c:showVal val="0"/>
          <c:showCatName val="0"/>
          <c:showSerName val="0"/>
          <c:showPercent val="0"/>
          <c:showBubbleSize val="0"/>
        </c:dLbls>
        <c:smooth val="0"/>
        <c:axId val="474757560"/>
        <c:axId val="474754424"/>
      </c:lineChart>
      <c:catAx>
        <c:axId val="474757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solidFill>
                <a:latin typeface="Meiryo UI" panose="020B0604030504040204" pitchFamily="50" charset="-128"/>
                <a:ea typeface="Meiryo UI" panose="020B0604030504040204" pitchFamily="50" charset="-128"/>
                <a:cs typeface="+mn-cs"/>
              </a:defRPr>
            </a:pPr>
            <a:endParaRPr lang="ja-JP"/>
          </a:p>
        </c:txPr>
        <c:crossAx val="474754424"/>
        <c:crosses val="autoZero"/>
        <c:auto val="1"/>
        <c:lblAlgn val="ctr"/>
        <c:lblOffset val="100"/>
        <c:noMultiLvlLbl val="0"/>
      </c:catAx>
      <c:valAx>
        <c:axId val="474754424"/>
        <c:scaling>
          <c:orientation val="minMax"/>
        </c:scaling>
        <c:delete val="0"/>
        <c:axPos val="l"/>
        <c:numFmt formatCode="#,##0_);[Red]\(#,##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4757560"/>
        <c:crosses val="autoZero"/>
        <c:crossBetween val="between"/>
        <c:dispUnits>
          <c:builtInUnit val="hundredMillions"/>
        </c:dispUnits>
      </c:valAx>
      <c:spPr>
        <a:noFill/>
        <a:ln>
          <a:noFill/>
        </a:ln>
        <a:effectLst/>
      </c:spPr>
    </c:plotArea>
    <c:plotVisOnly val="1"/>
    <c:dispBlanksAs val="gap"/>
    <c:showDLblsOverMax val="0"/>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2">
                <a:lumMod val="40000"/>
                <a:lumOff val="60000"/>
              </a:schemeClr>
            </a:solidFill>
            <a:ln>
              <a:solidFill>
                <a:schemeClr val="accent2"/>
              </a:solidFill>
            </a:ln>
            <a:effectLst/>
          </c:spPr>
          <c:invertIfNegative val="0"/>
          <c:dPt>
            <c:idx val="0"/>
            <c:invertIfNegative val="0"/>
            <c:bubble3D val="0"/>
            <c:spPr>
              <a:solidFill>
                <a:schemeClr val="accent2"/>
              </a:solidFill>
              <a:ln>
                <a:solidFill>
                  <a:schemeClr val="accent2"/>
                </a:solidFill>
              </a:ln>
              <a:effectLst/>
            </c:spPr>
            <c:extLst>
              <c:ext xmlns:c16="http://schemas.microsoft.com/office/drawing/2014/chart" uri="{C3380CC4-5D6E-409C-BE32-E72D297353CC}">
                <c16:uniqueId val="{00000001-C0C3-43AA-9141-8D280D843328}"/>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大阪府</c:v>
                </c:pt>
                <c:pt idx="1">
                  <c:v>愛知県</c:v>
                </c:pt>
                <c:pt idx="2">
                  <c:v>東京都</c:v>
                </c:pt>
                <c:pt idx="3">
                  <c:v>神奈川県</c:v>
                </c:pt>
                <c:pt idx="4">
                  <c:v>福岡県</c:v>
                </c:pt>
              </c:strCache>
            </c:strRef>
          </c:cat>
          <c:val>
            <c:numRef>
              <c:f>Sheet1!$B$2:$B$6</c:f>
              <c:numCache>
                <c:formatCode>0.00_ </c:formatCode>
                <c:ptCount val="5"/>
                <c:pt idx="0">
                  <c:v>10.342938802238722</c:v>
                </c:pt>
                <c:pt idx="1">
                  <c:v>8.3227786336889427</c:v>
                </c:pt>
                <c:pt idx="2">
                  <c:v>8.2156279409262076</c:v>
                </c:pt>
                <c:pt idx="3">
                  <c:v>7.6419264398183806</c:v>
                </c:pt>
                <c:pt idx="4">
                  <c:v>7.5249355199451866</c:v>
                </c:pt>
              </c:numCache>
            </c:numRef>
          </c:val>
          <c:extLst>
            <c:ext xmlns:c16="http://schemas.microsoft.com/office/drawing/2014/chart" uri="{C3380CC4-5D6E-409C-BE32-E72D297353CC}">
              <c16:uniqueId val="{00000004-C0C3-43AA-9141-8D280D843328}"/>
            </c:ext>
          </c:extLst>
        </c:ser>
        <c:dLbls>
          <c:showLegendKey val="0"/>
          <c:showVal val="0"/>
          <c:showCatName val="0"/>
          <c:showSerName val="0"/>
          <c:showPercent val="0"/>
          <c:showBubbleSize val="0"/>
        </c:dLbls>
        <c:gapWidth val="100"/>
        <c:overlap val="-27"/>
        <c:axId val="471762320"/>
        <c:axId val="471764672"/>
      </c:barChart>
      <c:catAx>
        <c:axId val="47176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1764672"/>
        <c:crosses val="autoZero"/>
        <c:auto val="1"/>
        <c:lblAlgn val="ctr"/>
        <c:lblOffset val="100"/>
        <c:noMultiLvlLbl val="0"/>
      </c:catAx>
      <c:valAx>
        <c:axId val="471764672"/>
        <c:scaling>
          <c:orientation val="minMax"/>
          <c:max val="12"/>
          <c:min val="0"/>
        </c:scaling>
        <c:delete val="0"/>
        <c:axPos val="l"/>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71762320"/>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大阪</c:v>
                </c:pt>
              </c:strCache>
            </c:strRef>
          </c:tx>
          <c:spPr>
            <a:ln w="28575" cap="rnd">
              <a:solidFill>
                <a:schemeClr val="tx1"/>
              </a:solidFill>
              <a:round/>
            </a:ln>
            <a:effectLst/>
          </c:spPr>
          <c:marker>
            <c:symbol val="diamond"/>
            <c:size val="6"/>
            <c:spPr>
              <a:solidFill>
                <a:schemeClr val="tx1"/>
              </a:solidFill>
              <a:ln w="28575">
                <a:solidFill>
                  <a:schemeClr val="tx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Sheet1!$A$2:$A$7</c:f>
              <c:numCache>
                <c:formatCode>General</c:formatCode>
                <c:ptCount val="6"/>
                <c:pt idx="0">
                  <c:v>1990</c:v>
                </c:pt>
                <c:pt idx="1">
                  <c:v>1995</c:v>
                </c:pt>
                <c:pt idx="2">
                  <c:v>2000</c:v>
                </c:pt>
                <c:pt idx="3">
                  <c:v>2005</c:v>
                </c:pt>
                <c:pt idx="4">
                  <c:v>2010</c:v>
                </c:pt>
                <c:pt idx="5">
                  <c:v>2016</c:v>
                </c:pt>
              </c:numCache>
            </c:numRef>
          </c:cat>
          <c:val>
            <c:numRef>
              <c:f>Sheet1!$B$2:$B$7</c:f>
              <c:numCache>
                <c:formatCode>General</c:formatCode>
                <c:ptCount val="6"/>
                <c:pt idx="0">
                  <c:v>54.5</c:v>
                </c:pt>
                <c:pt idx="1">
                  <c:v>55.8</c:v>
                </c:pt>
                <c:pt idx="2">
                  <c:v>56.9</c:v>
                </c:pt>
                <c:pt idx="3">
                  <c:v>57.5</c:v>
                </c:pt>
                <c:pt idx="4">
                  <c:v>57.8</c:v>
                </c:pt>
                <c:pt idx="5">
                  <c:v>58.4</c:v>
                </c:pt>
              </c:numCache>
            </c:numRef>
          </c:val>
          <c:smooth val="0"/>
          <c:extLst>
            <c:ext xmlns:c16="http://schemas.microsoft.com/office/drawing/2014/chart" uri="{C3380CC4-5D6E-409C-BE32-E72D297353CC}">
              <c16:uniqueId val="{00000000-E07C-4659-BFD1-5E3037760AB1}"/>
            </c:ext>
          </c:extLst>
        </c:ser>
        <c:ser>
          <c:idx val="1"/>
          <c:order val="1"/>
          <c:tx>
            <c:strRef>
              <c:f>Sheet1!$C$1</c:f>
              <c:strCache>
                <c:ptCount val="1"/>
                <c:pt idx="0">
                  <c:v>列1</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numRef>
              <c:f>Sheet1!$A$2:$A$7</c:f>
              <c:numCache>
                <c:formatCode>General</c:formatCode>
                <c:ptCount val="6"/>
                <c:pt idx="0">
                  <c:v>1990</c:v>
                </c:pt>
                <c:pt idx="1">
                  <c:v>1995</c:v>
                </c:pt>
                <c:pt idx="2">
                  <c:v>2000</c:v>
                </c:pt>
                <c:pt idx="3">
                  <c:v>2005</c:v>
                </c:pt>
                <c:pt idx="4">
                  <c:v>2010</c:v>
                </c:pt>
                <c:pt idx="5">
                  <c:v>2016</c:v>
                </c:pt>
              </c:numCache>
            </c:numRef>
          </c:cat>
          <c:val>
            <c:numRef>
              <c:f>Sheet1!$C$2:$C$7</c:f>
              <c:numCache>
                <c:formatCode>General</c:formatCode>
                <c:ptCount val="6"/>
              </c:numCache>
            </c:numRef>
          </c:val>
          <c:smooth val="0"/>
          <c:extLst>
            <c:ext xmlns:c16="http://schemas.microsoft.com/office/drawing/2014/chart" uri="{C3380CC4-5D6E-409C-BE32-E72D297353CC}">
              <c16:uniqueId val="{00000001-E07C-4659-BFD1-5E3037760AB1}"/>
            </c:ext>
          </c:extLst>
        </c:ser>
        <c:ser>
          <c:idx val="2"/>
          <c:order val="2"/>
          <c:tx>
            <c:strRef>
              <c:f>Sheet1!$D$1</c:f>
              <c:strCache>
                <c:ptCount val="1"/>
                <c:pt idx="0">
                  <c:v>全国</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numRef>
              <c:f>Sheet1!$A$2:$A$7</c:f>
              <c:numCache>
                <c:formatCode>General</c:formatCode>
                <c:ptCount val="6"/>
                <c:pt idx="0">
                  <c:v>1990</c:v>
                </c:pt>
                <c:pt idx="1">
                  <c:v>1995</c:v>
                </c:pt>
                <c:pt idx="2">
                  <c:v>2000</c:v>
                </c:pt>
                <c:pt idx="3">
                  <c:v>2005</c:v>
                </c:pt>
                <c:pt idx="4">
                  <c:v>2010</c:v>
                </c:pt>
                <c:pt idx="5">
                  <c:v>2016</c:v>
                </c:pt>
              </c:numCache>
            </c:numRef>
          </c:cat>
          <c:val>
            <c:numRef>
              <c:f>Sheet1!$D$2:$D$7</c:f>
              <c:numCache>
                <c:formatCode>General</c:formatCode>
                <c:ptCount val="6"/>
                <c:pt idx="0">
                  <c:v>54</c:v>
                </c:pt>
                <c:pt idx="1">
                  <c:v>55.4</c:v>
                </c:pt>
                <c:pt idx="2">
                  <c:v>56.6</c:v>
                </c:pt>
                <c:pt idx="3">
                  <c:v>57.7</c:v>
                </c:pt>
                <c:pt idx="4">
                  <c:v>58.4</c:v>
                </c:pt>
                <c:pt idx="5">
                  <c:v>59.3</c:v>
                </c:pt>
              </c:numCache>
            </c:numRef>
          </c:val>
          <c:smooth val="0"/>
          <c:extLst>
            <c:ext xmlns:c16="http://schemas.microsoft.com/office/drawing/2014/chart" uri="{C3380CC4-5D6E-409C-BE32-E72D297353CC}">
              <c16:uniqueId val="{00000002-E07C-4659-BFD1-5E3037760AB1}"/>
            </c:ext>
          </c:extLst>
        </c:ser>
        <c:dLbls>
          <c:showLegendKey val="0"/>
          <c:showVal val="0"/>
          <c:showCatName val="0"/>
          <c:showSerName val="0"/>
          <c:showPercent val="0"/>
          <c:showBubbleSize val="0"/>
        </c:dLbls>
        <c:marker val="1"/>
        <c:smooth val="0"/>
        <c:axId val="475594776"/>
        <c:axId val="475595168"/>
      </c:lineChart>
      <c:catAx>
        <c:axId val="475594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160000" spcFirstLastPara="1" vertOverflow="ellipsis" wrap="square" anchor="ctr" anchorCtr="1"/>
          <a:lstStyle/>
          <a:p>
            <a:pPr>
              <a:defRPr sz="900" b="0" i="0" u="none" strike="noStrike" kern="1200" cap="all" spc="120" normalizeH="0" baseline="0">
                <a:solidFill>
                  <a:schemeClr val="tx1"/>
                </a:solidFill>
                <a:latin typeface="Meiryo UI" panose="020B0604030504040204" pitchFamily="50" charset="-128"/>
                <a:ea typeface="Meiryo UI" panose="020B0604030504040204" pitchFamily="50" charset="-128"/>
                <a:cs typeface="+mn-cs"/>
              </a:defRPr>
            </a:pPr>
            <a:endParaRPr lang="ja-JP"/>
          </a:p>
        </c:txPr>
        <c:crossAx val="475595168"/>
        <c:crosses val="autoZero"/>
        <c:auto val="1"/>
        <c:lblAlgn val="ctr"/>
        <c:lblOffset val="100"/>
        <c:noMultiLvlLbl val="0"/>
      </c:catAx>
      <c:valAx>
        <c:axId val="475595168"/>
        <c:scaling>
          <c:orientation val="minMax"/>
          <c:max val="60"/>
          <c:min val="53"/>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5594776"/>
        <c:crosses val="autoZero"/>
        <c:crossBetween val="between"/>
        <c:majorUnit val="1"/>
      </c:valAx>
      <c:spPr>
        <a:noFill/>
        <a:ln>
          <a:noFill/>
        </a:ln>
        <a:effectLst/>
      </c:spPr>
    </c:plotArea>
    <c:legend>
      <c:legendPos val="r"/>
      <c:legendEntry>
        <c:idx val="1"/>
        <c:delete val="1"/>
      </c:legendEntry>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00">
          <a:solidFill>
            <a:schemeClr val="tx1"/>
          </a:solidFill>
          <a:latin typeface="Meiryo UI" panose="020B0604030504040204" pitchFamily="50" charset="-128"/>
          <a:ea typeface="Meiryo UI" panose="020B0604030504040204" pitchFamily="50" charset="-128"/>
        </a:defRPr>
      </a:pPr>
      <a:endParaRPr lang="ja-JP"/>
    </a:p>
  </c:txPr>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numFmt formatCode="#,##0.0_);[Red]\(#,##0.0\)" sourceLinked="0"/>
            <c:spPr>
              <a:noFill/>
              <a:ln>
                <a:noFill/>
              </a:ln>
              <a:effectLst/>
            </c:spPr>
            <c:txPr>
              <a:bodyPr rot="-27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顧問税理士等</c:v>
                </c:pt>
                <c:pt idx="1">
                  <c:v>親族・知人</c:v>
                </c:pt>
                <c:pt idx="2">
                  <c:v>取引金融機関</c:v>
                </c:pt>
                <c:pt idx="3">
                  <c:v>他社経営者</c:v>
                </c:pt>
                <c:pt idx="4">
                  <c:v>役員・従業員</c:v>
                </c:pt>
                <c:pt idx="5">
                  <c:v>取引先経営者</c:v>
                </c:pt>
                <c:pt idx="6">
                  <c:v>経営コンサル</c:v>
                </c:pt>
                <c:pt idx="7">
                  <c:v>顧問以外税理士</c:v>
                </c:pt>
                <c:pt idx="8">
                  <c:v>M&amp;A仲介業者</c:v>
                </c:pt>
                <c:pt idx="9">
                  <c:v>弁護士</c:v>
                </c:pt>
                <c:pt idx="10">
                  <c:v>商工会議所</c:v>
                </c:pt>
                <c:pt idx="11">
                  <c:v>事業引継支援C</c:v>
                </c:pt>
                <c:pt idx="12">
                  <c:v>よろず支援拠点</c:v>
                </c:pt>
              </c:strCache>
            </c:strRef>
          </c:cat>
          <c:val>
            <c:numRef>
              <c:f>Sheet1!$B$2:$B$14</c:f>
              <c:numCache>
                <c:formatCode>General</c:formatCode>
                <c:ptCount val="13"/>
                <c:pt idx="0">
                  <c:v>59.07821229050279</c:v>
                </c:pt>
                <c:pt idx="1">
                  <c:v>43.415340086830682</c:v>
                </c:pt>
                <c:pt idx="2">
                  <c:v>42.263610315186249</c:v>
                </c:pt>
                <c:pt idx="3">
                  <c:v>33.883058470764624</c:v>
                </c:pt>
                <c:pt idx="4">
                  <c:v>33.82789317507418</c:v>
                </c:pt>
                <c:pt idx="5">
                  <c:v>28.657616892911008</c:v>
                </c:pt>
                <c:pt idx="6">
                  <c:v>27.051671732522792</c:v>
                </c:pt>
                <c:pt idx="7">
                  <c:v>20.092024539877301</c:v>
                </c:pt>
                <c:pt idx="8">
                  <c:v>17.438271604938265</c:v>
                </c:pt>
                <c:pt idx="9">
                  <c:v>14.599686028257452</c:v>
                </c:pt>
                <c:pt idx="10">
                  <c:v>9.0909090909090935</c:v>
                </c:pt>
                <c:pt idx="11">
                  <c:v>4.4657097288676226</c:v>
                </c:pt>
                <c:pt idx="12">
                  <c:v>2.5559105431309916</c:v>
                </c:pt>
              </c:numCache>
            </c:numRef>
          </c:val>
          <c:extLst>
            <c:ext xmlns:c16="http://schemas.microsoft.com/office/drawing/2014/chart" uri="{C3380CC4-5D6E-409C-BE32-E72D297353CC}">
              <c16:uniqueId val="{00000000-B352-4A2F-867F-E7B4716844B4}"/>
            </c:ext>
          </c:extLst>
        </c:ser>
        <c:dLbls>
          <c:showLegendKey val="0"/>
          <c:showVal val="0"/>
          <c:showCatName val="0"/>
          <c:showSerName val="0"/>
          <c:showPercent val="0"/>
          <c:showBubbleSize val="0"/>
        </c:dLbls>
        <c:gapWidth val="100"/>
        <c:overlap val="-27"/>
        <c:axId val="475596736"/>
        <c:axId val="475594384"/>
      </c:barChart>
      <c:catAx>
        <c:axId val="47559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475594384"/>
        <c:crosses val="autoZero"/>
        <c:auto val="1"/>
        <c:lblAlgn val="ctr"/>
        <c:lblOffset val="100"/>
        <c:noMultiLvlLbl val="0"/>
      </c:catAx>
      <c:valAx>
        <c:axId val="4755943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475596736"/>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ja-JP"/>
    </a:p>
  </c:txPr>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25400">
              <a:solidFill>
                <a:schemeClr val="tx1"/>
              </a:solidFill>
            </a:ln>
          </c:spPr>
          <c:dPt>
            <c:idx val="0"/>
            <c:bubble3D val="0"/>
            <c:spPr>
              <a:solidFill>
                <a:schemeClr val="accent2"/>
              </a:solidFill>
              <a:ln w="25400">
                <a:solidFill>
                  <a:schemeClr val="tx1"/>
                </a:solidFill>
              </a:ln>
            </c:spPr>
            <c:extLst>
              <c:ext xmlns:c16="http://schemas.microsoft.com/office/drawing/2014/chart" uri="{C3380CC4-5D6E-409C-BE32-E72D297353CC}">
                <c16:uniqueId val="{00000001-5462-424E-B8D9-73BD25104674}"/>
              </c:ext>
            </c:extLst>
          </c:dPt>
          <c:dPt>
            <c:idx val="1"/>
            <c:bubble3D val="0"/>
            <c:spPr>
              <a:pattFill prst="pct40">
                <a:fgClr>
                  <a:schemeClr val="accent2"/>
                </a:fgClr>
                <a:bgClr>
                  <a:schemeClr val="bg1"/>
                </a:bgClr>
              </a:pattFill>
              <a:ln w="25400">
                <a:solidFill>
                  <a:schemeClr val="tx1"/>
                </a:solidFill>
              </a:ln>
            </c:spPr>
            <c:extLst>
              <c:ext xmlns:c16="http://schemas.microsoft.com/office/drawing/2014/chart" uri="{C3380CC4-5D6E-409C-BE32-E72D297353CC}">
                <c16:uniqueId val="{00000003-5462-424E-B8D9-73BD25104674}"/>
              </c:ext>
            </c:extLst>
          </c:dPt>
          <c:dLbls>
            <c:delete val="1"/>
          </c:dLbls>
          <c:cat>
            <c:strRef>
              <c:f>Sheet1!$A$2:$A$3</c:f>
              <c:strCache>
                <c:ptCount val="2"/>
                <c:pt idx="0">
                  <c:v>製造業</c:v>
                </c:pt>
                <c:pt idx="1">
                  <c:v>非製造業</c:v>
                </c:pt>
              </c:strCache>
            </c:strRef>
          </c:cat>
          <c:val>
            <c:numRef>
              <c:f>Sheet1!$B$2:$B$3</c:f>
              <c:numCache>
                <c:formatCode>General</c:formatCode>
                <c:ptCount val="2"/>
                <c:pt idx="0">
                  <c:v>30.4</c:v>
                </c:pt>
                <c:pt idx="1">
                  <c:v>69.599999999999994</c:v>
                </c:pt>
              </c:numCache>
            </c:numRef>
          </c:val>
          <c:extLst>
            <c:ext xmlns:c16="http://schemas.microsoft.com/office/drawing/2014/chart" uri="{C3380CC4-5D6E-409C-BE32-E72D297353CC}">
              <c16:uniqueId val="{00000004-5462-424E-B8D9-73BD25104674}"/>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noFill/>
    <a:ln w="15875">
      <a:noFill/>
    </a:ln>
  </c:spPr>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25400">
              <a:solidFill>
                <a:schemeClr val="tx1"/>
              </a:solidFill>
            </a:ln>
          </c:spPr>
          <c:dPt>
            <c:idx val="0"/>
            <c:bubble3D val="0"/>
            <c:spPr>
              <a:solidFill>
                <a:schemeClr val="accent2"/>
              </a:solidFill>
              <a:ln w="25400">
                <a:solidFill>
                  <a:schemeClr val="tx1"/>
                </a:solidFill>
              </a:ln>
            </c:spPr>
            <c:extLst>
              <c:ext xmlns:c16="http://schemas.microsoft.com/office/drawing/2014/chart" uri="{C3380CC4-5D6E-409C-BE32-E72D297353CC}">
                <c16:uniqueId val="{00000001-3D75-4A0D-AA1A-08DCA1B17546}"/>
              </c:ext>
            </c:extLst>
          </c:dPt>
          <c:dPt>
            <c:idx val="1"/>
            <c:bubble3D val="0"/>
            <c:spPr>
              <a:pattFill prst="pct40">
                <a:fgClr>
                  <a:schemeClr val="accent2"/>
                </a:fgClr>
                <a:bgClr>
                  <a:schemeClr val="bg1"/>
                </a:bgClr>
              </a:pattFill>
              <a:ln w="25400">
                <a:solidFill>
                  <a:schemeClr val="tx1"/>
                </a:solidFill>
              </a:ln>
            </c:spPr>
            <c:extLst>
              <c:ext xmlns:c16="http://schemas.microsoft.com/office/drawing/2014/chart" uri="{C3380CC4-5D6E-409C-BE32-E72D297353CC}">
                <c16:uniqueId val="{00000003-3D75-4A0D-AA1A-08DCA1B17546}"/>
              </c:ext>
            </c:extLst>
          </c:dPt>
          <c:dLbls>
            <c:delete val="1"/>
          </c:dLbls>
          <c:cat>
            <c:strRef>
              <c:f>Sheet2!$A$2:$A$3</c:f>
              <c:strCache>
                <c:ptCount val="2"/>
                <c:pt idx="0">
                  <c:v>市域内</c:v>
                </c:pt>
                <c:pt idx="1">
                  <c:v>市域外</c:v>
                </c:pt>
              </c:strCache>
            </c:strRef>
          </c:cat>
          <c:val>
            <c:numRef>
              <c:f>Sheet2!$B$2:$B$3</c:f>
              <c:numCache>
                <c:formatCode>General</c:formatCode>
                <c:ptCount val="2"/>
                <c:pt idx="0">
                  <c:v>55.2</c:v>
                </c:pt>
                <c:pt idx="1">
                  <c:v>44.8</c:v>
                </c:pt>
              </c:numCache>
            </c:numRef>
          </c:val>
          <c:extLst>
            <c:ext xmlns:c16="http://schemas.microsoft.com/office/drawing/2014/chart" uri="{C3380CC4-5D6E-409C-BE32-E72D297353CC}">
              <c16:uniqueId val="{00000004-3D75-4A0D-AA1A-08DCA1B17546}"/>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noFill/>
    <a:ln w="15875">
      <a:noFill/>
    </a:ln>
  </c:spPr>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25400">
              <a:solidFill>
                <a:schemeClr val="tx1"/>
              </a:solidFill>
            </a:ln>
          </c:spPr>
          <c:dPt>
            <c:idx val="0"/>
            <c:bubble3D val="0"/>
            <c:spPr>
              <a:solidFill>
                <a:schemeClr val="accent2"/>
              </a:solidFill>
              <a:ln w="25400">
                <a:solidFill>
                  <a:schemeClr val="tx1"/>
                </a:solidFill>
              </a:ln>
            </c:spPr>
            <c:extLst>
              <c:ext xmlns:c16="http://schemas.microsoft.com/office/drawing/2014/chart" uri="{C3380CC4-5D6E-409C-BE32-E72D297353CC}">
                <c16:uniqueId val="{00000001-94BA-442F-A4F6-F4B5AADBADE2}"/>
              </c:ext>
            </c:extLst>
          </c:dPt>
          <c:dPt>
            <c:idx val="1"/>
            <c:bubble3D val="0"/>
            <c:spPr>
              <a:pattFill prst="pct40">
                <a:fgClr>
                  <a:schemeClr val="accent2"/>
                </a:fgClr>
                <a:bgClr>
                  <a:schemeClr val="bg1"/>
                </a:bgClr>
              </a:pattFill>
              <a:ln w="25400">
                <a:solidFill>
                  <a:schemeClr val="tx1"/>
                </a:solidFill>
              </a:ln>
            </c:spPr>
            <c:extLst>
              <c:ext xmlns:c16="http://schemas.microsoft.com/office/drawing/2014/chart" uri="{C3380CC4-5D6E-409C-BE32-E72D297353CC}">
                <c16:uniqueId val="{00000003-94BA-442F-A4F6-F4B5AADBADE2}"/>
              </c:ext>
            </c:extLst>
          </c:dPt>
          <c:dLbls>
            <c:delete val="1"/>
          </c:dLbls>
          <c:cat>
            <c:strRef>
              <c:f>Sheet3!$A$2:$A$3</c:f>
              <c:strCache>
                <c:ptCount val="2"/>
                <c:pt idx="0">
                  <c:v>市域内</c:v>
                </c:pt>
                <c:pt idx="1">
                  <c:v>市域外</c:v>
                </c:pt>
              </c:strCache>
            </c:strRef>
          </c:cat>
          <c:val>
            <c:numRef>
              <c:f>Sheet3!$B$2:$B$3</c:f>
              <c:numCache>
                <c:formatCode>General</c:formatCode>
                <c:ptCount val="2"/>
                <c:pt idx="0">
                  <c:v>965</c:v>
                </c:pt>
                <c:pt idx="1">
                  <c:v>1218</c:v>
                </c:pt>
              </c:numCache>
            </c:numRef>
          </c:val>
          <c:extLst>
            <c:ext xmlns:c16="http://schemas.microsoft.com/office/drawing/2014/chart" uri="{C3380CC4-5D6E-409C-BE32-E72D297353CC}">
              <c16:uniqueId val="{00000004-94BA-442F-A4F6-F4B5AADBADE2}"/>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noFill/>
    <a:ln w="15875">
      <a:noFill/>
    </a:ln>
  </c:spPr>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25400">
              <a:solidFill>
                <a:schemeClr val="tx1"/>
              </a:solidFill>
            </a:ln>
          </c:spPr>
          <c:dPt>
            <c:idx val="0"/>
            <c:bubble3D val="0"/>
            <c:spPr>
              <a:solidFill>
                <a:schemeClr val="accent2"/>
              </a:solidFill>
              <a:ln w="25400">
                <a:solidFill>
                  <a:schemeClr val="tx1"/>
                </a:solidFill>
              </a:ln>
            </c:spPr>
            <c:extLst>
              <c:ext xmlns:c16="http://schemas.microsoft.com/office/drawing/2014/chart" uri="{C3380CC4-5D6E-409C-BE32-E72D297353CC}">
                <c16:uniqueId val="{00000001-0946-412A-9152-A2A8366E7A64}"/>
              </c:ext>
            </c:extLst>
          </c:dPt>
          <c:dPt>
            <c:idx val="1"/>
            <c:bubble3D val="0"/>
            <c:spPr>
              <a:pattFill prst="pct40">
                <a:fgClr>
                  <a:schemeClr val="accent2"/>
                </a:fgClr>
                <a:bgClr>
                  <a:schemeClr val="bg1"/>
                </a:bgClr>
              </a:pattFill>
              <a:ln w="25400">
                <a:solidFill>
                  <a:schemeClr val="tx1"/>
                </a:solidFill>
              </a:ln>
            </c:spPr>
            <c:extLst>
              <c:ext xmlns:c16="http://schemas.microsoft.com/office/drawing/2014/chart" uri="{C3380CC4-5D6E-409C-BE32-E72D297353CC}">
                <c16:uniqueId val="{00000003-0946-412A-9152-A2A8366E7A64}"/>
              </c:ext>
            </c:extLst>
          </c:dPt>
          <c:dLbls>
            <c:delete val="1"/>
          </c:dLbls>
          <c:cat>
            <c:strRef>
              <c:f>Sheet4!$A$2:$A$3</c:f>
              <c:strCache>
                <c:ptCount val="2"/>
                <c:pt idx="0">
                  <c:v>製造業</c:v>
                </c:pt>
                <c:pt idx="1">
                  <c:v>非製造業</c:v>
                </c:pt>
              </c:strCache>
            </c:strRef>
          </c:cat>
          <c:val>
            <c:numRef>
              <c:f>Sheet4!$B$2:$B$3</c:f>
              <c:numCache>
                <c:formatCode>General</c:formatCode>
                <c:ptCount val="2"/>
                <c:pt idx="0">
                  <c:v>269</c:v>
                </c:pt>
                <c:pt idx="1">
                  <c:v>446</c:v>
                </c:pt>
              </c:numCache>
            </c:numRef>
          </c:val>
          <c:extLst>
            <c:ext xmlns:c16="http://schemas.microsoft.com/office/drawing/2014/chart" uri="{C3380CC4-5D6E-409C-BE32-E72D297353CC}">
              <c16:uniqueId val="{00000004-0946-412A-9152-A2A8366E7A64}"/>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noFill/>
    <a:ln w="15875">
      <a:noFill/>
    </a:ln>
  </c:sp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小規模</c:v>
                </c:pt>
              </c:strCache>
            </c:strRef>
          </c:tx>
          <c:spPr>
            <a:solidFill>
              <a:schemeClr val="accent1">
                <a:lumMod val="75000"/>
              </a:schemeClr>
            </a:solidFill>
            <a:ln>
              <a:solidFill>
                <a:schemeClr val="tx2"/>
              </a:solidFill>
            </a:ln>
            <a:effectLst/>
          </c:spPr>
          <c:invertIfNegative val="0"/>
          <c:dLbls>
            <c:numFmt formatCode="#,##0_);[Red]\(#,##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製造業</c:v>
                </c:pt>
                <c:pt idx="1">
                  <c:v>卸・小売</c:v>
                </c:pt>
                <c:pt idx="2">
                  <c:v>サービス業等</c:v>
                </c:pt>
              </c:strCache>
            </c:strRef>
          </c:cat>
          <c:val>
            <c:numRef>
              <c:f>Sheet1!$B$2:$B$4</c:f>
              <c:numCache>
                <c:formatCode>General</c:formatCode>
                <c:ptCount val="3"/>
                <c:pt idx="0">
                  <c:v>245762</c:v>
                </c:pt>
                <c:pt idx="1">
                  <c:v>245756</c:v>
                </c:pt>
                <c:pt idx="2">
                  <c:v>609958</c:v>
                </c:pt>
              </c:numCache>
            </c:numRef>
          </c:val>
          <c:extLst>
            <c:ext xmlns:c16="http://schemas.microsoft.com/office/drawing/2014/chart" uri="{C3380CC4-5D6E-409C-BE32-E72D297353CC}">
              <c16:uniqueId val="{00000000-3521-4B47-BFEF-35BF721CF7C6}"/>
            </c:ext>
          </c:extLst>
        </c:ser>
        <c:ser>
          <c:idx val="1"/>
          <c:order val="1"/>
          <c:tx>
            <c:strRef>
              <c:f>Sheet1!$C$1</c:f>
              <c:strCache>
                <c:ptCount val="1"/>
                <c:pt idx="0">
                  <c:v>中規模</c:v>
                </c:pt>
              </c:strCache>
            </c:strRef>
          </c:tx>
          <c:spPr>
            <a:solidFill>
              <a:schemeClr val="accent1">
                <a:lumMod val="60000"/>
                <a:lumOff val="40000"/>
              </a:schemeClr>
            </a:solidFill>
            <a:ln>
              <a:solidFill>
                <a:schemeClr val="tx2"/>
              </a:solidFill>
            </a:ln>
            <a:effectLst/>
          </c:spPr>
          <c:invertIfNegative val="0"/>
          <c:dLbls>
            <c:numFmt formatCode="0_);[Red]\(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製造業</c:v>
                </c:pt>
                <c:pt idx="1">
                  <c:v>卸・小売</c:v>
                </c:pt>
                <c:pt idx="2">
                  <c:v>サービス業等</c:v>
                </c:pt>
              </c:strCache>
            </c:strRef>
          </c:cat>
          <c:val>
            <c:numRef>
              <c:f>Sheet1!$C$2:$C$4</c:f>
              <c:numCache>
                <c:formatCode>General</c:formatCode>
                <c:ptCount val="3"/>
                <c:pt idx="0">
                  <c:v>295824</c:v>
                </c:pt>
                <c:pt idx="1">
                  <c:v>460510</c:v>
                </c:pt>
                <c:pt idx="2">
                  <c:v>1612177</c:v>
                </c:pt>
              </c:numCache>
            </c:numRef>
          </c:val>
          <c:extLst>
            <c:ext xmlns:c16="http://schemas.microsoft.com/office/drawing/2014/chart" uri="{C3380CC4-5D6E-409C-BE32-E72D297353CC}">
              <c16:uniqueId val="{00000001-3521-4B47-BFEF-35BF721CF7C6}"/>
            </c:ext>
          </c:extLst>
        </c:ser>
        <c:ser>
          <c:idx val="2"/>
          <c:order val="2"/>
          <c:tx>
            <c:strRef>
              <c:f>Sheet1!$D$1</c:f>
              <c:strCache>
                <c:ptCount val="1"/>
                <c:pt idx="0">
                  <c:v>大企業</c:v>
                </c:pt>
              </c:strCache>
            </c:strRef>
          </c:tx>
          <c:spPr>
            <a:solidFill>
              <a:schemeClr val="bg1"/>
            </a:solidFill>
            <a:ln>
              <a:solidFill>
                <a:schemeClr val="tx2"/>
              </a:solidFill>
            </a:ln>
            <a:effectLst/>
          </c:spPr>
          <c:invertIfNegative val="0"/>
          <c:cat>
            <c:strRef>
              <c:f>Sheet1!$A$2:$A$4</c:f>
              <c:strCache>
                <c:ptCount val="3"/>
                <c:pt idx="0">
                  <c:v>製造業</c:v>
                </c:pt>
                <c:pt idx="1">
                  <c:v>卸・小売</c:v>
                </c:pt>
                <c:pt idx="2">
                  <c:v>サービス業等</c:v>
                </c:pt>
              </c:strCache>
            </c:strRef>
          </c:cat>
          <c:val>
            <c:numRef>
              <c:f>Sheet1!$D$2:$D$4</c:f>
              <c:numCache>
                <c:formatCode>General</c:formatCode>
                <c:ptCount val="3"/>
                <c:pt idx="0">
                  <c:v>111452</c:v>
                </c:pt>
                <c:pt idx="1">
                  <c:v>279139</c:v>
                </c:pt>
                <c:pt idx="2">
                  <c:v>867082</c:v>
                </c:pt>
              </c:numCache>
            </c:numRef>
          </c:val>
          <c:extLst>
            <c:ext xmlns:c16="http://schemas.microsoft.com/office/drawing/2014/chart" uri="{C3380CC4-5D6E-409C-BE32-E72D297353CC}">
              <c16:uniqueId val="{00000002-3521-4B47-BFEF-35BF721CF7C6}"/>
            </c:ext>
          </c:extLst>
        </c:ser>
        <c:dLbls>
          <c:showLegendKey val="0"/>
          <c:showVal val="0"/>
          <c:showCatName val="0"/>
          <c:showSerName val="0"/>
          <c:showPercent val="0"/>
          <c:showBubbleSize val="0"/>
        </c:dLbls>
        <c:gapWidth val="80"/>
        <c:overlap val="100"/>
        <c:serLines>
          <c:spPr>
            <a:ln w="9525" cap="flat" cmpd="sng" algn="ctr">
              <a:solidFill>
                <a:schemeClr val="tx1">
                  <a:lumMod val="35000"/>
                  <a:lumOff val="65000"/>
                </a:schemeClr>
              </a:solidFill>
              <a:round/>
            </a:ln>
            <a:effectLst/>
          </c:spPr>
        </c:serLines>
        <c:axId val="328657392"/>
        <c:axId val="328657784"/>
      </c:barChart>
      <c:catAx>
        <c:axId val="32865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28657784"/>
        <c:crosses val="autoZero"/>
        <c:auto val="1"/>
        <c:lblAlgn val="ctr"/>
        <c:lblOffset val="100"/>
        <c:noMultiLvlLbl val="0"/>
      </c:catAx>
      <c:valAx>
        <c:axId val="3286577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28657392"/>
        <c:crosses val="autoZero"/>
        <c:crossBetween val="between"/>
        <c:dispUnits>
          <c:builtInUnit val="thousands"/>
        </c:dispUnits>
      </c:valAx>
      <c:spPr>
        <a:noFill/>
        <a:ln>
          <a:noFill/>
        </a:ln>
        <a:effectLst/>
      </c:spPr>
    </c:plotArea>
    <c:legend>
      <c:legendPos val="r"/>
      <c:layout>
        <c:manualLayout>
          <c:xMode val="edge"/>
          <c:yMode val="edge"/>
          <c:x val="0.74213651621828869"/>
          <c:y val="0.23486943759063009"/>
          <c:w val="0.19986965071159585"/>
          <c:h val="0.2679839839499563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00">
          <a:solidFill>
            <a:schemeClr val="tx1"/>
          </a:solidFill>
          <a:latin typeface="Meiryo UI" panose="020B0604030504040204" pitchFamily="50" charset="-128"/>
          <a:ea typeface="Meiryo UI" panose="020B0604030504040204" pitchFamily="50" charset="-128"/>
        </a:defRPr>
      </a:pPr>
      <a:endParaRPr lang="ja-JP"/>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chemeClr val="tx2"/>
              </a:solidFill>
            </a:ln>
          </c:spPr>
          <c:dPt>
            <c:idx val="0"/>
            <c:bubble3D val="0"/>
            <c:spPr>
              <a:solidFill>
                <a:schemeClr val="accent1">
                  <a:lumMod val="75000"/>
                </a:schemeClr>
              </a:solidFill>
              <a:ln w="19050">
                <a:solidFill>
                  <a:schemeClr val="tx2"/>
                </a:solidFill>
              </a:ln>
              <a:effectLst/>
            </c:spPr>
            <c:extLst>
              <c:ext xmlns:c16="http://schemas.microsoft.com/office/drawing/2014/chart" uri="{C3380CC4-5D6E-409C-BE32-E72D297353CC}">
                <c16:uniqueId val="{00000001-7FFF-462F-B9A0-B78EC3726D41}"/>
              </c:ext>
            </c:extLst>
          </c:dPt>
          <c:dPt>
            <c:idx val="1"/>
            <c:bubble3D val="0"/>
            <c:spPr>
              <a:solidFill>
                <a:schemeClr val="accent1">
                  <a:lumMod val="40000"/>
                  <a:lumOff val="60000"/>
                </a:schemeClr>
              </a:solidFill>
              <a:ln w="19050">
                <a:solidFill>
                  <a:schemeClr val="tx2"/>
                </a:solidFill>
              </a:ln>
              <a:effectLst/>
            </c:spPr>
            <c:extLst>
              <c:ext xmlns:c16="http://schemas.microsoft.com/office/drawing/2014/chart" uri="{C3380CC4-5D6E-409C-BE32-E72D297353CC}">
                <c16:uniqueId val="{00000003-7FFF-462F-B9A0-B78EC3726D41}"/>
              </c:ext>
            </c:extLst>
          </c:dPt>
          <c:dPt>
            <c:idx val="2"/>
            <c:bubble3D val="0"/>
            <c:spPr>
              <a:solidFill>
                <a:schemeClr val="bg1"/>
              </a:solidFill>
              <a:ln w="19050">
                <a:solidFill>
                  <a:schemeClr val="tx2"/>
                </a:solidFill>
              </a:ln>
              <a:effectLst/>
            </c:spPr>
            <c:extLst>
              <c:ext xmlns:c16="http://schemas.microsoft.com/office/drawing/2014/chart" uri="{C3380CC4-5D6E-409C-BE32-E72D297353CC}">
                <c16:uniqueId val="{00000005-7FFF-462F-B9A0-B78EC3726D41}"/>
              </c:ext>
            </c:extLst>
          </c:dPt>
          <c:dLbls>
            <c:dLbl>
              <c:idx val="0"/>
              <c:layout>
                <c:manualLayout>
                  <c:x val="1.943207342773615E-2"/>
                  <c:y val="-5.8161856355480393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FFF-462F-B9A0-B78EC3726D41}"/>
                </c:ext>
              </c:extLst>
            </c:dLbl>
            <c:dLbl>
              <c:idx val="1"/>
              <c:layout>
                <c:manualLayout>
                  <c:x val="4.5341504664717563E-2"/>
                  <c:y val="-8.7242784533220666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7FFF-462F-B9A0-B78EC3726D41}"/>
                </c:ext>
              </c:extLst>
            </c:dLbl>
            <c:dLbl>
              <c:idx val="2"/>
              <c:layout>
                <c:manualLayout>
                  <c:x val="-4.5341504664717681E-2"/>
                  <c:y val="-0.126017355436874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7FFF-462F-B9A0-B78EC3726D4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1~19</c:v>
                </c:pt>
                <c:pt idx="1">
                  <c:v>19~49</c:v>
                </c:pt>
                <c:pt idx="2">
                  <c:v>50~</c:v>
                </c:pt>
              </c:strCache>
            </c:strRef>
          </c:cat>
          <c:val>
            <c:numRef>
              <c:f>Sheet1!$B$2:$B$4</c:f>
              <c:numCache>
                <c:formatCode>General</c:formatCode>
                <c:ptCount val="3"/>
                <c:pt idx="0">
                  <c:v>6980772</c:v>
                </c:pt>
                <c:pt idx="1">
                  <c:v>4792002</c:v>
                </c:pt>
                <c:pt idx="2">
                  <c:v>12084028</c:v>
                </c:pt>
              </c:numCache>
            </c:numRef>
          </c:val>
          <c:extLst>
            <c:ext xmlns:c16="http://schemas.microsoft.com/office/drawing/2014/chart" uri="{C3380CC4-5D6E-409C-BE32-E72D297353CC}">
              <c16:uniqueId val="{00000006-7FFF-462F-B9A0-B78EC3726D4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155021510780409E-2"/>
          <c:y val="5.1257089554680363E-2"/>
          <c:w val="0.75189999075781067"/>
          <c:h val="0.81593549404953614"/>
        </c:manualLayout>
      </c:layout>
      <c:lineChart>
        <c:grouping val="standard"/>
        <c:varyColors val="0"/>
        <c:ser>
          <c:idx val="0"/>
          <c:order val="0"/>
          <c:tx>
            <c:strRef>
              <c:f>Sheet1!$B$1</c:f>
              <c:strCache>
                <c:ptCount val="1"/>
                <c:pt idx="0">
                  <c:v>大阪</c:v>
                </c:pt>
              </c:strCache>
            </c:strRef>
          </c:tx>
          <c:spPr>
            <a:ln w="38100" cap="rnd">
              <a:solidFill>
                <a:srgbClr val="FF0000"/>
              </a:solidFill>
              <a:round/>
            </a:ln>
            <a:effectLst/>
          </c:spPr>
          <c:marker>
            <c:symbol val="diamond"/>
            <c:size val="6"/>
            <c:spPr>
              <a:solidFill>
                <a:srgbClr val="FF0000"/>
              </a:solidFill>
              <a:ln w="38100">
                <a:solidFill>
                  <a:srgbClr val="FF0000"/>
                </a:solidFill>
                <a:round/>
              </a:ln>
              <a:effectLst/>
            </c:spPr>
          </c:marker>
          <c:dLbls>
            <c:dLbl>
              <c:idx val="3"/>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262-4AE9-B46A-19EA5725A2CA}"/>
                </c:ext>
              </c:extLst>
            </c:dLbl>
            <c:numFmt formatCode="#,##0.00_);[Red]\(#,##0.0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Sheet1!$A$2:$A$5</c:f>
              <c:numCache>
                <c:formatCode>General</c:formatCode>
                <c:ptCount val="4"/>
                <c:pt idx="0">
                  <c:v>2014</c:v>
                </c:pt>
                <c:pt idx="1">
                  <c:v>2015</c:v>
                </c:pt>
                <c:pt idx="2">
                  <c:v>2016</c:v>
                </c:pt>
                <c:pt idx="3">
                  <c:v>2017</c:v>
                </c:pt>
              </c:numCache>
            </c:numRef>
          </c:cat>
          <c:val>
            <c:numRef>
              <c:f>Sheet1!$B$2:$B$5</c:f>
              <c:numCache>
                <c:formatCode>0.00_ </c:formatCode>
                <c:ptCount val="4"/>
                <c:pt idx="0">
                  <c:v>4.925729193597669</c:v>
                </c:pt>
                <c:pt idx="1">
                  <c:v>5.8400184682864893</c:v>
                </c:pt>
                <c:pt idx="2">
                  <c:v>6.5748805844338305</c:v>
                </c:pt>
                <c:pt idx="3" formatCode="#,##0.00_);[Red]\(#,##0.00\)">
                  <c:v>6.3754433863478122</c:v>
                </c:pt>
              </c:numCache>
            </c:numRef>
          </c:val>
          <c:smooth val="0"/>
          <c:extLst>
            <c:ext xmlns:c16="http://schemas.microsoft.com/office/drawing/2014/chart" uri="{C3380CC4-5D6E-409C-BE32-E72D297353CC}">
              <c16:uniqueId val="{00000000-E341-402C-8FB1-E1A2D2982EE8}"/>
            </c:ext>
          </c:extLst>
        </c:ser>
        <c:ser>
          <c:idx val="1"/>
          <c:order val="1"/>
          <c:tx>
            <c:strRef>
              <c:f>Sheet1!$C$1</c:f>
              <c:strCache>
                <c:ptCount val="1"/>
                <c:pt idx="0">
                  <c:v>愛知</c:v>
                </c:pt>
              </c:strCache>
            </c:strRef>
          </c:tx>
          <c:spPr>
            <a:ln w="22225" cap="rnd">
              <a:solidFill>
                <a:schemeClr val="accent6"/>
              </a:solidFill>
              <a:round/>
            </a:ln>
            <a:effectLst/>
          </c:spPr>
          <c:marker>
            <c:symbol val="square"/>
            <c:size val="6"/>
            <c:spPr>
              <a:solidFill>
                <a:schemeClr val="accent6"/>
              </a:solidFill>
              <a:ln w="9525">
                <a:solidFill>
                  <a:schemeClr val="accent6"/>
                </a:solidFill>
                <a:round/>
              </a:ln>
              <a:effectLst/>
            </c:spPr>
          </c:marker>
          <c:dLbls>
            <c:dLbl>
              <c:idx val="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262-4AE9-B46A-19EA5725A2CA}"/>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Sheet1!$A$2:$A$5</c:f>
              <c:numCache>
                <c:formatCode>General</c:formatCode>
                <c:ptCount val="4"/>
                <c:pt idx="0">
                  <c:v>2014</c:v>
                </c:pt>
                <c:pt idx="1">
                  <c:v>2015</c:v>
                </c:pt>
                <c:pt idx="2">
                  <c:v>2016</c:v>
                </c:pt>
                <c:pt idx="3">
                  <c:v>2017</c:v>
                </c:pt>
              </c:numCache>
            </c:numRef>
          </c:cat>
          <c:val>
            <c:numRef>
              <c:f>Sheet1!$C$2:$C$5</c:f>
              <c:numCache>
                <c:formatCode>0.00_ </c:formatCode>
                <c:ptCount val="4"/>
                <c:pt idx="0">
                  <c:v>5.6941202418806398</c:v>
                </c:pt>
                <c:pt idx="1">
                  <c:v>5.981583993632186</c:v>
                </c:pt>
                <c:pt idx="2">
                  <c:v>6.3237505528527196</c:v>
                </c:pt>
                <c:pt idx="3" formatCode="#,##0.00_);[Red]\(#,##0.00\)">
                  <c:v>6.1369480887416641</c:v>
                </c:pt>
              </c:numCache>
            </c:numRef>
          </c:val>
          <c:smooth val="0"/>
          <c:extLst>
            <c:ext xmlns:c16="http://schemas.microsoft.com/office/drawing/2014/chart" uri="{C3380CC4-5D6E-409C-BE32-E72D297353CC}">
              <c16:uniqueId val="{00000001-E341-402C-8FB1-E1A2D2982EE8}"/>
            </c:ext>
          </c:extLst>
        </c:ser>
        <c:ser>
          <c:idx val="2"/>
          <c:order val="2"/>
          <c:tx>
            <c:strRef>
              <c:f>Sheet1!$D$1</c:f>
              <c:strCache>
                <c:ptCount val="1"/>
                <c:pt idx="0">
                  <c:v>東京</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dLbls>
            <c:dLbl>
              <c:idx val="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262-4AE9-B46A-19EA5725A2CA}"/>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Sheet1!$A$2:$A$5</c:f>
              <c:numCache>
                <c:formatCode>General</c:formatCode>
                <c:ptCount val="4"/>
                <c:pt idx="0">
                  <c:v>2014</c:v>
                </c:pt>
                <c:pt idx="1">
                  <c:v>2015</c:v>
                </c:pt>
                <c:pt idx="2">
                  <c:v>2016</c:v>
                </c:pt>
                <c:pt idx="3">
                  <c:v>2017</c:v>
                </c:pt>
              </c:numCache>
            </c:numRef>
          </c:cat>
          <c:val>
            <c:numRef>
              <c:f>Sheet1!$D$2:$D$5</c:f>
              <c:numCache>
                <c:formatCode>0.00_ </c:formatCode>
                <c:ptCount val="4"/>
                <c:pt idx="0">
                  <c:v>5.0910670421185067</c:v>
                </c:pt>
                <c:pt idx="1">
                  <c:v>5.5727936977090611</c:v>
                </c:pt>
                <c:pt idx="2">
                  <c:v>5.9107337452665538</c:v>
                </c:pt>
                <c:pt idx="3" formatCode="#,##0.00_);[Red]\(#,##0.00\)">
                  <c:v>5.871383108382612</c:v>
                </c:pt>
              </c:numCache>
            </c:numRef>
          </c:val>
          <c:smooth val="0"/>
          <c:extLst>
            <c:ext xmlns:c16="http://schemas.microsoft.com/office/drawing/2014/chart" uri="{C3380CC4-5D6E-409C-BE32-E72D297353CC}">
              <c16:uniqueId val="{00000002-E341-402C-8FB1-E1A2D2982EE8}"/>
            </c:ext>
          </c:extLst>
        </c:ser>
        <c:ser>
          <c:idx val="3"/>
          <c:order val="3"/>
          <c:tx>
            <c:strRef>
              <c:f>Sheet1!$E$1</c:f>
              <c:strCache>
                <c:ptCount val="1"/>
                <c:pt idx="0">
                  <c:v>全国</c:v>
                </c:pt>
              </c:strCache>
            </c:strRef>
          </c:tx>
          <c:spPr>
            <a:ln w="22225" cap="rnd">
              <a:solidFill>
                <a:schemeClr val="accent4"/>
              </a:solidFill>
              <a:round/>
            </a:ln>
            <a:effectLst/>
          </c:spPr>
          <c:marker>
            <c:symbol val="x"/>
            <c:size val="6"/>
            <c:spPr>
              <a:noFill/>
              <a:ln w="9525">
                <a:solidFill>
                  <a:schemeClr val="accent4"/>
                </a:solidFill>
                <a:round/>
              </a:ln>
              <a:effectLst/>
            </c:spPr>
          </c:marker>
          <c:dLbls>
            <c:dLbl>
              <c:idx val="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262-4AE9-B46A-19EA5725A2CA}"/>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Sheet1!$A$2:$A$5</c:f>
              <c:numCache>
                <c:formatCode>General</c:formatCode>
                <c:ptCount val="4"/>
                <c:pt idx="0">
                  <c:v>2014</c:v>
                </c:pt>
                <c:pt idx="1">
                  <c:v>2015</c:v>
                </c:pt>
                <c:pt idx="2">
                  <c:v>2016</c:v>
                </c:pt>
                <c:pt idx="3">
                  <c:v>2017</c:v>
                </c:pt>
              </c:numCache>
            </c:numRef>
          </c:cat>
          <c:val>
            <c:numRef>
              <c:f>Sheet1!$E$2:$E$5</c:f>
              <c:numCache>
                <c:formatCode>0.00_ </c:formatCode>
                <c:ptCount val="4"/>
                <c:pt idx="0">
                  <c:v>4.8246266734587584</c:v>
                </c:pt>
                <c:pt idx="1">
                  <c:v>5.1379940170755187</c:v>
                </c:pt>
                <c:pt idx="2">
                  <c:v>5.5361434645960443</c:v>
                </c:pt>
                <c:pt idx="3" formatCode="#,##0.00_);[Red]\(#,##0.00\)">
                  <c:v>5.5163144512411852</c:v>
                </c:pt>
              </c:numCache>
            </c:numRef>
          </c:val>
          <c:smooth val="0"/>
          <c:extLst>
            <c:ext xmlns:c16="http://schemas.microsoft.com/office/drawing/2014/chart" uri="{C3380CC4-5D6E-409C-BE32-E72D297353CC}">
              <c16:uniqueId val="{00000000-D560-4AC8-8FBC-7C67EF2E1DD7}"/>
            </c:ext>
          </c:extLst>
        </c:ser>
        <c:dLbls>
          <c:showLegendKey val="0"/>
          <c:showVal val="0"/>
          <c:showCatName val="0"/>
          <c:showSerName val="0"/>
          <c:showPercent val="0"/>
          <c:showBubbleSize val="0"/>
        </c:dLbls>
        <c:marker val="1"/>
        <c:smooth val="0"/>
        <c:axId val="471763104"/>
        <c:axId val="471765456"/>
      </c:lineChart>
      <c:catAx>
        <c:axId val="47176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120" normalizeH="0" baseline="0">
                <a:solidFill>
                  <a:schemeClr val="tx1"/>
                </a:solidFill>
                <a:latin typeface="Meiryo UI" panose="020B0604030504040204" pitchFamily="50" charset="-128"/>
                <a:ea typeface="Meiryo UI" panose="020B0604030504040204" pitchFamily="50" charset="-128"/>
                <a:cs typeface="+mn-cs"/>
              </a:defRPr>
            </a:pPr>
            <a:endParaRPr lang="ja-JP"/>
          </a:p>
        </c:txPr>
        <c:crossAx val="471765456"/>
        <c:crosses val="autoZero"/>
        <c:auto val="1"/>
        <c:lblAlgn val="ctr"/>
        <c:lblOffset val="100"/>
        <c:noMultiLvlLbl val="0"/>
      </c:catAx>
      <c:valAx>
        <c:axId val="471765456"/>
        <c:scaling>
          <c:orientation val="minMax"/>
          <c:min val="4.5"/>
        </c:scaling>
        <c:delete val="0"/>
        <c:axPos val="l"/>
        <c:numFmt formatCode="0.00_ "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1763104"/>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solidFill>
          <a:latin typeface="Meiryo UI" panose="020B0604030504040204" pitchFamily="50" charset="-128"/>
          <a:ea typeface="Meiryo UI" panose="020B0604030504040204" pitchFamily="50" charset="-128"/>
        </a:defRPr>
      </a:pPr>
      <a:endParaRPr lang="ja-JP"/>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2"/>
          <c:tx>
            <c:strRef>
              <c:f>Sheet1!$D$1</c:f>
              <c:strCache>
                <c:ptCount val="1"/>
                <c:pt idx="0">
                  <c:v>転出超過</c:v>
                </c:pt>
              </c:strCache>
            </c:strRef>
          </c:tx>
          <c:spPr>
            <a:solidFill>
              <a:schemeClr val="accent3"/>
            </a:solidFill>
            <a:ln>
              <a:noFill/>
            </a:ln>
            <a:effectLst/>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8B8-47F7-9F3C-D079E94DBE0F}"/>
                </c:ext>
              </c:extLst>
            </c:dLbl>
            <c:dLbl>
              <c:idx val="15"/>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8B8-47F7-9F3C-D079E94DBE0F}"/>
                </c:ext>
              </c:extLst>
            </c:dLbl>
            <c:spPr>
              <a:noFill/>
              <a:ln>
                <a:noFill/>
              </a:ln>
              <a:effectLst/>
            </c:spPr>
            <c:txPr>
              <a:bodyPr rot="-5400000" spcFirstLastPara="1" vertOverflow="ellipsis"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Sheet1!$D$2:$D$17</c:f>
              <c:numCache>
                <c:formatCode>General</c:formatCode>
                <c:ptCount val="16"/>
                <c:pt idx="0">
                  <c:v>177</c:v>
                </c:pt>
                <c:pt idx="1">
                  <c:v>148</c:v>
                </c:pt>
                <c:pt idx="2">
                  <c:v>89</c:v>
                </c:pt>
                <c:pt idx="3">
                  <c:v>88</c:v>
                </c:pt>
                <c:pt idx="4">
                  <c:v>124</c:v>
                </c:pt>
                <c:pt idx="5">
                  <c:v>119</c:v>
                </c:pt>
                <c:pt idx="6">
                  <c:v>89</c:v>
                </c:pt>
                <c:pt idx="7">
                  <c:v>110</c:v>
                </c:pt>
                <c:pt idx="8">
                  <c:v>88</c:v>
                </c:pt>
                <c:pt idx="9">
                  <c:v>96</c:v>
                </c:pt>
                <c:pt idx="10">
                  <c:v>54</c:v>
                </c:pt>
                <c:pt idx="11">
                  <c:v>76</c:v>
                </c:pt>
                <c:pt idx="12">
                  <c:v>57</c:v>
                </c:pt>
                <c:pt idx="13">
                  <c:v>64</c:v>
                </c:pt>
                <c:pt idx="14">
                  <c:v>53</c:v>
                </c:pt>
                <c:pt idx="15">
                  <c:v>61</c:v>
                </c:pt>
              </c:numCache>
            </c:numRef>
          </c:val>
          <c:extLst>
            <c:ext xmlns:c16="http://schemas.microsoft.com/office/drawing/2014/chart" uri="{C3380CC4-5D6E-409C-BE32-E72D297353CC}">
              <c16:uniqueId val="{00000002-08B8-47F7-9F3C-D079E94DBE0F}"/>
            </c:ext>
          </c:extLst>
        </c:ser>
        <c:dLbls>
          <c:showLegendKey val="0"/>
          <c:showVal val="0"/>
          <c:showCatName val="0"/>
          <c:showSerName val="0"/>
          <c:showPercent val="0"/>
          <c:showBubbleSize val="0"/>
        </c:dLbls>
        <c:gapWidth val="90"/>
        <c:overlap val="100"/>
        <c:axId val="424267392"/>
        <c:axId val="424268568"/>
      </c:barChart>
      <c:lineChart>
        <c:grouping val="stacked"/>
        <c:varyColors val="0"/>
        <c:ser>
          <c:idx val="0"/>
          <c:order val="0"/>
          <c:tx>
            <c:strRef>
              <c:f>Sheet1!$B$1</c:f>
              <c:strCache>
                <c:ptCount val="1"/>
                <c:pt idx="0">
                  <c:v>転入</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Sheet1!$B$2:$B$17</c:f>
              <c:numCache>
                <c:formatCode>General</c:formatCode>
                <c:ptCount val="16"/>
                <c:pt idx="0">
                  <c:v>135</c:v>
                </c:pt>
                <c:pt idx="1">
                  <c:v>144</c:v>
                </c:pt>
                <c:pt idx="2">
                  <c:v>150</c:v>
                </c:pt>
                <c:pt idx="3">
                  <c:v>164</c:v>
                </c:pt>
                <c:pt idx="4">
                  <c:v>160</c:v>
                </c:pt>
                <c:pt idx="5">
                  <c:v>132</c:v>
                </c:pt>
                <c:pt idx="6">
                  <c:v>149</c:v>
                </c:pt>
                <c:pt idx="7">
                  <c:v>146</c:v>
                </c:pt>
                <c:pt idx="8">
                  <c:v>156</c:v>
                </c:pt>
                <c:pt idx="9">
                  <c:v>155</c:v>
                </c:pt>
                <c:pt idx="10">
                  <c:v>164</c:v>
                </c:pt>
                <c:pt idx="11">
                  <c:v>156</c:v>
                </c:pt>
                <c:pt idx="12">
                  <c:v>141</c:v>
                </c:pt>
                <c:pt idx="13">
                  <c:v>146</c:v>
                </c:pt>
                <c:pt idx="14">
                  <c:v>157</c:v>
                </c:pt>
                <c:pt idx="15">
                  <c:v>145</c:v>
                </c:pt>
              </c:numCache>
            </c:numRef>
          </c:val>
          <c:smooth val="0"/>
          <c:extLst>
            <c:ext xmlns:c16="http://schemas.microsoft.com/office/drawing/2014/chart" uri="{C3380CC4-5D6E-409C-BE32-E72D297353CC}">
              <c16:uniqueId val="{00000003-08B8-47F7-9F3C-D079E94DBE0F}"/>
            </c:ext>
          </c:extLst>
        </c:ser>
        <c:ser>
          <c:idx val="1"/>
          <c:order val="1"/>
          <c:tx>
            <c:strRef>
              <c:f>Sheet1!$C$1</c:f>
              <c:strCache>
                <c:ptCount val="1"/>
                <c:pt idx="0">
                  <c:v>転出</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Sheet1!$C$2:$C$17</c:f>
              <c:numCache>
                <c:formatCode>General</c:formatCode>
                <c:ptCount val="16"/>
                <c:pt idx="0">
                  <c:v>312</c:v>
                </c:pt>
                <c:pt idx="1">
                  <c:v>292</c:v>
                </c:pt>
                <c:pt idx="2">
                  <c:v>239</c:v>
                </c:pt>
                <c:pt idx="3">
                  <c:v>252</c:v>
                </c:pt>
                <c:pt idx="4">
                  <c:v>284</c:v>
                </c:pt>
                <c:pt idx="5">
                  <c:v>251</c:v>
                </c:pt>
                <c:pt idx="6">
                  <c:v>238</c:v>
                </c:pt>
                <c:pt idx="7">
                  <c:v>256</c:v>
                </c:pt>
                <c:pt idx="8">
                  <c:v>244</c:v>
                </c:pt>
                <c:pt idx="9">
                  <c:v>251</c:v>
                </c:pt>
                <c:pt idx="10">
                  <c:v>218</c:v>
                </c:pt>
                <c:pt idx="11">
                  <c:v>232</c:v>
                </c:pt>
                <c:pt idx="12">
                  <c:v>198</c:v>
                </c:pt>
                <c:pt idx="13">
                  <c:v>210</c:v>
                </c:pt>
                <c:pt idx="14">
                  <c:v>210</c:v>
                </c:pt>
                <c:pt idx="15">
                  <c:v>206</c:v>
                </c:pt>
              </c:numCache>
            </c:numRef>
          </c:val>
          <c:smooth val="0"/>
          <c:extLst>
            <c:ext xmlns:c16="http://schemas.microsoft.com/office/drawing/2014/chart" uri="{C3380CC4-5D6E-409C-BE32-E72D297353CC}">
              <c16:uniqueId val="{00000004-08B8-47F7-9F3C-D079E94DBE0F}"/>
            </c:ext>
          </c:extLst>
        </c:ser>
        <c:dLbls>
          <c:showLegendKey val="0"/>
          <c:showVal val="0"/>
          <c:showCatName val="0"/>
          <c:showSerName val="0"/>
          <c:showPercent val="0"/>
          <c:showBubbleSize val="0"/>
        </c:dLbls>
        <c:marker val="1"/>
        <c:smooth val="0"/>
        <c:axId val="424267000"/>
        <c:axId val="424267784"/>
      </c:lineChart>
      <c:valAx>
        <c:axId val="42426778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24267000"/>
        <c:crosses val="max"/>
        <c:crossBetween val="between"/>
        <c:majorUnit val="100"/>
      </c:valAx>
      <c:catAx>
        <c:axId val="4242670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24267784"/>
        <c:crosses val="autoZero"/>
        <c:auto val="1"/>
        <c:lblAlgn val="ctr"/>
        <c:lblOffset val="100"/>
        <c:noMultiLvlLbl val="0"/>
      </c:catAx>
      <c:valAx>
        <c:axId val="424268568"/>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24267392"/>
        <c:crosses val="autoZero"/>
        <c:crossBetween val="between"/>
        <c:majorUnit val="50"/>
      </c:valAx>
      <c:catAx>
        <c:axId val="424267392"/>
        <c:scaling>
          <c:orientation val="minMax"/>
        </c:scaling>
        <c:delete val="1"/>
        <c:axPos val="b"/>
        <c:numFmt formatCode="General" sourceLinked="1"/>
        <c:majorTickMark val="out"/>
        <c:minorTickMark val="none"/>
        <c:tickLblPos val="nextTo"/>
        <c:crossAx val="424268568"/>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800">
          <a:solidFill>
            <a:schemeClr val="tx1"/>
          </a:solidFill>
          <a:latin typeface="Meiryo UI" panose="020B0604030504040204" pitchFamily="50" charset="-128"/>
          <a:ea typeface="Meiryo UI" panose="020B0604030504040204" pitchFamily="50" charset="-128"/>
        </a:defRPr>
      </a:pPr>
      <a:endParaRPr lang="ja-JP"/>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全国</c:v>
                </c:pt>
              </c:strCache>
            </c:strRef>
          </c:tx>
          <c:spPr>
            <a:ln w="38100" cap="rnd">
              <a:solidFill>
                <a:schemeClr val="tx1"/>
              </a:solidFill>
              <a:prstDash val="sysDot"/>
              <a:round/>
            </a:ln>
            <a:effectLst/>
          </c:spPr>
          <c:marker>
            <c:symbol val="none"/>
          </c:marker>
          <c:cat>
            <c:strRef>
              <c:f>Sheet1!$A$2:$A$11</c:f>
              <c:strCache>
                <c:ptCount val="10"/>
                <c:pt idx="0">
                  <c:v>Ⅰ</c:v>
                </c:pt>
                <c:pt idx="1">
                  <c:v>Ⅱ</c:v>
                </c:pt>
                <c:pt idx="2">
                  <c:v>Ⅲ</c:v>
                </c:pt>
                <c:pt idx="3">
                  <c:v>Ⅳ</c:v>
                </c:pt>
                <c:pt idx="4">
                  <c:v>Ⅰ</c:v>
                </c:pt>
                <c:pt idx="5">
                  <c:v>Ⅱ</c:v>
                </c:pt>
                <c:pt idx="6">
                  <c:v>Ⅲ</c:v>
                </c:pt>
                <c:pt idx="7">
                  <c:v>Ⅳ</c:v>
                </c:pt>
                <c:pt idx="8">
                  <c:v>Ⅰ</c:v>
                </c:pt>
                <c:pt idx="9">
                  <c:v>Ⅱ</c:v>
                </c:pt>
              </c:strCache>
            </c:strRef>
          </c:cat>
          <c:val>
            <c:numRef>
              <c:f>Sheet1!$B$2:$B$11</c:f>
              <c:numCache>
                <c:formatCode>General</c:formatCode>
                <c:ptCount val="10"/>
                <c:pt idx="0">
                  <c:v>-17.600000000000001</c:v>
                </c:pt>
                <c:pt idx="1">
                  <c:v>-19.399999999999999</c:v>
                </c:pt>
                <c:pt idx="2">
                  <c:v>-18.5</c:v>
                </c:pt>
                <c:pt idx="3">
                  <c:v>-18.399999999999999</c:v>
                </c:pt>
                <c:pt idx="4">
                  <c:v>-16.899999999999999</c:v>
                </c:pt>
                <c:pt idx="5">
                  <c:v>-14.5</c:v>
                </c:pt>
                <c:pt idx="6">
                  <c:v>-14.9</c:v>
                </c:pt>
                <c:pt idx="7">
                  <c:v>-14.4</c:v>
                </c:pt>
                <c:pt idx="8">
                  <c:v>-13.9</c:v>
                </c:pt>
                <c:pt idx="9">
                  <c:v>-14</c:v>
                </c:pt>
              </c:numCache>
            </c:numRef>
          </c:val>
          <c:smooth val="0"/>
          <c:extLst>
            <c:ext xmlns:c16="http://schemas.microsoft.com/office/drawing/2014/chart" uri="{C3380CC4-5D6E-409C-BE32-E72D297353CC}">
              <c16:uniqueId val="{00000000-EC8E-4036-8359-720286C8013F}"/>
            </c:ext>
          </c:extLst>
        </c:ser>
        <c:ser>
          <c:idx val="1"/>
          <c:order val="1"/>
          <c:tx>
            <c:strRef>
              <c:f>Sheet1!$C$1</c:f>
              <c:strCache>
                <c:ptCount val="1"/>
                <c:pt idx="0">
                  <c:v>大阪府</c:v>
                </c:pt>
              </c:strCache>
            </c:strRef>
          </c:tx>
          <c:spPr>
            <a:ln w="57150" cap="rnd">
              <a:solidFill>
                <a:srgbClr val="FF0000"/>
              </a:solidFill>
              <a:round/>
            </a:ln>
            <a:effectLst/>
          </c:spPr>
          <c:marker>
            <c:symbol val="none"/>
          </c:marker>
          <c:dLbls>
            <c:dLbl>
              <c:idx val="0"/>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C8E-4036-8359-720286C8013F}"/>
                </c:ext>
              </c:extLst>
            </c:dLbl>
            <c:dLbl>
              <c:idx val="9"/>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C8E-4036-8359-720286C8013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Ⅰ</c:v>
                </c:pt>
                <c:pt idx="1">
                  <c:v>Ⅱ</c:v>
                </c:pt>
                <c:pt idx="2">
                  <c:v>Ⅲ</c:v>
                </c:pt>
                <c:pt idx="3">
                  <c:v>Ⅳ</c:v>
                </c:pt>
                <c:pt idx="4">
                  <c:v>Ⅰ</c:v>
                </c:pt>
                <c:pt idx="5">
                  <c:v>Ⅱ</c:v>
                </c:pt>
                <c:pt idx="6">
                  <c:v>Ⅲ</c:v>
                </c:pt>
                <c:pt idx="7">
                  <c:v>Ⅳ</c:v>
                </c:pt>
                <c:pt idx="8">
                  <c:v>Ⅰ</c:v>
                </c:pt>
                <c:pt idx="9">
                  <c:v>Ⅱ</c:v>
                </c:pt>
              </c:strCache>
            </c:strRef>
          </c:cat>
          <c:val>
            <c:numRef>
              <c:f>Sheet1!$C$2:$C$11</c:f>
              <c:numCache>
                <c:formatCode>General</c:formatCode>
                <c:ptCount val="10"/>
                <c:pt idx="0">
                  <c:v>-19.399999999999999</c:v>
                </c:pt>
                <c:pt idx="1">
                  <c:v>-19.3</c:v>
                </c:pt>
                <c:pt idx="2">
                  <c:v>-20.399999999999999</c:v>
                </c:pt>
                <c:pt idx="3">
                  <c:v>-19.3</c:v>
                </c:pt>
                <c:pt idx="4">
                  <c:v>-16.600000000000001</c:v>
                </c:pt>
                <c:pt idx="5">
                  <c:v>-15.4</c:v>
                </c:pt>
                <c:pt idx="6">
                  <c:v>-12.8</c:v>
                </c:pt>
                <c:pt idx="7">
                  <c:v>-13.7</c:v>
                </c:pt>
                <c:pt idx="8">
                  <c:v>-10.7</c:v>
                </c:pt>
                <c:pt idx="9">
                  <c:v>-8</c:v>
                </c:pt>
              </c:numCache>
            </c:numRef>
          </c:val>
          <c:smooth val="0"/>
          <c:extLst>
            <c:ext xmlns:c16="http://schemas.microsoft.com/office/drawing/2014/chart" uri="{C3380CC4-5D6E-409C-BE32-E72D297353CC}">
              <c16:uniqueId val="{00000003-EC8E-4036-8359-720286C8013F}"/>
            </c:ext>
          </c:extLst>
        </c:ser>
        <c:ser>
          <c:idx val="2"/>
          <c:order val="2"/>
          <c:tx>
            <c:strRef>
              <c:f>Sheet1!$D$1</c:f>
              <c:strCache>
                <c:ptCount val="1"/>
                <c:pt idx="0">
                  <c:v>東京</c:v>
                </c:pt>
              </c:strCache>
            </c:strRef>
          </c:tx>
          <c:spPr>
            <a:ln w="28575" cap="rnd">
              <a:solidFill>
                <a:schemeClr val="bg1">
                  <a:lumMod val="50000"/>
                </a:schemeClr>
              </a:solidFill>
              <a:round/>
            </a:ln>
            <a:effectLst/>
          </c:spPr>
          <c:marker>
            <c:symbol val="none"/>
          </c:marker>
          <c:cat>
            <c:strRef>
              <c:f>Sheet1!$A$2:$A$11</c:f>
              <c:strCache>
                <c:ptCount val="10"/>
                <c:pt idx="0">
                  <c:v>Ⅰ</c:v>
                </c:pt>
                <c:pt idx="1">
                  <c:v>Ⅱ</c:v>
                </c:pt>
                <c:pt idx="2">
                  <c:v>Ⅲ</c:v>
                </c:pt>
                <c:pt idx="3">
                  <c:v>Ⅳ</c:v>
                </c:pt>
                <c:pt idx="4">
                  <c:v>Ⅰ</c:v>
                </c:pt>
                <c:pt idx="5">
                  <c:v>Ⅱ</c:v>
                </c:pt>
                <c:pt idx="6">
                  <c:v>Ⅲ</c:v>
                </c:pt>
                <c:pt idx="7">
                  <c:v>Ⅳ</c:v>
                </c:pt>
                <c:pt idx="8">
                  <c:v>Ⅰ</c:v>
                </c:pt>
                <c:pt idx="9">
                  <c:v>Ⅱ</c:v>
                </c:pt>
              </c:strCache>
            </c:strRef>
          </c:cat>
          <c:val>
            <c:numRef>
              <c:f>Sheet1!$D$2:$D$11</c:f>
              <c:numCache>
                <c:formatCode>General</c:formatCode>
                <c:ptCount val="10"/>
                <c:pt idx="0">
                  <c:v>-11.5</c:v>
                </c:pt>
                <c:pt idx="1">
                  <c:v>-15.4</c:v>
                </c:pt>
                <c:pt idx="2">
                  <c:v>-15.7</c:v>
                </c:pt>
                <c:pt idx="3">
                  <c:v>-11.9</c:v>
                </c:pt>
                <c:pt idx="4">
                  <c:v>-14</c:v>
                </c:pt>
                <c:pt idx="5">
                  <c:v>-6.1</c:v>
                </c:pt>
                <c:pt idx="6">
                  <c:v>-8.6</c:v>
                </c:pt>
                <c:pt idx="7">
                  <c:v>-10.3</c:v>
                </c:pt>
                <c:pt idx="8">
                  <c:v>-10.199999999999999</c:v>
                </c:pt>
                <c:pt idx="9">
                  <c:v>-7.7</c:v>
                </c:pt>
              </c:numCache>
            </c:numRef>
          </c:val>
          <c:smooth val="0"/>
          <c:extLst>
            <c:ext xmlns:c16="http://schemas.microsoft.com/office/drawing/2014/chart" uri="{C3380CC4-5D6E-409C-BE32-E72D297353CC}">
              <c16:uniqueId val="{00000004-EC8E-4036-8359-720286C8013F}"/>
            </c:ext>
          </c:extLst>
        </c:ser>
        <c:ser>
          <c:idx val="3"/>
          <c:order val="3"/>
          <c:tx>
            <c:strRef>
              <c:f>Sheet1!$E$1</c:f>
              <c:strCache>
                <c:ptCount val="1"/>
                <c:pt idx="0">
                  <c:v>愛知</c:v>
                </c:pt>
              </c:strCache>
            </c:strRef>
          </c:tx>
          <c:spPr>
            <a:ln w="28575" cap="rnd">
              <a:solidFill>
                <a:schemeClr val="tx1"/>
              </a:solidFill>
              <a:prstDash val="sysDash"/>
              <a:round/>
            </a:ln>
            <a:effectLst/>
          </c:spPr>
          <c:marker>
            <c:symbol val="none"/>
          </c:marker>
          <c:cat>
            <c:strRef>
              <c:f>Sheet1!$A$2:$A$11</c:f>
              <c:strCache>
                <c:ptCount val="10"/>
                <c:pt idx="0">
                  <c:v>Ⅰ</c:v>
                </c:pt>
                <c:pt idx="1">
                  <c:v>Ⅱ</c:v>
                </c:pt>
                <c:pt idx="2">
                  <c:v>Ⅲ</c:v>
                </c:pt>
                <c:pt idx="3">
                  <c:v>Ⅳ</c:v>
                </c:pt>
                <c:pt idx="4">
                  <c:v>Ⅰ</c:v>
                </c:pt>
                <c:pt idx="5">
                  <c:v>Ⅱ</c:v>
                </c:pt>
                <c:pt idx="6">
                  <c:v>Ⅲ</c:v>
                </c:pt>
                <c:pt idx="7">
                  <c:v>Ⅳ</c:v>
                </c:pt>
                <c:pt idx="8">
                  <c:v>Ⅰ</c:v>
                </c:pt>
                <c:pt idx="9">
                  <c:v>Ⅱ</c:v>
                </c:pt>
              </c:strCache>
            </c:strRef>
          </c:cat>
          <c:val>
            <c:numRef>
              <c:f>Sheet1!$E$2:$E$11</c:f>
              <c:numCache>
                <c:formatCode>General</c:formatCode>
                <c:ptCount val="10"/>
                <c:pt idx="0">
                  <c:v>-15</c:v>
                </c:pt>
                <c:pt idx="1">
                  <c:v>-12.3</c:v>
                </c:pt>
                <c:pt idx="2">
                  <c:v>-11.9</c:v>
                </c:pt>
                <c:pt idx="3">
                  <c:v>-13.4</c:v>
                </c:pt>
                <c:pt idx="4">
                  <c:v>-11.3</c:v>
                </c:pt>
                <c:pt idx="5">
                  <c:v>-12.8</c:v>
                </c:pt>
                <c:pt idx="6">
                  <c:v>-13.9</c:v>
                </c:pt>
                <c:pt idx="7">
                  <c:v>-11.7</c:v>
                </c:pt>
                <c:pt idx="8">
                  <c:v>-11.2</c:v>
                </c:pt>
                <c:pt idx="9">
                  <c:v>-12.3</c:v>
                </c:pt>
              </c:numCache>
            </c:numRef>
          </c:val>
          <c:smooth val="0"/>
          <c:extLst>
            <c:ext xmlns:c16="http://schemas.microsoft.com/office/drawing/2014/chart" uri="{C3380CC4-5D6E-409C-BE32-E72D297353CC}">
              <c16:uniqueId val="{00000005-EC8E-4036-8359-720286C8013F}"/>
            </c:ext>
          </c:extLst>
        </c:ser>
        <c:dLbls>
          <c:showLegendKey val="0"/>
          <c:showVal val="0"/>
          <c:showCatName val="0"/>
          <c:showSerName val="0"/>
          <c:showPercent val="0"/>
          <c:showBubbleSize val="0"/>
        </c:dLbls>
        <c:smooth val="0"/>
        <c:axId val="424268960"/>
        <c:axId val="424268176"/>
      </c:lineChart>
      <c:catAx>
        <c:axId val="4242689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24268176"/>
        <c:crosses val="autoZero"/>
        <c:auto val="1"/>
        <c:lblAlgn val="ctr"/>
        <c:lblOffset val="100"/>
        <c:noMultiLvlLbl val="0"/>
      </c:catAx>
      <c:valAx>
        <c:axId val="4242681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24268960"/>
        <c:crosses val="autoZero"/>
        <c:crossBetween val="between"/>
      </c:valAx>
      <c:spPr>
        <a:noFill/>
        <a:ln>
          <a:noFill/>
        </a:ln>
        <a:effectLst/>
      </c:spPr>
    </c:plotArea>
    <c:plotVisOnly val="1"/>
    <c:dispBlanksAs val="gap"/>
    <c:showDLblsOverMax val="0"/>
  </c:chart>
  <c:spPr>
    <a:noFill/>
    <a:ln>
      <a:noFill/>
    </a:ln>
    <a:effectLst/>
  </c:spPr>
  <c:txPr>
    <a:bodyPr/>
    <a:lstStyle/>
    <a:p>
      <a:pPr>
        <a:defRPr sz="900">
          <a:latin typeface="Meiryo UI" panose="020B0604030504040204" pitchFamily="50" charset="-128"/>
          <a:ea typeface="Meiryo UI" panose="020B0604030504040204" pitchFamily="50" charset="-128"/>
        </a:defRPr>
      </a:pPr>
      <a:endParaRPr lang="ja-JP"/>
    </a:p>
  </c:tx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57589863700921"/>
          <c:y val="0.15471212737923057"/>
          <c:w val="0.79615383106152826"/>
          <c:h val="0.59112869362926879"/>
        </c:manualLayout>
      </c:layout>
      <c:barChart>
        <c:barDir val="bar"/>
        <c:grouping val="stacked"/>
        <c:varyColors val="0"/>
        <c:ser>
          <c:idx val="0"/>
          <c:order val="0"/>
          <c:tx>
            <c:strRef>
              <c:f>Sheet1!$B$1</c:f>
              <c:strCache>
                <c:ptCount val="1"/>
                <c:pt idx="0">
                  <c:v>東京都</c:v>
                </c:pt>
              </c:strCache>
            </c:strRef>
          </c:tx>
          <c:spPr>
            <a:solidFill>
              <a:schemeClr val="accent2"/>
            </a:solidFill>
            <a:ln>
              <a:solidFill>
                <a:schemeClr val="accent1"/>
              </a:solidFill>
            </a:ln>
            <a:effectLst/>
          </c:spPr>
          <c:invertIfNegative val="0"/>
          <c:cat>
            <c:strRef>
              <c:f>Sheet1!$A$2</c:f>
              <c:strCache>
                <c:ptCount val="1"/>
                <c:pt idx="0">
                  <c:v>企業数</c:v>
                </c:pt>
              </c:strCache>
            </c:strRef>
          </c:cat>
          <c:val>
            <c:numRef>
              <c:f>Sheet1!$B$2</c:f>
              <c:numCache>
                <c:formatCode>General</c:formatCode>
                <c:ptCount val="1"/>
                <c:pt idx="0">
                  <c:v>90</c:v>
                </c:pt>
              </c:numCache>
            </c:numRef>
          </c:val>
          <c:extLst>
            <c:ext xmlns:c16="http://schemas.microsoft.com/office/drawing/2014/chart" uri="{C3380CC4-5D6E-409C-BE32-E72D297353CC}">
              <c16:uniqueId val="{00000000-91F6-442B-B874-3C230EC24FA2}"/>
            </c:ext>
          </c:extLst>
        </c:ser>
        <c:ser>
          <c:idx val="1"/>
          <c:order val="1"/>
          <c:tx>
            <c:strRef>
              <c:f>Sheet1!$C$1</c:f>
              <c:strCache>
                <c:ptCount val="1"/>
                <c:pt idx="0">
                  <c:v>神奈川</c:v>
                </c:pt>
              </c:strCache>
            </c:strRef>
          </c:tx>
          <c:spPr>
            <a:solidFill>
              <a:schemeClr val="accent1">
                <a:lumMod val="20000"/>
                <a:lumOff val="80000"/>
              </a:schemeClr>
            </a:solidFill>
            <a:ln>
              <a:solidFill>
                <a:schemeClr val="accent1"/>
              </a:solidFill>
            </a:ln>
            <a:effectLst/>
          </c:spPr>
          <c:invertIfNegative val="0"/>
          <c:cat>
            <c:strRef>
              <c:f>Sheet1!$A$2</c:f>
              <c:strCache>
                <c:ptCount val="1"/>
                <c:pt idx="0">
                  <c:v>企業数</c:v>
                </c:pt>
              </c:strCache>
            </c:strRef>
          </c:cat>
          <c:val>
            <c:numRef>
              <c:f>Sheet1!$C$2</c:f>
              <c:numCache>
                <c:formatCode>General</c:formatCode>
                <c:ptCount val="1"/>
                <c:pt idx="0">
                  <c:v>3</c:v>
                </c:pt>
              </c:numCache>
            </c:numRef>
          </c:val>
          <c:extLst>
            <c:ext xmlns:c16="http://schemas.microsoft.com/office/drawing/2014/chart" uri="{C3380CC4-5D6E-409C-BE32-E72D297353CC}">
              <c16:uniqueId val="{00000001-91F6-442B-B874-3C230EC24FA2}"/>
            </c:ext>
          </c:extLst>
        </c:ser>
        <c:ser>
          <c:idx val="2"/>
          <c:order val="2"/>
          <c:tx>
            <c:strRef>
              <c:f>Sheet1!$D$1</c:f>
              <c:strCache>
                <c:ptCount val="1"/>
                <c:pt idx="0">
                  <c:v>大阪府</c:v>
                </c:pt>
              </c:strCache>
            </c:strRef>
          </c:tx>
          <c:spPr>
            <a:solidFill>
              <a:schemeClr val="tx2"/>
            </a:solidFill>
            <a:ln>
              <a:solidFill>
                <a:schemeClr val="tx2"/>
              </a:solidFill>
            </a:ln>
            <a:effectLst/>
          </c:spPr>
          <c:invertIfNegative val="0"/>
          <c:cat>
            <c:strRef>
              <c:f>Sheet1!$A$2</c:f>
              <c:strCache>
                <c:ptCount val="1"/>
                <c:pt idx="0">
                  <c:v>企業数</c:v>
                </c:pt>
              </c:strCache>
            </c:strRef>
          </c:cat>
          <c:val>
            <c:numRef>
              <c:f>Sheet1!$D$2</c:f>
              <c:numCache>
                <c:formatCode>General</c:formatCode>
                <c:ptCount val="1"/>
                <c:pt idx="0">
                  <c:v>2</c:v>
                </c:pt>
              </c:numCache>
            </c:numRef>
          </c:val>
          <c:extLst>
            <c:ext xmlns:c16="http://schemas.microsoft.com/office/drawing/2014/chart" uri="{C3380CC4-5D6E-409C-BE32-E72D297353CC}">
              <c16:uniqueId val="{00000002-91F6-442B-B874-3C230EC24FA2}"/>
            </c:ext>
          </c:extLst>
        </c:ser>
        <c:ser>
          <c:idx val="3"/>
          <c:order val="3"/>
          <c:tx>
            <c:strRef>
              <c:f>Sheet1!$E$1</c:f>
              <c:strCache>
                <c:ptCount val="1"/>
                <c:pt idx="0">
                  <c:v>埼玉県</c:v>
                </c:pt>
              </c:strCache>
            </c:strRef>
          </c:tx>
          <c:spPr>
            <a:solidFill>
              <a:schemeClr val="accent1">
                <a:lumMod val="20000"/>
                <a:lumOff val="80000"/>
              </a:schemeClr>
            </a:solidFill>
            <a:ln>
              <a:solidFill>
                <a:schemeClr val="accent1"/>
              </a:solidFill>
            </a:ln>
            <a:effectLst/>
          </c:spPr>
          <c:invertIfNegative val="0"/>
          <c:cat>
            <c:strRef>
              <c:f>Sheet1!$A$2</c:f>
              <c:strCache>
                <c:ptCount val="1"/>
                <c:pt idx="0">
                  <c:v>企業数</c:v>
                </c:pt>
              </c:strCache>
            </c:strRef>
          </c:cat>
          <c:val>
            <c:numRef>
              <c:f>Sheet1!$E$2</c:f>
              <c:numCache>
                <c:formatCode>General</c:formatCode>
                <c:ptCount val="1"/>
                <c:pt idx="0">
                  <c:v>2</c:v>
                </c:pt>
              </c:numCache>
            </c:numRef>
          </c:val>
          <c:extLst>
            <c:ext xmlns:c16="http://schemas.microsoft.com/office/drawing/2014/chart" uri="{C3380CC4-5D6E-409C-BE32-E72D297353CC}">
              <c16:uniqueId val="{00000003-91F6-442B-B874-3C230EC24FA2}"/>
            </c:ext>
          </c:extLst>
        </c:ser>
        <c:ser>
          <c:idx val="4"/>
          <c:order val="4"/>
          <c:tx>
            <c:strRef>
              <c:f>Sheet1!$F$1</c:f>
              <c:strCache>
                <c:ptCount val="1"/>
                <c:pt idx="0">
                  <c:v>茨城県</c:v>
                </c:pt>
              </c:strCache>
            </c:strRef>
          </c:tx>
          <c:spPr>
            <a:solidFill>
              <a:schemeClr val="accent1">
                <a:lumMod val="20000"/>
                <a:lumOff val="80000"/>
              </a:schemeClr>
            </a:solidFill>
            <a:ln>
              <a:solidFill>
                <a:schemeClr val="accent1"/>
              </a:solidFill>
            </a:ln>
            <a:effectLst/>
          </c:spPr>
          <c:invertIfNegative val="0"/>
          <c:cat>
            <c:strRef>
              <c:f>Sheet1!$A$2</c:f>
              <c:strCache>
                <c:ptCount val="1"/>
                <c:pt idx="0">
                  <c:v>企業数</c:v>
                </c:pt>
              </c:strCache>
            </c:strRef>
          </c:cat>
          <c:val>
            <c:numRef>
              <c:f>Sheet1!$F$2</c:f>
              <c:numCache>
                <c:formatCode>General</c:formatCode>
                <c:ptCount val="1"/>
                <c:pt idx="0">
                  <c:v>1</c:v>
                </c:pt>
              </c:numCache>
            </c:numRef>
          </c:val>
          <c:extLst>
            <c:ext xmlns:c16="http://schemas.microsoft.com/office/drawing/2014/chart" uri="{C3380CC4-5D6E-409C-BE32-E72D297353CC}">
              <c16:uniqueId val="{00000004-91F6-442B-B874-3C230EC24FA2}"/>
            </c:ext>
          </c:extLst>
        </c:ser>
        <c:ser>
          <c:idx val="5"/>
          <c:order val="5"/>
          <c:tx>
            <c:strRef>
              <c:f>Sheet1!$G$1</c:f>
              <c:strCache>
                <c:ptCount val="1"/>
                <c:pt idx="0">
                  <c:v>秋田県</c:v>
                </c:pt>
              </c:strCache>
            </c:strRef>
          </c:tx>
          <c:spPr>
            <a:solidFill>
              <a:schemeClr val="accent1">
                <a:lumMod val="20000"/>
                <a:lumOff val="80000"/>
              </a:schemeClr>
            </a:solidFill>
            <a:ln>
              <a:solidFill>
                <a:schemeClr val="accent1"/>
              </a:solidFill>
            </a:ln>
            <a:effectLst/>
          </c:spPr>
          <c:invertIfNegative val="0"/>
          <c:cat>
            <c:strRef>
              <c:f>Sheet1!$A$2</c:f>
              <c:strCache>
                <c:ptCount val="1"/>
                <c:pt idx="0">
                  <c:v>企業数</c:v>
                </c:pt>
              </c:strCache>
            </c:strRef>
          </c:cat>
          <c:val>
            <c:numRef>
              <c:f>Sheet1!$G$2</c:f>
              <c:numCache>
                <c:formatCode>General</c:formatCode>
                <c:ptCount val="1"/>
                <c:pt idx="0">
                  <c:v>1</c:v>
                </c:pt>
              </c:numCache>
            </c:numRef>
          </c:val>
          <c:extLst>
            <c:ext xmlns:c16="http://schemas.microsoft.com/office/drawing/2014/chart" uri="{C3380CC4-5D6E-409C-BE32-E72D297353CC}">
              <c16:uniqueId val="{00000005-91F6-442B-B874-3C230EC24FA2}"/>
            </c:ext>
          </c:extLst>
        </c:ser>
        <c:dLbls>
          <c:showLegendKey val="0"/>
          <c:showVal val="0"/>
          <c:showCatName val="0"/>
          <c:showSerName val="0"/>
          <c:showPercent val="0"/>
          <c:showBubbleSize val="0"/>
        </c:dLbls>
        <c:gapWidth val="80"/>
        <c:overlap val="100"/>
        <c:axId val="236804456"/>
        <c:axId val="236802888"/>
      </c:barChart>
      <c:catAx>
        <c:axId val="236804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36802888"/>
        <c:crosses val="autoZero"/>
        <c:auto val="1"/>
        <c:lblAlgn val="ctr"/>
        <c:lblOffset val="100"/>
        <c:noMultiLvlLbl val="0"/>
      </c:catAx>
      <c:valAx>
        <c:axId val="236802888"/>
        <c:scaling>
          <c:orientation val="minMax"/>
          <c:max val="100"/>
          <c:min val="0"/>
        </c:scaling>
        <c:delete val="1"/>
        <c:axPos val="b"/>
        <c:numFmt formatCode="General" sourceLinked="1"/>
        <c:majorTickMark val="none"/>
        <c:minorTickMark val="none"/>
        <c:tickLblPos val="nextTo"/>
        <c:crossAx val="236804456"/>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latin typeface="Meiryo UI" panose="020B0604030504040204" pitchFamily="50" charset="-128"/>
          <a:ea typeface="Meiryo UI" panose="020B0604030504040204" pitchFamily="50" charset="-128"/>
        </a:defRPr>
      </a:pPr>
      <a:endParaRPr lang="ja-JP"/>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82304329884114"/>
          <c:y val="0.25459319031119582"/>
          <c:w val="0.50726654304393559"/>
          <c:h val="0.52660446507378722"/>
        </c:manualLayout>
      </c:layout>
      <c:pieChart>
        <c:varyColors val="1"/>
        <c:ser>
          <c:idx val="0"/>
          <c:order val="0"/>
          <c:tx>
            <c:strRef>
              <c:f>Sheet1!$B$1</c:f>
              <c:strCache>
                <c:ptCount val="1"/>
                <c:pt idx="0">
                  <c:v>売上高</c:v>
                </c:pt>
              </c:strCache>
            </c:strRef>
          </c:tx>
          <c:spPr>
            <a:ln>
              <a:solidFill>
                <a:schemeClr val="tx2"/>
              </a:solidFill>
            </a:ln>
          </c:spPr>
          <c:dPt>
            <c:idx val="0"/>
            <c:bubble3D val="0"/>
            <c:spPr>
              <a:solidFill>
                <a:schemeClr val="accent1"/>
              </a:solidFill>
              <a:ln w="19050">
                <a:solidFill>
                  <a:schemeClr val="tx2"/>
                </a:solidFill>
              </a:ln>
              <a:effectLst/>
            </c:spPr>
            <c:extLst>
              <c:ext xmlns:c16="http://schemas.microsoft.com/office/drawing/2014/chart" uri="{C3380CC4-5D6E-409C-BE32-E72D297353CC}">
                <c16:uniqueId val="{00000001-1E71-4340-9165-7DB8390D5398}"/>
              </c:ext>
            </c:extLst>
          </c:dPt>
          <c:dPt>
            <c:idx val="1"/>
            <c:bubble3D val="0"/>
            <c:spPr>
              <a:solidFill>
                <a:schemeClr val="accent1">
                  <a:lumMod val="40000"/>
                  <a:lumOff val="60000"/>
                </a:schemeClr>
              </a:solidFill>
              <a:ln w="19050">
                <a:solidFill>
                  <a:schemeClr val="tx2"/>
                </a:solidFill>
              </a:ln>
              <a:effectLst/>
            </c:spPr>
            <c:extLst>
              <c:ext xmlns:c16="http://schemas.microsoft.com/office/drawing/2014/chart" uri="{C3380CC4-5D6E-409C-BE32-E72D297353CC}">
                <c16:uniqueId val="{00000003-1E71-4340-9165-7DB8390D5398}"/>
              </c:ext>
            </c:extLst>
          </c:dPt>
          <c:dPt>
            <c:idx val="2"/>
            <c:bubble3D val="0"/>
            <c:spPr>
              <a:solidFill>
                <a:schemeClr val="tx2"/>
              </a:solidFill>
              <a:ln w="19050">
                <a:solidFill>
                  <a:schemeClr val="tx2"/>
                </a:solidFill>
              </a:ln>
              <a:effectLst/>
            </c:spPr>
            <c:extLst>
              <c:ext xmlns:c16="http://schemas.microsoft.com/office/drawing/2014/chart" uri="{C3380CC4-5D6E-409C-BE32-E72D297353CC}">
                <c16:uniqueId val="{00000005-1E71-4340-9165-7DB8390D5398}"/>
              </c:ext>
            </c:extLst>
          </c:dPt>
          <c:dPt>
            <c:idx val="3"/>
            <c:bubble3D val="0"/>
            <c:spPr>
              <a:solidFill>
                <a:schemeClr val="accent1">
                  <a:lumMod val="20000"/>
                  <a:lumOff val="80000"/>
                </a:schemeClr>
              </a:solidFill>
              <a:ln w="19050">
                <a:solidFill>
                  <a:schemeClr val="tx2"/>
                </a:solidFill>
              </a:ln>
              <a:effectLst/>
            </c:spPr>
            <c:extLst>
              <c:ext xmlns:c16="http://schemas.microsoft.com/office/drawing/2014/chart" uri="{C3380CC4-5D6E-409C-BE32-E72D297353CC}">
                <c16:uniqueId val="{00000007-1E71-4340-9165-7DB8390D5398}"/>
              </c:ext>
            </c:extLst>
          </c:dPt>
          <c:dPt>
            <c:idx val="4"/>
            <c:bubble3D val="0"/>
            <c:spPr>
              <a:solidFill>
                <a:schemeClr val="accent1">
                  <a:lumMod val="20000"/>
                  <a:lumOff val="80000"/>
                </a:schemeClr>
              </a:solidFill>
              <a:ln w="19050">
                <a:solidFill>
                  <a:schemeClr val="tx2"/>
                </a:solidFill>
              </a:ln>
              <a:effectLst/>
            </c:spPr>
            <c:extLst>
              <c:ext xmlns:c16="http://schemas.microsoft.com/office/drawing/2014/chart" uri="{C3380CC4-5D6E-409C-BE32-E72D297353CC}">
                <c16:uniqueId val="{00000009-1E71-4340-9165-7DB8390D5398}"/>
              </c:ext>
            </c:extLst>
          </c:dPt>
          <c:dPt>
            <c:idx val="5"/>
            <c:bubble3D val="0"/>
            <c:spPr>
              <a:solidFill>
                <a:schemeClr val="bg1"/>
              </a:solidFill>
              <a:ln w="19050">
                <a:solidFill>
                  <a:schemeClr val="tx2"/>
                </a:solidFill>
              </a:ln>
              <a:effectLst/>
            </c:spPr>
            <c:extLst>
              <c:ext xmlns:c16="http://schemas.microsoft.com/office/drawing/2014/chart" uri="{C3380CC4-5D6E-409C-BE32-E72D297353CC}">
                <c16:uniqueId val="{0000000B-1E71-4340-9165-7DB8390D5398}"/>
              </c:ext>
            </c:extLst>
          </c:dPt>
          <c:dLbls>
            <c:dLbl>
              <c:idx val="0"/>
              <c:layout>
                <c:manualLayout>
                  <c:x val="-0.14173524353990954"/>
                  <c:y val="-0.25868520708604931"/>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1E71-4340-9165-7DB8390D5398}"/>
                </c:ext>
              </c:extLst>
            </c:dLbl>
            <c:dLbl>
              <c:idx val="1"/>
              <c:layout>
                <c:manualLayout>
                  <c:x val="-4.9205139581709995E-2"/>
                  <c:y val="0.22988345993853279"/>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1E71-4340-9165-7DB8390D5398}"/>
                </c:ext>
              </c:extLst>
            </c:dLbl>
            <c:dLbl>
              <c:idx val="2"/>
              <c:layout>
                <c:manualLayout>
                  <c:x val="-0.15454204939337302"/>
                  <c:y val="0.13515228576451105"/>
                </c:manualLayout>
              </c:layout>
              <c:spPr>
                <a:noFill/>
                <a:ln>
                  <a:noFill/>
                </a:ln>
                <a:effectLst/>
              </c:spPr>
              <c:txPr>
                <a:bodyPr rot="0" spcFirstLastPara="1" vertOverflow="ellipsis" vert="horz" wrap="square" tIns="0" bIns="0" anchor="ctr" anchorCtr="1"/>
                <a:lstStyle/>
                <a:p>
                  <a:pPr>
                    <a:lnSpc>
                      <a:spcPts val="1000"/>
                    </a:lnSpc>
                    <a:defRPr sz="8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5-1E71-4340-9165-7DB8390D5398}"/>
                </c:ext>
              </c:extLst>
            </c:dLbl>
            <c:dLbl>
              <c:idx val="3"/>
              <c:layout>
                <c:manualLayout>
                  <c:x val="-7.044740516758255E-2"/>
                  <c:y val="-5.0055911940917915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1E71-4340-9165-7DB8390D5398}"/>
                </c:ext>
              </c:extLst>
            </c:dLbl>
            <c:dLbl>
              <c:idx val="4"/>
              <c:layout>
                <c:manualLayout>
                  <c:x val="7.7271024696686508E-2"/>
                  <c:y val="-2.5028201067502046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9-1E71-4340-9165-7DB8390D5398}"/>
                </c:ext>
              </c:extLst>
            </c:dLbl>
            <c:dLbl>
              <c:idx val="5"/>
              <c:layout>
                <c:manualLayout>
                  <c:x val="0.17115652833737496"/>
                  <c:y val="5.0055911940917663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B-1E71-4340-9165-7DB8390D5398}"/>
                </c:ext>
              </c:extLst>
            </c:dLbl>
            <c:spPr>
              <a:noFill/>
              <a:ln>
                <a:noFill/>
              </a:ln>
              <a:effectLst/>
            </c:spPr>
            <c:txPr>
              <a:bodyPr rot="0" spcFirstLastPara="1" vertOverflow="ellipsis" vert="horz" wrap="square" tIns="0" bIns="0" anchor="ctr" anchorCtr="1"/>
              <a:lstStyle/>
              <a:p>
                <a:pPr>
                  <a:lnSpc>
                    <a:spcPts val="1000"/>
                  </a:lnSpc>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Sheet1!$A$2:$A$7</c:f>
              <c:strCache>
                <c:ptCount val="6"/>
                <c:pt idx="0">
                  <c:v>東京都</c:v>
                </c:pt>
                <c:pt idx="1">
                  <c:v>神奈川県</c:v>
                </c:pt>
                <c:pt idx="2">
                  <c:v>大阪府</c:v>
                </c:pt>
                <c:pt idx="3">
                  <c:v>兵庫県</c:v>
                </c:pt>
                <c:pt idx="4">
                  <c:v>千葉県</c:v>
                </c:pt>
                <c:pt idx="5">
                  <c:v>その他</c:v>
                </c:pt>
              </c:strCache>
            </c:strRef>
          </c:cat>
          <c:val>
            <c:numRef>
              <c:f>Sheet1!$B$2:$B$7</c:f>
              <c:numCache>
                <c:formatCode>General</c:formatCode>
                <c:ptCount val="6"/>
                <c:pt idx="0">
                  <c:v>2419</c:v>
                </c:pt>
                <c:pt idx="1">
                  <c:v>268</c:v>
                </c:pt>
                <c:pt idx="2">
                  <c:v>123</c:v>
                </c:pt>
                <c:pt idx="3">
                  <c:v>78</c:v>
                </c:pt>
                <c:pt idx="4">
                  <c:v>44</c:v>
                </c:pt>
                <c:pt idx="5">
                  <c:v>226</c:v>
                </c:pt>
              </c:numCache>
            </c:numRef>
          </c:val>
          <c:extLst>
            <c:ext xmlns:c16="http://schemas.microsoft.com/office/drawing/2014/chart" uri="{C3380CC4-5D6E-409C-BE32-E72D297353CC}">
              <c16:uniqueId val="{0000000C-1E71-4340-9165-7DB8390D539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800">
          <a:latin typeface="Meiryo UI" panose="020B0604030504040204" pitchFamily="50" charset="-128"/>
          <a:ea typeface="Meiryo UI" panose="020B0604030504040204" pitchFamily="50" charset="-128"/>
        </a:defRPr>
      </a:pPr>
      <a:endParaRPr lang="ja-JP"/>
    </a:p>
  </c:txPr>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都府県</c:v>
                </c:pt>
              </c:strCache>
            </c:strRef>
          </c:tx>
          <c:spPr>
            <a:solidFill>
              <a:schemeClr val="accent1"/>
            </a:solidFill>
            <a:ln>
              <a:solidFill>
                <a:schemeClr val="accent1"/>
              </a:solidFill>
            </a:ln>
            <a:effectLst/>
          </c:spPr>
          <c:invertIfNegative val="0"/>
          <c:cat>
            <c:strRef>
              <c:f>Sheet1!$A$2:$A$5</c:f>
              <c:strCache>
                <c:ptCount val="4"/>
                <c:pt idx="0">
                  <c:v>東京</c:v>
                </c:pt>
                <c:pt idx="1">
                  <c:v>神奈川</c:v>
                </c:pt>
                <c:pt idx="2">
                  <c:v>京都</c:v>
                </c:pt>
                <c:pt idx="3">
                  <c:v>大阪</c:v>
                </c:pt>
              </c:strCache>
            </c:strRef>
          </c:cat>
          <c:val>
            <c:numRef>
              <c:f>Sheet1!$B$2:$B$5</c:f>
              <c:numCache>
                <c:formatCode>#,##0_ </c:formatCode>
                <c:ptCount val="4"/>
                <c:pt idx="0">
                  <c:v>25475.249621363371</c:v>
                </c:pt>
                <c:pt idx="1">
                  <c:v>13876.894147771032</c:v>
                </c:pt>
                <c:pt idx="2">
                  <c:v>33615.345564449482</c:v>
                </c:pt>
                <c:pt idx="3">
                  <c:v>12755.376408310096</c:v>
                </c:pt>
              </c:numCache>
            </c:numRef>
          </c:val>
          <c:extLst>
            <c:ext xmlns:c16="http://schemas.microsoft.com/office/drawing/2014/chart" uri="{C3380CC4-5D6E-409C-BE32-E72D297353CC}">
              <c16:uniqueId val="{00000000-6A55-49F4-BCD5-D341BE68F169}"/>
            </c:ext>
          </c:extLst>
        </c:ser>
        <c:ser>
          <c:idx val="1"/>
          <c:order val="1"/>
          <c:tx>
            <c:strRef>
              <c:f>Sheet1!$C$1</c:f>
              <c:strCache>
                <c:ptCount val="1"/>
                <c:pt idx="0">
                  <c:v>県庁所在地市</c:v>
                </c:pt>
              </c:strCache>
            </c:strRef>
          </c:tx>
          <c:spPr>
            <a:pattFill prst="pct20">
              <a:fgClr>
                <a:schemeClr val="accent1"/>
              </a:fgClr>
              <a:bgClr>
                <a:schemeClr val="bg1"/>
              </a:bgClr>
            </a:pattFill>
            <a:ln>
              <a:solidFill>
                <a:schemeClr val="accent1"/>
              </a:solidFill>
            </a:ln>
            <a:effectLst/>
          </c:spPr>
          <c:invertIfNegative val="0"/>
          <c:cat>
            <c:strRef>
              <c:f>Sheet1!$A$2:$A$5</c:f>
              <c:strCache>
                <c:ptCount val="4"/>
                <c:pt idx="0">
                  <c:v>東京</c:v>
                </c:pt>
                <c:pt idx="1">
                  <c:v>神奈川</c:v>
                </c:pt>
                <c:pt idx="2">
                  <c:v>京都</c:v>
                </c:pt>
                <c:pt idx="3">
                  <c:v>大阪</c:v>
                </c:pt>
              </c:strCache>
            </c:strRef>
          </c:cat>
          <c:val>
            <c:numRef>
              <c:f>Sheet1!$C$2:$C$5</c:f>
              <c:numCache>
                <c:formatCode>#,##0_ </c:formatCode>
                <c:ptCount val="4"/>
                <c:pt idx="1">
                  <c:v>25689.15399041467</c:v>
                </c:pt>
                <c:pt idx="2">
                  <c:v>33525.938559241709</c:v>
                </c:pt>
                <c:pt idx="3">
                  <c:v>9487.6277094803536</c:v>
                </c:pt>
              </c:numCache>
            </c:numRef>
          </c:val>
          <c:extLst>
            <c:ext xmlns:c16="http://schemas.microsoft.com/office/drawing/2014/chart" uri="{C3380CC4-5D6E-409C-BE32-E72D297353CC}">
              <c16:uniqueId val="{00000001-6A55-49F4-BCD5-D341BE68F169}"/>
            </c:ext>
          </c:extLst>
        </c:ser>
        <c:dLbls>
          <c:showLegendKey val="0"/>
          <c:showVal val="0"/>
          <c:showCatName val="0"/>
          <c:showSerName val="0"/>
          <c:showPercent val="0"/>
          <c:showBubbleSize val="0"/>
        </c:dLbls>
        <c:gapWidth val="100"/>
        <c:overlap val="100"/>
        <c:axId val="474755208"/>
        <c:axId val="474757168"/>
      </c:barChart>
      <c:catAx>
        <c:axId val="474755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74757168"/>
        <c:crosses val="autoZero"/>
        <c:auto val="1"/>
        <c:lblAlgn val="ctr"/>
        <c:lblOffset val="100"/>
        <c:noMultiLvlLbl val="0"/>
      </c:catAx>
      <c:valAx>
        <c:axId val="474757168"/>
        <c:scaling>
          <c:orientation val="minMax"/>
          <c:max val="70000"/>
        </c:scaling>
        <c:delete val="0"/>
        <c:axPos val="l"/>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74755208"/>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0C9F1B-E8B8-4BE4-8659-9A8D8E395453}" type="doc">
      <dgm:prSet loTypeId="urn:microsoft.com/office/officeart/2005/8/layout/radial6" loCatId="relationship" qsTypeId="urn:microsoft.com/office/officeart/2005/8/quickstyle/simple1" qsCatId="simple" csTypeId="urn:microsoft.com/office/officeart/2005/8/colors/accent0_1" csCatId="mainScheme" phldr="1"/>
      <dgm:spPr/>
      <dgm:t>
        <a:bodyPr/>
        <a:lstStyle/>
        <a:p>
          <a:endParaRPr kumimoji="1" lang="ja-JP" altLang="en-US"/>
        </a:p>
      </dgm:t>
    </dgm:pt>
    <dgm:pt modelId="{8A3742BD-518C-444B-95E1-103CB1664309}">
      <dgm:prSet phldrT="[テキスト]" custT="1"/>
      <dgm:spPr>
        <a:solidFill>
          <a:schemeClr val="accent1">
            <a:lumMod val="20000"/>
            <a:lumOff val="80000"/>
          </a:schemeClr>
        </a:solidFill>
      </dgm:spPr>
      <dgm:t>
        <a:bodyPr/>
        <a:lstStyle/>
        <a:p>
          <a:r>
            <a:rPr kumimoji="1" lang="ja-JP" altLang="en-US" sz="1050" b="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海外支援</a:t>
          </a:r>
          <a:endParaRPr kumimoji="1" lang="en-US" altLang="ja-JP" sz="1050" b="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900" b="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コンソーシアム</a:t>
          </a:r>
        </a:p>
      </dgm:t>
    </dgm:pt>
    <dgm:pt modelId="{5D5073E5-3632-4E0B-97F2-E68439A7564D}" type="parTrans" cxnId="{35C52216-1387-4055-8AE7-92F1F851E2AE}">
      <dgm:prSet/>
      <dgm:spPr/>
      <dgm:t>
        <a:bodyPr/>
        <a:lstStyle/>
        <a:p>
          <a:endParaRPr kumimoji="1" lang="ja-JP" altLang="en-US">
            <a:latin typeface="Meiryo UI" panose="020B0604030504040204" pitchFamily="50" charset="-128"/>
            <a:ea typeface="Meiryo UI" panose="020B0604030504040204" pitchFamily="50" charset="-128"/>
          </a:endParaRPr>
        </a:p>
      </dgm:t>
    </dgm:pt>
    <dgm:pt modelId="{9FD964D4-E650-4E78-BC1F-6BCE362A2919}" type="sibTrans" cxnId="{35C52216-1387-4055-8AE7-92F1F851E2AE}">
      <dgm:prSet/>
      <dgm:spPr/>
      <dgm:t>
        <a:bodyPr/>
        <a:lstStyle/>
        <a:p>
          <a:endParaRPr kumimoji="1" lang="ja-JP" altLang="en-US">
            <a:latin typeface="Meiryo UI" panose="020B0604030504040204" pitchFamily="50" charset="-128"/>
            <a:ea typeface="Meiryo UI" panose="020B0604030504040204" pitchFamily="50" charset="-128"/>
          </a:endParaRPr>
        </a:p>
      </dgm:t>
    </dgm:pt>
    <dgm:pt modelId="{DEBA1CC1-2A43-4966-8DF9-9AC535EC3F4A}">
      <dgm:prSet phldrT="[テキスト]"/>
      <dgm:spPr/>
      <dgm:t>
        <a:bodyPr/>
        <a:lstStyle/>
        <a:p>
          <a:r>
            <a:rPr kumimoji="1" lang="en-US" altLang="ja-JP" dirty="0">
              <a:latin typeface="Meiryo UI" panose="020B0604030504040204" pitchFamily="50" charset="-128"/>
              <a:ea typeface="Meiryo UI" panose="020B0604030504040204" pitchFamily="50" charset="-128"/>
            </a:rPr>
            <a:t>JETRO</a:t>
          </a:r>
          <a:endParaRPr kumimoji="1" lang="ja-JP" altLang="en-US" dirty="0">
            <a:latin typeface="Meiryo UI" panose="020B0604030504040204" pitchFamily="50" charset="-128"/>
            <a:ea typeface="Meiryo UI" panose="020B0604030504040204" pitchFamily="50" charset="-128"/>
          </a:endParaRPr>
        </a:p>
      </dgm:t>
    </dgm:pt>
    <dgm:pt modelId="{0F6DE3ED-48D6-445F-A125-AC4EA2092A0B}" type="parTrans" cxnId="{1023AA22-6014-4263-9A1B-F03D83A0A194}">
      <dgm:prSet/>
      <dgm:spPr/>
      <dgm:t>
        <a:bodyPr/>
        <a:lstStyle/>
        <a:p>
          <a:endParaRPr kumimoji="1" lang="ja-JP" altLang="en-US">
            <a:latin typeface="Meiryo UI" panose="020B0604030504040204" pitchFamily="50" charset="-128"/>
            <a:ea typeface="Meiryo UI" panose="020B0604030504040204" pitchFamily="50" charset="-128"/>
          </a:endParaRPr>
        </a:p>
      </dgm:t>
    </dgm:pt>
    <dgm:pt modelId="{98FCD246-BAB0-448E-988B-9FCB83DCAAD6}" type="sibTrans" cxnId="{1023AA22-6014-4263-9A1B-F03D83A0A194}">
      <dgm:prSet/>
      <dgm:spPr/>
      <dgm:t>
        <a:bodyPr/>
        <a:lstStyle/>
        <a:p>
          <a:endParaRPr kumimoji="1" lang="ja-JP" altLang="en-US">
            <a:latin typeface="Meiryo UI" panose="020B0604030504040204" pitchFamily="50" charset="-128"/>
            <a:ea typeface="Meiryo UI" panose="020B0604030504040204" pitchFamily="50" charset="-128"/>
          </a:endParaRPr>
        </a:p>
      </dgm:t>
    </dgm:pt>
    <dgm:pt modelId="{7CD62212-C83C-451A-A960-D1ACB6BD5FC3}">
      <dgm:prSet phldrT="[テキスト]"/>
      <dgm:spPr/>
      <dgm:t>
        <a:bodyPr/>
        <a:lstStyle/>
        <a:p>
          <a:r>
            <a:rPr kumimoji="1" lang="ja-JP" altLang="en-US" dirty="0">
              <a:latin typeface="Meiryo UI" panose="020B0604030504040204" pitchFamily="50" charset="-128"/>
              <a:ea typeface="Meiryo UI" panose="020B0604030504040204" pitchFamily="50" charset="-128"/>
            </a:rPr>
            <a:t>大商</a:t>
          </a:r>
        </a:p>
      </dgm:t>
    </dgm:pt>
    <dgm:pt modelId="{C8DAF7FE-288B-46DE-BDFD-C69988E0C05E}" type="parTrans" cxnId="{858FA017-A010-4CDC-9E54-AC033F9901F5}">
      <dgm:prSet/>
      <dgm:spPr/>
      <dgm:t>
        <a:bodyPr/>
        <a:lstStyle/>
        <a:p>
          <a:endParaRPr kumimoji="1" lang="ja-JP" altLang="en-US">
            <a:latin typeface="Meiryo UI" panose="020B0604030504040204" pitchFamily="50" charset="-128"/>
            <a:ea typeface="Meiryo UI" panose="020B0604030504040204" pitchFamily="50" charset="-128"/>
          </a:endParaRPr>
        </a:p>
      </dgm:t>
    </dgm:pt>
    <dgm:pt modelId="{601C1A2F-EBCA-491D-8D8F-4885A9A79773}" type="sibTrans" cxnId="{858FA017-A010-4CDC-9E54-AC033F9901F5}">
      <dgm:prSet/>
      <dgm:spPr/>
      <dgm:t>
        <a:bodyPr/>
        <a:lstStyle/>
        <a:p>
          <a:endParaRPr kumimoji="1" lang="ja-JP" altLang="en-US">
            <a:latin typeface="Meiryo UI" panose="020B0604030504040204" pitchFamily="50" charset="-128"/>
            <a:ea typeface="Meiryo UI" panose="020B0604030504040204" pitchFamily="50" charset="-128"/>
          </a:endParaRPr>
        </a:p>
      </dgm:t>
    </dgm:pt>
    <dgm:pt modelId="{FCE7C0DE-6339-4A03-A888-D7D5839D2882}">
      <dgm:prSet phldrT="[テキスト]"/>
      <dgm:spPr/>
      <dgm:t>
        <a:bodyPr/>
        <a:lstStyle/>
        <a:p>
          <a:endParaRPr kumimoji="1" lang="ja-JP" altLang="en-US" dirty="0"/>
        </a:p>
      </dgm:t>
    </dgm:pt>
    <dgm:pt modelId="{9B40C227-075C-45D4-83E4-B7E7F894AC0E}" type="parTrans" cxnId="{2B2EB8B3-1A6A-49ED-81C1-5B61B8C04BD3}">
      <dgm:prSet/>
      <dgm:spPr/>
      <dgm:t>
        <a:bodyPr/>
        <a:lstStyle/>
        <a:p>
          <a:endParaRPr kumimoji="1" lang="ja-JP" altLang="en-US">
            <a:latin typeface="Meiryo UI" panose="020B0604030504040204" pitchFamily="50" charset="-128"/>
            <a:ea typeface="Meiryo UI" panose="020B0604030504040204" pitchFamily="50" charset="-128"/>
          </a:endParaRPr>
        </a:p>
      </dgm:t>
    </dgm:pt>
    <dgm:pt modelId="{8BC3C451-A607-4E6B-B45F-A49D99E139F2}" type="sibTrans" cxnId="{2B2EB8B3-1A6A-49ED-81C1-5B61B8C04BD3}">
      <dgm:prSet/>
      <dgm:spPr/>
      <dgm:t>
        <a:bodyPr/>
        <a:lstStyle/>
        <a:p>
          <a:endParaRPr kumimoji="1" lang="ja-JP" altLang="en-US">
            <a:latin typeface="Meiryo UI" panose="020B0604030504040204" pitchFamily="50" charset="-128"/>
            <a:ea typeface="Meiryo UI" panose="020B0604030504040204" pitchFamily="50" charset="-128"/>
          </a:endParaRPr>
        </a:p>
      </dgm:t>
    </dgm:pt>
    <dgm:pt modelId="{830ACCE3-9AE3-4CA7-826C-87ECDA6DDB1E}">
      <dgm:prSet phldrT="[テキスト]"/>
      <dgm:spPr/>
      <dgm:t>
        <a:bodyPr/>
        <a:lstStyle/>
        <a:p>
          <a:endParaRPr kumimoji="1" lang="ja-JP" altLang="en-US" dirty="0"/>
        </a:p>
      </dgm:t>
    </dgm:pt>
    <dgm:pt modelId="{7E6AC687-50E0-44B1-AA51-156884A175D1}" type="parTrans" cxnId="{30D9DE55-E071-4380-B9B7-485999AE3792}">
      <dgm:prSet/>
      <dgm:spPr/>
      <dgm:t>
        <a:bodyPr/>
        <a:lstStyle/>
        <a:p>
          <a:endParaRPr kumimoji="1" lang="ja-JP" altLang="en-US">
            <a:latin typeface="Meiryo UI" panose="020B0604030504040204" pitchFamily="50" charset="-128"/>
            <a:ea typeface="Meiryo UI" panose="020B0604030504040204" pitchFamily="50" charset="-128"/>
          </a:endParaRPr>
        </a:p>
      </dgm:t>
    </dgm:pt>
    <dgm:pt modelId="{1EA15F80-CF9F-4D80-8D63-2D3CE2F068A8}" type="sibTrans" cxnId="{30D9DE55-E071-4380-B9B7-485999AE3792}">
      <dgm:prSet/>
      <dgm:spPr/>
      <dgm:t>
        <a:bodyPr/>
        <a:lstStyle/>
        <a:p>
          <a:endParaRPr kumimoji="1" lang="ja-JP" altLang="en-US">
            <a:latin typeface="Meiryo UI" panose="020B0604030504040204" pitchFamily="50" charset="-128"/>
            <a:ea typeface="Meiryo UI" panose="020B0604030504040204" pitchFamily="50" charset="-128"/>
          </a:endParaRPr>
        </a:p>
      </dgm:t>
    </dgm:pt>
    <dgm:pt modelId="{B66754FC-4056-4F60-9E3F-396D64347F51}">
      <dgm:prSet phldrT="[テキスト]" custT="1"/>
      <dgm:spPr>
        <a:solidFill>
          <a:schemeClr val="accent2">
            <a:lumMod val="60000"/>
            <a:lumOff val="40000"/>
          </a:schemeClr>
        </a:solidFill>
      </dgm:spPr>
      <dgm:t>
        <a:bodyPr/>
        <a:lstStyle/>
        <a:p>
          <a:r>
            <a:rPr kumimoji="1" lang="ja-JP" altLang="en-US" sz="1050" b="1" dirty="0">
              <a:latin typeface="Meiryo UI" panose="020B0604030504040204" pitchFamily="50" charset="-128"/>
              <a:ea typeface="Meiryo UI" panose="020B0604030504040204" pitchFamily="50" charset="-128"/>
            </a:rPr>
            <a:t>新法人</a:t>
          </a:r>
        </a:p>
      </dgm:t>
    </dgm:pt>
    <dgm:pt modelId="{61356436-9925-4B16-898B-3C8BE4BE6B0E}" type="parTrans" cxnId="{27013933-5DBE-49F0-9CE4-7B3A3FFA559B}">
      <dgm:prSet/>
      <dgm:spPr/>
      <dgm:t>
        <a:bodyPr/>
        <a:lstStyle/>
        <a:p>
          <a:endParaRPr kumimoji="1" lang="ja-JP" altLang="en-US"/>
        </a:p>
      </dgm:t>
    </dgm:pt>
    <dgm:pt modelId="{24CEFC80-BD1F-43B7-B1EA-D78F4A38BC65}" type="sibTrans" cxnId="{27013933-5DBE-49F0-9CE4-7B3A3FFA559B}">
      <dgm:prSet/>
      <dgm:spPr/>
      <dgm:t>
        <a:bodyPr/>
        <a:lstStyle/>
        <a:p>
          <a:endParaRPr kumimoji="1" lang="ja-JP" altLang="en-US"/>
        </a:p>
      </dgm:t>
    </dgm:pt>
    <dgm:pt modelId="{80CFE0FB-EBF0-4375-978F-21E1C1A3F845}">
      <dgm:prSet phldrT="[テキスト]"/>
      <dgm:spPr/>
      <dgm:t>
        <a:bodyPr/>
        <a:lstStyle/>
        <a:p>
          <a:endParaRPr kumimoji="1" lang="ja-JP" altLang="en-US" dirty="0">
            <a:latin typeface="Meiryo UI" panose="020B0604030504040204" pitchFamily="50" charset="-128"/>
            <a:ea typeface="Meiryo UI" panose="020B0604030504040204" pitchFamily="50" charset="-128"/>
          </a:endParaRPr>
        </a:p>
      </dgm:t>
    </dgm:pt>
    <dgm:pt modelId="{EA1A71B8-F56F-4F9A-968A-35B26AF2A003}" type="parTrans" cxnId="{0E56F3E3-B0AE-441F-8990-4AABE04BF534}">
      <dgm:prSet/>
      <dgm:spPr/>
      <dgm:t>
        <a:bodyPr/>
        <a:lstStyle/>
        <a:p>
          <a:endParaRPr kumimoji="1" lang="ja-JP" altLang="en-US"/>
        </a:p>
      </dgm:t>
    </dgm:pt>
    <dgm:pt modelId="{0FDF9E4E-8691-4D0A-9600-2647AC1F6B3F}" type="sibTrans" cxnId="{0E56F3E3-B0AE-441F-8990-4AABE04BF534}">
      <dgm:prSet/>
      <dgm:spPr/>
      <dgm:t>
        <a:bodyPr/>
        <a:lstStyle/>
        <a:p>
          <a:endParaRPr kumimoji="1" lang="ja-JP" altLang="en-US"/>
        </a:p>
      </dgm:t>
    </dgm:pt>
    <dgm:pt modelId="{DC40E0DC-A883-4AD4-88CC-00752262E9DF}">
      <dgm:prSet phldrT="[テキスト]"/>
      <dgm:spPr/>
      <dgm:t>
        <a:bodyPr/>
        <a:lstStyle/>
        <a:p>
          <a:r>
            <a:rPr kumimoji="1" lang="en-US" altLang="ja-JP" dirty="0">
              <a:latin typeface="Meiryo UI" panose="020B0604030504040204" pitchFamily="50" charset="-128"/>
              <a:ea typeface="Meiryo UI" panose="020B0604030504040204" pitchFamily="50" charset="-128"/>
            </a:rPr>
            <a:t>IBPC</a:t>
          </a:r>
          <a:endParaRPr kumimoji="1" lang="ja-JP" altLang="en-US" dirty="0">
            <a:latin typeface="Meiryo UI" panose="020B0604030504040204" pitchFamily="50" charset="-128"/>
            <a:ea typeface="Meiryo UI" panose="020B0604030504040204" pitchFamily="50" charset="-128"/>
          </a:endParaRPr>
        </a:p>
      </dgm:t>
    </dgm:pt>
    <dgm:pt modelId="{3DC999C8-DE5B-4BBD-975B-1EA2E943E376}" type="parTrans" cxnId="{F98BF542-8C3D-4C3B-8FEF-BF12FFEC2D56}">
      <dgm:prSet/>
      <dgm:spPr/>
      <dgm:t>
        <a:bodyPr/>
        <a:lstStyle/>
        <a:p>
          <a:endParaRPr kumimoji="1" lang="ja-JP" altLang="en-US"/>
        </a:p>
      </dgm:t>
    </dgm:pt>
    <dgm:pt modelId="{B3EA312A-A946-40CF-B1E9-C770E5448456}" type="sibTrans" cxnId="{F98BF542-8C3D-4C3B-8FEF-BF12FFEC2D56}">
      <dgm:prSet/>
      <dgm:spPr/>
      <dgm:t>
        <a:bodyPr/>
        <a:lstStyle/>
        <a:p>
          <a:endParaRPr kumimoji="1" lang="ja-JP" altLang="en-US"/>
        </a:p>
      </dgm:t>
    </dgm:pt>
    <dgm:pt modelId="{E91FBB9F-8934-4294-BC1B-6B0B129EB6B1}">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中小機構</a:t>
          </a:r>
        </a:p>
      </dgm:t>
    </dgm:pt>
    <dgm:pt modelId="{93D87BCB-863B-46B8-BD99-7723C9759BAC}" type="parTrans" cxnId="{2743F1DF-2A0F-4AD5-ABAB-AAA260979E48}">
      <dgm:prSet/>
      <dgm:spPr/>
      <dgm:t>
        <a:bodyPr/>
        <a:lstStyle/>
        <a:p>
          <a:endParaRPr kumimoji="1" lang="ja-JP" altLang="en-US"/>
        </a:p>
      </dgm:t>
    </dgm:pt>
    <dgm:pt modelId="{29A5998E-647D-48E2-BF3D-130050C14742}" type="sibTrans" cxnId="{2743F1DF-2A0F-4AD5-ABAB-AAA260979E48}">
      <dgm:prSet/>
      <dgm:spPr/>
      <dgm:t>
        <a:bodyPr/>
        <a:lstStyle/>
        <a:p>
          <a:endParaRPr kumimoji="1" lang="ja-JP" altLang="en-US"/>
        </a:p>
      </dgm:t>
    </dgm:pt>
    <dgm:pt modelId="{D83FB42A-5E73-4DB8-A568-14EDC9D9B699}">
      <dgm:prSet phldrT="[テキスト]" custT="1"/>
      <dgm:spPr/>
      <dgm:t>
        <a:bodyPr/>
        <a:lstStyle/>
        <a:p>
          <a:endParaRPr kumimoji="1" lang="ja-JP" altLang="en-US" sz="1100" dirty="0">
            <a:latin typeface="Meiryo UI" panose="020B0604030504040204" pitchFamily="50" charset="-128"/>
            <a:ea typeface="Meiryo UI" panose="020B0604030504040204" pitchFamily="50" charset="-128"/>
          </a:endParaRPr>
        </a:p>
      </dgm:t>
    </dgm:pt>
    <dgm:pt modelId="{A9DB4D35-58A1-47B9-A81F-A53546F0B39E}" type="parTrans" cxnId="{E7AC38A2-0F8C-4344-9E02-5589CF3F1D3E}">
      <dgm:prSet/>
      <dgm:spPr/>
      <dgm:t>
        <a:bodyPr/>
        <a:lstStyle/>
        <a:p>
          <a:endParaRPr kumimoji="1" lang="ja-JP" altLang="en-US"/>
        </a:p>
      </dgm:t>
    </dgm:pt>
    <dgm:pt modelId="{B2454F1A-CB78-4DB2-B6AF-A648F0510DC2}" type="sibTrans" cxnId="{E7AC38A2-0F8C-4344-9E02-5589CF3F1D3E}">
      <dgm:prSet/>
      <dgm:spPr/>
      <dgm:t>
        <a:bodyPr/>
        <a:lstStyle/>
        <a:p>
          <a:endParaRPr kumimoji="1" lang="ja-JP" altLang="en-US"/>
        </a:p>
      </dgm:t>
    </dgm:pt>
    <dgm:pt modelId="{C3562568-47E3-47A4-BF42-31A3962E540C}" type="pres">
      <dgm:prSet presAssocID="{A60C9F1B-E8B8-4BE4-8659-9A8D8E395453}" presName="Name0" presStyleCnt="0">
        <dgm:presLayoutVars>
          <dgm:chMax val="1"/>
          <dgm:dir/>
          <dgm:animLvl val="ctr"/>
          <dgm:resizeHandles val="exact"/>
        </dgm:presLayoutVars>
      </dgm:prSet>
      <dgm:spPr/>
      <dgm:t>
        <a:bodyPr/>
        <a:lstStyle/>
        <a:p>
          <a:endParaRPr kumimoji="1" lang="ja-JP" altLang="en-US"/>
        </a:p>
      </dgm:t>
    </dgm:pt>
    <dgm:pt modelId="{F5433523-CF5E-4E95-B829-C09FF8363A9E}" type="pres">
      <dgm:prSet presAssocID="{8A3742BD-518C-444B-95E1-103CB1664309}" presName="centerShape" presStyleLbl="node0" presStyleIdx="0" presStyleCnt="1"/>
      <dgm:spPr/>
      <dgm:t>
        <a:bodyPr/>
        <a:lstStyle/>
        <a:p>
          <a:endParaRPr kumimoji="1" lang="ja-JP" altLang="en-US"/>
        </a:p>
      </dgm:t>
    </dgm:pt>
    <dgm:pt modelId="{64854014-B587-401D-8765-3BEA91C42734}" type="pres">
      <dgm:prSet presAssocID="{B66754FC-4056-4F60-9E3F-396D64347F51}" presName="node" presStyleLbl="node1" presStyleIdx="0" presStyleCnt="7">
        <dgm:presLayoutVars>
          <dgm:bulletEnabled val="1"/>
        </dgm:presLayoutVars>
      </dgm:prSet>
      <dgm:spPr/>
      <dgm:t>
        <a:bodyPr/>
        <a:lstStyle/>
        <a:p>
          <a:endParaRPr kumimoji="1" lang="ja-JP" altLang="en-US"/>
        </a:p>
      </dgm:t>
    </dgm:pt>
    <dgm:pt modelId="{48303318-A72B-4A73-A668-FBCE7C458CD1}" type="pres">
      <dgm:prSet presAssocID="{B66754FC-4056-4F60-9E3F-396D64347F51}" presName="dummy" presStyleCnt="0"/>
      <dgm:spPr/>
    </dgm:pt>
    <dgm:pt modelId="{22694D9E-0FEE-4552-9A71-D63AEDA5E099}" type="pres">
      <dgm:prSet presAssocID="{24CEFC80-BD1F-43B7-B1EA-D78F4A38BC65}" presName="sibTrans" presStyleLbl="sibTrans2D1" presStyleIdx="0" presStyleCnt="7"/>
      <dgm:spPr/>
      <dgm:t>
        <a:bodyPr/>
        <a:lstStyle/>
        <a:p>
          <a:endParaRPr kumimoji="1" lang="ja-JP" altLang="en-US"/>
        </a:p>
      </dgm:t>
    </dgm:pt>
    <dgm:pt modelId="{2F09CA1D-DD94-4D59-80B4-603433E143AE}" type="pres">
      <dgm:prSet presAssocID="{DEBA1CC1-2A43-4966-8DF9-9AC535EC3F4A}" presName="node" presStyleLbl="node1" presStyleIdx="1" presStyleCnt="7">
        <dgm:presLayoutVars>
          <dgm:bulletEnabled val="1"/>
        </dgm:presLayoutVars>
      </dgm:prSet>
      <dgm:spPr/>
      <dgm:t>
        <a:bodyPr/>
        <a:lstStyle/>
        <a:p>
          <a:endParaRPr kumimoji="1" lang="ja-JP" altLang="en-US"/>
        </a:p>
      </dgm:t>
    </dgm:pt>
    <dgm:pt modelId="{BF56D430-55A2-4208-A784-835AB2982EF6}" type="pres">
      <dgm:prSet presAssocID="{DEBA1CC1-2A43-4966-8DF9-9AC535EC3F4A}" presName="dummy" presStyleCnt="0"/>
      <dgm:spPr/>
    </dgm:pt>
    <dgm:pt modelId="{BECD202C-7107-4AA0-B4D9-D57619A5A95C}" type="pres">
      <dgm:prSet presAssocID="{98FCD246-BAB0-448E-988B-9FCB83DCAAD6}" presName="sibTrans" presStyleLbl="sibTrans2D1" presStyleIdx="1" presStyleCnt="7"/>
      <dgm:spPr/>
      <dgm:t>
        <a:bodyPr/>
        <a:lstStyle/>
        <a:p>
          <a:endParaRPr kumimoji="1" lang="ja-JP" altLang="en-US"/>
        </a:p>
      </dgm:t>
    </dgm:pt>
    <dgm:pt modelId="{7CB8F6B8-6F18-487A-A87C-2816E07DA0CE}" type="pres">
      <dgm:prSet presAssocID="{7CD62212-C83C-451A-A960-D1ACB6BD5FC3}" presName="node" presStyleLbl="node1" presStyleIdx="2" presStyleCnt="7">
        <dgm:presLayoutVars>
          <dgm:bulletEnabled val="1"/>
        </dgm:presLayoutVars>
      </dgm:prSet>
      <dgm:spPr/>
      <dgm:t>
        <a:bodyPr/>
        <a:lstStyle/>
        <a:p>
          <a:endParaRPr kumimoji="1" lang="ja-JP" altLang="en-US"/>
        </a:p>
      </dgm:t>
    </dgm:pt>
    <dgm:pt modelId="{A287A090-BB30-4348-8DE0-C8189A4F23A9}" type="pres">
      <dgm:prSet presAssocID="{7CD62212-C83C-451A-A960-D1ACB6BD5FC3}" presName="dummy" presStyleCnt="0"/>
      <dgm:spPr/>
    </dgm:pt>
    <dgm:pt modelId="{03CD8ADB-AF15-4729-8AE0-64077D9769D0}" type="pres">
      <dgm:prSet presAssocID="{601C1A2F-EBCA-491D-8D8F-4885A9A79773}" presName="sibTrans" presStyleLbl="sibTrans2D1" presStyleIdx="2" presStyleCnt="7"/>
      <dgm:spPr/>
      <dgm:t>
        <a:bodyPr/>
        <a:lstStyle/>
        <a:p>
          <a:endParaRPr kumimoji="1" lang="ja-JP" altLang="en-US"/>
        </a:p>
      </dgm:t>
    </dgm:pt>
    <dgm:pt modelId="{AD37387D-2726-4804-BC91-5204EF5064C0}" type="pres">
      <dgm:prSet presAssocID="{E91FBB9F-8934-4294-BC1B-6B0B129EB6B1}" presName="node" presStyleLbl="node1" presStyleIdx="3" presStyleCnt="7">
        <dgm:presLayoutVars>
          <dgm:bulletEnabled val="1"/>
        </dgm:presLayoutVars>
      </dgm:prSet>
      <dgm:spPr/>
      <dgm:t>
        <a:bodyPr/>
        <a:lstStyle/>
        <a:p>
          <a:endParaRPr kumimoji="1" lang="ja-JP" altLang="en-US"/>
        </a:p>
      </dgm:t>
    </dgm:pt>
    <dgm:pt modelId="{98668406-291D-4BBD-8485-1217CA7B9BC3}" type="pres">
      <dgm:prSet presAssocID="{E91FBB9F-8934-4294-BC1B-6B0B129EB6B1}" presName="dummy" presStyleCnt="0"/>
      <dgm:spPr/>
    </dgm:pt>
    <dgm:pt modelId="{1ED9B315-32C2-451F-B802-F186A739C3C2}" type="pres">
      <dgm:prSet presAssocID="{29A5998E-647D-48E2-BF3D-130050C14742}" presName="sibTrans" presStyleLbl="sibTrans2D1" presStyleIdx="3" presStyleCnt="7"/>
      <dgm:spPr/>
      <dgm:t>
        <a:bodyPr/>
        <a:lstStyle/>
        <a:p>
          <a:endParaRPr kumimoji="1" lang="ja-JP" altLang="en-US"/>
        </a:p>
      </dgm:t>
    </dgm:pt>
    <dgm:pt modelId="{7F1A254D-D450-4F43-9AD3-969139786C17}" type="pres">
      <dgm:prSet presAssocID="{D83FB42A-5E73-4DB8-A568-14EDC9D9B699}" presName="node" presStyleLbl="node1" presStyleIdx="4" presStyleCnt="7">
        <dgm:presLayoutVars>
          <dgm:bulletEnabled val="1"/>
        </dgm:presLayoutVars>
      </dgm:prSet>
      <dgm:spPr/>
      <dgm:t>
        <a:bodyPr/>
        <a:lstStyle/>
        <a:p>
          <a:endParaRPr kumimoji="1" lang="ja-JP" altLang="en-US"/>
        </a:p>
      </dgm:t>
    </dgm:pt>
    <dgm:pt modelId="{80FF6E6E-E126-40FC-ACCE-C3F18FE6FC6D}" type="pres">
      <dgm:prSet presAssocID="{D83FB42A-5E73-4DB8-A568-14EDC9D9B699}" presName="dummy" presStyleCnt="0"/>
      <dgm:spPr/>
    </dgm:pt>
    <dgm:pt modelId="{B5C28B41-4661-4B19-8C1A-A229530978B8}" type="pres">
      <dgm:prSet presAssocID="{B2454F1A-CB78-4DB2-B6AF-A648F0510DC2}" presName="sibTrans" presStyleLbl="sibTrans2D1" presStyleIdx="4" presStyleCnt="7"/>
      <dgm:spPr/>
      <dgm:t>
        <a:bodyPr/>
        <a:lstStyle/>
        <a:p>
          <a:endParaRPr kumimoji="1" lang="ja-JP" altLang="en-US"/>
        </a:p>
      </dgm:t>
    </dgm:pt>
    <dgm:pt modelId="{C68B4491-F425-42C8-9B51-86B6411D0E59}" type="pres">
      <dgm:prSet presAssocID="{80CFE0FB-EBF0-4375-978F-21E1C1A3F845}" presName="node" presStyleLbl="node1" presStyleIdx="5" presStyleCnt="7">
        <dgm:presLayoutVars>
          <dgm:bulletEnabled val="1"/>
        </dgm:presLayoutVars>
      </dgm:prSet>
      <dgm:spPr/>
      <dgm:t>
        <a:bodyPr/>
        <a:lstStyle/>
        <a:p>
          <a:endParaRPr kumimoji="1" lang="ja-JP" altLang="en-US"/>
        </a:p>
      </dgm:t>
    </dgm:pt>
    <dgm:pt modelId="{7723AF36-E88C-4D41-BDD4-113310A11AF0}" type="pres">
      <dgm:prSet presAssocID="{80CFE0FB-EBF0-4375-978F-21E1C1A3F845}" presName="dummy" presStyleCnt="0"/>
      <dgm:spPr/>
    </dgm:pt>
    <dgm:pt modelId="{43D373EB-D2FB-4696-A790-9B8FFA22207C}" type="pres">
      <dgm:prSet presAssocID="{0FDF9E4E-8691-4D0A-9600-2647AC1F6B3F}" presName="sibTrans" presStyleLbl="sibTrans2D1" presStyleIdx="5" presStyleCnt="7"/>
      <dgm:spPr/>
      <dgm:t>
        <a:bodyPr/>
        <a:lstStyle/>
        <a:p>
          <a:endParaRPr kumimoji="1" lang="ja-JP" altLang="en-US"/>
        </a:p>
      </dgm:t>
    </dgm:pt>
    <dgm:pt modelId="{00DA6011-8847-42F0-9F3D-3C18EA9B778F}" type="pres">
      <dgm:prSet presAssocID="{DC40E0DC-A883-4AD4-88CC-00752262E9DF}" presName="node" presStyleLbl="node1" presStyleIdx="6" presStyleCnt="7">
        <dgm:presLayoutVars>
          <dgm:bulletEnabled val="1"/>
        </dgm:presLayoutVars>
      </dgm:prSet>
      <dgm:spPr/>
      <dgm:t>
        <a:bodyPr/>
        <a:lstStyle/>
        <a:p>
          <a:endParaRPr kumimoji="1" lang="ja-JP" altLang="en-US"/>
        </a:p>
      </dgm:t>
    </dgm:pt>
    <dgm:pt modelId="{09226285-4316-4F4B-B4A6-C87592940232}" type="pres">
      <dgm:prSet presAssocID="{DC40E0DC-A883-4AD4-88CC-00752262E9DF}" presName="dummy" presStyleCnt="0"/>
      <dgm:spPr/>
    </dgm:pt>
    <dgm:pt modelId="{4F5EB739-838A-401C-B95F-BF960C4207C4}" type="pres">
      <dgm:prSet presAssocID="{B3EA312A-A946-40CF-B1E9-C770E5448456}" presName="sibTrans" presStyleLbl="sibTrans2D1" presStyleIdx="6" presStyleCnt="7"/>
      <dgm:spPr/>
      <dgm:t>
        <a:bodyPr/>
        <a:lstStyle/>
        <a:p>
          <a:endParaRPr kumimoji="1" lang="ja-JP" altLang="en-US"/>
        </a:p>
      </dgm:t>
    </dgm:pt>
  </dgm:ptLst>
  <dgm:cxnLst>
    <dgm:cxn modelId="{FD6D0CB0-AE6F-4ACA-8C1C-7DD30E9F6F3D}" type="presOf" srcId="{E91FBB9F-8934-4294-BC1B-6B0B129EB6B1}" destId="{AD37387D-2726-4804-BC91-5204EF5064C0}" srcOrd="0" destOrd="0" presId="urn:microsoft.com/office/officeart/2005/8/layout/radial6"/>
    <dgm:cxn modelId="{30D9DE55-E071-4380-B9B7-485999AE3792}" srcId="{FCE7C0DE-6339-4A03-A888-D7D5839D2882}" destId="{830ACCE3-9AE3-4CA7-826C-87ECDA6DDB1E}" srcOrd="0" destOrd="0" parTransId="{7E6AC687-50E0-44B1-AA51-156884A175D1}" sibTransId="{1EA15F80-CF9F-4D80-8D63-2D3CE2F068A8}"/>
    <dgm:cxn modelId="{2B2EB8B3-1A6A-49ED-81C1-5B61B8C04BD3}" srcId="{A60C9F1B-E8B8-4BE4-8659-9A8D8E395453}" destId="{FCE7C0DE-6339-4A03-A888-D7D5839D2882}" srcOrd="1" destOrd="0" parTransId="{9B40C227-075C-45D4-83E4-B7E7F894AC0E}" sibTransId="{8BC3C451-A607-4E6B-B45F-A49D99E139F2}"/>
    <dgm:cxn modelId="{2299695B-E4A6-46C8-A957-ED1635E1054C}" type="presOf" srcId="{29A5998E-647D-48E2-BF3D-130050C14742}" destId="{1ED9B315-32C2-451F-B802-F186A739C3C2}" srcOrd="0" destOrd="0" presId="urn:microsoft.com/office/officeart/2005/8/layout/radial6"/>
    <dgm:cxn modelId="{27013933-5DBE-49F0-9CE4-7B3A3FFA559B}" srcId="{8A3742BD-518C-444B-95E1-103CB1664309}" destId="{B66754FC-4056-4F60-9E3F-396D64347F51}" srcOrd="0" destOrd="0" parTransId="{61356436-9925-4B16-898B-3C8BE4BE6B0E}" sibTransId="{24CEFC80-BD1F-43B7-B1EA-D78F4A38BC65}"/>
    <dgm:cxn modelId="{E7AC38A2-0F8C-4344-9E02-5589CF3F1D3E}" srcId="{8A3742BD-518C-444B-95E1-103CB1664309}" destId="{D83FB42A-5E73-4DB8-A568-14EDC9D9B699}" srcOrd="4" destOrd="0" parTransId="{A9DB4D35-58A1-47B9-A81F-A53546F0B39E}" sibTransId="{B2454F1A-CB78-4DB2-B6AF-A648F0510DC2}"/>
    <dgm:cxn modelId="{477646CA-DBAC-4D91-A436-C08B3AB29547}" type="presOf" srcId="{DC40E0DC-A883-4AD4-88CC-00752262E9DF}" destId="{00DA6011-8847-42F0-9F3D-3C18EA9B778F}" srcOrd="0" destOrd="0" presId="urn:microsoft.com/office/officeart/2005/8/layout/radial6"/>
    <dgm:cxn modelId="{8BCC8527-0B5C-447A-B1B0-77064453CC45}" type="presOf" srcId="{7CD62212-C83C-451A-A960-D1ACB6BD5FC3}" destId="{7CB8F6B8-6F18-487A-A87C-2816E07DA0CE}" srcOrd="0" destOrd="0" presId="urn:microsoft.com/office/officeart/2005/8/layout/radial6"/>
    <dgm:cxn modelId="{8C7880EF-F037-484A-8442-4D2D84386FA1}" type="presOf" srcId="{24CEFC80-BD1F-43B7-B1EA-D78F4A38BC65}" destId="{22694D9E-0FEE-4552-9A71-D63AEDA5E099}" srcOrd="0" destOrd="0" presId="urn:microsoft.com/office/officeart/2005/8/layout/radial6"/>
    <dgm:cxn modelId="{20DE1242-9500-40DC-92D4-7C814C1DE046}" type="presOf" srcId="{B66754FC-4056-4F60-9E3F-396D64347F51}" destId="{64854014-B587-401D-8765-3BEA91C42734}" srcOrd="0" destOrd="0" presId="urn:microsoft.com/office/officeart/2005/8/layout/radial6"/>
    <dgm:cxn modelId="{F1580C6F-2BB0-495B-8479-CDDE54C4AB82}" type="presOf" srcId="{DEBA1CC1-2A43-4966-8DF9-9AC535EC3F4A}" destId="{2F09CA1D-DD94-4D59-80B4-603433E143AE}" srcOrd="0" destOrd="0" presId="urn:microsoft.com/office/officeart/2005/8/layout/radial6"/>
    <dgm:cxn modelId="{0E56F3E3-B0AE-441F-8990-4AABE04BF534}" srcId="{8A3742BD-518C-444B-95E1-103CB1664309}" destId="{80CFE0FB-EBF0-4375-978F-21E1C1A3F845}" srcOrd="5" destOrd="0" parTransId="{EA1A71B8-F56F-4F9A-968A-35B26AF2A003}" sibTransId="{0FDF9E4E-8691-4D0A-9600-2647AC1F6B3F}"/>
    <dgm:cxn modelId="{35C52216-1387-4055-8AE7-92F1F851E2AE}" srcId="{A60C9F1B-E8B8-4BE4-8659-9A8D8E395453}" destId="{8A3742BD-518C-444B-95E1-103CB1664309}" srcOrd="0" destOrd="0" parTransId="{5D5073E5-3632-4E0B-97F2-E68439A7564D}" sibTransId="{9FD964D4-E650-4E78-BC1F-6BCE362A2919}"/>
    <dgm:cxn modelId="{1F4C5879-E9F5-467B-90C4-BA515757FF64}" type="presOf" srcId="{80CFE0FB-EBF0-4375-978F-21E1C1A3F845}" destId="{C68B4491-F425-42C8-9B51-86B6411D0E59}" srcOrd="0" destOrd="0" presId="urn:microsoft.com/office/officeart/2005/8/layout/radial6"/>
    <dgm:cxn modelId="{0CE42722-EE27-402E-9686-1D1CAAE1AF76}" type="presOf" srcId="{98FCD246-BAB0-448E-988B-9FCB83DCAAD6}" destId="{BECD202C-7107-4AA0-B4D9-D57619A5A95C}" srcOrd="0" destOrd="0" presId="urn:microsoft.com/office/officeart/2005/8/layout/radial6"/>
    <dgm:cxn modelId="{0101B2CD-A698-4DEC-BCB8-4CBB0493E155}" type="presOf" srcId="{A60C9F1B-E8B8-4BE4-8659-9A8D8E395453}" destId="{C3562568-47E3-47A4-BF42-31A3962E540C}" srcOrd="0" destOrd="0" presId="urn:microsoft.com/office/officeart/2005/8/layout/radial6"/>
    <dgm:cxn modelId="{6E5B5329-9DA0-4627-8DBD-DE6C80CB7377}" type="presOf" srcId="{B3EA312A-A946-40CF-B1E9-C770E5448456}" destId="{4F5EB739-838A-401C-B95F-BF960C4207C4}" srcOrd="0" destOrd="0" presId="urn:microsoft.com/office/officeart/2005/8/layout/radial6"/>
    <dgm:cxn modelId="{F98BF542-8C3D-4C3B-8FEF-BF12FFEC2D56}" srcId="{8A3742BD-518C-444B-95E1-103CB1664309}" destId="{DC40E0DC-A883-4AD4-88CC-00752262E9DF}" srcOrd="6" destOrd="0" parTransId="{3DC999C8-DE5B-4BBD-975B-1EA2E943E376}" sibTransId="{B3EA312A-A946-40CF-B1E9-C770E5448456}"/>
    <dgm:cxn modelId="{5099E098-53B7-49C0-87DB-AE1515A0B8D2}" type="presOf" srcId="{B2454F1A-CB78-4DB2-B6AF-A648F0510DC2}" destId="{B5C28B41-4661-4B19-8C1A-A229530978B8}" srcOrd="0" destOrd="0" presId="urn:microsoft.com/office/officeart/2005/8/layout/radial6"/>
    <dgm:cxn modelId="{C9FD836B-0AEA-433E-8F80-501AE822E31A}" type="presOf" srcId="{0FDF9E4E-8691-4D0A-9600-2647AC1F6B3F}" destId="{43D373EB-D2FB-4696-A790-9B8FFA22207C}" srcOrd="0" destOrd="0" presId="urn:microsoft.com/office/officeart/2005/8/layout/radial6"/>
    <dgm:cxn modelId="{B7B114BD-9629-4136-BC1E-9E30FEE9D5CF}" type="presOf" srcId="{601C1A2F-EBCA-491D-8D8F-4885A9A79773}" destId="{03CD8ADB-AF15-4729-8AE0-64077D9769D0}" srcOrd="0" destOrd="0" presId="urn:microsoft.com/office/officeart/2005/8/layout/radial6"/>
    <dgm:cxn modelId="{D0E5D47F-0D95-41AA-8AB1-D3CB02464B9D}" type="presOf" srcId="{D83FB42A-5E73-4DB8-A568-14EDC9D9B699}" destId="{7F1A254D-D450-4F43-9AD3-969139786C17}" srcOrd="0" destOrd="0" presId="urn:microsoft.com/office/officeart/2005/8/layout/radial6"/>
    <dgm:cxn modelId="{2743F1DF-2A0F-4AD5-ABAB-AAA260979E48}" srcId="{8A3742BD-518C-444B-95E1-103CB1664309}" destId="{E91FBB9F-8934-4294-BC1B-6B0B129EB6B1}" srcOrd="3" destOrd="0" parTransId="{93D87BCB-863B-46B8-BD99-7723C9759BAC}" sibTransId="{29A5998E-647D-48E2-BF3D-130050C14742}"/>
    <dgm:cxn modelId="{858FA017-A010-4CDC-9E54-AC033F9901F5}" srcId="{8A3742BD-518C-444B-95E1-103CB1664309}" destId="{7CD62212-C83C-451A-A960-D1ACB6BD5FC3}" srcOrd="2" destOrd="0" parTransId="{C8DAF7FE-288B-46DE-BDFD-C69988E0C05E}" sibTransId="{601C1A2F-EBCA-491D-8D8F-4885A9A79773}"/>
    <dgm:cxn modelId="{745BED3B-81FC-4908-952A-DC0F620463F7}" type="presOf" srcId="{8A3742BD-518C-444B-95E1-103CB1664309}" destId="{F5433523-CF5E-4E95-B829-C09FF8363A9E}" srcOrd="0" destOrd="0" presId="urn:microsoft.com/office/officeart/2005/8/layout/radial6"/>
    <dgm:cxn modelId="{1023AA22-6014-4263-9A1B-F03D83A0A194}" srcId="{8A3742BD-518C-444B-95E1-103CB1664309}" destId="{DEBA1CC1-2A43-4966-8DF9-9AC535EC3F4A}" srcOrd="1" destOrd="0" parTransId="{0F6DE3ED-48D6-445F-A125-AC4EA2092A0B}" sibTransId="{98FCD246-BAB0-448E-988B-9FCB83DCAAD6}"/>
    <dgm:cxn modelId="{F9875AD5-AAF2-4F72-8DE6-B3E95B47AC6D}" type="presParOf" srcId="{C3562568-47E3-47A4-BF42-31A3962E540C}" destId="{F5433523-CF5E-4E95-B829-C09FF8363A9E}" srcOrd="0" destOrd="0" presId="urn:microsoft.com/office/officeart/2005/8/layout/radial6"/>
    <dgm:cxn modelId="{A6342CEC-8460-4CFB-A11A-24F064DC70A1}" type="presParOf" srcId="{C3562568-47E3-47A4-BF42-31A3962E540C}" destId="{64854014-B587-401D-8765-3BEA91C42734}" srcOrd="1" destOrd="0" presId="urn:microsoft.com/office/officeart/2005/8/layout/radial6"/>
    <dgm:cxn modelId="{3EDF0EFF-2D7F-409F-910F-E864A37FA7EC}" type="presParOf" srcId="{C3562568-47E3-47A4-BF42-31A3962E540C}" destId="{48303318-A72B-4A73-A668-FBCE7C458CD1}" srcOrd="2" destOrd="0" presId="urn:microsoft.com/office/officeart/2005/8/layout/radial6"/>
    <dgm:cxn modelId="{F4894FA0-3D8C-47A3-A148-2005C2B1C6B8}" type="presParOf" srcId="{C3562568-47E3-47A4-BF42-31A3962E540C}" destId="{22694D9E-0FEE-4552-9A71-D63AEDA5E099}" srcOrd="3" destOrd="0" presId="urn:microsoft.com/office/officeart/2005/8/layout/radial6"/>
    <dgm:cxn modelId="{C9E9DC10-7257-4E82-87C8-529FD2C6F9BB}" type="presParOf" srcId="{C3562568-47E3-47A4-BF42-31A3962E540C}" destId="{2F09CA1D-DD94-4D59-80B4-603433E143AE}" srcOrd="4" destOrd="0" presId="urn:microsoft.com/office/officeart/2005/8/layout/radial6"/>
    <dgm:cxn modelId="{07F05A00-A51A-49C9-8181-0A80FFEC6E17}" type="presParOf" srcId="{C3562568-47E3-47A4-BF42-31A3962E540C}" destId="{BF56D430-55A2-4208-A784-835AB2982EF6}" srcOrd="5" destOrd="0" presId="urn:microsoft.com/office/officeart/2005/8/layout/radial6"/>
    <dgm:cxn modelId="{1F0D1B05-55D0-435C-8DC2-369D03D9ED2F}" type="presParOf" srcId="{C3562568-47E3-47A4-BF42-31A3962E540C}" destId="{BECD202C-7107-4AA0-B4D9-D57619A5A95C}" srcOrd="6" destOrd="0" presId="urn:microsoft.com/office/officeart/2005/8/layout/radial6"/>
    <dgm:cxn modelId="{6AEF3685-3D25-4FE2-B83D-EFAF855EA4C0}" type="presParOf" srcId="{C3562568-47E3-47A4-BF42-31A3962E540C}" destId="{7CB8F6B8-6F18-487A-A87C-2816E07DA0CE}" srcOrd="7" destOrd="0" presId="urn:microsoft.com/office/officeart/2005/8/layout/radial6"/>
    <dgm:cxn modelId="{6A9C04A3-6D20-4B9F-93CE-D7B50F368B8F}" type="presParOf" srcId="{C3562568-47E3-47A4-BF42-31A3962E540C}" destId="{A287A090-BB30-4348-8DE0-C8189A4F23A9}" srcOrd="8" destOrd="0" presId="urn:microsoft.com/office/officeart/2005/8/layout/radial6"/>
    <dgm:cxn modelId="{0CF1DAC7-EB8B-42FA-99C9-C90B5EF2857A}" type="presParOf" srcId="{C3562568-47E3-47A4-BF42-31A3962E540C}" destId="{03CD8ADB-AF15-4729-8AE0-64077D9769D0}" srcOrd="9" destOrd="0" presId="urn:microsoft.com/office/officeart/2005/8/layout/radial6"/>
    <dgm:cxn modelId="{54ECA539-E3C0-44C7-91C7-9C7868787771}" type="presParOf" srcId="{C3562568-47E3-47A4-BF42-31A3962E540C}" destId="{AD37387D-2726-4804-BC91-5204EF5064C0}" srcOrd="10" destOrd="0" presId="urn:microsoft.com/office/officeart/2005/8/layout/radial6"/>
    <dgm:cxn modelId="{08ABCB30-9E3D-4A81-9ED2-39DCF8B2B52F}" type="presParOf" srcId="{C3562568-47E3-47A4-BF42-31A3962E540C}" destId="{98668406-291D-4BBD-8485-1217CA7B9BC3}" srcOrd="11" destOrd="0" presId="urn:microsoft.com/office/officeart/2005/8/layout/radial6"/>
    <dgm:cxn modelId="{93710658-FE2A-49E3-97B4-647C3CA4465B}" type="presParOf" srcId="{C3562568-47E3-47A4-BF42-31A3962E540C}" destId="{1ED9B315-32C2-451F-B802-F186A739C3C2}" srcOrd="12" destOrd="0" presId="urn:microsoft.com/office/officeart/2005/8/layout/radial6"/>
    <dgm:cxn modelId="{7BC417CB-A7F3-4802-99B9-1DFC7F1A24EE}" type="presParOf" srcId="{C3562568-47E3-47A4-BF42-31A3962E540C}" destId="{7F1A254D-D450-4F43-9AD3-969139786C17}" srcOrd="13" destOrd="0" presId="urn:microsoft.com/office/officeart/2005/8/layout/radial6"/>
    <dgm:cxn modelId="{D3C067DA-B7A6-408B-B1B1-759E1C37CFDE}" type="presParOf" srcId="{C3562568-47E3-47A4-BF42-31A3962E540C}" destId="{80FF6E6E-E126-40FC-ACCE-C3F18FE6FC6D}" srcOrd="14" destOrd="0" presId="urn:microsoft.com/office/officeart/2005/8/layout/radial6"/>
    <dgm:cxn modelId="{CFEC2AA6-B2A9-4432-9D67-08F7D41C34EF}" type="presParOf" srcId="{C3562568-47E3-47A4-BF42-31A3962E540C}" destId="{B5C28B41-4661-4B19-8C1A-A229530978B8}" srcOrd="15" destOrd="0" presId="urn:microsoft.com/office/officeart/2005/8/layout/radial6"/>
    <dgm:cxn modelId="{295BE2E3-D3D6-4BA7-89C5-6FD7856A6471}" type="presParOf" srcId="{C3562568-47E3-47A4-BF42-31A3962E540C}" destId="{C68B4491-F425-42C8-9B51-86B6411D0E59}" srcOrd="16" destOrd="0" presId="urn:microsoft.com/office/officeart/2005/8/layout/radial6"/>
    <dgm:cxn modelId="{94B00D03-AE46-4C99-86B9-879B8B1DEF83}" type="presParOf" srcId="{C3562568-47E3-47A4-BF42-31A3962E540C}" destId="{7723AF36-E88C-4D41-BDD4-113310A11AF0}" srcOrd="17" destOrd="0" presId="urn:microsoft.com/office/officeart/2005/8/layout/radial6"/>
    <dgm:cxn modelId="{2BEEEBCD-F006-436C-957D-B4B4160C88C6}" type="presParOf" srcId="{C3562568-47E3-47A4-BF42-31A3962E540C}" destId="{43D373EB-D2FB-4696-A790-9B8FFA22207C}" srcOrd="18" destOrd="0" presId="urn:microsoft.com/office/officeart/2005/8/layout/radial6"/>
    <dgm:cxn modelId="{BC061314-32CE-4B57-AB33-CBAA576CBF37}" type="presParOf" srcId="{C3562568-47E3-47A4-BF42-31A3962E540C}" destId="{00DA6011-8847-42F0-9F3D-3C18EA9B778F}" srcOrd="19" destOrd="0" presId="urn:microsoft.com/office/officeart/2005/8/layout/radial6"/>
    <dgm:cxn modelId="{D2FE811F-75E1-4C8B-B07A-B5CBE907AF61}" type="presParOf" srcId="{C3562568-47E3-47A4-BF42-31A3962E540C}" destId="{09226285-4316-4F4B-B4A6-C87592940232}" srcOrd="20" destOrd="0" presId="urn:microsoft.com/office/officeart/2005/8/layout/radial6"/>
    <dgm:cxn modelId="{13EFA5F4-E54E-4A10-8052-0560C1E9498E}" type="presParOf" srcId="{C3562568-47E3-47A4-BF42-31A3962E540C}" destId="{4F5EB739-838A-401C-B95F-BF960C4207C4}"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FD1618-F076-4E50-B517-51F821165AFC}"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kumimoji="1" lang="ja-JP" altLang="en-US"/>
        </a:p>
      </dgm:t>
    </dgm:pt>
    <dgm:pt modelId="{4A84582F-1C0B-4B28-944F-28AC502552EB}">
      <dgm:prSet phldrT="[テキスト]" custT="1"/>
      <dgm:spPr/>
      <dgm:t>
        <a:bodyPr/>
        <a:lstStyle/>
        <a:p>
          <a:r>
            <a:rPr kumimoji="1" lang="ja-JP" altLang="en-US" sz="1400" dirty="0">
              <a:latin typeface="Meiryo UI" panose="020B0604030504040204" pitchFamily="50" charset="-128"/>
              <a:ea typeface="Meiryo UI" panose="020B0604030504040204" pitchFamily="50" charset="-128"/>
            </a:rPr>
            <a:t>大阪市</a:t>
          </a:r>
        </a:p>
      </dgm:t>
    </dgm:pt>
    <dgm:pt modelId="{C72B462F-C819-445B-9C29-7CACEBCD9CAA}" type="parTrans" cxnId="{29A8C2D0-A9DB-4205-B217-590E8C3FD19E}">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41C9206E-ED67-4432-A07E-7E4EEB9708BF}" type="sibTrans" cxnId="{29A8C2D0-A9DB-4205-B217-590E8C3FD19E}">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F59D5C2D-4B1A-43D1-84CB-E1F8FBFA263D}">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三島</a:t>
          </a:r>
        </a:p>
      </dgm:t>
    </dgm:pt>
    <dgm:pt modelId="{F20351F0-91A9-4B88-BC4E-D02C5B7DF9F2}" type="parTrans" cxnId="{B7197BD8-C372-41E1-A0F6-2B7510B78D89}">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7915E4C5-399C-4105-A3E4-12AD5CF8F02D}" type="sibTrans" cxnId="{B7197BD8-C372-41E1-A0F6-2B7510B78D89}">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58A42125-93D3-4139-8929-7379FC327BF7}">
      <dgm:prSet phldrT="[テキスト]" custT="1"/>
      <dgm:spPr/>
      <dgm:t>
        <a:bodyPr/>
        <a:lstStyle/>
        <a:p>
          <a:r>
            <a:rPr kumimoji="1" lang="ja-JP" altLang="en-US" sz="1000" dirty="0">
              <a:latin typeface="Meiryo UI" panose="020B0604030504040204" pitchFamily="50" charset="-128"/>
              <a:ea typeface="Meiryo UI" panose="020B0604030504040204" pitchFamily="50" charset="-128"/>
            </a:rPr>
            <a:t>北河内</a:t>
          </a:r>
        </a:p>
      </dgm:t>
    </dgm:pt>
    <dgm:pt modelId="{A28B2F78-9F20-47BD-AEC1-2DC886B602FD}" type="parTrans" cxnId="{6CADB31B-089E-465D-A6AC-D9B4C1060D68}">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F796B858-A674-4F4F-9F76-90256E6FC237}" type="sibTrans" cxnId="{6CADB31B-089E-465D-A6AC-D9B4C1060D68}">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48CD8214-66C2-4968-A089-43987D3D40FA}">
      <dgm:prSet phldrT="[テキスト]" custT="1"/>
      <dgm:spPr/>
      <dgm:t>
        <a:bodyPr/>
        <a:lstStyle/>
        <a:p>
          <a:r>
            <a:rPr kumimoji="1" lang="ja-JP" altLang="en-US" sz="1000" dirty="0">
              <a:latin typeface="Meiryo UI" panose="020B0604030504040204" pitchFamily="50" charset="-128"/>
              <a:ea typeface="Meiryo UI" panose="020B0604030504040204" pitchFamily="50" charset="-128"/>
            </a:rPr>
            <a:t>中河内</a:t>
          </a:r>
        </a:p>
      </dgm:t>
    </dgm:pt>
    <dgm:pt modelId="{34B8E20B-128D-42D6-9688-79A09DB7F446}" type="parTrans" cxnId="{A8CBBB38-2418-4048-A79F-8857F9956D71}">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BDE081C3-FECF-469F-BEAE-7D8A1C4606A1}" type="sibTrans" cxnId="{A8CBBB38-2418-4048-A79F-8857F9956D71}">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296E2F0A-D642-4DB1-BD03-F4054A618436}">
      <dgm:prSet phldrT="[テキスト]" custT="1"/>
      <dgm:spPr/>
      <dgm:t>
        <a:bodyPr/>
        <a:lstStyle/>
        <a:p>
          <a:r>
            <a:rPr kumimoji="1" lang="ja-JP" altLang="en-US" sz="1000" dirty="0">
              <a:latin typeface="Meiryo UI" panose="020B0604030504040204" pitchFamily="50" charset="-128"/>
              <a:ea typeface="Meiryo UI" panose="020B0604030504040204" pitchFamily="50" charset="-128"/>
            </a:rPr>
            <a:t>南河内</a:t>
          </a:r>
        </a:p>
      </dgm:t>
    </dgm:pt>
    <dgm:pt modelId="{CA156147-C182-422A-AED8-29AE27BC5781}" type="parTrans" cxnId="{0AA9814A-7423-4BB7-8A14-86134A810FF2}">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C850276D-6811-4AA9-80F4-8F045080EBB5}" type="sibTrans" cxnId="{0AA9814A-7423-4BB7-8A14-86134A810FF2}">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7B07ADF9-E779-4396-A1D6-9A1EFBAB8F50}">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泉北</a:t>
          </a:r>
        </a:p>
      </dgm:t>
    </dgm:pt>
    <dgm:pt modelId="{4AA5AC9A-E406-40F6-8774-3174E983FC91}" type="parTrans" cxnId="{90BCDDF4-3B90-4468-9F73-22EC51B34DDF}">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871AB300-7356-4CA0-82B3-C4EECF4FB592}" type="sibTrans" cxnId="{90BCDDF4-3B90-4468-9F73-22EC51B34DDF}">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311FE7DD-A4B3-4CB9-80ED-0CED1F0443DA}">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泉南</a:t>
          </a:r>
        </a:p>
      </dgm:t>
    </dgm:pt>
    <dgm:pt modelId="{F675F6DE-B66C-462F-96FE-B38AD1F980D2}" type="parTrans" cxnId="{056D929B-F817-4250-8492-DA2D691AEF13}">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81C56C47-D8C8-4E41-B0A2-3970A0976B4D}" type="sibTrans" cxnId="{056D929B-F817-4250-8492-DA2D691AEF13}">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C963BBE7-1053-4481-B663-5AD8737AE354}">
      <dgm:prSet phldrT="[テキスト]" custT="1"/>
      <dgm:spPr>
        <a:noFill/>
        <a:ln>
          <a:noFill/>
        </a:ln>
      </dgm:spPr>
      <dgm:t>
        <a:bodyPr/>
        <a:lstStyle/>
        <a:p>
          <a:endParaRPr kumimoji="1" lang="ja-JP" altLang="en-US" sz="1200" dirty="0">
            <a:latin typeface="Meiryo UI" panose="020B0604030504040204" pitchFamily="50" charset="-128"/>
            <a:ea typeface="Meiryo UI" panose="020B0604030504040204" pitchFamily="50" charset="-128"/>
          </a:endParaRPr>
        </a:p>
      </dgm:t>
    </dgm:pt>
    <dgm:pt modelId="{658F010D-6B4E-4C19-BD38-37A5790D4979}" type="parTrans" cxnId="{68FC30C9-8EFE-4D8A-8DA7-EC21BEE11140}">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B69B2D02-09F5-4EEF-89CB-567B244DB843}" type="sibTrans" cxnId="{68FC30C9-8EFE-4D8A-8DA7-EC21BEE11140}">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CEF707C3-06C6-4CA5-B1E1-22FE54410B2D}">
      <dgm:prSet phldrT="[テキスト]" custT="1"/>
      <dgm:spPr>
        <a:noFill/>
        <a:ln>
          <a:noFill/>
        </a:ln>
      </dgm:spPr>
      <dgm:t>
        <a:bodyPr/>
        <a:lstStyle/>
        <a:p>
          <a:endParaRPr kumimoji="1" lang="ja-JP" altLang="en-US" sz="1200" dirty="0">
            <a:latin typeface="Meiryo UI" panose="020B0604030504040204" pitchFamily="50" charset="-128"/>
            <a:ea typeface="Meiryo UI" panose="020B0604030504040204" pitchFamily="50" charset="-128"/>
          </a:endParaRPr>
        </a:p>
      </dgm:t>
    </dgm:pt>
    <dgm:pt modelId="{66744A05-72B1-473F-92AF-0B3E41F215EA}" type="parTrans" cxnId="{ABE15ACA-5AD6-4B6E-B412-30418DFAE28D}">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33327EF9-3EF5-4A60-8C05-AC083E36441B}" type="sibTrans" cxnId="{ABE15ACA-5AD6-4B6E-B412-30418DFAE28D}">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8120E7FB-D68C-464E-914D-DCE2A6E19A17}">
      <dgm:prSet phldrT="[テキスト]" custT="1"/>
      <dgm:spPr>
        <a:noFill/>
        <a:ln>
          <a:noFill/>
        </a:ln>
      </dgm:spPr>
      <dgm:t>
        <a:bodyPr/>
        <a:lstStyle/>
        <a:p>
          <a:endParaRPr kumimoji="1" lang="ja-JP" altLang="en-US" sz="1200" dirty="0">
            <a:latin typeface="Meiryo UI" panose="020B0604030504040204" pitchFamily="50" charset="-128"/>
            <a:ea typeface="Meiryo UI" panose="020B0604030504040204" pitchFamily="50" charset="-128"/>
          </a:endParaRPr>
        </a:p>
      </dgm:t>
    </dgm:pt>
    <dgm:pt modelId="{3054B356-0979-41A4-8ADC-9FDAB334E7DD}" type="parTrans" cxnId="{0FD953DD-DD77-4508-8CEA-E4756A0F96A3}">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556D867A-3A8D-4A46-BA1B-7C3C9A4ECCFE}" type="sibTrans" cxnId="{0FD953DD-DD77-4508-8CEA-E4756A0F96A3}">
      <dgm:prSet/>
      <dgm:spPr/>
      <dgm:t>
        <a:bodyPr/>
        <a:lstStyle/>
        <a:p>
          <a:endParaRPr kumimoji="1" lang="ja-JP" altLang="en-US" sz="1200">
            <a:latin typeface="Meiryo UI" panose="020B0604030504040204" pitchFamily="50" charset="-128"/>
            <a:ea typeface="Meiryo UI" panose="020B0604030504040204" pitchFamily="50" charset="-128"/>
          </a:endParaRPr>
        </a:p>
      </dgm:t>
    </dgm:pt>
    <dgm:pt modelId="{492CD6AC-C1BB-4CA2-8D71-9FEE9580EC1D}">
      <dgm:prSet phldrT="[テキスト]" custT="1"/>
      <dgm:spPr/>
      <dgm:t>
        <a:bodyPr/>
        <a:lstStyle/>
        <a:p>
          <a:r>
            <a:rPr kumimoji="1" lang="ja-JP" altLang="en-US" sz="1100" dirty="0">
              <a:latin typeface="Meiryo UI" panose="020B0604030504040204" pitchFamily="50" charset="-128"/>
              <a:ea typeface="Meiryo UI" panose="020B0604030504040204" pitchFamily="50" charset="-128"/>
            </a:rPr>
            <a:t>豊能</a:t>
          </a:r>
        </a:p>
      </dgm:t>
    </dgm:pt>
    <dgm:pt modelId="{D8DE8586-AEF5-451C-AA60-3C8E301E128D}" type="parTrans" cxnId="{E806F367-1F2F-4216-A5F3-E59D27C22D2F}">
      <dgm:prSet/>
      <dgm:spPr/>
      <dgm:t>
        <a:bodyPr/>
        <a:lstStyle/>
        <a:p>
          <a:endParaRPr kumimoji="1" lang="ja-JP" altLang="en-US"/>
        </a:p>
      </dgm:t>
    </dgm:pt>
    <dgm:pt modelId="{EF370FC2-3E26-48E3-ACD2-BA506017F098}" type="sibTrans" cxnId="{E806F367-1F2F-4216-A5F3-E59D27C22D2F}">
      <dgm:prSet/>
      <dgm:spPr/>
      <dgm:t>
        <a:bodyPr/>
        <a:lstStyle/>
        <a:p>
          <a:endParaRPr kumimoji="1" lang="ja-JP" altLang="en-US"/>
        </a:p>
      </dgm:t>
    </dgm:pt>
    <dgm:pt modelId="{7430E07B-E5C3-4AE5-8914-5014E4920F34}" type="pres">
      <dgm:prSet presAssocID="{53FD1618-F076-4E50-B517-51F821165AFC}" presName="composite" presStyleCnt="0">
        <dgm:presLayoutVars>
          <dgm:chMax val="1"/>
          <dgm:dir/>
          <dgm:resizeHandles val="exact"/>
        </dgm:presLayoutVars>
      </dgm:prSet>
      <dgm:spPr/>
      <dgm:t>
        <a:bodyPr/>
        <a:lstStyle/>
        <a:p>
          <a:endParaRPr kumimoji="1" lang="ja-JP" altLang="en-US"/>
        </a:p>
      </dgm:t>
    </dgm:pt>
    <dgm:pt modelId="{B3641B10-03DD-44DF-8211-34AE0DE22699}" type="pres">
      <dgm:prSet presAssocID="{53FD1618-F076-4E50-B517-51F821165AFC}" presName="radial" presStyleCnt="0">
        <dgm:presLayoutVars>
          <dgm:animLvl val="ctr"/>
        </dgm:presLayoutVars>
      </dgm:prSet>
      <dgm:spPr/>
    </dgm:pt>
    <dgm:pt modelId="{754441F7-5320-4979-8D54-7547061A6432}" type="pres">
      <dgm:prSet presAssocID="{4A84582F-1C0B-4B28-944F-28AC502552EB}" presName="centerShape" presStyleLbl="vennNode1" presStyleIdx="0" presStyleCnt="11" custScaleX="86052" custScaleY="79112"/>
      <dgm:spPr/>
      <dgm:t>
        <a:bodyPr/>
        <a:lstStyle/>
        <a:p>
          <a:endParaRPr kumimoji="1" lang="ja-JP" altLang="en-US"/>
        </a:p>
      </dgm:t>
    </dgm:pt>
    <dgm:pt modelId="{AF47CB0C-F6BB-48ED-B45F-DC824C1C086F}" type="pres">
      <dgm:prSet presAssocID="{492CD6AC-C1BB-4CA2-8D71-9FEE9580EC1D}" presName="node" presStyleLbl="vennNode1" presStyleIdx="1" presStyleCnt="11">
        <dgm:presLayoutVars>
          <dgm:bulletEnabled val="1"/>
        </dgm:presLayoutVars>
      </dgm:prSet>
      <dgm:spPr/>
      <dgm:t>
        <a:bodyPr/>
        <a:lstStyle/>
        <a:p>
          <a:endParaRPr kumimoji="1" lang="ja-JP" altLang="en-US"/>
        </a:p>
      </dgm:t>
    </dgm:pt>
    <dgm:pt modelId="{1F2F3D0C-3822-402A-B243-2D9D5C46813C}" type="pres">
      <dgm:prSet presAssocID="{F59D5C2D-4B1A-43D1-84CB-E1F8FBFA263D}" presName="node" presStyleLbl="vennNode1" presStyleIdx="2" presStyleCnt="11">
        <dgm:presLayoutVars>
          <dgm:bulletEnabled val="1"/>
        </dgm:presLayoutVars>
      </dgm:prSet>
      <dgm:spPr/>
      <dgm:t>
        <a:bodyPr/>
        <a:lstStyle/>
        <a:p>
          <a:endParaRPr kumimoji="1" lang="ja-JP" altLang="en-US"/>
        </a:p>
      </dgm:t>
    </dgm:pt>
    <dgm:pt modelId="{47C9692B-A139-48B4-8DC7-E66243CEDB8C}" type="pres">
      <dgm:prSet presAssocID="{58A42125-93D3-4139-8929-7379FC327BF7}" presName="node" presStyleLbl="vennNode1" presStyleIdx="3" presStyleCnt="11">
        <dgm:presLayoutVars>
          <dgm:bulletEnabled val="1"/>
        </dgm:presLayoutVars>
      </dgm:prSet>
      <dgm:spPr/>
      <dgm:t>
        <a:bodyPr/>
        <a:lstStyle/>
        <a:p>
          <a:endParaRPr kumimoji="1" lang="ja-JP" altLang="en-US"/>
        </a:p>
      </dgm:t>
    </dgm:pt>
    <dgm:pt modelId="{29AC605B-62AA-4E8B-A8DC-608A0AD6A983}" type="pres">
      <dgm:prSet presAssocID="{48CD8214-66C2-4968-A089-43987D3D40FA}" presName="node" presStyleLbl="vennNode1" presStyleIdx="4" presStyleCnt="11">
        <dgm:presLayoutVars>
          <dgm:bulletEnabled val="1"/>
        </dgm:presLayoutVars>
      </dgm:prSet>
      <dgm:spPr/>
      <dgm:t>
        <a:bodyPr/>
        <a:lstStyle/>
        <a:p>
          <a:endParaRPr kumimoji="1" lang="ja-JP" altLang="en-US"/>
        </a:p>
      </dgm:t>
    </dgm:pt>
    <dgm:pt modelId="{2C47C566-E871-4BB6-84D3-E26F9DBE2424}" type="pres">
      <dgm:prSet presAssocID="{296E2F0A-D642-4DB1-BD03-F4054A618436}" presName="node" presStyleLbl="vennNode1" presStyleIdx="5" presStyleCnt="11">
        <dgm:presLayoutVars>
          <dgm:bulletEnabled val="1"/>
        </dgm:presLayoutVars>
      </dgm:prSet>
      <dgm:spPr/>
      <dgm:t>
        <a:bodyPr/>
        <a:lstStyle/>
        <a:p>
          <a:endParaRPr kumimoji="1" lang="ja-JP" altLang="en-US"/>
        </a:p>
      </dgm:t>
    </dgm:pt>
    <dgm:pt modelId="{43AA07FC-612F-4CC7-920F-A4BA2A5C2507}" type="pres">
      <dgm:prSet presAssocID="{7B07ADF9-E779-4396-A1D6-9A1EFBAB8F50}" presName="node" presStyleLbl="vennNode1" presStyleIdx="6" presStyleCnt="11">
        <dgm:presLayoutVars>
          <dgm:bulletEnabled val="1"/>
        </dgm:presLayoutVars>
      </dgm:prSet>
      <dgm:spPr/>
      <dgm:t>
        <a:bodyPr/>
        <a:lstStyle/>
        <a:p>
          <a:endParaRPr kumimoji="1" lang="ja-JP" altLang="en-US"/>
        </a:p>
      </dgm:t>
    </dgm:pt>
    <dgm:pt modelId="{F28B0E5B-D10F-4ED6-8B36-B518ED56B561}" type="pres">
      <dgm:prSet presAssocID="{311FE7DD-A4B3-4CB9-80ED-0CED1F0443DA}" presName="node" presStyleLbl="vennNode1" presStyleIdx="7" presStyleCnt="11">
        <dgm:presLayoutVars>
          <dgm:bulletEnabled val="1"/>
        </dgm:presLayoutVars>
      </dgm:prSet>
      <dgm:spPr/>
      <dgm:t>
        <a:bodyPr/>
        <a:lstStyle/>
        <a:p>
          <a:endParaRPr kumimoji="1" lang="ja-JP" altLang="en-US"/>
        </a:p>
      </dgm:t>
    </dgm:pt>
    <dgm:pt modelId="{28DD188B-D17E-4DD8-BA5C-3B57459A54B2}" type="pres">
      <dgm:prSet presAssocID="{CEF707C3-06C6-4CA5-B1E1-22FE54410B2D}" presName="node" presStyleLbl="vennNode1" presStyleIdx="8" presStyleCnt="11">
        <dgm:presLayoutVars>
          <dgm:bulletEnabled val="1"/>
        </dgm:presLayoutVars>
      </dgm:prSet>
      <dgm:spPr/>
      <dgm:t>
        <a:bodyPr/>
        <a:lstStyle/>
        <a:p>
          <a:endParaRPr kumimoji="1" lang="ja-JP" altLang="en-US"/>
        </a:p>
      </dgm:t>
    </dgm:pt>
    <dgm:pt modelId="{3EF5D178-77D7-408A-B57C-1EB9EA6C7260}" type="pres">
      <dgm:prSet presAssocID="{8120E7FB-D68C-464E-914D-DCE2A6E19A17}" presName="node" presStyleLbl="vennNode1" presStyleIdx="9" presStyleCnt="11">
        <dgm:presLayoutVars>
          <dgm:bulletEnabled val="1"/>
        </dgm:presLayoutVars>
      </dgm:prSet>
      <dgm:spPr/>
      <dgm:t>
        <a:bodyPr/>
        <a:lstStyle/>
        <a:p>
          <a:endParaRPr kumimoji="1" lang="ja-JP" altLang="en-US"/>
        </a:p>
      </dgm:t>
    </dgm:pt>
    <dgm:pt modelId="{BD3FFD20-5139-4D17-8C48-E3E65F5D3F16}" type="pres">
      <dgm:prSet presAssocID="{C963BBE7-1053-4481-B663-5AD8737AE354}" presName="node" presStyleLbl="vennNode1" presStyleIdx="10" presStyleCnt="11">
        <dgm:presLayoutVars>
          <dgm:bulletEnabled val="1"/>
        </dgm:presLayoutVars>
      </dgm:prSet>
      <dgm:spPr/>
      <dgm:t>
        <a:bodyPr/>
        <a:lstStyle/>
        <a:p>
          <a:endParaRPr kumimoji="1" lang="ja-JP" altLang="en-US"/>
        </a:p>
      </dgm:t>
    </dgm:pt>
  </dgm:ptLst>
  <dgm:cxnLst>
    <dgm:cxn modelId="{056D929B-F817-4250-8492-DA2D691AEF13}" srcId="{4A84582F-1C0B-4B28-944F-28AC502552EB}" destId="{311FE7DD-A4B3-4CB9-80ED-0CED1F0443DA}" srcOrd="6" destOrd="0" parTransId="{F675F6DE-B66C-462F-96FE-B38AD1F980D2}" sibTransId="{81C56C47-D8C8-4E41-B0A2-3970A0976B4D}"/>
    <dgm:cxn modelId="{90BCDDF4-3B90-4468-9F73-22EC51B34DDF}" srcId="{4A84582F-1C0B-4B28-944F-28AC502552EB}" destId="{7B07ADF9-E779-4396-A1D6-9A1EFBAB8F50}" srcOrd="5" destOrd="0" parTransId="{4AA5AC9A-E406-40F6-8774-3174E983FC91}" sibTransId="{871AB300-7356-4CA0-82B3-C4EECF4FB592}"/>
    <dgm:cxn modelId="{A8CBBB38-2418-4048-A79F-8857F9956D71}" srcId="{4A84582F-1C0B-4B28-944F-28AC502552EB}" destId="{48CD8214-66C2-4968-A089-43987D3D40FA}" srcOrd="3" destOrd="0" parTransId="{34B8E20B-128D-42D6-9688-79A09DB7F446}" sibTransId="{BDE081C3-FECF-469F-BEAE-7D8A1C4606A1}"/>
    <dgm:cxn modelId="{10F6FAD6-5FA0-4283-B442-05FD146E1897}" type="presOf" srcId="{F59D5C2D-4B1A-43D1-84CB-E1F8FBFA263D}" destId="{1F2F3D0C-3822-402A-B243-2D9D5C46813C}" srcOrd="0" destOrd="0" presId="urn:microsoft.com/office/officeart/2005/8/layout/radial3"/>
    <dgm:cxn modelId="{DE489AAD-EF9A-4437-BADD-7E73FFE77FCC}" type="presOf" srcId="{58A42125-93D3-4139-8929-7379FC327BF7}" destId="{47C9692B-A139-48B4-8DC7-E66243CEDB8C}" srcOrd="0" destOrd="0" presId="urn:microsoft.com/office/officeart/2005/8/layout/radial3"/>
    <dgm:cxn modelId="{78C89D0C-0A2F-42E9-9CFA-2EF2DAF96248}" type="presOf" srcId="{492CD6AC-C1BB-4CA2-8D71-9FEE9580EC1D}" destId="{AF47CB0C-F6BB-48ED-B45F-DC824C1C086F}" srcOrd="0" destOrd="0" presId="urn:microsoft.com/office/officeart/2005/8/layout/radial3"/>
    <dgm:cxn modelId="{CEF1D025-84D3-4B1F-B5CD-95C379A0C8EE}" type="presOf" srcId="{48CD8214-66C2-4968-A089-43987D3D40FA}" destId="{29AC605B-62AA-4E8B-A8DC-608A0AD6A983}" srcOrd="0" destOrd="0" presId="urn:microsoft.com/office/officeart/2005/8/layout/radial3"/>
    <dgm:cxn modelId="{94FC0F59-C6C4-4357-9BCB-EAFDE0AEE1A8}" type="presOf" srcId="{311FE7DD-A4B3-4CB9-80ED-0CED1F0443DA}" destId="{F28B0E5B-D10F-4ED6-8B36-B518ED56B561}" srcOrd="0" destOrd="0" presId="urn:microsoft.com/office/officeart/2005/8/layout/radial3"/>
    <dgm:cxn modelId="{6CADB31B-089E-465D-A6AC-D9B4C1060D68}" srcId="{4A84582F-1C0B-4B28-944F-28AC502552EB}" destId="{58A42125-93D3-4139-8929-7379FC327BF7}" srcOrd="2" destOrd="0" parTransId="{A28B2F78-9F20-47BD-AEC1-2DC886B602FD}" sibTransId="{F796B858-A674-4F4F-9F76-90256E6FC237}"/>
    <dgm:cxn modelId="{5AEACD7A-6ECC-4E0A-99D8-ADD2379A41A1}" type="presOf" srcId="{4A84582F-1C0B-4B28-944F-28AC502552EB}" destId="{754441F7-5320-4979-8D54-7547061A6432}" srcOrd="0" destOrd="0" presId="urn:microsoft.com/office/officeart/2005/8/layout/radial3"/>
    <dgm:cxn modelId="{14E8DF51-1103-4E89-9288-464C797148AC}" type="presOf" srcId="{8120E7FB-D68C-464E-914D-DCE2A6E19A17}" destId="{3EF5D178-77D7-408A-B57C-1EB9EA6C7260}" srcOrd="0" destOrd="0" presId="urn:microsoft.com/office/officeart/2005/8/layout/radial3"/>
    <dgm:cxn modelId="{557BA5C1-B868-47C7-80D6-019BAED89CE1}" type="presOf" srcId="{C963BBE7-1053-4481-B663-5AD8737AE354}" destId="{BD3FFD20-5139-4D17-8C48-E3E65F5D3F16}" srcOrd="0" destOrd="0" presId="urn:microsoft.com/office/officeart/2005/8/layout/radial3"/>
    <dgm:cxn modelId="{A1A4DEED-7298-49E5-8A39-FA4DEAFD3714}" type="presOf" srcId="{CEF707C3-06C6-4CA5-B1E1-22FE54410B2D}" destId="{28DD188B-D17E-4DD8-BA5C-3B57459A54B2}" srcOrd="0" destOrd="0" presId="urn:microsoft.com/office/officeart/2005/8/layout/radial3"/>
    <dgm:cxn modelId="{E806F367-1F2F-4216-A5F3-E59D27C22D2F}" srcId="{4A84582F-1C0B-4B28-944F-28AC502552EB}" destId="{492CD6AC-C1BB-4CA2-8D71-9FEE9580EC1D}" srcOrd="0" destOrd="0" parTransId="{D8DE8586-AEF5-451C-AA60-3C8E301E128D}" sibTransId="{EF370FC2-3E26-48E3-ACD2-BA506017F098}"/>
    <dgm:cxn modelId="{68FC30C9-8EFE-4D8A-8DA7-EC21BEE11140}" srcId="{4A84582F-1C0B-4B28-944F-28AC502552EB}" destId="{C963BBE7-1053-4481-B663-5AD8737AE354}" srcOrd="9" destOrd="0" parTransId="{658F010D-6B4E-4C19-BD38-37A5790D4979}" sibTransId="{B69B2D02-09F5-4EEF-89CB-567B244DB843}"/>
    <dgm:cxn modelId="{B7197BD8-C372-41E1-A0F6-2B7510B78D89}" srcId="{4A84582F-1C0B-4B28-944F-28AC502552EB}" destId="{F59D5C2D-4B1A-43D1-84CB-E1F8FBFA263D}" srcOrd="1" destOrd="0" parTransId="{F20351F0-91A9-4B88-BC4E-D02C5B7DF9F2}" sibTransId="{7915E4C5-399C-4105-A3E4-12AD5CF8F02D}"/>
    <dgm:cxn modelId="{0AA9814A-7423-4BB7-8A14-86134A810FF2}" srcId="{4A84582F-1C0B-4B28-944F-28AC502552EB}" destId="{296E2F0A-D642-4DB1-BD03-F4054A618436}" srcOrd="4" destOrd="0" parTransId="{CA156147-C182-422A-AED8-29AE27BC5781}" sibTransId="{C850276D-6811-4AA9-80F4-8F045080EBB5}"/>
    <dgm:cxn modelId="{9D7D7F59-2EA7-4FCA-B9EB-4343C0D2B973}" type="presOf" srcId="{296E2F0A-D642-4DB1-BD03-F4054A618436}" destId="{2C47C566-E871-4BB6-84D3-E26F9DBE2424}" srcOrd="0" destOrd="0" presId="urn:microsoft.com/office/officeart/2005/8/layout/radial3"/>
    <dgm:cxn modelId="{D6726CD0-9F30-4A2E-8809-5D9E0A5B1F45}" type="presOf" srcId="{7B07ADF9-E779-4396-A1D6-9A1EFBAB8F50}" destId="{43AA07FC-612F-4CC7-920F-A4BA2A5C2507}" srcOrd="0" destOrd="0" presId="urn:microsoft.com/office/officeart/2005/8/layout/radial3"/>
    <dgm:cxn modelId="{ABE15ACA-5AD6-4B6E-B412-30418DFAE28D}" srcId="{4A84582F-1C0B-4B28-944F-28AC502552EB}" destId="{CEF707C3-06C6-4CA5-B1E1-22FE54410B2D}" srcOrd="7" destOrd="0" parTransId="{66744A05-72B1-473F-92AF-0B3E41F215EA}" sibTransId="{33327EF9-3EF5-4A60-8C05-AC083E36441B}"/>
    <dgm:cxn modelId="{0FD953DD-DD77-4508-8CEA-E4756A0F96A3}" srcId="{4A84582F-1C0B-4B28-944F-28AC502552EB}" destId="{8120E7FB-D68C-464E-914D-DCE2A6E19A17}" srcOrd="8" destOrd="0" parTransId="{3054B356-0979-41A4-8ADC-9FDAB334E7DD}" sibTransId="{556D867A-3A8D-4A46-BA1B-7C3C9A4ECCFE}"/>
    <dgm:cxn modelId="{29A8C2D0-A9DB-4205-B217-590E8C3FD19E}" srcId="{53FD1618-F076-4E50-B517-51F821165AFC}" destId="{4A84582F-1C0B-4B28-944F-28AC502552EB}" srcOrd="0" destOrd="0" parTransId="{C72B462F-C819-445B-9C29-7CACEBCD9CAA}" sibTransId="{41C9206E-ED67-4432-A07E-7E4EEB9708BF}"/>
    <dgm:cxn modelId="{93F2503C-9847-4E20-BCE5-6F3B59747B79}" type="presOf" srcId="{53FD1618-F076-4E50-B517-51F821165AFC}" destId="{7430E07B-E5C3-4AE5-8914-5014E4920F34}" srcOrd="0" destOrd="0" presId="urn:microsoft.com/office/officeart/2005/8/layout/radial3"/>
    <dgm:cxn modelId="{61A5F472-2AAA-4A8E-A464-E6CA221CEACC}" type="presParOf" srcId="{7430E07B-E5C3-4AE5-8914-5014E4920F34}" destId="{B3641B10-03DD-44DF-8211-34AE0DE22699}" srcOrd="0" destOrd="0" presId="urn:microsoft.com/office/officeart/2005/8/layout/radial3"/>
    <dgm:cxn modelId="{08614AD3-23D5-4F12-A07E-77BD37AC74B4}" type="presParOf" srcId="{B3641B10-03DD-44DF-8211-34AE0DE22699}" destId="{754441F7-5320-4979-8D54-7547061A6432}" srcOrd="0" destOrd="0" presId="urn:microsoft.com/office/officeart/2005/8/layout/radial3"/>
    <dgm:cxn modelId="{9297B348-64DA-4E60-A812-A91D2A3653A0}" type="presParOf" srcId="{B3641B10-03DD-44DF-8211-34AE0DE22699}" destId="{AF47CB0C-F6BB-48ED-B45F-DC824C1C086F}" srcOrd="1" destOrd="0" presId="urn:microsoft.com/office/officeart/2005/8/layout/radial3"/>
    <dgm:cxn modelId="{105AB912-3BD8-4552-91A9-6946AC467722}" type="presParOf" srcId="{B3641B10-03DD-44DF-8211-34AE0DE22699}" destId="{1F2F3D0C-3822-402A-B243-2D9D5C46813C}" srcOrd="2" destOrd="0" presId="urn:microsoft.com/office/officeart/2005/8/layout/radial3"/>
    <dgm:cxn modelId="{D23E262B-4273-430C-8E27-78D5CC097FA8}" type="presParOf" srcId="{B3641B10-03DD-44DF-8211-34AE0DE22699}" destId="{47C9692B-A139-48B4-8DC7-E66243CEDB8C}" srcOrd="3" destOrd="0" presId="urn:microsoft.com/office/officeart/2005/8/layout/radial3"/>
    <dgm:cxn modelId="{6D10F4C2-539D-44C1-AE2A-2D7B0FF9D953}" type="presParOf" srcId="{B3641B10-03DD-44DF-8211-34AE0DE22699}" destId="{29AC605B-62AA-4E8B-A8DC-608A0AD6A983}" srcOrd="4" destOrd="0" presId="urn:microsoft.com/office/officeart/2005/8/layout/radial3"/>
    <dgm:cxn modelId="{5CE81ED1-C9B4-42DC-9E55-561953D7FDD6}" type="presParOf" srcId="{B3641B10-03DD-44DF-8211-34AE0DE22699}" destId="{2C47C566-E871-4BB6-84D3-E26F9DBE2424}" srcOrd="5" destOrd="0" presId="urn:microsoft.com/office/officeart/2005/8/layout/radial3"/>
    <dgm:cxn modelId="{85CF7FFD-DBED-4D1E-8EEA-BDD469D48D66}" type="presParOf" srcId="{B3641B10-03DD-44DF-8211-34AE0DE22699}" destId="{43AA07FC-612F-4CC7-920F-A4BA2A5C2507}" srcOrd="6" destOrd="0" presId="urn:microsoft.com/office/officeart/2005/8/layout/radial3"/>
    <dgm:cxn modelId="{45CD5664-9F33-4F9D-88EC-4B8694215E33}" type="presParOf" srcId="{B3641B10-03DD-44DF-8211-34AE0DE22699}" destId="{F28B0E5B-D10F-4ED6-8B36-B518ED56B561}" srcOrd="7" destOrd="0" presId="urn:microsoft.com/office/officeart/2005/8/layout/radial3"/>
    <dgm:cxn modelId="{4C1C28DB-787F-4C90-B158-5AB8CC9303C1}" type="presParOf" srcId="{B3641B10-03DD-44DF-8211-34AE0DE22699}" destId="{28DD188B-D17E-4DD8-BA5C-3B57459A54B2}" srcOrd="8" destOrd="0" presId="urn:microsoft.com/office/officeart/2005/8/layout/radial3"/>
    <dgm:cxn modelId="{ECE68514-E9DD-4180-8435-8478A66D15FB}" type="presParOf" srcId="{B3641B10-03DD-44DF-8211-34AE0DE22699}" destId="{3EF5D178-77D7-408A-B57C-1EB9EA6C7260}" srcOrd="9" destOrd="0" presId="urn:microsoft.com/office/officeart/2005/8/layout/radial3"/>
    <dgm:cxn modelId="{6A830114-9B06-4299-BED3-2C0BF07BC6F8}" type="presParOf" srcId="{B3641B10-03DD-44DF-8211-34AE0DE22699}" destId="{BD3FFD20-5139-4D17-8C48-E3E65F5D3F16}"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EB739-838A-401C-B95F-BF960C4207C4}">
      <dsp:nvSpPr>
        <dsp:cNvPr id="0" name=""/>
        <dsp:cNvSpPr/>
      </dsp:nvSpPr>
      <dsp:spPr>
        <a:xfrm>
          <a:off x="666822" y="311185"/>
          <a:ext cx="2481214" cy="2481214"/>
        </a:xfrm>
        <a:prstGeom prst="blockArc">
          <a:avLst>
            <a:gd name="adj1" fmla="val 13114286"/>
            <a:gd name="adj2" fmla="val 16200000"/>
            <a:gd name="adj3" fmla="val 388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D373EB-D2FB-4696-A790-9B8FFA22207C}">
      <dsp:nvSpPr>
        <dsp:cNvPr id="0" name=""/>
        <dsp:cNvSpPr/>
      </dsp:nvSpPr>
      <dsp:spPr>
        <a:xfrm>
          <a:off x="666822" y="311185"/>
          <a:ext cx="2481214" cy="2481214"/>
        </a:xfrm>
        <a:prstGeom prst="blockArc">
          <a:avLst>
            <a:gd name="adj1" fmla="val 10028571"/>
            <a:gd name="adj2" fmla="val 13114286"/>
            <a:gd name="adj3" fmla="val 388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C28B41-4661-4B19-8C1A-A229530978B8}">
      <dsp:nvSpPr>
        <dsp:cNvPr id="0" name=""/>
        <dsp:cNvSpPr/>
      </dsp:nvSpPr>
      <dsp:spPr>
        <a:xfrm>
          <a:off x="666822" y="311185"/>
          <a:ext cx="2481214" cy="2481214"/>
        </a:xfrm>
        <a:prstGeom prst="blockArc">
          <a:avLst>
            <a:gd name="adj1" fmla="val 6942857"/>
            <a:gd name="adj2" fmla="val 10028571"/>
            <a:gd name="adj3" fmla="val 388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D9B315-32C2-451F-B802-F186A739C3C2}">
      <dsp:nvSpPr>
        <dsp:cNvPr id="0" name=""/>
        <dsp:cNvSpPr/>
      </dsp:nvSpPr>
      <dsp:spPr>
        <a:xfrm>
          <a:off x="666822" y="311185"/>
          <a:ext cx="2481214" cy="2481214"/>
        </a:xfrm>
        <a:prstGeom prst="blockArc">
          <a:avLst>
            <a:gd name="adj1" fmla="val 3857143"/>
            <a:gd name="adj2" fmla="val 6942857"/>
            <a:gd name="adj3" fmla="val 388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CD8ADB-AF15-4729-8AE0-64077D9769D0}">
      <dsp:nvSpPr>
        <dsp:cNvPr id="0" name=""/>
        <dsp:cNvSpPr/>
      </dsp:nvSpPr>
      <dsp:spPr>
        <a:xfrm>
          <a:off x="666822" y="311185"/>
          <a:ext cx="2481214" cy="2481214"/>
        </a:xfrm>
        <a:prstGeom prst="blockArc">
          <a:avLst>
            <a:gd name="adj1" fmla="val 771429"/>
            <a:gd name="adj2" fmla="val 3857143"/>
            <a:gd name="adj3" fmla="val 388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CD202C-7107-4AA0-B4D9-D57619A5A95C}">
      <dsp:nvSpPr>
        <dsp:cNvPr id="0" name=""/>
        <dsp:cNvSpPr/>
      </dsp:nvSpPr>
      <dsp:spPr>
        <a:xfrm>
          <a:off x="666822" y="311185"/>
          <a:ext cx="2481214" cy="2481214"/>
        </a:xfrm>
        <a:prstGeom prst="blockArc">
          <a:avLst>
            <a:gd name="adj1" fmla="val 19285714"/>
            <a:gd name="adj2" fmla="val 771429"/>
            <a:gd name="adj3" fmla="val 388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694D9E-0FEE-4552-9A71-D63AEDA5E099}">
      <dsp:nvSpPr>
        <dsp:cNvPr id="0" name=""/>
        <dsp:cNvSpPr/>
      </dsp:nvSpPr>
      <dsp:spPr>
        <a:xfrm>
          <a:off x="666822" y="311185"/>
          <a:ext cx="2481214" cy="2481214"/>
        </a:xfrm>
        <a:prstGeom prst="blockArc">
          <a:avLst>
            <a:gd name="adj1" fmla="val 16200000"/>
            <a:gd name="adj2" fmla="val 19285714"/>
            <a:gd name="adj3" fmla="val 388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433523-CF5E-4E95-B829-C09FF8363A9E}">
      <dsp:nvSpPr>
        <dsp:cNvPr id="0" name=""/>
        <dsp:cNvSpPr/>
      </dsp:nvSpPr>
      <dsp:spPr>
        <a:xfrm>
          <a:off x="1429640" y="1074004"/>
          <a:ext cx="955577" cy="955577"/>
        </a:xfrm>
        <a:prstGeom prst="ellipse">
          <a:avLst/>
        </a:prstGeom>
        <a:solidFill>
          <a:schemeClr val="accent1">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kumimoji="1" lang="ja-JP" altLang="en-US" sz="1050" b="0" kern="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海外支援</a:t>
          </a:r>
          <a:endParaRPr kumimoji="1" lang="en-US" altLang="ja-JP" sz="1050" b="0" kern="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lvl="0" algn="ctr" defTabSz="466725">
            <a:lnSpc>
              <a:spcPct val="90000"/>
            </a:lnSpc>
            <a:spcBef>
              <a:spcPct val="0"/>
            </a:spcBef>
            <a:spcAft>
              <a:spcPct val="35000"/>
            </a:spcAft>
          </a:pPr>
          <a:r>
            <a:rPr kumimoji="1" lang="ja-JP" altLang="en-US" sz="900" b="0" kern="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コンソーシアム</a:t>
          </a:r>
        </a:p>
      </dsp:txBody>
      <dsp:txXfrm>
        <a:off x="1569581" y="1213945"/>
        <a:ext cx="675695" cy="675695"/>
      </dsp:txXfrm>
    </dsp:sp>
    <dsp:sp modelId="{64854014-B587-401D-8765-3BEA91C42734}">
      <dsp:nvSpPr>
        <dsp:cNvPr id="0" name=""/>
        <dsp:cNvSpPr/>
      </dsp:nvSpPr>
      <dsp:spPr>
        <a:xfrm>
          <a:off x="1572977" y="814"/>
          <a:ext cx="668904" cy="668904"/>
        </a:xfrm>
        <a:prstGeom prst="ellipse">
          <a:avLst/>
        </a:prstGeom>
        <a:solidFill>
          <a:schemeClr val="accent2">
            <a:lumMod val="60000"/>
            <a:lumOff val="4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kumimoji="1" lang="ja-JP" altLang="en-US" sz="1050" b="1" kern="1200" dirty="0">
              <a:latin typeface="Meiryo UI" panose="020B0604030504040204" pitchFamily="50" charset="-128"/>
              <a:ea typeface="Meiryo UI" panose="020B0604030504040204" pitchFamily="50" charset="-128"/>
            </a:rPr>
            <a:t>新法人</a:t>
          </a:r>
        </a:p>
      </dsp:txBody>
      <dsp:txXfrm>
        <a:off x="1670936" y="98773"/>
        <a:ext cx="472986" cy="472986"/>
      </dsp:txXfrm>
    </dsp:sp>
    <dsp:sp modelId="{2F09CA1D-DD94-4D59-80B4-603433E143AE}">
      <dsp:nvSpPr>
        <dsp:cNvPr id="0" name=""/>
        <dsp:cNvSpPr/>
      </dsp:nvSpPr>
      <dsp:spPr>
        <a:xfrm>
          <a:off x="2524096" y="458849"/>
          <a:ext cx="668904" cy="668904"/>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1" lang="en-US" altLang="ja-JP" sz="1100" kern="1200" dirty="0">
              <a:latin typeface="Meiryo UI" panose="020B0604030504040204" pitchFamily="50" charset="-128"/>
              <a:ea typeface="Meiryo UI" panose="020B0604030504040204" pitchFamily="50" charset="-128"/>
            </a:rPr>
            <a:t>JETRO</a:t>
          </a:r>
          <a:endParaRPr kumimoji="1" lang="ja-JP" altLang="en-US" sz="1100" kern="1200" dirty="0">
            <a:latin typeface="Meiryo UI" panose="020B0604030504040204" pitchFamily="50" charset="-128"/>
            <a:ea typeface="Meiryo UI" panose="020B0604030504040204" pitchFamily="50" charset="-128"/>
          </a:endParaRPr>
        </a:p>
      </dsp:txBody>
      <dsp:txXfrm>
        <a:off x="2622055" y="556808"/>
        <a:ext cx="472986" cy="472986"/>
      </dsp:txXfrm>
    </dsp:sp>
    <dsp:sp modelId="{7CB8F6B8-6F18-487A-A87C-2816E07DA0CE}">
      <dsp:nvSpPr>
        <dsp:cNvPr id="0" name=""/>
        <dsp:cNvSpPr/>
      </dsp:nvSpPr>
      <dsp:spPr>
        <a:xfrm>
          <a:off x="2759002" y="1488043"/>
          <a:ext cx="668904" cy="668904"/>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1" lang="ja-JP" altLang="en-US" sz="1100" kern="1200" dirty="0">
              <a:latin typeface="Meiryo UI" panose="020B0604030504040204" pitchFamily="50" charset="-128"/>
              <a:ea typeface="Meiryo UI" panose="020B0604030504040204" pitchFamily="50" charset="-128"/>
            </a:rPr>
            <a:t>大商</a:t>
          </a:r>
        </a:p>
      </dsp:txBody>
      <dsp:txXfrm>
        <a:off x="2856961" y="1586002"/>
        <a:ext cx="472986" cy="472986"/>
      </dsp:txXfrm>
    </dsp:sp>
    <dsp:sp modelId="{AD37387D-2726-4804-BC91-5204EF5064C0}">
      <dsp:nvSpPr>
        <dsp:cNvPr id="0" name=""/>
        <dsp:cNvSpPr/>
      </dsp:nvSpPr>
      <dsp:spPr>
        <a:xfrm>
          <a:off x="2100808" y="2313393"/>
          <a:ext cx="668904" cy="668904"/>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1" lang="ja-JP" altLang="en-US" sz="1100" kern="1200" dirty="0">
              <a:latin typeface="Meiryo UI" panose="020B0604030504040204" pitchFamily="50" charset="-128"/>
              <a:ea typeface="Meiryo UI" panose="020B0604030504040204" pitchFamily="50" charset="-128"/>
            </a:rPr>
            <a:t>中小機構</a:t>
          </a:r>
        </a:p>
      </dsp:txBody>
      <dsp:txXfrm>
        <a:off x="2198767" y="2411352"/>
        <a:ext cx="472986" cy="472986"/>
      </dsp:txXfrm>
    </dsp:sp>
    <dsp:sp modelId="{7F1A254D-D450-4F43-9AD3-969139786C17}">
      <dsp:nvSpPr>
        <dsp:cNvPr id="0" name=""/>
        <dsp:cNvSpPr/>
      </dsp:nvSpPr>
      <dsp:spPr>
        <a:xfrm>
          <a:off x="1045146" y="2313393"/>
          <a:ext cx="668904" cy="668904"/>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kumimoji="1" lang="ja-JP" altLang="en-US" sz="1100" kern="1200" dirty="0">
            <a:latin typeface="Meiryo UI" panose="020B0604030504040204" pitchFamily="50" charset="-128"/>
            <a:ea typeface="Meiryo UI" panose="020B0604030504040204" pitchFamily="50" charset="-128"/>
          </a:endParaRPr>
        </a:p>
      </dsp:txBody>
      <dsp:txXfrm>
        <a:off x="1143105" y="2411352"/>
        <a:ext cx="472986" cy="472986"/>
      </dsp:txXfrm>
    </dsp:sp>
    <dsp:sp modelId="{C68B4491-F425-42C8-9B51-86B6411D0E59}">
      <dsp:nvSpPr>
        <dsp:cNvPr id="0" name=""/>
        <dsp:cNvSpPr/>
      </dsp:nvSpPr>
      <dsp:spPr>
        <a:xfrm>
          <a:off x="386951" y="1488043"/>
          <a:ext cx="668904" cy="668904"/>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kumimoji="1" lang="ja-JP" altLang="en-US" sz="1100" kern="1200" dirty="0">
            <a:latin typeface="Meiryo UI" panose="020B0604030504040204" pitchFamily="50" charset="-128"/>
            <a:ea typeface="Meiryo UI" panose="020B0604030504040204" pitchFamily="50" charset="-128"/>
          </a:endParaRPr>
        </a:p>
      </dsp:txBody>
      <dsp:txXfrm>
        <a:off x="484910" y="1586002"/>
        <a:ext cx="472986" cy="472986"/>
      </dsp:txXfrm>
    </dsp:sp>
    <dsp:sp modelId="{00DA6011-8847-42F0-9F3D-3C18EA9B778F}">
      <dsp:nvSpPr>
        <dsp:cNvPr id="0" name=""/>
        <dsp:cNvSpPr/>
      </dsp:nvSpPr>
      <dsp:spPr>
        <a:xfrm>
          <a:off x="621858" y="458849"/>
          <a:ext cx="668904" cy="668904"/>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1" lang="en-US" altLang="ja-JP" sz="1100" kern="1200" dirty="0">
              <a:latin typeface="Meiryo UI" panose="020B0604030504040204" pitchFamily="50" charset="-128"/>
              <a:ea typeface="Meiryo UI" panose="020B0604030504040204" pitchFamily="50" charset="-128"/>
            </a:rPr>
            <a:t>IBPC</a:t>
          </a:r>
          <a:endParaRPr kumimoji="1" lang="ja-JP" altLang="en-US" sz="1100" kern="1200" dirty="0">
            <a:latin typeface="Meiryo UI" panose="020B0604030504040204" pitchFamily="50" charset="-128"/>
            <a:ea typeface="Meiryo UI" panose="020B0604030504040204" pitchFamily="50" charset="-128"/>
          </a:endParaRPr>
        </a:p>
      </dsp:txBody>
      <dsp:txXfrm>
        <a:off x="719817" y="556808"/>
        <a:ext cx="472986" cy="4729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441F7-5320-4979-8D54-7547061A6432}">
      <dsp:nvSpPr>
        <dsp:cNvPr id="0" name=""/>
        <dsp:cNvSpPr/>
      </dsp:nvSpPr>
      <dsp:spPr>
        <a:xfrm>
          <a:off x="1003687" y="586915"/>
          <a:ext cx="998427" cy="91790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dirty="0">
              <a:latin typeface="Meiryo UI" panose="020B0604030504040204" pitchFamily="50" charset="-128"/>
              <a:ea typeface="Meiryo UI" panose="020B0604030504040204" pitchFamily="50" charset="-128"/>
            </a:rPr>
            <a:t>大阪市</a:t>
          </a:r>
        </a:p>
      </dsp:txBody>
      <dsp:txXfrm>
        <a:off x="1149903" y="721339"/>
        <a:ext cx="705995" cy="649057"/>
      </dsp:txXfrm>
    </dsp:sp>
    <dsp:sp modelId="{AF47CB0C-F6BB-48ED-B45F-DC824C1C086F}">
      <dsp:nvSpPr>
        <dsp:cNvPr id="0" name=""/>
        <dsp:cNvSpPr/>
      </dsp:nvSpPr>
      <dsp:spPr>
        <a:xfrm>
          <a:off x="1212835" y="207"/>
          <a:ext cx="580130" cy="58013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1" lang="ja-JP" altLang="en-US" sz="1100" kern="1200" dirty="0">
              <a:latin typeface="Meiryo UI" panose="020B0604030504040204" pitchFamily="50" charset="-128"/>
              <a:ea typeface="Meiryo UI" panose="020B0604030504040204" pitchFamily="50" charset="-128"/>
            </a:rPr>
            <a:t>豊能</a:t>
          </a:r>
        </a:p>
      </dsp:txBody>
      <dsp:txXfrm>
        <a:off x="1297793" y="85165"/>
        <a:ext cx="410214" cy="410214"/>
      </dsp:txXfrm>
    </dsp:sp>
    <dsp:sp modelId="{1F2F3D0C-3822-402A-B243-2D9D5C46813C}">
      <dsp:nvSpPr>
        <dsp:cNvPr id="0" name=""/>
        <dsp:cNvSpPr/>
      </dsp:nvSpPr>
      <dsp:spPr>
        <a:xfrm>
          <a:off x="1656964" y="144513"/>
          <a:ext cx="580130" cy="58013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1" lang="ja-JP" altLang="en-US" sz="1100" kern="1200" dirty="0">
              <a:latin typeface="Meiryo UI" panose="020B0604030504040204" pitchFamily="50" charset="-128"/>
              <a:ea typeface="Meiryo UI" panose="020B0604030504040204" pitchFamily="50" charset="-128"/>
            </a:rPr>
            <a:t>三島</a:t>
          </a:r>
        </a:p>
      </dsp:txBody>
      <dsp:txXfrm>
        <a:off x="1741922" y="229471"/>
        <a:ext cx="410214" cy="410214"/>
      </dsp:txXfrm>
    </dsp:sp>
    <dsp:sp modelId="{47C9692B-A139-48B4-8DC7-E66243CEDB8C}">
      <dsp:nvSpPr>
        <dsp:cNvPr id="0" name=""/>
        <dsp:cNvSpPr/>
      </dsp:nvSpPr>
      <dsp:spPr>
        <a:xfrm>
          <a:off x="1931450" y="522311"/>
          <a:ext cx="580130" cy="58013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kumimoji="1" lang="ja-JP" altLang="en-US" sz="1000" kern="1200" dirty="0">
              <a:latin typeface="Meiryo UI" panose="020B0604030504040204" pitchFamily="50" charset="-128"/>
              <a:ea typeface="Meiryo UI" panose="020B0604030504040204" pitchFamily="50" charset="-128"/>
            </a:rPr>
            <a:t>北河内</a:t>
          </a:r>
        </a:p>
      </dsp:txBody>
      <dsp:txXfrm>
        <a:off x="2016408" y="607269"/>
        <a:ext cx="410214" cy="410214"/>
      </dsp:txXfrm>
    </dsp:sp>
    <dsp:sp modelId="{29AC605B-62AA-4E8B-A8DC-608A0AD6A983}">
      <dsp:nvSpPr>
        <dsp:cNvPr id="0" name=""/>
        <dsp:cNvSpPr/>
      </dsp:nvSpPr>
      <dsp:spPr>
        <a:xfrm>
          <a:off x="1931450" y="989295"/>
          <a:ext cx="580130" cy="58013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kumimoji="1" lang="ja-JP" altLang="en-US" sz="1000" kern="1200" dirty="0">
              <a:latin typeface="Meiryo UI" panose="020B0604030504040204" pitchFamily="50" charset="-128"/>
              <a:ea typeface="Meiryo UI" panose="020B0604030504040204" pitchFamily="50" charset="-128"/>
            </a:rPr>
            <a:t>中河内</a:t>
          </a:r>
        </a:p>
      </dsp:txBody>
      <dsp:txXfrm>
        <a:off x="2016408" y="1074253"/>
        <a:ext cx="410214" cy="410214"/>
      </dsp:txXfrm>
    </dsp:sp>
    <dsp:sp modelId="{2C47C566-E871-4BB6-84D3-E26F9DBE2424}">
      <dsp:nvSpPr>
        <dsp:cNvPr id="0" name=""/>
        <dsp:cNvSpPr/>
      </dsp:nvSpPr>
      <dsp:spPr>
        <a:xfrm>
          <a:off x="1656964" y="1367093"/>
          <a:ext cx="580130" cy="58013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kumimoji="1" lang="ja-JP" altLang="en-US" sz="1000" kern="1200" dirty="0">
              <a:latin typeface="Meiryo UI" panose="020B0604030504040204" pitchFamily="50" charset="-128"/>
              <a:ea typeface="Meiryo UI" panose="020B0604030504040204" pitchFamily="50" charset="-128"/>
            </a:rPr>
            <a:t>南河内</a:t>
          </a:r>
        </a:p>
      </dsp:txBody>
      <dsp:txXfrm>
        <a:off x="1741922" y="1452051"/>
        <a:ext cx="410214" cy="410214"/>
      </dsp:txXfrm>
    </dsp:sp>
    <dsp:sp modelId="{43AA07FC-612F-4CC7-920F-A4BA2A5C2507}">
      <dsp:nvSpPr>
        <dsp:cNvPr id="0" name=""/>
        <dsp:cNvSpPr/>
      </dsp:nvSpPr>
      <dsp:spPr>
        <a:xfrm>
          <a:off x="1212835" y="1511399"/>
          <a:ext cx="580130" cy="58013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1" lang="ja-JP" altLang="en-US" sz="1100" kern="1200" dirty="0">
              <a:latin typeface="Meiryo UI" panose="020B0604030504040204" pitchFamily="50" charset="-128"/>
              <a:ea typeface="Meiryo UI" panose="020B0604030504040204" pitchFamily="50" charset="-128"/>
            </a:rPr>
            <a:t>泉北</a:t>
          </a:r>
        </a:p>
      </dsp:txBody>
      <dsp:txXfrm>
        <a:off x="1297793" y="1596357"/>
        <a:ext cx="410214" cy="410214"/>
      </dsp:txXfrm>
    </dsp:sp>
    <dsp:sp modelId="{F28B0E5B-D10F-4ED6-8B36-B518ED56B561}">
      <dsp:nvSpPr>
        <dsp:cNvPr id="0" name=""/>
        <dsp:cNvSpPr/>
      </dsp:nvSpPr>
      <dsp:spPr>
        <a:xfrm>
          <a:off x="768707" y="1367093"/>
          <a:ext cx="580130" cy="58013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kumimoji="1" lang="ja-JP" altLang="en-US" sz="1100" kern="1200" dirty="0">
              <a:latin typeface="Meiryo UI" panose="020B0604030504040204" pitchFamily="50" charset="-128"/>
              <a:ea typeface="Meiryo UI" panose="020B0604030504040204" pitchFamily="50" charset="-128"/>
            </a:rPr>
            <a:t>泉南</a:t>
          </a:r>
        </a:p>
      </dsp:txBody>
      <dsp:txXfrm>
        <a:off x="853665" y="1452051"/>
        <a:ext cx="410214" cy="410214"/>
      </dsp:txXfrm>
    </dsp:sp>
    <dsp:sp modelId="{28DD188B-D17E-4DD8-BA5C-3B57459A54B2}">
      <dsp:nvSpPr>
        <dsp:cNvPr id="0" name=""/>
        <dsp:cNvSpPr/>
      </dsp:nvSpPr>
      <dsp:spPr>
        <a:xfrm>
          <a:off x="494221" y="989295"/>
          <a:ext cx="580130" cy="580130"/>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kumimoji="1" lang="ja-JP" altLang="en-US" sz="1200" kern="1200" dirty="0">
            <a:latin typeface="Meiryo UI" panose="020B0604030504040204" pitchFamily="50" charset="-128"/>
            <a:ea typeface="Meiryo UI" panose="020B0604030504040204" pitchFamily="50" charset="-128"/>
          </a:endParaRPr>
        </a:p>
      </dsp:txBody>
      <dsp:txXfrm>
        <a:off x="579179" y="1074253"/>
        <a:ext cx="410214" cy="410214"/>
      </dsp:txXfrm>
    </dsp:sp>
    <dsp:sp modelId="{3EF5D178-77D7-408A-B57C-1EB9EA6C7260}">
      <dsp:nvSpPr>
        <dsp:cNvPr id="0" name=""/>
        <dsp:cNvSpPr/>
      </dsp:nvSpPr>
      <dsp:spPr>
        <a:xfrm>
          <a:off x="494221" y="522311"/>
          <a:ext cx="580130" cy="580130"/>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kumimoji="1" lang="ja-JP" altLang="en-US" sz="1200" kern="1200" dirty="0">
            <a:latin typeface="Meiryo UI" panose="020B0604030504040204" pitchFamily="50" charset="-128"/>
            <a:ea typeface="Meiryo UI" panose="020B0604030504040204" pitchFamily="50" charset="-128"/>
          </a:endParaRPr>
        </a:p>
      </dsp:txBody>
      <dsp:txXfrm>
        <a:off x="579179" y="607269"/>
        <a:ext cx="410214" cy="410214"/>
      </dsp:txXfrm>
    </dsp:sp>
    <dsp:sp modelId="{BD3FFD20-5139-4D17-8C48-E3E65F5D3F16}">
      <dsp:nvSpPr>
        <dsp:cNvPr id="0" name=""/>
        <dsp:cNvSpPr/>
      </dsp:nvSpPr>
      <dsp:spPr>
        <a:xfrm>
          <a:off x="768707" y="144513"/>
          <a:ext cx="580130" cy="580130"/>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kumimoji="1" lang="ja-JP" altLang="en-US" sz="1200" kern="1200" dirty="0">
            <a:latin typeface="Meiryo UI" panose="020B0604030504040204" pitchFamily="50" charset="-128"/>
            <a:ea typeface="Meiryo UI" panose="020B0604030504040204" pitchFamily="50" charset="-128"/>
          </a:endParaRPr>
        </a:p>
      </dsp:txBody>
      <dsp:txXfrm>
        <a:off x="853665" y="229471"/>
        <a:ext cx="410214" cy="41021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33" tIns="45716" rIns="91433" bIns="45716" rtlCol="0"/>
          <a:lstStyle>
            <a:lvl1pPr algn="r">
              <a:defRPr sz="1200"/>
            </a:lvl1pPr>
          </a:lstStyle>
          <a:p>
            <a:fld id="{E35FE022-3036-44BB-B369-7BA55F28989F}" type="datetimeFigureOut">
              <a:rPr kumimoji="1" lang="ja-JP" altLang="en-US" smtClean="0"/>
              <a:t>2019/3/5</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4"/>
            <a:ext cx="2949575" cy="498475"/>
          </a:xfrm>
          <a:prstGeom prst="rect">
            <a:avLst/>
          </a:prstGeom>
        </p:spPr>
        <p:txBody>
          <a:bodyPr vert="horz" lIns="91433" tIns="45716" rIns="91433" bIns="45716" rtlCol="0" anchor="b"/>
          <a:lstStyle>
            <a:lvl1pPr algn="r">
              <a:defRPr sz="1200"/>
            </a:lvl1pPr>
          </a:lstStyle>
          <a:p>
            <a:fld id="{4D2A07A1-4BB3-4BD3-BF11-2D316B346056}" type="slidenum">
              <a:rPr kumimoji="1" lang="ja-JP" altLang="en-US" smtClean="0"/>
              <a:t>‹#›</a:t>
            </a:fld>
            <a:endParaRPr kumimoji="1" lang="ja-JP" altLang="en-US"/>
          </a:p>
        </p:txBody>
      </p:sp>
    </p:spTree>
    <p:extLst>
      <p:ext uri="{BB962C8B-B14F-4D97-AF65-F5344CB8AC3E}">
        <p14:creationId xmlns:p14="http://schemas.microsoft.com/office/powerpoint/2010/main" val="10933417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A844A3C-75C0-416F-8324-319E47482B4A}" type="datetime1">
              <a:rPr kumimoji="1" lang="ja-JP" altLang="en-US" smtClean="0"/>
              <a:t>2019/3/5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2778372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933031C-E02E-4C2D-94BB-F4A3BC3E8E49}" type="datetime1">
              <a:rPr kumimoji="1" lang="ja-JP" altLang="en-US" smtClean="0"/>
              <a:t>2019/3/5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898711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D8159E1-E731-4B81-8579-BCBEB0CCFA86}" type="datetime1">
              <a:rPr kumimoji="1" lang="ja-JP" altLang="en-US" smtClean="0"/>
              <a:t>2019/3/5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1919715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7325773" y="6117336"/>
            <a:ext cx="857473" cy="365125"/>
          </a:xfrm>
        </p:spPr>
        <p:txBody>
          <a:bodyPr/>
          <a:lstStyle/>
          <a:p>
            <a:fld id="{4A844A3C-75C0-416F-8324-319E47482B4A}" type="datetime1">
              <a:rPr kumimoji="1" lang="ja-JP" altLang="en-US" smtClean="0"/>
              <a:t>2019/3/5</a:t>
            </a:fld>
            <a:endParaRPr kumimoji="1" lang="ja-JP" altLang="en-US"/>
          </a:p>
        </p:txBody>
      </p:sp>
      <p:sp>
        <p:nvSpPr>
          <p:cNvPr id="5" name="Footer Placeholder 4"/>
          <p:cNvSpPr>
            <a:spLocks noGrp="1"/>
          </p:cNvSpPr>
          <p:nvPr>
            <p:ph type="ftr" sz="quarter" idx="11"/>
          </p:nvPr>
        </p:nvSpPr>
        <p:spPr>
          <a:xfrm>
            <a:off x="3623733" y="6117336"/>
            <a:ext cx="3609438" cy="365125"/>
          </a:xfrm>
        </p:spPr>
        <p:txBody>
          <a:bodyPr/>
          <a:lstStyle/>
          <a:p>
            <a:endParaRPr kumimoji="1" lang="ja-JP" altLang="en-US"/>
          </a:p>
        </p:txBody>
      </p:sp>
      <p:sp>
        <p:nvSpPr>
          <p:cNvPr id="6" name="Slide Number Placeholder 5"/>
          <p:cNvSpPr>
            <a:spLocks noGrp="1"/>
          </p:cNvSpPr>
          <p:nvPr>
            <p:ph type="sldNum" sz="quarter" idx="12"/>
          </p:nvPr>
        </p:nvSpPr>
        <p:spPr>
          <a:xfrm>
            <a:off x="8275320" y="6117336"/>
            <a:ext cx="411480" cy="365125"/>
          </a:xfrm>
        </p:spPr>
        <p:txBody>
          <a:bodyPr/>
          <a:lstStyle/>
          <a:p>
            <a:fld id="{5242FE4B-FE65-4246-A1F4-B3D4680A4CEF}" type="slidenum">
              <a:rPr kumimoji="1" lang="ja-JP" altLang="en-US" smtClean="0"/>
              <a:t>‹#›</a:t>
            </a:fld>
            <a:endParaRPr kumimoji="1" lang="ja-JP" alt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286685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7344329" y="6108173"/>
            <a:ext cx="857473" cy="365125"/>
          </a:xfrm>
        </p:spPr>
        <p:txBody>
          <a:bodyPr/>
          <a:lstStyle/>
          <a:p>
            <a:fld id="{7B76B50B-DC10-4C37-9539-365DBA96FAE7}" type="datetime1">
              <a:rPr kumimoji="1" lang="ja-JP" altLang="en-US" smtClean="0"/>
              <a:t>2019/3/5</a:t>
            </a:fld>
            <a:endParaRPr kumimoji="1" lang="ja-JP" altLang="en-US"/>
          </a:p>
        </p:txBody>
      </p:sp>
      <p:sp>
        <p:nvSpPr>
          <p:cNvPr id="5" name="Footer Placeholder 4"/>
          <p:cNvSpPr>
            <a:spLocks noGrp="1"/>
          </p:cNvSpPr>
          <p:nvPr>
            <p:ph type="ftr" sz="quarter" idx="11"/>
          </p:nvPr>
        </p:nvSpPr>
        <p:spPr>
          <a:xfrm>
            <a:off x="1972647" y="6108173"/>
            <a:ext cx="5314517" cy="365125"/>
          </a:xfrm>
        </p:spPr>
        <p:txBody>
          <a:bodyPr/>
          <a:lstStyle/>
          <a:p>
            <a:endParaRPr kumimoji="1" lang="ja-JP" altLang="en-US"/>
          </a:p>
        </p:txBody>
      </p:sp>
      <p:sp>
        <p:nvSpPr>
          <p:cNvPr id="6" name="Slide Number Placeholder 5"/>
          <p:cNvSpPr>
            <a:spLocks noGrp="1"/>
          </p:cNvSpPr>
          <p:nvPr>
            <p:ph type="sldNum" sz="quarter" idx="12"/>
          </p:nvPr>
        </p:nvSpPr>
        <p:spPr>
          <a:xfrm>
            <a:off x="8258967" y="6108173"/>
            <a:ext cx="427833" cy="365125"/>
          </a:xfrm>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3169079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E41AE46-60A5-43C6-A487-0DE119989774}" type="datetime1">
              <a:rPr kumimoji="1" lang="ja-JP" altLang="en-US" smtClean="0"/>
              <a:t>2019/3/5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273317" y="6116070"/>
            <a:ext cx="413483" cy="365125"/>
          </a:xfrm>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489132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4AE4D1E-B308-4C15-991D-782B5FCAD724}" type="datetime1">
              <a:rPr kumimoji="1" lang="ja-JP" altLang="en-US" smtClean="0"/>
              <a:t>2019/3/5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2919779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7B5BAF7-8EE2-48BD-96F7-2D9A5185C4CD}" type="datetime1">
              <a:rPr kumimoji="1" lang="ja-JP" altLang="en-US" smtClean="0"/>
              <a:t>2019/3/5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1774582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CBCA4DF-A68D-4F47-8C5E-C57A588F86B8}" type="datetime1">
              <a:rPr kumimoji="1" lang="ja-JP" altLang="en-US" smtClean="0"/>
              <a:t>2019/3/5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3501148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C1310-0F1D-4F41-AD26-19FA42D0BDDC}" type="datetime1">
              <a:rPr kumimoji="1" lang="ja-JP" altLang="en-US" smtClean="0"/>
              <a:t>2019/3/5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689123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C4489B7-65FC-438F-B869-44D356A63B47}" type="datetime1">
              <a:rPr kumimoji="1" lang="ja-JP" altLang="en-US" smtClean="0"/>
              <a:t>2019/3/5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30401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B76B50B-DC10-4C37-9539-365DBA96FAE7}" type="datetime1">
              <a:rPr kumimoji="1" lang="ja-JP" altLang="en-US" smtClean="0"/>
              <a:t>2019/3/5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160662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ja-JP" altLang="en-US" smtClean="0"/>
              <a:t>マスター タイトルの書式設定</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401C93F-5279-465A-B89B-4956CE557596}" type="datetime1">
              <a:rPr kumimoji="1" lang="ja-JP" altLang="en-US" smtClean="0"/>
              <a:t>2019/3/5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2866149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48F91E0-9F0D-4CA1-B69F-ACCE391F2BAF}" type="datetime1">
              <a:rPr kumimoji="1" lang="ja-JP" altLang="en-US" smtClean="0"/>
              <a:t>2019/3/5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145524572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48F91E0-9F0D-4CA1-B69F-ACCE391F2BAF}" type="datetime1">
              <a:rPr kumimoji="1" lang="ja-JP" altLang="en-US" smtClean="0"/>
              <a:t>2019/3/5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332088996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48F91E0-9F0D-4CA1-B69F-ACCE391F2BAF}" type="datetime1">
              <a:rPr kumimoji="1" lang="ja-JP" altLang="en-US" smtClean="0"/>
              <a:t>2019/3/5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82374946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48F91E0-9F0D-4CA1-B69F-ACCE391F2BAF}" type="datetime1">
              <a:rPr kumimoji="1" lang="ja-JP" altLang="en-US" smtClean="0"/>
              <a:t>2019/3/5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254503730"/>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48F91E0-9F0D-4CA1-B69F-ACCE391F2BAF}" type="datetime1">
              <a:rPr kumimoji="1" lang="ja-JP" altLang="en-US" smtClean="0"/>
              <a:t>2019/3/5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84901365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48F91E0-9F0D-4CA1-B69F-ACCE391F2BAF}" type="datetime1">
              <a:rPr kumimoji="1" lang="ja-JP" altLang="en-US" smtClean="0"/>
              <a:t>2019/3/5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304439069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933031C-E02E-4C2D-94BB-F4A3BC3E8E49}" type="datetime1">
              <a:rPr kumimoji="1" lang="ja-JP" altLang="en-US" smtClean="0"/>
              <a:t>2019/3/5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2929134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D8159E1-E731-4B81-8579-BCBEB0CCFA86}" type="datetime1">
              <a:rPr kumimoji="1" lang="ja-JP" altLang="en-US" smtClean="0"/>
              <a:t>2019/3/5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146993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E41AE46-60A5-43C6-A487-0DE119989774}" type="datetime1">
              <a:rPr kumimoji="1" lang="ja-JP" altLang="en-US" smtClean="0"/>
              <a:t>2019/3/5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415615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4AE4D1E-B308-4C15-991D-782B5FCAD724}" type="datetime1">
              <a:rPr kumimoji="1" lang="ja-JP" altLang="en-US" smtClean="0"/>
              <a:t>2019/3/5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323604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5BAF7-8EE2-48BD-96F7-2D9A5185C4CD}" type="datetime1">
              <a:rPr kumimoji="1" lang="ja-JP" altLang="en-US" smtClean="0"/>
              <a:t>2019/3/5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3244296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CBCA4DF-A68D-4F47-8C5E-C57A588F86B8}" type="datetime1">
              <a:rPr kumimoji="1" lang="ja-JP" altLang="en-US" smtClean="0"/>
              <a:t>2019/3/5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3332367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C1310-0F1D-4F41-AD26-19FA42D0BDDC}" type="datetime1">
              <a:rPr kumimoji="1" lang="ja-JP" altLang="en-US" smtClean="0"/>
              <a:t>2019/3/5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3005086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C4489B7-65FC-438F-B869-44D356A63B47}" type="datetime1">
              <a:rPr kumimoji="1" lang="ja-JP" altLang="en-US" smtClean="0"/>
              <a:t>2019/3/5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2023459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01C93F-5279-465A-B89B-4956CE557596}" type="datetime1">
              <a:rPr kumimoji="1" lang="ja-JP" altLang="en-US" smtClean="0"/>
              <a:t>2019/3/5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4151138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F91E0-9F0D-4CA1-B69F-ACCE391F2BAF}" type="datetime1">
              <a:rPr kumimoji="1" lang="ja-JP" altLang="en-US" smtClean="0"/>
              <a:t>2019/3/5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29727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48F91E0-9F0D-4CA1-B69F-ACCE391F2BAF}" type="datetime1">
              <a:rPr kumimoji="1" lang="ja-JP" altLang="en-US" smtClean="0"/>
              <a:t>2019/3/5</a:t>
            </a:fld>
            <a:endParaRPr kumimoji="1" lang="ja-JP" alt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242FE4B-FE65-4246-A1F4-B3D4680A4CEF}" type="slidenum">
              <a:rPr kumimoji="1" lang="ja-JP" altLang="en-US" smtClean="0"/>
              <a:t>‹#›</a:t>
            </a:fld>
            <a:endParaRPr kumimoji="1" lang="ja-JP" altLang="en-US"/>
          </a:p>
        </p:txBody>
      </p:sp>
    </p:spTree>
    <p:extLst>
      <p:ext uri="{BB962C8B-B14F-4D97-AF65-F5344CB8AC3E}">
        <p14:creationId xmlns:p14="http://schemas.microsoft.com/office/powerpoint/2010/main" val="5020731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ctr" defTabSz="457200" rtl="0" eaLnBrk="1" latinLnBrk="0" hangingPunct="1">
        <a:spcBef>
          <a:spcPct val="0"/>
        </a:spcBef>
        <a:buNone/>
        <a:defRPr kumimoji="1" sz="4000" kern="1200" cap="none">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3.png"/><Relationship Id="rId2" Type="http://schemas.openxmlformats.org/officeDocument/2006/relationships/image" Target="../media/image25.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20.png"/><Relationship Id="rId5" Type="http://schemas.openxmlformats.org/officeDocument/2006/relationships/image" Target="../media/image28.png"/><Relationship Id="rId15" Type="http://schemas.openxmlformats.org/officeDocument/2006/relationships/image" Target="../media/image34.png"/><Relationship Id="rId10" Type="http://schemas.openxmlformats.org/officeDocument/2006/relationships/image" Target="../media/image19.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7.xml"/><Relationship Id="rId5" Type="http://schemas.openxmlformats.org/officeDocument/2006/relationships/chart" Target="../charts/chart18.xml"/><Relationship Id="rId4" Type="http://schemas.openxmlformats.org/officeDocument/2006/relationships/chart" Target="../charts/char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420742" y="2577959"/>
            <a:ext cx="6657593" cy="1577355"/>
          </a:xfrm>
          <a:prstGeom prst="rect">
            <a:avLst/>
          </a:prstGeom>
          <a:noFill/>
        </p:spPr>
        <p:txBody>
          <a:bodyPr wrap="none" rtlCol="0">
            <a:spAutoFit/>
          </a:bodyPr>
          <a:lstStyle/>
          <a:p>
            <a:pPr algn="ctr"/>
            <a:r>
              <a:rPr lang="ja-JP" altLang="en-US" sz="3600" dirty="0">
                <a:latin typeface="Meiryo UI" panose="020B0604030504040204" pitchFamily="50" charset="-128"/>
                <a:ea typeface="Meiryo UI" panose="020B0604030504040204" pitchFamily="50" charset="-128"/>
              </a:rPr>
              <a:t>大阪産業局（仮称）将来ビジョン</a:t>
            </a:r>
            <a:endParaRPr kumimoji="1" lang="en-US" altLang="ja-JP" sz="3600" dirty="0">
              <a:latin typeface="Meiryo UI" panose="020B0604030504040204" pitchFamily="50" charset="-128"/>
              <a:ea typeface="Meiryo UI" panose="020B0604030504040204" pitchFamily="50" charset="-128"/>
            </a:endParaRPr>
          </a:p>
          <a:p>
            <a:pPr algn="ctr"/>
            <a:endParaRPr kumimoji="1" lang="en-US" altLang="ja-JP" sz="1200" dirty="0">
              <a:latin typeface="Meiryo UI" panose="020B0604030504040204" pitchFamily="50" charset="-128"/>
              <a:ea typeface="Meiryo UI" panose="020B0604030504040204" pitchFamily="50" charset="-128"/>
            </a:endParaRPr>
          </a:p>
          <a:p>
            <a:pPr algn="ctr"/>
            <a:r>
              <a:rPr lang="ja-JP" altLang="en-US" sz="2000" dirty="0">
                <a:latin typeface="Meiryo UI" panose="020B0604030504040204" pitchFamily="50" charset="-128"/>
                <a:ea typeface="Meiryo UI" panose="020B0604030504040204" pitchFamily="50" charset="-128"/>
              </a:rPr>
              <a:t>－　大阪の新しい中小企業支援機関のあり方について</a:t>
            </a:r>
            <a:r>
              <a:rPr kumimoji="1" lang="ja-JP" altLang="en-US" sz="2000" dirty="0">
                <a:latin typeface="Meiryo UI" panose="020B0604030504040204" pitchFamily="50" charset="-128"/>
                <a:ea typeface="Meiryo UI" panose="020B0604030504040204" pitchFamily="50" charset="-128"/>
              </a:rPr>
              <a:t>　－</a:t>
            </a:r>
            <a:endParaRPr kumimoji="1" lang="en-US" altLang="ja-JP" sz="2000" dirty="0">
              <a:latin typeface="Meiryo UI" panose="020B0604030504040204" pitchFamily="50" charset="-128"/>
              <a:ea typeface="Meiryo UI" panose="020B0604030504040204" pitchFamily="50" charset="-128"/>
            </a:endParaRPr>
          </a:p>
          <a:p>
            <a:pPr algn="ctr"/>
            <a:endParaRPr lang="en-US" altLang="ja-JP" sz="1050"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（大阪産業振興機構と大阪市都市型産業振興センターの統合）</a:t>
            </a:r>
            <a:endParaRPr kumimoji="1" lang="ja-JP" altLang="en-US"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449503" y="5761695"/>
            <a:ext cx="5540299" cy="707886"/>
          </a:xfrm>
          <a:prstGeom prst="rect">
            <a:avLst/>
          </a:prstGeom>
          <a:noFill/>
        </p:spPr>
        <p:txBody>
          <a:bodyPr wrap="none" rtlCol="0">
            <a:spAutoFit/>
          </a:bodyPr>
          <a:lstStyle/>
          <a:p>
            <a:pPr algn="ctr"/>
            <a:r>
              <a:rPr kumimoji="1" lang="ja-JP" altLang="en-US" sz="2000" dirty="0">
                <a:latin typeface="Meiryo UI" panose="020B0604030504040204" pitchFamily="50" charset="-128"/>
                <a:ea typeface="Meiryo UI" panose="020B0604030504040204" pitchFamily="50" charset="-128"/>
              </a:rPr>
              <a:t>大阪における中小企業支援機関のあり方</a:t>
            </a:r>
            <a:r>
              <a:rPr lang="ja-JP" altLang="en-US" sz="2000" dirty="0">
                <a:latin typeface="Meiryo UI" panose="020B0604030504040204" pitchFamily="50" charset="-128"/>
                <a:ea typeface="Meiryo UI" panose="020B0604030504040204" pitchFamily="50" charset="-128"/>
              </a:rPr>
              <a:t>検討チーム</a:t>
            </a:r>
            <a:endParaRPr lang="en-US" altLang="ja-JP" sz="20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（ビジョンチーム）</a:t>
            </a:r>
            <a:endParaRPr kumimoji="1" lang="ja-JP" altLang="en-US" dirty="0">
              <a:latin typeface="Meiryo UI" panose="020B0604030504040204" pitchFamily="50" charset="-128"/>
              <a:ea typeface="Meiryo UI" panose="020B0604030504040204" pitchFamily="50" charset="-128"/>
            </a:endParaRPr>
          </a:p>
        </p:txBody>
      </p:sp>
      <p:sp>
        <p:nvSpPr>
          <p:cNvPr id="8" name="テキスト ボックス 7"/>
          <p:cNvSpPr txBox="1">
            <a:spLocks noChangeArrowheads="1"/>
          </p:cNvSpPr>
          <p:nvPr/>
        </p:nvSpPr>
        <p:spPr bwMode="auto">
          <a:xfrm>
            <a:off x="7245333" y="116634"/>
            <a:ext cx="1928664" cy="411257"/>
          </a:xfrm>
          <a:prstGeom prst="rect">
            <a:avLst/>
          </a:prstGeom>
          <a:noFill/>
          <a:ln>
            <a:noFill/>
          </a:ln>
          <a:extLst/>
        </p:spPr>
        <p:txBody>
          <a:bodyPr wrap="square" lIns="36000" tIns="36000" rIns="36000" bIns="36000">
            <a:spAutoFit/>
          </a:bodyPr>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pPr eaLnBrk="1" hangingPunct="1">
              <a:spcBef>
                <a:spcPct val="0"/>
              </a:spcBef>
              <a:buFontTx/>
              <a:buNone/>
            </a:pPr>
            <a:r>
              <a:rPr lang="ja-JP" altLang="en-US" sz="1100" dirty="0">
                <a:solidFill>
                  <a:srgbClr val="000000"/>
                </a:solidFill>
                <a:latin typeface="Meiryo UI" pitchFamily="50" charset="-128"/>
                <a:ea typeface="Meiryo UI" pitchFamily="50" charset="-128"/>
                <a:cs typeface="Meiryo UI" pitchFamily="50" charset="-128"/>
              </a:rPr>
              <a:t>Ｈ</a:t>
            </a:r>
            <a:r>
              <a:rPr lang="en-US" altLang="ja-JP" sz="1100" dirty="0">
                <a:solidFill>
                  <a:srgbClr val="000000"/>
                </a:solidFill>
                <a:latin typeface="Meiryo UI" pitchFamily="50" charset="-128"/>
                <a:ea typeface="Meiryo UI" pitchFamily="50" charset="-128"/>
                <a:cs typeface="Meiryo UI" pitchFamily="50" charset="-128"/>
              </a:rPr>
              <a:t>30.12.20</a:t>
            </a:r>
          </a:p>
          <a:p>
            <a:pPr eaLnBrk="1" hangingPunct="1">
              <a:spcBef>
                <a:spcPct val="0"/>
              </a:spcBef>
              <a:buFontTx/>
              <a:buNone/>
            </a:pPr>
            <a:r>
              <a:rPr lang="ja-JP" altLang="en-US" sz="1100" dirty="0">
                <a:solidFill>
                  <a:srgbClr val="000000"/>
                </a:solidFill>
                <a:latin typeface="Meiryo UI" pitchFamily="50" charset="-128"/>
                <a:ea typeface="Meiryo UI" pitchFamily="50" charset="-128"/>
                <a:cs typeface="Meiryo UI" pitchFamily="50" charset="-128"/>
              </a:rPr>
              <a:t>第</a:t>
            </a:r>
            <a:r>
              <a:rPr lang="en-US" altLang="ja-JP" sz="1100" dirty="0">
                <a:solidFill>
                  <a:srgbClr val="000000"/>
                </a:solidFill>
                <a:latin typeface="Meiryo UI" pitchFamily="50" charset="-128"/>
                <a:ea typeface="Meiryo UI" pitchFamily="50" charset="-128"/>
                <a:cs typeface="Meiryo UI" pitchFamily="50" charset="-128"/>
              </a:rPr>
              <a:t>16</a:t>
            </a:r>
            <a:r>
              <a:rPr lang="ja-JP" altLang="en-US" sz="1100" dirty="0">
                <a:solidFill>
                  <a:srgbClr val="000000"/>
                </a:solidFill>
                <a:latin typeface="Meiryo UI" pitchFamily="50" charset="-128"/>
                <a:ea typeface="Meiryo UI" pitchFamily="50" charset="-128"/>
                <a:cs typeface="Meiryo UI" pitchFamily="50" charset="-128"/>
              </a:rPr>
              <a:t>回副首都推進本部会議</a:t>
            </a:r>
            <a:endParaRPr lang="en-US" altLang="ja-JP" sz="1100" dirty="0">
              <a:solidFill>
                <a:srgbClr val="000000"/>
              </a:solidFill>
              <a:latin typeface="Meiryo UI" pitchFamily="50" charset="-128"/>
              <a:ea typeface="Meiryo UI" pitchFamily="50" charset="-128"/>
              <a:cs typeface="Meiryo UI" pitchFamily="50" charset="-128"/>
            </a:endParaRPr>
          </a:p>
        </p:txBody>
      </p:sp>
      <p:sp>
        <p:nvSpPr>
          <p:cNvPr id="9" name="テキスト ボックス 8"/>
          <p:cNvSpPr txBox="1">
            <a:spLocks noChangeArrowheads="1"/>
          </p:cNvSpPr>
          <p:nvPr/>
        </p:nvSpPr>
        <p:spPr bwMode="auto">
          <a:xfrm>
            <a:off x="7517812" y="548680"/>
            <a:ext cx="1421256" cy="288147"/>
          </a:xfrm>
          <a:prstGeom prst="rect">
            <a:avLst/>
          </a:prstGeom>
          <a:solidFill>
            <a:schemeClr val="bg1"/>
          </a:solidFill>
          <a:ln w="9525">
            <a:solidFill>
              <a:srgbClr val="000000"/>
            </a:solidFill>
            <a:miter lim="800000"/>
            <a:headEnd/>
            <a:tailEnd/>
          </a:ln>
          <a:extLst/>
        </p:spPr>
        <p:txBody>
          <a:bodyPr wrap="square" lIns="36000" tIns="36000" rIns="36000" bIns="3600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400" dirty="0" smtClean="0">
                <a:solidFill>
                  <a:srgbClr val="000000"/>
                </a:solidFill>
                <a:latin typeface="Meiryo UI" pitchFamily="50" charset="-128"/>
                <a:ea typeface="Meiryo UI" pitchFamily="50" charset="-128"/>
                <a:cs typeface="Meiryo UI" pitchFamily="50" charset="-128"/>
              </a:rPr>
              <a:t>参考資料</a:t>
            </a:r>
            <a:r>
              <a:rPr lang="ja-JP" altLang="en-US" sz="1400" dirty="0">
                <a:solidFill>
                  <a:srgbClr val="000000"/>
                </a:solidFill>
                <a:latin typeface="Meiryo UI" pitchFamily="50" charset="-128"/>
                <a:ea typeface="Meiryo UI" pitchFamily="50" charset="-128"/>
                <a:cs typeface="Meiryo UI" pitchFamily="50" charset="-128"/>
              </a:rPr>
              <a:t>４</a:t>
            </a:r>
            <a:endParaRPr lang="en-US" altLang="ja-JP" sz="1400"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346973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1559" y="6443446"/>
            <a:ext cx="2057400" cy="365125"/>
          </a:xfrm>
        </p:spPr>
        <p:txBody>
          <a:bodyPr/>
          <a:lstStyle/>
          <a:p>
            <a:fld id="{5242FE4B-FE65-4246-A1F4-B3D4680A4CEF}" type="slidenum">
              <a:rPr kumimoji="1" lang="ja-JP" altLang="en-US" smtClean="0"/>
              <a:t>10</a:t>
            </a:fld>
            <a:endParaRPr kumimoji="1" lang="ja-JP" altLang="en-US"/>
          </a:p>
        </p:txBody>
      </p:sp>
      <p:graphicFrame>
        <p:nvGraphicFramePr>
          <p:cNvPr id="9" name="グラフ 8"/>
          <p:cNvGraphicFramePr/>
          <p:nvPr>
            <p:extLst>
              <p:ext uri="{D42A27DB-BD31-4B8C-83A1-F6EECF244321}">
                <p14:modId xmlns:p14="http://schemas.microsoft.com/office/powerpoint/2010/main" val="275398459"/>
              </p:ext>
            </p:extLst>
          </p:nvPr>
        </p:nvGraphicFramePr>
        <p:xfrm>
          <a:off x="952669" y="3446161"/>
          <a:ext cx="2720108" cy="1875008"/>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p:cNvSpPr txBox="1"/>
          <p:nvPr/>
        </p:nvSpPr>
        <p:spPr>
          <a:xfrm>
            <a:off x="4420673" y="817918"/>
            <a:ext cx="4424308" cy="1815882"/>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大阪の中小企業支援団体は、他都市に比べて事業費が低い水準にあり、中小企業１企業あたりの事業費は、中小企業が圧倒的に多い東京都と比べても低い。</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特に東京都中小企業振興公社との比較では、同公社が</a:t>
            </a:r>
            <a:r>
              <a:rPr kumimoji="1" lang="en-US" altLang="ja-JP" sz="1400" dirty="0">
                <a:latin typeface="Meiryo UI" panose="020B0604030504040204" pitchFamily="50" charset="-128"/>
                <a:ea typeface="Meiryo UI" panose="020B0604030504040204" pitchFamily="50" charset="-128"/>
              </a:rPr>
              <a:t>2014</a:t>
            </a:r>
            <a:r>
              <a:rPr kumimoji="1" lang="ja-JP" altLang="en-US" sz="1400" dirty="0">
                <a:latin typeface="Meiryo UI" panose="020B0604030504040204" pitchFamily="50" charset="-128"/>
                <a:ea typeface="Meiryo UI" panose="020B0604030504040204" pitchFamily="50" charset="-128"/>
              </a:rPr>
              <a:t>年度を境に事業費を拡大させているのに対し、大阪（特に大阪府）は事業費を抑制しており、直近</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年で大きな開きが生じている。</a:t>
            </a:r>
          </a:p>
        </p:txBody>
      </p:sp>
      <p:graphicFrame>
        <p:nvGraphicFramePr>
          <p:cNvPr id="11" name="グラフ 10"/>
          <p:cNvGraphicFramePr/>
          <p:nvPr>
            <p:extLst>
              <p:ext uri="{D42A27DB-BD31-4B8C-83A1-F6EECF244321}">
                <p14:modId xmlns:p14="http://schemas.microsoft.com/office/powerpoint/2010/main" val="4039136386"/>
              </p:ext>
            </p:extLst>
          </p:nvPr>
        </p:nvGraphicFramePr>
        <p:xfrm>
          <a:off x="1174391" y="1217678"/>
          <a:ext cx="2556000" cy="18750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p:cNvGraphicFramePr/>
          <p:nvPr>
            <p:extLst>
              <p:ext uri="{D42A27DB-BD31-4B8C-83A1-F6EECF244321}">
                <p14:modId xmlns:p14="http://schemas.microsoft.com/office/powerpoint/2010/main" val="1238578663"/>
              </p:ext>
            </p:extLst>
          </p:nvPr>
        </p:nvGraphicFramePr>
        <p:xfrm>
          <a:off x="4865579" y="3371967"/>
          <a:ext cx="3364024" cy="3096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二等辺三角形 16"/>
          <p:cNvSpPr/>
          <p:nvPr/>
        </p:nvSpPr>
        <p:spPr>
          <a:xfrm rot="10800000">
            <a:off x="1811573" y="3097871"/>
            <a:ext cx="1532585" cy="25757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923193" y="2870312"/>
            <a:ext cx="3733714"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東京と大阪の中小企業支援団体の事業費推移</a:t>
            </a:r>
          </a:p>
        </p:txBody>
      </p:sp>
      <p:sp>
        <p:nvSpPr>
          <p:cNvPr id="19" name="テキスト ボックス 18"/>
          <p:cNvSpPr txBox="1"/>
          <p:nvPr/>
        </p:nvSpPr>
        <p:spPr>
          <a:xfrm>
            <a:off x="7909302" y="3830569"/>
            <a:ext cx="761747"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東京都公社</a:t>
            </a:r>
          </a:p>
        </p:txBody>
      </p:sp>
      <p:sp>
        <p:nvSpPr>
          <p:cNvPr id="20" name="テキスト ボックス 19"/>
          <p:cNvSpPr txBox="1"/>
          <p:nvPr/>
        </p:nvSpPr>
        <p:spPr>
          <a:xfrm>
            <a:off x="7873019" y="5064578"/>
            <a:ext cx="646331"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産振機構</a:t>
            </a:r>
          </a:p>
        </p:txBody>
      </p:sp>
      <p:sp>
        <p:nvSpPr>
          <p:cNvPr id="21" name="テキスト ボックス 20"/>
          <p:cNvSpPr txBox="1"/>
          <p:nvPr/>
        </p:nvSpPr>
        <p:spPr>
          <a:xfrm>
            <a:off x="7874115" y="5450641"/>
            <a:ext cx="607859"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都市型</a:t>
            </a:r>
            <a:r>
              <a:rPr lang="en-US" altLang="ja-JP" sz="900" dirty="0">
                <a:latin typeface="Meiryo UI" panose="020B0604030504040204" pitchFamily="50" charset="-128"/>
                <a:ea typeface="Meiryo UI" panose="020B0604030504040204" pitchFamily="50" charset="-128"/>
              </a:rPr>
              <a:t>C</a:t>
            </a:r>
            <a:endParaRPr kumimoji="1" lang="ja-JP" altLang="en-US" sz="9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7885348" y="4820396"/>
            <a:ext cx="1297150"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産振機構</a:t>
            </a:r>
            <a:r>
              <a:rPr kumimoji="1" lang="ja-JP" altLang="en-US" sz="1000" dirty="0">
                <a:latin typeface="Meiryo UI" panose="020B0604030504040204" pitchFamily="50" charset="-128"/>
                <a:ea typeface="Meiryo UI" panose="020B0604030504040204" pitchFamily="50" charset="-128"/>
              </a:rPr>
              <a:t>＋都市型</a:t>
            </a:r>
            <a:r>
              <a:rPr kumimoji="1" lang="en-US" altLang="ja-JP" sz="1000" dirty="0">
                <a:latin typeface="Meiryo UI" panose="020B0604030504040204" pitchFamily="50" charset="-128"/>
                <a:ea typeface="Meiryo UI" panose="020B0604030504040204" pitchFamily="50" charset="-128"/>
              </a:rPr>
              <a:t>C</a:t>
            </a:r>
            <a:endParaRPr kumimoji="1" lang="ja-JP" altLang="en-US" sz="1000" dirty="0">
              <a:latin typeface="Meiryo UI" panose="020B0604030504040204" pitchFamily="50" charset="-128"/>
              <a:ea typeface="Meiryo UI" panose="020B0604030504040204" pitchFamily="50" charset="-128"/>
            </a:endParaRPr>
          </a:p>
        </p:txBody>
      </p:sp>
      <p:cxnSp>
        <p:nvCxnSpPr>
          <p:cNvPr id="24" name="直線矢印コネクタ 23"/>
          <p:cNvCxnSpPr/>
          <p:nvPr/>
        </p:nvCxnSpPr>
        <p:spPr>
          <a:xfrm>
            <a:off x="7847261" y="3940800"/>
            <a:ext cx="0" cy="7920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7834382" y="4254397"/>
            <a:ext cx="551754" cy="261610"/>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rPr>
              <a:t>2.3</a:t>
            </a:r>
            <a:r>
              <a:rPr kumimoji="1" lang="ja-JP" altLang="en-US" sz="1100" dirty="0">
                <a:latin typeface="Meiryo UI" panose="020B0604030504040204" pitchFamily="50" charset="-128"/>
                <a:ea typeface="Meiryo UI" panose="020B0604030504040204" pitchFamily="50" charset="-128"/>
              </a:rPr>
              <a:t>倍</a:t>
            </a:r>
          </a:p>
        </p:txBody>
      </p:sp>
      <p:cxnSp>
        <p:nvCxnSpPr>
          <p:cNvPr id="27" name="直線コネクタ 26"/>
          <p:cNvCxnSpPr/>
          <p:nvPr/>
        </p:nvCxnSpPr>
        <p:spPr>
          <a:xfrm>
            <a:off x="1596977" y="2125415"/>
            <a:ext cx="187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1683281" y="4500277"/>
            <a:ext cx="176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ホームベース 28"/>
          <p:cNvSpPr/>
          <p:nvPr/>
        </p:nvSpPr>
        <p:spPr>
          <a:xfrm rot="5400000">
            <a:off x="-154502" y="2041453"/>
            <a:ext cx="1720928" cy="323557"/>
          </a:xfrm>
          <a:prstGeom prst="homePlate">
            <a:avLst>
              <a:gd name="adj" fmla="val 34055"/>
            </a:avLst>
          </a:prstGeom>
          <a:gradFill flip="none" rotWithShape="1">
            <a:lin ang="0" scaled="1"/>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30" name="ホームベース 29"/>
          <p:cNvSpPr/>
          <p:nvPr/>
        </p:nvSpPr>
        <p:spPr>
          <a:xfrm rot="5400000">
            <a:off x="-229270" y="4157092"/>
            <a:ext cx="1870464" cy="323557"/>
          </a:xfrm>
          <a:prstGeom prst="homePlate">
            <a:avLst>
              <a:gd name="adj" fmla="val 34055"/>
            </a:avLst>
          </a:prstGeom>
          <a:gradFill flip="none" rotWithShape="1">
            <a:lin ang="0" scaled="1"/>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1" name="テキスト ボックス 30"/>
          <p:cNvSpPr txBox="1"/>
          <p:nvPr/>
        </p:nvSpPr>
        <p:spPr>
          <a:xfrm>
            <a:off x="515910" y="1432920"/>
            <a:ext cx="380104" cy="1365246"/>
          </a:xfrm>
          <a:prstGeom prst="rect">
            <a:avLst/>
          </a:prstGeom>
          <a:noFill/>
        </p:spPr>
        <p:txBody>
          <a:bodyPr vert="eaVert" wrap="none" rtlCol="0">
            <a:spAutoFit/>
          </a:bodyPr>
          <a:lstStyle/>
          <a:p>
            <a:r>
              <a:rPr lang="ja-JP" altLang="en-US" sz="1200" dirty="0">
                <a:latin typeface="Meiryo UI" panose="020B0604030504040204" pitchFamily="50" charset="-128"/>
                <a:ea typeface="Meiryo UI" panose="020B0604030504040204" pitchFamily="50" charset="-128"/>
              </a:rPr>
              <a:t>平成</a:t>
            </a:r>
            <a:r>
              <a:rPr lang="en-US" altLang="ja-JP" sz="1200" dirty="0">
                <a:latin typeface="Meiryo UI" panose="020B0604030504040204" pitchFamily="50" charset="-128"/>
                <a:ea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rPr>
              <a:t>年度事業費</a:t>
            </a:r>
            <a:endParaRPr kumimoji="1" lang="ja-JP" altLang="en-US" sz="12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534691" y="3409398"/>
            <a:ext cx="369332" cy="1848365"/>
          </a:xfrm>
          <a:prstGeom prst="rect">
            <a:avLst/>
          </a:prstGeom>
          <a:noFill/>
        </p:spPr>
        <p:txBody>
          <a:bodyPr vert="eaVert" wrap="square" rtlCol="0">
            <a:spAutoFit/>
          </a:bodyPr>
          <a:lstStyle/>
          <a:p>
            <a:r>
              <a:rPr lang="ja-JP" altLang="en-US" sz="1200" dirty="0">
                <a:latin typeface="Meiryo UI" panose="020B0604030504040204" pitchFamily="50" charset="-128"/>
                <a:ea typeface="Meiryo UI" panose="020B0604030504040204" pitchFamily="50" charset="-128"/>
              </a:rPr>
              <a:t>同中小企業１企業あたり</a:t>
            </a:r>
            <a:endParaRPr kumimoji="1" lang="ja-JP" altLang="en-US" sz="12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592997" y="88107"/>
            <a:ext cx="4467890"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中小企業支援団体の他都市比較</a:t>
            </a:r>
            <a:endParaRPr kumimoji="1" lang="en-US" altLang="ja-JP" sz="2400" b="1"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881604" y="1042300"/>
            <a:ext cx="877163"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（単位億円）</a:t>
            </a:r>
          </a:p>
        </p:txBody>
      </p:sp>
      <p:sp>
        <p:nvSpPr>
          <p:cNvPr id="26" name="テキスト ボックス 25"/>
          <p:cNvSpPr txBox="1"/>
          <p:nvPr/>
        </p:nvSpPr>
        <p:spPr>
          <a:xfrm>
            <a:off x="915985" y="3295969"/>
            <a:ext cx="761747"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（単位円）</a:t>
            </a:r>
          </a:p>
        </p:txBody>
      </p:sp>
      <p:sp>
        <p:nvSpPr>
          <p:cNvPr id="33" name="テキスト ボックス 32"/>
          <p:cNvSpPr txBox="1"/>
          <p:nvPr/>
        </p:nvSpPr>
        <p:spPr>
          <a:xfrm>
            <a:off x="4484612" y="3216212"/>
            <a:ext cx="877163"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（単位億円）</a:t>
            </a:r>
          </a:p>
        </p:txBody>
      </p:sp>
      <p:sp>
        <p:nvSpPr>
          <p:cNvPr id="34" name="テキスト ボックス 33"/>
          <p:cNvSpPr txBox="1"/>
          <p:nvPr/>
        </p:nvSpPr>
        <p:spPr>
          <a:xfrm>
            <a:off x="1152466" y="751417"/>
            <a:ext cx="2683748"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中小企業支援団体の事業費比較</a:t>
            </a:r>
          </a:p>
        </p:txBody>
      </p:sp>
      <p:graphicFrame>
        <p:nvGraphicFramePr>
          <p:cNvPr id="5" name="表 4"/>
          <p:cNvGraphicFramePr>
            <a:graphicFrameLocks noGrp="1"/>
          </p:cNvGraphicFramePr>
          <p:nvPr>
            <p:extLst>
              <p:ext uri="{D42A27DB-BD31-4B8C-83A1-F6EECF244321}">
                <p14:modId xmlns:p14="http://schemas.microsoft.com/office/powerpoint/2010/main" val="2514214744"/>
              </p:ext>
            </p:extLst>
          </p:nvPr>
        </p:nvGraphicFramePr>
        <p:xfrm>
          <a:off x="216716" y="5785000"/>
          <a:ext cx="4114166" cy="944880"/>
        </p:xfrm>
        <a:graphic>
          <a:graphicData uri="http://schemas.openxmlformats.org/drawingml/2006/table">
            <a:tbl>
              <a:tblPr firstRow="1" bandRow="1">
                <a:tableStyleId>{5940675A-B579-460E-94D1-54222C63F5DA}</a:tableStyleId>
              </a:tblPr>
              <a:tblGrid>
                <a:gridCol w="606743">
                  <a:extLst>
                    <a:ext uri="{9D8B030D-6E8A-4147-A177-3AD203B41FA5}">
                      <a16:colId xmlns:a16="http://schemas.microsoft.com/office/drawing/2014/main" val="20000"/>
                    </a:ext>
                  </a:extLst>
                </a:gridCol>
                <a:gridCol w="1622743">
                  <a:extLst>
                    <a:ext uri="{9D8B030D-6E8A-4147-A177-3AD203B41FA5}">
                      <a16:colId xmlns:a16="http://schemas.microsoft.com/office/drawing/2014/main" val="20001"/>
                    </a:ext>
                  </a:extLst>
                </a:gridCol>
                <a:gridCol w="1884680">
                  <a:extLst>
                    <a:ext uri="{9D8B030D-6E8A-4147-A177-3AD203B41FA5}">
                      <a16:colId xmlns:a16="http://schemas.microsoft.com/office/drawing/2014/main" val="20002"/>
                    </a:ext>
                  </a:extLst>
                </a:gridCol>
              </a:tblGrid>
              <a:tr h="143192">
                <a:tc>
                  <a:txBody>
                    <a:bodyPr/>
                    <a:lstStyle/>
                    <a:p>
                      <a:pPr algn="ctr"/>
                      <a:r>
                        <a:rPr kumimoji="1" lang="ja-JP" altLang="en-US" sz="1000" dirty="0">
                          <a:latin typeface="Meiryo UI" panose="020B0604030504040204" pitchFamily="50" charset="-128"/>
                          <a:ea typeface="Meiryo UI" panose="020B0604030504040204" pitchFamily="50" charset="-128"/>
                        </a:rPr>
                        <a:t>地域</a:t>
                      </a:r>
                    </a:p>
                  </a:txBody>
                  <a:tcPr/>
                </a:tc>
                <a:tc>
                  <a:txBody>
                    <a:bodyPr/>
                    <a:lstStyle/>
                    <a:p>
                      <a:pPr algn="ctr"/>
                      <a:r>
                        <a:rPr kumimoji="1" lang="ja-JP" altLang="en-US" sz="1000" dirty="0">
                          <a:latin typeface="Meiryo UI" panose="020B0604030504040204" pitchFamily="50" charset="-128"/>
                          <a:ea typeface="Meiryo UI" panose="020B0604030504040204" pitchFamily="50" charset="-128"/>
                        </a:rPr>
                        <a:t>都府県</a:t>
                      </a:r>
                    </a:p>
                  </a:txBody>
                  <a:tcPr/>
                </a:tc>
                <a:tc>
                  <a:txBody>
                    <a:bodyPr/>
                    <a:lstStyle/>
                    <a:p>
                      <a:pPr algn="ctr"/>
                      <a:r>
                        <a:rPr kumimoji="1" lang="ja-JP" altLang="en-US" sz="1000" dirty="0">
                          <a:latin typeface="Meiryo UI" panose="020B0604030504040204" pitchFamily="50" charset="-128"/>
                          <a:ea typeface="Meiryo UI" panose="020B0604030504040204" pitchFamily="50" charset="-128"/>
                        </a:rPr>
                        <a:t>県庁所在地市</a:t>
                      </a:r>
                    </a:p>
                  </a:txBody>
                  <a:tcPr/>
                </a:tc>
                <a:extLst>
                  <a:ext uri="{0D108BD9-81ED-4DB2-BD59-A6C34878D82A}">
                    <a16:rowId xmlns:a16="http://schemas.microsoft.com/office/drawing/2014/main" val="10000"/>
                  </a:ext>
                </a:extLst>
              </a:tr>
              <a:tr h="416557">
                <a:tc>
                  <a:txBody>
                    <a:bodyPr/>
                    <a:lstStyle/>
                    <a:p>
                      <a:r>
                        <a:rPr kumimoji="1" lang="ja-JP" altLang="en-US" sz="1000" dirty="0">
                          <a:latin typeface="Meiryo UI" panose="020B0604030504040204" pitchFamily="50" charset="-128"/>
                          <a:ea typeface="Meiryo UI" panose="020B0604030504040204" pitchFamily="50" charset="-128"/>
                        </a:rPr>
                        <a:t>東京</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神奈川</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京都</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大阪</a:t>
                      </a:r>
                    </a:p>
                  </a:txBody>
                  <a:tcPr/>
                </a:tc>
                <a:tc>
                  <a:txBody>
                    <a:bodyPr/>
                    <a:lstStyle/>
                    <a:p>
                      <a:r>
                        <a:rPr kumimoji="1" lang="zh-TW" altLang="en-US" sz="1000" dirty="0">
                          <a:latin typeface="Meiryo UI" panose="020B0604030504040204" pitchFamily="50" charset="-128"/>
                          <a:ea typeface="Meiryo UI" panose="020B0604030504040204" pitchFamily="50" charset="-128"/>
                        </a:rPr>
                        <a:t>東京都中小企業振興公社</a:t>
                      </a:r>
                      <a:endParaRPr kumimoji="1" lang="en-US" altLang="zh-TW"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神奈川産業振興センター</a:t>
                      </a:r>
                      <a:endParaRPr kumimoji="1" lang="en-US" altLang="ja-JP" sz="1000" dirty="0">
                        <a:latin typeface="Meiryo UI" panose="020B0604030504040204" pitchFamily="50" charset="-128"/>
                        <a:ea typeface="Meiryo UI" panose="020B0604030504040204" pitchFamily="50" charset="-128"/>
                      </a:endParaRPr>
                    </a:p>
                    <a:p>
                      <a:r>
                        <a:rPr kumimoji="1" lang="zh-TW" altLang="en-US" sz="1000" dirty="0">
                          <a:latin typeface="Meiryo UI" panose="020B0604030504040204" pitchFamily="50" charset="-128"/>
                          <a:ea typeface="Meiryo UI" panose="020B0604030504040204" pitchFamily="50" charset="-128"/>
                        </a:rPr>
                        <a:t>京都産業</a:t>
                      </a:r>
                      <a:r>
                        <a:rPr kumimoji="1" lang="en-US" altLang="zh-TW" sz="1000" dirty="0">
                          <a:latin typeface="Meiryo UI" panose="020B0604030504040204" pitchFamily="50" charset="-128"/>
                          <a:ea typeface="Meiryo UI" panose="020B0604030504040204" pitchFamily="50" charset="-128"/>
                        </a:rPr>
                        <a:t>21</a:t>
                      </a:r>
                    </a:p>
                    <a:p>
                      <a:r>
                        <a:rPr kumimoji="1" lang="ja-JP" altLang="en-US" sz="1000" dirty="0">
                          <a:latin typeface="Meiryo UI" panose="020B0604030504040204" pitchFamily="50" charset="-128"/>
                          <a:ea typeface="Meiryo UI" panose="020B0604030504040204" pitchFamily="50" charset="-128"/>
                        </a:rPr>
                        <a:t>大阪産業振興機構</a:t>
                      </a:r>
                      <a:endParaRPr kumimoji="1" lang="zh-TW" altLang="en-US" sz="10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00" dirty="0">
                          <a:latin typeface="Meiryo UI" panose="020B0604030504040204" pitchFamily="50" charset="-128"/>
                          <a:ea typeface="Meiryo UI" panose="020B0604030504040204" pitchFamily="50" charset="-128"/>
                        </a:rPr>
                        <a:t>－</a:t>
                      </a:r>
                      <a:endParaRPr kumimoji="1" lang="en-US" altLang="ja-JP" sz="1000" dirty="0">
                        <a:latin typeface="Meiryo UI" panose="020B0604030504040204" pitchFamily="50" charset="-128"/>
                        <a:ea typeface="Meiryo UI" panose="020B0604030504040204" pitchFamily="50" charset="-128"/>
                      </a:endParaRPr>
                    </a:p>
                    <a:p>
                      <a:pPr algn="l"/>
                      <a:r>
                        <a:rPr kumimoji="1" lang="ja-JP" altLang="en-US" sz="1000" dirty="0">
                          <a:latin typeface="Meiryo UI" panose="020B0604030504040204" pitchFamily="50" charset="-128"/>
                          <a:ea typeface="Meiryo UI" panose="020B0604030504040204" pitchFamily="50" charset="-128"/>
                        </a:rPr>
                        <a:t>横浜企業経営支援財団</a:t>
                      </a:r>
                    </a:p>
                    <a:p>
                      <a:pPr algn="l"/>
                      <a:r>
                        <a:rPr kumimoji="1" lang="zh-TW" altLang="en-US" sz="1000" dirty="0">
                          <a:latin typeface="Meiryo UI" panose="020B0604030504040204" pitchFamily="50" charset="-128"/>
                          <a:ea typeface="Meiryo UI" panose="020B0604030504040204" pitchFamily="50" charset="-128"/>
                        </a:rPr>
                        <a:t>京都高度技術研究所</a:t>
                      </a:r>
                      <a:endParaRPr kumimoji="1" lang="en-US" altLang="zh-TW" sz="1000" dirty="0">
                        <a:latin typeface="Meiryo UI" panose="020B0604030504040204" pitchFamily="50" charset="-128"/>
                        <a:ea typeface="Meiryo UI" panose="020B0604030504040204" pitchFamily="50" charset="-128"/>
                      </a:endParaRPr>
                    </a:p>
                    <a:p>
                      <a:pPr algn="l"/>
                      <a:r>
                        <a:rPr kumimoji="1" lang="ja-JP" altLang="en-US" sz="1000" dirty="0">
                          <a:latin typeface="Meiryo UI" panose="020B0604030504040204" pitchFamily="50" charset="-128"/>
                          <a:ea typeface="Meiryo UI" panose="020B0604030504040204" pitchFamily="50" charset="-128"/>
                        </a:rPr>
                        <a:t>大阪市都市型産業振興センター</a:t>
                      </a:r>
                    </a:p>
                  </a:txBody>
                  <a:tcPr/>
                </a:tc>
                <a:extLst>
                  <a:ext uri="{0D108BD9-81ED-4DB2-BD59-A6C34878D82A}">
                    <a16:rowId xmlns:a16="http://schemas.microsoft.com/office/drawing/2014/main" val="10001"/>
                  </a:ext>
                </a:extLst>
              </a:tr>
            </a:tbl>
          </a:graphicData>
        </a:graphic>
      </p:graphicFrame>
      <p:sp>
        <p:nvSpPr>
          <p:cNvPr id="6" name="テキスト ボックス 5"/>
          <p:cNvSpPr txBox="1"/>
          <p:nvPr/>
        </p:nvSpPr>
        <p:spPr>
          <a:xfrm>
            <a:off x="184842" y="5517615"/>
            <a:ext cx="3611886"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比較対象とした中小企業支援団体</a:t>
            </a:r>
            <a:r>
              <a:rPr lang="ja-JP" altLang="en-US" sz="1050" dirty="0">
                <a:latin typeface="Meiryo UI" panose="020B0604030504040204" pitchFamily="50" charset="-128"/>
                <a:ea typeface="Meiryo UI" panose="020B0604030504040204" pitchFamily="50" charset="-128"/>
              </a:rPr>
              <a:t>（いずれも公益財団法人）</a:t>
            </a:r>
            <a:endParaRPr kumimoji="1" lang="en-US" altLang="ja-JP" sz="1050" dirty="0">
              <a:latin typeface="Meiryo UI" panose="020B0604030504040204" pitchFamily="50" charset="-128"/>
              <a:ea typeface="Meiryo UI" panose="020B0604030504040204" pitchFamily="50" charset="-128"/>
            </a:endParaRPr>
          </a:p>
        </p:txBody>
      </p:sp>
      <p:sp>
        <p:nvSpPr>
          <p:cNvPr id="3" name="角丸四角形 2"/>
          <p:cNvSpPr/>
          <p:nvPr/>
        </p:nvSpPr>
        <p:spPr>
          <a:xfrm>
            <a:off x="3083324" y="2755877"/>
            <a:ext cx="504000" cy="27727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3044687" y="4991651"/>
            <a:ext cx="504000" cy="27727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603214" y="1174593"/>
            <a:ext cx="449162" cy="261610"/>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114</a:t>
            </a:r>
            <a:endParaRPr kumimoji="1" lang="ja-JP" altLang="en-US" sz="105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3158672" y="1857894"/>
            <a:ext cx="351378" cy="253916"/>
          </a:xfrm>
          <a:prstGeom prst="rect">
            <a:avLst/>
          </a:prstGeom>
          <a:noFill/>
        </p:spPr>
        <p:txBody>
          <a:bodyPr wrap="none" rtlCol="0">
            <a:spAutoFit/>
          </a:bodyPr>
          <a:lstStyle/>
          <a:p>
            <a:r>
              <a:rPr lang="en-US" altLang="ja-JP" sz="1050" dirty="0">
                <a:latin typeface="Meiryo UI" panose="020B0604030504040204" pitchFamily="50" charset="-128"/>
                <a:ea typeface="Meiryo UI" panose="020B0604030504040204" pitchFamily="50" charset="-128"/>
              </a:rPr>
              <a:t>50</a:t>
            </a:r>
            <a:endParaRPr kumimoji="1" lang="ja-JP" altLang="en-US" sz="105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523579" y="4172622"/>
            <a:ext cx="540533" cy="215444"/>
          </a:xfrm>
          <a:prstGeom prst="rect">
            <a:avLst/>
          </a:prstGeom>
          <a:noFill/>
        </p:spPr>
        <p:txBody>
          <a:bodyPr wrap="none" rtlCol="0">
            <a:spAutoFit/>
          </a:bodyPr>
          <a:lstStyle/>
          <a:p>
            <a:r>
              <a:rPr kumimoji="1" lang="en-US" altLang="ja-JP" sz="800" dirty="0">
                <a:latin typeface="Meiryo UI" panose="020B0604030504040204" pitchFamily="50" charset="-128"/>
                <a:ea typeface="Meiryo UI" panose="020B0604030504040204" pitchFamily="50" charset="-128"/>
              </a:rPr>
              <a:t>25,475</a:t>
            </a:r>
            <a:endParaRPr kumimoji="1" lang="ja-JP" altLang="en-US" sz="80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3044687" y="4239477"/>
            <a:ext cx="540533" cy="215444"/>
          </a:xfrm>
          <a:prstGeom prst="rect">
            <a:avLst/>
          </a:prstGeom>
          <a:noFill/>
        </p:spPr>
        <p:txBody>
          <a:bodyPr wrap="none" rtlCol="0">
            <a:spAutoFit/>
          </a:bodyPr>
          <a:lstStyle/>
          <a:p>
            <a:r>
              <a:rPr kumimoji="1" lang="en-US" altLang="ja-JP" sz="800" dirty="0">
                <a:latin typeface="Meiryo UI" panose="020B0604030504040204" pitchFamily="50" charset="-128"/>
                <a:ea typeface="Meiryo UI" panose="020B0604030504040204" pitchFamily="50" charset="-128"/>
              </a:rPr>
              <a:t>22,243</a:t>
            </a:r>
            <a:endParaRPr kumimoji="1" lang="ja-JP" altLang="en-US" sz="800" dirty="0">
              <a:latin typeface="Meiryo UI" panose="020B0604030504040204" pitchFamily="50" charset="-128"/>
              <a:ea typeface="Meiryo UI" panose="020B0604030504040204" pitchFamily="50" charset="-128"/>
            </a:endParaRPr>
          </a:p>
        </p:txBody>
      </p:sp>
      <p:cxnSp>
        <p:nvCxnSpPr>
          <p:cNvPr id="38" name="直線コネクタ 37"/>
          <p:cNvCxnSpPr/>
          <p:nvPr/>
        </p:nvCxnSpPr>
        <p:spPr>
          <a:xfrm flipV="1">
            <a:off x="385891" y="630738"/>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551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63174" y="6448574"/>
            <a:ext cx="2057400" cy="365125"/>
          </a:xfrm>
        </p:spPr>
        <p:txBody>
          <a:bodyPr/>
          <a:lstStyle/>
          <a:p>
            <a:fld id="{5242FE4B-FE65-4246-A1F4-B3D4680A4CEF}" type="slidenum">
              <a:rPr kumimoji="1" lang="ja-JP" altLang="en-US" smtClean="0"/>
              <a:t>11</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994851929"/>
              </p:ext>
            </p:extLst>
          </p:nvPr>
        </p:nvGraphicFramePr>
        <p:xfrm>
          <a:off x="173617" y="931586"/>
          <a:ext cx="8831911" cy="5455920"/>
        </p:xfrm>
        <a:graphic>
          <a:graphicData uri="http://schemas.openxmlformats.org/drawingml/2006/table">
            <a:tbl>
              <a:tblPr firstRow="1" bandRow="1">
                <a:tableStyleId>{5940675A-B579-460E-94D1-54222C63F5DA}</a:tableStyleId>
              </a:tblPr>
              <a:tblGrid>
                <a:gridCol w="350644">
                  <a:extLst>
                    <a:ext uri="{9D8B030D-6E8A-4147-A177-3AD203B41FA5}">
                      <a16:colId xmlns:a16="http://schemas.microsoft.com/office/drawing/2014/main" val="20000"/>
                    </a:ext>
                  </a:extLst>
                </a:gridCol>
                <a:gridCol w="334851">
                  <a:extLst>
                    <a:ext uri="{9D8B030D-6E8A-4147-A177-3AD203B41FA5}">
                      <a16:colId xmlns:a16="http://schemas.microsoft.com/office/drawing/2014/main" val="20001"/>
                    </a:ext>
                  </a:extLst>
                </a:gridCol>
                <a:gridCol w="2587943">
                  <a:extLst>
                    <a:ext uri="{9D8B030D-6E8A-4147-A177-3AD203B41FA5}">
                      <a16:colId xmlns:a16="http://schemas.microsoft.com/office/drawing/2014/main" val="20002"/>
                    </a:ext>
                  </a:extLst>
                </a:gridCol>
                <a:gridCol w="2641918">
                  <a:extLst>
                    <a:ext uri="{9D8B030D-6E8A-4147-A177-3AD203B41FA5}">
                      <a16:colId xmlns:a16="http://schemas.microsoft.com/office/drawing/2014/main" val="20003"/>
                    </a:ext>
                  </a:extLst>
                </a:gridCol>
                <a:gridCol w="2916555">
                  <a:extLst>
                    <a:ext uri="{9D8B030D-6E8A-4147-A177-3AD203B41FA5}">
                      <a16:colId xmlns:a16="http://schemas.microsoft.com/office/drawing/2014/main" val="20004"/>
                    </a:ext>
                  </a:extLst>
                </a:gridCol>
              </a:tblGrid>
              <a:tr h="186462">
                <a:tc rowSpan="2" gridSpan="3">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mpd="sng">
                      <a:noFill/>
                    </a:lnL>
                    <a:lnT w="12700" cmpd="sng">
                      <a:noFill/>
                    </a:lnT>
                    <a:lnB w="12700" cmpd="sng">
                      <a:noFill/>
                    </a:lnB>
                  </a:tcPr>
                </a:tc>
                <a:tc rowSpan="2"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rowSpan="2"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gridSpan="2">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内部要因（府市及び</a:t>
                      </a:r>
                      <a:r>
                        <a:rPr kumimoji="1" lang="ja-JP" altLang="en-US" sz="1400" b="1" dirty="0" smtClean="0">
                          <a:solidFill>
                            <a:schemeClr val="tx1"/>
                          </a:solidFill>
                          <a:latin typeface="Meiryo UI" panose="020B0604030504040204" pitchFamily="50" charset="-128"/>
                          <a:ea typeface="Meiryo UI" panose="020B0604030504040204" pitchFamily="50" charset="-128"/>
                        </a:rPr>
                        <a:t>両法人等の</a:t>
                      </a:r>
                      <a:r>
                        <a:rPr kumimoji="1" lang="ja-JP" altLang="en-US" sz="1400" b="1" dirty="0">
                          <a:solidFill>
                            <a:schemeClr val="tx1"/>
                          </a:solidFill>
                          <a:latin typeface="Meiryo UI" panose="020B0604030504040204" pitchFamily="50" charset="-128"/>
                          <a:ea typeface="Meiryo UI" panose="020B0604030504040204" pitchFamily="50" charset="-128"/>
                        </a:rPr>
                        <a:t>現状）</a:t>
                      </a:r>
                    </a:p>
                  </a:txBody>
                  <a:tcPr>
                    <a:solidFill>
                      <a:schemeClr val="accent1">
                        <a:lumMod val="40000"/>
                        <a:lumOff val="60000"/>
                      </a:schemeClr>
                    </a:solidFill>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152119">
                <a:tc gridSpan="3" vMerge="1">
                  <a:txBody>
                    <a:bodyPr/>
                    <a:lstStyle/>
                    <a:p>
                      <a:endParaRPr kumimoji="1" lang="ja-JP" altLang="en-US" sz="1400" dirty="0">
                        <a:latin typeface="Meiryo UI" panose="020B0604030504040204" pitchFamily="50" charset="-128"/>
                        <a:ea typeface="Meiryo UI" panose="020B0604030504040204" pitchFamily="50" charset="-128"/>
                      </a:endParaRPr>
                    </a:p>
                  </a:txBody>
                  <a:tcPr>
                    <a:lnT w="12700" cmpd="sng">
                      <a:noFill/>
                    </a:lnT>
                  </a:tcPr>
                </a:tc>
                <a:tc hMerge="1"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強み</a:t>
                      </a:r>
                    </a:p>
                  </a:txBody>
                  <a:tcPr>
                    <a:solidFill>
                      <a:schemeClr val="accent1">
                        <a:lumMod val="40000"/>
                        <a:lumOff val="6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弱み</a:t>
                      </a:r>
                    </a:p>
                  </a:txBody>
                  <a:tcPr>
                    <a:solidFill>
                      <a:schemeClr val="accent1">
                        <a:lumMod val="40000"/>
                        <a:lumOff val="60000"/>
                      </a:schemeClr>
                    </a:solidFill>
                  </a:tcPr>
                </a:tc>
                <a:extLst>
                  <a:ext uri="{0D108BD9-81ED-4DB2-BD59-A6C34878D82A}">
                    <a16:rowId xmlns:a16="http://schemas.microsoft.com/office/drawing/2014/main" val="10001"/>
                  </a:ext>
                </a:extLst>
              </a:tr>
              <a:tr h="829102">
                <a:tc gridSpan="2">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mpd="sng">
                      <a:noFill/>
                    </a:lnL>
                    <a:lnT w="12700" cmpd="sng">
                      <a:noFill/>
                    </a:lnT>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内容</a:t>
                      </a:r>
                    </a:p>
                  </a:txBody>
                  <a:tcPr anchor="ctr" anchorCtr="1"/>
                </a:tc>
                <a:tc>
                  <a:txBody>
                    <a:bodyPr/>
                    <a:lstStyle/>
                    <a:p>
                      <a:pPr marL="171450" indent="-171450">
                        <a:buFont typeface="Wingdings" panose="05000000000000000000" pitchFamily="2" charset="2"/>
                        <a:buChar char="n"/>
                      </a:pPr>
                      <a:r>
                        <a:rPr kumimoji="1" lang="ja-JP" altLang="en-US" sz="1200" dirty="0">
                          <a:solidFill>
                            <a:schemeClr val="tx1"/>
                          </a:solidFill>
                          <a:latin typeface="Meiryo UI" panose="020B0604030504040204" pitchFamily="50" charset="-128"/>
                          <a:ea typeface="Meiryo UI" panose="020B0604030504040204" pitchFamily="50" charset="-128"/>
                        </a:rPr>
                        <a:t>産振機構に国際ビジネスサポート</a:t>
                      </a:r>
                      <a:r>
                        <a:rPr kumimoji="1" lang="en-US" altLang="ja-JP" sz="1200" dirty="0">
                          <a:solidFill>
                            <a:schemeClr val="tx1"/>
                          </a:solidFill>
                          <a:latin typeface="Meiryo UI" panose="020B0604030504040204" pitchFamily="50" charset="-128"/>
                          <a:ea typeface="Meiryo UI" panose="020B0604030504040204" pitchFamily="50" charset="-128"/>
                        </a:rPr>
                        <a:t>C</a:t>
                      </a:r>
                    </a:p>
                    <a:p>
                      <a:pPr marL="171450" indent="-171450">
                        <a:buFont typeface="Wingdings" panose="05000000000000000000" pitchFamily="2" charset="2"/>
                        <a:buChar char="n"/>
                      </a:pPr>
                      <a:r>
                        <a:rPr kumimoji="1" lang="en-US" altLang="ja-JP" sz="1200" dirty="0">
                          <a:solidFill>
                            <a:schemeClr val="tx1"/>
                          </a:solidFill>
                          <a:latin typeface="Meiryo UI" panose="020B0604030504040204" pitchFamily="50" charset="-128"/>
                          <a:ea typeface="Meiryo UI" panose="020B0604030504040204" pitchFamily="50" charset="-128"/>
                        </a:rPr>
                        <a:t>O-BIC</a:t>
                      </a:r>
                      <a:r>
                        <a:rPr kumimoji="1" lang="ja-JP" altLang="en-US" sz="1200" dirty="0">
                          <a:solidFill>
                            <a:schemeClr val="tx1"/>
                          </a:solidFill>
                          <a:latin typeface="Meiryo UI" panose="020B0604030504040204" pitchFamily="50" charset="-128"/>
                          <a:ea typeface="Meiryo UI" panose="020B0604030504040204" pitchFamily="50" charset="-128"/>
                        </a:rPr>
                        <a:t>と</a:t>
                      </a:r>
                      <a:r>
                        <a:rPr kumimoji="1" lang="en-US" altLang="ja-JP" sz="1200" dirty="0">
                          <a:solidFill>
                            <a:schemeClr val="tx1"/>
                          </a:solidFill>
                          <a:latin typeface="Meiryo UI" panose="020B0604030504040204" pitchFamily="50" charset="-128"/>
                          <a:ea typeface="Meiryo UI" panose="020B0604030504040204" pitchFamily="50" charset="-128"/>
                        </a:rPr>
                        <a:t>IBPC</a:t>
                      </a:r>
                      <a:r>
                        <a:rPr kumimoji="1" lang="ja-JP" altLang="en-US" sz="1200" dirty="0">
                          <a:solidFill>
                            <a:schemeClr val="tx1"/>
                          </a:solidFill>
                          <a:latin typeface="Meiryo UI" panose="020B0604030504040204" pitchFamily="50" charset="-128"/>
                          <a:ea typeface="Meiryo UI" panose="020B0604030504040204" pitchFamily="50" charset="-128"/>
                        </a:rPr>
                        <a:t>に優秀な外国人人材</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kumimoji="1" lang="ja-JP" altLang="en-US" sz="1200" dirty="0">
                          <a:solidFill>
                            <a:schemeClr val="tx1"/>
                          </a:solidFill>
                          <a:latin typeface="Meiryo UI" panose="020B0604030504040204" pitchFamily="50" charset="-128"/>
                          <a:ea typeface="Meiryo UI" panose="020B0604030504040204" pitchFamily="50" charset="-128"/>
                        </a:rPr>
                        <a:t>創業・ベンチャー支援に強い都市型</a:t>
                      </a:r>
                      <a:r>
                        <a:rPr kumimoji="1" lang="en-US" altLang="ja-JP" sz="1200" dirty="0">
                          <a:solidFill>
                            <a:schemeClr val="tx1"/>
                          </a:solidFill>
                          <a:latin typeface="Meiryo UI" panose="020B0604030504040204" pitchFamily="50" charset="-128"/>
                          <a:ea typeface="Meiryo UI" panose="020B0604030504040204" pitchFamily="50" charset="-128"/>
                        </a:rPr>
                        <a:t>C</a:t>
                      </a:r>
                    </a:p>
                    <a:p>
                      <a:pPr marL="171450" indent="-171450">
                        <a:buFont typeface="Wingdings" panose="05000000000000000000" pitchFamily="2" charset="2"/>
                        <a:buChar char="n"/>
                      </a:pPr>
                      <a:r>
                        <a:rPr kumimoji="1" lang="ja-JP" altLang="en-US" sz="1200" dirty="0">
                          <a:solidFill>
                            <a:schemeClr val="tx1"/>
                          </a:solidFill>
                          <a:latin typeface="Meiryo UI" panose="020B0604030504040204" pitchFamily="50" charset="-128"/>
                          <a:ea typeface="Meiryo UI" panose="020B0604030504040204" pitchFamily="50" charset="-128"/>
                        </a:rPr>
                        <a:t>大阪府事業承継ネットワークの創設</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kumimoji="1" lang="ja-JP" altLang="en-US" sz="1200" dirty="0">
                          <a:solidFill>
                            <a:schemeClr val="tx1"/>
                          </a:solidFill>
                          <a:latin typeface="Meiryo UI" panose="020B0604030504040204" pitchFamily="50" charset="-128"/>
                          <a:ea typeface="Meiryo UI" panose="020B0604030504040204" pitchFamily="50" charset="-128"/>
                        </a:rPr>
                        <a:t>公設試や</a:t>
                      </a:r>
                      <a:r>
                        <a:rPr kumimoji="1" lang="ja-JP" altLang="en-US" sz="1200" dirty="0" smtClean="0">
                          <a:solidFill>
                            <a:schemeClr val="tx1"/>
                          </a:solidFill>
                          <a:latin typeface="Meiryo UI" panose="020B0604030504040204" pitchFamily="50" charset="-128"/>
                          <a:ea typeface="Meiryo UI" panose="020B0604030504040204" pitchFamily="50" charset="-128"/>
                        </a:rPr>
                        <a:t>大学法人の</a:t>
                      </a:r>
                      <a:r>
                        <a:rPr kumimoji="1" lang="ja-JP" altLang="en-US" sz="1200" dirty="0">
                          <a:solidFill>
                            <a:schemeClr val="tx1"/>
                          </a:solidFill>
                          <a:latin typeface="Meiryo UI" panose="020B0604030504040204" pitchFamily="50" charset="-128"/>
                          <a:ea typeface="Meiryo UI" panose="020B0604030504040204" pitchFamily="50" charset="-128"/>
                        </a:rPr>
                        <a:t>府市統合</a:t>
                      </a:r>
                    </a:p>
                  </a:txBody>
                  <a:tcPr/>
                </a:tc>
                <a:tc>
                  <a:txBody>
                    <a:bodyPr/>
                    <a:lstStyle/>
                    <a:p>
                      <a:pPr marL="171450" indent="-171450">
                        <a:buFont typeface="Wingdings" panose="05000000000000000000" pitchFamily="2" charset="2"/>
                        <a:buChar char="n"/>
                      </a:pPr>
                      <a:r>
                        <a:rPr kumimoji="1" lang="ja-JP" altLang="en-US" sz="1200" dirty="0">
                          <a:solidFill>
                            <a:schemeClr val="tx1"/>
                          </a:solidFill>
                          <a:latin typeface="Meiryo UI" panose="020B0604030504040204" pitchFamily="50" charset="-128"/>
                          <a:ea typeface="Meiryo UI" panose="020B0604030504040204" pitchFamily="50" charset="-128"/>
                        </a:rPr>
                        <a:t>府市や他機関の国際化支援機能の分散</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kumimoji="1" lang="ja-JP" altLang="en-US" sz="1200" dirty="0">
                          <a:solidFill>
                            <a:schemeClr val="tx1"/>
                          </a:solidFill>
                          <a:latin typeface="Meiryo UI" panose="020B0604030504040204" pitchFamily="50" charset="-128"/>
                          <a:ea typeface="Meiryo UI" panose="020B0604030504040204" pitchFamily="50" charset="-128"/>
                        </a:rPr>
                        <a:t>成熟・成長期のベンチャー支援が手薄</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kumimoji="1" lang="ja-JP" altLang="en-US" sz="1200" dirty="0">
                          <a:solidFill>
                            <a:schemeClr val="tx1"/>
                          </a:solidFill>
                          <a:latin typeface="Meiryo UI" panose="020B0604030504040204" pitchFamily="50" charset="-128"/>
                          <a:ea typeface="Meiryo UI" panose="020B0604030504040204" pitchFamily="50" charset="-128"/>
                        </a:rPr>
                        <a:t>事業承継支援の取組みはこれから</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kumimoji="1" lang="ja-JP" altLang="en-US" sz="1200" dirty="0">
                          <a:solidFill>
                            <a:schemeClr val="tx1"/>
                          </a:solidFill>
                          <a:latin typeface="Meiryo UI" panose="020B0604030504040204" pitchFamily="50" charset="-128"/>
                          <a:ea typeface="Meiryo UI" panose="020B0604030504040204" pitchFamily="50" charset="-128"/>
                        </a:rPr>
                        <a:t>行政側の財政的・人的コミットの縮小</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kumimoji="1" lang="ja-JP" altLang="en-US" sz="1200" dirty="0">
                          <a:solidFill>
                            <a:schemeClr val="tx1"/>
                          </a:solidFill>
                          <a:latin typeface="Meiryo UI" panose="020B0604030504040204" pitchFamily="50" charset="-128"/>
                          <a:ea typeface="Meiryo UI" panose="020B0604030504040204" pitchFamily="50" charset="-128"/>
                        </a:rPr>
                        <a:t>府市の産業政策の一元化の遅れ</a:t>
                      </a:r>
                    </a:p>
                  </a:txBody>
                  <a:tcPr/>
                </a:tc>
                <a:extLst>
                  <a:ext uri="{0D108BD9-81ED-4DB2-BD59-A6C34878D82A}">
                    <a16:rowId xmlns:a16="http://schemas.microsoft.com/office/drawing/2014/main" val="10002"/>
                  </a:ext>
                </a:extLst>
              </a:tr>
              <a:tr h="1249442">
                <a:tc rowSpan="2">
                  <a:txBody>
                    <a:bodyPr/>
                    <a:lstStyle/>
                    <a:p>
                      <a:r>
                        <a:rPr kumimoji="1" lang="ja-JP" altLang="en-US" sz="1400" b="1" dirty="0">
                          <a:solidFill>
                            <a:schemeClr val="tx1"/>
                          </a:solidFill>
                          <a:latin typeface="Meiryo UI" panose="020B0604030504040204" pitchFamily="50" charset="-128"/>
                          <a:ea typeface="Meiryo UI" panose="020B0604030504040204" pitchFamily="50" charset="-128"/>
                        </a:rPr>
                        <a:t>外部要因（大阪の最近の動向）</a:t>
                      </a:r>
                    </a:p>
                  </a:txBody>
                  <a:tcPr vert="eaVert" anchor="ctr" anchorCtr="1">
                    <a:solidFill>
                      <a:schemeClr val="accent1">
                        <a:lumMod val="40000"/>
                        <a:lumOff val="6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機会</a:t>
                      </a:r>
                    </a:p>
                  </a:txBody>
                  <a:tcPr anchor="ctr" anchorCtr="1">
                    <a:solidFill>
                      <a:schemeClr val="accent1">
                        <a:lumMod val="40000"/>
                        <a:lumOff val="60000"/>
                      </a:schemeClr>
                    </a:solidFill>
                  </a:tcPr>
                </a:tc>
                <a:tc>
                  <a:txBody>
                    <a:bodyPr/>
                    <a:lstStyle/>
                    <a:p>
                      <a:pPr marL="171450" indent="-171450">
                        <a:buFont typeface="Wingdings" panose="05000000000000000000" pitchFamily="2" charset="2"/>
                        <a:buChar char="n"/>
                      </a:pPr>
                      <a:r>
                        <a:rPr kumimoji="1" lang="ja-JP" altLang="en-US" sz="1200" b="1" dirty="0">
                          <a:solidFill>
                            <a:schemeClr val="tx1"/>
                          </a:solidFill>
                          <a:latin typeface="Meiryo UI" panose="020B0604030504040204" pitchFamily="50" charset="-128"/>
                          <a:ea typeface="Meiryo UI" panose="020B0604030504040204" pitchFamily="50" charset="-128"/>
                        </a:rPr>
                        <a:t>インバウンドの急増</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200" dirty="0">
                          <a:solidFill>
                            <a:schemeClr val="tx1"/>
                          </a:solidFill>
                          <a:latin typeface="Meiryo UI" panose="020B0604030504040204" pitchFamily="50" charset="-128"/>
                          <a:ea typeface="Meiryo UI" panose="020B0604030504040204" pitchFamily="50" charset="-128"/>
                        </a:rPr>
                        <a:t>　⇒　</a:t>
                      </a:r>
                      <a:r>
                        <a:rPr kumimoji="1" lang="en-US" altLang="ja-JP" sz="1200" dirty="0">
                          <a:solidFill>
                            <a:schemeClr val="tx1"/>
                          </a:solidFill>
                          <a:latin typeface="Meiryo UI" panose="020B0604030504040204" pitchFamily="50" charset="-128"/>
                          <a:ea typeface="Meiryo UI" panose="020B0604030504040204" pitchFamily="50" charset="-128"/>
                        </a:rPr>
                        <a:t>GDP8000</a:t>
                      </a:r>
                      <a:r>
                        <a:rPr kumimoji="1" lang="ja-JP" altLang="en-US" sz="1200" dirty="0">
                          <a:solidFill>
                            <a:schemeClr val="tx1"/>
                          </a:solidFill>
                          <a:latin typeface="Meiryo UI" panose="020B0604030504040204" pitchFamily="50" charset="-128"/>
                          <a:ea typeface="Meiryo UI" panose="020B0604030504040204" pitchFamily="50" charset="-128"/>
                        </a:rPr>
                        <a:t>億円押し上げ</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200" dirty="0">
                          <a:solidFill>
                            <a:schemeClr val="tx1"/>
                          </a:solidFill>
                          <a:latin typeface="Meiryo UI" panose="020B0604030504040204" pitchFamily="50" charset="-128"/>
                          <a:ea typeface="Meiryo UI" panose="020B0604030504040204" pitchFamily="50" charset="-128"/>
                        </a:rPr>
                        <a:t>　⇒　外国人の大阪への理解が深まる</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kumimoji="1" lang="ja-JP" altLang="en-US" sz="1200" b="1" dirty="0">
                          <a:solidFill>
                            <a:schemeClr val="tx1"/>
                          </a:solidFill>
                          <a:latin typeface="Meiryo UI" panose="020B0604030504040204" pitchFamily="50" charset="-128"/>
                          <a:ea typeface="Meiryo UI" panose="020B0604030504040204" pitchFamily="50" charset="-128"/>
                        </a:rPr>
                        <a:t>大阪ブランドの高まり</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200" dirty="0">
                          <a:solidFill>
                            <a:schemeClr val="tx1"/>
                          </a:solidFill>
                          <a:latin typeface="Meiryo UI" panose="020B0604030504040204" pitchFamily="50" charset="-128"/>
                          <a:ea typeface="Meiryo UI" panose="020B0604030504040204" pitchFamily="50" charset="-128"/>
                        </a:rPr>
                        <a:t>　⇒　</a:t>
                      </a:r>
                      <a:r>
                        <a:rPr kumimoji="1" lang="en-US" altLang="ja-JP" sz="1200" dirty="0">
                          <a:solidFill>
                            <a:schemeClr val="tx1"/>
                          </a:solidFill>
                          <a:latin typeface="Meiryo UI" panose="020B0604030504040204" pitchFamily="50" charset="-128"/>
                          <a:ea typeface="Meiryo UI" panose="020B0604030504040204" pitchFamily="50" charset="-128"/>
                        </a:rPr>
                        <a:t>G20</a:t>
                      </a:r>
                      <a:r>
                        <a:rPr kumimoji="1" lang="ja-JP" altLang="en-US" sz="1200" dirty="0">
                          <a:solidFill>
                            <a:schemeClr val="tx1"/>
                          </a:solidFill>
                          <a:latin typeface="Meiryo UI" panose="020B0604030504040204" pitchFamily="50" charset="-128"/>
                          <a:ea typeface="Meiryo UI" panose="020B0604030504040204" pitchFamily="50" charset="-128"/>
                        </a:rPr>
                        <a:t>・万博開催や</a:t>
                      </a:r>
                      <a:r>
                        <a:rPr kumimoji="1" lang="en-US" altLang="ja-JP" sz="1200" dirty="0">
                          <a:solidFill>
                            <a:schemeClr val="tx1"/>
                          </a:solidFill>
                          <a:latin typeface="Meiryo UI" panose="020B0604030504040204" pitchFamily="50" charset="-128"/>
                          <a:ea typeface="Meiryo UI" panose="020B0604030504040204" pitchFamily="50" charset="-128"/>
                        </a:rPr>
                        <a:t>IR</a:t>
                      </a:r>
                      <a:r>
                        <a:rPr kumimoji="1" lang="ja-JP" altLang="en-US" sz="1200" dirty="0">
                          <a:solidFill>
                            <a:schemeClr val="tx1"/>
                          </a:solidFill>
                          <a:latin typeface="Meiryo UI" panose="020B0604030504040204" pitchFamily="50" charset="-128"/>
                          <a:ea typeface="Meiryo UI" panose="020B0604030504040204" pitchFamily="50" charset="-128"/>
                        </a:rPr>
                        <a:t>の誘致</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200" dirty="0">
                          <a:solidFill>
                            <a:schemeClr val="tx1"/>
                          </a:solidFill>
                          <a:latin typeface="Meiryo UI" panose="020B0604030504040204" pitchFamily="50" charset="-128"/>
                          <a:ea typeface="Meiryo UI" panose="020B0604030504040204" pitchFamily="50" charset="-128"/>
                        </a:rPr>
                        <a:t>　⇒　世界都市ランキング４位</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kumimoji="1" lang="ja-JP" altLang="en-US" sz="1200" b="1" dirty="0">
                          <a:solidFill>
                            <a:schemeClr val="tx1"/>
                          </a:solidFill>
                          <a:latin typeface="Meiryo UI" panose="020B0604030504040204" pitchFamily="50" charset="-128"/>
                          <a:ea typeface="Meiryo UI" panose="020B0604030504040204" pitchFamily="50" charset="-128"/>
                        </a:rPr>
                        <a:t>ベンチャー投資の隆盛</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200" b="1" dirty="0">
                          <a:solidFill>
                            <a:schemeClr val="tx1"/>
                          </a:solidFill>
                          <a:latin typeface="Meiryo UI" panose="020B0604030504040204" pitchFamily="50" charset="-128"/>
                          <a:ea typeface="Meiryo UI" panose="020B0604030504040204" pitchFamily="50" charset="-128"/>
                        </a:rPr>
                        <a:t>　⇒　</a:t>
                      </a:r>
                      <a:r>
                        <a:rPr kumimoji="1" lang="ja-JP" altLang="en-US" sz="1200" b="0" dirty="0">
                          <a:solidFill>
                            <a:schemeClr val="tx1"/>
                          </a:solidFill>
                          <a:latin typeface="Meiryo UI" panose="020B0604030504040204" pitchFamily="50" charset="-128"/>
                          <a:ea typeface="Meiryo UI" panose="020B0604030504040204" pitchFamily="50" charset="-128"/>
                        </a:rPr>
                        <a:t>在阪民間ファンドが次々立ち上げ</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kumimoji="1" lang="ja-JP" altLang="en-US" sz="1200" b="1" dirty="0">
                          <a:solidFill>
                            <a:schemeClr val="tx1"/>
                          </a:solidFill>
                          <a:latin typeface="Meiryo UI" panose="020B0604030504040204" pitchFamily="50" charset="-128"/>
                          <a:ea typeface="Meiryo UI" panose="020B0604030504040204" pitchFamily="50" charset="-128"/>
                        </a:rPr>
                        <a:t>交通インフラの整備</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200" dirty="0">
                          <a:solidFill>
                            <a:schemeClr val="tx1"/>
                          </a:solidFill>
                          <a:latin typeface="Meiryo UI" panose="020B0604030504040204" pitchFamily="50" charset="-128"/>
                          <a:ea typeface="Meiryo UI" panose="020B0604030504040204" pitchFamily="50" charset="-128"/>
                        </a:rPr>
                        <a:t>　⇒　なにわ筋線やリニア等の鉄道計画</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200" dirty="0">
                          <a:solidFill>
                            <a:schemeClr val="tx1"/>
                          </a:solidFill>
                          <a:latin typeface="Meiryo UI" panose="020B0604030504040204" pitchFamily="50" charset="-128"/>
                          <a:ea typeface="Meiryo UI" panose="020B0604030504040204" pitchFamily="50" charset="-128"/>
                        </a:rPr>
                        <a:t>　　　など、都市インフラの整備が進む</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1192687">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nchorCtr="1"/>
                </a:tc>
                <a:tc>
                  <a:txBody>
                    <a:bodyPr/>
                    <a:lstStyle/>
                    <a:p>
                      <a:r>
                        <a:rPr kumimoji="1" lang="ja-JP" altLang="en-US" sz="1400" b="1" dirty="0">
                          <a:solidFill>
                            <a:schemeClr val="tx1"/>
                          </a:solidFill>
                          <a:latin typeface="Meiryo UI" panose="020B0604030504040204" pitchFamily="50" charset="-128"/>
                          <a:ea typeface="Meiryo UI" panose="020B0604030504040204" pitchFamily="50" charset="-128"/>
                        </a:rPr>
                        <a:t>脅威</a:t>
                      </a:r>
                    </a:p>
                  </a:txBody>
                  <a:tcPr anchor="ctr" anchorCtr="1">
                    <a:solidFill>
                      <a:schemeClr val="accent1">
                        <a:lumMod val="40000"/>
                        <a:lumOff val="60000"/>
                      </a:schemeClr>
                    </a:solidFill>
                  </a:tcPr>
                </a:tc>
                <a:tc>
                  <a:txBody>
                    <a:bodyPr/>
                    <a:lstStyle/>
                    <a:p>
                      <a:pPr marL="171450" indent="-171450">
                        <a:buFont typeface="Wingdings" panose="05000000000000000000" pitchFamily="2" charset="2"/>
                        <a:buChar char="n"/>
                      </a:pPr>
                      <a:r>
                        <a:rPr kumimoji="1" lang="ja-JP" altLang="en-US" sz="1200" b="1" dirty="0">
                          <a:solidFill>
                            <a:schemeClr val="tx1"/>
                          </a:solidFill>
                          <a:latin typeface="Meiryo UI" panose="020B0604030504040204" pitchFamily="50" charset="-128"/>
                          <a:ea typeface="Meiryo UI" panose="020B0604030504040204" pitchFamily="50" charset="-128"/>
                        </a:rPr>
                        <a:t>外資系企業の東京集中</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200" dirty="0">
                          <a:solidFill>
                            <a:schemeClr val="tx1"/>
                          </a:solidFill>
                          <a:latin typeface="Meiryo UI" panose="020B0604030504040204" pitchFamily="50" charset="-128"/>
                          <a:ea typeface="Meiryo UI" panose="020B0604030504040204" pitchFamily="50" charset="-128"/>
                        </a:rPr>
                        <a:t>　⇒　外資系企業の</a:t>
                      </a:r>
                      <a:r>
                        <a:rPr kumimoji="1" lang="en-US" altLang="ja-JP" sz="1200" dirty="0">
                          <a:solidFill>
                            <a:schemeClr val="tx1"/>
                          </a:solidFill>
                          <a:latin typeface="Meiryo UI" panose="020B0604030504040204" pitchFamily="50" charset="-128"/>
                          <a:ea typeface="Meiryo UI" panose="020B0604030504040204" pitchFamily="50" charset="-128"/>
                        </a:rPr>
                        <a:t>8</a:t>
                      </a:r>
                      <a:r>
                        <a:rPr kumimoji="1" lang="ja-JP" altLang="en-US" sz="1200" dirty="0">
                          <a:solidFill>
                            <a:schemeClr val="tx1"/>
                          </a:solidFill>
                          <a:latin typeface="Meiryo UI" panose="020B0604030504040204" pitchFamily="50" charset="-128"/>
                          <a:ea typeface="Meiryo UI" panose="020B0604030504040204" pitchFamily="50" charset="-128"/>
                        </a:rPr>
                        <a:t>割は東京本社</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200" dirty="0">
                          <a:solidFill>
                            <a:schemeClr val="tx1"/>
                          </a:solidFill>
                          <a:latin typeface="Meiryo UI" panose="020B0604030504040204" pitchFamily="50" charset="-128"/>
                          <a:ea typeface="Meiryo UI" panose="020B0604030504040204" pitchFamily="50" charset="-128"/>
                        </a:rPr>
                        <a:t>　⇒　外国企業の所得金額は、大阪</a:t>
                      </a:r>
                      <a:r>
                        <a:rPr kumimoji="1" lang="en-US" altLang="ja-JP" sz="1200" dirty="0">
                          <a:solidFill>
                            <a:schemeClr val="tx1"/>
                          </a:solidFill>
                          <a:latin typeface="Meiryo UI" panose="020B0604030504040204" pitchFamily="50" charset="-128"/>
                          <a:ea typeface="Meiryo UI" panose="020B0604030504040204" pitchFamily="50" charset="-128"/>
                        </a:rPr>
                        <a:t>8</a:t>
                      </a:r>
                    </a:p>
                    <a:p>
                      <a:pPr marL="0" indent="0">
                        <a:buFont typeface="Wingdings" panose="05000000000000000000" pitchFamily="2" charset="2"/>
                        <a:buNone/>
                      </a:pPr>
                      <a:r>
                        <a:rPr kumimoji="1" lang="ja-JP" altLang="en-US" sz="1200" dirty="0">
                          <a:solidFill>
                            <a:schemeClr val="tx1"/>
                          </a:solidFill>
                          <a:latin typeface="Meiryo UI" panose="020B0604030504040204" pitchFamily="50" charset="-128"/>
                          <a:ea typeface="Meiryo UI" panose="020B0604030504040204" pitchFamily="50" charset="-128"/>
                        </a:rPr>
                        <a:t>　　　億円に対し、東京</a:t>
                      </a:r>
                      <a:r>
                        <a:rPr kumimoji="1" lang="en-US" altLang="ja-JP" sz="1200" dirty="0">
                          <a:solidFill>
                            <a:schemeClr val="tx1"/>
                          </a:solidFill>
                          <a:latin typeface="Meiryo UI" panose="020B0604030504040204" pitchFamily="50" charset="-128"/>
                          <a:ea typeface="Meiryo UI" panose="020B0604030504040204" pitchFamily="50" charset="-128"/>
                        </a:rPr>
                        <a:t>5,527</a:t>
                      </a:r>
                      <a:r>
                        <a:rPr kumimoji="1" lang="ja-JP" altLang="en-US" sz="1200" dirty="0">
                          <a:solidFill>
                            <a:schemeClr val="tx1"/>
                          </a:solidFill>
                          <a:latin typeface="Meiryo UI" panose="020B0604030504040204" pitchFamily="50" charset="-128"/>
                          <a:ea typeface="Meiryo UI" panose="020B0604030504040204" pitchFamily="50" charset="-128"/>
                        </a:rPr>
                        <a:t>億円</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kumimoji="1" lang="ja-JP" altLang="en-US" sz="1200" b="1" dirty="0">
                          <a:solidFill>
                            <a:schemeClr val="tx1"/>
                          </a:solidFill>
                          <a:latin typeface="Meiryo UI" panose="020B0604030504040204" pitchFamily="50" charset="-128"/>
                          <a:ea typeface="Meiryo UI" panose="020B0604030504040204" pitchFamily="50" charset="-128"/>
                        </a:rPr>
                        <a:t>ベンチャー企業の東京流出</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200" dirty="0">
                          <a:solidFill>
                            <a:schemeClr val="tx1"/>
                          </a:solidFill>
                          <a:latin typeface="Meiryo UI" panose="020B0604030504040204" pitchFamily="50" charset="-128"/>
                          <a:ea typeface="Meiryo UI" panose="020B0604030504040204" pitchFamily="50" charset="-128"/>
                        </a:rPr>
                        <a:t>　⇒　成長ベンチャーの</a:t>
                      </a:r>
                      <a:r>
                        <a:rPr kumimoji="1" lang="en-US" altLang="ja-JP" sz="1200" dirty="0">
                          <a:solidFill>
                            <a:schemeClr val="tx1"/>
                          </a:solidFill>
                          <a:latin typeface="Meiryo UI" panose="020B0604030504040204" pitchFamily="50" charset="-128"/>
                          <a:ea typeface="Meiryo UI" panose="020B0604030504040204" pitchFamily="50" charset="-128"/>
                        </a:rPr>
                        <a:t>9</a:t>
                      </a:r>
                      <a:r>
                        <a:rPr kumimoji="1" lang="ja-JP" altLang="en-US" sz="1200" dirty="0">
                          <a:solidFill>
                            <a:schemeClr val="tx1"/>
                          </a:solidFill>
                          <a:latin typeface="Meiryo UI" panose="020B0604030504040204" pitchFamily="50" charset="-128"/>
                          <a:ea typeface="Meiryo UI" panose="020B0604030504040204" pitchFamily="50" charset="-128"/>
                        </a:rPr>
                        <a:t>割は東京本社</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kumimoji="1" lang="ja-JP" altLang="en-US" sz="1200" b="1" dirty="0">
                          <a:solidFill>
                            <a:schemeClr val="tx1"/>
                          </a:solidFill>
                          <a:latin typeface="Meiryo UI" panose="020B0604030504040204" pitchFamily="50" charset="-128"/>
                          <a:ea typeface="Meiryo UI" panose="020B0604030504040204" pitchFamily="50" charset="-128"/>
                        </a:rPr>
                        <a:t>事業承継のリスク拡大</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200" dirty="0">
                          <a:solidFill>
                            <a:schemeClr val="tx1"/>
                          </a:solidFill>
                          <a:latin typeface="Meiryo UI" panose="020B0604030504040204" pitchFamily="50" charset="-128"/>
                          <a:ea typeface="Meiryo UI" panose="020B0604030504040204" pitchFamily="50" charset="-128"/>
                        </a:rPr>
                        <a:t>　⇒　企業減少率は主要府県</a:t>
                      </a:r>
                      <a:r>
                        <a:rPr kumimoji="1" lang="ja-JP" altLang="en-US" sz="1200" dirty="0" smtClean="0">
                          <a:solidFill>
                            <a:schemeClr val="tx1"/>
                          </a:solidFill>
                          <a:latin typeface="Meiryo UI" panose="020B0604030504040204" pitchFamily="50" charset="-128"/>
                          <a:ea typeface="Meiryo UI" panose="020B0604030504040204" pitchFamily="50" charset="-128"/>
                        </a:rPr>
                        <a:t>で高い</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200" dirty="0">
                          <a:solidFill>
                            <a:schemeClr val="tx1"/>
                          </a:solidFill>
                          <a:latin typeface="Meiryo UI" panose="020B0604030504040204" pitchFamily="50" charset="-128"/>
                          <a:ea typeface="Meiryo UI" panose="020B0604030504040204" pitchFamily="50" charset="-128"/>
                        </a:rPr>
                        <a:t>　⇒　小規模企業の承継課題潜在化</a:t>
                      </a:r>
                    </a:p>
                  </a:txBody>
                  <a:tcPr/>
                </a:tc>
                <a:tc>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bl>
          </a:graphicData>
        </a:graphic>
      </p:graphicFrame>
      <p:sp>
        <p:nvSpPr>
          <p:cNvPr id="8" name="テキスト ボックス 7"/>
          <p:cNvSpPr txBox="1"/>
          <p:nvPr/>
        </p:nvSpPr>
        <p:spPr>
          <a:xfrm>
            <a:off x="1173966" y="129836"/>
            <a:ext cx="6991850"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大阪経済と府市を取り巻く</a:t>
            </a:r>
            <a:r>
              <a:rPr kumimoji="1" lang="en-US" altLang="ja-JP" sz="2000" b="1" dirty="0">
                <a:latin typeface="Meiryo UI" panose="020B0604030504040204" pitchFamily="50" charset="-128"/>
                <a:ea typeface="Meiryo UI" panose="020B0604030504040204" pitchFamily="50" charset="-128"/>
              </a:rPr>
              <a:t>SWOT</a:t>
            </a:r>
            <a:r>
              <a:rPr kumimoji="1" lang="ja-JP" altLang="en-US" sz="2000" b="1" dirty="0">
                <a:latin typeface="Meiryo UI" panose="020B0604030504040204" pitchFamily="50" charset="-128"/>
                <a:ea typeface="Meiryo UI" panose="020B0604030504040204" pitchFamily="50" charset="-128"/>
              </a:rPr>
              <a:t>分析（主要３分野を中心に）</a:t>
            </a:r>
          </a:p>
        </p:txBody>
      </p:sp>
      <p:sp>
        <p:nvSpPr>
          <p:cNvPr id="2" name="角丸四角形 1"/>
          <p:cNvSpPr/>
          <p:nvPr/>
        </p:nvSpPr>
        <p:spPr>
          <a:xfrm>
            <a:off x="3628574" y="2644467"/>
            <a:ext cx="5292000" cy="3636000"/>
          </a:xfrm>
          <a:prstGeom prst="roundRect">
            <a:avLst>
              <a:gd name="adj" fmla="val 5361"/>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3679664" y="2718414"/>
            <a:ext cx="5274227" cy="3647152"/>
          </a:xfrm>
          <a:prstGeom prst="rect">
            <a:avLst/>
          </a:prstGeom>
          <a:noFill/>
        </p:spPr>
        <p:txBody>
          <a:bodyPr wrap="square" rtlCol="0">
            <a:spAutoFit/>
          </a:bodyPr>
          <a:lstStyle/>
          <a:p>
            <a:r>
              <a:rPr kumimoji="1" lang="ja-JP" altLang="en-US" sz="1300" b="1" u="sng" dirty="0">
                <a:latin typeface="Meiryo UI" panose="020B0604030504040204" pitchFamily="50" charset="-128"/>
                <a:ea typeface="Meiryo UI" panose="020B0604030504040204" pitchFamily="50" charset="-128"/>
              </a:rPr>
              <a:t>（１）　国際化支援</a:t>
            </a:r>
            <a:endParaRPr kumimoji="1" lang="en-US" altLang="ja-JP" sz="1300" b="1" u="sng"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インバウンド増による、海外での大阪の認知度の高まりを好機と捉え、大阪の中小企業の商品、販路、技術、人材などの強みを売り込み</a:t>
            </a:r>
            <a:endParaRPr lang="en-US" altLang="ja-JP" sz="13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300" dirty="0">
                <a:latin typeface="Meiryo UI" panose="020B0604030504040204" pitchFamily="50" charset="-128"/>
                <a:ea typeface="Meiryo UI" panose="020B0604030504040204" pitchFamily="50" charset="-128"/>
              </a:rPr>
              <a:t>府市や他機関との間で機能が分散している国際化支援サービスを、新法人を中心にとりまとめ、ユーザー目線でワンストップで提供</a:t>
            </a:r>
            <a:endParaRPr kumimoji="1" lang="en-US" altLang="ja-JP" sz="13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東京へ偏る外資系企業の進出を大阪へ</a:t>
            </a:r>
            <a:r>
              <a:rPr lang="ja-JP" altLang="en-US" sz="1300" dirty="0" smtClean="0">
                <a:latin typeface="Meiryo UI" panose="020B0604030504040204" pitchFamily="50" charset="-128"/>
                <a:ea typeface="Meiryo UI" panose="020B0604030504040204" pitchFamily="50" charset="-128"/>
              </a:rPr>
              <a:t>呼び込むと共に、</a:t>
            </a:r>
            <a:r>
              <a:rPr lang="ja-JP" altLang="en-US" sz="1300" dirty="0">
                <a:latin typeface="Meiryo UI" panose="020B0604030504040204" pitchFamily="50" charset="-128"/>
                <a:ea typeface="Meiryo UI" panose="020B0604030504040204" pitchFamily="50" charset="-128"/>
              </a:rPr>
              <a:t>大阪の中小企業の海外進出を後押し</a:t>
            </a:r>
            <a:endParaRPr lang="en-US" altLang="ja-JP" sz="1300" dirty="0">
              <a:latin typeface="Meiryo UI" panose="020B0604030504040204" pitchFamily="50" charset="-128"/>
              <a:ea typeface="Meiryo UI" panose="020B0604030504040204" pitchFamily="50" charset="-128"/>
            </a:endParaRPr>
          </a:p>
          <a:p>
            <a:endParaRPr lang="en-US" altLang="ja-JP" sz="1050" b="1" u="sng" dirty="0">
              <a:latin typeface="Meiryo UI" panose="020B0604030504040204" pitchFamily="50" charset="-128"/>
              <a:ea typeface="Meiryo UI" panose="020B0604030504040204" pitchFamily="50" charset="-128"/>
            </a:endParaRPr>
          </a:p>
          <a:p>
            <a:r>
              <a:rPr lang="ja-JP" altLang="en-US" sz="1300" b="1" u="sng" dirty="0">
                <a:latin typeface="Meiryo UI" panose="020B0604030504040204" pitchFamily="50" charset="-128"/>
                <a:ea typeface="Meiryo UI" panose="020B0604030504040204" pitchFamily="50" charset="-128"/>
              </a:rPr>
              <a:t>（２）創業・ベンチャー支援</a:t>
            </a:r>
            <a:endParaRPr lang="en-US" altLang="ja-JP" sz="1300" b="1" u="sng"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大阪で芽吹く創業・起業の熱を冷やすことなく、さらなる創業支援を展開</a:t>
            </a:r>
            <a:endParaRPr lang="en-US" altLang="ja-JP" sz="13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成熟後、東京へ移転しがちなベンチャー企業に対し、大阪の魅力とポテンシャルを浸透させ、マーケットを創出し、大阪での定着と成長を促進</a:t>
            </a:r>
            <a:endParaRPr lang="en-US" altLang="ja-JP" sz="13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企業経営者支援の観点から、外国人</a:t>
            </a:r>
            <a:r>
              <a:rPr lang="ja-JP" altLang="en-US" sz="1300" dirty="0" smtClean="0">
                <a:latin typeface="Meiryo UI" panose="020B0604030504040204" pitchFamily="50" charset="-128"/>
                <a:ea typeface="Meiryo UI" panose="020B0604030504040204" pitchFamily="50" charset="-128"/>
              </a:rPr>
              <a:t>の高度</a:t>
            </a:r>
            <a:r>
              <a:rPr lang="ja-JP" altLang="en-US" sz="1300" dirty="0">
                <a:latin typeface="Meiryo UI" panose="020B0604030504040204" pitchFamily="50" charset="-128"/>
                <a:ea typeface="Meiryo UI" panose="020B0604030504040204" pitchFamily="50" charset="-128"/>
              </a:rPr>
              <a:t>専門人材の活用を促す</a:t>
            </a:r>
            <a:endParaRPr lang="en-US" altLang="ja-JP" sz="13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r>
              <a:rPr lang="ja-JP" altLang="en-US" sz="1300" b="1" u="sng" dirty="0">
                <a:latin typeface="Meiryo UI" panose="020B0604030504040204" pitchFamily="50" charset="-128"/>
                <a:ea typeface="Meiryo UI" panose="020B0604030504040204" pitchFamily="50" charset="-128"/>
              </a:rPr>
              <a:t>（３）事業承継支援</a:t>
            </a:r>
            <a:endParaRPr lang="en-US" altLang="ja-JP" sz="1300" b="1" u="sng"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大阪で展開する様々な事業承継サービスを新法人で一元的にとりまとめ、ユーザーに分かりやすくワンストップで提供</a:t>
            </a:r>
            <a:endParaRPr lang="en-US" altLang="ja-JP" sz="13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伴走型支援を通じ、潜在化する事業承継問題を掘り起こし</a:t>
            </a:r>
            <a:endParaRPr lang="en-US" altLang="ja-JP" sz="1300"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flipV="1">
            <a:off x="385891" y="630738"/>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559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5242FE4B-FE65-4246-A1F4-B3D4680A4CEF}" type="slidenum">
              <a:rPr kumimoji="1" lang="ja-JP" altLang="en-US" smtClean="0"/>
              <a:t>12</a:t>
            </a:fld>
            <a:endParaRPr kumimoji="1" lang="ja-JP" altLang="en-US"/>
          </a:p>
        </p:txBody>
      </p:sp>
      <p:sp>
        <p:nvSpPr>
          <p:cNvPr id="5" name="正方形/長方形 4"/>
          <p:cNvSpPr/>
          <p:nvPr/>
        </p:nvSpPr>
        <p:spPr>
          <a:xfrm>
            <a:off x="2432185" y="2535995"/>
            <a:ext cx="4599336" cy="523220"/>
          </a:xfrm>
          <a:prstGeom prst="rect">
            <a:avLst/>
          </a:prstGeom>
        </p:spPr>
        <p:txBody>
          <a:bodyPr wrap="none">
            <a:spAutoFit/>
          </a:bodyPr>
          <a:lstStyle/>
          <a:p>
            <a:r>
              <a:rPr lang="ja-JP" altLang="en-US" sz="2800" dirty="0">
                <a:latin typeface="Meiryo UI" panose="020B0604030504040204" pitchFamily="50" charset="-128"/>
                <a:ea typeface="Meiryo UI" panose="020B0604030504040204" pitchFamily="50" charset="-128"/>
              </a:rPr>
              <a:t>第３章　機能強化と事業再編</a:t>
            </a:r>
          </a:p>
        </p:txBody>
      </p:sp>
      <p:sp>
        <p:nvSpPr>
          <p:cNvPr id="6" name="テキスト ボックス 5"/>
          <p:cNvSpPr txBox="1"/>
          <p:nvPr/>
        </p:nvSpPr>
        <p:spPr>
          <a:xfrm>
            <a:off x="2809912" y="3758478"/>
            <a:ext cx="3616696" cy="461665"/>
          </a:xfrm>
          <a:prstGeom prst="rect">
            <a:avLst/>
          </a:prstGeom>
          <a:noFill/>
        </p:spPr>
        <p:txBody>
          <a:bodyPr wrap="none" rtlCol="0">
            <a:spAutoFit/>
          </a:bodyPr>
          <a:lstStyle/>
          <a:p>
            <a:r>
              <a:rPr lang="ja-JP" altLang="en-US" sz="2400" b="1" dirty="0">
                <a:latin typeface="Meiryo UI" panose="020B0604030504040204" pitchFamily="50" charset="-128"/>
                <a:ea typeface="Meiryo UI" panose="020B0604030504040204" pitchFamily="50" charset="-128"/>
              </a:rPr>
              <a:t>１．ソフト事業の機能強化</a:t>
            </a:r>
            <a:endParaRPr kumimoji="1" lang="ja-JP" altLang="en-US"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07547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円/楕円 9"/>
          <p:cNvSpPr/>
          <p:nvPr/>
        </p:nvSpPr>
        <p:spPr>
          <a:xfrm>
            <a:off x="223907" y="4907140"/>
            <a:ext cx="3670478" cy="1422977"/>
          </a:xfrm>
          <a:prstGeom prst="ellipse">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005996" y="6420338"/>
            <a:ext cx="2057400" cy="365125"/>
          </a:xfrm>
        </p:spPr>
        <p:txBody>
          <a:bodyPr/>
          <a:lstStyle/>
          <a:p>
            <a:fld id="{5242FE4B-FE65-4246-A1F4-B3D4680A4CEF}" type="slidenum">
              <a:rPr kumimoji="1" lang="ja-JP" altLang="en-US" smtClean="0"/>
              <a:t>13</a:t>
            </a:fld>
            <a:endParaRPr kumimoji="1" lang="ja-JP" altLang="en-US"/>
          </a:p>
        </p:txBody>
      </p:sp>
      <p:sp>
        <p:nvSpPr>
          <p:cNvPr id="6" name="テキスト ボックス 5"/>
          <p:cNvSpPr txBox="1"/>
          <p:nvPr/>
        </p:nvSpPr>
        <p:spPr>
          <a:xfrm>
            <a:off x="1335638" y="159597"/>
            <a:ext cx="6840334" cy="461665"/>
          </a:xfrm>
          <a:prstGeom prst="rect">
            <a:avLst/>
          </a:prstGeom>
          <a:noFill/>
        </p:spPr>
        <p:txBody>
          <a:bodyPr wrap="none" rtlCol="0">
            <a:spAutoFit/>
          </a:bodyPr>
          <a:lstStyle/>
          <a:p>
            <a:pPr algn="ctr"/>
            <a:r>
              <a:rPr lang="ja-JP" altLang="en-US" sz="2400" b="1" dirty="0">
                <a:latin typeface="Meiryo UI" panose="020B0604030504040204" pitchFamily="50" charset="-128"/>
                <a:ea typeface="Meiryo UI" panose="020B0604030504040204" pitchFamily="50" charset="-128"/>
              </a:rPr>
              <a:t>新法人設立にあたっての事業の見直し方針（原則）</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32551" y="5249296"/>
            <a:ext cx="3326552" cy="738664"/>
          </a:xfrm>
          <a:prstGeom prst="rect">
            <a:avLst/>
          </a:prstGeom>
          <a:noFill/>
        </p:spPr>
        <p:txBody>
          <a:bodyPr wrap="none" rtlCol="0">
            <a:spAutoFit/>
          </a:bodyPr>
          <a:lstStyle/>
          <a:p>
            <a:pPr marL="285750" indent="-285750">
              <a:buFont typeface="Wingdings" panose="05000000000000000000" pitchFamily="2" charset="2"/>
              <a:buChar char="p"/>
            </a:pPr>
            <a:r>
              <a:rPr lang="ja-JP" altLang="en-US" sz="1400" dirty="0">
                <a:latin typeface="Meiryo UI" panose="020B0604030504040204" pitchFamily="50" charset="-128"/>
                <a:ea typeface="Meiryo UI" panose="020B0604030504040204" pitchFamily="50" charset="-128"/>
              </a:rPr>
              <a:t>両法人で重複する事業</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p"/>
            </a:pPr>
            <a:r>
              <a:rPr lang="ja-JP" altLang="en-US" sz="1400" dirty="0">
                <a:latin typeface="Meiryo UI" panose="020B0604030504040204" pitchFamily="50" charset="-128"/>
                <a:ea typeface="Meiryo UI" panose="020B0604030504040204" pitchFamily="50" charset="-128"/>
              </a:rPr>
              <a:t>企業の</a:t>
            </a:r>
            <a:r>
              <a:rPr kumimoji="1" lang="ja-JP" altLang="en-US" sz="1400" dirty="0">
                <a:latin typeface="Meiryo UI" panose="020B0604030504040204" pitchFamily="50" charset="-128"/>
                <a:ea typeface="Meiryo UI" panose="020B0604030504040204" pitchFamily="50" charset="-128"/>
              </a:rPr>
              <a:t>ニーズが縮減し、陳腐化した事業</a:t>
            </a: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p"/>
            </a:pPr>
            <a:r>
              <a:rPr kumimoji="1" lang="ja-JP" altLang="en-US" sz="1400" dirty="0">
                <a:latin typeface="Meiryo UI" panose="020B0604030504040204" pitchFamily="50" charset="-128"/>
                <a:ea typeface="Meiryo UI" panose="020B0604030504040204" pitchFamily="50" charset="-128"/>
              </a:rPr>
              <a:t>費用対効果が低い事業</a:t>
            </a:r>
          </a:p>
        </p:txBody>
      </p:sp>
      <p:sp>
        <p:nvSpPr>
          <p:cNvPr id="8" name="テキスト ボックス 7"/>
          <p:cNvSpPr txBox="1"/>
          <p:nvPr/>
        </p:nvSpPr>
        <p:spPr>
          <a:xfrm>
            <a:off x="1194362" y="4758965"/>
            <a:ext cx="1446230" cy="400110"/>
          </a:xfrm>
          <a:prstGeom prst="rect">
            <a:avLst/>
          </a:prstGeom>
          <a:noFill/>
        </p:spPr>
        <p:txBody>
          <a:bodyPr wrap="none" rtlCol="0">
            <a:spAutoFit/>
          </a:bodyPr>
          <a:lstStyle/>
          <a:p>
            <a:pPr algn="ctr"/>
            <a:r>
              <a:rPr lang="ja-JP" altLang="en-US" sz="2000" b="1" dirty="0">
                <a:latin typeface="Meiryo UI" panose="020B0604030504040204" pitchFamily="50" charset="-128"/>
                <a:ea typeface="Meiryo UI" panose="020B0604030504040204" pitchFamily="50" charset="-128"/>
              </a:rPr>
              <a:t>事業の整理</a:t>
            </a:r>
            <a:endParaRPr kumimoji="1" lang="ja-JP" altLang="en-US" sz="2000" b="1" dirty="0">
              <a:latin typeface="Meiryo UI" panose="020B0604030504040204" pitchFamily="50" charset="-128"/>
              <a:ea typeface="Meiryo UI" panose="020B0604030504040204" pitchFamily="50" charset="-128"/>
            </a:endParaRPr>
          </a:p>
        </p:txBody>
      </p:sp>
      <p:sp>
        <p:nvSpPr>
          <p:cNvPr id="11" name="円/楕円 10"/>
          <p:cNvSpPr/>
          <p:nvPr/>
        </p:nvSpPr>
        <p:spPr>
          <a:xfrm>
            <a:off x="4561532" y="4907140"/>
            <a:ext cx="4518069" cy="1422977"/>
          </a:xfrm>
          <a:prstGeom prst="ellipse">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 name="テキスト ボックス 11"/>
          <p:cNvSpPr txBox="1"/>
          <p:nvPr/>
        </p:nvSpPr>
        <p:spPr>
          <a:xfrm>
            <a:off x="4755805" y="5237333"/>
            <a:ext cx="4592924" cy="738664"/>
          </a:xfrm>
          <a:prstGeom prst="rect">
            <a:avLst/>
          </a:prstGeom>
          <a:noFill/>
        </p:spPr>
        <p:txBody>
          <a:bodyPr wrap="none" rtlCol="0">
            <a:spAutoFit/>
          </a:bodyPr>
          <a:lstStyle/>
          <a:p>
            <a:pPr marL="285750" indent="-285750">
              <a:buFont typeface="Wingdings" panose="05000000000000000000" pitchFamily="2" charset="2"/>
              <a:buChar char="p"/>
            </a:pPr>
            <a:r>
              <a:rPr lang="ja-JP" altLang="en-US" sz="1400" dirty="0">
                <a:latin typeface="Meiryo UI" panose="020B0604030504040204" pitchFamily="50" charset="-128"/>
                <a:ea typeface="Meiryo UI" panose="020B0604030504040204" pitchFamily="50" charset="-128"/>
              </a:rPr>
              <a:t>企業の</a:t>
            </a:r>
            <a:r>
              <a:rPr kumimoji="1" lang="ja-JP" altLang="en-US" sz="1400" dirty="0">
                <a:latin typeface="Meiryo UI" panose="020B0604030504040204" pitchFamily="50" charset="-128"/>
                <a:ea typeface="Meiryo UI" panose="020B0604030504040204" pitchFamily="50" charset="-128"/>
              </a:rPr>
              <a:t>ニーズが増大している事業</a:t>
            </a: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p"/>
            </a:pPr>
            <a:r>
              <a:rPr lang="ja-JP" altLang="en-US" sz="1400" dirty="0">
                <a:latin typeface="Meiryo UI" panose="020B0604030504040204" pitchFamily="50" charset="-128"/>
                <a:ea typeface="Meiryo UI" panose="020B0604030504040204" pitchFamily="50" charset="-128"/>
              </a:rPr>
              <a:t>中小企業の成長に寄与する事業</a:t>
            </a:r>
            <a:r>
              <a:rPr lang="ja-JP" altLang="en-US" sz="1200" dirty="0">
                <a:latin typeface="Meiryo UI" panose="020B0604030504040204" pitchFamily="50" charset="-128"/>
                <a:ea typeface="Meiryo UI" panose="020B0604030504040204" pitchFamily="50" charset="-128"/>
              </a:rPr>
              <a:t>（高度化、伴走支援等）</a:t>
            </a:r>
            <a:endParaRPr kumimoji="1" lang="en-US" altLang="ja-JP" sz="12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p"/>
            </a:pPr>
            <a:r>
              <a:rPr lang="ja-JP" altLang="en-US" sz="1400" dirty="0">
                <a:latin typeface="Meiryo UI" panose="020B0604030504040204" pitchFamily="50" charset="-128"/>
                <a:ea typeface="Meiryo UI" panose="020B0604030504040204" pitchFamily="50" charset="-128"/>
              </a:rPr>
              <a:t>社会的なインパクトが大きい</a:t>
            </a:r>
            <a:r>
              <a:rPr kumimoji="1" lang="ja-JP" altLang="en-US" sz="1400" dirty="0">
                <a:latin typeface="Meiryo UI" panose="020B0604030504040204" pitchFamily="50" charset="-128"/>
                <a:ea typeface="Meiryo UI" panose="020B0604030504040204" pitchFamily="50" charset="-128"/>
              </a:rPr>
              <a:t>事業</a:t>
            </a:r>
            <a:r>
              <a:rPr kumimoji="1" lang="ja-JP" altLang="en-US" sz="1200" dirty="0">
                <a:latin typeface="Meiryo UI" panose="020B0604030504040204" pitchFamily="50" charset="-128"/>
                <a:ea typeface="Meiryo UI" panose="020B0604030504040204" pitchFamily="50" charset="-128"/>
              </a:rPr>
              <a:t>（人材確保、事業承継等）</a:t>
            </a:r>
          </a:p>
        </p:txBody>
      </p:sp>
      <p:sp>
        <p:nvSpPr>
          <p:cNvPr id="9" name="テキスト ボックス 8"/>
          <p:cNvSpPr txBox="1"/>
          <p:nvPr/>
        </p:nvSpPr>
        <p:spPr>
          <a:xfrm>
            <a:off x="5724953" y="4758965"/>
            <a:ext cx="1343638" cy="400110"/>
          </a:xfrm>
          <a:prstGeom prst="rect">
            <a:avLst/>
          </a:prstGeom>
          <a:noFill/>
        </p:spPr>
        <p:txBody>
          <a:bodyPr wrap="none" rtlCol="0">
            <a:spAutoFit/>
          </a:bodyPr>
          <a:lstStyle/>
          <a:p>
            <a:pPr algn="ctr"/>
            <a:r>
              <a:rPr lang="ja-JP" altLang="en-US" sz="2000" b="1" dirty="0">
                <a:latin typeface="Meiryo UI" panose="020B0604030504040204" pitchFamily="50" charset="-128"/>
                <a:ea typeface="Meiryo UI" panose="020B0604030504040204" pitchFamily="50" charset="-128"/>
              </a:rPr>
              <a:t>重点・強化</a:t>
            </a:r>
            <a:endParaRPr kumimoji="1" lang="ja-JP" altLang="en-US" sz="2000" b="1"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405309" y="4451189"/>
            <a:ext cx="957313" cy="1015663"/>
          </a:xfrm>
          <a:prstGeom prst="rect">
            <a:avLst/>
          </a:prstGeom>
          <a:noFill/>
        </p:spPr>
        <p:txBody>
          <a:bodyPr wrap="none" rtlCol="0">
            <a:spAutoFit/>
          </a:bodyPr>
          <a:lstStyle/>
          <a:p>
            <a:r>
              <a:rPr kumimoji="1" lang="en-US" altLang="ja-JP" sz="6000" b="1" dirty="0">
                <a:solidFill>
                  <a:srgbClr val="FF0000"/>
                </a:solidFill>
              </a:rPr>
              <a:t>×</a:t>
            </a:r>
            <a:endParaRPr kumimoji="1" lang="ja-JP" altLang="en-US" sz="6000" b="1" dirty="0">
              <a:solidFill>
                <a:srgbClr val="FF0000"/>
              </a:solidFill>
            </a:endParaRPr>
          </a:p>
        </p:txBody>
      </p:sp>
      <p:sp>
        <p:nvSpPr>
          <p:cNvPr id="14" name="テキスト ボックス 13"/>
          <p:cNvSpPr txBox="1"/>
          <p:nvPr/>
        </p:nvSpPr>
        <p:spPr>
          <a:xfrm>
            <a:off x="7038885" y="4497355"/>
            <a:ext cx="880369" cy="923330"/>
          </a:xfrm>
          <a:prstGeom prst="rect">
            <a:avLst/>
          </a:prstGeom>
          <a:noFill/>
        </p:spPr>
        <p:txBody>
          <a:bodyPr wrap="none" rtlCol="0">
            <a:spAutoFit/>
          </a:bodyPr>
          <a:lstStyle/>
          <a:p>
            <a:r>
              <a:rPr lang="ja-JP" altLang="en-US" sz="5400" b="1" dirty="0">
                <a:solidFill>
                  <a:srgbClr val="FF0000"/>
                </a:solidFill>
              </a:rPr>
              <a:t>◎</a:t>
            </a:r>
            <a:endParaRPr kumimoji="1" lang="ja-JP" altLang="en-US" sz="5400" b="1" dirty="0">
              <a:solidFill>
                <a:srgbClr val="FF0000"/>
              </a:solidFill>
            </a:endParaRPr>
          </a:p>
        </p:txBody>
      </p:sp>
      <p:sp>
        <p:nvSpPr>
          <p:cNvPr id="15" name="二等辺三角形 14"/>
          <p:cNvSpPr/>
          <p:nvPr/>
        </p:nvSpPr>
        <p:spPr>
          <a:xfrm rot="10800000">
            <a:off x="1429555" y="4198706"/>
            <a:ext cx="6489699" cy="3742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a:off x="3772708" y="4762393"/>
            <a:ext cx="854548" cy="168854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3722092" y="5355873"/>
            <a:ext cx="888385"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シフト</a:t>
            </a:r>
          </a:p>
        </p:txBody>
      </p:sp>
      <p:sp>
        <p:nvSpPr>
          <p:cNvPr id="16" name="テキスト ボックス 15"/>
          <p:cNvSpPr txBox="1"/>
          <p:nvPr/>
        </p:nvSpPr>
        <p:spPr>
          <a:xfrm>
            <a:off x="782751" y="951455"/>
            <a:ext cx="7826200" cy="2862322"/>
          </a:xfrm>
          <a:prstGeom prst="rect">
            <a:avLst/>
          </a:prstGeom>
          <a:noFill/>
        </p:spPr>
        <p:txBody>
          <a:bodyPr wrap="square" rtlCol="0">
            <a:spAutoFit/>
          </a:bodyPr>
          <a:lstStyle/>
          <a:p>
            <a:r>
              <a:rPr lang="ja-JP" altLang="en-US" sz="1700" b="1" dirty="0" smtClean="0">
                <a:latin typeface="Meiryo UI" panose="020B0604030504040204" pitchFamily="50" charset="-128"/>
                <a:ea typeface="Meiryo UI" panose="020B0604030504040204" pitchFamily="50" charset="-128"/>
              </a:rPr>
              <a:t>＜現状の課題＞</a:t>
            </a:r>
            <a:endParaRPr lang="en-US" altLang="ja-JP" sz="1700" b="1"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700" dirty="0" smtClean="0">
                <a:latin typeface="Meiryo UI" panose="020B0604030504040204" pitchFamily="50" charset="-128"/>
                <a:ea typeface="Meiryo UI" panose="020B0604030504040204" pitchFamily="50" charset="-128"/>
              </a:rPr>
              <a:t>産振</a:t>
            </a:r>
            <a:r>
              <a:rPr lang="ja-JP" altLang="en-US" sz="1700" dirty="0">
                <a:latin typeface="Meiryo UI" panose="020B0604030504040204" pitchFamily="50" charset="-128"/>
                <a:ea typeface="Meiryo UI" panose="020B0604030504040204" pitchFamily="50" charset="-128"/>
              </a:rPr>
              <a:t>機構と都市型センターでは、それぞれエリアやメニューの役割分担をしながら、様々な中小企業支援サービスを展開しており、中小企業の経営を側面からサポートしてきた。</a:t>
            </a:r>
            <a:endParaRPr kumimoji="1" lang="en-US" altLang="ja-JP" sz="17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0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700" dirty="0">
                <a:latin typeface="Meiryo UI" panose="020B0604030504040204" pitchFamily="50" charset="-128"/>
                <a:ea typeface="Meiryo UI" panose="020B0604030504040204" pitchFamily="50" charset="-128"/>
              </a:rPr>
              <a:t>しかし、産業のグローバル化や技術革新が加速度的に進むなか、市場や企業のニーズは時々刻々と変化し、大阪経済の発展のためには、常に新しい挑戦と変化が求められる</a:t>
            </a:r>
            <a:r>
              <a:rPr kumimoji="1" lang="ja-JP" altLang="en-US" sz="1700" dirty="0" smtClean="0">
                <a:latin typeface="Meiryo UI" panose="020B0604030504040204" pitchFamily="50" charset="-128"/>
                <a:ea typeface="Meiryo UI" panose="020B0604030504040204" pitchFamily="50" charset="-128"/>
              </a:rPr>
              <a:t>。</a:t>
            </a:r>
            <a:endParaRPr kumimoji="1" lang="en-US" altLang="ja-JP" sz="17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en-US" altLang="ja-JP" sz="1700" dirty="0">
              <a:latin typeface="Meiryo UI" panose="020B0604030504040204" pitchFamily="50" charset="-128"/>
              <a:ea typeface="Meiryo UI" panose="020B0604030504040204" pitchFamily="50" charset="-128"/>
            </a:endParaRPr>
          </a:p>
          <a:p>
            <a:r>
              <a:rPr kumimoji="1" lang="ja-JP" altLang="en-US" sz="1700" b="1" dirty="0" smtClean="0">
                <a:latin typeface="Meiryo UI" panose="020B0604030504040204" pitchFamily="50" charset="-128"/>
                <a:ea typeface="Meiryo UI" panose="020B0604030504040204" pitchFamily="50" charset="-128"/>
              </a:rPr>
              <a:t>＜今後の方針＞</a:t>
            </a:r>
            <a:endParaRPr kumimoji="1" lang="en-US" altLang="ja-JP" sz="17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700" dirty="0">
                <a:latin typeface="Meiryo UI" panose="020B0604030504040204" pitchFamily="50" charset="-128"/>
                <a:ea typeface="Meiryo UI" panose="020B0604030504040204" pitchFamily="50" charset="-128"/>
              </a:rPr>
              <a:t>新法人では、この統合を機会に、真に中小企業が求め、将来の大阪産業をけん引する、未来志向のサービスを展開していくことを基本に、既存事業の再編を図ることとする。</a:t>
            </a:r>
            <a:endParaRPr kumimoji="1" lang="en-US" altLang="ja-JP" sz="17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476229" y="6541158"/>
            <a:ext cx="7988084" cy="261610"/>
          </a:xfrm>
          <a:prstGeom prst="rect">
            <a:avLst/>
          </a:prstGeom>
          <a:noFill/>
        </p:spPr>
        <p:txBody>
          <a:bodyPr wrap="none" rtlCol="0">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事業再編にあたっては、既存事業の評価や整理、行政からの移管受入などに一定の時間を要するため、概ね</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年を目途に最終形を目指す</a:t>
            </a:r>
            <a:endParaRPr kumimoji="1" lang="ja-JP" altLang="en-US" sz="1100" dirty="0">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782751" y="771223"/>
            <a:ext cx="78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571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703787" y="2598947"/>
            <a:ext cx="3809146" cy="648000"/>
          </a:xfrm>
          <a:prstGeom prst="rect">
            <a:avLst/>
          </a:prstGeom>
          <a:solidFill>
            <a:schemeClr val="accent2">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079991" y="6518404"/>
            <a:ext cx="2057400" cy="365125"/>
          </a:xfrm>
        </p:spPr>
        <p:txBody>
          <a:bodyPr/>
          <a:lstStyle/>
          <a:p>
            <a:fld id="{5242FE4B-FE65-4246-A1F4-B3D4680A4CEF}" type="slidenum">
              <a:rPr kumimoji="1" lang="ja-JP" altLang="en-US" smtClean="0"/>
              <a:t>14</a:t>
            </a:fld>
            <a:endParaRPr kumimoji="1" lang="ja-JP" altLang="en-US"/>
          </a:p>
        </p:txBody>
      </p:sp>
      <p:sp>
        <p:nvSpPr>
          <p:cNvPr id="5" name="テキスト ボックス 4"/>
          <p:cNvSpPr txBox="1"/>
          <p:nvPr/>
        </p:nvSpPr>
        <p:spPr>
          <a:xfrm>
            <a:off x="2428662" y="55281"/>
            <a:ext cx="4867038"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企業ニーズに応じたサービス展開領域</a:t>
            </a:r>
          </a:p>
        </p:txBody>
      </p:sp>
      <p:sp>
        <p:nvSpPr>
          <p:cNvPr id="8" name="ホームベース 7"/>
          <p:cNvSpPr/>
          <p:nvPr/>
        </p:nvSpPr>
        <p:spPr>
          <a:xfrm>
            <a:off x="348504" y="2598947"/>
            <a:ext cx="1409670" cy="648000"/>
          </a:xfrm>
          <a:prstGeom prst="homePlate">
            <a:avLst>
              <a:gd name="adj" fmla="val 28535"/>
            </a:avLst>
          </a:prstGeom>
          <a:ln w="28575">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取引先を</a:t>
            </a:r>
            <a:endParaRPr kumimoji="1"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探したい</a:t>
            </a:r>
            <a:endParaRPr kumimoji="1" lang="ja-JP" altLang="en-US" sz="1400" b="1" dirty="0">
              <a:latin typeface="Meiryo UI" panose="020B0604030504040204" pitchFamily="50" charset="-128"/>
              <a:ea typeface="Meiryo UI" panose="020B0604030504040204" pitchFamily="50" charset="-128"/>
            </a:endParaRPr>
          </a:p>
        </p:txBody>
      </p:sp>
      <p:sp>
        <p:nvSpPr>
          <p:cNvPr id="15" name="正方形/長方形 14"/>
          <p:cNvSpPr/>
          <p:nvPr/>
        </p:nvSpPr>
        <p:spPr>
          <a:xfrm>
            <a:off x="1703787" y="4747022"/>
            <a:ext cx="3809146" cy="648000"/>
          </a:xfrm>
          <a:prstGeom prst="rect">
            <a:avLst/>
          </a:prstGeom>
          <a:solidFill>
            <a:schemeClr val="accent2">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 name="ホームベース 15"/>
          <p:cNvSpPr/>
          <p:nvPr/>
        </p:nvSpPr>
        <p:spPr>
          <a:xfrm>
            <a:off x="348504" y="4723043"/>
            <a:ext cx="1409670" cy="648000"/>
          </a:xfrm>
          <a:prstGeom prst="homePlate">
            <a:avLst>
              <a:gd name="adj" fmla="val 28535"/>
            </a:avLst>
          </a:prstGeom>
          <a:ln w="28575">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新規事業を</a:t>
            </a:r>
            <a:endParaRPr kumimoji="1"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立ち上げたい</a:t>
            </a:r>
            <a:endParaRPr kumimoji="1" lang="ja-JP" altLang="en-US" sz="1400" b="1" dirty="0">
              <a:latin typeface="Meiryo UI" panose="020B0604030504040204" pitchFamily="50" charset="-128"/>
              <a:ea typeface="Meiryo UI" panose="020B0604030504040204" pitchFamily="50" charset="-128"/>
            </a:endParaRPr>
          </a:p>
        </p:txBody>
      </p:sp>
      <p:sp>
        <p:nvSpPr>
          <p:cNvPr id="17" name="正方形/長方形 16"/>
          <p:cNvSpPr/>
          <p:nvPr/>
        </p:nvSpPr>
        <p:spPr>
          <a:xfrm>
            <a:off x="1703787" y="5445664"/>
            <a:ext cx="3809146" cy="648000"/>
          </a:xfrm>
          <a:prstGeom prst="rect">
            <a:avLst/>
          </a:prstGeom>
          <a:solidFill>
            <a:schemeClr val="accent2">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 name="ホームベース 17"/>
          <p:cNvSpPr/>
          <p:nvPr/>
        </p:nvSpPr>
        <p:spPr>
          <a:xfrm>
            <a:off x="348504" y="5445664"/>
            <a:ext cx="1409670" cy="648000"/>
          </a:xfrm>
          <a:prstGeom prst="homePlate">
            <a:avLst>
              <a:gd name="adj" fmla="val 33901"/>
            </a:avLst>
          </a:prstGeom>
          <a:ln w="28575">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事業を円滑に</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承継したい</a:t>
            </a:r>
            <a:endParaRPr lang="en-US" altLang="ja-JP" sz="1400" b="1" dirty="0">
              <a:latin typeface="Meiryo UI" panose="020B0604030504040204" pitchFamily="50" charset="-128"/>
              <a:ea typeface="Meiryo UI" panose="020B0604030504040204" pitchFamily="50" charset="-128"/>
            </a:endParaRPr>
          </a:p>
        </p:txBody>
      </p:sp>
      <p:sp>
        <p:nvSpPr>
          <p:cNvPr id="19" name="正方形/長方形 18"/>
          <p:cNvSpPr/>
          <p:nvPr/>
        </p:nvSpPr>
        <p:spPr>
          <a:xfrm>
            <a:off x="1703787" y="1137735"/>
            <a:ext cx="3809146" cy="648000"/>
          </a:xfrm>
          <a:prstGeom prst="rect">
            <a:avLst/>
          </a:prstGeom>
          <a:solidFill>
            <a:schemeClr val="accent2">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 name="ホームベース 19"/>
          <p:cNvSpPr/>
          <p:nvPr/>
        </p:nvSpPr>
        <p:spPr>
          <a:xfrm>
            <a:off x="348504" y="1137735"/>
            <a:ext cx="1409670" cy="648000"/>
          </a:xfrm>
          <a:prstGeom prst="homePlate">
            <a:avLst>
              <a:gd name="adj" fmla="val 28535"/>
            </a:avLst>
          </a:prstGeom>
          <a:ln w="28575">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創業・成長</a:t>
            </a:r>
            <a:endParaRPr kumimoji="1"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したい</a:t>
            </a:r>
            <a:endParaRPr kumimoji="1" lang="ja-JP" altLang="en-US" sz="1400" b="1" dirty="0">
              <a:latin typeface="Meiryo UI" panose="020B0604030504040204" pitchFamily="50" charset="-128"/>
              <a:ea typeface="Meiryo UI" panose="020B0604030504040204" pitchFamily="50" charset="-128"/>
            </a:endParaRPr>
          </a:p>
        </p:txBody>
      </p:sp>
      <p:sp>
        <p:nvSpPr>
          <p:cNvPr id="21" name="正方形/長方形 20"/>
          <p:cNvSpPr/>
          <p:nvPr/>
        </p:nvSpPr>
        <p:spPr>
          <a:xfrm>
            <a:off x="1703787" y="6165783"/>
            <a:ext cx="3809146" cy="648000"/>
          </a:xfrm>
          <a:prstGeom prst="rect">
            <a:avLst/>
          </a:prstGeom>
          <a:solidFill>
            <a:schemeClr val="accent2">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2" name="ホームベース 21"/>
          <p:cNvSpPr/>
          <p:nvPr/>
        </p:nvSpPr>
        <p:spPr>
          <a:xfrm>
            <a:off x="348504" y="6165783"/>
            <a:ext cx="1409670" cy="648000"/>
          </a:xfrm>
          <a:prstGeom prst="homePlate">
            <a:avLst>
              <a:gd name="adj" fmla="val 33901"/>
            </a:avLst>
          </a:prstGeom>
          <a:ln w="28575">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グローバルに</a:t>
            </a:r>
            <a:endParaRPr kumimoji="1"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展開したい</a:t>
            </a:r>
            <a:endParaRPr kumimoji="1" lang="ja-JP" altLang="en-US" sz="1400" b="1" dirty="0">
              <a:latin typeface="Meiryo UI" panose="020B0604030504040204" pitchFamily="50" charset="-128"/>
              <a:ea typeface="Meiryo UI" panose="020B0604030504040204" pitchFamily="50" charset="-128"/>
            </a:endParaRPr>
          </a:p>
        </p:txBody>
      </p:sp>
      <p:sp>
        <p:nvSpPr>
          <p:cNvPr id="23" name="正方形/長方形 22"/>
          <p:cNvSpPr/>
          <p:nvPr/>
        </p:nvSpPr>
        <p:spPr>
          <a:xfrm>
            <a:off x="1703787" y="1869825"/>
            <a:ext cx="3809146" cy="648000"/>
          </a:xfrm>
          <a:prstGeom prst="rect">
            <a:avLst/>
          </a:prstGeom>
          <a:solidFill>
            <a:schemeClr val="accent2">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4" name="ホームベース 23"/>
          <p:cNvSpPr/>
          <p:nvPr/>
        </p:nvSpPr>
        <p:spPr>
          <a:xfrm>
            <a:off x="348504" y="1869825"/>
            <a:ext cx="1409670" cy="648000"/>
          </a:xfrm>
          <a:prstGeom prst="homePlate">
            <a:avLst>
              <a:gd name="adj" fmla="val 33901"/>
            </a:avLst>
          </a:prstGeom>
          <a:ln w="28575">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経営課題を</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解決したい</a:t>
            </a:r>
          </a:p>
        </p:txBody>
      </p:sp>
      <p:sp>
        <p:nvSpPr>
          <p:cNvPr id="25" name="テキスト ボックス 24"/>
          <p:cNvSpPr txBox="1"/>
          <p:nvPr/>
        </p:nvSpPr>
        <p:spPr>
          <a:xfrm>
            <a:off x="7291957" y="580104"/>
            <a:ext cx="1818126" cy="584775"/>
          </a:xfrm>
          <a:prstGeom prst="rect">
            <a:avLst/>
          </a:prstGeom>
          <a:noFill/>
        </p:spPr>
        <p:txBody>
          <a:bodyPr wrap="none" rtlCol="0">
            <a:spAutoFit/>
          </a:bodyPr>
          <a:lstStyle/>
          <a:p>
            <a:pPr algn="ctr"/>
            <a:r>
              <a:rPr kumimoji="1" lang="ja-JP" altLang="en-US" sz="1600" b="1" dirty="0">
                <a:latin typeface="Meiryo UI" panose="020B0604030504040204" pitchFamily="50" charset="-128"/>
                <a:ea typeface="Meiryo UI" panose="020B0604030504040204" pitchFamily="50" charset="-128"/>
              </a:rPr>
              <a:t>新法人でサービスを</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強化する分野</a:t>
            </a:r>
          </a:p>
        </p:txBody>
      </p:sp>
      <p:sp>
        <p:nvSpPr>
          <p:cNvPr id="26" name="テキスト ボックス 25"/>
          <p:cNvSpPr txBox="1"/>
          <p:nvPr/>
        </p:nvSpPr>
        <p:spPr>
          <a:xfrm>
            <a:off x="2079174" y="580104"/>
            <a:ext cx="2743059" cy="553998"/>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２法人の主な現行サービス</a:t>
            </a:r>
            <a:endParaRPr kumimoji="1" lang="en-US" altLang="ja-JP" b="1"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（☆産振機構　★都市型</a:t>
            </a:r>
            <a:r>
              <a:rPr lang="en-US" altLang="ja-JP" sz="1200" dirty="0">
                <a:latin typeface="Meiryo UI" panose="020B0604030504040204" pitchFamily="50" charset="-128"/>
                <a:ea typeface="Meiryo UI" panose="020B0604030504040204" pitchFamily="50" charset="-128"/>
              </a:rPr>
              <a:t>C</a:t>
            </a:r>
            <a:r>
              <a:rPr lang="ja-JP" altLang="en-US"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28" name="円/楕円 27"/>
          <p:cNvSpPr/>
          <p:nvPr/>
        </p:nvSpPr>
        <p:spPr>
          <a:xfrm>
            <a:off x="7514644" y="6106194"/>
            <a:ext cx="1496322" cy="720000"/>
          </a:xfrm>
          <a:prstGeom prst="ellipse">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国際化支援</a:t>
            </a:r>
          </a:p>
        </p:txBody>
      </p:sp>
      <p:sp>
        <p:nvSpPr>
          <p:cNvPr id="29" name="円/楕円 28"/>
          <p:cNvSpPr/>
          <p:nvPr/>
        </p:nvSpPr>
        <p:spPr>
          <a:xfrm>
            <a:off x="7514644" y="1101735"/>
            <a:ext cx="1496322" cy="720000"/>
          </a:xfrm>
          <a:prstGeom prst="ellipse">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創業・ベンチャー</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支援</a:t>
            </a:r>
          </a:p>
        </p:txBody>
      </p:sp>
      <p:sp>
        <p:nvSpPr>
          <p:cNvPr id="30" name="円/楕円 29"/>
          <p:cNvSpPr/>
          <p:nvPr/>
        </p:nvSpPr>
        <p:spPr>
          <a:xfrm>
            <a:off x="7514643" y="5427664"/>
            <a:ext cx="1496322" cy="720000"/>
          </a:xfrm>
          <a:prstGeom prst="ellipse">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事業承継</a:t>
            </a:r>
            <a:endPar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支援</a:t>
            </a:r>
            <a:endPar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481929" y="580104"/>
            <a:ext cx="1005403" cy="584775"/>
          </a:xfrm>
          <a:prstGeom prst="rect">
            <a:avLst/>
          </a:prstGeom>
          <a:noFill/>
        </p:spPr>
        <p:txBody>
          <a:bodyPr wrap="none" rtlCol="0">
            <a:spAutoFit/>
          </a:bodyPr>
          <a:lstStyle/>
          <a:p>
            <a:pPr algn="ctr"/>
            <a:r>
              <a:rPr kumimoji="1" lang="ja-JP" altLang="en-US" sz="1600" b="1" dirty="0">
                <a:latin typeface="Meiryo UI" panose="020B0604030504040204" pitchFamily="50" charset="-128"/>
                <a:ea typeface="Meiryo UI" panose="020B0604030504040204" pitchFamily="50" charset="-128"/>
              </a:rPr>
              <a:t>中小企業</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のニーズ</a:t>
            </a:r>
          </a:p>
        </p:txBody>
      </p:sp>
      <p:sp>
        <p:nvSpPr>
          <p:cNvPr id="6" name="正方形/長方形 5"/>
          <p:cNvSpPr/>
          <p:nvPr/>
        </p:nvSpPr>
        <p:spPr>
          <a:xfrm>
            <a:off x="1758173" y="1161653"/>
            <a:ext cx="2826429" cy="600164"/>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　先端技術ビジネス創出支援</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大阪イノベーションハブ事業</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設備貸与・ベンチャーチャレンジ　　など</a:t>
            </a:r>
            <a:endParaRPr lang="en-US" altLang="ja-JP" sz="1100" dirty="0">
              <a:latin typeface="Meiryo UI" panose="020B0604030504040204" pitchFamily="50" charset="-128"/>
              <a:ea typeface="Meiryo UI" panose="020B0604030504040204" pitchFamily="50" charset="-128"/>
            </a:endParaRPr>
          </a:p>
        </p:txBody>
      </p:sp>
      <p:sp>
        <p:nvSpPr>
          <p:cNvPr id="7" name="二等辺三角形 6"/>
          <p:cNvSpPr/>
          <p:nvPr/>
        </p:nvSpPr>
        <p:spPr>
          <a:xfrm rot="5400000">
            <a:off x="5590978" y="1137735"/>
            <a:ext cx="720000" cy="648000"/>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二等辺三角形 31"/>
          <p:cNvSpPr/>
          <p:nvPr/>
        </p:nvSpPr>
        <p:spPr>
          <a:xfrm rot="5400000">
            <a:off x="5590978" y="5463664"/>
            <a:ext cx="720000" cy="648000"/>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二等辺三角形 32"/>
          <p:cNvSpPr/>
          <p:nvPr/>
        </p:nvSpPr>
        <p:spPr>
          <a:xfrm rot="5400000">
            <a:off x="5590978" y="6160662"/>
            <a:ext cx="720000" cy="648000"/>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5629615" y="1200125"/>
            <a:ext cx="1426994" cy="523220"/>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rPr>
              <a:t>成長を加速する</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支援機能の強化</a:t>
            </a:r>
          </a:p>
        </p:txBody>
      </p:sp>
      <p:sp>
        <p:nvSpPr>
          <p:cNvPr id="36" name="正方形/長方形 35"/>
          <p:cNvSpPr/>
          <p:nvPr/>
        </p:nvSpPr>
        <p:spPr>
          <a:xfrm>
            <a:off x="5612648" y="5530744"/>
            <a:ext cx="1952779" cy="523220"/>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rPr>
              <a:t>伴走型事業承継支援</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サービスのワンストップ化</a:t>
            </a:r>
          </a:p>
        </p:txBody>
      </p:sp>
      <p:sp>
        <p:nvSpPr>
          <p:cNvPr id="38" name="正方形/長方形 37"/>
          <p:cNvSpPr/>
          <p:nvPr/>
        </p:nvSpPr>
        <p:spPr>
          <a:xfrm>
            <a:off x="5625527" y="6246173"/>
            <a:ext cx="1786066" cy="523220"/>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rPr>
              <a:t>海外展開の支援強化</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在阪投資の機能追加</a:t>
            </a:r>
          </a:p>
        </p:txBody>
      </p:sp>
      <p:sp>
        <p:nvSpPr>
          <p:cNvPr id="40" name="正方形/長方形 39"/>
          <p:cNvSpPr/>
          <p:nvPr/>
        </p:nvSpPr>
        <p:spPr>
          <a:xfrm>
            <a:off x="1703787" y="3343828"/>
            <a:ext cx="3809146" cy="648000"/>
          </a:xfrm>
          <a:prstGeom prst="rect">
            <a:avLst/>
          </a:prstGeom>
          <a:solidFill>
            <a:schemeClr val="accent2">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1" name="ホームベース 40"/>
          <p:cNvSpPr/>
          <p:nvPr/>
        </p:nvSpPr>
        <p:spPr>
          <a:xfrm>
            <a:off x="348504" y="3319849"/>
            <a:ext cx="1409670" cy="648000"/>
          </a:xfrm>
          <a:prstGeom prst="homePlate">
            <a:avLst>
              <a:gd name="adj" fmla="val 33901"/>
            </a:avLst>
          </a:prstGeom>
          <a:ln w="28575">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商品力を</a:t>
            </a:r>
            <a:endParaRPr kumimoji="1"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強化したい</a:t>
            </a:r>
            <a:endParaRPr kumimoji="1" lang="ja-JP" altLang="en-US" sz="1400" b="1" dirty="0">
              <a:latin typeface="Meiryo UI" panose="020B0604030504040204" pitchFamily="50" charset="-128"/>
              <a:ea typeface="Meiryo UI" panose="020B0604030504040204" pitchFamily="50" charset="-128"/>
            </a:endParaRPr>
          </a:p>
        </p:txBody>
      </p:sp>
      <p:sp>
        <p:nvSpPr>
          <p:cNvPr id="39" name="円/楕円 38"/>
          <p:cNvSpPr/>
          <p:nvPr/>
        </p:nvSpPr>
        <p:spPr>
          <a:xfrm>
            <a:off x="4663625" y="1865185"/>
            <a:ext cx="792000" cy="1404000"/>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経営基盤支援</a:t>
            </a:r>
          </a:p>
        </p:txBody>
      </p:sp>
      <p:sp>
        <p:nvSpPr>
          <p:cNvPr id="44" name="円/楕円 43"/>
          <p:cNvSpPr/>
          <p:nvPr/>
        </p:nvSpPr>
        <p:spPr>
          <a:xfrm>
            <a:off x="4699625" y="1149664"/>
            <a:ext cx="720000" cy="624143"/>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資金</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rPr>
              <a:t>支援</a:t>
            </a:r>
          </a:p>
        </p:txBody>
      </p:sp>
      <p:sp>
        <p:nvSpPr>
          <p:cNvPr id="46" name="正方形/長方形 45"/>
          <p:cNvSpPr/>
          <p:nvPr/>
        </p:nvSpPr>
        <p:spPr>
          <a:xfrm>
            <a:off x="1758173" y="2622865"/>
            <a:ext cx="3015255" cy="600164"/>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　取引あっせん・</a:t>
            </a:r>
            <a:r>
              <a:rPr lang="en-US" altLang="ja-JP" sz="1100" dirty="0">
                <a:latin typeface="Meiryo UI" panose="020B0604030504040204" pitchFamily="50" charset="-128"/>
                <a:ea typeface="Meiryo UI" panose="020B0604030504040204" pitchFamily="50" charset="-128"/>
              </a:rPr>
              <a:t>B2B</a:t>
            </a:r>
            <a:r>
              <a:rPr lang="ja-JP" altLang="en-US" sz="1100" dirty="0">
                <a:latin typeface="Meiryo UI" panose="020B0604030504040204" pitchFamily="50" charset="-128"/>
                <a:ea typeface="Meiryo UI" panose="020B0604030504040204" pitchFamily="50" charset="-128"/>
              </a:rPr>
              <a:t>ネットワーク</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zh-TW" altLang="en-US" sz="1100" dirty="0">
                <a:latin typeface="Meiryo UI" panose="020B0604030504040204" pitchFamily="50" charset="-128"/>
                <a:ea typeface="Meiryo UI" panose="020B0604030504040204" pitchFamily="50" charset="-128"/>
              </a:rPr>
              <a:t>展示商談会</a:t>
            </a:r>
            <a:r>
              <a:rPr lang="ja-JP" altLang="en-US" sz="1100" dirty="0">
                <a:latin typeface="Meiryo UI" panose="020B0604030504040204" pitchFamily="50" charset="-128"/>
                <a:ea typeface="Meiryo UI" panose="020B0604030504040204" pitchFamily="50" charset="-128"/>
              </a:rPr>
              <a:t>・大型企業商談会</a:t>
            </a:r>
            <a:endParaRPr lang="en-US" altLang="zh-TW"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技術テーマ別商談会・バイヤーマッチング  など</a:t>
            </a:r>
            <a:endParaRPr lang="en-US" altLang="ja-JP" sz="1100" dirty="0">
              <a:latin typeface="Meiryo UI" panose="020B0604030504040204" pitchFamily="50" charset="-128"/>
              <a:ea typeface="Meiryo UI" panose="020B0604030504040204" pitchFamily="50" charset="-128"/>
            </a:endParaRPr>
          </a:p>
        </p:txBody>
      </p:sp>
      <p:sp>
        <p:nvSpPr>
          <p:cNvPr id="47" name="正方形/長方形 46"/>
          <p:cNvSpPr/>
          <p:nvPr/>
        </p:nvSpPr>
        <p:spPr>
          <a:xfrm>
            <a:off x="1758173" y="1893743"/>
            <a:ext cx="2519350" cy="600164"/>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　よろず支援拠点・下請取引適正化</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経営相談室・コンサルティング</a:t>
            </a:r>
            <a:endParaRPr lang="en-US" altLang="zh-TW"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セミナー、講座、あきんど塾　など</a:t>
            </a:r>
            <a:endParaRPr lang="en-US" altLang="ja-JP" sz="1100" dirty="0">
              <a:latin typeface="Meiryo UI" panose="020B0604030504040204" pitchFamily="50" charset="-128"/>
              <a:ea typeface="Meiryo UI" panose="020B0604030504040204" pitchFamily="50" charset="-128"/>
            </a:endParaRPr>
          </a:p>
        </p:txBody>
      </p:sp>
      <p:sp>
        <p:nvSpPr>
          <p:cNvPr id="48" name="正方形/長方形 47"/>
          <p:cNvSpPr/>
          <p:nvPr/>
        </p:nvSpPr>
        <p:spPr>
          <a:xfrm>
            <a:off x="1758173" y="5487582"/>
            <a:ext cx="2519350" cy="600164"/>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　プッシュ型事業承継支援</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事業承継なんでも相談室</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セミナー、講座　など</a:t>
            </a:r>
            <a:endParaRPr lang="en-US" altLang="ja-JP" sz="1100" dirty="0">
              <a:latin typeface="Meiryo UI" panose="020B0604030504040204" pitchFamily="50" charset="-128"/>
              <a:ea typeface="Meiryo UI" panose="020B0604030504040204" pitchFamily="50" charset="-128"/>
            </a:endParaRPr>
          </a:p>
        </p:txBody>
      </p:sp>
      <p:sp>
        <p:nvSpPr>
          <p:cNvPr id="49" name="正方形/長方形 48"/>
          <p:cNvSpPr/>
          <p:nvPr/>
        </p:nvSpPr>
        <p:spPr>
          <a:xfrm>
            <a:off x="1758173" y="3385746"/>
            <a:ext cx="2519350" cy="600164"/>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　</a:t>
            </a:r>
            <a:r>
              <a:rPr lang="zh-TW" altLang="en-US" sz="1100" dirty="0">
                <a:latin typeface="Meiryo UI" panose="020B0604030504040204" pitchFamily="50" charset="-128"/>
                <a:ea typeface="Meiryo UI" panose="020B0604030504040204" pitchFamily="50" charset="-128"/>
              </a:rPr>
              <a:t>産学官連携推進事業費</a:t>
            </a:r>
            <a:endParaRPr lang="en-US" altLang="zh-TW"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モニター会・マーケティングセミナー</a:t>
            </a:r>
            <a:endParaRPr lang="en-US" altLang="zh-TW"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クリエイティブ産業創出　など</a:t>
            </a:r>
            <a:endParaRPr lang="en-US" altLang="ja-JP" sz="1100" dirty="0">
              <a:latin typeface="Meiryo UI" panose="020B0604030504040204" pitchFamily="50" charset="-128"/>
              <a:ea typeface="Meiryo UI" panose="020B0604030504040204" pitchFamily="50" charset="-128"/>
            </a:endParaRPr>
          </a:p>
        </p:txBody>
      </p:sp>
      <p:sp>
        <p:nvSpPr>
          <p:cNvPr id="50" name="正方形/長方形 49"/>
          <p:cNvSpPr/>
          <p:nvPr/>
        </p:nvSpPr>
        <p:spPr>
          <a:xfrm>
            <a:off x="1758173" y="4769449"/>
            <a:ext cx="2519350" cy="600164"/>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　おおさか地域産業資源活用サポート</a:t>
            </a:r>
            <a:endParaRPr lang="en-US" altLang="zh-TW"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大阪トップランナー育成</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ロボットテクノロジー産業振興</a:t>
            </a:r>
            <a:endParaRPr lang="en-US" altLang="ja-JP" sz="1100" dirty="0">
              <a:latin typeface="Meiryo UI" panose="020B0604030504040204" pitchFamily="50" charset="-128"/>
              <a:ea typeface="Meiryo UI" panose="020B0604030504040204" pitchFamily="50" charset="-128"/>
            </a:endParaRPr>
          </a:p>
        </p:txBody>
      </p:sp>
      <p:sp>
        <p:nvSpPr>
          <p:cNvPr id="51" name="正方形/長方形 50"/>
          <p:cNvSpPr/>
          <p:nvPr/>
        </p:nvSpPr>
        <p:spPr>
          <a:xfrm>
            <a:off x="1758173" y="6218322"/>
            <a:ext cx="2941451" cy="600164"/>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　国際ビジネスサポートセンター</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海外での展示会・個別商談会の開催</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海外ビジネスセミナー、講座、交流会　など</a:t>
            </a:r>
            <a:endParaRPr lang="en-US" altLang="ja-JP" sz="1100" dirty="0">
              <a:latin typeface="Meiryo UI" panose="020B0604030504040204" pitchFamily="50" charset="-128"/>
              <a:ea typeface="Meiryo UI" panose="020B0604030504040204" pitchFamily="50" charset="-128"/>
            </a:endParaRPr>
          </a:p>
        </p:txBody>
      </p:sp>
      <p:cxnSp>
        <p:nvCxnSpPr>
          <p:cNvPr id="52" name="直線コネクタ 51"/>
          <p:cNvCxnSpPr/>
          <p:nvPr/>
        </p:nvCxnSpPr>
        <p:spPr>
          <a:xfrm flipV="1">
            <a:off x="288302" y="540910"/>
            <a:ext cx="86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1701639" y="4037144"/>
            <a:ext cx="3809146" cy="648000"/>
          </a:xfrm>
          <a:prstGeom prst="rect">
            <a:avLst/>
          </a:prstGeom>
          <a:solidFill>
            <a:schemeClr val="accent2">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54" name="ホームベース 53"/>
          <p:cNvSpPr/>
          <p:nvPr/>
        </p:nvSpPr>
        <p:spPr>
          <a:xfrm>
            <a:off x="346356" y="4013165"/>
            <a:ext cx="1409670" cy="648000"/>
          </a:xfrm>
          <a:prstGeom prst="homePlate">
            <a:avLst>
              <a:gd name="adj" fmla="val 33901"/>
            </a:avLst>
          </a:prstGeom>
          <a:ln w="28575">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人材を</a:t>
            </a:r>
            <a:endParaRPr kumimoji="1"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確保したい</a:t>
            </a:r>
            <a:endParaRPr kumimoji="1" lang="ja-JP" altLang="en-US" sz="1400" b="1" dirty="0">
              <a:latin typeface="Meiryo UI" panose="020B0604030504040204" pitchFamily="50" charset="-128"/>
              <a:ea typeface="Meiryo UI" panose="020B0604030504040204" pitchFamily="50" charset="-128"/>
            </a:endParaRPr>
          </a:p>
        </p:txBody>
      </p:sp>
      <p:sp>
        <p:nvSpPr>
          <p:cNvPr id="55" name="正方形/長方形 54"/>
          <p:cNvSpPr/>
          <p:nvPr/>
        </p:nvSpPr>
        <p:spPr>
          <a:xfrm>
            <a:off x="1758173" y="4079062"/>
            <a:ext cx="2519350" cy="600164"/>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　高度プロフェッショナル人材事業</a:t>
            </a:r>
            <a:endParaRPr lang="en-US" altLang="zh-TW"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ものづくり人材育成支援センター</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中核人材確保スキーム事業</a:t>
            </a:r>
            <a:endParaRPr lang="en-US" altLang="ja-JP" sz="1100" dirty="0">
              <a:latin typeface="Meiryo UI" panose="020B0604030504040204" pitchFamily="50" charset="-128"/>
              <a:ea typeface="Meiryo UI" panose="020B0604030504040204" pitchFamily="50" charset="-128"/>
            </a:endParaRPr>
          </a:p>
        </p:txBody>
      </p:sp>
      <p:sp>
        <p:nvSpPr>
          <p:cNvPr id="42" name="円/楕円 41"/>
          <p:cNvSpPr/>
          <p:nvPr/>
        </p:nvSpPr>
        <p:spPr>
          <a:xfrm>
            <a:off x="4663625" y="3385747"/>
            <a:ext cx="792000" cy="1983866"/>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経営革新支援</a:t>
            </a:r>
          </a:p>
        </p:txBody>
      </p:sp>
      <p:sp>
        <p:nvSpPr>
          <p:cNvPr id="43" name="円/楕円 42"/>
          <p:cNvSpPr/>
          <p:nvPr/>
        </p:nvSpPr>
        <p:spPr>
          <a:xfrm>
            <a:off x="4110149" y="4061001"/>
            <a:ext cx="720000" cy="624143"/>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人材</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rPr>
              <a:t>支援</a:t>
            </a:r>
          </a:p>
        </p:txBody>
      </p:sp>
    </p:spTree>
    <p:extLst>
      <p:ext uri="{BB962C8B-B14F-4D97-AF65-F5344CB8AC3E}">
        <p14:creationId xmlns:p14="http://schemas.microsoft.com/office/powerpoint/2010/main" val="3448853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コネクタ 11"/>
          <p:cNvCxnSpPr/>
          <p:nvPr/>
        </p:nvCxnSpPr>
        <p:spPr>
          <a:xfrm flipV="1">
            <a:off x="958005" y="732904"/>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6821742" y="6473988"/>
            <a:ext cx="2057400" cy="365125"/>
          </a:xfrm>
        </p:spPr>
        <p:txBody>
          <a:bodyPr/>
          <a:lstStyle/>
          <a:p>
            <a:fld id="{5242FE4B-FE65-4246-A1F4-B3D4680A4CEF}" type="slidenum">
              <a:rPr kumimoji="1" lang="ja-JP" altLang="en-US" smtClean="0"/>
              <a:t>15</a:t>
            </a:fld>
            <a:endParaRPr kumimoji="1" lang="ja-JP" altLang="en-US"/>
          </a:p>
        </p:txBody>
      </p:sp>
      <p:sp>
        <p:nvSpPr>
          <p:cNvPr id="5" name="テキスト ボックス 4"/>
          <p:cNvSpPr txBox="1"/>
          <p:nvPr/>
        </p:nvSpPr>
        <p:spPr>
          <a:xfrm>
            <a:off x="2302577" y="209377"/>
            <a:ext cx="5687776"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大阪における国際</a:t>
            </a:r>
            <a:r>
              <a:rPr kumimoji="1" lang="ja-JP" altLang="en-US" sz="2000" b="1" dirty="0" smtClean="0">
                <a:latin typeface="Meiryo UI" panose="020B0604030504040204" pitchFamily="50" charset="-128"/>
                <a:ea typeface="Meiryo UI" panose="020B0604030504040204" pitchFamily="50" charset="-128"/>
              </a:rPr>
              <a:t>ビジネス支援サービスの</a:t>
            </a:r>
            <a:r>
              <a:rPr kumimoji="1" lang="ja-JP" altLang="en-US" sz="2000" b="1" dirty="0">
                <a:latin typeface="Meiryo UI" panose="020B0604030504040204" pitchFamily="50" charset="-128"/>
                <a:ea typeface="Meiryo UI" panose="020B0604030504040204" pitchFamily="50" charset="-128"/>
              </a:rPr>
              <a:t>現状と課題</a:t>
            </a:r>
          </a:p>
        </p:txBody>
      </p:sp>
      <p:sp>
        <p:nvSpPr>
          <p:cNvPr id="6" name="正方形/長方形 5"/>
          <p:cNvSpPr/>
          <p:nvPr/>
        </p:nvSpPr>
        <p:spPr>
          <a:xfrm>
            <a:off x="403779" y="820532"/>
            <a:ext cx="8475363" cy="2031325"/>
          </a:xfrm>
          <a:prstGeom prst="rect">
            <a:avLst/>
          </a:prstGeom>
        </p:spPr>
        <p:txBody>
          <a:bodyPr wrap="square">
            <a:spAutoFit/>
          </a:bodyPr>
          <a:lstStyle/>
          <a:p>
            <a:pPr marL="171450" indent="-1714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大阪府、大阪市をはじめ、大阪商工会議所やＪＥＴＲＯ、中小機構などが中小企業の海外ビジネス展開支援が成長促進に重要との観点から、各種の事業を実施しているが、各支援団体には、それぞれ強みや弱みがあり、相互補完的な施策体系が出来ていない。（ユーザー目線に立って、各支援事業をサプライチェーン化する必要がある）</a:t>
            </a:r>
            <a:endParaRPr lang="en-US" altLang="ja-JP" sz="14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ja-JP" altLang="en-US" sz="9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①　</a:t>
            </a:r>
            <a:r>
              <a:rPr lang="ja-JP" altLang="en-US" sz="1400" b="1" dirty="0">
                <a:latin typeface="Meiryo UI" panose="020B0604030504040204" pitchFamily="50" charset="-128"/>
                <a:ea typeface="Meiryo UI" panose="020B0604030504040204" pitchFamily="50" charset="-128"/>
              </a:rPr>
              <a:t>各支援事業がバラバラなので、企業側に十分に浸透・利用されていない。</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②　</a:t>
            </a:r>
            <a:r>
              <a:rPr lang="ja-JP" altLang="en-US" sz="1400" b="1" dirty="0">
                <a:latin typeface="Meiryo UI" panose="020B0604030504040204" pitchFamily="50" charset="-128"/>
                <a:ea typeface="Meiryo UI" panose="020B0604030504040204" pitchFamily="50" charset="-128"/>
              </a:rPr>
              <a:t>各事業対象や支援レベルが異なるので、一体的展開、施策の一元化されていない。</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相談者の依頼内容や利用者の支援ニーズに沿って、支援機関をたらい回しにされる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③　</a:t>
            </a:r>
            <a:r>
              <a:rPr lang="ja-JP" altLang="en-US" sz="1400" b="1" dirty="0">
                <a:latin typeface="Meiryo UI" panose="020B0604030504040204" pitchFamily="50" charset="-128"/>
                <a:ea typeface="Meiryo UI" panose="020B0604030504040204" pitchFamily="50" charset="-128"/>
              </a:rPr>
              <a:t>最大の支援ニーズは海外販路の開拓・拡大なのに、最後まで面倒を見てくれない。</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途中で支援が終わる。フォローアップがない。伴走型支援ニーズに対応していない</a:t>
            </a:r>
          </a:p>
        </p:txBody>
      </p:sp>
      <p:graphicFrame>
        <p:nvGraphicFramePr>
          <p:cNvPr id="7" name="表 6"/>
          <p:cNvGraphicFramePr>
            <a:graphicFrameLocks noGrp="1"/>
          </p:cNvGraphicFramePr>
          <p:nvPr>
            <p:extLst>
              <p:ext uri="{D42A27DB-BD31-4B8C-83A1-F6EECF244321}">
                <p14:modId xmlns:p14="http://schemas.microsoft.com/office/powerpoint/2010/main" val="3135093972"/>
              </p:ext>
            </p:extLst>
          </p:nvPr>
        </p:nvGraphicFramePr>
        <p:xfrm>
          <a:off x="480882" y="2873837"/>
          <a:ext cx="8398260" cy="3634740"/>
        </p:xfrm>
        <a:graphic>
          <a:graphicData uri="http://schemas.openxmlformats.org/drawingml/2006/table">
            <a:tbl>
              <a:tblPr firstRow="1" bandRow="1">
                <a:tableStyleId>{5940675A-B579-460E-94D1-54222C63F5DA}</a:tableStyleId>
              </a:tblPr>
              <a:tblGrid>
                <a:gridCol w="1149668">
                  <a:extLst>
                    <a:ext uri="{9D8B030D-6E8A-4147-A177-3AD203B41FA5}">
                      <a16:colId xmlns:a16="http://schemas.microsoft.com/office/drawing/2014/main" val="20000"/>
                    </a:ext>
                  </a:extLst>
                </a:gridCol>
                <a:gridCol w="720314">
                  <a:extLst>
                    <a:ext uri="{9D8B030D-6E8A-4147-A177-3AD203B41FA5}">
                      <a16:colId xmlns:a16="http://schemas.microsoft.com/office/drawing/2014/main" val="20001"/>
                    </a:ext>
                  </a:extLst>
                </a:gridCol>
                <a:gridCol w="720314">
                  <a:extLst>
                    <a:ext uri="{9D8B030D-6E8A-4147-A177-3AD203B41FA5}">
                      <a16:colId xmlns:a16="http://schemas.microsoft.com/office/drawing/2014/main" val="20002"/>
                    </a:ext>
                  </a:extLst>
                </a:gridCol>
                <a:gridCol w="720314">
                  <a:extLst>
                    <a:ext uri="{9D8B030D-6E8A-4147-A177-3AD203B41FA5}">
                      <a16:colId xmlns:a16="http://schemas.microsoft.com/office/drawing/2014/main" val="20003"/>
                    </a:ext>
                  </a:extLst>
                </a:gridCol>
                <a:gridCol w="720314">
                  <a:extLst>
                    <a:ext uri="{9D8B030D-6E8A-4147-A177-3AD203B41FA5}">
                      <a16:colId xmlns:a16="http://schemas.microsoft.com/office/drawing/2014/main" val="20004"/>
                    </a:ext>
                  </a:extLst>
                </a:gridCol>
                <a:gridCol w="4367336">
                  <a:extLst>
                    <a:ext uri="{9D8B030D-6E8A-4147-A177-3AD203B41FA5}">
                      <a16:colId xmlns:a16="http://schemas.microsoft.com/office/drawing/2014/main" val="20005"/>
                    </a:ext>
                  </a:extLst>
                </a:gridCol>
              </a:tblGrid>
              <a:tr h="243295">
                <a:tc rowSpan="2">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nchor="ctr">
                    <a:solidFill>
                      <a:srgbClr val="FFFF00"/>
                    </a:solidFill>
                  </a:tcPr>
                </a:tc>
                <a:tc gridSpan="4">
                  <a:txBody>
                    <a:bodyPr/>
                    <a:lstStyle/>
                    <a:p>
                      <a:pPr algn="ctr"/>
                      <a:r>
                        <a:rPr kumimoji="1" lang="ja-JP" altLang="en-US" sz="1200" b="1" dirty="0">
                          <a:latin typeface="Meiryo UI" panose="020B0604030504040204" pitchFamily="50" charset="-128"/>
                          <a:ea typeface="Meiryo UI" panose="020B0604030504040204" pitchFamily="50" charset="-128"/>
                        </a:rPr>
                        <a:t>サービス領域</a:t>
                      </a:r>
                    </a:p>
                  </a:txBody>
                  <a:tcPr anchor="ctr">
                    <a:solidFill>
                      <a:srgbClr val="FFFF00"/>
                    </a:solidFill>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rowSpan="2">
                  <a:txBody>
                    <a:bodyPr/>
                    <a:lstStyle/>
                    <a:p>
                      <a:pPr algn="ctr"/>
                      <a:r>
                        <a:rPr kumimoji="1" lang="ja-JP" altLang="en-US" sz="1100" b="1" dirty="0">
                          <a:latin typeface="Meiryo UI" panose="020B0604030504040204" pitchFamily="50" charset="-128"/>
                          <a:ea typeface="Meiryo UI" panose="020B0604030504040204" pitchFamily="50" charset="-128"/>
                        </a:rPr>
                        <a:t>評価と課題</a:t>
                      </a:r>
                    </a:p>
                  </a:txBody>
                  <a:tcPr anchor="ctr">
                    <a:solidFill>
                      <a:srgbClr val="FFFF00"/>
                    </a:solidFill>
                  </a:tcPr>
                </a:tc>
                <a:extLst>
                  <a:ext uri="{0D108BD9-81ED-4DB2-BD59-A6C34878D82A}">
                    <a16:rowId xmlns:a16="http://schemas.microsoft.com/office/drawing/2014/main" val="10000"/>
                  </a:ext>
                </a:extLst>
              </a:tr>
              <a:tr h="243295">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b="1" dirty="0">
                          <a:latin typeface="Meiryo UI" panose="020B0604030504040204" pitchFamily="50" charset="-128"/>
                          <a:ea typeface="Meiryo UI" panose="020B0604030504040204" pitchFamily="50" charset="-128"/>
                        </a:rPr>
                        <a:t>情報提供</a:t>
                      </a:r>
                    </a:p>
                  </a:txBody>
                  <a:tcPr anchor="ctr">
                    <a:solidFill>
                      <a:srgbClr val="FFFF00"/>
                    </a:solidFill>
                  </a:tcPr>
                </a:tc>
                <a:tc>
                  <a:txBody>
                    <a:bodyPr/>
                    <a:lstStyle/>
                    <a:p>
                      <a:pPr algn="ctr"/>
                      <a:r>
                        <a:rPr kumimoji="1" lang="ja-JP" altLang="en-US" sz="1050" b="1" dirty="0">
                          <a:latin typeface="Meiryo UI" panose="020B0604030504040204" pitchFamily="50" charset="-128"/>
                          <a:ea typeface="Meiryo UI" panose="020B0604030504040204" pitchFamily="50" charset="-128"/>
                        </a:rPr>
                        <a:t>助言支援</a:t>
                      </a:r>
                    </a:p>
                  </a:txBody>
                  <a:tcPr anchor="ctr">
                    <a:solidFill>
                      <a:srgbClr val="FFFF00"/>
                    </a:solidFill>
                  </a:tcPr>
                </a:tc>
                <a:tc>
                  <a:txBody>
                    <a:bodyPr/>
                    <a:lstStyle/>
                    <a:p>
                      <a:pPr algn="ctr"/>
                      <a:r>
                        <a:rPr kumimoji="1" lang="ja-JP" altLang="en-US" sz="1050" b="1" dirty="0">
                          <a:latin typeface="Meiryo UI" panose="020B0604030504040204" pitchFamily="50" charset="-128"/>
                          <a:ea typeface="Meiryo UI" panose="020B0604030504040204" pitchFamily="50" charset="-128"/>
                        </a:rPr>
                        <a:t>計画策定</a:t>
                      </a:r>
                    </a:p>
                  </a:txBody>
                  <a:tcPr anchor="ctr">
                    <a:solidFill>
                      <a:srgbClr val="FFFF00"/>
                    </a:solidFill>
                  </a:tcPr>
                </a:tc>
                <a:tc>
                  <a:txBody>
                    <a:bodyPr/>
                    <a:lstStyle/>
                    <a:p>
                      <a:pPr algn="ctr"/>
                      <a:r>
                        <a:rPr kumimoji="1" lang="ja-JP" altLang="en-US" sz="1050" b="1" dirty="0">
                          <a:latin typeface="Meiryo UI" panose="020B0604030504040204" pitchFamily="50" charset="-128"/>
                          <a:ea typeface="Meiryo UI" panose="020B0604030504040204" pitchFamily="50" charset="-128"/>
                        </a:rPr>
                        <a:t>フォロー</a:t>
                      </a:r>
                    </a:p>
                  </a:txBody>
                  <a:tcPr anchor="ctr">
                    <a:solidFill>
                      <a:srgbClr val="FFFF00"/>
                    </a:solidFill>
                  </a:tcPr>
                </a:tc>
                <a:tc vMerge="1">
                  <a:txBody>
                    <a:bodyPr/>
                    <a:lstStyle/>
                    <a:p>
                      <a:pPr algn="l"/>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243295">
                <a:tc>
                  <a:txBody>
                    <a:bodyPr/>
                    <a:lstStyle/>
                    <a:p>
                      <a:r>
                        <a:rPr kumimoji="1" lang="ja-JP" altLang="en-US" sz="1200" dirty="0">
                          <a:latin typeface="Meiryo UI" panose="020B0604030504040204" pitchFamily="50" charset="-128"/>
                          <a:ea typeface="Meiryo UI" panose="020B0604030504040204" pitchFamily="50" charset="-128"/>
                        </a:rPr>
                        <a:t>行政（府市）</a:t>
                      </a:r>
                    </a:p>
                  </a:txBody>
                  <a:tcPr anchor="ct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tc>
                <a:tc>
                  <a:txBody>
                    <a:bodyPr/>
                    <a:lstStyle/>
                    <a:p>
                      <a:pPr lvl="0" algn="dist">
                        <a:lnSpc>
                          <a:spcPct val="150000"/>
                        </a:lnSpc>
                      </a:pP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100" dirty="0">
                          <a:latin typeface="Meiryo UI" panose="020B0604030504040204" pitchFamily="50" charset="-128"/>
                          <a:ea typeface="Meiryo UI" panose="020B0604030504040204" pitchFamily="50" charset="-128"/>
                        </a:rPr>
                        <a:t>中小企業の海外支援の経験少なく、個社支援に不適当。</a:t>
                      </a:r>
                    </a:p>
                    <a:p>
                      <a:pPr marL="171450" indent="-171450" algn="l">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行政は、都市間外交のほか、大阪への投資誘致支援策やビジネス環境等の情報発信など都市魅力や競争力を高める面的支援に注力すべき</a:t>
                      </a:r>
                    </a:p>
                  </a:txBody>
                  <a:tcPr anchor="ctr"/>
                </a:tc>
                <a:extLst>
                  <a:ext uri="{0D108BD9-81ED-4DB2-BD59-A6C34878D82A}">
                    <a16:rowId xmlns:a16="http://schemas.microsoft.com/office/drawing/2014/main" val="10002"/>
                  </a:ext>
                </a:extLst>
              </a:tr>
              <a:tr h="243295">
                <a:tc>
                  <a:txBody>
                    <a:bodyPr/>
                    <a:lstStyle/>
                    <a:p>
                      <a:r>
                        <a:rPr kumimoji="1" lang="ja-JP" altLang="en-US" sz="1200" dirty="0">
                          <a:latin typeface="Meiryo UI" panose="020B0604030504040204" pitchFamily="50" charset="-128"/>
                          <a:ea typeface="Meiryo UI" panose="020B0604030504040204" pitchFamily="50" charset="-128"/>
                        </a:rPr>
                        <a:t>産振機構</a:t>
                      </a:r>
                    </a:p>
                  </a:txBody>
                  <a:tcPr anchor="ct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tc>
                <a:tc>
                  <a:txBody>
                    <a:bodyPr/>
                    <a:lstStyle/>
                    <a:p>
                      <a:pPr algn="l"/>
                      <a:r>
                        <a:rPr kumimoji="1" lang="ja-JP" altLang="en-US" sz="1100" dirty="0">
                          <a:latin typeface="Meiryo UI" panose="020B0604030504040204" pitchFamily="50" charset="-128"/>
                          <a:ea typeface="Meiryo UI" panose="020B0604030504040204" pitchFamily="50" charset="-128"/>
                        </a:rPr>
                        <a:t>海外ビジネス相談以外の支援事業は質・量とも過少。</a:t>
                      </a:r>
                      <a:endParaRPr kumimoji="1" lang="en-US" altLang="ja-JP" sz="1100" dirty="0">
                        <a:latin typeface="Meiryo UI" panose="020B0604030504040204" pitchFamily="50" charset="-128"/>
                        <a:ea typeface="Meiryo UI" panose="020B0604030504040204" pitchFamily="50" charset="-128"/>
                      </a:endParaRPr>
                    </a:p>
                    <a:p>
                      <a:pPr marL="171450" indent="-171450" algn="l">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府市事業の移管や</a:t>
                      </a:r>
                      <a:r>
                        <a:rPr kumimoji="1" lang="en-US" altLang="ja-JP" sz="1100" dirty="0">
                          <a:latin typeface="Meiryo UI" panose="020B0604030504040204" pitchFamily="50" charset="-128"/>
                          <a:ea typeface="Meiryo UI" panose="020B0604030504040204" pitchFamily="50" charset="-128"/>
                        </a:rPr>
                        <a:t>MOBIO</a:t>
                      </a:r>
                      <a:r>
                        <a:rPr kumimoji="1" lang="ja-JP" altLang="en-US" sz="1100" dirty="0">
                          <a:latin typeface="Meiryo UI" panose="020B0604030504040204" pitchFamily="50" charset="-128"/>
                          <a:ea typeface="Meiryo UI" panose="020B0604030504040204" pitchFamily="50" charset="-128"/>
                        </a:rPr>
                        <a:t>との連携が必要</a:t>
                      </a:r>
                    </a:p>
                  </a:txBody>
                  <a:tcPr anchor="ctr"/>
                </a:tc>
                <a:extLst>
                  <a:ext uri="{0D108BD9-81ED-4DB2-BD59-A6C34878D82A}">
                    <a16:rowId xmlns:a16="http://schemas.microsoft.com/office/drawing/2014/main" val="10003"/>
                  </a:ext>
                </a:extLst>
              </a:tr>
              <a:tr h="243295">
                <a:tc>
                  <a:txBody>
                    <a:bodyPr/>
                    <a:lstStyle/>
                    <a:p>
                      <a:r>
                        <a:rPr kumimoji="1" lang="ja-JP" altLang="en-US" sz="1200" dirty="0">
                          <a:latin typeface="Meiryo UI" panose="020B0604030504040204" pitchFamily="50" charset="-128"/>
                          <a:ea typeface="Meiryo UI" panose="020B0604030504040204" pitchFamily="50" charset="-128"/>
                        </a:rPr>
                        <a:t>大商</a:t>
                      </a:r>
                    </a:p>
                  </a:txBody>
                  <a:tcPr anchor="ct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tc>
                <a:tc>
                  <a:txBody>
                    <a:bodyPr/>
                    <a:lstStyle/>
                    <a:p>
                      <a:pPr lvl="0" algn="dist">
                        <a:lnSpc>
                          <a:spcPct val="150000"/>
                        </a:lnSpc>
                      </a:pP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lvl="0" algn="dist">
                        <a:lnSpc>
                          <a:spcPct val="150000"/>
                        </a:lnSpc>
                      </a:pP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100" dirty="0">
                          <a:latin typeface="Meiryo UI" panose="020B0604030504040204" pitchFamily="50" charset="-128"/>
                          <a:ea typeface="Meiryo UI" panose="020B0604030504040204" pitchFamily="50" charset="-128"/>
                        </a:rPr>
                        <a:t>世界的ネットワークと２万会員のデータを基にした海外ビジネス支援に強み。</a:t>
                      </a:r>
                    </a:p>
                    <a:p>
                      <a:pPr marL="171450" indent="-171450" algn="l">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セミナーやイベントの集客力はあるが、個別の支援ニーズには対応できない</a:t>
                      </a:r>
                    </a:p>
                  </a:txBody>
                  <a:tcPr anchor="ctr"/>
                </a:tc>
                <a:extLst>
                  <a:ext uri="{0D108BD9-81ED-4DB2-BD59-A6C34878D82A}">
                    <a16:rowId xmlns:a16="http://schemas.microsoft.com/office/drawing/2014/main" val="10004"/>
                  </a:ext>
                </a:extLst>
              </a:tr>
              <a:tr h="243295">
                <a:tc>
                  <a:txBody>
                    <a:bodyPr/>
                    <a:lstStyle/>
                    <a:p>
                      <a:r>
                        <a:rPr kumimoji="1" lang="en-US" altLang="ja-JP" sz="1200" dirty="0">
                          <a:latin typeface="Meiryo UI" panose="020B0604030504040204" pitchFamily="50" charset="-128"/>
                          <a:ea typeface="Meiryo UI" panose="020B0604030504040204" pitchFamily="50" charset="-128"/>
                        </a:rPr>
                        <a:t>IBPC</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tc>
                <a:tc>
                  <a:txBody>
                    <a:bodyPr/>
                    <a:lstStyle/>
                    <a:p>
                      <a:pPr algn="l"/>
                      <a:r>
                        <a:rPr kumimoji="1" lang="ja-JP" altLang="en-US" sz="1100" dirty="0">
                          <a:latin typeface="Meiryo UI" panose="020B0604030504040204" pitchFamily="50" charset="-128"/>
                          <a:ea typeface="Meiryo UI" panose="020B0604030504040204" pitchFamily="50" charset="-128"/>
                        </a:rPr>
                        <a:t>提携先</a:t>
                      </a:r>
                      <a:r>
                        <a:rPr kumimoji="1" lang="en-US" altLang="ja-JP" sz="1100" dirty="0">
                          <a:latin typeface="Meiryo UI" panose="020B0604030504040204" pitchFamily="50" charset="-128"/>
                          <a:ea typeface="Meiryo UI" panose="020B0604030504040204" pitchFamily="50" charset="-128"/>
                        </a:rPr>
                        <a:t>13</a:t>
                      </a:r>
                      <a:r>
                        <a:rPr kumimoji="1" lang="ja-JP" altLang="en-US" sz="1100" dirty="0">
                          <a:latin typeface="Meiryo UI" panose="020B0604030504040204" pitchFamily="50" charset="-128"/>
                          <a:ea typeface="Meiryo UI" panose="020B0604030504040204" pitchFamily="50" charset="-128"/>
                        </a:rPr>
                        <a:t>都市</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大阪市内企業が主な支援対象で、事業の広がりがない。</a:t>
                      </a:r>
                      <a:endParaRPr kumimoji="1" lang="en-US" altLang="ja-JP" sz="1100" dirty="0">
                        <a:latin typeface="Meiryo UI" panose="020B0604030504040204" pitchFamily="50" charset="-128"/>
                        <a:ea typeface="Meiryo UI" panose="020B0604030504040204" pitchFamily="50" charset="-128"/>
                      </a:endParaRPr>
                    </a:p>
                    <a:p>
                      <a:pPr algn="l"/>
                      <a:r>
                        <a:rPr kumimoji="1" lang="ja-JP" altLang="en-US" sz="1100" dirty="0">
                          <a:latin typeface="Meiryo UI" panose="020B0604030504040204" pitchFamily="50" charset="-128"/>
                          <a:ea typeface="Meiryo UI" panose="020B0604030504040204" pitchFamily="50" charset="-128"/>
                        </a:rPr>
                        <a:t>海外支援対象地域も年間３都市程度と少なく、支援の継続性が保てない。</a:t>
                      </a:r>
                    </a:p>
                  </a:txBody>
                  <a:tcPr anchor="ctr"/>
                </a:tc>
                <a:extLst>
                  <a:ext uri="{0D108BD9-81ED-4DB2-BD59-A6C34878D82A}">
                    <a16:rowId xmlns:a16="http://schemas.microsoft.com/office/drawing/2014/main" val="10005"/>
                  </a:ext>
                </a:extLst>
              </a:tr>
              <a:tr h="243295">
                <a:tc>
                  <a:txBody>
                    <a:bodyPr/>
                    <a:lstStyle/>
                    <a:p>
                      <a:r>
                        <a:rPr kumimoji="1" lang="ja-JP" altLang="en-US" sz="1100" dirty="0">
                          <a:latin typeface="Meiryo UI" panose="020B0604030504040204" pitchFamily="50" charset="-128"/>
                          <a:ea typeface="Meiryo UI" panose="020B0604030504040204" pitchFamily="50" charset="-128"/>
                        </a:rPr>
                        <a:t>中小機構</a:t>
                      </a:r>
                    </a:p>
                  </a:txBody>
                  <a:tcPr anchor="ctr"/>
                </a:tc>
                <a:tc>
                  <a:txBody>
                    <a:bodyPr/>
                    <a:lstStyle/>
                    <a:p>
                      <a:pPr lvl="0" algn="dist">
                        <a:lnSpc>
                          <a:spcPct val="150000"/>
                        </a:lnSpc>
                      </a:pP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tc>
                <a:tc>
                  <a:txBody>
                    <a:bodyPr/>
                    <a:lstStyle/>
                    <a:p>
                      <a:pPr algn="l"/>
                      <a:r>
                        <a:rPr kumimoji="1" lang="ja-JP" altLang="en-US" sz="1100" dirty="0">
                          <a:latin typeface="Meiryo UI" panose="020B0604030504040204" pitchFamily="50" charset="-128"/>
                          <a:ea typeface="Meiryo UI" panose="020B0604030504040204" pitchFamily="50" charset="-128"/>
                        </a:rPr>
                        <a:t>まだ海外事業は知名度が低く、国内での</a:t>
                      </a:r>
                      <a:r>
                        <a:rPr kumimoji="1" lang="en-US" altLang="ja-JP" sz="1100" dirty="0">
                          <a:latin typeface="Meiryo UI" panose="020B0604030504040204" pitchFamily="50" charset="-128"/>
                          <a:ea typeface="Meiryo UI" panose="020B0604030504040204" pitchFamily="50" charset="-128"/>
                        </a:rPr>
                        <a:t>F/S</a:t>
                      </a:r>
                      <a:r>
                        <a:rPr kumimoji="1" lang="ja-JP" altLang="en-US" sz="1100" dirty="0">
                          <a:latin typeface="Meiryo UI" panose="020B0604030504040204" pitchFamily="50" charset="-128"/>
                          <a:ea typeface="Meiryo UI" panose="020B0604030504040204" pitchFamily="50" charset="-128"/>
                        </a:rPr>
                        <a:t>策定等の企業支援に留まる。</a:t>
                      </a:r>
                    </a:p>
                  </a:txBody>
                  <a:tcPr anchor="ctr"/>
                </a:tc>
                <a:extLst>
                  <a:ext uri="{0D108BD9-81ED-4DB2-BD59-A6C34878D82A}">
                    <a16:rowId xmlns:a16="http://schemas.microsoft.com/office/drawing/2014/main" val="10006"/>
                  </a:ext>
                </a:extLst>
              </a:tr>
              <a:tr h="243295">
                <a:tc>
                  <a:txBody>
                    <a:bodyPr/>
                    <a:lstStyle/>
                    <a:p>
                      <a:r>
                        <a:rPr kumimoji="1" lang="en-US" altLang="ja-JP" sz="1100" dirty="0">
                          <a:latin typeface="Meiryo UI" panose="020B0604030504040204" pitchFamily="50" charset="-128"/>
                          <a:ea typeface="Meiryo UI" panose="020B0604030504040204" pitchFamily="50" charset="-128"/>
                        </a:rPr>
                        <a:t>O-BIC</a:t>
                      </a:r>
                      <a:endParaRPr kumimoji="1" lang="ja-JP" altLang="en-US" sz="1100" dirty="0">
                        <a:latin typeface="Meiryo UI" panose="020B0604030504040204" pitchFamily="50" charset="-128"/>
                        <a:ea typeface="Meiryo UI" panose="020B0604030504040204" pitchFamily="50" charset="-128"/>
                      </a:endParaRPr>
                    </a:p>
                  </a:txBody>
                  <a:tcPr anchor="ctr">
                    <a:solidFill>
                      <a:schemeClr val="accent1">
                        <a:lumMod val="60000"/>
                        <a:lumOff val="40000"/>
                      </a:schemeClr>
                    </a:solidFill>
                  </a:tcP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solidFill>
                      <a:schemeClr val="accent1">
                        <a:lumMod val="60000"/>
                        <a:lumOff val="40000"/>
                      </a:schemeClr>
                    </a:solidFill>
                  </a:tcP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solidFill>
                      <a:schemeClr val="accent1">
                        <a:lumMod val="60000"/>
                        <a:lumOff val="40000"/>
                      </a:schemeClr>
                    </a:solidFill>
                  </a:tcP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solidFill>
                      <a:schemeClr val="accent1">
                        <a:lumMod val="60000"/>
                        <a:lumOff val="40000"/>
                      </a:schemeClr>
                    </a:solidFill>
                  </a:tcPr>
                </a:tc>
                <a:tc>
                  <a:txBody>
                    <a:bodyPr/>
                    <a:lstStyle/>
                    <a:p>
                      <a:pPr lvl="0" algn="dist">
                        <a:lnSpc>
                          <a:spcPct val="150000"/>
                        </a:lnSpc>
                      </a:pPr>
                      <a:r>
                        <a:rPr kumimoji="1" lang="ja-JP" altLang="en-US" sz="1400" dirty="0">
                          <a:latin typeface="Meiryo UI" panose="020B0604030504040204" pitchFamily="50" charset="-128"/>
                          <a:ea typeface="Meiryo UI" panose="020B0604030504040204" pitchFamily="50" charset="-128"/>
                        </a:rPr>
                        <a:t>△</a:t>
                      </a:r>
                    </a:p>
                  </a:txBody>
                  <a:tcPr anchor="ctr">
                    <a:solidFill>
                      <a:schemeClr val="accent1">
                        <a:lumMod val="60000"/>
                        <a:lumOff val="40000"/>
                      </a:schemeClr>
                    </a:solidFill>
                  </a:tcPr>
                </a:tc>
                <a:tc>
                  <a:txBody>
                    <a:bodyPr/>
                    <a:lstStyle/>
                    <a:p>
                      <a:pPr algn="l"/>
                      <a:r>
                        <a:rPr kumimoji="1" lang="ja-JP" altLang="en-US" sz="1100" dirty="0">
                          <a:latin typeface="Meiryo UI" panose="020B0604030504040204" pitchFamily="50" charset="-128"/>
                          <a:ea typeface="Meiryo UI" panose="020B0604030504040204" pitchFamily="50" charset="-128"/>
                        </a:rPr>
                        <a:t>インバウンド（企業誘致）主体だが、アウトバウンドも扱う必要性が高い</a:t>
                      </a:r>
                      <a:endParaRPr kumimoji="1" lang="en-US" altLang="ja-JP" sz="1100" dirty="0">
                        <a:latin typeface="Meiryo UI" panose="020B0604030504040204" pitchFamily="50" charset="-128"/>
                        <a:ea typeface="Meiryo UI" panose="020B0604030504040204" pitchFamily="50" charset="-128"/>
                      </a:endParaRPr>
                    </a:p>
                  </a:txBody>
                  <a:tcPr anchor="ctr">
                    <a:solidFill>
                      <a:schemeClr val="accent1">
                        <a:lumMod val="60000"/>
                        <a:lumOff val="40000"/>
                      </a:schemeClr>
                    </a:solidFill>
                  </a:tcPr>
                </a:tc>
                <a:extLst>
                  <a:ext uri="{0D108BD9-81ED-4DB2-BD59-A6C34878D82A}">
                    <a16:rowId xmlns:a16="http://schemas.microsoft.com/office/drawing/2014/main" val="10008"/>
                  </a:ext>
                </a:extLst>
              </a:tr>
              <a:tr h="243295">
                <a:tc>
                  <a:txBody>
                    <a:bodyPr/>
                    <a:lstStyle/>
                    <a:p>
                      <a:r>
                        <a:rPr kumimoji="1" lang="en-US" altLang="ja-JP" sz="1100" dirty="0">
                          <a:solidFill>
                            <a:schemeClr val="bg1"/>
                          </a:solidFill>
                          <a:latin typeface="Meiryo UI" panose="020B0604030504040204" pitchFamily="50" charset="-128"/>
                          <a:ea typeface="Meiryo UI" panose="020B0604030504040204" pitchFamily="50" charset="-128"/>
                        </a:rPr>
                        <a:t>JETRO</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anchor="ctr">
                    <a:solidFill>
                      <a:schemeClr val="tx2"/>
                    </a:solidFill>
                  </a:tcPr>
                </a:tc>
                <a:tc>
                  <a:txBody>
                    <a:bodyPr/>
                    <a:lstStyle/>
                    <a:p>
                      <a:pPr lvl="0" algn="dist">
                        <a:lnSpc>
                          <a:spcPct val="150000"/>
                        </a:lnSpc>
                      </a:pPr>
                      <a:r>
                        <a:rPr kumimoji="1" lang="ja-JP" altLang="en-US" sz="1400" dirty="0">
                          <a:solidFill>
                            <a:schemeClr val="bg1"/>
                          </a:solidFill>
                          <a:latin typeface="Meiryo UI" panose="020B0604030504040204" pitchFamily="50" charset="-128"/>
                          <a:ea typeface="Meiryo UI" panose="020B0604030504040204" pitchFamily="50" charset="-128"/>
                        </a:rPr>
                        <a:t>○</a:t>
                      </a:r>
                    </a:p>
                  </a:txBody>
                  <a:tcPr anchor="ctr">
                    <a:solidFill>
                      <a:schemeClr val="tx2"/>
                    </a:solidFill>
                  </a:tcPr>
                </a:tc>
                <a:tc>
                  <a:txBody>
                    <a:bodyPr/>
                    <a:lstStyle/>
                    <a:p>
                      <a:pPr lvl="0" algn="dist">
                        <a:lnSpc>
                          <a:spcPct val="150000"/>
                        </a:lnSpc>
                      </a:pPr>
                      <a:r>
                        <a:rPr kumimoji="1" lang="ja-JP" altLang="en-US" sz="1400" dirty="0">
                          <a:solidFill>
                            <a:schemeClr val="bg1"/>
                          </a:solidFill>
                          <a:latin typeface="Meiryo UI" panose="020B0604030504040204" pitchFamily="50" charset="-128"/>
                          <a:ea typeface="Meiryo UI" panose="020B0604030504040204" pitchFamily="50" charset="-128"/>
                        </a:rPr>
                        <a:t>○</a:t>
                      </a:r>
                    </a:p>
                  </a:txBody>
                  <a:tcPr anchor="ctr">
                    <a:solidFill>
                      <a:schemeClr val="tx2"/>
                    </a:solidFill>
                  </a:tcPr>
                </a:tc>
                <a:tc>
                  <a:txBody>
                    <a:bodyPr/>
                    <a:lstStyle/>
                    <a:p>
                      <a:pPr lvl="0" algn="dist">
                        <a:lnSpc>
                          <a:spcPct val="150000"/>
                        </a:lnSpc>
                      </a:pPr>
                      <a:r>
                        <a:rPr kumimoji="1" lang="ja-JP" altLang="en-US" sz="1400" dirty="0">
                          <a:solidFill>
                            <a:schemeClr val="bg1"/>
                          </a:solidFill>
                          <a:latin typeface="Meiryo UI" panose="020B0604030504040204" pitchFamily="50" charset="-128"/>
                          <a:ea typeface="Meiryo UI" panose="020B0604030504040204" pitchFamily="50" charset="-128"/>
                        </a:rPr>
                        <a:t>○</a:t>
                      </a:r>
                    </a:p>
                  </a:txBody>
                  <a:tcPr anchor="ctr">
                    <a:solidFill>
                      <a:schemeClr val="tx2"/>
                    </a:solidFill>
                  </a:tcPr>
                </a:tc>
                <a:tc>
                  <a:txBody>
                    <a:bodyPr/>
                    <a:lstStyle/>
                    <a:p>
                      <a:pPr lvl="0" algn="dist">
                        <a:lnSpc>
                          <a:spcPct val="150000"/>
                        </a:lnSpc>
                      </a:pPr>
                      <a:r>
                        <a:rPr kumimoji="1" lang="ja-JP" altLang="en-US" sz="1400" dirty="0">
                          <a:solidFill>
                            <a:schemeClr val="bg1"/>
                          </a:solidFill>
                          <a:latin typeface="Meiryo UI" panose="020B0604030504040204" pitchFamily="50" charset="-128"/>
                          <a:ea typeface="Meiryo UI" panose="020B0604030504040204" pitchFamily="50" charset="-128"/>
                        </a:rPr>
                        <a:t>△</a:t>
                      </a:r>
                    </a:p>
                  </a:txBody>
                  <a:tcPr anchor="ctr">
                    <a:solidFill>
                      <a:schemeClr val="tx2"/>
                    </a:solidFill>
                  </a:tcPr>
                </a:tc>
                <a:tc>
                  <a:txBody>
                    <a:bodyPr/>
                    <a:lstStyle/>
                    <a:p>
                      <a:pPr algn="l"/>
                      <a:r>
                        <a:rPr kumimoji="1" lang="ja-JP" altLang="en-US" sz="1100" dirty="0">
                          <a:solidFill>
                            <a:schemeClr val="bg1"/>
                          </a:solidFill>
                          <a:latin typeface="Meiryo UI" panose="020B0604030504040204" pitchFamily="50" charset="-128"/>
                          <a:ea typeface="Meiryo UI" panose="020B0604030504040204" pitchFamily="50" charset="-128"/>
                        </a:rPr>
                        <a:t>豊富な予算で、全国レベルの画一的な支援施策を、中堅企業メインで展開</a:t>
                      </a:r>
                    </a:p>
                  </a:txBody>
                  <a:tcPr anchor="ctr">
                    <a:solidFill>
                      <a:schemeClr val="tx2"/>
                    </a:solidFill>
                  </a:tcPr>
                </a:tc>
                <a:extLst>
                  <a:ext uri="{0D108BD9-81ED-4DB2-BD59-A6C34878D82A}">
                    <a16:rowId xmlns:a16="http://schemas.microsoft.com/office/drawing/2014/main" val="10007"/>
                  </a:ext>
                </a:extLst>
              </a:tr>
            </a:tbl>
          </a:graphicData>
        </a:graphic>
      </p:graphicFrame>
      <p:sp>
        <p:nvSpPr>
          <p:cNvPr id="9" name="円/楕円 8"/>
          <p:cNvSpPr/>
          <p:nvPr/>
        </p:nvSpPr>
        <p:spPr>
          <a:xfrm>
            <a:off x="306354" y="120904"/>
            <a:ext cx="1476000" cy="612000"/>
          </a:xfrm>
          <a:prstGeom prst="ellipse">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重点１／</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国際化支援</a:t>
            </a:r>
          </a:p>
        </p:txBody>
      </p:sp>
      <p:sp>
        <p:nvSpPr>
          <p:cNvPr id="8" name="角丸四角形 7"/>
          <p:cNvSpPr/>
          <p:nvPr/>
        </p:nvSpPr>
        <p:spPr>
          <a:xfrm>
            <a:off x="7799142" y="1918026"/>
            <a:ext cx="1080000" cy="216000"/>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海外展開支援</a:t>
            </a:r>
            <a:endParaRPr kumimoji="1" lang="en-US" altLang="ja-JP" sz="1100" dirty="0">
              <a:latin typeface="Meiryo UI" panose="020B0604030504040204" pitchFamily="50" charset="-128"/>
              <a:ea typeface="Meiryo UI" panose="020B0604030504040204" pitchFamily="50" charset="-128"/>
            </a:endParaRPr>
          </a:p>
        </p:txBody>
      </p:sp>
      <p:sp>
        <p:nvSpPr>
          <p:cNvPr id="10" name="角丸四角形 9"/>
          <p:cNvSpPr/>
          <p:nvPr/>
        </p:nvSpPr>
        <p:spPr>
          <a:xfrm>
            <a:off x="7799142" y="2200211"/>
            <a:ext cx="1080000" cy="216000"/>
          </a:xfrm>
          <a:prstGeom prst="round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対大阪投資</a:t>
            </a:r>
            <a:endParaRPr kumimoji="1" lang="en-US" altLang="ja-JP" sz="1100" dirty="0">
              <a:latin typeface="Meiryo UI" panose="020B0604030504040204" pitchFamily="50" charset="-128"/>
              <a:ea typeface="Meiryo UI" panose="020B0604030504040204" pitchFamily="50" charset="-128"/>
            </a:endParaRPr>
          </a:p>
        </p:txBody>
      </p:sp>
      <p:sp>
        <p:nvSpPr>
          <p:cNvPr id="11" name="角丸四角形 10"/>
          <p:cNvSpPr/>
          <p:nvPr/>
        </p:nvSpPr>
        <p:spPr>
          <a:xfrm>
            <a:off x="7799142" y="2475907"/>
            <a:ext cx="1080000" cy="216000"/>
          </a:xfrm>
          <a:prstGeom prst="round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両方</a:t>
            </a:r>
          </a:p>
        </p:txBody>
      </p:sp>
    </p:spTree>
    <p:extLst>
      <p:ext uri="{BB962C8B-B14F-4D97-AF65-F5344CB8AC3E}">
        <p14:creationId xmlns:p14="http://schemas.microsoft.com/office/powerpoint/2010/main" val="1035795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28637"/>
            <a:ext cx="2057400" cy="365125"/>
          </a:xfrm>
        </p:spPr>
        <p:txBody>
          <a:bodyPr/>
          <a:lstStyle/>
          <a:p>
            <a:fld id="{5242FE4B-FE65-4246-A1F4-B3D4680A4CEF}" type="slidenum">
              <a:rPr kumimoji="1" lang="ja-JP" altLang="en-US" smtClean="0"/>
              <a:t>16</a:t>
            </a:fld>
            <a:endParaRPr kumimoji="1" lang="ja-JP" altLang="en-US" dirty="0"/>
          </a:p>
        </p:txBody>
      </p:sp>
      <p:sp>
        <p:nvSpPr>
          <p:cNvPr id="7" name="円/楕円 6"/>
          <p:cNvSpPr/>
          <p:nvPr/>
        </p:nvSpPr>
        <p:spPr>
          <a:xfrm>
            <a:off x="589492" y="1576039"/>
            <a:ext cx="7485561" cy="505658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4" name="正方形/長方形 13"/>
          <p:cNvSpPr/>
          <p:nvPr/>
        </p:nvSpPr>
        <p:spPr>
          <a:xfrm>
            <a:off x="5363725" y="1715990"/>
            <a:ext cx="3668883" cy="13628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5" name="下矢印 14"/>
          <p:cNvSpPr/>
          <p:nvPr/>
        </p:nvSpPr>
        <p:spPr>
          <a:xfrm>
            <a:off x="3940885" y="1118504"/>
            <a:ext cx="717610" cy="567525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402362" y="1866054"/>
            <a:ext cx="3711272" cy="1154162"/>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＜対象利用者＞</a:t>
            </a:r>
            <a:r>
              <a:rPr kumimoji="1" lang="ja-JP" altLang="en-US" sz="1200" dirty="0">
                <a:latin typeface="Meiryo UI" panose="020B0604030504040204" pitchFamily="50" charset="-128"/>
                <a:ea typeface="Meiryo UI" panose="020B0604030504040204" pitchFamily="50" charset="-128"/>
              </a:rPr>
              <a:t>　全国の企業</a:t>
            </a:r>
            <a:r>
              <a:rPr kumimoji="1" lang="ja-JP" altLang="en-US" sz="1000" dirty="0">
                <a:latin typeface="Meiryo UI" panose="020B0604030504040204" pitchFamily="50" charset="-128"/>
                <a:ea typeface="Meiryo UI" panose="020B0604030504040204" pitchFamily="50" charset="-128"/>
              </a:rPr>
              <a:t>（海外展開／対大阪投資）</a:t>
            </a:r>
            <a:endParaRPr kumimoji="1" lang="en-US" altLang="ja-JP" sz="120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＜拠点＞</a:t>
            </a:r>
            <a:r>
              <a:rPr kumimoji="1" lang="ja-JP" altLang="en-US" sz="1200" dirty="0">
                <a:latin typeface="Meiryo UI" panose="020B0604030504040204" pitchFamily="50" charset="-128"/>
                <a:ea typeface="Meiryo UI" panose="020B0604030504040204" pitchFamily="50" charset="-128"/>
              </a:rPr>
              <a:t>　国内事務所約</a:t>
            </a:r>
            <a:r>
              <a:rPr kumimoji="1" lang="en-US" altLang="ja-JP" sz="1200" dirty="0">
                <a:latin typeface="Meiryo UI" panose="020B0604030504040204" pitchFamily="50" charset="-128"/>
                <a:ea typeface="Meiryo UI" panose="020B0604030504040204" pitchFamily="50" charset="-128"/>
              </a:rPr>
              <a:t>50</a:t>
            </a:r>
            <a:r>
              <a:rPr kumimoji="1" lang="ja-JP" altLang="en-US" sz="1200" dirty="0">
                <a:latin typeface="Meiryo UI" panose="020B0604030504040204" pitchFamily="50" charset="-128"/>
                <a:ea typeface="Meiryo UI" panose="020B0604030504040204" pitchFamily="50" charset="-128"/>
              </a:rPr>
              <a:t>箇所</a:t>
            </a:r>
            <a:r>
              <a:rPr lang="ja-JP" altLang="en-US" sz="1200" dirty="0">
                <a:latin typeface="Meiryo UI" panose="020B0604030504040204" pitchFamily="50" charset="-128"/>
                <a:ea typeface="Meiryo UI" panose="020B0604030504040204" pitchFamily="50" charset="-128"/>
              </a:rPr>
              <a:t>／海外事務所</a:t>
            </a:r>
            <a:r>
              <a:rPr kumimoji="1" lang="ja-JP" altLang="en-US" sz="1200" dirty="0">
                <a:latin typeface="Meiryo UI" panose="020B0604030504040204" pitchFamily="50" charset="-128"/>
                <a:ea typeface="Meiryo UI" panose="020B0604030504040204" pitchFamily="50" charset="-128"/>
              </a:rPr>
              <a:t>７０超</a:t>
            </a:r>
            <a:endParaRPr kumimoji="1" lang="en-US" altLang="ja-JP" sz="1200"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＜サービス内容＞</a:t>
            </a:r>
            <a:endParaRPr kumimoji="1" lang="en-US" altLang="ja-JP" sz="1200" b="1"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■貿易・・・　</a:t>
            </a:r>
            <a:r>
              <a:rPr lang="ja-JP" altLang="en-US" sz="1100" dirty="0">
                <a:latin typeface="Meiryo UI" panose="020B0604030504040204" pitchFamily="50" charset="-128"/>
                <a:ea typeface="Meiryo UI" panose="020B0604030504040204" pitchFamily="50" charset="-128"/>
              </a:rPr>
              <a:t>海外展示出展、製品データベース、現地情報</a:t>
            </a:r>
            <a:endParaRPr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■海外進出支援・・・　セミナー、計画策定、現地視察</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■外国企業誘致・・・　手続支援、オフィス紹介、インセンティブ</a:t>
            </a:r>
            <a:endParaRPr kumimoji="1" lang="en-US" altLang="ja-JP" sz="1100" dirty="0">
              <a:latin typeface="Meiryo UI" panose="020B0604030504040204" pitchFamily="50" charset="-128"/>
              <a:ea typeface="Meiryo UI" panose="020B0604030504040204" pitchFamily="50" charset="-128"/>
            </a:endParaRPr>
          </a:p>
        </p:txBody>
      </p:sp>
      <p:sp>
        <p:nvSpPr>
          <p:cNvPr id="17" name="正方形/長方形 16"/>
          <p:cNvSpPr/>
          <p:nvPr/>
        </p:nvSpPr>
        <p:spPr>
          <a:xfrm>
            <a:off x="337033" y="1767978"/>
            <a:ext cx="2851221" cy="12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角丸四角形 7"/>
          <p:cNvSpPr/>
          <p:nvPr/>
        </p:nvSpPr>
        <p:spPr>
          <a:xfrm>
            <a:off x="397552" y="1484404"/>
            <a:ext cx="2571898" cy="5040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国際ビジネスサポートセンター</a:t>
            </a:r>
            <a:endParaRPr kumimoji="1"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＜産振機構＞</a:t>
            </a:r>
            <a:endParaRPr kumimoji="1" lang="en-US" altLang="ja-JP" sz="1400" b="1" dirty="0">
              <a:latin typeface="Meiryo UI" panose="020B0604030504040204" pitchFamily="50" charset="-128"/>
              <a:ea typeface="Meiryo UI" panose="020B0604030504040204" pitchFamily="50" charset="-128"/>
            </a:endParaRPr>
          </a:p>
        </p:txBody>
      </p:sp>
      <p:sp>
        <p:nvSpPr>
          <p:cNvPr id="10" name="角丸四角形 9"/>
          <p:cNvSpPr/>
          <p:nvPr/>
        </p:nvSpPr>
        <p:spPr>
          <a:xfrm>
            <a:off x="5423412" y="1448026"/>
            <a:ext cx="2571898" cy="357518"/>
          </a:xfrm>
          <a:prstGeom prst="round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ja-JP" b="1" dirty="0">
                <a:solidFill>
                  <a:schemeClr val="bg1"/>
                </a:solidFill>
                <a:latin typeface="Meiryo UI" panose="020B0604030504040204" pitchFamily="50" charset="-128"/>
                <a:ea typeface="Meiryo UI" panose="020B0604030504040204" pitchFamily="50" charset="-128"/>
              </a:rPr>
              <a:t>JETRO</a:t>
            </a:r>
            <a:r>
              <a:rPr kumimoji="1" lang="ja-JP" altLang="en-US" b="1" dirty="0">
                <a:solidFill>
                  <a:schemeClr val="bg1"/>
                </a:solidFill>
                <a:latin typeface="Meiryo UI" panose="020B0604030504040204" pitchFamily="50" charset="-128"/>
                <a:ea typeface="Meiryo UI" panose="020B0604030504040204" pitchFamily="50" charset="-128"/>
              </a:rPr>
              <a:t>大阪</a:t>
            </a:r>
          </a:p>
        </p:txBody>
      </p:sp>
      <p:sp>
        <p:nvSpPr>
          <p:cNvPr id="25" name="正方形/長方形 24"/>
          <p:cNvSpPr/>
          <p:nvPr/>
        </p:nvSpPr>
        <p:spPr>
          <a:xfrm>
            <a:off x="5572859" y="3620296"/>
            <a:ext cx="3472628" cy="13628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endParaRPr>
          </a:p>
        </p:txBody>
      </p:sp>
      <p:sp>
        <p:nvSpPr>
          <p:cNvPr id="26" name="テキスト ボックス 25"/>
          <p:cNvSpPr txBox="1"/>
          <p:nvPr/>
        </p:nvSpPr>
        <p:spPr>
          <a:xfrm>
            <a:off x="5611495" y="3770360"/>
            <a:ext cx="3265638" cy="1154162"/>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＜対象利用者＞</a:t>
            </a:r>
            <a:r>
              <a:rPr kumimoji="1" lang="ja-JP" altLang="en-US" sz="1200" dirty="0">
                <a:latin typeface="Meiryo UI" panose="020B0604030504040204" pitchFamily="50" charset="-128"/>
                <a:ea typeface="Meiryo UI" panose="020B0604030504040204" pitchFamily="50" charset="-128"/>
              </a:rPr>
              <a:t>　大阪投資を検討する外国企業</a:t>
            </a:r>
            <a:endParaRPr kumimoji="1" lang="en-US" altLang="ja-JP" sz="120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＜拠点＞</a:t>
            </a:r>
            <a:r>
              <a:rPr kumimoji="1" lang="ja-JP" altLang="en-US" sz="1200" dirty="0">
                <a:latin typeface="Meiryo UI" panose="020B0604030504040204" pitchFamily="50" charset="-128"/>
                <a:ea typeface="Meiryo UI" panose="020B0604030504040204" pitchFamily="50" charset="-128"/>
              </a:rPr>
              <a:t>　大阪商工会議所内</a:t>
            </a:r>
            <a:endParaRPr kumimoji="1" lang="en-US" altLang="ja-JP" sz="1200"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＜サービス内容＞</a:t>
            </a:r>
            <a:endParaRPr kumimoji="1"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〇</a:t>
            </a:r>
            <a:r>
              <a:rPr kumimoji="1" lang="ja-JP" altLang="en-US" sz="1100" dirty="0">
                <a:latin typeface="Meiryo UI" panose="020B0604030504040204" pitchFamily="50" charset="-128"/>
                <a:ea typeface="Meiryo UI" panose="020B0604030504040204" pitchFamily="50" charset="-128"/>
              </a:rPr>
              <a:t>ビジネスパートナーの発掘</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〇</a:t>
            </a:r>
            <a:r>
              <a:rPr kumimoji="1" lang="ja-JP" altLang="en-US" sz="1100" dirty="0">
                <a:latin typeface="Meiryo UI" panose="020B0604030504040204" pitchFamily="50" charset="-128"/>
                <a:ea typeface="Meiryo UI" panose="020B0604030504040204" pitchFamily="50" charset="-128"/>
              </a:rPr>
              <a:t>不動産情報やインセンティブ情報の紹介</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〇</a:t>
            </a: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か国語による大阪情報の発信やセミナー紹介</a:t>
            </a:r>
            <a:endParaRPr lang="en-US" altLang="ja-JP" sz="1100" dirty="0">
              <a:latin typeface="Meiryo UI" panose="020B0604030504040204" pitchFamily="50" charset="-128"/>
              <a:ea typeface="Meiryo UI" panose="020B0604030504040204" pitchFamily="50" charset="-128"/>
            </a:endParaRPr>
          </a:p>
        </p:txBody>
      </p:sp>
      <p:sp>
        <p:nvSpPr>
          <p:cNvPr id="27" name="角丸四角形 26"/>
          <p:cNvSpPr/>
          <p:nvPr/>
        </p:nvSpPr>
        <p:spPr>
          <a:xfrm>
            <a:off x="5632544" y="3352332"/>
            <a:ext cx="3292517" cy="357518"/>
          </a:xfrm>
          <a:prstGeom prst="roundRect">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大阪外国企業誘致センター（</a:t>
            </a:r>
            <a:r>
              <a:rPr lang="en-US" altLang="ja-JP" sz="1400" b="1" dirty="0">
                <a:latin typeface="Meiryo UI" panose="020B0604030504040204" pitchFamily="50" charset="-128"/>
                <a:ea typeface="Meiryo UI" panose="020B0604030504040204" pitchFamily="50" charset="-128"/>
              </a:rPr>
              <a:t>O-BIC</a:t>
            </a:r>
            <a:r>
              <a:rPr lang="ja-JP" altLang="en-US" sz="1400" b="1" dirty="0">
                <a:latin typeface="Meiryo UI" panose="020B0604030504040204" pitchFamily="50" charset="-128"/>
                <a:ea typeface="Meiryo UI" panose="020B0604030504040204" pitchFamily="50" charset="-128"/>
              </a:rPr>
              <a:t>）</a:t>
            </a:r>
          </a:p>
        </p:txBody>
      </p:sp>
      <p:sp>
        <p:nvSpPr>
          <p:cNvPr id="29" name="正方形/長方形 28"/>
          <p:cNvSpPr/>
          <p:nvPr/>
        </p:nvSpPr>
        <p:spPr>
          <a:xfrm>
            <a:off x="5355490" y="5460448"/>
            <a:ext cx="2713227" cy="111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0" name="テキスト ボックス 29"/>
          <p:cNvSpPr txBox="1"/>
          <p:nvPr/>
        </p:nvSpPr>
        <p:spPr>
          <a:xfrm>
            <a:off x="5419885" y="5571875"/>
            <a:ext cx="2105063" cy="98488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＜対象利用者＞　全国の企業</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＜拠点＞　国内</a:t>
            </a:r>
            <a:r>
              <a:rPr kumimoji="1"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地域本部</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＜サービス内容＞</a:t>
            </a:r>
            <a:endParaRPr kumimoji="1" lang="en-US" altLang="ja-JP" sz="12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〇海外ビジネスナビ、無料相談</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〇海外展開戦略の策定等</a:t>
            </a:r>
          </a:p>
        </p:txBody>
      </p:sp>
      <p:sp>
        <p:nvSpPr>
          <p:cNvPr id="31" name="角丸四角形 30"/>
          <p:cNvSpPr/>
          <p:nvPr/>
        </p:nvSpPr>
        <p:spPr>
          <a:xfrm>
            <a:off x="5415177" y="5192484"/>
            <a:ext cx="2093208" cy="357518"/>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a:latin typeface="Meiryo UI" panose="020B0604030504040204" pitchFamily="50" charset="-128"/>
                <a:ea typeface="Meiryo UI" panose="020B0604030504040204" pitchFamily="50" charset="-128"/>
              </a:rPr>
              <a:t>中小機構</a:t>
            </a:r>
            <a:endParaRPr kumimoji="1" lang="ja-JP" altLang="en-US" b="1"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374894" y="1987466"/>
            <a:ext cx="2577950" cy="984885"/>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＜対象利用者＞</a:t>
            </a:r>
            <a:r>
              <a:rPr kumimoji="1" lang="ja-JP" altLang="en-US" sz="1200" dirty="0">
                <a:latin typeface="Meiryo UI" panose="020B0604030504040204" pitchFamily="50" charset="-128"/>
                <a:ea typeface="Meiryo UI" panose="020B0604030504040204" pitchFamily="50" charset="-128"/>
              </a:rPr>
              <a:t>　大阪府内の企業</a:t>
            </a:r>
            <a:endParaRPr kumimoji="1" lang="en-US" altLang="ja-JP" sz="120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＜対象国＞</a:t>
            </a:r>
            <a:r>
              <a:rPr kumimoji="1" lang="ja-JP" altLang="en-US" sz="1200" dirty="0">
                <a:latin typeface="Meiryo UI" panose="020B0604030504040204" pitchFamily="50" charset="-128"/>
                <a:ea typeface="Meiryo UI" panose="020B0604030504040204" pitchFamily="50" charset="-128"/>
              </a:rPr>
              <a:t>　アジアを中心とした各国</a:t>
            </a:r>
            <a:endParaRPr kumimoji="1" lang="en-US" altLang="ja-JP" sz="1200"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＜サービス内容＞</a:t>
            </a:r>
            <a:endParaRPr kumimoji="1"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〇コーディネーター（</a:t>
            </a:r>
            <a:r>
              <a:rPr lang="en-US" altLang="ja-JP" sz="1100" dirty="0">
                <a:latin typeface="Meiryo UI" panose="020B0604030504040204" pitchFamily="50" charset="-128"/>
                <a:ea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rPr>
              <a:t>名）による各種相談</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〇国際取引に関する専門家アドバイザー</a:t>
            </a:r>
            <a:endParaRPr lang="en-US" altLang="ja-JP" sz="1100" dirty="0">
              <a:latin typeface="Meiryo UI" panose="020B0604030504040204" pitchFamily="50" charset="-128"/>
              <a:ea typeface="Meiryo UI" panose="020B0604030504040204" pitchFamily="50" charset="-128"/>
            </a:endParaRPr>
          </a:p>
        </p:txBody>
      </p:sp>
      <p:sp>
        <p:nvSpPr>
          <p:cNvPr id="41" name="正方形/長方形 40"/>
          <p:cNvSpPr/>
          <p:nvPr/>
        </p:nvSpPr>
        <p:spPr>
          <a:xfrm>
            <a:off x="93376" y="3610957"/>
            <a:ext cx="2851221" cy="12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2" name="テキスト ボックス 41"/>
          <p:cNvSpPr txBox="1"/>
          <p:nvPr/>
        </p:nvSpPr>
        <p:spPr>
          <a:xfrm>
            <a:off x="131237" y="3843324"/>
            <a:ext cx="2744662" cy="984885"/>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＜対象利用者＞</a:t>
            </a:r>
            <a:r>
              <a:rPr kumimoji="1" lang="ja-JP" altLang="en-US" sz="1200" dirty="0">
                <a:latin typeface="Meiryo UI" panose="020B0604030504040204" pitchFamily="50" charset="-128"/>
                <a:ea typeface="Meiryo UI" panose="020B0604030504040204" pitchFamily="50" charset="-128"/>
              </a:rPr>
              <a:t>　大阪府内の企業</a:t>
            </a:r>
            <a:endParaRPr kumimoji="1" lang="en-US" altLang="ja-JP" sz="120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＜対象国＞</a:t>
            </a:r>
            <a:r>
              <a:rPr lang="ja-JP" altLang="en-US" sz="1200" dirty="0">
                <a:latin typeface="Meiryo UI" panose="020B0604030504040204" pitchFamily="50" charset="-128"/>
                <a:ea typeface="Meiryo UI" panose="020B0604030504040204" pitchFamily="50" charset="-128"/>
              </a:rPr>
              <a:t>　アジア</a:t>
            </a:r>
            <a:r>
              <a:rPr lang="en-US" altLang="ja-JP" sz="1200" dirty="0">
                <a:latin typeface="Meiryo UI" panose="020B0604030504040204" pitchFamily="50" charset="-128"/>
                <a:ea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rPr>
              <a:t>か国にサポートデスク</a:t>
            </a:r>
            <a:endParaRPr lang="en-US" altLang="ja-JP" sz="1200"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＜サービス内容＞</a:t>
            </a:r>
            <a:endParaRPr kumimoji="1"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〇国際ビジネス相談、現地出張支援</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〇取引候補先企業リストアップ</a:t>
            </a:r>
            <a:endParaRPr lang="en-US" altLang="ja-JP" sz="1100" dirty="0">
              <a:latin typeface="Meiryo UI" panose="020B0604030504040204" pitchFamily="50" charset="-128"/>
              <a:ea typeface="Meiryo UI" panose="020B0604030504040204" pitchFamily="50" charset="-128"/>
            </a:endParaRPr>
          </a:p>
        </p:txBody>
      </p:sp>
      <p:sp>
        <p:nvSpPr>
          <p:cNvPr id="43" name="正方形/長方形 42"/>
          <p:cNvSpPr/>
          <p:nvPr/>
        </p:nvSpPr>
        <p:spPr>
          <a:xfrm>
            <a:off x="308969" y="5293717"/>
            <a:ext cx="2910554" cy="142799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4" name="テキスト ボックス 43"/>
          <p:cNvSpPr txBox="1"/>
          <p:nvPr/>
        </p:nvSpPr>
        <p:spPr>
          <a:xfrm>
            <a:off x="367525" y="5500327"/>
            <a:ext cx="2672526" cy="1169551"/>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＜対象利用者＞</a:t>
            </a:r>
            <a:r>
              <a:rPr kumimoji="1" lang="ja-JP" altLang="en-US" sz="1200" dirty="0">
                <a:latin typeface="Meiryo UI" panose="020B0604030504040204" pitchFamily="50" charset="-128"/>
                <a:ea typeface="Meiryo UI" panose="020B0604030504040204" pitchFamily="50" charset="-128"/>
              </a:rPr>
              <a:t>　大阪市内の企業</a:t>
            </a:r>
            <a:endParaRPr kumimoji="1" lang="en-US" altLang="ja-JP" sz="120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＜対象国＞</a:t>
            </a:r>
            <a:r>
              <a:rPr lang="ja-JP" altLang="en-US" sz="1200" dirty="0">
                <a:latin typeface="Meiryo UI" panose="020B0604030504040204" pitchFamily="50" charset="-128"/>
                <a:ea typeface="Meiryo UI" panose="020B0604030504040204" pitchFamily="50" charset="-128"/>
              </a:rPr>
              <a:t>　大阪市が提携するアジアを</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中心とした</a:t>
            </a:r>
            <a:r>
              <a:rPr lang="en-US" altLang="ja-JP" sz="1200" dirty="0">
                <a:latin typeface="Meiryo UI" panose="020B0604030504040204" pitchFamily="50" charset="-128"/>
                <a:ea typeface="Meiryo UI" panose="020B0604030504040204" pitchFamily="50" charset="-128"/>
              </a:rPr>
              <a:t>13</a:t>
            </a:r>
            <a:r>
              <a:rPr lang="ja-JP" altLang="en-US" sz="1200" dirty="0">
                <a:latin typeface="Meiryo UI" panose="020B0604030504040204" pitchFamily="50" charset="-128"/>
                <a:ea typeface="Meiryo UI" panose="020B0604030504040204" pitchFamily="50" charset="-128"/>
              </a:rPr>
              <a:t>都市・地域</a:t>
            </a:r>
            <a:endParaRPr kumimoji="1" lang="en-US" altLang="ja-JP" sz="1200"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＜サービス内容＞</a:t>
            </a:r>
            <a:endParaRPr kumimoji="1"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〇無料相談、セミナー、講演会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〇海外見本市、海外商談会、ミッション派遣</a:t>
            </a:r>
            <a:endParaRPr lang="en-US" altLang="ja-JP" sz="1100" dirty="0">
              <a:latin typeface="Meiryo UI" panose="020B0604030504040204" pitchFamily="50" charset="-128"/>
              <a:ea typeface="Meiryo UI" panose="020B0604030504040204" pitchFamily="50" charset="-128"/>
            </a:endParaRPr>
          </a:p>
        </p:txBody>
      </p:sp>
      <p:sp>
        <p:nvSpPr>
          <p:cNvPr id="28" name="角丸四角形 27"/>
          <p:cNvSpPr/>
          <p:nvPr/>
        </p:nvSpPr>
        <p:spPr>
          <a:xfrm>
            <a:off x="357671" y="5125869"/>
            <a:ext cx="2426088" cy="3240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b="1" dirty="0">
                <a:latin typeface="Meiryo UI" panose="020B0604030504040204" pitchFamily="50" charset="-128"/>
                <a:ea typeface="Meiryo UI" panose="020B0604030504040204" pitchFamily="50" charset="-128"/>
              </a:rPr>
              <a:t>IBPC</a:t>
            </a:r>
            <a:r>
              <a:rPr lang="ja-JP" altLang="en-US" sz="1400" b="1" dirty="0">
                <a:latin typeface="Meiryo UI" panose="020B0604030504040204" pitchFamily="50" charset="-128"/>
                <a:ea typeface="Meiryo UI" panose="020B0604030504040204" pitchFamily="50" charset="-128"/>
              </a:rPr>
              <a:t>大阪（国際部）</a:t>
            </a:r>
            <a:endParaRPr kumimoji="1" lang="en-US" altLang="ja-JP" sz="1400" b="1" dirty="0">
              <a:latin typeface="Meiryo UI" panose="020B0604030504040204" pitchFamily="50" charset="-128"/>
              <a:ea typeface="Meiryo UI" panose="020B0604030504040204" pitchFamily="50" charset="-128"/>
            </a:endParaRPr>
          </a:p>
        </p:txBody>
      </p:sp>
      <p:sp>
        <p:nvSpPr>
          <p:cNvPr id="24" name="角丸四角形 23"/>
          <p:cNvSpPr/>
          <p:nvPr/>
        </p:nvSpPr>
        <p:spPr>
          <a:xfrm>
            <a:off x="158228" y="3282195"/>
            <a:ext cx="2421460" cy="5040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国際ビジネスサポートデスク</a:t>
            </a:r>
            <a:endParaRPr kumimoji="1"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＜大阪府＞</a:t>
            </a:r>
            <a:endParaRPr kumimoji="1" lang="en-US" altLang="ja-JP" sz="14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246171" y="784864"/>
            <a:ext cx="2094925" cy="531674"/>
          </a:xfrm>
          <a:prstGeom prst="bevel">
            <a:avLst/>
          </a:prstGeom>
          <a:solidFill>
            <a:schemeClr val="tx1">
              <a:lumMod val="50000"/>
              <a:lumOff val="5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000" b="1" dirty="0">
                <a:solidFill>
                  <a:schemeClr val="bg1"/>
                </a:solidFill>
                <a:latin typeface="Meiryo UI" panose="020B0604030504040204" pitchFamily="50" charset="-128"/>
                <a:ea typeface="Meiryo UI" panose="020B0604030504040204" pitchFamily="50" charset="-128"/>
              </a:rPr>
              <a:t>中小企業経営者</a:t>
            </a:r>
          </a:p>
        </p:txBody>
      </p:sp>
      <p:sp>
        <p:nvSpPr>
          <p:cNvPr id="45" name="角丸四角形 44"/>
          <p:cNvSpPr/>
          <p:nvPr/>
        </p:nvSpPr>
        <p:spPr>
          <a:xfrm>
            <a:off x="7884921" y="209405"/>
            <a:ext cx="1080000" cy="2160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海外展開支援</a:t>
            </a:r>
            <a:endParaRPr kumimoji="1" lang="en-US" altLang="ja-JP" sz="1100" dirty="0">
              <a:latin typeface="Meiryo UI" panose="020B0604030504040204" pitchFamily="50" charset="-128"/>
              <a:ea typeface="Meiryo UI" panose="020B0604030504040204" pitchFamily="50" charset="-128"/>
            </a:endParaRPr>
          </a:p>
        </p:txBody>
      </p:sp>
      <p:sp>
        <p:nvSpPr>
          <p:cNvPr id="46" name="角丸四角形 45"/>
          <p:cNvSpPr/>
          <p:nvPr/>
        </p:nvSpPr>
        <p:spPr>
          <a:xfrm>
            <a:off x="7884921" y="491590"/>
            <a:ext cx="1080000" cy="216000"/>
          </a:xfrm>
          <a:prstGeom prst="roundRect">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対大阪投資</a:t>
            </a:r>
            <a:endParaRPr kumimoji="1" lang="en-US" altLang="ja-JP" sz="1100" dirty="0">
              <a:latin typeface="Meiryo UI" panose="020B0604030504040204" pitchFamily="50" charset="-128"/>
              <a:ea typeface="Meiryo UI" panose="020B0604030504040204" pitchFamily="50" charset="-128"/>
            </a:endParaRPr>
          </a:p>
        </p:txBody>
      </p:sp>
      <p:sp>
        <p:nvSpPr>
          <p:cNvPr id="47" name="角丸四角形 46"/>
          <p:cNvSpPr/>
          <p:nvPr/>
        </p:nvSpPr>
        <p:spPr>
          <a:xfrm>
            <a:off x="7884921" y="767286"/>
            <a:ext cx="1080000" cy="216000"/>
          </a:xfrm>
          <a:prstGeom prst="round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両方</a:t>
            </a:r>
          </a:p>
        </p:txBody>
      </p:sp>
      <p:sp>
        <p:nvSpPr>
          <p:cNvPr id="2" name="テキスト ボックス 1"/>
          <p:cNvSpPr txBox="1"/>
          <p:nvPr/>
        </p:nvSpPr>
        <p:spPr>
          <a:xfrm>
            <a:off x="2043441" y="103983"/>
            <a:ext cx="4551900" cy="461665"/>
          </a:xfrm>
          <a:prstGeom prst="rect">
            <a:avLst/>
          </a:prstGeom>
          <a:noFill/>
          <a:ln>
            <a:noFill/>
          </a:ln>
        </p:spPr>
        <p:txBody>
          <a:bodyPr wrap="square" rtlCol="0">
            <a:spAutoFit/>
          </a:bodyPr>
          <a:lstStyle/>
          <a:p>
            <a:pPr algn="ctr"/>
            <a:r>
              <a:rPr kumimoji="1" lang="ja-JP" altLang="en-US" sz="2400" b="1" dirty="0">
                <a:latin typeface="Meiryo UI" panose="020B0604030504040204" pitchFamily="50" charset="-128"/>
                <a:ea typeface="Meiryo UI" panose="020B0604030504040204" pitchFamily="50" charset="-128"/>
              </a:rPr>
              <a:t>国際</a:t>
            </a:r>
            <a:r>
              <a:rPr lang="ja-JP" altLang="en-US" sz="2400" b="1" dirty="0">
                <a:latin typeface="Meiryo UI" panose="020B0604030504040204" pitchFamily="50" charset="-128"/>
                <a:ea typeface="Meiryo UI" panose="020B0604030504040204" pitchFamily="50" charset="-128"/>
              </a:rPr>
              <a:t>ビジネス</a:t>
            </a:r>
            <a:r>
              <a:rPr kumimoji="1" lang="ja-JP" altLang="en-US" sz="2400" b="1" dirty="0">
                <a:latin typeface="Meiryo UI" panose="020B0604030504040204" pitchFamily="50" charset="-128"/>
                <a:ea typeface="Meiryo UI" panose="020B0604030504040204" pitchFamily="50" charset="-128"/>
              </a:rPr>
              <a:t>支援のワンストップ化</a:t>
            </a:r>
          </a:p>
        </p:txBody>
      </p:sp>
      <p:sp>
        <p:nvSpPr>
          <p:cNvPr id="3" name="円/楕円 2"/>
          <p:cNvSpPr/>
          <p:nvPr/>
        </p:nvSpPr>
        <p:spPr>
          <a:xfrm>
            <a:off x="3364899" y="1832450"/>
            <a:ext cx="1869582" cy="4297894"/>
          </a:xfrm>
          <a:prstGeom prst="ellipse">
            <a:avLst/>
          </a:prstGeom>
          <a:solidFill>
            <a:schemeClr val="accent2"/>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504185" y="3327703"/>
            <a:ext cx="1584000" cy="1080000"/>
          </a:xfrm>
          <a:prstGeom prst="roundRect">
            <a:avLst/>
          </a:prstGeom>
          <a:solidFill>
            <a:schemeClr val="bg1">
              <a:alpha val="50000"/>
            </a:schemeClr>
          </a:solidFill>
        </p:spPr>
        <p:txBody>
          <a:bodyPr wrap="none" rtlCol="0" anchor="ctr" anchorCtr="0">
            <a:noAutofit/>
          </a:bodyPr>
          <a:lstStyle/>
          <a:p>
            <a:pPr algn="ctr"/>
            <a:r>
              <a:rPr kumimoji="1" lang="ja-JP" altLang="en-US" sz="1200" b="1" dirty="0">
                <a:latin typeface="Meiryo UI" panose="020B0604030504040204" pitchFamily="50" charset="-128"/>
                <a:ea typeface="Meiryo UI" panose="020B0604030504040204" pitchFamily="50" charset="-128"/>
              </a:rPr>
              <a:t>コンシェルジュ機能</a:t>
            </a:r>
            <a:endParaRPr kumimoji="1" lang="en-US" altLang="ja-JP" sz="1200" b="1" dirty="0">
              <a:latin typeface="Meiryo UI" panose="020B0604030504040204" pitchFamily="50" charset="-128"/>
              <a:ea typeface="Meiryo UI" panose="020B0604030504040204" pitchFamily="50" charset="-128"/>
            </a:endParaRPr>
          </a:p>
          <a:p>
            <a:pPr algn="ctr"/>
            <a:endParaRPr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相談窓口の一元化</a:t>
            </a:r>
            <a:endParaRPr kumimoji="1" lang="en-US" altLang="ja-JP" sz="1200" b="1" dirty="0">
              <a:latin typeface="Meiryo UI" panose="020B0604030504040204" pitchFamily="50" charset="-128"/>
              <a:ea typeface="Meiryo UI" panose="020B0604030504040204" pitchFamily="50" charset="-128"/>
            </a:endParaRPr>
          </a:p>
          <a:p>
            <a:pPr algn="ctr"/>
            <a:endParaRPr kumimoji="1" lang="en-US" altLang="ja-JP" sz="1200" b="1" dirty="0">
              <a:latin typeface="Meiryo UI" panose="020B0604030504040204" pitchFamily="50" charset="-128"/>
              <a:ea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rPr>
              <a:t>ホームページの一本化</a:t>
            </a:r>
            <a:endParaRPr lang="en-US" altLang="ja-JP" sz="12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451348" y="2473011"/>
            <a:ext cx="1664319" cy="584775"/>
          </a:xfrm>
          <a:prstGeom prst="rect">
            <a:avLst/>
          </a:prstGeom>
          <a:noFill/>
        </p:spPr>
        <p:txBody>
          <a:bodyPr wrap="square" rtlCol="0">
            <a:spAutoFit/>
          </a:bodyPr>
          <a:lstStyle/>
          <a:p>
            <a:pPr algn="ctr"/>
            <a:r>
              <a:rPr kumimoji="1" lang="ja-JP" altLang="en-US" sz="1600" b="1" dirty="0">
                <a:latin typeface="Meiryo UI" panose="020B0604030504040204" pitchFamily="50" charset="-128"/>
                <a:ea typeface="Meiryo UI" panose="020B0604030504040204" pitchFamily="50" charset="-128"/>
              </a:rPr>
              <a:t>国際支援の</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総合窓口に</a:t>
            </a:r>
          </a:p>
        </p:txBody>
      </p:sp>
      <p:pic>
        <p:nvPicPr>
          <p:cNvPr id="21" name="図 20"/>
          <p:cNvPicPr>
            <a:picLocks noChangeAspect="1"/>
          </p:cNvPicPr>
          <p:nvPr/>
        </p:nvPicPr>
        <p:blipFill rotWithShape="1">
          <a:blip r:embed="rId2"/>
          <a:srcRect b="7702"/>
          <a:stretch/>
        </p:blipFill>
        <p:spPr>
          <a:xfrm>
            <a:off x="3813890" y="4606153"/>
            <a:ext cx="971600" cy="636737"/>
          </a:xfrm>
          <a:prstGeom prst="rect">
            <a:avLst/>
          </a:prstGeom>
        </p:spPr>
      </p:pic>
      <p:sp>
        <p:nvSpPr>
          <p:cNvPr id="33" name="角丸四角形 32"/>
          <p:cNvSpPr/>
          <p:nvPr/>
        </p:nvSpPr>
        <p:spPr>
          <a:xfrm>
            <a:off x="3646509" y="1788935"/>
            <a:ext cx="1284951" cy="606801"/>
          </a:xfrm>
          <a:prstGeom prst="roundRect">
            <a:avLst/>
          </a:prstGeom>
          <a:solidFill>
            <a:schemeClr val="bg1"/>
          </a:solid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大阪産業局</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（仮称）</a:t>
            </a:r>
            <a:endParaRPr kumimoji="1" lang="en-US" altLang="ja-JP" sz="1600" b="1" dirty="0">
              <a:latin typeface="Meiryo UI" panose="020B0604030504040204" pitchFamily="50" charset="-128"/>
              <a:ea typeface="Meiryo UI" panose="020B0604030504040204" pitchFamily="50" charset="-128"/>
            </a:endParaRPr>
          </a:p>
        </p:txBody>
      </p:sp>
      <p:sp>
        <p:nvSpPr>
          <p:cNvPr id="36" name="下矢印 35"/>
          <p:cNvSpPr/>
          <p:nvPr/>
        </p:nvSpPr>
        <p:spPr>
          <a:xfrm rot="16200000">
            <a:off x="2956671" y="2177018"/>
            <a:ext cx="651296" cy="413798"/>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下矢印 36"/>
          <p:cNvSpPr/>
          <p:nvPr/>
        </p:nvSpPr>
        <p:spPr>
          <a:xfrm rot="16200000">
            <a:off x="2734906" y="4093333"/>
            <a:ext cx="651296" cy="413798"/>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下矢印 37"/>
          <p:cNvSpPr/>
          <p:nvPr/>
        </p:nvSpPr>
        <p:spPr>
          <a:xfrm rot="16200000">
            <a:off x="3005674" y="5858150"/>
            <a:ext cx="651296" cy="413798"/>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下矢印 38"/>
          <p:cNvSpPr/>
          <p:nvPr/>
        </p:nvSpPr>
        <p:spPr>
          <a:xfrm rot="5400000">
            <a:off x="4898947" y="2188837"/>
            <a:ext cx="651296" cy="413798"/>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下矢印 47"/>
          <p:cNvSpPr/>
          <p:nvPr/>
        </p:nvSpPr>
        <p:spPr>
          <a:xfrm rot="5400000">
            <a:off x="5103779" y="4062741"/>
            <a:ext cx="651296" cy="413798"/>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下矢印 48"/>
          <p:cNvSpPr/>
          <p:nvPr/>
        </p:nvSpPr>
        <p:spPr>
          <a:xfrm rot="5400000">
            <a:off x="4855141" y="5883228"/>
            <a:ext cx="651296" cy="413798"/>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コネクタ 39"/>
          <p:cNvCxnSpPr/>
          <p:nvPr/>
        </p:nvCxnSpPr>
        <p:spPr>
          <a:xfrm flipV="1">
            <a:off x="790578" y="668509"/>
            <a:ext cx="666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円/楕円 34"/>
          <p:cNvSpPr/>
          <p:nvPr/>
        </p:nvSpPr>
        <p:spPr>
          <a:xfrm>
            <a:off x="138927" y="56509"/>
            <a:ext cx="1476000" cy="612000"/>
          </a:xfrm>
          <a:prstGeom prst="ellipse">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重点１／</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国際化支援</a:t>
            </a:r>
          </a:p>
        </p:txBody>
      </p:sp>
    </p:spTree>
    <p:extLst>
      <p:ext uri="{BB962C8B-B14F-4D97-AF65-F5344CB8AC3E}">
        <p14:creationId xmlns:p14="http://schemas.microsoft.com/office/powerpoint/2010/main" val="1170780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756135" y="3249567"/>
            <a:ext cx="3814860" cy="3359331"/>
          </a:xfrm>
          <a:prstGeom prst="roundRect">
            <a:avLst>
              <a:gd name="adj" fmla="val 14532"/>
            </a:avLst>
          </a:prstGeom>
          <a:solidFill>
            <a:schemeClr val="accent4">
              <a:lumMod val="20000"/>
              <a:lumOff val="80000"/>
            </a:schemeClr>
          </a:solid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p:cNvSpPr/>
          <p:nvPr/>
        </p:nvSpPr>
        <p:spPr>
          <a:xfrm>
            <a:off x="631084" y="695977"/>
            <a:ext cx="8064960" cy="194668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１．海外支援コンソーシアム </a:t>
            </a:r>
            <a:r>
              <a:rPr lang="en-US" altLang="ja-JP" sz="1400" b="1" dirty="0">
                <a:latin typeface="Meiryo UI" panose="020B0604030504040204" pitchFamily="50" charset="-128"/>
                <a:ea typeface="Meiryo UI" panose="020B0604030504040204" pitchFamily="50" charset="-128"/>
              </a:rPr>
              <a:t>In OSAKA</a:t>
            </a: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新法人、大阪府、大阪市、大商、</a:t>
            </a:r>
            <a:r>
              <a:rPr lang="en-US" altLang="ja-JP" sz="1400" dirty="0">
                <a:latin typeface="Meiryo UI" panose="020B0604030504040204" pitchFamily="50" charset="-128"/>
                <a:ea typeface="Meiryo UI" panose="020B0604030504040204" pitchFamily="50" charset="-128"/>
              </a:rPr>
              <a:t>JETRO</a:t>
            </a:r>
            <a:r>
              <a:rPr lang="ja-JP" altLang="en-US" sz="1400" dirty="0" err="1">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IBPC</a:t>
            </a:r>
            <a:r>
              <a:rPr lang="ja-JP" altLang="en-US" sz="1400" dirty="0" err="1">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O-BIC</a:t>
            </a:r>
            <a:r>
              <a:rPr lang="ja-JP" altLang="en-US" sz="1400" dirty="0">
                <a:latin typeface="Meiryo UI" panose="020B0604030504040204" pitchFamily="50" charset="-128"/>
                <a:ea typeface="Meiryo UI" panose="020B0604030504040204" pitchFamily="50" charset="-128"/>
              </a:rPr>
              <a:t>などの国際化支援サービスを展開する諸機関が、オール大阪で、海外支援コンソーシアムを設立（新法人に事務局を設置）</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9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インバウンド等で海外との繋がりが増すなか、大阪が持つリソースを最大限に活かし、大阪の企業・経営者の国際化を後押しする機能を強化</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9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コンソーシアムでは、新法人が核となって海外進出や大阪投資に関する情報や窓口機能を一本化させ、海外支援サービスのワンストップ化を図る</a:t>
            </a:r>
          </a:p>
        </p:txBody>
      </p:sp>
      <p:graphicFrame>
        <p:nvGraphicFramePr>
          <p:cNvPr id="2" name="図表 1"/>
          <p:cNvGraphicFramePr/>
          <p:nvPr>
            <p:extLst>
              <p:ext uri="{D42A27DB-BD31-4B8C-83A1-F6EECF244321}">
                <p14:modId xmlns:p14="http://schemas.microsoft.com/office/powerpoint/2010/main" val="759398667"/>
              </p:ext>
            </p:extLst>
          </p:nvPr>
        </p:nvGraphicFramePr>
        <p:xfrm>
          <a:off x="2756135" y="3445001"/>
          <a:ext cx="3814859" cy="2983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正方形/長方形 3"/>
          <p:cNvSpPr/>
          <p:nvPr/>
        </p:nvSpPr>
        <p:spPr>
          <a:xfrm>
            <a:off x="3177488" y="2810895"/>
            <a:ext cx="2907271" cy="307777"/>
          </a:xfrm>
          <a:prstGeom prst="rect">
            <a:avLst/>
          </a:prstGeom>
        </p:spPr>
        <p:txBody>
          <a:bodyPr wrap="none">
            <a:spAutoFit/>
          </a:bodyPr>
          <a:lstStyle/>
          <a:p>
            <a:r>
              <a:rPr lang="ja-JP" altLang="en-US" sz="1400" b="1" dirty="0">
                <a:latin typeface="Meiryo UI" panose="020B0604030504040204" pitchFamily="50" charset="-128"/>
                <a:ea typeface="Meiryo UI" panose="020B0604030504040204" pitchFamily="50" charset="-128"/>
              </a:rPr>
              <a:t>海外支援コンソーシアム </a:t>
            </a:r>
            <a:r>
              <a:rPr lang="en-US" altLang="ja-JP" sz="1400" b="1" dirty="0">
                <a:latin typeface="Meiryo UI" panose="020B0604030504040204" pitchFamily="50" charset="-128"/>
                <a:ea typeface="Meiryo UI" panose="020B0604030504040204" pitchFamily="50" charset="-128"/>
              </a:rPr>
              <a:t>In OSAKA</a:t>
            </a:r>
          </a:p>
        </p:txBody>
      </p:sp>
      <p:sp>
        <p:nvSpPr>
          <p:cNvPr id="11" name="スライド番号プレースホルダー 10"/>
          <p:cNvSpPr>
            <a:spLocks noGrp="1"/>
          </p:cNvSpPr>
          <p:nvPr>
            <p:ph type="sldNum" sz="quarter" idx="12"/>
          </p:nvPr>
        </p:nvSpPr>
        <p:spPr>
          <a:xfrm>
            <a:off x="7086600" y="6490202"/>
            <a:ext cx="2057400" cy="365125"/>
          </a:xfrm>
        </p:spPr>
        <p:txBody>
          <a:bodyPr/>
          <a:lstStyle/>
          <a:p>
            <a:fld id="{5242FE4B-FE65-4246-A1F4-B3D4680A4CEF}" type="slidenum">
              <a:rPr kumimoji="1" lang="ja-JP" altLang="en-US" smtClean="0"/>
              <a:t>17</a:t>
            </a:fld>
            <a:endParaRPr kumimoji="1" lang="ja-JP" altLang="en-US"/>
          </a:p>
        </p:txBody>
      </p:sp>
      <p:cxnSp>
        <p:nvCxnSpPr>
          <p:cNvPr id="31" name="直線コネクタ 30"/>
          <p:cNvCxnSpPr/>
          <p:nvPr/>
        </p:nvCxnSpPr>
        <p:spPr>
          <a:xfrm flipH="1">
            <a:off x="5861802" y="3945443"/>
            <a:ext cx="989161" cy="1897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a:off x="6043260" y="4874697"/>
            <a:ext cx="989160" cy="2713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488555" y="3168814"/>
            <a:ext cx="1075787" cy="8466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flipV="1">
            <a:off x="2339705" y="4423607"/>
            <a:ext cx="1008802" cy="627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6833479" y="3549964"/>
            <a:ext cx="2008883" cy="938719"/>
          </a:xfrm>
          <a:prstGeom prst="rect">
            <a:avLst/>
          </a:prstGeom>
          <a:noFill/>
          <a:ln>
            <a:solidFill>
              <a:schemeClr val="bg1">
                <a:lumMod val="75000"/>
              </a:schemeClr>
            </a:solidFill>
          </a:ln>
        </p:spPr>
        <p:txBody>
          <a:bodyPr wrap="none" rtlCol="0">
            <a:spAutoFit/>
          </a:bodyPr>
          <a:lstStyle/>
          <a:p>
            <a:r>
              <a:rPr kumimoji="1"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所在地</a:t>
            </a:r>
            <a:r>
              <a:rPr kumimoji="1"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・大阪国際ビルディング（本町）</a:t>
            </a:r>
            <a:endParaRPr kumimoji="1"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機能</a:t>
            </a:r>
            <a:r>
              <a:rPr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・貿易、海外進出、外国企業</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誘致を幅広く展開</a:t>
            </a:r>
            <a:endParaRPr kumimoji="1" lang="ja-JP" altLang="en-US" sz="11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6750388" y="2499343"/>
            <a:ext cx="1834143" cy="938719"/>
          </a:xfrm>
          <a:prstGeom prst="rect">
            <a:avLst/>
          </a:prstGeom>
          <a:solidFill>
            <a:schemeClr val="accent2">
              <a:lumMod val="60000"/>
              <a:lumOff val="40000"/>
            </a:schemeClr>
          </a:solidFill>
          <a:ln>
            <a:solidFill>
              <a:schemeClr val="bg1">
                <a:lumMod val="75000"/>
              </a:schemeClr>
            </a:solidFill>
          </a:ln>
        </p:spPr>
        <p:txBody>
          <a:bodyPr wrap="square" rtlCol="0">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所在地（案）</a:t>
            </a:r>
            <a:r>
              <a:rPr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・大阪産業創造館（本町）</a:t>
            </a:r>
            <a:endParaRPr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機能</a:t>
            </a:r>
            <a:r>
              <a:rPr lang="en-US" altLang="ja-JP" sz="1100" dirty="0">
                <a:latin typeface="Meiryo UI" panose="020B0604030504040204" pitchFamily="50" charset="-128"/>
                <a:ea typeface="Meiryo UI" panose="020B0604030504040204" pitchFamily="50" charset="-128"/>
              </a:rPr>
              <a:t>】</a:t>
            </a:r>
          </a:p>
          <a:p>
            <a:r>
              <a:rPr kumimoji="1" lang="ja-JP" altLang="en-US" sz="1100" dirty="0">
                <a:latin typeface="Meiryo UI" panose="020B0604030504040204" pitchFamily="50" charset="-128"/>
                <a:ea typeface="Meiryo UI" panose="020B0604030504040204" pitchFamily="50" charset="-128"/>
              </a:rPr>
              <a:t>・コンソーシアムの事務局</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・ポータルサイトの作成</a:t>
            </a:r>
            <a:endParaRPr kumimoji="1" lang="ja-JP" altLang="en-US" sz="11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941830" y="5034907"/>
            <a:ext cx="1107583" cy="553998"/>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大阪外国企業</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誘致センター</a:t>
            </a:r>
            <a:endParaRPr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O-BIC</a:t>
            </a:r>
            <a:r>
              <a:rPr kumimoji="1" lang="ja-JP" altLang="en-US" sz="1000" dirty="0">
                <a:latin typeface="Meiryo UI" panose="020B0604030504040204" pitchFamily="50" charset="-128"/>
                <a:ea typeface="Meiryo UI" panose="020B0604030504040204" pitchFamily="50" charset="-128"/>
              </a:rPr>
              <a:t>）</a:t>
            </a:r>
          </a:p>
        </p:txBody>
      </p:sp>
      <p:cxnSp>
        <p:nvCxnSpPr>
          <p:cNvPr id="26" name="直線コネクタ 25"/>
          <p:cNvCxnSpPr/>
          <p:nvPr/>
        </p:nvCxnSpPr>
        <p:spPr>
          <a:xfrm flipH="1" flipV="1">
            <a:off x="2488557" y="5774652"/>
            <a:ext cx="1399036" cy="225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円/楕円 2"/>
          <p:cNvSpPr/>
          <p:nvPr/>
        </p:nvSpPr>
        <p:spPr>
          <a:xfrm>
            <a:off x="4206364" y="3416269"/>
            <a:ext cx="914400" cy="914400"/>
          </a:xfrm>
          <a:prstGeom prst="ellipse">
            <a:avLst/>
          </a:prstGeom>
          <a:solidFill>
            <a:schemeClr val="accent2">
              <a:lumMod val="75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dirty="0">
                <a:latin typeface="Meiryo UI" panose="020B0604030504040204" pitchFamily="50" charset="-128"/>
                <a:ea typeface="Meiryo UI" panose="020B0604030504040204" pitchFamily="50" charset="-128"/>
              </a:rPr>
              <a:t>新法人</a:t>
            </a: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6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（事務局）</a:t>
            </a:r>
            <a:endParaRPr kumimoji="1" lang="ja-JP" altLang="en-US" sz="1400" dirty="0">
              <a:latin typeface="Meiryo UI" panose="020B0604030504040204" pitchFamily="50" charset="-128"/>
              <a:ea typeface="Meiryo UI" panose="020B0604030504040204" pitchFamily="50" charset="-128"/>
            </a:endParaRPr>
          </a:p>
        </p:txBody>
      </p:sp>
      <p:cxnSp>
        <p:nvCxnSpPr>
          <p:cNvPr id="29" name="直線コネクタ 28"/>
          <p:cNvCxnSpPr/>
          <p:nvPr/>
        </p:nvCxnSpPr>
        <p:spPr>
          <a:xfrm flipH="1">
            <a:off x="4872319" y="2917087"/>
            <a:ext cx="1878069" cy="69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6850963" y="4605403"/>
            <a:ext cx="2088000" cy="938719"/>
          </a:xfrm>
          <a:prstGeom prst="rect">
            <a:avLst/>
          </a:prstGeom>
          <a:solidFill>
            <a:schemeClr val="bg1"/>
          </a:solidFill>
          <a:ln>
            <a:solidFill>
              <a:schemeClr val="bg1">
                <a:lumMod val="75000"/>
              </a:schemeClr>
            </a:solidFill>
          </a:ln>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所在地</a:t>
            </a:r>
            <a:r>
              <a:rPr kumimoji="1"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・大阪商工会議所（本町）</a:t>
            </a:r>
            <a:endParaRPr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機能</a:t>
            </a:r>
            <a:r>
              <a:rPr kumimoji="1"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・国際取引掲示板や国際ビジネス</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セミナーの開催等</a:t>
            </a:r>
            <a:endParaRPr kumimoji="1" lang="ja-JP" altLang="en-US" sz="1100" dirty="0">
              <a:latin typeface="Meiryo UI" panose="020B0604030504040204" pitchFamily="50" charset="-128"/>
              <a:ea typeface="Meiryo UI" panose="020B0604030504040204" pitchFamily="50" charset="-128"/>
            </a:endParaRPr>
          </a:p>
        </p:txBody>
      </p:sp>
      <p:cxnSp>
        <p:nvCxnSpPr>
          <p:cNvPr id="30" name="直線コネクタ 29"/>
          <p:cNvCxnSpPr/>
          <p:nvPr/>
        </p:nvCxnSpPr>
        <p:spPr>
          <a:xfrm flipH="1">
            <a:off x="5430679" y="5885476"/>
            <a:ext cx="1420284" cy="229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6750388" y="5645545"/>
            <a:ext cx="2091974" cy="938719"/>
          </a:xfrm>
          <a:prstGeom prst="rect">
            <a:avLst/>
          </a:prstGeom>
          <a:solidFill>
            <a:schemeClr val="bg1"/>
          </a:solidFill>
          <a:ln>
            <a:solidFill>
              <a:schemeClr val="bg1">
                <a:lumMod val="75000"/>
              </a:schemeClr>
            </a:solidFill>
          </a:ln>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所在地</a:t>
            </a:r>
            <a:r>
              <a:rPr kumimoji="1"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・大阪国際ビルディング（本町）</a:t>
            </a:r>
            <a:endParaRPr kumimoji="1"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機能</a:t>
            </a:r>
            <a:r>
              <a:rPr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・海外ビジネスナビ、無料相談、</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海外展開戦略の策定等</a:t>
            </a:r>
            <a:endParaRPr kumimoji="1" lang="ja-JP" altLang="en-US" sz="11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456150" y="2894872"/>
            <a:ext cx="2063938" cy="938719"/>
          </a:xfrm>
          <a:prstGeom prst="rect">
            <a:avLst/>
          </a:prstGeom>
          <a:solidFill>
            <a:schemeClr val="bg1"/>
          </a:solidFill>
          <a:ln>
            <a:solidFill>
              <a:schemeClr val="bg1">
                <a:lumMod val="75000"/>
              </a:schemeClr>
            </a:solidFill>
          </a:ln>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所在地</a:t>
            </a:r>
            <a:r>
              <a:rPr kumimoji="1"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・インテックス大阪（咲洲）</a:t>
            </a:r>
            <a:endParaRPr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機能</a:t>
            </a:r>
            <a:r>
              <a:rPr kumimoji="1" lang="en-US" altLang="ja-JP" sz="1100" dirty="0">
                <a:latin typeface="Meiryo UI" panose="020B0604030504040204" pitchFamily="50" charset="-128"/>
                <a:ea typeface="Meiryo UI" panose="020B0604030504040204" pitchFamily="50" charset="-128"/>
              </a:rPr>
              <a:t>】</a:t>
            </a:r>
          </a:p>
          <a:p>
            <a:r>
              <a:rPr kumimoji="1" lang="ja-JP" altLang="en-US" sz="1100" dirty="0">
                <a:latin typeface="Meiryo UI" panose="020B0604030504040204" pitchFamily="50" charset="-128"/>
                <a:ea typeface="Meiryo UI" panose="020B0604030504040204" pitchFamily="50" charset="-128"/>
              </a:rPr>
              <a:t>・アジア中心とした</a:t>
            </a:r>
            <a:r>
              <a:rPr kumimoji="1" lang="en-US" altLang="ja-JP" sz="1100" dirty="0">
                <a:latin typeface="Meiryo UI" panose="020B0604030504040204" pitchFamily="50" charset="-128"/>
                <a:ea typeface="Meiryo UI" panose="020B0604030504040204" pitchFamily="50" charset="-128"/>
              </a:rPr>
              <a:t>13</a:t>
            </a:r>
            <a:r>
              <a:rPr kumimoji="1" lang="ja-JP" altLang="en-US" sz="1100" dirty="0">
                <a:latin typeface="Meiryo UI" panose="020B0604030504040204" pitchFamily="50" charset="-128"/>
                <a:ea typeface="Meiryo UI" panose="020B0604030504040204" pitchFamily="50" charset="-128"/>
              </a:rPr>
              <a:t>都市における</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海外展開支援や貿易促進</a:t>
            </a:r>
            <a:endParaRPr kumimoji="1" lang="en-US" altLang="ja-JP" sz="11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20249" y="4171248"/>
            <a:ext cx="2063938" cy="1100301"/>
          </a:xfrm>
          <a:prstGeom prst="rect">
            <a:avLst/>
          </a:prstGeom>
          <a:solidFill>
            <a:schemeClr val="bg1"/>
          </a:solidFill>
          <a:ln>
            <a:solidFill>
              <a:schemeClr val="bg1">
                <a:lumMod val="75000"/>
              </a:schemeClr>
            </a:solidFill>
          </a:ln>
        </p:spPr>
        <p:txBody>
          <a:bodyPr wrap="square" rtlCol="0">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所在地</a:t>
            </a:r>
            <a:r>
              <a:rPr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・大阪商工会議所（本町）</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機能</a:t>
            </a:r>
            <a:r>
              <a:rPr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・外国企業や在日外資系企業に</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対する、ワンストップ・サービス</a:t>
            </a:r>
            <a:r>
              <a:rPr lang="ja-JP" altLang="en-US" sz="1050" dirty="0">
                <a:latin typeface="Meiryo UI" panose="020B0604030504040204" pitchFamily="50" charset="-128"/>
                <a:ea typeface="Meiryo UI" panose="020B0604030504040204" pitchFamily="50" charset="-128"/>
              </a:rPr>
              <a:t>（府・大阪市・大商の共同設置）</a:t>
            </a:r>
            <a:endParaRPr kumimoji="1" lang="ja-JP" altLang="en-US" sz="105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499428" y="5530830"/>
            <a:ext cx="2063938" cy="1107996"/>
          </a:xfrm>
          <a:prstGeom prst="rect">
            <a:avLst/>
          </a:prstGeom>
          <a:solidFill>
            <a:schemeClr val="bg1"/>
          </a:solidFill>
          <a:ln>
            <a:solidFill>
              <a:schemeClr val="bg1">
                <a:lumMod val="75000"/>
              </a:schemeClr>
            </a:solidFill>
          </a:ln>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所在地</a:t>
            </a:r>
            <a:r>
              <a:rPr kumimoji="1"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・グランフロント大阪（梅田）</a:t>
            </a:r>
            <a:endParaRPr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機能</a:t>
            </a:r>
            <a:r>
              <a:rPr kumimoji="1" lang="en-US" altLang="ja-JP" sz="1100" dirty="0">
                <a:latin typeface="Meiryo UI" panose="020B0604030504040204" pitchFamily="50" charset="-128"/>
                <a:ea typeface="Meiryo UI" panose="020B0604030504040204" pitchFamily="50" charset="-128"/>
              </a:rPr>
              <a:t>】</a:t>
            </a:r>
          </a:p>
          <a:p>
            <a:r>
              <a:rPr lang="ja-JP" altLang="en-US" sz="1100" dirty="0">
                <a:latin typeface="Meiryo UI" panose="020B0604030504040204" pitchFamily="50" charset="-128"/>
                <a:ea typeface="Meiryo UI" panose="020B0604030504040204" pitchFamily="50" charset="-128"/>
              </a:rPr>
              <a:t>世界市場に挑戦する起業家や技術者や支援者が集まるビジネス創出支援拠点</a:t>
            </a:r>
            <a:endParaRPr kumimoji="1" lang="en-US" altLang="ja-JP" sz="11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3687017" y="5811478"/>
            <a:ext cx="878428" cy="553998"/>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大阪イノ</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ベーションハブ</a:t>
            </a:r>
            <a:endParaRPr kumimoji="1"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OIH)</a:t>
            </a:r>
            <a:endParaRPr kumimoji="1" lang="ja-JP" altLang="en-US" sz="100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2081875" y="77390"/>
            <a:ext cx="6502656" cy="461665"/>
          </a:xfrm>
          <a:prstGeom prst="rect">
            <a:avLst/>
          </a:prstGeom>
          <a:noFill/>
          <a:ln>
            <a:noFill/>
          </a:ln>
        </p:spPr>
        <p:txBody>
          <a:bodyPr wrap="square" rtlCol="0">
            <a:spAutoFit/>
          </a:bodyPr>
          <a:lstStyle/>
          <a:p>
            <a:pPr algn="ctr"/>
            <a:r>
              <a:rPr kumimoji="1" lang="ja-JP" altLang="en-US" sz="2400" b="1" dirty="0">
                <a:latin typeface="Meiryo UI" panose="020B0604030504040204" pitchFamily="50" charset="-128"/>
                <a:ea typeface="Meiryo UI" panose="020B0604030504040204" pitchFamily="50" charset="-128"/>
              </a:rPr>
              <a:t>新法人のアイデア①</a:t>
            </a:r>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国際</a:t>
            </a:r>
            <a:r>
              <a:rPr lang="ja-JP" altLang="en-US" sz="2000" b="1" dirty="0">
                <a:latin typeface="Meiryo UI" panose="020B0604030504040204" pitchFamily="50" charset="-128"/>
                <a:ea typeface="Meiryo UI" panose="020B0604030504040204" pitchFamily="50" charset="-128"/>
              </a:rPr>
              <a:t>ビジネス</a:t>
            </a:r>
            <a:r>
              <a:rPr kumimoji="1" lang="ja-JP" altLang="en-US" sz="2000" b="1" dirty="0">
                <a:latin typeface="Meiryo UI" panose="020B0604030504040204" pitchFamily="50" charset="-128"/>
                <a:ea typeface="Meiryo UI" panose="020B0604030504040204" pitchFamily="50" charset="-128"/>
              </a:rPr>
              <a:t>支援コンソーシアム</a:t>
            </a:r>
            <a:r>
              <a:rPr kumimoji="1" lang="en-US" altLang="ja-JP" sz="2000" b="1" dirty="0">
                <a:latin typeface="Meiryo UI" panose="020B0604030504040204" pitchFamily="50" charset="-128"/>
                <a:ea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endParaRPr>
          </a:p>
        </p:txBody>
      </p:sp>
      <p:sp>
        <p:nvSpPr>
          <p:cNvPr id="32" name="円/楕円 31"/>
          <p:cNvSpPr/>
          <p:nvPr/>
        </p:nvSpPr>
        <p:spPr>
          <a:xfrm>
            <a:off x="306354" y="17872"/>
            <a:ext cx="1476000" cy="612000"/>
          </a:xfrm>
          <a:prstGeom prst="ellipse">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重点１／</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国際化支援</a:t>
            </a:r>
          </a:p>
        </p:txBody>
      </p:sp>
      <p:cxnSp>
        <p:nvCxnSpPr>
          <p:cNvPr id="34" name="直線コネクタ 33"/>
          <p:cNvCxnSpPr/>
          <p:nvPr/>
        </p:nvCxnSpPr>
        <p:spPr>
          <a:xfrm flipV="1">
            <a:off x="958005" y="629872"/>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4803733" y="6614475"/>
            <a:ext cx="4107215"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　関経連、同友会などの経済団体や、近畿経済産業局との連携も図る</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96593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円/楕円 46"/>
          <p:cNvSpPr/>
          <p:nvPr/>
        </p:nvSpPr>
        <p:spPr>
          <a:xfrm>
            <a:off x="4697422" y="5066890"/>
            <a:ext cx="4028228" cy="1451026"/>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06062" y="926259"/>
            <a:ext cx="3977467" cy="5693866"/>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２．国際ビジネスマッチング・センター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図１</a:t>
            </a:r>
            <a:r>
              <a:rPr lang="en-US" altLang="ja-JP" sz="1400" b="1" dirty="0">
                <a:latin typeface="Meiryo UI" panose="020B0604030504040204" pitchFamily="50" charset="-128"/>
                <a:ea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潜在ニーズのある商品や革新的な技術、市場拡大を求める経営者など、国内外企業の受発注情報を一元的に集め、商談希望先を紹介（アレンジ）する</a:t>
            </a:r>
          </a:p>
          <a:p>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３．プッシュ型海外ビジネス伴走支援事業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図２</a:t>
            </a:r>
            <a:r>
              <a:rPr lang="en-US" altLang="ja-JP" sz="1400" b="1" dirty="0">
                <a:latin typeface="Meiryo UI" panose="020B0604030504040204" pitchFamily="50" charset="-128"/>
                <a:ea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国・地域や業種を絞り、年間１０社程度を公募し、海外コンソーシアム機能も活かしながら伴走型支援を集中実施</a:t>
            </a: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４．海外展開リーダー養成講座（シリーズ）</a:t>
            </a: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３．の事業と連携しながら、国・地域を絞ったシリーズ講座で、企業内の海外展開人材・リーダー養成</a:t>
            </a: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５．海外向け大阪ビジネス情報ハブ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図３</a:t>
            </a:r>
            <a:r>
              <a:rPr lang="en-US" altLang="ja-JP" sz="1400" b="1" dirty="0">
                <a:latin typeface="Meiryo UI" panose="020B0604030504040204" pitchFamily="50" charset="-128"/>
                <a:ea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新法人だけでなく、他の国際化支援機関等の外国人スタッフと連携・活用して、インバウンド</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アウトバウンド両面の情報発信に対応</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国際化支援サービスに関するポータルサイトを新法人に開設し、情報発信を一元化する</a:t>
            </a:r>
          </a:p>
        </p:txBody>
      </p:sp>
      <p:sp>
        <p:nvSpPr>
          <p:cNvPr id="13" name="スライド番号プレースホルダー 12"/>
          <p:cNvSpPr>
            <a:spLocks noGrp="1"/>
          </p:cNvSpPr>
          <p:nvPr>
            <p:ph type="sldNum" sz="quarter" idx="12"/>
          </p:nvPr>
        </p:nvSpPr>
        <p:spPr>
          <a:xfrm>
            <a:off x="6974476" y="6431389"/>
            <a:ext cx="2057400" cy="365125"/>
          </a:xfrm>
        </p:spPr>
        <p:txBody>
          <a:bodyPr/>
          <a:lstStyle/>
          <a:p>
            <a:fld id="{5242FE4B-FE65-4246-A1F4-B3D4680A4CEF}" type="slidenum">
              <a:rPr kumimoji="1" lang="ja-JP" altLang="en-US" smtClean="0"/>
              <a:t>18</a:t>
            </a:fld>
            <a:endParaRPr kumimoji="1" lang="ja-JP" altLang="en-US" dirty="0"/>
          </a:p>
        </p:txBody>
      </p:sp>
      <p:sp>
        <p:nvSpPr>
          <p:cNvPr id="2" name="テキスト ボックス 1"/>
          <p:cNvSpPr txBox="1"/>
          <p:nvPr/>
        </p:nvSpPr>
        <p:spPr>
          <a:xfrm>
            <a:off x="4294498" y="3033631"/>
            <a:ext cx="4669196" cy="1615827"/>
          </a:xfrm>
          <a:prstGeom prst="rect">
            <a:avLst/>
          </a:prstGeom>
          <a:noFill/>
          <a:ln>
            <a:solidFill>
              <a:schemeClr val="bg1">
                <a:lumMod val="50000"/>
              </a:schemeClr>
            </a:solidFill>
          </a:ln>
        </p:spPr>
        <p:txBody>
          <a:bodyPr wrap="square" rtlCol="0">
            <a:spAutoFit/>
          </a:bodyPr>
          <a:lstStyle/>
          <a:p>
            <a:pPr algn="ctr"/>
            <a:r>
              <a:rPr lang="ja-JP" altLang="en-US" sz="1100" b="1" dirty="0">
                <a:latin typeface="Meiryo UI" panose="020B0604030504040204" pitchFamily="50" charset="-128"/>
                <a:ea typeface="Meiryo UI" panose="020B0604030504040204" pitchFamily="50" charset="-128"/>
              </a:rPr>
              <a:t>プッシュ型海外ビジネス伴走支援（プロセスイメージ）　</a:t>
            </a:r>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図２</a:t>
            </a:r>
            <a:r>
              <a:rPr lang="en-US" altLang="ja-JP" sz="1100" b="1" dirty="0">
                <a:latin typeface="Meiryo UI" panose="020B0604030504040204" pitchFamily="50" charset="-128"/>
                <a:ea typeface="Meiryo UI" panose="020B0604030504040204" pitchFamily="50" charset="-128"/>
              </a:rPr>
              <a:t>】</a:t>
            </a:r>
          </a:p>
          <a:p>
            <a:pPr algn="ctr"/>
            <a:endParaRPr lang="en-US" altLang="ja-JP" sz="7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①　</a:t>
            </a:r>
            <a:r>
              <a:rPr lang="en-US" altLang="ja-JP" sz="1100" dirty="0">
                <a:latin typeface="Meiryo UI" panose="020B0604030504040204" pitchFamily="50" charset="-128"/>
                <a:ea typeface="Meiryo UI" panose="020B0604030504040204" pitchFamily="50" charset="-128"/>
              </a:rPr>
              <a:t>20XX</a:t>
            </a:r>
            <a:r>
              <a:rPr lang="ja-JP" altLang="en-US" sz="1100" dirty="0">
                <a:latin typeface="Meiryo UI" panose="020B0604030504040204" pitchFamily="50" charset="-128"/>
                <a:ea typeface="Meiryo UI" panose="020B0604030504040204" pitchFamily="50" charset="-128"/>
              </a:rPr>
              <a:t>年はドバイにおける</a:t>
            </a:r>
            <a:r>
              <a:rPr lang="en-US" altLang="ja-JP" sz="1100" dirty="0">
                <a:latin typeface="Meiryo UI" panose="020B0604030504040204" pitchFamily="50" charset="-128"/>
                <a:ea typeface="Meiryo UI" panose="020B0604030504040204" pitchFamily="50" charset="-128"/>
              </a:rPr>
              <a:t>IT</a:t>
            </a:r>
            <a:r>
              <a:rPr lang="ja-JP" altLang="en-US" sz="1100" dirty="0">
                <a:latin typeface="Meiryo UI" panose="020B0604030504040204" pitchFamily="50" charset="-128"/>
                <a:ea typeface="Meiryo UI" panose="020B0604030504040204" pitchFamily="50" charset="-128"/>
              </a:rPr>
              <a:t>業に対する支援を決定（例）</a:t>
            </a:r>
            <a:endParaRPr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②　選考委員には投資家や起業家など、最前線のアクターを起用し、企業を選抜</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③　他の国際関係支援機関の協力を得ながら、伴走型の海外展開を支援</a:t>
            </a:r>
            <a:endParaRPr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④　成功事例をとりまとめ、</a:t>
            </a:r>
            <a:r>
              <a:rPr kumimoji="1" lang="en-US" altLang="ja-JP" sz="1100" dirty="0">
                <a:latin typeface="Meiryo UI" panose="020B0604030504040204" pitchFamily="50" charset="-128"/>
                <a:ea typeface="Meiryo UI" panose="020B0604030504040204" pitchFamily="50" charset="-128"/>
              </a:rPr>
              <a:t>Web</a:t>
            </a:r>
            <a:r>
              <a:rPr lang="ja-JP" altLang="en-US" sz="1100" dirty="0">
                <a:latin typeface="Meiryo UI" panose="020B0604030504040204" pitchFamily="50" charset="-128"/>
                <a:ea typeface="Meiryo UI" panose="020B0604030504040204" pitchFamily="50" charset="-128"/>
              </a:rPr>
              <a:t>等で発信　→　次のチャレンジを促す</a:t>
            </a:r>
            <a:endParaRPr kumimoji="1"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6234792" y="4099450"/>
            <a:ext cx="569387" cy="553998"/>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専門家</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による</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選抜</a:t>
            </a:r>
          </a:p>
        </p:txBody>
      </p:sp>
      <p:sp>
        <p:nvSpPr>
          <p:cNvPr id="11" name="テキスト ボックス 10"/>
          <p:cNvSpPr txBox="1"/>
          <p:nvPr/>
        </p:nvSpPr>
        <p:spPr>
          <a:xfrm>
            <a:off x="7615626" y="4169951"/>
            <a:ext cx="569387" cy="400110"/>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伴走型</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支援</a:t>
            </a:r>
          </a:p>
        </p:txBody>
      </p:sp>
      <p:pic>
        <p:nvPicPr>
          <p:cNvPr id="7" name="図 6"/>
          <p:cNvPicPr>
            <a:picLocks noChangeAspect="1"/>
          </p:cNvPicPr>
          <p:nvPr/>
        </p:nvPicPr>
        <p:blipFill rotWithShape="1">
          <a:blip r:embed="rId2"/>
          <a:srcRect l="8100" r="8762"/>
          <a:stretch/>
        </p:blipFill>
        <p:spPr>
          <a:xfrm>
            <a:off x="6961338" y="4148351"/>
            <a:ext cx="648000" cy="424660"/>
          </a:xfrm>
          <a:prstGeom prst="rect">
            <a:avLst/>
          </a:prstGeom>
        </p:spPr>
      </p:pic>
      <p:sp>
        <p:nvSpPr>
          <p:cNvPr id="14" name="フローチャート: 複数書類 13"/>
          <p:cNvSpPr/>
          <p:nvPr/>
        </p:nvSpPr>
        <p:spPr>
          <a:xfrm rot="16200000">
            <a:off x="5119696" y="1276598"/>
            <a:ext cx="488616" cy="377160"/>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5" name="フローチャート: 複数書類 14"/>
          <p:cNvSpPr/>
          <p:nvPr/>
        </p:nvSpPr>
        <p:spPr>
          <a:xfrm rot="16200000">
            <a:off x="5119696" y="1795422"/>
            <a:ext cx="488616" cy="377160"/>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 name="フローチャート: 複数書類 15"/>
          <p:cNvSpPr/>
          <p:nvPr/>
        </p:nvSpPr>
        <p:spPr>
          <a:xfrm rot="16200000">
            <a:off x="5119697" y="2329232"/>
            <a:ext cx="488616" cy="377159"/>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 name="正方形/長方形 16"/>
          <p:cNvSpPr/>
          <p:nvPr/>
        </p:nvSpPr>
        <p:spPr>
          <a:xfrm>
            <a:off x="5542901" y="788350"/>
            <a:ext cx="2736647" cy="276999"/>
          </a:xfrm>
          <a:prstGeom prst="rect">
            <a:avLst/>
          </a:prstGeom>
        </p:spPr>
        <p:txBody>
          <a:bodyPr wrap="none">
            <a:spAutoFit/>
          </a:bodyPr>
          <a:lstStyle/>
          <a:p>
            <a:r>
              <a:rPr lang="ja-JP" altLang="en-US" sz="1200" b="1" dirty="0">
                <a:latin typeface="Meiryo UI" panose="020B0604030504040204" pitchFamily="50" charset="-128"/>
                <a:ea typeface="Meiryo UI" panose="020B0604030504040204" pitchFamily="50" charset="-128"/>
              </a:rPr>
              <a:t>国際ビジネス・マッチングセンター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図１</a:t>
            </a:r>
            <a:r>
              <a:rPr lang="en-US" altLang="ja-JP" sz="1200" b="1" dirty="0">
                <a:latin typeface="Meiryo UI" panose="020B0604030504040204" pitchFamily="50" charset="-128"/>
                <a:ea typeface="Meiryo UI" panose="020B0604030504040204" pitchFamily="50" charset="-128"/>
              </a:rPr>
              <a:t>】</a:t>
            </a:r>
          </a:p>
        </p:txBody>
      </p:sp>
      <p:sp>
        <p:nvSpPr>
          <p:cNvPr id="18" name="角丸四角形 17"/>
          <p:cNvSpPr/>
          <p:nvPr/>
        </p:nvSpPr>
        <p:spPr>
          <a:xfrm>
            <a:off x="5875444" y="1122489"/>
            <a:ext cx="1480719" cy="154125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cxnSp>
        <p:nvCxnSpPr>
          <p:cNvPr id="19" name="直線矢印コネクタ 18"/>
          <p:cNvCxnSpPr>
            <a:stCxn id="14" idx="2"/>
          </p:cNvCxnSpPr>
          <p:nvPr/>
        </p:nvCxnSpPr>
        <p:spPr>
          <a:xfrm>
            <a:off x="5538301" y="1499155"/>
            <a:ext cx="542310" cy="1172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5538301" y="1992526"/>
            <a:ext cx="54231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5552584" y="2362594"/>
            <a:ext cx="528027" cy="1907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4631872" y="1475750"/>
            <a:ext cx="507831" cy="1169552"/>
          </a:xfrm>
          <a:prstGeom prst="rect">
            <a:avLst/>
          </a:prstGeom>
          <a:noFill/>
        </p:spPr>
        <p:txBody>
          <a:bodyPr vert="eaVert" wrap="none" rtlCol="0">
            <a:spAutoFit/>
          </a:bodyPr>
          <a:lstStyle/>
          <a:p>
            <a:pPr algn="ctr"/>
            <a:r>
              <a:rPr kumimoji="1" lang="ja-JP" altLang="en-US" sz="1050" dirty="0">
                <a:latin typeface="Meiryo UI" panose="020B0604030504040204" pitchFamily="50" charset="-128"/>
                <a:ea typeface="Meiryo UI" panose="020B0604030504040204" pitchFamily="50" charset="-128"/>
              </a:rPr>
              <a:t>国際ビジネス</a:t>
            </a:r>
            <a:r>
              <a:rPr lang="ja-JP" altLang="en-US" sz="1050" dirty="0">
                <a:latin typeface="Meiryo UI" panose="020B0604030504040204" pitchFamily="50" charset="-128"/>
                <a:ea typeface="Meiryo UI" panose="020B0604030504040204" pitchFamily="50" charset="-128"/>
              </a:rPr>
              <a:t>に</a:t>
            </a:r>
            <a:endParaRPr lang="en-US" altLang="ja-JP" sz="1050" dirty="0">
              <a:latin typeface="Meiryo UI" panose="020B0604030504040204" pitchFamily="50" charset="-128"/>
              <a:ea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rPr>
              <a:t>関する</a:t>
            </a:r>
            <a:r>
              <a:rPr kumimoji="1" lang="ja-JP" altLang="en-US" sz="1050" dirty="0">
                <a:latin typeface="Meiryo UI" panose="020B0604030504040204" pitchFamily="50" charset="-128"/>
                <a:ea typeface="Meiryo UI" panose="020B0604030504040204" pitchFamily="50" charset="-128"/>
              </a:rPr>
              <a:t>受発注情報</a:t>
            </a:r>
          </a:p>
        </p:txBody>
      </p:sp>
      <p:pic>
        <p:nvPicPr>
          <p:cNvPr id="23" name="図 22"/>
          <p:cNvPicPr>
            <a:picLocks noChangeAspect="1"/>
          </p:cNvPicPr>
          <p:nvPr/>
        </p:nvPicPr>
        <p:blipFill>
          <a:blip r:embed="rId3"/>
          <a:stretch>
            <a:fillRect/>
          </a:stretch>
        </p:blipFill>
        <p:spPr>
          <a:xfrm>
            <a:off x="7687760" y="1185317"/>
            <a:ext cx="530745" cy="519969"/>
          </a:xfrm>
          <a:prstGeom prst="rect">
            <a:avLst/>
          </a:prstGeom>
        </p:spPr>
      </p:pic>
      <p:pic>
        <p:nvPicPr>
          <p:cNvPr id="24" name="図 23"/>
          <p:cNvPicPr>
            <a:picLocks noChangeAspect="1"/>
          </p:cNvPicPr>
          <p:nvPr/>
        </p:nvPicPr>
        <p:blipFill>
          <a:blip r:embed="rId3"/>
          <a:stretch>
            <a:fillRect/>
          </a:stretch>
        </p:blipFill>
        <p:spPr>
          <a:xfrm>
            <a:off x="7687759" y="1719663"/>
            <a:ext cx="530745" cy="519969"/>
          </a:xfrm>
          <a:prstGeom prst="rect">
            <a:avLst/>
          </a:prstGeom>
        </p:spPr>
      </p:pic>
      <p:pic>
        <p:nvPicPr>
          <p:cNvPr id="25" name="図 24"/>
          <p:cNvPicPr>
            <a:picLocks noChangeAspect="1"/>
          </p:cNvPicPr>
          <p:nvPr/>
        </p:nvPicPr>
        <p:blipFill>
          <a:blip r:embed="rId3"/>
          <a:stretch>
            <a:fillRect/>
          </a:stretch>
        </p:blipFill>
        <p:spPr>
          <a:xfrm>
            <a:off x="7687759" y="2267591"/>
            <a:ext cx="530745" cy="519969"/>
          </a:xfrm>
          <a:prstGeom prst="rect">
            <a:avLst/>
          </a:prstGeom>
        </p:spPr>
      </p:pic>
      <p:sp>
        <p:nvSpPr>
          <p:cNvPr id="26" name="テキスト ボックス 25"/>
          <p:cNvSpPr txBox="1"/>
          <p:nvPr/>
        </p:nvSpPr>
        <p:spPr>
          <a:xfrm>
            <a:off x="8277048" y="1510817"/>
            <a:ext cx="353943" cy="1079783"/>
          </a:xfrm>
          <a:prstGeom prst="rect">
            <a:avLst/>
          </a:prstGeom>
          <a:noFill/>
        </p:spPr>
        <p:txBody>
          <a:bodyPr vert="eaVert" wrap="none" rtlCol="0">
            <a:spAutoFit/>
          </a:bodyPr>
          <a:lstStyle/>
          <a:p>
            <a:r>
              <a:rPr kumimoji="1" lang="ja-JP" altLang="en-US" sz="1100" dirty="0">
                <a:latin typeface="Meiryo UI" panose="020B0604030504040204" pitchFamily="50" charset="-128"/>
                <a:ea typeface="Meiryo UI" panose="020B0604030504040204" pitchFamily="50" charset="-128"/>
              </a:rPr>
              <a:t>商談マッチング</a:t>
            </a:r>
          </a:p>
        </p:txBody>
      </p:sp>
      <p:cxnSp>
        <p:nvCxnSpPr>
          <p:cNvPr id="27" name="直線矢印コネクタ 26"/>
          <p:cNvCxnSpPr>
            <a:endCxn id="23" idx="1"/>
          </p:cNvCxnSpPr>
          <p:nvPr/>
        </p:nvCxnSpPr>
        <p:spPr>
          <a:xfrm flipV="1">
            <a:off x="7138622" y="1445302"/>
            <a:ext cx="549138" cy="2599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7163726" y="1992526"/>
            <a:ext cx="468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endCxn id="25" idx="1"/>
          </p:cNvCxnSpPr>
          <p:nvPr/>
        </p:nvCxnSpPr>
        <p:spPr>
          <a:xfrm>
            <a:off x="7145449" y="2348015"/>
            <a:ext cx="542310" cy="1795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5896897" y="1789962"/>
            <a:ext cx="1390917" cy="430887"/>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国際ビジネスの</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マッチング機能</a:t>
            </a:r>
          </a:p>
        </p:txBody>
      </p:sp>
      <p:sp>
        <p:nvSpPr>
          <p:cNvPr id="31" name="テキスト ボックス 30"/>
          <p:cNvSpPr txBox="1"/>
          <p:nvPr/>
        </p:nvSpPr>
        <p:spPr>
          <a:xfrm>
            <a:off x="5902029" y="1111887"/>
            <a:ext cx="1479892" cy="469359"/>
          </a:xfrm>
          <a:prstGeom prst="rect">
            <a:avLst/>
          </a:prstGeom>
          <a:noFill/>
        </p:spPr>
        <p:txBody>
          <a:bodyPr wrap="none" rtlCol="0">
            <a:spAutoFit/>
          </a:bodyPr>
          <a:lstStyle/>
          <a:p>
            <a:pPr algn="ctr"/>
            <a:r>
              <a:rPr lang="ja-JP" altLang="en-US" sz="1400" b="1" dirty="0">
                <a:latin typeface="Meiryo UI" panose="020B0604030504040204" pitchFamily="50" charset="-128"/>
                <a:ea typeface="Meiryo UI" panose="020B0604030504040204" pitchFamily="50" charset="-128"/>
              </a:rPr>
              <a:t>新法人</a:t>
            </a:r>
            <a:endParaRPr lang="en-US" altLang="ja-JP" sz="1400" b="1" dirty="0">
              <a:latin typeface="Meiryo UI" panose="020B0604030504040204" pitchFamily="50" charset="-128"/>
              <a:ea typeface="Meiryo UI" panose="020B0604030504040204" pitchFamily="50" charset="-128"/>
            </a:endParaRPr>
          </a:p>
          <a:p>
            <a:pPr algn="ctr"/>
            <a:r>
              <a:rPr kumimoji="1" lang="ja-JP" altLang="en-US" sz="1050" b="1" dirty="0">
                <a:latin typeface="Meiryo UI" panose="020B0604030504040204" pitchFamily="50" charset="-128"/>
                <a:ea typeface="Meiryo UI" panose="020B0604030504040204" pitchFamily="50" charset="-128"/>
              </a:rPr>
              <a:t>海外支援コンソーシアム</a:t>
            </a:r>
          </a:p>
        </p:txBody>
      </p:sp>
      <p:sp>
        <p:nvSpPr>
          <p:cNvPr id="32" name="テキスト ボックス 31"/>
          <p:cNvSpPr txBox="1"/>
          <p:nvPr/>
        </p:nvSpPr>
        <p:spPr>
          <a:xfrm>
            <a:off x="5194726" y="1340244"/>
            <a:ext cx="338554" cy="348813"/>
          </a:xfrm>
          <a:prstGeom prst="rect">
            <a:avLst/>
          </a:prstGeom>
          <a:noFill/>
        </p:spPr>
        <p:txBody>
          <a:bodyPr vert="eaVert" wrap="none" rtlCol="0" anchor="ctr" anchorCtr="1">
            <a:spAutoFit/>
          </a:bodyPr>
          <a:lstStyle/>
          <a:p>
            <a:r>
              <a:rPr lang="ja-JP" altLang="en-US" sz="1000" dirty="0">
                <a:latin typeface="Meiryo UI" panose="020B0604030504040204" pitchFamily="50" charset="-128"/>
                <a:ea typeface="Meiryo UI" panose="020B0604030504040204" pitchFamily="50" charset="-128"/>
              </a:rPr>
              <a:t>商品</a:t>
            </a:r>
            <a:endParaRPr kumimoji="1" lang="ja-JP" altLang="en-US" sz="10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5205457" y="1818120"/>
            <a:ext cx="338554" cy="348813"/>
          </a:xfrm>
          <a:prstGeom prst="rect">
            <a:avLst/>
          </a:prstGeom>
          <a:noFill/>
        </p:spPr>
        <p:txBody>
          <a:bodyPr vert="eaVert" wrap="none" rtlCol="0" anchor="ctr" anchorCtr="1">
            <a:spAutoFit/>
          </a:bodyPr>
          <a:lstStyle/>
          <a:p>
            <a:r>
              <a:rPr lang="ja-JP" altLang="en-US" sz="1000" dirty="0">
                <a:latin typeface="Meiryo UI" panose="020B0604030504040204" pitchFamily="50" charset="-128"/>
                <a:ea typeface="Meiryo UI" panose="020B0604030504040204" pitchFamily="50" charset="-128"/>
              </a:rPr>
              <a:t>技術</a:t>
            </a:r>
            <a:endParaRPr kumimoji="1" lang="ja-JP" altLang="en-US" sz="10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5192623" y="2378926"/>
            <a:ext cx="338554" cy="348813"/>
          </a:xfrm>
          <a:prstGeom prst="rect">
            <a:avLst/>
          </a:prstGeom>
          <a:noFill/>
        </p:spPr>
        <p:txBody>
          <a:bodyPr vert="eaVert" wrap="none" rtlCol="0" anchor="ctr" anchorCtr="1">
            <a:spAutoFit/>
          </a:bodyPr>
          <a:lstStyle/>
          <a:p>
            <a:r>
              <a:rPr lang="ja-JP" altLang="en-US" sz="1000" dirty="0">
                <a:latin typeface="Meiryo UI" panose="020B0604030504040204" pitchFamily="50" charset="-128"/>
                <a:ea typeface="Meiryo UI" panose="020B0604030504040204" pitchFamily="50" charset="-128"/>
              </a:rPr>
              <a:t>市場</a:t>
            </a:r>
            <a:endParaRPr kumimoji="1" lang="ja-JP" altLang="en-US" sz="1000" dirty="0">
              <a:latin typeface="Meiryo UI" panose="020B0604030504040204" pitchFamily="50" charset="-128"/>
              <a:ea typeface="Meiryo UI" panose="020B0604030504040204" pitchFamily="50" charset="-128"/>
            </a:endParaRPr>
          </a:p>
        </p:txBody>
      </p:sp>
      <p:pic>
        <p:nvPicPr>
          <p:cNvPr id="35" name="図 34"/>
          <p:cNvPicPr>
            <a:picLocks noChangeAspect="1"/>
          </p:cNvPicPr>
          <p:nvPr/>
        </p:nvPicPr>
        <p:blipFill>
          <a:blip r:embed="rId4"/>
          <a:stretch>
            <a:fillRect/>
          </a:stretch>
        </p:blipFill>
        <p:spPr>
          <a:xfrm>
            <a:off x="4376893" y="4132829"/>
            <a:ext cx="468000" cy="459085"/>
          </a:xfrm>
          <a:prstGeom prst="rect">
            <a:avLst/>
          </a:prstGeom>
        </p:spPr>
      </p:pic>
      <p:sp>
        <p:nvSpPr>
          <p:cNvPr id="36" name="テキスト ボックス 35"/>
          <p:cNvSpPr txBox="1"/>
          <p:nvPr/>
        </p:nvSpPr>
        <p:spPr>
          <a:xfrm>
            <a:off x="4791773" y="4159262"/>
            <a:ext cx="588623" cy="415498"/>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展開国</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の決定</a:t>
            </a:r>
          </a:p>
        </p:txBody>
      </p:sp>
      <p:sp>
        <p:nvSpPr>
          <p:cNvPr id="37" name="テキスト ボックス 36"/>
          <p:cNvSpPr txBox="1"/>
          <p:nvPr/>
        </p:nvSpPr>
        <p:spPr>
          <a:xfrm>
            <a:off x="4340000" y="4150634"/>
            <a:ext cx="287258" cy="215444"/>
          </a:xfrm>
          <a:prstGeom prst="rect">
            <a:avLst/>
          </a:prstGeom>
          <a:noFill/>
        </p:spPr>
        <p:txBody>
          <a:bodyPr wrap="none" rtlCol="0">
            <a:spAutoFit/>
          </a:bodyPr>
          <a:lstStyle/>
          <a:p>
            <a:r>
              <a:rPr kumimoji="1" lang="ja-JP" altLang="en-US" sz="800" dirty="0"/>
              <a:t>★</a:t>
            </a:r>
          </a:p>
        </p:txBody>
      </p:sp>
      <p:sp>
        <p:nvSpPr>
          <p:cNvPr id="38" name="二等辺三角形 37"/>
          <p:cNvSpPr/>
          <p:nvPr/>
        </p:nvSpPr>
        <p:spPr>
          <a:xfrm rot="5400000">
            <a:off x="5216684" y="4304746"/>
            <a:ext cx="437881" cy="144000"/>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二等辺三角形 38"/>
          <p:cNvSpPr/>
          <p:nvPr/>
        </p:nvSpPr>
        <p:spPr>
          <a:xfrm rot="5400000">
            <a:off x="6644091" y="4302598"/>
            <a:ext cx="437881" cy="144000"/>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40" name="図 39"/>
          <p:cNvPicPr>
            <a:picLocks noChangeAspect="1"/>
          </p:cNvPicPr>
          <p:nvPr/>
        </p:nvPicPr>
        <p:blipFill>
          <a:blip r:embed="rId5"/>
          <a:stretch>
            <a:fillRect/>
          </a:stretch>
        </p:blipFill>
        <p:spPr>
          <a:xfrm>
            <a:off x="6243235" y="5348361"/>
            <a:ext cx="870491" cy="845738"/>
          </a:xfrm>
          <a:prstGeom prst="rect">
            <a:avLst/>
          </a:prstGeom>
        </p:spPr>
      </p:pic>
      <p:sp>
        <p:nvSpPr>
          <p:cNvPr id="41" name="テキスト ボックス 40"/>
          <p:cNvSpPr txBox="1"/>
          <p:nvPr/>
        </p:nvSpPr>
        <p:spPr>
          <a:xfrm>
            <a:off x="6076523" y="6213068"/>
            <a:ext cx="1204179" cy="600164"/>
          </a:xfrm>
          <a:prstGeom prst="rect">
            <a:avLst/>
          </a:prstGeom>
          <a:noFill/>
        </p:spPr>
        <p:txBody>
          <a:bodyPr wrap="square" rtlCol="0">
            <a:spAutoFit/>
          </a:bodyPr>
          <a:lstStyle/>
          <a:p>
            <a:pPr algn="ctr"/>
            <a:r>
              <a:rPr kumimoji="1" lang="ja-JP" altLang="en-US" sz="1100" b="1" dirty="0">
                <a:latin typeface="Meiryo UI" panose="020B0604030504040204" pitchFamily="50" charset="-128"/>
                <a:ea typeface="Meiryo UI" panose="020B0604030504040204" pitchFamily="50" charset="-128"/>
              </a:rPr>
              <a:t>新法人はじめ</a:t>
            </a:r>
            <a:endParaRPr kumimoji="1" lang="en-US" altLang="ja-JP" sz="1100" b="1" dirty="0">
              <a:latin typeface="Meiryo UI" panose="020B0604030504040204" pitchFamily="50" charset="-128"/>
              <a:ea typeface="Meiryo UI" panose="020B0604030504040204" pitchFamily="50" charset="-128"/>
            </a:endParaRPr>
          </a:p>
          <a:p>
            <a:pPr algn="ctr"/>
            <a:r>
              <a:rPr kumimoji="1" lang="ja-JP" altLang="en-US" sz="1100" b="1" dirty="0">
                <a:latin typeface="Meiryo UI" panose="020B0604030504040204" pitchFamily="50" charset="-128"/>
                <a:ea typeface="Meiryo UI" panose="020B0604030504040204" pitchFamily="50" charset="-128"/>
              </a:rPr>
              <a:t>国際支援機関の外国人スタッフ</a:t>
            </a:r>
          </a:p>
        </p:txBody>
      </p:sp>
      <p:sp>
        <p:nvSpPr>
          <p:cNvPr id="42" name="テキスト ボックス 41"/>
          <p:cNvSpPr txBox="1"/>
          <p:nvPr/>
        </p:nvSpPr>
        <p:spPr>
          <a:xfrm>
            <a:off x="4637212" y="5309375"/>
            <a:ext cx="1236236" cy="1246495"/>
          </a:xfrm>
          <a:prstGeom prst="rect">
            <a:avLst/>
          </a:prstGeom>
          <a:noFill/>
        </p:spPr>
        <p:txBody>
          <a:bodyPr wrap="none" rtlCol="0">
            <a:spAutoFit/>
          </a:bodyPr>
          <a:lstStyle/>
          <a:p>
            <a:r>
              <a:rPr kumimoji="1" lang="ja-JP" altLang="en-US" sz="1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インバウンド情報</a:t>
            </a:r>
            <a:endParaRPr kumimoji="1" lang="en-US" altLang="ja-JP" sz="1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rPr>
              <a:t>海外からのニーズ</a:t>
            </a:r>
            <a:endParaRPr kumimoji="1" lang="en-US" altLang="ja-JP" sz="1050" b="1"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・大阪の商品</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・大阪の販路</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・大阪の技術</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・大阪の人材</a:t>
            </a:r>
            <a:endParaRPr lang="en-US" altLang="ja-JP" sz="1050"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7538766" y="5283619"/>
            <a:ext cx="1358064" cy="1238801"/>
          </a:xfrm>
          <a:prstGeom prst="rect">
            <a:avLst/>
          </a:prstGeom>
          <a:noFill/>
        </p:spPr>
        <p:txBody>
          <a:bodyPr wrap="none" rtlCol="0">
            <a:spAutoFit/>
          </a:bodyPr>
          <a:lstStyle/>
          <a:p>
            <a:r>
              <a:rPr kumimoji="1" lang="ja-JP" altLang="en-US" sz="1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アウトバウンド情報</a:t>
            </a:r>
            <a:endParaRPr kumimoji="1" lang="en-US" altLang="ja-JP" sz="1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rPr>
              <a:t>海外に対するニーズ</a:t>
            </a:r>
            <a:endParaRPr kumimoji="1" lang="en-US" altLang="ja-JP" sz="1050" b="1"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・海外展開の拠点</a:t>
            </a:r>
            <a:endParaRPr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・海外のネットワーク</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・海外の人材</a:t>
            </a:r>
            <a:endParaRPr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・海外の技術</a:t>
            </a:r>
          </a:p>
        </p:txBody>
      </p:sp>
      <p:sp>
        <p:nvSpPr>
          <p:cNvPr id="44" name="二等辺三角形 43"/>
          <p:cNvSpPr/>
          <p:nvPr/>
        </p:nvSpPr>
        <p:spPr>
          <a:xfrm rot="16200000">
            <a:off x="6752246" y="5820715"/>
            <a:ext cx="1210516" cy="187836"/>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二等辺三角形 44"/>
          <p:cNvSpPr/>
          <p:nvPr/>
        </p:nvSpPr>
        <p:spPr>
          <a:xfrm rot="5400000">
            <a:off x="5398632" y="5809102"/>
            <a:ext cx="1210516" cy="187836"/>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5421689" y="4944733"/>
            <a:ext cx="2528256" cy="276999"/>
          </a:xfrm>
          <a:prstGeom prst="rect">
            <a:avLst/>
          </a:prstGeom>
          <a:solidFill>
            <a:schemeClr val="tx2"/>
          </a:solidFill>
          <a:ln>
            <a:solidFill>
              <a:schemeClr val="tx1"/>
            </a:solidFill>
          </a:ln>
        </p:spPr>
        <p:txBody>
          <a:bodyPr wrap="none">
            <a:sp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rPr>
              <a:t>海外向け大阪ビジネス情報ハブ機能</a:t>
            </a:r>
          </a:p>
        </p:txBody>
      </p:sp>
      <p:pic>
        <p:nvPicPr>
          <p:cNvPr id="3" name="図 2"/>
          <p:cNvPicPr>
            <a:picLocks noChangeAspect="1"/>
          </p:cNvPicPr>
          <p:nvPr/>
        </p:nvPicPr>
        <p:blipFill rotWithShape="1">
          <a:blip r:embed="rId6"/>
          <a:srcRect l="16669"/>
          <a:stretch/>
        </p:blipFill>
        <p:spPr>
          <a:xfrm>
            <a:off x="5523602" y="4132828"/>
            <a:ext cx="756000" cy="438844"/>
          </a:xfrm>
          <a:prstGeom prst="rect">
            <a:avLst/>
          </a:prstGeom>
        </p:spPr>
      </p:pic>
      <p:sp>
        <p:nvSpPr>
          <p:cNvPr id="49" name="二等辺三角形 48"/>
          <p:cNvSpPr/>
          <p:nvPr/>
        </p:nvSpPr>
        <p:spPr>
          <a:xfrm rot="5400000">
            <a:off x="8019982" y="4300450"/>
            <a:ext cx="437881" cy="144000"/>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0" name="テキスト ボックス 49"/>
          <p:cNvSpPr txBox="1"/>
          <p:nvPr/>
        </p:nvSpPr>
        <p:spPr>
          <a:xfrm>
            <a:off x="8266341" y="4140912"/>
            <a:ext cx="697627" cy="400110"/>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成功事例</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の公表</a:t>
            </a:r>
          </a:p>
        </p:txBody>
      </p:sp>
      <p:sp>
        <p:nvSpPr>
          <p:cNvPr id="4" name="正方形/長方形 3"/>
          <p:cNvSpPr/>
          <p:nvPr/>
        </p:nvSpPr>
        <p:spPr>
          <a:xfrm>
            <a:off x="7949945" y="4920969"/>
            <a:ext cx="607859" cy="261610"/>
          </a:xfrm>
          <a:prstGeom prst="rect">
            <a:avLst/>
          </a:prstGeom>
        </p:spPr>
        <p:txBody>
          <a:bodyPr wrap="none">
            <a:spAutoFit/>
          </a:bodyPr>
          <a:lstStyle/>
          <a:p>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図３</a:t>
            </a:r>
            <a:r>
              <a:rPr lang="en-US" altLang="ja-JP" sz="1100" b="1" dirty="0">
                <a:latin typeface="Meiryo UI" panose="020B0604030504040204" pitchFamily="50" charset="-128"/>
                <a:ea typeface="Meiryo UI" panose="020B0604030504040204" pitchFamily="50" charset="-128"/>
              </a:rPr>
              <a:t>】</a:t>
            </a:r>
            <a:endParaRPr lang="ja-JP" altLang="en-US" sz="1100" dirty="0"/>
          </a:p>
        </p:txBody>
      </p:sp>
      <p:sp>
        <p:nvSpPr>
          <p:cNvPr id="52" name="テキスト ボックス 51"/>
          <p:cNvSpPr txBox="1"/>
          <p:nvPr/>
        </p:nvSpPr>
        <p:spPr>
          <a:xfrm>
            <a:off x="2188905" y="145152"/>
            <a:ext cx="6459471" cy="461665"/>
          </a:xfrm>
          <a:prstGeom prst="rect">
            <a:avLst/>
          </a:prstGeom>
          <a:noFill/>
          <a:ln>
            <a:noFill/>
          </a:ln>
        </p:spPr>
        <p:txBody>
          <a:bodyPr wrap="square" rtlCol="0">
            <a:spAutoFit/>
          </a:bodyPr>
          <a:lstStyle/>
          <a:p>
            <a:pPr algn="ctr"/>
            <a:r>
              <a:rPr lang="ja-JP" altLang="en-US" sz="2400" b="1" dirty="0">
                <a:latin typeface="Meiryo UI" panose="020B0604030504040204" pitchFamily="50" charset="-128"/>
                <a:ea typeface="Meiryo UI" panose="020B0604030504040204" pitchFamily="50" charset="-128"/>
              </a:rPr>
              <a:t>新法人のアイデア②　</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国際ビジネスマッチング機能など</a:t>
            </a:r>
            <a:r>
              <a:rPr lang="en-US" altLang="ja-JP" sz="2000" b="1" dirty="0">
                <a:latin typeface="Meiryo UI" panose="020B0604030504040204" pitchFamily="50" charset="-128"/>
                <a:ea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endParaRPr>
          </a:p>
        </p:txBody>
      </p:sp>
      <p:sp>
        <p:nvSpPr>
          <p:cNvPr id="54" name="円/楕円 53"/>
          <p:cNvSpPr/>
          <p:nvPr/>
        </p:nvSpPr>
        <p:spPr>
          <a:xfrm>
            <a:off x="306354" y="120904"/>
            <a:ext cx="1476000" cy="612000"/>
          </a:xfrm>
          <a:prstGeom prst="ellipse">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重点１／</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国際化支援</a:t>
            </a:r>
          </a:p>
        </p:txBody>
      </p:sp>
      <p:cxnSp>
        <p:nvCxnSpPr>
          <p:cNvPr id="48" name="直線コネクタ 47"/>
          <p:cNvCxnSpPr/>
          <p:nvPr/>
        </p:nvCxnSpPr>
        <p:spPr>
          <a:xfrm flipV="1">
            <a:off x="958005" y="732904"/>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32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直線コネクタ 49"/>
          <p:cNvCxnSpPr/>
          <p:nvPr/>
        </p:nvCxnSpPr>
        <p:spPr>
          <a:xfrm flipV="1">
            <a:off x="829215" y="655630"/>
            <a:ext cx="81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角丸四角形 2"/>
          <p:cNvSpPr/>
          <p:nvPr/>
        </p:nvSpPr>
        <p:spPr>
          <a:xfrm>
            <a:off x="235726" y="1583300"/>
            <a:ext cx="1171977" cy="177355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986976" y="6483687"/>
            <a:ext cx="2057400" cy="365125"/>
          </a:xfrm>
        </p:spPr>
        <p:txBody>
          <a:bodyPr/>
          <a:lstStyle/>
          <a:p>
            <a:fld id="{5242FE4B-FE65-4246-A1F4-B3D4680A4CEF}" type="slidenum">
              <a:rPr kumimoji="1" lang="ja-JP" altLang="en-US" smtClean="0"/>
              <a:t>19</a:t>
            </a:fld>
            <a:endParaRPr kumimoji="1" lang="ja-JP" altLang="en-US"/>
          </a:p>
        </p:txBody>
      </p:sp>
      <p:cxnSp>
        <p:nvCxnSpPr>
          <p:cNvPr id="8" name="直線コネクタ 7"/>
          <p:cNvCxnSpPr/>
          <p:nvPr/>
        </p:nvCxnSpPr>
        <p:spPr>
          <a:xfrm>
            <a:off x="2391592" y="1484884"/>
            <a:ext cx="0" cy="446400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flipV="1">
            <a:off x="449572" y="5825416"/>
            <a:ext cx="8515292" cy="45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875727" y="1525375"/>
            <a:ext cx="400110" cy="451406"/>
          </a:xfrm>
          <a:prstGeom prst="rect">
            <a:avLst/>
          </a:prstGeom>
          <a:noFill/>
        </p:spPr>
        <p:txBody>
          <a:bodyPr vert="eaVert" wrap="none" rtlCol="0">
            <a:spAutoFit/>
          </a:bodyPr>
          <a:lstStyle/>
          <a:p>
            <a:r>
              <a:rPr kumimoji="1" lang="ja-JP" altLang="en-US" sz="1400" b="1" dirty="0">
                <a:latin typeface="Meiryo UI" panose="020B0604030504040204" pitchFamily="50" charset="-128"/>
                <a:ea typeface="Meiryo UI" panose="020B0604030504040204" pitchFamily="50" charset="-128"/>
              </a:rPr>
              <a:t>成長</a:t>
            </a:r>
          </a:p>
        </p:txBody>
      </p:sp>
      <p:sp>
        <p:nvSpPr>
          <p:cNvPr id="13" name="テキスト ボックス 12"/>
          <p:cNvSpPr txBox="1"/>
          <p:nvPr/>
        </p:nvSpPr>
        <p:spPr>
          <a:xfrm>
            <a:off x="457375" y="5926253"/>
            <a:ext cx="646331"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起業前</a:t>
            </a:r>
          </a:p>
        </p:txBody>
      </p:sp>
      <p:sp>
        <p:nvSpPr>
          <p:cNvPr id="14" name="テキスト ボックス 13"/>
          <p:cNvSpPr txBox="1"/>
          <p:nvPr/>
        </p:nvSpPr>
        <p:spPr>
          <a:xfrm>
            <a:off x="2160315" y="5926253"/>
            <a:ext cx="492443"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起業</a:t>
            </a:r>
          </a:p>
        </p:txBody>
      </p:sp>
      <p:sp>
        <p:nvSpPr>
          <p:cNvPr id="15" name="テキスト ボックス 14"/>
          <p:cNvSpPr txBox="1"/>
          <p:nvPr/>
        </p:nvSpPr>
        <p:spPr>
          <a:xfrm>
            <a:off x="4907718" y="5926253"/>
            <a:ext cx="800219"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成長初期</a:t>
            </a:r>
            <a:endParaRPr kumimoji="1" lang="ja-JP" altLang="en-US" sz="12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7479183" y="5926253"/>
            <a:ext cx="954107"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成長拡大期</a:t>
            </a:r>
            <a:endParaRPr kumimoji="1" lang="ja-JP" altLang="en-US" sz="12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462582" y="4263752"/>
            <a:ext cx="1830950" cy="253916"/>
          </a:xfrm>
          <a:prstGeom prst="rect">
            <a:avLst/>
          </a:prstGeom>
          <a:pattFill prst="pct20">
            <a:fgClr>
              <a:schemeClr val="tx2"/>
            </a:fgClr>
            <a:bgClr>
              <a:schemeClr val="bg1"/>
            </a:bgClr>
          </a:pattFill>
          <a:ln>
            <a:solidFill>
              <a:schemeClr val="tx1"/>
            </a:solidFill>
          </a:ln>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大阪起業家スタートアップ事業</a:t>
            </a:r>
          </a:p>
        </p:txBody>
      </p:sp>
      <p:sp>
        <p:nvSpPr>
          <p:cNvPr id="18" name="テキスト ボックス 17"/>
          <p:cNvSpPr txBox="1"/>
          <p:nvPr/>
        </p:nvSpPr>
        <p:spPr>
          <a:xfrm>
            <a:off x="5498507" y="2295563"/>
            <a:ext cx="3376348" cy="253916"/>
          </a:xfrm>
          <a:prstGeom prst="rect">
            <a:avLst/>
          </a:prstGeom>
          <a:solidFill>
            <a:schemeClr val="bg1"/>
          </a:solidFill>
          <a:ln>
            <a:solidFill>
              <a:schemeClr val="tx1"/>
            </a:solidFill>
          </a:ln>
        </p:spPr>
        <p:txBody>
          <a:bodyPr wrap="square" rtlCol="0">
            <a:spAutoFit/>
          </a:bodyPr>
          <a:lstStyle/>
          <a:p>
            <a:r>
              <a:rPr lang="ja-JP" altLang="en-US" sz="1050" dirty="0">
                <a:latin typeface="Meiryo UI" panose="020B0604030504040204" pitchFamily="50" charset="-128"/>
                <a:ea typeface="Meiryo UI" panose="020B0604030504040204" pitchFamily="50" charset="-128"/>
              </a:rPr>
              <a:t>関西ブリッジフォーラム</a:t>
            </a:r>
            <a:r>
              <a:rPr lang="ja-JP" altLang="en-US" sz="900" dirty="0">
                <a:latin typeface="Meiryo UI" panose="020B0604030504040204" pitchFamily="50" charset="-128"/>
                <a:ea typeface="Meiryo UI" panose="020B0604030504040204" pitchFamily="50" charset="-128"/>
              </a:rPr>
              <a:t>（</a:t>
            </a:r>
            <a:r>
              <a:rPr lang="zh-CN" altLang="en-US" sz="900" dirty="0">
                <a:latin typeface="Meiryo UI" panose="020B0604030504040204" pitchFamily="50" charset="-128"/>
                <a:ea typeface="Meiryo UI" panose="020B0604030504040204" pitchFamily="50" charset="-128"/>
              </a:rPr>
              <a:t>関西経済同友会</a:t>
            </a:r>
            <a:r>
              <a:rPr lang="ja-JP" altLang="en-US" sz="900" dirty="0">
                <a:latin typeface="Meiryo UI" panose="020B0604030504040204" pitchFamily="50" charset="-128"/>
                <a:ea typeface="Meiryo UI" panose="020B0604030504040204" pitchFamily="50" charset="-128"/>
              </a:rPr>
              <a:t>によるシニアメンタリング）</a:t>
            </a:r>
            <a:endParaRPr kumimoji="1" lang="ja-JP" altLang="en-US" sz="9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462582" y="4530358"/>
            <a:ext cx="1830950" cy="253916"/>
          </a:xfrm>
          <a:prstGeom prst="rect">
            <a:avLst/>
          </a:prstGeom>
          <a:solidFill>
            <a:schemeClr val="accent2"/>
          </a:solidFill>
          <a:ln>
            <a:solidFill>
              <a:schemeClr val="tx1"/>
            </a:solidFill>
          </a:ln>
        </p:spPr>
        <p:txBody>
          <a:bodyPr wrap="square" rtlCol="0">
            <a:spAutoFit/>
          </a:bodyPr>
          <a:lstStyle/>
          <a:p>
            <a:r>
              <a:rPr lang="ja-JP" altLang="en-US" sz="1050" dirty="0">
                <a:latin typeface="Meiryo UI" panose="020B0604030504040204" pitchFamily="50" charset="-128"/>
                <a:ea typeface="Meiryo UI" panose="020B0604030504040204" pitchFamily="50" charset="-128"/>
              </a:rPr>
              <a:t>Ｆｕｎｄ＆Ｆａｎ事業</a:t>
            </a:r>
            <a:endParaRPr kumimoji="1" lang="ja-JP" altLang="en-US" sz="105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283866" y="1517548"/>
            <a:ext cx="2860135" cy="253916"/>
          </a:xfrm>
          <a:prstGeom prst="rect">
            <a:avLst/>
          </a:prstGeom>
          <a:pattFill prst="pct20">
            <a:fgClr>
              <a:schemeClr val="tx2"/>
            </a:fgClr>
            <a:bgClr>
              <a:schemeClr val="bg1"/>
            </a:bgClr>
          </a:pattFill>
          <a:ln>
            <a:solidFill>
              <a:schemeClr val="tx1"/>
            </a:solidFill>
          </a:ln>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成長志向創業者支援事業</a:t>
            </a:r>
            <a:r>
              <a:rPr lang="ja-JP" altLang="en-US" sz="900" dirty="0">
                <a:latin typeface="Meiryo UI" panose="020B0604030504040204" pitchFamily="50" charset="-128"/>
                <a:ea typeface="Meiryo UI" panose="020B0604030504040204" pitchFamily="50" charset="-128"/>
              </a:rPr>
              <a:t>（Ｂｏｏｍｉｎｇ！）</a:t>
            </a:r>
            <a:endParaRPr kumimoji="1" lang="ja-JP" altLang="en-US" sz="9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6233139" y="1264517"/>
            <a:ext cx="1031051" cy="261610"/>
          </a:xfrm>
          <a:prstGeom prst="rect">
            <a:avLst/>
          </a:prstGeom>
          <a:noFill/>
        </p:spPr>
        <p:txBody>
          <a:bodyPr wrap="none" rtlCol="0">
            <a:spAutoFit/>
          </a:bodyPr>
          <a:lstStyle/>
          <a:p>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ＩＰＯ支援</a:t>
            </a:r>
            <a:r>
              <a:rPr kumimoji="1" lang="en-US" altLang="ja-JP"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423814" y="4653469"/>
            <a:ext cx="2364830" cy="261610"/>
          </a:xfrm>
          <a:prstGeom prst="rect">
            <a:avLst/>
          </a:prstGeom>
          <a:noFill/>
        </p:spPr>
        <p:txBody>
          <a:bodyPr wrap="square" rtlCol="0">
            <a:spAutoFit/>
          </a:bodyPr>
          <a:lstStyle/>
          <a:p>
            <a:r>
              <a:rPr kumimoji="1"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起業マインド醸成（０→１）</a:t>
            </a:r>
            <a:r>
              <a:rPr kumimoji="1" lang="en-US" altLang="ja-JP"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6051042" y="3189380"/>
            <a:ext cx="2823813" cy="253916"/>
          </a:xfrm>
          <a:prstGeom prst="rect">
            <a:avLst/>
          </a:prstGeom>
          <a:solidFill>
            <a:schemeClr val="accent4">
              <a:lumMod val="60000"/>
              <a:lumOff val="40000"/>
            </a:schemeClr>
          </a:solidFill>
          <a:ln>
            <a:solidFill>
              <a:schemeClr val="tx1"/>
            </a:solidFill>
          </a:ln>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イノベーション人材</a:t>
            </a:r>
            <a:r>
              <a:rPr lang="ja-JP" altLang="en-US" sz="1050" dirty="0">
                <a:latin typeface="Meiryo UI" panose="020B0604030504040204" pitchFamily="50" charset="-128"/>
                <a:ea typeface="Meiryo UI" panose="020B0604030504040204" pitchFamily="50" charset="-128"/>
              </a:rPr>
              <a:t>育成・流動化促進事業</a:t>
            </a:r>
            <a:endParaRPr kumimoji="1" lang="en-US" altLang="ja-JP" sz="105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6051042" y="2905092"/>
            <a:ext cx="2823813" cy="253916"/>
          </a:xfrm>
          <a:prstGeom prst="rect">
            <a:avLst/>
          </a:prstGeom>
          <a:pattFill prst="pct20">
            <a:fgClr>
              <a:schemeClr val="tx2"/>
            </a:fgClr>
            <a:bgClr>
              <a:schemeClr val="bg1"/>
            </a:bgClr>
          </a:pattFill>
          <a:ln>
            <a:solidFill>
              <a:schemeClr val="tx1"/>
            </a:solidFill>
          </a:ln>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ベンチャー企業人材確保支援事業</a:t>
            </a:r>
            <a:endParaRPr kumimoji="1" lang="en-US" altLang="ja-JP" sz="105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5961359" y="2638766"/>
            <a:ext cx="1595309" cy="261610"/>
          </a:xfrm>
          <a:prstGeom prst="rect">
            <a:avLst/>
          </a:prstGeom>
          <a:noFill/>
        </p:spPr>
        <p:txBody>
          <a:bodyPr wrap="none" rtlCol="0">
            <a:spAutoFit/>
          </a:bodyPr>
          <a:lstStyle/>
          <a:p>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即戦力人材確保支援</a:t>
            </a:r>
            <a:r>
              <a:rPr kumimoji="1" lang="en-US" altLang="ja-JP"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538135" y="4926304"/>
            <a:ext cx="2250958" cy="746358"/>
          </a:xfrm>
          <a:prstGeom prst="rect">
            <a:avLst/>
          </a:prstGeom>
          <a:solidFill>
            <a:schemeClr val="accent4">
              <a:lumMod val="60000"/>
              <a:lumOff val="40000"/>
            </a:schemeClr>
          </a:solidFill>
          <a:ln>
            <a:solidFill>
              <a:schemeClr val="tx1"/>
            </a:solidFill>
          </a:ln>
        </p:spPr>
        <p:txBody>
          <a:bodyPr wrap="square" rtlCol="0">
            <a:spAutoFit/>
          </a:bodyPr>
          <a:lstStyle/>
          <a:p>
            <a:r>
              <a:rPr kumimoji="1" lang="ja-JP" altLang="en-US" sz="1050" b="1" dirty="0">
                <a:latin typeface="Meiryo UI" panose="020B0604030504040204" pitchFamily="50" charset="-128"/>
                <a:ea typeface="Meiryo UI" panose="020B0604030504040204" pitchFamily="50" charset="-128"/>
              </a:rPr>
              <a:t>大阪産業創造館</a:t>
            </a:r>
            <a:endParaRPr kumimoji="1" lang="en-US" altLang="ja-JP" sz="1050" b="1"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起業支援イベント</a:t>
            </a:r>
            <a:endParaRPr kumimoji="1"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◆起業家講演</a:t>
            </a:r>
            <a:endParaRPr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◆創業セミナー</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◆起業家ロールモデル情報発信</a:t>
            </a:r>
          </a:p>
        </p:txBody>
      </p:sp>
      <p:sp>
        <p:nvSpPr>
          <p:cNvPr id="27" name="テキスト ボックス 26"/>
          <p:cNvSpPr txBox="1"/>
          <p:nvPr/>
        </p:nvSpPr>
        <p:spPr>
          <a:xfrm>
            <a:off x="2406536" y="3973148"/>
            <a:ext cx="1407758" cy="261610"/>
          </a:xfrm>
          <a:prstGeom prst="rect">
            <a:avLst/>
          </a:prstGeom>
          <a:noFill/>
        </p:spPr>
        <p:txBody>
          <a:bodyPr wrap="none" rtlCol="0">
            <a:spAutoFit/>
          </a:bodyPr>
          <a:lstStyle/>
          <a:p>
            <a:r>
              <a:rPr kumimoji="1"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ビジネスプラン作成</a:t>
            </a:r>
            <a:r>
              <a:rPr kumimoji="1" lang="en-US" altLang="ja-JP"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3735746" y="2339272"/>
            <a:ext cx="1321196" cy="261610"/>
          </a:xfrm>
          <a:prstGeom prst="rect">
            <a:avLst/>
          </a:prstGeom>
          <a:noFill/>
        </p:spPr>
        <p:txBody>
          <a:bodyPr wrap="none" rtlCol="0">
            <a:spAutoFit/>
          </a:bodyPr>
          <a:lstStyle/>
          <a:p>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インキュベーション</a:t>
            </a:r>
            <a:r>
              <a:rPr kumimoji="1" lang="en-US" altLang="ja-JP"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2462582" y="4803193"/>
            <a:ext cx="1830950" cy="869469"/>
          </a:xfrm>
          <a:prstGeom prst="rect">
            <a:avLst/>
          </a:prstGeom>
          <a:solidFill>
            <a:schemeClr val="accent4">
              <a:lumMod val="60000"/>
              <a:lumOff val="40000"/>
            </a:schemeClr>
          </a:solidFill>
          <a:ln>
            <a:solidFill>
              <a:schemeClr val="tx1"/>
            </a:solidFill>
          </a:ln>
        </p:spPr>
        <p:txBody>
          <a:bodyPr wrap="none" rtlCol="0">
            <a:spAutoFit/>
          </a:bodyPr>
          <a:lstStyle/>
          <a:p>
            <a:r>
              <a:rPr kumimoji="1" lang="ja-JP" altLang="en-US" sz="1050" b="1" dirty="0">
                <a:latin typeface="Meiryo UI" panose="020B0604030504040204" pitchFamily="50" charset="-128"/>
                <a:ea typeface="Meiryo UI" panose="020B0604030504040204" pitchFamily="50" charset="-128"/>
              </a:rPr>
              <a:t>大阪産業創造館</a:t>
            </a:r>
            <a:endParaRPr kumimoji="1" lang="en-US" altLang="ja-JP" sz="1050" b="1"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◆創業チャレンジゼミ</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◆あきない虎の穴（飲食店開業支援）</a:t>
            </a:r>
            <a:endParaRPr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◆立志案（創業準備オフィス）</a:t>
            </a:r>
            <a:endParaRPr kumimoji="1"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◆ビジコンＯＳＡＫＡ</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◆ＩＡＧベンチャーサポート発表会</a:t>
            </a:r>
            <a:endParaRPr lang="en-US" altLang="ja-JP" sz="8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3735745" y="2600882"/>
            <a:ext cx="2225613" cy="253916"/>
          </a:xfrm>
          <a:prstGeom prst="rect">
            <a:avLst/>
          </a:prstGeom>
          <a:solidFill>
            <a:schemeClr val="accent4">
              <a:lumMod val="60000"/>
              <a:lumOff val="40000"/>
            </a:schemeClr>
          </a:solidFill>
          <a:ln>
            <a:solidFill>
              <a:schemeClr val="tx1"/>
            </a:solidFill>
          </a:ln>
        </p:spPr>
        <p:txBody>
          <a:bodyPr wrap="square" rtlCol="0">
            <a:spAutoFit/>
          </a:bodyPr>
          <a:lstStyle/>
          <a:p>
            <a:r>
              <a:rPr lang="ja-JP" altLang="en-US" sz="1050" dirty="0">
                <a:latin typeface="Meiryo UI" panose="020B0604030504040204" pitchFamily="50" charset="-128"/>
                <a:ea typeface="Meiryo UI" panose="020B0604030504040204" pitchFamily="50" charset="-128"/>
              </a:rPr>
              <a:t>ソフト産業プラザ事業</a:t>
            </a:r>
            <a:endParaRPr lang="en-US" altLang="ja-JP" sz="105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2406536" y="2937691"/>
            <a:ext cx="1329210" cy="261610"/>
          </a:xfrm>
          <a:prstGeom prst="rect">
            <a:avLst/>
          </a:prstGeom>
          <a:noFill/>
        </p:spPr>
        <p:txBody>
          <a:bodyPr wrap="none" rtlCol="0">
            <a:spAutoFit/>
          </a:bodyPr>
          <a:lstStyle/>
          <a:p>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アクセラレーション</a:t>
            </a:r>
            <a:r>
              <a:rPr kumimoji="1" lang="en-US" altLang="ja-JP"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2456114" y="3194507"/>
            <a:ext cx="3505245" cy="500137"/>
          </a:xfrm>
          <a:prstGeom prst="rect">
            <a:avLst/>
          </a:prstGeom>
          <a:solidFill>
            <a:schemeClr val="accent4">
              <a:lumMod val="60000"/>
              <a:lumOff val="40000"/>
            </a:schemeClr>
          </a:solidFill>
          <a:ln>
            <a:solidFill>
              <a:schemeClr val="tx1"/>
            </a:solidFill>
          </a:ln>
        </p:spPr>
        <p:txBody>
          <a:bodyPr wrap="square" rtlCol="0">
            <a:spAutoFit/>
          </a:bodyPr>
          <a:lstStyle/>
          <a:p>
            <a:r>
              <a:rPr lang="ja-JP" altLang="en-US" sz="1050" dirty="0">
                <a:latin typeface="Meiryo UI" panose="020B0604030504040204" pitchFamily="50" charset="-128"/>
                <a:ea typeface="Meiryo UI" panose="020B0604030504040204" pitchFamily="50" charset="-128"/>
              </a:rPr>
              <a:t>グローバルイノベーション創出事業</a:t>
            </a:r>
            <a:endParaRPr lang="en-US" altLang="ja-JP" sz="105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◆大阪イノベーションハブ運営　</a:t>
            </a:r>
            <a:r>
              <a:rPr lang="ja-JP" altLang="en-US" sz="800" dirty="0">
                <a:latin typeface="Meiryo UI" panose="020B0604030504040204" pitchFamily="50" charset="-128"/>
                <a:ea typeface="Meiryo UI" panose="020B0604030504040204" pitchFamily="50" charset="-128"/>
              </a:rPr>
              <a:t>　</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◆大阪市ベンチャー企業支援プログラム（</a:t>
            </a:r>
            <a:r>
              <a:rPr lang="en-US" altLang="ja-JP" sz="800" dirty="0">
                <a:latin typeface="Meiryo UI" panose="020B0604030504040204" pitchFamily="50" charset="-128"/>
                <a:ea typeface="Meiryo UI" panose="020B0604030504040204" pitchFamily="50" charset="-128"/>
              </a:rPr>
              <a:t>OIH</a:t>
            </a:r>
            <a:r>
              <a:rPr lang="ja-JP" altLang="en-US" sz="800" dirty="0">
                <a:latin typeface="Meiryo UI" panose="020B0604030504040204" pitchFamily="50" charset="-128"/>
                <a:ea typeface="Meiryo UI" panose="020B0604030504040204" pitchFamily="50" charset="-128"/>
              </a:rPr>
              <a:t>シードアクセラレーションプログラム）</a:t>
            </a:r>
            <a:endParaRPr kumimoji="1" lang="en-US" altLang="ja-JP" sz="8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2456113" y="3710235"/>
            <a:ext cx="3505245" cy="253916"/>
          </a:xfrm>
          <a:prstGeom prst="rect">
            <a:avLst/>
          </a:prstGeom>
          <a:solidFill>
            <a:schemeClr val="accent4">
              <a:lumMod val="60000"/>
              <a:lumOff val="40000"/>
            </a:schemeClr>
          </a:solidFill>
          <a:ln>
            <a:solidFill>
              <a:schemeClr val="tx1"/>
            </a:solidFill>
          </a:ln>
        </p:spPr>
        <p:txBody>
          <a:bodyPr wrap="square" rtlCol="0">
            <a:spAutoFit/>
          </a:bodyPr>
          <a:lstStyle/>
          <a:p>
            <a:r>
              <a:rPr lang="ja-JP" altLang="en-US" sz="1050" dirty="0">
                <a:latin typeface="Meiryo UI" panose="020B0604030504040204" pitchFamily="50" charset="-128"/>
                <a:ea typeface="Meiryo UI" panose="020B0604030504040204" pitchFamily="50" charset="-128"/>
              </a:rPr>
              <a:t>ＩｏＴ・ＲＴ関連ビジネス創出事業</a:t>
            </a:r>
            <a:r>
              <a:rPr lang="ja-JP" altLang="en-US" sz="900" dirty="0">
                <a:latin typeface="Meiryo UI" panose="020B0604030504040204" pitchFamily="50" charset="-128"/>
                <a:ea typeface="Meiryo UI" panose="020B0604030504040204" pitchFamily="50" charset="-128"/>
              </a:rPr>
              <a:t>（ＡＩＤＯＲ）</a:t>
            </a:r>
            <a:endParaRPr kumimoji="1" lang="en-US" altLang="ja-JP" sz="9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3735747" y="2882201"/>
            <a:ext cx="2225612" cy="253916"/>
          </a:xfrm>
          <a:prstGeom prst="rect">
            <a:avLst/>
          </a:prstGeom>
          <a:solidFill>
            <a:schemeClr val="accent4">
              <a:lumMod val="60000"/>
              <a:lumOff val="40000"/>
            </a:schemeClr>
          </a:solidFill>
          <a:ln>
            <a:solidFill>
              <a:schemeClr val="tx1"/>
            </a:solidFill>
          </a:ln>
        </p:spPr>
        <p:txBody>
          <a:bodyPr wrap="square" rtlCol="0">
            <a:spAutoFit/>
          </a:bodyPr>
          <a:lstStyle/>
          <a:p>
            <a:r>
              <a:rPr lang="ja-JP" altLang="en-US" sz="1050" dirty="0">
                <a:latin typeface="Meiryo UI" panose="020B0604030504040204" pitchFamily="50" charset="-128"/>
                <a:ea typeface="Meiryo UI" panose="020B0604030504040204" pitchFamily="50" charset="-128"/>
              </a:rPr>
              <a:t>大阪デザイン振興プラザ事業</a:t>
            </a:r>
            <a:endParaRPr lang="en-US" altLang="ja-JP" sz="105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422645" y="2643482"/>
            <a:ext cx="756000" cy="261610"/>
          </a:xfrm>
          <a:prstGeom prst="rect">
            <a:avLst/>
          </a:prstGeom>
          <a:pattFill prst="pct20">
            <a:fgClr>
              <a:schemeClr val="accent1">
                <a:lumMod val="50000"/>
              </a:schemeClr>
            </a:fgClr>
            <a:bgClr>
              <a:schemeClr val="bg1"/>
            </a:bgClr>
          </a:pattFill>
          <a:ln>
            <a:solidFill>
              <a:schemeClr val="tx1"/>
            </a:solidFill>
          </a:ln>
        </p:spPr>
        <p:txBody>
          <a:bodyPr wrap="square" rtlCol="0">
            <a:spAutoFit/>
          </a:bodyPr>
          <a:lstStyle/>
          <a:p>
            <a:pPr algn="ctr"/>
            <a:r>
              <a:rPr lang="ja-JP" altLang="en-US" sz="1100" dirty="0">
                <a:latin typeface="Meiryo UI" panose="020B0604030504040204" pitchFamily="50" charset="-128"/>
                <a:ea typeface="Meiryo UI" panose="020B0604030504040204" pitchFamily="50" charset="-128"/>
              </a:rPr>
              <a:t>大阪府</a:t>
            </a:r>
            <a:endParaRPr kumimoji="1" lang="en-US" altLang="ja-JP" sz="11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422645" y="2295563"/>
            <a:ext cx="756000" cy="261610"/>
          </a:xfrm>
          <a:prstGeom prst="rect">
            <a:avLst/>
          </a:prstGeom>
          <a:solidFill>
            <a:schemeClr val="accent4">
              <a:lumMod val="60000"/>
              <a:lumOff val="40000"/>
            </a:schemeClr>
          </a:solidFill>
          <a:ln>
            <a:solidFill>
              <a:schemeClr val="tx1"/>
            </a:solidFill>
          </a:ln>
        </p:spPr>
        <p:txBody>
          <a:bodyPr wrap="square" rtlCol="0">
            <a:spAutoFit/>
          </a:bodyPr>
          <a:lstStyle/>
          <a:p>
            <a:pPr algn="ctr"/>
            <a:r>
              <a:rPr lang="ja-JP" altLang="en-US" sz="1100" dirty="0">
                <a:latin typeface="Meiryo UI" panose="020B0604030504040204" pitchFamily="50" charset="-128"/>
                <a:ea typeface="Meiryo UI" panose="020B0604030504040204" pitchFamily="50" charset="-128"/>
              </a:rPr>
              <a:t>大阪市</a:t>
            </a:r>
            <a:endParaRPr kumimoji="1" lang="en-US" altLang="ja-JP" sz="110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422645" y="1973723"/>
            <a:ext cx="756000" cy="261610"/>
          </a:xfrm>
          <a:prstGeom prst="rect">
            <a:avLst/>
          </a:prstGeom>
          <a:solidFill>
            <a:schemeClr val="accent2"/>
          </a:solidFill>
          <a:ln>
            <a:solidFill>
              <a:schemeClr val="tx1"/>
            </a:solidFill>
          </a:ln>
        </p:spPr>
        <p:txBody>
          <a:bodyPr wrap="square" rtlCol="0">
            <a:spAutoFit/>
          </a:bodyPr>
          <a:lstStyle/>
          <a:p>
            <a:pPr algn="ctr"/>
            <a:r>
              <a:rPr lang="ja-JP" altLang="en-US" sz="1100" dirty="0">
                <a:latin typeface="Meiryo UI" panose="020B0604030504040204" pitchFamily="50" charset="-128"/>
                <a:ea typeface="Meiryo UI" panose="020B0604030504040204" pitchFamily="50" charset="-128"/>
              </a:rPr>
              <a:t>法人</a:t>
            </a:r>
            <a:endParaRPr kumimoji="1" lang="en-US" altLang="ja-JP" sz="11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422645" y="2965322"/>
            <a:ext cx="756000" cy="252000"/>
          </a:xfrm>
          <a:prstGeom prst="rect">
            <a:avLst/>
          </a:prstGeom>
          <a:solidFill>
            <a:schemeClr val="bg1"/>
          </a:solidFill>
          <a:ln>
            <a:solidFill>
              <a:schemeClr val="tx1"/>
            </a:solidFill>
          </a:ln>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rPr>
              <a:t>外部連携</a:t>
            </a:r>
            <a:endParaRPr kumimoji="1" lang="en-US" altLang="ja-JP" sz="1050"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5465069" y="2063134"/>
            <a:ext cx="992579" cy="261610"/>
          </a:xfrm>
          <a:prstGeom prst="rect">
            <a:avLst/>
          </a:prstGeom>
          <a:noFill/>
        </p:spPr>
        <p:txBody>
          <a:bodyPr wrap="none" rtlCol="0">
            <a:spAutoFit/>
          </a:bodyPr>
          <a:lstStyle/>
          <a:p>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メンタリング</a:t>
            </a:r>
            <a:r>
              <a:rPr kumimoji="1" lang="en-US" altLang="ja-JP"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4907718" y="1801489"/>
            <a:ext cx="4236282" cy="253916"/>
          </a:xfrm>
          <a:prstGeom prst="rect">
            <a:avLst/>
          </a:prstGeom>
          <a:solidFill>
            <a:schemeClr val="bg1"/>
          </a:solidFill>
          <a:ln>
            <a:solidFill>
              <a:schemeClr val="tx1"/>
            </a:solidFill>
          </a:ln>
        </p:spPr>
        <p:txBody>
          <a:bodyPr wrap="square" rtlCol="0">
            <a:spAutoFit/>
          </a:bodyPr>
          <a:lstStyle/>
          <a:p>
            <a:r>
              <a:rPr lang="ja-JP" altLang="en-US" sz="1050" dirty="0">
                <a:latin typeface="Meiryo UI" panose="020B0604030504040204" pitchFamily="50" charset="-128"/>
                <a:ea typeface="Meiryo UI" panose="020B0604030504040204" pitchFamily="50" charset="-128"/>
              </a:rPr>
              <a:t>ファンドによる資金支援</a:t>
            </a:r>
            <a:r>
              <a:rPr kumimoji="1" lang="ja-JP" altLang="en-US" sz="900" dirty="0">
                <a:latin typeface="Meiryo UI" panose="020B0604030504040204" pitchFamily="50" charset="-128"/>
                <a:ea typeface="Meiryo UI" panose="020B0604030504040204" pitchFamily="50" charset="-128"/>
              </a:rPr>
              <a:t>（ハックベンチャーズ：大阪市、ＦＶＣ、阪急電鉄、関電等）</a:t>
            </a:r>
          </a:p>
        </p:txBody>
      </p:sp>
      <p:sp>
        <p:nvSpPr>
          <p:cNvPr id="41" name="テキスト ボックス 40"/>
          <p:cNvSpPr txBox="1"/>
          <p:nvPr/>
        </p:nvSpPr>
        <p:spPr>
          <a:xfrm>
            <a:off x="4872504" y="1540377"/>
            <a:ext cx="889987" cy="261610"/>
          </a:xfrm>
          <a:prstGeom prst="rect">
            <a:avLst/>
          </a:prstGeom>
          <a:noFill/>
        </p:spPr>
        <p:txBody>
          <a:bodyPr wrap="none" rtlCol="0">
            <a:spAutoFit/>
          </a:bodyPr>
          <a:lstStyle/>
          <a:p>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資金支援</a:t>
            </a:r>
            <a:r>
              <a:rPr kumimoji="1" lang="en-US" altLang="ja-JP"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29163" y="1583300"/>
            <a:ext cx="543739"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凡例</a:t>
            </a:r>
          </a:p>
        </p:txBody>
      </p:sp>
      <p:sp>
        <p:nvSpPr>
          <p:cNvPr id="42" name="テキスト ボックス 41"/>
          <p:cNvSpPr txBox="1"/>
          <p:nvPr/>
        </p:nvSpPr>
        <p:spPr>
          <a:xfrm>
            <a:off x="538858" y="708238"/>
            <a:ext cx="8336720"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大阪府、大阪市及び都市型センターでは、既存事業において創業、ベンチャー、スタートアップなどに対する様々な支援サービスを展開しており、新法人ではさらに成長を加速する機能を強化していく。</a:t>
            </a:r>
          </a:p>
        </p:txBody>
      </p:sp>
      <p:sp>
        <p:nvSpPr>
          <p:cNvPr id="5" name="テキスト ボックス 4"/>
          <p:cNvSpPr txBox="1"/>
          <p:nvPr/>
        </p:nvSpPr>
        <p:spPr>
          <a:xfrm>
            <a:off x="354283" y="6288302"/>
            <a:ext cx="8417689" cy="553998"/>
          </a:xfrm>
          <a:prstGeom prst="rect">
            <a:avLst/>
          </a:prstGeom>
          <a:noFill/>
        </p:spPr>
        <p:txBody>
          <a:bodyPr wrap="none" rtlCol="0">
            <a:spAutoFit/>
          </a:bodyPr>
          <a:lstStyle/>
          <a:p>
            <a:r>
              <a:rPr kumimoji="1" lang="ja-JP" altLang="en-US" sz="1000" b="1" dirty="0">
                <a:latin typeface="Meiryo UI" panose="020B0604030504040204" pitchFamily="50" charset="-128"/>
                <a:ea typeface="Meiryo UI" panose="020B0604030504040204" pitchFamily="50" charset="-128"/>
              </a:rPr>
              <a:t>アクセラレーション</a:t>
            </a:r>
            <a:r>
              <a:rPr kumimoji="1" lang="ja-JP" altLang="en-US"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IT</a:t>
            </a:r>
            <a:r>
              <a:rPr lang="ja-JP" altLang="en-US" sz="1000" dirty="0">
                <a:latin typeface="Meiryo UI" panose="020B0604030504040204" pitchFamily="50" charset="-128"/>
                <a:ea typeface="Meiryo UI" panose="020B0604030504040204" pitchFamily="50" charset="-128"/>
              </a:rPr>
              <a:t>用語で、ハードウェア実装による支援で実行速度などを加速（アクセラレーション）し、システム全体の性能や効率を向上させる意</a:t>
            </a:r>
            <a:endParaRPr lang="en-US" altLang="ja-JP" sz="1000" dirty="0">
              <a:latin typeface="Meiryo UI" panose="020B0604030504040204" pitchFamily="50" charset="-128"/>
              <a:ea typeface="Meiryo UI" panose="020B0604030504040204" pitchFamily="50" charset="-128"/>
            </a:endParaRPr>
          </a:p>
          <a:p>
            <a:r>
              <a:rPr kumimoji="1" lang="en-US" altLang="ja-JP" sz="1000" b="1" dirty="0">
                <a:latin typeface="Meiryo UI" panose="020B0604030504040204" pitchFamily="50" charset="-128"/>
                <a:ea typeface="Meiryo UI" panose="020B0604030504040204" pitchFamily="50" charset="-128"/>
              </a:rPr>
              <a:t>IPO</a:t>
            </a:r>
            <a:r>
              <a:rPr kumimoji="1"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Initial Public Offering</a:t>
            </a:r>
            <a:r>
              <a:rPr lang="ja-JP" altLang="en-US" sz="1000" dirty="0">
                <a:latin typeface="Meiryo UI" panose="020B0604030504040204" pitchFamily="50" charset="-128"/>
                <a:ea typeface="Meiryo UI" panose="020B0604030504040204" pitchFamily="50" charset="-128"/>
              </a:rPr>
              <a:t>の略語で、「新規公開株」や「新規上場株式」のこと</a:t>
            </a:r>
            <a:endParaRPr lang="en-US" altLang="ja-JP" sz="1000" dirty="0">
              <a:latin typeface="Meiryo UI" panose="020B0604030504040204" pitchFamily="50" charset="-128"/>
              <a:ea typeface="Meiryo UI" panose="020B0604030504040204" pitchFamily="50" charset="-128"/>
            </a:endParaRPr>
          </a:p>
          <a:p>
            <a:r>
              <a:rPr kumimoji="1" lang="ja-JP" altLang="en-US" sz="1000" b="1" dirty="0">
                <a:latin typeface="Meiryo UI" panose="020B0604030504040204" pitchFamily="50" charset="-128"/>
                <a:ea typeface="Meiryo UI" panose="020B0604030504040204" pitchFamily="50" charset="-128"/>
              </a:rPr>
              <a:t>メンタリング</a:t>
            </a:r>
            <a:r>
              <a:rPr kumimoji="1" lang="ja-JP" altLang="en-US"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　人の育成、指導方法の一つ。指示や命令によらず、メンター（指導者）が、メンティー（本人）と、関係をむすび自発的・自律的な発達を促す方法</a:t>
            </a:r>
            <a:endParaRPr kumimoji="1" lang="ja-JP" altLang="en-US" sz="10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70296" y="6260147"/>
            <a:ext cx="338554" cy="605294"/>
          </a:xfrm>
          <a:prstGeom prst="rect">
            <a:avLst/>
          </a:prstGeom>
          <a:noFill/>
        </p:spPr>
        <p:txBody>
          <a:bodyPr vert="eaVert" wrap="none" rtlCol="0">
            <a:spAutoFit/>
          </a:bodyPr>
          <a:lstStyle/>
          <a:p>
            <a:r>
              <a:rPr kumimoji="1" lang="ja-JP" altLang="en-US" sz="1000" b="1" dirty="0">
                <a:latin typeface="Meiryo UI" panose="020B0604030504040204" pitchFamily="50" charset="-128"/>
                <a:ea typeface="Meiryo UI" panose="020B0604030504040204" pitchFamily="50" charset="-128"/>
              </a:rPr>
              <a:t>用語解説</a:t>
            </a:r>
          </a:p>
        </p:txBody>
      </p:sp>
      <p:cxnSp>
        <p:nvCxnSpPr>
          <p:cNvPr id="43" name="直線コネクタ 42"/>
          <p:cNvCxnSpPr/>
          <p:nvPr/>
        </p:nvCxnSpPr>
        <p:spPr>
          <a:xfrm>
            <a:off x="77274" y="6260147"/>
            <a:ext cx="889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8D2BE63F-FE1F-408B-9EF2-E79CC000D966}"/>
              </a:ext>
            </a:extLst>
          </p:cNvPr>
          <p:cNvSpPr txBox="1"/>
          <p:nvPr/>
        </p:nvSpPr>
        <p:spPr>
          <a:xfrm>
            <a:off x="4396344" y="4261054"/>
            <a:ext cx="3775044" cy="392415"/>
          </a:xfrm>
          <a:prstGeom prst="rect">
            <a:avLst/>
          </a:prstGeom>
          <a:solidFill>
            <a:schemeClr val="bg1"/>
          </a:solidFill>
          <a:ln>
            <a:solidFill>
              <a:schemeClr val="tx1"/>
            </a:solidFill>
          </a:ln>
        </p:spPr>
        <p:txBody>
          <a:bodyPr wrap="square" rtlCol="0">
            <a:spAutoFit/>
          </a:bodyPr>
          <a:lstStyle/>
          <a:p>
            <a:r>
              <a:rPr lang="ja-JP" altLang="en-US" sz="1050" dirty="0">
                <a:latin typeface="Meiryo UI" panose="020B0604030504040204" pitchFamily="50" charset="-128"/>
                <a:ea typeface="Meiryo UI" panose="020B0604030504040204" pitchFamily="50" charset="-128"/>
              </a:rPr>
              <a:t>外部支援機関連携による交流支援</a:t>
            </a:r>
            <a:endParaRPr lang="en-US" altLang="ja-JP" sz="105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ベンチャーコミュニティ、関西</a:t>
            </a:r>
            <a:r>
              <a:rPr lang="en-US" altLang="ja-JP" sz="900" dirty="0">
                <a:latin typeface="Meiryo UI" panose="020B0604030504040204" pitchFamily="50" charset="-128"/>
                <a:ea typeface="Meiryo UI" panose="020B0604030504040204" pitchFamily="50" charset="-128"/>
              </a:rPr>
              <a:t>IPO</a:t>
            </a:r>
            <a:r>
              <a:rPr lang="ja-JP" altLang="en-US" sz="900" dirty="0">
                <a:latin typeface="Meiryo UI" panose="020B0604030504040204" pitchFamily="50" charset="-128"/>
                <a:ea typeface="Meiryo UI" panose="020B0604030504040204" pitchFamily="50" charset="-128"/>
              </a:rPr>
              <a:t>チャンスセンター、関西ニュービジネス協議会等</a:t>
            </a:r>
            <a:endParaRPr kumimoji="1" lang="ja-JP" altLang="en-US" sz="700" dirty="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DA8FE5AB-5557-478B-99CB-CE7BA2426A1B}"/>
              </a:ext>
            </a:extLst>
          </p:cNvPr>
          <p:cNvSpPr txBox="1"/>
          <p:nvPr/>
        </p:nvSpPr>
        <p:spPr>
          <a:xfrm>
            <a:off x="4396344" y="4002142"/>
            <a:ext cx="1487908" cy="261610"/>
          </a:xfrm>
          <a:prstGeom prst="rect">
            <a:avLst/>
          </a:prstGeom>
          <a:noFill/>
        </p:spPr>
        <p:txBody>
          <a:bodyPr wrap="none" rtlCol="0">
            <a:spAutoFit/>
          </a:bodyPr>
          <a:lstStyle/>
          <a:p>
            <a:r>
              <a:rPr kumimoji="1"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コラボレーション</a:t>
            </a:r>
            <a:r>
              <a:rPr kumimoji="1" lang="ja-JP" altLang="en-US" sz="1100" b="1" dirty="0">
                <a:latin typeface="Meiryo UI" panose="020B0604030504040204" pitchFamily="50" charset="-128"/>
                <a:ea typeface="Meiryo UI" panose="020B0604030504040204" pitchFamily="50" charset="-128"/>
              </a:rPr>
              <a:t>支援</a:t>
            </a:r>
            <a:r>
              <a:rPr kumimoji="1" lang="en-US" altLang="ja-JP"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1767179" y="141670"/>
            <a:ext cx="6607899" cy="400110"/>
          </a:xfrm>
          <a:prstGeom prst="rect">
            <a:avLst/>
          </a:prstGeom>
          <a:noFill/>
        </p:spPr>
        <p:txBody>
          <a:bodyPr wrap="none" rtlCol="0">
            <a:spAutoFit/>
          </a:bodyPr>
          <a:lstStyle/>
          <a:p>
            <a:pPr algn="ctr"/>
            <a:r>
              <a:rPr kumimoji="1" lang="ja-JP" altLang="en-US" sz="2000" b="1" dirty="0">
                <a:latin typeface="Meiryo UI" panose="020B0604030504040204" pitchFamily="50" charset="-128"/>
                <a:ea typeface="Meiryo UI" panose="020B0604030504040204" pitchFamily="50" charset="-128"/>
              </a:rPr>
              <a:t>創業・ベンチャー支援</a:t>
            </a:r>
            <a:r>
              <a:rPr lang="ja-JP" altLang="en-US" sz="2000" b="1" dirty="0">
                <a:latin typeface="Meiryo UI" panose="020B0604030504040204" pitchFamily="50" charset="-128"/>
                <a:ea typeface="Meiryo UI" panose="020B0604030504040204" pitchFamily="50" charset="-128"/>
              </a:rPr>
              <a:t>のマッピングと新法人における強化分野</a:t>
            </a:r>
            <a:endParaRPr kumimoji="1" lang="ja-JP" altLang="en-US" sz="2000" b="1" dirty="0">
              <a:latin typeface="Meiryo UI" panose="020B0604030504040204" pitchFamily="50" charset="-128"/>
              <a:ea typeface="Meiryo UI" panose="020B0604030504040204" pitchFamily="50" charset="-128"/>
            </a:endParaRPr>
          </a:p>
        </p:txBody>
      </p:sp>
      <p:sp>
        <p:nvSpPr>
          <p:cNvPr id="7" name="円/楕円 6"/>
          <p:cNvSpPr/>
          <p:nvPr/>
        </p:nvSpPr>
        <p:spPr>
          <a:xfrm>
            <a:off x="5140299" y="1264517"/>
            <a:ext cx="4003702" cy="2315139"/>
          </a:xfrm>
          <a:prstGeom prst="ellipse">
            <a:avLst/>
          </a:prstGeom>
          <a:noFill/>
          <a:ln>
            <a:solidFill>
              <a:schemeClr val="tx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9" name="右矢印 8"/>
          <p:cNvSpPr/>
          <p:nvPr/>
        </p:nvSpPr>
        <p:spPr>
          <a:xfrm rot="14062989">
            <a:off x="7697929" y="3538045"/>
            <a:ext cx="389614" cy="313196"/>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108031" y="3771887"/>
            <a:ext cx="2954097" cy="323493"/>
          </a:xfrm>
          <a:prstGeom prst="roundRect">
            <a:avLst/>
          </a:prstGeom>
          <a:solidFill>
            <a:schemeClr val="accent1">
              <a:lumMod val="50000"/>
            </a:schemeClr>
          </a:solidFill>
        </p:spPr>
        <p:txBody>
          <a:bodyPr wrap="none" rtlCol="0">
            <a:spAutoFit/>
          </a:bodyPr>
          <a:lstStyle/>
          <a:p>
            <a:r>
              <a:rPr kumimoji="1" lang="ja-JP" altLang="en-US" sz="1300" b="1" dirty="0">
                <a:solidFill>
                  <a:schemeClr val="bg1"/>
                </a:solidFill>
                <a:latin typeface="Meiryo UI" panose="020B0604030504040204" pitchFamily="50" charset="-128"/>
                <a:ea typeface="Meiryo UI" panose="020B0604030504040204" pitchFamily="50" charset="-128"/>
              </a:rPr>
              <a:t>新法人では成長を加速する機能を強化</a:t>
            </a:r>
          </a:p>
        </p:txBody>
      </p:sp>
      <p:sp>
        <p:nvSpPr>
          <p:cNvPr id="49" name="円/楕円 48"/>
          <p:cNvSpPr/>
          <p:nvPr/>
        </p:nvSpPr>
        <p:spPr>
          <a:xfrm>
            <a:off x="98339" y="44367"/>
            <a:ext cx="1368000" cy="612000"/>
          </a:xfrm>
          <a:prstGeom prst="ellipse">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重点２／</a:t>
            </a:r>
            <a:endParaRPr kumimoji="1" lang="en-US" altLang="ja-JP"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創業・ベンチャー</a:t>
            </a:r>
            <a:endParaRPr kumimoji="1" lang="en-US" altLang="ja-JP"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支援</a:t>
            </a:r>
          </a:p>
        </p:txBody>
      </p:sp>
    </p:spTree>
    <p:extLst>
      <p:ext uri="{BB962C8B-B14F-4D97-AF65-F5344CB8AC3E}">
        <p14:creationId xmlns:p14="http://schemas.microsoft.com/office/powerpoint/2010/main" val="4221460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30116" y="6369230"/>
            <a:ext cx="2057400" cy="365125"/>
          </a:xfrm>
        </p:spPr>
        <p:txBody>
          <a:bodyPr/>
          <a:lstStyle/>
          <a:p>
            <a:fld id="{5242FE4B-FE65-4246-A1F4-B3D4680A4CEF}" type="slidenum">
              <a:rPr kumimoji="1" lang="ja-JP" altLang="en-US" smtClean="0"/>
              <a:t>2</a:t>
            </a:fld>
            <a:endParaRPr kumimoji="1" lang="ja-JP" altLang="en-US"/>
          </a:p>
        </p:txBody>
      </p:sp>
      <p:sp>
        <p:nvSpPr>
          <p:cNvPr id="5" name="テキスト ボックス 4"/>
          <p:cNvSpPr txBox="1"/>
          <p:nvPr/>
        </p:nvSpPr>
        <p:spPr>
          <a:xfrm>
            <a:off x="1132976" y="1764406"/>
            <a:ext cx="1750800" cy="400110"/>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■検討メンバー</a:t>
            </a:r>
          </a:p>
        </p:txBody>
      </p:sp>
      <p:sp>
        <p:nvSpPr>
          <p:cNvPr id="6" name="テキスト ボックス 5"/>
          <p:cNvSpPr txBox="1"/>
          <p:nvPr/>
        </p:nvSpPr>
        <p:spPr>
          <a:xfrm>
            <a:off x="1248886" y="2302084"/>
            <a:ext cx="7638630" cy="1200329"/>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・角谷　禎和　大阪市都市型産業振興センター　理事兼事務局長（リーダー）</a:t>
            </a:r>
          </a:p>
          <a:p>
            <a:r>
              <a:rPr lang="ja-JP" altLang="en-US" dirty="0">
                <a:latin typeface="Meiryo UI" panose="020B0604030504040204" pitchFamily="50" charset="-128"/>
                <a:ea typeface="Meiryo UI" panose="020B0604030504040204" pitchFamily="50" charset="-128"/>
              </a:rPr>
              <a:t>・豊島　英夫　大阪産業振興機構　常務理事</a:t>
            </a:r>
          </a:p>
          <a:p>
            <a:r>
              <a:rPr lang="ja-JP" altLang="en-US" dirty="0">
                <a:latin typeface="Meiryo UI" panose="020B0604030504040204" pitchFamily="50" charset="-128"/>
                <a:ea typeface="Meiryo UI" panose="020B0604030504040204" pitchFamily="50" charset="-128"/>
              </a:rPr>
              <a:t>・北野　健　　 大阪産業振興機構　前事務局長</a:t>
            </a:r>
          </a:p>
          <a:p>
            <a:r>
              <a:rPr lang="ja-JP" altLang="en-US" dirty="0">
                <a:latin typeface="Meiryo UI" panose="020B0604030504040204" pitchFamily="50" charset="-128"/>
                <a:ea typeface="Meiryo UI" panose="020B0604030504040204" pitchFamily="50" charset="-128"/>
              </a:rPr>
              <a:t>・風谷　昌彦　大阪府中小企業診断協会　理事長</a:t>
            </a:r>
          </a:p>
        </p:txBody>
      </p:sp>
      <p:sp>
        <p:nvSpPr>
          <p:cNvPr id="7" name="テキスト ボックス 6"/>
          <p:cNvSpPr txBox="1"/>
          <p:nvPr/>
        </p:nvSpPr>
        <p:spPr>
          <a:xfrm>
            <a:off x="1132976" y="3990306"/>
            <a:ext cx="1643399" cy="400110"/>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■アドバイザー</a:t>
            </a:r>
          </a:p>
        </p:txBody>
      </p:sp>
      <p:sp>
        <p:nvSpPr>
          <p:cNvPr id="8" name="テキスト ボックス 7"/>
          <p:cNvSpPr txBox="1"/>
          <p:nvPr/>
        </p:nvSpPr>
        <p:spPr>
          <a:xfrm>
            <a:off x="1248886" y="4437597"/>
            <a:ext cx="4108817" cy="646331"/>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・上山　信一　大阪府・大阪市　特別顧問</a:t>
            </a:r>
          </a:p>
          <a:p>
            <a:r>
              <a:rPr lang="ja-JP" altLang="en-US" dirty="0">
                <a:latin typeface="Meiryo UI" panose="020B0604030504040204" pitchFamily="50" charset="-128"/>
                <a:ea typeface="Meiryo UI" panose="020B0604030504040204" pitchFamily="50" charset="-128"/>
              </a:rPr>
              <a:t>・福岡　克美　大阪府・大阪市　特別参与</a:t>
            </a:r>
          </a:p>
        </p:txBody>
      </p:sp>
    </p:spTree>
    <p:extLst>
      <p:ext uri="{BB962C8B-B14F-4D97-AF65-F5344CB8AC3E}">
        <p14:creationId xmlns:p14="http://schemas.microsoft.com/office/powerpoint/2010/main" val="1796069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89423" y="6578855"/>
            <a:ext cx="2057400" cy="365125"/>
          </a:xfrm>
        </p:spPr>
        <p:txBody>
          <a:bodyPr/>
          <a:lstStyle/>
          <a:p>
            <a:fld id="{5242FE4B-FE65-4246-A1F4-B3D4680A4CEF}" type="slidenum">
              <a:rPr kumimoji="1" lang="ja-JP" altLang="en-US" smtClean="0"/>
              <a:t>20</a:t>
            </a:fld>
            <a:endParaRPr kumimoji="1" lang="ja-JP" altLang="en-US"/>
          </a:p>
        </p:txBody>
      </p:sp>
      <p:sp>
        <p:nvSpPr>
          <p:cNvPr id="6" name="正方形/長方形 5"/>
          <p:cNvSpPr/>
          <p:nvPr/>
        </p:nvSpPr>
        <p:spPr>
          <a:xfrm>
            <a:off x="275018" y="1442280"/>
            <a:ext cx="5323667" cy="4416594"/>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１．オール大阪グローバルベンチャーエコシステムの構築</a:t>
            </a:r>
            <a:endParaRPr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300" dirty="0">
                <a:latin typeface="Meiryo UI" panose="020B0604030504040204" pitchFamily="50" charset="-128"/>
                <a:ea typeface="Meiryo UI" panose="020B0604030504040204" pitchFamily="50" charset="-128"/>
              </a:rPr>
              <a:t>販路開拓、技術支援、資金繰りなど成長を加速させる支援機能を強化</a:t>
            </a:r>
            <a:endParaRPr lang="en-US" altLang="ja-JP" sz="1300" dirty="0">
              <a:latin typeface="Meiryo UI" panose="020B0604030504040204" pitchFamily="50" charset="-128"/>
              <a:ea typeface="Meiryo UI" panose="020B0604030504040204" pitchFamily="50" charset="-128"/>
            </a:endParaRPr>
          </a:p>
          <a:p>
            <a:r>
              <a:rPr lang="ja-JP" altLang="en-US" sz="1300" b="1" dirty="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　オール大阪による支援推進組織</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大阪ベンチャーエコシステム推進連</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絡会議</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との連携</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　支援先ベンチャー企業の個別ＰＲ支援等</a:t>
            </a:r>
            <a:endParaRPr lang="en-US" altLang="ja-JP" sz="1300"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２．大阪創業支援ネットワークの再構築</a:t>
            </a:r>
            <a:endParaRPr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300" dirty="0">
                <a:latin typeface="Meiryo UI" panose="020B0604030504040204" pitchFamily="50" charset="-128"/>
                <a:ea typeface="Meiryo UI" panose="020B0604030504040204" pitchFamily="50" charset="-128"/>
              </a:rPr>
              <a:t>大阪府直営で実施している</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大阪府内創業支援機関ネットワーク会議</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に参画する支援機関等をベースに再構築</a:t>
            </a:r>
            <a:endParaRPr lang="en-US" altLang="ja-JP" sz="13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lang="en-US" altLang="ja-JP"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３．学生向け創業支援プログラムの拡充</a:t>
            </a:r>
            <a:endParaRPr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300" dirty="0">
                <a:latin typeface="Meiryo UI" panose="020B0604030504040204" pitchFamily="50" charset="-128"/>
                <a:ea typeface="Meiryo UI" panose="020B0604030504040204" pitchFamily="50" charset="-128"/>
              </a:rPr>
              <a:t>大学生向けの支援プログラムを新規実施。</a:t>
            </a:r>
          </a:p>
          <a:p>
            <a:r>
              <a:rPr lang="ja-JP" altLang="en-US" sz="1300" dirty="0">
                <a:latin typeface="Meiryo UI" panose="020B0604030504040204" pitchFamily="50" charset="-128"/>
                <a:ea typeface="Meiryo UI" panose="020B0604030504040204" pitchFamily="50" charset="-128"/>
              </a:rPr>
              <a:t>　　⇒　各大学内起業家プログラムの相互活用、ビジネスプランコンテスト共催</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　留学生向け起業支援プログラムの実施</a:t>
            </a:r>
          </a:p>
          <a:p>
            <a:endParaRPr lang="en-US" altLang="ja-JP" sz="20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４．インキュベーション拠点の連携強化</a:t>
            </a:r>
            <a:endParaRPr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300" dirty="0">
                <a:latin typeface="Meiryo UI" panose="020B0604030504040204" pitchFamily="50" charset="-128"/>
                <a:ea typeface="Meiryo UI" panose="020B0604030504040204" pitchFamily="50" charset="-128"/>
              </a:rPr>
              <a:t>民間インキュベーション施設との連携強化</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　インキュベーションマネジャーのネットワーク強化（関西ＩＭ協議会</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との連携）</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　大阪市イノベーション拠点との共催イベント実施</a:t>
            </a:r>
            <a:endParaRPr lang="en-US" altLang="ja-JP" sz="13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074209" y="266805"/>
            <a:ext cx="6186309" cy="461665"/>
          </a:xfrm>
          <a:prstGeom prst="rect">
            <a:avLst/>
          </a:prstGeom>
          <a:noFill/>
        </p:spPr>
        <p:txBody>
          <a:bodyPr wrap="none" rtlCol="0">
            <a:spAutoFit/>
          </a:bodyPr>
          <a:lstStyle/>
          <a:p>
            <a:pPr algn="ctr"/>
            <a:r>
              <a:rPr lang="ja-JP" altLang="en-US" sz="2400" b="1" dirty="0">
                <a:latin typeface="Meiryo UI" panose="020B0604030504040204" pitchFamily="50" charset="-128"/>
                <a:ea typeface="Meiryo UI" panose="020B0604030504040204" pitchFamily="50" charset="-128"/>
              </a:rPr>
              <a:t>新法人における</a:t>
            </a:r>
            <a:r>
              <a:rPr kumimoji="1" lang="ja-JP" altLang="en-US" sz="2400" b="1" dirty="0">
                <a:latin typeface="Meiryo UI" panose="020B0604030504040204" pitchFamily="50" charset="-128"/>
                <a:ea typeface="Meiryo UI" panose="020B0604030504040204" pitchFamily="50" charset="-128"/>
              </a:rPr>
              <a:t>創業・ベンチャー支援</a:t>
            </a:r>
            <a:r>
              <a:rPr kumimoji="1" lang="ja-JP" altLang="en-US" b="1" dirty="0">
                <a:latin typeface="Meiryo UI" panose="020B0604030504040204" pitchFamily="50" charset="-128"/>
                <a:ea typeface="Meiryo UI" panose="020B0604030504040204" pitchFamily="50" charset="-128"/>
              </a:rPr>
              <a:t>（アイデア①）</a:t>
            </a:r>
            <a:endParaRPr kumimoji="1" lang="ja-JP" altLang="en-US" sz="2400" b="1" dirty="0">
              <a:latin typeface="Meiryo UI" panose="020B0604030504040204" pitchFamily="50" charset="-128"/>
              <a:ea typeface="Meiryo UI" panose="020B0604030504040204" pitchFamily="50" charset="-128"/>
            </a:endParaRPr>
          </a:p>
        </p:txBody>
      </p:sp>
      <p:sp>
        <p:nvSpPr>
          <p:cNvPr id="3" name="正方形/長方形 2"/>
          <p:cNvSpPr/>
          <p:nvPr/>
        </p:nvSpPr>
        <p:spPr>
          <a:xfrm>
            <a:off x="6046078" y="1180580"/>
            <a:ext cx="2701381" cy="276999"/>
          </a:xfrm>
          <a:prstGeom prst="rect">
            <a:avLst/>
          </a:prstGeom>
          <a:ln>
            <a:solidFill>
              <a:schemeClr val="bg1">
                <a:lumMod val="50000"/>
              </a:schemeClr>
            </a:solidFill>
          </a:ln>
        </p:spPr>
        <p:txBody>
          <a:bodyPr wrap="none">
            <a:spAutoFit/>
          </a:bodyPr>
          <a:lstStyle/>
          <a:p>
            <a:r>
              <a:rPr lang="ja-JP" altLang="en-US" sz="1200" dirty="0">
                <a:latin typeface="Meiryo UI" panose="020B0604030504040204" pitchFamily="50" charset="-128"/>
                <a:ea typeface="Meiryo UI" panose="020B0604030504040204" pitchFamily="50" charset="-128"/>
              </a:rPr>
              <a:t>大阪府内創業支援機関ネットワーク会議</a:t>
            </a:r>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1251" y="1552019"/>
            <a:ext cx="3128269" cy="1763758"/>
          </a:xfrm>
          <a:prstGeom prst="rect">
            <a:avLst/>
          </a:prstGeom>
        </p:spPr>
      </p:pic>
      <p:pic>
        <p:nvPicPr>
          <p:cNvPr id="15" name="図 14"/>
          <p:cNvPicPr>
            <a:picLocks noChangeAspect="1"/>
          </p:cNvPicPr>
          <p:nvPr/>
        </p:nvPicPr>
        <p:blipFill>
          <a:blip r:embed="rId3"/>
          <a:stretch>
            <a:fillRect/>
          </a:stretch>
        </p:blipFill>
        <p:spPr>
          <a:xfrm>
            <a:off x="5782581" y="3942031"/>
            <a:ext cx="1614188" cy="1076125"/>
          </a:xfrm>
          <a:prstGeom prst="rect">
            <a:avLst/>
          </a:prstGeom>
        </p:spPr>
      </p:pic>
      <p:graphicFrame>
        <p:nvGraphicFramePr>
          <p:cNvPr id="16" name="表 15"/>
          <p:cNvGraphicFramePr>
            <a:graphicFrameLocks noGrp="1"/>
          </p:cNvGraphicFramePr>
          <p:nvPr>
            <p:extLst>
              <p:ext uri="{D42A27DB-BD31-4B8C-83A1-F6EECF244321}">
                <p14:modId xmlns:p14="http://schemas.microsoft.com/office/powerpoint/2010/main" val="4107760625"/>
              </p:ext>
            </p:extLst>
          </p:nvPr>
        </p:nvGraphicFramePr>
        <p:xfrm>
          <a:off x="5786628" y="5452452"/>
          <a:ext cx="3118101" cy="1081122"/>
        </p:xfrm>
        <a:graphic>
          <a:graphicData uri="http://schemas.openxmlformats.org/drawingml/2006/table">
            <a:tbl>
              <a:tblPr firstRow="1" bandRow="1">
                <a:tableStyleId>{5940675A-B579-460E-94D1-54222C63F5DA}</a:tableStyleId>
              </a:tblPr>
              <a:tblGrid>
                <a:gridCol w="447725">
                  <a:extLst>
                    <a:ext uri="{9D8B030D-6E8A-4147-A177-3AD203B41FA5}">
                      <a16:colId xmlns:a16="http://schemas.microsoft.com/office/drawing/2014/main" val="20000"/>
                    </a:ext>
                  </a:extLst>
                </a:gridCol>
                <a:gridCol w="722363">
                  <a:extLst>
                    <a:ext uri="{9D8B030D-6E8A-4147-A177-3AD203B41FA5}">
                      <a16:colId xmlns:a16="http://schemas.microsoft.com/office/drawing/2014/main" val="20001"/>
                    </a:ext>
                  </a:extLst>
                </a:gridCol>
                <a:gridCol w="892225">
                  <a:extLst>
                    <a:ext uri="{9D8B030D-6E8A-4147-A177-3AD203B41FA5}">
                      <a16:colId xmlns:a16="http://schemas.microsoft.com/office/drawing/2014/main" val="20002"/>
                    </a:ext>
                  </a:extLst>
                </a:gridCol>
                <a:gridCol w="549325">
                  <a:extLst>
                    <a:ext uri="{9D8B030D-6E8A-4147-A177-3AD203B41FA5}">
                      <a16:colId xmlns:a16="http://schemas.microsoft.com/office/drawing/2014/main" val="20003"/>
                    </a:ext>
                  </a:extLst>
                </a:gridCol>
                <a:gridCol w="506463">
                  <a:extLst>
                    <a:ext uri="{9D8B030D-6E8A-4147-A177-3AD203B41FA5}">
                      <a16:colId xmlns:a16="http://schemas.microsoft.com/office/drawing/2014/main" val="20004"/>
                    </a:ext>
                  </a:extLst>
                </a:gridCol>
              </a:tblGrid>
              <a:tr h="214454">
                <a:tc>
                  <a:txBody>
                    <a:bodyPr/>
                    <a:lstStyle/>
                    <a:p>
                      <a:pPr algn="ctr"/>
                      <a:r>
                        <a:rPr kumimoji="1" lang="ja-JP" altLang="en-US" sz="800" b="1" dirty="0">
                          <a:solidFill>
                            <a:schemeClr val="tx1"/>
                          </a:solidFill>
                          <a:latin typeface="Meiryo UI" panose="020B0604030504040204" pitchFamily="50" charset="-128"/>
                          <a:ea typeface="Meiryo UI" panose="020B0604030504040204" pitchFamily="50" charset="-128"/>
                        </a:rPr>
                        <a:t>府市</a:t>
                      </a:r>
                    </a:p>
                  </a:txBody>
                  <a:tcPr marL="72000" marR="36000" marT="36000" marB="36000">
                    <a:solidFill>
                      <a:schemeClr val="accent1">
                        <a:lumMod val="60000"/>
                        <a:lumOff val="40000"/>
                      </a:schemeClr>
                    </a:solidFill>
                  </a:tcPr>
                </a:tc>
                <a:tc>
                  <a:txBody>
                    <a:bodyPr/>
                    <a:lstStyle/>
                    <a:p>
                      <a:pPr algn="ctr"/>
                      <a:r>
                        <a:rPr kumimoji="1" lang="ja-JP" altLang="en-US" sz="800" b="1" dirty="0">
                          <a:solidFill>
                            <a:schemeClr val="tx1"/>
                          </a:solidFill>
                          <a:latin typeface="Meiryo UI" panose="020B0604030504040204" pitchFamily="50" charset="-128"/>
                          <a:ea typeface="Meiryo UI" panose="020B0604030504040204" pitchFamily="50" charset="-128"/>
                        </a:rPr>
                        <a:t>団体</a:t>
                      </a:r>
                    </a:p>
                  </a:txBody>
                  <a:tcPr marL="72000" marR="36000" marT="36000" marB="36000">
                    <a:solidFill>
                      <a:schemeClr val="accent1">
                        <a:lumMod val="60000"/>
                        <a:lumOff val="40000"/>
                      </a:schemeClr>
                    </a:solidFill>
                  </a:tcPr>
                </a:tc>
                <a:tc>
                  <a:txBody>
                    <a:bodyPr/>
                    <a:lstStyle/>
                    <a:p>
                      <a:pPr algn="ctr"/>
                      <a:r>
                        <a:rPr kumimoji="1" lang="ja-JP" altLang="en-US" sz="800" b="1" dirty="0">
                          <a:solidFill>
                            <a:schemeClr val="tx1"/>
                          </a:solidFill>
                          <a:latin typeface="Meiryo UI" panose="020B0604030504040204" pitchFamily="50" charset="-128"/>
                          <a:ea typeface="Meiryo UI" panose="020B0604030504040204" pitchFamily="50" charset="-128"/>
                        </a:rPr>
                        <a:t>施設名</a:t>
                      </a:r>
                    </a:p>
                  </a:txBody>
                  <a:tcPr marL="72000" marR="36000" marT="36000" marB="36000">
                    <a:solidFill>
                      <a:schemeClr val="accent1">
                        <a:lumMod val="60000"/>
                        <a:lumOff val="40000"/>
                      </a:schemeClr>
                    </a:solidFill>
                  </a:tcPr>
                </a:tc>
                <a:tc>
                  <a:txBody>
                    <a:bodyPr/>
                    <a:lstStyle/>
                    <a:p>
                      <a:pPr algn="ctr"/>
                      <a:r>
                        <a:rPr kumimoji="1" lang="ja-JP" altLang="en-US" sz="800" b="1" dirty="0">
                          <a:solidFill>
                            <a:schemeClr val="tx1"/>
                          </a:solidFill>
                          <a:latin typeface="Meiryo UI" panose="020B0604030504040204" pitchFamily="50" charset="-128"/>
                          <a:ea typeface="Meiryo UI" panose="020B0604030504040204" pitchFamily="50" charset="-128"/>
                        </a:rPr>
                        <a:t>所在地</a:t>
                      </a:r>
                    </a:p>
                  </a:txBody>
                  <a:tcPr marL="72000" marR="36000" marT="36000" marB="36000">
                    <a:solidFill>
                      <a:schemeClr val="accent1">
                        <a:lumMod val="60000"/>
                        <a:lumOff val="40000"/>
                      </a:schemeClr>
                    </a:solidFill>
                  </a:tcPr>
                </a:tc>
                <a:tc>
                  <a:txBody>
                    <a:bodyPr/>
                    <a:lstStyle/>
                    <a:p>
                      <a:pPr algn="ctr"/>
                      <a:r>
                        <a:rPr kumimoji="1" lang="ja-JP" altLang="en-US" sz="800" b="1" dirty="0">
                          <a:solidFill>
                            <a:schemeClr val="tx1"/>
                          </a:solidFill>
                          <a:latin typeface="Meiryo UI" panose="020B0604030504040204" pitchFamily="50" charset="-128"/>
                          <a:ea typeface="Meiryo UI" panose="020B0604030504040204" pitchFamily="50" charset="-128"/>
                        </a:rPr>
                        <a:t>居室数</a:t>
                      </a:r>
                    </a:p>
                  </a:txBody>
                  <a:tcPr marL="72000" marR="36000" marT="36000" marB="36000">
                    <a:solidFill>
                      <a:schemeClr val="accent1">
                        <a:lumMod val="60000"/>
                        <a:lumOff val="40000"/>
                      </a:schemeClr>
                    </a:solidFill>
                  </a:tcPr>
                </a:tc>
                <a:extLst>
                  <a:ext uri="{0D108BD9-81ED-4DB2-BD59-A6C34878D82A}">
                    <a16:rowId xmlns:a16="http://schemas.microsoft.com/office/drawing/2014/main" val="10000"/>
                  </a:ext>
                </a:extLst>
              </a:tr>
              <a:tr h="214454">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大阪府</a:t>
                      </a:r>
                    </a:p>
                  </a:txBody>
                  <a:tcPr marL="72000" marR="36000" marT="36000" marB="36000">
                    <a:solidFill>
                      <a:schemeClr val="accent1">
                        <a:lumMod val="20000"/>
                        <a:lumOff val="80000"/>
                      </a:schemeClr>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産振機構</a:t>
                      </a:r>
                    </a:p>
                  </a:txBody>
                  <a:tcPr marL="72000" marR="36000" marT="36000" marB="36000">
                    <a:solidFill>
                      <a:schemeClr val="accent1">
                        <a:lumMod val="20000"/>
                        <a:lumOff val="80000"/>
                      </a:schemeClr>
                    </a:solidFill>
                  </a:tcPr>
                </a:tc>
                <a:tc>
                  <a:txBody>
                    <a:bodyPr/>
                    <a:lstStyle/>
                    <a:p>
                      <a:r>
                        <a:rPr kumimoji="1" lang="en-US" altLang="ja-JP" sz="800" dirty="0">
                          <a:solidFill>
                            <a:schemeClr val="tx1"/>
                          </a:solidFill>
                          <a:latin typeface="Meiryo UI" panose="020B0604030504040204" pitchFamily="50" charset="-128"/>
                          <a:ea typeface="Meiryo UI" panose="020B0604030504040204" pitchFamily="50" charset="-128"/>
                        </a:rPr>
                        <a:t>MOBIO</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2000" marR="36000" marT="36000" marB="36000">
                    <a:solidFill>
                      <a:schemeClr val="accent1">
                        <a:lumMod val="20000"/>
                        <a:lumOff val="80000"/>
                      </a:schemeClr>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東大阪市</a:t>
                      </a:r>
                    </a:p>
                  </a:txBody>
                  <a:tcPr marL="72000" marR="36000" marT="36000" marB="36000">
                    <a:solidFill>
                      <a:schemeClr val="accent1">
                        <a:lumMod val="20000"/>
                        <a:lumOff val="80000"/>
                      </a:schemeClr>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個室</a:t>
                      </a:r>
                      <a:r>
                        <a:rPr kumimoji="1" lang="en-US" altLang="ja-JP" sz="800" dirty="0">
                          <a:solidFill>
                            <a:schemeClr val="tx1"/>
                          </a:solidFill>
                          <a:latin typeface="Meiryo UI" panose="020B0604030504040204" pitchFamily="50" charset="-128"/>
                          <a:ea typeface="Meiryo UI" panose="020B0604030504040204" pitchFamily="50" charset="-128"/>
                        </a:rPr>
                        <a:t>10</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2000" marR="36000" marT="36000" marB="36000">
                    <a:solidFill>
                      <a:schemeClr val="accent1">
                        <a:lumMod val="20000"/>
                        <a:lumOff val="80000"/>
                      </a:schemeClr>
                    </a:solidFill>
                  </a:tcPr>
                </a:tc>
                <a:extLst>
                  <a:ext uri="{0D108BD9-81ED-4DB2-BD59-A6C34878D82A}">
                    <a16:rowId xmlns:a16="http://schemas.microsoft.com/office/drawing/2014/main" val="10001"/>
                  </a:ext>
                </a:extLst>
              </a:tr>
              <a:tr h="303618">
                <a:tc rowSpan="2">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大阪市</a:t>
                      </a:r>
                    </a:p>
                  </a:txBody>
                  <a:tcPr marL="72000" marR="36000" marT="36000" marB="3600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都市型</a:t>
                      </a:r>
                      <a:r>
                        <a:rPr kumimoji="1" lang="en-US" altLang="ja-JP" sz="800" dirty="0">
                          <a:solidFill>
                            <a:schemeClr val="tx1"/>
                          </a:solidFill>
                          <a:latin typeface="Meiryo UI" panose="020B0604030504040204" pitchFamily="50" charset="-128"/>
                          <a:ea typeface="Meiryo UI" panose="020B0604030504040204" pitchFamily="50" charset="-128"/>
                        </a:rPr>
                        <a:t>C</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2000" marR="36000" marT="36000" marB="36000">
                    <a:solidFill>
                      <a:schemeClr val="accent1">
                        <a:lumMod val="20000"/>
                        <a:lumOff val="80000"/>
                      </a:schemeClr>
                    </a:solidFill>
                  </a:tcPr>
                </a:tc>
                <a:tc>
                  <a:txBody>
                    <a:bodyPr/>
                    <a:lstStyle/>
                    <a:p>
                      <a:r>
                        <a:rPr kumimoji="1" lang="en-US" altLang="ja-JP" sz="800" dirty="0" smtClean="0">
                          <a:solidFill>
                            <a:schemeClr val="tx1"/>
                          </a:solidFill>
                          <a:latin typeface="Meiryo UI" panose="020B0604030504040204" pitchFamily="50" charset="-128"/>
                          <a:ea typeface="Meiryo UI" panose="020B0604030504040204" pitchFamily="50" charset="-128"/>
                        </a:rPr>
                        <a:t>TEQS</a:t>
                      </a:r>
                      <a:endParaRPr kumimoji="1" lang="ja-JP" altLang="en-US" sz="800" dirty="0">
                        <a:solidFill>
                          <a:schemeClr val="tx1"/>
                        </a:solidFill>
                        <a:latin typeface="Meiryo UI" panose="020B0604030504040204" pitchFamily="50" charset="-128"/>
                        <a:ea typeface="Meiryo UI" panose="020B0604030504040204" pitchFamily="50" charset="-128"/>
                      </a:endParaRPr>
                    </a:p>
                    <a:p>
                      <a:r>
                        <a:rPr kumimoji="1" lang="ja-JP" altLang="en-US" sz="800" dirty="0">
                          <a:solidFill>
                            <a:schemeClr val="tx1"/>
                          </a:solidFill>
                          <a:latin typeface="Meiryo UI" panose="020B0604030504040204" pitchFamily="50" charset="-128"/>
                          <a:ea typeface="Meiryo UI" panose="020B0604030504040204" pitchFamily="50" charset="-128"/>
                        </a:rPr>
                        <a:t>テクノシーズ泉尾</a:t>
                      </a:r>
                    </a:p>
                    <a:p>
                      <a:r>
                        <a:rPr kumimoji="1" lang="ja-JP" altLang="en-US" sz="800" dirty="0">
                          <a:solidFill>
                            <a:schemeClr val="tx1"/>
                          </a:solidFill>
                          <a:latin typeface="Meiryo UI" panose="020B0604030504040204" pitchFamily="50" charset="-128"/>
                          <a:ea typeface="Meiryo UI" panose="020B0604030504040204" pitchFamily="50" charset="-128"/>
                        </a:rPr>
                        <a:t>立志庵</a:t>
                      </a:r>
                    </a:p>
                  </a:txBody>
                  <a:tcPr marL="72000" marR="36000" marT="36000" marB="36000">
                    <a:solidFill>
                      <a:schemeClr val="accent1">
                        <a:lumMod val="20000"/>
                        <a:lumOff val="80000"/>
                      </a:schemeClr>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住之江区</a:t>
                      </a:r>
                    </a:p>
                    <a:p>
                      <a:r>
                        <a:rPr kumimoji="1" lang="ja-JP" altLang="en-US" sz="800" dirty="0">
                          <a:solidFill>
                            <a:schemeClr val="tx1"/>
                          </a:solidFill>
                          <a:latin typeface="Meiryo UI" panose="020B0604030504040204" pitchFamily="50" charset="-128"/>
                          <a:ea typeface="Meiryo UI" panose="020B0604030504040204" pitchFamily="50" charset="-128"/>
                        </a:rPr>
                        <a:t>大正区</a:t>
                      </a:r>
                    </a:p>
                    <a:p>
                      <a:r>
                        <a:rPr kumimoji="1" lang="ja-JP" altLang="en-US" sz="800" dirty="0">
                          <a:solidFill>
                            <a:schemeClr val="tx1"/>
                          </a:solidFill>
                          <a:latin typeface="Meiryo UI" panose="020B0604030504040204" pitchFamily="50" charset="-128"/>
                          <a:ea typeface="Meiryo UI" panose="020B0604030504040204" pitchFamily="50" charset="-128"/>
                        </a:rPr>
                        <a:t>中央区</a:t>
                      </a:r>
                    </a:p>
                  </a:txBody>
                  <a:tcPr marL="72000" marR="36000" marT="36000" marB="36000">
                    <a:solidFill>
                      <a:schemeClr val="accent1">
                        <a:lumMod val="20000"/>
                        <a:lumOff val="80000"/>
                      </a:schemeClr>
                    </a:solidFill>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個室</a:t>
                      </a:r>
                      <a:r>
                        <a:rPr kumimoji="1" lang="en-US" altLang="ja-JP" sz="800" dirty="0">
                          <a:solidFill>
                            <a:schemeClr val="tx1"/>
                          </a:solidFill>
                          <a:latin typeface="Meiryo UI" panose="020B0604030504040204" pitchFamily="50" charset="-128"/>
                          <a:ea typeface="Meiryo UI" panose="020B0604030504040204" pitchFamily="50" charset="-128"/>
                        </a:rPr>
                        <a:t>19</a:t>
                      </a:r>
                      <a:endParaRPr kumimoji="1" lang="ja-JP" altLang="en-US" sz="800" dirty="0">
                        <a:solidFill>
                          <a:schemeClr val="tx1"/>
                        </a:solidFill>
                        <a:latin typeface="Meiryo UI" panose="020B0604030504040204" pitchFamily="50" charset="-128"/>
                        <a:ea typeface="Meiryo UI" panose="020B0604030504040204" pitchFamily="50" charset="-128"/>
                      </a:endParaRPr>
                    </a:p>
                    <a:p>
                      <a:r>
                        <a:rPr kumimoji="1" lang="ja-JP" altLang="en-US" sz="800" dirty="0">
                          <a:solidFill>
                            <a:schemeClr val="tx1"/>
                          </a:solidFill>
                          <a:latin typeface="Meiryo UI" panose="020B0604030504040204" pitchFamily="50" charset="-128"/>
                          <a:ea typeface="Meiryo UI" panose="020B0604030504040204" pitchFamily="50" charset="-128"/>
                        </a:rPr>
                        <a:t>個室</a:t>
                      </a:r>
                      <a:r>
                        <a:rPr kumimoji="1" lang="en-US" altLang="ja-JP" sz="800" dirty="0">
                          <a:solidFill>
                            <a:schemeClr val="tx1"/>
                          </a:solidFill>
                          <a:latin typeface="Meiryo UI" panose="020B0604030504040204" pitchFamily="50" charset="-128"/>
                          <a:ea typeface="Meiryo UI" panose="020B0604030504040204" pitchFamily="50" charset="-128"/>
                        </a:rPr>
                        <a:t>30</a:t>
                      </a:r>
                      <a:endParaRPr kumimoji="1" lang="ja-JP" altLang="en-US" sz="800" dirty="0">
                        <a:solidFill>
                          <a:schemeClr val="tx1"/>
                        </a:solidFill>
                        <a:latin typeface="Meiryo UI" panose="020B0604030504040204" pitchFamily="50" charset="-128"/>
                        <a:ea typeface="Meiryo UI" panose="020B0604030504040204" pitchFamily="50" charset="-128"/>
                      </a:endParaRPr>
                    </a:p>
                    <a:p>
                      <a:r>
                        <a:rPr kumimoji="1" lang="ja-JP" altLang="en-US" sz="800" dirty="0">
                          <a:solidFill>
                            <a:schemeClr val="tx1"/>
                          </a:solidFill>
                          <a:latin typeface="Meiryo UI" panose="020B0604030504040204" pitchFamily="50" charset="-128"/>
                          <a:ea typeface="Meiryo UI" panose="020B0604030504040204" pitchFamily="50" charset="-128"/>
                        </a:rPr>
                        <a:t>ブース</a:t>
                      </a:r>
                      <a:r>
                        <a:rPr kumimoji="1" lang="en-US" altLang="ja-JP" sz="800" dirty="0">
                          <a:solidFill>
                            <a:schemeClr val="tx1"/>
                          </a:solidFill>
                          <a:latin typeface="Meiryo UI" panose="020B0604030504040204" pitchFamily="50" charset="-128"/>
                          <a:ea typeface="Meiryo UI" panose="020B0604030504040204" pitchFamily="50" charset="-128"/>
                        </a:rPr>
                        <a:t>10</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2000" marR="36000" marT="36000" marB="36000">
                    <a:solidFill>
                      <a:schemeClr val="accent1">
                        <a:lumMod val="20000"/>
                        <a:lumOff val="80000"/>
                      </a:schemeClr>
                    </a:solidFill>
                  </a:tcPr>
                </a:tc>
                <a:extLst>
                  <a:ext uri="{0D108BD9-81ED-4DB2-BD59-A6C34878D82A}">
                    <a16:rowId xmlns:a16="http://schemas.microsoft.com/office/drawing/2014/main" val="10002"/>
                  </a:ext>
                </a:extLst>
              </a:tr>
              <a:tr h="214454">
                <a:tc vMerge="1">
                  <a:txBody>
                    <a:bodyPr/>
                    <a:lstStyle/>
                    <a:p>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デザイン振興</a:t>
                      </a:r>
                      <a:r>
                        <a:rPr kumimoji="1" lang="en-US" altLang="ja-JP" sz="800" dirty="0">
                          <a:solidFill>
                            <a:schemeClr val="tx1"/>
                          </a:solidFill>
                          <a:latin typeface="Meiryo UI" panose="020B0604030504040204" pitchFamily="50" charset="-128"/>
                          <a:ea typeface="Meiryo UI" panose="020B0604030504040204" pitchFamily="50" charset="-128"/>
                        </a:rPr>
                        <a:t>P</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2000" marR="36000" marT="36000" marB="36000"/>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デザイン振興プラザ</a:t>
                      </a:r>
                    </a:p>
                  </a:txBody>
                  <a:tcPr marL="72000" marR="36000" marT="36000" marB="36000"/>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住之江区</a:t>
                      </a:r>
                    </a:p>
                  </a:txBody>
                  <a:tcPr marL="72000" marR="36000" marT="36000" marB="36000"/>
                </a:tc>
                <a:tc>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個室</a:t>
                      </a:r>
                      <a:r>
                        <a:rPr kumimoji="1" lang="en-US" altLang="ja-JP" sz="800" dirty="0">
                          <a:solidFill>
                            <a:schemeClr val="tx1"/>
                          </a:solidFill>
                          <a:latin typeface="Meiryo UI" panose="020B0604030504040204" pitchFamily="50" charset="-128"/>
                          <a:ea typeface="Meiryo UI" panose="020B0604030504040204" pitchFamily="50" charset="-128"/>
                        </a:rPr>
                        <a:t>17</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2000" marR="36000" marT="36000" marB="36000"/>
                </a:tc>
                <a:extLst>
                  <a:ext uri="{0D108BD9-81ED-4DB2-BD59-A6C34878D82A}">
                    <a16:rowId xmlns:a16="http://schemas.microsoft.com/office/drawing/2014/main" val="10003"/>
                  </a:ext>
                </a:extLst>
              </a:tr>
            </a:tbl>
          </a:graphicData>
        </a:graphic>
      </p:graphicFrame>
      <p:sp>
        <p:nvSpPr>
          <p:cNvPr id="17" name="正方形/長方形 16"/>
          <p:cNvSpPr/>
          <p:nvPr/>
        </p:nvSpPr>
        <p:spPr>
          <a:xfrm>
            <a:off x="5731098" y="3614633"/>
            <a:ext cx="3067618" cy="276999"/>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■キャンパスベンチャーグランプリ大阪大会</a:t>
            </a:r>
          </a:p>
        </p:txBody>
      </p:sp>
      <p:sp>
        <p:nvSpPr>
          <p:cNvPr id="18" name="正方形/長方形 17"/>
          <p:cNvSpPr/>
          <p:nvPr/>
        </p:nvSpPr>
        <p:spPr>
          <a:xfrm>
            <a:off x="7396769" y="3926095"/>
            <a:ext cx="1727499" cy="784830"/>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賞金：大阪大賞</a:t>
            </a:r>
            <a:r>
              <a:rPr lang="en-US" altLang="ja-JP" sz="900" dirty="0">
                <a:latin typeface="Meiryo UI" panose="020B0604030504040204" pitchFamily="50" charset="-128"/>
                <a:ea typeface="Meiryo UI" panose="020B0604030504040204" pitchFamily="50" charset="-128"/>
              </a:rPr>
              <a:t>50</a:t>
            </a:r>
            <a:r>
              <a:rPr lang="ja-JP" altLang="en-US" sz="900" dirty="0">
                <a:latin typeface="Meiryo UI" panose="020B0604030504040204" pitchFamily="50" charset="-128"/>
                <a:ea typeface="Meiryo UI" panose="020B0604030504040204" pitchFamily="50" charset="-128"/>
              </a:rPr>
              <a:t>万円　等</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審査委員長：元府大学長</a:t>
            </a:r>
            <a:endParaRPr lang="en-US" altLang="ja-JP" sz="900" dirty="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2017</a:t>
            </a:r>
            <a:r>
              <a:rPr lang="ja-JP" altLang="en-US" sz="900" dirty="0">
                <a:latin typeface="Meiryo UI" panose="020B0604030504040204" pitchFamily="50" charset="-128"/>
                <a:ea typeface="Meiryo UI" panose="020B0604030504040204" pitchFamily="50" charset="-128"/>
              </a:rPr>
              <a:t>大会の最優秀賞</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①奈良先端科学技術大</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②同志社大学</a:t>
            </a:r>
          </a:p>
        </p:txBody>
      </p:sp>
      <p:sp>
        <p:nvSpPr>
          <p:cNvPr id="19" name="正方形/長方形 18"/>
          <p:cNvSpPr/>
          <p:nvPr/>
        </p:nvSpPr>
        <p:spPr>
          <a:xfrm>
            <a:off x="5743040" y="5159915"/>
            <a:ext cx="3067618" cy="276999"/>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■府市のインキュベーション施設</a:t>
            </a:r>
          </a:p>
        </p:txBody>
      </p:sp>
      <p:cxnSp>
        <p:nvCxnSpPr>
          <p:cNvPr id="13" name="直線コネクタ 12"/>
          <p:cNvCxnSpPr/>
          <p:nvPr/>
        </p:nvCxnSpPr>
        <p:spPr>
          <a:xfrm flipV="1">
            <a:off x="857697" y="842302"/>
            <a:ext cx="81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円/楕円 6"/>
          <p:cNvSpPr/>
          <p:nvPr/>
        </p:nvSpPr>
        <p:spPr>
          <a:xfrm>
            <a:off x="275018" y="105904"/>
            <a:ext cx="1524400" cy="749277"/>
          </a:xfrm>
          <a:prstGeom prst="ellipse">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重点２／</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創業・ベンチャー</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支援</a:t>
            </a:r>
          </a:p>
        </p:txBody>
      </p:sp>
    </p:spTree>
    <p:extLst>
      <p:ext uri="{BB962C8B-B14F-4D97-AF65-F5344CB8AC3E}">
        <p14:creationId xmlns:p14="http://schemas.microsoft.com/office/powerpoint/2010/main" val="842183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333586" y="1193477"/>
            <a:ext cx="4896757" cy="5093702"/>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１．大阪創業ＷＥＢ構築</a:t>
            </a:r>
            <a:endParaRPr lang="en-US" altLang="ja-JP" sz="16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創業、ベンチャー、スタートアップなど、起業から成長・拡大期を支える、ユーザー目線に立ったわかりやすく充実した</a:t>
            </a:r>
            <a:r>
              <a:rPr lang="en-US" altLang="ja-JP" sz="1300" dirty="0">
                <a:latin typeface="Meiryo UI" panose="020B0604030504040204" pitchFamily="50" charset="-128"/>
                <a:ea typeface="Meiryo UI" panose="020B0604030504040204" pitchFamily="50" charset="-128"/>
              </a:rPr>
              <a:t>WEB</a:t>
            </a:r>
            <a:r>
              <a:rPr lang="ja-JP" altLang="en-US" sz="1300" dirty="0">
                <a:latin typeface="Meiryo UI" panose="020B0604030504040204" pitchFamily="50" charset="-128"/>
                <a:ea typeface="Meiryo UI" panose="020B0604030504040204" pitchFamily="50" charset="-128"/>
              </a:rPr>
              <a:t>ページを構築</a:t>
            </a:r>
            <a:endParaRPr lang="en-US" altLang="ja-JP" sz="1300"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府内において支援機関それぞれが提供している創業支援プログラムの充実とＰＲを目的にＷＥＢサイトで情報発信を強化</a:t>
            </a:r>
          </a:p>
          <a:p>
            <a:pPr marL="285750" indent="-2857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創業者ロールモデルの情報発信</a:t>
            </a:r>
          </a:p>
          <a:p>
            <a:endParaRPr lang="en-US" altLang="ja-JP" sz="160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２．外国人人材の流動化・活性化</a:t>
            </a:r>
            <a:endParaRPr lang="en-US" altLang="ja-JP" sz="16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①起業家誘致</a:t>
            </a:r>
            <a:endParaRPr lang="en-US" altLang="ja-JP" sz="14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スタートアップビザ（外国人創業活動促進事業）の活用により、外国人の創業活動を促進（国として条件緩和の可能性あり）</a:t>
            </a:r>
          </a:p>
          <a:p>
            <a:pPr marL="285750" indent="-285750">
              <a:buFont typeface="Wingdings" panose="05000000000000000000" pitchFamily="2" charset="2"/>
              <a:buChar char="Ø"/>
            </a:pPr>
            <a:endParaRPr lang="en-US" altLang="ja-JP" sz="8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技術系留学生（大学・大学院）対象の起業家育成プログラム</a:t>
            </a:r>
            <a:endParaRPr lang="en-US" altLang="ja-JP" sz="1300" dirty="0">
              <a:latin typeface="Meiryo UI" panose="020B0604030504040204" pitchFamily="50" charset="-128"/>
              <a:ea typeface="Meiryo UI" panose="020B0604030504040204" pitchFamily="50" charset="-128"/>
            </a:endParaRPr>
          </a:p>
          <a:p>
            <a:endParaRPr lang="en-US" altLang="ja-JP" sz="11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②外国人高度専門人材の活用</a:t>
            </a:r>
            <a:endParaRPr lang="en-US" altLang="ja-JP" sz="14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高度な技術を持った外国人留学生等の人材活躍支援</a:t>
            </a:r>
            <a:endParaRPr lang="en-US" altLang="ja-JP" sz="1300" dirty="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３．グローバルアクセラレータプログラム誘致</a:t>
            </a:r>
            <a:endParaRPr lang="en-US" altLang="ja-JP" sz="16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イスラエル、シンガポール、マレーシア、深セン（中国）等のアクセラレータプログラム誘致により外国資本参画のスタートアップを育成</a:t>
            </a:r>
            <a:endParaRPr lang="en-US" altLang="ja-JP" sz="1300"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300" dirty="0">
                <a:latin typeface="Meiryo UI" panose="020B0604030504040204" pitchFamily="50" charset="-128"/>
                <a:ea typeface="Meiryo UI" panose="020B0604030504040204" pitchFamily="50" charset="-128"/>
              </a:rPr>
              <a:t>GVH</a:t>
            </a:r>
            <a:r>
              <a:rPr lang="ja-JP" altLang="en-US" sz="1300" dirty="0">
                <a:latin typeface="Meiryo UI" panose="020B0604030504040204" pitchFamily="50" charset="-128"/>
                <a:ea typeface="Meiryo UI" panose="020B0604030504040204" pitchFamily="50" charset="-128"/>
              </a:rPr>
              <a:t>（阪急グループ）が誘致する国際起業家育成プログラムの活用</a:t>
            </a:r>
            <a:endParaRPr lang="en-US" altLang="ja-JP" sz="13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活動拠点の提供等誘致策を実施</a:t>
            </a:r>
            <a:endParaRPr lang="en-US" altLang="ja-JP" sz="13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rotWithShape="1">
          <a:blip r:embed="rId2"/>
          <a:srcRect l="4226" t="11358" r="5493" b="5472"/>
          <a:stretch/>
        </p:blipFill>
        <p:spPr>
          <a:xfrm>
            <a:off x="6353017" y="1321125"/>
            <a:ext cx="2672256" cy="1384070"/>
          </a:xfrm>
          <a:prstGeom prst="rect">
            <a:avLst/>
          </a:prstGeom>
        </p:spPr>
      </p:pic>
      <p:pic>
        <p:nvPicPr>
          <p:cNvPr id="2" name="図 1"/>
          <p:cNvPicPr>
            <a:picLocks noChangeAspect="1"/>
          </p:cNvPicPr>
          <p:nvPr/>
        </p:nvPicPr>
        <p:blipFill rotWithShape="1">
          <a:blip r:embed="rId3"/>
          <a:srcRect l="14507" t="28393" r="13943" b="6473"/>
          <a:stretch/>
        </p:blipFill>
        <p:spPr>
          <a:xfrm>
            <a:off x="5410462" y="2225601"/>
            <a:ext cx="2727105" cy="1395763"/>
          </a:xfrm>
          <a:prstGeom prst="rect">
            <a:avLst/>
          </a:prstGeom>
        </p:spPr>
      </p:pic>
      <p:sp>
        <p:nvSpPr>
          <p:cNvPr id="4" name="スライド番号プレースホルダー 3"/>
          <p:cNvSpPr>
            <a:spLocks noGrp="1"/>
          </p:cNvSpPr>
          <p:nvPr>
            <p:ph type="sldNum" sz="quarter" idx="12"/>
          </p:nvPr>
        </p:nvSpPr>
        <p:spPr>
          <a:xfrm>
            <a:off x="6944530" y="6537338"/>
            <a:ext cx="2057400" cy="365125"/>
          </a:xfrm>
        </p:spPr>
        <p:txBody>
          <a:bodyPr/>
          <a:lstStyle/>
          <a:p>
            <a:fld id="{5242FE4B-FE65-4246-A1F4-B3D4680A4CEF}" type="slidenum">
              <a:rPr kumimoji="1" lang="ja-JP" altLang="en-US" smtClean="0"/>
              <a:t>21</a:t>
            </a:fld>
            <a:endParaRPr kumimoji="1" lang="ja-JP" altLang="en-US"/>
          </a:p>
        </p:txBody>
      </p:sp>
      <p:sp>
        <p:nvSpPr>
          <p:cNvPr id="5" name="テキスト ボックス 4"/>
          <p:cNvSpPr txBox="1"/>
          <p:nvPr/>
        </p:nvSpPr>
        <p:spPr>
          <a:xfrm>
            <a:off x="6195032" y="910121"/>
            <a:ext cx="2201244" cy="430887"/>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オール大阪起業家支援プロジェクト</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 </a:t>
            </a:r>
            <a:r>
              <a:rPr kumimoji="1" lang="en-US" altLang="ja-JP" sz="1100" b="1" dirty="0">
                <a:latin typeface="Meiryo UI" panose="020B0604030504040204" pitchFamily="50" charset="-128"/>
                <a:ea typeface="Meiryo UI" panose="020B0604030504040204" pitchFamily="50" charset="-128"/>
              </a:rPr>
              <a:t>『Start</a:t>
            </a:r>
            <a:r>
              <a:rPr kumimoji="1" lang="ja-JP" altLang="en-US" sz="1100" b="1" dirty="0">
                <a:latin typeface="Meiryo UI" panose="020B0604030504040204" pitchFamily="50" charset="-128"/>
                <a:ea typeface="Meiryo UI" panose="020B0604030504040204" pitchFamily="50" charset="-128"/>
              </a:rPr>
              <a:t>　</a:t>
            </a:r>
            <a:r>
              <a:rPr lang="en-US" altLang="ja-JP" sz="1100" b="1" dirty="0">
                <a:latin typeface="Meiryo UI" panose="020B0604030504040204" pitchFamily="50" charset="-128"/>
                <a:ea typeface="Meiryo UI" panose="020B0604030504040204" pitchFamily="50" charset="-128"/>
              </a:rPr>
              <a:t>UP</a:t>
            </a:r>
            <a:r>
              <a:rPr kumimoji="1"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　</a:t>
            </a:r>
            <a:r>
              <a:rPr kumimoji="1" lang="en-US" altLang="ja-JP" sz="1100" b="1" dirty="0">
                <a:latin typeface="Meiryo UI" panose="020B0604030504040204" pitchFamily="50" charset="-128"/>
                <a:ea typeface="Meiryo UI" panose="020B0604030504040204" pitchFamily="50" charset="-128"/>
              </a:rPr>
              <a:t>HP</a:t>
            </a:r>
            <a:endParaRPr kumimoji="1" lang="ja-JP" altLang="en-US" sz="1100"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5410463" y="1963991"/>
            <a:ext cx="2162772" cy="261610"/>
          </a:xfrm>
          <a:prstGeom prst="rect">
            <a:avLst/>
          </a:prstGeom>
          <a:solidFill>
            <a:schemeClr val="bg1"/>
          </a:solid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大阪産業創造館 </a:t>
            </a:r>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創業ナビ</a:t>
            </a:r>
            <a:r>
              <a:rPr kumimoji="1"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　</a:t>
            </a:r>
            <a:r>
              <a:rPr kumimoji="1" lang="en-US" altLang="ja-JP" sz="1100" b="1" dirty="0">
                <a:latin typeface="Meiryo UI" panose="020B0604030504040204" pitchFamily="50" charset="-128"/>
                <a:ea typeface="Meiryo UI" panose="020B0604030504040204" pitchFamily="50" charset="-128"/>
              </a:rPr>
              <a:t>HP</a:t>
            </a:r>
            <a:endParaRPr kumimoji="1" lang="ja-JP" altLang="en-US" sz="1100" b="1"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rotWithShape="1">
          <a:blip r:embed="rId4"/>
          <a:srcRect l="6902" t="15070" r="12141"/>
          <a:stretch/>
        </p:blipFill>
        <p:spPr>
          <a:xfrm>
            <a:off x="5329037" y="4466196"/>
            <a:ext cx="3618963" cy="2135537"/>
          </a:xfrm>
          <a:prstGeom prst="rect">
            <a:avLst/>
          </a:prstGeom>
        </p:spPr>
      </p:pic>
      <p:sp>
        <p:nvSpPr>
          <p:cNvPr id="14" name="テキスト ボックス 13"/>
          <p:cNvSpPr txBox="1"/>
          <p:nvPr/>
        </p:nvSpPr>
        <p:spPr>
          <a:xfrm>
            <a:off x="5349691" y="3905594"/>
            <a:ext cx="2528256" cy="261610"/>
          </a:xfrm>
          <a:prstGeom prst="rect">
            <a:avLst/>
          </a:prstGeom>
          <a:solidFill>
            <a:schemeClr val="bg1">
              <a:lumMod val="85000"/>
            </a:schemeClr>
          </a:solidFill>
          <a:ln>
            <a:solidFill>
              <a:schemeClr val="bg1">
                <a:lumMod val="65000"/>
              </a:schemeClr>
            </a:solidFill>
          </a:ln>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東京都の「創業人材受け入れ促進事業」</a:t>
            </a:r>
          </a:p>
        </p:txBody>
      </p:sp>
      <p:sp>
        <p:nvSpPr>
          <p:cNvPr id="13" name="角丸四角形 12"/>
          <p:cNvSpPr/>
          <p:nvPr/>
        </p:nvSpPr>
        <p:spPr>
          <a:xfrm>
            <a:off x="7138518" y="4661823"/>
            <a:ext cx="1908176" cy="1947485"/>
          </a:xfrm>
          <a:prstGeom prst="roundRect">
            <a:avLst>
              <a:gd name="adj" fmla="val 9667"/>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5388328" y="4165322"/>
            <a:ext cx="3134191"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　東京都では約</a:t>
            </a: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カ月で外国人の起業が可能に！</a:t>
            </a:r>
          </a:p>
        </p:txBody>
      </p:sp>
      <p:cxnSp>
        <p:nvCxnSpPr>
          <p:cNvPr id="8" name="直線コネクタ 7"/>
          <p:cNvCxnSpPr/>
          <p:nvPr/>
        </p:nvCxnSpPr>
        <p:spPr>
          <a:xfrm>
            <a:off x="5388327" y="3730616"/>
            <a:ext cx="3672000"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205020" y="226128"/>
            <a:ext cx="6186309" cy="461665"/>
          </a:xfrm>
          <a:prstGeom prst="rect">
            <a:avLst/>
          </a:prstGeom>
          <a:noFill/>
        </p:spPr>
        <p:txBody>
          <a:bodyPr wrap="none" rtlCol="0">
            <a:spAutoFit/>
          </a:bodyPr>
          <a:lstStyle/>
          <a:p>
            <a:pPr algn="ctr"/>
            <a:r>
              <a:rPr lang="ja-JP" altLang="en-US" sz="2400" b="1" dirty="0">
                <a:latin typeface="Meiryo UI" panose="020B0604030504040204" pitchFamily="50" charset="-128"/>
                <a:ea typeface="Meiryo UI" panose="020B0604030504040204" pitchFamily="50" charset="-128"/>
              </a:rPr>
              <a:t>新法人における</a:t>
            </a:r>
            <a:r>
              <a:rPr kumimoji="1" lang="ja-JP" altLang="en-US" sz="2400" b="1" dirty="0">
                <a:latin typeface="Meiryo UI" panose="020B0604030504040204" pitchFamily="50" charset="-128"/>
                <a:ea typeface="Meiryo UI" panose="020B0604030504040204" pitchFamily="50" charset="-128"/>
              </a:rPr>
              <a:t>創業・ベンチャー支援</a:t>
            </a:r>
            <a:r>
              <a:rPr kumimoji="1" lang="ja-JP" altLang="en-US" b="1" dirty="0">
                <a:latin typeface="Meiryo UI" panose="020B0604030504040204" pitchFamily="50" charset="-128"/>
                <a:ea typeface="Meiryo UI" panose="020B0604030504040204" pitchFamily="50" charset="-128"/>
              </a:rPr>
              <a:t>（アイデア②）</a:t>
            </a:r>
            <a:endParaRPr kumimoji="1" lang="ja-JP" altLang="en-US" sz="2400" b="1" dirty="0">
              <a:latin typeface="Meiryo UI" panose="020B0604030504040204" pitchFamily="50" charset="-128"/>
              <a:ea typeface="Meiryo UI" panose="020B0604030504040204" pitchFamily="50" charset="-128"/>
            </a:endParaRPr>
          </a:p>
        </p:txBody>
      </p:sp>
      <p:cxnSp>
        <p:nvCxnSpPr>
          <p:cNvPr id="17" name="直線コネクタ 16"/>
          <p:cNvCxnSpPr/>
          <p:nvPr/>
        </p:nvCxnSpPr>
        <p:spPr>
          <a:xfrm flipV="1">
            <a:off x="889273" y="829462"/>
            <a:ext cx="81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円/楕円 10"/>
          <p:cNvSpPr/>
          <p:nvPr/>
        </p:nvSpPr>
        <p:spPr>
          <a:xfrm>
            <a:off x="333586" y="99079"/>
            <a:ext cx="1524400" cy="749277"/>
          </a:xfrm>
          <a:prstGeom prst="ellipse">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重点２／</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創業・ベンチャー</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支援</a:t>
            </a:r>
          </a:p>
        </p:txBody>
      </p:sp>
    </p:spTree>
    <p:extLst>
      <p:ext uri="{BB962C8B-B14F-4D97-AF65-F5344CB8AC3E}">
        <p14:creationId xmlns:p14="http://schemas.microsoft.com/office/powerpoint/2010/main" val="2081531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コネクタ 22"/>
          <p:cNvCxnSpPr/>
          <p:nvPr/>
        </p:nvCxnSpPr>
        <p:spPr>
          <a:xfrm flipV="1">
            <a:off x="851702" y="738839"/>
            <a:ext cx="43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254197" y="1148495"/>
            <a:ext cx="4665505" cy="5455340"/>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＜経営者の高齢化と増加する廃業＞</a:t>
            </a:r>
            <a:endParaRPr lang="en-US" altLang="ja-JP" sz="14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大阪の経営者（社長）の平均年齢は年々上昇しており、</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図１</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東京商工リサーチの直近</a:t>
            </a:r>
            <a:r>
              <a:rPr lang="en-US" altLang="ja-JP" sz="1400" dirty="0">
                <a:latin typeface="Meiryo UI" panose="020B0604030504040204" pitchFamily="50" charset="-128"/>
                <a:ea typeface="Meiryo UI" panose="020B0604030504040204" pitchFamily="50" charset="-128"/>
              </a:rPr>
              <a:t>2017</a:t>
            </a:r>
            <a:r>
              <a:rPr lang="ja-JP" altLang="en-US" sz="1400" dirty="0">
                <a:latin typeface="Meiryo UI" panose="020B0604030504040204" pitchFamily="50" charset="-128"/>
                <a:ea typeface="Meiryo UI" panose="020B0604030504040204" pitchFamily="50" charset="-128"/>
              </a:rPr>
              <a:t>年調査では</a:t>
            </a:r>
            <a:r>
              <a:rPr lang="en-US" altLang="ja-JP" sz="1400" dirty="0">
                <a:latin typeface="Meiryo UI" panose="020B0604030504040204" pitchFamily="50" charset="-128"/>
                <a:ea typeface="Meiryo UI" panose="020B0604030504040204" pitchFamily="50" charset="-128"/>
              </a:rPr>
              <a:t>60.2</a:t>
            </a:r>
            <a:r>
              <a:rPr lang="ja-JP" altLang="en-US" sz="1400" dirty="0">
                <a:latin typeface="Meiryo UI" panose="020B0604030504040204" pitchFamily="50" charset="-128"/>
                <a:ea typeface="Meiryo UI" panose="020B0604030504040204" pitchFamily="50" charset="-128"/>
              </a:rPr>
              <a:t>歳となり、初めて</a:t>
            </a:r>
            <a:r>
              <a:rPr lang="en-US" altLang="ja-JP" sz="1400" dirty="0">
                <a:latin typeface="Meiryo UI" panose="020B0604030504040204" pitchFamily="50" charset="-128"/>
                <a:ea typeface="Meiryo UI" panose="020B0604030504040204" pitchFamily="50" charset="-128"/>
              </a:rPr>
              <a:t>60</a:t>
            </a:r>
            <a:r>
              <a:rPr lang="ja-JP" altLang="en-US" sz="1400" dirty="0">
                <a:latin typeface="Meiryo UI" panose="020B0604030504040204" pitchFamily="50" charset="-128"/>
                <a:ea typeface="Meiryo UI" panose="020B0604030504040204" pitchFamily="50" charset="-128"/>
              </a:rPr>
              <a:t>歳を超えた。</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8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他方、大阪の</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年間</a:t>
            </a:r>
            <a:r>
              <a:rPr lang="en-US" altLang="ja-JP" sz="1400" dirty="0">
                <a:latin typeface="Meiryo UI" panose="020B0604030504040204" pitchFamily="50" charset="-128"/>
                <a:ea typeface="Meiryo UI" panose="020B0604030504040204" pitchFamily="50" charset="-128"/>
              </a:rPr>
              <a:t>(2009</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14</a:t>
            </a:r>
            <a:r>
              <a:rPr lang="ja-JP" altLang="en-US" sz="1400" dirty="0">
                <a:latin typeface="Meiryo UI" panose="020B0604030504040204" pitchFamily="50" charset="-128"/>
                <a:ea typeface="Meiryo UI" panose="020B0604030504040204" pitchFamily="50" charset="-128"/>
              </a:rPr>
              <a:t>）の企業減少率は▲</a:t>
            </a:r>
            <a:r>
              <a:rPr lang="en-US" altLang="ja-JP" sz="1400" dirty="0">
                <a:latin typeface="Meiryo UI" panose="020B0604030504040204" pitchFamily="50" charset="-128"/>
                <a:ea typeface="Meiryo UI" panose="020B0604030504040204" pitchFamily="50" charset="-128"/>
              </a:rPr>
              <a:t>10.34</a:t>
            </a:r>
            <a:r>
              <a:rPr lang="ja-JP" altLang="en-US" sz="1400" dirty="0">
                <a:latin typeface="Meiryo UI" panose="020B0604030504040204" pitchFamily="50" charset="-128"/>
                <a:ea typeface="Meiryo UI" panose="020B0604030504040204" pitchFamily="50" charset="-128"/>
              </a:rPr>
              <a:t>％で、全国平均を</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ポイント上回り、主要都市の中でも高い水準となっている</a:t>
            </a:r>
            <a:r>
              <a:rPr lang="ja-JP" altLang="en-US" sz="1200" dirty="0">
                <a:latin typeface="Meiryo UI" panose="020B0604030504040204" pitchFamily="50" charset="-128"/>
                <a:ea typeface="Meiryo UI" panose="020B0604030504040204" pitchFamily="50" charset="-128"/>
              </a:rPr>
              <a:t>（減少数は</a:t>
            </a:r>
            <a:r>
              <a:rPr lang="en-US" altLang="ja-JP" sz="1200" dirty="0">
                <a:latin typeface="Meiryo UI" panose="020B0604030504040204" pitchFamily="50" charset="-128"/>
                <a:ea typeface="Meiryo UI" panose="020B0604030504040204" pitchFamily="50" charset="-128"/>
              </a:rPr>
              <a:t>3.4</a:t>
            </a:r>
            <a:r>
              <a:rPr lang="ja-JP" altLang="en-US" sz="1200" dirty="0">
                <a:latin typeface="Meiryo UI" panose="020B0604030504040204" pitchFamily="50" charset="-128"/>
                <a:ea typeface="Meiryo UI" panose="020B0604030504040204" pitchFamily="50" charset="-128"/>
              </a:rPr>
              <a:t>万社）。</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図２</a:t>
            </a:r>
            <a:r>
              <a:rPr lang="en-US" altLang="ja-JP" sz="1200" dirty="0">
                <a:latin typeface="Meiryo UI" panose="020B0604030504040204" pitchFamily="50" charset="-128"/>
                <a:ea typeface="Meiryo UI" panose="020B0604030504040204" pitchFamily="50" charset="-128"/>
              </a:rPr>
              <a:t>】</a:t>
            </a:r>
          </a:p>
          <a:p>
            <a:endParaRPr lang="en-US" altLang="ja-JP" sz="11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＜相談相手としての公的支援機関＞</a:t>
            </a:r>
            <a:endParaRPr lang="en-US" altLang="ja-JP" sz="14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一般に、経営者はネガティブ情報を出したくないために、承継問題が顕在化しにくいという問題がある。</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8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一方で、経営者がＭ＆Ａを考えたときに、公的機関は相談相手としての選択肢となっていない現状がある。</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図３</a:t>
            </a:r>
            <a:r>
              <a:rPr lang="en-US" altLang="ja-JP" sz="12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endParaRPr lang="en-US" altLang="ja-JP" sz="11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＜大阪経済への影響と取組みの方向性＞</a:t>
            </a:r>
            <a:endParaRPr lang="en-US" altLang="ja-JP" sz="14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近畿経産局調査によると、今後</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年間で、雇用は</a:t>
            </a:r>
            <a:r>
              <a:rPr lang="en-US" altLang="ja-JP" sz="1400" dirty="0">
                <a:latin typeface="Meiryo UI" panose="020B0604030504040204" pitchFamily="50" charset="-128"/>
                <a:ea typeface="Meiryo UI" panose="020B0604030504040204" pitchFamily="50" charset="-128"/>
              </a:rPr>
              <a:t>49</a:t>
            </a:r>
            <a:r>
              <a:rPr lang="ja-JP" altLang="en-US" sz="1400" dirty="0">
                <a:latin typeface="Meiryo UI" panose="020B0604030504040204" pitchFamily="50" charset="-128"/>
                <a:ea typeface="Meiryo UI" panose="020B0604030504040204" pitchFamily="50" charset="-128"/>
              </a:rPr>
              <a:t>万人失われ、</a:t>
            </a:r>
            <a:r>
              <a:rPr lang="en-US" altLang="ja-JP" sz="1400" dirty="0">
                <a:latin typeface="Meiryo UI" panose="020B0604030504040204" pitchFamily="50" charset="-128"/>
                <a:ea typeface="Meiryo UI" panose="020B0604030504040204" pitchFamily="50" charset="-128"/>
              </a:rPr>
              <a:t>GDP</a:t>
            </a:r>
            <a:r>
              <a:rPr lang="ja-JP" altLang="en-US" sz="1400" dirty="0">
                <a:latin typeface="Meiryo UI" panose="020B0604030504040204" pitchFamily="50" charset="-128"/>
                <a:ea typeface="Meiryo UI" panose="020B0604030504040204" pitchFamily="50" charset="-128"/>
              </a:rPr>
              <a:t>が</a:t>
            </a:r>
            <a:r>
              <a:rPr lang="en-US" altLang="ja-JP" sz="1400" dirty="0">
                <a:latin typeface="Meiryo UI" panose="020B0604030504040204" pitchFamily="50" charset="-128"/>
                <a:ea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rPr>
              <a:t>兆円減少するという試算もある。</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8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事業承継問題は、大阪経済の持続可能な発展を考えた時に、極めて重要な課題</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8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特に小規模企業（しかもニッチで高い技術力を有する企業）で潜在化しているリスクを把握し、後継ぎ、第</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創業、</a:t>
            </a:r>
            <a:r>
              <a:rPr lang="en-US" altLang="ja-JP" sz="1400" dirty="0">
                <a:latin typeface="Meiryo UI" panose="020B0604030504040204" pitchFamily="50" charset="-128"/>
                <a:ea typeface="Meiryo UI" panose="020B0604030504040204" pitchFamily="50" charset="-128"/>
              </a:rPr>
              <a:t>M&amp;A</a:t>
            </a:r>
            <a:r>
              <a:rPr lang="ja-JP" altLang="en-US" sz="1400" dirty="0">
                <a:latin typeface="Meiryo UI" panose="020B0604030504040204" pitchFamily="50" charset="-128"/>
                <a:ea typeface="Meiryo UI" panose="020B0604030504040204" pitchFamily="50" charset="-128"/>
              </a:rPr>
              <a:t>などの多様な選択肢を経営者に提供する機能を構築することが重要。</a:t>
            </a:r>
          </a:p>
        </p:txBody>
      </p:sp>
      <p:graphicFrame>
        <p:nvGraphicFramePr>
          <p:cNvPr id="22" name="グラフ 21"/>
          <p:cNvGraphicFramePr/>
          <p:nvPr>
            <p:extLst>
              <p:ext uri="{D42A27DB-BD31-4B8C-83A1-F6EECF244321}">
                <p14:modId xmlns:p14="http://schemas.microsoft.com/office/powerpoint/2010/main" val="275372872"/>
              </p:ext>
            </p:extLst>
          </p:nvPr>
        </p:nvGraphicFramePr>
        <p:xfrm>
          <a:off x="5450454" y="2869666"/>
          <a:ext cx="3211355" cy="1686418"/>
        </p:xfrm>
        <a:graphic>
          <a:graphicData uri="http://schemas.openxmlformats.org/drawingml/2006/chart">
            <c:chart xmlns:c="http://schemas.openxmlformats.org/drawingml/2006/chart" xmlns:r="http://schemas.openxmlformats.org/officeDocument/2006/relationships" r:id="rId2"/>
          </a:graphicData>
        </a:graphic>
      </p:graphicFrame>
      <p:sp>
        <p:nvSpPr>
          <p:cNvPr id="25" name="テキスト ボックス 24"/>
          <p:cNvSpPr txBox="1"/>
          <p:nvPr/>
        </p:nvSpPr>
        <p:spPr>
          <a:xfrm>
            <a:off x="5380386" y="2645640"/>
            <a:ext cx="3982180" cy="276999"/>
          </a:xfrm>
          <a:prstGeom prst="rect">
            <a:avLst/>
          </a:prstGeom>
          <a:noFill/>
        </p:spPr>
        <p:txBody>
          <a:bodyPr wrap="none" rtlCol="0">
            <a:spAutoFit/>
          </a:bodyPr>
          <a:lstStyle/>
          <a:p>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図２</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主要都府県の</a:t>
            </a:r>
            <a:r>
              <a:rPr lang="en-US" altLang="ja-JP" sz="1200" b="1" dirty="0">
                <a:latin typeface="Meiryo UI" panose="020B0604030504040204" pitchFamily="50" charset="-128"/>
                <a:ea typeface="Meiryo UI" panose="020B0604030504040204" pitchFamily="50" charset="-128"/>
              </a:rPr>
              <a:t>5</a:t>
            </a:r>
            <a:r>
              <a:rPr lang="ja-JP" altLang="en-US" sz="1200" b="1" dirty="0">
                <a:latin typeface="Meiryo UI" panose="020B0604030504040204" pitchFamily="50" charset="-128"/>
                <a:ea typeface="Meiryo UI" panose="020B0604030504040204" pitchFamily="50" charset="-128"/>
              </a:rPr>
              <a:t>年企業</a:t>
            </a:r>
            <a:r>
              <a:rPr kumimoji="1" lang="ja-JP" altLang="en-US" sz="1200" b="1" dirty="0">
                <a:latin typeface="Meiryo UI" panose="020B0604030504040204" pitchFamily="50" charset="-128"/>
                <a:ea typeface="Meiryo UI" panose="020B0604030504040204" pitchFamily="50" charset="-128"/>
              </a:rPr>
              <a:t>減少率</a:t>
            </a:r>
            <a:r>
              <a:rPr kumimoji="1" lang="ja-JP" altLang="en-US" sz="1100" b="1" dirty="0">
                <a:latin typeface="Meiryo UI" panose="020B0604030504040204" pitchFamily="50" charset="-128"/>
                <a:ea typeface="Meiryo UI" panose="020B0604030504040204" pitchFamily="50" charset="-128"/>
              </a:rPr>
              <a:t>（</a:t>
            </a:r>
            <a:r>
              <a:rPr kumimoji="1" lang="en-US" altLang="ja-JP" sz="1100" b="1" dirty="0">
                <a:latin typeface="Meiryo UI" panose="020B0604030504040204" pitchFamily="50" charset="-128"/>
                <a:ea typeface="Meiryo UI" panose="020B0604030504040204" pitchFamily="50" charset="-128"/>
              </a:rPr>
              <a:t>2009</a:t>
            </a:r>
            <a:r>
              <a:rPr lang="ja-JP" altLang="en-US" sz="1100" b="1" dirty="0">
                <a:latin typeface="Meiryo UI" panose="020B0604030504040204" pitchFamily="50" charset="-128"/>
                <a:ea typeface="Meiryo UI" panose="020B0604030504040204" pitchFamily="50" charset="-128"/>
              </a:rPr>
              <a:t>→</a:t>
            </a:r>
            <a:r>
              <a:rPr lang="en-US" altLang="ja-JP" sz="1100" b="1" dirty="0">
                <a:latin typeface="Meiryo UI" panose="020B0604030504040204" pitchFamily="50" charset="-128"/>
                <a:ea typeface="Meiryo UI" panose="020B0604030504040204" pitchFamily="50" charset="-128"/>
              </a:rPr>
              <a:t>2014</a:t>
            </a:r>
            <a:r>
              <a:rPr lang="ja-JP" altLang="en-US"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5861136" y="3270726"/>
            <a:ext cx="264016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8548965" y="3183838"/>
            <a:ext cx="595035" cy="33855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全国平均</a:t>
            </a:r>
            <a:endParaRPr kumimoji="1" lang="en-US" altLang="ja-JP" sz="800" dirty="0">
              <a:latin typeface="Meiryo UI" panose="020B0604030504040204" pitchFamily="50" charset="-128"/>
              <a:ea typeface="Meiryo UI" panose="020B0604030504040204" pitchFamily="50" charset="-128"/>
            </a:endParaRPr>
          </a:p>
          <a:p>
            <a:r>
              <a:rPr lang="en-US" altLang="ja-JP" sz="800" dirty="0">
                <a:latin typeface="Meiryo UI" panose="020B0604030504040204" pitchFamily="50" charset="-128"/>
                <a:ea typeface="Meiryo UI" panose="020B0604030504040204" pitchFamily="50" charset="-128"/>
              </a:rPr>
              <a:t>9.33</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1921520" y="169655"/>
            <a:ext cx="3147016" cy="461665"/>
          </a:xfrm>
          <a:prstGeom prst="rect">
            <a:avLst/>
          </a:prstGeom>
          <a:noFill/>
        </p:spPr>
        <p:txBody>
          <a:bodyPr wrap="none" rtlCol="0">
            <a:spAutoFit/>
          </a:bodyPr>
          <a:lstStyle/>
          <a:p>
            <a:pPr algn="ctr"/>
            <a:r>
              <a:rPr kumimoji="1" lang="ja-JP" altLang="en-US" sz="2400" b="1" dirty="0">
                <a:latin typeface="Meiryo UI" panose="020B0604030504040204" pitchFamily="50" charset="-128"/>
                <a:ea typeface="Meiryo UI" panose="020B0604030504040204" pitchFamily="50" charset="-128"/>
              </a:rPr>
              <a:t>事業承継の現状と課題</a:t>
            </a:r>
          </a:p>
        </p:txBody>
      </p:sp>
      <p:sp>
        <p:nvSpPr>
          <p:cNvPr id="21" name="円/楕円 20"/>
          <p:cNvSpPr/>
          <p:nvPr/>
        </p:nvSpPr>
        <p:spPr>
          <a:xfrm>
            <a:off x="306354" y="133783"/>
            <a:ext cx="1476000" cy="612000"/>
          </a:xfrm>
          <a:prstGeom prst="ellipse">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重点３／</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事業承継</a:t>
            </a: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支援</a:t>
            </a:r>
          </a:p>
        </p:txBody>
      </p:sp>
      <p:graphicFrame>
        <p:nvGraphicFramePr>
          <p:cNvPr id="13" name="グラフ 12"/>
          <p:cNvGraphicFramePr/>
          <p:nvPr>
            <p:extLst>
              <p:ext uri="{D42A27DB-BD31-4B8C-83A1-F6EECF244321}">
                <p14:modId xmlns:p14="http://schemas.microsoft.com/office/powerpoint/2010/main" val="2854695880"/>
              </p:ext>
            </p:extLst>
          </p:nvPr>
        </p:nvGraphicFramePr>
        <p:xfrm>
          <a:off x="5401893" y="466043"/>
          <a:ext cx="3375381" cy="2062646"/>
        </p:xfrm>
        <a:graphic>
          <a:graphicData uri="http://schemas.openxmlformats.org/drawingml/2006/chart">
            <c:chart xmlns:c="http://schemas.openxmlformats.org/drawingml/2006/chart" xmlns:r="http://schemas.openxmlformats.org/officeDocument/2006/relationships" r:id="rId3"/>
          </a:graphicData>
        </a:graphic>
      </p:graphicFrame>
      <p:cxnSp>
        <p:nvCxnSpPr>
          <p:cNvPr id="29" name="直線コネクタ 28"/>
          <p:cNvCxnSpPr>
            <a:cxnSpLocks/>
          </p:cNvCxnSpPr>
          <p:nvPr/>
        </p:nvCxnSpPr>
        <p:spPr>
          <a:xfrm flipH="1">
            <a:off x="5241207" y="4539742"/>
            <a:ext cx="3782801"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a:off x="5208008" y="2596167"/>
            <a:ext cx="3816000"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7805295" y="791547"/>
            <a:ext cx="1192955" cy="253916"/>
          </a:xfrm>
          <a:prstGeom prst="rect">
            <a:avLst/>
          </a:prstGeom>
          <a:noFill/>
        </p:spPr>
        <p:txBody>
          <a:bodyPr wrap="none" rtlCol="0">
            <a:spAutoFit/>
          </a:bodyPr>
          <a:lstStyle/>
          <a:p>
            <a:r>
              <a:rPr kumimoji="1" lang="ja-JP" altLang="en-US" sz="1000" u="sng" dirty="0">
                <a:latin typeface="Meiryo UI" panose="020B0604030504040204" pitchFamily="50" charset="-128"/>
                <a:ea typeface="Meiryo UI" panose="020B0604030504040204" pitchFamily="50" charset="-128"/>
              </a:rPr>
              <a:t>対</a:t>
            </a:r>
            <a:r>
              <a:rPr kumimoji="1" lang="en-US" altLang="ja-JP" sz="1000" u="sng" dirty="0">
                <a:latin typeface="Meiryo UI" panose="020B0604030504040204" pitchFamily="50" charset="-128"/>
                <a:ea typeface="Meiryo UI" panose="020B0604030504040204" pitchFamily="50" charset="-128"/>
              </a:rPr>
              <a:t>90</a:t>
            </a:r>
            <a:r>
              <a:rPr kumimoji="1" lang="ja-JP" altLang="en-US" sz="1000" u="sng" dirty="0">
                <a:latin typeface="Meiryo UI" panose="020B0604030504040204" pitchFamily="50" charset="-128"/>
                <a:ea typeface="Meiryo UI" panose="020B0604030504040204" pitchFamily="50" charset="-128"/>
              </a:rPr>
              <a:t>年　＋</a:t>
            </a:r>
            <a:r>
              <a:rPr kumimoji="1" lang="en-US" altLang="ja-JP" sz="1000" u="sng" dirty="0">
                <a:latin typeface="Meiryo UI" panose="020B0604030504040204" pitchFamily="50" charset="-128"/>
                <a:ea typeface="Meiryo UI" panose="020B0604030504040204" pitchFamily="50" charset="-128"/>
              </a:rPr>
              <a:t>3.9</a:t>
            </a:r>
            <a:r>
              <a:rPr kumimoji="1" lang="ja-JP" altLang="en-US" sz="1000" u="sng" dirty="0">
                <a:latin typeface="Meiryo UI" panose="020B0604030504040204" pitchFamily="50" charset="-128"/>
                <a:ea typeface="Meiryo UI" panose="020B0604030504040204" pitchFamily="50" charset="-128"/>
              </a:rPr>
              <a:t>歳</a:t>
            </a:r>
          </a:p>
        </p:txBody>
      </p:sp>
      <p:sp>
        <p:nvSpPr>
          <p:cNvPr id="30" name="テキスト ボックス 29"/>
          <p:cNvSpPr txBox="1"/>
          <p:nvPr/>
        </p:nvSpPr>
        <p:spPr>
          <a:xfrm>
            <a:off x="5380386" y="169655"/>
            <a:ext cx="2262158" cy="276999"/>
          </a:xfrm>
          <a:prstGeom prst="rect">
            <a:avLst/>
          </a:prstGeom>
          <a:noFill/>
        </p:spPr>
        <p:txBody>
          <a:bodyPr wrap="none" rtlCol="0">
            <a:spAutoFit/>
          </a:bodyPr>
          <a:lstStyle/>
          <a:p>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図１</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社長の平均年齢の推移</a:t>
            </a:r>
            <a:endParaRPr lang="en-US" altLang="ja-JP" sz="1200" b="1"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6966608" y="6462763"/>
            <a:ext cx="2057400" cy="365125"/>
          </a:xfrm>
        </p:spPr>
        <p:txBody>
          <a:bodyPr/>
          <a:lstStyle/>
          <a:p>
            <a:fld id="{5242FE4B-FE65-4246-A1F4-B3D4680A4CEF}" type="slidenum">
              <a:rPr kumimoji="1" lang="ja-JP" altLang="en-US" smtClean="0"/>
              <a:t>22</a:t>
            </a:fld>
            <a:endParaRPr kumimoji="1" lang="ja-JP" altLang="en-US"/>
          </a:p>
        </p:txBody>
      </p:sp>
      <p:graphicFrame>
        <p:nvGraphicFramePr>
          <p:cNvPr id="32" name="グラフ 31"/>
          <p:cNvGraphicFramePr/>
          <p:nvPr>
            <p:extLst>
              <p:ext uri="{D42A27DB-BD31-4B8C-83A1-F6EECF244321}">
                <p14:modId xmlns:p14="http://schemas.microsoft.com/office/powerpoint/2010/main" val="2985052385"/>
              </p:ext>
            </p:extLst>
          </p:nvPr>
        </p:nvGraphicFramePr>
        <p:xfrm>
          <a:off x="5450454" y="4831627"/>
          <a:ext cx="3547796" cy="2135844"/>
        </p:xfrm>
        <a:graphic>
          <a:graphicData uri="http://schemas.openxmlformats.org/drawingml/2006/chart">
            <c:chart xmlns:c="http://schemas.openxmlformats.org/drawingml/2006/chart" xmlns:r="http://schemas.openxmlformats.org/officeDocument/2006/relationships" r:id="rId4"/>
          </a:graphicData>
        </a:graphic>
      </p:graphicFrame>
      <p:sp>
        <p:nvSpPr>
          <p:cNvPr id="33" name="円/楕円 32"/>
          <p:cNvSpPr/>
          <p:nvPr/>
        </p:nvSpPr>
        <p:spPr>
          <a:xfrm>
            <a:off x="8369964" y="5557093"/>
            <a:ext cx="531377" cy="6690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p:cNvCxnSpPr/>
          <p:nvPr/>
        </p:nvCxnSpPr>
        <p:spPr>
          <a:xfrm flipH="1">
            <a:off x="8059652" y="6262669"/>
            <a:ext cx="576000" cy="5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H="1">
            <a:off x="8283327" y="6262669"/>
            <a:ext cx="576000" cy="5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5431555" y="4560697"/>
            <a:ext cx="3438762" cy="446276"/>
          </a:xfrm>
          <a:prstGeom prst="rect">
            <a:avLst/>
          </a:prstGeom>
          <a:noFill/>
        </p:spPr>
        <p:txBody>
          <a:bodyPr wrap="none" rtlCol="0">
            <a:spAutoFit/>
          </a:bodyPr>
          <a:lstStyle/>
          <a:p>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図３</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事業承継に関する相談相手</a:t>
            </a:r>
            <a:r>
              <a:rPr lang="ja-JP" altLang="en-US" sz="1100" b="1" dirty="0">
                <a:latin typeface="Meiryo UI" panose="020B0604030504040204" pitchFamily="50" charset="-128"/>
                <a:ea typeface="Meiryo UI" panose="020B0604030504040204" pitchFamily="50" charset="-128"/>
              </a:rPr>
              <a:t>（</a:t>
            </a:r>
            <a:r>
              <a:rPr lang="en-US" altLang="ja-JP" sz="1100" b="1" dirty="0">
                <a:latin typeface="Meiryo UI" panose="020B0604030504040204" pitchFamily="50" charset="-128"/>
                <a:ea typeface="Meiryo UI" panose="020B0604030504040204" pitchFamily="50" charset="-128"/>
              </a:rPr>
              <a:t>n=</a:t>
            </a:r>
            <a:r>
              <a:rPr lang="ja-JP" altLang="en-US" sz="1100" b="1" dirty="0">
                <a:latin typeface="Meiryo UI" panose="020B0604030504040204" pitchFamily="50" charset="-128"/>
                <a:ea typeface="Meiryo UI" panose="020B0604030504040204" pitchFamily="50" charset="-128"/>
              </a:rPr>
              <a:t>約</a:t>
            </a:r>
            <a:r>
              <a:rPr lang="en-US" altLang="ja-JP" sz="1100" b="1" dirty="0">
                <a:latin typeface="Meiryo UI" panose="020B0604030504040204" pitchFamily="50" charset="-128"/>
                <a:ea typeface="Meiryo UI" panose="020B0604030504040204" pitchFamily="50" charset="-128"/>
              </a:rPr>
              <a:t>700</a:t>
            </a:r>
            <a:r>
              <a:rPr lang="ja-JP" altLang="en-US" sz="1100" b="1" dirty="0">
                <a:latin typeface="Meiryo UI" panose="020B0604030504040204" pitchFamily="50" charset="-128"/>
                <a:ea typeface="Meiryo UI" panose="020B0604030504040204" pitchFamily="50" charset="-128"/>
              </a:rPr>
              <a:t>）</a:t>
            </a:r>
            <a:endParaRPr lang="en-US" altLang="ja-JP" sz="1100" b="1" dirty="0">
              <a:latin typeface="Meiryo UI" panose="020B0604030504040204" pitchFamily="50" charset="-128"/>
              <a:ea typeface="Meiryo UI" panose="020B0604030504040204" pitchFamily="50" charset="-128"/>
            </a:endParaRPr>
          </a:p>
          <a:p>
            <a:pPr algn="r"/>
            <a:r>
              <a:rPr kumimoji="1" lang="ja-JP" altLang="en-US" sz="1000" dirty="0">
                <a:latin typeface="Meiryo UI" panose="020B0604030504040204" pitchFamily="50" charset="-128"/>
                <a:ea typeface="Meiryo UI" panose="020B0604030504040204" pitchFamily="50" charset="-128"/>
              </a:rPr>
              <a:t>出典：中小企業白書</a:t>
            </a:r>
            <a:r>
              <a:rPr kumimoji="1" lang="en-US" altLang="ja-JP" sz="1000" dirty="0">
                <a:latin typeface="Meiryo UI" panose="020B0604030504040204" pitchFamily="50" charset="-128"/>
                <a:ea typeface="Meiryo UI" panose="020B0604030504040204" pitchFamily="50" charset="-128"/>
              </a:rPr>
              <a:t>2016</a:t>
            </a:r>
            <a:endParaRPr kumimoji="1" lang="ja-JP" altLang="en-US" sz="100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5380386" y="4905981"/>
            <a:ext cx="325730" cy="261610"/>
          </a:xfrm>
          <a:prstGeom prst="rect">
            <a:avLst/>
          </a:prstGeom>
          <a:noFill/>
        </p:spPr>
        <p:txBody>
          <a:bodyPr wrap="none" rtlCol="0">
            <a:spAutoFit/>
          </a:bodyPr>
          <a:lstStyle/>
          <a:p>
            <a:r>
              <a:rPr kumimoji="1" lang="ja-JP" altLang="en-US" sz="1100" dirty="0"/>
              <a:t>％</a:t>
            </a:r>
          </a:p>
        </p:txBody>
      </p:sp>
      <p:sp>
        <p:nvSpPr>
          <p:cNvPr id="38" name="テキスト ボックス 37"/>
          <p:cNvSpPr txBox="1"/>
          <p:nvPr/>
        </p:nvSpPr>
        <p:spPr>
          <a:xfrm>
            <a:off x="8277209" y="5316296"/>
            <a:ext cx="748923" cy="261610"/>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公的機関</a:t>
            </a:r>
          </a:p>
        </p:txBody>
      </p:sp>
      <p:sp>
        <p:nvSpPr>
          <p:cNvPr id="39" name="正方形/長方形 38"/>
          <p:cNvSpPr/>
          <p:nvPr/>
        </p:nvSpPr>
        <p:spPr>
          <a:xfrm>
            <a:off x="8145820" y="2065673"/>
            <a:ext cx="934566" cy="461665"/>
          </a:xfrm>
          <a:prstGeom prst="rect">
            <a:avLst/>
          </a:prstGeom>
        </p:spPr>
        <p:txBody>
          <a:bodyPr wrap="square">
            <a:spAutoFit/>
          </a:bodyPr>
          <a:lstStyle/>
          <a:p>
            <a:r>
              <a:rPr lang="ja-JP" altLang="en-US" sz="800" dirty="0">
                <a:latin typeface="Meiryo UI" panose="020B0604030504040204" pitchFamily="50" charset="-128"/>
                <a:ea typeface="Meiryo UI" panose="020B0604030504040204" pitchFamily="50" charset="-128"/>
              </a:rPr>
              <a:t>出典：帝国データバンク「全国社長分析</a:t>
            </a:r>
            <a:r>
              <a:rPr lang="en-US" altLang="ja-JP" sz="800" dirty="0">
                <a:latin typeface="Meiryo UI" panose="020B0604030504040204" pitchFamily="50" charset="-128"/>
                <a:ea typeface="Meiryo UI" panose="020B0604030504040204" pitchFamily="50" charset="-128"/>
              </a:rPr>
              <a:t>2017</a:t>
            </a:r>
            <a:r>
              <a:rPr lang="ja-JP" altLang="en-US" sz="800"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345200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線コネクタ 42"/>
          <p:cNvCxnSpPr/>
          <p:nvPr/>
        </p:nvCxnSpPr>
        <p:spPr>
          <a:xfrm flipV="1">
            <a:off x="829215" y="655630"/>
            <a:ext cx="81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二等辺三角形 14">
            <a:extLst>
              <a:ext uri="{FF2B5EF4-FFF2-40B4-BE49-F238E27FC236}">
                <a16:creationId xmlns:a16="http://schemas.microsoft.com/office/drawing/2014/main" id="{1FEBB6D0-2776-4485-A072-7808E409F34A}"/>
              </a:ext>
            </a:extLst>
          </p:cNvPr>
          <p:cNvSpPr/>
          <p:nvPr/>
        </p:nvSpPr>
        <p:spPr>
          <a:xfrm>
            <a:off x="755411" y="1937101"/>
            <a:ext cx="144000" cy="468000"/>
          </a:xfrm>
          <a:prstGeom prst="triangle">
            <a:avLst>
              <a:gd name="adj" fmla="val 49498"/>
            </a:avLst>
          </a:prstGeom>
          <a:no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p>
        </p:txBody>
      </p:sp>
      <p:sp>
        <p:nvSpPr>
          <p:cNvPr id="16" name="台形 15">
            <a:extLst>
              <a:ext uri="{FF2B5EF4-FFF2-40B4-BE49-F238E27FC236}">
                <a16:creationId xmlns:a16="http://schemas.microsoft.com/office/drawing/2014/main" id="{D94F12F5-C80C-49D3-8BF5-BED845EAEC06}"/>
              </a:ext>
            </a:extLst>
          </p:cNvPr>
          <p:cNvSpPr/>
          <p:nvPr/>
        </p:nvSpPr>
        <p:spPr>
          <a:xfrm>
            <a:off x="640261" y="2468690"/>
            <a:ext cx="360000" cy="468000"/>
          </a:xfrm>
          <a:prstGeom prst="trapezoid">
            <a:avLst>
              <a:gd name="adj" fmla="val 27615"/>
            </a:avLst>
          </a:prstGeom>
          <a:solidFill>
            <a:schemeClr val="bg1"/>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p>
        </p:txBody>
      </p:sp>
      <p:sp>
        <p:nvSpPr>
          <p:cNvPr id="17" name="台形 16">
            <a:extLst>
              <a:ext uri="{FF2B5EF4-FFF2-40B4-BE49-F238E27FC236}">
                <a16:creationId xmlns:a16="http://schemas.microsoft.com/office/drawing/2014/main" id="{446E6925-1BF7-426E-88D6-5060934FDFBA}"/>
              </a:ext>
            </a:extLst>
          </p:cNvPr>
          <p:cNvSpPr/>
          <p:nvPr/>
        </p:nvSpPr>
        <p:spPr>
          <a:xfrm>
            <a:off x="499635" y="3003743"/>
            <a:ext cx="684000" cy="576000"/>
          </a:xfrm>
          <a:prstGeom prst="trapezoid">
            <a:avLst>
              <a:gd name="adj" fmla="val 20793"/>
            </a:avLst>
          </a:prstGeom>
          <a:solidFill>
            <a:schemeClr val="accent2">
              <a:lumMod val="20000"/>
              <a:lumOff val="80000"/>
            </a:schemeClr>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 name="台形 17">
            <a:extLst>
              <a:ext uri="{FF2B5EF4-FFF2-40B4-BE49-F238E27FC236}">
                <a16:creationId xmlns:a16="http://schemas.microsoft.com/office/drawing/2014/main" id="{EAF2BC93-9A4B-4928-A63B-3B0E23EF52DB}"/>
              </a:ext>
            </a:extLst>
          </p:cNvPr>
          <p:cNvSpPr/>
          <p:nvPr/>
        </p:nvSpPr>
        <p:spPr>
          <a:xfrm>
            <a:off x="347832" y="3683073"/>
            <a:ext cx="1044000" cy="576000"/>
          </a:xfrm>
          <a:prstGeom prst="trapezoid">
            <a:avLst>
              <a:gd name="adj" fmla="val 19384"/>
            </a:avLst>
          </a:prstGeom>
          <a:solidFill>
            <a:schemeClr val="accent2">
              <a:lumMod val="60000"/>
              <a:lumOff val="40000"/>
            </a:schemeClr>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073721" y="6492875"/>
            <a:ext cx="2057400" cy="365125"/>
          </a:xfrm>
        </p:spPr>
        <p:txBody>
          <a:bodyPr/>
          <a:lstStyle/>
          <a:p>
            <a:fld id="{5242FE4B-FE65-4246-A1F4-B3D4680A4CEF}" type="slidenum">
              <a:rPr kumimoji="1" lang="ja-JP" altLang="en-US" smtClean="0"/>
              <a:t>23</a:t>
            </a:fld>
            <a:endParaRPr kumimoji="1" lang="ja-JP" altLang="en-US"/>
          </a:p>
        </p:txBody>
      </p:sp>
      <p:sp>
        <p:nvSpPr>
          <p:cNvPr id="5" name="テキスト ボックス 4">
            <a:extLst>
              <a:ext uri="{FF2B5EF4-FFF2-40B4-BE49-F238E27FC236}">
                <a16:creationId xmlns:a16="http://schemas.microsoft.com/office/drawing/2014/main" id="{B21C76AC-A9EB-45E7-AA43-AA6613364402}"/>
              </a:ext>
            </a:extLst>
          </p:cNvPr>
          <p:cNvSpPr txBox="1"/>
          <p:nvPr/>
        </p:nvSpPr>
        <p:spPr>
          <a:xfrm>
            <a:off x="1139899" y="1913545"/>
            <a:ext cx="1744452" cy="469359"/>
          </a:xfrm>
          <a:prstGeom prst="rect">
            <a:avLst/>
          </a:prstGeom>
          <a:noFill/>
        </p:spPr>
        <p:txBody>
          <a:bodyPr wrap="none" rtlCol="0" anchor="ctr" anchorCtr="0">
            <a:spAutoFit/>
          </a:bodyPr>
          <a:lstStyle/>
          <a:p>
            <a:pPr algn="r"/>
            <a:r>
              <a:rPr kumimoji="1" lang="ja-JP" altLang="en-US" sz="1100" dirty="0">
                <a:latin typeface="Meiryo UI" panose="020B0604030504040204" pitchFamily="50" charset="-128"/>
                <a:ea typeface="Meiryo UI" panose="020B0604030504040204" pitchFamily="50" charset="-128"/>
              </a:rPr>
              <a:t>大企業</a:t>
            </a:r>
            <a:r>
              <a:rPr kumimoji="1" lang="ja-JP" altLang="en-US" sz="900" dirty="0">
                <a:latin typeface="Meiryo UI" panose="020B0604030504040204" pitchFamily="50" charset="-128"/>
                <a:ea typeface="Meiryo UI" panose="020B0604030504040204" pitchFamily="50" charset="-128"/>
              </a:rPr>
              <a:t>（従業員</a:t>
            </a:r>
            <a:r>
              <a:rPr kumimoji="1" lang="en-US" altLang="ja-JP" sz="900" dirty="0">
                <a:latin typeface="Meiryo UI" panose="020B0604030504040204" pitchFamily="50" charset="-128"/>
                <a:ea typeface="Meiryo UI" panose="020B0604030504040204" pitchFamily="50" charset="-128"/>
              </a:rPr>
              <a:t>1,000</a:t>
            </a:r>
            <a:r>
              <a:rPr kumimoji="1" lang="ja-JP" altLang="en-US" sz="900" dirty="0">
                <a:latin typeface="Meiryo UI" panose="020B0604030504040204" pitchFamily="50" charset="-128"/>
                <a:ea typeface="Meiryo UI" panose="020B0604030504040204" pitchFamily="50" charset="-128"/>
              </a:rPr>
              <a:t>人～）</a:t>
            </a:r>
            <a:endParaRPr kumimoji="1" lang="en-US" altLang="ja-JP" sz="900" dirty="0">
              <a:latin typeface="Meiryo UI" panose="020B0604030504040204" pitchFamily="50" charset="-128"/>
              <a:ea typeface="Meiryo UI" panose="020B0604030504040204" pitchFamily="50" charset="-128"/>
            </a:endParaRPr>
          </a:p>
          <a:p>
            <a:pPr algn="r"/>
            <a:endParaRPr kumimoji="1" lang="en-US" altLang="ja-JP" sz="300" dirty="0">
              <a:latin typeface="Meiryo UI" panose="020B0604030504040204" pitchFamily="50" charset="-128"/>
              <a:ea typeface="Meiryo UI" panose="020B0604030504040204" pitchFamily="50" charset="-128"/>
            </a:endParaRPr>
          </a:p>
          <a:p>
            <a:pPr algn="r"/>
            <a:r>
              <a:rPr lang="ja-JP" altLang="en-US" sz="1050" b="1" dirty="0">
                <a:latin typeface="Meiryo UI" panose="020B0604030504040204" pitchFamily="50" charset="-128"/>
                <a:ea typeface="Meiryo UI" panose="020B0604030504040204" pitchFamily="50" charset="-128"/>
              </a:rPr>
              <a:t>企業数　</a:t>
            </a:r>
            <a:r>
              <a:rPr lang="en-US" altLang="ja-JP" sz="1050" b="1" dirty="0">
                <a:latin typeface="Meiryo UI" panose="020B0604030504040204" pitchFamily="50" charset="-128"/>
                <a:ea typeface="Meiryo UI" panose="020B0604030504040204" pitchFamily="50" charset="-128"/>
              </a:rPr>
              <a:t>125</a:t>
            </a:r>
            <a:r>
              <a:rPr lang="ja-JP" altLang="en-US" sz="1050" b="1" dirty="0">
                <a:latin typeface="Meiryo UI" panose="020B0604030504040204" pitchFamily="50" charset="-128"/>
                <a:ea typeface="Meiryo UI" panose="020B0604030504040204" pitchFamily="50" charset="-128"/>
              </a:rPr>
              <a:t>社</a:t>
            </a:r>
            <a:endParaRPr kumimoji="1" lang="ja-JP" altLang="en-US" sz="1400"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0686F414-3F57-434C-BDAA-FEEC59225D8F}"/>
              </a:ext>
            </a:extLst>
          </p:cNvPr>
          <p:cNvSpPr txBox="1"/>
          <p:nvPr/>
        </p:nvSpPr>
        <p:spPr>
          <a:xfrm>
            <a:off x="782429" y="2468690"/>
            <a:ext cx="2101922" cy="469359"/>
          </a:xfrm>
          <a:prstGeom prst="rect">
            <a:avLst/>
          </a:prstGeom>
          <a:noFill/>
        </p:spPr>
        <p:txBody>
          <a:bodyPr wrap="none" rtlCol="0" anchor="ctr" anchorCtr="0">
            <a:spAutoFit/>
          </a:bodyPr>
          <a:lstStyle/>
          <a:p>
            <a:pPr algn="r"/>
            <a:r>
              <a:rPr lang="ja-JP" altLang="en-US" sz="1100" dirty="0">
                <a:latin typeface="Meiryo UI" panose="020B0604030504040204" pitchFamily="50" charset="-128"/>
                <a:ea typeface="Meiryo UI" panose="020B0604030504040204" pitchFamily="50" charset="-128"/>
              </a:rPr>
              <a:t>中堅</a:t>
            </a:r>
            <a:r>
              <a:rPr kumimoji="1" lang="ja-JP" altLang="en-US" sz="1100" dirty="0">
                <a:latin typeface="Meiryo UI" panose="020B0604030504040204" pitchFamily="50" charset="-128"/>
                <a:ea typeface="Meiryo UI" panose="020B0604030504040204" pitchFamily="50" charset="-128"/>
              </a:rPr>
              <a:t>企業</a:t>
            </a:r>
            <a:r>
              <a:rPr kumimoji="1" lang="ja-JP" altLang="en-US" sz="900" dirty="0">
                <a:latin typeface="Meiryo UI" panose="020B0604030504040204" pitchFamily="50" charset="-128"/>
                <a:ea typeface="Meiryo UI" panose="020B0604030504040204" pitchFamily="50" charset="-128"/>
              </a:rPr>
              <a:t>（従業員</a:t>
            </a:r>
            <a:r>
              <a:rPr kumimoji="1" lang="en-US" altLang="ja-JP" sz="900" dirty="0">
                <a:latin typeface="Meiryo UI" panose="020B0604030504040204" pitchFamily="50" charset="-128"/>
                <a:ea typeface="Meiryo UI" panose="020B0604030504040204" pitchFamily="50" charset="-128"/>
              </a:rPr>
              <a:t>300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1,000</a:t>
            </a:r>
            <a:r>
              <a:rPr kumimoji="1" lang="ja-JP" altLang="en-US" sz="900" dirty="0">
                <a:latin typeface="Meiryo UI" panose="020B0604030504040204" pitchFamily="50" charset="-128"/>
                <a:ea typeface="Meiryo UI" panose="020B0604030504040204" pitchFamily="50" charset="-128"/>
              </a:rPr>
              <a:t>人）</a:t>
            </a:r>
            <a:endParaRPr kumimoji="1" lang="en-US" altLang="ja-JP" sz="900" dirty="0">
              <a:latin typeface="Meiryo UI" panose="020B0604030504040204" pitchFamily="50" charset="-128"/>
              <a:ea typeface="Meiryo UI" panose="020B0604030504040204" pitchFamily="50" charset="-128"/>
            </a:endParaRPr>
          </a:p>
          <a:p>
            <a:pPr algn="r"/>
            <a:endParaRPr kumimoji="1" lang="en-US" altLang="ja-JP" sz="300" dirty="0">
              <a:latin typeface="Meiryo UI" panose="020B0604030504040204" pitchFamily="50" charset="-128"/>
              <a:ea typeface="Meiryo UI" panose="020B0604030504040204" pitchFamily="50" charset="-128"/>
            </a:endParaRPr>
          </a:p>
          <a:p>
            <a:pPr algn="r"/>
            <a:r>
              <a:rPr lang="ja-JP" altLang="en-US" sz="1050" b="1" dirty="0">
                <a:latin typeface="Meiryo UI" panose="020B0604030504040204" pitchFamily="50" charset="-128"/>
                <a:ea typeface="Meiryo UI" panose="020B0604030504040204" pitchFamily="50" charset="-128"/>
              </a:rPr>
              <a:t>企業数　</a:t>
            </a:r>
            <a:r>
              <a:rPr lang="en-US" altLang="ja-JP" sz="1050" b="1" dirty="0">
                <a:latin typeface="Meiryo UI" panose="020B0604030504040204" pitchFamily="50" charset="-128"/>
                <a:ea typeface="Meiryo UI" panose="020B0604030504040204" pitchFamily="50" charset="-128"/>
              </a:rPr>
              <a:t>853</a:t>
            </a:r>
            <a:r>
              <a:rPr lang="ja-JP" altLang="en-US" sz="1050" b="1" dirty="0">
                <a:latin typeface="Meiryo UI" panose="020B0604030504040204" pitchFamily="50" charset="-128"/>
                <a:ea typeface="Meiryo UI" panose="020B0604030504040204" pitchFamily="50" charset="-128"/>
              </a:rPr>
              <a:t>社</a:t>
            </a:r>
            <a:endParaRPr kumimoji="1" lang="ja-JP" altLang="en-US" sz="14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01B7E6A2-415D-4CB9-BD90-765498A85D07}"/>
              </a:ext>
            </a:extLst>
          </p:cNvPr>
          <p:cNvSpPr txBox="1"/>
          <p:nvPr/>
        </p:nvSpPr>
        <p:spPr>
          <a:xfrm>
            <a:off x="825774" y="3024395"/>
            <a:ext cx="2058577" cy="261610"/>
          </a:xfrm>
          <a:prstGeom prst="rect">
            <a:avLst/>
          </a:prstGeom>
          <a:noFill/>
        </p:spPr>
        <p:txBody>
          <a:bodyPr wrap="none" rtlCol="0" anchor="ctr" anchorCtr="0">
            <a:spAutoFit/>
          </a:bodyPr>
          <a:lstStyle/>
          <a:p>
            <a:pPr algn="r"/>
            <a:r>
              <a:rPr lang="ja-JP" altLang="en-US" sz="1100" dirty="0">
                <a:latin typeface="Meiryo UI" panose="020B0604030504040204" pitchFamily="50" charset="-128"/>
                <a:ea typeface="Meiryo UI" panose="020B0604030504040204" pitchFamily="50" charset="-128"/>
              </a:rPr>
              <a:t>中規模</a:t>
            </a:r>
            <a:r>
              <a:rPr kumimoji="1" lang="ja-JP" altLang="en-US" sz="1100" dirty="0">
                <a:latin typeface="Meiryo UI" panose="020B0604030504040204" pitchFamily="50" charset="-128"/>
                <a:ea typeface="Meiryo UI" panose="020B0604030504040204" pitchFamily="50" charset="-128"/>
              </a:rPr>
              <a:t>企業</a:t>
            </a:r>
            <a:r>
              <a:rPr kumimoji="1" lang="ja-JP" altLang="en-US" sz="900" dirty="0">
                <a:latin typeface="Meiryo UI" panose="020B0604030504040204" pitchFamily="50" charset="-128"/>
                <a:ea typeface="Meiryo UI" panose="020B0604030504040204" pitchFamily="50" charset="-128"/>
              </a:rPr>
              <a:t>（従業員</a:t>
            </a:r>
            <a:r>
              <a:rPr lang="en-US" altLang="ja-JP" sz="900" dirty="0">
                <a:latin typeface="Meiryo UI" panose="020B0604030504040204" pitchFamily="50" charset="-128"/>
                <a:ea typeface="Meiryo UI" panose="020B0604030504040204" pitchFamily="50" charset="-128"/>
              </a:rPr>
              <a:t>2</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3</a:t>
            </a:r>
            <a:r>
              <a:rPr kumimoji="1" lang="en-US" altLang="ja-JP" sz="900" dirty="0">
                <a:latin typeface="Meiryo UI" panose="020B0604030504040204" pitchFamily="50" charset="-128"/>
                <a:ea typeface="Meiryo UI" panose="020B0604030504040204" pitchFamily="50" charset="-128"/>
              </a:rPr>
              <a:t>00</a:t>
            </a:r>
            <a:r>
              <a:rPr kumimoji="1" lang="ja-JP" altLang="en-US" sz="900" dirty="0">
                <a:latin typeface="Meiryo UI" panose="020B0604030504040204" pitchFamily="50" charset="-128"/>
                <a:ea typeface="Meiryo UI" panose="020B0604030504040204" pitchFamily="50" charset="-128"/>
              </a:rPr>
              <a:t>人）</a:t>
            </a:r>
            <a:endParaRPr kumimoji="1" lang="en-US" altLang="ja-JP" sz="3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46FF9C4C-48DF-4987-AF65-11AE4CF7F277}"/>
              </a:ext>
            </a:extLst>
          </p:cNvPr>
          <p:cNvSpPr txBox="1"/>
          <p:nvPr/>
        </p:nvSpPr>
        <p:spPr>
          <a:xfrm>
            <a:off x="796351" y="3735358"/>
            <a:ext cx="2088000" cy="261610"/>
          </a:xfrm>
          <a:prstGeom prst="rect">
            <a:avLst/>
          </a:prstGeom>
          <a:noFill/>
        </p:spPr>
        <p:txBody>
          <a:bodyPr wrap="square" rtlCol="0" anchor="ctr" anchorCtr="0">
            <a:spAutoFit/>
          </a:bodyPr>
          <a:lstStyle/>
          <a:p>
            <a:pPr algn="r"/>
            <a:r>
              <a:rPr lang="ja-JP" altLang="en-US" sz="1100" dirty="0">
                <a:latin typeface="Meiryo UI" panose="020B0604030504040204" pitchFamily="50" charset="-128"/>
                <a:ea typeface="Meiryo UI" panose="020B0604030504040204" pitchFamily="50" charset="-128"/>
              </a:rPr>
              <a:t>小規模</a:t>
            </a:r>
            <a:r>
              <a:rPr kumimoji="1" lang="ja-JP" altLang="en-US" sz="1100" dirty="0">
                <a:latin typeface="Meiryo UI" panose="020B0604030504040204" pitchFamily="50" charset="-128"/>
                <a:ea typeface="Meiryo UI" panose="020B0604030504040204" pitchFamily="50" charset="-128"/>
              </a:rPr>
              <a:t>企業</a:t>
            </a:r>
            <a:r>
              <a:rPr kumimoji="1" lang="ja-JP" altLang="en-US" sz="900" dirty="0">
                <a:latin typeface="Meiryo UI" panose="020B0604030504040204" pitchFamily="50" charset="-128"/>
                <a:ea typeface="Meiryo UI" panose="020B0604030504040204" pitchFamily="50" charset="-128"/>
              </a:rPr>
              <a:t>（従業員～</a:t>
            </a:r>
            <a:r>
              <a:rPr kumimoji="1" lang="en-US" altLang="ja-JP" sz="900" dirty="0">
                <a:latin typeface="Meiryo UI" panose="020B0604030504040204" pitchFamily="50" charset="-128"/>
                <a:ea typeface="Meiryo UI" panose="020B0604030504040204" pitchFamily="50" charset="-128"/>
              </a:rPr>
              <a:t>20</a:t>
            </a:r>
            <a:r>
              <a:rPr kumimoji="1" lang="ja-JP" altLang="en-US" sz="900" dirty="0">
                <a:latin typeface="Meiryo UI" panose="020B0604030504040204" pitchFamily="50" charset="-128"/>
                <a:ea typeface="Meiryo UI" panose="020B0604030504040204" pitchFamily="50" charset="-128"/>
              </a:rPr>
              <a:t>人）</a:t>
            </a:r>
            <a:endParaRPr kumimoji="1" lang="en-US" altLang="ja-JP" sz="9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F54AF6CC-0EDF-4043-A5A5-020D6645B075}"/>
              </a:ext>
            </a:extLst>
          </p:cNvPr>
          <p:cNvSpPr/>
          <p:nvPr/>
        </p:nvSpPr>
        <p:spPr>
          <a:xfrm>
            <a:off x="2114589" y="3247309"/>
            <a:ext cx="769762" cy="384721"/>
          </a:xfrm>
          <a:prstGeom prst="rect">
            <a:avLst/>
          </a:prstGeom>
        </p:spPr>
        <p:txBody>
          <a:bodyPr wrap="none">
            <a:spAutoFit/>
          </a:bodyPr>
          <a:lstStyle/>
          <a:p>
            <a:pPr algn="ctr"/>
            <a:r>
              <a:rPr lang="ja-JP" altLang="en-US" sz="1000" b="1" dirty="0">
                <a:latin typeface="Meiryo UI" panose="020B0604030504040204" pitchFamily="50" charset="-128"/>
                <a:ea typeface="Meiryo UI" panose="020B0604030504040204" pitchFamily="50" charset="-128"/>
              </a:rPr>
              <a:t>推定ニーズ</a:t>
            </a:r>
            <a:endParaRPr lang="en-US" altLang="ja-JP" sz="1000" b="1" dirty="0">
              <a:latin typeface="Meiryo UI" panose="020B0604030504040204" pitchFamily="50" charset="-128"/>
              <a:ea typeface="Meiryo UI" panose="020B0604030504040204" pitchFamily="50" charset="-128"/>
            </a:endParaRPr>
          </a:p>
          <a:p>
            <a:pPr algn="ctr"/>
            <a:r>
              <a:rPr lang="en-US" altLang="ja-JP" sz="900" b="1" dirty="0">
                <a:latin typeface="Meiryo UI" panose="020B0604030504040204" pitchFamily="50" charset="-128"/>
                <a:ea typeface="Meiryo UI" panose="020B0604030504040204" pitchFamily="50" charset="-128"/>
              </a:rPr>
              <a:t>2,700</a:t>
            </a:r>
            <a:r>
              <a:rPr lang="ja-JP" altLang="en-US" sz="900" b="1" dirty="0">
                <a:latin typeface="Meiryo UI" panose="020B0604030504040204" pitchFamily="50" charset="-128"/>
                <a:ea typeface="Meiryo UI" panose="020B0604030504040204" pitchFamily="50" charset="-128"/>
              </a:rPr>
              <a:t>社</a:t>
            </a:r>
            <a:endParaRPr lang="ja-JP" altLang="en-US" sz="900" dirty="0"/>
          </a:p>
        </p:txBody>
      </p:sp>
      <p:sp>
        <p:nvSpPr>
          <p:cNvPr id="11" name="正方形/長方形 10">
            <a:extLst>
              <a:ext uri="{FF2B5EF4-FFF2-40B4-BE49-F238E27FC236}">
                <a16:creationId xmlns:a16="http://schemas.microsoft.com/office/drawing/2014/main" id="{F15004FB-B841-44A1-945C-09DF01BA51BE}"/>
              </a:ext>
            </a:extLst>
          </p:cNvPr>
          <p:cNvSpPr/>
          <p:nvPr/>
        </p:nvSpPr>
        <p:spPr>
          <a:xfrm>
            <a:off x="2072911" y="3945315"/>
            <a:ext cx="811440" cy="384721"/>
          </a:xfrm>
          <a:prstGeom prst="rect">
            <a:avLst/>
          </a:prstGeom>
        </p:spPr>
        <p:txBody>
          <a:bodyPr wrap="none">
            <a:spAutoFit/>
          </a:bodyPr>
          <a:lstStyle/>
          <a:p>
            <a:pPr algn="ctr"/>
            <a:r>
              <a:rPr lang="ja-JP" altLang="en-US" sz="1000" b="1" dirty="0">
                <a:latin typeface="Meiryo UI" panose="020B0604030504040204" pitchFamily="50" charset="-128"/>
                <a:ea typeface="Meiryo UI" panose="020B0604030504040204" pitchFamily="50" charset="-128"/>
              </a:rPr>
              <a:t>推定ニーズ</a:t>
            </a:r>
            <a:endParaRPr lang="en-US" altLang="ja-JP" sz="1000" b="1" dirty="0">
              <a:latin typeface="Meiryo UI" panose="020B0604030504040204" pitchFamily="50" charset="-128"/>
              <a:ea typeface="Meiryo UI" panose="020B0604030504040204" pitchFamily="50" charset="-128"/>
            </a:endParaRPr>
          </a:p>
          <a:p>
            <a:pPr algn="ctr"/>
            <a:r>
              <a:rPr lang="en-US" altLang="ja-JP" sz="900" b="1" dirty="0">
                <a:latin typeface="Meiryo UI" panose="020B0604030504040204" pitchFamily="50" charset="-128"/>
                <a:ea typeface="Meiryo UI" panose="020B0604030504040204" pitchFamily="50" charset="-128"/>
              </a:rPr>
              <a:t>132,800</a:t>
            </a:r>
            <a:r>
              <a:rPr lang="ja-JP" altLang="en-US" sz="900" b="1" dirty="0">
                <a:latin typeface="Meiryo UI" panose="020B0604030504040204" pitchFamily="50" charset="-128"/>
                <a:ea typeface="Meiryo UI" panose="020B0604030504040204" pitchFamily="50" charset="-128"/>
              </a:rPr>
              <a:t>社</a:t>
            </a:r>
            <a:endParaRPr lang="ja-JP" altLang="en-US" sz="900" dirty="0"/>
          </a:p>
        </p:txBody>
      </p:sp>
      <p:sp>
        <p:nvSpPr>
          <p:cNvPr id="19" name="右中かっこ 18">
            <a:extLst>
              <a:ext uri="{FF2B5EF4-FFF2-40B4-BE49-F238E27FC236}">
                <a16:creationId xmlns:a16="http://schemas.microsoft.com/office/drawing/2014/main" id="{61F324FE-9877-4986-9712-D199FEFDCFD7}"/>
              </a:ext>
            </a:extLst>
          </p:cNvPr>
          <p:cNvSpPr/>
          <p:nvPr/>
        </p:nvSpPr>
        <p:spPr>
          <a:xfrm>
            <a:off x="3074691" y="1913545"/>
            <a:ext cx="155448" cy="972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05B222C4-7D69-4354-9985-CF7BEC1B8D9B}"/>
              </a:ext>
            </a:extLst>
          </p:cNvPr>
          <p:cNvSpPr txBox="1"/>
          <p:nvPr/>
        </p:nvSpPr>
        <p:spPr>
          <a:xfrm>
            <a:off x="3471620" y="1890212"/>
            <a:ext cx="1681871" cy="923330"/>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＜主に民間の</a:t>
            </a:r>
            <a:r>
              <a:rPr lang="ja-JP" altLang="en-US" sz="1200" b="1" dirty="0">
                <a:latin typeface="Meiryo UI" panose="020B0604030504040204" pitchFamily="50" charset="-128"/>
                <a:ea typeface="Meiryo UI" panose="020B0604030504040204" pitchFamily="50" charset="-128"/>
              </a:rPr>
              <a:t>事業者＞</a:t>
            </a:r>
            <a:endParaRPr kumimoji="1" lang="en-US" altLang="ja-JP" sz="1200" b="1" dirty="0">
              <a:latin typeface="Meiryo UI" panose="020B0604030504040204" pitchFamily="50" charset="-128"/>
              <a:ea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メガバンク</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■証券会社</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Ｍ＆Ａ専門会社</a:t>
            </a:r>
          </a:p>
        </p:txBody>
      </p:sp>
      <p:sp>
        <p:nvSpPr>
          <p:cNvPr id="21" name="テキスト ボックス 20">
            <a:extLst>
              <a:ext uri="{FF2B5EF4-FFF2-40B4-BE49-F238E27FC236}">
                <a16:creationId xmlns:a16="http://schemas.microsoft.com/office/drawing/2014/main" id="{55821570-EDBA-4454-A0A2-FBAFC79AC4EC}"/>
              </a:ext>
            </a:extLst>
          </p:cNvPr>
          <p:cNvSpPr txBox="1"/>
          <p:nvPr/>
        </p:nvSpPr>
        <p:spPr>
          <a:xfrm>
            <a:off x="3482174" y="3063006"/>
            <a:ext cx="2141933" cy="1215717"/>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＜主に公的支援機関＞</a:t>
            </a:r>
            <a:endParaRPr kumimoji="1" lang="en-US" altLang="ja-JP" sz="1200" b="1" dirty="0">
              <a:latin typeface="Meiryo UI" panose="020B0604030504040204" pitchFamily="50" charset="-128"/>
              <a:ea typeface="Meiryo UI" panose="020B0604030504040204" pitchFamily="50" charset="-128"/>
            </a:endParaRPr>
          </a:p>
          <a:p>
            <a:endParaRPr kumimoji="1" lang="en-US" altLang="ja-JP" sz="600" b="1" u="sng"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■大阪府事業引継ぎ支援センター</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■商工会・商工会議所</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■金融機関（信金等）</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■コンサル・士業など</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■その他の公的支援機関</a:t>
            </a:r>
            <a:endParaRPr lang="en-US" altLang="ja-JP" sz="1100" dirty="0">
              <a:latin typeface="Meiryo UI" panose="020B0604030504040204" pitchFamily="50" charset="-128"/>
              <a:ea typeface="Meiryo UI" panose="020B0604030504040204" pitchFamily="50" charset="-128"/>
            </a:endParaRPr>
          </a:p>
        </p:txBody>
      </p:sp>
      <p:sp>
        <p:nvSpPr>
          <p:cNvPr id="22" name="右中かっこ 21">
            <a:extLst>
              <a:ext uri="{FF2B5EF4-FFF2-40B4-BE49-F238E27FC236}">
                <a16:creationId xmlns:a16="http://schemas.microsoft.com/office/drawing/2014/main" id="{61F324FE-9877-4986-9712-D199FEFDCFD7}"/>
              </a:ext>
            </a:extLst>
          </p:cNvPr>
          <p:cNvSpPr/>
          <p:nvPr/>
        </p:nvSpPr>
        <p:spPr>
          <a:xfrm>
            <a:off x="3074691" y="3027423"/>
            <a:ext cx="155448" cy="1296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テキスト ボックス 1"/>
          <p:cNvSpPr txBox="1"/>
          <p:nvPr/>
        </p:nvSpPr>
        <p:spPr>
          <a:xfrm>
            <a:off x="655723" y="1315752"/>
            <a:ext cx="2233304" cy="307777"/>
          </a:xfrm>
          <a:prstGeom prst="rect">
            <a:avLst/>
          </a:prstGeom>
          <a:noFill/>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rPr>
              <a:t>対象となる企業数（府内）</a:t>
            </a:r>
          </a:p>
        </p:txBody>
      </p:sp>
      <p:sp>
        <p:nvSpPr>
          <p:cNvPr id="24" name="テキスト ボックス 23"/>
          <p:cNvSpPr txBox="1"/>
          <p:nvPr/>
        </p:nvSpPr>
        <p:spPr>
          <a:xfrm>
            <a:off x="3527305" y="1177583"/>
            <a:ext cx="1714508" cy="523220"/>
          </a:xfrm>
          <a:prstGeom prst="rect">
            <a:avLst/>
          </a:prstGeom>
          <a:noFill/>
        </p:spPr>
        <p:txBody>
          <a:bodyPr wrap="none" rtlCol="0">
            <a:spAutoFit/>
          </a:bodyPr>
          <a:lstStyle/>
          <a:p>
            <a:pPr algn="ctr"/>
            <a:r>
              <a:rPr lang="ja-JP" altLang="en-US" sz="1400" b="1" dirty="0">
                <a:latin typeface="Meiryo UI" panose="020B0604030504040204" pitchFamily="50" charset="-128"/>
                <a:ea typeface="Meiryo UI" panose="020B0604030504040204" pitchFamily="50" charset="-128"/>
              </a:rPr>
              <a:t>事業承継（</a:t>
            </a:r>
            <a:r>
              <a:rPr lang="en-US" altLang="ja-JP" sz="1400" b="1" dirty="0">
                <a:latin typeface="Meiryo UI" panose="020B0604030504040204" pitchFamily="50" charset="-128"/>
                <a:ea typeface="Meiryo UI" panose="020B0604030504040204" pitchFamily="50" charset="-128"/>
              </a:rPr>
              <a:t>M&amp;A</a:t>
            </a:r>
            <a:r>
              <a:rPr lang="ja-JP" altLang="en-US"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の仲介・調整機関</a:t>
            </a:r>
          </a:p>
        </p:txBody>
      </p:sp>
      <p:sp>
        <p:nvSpPr>
          <p:cNvPr id="27" name="角丸四角形 26"/>
          <p:cNvSpPr/>
          <p:nvPr/>
        </p:nvSpPr>
        <p:spPr>
          <a:xfrm>
            <a:off x="6132127" y="1199593"/>
            <a:ext cx="2705348" cy="3168268"/>
          </a:xfrm>
          <a:prstGeom prst="roundRect">
            <a:avLst>
              <a:gd name="adj" fmla="val 8014"/>
            </a:avLst>
          </a:prstGeom>
          <a:solidFill>
            <a:schemeClr val="accent1">
              <a:lumMod val="20000"/>
              <a:lumOff val="80000"/>
            </a:schemeClr>
          </a:solidFill>
          <a:ln w="19050">
            <a:solidFill>
              <a:schemeClr val="accent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CFB37088-E030-46AA-8302-5F2E33AF695F}"/>
              </a:ext>
            </a:extLst>
          </p:cNvPr>
          <p:cNvSpPr txBox="1"/>
          <p:nvPr/>
        </p:nvSpPr>
        <p:spPr>
          <a:xfrm>
            <a:off x="6728801" y="1284975"/>
            <a:ext cx="1512000" cy="338554"/>
          </a:xfrm>
          <a:prstGeom prst="rect">
            <a:avLst/>
          </a:prstGeom>
          <a:noFill/>
          <a:ln>
            <a:noFill/>
          </a:ln>
        </p:spPr>
        <p:txBody>
          <a:bodyPr wrap="square" rtlCol="0">
            <a:spAutoFit/>
          </a:bodyPr>
          <a:lstStyle/>
          <a:p>
            <a:pPr algn="ctr"/>
            <a:r>
              <a:rPr kumimoji="1" lang="ja-JP" altLang="en-US" sz="1600" b="1" dirty="0">
                <a:latin typeface="Meiryo UI" panose="020B0604030504040204" pitchFamily="50" charset="-128"/>
                <a:ea typeface="Meiryo UI" panose="020B0604030504040204" pitchFamily="50" charset="-128"/>
              </a:rPr>
              <a:t>新法人の機能</a:t>
            </a:r>
            <a:endParaRPr kumimoji="1" lang="en-US" altLang="ja-JP" sz="1600" b="1"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6278801" y="1851991"/>
            <a:ext cx="2412000" cy="892552"/>
          </a:xfrm>
          <a:prstGeom prst="rect">
            <a:avLst/>
          </a:prstGeom>
          <a:solidFill>
            <a:schemeClr val="bg1"/>
          </a:solidFill>
        </p:spPr>
        <p:txBody>
          <a:bodyPr wrap="square" rtlCol="0">
            <a:spAutoFit/>
          </a:bodyPr>
          <a:lstStyle/>
          <a:p>
            <a:r>
              <a:rPr lang="ja-JP" altLang="en-US" sz="1300" b="1" u="sng" dirty="0">
                <a:latin typeface="Meiryo UI" panose="020B0604030504040204" pitchFamily="50" charset="-128"/>
                <a:ea typeface="Meiryo UI" panose="020B0604030504040204" pitchFamily="50" charset="-128"/>
              </a:rPr>
              <a:t>１．コンシェルジュ機能</a:t>
            </a:r>
            <a:endParaRPr lang="en-US" altLang="ja-JP" sz="1300" b="1" u="sng"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様々な規模や</a:t>
            </a:r>
            <a:r>
              <a:rPr kumimoji="1" lang="ja-JP" altLang="en-US" sz="1300" dirty="0">
                <a:latin typeface="Meiryo UI" panose="020B0604030504040204" pitchFamily="50" charset="-128"/>
                <a:ea typeface="Meiryo UI" panose="020B0604030504040204" pitchFamily="50" charset="-128"/>
              </a:rPr>
              <a:t>業態の企業に対し、最も適切な支援機関とサービスを紹介</a:t>
            </a:r>
            <a:endParaRPr kumimoji="1" lang="en-US" altLang="ja-JP" sz="1300" dirty="0">
              <a:latin typeface="Meiryo UI" panose="020B0604030504040204" pitchFamily="50" charset="-128"/>
              <a:ea typeface="Meiryo UI" panose="020B0604030504040204" pitchFamily="50" charset="-128"/>
            </a:endParaRPr>
          </a:p>
        </p:txBody>
      </p:sp>
      <p:cxnSp>
        <p:nvCxnSpPr>
          <p:cNvPr id="31" name="直線コネクタ 30"/>
          <p:cNvCxnSpPr/>
          <p:nvPr/>
        </p:nvCxnSpPr>
        <p:spPr>
          <a:xfrm>
            <a:off x="6350801" y="1703589"/>
            <a:ext cx="22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683112" y="1703589"/>
            <a:ext cx="21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3482174" y="1703589"/>
            <a:ext cx="18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6278801" y="2905922"/>
            <a:ext cx="2412000" cy="1292662"/>
          </a:xfrm>
          <a:prstGeom prst="rect">
            <a:avLst/>
          </a:prstGeom>
          <a:solidFill>
            <a:schemeClr val="bg1"/>
          </a:solidFill>
        </p:spPr>
        <p:txBody>
          <a:bodyPr wrap="square" rtlCol="0">
            <a:spAutoFit/>
          </a:bodyPr>
          <a:lstStyle/>
          <a:p>
            <a:r>
              <a:rPr lang="ja-JP" altLang="en-US" sz="1300" b="1" u="sng" dirty="0">
                <a:latin typeface="Meiryo UI" panose="020B0604030504040204" pitchFamily="50" charset="-128"/>
                <a:ea typeface="Meiryo UI" panose="020B0604030504040204" pitchFamily="50" charset="-128"/>
              </a:rPr>
              <a:t>２．案件発掘機能</a:t>
            </a:r>
            <a:endParaRPr lang="en-US" altLang="ja-JP" sz="1300" b="1" u="sng"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潜在化している事業承継課題に対し、既存サービス（</a:t>
            </a:r>
            <a:r>
              <a:rPr kumimoji="1" lang="ja-JP" altLang="en-US" sz="1300" dirty="0">
                <a:latin typeface="Meiryo UI" panose="020B0604030504040204" pitchFamily="50" charset="-128"/>
                <a:ea typeface="Meiryo UI" panose="020B0604030504040204" pitchFamily="50" charset="-128"/>
              </a:rPr>
              <a:t>伴走型支援等）で得た経営者情報を元に、適切なタイミングで効果的な助言を実現</a:t>
            </a:r>
          </a:p>
        </p:txBody>
      </p:sp>
      <p:sp>
        <p:nvSpPr>
          <p:cNvPr id="3" name="二等辺三角形 2"/>
          <p:cNvSpPr/>
          <p:nvPr/>
        </p:nvSpPr>
        <p:spPr>
          <a:xfrm rot="5400000">
            <a:off x="4606024" y="2928744"/>
            <a:ext cx="2304000" cy="252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1 つの角を切り取った四角形 39"/>
          <p:cNvSpPr/>
          <p:nvPr/>
        </p:nvSpPr>
        <p:spPr>
          <a:xfrm>
            <a:off x="380520" y="5621687"/>
            <a:ext cx="2628000" cy="1080000"/>
          </a:xfrm>
          <a:prstGeom prst="snip1Rect">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経営者・後継者の気付き</a:t>
            </a:r>
            <a:r>
              <a:rPr lang="en-US" altLang="ja-JP" sz="1200" b="1" dirty="0">
                <a:solidFill>
                  <a:schemeClr val="tx1"/>
                </a:solidFill>
                <a:latin typeface="Meiryo UI" panose="020B0604030504040204" pitchFamily="50" charset="-128"/>
                <a:ea typeface="Meiryo UI" panose="020B0604030504040204" pitchFamily="50" charset="-128"/>
              </a:rPr>
              <a:t>】</a:t>
            </a:r>
            <a:endParaRPr lang="en-US" altLang="ja-JP" sz="900" b="1"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○商工会・商工会議所の経営指導員による支援</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○よろず支援拠点における経営相談</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○中小企業団体中央会と連携した相談機会提供</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○人材育成事業による後継者の意識高揚</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○金融機関と連携したセミナー開催　等</a:t>
            </a:r>
          </a:p>
        </p:txBody>
      </p:sp>
      <p:sp>
        <p:nvSpPr>
          <p:cNvPr id="41" name="1 つの角を切り取った四角形 40"/>
          <p:cNvSpPr/>
          <p:nvPr/>
        </p:nvSpPr>
        <p:spPr>
          <a:xfrm>
            <a:off x="3264913" y="5621687"/>
            <a:ext cx="2628000" cy="1080000"/>
          </a:xfrm>
          <a:prstGeom prst="snip1Rect">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事業承継</a:t>
            </a:r>
            <a:r>
              <a:rPr lang="en-US" altLang="ja-JP" sz="1200" b="1" dirty="0">
                <a:solidFill>
                  <a:schemeClr val="tx1"/>
                </a:solidFill>
                <a:latin typeface="Meiryo UI" panose="020B0604030504040204" pitchFamily="50" charset="-128"/>
                <a:ea typeface="Meiryo UI" panose="020B0604030504040204" pitchFamily="50" charset="-128"/>
              </a:rPr>
              <a:t>】</a:t>
            </a:r>
          </a:p>
          <a:p>
            <a:r>
              <a:rPr lang="ja-JP" altLang="en-US" sz="900" dirty="0">
                <a:solidFill>
                  <a:schemeClr val="tx1"/>
                </a:solidFill>
                <a:latin typeface="Meiryo UI" panose="020B0604030504040204" pitchFamily="50" charset="-128"/>
                <a:ea typeface="Meiryo UI" panose="020B0604030504040204" pitchFamily="50" charset="-128"/>
              </a:rPr>
              <a:t>○企業ごとの個別課題に対応し、専門家による支援</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○事業引継ぎ支援センターや金融機関と連携した支援</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○弁護士会等士業団体の相談窓口と連携した相談</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　手段の提供</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○経営承継円滑化法等に基づく支援（セミナー等）</a:t>
            </a:r>
          </a:p>
        </p:txBody>
      </p:sp>
      <p:sp>
        <p:nvSpPr>
          <p:cNvPr id="42" name="1 つの角を切り取った四角形 41"/>
          <p:cNvSpPr/>
          <p:nvPr/>
        </p:nvSpPr>
        <p:spPr>
          <a:xfrm>
            <a:off x="6178473" y="5621687"/>
            <a:ext cx="2628000" cy="1080000"/>
          </a:xfrm>
          <a:prstGeom prst="snip1Rect">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US" altLang="ja-JP" sz="9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r>
              <a:rPr lang="en-US" altLang="ja-JP" sz="1200" b="1"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a:t>
            </a:r>
            <a:r>
              <a:rPr lang="ja-JP" altLang="en-US" sz="1200" b="1"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承継をきっかけにリノベーション</a:t>
            </a:r>
            <a:r>
              <a:rPr lang="en-US" altLang="ja-JP" sz="1200" b="1"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a:t>
            </a:r>
            <a:endParaRPr lang="en-US" altLang="ja-JP" sz="900" b="1"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r>
              <a:rPr lang="ja-JP" altLang="en-US" sz="9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○後継者による経営革新を支援する伴走型支援</a:t>
            </a:r>
            <a:endParaRPr lang="en-US" altLang="ja-JP" sz="9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r>
              <a:rPr lang="ja-JP" altLang="en-US" sz="9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○プロフェッショナル人材戦略拠点と連携した人材</a:t>
            </a:r>
            <a:endParaRPr lang="en-US" altLang="ja-JP" sz="9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r>
              <a:rPr lang="ja-JP" altLang="en-US" sz="9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　確保支援</a:t>
            </a:r>
            <a:endParaRPr lang="en-US" altLang="ja-JP" sz="9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r>
              <a:rPr lang="ja-JP" altLang="en-US" sz="9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○ベンチャー型事業承継モデルなど承継をきっかけ</a:t>
            </a:r>
            <a:endParaRPr lang="en-US" altLang="ja-JP" sz="9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r>
              <a:rPr lang="ja-JP" altLang="en-US" sz="9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　としたリノベーションの取組みを支援　等</a:t>
            </a:r>
            <a:endParaRPr lang="en-US" altLang="ja-JP" sz="9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endParaRPr lang="ja-JP" altLang="en-US" sz="9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230111" y="4925817"/>
            <a:ext cx="3100782" cy="292388"/>
          </a:xfrm>
          <a:prstGeom prst="rect">
            <a:avLst/>
          </a:prstGeom>
          <a:noFill/>
        </p:spPr>
        <p:txBody>
          <a:bodyPr wrap="square" rtlCol="0">
            <a:spAutoFit/>
          </a:bodyPr>
          <a:lstStyle/>
          <a:p>
            <a:r>
              <a:rPr lang="en-US" altLang="ja-JP" sz="1300" b="1" dirty="0">
                <a:latin typeface="Meiryo UI" panose="020B0604030504040204" pitchFamily="50" charset="-128"/>
                <a:ea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rPr>
              <a:t>フェーズ１</a:t>
            </a:r>
            <a:r>
              <a:rPr lang="en-US" altLang="ja-JP" sz="1300" b="1" dirty="0">
                <a:latin typeface="Meiryo UI" panose="020B0604030504040204" pitchFamily="50" charset="-128"/>
                <a:ea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rPr>
              <a:t>　</a:t>
            </a:r>
            <a:r>
              <a:rPr lang="ja-JP" altLang="en-US" sz="1100" b="1" u="sng" dirty="0">
                <a:latin typeface="Meiryo UI" panose="020B0604030504040204" pitchFamily="50" charset="-128"/>
                <a:ea typeface="Meiryo UI" panose="020B0604030504040204" pitchFamily="50" charset="-128"/>
              </a:rPr>
              <a:t>早期準備に向けた連携支援</a:t>
            </a:r>
          </a:p>
        </p:txBody>
      </p:sp>
      <p:sp>
        <p:nvSpPr>
          <p:cNvPr id="47" name="テキスト ボックス 46"/>
          <p:cNvSpPr txBox="1"/>
          <p:nvPr/>
        </p:nvSpPr>
        <p:spPr>
          <a:xfrm>
            <a:off x="3152133" y="4925817"/>
            <a:ext cx="2966998" cy="292388"/>
          </a:xfrm>
          <a:prstGeom prst="rect">
            <a:avLst/>
          </a:prstGeom>
          <a:noFill/>
        </p:spPr>
        <p:txBody>
          <a:bodyPr wrap="square" rtlCol="0">
            <a:spAutoFit/>
          </a:bodyPr>
          <a:lstStyle/>
          <a:p>
            <a:r>
              <a:rPr lang="en-US" altLang="ja-JP" sz="1300" b="1" dirty="0">
                <a:latin typeface="Meiryo UI" panose="020B0604030504040204" pitchFamily="50" charset="-128"/>
                <a:ea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rPr>
              <a:t>フェーズ２</a:t>
            </a:r>
            <a:r>
              <a:rPr lang="en-US" altLang="ja-JP" sz="1300" b="1" dirty="0">
                <a:latin typeface="Meiryo UI" panose="020B0604030504040204" pitchFamily="50" charset="-128"/>
                <a:ea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rPr>
              <a:t>　</a:t>
            </a:r>
            <a:r>
              <a:rPr lang="ja-JP" altLang="en-US" sz="1100" b="1" u="sng" dirty="0">
                <a:latin typeface="Meiryo UI" panose="020B0604030504040204" pitchFamily="50" charset="-128"/>
                <a:ea typeface="Meiryo UI" panose="020B0604030504040204" pitchFamily="50" charset="-128"/>
              </a:rPr>
              <a:t>円滑な承継に向けた個別支援</a:t>
            </a:r>
          </a:p>
        </p:txBody>
      </p:sp>
      <p:sp>
        <p:nvSpPr>
          <p:cNvPr id="48" name="テキスト ボックス 47"/>
          <p:cNvSpPr txBox="1"/>
          <p:nvPr/>
        </p:nvSpPr>
        <p:spPr>
          <a:xfrm>
            <a:off x="6062483" y="4925817"/>
            <a:ext cx="2914275" cy="292388"/>
          </a:xfrm>
          <a:prstGeom prst="rect">
            <a:avLst/>
          </a:prstGeom>
          <a:noFill/>
        </p:spPr>
        <p:txBody>
          <a:bodyPr wrap="square" rtlCol="0">
            <a:spAutoFit/>
          </a:bodyPr>
          <a:lstStyle/>
          <a:p>
            <a:r>
              <a:rPr lang="en-US" altLang="ja-JP" sz="1300" b="1" dirty="0">
                <a:latin typeface="Meiryo UI" panose="020B0604030504040204" pitchFamily="50" charset="-128"/>
                <a:ea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rPr>
              <a:t>フェーズ３</a:t>
            </a:r>
            <a:r>
              <a:rPr lang="en-US" altLang="ja-JP" sz="13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a:t>
            </a:r>
            <a:r>
              <a:rPr lang="ja-JP" altLang="en-US" sz="1200" b="1" u="sng" dirty="0">
                <a:latin typeface="Meiryo UI" panose="020B0604030504040204" pitchFamily="50" charset="-128"/>
                <a:ea typeface="Meiryo UI" panose="020B0604030504040204" pitchFamily="50" charset="-128"/>
              </a:rPr>
              <a:t>経営革新による成長・発展</a:t>
            </a:r>
          </a:p>
        </p:txBody>
      </p:sp>
      <p:sp>
        <p:nvSpPr>
          <p:cNvPr id="37" name="角丸四角形 36"/>
          <p:cNvSpPr/>
          <p:nvPr/>
        </p:nvSpPr>
        <p:spPr>
          <a:xfrm>
            <a:off x="320007" y="5257100"/>
            <a:ext cx="2628000" cy="396000"/>
          </a:xfrm>
          <a:prstGeom prst="roundRect">
            <a:avLst/>
          </a:prstGeom>
          <a:solidFill>
            <a:schemeClr val="accent2">
              <a:lumMod val="40000"/>
              <a:lumOff val="60000"/>
            </a:schemeClr>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早期準備を促しつつ承継に向けた準備のきっかけ作りを提供</a:t>
            </a:r>
          </a:p>
        </p:txBody>
      </p:sp>
      <p:sp>
        <p:nvSpPr>
          <p:cNvPr id="38" name="角丸四角形 37"/>
          <p:cNvSpPr/>
          <p:nvPr/>
        </p:nvSpPr>
        <p:spPr>
          <a:xfrm>
            <a:off x="3229069" y="5257100"/>
            <a:ext cx="2628000" cy="396000"/>
          </a:xfrm>
          <a:prstGeom prst="roundRect">
            <a:avLst/>
          </a:prstGeom>
          <a:solidFill>
            <a:schemeClr val="accent2">
              <a:lumMod val="40000"/>
              <a:lumOff val="60000"/>
            </a:schemeClr>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承継計画の具体化、</a:t>
            </a:r>
            <a:r>
              <a:rPr lang="en-US" altLang="ja-JP" sz="1200" b="1" dirty="0">
                <a:solidFill>
                  <a:schemeClr val="tx1"/>
                </a:solidFill>
                <a:latin typeface="Meiryo UI" panose="020B0604030504040204" pitchFamily="50" charset="-128"/>
                <a:ea typeface="Meiryo UI" panose="020B0604030504040204" pitchFamily="50" charset="-128"/>
              </a:rPr>
              <a:t>M&amp;A</a:t>
            </a:r>
            <a:r>
              <a:rPr lang="ja-JP" altLang="en-US" sz="1200" b="1" dirty="0">
                <a:solidFill>
                  <a:schemeClr val="tx1"/>
                </a:solidFill>
                <a:latin typeface="Meiryo UI" panose="020B0604030504040204" pitchFamily="50" charset="-128"/>
                <a:ea typeface="Meiryo UI" panose="020B0604030504040204" pitchFamily="50" charset="-128"/>
              </a:rPr>
              <a:t>支援</a:t>
            </a:r>
          </a:p>
        </p:txBody>
      </p:sp>
      <p:sp>
        <p:nvSpPr>
          <p:cNvPr id="39" name="角丸四角形 38"/>
          <p:cNvSpPr/>
          <p:nvPr/>
        </p:nvSpPr>
        <p:spPr>
          <a:xfrm>
            <a:off x="6139836" y="5257100"/>
            <a:ext cx="2628000" cy="396000"/>
          </a:xfrm>
          <a:prstGeom prst="roundRect">
            <a:avLst/>
          </a:prstGeom>
          <a:solidFill>
            <a:schemeClr val="accent2">
              <a:lumMod val="40000"/>
              <a:lumOff val="60000"/>
            </a:schemeClr>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承継後の経営革新、人材確保</a:t>
            </a:r>
          </a:p>
        </p:txBody>
      </p:sp>
      <p:sp>
        <p:nvSpPr>
          <p:cNvPr id="44" name="ホームベース 43"/>
          <p:cNvSpPr/>
          <p:nvPr/>
        </p:nvSpPr>
        <p:spPr>
          <a:xfrm>
            <a:off x="3053121" y="5437956"/>
            <a:ext cx="70598" cy="3428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a:p>
        </p:txBody>
      </p:sp>
      <p:sp>
        <p:nvSpPr>
          <p:cNvPr id="45" name="右矢印 44"/>
          <p:cNvSpPr/>
          <p:nvPr/>
        </p:nvSpPr>
        <p:spPr>
          <a:xfrm>
            <a:off x="2909135" y="5311100"/>
            <a:ext cx="396000" cy="288000"/>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a:p>
        </p:txBody>
      </p:sp>
      <p:sp>
        <p:nvSpPr>
          <p:cNvPr id="52" name="右矢印 51"/>
          <p:cNvSpPr/>
          <p:nvPr/>
        </p:nvSpPr>
        <p:spPr>
          <a:xfrm>
            <a:off x="5818506" y="5311100"/>
            <a:ext cx="396000" cy="288000"/>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a:p>
        </p:txBody>
      </p:sp>
      <p:sp>
        <p:nvSpPr>
          <p:cNvPr id="53" name="正方形/長方形 52"/>
          <p:cNvSpPr/>
          <p:nvPr/>
        </p:nvSpPr>
        <p:spPr>
          <a:xfrm>
            <a:off x="230111" y="4525357"/>
            <a:ext cx="8607364" cy="309093"/>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事業承継の流れ</a:t>
            </a:r>
          </a:p>
        </p:txBody>
      </p:sp>
      <p:sp>
        <p:nvSpPr>
          <p:cNvPr id="54" name="正方形/長方形 53"/>
          <p:cNvSpPr/>
          <p:nvPr/>
        </p:nvSpPr>
        <p:spPr>
          <a:xfrm>
            <a:off x="230111" y="813254"/>
            <a:ext cx="8607364" cy="309093"/>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事業承継支援の担い手と新法人の役割</a:t>
            </a:r>
          </a:p>
        </p:txBody>
      </p:sp>
      <p:sp>
        <p:nvSpPr>
          <p:cNvPr id="55" name="テキスト ボックス 54"/>
          <p:cNvSpPr txBox="1"/>
          <p:nvPr/>
        </p:nvSpPr>
        <p:spPr>
          <a:xfrm>
            <a:off x="2365111" y="78583"/>
            <a:ext cx="5064207" cy="461665"/>
          </a:xfrm>
          <a:prstGeom prst="rect">
            <a:avLst/>
          </a:prstGeom>
          <a:noFill/>
        </p:spPr>
        <p:txBody>
          <a:bodyPr wrap="none" rtlCol="0">
            <a:spAutoFit/>
          </a:bodyPr>
          <a:lstStyle/>
          <a:p>
            <a:pPr algn="ctr"/>
            <a:r>
              <a:rPr kumimoji="1" lang="ja-JP" altLang="en-US" sz="2400" b="1" dirty="0">
                <a:latin typeface="Meiryo UI" panose="020B0604030504040204" pitchFamily="50" charset="-128"/>
                <a:ea typeface="Meiryo UI" panose="020B0604030504040204" pitchFamily="50" charset="-128"/>
              </a:rPr>
              <a:t>事業承継支援の担い手と支援の流れ</a:t>
            </a:r>
          </a:p>
        </p:txBody>
      </p:sp>
      <p:sp>
        <p:nvSpPr>
          <p:cNvPr id="56" name="円/楕円 55"/>
          <p:cNvSpPr/>
          <p:nvPr/>
        </p:nvSpPr>
        <p:spPr>
          <a:xfrm>
            <a:off x="306354" y="56509"/>
            <a:ext cx="1476000" cy="612000"/>
          </a:xfrm>
          <a:prstGeom prst="ellipse">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重点３／</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事業承継</a:t>
            </a: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支援</a:t>
            </a:r>
          </a:p>
        </p:txBody>
      </p:sp>
    </p:spTree>
    <p:extLst>
      <p:ext uri="{BB962C8B-B14F-4D97-AF65-F5344CB8AC3E}">
        <p14:creationId xmlns:p14="http://schemas.microsoft.com/office/powerpoint/2010/main" val="1934056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コネクタ 11"/>
          <p:cNvCxnSpPr/>
          <p:nvPr/>
        </p:nvCxnSpPr>
        <p:spPr>
          <a:xfrm flipV="1">
            <a:off x="829215" y="655630"/>
            <a:ext cx="81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135154" y="789617"/>
            <a:ext cx="4990636" cy="2862322"/>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１．ネットワークの構築とコンシェルジュ機能</a:t>
            </a:r>
            <a:endParaRPr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a:latin typeface="Meiryo UI" panose="020B0604030504040204" pitchFamily="50" charset="-128"/>
                <a:ea typeface="Meiryo UI" panose="020B0604030504040204" pitchFamily="50" charset="-128"/>
              </a:rPr>
              <a:t>2018</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月に大阪府が設置し、産振機構が事務局を務める「大阪府事業承継ネットワーク推進会議」（右図）を活かし、国や地方自治体、中小企業団体、金融機関などの事業承継支援サービスを有機的に展</a:t>
            </a:r>
            <a:r>
              <a:rPr lang="ja-JP" altLang="en-US" sz="1400" dirty="0" smtClean="0">
                <a:latin typeface="Meiryo UI" panose="020B0604030504040204" pitchFamily="50" charset="-128"/>
                <a:ea typeface="Meiryo UI" panose="020B0604030504040204" pitchFamily="50" charset="-128"/>
              </a:rPr>
              <a:t>開する。</a:t>
            </a:r>
            <a:endParaRPr lang="en-US" altLang="ja-JP" sz="14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２．伴走型支援と連携した潜在ニーズの掘り起こし</a:t>
            </a:r>
            <a:endParaRPr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伴走型支援における経営者との </a:t>
            </a:r>
            <a:r>
              <a:rPr lang="en-US" altLang="ja-JP" sz="1400" dirty="0">
                <a:latin typeface="Meiryo UI" panose="020B0604030504040204" pitchFamily="50" charset="-128"/>
                <a:ea typeface="Meiryo UI" panose="020B0604030504040204" pitchFamily="50" charset="-128"/>
              </a:rPr>
              <a:t>face to face</a:t>
            </a:r>
            <a:r>
              <a:rPr lang="ja-JP" altLang="en-US" sz="1400" dirty="0">
                <a:latin typeface="Meiryo UI" panose="020B0604030504040204" pitchFamily="50" charset="-128"/>
                <a:ea typeface="Meiryo UI" panose="020B0604030504040204" pitchFamily="50" charset="-128"/>
              </a:rPr>
              <a:t> のつき合いのなかで、早期から経営者の課題を把握し、動機づけを行い、適切なタイミングで効果的な助言ができるスキームを構築する。</a:t>
            </a:r>
            <a:endParaRPr lang="en-US" altLang="ja-JP" sz="14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３．成功モデルの発信</a:t>
            </a:r>
            <a:endParaRPr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「事業承継の成功モデル」の実績をつくり、内外に紹介することで、経営者に対する意識の醸成を図</a:t>
            </a:r>
            <a:r>
              <a:rPr lang="ja-JP" altLang="en-US" sz="1400" dirty="0" smtClean="0">
                <a:latin typeface="Meiryo UI" panose="020B0604030504040204" pitchFamily="50" charset="-128"/>
                <a:ea typeface="Meiryo UI" panose="020B0604030504040204" pitchFamily="50" charset="-128"/>
              </a:rPr>
              <a:t>る。</a:t>
            </a:r>
            <a:endParaRPr lang="en-US" altLang="ja-JP" sz="1400" dirty="0">
              <a:latin typeface="Meiryo UI" panose="020B0604030504040204" pitchFamily="50" charset="-128"/>
              <a:ea typeface="Meiryo UI" panose="020B0604030504040204" pitchFamily="50" charset="-128"/>
            </a:endParaRPr>
          </a:p>
        </p:txBody>
      </p:sp>
      <p:pic>
        <p:nvPicPr>
          <p:cNvPr id="24" name="図 23"/>
          <p:cNvPicPr>
            <a:picLocks noChangeAspect="1"/>
          </p:cNvPicPr>
          <p:nvPr/>
        </p:nvPicPr>
        <p:blipFill>
          <a:blip r:embed="rId2"/>
          <a:stretch>
            <a:fillRect/>
          </a:stretch>
        </p:blipFill>
        <p:spPr>
          <a:xfrm>
            <a:off x="5305544" y="859866"/>
            <a:ext cx="3701066" cy="2444626"/>
          </a:xfrm>
          <a:prstGeom prst="rect">
            <a:avLst/>
          </a:prstGeom>
        </p:spPr>
      </p:pic>
      <p:sp>
        <p:nvSpPr>
          <p:cNvPr id="8" name="スライド番号プレースホルダー 7"/>
          <p:cNvSpPr txBox="1">
            <a:spLocks/>
          </p:cNvSpPr>
          <p:nvPr/>
        </p:nvSpPr>
        <p:spPr>
          <a:xfrm>
            <a:off x="7013605" y="6591059"/>
            <a:ext cx="2057400" cy="262017"/>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242FE4B-FE65-4246-A1F4-B3D4680A4CEF}" type="slidenum">
              <a:rPr lang="ja-JP" altLang="en-US" smtClean="0"/>
              <a:pPr/>
              <a:t>24</a:t>
            </a:fld>
            <a:endParaRPr lang="ja-JP" altLang="en-US"/>
          </a:p>
        </p:txBody>
      </p:sp>
      <p:sp>
        <p:nvSpPr>
          <p:cNvPr id="4" name="角丸四角形 3"/>
          <p:cNvSpPr/>
          <p:nvPr/>
        </p:nvSpPr>
        <p:spPr>
          <a:xfrm>
            <a:off x="5563675" y="4250294"/>
            <a:ext cx="3503051" cy="2343689"/>
          </a:xfrm>
          <a:prstGeom prst="roundRect">
            <a:avLst>
              <a:gd name="adj" fmla="val 743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608728" y="4101556"/>
            <a:ext cx="3457998" cy="307777"/>
          </a:xfrm>
          <a:prstGeom prst="rect">
            <a:avLst/>
          </a:prstGeom>
          <a:solidFill>
            <a:schemeClr val="bg1">
              <a:lumMod val="65000"/>
            </a:schemeClr>
          </a:solidFill>
          <a:ln>
            <a:solidFill>
              <a:schemeClr val="bg1">
                <a:lumMod val="50000"/>
              </a:schemeClr>
            </a:solidFill>
          </a:ln>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rPr>
              <a:t>大阪府事業引継ぎ支援センター</a:t>
            </a:r>
            <a:r>
              <a:rPr kumimoji="1" lang="ja-JP" altLang="en-US" sz="1200" b="1" dirty="0">
                <a:latin typeface="Meiryo UI" panose="020B0604030504040204" pitchFamily="50" charset="-128"/>
                <a:ea typeface="Meiryo UI" panose="020B0604030504040204" pitchFamily="50" charset="-128"/>
              </a:rPr>
              <a:t>（委託事業）</a:t>
            </a:r>
            <a:endParaRPr kumimoji="1" lang="ja-JP" altLang="en-US" sz="1400" b="1" dirty="0">
              <a:latin typeface="Meiryo UI" panose="020B0604030504040204" pitchFamily="50" charset="-128"/>
              <a:ea typeface="Meiryo UI" panose="020B0604030504040204" pitchFamily="50" charset="-128"/>
            </a:endParaRPr>
          </a:p>
        </p:txBody>
      </p:sp>
      <p:sp>
        <p:nvSpPr>
          <p:cNvPr id="27" name="正方形/長方形 26"/>
          <p:cNvSpPr/>
          <p:nvPr/>
        </p:nvSpPr>
        <p:spPr>
          <a:xfrm>
            <a:off x="135154" y="3689662"/>
            <a:ext cx="8931571" cy="309093"/>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（参考）　大阪の事業承継支援　</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既存のサービス</a:t>
            </a:r>
            <a:r>
              <a:rPr kumimoji="1" lang="en-US" altLang="ja-JP"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5643086" y="4499922"/>
            <a:ext cx="3363524" cy="2000548"/>
          </a:xfrm>
          <a:prstGeom prst="rect">
            <a:avLst/>
          </a:prstGeom>
        </p:spPr>
        <p:txBody>
          <a:bodyPr wrap="square">
            <a:spAutoFit/>
          </a:bodyPr>
          <a:lstStyle/>
          <a:p>
            <a:r>
              <a:rPr lang="ja-JP" altLang="en-US" sz="1100" b="1" dirty="0">
                <a:latin typeface="Meiryo UI" panose="020B0604030504040204" pitchFamily="50" charset="-128"/>
                <a:ea typeface="Meiryo UI" panose="020B0604030504040204" pitchFamily="50" charset="-128"/>
              </a:rPr>
              <a:t>１．事業概要</a:t>
            </a:r>
            <a:endParaRPr lang="en-US" altLang="ja-JP" sz="110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中小企業経営者を対象に、事業承継にかかる様々な悩みに対して、守秘義務を厳守しながら無料で相談。</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事業承継に関するセミナーの開催（年３回程度）</a:t>
            </a:r>
            <a:endParaRPr lang="en-US" altLang="ja-JP" sz="1100" dirty="0">
              <a:latin typeface="Meiryo UI" panose="020B0604030504040204" pitchFamily="50" charset="-128"/>
              <a:ea typeface="Meiryo UI" panose="020B0604030504040204" pitchFamily="50" charset="-128"/>
            </a:endParaRPr>
          </a:p>
          <a:p>
            <a:endParaRPr lang="en-US" altLang="ja-JP" sz="700"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２．対象者</a:t>
            </a:r>
            <a:endParaRPr lang="en-US" altLang="ja-JP" sz="1100"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府内に所在する中小企業者でＭ＆Ａに関心がある方 </a:t>
            </a: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事業を後継者に渡すに際して、アドバイスしてほしい方</a:t>
            </a:r>
            <a:endParaRPr lang="en-US" altLang="ja-JP" sz="1100" dirty="0">
              <a:latin typeface="Meiryo UI" panose="020B0604030504040204" pitchFamily="50" charset="-128"/>
              <a:ea typeface="Meiryo UI" panose="020B0604030504040204" pitchFamily="50" charset="-128"/>
            </a:endParaRPr>
          </a:p>
          <a:p>
            <a:endParaRPr lang="en-US" altLang="ja-JP" sz="700"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３．相談窓口（センター所在地</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大阪商工会議所　</a:t>
            </a:r>
            <a:r>
              <a:rPr lang="en-US" altLang="ja-JP" sz="1100" dirty="0">
                <a:latin typeface="Meiryo UI" panose="020B0604030504040204" pitchFamily="50" charset="-128"/>
                <a:ea typeface="Meiryo UI" panose="020B0604030504040204" pitchFamily="50" charset="-128"/>
              </a:rPr>
              <a:t>5</a:t>
            </a:r>
            <a:r>
              <a:rPr lang="ja-JP" altLang="en-US" sz="1100" dirty="0">
                <a:latin typeface="Meiryo UI" panose="020B0604030504040204" pitchFamily="50" charset="-128"/>
                <a:ea typeface="Meiryo UI" panose="020B0604030504040204" pitchFamily="50" charset="-128"/>
              </a:rPr>
              <a:t>階</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毎週月～金曜日</a:t>
            </a:r>
          </a:p>
        </p:txBody>
      </p:sp>
      <p:graphicFrame>
        <p:nvGraphicFramePr>
          <p:cNvPr id="28" name="表 27"/>
          <p:cNvGraphicFramePr>
            <a:graphicFrameLocks noGrp="1"/>
          </p:cNvGraphicFramePr>
          <p:nvPr>
            <p:extLst>
              <p:ext uri="{D42A27DB-BD31-4B8C-83A1-F6EECF244321}">
                <p14:modId xmlns:p14="http://schemas.microsoft.com/office/powerpoint/2010/main" val="2276929905"/>
              </p:ext>
            </p:extLst>
          </p:nvPr>
        </p:nvGraphicFramePr>
        <p:xfrm>
          <a:off x="135156" y="4082603"/>
          <a:ext cx="5337244" cy="2693580"/>
        </p:xfrm>
        <a:graphic>
          <a:graphicData uri="http://schemas.openxmlformats.org/drawingml/2006/table">
            <a:tbl>
              <a:tblPr firstRow="1" bandRow="1">
                <a:tableStyleId>{5940675A-B579-460E-94D1-54222C63F5DA}</a:tableStyleId>
              </a:tblPr>
              <a:tblGrid>
                <a:gridCol w="359557">
                  <a:extLst>
                    <a:ext uri="{9D8B030D-6E8A-4147-A177-3AD203B41FA5}">
                      <a16:colId xmlns:a16="http://schemas.microsoft.com/office/drawing/2014/main" val="20000"/>
                    </a:ext>
                  </a:extLst>
                </a:gridCol>
                <a:gridCol w="1387793">
                  <a:extLst>
                    <a:ext uri="{9D8B030D-6E8A-4147-A177-3AD203B41FA5}">
                      <a16:colId xmlns:a16="http://schemas.microsoft.com/office/drawing/2014/main" val="20001"/>
                    </a:ext>
                  </a:extLst>
                </a:gridCol>
                <a:gridCol w="756613">
                  <a:extLst>
                    <a:ext uri="{9D8B030D-6E8A-4147-A177-3AD203B41FA5}">
                      <a16:colId xmlns:a16="http://schemas.microsoft.com/office/drawing/2014/main" val="20002"/>
                    </a:ext>
                  </a:extLst>
                </a:gridCol>
                <a:gridCol w="476153">
                  <a:extLst>
                    <a:ext uri="{9D8B030D-6E8A-4147-A177-3AD203B41FA5}">
                      <a16:colId xmlns:a16="http://schemas.microsoft.com/office/drawing/2014/main" val="20004"/>
                    </a:ext>
                  </a:extLst>
                </a:gridCol>
                <a:gridCol w="441489">
                  <a:extLst>
                    <a:ext uri="{9D8B030D-6E8A-4147-A177-3AD203B41FA5}">
                      <a16:colId xmlns:a16="http://schemas.microsoft.com/office/drawing/2014/main" val="20005"/>
                    </a:ext>
                  </a:extLst>
                </a:gridCol>
                <a:gridCol w="476153">
                  <a:extLst>
                    <a:ext uri="{9D8B030D-6E8A-4147-A177-3AD203B41FA5}">
                      <a16:colId xmlns:a16="http://schemas.microsoft.com/office/drawing/2014/main" val="20006"/>
                    </a:ext>
                  </a:extLst>
                </a:gridCol>
                <a:gridCol w="490333">
                  <a:extLst>
                    <a:ext uri="{9D8B030D-6E8A-4147-A177-3AD203B41FA5}">
                      <a16:colId xmlns:a16="http://schemas.microsoft.com/office/drawing/2014/main" val="20007"/>
                    </a:ext>
                  </a:extLst>
                </a:gridCol>
                <a:gridCol w="473000">
                  <a:extLst>
                    <a:ext uri="{9D8B030D-6E8A-4147-A177-3AD203B41FA5}">
                      <a16:colId xmlns:a16="http://schemas.microsoft.com/office/drawing/2014/main" val="20008"/>
                    </a:ext>
                  </a:extLst>
                </a:gridCol>
                <a:gridCol w="476153">
                  <a:extLst>
                    <a:ext uri="{9D8B030D-6E8A-4147-A177-3AD203B41FA5}">
                      <a16:colId xmlns:a16="http://schemas.microsoft.com/office/drawing/2014/main" val="20009"/>
                    </a:ext>
                  </a:extLst>
                </a:gridCol>
              </a:tblGrid>
              <a:tr h="0">
                <a:tc rowSpan="2">
                  <a:txBody>
                    <a:bodyPr/>
                    <a:lstStyle/>
                    <a:p>
                      <a:r>
                        <a:rPr kumimoji="1" lang="ja-JP" altLang="en-US" sz="1100" b="1" dirty="0">
                          <a:solidFill>
                            <a:schemeClr val="tx1"/>
                          </a:solidFill>
                          <a:latin typeface="Meiryo UI" panose="020B0604030504040204" pitchFamily="50" charset="-128"/>
                          <a:ea typeface="Meiryo UI" panose="020B0604030504040204" pitchFamily="50" charset="-128"/>
                        </a:rPr>
                        <a:t>主体</a:t>
                      </a:r>
                    </a:p>
                  </a:txBody>
                  <a:tcPr marT="36000" marB="36000" anchor="ctr"/>
                </a:tc>
                <a:tc rowSpan="2">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事業名</a:t>
                      </a:r>
                    </a:p>
                  </a:txBody>
                  <a:tcPr marT="36000" marB="36000" anchor="ctr"/>
                </a:tc>
                <a:tc rowSpan="2">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運営</a:t>
                      </a:r>
                      <a:endParaRPr kumimoji="1" lang="en-US" altLang="ja-JP" sz="1100" b="1" dirty="0">
                        <a:solidFill>
                          <a:schemeClr val="tx1"/>
                        </a:solidFill>
                        <a:latin typeface="Meiryo UI" panose="020B0604030504040204" pitchFamily="50" charset="-128"/>
                        <a:ea typeface="Meiryo UI" panose="020B0604030504040204" pitchFamily="50" charset="-128"/>
                      </a:endParaRPr>
                    </a:p>
                  </a:txBody>
                  <a:tcPr marT="36000" marB="36000" anchor="ctr"/>
                </a:tc>
                <a:tc gridSpan="6">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サービスメニュー</a:t>
                      </a:r>
                    </a:p>
                  </a:txBody>
                  <a:tcPr marT="36000" marB="36000" anchor="ct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0"/>
                  </a:ext>
                </a:extLst>
              </a:tr>
              <a:tr h="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rPr>
                        <a:t>無料</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a:solidFill>
                            <a:schemeClr val="tx1"/>
                          </a:solidFill>
                          <a:latin typeface="Meiryo UI" panose="020B0604030504040204" pitchFamily="50" charset="-128"/>
                          <a:ea typeface="Meiryo UI" panose="020B0604030504040204" pitchFamily="50" charset="-128"/>
                        </a:rPr>
                        <a:t>相談</a:t>
                      </a:r>
                    </a:p>
                  </a:txBody>
                  <a:tcPr marT="36000" marB="36000" anchor="ctr"/>
                </a:tc>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セミ</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algn="ctr"/>
                      <a:r>
                        <a:rPr kumimoji="1" lang="ja-JP" altLang="en-US" sz="1050" b="0" dirty="0">
                          <a:solidFill>
                            <a:schemeClr val="tx1"/>
                          </a:solidFill>
                          <a:latin typeface="Meiryo UI" panose="020B0604030504040204" pitchFamily="50" charset="-128"/>
                          <a:ea typeface="Meiryo UI" panose="020B0604030504040204" pitchFamily="50" charset="-128"/>
                        </a:rPr>
                        <a:t>ナー</a:t>
                      </a:r>
                    </a:p>
                  </a:txBody>
                  <a:tcPr marT="36000" marB="36000" anchor="ct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rPr>
                        <a:t>計画</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a:solidFill>
                            <a:schemeClr val="tx1"/>
                          </a:solidFill>
                          <a:latin typeface="Meiryo UI" panose="020B0604030504040204" pitchFamily="50" charset="-128"/>
                          <a:ea typeface="Meiryo UI" panose="020B0604030504040204" pitchFamily="50" charset="-128"/>
                        </a:rPr>
                        <a:t>策定</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rPr>
                        <a:t>後継</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a:solidFill>
                            <a:schemeClr val="tx1"/>
                          </a:solidFill>
                          <a:latin typeface="Meiryo UI" panose="020B0604030504040204" pitchFamily="50" charset="-128"/>
                          <a:ea typeface="Meiryo UI" panose="020B0604030504040204" pitchFamily="50" charset="-128"/>
                        </a:rPr>
                        <a:t>育成</a:t>
                      </a:r>
                    </a:p>
                  </a:txBody>
                  <a:tcPr marT="36000" marB="36000" anchor="ctr"/>
                </a:tc>
                <a:tc>
                  <a:txBody>
                    <a:bodyPr/>
                    <a:lstStyle/>
                    <a:p>
                      <a:pPr algn="ctr"/>
                      <a:r>
                        <a:rPr kumimoji="1" lang="en-US" altLang="ja-JP" sz="900" b="0" dirty="0">
                          <a:solidFill>
                            <a:schemeClr val="tx1"/>
                          </a:solidFill>
                          <a:latin typeface="Meiryo UI" panose="020B0604030504040204" pitchFamily="50" charset="-128"/>
                          <a:ea typeface="Meiryo UI" panose="020B0604030504040204" pitchFamily="50" charset="-128"/>
                        </a:rPr>
                        <a:t>M&amp;A</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T="36000" marB="36000" anchor="ct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rPr>
                        <a:t>資金</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r>
                        <a:rPr kumimoji="1" lang="ja-JP" altLang="en-US" sz="1000" b="0" dirty="0">
                          <a:solidFill>
                            <a:schemeClr val="tx1"/>
                          </a:solidFill>
                          <a:latin typeface="Meiryo UI" panose="020B0604030504040204" pitchFamily="50" charset="-128"/>
                          <a:ea typeface="Meiryo UI" panose="020B0604030504040204" pitchFamily="50" charset="-128"/>
                        </a:rPr>
                        <a:t>支援</a:t>
                      </a:r>
                    </a:p>
                  </a:txBody>
                  <a:tcPr marT="36000" marB="36000" anchor="ctr"/>
                </a:tc>
                <a:extLst>
                  <a:ext uri="{0D108BD9-81ED-4DB2-BD59-A6C34878D82A}">
                    <a16:rowId xmlns:a16="http://schemas.microsoft.com/office/drawing/2014/main" val="10001"/>
                  </a:ext>
                </a:extLst>
              </a:tr>
              <a:tr h="0">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府</a:t>
                      </a:r>
                    </a:p>
                  </a:txBody>
                  <a:tcPr marT="36000" marB="36000"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事業承継税制</a:t>
                      </a:r>
                    </a:p>
                  </a:txBody>
                  <a:tcPr marT="36000" marB="36000"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大阪府</a:t>
                      </a:r>
                    </a:p>
                  </a:txBody>
                  <a:tcPr marT="36000" marB="36000" anchor="ctr">
                    <a:solidFill>
                      <a:schemeClr val="accent1">
                        <a:lumMod val="40000"/>
                        <a:lumOff val="60000"/>
                      </a:schemeClr>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solidFill>
                      <a:schemeClr val="accent1">
                        <a:lumMod val="40000"/>
                        <a:lumOff val="60000"/>
                      </a:schemeClr>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solidFill>
                      <a:schemeClr val="accent1">
                        <a:lumMod val="40000"/>
                        <a:lumOff val="60000"/>
                      </a:schemeClr>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solidFill>
                      <a:schemeClr val="accent1">
                        <a:lumMod val="40000"/>
                        <a:lumOff val="60000"/>
                      </a:schemeClr>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solidFill>
                      <a:schemeClr val="accent1">
                        <a:lumMod val="40000"/>
                        <a:lumOff val="60000"/>
                      </a:schemeClr>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solidFill>
                      <a:schemeClr val="accent1">
                        <a:lumMod val="40000"/>
                        <a:lumOff val="60000"/>
                      </a:schemeClr>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〇</a:t>
                      </a:r>
                    </a:p>
                  </a:txBody>
                  <a:tcPr marT="36000" marB="36000" anchor="ctr" anchorCtr="1">
                    <a:solidFill>
                      <a:schemeClr val="accent1">
                        <a:lumMod val="40000"/>
                        <a:lumOff val="60000"/>
                      </a:schemeClr>
                    </a:solidFill>
                  </a:tcPr>
                </a:tc>
                <a:extLst>
                  <a:ext uri="{0D108BD9-81ED-4DB2-BD59-A6C34878D82A}">
                    <a16:rowId xmlns:a16="http://schemas.microsoft.com/office/drawing/2014/main" val="10006"/>
                  </a:ext>
                </a:extLst>
              </a:tr>
              <a:tr h="0">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国</a:t>
                      </a:r>
                    </a:p>
                  </a:txBody>
                  <a:tcPr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大阪府事業引継ぎ</a:t>
                      </a: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rPr>
                        <a:t>支援センター</a:t>
                      </a:r>
                    </a:p>
                  </a:txBody>
                  <a:tcPr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大商</a:t>
                      </a:r>
                    </a:p>
                  </a:txBody>
                  <a:tcPr marT="36000" marB="36000" anchor="ct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〇</a:t>
                      </a:r>
                    </a:p>
                  </a:txBody>
                  <a:tcPr marT="36000" marB="36000" anchor="ctr" anchorCtr="1">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〇</a:t>
                      </a:r>
                    </a:p>
                  </a:txBody>
                  <a:tcPr marT="36000" marB="36000" anchor="ctr" anchorCtr="1">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〇</a:t>
                      </a:r>
                    </a:p>
                  </a:txBody>
                  <a:tcPr marT="36000" marB="36000" anchor="ctr" anchorCtr="1">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B w="12700" cap="flat" cmpd="sng" algn="ctr">
                      <a:solidFill>
                        <a:schemeClr val="tx1"/>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2"/>
                  </a:ext>
                </a:extLst>
              </a:tr>
              <a:tr h="0">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府</a:t>
                      </a:r>
                    </a:p>
                  </a:txBody>
                  <a:tcPr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事業承継相談デスク</a:t>
                      </a:r>
                      <a:endParaRPr kumimoji="1" lang="zh-TW" altLang="en-US" sz="1000" dirty="0">
                        <a:solidFill>
                          <a:schemeClr val="tx1"/>
                        </a:solidFill>
                        <a:latin typeface="Meiryo UI" panose="020B0604030504040204" pitchFamily="50" charset="-128"/>
                        <a:ea typeface="Meiryo UI" panose="020B0604030504040204" pitchFamily="50" charset="-128"/>
                      </a:endParaRPr>
                    </a:p>
                  </a:txBody>
                  <a:tcPr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大商</a:t>
                      </a:r>
                    </a:p>
                  </a:txBody>
                  <a:tcPr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a:t>
                      </a:r>
                    </a:p>
                  </a:txBody>
                  <a:tcPr marT="36000" marB="36000" anchor="ctr" anchorCtr="1">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〇</a:t>
                      </a:r>
                    </a:p>
                  </a:txBody>
                  <a:tcPr marT="36000" marB="36000" anchor="ctr" anchorCtr="1">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r h="0">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国</a:t>
                      </a:r>
                    </a:p>
                  </a:txBody>
                  <a:tcPr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よろず支援拠点</a:t>
                      </a:r>
                      <a:endParaRPr kumimoji="1" lang="zh-TW" altLang="en-US" sz="1050" dirty="0">
                        <a:solidFill>
                          <a:schemeClr val="tx1"/>
                        </a:solidFill>
                        <a:latin typeface="Meiryo UI" panose="020B0604030504040204" pitchFamily="50" charset="-128"/>
                        <a:ea typeface="Meiryo UI" panose="020B0604030504040204" pitchFamily="50" charset="-128"/>
                      </a:endParaRPr>
                    </a:p>
                  </a:txBody>
                  <a:tcPr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産振機構</a:t>
                      </a:r>
                    </a:p>
                  </a:txBody>
                  <a:tcPr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a:t>
                      </a:r>
                    </a:p>
                  </a:txBody>
                  <a:tcPr marT="36000" marB="36000" anchor="ctr" anchorCtr="1">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extLst>
                  <a:ext uri="{0D108BD9-81ED-4DB2-BD59-A6C34878D82A}">
                    <a16:rowId xmlns:a16="http://schemas.microsoft.com/office/drawing/2014/main" val="10004"/>
                  </a:ext>
                </a:extLst>
              </a:tr>
              <a:tr h="0">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府</a:t>
                      </a:r>
                    </a:p>
                  </a:txBody>
                  <a:tcPr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プロ人材戦略拠点</a:t>
                      </a:r>
                    </a:p>
                  </a:txBody>
                  <a:tcPr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都市型</a:t>
                      </a:r>
                      <a:r>
                        <a:rPr kumimoji="1" lang="en-US" altLang="ja-JP" sz="1050" dirty="0">
                          <a:solidFill>
                            <a:schemeClr val="tx1"/>
                          </a:solidFill>
                          <a:latin typeface="Meiryo UI" panose="020B0604030504040204" pitchFamily="50" charset="-128"/>
                          <a:ea typeface="Meiryo UI" panose="020B0604030504040204" pitchFamily="50" charset="-128"/>
                        </a:rPr>
                        <a:t>C</a:t>
                      </a:r>
                    </a:p>
                  </a:txBody>
                  <a:tcPr marT="36000" marB="36000"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a:t>
                      </a:r>
                    </a:p>
                  </a:txBody>
                  <a:tcPr marT="36000" marB="36000" anchor="ctr" anchorCtr="1">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solidFill>
                  </a:tcPr>
                </a:tc>
                <a:extLst>
                  <a:ext uri="{0D108BD9-81ED-4DB2-BD59-A6C34878D82A}">
                    <a16:rowId xmlns:a16="http://schemas.microsoft.com/office/drawing/2014/main" val="10005"/>
                  </a:ext>
                </a:extLst>
              </a:tr>
              <a:tr h="0">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市</a:t>
                      </a:r>
                    </a:p>
                  </a:txBody>
                  <a:tcPr marT="36000" marB="36000" anchor="ctr">
                    <a:lnT w="12700" cap="flat" cmpd="sng" algn="ctr">
                      <a:solidFill>
                        <a:schemeClr val="tx1"/>
                      </a:solidFill>
                      <a:prstDash val="dash"/>
                      <a:round/>
                      <a:headEnd type="none" w="med" len="med"/>
                      <a:tailEnd type="none" w="med" len="med"/>
                    </a:lnT>
                    <a:solidFill>
                      <a:schemeClr val="accent1"/>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事業承継相談所</a:t>
                      </a:r>
                    </a:p>
                  </a:txBody>
                  <a:tcPr marT="36000" marB="36000" anchor="ctr">
                    <a:lnT w="12700" cap="flat" cmpd="sng" algn="ctr">
                      <a:solidFill>
                        <a:schemeClr val="tx1"/>
                      </a:solidFill>
                      <a:prstDash val="dash"/>
                      <a:round/>
                      <a:headEnd type="none" w="med" len="med"/>
                      <a:tailEnd type="none" w="med" len="med"/>
                    </a:lnT>
                    <a:solidFill>
                      <a:schemeClr val="accent1"/>
                    </a:solid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都市型</a:t>
                      </a:r>
                      <a:r>
                        <a:rPr kumimoji="1" lang="en-US" altLang="ja-JP" sz="1050" dirty="0">
                          <a:solidFill>
                            <a:schemeClr val="tx1"/>
                          </a:solidFill>
                          <a:latin typeface="Meiryo UI" panose="020B0604030504040204" pitchFamily="50" charset="-128"/>
                          <a:ea typeface="Meiryo UI" panose="020B0604030504040204" pitchFamily="50" charset="-128"/>
                        </a:rPr>
                        <a:t>C</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T="36000" marB="36000" anchor="ctr">
                    <a:lnT w="12700" cap="flat" cmpd="sng" algn="ctr">
                      <a:solidFill>
                        <a:schemeClr val="tx1"/>
                      </a:solidFill>
                      <a:prstDash val="dash"/>
                      <a:round/>
                      <a:headEnd type="none" w="med" len="med"/>
                      <a:tailEnd type="none" w="med" len="med"/>
                    </a:lnT>
                    <a:solidFill>
                      <a:schemeClr val="accent1"/>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〇</a:t>
                      </a:r>
                    </a:p>
                  </a:txBody>
                  <a:tcPr marT="36000" marB="36000" anchor="ctr" anchorCtr="1">
                    <a:lnT w="12700" cap="flat" cmpd="sng" algn="ctr">
                      <a:solidFill>
                        <a:schemeClr val="tx1"/>
                      </a:solidFill>
                      <a:prstDash val="dash"/>
                      <a:round/>
                      <a:headEnd type="none" w="med" len="med"/>
                      <a:tailEnd type="none" w="med" len="med"/>
                    </a:lnT>
                    <a:solidFill>
                      <a:schemeClr val="accent1"/>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a:t>
                      </a:r>
                    </a:p>
                  </a:txBody>
                  <a:tcPr marT="36000" marB="36000" anchor="ctr" anchorCtr="1">
                    <a:lnT w="12700" cap="flat" cmpd="sng" algn="ctr">
                      <a:solidFill>
                        <a:schemeClr val="tx1"/>
                      </a:solidFill>
                      <a:prstDash val="dash"/>
                      <a:round/>
                      <a:headEnd type="none" w="med" len="med"/>
                      <a:tailEnd type="none" w="med" len="med"/>
                    </a:lnT>
                    <a:solidFill>
                      <a:schemeClr val="accent1"/>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dash"/>
                      <a:round/>
                      <a:headEnd type="none" w="med" len="med"/>
                      <a:tailEnd type="none" w="med" len="med"/>
                    </a:lnT>
                    <a:solidFill>
                      <a:schemeClr val="accent1"/>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dash"/>
                      <a:round/>
                      <a:headEnd type="none" w="med" len="med"/>
                      <a:tailEnd type="none" w="med" len="med"/>
                    </a:lnT>
                    <a:solidFill>
                      <a:schemeClr val="accent1"/>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dash"/>
                      <a:round/>
                      <a:headEnd type="none" w="med" len="med"/>
                      <a:tailEnd type="none" w="med" len="med"/>
                    </a:lnT>
                    <a:solidFill>
                      <a:schemeClr val="accent1"/>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lnT w="12700" cap="flat" cmpd="sng" algn="ctr">
                      <a:solidFill>
                        <a:schemeClr val="tx1"/>
                      </a:solidFill>
                      <a:prstDash val="dash"/>
                      <a:round/>
                      <a:headEnd type="none" w="med" len="med"/>
                      <a:tailEnd type="none" w="med" len="med"/>
                    </a:lnT>
                    <a:solidFill>
                      <a:schemeClr val="accent1"/>
                    </a:solidFill>
                  </a:tcPr>
                </a:tc>
                <a:extLst>
                  <a:ext uri="{0D108BD9-81ED-4DB2-BD59-A6C34878D82A}">
                    <a16:rowId xmlns:a16="http://schemas.microsoft.com/office/drawing/2014/main" val="10007"/>
                  </a:ext>
                </a:extLst>
              </a:tr>
              <a:tr h="0">
                <a:tc rowSpan="2">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他</a:t>
                      </a:r>
                    </a:p>
                  </a:txBody>
                  <a:tcPr marT="36000" marB="36000" anchor="ctr"/>
                </a:tc>
                <a:tc>
                  <a:txBody>
                    <a:bodyPr/>
                    <a:lstStyle/>
                    <a:p>
                      <a:r>
                        <a:rPr kumimoji="1" lang="ja-JP" altLang="en-US" sz="1000" dirty="0">
                          <a:solidFill>
                            <a:schemeClr val="tx1"/>
                          </a:solidFill>
                          <a:latin typeface="Meiryo UI" panose="020B0604030504040204" pitchFamily="50" charset="-128"/>
                          <a:ea typeface="Meiryo UI" panose="020B0604030504040204" pitchFamily="50" charset="-128"/>
                        </a:rPr>
                        <a:t>事業承継サポート保証</a:t>
                      </a:r>
                    </a:p>
                  </a:txBody>
                  <a:tcPr marT="36000" marB="36000" anchor="ct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保証協会</a:t>
                      </a:r>
                    </a:p>
                  </a:txBody>
                  <a:tcPr marT="36000" marB="36000" anchor="ct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〇</a:t>
                      </a:r>
                    </a:p>
                  </a:txBody>
                  <a:tcPr marT="36000" marB="36000" anchor="ctr" anchorCtr="1"/>
                </a:tc>
                <a:extLst>
                  <a:ext uri="{0D108BD9-81ED-4DB2-BD59-A6C34878D82A}">
                    <a16:rowId xmlns:a16="http://schemas.microsoft.com/office/drawing/2014/main" val="10008"/>
                  </a:ext>
                </a:extLst>
              </a:tr>
              <a:tr h="0">
                <a:tc vMerge="1">
                  <a:txBody>
                    <a:bodyPr/>
                    <a:lstStyle/>
                    <a:p>
                      <a:pPr algn="ctr"/>
                      <a:endParaRPr kumimoji="1" lang="en-US" altLang="ja-JP" sz="1050" dirty="0">
                        <a:latin typeface="Meiryo UI" panose="020B0604030504040204" pitchFamily="50" charset="-128"/>
                        <a:ea typeface="Meiryo UI" panose="020B0604030504040204" pitchFamily="50" charset="-128"/>
                      </a:endParaRPr>
                    </a:p>
                  </a:txBody>
                  <a:tcPr anchor="ct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事業承継対策</a:t>
                      </a:r>
                    </a:p>
                  </a:txBody>
                  <a:tcPr marT="36000" marB="36000" anchor="ct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中小機構</a:t>
                      </a:r>
                    </a:p>
                  </a:txBody>
                  <a:tcPr marT="36000" marB="36000" anchor="ct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〇</a:t>
                      </a:r>
                    </a:p>
                  </a:txBody>
                  <a:tcPr marT="36000" marB="36000" anchor="ctr" anchorCtr="1"/>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〇</a:t>
                      </a:r>
                    </a:p>
                  </a:txBody>
                  <a:tcPr marT="36000" marB="36000" anchor="ctr" anchorCtr="1"/>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a:t>
                      </a:r>
                    </a:p>
                  </a:txBody>
                  <a:tcPr marT="36000" marB="36000" anchor="ctr" anchorCtr="1"/>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T="36000" marB="36000" anchor="ctr" anchorCtr="1"/>
                </a:tc>
                <a:extLst>
                  <a:ext uri="{0D108BD9-81ED-4DB2-BD59-A6C34878D82A}">
                    <a16:rowId xmlns:a16="http://schemas.microsoft.com/office/drawing/2014/main" val="10009"/>
                  </a:ext>
                </a:extLst>
              </a:tr>
            </a:tbl>
          </a:graphicData>
        </a:graphic>
      </p:graphicFrame>
      <p:sp>
        <p:nvSpPr>
          <p:cNvPr id="29" name="テキスト ボックス 28"/>
          <p:cNvSpPr txBox="1"/>
          <p:nvPr/>
        </p:nvSpPr>
        <p:spPr>
          <a:xfrm>
            <a:off x="2298040" y="134998"/>
            <a:ext cx="5963492" cy="461665"/>
          </a:xfrm>
          <a:prstGeom prst="rect">
            <a:avLst/>
          </a:prstGeom>
          <a:noFill/>
        </p:spPr>
        <p:txBody>
          <a:bodyPr wrap="none" rtlCol="0">
            <a:spAutoFit/>
          </a:bodyPr>
          <a:lstStyle/>
          <a:p>
            <a:pPr algn="ctr"/>
            <a:r>
              <a:rPr kumimoji="1" lang="ja-JP" altLang="en-US" sz="2400" b="1" dirty="0">
                <a:latin typeface="Meiryo UI" panose="020B0604030504040204" pitchFamily="50" charset="-128"/>
                <a:ea typeface="Meiryo UI" panose="020B0604030504040204" pitchFamily="50" charset="-128"/>
              </a:rPr>
              <a:t>事業承継支援（新法人の取組みの方向性）</a:t>
            </a:r>
          </a:p>
        </p:txBody>
      </p:sp>
      <p:sp>
        <p:nvSpPr>
          <p:cNvPr id="30" name="円/楕円 29"/>
          <p:cNvSpPr/>
          <p:nvPr/>
        </p:nvSpPr>
        <p:spPr>
          <a:xfrm>
            <a:off x="306354" y="69388"/>
            <a:ext cx="1476000" cy="612000"/>
          </a:xfrm>
          <a:prstGeom prst="ellipse">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重点３／</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事業承継</a:t>
            </a: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支援</a:t>
            </a:r>
          </a:p>
        </p:txBody>
      </p:sp>
    </p:spTree>
    <p:extLst>
      <p:ext uri="{BB962C8B-B14F-4D97-AF65-F5344CB8AC3E}">
        <p14:creationId xmlns:p14="http://schemas.microsoft.com/office/powerpoint/2010/main" val="1372178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雲形吹き出し 12"/>
          <p:cNvSpPr/>
          <p:nvPr/>
        </p:nvSpPr>
        <p:spPr>
          <a:xfrm>
            <a:off x="5410114" y="3887073"/>
            <a:ext cx="3073974" cy="724997"/>
          </a:xfrm>
          <a:prstGeom prst="cloudCallout">
            <a:avLst>
              <a:gd name="adj1" fmla="val -19425"/>
              <a:gd name="adj2" fmla="val 35172"/>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 塗りつぶしなし 19">
            <a:extLst>
              <a:ext uri="{FF2B5EF4-FFF2-40B4-BE49-F238E27FC236}">
                <a16:creationId xmlns:a16="http://schemas.microsoft.com/office/drawing/2014/main" id="{AD8CD7F6-991C-49A9-85F8-13B50325050A}"/>
              </a:ext>
            </a:extLst>
          </p:cNvPr>
          <p:cNvSpPr/>
          <p:nvPr/>
        </p:nvSpPr>
        <p:spPr>
          <a:xfrm>
            <a:off x="1266098" y="2707074"/>
            <a:ext cx="1989574" cy="436571"/>
          </a:xfrm>
          <a:prstGeom prst="donut">
            <a:avLst>
              <a:gd name="adj" fmla="val 22313"/>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スライド番号プレースホルダー 7"/>
          <p:cNvSpPr>
            <a:spLocks noGrp="1"/>
          </p:cNvSpPr>
          <p:nvPr>
            <p:ph type="sldNum" sz="quarter" idx="12"/>
          </p:nvPr>
        </p:nvSpPr>
        <p:spPr>
          <a:xfrm>
            <a:off x="6948059" y="6347474"/>
            <a:ext cx="2057400" cy="365125"/>
          </a:xfrm>
        </p:spPr>
        <p:txBody>
          <a:bodyPr/>
          <a:lstStyle/>
          <a:p>
            <a:fld id="{5242FE4B-FE65-4246-A1F4-B3D4680A4CEF}" type="slidenum">
              <a:rPr kumimoji="1" lang="ja-JP" altLang="en-US" smtClean="0"/>
              <a:t>25</a:t>
            </a:fld>
            <a:endParaRPr kumimoji="1" lang="ja-JP" altLang="en-US"/>
          </a:p>
        </p:txBody>
      </p:sp>
      <p:sp>
        <p:nvSpPr>
          <p:cNvPr id="2" name="角丸四角形 1"/>
          <p:cNvSpPr/>
          <p:nvPr/>
        </p:nvSpPr>
        <p:spPr>
          <a:xfrm>
            <a:off x="284242" y="839466"/>
            <a:ext cx="4118707" cy="347729"/>
          </a:xfrm>
          <a:prstGeom prst="roundRect">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企業の中核人材の</a:t>
            </a:r>
            <a:r>
              <a:rPr lang="ja-JP" altLang="en-US" sz="1600" b="1" dirty="0">
                <a:solidFill>
                  <a:schemeClr val="bg1"/>
                </a:solidFill>
                <a:latin typeface="Meiryo UI" panose="020B0604030504040204" pitchFamily="50" charset="-128"/>
                <a:ea typeface="Meiryo UI" panose="020B0604030504040204" pitchFamily="50" charset="-128"/>
              </a:rPr>
              <a:t>採用・定着支援</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9" name="角丸四角形 8"/>
          <p:cNvSpPr/>
          <p:nvPr/>
        </p:nvSpPr>
        <p:spPr>
          <a:xfrm>
            <a:off x="4808135" y="839466"/>
            <a:ext cx="4118707" cy="347729"/>
          </a:xfrm>
          <a:prstGeom prst="roundRect">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solidFill>
                  <a:schemeClr val="bg1"/>
                </a:solidFill>
                <a:latin typeface="Meiryo UI" panose="020B0604030504040204" pitchFamily="50" charset="-128"/>
                <a:ea typeface="Meiryo UI" panose="020B0604030504040204" pitchFamily="50" charset="-128"/>
              </a:rPr>
              <a:t>企業の</a:t>
            </a:r>
            <a:r>
              <a:rPr kumimoji="1" lang="ja-JP" altLang="en-US" sz="1600" b="1" dirty="0">
                <a:solidFill>
                  <a:schemeClr val="bg1"/>
                </a:solidFill>
                <a:latin typeface="Meiryo UI" panose="020B0604030504040204" pitchFamily="50" charset="-128"/>
                <a:ea typeface="Meiryo UI" panose="020B0604030504040204" pitchFamily="50" charset="-128"/>
              </a:rPr>
              <a:t>外国人材の採用・定着</a:t>
            </a:r>
            <a:r>
              <a:rPr lang="ja-JP" altLang="en-US" sz="1600" b="1" dirty="0">
                <a:solidFill>
                  <a:schemeClr val="bg1"/>
                </a:solidFill>
                <a:latin typeface="Meiryo UI" panose="020B0604030504040204" pitchFamily="50" charset="-128"/>
                <a:ea typeface="Meiryo UI" panose="020B0604030504040204" pitchFamily="50" charset="-128"/>
              </a:rPr>
              <a:t>支援</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308945" y="1327123"/>
            <a:ext cx="4118707" cy="240065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１．新事業のアイデア</a:t>
            </a:r>
            <a:endParaRPr kumimoji="1" lang="en-US" altLang="ja-JP" sz="1400" b="1"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①大企業中堅人材の兼業・副業促進</a:t>
            </a:r>
            <a:endParaRPr kumimoji="1" lang="en-US" altLang="ja-JP" sz="14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ベンチャーとの積極的な人事交流支援（マッチング）等</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386085" y="4835776"/>
            <a:ext cx="3095719" cy="1077218"/>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２．既存事業</a:t>
            </a:r>
            <a:r>
              <a:rPr lang="ja-JP" altLang="en-US" sz="1400" b="1" dirty="0">
                <a:latin typeface="Meiryo UI" panose="020B0604030504040204" pitchFamily="50" charset="-128"/>
                <a:ea typeface="Meiryo UI" panose="020B0604030504040204" pitchFamily="50" charset="-128"/>
              </a:rPr>
              <a:t>の充実強化</a:t>
            </a:r>
            <a:endParaRPr lang="en-US" altLang="ja-JP" sz="1400" b="1" dirty="0">
              <a:latin typeface="Meiryo UI" panose="020B0604030504040204" pitchFamily="50" charset="-128"/>
              <a:ea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①なにわあきん</a:t>
            </a:r>
            <a:r>
              <a:rPr lang="ja-JP" altLang="en-US" sz="1400" dirty="0" err="1">
                <a:latin typeface="Meiryo UI" panose="020B0604030504040204" pitchFamily="50" charset="-128"/>
                <a:ea typeface="Meiryo UI" panose="020B0604030504040204" pitchFamily="50" charset="-128"/>
              </a:rPr>
              <a:t>ど</a:t>
            </a:r>
            <a:r>
              <a:rPr lang="ja-JP" altLang="en-US" sz="1400" dirty="0">
                <a:latin typeface="Meiryo UI" panose="020B0604030504040204" pitchFamily="50" charset="-128"/>
                <a:ea typeface="Meiryo UI" panose="020B0604030504040204" pitchFamily="50" charset="-128"/>
              </a:rPr>
              <a:t>塾</a:t>
            </a:r>
            <a:r>
              <a:rPr lang="en-US" altLang="ja-JP" sz="1400" dirty="0">
                <a:latin typeface="Meiryo UI" panose="020B0604030504040204" pitchFamily="50" charset="-128"/>
                <a:ea typeface="Meiryo UI" panose="020B0604030504040204" pitchFamily="50" charset="-128"/>
              </a:rPr>
              <a:t>OB</a:t>
            </a:r>
            <a:r>
              <a:rPr lang="ja-JP" altLang="en-US" sz="1400" dirty="0">
                <a:latin typeface="Meiryo UI" panose="020B0604030504040204" pitchFamily="50" charset="-128"/>
                <a:ea typeface="Meiryo UI" panose="020B0604030504040204" pitchFamily="50" charset="-128"/>
              </a:rPr>
              <a:t>による後継者育成</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②中核人材育成セミナーのメニュー強化</a:t>
            </a:r>
          </a:p>
        </p:txBody>
      </p:sp>
      <p:sp>
        <p:nvSpPr>
          <p:cNvPr id="11" name="テキスト ボックス 10"/>
          <p:cNvSpPr txBox="1"/>
          <p:nvPr/>
        </p:nvSpPr>
        <p:spPr>
          <a:xfrm>
            <a:off x="4714945" y="1292976"/>
            <a:ext cx="4443845" cy="4955203"/>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１．新事業のアイデア</a:t>
            </a:r>
            <a:endParaRPr kumimoji="1" lang="en-US" altLang="ja-JP" sz="1400" b="1"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①大学や府国際交流財団と連携した留学生の活躍促進</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留学生（特に理工系）に特化したインターンシップ支援　等</a:t>
            </a:r>
            <a:endParaRPr kumimoji="1"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②外国人の雇用にかかる企業相談機能</a:t>
            </a:r>
            <a:endParaRPr kumimoji="1" lang="en-US" altLang="ja-JP" sz="1400" b="1"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（相談事例）</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・インターンシップや専門的・技術的人材の雇用相談</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・在留資格、雇用管理に関する相談</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・通訳の相談</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・外国の生活習慣や雇用習慣に関する相談</a:t>
            </a:r>
          </a:p>
        </p:txBody>
      </p:sp>
      <p:pic>
        <p:nvPicPr>
          <p:cNvPr id="4" name="図 3">
            <a:extLst>
              <a:ext uri="{FF2B5EF4-FFF2-40B4-BE49-F238E27FC236}">
                <a16:creationId xmlns:a16="http://schemas.microsoft.com/office/drawing/2014/main" id="{39E3A24F-95E9-43E3-8A28-5D5916B30842}"/>
              </a:ext>
            </a:extLst>
          </p:cNvPr>
          <p:cNvPicPr>
            <a:picLocks noChangeAspect="1"/>
          </p:cNvPicPr>
          <p:nvPr/>
        </p:nvPicPr>
        <p:blipFill>
          <a:blip r:embed="rId2"/>
          <a:stretch>
            <a:fillRect/>
          </a:stretch>
        </p:blipFill>
        <p:spPr>
          <a:xfrm>
            <a:off x="703559" y="2498080"/>
            <a:ext cx="785223" cy="785223"/>
          </a:xfrm>
          <a:prstGeom prst="rect">
            <a:avLst/>
          </a:prstGeom>
        </p:spPr>
      </p:pic>
      <p:sp>
        <p:nvSpPr>
          <p:cNvPr id="12" name="四角形: 角を丸くする 11">
            <a:extLst>
              <a:ext uri="{FF2B5EF4-FFF2-40B4-BE49-F238E27FC236}">
                <a16:creationId xmlns:a16="http://schemas.microsoft.com/office/drawing/2014/main" id="{FF7E118A-846A-4AFF-9099-1609FF138645}"/>
              </a:ext>
            </a:extLst>
          </p:cNvPr>
          <p:cNvSpPr/>
          <p:nvPr/>
        </p:nvSpPr>
        <p:spPr>
          <a:xfrm>
            <a:off x="1909168" y="2603740"/>
            <a:ext cx="785223" cy="646621"/>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050" b="1" dirty="0">
                <a:latin typeface="Meiryo UI" panose="020B0604030504040204" pitchFamily="50" charset="-128"/>
                <a:ea typeface="Meiryo UI" panose="020B0604030504040204" pitchFamily="50" charset="-128"/>
              </a:rPr>
              <a:t>マッチング</a:t>
            </a:r>
            <a:endParaRPr lang="en-US" altLang="ja-JP" sz="1050" b="1" dirty="0">
              <a:latin typeface="Meiryo UI" panose="020B0604030504040204" pitchFamily="50" charset="-128"/>
              <a:ea typeface="Meiryo UI" panose="020B0604030504040204" pitchFamily="50" charset="-128"/>
            </a:endParaRPr>
          </a:p>
          <a:p>
            <a:pPr algn="ctr"/>
            <a:r>
              <a:rPr lang="ja-JP" altLang="en-US" sz="1050" b="1" dirty="0">
                <a:latin typeface="Meiryo UI" panose="020B0604030504040204" pitchFamily="50" charset="-128"/>
                <a:ea typeface="Meiryo UI" panose="020B0604030504040204" pitchFamily="50" charset="-128"/>
              </a:rPr>
              <a:t>機会</a:t>
            </a:r>
            <a:r>
              <a:rPr kumimoji="1" lang="ja-JP" altLang="en-US" sz="1050" b="1" dirty="0">
                <a:latin typeface="Meiryo UI" panose="020B0604030504040204" pitchFamily="50" charset="-128"/>
                <a:ea typeface="Meiryo UI" panose="020B0604030504040204" pitchFamily="50" charset="-128"/>
              </a:rPr>
              <a:t>の創出</a:t>
            </a:r>
            <a:endParaRPr kumimoji="1" lang="en-US" altLang="ja-JP" sz="1050" b="1" dirty="0">
              <a:latin typeface="Meiryo UI" panose="020B0604030504040204" pitchFamily="50" charset="-128"/>
              <a:ea typeface="Meiryo UI" panose="020B0604030504040204" pitchFamily="50" charset="-128"/>
            </a:endParaRPr>
          </a:p>
          <a:p>
            <a:pPr algn="ctr"/>
            <a:r>
              <a:rPr lang="ja-JP" altLang="en-US" sz="1050" b="1" dirty="0">
                <a:latin typeface="Meiryo UI" panose="020B0604030504040204" pitchFamily="50" charset="-128"/>
                <a:ea typeface="Meiryo UI" panose="020B0604030504040204" pitchFamily="50" charset="-128"/>
              </a:rPr>
              <a:t>定着支援</a:t>
            </a:r>
            <a:endParaRPr kumimoji="1" lang="ja-JP" altLang="en-US" sz="105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579DA788-FD65-49BF-9A15-EF390832C711}"/>
              </a:ext>
            </a:extLst>
          </p:cNvPr>
          <p:cNvSpPr txBox="1"/>
          <p:nvPr/>
        </p:nvSpPr>
        <p:spPr>
          <a:xfrm>
            <a:off x="526824" y="2277929"/>
            <a:ext cx="1149674" cy="400110"/>
          </a:xfrm>
          <a:prstGeom prst="rect">
            <a:avLst/>
          </a:prstGeom>
          <a:noFill/>
        </p:spPr>
        <p:txBody>
          <a:bodyPr wrap="none" rtlCol="0">
            <a:spAutoFit/>
          </a:bodyPr>
          <a:lstStyle/>
          <a:p>
            <a:pPr algn="ctr"/>
            <a:r>
              <a:rPr kumimoji="1" lang="ja-JP" altLang="en-US" sz="1000" b="1" dirty="0">
                <a:latin typeface="Meiryo UI" panose="020B0604030504040204" pitchFamily="50" charset="-128"/>
                <a:ea typeface="Meiryo UI" panose="020B0604030504040204" pitchFamily="50" charset="-128"/>
              </a:rPr>
              <a:t>大企業の</a:t>
            </a:r>
            <a:endParaRPr kumimoji="1" lang="en-US" altLang="ja-JP" sz="10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兼業・副業希望者</a:t>
            </a:r>
          </a:p>
        </p:txBody>
      </p:sp>
      <p:sp>
        <p:nvSpPr>
          <p:cNvPr id="16" name="テキスト ボックス 15">
            <a:extLst>
              <a:ext uri="{FF2B5EF4-FFF2-40B4-BE49-F238E27FC236}">
                <a16:creationId xmlns:a16="http://schemas.microsoft.com/office/drawing/2014/main" id="{193658CF-1E60-4415-9ECF-E2438B6FFE9F}"/>
              </a:ext>
            </a:extLst>
          </p:cNvPr>
          <p:cNvSpPr txBox="1"/>
          <p:nvPr/>
        </p:nvSpPr>
        <p:spPr>
          <a:xfrm>
            <a:off x="1923482" y="2342130"/>
            <a:ext cx="748923" cy="261610"/>
          </a:xfrm>
          <a:prstGeom prst="rect">
            <a:avLst/>
          </a:prstGeom>
          <a:noFill/>
        </p:spPr>
        <p:txBody>
          <a:bodyPr wrap="none" rtlCol="0">
            <a:spAutoFit/>
          </a:bodyPr>
          <a:lstStyle/>
          <a:p>
            <a:pPr algn="ctr"/>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新法人</a:t>
            </a:r>
            <a:r>
              <a:rPr kumimoji="1" lang="en-US" altLang="ja-JP"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412C31A6-7274-4243-892F-90DF09A4FE23}"/>
              </a:ext>
            </a:extLst>
          </p:cNvPr>
          <p:cNvPicPr>
            <a:picLocks noChangeAspect="1"/>
          </p:cNvPicPr>
          <p:nvPr/>
        </p:nvPicPr>
        <p:blipFill>
          <a:blip r:embed="rId3"/>
          <a:stretch>
            <a:fillRect/>
          </a:stretch>
        </p:blipFill>
        <p:spPr>
          <a:xfrm>
            <a:off x="3104356" y="2635516"/>
            <a:ext cx="734796" cy="612142"/>
          </a:xfrm>
          <a:prstGeom prst="rect">
            <a:avLst/>
          </a:prstGeom>
        </p:spPr>
      </p:pic>
      <p:sp>
        <p:nvSpPr>
          <p:cNvPr id="7" name="テキスト ボックス 6">
            <a:extLst>
              <a:ext uri="{FF2B5EF4-FFF2-40B4-BE49-F238E27FC236}">
                <a16:creationId xmlns:a16="http://schemas.microsoft.com/office/drawing/2014/main" id="{674D5B75-C65B-47B3-98A7-4574B137806B}"/>
              </a:ext>
            </a:extLst>
          </p:cNvPr>
          <p:cNvSpPr txBox="1"/>
          <p:nvPr/>
        </p:nvSpPr>
        <p:spPr>
          <a:xfrm>
            <a:off x="3026391" y="2277929"/>
            <a:ext cx="910827" cy="400110"/>
          </a:xfrm>
          <a:prstGeom prst="rect">
            <a:avLst/>
          </a:prstGeom>
          <a:noFill/>
        </p:spPr>
        <p:txBody>
          <a:bodyPr wrap="none" rtlCol="0">
            <a:spAutoFit/>
          </a:bodyPr>
          <a:lstStyle/>
          <a:p>
            <a:pPr algn="ctr"/>
            <a:r>
              <a:rPr kumimoji="1" lang="ja-JP" altLang="en-US" sz="1000" b="1" dirty="0">
                <a:latin typeface="Meiryo UI" panose="020B0604030504040204" pitchFamily="50" charset="-128"/>
                <a:ea typeface="Meiryo UI" panose="020B0604030504040204" pitchFamily="50" charset="-128"/>
              </a:rPr>
              <a:t>ベンチャーが</a:t>
            </a:r>
            <a:endParaRPr kumimoji="1" lang="en-US" altLang="ja-JP" sz="10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求める即戦力</a:t>
            </a:r>
          </a:p>
        </p:txBody>
      </p:sp>
      <p:sp>
        <p:nvSpPr>
          <p:cNvPr id="21" name="テキスト ボックス 20">
            <a:extLst>
              <a:ext uri="{FF2B5EF4-FFF2-40B4-BE49-F238E27FC236}">
                <a16:creationId xmlns:a16="http://schemas.microsoft.com/office/drawing/2014/main" id="{08C8C4D0-1B40-4C0F-83A0-D2B04C3B7454}"/>
              </a:ext>
            </a:extLst>
          </p:cNvPr>
          <p:cNvSpPr txBox="1"/>
          <p:nvPr/>
        </p:nvSpPr>
        <p:spPr>
          <a:xfrm>
            <a:off x="7396747" y="2539063"/>
            <a:ext cx="785793"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企業のニーズ</a:t>
            </a:r>
          </a:p>
        </p:txBody>
      </p:sp>
      <p:pic>
        <p:nvPicPr>
          <p:cNvPr id="23" name="図 22">
            <a:extLst>
              <a:ext uri="{FF2B5EF4-FFF2-40B4-BE49-F238E27FC236}">
                <a16:creationId xmlns:a16="http://schemas.microsoft.com/office/drawing/2014/main" id="{2190B399-AE9B-40A1-84F5-3FFD219F5C24}"/>
              </a:ext>
            </a:extLst>
          </p:cNvPr>
          <p:cNvPicPr>
            <a:picLocks noChangeAspect="1"/>
          </p:cNvPicPr>
          <p:nvPr/>
        </p:nvPicPr>
        <p:blipFill>
          <a:blip r:embed="rId4"/>
          <a:stretch>
            <a:fillRect/>
          </a:stretch>
        </p:blipFill>
        <p:spPr>
          <a:xfrm>
            <a:off x="5203193" y="2510069"/>
            <a:ext cx="812720" cy="730419"/>
          </a:xfrm>
          <a:prstGeom prst="rect">
            <a:avLst/>
          </a:prstGeom>
        </p:spPr>
      </p:pic>
      <p:pic>
        <p:nvPicPr>
          <p:cNvPr id="22" name="図 21">
            <a:extLst>
              <a:ext uri="{FF2B5EF4-FFF2-40B4-BE49-F238E27FC236}">
                <a16:creationId xmlns:a16="http://schemas.microsoft.com/office/drawing/2014/main" id="{0D8063FF-32BA-44B1-A784-10F7C6F3679C}"/>
              </a:ext>
            </a:extLst>
          </p:cNvPr>
          <p:cNvPicPr>
            <a:picLocks noChangeAspect="1"/>
          </p:cNvPicPr>
          <p:nvPr/>
        </p:nvPicPr>
        <p:blipFill>
          <a:blip r:embed="rId5"/>
          <a:stretch>
            <a:fillRect/>
          </a:stretch>
        </p:blipFill>
        <p:spPr>
          <a:xfrm>
            <a:off x="4940081" y="2446315"/>
            <a:ext cx="526222" cy="421397"/>
          </a:xfrm>
          <a:prstGeom prst="rect">
            <a:avLst/>
          </a:prstGeom>
        </p:spPr>
      </p:pic>
      <p:sp>
        <p:nvSpPr>
          <p:cNvPr id="24" name="テキスト ボックス 23">
            <a:extLst>
              <a:ext uri="{FF2B5EF4-FFF2-40B4-BE49-F238E27FC236}">
                <a16:creationId xmlns:a16="http://schemas.microsoft.com/office/drawing/2014/main" id="{6BB8DC77-5EEC-4DD0-81B0-F7416B52A030}"/>
              </a:ext>
            </a:extLst>
          </p:cNvPr>
          <p:cNvSpPr txBox="1"/>
          <p:nvPr/>
        </p:nvSpPr>
        <p:spPr>
          <a:xfrm>
            <a:off x="4890364" y="3244714"/>
            <a:ext cx="1441420"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学生のスキルや希望の集約</a:t>
            </a:r>
          </a:p>
        </p:txBody>
      </p:sp>
      <p:sp>
        <p:nvSpPr>
          <p:cNvPr id="25" name="四角形: 角を丸くする 24">
            <a:extLst>
              <a:ext uri="{FF2B5EF4-FFF2-40B4-BE49-F238E27FC236}">
                <a16:creationId xmlns:a16="http://schemas.microsoft.com/office/drawing/2014/main" id="{03056224-CB5D-42BB-9DA3-0A657149DCB7}"/>
              </a:ext>
            </a:extLst>
          </p:cNvPr>
          <p:cNvSpPr/>
          <p:nvPr/>
        </p:nvSpPr>
        <p:spPr>
          <a:xfrm>
            <a:off x="6554491" y="2563089"/>
            <a:ext cx="785223" cy="646621"/>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050" b="1" dirty="0">
                <a:latin typeface="Meiryo UI" panose="020B0604030504040204" pitchFamily="50" charset="-128"/>
                <a:ea typeface="Meiryo UI" panose="020B0604030504040204" pitchFamily="50" charset="-128"/>
              </a:rPr>
              <a:t>マッチング</a:t>
            </a:r>
            <a:endParaRPr lang="en-US" altLang="ja-JP" sz="1050" b="1" dirty="0">
              <a:latin typeface="Meiryo UI" panose="020B0604030504040204" pitchFamily="50" charset="-128"/>
              <a:ea typeface="Meiryo UI" panose="020B0604030504040204" pitchFamily="50" charset="-128"/>
            </a:endParaRPr>
          </a:p>
          <a:p>
            <a:pPr algn="ctr"/>
            <a:r>
              <a:rPr kumimoji="1" lang="ja-JP" altLang="en-US" sz="1050" b="1" dirty="0">
                <a:latin typeface="Meiryo UI" panose="020B0604030504040204" pitchFamily="50" charset="-128"/>
                <a:ea typeface="Meiryo UI" panose="020B0604030504040204" pitchFamily="50" charset="-128"/>
              </a:rPr>
              <a:t>機会の創出</a:t>
            </a:r>
            <a:endParaRPr kumimoji="1" lang="en-US" altLang="ja-JP" sz="1050" b="1" dirty="0">
              <a:latin typeface="Meiryo UI" panose="020B0604030504040204" pitchFamily="50" charset="-128"/>
              <a:ea typeface="Meiryo UI" panose="020B0604030504040204" pitchFamily="50" charset="-128"/>
            </a:endParaRPr>
          </a:p>
          <a:p>
            <a:pPr algn="ctr"/>
            <a:r>
              <a:rPr lang="ja-JP" altLang="en-US" sz="1050" b="1" dirty="0">
                <a:latin typeface="Meiryo UI" panose="020B0604030504040204" pitchFamily="50" charset="-128"/>
                <a:ea typeface="Meiryo UI" panose="020B0604030504040204" pitchFamily="50" charset="-128"/>
              </a:rPr>
              <a:t>定着支援</a:t>
            </a:r>
            <a:endParaRPr kumimoji="1" lang="ja-JP" altLang="en-US" sz="1050" b="1" dirty="0">
              <a:latin typeface="Meiryo UI" panose="020B0604030504040204" pitchFamily="50" charset="-128"/>
              <a:ea typeface="Meiryo UI" panose="020B0604030504040204" pitchFamily="50" charset="-128"/>
            </a:endParaRPr>
          </a:p>
        </p:txBody>
      </p:sp>
      <p:sp>
        <p:nvSpPr>
          <p:cNvPr id="26" name="矢印: 左右 25">
            <a:extLst>
              <a:ext uri="{FF2B5EF4-FFF2-40B4-BE49-F238E27FC236}">
                <a16:creationId xmlns:a16="http://schemas.microsoft.com/office/drawing/2014/main" id="{B4DCBEB6-0FC7-4F8B-81A9-65B66995E862}"/>
              </a:ext>
            </a:extLst>
          </p:cNvPr>
          <p:cNvSpPr/>
          <p:nvPr/>
        </p:nvSpPr>
        <p:spPr>
          <a:xfrm>
            <a:off x="5996927" y="2670520"/>
            <a:ext cx="540000" cy="468000"/>
          </a:xfrm>
          <a:prstGeom prst="leftRightArrow">
            <a:avLst>
              <a:gd name="adj1" fmla="val 50000"/>
              <a:gd name="adj2" fmla="val 4033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連携</a:t>
            </a:r>
          </a:p>
        </p:txBody>
      </p:sp>
      <p:sp>
        <p:nvSpPr>
          <p:cNvPr id="27" name="テキスト ボックス 26">
            <a:extLst>
              <a:ext uri="{FF2B5EF4-FFF2-40B4-BE49-F238E27FC236}">
                <a16:creationId xmlns:a16="http://schemas.microsoft.com/office/drawing/2014/main" id="{3EA76F9F-ABCB-4419-86EC-2989A36E5265}"/>
              </a:ext>
            </a:extLst>
          </p:cNvPr>
          <p:cNvSpPr txBox="1"/>
          <p:nvPr/>
        </p:nvSpPr>
        <p:spPr>
          <a:xfrm>
            <a:off x="7336542" y="3009656"/>
            <a:ext cx="918841"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留学生</a:t>
            </a:r>
            <a:r>
              <a:rPr kumimoji="1" lang="ja-JP" altLang="en-US" sz="900" dirty="0">
                <a:latin typeface="Meiryo UI" panose="020B0604030504040204" pitchFamily="50" charset="-128"/>
                <a:ea typeface="Meiryo UI" panose="020B0604030504040204" pitchFamily="50" charset="-128"/>
              </a:rPr>
              <a:t>のシーズ</a:t>
            </a:r>
          </a:p>
        </p:txBody>
      </p:sp>
      <p:cxnSp>
        <p:nvCxnSpPr>
          <p:cNvPr id="29" name="直線矢印コネクタ 28">
            <a:extLst>
              <a:ext uri="{FF2B5EF4-FFF2-40B4-BE49-F238E27FC236}">
                <a16:creationId xmlns:a16="http://schemas.microsoft.com/office/drawing/2014/main" id="{499A6E73-E7C9-424D-9498-F1C0C594486F}"/>
              </a:ext>
            </a:extLst>
          </p:cNvPr>
          <p:cNvCxnSpPr>
            <a:cxnSpLocks/>
          </p:cNvCxnSpPr>
          <p:nvPr/>
        </p:nvCxnSpPr>
        <p:spPr>
          <a:xfrm flipH="1">
            <a:off x="7413439" y="2800673"/>
            <a:ext cx="82118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1" name="直線矢印コネクタ 30">
            <a:extLst>
              <a:ext uri="{FF2B5EF4-FFF2-40B4-BE49-F238E27FC236}">
                <a16:creationId xmlns:a16="http://schemas.microsoft.com/office/drawing/2014/main" id="{C00B3503-AFEB-4EB0-8937-0E41C6ABE6A7}"/>
              </a:ext>
            </a:extLst>
          </p:cNvPr>
          <p:cNvCxnSpPr>
            <a:cxnSpLocks/>
          </p:cNvCxnSpPr>
          <p:nvPr/>
        </p:nvCxnSpPr>
        <p:spPr>
          <a:xfrm flipV="1">
            <a:off x="7439132" y="2961340"/>
            <a:ext cx="816251"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35" name="図 34">
            <a:extLst>
              <a:ext uri="{FF2B5EF4-FFF2-40B4-BE49-F238E27FC236}">
                <a16:creationId xmlns:a16="http://schemas.microsoft.com/office/drawing/2014/main" id="{98D31DD9-B9D5-4D8D-BCD1-938EC491D5C0}"/>
              </a:ext>
            </a:extLst>
          </p:cNvPr>
          <p:cNvPicPr>
            <a:picLocks noChangeAspect="1"/>
          </p:cNvPicPr>
          <p:nvPr/>
        </p:nvPicPr>
        <p:blipFill>
          <a:blip r:embed="rId6"/>
          <a:stretch>
            <a:fillRect/>
          </a:stretch>
        </p:blipFill>
        <p:spPr>
          <a:xfrm>
            <a:off x="8297925" y="2306027"/>
            <a:ext cx="707534" cy="927735"/>
          </a:xfrm>
          <a:prstGeom prst="rect">
            <a:avLst/>
          </a:prstGeom>
        </p:spPr>
      </p:pic>
      <p:sp>
        <p:nvSpPr>
          <p:cNvPr id="36" name="テキスト ボックス 35">
            <a:extLst>
              <a:ext uri="{FF2B5EF4-FFF2-40B4-BE49-F238E27FC236}">
                <a16:creationId xmlns:a16="http://schemas.microsoft.com/office/drawing/2014/main" id="{124A46FB-516F-437A-A3C3-F18861F4CA1C}"/>
              </a:ext>
            </a:extLst>
          </p:cNvPr>
          <p:cNvSpPr txBox="1"/>
          <p:nvPr/>
        </p:nvSpPr>
        <p:spPr>
          <a:xfrm>
            <a:off x="5555889" y="3944923"/>
            <a:ext cx="2922231" cy="523220"/>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大阪の企業で体験した留学生が、</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将来の大阪企業の国際化のチャンスに</a:t>
            </a:r>
          </a:p>
        </p:txBody>
      </p:sp>
      <p:sp>
        <p:nvSpPr>
          <p:cNvPr id="37" name="二等辺三角形 36">
            <a:extLst>
              <a:ext uri="{FF2B5EF4-FFF2-40B4-BE49-F238E27FC236}">
                <a16:creationId xmlns:a16="http://schemas.microsoft.com/office/drawing/2014/main" id="{A87AFEDE-1A30-490E-9880-16052CA78310}"/>
              </a:ext>
            </a:extLst>
          </p:cNvPr>
          <p:cNvSpPr/>
          <p:nvPr/>
        </p:nvSpPr>
        <p:spPr>
          <a:xfrm rot="10800000">
            <a:off x="5942244" y="3563885"/>
            <a:ext cx="2149523" cy="206693"/>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雲形吹き出し 31"/>
          <p:cNvSpPr/>
          <p:nvPr/>
        </p:nvSpPr>
        <p:spPr>
          <a:xfrm>
            <a:off x="837631" y="3855032"/>
            <a:ext cx="2864254" cy="757038"/>
          </a:xfrm>
          <a:prstGeom prst="cloudCallout">
            <a:avLst>
              <a:gd name="adj1" fmla="val -19425"/>
              <a:gd name="adj2" fmla="val 35172"/>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124A46FB-516F-437A-A3C3-F18861F4CA1C}"/>
              </a:ext>
            </a:extLst>
          </p:cNvPr>
          <p:cNvSpPr txBox="1"/>
          <p:nvPr/>
        </p:nvSpPr>
        <p:spPr>
          <a:xfrm>
            <a:off x="703559" y="3801727"/>
            <a:ext cx="2885011" cy="738664"/>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大企業にとっての中核人材の強化と</a:t>
            </a:r>
            <a:endParaRPr kumimoji="1"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ベンチャー企業にとっての成長の後押し</a:t>
            </a:r>
            <a:endParaRPr lang="en-US" altLang="ja-JP" sz="1400" dirty="0">
              <a:latin typeface="Meiryo UI" panose="020B0604030504040204" pitchFamily="50" charset="-128"/>
              <a:ea typeface="Meiryo UI" panose="020B0604030504040204" pitchFamily="50" charset="-128"/>
            </a:endParaRPr>
          </a:p>
          <a:p>
            <a:pPr algn="ctr"/>
            <a:r>
              <a:rPr kumimoji="1" lang="en-US" altLang="ja-JP" sz="1400" dirty="0">
                <a:latin typeface="Meiryo UI" panose="020B0604030504040204" pitchFamily="50" charset="-128"/>
                <a:ea typeface="Meiryo UI" panose="020B0604030504040204" pitchFamily="50" charset="-128"/>
              </a:rPr>
              <a:t>WinWin</a:t>
            </a:r>
            <a:r>
              <a:rPr kumimoji="1" lang="ja-JP" altLang="en-US" sz="1400" dirty="0">
                <a:latin typeface="Meiryo UI" panose="020B0604030504040204" pitchFamily="50" charset="-128"/>
                <a:ea typeface="Meiryo UI" panose="020B0604030504040204" pitchFamily="50" charset="-128"/>
              </a:rPr>
              <a:t>の関係構築</a:t>
            </a:r>
          </a:p>
        </p:txBody>
      </p:sp>
      <p:sp>
        <p:nvSpPr>
          <p:cNvPr id="34" name="二等辺三角形 33">
            <a:extLst>
              <a:ext uri="{FF2B5EF4-FFF2-40B4-BE49-F238E27FC236}">
                <a16:creationId xmlns:a16="http://schemas.microsoft.com/office/drawing/2014/main" id="{A87AFEDE-1A30-490E-9880-16052CA78310}"/>
              </a:ext>
            </a:extLst>
          </p:cNvPr>
          <p:cNvSpPr/>
          <p:nvPr/>
        </p:nvSpPr>
        <p:spPr>
          <a:xfrm rot="10800000">
            <a:off x="1215529" y="3516985"/>
            <a:ext cx="2149523" cy="206693"/>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193658CF-1E60-4415-9ECF-E2438B6FFE9F}"/>
              </a:ext>
            </a:extLst>
          </p:cNvPr>
          <p:cNvSpPr txBox="1"/>
          <p:nvPr/>
        </p:nvSpPr>
        <p:spPr>
          <a:xfrm>
            <a:off x="6572640" y="2262390"/>
            <a:ext cx="748923" cy="261610"/>
          </a:xfrm>
          <a:prstGeom prst="rect">
            <a:avLst/>
          </a:prstGeom>
          <a:noFill/>
        </p:spPr>
        <p:txBody>
          <a:bodyPr wrap="none" rtlCol="0">
            <a:spAutoFit/>
          </a:bodyPr>
          <a:lstStyle/>
          <a:p>
            <a:pPr algn="ctr"/>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新法人</a:t>
            </a:r>
            <a:r>
              <a:rPr kumimoji="1" lang="en-US" altLang="ja-JP" sz="1100" b="1" dirty="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1321435" y="159289"/>
            <a:ext cx="6708888"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（参考）人材不足の現状を踏まえた人材戦略支援の</a:t>
            </a:r>
            <a:r>
              <a:rPr lang="ja-JP" altLang="en-US" sz="2000" b="1" dirty="0">
                <a:latin typeface="Meiryo UI" panose="020B0604030504040204" pitchFamily="50" charset="-128"/>
                <a:ea typeface="Meiryo UI" panose="020B0604030504040204" pitchFamily="50" charset="-128"/>
              </a:rPr>
              <a:t>アイデア</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85236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37273" y="6390308"/>
            <a:ext cx="1899139" cy="337038"/>
          </a:xfrm>
        </p:spPr>
        <p:txBody>
          <a:bodyPr/>
          <a:lstStyle/>
          <a:p>
            <a:fld id="{5242FE4B-FE65-4246-A1F4-B3D4680A4CEF}" type="slidenum">
              <a:rPr kumimoji="1" lang="ja-JP" altLang="en-US" smtClean="0"/>
              <a:t>26</a:t>
            </a:fld>
            <a:endParaRPr kumimoji="1" lang="ja-JP" altLang="en-US"/>
          </a:p>
        </p:txBody>
      </p:sp>
      <p:sp>
        <p:nvSpPr>
          <p:cNvPr id="3" name="テキスト ボックス 2"/>
          <p:cNvSpPr txBox="1"/>
          <p:nvPr/>
        </p:nvSpPr>
        <p:spPr>
          <a:xfrm>
            <a:off x="761908" y="828994"/>
            <a:ext cx="7905710" cy="1123384"/>
          </a:xfrm>
          <a:prstGeom prst="rect">
            <a:avLst/>
          </a:prstGeom>
          <a:noFill/>
        </p:spPr>
        <p:txBody>
          <a:bodyPr wrap="square" rtlCol="0">
            <a:spAutoFit/>
          </a:bodyPr>
          <a:lstStyle/>
          <a:p>
            <a:pPr marL="263782" indent="-263782">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新法人では、産振機構と都市型</a:t>
            </a:r>
            <a:r>
              <a:rPr lang="en-US" altLang="ja-JP" sz="1400" dirty="0">
                <a:latin typeface="Meiryo UI" panose="020B0604030504040204" pitchFamily="50" charset="-128"/>
                <a:ea typeface="Meiryo UI" panose="020B0604030504040204" pitchFamily="50" charset="-128"/>
              </a:rPr>
              <a:t>C</a:t>
            </a:r>
            <a:r>
              <a:rPr lang="ja-JP" altLang="en-US" sz="1400" dirty="0">
                <a:latin typeface="Meiryo UI" panose="020B0604030504040204" pitchFamily="50" charset="-128"/>
                <a:ea typeface="Meiryo UI" panose="020B0604030504040204" pitchFamily="50" charset="-128"/>
              </a:rPr>
              <a:t>の既存事業の統合に加え、大阪府と大阪市から新たに移管をうけた事業を実施する。（中小企業支援に係る予算を新法人に重点化するという基本方針の実現を目指す。）</a:t>
            </a:r>
            <a:endParaRPr lang="en-US" altLang="ja-JP" sz="1400" dirty="0">
              <a:latin typeface="Meiryo UI" panose="020B0604030504040204" pitchFamily="50" charset="-128"/>
              <a:ea typeface="Meiryo UI" panose="020B0604030504040204" pitchFamily="50" charset="-128"/>
            </a:endParaRPr>
          </a:p>
          <a:p>
            <a:pPr marL="263782" indent="-263782">
              <a:buFont typeface="Arial" panose="020B0604020202020204" pitchFamily="34" charset="0"/>
              <a:buChar char="•"/>
            </a:pPr>
            <a:endParaRPr lang="en-US" altLang="ja-JP" sz="900" dirty="0">
              <a:latin typeface="Meiryo UI" panose="020B0604030504040204" pitchFamily="50" charset="-128"/>
              <a:ea typeface="Meiryo UI" panose="020B0604030504040204" pitchFamily="50" charset="-128"/>
            </a:endParaRPr>
          </a:p>
          <a:p>
            <a:pPr marL="263782" indent="-263782">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また、これらの財源については、府市とともに将来の交付金化を目指しつつ、三つの新分野への重点投資を含めて、企業ニーズに応じたメリハリのある事業編成を実現する。</a:t>
            </a:r>
            <a:endParaRPr lang="en-US" altLang="ja-JP" sz="14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594491" y="230785"/>
            <a:ext cx="6038833" cy="433196"/>
          </a:xfrm>
          <a:prstGeom prst="rect">
            <a:avLst/>
          </a:prstGeom>
          <a:noFill/>
        </p:spPr>
        <p:txBody>
          <a:bodyPr wrap="none" rtlCol="0">
            <a:spAutoFit/>
          </a:bodyPr>
          <a:lstStyle/>
          <a:p>
            <a:r>
              <a:rPr lang="ja-JP" altLang="en-US" sz="2215" b="1" dirty="0">
                <a:latin typeface="Meiryo UI" panose="020B0604030504040204" pitchFamily="50" charset="-128"/>
                <a:ea typeface="Meiryo UI" panose="020B0604030504040204" pitchFamily="50" charset="-128"/>
              </a:rPr>
              <a:t>中小企業支援予算の集約と交付金化／人事交流</a:t>
            </a:r>
          </a:p>
        </p:txBody>
      </p:sp>
      <p:sp>
        <p:nvSpPr>
          <p:cNvPr id="10" name="テキスト ボックス 9"/>
          <p:cNvSpPr txBox="1"/>
          <p:nvPr/>
        </p:nvSpPr>
        <p:spPr>
          <a:xfrm>
            <a:off x="611866" y="6436722"/>
            <a:ext cx="5517857" cy="248530"/>
          </a:xfrm>
          <a:prstGeom prst="rect">
            <a:avLst/>
          </a:prstGeom>
          <a:noFill/>
        </p:spPr>
        <p:txBody>
          <a:bodyPr wrap="none" rtlCol="0">
            <a:spAutoFit/>
          </a:bodyPr>
          <a:lstStyle/>
          <a:p>
            <a:r>
              <a:rPr lang="ja-JP" altLang="en-US" sz="1015" dirty="0">
                <a:latin typeface="Meiryo UI" panose="020B0604030504040204" pitchFamily="50" charset="-128"/>
                <a:ea typeface="Meiryo UI" panose="020B0604030504040204" pitchFamily="50" charset="-128"/>
              </a:rPr>
              <a:t>（注）　法人の現状欄には、委託先が特定されない「公募事業」で、両法人が受託しているものを含む。</a:t>
            </a:r>
            <a:endParaRPr lang="en-US" altLang="ja-JP" sz="1015" dirty="0">
              <a:latin typeface="Meiryo UI" panose="020B0604030504040204" pitchFamily="50" charset="-128"/>
              <a:ea typeface="Meiryo UI" panose="020B0604030504040204" pitchFamily="50" charset="-128"/>
            </a:endParaRPr>
          </a:p>
        </p:txBody>
      </p:sp>
      <p:cxnSp>
        <p:nvCxnSpPr>
          <p:cNvPr id="15" name="直線コネクタ 14"/>
          <p:cNvCxnSpPr/>
          <p:nvPr/>
        </p:nvCxnSpPr>
        <p:spPr>
          <a:xfrm flipV="1">
            <a:off x="761908" y="718826"/>
            <a:ext cx="77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6" name="表 15">
            <a:extLst>
              <a:ext uri="{FF2B5EF4-FFF2-40B4-BE49-F238E27FC236}">
                <a16:creationId xmlns:a16="http://schemas.microsoft.com/office/drawing/2014/main" id="{ABB0B360-D5BF-491E-BEE2-AF77FAE7AC8F}"/>
              </a:ext>
            </a:extLst>
          </p:cNvPr>
          <p:cNvGraphicFramePr>
            <a:graphicFrameLocks noGrp="1"/>
          </p:cNvGraphicFramePr>
          <p:nvPr>
            <p:extLst>
              <p:ext uri="{D42A27DB-BD31-4B8C-83A1-F6EECF244321}">
                <p14:modId xmlns:p14="http://schemas.microsoft.com/office/powerpoint/2010/main" val="1412863902"/>
              </p:ext>
            </p:extLst>
          </p:nvPr>
        </p:nvGraphicFramePr>
        <p:xfrm>
          <a:off x="679291" y="2379584"/>
          <a:ext cx="5389961" cy="3770166"/>
        </p:xfrm>
        <a:graphic>
          <a:graphicData uri="http://schemas.openxmlformats.org/drawingml/2006/table">
            <a:tbl>
              <a:tblPr firstRow="1" bandRow="1">
                <a:tableStyleId>{5940675A-B579-460E-94D1-54222C63F5DA}</a:tableStyleId>
              </a:tblPr>
              <a:tblGrid>
                <a:gridCol w="1754358">
                  <a:extLst>
                    <a:ext uri="{9D8B030D-6E8A-4147-A177-3AD203B41FA5}">
                      <a16:colId xmlns:a16="http://schemas.microsoft.com/office/drawing/2014/main" val="659559531"/>
                    </a:ext>
                  </a:extLst>
                </a:gridCol>
                <a:gridCol w="228308">
                  <a:extLst>
                    <a:ext uri="{9D8B030D-6E8A-4147-A177-3AD203B41FA5}">
                      <a16:colId xmlns:a16="http://schemas.microsoft.com/office/drawing/2014/main" val="20001"/>
                    </a:ext>
                  </a:extLst>
                </a:gridCol>
                <a:gridCol w="991191">
                  <a:extLst>
                    <a:ext uri="{9D8B030D-6E8A-4147-A177-3AD203B41FA5}">
                      <a16:colId xmlns:a16="http://schemas.microsoft.com/office/drawing/2014/main" val="2472372009"/>
                    </a:ext>
                  </a:extLst>
                </a:gridCol>
                <a:gridCol w="991191">
                  <a:extLst>
                    <a:ext uri="{9D8B030D-6E8A-4147-A177-3AD203B41FA5}">
                      <a16:colId xmlns:a16="http://schemas.microsoft.com/office/drawing/2014/main" val="1065289702"/>
                    </a:ext>
                  </a:extLst>
                </a:gridCol>
                <a:gridCol w="433722">
                  <a:extLst>
                    <a:ext uri="{9D8B030D-6E8A-4147-A177-3AD203B41FA5}">
                      <a16:colId xmlns:a16="http://schemas.microsoft.com/office/drawing/2014/main" val="312205419"/>
                    </a:ext>
                  </a:extLst>
                </a:gridCol>
                <a:gridCol w="991191">
                  <a:extLst>
                    <a:ext uri="{9D8B030D-6E8A-4147-A177-3AD203B41FA5}">
                      <a16:colId xmlns:a16="http://schemas.microsoft.com/office/drawing/2014/main" val="51295116"/>
                    </a:ext>
                  </a:extLst>
                </a:gridCol>
              </a:tblGrid>
              <a:tr h="281356">
                <a:tc>
                  <a:txBody>
                    <a:bodyPr/>
                    <a:lstStyle/>
                    <a:p>
                      <a:pPr algn="ctr"/>
                      <a:r>
                        <a:rPr kumimoji="1" lang="ja-JP" altLang="en-US" sz="1300" dirty="0">
                          <a:latin typeface="Meiryo UI" panose="020B0604030504040204" pitchFamily="50" charset="-128"/>
                          <a:ea typeface="Meiryo UI" panose="020B0604030504040204" pitchFamily="50" charset="-128"/>
                        </a:rPr>
                        <a:t>分　野</a:t>
                      </a:r>
                    </a:p>
                  </a:txBody>
                  <a:tcPr marL="84406" marR="84406" marT="42204" marB="42204">
                    <a:lnB w="28575" cap="flat" cmpd="sng" algn="ctr">
                      <a:solidFill>
                        <a:schemeClr val="tx1"/>
                      </a:solidFill>
                      <a:prstDash val="solid"/>
                      <a:round/>
                      <a:headEnd type="none" w="med" len="med"/>
                      <a:tailEnd type="none" w="med" len="med"/>
                    </a:lnB>
                  </a:tcPr>
                </a:tc>
                <a:tc rowSpan="13">
                  <a:txBody>
                    <a:bodyPr/>
                    <a:lstStyle/>
                    <a:p>
                      <a:pPr algn="ctr"/>
                      <a:endParaRPr kumimoji="1" lang="ja-JP" altLang="en-US" sz="1300" dirty="0">
                        <a:latin typeface="Meiryo UI" panose="020B0604030504040204" pitchFamily="50" charset="-128"/>
                        <a:ea typeface="Meiryo UI" panose="020B0604030504040204" pitchFamily="50" charset="-128"/>
                      </a:endParaRPr>
                    </a:p>
                  </a:txBody>
                  <a:tcPr marL="84406" marR="84406" marT="42204" marB="42204">
                    <a:lnT w="12700" cmpd="sng">
                      <a:noFill/>
                    </a:lnT>
                    <a:lnB w="12700" cmpd="sng">
                      <a:noFill/>
                    </a:lnB>
                  </a:tcPr>
                </a:tc>
                <a:tc>
                  <a:txBody>
                    <a:bodyPr/>
                    <a:lstStyle/>
                    <a:p>
                      <a:pPr algn="ctr"/>
                      <a:r>
                        <a:rPr kumimoji="1" lang="ja-JP" altLang="en-US" sz="1300" dirty="0">
                          <a:latin typeface="Meiryo UI" panose="020B0604030504040204" pitchFamily="50" charset="-128"/>
                          <a:ea typeface="Meiryo UI" panose="020B0604030504040204" pitchFamily="50" charset="-128"/>
                        </a:rPr>
                        <a:t>産振機構</a:t>
                      </a:r>
                    </a:p>
                  </a:txBody>
                  <a:tcPr marL="84406" marR="84406" marT="42204" marB="42204">
                    <a:lnB w="28575" cap="flat" cmpd="sng" algn="ctr">
                      <a:solidFill>
                        <a:schemeClr val="tx1"/>
                      </a:solidFill>
                      <a:prstDash val="solid"/>
                      <a:round/>
                      <a:headEnd type="none" w="med" len="med"/>
                      <a:tailEnd type="none" w="med" len="med"/>
                    </a:lnB>
                  </a:tcPr>
                </a:tc>
                <a:tc>
                  <a:txBody>
                    <a:bodyPr/>
                    <a:lstStyle/>
                    <a:p>
                      <a:pPr algn="ctr"/>
                      <a:r>
                        <a:rPr kumimoji="1" lang="ja-JP" altLang="en-US" sz="1300" dirty="0">
                          <a:latin typeface="Meiryo UI" panose="020B0604030504040204" pitchFamily="50" charset="-128"/>
                          <a:ea typeface="Meiryo UI" panose="020B0604030504040204" pitchFamily="50" charset="-128"/>
                        </a:rPr>
                        <a:t>都市型Ｃ</a:t>
                      </a:r>
                    </a:p>
                  </a:txBody>
                  <a:tcPr marL="84406" marR="84406" marT="42204" marB="42204">
                    <a:lnB w="28575" cap="flat" cmpd="sng" algn="ctr">
                      <a:solidFill>
                        <a:schemeClr val="tx1"/>
                      </a:solidFill>
                      <a:prstDash val="solid"/>
                      <a:round/>
                      <a:headEnd type="none" w="med" len="med"/>
                      <a:tailEnd type="none" w="med" len="med"/>
                    </a:lnB>
                  </a:tcPr>
                </a:tc>
                <a:tc rowSpan="13">
                  <a:txBody>
                    <a:bodyPr/>
                    <a:lstStyle/>
                    <a:p>
                      <a:endParaRPr kumimoji="1" lang="en-US" altLang="ja-JP" sz="1300" dirty="0">
                        <a:latin typeface="Meiryo UI" panose="020B0604030504040204" pitchFamily="50" charset="-128"/>
                        <a:ea typeface="Meiryo UI" panose="020B0604030504040204" pitchFamily="50" charset="-128"/>
                      </a:endParaRPr>
                    </a:p>
                  </a:txBody>
                  <a:tcPr marL="84406" marR="84406" marT="42204" marB="42204">
                    <a:lnT w="12700" cmpd="sng">
                      <a:noFill/>
                    </a:lnT>
                    <a:lnB w="12700" cmpd="sng">
                      <a:noFill/>
                    </a:lnB>
                  </a:tcPr>
                </a:tc>
                <a:tc>
                  <a:txBody>
                    <a:bodyPr/>
                    <a:lstStyle/>
                    <a:p>
                      <a:pPr algn="ctr"/>
                      <a:r>
                        <a:rPr kumimoji="1" lang="ja-JP" altLang="en-US" sz="1300" dirty="0">
                          <a:latin typeface="Meiryo UI" panose="020B0604030504040204" pitchFamily="50" charset="-128"/>
                          <a:ea typeface="Meiryo UI" panose="020B0604030504040204" pitchFamily="50" charset="-128"/>
                        </a:rPr>
                        <a:t>新法人案</a:t>
                      </a:r>
                    </a:p>
                  </a:txBody>
                  <a:tcPr marL="84406" marR="84406" marT="42204" marB="42204">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9386043"/>
                  </a:ext>
                </a:extLst>
              </a:tr>
              <a:tr h="281356">
                <a:tc>
                  <a:txBody>
                    <a:bodyPr/>
                    <a:lstStyle/>
                    <a:p>
                      <a:r>
                        <a:rPr kumimoji="1" lang="ja-JP" altLang="en-US" sz="1300" dirty="0">
                          <a:latin typeface="Meiryo UI" panose="020B0604030504040204" pitchFamily="50" charset="-128"/>
                          <a:ea typeface="Meiryo UI" panose="020B0604030504040204" pitchFamily="50" charset="-128"/>
                        </a:rPr>
                        <a:t>①国際化支援</a:t>
                      </a:r>
                    </a:p>
                  </a:txBody>
                  <a:tcPr marL="84406" marR="84406" marT="42204" marB="42204">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vMerge="1">
                  <a:txBody>
                    <a:bodyPr/>
                    <a:lstStyle/>
                    <a:p>
                      <a:endParaRPr kumimoji="1" lang="ja-JP" altLang="en-US" sz="1400">
                        <a:latin typeface="Meiryo UI" panose="020B0604030504040204" pitchFamily="50" charset="-128"/>
                        <a:ea typeface="Meiryo UI" panose="020B0604030504040204" pitchFamily="50" charset="-128"/>
                      </a:endParaRPr>
                    </a:p>
                  </a:txBody>
                  <a:tcPr/>
                </a:tc>
                <a:tc>
                  <a:txBody>
                    <a:bodyPr/>
                    <a:lstStyle/>
                    <a:p>
                      <a:pPr algn="r"/>
                      <a:r>
                        <a:rPr kumimoji="1" lang="en-US" altLang="ja-JP" sz="1300" dirty="0">
                          <a:latin typeface="Meiryo UI" panose="020B0604030504040204" pitchFamily="50" charset="-128"/>
                          <a:ea typeface="Meiryo UI" panose="020B0604030504040204" pitchFamily="50" charset="-128"/>
                        </a:rPr>
                        <a:t>108</a:t>
                      </a:r>
                      <a:endParaRPr kumimoji="1" lang="ja-JP" altLang="en-US" sz="1300" dirty="0">
                        <a:latin typeface="Meiryo UI" panose="020B0604030504040204" pitchFamily="50" charset="-128"/>
                        <a:ea typeface="Meiryo UI" panose="020B0604030504040204" pitchFamily="50" charset="-128"/>
                      </a:endParaRPr>
                    </a:p>
                  </a:txBody>
                  <a:tcPr marL="84406" marR="84406" marT="42204" marB="42204">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r"/>
                      <a:r>
                        <a:rPr kumimoji="1" lang="en-US" altLang="ja-JP" sz="1300" dirty="0">
                          <a:latin typeface="Meiryo UI" panose="020B0604030504040204" pitchFamily="50" charset="-128"/>
                          <a:ea typeface="Meiryo UI" panose="020B0604030504040204" pitchFamily="50" charset="-128"/>
                        </a:rPr>
                        <a:t>3</a:t>
                      </a:r>
                      <a:endParaRPr kumimoji="1" lang="ja-JP" altLang="en-US" sz="1300" dirty="0">
                        <a:latin typeface="Meiryo UI" panose="020B0604030504040204" pitchFamily="50" charset="-128"/>
                        <a:ea typeface="Meiryo UI" panose="020B0604030504040204" pitchFamily="50" charset="-128"/>
                      </a:endParaRPr>
                    </a:p>
                  </a:txBody>
                  <a:tcPr marL="84406" marR="84406" marT="42204" marB="42204">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vMerge="1">
                  <a:txBody>
                    <a:bodyPr/>
                    <a:lstStyle/>
                    <a:p>
                      <a:endParaRPr kumimoji="1" lang="ja-JP" altLang="en-US" sz="1400">
                        <a:latin typeface="Meiryo UI" panose="020B0604030504040204" pitchFamily="50" charset="-128"/>
                        <a:ea typeface="Meiryo UI" panose="020B0604030504040204" pitchFamily="50" charset="-128"/>
                      </a:endParaRPr>
                    </a:p>
                  </a:txBody>
                  <a:tcPr/>
                </a:tc>
                <a:tc>
                  <a:txBody>
                    <a:bodyPr/>
                    <a:lstStyle/>
                    <a:p>
                      <a:pPr algn="r"/>
                      <a:r>
                        <a:rPr kumimoji="1" lang="en-US" altLang="ja-JP" sz="1300" dirty="0">
                          <a:solidFill>
                            <a:schemeClr val="tx1"/>
                          </a:solidFill>
                          <a:latin typeface="Meiryo UI" panose="020B0604030504040204" pitchFamily="50" charset="-128"/>
                          <a:ea typeface="Meiryo UI" panose="020B0604030504040204" pitchFamily="50" charset="-128"/>
                        </a:rPr>
                        <a:t>111</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510815111"/>
                  </a:ext>
                </a:extLst>
              </a:tr>
              <a:tr h="281356">
                <a:tc>
                  <a:txBody>
                    <a:bodyPr/>
                    <a:lstStyle/>
                    <a:p>
                      <a:r>
                        <a:rPr kumimoji="1" lang="ja-JP" altLang="en-US" sz="1300" dirty="0">
                          <a:latin typeface="Meiryo UI" panose="020B0604030504040204" pitchFamily="50" charset="-128"/>
                          <a:ea typeface="Meiryo UI" panose="020B0604030504040204" pitchFamily="50" charset="-128"/>
                        </a:rPr>
                        <a:t>②創業・ベンチャー支援</a:t>
                      </a: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vMerge="1">
                  <a:txBody>
                    <a:bodyPr/>
                    <a:lstStyle/>
                    <a:p>
                      <a:endParaRPr kumimoji="1" lang="ja-JP" altLang="en-US" sz="1400">
                        <a:latin typeface="Meiryo UI" panose="020B0604030504040204" pitchFamily="50" charset="-128"/>
                        <a:ea typeface="Meiryo UI" panose="020B0604030504040204" pitchFamily="50" charset="-128"/>
                      </a:endParaRPr>
                    </a:p>
                  </a:txBody>
                  <a:tcPr/>
                </a:tc>
                <a:tc>
                  <a:txBody>
                    <a:bodyPr/>
                    <a:lstStyle/>
                    <a:p>
                      <a:pPr algn="r"/>
                      <a:endParaRPr kumimoji="1" lang="ja-JP" altLang="en-US" sz="1300" dirty="0">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r"/>
                      <a:r>
                        <a:rPr kumimoji="1" lang="en-US" altLang="ja-JP" sz="1300" dirty="0">
                          <a:latin typeface="Meiryo UI" panose="020B0604030504040204" pitchFamily="50" charset="-128"/>
                          <a:ea typeface="Meiryo UI" panose="020B0604030504040204" pitchFamily="50" charset="-128"/>
                        </a:rPr>
                        <a:t>298</a:t>
                      </a:r>
                      <a:endParaRPr kumimoji="1" lang="ja-JP" altLang="en-US" sz="1300" dirty="0">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300" dirty="0">
                          <a:solidFill>
                            <a:schemeClr val="tx1"/>
                          </a:solidFill>
                          <a:latin typeface="Meiryo UI" panose="020B0604030504040204" pitchFamily="50" charset="-128"/>
                          <a:ea typeface="Meiryo UI" panose="020B0604030504040204" pitchFamily="50" charset="-128"/>
                        </a:rPr>
                        <a:t>298</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644922450"/>
                  </a:ext>
                </a:extLst>
              </a:tr>
              <a:tr h="281356">
                <a:tc>
                  <a:txBody>
                    <a:bodyPr/>
                    <a:lstStyle/>
                    <a:p>
                      <a:r>
                        <a:rPr kumimoji="1" lang="ja-JP" altLang="en-US" sz="1300" dirty="0">
                          <a:latin typeface="Meiryo UI" panose="020B0604030504040204" pitchFamily="50" charset="-128"/>
                          <a:ea typeface="Meiryo UI" panose="020B0604030504040204" pitchFamily="50" charset="-128"/>
                        </a:rPr>
                        <a:t>③事業承継支援</a:t>
                      </a: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vMerge="1">
                  <a:txBody>
                    <a:bodyPr/>
                    <a:lstStyle/>
                    <a:p>
                      <a:endParaRPr kumimoji="1" lang="ja-JP" altLang="en-US" sz="1400">
                        <a:latin typeface="Meiryo UI" panose="020B0604030504040204" pitchFamily="50" charset="-128"/>
                        <a:ea typeface="Meiryo UI" panose="020B0604030504040204" pitchFamily="50" charset="-128"/>
                      </a:endParaRPr>
                    </a:p>
                  </a:txBody>
                  <a:tcPr/>
                </a:tc>
                <a:tc>
                  <a:txBody>
                    <a:bodyPr/>
                    <a:lstStyle/>
                    <a:p>
                      <a:pPr algn="r"/>
                      <a:r>
                        <a:rPr kumimoji="1" lang="en-US" altLang="ja-JP" sz="1300" dirty="0">
                          <a:latin typeface="Meiryo UI" panose="020B0604030504040204" pitchFamily="50" charset="-128"/>
                          <a:ea typeface="Meiryo UI" panose="020B0604030504040204" pitchFamily="50" charset="-128"/>
                        </a:rPr>
                        <a:t>50</a:t>
                      </a:r>
                      <a:endParaRPr kumimoji="1" lang="ja-JP" altLang="en-US" sz="1300" dirty="0">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r"/>
                      <a:r>
                        <a:rPr kumimoji="1" lang="en-US" altLang="ja-JP" sz="1300" dirty="0">
                          <a:latin typeface="Meiryo UI" panose="020B0604030504040204" pitchFamily="50" charset="-128"/>
                          <a:ea typeface="Meiryo UI" panose="020B0604030504040204" pitchFamily="50" charset="-128"/>
                        </a:rPr>
                        <a:t>6</a:t>
                      </a:r>
                      <a:endParaRPr kumimoji="1" lang="ja-JP" altLang="en-US" sz="1300" dirty="0">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vMerge="1">
                  <a:txBody>
                    <a:bodyPr/>
                    <a:lstStyle/>
                    <a:p>
                      <a:endParaRPr kumimoji="1" lang="ja-JP" altLang="en-US"/>
                    </a:p>
                  </a:txBody>
                  <a:tcPr/>
                </a:tc>
                <a:tc>
                  <a:txBody>
                    <a:bodyPr/>
                    <a:lstStyle/>
                    <a:p>
                      <a:pPr algn="r"/>
                      <a:r>
                        <a:rPr kumimoji="1" lang="en-US" altLang="ja-JP" sz="1300" dirty="0">
                          <a:solidFill>
                            <a:schemeClr val="tx1"/>
                          </a:solidFill>
                          <a:latin typeface="Meiryo UI" panose="020B0604030504040204" pitchFamily="50" charset="-128"/>
                          <a:ea typeface="Meiryo UI" panose="020B0604030504040204" pitchFamily="50" charset="-128"/>
                        </a:rPr>
                        <a:t>56</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634157321"/>
                  </a:ext>
                </a:extLst>
              </a:tr>
              <a:tr h="281356">
                <a:tc>
                  <a:txBody>
                    <a:bodyPr/>
                    <a:lstStyle/>
                    <a:p>
                      <a:r>
                        <a:rPr kumimoji="1" lang="ja-JP" altLang="en-US" sz="1300" dirty="0">
                          <a:latin typeface="Meiryo UI" panose="020B0604030504040204" pitchFamily="50" charset="-128"/>
                          <a:ea typeface="Meiryo UI" panose="020B0604030504040204" pitchFamily="50" charset="-128"/>
                        </a:rPr>
                        <a:t>④経営基盤支援</a:t>
                      </a: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vMerge="1">
                  <a:txBody>
                    <a:bodyPr/>
                    <a:lstStyle/>
                    <a:p>
                      <a:endParaRPr kumimoji="1" lang="ja-JP" altLang="en-US" sz="1400">
                        <a:latin typeface="Meiryo UI" panose="020B0604030504040204" pitchFamily="50" charset="-128"/>
                        <a:ea typeface="Meiryo UI" panose="020B0604030504040204" pitchFamily="50" charset="-128"/>
                      </a:endParaRPr>
                    </a:p>
                  </a:txBody>
                  <a:tcPr/>
                </a:tc>
                <a:tc>
                  <a:txBody>
                    <a:bodyPr/>
                    <a:lstStyle/>
                    <a:p>
                      <a:pPr algn="r"/>
                      <a:r>
                        <a:rPr kumimoji="1" lang="en-US" altLang="ja-JP" sz="1300" dirty="0">
                          <a:latin typeface="Meiryo UI" panose="020B0604030504040204" pitchFamily="50" charset="-128"/>
                          <a:ea typeface="Meiryo UI" panose="020B0604030504040204" pitchFamily="50" charset="-128"/>
                        </a:rPr>
                        <a:t>299</a:t>
                      </a:r>
                      <a:endParaRPr kumimoji="1" lang="ja-JP" altLang="en-US" sz="1300" dirty="0">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kumimoji="1" lang="en-US" altLang="ja-JP" sz="1300" dirty="0">
                          <a:latin typeface="Meiryo UI" panose="020B0604030504040204" pitchFamily="50" charset="-128"/>
                          <a:ea typeface="Meiryo UI" panose="020B0604030504040204" pitchFamily="50" charset="-128"/>
                        </a:rPr>
                        <a:t>275</a:t>
                      </a:r>
                      <a:endParaRPr kumimoji="1" lang="ja-JP" altLang="en-US" sz="1300" dirty="0">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vMerge="1">
                  <a:txBody>
                    <a:bodyPr/>
                    <a:lstStyle/>
                    <a:p>
                      <a:endParaRPr kumimoji="1" lang="ja-JP" altLang="en-US"/>
                    </a:p>
                  </a:txBody>
                  <a:tcPr/>
                </a:tc>
                <a:tc>
                  <a:txBody>
                    <a:bodyPr/>
                    <a:lstStyle/>
                    <a:p>
                      <a:pPr algn="r"/>
                      <a:r>
                        <a:rPr kumimoji="1" lang="en-US" altLang="ja-JP" sz="1300" dirty="0">
                          <a:solidFill>
                            <a:schemeClr val="tx1"/>
                          </a:solidFill>
                          <a:latin typeface="Meiryo UI" panose="020B0604030504040204" pitchFamily="50" charset="-128"/>
                          <a:ea typeface="Meiryo UI" panose="020B0604030504040204" pitchFamily="50" charset="-128"/>
                        </a:rPr>
                        <a:t>574</a:t>
                      </a: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040728710"/>
                  </a:ext>
                </a:extLst>
              </a:tr>
              <a:tr h="281356">
                <a:tc>
                  <a:txBody>
                    <a:bodyPr/>
                    <a:lstStyle/>
                    <a:p>
                      <a:r>
                        <a:rPr kumimoji="1" lang="ja-JP" altLang="en-US" sz="1300" dirty="0">
                          <a:latin typeface="Meiryo UI" panose="020B0604030504040204" pitchFamily="50" charset="-128"/>
                          <a:ea typeface="Meiryo UI" panose="020B0604030504040204" pitchFamily="50" charset="-128"/>
                        </a:rPr>
                        <a:t>⑤経営革新支援</a:t>
                      </a: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vMerge="1">
                  <a:txBody>
                    <a:bodyPr/>
                    <a:lstStyle/>
                    <a:p>
                      <a:endParaRPr kumimoji="1" lang="ja-JP" altLang="en-US" sz="1400">
                        <a:latin typeface="Meiryo UI" panose="020B0604030504040204" pitchFamily="50" charset="-128"/>
                        <a:ea typeface="Meiryo UI" panose="020B0604030504040204" pitchFamily="50" charset="-128"/>
                      </a:endParaRPr>
                    </a:p>
                  </a:txBody>
                  <a:tcPr/>
                </a:tc>
                <a:tc>
                  <a:txBody>
                    <a:bodyPr/>
                    <a:lstStyle/>
                    <a:p>
                      <a:pPr algn="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kumimoji="1" lang="en-US" altLang="ja-JP" sz="1300" dirty="0">
                          <a:solidFill>
                            <a:schemeClr val="tx1"/>
                          </a:solidFill>
                          <a:latin typeface="Meiryo UI" panose="020B0604030504040204" pitchFamily="50" charset="-128"/>
                          <a:ea typeface="Meiryo UI" panose="020B0604030504040204" pitchFamily="50" charset="-128"/>
                        </a:rPr>
                        <a:t>166</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vMerge="1">
                  <a:txBody>
                    <a:bodyPr/>
                    <a:lstStyle/>
                    <a:p>
                      <a:endParaRPr kumimoji="1" lang="ja-JP" altLang="en-US"/>
                    </a:p>
                  </a:txBody>
                  <a:tcPr/>
                </a:tc>
                <a:tc>
                  <a:txBody>
                    <a:bodyPr/>
                    <a:lstStyle/>
                    <a:p>
                      <a:pPr algn="r"/>
                      <a:r>
                        <a:rPr kumimoji="1" lang="en-US" altLang="ja-JP" sz="1300" dirty="0">
                          <a:solidFill>
                            <a:schemeClr val="tx1"/>
                          </a:solidFill>
                          <a:latin typeface="Meiryo UI" panose="020B0604030504040204" pitchFamily="50" charset="-128"/>
                          <a:ea typeface="Meiryo UI" panose="020B0604030504040204" pitchFamily="50" charset="-128"/>
                        </a:rPr>
                        <a:t>166</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61830936"/>
                  </a:ext>
                </a:extLst>
              </a:tr>
              <a:tr h="281356">
                <a:tc>
                  <a:txBody>
                    <a:bodyPr/>
                    <a:lstStyle/>
                    <a:p>
                      <a:r>
                        <a:rPr kumimoji="1" lang="ja-JP" altLang="en-US" sz="1300" dirty="0">
                          <a:latin typeface="Meiryo UI" panose="020B0604030504040204" pitchFamily="50" charset="-128"/>
                          <a:ea typeface="Meiryo UI" panose="020B0604030504040204" pitchFamily="50" charset="-128"/>
                        </a:rPr>
                        <a:t>⑥人材戦略支援</a:t>
                      </a: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algn="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r"/>
                      <a:r>
                        <a:rPr kumimoji="1" lang="en-US" altLang="ja-JP" sz="1300" dirty="0">
                          <a:solidFill>
                            <a:schemeClr val="tx1"/>
                          </a:solidFill>
                          <a:latin typeface="Meiryo UI" panose="020B0604030504040204" pitchFamily="50" charset="-128"/>
                          <a:ea typeface="Meiryo UI" panose="020B0604030504040204" pitchFamily="50" charset="-128"/>
                        </a:rPr>
                        <a:t>101</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300" dirty="0">
                          <a:solidFill>
                            <a:schemeClr val="tx1"/>
                          </a:solidFill>
                          <a:latin typeface="Meiryo UI" panose="020B0604030504040204" pitchFamily="50" charset="-128"/>
                          <a:ea typeface="Meiryo UI" panose="020B0604030504040204" pitchFamily="50" charset="-128"/>
                        </a:rPr>
                        <a:t>101</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416143094"/>
                  </a:ext>
                </a:extLst>
              </a:tr>
              <a:tr h="281356">
                <a:tc>
                  <a:txBody>
                    <a:bodyPr/>
                    <a:lstStyle/>
                    <a:p>
                      <a:r>
                        <a:rPr kumimoji="1" lang="ja-JP" altLang="en-US" sz="1300" dirty="0">
                          <a:latin typeface="Meiryo UI" panose="020B0604030504040204" pitchFamily="50" charset="-128"/>
                          <a:ea typeface="Meiryo UI" panose="020B0604030504040204" pitchFamily="50" charset="-128"/>
                        </a:rPr>
                        <a:t>⑦その他</a:t>
                      </a:r>
                      <a:endParaRPr kumimoji="1" lang="en-US" altLang="ja-JP" sz="1300" dirty="0">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noFill/>
                  </a:tcPr>
                </a:tc>
                <a:tc vMerge="1">
                  <a:txBody>
                    <a:bodyPr/>
                    <a:lstStyle/>
                    <a:p>
                      <a:endParaRPr kumimoji="1" lang="ja-JP" altLang="en-US"/>
                    </a:p>
                  </a:txBody>
                  <a:tcPr/>
                </a:tc>
                <a:tc>
                  <a:txBody>
                    <a:bodyPr/>
                    <a:lstStyle/>
                    <a:p>
                      <a:pPr algn="r"/>
                      <a:r>
                        <a:rPr kumimoji="1" lang="en-US" altLang="ja-JP" sz="1300" dirty="0">
                          <a:solidFill>
                            <a:schemeClr val="tx1"/>
                          </a:solidFill>
                          <a:latin typeface="Meiryo UI" panose="020B0604030504040204" pitchFamily="50" charset="-128"/>
                          <a:ea typeface="Meiryo UI" panose="020B0604030504040204" pitchFamily="50" charset="-128"/>
                        </a:rPr>
                        <a:t>43</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noFill/>
                  </a:tcPr>
                </a:tc>
                <a:tc>
                  <a:txBody>
                    <a:bodyPr/>
                    <a:lstStyle/>
                    <a:p>
                      <a:pPr algn="r"/>
                      <a:r>
                        <a:rPr kumimoji="1" lang="en-US" altLang="ja-JP" sz="1300" dirty="0">
                          <a:solidFill>
                            <a:schemeClr val="tx1"/>
                          </a:solidFill>
                          <a:latin typeface="Meiryo UI" panose="020B0604030504040204" pitchFamily="50" charset="-128"/>
                          <a:ea typeface="Meiryo UI" panose="020B0604030504040204" pitchFamily="50" charset="-128"/>
                        </a:rPr>
                        <a:t>2</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noFill/>
                  </a:tcPr>
                </a:tc>
                <a:tc vMerge="1">
                  <a:txBody>
                    <a:bodyPr/>
                    <a:lstStyle/>
                    <a:p>
                      <a:endParaRPr kumimoji="1" lang="ja-JP" altLang="en-US"/>
                    </a:p>
                  </a:txBody>
                  <a:tcPr/>
                </a:tc>
                <a:tc>
                  <a:txBody>
                    <a:bodyPr/>
                    <a:lstStyle/>
                    <a:p>
                      <a:pPr algn="r"/>
                      <a:r>
                        <a:rPr kumimoji="1" lang="en-US" altLang="ja-JP" sz="1300" dirty="0">
                          <a:solidFill>
                            <a:schemeClr val="tx1"/>
                          </a:solidFill>
                          <a:latin typeface="Meiryo UI" panose="020B0604030504040204" pitchFamily="50" charset="-128"/>
                          <a:ea typeface="Meiryo UI" panose="020B0604030504040204" pitchFamily="50" charset="-128"/>
                        </a:rPr>
                        <a:t>45</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lnT w="12700"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10007"/>
                  </a:ext>
                </a:extLst>
              </a:tr>
              <a:tr h="281356">
                <a:tc>
                  <a:txBody>
                    <a:bodyPr/>
                    <a:lstStyle/>
                    <a:p>
                      <a:pPr algn="ctr"/>
                      <a:r>
                        <a:rPr kumimoji="1" lang="ja-JP" altLang="en-US" sz="1300" b="1" dirty="0">
                          <a:latin typeface="Meiryo UI" panose="020B0604030504040204" pitchFamily="50" charset="-128"/>
                          <a:ea typeface="Meiryo UI" panose="020B0604030504040204" pitchFamily="50" charset="-128"/>
                        </a:rPr>
                        <a:t>小　計</a:t>
                      </a:r>
                    </a:p>
                  </a:txBody>
                  <a:tcPr marL="84406" marR="84406" marT="42204" marB="42204">
                    <a:noFill/>
                  </a:tcPr>
                </a:tc>
                <a:tc vMerge="1">
                  <a:txBody>
                    <a:bodyPr/>
                    <a:lstStyle/>
                    <a:p>
                      <a:endParaRPr kumimoji="1" lang="ja-JP" altLang="en-US"/>
                    </a:p>
                  </a:txBody>
                  <a:tcPr/>
                </a:tc>
                <a:tc>
                  <a:txBody>
                    <a:bodyPr/>
                    <a:lstStyle/>
                    <a:p>
                      <a:pPr algn="r"/>
                      <a:r>
                        <a:rPr kumimoji="1" lang="en-US" altLang="ja-JP" sz="1300" b="1" dirty="0">
                          <a:solidFill>
                            <a:schemeClr val="tx1"/>
                          </a:solidFill>
                          <a:latin typeface="Meiryo UI" panose="020B0604030504040204" pitchFamily="50" charset="-128"/>
                          <a:ea typeface="Meiryo UI" panose="020B0604030504040204" pitchFamily="50" charset="-128"/>
                        </a:rPr>
                        <a:t>500</a:t>
                      </a:r>
                      <a:endParaRPr kumimoji="1" lang="ja-JP" altLang="en-US" sz="1300" b="1" dirty="0">
                        <a:solidFill>
                          <a:schemeClr val="tx1"/>
                        </a:solidFill>
                        <a:latin typeface="Meiryo UI" panose="020B0604030504040204" pitchFamily="50" charset="-128"/>
                        <a:ea typeface="Meiryo UI" panose="020B0604030504040204" pitchFamily="50" charset="-128"/>
                      </a:endParaRPr>
                    </a:p>
                  </a:txBody>
                  <a:tcPr marL="84406" marR="84406" marT="42204" marB="42204">
                    <a:noFill/>
                  </a:tcPr>
                </a:tc>
                <a:tc>
                  <a:txBody>
                    <a:bodyPr/>
                    <a:lstStyle/>
                    <a:p>
                      <a:pPr algn="r"/>
                      <a:r>
                        <a:rPr kumimoji="1" lang="en-US" altLang="ja-JP" sz="1300" b="1" dirty="0">
                          <a:solidFill>
                            <a:schemeClr val="tx1"/>
                          </a:solidFill>
                          <a:latin typeface="Meiryo UI" panose="020B0604030504040204" pitchFamily="50" charset="-128"/>
                          <a:ea typeface="Meiryo UI" panose="020B0604030504040204" pitchFamily="50" charset="-128"/>
                        </a:rPr>
                        <a:t>851</a:t>
                      </a:r>
                      <a:endParaRPr kumimoji="1" lang="ja-JP" altLang="en-US" sz="1300" b="1" dirty="0">
                        <a:solidFill>
                          <a:schemeClr val="tx1"/>
                        </a:solidFill>
                        <a:latin typeface="Meiryo UI" panose="020B0604030504040204" pitchFamily="50" charset="-128"/>
                        <a:ea typeface="Meiryo UI" panose="020B0604030504040204" pitchFamily="50" charset="-128"/>
                      </a:endParaRPr>
                    </a:p>
                  </a:txBody>
                  <a:tcPr marL="84406" marR="84406" marT="42204" marB="42204">
                    <a:noFill/>
                  </a:tcPr>
                </a:tc>
                <a:tc vMerge="1">
                  <a:txBody>
                    <a:bodyPr/>
                    <a:lstStyle/>
                    <a:p>
                      <a:endParaRPr kumimoji="1" lang="ja-JP" altLang="en-US"/>
                    </a:p>
                  </a:txBody>
                  <a:tcPr/>
                </a:tc>
                <a:tc>
                  <a:txBody>
                    <a:bodyPr/>
                    <a:lstStyle/>
                    <a:p>
                      <a:pPr algn="r"/>
                      <a:r>
                        <a:rPr kumimoji="1" lang="en-US" altLang="ja-JP" sz="1300" b="1" dirty="0">
                          <a:solidFill>
                            <a:schemeClr val="tx1"/>
                          </a:solidFill>
                          <a:latin typeface="Meiryo UI" panose="020B0604030504040204" pitchFamily="50" charset="-128"/>
                          <a:ea typeface="Meiryo UI" panose="020B0604030504040204" pitchFamily="50" charset="-128"/>
                        </a:rPr>
                        <a:t>1,351</a:t>
                      </a:r>
                      <a:endParaRPr kumimoji="1" lang="ja-JP" altLang="en-US" sz="1300" b="1" dirty="0">
                        <a:solidFill>
                          <a:schemeClr val="tx1"/>
                        </a:solidFill>
                        <a:latin typeface="Meiryo UI" panose="020B0604030504040204" pitchFamily="50" charset="-128"/>
                        <a:ea typeface="Meiryo UI" panose="020B0604030504040204" pitchFamily="50" charset="-128"/>
                      </a:endParaRPr>
                    </a:p>
                  </a:txBody>
                  <a:tcPr marL="84406" marR="84406" marT="42204" marB="42204">
                    <a:noFill/>
                  </a:tcPr>
                </a:tc>
                <a:extLst>
                  <a:ext uri="{0D108BD9-81ED-4DB2-BD59-A6C34878D82A}">
                    <a16:rowId xmlns:a16="http://schemas.microsoft.com/office/drawing/2014/main" val="10008"/>
                  </a:ext>
                </a:extLst>
              </a:tr>
              <a:tr h="126610">
                <a:tc>
                  <a:txBody>
                    <a:bodyPr/>
                    <a:lstStyle/>
                    <a:p>
                      <a:endParaRPr kumimoji="1" lang="ja-JP" altLang="en-US" sz="200" dirty="0">
                        <a:latin typeface="Meiryo UI" panose="020B0604030504040204" pitchFamily="50" charset="-128"/>
                        <a:ea typeface="Meiryo UI" panose="020B0604030504040204" pitchFamily="50" charset="-128"/>
                      </a:endParaRPr>
                    </a:p>
                  </a:txBody>
                  <a:tcPr marL="84406" marR="84406" marT="42204" marB="42204">
                    <a:lnL w="12700" cmpd="sng">
                      <a:noFill/>
                    </a:lnL>
                    <a:lnR w="12700" cmpd="sng">
                      <a:noFill/>
                    </a:lnR>
                    <a:noFill/>
                  </a:tcPr>
                </a:tc>
                <a:tc vMerge="1">
                  <a:txBody>
                    <a:bodyPr/>
                    <a:lstStyle/>
                    <a:p>
                      <a:endParaRPr kumimoji="1" lang="ja-JP" altLang="en-US"/>
                    </a:p>
                  </a:txBody>
                  <a:tcPr/>
                </a:tc>
                <a:tc gridSpan="2">
                  <a:txBody>
                    <a:bodyPr/>
                    <a:lstStyle/>
                    <a:p>
                      <a:pPr algn="r"/>
                      <a:endParaRPr kumimoji="1" lang="ja-JP" altLang="en-US" sz="200" dirty="0">
                        <a:solidFill>
                          <a:schemeClr val="tx1"/>
                        </a:solidFill>
                        <a:latin typeface="Meiryo UI" panose="020B0604030504040204" pitchFamily="50" charset="-128"/>
                        <a:ea typeface="Meiryo UI" panose="020B0604030504040204" pitchFamily="50" charset="-128"/>
                      </a:endParaRPr>
                    </a:p>
                  </a:txBody>
                  <a:tcPr marL="84406" marR="84406" marT="42204" marB="42204">
                    <a:lnL w="12700" cmpd="sng">
                      <a:noFill/>
                    </a:lnL>
                    <a:lnR w="12700" cmpd="sng">
                      <a:noFill/>
                    </a:lnR>
                    <a:noFill/>
                  </a:tcPr>
                </a:tc>
                <a:tc hMerge="1">
                  <a:txBody>
                    <a:bodyPr/>
                    <a:lstStyle/>
                    <a:p>
                      <a:pPr algn="r"/>
                      <a:endParaRPr kumimoji="1" lang="ja-JP" altLang="en-US" sz="1400" dirty="0">
                        <a:latin typeface="Meiryo UI" panose="020B0604030504040204" pitchFamily="50" charset="-128"/>
                        <a:ea typeface="Meiryo UI" panose="020B0604030504040204" pitchFamily="50" charset="-128"/>
                      </a:endParaRPr>
                    </a:p>
                  </a:txBody>
                  <a:tcPr>
                    <a:noFill/>
                  </a:tcPr>
                </a:tc>
                <a:tc vMerge="1">
                  <a:txBody>
                    <a:bodyPr/>
                    <a:lstStyle/>
                    <a:p>
                      <a:endParaRPr kumimoji="1" lang="ja-JP" altLang="en-US"/>
                    </a:p>
                  </a:txBody>
                  <a:tcPr/>
                </a:tc>
                <a:tc>
                  <a:txBody>
                    <a:bodyPr/>
                    <a:lstStyle/>
                    <a:p>
                      <a:pPr algn="r"/>
                      <a:endParaRPr kumimoji="1" lang="ja-JP" altLang="en-US" sz="200" dirty="0">
                        <a:solidFill>
                          <a:schemeClr val="tx1"/>
                        </a:solidFill>
                        <a:latin typeface="Meiryo UI" panose="020B0604030504040204" pitchFamily="50" charset="-128"/>
                        <a:ea typeface="Meiryo UI" panose="020B0604030504040204" pitchFamily="50" charset="-128"/>
                      </a:endParaRPr>
                    </a:p>
                  </a:txBody>
                  <a:tcPr marL="84406" marR="84406" marT="42204" marB="42204">
                    <a:lnL w="12700" cmpd="sng">
                      <a:noFill/>
                    </a:lnL>
                    <a:lnR w="12700" cmpd="sng">
                      <a:noFill/>
                    </a:lnR>
                    <a:noFill/>
                  </a:tcPr>
                </a:tc>
                <a:extLst>
                  <a:ext uri="{0D108BD9-81ED-4DB2-BD59-A6C34878D82A}">
                    <a16:rowId xmlns:a16="http://schemas.microsoft.com/office/drawing/2014/main" val="10009"/>
                  </a:ext>
                </a:extLst>
              </a:tr>
              <a:tr h="281356">
                <a:tc>
                  <a:txBody>
                    <a:bodyPr/>
                    <a:lstStyle/>
                    <a:p>
                      <a:r>
                        <a:rPr kumimoji="1" lang="ja-JP" altLang="en-US" sz="1300" dirty="0">
                          <a:latin typeface="Meiryo UI" panose="020B0604030504040204" pitchFamily="50" charset="-128"/>
                          <a:ea typeface="Meiryo UI" panose="020B0604030504040204" pitchFamily="50" charset="-128"/>
                        </a:rPr>
                        <a:t>⑦設備貸与・資金支援</a:t>
                      </a:r>
                    </a:p>
                  </a:txBody>
                  <a:tcPr marL="84406" marR="84406" marT="42204" marB="42204">
                    <a:noFill/>
                  </a:tcPr>
                </a:tc>
                <a:tc vMerge="1">
                  <a:txBody>
                    <a:bodyPr/>
                    <a:lstStyle/>
                    <a:p>
                      <a:endParaRPr kumimoji="1" lang="ja-JP" altLang="en-US" sz="1400">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algn="r"/>
                      <a:r>
                        <a:rPr kumimoji="1" lang="en-US" altLang="ja-JP" sz="1300" dirty="0">
                          <a:solidFill>
                            <a:schemeClr val="tx1"/>
                          </a:solidFill>
                          <a:latin typeface="Meiryo UI" panose="020B0604030504040204" pitchFamily="50" charset="-128"/>
                          <a:ea typeface="Meiryo UI" panose="020B0604030504040204" pitchFamily="50" charset="-128"/>
                        </a:rPr>
                        <a:t>2,287</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noFill/>
                  </a:tcPr>
                </a:tc>
                <a:tc>
                  <a:txBody>
                    <a:bodyPr/>
                    <a:lstStyle/>
                    <a:p>
                      <a:pPr algn="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noFill/>
                  </a:tcPr>
                </a:tc>
                <a:tc vMerge="1">
                  <a:txBody>
                    <a:bodyPr/>
                    <a:lstStyle/>
                    <a:p>
                      <a:endParaRPr kumimoji="1" lang="ja-JP" altLang="en-US" sz="1400">
                        <a:latin typeface="Meiryo UI" panose="020B0604030504040204" pitchFamily="50" charset="-128"/>
                        <a:ea typeface="Meiryo UI" panose="020B0604030504040204" pitchFamily="50" charset="-128"/>
                      </a:endParaRPr>
                    </a:p>
                  </a:txBody>
                  <a:tcPr/>
                </a:tc>
                <a:tc>
                  <a:txBody>
                    <a:bodyPr/>
                    <a:lstStyle/>
                    <a:p>
                      <a:pPr algn="r"/>
                      <a:r>
                        <a:rPr kumimoji="1" lang="en-US" altLang="ja-JP" sz="1300" dirty="0">
                          <a:solidFill>
                            <a:schemeClr val="tx1"/>
                          </a:solidFill>
                          <a:latin typeface="Meiryo UI" panose="020B0604030504040204" pitchFamily="50" charset="-128"/>
                          <a:ea typeface="Meiryo UI" panose="020B0604030504040204" pitchFamily="50" charset="-128"/>
                        </a:rPr>
                        <a:t>2,287</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noFill/>
                  </a:tcPr>
                </a:tc>
                <a:extLst>
                  <a:ext uri="{0D108BD9-81ED-4DB2-BD59-A6C34878D82A}">
                    <a16:rowId xmlns:a16="http://schemas.microsoft.com/office/drawing/2014/main" val="2352552114"/>
                  </a:ext>
                </a:extLst>
              </a:tr>
              <a:tr h="126610">
                <a:tc>
                  <a:txBody>
                    <a:bodyPr/>
                    <a:lstStyle/>
                    <a:p>
                      <a:endParaRPr kumimoji="1" lang="ja-JP" altLang="en-US" sz="200" dirty="0">
                        <a:latin typeface="Meiryo UI" panose="020B0604030504040204" pitchFamily="50" charset="-128"/>
                        <a:ea typeface="Meiryo UI" panose="020B0604030504040204" pitchFamily="50" charset="-128"/>
                      </a:endParaRPr>
                    </a:p>
                  </a:txBody>
                  <a:tcPr marL="84406" marR="84406" marT="42204" marB="42204">
                    <a:lnL w="12700" cmpd="sng">
                      <a:noFill/>
                    </a:lnL>
                    <a:lnR w="12700" cmpd="sng">
                      <a:noFill/>
                    </a:lnR>
                    <a:noFill/>
                  </a:tcPr>
                </a:tc>
                <a:tc vMerge="1">
                  <a:txBody>
                    <a:bodyPr/>
                    <a:lstStyle/>
                    <a:p>
                      <a:endParaRPr kumimoji="1" lang="ja-JP" altLang="en-US"/>
                    </a:p>
                  </a:txBody>
                  <a:tcPr/>
                </a:tc>
                <a:tc gridSpan="2">
                  <a:txBody>
                    <a:bodyPr/>
                    <a:lstStyle/>
                    <a:p>
                      <a:pPr algn="r"/>
                      <a:endParaRPr kumimoji="1" lang="ja-JP" altLang="en-US" sz="200" dirty="0">
                        <a:solidFill>
                          <a:schemeClr val="tx1"/>
                        </a:solidFill>
                        <a:latin typeface="Meiryo UI" panose="020B0604030504040204" pitchFamily="50" charset="-128"/>
                        <a:ea typeface="Meiryo UI" panose="020B0604030504040204" pitchFamily="50" charset="-128"/>
                      </a:endParaRPr>
                    </a:p>
                  </a:txBody>
                  <a:tcPr marL="84406" marR="84406" marT="42204" marB="42204">
                    <a:lnL w="12700" cmpd="sng">
                      <a:noFill/>
                    </a:lnL>
                    <a:lnR w="12700" cmpd="sng">
                      <a:noFill/>
                    </a:lnR>
                    <a:noFill/>
                  </a:tcPr>
                </a:tc>
                <a:tc hMerge="1">
                  <a:txBody>
                    <a:bodyPr/>
                    <a:lstStyle/>
                    <a:p>
                      <a:pPr algn="r"/>
                      <a:endParaRPr kumimoji="1" lang="ja-JP" altLang="en-US" sz="1400" dirty="0">
                        <a:latin typeface="Meiryo UI" panose="020B0604030504040204" pitchFamily="50" charset="-128"/>
                        <a:ea typeface="Meiryo UI" panose="020B0604030504040204" pitchFamily="50" charset="-128"/>
                      </a:endParaRPr>
                    </a:p>
                  </a:txBody>
                  <a:tcPr>
                    <a:noFill/>
                  </a:tcPr>
                </a:tc>
                <a:tc vMerge="1">
                  <a:txBody>
                    <a:bodyPr/>
                    <a:lstStyle/>
                    <a:p>
                      <a:endParaRPr kumimoji="1" lang="ja-JP" altLang="en-US"/>
                    </a:p>
                  </a:txBody>
                  <a:tcPr/>
                </a:tc>
                <a:tc>
                  <a:txBody>
                    <a:bodyPr/>
                    <a:lstStyle/>
                    <a:p>
                      <a:pPr algn="r"/>
                      <a:endParaRPr kumimoji="1" lang="ja-JP" altLang="en-US" sz="200" dirty="0">
                        <a:solidFill>
                          <a:schemeClr val="tx1"/>
                        </a:solidFill>
                        <a:latin typeface="Meiryo UI" panose="020B0604030504040204" pitchFamily="50" charset="-128"/>
                        <a:ea typeface="Meiryo UI" panose="020B0604030504040204" pitchFamily="50" charset="-128"/>
                      </a:endParaRPr>
                    </a:p>
                  </a:txBody>
                  <a:tcPr marL="84406" marR="84406" marT="42204" marB="42204">
                    <a:lnL w="12700" cmpd="sng">
                      <a:noFill/>
                    </a:lnL>
                    <a:lnR w="12700" cmpd="sng">
                      <a:noFill/>
                    </a:lnR>
                    <a:noFill/>
                  </a:tcPr>
                </a:tc>
                <a:extLst>
                  <a:ext uri="{0D108BD9-81ED-4DB2-BD59-A6C34878D82A}">
                    <a16:rowId xmlns:a16="http://schemas.microsoft.com/office/drawing/2014/main" val="10011"/>
                  </a:ext>
                </a:extLst>
              </a:tr>
              <a:tr h="281356">
                <a:tc>
                  <a:txBody>
                    <a:bodyPr/>
                    <a:lstStyle/>
                    <a:p>
                      <a:r>
                        <a:rPr kumimoji="1" lang="ja-JP" altLang="en-US" sz="1300" dirty="0">
                          <a:latin typeface="Meiryo UI" panose="020B0604030504040204" pitchFamily="50" charset="-128"/>
                          <a:ea typeface="Meiryo UI" panose="020B0604030504040204" pitchFamily="50" charset="-128"/>
                        </a:rPr>
                        <a:t>⑧施設サービス</a:t>
                      </a:r>
                    </a:p>
                  </a:txBody>
                  <a:tcPr marL="84406" marR="84406" marT="42204" marB="42204">
                    <a:lnB w="12700" cap="flat" cmpd="sng" algn="ctr">
                      <a:solidFill>
                        <a:schemeClr val="tx1"/>
                      </a:solidFill>
                      <a:prstDash val="solid"/>
                      <a:round/>
                      <a:headEnd type="none" w="med" len="med"/>
                      <a:tailEnd type="none" w="med" len="med"/>
                    </a:lnB>
                    <a:noFill/>
                  </a:tcPr>
                </a:tc>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a:txBody>
                    <a:bodyPr/>
                    <a:lstStyle/>
                    <a:p>
                      <a:pPr algn="r"/>
                      <a:r>
                        <a:rPr kumimoji="1" lang="en-US" altLang="ja-JP" sz="1300" dirty="0">
                          <a:solidFill>
                            <a:schemeClr val="tx1"/>
                          </a:solidFill>
                          <a:latin typeface="Meiryo UI" panose="020B0604030504040204" pitchFamily="50" charset="-128"/>
                          <a:ea typeface="Meiryo UI" panose="020B0604030504040204" pitchFamily="50" charset="-128"/>
                        </a:rPr>
                        <a:t>748</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lnB w="12700" cap="flat" cmpd="sng" algn="ctr">
                      <a:solidFill>
                        <a:schemeClr val="tx1"/>
                      </a:solidFill>
                      <a:prstDash val="solid"/>
                      <a:round/>
                      <a:headEnd type="none" w="med" len="med"/>
                      <a:tailEnd type="none" w="med" len="med"/>
                    </a:lnB>
                    <a:noFill/>
                  </a:tcPr>
                </a:tc>
                <a:tc>
                  <a:txBody>
                    <a:bodyPr/>
                    <a:lstStyle/>
                    <a:p>
                      <a:pPr algn="r"/>
                      <a:r>
                        <a:rPr kumimoji="1" lang="en-US" altLang="ja-JP" sz="1300" dirty="0">
                          <a:solidFill>
                            <a:schemeClr val="tx1"/>
                          </a:solidFill>
                          <a:latin typeface="Meiryo UI" panose="020B0604030504040204" pitchFamily="50" charset="-128"/>
                          <a:ea typeface="Meiryo UI" panose="020B0604030504040204" pitchFamily="50" charset="-128"/>
                        </a:rPr>
                        <a:t>324</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lnB w="12700" cap="flat" cmpd="sng" algn="ctr">
                      <a:solidFill>
                        <a:schemeClr val="tx1"/>
                      </a:solidFill>
                      <a:prstDash val="solid"/>
                      <a:round/>
                      <a:headEnd type="none" w="med" len="med"/>
                      <a:tailEnd type="none" w="med" len="med"/>
                    </a:lnB>
                    <a:noFill/>
                  </a:tcPr>
                </a:tc>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300" dirty="0">
                          <a:solidFill>
                            <a:schemeClr val="tx1"/>
                          </a:solidFill>
                          <a:latin typeface="Meiryo UI" panose="020B0604030504040204" pitchFamily="50" charset="-128"/>
                          <a:ea typeface="Meiryo UI" panose="020B0604030504040204" pitchFamily="50" charset="-128"/>
                        </a:rPr>
                        <a:t>1,072</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4" marB="42204">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0988729"/>
                  </a:ext>
                </a:extLst>
              </a:tr>
              <a:tr h="126610">
                <a:tc gridSpan="6">
                  <a:txBody>
                    <a:bodyPr/>
                    <a:lstStyle/>
                    <a:p>
                      <a:endParaRPr kumimoji="1" lang="ja-JP" altLang="en-US" sz="200" dirty="0">
                        <a:solidFill>
                          <a:schemeClr val="tx1"/>
                        </a:solidFill>
                        <a:latin typeface="Meiryo UI" panose="020B0604030504040204" pitchFamily="50" charset="-128"/>
                        <a:ea typeface="Meiryo UI" panose="020B0604030504040204" pitchFamily="50" charset="-128"/>
                      </a:endParaRPr>
                    </a:p>
                  </a:txBody>
                  <a:tcPr marL="84406" marR="84406" marT="42204" marB="42204">
                    <a:lnL w="12700" cmpd="sng">
                      <a:noFill/>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lnT w="12700" cmpd="sng">
                      <a:noFill/>
                    </a:lnT>
                    <a:lnB w="12700" cmpd="sng">
                      <a:noFill/>
                    </a:lnB>
                  </a:tcPr>
                </a:tc>
                <a:tc hMerge="1">
                  <a:txBody>
                    <a:bodyPr/>
                    <a:lstStyle/>
                    <a:p>
                      <a:pPr algn="r"/>
                      <a:endParaRPr kumimoji="1" lang="ja-JP" altLang="en-US" sz="1400" dirty="0">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algn="r"/>
                      <a:endParaRPr kumimoji="1" lang="ja-JP" altLang="en-US" sz="1400" dirty="0">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kumimoji="1" lang="en-US" altLang="ja-JP" sz="1400" dirty="0">
                        <a:latin typeface="Meiryo UI" panose="020B0604030504040204" pitchFamily="50" charset="-128"/>
                        <a:ea typeface="Meiryo UI" panose="020B0604030504040204" pitchFamily="50" charset="-128"/>
                      </a:endParaRPr>
                    </a:p>
                  </a:txBody>
                  <a:tcPr>
                    <a:lnT w="12700" cmpd="sng">
                      <a:noFill/>
                    </a:lnT>
                    <a:lnB w="12700" cmpd="sng">
                      <a:noFill/>
                    </a:lnB>
                  </a:tcPr>
                </a:tc>
                <a:tc hMerge="1">
                  <a:txBody>
                    <a:bodyPr/>
                    <a:lstStyle/>
                    <a:p>
                      <a:pPr algn="r"/>
                      <a:endParaRPr kumimoji="1" lang="ja-JP" altLang="en-US" sz="1400" dirty="0">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81356">
                <a:tc>
                  <a:txBody>
                    <a:bodyPr/>
                    <a:lstStyle/>
                    <a:p>
                      <a:pPr algn="ctr"/>
                      <a:r>
                        <a:rPr kumimoji="1" lang="ja-JP" altLang="en-US" sz="1300" b="1" dirty="0">
                          <a:latin typeface="Meiryo UI" panose="020B0604030504040204" pitchFamily="50" charset="-128"/>
                          <a:ea typeface="Meiryo UI" panose="020B0604030504040204" pitchFamily="50" charset="-128"/>
                        </a:rPr>
                        <a:t>合　計</a:t>
                      </a:r>
                    </a:p>
                  </a:txBody>
                  <a:tcPr marL="84406" marR="84406" marT="42204" marB="4220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kumimoji="1" lang="ja-JP" altLang="en-US" sz="1300" dirty="0">
                        <a:latin typeface="Meiryo UI" panose="020B0604030504040204" pitchFamily="50" charset="-128"/>
                        <a:ea typeface="Meiryo UI" panose="020B0604030504040204" pitchFamily="50" charset="-128"/>
                      </a:endParaRPr>
                    </a:p>
                  </a:txBody>
                  <a:tcPr marL="84406" marR="84406" marT="42204" marB="4220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tcPr>
                </a:tc>
                <a:tc>
                  <a:txBody>
                    <a:bodyPr/>
                    <a:lstStyle/>
                    <a:p>
                      <a:pPr algn="r"/>
                      <a:r>
                        <a:rPr kumimoji="1" lang="en-US" altLang="ja-JP" sz="1300" b="1" dirty="0">
                          <a:solidFill>
                            <a:schemeClr val="tx1"/>
                          </a:solidFill>
                          <a:latin typeface="Meiryo UI" panose="020B0604030504040204" pitchFamily="50" charset="-128"/>
                          <a:ea typeface="Meiryo UI" panose="020B0604030504040204" pitchFamily="50" charset="-128"/>
                        </a:rPr>
                        <a:t>3,535</a:t>
                      </a:r>
                      <a:endParaRPr kumimoji="1" lang="ja-JP" altLang="en-US" sz="1300" b="1" dirty="0">
                        <a:solidFill>
                          <a:schemeClr val="tx1"/>
                        </a:solidFill>
                        <a:latin typeface="Meiryo UI" panose="020B0604030504040204" pitchFamily="50" charset="-128"/>
                        <a:ea typeface="Meiryo UI" panose="020B0604030504040204" pitchFamily="50" charset="-128"/>
                      </a:endParaRPr>
                    </a:p>
                  </a:txBody>
                  <a:tcPr marL="84406" marR="84406" marT="42204" marB="42204">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300" b="1" dirty="0">
                          <a:solidFill>
                            <a:schemeClr val="tx1"/>
                          </a:solidFill>
                          <a:latin typeface="Meiryo UI" panose="020B0604030504040204" pitchFamily="50" charset="-128"/>
                          <a:ea typeface="Meiryo UI" panose="020B0604030504040204" pitchFamily="50" charset="-128"/>
                        </a:rPr>
                        <a:t>1,175</a:t>
                      </a:r>
                      <a:endParaRPr kumimoji="1" lang="ja-JP" altLang="en-US" sz="1300" b="1" dirty="0">
                        <a:solidFill>
                          <a:schemeClr val="tx1"/>
                        </a:solidFill>
                        <a:latin typeface="Meiryo UI" panose="020B0604030504040204" pitchFamily="50" charset="-128"/>
                        <a:ea typeface="Meiryo UI" panose="020B0604030504040204" pitchFamily="50" charset="-128"/>
                      </a:endParaRPr>
                    </a:p>
                  </a:txBody>
                  <a:tcPr marL="84406" marR="84406" marT="42204" marB="42204">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kumimoji="1" lang="en-US" altLang="ja-JP" sz="1300" dirty="0">
                        <a:latin typeface="Meiryo UI" panose="020B0604030504040204" pitchFamily="50" charset="-128"/>
                        <a:ea typeface="Meiryo UI" panose="020B0604030504040204" pitchFamily="50" charset="-128"/>
                      </a:endParaRPr>
                    </a:p>
                  </a:txBody>
                  <a:tcPr marL="84406" marR="84406" marT="42204" marB="4220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tcPr>
                </a:tc>
                <a:tc>
                  <a:txBody>
                    <a:bodyPr/>
                    <a:lstStyle/>
                    <a:p>
                      <a:pPr algn="r"/>
                      <a:r>
                        <a:rPr kumimoji="1" lang="en-US" altLang="ja-JP" sz="1300" b="1" dirty="0">
                          <a:solidFill>
                            <a:schemeClr val="tx1"/>
                          </a:solidFill>
                          <a:latin typeface="Meiryo UI" panose="020B0604030504040204" pitchFamily="50" charset="-128"/>
                          <a:ea typeface="Meiryo UI" panose="020B0604030504040204" pitchFamily="50" charset="-128"/>
                        </a:rPr>
                        <a:t>4,710</a:t>
                      </a:r>
                      <a:endParaRPr kumimoji="1" lang="ja-JP" altLang="en-US" sz="1300" b="1" dirty="0">
                        <a:solidFill>
                          <a:schemeClr val="tx1"/>
                        </a:solidFill>
                        <a:latin typeface="Meiryo UI" panose="020B0604030504040204" pitchFamily="50" charset="-128"/>
                        <a:ea typeface="Meiryo UI" panose="020B0604030504040204" pitchFamily="50" charset="-128"/>
                      </a:endParaRPr>
                    </a:p>
                  </a:txBody>
                  <a:tcPr marL="84406" marR="84406" marT="42204" marB="4220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bl>
          </a:graphicData>
        </a:graphic>
      </p:graphicFrame>
      <p:sp>
        <p:nvSpPr>
          <p:cNvPr id="17" name="二等辺三角形 16">
            <a:extLst>
              <a:ext uri="{FF2B5EF4-FFF2-40B4-BE49-F238E27FC236}">
                <a16:creationId xmlns:a16="http://schemas.microsoft.com/office/drawing/2014/main" id="{D9C8FEE9-5357-4FB2-99C1-66635B961897}"/>
              </a:ext>
            </a:extLst>
          </p:cNvPr>
          <p:cNvSpPr/>
          <p:nvPr/>
        </p:nvSpPr>
        <p:spPr>
          <a:xfrm rot="5400000">
            <a:off x="3534711" y="4130304"/>
            <a:ext cx="2690147" cy="259711"/>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3"/>
          </a:p>
        </p:txBody>
      </p:sp>
      <p:sp>
        <p:nvSpPr>
          <p:cNvPr id="18" name="二等辺三角形 17">
            <a:extLst>
              <a:ext uri="{FF2B5EF4-FFF2-40B4-BE49-F238E27FC236}">
                <a16:creationId xmlns:a16="http://schemas.microsoft.com/office/drawing/2014/main" id="{1ED97012-14F6-4855-B21B-D68634DB5A7A}"/>
              </a:ext>
            </a:extLst>
          </p:cNvPr>
          <p:cNvSpPr/>
          <p:nvPr/>
        </p:nvSpPr>
        <p:spPr>
          <a:xfrm rot="16200000">
            <a:off x="5036589" y="4117425"/>
            <a:ext cx="2690147" cy="259711"/>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3"/>
          </a:p>
        </p:txBody>
      </p:sp>
      <p:sp>
        <p:nvSpPr>
          <p:cNvPr id="19" name="正方形/長方形 18">
            <a:extLst>
              <a:ext uri="{FF2B5EF4-FFF2-40B4-BE49-F238E27FC236}">
                <a16:creationId xmlns:a16="http://schemas.microsoft.com/office/drawing/2014/main" id="{0CC3D023-3EA9-48A1-B5BD-154EC60BF521}"/>
              </a:ext>
            </a:extLst>
          </p:cNvPr>
          <p:cNvSpPr/>
          <p:nvPr/>
        </p:nvSpPr>
        <p:spPr>
          <a:xfrm>
            <a:off x="5070326" y="2367695"/>
            <a:ext cx="996923" cy="37550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3"/>
          </a:p>
        </p:txBody>
      </p:sp>
      <p:sp>
        <p:nvSpPr>
          <p:cNvPr id="20" name="テキスト ボックス 19"/>
          <p:cNvSpPr txBox="1"/>
          <p:nvPr/>
        </p:nvSpPr>
        <p:spPr>
          <a:xfrm>
            <a:off x="2909962" y="2023743"/>
            <a:ext cx="1460656" cy="348237"/>
          </a:xfrm>
          <a:prstGeom prst="rect">
            <a:avLst/>
          </a:prstGeom>
          <a:noFill/>
        </p:spPr>
        <p:txBody>
          <a:bodyPr wrap="none" rtlCol="0">
            <a:spAutoFit/>
          </a:bodyPr>
          <a:lstStyle/>
          <a:p>
            <a:r>
              <a:rPr lang="ja-JP" altLang="en-US" sz="1663" b="1" dirty="0">
                <a:latin typeface="Meiryo UI" panose="020B0604030504040204" pitchFamily="50" charset="-128"/>
                <a:ea typeface="Meiryo UI" panose="020B0604030504040204" pitchFamily="50" charset="-128"/>
              </a:rPr>
              <a:t>＜　現　状　＞</a:t>
            </a:r>
          </a:p>
        </p:txBody>
      </p:sp>
      <p:sp>
        <p:nvSpPr>
          <p:cNvPr id="22" name="テキスト ボックス 21"/>
          <p:cNvSpPr txBox="1"/>
          <p:nvPr/>
        </p:nvSpPr>
        <p:spPr>
          <a:xfrm>
            <a:off x="5327250" y="2104761"/>
            <a:ext cx="809837" cy="241476"/>
          </a:xfrm>
          <a:prstGeom prst="rect">
            <a:avLst/>
          </a:prstGeom>
          <a:noFill/>
        </p:spPr>
        <p:txBody>
          <a:bodyPr wrap="none" rtlCol="0">
            <a:spAutoFit/>
          </a:bodyPr>
          <a:lstStyle/>
          <a:p>
            <a:r>
              <a:rPr lang="ja-JP" altLang="en-US" sz="969" dirty="0">
                <a:latin typeface="Meiryo UI" panose="020B0604030504040204" pitchFamily="50" charset="-128"/>
                <a:ea typeface="Meiryo UI" panose="020B0604030504040204" pitchFamily="50" charset="-128"/>
              </a:rPr>
              <a:t>単位百万円</a:t>
            </a:r>
          </a:p>
        </p:txBody>
      </p:sp>
      <p:sp>
        <p:nvSpPr>
          <p:cNvPr id="4" name="テキスト ボックス 3"/>
          <p:cNvSpPr txBox="1"/>
          <p:nvPr/>
        </p:nvSpPr>
        <p:spPr>
          <a:xfrm>
            <a:off x="6733563" y="2544767"/>
            <a:ext cx="2152858" cy="3400931"/>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大阪府と大阪市の中小企業支援事業予算を新法人に集約する。</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smtClean="0">
                <a:latin typeface="Meiryo UI" panose="020B0604030504040204" pitchFamily="50" charset="-128"/>
                <a:ea typeface="Meiryo UI" panose="020B0604030504040204" pitchFamily="50" charset="-128"/>
              </a:rPr>
              <a:t>新法人</a:t>
            </a:r>
            <a:r>
              <a:rPr kumimoji="1" lang="ja-JP" altLang="en-US" sz="1400" dirty="0">
                <a:latin typeface="Meiryo UI" panose="020B0604030504040204" pitchFamily="50" charset="-128"/>
                <a:ea typeface="Meiryo UI" panose="020B0604030504040204" pitchFamily="50" charset="-128"/>
              </a:rPr>
              <a:t>が戦略的かつ機動的に事業展開できるよう、事業費の交付金化を目指す。</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事業移管と合わせて、職員の派遣・交流</a:t>
            </a:r>
            <a:r>
              <a:rPr kumimoji="1" lang="ja-JP" altLang="en-US" sz="1400" dirty="0" smtClean="0">
                <a:latin typeface="Meiryo UI" panose="020B0604030504040204" pitchFamily="50" charset="-128"/>
                <a:ea typeface="Meiryo UI" panose="020B0604030504040204" pitchFamily="50" charset="-128"/>
              </a:rPr>
              <a:t>も積極的に図って</a:t>
            </a:r>
            <a:r>
              <a:rPr kumimoji="1" lang="ja-JP" altLang="en-US" sz="1400" dirty="0">
                <a:latin typeface="Meiryo UI" panose="020B0604030504040204" pitchFamily="50" charset="-128"/>
                <a:ea typeface="Meiryo UI" panose="020B0604030504040204" pitchFamily="50" charset="-128"/>
              </a:rPr>
              <a:t>いく</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2021</a:t>
            </a:r>
            <a:r>
              <a:rPr kumimoji="1" lang="ja-JP" altLang="en-US" sz="1100" dirty="0" smtClean="0">
                <a:latin typeface="Meiryo UI" panose="020B0604030504040204" pitchFamily="50" charset="-128"/>
                <a:ea typeface="Meiryo UI" panose="020B0604030504040204" pitchFamily="50" charset="-128"/>
              </a:rPr>
              <a:t>年度当初の</a:t>
            </a:r>
            <a:r>
              <a:rPr kumimoji="1" lang="ja-JP" altLang="en-US" sz="1100" dirty="0">
                <a:latin typeface="Meiryo UI" panose="020B0604030504040204" pitchFamily="50" charset="-128"/>
                <a:ea typeface="Meiryo UI" panose="020B0604030504040204" pitchFamily="50" charset="-128"/>
              </a:rPr>
              <a:t>完成形を</a:t>
            </a:r>
            <a:r>
              <a:rPr kumimoji="1" lang="ja-JP" altLang="en-US" sz="1100" dirty="0" smtClean="0">
                <a:latin typeface="Meiryo UI" panose="020B0604030504040204" pitchFamily="50" charset="-128"/>
                <a:ea typeface="Meiryo UI" panose="020B0604030504040204" pitchFamily="50" charset="-128"/>
              </a:rPr>
              <a:t>目</a:t>
            </a:r>
            <a:endParaRPr kumimoji="1"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指し、今後</a:t>
            </a:r>
            <a:r>
              <a:rPr kumimoji="1" lang="ja-JP" altLang="en-US" sz="1100" dirty="0">
                <a:latin typeface="Meiryo UI" panose="020B0604030504040204" pitchFamily="50" charset="-128"/>
                <a:ea typeface="Meiryo UI" panose="020B0604030504040204" pitchFamily="50" charset="-128"/>
              </a:rPr>
              <a:t>、府市</a:t>
            </a:r>
            <a:r>
              <a:rPr kumimoji="1" lang="ja-JP" altLang="en-US" sz="1100" dirty="0" smtClean="0">
                <a:latin typeface="Meiryo UI" panose="020B0604030504040204" pitchFamily="50" charset="-128"/>
                <a:ea typeface="Meiryo UI" panose="020B0604030504040204" pitchFamily="50" charset="-128"/>
              </a:rPr>
              <a:t>及び新法人</a:t>
            </a:r>
            <a:endParaRPr kumimoji="1"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との間</a:t>
            </a:r>
            <a:r>
              <a:rPr kumimoji="1" lang="ja-JP" altLang="en-US" sz="1100" dirty="0" smtClean="0">
                <a:latin typeface="Meiryo UI" panose="020B0604030504040204" pitchFamily="50" charset="-128"/>
                <a:ea typeface="Meiryo UI" panose="020B0604030504040204" pitchFamily="50" charset="-128"/>
              </a:rPr>
              <a:t>で協議</a:t>
            </a:r>
            <a:r>
              <a:rPr lang="ja-JP" altLang="en-US" sz="1100" dirty="0" smtClean="0">
                <a:latin typeface="Meiryo UI" panose="020B0604030504040204" pitchFamily="50" charset="-128"/>
                <a:ea typeface="Meiryo UI" panose="020B0604030504040204" pitchFamily="50" charset="-128"/>
              </a:rPr>
              <a:t>を</a:t>
            </a:r>
            <a:r>
              <a:rPr lang="ja-JP" altLang="en-US" sz="1100" dirty="0">
                <a:latin typeface="Meiryo UI" panose="020B0604030504040204" pitchFamily="50" charset="-128"/>
                <a:ea typeface="Meiryo UI" panose="020B0604030504040204" pitchFamily="50" charset="-128"/>
              </a:rPr>
              <a:t>進める</a:t>
            </a:r>
            <a:r>
              <a:rPr kumimoji="1" lang="ja-JP" altLang="en-US" sz="1100" dirty="0">
                <a:latin typeface="Meiryo UI" panose="020B0604030504040204" pitchFamily="50" charset="-128"/>
                <a:ea typeface="Meiryo UI" panose="020B0604030504040204" pitchFamily="50" charset="-128"/>
              </a:rPr>
              <a:t>。</a:t>
            </a:r>
          </a:p>
        </p:txBody>
      </p:sp>
      <p:sp>
        <p:nvSpPr>
          <p:cNvPr id="6" name="テキスト ボックス 5"/>
          <p:cNvSpPr txBox="1"/>
          <p:nvPr/>
        </p:nvSpPr>
        <p:spPr>
          <a:xfrm>
            <a:off x="6127935" y="5795000"/>
            <a:ext cx="546945" cy="369332"/>
          </a:xfrm>
          <a:prstGeom prst="rect">
            <a:avLst/>
          </a:prstGeom>
          <a:noFill/>
        </p:spPr>
        <p:txBody>
          <a:bodyPr wrap="none" rtlCol="0">
            <a:spAutoFit/>
          </a:bodyPr>
          <a:lstStyle/>
          <a:p>
            <a:r>
              <a:rPr kumimoji="1" lang="ja-JP" altLang="en-US" dirty="0"/>
              <a:t>＋</a:t>
            </a:r>
            <a:r>
              <a:rPr kumimoji="1" lang="en-US" altLang="ja-JP" dirty="0"/>
              <a:t>α</a:t>
            </a:r>
            <a:endParaRPr kumimoji="1" lang="ja-JP" altLang="en-US" dirty="0"/>
          </a:p>
        </p:txBody>
      </p:sp>
      <p:sp>
        <p:nvSpPr>
          <p:cNvPr id="23" name="テキスト ボックス 22"/>
          <p:cNvSpPr txBox="1"/>
          <p:nvPr/>
        </p:nvSpPr>
        <p:spPr>
          <a:xfrm>
            <a:off x="7023881" y="2110722"/>
            <a:ext cx="1659429" cy="348237"/>
          </a:xfrm>
          <a:prstGeom prst="rect">
            <a:avLst/>
          </a:prstGeom>
          <a:noFill/>
        </p:spPr>
        <p:txBody>
          <a:bodyPr wrap="none" rtlCol="0">
            <a:spAutoFit/>
          </a:bodyPr>
          <a:lstStyle/>
          <a:p>
            <a:r>
              <a:rPr lang="ja-JP" altLang="en-US" sz="1663" b="1" dirty="0">
                <a:latin typeface="Meiryo UI" panose="020B0604030504040204" pitchFamily="50" charset="-128"/>
                <a:ea typeface="Meiryo UI" panose="020B0604030504040204" pitchFamily="50" charset="-128"/>
              </a:rPr>
              <a:t>＜府市の関与＞</a:t>
            </a:r>
          </a:p>
        </p:txBody>
      </p:sp>
    </p:spTree>
    <p:extLst>
      <p:ext uri="{BB962C8B-B14F-4D97-AF65-F5344CB8AC3E}">
        <p14:creationId xmlns:p14="http://schemas.microsoft.com/office/powerpoint/2010/main" val="1384511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5242FE4B-FE65-4246-A1F4-B3D4680A4CEF}" type="slidenum">
              <a:rPr kumimoji="1" lang="ja-JP" altLang="en-US" smtClean="0"/>
              <a:t>27</a:t>
            </a:fld>
            <a:endParaRPr kumimoji="1" lang="ja-JP" altLang="en-US"/>
          </a:p>
        </p:txBody>
      </p:sp>
      <p:sp>
        <p:nvSpPr>
          <p:cNvPr id="5" name="テキスト ボックス 4"/>
          <p:cNvSpPr txBox="1"/>
          <p:nvPr/>
        </p:nvSpPr>
        <p:spPr>
          <a:xfrm>
            <a:off x="2275297" y="2586502"/>
            <a:ext cx="4878259" cy="584775"/>
          </a:xfrm>
          <a:prstGeom prst="rect">
            <a:avLst/>
          </a:prstGeom>
          <a:noFill/>
        </p:spPr>
        <p:txBody>
          <a:bodyPr wrap="none" rtlCol="0">
            <a:spAutoFit/>
          </a:bodyPr>
          <a:lstStyle/>
          <a:p>
            <a:r>
              <a:rPr lang="ja-JP" altLang="en-US" sz="3200" b="1" dirty="0">
                <a:latin typeface="Meiryo UI" panose="020B0604030504040204" pitchFamily="50" charset="-128"/>
                <a:ea typeface="Meiryo UI" panose="020B0604030504040204" pitchFamily="50" charset="-128"/>
              </a:rPr>
              <a:t>２．施設・拠点の機能強化</a:t>
            </a:r>
            <a:endParaRPr kumimoji="1" lang="ja-JP" altLang="en-US" sz="3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60043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3190724" y="4523361"/>
            <a:ext cx="5040000" cy="1374735"/>
          </a:xfrm>
          <a:prstGeom prst="rect">
            <a:avLst/>
          </a:prstGeom>
          <a:solidFill>
            <a:schemeClr val="accent4">
              <a:lumMod val="20000"/>
              <a:lumOff val="80000"/>
            </a:schemeClr>
          </a:solidFill>
        </p:spPr>
        <p:txBody>
          <a:bodyPr wrap="square" rtlCol="0">
            <a:spAutoFit/>
          </a:bodyPr>
          <a:lstStyle/>
          <a:p>
            <a:pPr marL="285750" indent="-285750">
              <a:lnSpc>
                <a:spcPts val="2000"/>
              </a:lnSpc>
              <a:buFont typeface="Arial" panose="020B0604020202020204" pitchFamily="34" charset="0"/>
              <a:buChar char="•"/>
            </a:pPr>
            <a:r>
              <a:rPr kumimoji="1" lang="ja-JP" altLang="en-US" sz="1500" dirty="0">
                <a:latin typeface="Meiryo UI" panose="020B0604030504040204" pitchFamily="50" charset="-128"/>
                <a:ea typeface="Meiryo UI" panose="020B0604030504040204" pitchFamily="50" charset="-128"/>
              </a:rPr>
              <a:t>府内の中小企業にとって馴染みのある各拠点の名称は、当面現行のブランドを維持し、各拠点の機能再編が定着した時点で、次のブランド戦略を練る</a:t>
            </a:r>
            <a:endParaRPr lang="en-US" altLang="ja-JP" sz="1500" dirty="0">
              <a:latin typeface="Meiryo UI" panose="020B0604030504040204" pitchFamily="50" charset="-128"/>
              <a:ea typeface="Meiryo UI" panose="020B0604030504040204" pitchFamily="50" charset="-128"/>
            </a:endParaRPr>
          </a:p>
          <a:p>
            <a:pPr marL="285750" indent="-285750">
              <a:lnSpc>
                <a:spcPts val="2000"/>
              </a:lnSpc>
              <a:buFont typeface="Arial" panose="020B0604020202020204" pitchFamily="34" charset="0"/>
              <a:buChar char="•"/>
            </a:pPr>
            <a:endParaRPr kumimoji="1" lang="en-US" altLang="ja-JP" sz="1500" dirty="0">
              <a:latin typeface="Meiryo UI" panose="020B0604030504040204" pitchFamily="50" charset="-128"/>
              <a:ea typeface="Meiryo UI" panose="020B0604030504040204" pitchFamily="50" charset="-128"/>
            </a:endParaRPr>
          </a:p>
          <a:p>
            <a:pPr marL="285750" indent="-285750">
              <a:lnSpc>
                <a:spcPts val="2000"/>
              </a:lnSpc>
              <a:buFont typeface="Arial" panose="020B0604020202020204" pitchFamily="34" charset="0"/>
              <a:buChar char="•"/>
            </a:pPr>
            <a:endParaRPr kumimoji="1" lang="ja-JP" altLang="en-US" sz="1500" dirty="0">
              <a:latin typeface="Meiryo UI" panose="020B0604030504040204" pitchFamily="50" charset="-128"/>
              <a:ea typeface="Meiryo UI" panose="020B0604030504040204" pitchFamily="50" charset="-128"/>
            </a:endParaRPr>
          </a:p>
        </p:txBody>
      </p:sp>
      <p:sp>
        <p:nvSpPr>
          <p:cNvPr id="5" name="円/楕円 4"/>
          <p:cNvSpPr/>
          <p:nvPr/>
        </p:nvSpPr>
        <p:spPr>
          <a:xfrm>
            <a:off x="3496848" y="5410839"/>
            <a:ext cx="4565327" cy="113162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707050" y="1437081"/>
            <a:ext cx="2304000" cy="1118256"/>
          </a:xfrm>
          <a:prstGeom prst="roundRect">
            <a:avLst/>
          </a:prstGeom>
          <a:solidFill>
            <a:schemeClr val="accent2">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wrap="none" rtlCol="0" anchor="ctr"/>
          <a:lstStyle/>
          <a:p>
            <a:pPr marL="342900" indent="-342900">
              <a:buAutoNum type="arabicParenBoth"/>
            </a:pPr>
            <a:r>
              <a:rPr lang="ja-JP" altLang="en-US" sz="1600" b="1" dirty="0">
                <a:latin typeface="Meiryo UI" panose="020B0604030504040204" pitchFamily="50" charset="-128"/>
                <a:ea typeface="Meiryo UI" panose="020B0604030504040204" pitchFamily="50" charset="-128"/>
              </a:rPr>
              <a:t>　本町拠点エリア</a:t>
            </a:r>
            <a:endParaRPr lang="en-US" altLang="ja-JP" sz="1600" b="1" dirty="0">
              <a:latin typeface="Meiryo UI" panose="020B0604030504040204" pitchFamily="50" charset="-128"/>
              <a:ea typeface="Meiryo UI" panose="020B0604030504040204" pitchFamily="50" charset="-128"/>
            </a:endParaRPr>
          </a:p>
          <a:p>
            <a:r>
              <a:rPr lang="en-US" altLang="ja-JP" sz="16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のワンストップ化</a:t>
            </a:r>
            <a:endParaRPr lang="en-US" altLang="ja-JP" sz="1600" b="1" dirty="0">
              <a:latin typeface="Meiryo UI" panose="020B0604030504040204" pitchFamily="50" charset="-128"/>
              <a:ea typeface="Meiryo UI" panose="020B0604030504040204" pitchFamily="50" charset="-128"/>
            </a:endParaRPr>
          </a:p>
          <a:p>
            <a:r>
              <a:rPr lang="en-US" altLang="ja-JP" sz="16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徹底</a:t>
            </a:r>
            <a:endParaRPr kumimoji="1" lang="ja-JP" altLang="en-US" sz="1600" b="1"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6839847" y="6385761"/>
            <a:ext cx="2057400" cy="365125"/>
          </a:xfrm>
        </p:spPr>
        <p:txBody>
          <a:bodyPr/>
          <a:lstStyle/>
          <a:p>
            <a:fld id="{5242FE4B-FE65-4246-A1F4-B3D4680A4CEF}" type="slidenum">
              <a:rPr kumimoji="1" lang="ja-JP" altLang="en-US" smtClean="0"/>
              <a:t>28</a:t>
            </a:fld>
            <a:endParaRPr kumimoji="1" lang="ja-JP" altLang="en-US"/>
          </a:p>
        </p:txBody>
      </p:sp>
      <p:sp>
        <p:nvSpPr>
          <p:cNvPr id="14" name="テキスト ボックス 13"/>
          <p:cNvSpPr txBox="1"/>
          <p:nvPr/>
        </p:nvSpPr>
        <p:spPr>
          <a:xfrm>
            <a:off x="3190724" y="1437081"/>
            <a:ext cx="5040000" cy="1118255"/>
          </a:xfrm>
          <a:prstGeom prst="rect">
            <a:avLst/>
          </a:prstGeom>
          <a:solidFill>
            <a:schemeClr val="accent4">
              <a:lumMod val="20000"/>
              <a:lumOff val="80000"/>
            </a:schemeClr>
          </a:solidFill>
        </p:spPr>
        <p:txBody>
          <a:bodyPr wrap="square" rtlCol="0">
            <a:spAutoFit/>
          </a:bodyPr>
          <a:lstStyle/>
          <a:p>
            <a:pPr marL="285750" indent="-285750">
              <a:lnSpc>
                <a:spcPts val="2000"/>
              </a:lnSpc>
              <a:buFont typeface="Arial" panose="020B0604020202020204" pitchFamily="34" charset="0"/>
              <a:buChar char="•"/>
            </a:pPr>
            <a:r>
              <a:rPr kumimoji="1" lang="ja-JP" altLang="en-US" sz="1500" dirty="0">
                <a:latin typeface="Meiryo UI" panose="020B0604030504040204" pitchFamily="50" charset="-128"/>
                <a:ea typeface="Meiryo UI" panose="020B0604030504040204" pitchFamily="50" charset="-128"/>
              </a:rPr>
              <a:t>大阪産業創造館２階にサービス機能を集約</a:t>
            </a:r>
            <a:endParaRPr kumimoji="1" lang="en-US" altLang="ja-JP" sz="1500" dirty="0">
              <a:latin typeface="Meiryo UI" panose="020B0604030504040204" pitchFamily="50" charset="-128"/>
              <a:ea typeface="Meiryo UI" panose="020B0604030504040204" pitchFamily="50" charset="-128"/>
            </a:endParaRPr>
          </a:p>
          <a:p>
            <a:pPr marL="285750" indent="-285750">
              <a:lnSpc>
                <a:spcPts val="2000"/>
              </a:lnSpc>
              <a:buFont typeface="Arial" panose="020B0604020202020204" pitchFamily="34" charset="0"/>
              <a:buChar char="•"/>
            </a:pPr>
            <a:r>
              <a:rPr lang="en-US" altLang="ja-JP" sz="1500" dirty="0">
                <a:latin typeface="Meiryo UI" panose="020B0604030504040204" pitchFamily="50" charset="-128"/>
                <a:ea typeface="Meiryo UI" panose="020B0604030504040204" pitchFamily="50" charset="-128"/>
              </a:rPr>
              <a:t>IBPC</a:t>
            </a:r>
            <a:r>
              <a:rPr lang="ja-JP" altLang="en-US" sz="1500" dirty="0">
                <a:latin typeface="Meiryo UI" panose="020B0604030504040204" pitchFamily="50" charset="-128"/>
                <a:ea typeface="Meiryo UI" panose="020B0604030504040204" pitchFamily="50" charset="-128"/>
              </a:rPr>
              <a:t>のサテライトを大阪産業創造館に誘致</a:t>
            </a:r>
            <a:endParaRPr lang="en-US" altLang="ja-JP" sz="1500" dirty="0">
              <a:latin typeface="Meiryo UI" panose="020B0604030504040204" pitchFamily="50" charset="-128"/>
              <a:ea typeface="Meiryo UI" panose="020B0604030504040204" pitchFamily="50" charset="-128"/>
            </a:endParaRPr>
          </a:p>
          <a:p>
            <a:pPr marL="285750" indent="-285750">
              <a:lnSpc>
                <a:spcPts val="2000"/>
              </a:lnSpc>
              <a:buFont typeface="Arial" panose="020B0604020202020204" pitchFamily="34" charset="0"/>
              <a:buChar char="•"/>
            </a:pPr>
            <a:r>
              <a:rPr lang="ja-JP" altLang="en-US" sz="1500" dirty="0">
                <a:latin typeface="Meiryo UI" panose="020B0604030504040204" pitchFamily="50" charset="-128"/>
                <a:ea typeface="Meiryo UI" panose="020B0604030504040204" pitchFamily="50" charset="-128"/>
              </a:rPr>
              <a:t>中小機構、大阪商工会議所との連携窓口強化</a:t>
            </a:r>
          </a:p>
          <a:p>
            <a:pPr marL="285750" indent="-285750">
              <a:lnSpc>
                <a:spcPts val="2000"/>
              </a:lnSpc>
              <a:buFont typeface="Arial" panose="020B0604020202020204" pitchFamily="34" charset="0"/>
              <a:buChar char="•"/>
            </a:pPr>
            <a:r>
              <a:rPr lang="ja-JP" altLang="en-US" sz="1500" dirty="0">
                <a:latin typeface="Meiryo UI" panose="020B0604030504040204" pitchFamily="50" charset="-128"/>
                <a:ea typeface="Meiryo UI" panose="020B0604030504040204" pitchFamily="50" charset="-128"/>
              </a:rPr>
              <a:t>マイドームおおさかにはバックオフィスを集約</a:t>
            </a:r>
            <a:endParaRPr lang="en-US" altLang="ja-JP" sz="15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190724" y="2968956"/>
            <a:ext cx="5040000" cy="1118255"/>
          </a:xfrm>
          <a:prstGeom prst="rect">
            <a:avLst/>
          </a:prstGeom>
          <a:solidFill>
            <a:schemeClr val="accent4">
              <a:lumMod val="20000"/>
              <a:lumOff val="80000"/>
            </a:schemeClr>
          </a:solidFill>
        </p:spPr>
        <p:txBody>
          <a:bodyPr wrap="square" rtlCol="0">
            <a:spAutoFit/>
          </a:bodyPr>
          <a:lstStyle/>
          <a:p>
            <a:pPr marL="285750" indent="-285750">
              <a:lnSpc>
                <a:spcPts val="2000"/>
              </a:lnSpc>
              <a:buFont typeface="Arial" panose="020B0604020202020204" pitchFamily="34" charset="0"/>
              <a:buChar char="•"/>
            </a:pPr>
            <a:r>
              <a:rPr lang="ja-JP" altLang="en-US" sz="1500" dirty="0">
                <a:latin typeface="Meiryo UI" panose="020B0604030504040204" pitchFamily="50" charset="-128"/>
                <a:ea typeface="Meiryo UI" panose="020B0604030504040204" pitchFamily="50" charset="-128"/>
              </a:rPr>
              <a:t>東部大阪の拠点としての</a:t>
            </a:r>
            <a:r>
              <a:rPr lang="en-US" altLang="ja-JP" sz="1500" dirty="0">
                <a:latin typeface="Meiryo UI" panose="020B0604030504040204" pitchFamily="50" charset="-128"/>
                <a:ea typeface="Meiryo UI" panose="020B0604030504040204" pitchFamily="50" charset="-128"/>
              </a:rPr>
              <a:t>MOBIO</a:t>
            </a:r>
            <a:r>
              <a:rPr lang="ja-JP" altLang="en-US" sz="1500" dirty="0">
                <a:latin typeface="Meiryo UI" panose="020B0604030504040204" pitchFamily="50" charset="-128"/>
                <a:ea typeface="Meiryo UI" panose="020B0604030504040204" pitchFamily="50" charset="-128"/>
              </a:rPr>
              <a:t>の機能強化</a:t>
            </a:r>
            <a:endParaRPr lang="en-US" altLang="ja-JP" sz="1500" dirty="0">
              <a:latin typeface="Meiryo UI" panose="020B0604030504040204" pitchFamily="50" charset="-128"/>
              <a:ea typeface="Meiryo UI" panose="020B0604030504040204" pitchFamily="50" charset="-128"/>
            </a:endParaRPr>
          </a:p>
          <a:p>
            <a:pPr marL="285750" indent="-285750">
              <a:lnSpc>
                <a:spcPts val="2000"/>
              </a:lnSpc>
              <a:buFont typeface="Arial" panose="020B0604020202020204" pitchFamily="34" charset="0"/>
              <a:buChar char="•"/>
            </a:pPr>
            <a:r>
              <a:rPr kumimoji="1" lang="ja-JP" altLang="en-US" sz="1500" dirty="0">
                <a:latin typeface="Meiryo UI" panose="020B0604030504040204" pitchFamily="50" charset="-128"/>
                <a:ea typeface="Meiryo UI" panose="020B0604030504040204" pitchFamily="50" charset="-128"/>
              </a:rPr>
              <a:t>大阪イノベーションハブをグローバル拠点化</a:t>
            </a:r>
            <a:endParaRPr kumimoji="1" lang="en-US" altLang="ja-JP" sz="1500" dirty="0">
              <a:latin typeface="Meiryo UI" panose="020B0604030504040204" pitchFamily="50" charset="-128"/>
              <a:ea typeface="Meiryo UI" panose="020B0604030504040204" pitchFamily="50" charset="-128"/>
            </a:endParaRPr>
          </a:p>
          <a:p>
            <a:pPr marL="285750" indent="-285750">
              <a:lnSpc>
                <a:spcPts val="2000"/>
              </a:lnSpc>
              <a:buFont typeface="Arial" panose="020B0604020202020204" pitchFamily="34" charset="0"/>
              <a:buChar char="•"/>
            </a:pPr>
            <a:r>
              <a:rPr lang="ja-JP" altLang="en-US" sz="1500" dirty="0">
                <a:latin typeface="Meiryo UI" panose="020B0604030504040204" pitchFamily="50" charset="-128"/>
                <a:ea typeface="Meiryo UI" panose="020B0604030504040204" pitchFamily="50" charset="-128"/>
              </a:rPr>
              <a:t>ソフト産業プラザ</a:t>
            </a:r>
            <a:r>
              <a:rPr kumimoji="1" lang="ja-JP" altLang="en-US" sz="1500" dirty="0">
                <a:latin typeface="Meiryo UI" panose="020B0604030504040204" pitchFamily="50" charset="-128"/>
                <a:ea typeface="Meiryo UI" panose="020B0604030504040204" pitchFamily="50" charset="-128"/>
              </a:rPr>
              <a:t>を創業支援と開発の実験フィールド</a:t>
            </a:r>
            <a:endParaRPr kumimoji="1" lang="en-US" altLang="ja-JP" sz="1500" dirty="0">
              <a:latin typeface="Meiryo UI" panose="020B0604030504040204" pitchFamily="50" charset="-128"/>
              <a:ea typeface="Meiryo UI" panose="020B0604030504040204" pitchFamily="50" charset="-128"/>
            </a:endParaRPr>
          </a:p>
          <a:p>
            <a:pPr marL="285750" indent="-285750">
              <a:lnSpc>
                <a:spcPts val="2000"/>
              </a:lnSpc>
              <a:buFont typeface="Arial" panose="020B0604020202020204" pitchFamily="34" charset="0"/>
              <a:buChar char="•"/>
            </a:pPr>
            <a:r>
              <a:rPr lang="ja-JP" altLang="en-US" sz="1500" dirty="0">
                <a:latin typeface="Meiryo UI" panose="020B0604030504040204" pitchFamily="50" charset="-128"/>
                <a:ea typeface="Meiryo UI" panose="020B0604030504040204" pitchFamily="50" charset="-128"/>
              </a:rPr>
              <a:t>メビック扇町のクリエイターと連携したイノベーション喚起</a:t>
            </a:r>
            <a:endParaRPr lang="en-US" altLang="ja-JP" sz="1500" dirty="0">
              <a:latin typeface="Meiryo UI" panose="020B0604030504040204" pitchFamily="50" charset="-128"/>
              <a:ea typeface="Meiryo UI" panose="020B0604030504040204" pitchFamily="50" charset="-128"/>
            </a:endParaRPr>
          </a:p>
        </p:txBody>
      </p:sp>
      <p:pic>
        <p:nvPicPr>
          <p:cNvPr id="24" name="図 23">
            <a:extLst>
              <a:ext uri="{FF2B5EF4-FFF2-40B4-BE49-F238E27FC236}">
                <a16:creationId xmlns:a16="http://schemas.microsoft.com/office/drawing/2014/main" id="{92491A4A-F556-42C2-9071-F4485D497B70}"/>
              </a:ext>
            </a:extLst>
          </p:cNvPr>
          <p:cNvPicPr>
            <a:picLocks noChangeAspect="1"/>
          </p:cNvPicPr>
          <p:nvPr/>
        </p:nvPicPr>
        <p:blipFill rotWithShape="1">
          <a:blip r:embed="rId2"/>
          <a:srcRect t="37821" b="34727"/>
          <a:stretch/>
        </p:blipFill>
        <p:spPr>
          <a:xfrm>
            <a:off x="6237504" y="5823367"/>
            <a:ext cx="1669010" cy="216000"/>
          </a:xfrm>
          <a:prstGeom prst="rect">
            <a:avLst/>
          </a:prstGeom>
        </p:spPr>
      </p:pic>
      <p:pic>
        <p:nvPicPr>
          <p:cNvPr id="25" name="図 24">
            <a:extLst>
              <a:ext uri="{FF2B5EF4-FFF2-40B4-BE49-F238E27FC236}">
                <a16:creationId xmlns:a16="http://schemas.microsoft.com/office/drawing/2014/main" id="{0BB69BBB-197A-4C63-A192-84E38FB17257}"/>
              </a:ext>
            </a:extLst>
          </p:cNvPr>
          <p:cNvPicPr>
            <a:picLocks noChangeAspect="1"/>
          </p:cNvPicPr>
          <p:nvPr/>
        </p:nvPicPr>
        <p:blipFill rotWithShape="1">
          <a:blip r:embed="rId3"/>
          <a:srcRect l="17730" t="28214" r="19298" b="28278"/>
          <a:stretch/>
        </p:blipFill>
        <p:spPr>
          <a:xfrm>
            <a:off x="5563728" y="5845874"/>
            <a:ext cx="571377" cy="186106"/>
          </a:xfrm>
          <a:prstGeom prst="rect">
            <a:avLst/>
          </a:prstGeom>
        </p:spPr>
      </p:pic>
      <p:pic>
        <p:nvPicPr>
          <p:cNvPr id="27" name="図 26">
            <a:extLst>
              <a:ext uri="{FF2B5EF4-FFF2-40B4-BE49-F238E27FC236}">
                <a16:creationId xmlns:a16="http://schemas.microsoft.com/office/drawing/2014/main" id="{3CE840B8-C8EB-4157-AB62-B0F872F832B7}"/>
              </a:ext>
            </a:extLst>
          </p:cNvPr>
          <p:cNvPicPr>
            <a:picLocks noChangeAspect="1"/>
          </p:cNvPicPr>
          <p:nvPr/>
        </p:nvPicPr>
        <p:blipFill rotWithShape="1">
          <a:blip r:embed="rId4"/>
          <a:srcRect l="17731" t="23650" r="14438" b="18563"/>
          <a:stretch/>
        </p:blipFill>
        <p:spPr>
          <a:xfrm>
            <a:off x="4050043" y="5820713"/>
            <a:ext cx="652948" cy="262235"/>
          </a:xfrm>
          <a:prstGeom prst="rect">
            <a:avLst/>
          </a:prstGeom>
        </p:spPr>
      </p:pic>
      <p:pic>
        <p:nvPicPr>
          <p:cNvPr id="28" name="図 27">
            <a:extLst>
              <a:ext uri="{FF2B5EF4-FFF2-40B4-BE49-F238E27FC236}">
                <a16:creationId xmlns:a16="http://schemas.microsoft.com/office/drawing/2014/main" id="{194DB9D5-38FF-428A-879C-29C8600BA185}"/>
              </a:ext>
            </a:extLst>
          </p:cNvPr>
          <p:cNvPicPr>
            <a:picLocks noChangeAspect="1"/>
          </p:cNvPicPr>
          <p:nvPr/>
        </p:nvPicPr>
        <p:blipFill rotWithShape="1">
          <a:blip r:embed="rId5"/>
          <a:srcRect r="63786"/>
          <a:stretch/>
        </p:blipFill>
        <p:spPr>
          <a:xfrm>
            <a:off x="5452498" y="6155143"/>
            <a:ext cx="734123" cy="222990"/>
          </a:xfrm>
          <a:prstGeom prst="rect">
            <a:avLst/>
          </a:prstGeom>
        </p:spPr>
      </p:pic>
      <p:pic>
        <p:nvPicPr>
          <p:cNvPr id="29" name="図 28">
            <a:extLst>
              <a:ext uri="{FF2B5EF4-FFF2-40B4-BE49-F238E27FC236}">
                <a16:creationId xmlns:a16="http://schemas.microsoft.com/office/drawing/2014/main" id="{FBD57DEE-A8A3-4590-B624-03B6E958F9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46597" y="6168697"/>
            <a:ext cx="1288957" cy="216000"/>
          </a:xfrm>
          <a:prstGeom prst="rect">
            <a:avLst/>
          </a:prstGeom>
        </p:spPr>
      </p:pic>
      <p:pic>
        <p:nvPicPr>
          <p:cNvPr id="30" name="図 29">
            <a:extLst>
              <a:ext uri="{FF2B5EF4-FFF2-40B4-BE49-F238E27FC236}">
                <a16:creationId xmlns:a16="http://schemas.microsoft.com/office/drawing/2014/main" id="{3C93F24F-7A87-4180-B9FA-65C0E11CDDD4}"/>
              </a:ext>
            </a:extLst>
          </p:cNvPr>
          <p:cNvPicPr>
            <a:picLocks noChangeAspect="1"/>
          </p:cNvPicPr>
          <p:nvPr/>
        </p:nvPicPr>
        <p:blipFill>
          <a:blip r:embed="rId7"/>
          <a:stretch>
            <a:fillRect/>
          </a:stretch>
        </p:blipFill>
        <p:spPr>
          <a:xfrm>
            <a:off x="4828631" y="5810089"/>
            <a:ext cx="609457" cy="255972"/>
          </a:xfrm>
          <a:prstGeom prst="rect">
            <a:avLst/>
          </a:prstGeom>
        </p:spPr>
      </p:pic>
      <p:sp>
        <p:nvSpPr>
          <p:cNvPr id="31" name="正方形/長方形 30"/>
          <p:cNvSpPr/>
          <p:nvPr/>
        </p:nvSpPr>
        <p:spPr>
          <a:xfrm>
            <a:off x="2211564" y="185490"/>
            <a:ext cx="4926349" cy="461665"/>
          </a:xfrm>
          <a:prstGeom prst="rect">
            <a:avLst/>
          </a:prstGeom>
        </p:spPr>
        <p:txBody>
          <a:bodyPr wrap="none">
            <a:spAutoFit/>
          </a:bodyPr>
          <a:lstStyle/>
          <a:p>
            <a:r>
              <a:rPr lang="ja-JP" altLang="en-US" sz="2400" b="1" dirty="0">
                <a:latin typeface="Meiryo UI" panose="020B0604030504040204" pitchFamily="50" charset="-128"/>
                <a:ea typeface="Meiryo UI" panose="020B0604030504040204" pitchFamily="50" charset="-128"/>
              </a:rPr>
              <a:t>施設・拠点の機能再編とサービス強化</a:t>
            </a:r>
          </a:p>
        </p:txBody>
      </p:sp>
      <p:sp>
        <p:nvSpPr>
          <p:cNvPr id="21" name="角丸四角形 20"/>
          <p:cNvSpPr/>
          <p:nvPr/>
        </p:nvSpPr>
        <p:spPr>
          <a:xfrm>
            <a:off x="707050" y="2923262"/>
            <a:ext cx="2304000" cy="1118256"/>
          </a:xfrm>
          <a:prstGeom prst="roundRect">
            <a:avLst/>
          </a:prstGeom>
          <a:solidFill>
            <a:schemeClr val="accent2">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wrap="none" rtlCol="0" anchor="ctr"/>
          <a:lstStyle/>
          <a:p>
            <a:r>
              <a:rPr lang="en-US" altLang="ja-JP" sz="1600" b="1" dirty="0">
                <a:latin typeface="Meiryo UI" panose="020B0604030504040204" pitchFamily="50" charset="-128"/>
                <a:ea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rPr>
              <a:t>　中小企業の利便</a:t>
            </a:r>
            <a:endParaRPr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性向上と</a:t>
            </a:r>
            <a:r>
              <a:rPr lang="ja-JP" altLang="en-US" sz="1600" b="1" dirty="0">
                <a:latin typeface="Meiryo UI" panose="020B0604030504040204" pitchFamily="50" charset="-128"/>
                <a:ea typeface="Meiryo UI" panose="020B0604030504040204" pitchFamily="50" charset="-128"/>
              </a:rPr>
              <a:t>拠点別</a:t>
            </a:r>
            <a:endParaRPr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の機能強化</a:t>
            </a:r>
          </a:p>
        </p:txBody>
      </p:sp>
      <p:sp>
        <p:nvSpPr>
          <p:cNvPr id="22" name="角丸四角形 21"/>
          <p:cNvSpPr/>
          <p:nvPr/>
        </p:nvSpPr>
        <p:spPr>
          <a:xfrm>
            <a:off x="707050" y="4472804"/>
            <a:ext cx="2304000" cy="1118256"/>
          </a:xfrm>
          <a:prstGeom prst="roundRect">
            <a:avLst/>
          </a:prstGeom>
          <a:solidFill>
            <a:schemeClr val="accent2">
              <a:lumMod val="20000"/>
              <a:lumOff val="80000"/>
            </a:schemeClr>
          </a:solidFill>
          <a:ln>
            <a:solidFill>
              <a:schemeClr val="accent2"/>
            </a:solidFill>
          </a:ln>
        </p:spPr>
        <p:style>
          <a:lnRef idx="2">
            <a:schemeClr val="dk1"/>
          </a:lnRef>
          <a:fillRef idx="1">
            <a:schemeClr val="lt1"/>
          </a:fillRef>
          <a:effectRef idx="0">
            <a:schemeClr val="dk1"/>
          </a:effectRef>
          <a:fontRef idx="minor">
            <a:schemeClr val="dk1"/>
          </a:fontRef>
        </p:style>
        <p:txBody>
          <a:bodyPr wrap="none" rtlCol="0" anchor="ctr"/>
          <a:lstStyle/>
          <a:p>
            <a:pPr marL="342900" indent="-342900">
              <a:buAutoNum type="arabicParenBoth" startAt="3"/>
            </a:pPr>
            <a:r>
              <a:rPr lang="ja-JP" altLang="en-US" sz="1600" b="1" dirty="0">
                <a:latin typeface="Meiryo UI" panose="020B0604030504040204" pitchFamily="50" charset="-128"/>
                <a:ea typeface="Meiryo UI" panose="020B0604030504040204" pitchFamily="50" charset="-128"/>
              </a:rPr>
              <a:t>　支援機関としての</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存在価値を高める</a:t>
            </a:r>
            <a:endParaRPr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ブランディング戦略</a:t>
            </a:r>
          </a:p>
        </p:txBody>
      </p:sp>
      <p:sp>
        <p:nvSpPr>
          <p:cNvPr id="8" name="テキスト ボックス 7"/>
          <p:cNvSpPr txBox="1"/>
          <p:nvPr/>
        </p:nvSpPr>
        <p:spPr>
          <a:xfrm>
            <a:off x="3802545" y="5512634"/>
            <a:ext cx="1744388" cy="276999"/>
          </a:xfrm>
          <a:prstGeom prst="rect">
            <a:avLst/>
          </a:prstGeom>
          <a:noFill/>
        </p:spPr>
        <p:txBody>
          <a:bodyPr vert="horz" wrap="none" rtlCol="0">
            <a:spAutoFit/>
          </a:bodyPr>
          <a:lstStyle/>
          <a:p>
            <a:r>
              <a:rPr kumimoji="1" lang="ja-JP" altLang="en-US" sz="1200" b="1" dirty="0">
                <a:latin typeface="Meiryo UI" panose="020B0604030504040204" pitchFamily="50" charset="-128"/>
                <a:ea typeface="Meiryo UI" panose="020B0604030504040204" pitchFamily="50" charset="-128"/>
              </a:rPr>
              <a:t>＜現在の拠点ブランド＞</a:t>
            </a:r>
          </a:p>
        </p:txBody>
      </p:sp>
      <p:cxnSp>
        <p:nvCxnSpPr>
          <p:cNvPr id="18" name="直線コネクタ 17"/>
          <p:cNvCxnSpPr/>
          <p:nvPr/>
        </p:nvCxnSpPr>
        <p:spPr>
          <a:xfrm flipV="1">
            <a:off x="623075" y="720025"/>
            <a:ext cx="81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52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ドーナツ 76"/>
          <p:cNvSpPr/>
          <p:nvPr/>
        </p:nvSpPr>
        <p:spPr>
          <a:xfrm>
            <a:off x="5800932" y="1316913"/>
            <a:ext cx="2595896" cy="994787"/>
          </a:xfrm>
          <a:prstGeom prst="donut">
            <a:avLst>
              <a:gd name="adj" fmla="val 1793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スライド番号プレースホルダー 3"/>
          <p:cNvSpPr>
            <a:spLocks noGrp="1"/>
          </p:cNvSpPr>
          <p:nvPr>
            <p:ph type="sldNum" sz="quarter" idx="12"/>
          </p:nvPr>
        </p:nvSpPr>
        <p:spPr>
          <a:xfrm>
            <a:off x="6895832" y="6485140"/>
            <a:ext cx="2057400" cy="365125"/>
          </a:xfrm>
        </p:spPr>
        <p:txBody>
          <a:bodyPr/>
          <a:lstStyle/>
          <a:p>
            <a:fld id="{5242FE4B-FE65-4246-A1F4-B3D4680A4CEF}" type="slidenum">
              <a:rPr kumimoji="1" lang="ja-JP" altLang="en-US" smtClean="0"/>
              <a:t>29</a:t>
            </a:fld>
            <a:endParaRPr kumimoji="1" lang="ja-JP" altLang="en-US"/>
          </a:p>
        </p:txBody>
      </p:sp>
      <p:pic>
        <p:nvPicPr>
          <p:cNvPr id="7" name="図 6"/>
          <p:cNvPicPr>
            <a:picLocks noChangeAspect="1"/>
          </p:cNvPicPr>
          <p:nvPr/>
        </p:nvPicPr>
        <p:blipFill rotWithShape="1">
          <a:blip r:embed="rId2"/>
          <a:srcRect l="15966" t="8187" r="16502" b="6273"/>
          <a:stretch/>
        </p:blipFill>
        <p:spPr>
          <a:xfrm>
            <a:off x="2722294" y="2619226"/>
            <a:ext cx="3452325" cy="3091524"/>
          </a:xfrm>
          <a:prstGeom prst="rect">
            <a:avLst/>
          </a:prstGeom>
        </p:spPr>
      </p:pic>
      <p:sp>
        <p:nvSpPr>
          <p:cNvPr id="8" name="テキスト ボックス 7"/>
          <p:cNvSpPr txBox="1"/>
          <p:nvPr/>
        </p:nvSpPr>
        <p:spPr>
          <a:xfrm>
            <a:off x="4520490" y="3826726"/>
            <a:ext cx="391454" cy="338554"/>
          </a:xfrm>
          <a:prstGeom prst="rect">
            <a:avLst/>
          </a:prstGeom>
          <a:noFill/>
        </p:spPr>
        <p:txBody>
          <a:bodyPr wrap="none" rtlCol="0">
            <a:spAutoFit/>
          </a:bodyPr>
          <a:lstStyle/>
          <a:p>
            <a:r>
              <a:rPr kumimoji="1" lang="ja-JP" altLang="en-US" sz="1600" b="1" dirty="0">
                <a:solidFill>
                  <a:srgbClr val="FF0000"/>
                </a:solidFill>
                <a:latin typeface="HGP明朝E" panose="02020900000000000000" pitchFamily="18" charset="-128"/>
                <a:ea typeface="HGP明朝E" panose="02020900000000000000" pitchFamily="18" charset="-128"/>
              </a:rPr>
              <a:t>★</a:t>
            </a:r>
          </a:p>
        </p:txBody>
      </p:sp>
      <p:sp>
        <p:nvSpPr>
          <p:cNvPr id="9" name="テキスト ボックス 8"/>
          <p:cNvSpPr txBox="1"/>
          <p:nvPr/>
        </p:nvSpPr>
        <p:spPr>
          <a:xfrm>
            <a:off x="4338041" y="3470551"/>
            <a:ext cx="338554" cy="276999"/>
          </a:xfrm>
          <a:prstGeom prst="rect">
            <a:avLst/>
          </a:prstGeom>
          <a:noFill/>
        </p:spPr>
        <p:txBody>
          <a:bodyPr wrap="none" rtlCol="0">
            <a:spAutoFit/>
          </a:bodyPr>
          <a:lstStyle/>
          <a:p>
            <a:r>
              <a:rPr kumimoji="1" lang="ja-JP" altLang="en-US" sz="1200" b="1" dirty="0">
                <a:latin typeface="HGP明朝E" panose="02020900000000000000" pitchFamily="18" charset="-128"/>
                <a:ea typeface="HGP明朝E" panose="02020900000000000000" pitchFamily="18" charset="-128"/>
              </a:rPr>
              <a:t>◎</a:t>
            </a:r>
          </a:p>
        </p:txBody>
      </p:sp>
      <p:pic>
        <p:nvPicPr>
          <p:cNvPr id="3" name="図 2"/>
          <p:cNvPicPr>
            <a:picLocks noChangeAspect="1"/>
          </p:cNvPicPr>
          <p:nvPr/>
        </p:nvPicPr>
        <p:blipFill>
          <a:blip r:embed="rId3"/>
          <a:stretch>
            <a:fillRect/>
          </a:stretch>
        </p:blipFill>
        <p:spPr>
          <a:xfrm>
            <a:off x="910048" y="2042025"/>
            <a:ext cx="920490" cy="518542"/>
          </a:xfrm>
          <a:prstGeom prst="rect">
            <a:avLst/>
          </a:prstGeom>
        </p:spPr>
      </p:pic>
      <p:pic>
        <p:nvPicPr>
          <p:cNvPr id="10" name="図 9"/>
          <p:cNvPicPr>
            <a:picLocks noChangeAspect="1"/>
          </p:cNvPicPr>
          <p:nvPr/>
        </p:nvPicPr>
        <p:blipFill>
          <a:blip r:embed="rId4"/>
          <a:stretch>
            <a:fillRect/>
          </a:stretch>
        </p:blipFill>
        <p:spPr>
          <a:xfrm>
            <a:off x="1632045" y="1832567"/>
            <a:ext cx="867512" cy="576000"/>
          </a:xfrm>
          <a:prstGeom prst="rect">
            <a:avLst/>
          </a:prstGeom>
        </p:spPr>
      </p:pic>
      <p:sp>
        <p:nvSpPr>
          <p:cNvPr id="11" name="テキスト ボックス 10"/>
          <p:cNvSpPr txBox="1"/>
          <p:nvPr/>
        </p:nvSpPr>
        <p:spPr>
          <a:xfrm>
            <a:off x="673989" y="1407066"/>
            <a:ext cx="2420016" cy="430887"/>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大阪の玄関、グランフロント大阪を舞台にしたイノベーションとグローバル化の拠点</a:t>
            </a:r>
          </a:p>
        </p:txBody>
      </p:sp>
      <p:sp>
        <p:nvSpPr>
          <p:cNvPr id="12" name="円/楕円 11"/>
          <p:cNvSpPr/>
          <p:nvPr/>
        </p:nvSpPr>
        <p:spPr>
          <a:xfrm>
            <a:off x="712626" y="1121296"/>
            <a:ext cx="2300017" cy="298649"/>
          </a:xfrm>
          <a:prstGeom prst="ellipse">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b="1" dirty="0">
                <a:latin typeface="Meiryo UI" panose="020B0604030504040204" pitchFamily="50" charset="-128"/>
                <a:ea typeface="Meiryo UI" panose="020B0604030504040204" pitchFamily="50" charset="-128"/>
              </a:rPr>
              <a:t>大阪イノベーションハブ</a:t>
            </a:r>
          </a:p>
        </p:txBody>
      </p:sp>
      <p:cxnSp>
        <p:nvCxnSpPr>
          <p:cNvPr id="14" name="直線コネクタ 13"/>
          <p:cNvCxnSpPr>
            <a:stCxn id="12" idx="6"/>
            <a:endCxn id="9" idx="0"/>
          </p:cNvCxnSpPr>
          <p:nvPr/>
        </p:nvCxnSpPr>
        <p:spPr>
          <a:xfrm>
            <a:off x="3012643" y="1270621"/>
            <a:ext cx="1494675" cy="21999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a:off x="4689767" y="750381"/>
            <a:ext cx="376350" cy="318595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直方体 24"/>
          <p:cNvSpPr/>
          <p:nvPr/>
        </p:nvSpPr>
        <p:spPr>
          <a:xfrm>
            <a:off x="6604992" y="1167116"/>
            <a:ext cx="279618" cy="682377"/>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6" name="円/楕円 25"/>
          <p:cNvSpPr/>
          <p:nvPr/>
        </p:nvSpPr>
        <p:spPr>
          <a:xfrm>
            <a:off x="5104754" y="535594"/>
            <a:ext cx="3848478" cy="352301"/>
          </a:xfrm>
          <a:prstGeom prst="ellipse">
            <a:avLst/>
          </a:prstGeom>
          <a:solidFill>
            <a:schemeClr val="accent1"/>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b="1" dirty="0">
                <a:latin typeface="Meiryo UI" panose="020B0604030504040204" pitchFamily="50" charset="-128"/>
                <a:ea typeface="Meiryo UI" panose="020B0604030504040204" pitchFamily="50" charset="-128"/>
              </a:rPr>
              <a:t>本町拠点エリア</a:t>
            </a:r>
          </a:p>
        </p:txBody>
      </p:sp>
      <p:sp>
        <p:nvSpPr>
          <p:cNvPr id="29" name="円柱 28"/>
          <p:cNvSpPr/>
          <p:nvPr/>
        </p:nvSpPr>
        <p:spPr>
          <a:xfrm>
            <a:off x="7295065" y="1284175"/>
            <a:ext cx="360000" cy="565317"/>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1" name="円/楕円 30"/>
          <p:cNvSpPr/>
          <p:nvPr/>
        </p:nvSpPr>
        <p:spPr>
          <a:xfrm>
            <a:off x="6396676" y="4285921"/>
            <a:ext cx="1757342" cy="257494"/>
          </a:xfrm>
          <a:prstGeom prst="ellipse">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en-US" altLang="ja-JP" sz="1200" b="1" dirty="0">
                <a:latin typeface="Meiryo UI" panose="020B0604030504040204" pitchFamily="50" charset="-128"/>
                <a:ea typeface="Meiryo UI" panose="020B0604030504040204" pitchFamily="50" charset="-128"/>
              </a:rPr>
              <a:t>MOBIO</a:t>
            </a:r>
            <a:endParaRPr kumimoji="1" lang="ja-JP" altLang="en-US" sz="1200" b="1"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5548658" y="3895552"/>
            <a:ext cx="338554" cy="276999"/>
          </a:xfrm>
          <a:prstGeom prst="rect">
            <a:avLst/>
          </a:prstGeom>
          <a:noFill/>
        </p:spPr>
        <p:txBody>
          <a:bodyPr wrap="none" rtlCol="0">
            <a:spAutoFit/>
          </a:bodyPr>
          <a:lstStyle/>
          <a:p>
            <a:r>
              <a:rPr kumimoji="1" lang="ja-JP" altLang="en-US" sz="1200" b="1" dirty="0">
                <a:latin typeface="HGP明朝E" panose="02020900000000000000" pitchFamily="18" charset="-128"/>
                <a:ea typeface="HGP明朝E" panose="02020900000000000000" pitchFamily="18" charset="-128"/>
              </a:rPr>
              <a:t>◎</a:t>
            </a:r>
          </a:p>
        </p:txBody>
      </p:sp>
      <p:sp>
        <p:nvSpPr>
          <p:cNvPr id="33" name="テキスト ボックス 32"/>
          <p:cNvSpPr txBox="1"/>
          <p:nvPr/>
        </p:nvSpPr>
        <p:spPr>
          <a:xfrm>
            <a:off x="5517652" y="949447"/>
            <a:ext cx="1172116" cy="261610"/>
          </a:xfrm>
          <a:prstGeom prst="rect">
            <a:avLst/>
          </a:prstGeom>
          <a:noFill/>
        </p:spPr>
        <p:txBody>
          <a:bodyPr wrap="none" rtlCol="0">
            <a:spAutoFit/>
          </a:bodyPr>
          <a:lstStyle/>
          <a:p>
            <a:r>
              <a:rPr kumimoji="1" lang="ja-JP" altLang="en-US" sz="11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大阪産業創造館</a:t>
            </a:r>
          </a:p>
        </p:txBody>
      </p:sp>
      <p:sp>
        <p:nvSpPr>
          <p:cNvPr id="35" name="テキスト ボックス 34"/>
          <p:cNvSpPr txBox="1"/>
          <p:nvPr/>
        </p:nvSpPr>
        <p:spPr>
          <a:xfrm>
            <a:off x="7365302" y="949447"/>
            <a:ext cx="1250663" cy="261610"/>
          </a:xfrm>
          <a:prstGeom prst="rect">
            <a:avLst/>
          </a:prstGeom>
          <a:noFill/>
        </p:spPr>
        <p:txBody>
          <a:bodyPr wrap="none" rtlCol="0">
            <a:spAutoFit/>
          </a:bodyPr>
          <a:lstStyle/>
          <a:p>
            <a:r>
              <a:rPr kumimoji="1" lang="ja-JP" altLang="en-US" sz="11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マイドームおおさか</a:t>
            </a:r>
          </a:p>
        </p:txBody>
      </p:sp>
      <p:sp>
        <p:nvSpPr>
          <p:cNvPr id="36" name="円/楕円 35"/>
          <p:cNvSpPr/>
          <p:nvPr/>
        </p:nvSpPr>
        <p:spPr>
          <a:xfrm>
            <a:off x="6214713" y="2764846"/>
            <a:ext cx="2362615" cy="292469"/>
          </a:xfrm>
          <a:prstGeom prst="ellipse">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200" b="1" dirty="0">
                <a:latin typeface="Meiryo UI" panose="020B0604030504040204" pitchFamily="50" charset="-128"/>
                <a:ea typeface="Meiryo UI" panose="020B0604030504040204" pitchFamily="50" charset="-128"/>
              </a:rPr>
              <a:t>メビック扇町</a:t>
            </a:r>
            <a:endParaRPr kumimoji="1" lang="ja-JP" altLang="en-US" sz="1200" b="1" dirty="0">
              <a:latin typeface="Meiryo UI" panose="020B0604030504040204" pitchFamily="50" charset="-128"/>
              <a:ea typeface="Meiryo UI" panose="020B0604030504040204" pitchFamily="50" charset="-128"/>
            </a:endParaRPr>
          </a:p>
        </p:txBody>
      </p:sp>
      <p:sp>
        <p:nvSpPr>
          <p:cNvPr id="37" name="円/楕円 36"/>
          <p:cNvSpPr/>
          <p:nvPr/>
        </p:nvSpPr>
        <p:spPr>
          <a:xfrm>
            <a:off x="508699" y="3127001"/>
            <a:ext cx="1481602" cy="290392"/>
          </a:xfrm>
          <a:prstGeom prst="ellipse">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b="1" dirty="0">
                <a:latin typeface="Meiryo UI" panose="020B0604030504040204" pitchFamily="50" charset="-128"/>
                <a:ea typeface="Meiryo UI" panose="020B0604030504040204" pitchFamily="50" charset="-128"/>
              </a:rPr>
              <a:t>ソフト産業プラザ</a:t>
            </a:r>
          </a:p>
        </p:txBody>
      </p:sp>
      <p:pic>
        <p:nvPicPr>
          <p:cNvPr id="40" name="図 39"/>
          <p:cNvPicPr>
            <a:picLocks noChangeAspect="1"/>
          </p:cNvPicPr>
          <p:nvPr/>
        </p:nvPicPr>
        <p:blipFill>
          <a:blip r:embed="rId5"/>
          <a:stretch>
            <a:fillRect/>
          </a:stretch>
        </p:blipFill>
        <p:spPr>
          <a:xfrm>
            <a:off x="1037071" y="4164369"/>
            <a:ext cx="788867" cy="629232"/>
          </a:xfrm>
          <a:prstGeom prst="rect">
            <a:avLst/>
          </a:prstGeom>
        </p:spPr>
      </p:pic>
      <p:sp>
        <p:nvSpPr>
          <p:cNvPr id="41" name="テキスト ボックス 40"/>
          <p:cNvSpPr txBox="1"/>
          <p:nvPr/>
        </p:nvSpPr>
        <p:spPr>
          <a:xfrm>
            <a:off x="3138161" y="4691901"/>
            <a:ext cx="338554" cy="276999"/>
          </a:xfrm>
          <a:prstGeom prst="rect">
            <a:avLst/>
          </a:prstGeom>
          <a:noFill/>
        </p:spPr>
        <p:txBody>
          <a:bodyPr wrap="none" rtlCol="0">
            <a:spAutoFit/>
          </a:bodyPr>
          <a:lstStyle/>
          <a:p>
            <a:r>
              <a:rPr kumimoji="1" lang="ja-JP" altLang="en-US" sz="1200" b="1" dirty="0">
                <a:latin typeface="HGP明朝E" panose="02020900000000000000" pitchFamily="18" charset="-128"/>
                <a:ea typeface="HGP明朝E" panose="02020900000000000000" pitchFamily="18" charset="-128"/>
              </a:rPr>
              <a:t>◎</a:t>
            </a:r>
          </a:p>
        </p:txBody>
      </p:sp>
      <p:cxnSp>
        <p:nvCxnSpPr>
          <p:cNvPr id="42" name="直線コネクタ 41"/>
          <p:cNvCxnSpPr>
            <a:stCxn id="37" idx="6"/>
          </p:cNvCxnSpPr>
          <p:nvPr/>
        </p:nvCxnSpPr>
        <p:spPr>
          <a:xfrm>
            <a:off x="1990301" y="3272197"/>
            <a:ext cx="1268080" cy="152140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4683631" y="3455523"/>
            <a:ext cx="338554" cy="276999"/>
          </a:xfrm>
          <a:prstGeom prst="rect">
            <a:avLst/>
          </a:prstGeom>
          <a:noFill/>
        </p:spPr>
        <p:txBody>
          <a:bodyPr wrap="none" rtlCol="0">
            <a:spAutoFit/>
          </a:bodyPr>
          <a:lstStyle/>
          <a:p>
            <a:r>
              <a:rPr kumimoji="1" lang="ja-JP" altLang="en-US" sz="1200" b="1" dirty="0">
                <a:latin typeface="HGP明朝E" panose="02020900000000000000" pitchFamily="18" charset="-128"/>
                <a:ea typeface="HGP明朝E" panose="02020900000000000000" pitchFamily="18" charset="-128"/>
              </a:rPr>
              <a:t>◎</a:t>
            </a:r>
          </a:p>
        </p:txBody>
      </p:sp>
      <p:cxnSp>
        <p:nvCxnSpPr>
          <p:cNvPr id="46" name="直線コネクタ 45"/>
          <p:cNvCxnSpPr/>
          <p:nvPr/>
        </p:nvCxnSpPr>
        <p:spPr>
          <a:xfrm flipH="1">
            <a:off x="4880182" y="2934166"/>
            <a:ext cx="1315682" cy="6469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230734" y="3430651"/>
            <a:ext cx="2026477" cy="577081"/>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実証実験支援や３</a:t>
            </a:r>
            <a:r>
              <a:rPr lang="en-US" altLang="ja-JP" sz="1050" dirty="0">
                <a:latin typeface="Meiryo UI" panose="020B0604030504040204" pitchFamily="50" charset="-128"/>
                <a:ea typeface="Meiryo UI" panose="020B0604030504040204" pitchFamily="50" charset="-128"/>
              </a:rPr>
              <a:t>D</a:t>
            </a:r>
            <a:r>
              <a:rPr lang="ja-JP" altLang="en-US" sz="1050" dirty="0">
                <a:latin typeface="Meiryo UI" panose="020B0604030504040204" pitchFamily="50" charset="-128"/>
                <a:ea typeface="Meiryo UI" panose="020B0604030504040204" pitchFamily="50" charset="-128"/>
              </a:rPr>
              <a:t>プリンター等の機器貸出しにより、ベンチャー支援の拠点</a:t>
            </a:r>
            <a:endParaRPr kumimoji="1" lang="ja-JP" altLang="en-US" sz="105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5007438" y="1247877"/>
            <a:ext cx="1640193" cy="600164"/>
          </a:xfrm>
          <a:prstGeom prst="rect">
            <a:avLst/>
          </a:prstGeom>
          <a:noFill/>
        </p:spPr>
        <p:txBody>
          <a:bodyPr wrap="none" rtlCol="0">
            <a:spAutoFit/>
          </a:bodyPr>
          <a:lstStyle/>
          <a:p>
            <a:pPr marL="171450" indent="-1714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サービス機能を集約</a:t>
            </a:r>
            <a:endParaRPr kumimoji="1"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en-US" altLang="ja-JP" sz="1100" dirty="0">
                <a:latin typeface="Meiryo UI" panose="020B0604030504040204" pitchFamily="50" charset="-128"/>
                <a:ea typeface="Meiryo UI" panose="020B0604030504040204" pitchFamily="50" charset="-128"/>
              </a:rPr>
              <a:t>IBPC</a:t>
            </a:r>
            <a:r>
              <a:rPr lang="ja-JP" altLang="en-US" sz="1100" dirty="0">
                <a:latin typeface="Meiryo UI" panose="020B0604030504040204" pitchFamily="50" charset="-128"/>
                <a:ea typeface="Meiryo UI" panose="020B0604030504040204" pitchFamily="50" charset="-128"/>
              </a:rPr>
              <a:t>サテライトの設置</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産業団体</a:t>
            </a:r>
            <a:r>
              <a:rPr lang="ja-JP" altLang="en-US" sz="1100" dirty="0">
                <a:latin typeface="Meiryo UI" panose="020B0604030504040204" pitchFamily="50" charset="-128"/>
                <a:ea typeface="Meiryo UI" panose="020B0604030504040204" pitchFamily="50" charset="-128"/>
              </a:rPr>
              <a:t>の集積</a:t>
            </a:r>
            <a:endParaRPr kumimoji="1" lang="ja-JP" altLang="en-US" sz="1100" dirty="0">
              <a:latin typeface="Meiryo UI" panose="020B0604030504040204" pitchFamily="50" charset="-128"/>
              <a:ea typeface="Meiryo UI" panose="020B0604030504040204" pitchFamily="50" charset="-128"/>
            </a:endParaRPr>
          </a:p>
        </p:txBody>
      </p:sp>
      <p:pic>
        <p:nvPicPr>
          <p:cNvPr id="58" name="図 57"/>
          <p:cNvPicPr>
            <a:picLocks noChangeAspect="1"/>
          </p:cNvPicPr>
          <p:nvPr/>
        </p:nvPicPr>
        <p:blipFill>
          <a:blip r:embed="rId6"/>
          <a:stretch>
            <a:fillRect/>
          </a:stretch>
        </p:blipFill>
        <p:spPr>
          <a:xfrm>
            <a:off x="7502372" y="3504603"/>
            <a:ext cx="745648" cy="497099"/>
          </a:xfrm>
          <a:prstGeom prst="rect">
            <a:avLst/>
          </a:prstGeom>
        </p:spPr>
      </p:pic>
      <p:sp>
        <p:nvSpPr>
          <p:cNvPr id="60" name="左右矢印 59"/>
          <p:cNvSpPr/>
          <p:nvPr/>
        </p:nvSpPr>
        <p:spPr>
          <a:xfrm>
            <a:off x="6846881" y="1448299"/>
            <a:ext cx="504000" cy="324000"/>
          </a:xfrm>
          <a:prstGeom prst="lef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6878363" y="1472530"/>
            <a:ext cx="466794" cy="261610"/>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連携</a:t>
            </a:r>
          </a:p>
        </p:txBody>
      </p:sp>
      <p:sp>
        <p:nvSpPr>
          <p:cNvPr id="62" name="テキスト ボックス 61"/>
          <p:cNvSpPr txBox="1"/>
          <p:nvPr/>
        </p:nvSpPr>
        <p:spPr>
          <a:xfrm>
            <a:off x="7663544" y="1273635"/>
            <a:ext cx="1459414" cy="430887"/>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バックオフィスを集約</a:t>
            </a:r>
            <a:endParaRPr kumimoji="1"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産業団体の集積</a:t>
            </a:r>
            <a:endParaRPr kumimoji="1" lang="ja-JP" altLang="en-US" sz="1400" dirty="0">
              <a:latin typeface="Meiryo UI" panose="020B0604030504040204" pitchFamily="50" charset="-128"/>
              <a:ea typeface="Meiryo UI" panose="020B0604030504040204" pitchFamily="50" charset="-128"/>
            </a:endParaRPr>
          </a:p>
        </p:txBody>
      </p:sp>
      <p:sp>
        <p:nvSpPr>
          <p:cNvPr id="64" name="テキスト ボックス 63"/>
          <p:cNvSpPr txBox="1"/>
          <p:nvPr/>
        </p:nvSpPr>
        <p:spPr>
          <a:xfrm>
            <a:off x="7394752" y="3994698"/>
            <a:ext cx="915635"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rPr>
              <a:t>デジタルサイネージ</a:t>
            </a:r>
            <a:endParaRPr kumimoji="1" lang="ja-JP" altLang="en-US" sz="800" dirty="0">
              <a:latin typeface="Meiryo UI" panose="020B0604030504040204" pitchFamily="50" charset="-128"/>
              <a:ea typeface="Meiryo UI" panose="020B0604030504040204" pitchFamily="50" charset="-128"/>
            </a:endParaRPr>
          </a:p>
        </p:txBody>
      </p:sp>
      <p:sp>
        <p:nvSpPr>
          <p:cNvPr id="68" name="テキスト ボックス 67"/>
          <p:cNvSpPr txBox="1"/>
          <p:nvPr/>
        </p:nvSpPr>
        <p:spPr>
          <a:xfrm>
            <a:off x="1765429" y="6177333"/>
            <a:ext cx="5920367" cy="584775"/>
          </a:xfrm>
          <a:prstGeom prst="rect">
            <a:avLst/>
          </a:prstGeom>
          <a:noFill/>
        </p:spPr>
        <p:txBody>
          <a:bodyPr wrap="square" rtlCol="0">
            <a:spAutoFit/>
          </a:bodyPr>
          <a:lstStyle/>
          <a:p>
            <a:pPr algn="ctr"/>
            <a:r>
              <a:rPr kumimoji="1" lang="ja-JP" altLang="en-US" sz="1600" dirty="0">
                <a:latin typeface="Meiryo UI" panose="020B0604030504040204" pitchFamily="50" charset="-128"/>
                <a:ea typeface="Meiryo UI" panose="020B0604030504040204" pitchFamily="50" charset="-128"/>
              </a:rPr>
              <a:t>新法人において支援サービスが一元化されることによって、府内全域の中小企業が、多様で質の高いサービスを享受できるように！</a:t>
            </a:r>
          </a:p>
        </p:txBody>
      </p:sp>
      <p:pic>
        <p:nvPicPr>
          <p:cNvPr id="75" name="図 74"/>
          <p:cNvPicPr>
            <a:picLocks noChangeAspect="1"/>
          </p:cNvPicPr>
          <p:nvPr/>
        </p:nvPicPr>
        <p:blipFill>
          <a:blip r:embed="rId7"/>
          <a:stretch>
            <a:fillRect/>
          </a:stretch>
        </p:blipFill>
        <p:spPr>
          <a:xfrm>
            <a:off x="492253" y="4072310"/>
            <a:ext cx="635294" cy="540000"/>
          </a:xfrm>
          <a:prstGeom prst="rect">
            <a:avLst/>
          </a:prstGeom>
        </p:spPr>
      </p:pic>
      <p:sp>
        <p:nvSpPr>
          <p:cNvPr id="76" name="テキスト ボックス 75"/>
          <p:cNvSpPr txBox="1"/>
          <p:nvPr/>
        </p:nvSpPr>
        <p:spPr>
          <a:xfrm>
            <a:off x="5946586" y="2026272"/>
            <a:ext cx="2316156" cy="415498"/>
          </a:xfrm>
          <a:prstGeom prst="rect">
            <a:avLst/>
          </a:prstGeom>
          <a:solidFill>
            <a:schemeClr val="bg1">
              <a:alpha val="60000"/>
            </a:schemeClr>
          </a:solidFill>
          <a:ln>
            <a:solidFill>
              <a:schemeClr val="bg1">
                <a:lumMod val="75000"/>
              </a:schemeClr>
            </a:solidFill>
          </a:ln>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rPr>
              <a:t>大阪商工会議所、中小機構、</a:t>
            </a:r>
            <a:r>
              <a:rPr kumimoji="1" lang="en-US" altLang="ja-JP" sz="1050" dirty="0">
                <a:latin typeface="Meiryo UI" panose="020B0604030504040204" pitchFamily="50" charset="-128"/>
                <a:ea typeface="Meiryo UI" panose="020B0604030504040204" pitchFamily="50" charset="-128"/>
              </a:rPr>
              <a:t>JETRO</a:t>
            </a:r>
            <a:r>
              <a:rPr kumimoji="1" lang="ja-JP" altLang="en-US" sz="1050" dirty="0">
                <a:latin typeface="Meiryo UI" panose="020B0604030504040204" pitchFamily="50" charset="-128"/>
                <a:ea typeface="Meiryo UI" panose="020B0604030504040204" pitchFamily="50" charset="-128"/>
              </a:rPr>
              <a:t>などの</a:t>
            </a:r>
            <a:r>
              <a:rPr lang="ja-JP" altLang="en-US" sz="1050" dirty="0">
                <a:latin typeface="Meiryo UI" panose="020B0604030504040204" pitchFamily="50" charset="-128"/>
                <a:ea typeface="Meiryo UI" panose="020B0604030504040204" pitchFamily="50" charset="-128"/>
              </a:rPr>
              <a:t>近接</a:t>
            </a:r>
            <a:r>
              <a:rPr kumimoji="1" lang="ja-JP" altLang="en-US" sz="1050" dirty="0">
                <a:latin typeface="Meiryo UI" panose="020B0604030504040204" pitchFamily="50" charset="-128"/>
                <a:ea typeface="Meiryo UI" panose="020B0604030504040204" pitchFamily="50" charset="-128"/>
              </a:rPr>
              <a:t>支援機関と積極的に連携</a:t>
            </a:r>
          </a:p>
        </p:txBody>
      </p:sp>
      <p:pic>
        <p:nvPicPr>
          <p:cNvPr id="78" name="図 77"/>
          <p:cNvPicPr>
            <a:picLocks noChangeAspect="1"/>
          </p:cNvPicPr>
          <p:nvPr/>
        </p:nvPicPr>
        <p:blipFill>
          <a:blip r:embed="rId8"/>
          <a:stretch>
            <a:fillRect/>
          </a:stretch>
        </p:blipFill>
        <p:spPr>
          <a:xfrm>
            <a:off x="6970864" y="3471688"/>
            <a:ext cx="414588" cy="567294"/>
          </a:xfrm>
          <a:prstGeom prst="rect">
            <a:avLst/>
          </a:prstGeom>
        </p:spPr>
      </p:pic>
      <p:sp>
        <p:nvSpPr>
          <p:cNvPr id="79" name="テキスト ボックス 78"/>
          <p:cNvSpPr txBox="1"/>
          <p:nvPr/>
        </p:nvSpPr>
        <p:spPr>
          <a:xfrm>
            <a:off x="6331733" y="3601197"/>
            <a:ext cx="680010"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バネを使ったお香立て</a:t>
            </a:r>
            <a:endParaRPr kumimoji="1" lang="ja-JP" altLang="en-US" sz="800" dirty="0">
              <a:latin typeface="Meiryo UI" panose="020B0604030504040204" pitchFamily="50" charset="-128"/>
              <a:ea typeface="Meiryo UI" panose="020B0604030504040204" pitchFamily="50" charset="-128"/>
            </a:endParaRPr>
          </a:p>
        </p:txBody>
      </p:sp>
      <p:sp>
        <p:nvSpPr>
          <p:cNvPr id="80" name="二等辺三角形 79"/>
          <p:cNvSpPr/>
          <p:nvPr/>
        </p:nvSpPr>
        <p:spPr>
          <a:xfrm rot="10800000">
            <a:off x="2347765" y="5844626"/>
            <a:ext cx="5223567" cy="255149"/>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a:off x="6235958" y="3057316"/>
            <a:ext cx="2624707" cy="430887"/>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クリエイターと企業とのコラボによる、新たなビジネスや価値が生まれるイノベーション拠点</a:t>
            </a:r>
          </a:p>
        </p:txBody>
      </p:sp>
      <p:cxnSp>
        <p:nvCxnSpPr>
          <p:cNvPr id="83" name="直線コネクタ 82"/>
          <p:cNvCxnSpPr>
            <a:stCxn id="31" idx="2"/>
          </p:cNvCxnSpPr>
          <p:nvPr/>
        </p:nvCxnSpPr>
        <p:spPr>
          <a:xfrm flipH="1" flipV="1">
            <a:off x="5727549" y="4042553"/>
            <a:ext cx="669127" cy="3721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6" name="テキスト ボックス 85"/>
          <p:cNvSpPr txBox="1"/>
          <p:nvPr/>
        </p:nvSpPr>
        <p:spPr>
          <a:xfrm>
            <a:off x="4054701" y="4359195"/>
            <a:ext cx="338554" cy="276999"/>
          </a:xfrm>
          <a:prstGeom prst="rect">
            <a:avLst/>
          </a:prstGeom>
          <a:noFill/>
        </p:spPr>
        <p:txBody>
          <a:bodyPr wrap="none" rtlCol="0">
            <a:spAutoFit/>
          </a:bodyPr>
          <a:lstStyle/>
          <a:p>
            <a:r>
              <a:rPr kumimoji="1" lang="ja-JP" altLang="en-US" sz="1200" b="1" dirty="0">
                <a:latin typeface="HGP明朝E" panose="02020900000000000000" pitchFamily="18" charset="-128"/>
                <a:ea typeface="HGP明朝E" panose="02020900000000000000" pitchFamily="18" charset="-128"/>
              </a:rPr>
              <a:t>◎</a:t>
            </a:r>
          </a:p>
        </p:txBody>
      </p:sp>
      <p:sp>
        <p:nvSpPr>
          <p:cNvPr id="87" name="円/楕円 86"/>
          <p:cNvSpPr/>
          <p:nvPr/>
        </p:nvSpPr>
        <p:spPr>
          <a:xfrm>
            <a:off x="1298596" y="5138082"/>
            <a:ext cx="1757342" cy="257494"/>
          </a:xfrm>
          <a:prstGeom prst="ellipse">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b="1" dirty="0">
                <a:latin typeface="Meiryo UI" panose="020B0604030504040204" pitchFamily="50" charset="-128"/>
                <a:ea typeface="Meiryo UI" panose="020B0604030504040204" pitchFamily="50" charset="-128"/>
              </a:rPr>
              <a:t>テクノシーズ泉尾</a:t>
            </a:r>
          </a:p>
        </p:txBody>
      </p:sp>
      <p:sp>
        <p:nvSpPr>
          <p:cNvPr id="89" name="テキスト ボックス 88"/>
          <p:cNvSpPr txBox="1"/>
          <p:nvPr/>
        </p:nvSpPr>
        <p:spPr>
          <a:xfrm>
            <a:off x="1530848" y="5431696"/>
            <a:ext cx="1350950" cy="253916"/>
          </a:xfrm>
          <a:prstGeom prst="rect">
            <a:avLst/>
          </a:prstGeom>
          <a:noFill/>
        </p:spPr>
        <p:txBody>
          <a:bodyPr wrap="square" rtlCol="0">
            <a:spAutoFit/>
          </a:bodyPr>
          <a:lstStyle/>
          <a:p>
            <a:pPr algn="ctr"/>
            <a:r>
              <a:rPr lang="ja-JP" altLang="en-US" sz="1050" dirty="0">
                <a:latin typeface="Meiryo UI" panose="020B0604030504040204" pitchFamily="50" charset="-128"/>
                <a:ea typeface="Meiryo UI" panose="020B0604030504040204" pitchFamily="50" charset="-128"/>
              </a:rPr>
              <a:t>賃貸工場（</a:t>
            </a:r>
            <a:r>
              <a:rPr lang="en-US" altLang="ja-JP" sz="1050" dirty="0">
                <a:latin typeface="Meiryo UI" panose="020B0604030504040204" pitchFamily="50" charset="-128"/>
                <a:ea typeface="Meiryo UI" panose="020B0604030504040204" pitchFamily="50" charset="-128"/>
              </a:rPr>
              <a:t>30</a:t>
            </a:r>
            <a:r>
              <a:rPr lang="ja-JP" altLang="en-US" sz="1050" dirty="0">
                <a:latin typeface="Meiryo UI" panose="020B0604030504040204" pitchFamily="50" charset="-128"/>
                <a:ea typeface="Meiryo UI" panose="020B0604030504040204" pitchFamily="50" charset="-128"/>
              </a:rPr>
              <a:t>室）</a:t>
            </a:r>
            <a:endParaRPr kumimoji="1" lang="ja-JP" altLang="en-US" sz="1050" dirty="0">
              <a:latin typeface="Meiryo UI" panose="020B0604030504040204" pitchFamily="50" charset="-128"/>
              <a:ea typeface="Meiryo UI" panose="020B0604030504040204" pitchFamily="50" charset="-128"/>
            </a:endParaRPr>
          </a:p>
        </p:txBody>
      </p:sp>
      <p:cxnSp>
        <p:nvCxnSpPr>
          <p:cNvPr id="90" name="直線コネクタ 89"/>
          <p:cNvCxnSpPr/>
          <p:nvPr/>
        </p:nvCxnSpPr>
        <p:spPr>
          <a:xfrm flipV="1">
            <a:off x="3138161" y="4542824"/>
            <a:ext cx="1047558" cy="8073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93" name="図 92"/>
          <p:cNvPicPr>
            <a:picLocks noChangeAspect="1"/>
          </p:cNvPicPr>
          <p:nvPr/>
        </p:nvPicPr>
        <p:blipFill>
          <a:blip r:embed="rId9"/>
          <a:stretch>
            <a:fillRect/>
          </a:stretch>
        </p:blipFill>
        <p:spPr>
          <a:xfrm>
            <a:off x="7705996" y="4693678"/>
            <a:ext cx="806039" cy="508795"/>
          </a:xfrm>
          <a:prstGeom prst="rect">
            <a:avLst/>
          </a:prstGeom>
        </p:spPr>
      </p:pic>
      <p:sp>
        <p:nvSpPr>
          <p:cNvPr id="94" name="テキスト ボックス 93"/>
          <p:cNvSpPr txBox="1"/>
          <p:nvPr/>
        </p:nvSpPr>
        <p:spPr>
          <a:xfrm>
            <a:off x="7548311" y="5233558"/>
            <a:ext cx="1141659" cy="215444"/>
          </a:xfrm>
          <a:prstGeom prst="rect">
            <a:avLst/>
          </a:prstGeom>
          <a:noFill/>
        </p:spPr>
        <p:txBody>
          <a:bodyPr wrap="none" rtlCol="0">
            <a:spAutoFit/>
          </a:bodyPr>
          <a:lstStyle/>
          <a:p>
            <a:r>
              <a:rPr lang="en-US" altLang="ja-JP" sz="800" dirty="0">
                <a:latin typeface="Meiryo UI" panose="020B0604030504040204" pitchFamily="50" charset="-128"/>
                <a:ea typeface="Meiryo UI" panose="020B0604030504040204" pitchFamily="50" charset="-128"/>
              </a:rPr>
              <a:t>200</a:t>
            </a:r>
            <a:r>
              <a:rPr lang="ja-JP" altLang="en-US" sz="800" dirty="0">
                <a:latin typeface="Meiryo UI" panose="020B0604030504040204" pitchFamily="50" charset="-128"/>
                <a:ea typeface="Meiryo UI" panose="020B0604030504040204" pitchFamily="50" charset="-128"/>
              </a:rPr>
              <a:t>ブースの常設展示</a:t>
            </a:r>
            <a:endParaRPr kumimoji="1" lang="ja-JP" altLang="en-US" sz="800" dirty="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A4F6DF19-5A80-475E-BDD7-19E39305BA0B}"/>
              </a:ext>
            </a:extLst>
          </p:cNvPr>
          <p:cNvPicPr>
            <a:picLocks noChangeAspect="1"/>
          </p:cNvPicPr>
          <p:nvPr/>
        </p:nvPicPr>
        <p:blipFill rotWithShape="1">
          <a:blip r:embed="rId10"/>
          <a:srcRect t="37821" b="34727"/>
          <a:stretch/>
        </p:blipFill>
        <p:spPr>
          <a:xfrm>
            <a:off x="634157" y="1002634"/>
            <a:ext cx="1388153" cy="179652"/>
          </a:xfrm>
          <a:prstGeom prst="rect">
            <a:avLst/>
          </a:prstGeom>
        </p:spPr>
      </p:pic>
      <p:pic>
        <p:nvPicPr>
          <p:cNvPr id="16" name="図 15">
            <a:extLst>
              <a:ext uri="{FF2B5EF4-FFF2-40B4-BE49-F238E27FC236}">
                <a16:creationId xmlns:a16="http://schemas.microsoft.com/office/drawing/2014/main" id="{875AB7E9-E39E-4988-B8D1-B26DC8D17A16}"/>
              </a:ext>
            </a:extLst>
          </p:cNvPr>
          <p:cNvPicPr>
            <a:picLocks noChangeAspect="1"/>
          </p:cNvPicPr>
          <p:nvPr/>
        </p:nvPicPr>
        <p:blipFill rotWithShape="1">
          <a:blip r:embed="rId11"/>
          <a:srcRect l="17730" t="28214" r="19298" b="28278"/>
          <a:stretch/>
        </p:blipFill>
        <p:spPr>
          <a:xfrm>
            <a:off x="6287053" y="2697546"/>
            <a:ext cx="571377" cy="186106"/>
          </a:xfrm>
          <a:prstGeom prst="rect">
            <a:avLst/>
          </a:prstGeom>
        </p:spPr>
      </p:pic>
      <p:pic>
        <p:nvPicPr>
          <p:cNvPr id="17" name="図 16">
            <a:extLst>
              <a:ext uri="{FF2B5EF4-FFF2-40B4-BE49-F238E27FC236}">
                <a16:creationId xmlns:a16="http://schemas.microsoft.com/office/drawing/2014/main" id="{2437F821-C9D5-42B0-99D9-F39D51A6E552}"/>
              </a:ext>
            </a:extLst>
          </p:cNvPr>
          <p:cNvPicPr>
            <a:picLocks noChangeAspect="1"/>
          </p:cNvPicPr>
          <p:nvPr/>
        </p:nvPicPr>
        <p:blipFill rotWithShape="1">
          <a:blip r:embed="rId12"/>
          <a:srcRect l="19429" t="29233" r="17146" b="19023"/>
          <a:stretch/>
        </p:blipFill>
        <p:spPr>
          <a:xfrm>
            <a:off x="1205989" y="3876925"/>
            <a:ext cx="592104" cy="227724"/>
          </a:xfrm>
          <a:prstGeom prst="rect">
            <a:avLst/>
          </a:prstGeom>
        </p:spPr>
      </p:pic>
      <p:pic>
        <p:nvPicPr>
          <p:cNvPr id="19" name="図 18">
            <a:extLst>
              <a:ext uri="{FF2B5EF4-FFF2-40B4-BE49-F238E27FC236}">
                <a16:creationId xmlns:a16="http://schemas.microsoft.com/office/drawing/2014/main" id="{C3E02A49-AF82-45FF-B573-BC2A84DBFA21}"/>
              </a:ext>
            </a:extLst>
          </p:cNvPr>
          <p:cNvPicPr>
            <a:picLocks noChangeAspect="1"/>
          </p:cNvPicPr>
          <p:nvPr/>
        </p:nvPicPr>
        <p:blipFill rotWithShape="1">
          <a:blip r:embed="rId13"/>
          <a:srcRect l="17731" t="23650" r="14438" b="18563"/>
          <a:stretch/>
        </p:blipFill>
        <p:spPr>
          <a:xfrm>
            <a:off x="6386623" y="1758356"/>
            <a:ext cx="497521" cy="199813"/>
          </a:xfrm>
          <a:prstGeom prst="rect">
            <a:avLst/>
          </a:prstGeom>
        </p:spPr>
      </p:pic>
      <p:pic>
        <p:nvPicPr>
          <p:cNvPr id="23" name="図 22">
            <a:extLst>
              <a:ext uri="{FF2B5EF4-FFF2-40B4-BE49-F238E27FC236}">
                <a16:creationId xmlns:a16="http://schemas.microsoft.com/office/drawing/2014/main" id="{1E3FEFE5-B34E-4548-8A4D-34363CEBABAE}"/>
              </a:ext>
            </a:extLst>
          </p:cNvPr>
          <p:cNvPicPr>
            <a:picLocks noChangeAspect="1"/>
          </p:cNvPicPr>
          <p:nvPr/>
        </p:nvPicPr>
        <p:blipFill rotWithShape="1">
          <a:blip r:embed="rId14"/>
          <a:srcRect r="63786"/>
          <a:stretch/>
        </p:blipFill>
        <p:spPr>
          <a:xfrm>
            <a:off x="6387481" y="4237057"/>
            <a:ext cx="537879" cy="163381"/>
          </a:xfrm>
          <a:prstGeom prst="rect">
            <a:avLst/>
          </a:prstGeom>
        </p:spPr>
      </p:pic>
      <p:pic>
        <p:nvPicPr>
          <p:cNvPr id="59" name="図 58">
            <a:extLst>
              <a:ext uri="{FF2B5EF4-FFF2-40B4-BE49-F238E27FC236}">
                <a16:creationId xmlns:a16="http://schemas.microsoft.com/office/drawing/2014/main" id="{FBD57DEE-A8A3-4590-B624-03B6E958F98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239427" y="1833884"/>
            <a:ext cx="601025" cy="100718"/>
          </a:xfrm>
          <a:prstGeom prst="rect">
            <a:avLst/>
          </a:prstGeom>
        </p:spPr>
      </p:pic>
      <p:pic>
        <p:nvPicPr>
          <p:cNvPr id="63" name="図 62">
            <a:extLst>
              <a:ext uri="{FF2B5EF4-FFF2-40B4-BE49-F238E27FC236}">
                <a16:creationId xmlns:a16="http://schemas.microsoft.com/office/drawing/2014/main" id="{A06138C7-6C82-4B2E-97B9-2A3A59A05B10}"/>
              </a:ext>
            </a:extLst>
          </p:cNvPr>
          <p:cNvPicPr>
            <a:picLocks noChangeAspect="1"/>
          </p:cNvPicPr>
          <p:nvPr/>
        </p:nvPicPr>
        <p:blipFill>
          <a:blip r:embed="rId16"/>
          <a:stretch>
            <a:fillRect/>
          </a:stretch>
        </p:blipFill>
        <p:spPr>
          <a:xfrm>
            <a:off x="480110" y="2902571"/>
            <a:ext cx="609457" cy="255972"/>
          </a:xfrm>
          <a:prstGeom prst="rect">
            <a:avLst/>
          </a:prstGeom>
        </p:spPr>
      </p:pic>
      <p:sp>
        <p:nvSpPr>
          <p:cNvPr id="57" name="正方形/長方形 56"/>
          <p:cNvSpPr/>
          <p:nvPr/>
        </p:nvSpPr>
        <p:spPr>
          <a:xfrm>
            <a:off x="6214713" y="4651473"/>
            <a:ext cx="1439767" cy="738664"/>
          </a:xfrm>
          <a:prstGeom prst="rect">
            <a:avLst/>
          </a:prstGeom>
        </p:spPr>
        <p:txBody>
          <a:bodyPr wrap="square">
            <a:spAutoFit/>
          </a:bodyPr>
          <a:lstStyle/>
          <a:p>
            <a:r>
              <a:rPr lang="ja-JP" altLang="en-US" sz="1050" dirty="0">
                <a:latin typeface="Meiryo UI" panose="020B0604030504040204" pitchFamily="50" charset="-128"/>
                <a:ea typeface="Meiryo UI" panose="020B0604030504040204" pitchFamily="50" charset="-128"/>
              </a:rPr>
              <a:t>ものづくり企業の支援拠点として、新たに海外向け販路開拓やグローバル化展開支援を強化</a:t>
            </a:r>
          </a:p>
        </p:txBody>
      </p:sp>
      <p:sp>
        <p:nvSpPr>
          <p:cNvPr id="65" name="正方形/長方形 64"/>
          <p:cNvSpPr/>
          <p:nvPr/>
        </p:nvSpPr>
        <p:spPr>
          <a:xfrm>
            <a:off x="449665" y="217834"/>
            <a:ext cx="3615092" cy="461665"/>
          </a:xfrm>
          <a:prstGeom prst="rect">
            <a:avLst/>
          </a:prstGeom>
        </p:spPr>
        <p:txBody>
          <a:bodyPr wrap="none">
            <a:spAutoFit/>
          </a:bodyPr>
          <a:lstStyle/>
          <a:p>
            <a:r>
              <a:rPr lang="ja-JP" altLang="en-US" sz="2400" b="1" dirty="0">
                <a:latin typeface="Meiryo UI" panose="020B0604030504040204" pitchFamily="50" charset="-128"/>
                <a:ea typeface="Meiryo UI" panose="020B0604030504040204" pitchFamily="50" charset="-128"/>
              </a:rPr>
              <a:t>施設・拠点の立地と方向性</a:t>
            </a:r>
          </a:p>
        </p:txBody>
      </p:sp>
      <p:cxnSp>
        <p:nvCxnSpPr>
          <p:cNvPr id="66" name="直線コネクタ 65"/>
          <p:cNvCxnSpPr/>
          <p:nvPr/>
        </p:nvCxnSpPr>
        <p:spPr>
          <a:xfrm flipV="1">
            <a:off x="468136" y="679499"/>
            <a:ext cx="36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190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88052" y="1145622"/>
            <a:ext cx="5898597" cy="5109091"/>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第</a:t>
            </a:r>
            <a:r>
              <a:rPr lang="en-US" altLang="ja-JP" sz="1600" b="1" dirty="0">
                <a:latin typeface="Meiryo UI" panose="020B0604030504040204" pitchFamily="50" charset="-128"/>
                <a:ea typeface="Meiryo UI" panose="020B0604030504040204" pitchFamily="50" charset="-128"/>
              </a:rPr>
              <a:t>1</a:t>
            </a:r>
            <a:r>
              <a:rPr lang="ja-JP" altLang="en-US" sz="1600" b="1" dirty="0">
                <a:latin typeface="Meiryo UI" panose="020B0604030504040204" pitchFamily="50" charset="-128"/>
                <a:ea typeface="Meiryo UI" panose="020B0604030504040204" pitchFamily="50" charset="-128"/>
              </a:rPr>
              <a:t>章　理念と基本方針</a:t>
            </a:r>
            <a:endParaRPr lang="en-US" altLang="ja-JP" sz="1600" b="1"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１．新法人設立の背景と理念</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２．新法人の重点機能と関係機関との連携強化</a:t>
            </a:r>
          </a:p>
          <a:p>
            <a:endParaRPr lang="en-US" altLang="ja-JP" sz="120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第</a:t>
            </a:r>
            <a:r>
              <a:rPr lang="en-US" altLang="ja-JP" sz="1600" b="1" dirty="0">
                <a:latin typeface="Meiryo UI" panose="020B0604030504040204" pitchFamily="50" charset="-128"/>
                <a:ea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rPr>
              <a:t>章　大阪における中小企業と支援団体の現状</a:t>
            </a:r>
            <a:endParaRPr lang="en-US" altLang="ja-JP" sz="1600" b="1"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１．大阪の経済と中小企業</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２．中小企業の課題と支援団体の役割</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第</a:t>
            </a:r>
            <a:r>
              <a:rPr lang="ja-JP" altLang="en-US" sz="1600" b="1" dirty="0">
                <a:latin typeface="Meiryo UI" panose="020B0604030504040204" pitchFamily="50" charset="-128"/>
                <a:ea typeface="Meiryo UI" panose="020B0604030504040204" pitchFamily="50" charset="-128"/>
              </a:rPr>
              <a:t>３</a:t>
            </a:r>
            <a:r>
              <a:rPr kumimoji="1" lang="ja-JP" altLang="en-US" sz="1600" b="1" dirty="0">
                <a:latin typeface="Meiryo UI" panose="020B0604030504040204" pitchFamily="50" charset="-128"/>
                <a:ea typeface="Meiryo UI" panose="020B0604030504040204" pitchFamily="50" charset="-128"/>
              </a:rPr>
              <a:t>章　</a:t>
            </a:r>
            <a:r>
              <a:rPr lang="ja-JP" altLang="en-US" sz="1600" b="1" dirty="0">
                <a:latin typeface="Meiryo UI" panose="020B0604030504040204" pitchFamily="50" charset="-128"/>
                <a:ea typeface="Meiryo UI" panose="020B0604030504040204" pitchFamily="50" charset="-128"/>
              </a:rPr>
              <a:t>機能強化と事業再編</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１．ソフト事業の機能強化</a:t>
            </a:r>
            <a:endParaRPr lang="en-US" altLang="ja-JP" sz="16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１）国際ビジネス支援</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２）創業・ベンチャー支援</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３）事業承継</a:t>
            </a:r>
            <a:endParaRPr lang="en-US" altLang="ja-JP" sz="14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２．施設・拠点の機能強化</a:t>
            </a:r>
          </a:p>
          <a:p>
            <a:endParaRPr lang="en-US" altLang="ja-JP" sz="160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第４章　新法人における新たな取り組み</a:t>
            </a:r>
          </a:p>
          <a:p>
            <a:r>
              <a:rPr lang="ja-JP" altLang="en-US" sz="1400" dirty="0">
                <a:latin typeface="Meiryo UI" panose="020B0604030504040204" pitchFamily="50" charset="-128"/>
                <a:ea typeface="Meiryo UI" panose="020B0604030504040204" pitchFamily="50" charset="-128"/>
              </a:rPr>
              <a:t>　　１）ワンストップ・ショップ化の徹底</a:t>
            </a:r>
          </a:p>
          <a:p>
            <a:r>
              <a:rPr lang="ja-JP" altLang="en-US" sz="1400" dirty="0">
                <a:latin typeface="Meiryo UI" panose="020B0604030504040204" pitchFamily="50" charset="-128"/>
                <a:ea typeface="Meiryo UI" panose="020B0604030504040204" pitchFamily="50" charset="-128"/>
              </a:rPr>
              <a:t>　　２）地域キャラバン隊による伴走型個社支援</a:t>
            </a:r>
          </a:p>
          <a:p>
            <a:r>
              <a:rPr lang="ja-JP" altLang="en-US" sz="1400" dirty="0">
                <a:latin typeface="Meiryo UI" panose="020B0604030504040204" pitchFamily="50" charset="-128"/>
                <a:ea typeface="Meiryo UI" panose="020B0604030504040204" pitchFamily="50" charset="-128"/>
              </a:rPr>
              <a:t>　　３）企業・ユーザーデータベースの充実と情報発信強化</a:t>
            </a:r>
          </a:p>
          <a:p>
            <a:endParaRPr lang="en-US" altLang="ja-JP" sz="160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第５章　スケジュール（ステップ）</a:t>
            </a:r>
            <a:endParaRPr lang="en-US" altLang="ja-JP" sz="1600" b="1"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3981750" y="360608"/>
            <a:ext cx="1111202" cy="369332"/>
          </a:xfrm>
          <a:prstGeom prst="rect">
            <a:avLst/>
          </a:prstGeom>
          <a:noFill/>
        </p:spPr>
        <p:txBody>
          <a:bodyPr wrap="none" rtlCol="0">
            <a:spAutoFit/>
          </a:bodyPr>
          <a:lstStyle/>
          <a:p>
            <a:r>
              <a:rPr kumimoji="1" lang="ja-JP" altLang="en-US" b="1" dirty="0"/>
              <a:t>目　　　次</a:t>
            </a:r>
          </a:p>
        </p:txBody>
      </p:sp>
      <p:sp>
        <p:nvSpPr>
          <p:cNvPr id="3" name="スライド番号プレースホルダー 2"/>
          <p:cNvSpPr>
            <a:spLocks noGrp="1"/>
          </p:cNvSpPr>
          <p:nvPr>
            <p:ph type="sldNum" sz="quarter" idx="12"/>
          </p:nvPr>
        </p:nvSpPr>
        <p:spPr>
          <a:xfrm>
            <a:off x="6908710" y="6411523"/>
            <a:ext cx="2057400" cy="365125"/>
          </a:xfrm>
        </p:spPr>
        <p:txBody>
          <a:bodyPr/>
          <a:lstStyle/>
          <a:p>
            <a:fld id="{5242FE4B-FE65-4246-A1F4-B3D4680A4CEF}" type="slidenum">
              <a:rPr kumimoji="1" lang="ja-JP" altLang="en-US" smtClean="0"/>
              <a:t>3</a:t>
            </a:fld>
            <a:endParaRPr kumimoji="1" lang="ja-JP" altLang="en-US"/>
          </a:p>
        </p:txBody>
      </p:sp>
    </p:spTree>
    <p:extLst>
      <p:ext uri="{BB962C8B-B14F-4D97-AF65-F5344CB8AC3E}">
        <p14:creationId xmlns:p14="http://schemas.microsoft.com/office/powerpoint/2010/main" val="535192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角丸四角形 64"/>
          <p:cNvSpPr/>
          <p:nvPr/>
        </p:nvSpPr>
        <p:spPr>
          <a:xfrm>
            <a:off x="103032" y="4204054"/>
            <a:ext cx="3499059" cy="2457670"/>
          </a:xfrm>
          <a:prstGeom prst="roundRect">
            <a:avLst>
              <a:gd name="adj" fmla="val 981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150285" y="51659"/>
            <a:ext cx="4948791"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rPr>
              <a:t>大阪産業創造館におけるサービス機能の集約</a:t>
            </a:r>
            <a:endParaRPr kumimoji="1" lang="ja-JP" altLang="en-US" sz="2000" b="1"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077051" y="6498607"/>
            <a:ext cx="2057400" cy="365125"/>
          </a:xfrm>
        </p:spPr>
        <p:txBody>
          <a:bodyPr/>
          <a:lstStyle/>
          <a:p>
            <a:fld id="{5242FE4B-FE65-4246-A1F4-B3D4680A4CEF}" type="slidenum">
              <a:rPr kumimoji="1" lang="ja-JP" altLang="en-US" smtClean="0"/>
              <a:t>30</a:t>
            </a:fld>
            <a:endParaRPr kumimoji="1" lang="ja-JP" altLang="en-US"/>
          </a:p>
        </p:txBody>
      </p:sp>
      <p:sp>
        <p:nvSpPr>
          <p:cNvPr id="9" name="ホームベース 8"/>
          <p:cNvSpPr/>
          <p:nvPr/>
        </p:nvSpPr>
        <p:spPr>
          <a:xfrm rot="5400000">
            <a:off x="8275296" y="1805780"/>
            <a:ext cx="1188000" cy="360000"/>
          </a:xfrm>
          <a:prstGeom prst="homePlate">
            <a:avLst>
              <a:gd name="adj" fmla="val 34055"/>
            </a:avLst>
          </a:prstGeom>
          <a:gradFill flip="none" rotWithShape="1">
            <a:lin ang="0" scaled="1"/>
            <a:tileRect/>
          </a:gradFill>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kumimoji="1" lang="ja-JP" altLang="en-US" b="1" dirty="0">
                <a:latin typeface="Meiryo UI" panose="020B0604030504040204" pitchFamily="50" charset="-128"/>
                <a:ea typeface="Meiryo UI" panose="020B0604030504040204" pitchFamily="50" charset="-128"/>
              </a:rPr>
              <a:t>現</a:t>
            </a:r>
            <a:endParaRPr kumimoji="1" lang="en-US" altLang="ja-JP" b="1" dirty="0">
              <a:latin typeface="Meiryo UI" panose="020B0604030504040204" pitchFamily="50" charset="-128"/>
              <a:ea typeface="Meiryo UI" panose="020B0604030504040204" pitchFamily="50" charset="-128"/>
            </a:endParaRPr>
          </a:p>
          <a:p>
            <a:pPr algn="ctr"/>
            <a:endParaRPr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状</a:t>
            </a:r>
          </a:p>
        </p:txBody>
      </p:sp>
      <p:sp>
        <p:nvSpPr>
          <p:cNvPr id="13" name="ホームベース 12"/>
          <p:cNvSpPr/>
          <p:nvPr/>
        </p:nvSpPr>
        <p:spPr>
          <a:xfrm rot="5400000">
            <a:off x="8275296" y="4865734"/>
            <a:ext cx="1188000" cy="360000"/>
          </a:xfrm>
          <a:prstGeom prst="homePlate">
            <a:avLst>
              <a:gd name="adj" fmla="val 34055"/>
            </a:avLst>
          </a:prstGeom>
          <a:gradFill flip="none" rotWithShape="1">
            <a:lin ang="0" scaled="1"/>
            <a:tileRect/>
          </a:gradFill>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kumimoji="1" lang="ja-JP" altLang="en-US" b="1" dirty="0">
                <a:latin typeface="Meiryo UI" panose="020B0604030504040204" pitchFamily="50" charset="-128"/>
                <a:ea typeface="Meiryo UI" panose="020B0604030504040204" pitchFamily="50" charset="-128"/>
              </a:rPr>
              <a:t>新法人</a:t>
            </a:r>
          </a:p>
        </p:txBody>
      </p:sp>
      <p:sp>
        <p:nvSpPr>
          <p:cNvPr id="3" name="テキスト ボックス 2"/>
          <p:cNvSpPr txBox="1"/>
          <p:nvPr/>
        </p:nvSpPr>
        <p:spPr>
          <a:xfrm>
            <a:off x="335964" y="2092227"/>
            <a:ext cx="3312000" cy="1461939"/>
          </a:xfrm>
          <a:prstGeom prst="rect">
            <a:avLst/>
          </a:prstGeom>
          <a:noFill/>
          <a:ln>
            <a:solidFill>
              <a:schemeClr val="bg1">
                <a:lumMod val="75000"/>
              </a:schemeClr>
            </a:solidFill>
          </a:ln>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① 大阪市経済戦略局</a:t>
            </a:r>
            <a:r>
              <a:rPr kumimoji="1" lang="ja-JP" altLang="en-US" sz="1200" b="1" dirty="0" smtClean="0">
                <a:latin typeface="Meiryo UI" panose="020B0604030504040204" pitchFamily="50" charset="-128"/>
                <a:ea typeface="Meiryo UI" panose="020B0604030504040204" pitchFamily="50" charset="-128"/>
              </a:rPr>
              <a:t>を</a:t>
            </a:r>
            <a:r>
              <a:rPr lang="ja-JP" altLang="en-US" sz="1200" b="1" dirty="0" smtClean="0">
                <a:latin typeface="Meiryo UI" panose="020B0604030504040204" pitchFamily="50" charset="-128"/>
                <a:ea typeface="Meiryo UI" panose="020B0604030504040204" pitchFamily="50" charset="-128"/>
              </a:rPr>
              <a:t>移設</a:t>
            </a:r>
            <a:endParaRPr lang="en-US" altLang="ja-JP" sz="1200" b="1" dirty="0">
              <a:latin typeface="Meiryo UI" panose="020B0604030504040204" pitchFamily="50" charset="-128"/>
              <a:ea typeface="Meiryo UI" panose="020B0604030504040204" pitchFamily="50" charset="-128"/>
            </a:endParaRPr>
          </a:p>
          <a:p>
            <a:endParaRPr lang="en-US" altLang="ja-JP" sz="10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② 産振機構の下記機能を集約</a:t>
            </a:r>
            <a:endParaRPr lang="en-US" altLang="ja-JP" sz="12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　国際ビジネス支援、よろず支援拠点、事業承継</a:t>
            </a:r>
            <a:endParaRPr lang="en-US" altLang="ja-JP" sz="1100" dirty="0">
              <a:latin typeface="Meiryo UI" panose="020B0604030504040204" pitchFamily="50" charset="-128"/>
              <a:ea typeface="Meiryo UI" panose="020B0604030504040204" pitchFamily="50" charset="-128"/>
            </a:endParaRPr>
          </a:p>
          <a:p>
            <a:endParaRPr lang="en-US" altLang="ja-JP" sz="10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③ </a:t>
            </a:r>
            <a:r>
              <a:rPr lang="en-US" altLang="ja-JP" sz="1200" b="1" dirty="0">
                <a:latin typeface="Meiryo UI" panose="020B0604030504040204" pitchFamily="50" charset="-128"/>
                <a:ea typeface="Meiryo UI" panose="020B0604030504040204" pitchFamily="50" charset="-128"/>
              </a:rPr>
              <a:t>13F</a:t>
            </a:r>
            <a:r>
              <a:rPr lang="ja-JP" altLang="en-US" sz="1200" b="1" dirty="0">
                <a:latin typeface="Meiryo UI" panose="020B0604030504040204" pitchFamily="50" charset="-128"/>
                <a:ea typeface="Meiryo UI" panose="020B0604030504040204" pitchFamily="50" charset="-128"/>
              </a:rPr>
              <a:t>にある施設予約窓口を２階へ移設</a:t>
            </a:r>
            <a:endParaRPr lang="en-US" altLang="ja-JP" sz="1200" b="1" dirty="0">
              <a:latin typeface="Meiryo UI" panose="020B0604030504040204" pitchFamily="50" charset="-128"/>
              <a:ea typeface="Meiryo UI" panose="020B0604030504040204" pitchFamily="50" charset="-128"/>
            </a:endParaRPr>
          </a:p>
          <a:p>
            <a:endParaRPr lang="en-US" altLang="ja-JP" sz="10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④ </a:t>
            </a:r>
            <a:r>
              <a:rPr lang="en-US" altLang="ja-JP" sz="1200" b="1" dirty="0">
                <a:latin typeface="Meiryo UI" panose="020B0604030504040204" pitchFamily="50" charset="-128"/>
                <a:ea typeface="Meiryo UI" panose="020B0604030504040204" pitchFamily="50" charset="-128"/>
              </a:rPr>
              <a:t>IBPC</a:t>
            </a:r>
            <a:r>
              <a:rPr lang="ja-JP" altLang="en-US" sz="1200" b="1" dirty="0">
                <a:latin typeface="Meiryo UI" panose="020B0604030504040204" pitchFamily="50" charset="-128"/>
                <a:ea typeface="Meiryo UI" panose="020B0604030504040204" pitchFamily="50" charset="-128"/>
              </a:rPr>
              <a:t>大阪（国際部門）のサテライトを誘致</a:t>
            </a:r>
            <a:endParaRPr kumimoji="1" lang="ja-JP" altLang="en-US" sz="12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81479" y="851555"/>
            <a:ext cx="3468722" cy="1015663"/>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500" dirty="0">
                <a:latin typeface="Meiryo UI" panose="020B0604030504040204" pitchFamily="50" charset="-128"/>
                <a:ea typeface="Meiryo UI" panose="020B0604030504040204" pitchFamily="50" charset="-128"/>
              </a:rPr>
              <a:t>新法人では、</a:t>
            </a:r>
            <a:r>
              <a:rPr lang="ja-JP" altLang="en-US" sz="1500" dirty="0">
                <a:latin typeface="Meiryo UI" panose="020B0604030504040204" pitchFamily="50" charset="-128"/>
                <a:ea typeface="Meiryo UI" panose="020B0604030504040204" pitchFamily="50" charset="-128"/>
              </a:rPr>
              <a:t>アクセスの良い大阪産業創造館にサービス機能を集約させ、ワンストップ・ショップ化の徹底を図ることで利用者の利便性向上を強化する。</a:t>
            </a:r>
            <a:endParaRPr kumimoji="1" lang="ja-JP" altLang="en-US" sz="1500" dirty="0">
              <a:latin typeface="Meiryo UI" panose="020B0604030504040204" pitchFamily="50" charset="-128"/>
              <a:ea typeface="Meiryo UI" panose="020B0604030504040204" pitchFamily="50" charset="-128"/>
            </a:endParaRPr>
          </a:p>
        </p:txBody>
      </p:sp>
      <p:sp>
        <p:nvSpPr>
          <p:cNvPr id="7" name="直方体 6"/>
          <p:cNvSpPr/>
          <p:nvPr/>
        </p:nvSpPr>
        <p:spPr>
          <a:xfrm>
            <a:off x="2629246" y="4425976"/>
            <a:ext cx="818653" cy="2133934"/>
          </a:xfrm>
          <a:prstGeom prst="cub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直方体 20"/>
          <p:cNvSpPr/>
          <p:nvPr/>
        </p:nvSpPr>
        <p:spPr>
          <a:xfrm>
            <a:off x="2629246" y="5798356"/>
            <a:ext cx="818653" cy="510813"/>
          </a:xfrm>
          <a:prstGeom prst="cube">
            <a:avLst>
              <a:gd name="adj" fmla="val 401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22552" y="4272495"/>
            <a:ext cx="2276585"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■産創館の立地ポテンシャル</a:t>
            </a:r>
          </a:p>
        </p:txBody>
      </p:sp>
      <p:cxnSp>
        <p:nvCxnSpPr>
          <p:cNvPr id="18" name="直線コネクタ 17"/>
          <p:cNvCxnSpPr/>
          <p:nvPr/>
        </p:nvCxnSpPr>
        <p:spPr>
          <a:xfrm>
            <a:off x="3246576" y="5624435"/>
            <a:ext cx="0" cy="477054"/>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3929515" y="4431036"/>
            <a:ext cx="4320000" cy="226800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3" name="角丸四角形 22"/>
          <p:cNvSpPr/>
          <p:nvPr/>
        </p:nvSpPr>
        <p:spPr>
          <a:xfrm>
            <a:off x="4057969" y="4573782"/>
            <a:ext cx="1444566" cy="540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スタ</a:t>
            </a:r>
            <a:r>
              <a:rPr kumimoji="1" lang="ja-JP" altLang="en-US" sz="1100" b="1" dirty="0" smtClean="0">
                <a:solidFill>
                  <a:schemeClr val="tx1"/>
                </a:solidFill>
                <a:latin typeface="Meiryo UI" panose="020B0604030504040204" pitchFamily="50" charset="-128"/>
                <a:ea typeface="Meiryo UI" panose="020B0604030504040204" pitchFamily="50" charset="-128"/>
              </a:rPr>
              <a:t>ートア</a:t>
            </a:r>
            <a:r>
              <a:rPr kumimoji="1" lang="ja-JP" altLang="en-US" sz="1100" b="1" dirty="0">
                <a:solidFill>
                  <a:schemeClr val="tx1"/>
                </a:solidFill>
                <a:latin typeface="Meiryo UI" panose="020B0604030504040204" pitchFamily="50" charset="-128"/>
                <a:ea typeface="Meiryo UI" panose="020B0604030504040204" pitchFamily="50" charset="-128"/>
              </a:rPr>
              <a:t>ップ支援</a:t>
            </a:r>
            <a:endParaRPr lang="en-US" altLang="ja-JP" sz="1100" b="1" dirty="0">
              <a:solidFill>
                <a:schemeClr val="tx1"/>
              </a:solidFill>
              <a:latin typeface="Meiryo UI" panose="020B0604030504040204" pitchFamily="50" charset="-128"/>
              <a:ea typeface="Meiryo UI" panose="020B0604030504040204" pitchFamily="50" charset="-128"/>
            </a:endParaRPr>
          </a:p>
          <a:p>
            <a:pPr algn="ctr"/>
            <a:r>
              <a:rPr lang="ja-JP" altLang="en-US" sz="1100" b="1" dirty="0">
                <a:solidFill>
                  <a:schemeClr val="tx1"/>
                </a:solidFill>
                <a:latin typeface="Meiryo UI" panose="020B0604030504040204" pitchFamily="50" charset="-128"/>
                <a:ea typeface="Meiryo UI" panose="020B0604030504040204" pitchFamily="50" charset="-128"/>
              </a:rPr>
              <a:t>マネジメント支援</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29" name="角丸四角形 28"/>
          <p:cNvSpPr/>
          <p:nvPr/>
        </p:nvSpPr>
        <p:spPr>
          <a:xfrm>
            <a:off x="5630989" y="4573782"/>
            <a:ext cx="1677608" cy="540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経営相談室</a:t>
            </a:r>
          </a:p>
        </p:txBody>
      </p:sp>
      <p:sp>
        <p:nvSpPr>
          <p:cNvPr id="33" name="角丸四角形 32"/>
          <p:cNvSpPr/>
          <p:nvPr/>
        </p:nvSpPr>
        <p:spPr>
          <a:xfrm>
            <a:off x="4057969" y="5271334"/>
            <a:ext cx="1444566" cy="540000"/>
          </a:xfrm>
          <a:prstGeom prst="roundRect">
            <a:avLst/>
          </a:prstGeom>
          <a:pattFill prst="pct4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Meiryo UI" panose="020B0604030504040204" pitchFamily="50" charset="-128"/>
                <a:ea typeface="Meiryo UI" panose="020B0604030504040204" pitchFamily="50" charset="-128"/>
              </a:rPr>
              <a:t>IBPC</a:t>
            </a:r>
            <a:r>
              <a:rPr kumimoji="1" lang="ja-JP" altLang="en-US" sz="1100" b="1" dirty="0">
                <a:solidFill>
                  <a:schemeClr val="tx1"/>
                </a:solidFill>
                <a:latin typeface="Meiryo UI" panose="020B0604030504040204" pitchFamily="50" charset="-128"/>
                <a:ea typeface="Meiryo UI" panose="020B0604030504040204" pitchFamily="50" charset="-128"/>
              </a:rPr>
              <a:t>サテライト</a:t>
            </a:r>
          </a:p>
        </p:txBody>
      </p:sp>
      <p:sp>
        <p:nvSpPr>
          <p:cNvPr id="34" name="角丸四角形 33"/>
          <p:cNvSpPr/>
          <p:nvPr/>
        </p:nvSpPr>
        <p:spPr>
          <a:xfrm>
            <a:off x="5630989" y="5271334"/>
            <a:ext cx="805990" cy="540000"/>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国際ビジネス</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支援課</a:t>
            </a:r>
          </a:p>
        </p:txBody>
      </p:sp>
      <p:sp>
        <p:nvSpPr>
          <p:cNvPr id="35" name="角丸四角形 34"/>
          <p:cNvSpPr/>
          <p:nvPr/>
        </p:nvSpPr>
        <p:spPr>
          <a:xfrm>
            <a:off x="6502607" y="5271334"/>
            <a:ext cx="805990" cy="540000"/>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よろず支援</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lang="ja-JP" altLang="en-US" sz="1100" b="1" dirty="0">
                <a:solidFill>
                  <a:schemeClr val="tx1"/>
                </a:solidFill>
                <a:latin typeface="Meiryo UI" panose="020B0604030504040204" pitchFamily="50" charset="-128"/>
                <a:ea typeface="Meiryo UI" panose="020B0604030504040204" pitchFamily="50" charset="-128"/>
              </a:rPr>
              <a:t>拠点</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36" name="角丸四角形 35"/>
          <p:cNvSpPr/>
          <p:nvPr/>
        </p:nvSpPr>
        <p:spPr>
          <a:xfrm>
            <a:off x="4076000" y="5963298"/>
            <a:ext cx="1077055" cy="540000"/>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rPr>
              <a:t>事業承継</a:t>
            </a:r>
            <a:endParaRPr lang="en-US" altLang="ja-JP" sz="1050" b="1" dirty="0">
              <a:solidFill>
                <a:schemeClr val="tx1"/>
              </a:solidFill>
              <a:latin typeface="Meiryo UI" panose="020B0604030504040204" pitchFamily="50" charset="-128"/>
              <a:ea typeface="Meiryo UI" panose="020B0604030504040204" pitchFamily="50" charset="-128"/>
            </a:endParaRPr>
          </a:p>
          <a:p>
            <a:pPr algn="ctr"/>
            <a:r>
              <a:rPr kumimoji="1" lang="ja-JP" altLang="en-US" sz="1050" b="1" dirty="0">
                <a:solidFill>
                  <a:schemeClr val="tx1"/>
                </a:solidFill>
                <a:latin typeface="Meiryo UI" panose="020B0604030504040204" pitchFamily="50" charset="-128"/>
                <a:ea typeface="Meiryo UI" panose="020B0604030504040204" pitchFamily="50" charset="-128"/>
              </a:rPr>
              <a:t>ネットワーク</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r>
              <a:rPr lang="ja-JP" altLang="en-US" sz="1050" b="1" dirty="0">
                <a:solidFill>
                  <a:schemeClr val="tx1"/>
                </a:solidFill>
                <a:latin typeface="Meiryo UI" panose="020B0604030504040204" pitchFamily="50" charset="-128"/>
                <a:ea typeface="Meiryo UI" panose="020B0604030504040204" pitchFamily="50" charset="-128"/>
              </a:rPr>
              <a:t>事務局</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37" name="角丸四角形 36"/>
          <p:cNvSpPr/>
          <p:nvPr/>
        </p:nvSpPr>
        <p:spPr>
          <a:xfrm>
            <a:off x="5665601" y="5970559"/>
            <a:ext cx="1642995" cy="540000"/>
          </a:xfrm>
          <a:prstGeom prst="round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市経済戦略局</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lang="ja-JP" altLang="en-US" sz="1100" b="1" dirty="0">
                <a:solidFill>
                  <a:schemeClr val="tx1"/>
                </a:solidFill>
                <a:latin typeface="Meiryo UI" panose="020B0604030504040204" pitchFamily="50" charset="-128"/>
                <a:ea typeface="Meiryo UI" panose="020B0604030504040204" pitchFamily="50" charset="-128"/>
              </a:rPr>
              <a:t>金融担当</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38" name="角丸四角形 37"/>
          <p:cNvSpPr/>
          <p:nvPr/>
        </p:nvSpPr>
        <p:spPr>
          <a:xfrm>
            <a:off x="7370170" y="5464519"/>
            <a:ext cx="468000" cy="540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施設</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予約</a:t>
            </a:r>
          </a:p>
        </p:txBody>
      </p:sp>
      <p:sp>
        <p:nvSpPr>
          <p:cNvPr id="25" name="正方形/長方形 24"/>
          <p:cNvSpPr/>
          <p:nvPr/>
        </p:nvSpPr>
        <p:spPr>
          <a:xfrm>
            <a:off x="7390572" y="4573782"/>
            <a:ext cx="180000" cy="540000"/>
          </a:xfrm>
          <a:prstGeom prst="rect">
            <a:avLst/>
          </a:prstGeom>
          <a:solidFill>
            <a:schemeClr val="bg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7928737" y="5464519"/>
            <a:ext cx="180000" cy="540000"/>
          </a:xfrm>
          <a:prstGeom prst="rect">
            <a:avLst/>
          </a:prstGeom>
          <a:solidFill>
            <a:schemeClr val="bg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二等辺三角形 26"/>
          <p:cNvSpPr/>
          <p:nvPr/>
        </p:nvSpPr>
        <p:spPr>
          <a:xfrm rot="16200000">
            <a:off x="7207454" y="5395914"/>
            <a:ext cx="2234639" cy="313103"/>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8253098" y="5218594"/>
            <a:ext cx="400110" cy="630942"/>
          </a:xfrm>
          <a:prstGeom prst="rect">
            <a:avLst/>
          </a:prstGeom>
          <a:noFill/>
        </p:spPr>
        <p:txBody>
          <a:bodyPr vert="eaVert" wrap="none" rtlCol="0">
            <a:spAutoFit/>
          </a:bodyPr>
          <a:lstStyle/>
          <a:p>
            <a:r>
              <a:rPr lang="ja-JP" altLang="en-US" sz="1400" b="1" dirty="0">
                <a:latin typeface="Meiryo UI" panose="020B0604030504040204" pitchFamily="50" charset="-128"/>
                <a:ea typeface="Meiryo UI" panose="020B0604030504040204" pitchFamily="50" charset="-128"/>
              </a:rPr>
              <a:t>利用者</a:t>
            </a:r>
            <a:endParaRPr kumimoji="1" lang="ja-JP" altLang="en-US" sz="1400" b="1" dirty="0">
              <a:latin typeface="Meiryo UI" panose="020B0604030504040204" pitchFamily="50" charset="-128"/>
              <a:ea typeface="Meiryo UI" panose="020B0604030504040204" pitchFamily="50" charset="-128"/>
            </a:endParaRPr>
          </a:p>
        </p:txBody>
      </p:sp>
      <p:sp>
        <p:nvSpPr>
          <p:cNvPr id="42" name="左矢印 41"/>
          <p:cNvSpPr/>
          <p:nvPr/>
        </p:nvSpPr>
        <p:spPr>
          <a:xfrm>
            <a:off x="8411760" y="6148353"/>
            <a:ext cx="579549" cy="484632"/>
          </a:xfrm>
          <a:prstGeom prst="lef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8285726" y="6264317"/>
            <a:ext cx="899605"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エスカレーター</a:t>
            </a:r>
          </a:p>
        </p:txBody>
      </p:sp>
      <p:sp>
        <p:nvSpPr>
          <p:cNvPr id="44" name="正方形/長方形 43"/>
          <p:cNvSpPr/>
          <p:nvPr/>
        </p:nvSpPr>
        <p:spPr>
          <a:xfrm>
            <a:off x="3929515" y="1359387"/>
            <a:ext cx="4320000" cy="226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5" name="角丸四角形 44"/>
          <p:cNvSpPr/>
          <p:nvPr/>
        </p:nvSpPr>
        <p:spPr>
          <a:xfrm>
            <a:off x="5555545" y="1537801"/>
            <a:ext cx="1584000" cy="540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rPr>
              <a:t>経営相談室</a:t>
            </a:r>
          </a:p>
        </p:txBody>
      </p:sp>
      <p:sp>
        <p:nvSpPr>
          <p:cNvPr id="46" name="角丸四角形 45"/>
          <p:cNvSpPr/>
          <p:nvPr/>
        </p:nvSpPr>
        <p:spPr>
          <a:xfrm>
            <a:off x="5559538" y="2221017"/>
            <a:ext cx="1584000" cy="540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rPr>
              <a:t>スタ</a:t>
            </a:r>
            <a:r>
              <a:rPr lang="ja-JP" altLang="en-US" sz="1100" b="1" dirty="0" smtClean="0">
                <a:solidFill>
                  <a:schemeClr val="tx1"/>
                </a:solidFill>
                <a:latin typeface="Meiryo UI" panose="020B0604030504040204" pitchFamily="50" charset="-128"/>
                <a:ea typeface="Meiryo UI" panose="020B0604030504040204" pitchFamily="50" charset="-128"/>
              </a:rPr>
              <a:t>ートア</a:t>
            </a:r>
            <a:r>
              <a:rPr lang="ja-JP" altLang="en-US" sz="1100" b="1" dirty="0">
                <a:solidFill>
                  <a:schemeClr val="tx1"/>
                </a:solidFill>
                <a:latin typeface="Meiryo UI" panose="020B0604030504040204" pitchFamily="50" charset="-128"/>
                <a:ea typeface="Meiryo UI" panose="020B0604030504040204" pitchFamily="50" charset="-128"/>
              </a:rPr>
              <a:t>ップ支援</a:t>
            </a:r>
          </a:p>
        </p:txBody>
      </p:sp>
      <p:sp>
        <p:nvSpPr>
          <p:cNvPr id="51" name="角丸四角形 50"/>
          <p:cNvSpPr/>
          <p:nvPr/>
        </p:nvSpPr>
        <p:spPr>
          <a:xfrm>
            <a:off x="5566593" y="2898910"/>
            <a:ext cx="1584000" cy="540000"/>
          </a:xfrm>
          <a:prstGeom prst="round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市経済戦略局</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lang="ja-JP" altLang="en-US" sz="1100" b="1" dirty="0">
                <a:solidFill>
                  <a:schemeClr val="tx1"/>
                </a:solidFill>
                <a:latin typeface="Meiryo UI" panose="020B0604030504040204" pitchFamily="50" charset="-128"/>
                <a:ea typeface="Meiryo UI" panose="020B0604030504040204" pitchFamily="50" charset="-128"/>
              </a:rPr>
              <a:t>金融担当</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53" name="正方形/長方形 52"/>
          <p:cNvSpPr/>
          <p:nvPr/>
        </p:nvSpPr>
        <p:spPr>
          <a:xfrm>
            <a:off x="7297877" y="1577110"/>
            <a:ext cx="180000" cy="1152000"/>
          </a:xfrm>
          <a:prstGeom prst="rect">
            <a:avLst/>
          </a:prstGeom>
          <a:solidFill>
            <a:schemeClr val="bg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二等辺三角形 54"/>
          <p:cNvSpPr/>
          <p:nvPr/>
        </p:nvSpPr>
        <p:spPr>
          <a:xfrm rot="16200000">
            <a:off x="7208492" y="2324265"/>
            <a:ext cx="2234639" cy="313103"/>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8254136" y="2146945"/>
            <a:ext cx="400110" cy="630942"/>
          </a:xfrm>
          <a:prstGeom prst="rect">
            <a:avLst/>
          </a:prstGeom>
          <a:noFill/>
        </p:spPr>
        <p:txBody>
          <a:bodyPr vert="eaVert" wrap="none" rtlCol="0">
            <a:spAutoFit/>
          </a:bodyPr>
          <a:lstStyle/>
          <a:p>
            <a:r>
              <a:rPr lang="ja-JP" altLang="en-US" sz="1400" b="1" dirty="0">
                <a:latin typeface="Meiryo UI" panose="020B0604030504040204" pitchFamily="50" charset="-128"/>
                <a:ea typeface="Meiryo UI" panose="020B0604030504040204" pitchFamily="50" charset="-128"/>
              </a:rPr>
              <a:t>利用者</a:t>
            </a:r>
            <a:endParaRPr kumimoji="1" lang="ja-JP" altLang="en-US" sz="1400" b="1" dirty="0">
              <a:latin typeface="Meiryo UI" panose="020B0604030504040204" pitchFamily="50" charset="-128"/>
              <a:ea typeface="Meiryo UI" panose="020B0604030504040204" pitchFamily="50" charset="-128"/>
            </a:endParaRPr>
          </a:p>
        </p:txBody>
      </p:sp>
      <p:sp>
        <p:nvSpPr>
          <p:cNvPr id="57" name="左矢印 56"/>
          <p:cNvSpPr/>
          <p:nvPr/>
        </p:nvSpPr>
        <p:spPr>
          <a:xfrm>
            <a:off x="8412798" y="3076704"/>
            <a:ext cx="579549" cy="484632"/>
          </a:xfrm>
          <a:prstGeom prst="lef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8286764" y="3192668"/>
            <a:ext cx="899605"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エスカレーター</a:t>
            </a:r>
          </a:p>
        </p:txBody>
      </p:sp>
      <p:sp>
        <p:nvSpPr>
          <p:cNvPr id="59" name="角丸四角形 58"/>
          <p:cNvSpPr/>
          <p:nvPr/>
        </p:nvSpPr>
        <p:spPr>
          <a:xfrm>
            <a:off x="3990942" y="1537801"/>
            <a:ext cx="1434320" cy="1901109"/>
          </a:xfrm>
          <a:prstGeom prst="round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市経済戦略局</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lang="ja-JP" altLang="en-US" sz="1100" b="1" dirty="0">
                <a:solidFill>
                  <a:schemeClr val="tx1"/>
                </a:solidFill>
                <a:latin typeface="Meiryo UI" panose="020B0604030504040204" pitchFamily="50" charset="-128"/>
                <a:ea typeface="Meiryo UI" panose="020B0604030504040204" pitchFamily="50" charset="-128"/>
              </a:rPr>
              <a:t>企業</a:t>
            </a:r>
            <a:r>
              <a:rPr kumimoji="1" lang="ja-JP" altLang="en-US" sz="1100" b="1" dirty="0">
                <a:solidFill>
                  <a:schemeClr val="tx1"/>
                </a:solidFill>
                <a:latin typeface="Meiryo UI" panose="020B0604030504040204" pitchFamily="50" charset="-128"/>
                <a:ea typeface="Meiryo UI" panose="020B0604030504040204" pitchFamily="50" charset="-128"/>
              </a:rPr>
              <a:t>支援課</a:t>
            </a:r>
          </a:p>
        </p:txBody>
      </p:sp>
      <p:sp>
        <p:nvSpPr>
          <p:cNvPr id="60" name="テキスト ボックス 59"/>
          <p:cNvSpPr txBox="1"/>
          <p:nvPr/>
        </p:nvSpPr>
        <p:spPr>
          <a:xfrm>
            <a:off x="3875510" y="1034174"/>
            <a:ext cx="2380780" cy="307777"/>
          </a:xfrm>
          <a:prstGeom prst="rect">
            <a:avLst/>
          </a:prstGeom>
          <a:noFill/>
        </p:spPr>
        <p:txBody>
          <a:bodyPr wrap="none" rtlCol="0">
            <a:spAutoFit/>
          </a:bodyPr>
          <a:lstStyle/>
          <a:p>
            <a:r>
              <a:rPr kumimoji="1" lang="ja-JP" altLang="en-US" sz="1400" b="1" u="sng" dirty="0">
                <a:latin typeface="Meiryo UI" panose="020B0604030504040204" pitchFamily="50" charset="-128"/>
                <a:ea typeface="Meiryo UI" panose="020B0604030504040204" pitchFamily="50" charset="-128"/>
              </a:rPr>
              <a:t>■産創館２</a:t>
            </a:r>
            <a:r>
              <a:rPr kumimoji="1" lang="en-US" altLang="ja-JP" sz="1400" b="1" u="sng" dirty="0">
                <a:latin typeface="Meiryo UI" panose="020B0604030504040204" pitchFamily="50" charset="-128"/>
                <a:ea typeface="Meiryo UI" panose="020B0604030504040204" pitchFamily="50" charset="-128"/>
              </a:rPr>
              <a:t>F</a:t>
            </a:r>
            <a:r>
              <a:rPr kumimoji="1" lang="ja-JP" altLang="en-US" sz="1400" b="1" u="sng" dirty="0">
                <a:latin typeface="Meiryo UI" panose="020B0604030504040204" pitchFamily="50" charset="-128"/>
                <a:ea typeface="Meiryo UI" panose="020B0604030504040204" pitchFamily="50" charset="-128"/>
              </a:rPr>
              <a:t>　現行レイアウト</a:t>
            </a:r>
          </a:p>
        </p:txBody>
      </p:sp>
      <p:sp>
        <p:nvSpPr>
          <p:cNvPr id="61" name="テキスト ボックス 60"/>
          <p:cNvSpPr txBox="1"/>
          <p:nvPr/>
        </p:nvSpPr>
        <p:spPr>
          <a:xfrm>
            <a:off x="3875510" y="4110123"/>
            <a:ext cx="3264035" cy="307777"/>
          </a:xfrm>
          <a:prstGeom prst="rect">
            <a:avLst/>
          </a:prstGeom>
          <a:noFill/>
        </p:spPr>
        <p:txBody>
          <a:bodyPr wrap="none" rtlCol="0">
            <a:spAutoFit/>
          </a:bodyPr>
          <a:lstStyle/>
          <a:p>
            <a:r>
              <a:rPr kumimoji="1" lang="ja-JP" altLang="en-US" sz="1400" b="1" u="sng" dirty="0">
                <a:latin typeface="Meiryo UI" panose="020B0604030504040204" pitchFamily="50" charset="-128"/>
                <a:ea typeface="Meiryo UI" panose="020B0604030504040204" pitchFamily="50" charset="-128"/>
              </a:rPr>
              <a:t>■産創館２</a:t>
            </a:r>
            <a:r>
              <a:rPr kumimoji="1" lang="en-US" altLang="ja-JP" sz="1400" b="1" u="sng" dirty="0">
                <a:latin typeface="Meiryo UI" panose="020B0604030504040204" pitchFamily="50" charset="-128"/>
                <a:ea typeface="Meiryo UI" panose="020B0604030504040204" pitchFamily="50" charset="-128"/>
              </a:rPr>
              <a:t>F</a:t>
            </a:r>
            <a:r>
              <a:rPr kumimoji="1" lang="ja-JP" altLang="en-US" sz="1400" b="1" u="sng" dirty="0">
                <a:latin typeface="Meiryo UI" panose="020B0604030504040204" pitchFamily="50" charset="-128"/>
                <a:ea typeface="Meiryo UI" panose="020B0604030504040204" pitchFamily="50" charset="-128"/>
              </a:rPr>
              <a:t>　機能集約後のレイアウト案</a:t>
            </a:r>
          </a:p>
        </p:txBody>
      </p:sp>
      <p:sp>
        <p:nvSpPr>
          <p:cNvPr id="63" name="テキスト ボックス 62"/>
          <p:cNvSpPr txBox="1"/>
          <p:nvPr/>
        </p:nvSpPr>
        <p:spPr>
          <a:xfrm>
            <a:off x="169087" y="4622955"/>
            <a:ext cx="2380465" cy="1708160"/>
          </a:xfrm>
          <a:prstGeom prst="rect">
            <a:avLst/>
          </a:prstGeom>
          <a:noFill/>
        </p:spPr>
        <p:txBody>
          <a:bodyPr wrap="square" rtlCol="0">
            <a:spAutoFit/>
          </a:bodyPr>
          <a:lstStyle/>
          <a:p>
            <a:pPr marL="228600" indent="-228600">
              <a:buFont typeface="+mj-lt"/>
              <a:buAutoNum type="arabicPeriod"/>
            </a:pPr>
            <a:r>
              <a:rPr lang="ja-JP" altLang="en-US" sz="1050" dirty="0">
                <a:latin typeface="Meiryo UI" panose="020B0604030504040204" pitchFamily="50" charset="-128"/>
                <a:ea typeface="Meiryo UI" panose="020B0604030504040204" pitchFamily="50" charset="-128"/>
              </a:rPr>
              <a:t>マイドームおおさか、大阪商工会議所、中小機構、ジェトロ大阪などの中小企業支援機関が半径</a:t>
            </a:r>
            <a:r>
              <a:rPr lang="en-US" altLang="ja-JP" sz="1050" dirty="0">
                <a:latin typeface="Meiryo UI" panose="020B0604030504040204" pitchFamily="50" charset="-128"/>
                <a:ea typeface="Meiryo UI" panose="020B0604030504040204" pitchFamily="50" charset="-128"/>
              </a:rPr>
              <a:t>400</a:t>
            </a:r>
            <a:r>
              <a:rPr lang="ja-JP" altLang="en-US" sz="1050" dirty="0" err="1">
                <a:latin typeface="Meiryo UI" panose="020B0604030504040204" pitchFamily="50" charset="-128"/>
                <a:ea typeface="Meiryo UI" panose="020B0604030504040204" pitchFamily="50" charset="-128"/>
              </a:rPr>
              <a:t>ｍ</a:t>
            </a:r>
            <a:r>
              <a:rPr lang="ja-JP" altLang="en-US" sz="1050" dirty="0">
                <a:latin typeface="Meiryo UI" panose="020B0604030504040204" pitchFamily="50" charset="-128"/>
                <a:ea typeface="Meiryo UI" panose="020B0604030504040204" pitchFamily="50" charset="-128"/>
              </a:rPr>
              <a:t>に集積</a:t>
            </a:r>
          </a:p>
          <a:p>
            <a:pPr marL="228600" indent="-228600">
              <a:buFont typeface="+mj-lt"/>
              <a:buAutoNum type="arabicPeriod"/>
            </a:pPr>
            <a:endParaRPr kumimoji="1" lang="en-US" altLang="ja-JP" sz="1050" dirty="0">
              <a:latin typeface="Meiryo UI" panose="020B0604030504040204" pitchFamily="50" charset="-128"/>
              <a:ea typeface="Meiryo UI" panose="020B0604030504040204" pitchFamily="50" charset="-128"/>
            </a:endParaRPr>
          </a:p>
          <a:p>
            <a:pPr marL="228600" indent="-228600">
              <a:buFont typeface="+mj-lt"/>
              <a:buAutoNum type="arabicPeriod"/>
            </a:pPr>
            <a:r>
              <a:rPr kumimoji="1" lang="ja-JP" altLang="en-US" sz="1050" dirty="0">
                <a:latin typeface="Meiryo UI" panose="020B0604030504040204" pitchFamily="50" charset="-128"/>
                <a:ea typeface="Meiryo UI" panose="020B0604030504040204" pitchFamily="50" charset="-128"/>
              </a:rPr>
              <a:t>最寄駅（堺筋本町）から徒歩２分</a:t>
            </a:r>
            <a:endParaRPr kumimoji="1" lang="en-US" altLang="ja-JP" sz="1050" dirty="0">
              <a:latin typeface="Meiryo UI" panose="020B0604030504040204" pitchFamily="50" charset="-128"/>
              <a:ea typeface="Meiryo UI" panose="020B0604030504040204" pitchFamily="50" charset="-128"/>
            </a:endParaRPr>
          </a:p>
          <a:p>
            <a:pPr marL="228600" indent="-228600">
              <a:buFont typeface="+mj-lt"/>
              <a:buAutoNum type="arabicPeriod"/>
            </a:pPr>
            <a:endParaRPr kumimoji="1" lang="en-US" altLang="ja-JP" sz="1050" dirty="0">
              <a:latin typeface="Meiryo UI" panose="020B0604030504040204" pitchFamily="50" charset="-128"/>
              <a:ea typeface="Meiryo UI" panose="020B0604030504040204" pitchFamily="50" charset="-128"/>
            </a:endParaRPr>
          </a:p>
          <a:p>
            <a:pPr marL="228600" indent="-228600">
              <a:buFont typeface="+mj-lt"/>
              <a:buAutoNum type="arabicPeriod"/>
            </a:pPr>
            <a:r>
              <a:rPr kumimoji="1" lang="ja-JP" altLang="en-US" sz="1050" dirty="0">
                <a:latin typeface="Meiryo UI" panose="020B0604030504040204" pitchFamily="50" charset="-128"/>
                <a:ea typeface="Meiryo UI" panose="020B0604030504040204" pitchFamily="50" charset="-128"/>
              </a:rPr>
              <a:t>大阪のビジネス集積地、本町に所在</a:t>
            </a:r>
            <a:endParaRPr kumimoji="1" lang="en-US" altLang="ja-JP" sz="1050" dirty="0">
              <a:latin typeface="Meiryo UI" panose="020B0604030504040204" pitchFamily="50" charset="-128"/>
              <a:ea typeface="Meiryo UI" panose="020B0604030504040204" pitchFamily="50" charset="-128"/>
            </a:endParaRPr>
          </a:p>
          <a:p>
            <a:pPr marL="228600" indent="-228600">
              <a:buFont typeface="+mj-lt"/>
              <a:buAutoNum type="arabicPeriod"/>
            </a:pPr>
            <a:endParaRPr lang="en-US" altLang="ja-JP" sz="1050" dirty="0">
              <a:latin typeface="Meiryo UI" panose="020B0604030504040204" pitchFamily="50" charset="-128"/>
              <a:ea typeface="Meiryo UI" panose="020B0604030504040204" pitchFamily="50" charset="-128"/>
            </a:endParaRPr>
          </a:p>
          <a:p>
            <a:pPr marL="228600" indent="-228600">
              <a:buFont typeface="+mj-lt"/>
              <a:buAutoNum type="arabicPeriod"/>
            </a:pPr>
            <a:r>
              <a:rPr lang="ja-JP" altLang="en-US" sz="1050" dirty="0">
                <a:latin typeface="Meiryo UI" panose="020B0604030504040204" pitchFamily="50" charset="-128"/>
                <a:ea typeface="Meiryo UI" panose="020B0604030504040204" pitchFamily="50" charset="-128"/>
              </a:rPr>
              <a:t>本町</a:t>
            </a:r>
            <a:r>
              <a:rPr kumimoji="1" lang="ja-JP" altLang="en-US" sz="1050" dirty="0">
                <a:latin typeface="Meiryo UI" panose="020B0604030504040204" pitchFamily="50" charset="-128"/>
                <a:ea typeface="Meiryo UI" panose="020B0604030504040204" pitchFamily="50" charset="-128"/>
              </a:rPr>
              <a:t>通りから、エスカレーターでそのまま２Ｆの窓口へアクセス可</a:t>
            </a:r>
            <a:endParaRPr kumimoji="1" lang="en-US" altLang="ja-JP" sz="1050" dirty="0">
              <a:latin typeface="Meiryo UI" panose="020B0604030504040204" pitchFamily="50" charset="-128"/>
              <a:ea typeface="Meiryo UI" panose="020B0604030504040204" pitchFamily="50" charset="-128"/>
            </a:endParaRPr>
          </a:p>
        </p:txBody>
      </p:sp>
      <p:sp>
        <p:nvSpPr>
          <p:cNvPr id="64" name="テキスト ボックス 63"/>
          <p:cNvSpPr txBox="1"/>
          <p:nvPr/>
        </p:nvSpPr>
        <p:spPr>
          <a:xfrm>
            <a:off x="2570119" y="6006796"/>
            <a:ext cx="859531" cy="261610"/>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２</a:t>
            </a:r>
            <a:r>
              <a:rPr lang="ja-JP" altLang="en-US" sz="1100" b="1" dirty="0">
                <a:latin typeface="Meiryo UI" panose="020B0604030504040204" pitchFamily="50" charset="-128"/>
                <a:ea typeface="Meiryo UI" panose="020B0604030504040204" pitchFamily="50" charset="-128"/>
              </a:rPr>
              <a:t>Ｆ</a:t>
            </a:r>
            <a:r>
              <a:rPr kumimoji="1" lang="ja-JP" altLang="en-US" sz="1100" b="1" dirty="0">
                <a:latin typeface="Meiryo UI" panose="020B0604030504040204" pitchFamily="50" charset="-128"/>
                <a:ea typeface="Meiryo UI" panose="020B0604030504040204" pitchFamily="50" charset="-128"/>
              </a:rPr>
              <a:t>に集約</a:t>
            </a:r>
          </a:p>
        </p:txBody>
      </p:sp>
      <p:pic>
        <p:nvPicPr>
          <p:cNvPr id="66" name="図 65">
            <a:extLst>
              <a:ext uri="{FF2B5EF4-FFF2-40B4-BE49-F238E27FC236}">
                <a16:creationId xmlns:a16="http://schemas.microsoft.com/office/drawing/2014/main" id="{C3E02A49-AF82-45FF-B573-BC2A84DBFA21}"/>
              </a:ext>
            </a:extLst>
          </p:cNvPr>
          <p:cNvPicPr>
            <a:picLocks noChangeAspect="1"/>
          </p:cNvPicPr>
          <p:nvPr/>
        </p:nvPicPr>
        <p:blipFill rotWithShape="1">
          <a:blip r:embed="rId2"/>
          <a:srcRect l="17731" t="23650" r="14438" b="18563"/>
          <a:stretch/>
        </p:blipFill>
        <p:spPr>
          <a:xfrm>
            <a:off x="2679606" y="5010245"/>
            <a:ext cx="703799" cy="282658"/>
          </a:xfrm>
          <a:prstGeom prst="rect">
            <a:avLst/>
          </a:prstGeom>
        </p:spPr>
      </p:pic>
      <p:sp>
        <p:nvSpPr>
          <p:cNvPr id="68" name="テキスト ボックス 67"/>
          <p:cNvSpPr txBox="1"/>
          <p:nvPr/>
        </p:nvSpPr>
        <p:spPr>
          <a:xfrm>
            <a:off x="7652547" y="4574713"/>
            <a:ext cx="633507" cy="415498"/>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面談</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ブース等</a:t>
            </a:r>
          </a:p>
        </p:txBody>
      </p:sp>
      <p:sp>
        <p:nvSpPr>
          <p:cNvPr id="69" name="テキスト ボックス 68"/>
          <p:cNvSpPr txBox="1"/>
          <p:nvPr/>
        </p:nvSpPr>
        <p:spPr>
          <a:xfrm>
            <a:off x="7635569" y="1557734"/>
            <a:ext cx="633507" cy="415498"/>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面談</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ブース等</a:t>
            </a:r>
          </a:p>
        </p:txBody>
      </p:sp>
      <p:sp>
        <p:nvSpPr>
          <p:cNvPr id="70" name="下矢印 69"/>
          <p:cNvSpPr/>
          <p:nvPr/>
        </p:nvSpPr>
        <p:spPr>
          <a:xfrm>
            <a:off x="4614527" y="3684867"/>
            <a:ext cx="3155324" cy="319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角丸四角形 70"/>
          <p:cNvSpPr/>
          <p:nvPr/>
        </p:nvSpPr>
        <p:spPr>
          <a:xfrm>
            <a:off x="6276522" y="713784"/>
            <a:ext cx="612000" cy="252000"/>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産振機構</a:t>
            </a:r>
          </a:p>
        </p:txBody>
      </p:sp>
      <p:sp>
        <p:nvSpPr>
          <p:cNvPr id="72" name="角丸四角形 71"/>
          <p:cNvSpPr/>
          <p:nvPr/>
        </p:nvSpPr>
        <p:spPr>
          <a:xfrm>
            <a:off x="5557499" y="713784"/>
            <a:ext cx="612000" cy="25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都市型Ｃ</a:t>
            </a:r>
          </a:p>
        </p:txBody>
      </p:sp>
      <p:sp>
        <p:nvSpPr>
          <p:cNvPr id="74" name="角丸四角形 73"/>
          <p:cNvSpPr/>
          <p:nvPr/>
        </p:nvSpPr>
        <p:spPr>
          <a:xfrm>
            <a:off x="6975124" y="713784"/>
            <a:ext cx="612000" cy="252000"/>
          </a:xfrm>
          <a:prstGeom prst="round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大阪市</a:t>
            </a:r>
          </a:p>
        </p:txBody>
      </p:sp>
      <p:sp>
        <p:nvSpPr>
          <p:cNvPr id="75" name="角丸四角形 74"/>
          <p:cNvSpPr/>
          <p:nvPr/>
        </p:nvSpPr>
        <p:spPr>
          <a:xfrm>
            <a:off x="7673726" y="712436"/>
            <a:ext cx="612000" cy="252000"/>
          </a:xfrm>
          <a:prstGeom prst="roundRect">
            <a:avLst/>
          </a:prstGeom>
          <a:pattFill prst="pct40">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latin typeface="Meiryo UI" panose="020B0604030504040204" pitchFamily="50" charset="-128"/>
                <a:ea typeface="Meiryo UI" panose="020B0604030504040204" pitchFamily="50" charset="-128"/>
              </a:rPr>
              <a:t>IBPC</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76" name="テキスト ボックス 75"/>
          <p:cNvSpPr txBox="1"/>
          <p:nvPr/>
        </p:nvSpPr>
        <p:spPr>
          <a:xfrm>
            <a:off x="4805280" y="693050"/>
            <a:ext cx="800219"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凡例）</a:t>
            </a:r>
          </a:p>
        </p:txBody>
      </p:sp>
      <p:cxnSp>
        <p:nvCxnSpPr>
          <p:cNvPr id="52" name="直線コネクタ 51"/>
          <p:cNvCxnSpPr/>
          <p:nvPr/>
        </p:nvCxnSpPr>
        <p:spPr>
          <a:xfrm flipV="1">
            <a:off x="341559" y="513753"/>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138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8532" y="6423660"/>
            <a:ext cx="2057400" cy="365125"/>
          </a:xfrm>
        </p:spPr>
        <p:txBody>
          <a:bodyPr/>
          <a:lstStyle/>
          <a:p>
            <a:fld id="{517E6CE8-CC5A-4C33-BE98-08A25E237030}" type="slidenum">
              <a:rPr kumimoji="1" lang="ja-JP" altLang="en-US" smtClean="0">
                <a:uFillTx/>
              </a:rPr>
              <a:t>31</a:t>
            </a:fld>
            <a:endParaRPr kumimoji="1" lang="ja-JP" altLang="en-US">
              <a:uFillTx/>
            </a:endParaRPr>
          </a:p>
        </p:txBody>
      </p:sp>
      <p:sp>
        <p:nvSpPr>
          <p:cNvPr id="4" name="角丸四角形 3"/>
          <p:cNvSpPr>
            <a:spLocks/>
          </p:cNvSpPr>
          <p:nvPr/>
        </p:nvSpPr>
        <p:spPr>
          <a:xfrm>
            <a:off x="1463398" y="2508289"/>
            <a:ext cx="1764000" cy="8640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1400" dirty="0">
              <a:uFillTx/>
              <a:latin typeface="Meiryo UI" panose="020B0604030504040204" pitchFamily="50" charset="-128"/>
              <a:ea typeface="Meiryo UI" panose="020B0604030504040204" pitchFamily="50" charset="-128"/>
            </a:endParaRPr>
          </a:p>
        </p:txBody>
      </p:sp>
      <p:sp>
        <p:nvSpPr>
          <p:cNvPr id="5" name="四角形: 角を丸くする 4"/>
          <p:cNvSpPr>
            <a:spLocks/>
          </p:cNvSpPr>
          <p:nvPr/>
        </p:nvSpPr>
        <p:spPr>
          <a:xfrm>
            <a:off x="1463398" y="1262761"/>
            <a:ext cx="1764000" cy="8640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1400" dirty="0">
              <a:uFillTx/>
              <a:latin typeface="Meiryo UI" panose="020B0604030504040204" pitchFamily="50" charset="-128"/>
              <a:ea typeface="Meiryo UI" panose="020B0604030504040204" pitchFamily="50" charset="-128"/>
            </a:endParaRPr>
          </a:p>
        </p:txBody>
      </p:sp>
      <p:sp>
        <p:nvSpPr>
          <p:cNvPr id="8" name="正方形/長方形 7"/>
          <p:cNvSpPr>
            <a:spLocks/>
          </p:cNvSpPr>
          <p:nvPr/>
        </p:nvSpPr>
        <p:spPr>
          <a:xfrm>
            <a:off x="139167" y="2429346"/>
            <a:ext cx="360000" cy="97200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chemeClr val="bg1"/>
                </a:solidFill>
                <a:uFillTx/>
                <a:latin typeface="Meiryo UI" panose="020B0604030504040204" pitchFamily="50" charset="-128"/>
                <a:ea typeface="Meiryo UI" panose="020B0604030504040204" pitchFamily="50" charset="-128"/>
              </a:rPr>
              <a:t>土地</a:t>
            </a:r>
          </a:p>
        </p:txBody>
      </p:sp>
      <p:sp>
        <p:nvSpPr>
          <p:cNvPr id="9" name="正方形/長方形 8"/>
          <p:cNvSpPr>
            <a:spLocks/>
          </p:cNvSpPr>
          <p:nvPr/>
        </p:nvSpPr>
        <p:spPr>
          <a:xfrm>
            <a:off x="139167" y="1208761"/>
            <a:ext cx="360000" cy="97200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chemeClr val="bg1"/>
                </a:solidFill>
                <a:uFillTx/>
                <a:latin typeface="Meiryo UI" panose="020B0604030504040204" pitchFamily="50" charset="-128"/>
                <a:ea typeface="Meiryo UI" panose="020B0604030504040204" pitchFamily="50" charset="-128"/>
              </a:rPr>
              <a:t>建物</a:t>
            </a:r>
          </a:p>
        </p:txBody>
      </p:sp>
      <p:sp>
        <p:nvSpPr>
          <p:cNvPr id="10" name="テキスト ボックス 9"/>
          <p:cNvSpPr txBox="1">
            <a:spLocks/>
          </p:cNvSpPr>
          <p:nvPr/>
        </p:nvSpPr>
        <p:spPr>
          <a:xfrm>
            <a:off x="1463398" y="714317"/>
            <a:ext cx="1790202" cy="374571"/>
          </a:xfrm>
          <a:prstGeom prst="roundRect">
            <a:avLst/>
          </a:prstGeom>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600" b="1" dirty="0">
                <a:solidFill>
                  <a:schemeClr val="bg1"/>
                </a:solidFill>
                <a:uFillTx/>
                <a:latin typeface="Meiryo UI" panose="020B0604030504040204" pitchFamily="50" charset="-128"/>
                <a:ea typeface="Meiryo UI" panose="020B0604030504040204" pitchFamily="50" charset="-128"/>
              </a:rPr>
              <a:t>マイドームおおさか</a:t>
            </a:r>
          </a:p>
        </p:txBody>
      </p:sp>
      <p:sp>
        <p:nvSpPr>
          <p:cNvPr id="11" name="四角形: 角を丸くする 4"/>
          <p:cNvSpPr>
            <a:spLocks/>
          </p:cNvSpPr>
          <p:nvPr/>
        </p:nvSpPr>
        <p:spPr>
          <a:xfrm>
            <a:off x="3534948" y="1254380"/>
            <a:ext cx="648000" cy="216000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uFillTx/>
                <a:latin typeface="Meiryo UI" panose="020B0604030504040204" pitchFamily="50" charset="-128"/>
                <a:ea typeface="Meiryo UI" panose="020B0604030504040204" pitchFamily="50" charset="-128"/>
              </a:rPr>
              <a:t>産振機構</a:t>
            </a:r>
            <a:endParaRPr kumimoji="1" lang="ja-JP" altLang="en-US" sz="1400" b="1" dirty="0">
              <a:uFillTx/>
              <a:latin typeface="Meiryo UI" panose="020B0604030504040204" pitchFamily="50" charset="-128"/>
              <a:ea typeface="Meiryo UI" panose="020B0604030504040204" pitchFamily="50" charset="-128"/>
            </a:endParaRPr>
          </a:p>
        </p:txBody>
      </p:sp>
      <p:sp>
        <p:nvSpPr>
          <p:cNvPr id="6" name="角丸四角形 5"/>
          <p:cNvSpPr>
            <a:spLocks/>
          </p:cNvSpPr>
          <p:nvPr/>
        </p:nvSpPr>
        <p:spPr>
          <a:xfrm>
            <a:off x="2110340" y="1190761"/>
            <a:ext cx="2196000" cy="1008000"/>
          </a:xfrm>
          <a:prstGeom prst="round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13" name="四角形: 角を丸くする 4"/>
          <p:cNvSpPr>
            <a:spLocks/>
          </p:cNvSpPr>
          <p:nvPr/>
        </p:nvSpPr>
        <p:spPr>
          <a:xfrm>
            <a:off x="718298" y="1217275"/>
            <a:ext cx="648000" cy="216000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400" b="1" dirty="0">
                <a:uFillTx/>
                <a:latin typeface="Meiryo UI" panose="020B0604030504040204" pitchFamily="50" charset="-128"/>
                <a:ea typeface="Meiryo UI" panose="020B0604030504040204" pitchFamily="50" charset="-128"/>
              </a:rPr>
              <a:t>大阪府</a:t>
            </a:r>
            <a:endParaRPr kumimoji="1" lang="ja-JP" altLang="en-US" sz="1400" b="1" dirty="0">
              <a:uFillTx/>
              <a:latin typeface="Meiryo UI" panose="020B0604030504040204" pitchFamily="50" charset="-128"/>
              <a:ea typeface="Meiryo UI" panose="020B0604030504040204" pitchFamily="50" charset="-128"/>
            </a:endParaRPr>
          </a:p>
        </p:txBody>
      </p:sp>
      <p:sp>
        <p:nvSpPr>
          <p:cNvPr id="7" name="テキスト ボックス 6"/>
          <p:cNvSpPr txBox="1">
            <a:spLocks/>
          </p:cNvSpPr>
          <p:nvPr/>
        </p:nvSpPr>
        <p:spPr>
          <a:xfrm>
            <a:off x="2034066" y="1460082"/>
            <a:ext cx="1321196" cy="469359"/>
          </a:xfrm>
          <a:prstGeom prst="rect">
            <a:avLst/>
          </a:prstGeom>
          <a:noFill/>
        </p:spPr>
        <p:txBody>
          <a:bodyPr wrap="none" rtlCol="0">
            <a:spAutoFit/>
          </a:bodyPr>
          <a:lstStyle/>
          <a:p>
            <a:pPr algn="ctr"/>
            <a:r>
              <a:rPr kumimoji="1" lang="ja-JP" altLang="en-US" sz="1400" b="1" dirty="0">
                <a:uFillTx/>
                <a:latin typeface="Meiryo UI" panose="020B0604030504040204" pitchFamily="50" charset="-128"/>
                <a:ea typeface="Meiryo UI" panose="020B0604030504040204" pitchFamily="50" charset="-128"/>
              </a:rPr>
              <a:t>８割所有</a:t>
            </a:r>
            <a:endParaRPr kumimoji="1" lang="en-US" altLang="ja-JP" sz="1400" b="1" dirty="0">
              <a:uFillTx/>
              <a:latin typeface="Meiryo UI" panose="020B0604030504040204" pitchFamily="50" charset="-128"/>
              <a:ea typeface="Meiryo UI" panose="020B0604030504040204" pitchFamily="50" charset="-128"/>
            </a:endParaRPr>
          </a:p>
          <a:p>
            <a:pPr algn="ctr"/>
            <a:r>
              <a:rPr lang="ja-JP" altLang="en-US" sz="1050" dirty="0">
                <a:uFillTx/>
                <a:latin typeface="Meiryo UI" panose="020B0604030504040204" pitchFamily="50" charset="-128"/>
                <a:ea typeface="Meiryo UI" panose="020B0604030504040204" pitchFamily="50" charset="-128"/>
              </a:rPr>
              <a:t>（延床</a:t>
            </a:r>
            <a:r>
              <a:rPr lang="en-US" altLang="ja-JP" sz="1050" dirty="0">
                <a:uFillTx/>
                <a:latin typeface="Meiryo UI" panose="020B0604030504040204" pitchFamily="50" charset="-128"/>
                <a:ea typeface="Meiryo UI" panose="020B0604030504040204" pitchFamily="50" charset="-128"/>
              </a:rPr>
              <a:t>25,483</a:t>
            </a:r>
            <a:r>
              <a:rPr lang="ja-JP" altLang="en-US" sz="1050" dirty="0">
                <a:uFillTx/>
                <a:latin typeface="Meiryo UI" panose="020B0604030504040204" pitchFamily="50" charset="-128"/>
                <a:ea typeface="Meiryo UI" panose="020B0604030504040204" pitchFamily="50" charset="-128"/>
              </a:rPr>
              <a:t>㎡）</a:t>
            </a:r>
            <a:endParaRPr kumimoji="1" lang="ja-JP" altLang="en-US" sz="1050" dirty="0">
              <a:uFillTx/>
              <a:latin typeface="Meiryo UI" panose="020B0604030504040204" pitchFamily="50" charset="-128"/>
              <a:ea typeface="Meiryo UI" panose="020B0604030504040204" pitchFamily="50" charset="-128"/>
            </a:endParaRPr>
          </a:p>
        </p:txBody>
      </p:sp>
      <p:sp>
        <p:nvSpPr>
          <p:cNvPr id="12" name="角丸四角形 11"/>
          <p:cNvSpPr>
            <a:spLocks/>
          </p:cNvSpPr>
          <p:nvPr/>
        </p:nvSpPr>
        <p:spPr>
          <a:xfrm>
            <a:off x="563326" y="1190761"/>
            <a:ext cx="1502951" cy="1008000"/>
          </a:xfrm>
          <a:prstGeom prst="round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15" name="角丸四角形 14"/>
          <p:cNvSpPr>
            <a:spLocks/>
          </p:cNvSpPr>
          <p:nvPr/>
        </p:nvSpPr>
        <p:spPr>
          <a:xfrm>
            <a:off x="552152" y="2422658"/>
            <a:ext cx="2803110" cy="1008000"/>
          </a:xfrm>
          <a:prstGeom prst="round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16" name="テキスト ボックス 15"/>
          <p:cNvSpPr txBox="1">
            <a:spLocks/>
          </p:cNvSpPr>
          <p:nvPr/>
        </p:nvSpPr>
        <p:spPr>
          <a:xfrm>
            <a:off x="1510222" y="1340818"/>
            <a:ext cx="369332" cy="707886"/>
          </a:xfrm>
          <a:prstGeom prst="rect">
            <a:avLst/>
          </a:prstGeom>
          <a:noFill/>
        </p:spPr>
        <p:txBody>
          <a:bodyPr vert="eaVert" wrap="none" rtlCol="0" anchor="ctr" anchorCtr="0">
            <a:spAutoFit/>
          </a:bodyPr>
          <a:lstStyle/>
          <a:p>
            <a:r>
              <a:rPr kumimoji="1" lang="ja-JP" altLang="en-US" sz="1200" b="1" dirty="0">
                <a:uFillTx/>
                <a:latin typeface="Meiryo UI" panose="020B0604030504040204" pitchFamily="50" charset="-128"/>
                <a:ea typeface="Meiryo UI" panose="020B0604030504040204" pitchFamily="50" charset="-128"/>
              </a:rPr>
              <a:t>２割所有</a:t>
            </a:r>
          </a:p>
        </p:txBody>
      </p:sp>
      <p:sp>
        <p:nvSpPr>
          <p:cNvPr id="17" name="テキスト ボックス 16"/>
          <p:cNvSpPr txBox="1">
            <a:spLocks/>
          </p:cNvSpPr>
          <p:nvPr/>
        </p:nvSpPr>
        <p:spPr>
          <a:xfrm>
            <a:off x="1741313" y="2690989"/>
            <a:ext cx="1237838" cy="469359"/>
          </a:xfrm>
          <a:prstGeom prst="rect">
            <a:avLst/>
          </a:prstGeom>
          <a:noFill/>
        </p:spPr>
        <p:txBody>
          <a:bodyPr wrap="none" rtlCol="0">
            <a:spAutoFit/>
          </a:bodyPr>
          <a:lstStyle/>
          <a:p>
            <a:pPr algn="ctr"/>
            <a:r>
              <a:rPr lang="ja-JP" altLang="en-US" sz="1400" b="1" dirty="0">
                <a:uFillTx/>
                <a:latin typeface="Meiryo UI" panose="020B0604030504040204" pitchFamily="50" charset="-128"/>
                <a:ea typeface="Meiryo UI" panose="020B0604030504040204" pitchFamily="50" charset="-128"/>
              </a:rPr>
              <a:t>府</a:t>
            </a:r>
            <a:r>
              <a:rPr kumimoji="1" lang="ja-JP" altLang="en-US" sz="1400" b="1" dirty="0">
                <a:uFillTx/>
                <a:latin typeface="Meiryo UI" panose="020B0604030504040204" pitchFamily="50" charset="-128"/>
                <a:ea typeface="Meiryo UI" panose="020B0604030504040204" pitchFamily="50" charset="-128"/>
              </a:rPr>
              <a:t>所有</a:t>
            </a:r>
            <a:endParaRPr kumimoji="1" lang="en-US" altLang="ja-JP" sz="1400" b="1" dirty="0">
              <a:uFillTx/>
              <a:latin typeface="Meiryo UI" panose="020B0604030504040204" pitchFamily="50" charset="-128"/>
              <a:ea typeface="Meiryo UI" panose="020B0604030504040204" pitchFamily="50" charset="-128"/>
            </a:endParaRPr>
          </a:p>
          <a:p>
            <a:pPr algn="ctr"/>
            <a:r>
              <a:rPr lang="ja-JP" altLang="en-US" sz="1050" dirty="0">
                <a:uFillTx/>
                <a:latin typeface="Meiryo UI" panose="020B0604030504040204" pitchFamily="50" charset="-128"/>
                <a:ea typeface="Meiryo UI" panose="020B0604030504040204" pitchFamily="50" charset="-128"/>
              </a:rPr>
              <a:t>（敷地</a:t>
            </a:r>
            <a:r>
              <a:rPr lang="en-US" altLang="ja-JP" sz="1050" dirty="0">
                <a:uFillTx/>
                <a:latin typeface="Meiryo UI" panose="020B0604030504040204" pitchFamily="50" charset="-128"/>
                <a:ea typeface="Meiryo UI" panose="020B0604030504040204" pitchFamily="50" charset="-128"/>
              </a:rPr>
              <a:t>5,420</a:t>
            </a:r>
            <a:r>
              <a:rPr lang="ja-JP" altLang="en-US" sz="1050" dirty="0">
                <a:uFillTx/>
                <a:latin typeface="Meiryo UI" panose="020B0604030504040204" pitchFamily="50" charset="-128"/>
                <a:ea typeface="Meiryo UI" panose="020B0604030504040204" pitchFamily="50" charset="-128"/>
              </a:rPr>
              <a:t>㎡）</a:t>
            </a:r>
            <a:endParaRPr kumimoji="1" lang="ja-JP" altLang="en-US" sz="1050" dirty="0">
              <a:uFillTx/>
              <a:latin typeface="Meiryo UI" panose="020B0604030504040204" pitchFamily="50" charset="-128"/>
              <a:ea typeface="Meiryo UI" panose="020B0604030504040204" pitchFamily="50" charset="-128"/>
            </a:endParaRPr>
          </a:p>
        </p:txBody>
      </p:sp>
      <p:sp>
        <p:nvSpPr>
          <p:cNvPr id="18" name="左矢印 17"/>
          <p:cNvSpPr>
            <a:spLocks/>
          </p:cNvSpPr>
          <p:nvPr/>
        </p:nvSpPr>
        <p:spPr>
          <a:xfrm rot="10800000" flipH="1">
            <a:off x="3003356" y="2574308"/>
            <a:ext cx="969627" cy="711944"/>
          </a:xfrm>
          <a:prstGeom prst="leftArrow">
            <a:avLst>
              <a:gd name="adj1" fmla="val 57236"/>
              <a:gd name="adj2" fmla="val 413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200" b="1" dirty="0">
              <a:solidFill>
                <a:schemeClr val="tx1"/>
              </a:solidFill>
              <a:uFillTx/>
              <a:latin typeface="Meiryo UI" panose="020B0604030504040204" pitchFamily="50" charset="-128"/>
              <a:ea typeface="Meiryo UI" panose="020B0604030504040204" pitchFamily="50" charset="-128"/>
            </a:endParaRPr>
          </a:p>
        </p:txBody>
      </p:sp>
      <p:sp>
        <p:nvSpPr>
          <p:cNvPr id="19" name="テキスト ボックス 18"/>
          <p:cNvSpPr txBox="1">
            <a:spLocks/>
          </p:cNvSpPr>
          <p:nvPr/>
        </p:nvSpPr>
        <p:spPr>
          <a:xfrm>
            <a:off x="5081839" y="716599"/>
            <a:ext cx="1319592" cy="369332"/>
          </a:xfrm>
          <a:prstGeom prst="rect">
            <a:avLst/>
          </a:prstGeom>
          <a:noFill/>
        </p:spPr>
        <p:txBody>
          <a:bodyPr wrap="none" rtlCol="0">
            <a:spAutoFit/>
          </a:bodyPr>
          <a:lstStyle/>
          <a:p>
            <a:r>
              <a:rPr kumimoji="1" lang="ja-JP" altLang="en-US" b="1" dirty="0">
                <a:uFillTx/>
                <a:latin typeface="Meiryo UI" panose="020B0604030504040204" pitchFamily="50" charset="-128"/>
                <a:ea typeface="Meiryo UI" panose="020B0604030504040204" pitchFamily="50" charset="-128"/>
              </a:rPr>
              <a:t>現状の課題</a:t>
            </a:r>
          </a:p>
        </p:txBody>
      </p:sp>
      <p:sp>
        <p:nvSpPr>
          <p:cNvPr id="22" name="テキスト ボックス 21"/>
          <p:cNvSpPr txBox="1">
            <a:spLocks/>
          </p:cNvSpPr>
          <p:nvPr/>
        </p:nvSpPr>
        <p:spPr>
          <a:xfrm>
            <a:off x="4723587" y="1423273"/>
            <a:ext cx="2088000" cy="1754326"/>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200" dirty="0">
                <a:uFillTx/>
                <a:latin typeface="Meiryo UI" panose="020B0604030504040204" pitchFamily="50" charset="-128"/>
                <a:ea typeface="Meiryo UI" panose="020B0604030504040204" pitchFamily="50" charset="-128"/>
              </a:rPr>
              <a:t>築</a:t>
            </a:r>
            <a:r>
              <a:rPr kumimoji="1" lang="en-US" altLang="ja-JP" sz="1200" dirty="0">
                <a:uFillTx/>
                <a:latin typeface="Meiryo UI" panose="020B0604030504040204" pitchFamily="50" charset="-128"/>
                <a:ea typeface="Meiryo UI" panose="020B0604030504040204" pitchFamily="50" charset="-128"/>
              </a:rPr>
              <a:t>30</a:t>
            </a:r>
            <a:r>
              <a:rPr kumimoji="1" lang="ja-JP" altLang="en-US" sz="1200" dirty="0">
                <a:uFillTx/>
                <a:latin typeface="Meiryo UI" panose="020B0604030504040204" pitchFamily="50" charset="-128"/>
                <a:ea typeface="Meiryo UI" panose="020B0604030504040204" pitchFamily="50" charset="-128"/>
              </a:rPr>
              <a:t>年を経過し、法人が８割を所有する施設の将来的な建替え</a:t>
            </a:r>
            <a:r>
              <a:rPr lang="ja-JP" altLang="en-US" sz="1200" dirty="0">
                <a:uFillTx/>
                <a:latin typeface="Meiryo UI" panose="020B0604030504040204" pitchFamily="50" charset="-128"/>
                <a:ea typeface="Meiryo UI" panose="020B0604030504040204" pitchFamily="50" charset="-128"/>
              </a:rPr>
              <a:t>検討</a:t>
            </a:r>
            <a:r>
              <a:rPr kumimoji="1" lang="ja-JP" altLang="en-US" sz="1200" dirty="0">
                <a:uFillTx/>
                <a:latin typeface="Meiryo UI" panose="020B0604030504040204" pitchFamily="50" charset="-128"/>
                <a:ea typeface="Meiryo UI" panose="020B0604030504040204" pitchFamily="50" charset="-128"/>
              </a:rPr>
              <a:t>が必要</a:t>
            </a:r>
            <a:endParaRPr kumimoji="1" lang="en-US" altLang="ja-JP" sz="1200" dirty="0">
              <a:uFillTx/>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kumimoji="1" lang="en-US" altLang="ja-JP" sz="1200" dirty="0">
              <a:uFillTx/>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大阪府に対する</a:t>
            </a:r>
            <a:r>
              <a:rPr lang="en-US" altLang="ja-JP" sz="1200" dirty="0">
                <a:latin typeface="Meiryo UI" panose="020B0604030504040204" pitchFamily="50" charset="-128"/>
                <a:ea typeface="Meiryo UI" panose="020B0604030504040204" pitchFamily="50" charset="-128"/>
              </a:rPr>
              <a:t>147</a:t>
            </a:r>
            <a:r>
              <a:rPr lang="ja-JP" altLang="en-US" sz="1200" dirty="0">
                <a:latin typeface="Meiryo UI" panose="020B0604030504040204" pitchFamily="50" charset="-128"/>
                <a:ea typeface="Meiryo UI" panose="020B0604030504040204" pitchFamily="50" charset="-128"/>
              </a:rPr>
              <a:t>百万円の土地賃料が法人運営の負担（マイドームの収支を圧迫。）</a:t>
            </a:r>
          </a:p>
          <a:p>
            <a:pPr marL="171450" indent="-171450">
              <a:buFont typeface="Arial" panose="020B0604020202020204" pitchFamily="34" charset="0"/>
              <a:buChar char="•"/>
            </a:pPr>
            <a:endParaRPr lang="ja-JP" altLang="en-US" sz="1200" dirty="0">
              <a:latin typeface="Meiryo UI" panose="020B0604030504040204" pitchFamily="50" charset="-128"/>
              <a:ea typeface="Meiryo UI" panose="020B0604030504040204" pitchFamily="50" charset="-128"/>
            </a:endParaRPr>
          </a:p>
        </p:txBody>
      </p:sp>
      <p:cxnSp>
        <p:nvCxnSpPr>
          <p:cNvPr id="21" name="直線コネクタ 20"/>
          <p:cNvCxnSpPr/>
          <p:nvPr/>
        </p:nvCxnSpPr>
        <p:spPr>
          <a:xfrm>
            <a:off x="4718563" y="1138449"/>
            <a:ext cx="20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二等辺三角形 22"/>
          <p:cNvSpPr>
            <a:spLocks/>
          </p:cNvSpPr>
          <p:nvPr/>
        </p:nvSpPr>
        <p:spPr>
          <a:xfrm rot="5400000">
            <a:off x="3434390" y="2213656"/>
            <a:ext cx="2190846" cy="1919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26" name="角丸四角形 25"/>
          <p:cNvSpPr>
            <a:spLocks/>
          </p:cNvSpPr>
          <p:nvPr/>
        </p:nvSpPr>
        <p:spPr>
          <a:xfrm>
            <a:off x="1489600" y="5601124"/>
            <a:ext cx="1764000" cy="8640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1400" dirty="0">
              <a:uFillTx/>
              <a:latin typeface="Meiryo UI" panose="020B0604030504040204" pitchFamily="50" charset="-128"/>
              <a:ea typeface="Meiryo UI" panose="020B0604030504040204" pitchFamily="50" charset="-128"/>
            </a:endParaRPr>
          </a:p>
        </p:txBody>
      </p:sp>
      <p:sp>
        <p:nvSpPr>
          <p:cNvPr id="27" name="四角形: 角を丸くする 4"/>
          <p:cNvSpPr>
            <a:spLocks/>
          </p:cNvSpPr>
          <p:nvPr/>
        </p:nvSpPr>
        <p:spPr>
          <a:xfrm>
            <a:off x="1489600" y="4420686"/>
            <a:ext cx="1764000" cy="8640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1400" dirty="0">
              <a:uFillTx/>
              <a:latin typeface="Meiryo UI" panose="020B0604030504040204" pitchFamily="50" charset="-128"/>
              <a:ea typeface="Meiryo UI" panose="020B0604030504040204" pitchFamily="50" charset="-128"/>
            </a:endParaRPr>
          </a:p>
        </p:txBody>
      </p:sp>
      <p:sp>
        <p:nvSpPr>
          <p:cNvPr id="28" name="正方形/長方形 27"/>
          <p:cNvSpPr>
            <a:spLocks/>
          </p:cNvSpPr>
          <p:nvPr/>
        </p:nvSpPr>
        <p:spPr>
          <a:xfrm>
            <a:off x="139167" y="5547124"/>
            <a:ext cx="360000" cy="97200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chemeClr val="bg1"/>
                </a:solidFill>
                <a:uFillTx/>
                <a:latin typeface="Meiryo UI" panose="020B0604030504040204" pitchFamily="50" charset="-128"/>
                <a:ea typeface="Meiryo UI" panose="020B0604030504040204" pitchFamily="50" charset="-128"/>
              </a:rPr>
              <a:t>土地</a:t>
            </a:r>
          </a:p>
        </p:txBody>
      </p:sp>
      <p:sp>
        <p:nvSpPr>
          <p:cNvPr id="29" name="四角形: 角を丸くする 8"/>
          <p:cNvSpPr>
            <a:spLocks/>
          </p:cNvSpPr>
          <p:nvPr/>
        </p:nvSpPr>
        <p:spPr>
          <a:xfrm>
            <a:off x="139167" y="4366686"/>
            <a:ext cx="360000" cy="97200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chemeClr val="bg1"/>
                </a:solidFill>
                <a:uFillTx/>
                <a:latin typeface="Meiryo UI" panose="020B0604030504040204" pitchFamily="50" charset="-128"/>
                <a:ea typeface="Meiryo UI" panose="020B0604030504040204" pitchFamily="50" charset="-128"/>
              </a:rPr>
              <a:t>建物</a:t>
            </a:r>
          </a:p>
        </p:txBody>
      </p:sp>
      <p:sp>
        <p:nvSpPr>
          <p:cNvPr id="30" name="テキスト ボックス 29"/>
          <p:cNvSpPr txBox="1">
            <a:spLocks/>
          </p:cNvSpPr>
          <p:nvPr/>
        </p:nvSpPr>
        <p:spPr>
          <a:xfrm>
            <a:off x="1510222" y="3827226"/>
            <a:ext cx="1743378" cy="374571"/>
          </a:xfrm>
          <a:prstGeom prst="roundRect">
            <a:avLst/>
          </a:prstGeom>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600" b="1" dirty="0">
                <a:solidFill>
                  <a:schemeClr val="bg1"/>
                </a:solidFill>
                <a:uFillTx/>
                <a:latin typeface="Meiryo UI" panose="020B0604030504040204" pitchFamily="50" charset="-128"/>
                <a:ea typeface="Meiryo UI" panose="020B0604030504040204" pitchFamily="50" charset="-128"/>
              </a:rPr>
              <a:t>大阪産業創造館</a:t>
            </a:r>
          </a:p>
        </p:txBody>
      </p:sp>
      <p:sp>
        <p:nvSpPr>
          <p:cNvPr id="31" name="四角形: 角を丸くする 4"/>
          <p:cNvSpPr>
            <a:spLocks/>
          </p:cNvSpPr>
          <p:nvPr/>
        </p:nvSpPr>
        <p:spPr>
          <a:xfrm>
            <a:off x="3534948" y="4376860"/>
            <a:ext cx="648000" cy="216000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uFillTx/>
                <a:latin typeface="Meiryo UI" panose="020B0604030504040204" pitchFamily="50" charset="-128"/>
                <a:ea typeface="Meiryo UI" panose="020B0604030504040204" pitchFamily="50" charset="-128"/>
              </a:rPr>
              <a:t>都市型</a:t>
            </a:r>
            <a:r>
              <a:rPr lang="en-US" altLang="ja-JP" sz="1400" b="1" dirty="0">
                <a:uFillTx/>
                <a:latin typeface="Meiryo UI" panose="020B0604030504040204" pitchFamily="50" charset="-128"/>
                <a:ea typeface="Meiryo UI" panose="020B0604030504040204" pitchFamily="50" charset="-128"/>
              </a:rPr>
              <a:t>C</a:t>
            </a:r>
            <a:endParaRPr kumimoji="1" lang="ja-JP" altLang="en-US" sz="1400" b="1" dirty="0">
              <a:uFillTx/>
              <a:latin typeface="Meiryo UI" panose="020B0604030504040204" pitchFamily="50" charset="-128"/>
              <a:ea typeface="Meiryo UI" panose="020B0604030504040204" pitchFamily="50" charset="-128"/>
            </a:endParaRPr>
          </a:p>
        </p:txBody>
      </p:sp>
      <p:sp>
        <p:nvSpPr>
          <p:cNvPr id="33" name="四角形: 角を丸くする 4"/>
          <p:cNvSpPr>
            <a:spLocks/>
          </p:cNvSpPr>
          <p:nvPr/>
        </p:nvSpPr>
        <p:spPr>
          <a:xfrm>
            <a:off x="718298" y="4375402"/>
            <a:ext cx="648000" cy="216000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400" b="1" dirty="0">
                <a:uFillTx/>
                <a:latin typeface="Meiryo UI" panose="020B0604030504040204" pitchFamily="50" charset="-128"/>
                <a:ea typeface="Meiryo UI" panose="020B0604030504040204" pitchFamily="50" charset="-128"/>
              </a:rPr>
              <a:t>大阪市</a:t>
            </a:r>
            <a:endParaRPr kumimoji="1" lang="ja-JP" altLang="en-US" sz="1400" b="1" dirty="0">
              <a:uFillTx/>
              <a:latin typeface="Meiryo UI" panose="020B0604030504040204" pitchFamily="50" charset="-128"/>
              <a:ea typeface="Meiryo UI" panose="020B0604030504040204" pitchFamily="50" charset="-128"/>
            </a:endParaRPr>
          </a:p>
        </p:txBody>
      </p:sp>
      <p:sp>
        <p:nvSpPr>
          <p:cNvPr id="34" name="テキスト ボックス 33"/>
          <p:cNvSpPr txBox="1">
            <a:spLocks/>
          </p:cNvSpPr>
          <p:nvPr/>
        </p:nvSpPr>
        <p:spPr>
          <a:xfrm>
            <a:off x="1494802" y="4618007"/>
            <a:ext cx="1725151" cy="469359"/>
          </a:xfrm>
          <a:prstGeom prst="rect">
            <a:avLst/>
          </a:prstGeom>
          <a:noFill/>
        </p:spPr>
        <p:txBody>
          <a:bodyPr wrap="none" rtlCol="0">
            <a:spAutoFit/>
          </a:bodyPr>
          <a:lstStyle/>
          <a:p>
            <a:pPr algn="ctr"/>
            <a:r>
              <a:rPr lang="ja-JP" altLang="en-US" sz="1400" b="1" dirty="0">
                <a:uFillTx/>
                <a:latin typeface="Meiryo UI" panose="020B0604030504040204" pitchFamily="50" charset="-128"/>
                <a:ea typeface="Meiryo UI" panose="020B0604030504040204" pitchFamily="50" charset="-128"/>
              </a:rPr>
              <a:t>市所有　</a:t>
            </a:r>
            <a:r>
              <a:rPr lang="en-US" altLang="ja-JP" sz="1400" b="1" dirty="0">
                <a:uFillTx/>
                <a:latin typeface="Meiryo UI" panose="020B0604030504040204" pitchFamily="50" charset="-128"/>
                <a:ea typeface="Meiryo UI" panose="020B0604030504040204" pitchFamily="50" charset="-128"/>
              </a:rPr>
              <a:t>【</a:t>
            </a:r>
            <a:r>
              <a:rPr lang="ja-JP" altLang="en-US" sz="1400" b="1" dirty="0">
                <a:uFillTx/>
                <a:latin typeface="Meiryo UI" panose="020B0604030504040204" pitchFamily="50" charset="-128"/>
                <a:ea typeface="Meiryo UI" panose="020B0604030504040204" pitchFamily="50" charset="-128"/>
              </a:rPr>
              <a:t>公の施設</a:t>
            </a:r>
            <a:r>
              <a:rPr lang="en-US" altLang="ja-JP" sz="1400" b="1" dirty="0">
                <a:uFillTx/>
                <a:latin typeface="Meiryo UI" panose="020B0604030504040204" pitchFamily="50" charset="-128"/>
                <a:ea typeface="Meiryo UI" panose="020B0604030504040204" pitchFamily="50" charset="-128"/>
              </a:rPr>
              <a:t>】</a:t>
            </a:r>
          </a:p>
          <a:p>
            <a:pPr algn="ctr"/>
            <a:r>
              <a:rPr lang="ja-JP" altLang="en-US" sz="1050" dirty="0">
                <a:uFillTx/>
                <a:latin typeface="Meiryo UI" panose="020B0604030504040204" pitchFamily="50" charset="-128"/>
                <a:ea typeface="Meiryo UI" panose="020B0604030504040204" pitchFamily="50" charset="-128"/>
              </a:rPr>
              <a:t>（延床</a:t>
            </a:r>
            <a:r>
              <a:rPr lang="en-US" altLang="ja-JP" sz="1050" dirty="0">
                <a:uFillTx/>
                <a:latin typeface="Meiryo UI" panose="020B0604030504040204" pitchFamily="50" charset="-128"/>
                <a:ea typeface="Meiryo UI" panose="020B0604030504040204" pitchFamily="50" charset="-128"/>
              </a:rPr>
              <a:t>23,828</a:t>
            </a:r>
            <a:r>
              <a:rPr lang="ja-JP" altLang="en-US" sz="1050" dirty="0">
                <a:uFillTx/>
                <a:latin typeface="Meiryo UI" panose="020B0604030504040204" pitchFamily="50" charset="-128"/>
                <a:ea typeface="Meiryo UI" panose="020B0604030504040204" pitchFamily="50" charset="-128"/>
              </a:rPr>
              <a:t>㎡）</a:t>
            </a:r>
            <a:endParaRPr kumimoji="1" lang="ja-JP" altLang="en-US" sz="1200" dirty="0">
              <a:uFillTx/>
              <a:latin typeface="Meiryo UI" panose="020B0604030504040204" pitchFamily="50" charset="-128"/>
              <a:ea typeface="Meiryo UI" panose="020B0604030504040204" pitchFamily="50" charset="-128"/>
            </a:endParaRPr>
          </a:p>
        </p:txBody>
      </p:sp>
      <p:sp>
        <p:nvSpPr>
          <p:cNvPr id="35" name="角丸四角形 34"/>
          <p:cNvSpPr>
            <a:spLocks/>
          </p:cNvSpPr>
          <p:nvPr/>
        </p:nvSpPr>
        <p:spPr>
          <a:xfrm>
            <a:off x="633263" y="4284962"/>
            <a:ext cx="2721999" cy="2321261"/>
          </a:xfrm>
          <a:prstGeom prst="roundRect">
            <a:avLst>
              <a:gd name="adj" fmla="val 8900"/>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38" name="テキスト ボックス 37"/>
          <p:cNvSpPr txBox="1">
            <a:spLocks/>
          </p:cNvSpPr>
          <p:nvPr/>
        </p:nvSpPr>
        <p:spPr>
          <a:xfrm>
            <a:off x="1765428" y="5798445"/>
            <a:ext cx="1237838" cy="469359"/>
          </a:xfrm>
          <a:prstGeom prst="rect">
            <a:avLst/>
          </a:prstGeom>
          <a:noFill/>
        </p:spPr>
        <p:txBody>
          <a:bodyPr wrap="none" rtlCol="0">
            <a:spAutoFit/>
          </a:bodyPr>
          <a:lstStyle/>
          <a:p>
            <a:pPr algn="ctr"/>
            <a:r>
              <a:rPr kumimoji="1" lang="ja-JP" altLang="en-US" sz="1400" b="1" dirty="0">
                <a:uFillTx/>
                <a:latin typeface="Meiryo UI" panose="020B0604030504040204" pitchFamily="50" charset="-128"/>
                <a:ea typeface="Meiryo UI" panose="020B0604030504040204" pitchFamily="50" charset="-128"/>
              </a:rPr>
              <a:t>市所有</a:t>
            </a:r>
            <a:endParaRPr kumimoji="1" lang="en-US" altLang="ja-JP" sz="1400" b="1" dirty="0">
              <a:uFillTx/>
              <a:latin typeface="Meiryo UI" panose="020B0604030504040204" pitchFamily="50" charset="-128"/>
              <a:ea typeface="Meiryo UI" panose="020B0604030504040204" pitchFamily="50" charset="-128"/>
            </a:endParaRPr>
          </a:p>
          <a:p>
            <a:pPr algn="ctr"/>
            <a:r>
              <a:rPr lang="ja-JP" altLang="en-US" sz="1050" dirty="0">
                <a:uFillTx/>
                <a:latin typeface="Meiryo UI" panose="020B0604030504040204" pitchFamily="50" charset="-128"/>
                <a:ea typeface="Meiryo UI" panose="020B0604030504040204" pitchFamily="50" charset="-128"/>
              </a:rPr>
              <a:t>（敷地</a:t>
            </a:r>
            <a:r>
              <a:rPr lang="en-US" altLang="ja-JP" sz="1050" dirty="0">
                <a:uFillTx/>
                <a:latin typeface="Meiryo UI" panose="020B0604030504040204" pitchFamily="50" charset="-128"/>
                <a:ea typeface="Meiryo UI" panose="020B0604030504040204" pitchFamily="50" charset="-128"/>
              </a:rPr>
              <a:t>2,493</a:t>
            </a:r>
            <a:r>
              <a:rPr lang="ja-JP" altLang="en-US" sz="1050" dirty="0">
                <a:uFillTx/>
                <a:latin typeface="Meiryo UI" panose="020B0604030504040204" pitchFamily="50" charset="-128"/>
                <a:ea typeface="Meiryo UI" panose="020B0604030504040204" pitchFamily="50" charset="-128"/>
              </a:rPr>
              <a:t>㎡）</a:t>
            </a:r>
            <a:endParaRPr kumimoji="1" lang="ja-JP" altLang="en-US" sz="1050" dirty="0">
              <a:uFillTx/>
              <a:latin typeface="Meiryo UI" panose="020B0604030504040204" pitchFamily="50" charset="-128"/>
              <a:ea typeface="Meiryo UI" panose="020B0604030504040204" pitchFamily="50" charset="-128"/>
            </a:endParaRPr>
          </a:p>
        </p:txBody>
      </p:sp>
      <p:sp>
        <p:nvSpPr>
          <p:cNvPr id="46" name="テキスト ボックス 45"/>
          <p:cNvSpPr txBox="1">
            <a:spLocks/>
          </p:cNvSpPr>
          <p:nvPr/>
        </p:nvSpPr>
        <p:spPr>
          <a:xfrm>
            <a:off x="4723587" y="4546858"/>
            <a:ext cx="2088000" cy="1938992"/>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市の部局が入居するなど、全館を通してのマネジメントが困難（法人占有面積は全体の３割）</a:t>
            </a:r>
            <a:endParaRPr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kumimoji="1" lang="en-US" altLang="ja-JP" sz="1200" dirty="0">
              <a:uFillTx/>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uFillTx/>
                <a:latin typeface="Meiryo UI" panose="020B0604030504040204" pitchFamily="50" charset="-128"/>
                <a:ea typeface="Meiryo UI" panose="020B0604030504040204" pitchFamily="50" charset="-128"/>
              </a:rPr>
              <a:t>土地・建物とも大阪市所有であり（公の施設）、施設管理条例や指定管理の枠組みなどにより、運営の自由度に制約</a:t>
            </a:r>
            <a:endParaRPr kumimoji="1" lang="en-US" altLang="ja-JP" sz="1200" dirty="0">
              <a:uFillTx/>
              <a:latin typeface="Meiryo UI" panose="020B0604030504040204" pitchFamily="50" charset="-128"/>
              <a:ea typeface="Meiryo UI" panose="020B0604030504040204" pitchFamily="50" charset="-128"/>
            </a:endParaRPr>
          </a:p>
        </p:txBody>
      </p:sp>
      <p:cxnSp>
        <p:nvCxnSpPr>
          <p:cNvPr id="20" name="直線コネクタ 19"/>
          <p:cNvCxnSpPr/>
          <p:nvPr/>
        </p:nvCxnSpPr>
        <p:spPr>
          <a:xfrm flipV="1">
            <a:off x="218051" y="3655388"/>
            <a:ext cx="8718870" cy="0"/>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48" name="二等辺三角形 47"/>
          <p:cNvSpPr>
            <a:spLocks/>
          </p:cNvSpPr>
          <p:nvPr/>
        </p:nvSpPr>
        <p:spPr>
          <a:xfrm rot="5400000">
            <a:off x="3434390" y="5328071"/>
            <a:ext cx="2190846" cy="1919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42" name="正方形/長方形 41"/>
          <p:cNvSpPr/>
          <p:nvPr/>
        </p:nvSpPr>
        <p:spPr>
          <a:xfrm>
            <a:off x="1994262" y="43390"/>
            <a:ext cx="5173211" cy="400110"/>
          </a:xfrm>
          <a:prstGeom prst="rect">
            <a:avLst/>
          </a:prstGeom>
        </p:spPr>
        <p:txBody>
          <a:bodyPr wrap="none">
            <a:spAutoFit/>
          </a:bodyPr>
          <a:lstStyle/>
          <a:p>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施設・拠点のあり方</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　拠点施設の現状と理想</a:t>
            </a:r>
          </a:p>
        </p:txBody>
      </p:sp>
      <p:sp>
        <p:nvSpPr>
          <p:cNvPr id="43" name="テキスト ボックス 42"/>
          <p:cNvSpPr txBox="1">
            <a:spLocks/>
          </p:cNvSpPr>
          <p:nvPr/>
        </p:nvSpPr>
        <p:spPr>
          <a:xfrm>
            <a:off x="5081839" y="3881498"/>
            <a:ext cx="1319592" cy="369332"/>
          </a:xfrm>
          <a:prstGeom prst="rect">
            <a:avLst/>
          </a:prstGeom>
          <a:noFill/>
        </p:spPr>
        <p:txBody>
          <a:bodyPr wrap="none" rtlCol="0">
            <a:spAutoFit/>
          </a:bodyPr>
          <a:lstStyle/>
          <a:p>
            <a:r>
              <a:rPr kumimoji="1" lang="ja-JP" altLang="en-US" b="1" dirty="0">
                <a:uFillTx/>
                <a:latin typeface="Meiryo UI" panose="020B0604030504040204" pitchFamily="50" charset="-128"/>
                <a:ea typeface="Meiryo UI" panose="020B0604030504040204" pitchFamily="50" charset="-128"/>
              </a:rPr>
              <a:t>現状の課題</a:t>
            </a:r>
          </a:p>
        </p:txBody>
      </p:sp>
      <p:cxnSp>
        <p:nvCxnSpPr>
          <p:cNvPr id="44" name="直線コネクタ 43"/>
          <p:cNvCxnSpPr/>
          <p:nvPr/>
        </p:nvCxnSpPr>
        <p:spPr>
          <a:xfrm>
            <a:off x="4733635" y="4286942"/>
            <a:ext cx="20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二等辺三角形 46"/>
          <p:cNvSpPr>
            <a:spLocks/>
          </p:cNvSpPr>
          <p:nvPr/>
        </p:nvSpPr>
        <p:spPr>
          <a:xfrm rot="5400000">
            <a:off x="5863201" y="2210352"/>
            <a:ext cx="2190846" cy="1919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49" name="二等辺三角形 48"/>
          <p:cNvSpPr>
            <a:spLocks/>
          </p:cNvSpPr>
          <p:nvPr/>
        </p:nvSpPr>
        <p:spPr>
          <a:xfrm rot="5400000">
            <a:off x="5863201" y="5372096"/>
            <a:ext cx="2190846" cy="1919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uFillTx/>
            </a:endParaRPr>
          </a:p>
        </p:txBody>
      </p:sp>
      <p:sp>
        <p:nvSpPr>
          <p:cNvPr id="3" name="テキスト ボックス 2"/>
          <p:cNvSpPr txBox="1"/>
          <p:nvPr/>
        </p:nvSpPr>
        <p:spPr>
          <a:xfrm>
            <a:off x="3134292" y="2729188"/>
            <a:ext cx="838691" cy="415498"/>
          </a:xfrm>
          <a:prstGeom prst="rect">
            <a:avLst/>
          </a:prstGeom>
          <a:noFill/>
        </p:spPr>
        <p:txBody>
          <a:bodyPr wrap="none" rtlCol="0">
            <a:spAutoFit/>
          </a:bodyPr>
          <a:lstStyle/>
          <a:p>
            <a:pPr algn="ctr"/>
            <a:r>
              <a:rPr kumimoji="1" lang="ja-JP" altLang="en-US" sz="1050" dirty="0">
                <a:latin typeface="Meiryo UI" panose="020B0604030504040204" pitchFamily="50" charset="-128"/>
                <a:ea typeface="Meiryo UI" panose="020B0604030504040204" pitchFamily="50" charset="-128"/>
              </a:rPr>
              <a:t>賃料</a:t>
            </a:r>
            <a:endParaRPr kumimoji="1" lang="en-US" altLang="ja-JP" sz="1050" dirty="0">
              <a:latin typeface="Meiryo UI" panose="020B0604030504040204" pitchFamily="50" charset="-128"/>
              <a:ea typeface="Meiryo UI" panose="020B0604030504040204" pitchFamily="50" charset="-128"/>
            </a:endParaRPr>
          </a:p>
          <a:p>
            <a:pPr algn="ctr"/>
            <a:r>
              <a:rPr lang="en-US" altLang="ja-JP" sz="1050" dirty="0">
                <a:latin typeface="Meiryo UI" panose="020B0604030504040204" pitchFamily="50" charset="-128"/>
                <a:ea typeface="Meiryo UI" panose="020B0604030504040204" pitchFamily="50" charset="-128"/>
              </a:rPr>
              <a:t>147</a:t>
            </a:r>
            <a:r>
              <a:rPr lang="ja-JP" altLang="en-US" sz="1050" dirty="0">
                <a:latin typeface="Meiryo UI" panose="020B0604030504040204" pitchFamily="50" charset="-128"/>
                <a:ea typeface="Meiryo UI" panose="020B0604030504040204" pitchFamily="50" charset="-128"/>
              </a:rPr>
              <a:t>百万円</a:t>
            </a:r>
            <a:endParaRPr kumimoji="1" lang="ja-JP" altLang="en-US" sz="1050" dirty="0">
              <a:latin typeface="Meiryo UI" panose="020B0604030504040204" pitchFamily="50" charset="-128"/>
              <a:ea typeface="Meiryo UI" panose="020B0604030504040204" pitchFamily="50" charset="-128"/>
            </a:endParaRPr>
          </a:p>
        </p:txBody>
      </p:sp>
      <p:sp>
        <p:nvSpPr>
          <p:cNvPr id="50" name="左矢印 49"/>
          <p:cNvSpPr>
            <a:spLocks/>
          </p:cNvSpPr>
          <p:nvPr/>
        </p:nvSpPr>
        <p:spPr>
          <a:xfrm flipH="1">
            <a:off x="3173474" y="4496714"/>
            <a:ext cx="890644" cy="711944"/>
          </a:xfrm>
          <a:prstGeom prst="leftArrow">
            <a:avLst>
              <a:gd name="adj1" fmla="val 57236"/>
              <a:gd name="adj2" fmla="val 413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200" b="1" dirty="0">
              <a:solidFill>
                <a:schemeClr val="tx1"/>
              </a:solidFill>
              <a:uFillTx/>
              <a:latin typeface="Meiryo UI" panose="020B0604030504040204" pitchFamily="50" charset="-128"/>
              <a:ea typeface="Meiryo UI" panose="020B0604030504040204" pitchFamily="50" charset="-128"/>
            </a:endParaRPr>
          </a:p>
        </p:txBody>
      </p:sp>
      <p:sp>
        <p:nvSpPr>
          <p:cNvPr id="45" name="テキスト ボックス 44"/>
          <p:cNvSpPr txBox="1">
            <a:spLocks/>
          </p:cNvSpPr>
          <p:nvPr/>
        </p:nvSpPr>
        <p:spPr>
          <a:xfrm>
            <a:off x="3144932" y="4644937"/>
            <a:ext cx="857927" cy="415498"/>
          </a:xfrm>
          <a:prstGeom prst="rect">
            <a:avLst/>
          </a:prstGeom>
          <a:noFill/>
        </p:spPr>
        <p:txBody>
          <a:bodyPr wrap="none" rtlCol="0">
            <a:spAutoFit/>
          </a:bodyPr>
          <a:lstStyle/>
          <a:p>
            <a:pPr algn="r"/>
            <a:r>
              <a:rPr lang="ja-JP" altLang="en-US" sz="1050" dirty="0">
                <a:uFillTx/>
                <a:latin typeface="Meiryo UI" panose="020B0604030504040204" pitchFamily="50" charset="-128"/>
                <a:ea typeface="Meiryo UI" panose="020B0604030504040204" pitchFamily="50" charset="-128"/>
              </a:rPr>
              <a:t>指定管理料</a:t>
            </a:r>
            <a:endParaRPr lang="en-US" altLang="ja-JP" sz="1050" dirty="0">
              <a:uFillTx/>
              <a:latin typeface="Meiryo UI" panose="020B0604030504040204" pitchFamily="50" charset="-128"/>
              <a:ea typeface="Meiryo UI" panose="020B0604030504040204" pitchFamily="50" charset="-128"/>
            </a:endParaRPr>
          </a:p>
          <a:p>
            <a:pPr algn="r"/>
            <a:r>
              <a:rPr lang="en-US" altLang="ja-JP" sz="1050" dirty="0">
                <a:uFillTx/>
                <a:latin typeface="Meiryo UI" panose="020B0604030504040204" pitchFamily="50" charset="-128"/>
                <a:ea typeface="Meiryo UI" panose="020B0604030504040204" pitchFamily="50" charset="-128"/>
              </a:rPr>
              <a:t>277</a:t>
            </a:r>
            <a:r>
              <a:rPr lang="ja-JP" altLang="en-US" sz="1050" dirty="0">
                <a:uFillTx/>
                <a:latin typeface="Meiryo UI" panose="020B0604030504040204" pitchFamily="50" charset="-128"/>
                <a:ea typeface="Meiryo UI" panose="020B0604030504040204" pitchFamily="50" charset="-128"/>
              </a:rPr>
              <a:t>百万円</a:t>
            </a:r>
            <a:endParaRPr kumimoji="1" lang="ja-JP" altLang="en-US" sz="1050" dirty="0">
              <a:uFillTx/>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2C135CC6-98FE-4CC1-8258-74A88A18053D}"/>
              </a:ext>
            </a:extLst>
          </p:cNvPr>
          <p:cNvSpPr txBox="1">
            <a:spLocks/>
          </p:cNvSpPr>
          <p:nvPr/>
        </p:nvSpPr>
        <p:spPr>
          <a:xfrm>
            <a:off x="7105661" y="1423273"/>
            <a:ext cx="2004459" cy="1384995"/>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200" dirty="0">
                <a:uFillTx/>
                <a:latin typeface="Meiryo UI" panose="020B0604030504040204" pitchFamily="50" charset="-128"/>
                <a:ea typeface="Meiryo UI" panose="020B0604030504040204" pitchFamily="50" charset="-128"/>
              </a:rPr>
              <a:t>施設の長寿命化対策や</a:t>
            </a:r>
            <a:r>
              <a:rPr kumimoji="1" lang="en-US" altLang="ja-JP" sz="1200" dirty="0">
                <a:uFillTx/>
                <a:latin typeface="Meiryo UI" panose="020B0604030504040204" pitchFamily="50" charset="-128"/>
                <a:ea typeface="Meiryo UI" panose="020B0604030504040204" pitchFamily="50" charset="-128"/>
              </a:rPr>
              <a:t>PPP/PFI</a:t>
            </a:r>
            <a:r>
              <a:rPr kumimoji="1" lang="ja-JP" altLang="en-US" sz="1200" dirty="0">
                <a:uFillTx/>
                <a:latin typeface="Meiryo UI" panose="020B0604030504040204" pitchFamily="50" charset="-128"/>
                <a:ea typeface="Meiryo UI" panose="020B0604030504040204" pitchFamily="50" charset="-128"/>
              </a:rPr>
              <a:t>も含めた民間資金による建替え計画の検討</a:t>
            </a:r>
            <a:endParaRPr kumimoji="1" lang="en-US" altLang="ja-JP" sz="1200" dirty="0">
              <a:uFillTx/>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kumimoji="1" lang="en-US" altLang="ja-JP" sz="1200" dirty="0">
              <a:uFillTx/>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周辺地価に影響を受ける土地代の見直し</a:t>
            </a:r>
          </a:p>
        </p:txBody>
      </p:sp>
      <p:sp>
        <p:nvSpPr>
          <p:cNvPr id="52" name="テキスト ボックス 51">
            <a:extLst>
              <a:ext uri="{FF2B5EF4-FFF2-40B4-BE49-F238E27FC236}">
                <a16:creationId xmlns:a16="http://schemas.microsoft.com/office/drawing/2014/main" id="{1AF0F2C5-A3AC-48BD-9595-0FF114A60BC9}"/>
              </a:ext>
            </a:extLst>
          </p:cNvPr>
          <p:cNvSpPr txBox="1">
            <a:spLocks/>
          </p:cNvSpPr>
          <p:nvPr/>
        </p:nvSpPr>
        <p:spPr>
          <a:xfrm>
            <a:off x="7232679" y="3881498"/>
            <a:ext cx="1550424" cy="369332"/>
          </a:xfrm>
          <a:prstGeom prst="rect">
            <a:avLst/>
          </a:prstGeom>
          <a:noFill/>
        </p:spPr>
        <p:txBody>
          <a:bodyPr wrap="none" rtlCol="0">
            <a:spAutoFit/>
          </a:bodyPr>
          <a:lstStyle/>
          <a:p>
            <a:r>
              <a:rPr lang="ja-JP" altLang="en-US" b="1" dirty="0">
                <a:latin typeface="Meiryo UI" panose="020B0604030504040204" pitchFamily="50" charset="-128"/>
                <a:ea typeface="Meiryo UI" panose="020B0604030504040204" pitchFamily="50" charset="-128"/>
              </a:rPr>
              <a:t>当面の対応策</a:t>
            </a:r>
            <a:endParaRPr kumimoji="1" lang="ja-JP" altLang="en-US" b="1" dirty="0">
              <a:uFillTx/>
              <a:latin typeface="Meiryo UI" panose="020B0604030504040204" pitchFamily="50" charset="-128"/>
              <a:ea typeface="Meiryo UI" panose="020B0604030504040204" pitchFamily="50" charset="-128"/>
            </a:endParaRPr>
          </a:p>
        </p:txBody>
      </p:sp>
      <p:cxnSp>
        <p:nvCxnSpPr>
          <p:cNvPr id="53" name="直線コネクタ 52">
            <a:extLst>
              <a:ext uri="{FF2B5EF4-FFF2-40B4-BE49-F238E27FC236}">
                <a16:creationId xmlns:a16="http://schemas.microsoft.com/office/drawing/2014/main" id="{31D402E3-73B4-4BE5-8933-A94377605257}"/>
              </a:ext>
            </a:extLst>
          </p:cNvPr>
          <p:cNvCxnSpPr/>
          <p:nvPr/>
        </p:nvCxnSpPr>
        <p:spPr>
          <a:xfrm>
            <a:off x="6999232" y="4286942"/>
            <a:ext cx="20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6999369C-CD4A-4259-A951-6B7C211067B0}"/>
              </a:ext>
            </a:extLst>
          </p:cNvPr>
          <p:cNvSpPr txBox="1">
            <a:spLocks/>
          </p:cNvSpPr>
          <p:nvPr/>
        </p:nvSpPr>
        <p:spPr>
          <a:xfrm>
            <a:off x="7232679" y="716599"/>
            <a:ext cx="1550424" cy="369332"/>
          </a:xfrm>
          <a:prstGeom prst="rect">
            <a:avLst/>
          </a:prstGeom>
          <a:noFill/>
        </p:spPr>
        <p:txBody>
          <a:bodyPr wrap="none" rtlCol="0">
            <a:spAutoFit/>
          </a:bodyPr>
          <a:lstStyle/>
          <a:p>
            <a:r>
              <a:rPr lang="ja-JP" altLang="en-US" b="1" dirty="0">
                <a:latin typeface="Meiryo UI" panose="020B0604030504040204" pitchFamily="50" charset="-128"/>
                <a:ea typeface="Meiryo UI" panose="020B0604030504040204" pitchFamily="50" charset="-128"/>
              </a:rPr>
              <a:t>当面の対応策</a:t>
            </a:r>
            <a:endParaRPr kumimoji="1" lang="ja-JP" altLang="en-US" b="1" dirty="0">
              <a:uFillTx/>
              <a:latin typeface="Meiryo UI" panose="020B0604030504040204" pitchFamily="50" charset="-128"/>
              <a:ea typeface="Meiryo UI" panose="020B0604030504040204" pitchFamily="50" charset="-128"/>
            </a:endParaRPr>
          </a:p>
        </p:txBody>
      </p:sp>
      <p:cxnSp>
        <p:nvCxnSpPr>
          <p:cNvPr id="55" name="直線コネクタ 54">
            <a:extLst>
              <a:ext uri="{FF2B5EF4-FFF2-40B4-BE49-F238E27FC236}">
                <a16:creationId xmlns:a16="http://schemas.microsoft.com/office/drawing/2014/main" id="{4D41BB4A-3D9F-4D95-A020-D7ADD145DCD5}"/>
              </a:ext>
            </a:extLst>
          </p:cNvPr>
          <p:cNvCxnSpPr/>
          <p:nvPr/>
        </p:nvCxnSpPr>
        <p:spPr>
          <a:xfrm>
            <a:off x="6999232" y="1138449"/>
            <a:ext cx="20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FECA7535-431D-40BD-B299-4B3BB843308F}"/>
              </a:ext>
            </a:extLst>
          </p:cNvPr>
          <p:cNvSpPr txBox="1">
            <a:spLocks/>
          </p:cNvSpPr>
          <p:nvPr/>
        </p:nvSpPr>
        <p:spPr>
          <a:xfrm>
            <a:off x="7105661" y="4546858"/>
            <a:ext cx="1942838" cy="1569660"/>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200" dirty="0">
                <a:uFillTx/>
                <a:latin typeface="Meiryo UI" panose="020B0604030504040204" pitchFamily="50" charset="-128"/>
                <a:ea typeface="Meiryo UI" panose="020B0604030504040204" pitchFamily="50" charset="-128"/>
              </a:rPr>
              <a:t>産創館</a:t>
            </a:r>
            <a:r>
              <a:rPr kumimoji="1" lang="en-US" altLang="ja-JP" sz="1200" dirty="0">
                <a:uFillTx/>
                <a:latin typeface="Meiryo UI" panose="020B0604030504040204" pitchFamily="50" charset="-128"/>
                <a:ea typeface="Meiryo UI" panose="020B0604030504040204" pitchFamily="50" charset="-128"/>
              </a:rPr>
              <a:t>2</a:t>
            </a:r>
            <a:r>
              <a:rPr kumimoji="1" lang="ja-JP" altLang="en-US" sz="1200" dirty="0">
                <a:uFillTx/>
                <a:latin typeface="Meiryo UI" panose="020B0604030504040204" pitchFamily="50" charset="-128"/>
                <a:ea typeface="Meiryo UI" panose="020B0604030504040204" pitchFamily="50" charset="-128"/>
              </a:rPr>
              <a:t>階に配置されてい</a:t>
            </a:r>
            <a:r>
              <a:rPr lang="ja-JP" altLang="en-US" sz="1200" dirty="0">
                <a:latin typeface="Meiryo UI" panose="020B0604030504040204" pitchFamily="50" charset="-128"/>
                <a:ea typeface="Meiryo UI" panose="020B0604030504040204" pitchFamily="50" charset="-128"/>
              </a:rPr>
              <a:t>る</a:t>
            </a:r>
            <a:r>
              <a:rPr kumimoji="1" lang="ja-JP" altLang="en-US" sz="1200" dirty="0">
                <a:uFillTx/>
                <a:latin typeface="Meiryo UI" panose="020B0604030504040204" pitchFamily="50" charset="-128"/>
                <a:ea typeface="Meiryo UI" panose="020B0604030504040204" pitchFamily="50" charset="-128"/>
              </a:rPr>
              <a:t>、大阪市経済戦略局</a:t>
            </a:r>
            <a:r>
              <a:rPr lang="ja-JP" altLang="en-US" sz="1200" dirty="0">
                <a:latin typeface="Meiryo UI" panose="020B0604030504040204" pitchFamily="50" charset="-128"/>
                <a:ea typeface="Meiryo UI" panose="020B0604030504040204" pitchFamily="50" charset="-128"/>
              </a:rPr>
              <a:t>企業</a:t>
            </a:r>
            <a:r>
              <a:rPr kumimoji="1" lang="ja-JP" altLang="en-US" sz="1200" dirty="0">
                <a:uFillTx/>
                <a:latin typeface="Meiryo UI" panose="020B0604030504040204" pitchFamily="50" charset="-128"/>
                <a:ea typeface="Meiryo UI" panose="020B0604030504040204" pitchFamily="50" charset="-128"/>
              </a:rPr>
              <a:t>支援課の上層階への移転</a:t>
            </a:r>
            <a:endParaRPr kumimoji="1" lang="en-US" altLang="ja-JP" sz="1200" dirty="0">
              <a:uFillTx/>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uFillTx/>
                <a:latin typeface="Meiryo UI" panose="020B0604030504040204" pitchFamily="50" charset="-128"/>
                <a:ea typeface="Meiryo UI" panose="020B0604030504040204" pitchFamily="50" charset="-128"/>
              </a:rPr>
              <a:t>施設の指定管理を、使用料金制から利用料金制へ移行</a:t>
            </a:r>
            <a:endParaRPr kumimoji="1" lang="en-US" altLang="ja-JP" sz="1200" dirty="0">
              <a:uFillTx/>
              <a:latin typeface="Meiryo UI" panose="020B0604030504040204" pitchFamily="50" charset="-128"/>
              <a:ea typeface="Meiryo UI" panose="020B0604030504040204" pitchFamily="50" charset="-128"/>
            </a:endParaRPr>
          </a:p>
        </p:txBody>
      </p:sp>
      <p:cxnSp>
        <p:nvCxnSpPr>
          <p:cNvPr id="57" name="直線コネクタ 56"/>
          <p:cNvCxnSpPr/>
          <p:nvPr/>
        </p:nvCxnSpPr>
        <p:spPr>
          <a:xfrm flipV="1">
            <a:off x="341559" y="513753"/>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327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784741" y="6343472"/>
            <a:ext cx="2057400" cy="365125"/>
          </a:xfrm>
        </p:spPr>
        <p:txBody>
          <a:bodyPr/>
          <a:lstStyle/>
          <a:p>
            <a:fld id="{5242FE4B-FE65-4246-A1F4-B3D4680A4CEF}" type="slidenum">
              <a:rPr kumimoji="1" lang="ja-JP" altLang="en-US" smtClean="0"/>
              <a:t>32</a:t>
            </a:fld>
            <a:endParaRPr kumimoji="1" lang="ja-JP" altLang="en-US"/>
          </a:p>
        </p:txBody>
      </p:sp>
      <p:sp>
        <p:nvSpPr>
          <p:cNvPr id="3" name="テキスト ボックス 2"/>
          <p:cNvSpPr txBox="1"/>
          <p:nvPr/>
        </p:nvSpPr>
        <p:spPr>
          <a:xfrm>
            <a:off x="1363889" y="1768437"/>
            <a:ext cx="6851556" cy="584775"/>
          </a:xfrm>
          <a:prstGeom prst="rect">
            <a:avLst/>
          </a:prstGeom>
          <a:noFill/>
        </p:spPr>
        <p:txBody>
          <a:bodyPr wrap="none" rtlCol="0">
            <a:spAutoFit/>
          </a:bodyPr>
          <a:lstStyle/>
          <a:p>
            <a:r>
              <a:rPr kumimoji="1" lang="ja-JP" altLang="en-US" sz="3200" b="1" dirty="0">
                <a:latin typeface="Meiryo UI" panose="020B0604030504040204" pitchFamily="50" charset="-128"/>
                <a:ea typeface="Meiryo UI" panose="020B0604030504040204" pitchFamily="50" charset="-128"/>
              </a:rPr>
              <a:t>第４章　新法人における新たな取り組み</a:t>
            </a:r>
          </a:p>
        </p:txBody>
      </p:sp>
      <p:sp>
        <p:nvSpPr>
          <p:cNvPr id="4" name="正方形/長方形 3"/>
          <p:cNvSpPr/>
          <p:nvPr/>
        </p:nvSpPr>
        <p:spPr>
          <a:xfrm>
            <a:off x="1765894" y="3127652"/>
            <a:ext cx="6047547" cy="1477328"/>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rPr>
              <a:t>１）ワンストップ・ショップ化の徹底</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２）地域キャラバン隊による伴走型個社支援の面展開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３）企業データベースの一元化・活用・情報発信の強化</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88433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7841" y="5318498"/>
            <a:ext cx="2287365" cy="1485749"/>
          </a:xfrm>
          <a:prstGeom prst="rect">
            <a:avLst/>
          </a:prstGeom>
        </p:spPr>
      </p:pic>
      <p:sp>
        <p:nvSpPr>
          <p:cNvPr id="19" name="楕円 18">
            <a:extLst>
              <a:ext uri="{FF2B5EF4-FFF2-40B4-BE49-F238E27FC236}">
                <a16:creationId xmlns:a16="http://schemas.microsoft.com/office/drawing/2014/main" id="{6D19919E-C180-4C75-83F5-8148766955E3}"/>
              </a:ext>
            </a:extLst>
          </p:cNvPr>
          <p:cNvSpPr/>
          <p:nvPr/>
        </p:nvSpPr>
        <p:spPr>
          <a:xfrm>
            <a:off x="5435694" y="1428929"/>
            <a:ext cx="2692129" cy="141835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1298039" y="144758"/>
            <a:ext cx="7176965"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rPr>
              <a:t>中小企業支援サービスの一元化（</a:t>
            </a:r>
            <a:r>
              <a:rPr kumimoji="1" lang="ja-JP" altLang="en-US" sz="2000" b="1" dirty="0">
                <a:latin typeface="Meiryo UI" panose="020B0604030504040204" pitchFamily="50" charset="-128"/>
                <a:ea typeface="Meiryo UI" panose="020B0604030504040204" pitchFamily="50" charset="-128"/>
              </a:rPr>
              <a:t>ワンストップ・ショップ化の徹底）</a:t>
            </a:r>
          </a:p>
        </p:txBody>
      </p:sp>
      <p:sp>
        <p:nvSpPr>
          <p:cNvPr id="6" name="テキスト ボックス 5">
            <a:extLst>
              <a:ext uri="{FF2B5EF4-FFF2-40B4-BE49-F238E27FC236}">
                <a16:creationId xmlns:a16="http://schemas.microsoft.com/office/drawing/2014/main" id="{A28E87BC-940B-410B-806A-A1D6233078CB}"/>
              </a:ext>
            </a:extLst>
          </p:cNvPr>
          <p:cNvSpPr txBox="1"/>
          <p:nvPr/>
        </p:nvSpPr>
        <p:spPr>
          <a:xfrm>
            <a:off x="254740" y="951478"/>
            <a:ext cx="4449785" cy="5724644"/>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１</a:t>
            </a:r>
            <a:r>
              <a:rPr kumimoji="1" lang="ja-JP" altLang="en-US" sz="1400" b="1" dirty="0">
                <a:latin typeface="Meiryo UI" panose="020B0604030504040204" pitchFamily="50" charset="-128"/>
                <a:ea typeface="Meiryo UI" panose="020B0604030504040204" pitchFamily="50" charset="-128"/>
              </a:rPr>
              <a:t>　産創館とマイドーム</a:t>
            </a:r>
            <a:r>
              <a:rPr lang="ja-JP" altLang="en-US" sz="1400" b="1" dirty="0">
                <a:latin typeface="Meiryo UI" panose="020B0604030504040204" pitchFamily="50" charset="-128"/>
                <a:ea typeface="Meiryo UI" panose="020B0604030504040204" pitchFamily="50" charset="-128"/>
              </a:rPr>
              <a:t>の機能集約／窓口一元化</a:t>
            </a:r>
            <a:endParaRPr kumimoji="1" lang="en-US" altLang="ja-JP" sz="1400" b="1"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◆大阪産業創造館</a:t>
            </a:r>
            <a:r>
              <a:rPr kumimoji="1" lang="ja-JP" altLang="en-US" sz="1300" dirty="0">
                <a:latin typeface="Meiryo UI" panose="020B0604030504040204" pitchFamily="50" charset="-128"/>
                <a:ea typeface="Meiryo UI" panose="020B0604030504040204" pitchFamily="50" charset="-128"/>
              </a:rPr>
              <a:t>へ、新法人のサービス機能を集約</a:t>
            </a:r>
            <a:endParaRPr kumimoji="1"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①マイドームのサービス機能を集約</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②ＩＢＰＣ（国際部）のサテライトを誘致</a:t>
            </a:r>
            <a:endParaRPr lang="en-US" altLang="ja-JP" sz="13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　　　③大阪府の国際支援機能を</a:t>
            </a:r>
            <a:r>
              <a:rPr lang="ja-JP" altLang="en-US" sz="1300" dirty="0">
                <a:latin typeface="Meiryo UI" panose="020B0604030504040204" pitchFamily="50" charset="-128"/>
                <a:ea typeface="Meiryo UI" panose="020B0604030504040204" pitchFamily="50" charset="-128"/>
              </a:rPr>
              <a:t>移管</a:t>
            </a:r>
            <a:endParaRPr kumimoji="1"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④大商、中小機構、</a:t>
            </a:r>
            <a:r>
              <a:rPr lang="en-US" altLang="ja-JP" sz="1300" dirty="0">
                <a:latin typeface="Meiryo UI" panose="020B0604030504040204" pitchFamily="50" charset="-128"/>
                <a:ea typeface="Meiryo UI" panose="020B0604030504040204" pitchFamily="50" charset="-128"/>
              </a:rPr>
              <a:t>JETRO</a:t>
            </a:r>
            <a:r>
              <a:rPr lang="ja-JP" altLang="en-US" sz="1300" dirty="0">
                <a:latin typeface="Meiryo UI" panose="020B0604030504040204" pitchFamily="50" charset="-128"/>
                <a:ea typeface="Meiryo UI" panose="020B0604030504040204" pitchFamily="50" charset="-128"/>
              </a:rPr>
              <a:t>大阪との連携窓口</a:t>
            </a:r>
            <a:endParaRPr lang="en-US" altLang="ja-JP" sz="1300" dirty="0">
              <a:latin typeface="Meiryo UI" panose="020B0604030504040204" pitchFamily="50" charset="-128"/>
              <a:ea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◆マイドームおおさかへ、新法人のバックオフィス機能を集約</a:t>
            </a:r>
            <a:endParaRPr lang="en-US" altLang="ja-JP" sz="1300" dirty="0">
              <a:latin typeface="Meiryo UI" panose="020B0604030504040204" pitchFamily="50" charset="-128"/>
              <a:ea typeface="Meiryo UI" panose="020B0604030504040204" pitchFamily="50" charset="-128"/>
            </a:endParaRPr>
          </a:p>
          <a:p>
            <a:endParaRPr lang="en-US" altLang="ja-JP" sz="13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２．コンソーシアム機能とサービス情報一元化</a:t>
            </a:r>
            <a:endParaRPr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　①国際ビジネス支援のコンソーシアム機能</a:t>
            </a:r>
            <a:endParaRPr kumimoji="1" lang="en-US" altLang="ja-JP" sz="1400" b="1"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　海外支援コンソーシアムの事務局を新法人に設置</a:t>
            </a:r>
            <a:endParaRPr kumimoji="1" lang="en-US" altLang="ja-JP" sz="13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②</a:t>
            </a:r>
            <a:r>
              <a:rPr kumimoji="1" lang="ja-JP" altLang="en-US" sz="1400" b="1" dirty="0">
                <a:latin typeface="Meiryo UI" panose="020B0604030504040204" pitchFamily="50" charset="-128"/>
                <a:ea typeface="Meiryo UI" panose="020B0604030504040204" pitchFamily="50" charset="-128"/>
              </a:rPr>
              <a:t>事業承継支援のコンソーシアム機能</a:t>
            </a:r>
            <a:endParaRPr kumimoji="1" lang="en-US" altLang="ja-JP" sz="1400" b="1"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　事業承継コンソーシアムの事務局を新法人に設置</a:t>
            </a:r>
            <a:endParaRPr lang="en-US"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③</a:t>
            </a:r>
            <a:r>
              <a:rPr kumimoji="1" lang="ja-JP" altLang="en-US" sz="1400" b="1" dirty="0">
                <a:latin typeface="Meiryo UI" panose="020B0604030504040204" pitchFamily="50" charset="-128"/>
                <a:ea typeface="Meiryo UI" panose="020B0604030504040204" pitchFamily="50" charset="-128"/>
              </a:rPr>
              <a:t>ホームページのワンストップショップ化</a:t>
            </a:r>
            <a:endParaRPr kumimoji="1" lang="en-US" altLang="ja-JP" sz="14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　利用者（中小企業）の方が、「このホームページへ来れば、</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全ての中小企業支援サービスが一覧できる」という仕組みづくり</a:t>
            </a:r>
            <a:endParaRPr lang="en-US" altLang="ja-JP" sz="12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３　各種申請・相談</a:t>
            </a:r>
            <a:r>
              <a:rPr lang="ja-JP" altLang="en-US" sz="1400" b="1" dirty="0">
                <a:latin typeface="Meiryo UI" panose="020B0604030504040204" pitchFamily="50" charset="-128"/>
                <a:ea typeface="Meiryo UI" panose="020B0604030504040204" pitchFamily="50" charset="-128"/>
              </a:rPr>
              <a:t>のシステムや書式の統一</a:t>
            </a:r>
            <a:endParaRPr lang="en-US" altLang="ja-JP" sz="14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300" dirty="0">
                <a:latin typeface="Meiryo UI" panose="020B0604030504040204" pitchFamily="50" charset="-128"/>
                <a:ea typeface="Meiryo UI" panose="020B0604030504040204" pitchFamily="50" charset="-128"/>
              </a:rPr>
              <a:t>新法人が持つ</a:t>
            </a:r>
            <a:r>
              <a:rPr kumimoji="1" lang="en-US" altLang="ja-JP" sz="1300" dirty="0">
                <a:latin typeface="Meiryo UI" panose="020B0604030504040204" pitchFamily="50" charset="-128"/>
                <a:ea typeface="Meiryo UI" panose="020B0604030504040204" pitchFamily="50" charset="-128"/>
              </a:rPr>
              <a:t>7</a:t>
            </a:r>
            <a:r>
              <a:rPr kumimoji="1" lang="ja-JP" altLang="en-US" sz="1300" dirty="0">
                <a:latin typeface="Meiryo UI" panose="020B0604030504040204" pitchFamily="50" charset="-128"/>
                <a:ea typeface="Meiryo UI" panose="020B0604030504040204" pitchFamily="50" charset="-128"/>
              </a:rPr>
              <a:t>拠点の貸館業務（展示場、会議室、ホール、共有スペース等）について、同一システムによる早期の一元管理を</a:t>
            </a:r>
            <a:r>
              <a:rPr kumimoji="1" lang="ja-JP" altLang="en-US" sz="1300" dirty="0" smtClean="0">
                <a:latin typeface="Meiryo UI" panose="020B0604030504040204" pitchFamily="50" charset="-128"/>
                <a:ea typeface="Meiryo UI" panose="020B0604030504040204" pitchFamily="50" charset="-128"/>
              </a:rPr>
              <a:t>目指す</a:t>
            </a:r>
            <a:endParaRPr kumimoji="1" lang="en-US" altLang="ja-JP" sz="13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300" dirty="0">
              <a:latin typeface="Meiryo UI" panose="020B0604030504040204" pitchFamily="50" charset="-128"/>
              <a:ea typeface="Meiryo UI" panose="020B0604030504040204" pitchFamily="50" charset="-128"/>
            </a:endParaRPr>
          </a:p>
          <a:p>
            <a:r>
              <a:rPr kumimoji="1" lang="ja-JP" altLang="en-US" sz="1300" b="1" dirty="0" smtClean="0">
                <a:latin typeface="Meiryo UI" panose="020B0604030504040204" pitchFamily="50" charset="-128"/>
                <a:ea typeface="Meiryo UI" panose="020B0604030504040204" pitchFamily="50" charset="-128"/>
              </a:rPr>
              <a:t>４．バックオフィス機能のマイドームへの集約</a:t>
            </a:r>
            <a:endParaRPr kumimoji="1" lang="en-US" altLang="ja-JP" sz="1300" b="1"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300" dirty="0" smtClean="0">
                <a:latin typeface="Meiryo UI" panose="020B0604030504040204" pitchFamily="50" charset="-128"/>
                <a:ea typeface="Meiryo UI" panose="020B0604030504040204" pitchFamily="50" charset="-128"/>
              </a:rPr>
              <a:t>総務部門や施設管理部門については、マイドーム大阪へ集約を図る。</a:t>
            </a:r>
            <a:endParaRPr kumimoji="1" lang="ja-JP" altLang="en-US" sz="1300" dirty="0">
              <a:latin typeface="Meiryo UI" panose="020B0604030504040204" pitchFamily="50" charset="-128"/>
              <a:ea typeface="Meiryo UI" panose="020B0604030504040204" pitchFamily="50" charset="-128"/>
            </a:endParaRPr>
          </a:p>
        </p:txBody>
      </p:sp>
      <p:sp>
        <p:nvSpPr>
          <p:cNvPr id="8" name="直方体 7">
            <a:extLst>
              <a:ext uri="{FF2B5EF4-FFF2-40B4-BE49-F238E27FC236}">
                <a16:creationId xmlns:a16="http://schemas.microsoft.com/office/drawing/2014/main" id="{994D8B71-9607-413D-B110-C60E0A6B23C5}"/>
              </a:ext>
            </a:extLst>
          </p:cNvPr>
          <p:cNvSpPr/>
          <p:nvPr/>
        </p:nvSpPr>
        <p:spPr>
          <a:xfrm>
            <a:off x="6637211" y="2257434"/>
            <a:ext cx="391885" cy="188492"/>
          </a:xfrm>
          <a:prstGeom prst="cube">
            <a:avLst>
              <a:gd name="adj" fmla="val 43063"/>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 name="直方体 8">
            <a:extLst>
              <a:ext uri="{FF2B5EF4-FFF2-40B4-BE49-F238E27FC236}">
                <a16:creationId xmlns:a16="http://schemas.microsoft.com/office/drawing/2014/main" id="{74775BFF-2E61-47E6-89B4-C06D4F39C90E}"/>
              </a:ext>
            </a:extLst>
          </p:cNvPr>
          <p:cNvSpPr/>
          <p:nvPr/>
        </p:nvSpPr>
        <p:spPr>
          <a:xfrm>
            <a:off x="6637210" y="2146816"/>
            <a:ext cx="391885" cy="188492"/>
          </a:xfrm>
          <a:prstGeom prst="cube">
            <a:avLst>
              <a:gd name="adj" fmla="val 43063"/>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 name="直方体 6">
            <a:extLst>
              <a:ext uri="{FF2B5EF4-FFF2-40B4-BE49-F238E27FC236}">
                <a16:creationId xmlns:a16="http://schemas.microsoft.com/office/drawing/2014/main" id="{0D65AE4E-4948-4583-9F9A-8A7EC81A04A2}"/>
              </a:ext>
            </a:extLst>
          </p:cNvPr>
          <p:cNvSpPr/>
          <p:nvPr/>
        </p:nvSpPr>
        <p:spPr>
          <a:xfrm>
            <a:off x="6637210" y="1672202"/>
            <a:ext cx="391885" cy="557683"/>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3E142AC0-5087-4383-9820-FF4F4C2249B1}"/>
              </a:ext>
            </a:extLst>
          </p:cNvPr>
          <p:cNvSpPr txBox="1"/>
          <p:nvPr/>
        </p:nvSpPr>
        <p:spPr>
          <a:xfrm>
            <a:off x="7228091" y="1804640"/>
            <a:ext cx="1915909" cy="584775"/>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＜マイドームのサービス機能＞</a:t>
            </a:r>
            <a:endParaRPr kumimoji="1" lang="en-US" altLang="ja-JP" sz="1100" b="1"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・国際ビジネスサポートセンター</a:t>
            </a:r>
            <a:endParaRPr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・よろず支援拠点　等</a:t>
            </a:r>
            <a:endParaRPr kumimoji="1" lang="en-US" altLang="ja-JP" sz="105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7ECC1572-B0DF-43A7-B41C-BA2661047E09}"/>
              </a:ext>
            </a:extLst>
          </p:cNvPr>
          <p:cNvSpPr txBox="1"/>
          <p:nvPr/>
        </p:nvSpPr>
        <p:spPr>
          <a:xfrm>
            <a:off x="4886522" y="1804640"/>
            <a:ext cx="1587294" cy="584775"/>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＜ＩＢＰＣサテライト＞</a:t>
            </a:r>
            <a:endParaRPr kumimoji="1" lang="en-US" altLang="ja-JP" sz="1100" b="1"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・国際化相談</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・国際関係商談</a:t>
            </a:r>
            <a:endParaRPr lang="en-US" altLang="ja-JP" sz="11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1F4FA6E1-B323-4F9D-86CA-FD058F4C5F3F}"/>
              </a:ext>
            </a:extLst>
          </p:cNvPr>
          <p:cNvSpPr txBox="1"/>
          <p:nvPr/>
        </p:nvSpPr>
        <p:spPr>
          <a:xfrm>
            <a:off x="6022673" y="1209773"/>
            <a:ext cx="1620957" cy="307777"/>
          </a:xfrm>
          <a:prstGeom prst="rect">
            <a:avLst/>
          </a:prstGeom>
          <a:noFill/>
        </p:spPr>
        <p:txBody>
          <a:bodyPr wrap="none" rtlCol="0">
            <a:spAutoFit/>
          </a:bodyPr>
          <a:lstStyle/>
          <a:p>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大阪産業創造館</a:t>
            </a:r>
            <a:r>
              <a:rPr kumimoji="1" lang="en-US" altLang="ja-JP"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p:txBody>
      </p:sp>
      <p:sp>
        <p:nvSpPr>
          <p:cNvPr id="15" name="二等辺三角形 14">
            <a:extLst>
              <a:ext uri="{FF2B5EF4-FFF2-40B4-BE49-F238E27FC236}">
                <a16:creationId xmlns:a16="http://schemas.microsoft.com/office/drawing/2014/main" id="{16843A0B-7A06-4BC3-A9F2-00B25AA65D82}"/>
              </a:ext>
            </a:extLst>
          </p:cNvPr>
          <p:cNvSpPr/>
          <p:nvPr/>
        </p:nvSpPr>
        <p:spPr>
          <a:xfrm rot="5400000">
            <a:off x="6203747" y="2019153"/>
            <a:ext cx="587828" cy="15574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6" name="二等辺三角形 15">
            <a:extLst>
              <a:ext uri="{FF2B5EF4-FFF2-40B4-BE49-F238E27FC236}">
                <a16:creationId xmlns:a16="http://schemas.microsoft.com/office/drawing/2014/main" id="{BB2DD3DF-7586-4BB2-91A0-6B414E4EA5FC}"/>
              </a:ext>
            </a:extLst>
          </p:cNvPr>
          <p:cNvSpPr/>
          <p:nvPr/>
        </p:nvSpPr>
        <p:spPr>
          <a:xfrm rot="16200000">
            <a:off x="6879756" y="2019153"/>
            <a:ext cx="587828" cy="15574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7" name="二等辺三角形 16">
            <a:extLst>
              <a:ext uri="{FF2B5EF4-FFF2-40B4-BE49-F238E27FC236}">
                <a16:creationId xmlns:a16="http://schemas.microsoft.com/office/drawing/2014/main" id="{20B618BB-B713-4E2F-AE82-887A88DBB7CB}"/>
              </a:ext>
            </a:extLst>
          </p:cNvPr>
          <p:cNvSpPr/>
          <p:nvPr/>
        </p:nvSpPr>
        <p:spPr>
          <a:xfrm>
            <a:off x="6507967" y="2507693"/>
            <a:ext cx="587828" cy="15574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19A192C5-01FA-4675-A9A4-70A3F04E3769}"/>
              </a:ext>
            </a:extLst>
          </p:cNvPr>
          <p:cNvSpPr txBox="1"/>
          <p:nvPr/>
        </p:nvSpPr>
        <p:spPr>
          <a:xfrm>
            <a:off x="5933694" y="2659951"/>
            <a:ext cx="1975221" cy="584775"/>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＜大阪府国際支援事業＞</a:t>
            </a:r>
            <a:endParaRPr kumimoji="1" lang="en-US" altLang="ja-JP" sz="1100" b="1"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・国際ビジネスサポートデスク</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・海外有望市場販路開拓　等</a:t>
            </a:r>
            <a:endParaRPr lang="en-US" altLang="ja-JP" sz="1050" dirty="0">
              <a:latin typeface="Meiryo UI" panose="020B0604030504040204" pitchFamily="50" charset="-128"/>
              <a:ea typeface="Meiryo UI" panose="020B0604030504040204" pitchFamily="50" charset="-128"/>
            </a:endParaRPr>
          </a:p>
        </p:txBody>
      </p:sp>
      <p:sp>
        <p:nvSpPr>
          <p:cNvPr id="20" name="楕円 19">
            <a:extLst>
              <a:ext uri="{FF2B5EF4-FFF2-40B4-BE49-F238E27FC236}">
                <a16:creationId xmlns:a16="http://schemas.microsoft.com/office/drawing/2014/main" id="{D8E721C4-8C5A-42F4-BF7B-428D7FF160DF}"/>
              </a:ext>
            </a:extLst>
          </p:cNvPr>
          <p:cNvSpPr/>
          <p:nvPr/>
        </p:nvSpPr>
        <p:spPr>
          <a:xfrm>
            <a:off x="7701598" y="1144663"/>
            <a:ext cx="1293608" cy="417006"/>
          </a:xfrm>
          <a:prstGeom prst="ellipse">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wrap="none" rtlCol="0" anchor="ctr"/>
          <a:lstStyle/>
          <a:p>
            <a:pPr algn="ctr"/>
            <a:r>
              <a:rPr kumimoji="1" lang="ja-JP" altLang="en-US" sz="1200" b="1" dirty="0">
                <a:latin typeface="Meiryo UI" panose="020B0604030504040204" pitchFamily="50" charset="-128"/>
                <a:ea typeface="Meiryo UI" panose="020B0604030504040204" pitchFamily="50" charset="-128"/>
              </a:rPr>
              <a:t>大阪商工会議所</a:t>
            </a:r>
          </a:p>
        </p:txBody>
      </p:sp>
      <p:sp>
        <p:nvSpPr>
          <p:cNvPr id="21" name="楕円 20">
            <a:extLst>
              <a:ext uri="{FF2B5EF4-FFF2-40B4-BE49-F238E27FC236}">
                <a16:creationId xmlns:a16="http://schemas.microsoft.com/office/drawing/2014/main" id="{8EC40EE7-FEDA-4DFE-B2BA-85517BF56B90}"/>
              </a:ext>
            </a:extLst>
          </p:cNvPr>
          <p:cNvSpPr/>
          <p:nvPr/>
        </p:nvSpPr>
        <p:spPr>
          <a:xfrm>
            <a:off x="4640317" y="1144663"/>
            <a:ext cx="1208150" cy="417006"/>
          </a:xfrm>
          <a:prstGeom prst="ellipse">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wrap="none" rtlCol="0" anchor="ctr"/>
          <a:lstStyle/>
          <a:p>
            <a:pPr algn="ctr"/>
            <a:r>
              <a:rPr kumimoji="1" lang="ja-JP" altLang="en-US" sz="1200" b="1" dirty="0">
                <a:latin typeface="Meiryo UI" panose="020B0604030504040204" pitchFamily="50" charset="-128"/>
                <a:ea typeface="Meiryo UI" panose="020B0604030504040204" pitchFamily="50" charset="-128"/>
              </a:rPr>
              <a:t>ジェトロ大阪</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中小機構</a:t>
            </a:r>
          </a:p>
        </p:txBody>
      </p:sp>
      <p:sp>
        <p:nvSpPr>
          <p:cNvPr id="26" name="テキスト ボックス 25">
            <a:extLst>
              <a:ext uri="{FF2B5EF4-FFF2-40B4-BE49-F238E27FC236}">
                <a16:creationId xmlns:a16="http://schemas.microsoft.com/office/drawing/2014/main" id="{D9332B05-A844-4813-A449-8DED62129AFC}"/>
              </a:ext>
            </a:extLst>
          </p:cNvPr>
          <p:cNvSpPr txBox="1"/>
          <p:nvPr/>
        </p:nvSpPr>
        <p:spPr>
          <a:xfrm>
            <a:off x="5175358" y="5626275"/>
            <a:ext cx="1697400" cy="1015663"/>
          </a:xfrm>
          <a:prstGeom prst="rect">
            <a:avLst/>
          </a:prstGeom>
          <a:noFill/>
        </p:spPr>
        <p:txBody>
          <a:bodyPr wrap="square" rtlCol="0">
            <a:spAutoFit/>
          </a:bodyPr>
          <a:lstStyle/>
          <a:p>
            <a:pPr marL="171450" indent="-171450">
              <a:buFont typeface="Wingdings" panose="05000000000000000000" pitchFamily="2" charset="2"/>
              <a:buChar char="ü"/>
            </a:pPr>
            <a:r>
              <a:rPr kumimoji="1" lang="ja-JP" altLang="en-US" sz="1200" dirty="0">
                <a:latin typeface="Meiryo UI" panose="020B0604030504040204" pitchFamily="50" charset="-128"/>
                <a:ea typeface="Meiryo UI" panose="020B0604030504040204" pitchFamily="50" charset="-128"/>
              </a:rPr>
              <a:t>各支援機関のサービスが一覧でき、かつユーザーをサービスに誘導するコンシェルジュ機能を持たせる</a:t>
            </a:r>
          </a:p>
        </p:txBody>
      </p:sp>
      <p:sp>
        <p:nvSpPr>
          <p:cNvPr id="47" name="テキスト ボックス 46">
            <a:extLst>
              <a:ext uri="{FF2B5EF4-FFF2-40B4-BE49-F238E27FC236}">
                <a16:creationId xmlns:a16="http://schemas.microsoft.com/office/drawing/2014/main" id="{F9E81889-0372-4A8A-A8A4-C711C1DDE18A}"/>
              </a:ext>
            </a:extLst>
          </p:cNvPr>
          <p:cNvSpPr txBox="1"/>
          <p:nvPr/>
        </p:nvSpPr>
        <p:spPr>
          <a:xfrm>
            <a:off x="5204749" y="5310221"/>
            <a:ext cx="1569660" cy="276999"/>
          </a:xfrm>
          <a:prstGeom prst="rect">
            <a:avLst/>
          </a:prstGeom>
          <a:noFill/>
        </p:spPr>
        <p:txBody>
          <a:bodyPr wrap="none" rtlCol="0">
            <a:spAutoFit/>
          </a:bodyPr>
          <a:lstStyle/>
          <a:p>
            <a:r>
              <a:rPr kumimoji="1" lang="ja-JP" altLang="en-US" sz="1200" dirty="0">
                <a:latin typeface="HGS創英角ﾎﾟｯﾌﾟ体" panose="040B0A00000000000000" pitchFamily="50" charset="-128"/>
                <a:ea typeface="HGS創英角ﾎﾟｯﾌﾟ体" panose="040B0A00000000000000" pitchFamily="50" charset="-128"/>
              </a:rPr>
              <a:t>新法人ホームページ</a:t>
            </a:r>
          </a:p>
        </p:txBody>
      </p:sp>
      <p:sp>
        <p:nvSpPr>
          <p:cNvPr id="2" name="スライド番号プレースホルダー 1"/>
          <p:cNvSpPr>
            <a:spLocks noGrp="1"/>
          </p:cNvSpPr>
          <p:nvPr>
            <p:ph type="sldNum" sz="quarter" idx="12"/>
          </p:nvPr>
        </p:nvSpPr>
        <p:spPr>
          <a:xfrm>
            <a:off x="7150994" y="6441750"/>
            <a:ext cx="2057400" cy="365125"/>
          </a:xfrm>
        </p:spPr>
        <p:txBody>
          <a:bodyPr/>
          <a:lstStyle/>
          <a:p>
            <a:fld id="{5242FE4B-FE65-4246-A1F4-B3D4680A4CEF}" type="slidenum">
              <a:rPr kumimoji="1" lang="ja-JP" altLang="en-US" smtClean="0"/>
              <a:t>33</a:t>
            </a:fld>
            <a:endParaRPr kumimoji="1" lang="ja-JP" altLang="en-US" dirty="0"/>
          </a:p>
        </p:txBody>
      </p:sp>
      <p:sp>
        <p:nvSpPr>
          <p:cNvPr id="5" name="正方形/長方形 4"/>
          <p:cNvSpPr/>
          <p:nvPr/>
        </p:nvSpPr>
        <p:spPr>
          <a:xfrm>
            <a:off x="4996525" y="745112"/>
            <a:ext cx="3708066" cy="307777"/>
          </a:xfrm>
          <a:prstGeom prst="rect">
            <a:avLst/>
          </a:prstGeom>
        </p:spPr>
        <p:txBody>
          <a:bodyPr wrap="none">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大阪産業創造館</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でのワンストップ・ショップ化</a:t>
            </a:r>
            <a:endParaRPr lang="en-US" altLang="ja-JP" sz="1400" b="1" dirty="0">
              <a:latin typeface="Meiryo UI" panose="020B0604030504040204" pitchFamily="50" charset="-128"/>
              <a:ea typeface="Meiryo UI" panose="020B0604030504040204" pitchFamily="50" charset="-128"/>
            </a:endParaRPr>
          </a:p>
        </p:txBody>
      </p:sp>
      <p:sp>
        <p:nvSpPr>
          <p:cNvPr id="35" name="上下矢印 34"/>
          <p:cNvSpPr/>
          <p:nvPr/>
        </p:nvSpPr>
        <p:spPr>
          <a:xfrm rot="7892350">
            <a:off x="5647677" y="1333659"/>
            <a:ext cx="432000" cy="423003"/>
          </a:xfrm>
          <a:prstGeom prst="upDownArrow">
            <a:avLst>
              <a:gd name="adj1" fmla="val 50000"/>
              <a:gd name="adj2" fmla="val 3114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上下矢印 36"/>
          <p:cNvSpPr/>
          <p:nvPr/>
        </p:nvSpPr>
        <p:spPr>
          <a:xfrm rot="13610789">
            <a:off x="7524993" y="1396306"/>
            <a:ext cx="432000" cy="423003"/>
          </a:xfrm>
          <a:prstGeom prst="upDownArrow">
            <a:avLst>
              <a:gd name="adj1" fmla="val 50000"/>
              <a:gd name="adj2" fmla="val 3114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6973012" y="5471303"/>
            <a:ext cx="1752403" cy="877163"/>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①大阪産業局としての情報</a:t>
            </a:r>
            <a:endParaRPr kumimoji="1" lang="en-US" altLang="ja-JP" sz="1050" dirty="0">
              <a:latin typeface="Meiryo UI" panose="020B0604030504040204" pitchFamily="50" charset="-128"/>
              <a:ea typeface="Meiryo UI" panose="020B0604030504040204" pitchFamily="50" charset="-128"/>
            </a:endParaRPr>
          </a:p>
          <a:p>
            <a:endParaRPr kumimoji="1" lang="en-US" altLang="ja-JP" sz="20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②新法人の各拠点の情報</a:t>
            </a:r>
            <a:endParaRPr kumimoji="1" lang="en-US" altLang="ja-JP" sz="1050" dirty="0">
              <a:latin typeface="Meiryo UI" panose="020B0604030504040204" pitchFamily="50" charset="-128"/>
              <a:ea typeface="Meiryo UI" panose="020B0604030504040204" pitchFamily="50" charset="-128"/>
            </a:endParaRPr>
          </a:p>
          <a:p>
            <a:endParaRPr kumimoji="1" lang="en-US" altLang="ja-JP" sz="50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③他の中小企業支援の情報</a:t>
            </a:r>
            <a:endParaRPr kumimoji="1" lang="en-US" altLang="ja-JP" sz="1050" dirty="0">
              <a:latin typeface="Meiryo UI" panose="020B0604030504040204" pitchFamily="50" charset="-128"/>
              <a:ea typeface="Meiryo UI" panose="020B0604030504040204" pitchFamily="50" charset="-128"/>
            </a:endParaRPr>
          </a:p>
          <a:p>
            <a:endParaRPr lang="en-US" altLang="ja-JP" sz="20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④その他公的サービスの情報</a:t>
            </a:r>
            <a:endParaRPr kumimoji="1" lang="ja-JP" altLang="en-US" sz="1050" dirty="0">
              <a:latin typeface="Meiryo UI" panose="020B0604030504040204" pitchFamily="50" charset="-128"/>
              <a:ea typeface="Meiryo UI" panose="020B0604030504040204" pitchFamily="50" charset="-128"/>
            </a:endParaRPr>
          </a:p>
        </p:txBody>
      </p:sp>
      <p:sp>
        <p:nvSpPr>
          <p:cNvPr id="24" name="円/楕円 23"/>
          <p:cNvSpPr/>
          <p:nvPr/>
        </p:nvSpPr>
        <p:spPr>
          <a:xfrm>
            <a:off x="402525" y="121633"/>
            <a:ext cx="578859" cy="47903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１</a:t>
            </a:r>
          </a:p>
        </p:txBody>
      </p:sp>
      <p:sp>
        <p:nvSpPr>
          <p:cNvPr id="40" name="二等辺三角形 39">
            <a:extLst>
              <a:ext uri="{FF2B5EF4-FFF2-40B4-BE49-F238E27FC236}">
                <a16:creationId xmlns:a16="http://schemas.microsoft.com/office/drawing/2014/main" id="{20B618BB-B713-4E2F-AE82-887A88DBB7CB}"/>
              </a:ext>
            </a:extLst>
          </p:cNvPr>
          <p:cNvSpPr/>
          <p:nvPr/>
        </p:nvSpPr>
        <p:spPr>
          <a:xfrm rot="10800000">
            <a:off x="7833909" y="2426270"/>
            <a:ext cx="587828" cy="15574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1" name="円柱 40"/>
          <p:cNvSpPr/>
          <p:nvPr/>
        </p:nvSpPr>
        <p:spPr>
          <a:xfrm>
            <a:off x="7988068" y="2664064"/>
            <a:ext cx="360000" cy="455045"/>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3E142AC0-5087-4383-9820-FF4F4C2249B1}"/>
              </a:ext>
            </a:extLst>
          </p:cNvPr>
          <p:cNvSpPr txBox="1"/>
          <p:nvPr/>
        </p:nvSpPr>
        <p:spPr>
          <a:xfrm>
            <a:off x="8306830" y="2612743"/>
            <a:ext cx="837170" cy="577081"/>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マイドームはバックオフィス機能を集約</a:t>
            </a:r>
            <a:endParaRPr kumimoji="1" lang="en-US" altLang="ja-JP" sz="1050" dirty="0">
              <a:latin typeface="Meiryo UI" panose="020B0604030504040204" pitchFamily="50" charset="-128"/>
              <a:ea typeface="Meiryo UI" panose="020B0604030504040204" pitchFamily="50" charset="-128"/>
            </a:endParaRPr>
          </a:p>
        </p:txBody>
      </p:sp>
      <p:pic>
        <p:nvPicPr>
          <p:cNvPr id="43" name="図 42"/>
          <p:cNvPicPr>
            <a:picLocks noChangeAspect="1"/>
          </p:cNvPicPr>
          <p:nvPr/>
        </p:nvPicPr>
        <p:blipFill>
          <a:blip r:embed="rId3"/>
          <a:stretch>
            <a:fillRect/>
          </a:stretch>
        </p:blipFill>
        <p:spPr>
          <a:xfrm>
            <a:off x="6325213" y="3479020"/>
            <a:ext cx="2525454" cy="1668111"/>
          </a:xfrm>
          <a:prstGeom prst="rect">
            <a:avLst/>
          </a:prstGeom>
        </p:spPr>
      </p:pic>
      <p:sp>
        <p:nvSpPr>
          <p:cNvPr id="30" name="正方形/長方形 29"/>
          <p:cNvSpPr/>
          <p:nvPr/>
        </p:nvSpPr>
        <p:spPr>
          <a:xfrm>
            <a:off x="4842785" y="3457923"/>
            <a:ext cx="1438691" cy="461665"/>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事業承継支援の</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コンソーシアム機能</a:t>
            </a:r>
            <a:endParaRPr lang="ja-JP" altLang="en-US" sz="1200" dirty="0"/>
          </a:p>
        </p:txBody>
      </p:sp>
      <p:cxnSp>
        <p:nvCxnSpPr>
          <p:cNvPr id="31" name="直線コネクタ 30"/>
          <p:cNvCxnSpPr/>
          <p:nvPr/>
        </p:nvCxnSpPr>
        <p:spPr>
          <a:xfrm flipV="1">
            <a:off x="569952" y="587784"/>
            <a:ext cx="83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557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下矢印 9">
            <a:extLst>
              <a:ext uri="{FF2B5EF4-FFF2-40B4-BE49-F238E27FC236}">
                <a16:creationId xmlns:a16="http://schemas.microsoft.com/office/drawing/2014/main" id="{FDC18607-7A93-4C2E-8AE2-8D5CE23AF973}"/>
              </a:ext>
            </a:extLst>
          </p:cNvPr>
          <p:cNvSpPr/>
          <p:nvPr/>
        </p:nvSpPr>
        <p:spPr>
          <a:xfrm>
            <a:off x="3336316" y="2167441"/>
            <a:ext cx="3873991" cy="538987"/>
          </a:xfrm>
          <a:prstGeom prst="downArrow">
            <a:avLst>
              <a:gd name="adj1" fmla="val 64002"/>
              <a:gd name="adj2"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 塗りつぶしなし 30">
            <a:extLst>
              <a:ext uri="{FF2B5EF4-FFF2-40B4-BE49-F238E27FC236}">
                <a16:creationId xmlns:a16="http://schemas.microsoft.com/office/drawing/2014/main" id="{066960E2-727C-429E-93E5-56C834AF671F}"/>
              </a:ext>
            </a:extLst>
          </p:cNvPr>
          <p:cNvSpPr/>
          <p:nvPr/>
        </p:nvSpPr>
        <p:spPr>
          <a:xfrm>
            <a:off x="1726076" y="4602964"/>
            <a:ext cx="856009" cy="2114358"/>
          </a:xfrm>
          <a:prstGeom prst="donut">
            <a:avLst>
              <a:gd name="adj" fmla="val 22233"/>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四角形: 角を丸くする 2">
            <a:extLst>
              <a:ext uri="{FF2B5EF4-FFF2-40B4-BE49-F238E27FC236}">
                <a16:creationId xmlns:a16="http://schemas.microsoft.com/office/drawing/2014/main" id="{5D99CEE0-8F8A-4D6D-9989-1428EF5556C2}"/>
              </a:ext>
            </a:extLst>
          </p:cNvPr>
          <p:cNvSpPr/>
          <p:nvPr/>
        </p:nvSpPr>
        <p:spPr>
          <a:xfrm>
            <a:off x="466465" y="809630"/>
            <a:ext cx="709113" cy="3279750"/>
          </a:xfrm>
          <a:prstGeom prst="roundRect">
            <a:avLst/>
          </a:prstGeom>
          <a:solidFill>
            <a:schemeClr val="bg1">
              <a:lumMod val="95000"/>
            </a:schemeClr>
          </a:solidFill>
          <a:ln w="1270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929038" y="6449571"/>
            <a:ext cx="2057400" cy="365125"/>
          </a:xfrm>
        </p:spPr>
        <p:txBody>
          <a:bodyPr/>
          <a:lstStyle/>
          <a:p>
            <a:fld id="{5242FE4B-FE65-4246-A1F4-B3D4680A4CEF}" type="slidenum">
              <a:rPr kumimoji="1" lang="ja-JP" altLang="en-US" smtClean="0"/>
              <a:t>34</a:t>
            </a:fld>
            <a:endParaRPr kumimoji="1" lang="ja-JP" altLang="en-US"/>
          </a:p>
        </p:txBody>
      </p:sp>
      <p:sp>
        <p:nvSpPr>
          <p:cNvPr id="5" name="ホームベース 4"/>
          <p:cNvSpPr/>
          <p:nvPr/>
        </p:nvSpPr>
        <p:spPr>
          <a:xfrm>
            <a:off x="1519707" y="977057"/>
            <a:ext cx="1879655" cy="360000"/>
          </a:xfrm>
          <a:prstGeom prst="homePlate">
            <a:avLst>
              <a:gd name="adj" fmla="val 27495"/>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創業期</a:t>
            </a:r>
          </a:p>
        </p:txBody>
      </p:sp>
      <p:sp>
        <p:nvSpPr>
          <p:cNvPr id="6" name="山形 5"/>
          <p:cNvSpPr/>
          <p:nvPr/>
        </p:nvSpPr>
        <p:spPr>
          <a:xfrm>
            <a:off x="3120244" y="977057"/>
            <a:ext cx="1914634" cy="360000"/>
          </a:xfrm>
          <a:prstGeom prst="chevron">
            <a:avLst>
              <a:gd name="adj" fmla="val 29595"/>
            </a:avLst>
          </a:prstGeom>
          <a:solidFill>
            <a:schemeClr val="accent1">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安定期</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7" name="山形 6"/>
          <p:cNvSpPr/>
          <p:nvPr/>
        </p:nvSpPr>
        <p:spPr>
          <a:xfrm>
            <a:off x="4804418" y="977057"/>
            <a:ext cx="1914634" cy="360000"/>
          </a:xfrm>
          <a:prstGeom prst="chevron">
            <a:avLst>
              <a:gd name="adj" fmla="val 29595"/>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拡大期</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8" name="山形 7"/>
          <p:cNvSpPr/>
          <p:nvPr/>
        </p:nvSpPr>
        <p:spPr>
          <a:xfrm>
            <a:off x="6475733" y="977057"/>
            <a:ext cx="1914634" cy="360000"/>
          </a:xfrm>
          <a:prstGeom prst="chevron">
            <a:avLst>
              <a:gd name="adj" fmla="val 29595"/>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承継期</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0" name="下矢印 9"/>
          <p:cNvSpPr/>
          <p:nvPr/>
        </p:nvSpPr>
        <p:spPr>
          <a:xfrm>
            <a:off x="1637868" y="1458899"/>
            <a:ext cx="4659902" cy="534390"/>
          </a:xfrm>
          <a:prstGeom prst="downArrow">
            <a:avLst>
              <a:gd name="adj1" fmla="val 73871"/>
              <a:gd name="adj2" fmla="val 668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690807" y="2404819"/>
            <a:ext cx="3165008" cy="523220"/>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２）事業拡大に意欲的で、成長可能性</a:t>
            </a:r>
            <a:endParaRPr kumimoji="1"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のある経営者に能動的にコミット</a:t>
            </a:r>
          </a:p>
        </p:txBody>
      </p:sp>
      <p:sp>
        <p:nvSpPr>
          <p:cNvPr id="14" name="ホームベース 13"/>
          <p:cNvSpPr/>
          <p:nvPr/>
        </p:nvSpPr>
        <p:spPr>
          <a:xfrm>
            <a:off x="1477647" y="4244707"/>
            <a:ext cx="6961039" cy="331864"/>
          </a:xfrm>
          <a:prstGeom prst="homePlate">
            <a:avLst>
              <a:gd name="adj" fmla="val 27495"/>
            </a:avLst>
          </a:prstGeom>
          <a:solidFill>
            <a:schemeClr val="tx1">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中小企業支援　地域キャラバン隊</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605578" y="1150139"/>
            <a:ext cx="430887" cy="2759730"/>
          </a:xfrm>
          <a:prstGeom prst="rect">
            <a:avLst/>
          </a:prstGeom>
          <a:noFill/>
        </p:spPr>
        <p:txBody>
          <a:bodyPr vert="eaVert" wrap="none" rtlCol="0">
            <a:spAutoFit/>
          </a:bodyPr>
          <a:lstStyle/>
          <a:p>
            <a:r>
              <a:rPr kumimoji="1" lang="ja-JP" altLang="en-US" sz="1600" b="1" dirty="0">
                <a:latin typeface="Meiryo UI" panose="020B0604030504040204" pitchFamily="50" charset="-128"/>
                <a:ea typeface="Meiryo UI" panose="020B0604030504040204" pitchFamily="50" charset="-128"/>
              </a:rPr>
              <a:t>伴走型個社支援のタイミング</a:t>
            </a:r>
          </a:p>
        </p:txBody>
      </p:sp>
      <p:sp>
        <p:nvSpPr>
          <p:cNvPr id="16" name="下矢印 9">
            <a:extLst>
              <a:ext uri="{FF2B5EF4-FFF2-40B4-BE49-F238E27FC236}">
                <a16:creationId xmlns:a16="http://schemas.microsoft.com/office/drawing/2014/main" id="{FDC18607-7A93-4C2E-8AE2-8D5CE23AF973}"/>
              </a:ext>
            </a:extLst>
          </p:cNvPr>
          <p:cNvSpPr/>
          <p:nvPr/>
        </p:nvSpPr>
        <p:spPr>
          <a:xfrm>
            <a:off x="5213042" y="3045744"/>
            <a:ext cx="2822355" cy="360000"/>
          </a:xfrm>
          <a:prstGeom prst="downArrow">
            <a:avLst>
              <a:gd name="adj1" fmla="val 64002"/>
              <a:gd name="adj2"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E961034C-EC28-4124-B1F5-20B5F3EF4F32}"/>
              </a:ext>
            </a:extLst>
          </p:cNvPr>
          <p:cNvSpPr/>
          <p:nvPr/>
        </p:nvSpPr>
        <p:spPr>
          <a:xfrm>
            <a:off x="1526800" y="6090527"/>
            <a:ext cx="1254561" cy="495488"/>
          </a:xfrm>
          <a:prstGeom prst="round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商工会</a:t>
            </a:r>
            <a:endParaRPr lang="en-US" altLang="ja-JP" sz="1300" b="1" dirty="0">
              <a:solidFill>
                <a:schemeClr val="tx1"/>
              </a:solidFill>
              <a:latin typeface="Meiryo UI" panose="020B0604030504040204" pitchFamily="50" charset="-128"/>
              <a:ea typeface="Meiryo UI" panose="020B0604030504040204" pitchFamily="50" charset="-128"/>
            </a:endParaRPr>
          </a:p>
          <a:p>
            <a:pPr algn="ctr"/>
            <a:r>
              <a:rPr kumimoji="1" lang="ja-JP" altLang="en-US" sz="1300" b="1" dirty="0">
                <a:solidFill>
                  <a:schemeClr val="tx1"/>
                </a:solidFill>
                <a:latin typeface="Meiryo UI" panose="020B0604030504040204" pitchFamily="50" charset="-128"/>
                <a:ea typeface="Meiryo UI" panose="020B0604030504040204" pitchFamily="50" charset="-128"/>
              </a:rPr>
              <a:t>商工会議所</a:t>
            </a:r>
          </a:p>
        </p:txBody>
      </p:sp>
      <p:sp>
        <p:nvSpPr>
          <p:cNvPr id="19" name="四角形: 角を丸くする 18">
            <a:extLst>
              <a:ext uri="{FF2B5EF4-FFF2-40B4-BE49-F238E27FC236}">
                <a16:creationId xmlns:a16="http://schemas.microsoft.com/office/drawing/2014/main" id="{C2030E3A-CFD4-41E1-B951-F01D45647D9D}"/>
              </a:ext>
            </a:extLst>
          </p:cNvPr>
          <p:cNvSpPr/>
          <p:nvPr/>
        </p:nvSpPr>
        <p:spPr>
          <a:xfrm>
            <a:off x="1526800" y="5406850"/>
            <a:ext cx="1254561" cy="49548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金融機関職員</a:t>
            </a:r>
            <a:endParaRPr lang="en-US" altLang="ja-JP" sz="1300" b="1" dirty="0">
              <a:solidFill>
                <a:schemeClr val="tx1"/>
              </a:solidFill>
              <a:latin typeface="Meiryo UI" panose="020B0604030504040204" pitchFamily="50" charset="-128"/>
              <a:ea typeface="Meiryo UI" panose="020B0604030504040204" pitchFamily="50" charset="-128"/>
            </a:endParaRPr>
          </a:p>
          <a:p>
            <a:pPr algn="ctr"/>
            <a:r>
              <a:rPr kumimoji="1" lang="ja-JP" altLang="en-US" sz="1300" b="1" dirty="0">
                <a:solidFill>
                  <a:schemeClr val="tx1"/>
                </a:solidFill>
                <a:latin typeface="Meiryo UI" panose="020B0604030504040204" pitchFamily="50" charset="-128"/>
                <a:ea typeface="Meiryo UI" panose="020B0604030504040204" pitchFamily="50" charset="-128"/>
              </a:rPr>
              <a:t>（人事交流）</a:t>
            </a:r>
          </a:p>
        </p:txBody>
      </p:sp>
      <p:sp>
        <p:nvSpPr>
          <p:cNvPr id="20" name="四角形: 角を丸くする 19">
            <a:extLst>
              <a:ext uri="{FF2B5EF4-FFF2-40B4-BE49-F238E27FC236}">
                <a16:creationId xmlns:a16="http://schemas.microsoft.com/office/drawing/2014/main" id="{59C7FE1D-3F69-43DF-9EAC-0D372115D36E}"/>
              </a:ext>
            </a:extLst>
          </p:cNvPr>
          <p:cNvSpPr/>
          <p:nvPr/>
        </p:nvSpPr>
        <p:spPr>
          <a:xfrm>
            <a:off x="1526800" y="4714676"/>
            <a:ext cx="1254561" cy="495488"/>
          </a:xfrm>
          <a:prstGeom prst="roundRect">
            <a:avLst/>
          </a:prstGeom>
          <a:solidFill>
            <a:schemeClr val="tx2"/>
          </a:solidFill>
          <a:ln>
            <a:solidFill>
              <a:schemeClr val="tx2">
                <a:lumMod val="50000"/>
              </a:schemeClr>
            </a:soli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ja-JP" altLang="en-US" sz="1300" b="1" dirty="0">
                <a:solidFill>
                  <a:schemeClr val="bg1"/>
                </a:solidFill>
                <a:latin typeface="Meiryo UI" panose="020B0604030504040204" pitchFamily="50" charset="-128"/>
                <a:ea typeface="Meiryo UI" panose="020B0604030504040204" pitchFamily="50" charset="-128"/>
              </a:rPr>
              <a:t>新法人職員</a:t>
            </a:r>
            <a:endParaRPr lang="en-US" altLang="ja-JP" sz="1300" b="1" dirty="0">
              <a:solidFill>
                <a:schemeClr val="bg1"/>
              </a:solidFill>
              <a:latin typeface="Meiryo UI" panose="020B0604030504040204" pitchFamily="50" charset="-128"/>
              <a:ea typeface="Meiryo UI" panose="020B0604030504040204" pitchFamily="50" charset="-128"/>
            </a:endParaRPr>
          </a:p>
          <a:p>
            <a:pPr algn="ctr"/>
            <a:r>
              <a:rPr kumimoji="1" lang="ja-JP" altLang="en-US" sz="1050" b="1" dirty="0">
                <a:solidFill>
                  <a:schemeClr val="bg1"/>
                </a:solidFill>
                <a:latin typeface="Meiryo UI" panose="020B0604030504040204" pitchFamily="50" charset="-128"/>
                <a:ea typeface="Meiryo UI" panose="020B0604030504040204" pitchFamily="50" charset="-128"/>
              </a:rPr>
              <a:t>（府市派遣中心）</a:t>
            </a:r>
          </a:p>
        </p:txBody>
      </p:sp>
      <p:sp>
        <p:nvSpPr>
          <p:cNvPr id="17" name="テキスト ボックス 16">
            <a:extLst>
              <a:ext uri="{FF2B5EF4-FFF2-40B4-BE49-F238E27FC236}">
                <a16:creationId xmlns:a16="http://schemas.microsoft.com/office/drawing/2014/main" id="{ED2F88FD-32BD-480A-9D71-A8B2B535C082}"/>
              </a:ext>
            </a:extLst>
          </p:cNvPr>
          <p:cNvSpPr txBox="1"/>
          <p:nvPr/>
        </p:nvSpPr>
        <p:spPr>
          <a:xfrm>
            <a:off x="2879064" y="6063036"/>
            <a:ext cx="5760071" cy="492443"/>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rPr>
              <a:t>新法人と商工会・商工会議所の連携により、中小企業のサービス強化に資する</a:t>
            </a:r>
            <a:r>
              <a:rPr lang="en-US" altLang="ja-JP" sz="1300" dirty="0">
                <a:latin typeface="Meiryo UI" panose="020B0604030504040204" pitchFamily="50" charset="-128"/>
                <a:ea typeface="Meiryo UI" panose="020B0604030504040204" pitchFamily="50" charset="-128"/>
              </a:rPr>
              <a:t>WinWin</a:t>
            </a:r>
            <a:r>
              <a:rPr lang="ja-JP" altLang="en-US" sz="1300" dirty="0">
                <a:latin typeface="Meiryo UI" panose="020B0604030504040204" pitchFamily="50" charset="-128"/>
                <a:ea typeface="Meiryo UI" panose="020B0604030504040204" pitchFamily="50" charset="-128"/>
              </a:rPr>
              <a:t>の協業体制を構築</a:t>
            </a:r>
            <a:endParaRPr kumimoji="1" lang="ja-JP" altLang="en-US" sz="13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FBBB83AF-66D7-4950-8101-582C6B205F39}"/>
              </a:ext>
            </a:extLst>
          </p:cNvPr>
          <p:cNvSpPr txBox="1"/>
          <p:nvPr/>
        </p:nvSpPr>
        <p:spPr>
          <a:xfrm>
            <a:off x="2863039" y="5508400"/>
            <a:ext cx="5758308" cy="292388"/>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rPr>
              <a:t>金融機関でのノウハウや経営者情報を活かし、各企業の状況に応じたサービスの提案</a:t>
            </a:r>
            <a:endParaRPr kumimoji="1" lang="ja-JP" altLang="en-US" sz="13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36E0986C-CDAE-43AC-81A4-8196652FE151}"/>
              </a:ext>
            </a:extLst>
          </p:cNvPr>
          <p:cNvSpPr txBox="1"/>
          <p:nvPr/>
        </p:nvSpPr>
        <p:spPr>
          <a:xfrm>
            <a:off x="2861276" y="4848569"/>
            <a:ext cx="4703532" cy="292388"/>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rPr>
              <a:t>伴走型個社支援の地域別リーダーとして、チーム全体をマネジメント</a:t>
            </a:r>
            <a:endParaRPr kumimoji="1" lang="ja-JP" altLang="en-US" sz="13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AA684311-91CF-430B-B357-54BC6391B4BA}"/>
              </a:ext>
            </a:extLst>
          </p:cNvPr>
          <p:cNvSpPr txBox="1"/>
          <p:nvPr/>
        </p:nvSpPr>
        <p:spPr>
          <a:xfrm>
            <a:off x="1438483" y="128776"/>
            <a:ext cx="6290505"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rPr>
              <a:t>地域キャラバン隊による伴走型個社支援（事業スキーム）</a:t>
            </a:r>
          </a:p>
        </p:txBody>
      </p:sp>
      <p:sp>
        <p:nvSpPr>
          <p:cNvPr id="9" name="テキスト ボックス 8"/>
          <p:cNvSpPr txBox="1"/>
          <p:nvPr/>
        </p:nvSpPr>
        <p:spPr>
          <a:xfrm>
            <a:off x="1430602" y="1674236"/>
            <a:ext cx="6072496"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rPr>
              <a:t>１）相談、コンサル</a:t>
            </a:r>
            <a:r>
              <a:rPr kumimoji="1" lang="ja-JP" altLang="en-US" sz="1400" b="1" dirty="0">
                <a:latin typeface="Meiryo UI" panose="020B0604030504040204" pitchFamily="50" charset="-128"/>
                <a:ea typeface="Meiryo UI" panose="020B0604030504040204" pitchFamily="50" charset="-128"/>
              </a:rPr>
              <a:t>、セミナー等の</a:t>
            </a:r>
            <a:r>
              <a:rPr lang="ja-JP" altLang="en-US" sz="1400" b="1" dirty="0">
                <a:latin typeface="Meiryo UI" panose="020B0604030504040204" pitchFamily="50" charset="-128"/>
                <a:ea typeface="Meiryo UI" panose="020B0604030504040204" pitchFamily="50" charset="-128"/>
              </a:rPr>
              <a:t>サービス提供をする</a:t>
            </a:r>
            <a:r>
              <a:rPr kumimoji="1" lang="ja-JP" altLang="en-US" sz="1400" b="1" dirty="0">
                <a:latin typeface="Meiryo UI" panose="020B0604030504040204" pitchFamily="50" charset="-128"/>
                <a:ea typeface="Meiryo UI" panose="020B0604030504040204" pitchFamily="50" charset="-128"/>
              </a:rPr>
              <a:t>中で、各企業の</a:t>
            </a:r>
            <a:r>
              <a:rPr lang="ja-JP" altLang="en-US" sz="1400" b="1" dirty="0">
                <a:latin typeface="Meiryo UI" panose="020B0604030504040204" pitchFamily="50" charset="-128"/>
                <a:ea typeface="Meiryo UI" panose="020B0604030504040204" pitchFamily="50" charset="-128"/>
              </a:rPr>
              <a:t>実態</a:t>
            </a:r>
            <a:r>
              <a:rPr kumimoji="1" lang="ja-JP" altLang="en-US" sz="1400" b="1" dirty="0">
                <a:latin typeface="Meiryo UI" panose="020B0604030504040204" pitchFamily="50" charset="-128"/>
                <a:ea typeface="Meiryo UI" panose="020B0604030504040204" pitchFamily="50" charset="-128"/>
              </a:rPr>
              <a:t>を掌握</a:t>
            </a:r>
          </a:p>
        </p:txBody>
      </p:sp>
      <p:sp>
        <p:nvSpPr>
          <p:cNvPr id="13" name="テキスト ボックス 12"/>
          <p:cNvSpPr txBox="1"/>
          <p:nvPr/>
        </p:nvSpPr>
        <p:spPr>
          <a:xfrm>
            <a:off x="5022561" y="3343720"/>
            <a:ext cx="3307554" cy="738664"/>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３）拡大期や事業承継のタイミングに、</a:t>
            </a:r>
            <a:endParaRPr kumimoji="1"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国際化、</a:t>
            </a:r>
            <a:r>
              <a:rPr kumimoji="1" lang="en-US" altLang="ja-JP" sz="1400" b="1" dirty="0">
                <a:latin typeface="Meiryo UI" panose="020B0604030504040204" pitchFamily="50" charset="-128"/>
                <a:ea typeface="Meiryo UI" panose="020B0604030504040204" pitchFamily="50" charset="-128"/>
              </a:rPr>
              <a:t>M&amp;A</a:t>
            </a:r>
            <a:r>
              <a:rPr kumimoji="1" lang="ja-JP" altLang="en-US" sz="1400" b="1" dirty="0" err="1">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第</a:t>
            </a:r>
            <a:r>
              <a:rPr kumimoji="1" lang="en-US" altLang="ja-JP" sz="1400" b="1" dirty="0">
                <a:latin typeface="Meiryo UI" panose="020B0604030504040204" pitchFamily="50" charset="-128"/>
                <a:ea typeface="Meiryo UI" panose="020B0604030504040204" pitchFamily="50" charset="-128"/>
              </a:rPr>
              <a:t>2</a:t>
            </a:r>
            <a:r>
              <a:rPr kumimoji="1" lang="ja-JP" altLang="en-US" sz="1400" b="1" dirty="0">
                <a:latin typeface="Meiryo UI" panose="020B0604030504040204" pitchFamily="50" charset="-128"/>
                <a:ea typeface="Meiryo UI" panose="020B0604030504040204" pitchFamily="50" charset="-128"/>
              </a:rPr>
              <a:t>創業などの具体</a:t>
            </a:r>
            <a:endParaRPr kumimoji="1"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的な支援を実情に合わせて提供</a:t>
            </a:r>
          </a:p>
        </p:txBody>
      </p:sp>
      <p:sp>
        <p:nvSpPr>
          <p:cNvPr id="21" name="テキスト ボックス 20">
            <a:extLst>
              <a:ext uri="{FF2B5EF4-FFF2-40B4-BE49-F238E27FC236}">
                <a16:creationId xmlns:a16="http://schemas.microsoft.com/office/drawing/2014/main" id="{2417E2CB-83E7-4B31-B07D-D626124F7C8C}"/>
              </a:ext>
            </a:extLst>
          </p:cNvPr>
          <p:cNvSpPr txBox="1"/>
          <p:nvPr/>
        </p:nvSpPr>
        <p:spPr>
          <a:xfrm>
            <a:off x="7924471" y="1499741"/>
            <a:ext cx="1152000" cy="307777"/>
          </a:xfrm>
          <a:prstGeom prst="rect">
            <a:avLst/>
          </a:prstGeom>
          <a:solidFill>
            <a:schemeClr val="bg1"/>
          </a:solidFill>
          <a:ln>
            <a:solidFill>
              <a:schemeClr val="bg1">
                <a:lumMod val="50000"/>
              </a:schemeClr>
            </a:solidFill>
          </a:ln>
        </p:spPr>
        <p:txBody>
          <a:bodyPr wrap="none" rtlCol="0">
            <a:noAutofit/>
          </a:bodyPr>
          <a:lstStyle/>
          <a:p>
            <a:pPr algn="ct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約</a:t>
            </a:r>
            <a:r>
              <a:rPr lang="en-US" altLang="ja-JP" sz="1400" b="1" dirty="0">
                <a:latin typeface="Meiryo UI" panose="020B0604030504040204" pitchFamily="50" charset="-128"/>
                <a:ea typeface="Meiryo UI" panose="020B0604030504040204" pitchFamily="50" charset="-128"/>
              </a:rPr>
              <a:t>5</a:t>
            </a:r>
            <a:r>
              <a:rPr lang="ja-JP" altLang="en-US" sz="1400" b="1" dirty="0">
                <a:latin typeface="Meiryo UI" panose="020B0604030504040204" pitchFamily="50" charset="-128"/>
                <a:ea typeface="Meiryo UI" panose="020B0604030504040204" pitchFamily="50" charset="-128"/>
              </a:rPr>
              <a:t>万社</a:t>
            </a:r>
            <a:r>
              <a:rPr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2CD8735A-C92C-4444-BAEE-5192BC15BEAB}"/>
              </a:ext>
            </a:extLst>
          </p:cNvPr>
          <p:cNvSpPr txBox="1"/>
          <p:nvPr/>
        </p:nvSpPr>
        <p:spPr>
          <a:xfrm>
            <a:off x="7924471" y="2248839"/>
            <a:ext cx="1152000" cy="307777"/>
          </a:xfrm>
          <a:prstGeom prst="rect">
            <a:avLst/>
          </a:prstGeom>
          <a:solidFill>
            <a:schemeClr val="bg1"/>
          </a:solidFill>
          <a:ln>
            <a:solidFill>
              <a:schemeClr val="bg1">
                <a:lumMod val="50000"/>
              </a:schemeClr>
            </a:solidFill>
          </a:ln>
        </p:spPr>
        <p:txBody>
          <a:bodyPr wrap="none" rtlCol="0">
            <a:noAutofit/>
          </a:bodyPr>
          <a:lstStyle/>
          <a:p>
            <a:pPr algn="ct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約</a:t>
            </a:r>
            <a:r>
              <a:rPr lang="en-US" altLang="ja-JP" sz="1400" b="1" dirty="0">
                <a:latin typeface="Meiryo UI" panose="020B0604030504040204" pitchFamily="50" charset="-128"/>
                <a:ea typeface="Meiryo UI" panose="020B0604030504040204" pitchFamily="50" charset="-128"/>
              </a:rPr>
              <a:t>1000</a:t>
            </a:r>
            <a:r>
              <a:rPr lang="ja-JP" altLang="en-US" sz="1400" b="1" dirty="0">
                <a:latin typeface="Meiryo UI" panose="020B0604030504040204" pitchFamily="50" charset="-128"/>
                <a:ea typeface="Meiryo UI" panose="020B0604030504040204" pitchFamily="50" charset="-128"/>
              </a:rPr>
              <a:t>社</a:t>
            </a:r>
            <a:r>
              <a:rPr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61556C2B-A88B-45A2-B3DE-DA213FA15082}"/>
              </a:ext>
            </a:extLst>
          </p:cNvPr>
          <p:cNvSpPr txBox="1"/>
          <p:nvPr/>
        </p:nvSpPr>
        <p:spPr>
          <a:xfrm>
            <a:off x="7924471" y="2993711"/>
            <a:ext cx="1152000" cy="307777"/>
          </a:xfrm>
          <a:prstGeom prst="rect">
            <a:avLst/>
          </a:prstGeom>
          <a:solidFill>
            <a:schemeClr val="bg1"/>
          </a:solidFill>
          <a:ln>
            <a:solidFill>
              <a:schemeClr val="bg1">
                <a:lumMod val="50000"/>
              </a:schemeClr>
            </a:solidFill>
          </a:ln>
        </p:spPr>
        <p:txBody>
          <a:bodyPr wrap="none" rtlCol="0">
            <a:noAutofit/>
          </a:bodyPr>
          <a:lstStyle/>
          <a:p>
            <a:pPr algn="ct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約</a:t>
            </a:r>
            <a:r>
              <a:rPr lang="en-US" altLang="ja-JP" sz="1400" b="1" dirty="0">
                <a:latin typeface="Meiryo UI" panose="020B0604030504040204" pitchFamily="50" charset="-128"/>
                <a:ea typeface="Meiryo UI" panose="020B0604030504040204" pitchFamily="50" charset="-128"/>
              </a:rPr>
              <a:t>100</a:t>
            </a:r>
            <a:r>
              <a:rPr lang="ja-JP" altLang="en-US" sz="1400" b="1" dirty="0">
                <a:latin typeface="Meiryo UI" panose="020B0604030504040204" pitchFamily="50" charset="-128"/>
                <a:ea typeface="Meiryo UI" panose="020B0604030504040204" pitchFamily="50" charset="-128"/>
              </a:rPr>
              <a:t>社</a:t>
            </a:r>
            <a:r>
              <a:rPr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28" name="四角形: 角を丸くする 2">
            <a:extLst>
              <a:ext uri="{FF2B5EF4-FFF2-40B4-BE49-F238E27FC236}">
                <a16:creationId xmlns:a16="http://schemas.microsoft.com/office/drawing/2014/main" id="{5D99CEE0-8F8A-4D6D-9989-1428EF5556C2}"/>
              </a:ext>
            </a:extLst>
          </p:cNvPr>
          <p:cNvSpPr/>
          <p:nvPr/>
        </p:nvSpPr>
        <p:spPr>
          <a:xfrm>
            <a:off x="466465" y="4244706"/>
            <a:ext cx="709113" cy="2472615"/>
          </a:xfrm>
          <a:prstGeom prst="roundRect">
            <a:avLst/>
          </a:prstGeom>
          <a:solidFill>
            <a:schemeClr val="bg1">
              <a:lumMod val="95000"/>
            </a:schemeClr>
          </a:solidFill>
          <a:ln w="1270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9" name="テキスト ボックス 28"/>
          <p:cNvSpPr txBox="1"/>
          <p:nvPr/>
        </p:nvSpPr>
        <p:spPr>
          <a:xfrm>
            <a:off x="605578" y="4809647"/>
            <a:ext cx="430887" cy="1528624"/>
          </a:xfrm>
          <a:prstGeom prst="rect">
            <a:avLst/>
          </a:prstGeom>
          <a:noFill/>
        </p:spPr>
        <p:txBody>
          <a:bodyPr vert="eaVert" wrap="none" rtlCol="0">
            <a:spAutoFit/>
          </a:bodyPr>
          <a:lstStyle/>
          <a:p>
            <a:r>
              <a:rPr kumimoji="1" lang="ja-JP" altLang="en-US" sz="1600" b="1" dirty="0">
                <a:latin typeface="Meiryo UI" panose="020B0604030504040204" pitchFamily="50" charset="-128"/>
                <a:ea typeface="Meiryo UI" panose="020B0604030504040204" pitchFamily="50" charset="-128"/>
              </a:rPr>
              <a:t>個社支援の体制</a:t>
            </a:r>
          </a:p>
        </p:txBody>
      </p:sp>
      <p:sp>
        <p:nvSpPr>
          <p:cNvPr id="2" name="テキスト ボックス 1"/>
          <p:cNvSpPr txBox="1"/>
          <p:nvPr/>
        </p:nvSpPr>
        <p:spPr>
          <a:xfrm>
            <a:off x="3921590" y="657513"/>
            <a:ext cx="1863011" cy="338554"/>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rPr>
              <a:t>企業の成長サイクル</a:t>
            </a:r>
          </a:p>
        </p:txBody>
      </p:sp>
      <p:sp>
        <p:nvSpPr>
          <p:cNvPr id="30" name="円/楕円 29"/>
          <p:cNvSpPr/>
          <p:nvPr/>
        </p:nvSpPr>
        <p:spPr>
          <a:xfrm>
            <a:off x="402525" y="121633"/>
            <a:ext cx="578859" cy="47903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２</a:t>
            </a:r>
          </a:p>
        </p:txBody>
      </p:sp>
      <p:cxnSp>
        <p:nvCxnSpPr>
          <p:cNvPr id="32" name="直線コネクタ 31"/>
          <p:cNvCxnSpPr/>
          <p:nvPr/>
        </p:nvCxnSpPr>
        <p:spPr>
          <a:xfrm flipV="1">
            <a:off x="569952" y="587784"/>
            <a:ext cx="83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787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18968" y="1022135"/>
            <a:ext cx="4784444" cy="2662267"/>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１．関係機関との人材連携によるマンパワーの強化</a:t>
            </a:r>
            <a:endParaRPr kumimoji="1" lang="en-US" altLang="ja-JP" sz="16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①　</a:t>
            </a:r>
            <a:r>
              <a:rPr kumimoji="1" lang="ja-JP" altLang="en-US" sz="1400" b="1" dirty="0">
                <a:latin typeface="Meiryo UI" panose="020B0604030504040204" pitchFamily="50" charset="-128"/>
                <a:ea typeface="Meiryo UI" panose="020B0604030504040204" pitchFamily="50" charset="-128"/>
              </a:rPr>
              <a:t>行政からの派遣職員による地域マネジメント</a:t>
            </a:r>
            <a:endParaRPr kumimoji="1"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新法人を中小企業支援の中核拠点と位置づけ、職員派遣</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を受け入れ。地域マネジメントを担う。</a:t>
            </a:r>
            <a:endParaRPr lang="en-US" altLang="ja-JP" sz="14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②　金融機関との人材交流による連携</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地元信金を中心に併任などの人事交流を行い、金融機関</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のノウハウを活かした経営者との連携を深める</a:t>
            </a:r>
            <a:endParaRPr lang="en-US" altLang="ja-JP" sz="1400"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③　</a:t>
            </a:r>
            <a:r>
              <a:rPr kumimoji="1" lang="ja-JP" altLang="en-US" sz="1400" b="1" dirty="0">
                <a:latin typeface="Meiryo UI" panose="020B0604030504040204" pitchFamily="50" charset="-128"/>
                <a:ea typeface="Meiryo UI" panose="020B0604030504040204" pitchFamily="50" charset="-128"/>
              </a:rPr>
              <a:t>商工会・商工会議所との協業</a:t>
            </a:r>
            <a:endParaRPr kumimoji="1"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新法人と商工会・商工会議所の連携により、中小企業の</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サービス強化に資する</a:t>
            </a:r>
            <a:r>
              <a:rPr lang="en-US" altLang="ja-JP" sz="1400" dirty="0">
                <a:latin typeface="Meiryo UI" panose="020B0604030504040204" pitchFamily="50" charset="-128"/>
                <a:ea typeface="Meiryo UI" panose="020B0604030504040204" pitchFamily="50" charset="-128"/>
              </a:rPr>
              <a:t>WinWin</a:t>
            </a:r>
            <a:r>
              <a:rPr lang="ja-JP" altLang="en-US" sz="1400" dirty="0">
                <a:latin typeface="Meiryo UI" panose="020B0604030504040204" pitchFamily="50" charset="-128"/>
                <a:ea typeface="Meiryo UI" panose="020B0604030504040204" pitchFamily="50" charset="-128"/>
              </a:rPr>
              <a:t>の協業体制を構築</a:t>
            </a:r>
          </a:p>
        </p:txBody>
      </p:sp>
      <p:sp>
        <p:nvSpPr>
          <p:cNvPr id="2" name="角丸四角形 1"/>
          <p:cNvSpPr/>
          <p:nvPr/>
        </p:nvSpPr>
        <p:spPr>
          <a:xfrm>
            <a:off x="6449107" y="1986843"/>
            <a:ext cx="1600436" cy="765554"/>
          </a:xfrm>
          <a:prstGeom prst="round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地域キャラバン隊</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による</a:t>
            </a:r>
            <a:r>
              <a:rPr kumimoji="1" lang="ja-JP" altLang="en-US" sz="1400" b="1" dirty="0">
                <a:latin typeface="Meiryo UI" panose="020B0604030504040204" pitchFamily="50" charset="-128"/>
                <a:ea typeface="Meiryo UI" panose="020B0604030504040204" pitchFamily="50" charset="-128"/>
              </a:rPr>
              <a:t>個社支援</a:t>
            </a:r>
          </a:p>
        </p:txBody>
      </p:sp>
      <p:sp>
        <p:nvSpPr>
          <p:cNvPr id="3" name="円/楕円 2"/>
          <p:cNvSpPr/>
          <p:nvPr/>
        </p:nvSpPr>
        <p:spPr>
          <a:xfrm>
            <a:off x="6333743" y="1025708"/>
            <a:ext cx="873425" cy="463001"/>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400" b="1" dirty="0">
                <a:latin typeface="Meiryo UI" panose="020B0604030504040204" pitchFamily="50" charset="-128"/>
                <a:ea typeface="Meiryo UI" panose="020B0604030504040204" pitchFamily="50" charset="-128"/>
              </a:rPr>
              <a:t>大阪府</a:t>
            </a:r>
          </a:p>
        </p:txBody>
      </p:sp>
      <p:sp>
        <p:nvSpPr>
          <p:cNvPr id="17" name="円/楕円 16"/>
          <p:cNvSpPr/>
          <p:nvPr/>
        </p:nvSpPr>
        <p:spPr>
          <a:xfrm>
            <a:off x="7269402" y="1009779"/>
            <a:ext cx="873425" cy="463001"/>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400" b="1" dirty="0">
                <a:latin typeface="Meiryo UI" panose="020B0604030504040204" pitchFamily="50" charset="-128"/>
                <a:ea typeface="Meiryo UI" panose="020B0604030504040204" pitchFamily="50" charset="-128"/>
              </a:rPr>
              <a:t>大阪市</a:t>
            </a:r>
          </a:p>
        </p:txBody>
      </p:sp>
      <p:sp>
        <p:nvSpPr>
          <p:cNvPr id="18" name="円/楕円 17"/>
          <p:cNvSpPr/>
          <p:nvPr/>
        </p:nvSpPr>
        <p:spPr>
          <a:xfrm>
            <a:off x="5658472" y="3131462"/>
            <a:ext cx="1116000" cy="468000"/>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400" b="1" dirty="0">
                <a:latin typeface="Meiryo UI" panose="020B0604030504040204" pitchFamily="50" charset="-128"/>
                <a:ea typeface="Meiryo UI" panose="020B0604030504040204" pitchFamily="50" charset="-128"/>
              </a:rPr>
              <a:t>金融機関</a:t>
            </a:r>
            <a:endParaRPr kumimoji="1" lang="ja-JP" altLang="en-US" sz="1400" b="1" dirty="0">
              <a:latin typeface="Meiryo UI" panose="020B0604030504040204" pitchFamily="50" charset="-128"/>
              <a:ea typeface="Meiryo UI" panose="020B0604030504040204" pitchFamily="50" charset="-128"/>
            </a:endParaRPr>
          </a:p>
        </p:txBody>
      </p:sp>
      <p:sp>
        <p:nvSpPr>
          <p:cNvPr id="19" name="円/楕円 18"/>
          <p:cNvSpPr/>
          <p:nvPr/>
        </p:nvSpPr>
        <p:spPr>
          <a:xfrm>
            <a:off x="7764704" y="3131462"/>
            <a:ext cx="1116000" cy="468000"/>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100" b="1" dirty="0">
                <a:latin typeface="Meiryo UI" panose="020B0604030504040204" pitchFamily="50" charset="-128"/>
                <a:ea typeface="Meiryo UI" panose="020B0604030504040204" pitchFamily="50" charset="-128"/>
              </a:rPr>
              <a:t>商工会・</a:t>
            </a:r>
            <a:endParaRPr kumimoji="1" lang="en-US" altLang="ja-JP" sz="1100" b="1" dirty="0">
              <a:latin typeface="Meiryo UI" panose="020B0604030504040204" pitchFamily="50" charset="-128"/>
              <a:ea typeface="Meiryo UI" panose="020B0604030504040204" pitchFamily="50" charset="-128"/>
            </a:endParaRPr>
          </a:p>
          <a:p>
            <a:pPr algn="ctr"/>
            <a:r>
              <a:rPr kumimoji="1" lang="ja-JP" altLang="en-US" sz="1100" b="1" dirty="0">
                <a:latin typeface="Meiryo UI" panose="020B0604030504040204" pitchFamily="50" charset="-128"/>
                <a:ea typeface="Meiryo UI" panose="020B0604030504040204" pitchFamily="50" charset="-128"/>
              </a:rPr>
              <a:t>商工会議所</a:t>
            </a:r>
          </a:p>
        </p:txBody>
      </p:sp>
      <p:sp>
        <p:nvSpPr>
          <p:cNvPr id="4" name="上下矢印 3"/>
          <p:cNvSpPr/>
          <p:nvPr/>
        </p:nvSpPr>
        <p:spPr>
          <a:xfrm>
            <a:off x="6806400" y="1500926"/>
            <a:ext cx="826143" cy="618185"/>
          </a:xfrm>
          <a:prstGeom prst="upDownArrow">
            <a:avLst>
              <a:gd name="adj1" fmla="val 50000"/>
              <a:gd name="adj2" fmla="val 3114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7588709" y="1661171"/>
            <a:ext cx="1383712"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職員派遣・人事交流</a:t>
            </a:r>
          </a:p>
        </p:txBody>
      </p:sp>
      <p:sp>
        <p:nvSpPr>
          <p:cNvPr id="22" name="上下矢印 21"/>
          <p:cNvSpPr/>
          <p:nvPr/>
        </p:nvSpPr>
        <p:spPr>
          <a:xfrm rot="1529150">
            <a:off x="6427382" y="2600860"/>
            <a:ext cx="432000" cy="618185"/>
          </a:xfrm>
          <a:prstGeom prst="upDownArrow">
            <a:avLst>
              <a:gd name="adj1" fmla="val 50000"/>
              <a:gd name="adj2" fmla="val 3114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上下矢印 23"/>
          <p:cNvSpPr/>
          <p:nvPr/>
        </p:nvSpPr>
        <p:spPr>
          <a:xfrm rot="19704926">
            <a:off x="7671883" y="2587626"/>
            <a:ext cx="432000" cy="618185"/>
          </a:xfrm>
          <a:prstGeom prst="upDownArrow">
            <a:avLst>
              <a:gd name="adj1" fmla="val 50000"/>
              <a:gd name="adj2" fmla="val 3114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8142827" y="2677147"/>
            <a:ext cx="972325" cy="430887"/>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経営指導員との連携</a:t>
            </a:r>
          </a:p>
        </p:txBody>
      </p:sp>
      <p:sp>
        <p:nvSpPr>
          <p:cNvPr id="26" name="テキスト ボックス 25"/>
          <p:cNvSpPr txBox="1"/>
          <p:nvPr/>
        </p:nvSpPr>
        <p:spPr>
          <a:xfrm>
            <a:off x="5400082" y="2690518"/>
            <a:ext cx="952505" cy="430887"/>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地域信金等</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との人事交流</a:t>
            </a:r>
            <a:endParaRPr kumimoji="1" lang="en-US" altLang="ja-JP" sz="1100" dirty="0">
              <a:latin typeface="Meiryo UI" panose="020B0604030504040204" pitchFamily="50" charset="-128"/>
              <a:ea typeface="Meiryo UI" panose="020B0604030504040204" pitchFamily="50" charset="-128"/>
            </a:endParaRPr>
          </a:p>
        </p:txBody>
      </p:sp>
      <p:sp>
        <p:nvSpPr>
          <p:cNvPr id="21" name="スライド番号プレースホルダー 20"/>
          <p:cNvSpPr>
            <a:spLocks noGrp="1"/>
          </p:cNvSpPr>
          <p:nvPr>
            <p:ph type="sldNum" sz="quarter" idx="12"/>
          </p:nvPr>
        </p:nvSpPr>
        <p:spPr>
          <a:xfrm>
            <a:off x="6960231" y="6356351"/>
            <a:ext cx="2057400" cy="365125"/>
          </a:xfrm>
        </p:spPr>
        <p:txBody>
          <a:bodyPr/>
          <a:lstStyle/>
          <a:p>
            <a:fld id="{5242FE4B-FE65-4246-A1F4-B3D4680A4CEF}" type="slidenum">
              <a:rPr kumimoji="1" lang="ja-JP" altLang="en-US" smtClean="0"/>
              <a:t>35</a:t>
            </a:fld>
            <a:endParaRPr kumimoji="1" lang="ja-JP" altLang="en-US" dirty="0"/>
          </a:p>
        </p:txBody>
      </p:sp>
      <p:sp>
        <p:nvSpPr>
          <p:cNvPr id="27" name="テキスト ボックス 26">
            <a:extLst>
              <a:ext uri="{FF2B5EF4-FFF2-40B4-BE49-F238E27FC236}">
                <a16:creationId xmlns:a16="http://schemas.microsoft.com/office/drawing/2014/main" id="{AA684311-91CF-430B-B357-54BC6391B4BA}"/>
              </a:ext>
            </a:extLst>
          </p:cNvPr>
          <p:cNvSpPr txBox="1"/>
          <p:nvPr/>
        </p:nvSpPr>
        <p:spPr>
          <a:xfrm>
            <a:off x="1197146" y="136082"/>
            <a:ext cx="7431843"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rPr>
              <a:t>地域キャラバン隊による伴走型個社支援（マンパワーの強化と連携）</a:t>
            </a:r>
          </a:p>
        </p:txBody>
      </p:sp>
      <p:sp>
        <p:nvSpPr>
          <p:cNvPr id="29" name="テキスト ボックス 28"/>
          <p:cNvSpPr txBox="1"/>
          <p:nvPr/>
        </p:nvSpPr>
        <p:spPr>
          <a:xfrm>
            <a:off x="159486" y="3958916"/>
            <a:ext cx="4111361"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２．地域キャラバン隊</a:t>
            </a:r>
            <a:r>
              <a:rPr lang="ja-JP" altLang="en-US" sz="1600" b="1" dirty="0">
                <a:latin typeface="Meiryo UI" panose="020B0604030504040204" pitchFamily="50" charset="-128"/>
                <a:ea typeface="Meiryo UI" panose="020B0604030504040204" pitchFamily="50" charset="-128"/>
              </a:rPr>
              <a:t>によるエリア</a:t>
            </a:r>
            <a:r>
              <a:rPr kumimoji="1" lang="ja-JP" altLang="en-US" sz="1600" b="1" dirty="0">
                <a:latin typeface="Meiryo UI" panose="020B0604030504040204" pitchFamily="50" charset="-128"/>
                <a:ea typeface="Meiryo UI" panose="020B0604030504040204" pitchFamily="50" charset="-128"/>
              </a:rPr>
              <a:t>別面的支援</a:t>
            </a:r>
            <a:endParaRPr kumimoji="1" lang="en-US" altLang="ja-JP" sz="1600" b="1" dirty="0">
              <a:latin typeface="Meiryo UI" panose="020B0604030504040204" pitchFamily="50" charset="-128"/>
              <a:ea typeface="Meiryo UI" panose="020B0604030504040204" pitchFamily="50" charset="-128"/>
            </a:endParaRPr>
          </a:p>
        </p:txBody>
      </p:sp>
      <p:sp>
        <p:nvSpPr>
          <p:cNvPr id="30" name="円/楕円 29"/>
          <p:cNvSpPr/>
          <p:nvPr/>
        </p:nvSpPr>
        <p:spPr>
          <a:xfrm>
            <a:off x="5654985" y="4762264"/>
            <a:ext cx="2857624" cy="1622865"/>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6601121" y="4422105"/>
            <a:ext cx="958746" cy="738661"/>
          </a:xfrm>
          <a:prstGeom prst="ellipse">
            <a:avLst/>
          </a:prstGeom>
          <a:solidFill>
            <a:schemeClr val="accent1"/>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400" b="1" dirty="0">
                <a:latin typeface="Meiryo UI" panose="020B0604030504040204" pitchFamily="50" charset="-128"/>
                <a:ea typeface="Meiryo UI" panose="020B0604030504040204" pitchFamily="50" charset="-128"/>
              </a:rPr>
              <a:t>新法人</a:t>
            </a:r>
            <a:endParaRPr kumimoji="1" lang="en-US" altLang="ja-JP" sz="1400" b="1" dirty="0">
              <a:latin typeface="Meiryo UI" panose="020B0604030504040204" pitchFamily="50" charset="-128"/>
              <a:ea typeface="Meiryo UI" panose="020B0604030504040204" pitchFamily="50" charset="-128"/>
            </a:endParaRPr>
          </a:p>
        </p:txBody>
      </p:sp>
      <p:sp>
        <p:nvSpPr>
          <p:cNvPr id="32" name="円/楕円 31"/>
          <p:cNvSpPr/>
          <p:nvPr/>
        </p:nvSpPr>
        <p:spPr>
          <a:xfrm>
            <a:off x="5162048" y="5233452"/>
            <a:ext cx="1224000" cy="684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市町村の</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algn="ctr"/>
            <a:r>
              <a:rPr lang="ja-JP" altLang="en-US" sz="1200" b="1" dirty="0">
                <a:solidFill>
                  <a:schemeClr val="tx1"/>
                </a:solidFill>
                <a:latin typeface="Meiryo UI" panose="020B0604030504040204" pitchFamily="50" charset="-128"/>
                <a:ea typeface="Meiryo UI" panose="020B0604030504040204" pitchFamily="50" charset="-128"/>
              </a:rPr>
              <a:t>中小企業</a:t>
            </a:r>
            <a:endParaRPr lang="en-US" altLang="ja-JP" sz="1200" b="1" dirty="0">
              <a:solidFill>
                <a:schemeClr val="tx1"/>
              </a:solidFill>
              <a:latin typeface="Meiryo UI" panose="020B0604030504040204" pitchFamily="50" charset="-128"/>
              <a:ea typeface="Meiryo UI" panose="020B0604030504040204" pitchFamily="50" charset="-128"/>
            </a:endParaRPr>
          </a:p>
          <a:p>
            <a:pPr algn="ctr"/>
            <a:r>
              <a:rPr lang="ja-JP" altLang="en-US" sz="1200" b="1" dirty="0">
                <a:solidFill>
                  <a:schemeClr val="tx1"/>
                </a:solidFill>
                <a:latin typeface="Meiryo UI" panose="020B0604030504040204" pitchFamily="50" charset="-128"/>
                <a:ea typeface="Meiryo UI" panose="020B0604030504040204" pitchFamily="50" charset="-128"/>
              </a:rPr>
              <a:t>支援組織</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pic>
        <p:nvPicPr>
          <p:cNvPr id="33" name="図 32">
            <a:extLst>
              <a:ext uri="{FF2B5EF4-FFF2-40B4-BE49-F238E27FC236}">
                <a16:creationId xmlns:a16="http://schemas.microsoft.com/office/drawing/2014/main" id="{322D5361-06D8-47AF-8544-EC4D9EC36693}"/>
              </a:ext>
            </a:extLst>
          </p:cNvPr>
          <p:cNvPicPr>
            <a:picLocks noChangeAspect="1"/>
          </p:cNvPicPr>
          <p:nvPr/>
        </p:nvPicPr>
        <p:blipFill rotWithShape="1">
          <a:blip r:embed="rId2"/>
          <a:srcRect l="27603" t="16432" r="27227" b="15814"/>
          <a:stretch/>
        </p:blipFill>
        <p:spPr>
          <a:xfrm>
            <a:off x="7347761" y="4364580"/>
            <a:ext cx="216000" cy="324000"/>
          </a:xfrm>
          <a:prstGeom prst="rect">
            <a:avLst/>
          </a:prstGeom>
        </p:spPr>
      </p:pic>
      <p:cxnSp>
        <p:nvCxnSpPr>
          <p:cNvPr id="34" name="直線コネクタ 33"/>
          <p:cNvCxnSpPr>
            <a:stCxn id="40" idx="1"/>
          </p:cNvCxnSpPr>
          <p:nvPr/>
        </p:nvCxnSpPr>
        <p:spPr>
          <a:xfrm flipV="1">
            <a:off x="4353018" y="4831301"/>
            <a:ext cx="2075404" cy="71319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endCxn id="48" idx="2"/>
          </p:cNvCxnSpPr>
          <p:nvPr/>
        </p:nvCxnSpPr>
        <p:spPr>
          <a:xfrm>
            <a:off x="4425018" y="6054763"/>
            <a:ext cx="2043476" cy="2732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5798733" y="4038459"/>
            <a:ext cx="2563522"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地域キャラバン隊の連携イメージ</a:t>
            </a:r>
          </a:p>
        </p:txBody>
      </p:sp>
      <p:sp>
        <p:nvSpPr>
          <p:cNvPr id="37" name="テキスト ボックス 36"/>
          <p:cNvSpPr txBox="1"/>
          <p:nvPr/>
        </p:nvSpPr>
        <p:spPr>
          <a:xfrm>
            <a:off x="6288450" y="5167648"/>
            <a:ext cx="1584088" cy="815608"/>
          </a:xfrm>
          <a:prstGeom prst="rect">
            <a:avLst/>
          </a:prstGeom>
          <a:noFill/>
        </p:spPr>
        <p:txBody>
          <a:bodyPr wrap="none" rtlCol="0">
            <a:spAutoFit/>
          </a:bodyPr>
          <a:lstStyle/>
          <a:p>
            <a:pPr algn="ctr"/>
            <a:r>
              <a:rPr kumimoji="1" lang="ja-JP" altLang="en-US" sz="1200" b="1" dirty="0">
                <a:latin typeface="Meiryo UI" panose="020B0604030504040204" pitchFamily="50" charset="-128"/>
                <a:ea typeface="Meiryo UI" panose="020B0604030504040204" pitchFamily="50" charset="-128"/>
              </a:rPr>
              <a:t>地域ごとの</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中小企業</a:t>
            </a:r>
            <a:r>
              <a:rPr lang="ja-JP" altLang="en-US" sz="1200" b="1" dirty="0">
                <a:latin typeface="Meiryo UI" panose="020B0604030504040204" pitchFamily="50" charset="-128"/>
                <a:ea typeface="Meiryo UI" panose="020B0604030504040204" pitchFamily="50" charset="-128"/>
              </a:rPr>
              <a:t>を支援</a:t>
            </a:r>
            <a:endParaRPr lang="en-US" altLang="ja-JP" sz="1200" b="1" dirty="0">
              <a:latin typeface="Meiryo UI" panose="020B0604030504040204" pitchFamily="50" charset="-128"/>
              <a:ea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rPr>
              <a:t>する体制の構築</a:t>
            </a:r>
            <a:endParaRPr lang="en-US" altLang="ja-JP" sz="1200" b="1" dirty="0">
              <a:latin typeface="Meiryo UI" panose="020B0604030504040204" pitchFamily="50" charset="-128"/>
              <a:ea typeface="Meiryo UI" panose="020B0604030504040204" pitchFamily="50" charset="-128"/>
            </a:endParaRPr>
          </a:p>
          <a:p>
            <a:pPr algn="ctr"/>
            <a:r>
              <a:rPr kumimoji="1" lang="ja-JP" altLang="en-US" sz="1100" b="1" dirty="0">
                <a:latin typeface="Meiryo UI" panose="020B0604030504040204" pitchFamily="50" charset="-128"/>
                <a:ea typeface="Meiryo UI" panose="020B0604030504040204" pitchFamily="50" charset="-128"/>
              </a:rPr>
              <a:t>（伴走で</a:t>
            </a:r>
            <a:r>
              <a:rPr kumimoji="1" lang="en-US" altLang="ja-JP" sz="1100" b="1" dirty="0">
                <a:latin typeface="Meiryo UI" panose="020B0604030504040204" pitchFamily="50" charset="-128"/>
                <a:ea typeface="Meiryo UI" panose="020B0604030504040204" pitchFamily="50" charset="-128"/>
              </a:rPr>
              <a:t>100</a:t>
            </a:r>
            <a:r>
              <a:rPr kumimoji="1" lang="ja-JP" altLang="en-US" sz="1100" b="1" dirty="0">
                <a:latin typeface="Meiryo UI" panose="020B0604030504040204" pitchFamily="50" charset="-128"/>
                <a:ea typeface="Meiryo UI" panose="020B0604030504040204" pitchFamily="50" charset="-128"/>
              </a:rPr>
              <a:t>社程度）</a:t>
            </a:r>
          </a:p>
        </p:txBody>
      </p:sp>
      <p:graphicFrame>
        <p:nvGraphicFramePr>
          <p:cNvPr id="38" name="図表 37">
            <a:extLst>
              <a:ext uri="{FF2B5EF4-FFF2-40B4-BE49-F238E27FC236}">
                <a16:creationId xmlns:a16="http://schemas.microsoft.com/office/drawing/2014/main" id="{DA9F6F63-BD5B-4CF6-B9ED-FC6B54A482B1}"/>
              </a:ext>
            </a:extLst>
          </p:cNvPr>
          <p:cNvGraphicFramePr/>
          <p:nvPr>
            <p:extLst>
              <p:ext uri="{D42A27DB-BD31-4B8C-83A1-F6EECF244321}">
                <p14:modId xmlns:p14="http://schemas.microsoft.com/office/powerpoint/2010/main" val="314217160"/>
              </p:ext>
            </p:extLst>
          </p:nvPr>
        </p:nvGraphicFramePr>
        <p:xfrm>
          <a:off x="2215167" y="4479698"/>
          <a:ext cx="3005802" cy="2091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9" name="図 38">
            <a:extLst>
              <a:ext uri="{FF2B5EF4-FFF2-40B4-BE49-F238E27FC236}">
                <a16:creationId xmlns:a16="http://schemas.microsoft.com/office/drawing/2014/main" id="{08606CCC-00AB-4280-B822-0276753427A8}"/>
              </a:ext>
            </a:extLst>
          </p:cNvPr>
          <p:cNvPicPr>
            <a:picLocks noChangeAspect="1"/>
          </p:cNvPicPr>
          <p:nvPr/>
        </p:nvPicPr>
        <p:blipFill rotWithShape="1">
          <a:blip r:embed="rId2"/>
          <a:srcRect l="27603" t="16432" r="27227" b="15814"/>
          <a:stretch/>
        </p:blipFill>
        <p:spPr>
          <a:xfrm>
            <a:off x="4093107" y="4561492"/>
            <a:ext cx="144000" cy="216000"/>
          </a:xfrm>
          <a:prstGeom prst="rect">
            <a:avLst/>
          </a:prstGeom>
        </p:spPr>
      </p:pic>
      <p:pic>
        <p:nvPicPr>
          <p:cNvPr id="40" name="図 39">
            <a:extLst>
              <a:ext uri="{FF2B5EF4-FFF2-40B4-BE49-F238E27FC236}">
                <a16:creationId xmlns:a16="http://schemas.microsoft.com/office/drawing/2014/main" id="{6111E7C2-F3DB-41EC-92B6-A1B51F5E5C75}"/>
              </a:ext>
            </a:extLst>
          </p:cNvPr>
          <p:cNvPicPr>
            <a:picLocks noChangeAspect="1"/>
          </p:cNvPicPr>
          <p:nvPr/>
        </p:nvPicPr>
        <p:blipFill rotWithShape="1">
          <a:blip r:embed="rId2"/>
          <a:srcRect l="27603" t="16432" r="27227" b="15814"/>
          <a:stretch/>
        </p:blipFill>
        <p:spPr>
          <a:xfrm>
            <a:off x="4353018" y="5436498"/>
            <a:ext cx="144000" cy="216000"/>
          </a:xfrm>
          <a:prstGeom prst="rect">
            <a:avLst/>
          </a:prstGeom>
        </p:spPr>
      </p:pic>
      <p:pic>
        <p:nvPicPr>
          <p:cNvPr id="41" name="図 40">
            <a:extLst>
              <a:ext uri="{FF2B5EF4-FFF2-40B4-BE49-F238E27FC236}">
                <a16:creationId xmlns:a16="http://schemas.microsoft.com/office/drawing/2014/main" id="{0F705EE7-5C72-4421-BF3D-B5CE0F44198B}"/>
              </a:ext>
            </a:extLst>
          </p:cNvPr>
          <p:cNvPicPr>
            <a:picLocks noChangeAspect="1"/>
          </p:cNvPicPr>
          <p:nvPr/>
        </p:nvPicPr>
        <p:blipFill rotWithShape="1">
          <a:blip r:embed="rId2"/>
          <a:srcRect l="27603" t="16432" r="27227" b="15814"/>
          <a:stretch/>
        </p:blipFill>
        <p:spPr>
          <a:xfrm>
            <a:off x="4386382" y="4957449"/>
            <a:ext cx="144000" cy="216000"/>
          </a:xfrm>
          <a:prstGeom prst="rect">
            <a:avLst/>
          </a:prstGeom>
        </p:spPr>
      </p:pic>
      <p:pic>
        <p:nvPicPr>
          <p:cNvPr id="42" name="図 41">
            <a:extLst>
              <a:ext uri="{FF2B5EF4-FFF2-40B4-BE49-F238E27FC236}">
                <a16:creationId xmlns:a16="http://schemas.microsoft.com/office/drawing/2014/main" id="{52502989-22ED-4526-B409-D9CD126A2388}"/>
              </a:ext>
            </a:extLst>
          </p:cNvPr>
          <p:cNvPicPr>
            <a:picLocks noChangeAspect="1"/>
          </p:cNvPicPr>
          <p:nvPr/>
        </p:nvPicPr>
        <p:blipFill rotWithShape="1">
          <a:blip r:embed="rId2"/>
          <a:srcRect l="27603" t="16432" r="27227" b="15814"/>
          <a:stretch/>
        </p:blipFill>
        <p:spPr>
          <a:xfrm>
            <a:off x="3667706" y="5124876"/>
            <a:ext cx="144000" cy="216000"/>
          </a:xfrm>
          <a:prstGeom prst="rect">
            <a:avLst/>
          </a:prstGeom>
        </p:spPr>
      </p:pic>
      <p:pic>
        <p:nvPicPr>
          <p:cNvPr id="43" name="図 42">
            <a:extLst>
              <a:ext uri="{FF2B5EF4-FFF2-40B4-BE49-F238E27FC236}">
                <a16:creationId xmlns:a16="http://schemas.microsoft.com/office/drawing/2014/main" id="{ADB1E724-9C88-4196-A1A1-E4570BC3C82D}"/>
              </a:ext>
            </a:extLst>
          </p:cNvPr>
          <p:cNvPicPr>
            <a:picLocks noChangeAspect="1"/>
          </p:cNvPicPr>
          <p:nvPr/>
        </p:nvPicPr>
        <p:blipFill rotWithShape="1">
          <a:blip r:embed="rId2"/>
          <a:srcRect l="27603" t="16432" r="27227" b="15814"/>
          <a:stretch/>
        </p:blipFill>
        <p:spPr>
          <a:xfrm>
            <a:off x="3209524" y="5811435"/>
            <a:ext cx="144000" cy="216000"/>
          </a:xfrm>
          <a:prstGeom prst="rect">
            <a:avLst/>
          </a:prstGeom>
        </p:spPr>
      </p:pic>
      <p:pic>
        <p:nvPicPr>
          <p:cNvPr id="44" name="図 43">
            <a:extLst>
              <a:ext uri="{FF2B5EF4-FFF2-40B4-BE49-F238E27FC236}">
                <a16:creationId xmlns:a16="http://schemas.microsoft.com/office/drawing/2014/main" id="{322D5361-06D8-47AF-8544-EC4D9EC36693}"/>
              </a:ext>
            </a:extLst>
          </p:cNvPr>
          <p:cNvPicPr>
            <a:picLocks noChangeAspect="1"/>
          </p:cNvPicPr>
          <p:nvPr/>
        </p:nvPicPr>
        <p:blipFill rotWithShape="1">
          <a:blip r:embed="rId2"/>
          <a:srcRect l="27603" t="16432" r="27227" b="15814"/>
          <a:stretch/>
        </p:blipFill>
        <p:spPr>
          <a:xfrm>
            <a:off x="3662432" y="4404698"/>
            <a:ext cx="144000" cy="216000"/>
          </a:xfrm>
          <a:prstGeom prst="rect">
            <a:avLst/>
          </a:prstGeom>
        </p:spPr>
      </p:pic>
      <p:pic>
        <p:nvPicPr>
          <p:cNvPr id="45" name="図 44">
            <a:extLst>
              <a:ext uri="{FF2B5EF4-FFF2-40B4-BE49-F238E27FC236}">
                <a16:creationId xmlns:a16="http://schemas.microsoft.com/office/drawing/2014/main" id="{B02169C1-0F36-4A79-8B97-B312C3FE6427}"/>
              </a:ext>
            </a:extLst>
          </p:cNvPr>
          <p:cNvPicPr>
            <a:picLocks noChangeAspect="1"/>
          </p:cNvPicPr>
          <p:nvPr/>
        </p:nvPicPr>
        <p:blipFill rotWithShape="1">
          <a:blip r:embed="rId2"/>
          <a:srcRect l="27603" t="16432" r="27227" b="15814"/>
          <a:stretch/>
        </p:blipFill>
        <p:spPr>
          <a:xfrm>
            <a:off x="3653075" y="5920290"/>
            <a:ext cx="144000" cy="216000"/>
          </a:xfrm>
          <a:prstGeom prst="rect">
            <a:avLst/>
          </a:prstGeom>
        </p:spPr>
      </p:pic>
      <p:pic>
        <p:nvPicPr>
          <p:cNvPr id="46" name="図 45">
            <a:extLst>
              <a:ext uri="{FF2B5EF4-FFF2-40B4-BE49-F238E27FC236}">
                <a16:creationId xmlns:a16="http://schemas.microsoft.com/office/drawing/2014/main" id="{0F705EE7-5C72-4421-BF3D-B5CE0F44198B}"/>
              </a:ext>
            </a:extLst>
          </p:cNvPr>
          <p:cNvPicPr>
            <a:picLocks noChangeAspect="1"/>
          </p:cNvPicPr>
          <p:nvPr/>
        </p:nvPicPr>
        <p:blipFill rotWithShape="1">
          <a:blip r:embed="rId2"/>
          <a:srcRect l="27603" t="16432" r="27227" b="15814"/>
          <a:stretch/>
        </p:blipFill>
        <p:spPr>
          <a:xfrm>
            <a:off x="4088018" y="5779553"/>
            <a:ext cx="144000" cy="216000"/>
          </a:xfrm>
          <a:prstGeom prst="rect">
            <a:avLst/>
          </a:prstGeom>
        </p:spPr>
      </p:pic>
      <p:sp>
        <p:nvSpPr>
          <p:cNvPr id="47" name="円/楕円 46"/>
          <p:cNvSpPr/>
          <p:nvPr/>
        </p:nvSpPr>
        <p:spPr>
          <a:xfrm>
            <a:off x="7760928" y="5233452"/>
            <a:ext cx="1224000" cy="684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地域信金等</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algn="ctr"/>
            <a:r>
              <a:rPr kumimoji="1" lang="ja-JP" altLang="en-US" sz="1200" b="1" dirty="0">
                <a:solidFill>
                  <a:schemeClr val="tx1"/>
                </a:solidFill>
                <a:latin typeface="Meiryo UI" panose="020B0604030504040204" pitchFamily="50" charset="-128"/>
                <a:ea typeface="Meiryo UI" panose="020B0604030504040204" pitchFamily="50" charset="-128"/>
              </a:rPr>
              <a:t>の</a:t>
            </a:r>
            <a:r>
              <a:rPr lang="ja-JP" altLang="en-US" sz="1200" b="1" dirty="0">
                <a:solidFill>
                  <a:schemeClr val="tx1"/>
                </a:solidFill>
                <a:latin typeface="Meiryo UI" panose="020B0604030504040204" pitchFamily="50" charset="-128"/>
                <a:ea typeface="Meiryo UI" panose="020B0604030504040204" pitchFamily="50" charset="-128"/>
              </a:rPr>
              <a:t>金融機関</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48" name="円/楕円 47"/>
          <p:cNvSpPr/>
          <p:nvPr/>
        </p:nvSpPr>
        <p:spPr>
          <a:xfrm>
            <a:off x="6468494" y="5986032"/>
            <a:ext cx="1224000" cy="684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商工会</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algn="ctr"/>
            <a:r>
              <a:rPr lang="ja-JP" altLang="en-US" sz="1200" b="1" dirty="0">
                <a:solidFill>
                  <a:schemeClr val="tx1"/>
                </a:solidFill>
                <a:latin typeface="Meiryo UI" panose="020B0604030504040204" pitchFamily="50" charset="-128"/>
                <a:ea typeface="Meiryo UI" panose="020B0604030504040204" pitchFamily="50" charset="-128"/>
              </a:rPr>
              <a:t>商工会議所</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51" name="正方形/長方形 50"/>
          <p:cNvSpPr/>
          <p:nvPr/>
        </p:nvSpPr>
        <p:spPr>
          <a:xfrm>
            <a:off x="218968" y="4375515"/>
            <a:ext cx="2621550" cy="1600438"/>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地域の特性に応じた中小企業経営者の課題を解決するため、新法人に地域マネジメントリーダーを置き、各地域の市町村、金融機関、商工会・商工会議所と連携を図り、伴走型の中小企業支援を目指す。</a:t>
            </a:r>
            <a:endParaRPr lang="en-US" altLang="ja-JP" sz="1400" dirty="0">
              <a:latin typeface="Meiryo UI" panose="020B0604030504040204" pitchFamily="50" charset="-128"/>
              <a:ea typeface="Meiryo UI" panose="020B0604030504040204" pitchFamily="50" charset="-128"/>
            </a:endParaRPr>
          </a:p>
        </p:txBody>
      </p:sp>
      <p:sp>
        <p:nvSpPr>
          <p:cNvPr id="49" name="円/楕円 48"/>
          <p:cNvSpPr/>
          <p:nvPr/>
        </p:nvSpPr>
        <p:spPr>
          <a:xfrm>
            <a:off x="402525" y="121633"/>
            <a:ext cx="578859" cy="47903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rPr>
              <a:t>２</a:t>
            </a:r>
            <a:endParaRPr kumimoji="1" lang="ja-JP" altLang="en-US" sz="2000" b="1" dirty="0">
              <a:latin typeface="Meiryo UI" panose="020B0604030504040204" pitchFamily="50" charset="-128"/>
              <a:ea typeface="Meiryo UI" panose="020B0604030504040204" pitchFamily="50" charset="-128"/>
            </a:endParaRPr>
          </a:p>
        </p:txBody>
      </p:sp>
      <p:cxnSp>
        <p:nvCxnSpPr>
          <p:cNvPr id="52" name="直線コネクタ 51"/>
          <p:cNvCxnSpPr/>
          <p:nvPr/>
        </p:nvCxnSpPr>
        <p:spPr>
          <a:xfrm flipV="1">
            <a:off x="569952" y="587784"/>
            <a:ext cx="83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7631850" y="4343107"/>
            <a:ext cx="1279671" cy="553998"/>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地域マネジメントリーダー</a:t>
            </a:r>
            <a:r>
              <a:rPr lang="ja-JP" altLang="en-US" sz="1000" dirty="0">
                <a:latin typeface="Meiryo UI" panose="020B0604030504040204" pitchFamily="50" charset="-128"/>
                <a:ea typeface="Meiryo UI" panose="020B0604030504040204" pitchFamily="50" charset="-128"/>
              </a:rPr>
              <a:t>は、行政からの出向者を充てる</a:t>
            </a:r>
            <a:endParaRPr kumimoji="1"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04926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柱 5">
            <a:extLst>
              <a:ext uri="{FF2B5EF4-FFF2-40B4-BE49-F238E27FC236}">
                <a16:creationId xmlns:a16="http://schemas.microsoft.com/office/drawing/2014/main" id="{2B236862-DB06-463C-861F-B357EF3A79FF}"/>
              </a:ext>
            </a:extLst>
          </p:cNvPr>
          <p:cNvSpPr/>
          <p:nvPr/>
        </p:nvSpPr>
        <p:spPr>
          <a:xfrm>
            <a:off x="545388" y="1174023"/>
            <a:ext cx="1995021" cy="1462890"/>
          </a:xfrm>
          <a:prstGeom prst="can">
            <a:avLst>
              <a:gd name="adj" fmla="val 23376"/>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63" name="円柱 62">
            <a:extLst>
              <a:ext uri="{FF2B5EF4-FFF2-40B4-BE49-F238E27FC236}">
                <a16:creationId xmlns:a16="http://schemas.microsoft.com/office/drawing/2014/main" id="{2B236862-DB06-463C-861F-B357EF3A79FF}"/>
              </a:ext>
            </a:extLst>
          </p:cNvPr>
          <p:cNvSpPr/>
          <p:nvPr/>
        </p:nvSpPr>
        <p:spPr>
          <a:xfrm>
            <a:off x="545387" y="2663521"/>
            <a:ext cx="1995021" cy="1195218"/>
          </a:xfrm>
          <a:prstGeom prst="can">
            <a:avLst>
              <a:gd name="adj" fmla="val 23376"/>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61" name="円柱 60">
            <a:extLst>
              <a:ext uri="{FF2B5EF4-FFF2-40B4-BE49-F238E27FC236}">
                <a16:creationId xmlns:a16="http://schemas.microsoft.com/office/drawing/2014/main" id="{3A27F1B6-0A98-4246-80C8-4317FDAA293C}"/>
              </a:ext>
            </a:extLst>
          </p:cNvPr>
          <p:cNvSpPr/>
          <p:nvPr/>
        </p:nvSpPr>
        <p:spPr>
          <a:xfrm>
            <a:off x="3673781" y="4453159"/>
            <a:ext cx="2287659" cy="2153255"/>
          </a:xfrm>
          <a:prstGeom prst="can">
            <a:avLst>
              <a:gd name="adj" fmla="val 22984"/>
            </a:avLst>
          </a:prstGeom>
          <a:solidFill>
            <a:schemeClr val="accent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2" name="円柱 11">
            <a:extLst>
              <a:ext uri="{FF2B5EF4-FFF2-40B4-BE49-F238E27FC236}">
                <a16:creationId xmlns:a16="http://schemas.microsoft.com/office/drawing/2014/main" id="{3A27F1B6-0A98-4246-80C8-4317FDAA293C}"/>
              </a:ext>
            </a:extLst>
          </p:cNvPr>
          <p:cNvSpPr/>
          <p:nvPr/>
        </p:nvSpPr>
        <p:spPr>
          <a:xfrm>
            <a:off x="3673782" y="1156501"/>
            <a:ext cx="2315929" cy="2527595"/>
          </a:xfrm>
          <a:prstGeom prst="can">
            <a:avLst>
              <a:gd name="adj" fmla="val 22984"/>
            </a:avLst>
          </a:prstGeom>
          <a:solidFill>
            <a:schemeClr val="accent1"/>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32" name="矢印: 右 15">
            <a:extLst>
              <a:ext uri="{FF2B5EF4-FFF2-40B4-BE49-F238E27FC236}">
                <a16:creationId xmlns:a16="http://schemas.microsoft.com/office/drawing/2014/main" id="{02BB3203-AB79-43D0-A64D-1A84A25BA881}"/>
              </a:ext>
            </a:extLst>
          </p:cNvPr>
          <p:cNvSpPr/>
          <p:nvPr/>
        </p:nvSpPr>
        <p:spPr>
          <a:xfrm>
            <a:off x="2502328" y="4656967"/>
            <a:ext cx="1321825" cy="1778204"/>
          </a:xfrm>
          <a:prstGeom prst="rightArrow">
            <a:avLst>
              <a:gd name="adj1" fmla="val 50000"/>
              <a:gd name="adj2" fmla="val 3551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975440" y="6405429"/>
            <a:ext cx="2057400" cy="365125"/>
          </a:xfrm>
        </p:spPr>
        <p:txBody>
          <a:bodyPr/>
          <a:lstStyle/>
          <a:p>
            <a:fld id="{5242FE4B-FE65-4246-A1F4-B3D4680A4CEF}" type="slidenum">
              <a:rPr kumimoji="1" lang="ja-JP" altLang="en-US" smtClean="0"/>
              <a:t>36</a:t>
            </a:fld>
            <a:endParaRPr kumimoji="1" lang="ja-JP" altLang="en-US"/>
          </a:p>
        </p:txBody>
      </p:sp>
      <p:sp>
        <p:nvSpPr>
          <p:cNvPr id="3" name="テキスト ボックス 2"/>
          <p:cNvSpPr txBox="1"/>
          <p:nvPr/>
        </p:nvSpPr>
        <p:spPr>
          <a:xfrm>
            <a:off x="1636162" y="176721"/>
            <a:ext cx="6518131" cy="461665"/>
          </a:xfrm>
          <a:prstGeom prst="rect">
            <a:avLst/>
          </a:prstGeom>
          <a:noFill/>
        </p:spPr>
        <p:txBody>
          <a:bodyPr wrap="none" rtlCol="0">
            <a:spAutoFit/>
          </a:bodyPr>
          <a:lstStyle/>
          <a:p>
            <a:r>
              <a:rPr lang="ja-JP" altLang="en-US" sz="2400" b="1" dirty="0">
                <a:latin typeface="Meiryo UI" panose="020B0604030504040204" pitchFamily="50" charset="-128"/>
                <a:ea typeface="Meiryo UI" panose="020B0604030504040204" pitchFamily="50" charset="-128"/>
              </a:rPr>
              <a:t>企</a:t>
            </a:r>
            <a:r>
              <a:rPr lang="ja-JP" altLang="en-US" sz="2400" b="1" dirty="0" smtClean="0">
                <a:latin typeface="Meiryo UI" panose="020B0604030504040204" pitchFamily="50" charset="-128"/>
                <a:ea typeface="Meiryo UI" panose="020B0604030504040204" pitchFamily="50" charset="-128"/>
              </a:rPr>
              <a:t>業・ユーザーデ</a:t>
            </a:r>
            <a:r>
              <a:rPr lang="ja-JP" altLang="en-US" sz="2400" b="1" dirty="0">
                <a:latin typeface="Meiryo UI" panose="020B0604030504040204" pitchFamily="50" charset="-128"/>
                <a:ea typeface="Meiryo UI" panose="020B0604030504040204" pitchFamily="50" charset="-128"/>
              </a:rPr>
              <a:t>ータベースの充実と情報発信強化</a:t>
            </a:r>
          </a:p>
        </p:txBody>
      </p:sp>
      <p:sp>
        <p:nvSpPr>
          <p:cNvPr id="13" name="テキスト ボックス 12">
            <a:extLst>
              <a:ext uri="{FF2B5EF4-FFF2-40B4-BE49-F238E27FC236}">
                <a16:creationId xmlns:a16="http://schemas.microsoft.com/office/drawing/2014/main" id="{9BFDDD20-77E9-4F60-9299-C2E8AB41D8C5}"/>
              </a:ext>
            </a:extLst>
          </p:cNvPr>
          <p:cNvSpPr txBox="1"/>
          <p:nvPr/>
        </p:nvSpPr>
        <p:spPr>
          <a:xfrm>
            <a:off x="3313542" y="822979"/>
            <a:ext cx="3036408" cy="369332"/>
          </a:xfrm>
          <a:prstGeom prst="rect">
            <a:avLst/>
          </a:prstGeom>
          <a:noFill/>
        </p:spPr>
        <p:txBody>
          <a:bodyPr wrap="none" rtlCol="0">
            <a:spAutoFit/>
          </a:bodyPr>
          <a:lstStyle/>
          <a:p>
            <a:pPr algn="ctr"/>
            <a:r>
              <a:rPr kumimoji="1" lang="ja-JP" altLang="en-US" b="1" dirty="0">
                <a:latin typeface="Meiryo UI" panose="020B0604030504040204" pitchFamily="50" charset="-128"/>
                <a:ea typeface="Meiryo UI" panose="020B0604030504040204" pitchFamily="50" charset="-128"/>
              </a:rPr>
              <a:t>新法人</a:t>
            </a:r>
            <a:r>
              <a:rPr kumimoji="1" lang="ja-JP" altLang="en-US" b="1" dirty="0" smtClean="0">
                <a:latin typeface="Meiryo UI" panose="020B0604030504040204" pitchFamily="50" charset="-128"/>
                <a:ea typeface="Meiryo UI" panose="020B0604030504040204" pitchFamily="50" charset="-128"/>
              </a:rPr>
              <a:t>のユーザーデ</a:t>
            </a:r>
            <a:r>
              <a:rPr kumimoji="1" lang="ja-JP" altLang="en-US" b="1" dirty="0">
                <a:latin typeface="Meiryo UI" panose="020B0604030504040204" pitchFamily="50" charset="-128"/>
                <a:ea typeface="Meiryo UI" panose="020B0604030504040204" pitchFamily="50" charset="-128"/>
              </a:rPr>
              <a:t>ータベース</a:t>
            </a:r>
          </a:p>
        </p:txBody>
      </p:sp>
      <p:sp>
        <p:nvSpPr>
          <p:cNvPr id="14" name="テキスト ボックス 13">
            <a:extLst>
              <a:ext uri="{FF2B5EF4-FFF2-40B4-BE49-F238E27FC236}">
                <a16:creationId xmlns:a16="http://schemas.microsoft.com/office/drawing/2014/main" id="{82E3710A-6ABD-4D98-AB92-2782E5BCF007}"/>
              </a:ext>
            </a:extLst>
          </p:cNvPr>
          <p:cNvSpPr txBox="1"/>
          <p:nvPr/>
        </p:nvSpPr>
        <p:spPr>
          <a:xfrm>
            <a:off x="6605518" y="1967565"/>
            <a:ext cx="2340000" cy="784830"/>
          </a:xfrm>
          <a:prstGeom prst="rect">
            <a:avLst/>
          </a:prstGeom>
          <a:noFill/>
        </p:spPr>
        <p:txBody>
          <a:bodyPr wrap="square" rtlCol="0">
            <a:spAutoFit/>
          </a:bodyPr>
          <a:lstStyle/>
          <a:p>
            <a:r>
              <a:rPr lang="en-US" altLang="ja-JP" sz="1500" b="1" dirty="0">
                <a:latin typeface="Meiryo UI" panose="020B0604030504040204" pitchFamily="50" charset="-128"/>
                <a:ea typeface="Meiryo UI" panose="020B0604030504040204" pitchFamily="50" charset="-128"/>
              </a:rPr>
              <a:t>1. </a:t>
            </a:r>
            <a:r>
              <a:rPr lang="ja-JP" altLang="en-US" sz="1500" b="1" dirty="0">
                <a:latin typeface="Meiryo UI" panose="020B0604030504040204" pitchFamily="50" charset="-128"/>
                <a:ea typeface="Meiryo UI" panose="020B0604030504040204" pitchFamily="50" charset="-128"/>
              </a:rPr>
              <a:t>広報ツール</a:t>
            </a:r>
            <a:r>
              <a:rPr kumimoji="1" lang="ja-JP" altLang="en-US" sz="1500" b="1" dirty="0">
                <a:latin typeface="Meiryo UI" panose="020B0604030504040204" pitchFamily="50" charset="-128"/>
                <a:ea typeface="Meiryo UI" panose="020B0604030504040204" pitchFamily="50" charset="-128"/>
              </a:rPr>
              <a:t>や各種案内</a:t>
            </a:r>
            <a:endParaRPr kumimoji="1" lang="en-US" altLang="ja-JP" sz="1500" b="1" dirty="0">
              <a:latin typeface="Meiryo UI" panose="020B0604030504040204" pitchFamily="50" charset="-128"/>
              <a:ea typeface="Meiryo UI" panose="020B0604030504040204" pitchFamily="50" charset="-128"/>
            </a:endParaRPr>
          </a:p>
          <a:p>
            <a:r>
              <a:rPr lang="ja-JP" altLang="en-US" sz="1500" b="1" dirty="0">
                <a:latin typeface="Meiryo UI" panose="020B0604030504040204" pitchFamily="50" charset="-128"/>
                <a:ea typeface="Meiryo UI" panose="020B0604030504040204" pitchFamily="50" charset="-128"/>
              </a:rPr>
              <a:t>　　</a:t>
            </a:r>
            <a:r>
              <a:rPr kumimoji="1" lang="ja-JP" altLang="en-US" sz="1500" b="1" dirty="0">
                <a:latin typeface="Meiryo UI" panose="020B0604030504040204" pitchFamily="50" charset="-128"/>
                <a:ea typeface="Meiryo UI" panose="020B0604030504040204" pitchFamily="50" charset="-128"/>
              </a:rPr>
              <a:t>など</a:t>
            </a:r>
            <a:r>
              <a:rPr kumimoji="1" lang="ja-JP" altLang="en-US" sz="1500" b="1" dirty="0" smtClean="0">
                <a:latin typeface="Meiryo UI" panose="020B0604030504040204" pitchFamily="50" charset="-128"/>
                <a:ea typeface="Meiryo UI" panose="020B0604030504040204" pitchFamily="50" charset="-128"/>
              </a:rPr>
              <a:t>、</a:t>
            </a:r>
            <a:r>
              <a:rPr lang="ja-JP" altLang="en-US" sz="1500" b="1" dirty="0">
                <a:latin typeface="Meiryo UI" panose="020B0604030504040204" pitchFamily="50" charset="-128"/>
                <a:ea typeface="Meiryo UI" panose="020B0604030504040204" pitchFamily="50" charset="-128"/>
              </a:rPr>
              <a:t>ユーザー</a:t>
            </a:r>
            <a:r>
              <a:rPr kumimoji="1" lang="ja-JP" altLang="en-US" sz="1500" b="1" dirty="0" smtClean="0">
                <a:latin typeface="Meiryo UI" panose="020B0604030504040204" pitchFamily="50" charset="-128"/>
                <a:ea typeface="Meiryo UI" panose="020B0604030504040204" pitchFamily="50" charset="-128"/>
              </a:rPr>
              <a:t>に</a:t>
            </a:r>
            <a:r>
              <a:rPr kumimoji="1" lang="ja-JP" altLang="en-US" sz="1500" b="1" dirty="0">
                <a:latin typeface="Meiryo UI" panose="020B0604030504040204" pitchFamily="50" charset="-128"/>
                <a:ea typeface="Meiryo UI" panose="020B0604030504040204" pitchFamily="50" charset="-128"/>
              </a:rPr>
              <a:t>対す</a:t>
            </a:r>
            <a:r>
              <a:rPr kumimoji="1" lang="ja-JP" altLang="en-US" sz="1500" b="1" dirty="0" smtClean="0">
                <a:latin typeface="Meiryo UI" panose="020B0604030504040204" pitchFamily="50" charset="-128"/>
                <a:ea typeface="Meiryo UI" panose="020B0604030504040204" pitchFamily="50" charset="-128"/>
              </a:rPr>
              <a:t>る　</a:t>
            </a:r>
            <a:endParaRPr kumimoji="1" lang="en-US" altLang="ja-JP" sz="1500" b="1" dirty="0" smtClean="0">
              <a:latin typeface="Meiryo UI" panose="020B0604030504040204" pitchFamily="50" charset="-128"/>
              <a:ea typeface="Meiryo UI" panose="020B0604030504040204" pitchFamily="50" charset="-128"/>
            </a:endParaRPr>
          </a:p>
          <a:p>
            <a:r>
              <a:rPr lang="ja-JP" altLang="en-US" sz="1500" b="1" dirty="0">
                <a:latin typeface="Meiryo UI" panose="020B0604030504040204" pitchFamily="50" charset="-128"/>
                <a:ea typeface="Meiryo UI" panose="020B0604030504040204" pitchFamily="50" charset="-128"/>
              </a:rPr>
              <a:t>　</a:t>
            </a:r>
            <a:r>
              <a:rPr lang="ja-JP" altLang="en-US" sz="1500" b="1" dirty="0" smtClean="0">
                <a:latin typeface="Meiryo UI" panose="020B0604030504040204" pitchFamily="50" charset="-128"/>
                <a:ea typeface="Meiryo UI" panose="020B0604030504040204" pitchFamily="50" charset="-128"/>
              </a:rPr>
              <a:t>　</a:t>
            </a:r>
            <a:r>
              <a:rPr kumimoji="1" lang="ja-JP" altLang="en-US" sz="1500" b="1" dirty="0" smtClean="0">
                <a:latin typeface="Meiryo UI" panose="020B0604030504040204" pitchFamily="50" charset="-128"/>
                <a:ea typeface="Meiryo UI" panose="020B0604030504040204" pitchFamily="50" charset="-128"/>
              </a:rPr>
              <a:t>情報</a:t>
            </a:r>
            <a:r>
              <a:rPr lang="ja-JP" altLang="en-US" sz="1500" b="1" dirty="0" smtClean="0">
                <a:latin typeface="Meiryo UI" panose="020B0604030504040204" pitchFamily="50" charset="-128"/>
                <a:ea typeface="Meiryo UI" panose="020B0604030504040204" pitchFamily="50" charset="-128"/>
              </a:rPr>
              <a:t>発</a:t>
            </a:r>
            <a:r>
              <a:rPr lang="ja-JP" altLang="en-US" sz="1500" b="1" dirty="0">
                <a:latin typeface="Meiryo UI" panose="020B0604030504040204" pitchFamily="50" charset="-128"/>
                <a:ea typeface="Meiryo UI" panose="020B0604030504040204" pitchFamily="50" charset="-128"/>
              </a:rPr>
              <a:t>信の強化</a:t>
            </a:r>
            <a:endParaRPr kumimoji="1" lang="en-US" altLang="ja-JP" sz="1500" b="1" dirty="0">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88FB9912-30CD-440B-9FC4-7E5F95D81743}"/>
              </a:ext>
            </a:extLst>
          </p:cNvPr>
          <p:cNvSpPr/>
          <p:nvPr/>
        </p:nvSpPr>
        <p:spPr>
          <a:xfrm>
            <a:off x="6656324" y="1215246"/>
            <a:ext cx="2238387" cy="400110"/>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rPr>
              <a:t>新法人での活用例</a:t>
            </a:r>
          </a:p>
        </p:txBody>
      </p:sp>
      <p:sp>
        <p:nvSpPr>
          <p:cNvPr id="16" name="矢印: 右 15">
            <a:extLst>
              <a:ext uri="{FF2B5EF4-FFF2-40B4-BE49-F238E27FC236}">
                <a16:creationId xmlns:a16="http://schemas.microsoft.com/office/drawing/2014/main" id="{02BB3203-AB79-43D0-A64D-1A84A25BA881}"/>
              </a:ext>
            </a:extLst>
          </p:cNvPr>
          <p:cNvSpPr/>
          <p:nvPr/>
        </p:nvSpPr>
        <p:spPr>
          <a:xfrm>
            <a:off x="2502328" y="1885878"/>
            <a:ext cx="1321825" cy="1417171"/>
          </a:xfrm>
          <a:prstGeom prst="rightArrow">
            <a:avLst>
              <a:gd name="adj1" fmla="val 50000"/>
              <a:gd name="adj2" fmla="val 3551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6AD06733-B30C-400F-8865-465112A4BA54}"/>
              </a:ext>
            </a:extLst>
          </p:cNvPr>
          <p:cNvSpPr txBox="1"/>
          <p:nvPr/>
        </p:nvSpPr>
        <p:spPr>
          <a:xfrm>
            <a:off x="87503" y="702734"/>
            <a:ext cx="2124299" cy="523220"/>
          </a:xfrm>
          <a:prstGeom prst="rect">
            <a:avLst/>
          </a:prstGeom>
          <a:noFill/>
        </p:spPr>
        <p:txBody>
          <a:bodyPr wrap="none" rtlCol="0">
            <a:spAutoFit/>
          </a:bodyPr>
          <a:lstStyle/>
          <a:p>
            <a:pPr algn="ctr"/>
            <a:r>
              <a:rPr kumimoji="1" lang="ja-JP" altLang="en-US" sz="1600" b="1" dirty="0" smtClean="0">
                <a:latin typeface="Meiryo UI" panose="020B0604030504040204" pitchFamily="50" charset="-128"/>
                <a:ea typeface="Meiryo UI" panose="020B0604030504040204" pitchFamily="50" charset="-128"/>
              </a:rPr>
              <a:t>●ユーザーデ</a:t>
            </a:r>
            <a:r>
              <a:rPr kumimoji="1" lang="ja-JP" altLang="en-US" sz="1600" b="1" dirty="0">
                <a:latin typeface="Meiryo UI" panose="020B0604030504040204" pitchFamily="50" charset="-128"/>
                <a:ea typeface="Meiryo UI" panose="020B0604030504040204" pitchFamily="50" charset="-128"/>
              </a:rPr>
              <a:t>ータベー</a:t>
            </a:r>
            <a:r>
              <a:rPr kumimoji="1" lang="ja-JP" altLang="en-US" sz="1600" b="1" dirty="0" smtClean="0">
                <a:latin typeface="Meiryo UI" panose="020B0604030504040204" pitchFamily="50" charset="-128"/>
                <a:ea typeface="Meiryo UI" panose="020B0604030504040204" pitchFamily="50" charset="-128"/>
              </a:rPr>
              <a:t>ス</a:t>
            </a:r>
            <a:endParaRPr kumimoji="1" lang="en-US" altLang="ja-JP" sz="1600" b="1" dirty="0" smtClean="0">
              <a:latin typeface="Meiryo UI" panose="020B0604030504040204" pitchFamily="50" charset="-128"/>
              <a:ea typeface="Meiryo UI" panose="020B0604030504040204" pitchFamily="50" charset="-128"/>
            </a:endParaRPr>
          </a:p>
          <a:p>
            <a:pPr algn="ctr"/>
            <a:r>
              <a:rPr kumimoji="1" lang="ja-JP" altLang="en-US" sz="1200" b="1" dirty="0" smtClean="0">
                <a:latin typeface="Meiryo UI" panose="020B0604030504040204" pitchFamily="50" charset="-128"/>
                <a:ea typeface="Meiryo UI" panose="020B0604030504040204" pitchFamily="50" charset="-128"/>
              </a:rPr>
              <a:t>（個人メールアドレスを保有）</a:t>
            </a:r>
            <a:endParaRPr kumimoji="1" lang="en-US" altLang="ja-JP" sz="1200" b="1"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558A62A7-A354-462D-BEF5-3B3AC12A0259}"/>
              </a:ext>
            </a:extLst>
          </p:cNvPr>
          <p:cNvSpPr txBox="1"/>
          <p:nvPr/>
        </p:nvSpPr>
        <p:spPr>
          <a:xfrm>
            <a:off x="153038" y="3929939"/>
            <a:ext cx="2798274" cy="523220"/>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rPr>
              <a:t>●企業デ</a:t>
            </a:r>
            <a:r>
              <a:rPr kumimoji="1" lang="ja-JP" altLang="en-US" sz="1600" b="1" dirty="0">
                <a:latin typeface="Meiryo UI" panose="020B0604030504040204" pitchFamily="50" charset="-128"/>
                <a:ea typeface="Meiryo UI" panose="020B0604030504040204" pitchFamily="50" charset="-128"/>
              </a:rPr>
              <a:t>ータベー</a:t>
            </a:r>
            <a:r>
              <a:rPr kumimoji="1" lang="ja-JP" altLang="en-US" sz="1600" b="1" dirty="0" smtClean="0">
                <a:latin typeface="Meiryo UI" panose="020B0604030504040204" pitchFamily="50" charset="-128"/>
                <a:ea typeface="Meiryo UI" panose="020B0604030504040204" pitchFamily="50" charset="-128"/>
              </a:rPr>
              <a:t>ス</a:t>
            </a:r>
            <a:endParaRPr kumimoji="1" lang="en-US" altLang="ja-JP" sz="1600" b="1" dirty="0" smtClean="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（各プログラムにおいて企業</a:t>
            </a:r>
            <a:r>
              <a:rPr lang="en-US" altLang="ja-JP" sz="1200" b="1" dirty="0" smtClean="0">
                <a:latin typeface="Meiryo UI" panose="020B0604030504040204" pitchFamily="50" charset="-128"/>
                <a:ea typeface="Meiryo UI" panose="020B0604030504040204" pitchFamily="50" charset="-128"/>
              </a:rPr>
              <a:t>DB</a:t>
            </a:r>
            <a:r>
              <a:rPr lang="ja-JP" altLang="en-US" sz="1200" b="1" dirty="0" smtClean="0">
                <a:latin typeface="Meiryo UI" panose="020B0604030504040204" pitchFamily="50" charset="-128"/>
                <a:ea typeface="Meiryo UI" panose="020B0604030504040204" pitchFamily="50" charset="-128"/>
              </a:rPr>
              <a:t>を保有）</a:t>
            </a:r>
            <a:endParaRPr kumimoji="1" lang="en-US" altLang="ja-JP" sz="1200" b="1" dirty="0">
              <a:latin typeface="Meiryo UI" panose="020B0604030504040204" pitchFamily="50" charset="-128"/>
              <a:ea typeface="Meiryo UI" panose="020B0604030504040204" pitchFamily="50" charset="-128"/>
            </a:endParaRPr>
          </a:p>
        </p:txBody>
      </p:sp>
      <p:sp>
        <p:nvSpPr>
          <p:cNvPr id="20" name="円/楕円 19"/>
          <p:cNvSpPr/>
          <p:nvPr/>
        </p:nvSpPr>
        <p:spPr>
          <a:xfrm>
            <a:off x="402525" y="186028"/>
            <a:ext cx="578859" cy="47903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rPr>
              <a:t>３</a:t>
            </a:r>
            <a:endParaRPr kumimoji="1" lang="ja-JP" altLang="en-US" sz="2000" b="1" dirty="0">
              <a:latin typeface="Meiryo UI" panose="020B0604030504040204" pitchFamily="50" charset="-128"/>
              <a:ea typeface="Meiryo UI" panose="020B0604030504040204" pitchFamily="50" charset="-128"/>
            </a:endParaRPr>
          </a:p>
        </p:txBody>
      </p:sp>
      <p:cxnSp>
        <p:nvCxnSpPr>
          <p:cNvPr id="21" name="直線コネクタ 20"/>
          <p:cNvCxnSpPr/>
          <p:nvPr/>
        </p:nvCxnSpPr>
        <p:spPr>
          <a:xfrm flipV="1">
            <a:off x="569952" y="652179"/>
            <a:ext cx="83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709890" y="1529956"/>
            <a:ext cx="646331" cy="230832"/>
          </a:xfrm>
          <a:prstGeom prst="rect">
            <a:avLst/>
          </a:prstGeom>
          <a:noFill/>
        </p:spPr>
        <p:txBody>
          <a:bodyPr wrap="none" rtlCol="0">
            <a:spAutoFit/>
          </a:bodyPr>
          <a:lstStyle/>
          <a:p>
            <a:r>
              <a:rPr lang="ja-JP" altLang="en-US" sz="900" b="1" u="sng" dirty="0">
                <a:latin typeface="Meiryo UI" panose="020B0604030504040204" pitchFamily="50" charset="-128"/>
                <a:ea typeface="Meiryo UI" panose="020B0604030504040204" pitchFamily="50" charset="-128"/>
              </a:rPr>
              <a:t>産業</a:t>
            </a:r>
            <a:r>
              <a:rPr kumimoji="1" lang="ja-JP" altLang="en-US" sz="900" b="1" u="sng" dirty="0">
                <a:latin typeface="Meiryo UI" panose="020B0604030504040204" pitchFamily="50" charset="-128"/>
                <a:ea typeface="Meiryo UI" panose="020B0604030504040204" pitchFamily="50" charset="-128"/>
              </a:rPr>
              <a:t>分布</a:t>
            </a:r>
          </a:p>
        </p:txBody>
      </p:sp>
      <p:sp>
        <p:nvSpPr>
          <p:cNvPr id="27" name="テキスト ボックス 26"/>
          <p:cNvSpPr txBox="1"/>
          <p:nvPr/>
        </p:nvSpPr>
        <p:spPr>
          <a:xfrm>
            <a:off x="1649459" y="2925183"/>
            <a:ext cx="683200" cy="230832"/>
          </a:xfrm>
          <a:prstGeom prst="rect">
            <a:avLst/>
          </a:prstGeom>
          <a:noFill/>
        </p:spPr>
        <p:txBody>
          <a:bodyPr wrap="none" rtlCol="0">
            <a:spAutoFit/>
          </a:bodyPr>
          <a:lstStyle/>
          <a:p>
            <a:r>
              <a:rPr kumimoji="1" lang="ja-JP" altLang="en-US" sz="900" b="1" u="sng" dirty="0">
                <a:latin typeface="Meiryo UI" panose="020B0604030504040204" pitchFamily="50" charset="-128"/>
                <a:ea typeface="Meiryo UI" panose="020B0604030504040204" pitchFamily="50" charset="-128"/>
              </a:rPr>
              <a:t>エリア分布</a:t>
            </a:r>
          </a:p>
        </p:txBody>
      </p:sp>
      <p:sp>
        <p:nvSpPr>
          <p:cNvPr id="41" name="二等辺三角形 40"/>
          <p:cNvSpPr/>
          <p:nvPr/>
        </p:nvSpPr>
        <p:spPr>
          <a:xfrm rot="5400000">
            <a:off x="5827803" y="2168788"/>
            <a:ext cx="1060704" cy="383854"/>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二等辺三角形 41"/>
          <p:cNvSpPr/>
          <p:nvPr/>
        </p:nvSpPr>
        <p:spPr>
          <a:xfrm rot="5400000">
            <a:off x="5854867" y="4738003"/>
            <a:ext cx="1060704" cy="383854"/>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二等辺三角形 42"/>
          <p:cNvSpPr/>
          <p:nvPr/>
        </p:nvSpPr>
        <p:spPr>
          <a:xfrm rot="5400000">
            <a:off x="5847608" y="5824617"/>
            <a:ext cx="1060704" cy="383854"/>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82E3710A-6ABD-4D98-AB92-2782E5BCF007}"/>
              </a:ext>
            </a:extLst>
          </p:cNvPr>
          <p:cNvSpPr txBox="1"/>
          <p:nvPr/>
        </p:nvSpPr>
        <p:spPr>
          <a:xfrm>
            <a:off x="6605517" y="5632008"/>
            <a:ext cx="2340000" cy="738664"/>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３．事業成果を継続的に分</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b="1" dirty="0" err="1">
                <a:latin typeface="Meiryo UI" panose="020B0604030504040204" pitchFamily="50" charset="-128"/>
                <a:ea typeface="Meiryo UI" panose="020B0604030504040204" pitchFamily="50" charset="-128"/>
              </a:rPr>
              <a:t>析し</a:t>
            </a:r>
            <a:r>
              <a:rPr lang="ja-JP" altLang="en-US" sz="1400" b="1" dirty="0">
                <a:latin typeface="Meiryo UI" panose="020B0604030504040204" pitchFamily="50" charset="-128"/>
                <a:ea typeface="Meiryo UI" panose="020B0604030504040204" pitchFamily="50" charset="-128"/>
              </a:rPr>
              <a:t>、事業の効果等の</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評価を行う</a:t>
            </a:r>
            <a:endParaRPr lang="en-US" altLang="ja-JP" sz="1400" dirty="0">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82E3710A-6ABD-4D98-AB92-2782E5BCF007}"/>
              </a:ext>
            </a:extLst>
          </p:cNvPr>
          <p:cNvSpPr txBox="1"/>
          <p:nvPr/>
        </p:nvSpPr>
        <p:spPr>
          <a:xfrm>
            <a:off x="6656324" y="4541368"/>
            <a:ext cx="2340000" cy="784830"/>
          </a:xfrm>
          <a:prstGeom prst="rect">
            <a:avLst/>
          </a:prstGeom>
          <a:noFill/>
        </p:spPr>
        <p:txBody>
          <a:bodyPr wrap="square" rtlCol="0">
            <a:spAutoFit/>
          </a:bodyPr>
          <a:lstStyle/>
          <a:p>
            <a:r>
              <a:rPr lang="en-US" altLang="ja-JP" sz="1500" b="1" dirty="0">
                <a:latin typeface="Meiryo UI" panose="020B0604030504040204" pitchFamily="50" charset="-128"/>
                <a:ea typeface="Meiryo UI" panose="020B0604030504040204" pitchFamily="50" charset="-128"/>
              </a:rPr>
              <a:t>2.</a:t>
            </a:r>
            <a:r>
              <a:rPr lang="ja-JP" altLang="en-US" sz="1500" b="1" dirty="0">
                <a:latin typeface="Meiryo UI" panose="020B0604030504040204" pitchFamily="50" charset="-128"/>
                <a:ea typeface="Meiryo UI" panose="020B0604030504040204" pitchFamily="50" charset="-128"/>
              </a:rPr>
              <a:t> 支援サービスの成果を</a:t>
            </a:r>
            <a:endParaRPr lang="en-US" altLang="ja-JP" sz="1500" b="1" dirty="0">
              <a:latin typeface="Meiryo UI" panose="020B0604030504040204" pitchFamily="50" charset="-128"/>
              <a:ea typeface="Meiryo UI" panose="020B0604030504040204" pitchFamily="50" charset="-128"/>
            </a:endParaRPr>
          </a:p>
          <a:p>
            <a:r>
              <a:rPr lang="ja-JP" altLang="en-US" sz="1500" b="1" dirty="0">
                <a:latin typeface="Meiryo UI" panose="020B0604030504040204" pitchFamily="50" charset="-128"/>
                <a:ea typeface="Meiryo UI" panose="020B0604030504040204" pitchFamily="50" charset="-128"/>
              </a:rPr>
              <a:t>　　蓄積し、次のサービス</a:t>
            </a:r>
            <a:endParaRPr lang="en-US" altLang="ja-JP" sz="1500" b="1" dirty="0">
              <a:latin typeface="Meiryo UI" panose="020B0604030504040204" pitchFamily="50" charset="-128"/>
              <a:ea typeface="Meiryo UI" panose="020B0604030504040204" pitchFamily="50" charset="-128"/>
            </a:endParaRPr>
          </a:p>
          <a:p>
            <a:r>
              <a:rPr lang="ja-JP" altLang="en-US" sz="1500" b="1" dirty="0">
                <a:latin typeface="Meiryo UI" panose="020B0604030504040204" pitchFamily="50" charset="-128"/>
                <a:ea typeface="Meiryo UI" panose="020B0604030504040204" pitchFamily="50" charset="-128"/>
              </a:rPr>
              <a:t>　　に活かす機能の強化</a:t>
            </a:r>
            <a:endParaRPr lang="en-US" altLang="ja-JP" sz="15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971440" y="1183707"/>
            <a:ext cx="1215397" cy="307777"/>
          </a:xfrm>
          <a:prstGeom prst="rect">
            <a:avLst/>
          </a:prstGeom>
        </p:spPr>
        <p:txBody>
          <a:bodyPr wrap="none">
            <a:spAutoFit/>
          </a:bodyPr>
          <a:lstStyle/>
          <a:p>
            <a:pPr algn="ctr"/>
            <a:r>
              <a:rPr lang="en-US" altLang="ja-JP" sz="1400" b="1" dirty="0" smtClean="0">
                <a:latin typeface="Meiryo UI" panose="020B0604030504040204" pitchFamily="50" charset="-128"/>
                <a:ea typeface="Meiryo UI" panose="020B0604030504040204" pitchFamily="50" charset="-128"/>
              </a:rPr>
              <a:t>【64,641</a:t>
            </a:r>
            <a:r>
              <a:rPr lang="ja-JP" altLang="en-US" sz="1400" b="1" dirty="0" smtClean="0">
                <a:latin typeface="Meiryo UI" panose="020B0604030504040204" pitchFamily="50" charset="-128"/>
                <a:ea typeface="Meiryo UI" panose="020B0604030504040204" pitchFamily="50" charset="-128"/>
              </a:rPr>
              <a:t>件</a:t>
            </a:r>
            <a:r>
              <a:rPr lang="en-US" altLang="ja-JP" sz="1400" b="1" dirty="0">
                <a:latin typeface="Meiryo UI" panose="020B0604030504040204" pitchFamily="50" charset="-128"/>
                <a:ea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endParaRPr>
          </a:p>
        </p:txBody>
      </p:sp>
      <p:graphicFrame>
        <p:nvGraphicFramePr>
          <p:cNvPr id="49" name="グラフ 48"/>
          <p:cNvGraphicFramePr>
            <a:graphicFrameLocks/>
          </p:cNvGraphicFramePr>
          <p:nvPr>
            <p:extLst/>
          </p:nvPr>
        </p:nvGraphicFramePr>
        <p:xfrm>
          <a:off x="503105" y="1587656"/>
          <a:ext cx="1142887" cy="1119664"/>
        </p:xfrm>
        <a:graphic>
          <a:graphicData uri="http://schemas.openxmlformats.org/drawingml/2006/chart">
            <c:chart xmlns:c="http://schemas.openxmlformats.org/drawingml/2006/chart" xmlns:r="http://schemas.openxmlformats.org/officeDocument/2006/relationships" r:id="rId2"/>
          </a:graphicData>
        </a:graphic>
      </p:graphicFrame>
      <p:sp>
        <p:nvSpPr>
          <p:cNvPr id="28" name="テキスト ボックス 27"/>
          <p:cNvSpPr txBox="1"/>
          <p:nvPr/>
        </p:nvSpPr>
        <p:spPr>
          <a:xfrm>
            <a:off x="523662" y="2147488"/>
            <a:ext cx="595035" cy="338554"/>
          </a:xfrm>
          <a:prstGeom prst="rect">
            <a:avLst/>
          </a:prstGeom>
          <a:noFill/>
        </p:spPr>
        <p:txBody>
          <a:bodyPr wrap="none" rtlCol="0">
            <a:spAutoFit/>
          </a:bodyPr>
          <a:lstStyle/>
          <a:p>
            <a:pPr algn="ctr"/>
            <a:r>
              <a:rPr lang="ja-JP" altLang="en-US" sz="800" b="1" dirty="0">
                <a:latin typeface="Meiryo UI" panose="020B0604030504040204" pitchFamily="50" charset="-128"/>
                <a:ea typeface="Meiryo UI" panose="020B0604030504040204" pitchFamily="50" charset="-128"/>
              </a:rPr>
              <a:t>非</a:t>
            </a:r>
            <a:r>
              <a:rPr kumimoji="1" lang="ja-JP" altLang="en-US" sz="800" b="1" dirty="0">
                <a:latin typeface="Meiryo UI" panose="020B0604030504040204" pitchFamily="50" charset="-128"/>
                <a:ea typeface="Meiryo UI" panose="020B0604030504040204" pitchFamily="50" charset="-128"/>
              </a:rPr>
              <a:t>製造業</a:t>
            </a:r>
            <a:endParaRPr kumimoji="1" lang="en-US" altLang="ja-JP" sz="800" b="1" dirty="0">
              <a:latin typeface="Meiryo UI" panose="020B0604030504040204" pitchFamily="50" charset="-128"/>
              <a:ea typeface="Meiryo UI" panose="020B0604030504040204" pitchFamily="50" charset="-128"/>
            </a:endParaRPr>
          </a:p>
          <a:p>
            <a:pPr algn="ctr"/>
            <a:r>
              <a:rPr lang="en-US" altLang="ja-JP" sz="800" b="1" dirty="0" smtClean="0">
                <a:latin typeface="Meiryo UI" panose="020B0604030504040204" pitchFamily="50" charset="-128"/>
                <a:ea typeface="Meiryo UI" panose="020B0604030504040204" pitchFamily="50" charset="-128"/>
              </a:rPr>
              <a:t>70%</a:t>
            </a:r>
            <a:endParaRPr kumimoji="1" lang="ja-JP" altLang="en-US" sz="800" b="1"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1016880" y="1978211"/>
            <a:ext cx="492443" cy="338554"/>
          </a:xfrm>
          <a:prstGeom prst="rect">
            <a:avLst/>
          </a:prstGeom>
          <a:noFill/>
        </p:spPr>
        <p:txBody>
          <a:bodyPr wrap="none" rtlCol="0">
            <a:spAutoFit/>
          </a:bodyPr>
          <a:lstStyle/>
          <a:p>
            <a:pPr algn="ctr"/>
            <a:r>
              <a:rPr kumimoji="1" lang="ja-JP" altLang="en-US" sz="800" b="1" dirty="0">
                <a:latin typeface="Meiryo UI" panose="020B0604030504040204" pitchFamily="50" charset="-128"/>
                <a:ea typeface="Meiryo UI" panose="020B0604030504040204" pitchFamily="50" charset="-128"/>
              </a:rPr>
              <a:t>製造業</a:t>
            </a:r>
            <a:endParaRPr kumimoji="1" lang="en-US" altLang="ja-JP" sz="800" b="1" dirty="0">
              <a:latin typeface="Meiryo UI" panose="020B0604030504040204" pitchFamily="50" charset="-128"/>
              <a:ea typeface="Meiryo UI" panose="020B0604030504040204" pitchFamily="50" charset="-128"/>
            </a:endParaRPr>
          </a:p>
          <a:p>
            <a:pPr algn="ctr"/>
            <a:r>
              <a:rPr lang="en-US" altLang="ja-JP" sz="800" b="1" dirty="0">
                <a:latin typeface="Meiryo UI" panose="020B0604030504040204" pitchFamily="50" charset="-128"/>
                <a:ea typeface="Meiryo UI" panose="020B0604030504040204" pitchFamily="50" charset="-128"/>
              </a:rPr>
              <a:t>30</a:t>
            </a:r>
            <a:r>
              <a:rPr lang="en-US" altLang="ja-JP"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graphicFrame>
        <p:nvGraphicFramePr>
          <p:cNvPr id="60" name="グラフ 59"/>
          <p:cNvGraphicFramePr>
            <a:graphicFrameLocks/>
          </p:cNvGraphicFramePr>
          <p:nvPr>
            <p:extLst/>
          </p:nvPr>
        </p:nvGraphicFramePr>
        <p:xfrm>
          <a:off x="1346963" y="1601305"/>
          <a:ext cx="1360718" cy="1123963"/>
        </p:xfrm>
        <a:graphic>
          <a:graphicData uri="http://schemas.openxmlformats.org/drawingml/2006/chart">
            <c:chart xmlns:c="http://schemas.openxmlformats.org/drawingml/2006/chart" xmlns:r="http://schemas.openxmlformats.org/officeDocument/2006/relationships" r:id="rId3"/>
          </a:graphicData>
        </a:graphic>
      </p:graphicFrame>
      <p:sp>
        <p:nvSpPr>
          <p:cNvPr id="31" name="テキスト ボックス 30"/>
          <p:cNvSpPr txBox="1"/>
          <p:nvPr/>
        </p:nvSpPr>
        <p:spPr>
          <a:xfrm>
            <a:off x="2027322" y="1992099"/>
            <a:ext cx="492443" cy="338554"/>
          </a:xfrm>
          <a:prstGeom prst="rect">
            <a:avLst/>
          </a:prstGeom>
          <a:noFill/>
        </p:spPr>
        <p:txBody>
          <a:bodyPr wrap="none" rtlCol="0">
            <a:spAutoFit/>
          </a:bodyPr>
          <a:lstStyle/>
          <a:p>
            <a:pPr algn="ctr"/>
            <a:r>
              <a:rPr lang="ja-JP" altLang="en-US" sz="800" b="1" dirty="0">
                <a:latin typeface="Meiryo UI" panose="020B0604030504040204" pitchFamily="50" charset="-128"/>
                <a:ea typeface="Meiryo UI" panose="020B0604030504040204" pitchFamily="50" charset="-128"/>
              </a:rPr>
              <a:t>市域内</a:t>
            </a:r>
            <a:endParaRPr kumimoji="1" lang="en-US" altLang="ja-JP" sz="800" b="1" dirty="0">
              <a:latin typeface="Meiryo UI" panose="020B0604030504040204" pitchFamily="50" charset="-128"/>
              <a:ea typeface="Meiryo UI" panose="020B0604030504040204" pitchFamily="50" charset="-128"/>
            </a:endParaRPr>
          </a:p>
          <a:p>
            <a:pPr algn="ctr"/>
            <a:r>
              <a:rPr lang="en-US" altLang="ja-JP" sz="800" b="1" dirty="0" smtClean="0">
                <a:latin typeface="Meiryo UI" panose="020B0604030504040204" pitchFamily="50" charset="-128"/>
                <a:ea typeface="Meiryo UI" panose="020B0604030504040204" pitchFamily="50" charset="-128"/>
              </a:rPr>
              <a:t>55%</a:t>
            </a:r>
            <a:endParaRPr kumimoji="1" lang="ja-JP" altLang="en-US" sz="800" b="1"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1542897" y="1960219"/>
            <a:ext cx="492443" cy="338554"/>
          </a:xfrm>
          <a:prstGeom prst="rect">
            <a:avLst/>
          </a:prstGeom>
          <a:noFill/>
        </p:spPr>
        <p:txBody>
          <a:bodyPr wrap="none" rtlCol="0">
            <a:spAutoFit/>
          </a:bodyPr>
          <a:lstStyle/>
          <a:p>
            <a:pPr algn="ctr"/>
            <a:r>
              <a:rPr lang="ja-JP" altLang="en-US" sz="800" b="1" dirty="0">
                <a:latin typeface="Meiryo UI" panose="020B0604030504040204" pitchFamily="50" charset="-128"/>
                <a:ea typeface="Meiryo UI" panose="020B0604030504040204" pitchFamily="50" charset="-128"/>
              </a:rPr>
              <a:t>市域外</a:t>
            </a:r>
            <a:endParaRPr kumimoji="1" lang="en-US" altLang="ja-JP" sz="800" b="1" dirty="0">
              <a:latin typeface="Meiryo UI" panose="020B0604030504040204" pitchFamily="50" charset="-128"/>
              <a:ea typeface="Meiryo UI" panose="020B0604030504040204" pitchFamily="50" charset="-128"/>
            </a:endParaRPr>
          </a:p>
          <a:p>
            <a:pPr algn="ctr"/>
            <a:r>
              <a:rPr lang="en-US" altLang="ja-JP" sz="800" b="1" dirty="0" smtClean="0">
                <a:latin typeface="Meiryo UI" panose="020B0604030504040204" pitchFamily="50" charset="-128"/>
                <a:ea typeface="Meiryo UI" panose="020B0604030504040204" pitchFamily="50" charset="-128"/>
              </a:rPr>
              <a:t>45%</a:t>
            </a:r>
            <a:endParaRPr kumimoji="1" lang="ja-JP" altLang="en-US" sz="800" b="1" dirty="0">
              <a:latin typeface="Meiryo UI" panose="020B0604030504040204" pitchFamily="50" charset="-128"/>
              <a:ea typeface="Meiryo UI" panose="020B0604030504040204" pitchFamily="50" charset="-128"/>
            </a:endParaRPr>
          </a:p>
        </p:txBody>
      </p:sp>
      <p:sp>
        <p:nvSpPr>
          <p:cNvPr id="62" name="テキスト ボックス 61">
            <a:extLst>
              <a:ext uri="{FF2B5EF4-FFF2-40B4-BE49-F238E27FC236}">
                <a16:creationId xmlns:a16="http://schemas.microsoft.com/office/drawing/2014/main" id="{9BFDDD20-77E9-4F60-9299-C2E8AB41D8C5}"/>
              </a:ext>
            </a:extLst>
          </p:cNvPr>
          <p:cNvSpPr txBox="1"/>
          <p:nvPr/>
        </p:nvSpPr>
        <p:spPr>
          <a:xfrm>
            <a:off x="3421971" y="4083827"/>
            <a:ext cx="2709396" cy="369332"/>
          </a:xfrm>
          <a:prstGeom prst="rect">
            <a:avLst/>
          </a:prstGeom>
          <a:noFill/>
        </p:spPr>
        <p:txBody>
          <a:bodyPr wrap="none" rtlCol="0">
            <a:spAutoFit/>
          </a:bodyPr>
          <a:lstStyle/>
          <a:p>
            <a:pPr algn="ctr"/>
            <a:r>
              <a:rPr kumimoji="1" lang="ja-JP" altLang="en-US" b="1" dirty="0">
                <a:latin typeface="Meiryo UI" panose="020B0604030504040204" pitchFamily="50" charset="-128"/>
                <a:ea typeface="Meiryo UI" panose="020B0604030504040204" pitchFamily="50" charset="-128"/>
              </a:rPr>
              <a:t>新法人</a:t>
            </a:r>
            <a:r>
              <a:rPr kumimoji="1" lang="ja-JP" altLang="en-US" b="1" dirty="0" smtClean="0">
                <a:latin typeface="Meiryo UI" panose="020B0604030504040204" pitchFamily="50" charset="-128"/>
                <a:ea typeface="Meiryo UI" panose="020B0604030504040204" pitchFamily="50" charset="-128"/>
              </a:rPr>
              <a:t>の企業デ</a:t>
            </a:r>
            <a:r>
              <a:rPr kumimoji="1" lang="ja-JP" altLang="en-US" b="1" dirty="0">
                <a:latin typeface="Meiryo UI" panose="020B0604030504040204" pitchFamily="50" charset="-128"/>
                <a:ea typeface="Meiryo UI" panose="020B0604030504040204" pitchFamily="50" charset="-128"/>
              </a:rPr>
              <a:t>ータベース</a:t>
            </a:r>
          </a:p>
        </p:txBody>
      </p:sp>
      <p:sp>
        <p:nvSpPr>
          <p:cNvPr id="64" name="正方形/長方形 63"/>
          <p:cNvSpPr/>
          <p:nvPr/>
        </p:nvSpPr>
        <p:spPr>
          <a:xfrm>
            <a:off x="973557" y="2670708"/>
            <a:ext cx="1093569" cy="307777"/>
          </a:xfrm>
          <a:prstGeom prst="rect">
            <a:avLst/>
          </a:prstGeom>
        </p:spPr>
        <p:txBody>
          <a:bodyPr wrap="none">
            <a:spAutoFit/>
          </a:bodyPr>
          <a:lstStyle/>
          <a:p>
            <a:pPr algn="ctr"/>
            <a:r>
              <a:rPr lang="en-US" altLang="ja-JP" sz="1400" b="1" dirty="0" smtClean="0">
                <a:latin typeface="Meiryo UI" panose="020B0604030504040204" pitchFamily="50" charset="-128"/>
                <a:ea typeface="Meiryo UI" panose="020B0604030504040204" pitchFamily="50" charset="-128"/>
              </a:rPr>
              <a:t>【2,771</a:t>
            </a:r>
            <a:r>
              <a:rPr lang="ja-JP" altLang="en-US" sz="1400" b="1" dirty="0" smtClean="0">
                <a:latin typeface="Meiryo UI" panose="020B0604030504040204" pitchFamily="50" charset="-128"/>
                <a:ea typeface="Meiryo UI" panose="020B0604030504040204" pitchFamily="50" charset="-128"/>
              </a:rPr>
              <a:t>件</a:t>
            </a:r>
            <a:r>
              <a:rPr lang="en-US" altLang="ja-JP" sz="1400" b="1" dirty="0">
                <a:latin typeface="Meiryo UI" panose="020B0604030504040204" pitchFamily="50" charset="-128"/>
                <a:ea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endParaRPr>
          </a:p>
        </p:txBody>
      </p:sp>
      <p:sp>
        <p:nvSpPr>
          <p:cNvPr id="65" name="テキスト ボックス 64"/>
          <p:cNvSpPr txBox="1"/>
          <p:nvPr/>
        </p:nvSpPr>
        <p:spPr>
          <a:xfrm>
            <a:off x="1610987" y="1529956"/>
            <a:ext cx="683200" cy="230832"/>
          </a:xfrm>
          <a:prstGeom prst="rect">
            <a:avLst/>
          </a:prstGeom>
          <a:noFill/>
        </p:spPr>
        <p:txBody>
          <a:bodyPr wrap="none" rtlCol="0">
            <a:spAutoFit/>
          </a:bodyPr>
          <a:lstStyle/>
          <a:p>
            <a:r>
              <a:rPr kumimoji="1" lang="ja-JP" altLang="en-US" sz="900" b="1" u="sng" dirty="0">
                <a:latin typeface="Meiryo UI" panose="020B0604030504040204" pitchFamily="50" charset="-128"/>
                <a:ea typeface="Meiryo UI" panose="020B0604030504040204" pitchFamily="50" charset="-128"/>
              </a:rPr>
              <a:t>エリア分布</a:t>
            </a:r>
          </a:p>
        </p:txBody>
      </p:sp>
      <p:sp>
        <p:nvSpPr>
          <p:cNvPr id="66" name="テキスト ボックス 65"/>
          <p:cNvSpPr txBox="1"/>
          <p:nvPr/>
        </p:nvSpPr>
        <p:spPr>
          <a:xfrm>
            <a:off x="3790653" y="1885878"/>
            <a:ext cx="2199058" cy="1615827"/>
          </a:xfrm>
          <a:prstGeom prst="rect">
            <a:avLst/>
          </a:prstGeom>
          <a:noFill/>
        </p:spPr>
        <p:txBody>
          <a:bodyPr wrap="square" rtlCol="0">
            <a:spAutoFit/>
          </a:bodyPr>
          <a:lstStyle/>
          <a:p>
            <a:r>
              <a:rPr lang="ja-JP" altLang="en-US" sz="1100" b="1" u="sng" dirty="0">
                <a:latin typeface="Meiryo UI" panose="020B0604030504040204" pitchFamily="50" charset="-128"/>
                <a:ea typeface="Meiryo UI" panose="020B0604030504040204" pitchFamily="50" charset="-128"/>
              </a:rPr>
              <a:t>都市型センタ</a:t>
            </a:r>
            <a:r>
              <a:rPr lang="ja-JP" altLang="en-US" sz="1100" b="1" u="sng" dirty="0" smtClean="0">
                <a:latin typeface="Meiryo UI" panose="020B0604030504040204" pitchFamily="50" charset="-128"/>
                <a:ea typeface="Meiryo UI" panose="020B0604030504040204" pitchFamily="50" charset="-128"/>
              </a:rPr>
              <a:t>ーのユーザーデータ</a:t>
            </a:r>
            <a:endParaRPr lang="en-US" altLang="ja-JP" sz="1100" b="1" u="sng" dirty="0" smtClean="0">
              <a:latin typeface="Meiryo UI" panose="020B0604030504040204" pitchFamily="50" charset="-128"/>
              <a:ea typeface="Meiryo UI" panose="020B0604030504040204" pitchFamily="50" charset="-128"/>
            </a:endParaRPr>
          </a:p>
          <a:p>
            <a:r>
              <a:rPr lang="ja-JP" altLang="en-US" sz="1100" b="1" u="sng" dirty="0" smtClean="0">
                <a:latin typeface="Meiryo UI" panose="020B0604030504040204" pitchFamily="50" charset="-128"/>
                <a:ea typeface="Meiryo UI" panose="020B0604030504040204" pitchFamily="50" charset="-128"/>
              </a:rPr>
              <a:t>ベースシステム</a:t>
            </a:r>
            <a:r>
              <a:rPr kumimoji="1" lang="ja-JP" altLang="en-US" sz="1100" b="1" u="sng" dirty="0" smtClean="0">
                <a:latin typeface="Meiryo UI" panose="020B0604030504040204" pitchFamily="50" charset="-128"/>
                <a:ea typeface="Meiryo UI" panose="020B0604030504040204" pitchFamily="50" charset="-128"/>
              </a:rPr>
              <a:t>に統合しマーケティン</a:t>
            </a:r>
            <a:endParaRPr kumimoji="1" lang="en-US" altLang="ja-JP" sz="1100" b="1" u="sng" dirty="0" smtClean="0">
              <a:latin typeface="Meiryo UI" panose="020B0604030504040204" pitchFamily="50" charset="-128"/>
              <a:ea typeface="Meiryo UI" panose="020B0604030504040204" pitchFamily="50" charset="-128"/>
            </a:endParaRPr>
          </a:p>
          <a:p>
            <a:r>
              <a:rPr kumimoji="1" lang="ja-JP" altLang="en-US" sz="1100" b="1" u="sng" dirty="0" smtClean="0">
                <a:latin typeface="Meiryo UI" panose="020B0604030504040204" pitchFamily="50" charset="-128"/>
                <a:ea typeface="Meiryo UI" panose="020B0604030504040204" pitchFamily="50" charset="-128"/>
              </a:rPr>
              <a:t>グデータとして活用</a:t>
            </a:r>
            <a:endParaRPr kumimoji="1" lang="en-US" altLang="ja-JP" sz="1100" b="1" u="sng" dirty="0" smtClean="0">
              <a:latin typeface="Meiryo UI" panose="020B0604030504040204" pitchFamily="50" charset="-128"/>
              <a:ea typeface="Meiryo UI" panose="020B0604030504040204" pitchFamily="50" charset="-128"/>
            </a:endParaRPr>
          </a:p>
          <a:p>
            <a:endParaRPr lang="en-US" altLang="ja-JP" sz="1100" b="1" u="sng" dirty="0">
              <a:latin typeface="Meiryo UI" panose="020B0604030504040204" pitchFamily="50" charset="-128"/>
              <a:ea typeface="Meiryo UI" panose="020B0604030504040204" pitchFamily="50" charset="-128"/>
            </a:endParaRPr>
          </a:p>
          <a:p>
            <a:r>
              <a:rPr lang="ja-JP" altLang="en-US" sz="1100" b="1" u="sng" dirty="0">
                <a:latin typeface="Meiryo UI" panose="020B0604030504040204" pitchFamily="50" charset="-128"/>
                <a:ea typeface="Meiryo UI" panose="020B0604030504040204" pitchFamily="50" charset="-128"/>
              </a:rPr>
              <a:t>大阪府と大阪市が保有するユーザーデータとも連携を図り、情報発信力を強化する</a:t>
            </a:r>
            <a:endParaRPr lang="en-US" altLang="ja-JP" sz="1100" b="1" u="sng" dirty="0">
              <a:latin typeface="Meiryo UI" panose="020B0604030504040204" pitchFamily="50" charset="-128"/>
              <a:ea typeface="Meiryo UI" panose="020B0604030504040204" pitchFamily="50" charset="-128"/>
            </a:endParaRPr>
          </a:p>
          <a:p>
            <a:endParaRPr lang="en-US" altLang="ja-JP" sz="1100" b="1" u="sng" dirty="0">
              <a:latin typeface="Meiryo UI" panose="020B0604030504040204" pitchFamily="50" charset="-128"/>
              <a:ea typeface="Meiryo UI" panose="020B0604030504040204" pitchFamily="50" charset="-128"/>
            </a:endParaRPr>
          </a:p>
          <a:p>
            <a:endParaRPr kumimoji="1" lang="ja-JP" altLang="en-US" sz="1100" b="1" u="sng" dirty="0">
              <a:latin typeface="Meiryo UI" panose="020B0604030504040204" pitchFamily="50" charset="-128"/>
              <a:ea typeface="Meiryo UI" panose="020B0604030504040204" pitchFamily="50" charset="-128"/>
            </a:endParaRPr>
          </a:p>
        </p:txBody>
      </p:sp>
      <p:graphicFrame>
        <p:nvGraphicFramePr>
          <p:cNvPr id="67" name="グラフ 66"/>
          <p:cNvGraphicFramePr>
            <a:graphicFrameLocks/>
          </p:cNvGraphicFramePr>
          <p:nvPr>
            <p:extLst/>
          </p:nvPr>
        </p:nvGraphicFramePr>
        <p:xfrm>
          <a:off x="1568857" y="2978485"/>
          <a:ext cx="916929" cy="904685"/>
        </p:xfrm>
        <a:graphic>
          <a:graphicData uri="http://schemas.openxmlformats.org/drawingml/2006/chart">
            <c:chart xmlns:c="http://schemas.openxmlformats.org/drawingml/2006/chart" xmlns:r="http://schemas.openxmlformats.org/officeDocument/2006/relationships" r:id="rId4"/>
          </a:graphicData>
        </a:graphic>
      </p:graphicFrame>
      <p:sp>
        <p:nvSpPr>
          <p:cNvPr id="68" name="テキスト ボックス 67"/>
          <p:cNvSpPr txBox="1"/>
          <p:nvPr/>
        </p:nvSpPr>
        <p:spPr>
          <a:xfrm>
            <a:off x="700088" y="2925183"/>
            <a:ext cx="646331" cy="230832"/>
          </a:xfrm>
          <a:prstGeom prst="rect">
            <a:avLst/>
          </a:prstGeom>
          <a:noFill/>
        </p:spPr>
        <p:txBody>
          <a:bodyPr wrap="none" rtlCol="0">
            <a:spAutoFit/>
          </a:bodyPr>
          <a:lstStyle/>
          <a:p>
            <a:r>
              <a:rPr lang="ja-JP" altLang="en-US" sz="900" b="1" u="sng" dirty="0">
                <a:latin typeface="Meiryo UI" panose="020B0604030504040204" pitchFamily="50" charset="-128"/>
                <a:ea typeface="Meiryo UI" panose="020B0604030504040204" pitchFamily="50" charset="-128"/>
              </a:rPr>
              <a:t>産業</a:t>
            </a:r>
            <a:r>
              <a:rPr kumimoji="1" lang="ja-JP" altLang="en-US" sz="900" b="1" u="sng" dirty="0">
                <a:latin typeface="Meiryo UI" panose="020B0604030504040204" pitchFamily="50" charset="-128"/>
                <a:ea typeface="Meiryo UI" panose="020B0604030504040204" pitchFamily="50" charset="-128"/>
              </a:rPr>
              <a:t>分布</a:t>
            </a:r>
          </a:p>
        </p:txBody>
      </p:sp>
      <p:sp>
        <p:nvSpPr>
          <p:cNvPr id="69" name="テキスト ボックス 68"/>
          <p:cNvSpPr txBox="1"/>
          <p:nvPr/>
        </p:nvSpPr>
        <p:spPr>
          <a:xfrm>
            <a:off x="1965581" y="3261130"/>
            <a:ext cx="492443" cy="338554"/>
          </a:xfrm>
          <a:prstGeom prst="rect">
            <a:avLst/>
          </a:prstGeom>
          <a:noFill/>
        </p:spPr>
        <p:txBody>
          <a:bodyPr wrap="none" rtlCol="0">
            <a:spAutoFit/>
          </a:bodyPr>
          <a:lstStyle/>
          <a:p>
            <a:pPr algn="ctr"/>
            <a:r>
              <a:rPr lang="ja-JP" altLang="en-US" sz="800" b="1" dirty="0">
                <a:latin typeface="Meiryo UI" panose="020B0604030504040204" pitchFamily="50" charset="-128"/>
                <a:ea typeface="Meiryo UI" panose="020B0604030504040204" pitchFamily="50" charset="-128"/>
              </a:rPr>
              <a:t>市域内</a:t>
            </a:r>
            <a:endParaRPr kumimoji="1" lang="en-US" altLang="ja-JP" sz="800" b="1" dirty="0">
              <a:latin typeface="Meiryo UI" panose="020B0604030504040204" pitchFamily="50" charset="-128"/>
              <a:ea typeface="Meiryo UI" panose="020B0604030504040204" pitchFamily="50" charset="-128"/>
            </a:endParaRPr>
          </a:p>
          <a:p>
            <a:pPr algn="ctr"/>
            <a:r>
              <a:rPr lang="en-US" altLang="ja-JP" sz="800" b="1" dirty="0">
                <a:latin typeface="Meiryo UI" panose="020B0604030504040204" pitchFamily="50" charset="-128"/>
                <a:ea typeface="Meiryo UI" panose="020B0604030504040204" pitchFamily="50" charset="-128"/>
              </a:rPr>
              <a:t>44</a:t>
            </a:r>
            <a:r>
              <a:rPr lang="en-US" altLang="ja-JP"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70" name="テキスト ボックス 69"/>
          <p:cNvSpPr txBox="1"/>
          <p:nvPr/>
        </p:nvSpPr>
        <p:spPr>
          <a:xfrm>
            <a:off x="1534535" y="3430407"/>
            <a:ext cx="492443" cy="338554"/>
          </a:xfrm>
          <a:prstGeom prst="rect">
            <a:avLst/>
          </a:prstGeom>
          <a:noFill/>
        </p:spPr>
        <p:txBody>
          <a:bodyPr wrap="none" rtlCol="0">
            <a:spAutoFit/>
          </a:bodyPr>
          <a:lstStyle/>
          <a:p>
            <a:pPr algn="ctr"/>
            <a:r>
              <a:rPr lang="ja-JP" altLang="en-US" sz="800" b="1" dirty="0">
                <a:latin typeface="Meiryo UI" panose="020B0604030504040204" pitchFamily="50" charset="-128"/>
                <a:ea typeface="Meiryo UI" panose="020B0604030504040204" pitchFamily="50" charset="-128"/>
              </a:rPr>
              <a:t>市域外</a:t>
            </a:r>
            <a:endParaRPr kumimoji="1" lang="en-US" altLang="ja-JP" sz="800" b="1" dirty="0">
              <a:latin typeface="Meiryo UI" panose="020B0604030504040204" pitchFamily="50" charset="-128"/>
              <a:ea typeface="Meiryo UI" panose="020B0604030504040204" pitchFamily="50" charset="-128"/>
            </a:endParaRPr>
          </a:p>
          <a:p>
            <a:pPr algn="ctr"/>
            <a:r>
              <a:rPr lang="en-US" altLang="ja-JP" sz="800" b="1" dirty="0">
                <a:latin typeface="Meiryo UI" panose="020B0604030504040204" pitchFamily="50" charset="-128"/>
                <a:ea typeface="Meiryo UI" panose="020B0604030504040204" pitchFamily="50" charset="-128"/>
              </a:rPr>
              <a:t>56</a:t>
            </a:r>
            <a:r>
              <a:rPr lang="en-US" altLang="ja-JP"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graphicFrame>
        <p:nvGraphicFramePr>
          <p:cNvPr id="71" name="グラフ 70"/>
          <p:cNvGraphicFramePr>
            <a:graphicFrameLocks/>
          </p:cNvGraphicFramePr>
          <p:nvPr>
            <p:extLst/>
          </p:nvPr>
        </p:nvGraphicFramePr>
        <p:xfrm>
          <a:off x="642417" y="2958278"/>
          <a:ext cx="870315" cy="911118"/>
        </p:xfrm>
        <a:graphic>
          <a:graphicData uri="http://schemas.openxmlformats.org/drawingml/2006/chart">
            <c:chart xmlns:c="http://schemas.openxmlformats.org/drawingml/2006/chart" xmlns:r="http://schemas.openxmlformats.org/officeDocument/2006/relationships" r:id="rId5"/>
          </a:graphicData>
        </a:graphic>
      </p:graphicFrame>
      <p:sp>
        <p:nvSpPr>
          <p:cNvPr id="72" name="テキスト ボックス 71"/>
          <p:cNvSpPr txBox="1"/>
          <p:nvPr/>
        </p:nvSpPr>
        <p:spPr>
          <a:xfrm>
            <a:off x="1074280" y="3204698"/>
            <a:ext cx="492443" cy="338554"/>
          </a:xfrm>
          <a:prstGeom prst="rect">
            <a:avLst/>
          </a:prstGeom>
          <a:noFill/>
        </p:spPr>
        <p:txBody>
          <a:bodyPr wrap="none" rtlCol="0">
            <a:spAutoFit/>
          </a:bodyPr>
          <a:lstStyle/>
          <a:p>
            <a:pPr algn="ctr"/>
            <a:r>
              <a:rPr kumimoji="1" lang="ja-JP" altLang="en-US" sz="800" b="1" dirty="0">
                <a:latin typeface="Meiryo UI" panose="020B0604030504040204" pitchFamily="50" charset="-128"/>
                <a:ea typeface="Meiryo UI" panose="020B0604030504040204" pitchFamily="50" charset="-128"/>
              </a:rPr>
              <a:t>製造業</a:t>
            </a:r>
            <a:endParaRPr kumimoji="1" lang="en-US" altLang="ja-JP" sz="800" b="1" dirty="0">
              <a:latin typeface="Meiryo UI" panose="020B0604030504040204" pitchFamily="50" charset="-128"/>
              <a:ea typeface="Meiryo UI" panose="020B0604030504040204" pitchFamily="50" charset="-128"/>
            </a:endParaRPr>
          </a:p>
          <a:p>
            <a:pPr algn="ctr"/>
            <a:r>
              <a:rPr lang="en-US" altLang="ja-JP" sz="800" b="1" dirty="0" smtClean="0">
                <a:latin typeface="Meiryo UI" panose="020B0604030504040204" pitchFamily="50" charset="-128"/>
                <a:ea typeface="Meiryo UI" panose="020B0604030504040204" pitchFamily="50" charset="-128"/>
              </a:rPr>
              <a:t>38%</a:t>
            </a:r>
            <a:endParaRPr kumimoji="1" lang="ja-JP" altLang="en-US" sz="800" b="1" dirty="0">
              <a:latin typeface="Meiryo UI" panose="020B0604030504040204" pitchFamily="50" charset="-128"/>
              <a:ea typeface="Meiryo UI" panose="020B0604030504040204" pitchFamily="50" charset="-128"/>
            </a:endParaRPr>
          </a:p>
        </p:txBody>
      </p:sp>
      <p:sp>
        <p:nvSpPr>
          <p:cNvPr id="73" name="テキスト ボックス 72"/>
          <p:cNvSpPr txBox="1"/>
          <p:nvPr/>
        </p:nvSpPr>
        <p:spPr>
          <a:xfrm>
            <a:off x="463945" y="3411807"/>
            <a:ext cx="595035" cy="338554"/>
          </a:xfrm>
          <a:prstGeom prst="rect">
            <a:avLst/>
          </a:prstGeom>
          <a:noFill/>
        </p:spPr>
        <p:txBody>
          <a:bodyPr wrap="none" rtlCol="0">
            <a:spAutoFit/>
          </a:bodyPr>
          <a:lstStyle/>
          <a:p>
            <a:pPr algn="ctr"/>
            <a:r>
              <a:rPr lang="ja-JP" altLang="en-US" sz="800" b="1" dirty="0">
                <a:latin typeface="Meiryo UI" panose="020B0604030504040204" pitchFamily="50" charset="-128"/>
                <a:ea typeface="Meiryo UI" panose="020B0604030504040204" pitchFamily="50" charset="-128"/>
              </a:rPr>
              <a:t>非</a:t>
            </a:r>
            <a:r>
              <a:rPr kumimoji="1" lang="ja-JP" altLang="en-US" sz="800" b="1" dirty="0">
                <a:latin typeface="Meiryo UI" panose="020B0604030504040204" pitchFamily="50" charset="-128"/>
                <a:ea typeface="Meiryo UI" panose="020B0604030504040204" pitchFamily="50" charset="-128"/>
              </a:rPr>
              <a:t>製造業</a:t>
            </a:r>
            <a:endParaRPr kumimoji="1" lang="en-US" altLang="ja-JP" sz="800" b="1" dirty="0">
              <a:latin typeface="Meiryo UI" panose="020B0604030504040204" pitchFamily="50" charset="-128"/>
              <a:ea typeface="Meiryo UI" panose="020B0604030504040204" pitchFamily="50" charset="-128"/>
            </a:endParaRPr>
          </a:p>
          <a:p>
            <a:pPr algn="ctr"/>
            <a:r>
              <a:rPr lang="en-US" altLang="ja-JP" sz="800" b="1" dirty="0">
                <a:latin typeface="Meiryo UI" panose="020B0604030504040204" pitchFamily="50" charset="-128"/>
                <a:ea typeface="Meiryo UI" panose="020B0604030504040204" pitchFamily="50" charset="-128"/>
              </a:rPr>
              <a:t>62</a:t>
            </a:r>
            <a:r>
              <a:rPr lang="en-US" altLang="ja-JP"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75859" y="1429097"/>
            <a:ext cx="800219" cy="276999"/>
          </a:xfrm>
          <a:prstGeom prst="rect">
            <a:avLst/>
          </a:prstGeom>
          <a:noFill/>
        </p:spPr>
        <p:txBody>
          <a:bodyPr wrap="none" rtlCol="0">
            <a:spAutoFit/>
          </a:bodyPr>
          <a:lstStyle/>
          <a:p>
            <a:r>
              <a:rPr kumimoji="1" lang="ja-JP" altLang="en-US" sz="1200" b="1" dirty="0" smtClean="0">
                <a:latin typeface="Meiryo UI" panose="020B0604030504040204" pitchFamily="50" charset="-128"/>
                <a:ea typeface="Meiryo UI" panose="020B0604030504040204" pitchFamily="50" charset="-128"/>
              </a:rPr>
              <a:t>都市型Ｃ</a:t>
            </a:r>
            <a:endParaRPr kumimoji="1" lang="ja-JP" altLang="en-US" sz="1200" b="1" dirty="0">
              <a:latin typeface="Meiryo UI" panose="020B0604030504040204" pitchFamily="50" charset="-128"/>
              <a:ea typeface="Meiryo UI" panose="020B0604030504040204" pitchFamily="50" charset="-128"/>
            </a:endParaRPr>
          </a:p>
        </p:txBody>
      </p:sp>
      <p:sp>
        <p:nvSpPr>
          <p:cNvPr id="74" name="テキスト ボックス 73"/>
          <p:cNvSpPr txBox="1"/>
          <p:nvPr/>
        </p:nvSpPr>
        <p:spPr>
          <a:xfrm>
            <a:off x="35496" y="2917489"/>
            <a:ext cx="800219"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産</a:t>
            </a:r>
            <a:r>
              <a:rPr lang="ja-JP" altLang="en-US" sz="1200" b="1" dirty="0" smtClean="0">
                <a:latin typeface="Meiryo UI" panose="020B0604030504040204" pitchFamily="50" charset="-128"/>
                <a:ea typeface="Meiryo UI" panose="020B0604030504040204" pitchFamily="50" charset="-128"/>
              </a:rPr>
              <a:t>振</a:t>
            </a:r>
            <a:r>
              <a:rPr lang="ja-JP" altLang="en-US" sz="1200" b="1" dirty="0">
                <a:latin typeface="Meiryo UI" panose="020B0604030504040204" pitchFamily="50" charset="-128"/>
                <a:ea typeface="Meiryo UI" panose="020B0604030504040204" pitchFamily="50" charset="-128"/>
              </a:rPr>
              <a:t>機構</a:t>
            </a:r>
            <a:endParaRPr kumimoji="1" lang="ja-JP" altLang="en-US" sz="1200" b="1" dirty="0">
              <a:latin typeface="Meiryo UI" panose="020B0604030504040204" pitchFamily="50" charset="-128"/>
              <a:ea typeface="Meiryo UI" panose="020B0604030504040204" pitchFamily="50" charset="-128"/>
            </a:endParaRPr>
          </a:p>
        </p:txBody>
      </p:sp>
      <p:sp>
        <p:nvSpPr>
          <p:cNvPr id="75" name="円柱 74">
            <a:extLst>
              <a:ext uri="{FF2B5EF4-FFF2-40B4-BE49-F238E27FC236}">
                <a16:creationId xmlns:a16="http://schemas.microsoft.com/office/drawing/2014/main" id="{058058E0-F42E-4594-91AE-747243F9CD9E}"/>
              </a:ext>
            </a:extLst>
          </p:cNvPr>
          <p:cNvSpPr/>
          <p:nvPr/>
        </p:nvSpPr>
        <p:spPr>
          <a:xfrm>
            <a:off x="545388" y="4437430"/>
            <a:ext cx="1407199" cy="611769"/>
          </a:xfrm>
          <a:prstGeom prst="can">
            <a:avLst>
              <a:gd name="adj" fmla="val 36564"/>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100" b="1" dirty="0">
              <a:latin typeface="Meiryo UI" panose="020B0604030504040204" pitchFamily="50" charset="-128"/>
              <a:ea typeface="Meiryo UI" panose="020B0604030504040204" pitchFamily="50" charset="-128"/>
            </a:endParaRPr>
          </a:p>
        </p:txBody>
      </p:sp>
      <p:sp>
        <p:nvSpPr>
          <p:cNvPr id="17" name="正方形/長方形 16"/>
          <p:cNvSpPr/>
          <p:nvPr/>
        </p:nvSpPr>
        <p:spPr>
          <a:xfrm>
            <a:off x="328987" y="4638559"/>
            <a:ext cx="1839999" cy="430887"/>
          </a:xfrm>
          <a:prstGeom prst="rect">
            <a:avLst/>
          </a:prstGeom>
        </p:spPr>
        <p:txBody>
          <a:bodyPr wrap="square">
            <a:spAutoFit/>
          </a:bodyPr>
          <a:lstStyle/>
          <a:p>
            <a:pPr lvl="0" algn="ctr"/>
            <a:r>
              <a:rPr lang="ja-JP" altLang="en-US" sz="1100" b="1" dirty="0">
                <a:solidFill>
                  <a:prstClr val="black"/>
                </a:solidFill>
                <a:latin typeface="Meiryo UI" panose="020B0604030504040204" pitchFamily="50" charset="-128"/>
                <a:ea typeface="Meiryo UI" panose="020B0604030504040204" pitchFamily="50" charset="-128"/>
              </a:rPr>
              <a:t>製造</a:t>
            </a:r>
            <a:r>
              <a:rPr lang="ja-JP" altLang="en-US" sz="1100" b="1" dirty="0" smtClean="0">
                <a:solidFill>
                  <a:prstClr val="black"/>
                </a:solidFill>
                <a:latin typeface="Meiryo UI" panose="020B0604030504040204" pitchFamily="50" charset="-128"/>
                <a:ea typeface="Meiryo UI" panose="020B0604030504040204" pitchFamily="50" charset="-128"/>
              </a:rPr>
              <a:t>業マッチング用</a:t>
            </a:r>
            <a:endParaRPr lang="en-US" altLang="ja-JP" sz="1100" b="1" dirty="0">
              <a:solidFill>
                <a:prstClr val="black"/>
              </a:solidFill>
              <a:latin typeface="Meiryo UI" panose="020B0604030504040204" pitchFamily="50" charset="-128"/>
              <a:ea typeface="Meiryo UI" panose="020B0604030504040204" pitchFamily="50" charset="-128"/>
            </a:endParaRPr>
          </a:p>
          <a:p>
            <a:pPr lvl="0" algn="ctr"/>
            <a:r>
              <a:rPr lang="ja-JP" altLang="en-US" sz="1100" b="1" dirty="0">
                <a:solidFill>
                  <a:prstClr val="black"/>
                </a:solidFill>
                <a:latin typeface="Meiryo UI" panose="020B0604030504040204" pitchFamily="50" charset="-128"/>
                <a:ea typeface="Meiryo UI" panose="020B0604030504040204" pitchFamily="50" charset="-128"/>
              </a:rPr>
              <a:t>（企業別カル</a:t>
            </a:r>
            <a:r>
              <a:rPr lang="ja-JP" altLang="en-US" sz="1100" b="1" dirty="0" smtClean="0">
                <a:solidFill>
                  <a:prstClr val="black"/>
                </a:solidFill>
                <a:latin typeface="Meiryo UI" panose="020B0604030504040204" pitchFamily="50" charset="-128"/>
                <a:ea typeface="Meiryo UI" panose="020B0604030504040204" pitchFamily="50" charset="-128"/>
              </a:rPr>
              <a:t>テ）</a:t>
            </a:r>
            <a:endParaRPr lang="ja-JP" altLang="en-US" dirty="0"/>
          </a:p>
        </p:txBody>
      </p:sp>
      <p:sp>
        <p:nvSpPr>
          <p:cNvPr id="76" name="円柱 75">
            <a:extLst>
              <a:ext uri="{FF2B5EF4-FFF2-40B4-BE49-F238E27FC236}">
                <a16:creationId xmlns:a16="http://schemas.microsoft.com/office/drawing/2014/main" id="{058058E0-F42E-4594-91AE-747243F9CD9E}"/>
              </a:ext>
            </a:extLst>
          </p:cNvPr>
          <p:cNvSpPr/>
          <p:nvPr/>
        </p:nvSpPr>
        <p:spPr>
          <a:xfrm>
            <a:off x="535575" y="5632008"/>
            <a:ext cx="1407199" cy="611769"/>
          </a:xfrm>
          <a:prstGeom prst="can">
            <a:avLst>
              <a:gd name="adj" fmla="val 38030"/>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100" b="1" dirty="0">
              <a:latin typeface="Meiryo UI" panose="020B0604030504040204" pitchFamily="50" charset="-128"/>
              <a:ea typeface="Meiryo UI" panose="020B0604030504040204" pitchFamily="50" charset="-128"/>
            </a:endParaRPr>
          </a:p>
        </p:txBody>
      </p:sp>
      <p:sp>
        <p:nvSpPr>
          <p:cNvPr id="77" name="正方形/長方形 76"/>
          <p:cNvSpPr/>
          <p:nvPr/>
        </p:nvSpPr>
        <p:spPr>
          <a:xfrm>
            <a:off x="331784" y="5812890"/>
            <a:ext cx="1839999" cy="430887"/>
          </a:xfrm>
          <a:prstGeom prst="rect">
            <a:avLst/>
          </a:prstGeom>
        </p:spPr>
        <p:txBody>
          <a:bodyPr wrap="square">
            <a:spAutoFit/>
          </a:bodyPr>
          <a:lstStyle/>
          <a:p>
            <a:pPr lvl="0" algn="ctr"/>
            <a:r>
              <a:rPr lang="ja-JP" altLang="en-US" sz="1100" b="1" dirty="0">
                <a:solidFill>
                  <a:prstClr val="black"/>
                </a:solidFill>
                <a:latin typeface="Meiryo UI" panose="020B0604030504040204" pitchFamily="50" charset="-128"/>
                <a:ea typeface="Meiryo UI" panose="020B0604030504040204" pitchFamily="50" charset="-128"/>
              </a:rPr>
              <a:t>製造</a:t>
            </a:r>
            <a:r>
              <a:rPr lang="ja-JP" altLang="en-US" sz="1100" b="1" dirty="0" smtClean="0">
                <a:solidFill>
                  <a:prstClr val="black"/>
                </a:solidFill>
                <a:latin typeface="Meiryo UI" panose="020B0604030504040204" pitchFamily="50" charset="-128"/>
                <a:ea typeface="Meiryo UI" panose="020B0604030504040204" pitchFamily="50" charset="-128"/>
              </a:rPr>
              <a:t>業マッチング用</a:t>
            </a:r>
            <a:endParaRPr lang="en-US" altLang="ja-JP" sz="1100" b="1" dirty="0">
              <a:solidFill>
                <a:prstClr val="black"/>
              </a:solidFill>
              <a:latin typeface="Meiryo UI" panose="020B0604030504040204" pitchFamily="50" charset="-128"/>
              <a:ea typeface="Meiryo UI" panose="020B0604030504040204" pitchFamily="50" charset="-128"/>
            </a:endParaRPr>
          </a:p>
          <a:p>
            <a:pPr lvl="0" algn="ctr"/>
            <a:r>
              <a:rPr lang="ja-JP" altLang="en-US" sz="1100" b="1" dirty="0">
                <a:solidFill>
                  <a:prstClr val="black"/>
                </a:solidFill>
                <a:latin typeface="Meiryo UI" panose="020B0604030504040204" pitchFamily="50" charset="-128"/>
                <a:ea typeface="Meiryo UI" panose="020B0604030504040204" pitchFamily="50" charset="-128"/>
              </a:rPr>
              <a:t>（企業別カル</a:t>
            </a:r>
            <a:r>
              <a:rPr lang="ja-JP" altLang="en-US" sz="1100" b="1" dirty="0" smtClean="0">
                <a:solidFill>
                  <a:prstClr val="black"/>
                </a:solidFill>
                <a:latin typeface="Meiryo UI" panose="020B0604030504040204" pitchFamily="50" charset="-128"/>
                <a:ea typeface="Meiryo UI" panose="020B0604030504040204" pitchFamily="50" charset="-128"/>
              </a:rPr>
              <a:t>テ）</a:t>
            </a:r>
            <a:endParaRPr lang="ja-JP" altLang="en-US" dirty="0"/>
          </a:p>
        </p:txBody>
      </p:sp>
      <p:sp>
        <p:nvSpPr>
          <p:cNvPr id="78" name="円柱 77">
            <a:extLst>
              <a:ext uri="{FF2B5EF4-FFF2-40B4-BE49-F238E27FC236}">
                <a16:creationId xmlns:a16="http://schemas.microsoft.com/office/drawing/2014/main" id="{058058E0-F42E-4594-91AE-747243F9CD9E}"/>
              </a:ext>
            </a:extLst>
          </p:cNvPr>
          <p:cNvSpPr/>
          <p:nvPr/>
        </p:nvSpPr>
        <p:spPr>
          <a:xfrm>
            <a:off x="1465386" y="5020239"/>
            <a:ext cx="1407199" cy="611769"/>
          </a:xfrm>
          <a:prstGeom prst="can">
            <a:avLst>
              <a:gd name="adj" fmla="val 36564"/>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100" b="1" dirty="0">
              <a:latin typeface="Meiryo UI" panose="020B0604030504040204" pitchFamily="50" charset="-128"/>
              <a:ea typeface="Meiryo UI" panose="020B0604030504040204" pitchFamily="50" charset="-128"/>
            </a:endParaRPr>
          </a:p>
        </p:txBody>
      </p:sp>
      <p:sp>
        <p:nvSpPr>
          <p:cNvPr id="79" name="正方形/長方形 78"/>
          <p:cNvSpPr/>
          <p:nvPr/>
        </p:nvSpPr>
        <p:spPr>
          <a:xfrm>
            <a:off x="1232267" y="5244838"/>
            <a:ext cx="1839999" cy="430887"/>
          </a:xfrm>
          <a:prstGeom prst="rect">
            <a:avLst/>
          </a:prstGeom>
        </p:spPr>
        <p:txBody>
          <a:bodyPr wrap="square">
            <a:spAutoFit/>
          </a:bodyPr>
          <a:lstStyle/>
          <a:p>
            <a:pPr lvl="0" algn="ctr"/>
            <a:r>
              <a:rPr lang="ja-JP" altLang="en-US" sz="1100" b="1" dirty="0" smtClean="0">
                <a:solidFill>
                  <a:prstClr val="black"/>
                </a:solidFill>
                <a:latin typeface="Meiryo UI" panose="020B0604030504040204" pitchFamily="50" charset="-128"/>
                <a:ea typeface="Meiryo UI" panose="020B0604030504040204" pitchFamily="50" charset="-128"/>
              </a:rPr>
              <a:t>支援成果履歴</a:t>
            </a:r>
            <a:r>
              <a:rPr lang="ja-JP" altLang="en-US" sz="1100" b="1" dirty="0">
                <a:solidFill>
                  <a:prstClr val="black"/>
                </a:solidFill>
                <a:latin typeface="Meiryo UI" panose="020B0604030504040204" pitchFamily="50" charset="-128"/>
                <a:ea typeface="Meiryo UI" panose="020B0604030504040204" pitchFamily="50" charset="-128"/>
              </a:rPr>
              <a:t>用</a:t>
            </a:r>
            <a:endParaRPr lang="en-US" altLang="ja-JP" sz="1100" b="1" dirty="0">
              <a:solidFill>
                <a:prstClr val="black"/>
              </a:solidFill>
              <a:latin typeface="Meiryo UI" panose="020B0604030504040204" pitchFamily="50" charset="-128"/>
              <a:ea typeface="Meiryo UI" panose="020B0604030504040204" pitchFamily="50" charset="-128"/>
            </a:endParaRPr>
          </a:p>
          <a:p>
            <a:pPr lvl="0" algn="ctr"/>
            <a:r>
              <a:rPr lang="ja-JP" altLang="en-US" sz="1100" b="1" dirty="0">
                <a:solidFill>
                  <a:prstClr val="black"/>
                </a:solidFill>
                <a:latin typeface="Meiryo UI" panose="020B0604030504040204" pitchFamily="50" charset="-128"/>
                <a:ea typeface="Meiryo UI" panose="020B0604030504040204" pitchFamily="50" charset="-128"/>
              </a:rPr>
              <a:t>（企業</a:t>
            </a:r>
            <a:r>
              <a:rPr lang="ja-JP" altLang="en-US" sz="1100" b="1" dirty="0" smtClean="0">
                <a:solidFill>
                  <a:prstClr val="black"/>
                </a:solidFill>
                <a:latin typeface="Meiryo UI" panose="020B0604030504040204" pitchFamily="50" charset="-128"/>
                <a:ea typeface="Meiryo UI" panose="020B0604030504040204" pitchFamily="50" charset="-128"/>
              </a:rPr>
              <a:t>別成果）</a:t>
            </a:r>
            <a:endParaRPr lang="ja-JP" altLang="en-US" dirty="0"/>
          </a:p>
        </p:txBody>
      </p:sp>
      <p:sp>
        <p:nvSpPr>
          <p:cNvPr id="80" name="正方形/長方形 79"/>
          <p:cNvSpPr/>
          <p:nvPr/>
        </p:nvSpPr>
        <p:spPr>
          <a:xfrm>
            <a:off x="1642673" y="4997035"/>
            <a:ext cx="1066319" cy="276999"/>
          </a:xfrm>
          <a:prstGeom prst="rect">
            <a:avLst/>
          </a:prstGeom>
        </p:spPr>
        <p:txBody>
          <a:bodyPr wrap="none">
            <a:spAutoFit/>
          </a:bodyPr>
          <a:lstStyle/>
          <a:p>
            <a:pPr algn="ctr"/>
            <a:r>
              <a:rPr lang="en-US" altLang="ja-JP" sz="1200" b="1" dirty="0" smtClean="0">
                <a:latin typeface="Meiryo UI" panose="020B0604030504040204" pitchFamily="50" charset="-128"/>
                <a:ea typeface="Meiryo UI" panose="020B0604030504040204" pitchFamily="50" charset="-128"/>
              </a:rPr>
              <a:t>【13,519</a:t>
            </a:r>
            <a:r>
              <a:rPr lang="ja-JP" altLang="en-US" sz="1200" b="1" dirty="0">
                <a:latin typeface="Meiryo UI" panose="020B0604030504040204" pitchFamily="50" charset="-128"/>
                <a:ea typeface="Meiryo UI" panose="020B0604030504040204" pitchFamily="50" charset="-128"/>
              </a:rPr>
              <a:t>社</a:t>
            </a:r>
            <a:r>
              <a:rPr lang="en-US" altLang="ja-JP" sz="1200" b="1" dirty="0" smtClean="0">
                <a:latin typeface="Meiryo UI" panose="020B0604030504040204" pitchFamily="50" charset="-128"/>
                <a:ea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endParaRPr>
          </a:p>
        </p:txBody>
      </p:sp>
      <p:sp>
        <p:nvSpPr>
          <p:cNvPr id="81" name="円柱 80">
            <a:extLst>
              <a:ext uri="{FF2B5EF4-FFF2-40B4-BE49-F238E27FC236}">
                <a16:creationId xmlns:a16="http://schemas.microsoft.com/office/drawing/2014/main" id="{058058E0-F42E-4594-91AE-747243F9CD9E}"/>
              </a:ext>
            </a:extLst>
          </p:cNvPr>
          <p:cNvSpPr/>
          <p:nvPr/>
        </p:nvSpPr>
        <p:spPr>
          <a:xfrm>
            <a:off x="1443996" y="6226871"/>
            <a:ext cx="1407199" cy="611769"/>
          </a:xfrm>
          <a:prstGeom prst="can">
            <a:avLst>
              <a:gd name="adj" fmla="val 38030"/>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100" b="1" dirty="0">
              <a:latin typeface="Meiryo UI" panose="020B0604030504040204" pitchFamily="50" charset="-128"/>
              <a:ea typeface="Meiryo UI" panose="020B0604030504040204" pitchFamily="50" charset="-128"/>
            </a:endParaRPr>
          </a:p>
        </p:txBody>
      </p:sp>
      <p:sp>
        <p:nvSpPr>
          <p:cNvPr id="82" name="テキスト ボックス 81"/>
          <p:cNvSpPr txBox="1"/>
          <p:nvPr/>
        </p:nvSpPr>
        <p:spPr>
          <a:xfrm>
            <a:off x="3790652" y="5032493"/>
            <a:ext cx="2109873" cy="1723549"/>
          </a:xfrm>
          <a:prstGeom prst="rect">
            <a:avLst/>
          </a:prstGeom>
          <a:noFill/>
        </p:spPr>
        <p:txBody>
          <a:bodyPr wrap="none" rtlCol="0">
            <a:spAutoFit/>
          </a:bodyPr>
          <a:lstStyle/>
          <a:p>
            <a:r>
              <a:rPr lang="ja-JP" altLang="en-US" sz="1100" b="1" u="sng" dirty="0" smtClean="0">
                <a:latin typeface="Meiryo UI" panose="020B0604030504040204" pitchFamily="50" charset="-128"/>
                <a:ea typeface="Meiryo UI" panose="020B0604030504040204" pitchFamily="50" charset="-128"/>
              </a:rPr>
              <a:t>各支援プログラムに応じて必要な</a:t>
            </a:r>
            <a:endParaRPr lang="en-US" altLang="ja-JP" sz="1100" b="1" u="sng" dirty="0" smtClean="0">
              <a:latin typeface="Meiryo UI" panose="020B0604030504040204" pitchFamily="50" charset="-128"/>
              <a:ea typeface="Meiryo UI" panose="020B0604030504040204" pitchFamily="50" charset="-128"/>
            </a:endParaRPr>
          </a:p>
          <a:p>
            <a:r>
              <a:rPr lang="ja-JP" altLang="en-US" sz="1100" b="1" u="sng" dirty="0" smtClean="0">
                <a:latin typeface="Meiryo UI" panose="020B0604030504040204" pitchFamily="50" charset="-128"/>
                <a:ea typeface="Meiryo UI" panose="020B0604030504040204" pitchFamily="50" charset="-128"/>
              </a:rPr>
              <a:t>企業データベースはそれぞれ使用</a:t>
            </a:r>
            <a:endParaRPr lang="en-US" altLang="ja-JP" sz="1100" b="1" u="sng" dirty="0" smtClean="0">
              <a:latin typeface="Meiryo UI" panose="020B0604030504040204" pitchFamily="50" charset="-128"/>
              <a:ea typeface="Meiryo UI" panose="020B0604030504040204" pitchFamily="50" charset="-128"/>
            </a:endParaRPr>
          </a:p>
          <a:p>
            <a:r>
              <a:rPr lang="ja-JP" altLang="en-US" sz="900" b="1" u="sng" dirty="0" smtClean="0">
                <a:latin typeface="Meiryo UI" panose="020B0604030504040204" pitchFamily="50" charset="-128"/>
                <a:ea typeface="Meiryo UI" panose="020B0604030504040204" pitchFamily="50" charset="-128"/>
              </a:rPr>
              <a:t>（保有情報はプログラムに応じて対応）</a:t>
            </a:r>
            <a:endParaRPr lang="en-US" altLang="ja-JP" sz="900" b="1" u="sng" dirty="0" smtClean="0">
              <a:latin typeface="Meiryo UI" panose="020B0604030504040204" pitchFamily="50" charset="-128"/>
              <a:ea typeface="Meiryo UI" panose="020B0604030504040204" pitchFamily="50" charset="-128"/>
            </a:endParaRPr>
          </a:p>
          <a:p>
            <a:endParaRPr lang="en-US" altLang="ja-JP" sz="900" b="1" u="sng" dirty="0" smtClean="0">
              <a:latin typeface="Meiryo UI" panose="020B0604030504040204" pitchFamily="50" charset="-128"/>
              <a:ea typeface="Meiryo UI" panose="020B0604030504040204" pitchFamily="50" charset="-128"/>
            </a:endParaRPr>
          </a:p>
          <a:p>
            <a:r>
              <a:rPr lang="ja-JP" altLang="en-US" sz="1100" b="1" u="sng" dirty="0">
                <a:latin typeface="Meiryo UI" panose="020B0604030504040204" pitchFamily="50" charset="-128"/>
                <a:ea typeface="Meiryo UI" panose="020B0604030504040204" pitchFamily="50" charset="-128"/>
              </a:rPr>
              <a:t>利</a:t>
            </a:r>
            <a:r>
              <a:rPr lang="ja-JP" altLang="en-US" sz="1100" b="1" u="sng" dirty="0" smtClean="0">
                <a:latin typeface="Meiryo UI" panose="020B0604030504040204" pitchFamily="50" charset="-128"/>
                <a:ea typeface="Meiryo UI" panose="020B0604030504040204" pitchFamily="50" charset="-128"/>
              </a:rPr>
              <a:t>用</a:t>
            </a:r>
            <a:r>
              <a:rPr lang="ja-JP" altLang="en-US" sz="1100" b="1" u="sng" dirty="0">
                <a:latin typeface="Meiryo UI" panose="020B0604030504040204" pitchFamily="50" charset="-128"/>
                <a:ea typeface="Meiryo UI" panose="020B0604030504040204" pitchFamily="50" charset="-128"/>
              </a:rPr>
              <a:t>履</a:t>
            </a:r>
            <a:r>
              <a:rPr lang="ja-JP" altLang="en-US" sz="1100" b="1" u="sng" dirty="0" smtClean="0">
                <a:latin typeface="Meiryo UI" panose="020B0604030504040204" pitchFamily="50" charset="-128"/>
                <a:ea typeface="Meiryo UI" panose="020B0604030504040204" pitchFamily="50" charset="-128"/>
              </a:rPr>
              <a:t>歴や地域別企業捕捉率を</a:t>
            </a:r>
            <a:endParaRPr lang="en-US" altLang="ja-JP" sz="1100" b="1" u="sng" dirty="0" smtClean="0">
              <a:latin typeface="Meiryo UI" panose="020B0604030504040204" pitchFamily="50" charset="-128"/>
              <a:ea typeface="Meiryo UI" panose="020B0604030504040204" pitchFamily="50" charset="-128"/>
            </a:endParaRPr>
          </a:p>
          <a:p>
            <a:r>
              <a:rPr lang="ja-JP" altLang="en-US" sz="1100" b="1" u="sng" dirty="0">
                <a:latin typeface="Meiryo UI" panose="020B0604030504040204" pitchFamily="50" charset="-128"/>
                <a:ea typeface="Meiryo UI" panose="020B0604030504040204" pitchFamily="50" charset="-128"/>
              </a:rPr>
              <a:t>把</a:t>
            </a:r>
            <a:r>
              <a:rPr lang="ja-JP" altLang="en-US" sz="1100" b="1" u="sng" dirty="0" smtClean="0">
                <a:latin typeface="Meiryo UI" panose="020B0604030504040204" pitchFamily="50" charset="-128"/>
                <a:ea typeface="Meiryo UI" panose="020B0604030504040204" pitchFamily="50" charset="-128"/>
              </a:rPr>
              <a:t>握</a:t>
            </a:r>
            <a:r>
              <a:rPr lang="ja-JP" altLang="en-US" sz="1100" b="1" u="sng" dirty="0">
                <a:latin typeface="Meiryo UI" panose="020B0604030504040204" pitchFamily="50" charset="-128"/>
                <a:ea typeface="Meiryo UI" panose="020B0604030504040204" pitchFamily="50" charset="-128"/>
              </a:rPr>
              <a:t>するた</a:t>
            </a:r>
            <a:r>
              <a:rPr lang="ja-JP" altLang="en-US" sz="1100" b="1" u="sng" dirty="0" smtClean="0">
                <a:latin typeface="Meiryo UI" panose="020B0604030504040204" pitchFamily="50" charset="-128"/>
                <a:ea typeface="Meiryo UI" panose="020B0604030504040204" pitchFamily="50" charset="-128"/>
              </a:rPr>
              <a:t>め都市型センターの</a:t>
            </a:r>
            <a:endParaRPr lang="en-US" altLang="ja-JP" sz="1100" b="1" u="sng" dirty="0" smtClean="0">
              <a:latin typeface="Meiryo UI" panose="020B0604030504040204" pitchFamily="50" charset="-128"/>
              <a:ea typeface="Meiryo UI" panose="020B0604030504040204" pitchFamily="50" charset="-128"/>
            </a:endParaRPr>
          </a:p>
          <a:p>
            <a:r>
              <a:rPr lang="ja-JP" altLang="en-US" sz="1100" b="1" u="sng" dirty="0" smtClean="0">
                <a:latin typeface="Meiryo UI" panose="020B0604030504040204" pitchFamily="50" charset="-128"/>
                <a:ea typeface="Meiryo UI" panose="020B0604030504040204" pitchFamily="50" charset="-128"/>
              </a:rPr>
              <a:t>企業データベースシステムに統合</a:t>
            </a:r>
            <a:endParaRPr lang="en-US" altLang="ja-JP" sz="1100" b="1" u="sng" dirty="0" smtClean="0">
              <a:latin typeface="Meiryo UI" panose="020B0604030504040204" pitchFamily="50" charset="-128"/>
              <a:ea typeface="Meiryo UI" panose="020B0604030504040204" pitchFamily="50" charset="-128"/>
            </a:endParaRPr>
          </a:p>
          <a:p>
            <a:endParaRPr lang="en-US" altLang="ja-JP" sz="1100" b="1" u="sng" dirty="0" smtClean="0">
              <a:latin typeface="Meiryo UI" panose="020B0604030504040204" pitchFamily="50" charset="-128"/>
              <a:ea typeface="Meiryo UI" panose="020B0604030504040204" pitchFamily="50" charset="-128"/>
            </a:endParaRPr>
          </a:p>
          <a:p>
            <a:endParaRPr lang="en-US" altLang="ja-JP" sz="1100" b="1" u="sng" dirty="0" smtClean="0">
              <a:latin typeface="Meiryo UI" panose="020B0604030504040204" pitchFamily="50" charset="-128"/>
              <a:ea typeface="Meiryo UI" panose="020B0604030504040204" pitchFamily="50" charset="-128"/>
            </a:endParaRPr>
          </a:p>
          <a:p>
            <a:endParaRPr kumimoji="1" lang="ja-JP" altLang="en-US" sz="1100" b="1" u="sng" dirty="0">
              <a:latin typeface="Meiryo UI" panose="020B0604030504040204" pitchFamily="50" charset="-128"/>
              <a:ea typeface="Meiryo UI" panose="020B0604030504040204" pitchFamily="50" charset="-128"/>
            </a:endParaRPr>
          </a:p>
        </p:txBody>
      </p:sp>
      <p:sp>
        <p:nvSpPr>
          <p:cNvPr id="83" name="円柱 82">
            <a:extLst>
              <a:ext uri="{FF2B5EF4-FFF2-40B4-BE49-F238E27FC236}">
                <a16:creationId xmlns:a16="http://schemas.microsoft.com/office/drawing/2014/main" id="{058058E0-F42E-4594-91AE-747243F9CD9E}"/>
              </a:ext>
            </a:extLst>
          </p:cNvPr>
          <p:cNvSpPr/>
          <p:nvPr/>
        </p:nvSpPr>
        <p:spPr>
          <a:xfrm>
            <a:off x="2466691" y="3366842"/>
            <a:ext cx="905932" cy="634508"/>
          </a:xfrm>
          <a:prstGeom prst="can">
            <a:avLst>
              <a:gd name="adj" fmla="val 38030"/>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100" b="1" dirty="0">
              <a:latin typeface="Meiryo UI" panose="020B0604030504040204" pitchFamily="50" charset="-128"/>
              <a:ea typeface="Meiryo UI" panose="020B0604030504040204" pitchFamily="50" charset="-128"/>
            </a:endParaRPr>
          </a:p>
        </p:txBody>
      </p:sp>
      <p:sp>
        <p:nvSpPr>
          <p:cNvPr id="84" name="円柱 83">
            <a:extLst>
              <a:ext uri="{FF2B5EF4-FFF2-40B4-BE49-F238E27FC236}">
                <a16:creationId xmlns:a16="http://schemas.microsoft.com/office/drawing/2014/main" id="{058058E0-F42E-4594-91AE-747243F9CD9E}"/>
              </a:ext>
            </a:extLst>
          </p:cNvPr>
          <p:cNvSpPr/>
          <p:nvPr/>
        </p:nvSpPr>
        <p:spPr>
          <a:xfrm>
            <a:off x="2502328" y="1137438"/>
            <a:ext cx="905932" cy="634508"/>
          </a:xfrm>
          <a:prstGeom prst="can">
            <a:avLst>
              <a:gd name="adj" fmla="val 38030"/>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100" b="1" dirty="0">
              <a:latin typeface="Meiryo UI" panose="020B0604030504040204" pitchFamily="50" charset="-128"/>
              <a:ea typeface="Meiryo UI" panose="020B0604030504040204" pitchFamily="50" charset="-128"/>
            </a:endParaRPr>
          </a:p>
        </p:txBody>
      </p:sp>
      <p:sp>
        <p:nvSpPr>
          <p:cNvPr id="85" name="矢印: 右 15">
            <a:extLst>
              <a:ext uri="{FF2B5EF4-FFF2-40B4-BE49-F238E27FC236}">
                <a16:creationId xmlns:a16="http://schemas.microsoft.com/office/drawing/2014/main" id="{02BB3203-AB79-43D0-A64D-1A84A25BA881}"/>
              </a:ext>
            </a:extLst>
          </p:cNvPr>
          <p:cNvSpPr/>
          <p:nvPr/>
        </p:nvSpPr>
        <p:spPr>
          <a:xfrm rot="1169500">
            <a:off x="3373509" y="1534401"/>
            <a:ext cx="437837" cy="447764"/>
          </a:xfrm>
          <a:prstGeom prst="rightArrow">
            <a:avLst>
              <a:gd name="adj1" fmla="val 50000"/>
              <a:gd name="adj2" fmla="val 3551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矢印: 右 15">
            <a:extLst>
              <a:ext uri="{FF2B5EF4-FFF2-40B4-BE49-F238E27FC236}">
                <a16:creationId xmlns:a16="http://schemas.microsoft.com/office/drawing/2014/main" id="{02BB3203-AB79-43D0-A64D-1A84A25BA881}"/>
              </a:ext>
            </a:extLst>
          </p:cNvPr>
          <p:cNvSpPr/>
          <p:nvPr/>
        </p:nvSpPr>
        <p:spPr>
          <a:xfrm rot="20692034">
            <a:off x="3398378" y="3283210"/>
            <a:ext cx="437837" cy="447764"/>
          </a:xfrm>
          <a:prstGeom prst="rightArrow">
            <a:avLst>
              <a:gd name="adj1" fmla="val 50000"/>
              <a:gd name="adj2" fmla="val 3551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テキスト ボックス 86"/>
          <p:cNvSpPr txBox="1"/>
          <p:nvPr/>
        </p:nvSpPr>
        <p:spPr>
          <a:xfrm>
            <a:off x="2596490" y="1436939"/>
            <a:ext cx="646331" cy="276999"/>
          </a:xfrm>
          <a:prstGeom prst="rect">
            <a:avLst/>
          </a:prstGeom>
          <a:noFill/>
        </p:spPr>
        <p:txBody>
          <a:bodyPr wrap="none" rtlCol="0">
            <a:spAutoFit/>
          </a:bodyPr>
          <a:lstStyle/>
          <a:p>
            <a:r>
              <a:rPr lang="ja-JP" altLang="en-US" sz="1200" b="1" dirty="0" smtClean="0">
                <a:latin typeface="Meiryo UI" panose="020B0604030504040204" pitchFamily="50" charset="-128"/>
                <a:ea typeface="Meiryo UI" panose="020B0604030504040204" pitchFamily="50" charset="-128"/>
              </a:rPr>
              <a:t>市保有</a:t>
            </a:r>
            <a:endParaRPr kumimoji="1" lang="ja-JP" altLang="en-US" sz="1200" b="1" dirty="0">
              <a:latin typeface="Meiryo UI" panose="020B0604030504040204" pitchFamily="50" charset="-128"/>
              <a:ea typeface="Meiryo UI" panose="020B0604030504040204" pitchFamily="50" charset="-128"/>
            </a:endParaRPr>
          </a:p>
        </p:txBody>
      </p:sp>
      <p:sp>
        <p:nvSpPr>
          <p:cNvPr id="88" name="テキスト ボックス 87"/>
          <p:cNvSpPr txBox="1"/>
          <p:nvPr/>
        </p:nvSpPr>
        <p:spPr>
          <a:xfrm>
            <a:off x="2596491" y="3652940"/>
            <a:ext cx="646331" cy="276999"/>
          </a:xfrm>
          <a:prstGeom prst="rect">
            <a:avLst/>
          </a:prstGeom>
          <a:noFill/>
        </p:spPr>
        <p:txBody>
          <a:bodyPr wrap="none" rtlCol="0">
            <a:spAutoFit/>
          </a:bodyPr>
          <a:lstStyle/>
          <a:p>
            <a:r>
              <a:rPr lang="ja-JP" altLang="en-US" sz="1200" b="1" dirty="0" smtClean="0">
                <a:latin typeface="Meiryo UI" panose="020B0604030504040204" pitchFamily="50" charset="-128"/>
                <a:ea typeface="Meiryo UI" panose="020B0604030504040204" pitchFamily="50" charset="-128"/>
              </a:rPr>
              <a:t>府保有</a:t>
            </a:r>
            <a:endParaRPr kumimoji="1" lang="ja-JP" altLang="en-US" sz="1200" b="1" dirty="0">
              <a:latin typeface="Meiryo UI" panose="020B0604030504040204" pitchFamily="50" charset="-128"/>
              <a:ea typeface="Meiryo UI" panose="020B0604030504040204" pitchFamily="50" charset="-128"/>
            </a:endParaRPr>
          </a:p>
        </p:txBody>
      </p:sp>
      <p:sp>
        <p:nvSpPr>
          <p:cNvPr id="89" name="正方形/長方形 88"/>
          <p:cNvSpPr/>
          <p:nvPr/>
        </p:nvSpPr>
        <p:spPr>
          <a:xfrm>
            <a:off x="788430" y="4402868"/>
            <a:ext cx="962123" cy="276999"/>
          </a:xfrm>
          <a:prstGeom prst="rect">
            <a:avLst/>
          </a:prstGeom>
        </p:spPr>
        <p:txBody>
          <a:bodyPr wrap="none">
            <a:spAutoFit/>
          </a:bodyPr>
          <a:lstStyle/>
          <a:p>
            <a:pPr algn="ctr"/>
            <a:r>
              <a:rPr lang="en-US" altLang="ja-JP" sz="1200" b="1" dirty="0" smtClean="0">
                <a:latin typeface="Meiryo UI" panose="020B0604030504040204" pitchFamily="50" charset="-128"/>
                <a:ea typeface="Meiryo UI" panose="020B0604030504040204" pitchFamily="50" charset="-128"/>
              </a:rPr>
              <a:t>【5,898</a:t>
            </a:r>
            <a:r>
              <a:rPr lang="ja-JP" altLang="en-US" sz="1200" b="1" dirty="0" smtClean="0">
                <a:latin typeface="Meiryo UI" panose="020B0604030504040204" pitchFamily="50" charset="-128"/>
                <a:ea typeface="Meiryo UI" panose="020B0604030504040204" pitchFamily="50" charset="-128"/>
              </a:rPr>
              <a:t>社</a:t>
            </a:r>
            <a:r>
              <a:rPr lang="en-US" altLang="ja-JP" sz="1200" b="1" dirty="0" smtClean="0">
                <a:latin typeface="Meiryo UI" panose="020B0604030504040204" pitchFamily="50" charset="-128"/>
                <a:ea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endParaRPr>
          </a:p>
        </p:txBody>
      </p:sp>
      <p:sp>
        <p:nvSpPr>
          <p:cNvPr id="90" name="正方形/長方形 89"/>
          <p:cNvSpPr/>
          <p:nvPr/>
        </p:nvSpPr>
        <p:spPr>
          <a:xfrm>
            <a:off x="953846" y="6451613"/>
            <a:ext cx="2396839" cy="400110"/>
          </a:xfrm>
          <a:prstGeom prst="rect">
            <a:avLst/>
          </a:prstGeom>
        </p:spPr>
        <p:txBody>
          <a:bodyPr wrap="square">
            <a:spAutoFit/>
          </a:bodyPr>
          <a:lstStyle/>
          <a:p>
            <a:pPr lvl="0" algn="ctr"/>
            <a:r>
              <a:rPr lang="ja-JP" altLang="en-US" sz="1100" b="1" dirty="0" smtClean="0">
                <a:solidFill>
                  <a:prstClr val="black"/>
                </a:solidFill>
                <a:latin typeface="Meiryo UI" panose="020B0604030504040204" pitchFamily="50" charset="-128"/>
                <a:ea typeface="Meiryo UI" panose="020B0604030504040204" pitchFamily="50" charset="-128"/>
              </a:rPr>
              <a:t>支援履歴用</a:t>
            </a:r>
            <a:endParaRPr lang="en-US" altLang="ja-JP" sz="1100" b="1" dirty="0" smtClean="0">
              <a:solidFill>
                <a:prstClr val="black"/>
              </a:solidFill>
              <a:latin typeface="Meiryo UI" panose="020B0604030504040204" pitchFamily="50" charset="-128"/>
              <a:ea typeface="Meiryo UI" panose="020B0604030504040204" pitchFamily="50" charset="-128"/>
            </a:endParaRPr>
          </a:p>
          <a:p>
            <a:pPr lvl="0" algn="ctr"/>
            <a:r>
              <a:rPr lang="ja-JP" altLang="en-US" sz="900" b="1" dirty="0" smtClean="0">
                <a:solidFill>
                  <a:prstClr val="black"/>
                </a:solidFill>
                <a:latin typeface="Meiryo UI" panose="020B0604030504040204" pitchFamily="50" charset="-128"/>
                <a:ea typeface="Meiryo UI" panose="020B0604030504040204" pitchFamily="50" charset="-128"/>
              </a:rPr>
              <a:t>（</a:t>
            </a:r>
            <a:r>
              <a:rPr lang="en-US" altLang="ja-JP" sz="900" b="1" dirty="0" smtClean="0">
                <a:solidFill>
                  <a:prstClr val="black"/>
                </a:solidFill>
                <a:latin typeface="Meiryo UI" panose="020B0604030504040204" pitchFamily="50" charset="-128"/>
                <a:ea typeface="Meiryo UI" panose="020B0604030504040204" pitchFamily="50" charset="-128"/>
              </a:rPr>
              <a:t>ex.</a:t>
            </a:r>
            <a:r>
              <a:rPr lang="ja-JP" altLang="en-US" sz="900" b="1" dirty="0">
                <a:solidFill>
                  <a:prstClr val="black"/>
                </a:solidFill>
                <a:latin typeface="Meiryo UI" panose="020B0604030504040204" pitchFamily="50" charset="-128"/>
                <a:ea typeface="Meiryo UI" panose="020B0604030504040204" pitchFamily="50" charset="-128"/>
              </a:rPr>
              <a:t>よろ</a:t>
            </a:r>
            <a:r>
              <a:rPr lang="ja-JP" altLang="en-US" sz="900" b="1" dirty="0" smtClean="0">
                <a:solidFill>
                  <a:prstClr val="black"/>
                </a:solidFill>
                <a:latin typeface="Meiryo UI" panose="020B0604030504040204" pitchFamily="50" charset="-128"/>
                <a:ea typeface="Meiryo UI" panose="020B0604030504040204" pitchFamily="50" charset="-128"/>
              </a:rPr>
              <a:t>ず・事業承継、設備貸与等）</a:t>
            </a:r>
            <a:endParaRPr lang="ja-JP" altLang="en-US" sz="900" dirty="0"/>
          </a:p>
        </p:txBody>
      </p:sp>
      <p:sp>
        <p:nvSpPr>
          <p:cNvPr id="91" name="テキスト ボックス 90"/>
          <p:cNvSpPr txBox="1"/>
          <p:nvPr/>
        </p:nvSpPr>
        <p:spPr>
          <a:xfrm>
            <a:off x="178829" y="5069446"/>
            <a:ext cx="800219" cy="276999"/>
          </a:xfrm>
          <a:prstGeom prst="rect">
            <a:avLst/>
          </a:prstGeom>
          <a:noFill/>
        </p:spPr>
        <p:txBody>
          <a:bodyPr wrap="none" rtlCol="0">
            <a:spAutoFit/>
          </a:bodyPr>
          <a:lstStyle/>
          <a:p>
            <a:r>
              <a:rPr kumimoji="1" lang="ja-JP" altLang="en-US" sz="1200" b="1" dirty="0" smtClean="0">
                <a:latin typeface="Meiryo UI" panose="020B0604030504040204" pitchFamily="50" charset="-128"/>
                <a:ea typeface="Meiryo UI" panose="020B0604030504040204" pitchFamily="50" charset="-128"/>
              </a:rPr>
              <a:t>都市型Ｃ</a:t>
            </a:r>
            <a:endParaRPr kumimoji="1" lang="ja-JP" altLang="en-US" sz="1200" b="1" dirty="0">
              <a:latin typeface="Meiryo UI" panose="020B0604030504040204" pitchFamily="50" charset="-128"/>
              <a:ea typeface="Meiryo UI" panose="020B0604030504040204" pitchFamily="50" charset="-128"/>
            </a:endParaRPr>
          </a:p>
        </p:txBody>
      </p:sp>
      <p:sp>
        <p:nvSpPr>
          <p:cNvPr id="92" name="テキスト ボックス 91"/>
          <p:cNvSpPr txBox="1"/>
          <p:nvPr/>
        </p:nvSpPr>
        <p:spPr>
          <a:xfrm>
            <a:off x="178830" y="6269897"/>
            <a:ext cx="800219"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産</a:t>
            </a:r>
            <a:r>
              <a:rPr lang="ja-JP" altLang="en-US" sz="1200" b="1" dirty="0" smtClean="0">
                <a:latin typeface="Meiryo UI" panose="020B0604030504040204" pitchFamily="50" charset="-128"/>
                <a:ea typeface="Meiryo UI" panose="020B0604030504040204" pitchFamily="50" charset="-128"/>
              </a:rPr>
              <a:t>振</a:t>
            </a:r>
            <a:r>
              <a:rPr lang="ja-JP" altLang="en-US" sz="1200" b="1" dirty="0">
                <a:latin typeface="Meiryo UI" panose="020B0604030504040204" pitchFamily="50" charset="-128"/>
                <a:ea typeface="Meiryo UI" panose="020B0604030504040204" pitchFamily="50" charset="-128"/>
              </a:rPr>
              <a:t>機構</a:t>
            </a:r>
            <a:endParaRPr kumimoji="1" lang="ja-JP" altLang="en-US"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58026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5832" y="6356351"/>
            <a:ext cx="2057400" cy="365125"/>
          </a:xfrm>
        </p:spPr>
        <p:txBody>
          <a:bodyPr/>
          <a:lstStyle/>
          <a:p>
            <a:fld id="{5242FE4B-FE65-4246-A1F4-B3D4680A4CEF}" type="slidenum">
              <a:rPr kumimoji="1" lang="ja-JP" altLang="en-US" smtClean="0"/>
              <a:t>37</a:t>
            </a:fld>
            <a:endParaRPr kumimoji="1" lang="ja-JP" altLang="en-US"/>
          </a:p>
        </p:txBody>
      </p:sp>
      <p:sp>
        <p:nvSpPr>
          <p:cNvPr id="5" name="正方形/長方形 4"/>
          <p:cNvSpPr/>
          <p:nvPr/>
        </p:nvSpPr>
        <p:spPr>
          <a:xfrm>
            <a:off x="1183713" y="2265043"/>
            <a:ext cx="7237879" cy="1077218"/>
          </a:xfrm>
          <a:prstGeom prst="rect">
            <a:avLst/>
          </a:prstGeom>
        </p:spPr>
        <p:txBody>
          <a:bodyPr wrap="none">
            <a:spAutoFit/>
          </a:bodyPr>
          <a:lstStyle/>
          <a:p>
            <a:r>
              <a:rPr lang="ja-JP" altLang="en-US" sz="3200" b="1" dirty="0">
                <a:latin typeface="Meiryo UI" panose="020B0604030504040204" pitchFamily="50" charset="-128"/>
                <a:ea typeface="Meiryo UI" panose="020B0604030504040204" pitchFamily="50" charset="-128"/>
              </a:rPr>
              <a:t>第５章　新法人の組織体制と</a:t>
            </a:r>
            <a:r>
              <a:rPr lang="ja-JP" altLang="en-US" sz="3200" b="1" dirty="0" smtClean="0">
                <a:latin typeface="Meiryo UI" panose="020B0604030504040204" pitchFamily="50" charset="-128"/>
                <a:ea typeface="Meiryo UI" panose="020B0604030504040204" pitchFamily="50" charset="-128"/>
              </a:rPr>
              <a:t>スケジュール</a:t>
            </a:r>
            <a:endParaRPr lang="en-US" altLang="ja-JP" sz="3200" b="1" dirty="0" smtClean="0">
              <a:latin typeface="Meiryo UI" panose="020B0604030504040204" pitchFamily="50" charset="-128"/>
              <a:ea typeface="Meiryo UI" panose="020B0604030504040204" pitchFamily="50" charset="-128"/>
            </a:endParaRPr>
          </a:p>
          <a:p>
            <a:pPr algn="r"/>
            <a:r>
              <a:rPr lang="ja-JP" altLang="en-US" sz="3200" b="1" dirty="0" smtClean="0">
                <a:latin typeface="Meiryo UI" panose="020B0604030504040204" pitchFamily="50" charset="-128"/>
                <a:ea typeface="Meiryo UI" panose="020B0604030504040204" pitchFamily="50" charset="-128"/>
              </a:rPr>
              <a:t>（</a:t>
            </a:r>
            <a:r>
              <a:rPr lang="ja-JP" altLang="en-US" sz="3200" b="1" dirty="0">
                <a:latin typeface="Meiryo UI" panose="020B0604030504040204" pitchFamily="50" charset="-128"/>
                <a:ea typeface="Meiryo UI" panose="020B0604030504040204" pitchFamily="50" charset="-128"/>
              </a:rPr>
              <a:t>ステップ）</a:t>
            </a:r>
          </a:p>
        </p:txBody>
      </p:sp>
    </p:spTree>
    <p:extLst>
      <p:ext uri="{BB962C8B-B14F-4D97-AF65-F5344CB8AC3E}">
        <p14:creationId xmlns:p14="http://schemas.microsoft.com/office/powerpoint/2010/main" val="242483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円: 塗りつぶしなし 21">
            <a:extLst>
              <a:ext uri="{FF2B5EF4-FFF2-40B4-BE49-F238E27FC236}">
                <a16:creationId xmlns:a16="http://schemas.microsoft.com/office/drawing/2014/main" id="{3B6B74C6-25DC-436F-9BAE-1522DCD9229A}"/>
              </a:ext>
            </a:extLst>
          </p:cNvPr>
          <p:cNvSpPr/>
          <p:nvPr/>
        </p:nvSpPr>
        <p:spPr>
          <a:xfrm>
            <a:off x="5232297" y="892392"/>
            <a:ext cx="2541942" cy="5672294"/>
          </a:xfrm>
          <a:prstGeom prst="donut">
            <a:avLst>
              <a:gd name="adj" fmla="val 177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テキスト ボックス 3"/>
          <p:cNvSpPr txBox="1"/>
          <p:nvPr/>
        </p:nvSpPr>
        <p:spPr>
          <a:xfrm>
            <a:off x="1612700" y="79937"/>
            <a:ext cx="5801588"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新法人の組織体制と関係機関との連携強化</a:t>
            </a:r>
          </a:p>
        </p:txBody>
      </p:sp>
      <p:sp>
        <p:nvSpPr>
          <p:cNvPr id="2" name="スライド番号プレースホルダー 1"/>
          <p:cNvSpPr>
            <a:spLocks noGrp="1"/>
          </p:cNvSpPr>
          <p:nvPr>
            <p:ph type="sldNum" sz="quarter" idx="12"/>
          </p:nvPr>
        </p:nvSpPr>
        <p:spPr>
          <a:xfrm>
            <a:off x="7045665" y="6492875"/>
            <a:ext cx="2057400" cy="365125"/>
          </a:xfrm>
        </p:spPr>
        <p:txBody>
          <a:bodyPr/>
          <a:lstStyle/>
          <a:p>
            <a:fld id="{5242FE4B-FE65-4246-A1F4-B3D4680A4CEF}" type="slidenum">
              <a:rPr kumimoji="1" lang="ja-JP" altLang="en-US" smtClean="0"/>
              <a:t>38</a:t>
            </a:fld>
            <a:endParaRPr kumimoji="1" lang="ja-JP" altLang="en-US"/>
          </a:p>
        </p:txBody>
      </p:sp>
      <p:sp>
        <p:nvSpPr>
          <p:cNvPr id="3" name="角丸四角形 2"/>
          <p:cNvSpPr/>
          <p:nvPr/>
        </p:nvSpPr>
        <p:spPr>
          <a:xfrm>
            <a:off x="579550" y="1262129"/>
            <a:ext cx="1944000" cy="1307206"/>
          </a:xfrm>
          <a:prstGeom prst="roundRect">
            <a:avLst/>
          </a:prstGeom>
          <a:effectLst>
            <a:glow rad="635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産振機構</a:t>
            </a:r>
            <a:r>
              <a:rPr kumimoji="1" lang="en-US" altLang="ja-JP" sz="1400" b="1" dirty="0">
                <a:latin typeface="Meiryo UI" panose="020B0604030504040204" pitchFamily="50" charset="-128"/>
                <a:ea typeface="Meiryo UI" panose="020B0604030504040204" pitchFamily="50" charset="-128"/>
              </a:rPr>
              <a:t>】</a:t>
            </a:r>
          </a:p>
          <a:p>
            <a:pPr algn="ctr"/>
            <a:endParaRPr lang="en-US" altLang="ja-JP" sz="800" dirty="0">
              <a:latin typeface="Meiryo UI" panose="020B0604030504040204" pitchFamily="50" charset="-128"/>
              <a:ea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rPr>
              <a:t>総務部</a:t>
            </a:r>
            <a:endParaRPr lang="en-US" altLang="ja-JP" sz="1050" dirty="0">
              <a:latin typeface="Meiryo UI" panose="020B0604030504040204" pitchFamily="50" charset="-128"/>
              <a:ea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rPr>
              <a:t>経営支援部</a:t>
            </a:r>
            <a:endParaRPr lang="en-US" altLang="ja-JP" sz="1050" dirty="0">
              <a:latin typeface="Meiryo UI" panose="020B0604030504040204" pitchFamily="50" charset="-128"/>
              <a:ea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rPr>
              <a:t>事業推進部</a:t>
            </a:r>
            <a:endParaRPr lang="en-US" altLang="ja-JP" sz="1050" dirty="0">
              <a:latin typeface="Meiryo UI" panose="020B0604030504040204" pitchFamily="50" charset="-128"/>
              <a:ea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rPr>
              <a:t>設備支援部</a:t>
            </a:r>
            <a:endParaRPr lang="en-US" altLang="ja-JP" sz="1050" dirty="0">
              <a:latin typeface="Meiryo UI" panose="020B0604030504040204" pitchFamily="50" charset="-128"/>
              <a:ea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rPr>
              <a:t>マイドーム事業部</a:t>
            </a:r>
            <a:endParaRPr lang="en-US" altLang="ja-JP" sz="1050" dirty="0">
              <a:latin typeface="Meiryo UI" panose="020B0604030504040204" pitchFamily="50" charset="-128"/>
              <a:ea typeface="Meiryo UI" panose="020B0604030504040204" pitchFamily="50" charset="-128"/>
            </a:endParaRPr>
          </a:p>
        </p:txBody>
      </p:sp>
      <p:sp>
        <p:nvSpPr>
          <p:cNvPr id="5" name="角丸四角形 4"/>
          <p:cNvSpPr/>
          <p:nvPr/>
        </p:nvSpPr>
        <p:spPr>
          <a:xfrm>
            <a:off x="579550" y="3970986"/>
            <a:ext cx="1944000" cy="1307206"/>
          </a:xfrm>
          <a:prstGeom prst="roundRect">
            <a:avLst/>
          </a:prstGeom>
          <a:effectLst>
            <a:glow rad="635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都市型センター</a:t>
            </a:r>
            <a:r>
              <a:rPr kumimoji="1" lang="en-US" altLang="ja-JP" sz="1400" b="1" dirty="0">
                <a:latin typeface="Meiryo UI" panose="020B0604030504040204" pitchFamily="50" charset="-128"/>
                <a:ea typeface="Meiryo UI" panose="020B0604030504040204" pitchFamily="50" charset="-128"/>
              </a:rPr>
              <a:t>】</a:t>
            </a:r>
          </a:p>
          <a:p>
            <a:pPr algn="ct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総務部</a:t>
            </a:r>
            <a:endParaRPr kumimoji="1" lang="en-US" altLang="ja-JP" sz="1100" dirty="0">
              <a:latin typeface="Meiryo UI" panose="020B0604030504040204" pitchFamily="50" charset="-128"/>
              <a:ea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事業部</a:t>
            </a:r>
            <a:endParaRPr lang="en-US" altLang="ja-JP" sz="1100" dirty="0">
              <a:latin typeface="Meiryo UI" panose="020B0604030504040204" pitchFamily="50" charset="-128"/>
              <a:ea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endParaRPr>
          </a:p>
        </p:txBody>
      </p:sp>
      <p:sp>
        <p:nvSpPr>
          <p:cNvPr id="6" name="角丸四角形 5"/>
          <p:cNvSpPr/>
          <p:nvPr/>
        </p:nvSpPr>
        <p:spPr>
          <a:xfrm>
            <a:off x="3188206" y="1149562"/>
            <a:ext cx="2690317" cy="5237063"/>
          </a:xfrm>
          <a:prstGeom prst="roundRect">
            <a:avLst>
              <a:gd name="adj" fmla="val 12697"/>
            </a:avLst>
          </a:prstGeom>
          <a:solidFill>
            <a:schemeClr val="accent2">
              <a:lumMod val="60000"/>
              <a:lumOff val="40000"/>
              <a:alpha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 name="正方形/長方形 6"/>
          <p:cNvSpPr/>
          <p:nvPr/>
        </p:nvSpPr>
        <p:spPr>
          <a:xfrm>
            <a:off x="579550" y="2723885"/>
            <a:ext cx="1944000" cy="890978"/>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300" b="1" dirty="0">
                <a:latin typeface="Meiryo UI" panose="020B0604030504040204" pitchFamily="50" charset="-128"/>
                <a:ea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rPr>
              <a:t>大阪府商工労働部</a:t>
            </a:r>
            <a:r>
              <a:rPr lang="en-US" altLang="ja-JP" sz="1300" b="1" dirty="0">
                <a:latin typeface="Meiryo UI" panose="020B0604030504040204" pitchFamily="50" charset="-128"/>
                <a:ea typeface="Meiryo UI" panose="020B0604030504040204" pitchFamily="50" charset="-128"/>
              </a:rPr>
              <a:t>】</a:t>
            </a:r>
          </a:p>
          <a:p>
            <a:pPr algn="ctr"/>
            <a:endParaRPr lang="en-US" altLang="ja-JP" sz="8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中小企業支援にかかる</a:t>
            </a:r>
            <a:endParaRPr kumimoji="1" lang="en-US" altLang="ja-JP" sz="11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事業・予算・人員</a:t>
            </a:r>
            <a:endParaRPr lang="en-US" altLang="ja-JP" sz="1100" dirty="0">
              <a:latin typeface="Meiryo UI" panose="020B0604030504040204" pitchFamily="50" charset="-128"/>
              <a:ea typeface="Meiryo UI" panose="020B0604030504040204" pitchFamily="50" charset="-128"/>
            </a:endParaRPr>
          </a:p>
        </p:txBody>
      </p:sp>
      <p:sp>
        <p:nvSpPr>
          <p:cNvPr id="8" name="正方形/長方形 7"/>
          <p:cNvSpPr/>
          <p:nvPr/>
        </p:nvSpPr>
        <p:spPr>
          <a:xfrm>
            <a:off x="579550" y="5445620"/>
            <a:ext cx="1944000" cy="890978"/>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300" b="1" dirty="0">
                <a:latin typeface="Meiryo UI" panose="020B0604030504040204" pitchFamily="50" charset="-128"/>
                <a:ea typeface="Meiryo UI" panose="020B0604030504040204" pitchFamily="50" charset="-128"/>
              </a:rPr>
              <a:t>【</a:t>
            </a:r>
            <a:r>
              <a:rPr kumimoji="1" lang="ja-JP" altLang="en-US" sz="1300" b="1" dirty="0">
                <a:latin typeface="Meiryo UI" panose="020B0604030504040204" pitchFamily="50" charset="-128"/>
                <a:ea typeface="Meiryo UI" panose="020B0604030504040204" pitchFamily="50" charset="-128"/>
              </a:rPr>
              <a:t>大阪市経済戦略局</a:t>
            </a:r>
            <a:r>
              <a:rPr kumimoji="1" lang="en-US" altLang="ja-JP" sz="1300" b="1" dirty="0">
                <a:latin typeface="Meiryo UI" panose="020B0604030504040204" pitchFamily="50" charset="-128"/>
                <a:ea typeface="Meiryo UI" panose="020B0604030504040204" pitchFamily="50" charset="-128"/>
              </a:rPr>
              <a:t>】</a:t>
            </a:r>
          </a:p>
          <a:p>
            <a:pPr algn="ctr"/>
            <a:endParaRPr lang="en-US" altLang="ja-JP" sz="8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中小企業支援にかかる</a:t>
            </a:r>
          </a:p>
          <a:p>
            <a:pPr algn="ctr"/>
            <a:r>
              <a:rPr lang="ja-JP" altLang="en-US" sz="1100" dirty="0">
                <a:latin typeface="Meiryo UI" panose="020B0604030504040204" pitchFamily="50" charset="-128"/>
                <a:ea typeface="Meiryo UI" panose="020B0604030504040204" pitchFamily="50" charset="-128"/>
              </a:rPr>
              <a:t>事業・予算・人員</a:t>
            </a:r>
          </a:p>
        </p:txBody>
      </p:sp>
      <p:sp>
        <p:nvSpPr>
          <p:cNvPr id="9" name="右矢印 8"/>
          <p:cNvSpPr/>
          <p:nvPr/>
        </p:nvSpPr>
        <p:spPr>
          <a:xfrm>
            <a:off x="2462936" y="1543223"/>
            <a:ext cx="894873" cy="745018"/>
          </a:xfrm>
          <a:prstGeom prst="rightArrow">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全て移管</a:t>
            </a:r>
          </a:p>
        </p:txBody>
      </p:sp>
      <p:sp>
        <p:nvSpPr>
          <p:cNvPr id="10" name="右矢印 9"/>
          <p:cNvSpPr/>
          <p:nvPr/>
        </p:nvSpPr>
        <p:spPr>
          <a:xfrm>
            <a:off x="2434062" y="2796865"/>
            <a:ext cx="894873" cy="745018"/>
          </a:xfrm>
          <a:prstGeom prst="rightArrow">
            <a:avLst/>
          </a:prstGeom>
          <a:solidFill>
            <a:schemeClr val="bg1">
              <a:lumMod val="9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一部移管</a:t>
            </a:r>
          </a:p>
        </p:txBody>
      </p:sp>
      <p:sp>
        <p:nvSpPr>
          <p:cNvPr id="11" name="角丸四角形 10"/>
          <p:cNvSpPr/>
          <p:nvPr/>
        </p:nvSpPr>
        <p:spPr>
          <a:xfrm>
            <a:off x="6757317" y="1133339"/>
            <a:ext cx="1980000" cy="504000"/>
          </a:xfrm>
          <a:prstGeom prst="rect">
            <a:avLst/>
          </a:prstGeom>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400" dirty="0">
                <a:latin typeface="Meiryo UI" panose="020B0604030504040204" pitchFamily="50" charset="-128"/>
                <a:ea typeface="Meiryo UI" panose="020B0604030504040204" pitchFamily="50" charset="-128"/>
              </a:rPr>
              <a:t>商工会議所・商工会</a:t>
            </a:r>
            <a:endParaRPr kumimoji="1" lang="en-US" altLang="ja-JP" sz="1400" dirty="0">
              <a:latin typeface="Meiryo UI" panose="020B0604030504040204" pitchFamily="50" charset="-128"/>
              <a:ea typeface="Meiryo UI" panose="020B0604030504040204" pitchFamily="50" charset="-128"/>
            </a:endParaRPr>
          </a:p>
        </p:txBody>
      </p:sp>
      <p:sp>
        <p:nvSpPr>
          <p:cNvPr id="12" name="角丸四角形 11"/>
          <p:cNvSpPr/>
          <p:nvPr/>
        </p:nvSpPr>
        <p:spPr>
          <a:xfrm>
            <a:off x="6757317" y="1719759"/>
            <a:ext cx="1980000" cy="504000"/>
          </a:xfrm>
          <a:prstGeom prst="rect">
            <a:avLst/>
          </a:prstGeom>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400" dirty="0">
                <a:latin typeface="Meiryo UI" panose="020B0604030504040204" pitchFamily="50" charset="-128"/>
                <a:ea typeface="Meiryo UI" panose="020B0604030504040204" pitchFamily="50" charset="-128"/>
              </a:rPr>
              <a:t>中小機構</a:t>
            </a:r>
            <a:endParaRPr kumimoji="1" lang="en-US" altLang="ja-JP" sz="1400" dirty="0">
              <a:latin typeface="Meiryo UI" panose="020B0604030504040204" pitchFamily="50" charset="-128"/>
              <a:ea typeface="Meiryo UI" panose="020B0604030504040204" pitchFamily="50" charset="-128"/>
            </a:endParaRPr>
          </a:p>
        </p:txBody>
      </p:sp>
      <p:sp>
        <p:nvSpPr>
          <p:cNvPr id="13" name="角丸四角形 12"/>
          <p:cNvSpPr/>
          <p:nvPr/>
        </p:nvSpPr>
        <p:spPr>
          <a:xfrm>
            <a:off x="6757317" y="3727386"/>
            <a:ext cx="1980000" cy="504000"/>
          </a:xfrm>
          <a:prstGeom prst="rect">
            <a:avLst/>
          </a:prstGeom>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en-US" altLang="ja-JP" sz="1400" dirty="0">
                <a:latin typeface="Meiryo UI" panose="020B0604030504040204" pitchFamily="50" charset="-128"/>
                <a:ea typeface="Meiryo UI" panose="020B0604030504040204" pitchFamily="50" charset="-128"/>
              </a:rPr>
              <a:t>【JETRO】</a:t>
            </a:r>
          </a:p>
        </p:txBody>
      </p:sp>
      <p:sp>
        <p:nvSpPr>
          <p:cNvPr id="14" name="角丸四角形 13"/>
          <p:cNvSpPr/>
          <p:nvPr/>
        </p:nvSpPr>
        <p:spPr>
          <a:xfrm>
            <a:off x="154043" y="1262129"/>
            <a:ext cx="334850" cy="2364124"/>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大阪府</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15" name="角丸四角形 14"/>
          <p:cNvSpPr/>
          <p:nvPr/>
        </p:nvSpPr>
        <p:spPr>
          <a:xfrm>
            <a:off x="151731" y="3970986"/>
            <a:ext cx="334850" cy="2364124"/>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大阪市</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16" name="角丸四角形 15"/>
          <p:cNvSpPr/>
          <p:nvPr/>
        </p:nvSpPr>
        <p:spPr>
          <a:xfrm>
            <a:off x="6757317" y="2532871"/>
            <a:ext cx="1980000" cy="504000"/>
          </a:xfrm>
          <a:prstGeom prst="rect">
            <a:avLst/>
          </a:prstGeom>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en-US" altLang="ja-JP"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IBPC</a:t>
            </a:r>
            <a:r>
              <a:rPr lang="ja-JP" altLang="en-US" sz="1400" dirty="0">
                <a:latin typeface="Meiryo UI" panose="020B0604030504040204" pitchFamily="50" charset="-128"/>
                <a:ea typeface="Meiryo UI" panose="020B0604030504040204" pitchFamily="50" charset="-128"/>
              </a:rPr>
              <a:t>大阪</a:t>
            </a:r>
            <a:r>
              <a:rPr kumimoji="1" lang="en-US" altLang="ja-JP" sz="1400" dirty="0">
                <a:latin typeface="Meiryo UI" panose="020B0604030504040204" pitchFamily="50" charset="-128"/>
                <a:ea typeface="Meiryo UI" panose="020B0604030504040204" pitchFamily="50" charset="-128"/>
              </a:rPr>
              <a:t>】</a:t>
            </a:r>
          </a:p>
        </p:txBody>
      </p:sp>
      <p:sp>
        <p:nvSpPr>
          <p:cNvPr id="17" name="角丸四角形 16"/>
          <p:cNvSpPr/>
          <p:nvPr/>
        </p:nvSpPr>
        <p:spPr>
          <a:xfrm>
            <a:off x="6757317" y="4484904"/>
            <a:ext cx="1980000" cy="504000"/>
          </a:xfrm>
          <a:prstGeom prst="rect">
            <a:avLst/>
          </a:prstGeom>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信用保証協会</a:t>
            </a:r>
            <a:r>
              <a:rPr kumimoji="1" lang="en-US" altLang="ja-JP" sz="1400" dirty="0">
                <a:latin typeface="Meiryo UI" panose="020B0604030504040204" pitchFamily="50" charset="-128"/>
                <a:ea typeface="Meiryo UI" panose="020B0604030504040204" pitchFamily="50" charset="-128"/>
              </a:rPr>
              <a:t>】</a:t>
            </a:r>
          </a:p>
        </p:txBody>
      </p:sp>
      <p:sp>
        <p:nvSpPr>
          <p:cNvPr id="18" name="角丸四角形 17"/>
          <p:cNvSpPr/>
          <p:nvPr/>
        </p:nvSpPr>
        <p:spPr>
          <a:xfrm>
            <a:off x="6757317" y="5873550"/>
            <a:ext cx="1980000" cy="504000"/>
          </a:xfrm>
          <a:prstGeom prst="rect">
            <a:avLst/>
          </a:prstGeom>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en-US" altLang="ja-JP" sz="1300" dirty="0">
                <a:latin typeface="Meiryo UI" panose="020B0604030504040204" pitchFamily="50" charset="-128"/>
                <a:ea typeface="Meiryo UI" panose="020B0604030504040204" pitchFamily="50" charset="-128"/>
              </a:rPr>
              <a:t>【</a:t>
            </a:r>
            <a:r>
              <a:rPr kumimoji="1" lang="ja-JP" altLang="en-US" sz="1300" dirty="0">
                <a:latin typeface="Meiryo UI" panose="020B0604030504040204" pitchFamily="50" charset="-128"/>
                <a:ea typeface="Meiryo UI" panose="020B0604030504040204" pitchFamily="50" charset="-128"/>
              </a:rPr>
              <a:t>大阪</a:t>
            </a:r>
            <a:r>
              <a:rPr lang="ja-JP" altLang="en-US" sz="1300" dirty="0">
                <a:latin typeface="Meiryo UI" panose="020B0604030504040204" pitchFamily="50" charset="-128"/>
                <a:ea typeface="Meiryo UI" panose="020B0604030504040204" pitchFamily="50" charset="-128"/>
              </a:rPr>
              <a:t>産業技術研究所</a:t>
            </a:r>
            <a:r>
              <a:rPr kumimoji="1" lang="en-US" altLang="ja-JP" sz="1300" dirty="0">
                <a:latin typeface="Meiryo UI" panose="020B0604030504040204" pitchFamily="50" charset="-128"/>
                <a:ea typeface="Meiryo UI" panose="020B0604030504040204" pitchFamily="50" charset="-128"/>
              </a:rPr>
              <a:t>】</a:t>
            </a:r>
          </a:p>
        </p:txBody>
      </p:sp>
      <p:sp>
        <p:nvSpPr>
          <p:cNvPr id="21" name="角丸四角形 20"/>
          <p:cNvSpPr/>
          <p:nvPr/>
        </p:nvSpPr>
        <p:spPr>
          <a:xfrm>
            <a:off x="3181083" y="892582"/>
            <a:ext cx="2704562" cy="527634"/>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大阪産業局（仮称）</a:t>
            </a:r>
          </a:p>
        </p:txBody>
      </p:sp>
      <p:sp>
        <p:nvSpPr>
          <p:cNvPr id="25" name="右矢印 24"/>
          <p:cNvSpPr/>
          <p:nvPr/>
        </p:nvSpPr>
        <p:spPr>
          <a:xfrm>
            <a:off x="2419625" y="5518600"/>
            <a:ext cx="894873" cy="745018"/>
          </a:xfrm>
          <a:prstGeom prst="rightArrow">
            <a:avLst/>
          </a:prstGeom>
          <a:solidFill>
            <a:schemeClr val="bg1">
              <a:lumMod val="9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一部移管</a:t>
            </a:r>
          </a:p>
        </p:txBody>
      </p:sp>
      <p:sp>
        <p:nvSpPr>
          <p:cNvPr id="26" name="角丸四角形 25"/>
          <p:cNvSpPr/>
          <p:nvPr/>
        </p:nvSpPr>
        <p:spPr>
          <a:xfrm>
            <a:off x="6757317" y="5062311"/>
            <a:ext cx="1980000" cy="504000"/>
          </a:xfrm>
          <a:prstGeom prst="rect">
            <a:avLst/>
          </a:prstGeom>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金融機関</a:t>
            </a:r>
            <a:r>
              <a:rPr kumimoji="1" lang="en-US" altLang="ja-JP" sz="1400" dirty="0">
                <a:latin typeface="Meiryo UI" panose="020B0604030504040204" pitchFamily="50" charset="-128"/>
                <a:ea typeface="Meiryo UI" panose="020B0604030504040204" pitchFamily="50" charset="-128"/>
              </a:rPr>
              <a:t>】</a:t>
            </a:r>
          </a:p>
        </p:txBody>
      </p:sp>
      <p:sp>
        <p:nvSpPr>
          <p:cNvPr id="28" name="角丸四角形 27"/>
          <p:cNvSpPr/>
          <p:nvPr/>
        </p:nvSpPr>
        <p:spPr>
          <a:xfrm>
            <a:off x="3435364" y="1543223"/>
            <a:ext cx="2196000" cy="560662"/>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総務</a:t>
            </a:r>
            <a:r>
              <a:rPr kumimoji="1" lang="ja-JP" altLang="en-US" sz="1400" b="1" dirty="0">
                <a:latin typeface="Meiryo UI" panose="020B0604030504040204" pitchFamily="50" charset="-128"/>
                <a:ea typeface="Meiryo UI" panose="020B0604030504040204" pitchFamily="50" charset="-128"/>
              </a:rPr>
              <a:t>部門</a:t>
            </a:r>
            <a:endParaRPr kumimoji="1" lang="ja-JP" altLang="en-US" sz="1100" b="1" dirty="0">
              <a:latin typeface="Meiryo UI" panose="020B0604030504040204" pitchFamily="50" charset="-128"/>
              <a:ea typeface="Meiryo UI" panose="020B0604030504040204" pitchFamily="50" charset="-128"/>
            </a:endParaRPr>
          </a:p>
        </p:txBody>
      </p:sp>
      <p:sp>
        <p:nvSpPr>
          <p:cNvPr id="29" name="角丸四角形 28"/>
          <p:cNvSpPr/>
          <p:nvPr/>
        </p:nvSpPr>
        <p:spPr>
          <a:xfrm>
            <a:off x="3435364" y="4988904"/>
            <a:ext cx="2196000" cy="1041164"/>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施設</a:t>
            </a:r>
            <a:r>
              <a:rPr lang="ja-JP" altLang="en-US" sz="1400" b="1" dirty="0">
                <a:latin typeface="Meiryo UI" panose="020B0604030504040204" pitchFamily="50" charset="-128"/>
                <a:ea typeface="Meiryo UI" panose="020B0604030504040204" pitchFamily="50" charset="-128"/>
              </a:rPr>
              <a:t>サービス部門</a:t>
            </a:r>
            <a:endParaRPr lang="en-US" altLang="ja-JP" sz="1400" b="1" dirty="0">
              <a:latin typeface="Meiryo UI" panose="020B0604030504040204" pitchFamily="50" charset="-128"/>
              <a:ea typeface="Meiryo UI" panose="020B0604030504040204" pitchFamily="50" charset="-128"/>
            </a:endParaRPr>
          </a:p>
          <a:p>
            <a:pPr algn="ctr"/>
            <a:endParaRPr kumimoji="1"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設備・資金</a:t>
            </a:r>
            <a:r>
              <a:rPr kumimoji="1" lang="ja-JP" altLang="en-US" sz="1400" b="1" dirty="0">
                <a:latin typeface="Meiryo UI" panose="020B0604030504040204" pitchFamily="50" charset="-128"/>
                <a:ea typeface="Meiryo UI" panose="020B0604030504040204" pitchFamily="50" charset="-128"/>
              </a:rPr>
              <a:t>支援部門</a:t>
            </a:r>
            <a:endParaRPr kumimoji="1" lang="ja-JP" altLang="en-US" sz="1100" b="1" dirty="0">
              <a:latin typeface="Meiryo UI" panose="020B0604030504040204" pitchFamily="50" charset="-128"/>
              <a:ea typeface="Meiryo UI" panose="020B0604030504040204" pitchFamily="50" charset="-128"/>
            </a:endParaRPr>
          </a:p>
        </p:txBody>
      </p:sp>
      <p:sp>
        <p:nvSpPr>
          <p:cNvPr id="30" name="角丸四角形 29"/>
          <p:cNvSpPr/>
          <p:nvPr/>
        </p:nvSpPr>
        <p:spPr>
          <a:xfrm>
            <a:off x="3435364" y="2370561"/>
            <a:ext cx="2196000" cy="2261785"/>
          </a:xfrm>
          <a:prstGeom prst="roundRect">
            <a:avLst>
              <a:gd name="adj" fmla="val 9120"/>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サービス事業部門</a:t>
            </a:r>
            <a:endParaRPr kumimoji="1" lang="en-US" altLang="ja-JP" sz="1400" b="1" dirty="0">
              <a:latin typeface="Meiryo UI" panose="020B0604030504040204" pitchFamily="50" charset="-128"/>
              <a:ea typeface="Meiryo UI" panose="020B0604030504040204" pitchFamily="50" charset="-128"/>
            </a:endParaRPr>
          </a:p>
          <a:p>
            <a:pPr algn="ctr"/>
            <a:endParaRPr lang="en-US" altLang="ja-JP" sz="1200" dirty="0">
              <a:latin typeface="Meiryo UI" panose="020B0604030504040204" pitchFamily="50" charset="-128"/>
              <a:ea typeface="Meiryo UI" panose="020B0604030504040204" pitchFamily="50" charset="-128"/>
            </a:endParaRPr>
          </a:p>
          <a:p>
            <a:pPr algn="ctr"/>
            <a:r>
              <a:rPr kumimoji="1" lang="ja-JP" altLang="en-US" sz="1100" b="1" dirty="0">
                <a:latin typeface="Meiryo UI" panose="020B0604030504040204" pitchFamily="50" charset="-128"/>
                <a:ea typeface="Meiryo UI" panose="020B0604030504040204" pitchFamily="50" charset="-128"/>
              </a:rPr>
              <a:t>創業・ベンチャー</a:t>
            </a:r>
            <a:endParaRPr kumimoji="1" lang="en-US" altLang="ja-JP" sz="1100" b="1" dirty="0">
              <a:latin typeface="Meiryo UI" panose="020B0604030504040204" pitchFamily="50" charset="-128"/>
              <a:ea typeface="Meiryo UI" panose="020B0604030504040204" pitchFamily="50" charset="-128"/>
            </a:endParaRPr>
          </a:p>
          <a:p>
            <a:pPr algn="ctr"/>
            <a:r>
              <a:rPr lang="ja-JP" altLang="en-US" sz="1100" b="1" dirty="0">
                <a:latin typeface="Meiryo UI" panose="020B0604030504040204" pitchFamily="50" charset="-128"/>
                <a:ea typeface="Meiryo UI" panose="020B0604030504040204" pitchFamily="50" charset="-128"/>
              </a:rPr>
              <a:t>事業承継</a:t>
            </a:r>
            <a:endParaRPr kumimoji="1" lang="en-US" altLang="ja-JP" sz="1100" b="1" dirty="0">
              <a:latin typeface="Meiryo UI" panose="020B0604030504040204" pitchFamily="50" charset="-128"/>
              <a:ea typeface="Meiryo UI" panose="020B0604030504040204" pitchFamily="50" charset="-128"/>
            </a:endParaRPr>
          </a:p>
          <a:p>
            <a:pPr algn="ctr"/>
            <a:endParaRPr kumimoji="1" lang="en-US" altLang="ja-JP" sz="6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経営支援</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販路開拓</a:t>
            </a:r>
            <a:endParaRPr kumimoji="1" lang="en-US" altLang="ja-JP" sz="11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経営革新</a:t>
            </a:r>
            <a:endParaRPr kumimoji="1" lang="en-US" altLang="ja-JP" sz="1400" dirty="0">
              <a:latin typeface="Meiryo UI" panose="020B0604030504040204" pitchFamily="50" charset="-128"/>
              <a:ea typeface="Meiryo UI" panose="020B0604030504040204" pitchFamily="50" charset="-128"/>
            </a:endParaRPr>
          </a:p>
          <a:p>
            <a:pPr algn="ctr"/>
            <a:endParaRPr lang="en-US" altLang="ja-JP" dirty="0">
              <a:latin typeface="Meiryo UI" panose="020B0604030504040204" pitchFamily="50" charset="-128"/>
              <a:ea typeface="Meiryo UI" panose="020B0604030504040204" pitchFamily="50" charset="-128"/>
            </a:endParaRPr>
          </a:p>
          <a:p>
            <a:pPr algn="ctr"/>
            <a:endParaRPr kumimoji="1" lang="ja-JP" altLang="en-US" sz="11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8755623" y="1454000"/>
            <a:ext cx="400110" cy="451406"/>
          </a:xfrm>
          <a:prstGeom prst="rect">
            <a:avLst/>
          </a:prstGeom>
          <a:noFill/>
        </p:spPr>
        <p:txBody>
          <a:bodyPr vert="eaVert" wrap="none" rtlCol="0">
            <a:spAutoFit/>
          </a:bodyPr>
          <a:lstStyle/>
          <a:p>
            <a:r>
              <a:rPr lang="ja-JP" altLang="en-US" sz="1400" dirty="0">
                <a:latin typeface="Meiryo UI" panose="020B0604030504040204" pitchFamily="50" charset="-128"/>
                <a:ea typeface="Meiryo UI" panose="020B0604030504040204" pitchFamily="50" charset="-128"/>
              </a:rPr>
              <a:t>総合</a:t>
            </a:r>
            <a:endParaRPr kumimoji="1" lang="ja-JP" altLang="en-US" sz="14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8731011" y="3133440"/>
            <a:ext cx="400110" cy="451406"/>
          </a:xfrm>
          <a:prstGeom prst="rect">
            <a:avLst/>
          </a:prstGeom>
          <a:noFill/>
        </p:spPr>
        <p:txBody>
          <a:bodyPr vert="eaVert" wrap="none" rtlCol="0">
            <a:spAutoFit/>
          </a:bodyPr>
          <a:lstStyle/>
          <a:p>
            <a:r>
              <a:rPr lang="ja-JP" altLang="en-US" sz="1400" dirty="0">
                <a:latin typeface="Meiryo UI" panose="020B0604030504040204" pitchFamily="50" charset="-128"/>
                <a:ea typeface="Meiryo UI" panose="020B0604030504040204" pitchFamily="50" charset="-128"/>
              </a:rPr>
              <a:t>国際</a:t>
            </a:r>
            <a:endParaRPr kumimoji="1" lang="ja-JP" altLang="en-US" sz="14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8713640" y="4790227"/>
            <a:ext cx="400110" cy="451406"/>
          </a:xfrm>
          <a:prstGeom prst="rect">
            <a:avLst/>
          </a:prstGeom>
          <a:noFill/>
        </p:spPr>
        <p:txBody>
          <a:bodyPr vert="eaVert" wrap="none" rtlCol="0">
            <a:spAutoFit/>
          </a:bodyPr>
          <a:lstStyle/>
          <a:p>
            <a:r>
              <a:rPr lang="ja-JP" altLang="en-US" sz="1400" dirty="0">
                <a:latin typeface="Meiryo UI" panose="020B0604030504040204" pitchFamily="50" charset="-128"/>
                <a:ea typeface="Meiryo UI" panose="020B0604030504040204" pitchFamily="50" charset="-128"/>
              </a:rPr>
              <a:t>金融</a:t>
            </a:r>
            <a:endParaRPr kumimoji="1" lang="ja-JP" altLang="en-US" sz="14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8702955" y="5874089"/>
            <a:ext cx="400110" cy="451406"/>
          </a:xfrm>
          <a:prstGeom prst="rect">
            <a:avLst/>
          </a:prstGeom>
          <a:noFill/>
        </p:spPr>
        <p:txBody>
          <a:bodyPr vert="eaVert" wrap="none" rtlCol="0">
            <a:spAutoFit/>
          </a:bodyPr>
          <a:lstStyle/>
          <a:p>
            <a:r>
              <a:rPr lang="ja-JP" altLang="en-US" sz="1400" dirty="0">
                <a:latin typeface="Meiryo UI" panose="020B0604030504040204" pitchFamily="50" charset="-128"/>
                <a:ea typeface="Meiryo UI" panose="020B0604030504040204" pitchFamily="50" charset="-128"/>
              </a:rPr>
              <a:t>技術</a:t>
            </a:r>
            <a:endParaRPr kumimoji="1" lang="ja-JP" altLang="en-US" sz="1400" dirty="0">
              <a:latin typeface="Meiryo UI" panose="020B0604030504040204" pitchFamily="50" charset="-128"/>
              <a:ea typeface="Meiryo UI" panose="020B0604030504040204" pitchFamily="50" charset="-128"/>
            </a:endParaRPr>
          </a:p>
        </p:txBody>
      </p:sp>
      <p:sp>
        <p:nvSpPr>
          <p:cNvPr id="38" name="右矢印 37"/>
          <p:cNvSpPr/>
          <p:nvPr/>
        </p:nvSpPr>
        <p:spPr>
          <a:xfrm>
            <a:off x="2434062" y="4252080"/>
            <a:ext cx="894873" cy="745018"/>
          </a:xfrm>
          <a:prstGeom prst="rightArrow">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全て移管</a:t>
            </a:r>
          </a:p>
        </p:txBody>
      </p:sp>
      <p:sp>
        <p:nvSpPr>
          <p:cNvPr id="39" name="角丸四角形 12"/>
          <p:cNvSpPr/>
          <p:nvPr/>
        </p:nvSpPr>
        <p:spPr>
          <a:xfrm>
            <a:off x="6757317" y="3124046"/>
            <a:ext cx="1980000" cy="504000"/>
          </a:xfrm>
          <a:prstGeom prst="rect">
            <a:avLst/>
          </a:prstGeom>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en-US" altLang="ja-JP" sz="1400" dirty="0">
                <a:latin typeface="Meiryo UI" panose="020B0604030504040204" pitchFamily="50" charset="-128"/>
                <a:ea typeface="Meiryo UI" panose="020B0604030504040204" pitchFamily="50" charset="-128"/>
              </a:rPr>
              <a:t>【O-BIC】</a:t>
            </a:r>
          </a:p>
        </p:txBody>
      </p:sp>
      <p:sp>
        <p:nvSpPr>
          <p:cNvPr id="27" name="角丸四角形 26"/>
          <p:cNvSpPr/>
          <p:nvPr/>
        </p:nvSpPr>
        <p:spPr>
          <a:xfrm>
            <a:off x="3579364" y="4157976"/>
            <a:ext cx="1908000" cy="291240"/>
          </a:xfrm>
          <a:prstGeom prst="roundRect">
            <a:avLst/>
          </a:prstGeom>
          <a:ln>
            <a:prstDash val="dash"/>
          </a:ln>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200" b="1" dirty="0">
                <a:latin typeface="Meiryo UI" panose="020B0604030504040204" pitchFamily="50" charset="-128"/>
                <a:ea typeface="Meiryo UI" panose="020B0604030504040204" pitchFamily="50" charset="-128"/>
              </a:rPr>
              <a:t>国際ビジネスセンター</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仮称）</a:t>
            </a:r>
            <a:endParaRPr kumimoji="1" lang="ja-JP" altLang="en-US" sz="1000" b="1" dirty="0">
              <a:latin typeface="Meiryo UI" panose="020B0604030504040204" pitchFamily="50" charset="-128"/>
              <a:ea typeface="Meiryo UI" panose="020B0604030504040204" pitchFamily="50" charset="-128"/>
            </a:endParaRPr>
          </a:p>
        </p:txBody>
      </p:sp>
      <p:cxnSp>
        <p:nvCxnSpPr>
          <p:cNvPr id="20" name="直線矢印コネクタ 19"/>
          <p:cNvCxnSpPr/>
          <p:nvPr/>
        </p:nvCxnSpPr>
        <p:spPr>
          <a:xfrm flipV="1">
            <a:off x="5458486" y="3374264"/>
            <a:ext cx="1135497" cy="939351"/>
          </a:xfrm>
          <a:prstGeom prst="straightConnector1">
            <a:avLst/>
          </a:prstGeom>
          <a:ln w="76200">
            <a:solidFill>
              <a:schemeClr val="accent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3DEEDF5E-1D08-44E1-B887-DD3DC945BE1D}"/>
              </a:ext>
            </a:extLst>
          </p:cNvPr>
          <p:cNvSpPr txBox="1"/>
          <p:nvPr/>
        </p:nvSpPr>
        <p:spPr>
          <a:xfrm>
            <a:off x="6028785" y="1576604"/>
            <a:ext cx="461665" cy="4016484"/>
          </a:xfrm>
          <a:prstGeom prst="rect">
            <a:avLst/>
          </a:prstGeom>
          <a:noFill/>
        </p:spPr>
        <p:txBody>
          <a:bodyPr vert="eaVert" wrap="none" rtlCol="0">
            <a:spAutoFit/>
          </a:bodyPr>
          <a:lstStyle/>
          <a:p>
            <a:r>
              <a:rPr kumimoji="1" lang="ja-JP" altLang="en-US" b="1" dirty="0">
                <a:latin typeface="Meiryo UI" panose="020B0604030504040204" pitchFamily="50" charset="-128"/>
                <a:ea typeface="Meiryo UI" panose="020B0604030504040204" pitchFamily="50" charset="-128"/>
              </a:rPr>
              <a:t>連携を強化し、ワンストップ化を推進</a:t>
            </a:r>
          </a:p>
        </p:txBody>
      </p:sp>
      <p:sp>
        <p:nvSpPr>
          <p:cNvPr id="41" name="左中かっこ 40"/>
          <p:cNvSpPr/>
          <p:nvPr/>
        </p:nvSpPr>
        <p:spPr>
          <a:xfrm>
            <a:off x="6556413" y="2433462"/>
            <a:ext cx="144000" cy="1908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大かっこ 41"/>
          <p:cNvSpPr/>
          <p:nvPr/>
        </p:nvSpPr>
        <p:spPr>
          <a:xfrm>
            <a:off x="3901122" y="2939410"/>
            <a:ext cx="1224745" cy="1044000"/>
          </a:xfrm>
          <a:prstGeom prst="bracketPair">
            <a:avLst>
              <a:gd name="adj" fmla="val 1103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0" name="直線コネクタ 39"/>
          <p:cNvCxnSpPr/>
          <p:nvPr/>
        </p:nvCxnSpPr>
        <p:spPr>
          <a:xfrm>
            <a:off x="550621" y="605855"/>
            <a:ext cx="81993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6388695" y="6582812"/>
            <a:ext cx="2191626" cy="253916"/>
          </a:xfrm>
          <a:prstGeom prst="rect">
            <a:avLst/>
          </a:prstGeom>
        </p:spPr>
        <p:txBody>
          <a:bodyPr wrap="none">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関経連、同友会、近経局とも連携</a:t>
            </a:r>
          </a:p>
        </p:txBody>
      </p:sp>
    </p:spTree>
    <p:extLst>
      <p:ext uri="{BB962C8B-B14F-4D97-AF65-F5344CB8AC3E}">
        <p14:creationId xmlns:p14="http://schemas.microsoft.com/office/powerpoint/2010/main" val="2665582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5B5CF2F-5FFE-42BE-814D-718525A3DF64}"/>
              </a:ext>
            </a:extLst>
          </p:cNvPr>
          <p:cNvSpPr>
            <a:spLocks noGrp="1"/>
          </p:cNvSpPr>
          <p:nvPr>
            <p:ph type="sldNum" sz="quarter" idx="12"/>
          </p:nvPr>
        </p:nvSpPr>
        <p:spPr>
          <a:xfrm>
            <a:off x="6843225" y="6287076"/>
            <a:ext cx="2057400" cy="365125"/>
          </a:xfrm>
        </p:spPr>
        <p:txBody>
          <a:bodyPr/>
          <a:lstStyle/>
          <a:p>
            <a:fld id="{5242FE4B-FE65-4246-A1F4-B3D4680A4CEF}" type="slidenum">
              <a:rPr kumimoji="1" lang="ja-JP" altLang="en-US" smtClean="0"/>
              <a:t>39</a:t>
            </a:fld>
            <a:endParaRPr kumimoji="1" lang="ja-JP" altLang="en-US" dirty="0"/>
          </a:p>
        </p:txBody>
      </p:sp>
      <p:cxnSp>
        <p:nvCxnSpPr>
          <p:cNvPr id="5" name="直線コネクタ 4">
            <a:extLst>
              <a:ext uri="{FF2B5EF4-FFF2-40B4-BE49-F238E27FC236}">
                <a16:creationId xmlns:a16="http://schemas.microsoft.com/office/drawing/2014/main" id="{A03D7607-A984-46C8-910C-AEA4BAA67C0A}"/>
              </a:ext>
            </a:extLst>
          </p:cNvPr>
          <p:cNvCxnSpPr/>
          <p:nvPr/>
        </p:nvCxnSpPr>
        <p:spPr>
          <a:xfrm>
            <a:off x="550620" y="666466"/>
            <a:ext cx="81993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44B522A4-A92B-4C15-9803-A917115B59EC}"/>
              </a:ext>
            </a:extLst>
          </p:cNvPr>
          <p:cNvSpPr txBox="1"/>
          <p:nvPr/>
        </p:nvSpPr>
        <p:spPr>
          <a:xfrm>
            <a:off x="2827772" y="139859"/>
            <a:ext cx="3488455"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新法人のマネジメント方針</a:t>
            </a:r>
          </a:p>
        </p:txBody>
      </p:sp>
      <p:sp>
        <p:nvSpPr>
          <p:cNvPr id="7" name="テキスト ボックス 6">
            <a:extLst>
              <a:ext uri="{FF2B5EF4-FFF2-40B4-BE49-F238E27FC236}">
                <a16:creationId xmlns:a16="http://schemas.microsoft.com/office/drawing/2014/main" id="{C499E2FA-EE3E-40BE-BC3A-9321E8FB5B50}"/>
              </a:ext>
            </a:extLst>
          </p:cNvPr>
          <p:cNvSpPr txBox="1"/>
          <p:nvPr/>
        </p:nvSpPr>
        <p:spPr>
          <a:xfrm>
            <a:off x="400011" y="1214614"/>
            <a:ext cx="8500614" cy="4524315"/>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１．民間人材に</a:t>
            </a:r>
            <a:r>
              <a:rPr kumimoji="1" lang="ja-JP" altLang="en-US" b="1" dirty="0" smtClean="0">
                <a:latin typeface="Meiryo UI" panose="020B0604030504040204" pitchFamily="50" charset="-128"/>
                <a:ea typeface="Meiryo UI" panose="020B0604030504040204" pitchFamily="50" charset="-128"/>
              </a:rPr>
              <a:t>よる</a:t>
            </a:r>
            <a:r>
              <a:rPr lang="ja-JP" altLang="en-US" b="1" dirty="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前例にとらわれない組</a:t>
            </a:r>
            <a:r>
              <a:rPr kumimoji="1" lang="ja-JP" altLang="en-US" b="1" dirty="0">
                <a:latin typeface="Meiryo UI" panose="020B0604030504040204" pitchFamily="50" charset="-128"/>
                <a:ea typeface="Meiryo UI" panose="020B0604030504040204" pitchFamily="50" charset="-128"/>
              </a:rPr>
              <a:t>織運営体制の構築</a:t>
            </a:r>
            <a:endParaRPr kumimoji="1" lang="en-US" altLang="ja-JP" b="1"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　新法人が保有す</a:t>
            </a:r>
            <a:r>
              <a:rPr lang="ja-JP" altLang="en-US" dirty="0" smtClean="0">
                <a:latin typeface="Meiryo UI" panose="020B0604030504040204" pitchFamily="50" charset="-128"/>
                <a:ea typeface="Meiryo UI" panose="020B0604030504040204" pitchFamily="50" charset="-128"/>
              </a:rPr>
              <a:t>るリ</a:t>
            </a:r>
            <a:r>
              <a:rPr lang="ja-JP" altLang="en-US" dirty="0">
                <a:latin typeface="Meiryo UI" panose="020B0604030504040204" pitchFamily="50" charset="-128"/>
                <a:ea typeface="Meiryo UI" panose="020B0604030504040204" pitchFamily="50" charset="-128"/>
              </a:rPr>
              <a:t>ソース（ノウハウ・実績・人材）を最大限活用できるチャレンジャ　　　</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ブルな事業運営と可能とする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２．企業支援力を向上させるために府・市以外からの受託事業も積極的に受託</a:t>
            </a:r>
            <a:endParaRPr lang="en-US" altLang="ja-JP" b="1"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　都市型センターが大阪市以外から受託し、企業支援力のノウハ</a:t>
            </a:r>
            <a:r>
              <a:rPr lang="ja-JP" altLang="en-US" dirty="0" smtClean="0">
                <a:latin typeface="Meiryo UI" panose="020B0604030504040204" pitchFamily="50" charset="-128"/>
                <a:ea typeface="Meiryo UI" panose="020B0604030504040204" pitchFamily="50" charset="-128"/>
              </a:rPr>
              <a:t>ウ・実力を</a:t>
            </a:r>
            <a:r>
              <a:rPr lang="ja-JP" altLang="en-US" dirty="0">
                <a:latin typeface="Meiryo UI" panose="020B0604030504040204" pitchFamily="50" charset="-128"/>
                <a:ea typeface="Meiryo UI" panose="020B0604030504040204" pitchFamily="50" charset="-128"/>
              </a:rPr>
              <a:t>向上してきた</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方針を継続</a:t>
            </a:r>
            <a:r>
              <a:rPr lang="ja-JP" altLang="en-US" dirty="0" smtClean="0">
                <a:latin typeface="Meiryo UI" panose="020B0604030504040204" pitchFamily="50" charset="-128"/>
                <a:ea typeface="Meiryo UI" panose="020B0604030504040204" pitchFamily="50" charset="-128"/>
              </a:rPr>
              <a:t>し、新</a:t>
            </a:r>
            <a:r>
              <a:rPr lang="ja-JP" altLang="en-US" dirty="0">
                <a:latin typeface="Meiryo UI" panose="020B0604030504040204" pitchFamily="50" charset="-128"/>
                <a:ea typeface="Meiryo UI" panose="020B0604030504040204" pitchFamily="50" charset="-128"/>
              </a:rPr>
              <a:t>法</a:t>
            </a:r>
            <a:r>
              <a:rPr lang="ja-JP" altLang="en-US" dirty="0" smtClean="0">
                <a:latin typeface="Meiryo UI" panose="020B0604030504040204" pitchFamily="50" charset="-128"/>
                <a:ea typeface="Meiryo UI" panose="020B0604030504040204" pitchFamily="50" charset="-128"/>
              </a:rPr>
              <a:t>人の事</a:t>
            </a:r>
            <a:r>
              <a:rPr lang="ja-JP" altLang="en-US" dirty="0">
                <a:latin typeface="Meiryo UI" panose="020B0604030504040204" pitchFamily="50" charset="-128"/>
                <a:ea typeface="Meiryo UI" panose="020B0604030504040204" pitchFamily="50" charset="-128"/>
              </a:rPr>
              <a:t>業領域の拡大や支援能力の向上を目指す</a:t>
            </a:r>
            <a:endParaRPr lang="en-US" altLang="ja-JP"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３．民間企業や関連機関との共同体による事業運営</a:t>
            </a:r>
            <a:endParaRPr kumimoji="1" lang="en-US" altLang="ja-JP" b="1"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新法人だけでは足らないリソースを民間企業や関連機関との共同体を組成することに</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より支援サービスの質の向上を図る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４</a:t>
            </a:r>
            <a:r>
              <a:rPr lang="ja-JP" altLang="en-US" b="1" dirty="0" smtClean="0">
                <a:latin typeface="Meiryo UI" panose="020B0604030504040204" pitchFamily="50" charset="-128"/>
                <a:ea typeface="Meiryo UI" panose="020B0604030504040204" pitchFamily="50" charset="-128"/>
              </a:rPr>
              <a:t>．人事給与制</a:t>
            </a:r>
            <a:r>
              <a:rPr lang="ja-JP" altLang="en-US" b="1" dirty="0">
                <a:latin typeface="Meiryo UI" panose="020B0604030504040204" pitchFamily="50" charset="-128"/>
                <a:ea typeface="Meiryo UI" panose="020B0604030504040204" pitchFamily="50" charset="-128"/>
              </a:rPr>
              <a:t>度は業績に応じ</a:t>
            </a:r>
            <a:r>
              <a:rPr lang="ja-JP" altLang="en-US" b="1" dirty="0" smtClean="0">
                <a:latin typeface="Meiryo UI" panose="020B0604030504040204" pitchFamily="50" charset="-128"/>
                <a:ea typeface="Meiryo UI" panose="020B0604030504040204" pitchFamily="50" charset="-128"/>
              </a:rPr>
              <a:t>たも</a:t>
            </a:r>
            <a:r>
              <a:rPr lang="ja-JP" altLang="en-US" b="1" dirty="0">
                <a:latin typeface="Meiryo UI" panose="020B0604030504040204" pitchFamily="50" charset="-128"/>
                <a:ea typeface="Meiryo UI" panose="020B0604030504040204" pitchFamily="50" charset="-128"/>
              </a:rPr>
              <a:t>のとし、年功給から能力給への移行</a:t>
            </a:r>
            <a:endParaRPr lang="en-US" altLang="ja-JP" b="1"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　</a:t>
            </a:r>
            <a:r>
              <a:rPr lang="ja-JP" altLang="en-US" dirty="0" smtClean="0">
                <a:latin typeface="Meiryo UI" panose="020B0604030504040204" pitchFamily="50" charset="-128"/>
                <a:ea typeface="Meiryo UI" panose="020B0604030504040204" pitchFamily="50" charset="-128"/>
              </a:rPr>
              <a:t>新制</a:t>
            </a:r>
            <a:r>
              <a:rPr lang="ja-JP" altLang="en-US" dirty="0">
                <a:latin typeface="Meiryo UI" panose="020B0604030504040204" pitchFamily="50" charset="-128"/>
                <a:ea typeface="Meiryo UI" panose="020B0604030504040204" pitchFamily="50" charset="-128"/>
              </a:rPr>
              <a:t>度</a:t>
            </a:r>
            <a:r>
              <a:rPr lang="ja-JP" altLang="en-US" dirty="0" smtClean="0">
                <a:latin typeface="Meiryo UI" panose="020B0604030504040204" pitchFamily="50" charset="-128"/>
                <a:ea typeface="Meiryo UI" panose="020B0604030504040204" pitchFamily="50" charset="-128"/>
              </a:rPr>
              <a:t>は現都市型センターの制度をベースに構築し、</a:t>
            </a:r>
            <a:r>
              <a:rPr lang="ja-JP" altLang="en-US" dirty="0">
                <a:latin typeface="Meiryo UI" panose="020B0604030504040204" pitchFamily="50" charset="-128"/>
                <a:ea typeface="Meiryo UI" panose="020B0604030504040204" pitchFamily="50" charset="-128"/>
              </a:rPr>
              <a:t>職員の能力やマネジメン</a:t>
            </a:r>
            <a:r>
              <a:rPr lang="ja-JP" altLang="en-US" dirty="0" smtClean="0">
                <a:latin typeface="Meiryo UI" panose="020B0604030504040204" pitchFamily="50" charset="-128"/>
                <a:ea typeface="Meiryo UI" panose="020B0604030504040204" pitchFamily="50" charset="-128"/>
              </a:rPr>
              <a:t>ト内容</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に応</a:t>
            </a:r>
            <a:r>
              <a:rPr lang="ja-JP" altLang="en-US" dirty="0">
                <a:latin typeface="Meiryo UI" panose="020B0604030504040204" pitchFamily="50" charset="-128"/>
                <a:ea typeface="Meiryo UI" panose="020B0604030504040204" pitchFamily="50" charset="-128"/>
              </a:rPr>
              <a:t>じたメリハリのある制度とす</a:t>
            </a:r>
            <a:r>
              <a:rPr lang="ja-JP" altLang="en-US" dirty="0" smtClean="0">
                <a:latin typeface="Meiryo UI" panose="020B0604030504040204" pitchFamily="50" charset="-128"/>
                <a:ea typeface="Meiryo UI" panose="020B0604030504040204" pitchFamily="50" charset="-128"/>
              </a:rPr>
              <a:t>る</a:t>
            </a:r>
            <a:endParaRPr lang="ja-JP" altLang="en-US"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67334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05680" y="6461134"/>
            <a:ext cx="2057400" cy="365125"/>
          </a:xfrm>
        </p:spPr>
        <p:txBody>
          <a:bodyPr/>
          <a:lstStyle/>
          <a:p>
            <a:fld id="{5242FE4B-FE65-4246-A1F4-B3D4680A4CEF}" type="slidenum">
              <a:rPr kumimoji="1" lang="ja-JP" altLang="en-US" smtClean="0"/>
              <a:t>4</a:t>
            </a:fld>
            <a:endParaRPr kumimoji="1" lang="ja-JP" altLang="en-US"/>
          </a:p>
        </p:txBody>
      </p:sp>
      <p:sp>
        <p:nvSpPr>
          <p:cNvPr id="5" name="テキスト ボックス 4"/>
          <p:cNvSpPr txBox="1"/>
          <p:nvPr/>
        </p:nvSpPr>
        <p:spPr>
          <a:xfrm>
            <a:off x="1971448" y="209813"/>
            <a:ext cx="5301451" cy="461665"/>
          </a:xfrm>
          <a:prstGeom prst="rect">
            <a:avLst/>
          </a:prstGeom>
          <a:noFill/>
        </p:spPr>
        <p:txBody>
          <a:bodyPr wrap="none" rtlCol="0">
            <a:spAutoFit/>
          </a:bodyPr>
          <a:lstStyle/>
          <a:p>
            <a:r>
              <a:rPr lang="ja-JP" altLang="en-US" sz="2400" b="1" dirty="0">
                <a:latin typeface="Meiryo UI" panose="020B0604030504040204" pitchFamily="50" charset="-128"/>
                <a:ea typeface="Meiryo UI" panose="020B0604030504040204" pitchFamily="50" charset="-128"/>
              </a:rPr>
              <a:t>大阪産業局（仮称）設立の背景と理念</a:t>
            </a:r>
            <a:endParaRPr kumimoji="1" lang="ja-JP" altLang="en-US" sz="24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99239" y="4123065"/>
            <a:ext cx="8645867" cy="2179320"/>
          </a:xfrm>
          <a:prstGeom prst="roundRect">
            <a:avLst/>
          </a:prstGeom>
          <a:solidFill>
            <a:schemeClr val="bg1">
              <a:lumMod val="95000"/>
            </a:schemeClr>
          </a:solidFill>
          <a:ln>
            <a:solidFill>
              <a:schemeClr val="bg1">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ts val="2200"/>
              </a:lnSpc>
            </a:pPr>
            <a:r>
              <a:rPr kumimoji="1" lang="ja-JP" altLang="en-US" b="1" dirty="0">
                <a:latin typeface="Meiryo UI" panose="020B0604030504040204" pitchFamily="50" charset="-128"/>
                <a:ea typeface="Meiryo UI" panose="020B0604030504040204" pitchFamily="50" charset="-128"/>
              </a:rPr>
              <a:t>＜基本</a:t>
            </a:r>
            <a:r>
              <a:rPr lang="ja-JP" altLang="en-US" b="1" dirty="0">
                <a:latin typeface="Meiryo UI" panose="020B0604030504040204" pitchFamily="50" charset="-128"/>
                <a:ea typeface="Meiryo UI" panose="020B0604030504040204" pitchFamily="50" charset="-128"/>
              </a:rPr>
              <a:t>理念</a:t>
            </a:r>
            <a:r>
              <a:rPr kumimoji="1" lang="ja-JP" altLang="en-US"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１．大阪の中小企業を支え、大阪の経済成長を促す“強い中小企業支援機関”を目指す</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２．府市の中小企業政策の中核を為し、現場のノウハウに基づく柔軟で機動力のある事業展開を図る</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３．ユーザー目線を徹底し、利用者（企業）の利便性向上を追求する</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rPr>
              <a:t>４．中小企業を支援する各機関との連携を強め、大阪全体の中小企業支援の底上げを図る</a:t>
            </a:r>
            <a:endParaRPr kumimoji="1" lang="en-US" altLang="ja-JP" sz="1600" dirty="0">
              <a:latin typeface="Meiryo UI" panose="020B0604030504040204" pitchFamily="50" charset="-128"/>
              <a:ea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rPr>
              <a:t>５．新法人のみならず、大阪府と大阪市の中小企業支援に携わる人材育成に寄与する</a:t>
            </a:r>
            <a:endParaRPr lang="en-US" altLang="ja-JP"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1271" y="1034270"/>
            <a:ext cx="8481809" cy="2816156"/>
          </a:xfrm>
          <a:prstGeom prst="rect">
            <a:avLst/>
          </a:prstGeom>
          <a:noFill/>
        </p:spPr>
        <p:txBody>
          <a:bodyPr wrap="square" rtlCol="0">
            <a:spAutoFit/>
          </a:bodyPr>
          <a:lstStyle/>
          <a:p>
            <a:pPr algn="ctr">
              <a:lnSpc>
                <a:spcPts val="2200"/>
              </a:lnSpc>
            </a:pPr>
            <a:r>
              <a:rPr kumimoji="1" lang="ja-JP" altLang="en-US" b="1" dirty="0">
                <a:latin typeface="Meiryo UI" panose="020B0604030504040204" pitchFamily="50" charset="-128"/>
                <a:ea typeface="Meiryo UI" panose="020B0604030504040204" pitchFamily="50" charset="-128"/>
              </a:rPr>
              <a:t>＜大阪産業局（仮称）設立の背景＞</a:t>
            </a:r>
            <a:endParaRPr kumimoji="1" lang="en-US" altLang="ja-JP" b="1" dirty="0">
              <a:latin typeface="Meiryo UI" panose="020B0604030504040204" pitchFamily="50" charset="-128"/>
              <a:ea typeface="Meiryo UI" panose="020B0604030504040204" pitchFamily="50" charset="-128"/>
            </a:endParaRPr>
          </a:p>
          <a:p>
            <a:pPr marL="171450" indent="-171450" algn="ctr">
              <a:buFont typeface="Arial" panose="020B0604020202020204" pitchFamily="34" charset="0"/>
              <a:buChar char="•"/>
            </a:pPr>
            <a:endParaRPr kumimoji="1" lang="en-US" altLang="ja-JP" sz="1200" dirty="0">
              <a:latin typeface="Meiryo UI" panose="020B0604030504040204" pitchFamily="50" charset="-128"/>
              <a:ea typeface="Meiryo UI" panose="020B0604030504040204" pitchFamily="50" charset="-128"/>
            </a:endParaRPr>
          </a:p>
          <a:p>
            <a:pPr marL="285750" indent="-285750">
              <a:lnSpc>
                <a:spcPts val="2200"/>
              </a:lnSpc>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大阪産業振興機構（以下「産振機構」）と大阪市都市型産業振興センター（以下「都市型センター」）は、それぞれ大阪府と大阪市が連携しながら、大阪の中小企業を支援するサービスを積極的に展開してきた。</a:t>
            </a:r>
            <a:endParaRPr lang="en-US" altLang="ja-JP" sz="1600" dirty="0">
              <a:latin typeface="Meiryo UI" panose="020B0604030504040204" pitchFamily="50" charset="-128"/>
              <a:ea typeface="Meiryo UI" panose="020B0604030504040204" pitchFamily="50" charset="-128"/>
            </a:endParaRPr>
          </a:p>
          <a:p>
            <a:pPr marL="285750" indent="-285750">
              <a:lnSpc>
                <a:spcPts val="2200"/>
              </a:lnSpc>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しかし、経済のグローバル化が広がり、産業の技術革新が加速度的に進化するなか、大阪の企業の</a:t>
            </a:r>
            <a:r>
              <a:rPr kumimoji="1" lang="en-US" altLang="ja-JP" sz="1600" dirty="0">
                <a:latin typeface="Meiryo UI" panose="020B0604030504040204" pitchFamily="50" charset="-128"/>
                <a:ea typeface="Meiryo UI" panose="020B0604030504040204" pitchFamily="50" charset="-128"/>
              </a:rPr>
              <a:t>9</a:t>
            </a:r>
            <a:r>
              <a:rPr kumimoji="1" lang="ja-JP" altLang="en-US" sz="1600" dirty="0">
                <a:latin typeface="Meiryo UI" panose="020B0604030504040204" pitchFamily="50" charset="-128"/>
                <a:ea typeface="Meiryo UI" panose="020B0604030504040204" pitchFamily="50" charset="-128"/>
              </a:rPr>
              <a:t>割以上を占め、大阪産業の基盤を支える中小企業の更なる発展が欠かせない。</a:t>
            </a:r>
            <a:endParaRPr kumimoji="1" lang="en-US" altLang="ja-JP" sz="1600" dirty="0">
              <a:latin typeface="Meiryo UI" panose="020B0604030504040204" pitchFamily="50" charset="-128"/>
              <a:ea typeface="Meiryo UI" panose="020B0604030504040204" pitchFamily="50" charset="-128"/>
            </a:endParaRPr>
          </a:p>
          <a:p>
            <a:pPr marL="285750" indent="-285750">
              <a:lnSpc>
                <a:spcPts val="2200"/>
              </a:lnSpc>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そこで、副首都を目指す大阪の、産業分野の都市基盤をさらに強化するため、そして、大阪府と大阪市が連携して大阪の産業振興を推進するために、産振機構と都市型センターを統合して、新たに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大阪産業局（仮称）</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を設立する。</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582412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3A82757-B58E-4D9D-A1F3-49B54C1CB90C}"/>
              </a:ext>
            </a:extLst>
          </p:cNvPr>
          <p:cNvSpPr>
            <a:spLocks noGrp="1"/>
          </p:cNvSpPr>
          <p:nvPr>
            <p:ph type="sldNum" sz="quarter" idx="12"/>
          </p:nvPr>
        </p:nvSpPr>
        <p:spPr>
          <a:xfrm>
            <a:off x="7017426" y="6473864"/>
            <a:ext cx="2057400" cy="365125"/>
          </a:xfrm>
        </p:spPr>
        <p:txBody>
          <a:bodyPr/>
          <a:lstStyle/>
          <a:p>
            <a:fld id="{5242FE4B-FE65-4246-A1F4-B3D4680A4CEF}" type="slidenum">
              <a:rPr kumimoji="1" lang="ja-JP" altLang="en-US" smtClean="0"/>
              <a:t>40</a:t>
            </a:fld>
            <a:endParaRPr kumimoji="1" lang="ja-JP" altLang="en-US"/>
          </a:p>
        </p:txBody>
      </p:sp>
      <p:sp>
        <p:nvSpPr>
          <p:cNvPr id="5" name="矢印: 五方向 4">
            <a:extLst>
              <a:ext uri="{FF2B5EF4-FFF2-40B4-BE49-F238E27FC236}">
                <a16:creationId xmlns:a16="http://schemas.microsoft.com/office/drawing/2014/main" id="{B5357A48-3B76-492F-8B70-2EF6358072BC}"/>
              </a:ext>
            </a:extLst>
          </p:cNvPr>
          <p:cNvSpPr/>
          <p:nvPr/>
        </p:nvSpPr>
        <p:spPr>
          <a:xfrm>
            <a:off x="6518238" y="1332470"/>
            <a:ext cx="2449916" cy="617974"/>
          </a:xfrm>
          <a:prstGeom prst="homePlate">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ステップ３</a:t>
            </a:r>
            <a:endParaRPr kumimoji="1" lang="en-US" altLang="ja-JP" sz="1600" b="1"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年度）</a:t>
            </a:r>
            <a:endParaRPr kumimoji="1" lang="ja-JP" altLang="en-US" sz="1400" dirty="0">
              <a:latin typeface="Meiryo UI" panose="020B0604030504040204" pitchFamily="50" charset="-128"/>
              <a:ea typeface="Meiryo UI" panose="020B0604030504040204" pitchFamily="50" charset="-128"/>
            </a:endParaRPr>
          </a:p>
        </p:txBody>
      </p:sp>
      <p:sp>
        <p:nvSpPr>
          <p:cNvPr id="6" name="四角形: 角を丸くする 5">
            <a:extLst>
              <a:ext uri="{FF2B5EF4-FFF2-40B4-BE49-F238E27FC236}">
                <a16:creationId xmlns:a16="http://schemas.microsoft.com/office/drawing/2014/main" id="{D5322E74-ABAE-45D9-8032-FE3DB02933EE}"/>
              </a:ext>
            </a:extLst>
          </p:cNvPr>
          <p:cNvSpPr/>
          <p:nvPr/>
        </p:nvSpPr>
        <p:spPr>
          <a:xfrm>
            <a:off x="371790" y="1943154"/>
            <a:ext cx="1160584" cy="1399206"/>
          </a:xfrm>
          <a:prstGeom prst="round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a:latin typeface="Meiryo UI" panose="020B0604030504040204" pitchFamily="50" charset="-128"/>
                <a:ea typeface="Meiryo UI" panose="020B0604030504040204" pitchFamily="50" charset="-128"/>
              </a:rPr>
              <a:t>事業</a:t>
            </a:r>
            <a:endParaRPr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予算</a:t>
            </a:r>
            <a:endParaRPr kumimoji="1" lang="en-US" altLang="ja-JP" b="1" dirty="0">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66D14DEF-5B34-4033-B524-5025CD83B7C1}"/>
              </a:ext>
            </a:extLst>
          </p:cNvPr>
          <p:cNvSpPr/>
          <p:nvPr/>
        </p:nvSpPr>
        <p:spPr>
          <a:xfrm>
            <a:off x="371790" y="3538544"/>
            <a:ext cx="1160584" cy="1458686"/>
          </a:xfrm>
          <a:prstGeom prst="round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a:latin typeface="Meiryo UI" panose="020B0604030504040204" pitchFamily="50" charset="-128"/>
                <a:ea typeface="Meiryo UI" panose="020B0604030504040204" pitchFamily="50" charset="-128"/>
              </a:rPr>
              <a:t>組織</a:t>
            </a:r>
            <a:endParaRPr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職員</a:t>
            </a:r>
            <a:endParaRPr kumimoji="1" lang="en-US" altLang="ja-JP"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3454F533-A4B3-4671-BA96-17B777704B0C}"/>
              </a:ext>
            </a:extLst>
          </p:cNvPr>
          <p:cNvSpPr txBox="1"/>
          <p:nvPr/>
        </p:nvSpPr>
        <p:spPr>
          <a:xfrm>
            <a:off x="1892650" y="2048044"/>
            <a:ext cx="2164195" cy="954107"/>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国際</a:t>
            </a:r>
            <a:r>
              <a:rPr kumimoji="1" lang="ja-JP" altLang="en-US" sz="1400" dirty="0" smtClean="0">
                <a:latin typeface="Meiryo UI" panose="020B0604030504040204" pitchFamily="50" charset="-128"/>
                <a:ea typeface="Meiryo UI" panose="020B0604030504040204" pitchFamily="50" charset="-128"/>
              </a:rPr>
              <a:t>ビジネスを</a:t>
            </a:r>
            <a:r>
              <a:rPr kumimoji="1" lang="ja-JP" altLang="en-US" sz="1400" dirty="0">
                <a:latin typeface="Meiryo UI" panose="020B0604030504040204" pitchFamily="50" charset="-128"/>
                <a:ea typeface="Meiryo UI" panose="020B0604030504040204" pitchFamily="50" charset="-128"/>
              </a:rPr>
              <a:t>はじめとする府市の中小企業関連</a:t>
            </a:r>
            <a:r>
              <a:rPr lang="ja-JP" altLang="en-US" sz="1400" dirty="0">
                <a:latin typeface="Meiryo UI" panose="020B0604030504040204" pitchFamily="50" charset="-128"/>
                <a:ea typeface="Meiryo UI" panose="020B0604030504040204" pitchFamily="50" charset="-128"/>
              </a:rPr>
              <a:t>予算を、</a:t>
            </a:r>
            <a:r>
              <a:rPr kumimoji="1" lang="ja-JP" altLang="en-US" sz="1400" dirty="0">
                <a:latin typeface="Meiryo UI" panose="020B0604030504040204" pitchFamily="50" charset="-128"/>
                <a:ea typeface="Meiryo UI" panose="020B0604030504040204" pitchFamily="50" charset="-128"/>
              </a:rPr>
              <a:t>新法人に</a:t>
            </a:r>
            <a:r>
              <a:rPr kumimoji="1" lang="ja-JP" altLang="en-US" sz="1400" dirty="0" smtClean="0">
                <a:latin typeface="Meiryo UI" panose="020B0604030504040204" pitchFamily="50" charset="-128"/>
                <a:ea typeface="Meiryo UI" panose="020B0604030504040204" pitchFamily="50" charset="-128"/>
              </a:rPr>
              <a:t>集約（段階実施）</a:t>
            </a:r>
            <a:endParaRPr kumimoji="1" lang="en-US" altLang="ja-JP" sz="1400" dirty="0">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3286283A-1123-4ADB-B37F-999F1D1748E3}"/>
              </a:ext>
            </a:extLst>
          </p:cNvPr>
          <p:cNvSpPr/>
          <p:nvPr/>
        </p:nvSpPr>
        <p:spPr>
          <a:xfrm>
            <a:off x="371790" y="5204140"/>
            <a:ext cx="1160584" cy="1458686"/>
          </a:xfrm>
          <a:prstGeom prst="round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a:latin typeface="Meiryo UI" panose="020B0604030504040204" pitchFamily="50" charset="-128"/>
                <a:ea typeface="Meiryo UI" panose="020B0604030504040204" pitchFamily="50" charset="-128"/>
              </a:rPr>
              <a:t>施設</a:t>
            </a:r>
            <a:endParaRPr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制度</a:t>
            </a:r>
            <a:endParaRPr kumimoji="1" lang="en-US" altLang="ja-JP" b="1" dirty="0">
              <a:latin typeface="Meiryo UI" panose="020B0604030504040204" pitchFamily="50" charset="-128"/>
              <a:ea typeface="Meiryo UI" panose="020B0604030504040204" pitchFamily="50" charset="-128"/>
            </a:endParaRPr>
          </a:p>
        </p:txBody>
      </p:sp>
      <p:sp>
        <p:nvSpPr>
          <p:cNvPr id="4" name="矢印: 五方向 3">
            <a:extLst>
              <a:ext uri="{FF2B5EF4-FFF2-40B4-BE49-F238E27FC236}">
                <a16:creationId xmlns:a16="http://schemas.microsoft.com/office/drawing/2014/main" id="{8E028D77-9D32-48AE-AE7C-8516068906CE}"/>
              </a:ext>
            </a:extLst>
          </p:cNvPr>
          <p:cNvSpPr/>
          <p:nvPr/>
        </p:nvSpPr>
        <p:spPr>
          <a:xfrm>
            <a:off x="4195396" y="1332471"/>
            <a:ext cx="2449916" cy="617974"/>
          </a:xfrm>
          <a:prstGeom prst="homePlate">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ステップ２</a:t>
            </a:r>
            <a:endParaRPr kumimoji="1" lang="en-US" altLang="ja-JP" sz="1600" b="1"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年度）</a:t>
            </a:r>
            <a:endParaRPr kumimoji="1" lang="ja-JP" altLang="en-US" sz="1400" dirty="0">
              <a:latin typeface="Meiryo UI" panose="020B0604030504040204" pitchFamily="50" charset="-128"/>
              <a:ea typeface="Meiryo UI" panose="020B0604030504040204" pitchFamily="50" charset="-128"/>
            </a:endParaRPr>
          </a:p>
        </p:txBody>
      </p:sp>
      <p:sp>
        <p:nvSpPr>
          <p:cNvPr id="3" name="矢印: 五方向 2">
            <a:extLst>
              <a:ext uri="{FF2B5EF4-FFF2-40B4-BE49-F238E27FC236}">
                <a16:creationId xmlns:a16="http://schemas.microsoft.com/office/drawing/2014/main" id="{C415B1F0-1806-401C-89AA-D8E249CA89F1}"/>
              </a:ext>
            </a:extLst>
          </p:cNvPr>
          <p:cNvSpPr/>
          <p:nvPr/>
        </p:nvSpPr>
        <p:spPr>
          <a:xfrm>
            <a:off x="1892650" y="1332470"/>
            <a:ext cx="2449916" cy="617974"/>
          </a:xfrm>
          <a:prstGeom prst="homePlate">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ステップ１</a:t>
            </a:r>
            <a:endParaRPr kumimoji="1" lang="en-US" altLang="ja-JP" sz="1600" b="1"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rPr>
              <a:t>年度）</a:t>
            </a:r>
            <a:endParaRPr kumimoji="1" lang="ja-JP" altLang="en-US" sz="14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1872554" y="758251"/>
            <a:ext cx="2008797" cy="523220"/>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可能なものから融合させスタートを切る</a:t>
            </a:r>
          </a:p>
        </p:txBody>
      </p:sp>
      <p:sp>
        <p:nvSpPr>
          <p:cNvPr id="13" name="テキスト ボックス 12"/>
          <p:cNvSpPr txBox="1"/>
          <p:nvPr/>
        </p:nvSpPr>
        <p:spPr>
          <a:xfrm>
            <a:off x="4069516" y="758251"/>
            <a:ext cx="2318738" cy="523220"/>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新法人の理念に沿った制度設計を強力に進める</a:t>
            </a:r>
          </a:p>
        </p:txBody>
      </p:sp>
      <p:sp>
        <p:nvSpPr>
          <p:cNvPr id="14" name="テキスト ボックス 13"/>
          <p:cNvSpPr txBox="1"/>
          <p:nvPr/>
        </p:nvSpPr>
        <p:spPr>
          <a:xfrm>
            <a:off x="6434418" y="850584"/>
            <a:ext cx="2241495"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最終形を目指す</a:t>
            </a:r>
          </a:p>
        </p:txBody>
      </p:sp>
      <p:sp>
        <p:nvSpPr>
          <p:cNvPr id="15" name="テキスト ボックス 14">
            <a:extLst>
              <a:ext uri="{FF2B5EF4-FFF2-40B4-BE49-F238E27FC236}">
                <a16:creationId xmlns:a16="http://schemas.microsoft.com/office/drawing/2014/main" id="{3454F533-A4B3-4671-BA96-17B777704B0C}"/>
              </a:ext>
            </a:extLst>
          </p:cNvPr>
          <p:cNvSpPr txBox="1"/>
          <p:nvPr/>
        </p:nvSpPr>
        <p:spPr>
          <a:xfrm>
            <a:off x="1892650" y="3679057"/>
            <a:ext cx="2164195" cy="1169551"/>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サービスマネジメントを重視した組織体制を構築</a:t>
            </a:r>
            <a:endParaRPr kumimoji="1" lang="en-US" altLang="ja-JP" sz="14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14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府市から一定規模の職員派遣を受け入れ</a:t>
            </a:r>
          </a:p>
        </p:txBody>
      </p:sp>
      <p:sp>
        <p:nvSpPr>
          <p:cNvPr id="16" name="テキスト ボックス 15">
            <a:extLst>
              <a:ext uri="{FF2B5EF4-FFF2-40B4-BE49-F238E27FC236}">
                <a16:creationId xmlns:a16="http://schemas.microsoft.com/office/drawing/2014/main" id="{3454F533-A4B3-4671-BA96-17B777704B0C}"/>
              </a:ext>
            </a:extLst>
          </p:cNvPr>
          <p:cNvSpPr txBox="1"/>
          <p:nvPr/>
        </p:nvSpPr>
        <p:spPr>
          <a:xfrm>
            <a:off x="1931287" y="5232796"/>
            <a:ext cx="2164195" cy="1123384"/>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産創館にサービス機能を集約し、マイドームにバックオフィスを集約。</a:t>
            </a:r>
            <a:endParaRPr kumimoji="1" lang="en-US" altLang="ja-JP" sz="14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kumimoji="1" lang="en-US" altLang="ja-JP" sz="11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en-US" altLang="ja-JP" sz="1400" dirty="0">
                <a:latin typeface="Meiryo UI" panose="020B0604030504040204" pitchFamily="50" charset="-128"/>
                <a:ea typeface="Meiryo UI" panose="020B0604030504040204" pitchFamily="50" charset="-128"/>
              </a:rPr>
              <a:t>IBPC</a:t>
            </a:r>
            <a:r>
              <a:rPr lang="ja-JP" altLang="en-US" sz="1400" dirty="0">
                <a:latin typeface="Meiryo UI" panose="020B0604030504040204" pitchFamily="50" charset="-128"/>
                <a:ea typeface="Meiryo UI" panose="020B0604030504040204" pitchFamily="50" charset="-128"/>
              </a:rPr>
              <a:t>サテライトを誘致</a:t>
            </a:r>
            <a:endParaRPr kumimoji="1" lang="en-US" altLang="ja-JP" sz="14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3454F533-A4B3-4671-BA96-17B777704B0C}"/>
              </a:ext>
            </a:extLst>
          </p:cNvPr>
          <p:cNvSpPr txBox="1"/>
          <p:nvPr/>
        </p:nvSpPr>
        <p:spPr>
          <a:xfrm>
            <a:off x="4213365" y="2048044"/>
            <a:ext cx="2164195" cy="1331134"/>
          </a:xfrm>
          <a:prstGeom prst="rect">
            <a:avLst/>
          </a:prstGeom>
          <a:noFill/>
        </p:spPr>
        <p:txBody>
          <a:bodyPr wrap="square" rtlCol="0">
            <a:spAutoFit/>
          </a:bodyPr>
          <a:lstStyle/>
          <a:p>
            <a:pPr marL="171450" indent="-1714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移管可能な事業を府市及び法人で精査し、移管規模の充実も検討</a:t>
            </a:r>
            <a:endParaRPr kumimoji="1" lang="en-US" altLang="ja-JP" sz="14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105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土地建物の資産管理の在り方を検討</a:t>
            </a:r>
          </a:p>
        </p:txBody>
      </p:sp>
      <p:sp>
        <p:nvSpPr>
          <p:cNvPr id="18" name="テキスト ボックス 17">
            <a:extLst>
              <a:ext uri="{FF2B5EF4-FFF2-40B4-BE49-F238E27FC236}">
                <a16:creationId xmlns:a16="http://schemas.microsoft.com/office/drawing/2014/main" id="{3454F533-A4B3-4671-BA96-17B777704B0C}"/>
              </a:ext>
            </a:extLst>
          </p:cNvPr>
          <p:cNvSpPr txBox="1"/>
          <p:nvPr/>
        </p:nvSpPr>
        <p:spPr>
          <a:xfrm>
            <a:off x="4224059" y="3612235"/>
            <a:ext cx="2164195" cy="1384995"/>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伴走型・エリア別支援を可能にするキャラバン隊の創設</a:t>
            </a:r>
            <a:endParaRPr lang="en-US" altLang="ja-JP" sz="14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府市からの職員派遣に加え、法人から行政への人事交流も実施</a:t>
            </a:r>
          </a:p>
        </p:txBody>
      </p:sp>
      <p:sp>
        <p:nvSpPr>
          <p:cNvPr id="19" name="テキスト ボックス 18">
            <a:extLst>
              <a:ext uri="{FF2B5EF4-FFF2-40B4-BE49-F238E27FC236}">
                <a16:creationId xmlns:a16="http://schemas.microsoft.com/office/drawing/2014/main" id="{3454F533-A4B3-4671-BA96-17B777704B0C}"/>
              </a:ext>
            </a:extLst>
          </p:cNvPr>
          <p:cNvSpPr txBox="1"/>
          <p:nvPr/>
        </p:nvSpPr>
        <p:spPr>
          <a:xfrm>
            <a:off x="4252002" y="5232796"/>
            <a:ext cx="2164195" cy="1384995"/>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産創館全館を中小企業支援機能に特化。</a:t>
            </a:r>
            <a:endParaRPr kumimoji="1" lang="en-US" altLang="ja-JP" sz="14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国際支援関係を始めとする</a:t>
            </a:r>
            <a:r>
              <a:rPr kumimoji="1" lang="ja-JP" altLang="en-US" sz="1400" dirty="0">
                <a:latin typeface="Meiryo UI" panose="020B0604030504040204" pitchFamily="50" charset="-128"/>
                <a:ea typeface="Meiryo UI" panose="020B0604030504040204" pitchFamily="50" charset="-128"/>
              </a:rPr>
              <a:t>類似関係機関の誘致を図り、サービス機能を一元化</a:t>
            </a:r>
            <a:endParaRPr kumimoji="1" lang="en-US" altLang="ja-JP" sz="1400" dirty="0">
              <a:latin typeface="Meiryo UI" panose="020B0604030504040204" pitchFamily="50" charset="-128"/>
              <a:ea typeface="Meiryo UI" panose="020B0604030504040204" pitchFamily="50" charset="-128"/>
            </a:endParaRPr>
          </a:p>
        </p:txBody>
      </p:sp>
      <p:sp>
        <p:nvSpPr>
          <p:cNvPr id="20" name="角丸四角形 19"/>
          <p:cNvSpPr/>
          <p:nvPr/>
        </p:nvSpPr>
        <p:spPr>
          <a:xfrm>
            <a:off x="6572717" y="2009406"/>
            <a:ext cx="2287948" cy="4647021"/>
          </a:xfrm>
          <a:prstGeom prst="roundRect">
            <a:avLst>
              <a:gd name="adj" fmla="val 12576"/>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kumimoji="1" lang="ja-JP" altLang="en-US" dirty="0">
                <a:solidFill>
                  <a:schemeClr val="tx1"/>
                </a:solidFill>
                <a:latin typeface="Meiryo UI" panose="020B0604030504040204" pitchFamily="50" charset="-128"/>
                <a:ea typeface="Meiryo UI" panose="020B0604030504040204" pitchFamily="50" charset="-128"/>
              </a:rPr>
              <a:t>府市の国際ビジネス関係部門の集約など、大阪の中小企業支援を担う中核拠点として、ビジョンの理念に沿った新法人の最終形を目指す</a:t>
            </a:r>
          </a:p>
        </p:txBody>
      </p:sp>
      <p:cxnSp>
        <p:nvCxnSpPr>
          <p:cNvPr id="22" name="直線コネクタ 21"/>
          <p:cNvCxnSpPr/>
          <p:nvPr/>
        </p:nvCxnSpPr>
        <p:spPr>
          <a:xfrm flipV="1">
            <a:off x="371790" y="3451539"/>
            <a:ext cx="615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318127" y="5097888"/>
            <a:ext cx="615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832464" y="65753"/>
            <a:ext cx="7917552"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中小企業を強力に支援する新法人実現へのステップ（目標）</a:t>
            </a:r>
          </a:p>
        </p:txBody>
      </p:sp>
      <p:cxnSp>
        <p:nvCxnSpPr>
          <p:cNvPr id="11" name="直線コネクタ 10"/>
          <p:cNvCxnSpPr/>
          <p:nvPr/>
        </p:nvCxnSpPr>
        <p:spPr>
          <a:xfrm>
            <a:off x="550621" y="605855"/>
            <a:ext cx="81993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318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519970" y="4097363"/>
            <a:ext cx="8400272" cy="2400657"/>
          </a:xfrm>
          <a:prstGeom prst="rect">
            <a:avLst/>
          </a:prstGeom>
          <a:noFill/>
          <a:ln>
            <a:noFill/>
          </a:ln>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１．新法人に中小企業支援にかかる財源（予算）を集中させて、効率的な運営を実施</a:t>
            </a:r>
            <a:endParaRPr kumimoji="1" lang="en-US" altLang="ja-JP" sz="14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府市の中小企業支援予算を新法人に集中させ、現場ニーズを踏まえた、中長期で戦略的な中小企業支援施策の展開を図る。</a:t>
            </a:r>
            <a:endParaRPr lang="en-US" altLang="ja-JP" sz="12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新法人に対する予算は交付金型を基本とし、行政</a:t>
            </a:r>
            <a:r>
              <a:rPr lang="ja-JP" altLang="en-US" sz="1200" dirty="0" smtClean="0">
                <a:latin typeface="Meiryo UI" panose="020B0604030504040204" pitchFamily="50" charset="-128"/>
                <a:ea typeface="Meiryo UI" panose="020B0604030504040204" pitchFamily="50" charset="-128"/>
              </a:rPr>
              <a:t>の管理</a:t>
            </a:r>
            <a:r>
              <a:rPr lang="ja-JP" altLang="en-US" sz="1200" dirty="0">
                <a:latin typeface="Meiryo UI" panose="020B0604030504040204" pitchFamily="50" charset="-128"/>
                <a:ea typeface="Meiryo UI" panose="020B0604030504040204" pitchFamily="50" charset="-128"/>
              </a:rPr>
              <a:t>執行</a:t>
            </a:r>
            <a:r>
              <a:rPr lang="ja-JP" altLang="en-US" sz="1200" dirty="0" smtClean="0">
                <a:latin typeface="Meiryo UI" panose="020B0604030504040204" pitchFamily="50" charset="-128"/>
                <a:ea typeface="Meiryo UI" panose="020B0604030504040204" pitchFamily="50" charset="-128"/>
              </a:rPr>
              <a:t>からの自由度を高め、</a:t>
            </a:r>
            <a:r>
              <a:rPr lang="ja-JP" altLang="en-US" sz="1200" dirty="0">
                <a:latin typeface="Meiryo UI" panose="020B0604030504040204" pitchFamily="50" charset="-128"/>
                <a:ea typeface="Meiryo UI" panose="020B0604030504040204" pitchFamily="50" charset="-128"/>
              </a:rPr>
              <a:t>柔軟な事業展開を担保する。</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２．新法人を大阪の中小企業支援施策の核として</a:t>
            </a:r>
            <a:r>
              <a:rPr lang="ja-JP" altLang="en-US" sz="1400" b="1" dirty="0">
                <a:latin typeface="Meiryo UI" panose="020B0604030504040204" pitchFamily="50" charset="-128"/>
                <a:ea typeface="Meiryo UI" panose="020B0604030504040204" pitchFamily="50" charset="-128"/>
              </a:rPr>
              <a:t>府市の</a:t>
            </a:r>
            <a:r>
              <a:rPr kumimoji="1" lang="ja-JP" altLang="en-US" sz="1400" b="1" dirty="0">
                <a:latin typeface="Meiryo UI" panose="020B0604030504040204" pitchFamily="50" charset="-128"/>
                <a:ea typeface="Meiryo UI" panose="020B0604030504040204" pitchFamily="50" charset="-128"/>
              </a:rPr>
              <a:t>人材を集中</a:t>
            </a:r>
            <a:endParaRPr kumimoji="1" lang="en-US" altLang="ja-JP" sz="14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府市の担当</a:t>
            </a:r>
            <a:r>
              <a:rPr lang="ja-JP" altLang="en-US" sz="1200" dirty="0" smtClean="0">
                <a:latin typeface="Meiryo UI" panose="020B0604030504040204" pitchFamily="50" charset="-128"/>
                <a:ea typeface="Meiryo UI" panose="020B0604030504040204" pitchFamily="50" charset="-128"/>
              </a:rPr>
              <a:t>部局は</a:t>
            </a:r>
            <a:r>
              <a:rPr lang="ja-JP" altLang="en-US" sz="1200" dirty="0">
                <a:latin typeface="Meiryo UI" panose="020B0604030504040204" pitchFamily="50" charset="-128"/>
                <a:ea typeface="Meiryo UI" panose="020B0604030504040204" pitchFamily="50" charset="-128"/>
              </a:rPr>
              <a:t>、政策立案を担う組織や職員のみを残し、実行部隊は可能な限り新法人</a:t>
            </a:r>
            <a:r>
              <a:rPr lang="ja-JP" altLang="en-US" sz="1200" dirty="0" smtClean="0">
                <a:latin typeface="Meiryo UI" panose="020B0604030504040204" pitchFamily="50" charset="-128"/>
                <a:ea typeface="Meiryo UI" panose="020B0604030504040204" pitchFamily="50" charset="-128"/>
              </a:rPr>
              <a:t>へ移行する</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府</a:t>
            </a:r>
            <a:r>
              <a:rPr lang="ja-JP" altLang="en-US" sz="1200" dirty="0" smtClean="0">
                <a:latin typeface="Meiryo UI" panose="020B0604030504040204" pitchFamily="50" charset="-128"/>
                <a:ea typeface="Meiryo UI" panose="020B0604030504040204" pitchFamily="50" charset="-128"/>
              </a:rPr>
              <a:t>市</a:t>
            </a:r>
            <a:r>
              <a:rPr lang="ja-JP" altLang="en-US" sz="1200" dirty="0">
                <a:latin typeface="Meiryo UI" panose="020B0604030504040204" pitchFamily="50" charset="-128"/>
                <a:ea typeface="Meiryo UI" panose="020B0604030504040204" pitchFamily="50" charset="-128"/>
              </a:rPr>
              <a:t>は</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①次世代の政策立案を</a:t>
            </a:r>
            <a:r>
              <a:rPr lang="ja-JP" altLang="en-US" sz="1200" dirty="0" smtClean="0">
                <a:latin typeface="Meiryo UI" panose="020B0604030504040204" pitchFamily="50" charset="-128"/>
                <a:ea typeface="Meiryo UI" panose="020B0604030504040204" pitchFamily="50" charset="-128"/>
              </a:rPr>
              <a:t>担う職員を</a:t>
            </a:r>
            <a:r>
              <a:rPr lang="ja-JP" altLang="en-US" sz="1200" dirty="0">
                <a:latin typeface="Meiryo UI" panose="020B0604030504040204" pitchFamily="50" charset="-128"/>
                <a:ea typeface="Meiryo UI" panose="020B0604030504040204" pitchFamily="50" charset="-128"/>
              </a:rPr>
              <a:t>育成するとともに、②新法人を通じた外部ネットワークと行政との連携強化を図る。</a:t>
            </a:r>
            <a:endParaRPr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３．関係機関との連携強化によるサービス向上と営業力（情報発信力）の強化</a:t>
            </a:r>
            <a:endParaRPr lang="en-US" altLang="ja-JP" sz="14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商工会議所</a:t>
            </a:r>
            <a:r>
              <a:rPr lang="ja-JP" altLang="en-US" sz="1200" dirty="0">
                <a:latin typeface="Meiryo UI" panose="020B0604030504040204" pitchFamily="50" charset="-128"/>
                <a:ea typeface="Meiryo UI" panose="020B0604030504040204" pitchFamily="50" charset="-128"/>
              </a:rPr>
              <a:t>・商工会</a:t>
            </a:r>
            <a:r>
              <a:rPr kumimoji="1" lang="ja-JP" altLang="en-US" sz="1200" dirty="0">
                <a:latin typeface="Meiryo UI" panose="020B0604030504040204" pitchFamily="50" charset="-128"/>
                <a:ea typeface="Meiryo UI" panose="020B0604030504040204" pitchFamily="50" charset="-128"/>
              </a:rPr>
              <a:t>や中小機構、</a:t>
            </a:r>
            <a:r>
              <a:rPr kumimoji="1" lang="en-US" altLang="ja-JP" sz="1200" dirty="0">
                <a:latin typeface="Meiryo UI" panose="020B0604030504040204" pitchFamily="50" charset="-128"/>
                <a:ea typeface="Meiryo UI" panose="020B0604030504040204" pitchFamily="50" charset="-128"/>
              </a:rPr>
              <a:t>JETRO</a:t>
            </a:r>
            <a:r>
              <a:rPr kumimoji="1" lang="ja-JP" altLang="en-US" sz="1200" dirty="0">
                <a:latin typeface="Meiryo UI" panose="020B0604030504040204" pitchFamily="50" charset="-128"/>
                <a:ea typeface="Meiryo UI" panose="020B0604030504040204" pitchFamily="50" charset="-128"/>
              </a:rPr>
              <a:t>や</a:t>
            </a:r>
            <a:r>
              <a:rPr kumimoji="1" lang="en-US" altLang="ja-JP" sz="1200" dirty="0">
                <a:latin typeface="Meiryo UI" panose="020B0604030504040204" pitchFamily="50" charset="-128"/>
                <a:ea typeface="Meiryo UI" panose="020B0604030504040204" pitchFamily="50" charset="-128"/>
              </a:rPr>
              <a:t>IBPC</a:t>
            </a:r>
            <a:r>
              <a:rPr kumimoji="1" lang="ja-JP" altLang="en-US" sz="1200" dirty="0">
                <a:latin typeface="Meiryo UI" panose="020B0604030504040204" pitchFamily="50" charset="-128"/>
                <a:ea typeface="Meiryo UI" panose="020B0604030504040204" pitchFamily="50" charset="-128"/>
              </a:rPr>
              <a:t>など、類似のサービスを展開する関係機関との連携を強化し、利用者にとって分かりやすく使い勝手のいいサービス展開を徹底する。</a:t>
            </a:r>
            <a:endParaRPr kumimoji="1" lang="en-US" altLang="ja-JP" sz="12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商工会議所・商工会の経営指導員との連携や、金融機関との人事交流を図り、営業力と情報発信力を強化する</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1712248" y="163157"/>
            <a:ext cx="5801588"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新法人の重点機能と関係機関との連携強化</a:t>
            </a:r>
          </a:p>
        </p:txBody>
      </p:sp>
      <p:sp>
        <p:nvSpPr>
          <p:cNvPr id="12" name="スライド番号プレースホルダー 11"/>
          <p:cNvSpPr>
            <a:spLocks noGrp="1"/>
          </p:cNvSpPr>
          <p:nvPr>
            <p:ph type="sldNum" sz="quarter" idx="12"/>
          </p:nvPr>
        </p:nvSpPr>
        <p:spPr>
          <a:xfrm>
            <a:off x="6852378" y="6420746"/>
            <a:ext cx="2057400" cy="365125"/>
          </a:xfrm>
        </p:spPr>
        <p:txBody>
          <a:bodyPr/>
          <a:lstStyle/>
          <a:p>
            <a:fld id="{5242FE4B-FE65-4246-A1F4-B3D4680A4CEF}" type="slidenum">
              <a:rPr kumimoji="1" lang="ja-JP" altLang="en-US" smtClean="0"/>
              <a:t>5</a:t>
            </a:fld>
            <a:endParaRPr kumimoji="1" lang="ja-JP" altLang="en-US"/>
          </a:p>
        </p:txBody>
      </p:sp>
      <p:sp>
        <p:nvSpPr>
          <p:cNvPr id="5" name="テキスト ボックス 4"/>
          <p:cNvSpPr txBox="1"/>
          <p:nvPr/>
        </p:nvSpPr>
        <p:spPr>
          <a:xfrm>
            <a:off x="496612" y="1254317"/>
            <a:ext cx="8413165" cy="2226250"/>
          </a:xfrm>
          <a:prstGeom prst="rect">
            <a:avLst/>
          </a:prstGeom>
          <a:noFill/>
        </p:spPr>
        <p:txBody>
          <a:bodyPr wrap="square" rtlCol="0">
            <a:spAutoFit/>
          </a:bodyPr>
          <a:lstStyle/>
          <a:p>
            <a:pPr>
              <a:lnSpc>
                <a:spcPts val="2200"/>
              </a:lnSpc>
            </a:pPr>
            <a:r>
              <a:rPr lang="ja-JP" altLang="en-US" sz="1500" dirty="0">
                <a:latin typeface="Meiryo UI" panose="020B0604030504040204" pitchFamily="50" charset="-128"/>
                <a:ea typeface="Meiryo UI" panose="020B0604030504040204" pitchFamily="50" charset="-128"/>
              </a:rPr>
              <a:t>１．時代のニーズや今日的課題を踏まえ、新法人では次の３分野の機能を充実強化させる。</a:t>
            </a:r>
            <a:endParaRPr lang="en-US" altLang="ja-JP" sz="1500" dirty="0">
              <a:latin typeface="Meiryo UI" panose="020B0604030504040204" pitchFamily="50" charset="-128"/>
              <a:ea typeface="Meiryo UI" panose="020B0604030504040204" pitchFamily="50" charset="-128"/>
            </a:endParaRPr>
          </a:p>
          <a:p>
            <a:r>
              <a:rPr lang="ja-JP" altLang="en-US" sz="15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１）国際ビジネス支援・・・・・・・　在阪企業の国際展開、海外企業の大阪への投資を促す</a:t>
            </a:r>
            <a:endParaRPr lang="en-US" altLang="ja-JP" sz="15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15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２）創業・ベンチャー支援　・・・　大阪で芽吹くベンチャー企業のさらなる発展や定着を促す</a:t>
            </a:r>
            <a:endParaRPr lang="en-US" altLang="ja-JP" sz="15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15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３）事業承継支援　・・・・・・・・　持続可能な大阪産業発展のために、後継に悩む企業を支える</a:t>
            </a:r>
            <a:endParaRPr lang="en-US" altLang="ja-JP" sz="15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pPr>
              <a:lnSpc>
                <a:spcPts val="2200"/>
              </a:lnSpc>
            </a:pPr>
            <a:r>
              <a:rPr lang="ja-JP" altLang="en-US" sz="1500" dirty="0">
                <a:latin typeface="Meiryo UI" panose="020B0604030504040204" pitchFamily="50" charset="-128"/>
                <a:ea typeface="Meiryo UI" panose="020B0604030504040204" pitchFamily="50" charset="-128"/>
              </a:rPr>
              <a:t>２．新法人では、両法人のポテンシャルを活かし、次の３つのサービスを充実強化させる。</a:t>
            </a:r>
            <a:endParaRPr lang="en-US" altLang="ja-JP" sz="1500" dirty="0">
              <a:latin typeface="Meiryo UI" panose="020B0604030504040204" pitchFamily="50" charset="-128"/>
              <a:ea typeface="Meiryo UI" panose="020B0604030504040204" pitchFamily="50" charset="-128"/>
            </a:endParaRPr>
          </a:p>
          <a:p>
            <a:r>
              <a:rPr lang="ja-JP" altLang="en-US" sz="15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１）ワンストップ・ショップ化の徹底・　ユーザーの利便性向上を至上命題とし、ワンストップ化の徹底を図る</a:t>
            </a:r>
            <a:endParaRPr lang="en-US" altLang="ja-JP" sz="15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15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２）伴走型個社支援の強化・・・・　地域キャラバン隊による伴走型個社支援を府域展開する</a:t>
            </a:r>
            <a:endParaRPr lang="en-US" altLang="ja-JP" sz="15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15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３）企業データベースの活用・・・・・　両法人のデータベース融合により、情報発信や戦略的支援に活用する</a:t>
            </a:r>
            <a:endParaRPr kumimoji="1" lang="ja-JP" altLang="en-US" sz="15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 name="正方形/長方形 1"/>
          <p:cNvSpPr/>
          <p:nvPr/>
        </p:nvSpPr>
        <p:spPr>
          <a:xfrm>
            <a:off x="365422" y="912673"/>
            <a:ext cx="3332964" cy="374461"/>
          </a:xfrm>
          <a:prstGeom prst="rect">
            <a:avLst/>
          </a:prstGeom>
        </p:spPr>
        <p:txBody>
          <a:bodyPr wrap="none">
            <a:spAutoFit/>
          </a:bodyPr>
          <a:lstStyle/>
          <a:p>
            <a:pPr>
              <a:lnSpc>
                <a:spcPts val="2200"/>
              </a:lnSpc>
            </a:pPr>
            <a:r>
              <a:rPr lang="ja-JP" altLang="en-US" b="1" dirty="0">
                <a:latin typeface="Meiryo UI" panose="020B0604030504040204" pitchFamily="50" charset="-128"/>
                <a:ea typeface="Meiryo UI" panose="020B0604030504040204" pitchFamily="50" charset="-128"/>
              </a:rPr>
              <a:t>■　新法人における重点機能　■</a:t>
            </a:r>
            <a:endParaRPr lang="en-US" altLang="ja-JP" b="1" dirty="0">
              <a:latin typeface="Meiryo UI" panose="020B0604030504040204" pitchFamily="50" charset="-128"/>
              <a:ea typeface="Meiryo UI" panose="020B0604030504040204" pitchFamily="50" charset="-128"/>
            </a:endParaRPr>
          </a:p>
        </p:txBody>
      </p:sp>
      <p:sp>
        <p:nvSpPr>
          <p:cNvPr id="7" name="正方形/長方形 6"/>
          <p:cNvSpPr/>
          <p:nvPr/>
        </p:nvSpPr>
        <p:spPr>
          <a:xfrm>
            <a:off x="365422" y="3722902"/>
            <a:ext cx="3829895" cy="374461"/>
          </a:xfrm>
          <a:prstGeom prst="rect">
            <a:avLst/>
          </a:prstGeom>
        </p:spPr>
        <p:txBody>
          <a:bodyPr wrap="none">
            <a:spAutoFit/>
          </a:bodyPr>
          <a:lstStyle/>
          <a:p>
            <a:pPr>
              <a:lnSpc>
                <a:spcPts val="2200"/>
              </a:lnSpc>
            </a:pPr>
            <a:r>
              <a:rPr lang="ja-JP" altLang="en-US" b="1" dirty="0">
                <a:latin typeface="Meiryo UI" panose="020B0604030504040204" pitchFamily="50" charset="-128"/>
                <a:ea typeface="Meiryo UI" panose="020B0604030504040204" pitchFamily="50" charset="-128"/>
              </a:rPr>
              <a:t>■　府市や関係機関との連携強化　■</a:t>
            </a:r>
            <a:endParaRPr lang="en-US" altLang="ja-JP"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69073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5242FE4B-FE65-4246-A1F4-B3D4680A4CEF}" type="slidenum">
              <a:rPr kumimoji="1" lang="ja-JP" altLang="en-US" smtClean="0"/>
              <a:t>6</a:t>
            </a:fld>
            <a:endParaRPr kumimoji="1" lang="ja-JP" altLang="en-US"/>
          </a:p>
        </p:txBody>
      </p:sp>
      <p:sp>
        <p:nvSpPr>
          <p:cNvPr id="5" name="正方形/長方形 4"/>
          <p:cNvSpPr/>
          <p:nvPr/>
        </p:nvSpPr>
        <p:spPr>
          <a:xfrm>
            <a:off x="1179687" y="2445844"/>
            <a:ext cx="7335663" cy="523220"/>
          </a:xfrm>
          <a:prstGeom prst="rect">
            <a:avLst/>
          </a:prstGeom>
        </p:spPr>
        <p:txBody>
          <a:bodyPr wrap="none">
            <a:spAutoFit/>
          </a:bodyPr>
          <a:lstStyle/>
          <a:p>
            <a:r>
              <a:rPr lang="ja-JP" altLang="en-US" sz="2800" dirty="0">
                <a:latin typeface="Meiryo UI" panose="020B0604030504040204" pitchFamily="50" charset="-128"/>
                <a:ea typeface="Meiryo UI" panose="020B0604030504040204" pitchFamily="50" charset="-128"/>
              </a:rPr>
              <a:t>第</a:t>
            </a:r>
            <a:r>
              <a:rPr lang="en-US" altLang="ja-JP" sz="2800" dirty="0">
                <a:latin typeface="Meiryo UI" panose="020B0604030504040204" pitchFamily="50" charset="-128"/>
                <a:ea typeface="Meiryo UI" panose="020B0604030504040204" pitchFamily="50" charset="-128"/>
              </a:rPr>
              <a:t>2</a:t>
            </a:r>
            <a:r>
              <a:rPr lang="ja-JP" altLang="en-US" sz="2800" dirty="0">
                <a:latin typeface="Meiryo UI" panose="020B0604030504040204" pitchFamily="50" charset="-128"/>
                <a:ea typeface="Meiryo UI" panose="020B0604030504040204" pitchFamily="50" charset="-128"/>
              </a:rPr>
              <a:t>章　大阪における中小企業と支援団体の現状</a:t>
            </a:r>
          </a:p>
        </p:txBody>
      </p:sp>
    </p:spTree>
    <p:extLst>
      <p:ext uri="{BB962C8B-B14F-4D97-AF65-F5344CB8AC3E}">
        <p14:creationId xmlns:p14="http://schemas.microsoft.com/office/powerpoint/2010/main" val="1515492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0837" y="6429109"/>
            <a:ext cx="2057400" cy="365125"/>
          </a:xfrm>
        </p:spPr>
        <p:txBody>
          <a:bodyPr/>
          <a:lstStyle/>
          <a:p>
            <a:fld id="{5242FE4B-FE65-4246-A1F4-B3D4680A4CEF}" type="slidenum">
              <a:rPr kumimoji="1" lang="ja-JP" altLang="en-US" smtClean="0"/>
              <a:t>7</a:t>
            </a:fld>
            <a:endParaRPr kumimoji="1" lang="ja-JP" altLang="en-US"/>
          </a:p>
        </p:txBody>
      </p:sp>
      <p:sp>
        <p:nvSpPr>
          <p:cNvPr id="5" name="テキスト ボックス 4"/>
          <p:cNvSpPr txBox="1"/>
          <p:nvPr/>
        </p:nvSpPr>
        <p:spPr>
          <a:xfrm>
            <a:off x="3112186" y="94484"/>
            <a:ext cx="3211135"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大阪の中小企業の実態</a:t>
            </a:r>
            <a:endParaRPr kumimoji="1" lang="en-US" altLang="ja-JP" sz="2400" b="1" dirty="0">
              <a:latin typeface="Meiryo UI" panose="020B0604030504040204" pitchFamily="50" charset="-128"/>
              <a:ea typeface="Meiryo UI" panose="020B0604030504040204" pitchFamily="50" charset="-128"/>
            </a:endParaRPr>
          </a:p>
        </p:txBody>
      </p:sp>
      <p:graphicFrame>
        <p:nvGraphicFramePr>
          <p:cNvPr id="11" name="グラフ 10"/>
          <p:cNvGraphicFramePr/>
          <p:nvPr>
            <p:extLst>
              <p:ext uri="{D42A27DB-BD31-4B8C-83A1-F6EECF244321}">
                <p14:modId xmlns:p14="http://schemas.microsoft.com/office/powerpoint/2010/main" val="558577782"/>
              </p:ext>
            </p:extLst>
          </p:nvPr>
        </p:nvGraphicFramePr>
        <p:xfrm>
          <a:off x="265394" y="3684395"/>
          <a:ext cx="3096000" cy="3152310"/>
        </p:xfrm>
        <a:graphic>
          <a:graphicData uri="http://schemas.openxmlformats.org/drawingml/2006/chart">
            <c:chart xmlns:c="http://schemas.openxmlformats.org/drawingml/2006/chart" xmlns:r="http://schemas.openxmlformats.org/officeDocument/2006/relationships" r:id="rId2"/>
          </a:graphicData>
        </a:graphic>
      </p:graphicFrame>
      <p:sp>
        <p:nvSpPr>
          <p:cNvPr id="13" name="テキスト ボックス 12"/>
          <p:cNvSpPr txBox="1"/>
          <p:nvPr/>
        </p:nvSpPr>
        <p:spPr>
          <a:xfrm>
            <a:off x="686912" y="2724272"/>
            <a:ext cx="1768433" cy="784830"/>
          </a:xfrm>
          <a:prstGeom prst="rect">
            <a:avLst/>
          </a:prstGeom>
          <a:noFill/>
        </p:spPr>
        <p:txBody>
          <a:bodyPr wrap="none" rtlCol="0">
            <a:spAutoFit/>
          </a:bodyPr>
          <a:lstStyle/>
          <a:p>
            <a:pPr algn="ct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＜事業所数＞</a:t>
            </a:r>
            <a:endParaRPr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lang="en-US" altLang="ja-JP" sz="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全</a:t>
            </a:r>
            <a:r>
              <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事業所数</a:t>
            </a:r>
            <a:r>
              <a:rPr kumimoji="1"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66.2</a:t>
            </a: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万社</a:t>
            </a:r>
            <a:r>
              <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a:t>
            </a:r>
            <a:endParaRPr kumimoji="1"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99</a:t>
            </a:r>
            <a:r>
              <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％が中小企業</a:t>
            </a:r>
          </a:p>
        </p:txBody>
      </p:sp>
      <p:graphicFrame>
        <p:nvGraphicFramePr>
          <p:cNvPr id="15" name="グラフ 14"/>
          <p:cNvGraphicFramePr/>
          <p:nvPr>
            <p:extLst>
              <p:ext uri="{D42A27DB-BD31-4B8C-83A1-F6EECF244321}">
                <p14:modId xmlns:p14="http://schemas.microsoft.com/office/powerpoint/2010/main" val="374720056"/>
              </p:ext>
            </p:extLst>
          </p:nvPr>
        </p:nvGraphicFramePr>
        <p:xfrm>
          <a:off x="3341464" y="3659642"/>
          <a:ext cx="3096000" cy="3177063"/>
        </p:xfrm>
        <a:graphic>
          <a:graphicData uri="http://schemas.openxmlformats.org/drawingml/2006/chart">
            <c:chart xmlns:c="http://schemas.openxmlformats.org/drawingml/2006/chart" xmlns:r="http://schemas.openxmlformats.org/officeDocument/2006/relationships" r:id="rId3"/>
          </a:graphicData>
        </a:graphic>
      </p:graphicFrame>
      <p:sp>
        <p:nvSpPr>
          <p:cNvPr id="19" name="テキスト ボックス 18"/>
          <p:cNvSpPr txBox="1"/>
          <p:nvPr/>
        </p:nvSpPr>
        <p:spPr>
          <a:xfrm>
            <a:off x="3851020" y="2724272"/>
            <a:ext cx="1715533" cy="784830"/>
          </a:xfrm>
          <a:prstGeom prst="rect">
            <a:avLst/>
          </a:prstGeom>
          <a:noFill/>
        </p:spPr>
        <p:txBody>
          <a:bodyPr wrap="none" rtlCol="0">
            <a:spAutoFit/>
          </a:bodyPr>
          <a:lstStyle/>
          <a:p>
            <a:pPr algn="ct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＜従業員数＞</a:t>
            </a:r>
            <a:endParaRPr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lang="en-US" altLang="ja-JP" sz="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全従業員数</a:t>
            </a:r>
            <a:r>
              <a:rPr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473</a:t>
            </a: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万人</a:t>
            </a:r>
            <a:r>
              <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a:t>
            </a:r>
            <a:endParaRPr kumimoji="1"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73</a:t>
            </a:r>
            <a:r>
              <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％が中小企業</a:t>
            </a:r>
          </a:p>
        </p:txBody>
      </p:sp>
      <p:sp>
        <p:nvSpPr>
          <p:cNvPr id="20" name="テキスト ボックス 19"/>
          <p:cNvSpPr txBox="1"/>
          <p:nvPr/>
        </p:nvSpPr>
        <p:spPr>
          <a:xfrm>
            <a:off x="3148020" y="3480742"/>
            <a:ext cx="800219"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（単位千人）</a:t>
            </a:r>
          </a:p>
        </p:txBody>
      </p:sp>
      <p:sp>
        <p:nvSpPr>
          <p:cNvPr id="21" name="テキスト ボックス 20"/>
          <p:cNvSpPr txBox="1"/>
          <p:nvPr/>
        </p:nvSpPr>
        <p:spPr>
          <a:xfrm>
            <a:off x="-39630" y="3480742"/>
            <a:ext cx="1005403"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（単位千事業所）</a:t>
            </a:r>
          </a:p>
        </p:txBody>
      </p:sp>
      <p:graphicFrame>
        <p:nvGraphicFramePr>
          <p:cNvPr id="25" name="グラフ 24"/>
          <p:cNvGraphicFramePr/>
          <p:nvPr>
            <p:extLst>
              <p:ext uri="{D42A27DB-BD31-4B8C-83A1-F6EECF244321}">
                <p14:modId xmlns:p14="http://schemas.microsoft.com/office/powerpoint/2010/main" val="3706571385"/>
              </p:ext>
            </p:extLst>
          </p:nvPr>
        </p:nvGraphicFramePr>
        <p:xfrm>
          <a:off x="6593983" y="3976252"/>
          <a:ext cx="2362865" cy="1870727"/>
        </p:xfrm>
        <a:graphic>
          <a:graphicData uri="http://schemas.openxmlformats.org/drawingml/2006/chart">
            <c:chart xmlns:c="http://schemas.openxmlformats.org/drawingml/2006/chart" xmlns:r="http://schemas.openxmlformats.org/officeDocument/2006/relationships" r:id="rId4"/>
          </a:graphicData>
        </a:graphic>
      </p:graphicFrame>
      <p:sp>
        <p:nvSpPr>
          <p:cNvPr id="26" name="テキスト ボックス 25"/>
          <p:cNvSpPr txBox="1"/>
          <p:nvPr/>
        </p:nvSpPr>
        <p:spPr>
          <a:xfrm>
            <a:off x="6785411" y="2724272"/>
            <a:ext cx="1986441" cy="769441"/>
          </a:xfrm>
          <a:prstGeom prst="rect">
            <a:avLst/>
          </a:prstGeom>
          <a:noFill/>
        </p:spPr>
        <p:txBody>
          <a:bodyPr wrap="none" rtlCol="0">
            <a:spAutoFit/>
          </a:bodyPr>
          <a:lstStyle/>
          <a:p>
            <a:pPr algn="ct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＜付加価値額＞</a:t>
            </a:r>
            <a:endParaRPr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lang="en-US" altLang="ja-JP" sz="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全付加価値額</a:t>
            </a:r>
            <a:r>
              <a:rPr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23.8</a:t>
            </a: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兆円の</a:t>
            </a:r>
            <a:endParaRPr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49%</a:t>
            </a: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が</a:t>
            </a:r>
            <a:r>
              <a:rPr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50</a:t>
            </a: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人以下の企業</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7797170" y="4002514"/>
            <a:ext cx="1406154" cy="230832"/>
          </a:xfrm>
          <a:prstGeom prst="rect">
            <a:avLst/>
          </a:prstGeom>
          <a:noFill/>
        </p:spPr>
        <p:txBody>
          <a:bodyPr wrap="none" rtlCol="0">
            <a:spAutoFit/>
          </a:bodyPr>
          <a:lstStyle/>
          <a:p>
            <a:r>
              <a:rPr kumimoji="1" lang="ja-JP" altLang="en-US" sz="900" b="1" dirty="0">
                <a:latin typeface="Meiryo UI" panose="020B0604030504040204" pitchFamily="50" charset="-128"/>
                <a:ea typeface="Meiryo UI" panose="020B0604030504040204" pitchFamily="50" charset="-128"/>
              </a:rPr>
              <a:t>（</a:t>
            </a:r>
            <a:r>
              <a:rPr kumimoji="1" lang="en-US" altLang="ja-JP" sz="900" b="1" dirty="0">
                <a:latin typeface="Meiryo UI" panose="020B0604030504040204" pitchFamily="50" charset="-128"/>
                <a:ea typeface="Meiryo UI" panose="020B0604030504040204" pitchFamily="50" charset="-128"/>
              </a:rPr>
              <a:t>1~19</a:t>
            </a:r>
            <a:r>
              <a:rPr kumimoji="1" lang="ja-JP" altLang="en-US" sz="900" b="1" dirty="0">
                <a:latin typeface="Meiryo UI" panose="020B0604030504040204" pitchFamily="50" charset="-128"/>
                <a:ea typeface="Meiryo UI" panose="020B0604030504040204" pitchFamily="50" charset="-128"/>
              </a:rPr>
              <a:t>人：</a:t>
            </a:r>
            <a:r>
              <a:rPr lang="en-US" altLang="ja-JP" sz="900" b="1" dirty="0">
                <a:latin typeface="Meiryo UI" panose="020B0604030504040204" pitchFamily="50" charset="-128"/>
                <a:ea typeface="Meiryo UI" panose="020B0604030504040204" pitchFamily="50" charset="-128"/>
              </a:rPr>
              <a:t>7.0</a:t>
            </a:r>
            <a:r>
              <a:rPr kumimoji="1" lang="ja-JP" altLang="en-US" sz="900" b="1" dirty="0">
                <a:latin typeface="Meiryo UI" panose="020B0604030504040204" pitchFamily="50" charset="-128"/>
                <a:ea typeface="Meiryo UI" panose="020B0604030504040204" pitchFamily="50" charset="-128"/>
              </a:rPr>
              <a:t>兆円）</a:t>
            </a:r>
          </a:p>
        </p:txBody>
      </p:sp>
      <p:sp>
        <p:nvSpPr>
          <p:cNvPr id="28" name="テキスト ボックス 27"/>
          <p:cNvSpPr txBox="1"/>
          <p:nvPr/>
        </p:nvSpPr>
        <p:spPr>
          <a:xfrm>
            <a:off x="7722465" y="5584477"/>
            <a:ext cx="1484702" cy="230832"/>
          </a:xfrm>
          <a:prstGeom prst="rect">
            <a:avLst/>
          </a:prstGeom>
          <a:noFill/>
        </p:spPr>
        <p:txBody>
          <a:bodyPr wrap="none" rtlCol="0">
            <a:spAutoFit/>
          </a:bodyPr>
          <a:lstStyle/>
          <a:p>
            <a:r>
              <a:rPr kumimoji="1" lang="ja-JP" altLang="en-US" sz="900" b="1" dirty="0">
                <a:latin typeface="Meiryo UI" panose="020B0604030504040204" pitchFamily="50" charset="-128"/>
                <a:ea typeface="Meiryo UI" panose="020B0604030504040204" pitchFamily="50" charset="-128"/>
              </a:rPr>
              <a:t>（</a:t>
            </a:r>
            <a:r>
              <a:rPr kumimoji="1" lang="en-US" altLang="ja-JP" sz="900" b="1" dirty="0">
                <a:latin typeface="Meiryo UI" panose="020B0604030504040204" pitchFamily="50" charset="-128"/>
                <a:ea typeface="Meiryo UI" panose="020B0604030504040204" pitchFamily="50" charset="-128"/>
              </a:rPr>
              <a:t>20~49</a:t>
            </a:r>
            <a:r>
              <a:rPr kumimoji="1" lang="ja-JP" altLang="en-US" sz="900" b="1" dirty="0">
                <a:latin typeface="Meiryo UI" panose="020B0604030504040204" pitchFamily="50" charset="-128"/>
                <a:ea typeface="Meiryo UI" panose="020B0604030504040204" pitchFamily="50" charset="-128"/>
              </a:rPr>
              <a:t>人：</a:t>
            </a:r>
            <a:r>
              <a:rPr kumimoji="1" lang="en-US" altLang="ja-JP" sz="900" b="1" dirty="0">
                <a:latin typeface="Meiryo UI" panose="020B0604030504040204" pitchFamily="50" charset="-128"/>
                <a:ea typeface="Meiryo UI" panose="020B0604030504040204" pitchFamily="50" charset="-128"/>
              </a:rPr>
              <a:t>4.8</a:t>
            </a:r>
            <a:r>
              <a:rPr kumimoji="1" lang="ja-JP" altLang="en-US" sz="900" b="1" dirty="0">
                <a:latin typeface="Meiryo UI" panose="020B0604030504040204" pitchFamily="50" charset="-128"/>
                <a:ea typeface="Meiryo UI" panose="020B0604030504040204" pitchFamily="50" charset="-128"/>
              </a:rPr>
              <a:t>兆円）</a:t>
            </a:r>
          </a:p>
        </p:txBody>
      </p:sp>
      <p:sp>
        <p:nvSpPr>
          <p:cNvPr id="29" name="テキスト ボックス 28"/>
          <p:cNvSpPr txBox="1"/>
          <p:nvPr/>
        </p:nvSpPr>
        <p:spPr>
          <a:xfrm>
            <a:off x="6397716" y="4043092"/>
            <a:ext cx="1114408" cy="369332"/>
          </a:xfrm>
          <a:prstGeom prst="rect">
            <a:avLst/>
          </a:prstGeom>
          <a:noFill/>
        </p:spPr>
        <p:txBody>
          <a:bodyPr wrap="none" rtlCol="0">
            <a:spAutoFit/>
          </a:bodyPr>
          <a:lstStyle/>
          <a:p>
            <a:r>
              <a:rPr kumimoji="1" lang="ja-JP" altLang="en-US" sz="900" b="1" dirty="0">
                <a:latin typeface="Meiryo UI" panose="020B0604030504040204" pitchFamily="50" charset="-128"/>
                <a:ea typeface="Meiryo UI" panose="020B0604030504040204" pitchFamily="50" charset="-128"/>
              </a:rPr>
              <a:t>（</a:t>
            </a:r>
            <a:r>
              <a:rPr kumimoji="1" lang="en-US" altLang="ja-JP" sz="900" b="1" dirty="0">
                <a:latin typeface="Meiryo UI" panose="020B0604030504040204" pitchFamily="50" charset="-128"/>
                <a:ea typeface="Meiryo UI" panose="020B0604030504040204" pitchFamily="50" charset="-128"/>
              </a:rPr>
              <a:t>50</a:t>
            </a:r>
            <a:r>
              <a:rPr kumimoji="1" lang="ja-JP" altLang="en-US" sz="900" b="1" dirty="0">
                <a:latin typeface="Meiryo UI" panose="020B0604030504040204" pitchFamily="50" charset="-128"/>
                <a:ea typeface="Meiryo UI" panose="020B0604030504040204" pitchFamily="50" charset="-128"/>
              </a:rPr>
              <a:t>人以上</a:t>
            </a:r>
            <a:endParaRPr kumimoji="1" lang="en-US" altLang="ja-JP" sz="900" b="1" dirty="0">
              <a:latin typeface="Meiryo UI" panose="020B0604030504040204" pitchFamily="50" charset="-128"/>
              <a:ea typeface="Meiryo UI" panose="020B0604030504040204" pitchFamily="50" charset="-128"/>
            </a:endParaRPr>
          </a:p>
          <a:p>
            <a:r>
              <a:rPr lang="en-US" altLang="ja-JP" sz="900" b="1" dirty="0">
                <a:latin typeface="Meiryo UI" panose="020B0604030504040204" pitchFamily="50" charset="-128"/>
                <a:ea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rPr>
              <a:t>　　</a:t>
            </a:r>
            <a:r>
              <a:rPr kumimoji="1" lang="ja-JP" altLang="en-US" sz="900" b="1" dirty="0">
                <a:latin typeface="Meiryo UI" panose="020B0604030504040204" pitchFamily="50" charset="-128"/>
                <a:ea typeface="Meiryo UI" panose="020B0604030504040204" pitchFamily="50" charset="-128"/>
              </a:rPr>
              <a:t>：</a:t>
            </a:r>
            <a:r>
              <a:rPr kumimoji="1" lang="en-US" altLang="ja-JP" sz="900" b="1" dirty="0">
                <a:latin typeface="Meiryo UI" panose="020B0604030504040204" pitchFamily="50" charset="-128"/>
                <a:ea typeface="Meiryo UI" panose="020B0604030504040204" pitchFamily="50" charset="-128"/>
              </a:rPr>
              <a:t>12.1</a:t>
            </a:r>
            <a:r>
              <a:rPr kumimoji="1" lang="ja-JP" altLang="en-US" sz="900" b="1" dirty="0">
                <a:latin typeface="Meiryo UI" panose="020B0604030504040204" pitchFamily="50" charset="-128"/>
                <a:ea typeface="Meiryo UI" panose="020B0604030504040204" pitchFamily="50" charset="-128"/>
              </a:rPr>
              <a:t>兆円）</a:t>
            </a:r>
          </a:p>
        </p:txBody>
      </p:sp>
      <p:sp>
        <p:nvSpPr>
          <p:cNvPr id="30" name="テキスト ボックス 29"/>
          <p:cNvSpPr txBox="1"/>
          <p:nvPr/>
        </p:nvSpPr>
        <p:spPr>
          <a:xfrm>
            <a:off x="3965456" y="5392314"/>
            <a:ext cx="401072" cy="230832"/>
          </a:xfrm>
          <a:prstGeom prst="rect">
            <a:avLst/>
          </a:prstGeom>
          <a:noFill/>
        </p:spPr>
        <p:txBody>
          <a:bodyPr wrap="none" rtlCol="0">
            <a:spAutoFit/>
          </a:bodyPr>
          <a:lstStyle/>
          <a:p>
            <a:r>
              <a:rPr kumimoji="1" lang="en-US" altLang="ja-JP" sz="900" dirty="0">
                <a:latin typeface="Meiryo UI" panose="020B0604030504040204" pitchFamily="50" charset="-128"/>
                <a:ea typeface="Meiryo UI" panose="020B0604030504040204" pitchFamily="50" charset="-128"/>
              </a:rPr>
              <a:t>653</a:t>
            </a:r>
            <a:endParaRPr kumimoji="1" lang="ja-JP" altLang="en-US" sz="9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4548436" y="5196132"/>
            <a:ext cx="401072" cy="230832"/>
          </a:xfrm>
          <a:prstGeom prst="rect">
            <a:avLst/>
          </a:prstGeom>
          <a:noFill/>
        </p:spPr>
        <p:txBody>
          <a:bodyPr wrap="none" rtlCol="0">
            <a:spAutoFit/>
          </a:bodyPr>
          <a:lstStyle/>
          <a:p>
            <a:r>
              <a:rPr lang="en-US" altLang="ja-JP" sz="900" dirty="0">
                <a:latin typeface="Meiryo UI" panose="020B0604030504040204" pitchFamily="50" charset="-128"/>
                <a:ea typeface="Meiryo UI" panose="020B0604030504040204" pitchFamily="50" charset="-128"/>
              </a:rPr>
              <a:t>985</a:t>
            </a:r>
            <a:endParaRPr kumimoji="1" lang="ja-JP" altLang="en-US" sz="9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5101908" y="3800306"/>
            <a:ext cx="513282" cy="230832"/>
          </a:xfrm>
          <a:prstGeom prst="rect">
            <a:avLst/>
          </a:prstGeom>
          <a:noFill/>
        </p:spPr>
        <p:txBody>
          <a:bodyPr wrap="none" rtlCol="0">
            <a:spAutoFit/>
          </a:bodyPr>
          <a:lstStyle/>
          <a:p>
            <a:r>
              <a:rPr lang="en-US" altLang="ja-JP" sz="900" dirty="0">
                <a:latin typeface="Meiryo UI" panose="020B0604030504040204" pitchFamily="50" charset="-128"/>
                <a:ea typeface="Meiryo UI" panose="020B0604030504040204" pitchFamily="50" charset="-128"/>
              </a:rPr>
              <a:t>3,089</a:t>
            </a:r>
            <a:endParaRPr kumimoji="1" lang="ja-JP" altLang="en-US" sz="9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6785411" y="743836"/>
            <a:ext cx="2018501"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企業規模の凡例（従業員数）</a:t>
            </a:r>
          </a:p>
        </p:txBody>
      </p:sp>
      <p:graphicFrame>
        <p:nvGraphicFramePr>
          <p:cNvPr id="3" name="表 2"/>
          <p:cNvGraphicFramePr>
            <a:graphicFrameLocks noGrp="1"/>
          </p:cNvGraphicFramePr>
          <p:nvPr>
            <p:extLst>
              <p:ext uri="{D42A27DB-BD31-4B8C-83A1-F6EECF244321}">
                <p14:modId xmlns:p14="http://schemas.microsoft.com/office/powerpoint/2010/main" val="851818661"/>
              </p:ext>
            </p:extLst>
          </p:nvPr>
        </p:nvGraphicFramePr>
        <p:xfrm>
          <a:off x="6333321" y="1038866"/>
          <a:ext cx="2538096" cy="1432560"/>
        </p:xfrm>
        <a:graphic>
          <a:graphicData uri="http://schemas.openxmlformats.org/drawingml/2006/table">
            <a:tbl>
              <a:tblPr firstRow="1" bandRow="1">
                <a:tableStyleId>{5940675A-B579-460E-94D1-54222C63F5DA}</a:tableStyleId>
              </a:tblPr>
              <a:tblGrid>
                <a:gridCol w="746443">
                  <a:extLst>
                    <a:ext uri="{9D8B030D-6E8A-4147-A177-3AD203B41FA5}">
                      <a16:colId xmlns:a16="http://schemas.microsoft.com/office/drawing/2014/main" val="20000"/>
                    </a:ext>
                  </a:extLst>
                </a:gridCol>
                <a:gridCol w="663893">
                  <a:extLst>
                    <a:ext uri="{9D8B030D-6E8A-4147-A177-3AD203B41FA5}">
                      <a16:colId xmlns:a16="http://schemas.microsoft.com/office/drawing/2014/main" val="20001"/>
                    </a:ext>
                  </a:extLst>
                </a:gridCol>
                <a:gridCol w="563880">
                  <a:extLst>
                    <a:ext uri="{9D8B030D-6E8A-4147-A177-3AD203B41FA5}">
                      <a16:colId xmlns:a16="http://schemas.microsoft.com/office/drawing/2014/main" val="20002"/>
                    </a:ext>
                  </a:extLst>
                </a:gridCol>
                <a:gridCol w="563880">
                  <a:extLst>
                    <a:ext uri="{9D8B030D-6E8A-4147-A177-3AD203B41FA5}">
                      <a16:colId xmlns:a16="http://schemas.microsoft.com/office/drawing/2014/main" val="20003"/>
                    </a:ext>
                  </a:extLst>
                </a:gridCol>
              </a:tblGrid>
              <a:tr h="139579">
                <a:tc rowSpan="2">
                  <a:txBody>
                    <a:bodyPr/>
                    <a:lstStyle/>
                    <a:p>
                      <a:endParaRPr kumimoji="1" lang="ja-JP" altLang="en-US" sz="1000" dirty="0">
                        <a:latin typeface="Meiryo UI" panose="020B0604030504040204" pitchFamily="50" charset="-128"/>
                        <a:ea typeface="Meiryo UI" panose="020B0604030504040204" pitchFamily="50" charset="-128"/>
                      </a:endParaRPr>
                    </a:p>
                  </a:txBody>
                  <a:tcPr/>
                </a:tc>
                <a:tc rowSpan="2">
                  <a:txBody>
                    <a:bodyPr/>
                    <a:lstStyle/>
                    <a:p>
                      <a:pPr algn="ctr"/>
                      <a:r>
                        <a:rPr kumimoji="1" lang="ja-JP" altLang="en-US" sz="900" dirty="0">
                          <a:latin typeface="Meiryo UI" panose="020B0604030504040204" pitchFamily="50" charset="-128"/>
                          <a:ea typeface="Meiryo UI" panose="020B0604030504040204" pitchFamily="50" charset="-128"/>
                        </a:rPr>
                        <a:t>大企業</a:t>
                      </a:r>
                    </a:p>
                  </a:txBody>
                  <a:tcPr/>
                </a:tc>
                <a:tc gridSpan="2">
                  <a:txBody>
                    <a:bodyPr/>
                    <a:lstStyle/>
                    <a:p>
                      <a:pPr algn="ctr"/>
                      <a:r>
                        <a:rPr kumimoji="1" lang="ja-JP" altLang="en-US" sz="900" dirty="0">
                          <a:latin typeface="Meiryo UI" panose="020B0604030504040204" pitchFamily="50" charset="-128"/>
                          <a:ea typeface="Meiryo UI" panose="020B0604030504040204" pitchFamily="50" charset="-128"/>
                        </a:rPr>
                        <a:t>中小企業</a:t>
                      </a:r>
                      <a:endParaRPr kumimoji="1" lang="en-US" altLang="ja-JP" sz="900"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9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139579">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9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900" dirty="0">
                          <a:latin typeface="Meiryo UI" panose="020B0604030504040204" pitchFamily="50" charset="-128"/>
                          <a:ea typeface="Meiryo UI" panose="020B0604030504040204" pitchFamily="50" charset="-128"/>
                        </a:rPr>
                        <a:t>中規模</a:t>
                      </a:r>
                      <a:endParaRPr kumimoji="1" lang="en-US" altLang="ja-JP" sz="9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900" dirty="0">
                          <a:latin typeface="Meiryo UI" panose="020B0604030504040204" pitchFamily="50" charset="-128"/>
                          <a:ea typeface="Meiryo UI" panose="020B0604030504040204" pitchFamily="50" charset="-128"/>
                        </a:rPr>
                        <a:t>小規模</a:t>
                      </a:r>
                    </a:p>
                  </a:txBody>
                  <a:tcPr/>
                </a:tc>
                <a:extLst>
                  <a:ext uri="{0D108BD9-81ED-4DB2-BD59-A6C34878D82A}">
                    <a16:rowId xmlns:a16="http://schemas.microsoft.com/office/drawing/2014/main" val="10001"/>
                  </a:ext>
                </a:extLst>
              </a:tr>
              <a:tr h="148884">
                <a:tc>
                  <a:txBody>
                    <a:bodyPr/>
                    <a:lstStyle/>
                    <a:p>
                      <a:r>
                        <a:rPr kumimoji="1" lang="ja-JP" altLang="en-US" sz="1000" dirty="0">
                          <a:latin typeface="Meiryo UI" panose="020B0604030504040204" pitchFamily="50" charset="-128"/>
                          <a:ea typeface="Meiryo UI" panose="020B0604030504040204" pitchFamily="50" charset="-128"/>
                        </a:rPr>
                        <a:t>製造業</a:t>
                      </a:r>
                    </a:p>
                  </a:txBody>
                  <a:tcPr/>
                </a:tc>
                <a:tc>
                  <a:txBody>
                    <a:bodyPr/>
                    <a:lstStyle/>
                    <a:p>
                      <a:r>
                        <a:rPr kumimoji="1" lang="en-US" altLang="ja-JP" sz="900" dirty="0">
                          <a:latin typeface="Meiryo UI" panose="020B0604030504040204" pitchFamily="50" charset="-128"/>
                          <a:ea typeface="Meiryo UI" panose="020B0604030504040204" pitchFamily="50" charset="-128"/>
                        </a:rPr>
                        <a:t>300</a:t>
                      </a:r>
                      <a:r>
                        <a:rPr kumimoji="1" lang="ja-JP" altLang="en-US" sz="900" dirty="0">
                          <a:latin typeface="Meiryo UI" panose="020B0604030504040204" pitchFamily="50" charset="-128"/>
                          <a:ea typeface="Meiryo UI" panose="020B0604030504040204" pitchFamily="50" charset="-128"/>
                        </a:rPr>
                        <a:t>以上</a:t>
                      </a:r>
                    </a:p>
                  </a:txBody>
                  <a:tcPr>
                    <a:lnR w="12700" cap="flat" cmpd="sng" algn="ctr">
                      <a:solidFill>
                        <a:schemeClr val="tx1"/>
                      </a:solidFill>
                      <a:prstDash val="dash"/>
                      <a:round/>
                      <a:headEnd type="none" w="med" len="med"/>
                      <a:tailEnd type="none" w="med" len="med"/>
                    </a:lnR>
                  </a:tcPr>
                </a:tc>
                <a:tc>
                  <a:txBody>
                    <a:bodyPr/>
                    <a:lstStyle/>
                    <a:p>
                      <a:pPr algn="ctr"/>
                      <a:r>
                        <a:rPr kumimoji="1" lang="ja-JP" altLang="en-US" sz="900" dirty="0">
                          <a:latin typeface="Meiryo UI" panose="020B0604030504040204" pitchFamily="50" charset="-128"/>
                          <a:ea typeface="Meiryo UI" panose="020B0604030504040204" pitchFamily="50" charset="-128"/>
                        </a:rPr>
                        <a:t>～</a:t>
                      </a:r>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r"/>
                      <a:r>
                        <a:rPr kumimoji="1" lang="en-US" altLang="ja-JP" sz="900" dirty="0">
                          <a:latin typeface="Meiryo UI" panose="020B0604030504040204" pitchFamily="50" charset="-128"/>
                          <a:ea typeface="Meiryo UI" panose="020B0604030504040204" pitchFamily="50" charset="-128"/>
                        </a:rPr>
                        <a:t>20</a:t>
                      </a:r>
                      <a:r>
                        <a:rPr kumimoji="1" lang="ja-JP" altLang="en-US" sz="900" dirty="0">
                          <a:latin typeface="Meiryo UI" panose="020B0604030504040204" pitchFamily="50" charset="-128"/>
                          <a:ea typeface="Meiryo UI" panose="020B0604030504040204" pitchFamily="50" charset="-128"/>
                        </a:rPr>
                        <a:t>以下</a:t>
                      </a:r>
                    </a:p>
                  </a:txBody>
                  <a:tcP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02"/>
                  </a:ext>
                </a:extLst>
              </a:tr>
              <a:tr h="148884">
                <a:tc>
                  <a:txBody>
                    <a:bodyPr/>
                    <a:lstStyle/>
                    <a:p>
                      <a:r>
                        <a:rPr kumimoji="1" lang="ja-JP" altLang="en-US" sz="1000" dirty="0">
                          <a:latin typeface="Meiryo UI" panose="020B0604030504040204" pitchFamily="50" charset="-128"/>
                          <a:ea typeface="Meiryo UI" panose="020B0604030504040204" pitchFamily="50" charset="-128"/>
                        </a:rPr>
                        <a:t>卸売業</a:t>
                      </a:r>
                    </a:p>
                  </a:txBody>
                  <a:tcPr/>
                </a:tc>
                <a:tc>
                  <a:txBody>
                    <a:bodyPr/>
                    <a:lstStyle/>
                    <a:p>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以上</a:t>
                      </a:r>
                    </a:p>
                  </a:txBody>
                  <a:tcPr>
                    <a:lnR w="12700" cap="flat" cmpd="sng" algn="ctr">
                      <a:solidFill>
                        <a:schemeClr val="tx1"/>
                      </a:solidFill>
                      <a:prstDash val="dash"/>
                      <a:round/>
                      <a:headEnd type="none" w="med" len="med"/>
                      <a:tailEnd type="none" w="med" len="med"/>
                    </a:lnR>
                  </a:tcPr>
                </a:tc>
                <a:tc>
                  <a:txBody>
                    <a:bodyPr/>
                    <a:lstStyle/>
                    <a:p>
                      <a:pPr algn="ctr"/>
                      <a:r>
                        <a:rPr kumimoji="1" lang="ja-JP" altLang="en-US" sz="900" dirty="0">
                          <a:latin typeface="Meiryo UI" panose="020B0604030504040204" pitchFamily="50" charset="-128"/>
                          <a:ea typeface="Meiryo UI" panose="020B0604030504040204" pitchFamily="50" charset="-128"/>
                        </a:rPr>
                        <a:t>～</a:t>
                      </a:r>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r"/>
                      <a:r>
                        <a:rPr kumimoji="1" lang="en-US" altLang="ja-JP" sz="900" dirty="0">
                          <a:latin typeface="Meiryo UI" panose="020B0604030504040204" pitchFamily="50" charset="-128"/>
                          <a:ea typeface="Meiryo UI" panose="020B0604030504040204" pitchFamily="50" charset="-128"/>
                        </a:rPr>
                        <a:t>5</a:t>
                      </a:r>
                      <a:r>
                        <a:rPr kumimoji="1" lang="ja-JP" altLang="en-US" sz="900" dirty="0">
                          <a:latin typeface="Meiryo UI" panose="020B0604030504040204" pitchFamily="50" charset="-128"/>
                          <a:ea typeface="Meiryo UI" panose="020B0604030504040204" pitchFamily="50" charset="-128"/>
                        </a:rPr>
                        <a:t>以下</a:t>
                      </a:r>
                    </a:p>
                  </a:txBody>
                  <a:tcP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03"/>
                  </a:ext>
                </a:extLst>
              </a:tr>
              <a:tr h="148884">
                <a:tc>
                  <a:txBody>
                    <a:bodyPr/>
                    <a:lstStyle/>
                    <a:p>
                      <a:r>
                        <a:rPr kumimoji="1" lang="ja-JP" altLang="en-US" sz="1000" dirty="0">
                          <a:latin typeface="Meiryo UI" panose="020B0604030504040204" pitchFamily="50" charset="-128"/>
                          <a:ea typeface="Meiryo UI" panose="020B0604030504040204" pitchFamily="50" charset="-128"/>
                        </a:rPr>
                        <a:t>小売業</a:t>
                      </a:r>
                    </a:p>
                  </a:txBody>
                  <a:tcPr/>
                </a:tc>
                <a:tc>
                  <a:txBody>
                    <a:bodyPr/>
                    <a:lstStyle/>
                    <a:p>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以上</a:t>
                      </a:r>
                    </a:p>
                  </a:txBody>
                  <a:tcPr>
                    <a:lnR w="12700" cap="flat" cmpd="sng" algn="ctr">
                      <a:solidFill>
                        <a:schemeClr val="tx1"/>
                      </a:solidFill>
                      <a:prstDash val="dash"/>
                      <a:round/>
                      <a:headEnd type="none" w="med" len="med"/>
                      <a:tailEnd type="none" w="med" len="med"/>
                    </a:lnR>
                  </a:tcPr>
                </a:tc>
                <a:tc>
                  <a:txBody>
                    <a:bodyPr/>
                    <a:lstStyle/>
                    <a:p>
                      <a:pPr algn="ctr"/>
                      <a:r>
                        <a:rPr kumimoji="1" lang="ja-JP" altLang="en-US" sz="900" dirty="0">
                          <a:latin typeface="Meiryo UI" panose="020B0604030504040204" pitchFamily="50" charset="-128"/>
                          <a:ea typeface="Meiryo UI" panose="020B0604030504040204" pitchFamily="50" charset="-128"/>
                        </a:rPr>
                        <a:t>～</a:t>
                      </a:r>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r"/>
                      <a:r>
                        <a:rPr kumimoji="1" lang="en-US" altLang="ja-JP" sz="900" dirty="0">
                          <a:latin typeface="Meiryo UI" panose="020B0604030504040204" pitchFamily="50" charset="-128"/>
                          <a:ea typeface="Meiryo UI" panose="020B0604030504040204" pitchFamily="50" charset="-128"/>
                        </a:rPr>
                        <a:t>5</a:t>
                      </a:r>
                      <a:r>
                        <a:rPr kumimoji="1" lang="ja-JP" altLang="en-US" sz="900" dirty="0">
                          <a:latin typeface="Meiryo UI" panose="020B0604030504040204" pitchFamily="50" charset="-128"/>
                          <a:ea typeface="Meiryo UI" panose="020B0604030504040204" pitchFamily="50" charset="-128"/>
                        </a:rPr>
                        <a:t>以下</a:t>
                      </a:r>
                    </a:p>
                  </a:txBody>
                  <a:tcP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04"/>
                  </a:ext>
                </a:extLst>
              </a:tr>
              <a:tr h="148884">
                <a:tc>
                  <a:txBody>
                    <a:bodyPr/>
                    <a:lstStyle/>
                    <a:p>
                      <a:r>
                        <a:rPr kumimoji="1" lang="ja-JP" altLang="en-US" sz="1000" dirty="0">
                          <a:latin typeface="Meiryo UI" panose="020B0604030504040204" pitchFamily="50" charset="-128"/>
                          <a:ea typeface="Meiryo UI" panose="020B0604030504040204" pitchFamily="50" charset="-128"/>
                        </a:rPr>
                        <a:t>サービス他</a:t>
                      </a:r>
                    </a:p>
                  </a:txBody>
                  <a:tcPr/>
                </a:tc>
                <a:tc>
                  <a:txBody>
                    <a:bodyPr/>
                    <a:lstStyle/>
                    <a:p>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以上</a:t>
                      </a:r>
                    </a:p>
                  </a:txBody>
                  <a:tcPr>
                    <a:lnR w="12700" cap="flat" cmpd="sng" algn="ctr">
                      <a:solidFill>
                        <a:schemeClr val="tx1"/>
                      </a:solidFill>
                      <a:prstDash val="dash"/>
                      <a:round/>
                      <a:headEnd type="none" w="med" len="med"/>
                      <a:tailEnd type="none" w="med" len="med"/>
                    </a:lnR>
                  </a:tcPr>
                </a:tc>
                <a:tc>
                  <a:txBody>
                    <a:bodyPr/>
                    <a:lstStyle/>
                    <a:p>
                      <a:pPr algn="ctr"/>
                      <a:r>
                        <a:rPr kumimoji="1" lang="ja-JP" altLang="en-US" sz="900" dirty="0">
                          <a:latin typeface="Meiryo UI" panose="020B0604030504040204" pitchFamily="50" charset="-128"/>
                          <a:ea typeface="Meiryo UI" panose="020B0604030504040204" pitchFamily="50" charset="-128"/>
                        </a:rPr>
                        <a:t>～</a:t>
                      </a:r>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tcPr>
                </a:tc>
                <a:tc>
                  <a:txBody>
                    <a:bodyPr/>
                    <a:lstStyle/>
                    <a:p>
                      <a:pPr algn="r"/>
                      <a:r>
                        <a:rPr kumimoji="1" lang="en-US" altLang="ja-JP" sz="900" dirty="0">
                          <a:latin typeface="Meiryo UI" panose="020B0604030504040204" pitchFamily="50" charset="-128"/>
                          <a:ea typeface="Meiryo UI" panose="020B0604030504040204" pitchFamily="50" charset="-128"/>
                        </a:rPr>
                        <a:t>20</a:t>
                      </a:r>
                      <a:r>
                        <a:rPr kumimoji="1" lang="ja-JP" altLang="en-US" sz="900" dirty="0">
                          <a:latin typeface="Meiryo UI" panose="020B0604030504040204" pitchFamily="50" charset="-128"/>
                          <a:ea typeface="Meiryo UI" panose="020B0604030504040204" pitchFamily="50" charset="-128"/>
                        </a:rPr>
                        <a:t>以下</a:t>
                      </a:r>
                    </a:p>
                  </a:txBody>
                  <a:tcP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05"/>
                  </a:ext>
                </a:extLst>
              </a:tr>
            </a:tbl>
          </a:graphicData>
        </a:graphic>
      </p:graphicFrame>
      <p:cxnSp>
        <p:nvCxnSpPr>
          <p:cNvPr id="22" name="直線コネクタ 21"/>
          <p:cNvCxnSpPr/>
          <p:nvPr/>
        </p:nvCxnSpPr>
        <p:spPr>
          <a:xfrm flipV="1">
            <a:off x="385891" y="604980"/>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851439" y="5401206"/>
            <a:ext cx="328936" cy="230832"/>
          </a:xfrm>
          <a:prstGeom prst="rect">
            <a:avLst/>
          </a:prstGeom>
          <a:noFill/>
        </p:spPr>
        <p:txBody>
          <a:bodyPr wrap="none" rtlCol="0">
            <a:spAutoFit/>
          </a:bodyPr>
          <a:lstStyle/>
          <a:p>
            <a:r>
              <a:rPr lang="en-US" altLang="ja-JP" sz="900" dirty="0">
                <a:latin typeface="Meiryo UI" panose="020B0604030504040204" pitchFamily="50" charset="-128"/>
                <a:ea typeface="Meiryo UI" panose="020B0604030504040204" pitchFamily="50" charset="-128"/>
              </a:rPr>
              <a:t>63</a:t>
            </a:r>
            <a:endParaRPr kumimoji="1" lang="ja-JP" altLang="en-US" sz="9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1433280" y="4633193"/>
            <a:ext cx="401072" cy="230832"/>
          </a:xfrm>
          <a:prstGeom prst="rect">
            <a:avLst/>
          </a:prstGeom>
          <a:noFill/>
        </p:spPr>
        <p:txBody>
          <a:bodyPr wrap="none" rtlCol="0">
            <a:spAutoFit/>
          </a:bodyPr>
          <a:lstStyle/>
          <a:p>
            <a:r>
              <a:rPr lang="en-US" altLang="ja-JP" sz="900" dirty="0">
                <a:latin typeface="Meiryo UI" panose="020B0604030504040204" pitchFamily="50" charset="-128"/>
                <a:ea typeface="Meiryo UI" panose="020B0604030504040204" pitchFamily="50" charset="-128"/>
              </a:rPr>
              <a:t>205</a:t>
            </a:r>
            <a:endParaRPr kumimoji="1" lang="ja-JP" altLang="en-US" sz="9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2075731" y="3593649"/>
            <a:ext cx="401072" cy="230832"/>
          </a:xfrm>
          <a:prstGeom prst="rect">
            <a:avLst/>
          </a:prstGeom>
          <a:noFill/>
        </p:spPr>
        <p:txBody>
          <a:bodyPr wrap="none" rtlCol="0">
            <a:spAutoFit/>
          </a:bodyPr>
          <a:lstStyle/>
          <a:p>
            <a:r>
              <a:rPr lang="en-US" altLang="ja-JP" sz="900" dirty="0">
                <a:latin typeface="Meiryo UI" panose="020B0604030504040204" pitchFamily="50" charset="-128"/>
                <a:ea typeface="Meiryo UI" panose="020B0604030504040204" pitchFamily="50" charset="-128"/>
              </a:rPr>
              <a:t>394</a:t>
            </a:r>
            <a:endParaRPr kumimoji="1" lang="ja-JP" altLang="en-US" sz="9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589716" y="930344"/>
            <a:ext cx="5347445" cy="1492716"/>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大阪の中小企業は、全企業の</a:t>
            </a:r>
            <a:r>
              <a:rPr kumimoji="1" lang="en-US" altLang="ja-JP" sz="1600" dirty="0">
                <a:latin typeface="Meiryo UI" panose="020B0604030504040204" pitchFamily="50" charset="-128"/>
                <a:ea typeface="Meiryo UI" panose="020B0604030504040204" pitchFamily="50" charset="-128"/>
              </a:rPr>
              <a:t>99.6</a:t>
            </a:r>
            <a:r>
              <a:rPr kumimoji="1" lang="ja-JP" altLang="en-US" sz="1600" dirty="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（約</a:t>
            </a:r>
            <a:r>
              <a:rPr kumimoji="1" lang="en-US" altLang="ja-JP" sz="1600" dirty="0">
                <a:latin typeface="Meiryo UI" panose="020B0604030504040204" pitchFamily="50" charset="-128"/>
                <a:ea typeface="Meiryo UI" panose="020B0604030504040204" pitchFamily="50" charset="-128"/>
              </a:rPr>
              <a:t>29.3</a:t>
            </a:r>
            <a:r>
              <a:rPr kumimoji="1" lang="ja-JP" altLang="en-US" sz="1600" dirty="0">
                <a:latin typeface="Meiryo UI" panose="020B0604030504040204" pitchFamily="50" charset="-128"/>
                <a:ea typeface="Meiryo UI" panose="020B0604030504040204" pitchFamily="50" charset="-128"/>
              </a:rPr>
              <a:t>万社）を占め、全従業員</a:t>
            </a:r>
            <a:r>
              <a:rPr kumimoji="1" lang="ja-JP" altLang="en-US" sz="1600" dirty="0" smtClean="0">
                <a:latin typeface="Meiryo UI" panose="020B0604030504040204" pitchFamily="50" charset="-128"/>
                <a:ea typeface="Meiryo UI" panose="020B0604030504040204" pitchFamily="50" charset="-128"/>
              </a:rPr>
              <a:t>の</a:t>
            </a:r>
            <a:r>
              <a:rPr kumimoji="1" lang="en-US" altLang="ja-JP" sz="1600" dirty="0" smtClean="0">
                <a:latin typeface="Meiryo UI" panose="020B0604030504040204" pitchFamily="50" charset="-128"/>
                <a:ea typeface="Meiryo UI" panose="020B0604030504040204" pitchFamily="50" charset="-128"/>
              </a:rPr>
              <a:t>67.4</a:t>
            </a:r>
            <a:r>
              <a:rPr kumimoji="1" lang="ja-JP" altLang="en-US" sz="1600" dirty="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（約</a:t>
            </a:r>
            <a:r>
              <a:rPr kumimoji="1" lang="en-US" altLang="ja-JP" sz="1600" dirty="0">
                <a:latin typeface="Meiryo UI" panose="020B0604030504040204" pitchFamily="50" charset="-128"/>
                <a:ea typeface="Meiryo UI" panose="020B0604030504040204" pitchFamily="50" charset="-128"/>
              </a:rPr>
              <a:t>288</a:t>
            </a:r>
            <a:r>
              <a:rPr kumimoji="1" lang="ja-JP" altLang="en-US" sz="1600" dirty="0">
                <a:latin typeface="Meiryo UI" panose="020B0604030504040204" pitchFamily="50" charset="-128"/>
                <a:ea typeface="Meiryo UI" panose="020B0604030504040204" pitchFamily="50" charset="-128"/>
              </a:rPr>
              <a:t>万人）の雇用を生み出している。（出典：なにわの経済データ’</a:t>
            </a:r>
            <a:r>
              <a:rPr kumimoji="1" lang="en-US" altLang="ja-JP" sz="1600" dirty="0">
                <a:latin typeface="Meiryo UI" panose="020B0604030504040204" pitchFamily="50" charset="-128"/>
                <a:ea typeface="Meiryo UI" panose="020B0604030504040204" pitchFamily="50" charset="-128"/>
              </a:rPr>
              <a:t>18</a:t>
            </a:r>
            <a:r>
              <a:rPr kumimoji="1" lang="ja-JP" altLang="en-US" sz="1600" dirty="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en-US" altLang="ja-JP" sz="11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大阪経済の基盤を為す中小企業の発展無くして、大阪経済の発展は実現しえない。</a:t>
            </a:r>
            <a:endParaRPr kumimoji="1"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36438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8521" y="6496669"/>
            <a:ext cx="2057400" cy="365125"/>
          </a:xfrm>
        </p:spPr>
        <p:txBody>
          <a:bodyPr/>
          <a:lstStyle/>
          <a:p>
            <a:fld id="{5242FE4B-FE65-4246-A1F4-B3D4680A4CEF}" type="slidenum">
              <a:rPr kumimoji="1" lang="ja-JP" altLang="en-US" smtClean="0"/>
              <a:t>8</a:t>
            </a:fld>
            <a:endParaRPr kumimoji="1" lang="ja-JP" altLang="en-US"/>
          </a:p>
        </p:txBody>
      </p:sp>
      <p:sp>
        <p:nvSpPr>
          <p:cNvPr id="2" name="テキスト ボックス 1"/>
          <p:cNvSpPr txBox="1"/>
          <p:nvPr/>
        </p:nvSpPr>
        <p:spPr>
          <a:xfrm>
            <a:off x="2844808" y="50887"/>
            <a:ext cx="4022255"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大阪経済を取り巻く明るい兆し</a:t>
            </a:r>
          </a:p>
        </p:txBody>
      </p:sp>
      <p:graphicFrame>
        <p:nvGraphicFramePr>
          <p:cNvPr id="12" name="グラフ 11"/>
          <p:cNvGraphicFramePr/>
          <p:nvPr>
            <p:extLst>
              <p:ext uri="{D42A27DB-BD31-4B8C-83A1-F6EECF244321}">
                <p14:modId xmlns:p14="http://schemas.microsoft.com/office/powerpoint/2010/main" val="2378574783"/>
              </p:ext>
            </p:extLst>
          </p:nvPr>
        </p:nvGraphicFramePr>
        <p:xfrm>
          <a:off x="90858" y="3938489"/>
          <a:ext cx="2753951" cy="2469611"/>
        </p:xfrm>
        <a:graphic>
          <a:graphicData uri="http://schemas.openxmlformats.org/drawingml/2006/chart">
            <c:chart xmlns:c="http://schemas.openxmlformats.org/drawingml/2006/chart" xmlns:r="http://schemas.openxmlformats.org/officeDocument/2006/relationships" r:id="rId2"/>
          </a:graphicData>
        </a:graphic>
      </p:graphicFrame>
      <p:sp>
        <p:nvSpPr>
          <p:cNvPr id="13" name="テキスト ボックス 12"/>
          <p:cNvSpPr txBox="1"/>
          <p:nvPr/>
        </p:nvSpPr>
        <p:spPr>
          <a:xfrm>
            <a:off x="2598587" y="4432120"/>
            <a:ext cx="492443" cy="938719"/>
          </a:xfrm>
          <a:prstGeom prst="rect">
            <a:avLst/>
          </a:prstGeom>
        </p:spPr>
        <p:txBody>
          <a:bodyPr wrap="none" rtlCol="0">
            <a:spAutoFit/>
          </a:bodyPr>
          <a:lstStyle/>
          <a:p>
            <a:r>
              <a:rPr kumimoji="1" lang="ja-JP" altLang="en-US" sz="800" b="1" u="sng" dirty="0">
                <a:latin typeface="Meiryo UI" panose="020B0604030504040204" pitchFamily="50" charset="-128"/>
                <a:ea typeface="Meiryo UI" panose="020B0604030504040204" pitchFamily="50" charset="-128"/>
              </a:rPr>
              <a:t>大阪府</a:t>
            </a:r>
            <a:endParaRPr kumimoji="1" lang="en-US" altLang="ja-JP" sz="800" b="1" u="sng"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愛知県</a:t>
            </a:r>
            <a:endParaRPr kumimoji="1" lang="en-US" altLang="ja-JP" sz="100" dirty="0">
              <a:latin typeface="Meiryo UI" panose="020B0604030504040204" pitchFamily="50" charset="-128"/>
              <a:ea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東京都</a:t>
            </a:r>
            <a:endParaRPr kumimoji="1" lang="en-US" altLang="ja-JP" sz="8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全国</a:t>
            </a:r>
            <a:endParaRPr kumimoji="1" lang="ja-JP" altLang="en-US" sz="800" dirty="0">
              <a:latin typeface="Meiryo UI" panose="020B0604030504040204" pitchFamily="50" charset="-128"/>
              <a:ea typeface="Meiryo UI" panose="020B0604030504040204" pitchFamily="50" charset="-128"/>
            </a:endParaRPr>
          </a:p>
        </p:txBody>
      </p:sp>
      <p:sp>
        <p:nvSpPr>
          <p:cNvPr id="14" name="小波 13"/>
          <p:cNvSpPr/>
          <p:nvPr/>
        </p:nvSpPr>
        <p:spPr>
          <a:xfrm>
            <a:off x="82005" y="5898221"/>
            <a:ext cx="2412000" cy="72000"/>
          </a:xfrm>
          <a:prstGeom prst="doubleWave">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7410" y="5986980"/>
            <a:ext cx="382137" cy="18000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r"/>
            <a:r>
              <a:rPr kumimoji="1" lang="en-US" altLang="ja-JP" sz="1000" dirty="0">
                <a:solidFill>
                  <a:schemeClr val="tx1"/>
                </a:solidFill>
              </a:rPr>
              <a:t>0</a:t>
            </a:r>
            <a:endParaRPr kumimoji="1" lang="ja-JP" altLang="en-US" sz="1000" dirty="0">
              <a:solidFill>
                <a:schemeClr val="tx1"/>
              </a:solidFill>
            </a:endParaRPr>
          </a:p>
        </p:txBody>
      </p:sp>
      <p:sp>
        <p:nvSpPr>
          <p:cNvPr id="11" name="テキスト ボックス 10"/>
          <p:cNvSpPr txBox="1"/>
          <p:nvPr/>
        </p:nvSpPr>
        <p:spPr>
          <a:xfrm>
            <a:off x="195192" y="841761"/>
            <a:ext cx="5094904" cy="1815882"/>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開業率の上昇や、転出超過の減少、中小企業の景況感高まりなど、大阪経済の足元ではポジティブな経済指標が並ぶ。</a:t>
            </a:r>
            <a:endParaRPr kumimoji="1"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en-US" altLang="ja-JP" sz="12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この好機を捉えて、大阪の中小企業の課題を解決し、成長を後押しする、強くて柔軟な新法人（中小企業支援団体）を目指す。</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21" name="グラフ 20"/>
          <p:cNvGraphicFramePr/>
          <p:nvPr>
            <p:extLst>
              <p:ext uri="{D42A27DB-BD31-4B8C-83A1-F6EECF244321}">
                <p14:modId xmlns:p14="http://schemas.microsoft.com/office/powerpoint/2010/main" val="911452193"/>
              </p:ext>
            </p:extLst>
          </p:nvPr>
        </p:nvGraphicFramePr>
        <p:xfrm>
          <a:off x="3320906" y="3941923"/>
          <a:ext cx="2859109" cy="2355848"/>
        </p:xfrm>
        <a:graphic>
          <a:graphicData uri="http://schemas.openxmlformats.org/drawingml/2006/chart">
            <c:chart xmlns:c="http://schemas.openxmlformats.org/drawingml/2006/chart" xmlns:r="http://schemas.openxmlformats.org/officeDocument/2006/relationships" r:id="rId3"/>
          </a:graphicData>
        </a:graphic>
      </p:graphicFrame>
      <p:sp>
        <p:nvSpPr>
          <p:cNvPr id="22" name="テキスト ボックス 21"/>
          <p:cNvSpPr txBox="1"/>
          <p:nvPr/>
        </p:nvSpPr>
        <p:spPr>
          <a:xfrm>
            <a:off x="4605775" y="4165626"/>
            <a:ext cx="877163" cy="230832"/>
          </a:xfrm>
          <a:prstGeom prst="rect">
            <a:avLst/>
          </a:prstGeom>
          <a:noFill/>
        </p:spPr>
        <p:txBody>
          <a:bodyPr wrap="none" rtlCol="0">
            <a:spAutoFit/>
          </a:bodyPr>
          <a:lstStyle/>
          <a:p>
            <a:r>
              <a:rPr lang="ja-JP" altLang="en-US" sz="900" b="1" dirty="0">
                <a:latin typeface="Meiryo UI" panose="020B0604030504040204" pitchFamily="50" charset="-128"/>
                <a:ea typeface="Meiryo UI" panose="020B0604030504040204" pitchFamily="50" charset="-128"/>
              </a:rPr>
              <a:t>転出（右軸）</a:t>
            </a:r>
            <a:endParaRPr lang="en-US" altLang="ja-JP" sz="900" b="1"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4659595" y="4647593"/>
            <a:ext cx="1107996" cy="369332"/>
          </a:xfrm>
          <a:prstGeom prst="rect">
            <a:avLst/>
          </a:prstGeom>
          <a:noFill/>
        </p:spPr>
        <p:txBody>
          <a:bodyPr wrap="none" rtlCol="0">
            <a:spAutoFit/>
          </a:bodyPr>
          <a:lstStyle/>
          <a:p>
            <a:r>
              <a:rPr kumimoji="1" lang="ja-JP" altLang="en-US" sz="900" b="1" dirty="0">
                <a:latin typeface="Meiryo UI" panose="020B0604030504040204" pitchFamily="50" charset="-128"/>
                <a:ea typeface="Meiryo UI" panose="020B0604030504040204" pitchFamily="50" charset="-128"/>
              </a:rPr>
              <a:t>転出超過（左軸）</a:t>
            </a:r>
            <a:endParaRPr kumimoji="1" lang="en-US" altLang="ja-JP" sz="900" b="1" dirty="0">
              <a:latin typeface="Meiryo UI" panose="020B0604030504040204" pitchFamily="50" charset="-128"/>
              <a:ea typeface="Meiryo UI" panose="020B0604030504040204" pitchFamily="50" charset="-128"/>
            </a:endParaRPr>
          </a:p>
          <a:p>
            <a:r>
              <a:rPr lang="en-US" altLang="ja-JP" sz="900" b="1" dirty="0">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棒グラフ</a:t>
            </a:r>
            <a:r>
              <a:rPr lang="en-US" altLang="ja-JP" sz="900" b="1" dirty="0">
                <a:latin typeface="Meiryo UI" panose="020B0604030504040204" pitchFamily="50" charset="-128"/>
                <a:ea typeface="Meiryo UI" panose="020B0604030504040204" pitchFamily="50" charset="-128"/>
              </a:rPr>
              <a:t>]</a:t>
            </a:r>
            <a:endParaRPr kumimoji="1" lang="ja-JP" altLang="en-US" sz="900" b="1"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4605775" y="5361195"/>
            <a:ext cx="877163" cy="230832"/>
          </a:xfrm>
          <a:prstGeom prst="rect">
            <a:avLst/>
          </a:prstGeom>
          <a:noFill/>
        </p:spPr>
        <p:txBody>
          <a:bodyPr wrap="none" rtlCol="0">
            <a:spAutoFit/>
          </a:bodyPr>
          <a:lstStyle/>
          <a:p>
            <a:r>
              <a:rPr lang="ja-JP" altLang="en-US" sz="900" b="1" dirty="0">
                <a:latin typeface="Meiryo UI" panose="020B0604030504040204" pitchFamily="50" charset="-128"/>
                <a:ea typeface="Meiryo UI" panose="020B0604030504040204" pitchFamily="50" charset="-128"/>
              </a:rPr>
              <a:t>転入（右軸）</a:t>
            </a:r>
            <a:endParaRPr kumimoji="1" lang="ja-JP" altLang="en-US" sz="900" b="1"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479518" y="2914172"/>
            <a:ext cx="2622473" cy="83099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＜大阪府の本社転入出推移＞</a:t>
            </a:r>
            <a:endParaRPr kumimoji="1" lang="en-US" altLang="ja-JP" sz="1400" b="1" dirty="0">
              <a:latin typeface="Meiryo UI" panose="020B0604030504040204" pitchFamily="50" charset="-128"/>
              <a:ea typeface="Meiryo UI" panose="020B0604030504040204" pitchFamily="50" charset="-128"/>
            </a:endParaRPr>
          </a:p>
          <a:p>
            <a:endParaRPr kumimoji="1" lang="en-US" altLang="ja-JP" sz="10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企業の転入は横ばいだが、転出が減っており、転出超過は減少傾向</a:t>
            </a:r>
          </a:p>
        </p:txBody>
      </p:sp>
      <p:sp>
        <p:nvSpPr>
          <p:cNvPr id="26" name="テキスト ボックス 25"/>
          <p:cNvSpPr txBox="1"/>
          <p:nvPr/>
        </p:nvSpPr>
        <p:spPr>
          <a:xfrm>
            <a:off x="493082" y="2914172"/>
            <a:ext cx="2622473" cy="815608"/>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＜開業率の主要府県比較＞</a:t>
            </a:r>
            <a:endParaRPr kumimoji="1" lang="en-US" altLang="ja-JP" sz="1400" b="1" dirty="0">
              <a:latin typeface="Meiryo UI" panose="020B0604030504040204" pitchFamily="50" charset="-128"/>
              <a:ea typeface="Meiryo UI" panose="020B0604030504040204" pitchFamily="50" charset="-128"/>
            </a:endParaRPr>
          </a:p>
          <a:p>
            <a:endParaRPr kumimoji="1" lang="en-US" altLang="ja-JP" sz="9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開業率は上昇傾向にあり、全国平均や主要都市を上回る水準</a:t>
            </a:r>
          </a:p>
        </p:txBody>
      </p:sp>
      <p:cxnSp>
        <p:nvCxnSpPr>
          <p:cNvPr id="28" name="直線コネクタ 27"/>
          <p:cNvCxnSpPr>
            <a:stCxn id="23" idx="1"/>
          </p:cNvCxnSpPr>
          <p:nvPr/>
        </p:nvCxnSpPr>
        <p:spPr>
          <a:xfrm flipH="1">
            <a:off x="4367579" y="4832259"/>
            <a:ext cx="292016" cy="184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4" name="グラフ 33"/>
          <p:cNvGraphicFramePr/>
          <p:nvPr>
            <p:extLst>
              <p:ext uri="{D42A27DB-BD31-4B8C-83A1-F6EECF244321}">
                <p14:modId xmlns:p14="http://schemas.microsoft.com/office/powerpoint/2010/main" val="1809921717"/>
              </p:ext>
            </p:extLst>
          </p:nvPr>
        </p:nvGraphicFramePr>
        <p:xfrm>
          <a:off x="6364539" y="3871768"/>
          <a:ext cx="2720943" cy="2426004"/>
        </p:xfrm>
        <a:graphic>
          <a:graphicData uri="http://schemas.openxmlformats.org/drawingml/2006/chart">
            <c:chart xmlns:c="http://schemas.openxmlformats.org/drawingml/2006/chart" xmlns:r="http://schemas.openxmlformats.org/officeDocument/2006/relationships" r:id="rId4"/>
          </a:graphicData>
        </a:graphic>
      </p:graphicFrame>
      <p:sp>
        <p:nvSpPr>
          <p:cNvPr id="35" name="テキスト ボックス 34"/>
          <p:cNvSpPr txBox="1"/>
          <p:nvPr/>
        </p:nvSpPr>
        <p:spPr>
          <a:xfrm>
            <a:off x="6463009" y="2914172"/>
            <a:ext cx="2622473" cy="984885"/>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rPr>
              <a:t>＜中小企業の業況判断</a:t>
            </a:r>
            <a:r>
              <a:rPr lang="en-US" altLang="ja-JP" sz="1400" b="1" dirty="0">
                <a:latin typeface="Meiryo UI" panose="020B0604030504040204" pitchFamily="50" charset="-128"/>
                <a:ea typeface="Meiryo UI" panose="020B0604030504040204" pitchFamily="50" charset="-128"/>
              </a:rPr>
              <a:t>DI</a:t>
            </a:r>
            <a:r>
              <a:rPr lang="ja-JP" altLang="en-US"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pPr algn="ctr"/>
            <a:endParaRPr lang="en-US" altLang="ja-JP" sz="800" b="1"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大阪の中小企業景況指数は全国平均に近似していたが右肩上がりで、東京に近い水準まで上昇</a:t>
            </a:r>
            <a:endParaRPr kumimoji="1" lang="ja-JP" altLang="en-US" sz="12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7589878" y="5560523"/>
            <a:ext cx="569387" cy="246221"/>
          </a:xfrm>
          <a:prstGeom prst="rect">
            <a:avLst/>
          </a:prstGeom>
          <a:noFill/>
        </p:spPr>
        <p:txBody>
          <a:bodyPr wrap="none" rtlCol="0">
            <a:spAutoFit/>
          </a:bodyPr>
          <a:lstStyle/>
          <a:p>
            <a:r>
              <a:rPr lang="ja-JP" altLang="en-US" sz="1000" b="1" dirty="0">
                <a:latin typeface="Meiryo UI" panose="020B0604030504040204" pitchFamily="50" charset="-128"/>
                <a:ea typeface="Meiryo UI" panose="020B0604030504040204" pitchFamily="50" charset="-128"/>
              </a:rPr>
              <a:t>大阪府</a:t>
            </a:r>
            <a:endParaRPr kumimoji="1" lang="ja-JP" altLang="en-US" sz="1000" b="1" dirty="0">
              <a:latin typeface="Meiryo UI" panose="020B0604030504040204" pitchFamily="50" charset="-128"/>
              <a:ea typeface="Meiryo UI" panose="020B0604030504040204" pitchFamily="50" charset="-128"/>
            </a:endParaRPr>
          </a:p>
        </p:txBody>
      </p:sp>
      <p:cxnSp>
        <p:nvCxnSpPr>
          <p:cNvPr id="37" name="直線コネクタ 36"/>
          <p:cNvCxnSpPr>
            <a:stCxn id="36" idx="1"/>
          </p:cNvCxnSpPr>
          <p:nvPr/>
        </p:nvCxnSpPr>
        <p:spPr>
          <a:xfrm flipH="1" flipV="1">
            <a:off x="7462328" y="5553614"/>
            <a:ext cx="127550" cy="13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8162369" y="4224528"/>
            <a:ext cx="569387" cy="246221"/>
          </a:xfrm>
          <a:prstGeom prst="rect">
            <a:avLst/>
          </a:prstGeom>
          <a:noFill/>
        </p:spPr>
        <p:txBody>
          <a:bodyPr wrap="none" rtlCol="0">
            <a:spAutoFit/>
          </a:bodyPr>
          <a:lstStyle/>
          <a:p>
            <a:r>
              <a:rPr lang="ja-JP" altLang="en-US" sz="1000" b="1" dirty="0">
                <a:latin typeface="Meiryo UI" panose="020B0604030504040204" pitchFamily="50" charset="-128"/>
                <a:ea typeface="Meiryo UI" panose="020B0604030504040204" pitchFamily="50" charset="-128"/>
              </a:rPr>
              <a:t>東京都</a:t>
            </a:r>
            <a:endParaRPr kumimoji="1" lang="ja-JP" altLang="en-US" sz="1000" b="1" dirty="0">
              <a:latin typeface="Meiryo UI" panose="020B0604030504040204" pitchFamily="50" charset="-128"/>
              <a:ea typeface="Meiryo UI" panose="020B0604030504040204" pitchFamily="50" charset="-128"/>
            </a:endParaRPr>
          </a:p>
        </p:txBody>
      </p:sp>
      <p:cxnSp>
        <p:nvCxnSpPr>
          <p:cNvPr id="40" name="直線コネクタ 39"/>
          <p:cNvCxnSpPr>
            <a:stCxn id="39" idx="1"/>
          </p:cNvCxnSpPr>
          <p:nvPr/>
        </p:nvCxnSpPr>
        <p:spPr>
          <a:xfrm flipH="1">
            <a:off x="8049296" y="4347639"/>
            <a:ext cx="113073" cy="1502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7088521" y="4595308"/>
            <a:ext cx="569387" cy="246221"/>
          </a:xfrm>
          <a:prstGeom prst="rect">
            <a:avLst/>
          </a:prstGeom>
          <a:noFill/>
        </p:spPr>
        <p:txBody>
          <a:bodyPr wrap="none" rtlCol="0">
            <a:spAutoFit/>
          </a:bodyPr>
          <a:lstStyle/>
          <a:p>
            <a:r>
              <a:rPr lang="ja-JP" altLang="en-US" sz="1000" b="1" dirty="0">
                <a:latin typeface="Meiryo UI" panose="020B0604030504040204" pitchFamily="50" charset="-128"/>
                <a:ea typeface="Meiryo UI" panose="020B0604030504040204" pitchFamily="50" charset="-128"/>
              </a:rPr>
              <a:t>愛知県</a:t>
            </a:r>
            <a:endParaRPr kumimoji="1" lang="ja-JP" altLang="en-US" sz="1000" b="1" dirty="0">
              <a:latin typeface="Meiryo UI" panose="020B0604030504040204" pitchFamily="50" charset="-128"/>
              <a:ea typeface="Meiryo UI" panose="020B0604030504040204" pitchFamily="50" charset="-128"/>
            </a:endParaRPr>
          </a:p>
        </p:txBody>
      </p:sp>
      <p:cxnSp>
        <p:nvCxnSpPr>
          <p:cNvPr id="42" name="直線コネクタ 41"/>
          <p:cNvCxnSpPr>
            <a:stCxn id="41" idx="1"/>
          </p:cNvCxnSpPr>
          <p:nvPr/>
        </p:nvCxnSpPr>
        <p:spPr>
          <a:xfrm>
            <a:off x="7088521" y="4718419"/>
            <a:ext cx="0" cy="215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8664766" y="5180131"/>
            <a:ext cx="441146" cy="246221"/>
          </a:xfrm>
          <a:prstGeom prst="rect">
            <a:avLst/>
          </a:prstGeom>
          <a:noFill/>
        </p:spPr>
        <p:txBody>
          <a:bodyPr wrap="none" rtlCol="0">
            <a:spAutoFit/>
          </a:bodyPr>
          <a:lstStyle/>
          <a:p>
            <a:r>
              <a:rPr lang="ja-JP" altLang="en-US" sz="1000" b="1" dirty="0">
                <a:latin typeface="Meiryo UI" panose="020B0604030504040204" pitchFamily="50" charset="-128"/>
                <a:ea typeface="Meiryo UI" panose="020B0604030504040204" pitchFamily="50" charset="-128"/>
              </a:rPr>
              <a:t>全国</a:t>
            </a:r>
            <a:endParaRPr kumimoji="1" lang="ja-JP" altLang="en-US" sz="1000" b="1" dirty="0">
              <a:latin typeface="Meiryo UI" panose="020B0604030504040204" pitchFamily="50" charset="-128"/>
              <a:ea typeface="Meiryo UI" panose="020B0604030504040204" pitchFamily="50" charset="-128"/>
            </a:endParaRPr>
          </a:p>
        </p:txBody>
      </p:sp>
      <p:cxnSp>
        <p:nvCxnSpPr>
          <p:cNvPr id="44" name="直線コネクタ 43"/>
          <p:cNvCxnSpPr/>
          <p:nvPr/>
        </p:nvCxnSpPr>
        <p:spPr>
          <a:xfrm flipH="1" flipV="1">
            <a:off x="8588732" y="5085892"/>
            <a:ext cx="127550" cy="13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6293935" y="522242"/>
            <a:ext cx="2210074" cy="276999"/>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大阪の主な明るい経済トピック</a:t>
            </a:r>
            <a:endParaRPr lang="en-US" altLang="ja-JP" sz="1200" b="1" dirty="0">
              <a:latin typeface="Meiryo UI" panose="020B0604030504040204" pitchFamily="50" charset="-128"/>
              <a:ea typeface="Meiryo UI" panose="020B0604030504040204" pitchFamily="50" charset="-128"/>
            </a:endParaRPr>
          </a:p>
        </p:txBody>
      </p:sp>
      <p:graphicFrame>
        <p:nvGraphicFramePr>
          <p:cNvPr id="48" name="表 47"/>
          <p:cNvGraphicFramePr>
            <a:graphicFrameLocks noGrp="1"/>
          </p:cNvGraphicFramePr>
          <p:nvPr>
            <p:extLst>
              <p:ext uri="{D42A27DB-BD31-4B8C-83A1-F6EECF244321}">
                <p14:modId xmlns:p14="http://schemas.microsoft.com/office/powerpoint/2010/main" val="1052630469"/>
              </p:ext>
            </p:extLst>
          </p:nvPr>
        </p:nvGraphicFramePr>
        <p:xfrm>
          <a:off x="5706465" y="768780"/>
          <a:ext cx="3310760" cy="2133600"/>
        </p:xfrm>
        <a:graphic>
          <a:graphicData uri="http://schemas.openxmlformats.org/drawingml/2006/table">
            <a:tbl>
              <a:tblPr firstRow="1" bandRow="1">
                <a:tableStyleId>{5940675A-B579-460E-94D1-54222C63F5DA}</a:tableStyleId>
              </a:tblPr>
              <a:tblGrid>
                <a:gridCol w="1141730">
                  <a:extLst>
                    <a:ext uri="{9D8B030D-6E8A-4147-A177-3AD203B41FA5}">
                      <a16:colId xmlns:a16="http://schemas.microsoft.com/office/drawing/2014/main" val="20000"/>
                    </a:ext>
                  </a:extLst>
                </a:gridCol>
                <a:gridCol w="2169030">
                  <a:extLst>
                    <a:ext uri="{9D8B030D-6E8A-4147-A177-3AD203B41FA5}">
                      <a16:colId xmlns:a16="http://schemas.microsoft.com/office/drawing/2014/main" val="20001"/>
                    </a:ext>
                  </a:extLst>
                </a:gridCol>
              </a:tblGrid>
              <a:tr h="171758">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経済指標</a:t>
                      </a:r>
                    </a:p>
                  </a:txBody>
                  <a:tcPr>
                    <a:solidFill>
                      <a:schemeClr val="accent1">
                        <a:lumMod val="40000"/>
                        <a:lumOff val="60000"/>
                      </a:schemeClr>
                    </a:solid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大阪の状況</a:t>
                      </a:r>
                    </a:p>
                  </a:txBody>
                  <a:tcPr>
                    <a:solidFill>
                      <a:schemeClr val="accent1">
                        <a:lumMod val="40000"/>
                        <a:lumOff val="60000"/>
                      </a:schemeClr>
                    </a:solidFill>
                  </a:tcPr>
                </a:tc>
                <a:extLst>
                  <a:ext uri="{0D108BD9-81ED-4DB2-BD59-A6C34878D82A}">
                    <a16:rowId xmlns:a16="http://schemas.microsoft.com/office/drawing/2014/main" val="10000"/>
                  </a:ext>
                </a:extLst>
              </a:tr>
              <a:tr h="171758">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インバウンド消費</a:t>
                      </a:r>
                    </a:p>
                  </a:txBody>
                  <a:tcPr/>
                </a:tc>
                <a:tc>
                  <a:txBody>
                    <a:bodyPr/>
                    <a:lstStyle/>
                    <a:p>
                      <a:r>
                        <a:rPr kumimoji="1" lang="en-US" altLang="ja-JP" sz="1100" dirty="0">
                          <a:solidFill>
                            <a:schemeClr val="tx1"/>
                          </a:solidFill>
                          <a:latin typeface="Meiryo UI" panose="020B0604030504040204" pitchFamily="50" charset="-128"/>
                          <a:ea typeface="Meiryo UI" panose="020B0604030504040204" pitchFamily="50" charset="-128"/>
                        </a:rPr>
                        <a:t>2017</a:t>
                      </a:r>
                      <a:r>
                        <a:rPr kumimoji="1" lang="ja-JP" altLang="en-US" sz="1100" dirty="0">
                          <a:solidFill>
                            <a:schemeClr val="tx1"/>
                          </a:solidFill>
                          <a:latin typeface="Meiryo UI" panose="020B0604030504040204" pitchFamily="50" charset="-128"/>
                          <a:ea typeface="Meiryo UI" panose="020B0604030504040204" pitchFamily="50" charset="-128"/>
                        </a:rPr>
                        <a:t>年のインバウンド消費額は</a:t>
                      </a:r>
                      <a:r>
                        <a:rPr kumimoji="1" lang="en-US" altLang="ja-JP" sz="1100" b="1" u="sng" dirty="0">
                          <a:solidFill>
                            <a:schemeClr val="tx1"/>
                          </a:solidFill>
                          <a:latin typeface="Meiryo UI" panose="020B0604030504040204" pitchFamily="50" charset="-128"/>
                          <a:ea typeface="Meiryo UI" panose="020B0604030504040204" pitchFamily="50" charset="-128"/>
                        </a:rPr>
                        <a:t>8709</a:t>
                      </a:r>
                      <a:r>
                        <a:rPr kumimoji="1" lang="ja-JP" altLang="en-US" sz="1100" b="1" u="sng" dirty="0">
                          <a:solidFill>
                            <a:schemeClr val="tx1"/>
                          </a:solidFill>
                          <a:latin typeface="Meiryo UI" panose="020B0604030504040204" pitchFamily="50" charset="-128"/>
                          <a:ea typeface="Meiryo UI" panose="020B0604030504040204" pitchFamily="50" charset="-128"/>
                        </a:rPr>
                        <a:t>億円</a:t>
                      </a:r>
                      <a:r>
                        <a:rPr kumimoji="1" lang="ja-JP" altLang="en-US" sz="1100" b="0" u="none"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対</a:t>
                      </a:r>
                      <a:r>
                        <a:rPr kumimoji="1" lang="en-US" altLang="ja-JP" sz="1100" dirty="0">
                          <a:solidFill>
                            <a:schemeClr val="tx1"/>
                          </a:solidFill>
                          <a:latin typeface="Meiryo UI" panose="020B0604030504040204" pitchFamily="50" charset="-128"/>
                          <a:ea typeface="Meiryo UI" panose="020B0604030504040204" pitchFamily="50" charset="-128"/>
                        </a:rPr>
                        <a:t>12</a:t>
                      </a:r>
                      <a:r>
                        <a:rPr kumimoji="1" lang="ja-JP" altLang="en-US" sz="1100" dirty="0">
                          <a:solidFill>
                            <a:schemeClr val="tx1"/>
                          </a:solidFill>
                          <a:latin typeface="Meiryo UI" panose="020B0604030504040204" pitchFamily="50" charset="-128"/>
                          <a:ea typeface="Meiryo UI" panose="020B0604030504040204" pitchFamily="50" charset="-128"/>
                        </a:rPr>
                        <a:t>年比の</a:t>
                      </a:r>
                      <a:r>
                        <a:rPr kumimoji="1" lang="en-US" altLang="ja-JP" sz="1100" dirty="0">
                          <a:solidFill>
                            <a:schemeClr val="tx1"/>
                          </a:solidFill>
                          <a:latin typeface="Meiryo UI" panose="020B0604030504040204" pitchFamily="50" charset="-128"/>
                          <a:ea typeface="Meiryo UI" panose="020B0604030504040204" pitchFamily="50" charset="-128"/>
                        </a:rPr>
                        <a:t>5.1</a:t>
                      </a:r>
                      <a:r>
                        <a:rPr kumimoji="1" lang="ja-JP" altLang="en-US" sz="1100" dirty="0">
                          <a:solidFill>
                            <a:schemeClr val="tx1"/>
                          </a:solidFill>
                          <a:latin typeface="Meiryo UI" panose="020B0604030504040204" pitchFamily="50" charset="-128"/>
                          <a:ea typeface="Meiryo UI" panose="020B0604030504040204" pitchFamily="50" charset="-128"/>
                        </a:rPr>
                        <a:t>倍</a:t>
                      </a:r>
                    </a:p>
                  </a:txBody>
                  <a:tcPr/>
                </a:tc>
                <a:extLst>
                  <a:ext uri="{0D108BD9-81ED-4DB2-BD59-A6C34878D82A}">
                    <a16:rowId xmlns:a16="http://schemas.microsoft.com/office/drawing/2014/main" val="10001"/>
                  </a:ext>
                </a:extLst>
              </a:tr>
              <a:tr h="171758">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オフィス空室率</a:t>
                      </a:r>
                    </a:p>
                  </a:txBody>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大阪市内のオフィスビル空室率は</a:t>
                      </a:r>
                      <a:r>
                        <a:rPr kumimoji="1" lang="en-US" altLang="ja-JP" sz="1100" b="1" u="sng" dirty="0">
                          <a:solidFill>
                            <a:schemeClr val="tx1"/>
                          </a:solidFill>
                          <a:latin typeface="Meiryo UI" panose="020B0604030504040204" pitchFamily="50" charset="-128"/>
                          <a:ea typeface="Meiryo UI" panose="020B0604030504040204" pitchFamily="50" charset="-128"/>
                        </a:rPr>
                        <a:t>1.9</a:t>
                      </a:r>
                      <a:r>
                        <a:rPr kumimoji="1" lang="ja-JP" altLang="en-US" sz="1100" b="1" u="sng" dirty="0" smtClean="0">
                          <a:solidFill>
                            <a:schemeClr val="tx1"/>
                          </a:solidFill>
                          <a:latin typeface="Meiryo UI" panose="020B0604030504040204" pitchFamily="50" charset="-128"/>
                          <a:ea typeface="Meiryo UI" panose="020B0604030504040204" pitchFamily="50" charset="-128"/>
                        </a:rPr>
                        <a:t>％（</a:t>
                      </a:r>
                      <a:r>
                        <a:rPr kumimoji="1" lang="en-US" altLang="ja-JP" sz="1100" b="1" u="sng" dirty="0" smtClean="0">
                          <a:solidFill>
                            <a:schemeClr val="tx1"/>
                          </a:solidFill>
                          <a:latin typeface="Meiryo UI" panose="020B0604030504040204" pitchFamily="50" charset="-128"/>
                          <a:ea typeface="Meiryo UI" panose="020B0604030504040204" pitchFamily="50" charset="-128"/>
                        </a:rPr>
                        <a:t>2018</a:t>
                      </a:r>
                      <a:r>
                        <a:rPr kumimoji="1" lang="ja-JP" altLang="en-US" sz="1100" b="1" u="sng" dirty="0" smtClean="0">
                          <a:solidFill>
                            <a:schemeClr val="tx1"/>
                          </a:solidFill>
                          <a:latin typeface="Meiryo UI" panose="020B0604030504040204" pitchFamily="50" charset="-128"/>
                          <a:ea typeface="Meiryo UI" panose="020B0604030504040204" pitchFamily="50" charset="-128"/>
                        </a:rPr>
                        <a:t>年</a:t>
                      </a:r>
                      <a:r>
                        <a:rPr kumimoji="1" lang="en-US" altLang="ja-JP" sz="1100" b="1" u="sng" dirty="0" smtClean="0">
                          <a:solidFill>
                            <a:schemeClr val="tx1"/>
                          </a:solidFill>
                          <a:latin typeface="Meiryo UI" panose="020B0604030504040204" pitchFamily="50" charset="-128"/>
                          <a:ea typeface="Meiryo UI" panose="020B0604030504040204" pitchFamily="50" charset="-128"/>
                        </a:rPr>
                        <a:t>1</a:t>
                      </a:r>
                      <a:r>
                        <a:rPr kumimoji="1" lang="ja-JP" altLang="en-US" sz="1100" b="1" u="sng" dirty="0" smtClean="0">
                          <a:solidFill>
                            <a:schemeClr val="tx1"/>
                          </a:solidFill>
                          <a:latin typeface="Meiryo UI" panose="020B0604030504040204" pitchFamily="50" charset="-128"/>
                          <a:ea typeface="Meiryo UI" panose="020B0604030504040204" pitchFamily="50" charset="-128"/>
                        </a:rPr>
                        <a:t>～</a:t>
                      </a:r>
                      <a:r>
                        <a:rPr kumimoji="1" lang="en-US" altLang="ja-JP" sz="1100" b="1" u="sng" dirty="0" smtClean="0">
                          <a:solidFill>
                            <a:schemeClr val="tx1"/>
                          </a:solidFill>
                          <a:latin typeface="Meiryo UI" panose="020B0604030504040204" pitchFamily="50" charset="-128"/>
                          <a:ea typeface="Meiryo UI" panose="020B0604030504040204" pitchFamily="50" charset="-128"/>
                        </a:rPr>
                        <a:t>3</a:t>
                      </a:r>
                      <a:r>
                        <a:rPr kumimoji="1" lang="ja-JP" altLang="en-US" sz="1100" b="1" u="sng" dirty="0" smtClean="0">
                          <a:solidFill>
                            <a:schemeClr val="tx1"/>
                          </a:solidFill>
                          <a:latin typeface="Meiryo UI" panose="020B0604030504040204" pitchFamily="50" charset="-128"/>
                          <a:ea typeface="Meiryo UI" panose="020B0604030504040204" pitchFamily="50" charset="-128"/>
                        </a:rPr>
                        <a:t>月）で</a:t>
                      </a:r>
                      <a:r>
                        <a:rPr kumimoji="1" lang="ja-JP" altLang="en-US" sz="1100" b="1" u="sng" dirty="0">
                          <a:solidFill>
                            <a:schemeClr val="tx1"/>
                          </a:solidFill>
                          <a:latin typeface="Meiryo UI" panose="020B0604030504040204" pitchFamily="50" charset="-128"/>
                          <a:ea typeface="Meiryo UI" panose="020B0604030504040204" pitchFamily="50" charset="-128"/>
                        </a:rPr>
                        <a:t>過去最低</a:t>
                      </a:r>
                      <a:r>
                        <a:rPr kumimoji="1" lang="ja-JP" altLang="en-US" sz="1050" dirty="0">
                          <a:solidFill>
                            <a:schemeClr val="tx1"/>
                          </a:solidFill>
                          <a:latin typeface="Meiryo UI" panose="020B0604030504040204" pitchFamily="50" charset="-128"/>
                          <a:ea typeface="Meiryo UI" panose="020B0604030504040204" pitchFamily="50" charset="-128"/>
                        </a:rPr>
                        <a:t>（需要旺盛）</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171758">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商業地価</a:t>
                      </a:r>
                    </a:p>
                  </a:txBody>
                  <a:tcPr/>
                </a:tc>
                <a:tc>
                  <a:txBody>
                    <a:bodyPr/>
                    <a:lstStyle/>
                    <a:p>
                      <a:r>
                        <a:rPr kumimoji="1" lang="en-US" altLang="ja-JP" sz="1100" dirty="0">
                          <a:solidFill>
                            <a:schemeClr val="tx1"/>
                          </a:solidFill>
                          <a:latin typeface="Meiryo UI" panose="020B0604030504040204" pitchFamily="50" charset="-128"/>
                          <a:ea typeface="Meiryo UI" panose="020B0604030504040204" pitchFamily="50" charset="-128"/>
                        </a:rPr>
                        <a:t>2017</a:t>
                      </a:r>
                      <a:r>
                        <a:rPr kumimoji="1" lang="ja-JP" altLang="en-US" sz="1100" dirty="0">
                          <a:solidFill>
                            <a:schemeClr val="tx1"/>
                          </a:solidFill>
                          <a:latin typeface="Meiryo UI" panose="020B0604030504040204" pitchFamily="50" charset="-128"/>
                          <a:ea typeface="Meiryo UI" panose="020B0604030504040204" pitchFamily="50" charset="-128"/>
                        </a:rPr>
                        <a:t>年の</a:t>
                      </a:r>
                      <a:r>
                        <a:rPr kumimoji="1" lang="ja-JP" altLang="en-US" sz="1100" b="1" u="sng" dirty="0">
                          <a:solidFill>
                            <a:schemeClr val="tx1"/>
                          </a:solidFill>
                          <a:latin typeface="Meiryo UI" panose="020B0604030504040204" pitchFamily="50" charset="-128"/>
                          <a:ea typeface="Meiryo UI" panose="020B0604030504040204" pitchFamily="50" charset="-128"/>
                        </a:rPr>
                        <a:t>上昇率は日本一</a:t>
                      </a:r>
                    </a:p>
                  </a:txBody>
                  <a:tcPr/>
                </a:tc>
                <a:extLst>
                  <a:ext uri="{0D108BD9-81ED-4DB2-BD59-A6C34878D82A}">
                    <a16:rowId xmlns:a16="http://schemas.microsoft.com/office/drawing/2014/main" val="10003"/>
                  </a:ext>
                </a:extLst>
              </a:tr>
              <a:tr h="171758">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インフラ整備</a:t>
                      </a:r>
                    </a:p>
                  </a:txBody>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北大阪急行やモノレールの延伸、なにわ筋線の計画決定、ミッシングリンクの解消など。</a:t>
                      </a:r>
                    </a:p>
                  </a:txBody>
                  <a:tcPr/>
                </a:tc>
                <a:extLst>
                  <a:ext uri="{0D108BD9-81ED-4DB2-BD59-A6C34878D82A}">
                    <a16:rowId xmlns:a16="http://schemas.microsoft.com/office/drawing/2014/main" val="10005"/>
                  </a:ext>
                </a:extLst>
              </a:tr>
            </a:tbl>
          </a:graphicData>
        </a:graphic>
      </p:graphicFrame>
      <p:sp>
        <p:nvSpPr>
          <p:cNvPr id="49" name="テキスト ボックス 48"/>
          <p:cNvSpPr txBox="1"/>
          <p:nvPr/>
        </p:nvSpPr>
        <p:spPr>
          <a:xfrm>
            <a:off x="6969190" y="6189342"/>
            <a:ext cx="518091"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2016</a:t>
            </a:r>
            <a:endParaRPr kumimoji="1" lang="ja-JP" altLang="en-US" sz="1050" dirty="0">
              <a:latin typeface="Meiryo UI" panose="020B0604030504040204" pitchFamily="50" charset="-128"/>
              <a:ea typeface="Meiryo UI" panose="020B0604030504040204" pitchFamily="50" charset="-128"/>
            </a:endParaRPr>
          </a:p>
        </p:txBody>
      </p:sp>
      <p:cxnSp>
        <p:nvCxnSpPr>
          <p:cNvPr id="51" name="直線コネクタ 50"/>
          <p:cNvCxnSpPr/>
          <p:nvPr/>
        </p:nvCxnSpPr>
        <p:spPr>
          <a:xfrm>
            <a:off x="7632150" y="6038343"/>
            <a:ext cx="0" cy="3378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8517167" y="6044507"/>
            <a:ext cx="0" cy="3378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7829931" y="6187194"/>
            <a:ext cx="518091"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2017</a:t>
            </a:r>
            <a:endParaRPr kumimoji="1" lang="ja-JP" altLang="en-US" sz="1050"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8517167" y="6168579"/>
            <a:ext cx="518091"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2018</a:t>
            </a:r>
            <a:endParaRPr kumimoji="1" lang="ja-JP" altLang="en-US" sz="1050" dirty="0">
              <a:latin typeface="Meiryo UI" panose="020B0604030504040204" pitchFamily="50" charset="-128"/>
              <a:ea typeface="Meiryo UI" panose="020B0604030504040204" pitchFamily="50" charset="-128"/>
            </a:endParaRPr>
          </a:p>
        </p:txBody>
      </p:sp>
      <p:sp>
        <p:nvSpPr>
          <p:cNvPr id="58" name="正方形/長方形 57"/>
          <p:cNvSpPr/>
          <p:nvPr/>
        </p:nvSpPr>
        <p:spPr>
          <a:xfrm>
            <a:off x="308306" y="6543470"/>
            <a:ext cx="2639185"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出典：厚生労働省「雇用保険事業年報」より作成</a:t>
            </a:r>
          </a:p>
        </p:txBody>
      </p:sp>
      <p:sp>
        <p:nvSpPr>
          <p:cNvPr id="59" name="正方形/長方形 58"/>
          <p:cNvSpPr/>
          <p:nvPr/>
        </p:nvSpPr>
        <p:spPr>
          <a:xfrm>
            <a:off x="6588884" y="6543470"/>
            <a:ext cx="2031325"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出典：中小機構「</a:t>
            </a:r>
            <a:r>
              <a:rPr lang="zh-TW" altLang="en-US" sz="900" dirty="0">
                <a:latin typeface="Meiryo UI" panose="020B0604030504040204" pitchFamily="50" charset="-128"/>
                <a:ea typeface="Meiryo UI" panose="020B0604030504040204" pitchFamily="50" charset="-128"/>
              </a:rPr>
              <a:t>中小企業景況調査</a:t>
            </a:r>
            <a:r>
              <a:rPr lang="ja-JP" altLang="en-US" sz="900" dirty="0">
                <a:latin typeface="Meiryo UI" panose="020B0604030504040204" pitchFamily="50" charset="-128"/>
                <a:ea typeface="Meiryo UI" panose="020B0604030504040204" pitchFamily="50" charset="-128"/>
              </a:rPr>
              <a:t>」</a:t>
            </a:r>
          </a:p>
        </p:txBody>
      </p:sp>
      <p:sp>
        <p:nvSpPr>
          <p:cNvPr id="61" name="正方形/長方形 60"/>
          <p:cNvSpPr/>
          <p:nvPr/>
        </p:nvSpPr>
        <p:spPr>
          <a:xfrm>
            <a:off x="3383158" y="6543470"/>
            <a:ext cx="2815194"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出典：帝国データバンク　</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大阪府・本社移転企業調査</a:t>
            </a:r>
            <a:r>
              <a:rPr lang="en-US" altLang="ja-JP" sz="900" dirty="0">
                <a:latin typeface="Meiryo UI" panose="020B0604030504040204" pitchFamily="50" charset="-128"/>
                <a:ea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endParaRPr>
          </a:p>
        </p:txBody>
      </p:sp>
      <p:cxnSp>
        <p:nvCxnSpPr>
          <p:cNvPr id="38" name="直線コネクタ 37"/>
          <p:cNvCxnSpPr/>
          <p:nvPr/>
        </p:nvCxnSpPr>
        <p:spPr>
          <a:xfrm flipV="1">
            <a:off x="375595" y="532245"/>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169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p:cNvGraphicFramePr/>
          <p:nvPr>
            <p:extLst>
              <p:ext uri="{D42A27DB-BD31-4B8C-83A1-F6EECF244321}">
                <p14:modId xmlns:p14="http://schemas.microsoft.com/office/powerpoint/2010/main" val="432849497"/>
              </p:ext>
            </p:extLst>
          </p:nvPr>
        </p:nvGraphicFramePr>
        <p:xfrm>
          <a:off x="4735593" y="3866804"/>
          <a:ext cx="4332311" cy="1243154"/>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p:cNvSpPr>
            <a:spLocks noGrp="1"/>
          </p:cNvSpPr>
          <p:nvPr>
            <p:ph type="sldNum" sz="quarter" idx="12"/>
          </p:nvPr>
        </p:nvSpPr>
        <p:spPr>
          <a:xfrm>
            <a:off x="7029064" y="6432105"/>
            <a:ext cx="2057400" cy="365125"/>
          </a:xfrm>
        </p:spPr>
        <p:txBody>
          <a:bodyPr/>
          <a:lstStyle/>
          <a:p>
            <a:fld id="{5242FE4B-FE65-4246-A1F4-B3D4680A4CEF}" type="slidenum">
              <a:rPr kumimoji="1" lang="ja-JP" altLang="en-US" smtClean="0"/>
              <a:t>9</a:t>
            </a:fld>
            <a:endParaRPr kumimoji="1" lang="ja-JP" altLang="en-US"/>
          </a:p>
        </p:txBody>
      </p:sp>
      <p:sp>
        <p:nvSpPr>
          <p:cNvPr id="2" name="テキスト ボックス 1"/>
          <p:cNvSpPr txBox="1"/>
          <p:nvPr/>
        </p:nvSpPr>
        <p:spPr>
          <a:xfrm>
            <a:off x="2566284" y="84066"/>
            <a:ext cx="4112023"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大阪</a:t>
            </a:r>
            <a:r>
              <a:rPr lang="ja-JP" altLang="en-US" sz="2400" b="1" dirty="0">
                <a:latin typeface="Meiryo UI" panose="020B0604030504040204" pitchFamily="50" charset="-128"/>
                <a:ea typeface="Meiryo UI" panose="020B0604030504040204" pitchFamily="50" charset="-128"/>
              </a:rPr>
              <a:t>産業を取り巻く</a:t>
            </a:r>
            <a:r>
              <a:rPr kumimoji="1" lang="ja-JP" altLang="en-US" sz="2400" b="1" dirty="0">
                <a:latin typeface="Meiryo UI" panose="020B0604030504040204" pitchFamily="50" charset="-128"/>
                <a:ea typeface="Meiryo UI" panose="020B0604030504040204" pitchFamily="50" charset="-128"/>
              </a:rPr>
              <a:t>現状と課題</a:t>
            </a:r>
          </a:p>
        </p:txBody>
      </p:sp>
      <p:sp>
        <p:nvSpPr>
          <p:cNvPr id="9" name="テキスト ボックス 8"/>
          <p:cNvSpPr txBox="1"/>
          <p:nvPr/>
        </p:nvSpPr>
        <p:spPr>
          <a:xfrm>
            <a:off x="249650" y="897787"/>
            <a:ext cx="4462254" cy="2277547"/>
          </a:xfrm>
          <a:prstGeom prst="rect">
            <a:avLst/>
          </a:prstGeom>
          <a:noFill/>
        </p:spPr>
        <p:txBody>
          <a:bodyPr wrap="square" rtlCol="0">
            <a:spAutoFit/>
          </a:bodyPr>
          <a:lstStyle/>
          <a:p>
            <a:r>
              <a:rPr kumimoji="1" lang="ja-JP" altLang="en-US" sz="1400" b="1" u="sng" dirty="0">
                <a:latin typeface="Meiryo UI" panose="020B0604030504040204" pitchFamily="50" charset="-128"/>
                <a:ea typeface="Meiryo UI" panose="020B0604030504040204" pitchFamily="50" charset="-128"/>
              </a:rPr>
              <a:t>１．大阪企業のグローバル化</a:t>
            </a:r>
            <a:endParaRPr kumimoji="1" lang="en-US" altLang="ja-JP" sz="1400" b="1" u="sng"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外資系企業は東京一極集中が顕著で、企業数の</a:t>
            </a:r>
            <a:r>
              <a:rPr kumimoji="1" lang="en-US" altLang="ja-JP" sz="1400" dirty="0">
                <a:latin typeface="Meiryo UI" panose="020B0604030504040204" pitchFamily="50" charset="-128"/>
                <a:ea typeface="Meiryo UI" panose="020B0604030504040204" pitchFamily="50" charset="-128"/>
              </a:rPr>
              <a:t>77</a:t>
            </a:r>
            <a:r>
              <a:rPr kumimoji="1" lang="ja-JP" altLang="en-US" sz="1400" dirty="0">
                <a:latin typeface="Meiryo UI" panose="020B0604030504040204" pitchFamily="50" charset="-128"/>
                <a:ea typeface="Meiryo UI" panose="020B0604030504040204" pitchFamily="50" charset="-128"/>
              </a:rPr>
              <a:t>％、所得金額の</a:t>
            </a:r>
            <a:r>
              <a:rPr kumimoji="1" lang="en-US" altLang="ja-JP" sz="1400" dirty="0">
                <a:latin typeface="Meiryo UI" panose="020B0604030504040204" pitchFamily="50" charset="-128"/>
                <a:ea typeface="Meiryo UI" panose="020B0604030504040204" pitchFamily="50" charset="-128"/>
              </a:rPr>
              <a:t>97</a:t>
            </a:r>
            <a:r>
              <a:rPr kumimoji="1" lang="ja-JP" altLang="en-US" sz="1400" dirty="0">
                <a:latin typeface="Meiryo UI" panose="020B0604030504040204" pitchFamily="50" charset="-128"/>
                <a:ea typeface="Meiryo UI" panose="020B0604030504040204" pitchFamily="50" charset="-128"/>
              </a:rPr>
              <a:t>％を東京都が占める。</a:t>
            </a: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kumimoji="1" lang="en-US" altLang="ja-JP" sz="8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一方で、</a:t>
            </a:r>
            <a:r>
              <a:rPr lang="ja-JP" altLang="en-US" sz="1400" dirty="0">
                <a:latin typeface="Meiryo UI" panose="020B0604030504040204" pitchFamily="50" charset="-128"/>
                <a:ea typeface="Meiryo UI" panose="020B0604030504040204" pitchFamily="50" charset="-128"/>
              </a:rPr>
              <a:t>大阪はアジアにより近い関空の存在（</a:t>
            </a:r>
            <a:r>
              <a:rPr lang="en-US" altLang="ja-JP" sz="1400" dirty="0">
                <a:latin typeface="Meiryo UI" panose="020B0604030504040204" pitchFamily="50" charset="-128"/>
                <a:ea typeface="Meiryo UI" panose="020B0604030504040204" pitchFamily="50" charset="-128"/>
              </a:rPr>
              <a:t>24</a:t>
            </a:r>
            <a:r>
              <a:rPr lang="ja-JP" altLang="en-US" sz="1400" dirty="0">
                <a:latin typeface="Meiryo UI" panose="020B0604030504040204" pitchFamily="50" charset="-128"/>
                <a:ea typeface="Meiryo UI" panose="020B0604030504040204" pitchFamily="50" charset="-128"/>
              </a:rPr>
              <a:t>時間空港）、</a:t>
            </a:r>
            <a:r>
              <a:rPr kumimoji="1" lang="ja-JP" altLang="en-US" sz="1400" dirty="0">
                <a:latin typeface="Meiryo UI" panose="020B0604030504040204" pitchFamily="50" charset="-128"/>
                <a:ea typeface="Meiryo UI" panose="020B0604030504040204" pitchFamily="50" charset="-128"/>
              </a:rPr>
              <a:t>インバウンドの急増、在阪大学に通う多くの留学生の存在など、グローバル化の潜在ニーズは極めて高い。（伸びシロが大きい）</a:t>
            </a: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800" dirty="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　　中小</a:t>
            </a:r>
            <a:r>
              <a:rPr lang="ja-JP" altLang="en-US" sz="1400" b="1" dirty="0">
                <a:latin typeface="Meiryo UI" panose="020B0604030504040204" pitchFamily="50" charset="-128"/>
                <a:ea typeface="Meiryo UI" panose="020B0604030504040204" pitchFamily="50" charset="-128"/>
              </a:rPr>
              <a:t>企業のグローバル化の推進により、企業の</a:t>
            </a:r>
            <a:r>
              <a:rPr lang="ja-JP" altLang="en-US" sz="1400" b="1" dirty="0" smtClean="0">
                <a:latin typeface="Meiryo UI" panose="020B0604030504040204" pitchFamily="50" charset="-128"/>
                <a:ea typeface="Meiryo UI" panose="020B0604030504040204" pitchFamily="50" charset="-128"/>
              </a:rPr>
              <a:t>成長</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と大阪</a:t>
            </a:r>
            <a:r>
              <a:rPr lang="ja-JP" altLang="en-US" sz="1400" b="1" dirty="0">
                <a:latin typeface="Meiryo UI" panose="020B0604030504040204" pitchFamily="50" charset="-128"/>
                <a:ea typeface="Meiryo UI" panose="020B0604030504040204" pitchFamily="50" charset="-128"/>
              </a:rPr>
              <a:t>における国際</a:t>
            </a:r>
            <a:r>
              <a:rPr kumimoji="1" lang="ja-JP" altLang="en-US" sz="1400" b="1" dirty="0">
                <a:latin typeface="Meiryo UI" panose="020B0604030504040204" pitchFamily="50" charset="-128"/>
                <a:ea typeface="Meiryo UI" panose="020B0604030504040204" pitchFamily="50" charset="-128"/>
              </a:rPr>
              <a:t>競争力の強化を実現する。</a:t>
            </a:r>
            <a:endParaRPr kumimoji="1" lang="en-US" altLang="ja-JP" sz="1400" b="1" dirty="0">
              <a:latin typeface="Meiryo UI" panose="020B0604030504040204" pitchFamily="50" charset="-128"/>
              <a:ea typeface="Meiryo UI" panose="020B0604030504040204" pitchFamily="50" charset="-128"/>
            </a:endParaRPr>
          </a:p>
        </p:txBody>
      </p:sp>
      <p:sp>
        <p:nvSpPr>
          <p:cNvPr id="6" name="テキスト ボックス 5"/>
          <p:cNvSpPr txBox="1">
            <a:spLocks/>
          </p:cNvSpPr>
          <p:nvPr/>
        </p:nvSpPr>
        <p:spPr>
          <a:xfrm>
            <a:off x="4792855" y="749811"/>
            <a:ext cx="2670734" cy="411257"/>
          </a:xfrm>
          <a:prstGeom prst="rect">
            <a:avLst/>
          </a:prstGeom>
          <a:noFill/>
        </p:spPr>
        <p:txBody>
          <a:bodyPr wrap="square" lIns="36000" tIns="36000" rIns="36000" bIns="36000" rtlCol="0">
            <a:spAutoFit/>
          </a:bodyPr>
          <a:lstStyle/>
          <a:p>
            <a:pPr algn="ctr"/>
            <a:r>
              <a:rPr lang="ja-JP" altLang="en-US" sz="1100" b="1" dirty="0">
                <a:uFillTx/>
                <a:latin typeface="Meiryo UI" panose="020B0604030504040204" pitchFamily="50" charset="-128"/>
                <a:ea typeface="Meiryo UI" panose="020B0604030504040204" pitchFamily="50" charset="-128"/>
              </a:rPr>
              <a:t>外資系企業進出件数内訳</a:t>
            </a:r>
            <a:endParaRPr lang="en-US" altLang="ja-JP" sz="1100" b="1" dirty="0">
              <a:uFillTx/>
              <a:latin typeface="Meiryo UI" panose="020B0604030504040204" pitchFamily="50" charset="-128"/>
              <a:ea typeface="Meiryo UI" panose="020B0604030504040204" pitchFamily="50" charset="-128"/>
            </a:endParaRPr>
          </a:p>
          <a:p>
            <a:pPr algn="ctr"/>
            <a:r>
              <a:rPr lang="ja-JP" altLang="en-US" sz="1000" dirty="0">
                <a:uFillTx/>
                <a:latin typeface="Meiryo UI" panose="020B0604030504040204" pitchFamily="50" charset="-128"/>
                <a:ea typeface="Meiryo UI" panose="020B0604030504040204" pitchFamily="50" charset="-128"/>
              </a:rPr>
              <a:t>（</a:t>
            </a:r>
            <a:r>
              <a:rPr lang="en-US" altLang="ja-JP" sz="1000" dirty="0">
                <a:uFillTx/>
                <a:latin typeface="Meiryo UI" panose="020B0604030504040204" pitchFamily="50" charset="-128"/>
                <a:ea typeface="Meiryo UI" panose="020B0604030504040204" pitchFamily="50" charset="-128"/>
              </a:rPr>
              <a:t>2016</a:t>
            </a:r>
            <a:r>
              <a:rPr lang="ja-JP" altLang="en-US" sz="1000" dirty="0">
                <a:uFillTx/>
                <a:latin typeface="Meiryo UI" panose="020B0604030504040204" pitchFamily="50" charset="-128"/>
                <a:ea typeface="Meiryo UI" panose="020B0604030504040204" pitchFamily="50" charset="-128"/>
              </a:rPr>
              <a:t>年：全国</a:t>
            </a:r>
            <a:r>
              <a:rPr lang="en-US" altLang="ja-JP" sz="1000" dirty="0">
                <a:uFillTx/>
                <a:latin typeface="Meiryo UI" panose="020B0604030504040204" pitchFamily="50" charset="-128"/>
                <a:ea typeface="Meiryo UI" panose="020B0604030504040204" pitchFamily="50" charset="-128"/>
              </a:rPr>
              <a:t>3,158</a:t>
            </a:r>
            <a:r>
              <a:rPr lang="ja-JP" altLang="en-US" sz="1000" dirty="0">
                <a:uFillTx/>
                <a:latin typeface="Meiryo UI" panose="020B0604030504040204" pitchFamily="50" charset="-128"/>
                <a:ea typeface="Meiryo UI" panose="020B0604030504040204" pitchFamily="50" charset="-128"/>
              </a:rPr>
              <a:t>件）</a:t>
            </a:r>
            <a:endParaRPr lang="en-US" altLang="ja-JP" sz="1000" dirty="0">
              <a:uFillTx/>
              <a:latin typeface="Meiryo UI" panose="020B0604030504040204" pitchFamily="50" charset="-128"/>
              <a:ea typeface="Meiryo UI" panose="020B0604030504040204" pitchFamily="50" charset="-128"/>
            </a:endParaRPr>
          </a:p>
        </p:txBody>
      </p:sp>
      <p:graphicFrame>
        <p:nvGraphicFramePr>
          <p:cNvPr id="19" name="グラフ 18"/>
          <p:cNvGraphicFramePr/>
          <p:nvPr>
            <p:extLst>
              <p:ext uri="{D42A27DB-BD31-4B8C-83A1-F6EECF244321}">
                <p14:modId xmlns:p14="http://schemas.microsoft.com/office/powerpoint/2010/main" val="2391591558"/>
              </p:ext>
            </p:extLst>
          </p:nvPr>
        </p:nvGraphicFramePr>
        <p:xfrm>
          <a:off x="5057789" y="1125617"/>
          <a:ext cx="2449927" cy="23599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80159244"/>
              </p:ext>
            </p:extLst>
          </p:nvPr>
        </p:nvGraphicFramePr>
        <p:xfrm>
          <a:off x="7365738" y="1261882"/>
          <a:ext cx="1653223" cy="1732280"/>
        </p:xfrm>
        <a:graphic>
          <a:graphicData uri="http://schemas.openxmlformats.org/drawingml/2006/table">
            <a:tbl>
              <a:tblPr firstRow="1" bandRow="1">
                <a:tableStyleId>{5940675A-B579-460E-94D1-54222C63F5DA}</a:tableStyleId>
              </a:tblPr>
              <a:tblGrid>
                <a:gridCol w="792480">
                  <a:extLst>
                    <a:ext uri="{9D8B030D-6E8A-4147-A177-3AD203B41FA5}">
                      <a16:colId xmlns:a16="http://schemas.microsoft.com/office/drawing/2014/main" val="20000"/>
                    </a:ext>
                  </a:extLst>
                </a:gridCol>
                <a:gridCol w="860743">
                  <a:extLst>
                    <a:ext uri="{9D8B030D-6E8A-4147-A177-3AD203B41FA5}">
                      <a16:colId xmlns:a16="http://schemas.microsoft.com/office/drawing/2014/main" val="20001"/>
                    </a:ext>
                  </a:extLst>
                </a:gridCol>
              </a:tblGrid>
              <a:tr h="305993">
                <a:tc>
                  <a:txBody>
                    <a:bodyPr/>
                    <a:lstStyle/>
                    <a:p>
                      <a:pPr algn="ctr"/>
                      <a:r>
                        <a:rPr kumimoji="1" lang="ja-JP" altLang="en-US" sz="900" dirty="0">
                          <a:latin typeface="Meiryo UI" panose="020B0604030504040204" pitchFamily="50" charset="-128"/>
                          <a:ea typeface="Meiryo UI" panose="020B0604030504040204" pitchFamily="50" charset="-128"/>
                        </a:rPr>
                        <a:t>外資企業数</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上位５</a:t>
                      </a:r>
                    </a:p>
                  </a:txBody>
                  <a:tcPr anchor="ctr"/>
                </a:tc>
                <a:tc>
                  <a:txBody>
                    <a:bodyPr/>
                    <a:lstStyle/>
                    <a:p>
                      <a:pPr algn="ctr"/>
                      <a:r>
                        <a:rPr kumimoji="1" lang="ja-JP" altLang="en-US" sz="1000" dirty="0">
                          <a:latin typeface="Meiryo UI" panose="020B0604030504040204" pitchFamily="50" charset="-128"/>
                          <a:ea typeface="Meiryo UI" panose="020B0604030504040204" pitchFamily="50" charset="-128"/>
                        </a:rPr>
                        <a:t>総所得金額</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（百万円）</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0"/>
                  </a:ext>
                </a:extLst>
              </a:tr>
              <a:tr h="868868">
                <a:tc>
                  <a:txBody>
                    <a:bodyPr/>
                    <a:lstStyle/>
                    <a:p>
                      <a:pPr>
                        <a:lnSpc>
                          <a:spcPts val="1600"/>
                        </a:lnSpc>
                      </a:pPr>
                      <a:r>
                        <a:rPr kumimoji="1" lang="ja-JP" altLang="en-US" sz="1000" dirty="0">
                          <a:latin typeface="Meiryo UI" panose="020B0604030504040204" pitchFamily="50" charset="-128"/>
                          <a:ea typeface="Meiryo UI" panose="020B0604030504040204" pitchFamily="50" charset="-128"/>
                        </a:rPr>
                        <a:t>東京都</a:t>
                      </a:r>
                      <a:endParaRPr kumimoji="1" lang="en-US" altLang="ja-JP" sz="1000" dirty="0">
                        <a:latin typeface="Meiryo UI" panose="020B0604030504040204" pitchFamily="50" charset="-128"/>
                        <a:ea typeface="Meiryo UI" panose="020B0604030504040204" pitchFamily="50" charset="-128"/>
                      </a:endParaRPr>
                    </a:p>
                    <a:p>
                      <a:pPr>
                        <a:lnSpc>
                          <a:spcPts val="1600"/>
                        </a:lnSpc>
                      </a:pPr>
                      <a:r>
                        <a:rPr kumimoji="1" lang="ja-JP" altLang="en-US" sz="1000" dirty="0">
                          <a:latin typeface="Meiryo UI" panose="020B0604030504040204" pitchFamily="50" charset="-128"/>
                          <a:ea typeface="Meiryo UI" panose="020B0604030504040204" pitchFamily="50" charset="-128"/>
                        </a:rPr>
                        <a:t>神奈川県</a:t>
                      </a:r>
                      <a:endParaRPr kumimoji="1" lang="en-US" altLang="ja-JP" sz="1000" dirty="0">
                        <a:latin typeface="Meiryo UI" panose="020B0604030504040204" pitchFamily="50" charset="-128"/>
                        <a:ea typeface="Meiryo UI" panose="020B0604030504040204" pitchFamily="50" charset="-128"/>
                      </a:endParaRPr>
                    </a:p>
                    <a:p>
                      <a:pPr>
                        <a:lnSpc>
                          <a:spcPts val="1600"/>
                        </a:lnSpc>
                      </a:pPr>
                      <a:r>
                        <a:rPr kumimoji="1" lang="ja-JP" altLang="en-US" sz="1000" dirty="0">
                          <a:latin typeface="Meiryo UI" panose="020B0604030504040204" pitchFamily="50" charset="-128"/>
                          <a:ea typeface="Meiryo UI" panose="020B0604030504040204" pitchFamily="50" charset="-128"/>
                        </a:rPr>
                        <a:t>兵庫県</a:t>
                      </a:r>
                      <a:endParaRPr kumimoji="1" lang="en-US" altLang="ja-JP" sz="1000" dirty="0">
                        <a:latin typeface="Meiryo UI" panose="020B0604030504040204" pitchFamily="50" charset="-128"/>
                        <a:ea typeface="Meiryo UI" panose="020B0604030504040204" pitchFamily="50" charset="-128"/>
                      </a:endParaRPr>
                    </a:p>
                    <a:p>
                      <a:pPr>
                        <a:lnSpc>
                          <a:spcPts val="1600"/>
                        </a:lnSpc>
                      </a:pPr>
                      <a:r>
                        <a:rPr kumimoji="1" lang="ja-JP" altLang="en-US" sz="1000" dirty="0">
                          <a:latin typeface="Meiryo UI" panose="020B0604030504040204" pitchFamily="50" charset="-128"/>
                          <a:ea typeface="Meiryo UI" panose="020B0604030504040204" pitchFamily="50" charset="-128"/>
                        </a:rPr>
                        <a:t>千葉県</a:t>
                      </a:r>
                      <a:endParaRPr kumimoji="1" lang="en-US" altLang="ja-JP" sz="1000" dirty="0">
                        <a:latin typeface="Meiryo UI" panose="020B0604030504040204" pitchFamily="50" charset="-128"/>
                        <a:ea typeface="Meiryo UI" panose="020B0604030504040204" pitchFamily="50" charset="-128"/>
                      </a:endParaRPr>
                    </a:p>
                    <a:p>
                      <a:pPr>
                        <a:lnSpc>
                          <a:spcPts val="1600"/>
                        </a:lnSpc>
                      </a:pPr>
                      <a:r>
                        <a:rPr kumimoji="1" lang="ja-JP" altLang="en-US" sz="10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大阪府</a:t>
                      </a:r>
                      <a:endParaRPr kumimoji="1" lang="en-US" altLang="ja-JP" sz="10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anchor="ctr"/>
                </a:tc>
                <a:tc>
                  <a:txBody>
                    <a:bodyPr/>
                    <a:lstStyle/>
                    <a:p>
                      <a:pPr algn="r">
                        <a:lnSpc>
                          <a:spcPts val="1600"/>
                        </a:lnSpc>
                      </a:pPr>
                      <a:r>
                        <a:rPr kumimoji="1" lang="en-US" altLang="ja-JP" sz="1000" dirty="0">
                          <a:latin typeface="Meiryo UI" panose="020B0604030504040204" pitchFamily="50" charset="-128"/>
                          <a:ea typeface="Meiryo UI" panose="020B0604030504040204" pitchFamily="50" charset="-128"/>
                        </a:rPr>
                        <a:t>552,677</a:t>
                      </a:r>
                    </a:p>
                    <a:p>
                      <a:pPr algn="r">
                        <a:lnSpc>
                          <a:spcPts val="1600"/>
                        </a:lnSpc>
                      </a:pPr>
                      <a:r>
                        <a:rPr kumimoji="1" lang="en-US" altLang="ja-JP" sz="1000" dirty="0">
                          <a:latin typeface="Meiryo UI" panose="020B0604030504040204" pitchFamily="50" charset="-128"/>
                          <a:ea typeface="Meiryo UI" panose="020B0604030504040204" pitchFamily="50" charset="-128"/>
                        </a:rPr>
                        <a:t>6,847</a:t>
                      </a:r>
                    </a:p>
                    <a:p>
                      <a:pPr algn="r">
                        <a:lnSpc>
                          <a:spcPts val="1600"/>
                        </a:lnSpc>
                      </a:pPr>
                      <a:r>
                        <a:rPr kumimoji="1" lang="en-US" altLang="ja-JP" sz="1000" dirty="0">
                          <a:latin typeface="Meiryo UI" panose="020B0604030504040204" pitchFamily="50" charset="-128"/>
                          <a:ea typeface="Meiryo UI" panose="020B0604030504040204" pitchFamily="50" charset="-128"/>
                        </a:rPr>
                        <a:t>1,287</a:t>
                      </a:r>
                    </a:p>
                    <a:p>
                      <a:pPr algn="r">
                        <a:lnSpc>
                          <a:spcPts val="1600"/>
                        </a:lnSpc>
                      </a:pPr>
                      <a:r>
                        <a:rPr kumimoji="1" lang="en-US" altLang="ja-JP" sz="1000" dirty="0">
                          <a:latin typeface="Meiryo UI" panose="020B0604030504040204" pitchFamily="50" charset="-128"/>
                          <a:ea typeface="Meiryo UI" panose="020B0604030504040204" pitchFamily="50" charset="-128"/>
                        </a:rPr>
                        <a:t>1,030</a:t>
                      </a:r>
                    </a:p>
                    <a:p>
                      <a:pPr algn="r">
                        <a:lnSpc>
                          <a:spcPts val="1600"/>
                        </a:lnSpc>
                      </a:pPr>
                      <a:r>
                        <a:rPr kumimoji="1" lang="en-US" altLang="ja-JP" sz="10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769</a:t>
                      </a:r>
                    </a:p>
                  </a:txBody>
                  <a:tcPr anchor="ctr"/>
                </a:tc>
                <a:extLst>
                  <a:ext uri="{0D108BD9-81ED-4DB2-BD59-A6C34878D82A}">
                    <a16:rowId xmlns:a16="http://schemas.microsoft.com/office/drawing/2014/main" val="10001"/>
                  </a:ext>
                </a:extLst>
              </a:tr>
              <a:tr h="195836">
                <a:tc>
                  <a:txBody>
                    <a:bodyPr/>
                    <a:lstStyle/>
                    <a:p>
                      <a:r>
                        <a:rPr kumimoji="1" lang="ja-JP" altLang="en-US" sz="1000" dirty="0">
                          <a:latin typeface="Meiryo UI" panose="020B0604030504040204" pitchFamily="50" charset="-128"/>
                          <a:ea typeface="Meiryo UI" panose="020B0604030504040204" pitchFamily="50" charset="-128"/>
                        </a:rPr>
                        <a:t>全国計</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568,389</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bl>
          </a:graphicData>
        </a:graphic>
      </p:graphicFrame>
      <p:cxnSp>
        <p:nvCxnSpPr>
          <p:cNvPr id="22" name="直線コネクタ 21"/>
          <p:cNvCxnSpPr/>
          <p:nvPr/>
        </p:nvCxnSpPr>
        <p:spPr>
          <a:xfrm flipV="1">
            <a:off x="5447536" y="2124339"/>
            <a:ext cx="290383" cy="18125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a:spLocks/>
          </p:cNvSpPr>
          <p:nvPr/>
        </p:nvSpPr>
        <p:spPr>
          <a:xfrm>
            <a:off x="7250171" y="779025"/>
            <a:ext cx="1884358" cy="395869"/>
          </a:xfrm>
          <a:prstGeom prst="rect">
            <a:avLst/>
          </a:prstGeom>
          <a:noFill/>
        </p:spPr>
        <p:txBody>
          <a:bodyPr wrap="square" lIns="36000" tIns="36000" rIns="36000" bIns="36000" rtlCol="0">
            <a:spAutoFit/>
          </a:bodyPr>
          <a:lstStyle/>
          <a:p>
            <a:pPr algn="ctr"/>
            <a:r>
              <a:rPr lang="ja-JP" altLang="en-US" sz="1100" b="1" dirty="0">
                <a:uFillTx/>
                <a:latin typeface="Meiryo UI" panose="020B0604030504040204" pitchFamily="50" charset="-128"/>
                <a:ea typeface="Meiryo UI" panose="020B0604030504040204" pitchFamily="50" charset="-128"/>
              </a:rPr>
              <a:t>外国法人の総所得金額</a:t>
            </a:r>
            <a:endParaRPr lang="en-US" altLang="ja-JP" sz="1100" b="1" dirty="0">
              <a:uFillTx/>
              <a:latin typeface="Meiryo UI" panose="020B0604030504040204" pitchFamily="50" charset="-128"/>
              <a:ea typeface="Meiryo UI" panose="020B0604030504040204" pitchFamily="50" charset="-128"/>
            </a:endParaRPr>
          </a:p>
          <a:p>
            <a:pPr algn="ctr"/>
            <a:r>
              <a:rPr lang="ja-JP" altLang="en-US" sz="1000" dirty="0">
                <a:uFillTx/>
                <a:latin typeface="Meiryo UI" panose="020B0604030504040204" pitchFamily="50" charset="-128"/>
                <a:ea typeface="Meiryo UI" panose="020B0604030504040204" pitchFamily="50" charset="-128"/>
              </a:rPr>
              <a:t>（</a:t>
            </a:r>
            <a:r>
              <a:rPr lang="en-US" altLang="ja-JP" sz="1000" dirty="0">
                <a:uFillTx/>
                <a:latin typeface="Meiryo UI" panose="020B0604030504040204" pitchFamily="50" charset="-128"/>
                <a:ea typeface="Meiryo UI" panose="020B0604030504040204" pitchFamily="50" charset="-128"/>
              </a:rPr>
              <a:t>2016</a:t>
            </a:r>
            <a:r>
              <a:rPr lang="ja-JP" altLang="en-US" sz="1000" dirty="0">
                <a:uFillTx/>
                <a:latin typeface="Meiryo UI" panose="020B0604030504040204" pitchFamily="50" charset="-128"/>
                <a:ea typeface="Meiryo UI" panose="020B0604030504040204" pitchFamily="50" charset="-128"/>
              </a:rPr>
              <a:t>年）</a:t>
            </a:r>
            <a:endParaRPr lang="en-US" altLang="ja-JP" sz="1000" dirty="0">
              <a:uFillTx/>
              <a:latin typeface="Meiryo UI" panose="020B0604030504040204" pitchFamily="50" charset="-128"/>
              <a:ea typeface="Meiryo UI" panose="020B0604030504040204" pitchFamily="50" charset="-128"/>
            </a:endParaRPr>
          </a:p>
        </p:txBody>
      </p:sp>
      <p:sp>
        <p:nvSpPr>
          <p:cNvPr id="25" name="正方形/長方形 24"/>
          <p:cNvSpPr>
            <a:spLocks/>
          </p:cNvSpPr>
          <p:nvPr/>
        </p:nvSpPr>
        <p:spPr>
          <a:xfrm>
            <a:off x="4920426" y="3033208"/>
            <a:ext cx="2300630" cy="230832"/>
          </a:xfrm>
          <a:prstGeom prst="rect">
            <a:avLst/>
          </a:prstGeom>
        </p:spPr>
        <p:txBody>
          <a:bodyPr wrap="none">
            <a:spAutoFit/>
          </a:bodyPr>
          <a:lstStyle/>
          <a:p>
            <a:r>
              <a:rPr lang="ja-JP" altLang="en-US" sz="900" dirty="0">
                <a:uFillTx/>
                <a:latin typeface="Meiryo UI" panose="020B0604030504040204" pitchFamily="50" charset="-128"/>
                <a:ea typeface="Meiryo UI" panose="020B0604030504040204" pitchFamily="50" charset="-128"/>
              </a:rPr>
              <a:t>出典： 東洋経済新報社「外資系企業総覧」</a:t>
            </a:r>
            <a:endParaRPr lang="ja-JP" altLang="en-US" sz="900" dirty="0">
              <a:uFillTx/>
            </a:endParaRPr>
          </a:p>
        </p:txBody>
      </p:sp>
      <p:sp>
        <p:nvSpPr>
          <p:cNvPr id="26" name="正方形/長方形 25"/>
          <p:cNvSpPr>
            <a:spLocks/>
          </p:cNvSpPr>
          <p:nvPr/>
        </p:nvSpPr>
        <p:spPr>
          <a:xfrm>
            <a:off x="7346459" y="3007450"/>
            <a:ext cx="1492716" cy="230832"/>
          </a:xfrm>
          <a:prstGeom prst="rect">
            <a:avLst/>
          </a:prstGeom>
        </p:spPr>
        <p:txBody>
          <a:bodyPr wrap="none">
            <a:spAutoFit/>
          </a:bodyPr>
          <a:lstStyle/>
          <a:p>
            <a:r>
              <a:rPr lang="ja-JP" altLang="en-US" sz="900" dirty="0">
                <a:uFillTx/>
                <a:latin typeface="Meiryo UI" panose="020B0604030504040204" pitchFamily="50" charset="-128"/>
                <a:ea typeface="Meiryo UI" panose="020B0604030504040204" pitchFamily="50" charset="-128"/>
              </a:rPr>
              <a:t>出典： 国税庁「統計年報」</a:t>
            </a:r>
            <a:endParaRPr lang="ja-JP" altLang="en-US" sz="900" dirty="0">
              <a:uFillTx/>
            </a:endParaRPr>
          </a:p>
        </p:txBody>
      </p:sp>
      <p:sp>
        <p:nvSpPr>
          <p:cNvPr id="28" name="テキスト ボックス 27"/>
          <p:cNvSpPr txBox="1">
            <a:spLocks/>
          </p:cNvSpPr>
          <p:nvPr/>
        </p:nvSpPr>
        <p:spPr>
          <a:xfrm>
            <a:off x="4711904" y="3484192"/>
            <a:ext cx="4423069" cy="257369"/>
          </a:xfrm>
          <a:prstGeom prst="rect">
            <a:avLst/>
          </a:prstGeom>
          <a:noFill/>
        </p:spPr>
        <p:txBody>
          <a:bodyPr wrap="square" lIns="36000" tIns="36000" rIns="36000" bIns="36000" rtlCol="0">
            <a:spAutoFit/>
          </a:bodyPr>
          <a:lstStyle/>
          <a:p>
            <a:pPr algn="ctr"/>
            <a:r>
              <a:rPr lang="en-US" altLang="ja-JP" sz="1200" b="1" dirty="0">
                <a:uFillTx/>
                <a:latin typeface="Meiryo UI" panose="020B0604030504040204" pitchFamily="50" charset="-128"/>
                <a:ea typeface="Meiryo UI" panose="020B0604030504040204" pitchFamily="50" charset="-128"/>
              </a:rPr>
              <a:t>『</a:t>
            </a:r>
            <a:r>
              <a:rPr lang="ja-JP" altLang="en-US" sz="1200" b="1" dirty="0">
                <a:uFillTx/>
                <a:latin typeface="Meiryo UI" panose="020B0604030504040204" pitchFamily="50" charset="-128"/>
                <a:ea typeface="Meiryo UI" panose="020B0604030504040204" pitchFamily="50" charset="-128"/>
              </a:rPr>
              <a:t>ベストベンチャー</a:t>
            </a:r>
            <a:r>
              <a:rPr lang="en-US" altLang="ja-JP" sz="1200" b="1" dirty="0">
                <a:uFillTx/>
                <a:latin typeface="Meiryo UI" panose="020B0604030504040204" pitchFamily="50" charset="-128"/>
                <a:ea typeface="Meiryo UI" panose="020B0604030504040204" pitchFamily="50" charset="-128"/>
              </a:rPr>
              <a:t>100』</a:t>
            </a:r>
            <a:r>
              <a:rPr lang="ja-JP" altLang="en-US" sz="1200" b="1" dirty="0">
                <a:uFillTx/>
                <a:latin typeface="Meiryo UI" panose="020B0604030504040204" pitchFamily="50" charset="-128"/>
                <a:ea typeface="Meiryo UI" panose="020B0604030504040204" pitchFamily="50" charset="-128"/>
              </a:rPr>
              <a:t>　の本社所在地</a:t>
            </a:r>
            <a:r>
              <a:rPr lang="ja-JP" altLang="en-US" sz="1200" b="1" dirty="0">
                <a:latin typeface="Meiryo UI" panose="020B0604030504040204" pitchFamily="50" charset="-128"/>
                <a:ea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rPr>
              <a:t>・・・</a:t>
            </a:r>
            <a:r>
              <a:rPr lang="en-US" altLang="ja-JP" sz="1100" b="1" dirty="0">
                <a:latin typeface="Meiryo UI" panose="020B0604030504040204" pitchFamily="50" charset="-128"/>
                <a:ea typeface="Meiryo UI" panose="020B0604030504040204" pitchFamily="50" charset="-128"/>
              </a:rPr>
              <a:t>90</a:t>
            </a:r>
            <a:r>
              <a:rPr lang="ja-JP" altLang="en-US" sz="1100" b="1" dirty="0">
                <a:latin typeface="Meiryo UI" panose="020B0604030504040204" pitchFamily="50" charset="-128"/>
                <a:ea typeface="Meiryo UI" panose="020B0604030504040204" pitchFamily="50" charset="-128"/>
              </a:rPr>
              <a:t>社が東京本社</a:t>
            </a:r>
            <a:endParaRPr lang="en-US" altLang="ja-JP" sz="1000" dirty="0">
              <a:uFillTx/>
              <a:latin typeface="Meiryo UI" panose="020B0604030504040204" pitchFamily="50" charset="-128"/>
              <a:ea typeface="Meiryo UI" panose="020B0604030504040204" pitchFamily="50" charset="-128"/>
            </a:endParaRPr>
          </a:p>
        </p:txBody>
      </p:sp>
      <p:sp>
        <p:nvSpPr>
          <p:cNvPr id="29" name="正方形/長方形 28"/>
          <p:cNvSpPr/>
          <p:nvPr/>
        </p:nvSpPr>
        <p:spPr>
          <a:xfrm>
            <a:off x="4792855" y="4983472"/>
            <a:ext cx="4312508" cy="369332"/>
          </a:xfrm>
          <a:prstGeom prst="rect">
            <a:avLst/>
          </a:prstGeom>
        </p:spPr>
        <p:txBody>
          <a:bodyPr wrap="square">
            <a:spAutoFit/>
          </a:bodyPr>
          <a:lstStyle/>
          <a:p>
            <a:r>
              <a:rPr lang="en-US" altLang="ja-JP" sz="900" u="sng" dirty="0">
                <a:latin typeface="Meiryo UI" panose="020B0604030504040204" pitchFamily="50" charset="-128"/>
                <a:ea typeface="Meiryo UI" panose="020B0604030504040204" pitchFamily="50" charset="-128"/>
              </a:rPr>
              <a:t>『</a:t>
            </a:r>
            <a:r>
              <a:rPr lang="ja-JP" altLang="en-US" sz="900" u="sng" dirty="0">
                <a:latin typeface="Meiryo UI" panose="020B0604030504040204" pitchFamily="50" charset="-128"/>
                <a:ea typeface="Meiryo UI" panose="020B0604030504040204" pitchFamily="50" charset="-128"/>
              </a:rPr>
              <a:t>ベストベンチャー</a:t>
            </a:r>
            <a:r>
              <a:rPr lang="en-US" altLang="ja-JP" sz="900" u="sng"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　ベンチャー通信が、「ビジョン」「成長理由」「売上高」「営業利益」など</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の審査項目から審査委員会が決定、日本をけん引するベンチャーを選定するもの</a:t>
            </a:r>
          </a:p>
        </p:txBody>
      </p:sp>
      <p:cxnSp>
        <p:nvCxnSpPr>
          <p:cNvPr id="31" name="直線コネクタ 30"/>
          <p:cNvCxnSpPr/>
          <p:nvPr/>
        </p:nvCxnSpPr>
        <p:spPr>
          <a:xfrm flipV="1">
            <a:off x="360606" y="3315556"/>
            <a:ext cx="8712000"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355904" y="5425758"/>
            <a:ext cx="8712000"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4735593" y="5485008"/>
            <a:ext cx="4350871"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廃業が進むことによる１０年後（</a:t>
            </a:r>
            <a:r>
              <a:rPr kumimoji="1" lang="en-US" altLang="ja-JP" sz="1200" b="1" dirty="0">
                <a:latin typeface="Meiryo UI" panose="020B0604030504040204" pitchFamily="50" charset="-128"/>
                <a:ea typeface="Meiryo UI" panose="020B0604030504040204" pitchFamily="50" charset="-128"/>
              </a:rPr>
              <a:t>2025</a:t>
            </a:r>
            <a:r>
              <a:rPr kumimoji="1" lang="ja-JP" altLang="en-US" sz="1200" b="1" dirty="0">
                <a:latin typeface="Meiryo UI" panose="020B0604030504040204" pitchFamily="50" charset="-128"/>
                <a:ea typeface="Meiryo UI" panose="020B0604030504040204" pitchFamily="50" charset="-128"/>
              </a:rPr>
              <a:t>年）の大阪経済への影響</a:t>
            </a:r>
          </a:p>
        </p:txBody>
      </p:sp>
      <p:sp>
        <p:nvSpPr>
          <p:cNvPr id="34" name="テキスト ボックス 33"/>
          <p:cNvSpPr txBox="1"/>
          <p:nvPr/>
        </p:nvSpPr>
        <p:spPr>
          <a:xfrm>
            <a:off x="7638295" y="5739802"/>
            <a:ext cx="1467068" cy="246221"/>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出典：近畿経済産業局</a:t>
            </a:r>
          </a:p>
        </p:txBody>
      </p:sp>
      <p:sp>
        <p:nvSpPr>
          <p:cNvPr id="35" name="テキスト ボックス 34">
            <a:extLst>
              <a:ext uri="{FF2B5EF4-FFF2-40B4-BE49-F238E27FC236}">
                <a16:creationId xmlns:a16="http://schemas.microsoft.com/office/drawing/2014/main" id="{3DF5DF9B-2F3C-47DC-8AD3-5B3589EE6921}"/>
              </a:ext>
            </a:extLst>
          </p:cNvPr>
          <p:cNvSpPr txBox="1"/>
          <p:nvPr/>
        </p:nvSpPr>
        <p:spPr>
          <a:xfrm>
            <a:off x="6234476" y="5883427"/>
            <a:ext cx="947695"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49</a:t>
            </a:r>
            <a:r>
              <a:rPr kumimoji="1" lang="ja-JP" altLang="en-US" sz="1400" dirty="0">
                <a:latin typeface="Meiryo UI" panose="020B0604030504040204" pitchFamily="50" charset="-128"/>
                <a:ea typeface="Meiryo UI" panose="020B0604030504040204" pitchFamily="50" charset="-128"/>
              </a:rPr>
              <a:t>万人</a:t>
            </a:r>
          </a:p>
        </p:txBody>
      </p:sp>
      <p:sp>
        <p:nvSpPr>
          <p:cNvPr id="36" name="矢印: 五方向 9">
            <a:extLst>
              <a:ext uri="{FF2B5EF4-FFF2-40B4-BE49-F238E27FC236}">
                <a16:creationId xmlns:a16="http://schemas.microsoft.com/office/drawing/2014/main" id="{C446AE66-69DC-4FD4-9A56-5AE81F02021D}"/>
              </a:ext>
            </a:extLst>
          </p:cNvPr>
          <p:cNvSpPr/>
          <p:nvPr/>
        </p:nvSpPr>
        <p:spPr>
          <a:xfrm>
            <a:off x="5284271" y="6296949"/>
            <a:ext cx="818940" cy="307774"/>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t>ＧＤＰ</a:t>
            </a:r>
            <a:endParaRPr kumimoji="1" lang="ja-JP" altLang="en-US" sz="1400" dirty="0"/>
          </a:p>
        </p:txBody>
      </p:sp>
      <p:sp>
        <p:nvSpPr>
          <p:cNvPr id="37" name="テキスト ボックス 36">
            <a:extLst>
              <a:ext uri="{FF2B5EF4-FFF2-40B4-BE49-F238E27FC236}">
                <a16:creationId xmlns:a16="http://schemas.microsoft.com/office/drawing/2014/main" id="{1D74AB0F-EE28-4ADB-ABA1-6D74409A185C}"/>
              </a:ext>
            </a:extLst>
          </p:cNvPr>
          <p:cNvSpPr txBox="1"/>
          <p:nvPr/>
        </p:nvSpPr>
        <p:spPr>
          <a:xfrm>
            <a:off x="6234476" y="6278216"/>
            <a:ext cx="1010213"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rPr>
              <a:t>兆円</a:t>
            </a:r>
            <a:endParaRPr kumimoji="1" lang="ja-JP" altLang="en-US" sz="1400" dirty="0">
              <a:latin typeface="Meiryo UI" panose="020B0604030504040204" pitchFamily="50" charset="-128"/>
              <a:ea typeface="Meiryo UI" panose="020B0604030504040204" pitchFamily="50" charset="-128"/>
            </a:endParaRPr>
          </a:p>
        </p:txBody>
      </p:sp>
      <p:sp>
        <p:nvSpPr>
          <p:cNvPr id="38" name="矢印: 五方向 19">
            <a:extLst>
              <a:ext uri="{FF2B5EF4-FFF2-40B4-BE49-F238E27FC236}">
                <a16:creationId xmlns:a16="http://schemas.microsoft.com/office/drawing/2014/main" id="{8D7106C0-1783-41CC-B18F-31F788092B31}"/>
              </a:ext>
            </a:extLst>
          </p:cNvPr>
          <p:cNvSpPr/>
          <p:nvPr/>
        </p:nvSpPr>
        <p:spPr>
          <a:xfrm>
            <a:off x="5284271" y="5891867"/>
            <a:ext cx="818940" cy="307774"/>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雇用</a:t>
            </a:r>
          </a:p>
        </p:txBody>
      </p:sp>
      <p:sp>
        <p:nvSpPr>
          <p:cNvPr id="8" name="正方形/長方形 7"/>
          <p:cNvSpPr/>
          <p:nvPr/>
        </p:nvSpPr>
        <p:spPr>
          <a:xfrm>
            <a:off x="5375681" y="4501613"/>
            <a:ext cx="3068469" cy="400110"/>
          </a:xfrm>
          <a:prstGeom prst="rect">
            <a:avLst/>
          </a:prstGeom>
        </p:spPr>
        <p:txBody>
          <a:bodyPr wrap="none">
            <a:spAutoFit/>
          </a:bodyPr>
          <a:lstStyle/>
          <a:p>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うち</a:t>
            </a:r>
            <a:r>
              <a:rPr lang="en-US" altLang="ja-JP" sz="1000" dirty="0">
                <a:latin typeface="Meiryo UI" panose="020B0604030504040204" pitchFamily="50" charset="-128"/>
                <a:ea typeface="Meiryo UI" panose="020B0604030504040204" pitchFamily="50" charset="-128"/>
              </a:rPr>
              <a:t>20</a:t>
            </a:r>
            <a:r>
              <a:rPr lang="ja-JP" altLang="en-US" sz="1000" dirty="0">
                <a:latin typeface="Meiryo UI" panose="020B0604030504040204" pitchFamily="50" charset="-128"/>
                <a:ea typeface="Meiryo UI" panose="020B0604030504040204" pitchFamily="50" charset="-128"/>
              </a:rPr>
              <a:t>社の代表が西日本出身（うち６社が大阪出身）</a:t>
            </a:r>
            <a:endParaRPr lang="en-US" altLang="ja-JP" sz="10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60041" y="3446892"/>
            <a:ext cx="4535905" cy="1723549"/>
          </a:xfrm>
          <a:prstGeom prst="rect">
            <a:avLst/>
          </a:prstGeom>
          <a:noFill/>
        </p:spPr>
        <p:txBody>
          <a:bodyPr wrap="square" rtlCol="0">
            <a:spAutoFit/>
          </a:bodyPr>
          <a:lstStyle/>
          <a:p>
            <a:r>
              <a:rPr kumimoji="1" lang="ja-JP" altLang="en-US" sz="1400" b="1" u="sng" dirty="0">
                <a:latin typeface="Meiryo UI" panose="020B0604030504040204" pitchFamily="50" charset="-128"/>
                <a:ea typeface="Meiryo UI" panose="020B0604030504040204" pitchFamily="50" charset="-128"/>
              </a:rPr>
              <a:t>２．有望ベンチャーの東京集中</a:t>
            </a:r>
            <a:endParaRPr kumimoji="1" lang="en-US" altLang="ja-JP" sz="1400" b="1" u="sng"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開業率の高まりなど、創業分野に明るい兆しが見えるものの、競争力の高いベンチャー企業は、依然として東京へ拠点を構える（移す）傾向にある。</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8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一方</a:t>
            </a:r>
            <a:r>
              <a:rPr lang="ja-JP" altLang="en-US" sz="1400" b="1" dirty="0">
                <a:latin typeface="Meiryo UI" panose="020B0604030504040204" pitchFamily="50" charset="-128"/>
                <a:ea typeface="Meiryo UI" panose="020B0604030504040204" pitchFamily="50" charset="-128"/>
              </a:rPr>
              <a:t>で、“にしなかバレー”や民間ファンド創設の</a:t>
            </a:r>
            <a:r>
              <a:rPr lang="ja-JP" altLang="en-US" sz="1400" b="1" dirty="0" smtClean="0">
                <a:latin typeface="Meiryo UI" panose="020B0604030504040204" pitchFamily="50" charset="-128"/>
                <a:ea typeface="Meiryo UI" panose="020B0604030504040204" pitchFamily="50" charset="-128"/>
              </a:rPr>
              <a:t>動き</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等の</a:t>
            </a:r>
            <a:r>
              <a:rPr lang="ja-JP" altLang="en-US" sz="1400" b="1" dirty="0">
                <a:latin typeface="Meiryo UI" panose="020B0604030504040204" pitchFamily="50" charset="-128"/>
                <a:ea typeface="Meiryo UI" panose="020B0604030504040204" pitchFamily="50" charset="-128"/>
              </a:rPr>
              <a:t>追い風もあり、大阪発のベンチャー企業を育成</a:t>
            </a:r>
            <a:r>
              <a:rPr lang="ja-JP" altLang="en-US" sz="1400" b="1" dirty="0" smtClean="0">
                <a:latin typeface="Meiryo UI" panose="020B0604030504040204" pitchFamily="50" charset="-128"/>
                <a:ea typeface="Meiryo UI" panose="020B0604030504040204" pitchFamily="50" charset="-128"/>
              </a:rPr>
              <a:t>・定</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着させ</a:t>
            </a:r>
            <a:r>
              <a:rPr lang="ja-JP" altLang="en-US" sz="1400" b="1" dirty="0">
                <a:latin typeface="Meiryo UI" panose="020B0604030504040204" pitchFamily="50" charset="-128"/>
                <a:ea typeface="Meiryo UI" panose="020B0604030504040204" pitchFamily="50" charset="-128"/>
              </a:rPr>
              <a:t>、大阪経済に寄与する企業を育てる施策を打つ。</a:t>
            </a:r>
            <a:endParaRPr lang="en-US" altLang="ja-JP" sz="1400" b="1"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207707" y="5518037"/>
            <a:ext cx="4462254" cy="1292662"/>
          </a:xfrm>
          <a:prstGeom prst="rect">
            <a:avLst/>
          </a:prstGeom>
          <a:noFill/>
        </p:spPr>
        <p:txBody>
          <a:bodyPr wrap="square" rtlCol="0">
            <a:spAutoFit/>
          </a:bodyPr>
          <a:lstStyle/>
          <a:p>
            <a:r>
              <a:rPr lang="ja-JP" altLang="en-US" sz="1400" b="1" u="sng" dirty="0">
                <a:latin typeface="Meiryo UI" panose="020B0604030504040204" pitchFamily="50" charset="-128"/>
                <a:ea typeface="Meiryo UI" panose="020B0604030504040204" pitchFamily="50" charset="-128"/>
              </a:rPr>
              <a:t>３．事業承継の課題</a:t>
            </a:r>
            <a:endParaRPr lang="en-US" altLang="ja-JP" sz="1400" b="1" u="sng"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全国的課題である事業承継問題は、大阪においても深刻かつ喫緊の課題で、多くの雇用と</a:t>
            </a:r>
            <a:r>
              <a:rPr kumimoji="1" lang="en-US" altLang="ja-JP" sz="1400" dirty="0">
                <a:latin typeface="Meiryo UI" panose="020B0604030504040204" pitchFamily="50" charset="-128"/>
                <a:ea typeface="Meiryo UI" panose="020B0604030504040204" pitchFamily="50" charset="-128"/>
              </a:rPr>
              <a:t>GDP</a:t>
            </a:r>
            <a:r>
              <a:rPr kumimoji="1" lang="ja-JP" altLang="en-US" sz="1400" dirty="0">
                <a:latin typeface="Meiryo UI" panose="020B0604030504040204" pitchFamily="50" charset="-128"/>
                <a:ea typeface="Meiryo UI" panose="020B0604030504040204" pitchFamily="50" charset="-128"/>
              </a:rPr>
              <a:t>が喪失する。</a:t>
            </a: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kumimoji="1" lang="en-US" altLang="ja-JP" sz="800" dirty="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　⇒　潜在化</a:t>
            </a:r>
            <a:r>
              <a:rPr lang="ja-JP" altLang="en-US" sz="1400" b="1" dirty="0">
                <a:latin typeface="Meiryo UI" panose="020B0604030504040204" pitchFamily="50" charset="-128"/>
                <a:ea typeface="Meiryo UI" panose="020B0604030504040204" pitchFamily="50" charset="-128"/>
              </a:rPr>
              <a:t>しがちな中小企業の事業承継問題を掘り</a:t>
            </a:r>
            <a:r>
              <a:rPr lang="ja-JP" altLang="en-US" sz="1400" b="1" dirty="0" err="1" smtClean="0">
                <a:latin typeface="Meiryo UI" panose="020B0604030504040204" pitchFamily="50" charset="-128"/>
                <a:ea typeface="Meiryo UI" panose="020B0604030504040204" pitchFamily="50" charset="-128"/>
              </a:rPr>
              <a:t>起こ</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し</a:t>
            </a:r>
            <a:r>
              <a:rPr lang="ja-JP" altLang="en-US" sz="1400" b="1" dirty="0">
                <a:latin typeface="Meiryo UI" panose="020B0604030504040204" pitchFamily="50" charset="-128"/>
                <a:ea typeface="Meiryo UI" panose="020B0604030504040204" pitchFamily="50" charset="-128"/>
              </a:rPr>
              <a:t>、ニーズに応じた多様な承継支援サービスを展開する。</a:t>
            </a:r>
            <a:endParaRPr kumimoji="1" lang="ja-JP" altLang="en-US" sz="14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6367526" y="4292320"/>
            <a:ext cx="877163" cy="261610"/>
          </a:xfrm>
          <a:prstGeom prst="rect">
            <a:avLst/>
          </a:prstGeom>
          <a:noFill/>
        </p:spPr>
        <p:txBody>
          <a:bodyPr wrap="none" rtlCol="0">
            <a:spAutoFit/>
          </a:bodyPr>
          <a:lstStyle/>
          <a:p>
            <a:r>
              <a:rPr kumimoji="1" lang="ja-JP" altLang="en-US" sz="1050" b="1" dirty="0">
                <a:latin typeface="Meiryo UI" panose="020B0604030504040204" pitchFamily="50" charset="-128"/>
                <a:ea typeface="Meiryo UI" panose="020B0604030504040204" pitchFamily="50" charset="-128"/>
              </a:rPr>
              <a:t>東京都　</a:t>
            </a:r>
            <a:r>
              <a:rPr kumimoji="1" lang="en-US" altLang="ja-JP" sz="1050" b="1" dirty="0">
                <a:latin typeface="Meiryo UI" panose="020B0604030504040204" pitchFamily="50" charset="-128"/>
                <a:ea typeface="Meiryo UI" panose="020B0604030504040204" pitchFamily="50" charset="-128"/>
              </a:rPr>
              <a:t>90</a:t>
            </a:r>
            <a:endParaRPr kumimoji="1" lang="ja-JP" altLang="en-US" sz="105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7520968" y="3749367"/>
            <a:ext cx="1656223" cy="369332"/>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神奈川</a:t>
            </a:r>
            <a:r>
              <a:rPr kumimoji="1" lang="ja-JP" altLang="en-US" sz="900" dirty="0">
                <a:latin typeface="Meiryo UI" panose="020B0604030504040204" pitchFamily="50" charset="-128"/>
                <a:ea typeface="Meiryo UI" panose="020B0604030504040204" pitchFamily="50" charset="-128"/>
              </a:rPr>
              <a:t>　</a:t>
            </a:r>
            <a:r>
              <a:rPr kumimoji="1" lang="ja-JP" altLang="en-US" sz="1000" b="1" dirty="0">
                <a:latin typeface="Meiryo UI" panose="020B0604030504040204" pitchFamily="50" charset="-128"/>
                <a:ea typeface="Meiryo UI" panose="020B0604030504040204" pitchFamily="50" charset="-128"/>
              </a:rPr>
              <a:t>大阪</a:t>
            </a:r>
            <a:r>
              <a:rPr kumimoji="1" lang="ja-JP" altLang="en-US" sz="900" dirty="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埼玉　茨城　秋田</a:t>
            </a:r>
            <a:endParaRPr kumimoji="1"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3        2       2      1      1</a:t>
            </a:r>
            <a:endParaRPr kumimoji="1" lang="ja-JP" altLang="en-US" sz="800" dirty="0">
              <a:latin typeface="Meiryo UI" panose="020B0604030504040204" pitchFamily="50" charset="-128"/>
              <a:ea typeface="Meiryo UI" panose="020B0604030504040204" pitchFamily="50" charset="-128"/>
            </a:endParaRPr>
          </a:p>
        </p:txBody>
      </p:sp>
      <p:cxnSp>
        <p:nvCxnSpPr>
          <p:cNvPr id="17" name="直線コネクタ 16"/>
          <p:cNvCxnSpPr/>
          <p:nvPr/>
        </p:nvCxnSpPr>
        <p:spPr>
          <a:xfrm>
            <a:off x="7786298" y="4078942"/>
            <a:ext cx="756000" cy="2485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8169647" y="4088398"/>
            <a:ext cx="468000" cy="224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8445005" y="4073378"/>
            <a:ext cx="252000" cy="1923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8712962" y="4086956"/>
            <a:ext cx="15770" cy="2392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H="1">
            <a:off x="8811947" y="4073378"/>
            <a:ext cx="142093" cy="218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385891" y="604980"/>
            <a:ext cx="85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24921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視差">
  <a:themeElements>
    <a:clrScheme name="視差">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視差">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視差">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TM03457496[[fn=視差]]</Template>
  <TotalTime>0</TotalTime>
  <Words>6856</Words>
  <Application>Microsoft Office PowerPoint</Application>
  <PresentationFormat>画面に合わせる (4:3)</PresentationFormat>
  <Paragraphs>1599</Paragraphs>
  <Slides>40</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40</vt:i4>
      </vt:variant>
    </vt:vector>
  </HeadingPairs>
  <TitlesOfParts>
    <vt:vector size="52" baseType="lpstr">
      <vt:lpstr>HGP明朝E</vt:lpstr>
      <vt:lpstr>HGS創英角ﾎﾟｯﾌﾟ体</vt:lpstr>
      <vt:lpstr>HGｺﾞｼｯｸM</vt:lpstr>
      <vt:lpstr>Meiryo UI</vt:lpstr>
      <vt:lpstr>ＭＳ Ｐゴシック</vt:lpstr>
      <vt:lpstr>Arial</vt:lpstr>
      <vt:lpstr>Calibri</vt:lpstr>
      <vt:lpstr>Calibri Light</vt:lpstr>
      <vt:lpstr>Corbel</vt:lpstr>
      <vt:lpstr>Wingdings</vt:lpstr>
      <vt:lpstr>Office テーマ</vt:lpstr>
      <vt:lpstr>視差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2019-03-05T01:22:32Z</dcterms:created>
  <dcterms:modified xsi:type="dcterms:W3CDTF">2019-03-05T01:22:51Z</dcterms:modified>
</cp:coreProperties>
</file>