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4" r:id="rId4"/>
    <p:sldId id="263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99326728187"/>
          <c:y val="0.120466844155869"/>
          <c:w val="0.84729721686584303"/>
          <c:h val="0.745997914084173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ホール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FC-439D-B70C-AE25A9D3BD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75.099999999999994</c:v>
                </c:pt>
                <c:pt idx="1">
                  <c:v>70.099999999999994</c:v>
                </c:pt>
                <c:pt idx="2">
                  <c:v>72.3</c:v>
                </c:pt>
                <c:pt idx="3">
                  <c:v>64.8</c:v>
                </c:pt>
                <c:pt idx="4">
                  <c:v>75.599999999999994</c:v>
                </c:pt>
                <c:pt idx="5">
                  <c:v>81.400000000000006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FC-439D-B70C-AE25A9D3BD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会議室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FC-439D-B70C-AE25A9D3BD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76.5</c:v>
                </c:pt>
                <c:pt idx="1">
                  <c:v>77.3</c:v>
                </c:pt>
                <c:pt idx="2">
                  <c:v>75.5</c:v>
                </c:pt>
                <c:pt idx="3">
                  <c:v>74.3</c:v>
                </c:pt>
                <c:pt idx="4">
                  <c:v>77.099999999999994</c:v>
                </c:pt>
                <c:pt idx="5">
                  <c:v>72.3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FC-439D-B70C-AE25A9D3B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380808"/>
        <c:axId val="318381984"/>
      </c:lineChart>
      <c:catAx>
        <c:axId val="31838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318381984"/>
        <c:crosses val="autoZero"/>
        <c:auto val="1"/>
        <c:lblAlgn val="ctr"/>
        <c:lblOffset val="100"/>
        <c:noMultiLvlLbl val="0"/>
      </c:catAx>
      <c:valAx>
        <c:axId val="318381984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318380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uFillTx/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99326728187"/>
          <c:y val="0.120466844155869"/>
          <c:w val="0.84729721686584303"/>
          <c:h val="0.745997914084173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展示場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62.2</c:v>
                </c:pt>
                <c:pt idx="1">
                  <c:v>62.9</c:v>
                </c:pt>
                <c:pt idx="2">
                  <c:v>63.7</c:v>
                </c:pt>
                <c:pt idx="3">
                  <c:v>67.2</c:v>
                </c:pt>
                <c:pt idx="4">
                  <c:v>70.900000000000006</c:v>
                </c:pt>
                <c:pt idx="5">
                  <c:v>72.3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7-4628-8503-5373C58938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会議室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28.9</c:v>
                </c:pt>
                <c:pt idx="1">
                  <c:v>37.4</c:v>
                </c:pt>
                <c:pt idx="2">
                  <c:v>38.1</c:v>
                </c:pt>
                <c:pt idx="3">
                  <c:v>40.9</c:v>
                </c:pt>
                <c:pt idx="4">
                  <c:v>43.5</c:v>
                </c:pt>
                <c:pt idx="5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7-4628-8503-5373C5893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382768"/>
        <c:axId val="318383160"/>
      </c:lineChart>
      <c:catAx>
        <c:axId val="31838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318383160"/>
        <c:crosses val="autoZero"/>
        <c:auto val="1"/>
        <c:lblAlgn val="ctr"/>
        <c:lblOffset val="100"/>
        <c:noMultiLvlLbl val="0"/>
      </c:catAx>
      <c:valAx>
        <c:axId val="318383160"/>
        <c:scaling>
          <c:orientation val="minMax"/>
          <c:max val="9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31838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uFillTx/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販路開拓支援件数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2007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1449</c:v>
                </c:pt>
                <c:pt idx="1">
                  <c:v>2348</c:v>
                </c:pt>
                <c:pt idx="2">
                  <c:v>2433</c:v>
                </c:pt>
                <c:pt idx="3">
                  <c:v>3730</c:v>
                </c:pt>
                <c:pt idx="4">
                  <c:v>2872</c:v>
                </c:pt>
                <c:pt idx="5">
                  <c:v>4975</c:v>
                </c:pt>
                <c:pt idx="6">
                  <c:v>5567</c:v>
                </c:pt>
                <c:pt idx="7">
                  <c:v>6521</c:v>
                </c:pt>
                <c:pt idx="8">
                  <c:v>6112</c:v>
                </c:pt>
                <c:pt idx="9">
                  <c:v>6369</c:v>
                </c:pt>
                <c:pt idx="10">
                  <c:v>6408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0-48B3-90BD-D530959F14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国際ビジネス支援件数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2007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1">
                  <c:v>1437</c:v>
                </c:pt>
                <c:pt idx="2">
                  <c:v>2070</c:v>
                </c:pt>
                <c:pt idx="3">
                  <c:v>2284</c:v>
                </c:pt>
                <c:pt idx="4">
                  <c:v>2519</c:v>
                </c:pt>
                <c:pt idx="5">
                  <c:v>2609</c:v>
                </c:pt>
                <c:pt idx="6">
                  <c:v>2660</c:v>
                </c:pt>
                <c:pt idx="7">
                  <c:v>2764</c:v>
                </c:pt>
                <c:pt idx="8">
                  <c:v>2812</c:v>
                </c:pt>
                <c:pt idx="9">
                  <c:v>2621</c:v>
                </c:pt>
                <c:pt idx="10">
                  <c:v>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30-48B3-90BD-D530959F1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8384336"/>
        <c:axId val="450632112"/>
      </c:barChart>
      <c:catAx>
        <c:axId val="31838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50632112"/>
        <c:crosses val="autoZero"/>
        <c:auto val="1"/>
        <c:lblAlgn val="ctr"/>
        <c:lblOffset val="100"/>
        <c:noMultiLvlLbl val="0"/>
      </c:catAx>
      <c:valAx>
        <c:axId val="45063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31838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4973991995141005E-2"/>
          <c:y val="6.3571346611312196E-2"/>
          <c:w val="0.63973678791622801"/>
          <c:h val="9.08238553884705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uFillTx/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7A88-4641-4948-9C2D-F1214CFE5BC9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8BF2D-D2B3-404F-9E9F-125E289EE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8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6475B-B932-4796-A811-BF01147B5ABF}" type="slidenum">
              <a:rPr kumimoji="1" lang="ja-JP" altLang="en-US" smtClean="0">
                <a:uFillTx/>
              </a:rPr>
              <a:t>3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7154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8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8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8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76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77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1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9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70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9C56-7B61-4C49-A9D4-38826FC25498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7E77-90B8-4E0F-99FC-AD6961422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3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1806" y="368469"/>
            <a:ext cx="6858000" cy="273633"/>
          </a:xfrm>
        </p:spPr>
        <p:txBody>
          <a:bodyPr>
            <a:no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大阪産業振興機構と大阪市都市型産業振興センターの概要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51731339"/>
              </p:ext>
            </p:extLst>
          </p:nvPr>
        </p:nvGraphicFramePr>
        <p:xfrm>
          <a:off x="619125" y="1080218"/>
          <a:ext cx="7731498" cy="5051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6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661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（公財）大阪産業振興機構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（公財）大阪市都市型産業振興センター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設　立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昭和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平成元年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法人所在地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大阪市中央区本町橋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大阪市大正区泉尾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7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　員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（理事）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理事長：</a:t>
                      </a:r>
                      <a:r>
                        <a:rPr kumimoji="1" lang="ja-JP" altLang="en-US" sz="10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津組　修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（府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OB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常務理事：豊島英夫（大阪商工会議所）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非常勤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〕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理事長：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秋山千尋（㈱友電舎会長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非常勤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〕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専務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理事：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井上裕之（市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常勤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〕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１、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非常勤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)〕9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職員数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 .12.28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常勤職員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56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名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常勤職員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8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基本財産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4,218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うち府出捐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実質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 19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9,910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うち市出捐 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2,500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万円）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経常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決算）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6,670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3,364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主な財源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府補助金、国委託料、施設使用料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市交付金、市等委託料、賃料等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収入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工場等）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39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 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中小企業取引振興事業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販路開拓支援・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MOBIO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ビジネス支援事業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小規模企業者等設備貸与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000" b="0" strike="dblStrik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よろず支援拠点事業（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国公募事業）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事業承継支援事業（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〃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マイドームおおさか管理運営事業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大阪府出資法人ｷｬｯｼｭ・ﾏﾈｼﾞﾒﾝﾄ・ｼｽﾃﾑ事業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産業創造館事業（指定管理者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（経営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相談、創業支援、販路開拓支援、情報提供　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公募事業（成長産業分野等）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（メビック扇町、ソフト産業プラザ、大阪ｲﾉﾍﾞｰｼｮﾝﾊﾌﾞをはじめ、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・大阪市・府や他市の公募事業の採択を受け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受託）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産業創造館施設管理運営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指定</a:t>
                      </a:r>
                      <a:r>
                        <a:rPr kumimoji="1" lang="ja-JP" altLang="en-US" sz="10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管理者）</a:t>
                      </a:r>
                      <a:endParaRPr kumimoji="1" lang="en-US" altLang="ja-JP" sz="1000" b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テクノシーズ泉尾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貸工場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運営事業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25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拠点施設</a:t>
                      </a: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名称：マイドーム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marR="0" indent="-139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kern="1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都市型中規模展示場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indent="-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 昭和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年建設、地上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indent="-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 法人所有（土地、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6F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7F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の一部は府所有）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indent="-139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名称：大阪産業</a:t>
                      </a: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創造館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indent="-139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中小企業支援を目的とする公の施設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indent="-139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 平成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年開館、地上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lang="en-US" alt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39700" indent="-139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 市行政財産／法人は指定管理者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49406" marR="49406" marT="24683" marB="2468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405352" y="285750"/>
            <a:ext cx="1567198" cy="3563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参考資料３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492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944E43-42FA-49C1-8810-5AE82618993E}"/>
              </a:ext>
            </a:extLst>
          </p:cNvPr>
          <p:cNvSpPr txBox="1"/>
          <p:nvPr/>
        </p:nvSpPr>
        <p:spPr>
          <a:xfrm>
            <a:off x="809792" y="327993"/>
            <a:ext cx="77616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沿革（変遷）</a:t>
            </a: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981158" y="1200171"/>
            <a:ext cx="7418887" cy="2527918"/>
            <a:chOff x="495752" y="4402680"/>
            <a:chExt cx="8612752" cy="2232249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495752" y="4402680"/>
              <a:ext cx="8612752" cy="2232249"/>
              <a:chOff x="495752" y="4402680"/>
              <a:chExt cx="8612752" cy="2232249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495752" y="4402680"/>
                <a:ext cx="8612752" cy="2232249"/>
                <a:chOff x="495752" y="4402680"/>
                <a:chExt cx="8612752" cy="2232249"/>
              </a:xfrm>
            </p:grpSpPr>
            <p:grpSp>
              <p:nvGrpSpPr>
                <p:cNvPr id="14" name="グループ化 13"/>
                <p:cNvGrpSpPr/>
                <p:nvPr/>
              </p:nvGrpSpPr>
              <p:grpSpPr>
                <a:xfrm>
                  <a:off x="495752" y="4402680"/>
                  <a:ext cx="8612752" cy="2232249"/>
                  <a:chOff x="495752" y="4737669"/>
                  <a:chExt cx="8612752" cy="2232249"/>
                </a:xfrm>
              </p:grpSpPr>
              <p:sp>
                <p:nvSpPr>
                  <p:cNvPr id="19" name="正方形/長方形 18"/>
                  <p:cNvSpPr/>
                  <p:nvPr/>
                </p:nvSpPr>
                <p:spPr>
                  <a:xfrm>
                    <a:off x="7164288" y="5021288"/>
                    <a:ext cx="1656184" cy="1238251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公財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大阪産業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振興機構</a:t>
                    </a:r>
                  </a:p>
                </p:txBody>
              </p:sp>
              <p:cxnSp>
                <p:nvCxnSpPr>
                  <p:cNvPr id="20" name="直線矢印コネクタ 19"/>
                  <p:cNvCxnSpPr>
                    <a:stCxn id="35" idx="3"/>
                    <a:endCxn id="32" idx="1"/>
                  </p:cNvCxnSpPr>
                  <p:nvPr/>
                </p:nvCxnSpPr>
                <p:spPr>
                  <a:xfrm>
                    <a:off x="2258671" y="5103532"/>
                    <a:ext cx="448926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矢印コネクタ 20"/>
                  <p:cNvCxnSpPr>
                    <a:stCxn id="32" idx="3"/>
                    <a:endCxn id="40" idx="1"/>
                  </p:cNvCxnSpPr>
                  <p:nvPr/>
                </p:nvCxnSpPr>
                <p:spPr>
                  <a:xfrm>
                    <a:off x="4470868" y="5103532"/>
                    <a:ext cx="459982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矢印コネクタ 21"/>
                  <p:cNvCxnSpPr>
                    <a:stCxn id="40" idx="3"/>
                  </p:cNvCxnSpPr>
                  <p:nvPr/>
                </p:nvCxnSpPr>
                <p:spPr>
                  <a:xfrm>
                    <a:off x="6694121" y="5103532"/>
                    <a:ext cx="470167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矢印コネクタ 22"/>
                  <p:cNvCxnSpPr>
                    <a:stCxn id="37" idx="3"/>
                    <a:endCxn id="33" idx="1"/>
                  </p:cNvCxnSpPr>
                  <p:nvPr/>
                </p:nvCxnSpPr>
                <p:spPr>
                  <a:xfrm>
                    <a:off x="2247613" y="6213854"/>
                    <a:ext cx="459984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コネクタ 23"/>
                  <p:cNvCxnSpPr/>
                  <p:nvPr/>
                </p:nvCxnSpPr>
                <p:spPr>
                  <a:xfrm flipV="1">
                    <a:off x="2400941" y="5103532"/>
                    <a:ext cx="0" cy="50318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コネクタ 24"/>
                  <p:cNvCxnSpPr/>
                  <p:nvPr/>
                </p:nvCxnSpPr>
                <p:spPr>
                  <a:xfrm flipV="1">
                    <a:off x="2400941" y="6226566"/>
                    <a:ext cx="0" cy="45532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 flipV="1">
                    <a:off x="4644008" y="5103534"/>
                    <a:ext cx="1584" cy="171512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テキスト ボックス 26"/>
                  <p:cNvSpPr txBox="1"/>
                  <p:nvPr/>
                </p:nvSpPr>
                <p:spPr>
                  <a:xfrm>
                    <a:off x="2102975" y="4737669"/>
                    <a:ext cx="728307" cy="2989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H11.4</a:t>
                    </a: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統合</a:t>
                    </a:r>
                  </a:p>
                </p:txBody>
              </p:sp>
              <p:sp>
                <p:nvSpPr>
                  <p:cNvPr id="28" name="テキスト ボックス 27"/>
                  <p:cNvSpPr txBox="1"/>
                  <p:nvPr/>
                </p:nvSpPr>
                <p:spPr>
                  <a:xfrm>
                    <a:off x="2088407" y="5849729"/>
                    <a:ext cx="728307" cy="2989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H</a:t>
                    </a: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元</a:t>
                    </a:r>
                    <a:r>
                      <a:rPr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.4</a:t>
                    </a: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統合</a:t>
                    </a:r>
                  </a:p>
                </p:txBody>
              </p:sp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4370864" y="4747049"/>
                    <a:ext cx="728307" cy="2989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H13.4</a:t>
                    </a: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統合</a:t>
                    </a:r>
                  </a:p>
                </p:txBody>
              </p:sp>
              <p:sp>
                <p:nvSpPr>
                  <p:cNvPr id="30" name="テキスト ボックス 29"/>
                  <p:cNvSpPr txBox="1"/>
                  <p:nvPr/>
                </p:nvSpPr>
                <p:spPr>
                  <a:xfrm>
                    <a:off x="5713223" y="5420173"/>
                    <a:ext cx="728307" cy="2989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H20.8</a:t>
                    </a:r>
                  </a:p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統合</a:t>
                    </a:r>
                  </a:p>
                </p:txBody>
              </p:sp>
              <p:sp>
                <p:nvSpPr>
                  <p:cNvPr id="31" name="テキスト ボックス 30"/>
                  <p:cNvSpPr txBox="1"/>
                  <p:nvPr/>
                </p:nvSpPr>
                <p:spPr>
                  <a:xfrm>
                    <a:off x="7548661" y="4804039"/>
                    <a:ext cx="1559843" cy="190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公益財団法人に移行</a:t>
                    </a:r>
                  </a:p>
                </p:txBody>
              </p:sp>
              <p:sp>
                <p:nvSpPr>
                  <p:cNvPr id="32" name="正方形/長方形 31"/>
                  <p:cNvSpPr/>
                  <p:nvPr/>
                </p:nvSpPr>
                <p:spPr>
                  <a:xfrm>
                    <a:off x="2707597" y="4923532"/>
                    <a:ext cx="1763271" cy="360000"/>
                  </a:xfrm>
                  <a:prstGeom prst="rect">
                    <a:avLst/>
                  </a:prstGeom>
                  <a:solidFill>
                    <a:srgbClr val="0088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大阪中小企業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振興センター</a:t>
                    </a:r>
                  </a:p>
                </p:txBody>
              </p:sp>
              <p:sp>
                <p:nvSpPr>
                  <p:cNvPr id="33" name="正方形/長方形 32"/>
                  <p:cNvSpPr/>
                  <p:nvPr/>
                </p:nvSpPr>
                <p:spPr>
                  <a:xfrm>
                    <a:off x="2707597" y="6033854"/>
                    <a:ext cx="1763271" cy="360000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大阪府中小企業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振興協会</a:t>
                    </a:r>
                  </a:p>
                </p:txBody>
              </p:sp>
              <p:sp>
                <p:nvSpPr>
                  <p:cNvPr id="34" name="正方形/長方形 33"/>
                  <p:cNvSpPr/>
                  <p:nvPr/>
                </p:nvSpPr>
                <p:spPr>
                  <a:xfrm>
                    <a:off x="2707597" y="6609918"/>
                    <a:ext cx="1763271" cy="360000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大阪府研究開発型</a:t>
                    </a:r>
                    <a:endParaRPr lang="en-US" altLang="ja-JP" sz="1000" b="1" dirty="0">
                      <a:solidFill>
                        <a:srgbClr val="FFFFFF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企業振興財団</a:t>
                    </a:r>
                  </a:p>
                </p:txBody>
              </p:sp>
              <p:sp>
                <p:nvSpPr>
                  <p:cNvPr id="35" name="正方形/長方形 34"/>
                  <p:cNvSpPr/>
                  <p:nvPr/>
                </p:nvSpPr>
                <p:spPr>
                  <a:xfrm>
                    <a:off x="506810" y="4923532"/>
                    <a:ext cx="1751861" cy="360000"/>
                  </a:xfrm>
                  <a:prstGeom prst="rect">
                    <a:avLst/>
                  </a:prstGeom>
                  <a:solidFill>
                    <a:srgbClr val="339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大阪中央地場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産業振興センター</a:t>
                    </a:r>
                  </a:p>
                </p:txBody>
              </p:sp>
              <p:sp>
                <p:nvSpPr>
                  <p:cNvPr id="36" name="正方形/長方形 35"/>
                  <p:cNvSpPr/>
                  <p:nvPr/>
                </p:nvSpPr>
                <p:spPr>
                  <a:xfrm>
                    <a:off x="495752" y="5457750"/>
                    <a:ext cx="1751861" cy="360000"/>
                  </a:xfrm>
                  <a:prstGeom prst="rect">
                    <a:avLst/>
                  </a:prstGeom>
                  <a:solidFill>
                    <a:srgbClr val="339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大阪中小企業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情報センター</a:t>
                    </a:r>
                  </a:p>
                </p:txBody>
              </p:sp>
              <p:sp>
                <p:nvSpPr>
                  <p:cNvPr id="37" name="正方形/長方形 36"/>
                  <p:cNvSpPr/>
                  <p:nvPr/>
                </p:nvSpPr>
                <p:spPr>
                  <a:xfrm>
                    <a:off x="495752" y="6033854"/>
                    <a:ext cx="1751861" cy="360000"/>
                  </a:xfrm>
                  <a:prstGeom prst="rect">
                    <a:avLst/>
                  </a:prstGeom>
                  <a:solidFill>
                    <a:srgbClr val="7CBF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大阪府中小企業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設備合理化協会</a:t>
                    </a:r>
                  </a:p>
                </p:txBody>
              </p:sp>
              <p:sp>
                <p:nvSpPr>
                  <p:cNvPr id="38" name="正方形/長方形 37"/>
                  <p:cNvSpPr/>
                  <p:nvPr/>
                </p:nvSpPr>
                <p:spPr>
                  <a:xfrm>
                    <a:off x="495752" y="6588231"/>
                    <a:ext cx="1751861" cy="381687"/>
                  </a:xfrm>
                  <a:prstGeom prst="rect">
                    <a:avLst/>
                  </a:prstGeom>
                  <a:solidFill>
                    <a:srgbClr val="7CBF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大阪府下請企業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振興協会</a:t>
                    </a:r>
                  </a:p>
                </p:txBody>
              </p:sp>
              <p:sp>
                <p:nvSpPr>
                  <p:cNvPr id="39" name="正方形/長方形 38"/>
                  <p:cNvSpPr/>
                  <p:nvPr/>
                </p:nvSpPr>
                <p:spPr>
                  <a:xfrm>
                    <a:off x="4930850" y="5873902"/>
                    <a:ext cx="1763271" cy="360000"/>
                  </a:xfrm>
                  <a:prstGeom prst="rect">
                    <a:avLst/>
                  </a:prstGeom>
                  <a:solidFill>
                    <a:srgbClr val="FF66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社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大阪国際ビジネス</a:t>
                    </a:r>
                    <a:endParaRPr lang="en-US" altLang="ja-JP" sz="1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algn="ctr" fontAlgn="base">
                      <a:lnSpc>
                        <a:spcPts val="105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振興協会</a:t>
                    </a:r>
                  </a:p>
                </p:txBody>
              </p:sp>
              <p:sp>
                <p:nvSpPr>
                  <p:cNvPr id="40" name="正方形/長方形 39"/>
                  <p:cNvSpPr/>
                  <p:nvPr/>
                </p:nvSpPr>
                <p:spPr>
                  <a:xfrm>
                    <a:off x="4930850" y="4923532"/>
                    <a:ext cx="1763271" cy="360000"/>
                  </a:xfrm>
                  <a:prstGeom prst="rect">
                    <a:avLst/>
                  </a:prstGeom>
                  <a:solidFill>
                    <a:srgbClr val="005EA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(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財</a:t>
                    </a:r>
                    <a:r>
                      <a:rPr lang="en-US" altLang="ja-JP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)</a:t>
                    </a:r>
                    <a:r>
                      <a:rPr lang="ja-JP" altLang="en-US" sz="10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大阪産業振興機構</a:t>
                    </a:r>
                  </a:p>
                </p:txBody>
              </p:sp>
            </p:grpSp>
            <p:cxnSp>
              <p:nvCxnSpPr>
                <p:cNvPr id="15" name="直線コネクタ 14"/>
                <p:cNvCxnSpPr/>
                <p:nvPr/>
              </p:nvCxnSpPr>
              <p:spPr>
                <a:xfrm>
                  <a:off x="2247613" y="5271732"/>
                  <a:ext cx="15332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2247613" y="6346897"/>
                  <a:ext cx="15332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4470868" y="5729756"/>
                  <a:ext cx="16519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4480393" y="6476055"/>
                  <a:ext cx="16519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直線矢印コネクタ 12"/>
              <p:cNvCxnSpPr>
                <a:endCxn id="40" idx="2"/>
              </p:cNvCxnSpPr>
              <p:nvPr/>
            </p:nvCxnSpPr>
            <p:spPr>
              <a:xfrm flipV="1">
                <a:off x="5812485" y="4948543"/>
                <a:ext cx="1" cy="5903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テキスト ボックス 10"/>
            <p:cNvSpPr txBox="1"/>
            <p:nvPr/>
          </p:nvSpPr>
          <p:spPr>
            <a:xfrm>
              <a:off x="6948264" y="4478924"/>
              <a:ext cx="728307" cy="190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H24.4</a:t>
              </a:r>
              <a:endPara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587B-BFA2-4724-8369-2D5E7B05180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41462" y="4686624"/>
            <a:ext cx="5462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H24.4</a:t>
            </a:r>
            <a:endParaRPr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983035" y="4677099"/>
            <a:ext cx="1169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公益財団法人に移行</a:t>
            </a:r>
          </a:p>
        </p:txBody>
      </p:sp>
      <p:grpSp>
        <p:nvGrpSpPr>
          <p:cNvPr id="55" name="グループ化 54"/>
          <p:cNvGrpSpPr/>
          <p:nvPr/>
        </p:nvGrpSpPr>
        <p:grpSpPr>
          <a:xfrm>
            <a:off x="809792" y="4678442"/>
            <a:ext cx="7342146" cy="1689091"/>
            <a:chOff x="179512" y="4725144"/>
            <a:chExt cx="8493049" cy="1661270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179512" y="4725144"/>
              <a:ext cx="8493049" cy="1661270"/>
              <a:chOff x="179512" y="4163329"/>
              <a:chExt cx="8493049" cy="1661270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7016377" y="4384599"/>
                <a:ext cx="1656184" cy="1440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公財</a:t>
                </a:r>
                <a:r>
                  <a:rPr lang="en-US" altLang="ja-JP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大阪市都市型産業振興センター</a:t>
                </a:r>
              </a:p>
            </p:txBody>
          </p:sp>
          <p:cxnSp>
            <p:nvCxnSpPr>
              <p:cNvPr id="43" name="直線矢印コネクタ 42"/>
              <p:cNvCxnSpPr>
                <a:stCxn id="45" idx="3"/>
                <a:endCxn id="42" idx="1"/>
              </p:cNvCxnSpPr>
              <p:nvPr/>
            </p:nvCxnSpPr>
            <p:spPr>
              <a:xfrm>
                <a:off x="2051536" y="5098251"/>
                <a:ext cx="4964841" cy="63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正方形/長方形 44"/>
              <p:cNvSpPr/>
              <p:nvPr/>
            </p:nvSpPr>
            <p:spPr>
              <a:xfrm>
                <a:off x="395536" y="4378251"/>
                <a:ext cx="1656000" cy="1440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財</a:t>
                </a:r>
                <a:r>
                  <a:rPr lang="en-US" altLang="ja-JP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大阪市都市型</a:t>
                </a:r>
                <a:endParaRPr lang="en-US" altLang="ja-JP" sz="9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9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産業振興センター</a:t>
                </a: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79512" y="4163329"/>
                <a:ext cx="1080120" cy="211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元</a:t>
                </a:r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.10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設立</a:t>
                </a:r>
              </a:p>
            </p:txBody>
          </p:sp>
        </p:grpSp>
        <p:sp>
          <p:nvSpPr>
            <p:cNvPr id="51" name="テキスト ボックス 50"/>
            <p:cNvSpPr txBox="1"/>
            <p:nvPr/>
          </p:nvSpPr>
          <p:spPr>
            <a:xfrm>
              <a:off x="4211960" y="5261138"/>
              <a:ext cx="728307" cy="211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H13.4</a:t>
              </a:r>
              <a:endPara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>
            <a:xfrm flipH="1">
              <a:off x="4572000" y="5507359"/>
              <a:ext cx="4114" cy="4419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643323" y="859527"/>
            <a:ext cx="3207881" cy="3615746"/>
            <a:chOff x="0" y="692696"/>
            <a:chExt cx="4277174" cy="3299747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35495" y="692696"/>
              <a:ext cx="4241679" cy="302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 大阪産業振興機構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0" y="3690138"/>
              <a:ext cx="4241679" cy="302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 大阪市都市型産業振興センター</a:t>
              </a: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895257" y="1227554"/>
            <a:ext cx="5705913" cy="2125993"/>
            <a:chOff x="271688" y="1037481"/>
            <a:chExt cx="7607885" cy="2834657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271688" y="1037481"/>
              <a:ext cx="999394" cy="2814769"/>
              <a:chOff x="175297" y="1037481"/>
              <a:chExt cx="999394" cy="2814769"/>
            </a:xfrm>
          </p:grpSpPr>
          <p:sp>
            <p:nvSpPr>
              <p:cNvPr id="58" name="テキスト ボックス 57"/>
              <p:cNvSpPr txBox="1"/>
              <p:nvPr/>
            </p:nvSpPr>
            <p:spPr>
              <a:xfrm>
                <a:off x="175297" y="2732934"/>
                <a:ext cx="910934" cy="287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S39.6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設立</a:t>
                </a: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83978" y="3564991"/>
                <a:ext cx="910934" cy="287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S40.4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設立</a:t>
                </a:r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178265" y="1864546"/>
                <a:ext cx="996426" cy="287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S54.11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設立</a:t>
                </a: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201372" y="1037481"/>
                <a:ext cx="910934" cy="287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S59.7</a:t>
                </a:r>
                <a:r>
                  <a:rPr lang="ja-JP" alt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設立</a:t>
                </a:r>
              </a:p>
            </p:txBody>
          </p:sp>
        </p:grpSp>
        <p:sp>
          <p:nvSpPr>
            <p:cNvPr id="65" name="テキスト ボックス 64"/>
            <p:cNvSpPr txBox="1"/>
            <p:nvPr/>
          </p:nvSpPr>
          <p:spPr>
            <a:xfrm>
              <a:off x="5519525" y="3263359"/>
              <a:ext cx="2360048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＊現 経営支援部国際ビジネス支援課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013999" y="1053208"/>
              <a:ext cx="1496564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＊現 マイドーム事業部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928839" y="3564991"/>
              <a:ext cx="1934718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＊現 経営支援部取引支援課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249931" y="2711922"/>
              <a:ext cx="1250770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＊現 設備支援部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41242" y="3584879"/>
              <a:ext cx="1229396" cy="287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</a:t>
              </a:r>
              <a:r>
                <a:rPr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 事業推進部</a:t>
              </a:r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4409575" y="5942485"/>
            <a:ext cx="17299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</a:t>
            </a:r>
            <a:r>
              <a:rPr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創造館の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指定管理者と</a:t>
            </a:r>
            <a:r>
              <a:rPr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</a:t>
            </a:r>
            <a:endParaRPr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5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98493"/>
              </p:ext>
            </p:extLst>
          </p:nvPr>
        </p:nvGraphicFramePr>
        <p:xfrm>
          <a:off x="177362" y="397690"/>
          <a:ext cx="8804713" cy="379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68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（公財）大阪産業振興機構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（公財）大阪市都市型産業振興センター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★マイドーム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■大阪</a:t>
                      </a:r>
                      <a:r>
                        <a:rPr kumimoji="1" lang="ja-JP" altLang="en-US" sz="14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産業創造館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大阪市中央区本町橋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2-5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＊法人本部（法人登記）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kumimoji="1" lang="ja-JP" altLang="en-US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大阪市中央区本町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1-4-5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面積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敷地：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5,419.9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建築：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4,012.1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30,417.5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敷地：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2,492.8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建築：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1,455.9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23,827.6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権利関係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土地：府所有（府から賃借）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建物：府と区分所有（約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割を法人が所有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＊ビル管理協定に基づき府有建物部分も管理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土地・建物とも市所有（公の施設）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＊産業創造館条例に基づく指定管理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4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入居状況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〇産振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機構が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％を使用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□産業団体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大阪府中小企業団体中央会　他７団体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大阪府商工会連合会　他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一社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大阪中小企業診断士会　他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％を使用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□大阪市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大阪市経済戦略局　企業支援課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7〜9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大阪市契約管財局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□産業団体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大阪市商店街総連盟　他５団体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・地下１階　大阪商工会議所（大阪起業家ミュージアム）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府市の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事業所管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中小企業支援室、成長産業振興室国際ビジネス・企業誘致課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産業振興部企業</a:t>
                      </a:r>
                      <a:r>
                        <a:rPr lang="zh-TW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支援課</a:t>
                      </a:r>
                      <a:endParaRPr lang="zh-TW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3" name="グループ化 12"/>
          <p:cNvGrpSpPr/>
          <p:nvPr/>
        </p:nvGrpSpPr>
        <p:grpSpPr>
          <a:xfrm>
            <a:off x="3735564" y="923259"/>
            <a:ext cx="5076000" cy="936000"/>
            <a:chOff x="3563888" y="1484785"/>
            <a:chExt cx="5057191" cy="936104"/>
          </a:xfrm>
        </p:grpSpPr>
        <p:pic>
          <p:nvPicPr>
            <p:cNvPr id="8" name="図 7" descr="マイドームおおさかの写真の写真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1484785"/>
              <a:ext cx="1384783" cy="936104"/>
            </a:xfrm>
            <a:prstGeom prst="rect">
              <a:avLst/>
            </a:prstGeom>
            <a:noFill/>
            <a:ln w="38100">
              <a:noFill/>
            </a:ln>
          </p:spPr>
        </p:pic>
        <p:pic>
          <p:nvPicPr>
            <p:cNvPr id="9" name="図 8" descr="大阪産業創造館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1484785"/>
              <a:ext cx="1312775" cy="936104"/>
            </a:xfrm>
            <a:prstGeom prst="rect">
              <a:avLst/>
            </a:prstGeom>
            <a:noFill/>
            <a:ln w="38100">
              <a:noFill/>
            </a:ln>
          </p:spPr>
        </p:pic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124035" y="6571775"/>
            <a:ext cx="2057400" cy="365125"/>
          </a:xfrm>
        </p:spPr>
        <p:txBody>
          <a:bodyPr/>
          <a:lstStyle/>
          <a:p>
            <a:fld id="{EA9D587B-BFA2-4724-8369-2D5E7B051807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077844" y="-50045"/>
            <a:ext cx="3600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産振機構と都市型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の拠点施設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58195"/>
              </p:ext>
            </p:extLst>
          </p:nvPr>
        </p:nvGraphicFramePr>
        <p:xfrm>
          <a:off x="48571" y="4281436"/>
          <a:ext cx="9038277" cy="23716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8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0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2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施設名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★クリエイション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・コア東大阪</a:t>
                      </a:r>
                      <a:endParaRPr lang="en-US" altLang="ja-JP" sz="1100" b="1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</a:t>
                      </a:r>
                      <a:r>
                        <a:rPr lang="en-US" altLang="ja-JP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MOBIO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＞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■テクノシーズ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泉尾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■大阪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イノベーションハブ</a:t>
                      </a:r>
                      <a:endParaRPr lang="en-US" altLang="ja-JP" sz="1100" b="1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OIH)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■ｸﾘｴｲﾃｨﾌﾞﾈｯﾄﾜｰｸｾﾝﾀｰ</a:t>
                      </a:r>
                      <a:r>
                        <a:rPr lang="ja-JP" alt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</a:t>
                      </a:r>
                      <a:endParaRPr lang="en-US" altLang="ja-JP" sz="900" b="1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（メビック扇町）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■ソフト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産業プラザ </a:t>
                      </a:r>
                      <a:endParaRPr lang="en-US" altLang="ja-JP" sz="1100" b="1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iMedio</a:t>
                      </a: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東大阪市荒本北</a:t>
                      </a:r>
                      <a:endParaRPr lang="zh-TW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大正区泉尾</a:t>
                      </a:r>
                      <a:endParaRPr lang="en-US" altLang="zh-CN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（法人登記）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北区グランフロント大阪</a:t>
                      </a:r>
                      <a:b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ナレッジキャピタルタワー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 7F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北区扇町　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関テレ扇町スクエア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3F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住之江区南港北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ATC-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ITM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棟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6F 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7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○北館 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敷地：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1,340㎡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延床：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2,352㎡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○南館／敷地：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4,889㎡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延床：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4,978㎡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 </a:t>
                      </a:r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2,750 ㎡</a:t>
                      </a:r>
                      <a:b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貸室： </a:t>
                      </a:r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 </a:t>
                      </a: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</a:t>
                      </a:r>
                      <a:b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入居数： </a:t>
                      </a:r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 </a:t>
                      </a: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 </a:t>
                      </a:r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   </a:t>
                      </a:r>
                      <a:endParaRPr lang="en-US" altLang="zh-TW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</a:t>
                      </a:r>
                      <a:r>
                        <a:rPr lang="en-US" altLang="zh-TW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zh-TW" alt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zh-TW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2018.3</a:t>
                      </a:r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月末現在） </a:t>
                      </a:r>
                      <a:endParaRPr lang="zh-TW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</a:t>
                      </a:r>
                      <a:r>
                        <a:rPr lang="en-US" altLang="zh-TW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586.9㎡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施設：ﾜｰｸｼｮｯﾌﾟﾙｰﾑ、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358775" marR="0" lvl="1" indent="-31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ﾌﾟﾚｾﾞﾝﾙｰﾑ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641.58 ㎡</a:t>
                      </a:r>
                      <a:b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施設：交流スペース 他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1,927.35 ㎡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貸室 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 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</a:t>
                      </a:r>
                      <a:b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入居数：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 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 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 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lang="ja-JP" alt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2017.3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月末現在） 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権利関係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土地・建物：中小機構所有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土地：大阪市所有</a:t>
                      </a:r>
                      <a:b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建物：都市型センター所有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貸主：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KMO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借主：大阪市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貸主：関西テレビ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借主：大阪市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貸主：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ATC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借主：大阪市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法人の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主な事業等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・ものづくり企業の販路開拓支援＊東大阪市外郭団体、府立大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学等が入居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・賃貸工場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・イノベーションエコシステム構築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・国内外ネットワーク構築　等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・クリエイターネットワーク構築</a:t>
                      </a:r>
                      <a:b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・情報発信、プロモーション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・マッチング　等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ja-JP" alt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インキュベーションオフィス運営</a:t>
                      </a:r>
                      <a:br>
                        <a:rPr lang="ja-JP" alt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・先端技術を活用したプロジェクトの創出　等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直線コネクタ 3"/>
          <p:cNvCxnSpPr/>
          <p:nvPr/>
        </p:nvCxnSpPr>
        <p:spPr>
          <a:xfrm flipH="1">
            <a:off x="725714" y="4192450"/>
            <a:ext cx="607786" cy="88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2573631" y="4192450"/>
            <a:ext cx="2551866" cy="8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 flipV="1">
            <a:off x="8982075" y="4192450"/>
            <a:ext cx="113034" cy="73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28575" y="6667500"/>
            <a:ext cx="7869462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MOBIO(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ものづくり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ビジネスセンター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中小機構が所有・運営する「クリエイション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・コア東大阪」 内で、産振機構・府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ものづくり支援課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・民間企業が共同で運営。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838950" y="9525"/>
            <a:ext cx="2143125" cy="3495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900" dirty="0" smtClean="0"/>
              <a:t>H30.6.28</a:t>
            </a:r>
            <a:r>
              <a:rPr lang="ja-JP" altLang="en-US" sz="900" dirty="0" smtClean="0"/>
              <a:t>　第</a:t>
            </a:r>
            <a:r>
              <a:rPr lang="en-US" altLang="ja-JP" sz="900" dirty="0" smtClean="0"/>
              <a:t>14</a:t>
            </a:r>
            <a:r>
              <a:rPr lang="ja-JP" altLang="en-US" sz="900" dirty="0" smtClean="0"/>
              <a:t>回副首都推進本部会議</a:t>
            </a:r>
            <a:endParaRPr lang="en-US" altLang="ja-JP" sz="900" dirty="0" smtClean="0"/>
          </a:p>
          <a:p>
            <a:r>
              <a:rPr lang="ja-JP" altLang="en-US" sz="900" dirty="0" smtClean="0"/>
              <a:t>資料</a:t>
            </a:r>
            <a:r>
              <a:rPr lang="en-US" altLang="ja-JP" sz="900" dirty="0" smtClean="0"/>
              <a:t>3‐2</a:t>
            </a:r>
            <a:r>
              <a:rPr lang="ja-JP" altLang="en-US" sz="900" dirty="0" smtClean="0"/>
              <a:t>　</a:t>
            </a:r>
            <a:r>
              <a:rPr lang="en-US" altLang="ja-JP" sz="900" dirty="0" smtClean="0"/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199034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グラフ 32"/>
          <p:cNvGraphicFramePr/>
          <p:nvPr>
            <p:extLst/>
          </p:nvPr>
        </p:nvGraphicFramePr>
        <p:xfrm>
          <a:off x="5575087" y="3919857"/>
          <a:ext cx="356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2" name="グラフ 41"/>
          <p:cNvGraphicFramePr/>
          <p:nvPr>
            <p:extLst/>
          </p:nvPr>
        </p:nvGraphicFramePr>
        <p:xfrm>
          <a:off x="5575087" y="683637"/>
          <a:ext cx="356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>
            <a:spLocks/>
          </p:cNvSpPr>
          <p:nvPr/>
        </p:nvSpPr>
        <p:spPr>
          <a:xfrm>
            <a:off x="2971664" y="28129"/>
            <a:ext cx="360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産振機構と都市型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経営努力</a:t>
            </a:r>
            <a:endParaRPr kumimoji="1" lang="ja-JP" altLang="en-US" sz="2000" b="1" dirty="0"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>
            <a:spLocks/>
          </p:cNvSpPr>
          <p:nvPr/>
        </p:nvSpPr>
        <p:spPr>
          <a:xfrm>
            <a:off x="89405" y="698182"/>
            <a:ext cx="418353" cy="27308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endParaRPr lang="en-US" altLang="ja-JP" b="1" dirty="0" smtClean="0">
              <a:solidFill>
                <a:schemeClr val="tx1"/>
              </a:solidFill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産振</a:t>
            </a:r>
            <a:r>
              <a:rPr lang="ja-JP" altLang="en-US" b="1" dirty="0">
                <a:solidFill>
                  <a:schemeClr val="tx1"/>
                </a:solidFill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機構</a:t>
            </a:r>
            <a:endParaRPr kumimoji="1" lang="ja-JP" altLang="en-US" b="1" dirty="0">
              <a:solidFill>
                <a:schemeClr val="tx1"/>
              </a:solidFill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>
            <a:spLocks/>
          </p:cNvSpPr>
          <p:nvPr/>
        </p:nvSpPr>
        <p:spPr>
          <a:xfrm>
            <a:off x="1791359" y="558785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業務実績の推移（支援件数）</a:t>
            </a:r>
          </a:p>
        </p:txBody>
      </p:sp>
      <p:sp>
        <p:nvSpPr>
          <p:cNvPr id="45" name="テキスト ボックス 44"/>
          <p:cNvSpPr txBox="1">
            <a:spLocks/>
          </p:cNvSpPr>
          <p:nvPr/>
        </p:nvSpPr>
        <p:spPr>
          <a:xfrm>
            <a:off x="6962611" y="109341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展示場</a:t>
            </a:r>
          </a:p>
        </p:txBody>
      </p:sp>
      <p:sp>
        <p:nvSpPr>
          <p:cNvPr id="46" name="テキスト ボックス 45"/>
          <p:cNvSpPr txBox="1">
            <a:spLocks/>
          </p:cNvSpPr>
          <p:nvPr/>
        </p:nvSpPr>
        <p:spPr>
          <a:xfrm>
            <a:off x="6962611" y="2280655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endParaRPr kumimoji="1" lang="ja-JP" altLang="en-US" sz="1000" dirty="0"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>
            <a:spLocks/>
          </p:cNvSpPr>
          <p:nvPr/>
        </p:nvSpPr>
        <p:spPr>
          <a:xfrm>
            <a:off x="6560356" y="605629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貸館稼働率の推移</a:t>
            </a:r>
          </a:p>
        </p:txBody>
      </p:sp>
      <p:sp>
        <p:nvSpPr>
          <p:cNvPr id="50" name="正方形/長方形 49"/>
          <p:cNvSpPr>
            <a:spLocks/>
          </p:cNvSpPr>
          <p:nvPr/>
        </p:nvSpPr>
        <p:spPr>
          <a:xfrm>
            <a:off x="6201351" y="2697940"/>
            <a:ext cx="26612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マイドームの貸館利用は、好立地とネット申込等のシステムの整備などにより、稼働率は年々向上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54546" y="3650398"/>
            <a:ext cx="8934695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8"/>
          <p:cNvSpPr>
            <a:spLocks/>
          </p:cNvSpPr>
          <p:nvPr/>
        </p:nvSpPr>
        <p:spPr>
          <a:xfrm>
            <a:off x="89405" y="3831370"/>
            <a:ext cx="418353" cy="29241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■都市型</a:t>
            </a:r>
            <a:r>
              <a:rPr lang="ja-JP" altLang="en-US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endParaRPr kumimoji="1" lang="ja-JP" altLang="en-US" b="1" dirty="0"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>
            <a:spLocks/>
          </p:cNvSpPr>
          <p:nvPr/>
        </p:nvSpPr>
        <p:spPr>
          <a:xfrm>
            <a:off x="1228534" y="3748793"/>
            <a:ext cx="4091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業務実績の推移（大阪市以外の公募事業の受託）</a:t>
            </a:r>
          </a:p>
        </p:txBody>
      </p:sp>
      <p:sp>
        <p:nvSpPr>
          <p:cNvPr id="29" name="テキスト ボックス 28"/>
          <p:cNvSpPr txBox="1">
            <a:spLocks/>
          </p:cNvSpPr>
          <p:nvPr/>
        </p:nvSpPr>
        <p:spPr>
          <a:xfrm>
            <a:off x="6806318" y="4097817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イベントホール</a:t>
            </a:r>
            <a:endParaRPr kumimoji="1" lang="ja-JP" altLang="en-US" sz="1000" dirty="0"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>
            <a:spLocks/>
          </p:cNvSpPr>
          <p:nvPr/>
        </p:nvSpPr>
        <p:spPr>
          <a:xfrm>
            <a:off x="6962611" y="494171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endParaRPr kumimoji="1" lang="ja-JP" altLang="en-US" sz="1000" dirty="0"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>
            <a:spLocks/>
          </p:cNvSpPr>
          <p:nvPr/>
        </p:nvSpPr>
        <p:spPr>
          <a:xfrm>
            <a:off x="6191165" y="5895590"/>
            <a:ext cx="2708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産創館の貸館利用は、好立地と抑えた料金設定により、高い稼働率で推移</a:t>
            </a:r>
          </a:p>
        </p:txBody>
      </p:sp>
      <p:sp>
        <p:nvSpPr>
          <p:cNvPr id="34" name="テキスト ボックス 33"/>
          <p:cNvSpPr txBox="1">
            <a:spLocks/>
          </p:cNvSpPr>
          <p:nvPr/>
        </p:nvSpPr>
        <p:spPr>
          <a:xfrm>
            <a:off x="6560356" y="3762441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貸館稼働率</a:t>
            </a:r>
            <a:r>
              <a:rPr kumimoji="1" lang="ja-JP" altLang="en-US" sz="1400" b="1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の推移</a:t>
            </a:r>
          </a:p>
        </p:txBody>
      </p:sp>
      <p:sp>
        <p:nvSpPr>
          <p:cNvPr id="55" name="正方形/長方形 54"/>
          <p:cNvSpPr>
            <a:spLocks/>
          </p:cNvSpPr>
          <p:nvPr/>
        </p:nvSpPr>
        <p:spPr>
          <a:xfrm>
            <a:off x="558173" y="4110426"/>
            <a:ext cx="50672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大阪市以外の国、府、他市の公募事業を継続的に受託（</a:t>
            </a:r>
            <a:r>
              <a:rPr lang="en-US" altLang="ja-JP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年は</a:t>
            </a:r>
            <a:r>
              <a:rPr lang="en-US" altLang="ja-JP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件で</a:t>
            </a:r>
            <a:r>
              <a:rPr lang="en-US" altLang="ja-JP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1.1</a:t>
            </a:r>
            <a:r>
              <a:rPr lang="ja-JP" altLang="en-US" sz="1000" dirty="0"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憶円）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9307" y="6508532"/>
            <a:ext cx="2057400" cy="365125"/>
          </a:xfrm>
        </p:spPr>
        <p:txBody>
          <a:bodyPr/>
          <a:lstStyle/>
          <a:p>
            <a:fld id="{517E6CE8-CC5A-4C33-BE98-08A25E237030}" type="slidenum">
              <a:rPr kumimoji="1" lang="ja-JP" altLang="en-US" smtClean="0">
                <a:uFillTx/>
              </a:rPr>
              <a:t>4</a:t>
            </a:fld>
            <a:endParaRPr kumimoji="1" lang="ja-JP" altLang="en-US" dirty="0">
              <a:uFillTx/>
            </a:endParaRPr>
          </a:p>
        </p:txBody>
      </p:sp>
      <p:graphicFrame>
        <p:nvGraphicFramePr>
          <p:cNvPr id="6" name="グラフ 5"/>
          <p:cNvGraphicFramePr/>
          <p:nvPr>
            <p:extLst/>
          </p:nvPr>
        </p:nvGraphicFramePr>
        <p:xfrm>
          <a:off x="522418" y="952301"/>
          <a:ext cx="4623192" cy="259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A4FED99E-C3EE-43E1-AE82-0F2C41371C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273" y="4383431"/>
          <a:ext cx="4940302" cy="2372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2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3183"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2015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9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大阪起業家スタートアップ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新分野ニッチ市場参入事業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プロフェッショナル人材戦略拠点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市町村等創業支援力強化</a:t>
                      </a:r>
                    </a:p>
                    <a:p>
                      <a:r>
                        <a:rPr kumimoji="1" lang="ja-JP" altLang="en-US" sz="7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健康寿命産業創出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57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機構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よろず支援拠点アシスタント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257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創造的企業創出（高槻）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中小企業ブランド（八尾）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産業活性化</a:t>
                      </a:r>
                      <a:r>
                        <a:rPr kumimoji="1" lang="en-US" altLang="ja-JP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（大東）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36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アントレプレナー育生</a:t>
                      </a:r>
                      <a:r>
                        <a:rPr kumimoji="1" lang="ja-JP" altLang="en-US" sz="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（文科）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女性起業家</a:t>
                      </a:r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支援（経産）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ベンチャー支援（経産）</a:t>
                      </a:r>
                      <a:endParaRPr kumimoji="1" lang="en-US" altLang="ja-JP" sz="700" strike="dblStrike" baseline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地域イノベ創出促進（近経）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zh-TW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zh-TW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zh-TW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ベンチャーエコシステム（同）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地域中核企業創出（同）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72258073-5234-40AD-9348-516E1ADC5265}"/>
              </a:ext>
            </a:extLst>
          </p:cNvPr>
          <p:cNvCxnSpPr/>
          <p:nvPr/>
        </p:nvCxnSpPr>
        <p:spPr>
          <a:xfrm>
            <a:off x="2318194" y="4755862"/>
            <a:ext cx="309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8E15DB-C9D1-434C-9554-A593D0370692}"/>
              </a:ext>
            </a:extLst>
          </p:cNvPr>
          <p:cNvCxnSpPr/>
          <p:nvPr/>
        </p:nvCxnSpPr>
        <p:spPr>
          <a:xfrm>
            <a:off x="2316046" y="4843867"/>
            <a:ext cx="309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D1DD25E2-D415-43CD-BEB8-4D6CD32192F8}"/>
              </a:ext>
            </a:extLst>
          </p:cNvPr>
          <p:cNvCxnSpPr/>
          <p:nvPr/>
        </p:nvCxnSpPr>
        <p:spPr>
          <a:xfrm>
            <a:off x="3574606" y="4946899"/>
            <a:ext cx="183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B1A2C3B9-F8F1-4700-8936-C99185269918}"/>
              </a:ext>
            </a:extLst>
          </p:cNvPr>
          <p:cNvCxnSpPr/>
          <p:nvPr/>
        </p:nvCxnSpPr>
        <p:spPr>
          <a:xfrm>
            <a:off x="2314606" y="5661006"/>
            <a:ext cx="309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228F97D-CAD6-4C58-964F-8987303398D0}"/>
              </a:ext>
            </a:extLst>
          </p:cNvPr>
          <p:cNvCxnSpPr/>
          <p:nvPr/>
        </p:nvCxnSpPr>
        <p:spPr>
          <a:xfrm>
            <a:off x="3574606" y="5767390"/>
            <a:ext cx="183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16B0485D-A663-47B8-B3A4-C2DC242A21C4}"/>
              </a:ext>
            </a:extLst>
          </p:cNvPr>
          <p:cNvCxnSpPr/>
          <p:nvPr/>
        </p:nvCxnSpPr>
        <p:spPr>
          <a:xfrm>
            <a:off x="2361771" y="6111766"/>
            <a:ext cx="115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CB0807DC-22AE-40D4-99F1-DE047C9B90DB}"/>
              </a:ext>
            </a:extLst>
          </p:cNvPr>
          <p:cNvCxnSpPr/>
          <p:nvPr/>
        </p:nvCxnSpPr>
        <p:spPr>
          <a:xfrm>
            <a:off x="4834606" y="6536169"/>
            <a:ext cx="57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AA37896-8B9F-4189-8469-DA035B402AEC}"/>
              </a:ext>
            </a:extLst>
          </p:cNvPr>
          <p:cNvCxnSpPr/>
          <p:nvPr/>
        </p:nvCxnSpPr>
        <p:spPr>
          <a:xfrm>
            <a:off x="2314606" y="6432761"/>
            <a:ext cx="309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987BBD4-3997-4630-AEBE-290A9ABA23D0}"/>
              </a:ext>
            </a:extLst>
          </p:cNvPr>
          <p:cNvCxnSpPr/>
          <p:nvPr/>
        </p:nvCxnSpPr>
        <p:spPr>
          <a:xfrm>
            <a:off x="4824526" y="6644097"/>
            <a:ext cx="57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773996" y="428239"/>
            <a:ext cx="399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149610" y="4023060"/>
            <a:ext cx="399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801465" y="871707"/>
            <a:ext cx="248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535621" y="913406"/>
            <a:ext cx="165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535621" y="4044203"/>
            <a:ext cx="165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848475" y="28575"/>
            <a:ext cx="2143125" cy="3495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900" dirty="0" smtClean="0"/>
              <a:t>H30.6.28</a:t>
            </a:r>
            <a:r>
              <a:rPr lang="ja-JP" altLang="en-US" sz="900" dirty="0" smtClean="0"/>
              <a:t>　第</a:t>
            </a:r>
            <a:r>
              <a:rPr lang="en-US" altLang="ja-JP" sz="900" dirty="0" smtClean="0"/>
              <a:t>14</a:t>
            </a:r>
            <a:r>
              <a:rPr lang="ja-JP" altLang="en-US" sz="900" dirty="0" smtClean="0"/>
              <a:t>回副首都推進本部会議</a:t>
            </a:r>
            <a:endParaRPr lang="en-US" altLang="ja-JP" sz="900" dirty="0" smtClean="0"/>
          </a:p>
          <a:p>
            <a:r>
              <a:rPr lang="ja-JP" altLang="en-US" sz="900" dirty="0" smtClean="0"/>
              <a:t>資料</a:t>
            </a:r>
            <a:r>
              <a:rPr lang="en-US" altLang="ja-JP" sz="900" dirty="0" smtClean="0"/>
              <a:t>3‐2</a:t>
            </a:r>
            <a:r>
              <a:rPr lang="ja-JP" altLang="en-US" sz="900" dirty="0" smtClean="0"/>
              <a:t>　</a:t>
            </a:r>
            <a:r>
              <a:rPr lang="en-US" altLang="ja-JP" sz="900" dirty="0" smtClean="0"/>
              <a:t>P7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10618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1002</Words>
  <Application>Microsoft Office PowerPoint</Application>
  <PresentationFormat>画面に合わせる (4:3)</PresentationFormat>
  <Paragraphs>259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2019-03-05T01:18:43Z</dcterms:created>
  <dcterms:modified xsi:type="dcterms:W3CDTF">2019-03-05T01:19:30Z</dcterms:modified>
</cp:coreProperties>
</file>