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72"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E218920-BC10-437C-B3A9-6C94AC487D8E}"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329509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218920-BC10-437C-B3A9-6C94AC487D8E}"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188057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218920-BC10-437C-B3A9-6C94AC487D8E}"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402092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218920-BC10-437C-B3A9-6C94AC487D8E}"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22710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E218920-BC10-437C-B3A9-6C94AC487D8E}"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1552286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E218920-BC10-437C-B3A9-6C94AC487D8E}" type="datetimeFigureOut">
              <a:rPr kumimoji="1" lang="ja-JP" altLang="en-US" smtClean="0"/>
              <a:t>2018/5/28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418225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E218920-BC10-437C-B3A9-6C94AC487D8E}" type="datetimeFigureOut">
              <a:rPr kumimoji="1" lang="ja-JP" altLang="en-US" smtClean="0"/>
              <a:t>2018/5/28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450842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E218920-BC10-437C-B3A9-6C94AC487D8E}" type="datetimeFigureOut">
              <a:rPr kumimoji="1" lang="ja-JP" altLang="en-US" smtClean="0"/>
              <a:t>2018/5/28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1670206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E218920-BC10-437C-B3A9-6C94AC487D8E}" type="datetimeFigureOut">
              <a:rPr kumimoji="1" lang="ja-JP" altLang="en-US" smtClean="0"/>
              <a:t>2018/5/28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133400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218920-BC10-437C-B3A9-6C94AC487D8E}" type="datetimeFigureOut">
              <a:rPr kumimoji="1" lang="ja-JP" altLang="en-US" smtClean="0"/>
              <a:t>2018/5/28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174744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218920-BC10-437C-B3A9-6C94AC487D8E}" type="datetimeFigureOut">
              <a:rPr kumimoji="1" lang="ja-JP" altLang="en-US" smtClean="0"/>
              <a:t>2018/5/28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1231266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8E218920-BC10-437C-B3A9-6C94AC487D8E}" type="datetimeFigureOut">
              <a:rPr kumimoji="1" lang="ja-JP" altLang="en-US" smtClean="0"/>
              <a:t>2018/5/28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B1F1ECF2-5038-4F87-B816-504EA42FF65F}" type="slidenum">
              <a:rPr kumimoji="1" lang="ja-JP" altLang="en-US" smtClean="0"/>
              <a:t>‹#›</a:t>
            </a:fld>
            <a:endParaRPr kumimoji="1" lang="ja-JP" altLang="en-US"/>
          </a:p>
        </p:txBody>
      </p:sp>
    </p:spTree>
    <p:extLst>
      <p:ext uri="{BB962C8B-B14F-4D97-AF65-F5344CB8AC3E}">
        <p14:creationId xmlns:p14="http://schemas.microsoft.com/office/powerpoint/2010/main" val="2752040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額縁 20"/>
          <p:cNvSpPr/>
          <p:nvPr/>
        </p:nvSpPr>
        <p:spPr>
          <a:xfrm>
            <a:off x="784176" y="8761040"/>
            <a:ext cx="11449272" cy="720080"/>
          </a:xfrm>
          <a:prstGeom prst="bevel">
            <a:avLst>
              <a:gd name="adj" fmla="val 853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「多文化共生の拠点</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機関</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spcBef>
                <a:spcPts val="6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広域にネットワークを築き、市町村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地域国際化協会、</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NGO/NPO</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等の多文化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共生機能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に係る活動を支援</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2366788" y="126177"/>
            <a:ext cx="8295861" cy="369332"/>
          </a:xfrm>
          <a:prstGeom prst="rect">
            <a:avLst/>
          </a:prstGeom>
          <a:noFill/>
        </p:spPr>
        <p:txBody>
          <a:bodyPr wrap="none" rtlCol="0" anchor="ctr">
            <a:spAutoFit/>
          </a:bodyPr>
          <a:lstStyle/>
          <a:p>
            <a:pPr algn="ctr"/>
            <a:r>
              <a:rPr lang="ja-JP" altLang="ja-JP" sz="1800" b="1" dirty="0">
                <a:latin typeface="Meiryo UI" panose="020B0604030504040204" pitchFamily="50" charset="-128"/>
                <a:ea typeface="Meiryo UI" panose="020B0604030504040204" pitchFamily="50" charset="-128"/>
                <a:cs typeface="Meiryo UI" panose="020B0604030504040204" pitchFamily="50" charset="-128"/>
              </a:rPr>
              <a:t>公益財団</a:t>
            </a:r>
            <a:r>
              <a:rPr lang="ja-JP" altLang="ja-JP" sz="1800" b="1" dirty="0" smtClean="0">
                <a:latin typeface="Meiryo UI" panose="020B0604030504040204" pitchFamily="50" charset="-128"/>
                <a:ea typeface="Meiryo UI" panose="020B0604030504040204" pitchFamily="50" charset="-128"/>
                <a:cs typeface="Meiryo UI" panose="020B0604030504040204" pitchFamily="50" charset="-128"/>
              </a:rPr>
              <a:t>法人大阪府</a:t>
            </a:r>
            <a:r>
              <a:rPr lang="ja-JP" altLang="ja-JP" sz="1800" b="1" dirty="0">
                <a:latin typeface="Meiryo UI" panose="020B0604030504040204" pitchFamily="50" charset="-128"/>
                <a:ea typeface="Meiryo UI" panose="020B0604030504040204" pitchFamily="50" charset="-128"/>
                <a:cs typeface="Meiryo UI" panose="020B0604030504040204" pitchFamily="50" charset="-128"/>
              </a:rPr>
              <a:t>国際交流</a:t>
            </a:r>
            <a:r>
              <a:rPr lang="ja-JP" altLang="ja-JP" sz="1800" b="1" dirty="0" smtClean="0">
                <a:latin typeface="Meiryo UI" panose="020B0604030504040204" pitchFamily="50" charset="-128"/>
                <a:ea typeface="Meiryo UI" panose="020B0604030504040204" pitchFamily="50" charset="-128"/>
                <a:cs typeface="Meiryo UI" panose="020B0604030504040204" pitchFamily="50" charset="-128"/>
              </a:rPr>
              <a:t>財団</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OFIX</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800" b="1" dirty="0" smtClean="0">
                <a:latin typeface="Meiryo UI" panose="020B0604030504040204" pitchFamily="50" charset="-128"/>
                <a:ea typeface="Meiryo UI" panose="020B0604030504040204" pitchFamily="50" charset="-128"/>
                <a:cs typeface="Meiryo UI" panose="020B0604030504040204" pitchFamily="50" charset="-128"/>
              </a:rPr>
              <a:t>次期</a:t>
            </a:r>
            <a:r>
              <a:rPr lang="ja-JP" altLang="ja-JP" sz="1800" b="1" dirty="0">
                <a:latin typeface="Meiryo UI" panose="020B0604030504040204" pitchFamily="50" charset="-128"/>
                <a:ea typeface="Meiryo UI" panose="020B0604030504040204" pitchFamily="50" charset="-128"/>
                <a:cs typeface="Meiryo UI" panose="020B0604030504040204" pitchFamily="50" charset="-128"/>
              </a:rPr>
              <a:t>「中期経営</a:t>
            </a:r>
            <a:r>
              <a:rPr lang="ja-JP" altLang="ja-JP" sz="1800" b="1" dirty="0" smtClean="0">
                <a:latin typeface="Meiryo UI" panose="020B0604030504040204" pitchFamily="50" charset="-128"/>
                <a:ea typeface="Meiryo UI" panose="020B0604030504040204" pitchFamily="50" charset="-128"/>
                <a:cs typeface="Meiryo UI" panose="020B0604030504040204" pitchFamily="50" charset="-128"/>
              </a:rPr>
              <a:t>計画に</a:t>
            </a:r>
            <a:r>
              <a:rPr lang="ja-JP" altLang="ja-JP" sz="1800" b="1" dirty="0">
                <a:latin typeface="Meiryo UI" panose="020B0604030504040204" pitchFamily="50" charset="-128"/>
                <a:ea typeface="Meiryo UI" panose="020B0604030504040204" pitchFamily="50" charset="-128"/>
                <a:cs typeface="Meiryo UI" panose="020B0604030504040204" pitchFamily="50" charset="-128"/>
              </a:rPr>
              <a:t>ついて　概要版</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144216" y="1166209"/>
            <a:ext cx="9793089" cy="49238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【方</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向</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性】</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財団</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持つ</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ノウハウやネットワークを活かし、財団存続に伴う「事業基盤の確立」と</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多文化共生</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機能の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強化」に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取り組む</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「言葉の壁」の解消に向けた地域における情報の多言語化等の強化を目標に、専門的なノウハウのさらなる向上とネットワークの拡充を目指す</a:t>
            </a:r>
            <a:endParaRPr lang="ja-JP"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64512" y="1920280"/>
            <a:ext cx="4140000" cy="4896544"/>
            <a:chOff x="64512" y="1560240"/>
            <a:chExt cx="4140000" cy="4168679"/>
          </a:xfrm>
        </p:grpSpPr>
        <p:sp>
          <p:nvSpPr>
            <p:cNvPr id="7" name="角丸四角形 6"/>
            <p:cNvSpPr/>
            <p:nvPr/>
          </p:nvSpPr>
          <p:spPr>
            <a:xfrm>
              <a:off x="64512" y="1560240"/>
              <a:ext cx="4140000" cy="4168679"/>
            </a:xfrm>
            <a:prstGeom prst="roundRect">
              <a:avLst>
                <a:gd name="adj" fmla="val 2032"/>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重点化事業</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36104" y="1848272"/>
              <a:ext cx="3996000" cy="3758039"/>
            </a:xfrm>
            <a:prstGeom prst="roundRect">
              <a:avLst>
                <a:gd name="adj" fmla="val 2032"/>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国際交流財団として培ってきたノウハウやネットワークを活かし、「国際都市大阪」にふさわしい環境の整備に取組みます</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①　</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安心・快適に暮らす</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外国人相談の強化</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P13</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P14</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　「府内自治体窓口」通訳サービスの立ち上げ</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府内自治体窓口の外国人住民サポートの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強化）</a:t>
              </a:r>
            </a:p>
            <a:p>
              <a:pPr>
                <a:spcBef>
                  <a:spcPts val="600"/>
                </a:spcBef>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「やさしい日本語」に関するネットワーク会議の立ち上げ</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普通の日本語よりも簡単で判りやすい「やさしい日本語</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」への取組みを府内</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国際化</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協会などとともに展開</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tabLst>
                  <a:tab pos="361950" algn="l"/>
                </a:tabLst>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「やさしい日本語」関係研修の実施 ４回／年</a:t>
              </a:r>
            </a:p>
            <a:p>
              <a:pPr>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　地域合同相談会の共催</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（複数の</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行政書士等の専門家が参加）</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地域合同相談会の実施 ３回（相談者</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60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名）／年</a:t>
              </a:r>
            </a:p>
            <a:p>
              <a:pPr>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　観光分野（大阪観光局等）の研修実施　等</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（ノウハウとネットワークを活用し、インバウンド観光客の安心等に貢献）</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研修受託２回／年、講師派遣</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回／年</a:t>
              </a:r>
            </a:p>
            <a:p>
              <a:pPr>
                <a:spcBef>
                  <a:spcPts val="1800"/>
                </a:spcBef>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②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安全に暮らす</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災害時多言語支援の強化</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P15</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　府内国際化協会等による「災害時ネットワーク」の連携促進</a:t>
              </a:r>
            </a:p>
            <a:p>
              <a:pPr>
                <a:lnSpc>
                  <a:spcPct val="1500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国際化協会等との研修、研究会等の実施 ３回／年</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　防災・災害時用多言語アプリの提供</a:t>
              </a:r>
            </a:p>
          </p:txBody>
        </p:sp>
      </p:grpSp>
      <p:grpSp>
        <p:nvGrpSpPr>
          <p:cNvPr id="3" name="グループ化 2"/>
          <p:cNvGrpSpPr/>
          <p:nvPr/>
        </p:nvGrpSpPr>
        <p:grpSpPr>
          <a:xfrm>
            <a:off x="4331008" y="1920280"/>
            <a:ext cx="4140000" cy="4896544"/>
            <a:chOff x="4331008" y="1560240"/>
            <a:chExt cx="4140000" cy="4168679"/>
          </a:xfrm>
        </p:grpSpPr>
        <p:sp>
          <p:nvSpPr>
            <p:cNvPr id="10" name="角丸四角形 9"/>
            <p:cNvSpPr/>
            <p:nvPr/>
          </p:nvSpPr>
          <p:spPr>
            <a:xfrm>
              <a:off x="4331008" y="1560240"/>
              <a:ext cx="4140000" cy="4168679"/>
            </a:xfrm>
            <a:prstGeom prst="roundRect">
              <a:avLst>
                <a:gd name="adj" fmla="val 2032"/>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（２）推進体制の強化</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4421024" y="1848272"/>
              <a:ext cx="3996000" cy="3758039"/>
            </a:xfrm>
            <a:prstGeom prst="roundRect">
              <a:avLst>
                <a:gd name="adj" fmla="val 2032"/>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各事業の「推進体制の強化」と将来を見据えた「多文化共生機能の強化」に向け、組織体制づくりを進めます</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①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ボランティアの拡充・スキルアップ</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P16</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大学等との連携によるボランティア説明会、研修の実施</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CARES-Osaka</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」との連携による新たな事業（ボランティア</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登録会等）の実施に向けた検討・実施</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連携協定（大学・大阪府・</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OFIX</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）締結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件／年</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災害時通訳･翻訳ボランティア　新規登録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名／年</a:t>
              </a:r>
            </a:p>
            <a:p>
              <a:pPr>
                <a:spcBef>
                  <a:spcPts val="600"/>
                </a:spcBef>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②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人材の確保・育成</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P17</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　「多文化共生マネージャー」資格取得職員の増員</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年度まで</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に、多文化共生マネージャー５名</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体制</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（災害時の体制強化も兼ねる）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③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拠点機能の整備</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P17</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　府内国際化協会等の連携に向けたセンター機能の整備</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「多文化共生機能の強化」に取組む関係機関職員やボランティア等が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情報</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交換や研修などへの参加を通じて、相互に交流・連携を行なう</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ため</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の</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拠点）</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32</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年度までに「大阪府多文化共生連携センター」</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（仮称）を開設</a:t>
              </a:r>
            </a:p>
          </p:txBody>
        </p:sp>
      </p:grpSp>
      <p:grpSp>
        <p:nvGrpSpPr>
          <p:cNvPr id="5" name="グループ化 4"/>
          <p:cNvGrpSpPr/>
          <p:nvPr/>
        </p:nvGrpSpPr>
        <p:grpSpPr>
          <a:xfrm>
            <a:off x="8597504" y="1920280"/>
            <a:ext cx="4140000" cy="4896544"/>
            <a:chOff x="8597504" y="1560240"/>
            <a:chExt cx="4140000" cy="4168679"/>
          </a:xfrm>
        </p:grpSpPr>
        <p:sp>
          <p:nvSpPr>
            <p:cNvPr id="12" name="角丸四角形 11"/>
            <p:cNvSpPr/>
            <p:nvPr/>
          </p:nvSpPr>
          <p:spPr>
            <a:xfrm>
              <a:off x="8597504" y="1560240"/>
              <a:ext cx="4140000" cy="4168679"/>
            </a:xfrm>
            <a:prstGeom prst="roundRect">
              <a:avLst>
                <a:gd name="adj" fmla="val 2032"/>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（３）既存事業の見直し</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（４）財政基盤の強化（収入の確保）</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8669496" y="1848272"/>
              <a:ext cx="3996000" cy="1367179"/>
            </a:xfrm>
            <a:prstGeom prst="roundRect">
              <a:avLst>
                <a:gd name="adj" fmla="val 2032"/>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①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大阪の国際化</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戦略アクションプログラム</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P18</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エセック</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経済商科大学院大学生研修支援</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財団存続に伴い、府への一元化を図る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年度から府に一元化</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③　大阪府</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堺留学生会館</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オリオン寮</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P19</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大学等への移管を軸に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あり方検討</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年度までに方向性を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確定</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8690431" y="3522299"/>
              <a:ext cx="3996000" cy="2084012"/>
            </a:xfrm>
            <a:prstGeom prst="roundRect">
              <a:avLst>
                <a:gd name="adj" fmla="val 2032"/>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財政基盤</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の強化を図ることにより</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「基本財産を維持」し、「スリムで専門性の高い組織体制を確立」します</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①　受益者負担の導入</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P19</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国際理解教育外国人サポーター謝金への受益者負担</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②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受託事業の適正化</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P19</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翻訳業務等受託時の事務経費の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加算</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③</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収入確保対策</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P20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　各種研修受託及び講師派遣、寄附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金・補助金等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の確保</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6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①～③の</a:t>
              </a:r>
              <a:r>
                <a:rPr lang="zh-TW" altLang="en-US" sz="1000" dirty="0" smtClean="0">
                  <a:latin typeface="Meiryo UI" panose="020B0604030504040204" pitchFamily="50" charset="-128"/>
                  <a:ea typeface="Meiryo UI" panose="020B0604030504040204" pitchFamily="50" charset="-128"/>
                  <a:cs typeface="Meiryo UI" panose="020B0604030504040204" pitchFamily="50" charset="-128"/>
                </a:rPr>
                <a:t>効果</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額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900</a:t>
              </a:r>
              <a:r>
                <a:rPr lang="zh-TW" altLang="en-US" sz="1000" dirty="0" smtClean="0">
                  <a:latin typeface="Meiryo UI" panose="020B0604030504040204" pitchFamily="50" charset="-128"/>
                  <a:ea typeface="Meiryo UI" panose="020B0604030504040204" pitchFamily="50" charset="-128"/>
                  <a:cs typeface="Meiryo UI" panose="020B0604030504040204" pitchFamily="50" charset="-128"/>
                </a:rPr>
                <a:t>万円</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8" name="テキスト ボックス 17"/>
          <p:cNvSpPr txBox="1"/>
          <p:nvPr/>
        </p:nvSpPr>
        <p:spPr>
          <a:xfrm>
            <a:off x="5626849" y="8122436"/>
            <a:ext cx="2837636" cy="228073"/>
          </a:xfrm>
          <a:prstGeom prst="rect">
            <a:avLst/>
          </a:prstGeom>
          <a:noFill/>
        </p:spPr>
        <p:txBody>
          <a:bodyPr wrap="none" rtlCol="0" anchor="ctr">
            <a:spAutoFit/>
          </a:bodyPr>
          <a:lstStyle/>
          <a:p>
            <a:pPr algn="ctr"/>
            <a:r>
              <a:rPr kumimoji="1"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サイクルによる効果検証を実施</a:t>
            </a:r>
            <a:endPar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304456" y="2008257"/>
            <a:ext cx="936104" cy="200055"/>
          </a:xfrm>
          <a:prstGeom prst="rect">
            <a:avLst/>
          </a:prstGeom>
          <a:noFill/>
        </p:spPr>
        <p:txBody>
          <a:bodyPr wrap="square" rtlCol="0">
            <a:spAutoFit/>
          </a:bodyPr>
          <a:lstStyle/>
          <a:p>
            <a:r>
              <a:rPr kumimoji="1"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（新規事業のみ）</a:t>
            </a:r>
            <a:endParaRPr kumimoji="1"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7552928" y="2008257"/>
            <a:ext cx="936104" cy="200055"/>
          </a:xfrm>
          <a:prstGeom prst="rect">
            <a:avLst/>
          </a:prstGeom>
          <a:noFill/>
        </p:spPr>
        <p:txBody>
          <a:bodyPr wrap="square" rtlCol="0">
            <a:spAutoFit/>
          </a:bodyPr>
          <a:lstStyle/>
          <a:p>
            <a:r>
              <a:rPr kumimoji="1"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（新規事業のみ）</a:t>
            </a:r>
            <a:endParaRPr kumimoji="1"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3146659" y="1612503"/>
            <a:ext cx="6813084" cy="307777"/>
          </a:xfrm>
          <a:prstGeom prst="rect">
            <a:avLst/>
          </a:prstGeom>
          <a:noFill/>
        </p:spPr>
        <p:txBody>
          <a:bodyPr wrap="none" rtlCol="0" anchor="ctr">
            <a:spAutoFit/>
          </a:bodyPr>
          <a:lstStyle/>
          <a:p>
            <a:pPr algn="ct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中期経営計画の計画期間である平成</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年度から平成</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年度までの５年間の取り組み</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1144216" y="651518"/>
            <a:ext cx="11161240" cy="49238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策定の背景</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来阪外客数の急増、外国人労働者の増加、災害時多言語支援ニーズの顕在化など、大阪の国際化施策をとりまく環境が大きく変化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国際化施策に係る今日的課題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対応し、「大阪都市魅力創造戦略</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」に掲げる目指すべき都市像「出会いが新しい価値を生む多様性都市」等にふさわしい環境整備の必要性</a:t>
            </a:r>
            <a:endParaRPr lang="ja-JP"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0" name="グループ化 29"/>
          <p:cNvGrpSpPr/>
          <p:nvPr/>
        </p:nvGrpSpPr>
        <p:grpSpPr>
          <a:xfrm>
            <a:off x="64510" y="7104854"/>
            <a:ext cx="12621919" cy="1296145"/>
            <a:chOff x="64511" y="6960839"/>
            <a:chExt cx="12621919" cy="1296145"/>
          </a:xfrm>
        </p:grpSpPr>
        <p:sp>
          <p:nvSpPr>
            <p:cNvPr id="19" name="角丸四角形 18"/>
            <p:cNvSpPr/>
            <p:nvPr/>
          </p:nvSpPr>
          <p:spPr>
            <a:xfrm>
              <a:off x="64511" y="6960839"/>
              <a:ext cx="12621919" cy="129614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ja-JP" altLang="en-US" sz="1050" b="1" dirty="0" smtClean="0">
                  <a:solidFill>
                    <a:schemeClr val="tx1"/>
                  </a:solidFill>
                </a:rPr>
                <a:t>平成</a:t>
              </a:r>
              <a:r>
                <a:rPr kumimoji="1" lang="en-US" altLang="ja-JP" sz="1050" b="1" dirty="0" smtClean="0">
                  <a:solidFill>
                    <a:schemeClr val="tx1"/>
                  </a:solidFill>
                </a:rPr>
                <a:t>35</a:t>
              </a:r>
              <a:r>
                <a:rPr kumimoji="1" lang="ja-JP" altLang="en-US" sz="1050" b="1" dirty="0" smtClean="0">
                  <a:solidFill>
                    <a:schemeClr val="tx1"/>
                  </a:solidFill>
                </a:rPr>
                <a:t>年</a:t>
              </a:r>
              <a:endParaRPr kumimoji="1" lang="en-US" altLang="ja-JP" sz="1050" b="1" dirty="0" smtClean="0">
                <a:solidFill>
                  <a:schemeClr val="tx1"/>
                </a:solidFill>
              </a:endParaRPr>
            </a:p>
            <a:p>
              <a:r>
                <a:rPr kumimoji="1" lang="ja-JP" altLang="en-US" sz="1050" b="1" dirty="0" smtClean="0">
                  <a:solidFill>
                    <a:schemeClr val="tx1"/>
                  </a:solidFill>
                </a:rPr>
                <a:t>度に目指</a:t>
              </a:r>
              <a:endParaRPr kumimoji="1" lang="en-US" altLang="ja-JP" sz="1050" b="1" dirty="0" smtClean="0">
                <a:solidFill>
                  <a:schemeClr val="tx1"/>
                </a:solidFill>
              </a:endParaRPr>
            </a:p>
            <a:p>
              <a:r>
                <a:rPr kumimoji="1" lang="ja-JP" altLang="en-US" sz="1050" b="1" dirty="0" smtClean="0">
                  <a:solidFill>
                    <a:schemeClr val="tx1"/>
                  </a:solidFill>
                </a:rPr>
                <a:t>す姿</a:t>
              </a:r>
              <a:endParaRPr kumimoji="1" lang="en-US" altLang="ja-JP" sz="1050" b="1" dirty="0" smtClean="0">
                <a:solidFill>
                  <a:schemeClr val="tx1"/>
                </a:solidFill>
              </a:endParaRPr>
            </a:p>
            <a:p>
              <a:r>
                <a:rPr lang="ja-JP" altLang="en-US" sz="800" b="1" dirty="0" smtClean="0">
                  <a:solidFill>
                    <a:schemeClr val="tx1"/>
                  </a:solidFill>
                </a:rPr>
                <a:t>（</a:t>
              </a:r>
              <a:r>
                <a:rPr lang="en-US" altLang="ja-JP" sz="800" b="1" dirty="0" smtClean="0">
                  <a:solidFill>
                    <a:schemeClr val="tx1"/>
                  </a:solidFill>
                </a:rPr>
                <a:t>P24</a:t>
              </a:r>
              <a:r>
                <a:rPr lang="ja-JP" altLang="en-US" sz="800" b="1" dirty="0" smtClean="0">
                  <a:solidFill>
                    <a:schemeClr val="tx1"/>
                  </a:solidFill>
                </a:rPr>
                <a:t>～</a:t>
              </a:r>
              <a:r>
                <a:rPr lang="en-US" altLang="ja-JP" sz="800" b="1" dirty="0" smtClean="0">
                  <a:solidFill>
                    <a:schemeClr val="tx1"/>
                  </a:solidFill>
                </a:rPr>
                <a:t>25</a:t>
              </a:r>
              <a:r>
                <a:rPr lang="ja-JP" altLang="en-US" sz="800" b="1" dirty="0" smtClean="0">
                  <a:solidFill>
                    <a:schemeClr val="tx1"/>
                  </a:solidFill>
                </a:rPr>
                <a:t>）</a:t>
              </a:r>
              <a:endParaRPr kumimoji="1" lang="ja-JP" altLang="en-US" sz="800" b="1" dirty="0">
                <a:solidFill>
                  <a:schemeClr val="tx1"/>
                </a:solidFill>
              </a:endParaRPr>
            </a:p>
          </p:txBody>
        </p:sp>
        <p:sp>
          <p:nvSpPr>
            <p:cNvPr id="15" name="角丸四角形 14"/>
            <p:cNvSpPr/>
            <p:nvPr/>
          </p:nvSpPr>
          <p:spPr>
            <a:xfrm>
              <a:off x="784177" y="7104856"/>
              <a:ext cx="3546832" cy="1080120"/>
            </a:xfrm>
            <a:prstGeom prst="roundRect">
              <a:avLst>
                <a:gd name="adj" fmla="val 6967"/>
              </a:avLst>
            </a:prstGeom>
            <a:ln>
              <a:solidFill>
                <a:srgbClr val="002060"/>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外国人相談窓口を常設する市町村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の増、多言語や「やさしい日本語」による情報提供、大規模災害に備えた取組みの推進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などを通じ</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Meiryo UI" panose="020B0604030504040204" pitchFamily="50" charset="-128"/>
                <a:buChar char="▶"/>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誰もが身近で簡単に多言語による行政情報へのアクセスが可能な大阪</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Meiryo UI" panose="020B0604030504040204" pitchFamily="50" charset="-128"/>
                <a:buChar cha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時に在住外国人の安全が確保されている大阪</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4735676" y="7104855"/>
              <a:ext cx="3635052" cy="987601"/>
            </a:xfrm>
            <a:prstGeom prst="roundRect">
              <a:avLst>
                <a:gd name="adj" fmla="val 7987"/>
              </a:avLst>
            </a:prstGeom>
            <a:ln>
              <a:solidFill>
                <a:srgbClr val="002060"/>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ボランティアリーダーの養成や府内国際化協会等の人材育成支援などを通じ</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Meiryo UI" panose="020B0604030504040204" pitchFamily="50" charset="-128"/>
                <a:buChar char="▶"/>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大阪の多文化共生拠点に向けた機能を発揮</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9137105" y="7104856"/>
              <a:ext cx="3168352" cy="987601"/>
            </a:xfrm>
            <a:prstGeom prst="roundRect">
              <a:avLst>
                <a:gd name="adj" fmla="val 6058"/>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Ins="36000" rtlCol="0" anchor="ct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収入の確保の取組を継続し、基本財産を維持しつつ、管理費（経常費用）の削減を実現し、</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spcBef>
                  <a:spcPts val="600"/>
                </a:spcBef>
                <a:buFont typeface="Meiryo UI" panose="020B0604030504040204" pitchFamily="50" charset="-128"/>
                <a:buChar char="▶"/>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財政基盤の強化</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0" name="ストライプ矢印 19"/>
          <p:cNvSpPr/>
          <p:nvPr/>
        </p:nvSpPr>
        <p:spPr>
          <a:xfrm rot="5400000">
            <a:off x="1910277" y="6105655"/>
            <a:ext cx="448469" cy="1693954"/>
          </a:xfrm>
          <a:prstGeom prst="stripedRightArrow">
            <a:avLst/>
          </a:prstGeom>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正方形/長方形 15"/>
          <p:cNvSpPr/>
          <p:nvPr/>
        </p:nvSpPr>
        <p:spPr>
          <a:xfrm>
            <a:off x="1000200" y="8905056"/>
            <a:ext cx="130612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49147" y="8936994"/>
            <a:ext cx="1275189" cy="400110"/>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年度以降の将来像（イメージ）</a:t>
            </a:r>
            <a:endParaRPr kumimoji="1" lang="ja-JP" altLang="en-US" sz="1000" dirty="0"/>
          </a:p>
        </p:txBody>
      </p:sp>
      <p:sp>
        <p:nvSpPr>
          <p:cNvPr id="31" name="ストライプ矢印 30"/>
          <p:cNvSpPr/>
          <p:nvPr/>
        </p:nvSpPr>
        <p:spPr>
          <a:xfrm rot="5400000">
            <a:off x="6250096" y="6105657"/>
            <a:ext cx="448471" cy="1693954"/>
          </a:xfrm>
          <a:prstGeom prst="stripedRightArrow">
            <a:avLst/>
          </a:prstGeom>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2" name="ストライプ矢印 31"/>
          <p:cNvSpPr/>
          <p:nvPr/>
        </p:nvSpPr>
        <p:spPr>
          <a:xfrm rot="5400000">
            <a:off x="10497043" y="6105658"/>
            <a:ext cx="448475" cy="1693954"/>
          </a:xfrm>
          <a:prstGeom prst="stripedRightArrow">
            <a:avLst/>
          </a:prstGeom>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3" name="二等辺三角形 32"/>
          <p:cNvSpPr/>
          <p:nvPr/>
        </p:nvSpPr>
        <p:spPr>
          <a:xfrm rot="10800000">
            <a:off x="3310363" y="8401000"/>
            <a:ext cx="6408712" cy="41522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54994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TotalTime>
  <Words>351</Words>
  <Application>Microsoft Office PowerPoint</Application>
  <PresentationFormat>A3 297x420 mm</PresentationFormat>
  <Paragraphs>89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池田　周</dc:creator>
  <cp:lastModifiedBy>HOSTNAME</cp:lastModifiedBy>
  <cp:revision>117</cp:revision>
  <cp:lastPrinted>2017-09-20T04:23:55Z</cp:lastPrinted>
  <dcterms:created xsi:type="dcterms:W3CDTF">2017-09-12T09:20:59Z</dcterms:created>
  <dcterms:modified xsi:type="dcterms:W3CDTF">2018-05-28T04:52:57Z</dcterms:modified>
</cp:coreProperties>
</file>