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900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25" autoAdjust="0"/>
  </p:normalViewPr>
  <p:slideViewPr>
    <p:cSldViewPr>
      <p:cViewPr>
        <p:scale>
          <a:sx n="50" d="100"/>
          <a:sy n="50" d="100"/>
        </p:scale>
        <p:origin x="-187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B3FD6-D301-4A16-80DE-29CC76BB271B}" type="datetimeFigureOut">
              <a:rPr kumimoji="1" lang="ja-JP" altLang="en-US" smtClean="0"/>
              <a:t>2016/11/7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4AFE0-5436-406C-B39B-E778971D00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208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9EABA-704E-4F2A-8AA5-8EBBA099D609}" type="datetimeFigureOut">
              <a:rPr kumimoji="1" lang="ja-JP" altLang="en-US" smtClean="0"/>
              <a:t>2016/11/7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BA429-2B9B-498E-9A64-851986B5B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36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A429-2B9B-498E-9A64-851986B5B2F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66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○ある研究では、指導者の発音が多少良くなかったとしても、それに代わる発音をしっかり聴くことができれば、子どもに影響を与えない、という結果が出ている。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DREAM</a:t>
            </a:r>
            <a:r>
              <a:rPr kumimoji="1" lang="ja-JP" altLang="en-US" dirty="0" smtClean="0"/>
              <a:t>の素材をしっかり「聴く」ということを大事にしていれば、問題ない。むしろ、先生が「英語を使ってみよう」という姿を子どもたちに見せることがとても大事。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（先生方に自信を持ってもらうため、間違いやすい（難しい）音の発音練習）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○授業中は、教室英語をもっと使うようにしましょう。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A429-2B9B-498E-9A64-851986B5B2F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231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○子どもたちの反応があまり良くない時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①言いたくなる、動いてみたくなるような工夫（飽きさせない工夫を参照）を。先生の言葉かけも大事。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②ねらいに応じた活動の設定。何でもかんでも発音すればいいというわけではない。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③特に高学年では、「考えながら聴く」「考えたことを表現する」ということが効果的。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○反応が良くない原因は１つではない。考えられる要因に対してしかけをすることが大事。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そもそも、英語に大事なのは「ノリ」ではない。大きな声を出せばいいというのではない。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発達段階に応じて、「考える」ということを大事にしてほしい。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A429-2B9B-498E-9A64-851986B5B2F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001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○ラウンドクイズは、そのラウンドで学んだことの振り返り。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「できた」「できなかった」に固執するのではない。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○大事なのは先生が、子どもの状況をつかんで、それに応じた言葉かけや軌道修正を行うこと（＝評価）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A429-2B9B-498E-9A64-851986B5B2F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950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A429-2B9B-498E-9A64-851986B5B2F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63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○前回の復習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6E3C-58C8-4B7D-836C-86BE99418B9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59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○言語習得は順番が大事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○「聴く」「見る（読む）」というインプットが重要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（子どもが「聴く」時間を大切にしていますか？）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A429-2B9B-498E-9A64-851986B5B2F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33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（学びのガイドライン</a:t>
            </a:r>
            <a:r>
              <a:rPr kumimoji="1" lang="en-US" altLang="ja-JP" dirty="0" smtClean="0"/>
              <a:t>p.50</a:t>
            </a:r>
            <a:r>
              <a:rPr kumimoji="1" lang="ja-JP" altLang="en-US" dirty="0" smtClean="0"/>
              <a:t>より）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○各ラウンドのねらいを確認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○ラウンド１はインプット、ラウンド２から４にかけてできるところから声に出したり、表情をつけたりする。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ラウンド５では「使う」ことを意識する。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A429-2B9B-498E-9A64-851986B5B2F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078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</a:t>
            </a:r>
            <a:r>
              <a:rPr kumimoji="1" lang="en-US" altLang="ja-JP" dirty="0" smtClean="0"/>
              <a:t>G2</a:t>
            </a:r>
            <a:r>
              <a:rPr kumimoji="1" lang="ja-JP" altLang="en-US" dirty="0" smtClean="0"/>
              <a:t>のストーリーのポイントは「あいさつ・紹介」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○「</a:t>
            </a:r>
            <a:r>
              <a:rPr kumimoji="1" lang="en-US" altLang="ja-JP" dirty="0" smtClean="0"/>
              <a:t>A Hot Day</a:t>
            </a:r>
            <a:r>
              <a:rPr kumimoji="1" lang="ja-JP" altLang="en-US" dirty="0" smtClean="0"/>
              <a:t>」では、ジムが父親を紹介し、あいさつするシーンが出てくる。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</a:t>
            </a:r>
            <a:r>
              <a:rPr kumimoji="1" lang="en-US" altLang="ja-JP" dirty="0" smtClean="0"/>
              <a:t>Action</a:t>
            </a:r>
            <a:r>
              <a:rPr kumimoji="1" lang="ja-JP" altLang="en-US" dirty="0" smtClean="0"/>
              <a:t>では、動作からイメージしやすいフレーズを２つ取り上げている。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A429-2B9B-498E-9A64-851986B5B2F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7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○「</a:t>
            </a:r>
            <a:r>
              <a:rPr kumimoji="1" lang="en-US" altLang="ja-JP" dirty="0" smtClean="0"/>
              <a:t>Origami</a:t>
            </a:r>
            <a:r>
              <a:rPr kumimoji="1" lang="ja-JP" altLang="en-US" dirty="0" smtClean="0"/>
              <a:t>」では、自己紹介をするシーンがある。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○こちらの</a:t>
            </a:r>
            <a:r>
              <a:rPr kumimoji="1" lang="en-US" altLang="ja-JP" dirty="0" smtClean="0"/>
              <a:t>Action</a:t>
            </a:r>
            <a:r>
              <a:rPr kumimoji="1" lang="ja-JP" altLang="en-US" dirty="0" smtClean="0"/>
              <a:t>も、動作しやすいフレーズを取り上げている。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A429-2B9B-498E-9A64-851986B5B2F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16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○「</a:t>
            </a:r>
            <a:r>
              <a:rPr kumimoji="1" lang="en-US" altLang="ja-JP" dirty="0" smtClean="0"/>
              <a:t>Mother Gooney</a:t>
            </a:r>
            <a:r>
              <a:rPr kumimoji="1" lang="en-US" altLang="ja-JP" baseline="0" dirty="0" smtClean="0"/>
              <a:t> Bird</a:t>
            </a:r>
            <a:r>
              <a:rPr kumimoji="1" lang="ja-JP" altLang="en-US" baseline="0" dirty="0" smtClean="0"/>
              <a:t>」は、早口で歌いにくい部分もあるので、はっきり歌うというより、体を動かしながら、楽しんで歌うことがポイント。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ja-JP" altLang="en-US" baseline="0" dirty="0" smtClean="0"/>
              <a:t>○「</a:t>
            </a:r>
            <a:r>
              <a:rPr kumimoji="1" lang="en-US" altLang="ja-JP" baseline="0" dirty="0" smtClean="0"/>
              <a:t>Jelly in a Bowl</a:t>
            </a:r>
            <a:r>
              <a:rPr kumimoji="1" lang="ja-JP" altLang="en-US" baseline="0" dirty="0" smtClean="0"/>
              <a:t>」の歌詞は特に意味はない。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　初頭音をはっきり</a:t>
            </a:r>
            <a:r>
              <a:rPr kumimoji="1" lang="ja-JP" altLang="en-US" baseline="0" dirty="0" err="1" smtClean="0"/>
              <a:t>めに</a:t>
            </a:r>
            <a:r>
              <a:rPr kumimoji="1" lang="ja-JP" altLang="en-US" baseline="0" dirty="0" smtClean="0"/>
              <a:t>歌い、子音を意識させることがポイント。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A429-2B9B-498E-9A64-851986B5B2F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964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</a:t>
            </a:r>
            <a:r>
              <a:rPr kumimoji="1" lang="en-US" altLang="ja-JP" dirty="0" smtClean="0"/>
              <a:t>Lesson</a:t>
            </a:r>
            <a:r>
              <a:rPr kumimoji="1" lang="ja-JP" altLang="en-US" dirty="0" smtClean="0"/>
              <a:t>１より１曲増えた。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○「小文字の歌」を途中まで視聴　⇒気付いたこと、印象に残ったことは？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</a:t>
            </a:r>
            <a:r>
              <a:rPr kumimoji="1" lang="en-US" altLang="ja-JP" dirty="0" smtClean="0"/>
              <a:t>Lesson</a:t>
            </a:r>
            <a:r>
              <a:rPr kumimoji="1" lang="ja-JP" altLang="en-US" dirty="0" smtClean="0"/>
              <a:t>２の発音練習は小文字。</a:t>
            </a:r>
            <a:r>
              <a:rPr kumimoji="1" lang="en-US" altLang="ja-JP" dirty="0" smtClean="0"/>
              <a:t>L1</a:t>
            </a:r>
            <a:r>
              <a:rPr kumimoji="1" lang="ja-JP" altLang="en-US" smtClean="0"/>
              <a:t>より小文字に触れる時間</a:t>
            </a:r>
            <a:r>
              <a:rPr kumimoji="1" lang="ja-JP" altLang="en-US" dirty="0" smtClean="0"/>
              <a:t>が多い。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○大文字と小文字の最大の違いは「高さ」。書けるようになることが目的ではなく、認識することが大事。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A429-2B9B-498E-9A64-851986B5B2F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54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○「飽きる」ことに対しては、次の４つの視点を生かす。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・ねらいを明確にする（毎回、同じ内容になっていないか？）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「１回目」は「聴く」活動である（どのラウンドでも、ストーリーの１回目は「視聴」となっている。２回目に一緒に発声したり、フレーズを使って言い合ったりするようになっている。２回目の活動の内容によって、１回目の視聴のポイントが変わるはず。すると、児童が目的をもって視聴することになり、集中が増す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・メリハリをつけることはもちろん、児童に「考えさせる」工夫をすることは有効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BA429-2B9B-498E-9A64-851986B5B2F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98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A9F-3468-44C2-AFB1-C8D5192203DC}" type="datetimeFigureOut">
              <a:rPr kumimoji="1" lang="ja-JP" altLang="en-US" smtClean="0"/>
              <a:t>2016/11/7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68A1-5710-4286-89A0-E0791B729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03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A9F-3468-44C2-AFB1-C8D5192203DC}" type="datetimeFigureOut">
              <a:rPr kumimoji="1" lang="ja-JP" altLang="en-US" smtClean="0"/>
              <a:t>2016/11/7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68A1-5710-4286-89A0-E0791B729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86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A9F-3468-44C2-AFB1-C8D5192203DC}" type="datetimeFigureOut">
              <a:rPr kumimoji="1" lang="ja-JP" altLang="en-US" smtClean="0"/>
              <a:t>2016/11/7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68A1-5710-4286-89A0-E0791B729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3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0099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4800" b="1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A9F-3468-44C2-AFB1-C8D5192203DC}" type="datetimeFigureOut">
              <a:rPr kumimoji="1" lang="ja-JP" altLang="en-US" smtClean="0"/>
              <a:t>2016/11/7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7D8868A1-5710-4286-89A0-E0791B729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169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A9F-3468-44C2-AFB1-C8D5192203DC}" type="datetimeFigureOut">
              <a:rPr kumimoji="1" lang="ja-JP" altLang="en-US" smtClean="0"/>
              <a:t>2016/11/7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68A1-5710-4286-89A0-E0791B729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14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A9F-3468-44C2-AFB1-C8D5192203DC}" type="datetimeFigureOut">
              <a:rPr kumimoji="1" lang="ja-JP" altLang="en-US" smtClean="0"/>
              <a:t>2016/11/7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68A1-5710-4286-89A0-E0791B729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07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A9F-3468-44C2-AFB1-C8D5192203DC}" type="datetimeFigureOut">
              <a:rPr kumimoji="1" lang="ja-JP" altLang="en-US" smtClean="0"/>
              <a:t>2016/11/7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68A1-5710-4286-89A0-E0791B729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90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A9F-3468-44C2-AFB1-C8D5192203DC}" type="datetimeFigureOut">
              <a:rPr kumimoji="1" lang="ja-JP" altLang="en-US" smtClean="0"/>
              <a:t>2016/11/7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68A1-5710-4286-89A0-E0791B729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29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A9F-3468-44C2-AFB1-C8D5192203DC}" type="datetimeFigureOut">
              <a:rPr kumimoji="1" lang="ja-JP" altLang="en-US" smtClean="0"/>
              <a:t>2016/11/7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68A1-5710-4286-89A0-E0791B729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59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A9F-3468-44C2-AFB1-C8D5192203DC}" type="datetimeFigureOut">
              <a:rPr kumimoji="1" lang="ja-JP" altLang="en-US" smtClean="0"/>
              <a:t>2016/11/7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68A1-5710-4286-89A0-E0791B729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0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A9F-3468-44C2-AFB1-C8D5192203DC}" type="datetimeFigureOut">
              <a:rPr kumimoji="1" lang="ja-JP" altLang="en-US" smtClean="0"/>
              <a:t>2016/11/7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868A1-5710-4286-89A0-E0791B729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58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FA9F-3468-44C2-AFB1-C8D5192203DC}" type="datetimeFigureOut">
              <a:rPr kumimoji="1" lang="ja-JP" altLang="en-US" smtClean="0"/>
              <a:t>2016/11/7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868A1-5710-4286-89A0-E0791B729B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04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8690" y="805993"/>
            <a:ext cx="7772400" cy="2331690"/>
          </a:xfrm>
        </p:spPr>
        <p:txBody>
          <a:bodyPr>
            <a:normAutofit/>
          </a:bodyPr>
          <a:lstStyle/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大阪府公立小学校英語学習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カ年プログラム「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活用支援研修（第２回）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11989" y="5301208"/>
            <a:ext cx="6400800" cy="1296144"/>
          </a:xfrm>
        </p:spPr>
        <p:txBody>
          <a:bodyPr>
            <a:normAutofit lnSpcReduction="10000"/>
          </a:bodyPr>
          <a:lstStyle/>
          <a:p>
            <a:r>
              <a:rPr lang="ja-JP" altLang="en-US" sz="3600" b="1" dirty="0" smtClean="0">
                <a:solidFill>
                  <a:schemeClr val="tx1"/>
                </a:solidFill>
                <a:effectLst/>
              </a:rPr>
              <a:t>大阪府教育庁　市町村教育室</a:t>
            </a:r>
            <a:endParaRPr lang="en-US" altLang="ja-JP" sz="3600" b="1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3600" b="1" dirty="0" smtClean="0">
                <a:solidFill>
                  <a:schemeClr val="tx1"/>
                </a:solidFill>
                <a:effectLst/>
              </a:rPr>
              <a:t>小中学校課　教務グループ</a:t>
            </a:r>
            <a:endParaRPr lang="ja-JP" altLang="en-US" sz="36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23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こんな時は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980728"/>
            <a:ext cx="8496944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Q. </a:t>
            </a:r>
            <a:r>
              <a:rPr kumimoji="1" lang="ja-JP" altLang="en-US" dirty="0" smtClean="0"/>
              <a:t>発音に自信がないのですが</a:t>
            </a:r>
            <a:r>
              <a:rPr kumimoji="1" lang="en-US" altLang="ja-JP" dirty="0" smtClean="0"/>
              <a:t>…</a:t>
            </a:r>
          </a:p>
          <a:p>
            <a:pPr marL="0" indent="0">
              <a:buNone/>
            </a:pPr>
            <a:r>
              <a:rPr lang="en-US" altLang="ja-JP" dirty="0"/>
              <a:t>Q</a:t>
            </a:r>
            <a:r>
              <a:rPr lang="en-US" altLang="ja-JP" dirty="0" smtClean="0"/>
              <a:t>.</a:t>
            </a:r>
            <a:r>
              <a:rPr lang="ja-JP" altLang="en-US" dirty="0"/>
              <a:t> </a:t>
            </a:r>
            <a:r>
              <a:rPr lang="ja-JP" altLang="en-US" dirty="0" smtClean="0"/>
              <a:t>子どもがカタカナ英語の発音になるのですが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2943" y="2499928"/>
            <a:ext cx="7937137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7800">
              <a:tabLst>
                <a:tab pos="3589338" algn="l"/>
              </a:tabLst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</a:t>
            </a:r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DREAM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を用いて「聴く」指導の充実</a:t>
            </a: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800">
              <a:tabLst>
                <a:tab pos="3589338" algn="l"/>
              </a:tabLst>
            </a:pP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＊先生は、英語を使ってみようとする「モデル」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8510" y="3964451"/>
            <a:ext cx="2275337" cy="523220"/>
          </a:xfrm>
          <a:prstGeom prst="rect">
            <a:avLst/>
          </a:prstGeom>
          <a:solidFill>
            <a:srgbClr val="0099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  k  q    x  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8999" y="4676230"/>
            <a:ext cx="2304847" cy="523220"/>
          </a:xfrm>
          <a:prstGeom prst="rect">
            <a:avLst/>
          </a:prstGeom>
          <a:solidFill>
            <a:srgbClr val="0099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  t  n  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4024" y="5380248"/>
            <a:ext cx="2289822" cy="523220"/>
          </a:xfrm>
          <a:prstGeom prst="rect">
            <a:avLst/>
          </a:prstGeom>
          <a:solidFill>
            <a:srgbClr val="0099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   v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07215" y="3969772"/>
            <a:ext cx="2047682" cy="523220"/>
          </a:xfrm>
          <a:prstGeom prst="rect">
            <a:avLst/>
          </a:prstGeom>
          <a:solidFill>
            <a:srgbClr val="0099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  z     s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15343" y="4676230"/>
            <a:ext cx="2047682" cy="523220"/>
          </a:xfrm>
          <a:prstGeom prst="rect">
            <a:avLst/>
          </a:prstGeom>
          <a:solidFill>
            <a:srgbClr val="0099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  m  p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15343" y="5380248"/>
            <a:ext cx="2047682" cy="523220"/>
          </a:xfrm>
          <a:prstGeom prst="rect">
            <a:avLst/>
          </a:prstGeom>
          <a:solidFill>
            <a:srgbClr val="0099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   r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67551" y="3964451"/>
            <a:ext cx="2536537" cy="523220"/>
          </a:xfrm>
          <a:prstGeom prst="rect">
            <a:avLst/>
          </a:prstGeom>
          <a:solidFill>
            <a:srgbClr val="F279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   o   u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6084168" y="4937840"/>
            <a:ext cx="2736304" cy="1608304"/>
          </a:xfrm>
          <a:prstGeom prst="wedgeRoundRectCallout">
            <a:avLst>
              <a:gd name="adj1" fmla="val -42773"/>
              <a:gd name="adj2" fmla="val -66577"/>
              <a:gd name="adj3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/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先生がもっと英語を使いましょう！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6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  <p:bldP spid="6" grpId="0" build="p" animBg="1"/>
      <p:bldP spid="7" grpId="0" build="p" animBg="1"/>
      <p:bldP spid="8" grpId="0" build="p" animBg="1"/>
      <p:bldP spid="9" grpId="0" uiExpand="1" build="p" animBg="1"/>
      <p:bldP spid="10" grpId="0" build="p" animBg="1"/>
      <p:bldP spid="11" grpId="0" build="p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こんな時は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1728192"/>
          </a:xfrm>
        </p:spPr>
        <p:txBody>
          <a:bodyPr>
            <a:normAutofit/>
          </a:bodyPr>
          <a:lstStyle/>
          <a:p>
            <a:pPr marL="531813" indent="-531813">
              <a:buNone/>
            </a:pPr>
            <a:r>
              <a:rPr kumimoji="1" lang="en-US" altLang="ja-JP" dirty="0" smtClean="0"/>
              <a:t>Q. </a:t>
            </a:r>
            <a:r>
              <a:rPr kumimoji="1" lang="ja-JP" altLang="en-US" dirty="0" smtClean="0"/>
              <a:t>高学年の子どもたちの「ノリ」がよくありません。</a:t>
            </a:r>
            <a:endParaRPr kumimoji="1" lang="en-US" altLang="ja-JP" dirty="0" smtClean="0"/>
          </a:p>
          <a:p>
            <a:pPr marL="531813" indent="-531813">
              <a:buNone/>
            </a:pPr>
            <a:r>
              <a:rPr lang="en-US" altLang="ja-JP" dirty="0"/>
              <a:t>Q</a:t>
            </a:r>
            <a:r>
              <a:rPr lang="en-US" altLang="ja-JP" dirty="0" smtClean="0"/>
              <a:t>. </a:t>
            </a:r>
            <a:r>
              <a:rPr lang="ja-JP" altLang="en-US" dirty="0" smtClean="0"/>
              <a:t>高学年の子どもたちの声をもっと出させたいのですが、どうすればいいでしょうか？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5696" y="3057894"/>
            <a:ext cx="5163193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7800">
              <a:tabLst>
                <a:tab pos="3589338" algn="l"/>
              </a:tabLst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＊やってみたくなる工夫</a:t>
            </a: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800">
              <a:tabLst>
                <a:tab pos="3589338" algn="l"/>
              </a:tabLst>
            </a:pP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＊「ねらい」に応じた活動</a:t>
            </a:r>
            <a:endParaRPr kumimoji="1"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800">
              <a:tabLst>
                <a:tab pos="3589338" algn="l"/>
              </a:tabLst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＊知的好奇心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79512" y="5055154"/>
            <a:ext cx="2293564" cy="137501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原因は一つでは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ない</a:t>
            </a:r>
            <a:endParaRPr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724502" y="5061372"/>
            <a:ext cx="2736304" cy="137501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英語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に「ノリ」は必要？</a:t>
            </a:r>
          </a:p>
          <a:p>
            <a:pPr algn="ctr"/>
            <a:endParaRPr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724128" y="5071882"/>
            <a:ext cx="3168352" cy="137501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「聴く」「考える」ということを大切に</a:t>
            </a:r>
          </a:p>
        </p:txBody>
      </p:sp>
    </p:spTree>
    <p:extLst>
      <p:ext uri="{BB962C8B-B14F-4D97-AF65-F5344CB8AC3E}">
        <p14:creationId xmlns:p14="http://schemas.microsoft.com/office/powerpoint/2010/main" val="117357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こんな時は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Q. </a:t>
            </a:r>
            <a:r>
              <a:rPr kumimoji="1" lang="ja-JP" altLang="en-US" dirty="0" smtClean="0"/>
              <a:t>ラウンドクイズはどのように使えばよいでしょうか？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9202" y="1981815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（学びのガイドライン 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p.26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より）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63028"/>
              </p:ext>
            </p:extLst>
          </p:nvPr>
        </p:nvGraphicFramePr>
        <p:xfrm>
          <a:off x="827584" y="2420888"/>
          <a:ext cx="7128792" cy="345638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76194"/>
                <a:gridCol w="3952598"/>
              </a:tblGrid>
              <a:tr h="7219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児童</a:t>
                      </a:r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担当教員</a:t>
                      </a:r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  <a:tr h="2734437">
                <a:tc>
                  <a:txBody>
                    <a:bodyPr/>
                    <a:lstStyle/>
                    <a:p>
                      <a:pPr marL="361950" indent="0">
                        <a:lnSpc>
                          <a:spcPct val="150000"/>
                        </a:lnSpc>
                      </a:pPr>
                      <a:r>
                        <a:rPr kumimoji="1" lang="en-US" altLang="ja-JP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(1)</a:t>
                      </a:r>
                      <a:r>
                        <a:rPr kumimoji="1" lang="ja-JP" altLang="en-US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自己認識</a:t>
                      </a:r>
                      <a:endParaRPr kumimoji="1" lang="en-US" altLang="ja-JP" sz="28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361950" indent="0">
                        <a:lnSpc>
                          <a:spcPct val="150000"/>
                        </a:lnSpc>
                      </a:pPr>
                      <a:r>
                        <a:rPr kumimoji="1" lang="en-US" altLang="ja-JP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(2)</a:t>
                      </a:r>
                      <a:r>
                        <a:rPr kumimoji="1" lang="ja-JP" altLang="en-US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自己分析</a:t>
                      </a:r>
                      <a:endParaRPr kumimoji="1" lang="en-US" altLang="ja-JP" sz="28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361950" indent="0">
                        <a:lnSpc>
                          <a:spcPct val="150000"/>
                        </a:lnSpc>
                      </a:pPr>
                      <a:r>
                        <a:rPr kumimoji="1" lang="en-US" altLang="ja-JP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(3)</a:t>
                      </a:r>
                      <a:r>
                        <a:rPr kumimoji="1" lang="ja-JP" altLang="en-US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反復</a:t>
                      </a:r>
                      <a:endParaRPr kumimoji="1" lang="en-US" altLang="ja-JP" sz="28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361950" indent="0">
                        <a:lnSpc>
                          <a:spcPct val="150000"/>
                        </a:lnSpc>
                      </a:pPr>
                      <a:r>
                        <a:rPr kumimoji="1" lang="en-US" altLang="ja-JP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(4)</a:t>
                      </a:r>
                      <a:r>
                        <a:rPr kumimoji="1" lang="ja-JP" altLang="en-US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段階</a:t>
                      </a:r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/>
                      <a:r>
                        <a:rPr kumimoji="1" lang="ja-JP" altLang="en-US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学びの状況の把握</a:t>
                      </a:r>
                      <a:endParaRPr kumimoji="1" lang="en-US" altLang="ja-JP" sz="28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⇒適切な言葉かけ</a:t>
                      </a:r>
                      <a:endParaRPr kumimoji="1" lang="en-US" altLang="ja-JP" sz="28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endParaRPr kumimoji="1" lang="en-US" altLang="ja-JP" sz="28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28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⇒軌道修正</a:t>
                      </a:r>
                      <a:endParaRPr kumimoji="1" lang="ja-JP" altLang="en-US" sz="28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四角形吹き出し 7"/>
          <p:cNvSpPr/>
          <p:nvPr/>
        </p:nvSpPr>
        <p:spPr>
          <a:xfrm>
            <a:off x="6676132" y="4424290"/>
            <a:ext cx="2304256" cy="1800200"/>
          </a:xfrm>
          <a:prstGeom prst="wedgeRectCallout">
            <a:avLst>
              <a:gd name="adj1" fmla="val -45464"/>
              <a:gd name="adj2" fmla="val -60107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・ほめる</a:t>
            </a:r>
            <a:endParaRPr lang="en-US" altLang="ja-JP" sz="28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・励ます</a:t>
            </a:r>
            <a:endParaRPr kumimoji="1" lang="en-US" altLang="ja-JP" sz="28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・道を示す</a:t>
            </a:r>
            <a:endParaRPr kumimoji="1" lang="ja-JP" altLang="en-US" sz="28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2915816" y="5418986"/>
            <a:ext cx="3256260" cy="1204603"/>
          </a:xfrm>
          <a:prstGeom prst="wedgeRectCallout">
            <a:avLst>
              <a:gd name="adj1" fmla="val 35391"/>
              <a:gd name="adj2" fmla="val -70577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・プラン</a:t>
            </a:r>
            <a:r>
              <a:rPr lang="ja-JP" altLang="en-US" sz="28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の修正</a:t>
            </a:r>
            <a:endParaRPr lang="en-US" altLang="ja-JP" sz="28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・回数の調整　等</a:t>
            </a:r>
            <a:endParaRPr kumimoji="1" lang="en-US" altLang="ja-JP" sz="28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59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43608" y="1556792"/>
            <a:ext cx="7653536" cy="38164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/>
              <a:t>「ねらい」を意識する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dirty="0" smtClean="0"/>
              <a:t>「聴く」を大切に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dirty="0" smtClean="0"/>
              <a:t>「考える」も大切に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dirty="0" smtClean="0"/>
              <a:t>先生は「やってみようとする」モデル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07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</a:t>
            </a:r>
            <a:r>
              <a:rPr kumimoji="1"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実施のポイント</a:t>
            </a:r>
            <a:endParaRPr kumimoji="1" lang="ja-JP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412776"/>
            <a:ext cx="8064896" cy="4896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sz="3600" dirty="0" smtClean="0"/>
              <a:t>「聴く」→「まねる」→「使ってみる」</a:t>
            </a:r>
            <a:endParaRPr kumimoji="1" lang="en-US" altLang="ja-JP" sz="3600" dirty="0" smtClean="0"/>
          </a:p>
          <a:p>
            <a:pPr marL="0" indent="0">
              <a:buNone/>
              <a:tabLst>
                <a:tab pos="1076325" algn="l"/>
              </a:tabLst>
            </a:pPr>
            <a:r>
              <a:rPr kumimoji="1" lang="en-US" altLang="ja-JP" sz="3600" dirty="0" smtClean="0"/>
              <a:t>	</a:t>
            </a:r>
            <a:r>
              <a:rPr lang="ja-JP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言語</a:t>
            </a:r>
            <a:r>
              <a:rPr lang="ja-JP" alt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の習得過程</a:t>
            </a:r>
            <a:endParaRPr lang="en-US" altLang="ja-JP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tabLst>
                <a:tab pos="1076325" algn="l"/>
              </a:tabLst>
            </a:pPr>
            <a:endParaRPr kumimoji="1" lang="en-US" altLang="ja-JP" sz="1400" dirty="0" smtClean="0"/>
          </a:p>
          <a:p>
            <a:pPr>
              <a:buFont typeface="Wingdings" panose="05000000000000000000" pitchFamily="2" charset="2"/>
              <a:buChar char="l"/>
              <a:tabLst>
                <a:tab pos="1076325" algn="l"/>
              </a:tabLst>
            </a:pPr>
            <a:r>
              <a:rPr lang="ja-JP" altLang="en-US" sz="3600" dirty="0"/>
              <a:t>先生</a:t>
            </a:r>
            <a:r>
              <a:rPr lang="ja-JP" altLang="en-US" sz="3600" dirty="0" smtClean="0"/>
              <a:t>はしゃべりすぎない、教えすぎない</a:t>
            </a:r>
            <a:endParaRPr lang="en-US" altLang="ja-JP" sz="3600" dirty="0" smtClean="0"/>
          </a:p>
          <a:p>
            <a:pPr marL="0" indent="0">
              <a:buNone/>
              <a:tabLst>
                <a:tab pos="1076325" algn="l"/>
              </a:tabLst>
            </a:pPr>
            <a:r>
              <a:rPr lang="en-US" altLang="ja-JP" sz="3600" dirty="0"/>
              <a:t>	</a:t>
            </a:r>
            <a:r>
              <a:rPr lang="ja-JP" alt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想像したり類推する時間が大切</a:t>
            </a:r>
            <a:endParaRPr lang="en-US" altLang="ja-JP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tabLst>
                <a:tab pos="1076325" algn="l"/>
              </a:tabLst>
            </a:pPr>
            <a:endParaRPr lang="en-US" altLang="ja-JP" sz="1400" dirty="0" smtClean="0"/>
          </a:p>
          <a:p>
            <a:pPr>
              <a:buFont typeface="Wingdings" panose="05000000000000000000" pitchFamily="2" charset="2"/>
              <a:buChar char="l"/>
              <a:tabLst>
                <a:tab pos="1076325" algn="l"/>
              </a:tabLst>
            </a:pPr>
            <a:r>
              <a:rPr kumimoji="1" lang="ja-JP" altLang="en-US" sz="3600" dirty="0" smtClean="0"/>
              <a:t>児童とコミュニケーションを楽しむ</a:t>
            </a:r>
            <a:endParaRPr kumimoji="1" lang="en-US" altLang="ja-JP" sz="3600" dirty="0" smtClean="0"/>
          </a:p>
          <a:p>
            <a:pPr marL="0" indent="0">
              <a:buNone/>
              <a:tabLst>
                <a:tab pos="1076325" algn="l"/>
              </a:tabLst>
            </a:pPr>
            <a:r>
              <a:rPr lang="en-US" altLang="ja-JP" sz="3600" dirty="0"/>
              <a:t>	</a:t>
            </a:r>
            <a:r>
              <a:rPr lang="ja-JP" alt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ほめる・認める言葉や表情</a:t>
            </a:r>
            <a:endParaRPr kumimoji="1" lang="ja-JP" alt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21729" y="634997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DREAM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実施のポイント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1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上カーブ矢印 13"/>
          <p:cNvSpPr/>
          <p:nvPr/>
        </p:nvSpPr>
        <p:spPr>
          <a:xfrm rot="16682201">
            <a:off x="2263590" y="2721267"/>
            <a:ext cx="5538204" cy="1977081"/>
          </a:xfrm>
          <a:prstGeom prst="curvedUpArrow">
            <a:avLst>
              <a:gd name="adj1" fmla="val 24864"/>
              <a:gd name="adj2" fmla="val 50000"/>
              <a:gd name="adj3" fmla="val 16654"/>
            </a:avLst>
          </a:prstGeom>
          <a:solidFill>
            <a:srgbClr val="FFFF0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effectLst/>
              </a:rPr>
              <a:t>言語習得の流れ</a:t>
            </a:r>
            <a:endParaRPr kumimoji="1" lang="ja-JP" altLang="en-US" dirty="0">
              <a:effectLst/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519491" y="1088892"/>
            <a:ext cx="3816424" cy="1259988"/>
          </a:xfrm>
          <a:prstGeom prst="wedgeRectCallout">
            <a:avLst>
              <a:gd name="adj1" fmla="val -351"/>
              <a:gd name="adj2" fmla="val 6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身</a:t>
            </a:r>
            <a:r>
              <a:rPr lang="ja-JP" altLang="en-US" sz="3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の周りの言葉を</a:t>
            </a:r>
            <a:endParaRPr lang="en-US" altLang="ja-JP" sz="3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聴いたり見たりする</a:t>
            </a:r>
            <a:endParaRPr kumimoji="1" lang="ja-JP" altLang="en-US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四角形吹き出し 4"/>
          <p:cNvSpPr/>
          <p:nvPr/>
        </p:nvSpPr>
        <p:spPr>
          <a:xfrm>
            <a:off x="4716016" y="1772816"/>
            <a:ext cx="3960440" cy="1260000"/>
          </a:xfrm>
          <a:prstGeom prst="wedgeRectCallout">
            <a:avLst>
              <a:gd name="adj1" fmla="val 368"/>
              <a:gd name="adj2" fmla="val 644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なんとなく意味が</a:t>
            </a:r>
            <a:endParaRPr kumimoji="1" lang="en-US" altLang="ja-JP" sz="3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わかるようになってくる</a:t>
            </a:r>
            <a:endParaRPr kumimoji="1" lang="ja-JP" altLang="en-US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四角形吹き出し 5"/>
          <p:cNvSpPr/>
          <p:nvPr/>
        </p:nvSpPr>
        <p:spPr>
          <a:xfrm>
            <a:off x="561912" y="2947795"/>
            <a:ext cx="3789558" cy="1260000"/>
          </a:xfrm>
          <a:prstGeom prst="wedgeRectCallout">
            <a:avLst>
              <a:gd name="adj1" fmla="val -351"/>
              <a:gd name="adj2" fmla="val 6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自分も使ってみたいと思うようになる</a:t>
            </a:r>
            <a:endParaRPr kumimoji="1" lang="ja-JP" altLang="en-US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4704755" y="3936241"/>
            <a:ext cx="3960440" cy="1260000"/>
          </a:xfrm>
          <a:prstGeom prst="wedgeRectCallout">
            <a:avLst>
              <a:gd name="adj1" fmla="val 394"/>
              <a:gd name="adj2" fmla="val 664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まねるなどして</a:t>
            </a:r>
            <a:endParaRPr kumimoji="1" lang="en-US" altLang="ja-JP" sz="32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何度も使ってみる</a:t>
            </a:r>
            <a:endParaRPr kumimoji="1" lang="ja-JP" altLang="en-US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561912" y="5077782"/>
            <a:ext cx="3789558" cy="1260000"/>
          </a:xfrm>
          <a:prstGeom prst="wedgeRectCallout">
            <a:avLst>
              <a:gd name="adj1" fmla="val -351"/>
              <a:gd name="adj2" fmla="val 6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使える言葉や表現のストックが増える</a:t>
            </a:r>
            <a:endParaRPr kumimoji="1" lang="ja-JP" altLang="en-US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環状矢印 14"/>
          <p:cNvSpPr/>
          <p:nvPr/>
        </p:nvSpPr>
        <p:spPr>
          <a:xfrm rot="2245880">
            <a:off x="3461349" y="1633884"/>
            <a:ext cx="1828582" cy="1429991"/>
          </a:xfrm>
          <a:prstGeom prst="circularArrow">
            <a:avLst>
              <a:gd name="adj1" fmla="val 14461"/>
              <a:gd name="adj2" fmla="val 1063837"/>
              <a:gd name="adj3" fmla="val 18916436"/>
              <a:gd name="adj4" fmla="val 11633637"/>
              <a:gd name="adj5" fmla="val 25000"/>
            </a:avLst>
          </a:prstGeom>
          <a:gradFill>
            <a:gsLst>
              <a:gs pos="0">
                <a:srgbClr val="FFFF65"/>
              </a:gs>
              <a:gs pos="50000">
                <a:srgbClr val="FFFF99"/>
              </a:gs>
              <a:gs pos="100000">
                <a:srgbClr val="FFFFD1"/>
              </a:gs>
            </a:gsLst>
            <a:lin ang="5400000" scaled="0"/>
          </a:gra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環状矢印 18"/>
          <p:cNvSpPr/>
          <p:nvPr/>
        </p:nvSpPr>
        <p:spPr>
          <a:xfrm rot="8409253">
            <a:off x="3503808" y="2212547"/>
            <a:ext cx="1766254" cy="1429991"/>
          </a:xfrm>
          <a:prstGeom prst="circularArrow">
            <a:avLst>
              <a:gd name="adj1" fmla="val 14461"/>
              <a:gd name="adj2" fmla="val 1063837"/>
              <a:gd name="adj3" fmla="val 18916436"/>
              <a:gd name="adj4" fmla="val 11633637"/>
              <a:gd name="adj5" fmla="val 25000"/>
            </a:avLst>
          </a:prstGeom>
          <a:gradFill>
            <a:gsLst>
              <a:gs pos="0">
                <a:srgbClr val="FFFF65"/>
              </a:gs>
              <a:gs pos="50000">
                <a:srgbClr val="FFFF99"/>
              </a:gs>
              <a:gs pos="100000">
                <a:srgbClr val="FFFFD1"/>
              </a:gs>
            </a:gsLst>
            <a:lin ang="5400000" scaled="0"/>
          </a:gra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環状矢印 19"/>
          <p:cNvSpPr/>
          <p:nvPr/>
        </p:nvSpPr>
        <p:spPr>
          <a:xfrm rot="2245880">
            <a:off x="3497662" y="3693469"/>
            <a:ext cx="1828582" cy="1429991"/>
          </a:xfrm>
          <a:prstGeom prst="circularArrow">
            <a:avLst>
              <a:gd name="adj1" fmla="val 14461"/>
              <a:gd name="adj2" fmla="val 1063837"/>
              <a:gd name="adj3" fmla="val 18916436"/>
              <a:gd name="adj4" fmla="val 11633637"/>
              <a:gd name="adj5" fmla="val 25000"/>
            </a:avLst>
          </a:prstGeom>
          <a:gradFill>
            <a:gsLst>
              <a:gs pos="0">
                <a:srgbClr val="FFFF65"/>
              </a:gs>
              <a:gs pos="50000">
                <a:srgbClr val="FFFF99"/>
              </a:gs>
              <a:gs pos="100000">
                <a:srgbClr val="FFFFD1"/>
              </a:gs>
            </a:gsLst>
            <a:lin ang="5400000" scaled="0"/>
          </a:gra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環状矢印 20"/>
          <p:cNvSpPr/>
          <p:nvPr/>
        </p:nvSpPr>
        <p:spPr>
          <a:xfrm rot="8409253">
            <a:off x="3421623" y="4411925"/>
            <a:ext cx="1828582" cy="1429991"/>
          </a:xfrm>
          <a:prstGeom prst="circularArrow">
            <a:avLst>
              <a:gd name="adj1" fmla="val 14461"/>
              <a:gd name="adj2" fmla="val 1063837"/>
              <a:gd name="adj3" fmla="val 18916436"/>
              <a:gd name="adj4" fmla="val 11633637"/>
              <a:gd name="adj5" fmla="val 25000"/>
            </a:avLst>
          </a:prstGeom>
          <a:gradFill>
            <a:gsLst>
              <a:gs pos="0">
                <a:srgbClr val="FFFF65"/>
              </a:gs>
              <a:gs pos="50000">
                <a:srgbClr val="FFFF99"/>
              </a:gs>
              <a:gs pos="100000">
                <a:srgbClr val="FFFFD1"/>
              </a:gs>
            </a:gsLst>
            <a:lin ang="5400000" scaled="0"/>
          </a:gra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31632" y="633424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DREAM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実施のポイント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2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各ラウンドのねらい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412776"/>
            <a:ext cx="8013576" cy="43819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ja-JP" dirty="0" smtClean="0"/>
              <a:t>ROUND 1	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英語にふれてみよう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dirty="0" smtClean="0"/>
              <a:t>ROUND 2	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英語をよく見て聞いて楽しもう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ja-JP" dirty="0" smtClean="0"/>
              <a:t>ROUND </a:t>
            </a:r>
            <a:r>
              <a:rPr kumimoji="1" lang="ja-JP" altLang="en-US" dirty="0" smtClean="0"/>
              <a:t>３</a:t>
            </a:r>
            <a:r>
              <a:rPr kumimoji="1" lang="en-US" altLang="ja-JP" dirty="0" smtClean="0"/>
              <a:t>	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声を出すことにチャレンジ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dirty="0" smtClean="0"/>
              <a:t>ROUND </a:t>
            </a:r>
            <a:r>
              <a:rPr lang="ja-JP" altLang="en-US" dirty="0" smtClean="0"/>
              <a:t>４</a:t>
            </a:r>
            <a:r>
              <a:rPr lang="en-US" altLang="ja-JP" dirty="0" smtClean="0"/>
              <a:t>	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声に出してしゃべってみよう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ja-JP" dirty="0" smtClean="0"/>
              <a:t>ROUND </a:t>
            </a:r>
            <a:r>
              <a:rPr kumimoji="1" lang="ja-JP" altLang="en-US" dirty="0" smtClean="0"/>
              <a:t>５</a:t>
            </a:r>
            <a:r>
              <a:rPr kumimoji="1" lang="en-US" altLang="ja-JP" dirty="0" smtClean="0"/>
              <a:t>	</a:t>
            </a:r>
            <a:r>
              <a:rPr kumimoji="1"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どんどん使ってみよう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31632" y="634997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DREAM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実施のポイント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9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Hot Day”</a:t>
            </a:r>
          </a:p>
          <a:p>
            <a:pPr marL="530225" indent="0">
              <a:buNone/>
            </a:pPr>
            <a:endParaRPr lang="en-US" altLang="ja-JP" sz="1000" dirty="0" smtClean="0"/>
          </a:p>
          <a:p>
            <a:pPr marL="530225" indent="0">
              <a:buNone/>
            </a:pPr>
            <a:r>
              <a:rPr lang="en-US" altLang="ja-JP" dirty="0" smtClean="0"/>
              <a:t>Hello.  / Thanks.</a:t>
            </a:r>
          </a:p>
          <a:p>
            <a:pPr marL="530225" indent="0">
              <a:buNone/>
            </a:pPr>
            <a:endParaRPr kumimoji="1" lang="en-US" altLang="ja-JP" sz="2000" dirty="0"/>
          </a:p>
          <a:p>
            <a:pPr marL="530225" indent="0">
              <a:buNone/>
            </a:pPr>
            <a:r>
              <a:rPr lang="en-US" altLang="ja-JP" dirty="0" smtClean="0"/>
              <a:t>This is my dad.</a:t>
            </a:r>
          </a:p>
          <a:p>
            <a:pPr marL="530225" indent="0">
              <a:buNone/>
            </a:pPr>
            <a:r>
              <a:rPr kumimoji="1" lang="en-US" altLang="ja-JP" dirty="0" smtClean="0"/>
              <a:t>Nice to meet you.</a:t>
            </a:r>
          </a:p>
          <a:p>
            <a:pPr marL="530225" indent="0">
              <a:buNone/>
            </a:pPr>
            <a:endParaRPr lang="en-US" altLang="ja-JP" sz="2000" dirty="0"/>
          </a:p>
          <a:p>
            <a:pPr marL="530225" indent="0">
              <a:buNone/>
            </a:pPr>
            <a:r>
              <a:rPr lang="en-US" altLang="ja-JP" dirty="0" smtClean="0"/>
              <a:t>Wash your hands.</a:t>
            </a:r>
          </a:p>
          <a:p>
            <a:pPr marL="530225" indent="0">
              <a:buNone/>
            </a:pPr>
            <a:r>
              <a:rPr lang="en-US" altLang="ja-JP" dirty="0" smtClean="0"/>
              <a:t>Give me some ice cubes, please.</a:t>
            </a:r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75656" y="980728"/>
            <a:ext cx="6768752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あいさつ・紹介（家族・自分）</a:t>
            </a:r>
            <a:endParaRPr kumimoji="1"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11945" r="11690" b="13572"/>
          <a:stretch/>
        </p:blipFill>
        <p:spPr bwMode="auto">
          <a:xfrm>
            <a:off x="5148064" y="2492896"/>
            <a:ext cx="3515724" cy="194421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825546" y="634997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Grade1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Lesson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ポイント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2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“Origami”</a:t>
            </a:r>
          </a:p>
          <a:p>
            <a:pPr marL="530225" indent="0">
              <a:buNone/>
            </a:pPr>
            <a:endParaRPr lang="en-US" altLang="ja-JP" sz="1400" dirty="0" smtClean="0"/>
          </a:p>
          <a:p>
            <a:pPr marL="530225" indent="0">
              <a:buNone/>
            </a:pPr>
            <a:r>
              <a:rPr lang="en-US" altLang="ja-JP" dirty="0" smtClean="0"/>
              <a:t>My name’s Mina.</a:t>
            </a:r>
          </a:p>
          <a:p>
            <a:pPr marL="530225" indent="0">
              <a:buNone/>
            </a:pPr>
            <a:r>
              <a:rPr lang="en-US" altLang="ja-JP" dirty="0" smtClean="0"/>
              <a:t>I’m from Japan.</a:t>
            </a:r>
          </a:p>
          <a:p>
            <a:pPr marL="530225" indent="0">
              <a:buNone/>
            </a:pPr>
            <a:r>
              <a:rPr lang="en-US" altLang="ja-JP" dirty="0" smtClean="0"/>
              <a:t>I have a brother and a sister.</a:t>
            </a:r>
          </a:p>
          <a:p>
            <a:pPr marL="530225" indent="0">
              <a:buNone/>
            </a:pPr>
            <a:endParaRPr kumimoji="1" lang="en-US" altLang="ja-JP" sz="2000" dirty="0"/>
          </a:p>
          <a:p>
            <a:pPr marL="530225" indent="0">
              <a:buNone/>
            </a:pPr>
            <a:r>
              <a:rPr lang="en-US" altLang="ja-JP" dirty="0" smtClean="0"/>
              <a:t>Fold the paper.</a:t>
            </a:r>
          </a:p>
          <a:p>
            <a:pPr marL="530225" indent="0">
              <a:buNone/>
            </a:pPr>
            <a:r>
              <a:rPr lang="en-US" altLang="ja-JP" dirty="0" smtClean="0"/>
              <a:t>Turn the paper.</a:t>
            </a:r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75656" y="980728"/>
            <a:ext cx="6768752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あいさつ・紹介（家族・自分）</a:t>
            </a:r>
            <a:endParaRPr kumimoji="1"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2" t="13828" r="26530" b="16118"/>
          <a:stretch/>
        </p:blipFill>
        <p:spPr bwMode="auto">
          <a:xfrm>
            <a:off x="5364088" y="1916832"/>
            <a:ext cx="2223780" cy="17194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t="13701" r="23269" b="13933"/>
          <a:stretch/>
        </p:blipFill>
        <p:spPr bwMode="auto">
          <a:xfrm>
            <a:off x="5364088" y="4509120"/>
            <a:ext cx="2223780" cy="16285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825546" y="634997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Grade1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Lesson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ポイント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93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5297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“Mother Gooney Bird”</a:t>
            </a:r>
          </a:p>
          <a:p>
            <a:pPr marL="361950" indent="0">
              <a:buNone/>
            </a:pPr>
            <a:r>
              <a:rPr lang="ja-JP" altLang="en-US" dirty="0"/>
              <a:t>☛</a:t>
            </a:r>
            <a:r>
              <a:rPr lang="ja-JP" altLang="en-US" dirty="0" smtClean="0"/>
              <a:t>体を動かしながら</a:t>
            </a:r>
            <a:endParaRPr lang="en-US" altLang="ja-JP" dirty="0" smtClean="0"/>
          </a:p>
          <a:p>
            <a:pPr marL="1079500"/>
            <a:r>
              <a:rPr lang="en-US" altLang="ja-JP" dirty="0" smtClean="0"/>
              <a:t>One, two, three, …</a:t>
            </a:r>
          </a:p>
          <a:p>
            <a:pPr marL="1079500"/>
            <a:r>
              <a:rPr lang="en-US" altLang="ja-JP" dirty="0" smtClean="0"/>
              <a:t>right / left</a:t>
            </a:r>
          </a:p>
          <a:p>
            <a:pPr marL="1079500"/>
            <a:r>
              <a:rPr lang="en-US" altLang="ja-JP" dirty="0" smtClean="0"/>
              <a:t>wing / leg</a:t>
            </a:r>
          </a:p>
          <a:p>
            <a:pPr marL="736600" indent="0">
              <a:buNone/>
            </a:pPr>
            <a:endParaRPr lang="en-US" altLang="ja-JP" sz="1600" dirty="0" smtClean="0"/>
          </a:p>
          <a:p>
            <a:pPr marL="0" indent="0">
              <a:buNone/>
            </a:pPr>
            <a:r>
              <a:rPr kumimoji="1"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“Jelly in a Bowl”</a:t>
            </a:r>
          </a:p>
          <a:p>
            <a:pPr marL="361950" indent="0">
              <a:buNone/>
            </a:pPr>
            <a:r>
              <a:rPr kumimoji="1" lang="ja-JP" altLang="en-US" dirty="0" smtClean="0"/>
              <a:t>☛初頭音</a:t>
            </a:r>
            <a:endParaRPr kumimoji="1" lang="en-US" altLang="ja-JP" dirty="0" smtClean="0"/>
          </a:p>
          <a:p>
            <a:pPr marL="990600" indent="0">
              <a:buNone/>
            </a:pPr>
            <a:r>
              <a:rPr kumimoji="1" lang="en-US" altLang="ja-JP" dirty="0" smtClean="0"/>
              <a:t>j  b  w  /  p  /  s  c  f  w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t="10819" r="19915" b="14042"/>
          <a:stretch/>
        </p:blipFill>
        <p:spPr bwMode="auto">
          <a:xfrm>
            <a:off x="5825546" y="3801806"/>
            <a:ext cx="2702342" cy="16794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10017" r="12768" b="12039"/>
          <a:stretch/>
        </p:blipFill>
        <p:spPr bwMode="auto">
          <a:xfrm>
            <a:off x="6047809" y="1601780"/>
            <a:ext cx="2867842" cy="1656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825546" y="634997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Grade1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Lesson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ポイント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20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ALPHABET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69979"/>
          </a:xfrm>
        </p:spPr>
        <p:txBody>
          <a:bodyPr/>
          <a:lstStyle/>
          <a:p>
            <a:r>
              <a:rPr kumimoji="1"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 Song</a:t>
            </a:r>
          </a:p>
          <a:p>
            <a:pPr marL="0" indent="0">
              <a:buNone/>
            </a:pPr>
            <a:endParaRPr kumimoji="1" lang="en-US" altLang="ja-JP" sz="1200" dirty="0" smtClean="0"/>
          </a:p>
          <a:p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 Z </a:t>
            </a:r>
            <a:r>
              <a:rPr lang="en-US" altLang="ja-JP" sz="3600" dirty="0" smtClean="0"/>
              <a:t> /  </a:t>
            </a:r>
            <a:r>
              <a:rPr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to A</a:t>
            </a:r>
          </a:p>
          <a:p>
            <a:pPr marL="0" indent="0">
              <a:buNone/>
            </a:pPr>
            <a:endParaRPr lang="en-US" altLang="ja-JP" sz="1200" dirty="0" smtClean="0"/>
          </a:p>
          <a:p>
            <a:r>
              <a:rPr kumimoji="1" lang="en-US" altLang="ja-JP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Small Letter Song</a:t>
            </a:r>
          </a:p>
          <a:p>
            <a:pPr marL="804863" indent="0">
              <a:buNone/>
            </a:pPr>
            <a:r>
              <a:rPr lang="ja-JP" altLang="en-US" dirty="0" smtClean="0"/>
              <a:t>＊小文字の高さを意識</a:t>
            </a:r>
            <a:endParaRPr kumimoji="1"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12165" r="13748" b="12409"/>
          <a:stretch/>
        </p:blipFill>
        <p:spPr bwMode="auto">
          <a:xfrm>
            <a:off x="1224551" y="4251366"/>
            <a:ext cx="3474895" cy="205657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4" t="10020" r="12154" b="11914"/>
          <a:stretch/>
        </p:blipFill>
        <p:spPr bwMode="auto">
          <a:xfrm>
            <a:off x="4860032" y="4251366"/>
            <a:ext cx="3528392" cy="205657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825546" y="634997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Grade1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Lesson</a:t>
            </a:r>
            <a:r>
              <a:rPr lang="ja-JP" altLang="en-US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kumimoji="1" lang="ja-JP" altLang="en-US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ポイント</a:t>
            </a:r>
            <a:endParaRPr kumimoji="1" lang="ja-JP" altLang="en-US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63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こんな時は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1152128"/>
          </a:xfrm>
        </p:spPr>
        <p:txBody>
          <a:bodyPr/>
          <a:lstStyle/>
          <a:p>
            <a:pPr marL="531813" indent="-531813">
              <a:buNone/>
            </a:pPr>
            <a:r>
              <a:rPr kumimoji="1" lang="en-US" altLang="ja-JP" dirty="0" smtClean="0"/>
              <a:t>Q. </a:t>
            </a:r>
            <a:r>
              <a:rPr kumimoji="1" lang="ja-JP" altLang="en-US" dirty="0" smtClean="0"/>
              <a:t>子どもたちが飽きてきているようですが、どうしたらよいでしょうか？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1327" y="2206328"/>
            <a:ext cx="7520290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7800">
              <a:tabLst>
                <a:tab pos="3589338" algn="l"/>
              </a:tabLst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＊ねらいの確認</a:t>
            </a:r>
            <a:r>
              <a:rPr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＊「１回目」を大切に</a:t>
            </a:r>
            <a:endParaRPr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7800">
              <a:tabLst>
                <a:tab pos="3589338" algn="l"/>
              </a:tabLst>
            </a:pP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＊さまざまな工夫</a:t>
            </a:r>
            <a:r>
              <a:rPr kumimoji="1" lang="en-US" altLang="ja-JP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＊先生が飽きない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110" y="3564209"/>
            <a:ext cx="81683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【STORY】</a:t>
            </a:r>
          </a:p>
          <a:p>
            <a:pPr>
              <a:tabLst>
                <a:tab pos="531813" algn="l"/>
                <a:tab pos="1350963" algn="l"/>
                <a:tab pos="4216400" algn="l"/>
              </a:tabLst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（聴く）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・フォーカスして聴かせる</a:t>
            </a:r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</a:p>
          <a:p>
            <a:pPr>
              <a:tabLst>
                <a:tab pos="1350963" algn="l"/>
                <a:tab pos="4216400" algn="l"/>
              </a:tabLst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・「なぜ」を考えさせる</a:t>
            </a:r>
            <a:endParaRPr kumimoji="1"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350963" algn="l"/>
                <a:tab pos="5022850" algn="l"/>
              </a:tabLst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（言う）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・スピードや音量の変化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・パート分担</a:t>
            </a:r>
            <a:endParaRPr kumimoji="1"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350963" algn="l"/>
                <a:tab pos="5022850" algn="l"/>
              </a:tabLst>
            </a:pP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・ジェスチャーを入れる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・声や表情をつける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531813" algn="l"/>
                <a:tab pos="4216400" algn="l"/>
              </a:tabLst>
            </a:pPr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【ALPHABET】</a:t>
            </a:r>
          </a:p>
          <a:p>
            <a:pPr marL="273050">
              <a:tabLst>
                <a:tab pos="531813" algn="l"/>
                <a:tab pos="4216400" algn="l"/>
              </a:tabLst>
            </a:pP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・ジェスチャーを入れる　　　　　　　　　　　　　　　　　等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5868144" y="3717032"/>
            <a:ext cx="3096344" cy="936104"/>
          </a:xfrm>
          <a:prstGeom prst="wedgeRoundRectCallout">
            <a:avLst>
              <a:gd name="adj1" fmla="val -60634"/>
              <a:gd name="adj2" fmla="val 114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・登場人物の名前、行動</a:t>
            </a:r>
            <a:endParaRPr kumimoji="1" lang="en-US" altLang="ja-JP" sz="20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・想像もあり</a:t>
            </a:r>
            <a:endParaRPr kumimoji="1" lang="ja-JP" alt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058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1060</Words>
  <Application>Microsoft Office PowerPoint</Application>
  <PresentationFormat>画面に合わせる (4:3)</PresentationFormat>
  <Paragraphs>195</Paragraphs>
  <Slides>13</Slides>
  <Notes>13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大阪府公立小学校英語学習 6カ年プログラム「DREAM」 活用支援研修（第２回）</vt:lpstr>
      <vt:lpstr>DREAM　実施のポイント</vt:lpstr>
      <vt:lpstr>言語習得の流れ</vt:lpstr>
      <vt:lpstr>各ラウンドのねらい</vt:lpstr>
      <vt:lpstr>STORY</vt:lpstr>
      <vt:lpstr>STORY</vt:lpstr>
      <vt:lpstr>SONG</vt:lpstr>
      <vt:lpstr>ALPHABET</vt:lpstr>
      <vt:lpstr>こんな時は…</vt:lpstr>
      <vt:lpstr>こんな時は…</vt:lpstr>
      <vt:lpstr>こんな時は…</vt:lpstr>
      <vt:lpstr>こんな時は…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大阪府公立小学校英語学習 6カ年プログラム「DREAM」 活用支援研修（第２回）</dc:title>
  <dc:creator>HOSTNAME</dc:creator>
  <cp:lastModifiedBy>HOSTNAME</cp:lastModifiedBy>
  <cp:revision>32</cp:revision>
  <cp:lastPrinted>2016-08-24T09:43:18Z</cp:lastPrinted>
  <dcterms:created xsi:type="dcterms:W3CDTF">2016-08-23T09:52:55Z</dcterms:created>
  <dcterms:modified xsi:type="dcterms:W3CDTF">2016-11-07T07:03:28Z</dcterms:modified>
</cp:coreProperties>
</file>