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80" r:id="rId3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7" autoAdjust="0"/>
    <p:restoredTop sz="94604" autoAdjust="0"/>
  </p:normalViewPr>
  <p:slideViewPr>
    <p:cSldViewPr>
      <p:cViewPr>
        <p:scale>
          <a:sx n="72" d="100"/>
          <a:sy n="72" d="100"/>
        </p:scale>
        <p:origin x="-134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141BB-DDAC-49EB-83EE-86318DB06272}" type="datetimeFigureOut">
              <a:rPr lang="ja-JP" altLang="en-US"/>
              <a:pPr>
                <a:defRPr/>
              </a:pPr>
              <a:t>2017/2/20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D0A75-B5AC-4B44-A9E6-5C468718ED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595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26E8-C73A-412F-BEF7-389FE39EC4B7}" type="datetimeFigureOut">
              <a:rPr lang="ja-JP" altLang="en-US"/>
              <a:pPr>
                <a:defRPr/>
              </a:pPr>
              <a:t>2017/2/20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BA9B7-A8C5-455A-9417-8018CE8960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723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F8EF2-3D0F-40A3-A8F8-01C7BFE36A79}" type="datetimeFigureOut">
              <a:rPr lang="ja-JP" altLang="en-US"/>
              <a:pPr>
                <a:defRPr/>
              </a:pPr>
              <a:t>2017/2/20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E8509-0D8F-4AFC-8F09-571DF9DEEF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3011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3957F-7473-4BF7-A524-45DFC386330F}" type="datetimeFigureOut">
              <a:rPr lang="ja-JP" altLang="en-US"/>
              <a:pPr>
                <a:defRPr/>
              </a:pPr>
              <a:t>2017/2/20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0DCBF-9C28-4B95-8AAC-A3FF3DF71C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583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2A1C8-4683-48AD-8A68-94EDF88F24E2}" type="datetimeFigureOut">
              <a:rPr lang="ja-JP" altLang="en-US"/>
              <a:pPr>
                <a:defRPr/>
              </a:pPr>
              <a:t>2017/2/20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DB042-77C0-476D-98E1-6360DE2FC9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201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24BAC-FF2A-4B93-8D43-A5ED873B10DE}" type="datetimeFigureOut">
              <a:rPr lang="ja-JP" altLang="en-US"/>
              <a:pPr>
                <a:defRPr/>
              </a:pPr>
              <a:t>2017/2/20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EE7E-C446-46D2-A85E-FB50BC46B6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818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A4925-8BC3-42C4-B529-8950C76D73B3}" type="datetimeFigureOut">
              <a:rPr lang="ja-JP" altLang="en-US"/>
              <a:pPr>
                <a:defRPr/>
              </a:pPr>
              <a:t>2017/2/20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7FA98-62F8-44B6-BADB-B86E4803436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273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373AD-D20B-4F37-A633-AE00A2C0DADE}" type="datetimeFigureOut">
              <a:rPr lang="ja-JP" altLang="en-US"/>
              <a:pPr>
                <a:defRPr/>
              </a:pPr>
              <a:t>2017/2/20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0600F-89AC-4E21-AE12-2F59CCF5C11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18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9591C-07E5-4123-878E-07FEAAFD9107}" type="datetimeFigureOut">
              <a:rPr lang="ja-JP" altLang="en-US"/>
              <a:pPr>
                <a:defRPr/>
              </a:pPr>
              <a:t>2017/2/20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EF2A0-89B8-43D0-92BF-BE323AD38D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991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DFAF6-7A2F-4F13-A460-82C0FAF2D6AD}" type="datetimeFigureOut">
              <a:rPr lang="ja-JP" altLang="en-US"/>
              <a:pPr>
                <a:defRPr/>
              </a:pPr>
              <a:t>2017/2/20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3C2DD-D373-4529-BC42-53726378F1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680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247D5-9EEE-43CE-B111-83143CDC9519}" type="datetimeFigureOut">
              <a:rPr lang="ja-JP" altLang="en-US"/>
              <a:pPr>
                <a:defRPr/>
              </a:pPr>
              <a:t>2017/2/20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23185-F718-4E79-A4A5-6A8A294A15A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673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FE1AF88-CEAC-4E96-A9D1-1925FD5836A8}" type="datetimeFigureOut">
              <a:rPr lang="ja-JP" altLang="en-US"/>
              <a:pPr>
                <a:defRPr/>
              </a:pPr>
              <a:t>2017/2/20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F02226C-96EF-427A-A5AE-4D92E28848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二等辺三角形 15"/>
          <p:cNvSpPr/>
          <p:nvPr/>
        </p:nvSpPr>
        <p:spPr>
          <a:xfrm rot="10800000">
            <a:off x="2016123" y="5833539"/>
            <a:ext cx="5111750" cy="25975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478282" y="6155734"/>
            <a:ext cx="8187433" cy="433388"/>
          </a:xfrm>
          <a:prstGeom prst="roundRect">
            <a:avLst>
              <a:gd name="adj" fmla="val 11292"/>
            </a:avLst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今回の協議会で確認された方向性に沿って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、各部会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において具体的な</a:t>
            </a: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取組みの内容を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検討</a:t>
            </a:r>
            <a:endParaRPr lang="ja-JP" altLang="en-US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2989968"/>
              </p:ext>
            </p:extLst>
          </p:nvPr>
        </p:nvGraphicFramePr>
        <p:xfrm>
          <a:off x="307472" y="692696"/>
          <a:ext cx="8496622" cy="5040560"/>
        </p:xfrm>
        <a:graphic>
          <a:graphicData uri="http://schemas.openxmlformats.org/drawingml/2006/table">
            <a:tbl>
              <a:tblPr firstRow="1">
                <a:tableStyleId>{3B4B98B0-60AC-42C2-AFA5-B58CD77FA1E5}</a:tableStyleId>
              </a:tblPr>
              <a:tblGrid>
                <a:gridCol w="8496622"/>
              </a:tblGrid>
              <a:tr h="165618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u="none" dirty="0" smtClean="0">
                          <a:latin typeface="+mn-ea"/>
                          <a:ea typeface="+mn-ea"/>
                        </a:rPr>
                        <a:t>〔</a:t>
                      </a:r>
                      <a:r>
                        <a:rPr kumimoji="1" lang="ja-JP" altLang="en-US" sz="1800" u="none" dirty="0" smtClean="0">
                          <a:latin typeface="+mn-ea"/>
                          <a:ea typeface="+mn-ea"/>
                        </a:rPr>
                        <a:t>１</a:t>
                      </a:r>
                      <a:r>
                        <a:rPr kumimoji="1" lang="en-US" altLang="ja-JP" sz="1800" u="none" dirty="0" smtClean="0">
                          <a:latin typeface="+mn-ea"/>
                          <a:ea typeface="+mn-ea"/>
                        </a:rPr>
                        <a:t>〕</a:t>
                      </a:r>
                      <a:r>
                        <a:rPr kumimoji="1" lang="ja-JP" altLang="en-US" sz="1800" dirty="0" smtClean="0">
                          <a:latin typeface="+mn-ea"/>
                          <a:ea typeface="+mn-ea"/>
                        </a:rPr>
                        <a:t>ＥＶ・ＦＣＶの普及拡大</a:t>
                      </a:r>
                      <a:endParaRPr kumimoji="1" lang="en-US" altLang="ja-JP" sz="18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400" b="0" dirty="0" smtClean="0">
                          <a:latin typeface="+mn-ea"/>
                          <a:ea typeface="+mn-ea"/>
                        </a:rPr>
                        <a:t>ＥＶ・ＦＣＶ 　①ＥＶ・ＦＣＶ優先ゾーンの拡充（公共施設、民間施設等）</a:t>
                      </a:r>
                      <a:endParaRPr kumimoji="1" lang="en-US" altLang="ja-JP" sz="1400" b="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400" b="0" dirty="0" smtClean="0">
                          <a:latin typeface="+mn-ea"/>
                          <a:ea typeface="+mn-ea"/>
                        </a:rPr>
                        <a:t>　　　　 　　　②環境イベントや展示会等への出展を通じたＰＲ</a:t>
                      </a:r>
                      <a:endParaRPr kumimoji="1" lang="en-US" altLang="ja-JP" sz="1400" b="0" dirty="0" smtClean="0">
                        <a:latin typeface="+mn-ea"/>
                        <a:ea typeface="+mn-ea"/>
                      </a:endParaRPr>
                    </a:p>
                    <a:p>
                      <a:pPr marL="0">
                        <a:lnSpc>
                          <a:spcPts val="2000"/>
                        </a:lnSpc>
                      </a:pPr>
                      <a:r>
                        <a:rPr kumimoji="1" lang="ja-JP" altLang="en-US" sz="1400" b="0" dirty="0" smtClean="0">
                          <a:latin typeface="+mn-ea"/>
                          <a:ea typeface="+mn-ea"/>
                        </a:rPr>
                        <a:t>Ｅ</a:t>
                      </a:r>
                      <a:r>
                        <a:rPr kumimoji="1" lang="en-US" altLang="ja-JP" sz="1400" b="0" dirty="0" smtClean="0">
                          <a:latin typeface="+mn-ea"/>
                          <a:ea typeface="+mn-ea"/>
                        </a:rPr>
                        <a:t>V</a:t>
                      </a:r>
                      <a:r>
                        <a:rPr kumimoji="1" lang="en-US" altLang="ja-JP" sz="1400" b="0" baseline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400" b="0" dirty="0" smtClean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400" b="0" dirty="0" smtClean="0">
                          <a:latin typeface="+mn-ea"/>
                          <a:ea typeface="+mn-ea"/>
                        </a:rPr>
                        <a:t>　　　　</a:t>
                      </a:r>
                      <a:r>
                        <a:rPr kumimoji="1" lang="ja-JP" altLang="en-US" sz="1400" b="0" baseline="0" dirty="0" smtClean="0">
                          <a:latin typeface="+mn-ea"/>
                          <a:ea typeface="+mn-ea"/>
                        </a:rPr>
                        <a:t> ①</a:t>
                      </a:r>
                      <a:r>
                        <a:rPr kumimoji="1" lang="ja-JP" altLang="en-US" sz="1400" b="0" dirty="0" smtClean="0">
                          <a:latin typeface="+mn-ea"/>
                          <a:ea typeface="+mn-ea"/>
                        </a:rPr>
                        <a:t>ＥＶの特徴である給電機能を広くＰＲ（日産</a:t>
                      </a:r>
                      <a:r>
                        <a:rPr kumimoji="1" lang="en-US" altLang="ja-JP" sz="1400" b="0" dirty="0" smtClean="0">
                          <a:latin typeface="+mn-ea"/>
                          <a:ea typeface="+mn-ea"/>
                        </a:rPr>
                        <a:t>e-NV200</a:t>
                      </a:r>
                      <a:r>
                        <a:rPr kumimoji="1" lang="ja-JP" altLang="en-US" sz="1400" b="0" dirty="0" smtClean="0">
                          <a:latin typeface="+mn-ea"/>
                          <a:ea typeface="+mn-ea"/>
                        </a:rPr>
                        <a:t>による幅広い活用事例の創出・発信）　</a:t>
                      </a:r>
                      <a:endParaRPr kumimoji="1" lang="en-US" altLang="ja-JP" sz="1400" b="0" dirty="0" smtClean="0">
                        <a:latin typeface="+mn-ea"/>
                        <a:ea typeface="+mn-ea"/>
                      </a:endParaRPr>
                    </a:p>
                    <a:p>
                      <a:pPr marL="0">
                        <a:lnSpc>
                          <a:spcPts val="2000"/>
                        </a:lnSpc>
                      </a:pPr>
                      <a:r>
                        <a:rPr kumimoji="1" lang="en-US" altLang="ja-JP" sz="1400" b="0" dirty="0" smtClean="0">
                          <a:latin typeface="+mn-ea"/>
                          <a:ea typeface="+mn-ea"/>
                        </a:rPr>
                        <a:t>FC</a:t>
                      </a:r>
                      <a:r>
                        <a:rPr kumimoji="1" lang="en-US" altLang="ja-JP" sz="1400" b="0" baseline="0" dirty="0" smtClean="0">
                          <a:latin typeface="+mn-ea"/>
                          <a:ea typeface="+mn-ea"/>
                        </a:rPr>
                        <a:t>V        </a:t>
                      </a:r>
                      <a:r>
                        <a:rPr kumimoji="1" lang="ja-JP" altLang="en-US" sz="1400" b="0" dirty="0" smtClean="0">
                          <a:latin typeface="+mn-ea"/>
                          <a:ea typeface="+mn-ea"/>
                        </a:rPr>
                        <a:t>  ①水素ステーション・ＦＣＶ研修会（消防、警察職員を対象）の開催による、事故発生時等の対処方法</a:t>
                      </a:r>
                      <a:endParaRPr kumimoji="1" lang="en-US" altLang="ja-JP" sz="1400" b="0" dirty="0" smtClean="0">
                        <a:latin typeface="+mn-ea"/>
                        <a:ea typeface="+mn-ea"/>
                      </a:endParaRPr>
                    </a:p>
                  </a:txBody>
                  <a:tcPr marL="91445" marR="91445"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8232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b="1" dirty="0" smtClean="0"/>
                        <a:t>〔</a:t>
                      </a:r>
                      <a:r>
                        <a:rPr kumimoji="1" lang="ja-JP" altLang="en-US" sz="1800" b="1" dirty="0" smtClean="0"/>
                        <a:t>２</a:t>
                      </a:r>
                      <a:r>
                        <a:rPr kumimoji="1" lang="en-US" altLang="ja-JP" sz="1800" b="1" dirty="0" smtClean="0"/>
                        <a:t>〕</a:t>
                      </a:r>
                      <a:r>
                        <a:rPr kumimoji="1" lang="ja-JP" altLang="en-US" sz="1800" b="1" dirty="0" smtClean="0"/>
                        <a:t>インフラの拡充</a:t>
                      </a:r>
                      <a:endParaRPr kumimoji="1" lang="en-US" altLang="ja-JP" sz="1800" b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baseline="0" dirty="0" smtClean="0">
                          <a:latin typeface="+mn-ea"/>
                          <a:ea typeface="+mn-ea"/>
                        </a:rPr>
                        <a:t>ＥＶ・ＦＣＶ　①府内ものづくり企業に対する技術開発支援（ＥＶ・ＦＣＶ関連部品等の開発に対する資金支援）</a:t>
                      </a:r>
                      <a:endParaRPr kumimoji="1" lang="ja-JP" altLang="en-US" sz="1400" b="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400" b="0" dirty="0" smtClean="0">
                          <a:latin typeface="+mn-ea"/>
                          <a:ea typeface="+mn-ea"/>
                        </a:rPr>
                        <a:t>ＥＶ　　　　</a:t>
                      </a:r>
                      <a:r>
                        <a:rPr kumimoji="1" lang="ja-JP" altLang="en-US" sz="1400" b="0" baseline="0" dirty="0" smtClean="0">
                          <a:latin typeface="+mn-ea"/>
                          <a:ea typeface="+mn-ea"/>
                        </a:rPr>
                        <a:t>  ①</a:t>
                      </a:r>
                      <a:r>
                        <a:rPr kumimoji="1" lang="ja-JP" altLang="en-US" sz="1400" b="0" dirty="0" smtClean="0">
                          <a:latin typeface="+mn-ea"/>
                          <a:ea typeface="+mn-ea"/>
                        </a:rPr>
                        <a:t>ＥＶ充電インフラビジョンの成案の策定及び、ビジョンに基づく整備促進</a:t>
                      </a:r>
                      <a:endParaRPr kumimoji="1" lang="en-US" altLang="ja-JP" sz="1400" b="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400" b="0" baseline="0" dirty="0" smtClean="0">
                          <a:latin typeface="+mn-ea"/>
                          <a:ea typeface="+mn-ea"/>
                        </a:rPr>
                        <a:t>               ②</a:t>
                      </a:r>
                      <a:r>
                        <a:rPr kumimoji="1" lang="ja-JP" altLang="en-US" sz="1400" b="0" dirty="0" smtClean="0">
                          <a:latin typeface="+mn-ea"/>
                          <a:ea typeface="+mn-ea"/>
                        </a:rPr>
                        <a:t>共同住宅や事業所での充電インフラ整備促進（国補助制度の説明等）</a:t>
                      </a:r>
                      <a:endParaRPr kumimoji="1" lang="en-US" altLang="ja-JP" sz="1400" b="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400" b="0" baseline="0" dirty="0" smtClean="0">
                          <a:latin typeface="+mn-ea"/>
                          <a:ea typeface="+mn-ea"/>
                        </a:rPr>
                        <a:t>ＦＣＶ　　 </a:t>
                      </a:r>
                      <a:r>
                        <a:rPr kumimoji="1" lang="en-US" altLang="ja-JP" sz="1400" b="0" baseline="0" dirty="0" smtClean="0">
                          <a:latin typeface="+mn-ea"/>
                          <a:ea typeface="+mn-ea"/>
                        </a:rPr>
                        <a:t>   </a:t>
                      </a:r>
                      <a:r>
                        <a:rPr kumimoji="1" lang="ja-JP" altLang="en-US" sz="1400" b="0" baseline="0" dirty="0" smtClean="0">
                          <a:latin typeface="+mn-ea"/>
                          <a:ea typeface="+mn-ea"/>
                        </a:rPr>
                        <a:t>①水素ステーション整備計画（改訂後）に基づく、整備促進</a:t>
                      </a:r>
                      <a:endParaRPr kumimoji="1" lang="en-US" altLang="ja-JP" sz="1400" b="0" baseline="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400" b="0" baseline="0" dirty="0" smtClean="0">
                          <a:latin typeface="+mn-ea"/>
                          <a:ea typeface="+mn-ea"/>
                        </a:rPr>
                        <a:t>               </a:t>
                      </a:r>
                      <a:r>
                        <a:rPr kumimoji="1" lang="ja-JP" altLang="en-US" sz="1400" b="0" baseline="0" dirty="0" smtClean="0">
                          <a:latin typeface="+mn-ea"/>
                          <a:ea typeface="+mn-ea"/>
                        </a:rPr>
                        <a:t>②水素ステーション整備促進のための、用地情報の収集・提供</a:t>
                      </a:r>
                      <a:endParaRPr kumimoji="1" lang="en-US" altLang="ja-JP" sz="1400" b="0" baseline="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400" b="0" baseline="0" smtClean="0">
                          <a:latin typeface="+mn-ea"/>
                          <a:ea typeface="+mn-ea"/>
                        </a:rPr>
                        <a:t>               ③水素</a:t>
                      </a:r>
                      <a:r>
                        <a:rPr kumimoji="1" lang="ja-JP" altLang="en-US" sz="1400" b="0" baseline="0" dirty="0" smtClean="0">
                          <a:latin typeface="+mn-ea"/>
                          <a:ea typeface="+mn-ea"/>
                        </a:rPr>
                        <a:t>関連産業参入促進事業の実施（ステーション見学会、新技術ニーズ説明会 など）</a:t>
                      </a:r>
                      <a:r>
                        <a:rPr kumimoji="1" lang="en-US" altLang="ja-JP" sz="1300" b="0" baseline="0" dirty="0" smtClean="0"/>
                        <a:t>   </a:t>
                      </a:r>
                      <a:endParaRPr kumimoji="1" lang="ja-JP" altLang="en-US" sz="1300" b="0" dirty="0"/>
                    </a:p>
                  </a:txBody>
                  <a:tcPr marL="91445" marR="91445"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en-US" altLang="ja-JP" sz="1800" b="1" dirty="0" smtClean="0"/>
                        <a:t>〔</a:t>
                      </a:r>
                      <a:r>
                        <a:rPr kumimoji="1" lang="ja-JP" altLang="en-US" sz="1800" b="1" dirty="0" smtClean="0"/>
                        <a:t>３</a:t>
                      </a:r>
                      <a:r>
                        <a:rPr kumimoji="1" lang="en-US" altLang="ja-JP" sz="1800" b="1" dirty="0" smtClean="0"/>
                        <a:t>〕</a:t>
                      </a:r>
                      <a:r>
                        <a:rPr kumimoji="1" lang="ja-JP" altLang="en-US" sz="1800" b="1" dirty="0" smtClean="0"/>
                        <a:t>社会環境の醸成</a:t>
                      </a:r>
                      <a:endParaRPr kumimoji="1" lang="en-US" altLang="ja-JP" sz="1800" b="1" dirty="0" smtClean="0"/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400" b="0" dirty="0" smtClean="0"/>
                        <a:t>ＦＣＶ　　　 ①</a:t>
                      </a:r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水素の取扱いに係る安全対策など、社会受容性の向上に向けた情報発信</a:t>
                      </a:r>
                      <a:endParaRPr kumimoji="1" lang="en-US" altLang="ja-JP" sz="1400" dirty="0" smtClean="0">
                        <a:latin typeface="+mn-ea"/>
                        <a:ea typeface="+mn-ea"/>
                      </a:endParaRPr>
                    </a:p>
                    <a:p>
                      <a:pPr>
                        <a:lnSpc>
                          <a:spcPts val="2000"/>
                        </a:lnSpc>
                      </a:pPr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　            ②燃料電池工作コンクール等の実施</a:t>
                      </a:r>
                      <a:endParaRPr kumimoji="1" lang="en-US" altLang="ja-JP" sz="1400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2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dirty="0" smtClean="0">
                          <a:latin typeface="+mn-ea"/>
                          <a:ea typeface="+mn-ea"/>
                        </a:rPr>
                        <a:t>　            ③</a:t>
                      </a:r>
                      <a:r>
                        <a:rPr kumimoji="1" lang="ja-JP" altLang="en-US" sz="1400" b="0" dirty="0" smtClean="0">
                          <a:latin typeface="+mn-ea"/>
                          <a:ea typeface="+mn-ea"/>
                        </a:rPr>
                        <a:t>水素ステーション・ＦＣＶ研修会（消防、警察職員を対象）の開催による、事故発生時等の対処方法</a:t>
                      </a:r>
                      <a:endParaRPr kumimoji="1" lang="en-US" altLang="ja-JP" sz="1400" b="0" dirty="0" smtClean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dirty="0" smtClean="0">
                          <a:latin typeface="+mn-ea"/>
                          <a:ea typeface="+mn-ea"/>
                        </a:rPr>
                        <a:t>                                                                                                                                          </a:t>
                      </a:r>
                      <a:r>
                        <a:rPr kumimoji="1" lang="ja-JP" altLang="en-US" sz="1400" b="0" dirty="0" smtClean="0">
                          <a:latin typeface="+mn-ea"/>
                          <a:ea typeface="+mn-ea"/>
                        </a:rPr>
                        <a:t>      </a:t>
                      </a:r>
                      <a:r>
                        <a:rPr kumimoji="1" lang="ja-JP" altLang="en-US" sz="1100" b="0" dirty="0" smtClean="0">
                          <a:latin typeface="+mn-ea"/>
                          <a:ea typeface="+mn-ea"/>
                        </a:rPr>
                        <a:t>（再掲）</a:t>
                      </a:r>
                      <a:endParaRPr kumimoji="1" lang="en-US" altLang="ja-JP" sz="1100" dirty="0" smtClean="0">
                        <a:latin typeface="+mn-ea"/>
                        <a:ea typeface="+mn-ea"/>
                      </a:endParaRPr>
                    </a:p>
                  </a:txBody>
                  <a:tcPr marL="91445" marR="91445" marT="45728" marB="457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額縁 1"/>
          <p:cNvSpPr/>
          <p:nvPr/>
        </p:nvSpPr>
        <p:spPr>
          <a:xfrm>
            <a:off x="323528" y="116632"/>
            <a:ext cx="8496944" cy="504056"/>
          </a:xfrm>
          <a:prstGeom prst="bevel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 smtClean="0"/>
              <a:t>平成２９年度の活動について（案）</a:t>
            </a:r>
            <a:endParaRPr kumimoji="1" lang="ja-JP" altLang="en-US" b="1" dirty="0"/>
          </a:p>
        </p:txBody>
      </p:sp>
      <p:sp>
        <p:nvSpPr>
          <p:cNvPr id="6" name="テキスト ボックス 8"/>
          <p:cNvSpPr txBox="1">
            <a:spLocks noChangeArrowheads="1"/>
          </p:cNvSpPr>
          <p:nvPr/>
        </p:nvSpPr>
        <p:spPr bwMode="auto">
          <a:xfrm>
            <a:off x="7925817" y="54397"/>
            <a:ext cx="1182687" cy="4222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lIns="65306" tIns="72000" rIns="65306" bIns="720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800" b="1" dirty="0" smtClean="0"/>
              <a:t>資料　７</a:t>
            </a:r>
            <a:endParaRPr lang="ja-JP" altLang="en-US" sz="1800" b="1" dirty="0"/>
          </a:p>
        </p:txBody>
      </p:sp>
      <p:sp>
        <p:nvSpPr>
          <p:cNvPr id="7" name="テキスト ボックス 1"/>
          <p:cNvSpPr txBox="1"/>
          <p:nvPr/>
        </p:nvSpPr>
        <p:spPr>
          <a:xfrm>
            <a:off x="5147653" y="548680"/>
            <a:ext cx="39604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 algn="r"/>
            <a:r>
              <a:rPr lang="zh-TW" altLang="en-US" sz="1400" dirty="0"/>
              <a:t>平成</a:t>
            </a:r>
            <a:r>
              <a:rPr lang="zh-TW" altLang="en-US" sz="1400" dirty="0" smtClean="0"/>
              <a:t>２</a:t>
            </a:r>
            <a:r>
              <a:rPr lang="ja-JP" altLang="en-US" sz="1400" dirty="0" smtClean="0"/>
              <a:t>８</a:t>
            </a:r>
            <a:r>
              <a:rPr lang="zh-TW" altLang="en-US" sz="1400" dirty="0" smtClean="0"/>
              <a:t>年度</a:t>
            </a:r>
            <a:r>
              <a:rPr lang="zh-TW" altLang="en-US" sz="1400" dirty="0"/>
              <a:t>大阪次世代自動車普及推進協議会</a:t>
            </a:r>
          </a:p>
          <a:p>
            <a:pPr algn="r"/>
            <a:r>
              <a:rPr lang="zh-TW" altLang="en-US" sz="1400" dirty="0"/>
              <a:t>（平成</a:t>
            </a:r>
            <a:r>
              <a:rPr lang="zh-TW" altLang="en-US" sz="1400" dirty="0" smtClean="0"/>
              <a:t>２</a:t>
            </a:r>
            <a:r>
              <a:rPr lang="ja-JP" altLang="en-US" sz="1400" dirty="0" smtClean="0"/>
              <a:t>９</a:t>
            </a:r>
            <a:r>
              <a:rPr lang="zh-TW" altLang="en-US" sz="1400" dirty="0" smtClean="0"/>
              <a:t>年</a:t>
            </a:r>
            <a:r>
              <a:rPr lang="ja-JP" altLang="en-US" sz="1400" dirty="0" smtClean="0"/>
              <a:t>２</a:t>
            </a:r>
            <a:r>
              <a:rPr lang="zh-TW" altLang="en-US" sz="1400" dirty="0" smtClean="0"/>
              <a:t>月</a:t>
            </a:r>
            <a:r>
              <a:rPr lang="zh-TW" altLang="en-US" sz="1400" dirty="0"/>
              <a:t>２０日）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24957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1690" y="-30354"/>
            <a:ext cx="9145690" cy="498541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txBody>
          <a:bodyPr wrap="square" lIns="100751" tIns="63980" rIns="100751" bIns="63980" rtlCol="0" anchor="ctr">
            <a:spAutoFit/>
          </a:bodyPr>
          <a:lstStyle/>
          <a:p>
            <a:pPr algn="ctr"/>
            <a:r>
              <a:rPr kumimoji="0" lang="ja-JP" altLang="en-US" sz="2400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平成２９年度　</a:t>
            </a:r>
            <a:r>
              <a:rPr kumimoji="0" lang="ja-JP" altLang="en-US" sz="2400" kern="0" dirty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開催</a:t>
            </a:r>
            <a:r>
              <a:rPr kumimoji="0" lang="ja-JP" altLang="en-US" sz="2400" kern="0" dirty="0" smtClean="0">
                <a:solidFill>
                  <a:prstClr val="white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スケジュール（案）</a:t>
            </a:r>
            <a:endParaRPr kumimoji="0" lang="ja-JP" altLang="en-US" sz="2400" kern="0" dirty="0">
              <a:solidFill>
                <a:prstClr val="white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659381"/>
              </p:ext>
            </p:extLst>
          </p:nvPr>
        </p:nvGraphicFramePr>
        <p:xfrm>
          <a:off x="278019" y="821703"/>
          <a:ext cx="8326410" cy="538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5094"/>
                <a:gridCol w="555094"/>
                <a:gridCol w="555094"/>
                <a:gridCol w="555094"/>
                <a:gridCol w="555094"/>
                <a:gridCol w="555094"/>
                <a:gridCol w="555094"/>
                <a:gridCol w="555094"/>
                <a:gridCol w="555094"/>
                <a:gridCol w="555094"/>
                <a:gridCol w="555094"/>
                <a:gridCol w="555094"/>
                <a:gridCol w="555094"/>
                <a:gridCol w="555094"/>
                <a:gridCol w="555094"/>
              </a:tblGrid>
              <a:tr h="460868">
                <a:tc gridSpan="1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l"/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30</a:t>
                      </a:r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53767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u="none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1600" b="0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endParaRPr kumimoji="1" lang="ja-JP" altLang="en-US" sz="1600" b="0" baseline="30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３</a:t>
                      </a:r>
                      <a:endParaRPr kumimoji="1" lang="ja-JP" altLang="en-US" sz="1600" b="0" i="0" u="none" strike="noStrike" kern="1200" cap="none" spc="0" normalizeH="0" baseline="30000" noProof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４</a:t>
                      </a:r>
                      <a:endParaRPr kumimoji="1" lang="ja-JP" altLang="en-US" sz="1600" b="0" baseline="300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</a:t>
                      </a:r>
                      <a:endParaRPr kumimoji="1" lang="ja-JP" altLang="en-US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６</a:t>
                      </a:r>
                      <a:endParaRPr kumimoji="1" lang="ja-JP" altLang="en-US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７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８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９</a:t>
                      </a:r>
                      <a:endParaRPr kumimoji="1" lang="ja-JP" altLang="en-US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１</a:t>
                      </a:r>
                      <a:endParaRPr kumimoji="1" lang="ja-JP" altLang="en-US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２</a:t>
                      </a:r>
                      <a:endParaRPr kumimoji="1" lang="ja-JP" altLang="en-US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0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endParaRPr kumimoji="1" lang="ja-JP" altLang="en-US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b="0" u="none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５</a:t>
                      </a:r>
                      <a:endParaRPr kumimoji="1" lang="ja-JP" altLang="en-US" b="0" u="none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43861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◆</a:t>
                      </a:r>
                      <a:endParaRPr kumimoji="1" lang="en-US" altLang="ja-JP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  <a:p>
                      <a:endParaRPr kumimoji="1" lang="ja-JP" alt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★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/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endParaRPr kumimoji="1" lang="en-US" altLang="ja-JP" dirty="0" smtClean="0"/>
                    </a:p>
                    <a:p>
                      <a:r>
                        <a:rPr kumimoji="1" lang="ja-JP" altLang="en-US" dirty="0" smtClean="0"/>
                        <a:t>★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◆</a:t>
                      </a:r>
                    </a:p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4565069" y="3551081"/>
            <a:ext cx="1686771" cy="10156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回部会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(12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月頃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108000" indent="-1080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・取組実施状況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000" indent="-1080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（部会まとめ、協議会への報告内容の確認等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)</a:t>
            </a:r>
          </a:p>
          <a:p>
            <a:pPr marL="108000" indent="-108000"/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・次年度計画の確認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上矢印 5"/>
          <p:cNvSpPr/>
          <p:nvPr/>
        </p:nvSpPr>
        <p:spPr>
          <a:xfrm>
            <a:off x="2915816" y="4927629"/>
            <a:ext cx="316800" cy="694800"/>
          </a:xfrm>
          <a:prstGeom prst="up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909307" y="6271428"/>
            <a:ext cx="46231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 smtClean="0"/>
              <a:t>※</a:t>
            </a:r>
            <a:r>
              <a:rPr kumimoji="1" lang="ja-JP" altLang="en-US" sz="1200" dirty="0" smtClean="0"/>
              <a:t> 協議会・各部会とも</a:t>
            </a:r>
            <a:r>
              <a:rPr lang="ja-JP" altLang="en-US" sz="1200" dirty="0" smtClean="0"/>
              <a:t>、必要に応じ、開催回数・時期を見直す</a:t>
            </a:r>
            <a:endParaRPr kumimoji="1" lang="ja-JP" altLang="en-US" sz="12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04800" y="2485345"/>
            <a:ext cx="1890936" cy="1015663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prstDash val="solid"/>
          </a:ln>
        </p:spPr>
        <p:txBody>
          <a:bodyPr wrap="square" lIns="72000" rIns="72000" rtlCol="0">
            <a:spAutoFit/>
          </a:bodyPr>
          <a:lstStyle/>
          <a:p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H28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年度協議会（今回）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000" indent="-1080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今年度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の部会取組報告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000" indent="-1080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ST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整備計画改訂案審議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000" indent="-1080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・国情報提供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000" indent="-1080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・来年度スケジュール　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2" name="ホームベース 11"/>
          <p:cNvSpPr/>
          <p:nvPr/>
        </p:nvSpPr>
        <p:spPr>
          <a:xfrm>
            <a:off x="467544" y="5661248"/>
            <a:ext cx="7920880" cy="432048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関係者において、具体的な取組みを実施</a:t>
            </a:r>
          </a:p>
        </p:txBody>
      </p:sp>
      <p:sp>
        <p:nvSpPr>
          <p:cNvPr id="19" name="下矢印 18"/>
          <p:cNvSpPr/>
          <p:nvPr/>
        </p:nvSpPr>
        <p:spPr>
          <a:xfrm>
            <a:off x="5462653" y="4965268"/>
            <a:ext cx="317873" cy="695980"/>
          </a:xfrm>
          <a:prstGeom prst="downArrow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483768" y="3570427"/>
            <a:ext cx="1828800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回部会（</a:t>
            </a:r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月頃）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000" indent="-1080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・新規、継続の取組紹介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000" indent="-1080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・具体的な取組み内容について検討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6588224" y="2492464"/>
            <a:ext cx="1967069" cy="830997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  <a:prstDash val="solid"/>
          </a:ln>
        </p:spPr>
        <p:txBody>
          <a:bodyPr wrap="square" lIns="72000" rIns="72000" rtlCol="0">
            <a:spAutoFit/>
          </a:bodyPr>
          <a:lstStyle/>
          <a:p>
            <a:r>
              <a:rPr kumimoji="1"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H29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年度協議会（</a:t>
            </a:r>
            <a:r>
              <a:rPr lang="en-US" altLang="ja-JP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月頃</a:t>
            </a:r>
            <a:r>
              <a:rPr kumimoji="1" lang="ja-JP" altLang="en-US" sz="1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kumimoji="1" lang="en-US" altLang="ja-JP" sz="12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000" indent="-1080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今年度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の部会取組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報告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000" indent="-1080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・現状及び課題を共有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08000" indent="-108000"/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・今後の取組み方向性確認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" name="屈折矢印 4"/>
          <p:cNvSpPr/>
          <p:nvPr/>
        </p:nvSpPr>
        <p:spPr>
          <a:xfrm>
            <a:off x="6637379" y="3478093"/>
            <a:ext cx="1079072" cy="78364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339752" y="3068960"/>
            <a:ext cx="4104456" cy="1842780"/>
          </a:xfrm>
          <a:prstGeom prst="rect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337012" y="2699628"/>
            <a:ext cx="2109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/>
              <a:t>EV</a:t>
            </a:r>
            <a:r>
              <a:rPr lang="ja-JP" altLang="en-US" dirty="0" smtClean="0"/>
              <a:t>部会・</a:t>
            </a:r>
            <a:r>
              <a:rPr lang="en-US" altLang="ja-JP" dirty="0" smtClean="0"/>
              <a:t>FCV</a:t>
            </a:r>
            <a:r>
              <a:rPr lang="ja-JP" altLang="en-US" dirty="0" smtClean="0"/>
              <a:t>部会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697318" y="4375166"/>
            <a:ext cx="959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報告</a:t>
            </a:r>
            <a:endParaRPr kumimoji="1" lang="ja-JP" altLang="en-US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3337012" y="5090363"/>
            <a:ext cx="2109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情報共有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090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4045</TotalTime>
  <Words>242</Words>
  <Application>Microsoft Office PowerPoint</Application>
  <PresentationFormat>画面に合わせる (4:3)</PresentationFormat>
  <Paragraphs>90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山本　陽介</dc:creator>
  <cp:lastModifiedBy>大山　知宏</cp:lastModifiedBy>
  <cp:revision>420</cp:revision>
  <cp:lastPrinted>2016-01-19T05:24:42Z</cp:lastPrinted>
  <dcterms:created xsi:type="dcterms:W3CDTF">2015-12-14T04:10:34Z</dcterms:created>
  <dcterms:modified xsi:type="dcterms:W3CDTF">2017-02-20T09:48:22Z</dcterms:modified>
</cp:coreProperties>
</file>