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0" r:id="rId2"/>
    <p:sldId id="287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505" autoAdjust="0"/>
    <p:restoredTop sz="94660"/>
  </p:normalViewPr>
  <p:slideViewPr>
    <p:cSldViewPr>
      <p:cViewPr>
        <p:scale>
          <a:sx n="80" d="100"/>
          <a:sy n="80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6"/>
            <a:ext cx="2950375" cy="497207"/>
          </a:xfrm>
          <a:prstGeom prst="rect">
            <a:avLst/>
          </a:prstGeom>
        </p:spPr>
        <p:txBody>
          <a:bodyPr vert="horz" lIns="92181" tIns="46089" rIns="92181" bIns="460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6" y="6"/>
            <a:ext cx="2950374" cy="497207"/>
          </a:xfrm>
          <a:prstGeom prst="rect">
            <a:avLst/>
          </a:prstGeom>
        </p:spPr>
        <p:txBody>
          <a:bodyPr vert="horz" lIns="92181" tIns="46089" rIns="92181" bIns="46089" rtlCol="0"/>
          <a:lstStyle>
            <a:lvl1pPr algn="r">
              <a:defRPr sz="1200"/>
            </a:lvl1pPr>
          </a:lstStyle>
          <a:p>
            <a:fld id="{8A132BFE-EBD1-4B23-96EF-003F3ACCA4FD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533"/>
            <a:ext cx="2950375" cy="497206"/>
          </a:xfrm>
          <a:prstGeom prst="rect">
            <a:avLst/>
          </a:prstGeom>
        </p:spPr>
        <p:txBody>
          <a:bodyPr vert="horz" lIns="92181" tIns="46089" rIns="92181" bIns="460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6" y="9440533"/>
            <a:ext cx="2950374" cy="497206"/>
          </a:xfrm>
          <a:prstGeom prst="rect">
            <a:avLst/>
          </a:prstGeom>
        </p:spPr>
        <p:txBody>
          <a:bodyPr vert="horz" lIns="92181" tIns="46089" rIns="92181" bIns="46089" rtlCol="0" anchor="b"/>
          <a:lstStyle>
            <a:lvl1pPr algn="r">
              <a:defRPr sz="1200"/>
            </a:lvl1pPr>
          </a:lstStyle>
          <a:p>
            <a:fld id="{4E719F2A-B09F-4B8C-8EB4-B83A96841B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506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6"/>
          </a:xfrm>
          <a:prstGeom prst="rect">
            <a:avLst/>
          </a:prstGeom>
        </p:spPr>
        <p:txBody>
          <a:bodyPr vert="horz" lIns="92181" tIns="46089" rIns="92181" bIns="4608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0"/>
            <a:ext cx="2949787" cy="496966"/>
          </a:xfrm>
          <a:prstGeom prst="rect">
            <a:avLst/>
          </a:prstGeom>
        </p:spPr>
        <p:txBody>
          <a:bodyPr vert="horz" lIns="92181" tIns="46089" rIns="92181" bIns="46089" rtlCol="0"/>
          <a:lstStyle>
            <a:lvl1pPr algn="r">
              <a:defRPr sz="1200"/>
            </a:lvl1pPr>
          </a:lstStyle>
          <a:p>
            <a:fld id="{9FF72EFB-B192-4A33-BB07-559D74B07768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81" tIns="46089" rIns="92181" bIns="4608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91"/>
            <a:ext cx="5445760" cy="4472703"/>
          </a:xfrm>
          <a:prstGeom prst="rect">
            <a:avLst/>
          </a:prstGeom>
        </p:spPr>
        <p:txBody>
          <a:bodyPr vert="horz" lIns="92181" tIns="46089" rIns="92181" bIns="4608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6"/>
          </a:xfrm>
          <a:prstGeom prst="rect">
            <a:avLst/>
          </a:prstGeom>
        </p:spPr>
        <p:txBody>
          <a:bodyPr vert="horz" lIns="92181" tIns="46089" rIns="92181" bIns="4608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47"/>
            <a:ext cx="2949787" cy="496966"/>
          </a:xfrm>
          <a:prstGeom prst="rect">
            <a:avLst/>
          </a:prstGeom>
        </p:spPr>
        <p:txBody>
          <a:bodyPr vert="horz" lIns="92181" tIns="46089" rIns="92181" bIns="46089" rtlCol="0" anchor="b"/>
          <a:lstStyle>
            <a:lvl1pPr algn="r">
              <a:defRPr sz="1200"/>
            </a:lvl1pPr>
          </a:lstStyle>
          <a:p>
            <a:fld id="{1A0224A9-3BCB-4CDA-9939-43835CF709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0022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94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430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0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93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184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97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6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2895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19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469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019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1D7D1-A241-4C73-9684-7E8FEF02408B}" type="datetimeFigureOut">
              <a:rPr kumimoji="1" lang="ja-JP" altLang="en-US" smtClean="0"/>
              <a:t>2017/2/20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2C29B-BD27-44AF-8B9B-B6E9A0A446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16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0" y="1378131"/>
            <a:ext cx="4618967" cy="532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3059832" y="6482204"/>
            <a:ext cx="1670470" cy="288032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>
                <a:solidFill>
                  <a:schemeClr val="tx1"/>
                </a:solidFill>
              </a:rPr>
              <a:t>Google </a:t>
            </a:r>
            <a:r>
              <a:rPr lang="ja-JP" altLang="en-US" sz="1400" dirty="0" smtClean="0">
                <a:solidFill>
                  <a:schemeClr val="tx1"/>
                </a:solidFill>
              </a:rPr>
              <a:t>マップ 使用 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644007" y="1423321"/>
            <a:ext cx="4452247" cy="516080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400" dirty="0" smtClean="0">
                <a:solidFill>
                  <a:schemeClr val="tx1"/>
                </a:solidFill>
              </a:rPr>
              <a:t>当ビジョンで位置づける充電器（急速充電器又は普通充電器）の設置エリア及び</a:t>
            </a:r>
            <a:r>
              <a:rPr lang="ja-JP" altLang="en-US" sz="1400" dirty="0" smtClean="0">
                <a:solidFill>
                  <a:schemeClr val="tx1"/>
                </a:solidFill>
              </a:rPr>
              <a:t>箇所数</a:t>
            </a:r>
            <a:r>
              <a:rPr kumimoji="1" lang="ja-JP" altLang="en-US" sz="1400" dirty="0" smtClean="0">
                <a:solidFill>
                  <a:schemeClr val="tx1"/>
                </a:solidFill>
              </a:rPr>
              <a:t>については、以下の基準により算定する</a:t>
            </a:r>
            <a:r>
              <a:rPr lang="ja-JP" altLang="en-US" sz="1400" dirty="0" smtClean="0">
                <a:solidFill>
                  <a:schemeClr val="tx1"/>
                </a:solidFill>
              </a:rPr>
              <a:t>。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■大阪府内を１０</a:t>
            </a:r>
            <a:r>
              <a:rPr lang="en-US" altLang="ja-JP" sz="1400" dirty="0" smtClean="0">
                <a:solidFill>
                  <a:schemeClr val="tx1"/>
                </a:solidFill>
              </a:rPr>
              <a:t>km×</a:t>
            </a:r>
            <a:r>
              <a:rPr lang="ja-JP" altLang="en-US" sz="1400" dirty="0" smtClean="0">
                <a:solidFill>
                  <a:schemeClr val="tx1"/>
                </a:solidFill>
              </a:rPr>
              <a:t>１０</a:t>
            </a:r>
            <a:r>
              <a:rPr lang="en-US" altLang="ja-JP" sz="1400" dirty="0" smtClean="0">
                <a:solidFill>
                  <a:schemeClr val="tx1"/>
                </a:solidFill>
              </a:rPr>
              <a:t>km</a:t>
            </a:r>
            <a:r>
              <a:rPr lang="ja-JP" altLang="en-US" sz="1400" dirty="0" smtClean="0">
                <a:solidFill>
                  <a:schemeClr val="tx1"/>
                </a:solidFill>
              </a:rPr>
              <a:t>のメッシュに分ける。（計１４エリアを設定）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endParaRPr kumimoji="1" lang="en-US" altLang="ja-JP" sz="1400" dirty="0">
              <a:solidFill>
                <a:schemeClr val="tx1"/>
              </a:solidFill>
            </a:endParaRPr>
          </a:p>
          <a:p>
            <a:r>
              <a:rPr kumimoji="1" lang="ja-JP" altLang="en-US" sz="1400" dirty="0" smtClean="0">
                <a:solidFill>
                  <a:schemeClr val="tx1"/>
                </a:solidFill>
              </a:rPr>
              <a:t>＜エリア区分＞</a:t>
            </a:r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（ア）幹線</a:t>
            </a:r>
            <a:r>
              <a:rPr lang="ja-JP" altLang="en-US" sz="1400" dirty="0">
                <a:solidFill>
                  <a:schemeClr val="tx1"/>
                </a:solidFill>
              </a:rPr>
              <a:t>道路があり交通量の極めて多く、かつ、</a:t>
            </a:r>
            <a:r>
              <a:rPr lang="ja-JP" altLang="en-US" sz="1400" dirty="0" smtClean="0">
                <a:solidFill>
                  <a:schemeClr val="tx1"/>
                </a:solidFill>
              </a:rPr>
              <a:t>主要観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光</a:t>
            </a:r>
            <a:r>
              <a:rPr lang="ja-JP" altLang="en-US" sz="1400" dirty="0">
                <a:solidFill>
                  <a:schemeClr val="tx1"/>
                </a:solidFill>
              </a:rPr>
              <a:t>スポット・集客施設</a:t>
            </a:r>
            <a:r>
              <a:rPr lang="ja-JP" altLang="en-US" sz="1400" dirty="0" smtClean="0">
                <a:solidFill>
                  <a:schemeClr val="tx1"/>
                </a:solidFill>
              </a:rPr>
              <a:t>等 の</a:t>
            </a:r>
            <a:r>
              <a:rPr lang="ja-JP" altLang="en-US" sz="1400" dirty="0">
                <a:solidFill>
                  <a:schemeClr val="tx1"/>
                </a:solidFill>
              </a:rPr>
              <a:t>目的地のある地域</a:t>
            </a:r>
            <a:r>
              <a:rPr lang="ja-JP" altLang="en-US" sz="1400" dirty="0" smtClean="0">
                <a:solidFill>
                  <a:schemeClr val="tx1"/>
                </a:solidFill>
              </a:rPr>
              <a:t>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各エリア毎に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原則充電器８０箇所</a:t>
            </a:r>
            <a:endParaRPr lang="en-US" altLang="ja-JP" sz="1400" u="sng" dirty="0">
              <a:solidFill>
                <a:schemeClr val="tx1"/>
              </a:solidFill>
            </a:endParaRPr>
          </a:p>
          <a:p>
            <a:endParaRPr kumimoji="1"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（イ）幹線道路があり交通量</a:t>
            </a:r>
            <a:r>
              <a:rPr lang="ja-JP" altLang="en-US" sz="1400" dirty="0">
                <a:solidFill>
                  <a:schemeClr val="tx1"/>
                </a:solidFill>
              </a:rPr>
              <a:t>の</a:t>
            </a:r>
            <a:r>
              <a:rPr lang="ja-JP" altLang="en-US" sz="1400" dirty="0" smtClean="0">
                <a:solidFill>
                  <a:schemeClr val="tx1"/>
                </a:solidFill>
              </a:rPr>
              <a:t>多い地域：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各エリア毎に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原則充電器４０箇所</a:t>
            </a:r>
            <a:endParaRPr lang="en-US" altLang="ja-JP" sz="1400" u="sng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（ウ）幹線道路はないが、主要観光スポット・集客施設等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の目的地のある地域：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 各エリア毎に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原則充電器２０箇所</a:t>
            </a:r>
            <a:endParaRPr lang="en-US" altLang="ja-JP" sz="1400" u="sng" dirty="0" smtClean="0">
              <a:solidFill>
                <a:schemeClr val="tx1"/>
              </a:solidFill>
            </a:endParaRPr>
          </a:p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</a:rPr>
              <a:t>（エ）上記（ア）～（ウ）以外の</a:t>
            </a:r>
            <a:r>
              <a:rPr lang="ja-JP" altLang="en-US" sz="1400" dirty="0">
                <a:solidFill>
                  <a:schemeClr val="tx1"/>
                </a:solidFill>
              </a:rPr>
              <a:t>地域</a:t>
            </a:r>
            <a:r>
              <a:rPr lang="ja-JP" altLang="en-US" sz="1400" dirty="0" smtClean="0">
                <a:solidFill>
                  <a:schemeClr val="tx1"/>
                </a:solidFill>
              </a:rPr>
              <a:t>：</a:t>
            </a:r>
            <a:endParaRPr lang="en-US" altLang="ja-JP" sz="14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　　　各エリア毎に</a:t>
            </a:r>
            <a:r>
              <a:rPr lang="ja-JP" altLang="en-US" sz="1400" u="sng" dirty="0" smtClean="0">
                <a:solidFill>
                  <a:schemeClr val="tx1"/>
                </a:solidFill>
              </a:rPr>
              <a:t>原則充電器１０箇所</a:t>
            </a:r>
            <a:endParaRPr lang="en-US" altLang="ja-JP" sz="2000" u="sng" dirty="0">
              <a:solidFill>
                <a:schemeClr val="tx1"/>
              </a:solidFill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287288" y="1268760"/>
            <a:ext cx="8317160" cy="0"/>
          </a:xfrm>
          <a:prstGeom prst="line">
            <a:avLst/>
          </a:prstGeom>
          <a:ln w="76200">
            <a:gradFill flip="none" rotWithShape="1">
              <a:gsLst>
                <a:gs pos="0">
                  <a:schemeClr val="accent5">
                    <a:alpha val="93000"/>
                    <a:lumMod val="30000"/>
                    <a:lumOff val="70000"/>
                  </a:schemeClr>
                </a:gs>
                <a:gs pos="50000">
                  <a:srgbClr val="8090B0">
                    <a:lumMod val="66000"/>
                    <a:lumOff val="34000"/>
                  </a:srgbClr>
                </a:gs>
                <a:gs pos="100000">
                  <a:srgbClr val="002060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265362" y="367323"/>
            <a:ext cx="8317160" cy="9975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大阪府次世代自動車充電インフラ設置に係るビジョ</a:t>
            </a:r>
            <a:r>
              <a:rPr lang="ja-JP" altLang="en-US" sz="2400" dirty="0" smtClean="0">
                <a:solidFill>
                  <a:schemeClr val="tx1"/>
                </a:solidFill>
              </a:rPr>
              <a:t>ン（概要）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dirty="0" smtClean="0">
                <a:solidFill>
                  <a:schemeClr val="tx1"/>
                </a:solidFill>
              </a:rPr>
              <a:t>〔H25.3</a:t>
            </a:r>
            <a:r>
              <a:rPr kumimoji="1" lang="ja-JP" altLang="en-US" dirty="0" smtClean="0">
                <a:solidFill>
                  <a:schemeClr val="tx1"/>
                </a:solidFill>
              </a:rPr>
              <a:t>策定、</a:t>
            </a:r>
            <a:r>
              <a:rPr kumimoji="1" lang="en-US" altLang="ja-JP" dirty="0" smtClean="0">
                <a:solidFill>
                  <a:schemeClr val="tx1"/>
                </a:solidFill>
              </a:rPr>
              <a:t>H27.2</a:t>
            </a:r>
            <a:r>
              <a:rPr kumimoji="1" lang="ja-JP" altLang="en-US" dirty="0" smtClean="0">
                <a:solidFill>
                  <a:schemeClr val="tx1"/>
                </a:solidFill>
              </a:rPr>
              <a:t>改定</a:t>
            </a:r>
            <a:r>
              <a:rPr kumimoji="1" lang="en-US" altLang="ja-JP" dirty="0" smtClean="0">
                <a:solidFill>
                  <a:schemeClr val="tx1"/>
                </a:solidFill>
              </a:rPr>
              <a:t>〕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テキスト ボックス 1"/>
          <p:cNvSpPr txBox="1"/>
          <p:nvPr/>
        </p:nvSpPr>
        <p:spPr>
          <a:xfrm>
            <a:off x="5135814" y="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r"/>
            <a:r>
              <a:rPr lang="zh-TW" altLang="en-US" sz="1400" dirty="0"/>
              <a:t>平成</a:t>
            </a:r>
            <a:r>
              <a:rPr lang="zh-TW" altLang="en-US" sz="1400" dirty="0" smtClean="0"/>
              <a:t>２</a:t>
            </a:r>
            <a:r>
              <a:rPr lang="ja-JP" altLang="en-US" sz="1400" dirty="0" smtClean="0"/>
              <a:t>８</a:t>
            </a:r>
            <a:r>
              <a:rPr lang="zh-TW" altLang="en-US" sz="1400" dirty="0" smtClean="0"/>
              <a:t>年度</a:t>
            </a:r>
            <a:r>
              <a:rPr lang="zh-TW" altLang="en-US" sz="1400" dirty="0"/>
              <a:t>大阪次世代自動車普及推進協議会</a:t>
            </a:r>
          </a:p>
          <a:p>
            <a:pPr algn="r"/>
            <a:r>
              <a:rPr lang="zh-TW" altLang="en-US" sz="1400" dirty="0"/>
              <a:t>（平成</a:t>
            </a:r>
            <a:r>
              <a:rPr lang="zh-TW" altLang="en-US" sz="1400" dirty="0" smtClean="0"/>
              <a:t>２</a:t>
            </a:r>
            <a:r>
              <a:rPr lang="ja-JP" altLang="en-US" sz="1400" dirty="0" smtClean="0"/>
              <a:t>９</a:t>
            </a:r>
            <a:r>
              <a:rPr lang="zh-TW" altLang="en-US" sz="1400" dirty="0" smtClean="0"/>
              <a:t>年</a:t>
            </a:r>
            <a:r>
              <a:rPr lang="ja-JP" altLang="en-US" sz="1400" dirty="0" smtClean="0"/>
              <a:t>２</a:t>
            </a:r>
            <a:r>
              <a:rPr lang="zh-TW" altLang="en-US" sz="1400" dirty="0" smtClean="0"/>
              <a:t>月</a:t>
            </a:r>
            <a:r>
              <a:rPr lang="zh-TW" altLang="en-US" sz="1400" dirty="0"/>
              <a:t>２０日）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5932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568560"/>
              </p:ext>
            </p:extLst>
          </p:nvPr>
        </p:nvGraphicFramePr>
        <p:xfrm>
          <a:off x="107504" y="620688"/>
          <a:ext cx="8943279" cy="5904656"/>
        </p:xfrm>
        <a:graphic>
          <a:graphicData uri="http://schemas.openxmlformats.org/drawingml/2006/table">
            <a:tbl>
              <a:tblPr/>
              <a:tblGrid>
                <a:gridCol w="631253"/>
                <a:gridCol w="4370919"/>
                <a:gridCol w="2576877"/>
                <a:gridCol w="682115"/>
                <a:gridCol w="682115"/>
              </a:tblGrid>
              <a:tr h="2536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設置エリア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設置場所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エリアの特徴（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幹線道路、主要観光スポット・集客施設等）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箇所数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付与数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エリア１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能勢町、豊能町の一部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０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エリア２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能勢町・豊能町・茨木市・箕面市・豊中市・吹田市の一部、池田市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国道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171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173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176</a:t>
                      </a:r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号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22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エリア３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豊能町・箕面市・茨木市・高槻市・島本町の一部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明治の森・箕面国定公園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7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エリア４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箕面市・茨木市・高槻市・豊中市・吹田市・摂津市・守口市・寝屋川市・枚方市の一部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国道</a:t>
                      </a:r>
                      <a:r>
                        <a:rPr lang="en-US" altLang="zh-CN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号（京阪国道）、中央環状線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38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エリア５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島本町・高槻市・枚方市・寝屋川市・交野市の一部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国道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171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号線、ひらかたパーク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25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エリア６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大阪市の一部（西部）、豊中市・吹田市・堺市の一部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国道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43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423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号線、大阪港、海遊館、ＵＳＪ</a:t>
                      </a:r>
                      <a:endParaRPr lang="zh-CN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61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エリア７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大阪市の一部（北東部）、門真市、四條畷市、大東市、吹田市・摂津市・守口市・寝屋川市・交野市・東大阪市の一部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国道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170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号線、中央大通り、中央環状線、大阪城</a:t>
                      </a:r>
                      <a:endParaRPr lang="zh-CN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66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エリア８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大阪市の一部（南東部）、八尾市、東大阪市・堺市・松原市・羽曳野市・藤井寺市・柏原市の一部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国道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170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号線、中央環状線、アベノハルカス、長居公園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38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エリア９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堺市・忠岡町の一部、高石市、泉大津市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浜寺公園、仁徳天皇陵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エリア１０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堺市・松原市・羽曳野市・藤井寺市・柏原市・大阪狭山市・富田林市・河南町の一部、太子町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国道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170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号線、堺狭山線、近</a:t>
                      </a:r>
                      <a:r>
                        <a:rPr lang="ja-JP" altLang="en-US" sz="105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つ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飛鳥博物館、古墳群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80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27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エリア１１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堺市・忠岡町・和泉市・岸和田市・貝塚市・熊取町・泉佐野市・田尻町の一部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国道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26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170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号線、蜻蛉池公園、岸和田だんじり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29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エリア１２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堺市・大阪狭山市・富田林市・河南町・和泉市・河内長野市の一部、千早赤坂村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富田林サバーファーム、花の文化園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エリア１３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岬町、阪南市の一部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－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83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エリア１４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阪南市・田尻町・泉佐野市・熊取町・貝塚市・岸和田市・和泉市・河内長野市の一部、泉南市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国道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26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・</a:t>
                      </a:r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170</a:t>
                      </a:r>
                      <a:r>
                        <a:rPr lang="ja-JP" altLang="en-US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号線、りんくうタウン</a:t>
                      </a:r>
                      <a:endParaRPr lang="ja-JP" alt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40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37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合計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600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359</a:t>
                      </a:r>
                      <a:endParaRPr lang="en-US" altLang="ja-JP" sz="105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523" marR="7523" marT="752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371342" y="6600226"/>
            <a:ext cx="612068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注</a:t>
            </a:r>
            <a:r>
              <a:rPr lang="en-US" altLang="ja-JP" sz="1050" dirty="0"/>
              <a:t>】</a:t>
            </a:r>
            <a:r>
              <a:rPr lang="ja-JP" altLang="en-US" sz="1050" smtClean="0"/>
              <a:t>「箇所数」</a:t>
            </a:r>
            <a:r>
              <a:rPr lang="ja-JP" altLang="en-US" sz="1050" dirty="0"/>
              <a:t>に掲げる充電器の種類は、「急速充電器又は普通充電器」である。</a:t>
            </a:r>
            <a:endParaRPr kumimoji="1" lang="ja-JP" altLang="en-US" sz="1050" dirty="0" smtClean="0"/>
          </a:p>
        </p:txBody>
      </p:sp>
      <p:sp>
        <p:nvSpPr>
          <p:cNvPr id="6" name="正方形/長方形 5"/>
          <p:cNvSpPr/>
          <p:nvPr/>
        </p:nvSpPr>
        <p:spPr>
          <a:xfrm>
            <a:off x="265362" y="116633"/>
            <a:ext cx="8317160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</a:rPr>
              <a:t>ビジョ</a:t>
            </a:r>
            <a:r>
              <a:rPr lang="ja-JP" altLang="en-US" sz="2000" dirty="0" smtClean="0">
                <a:solidFill>
                  <a:schemeClr val="tx1"/>
                </a:solidFill>
              </a:rPr>
              <a:t>ン</a:t>
            </a:r>
            <a:r>
              <a:rPr lang="ja-JP" altLang="en-US" sz="2000" dirty="0">
                <a:solidFill>
                  <a:schemeClr val="tx1"/>
                </a:solidFill>
              </a:rPr>
              <a:t>に</a:t>
            </a:r>
            <a:r>
              <a:rPr lang="ja-JP" altLang="en-US" sz="2000" dirty="0" smtClean="0">
                <a:solidFill>
                  <a:schemeClr val="tx1"/>
                </a:solidFill>
              </a:rPr>
              <a:t>おける目標設置箇所数と付与数（ビジョン適合件数）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81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kumimoji="1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558</Words>
  <Application>Microsoft Office PowerPoint</Application>
  <PresentationFormat>画面に合わせる (4:3)</PresentationFormat>
  <Paragraphs>105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kazuhiro nishimura</dc:creator>
  <cp:lastModifiedBy>大山　知宏</cp:lastModifiedBy>
  <cp:revision>197</cp:revision>
  <cp:lastPrinted>2016-05-25T06:17:09Z</cp:lastPrinted>
  <dcterms:created xsi:type="dcterms:W3CDTF">2013-02-09T13:42:31Z</dcterms:created>
  <dcterms:modified xsi:type="dcterms:W3CDTF">2017-02-20T09:42:40Z</dcterms:modified>
</cp:coreProperties>
</file>