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4"/>
  </p:handoutMasterIdLst>
  <p:sldIdLst>
    <p:sldId id="259" r:id="rId2"/>
    <p:sldId id="262" r:id="rId3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85" autoAdjust="0"/>
    <p:restoredTop sz="94604" autoAdjust="0"/>
  </p:normalViewPr>
  <p:slideViewPr>
    <p:cSldViewPr>
      <p:cViewPr>
        <p:scale>
          <a:sx n="72" d="100"/>
          <a:sy n="72" d="100"/>
        </p:scale>
        <p:origin x="-1314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D79A26-B6D6-4286-A3DB-F67F6E04265D}" type="datetimeFigureOut">
              <a:rPr kumimoji="1" lang="ja-JP" altLang="en-US" smtClean="0"/>
              <a:t>2016/1/19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E2ED5C-4602-4EDF-A03B-0A8E2C04B7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26968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67440-FCB7-4148-9729-390826A43A2F}" type="datetimeFigureOut">
              <a:rPr kumimoji="1" lang="ja-JP" altLang="en-US" smtClean="0"/>
              <a:t>2016/1/19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EE7AA-3CF4-46AA-9BB6-75C6CE0CDC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25937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67440-FCB7-4148-9729-390826A43A2F}" type="datetimeFigureOut">
              <a:rPr kumimoji="1" lang="ja-JP" altLang="en-US" smtClean="0"/>
              <a:t>2016/1/19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EE7AA-3CF4-46AA-9BB6-75C6CE0CDC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95439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67440-FCB7-4148-9729-390826A43A2F}" type="datetimeFigureOut">
              <a:rPr kumimoji="1" lang="ja-JP" altLang="en-US" smtClean="0"/>
              <a:t>2016/1/19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EE7AA-3CF4-46AA-9BB6-75C6CE0CDC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72612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67440-FCB7-4148-9729-390826A43A2F}" type="datetimeFigureOut">
              <a:rPr kumimoji="1" lang="ja-JP" altLang="en-US" smtClean="0"/>
              <a:t>2016/1/19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EE7AA-3CF4-46AA-9BB6-75C6CE0CDC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70744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67440-FCB7-4148-9729-390826A43A2F}" type="datetimeFigureOut">
              <a:rPr kumimoji="1" lang="ja-JP" altLang="en-US" smtClean="0"/>
              <a:t>2016/1/19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EE7AA-3CF4-46AA-9BB6-75C6CE0CDC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6311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67440-FCB7-4148-9729-390826A43A2F}" type="datetimeFigureOut">
              <a:rPr kumimoji="1" lang="ja-JP" altLang="en-US" smtClean="0"/>
              <a:t>2016/1/19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EE7AA-3CF4-46AA-9BB6-75C6CE0CDC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4050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67440-FCB7-4148-9729-390826A43A2F}" type="datetimeFigureOut">
              <a:rPr kumimoji="1" lang="ja-JP" altLang="en-US" smtClean="0"/>
              <a:t>2016/1/19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EE7AA-3CF4-46AA-9BB6-75C6CE0CDC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80616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67440-FCB7-4148-9729-390826A43A2F}" type="datetimeFigureOut">
              <a:rPr kumimoji="1" lang="ja-JP" altLang="en-US" smtClean="0"/>
              <a:t>2016/1/19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EE7AA-3CF4-46AA-9BB6-75C6CE0CDC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90527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67440-FCB7-4148-9729-390826A43A2F}" type="datetimeFigureOut">
              <a:rPr kumimoji="1" lang="ja-JP" altLang="en-US" smtClean="0"/>
              <a:t>2016/1/19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EE7AA-3CF4-46AA-9BB6-75C6CE0CDC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75322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67440-FCB7-4148-9729-390826A43A2F}" type="datetimeFigureOut">
              <a:rPr kumimoji="1" lang="ja-JP" altLang="en-US" smtClean="0"/>
              <a:t>2016/1/19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EE7AA-3CF4-46AA-9BB6-75C6CE0CDC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44516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67440-FCB7-4148-9729-390826A43A2F}" type="datetimeFigureOut">
              <a:rPr kumimoji="1" lang="ja-JP" altLang="en-US" smtClean="0"/>
              <a:t>2016/1/19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EE7AA-3CF4-46AA-9BB6-75C6CE0CDC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407359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C67440-FCB7-4148-9729-390826A43A2F}" type="datetimeFigureOut">
              <a:rPr kumimoji="1" lang="ja-JP" altLang="en-US" smtClean="0"/>
              <a:t>2016/1/19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E7AA-3CF4-46AA-9BB6-75C6CE0CDC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0171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50433" y="1916832"/>
            <a:ext cx="7715143" cy="742550"/>
          </a:xfrm>
        </p:spPr>
        <p:txBody>
          <a:bodyPr>
            <a:normAutofit/>
          </a:bodyPr>
          <a:lstStyle/>
          <a:p>
            <a:r>
              <a:rPr lang="ja-JP" altLang="en-US" sz="3200" dirty="0" smtClean="0"/>
              <a:t>平成２８年度　開催スケジュール（案）</a:t>
            </a:r>
            <a:endParaRPr lang="ja-JP" altLang="en-US" sz="3200" dirty="0"/>
          </a:p>
        </p:txBody>
      </p:sp>
      <p:sp>
        <p:nvSpPr>
          <p:cNvPr id="10" name="タイトル 1"/>
          <p:cNvSpPr txBox="1">
            <a:spLocks/>
          </p:cNvSpPr>
          <p:nvPr/>
        </p:nvSpPr>
        <p:spPr>
          <a:xfrm>
            <a:off x="1475657" y="2924944"/>
            <a:ext cx="6264696" cy="2448272"/>
          </a:xfrm>
          <a:prstGeom prst="rect">
            <a:avLst/>
          </a:prstGeom>
        </p:spPr>
        <p:txBody>
          <a:bodyPr vert="horz" lIns="91418" tIns="45710" rIns="91418" bIns="45710" rtlCol="0" anchor="ctr">
            <a:normAutofit/>
          </a:bodyPr>
          <a:lstStyle>
            <a:lvl1pPr algn="ctr" defTabSz="1280160" rtl="0" eaLnBrk="1" latinLnBrk="0" hangingPunct="1">
              <a:spcBef>
                <a:spcPct val="0"/>
              </a:spcBef>
              <a:buNone/>
              <a:defRPr kumimoji="1" sz="6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ts val="2000"/>
              </a:lnSpc>
            </a:pPr>
            <a:r>
              <a:rPr lang="en-US" altLang="ja-JP" sz="2000" dirty="0"/>
              <a:t>〈</a:t>
            </a:r>
            <a:r>
              <a:rPr lang="ja-JP" altLang="en-US" sz="2000" dirty="0"/>
              <a:t>内容</a:t>
            </a:r>
            <a:r>
              <a:rPr lang="en-US" altLang="ja-JP" sz="2000" dirty="0"/>
              <a:t>〉</a:t>
            </a:r>
          </a:p>
          <a:p>
            <a:pPr algn="l">
              <a:lnSpc>
                <a:spcPts val="2000"/>
              </a:lnSpc>
            </a:pPr>
            <a:endParaRPr lang="en-US" altLang="ja-JP" sz="2000" dirty="0"/>
          </a:p>
          <a:p>
            <a:pPr algn="l">
              <a:lnSpc>
                <a:spcPts val="2000"/>
              </a:lnSpc>
            </a:pPr>
            <a:endParaRPr lang="ja-JP" altLang="en-US" sz="2000" dirty="0"/>
          </a:p>
          <a:p>
            <a:pPr algn="l">
              <a:lnSpc>
                <a:spcPts val="2000"/>
              </a:lnSpc>
            </a:pPr>
            <a:r>
              <a:rPr lang="ja-JP" altLang="en-US" sz="2000" dirty="0" smtClean="0"/>
              <a:t>・平成２８年度　開催スケジュール（案）</a:t>
            </a:r>
            <a:endParaRPr lang="ja-JP" altLang="en-US" sz="2000" dirty="0"/>
          </a:p>
          <a:p>
            <a:pPr algn="l">
              <a:lnSpc>
                <a:spcPts val="2000"/>
              </a:lnSpc>
            </a:pPr>
            <a:endParaRPr lang="ja-JP" altLang="en-US" sz="2000" dirty="0"/>
          </a:p>
        </p:txBody>
      </p:sp>
      <p:sp>
        <p:nvSpPr>
          <p:cNvPr id="7" name="タイトル 1"/>
          <p:cNvSpPr txBox="1">
            <a:spLocks/>
          </p:cNvSpPr>
          <p:nvPr/>
        </p:nvSpPr>
        <p:spPr>
          <a:xfrm>
            <a:off x="4608005" y="1005541"/>
            <a:ext cx="3996443" cy="428499"/>
          </a:xfrm>
          <a:prstGeom prst="rect">
            <a:avLst/>
          </a:prstGeom>
        </p:spPr>
        <p:txBody>
          <a:bodyPr vert="horz" lIns="65306" tIns="32653" rIns="65306" bIns="32653" rtlCol="0" anchor="ctr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ja-JP" altLang="en-US" sz="1300" dirty="0" smtClean="0"/>
              <a:t>平成２７年度　大阪次世代自動車普及推進協議会</a:t>
            </a:r>
            <a:endParaRPr lang="en-US" altLang="ja-JP" sz="1300" dirty="0" smtClean="0"/>
          </a:p>
          <a:p>
            <a:pPr algn="r"/>
            <a:r>
              <a:rPr lang="ja-JP" altLang="en-US" sz="1300" dirty="0" smtClean="0"/>
              <a:t>（</a:t>
            </a:r>
            <a:r>
              <a:rPr lang="ja-JP" altLang="en-US" sz="1300" dirty="0"/>
              <a:t>平成２８年１月２０日</a:t>
            </a:r>
            <a:r>
              <a:rPr lang="ja-JP" altLang="en-US" sz="1300" dirty="0" smtClean="0"/>
              <a:t>）</a:t>
            </a:r>
            <a:endParaRPr lang="ja-JP" altLang="en-US" sz="130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7421459" y="548680"/>
            <a:ext cx="1182989" cy="42240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65306" tIns="72000" rIns="65306" bIns="72000" rtlCol="0">
            <a:spAutoFit/>
          </a:bodyPr>
          <a:lstStyle/>
          <a:p>
            <a:pPr algn="ctr"/>
            <a:r>
              <a:rPr kumimoji="1" lang="ja-JP" altLang="en-US" b="1" dirty="0" smtClean="0"/>
              <a:t>資料３</a:t>
            </a:r>
            <a:endParaRPr kumimoji="1" lang="ja-JP" altLang="en-US" b="1" dirty="0"/>
          </a:p>
        </p:txBody>
      </p:sp>
    </p:spTree>
    <p:extLst>
      <p:ext uri="{BB962C8B-B14F-4D97-AF65-F5344CB8AC3E}">
        <p14:creationId xmlns:p14="http://schemas.microsoft.com/office/powerpoint/2010/main" val="2085858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-1690" y="-30354"/>
            <a:ext cx="9145690" cy="498541"/>
          </a:xfrm>
          <a:prstGeom prst="rect">
            <a:avLst/>
          </a:prstGeom>
          <a:solidFill>
            <a:srgbClr val="002060"/>
          </a:solidFill>
          <a:ln>
            <a:noFill/>
          </a:ln>
          <a:effectLst/>
        </p:spPr>
        <p:txBody>
          <a:bodyPr wrap="square" lIns="100751" tIns="63980" rIns="100751" bIns="63980" rtlCol="0" anchor="ctr">
            <a:spAutoFit/>
          </a:bodyPr>
          <a:lstStyle/>
          <a:p>
            <a:pPr algn="ctr"/>
            <a:r>
              <a:rPr kumimoji="0" lang="ja-JP" altLang="en-US" sz="2400" kern="0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平成２８年度　</a:t>
            </a:r>
            <a:r>
              <a:rPr kumimoji="0" lang="ja-JP" altLang="en-US" sz="2400" kern="0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開催</a:t>
            </a:r>
            <a:r>
              <a:rPr kumimoji="0" lang="ja-JP" altLang="en-US" sz="2400" kern="0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スケジュール（案）</a:t>
            </a:r>
            <a:endParaRPr kumimoji="0" lang="ja-JP" altLang="en-US" sz="2400" kern="0" dirty="0">
              <a:solidFill>
                <a:prstClr val="white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4707174"/>
              </p:ext>
            </p:extLst>
          </p:nvPr>
        </p:nvGraphicFramePr>
        <p:xfrm>
          <a:off x="278019" y="821703"/>
          <a:ext cx="8326410" cy="5384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5094"/>
                <a:gridCol w="555094"/>
                <a:gridCol w="555094"/>
                <a:gridCol w="555094"/>
                <a:gridCol w="555094"/>
                <a:gridCol w="555094"/>
                <a:gridCol w="555094"/>
                <a:gridCol w="555094"/>
                <a:gridCol w="555094"/>
                <a:gridCol w="555094"/>
                <a:gridCol w="555094"/>
                <a:gridCol w="555094"/>
                <a:gridCol w="555094"/>
                <a:gridCol w="555094"/>
                <a:gridCol w="555094"/>
              </a:tblGrid>
              <a:tr h="460868">
                <a:tc gridSpan="1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平成</a:t>
                      </a:r>
                      <a:r>
                        <a:rPr kumimoji="1" lang="en-US" altLang="ja-JP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28</a:t>
                      </a:r>
                      <a:r>
                        <a:rPr kumimoji="1" lang="ja-JP" altLang="en-US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</a:t>
                      </a:r>
                      <a:endParaRPr kumimoji="1" lang="ja-JP" altLang="en-US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l"/>
                      <a:endParaRPr kumimoji="1" lang="ja-JP" altLang="en-US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l"/>
                      <a:endParaRPr kumimoji="1" lang="ja-JP" altLang="en-US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kumimoji="1" lang="ja-JP" altLang="en-US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平成</a:t>
                      </a:r>
                      <a:r>
                        <a:rPr kumimoji="1" lang="en-US" altLang="ja-JP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29</a:t>
                      </a:r>
                      <a:r>
                        <a:rPr kumimoji="1" lang="ja-JP" altLang="en-US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</a:t>
                      </a:r>
                      <a:endParaRPr kumimoji="1" lang="ja-JP" altLang="en-US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</a:tr>
              <a:tr h="53767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u="none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１</a:t>
                      </a:r>
                      <a:r>
                        <a:rPr kumimoji="1" lang="ja-JP" altLang="en-US" sz="1600" b="0" baseline="300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月</a:t>
                      </a:r>
                      <a:endParaRPr kumimoji="1" lang="ja-JP" altLang="en-US" sz="1600" b="0" baseline="30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baseline="300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～</a:t>
                      </a:r>
                      <a:endParaRPr kumimoji="1" lang="ja-JP" altLang="en-US" sz="1600" b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４</a:t>
                      </a:r>
                      <a:endParaRPr kumimoji="1" lang="ja-JP" altLang="en-US" sz="1600" b="0" baseline="30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0" u="none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５</a:t>
                      </a:r>
                      <a:endParaRPr kumimoji="1" lang="ja-JP" altLang="en-US" b="0" u="none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0" u="none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６</a:t>
                      </a:r>
                      <a:endParaRPr kumimoji="1" lang="ja-JP" altLang="en-US" b="0" u="none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７</a:t>
                      </a:r>
                      <a:endParaRPr kumimoji="1" lang="ja-JP" altLang="en-US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８</a:t>
                      </a:r>
                      <a:endParaRPr kumimoji="1" lang="ja-JP" altLang="en-US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0" u="none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９</a:t>
                      </a:r>
                      <a:endParaRPr kumimoji="1" lang="ja-JP" altLang="en-US" b="0" u="none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10</a:t>
                      </a:r>
                      <a:endParaRPr kumimoji="1" lang="ja-JP" altLang="en-US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11</a:t>
                      </a:r>
                      <a:endParaRPr kumimoji="1" lang="ja-JP" altLang="en-US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12</a:t>
                      </a:r>
                      <a:endParaRPr kumimoji="1" lang="ja-JP" altLang="en-US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１</a:t>
                      </a:r>
                      <a:endParaRPr kumimoji="1" lang="ja-JP" altLang="en-US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0" u="none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２</a:t>
                      </a:r>
                      <a:endParaRPr kumimoji="1" lang="ja-JP" altLang="en-US" b="0" u="none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b="0" baseline="300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～</a:t>
                      </a:r>
                      <a:endParaRPr kumimoji="1" lang="ja-JP" altLang="en-US" b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0" u="none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５</a:t>
                      </a:r>
                      <a:endParaRPr kumimoji="1" lang="ja-JP" altLang="en-US" b="0" u="none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</a:tr>
              <a:tr h="438617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 smtClean="0"/>
                        <a:t>◆</a:t>
                      </a:r>
                      <a:endParaRPr kumimoji="1" lang="en-US" altLang="ja-JP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dirty="0" smtClean="0"/>
                    </a:p>
                    <a:p>
                      <a:endParaRPr kumimoji="1" lang="ja-JP" alt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dirty="0" smtClean="0"/>
                    </a:p>
                    <a:p>
                      <a:pPr algn="ctr"/>
                      <a:endParaRPr kumimoji="1" lang="en-US" altLang="ja-JP" dirty="0" smtClean="0"/>
                    </a:p>
                    <a:p>
                      <a:pPr algn="ctr"/>
                      <a:endParaRPr kumimoji="1" lang="en-US" altLang="ja-JP" dirty="0" smtClean="0"/>
                    </a:p>
                    <a:p>
                      <a:pPr algn="ctr"/>
                      <a:endParaRPr kumimoji="1" lang="en-US" altLang="ja-JP" dirty="0" smtClean="0"/>
                    </a:p>
                    <a:p>
                      <a:pPr algn="ctr"/>
                      <a:endParaRPr kumimoji="1" lang="en-US" altLang="ja-JP" dirty="0" smtClean="0"/>
                    </a:p>
                    <a:p>
                      <a:pPr algn="ctr"/>
                      <a:endParaRPr kumimoji="1" lang="en-US" altLang="ja-JP" dirty="0" smtClean="0"/>
                    </a:p>
                    <a:p>
                      <a:pPr algn="ctr"/>
                      <a:endParaRPr kumimoji="1" lang="en-US" altLang="ja-JP" dirty="0" smtClean="0"/>
                    </a:p>
                    <a:p>
                      <a:pPr algn="ctr"/>
                      <a:r>
                        <a:rPr kumimoji="1" lang="ja-JP" altLang="en-US" dirty="0" smtClean="0"/>
                        <a:t>★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 smtClean="0"/>
                        <a:t>◆</a:t>
                      </a:r>
                    </a:p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 smtClean="0"/>
                        <a:t>★</a:t>
                      </a:r>
                    </a:p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 smtClean="0"/>
                        <a:t>★</a:t>
                      </a:r>
                    </a:p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◆</a:t>
                      </a:r>
                      <a:endParaRPr kumimoji="1" lang="ja-JP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テキスト ボックス 7"/>
          <p:cNvSpPr txBox="1"/>
          <p:nvPr/>
        </p:nvSpPr>
        <p:spPr>
          <a:xfrm>
            <a:off x="3707904" y="4077072"/>
            <a:ext cx="1944216" cy="101566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第２回部会（９月）</a:t>
            </a:r>
            <a:endParaRPr kumimoji="1" lang="en-US" altLang="ja-JP" sz="12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08000" indent="-108000"/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・取組実施状況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事例報告、課題抽出、対応策検討）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08000" indent="-108000"/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・次年度の新規取組みなどの検討</a:t>
            </a:r>
            <a:endParaRPr kumimoji="1" lang="ja-JP" altLang="en-US" sz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6444208" y="4077072"/>
            <a:ext cx="1686771" cy="101566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第３回部会（２月）</a:t>
            </a:r>
            <a:endParaRPr kumimoji="1" lang="en-US" altLang="ja-JP" sz="12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08000" indent="-108000"/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・取組実施状況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08000" indent="-108000"/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（部会まとめ、協議会への報告内容の確認等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</a:t>
            </a:r>
          </a:p>
          <a:p>
            <a:pPr marL="108000" indent="-108000"/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・次年度計画の確認</a:t>
            </a:r>
            <a:endParaRPr kumimoji="1" lang="ja-JP" altLang="en-US" sz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2555776" y="2145064"/>
            <a:ext cx="1828800" cy="101566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H28</a:t>
            </a:r>
            <a:r>
              <a:rPr kumimoji="1"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年度協議会</a:t>
            </a:r>
            <a:r>
              <a:rPr kumimoji="1" lang="en-US" altLang="ja-JP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</a:t>
            </a:r>
            <a:r>
              <a:rPr kumimoji="1"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６月</a:t>
            </a:r>
            <a:r>
              <a:rPr kumimoji="1" lang="en-US" altLang="ja-JP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</a:t>
            </a:r>
          </a:p>
          <a:p>
            <a:pPr marL="108000" indent="-108000"/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・部会で検討した具体的な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08000" indent="-108000"/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取組み内容について報告</a:t>
            </a:r>
            <a:endParaRPr kumimoji="1"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08000" indent="-108000"/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・年間計画を確認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08000" indent="-108000"/>
            <a:endParaRPr kumimoji="1" lang="ja-JP" altLang="en-US" sz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" name="上矢印 5"/>
          <p:cNvSpPr/>
          <p:nvPr/>
        </p:nvSpPr>
        <p:spPr>
          <a:xfrm>
            <a:off x="2671024" y="3340800"/>
            <a:ext cx="316800" cy="694800"/>
          </a:xfrm>
          <a:prstGeom prst="upArrow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右矢印 13"/>
          <p:cNvSpPr/>
          <p:nvPr/>
        </p:nvSpPr>
        <p:spPr>
          <a:xfrm>
            <a:off x="5724128" y="4408344"/>
            <a:ext cx="694800" cy="316800"/>
          </a:xfrm>
          <a:prstGeom prst="rightArrow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7236296" y="2145063"/>
            <a:ext cx="1828800" cy="101566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olid"/>
          </a:ln>
        </p:spPr>
        <p:txBody>
          <a:bodyPr wrap="square" lIns="36000" rIns="36000" rtlCol="0">
            <a:spAutoFit/>
          </a:bodyPr>
          <a:lstStyle/>
          <a:p>
            <a:r>
              <a:rPr kumimoji="1" lang="en-US" altLang="ja-JP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H29</a:t>
            </a:r>
            <a:r>
              <a:rPr kumimoji="1"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年度協議会</a:t>
            </a:r>
            <a:r>
              <a:rPr kumimoji="1" lang="en-US" altLang="ja-JP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</a:t>
            </a:r>
            <a:r>
              <a:rPr kumimoji="1"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５月</a:t>
            </a:r>
            <a:r>
              <a:rPr kumimoji="1" lang="en-US" altLang="ja-JP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</a:t>
            </a:r>
          </a:p>
          <a:p>
            <a:pPr marL="108000" indent="-108000"/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・取組み状況について部会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08000" indent="-108000"/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から報告</a:t>
            </a:r>
            <a:endParaRPr kumimoji="1"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08000" indent="-108000"/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・年間計画を確認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08000" indent="-108000"/>
            <a:endParaRPr kumimoji="1" lang="ja-JP" altLang="en-US" sz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909307" y="6271428"/>
            <a:ext cx="46231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 smtClean="0"/>
              <a:t>※</a:t>
            </a:r>
            <a:r>
              <a:rPr kumimoji="1" lang="ja-JP" altLang="en-US" sz="1200" dirty="0" smtClean="0"/>
              <a:t> 協議会や各部会は、必要な場合、上記にかかわらず適宜開催</a:t>
            </a:r>
            <a:endParaRPr kumimoji="1" lang="ja-JP" altLang="en-US" sz="1200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304800" y="2145065"/>
            <a:ext cx="1890936" cy="1015663"/>
          </a:xfrm>
          <a:prstGeom prst="rect">
            <a:avLst/>
          </a:prstGeom>
          <a:solidFill>
            <a:schemeClr val="bg1"/>
          </a:solidFill>
          <a:ln w="31750">
            <a:solidFill>
              <a:schemeClr val="tx1"/>
            </a:solidFill>
            <a:prstDash val="solid"/>
          </a:ln>
        </p:spPr>
        <p:txBody>
          <a:bodyPr wrap="square" lIns="72000" rIns="72000" rtlCol="0">
            <a:spAutoFit/>
          </a:bodyPr>
          <a:lstStyle/>
          <a:p>
            <a:r>
              <a:rPr kumimoji="1" lang="en-US" altLang="ja-JP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H27</a:t>
            </a:r>
            <a:r>
              <a:rPr kumimoji="1"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年度協議会（今回）</a:t>
            </a:r>
            <a:endParaRPr kumimoji="1" lang="en-US" altLang="ja-JP" sz="12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08000" indent="-108000"/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・これまでの取組み経過、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08000" indent="-108000"/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現状及び課題の共有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08000" indent="-108000"/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・今後の取組み方向性を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08000" indent="-108000"/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確認</a:t>
            </a:r>
            <a:endParaRPr kumimoji="1" lang="ja-JP" altLang="en-US" sz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8" name="下矢印 17"/>
          <p:cNvSpPr/>
          <p:nvPr/>
        </p:nvSpPr>
        <p:spPr>
          <a:xfrm>
            <a:off x="1564025" y="3340806"/>
            <a:ext cx="317873" cy="695980"/>
          </a:xfrm>
          <a:prstGeom prst="downArrow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下矢印 19"/>
          <p:cNvSpPr/>
          <p:nvPr/>
        </p:nvSpPr>
        <p:spPr>
          <a:xfrm>
            <a:off x="3746116" y="5085184"/>
            <a:ext cx="1906004" cy="538425"/>
          </a:xfrm>
          <a:prstGeom prst="downArrow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中間チェック</a:t>
            </a:r>
            <a:endParaRPr kumimoji="1" lang="ja-JP" altLang="en-US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1" name="上矢印 20"/>
          <p:cNvSpPr/>
          <p:nvPr/>
        </p:nvSpPr>
        <p:spPr>
          <a:xfrm>
            <a:off x="7639576" y="3340800"/>
            <a:ext cx="316800" cy="694800"/>
          </a:xfrm>
          <a:prstGeom prst="upArrow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ホームベース 11"/>
          <p:cNvSpPr/>
          <p:nvPr/>
        </p:nvSpPr>
        <p:spPr>
          <a:xfrm>
            <a:off x="1563936" y="5661248"/>
            <a:ext cx="6778286" cy="432048"/>
          </a:xfrm>
          <a:prstGeom prst="homePlate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関係者において、具体的な取組みを実施</a:t>
            </a:r>
          </a:p>
        </p:txBody>
      </p:sp>
      <p:sp>
        <p:nvSpPr>
          <p:cNvPr id="19" name="下矢印 18"/>
          <p:cNvSpPr/>
          <p:nvPr/>
        </p:nvSpPr>
        <p:spPr>
          <a:xfrm>
            <a:off x="3971843" y="3340800"/>
            <a:ext cx="317873" cy="695980"/>
          </a:xfrm>
          <a:prstGeom prst="downArrow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447056" y="4089297"/>
            <a:ext cx="1828800" cy="83099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第</a:t>
            </a:r>
            <a:r>
              <a:rPr kumimoji="1" lang="en-US" altLang="ja-JP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</a:t>
            </a:r>
            <a:r>
              <a:rPr kumimoji="1"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回部会（５月）</a:t>
            </a:r>
            <a:endParaRPr kumimoji="1" lang="en-US" altLang="ja-JP" sz="12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08000" indent="-108000"/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事例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紹介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08000" indent="-108000"/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・具体的な取組み内容について検討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00962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1958</TotalTime>
  <Words>206</Words>
  <Application>Microsoft Office PowerPoint</Application>
  <PresentationFormat>画面に合わせる (4:3)</PresentationFormat>
  <Paragraphs>79</Paragraphs>
  <Slides>2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Office ​​テーマ</vt:lpstr>
      <vt:lpstr>平成２８年度　開催スケジュール（案）</vt:lpstr>
      <vt:lpstr>PowerPoint プレゼンテーション</vt:lpstr>
    </vt:vector>
  </TitlesOfParts>
  <Company>大阪府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山本　陽介</dc:creator>
  <cp:lastModifiedBy>山本　陽介</cp:lastModifiedBy>
  <cp:revision>170</cp:revision>
  <cp:lastPrinted>2016-01-07T12:28:56Z</cp:lastPrinted>
  <dcterms:created xsi:type="dcterms:W3CDTF">2015-12-14T04:10:34Z</dcterms:created>
  <dcterms:modified xsi:type="dcterms:W3CDTF">2016-01-19T10:13:39Z</dcterms:modified>
</cp:coreProperties>
</file>