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5" r:id="rId3"/>
    <p:sldId id="276" r:id="rId4"/>
    <p:sldId id="278" r:id="rId5"/>
    <p:sldId id="277" r:id="rId6"/>
    <p:sldId id="267" r:id="rId7"/>
    <p:sldId id="268" r:id="rId8"/>
    <p:sldId id="272" r:id="rId9"/>
    <p:sldId id="266" r:id="rId10"/>
    <p:sldId id="279" r:id="rId11"/>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04" autoAdjust="0"/>
  </p:normalViewPr>
  <p:slideViewPr>
    <p:cSldViewPr>
      <p:cViewPr>
        <p:scale>
          <a:sx n="72" d="100"/>
          <a:sy n="72" d="100"/>
        </p:scale>
        <p:origin x="-134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a:pPr>
                <a:defRPr/>
              </a:pPr>
              <a:t>2016/1/28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a:pPr>
                <a:defRPr/>
              </a:pPr>
              <a:t>2016/1/28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a:pPr>
                <a:defRPr/>
              </a:pPr>
              <a:t>2016/1/28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a:pPr>
                <a:defRPr/>
              </a:pPr>
              <a:t>2016/1/28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a:pPr>
                <a:defRPr/>
              </a:pPr>
              <a:t>2016/1/28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a:pPr>
                <a:defRPr/>
              </a:pPr>
              <a:t>2016/1/28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a:pPr>
                <a:defRPr/>
              </a:pPr>
              <a:t>2016/1/28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a:pPr>
                <a:defRPr/>
              </a:pPr>
              <a:t>2016/1/28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a:pPr>
                <a:defRPr/>
              </a:pPr>
              <a:t>2016/1/28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a:pPr>
                <a:defRPr/>
              </a:pPr>
              <a:t>2016/1/28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a:pPr>
                <a:defRPr/>
              </a:pPr>
              <a:t>2016/1/28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a:pPr>
                <a:defRPr/>
              </a:pPr>
              <a:t>2016/1/28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427038" y="1916113"/>
            <a:ext cx="8537575" cy="1008062"/>
          </a:xfrm>
        </p:spPr>
        <p:txBody>
          <a:bodyPr/>
          <a:lstStyle/>
          <a:p>
            <a:pPr eaLnBrk="1" hangingPunct="1"/>
            <a:r>
              <a:rPr lang="ja-JP" altLang="en-US" sz="3200" dirty="0" smtClean="0"/>
              <a:t>ＥＶ及びＦＣＶに関する取組み等について</a:t>
            </a:r>
          </a:p>
        </p:txBody>
      </p:sp>
      <p:sp>
        <p:nvSpPr>
          <p:cNvPr id="8" name="タイトル 1"/>
          <p:cNvSpPr txBox="1">
            <a:spLocks/>
          </p:cNvSpPr>
          <p:nvPr/>
        </p:nvSpPr>
        <p:spPr>
          <a:xfrm>
            <a:off x="4608513" y="1004888"/>
            <a:ext cx="3995737" cy="428625"/>
          </a:xfrm>
          <a:prstGeom prst="rect">
            <a:avLst/>
          </a:prstGeom>
        </p:spPr>
        <p:txBody>
          <a:bodyPr lIns="65306" tIns="32653" rIns="65306" bIns="32653"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fontAlgn="auto">
              <a:spcAft>
                <a:spcPts val="0"/>
              </a:spcAft>
              <a:defRPr/>
            </a:pPr>
            <a:r>
              <a:rPr lang="ja-JP" altLang="en-US" sz="1300" dirty="0" smtClean="0"/>
              <a:t>平成２７年度　大阪次世代自動車普及推進協議会</a:t>
            </a:r>
            <a:endParaRPr lang="en-US" altLang="ja-JP" sz="1300" dirty="0" smtClean="0"/>
          </a:p>
          <a:p>
            <a:pPr algn="r" fontAlgn="auto">
              <a:spcAft>
                <a:spcPts val="0"/>
              </a:spcAft>
              <a:defRPr/>
            </a:pPr>
            <a:r>
              <a:rPr lang="ja-JP" altLang="en-US" sz="1300" dirty="0" smtClean="0"/>
              <a:t>（</a:t>
            </a:r>
            <a:r>
              <a:rPr lang="ja-JP" altLang="en-US" sz="1300" dirty="0"/>
              <a:t>平成２８年１月２０日</a:t>
            </a:r>
            <a:r>
              <a:rPr lang="ja-JP" altLang="en-US" sz="1300" dirty="0" smtClean="0"/>
              <a:t>）</a:t>
            </a:r>
            <a:endParaRPr lang="ja-JP" altLang="en-US" sz="1300" dirty="0"/>
          </a:p>
        </p:txBody>
      </p:sp>
      <p:sp>
        <p:nvSpPr>
          <p:cNvPr id="2052" name="タイトル 1"/>
          <p:cNvSpPr txBox="1">
            <a:spLocks/>
          </p:cNvSpPr>
          <p:nvPr/>
        </p:nvSpPr>
        <p:spPr bwMode="auto">
          <a:xfrm>
            <a:off x="1476375" y="2781300"/>
            <a:ext cx="62642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nchor="ctr"/>
          <a:lstStyle>
            <a:lvl1pPr defTabSz="127952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279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279525">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279525">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279525">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dirty="0"/>
              <a:t>〈</a:t>
            </a:r>
            <a:r>
              <a:rPr lang="ja-JP" altLang="en-US" sz="2000" dirty="0"/>
              <a:t>内容</a:t>
            </a:r>
            <a:r>
              <a:rPr lang="en-US" altLang="ja-JP" sz="2000" dirty="0"/>
              <a:t>〉</a:t>
            </a:r>
          </a:p>
          <a:p>
            <a:pPr eaLnBrk="1" hangingPunct="1">
              <a:spcBef>
                <a:spcPct val="0"/>
              </a:spcBef>
              <a:buFontTx/>
              <a:buNone/>
            </a:pPr>
            <a:endParaRPr lang="en-US" altLang="ja-JP" sz="2000" dirty="0"/>
          </a:p>
          <a:p>
            <a:pPr eaLnBrk="1" hangingPunct="1">
              <a:spcBef>
                <a:spcPct val="0"/>
              </a:spcBef>
              <a:buFontTx/>
              <a:buNone/>
            </a:pPr>
            <a:r>
              <a:rPr lang="ja-JP" altLang="en-US" sz="2000" dirty="0"/>
              <a:t>（１）　</a:t>
            </a:r>
            <a:r>
              <a:rPr lang="ja-JP" altLang="en-US" sz="2000" dirty="0" smtClean="0"/>
              <a:t>ＥＶに</a:t>
            </a:r>
            <a:r>
              <a:rPr lang="ja-JP" altLang="en-US" sz="2000" dirty="0"/>
              <a:t>関するこれまでの取組みと現状・課題</a:t>
            </a:r>
          </a:p>
          <a:p>
            <a:pPr eaLnBrk="1" hangingPunct="1">
              <a:spcBef>
                <a:spcPct val="0"/>
              </a:spcBef>
              <a:buFontTx/>
              <a:buNone/>
            </a:pPr>
            <a:r>
              <a:rPr lang="ja-JP" altLang="en-US" sz="2000" dirty="0"/>
              <a:t>（２）　ＦＣＶに関するこれまでの取組みと現状・課題</a:t>
            </a:r>
            <a:endParaRPr lang="en-US" altLang="ja-JP" sz="2000" dirty="0"/>
          </a:p>
          <a:p>
            <a:pPr eaLnBrk="1" hangingPunct="1">
              <a:spcBef>
                <a:spcPct val="0"/>
              </a:spcBef>
              <a:buFontTx/>
              <a:buNone/>
            </a:pPr>
            <a:r>
              <a:rPr lang="ja-JP" altLang="en-US" sz="2000" dirty="0"/>
              <a:t>（３）　今後の取組みの方向性について</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ja-JP" altLang="en-US" sz="2000" dirty="0"/>
              <a:t>（参考）</a:t>
            </a:r>
            <a:endParaRPr lang="en-US" altLang="ja-JP" sz="2000" dirty="0"/>
          </a:p>
          <a:p>
            <a:pPr eaLnBrk="1" hangingPunct="1">
              <a:spcBef>
                <a:spcPct val="0"/>
              </a:spcBef>
              <a:buFontTx/>
              <a:buNone/>
            </a:pPr>
            <a:r>
              <a:rPr lang="ja-JP" altLang="en-US" sz="2000" dirty="0" smtClean="0"/>
              <a:t>　①大阪</a:t>
            </a:r>
            <a:r>
              <a:rPr lang="ja-JP" altLang="en-US" sz="2000" dirty="0"/>
              <a:t>ＥＶアクションプログラム</a:t>
            </a:r>
            <a:endParaRPr lang="en-US" altLang="ja-JP" sz="2000" dirty="0"/>
          </a:p>
          <a:p>
            <a:pPr eaLnBrk="1" hangingPunct="1">
              <a:spcBef>
                <a:spcPct val="0"/>
              </a:spcBef>
              <a:buFontTx/>
              <a:buNone/>
            </a:pPr>
            <a:r>
              <a:rPr lang="ja-JP" altLang="en-US" sz="2000" dirty="0" smtClean="0"/>
              <a:t>　②大阪</a:t>
            </a:r>
            <a:r>
              <a:rPr lang="ja-JP" altLang="en-US" sz="2000" dirty="0"/>
              <a:t>府内における水素ステーション整備計画（概要）</a:t>
            </a:r>
          </a:p>
        </p:txBody>
      </p:sp>
      <p:sp>
        <p:nvSpPr>
          <p:cNvPr id="2053" name="テキスト ボックス 8"/>
          <p:cNvSpPr txBox="1">
            <a:spLocks noChangeArrowheads="1"/>
          </p:cNvSpPr>
          <p:nvPr/>
        </p:nvSpPr>
        <p:spPr bwMode="auto">
          <a:xfrm>
            <a:off x="7421563" y="549275"/>
            <a:ext cx="1182687" cy="42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5306" tIns="72000" rIns="65306" bIns="72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資料２</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二等辺三角形 15"/>
          <p:cNvSpPr/>
          <p:nvPr/>
        </p:nvSpPr>
        <p:spPr>
          <a:xfrm rot="10800000">
            <a:off x="2016125" y="6093296"/>
            <a:ext cx="5111750" cy="2597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 name="角丸四角形 7"/>
          <p:cNvSpPr/>
          <p:nvPr/>
        </p:nvSpPr>
        <p:spPr>
          <a:xfrm>
            <a:off x="251520" y="6379988"/>
            <a:ext cx="8187433" cy="433388"/>
          </a:xfrm>
          <a:prstGeom prst="roundRect">
            <a:avLst>
              <a:gd name="adj" fmla="val 1129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今回の協議会で確認された方向性に沿って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において具体的な</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取組みの内容・期間を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073835937"/>
              </p:ext>
            </p:extLst>
          </p:nvPr>
        </p:nvGraphicFramePr>
        <p:xfrm>
          <a:off x="307472" y="692696"/>
          <a:ext cx="8496622" cy="5354368"/>
        </p:xfrm>
        <a:graphic>
          <a:graphicData uri="http://schemas.openxmlformats.org/drawingml/2006/table">
            <a:tbl>
              <a:tblPr firstRow="1">
                <a:tableStyleId>{3B4B98B0-60AC-42C2-AFA5-B58CD77FA1E5}</a:tableStyleId>
              </a:tblPr>
              <a:tblGrid>
                <a:gridCol w="8496622"/>
              </a:tblGrid>
              <a:tr h="1485668">
                <a:tc>
                  <a:txBody>
                    <a:bodyPr/>
                    <a:lstStyle/>
                    <a:p>
                      <a:pPr>
                        <a:lnSpc>
                          <a:spcPts val="2000"/>
                        </a:lnSpc>
                      </a:pPr>
                      <a:r>
                        <a:rPr kumimoji="1" lang="en-US" altLang="ja-JP" sz="1800" u="none" dirty="0" smtClean="0"/>
                        <a:t>〔</a:t>
                      </a:r>
                      <a:r>
                        <a:rPr kumimoji="1" lang="ja-JP" altLang="en-US" sz="1800" u="none" dirty="0" smtClean="0"/>
                        <a:t>１</a:t>
                      </a:r>
                      <a:r>
                        <a:rPr kumimoji="1" lang="en-US" altLang="ja-JP" sz="1800" u="none" dirty="0" smtClean="0"/>
                        <a:t>〕</a:t>
                      </a:r>
                      <a:r>
                        <a:rPr kumimoji="1" lang="ja-JP" altLang="en-US" sz="1800" dirty="0" smtClean="0"/>
                        <a:t>ＥＶ・ＦＣＶの普及拡大</a:t>
                      </a:r>
                      <a:endParaRPr kumimoji="1" lang="en-US" altLang="ja-JP" sz="1800" dirty="0" smtClean="0"/>
                    </a:p>
                    <a:p>
                      <a:pPr marL="0">
                        <a:lnSpc>
                          <a:spcPts val="2000"/>
                        </a:lnSpc>
                      </a:pPr>
                      <a:r>
                        <a:rPr kumimoji="1" lang="ja-JP" altLang="en-US" sz="1400" b="0" dirty="0" smtClean="0"/>
                        <a:t>  （検討例）</a:t>
                      </a:r>
                      <a:endParaRPr kumimoji="1" lang="en-US" altLang="ja-JP" sz="1400" b="0" dirty="0" smtClean="0"/>
                    </a:p>
                    <a:p>
                      <a:pPr marL="180000" indent="0">
                        <a:lnSpc>
                          <a:spcPts val="2000"/>
                        </a:lnSpc>
                        <a:spcBef>
                          <a:spcPts val="0"/>
                        </a:spcBef>
                        <a:spcAft>
                          <a:spcPts val="0"/>
                        </a:spcAft>
                        <a:buFont typeface="Wingdings" panose="05000000000000000000" pitchFamily="2" charset="2"/>
                        <a:buChar char="Ø"/>
                      </a:pPr>
                      <a:r>
                        <a:rPr kumimoji="1" lang="ja-JP" altLang="en-US" sz="1400" b="0" dirty="0" smtClean="0">
                          <a:latin typeface="+mn-ea"/>
                          <a:ea typeface="+mn-ea"/>
                        </a:rPr>
                        <a:t>アウトドア施設等でのＥＶ・ＦＣＶ優遇ゾーンの設置</a:t>
                      </a:r>
                    </a:p>
                    <a:p>
                      <a:pPr marL="180000" marR="0" indent="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kumimoji="1" lang="ja-JP" altLang="en-US" sz="1400" b="0" dirty="0" smtClean="0">
                          <a:latin typeface="+mn-ea"/>
                          <a:ea typeface="+mn-ea"/>
                        </a:rPr>
                        <a:t>商業施設等でのＥＶ・ＦＣＶ利用来場者へのメリット付与</a:t>
                      </a:r>
                      <a:endParaRPr kumimoji="1" lang="en-US" altLang="ja-JP" sz="1400" b="0" dirty="0" smtClean="0">
                        <a:latin typeface="+mn-ea"/>
                        <a:ea typeface="+mn-ea"/>
                      </a:endParaRPr>
                    </a:p>
                    <a:p>
                      <a:pPr marL="180000" marR="0" indent="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kumimoji="1" lang="ja-JP" altLang="en-US" sz="1400" b="0" dirty="0" smtClean="0">
                          <a:latin typeface="+mn-ea"/>
                          <a:ea typeface="+mn-ea"/>
                        </a:rPr>
                        <a:t>ＥＶ、ＦＣＶの特長（排ガスゼロ、静か、給電機能など）を</a:t>
                      </a:r>
                      <a:endParaRPr kumimoji="1" lang="en-US" altLang="ja-JP" sz="1400" b="0" dirty="0" smtClean="0">
                        <a:latin typeface="+mn-ea"/>
                        <a:ea typeface="+mn-ea"/>
                      </a:endParaRPr>
                    </a:p>
                    <a:p>
                      <a:pPr marL="180000" marR="0" indent="0" algn="l" defTabSz="914400" rtl="0" eaLnBrk="1" fontAlgn="auto" latinLnBrk="0" hangingPunct="1">
                        <a:lnSpc>
                          <a:spcPts val="2000"/>
                        </a:lnSpc>
                        <a:spcBef>
                          <a:spcPts val="0"/>
                        </a:spcBef>
                        <a:spcAft>
                          <a:spcPts val="0"/>
                        </a:spcAft>
                        <a:buClrTx/>
                        <a:buSzTx/>
                        <a:buFont typeface="Wingdings" panose="05000000000000000000" pitchFamily="2" charset="2"/>
                        <a:buNone/>
                        <a:tabLst/>
                        <a:defRPr/>
                      </a:pPr>
                      <a:r>
                        <a:rPr kumimoji="1" lang="ja-JP" altLang="en-US" sz="1400" b="0" dirty="0" smtClean="0">
                          <a:latin typeface="+mn-ea"/>
                          <a:ea typeface="+mn-ea"/>
                        </a:rPr>
                        <a:t>　活かした幅広い活用方法の創出・発信　　など</a:t>
                      </a:r>
                      <a:endParaRPr kumimoji="1" lang="ja-JP" altLang="en-US" sz="1400" b="0" dirty="0"/>
                    </a:p>
                  </a:txBody>
                  <a:tcPr marL="91445" marR="9144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9732">
                <a:tc>
                  <a:txBody>
                    <a:bodyPr/>
                    <a:lstStyle/>
                    <a:p>
                      <a:pPr>
                        <a:lnSpc>
                          <a:spcPts val="2000"/>
                        </a:lnSpc>
                      </a:pPr>
                      <a:r>
                        <a:rPr kumimoji="1" lang="en-US" altLang="ja-JP" sz="1800" b="1" dirty="0" smtClean="0"/>
                        <a:t>〔</a:t>
                      </a:r>
                      <a:r>
                        <a:rPr kumimoji="1" lang="ja-JP" altLang="en-US" sz="1800" b="1" dirty="0" smtClean="0"/>
                        <a:t>２</a:t>
                      </a:r>
                      <a:r>
                        <a:rPr kumimoji="1" lang="en-US" altLang="ja-JP" sz="1800" b="1" dirty="0" smtClean="0"/>
                        <a:t>〕</a:t>
                      </a:r>
                      <a:r>
                        <a:rPr kumimoji="1" lang="ja-JP" altLang="en-US" sz="1800" b="1" dirty="0" smtClean="0"/>
                        <a:t>インフラの拡充</a:t>
                      </a:r>
                      <a:endParaRPr kumimoji="1" lang="en-US" altLang="ja-JP" sz="1800" b="1" dirty="0" smtClean="0"/>
                    </a:p>
                    <a:p>
                      <a:pPr>
                        <a:lnSpc>
                          <a:spcPts val="2000"/>
                        </a:lnSpc>
                      </a:pPr>
                      <a:r>
                        <a:rPr kumimoji="1" lang="ja-JP" altLang="en-US" sz="1400" b="0" dirty="0" smtClean="0"/>
                        <a:t>  （検討例）</a:t>
                      </a:r>
                      <a:endParaRPr kumimoji="1" lang="en-US" altLang="ja-JP" sz="1400" b="0" dirty="0" smtClean="0"/>
                    </a:p>
                    <a:p>
                      <a:pPr marL="216000" marR="0" indent="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kumimoji="1" lang="ja-JP" altLang="en-US" sz="1400" b="0" dirty="0" smtClean="0">
                          <a:latin typeface="+mn-ea"/>
                          <a:ea typeface="+mn-ea"/>
                        </a:rPr>
                        <a:t>位置情報の認知度向上やメリット付与などインフラの活用促進</a:t>
                      </a:r>
                      <a:endParaRPr kumimoji="1" lang="en-US" altLang="ja-JP" sz="1400" b="0" dirty="0" smtClean="0">
                        <a:latin typeface="+mn-ea"/>
                        <a:ea typeface="+mn-ea"/>
                      </a:endParaRPr>
                    </a:p>
                    <a:p>
                      <a:pPr marL="216000" indent="0">
                        <a:lnSpc>
                          <a:spcPts val="2000"/>
                        </a:lnSpc>
                        <a:spcBef>
                          <a:spcPts val="0"/>
                        </a:spcBef>
                        <a:spcAft>
                          <a:spcPts val="0"/>
                        </a:spcAft>
                        <a:buFont typeface="Wingdings" panose="05000000000000000000" pitchFamily="2" charset="2"/>
                        <a:buChar char="Ø"/>
                      </a:pPr>
                      <a:r>
                        <a:rPr kumimoji="1" lang="ja-JP" altLang="en-US" sz="1400" b="0" dirty="0" smtClean="0">
                          <a:latin typeface="+mn-ea"/>
                          <a:ea typeface="+mn-ea"/>
                        </a:rPr>
                        <a:t>重点的に整備を図るエリア等の課題抽出と対応検討</a:t>
                      </a:r>
                      <a:endParaRPr kumimoji="1" lang="en-US" altLang="ja-JP" sz="1400" b="0" dirty="0" smtClean="0">
                        <a:latin typeface="+mn-ea"/>
                        <a:ea typeface="+mn-ea"/>
                      </a:endParaRPr>
                    </a:p>
                    <a:p>
                      <a:pPr marL="216000" marR="0" indent="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kumimoji="1" lang="ja-JP" altLang="en-US" sz="1400" b="0" dirty="0" smtClean="0">
                          <a:solidFill>
                            <a:schemeClr val="tx1"/>
                          </a:solidFill>
                          <a:latin typeface="+mn-ea"/>
                          <a:ea typeface="+mn-ea"/>
                        </a:rPr>
                        <a:t>整備状況を踏まえた整備目標の見直し</a:t>
                      </a:r>
                      <a:endParaRPr kumimoji="1" lang="en-US" altLang="ja-JP" sz="1400" b="0" dirty="0" smtClean="0">
                        <a:latin typeface="+mn-ea"/>
                        <a:ea typeface="+mn-ea"/>
                      </a:endParaRPr>
                    </a:p>
                    <a:p>
                      <a:pPr marL="216000" marR="0" indent="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kumimoji="1" lang="ja-JP" altLang="en-US" sz="1400" b="0" dirty="0" smtClean="0">
                          <a:latin typeface="+mn-ea"/>
                          <a:ea typeface="+mn-ea"/>
                        </a:rPr>
                        <a:t>用地情報の収集・共有</a:t>
                      </a:r>
                      <a:endParaRPr kumimoji="1" lang="en-US" altLang="ja-JP" sz="1400" b="0" dirty="0" smtClean="0">
                        <a:solidFill>
                          <a:schemeClr val="tx1"/>
                        </a:solidFill>
                        <a:latin typeface="+mn-ea"/>
                        <a:ea typeface="+mn-ea"/>
                      </a:endParaRPr>
                    </a:p>
                    <a:p>
                      <a:pPr marL="216000" indent="0">
                        <a:lnSpc>
                          <a:spcPts val="2000"/>
                        </a:lnSpc>
                        <a:spcBef>
                          <a:spcPts val="0"/>
                        </a:spcBef>
                        <a:spcAft>
                          <a:spcPts val="0"/>
                        </a:spcAft>
                        <a:buFont typeface="Wingdings" panose="05000000000000000000" pitchFamily="2" charset="2"/>
                        <a:buChar char="Ø"/>
                      </a:pPr>
                      <a:r>
                        <a:rPr kumimoji="1" lang="ja-JP" altLang="en-US" sz="1400" b="0" dirty="0" smtClean="0">
                          <a:latin typeface="+mn-ea"/>
                          <a:ea typeface="+mn-ea"/>
                        </a:rPr>
                        <a:t>整備・運営に関する規制の合理化の検討・提案</a:t>
                      </a:r>
                      <a:endParaRPr kumimoji="1" lang="en-US" altLang="ja-JP" sz="1400" b="0" dirty="0" smtClean="0">
                        <a:latin typeface="+mn-ea"/>
                        <a:ea typeface="+mn-ea"/>
                      </a:endParaRPr>
                    </a:p>
                    <a:p>
                      <a:pPr marL="216000" indent="0">
                        <a:lnSpc>
                          <a:spcPts val="2000"/>
                        </a:lnSpc>
                        <a:spcBef>
                          <a:spcPts val="0"/>
                        </a:spcBef>
                        <a:spcAft>
                          <a:spcPts val="0"/>
                        </a:spcAft>
                        <a:buFont typeface="Wingdings" panose="05000000000000000000" pitchFamily="2" charset="2"/>
                        <a:buChar char="Ø"/>
                      </a:pPr>
                      <a:r>
                        <a:rPr kumimoji="1" lang="ja-JP" altLang="en-US" sz="1400" b="0" dirty="0" smtClean="0">
                          <a:latin typeface="+mn-ea"/>
                          <a:ea typeface="+mn-ea"/>
                        </a:rPr>
                        <a:t>中小企業の参入機会の創出と技術開発への支援　　など</a:t>
                      </a:r>
                      <a:endParaRPr kumimoji="1" lang="ja-JP" altLang="en-US" sz="1400" b="0" dirty="0"/>
                    </a:p>
                  </a:txBody>
                  <a:tcPr marL="91445" marR="9144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0952">
                <a:tc>
                  <a:txBody>
                    <a:bodyPr/>
                    <a:lstStyle/>
                    <a:p>
                      <a:pPr>
                        <a:lnSpc>
                          <a:spcPts val="2000"/>
                        </a:lnSpc>
                      </a:pPr>
                      <a:r>
                        <a:rPr kumimoji="1" lang="en-US" altLang="ja-JP" sz="1800" b="1" dirty="0" smtClean="0"/>
                        <a:t>〔</a:t>
                      </a:r>
                      <a:r>
                        <a:rPr kumimoji="1" lang="ja-JP" altLang="en-US" sz="1800" b="1" dirty="0" smtClean="0"/>
                        <a:t>３</a:t>
                      </a:r>
                      <a:r>
                        <a:rPr kumimoji="1" lang="en-US" altLang="ja-JP" sz="1800" b="1" dirty="0" smtClean="0"/>
                        <a:t>〕</a:t>
                      </a:r>
                      <a:r>
                        <a:rPr kumimoji="1" lang="ja-JP" altLang="en-US" sz="1800" b="1" dirty="0" smtClean="0"/>
                        <a:t>社会環境の醸成</a:t>
                      </a:r>
                      <a:endParaRPr kumimoji="1" lang="en-US" altLang="ja-JP" sz="1800" b="1" dirty="0" smtClean="0"/>
                    </a:p>
                    <a:p>
                      <a:pPr>
                        <a:lnSpc>
                          <a:spcPts val="2000"/>
                        </a:lnSpc>
                      </a:pPr>
                      <a:r>
                        <a:rPr kumimoji="1" lang="ja-JP" altLang="en-US" sz="1400" b="0" dirty="0" smtClean="0"/>
                        <a:t>  （検討例）</a:t>
                      </a:r>
                      <a:endParaRPr kumimoji="1" lang="en-US" altLang="ja-JP" sz="1400" b="0" dirty="0" smtClean="0"/>
                    </a:p>
                    <a:p>
                      <a:pPr marL="180000" marR="0" indent="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kumimoji="1" lang="ja-JP" altLang="en-US" sz="1400" dirty="0" smtClean="0">
                          <a:latin typeface="+mn-ea"/>
                          <a:ea typeface="+mn-ea"/>
                        </a:rPr>
                        <a:t>水素の取扱いに係る安全対策など、社会受容性の向上に向けた情報発信</a:t>
                      </a:r>
                      <a:endParaRPr kumimoji="1" lang="en-US" altLang="ja-JP" sz="1400" dirty="0" smtClean="0">
                        <a:latin typeface="+mn-ea"/>
                        <a:ea typeface="+mn-ea"/>
                      </a:endParaRPr>
                    </a:p>
                    <a:p>
                      <a:pPr marL="180000" marR="0" indent="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kumimoji="1" lang="ja-JP" altLang="en-US" sz="1400" dirty="0" smtClean="0">
                          <a:latin typeface="+mn-ea"/>
                          <a:ea typeface="+mn-ea"/>
                        </a:rPr>
                        <a:t>燃料電池工作コンクール等の実施</a:t>
                      </a:r>
                      <a:endParaRPr kumimoji="1" lang="en-US" altLang="ja-JP" sz="1400" dirty="0" smtClean="0">
                        <a:latin typeface="+mn-ea"/>
                        <a:ea typeface="+mn-ea"/>
                      </a:endParaRPr>
                    </a:p>
                    <a:p>
                      <a:pPr marL="180000" marR="0" indent="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kumimoji="1" lang="ja-JP" altLang="en-US" sz="1400" dirty="0" smtClean="0">
                          <a:latin typeface="+mn-ea"/>
                          <a:ea typeface="+mn-ea"/>
                        </a:rPr>
                        <a:t>燃料電池自転車</a:t>
                      </a:r>
                      <a:r>
                        <a:rPr kumimoji="1" lang="ja-JP" altLang="en-US" sz="1400" smtClean="0">
                          <a:latin typeface="+mn-ea"/>
                          <a:ea typeface="+mn-ea"/>
                        </a:rPr>
                        <a:t>による観光地</a:t>
                      </a:r>
                      <a:r>
                        <a:rPr kumimoji="1" lang="ja-JP" altLang="en-US" sz="1400" dirty="0" smtClean="0">
                          <a:latin typeface="+mn-ea"/>
                          <a:ea typeface="+mn-ea"/>
                        </a:rPr>
                        <a:t>（大阪城など）めぐり</a:t>
                      </a:r>
                      <a:endParaRPr kumimoji="1" lang="en-US" altLang="ja-JP" sz="1400" dirty="0" smtClean="0">
                        <a:solidFill>
                          <a:schemeClr val="tx1"/>
                        </a:solidFill>
                        <a:latin typeface="+mn-ea"/>
                        <a:ea typeface="+mn-ea"/>
                      </a:endParaRPr>
                    </a:p>
                    <a:p>
                      <a:pPr marL="180000" marR="0" indent="0" algn="l" defTabSz="914400" rtl="0" eaLnBrk="1" fontAlgn="auto" latinLnBrk="0" hangingPunct="1">
                        <a:lnSpc>
                          <a:spcPts val="2000"/>
                        </a:lnSpc>
                        <a:spcBef>
                          <a:spcPts val="0"/>
                        </a:spcBef>
                        <a:spcAft>
                          <a:spcPts val="0"/>
                        </a:spcAft>
                        <a:buClrTx/>
                        <a:buSzTx/>
                        <a:buFont typeface="Wingdings" panose="05000000000000000000" pitchFamily="2" charset="2"/>
                        <a:buChar char="Ø"/>
                        <a:tabLst/>
                        <a:defRPr/>
                      </a:pPr>
                      <a:r>
                        <a:rPr kumimoji="1" lang="ja-JP" altLang="en-US" sz="1400" dirty="0" smtClean="0">
                          <a:solidFill>
                            <a:schemeClr val="tx1"/>
                          </a:solidFill>
                          <a:latin typeface="+mn-ea"/>
                          <a:ea typeface="+mn-ea"/>
                        </a:rPr>
                        <a:t>市町村の消防等関係部局職員への最新で正確な知識の普及　　など</a:t>
                      </a:r>
                      <a:endParaRPr kumimoji="1" lang="ja-JP" altLang="en-US" sz="1400" dirty="0">
                        <a:solidFill>
                          <a:schemeClr val="tx1"/>
                        </a:solidFill>
                      </a:endParaRPr>
                    </a:p>
                  </a:txBody>
                  <a:tcPr marL="91445" marR="9144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正方形/長方形 6"/>
          <p:cNvSpPr/>
          <p:nvPr/>
        </p:nvSpPr>
        <p:spPr>
          <a:xfrm>
            <a:off x="323850" y="333921"/>
            <a:ext cx="2663825"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取組みの方向性（案）</a:t>
            </a:r>
          </a:p>
        </p:txBody>
      </p:sp>
      <p:sp>
        <p:nvSpPr>
          <p:cNvPr id="3" name="下矢印 2"/>
          <p:cNvSpPr/>
          <p:nvPr/>
        </p:nvSpPr>
        <p:spPr>
          <a:xfrm>
            <a:off x="2935529" y="7988"/>
            <a:ext cx="3240509" cy="468684"/>
          </a:xfrm>
          <a:prstGeom prst="downArrow">
            <a:avLst>
              <a:gd name="adj1" fmla="val 68233"/>
              <a:gd name="adj2" fmla="val 75988"/>
            </a:avLst>
          </a:prstGeom>
          <a:gradFill flip="none" rotWithShape="1">
            <a:gsLst>
              <a:gs pos="0">
                <a:schemeClr val="tx2"/>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8460432" y="6453336"/>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t>９</a:t>
            </a:r>
          </a:p>
        </p:txBody>
      </p:sp>
      <p:pic>
        <p:nvPicPr>
          <p:cNvPr id="1026" name="Picture 2" descr="D:\inayamak\Desktop\キャンプ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811" y="980728"/>
            <a:ext cx="1820654" cy="121156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6795343" y="4567990"/>
            <a:ext cx="1457969" cy="1309282"/>
            <a:chOff x="6795343" y="4520757"/>
            <a:chExt cx="1457969" cy="1309282"/>
          </a:xfrm>
        </p:grpSpPr>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343" y="4520757"/>
              <a:ext cx="1457969" cy="112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図 10" descr="C:\Users\yamamotoyosu\AppData\Local\Microsoft\Windows\Temporary Internet Files\Content.IE5\4VQA16QK\gi01a201503120400[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5409256"/>
              <a:ext cx="539159" cy="324000"/>
            </a:xfrm>
            <a:prstGeom prst="rect">
              <a:avLst/>
            </a:prstGeom>
            <a:noFill/>
            <a:ln>
              <a:noFill/>
            </a:ln>
          </p:spPr>
        </p:pic>
        <p:sp>
          <p:nvSpPr>
            <p:cNvPr id="18" name="下カーブ矢印 17"/>
            <p:cNvSpPr/>
            <p:nvPr/>
          </p:nvSpPr>
          <p:spPr bwMode="auto">
            <a:xfrm rot="13788118">
              <a:off x="6561868" y="5331138"/>
              <a:ext cx="731884" cy="189299"/>
            </a:xfrm>
            <a:prstGeom prst="curvedDownArrow">
              <a:avLst>
                <a:gd name="adj1" fmla="val 48964"/>
                <a:gd name="adj2" fmla="val 93921"/>
                <a:gd name="adj3" fmla="val 34701"/>
              </a:avLst>
            </a:prstGeom>
            <a:gradFill>
              <a:gsLst>
                <a:gs pos="0">
                  <a:srgbClr val="002060"/>
                </a:gs>
                <a:gs pos="39999">
                  <a:schemeClr val="accent1">
                    <a:lumMod val="75000"/>
                  </a:schemeClr>
                </a:gs>
                <a:gs pos="70000">
                  <a:srgbClr val="C4D6EB"/>
                </a:gs>
                <a:gs pos="100000">
                  <a:schemeClr val="tx2">
                    <a:lumMod val="60000"/>
                    <a:lumOff val="40000"/>
                  </a:schemeClr>
                </a:gs>
              </a:gsLst>
              <a:lin ang="10800000" scaled="0"/>
            </a:gradFill>
            <a:ln>
              <a:noFill/>
            </a:ln>
            <a:effectLst/>
            <a:ex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下カーブ矢印 19"/>
            <p:cNvSpPr/>
            <p:nvPr/>
          </p:nvSpPr>
          <p:spPr bwMode="auto">
            <a:xfrm rot="7800000">
              <a:off x="7714753" y="5369447"/>
              <a:ext cx="731884" cy="189299"/>
            </a:xfrm>
            <a:prstGeom prst="curvedDownArrow">
              <a:avLst>
                <a:gd name="adj1" fmla="val 48964"/>
                <a:gd name="adj2" fmla="val 93921"/>
                <a:gd name="adj3" fmla="val 34701"/>
              </a:avLst>
            </a:prstGeom>
            <a:gradFill>
              <a:gsLst>
                <a:gs pos="0">
                  <a:srgbClr val="002060"/>
                </a:gs>
                <a:gs pos="39999">
                  <a:schemeClr val="accent1">
                    <a:lumMod val="75000"/>
                  </a:schemeClr>
                </a:gs>
                <a:gs pos="70000">
                  <a:srgbClr val="C4D6EB"/>
                </a:gs>
                <a:gs pos="100000">
                  <a:schemeClr val="tx2">
                    <a:lumMod val="60000"/>
                    <a:lumOff val="40000"/>
                  </a:schemeClr>
                </a:gs>
              </a:gsLst>
              <a:lin ang="10800000" scaled="0"/>
            </a:gradFill>
            <a:ln>
              <a:noFill/>
            </a:ln>
            <a:effectLst/>
            <a:scene3d>
              <a:camera prst="orthographicFront">
                <a:rot lat="0" lon="10800000" rev="0"/>
              </a:camera>
              <a:lightRig rig="threePt" dir="t"/>
            </a:scene3d>
            <a:ex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27"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3303067"/>
            <a:ext cx="1956340" cy="106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D:\inayamak\Desktop\岩谷セブイレ.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3029" y="980728"/>
            <a:ext cx="1802314" cy="11804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8512" y="2420888"/>
            <a:ext cx="1451760" cy="96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588" y="-30163"/>
            <a:ext cx="9145588" cy="498476"/>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　ＥＶに関するこれまでの取組みと現状・課題（１／２）</a:t>
            </a:r>
          </a:p>
        </p:txBody>
      </p:sp>
      <p:sp>
        <p:nvSpPr>
          <p:cNvPr id="3" name="正方形/長方形 2"/>
          <p:cNvSpPr/>
          <p:nvPr/>
        </p:nvSpPr>
        <p:spPr>
          <a:xfrm>
            <a:off x="179388" y="620713"/>
            <a:ext cx="3024187"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これまでの取組み</a:t>
            </a:r>
          </a:p>
        </p:txBody>
      </p:sp>
      <p:sp>
        <p:nvSpPr>
          <p:cNvPr id="5" name="テキスト ボックス 4"/>
          <p:cNvSpPr txBox="1"/>
          <p:nvPr/>
        </p:nvSpPr>
        <p:spPr>
          <a:xfrm>
            <a:off x="395288" y="1054100"/>
            <a:ext cx="8353425" cy="585788"/>
          </a:xfrm>
          <a:prstGeom prst="rect">
            <a:avLst/>
          </a:prstGeom>
          <a:noFill/>
          <a:ln w="19050" cmpd="dbl">
            <a:solidFill>
              <a:schemeClr val="accent5">
                <a:lumMod val="75000"/>
              </a:schemeClr>
            </a:solidFill>
            <a:prstDash val="solid"/>
          </a:ln>
        </p:spPr>
        <p:txBody>
          <a:bodyPr>
            <a:spAutoFit/>
          </a:bodyPr>
          <a:lstStyle/>
          <a:p>
            <a:pPr eaLnBrk="1" fontAlgn="auto" hangingPunct="1">
              <a:spcBef>
                <a:spcPts val="0"/>
              </a:spcBef>
              <a:spcAft>
                <a:spcPts val="0"/>
              </a:spcAft>
              <a:defRPr/>
            </a:pPr>
            <a:r>
              <a:rPr lang="ja-JP" altLang="en-US" sz="1600" dirty="0">
                <a:latin typeface="+mn-lt"/>
                <a:ea typeface="+mn-ea"/>
              </a:rPr>
              <a:t>「大阪ＥＶアクション協議会」（</a:t>
            </a:r>
            <a:r>
              <a:rPr lang="en-US" altLang="ja-JP" sz="1600" dirty="0">
                <a:latin typeface="+mn-lt"/>
                <a:ea typeface="+mn-ea"/>
              </a:rPr>
              <a:t>21.6</a:t>
            </a:r>
            <a:r>
              <a:rPr lang="ja-JP" altLang="en-US" sz="1600" dirty="0">
                <a:latin typeface="+mn-lt"/>
                <a:ea typeface="+mn-ea"/>
              </a:rPr>
              <a:t>設置）のもと、「大阪ＥＶアクションプログラム」を策定。ＥＶのためのインフラ整備や先進的モデル事業を行うことによりＥＶの需要創出や関連産業の集積。</a:t>
            </a:r>
          </a:p>
        </p:txBody>
      </p:sp>
      <p:sp>
        <p:nvSpPr>
          <p:cNvPr id="9" name="正方形/長方形 8"/>
          <p:cNvSpPr/>
          <p:nvPr/>
        </p:nvSpPr>
        <p:spPr>
          <a:xfrm>
            <a:off x="539750" y="1773238"/>
            <a:ext cx="2663825" cy="3079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まちづくり</a:t>
            </a:r>
          </a:p>
        </p:txBody>
      </p:sp>
      <p:sp>
        <p:nvSpPr>
          <p:cNvPr id="11" name="正方形/長方形 10"/>
          <p:cNvSpPr/>
          <p:nvPr/>
        </p:nvSpPr>
        <p:spPr>
          <a:xfrm>
            <a:off x="3348038" y="1773238"/>
            <a:ext cx="2663825" cy="3079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ものづくり</a:t>
            </a:r>
          </a:p>
        </p:txBody>
      </p:sp>
      <p:sp>
        <p:nvSpPr>
          <p:cNvPr id="12" name="正方形/長方形 11"/>
          <p:cNvSpPr/>
          <p:nvPr/>
        </p:nvSpPr>
        <p:spPr>
          <a:xfrm>
            <a:off x="6156325" y="1773238"/>
            <a:ext cx="2663825" cy="3079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ひとづくり</a:t>
            </a:r>
          </a:p>
        </p:txBody>
      </p:sp>
      <p:sp>
        <p:nvSpPr>
          <p:cNvPr id="8" name="下矢印 7"/>
          <p:cNvSpPr/>
          <p:nvPr/>
        </p:nvSpPr>
        <p:spPr>
          <a:xfrm>
            <a:off x="539750" y="2133600"/>
            <a:ext cx="2663825" cy="4391025"/>
          </a:xfrm>
          <a:prstGeom prst="downArrow">
            <a:avLst>
              <a:gd name="adj1" fmla="val 100000"/>
              <a:gd name="adj2" fmla="val 9142"/>
            </a:avLst>
          </a:prstGeom>
          <a:gradFill flip="none" rotWithShape="1">
            <a:gsLst>
              <a:gs pos="0">
                <a:schemeClr val="accent1">
                  <a:lumMod val="75000"/>
                </a:schemeClr>
              </a:gs>
              <a:gs pos="10000">
                <a:schemeClr val="accent1">
                  <a:lumMod val="40000"/>
                  <a:lumOff val="60000"/>
                </a:schemeClr>
              </a:gs>
              <a:gs pos="100000">
                <a:schemeClr val="lt1">
                  <a:shade val="100000"/>
                  <a:satMod val="115000"/>
                </a:schemeClr>
              </a:gs>
            </a:gsLst>
            <a:lin ang="16200000" scaled="1"/>
            <a:tileRect/>
          </a:gradFill>
          <a:ln>
            <a:solidFill>
              <a:schemeClr val="accent1"/>
            </a:solidFill>
          </a:ln>
        </p:spPr>
        <p:style>
          <a:lnRef idx="2">
            <a:schemeClr val="accent6"/>
          </a:lnRef>
          <a:fillRef idx="1">
            <a:schemeClr val="lt1"/>
          </a:fillRef>
          <a:effectRef idx="0">
            <a:schemeClr val="accent6"/>
          </a:effectRef>
          <a:fontRef idx="minor">
            <a:schemeClr val="dk1"/>
          </a:fontRef>
        </p:style>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1400" smtClean="0">
                <a:latin typeface="ＭＳ Ｐゴシック" panose="020B0600070205080204" pitchFamily="50" charset="-128"/>
                <a:ea typeface="Meiryo UI" panose="020B0604030504040204" pitchFamily="50" charset="-128"/>
                <a:cs typeface="Meiryo UI" panose="020B0604030504040204" pitchFamily="50" charset="-128"/>
              </a:rPr>
              <a:t>　　　　　　　　</a:t>
            </a: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ja-JP" altLang="en-US" sz="1400" smtClean="0">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14" name="下矢印 13"/>
          <p:cNvSpPr/>
          <p:nvPr/>
        </p:nvSpPr>
        <p:spPr>
          <a:xfrm>
            <a:off x="3348038" y="2133600"/>
            <a:ext cx="2663825" cy="4391025"/>
          </a:xfrm>
          <a:prstGeom prst="downArrow">
            <a:avLst>
              <a:gd name="adj1" fmla="val 100000"/>
              <a:gd name="adj2" fmla="val 9142"/>
            </a:avLst>
          </a:prstGeom>
          <a:gradFill flip="none" rotWithShape="1">
            <a:gsLst>
              <a:gs pos="0">
                <a:schemeClr val="accent1">
                  <a:lumMod val="75000"/>
                </a:schemeClr>
              </a:gs>
              <a:gs pos="10000">
                <a:schemeClr val="accent1">
                  <a:lumMod val="40000"/>
                  <a:lumOff val="60000"/>
                </a:schemeClr>
              </a:gs>
              <a:gs pos="100000">
                <a:schemeClr val="lt1">
                  <a:shade val="100000"/>
                  <a:satMod val="115000"/>
                </a:schemeClr>
              </a:gs>
            </a:gsLst>
            <a:lin ang="16200000" scaled="1"/>
            <a:tileRect/>
          </a:gradFill>
          <a:ln>
            <a:solidFill>
              <a:schemeClr val="accent1"/>
            </a:solidFill>
          </a:ln>
        </p:spPr>
        <p:style>
          <a:lnRef idx="2">
            <a:schemeClr val="accent6"/>
          </a:lnRef>
          <a:fillRef idx="1">
            <a:schemeClr val="lt1"/>
          </a:fillRef>
          <a:effectRef idx="0">
            <a:schemeClr val="accent6"/>
          </a:effectRef>
          <a:fontRef idx="minor">
            <a:schemeClr val="dk1"/>
          </a:fontRef>
        </p:style>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15" name="下矢印 14"/>
          <p:cNvSpPr/>
          <p:nvPr/>
        </p:nvSpPr>
        <p:spPr>
          <a:xfrm>
            <a:off x="6156325" y="2133600"/>
            <a:ext cx="2663825" cy="4391025"/>
          </a:xfrm>
          <a:prstGeom prst="downArrow">
            <a:avLst>
              <a:gd name="adj1" fmla="val 100000"/>
              <a:gd name="adj2" fmla="val 9142"/>
            </a:avLst>
          </a:prstGeom>
          <a:gradFill flip="none" rotWithShape="1">
            <a:gsLst>
              <a:gs pos="0">
                <a:schemeClr val="accent1">
                  <a:lumMod val="75000"/>
                </a:schemeClr>
              </a:gs>
              <a:gs pos="10000">
                <a:schemeClr val="accent1">
                  <a:lumMod val="40000"/>
                  <a:lumOff val="60000"/>
                </a:schemeClr>
              </a:gs>
              <a:gs pos="100000">
                <a:schemeClr val="lt1">
                  <a:shade val="100000"/>
                  <a:satMod val="115000"/>
                </a:schemeClr>
              </a:gs>
            </a:gsLst>
            <a:lin ang="16200000" scaled="1"/>
            <a:tileRect/>
          </a:gradFill>
          <a:ln>
            <a:solidFill>
              <a:schemeClr val="accent1"/>
            </a:solidFill>
          </a:ln>
        </p:spPr>
        <p:style>
          <a:lnRef idx="2">
            <a:schemeClr val="accent6"/>
          </a:lnRef>
          <a:fillRef idx="1">
            <a:schemeClr val="lt1"/>
          </a:fillRef>
          <a:effectRef idx="0">
            <a:schemeClr val="accent6"/>
          </a:effectRef>
          <a:fontRef idx="minor">
            <a:schemeClr val="dk1"/>
          </a:fontRef>
        </p:style>
        <p:txBody>
          <a:bodyPr/>
          <a:lstStyle>
            <a:lvl1pPr marL="107950" indent="-107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defRPr/>
            </a:pPr>
            <a:endParaRPr lang="en-US" altLang="ja-JP" sz="1400" smtClean="0">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3083" name="テキスト ボックス 31"/>
          <p:cNvSpPr txBox="1">
            <a:spLocks noChangeArrowheads="1"/>
          </p:cNvSpPr>
          <p:nvPr/>
        </p:nvSpPr>
        <p:spPr bwMode="auto">
          <a:xfrm>
            <a:off x="517525" y="2276475"/>
            <a:ext cx="26638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ＭＳ Ｐゴシック" panose="020B0600070205080204" pitchFamily="50" charset="-128"/>
                <a:ea typeface="Meiryo UI" panose="020B0604030504040204" pitchFamily="50" charset="-128"/>
                <a:cs typeface="Meiryo UI" panose="020B0604030504040204" pitchFamily="50" charset="-128"/>
              </a:rPr>
              <a:t>充電インフラの整備・普及</a:t>
            </a:r>
            <a:endParaRPr lang="en-US" altLang="ja-JP" sz="1400" b="1">
              <a:latin typeface="ＭＳ Ｐゴシック" panose="020B060007020508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1400" b="1">
                <a:latin typeface="ＭＳ Ｐゴシック" panose="020B0600070205080204" pitchFamily="50" charset="-128"/>
                <a:ea typeface="Meiryo UI" panose="020B0604030504040204" pitchFamily="50" charset="-128"/>
                <a:cs typeface="Meiryo UI" panose="020B0604030504040204" pitchFamily="50" charset="-128"/>
              </a:rPr>
              <a:t>活動によるＥＶ導入促進</a:t>
            </a:r>
            <a:endParaRPr lang="en-US" altLang="ja-JP" sz="1400" b="1">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lnSpc>
                <a:spcPts val="500"/>
              </a:lnSpc>
              <a:spcBef>
                <a:spcPct val="0"/>
              </a:spcBef>
              <a:buFontTx/>
              <a:buNone/>
            </a:pPr>
            <a:r>
              <a:rPr lang="ja-JP" altLang="en-US" sz="1400">
                <a:latin typeface="ＭＳ Ｐゴシック" panose="020B0600070205080204" pitchFamily="50" charset="-128"/>
                <a:ea typeface="Meiryo UI" panose="020B0604030504040204" pitchFamily="50" charset="-128"/>
                <a:cs typeface="Meiryo UI" panose="020B0604030504040204" pitchFamily="50" charset="-128"/>
              </a:rPr>
              <a:t>　　　　　　　　　</a:t>
            </a:r>
            <a:endParaRPr lang="en-US" altLang="ja-JP" sz="1400">
              <a:latin typeface="ＭＳ Ｐゴシック" panose="020B060007020508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1400" b="1">
                <a:latin typeface="ＭＳ Ｐゴシック" panose="020B0600070205080204" pitchFamily="50" charset="-128"/>
                <a:ea typeface="Meiryo UI" panose="020B0604030504040204" pitchFamily="50" charset="-128"/>
                <a:cs typeface="Meiryo UI" panose="020B0604030504040204" pitchFamily="50" charset="-128"/>
              </a:rPr>
              <a:t>↓</a:t>
            </a:r>
            <a:endParaRPr lang="en-US" altLang="ja-JP" sz="1100" b="1">
              <a:latin typeface="ＭＳ Ｐゴシック" panose="020B0600070205080204" pitchFamily="50" charset="-128"/>
            </a:endParaRPr>
          </a:p>
        </p:txBody>
      </p:sp>
      <p:sp>
        <p:nvSpPr>
          <p:cNvPr id="3084" name="テキスト ボックス 32"/>
          <p:cNvSpPr txBox="1">
            <a:spLocks noChangeArrowheads="1"/>
          </p:cNvSpPr>
          <p:nvPr/>
        </p:nvSpPr>
        <p:spPr bwMode="auto">
          <a:xfrm>
            <a:off x="3348038" y="2276475"/>
            <a:ext cx="26638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ＭＳ Ｐゴシック" panose="020B0600070205080204" pitchFamily="50" charset="-128"/>
                <a:ea typeface="Meiryo UI" panose="020B0604030504040204" pitchFamily="50" charset="-128"/>
                <a:cs typeface="Meiryo UI" panose="020B0604030504040204" pitchFamily="50" charset="-128"/>
              </a:rPr>
              <a:t>ものづくり企業による</a:t>
            </a:r>
            <a:endParaRPr lang="en-US" altLang="ja-JP" sz="1400" b="1">
              <a:latin typeface="ＭＳ Ｐゴシック" panose="020B060007020508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1400" b="1">
                <a:latin typeface="ＭＳ Ｐゴシック" panose="020B0600070205080204" pitchFamily="50" charset="-128"/>
                <a:ea typeface="Meiryo UI" panose="020B0604030504040204" pitchFamily="50" charset="-128"/>
                <a:cs typeface="Meiryo UI" panose="020B0604030504040204" pitchFamily="50" charset="-128"/>
              </a:rPr>
              <a:t>次世代</a:t>
            </a:r>
            <a:r>
              <a:rPr lang="en-US" altLang="ja-JP" sz="1400" b="1">
                <a:latin typeface="ＭＳ Ｐゴシック" panose="020B0600070205080204" pitchFamily="50" charset="-128"/>
                <a:ea typeface="Meiryo UI" panose="020B0604030504040204" pitchFamily="50" charset="-128"/>
                <a:cs typeface="Meiryo UI" panose="020B0604030504040204" pitchFamily="50" charset="-128"/>
              </a:rPr>
              <a:t>EV</a:t>
            </a:r>
            <a:r>
              <a:rPr lang="ja-JP" altLang="en-US" sz="1400" b="1">
                <a:latin typeface="ＭＳ Ｐゴシック" panose="020B0600070205080204" pitchFamily="50" charset="-128"/>
                <a:ea typeface="Meiryo UI" panose="020B0604030504040204" pitchFamily="50" charset="-128"/>
                <a:cs typeface="Meiryo UI" panose="020B0604030504040204" pitchFamily="50" charset="-128"/>
              </a:rPr>
              <a:t>の開発</a:t>
            </a:r>
            <a:endParaRPr lang="en-US" altLang="ja-JP" sz="1400" b="1">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lnSpc>
                <a:spcPts val="500"/>
              </a:lnSpc>
              <a:spcBef>
                <a:spcPct val="0"/>
              </a:spcBef>
              <a:buFontTx/>
              <a:buNone/>
            </a:pPr>
            <a:r>
              <a:rPr lang="ja-JP" altLang="en-US" sz="1400" b="1">
                <a:latin typeface="ＭＳ Ｐゴシック" panose="020B0600070205080204" pitchFamily="50" charset="-128"/>
                <a:ea typeface="Meiryo UI" panose="020B0604030504040204" pitchFamily="50" charset="-128"/>
                <a:cs typeface="Meiryo UI" panose="020B0604030504040204" pitchFamily="50" charset="-128"/>
              </a:rPr>
              <a:t>　　　　　　　　　　　　</a:t>
            </a:r>
            <a:endParaRPr lang="en-US" altLang="ja-JP" sz="1400" b="1">
              <a:latin typeface="ＭＳ Ｐゴシック" panose="020B060007020508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1400" b="1">
                <a:latin typeface="ＭＳ Ｐゴシック" panose="020B0600070205080204" pitchFamily="50" charset="-128"/>
                <a:ea typeface="Meiryo UI" panose="020B0604030504040204" pitchFamily="50" charset="-128"/>
                <a:cs typeface="Meiryo UI" panose="020B0604030504040204" pitchFamily="50" charset="-128"/>
              </a:rPr>
              <a:t>↓</a:t>
            </a:r>
            <a:endParaRPr lang="en-US" altLang="ja-JP" sz="1400" b="1">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100">
              <a:latin typeface="ＭＳ Ｐ明朝" panose="02020600040205080304" pitchFamily="18" charset="-128"/>
              <a:ea typeface="ＭＳ Ｐ明朝" panose="02020600040205080304" pitchFamily="18" charset="-128"/>
            </a:endParaRPr>
          </a:p>
          <a:p>
            <a:pPr eaLnBrk="1" hangingPunct="1">
              <a:spcBef>
                <a:spcPct val="0"/>
              </a:spcBef>
            </a:pPr>
            <a:endParaRPr lang="ja-JP" altLang="en-US" sz="1100">
              <a:latin typeface="ＭＳ Ｐ明朝" panose="02020600040205080304" pitchFamily="18" charset="-128"/>
              <a:ea typeface="ＭＳ Ｐ明朝" panose="02020600040205080304" pitchFamily="18" charset="-128"/>
            </a:endParaRPr>
          </a:p>
        </p:txBody>
      </p:sp>
      <p:sp>
        <p:nvSpPr>
          <p:cNvPr id="3085" name="テキスト ボックス 33"/>
          <p:cNvSpPr txBox="1">
            <a:spLocks noChangeArrowheads="1"/>
          </p:cNvSpPr>
          <p:nvPr/>
        </p:nvSpPr>
        <p:spPr bwMode="auto">
          <a:xfrm>
            <a:off x="6156325" y="2376488"/>
            <a:ext cx="26638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ＭＳ Ｐゴシック" panose="020B0600070205080204" pitchFamily="50" charset="-128"/>
                <a:ea typeface="Meiryo UI" panose="020B0604030504040204" pitchFamily="50" charset="-128"/>
                <a:cs typeface="Meiryo UI" panose="020B0604030504040204" pitchFamily="50" charset="-128"/>
              </a:rPr>
              <a:t>ＥＶのための人材の育成</a:t>
            </a:r>
            <a:endParaRPr lang="en-US" altLang="ja-JP" sz="1400" b="1">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lnSpc>
                <a:spcPts val="500"/>
              </a:lnSpc>
              <a:spcBef>
                <a:spcPct val="0"/>
              </a:spcBef>
              <a:buFontTx/>
              <a:buNone/>
            </a:pPr>
            <a:r>
              <a:rPr lang="ja-JP" altLang="en-US" sz="1400" b="1">
                <a:latin typeface="ＭＳ Ｐゴシック" panose="020B0600070205080204" pitchFamily="50" charset="-128"/>
                <a:ea typeface="Meiryo UI" panose="020B0604030504040204" pitchFamily="50" charset="-128"/>
                <a:cs typeface="Meiryo UI" panose="020B0604030504040204" pitchFamily="50" charset="-128"/>
              </a:rPr>
              <a:t>　　　　　　　　　</a:t>
            </a:r>
            <a:endParaRPr lang="en-US" altLang="ja-JP" sz="1400" b="1">
              <a:latin typeface="ＭＳ Ｐゴシック" panose="020B060007020508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1400" b="1">
                <a:latin typeface="ＭＳ Ｐゴシック" panose="020B0600070205080204" pitchFamily="50" charset="-128"/>
                <a:ea typeface="Meiryo UI" panose="020B0604030504040204" pitchFamily="50" charset="-128"/>
                <a:cs typeface="Meiryo UI" panose="020B0604030504040204" pitchFamily="50" charset="-128"/>
              </a:rPr>
              <a:t>↓</a:t>
            </a:r>
            <a:endParaRPr lang="en-US" altLang="ja-JP" sz="1400" b="1">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en-US" altLang="ja-JP" sz="1100">
              <a:latin typeface="ＭＳ Ｐ明朝" panose="02020600040205080304" pitchFamily="18" charset="-128"/>
              <a:ea typeface="ＭＳ Ｐ明朝" panose="02020600040205080304" pitchFamily="18" charset="-128"/>
            </a:endParaRPr>
          </a:p>
          <a:p>
            <a:pPr eaLnBrk="1" hangingPunct="1">
              <a:spcBef>
                <a:spcPct val="0"/>
              </a:spcBef>
            </a:pPr>
            <a:endParaRPr lang="ja-JP" altLang="en-US" sz="1100">
              <a:latin typeface="ＭＳ Ｐ明朝" panose="02020600040205080304" pitchFamily="18" charset="-128"/>
              <a:ea typeface="ＭＳ Ｐ明朝" panose="02020600040205080304" pitchFamily="18" charset="-128"/>
            </a:endParaRPr>
          </a:p>
        </p:txBody>
      </p:sp>
      <p:sp>
        <p:nvSpPr>
          <p:cNvPr id="35" name="テキスト ボックス 34"/>
          <p:cNvSpPr txBox="1"/>
          <p:nvPr/>
        </p:nvSpPr>
        <p:spPr>
          <a:xfrm>
            <a:off x="541338" y="3168650"/>
            <a:ext cx="2663825" cy="3078163"/>
          </a:xfrm>
          <a:prstGeom prst="rect">
            <a:avLst/>
          </a:prstGeom>
          <a:noFill/>
        </p:spPr>
        <p:txBody>
          <a:bodyPr>
            <a:spAutoFit/>
          </a:bodyPr>
          <a:lstStyle>
            <a:lvl1pPr marL="82550" indent="-825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n-ea"/>
                <a:ea typeface="+mn-ea"/>
                <a:cs typeface="Meiryo UI" panose="020B0604030504040204" pitchFamily="50" charset="-128"/>
              </a:rPr>
              <a:t>・ＥＶ普及に不可欠な充電設備の整備促進</a:t>
            </a:r>
            <a:endParaRPr lang="en-US" altLang="ja-JP" sz="1400" dirty="0">
              <a:latin typeface="+mn-ea"/>
              <a:ea typeface="+mn-ea"/>
              <a:cs typeface="Meiryo UI" panose="020B0604030504040204" pitchFamily="50" charset="-128"/>
            </a:endParaRPr>
          </a:p>
          <a:p>
            <a:pPr eaLnBrk="1" hangingPunct="1">
              <a:lnSpc>
                <a:spcPts val="1200"/>
              </a:lnSpc>
              <a:spcBef>
                <a:spcPct val="0"/>
              </a:spcBef>
              <a:buFontTx/>
              <a:buNone/>
            </a:pPr>
            <a:endParaRPr lang="en-US" altLang="ja-JP" sz="1400" dirty="0">
              <a:latin typeface="+mn-ea"/>
              <a:ea typeface="+mn-ea"/>
              <a:cs typeface="Meiryo UI" panose="020B0604030504040204" pitchFamily="50" charset="-128"/>
            </a:endParaRPr>
          </a:p>
          <a:p>
            <a:pPr eaLnBrk="1" hangingPunct="1">
              <a:spcBef>
                <a:spcPct val="0"/>
              </a:spcBef>
              <a:buFontTx/>
              <a:buNone/>
            </a:pPr>
            <a:r>
              <a:rPr lang="ja-JP" altLang="en-US" sz="1400" dirty="0">
                <a:latin typeface="+mn-ea"/>
                <a:ea typeface="+mn-ea"/>
                <a:cs typeface="Meiryo UI" panose="020B0604030504040204" pitchFamily="50" charset="-128"/>
              </a:rPr>
              <a:t>・「大阪はＥＶのまち」と印象づけるタクシー・カーシェア事業の展開</a:t>
            </a:r>
          </a:p>
          <a:p>
            <a:pPr eaLnBrk="1" hangingPunct="1">
              <a:lnSpc>
                <a:spcPts val="1200"/>
              </a:lnSpc>
              <a:spcBef>
                <a:spcPct val="0"/>
              </a:spcBef>
              <a:buFontTx/>
              <a:buNone/>
            </a:pPr>
            <a:endParaRPr lang="en-US" altLang="ja-JP" sz="1400" dirty="0">
              <a:latin typeface="+mn-ea"/>
              <a:ea typeface="+mn-ea"/>
              <a:cs typeface="Meiryo UI" panose="020B0604030504040204" pitchFamily="50" charset="-128"/>
            </a:endParaRPr>
          </a:p>
          <a:p>
            <a:pPr eaLnBrk="1" hangingPunct="1">
              <a:spcBef>
                <a:spcPct val="0"/>
              </a:spcBef>
              <a:buFontTx/>
              <a:buNone/>
            </a:pPr>
            <a:r>
              <a:rPr lang="ja-JP" altLang="en-US" sz="1400" dirty="0">
                <a:latin typeface="+mn-ea"/>
                <a:ea typeface="+mn-ea"/>
                <a:cs typeface="Meiryo UI" panose="020B0604030504040204" pitchFamily="50" charset="-128"/>
              </a:rPr>
              <a:t>・先進的モデル事業（おおさか充電インフラネットワークの構築・実証）</a:t>
            </a:r>
            <a:endParaRPr lang="en-US" altLang="ja-JP" sz="1400" dirty="0">
              <a:latin typeface="+mn-ea"/>
              <a:ea typeface="+mn-ea"/>
              <a:cs typeface="Meiryo UI" panose="020B0604030504040204" pitchFamily="50" charset="-128"/>
            </a:endParaRPr>
          </a:p>
          <a:p>
            <a:pPr eaLnBrk="1" hangingPunct="1">
              <a:lnSpc>
                <a:spcPts val="1200"/>
              </a:lnSpc>
              <a:spcBef>
                <a:spcPct val="0"/>
              </a:spcBef>
              <a:buFontTx/>
              <a:buNone/>
            </a:pPr>
            <a:endParaRPr lang="en-US" altLang="ja-JP" sz="1400" dirty="0">
              <a:latin typeface="+mn-ea"/>
              <a:ea typeface="+mn-ea"/>
              <a:cs typeface="Meiryo UI" panose="020B0604030504040204" pitchFamily="50" charset="-128"/>
            </a:endParaRPr>
          </a:p>
          <a:p>
            <a:pPr eaLnBrk="1" hangingPunct="1">
              <a:spcBef>
                <a:spcPct val="0"/>
              </a:spcBef>
              <a:buFontTx/>
              <a:buNone/>
            </a:pPr>
            <a:r>
              <a:rPr lang="ja-JP" altLang="en-US" sz="1400" dirty="0">
                <a:latin typeface="+mn-ea"/>
                <a:ea typeface="+mn-ea"/>
                <a:cs typeface="Meiryo UI" panose="020B0604030504040204" pitchFamily="50" charset="-128"/>
              </a:rPr>
              <a:t>・イベントへのＥＶ展開による普及</a:t>
            </a:r>
            <a:endParaRPr lang="en-US" altLang="ja-JP" sz="1400" dirty="0">
              <a:latin typeface="+mn-ea"/>
              <a:ea typeface="+mn-ea"/>
              <a:cs typeface="Meiryo UI" panose="020B0604030504040204" pitchFamily="50" charset="-128"/>
            </a:endParaRPr>
          </a:p>
          <a:p>
            <a:pPr eaLnBrk="1" hangingPunct="1">
              <a:lnSpc>
                <a:spcPts val="1200"/>
              </a:lnSpc>
              <a:spcBef>
                <a:spcPct val="0"/>
              </a:spcBef>
              <a:buFontTx/>
              <a:buNone/>
            </a:pPr>
            <a:endParaRPr lang="en-US" altLang="ja-JP" sz="1400" dirty="0">
              <a:latin typeface="+mn-ea"/>
              <a:ea typeface="+mn-ea"/>
              <a:cs typeface="Meiryo UI" panose="020B0604030504040204" pitchFamily="50" charset="-128"/>
            </a:endParaRPr>
          </a:p>
          <a:p>
            <a:pPr eaLnBrk="1" hangingPunct="1">
              <a:spcBef>
                <a:spcPct val="0"/>
              </a:spcBef>
              <a:buFontTx/>
              <a:buNone/>
            </a:pPr>
            <a:r>
              <a:rPr lang="ja-JP" altLang="en-US" sz="1400" dirty="0">
                <a:latin typeface="+mn-ea"/>
                <a:ea typeface="+mn-ea"/>
                <a:cs typeface="Meiryo UI" panose="020B0604030504040204" pitchFamily="50" charset="-128"/>
              </a:rPr>
              <a:t>・府だけでなく、市町村等でもＥＶ普及を促進</a:t>
            </a:r>
            <a:endParaRPr lang="en-US" altLang="ja-JP" sz="1100" b="1" dirty="0">
              <a:latin typeface="+mn-ea"/>
              <a:ea typeface="+mn-ea"/>
            </a:endParaRPr>
          </a:p>
        </p:txBody>
      </p:sp>
      <p:sp>
        <p:nvSpPr>
          <p:cNvPr id="3087" name="テキスト ボックス 35"/>
          <p:cNvSpPr txBox="1">
            <a:spLocks noChangeArrowheads="1"/>
          </p:cNvSpPr>
          <p:nvPr/>
        </p:nvSpPr>
        <p:spPr bwMode="auto">
          <a:xfrm>
            <a:off x="3336925" y="3168650"/>
            <a:ext cx="2665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2550" indent="-825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latin typeface="ＭＳ Ｐゴシック" panose="020B0600070205080204" pitchFamily="50" charset="-128"/>
                <a:ea typeface="Meiryo UI" panose="020B0604030504040204" pitchFamily="50" charset="-128"/>
                <a:cs typeface="Meiryo UI" panose="020B0604030504040204" pitchFamily="50" charset="-128"/>
              </a:rPr>
              <a:t>・</a:t>
            </a:r>
            <a:r>
              <a:rPr lang="ja-JP" altLang="ja-JP" sz="1400"/>
              <a:t>ＥＶ開発拠点の整備</a:t>
            </a:r>
            <a:endParaRPr lang="en-US" altLang="ja-JP" sz="1400"/>
          </a:p>
          <a:p>
            <a:pPr eaLnBrk="1" hangingPunct="1">
              <a:spcBef>
                <a:spcPct val="0"/>
              </a:spcBef>
              <a:buFontTx/>
              <a:buNone/>
            </a:pPr>
            <a:endParaRPr lang="ja-JP" altLang="ja-JP" sz="1400"/>
          </a:p>
          <a:p>
            <a:pPr eaLnBrk="1" hangingPunct="1">
              <a:spcBef>
                <a:spcPct val="0"/>
              </a:spcBef>
              <a:buFontTx/>
              <a:buNone/>
            </a:pPr>
            <a:r>
              <a:rPr lang="ja-JP" altLang="en-US" sz="1400"/>
              <a:t>・</a:t>
            </a:r>
            <a:r>
              <a:rPr lang="ja-JP" altLang="ja-JP" sz="1400"/>
              <a:t>ＥＶに関する中小企業の技術開発の取り組みへの支援</a:t>
            </a:r>
          </a:p>
          <a:p>
            <a:pPr eaLnBrk="1" hangingPunct="1">
              <a:spcBef>
                <a:spcPct val="0"/>
              </a:spcBef>
              <a:buFontTx/>
              <a:buNone/>
            </a:pPr>
            <a:endParaRPr lang="en-US" altLang="ja-JP" sz="1400"/>
          </a:p>
          <a:p>
            <a:pPr eaLnBrk="1" hangingPunct="1">
              <a:spcBef>
                <a:spcPct val="0"/>
              </a:spcBef>
              <a:buFontTx/>
              <a:buNone/>
            </a:pPr>
            <a:r>
              <a:rPr lang="ja-JP" altLang="en-US" sz="1400"/>
              <a:t>・</a:t>
            </a:r>
            <a:r>
              <a:rPr lang="ja-JP" altLang="ja-JP" sz="1400"/>
              <a:t>実用化や事業化に</a:t>
            </a:r>
            <a:r>
              <a:rPr lang="ja-JP" altLang="en-US" sz="1400"/>
              <a:t>近い</a:t>
            </a:r>
            <a:r>
              <a:rPr lang="ja-JP" altLang="ja-JP" sz="1400"/>
              <a:t>試作開発への支援</a:t>
            </a:r>
            <a:endParaRPr lang="en-US" altLang="ja-JP" sz="1100" b="1">
              <a:latin typeface="ＭＳ Ｐゴシック" panose="020B0600070205080204" pitchFamily="50" charset="-128"/>
            </a:endParaRPr>
          </a:p>
        </p:txBody>
      </p:sp>
      <p:sp>
        <p:nvSpPr>
          <p:cNvPr id="37" name="テキスト ボックス 36"/>
          <p:cNvSpPr txBox="1"/>
          <p:nvPr/>
        </p:nvSpPr>
        <p:spPr>
          <a:xfrm>
            <a:off x="6156325" y="3168650"/>
            <a:ext cx="2663825" cy="1700213"/>
          </a:xfrm>
          <a:prstGeom prst="rect">
            <a:avLst/>
          </a:prstGeom>
          <a:noFill/>
        </p:spPr>
        <p:txBody>
          <a:bodyPr/>
          <a:lstStyle>
            <a:lvl1pPr marL="107950" indent="-1079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n-ea"/>
                <a:ea typeface="+mn-ea"/>
                <a:cs typeface="Meiryo UI" panose="020B0604030504040204" pitchFamily="50" charset="-128"/>
              </a:rPr>
              <a:t>・ＥＶ開発や整備に対応が出来る人材を育成</a:t>
            </a:r>
            <a:endParaRPr lang="en-US" altLang="ja-JP" sz="1400" dirty="0">
              <a:latin typeface="+mn-ea"/>
              <a:ea typeface="+mn-ea"/>
              <a:cs typeface="Meiryo UI" panose="020B0604030504040204" pitchFamily="50" charset="-128"/>
            </a:endParaRPr>
          </a:p>
          <a:p>
            <a:pPr eaLnBrk="1" hangingPunct="1">
              <a:spcBef>
                <a:spcPct val="0"/>
              </a:spcBef>
              <a:buFontTx/>
              <a:buNone/>
            </a:pPr>
            <a:endParaRPr lang="en-US" altLang="ja-JP" sz="1400" dirty="0">
              <a:latin typeface="+mn-ea"/>
              <a:ea typeface="+mn-ea"/>
              <a:cs typeface="Meiryo UI" panose="020B0604030504040204" pitchFamily="50" charset="-128"/>
            </a:endParaRPr>
          </a:p>
          <a:p>
            <a:pPr eaLnBrk="1" hangingPunct="1">
              <a:spcBef>
                <a:spcPct val="0"/>
              </a:spcBef>
              <a:buFontTx/>
              <a:buNone/>
            </a:pPr>
            <a:r>
              <a:rPr lang="ja-JP" altLang="en-US" sz="1400" dirty="0">
                <a:latin typeface="+mn-ea"/>
                <a:ea typeface="+mn-ea"/>
                <a:cs typeface="Meiryo UI" panose="020B0604030504040204" pitchFamily="50" charset="-128"/>
              </a:rPr>
              <a:t>・雇用基金を活用し、大卒未就職者等を、</a:t>
            </a:r>
            <a:r>
              <a:rPr lang="en-US" altLang="ja-JP" sz="1400" dirty="0">
                <a:latin typeface="+mn-ea"/>
                <a:ea typeface="+mn-ea"/>
                <a:cs typeface="Meiryo UI" panose="020B0604030504040204" pitchFamily="50" charset="-128"/>
              </a:rPr>
              <a:t>EV</a:t>
            </a:r>
            <a:r>
              <a:rPr lang="ja-JP" altLang="en-US" sz="1400" dirty="0">
                <a:latin typeface="+mn-ea"/>
                <a:ea typeface="+mn-ea"/>
                <a:cs typeface="Meiryo UI" panose="020B0604030504040204" pitchFamily="50" charset="-128"/>
              </a:rPr>
              <a:t>開発企業や関連企業等を支援している団体に派遣、</a:t>
            </a:r>
            <a:r>
              <a:rPr lang="en-US" altLang="ja-JP" sz="1400" dirty="0">
                <a:latin typeface="+mn-ea"/>
                <a:ea typeface="+mn-ea"/>
                <a:cs typeface="Meiryo UI" panose="020B0604030504040204" pitchFamily="50" charset="-128"/>
              </a:rPr>
              <a:t>OJT</a:t>
            </a:r>
            <a:r>
              <a:rPr lang="ja-JP" altLang="en-US" sz="1400" dirty="0">
                <a:latin typeface="+mn-ea"/>
                <a:ea typeface="+mn-ea"/>
                <a:cs typeface="Meiryo UI" panose="020B0604030504040204" pitchFamily="50" charset="-128"/>
              </a:rPr>
              <a:t>教育を実施</a:t>
            </a:r>
            <a:endParaRPr lang="en-US" altLang="ja-JP" sz="1400" dirty="0">
              <a:latin typeface="+mn-ea"/>
              <a:ea typeface="+mn-ea"/>
              <a:cs typeface="Meiryo UI" panose="020B0604030504040204" pitchFamily="50" charset="-128"/>
            </a:endParaRPr>
          </a:p>
          <a:p>
            <a:pPr eaLnBrk="1" hangingPunct="1">
              <a:spcBef>
                <a:spcPct val="0"/>
              </a:spcBef>
              <a:buFontTx/>
              <a:buNone/>
            </a:pPr>
            <a:endParaRPr lang="en-US" altLang="ja-JP" sz="1400" b="1" dirty="0">
              <a:latin typeface="+mn-ea"/>
              <a:ea typeface="+mn-ea"/>
              <a:cs typeface="Meiryo UI" panose="020B0604030504040204" pitchFamily="50" charset="-128"/>
            </a:endParaRPr>
          </a:p>
          <a:p>
            <a:pPr eaLnBrk="1" hangingPunct="1">
              <a:spcBef>
                <a:spcPct val="0"/>
              </a:spcBef>
              <a:buFontTx/>
              <a:buNone/>
            </a:pPr>
            <a:endParaRPr lang="en-US" altLang="ja-JP" sz="1100" b="1" dirty="0">
              <a:latin typeface="+mn-ea"/>
              <a:ea typeface="+mn-ea"/>
            </a:endParaRPr>
          </a:p>
        </p:txBody>
      </p:sp>
      <p:sp>
        <p:nvSpPr>
          <p:cNvPr id="17" name="タイトル 1"/>
          <p:cNvSpPr txBox="1">
            <a:spLocks/>
          </p:cNvSpPr>
          <p:nvPr/>
        </p:nvSpPr>
        <p:spPr>
          <a:xfrm>
            <a:off x="8453435" y="4462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１</a:t>
            </a:r>
            <a:endParaRPr lang="ja-JP" altLang="en-US" sz="2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388" y="620713"/>
            <a:ext cx="3024187"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現状と課題</a:t>
            </a:r>
          </a:p>
        </p:txBody>
      </p:sp>
      <p:sp>
        <p:nvSpPr>
          <p:cNvPr id="5" name="テキスト ボックス 4"/>
          <p:cNvSpPr txBox="1"/>
          <p:nvPr/>
        </p:nvSpPr>
        <p:spPr>
          <a:xfrm>
            <a:off x="373063" y="1130300"/>
            <a:ext cx="8497887" cy="565150"/>
          </a:xfrm>
          <a:prstGeom prst="rect">
            <a:avLst/>
          </a:prstGeom>
          <a:noFill/>
          <a:ln w="19050" cmpd="dbl">
            <a:solidFill>
              <a:schemeClr val="accent5">
                <a:lumMod val="75000"/>
              </a:schemeClr>
            </a:solidFill>
            <a:prstDash val="solid"/>
          </a:ln>
        </p:spPr>
        <p:txBody>
          <a:bodyPr lIns="36000" tIns="36000" rIns="36000" bIns="36000">
            <a:spAutoFit/>
          </a:bodyPr>
          <a:lstStyle/>
          <a:p>
            <a:pPr eaLnBrk="1" fontAlgn="auto" hangingPunct="1">
              <a:spcBef>
                <a:spcPts val="0"/>
              </a:spcBef>
              <a:spcAft>
                <a:spcPts val="0"/>
              </a:spcAft>
              <a:defRPr/>
            </a:pPr>
            <a:r>
              <a:rPr lang="ja-JP" altLang="en-US" sz="1600" dirty="0">
                <a:latin typeface="+mn-ea"/>
                <a:ea typeface="+mn-ea"/>
              </a:rPr>
              <a:t>ＥＶは市販後約６年が経過し、様々な取組みにより</a:t>
            </a:r>
            <a:r>
              <a:rPr lang="ja-JP" altLang="ja-JP" sz="1600" dirty="0">
                <a:latin typeface="+mn-ea"/>
                <a:ea typeface="+mn-ea"/>
              </a:rPr>
              <a:t>初期需要創出のステージから本格普及の</a:t>
            </a:r>
            <a:r>
              <a:rPr lang="ja-JP" altLang="en-US" sz="1600" dirty="0">
                <a:latin typeface="+mn-ea"/>
                <a:ea typeface="+mn-ea"/>
              </a:rPr>
              <a:t>ステージ</a:t>
            </a:r>
            <a:r>
              <a:rPr lang="ja-JP" altLang="ja-JP" sz="1600" dirty="0">
                <a:latin typeface="+mn-ea"/>
                <a:ea typeface="+mn-ea"/>
              </a:rPr>
              <a:t>に入ろう</a:t>
            </a:r>
            <a:r>
              <a:rPr lang="ja-JP" altLang="en-US" sz="1600" dirty="0">
                <a:latin typeface="+mn-ea"/>
                <a:ea typeface="+mn-ea"/>
              </a:rPr>
              <a:t>としている。今後、本格普及に向け</a:t>
            </a:r>
            <a:r>
              <a:rPr lang="ja-JP" altLang="ja-JP" sz="1600" dirty="0">
                <a:latin typeface="+mn-ea"/>
                <a:ea typeface="+mn-ea"/>
              </a:rPr>
              <a:t>大阪ＥＶアクションプログラム</a:t>
            </a:r>
            <a:r>
              <a:rPr lang="ja-JP" altLang="en-US" sz="1600" dirty="0">
                <a:latin typeface="+mn-ea"/>
                <a:ea typeface="+mn-ea"/>
              </a:rPr>
              <a:t>に基づく取組みを継続。</a:t>
            </a:r>
          </a:p>
        </p:txBody>
      </p:sp>
      <p:graphicFrame>
        <p:nvGraphicFramePr>
          <p:cNvPr id="2" name="表 1"/>
          <p:cNvGraphicFramePr>
            <a:graphicFrameLocks noGrp="1"/>
          </p:cNvGraphicFramePr>
          <p:nvPr>
            <p:extLst>
              <p:ext uri="{D42A27DB-BD31-4B8C-83A1-F6EECF244321}">
                <p14:modId xmlns:p14="http://schemas.microsoft.com/office/powerpoint/2010/main" val="1805959024"/>
              </p:ext>
            </p:extLst>
          </p:nvPr>
        </p:nvGraphicFramePr>
        <p:xfrm>
          <a:off x="323529" y="1844824"/>
          <a:ext cx="8640960" cy="4632960"/>
        </p:xfrm>
        <a:graphic>
          <a:graphicData uri="http://schemas.openxmlformats.org/drawingml/2006/table">
            <a:tbl>
              <a:tblPr firstRow="1" bandRow="1">
                <a:tableStyleId>{3B4B98B0-60AC-42C2-AFA5-B58CD77FA1E5}</a:tableStyleId>
              </a:tblPr>
              <a:tblGrid>
                <a:gridCol w="936103"/>
                <a:gridCol w="4043433"/>
                <a:gridCol w="3661424"/>
              </a:tblGrid>
              <a:tr h="288032">
                <a:tc>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現状</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課題</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ja-JP" altLang="en-US" sz="1400" dirty="0" smtClean="0"/>
                        <a:t>まちづくり</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buFont typeface="Wingdings" panose="05000000000000000000" pitchFamily="2" charset="2"/>
                        <a:buChar char="Ø"/>
                      </a:pPr>
                      <a:r>
                        <a:rPr kumimoji="1" lang="en-US" altLang="ja-JP" sz="1400" dirty="0" smtClean="0">
                          <a:latin typeface="+mn-ea"/>
                          <a:ea typeface="+mn-ea"/>
                        </a:rPr>
                        <a:t>H22</a:t>
                      </a:r>
                      <a:r>
                        <a:rPr kumimoji="1" lang="ja-JP" altLang="en-US" sz="1400" dirty="0" smtClean="0">
                          <a:latin typeface="+mn-ea"/>
                          <a:ea typeface="+mn-ea"/>
                        </a:rPr>
                        <a:t>環境省補助を活用し、府が５基の急速充電器を整備、その後、経済産業省補助により、</a:t>
                      </a:r>
                      <a:r>
                        <a:rPr kumimoji="1" lang="en-US" altLang="ja-JP" sz="1400" dirty="0" smtClean="0">
                          <a:latin typeface="+mn-ea"/>
                          <a:ea typeface="+mn-ea"/>
                        </a:rPr>
                        <a:t>H27.6</a:t>
                      </a:r>
                      <a:r>
                        <a:rPr kumimoji="1" lang="ja-JP" altLang="en-US" sz="1400" dirty="0" smtClean="0">
                          <a:latin typeface="+mn-ea"/>
                          <a:ea typeface="+mn-ea"/>
                        </a:rPr>
                        <a:t>現在、府内で急速</a:t>
                      </a:r>
                      <a:r>
                        <a:rPr kumimoji="1" lang="en-US" altLang="ja-JP" sz="1400" dirty="0" smtClean="0">
                          <a:latin typeface="+mn-ea"/>
                          <a:ea typeface="+mn-ea"/>
                        </a:rPr>
                        <a:t>146</a:t>
                      </a:r>
                      <a:r>
                        <a:rPr kumimoji="1" lang="ja-JP" altLang="en-US" sz="1400" dirty="0" smtClean="0">
                          <a:latin typeface="+mn-ea"/>
                          <a:ea typeface="+mn-ea"/>
                        </a:rPr>
                        <a:t>基、普通</a:t>
                      </a:r>
                      <a:r>
                        <a:rPr kumimoji="1" lang="en-US" altLang="ja-JP" sz="1400" dirty="0" smtClean="0">
                          <a:latin typeface="+mn-ea"/>
                          <a:ea typeface="+mn-ea"/>
                        </a:rPr>
                        <a:t>350</a:t>
                      </a:r>
                      <a:r>
                        <a:rPr kumimoji="1" lang="ja-JP" altLang="en-US" sz="1400" dirty="0" smtClean="0">
                          <a:latin typeface="+mn-ea"/>
                          <a:ea typeface="+mn-ea"/>
                        </a:rPr>
                        <a:t>基が整備。</a:t>
                      </a:r>
                      <a:r>
                        <a:rPr kumimoji="1" lang="en-US" altLang="ja-JP" sz="1400" dirty="0" smtClean="0">
                          <a:latin typeface="+mn-ea"/>
                          <a:ea typeface="+mn-ea"/>
                        </a:rPr>
                        <a:t>EV</a:t>
                      </a:r>
                      <a:r>
                        <a:rPr kumimoji="1" lang="ja-JP" altLang="en-US" sz="1400" dirty="0" smtClean="0">
                          <a:latin typeface="+mn-ea"/>
                          <a:ea typeface="+mn-ea"/>
                        </a:rPr>
                        <a:t>車両の大阪府内登録台数は</a:t>
                      </a:r>
                      <a:r>
                        <a:rPr kumimoji="1" lang="en-US" altLang="ja-JP" sz="1400" dirty="0" smtClean="0">
                          <a:latin typeface="+mn-ea"/>
                          <a:ea typeface="+mn-ea"/>
                        </a:rPr>
                        <a:t>H26 </a:t>
                      </a:r>
                      <a:r>
                        <a:rPr kumimoji="1" lang="ja-JP" altLang="en-US" sz="1400" dirty="0" smtClean="0">
                          <a:latin typeface="+mn-ea"/>
                          <a:ea typeface="+mn-ea"/>
                        </a:rPr>
                        <a:t>末で約</a:t>
                      </a:r>
                      <a:r>
                        <a:rPr kumimoji="1" lang="en-US" altLang="ja-JP" sz="1400" dirty="0" smtClean="0">
                          <a:latin typeface="+mn-ea"/>
                          <a:ea typeface="+mn-ea"/>
                        </a:rPr>
                        <a:t>2800</a:t>
                      </a:r>
                      <a:r>
                        <a:rPr kumimoji="1" lang="ja-JP" altLang="en-US" sz="1400" dirty="0" smtClean="0">
                          <a:latin typeface="+mn-ea"/>
                          <a:ea typeface="+mn-ea"/>
                        </a:rPr>
                        <a:t>台</a:t>
                      </a:r>
                      <a:endParaRPr kumimoji="1" lang="en-US" altLang="ja-JP" sz="1400" dirty="0" smtClean="0">
                        <a:latin typeface="+mn-ea"/>
                        <a:ea typeface="+mn-ea"/>
                      </a:endParaRPr>
                    </a:p>
                    <a:p>
                      <a:pPr marL="174625" indent="-174625">
                        <a:buFont typeface="Wingdings" panose="05000000000000000000" pitchFamily="2" charset="2"/>
                        <a:buChar char="Ø"/>
                      </a:pPr>
                      <a:r>
                        <a:rPr kumimoji="1" lang="ja-JP" altLang="en-US" sz="1400" dirty="0" smtClean="0">
                          <a:latin typeface="+mn-ea"/>
                          <a:ea typeface="+mn-ea"/>
                        </a:rPr>
                        <a:t>Ｈ</a:t>
                      </a:r>
                      <a:r>
                        <a:rPr kumimoji="1" lang="en-US" altLang="ja-JP" sz="1400" dirty="0" smtClean="0">
                          <a:latin typeface="+mn-ea"/>
                          <a:ea typeface="+mn-ea"/>
                        </a:rPr>
                        <a:t>22</a:t>
                      </a:r>
                      <a:r>
                        <a:rPr kumimoji="1" lang="ja-JP" altLang="en-US" sz="1400" dirty="0" smtClean="0">
                          <a:latin typeface="+mn-ea"/>
                          <a:ea typeface="+mn-ea"/>
                        </a:rPr>
                        <a:t>に１台</a:t>
                      </a:r>
                      <a:r>
                        <a:rPr kumimoji="1" lang="en-US" altLang="ja-JP" sz="1400" dirty="0" smtClean="0">
                          <a:latin typeface="+mn-ea"/>
                          <a:ea typeface="+mn-ea"/>
                        </a:rPr>
                        <a:t>100</a:t>
                      </a:r>
                      <a:r>
                        <a:rPr kumimoji="1" lang="ja-JP" altLang="en-US" sz="1400" dirty="0" smtClean="0">
                          <a:latin typeface="+mn-ea"/>
                          <a:ea typeface="+mn-ea"/>
                        </a:rPr>
                        <a:t>万円の車両導入補助事業を実施、公募デザインを施し、タクシー車両として</a:t>
                      </a:r>
                      <a:r>
                        <a:rPr kumimoji="1" lang="en-US" altLang="ja-JP" sz="1400" dirty="0" smtClean="0">
                          <a:latin typeface="+mn-ea"/>
                          <a:ea typeface="+mn-ea"/>
                        </a:rPr>
                        <a:t>50</a:t>
                      </a:r>
                      <a:r>
                        <a:rPr kumimoji="1" lang="ja-JP" altLang="en-US" sz="1400" dirty="0" smtClean="0">
                          <a:latin typeface="+mn-ea"/>
                          <a:ea typeface="+mn-ea"/>
                        </a:rPr>
                        <a:t>台のＥＶが走行開始　（～</a:t>
                      </a:r>
                      <a:r>
                        <a:rPr kumimoji="1" lang="en-US" altLang="ja-JP" sz="1400" dirty="0" smtClean="0">
                          <a:latin typeface="+mn-ea"/>
                          <a:ea typeface="+mn-ea"/>
                        </a:rPr>
                        <a:t>H26.1</a:t>
                      </a:r>
                      <a:r>
                        <a:rPr kumimoji="1" lang="ja-JP" altLang="en-US" sz="1400" dirty="0" smtClean="0">
                          <a:latin typeface="+mn-ea"/>
                          <a:ea typeface="+mn-ea"/>
                        </a:rPr>
                        <a:t>）</a:t>
                      </a:r>
                      <a:endParaRPr kumimoji="1" lang="en-US" altLang="ja-JP" sz="1400" dirty="0" smtClean="0">
                        <a:latin typeface="+mn-ea"/>
                        <a:ea typeface="+mn-ea"/>
                      </a:endParaRPr>
                    </a:p>
                    <a:p>
                      <a:pPr marL="174625" indent="-174625">
                        <a:buFont typeface="Wingdings" panose="05000000000000000000" pitchFamily="2" charset="2"/>
                        <a:buChar char="Ø"/>
                      </a:pPr>
                      <a:r>
                        <a:rPr kumimoji="1" lang="en-US" altLang="ja-JP" sz="1400" dirty="0" smtClean="0">
                          <a:latin typeface="+mn-ea"/>
                          <a:ea typeface="+mn-ea"/>
                        </a:rPr>
                        <a:t>H22.3</a:t>
                      </a:r>
                      <a:r>
                        <a:rPr kumimoji="1" lang="ja-JP" altLang="en-US" sz="1400" dirty="0" smtClean="0">
                          <a:latin typeface="+mn-ea"/>
                          <a:ea typeface="+mn-ea"/>
                        </a:rPr>
                        <a:t>充電器の情報を通信インフラでネットワーク化、その後</a:t>
                      </a:r>
                      <a:r>
                        <a:rPr kumimoji="1" lang="en-US" altLang="ja-JP" sz="1400" dirty="0" smtClean="0">
                          <a:latin typeface="+mn-ea"/>
                          <a:ea typeface="+mn-ea"/>
                        </a:rPr>
                        <a:t>H24 4</a:t>
                      </a:r>
                      <a:r>
                        <a:rPr kumimoji="1" lang="ja-JP" altLang="en-US" sz="1400" dirty="0" err="1" smtClean="0">
                          <a:latin typeface="+mn-ea"/>
                          <a:ea typeface="+mn-ea"/>
                        </a:rPr>
                        <a:t>に関</a:t>
                      </a:r>
                      <a:r>
                        <a:rPr kumimoji="1" lang="ja-JP" altLang="en-US" sz="1400" dirty="0" smtClean="0">
                          <a:latin typeface="+mn-ea"/>
                          <a:ea typeface="+mn-ea"/>
                        </a:rPr>
                        <a:t>西広域連合で共通化、「関西充電インフラネットワーク」として展開</a:t>
                      </a:r>
                      <a:endParaRPr kumimoji="1" lang="en-US" altLang="ja-JP" sz="1400" dirty="0" smtClean="0">
                        <a:latin typeface="+mn-ea"/>
                        <a:ea typeface="+mn-ea"/>
                      </a:endParaRPr>
                    </a:p>
                    <a:p>
                      <a:pPr marL="174625" indent="-174625">
                        <a:buFont typeface="Wingdings" panose="05000000000000000000" pitchFamily="2" charset="2"/>
                        <a:buChar char="Ø"/>
                      </a:pPr>
                      <a:r>
                        <a:rPr kumimoji="1" lang="ja-JP" altLang="ja-JP" sz="1400" kern="1200" dirty="0" smtClean="0">
                          <a:solidFill>
                            <a:schemeClr val="tx1"/>
                          </a:solidFill>
                          <a:effectLst/>
                          <a:latin typeface="+mn-lt"/>
                          <a:ea typeface="+mn-ea"/>
                          <a:cs typeface="+mn-cs"/>
                        </a:rPr>
                        <a:t>市町村が実施するイベント等でもＥＶを展示</a:t>
                      </a:r>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6213" marR="0" indent="-17621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smtClean="0">
                          <a:solidFill>
                            <a:schemeClr val="tx1"/>
                          </a:solidFill>
                          <a:latin typeface="+mn-ea"/>
                          <a:ea typeface="+mn-ea"/>
                        </a:rPr>
                        <a:t>○充電インフラの設置拡大</a:t>
                      </a:r>
                      <a:endParaRPr kumimoji="1" lang="en-US" altLang="ja-JP" sz="1400" dirty="0" smtClean="0">
                        <a:solidFill>
                          <a:schemeClr val="tx1"/>
                        </a:solidFill>
                        <a:latin typeface="+mn-ea"/>
                        <a:ea typeface="+mn-ea"/>
                      </a:endParaRPr>
                    </a:p>
                    <a:p>
                      <a:pPr marL="179388" marR="0" indent="-9207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smtClean="0">
                          <a:solidFill>
                            <a:schemeClr val="tx1"/>
                          </a:solidFill>
                          <a:latin typeface="+mn-ea"/>
                          <a:ea typeface="+mn-ea"/>
                        </a:rPr>
                        <a:t>・集合住宅　　・宿泊施設　　・その他の場所</a:t>
                      </a:r>
                      <a:endParaRPr kumimoji="1" lang="en-US" altLang="ja-JP" sz="1400" strike="sngStrike" dirty="0" smtClean="0">
                        <a:solidFill>
                          <a:schemeClr val="tx1"/>
                        </a:solidFill>
                        <a:latin typeface="+mn-ea"/>
                        <a:ea typeface="+mn-ea"/>
                      </a:endParaRPr>
                    </a:p>
                    <a:p>
                      <a:pPr marL="176213" marR="0" indent="-17621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kern="1200" dirty="0" smtClean="0">
                          <a:solidFill>
                            <a:schemeClr val="tx1"/>
                          </a:solidFill>
                          <a:effectLst/>
                          <a:latin typeface="+mn-ea"/>
                          <a:ea typeface="+mn-ea"/>
                          <a:cs typeface="+mn-cs"/>
                        </a:rPr>
                        <a:t>○</a:t>
                      </a:r>
                      <a:r>
                        <a:rPr kumimoji="1" lang="ja-JP" altLang="ja-JP" sz="1400" kern="1200" dirty="0" smtClean="0">
                          <a:solidFill>
                            <a:schemeClr val="tx1"/>
                          </a:solidFill>
                          <a:effectLst/>
                          <a:latin typeface="+mn-ea"/>
                          <a:ea typeface="+mn-ea"/>
                          <a:cs typeface="+mn-cs"/>
                        </a:rPr>
                        <a:t>充電インフラの</a:t>
                      </a:r>
                      <a:r>
                        <a:rPr kumimoji="1" lang="ja-JP" altLang="en-US" sz="1400" kern="1200" dirty="0" smtClean="0">
                          <a:solidFill>
                            <a:schemeClr val="tx1"/>
                          </a:solidFill>
                          <a:effectLst/>
                          <a:latin typeface="+mn-ea"/>
                          <a:ea typeface="+mn-ea"/>
                          <a:cs typeface="+mn-cs"/>
                        </a:rPr>
                        <a:t>利用拡大</a:t>
                      </a:r>
                      <a:endParaRPr kumimoji="1" lang="en-US" altLang="ja-JP" sz="1400" kern="1200" dirty="0" smtClean="0">
                        <a:solidFill>
                          <a:schemeClr val="tx1"/>
                        </a:solidFill>
                        <a:effectLst/>
                        <a:latin typeface="+mn-ea"/>
                        <a:ea typeface="+mn-ea"/>
                        <a:cs typeface="+mn-cs"/>
                      </a:endParaRPr>
                    </a:p>
                    <a:p>
                      <a:pPr marL="179388" marR="0" indent="-9207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strike="noStrike" kern="1200" baseline="0" dirty="0" smtClean="0">
                          <a:solidFill>
                            <a:schemeClr val="tx1"/>
                          </a:solidFill>
                          <a:effectLst/>
                          <a:latin typeface="+mn-ea"/>
                          <a:ea typeface="+mn-ea"/>
                          <a:cs typeface="+mn-cs"/>
                        </a:rPr>
                        <a:t>・充電インフラの位置情報の認知度の向上</a:t>
                      </a:r>
                      <a:endParaRPr kumimoji="1" lang="en-US" altLang="ja-JP" sz="1400" u="none" strike="noStrike" kern="1200" baseline="0" dirty="0" smtClean="0">
                        <a:solidFill>
                          <a:schemeClr val="tx1"/>
                        </a:solidFill>
                        <a:effectLst/>
                        <a:latin typeface="+mn-ea"/>
                        <a:ea typeface="+mn-ea"/>
                        <a:cs typeface="+mn-cs"/>
                      </a:endParaRPr>
                    </a:p>
                    <a:p>
                      <a:pPr marL="176213" marR="0" indent="-17621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strike="noStrike" kern="1200" baseline="0" dirty="0" smtClean="0">
                          <a:solidFill>
                            <a:schemeClr val="tx1"/>
                          </a:solidFill>
                          <a:effectLst/>
                          <a:latin typeface="+mn-ea"/>
                          <a:ea typeface="+mn-ea"/>
                          <a:cs typeface="+mn-cs"/>
                        </a:rPr>
                        <a:t>○</a:t>
                      </a:r>
                      <a:r>
                        <a:rPr kumimoji="1" lang="en-US" altLang="ja-JP" sz="1400" u="none" strike="noStrike" kern="1200" baseline="0" dirty="0" smtClean="0">
                          <a:solidFill>
                            <a:schemeClr val="tx1"/>
                          </a:solidFill>
                          <a:effectLst/>
                          <a:latin typeface="+mn-ea"/>
                          <a:ea typeface="+mn-ea"/>
                          <a:cs typeface="+mn-cs"/>
                        </a:rPr>
                        <a:t>EV</a:t>
                      </a:r>
                      <a:r>
                        <a:rPr kumimoji="1" lang="ja-JP" altLang="en-US" sz="1400" u="none" strike="noStrike" kern="1200" baseline="0" dirty="0" smtClean="0">
                          <a:solidFill>
                            <a:schemeClr val="tx1"/>
                          </a:solidFill>
                          <a:effectLst/>
                          <a:latin typeface="+mn-ea"/>
                          <a:ea typeface="+mn-ea"/>
                          <a:cs typeface="+mn-cs"/>
                        </a:rPr>
                        <a:t>を自動車購入時の選択肢として定着化</a:t>
                      </a:r>
                      <a:endParaRPr kumimoji="1" lang="en-US" altLang="ja-JP" sz="1400" u="none" strike="noStrike" kern="1200" baseline="0" dirty="0" smtClean="0">
                        <a:solidFill>
                          <a:schemeClr val="tx1"/>
                        </a:solidFill>
                        <a:effectLst/>
                        <a:latin typeface="+mn-ea"/>
                        <a:ea typeface="+mn-ea"/>
                        <a:cs typeface="+mn-cs"/>
                      </a:endParaRPr>
                    </a:p>
                    <a:p>
                      <a:pPr marL="179388" indent="-92075">
                        <a:buFont typeface="Arial" panose="020B0604020202020204" pitchFamily="34" charset="0"/>
                        <a:buNone/>
                      </a:pPr>
                      <a:r>
                        <a:rPr kumimoji="1" lang="ja-JP" altLang="en-US" sz="1400" dirty="0" smtClean="0">
                          <a:solidFill>
                            <a:schemeClr val="tx1"/>
                          </a:solidFill>
                          <a:latin typeface="+mn-ea"/>
                          <a:ea typeface="+mn-ea"/>
                        </a:rPr>
                        <a:t>・燃費も加味した一般</a:t>
                      </a:r>
                      <a:r>
                        <a:rPr kumimoji="1" lang="ja-JP" altLang="ja-JP" sz="1400" kern="1200" dirty="0" smtClean="0">
                          <a:solidFill>
                            <a:schemeClr val="tx1"/>
                          </a:solidFill>
                          <a:effectLst/>
                          <a:latin typeface="+mn-ea"/>
                          <a:ea typeface="+mn-ea"/>
                          <a:cs typeface="+mn-cs"/>
                        </a:rPr>
                        <a:t>車両との価格差の低減</a:t>
                      </a:r>
                      <a:endParaRPr kumimoji="1" lang="en-US" altLang="ja-JP" sz="1400" kern="1200" dirty="0" smtClean="0">
                        <a:solidFill>
                          <a:schemeClr val="tx1"/>
                        </a:solidFill>
                        <a:effectLst/>
                        <a:latin typeface="+mn-ea"/>
                        <a:ea typeface="+mn-ea"/>
                        <a:cs typeface="+mn-cs"/>
                      </a:endParaRPr>
                    </a:p>
                    <a:p>
                      <a:pPr marL="179388" indent="-92075">
                        <a:buFont typeface="Arial" panose="020B0604020202020204" pitchFamily="34" charset="0"/>
                        <a:buNone/>
                      </a:pPr>
                      <a:r>
                        <a:rPr kumimoji="1" lang="ja-JP" altLang="en-US" sz="1400" dirty="0" smtClean="0">
                          <a:solidFill>
                            <a:schemeClr val="tx1"/>
                          </a:solidFill>
                          <a:latin typeface="+mn-ea"/>
                          <a:ea typeface="+mn-ea"/>
                        </a:rPr>
                        <a:t>・走行距離の更なる向上</a:t>
                      </a:r>
                      <a:endParaRPr kumimoji="1" lang="en-US" altLang="ja-JP" sz="1400" dirty="0" smtClean="0">
                        <a:solidFill>
                          <a:schemeClr val="tx1"/>
                        </a:solidFill>
                        <a:latin typeface="+mn-ea"/>
                        <a:ea typeface="+mn-ea"/>
                      </a:endParaRPr>
                    </a:p>
                    <a:p>
                      <a:pPr marL="179388" indent="-92075">
                        <a:buFont typeface="Arial" panose="020B0604020202020204" pitchFamily="34" charset="0"/>
                        <a:buNone/>
                      </a:pP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EV</a:t>
                      </a:r>
                      <a:r>
                        <a:rPr kumimoji="1" lang="ja-JP" altLang="en-US" sz="1400" dirty="0" smtClean="0">
                          <a:solidFill>
                            <a:schemeClr val="tx1"/>
                          </a:solidFill>
                          <a:latin typeface="+mn-ea"/>
                          <a:ea typeface="+mn-ea"/>
                        </a:rPr>
                        <a:t>の特性を生かした新たな需要の発掘・発信</a:t>
                      </a:r>
                      <a:endParaRPr kumimoji="1" lang="en-US" altLang="ja-JP" sz="1400" dirty="0" smtClean="0">
                        <a:solidFill>
                          <a:schemeClr val="tx1"/>
                        </a:solidFill>
                        <a:latin typeface="+mn-ea"/>
                        <a:ea typeface="+mn-ea"/>
                      </a:endParaRPr>
                    </a:p>
                    <a:p>
                      <a:pPr marL="179388" indent="-92075">
                        <a:buFont typeface="Arial" panose="020B0604020202020204" pitchFamily="34" charset="0"/>
                        <a:buNone/>
                      </a:pPr>
                      <a:r>
                        <a:rPr kumimoji="1" lang="ja-JP" altLang="en-US" sz="1400" dirty="0" smtClean="0">
                          <a:solidFill>
                            <a:schemeClr val="tx1"/>
                          </a:solidFill>
                          <a:latin typeface="+mn-ea"/>
                          <a:ea typeface="+mn-ea"/>
                        </a:rPr>
                        <a:t>・</a:t>
                      </a:r>
                      <a:r>
                        <a:rPr kumimoji="1" lang="en-US" altLang="ja-JP" sz="1400" dirty="0" smtClean="0">
                          <a:solidFill>
                            <a:schemeClr val="tx1"/>
                          </a:solidFill>
                          <a:latin typeface="+mn-ea"/>
                          <a:ea typeface="+mn-ea"/>
                        </a:rPr>
                        <a:t>EV</a:t>
                      </a:r>
                      <a:r>
                        <a:rPr kumimoji="1" lang="ja-JP" altLang="en-US" sz="1400" dirty="0" smtClean="0">
                          <a:solidFill>
                            <a:schemeClr val="tx1"/>
                          </a:solidFill>
                          <a:latin typeface="+mn-ea"/>
                          <a:ea typeface="+mn-ea"/>
                        </a:rPr>
                        <a:t>の魅力を身近に体験できる機会の創出</a:t>
                      </a:r>
                      <a:endParaRPr kumimoji="1" lang="en-US" altLang="ja-JP" sz="1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ja-JP" altLang="en-US" sz="1400" dirty="0" smtClean="0"/>
                        <a:t>ものづくり</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lgn="l">
                        <a:buFont typeface="Wingdings" panose="05000000000000000000" pitchFamily="2" charset="2"/>
                        <a:buChar char="Ø"/>
                      </a:pPr>
                      <a:r>
                        <a:rPr kumimoji="1" lang="ja-JP" altLang="en-US" sz="1400" dirty="0" smtClean="0">
                          <a:latin typeface="+mn-ea"/>
                          <a:ea typeface="+mn-ea"/>
                        </a:rPr>
                        <a:t>大阪産業大学による</a:t>
                      </a:r>
                      <a:r>
                        <a:rPr kumimoji="1" lang="en-US" altLang="ja-JP" sz="1400" dirty="0" smtClean="0">
                          <a:latin typeface="+mn-ea"/>
                          <a:ea typeface="+mn-ea"/>
                        </a:rPr>
                        <a:t>EV</a:t>
                      </a:r>
                      <a:r>
                        <a:rPr kumimoji="1" lang="ja-JP" altLang="en-US" sz="1400" dirty="0" smtClean="0">
                          <a:latin typeface="+mn-ea"/>
                          <a:ea typeface="+mn-ea"/>
                        </a:rPr>
                        <a:t>プロジェクトや大阪府立大学における</a:t>
                      </a:r>
                      <a:r>
                        <a:rPr kumimoji="1" lang="en-US" altLang="ja-JP" sz="1400" dirty="0" smtClean="0">
                          <a:latin typeface="+mn-ea"/>
                          <a:ea typeface="+mn-ea"/>
                        </a:rPr>
                        <a:t>EV</a:t>
                      </a:r>
                      <a:r>
                        <a:rPr kumimoji="1" lang="ja-JP" altLang="en-US" sz="1400" dirty="0" smtClean="0">
                          <a:latin typeface="+mn-ea"/>
                          <a:ea typeface="+mn-ea"/>
                        </a:rPr>
                        <a:t>開発研究センター（現次世代電動車両開発研究センター）の設置</a:t>
                      </a:r>
                      <a:endParaRPr kumimoji="1" lang="en-US" altLang="ja-JP" sz="1400" dirty="0" smtClean="0">
                        <a:latin typeface="+mn-ea"/>
                        <a:ea typeface="+mn-ea"/>
                      </a:endParaRPr>
                    </a:p>
                    <a:p>
                      <a:pPr marL="174625" indent="-174625">
                        <a:buFont typeface="Wingdings" panose="05000000000000000000" pitchFamily="2" charset="2"/>
                        <a:buChar char="Ø"/>
                      </a:pPr>
                      <a:r>
                        <a:rPr kumimoji="1" lang="ja-JP" altLang="en-US" sz="1400" dirty="0" smtClean="0">
                          <a:latin typeface="+mn-ea"/>
                          <a:ea typeface="+mn-ea"/>
                        </a:rPr>
                        <a:t>「おおさか地域創造ファンド事業」や「新エネルギー</a:t>
                      </a:r>
                      <a:r>
                        <a:rPr kumimoji="1" lang="en-US" altLang="ja-JP" sz="1400" dirty="0" smtClean="0">
                          <a:latin typeface="+mn-ea"/>
                          <a:ea typeface="+mn-ea"/>
                        </a:rPr>
                        <a:t>(</a:t>
                      </a:r>
                      <a:r>
                        <a:rPr kumimoji="1" lang="ja-JP" altLang="en-US" sz="1400" dirty="0" smtClean="0">
                          <a:latin typeface="+mn-ea"/>
                          <a:ea typeface="+mn-ea"/>
                        </a:rPr>
                        <a:t>電池関連</a:t>
                      </a:r>
                      <a:r>
                        <a:rPr kumimoji="1" lang="en-US" altLang="ja-JP" sz="1400" dirty="0" smtClean="0">
                          <a:latin typeface="+mn-ea"/>
                          <a:ea typeface="+mn-ea"/>
                        </a:rPr>
                        <a:t>)</a:t>
                      </a:r>
                      <a:r>
                        <a:rPr kumimoji="1" lang="ja-JP" altLang="en-US" sz="1400" dirty="0" smtClean="0">
                          <a:latin typeface="+mn-ea"/>
                          <a:ea typeface="+mn-ea"/>
                        </a:rPr>
                        <a:t>産業創出事業」を活用した支援</a:t>
                      </a:r>
                      <a:endParaRPr kumimoji="1" lang="en-US" altLang="ja-JP" sz="14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smtClean="0">
                          <a:solidFill>
                            <a:schemeClr val="tx1"/>
                          </a:solidFill>
                        </a:rPr>
                        <a:t>○車両、充電インフラの更なるコスト削減や技</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smtClean="0">
                          <a:solidFill>
                            <a:schemeClr val="tx1"/>
                          </a:solidFill>
                        </a:rPr>
                        <a:t>　術開発の促進</a:t>
                      </a:r>
                      <a:endParaRPr kumimoji="1" lang="en-US" altLang="ja-JP" sz="1400" dirty="0" smtClean="0">
                        <a:solidFill>
                          <a:schemeClr val="tx1"/>
                        </a:solidFill>
                      </a:endParaRPr>
                    </a:p>
                    <a:p>
                      <a:r>
                        <a:rPr kumimoji="1" lang="ja-JP" altLang="en-US" sz="1400" dirty="0" smtClean="0">
                          <a:solidFill>
                            <a:schemeClr val="tx1"/>
                          </a:solidFill>
                        </a:rPr>
                        <a:t>　・</a:t>
                      </a:r>
                      <a:r>
                        <a:rPr kumimoji="1" lang="ja-JP" altLang="ja-JP" sz="1400" kern="1200" dirty="0" smtClean="0">
                          <a:solidFill>
                            <a:schemeClr val="tx1"/>
                          </a:solidFill>
                          <a:effectLst/>
                          <a:latin typeface="+mn-lt"/>
                          <a:ea typeface="+mn-ea"/>
                          <a:cs typeface="+mn-cs"/>
                        </a:rPr>
                        <a:t>国</a:t>
                      </a:r>
                      <a:r>
                        <a:rPr kumimoji="1" lang="ja-JP" altLang="en-US" sz="1400" kern="1200" dirty="0" smtClean="0">
                          <a:solidFill>
                            <a:schemeClr val="tx1"/>
                          </a:solidFill>
                          <a:effectLst/>
                          <a:latin typeface="+mn-lt"/>
                          <a:ea typeface="+mn-ea"/>
                          <a:cs typeface="+mn-cs"/>
                        </a:rPr>
                        <a:t>補助事業</a:t>
                      </a:r>
                      <a:r>
                        <a:rPr kumimoji="1" lang="ja-JP" altLang="ja-JP" sz="1400" kern="1200" dirty="0" smtClean="0">
                          <a:solidFill>
                            <a:schemeClr val="tx1"/>
                          </a:solidFill>
                          <a:effectLst/>
                          <a:latin typeface="+mn-lt"/>
                          <a:ea typeface="+mn-ea"/>
                          <a:cs typeface="+mn-cs"/>
                        </a:rPr>
                        <a:t>を活用した実証事業の展開</a:t>
                      </a:r>
                      <a:endParaRPr kumimoji="1" lang="en-US" altLang="ja-JP" sz="1400" kern="1200" dirty="0" smtClean="0">
                        <a:solidFill>
                          <a:schemeClr val="tx1"/>
                        </a:solidFill>
                        <a:effectLst/>
                        <a:latin typeface="+mn-lt"/>
                        <a:ea typeface="+mn-ea"/>
                        <a:cs typeface="+mn-cs"/>
                      </a:endParaRPr>
                    </a:p>
                    <a:p>
                      <a:r>
                        <a:rPr kumimoji="1" lang="ja-JP" altLang="ja-JP" sz="1400" kern="1200" dirty="0" smtClean="0">
                          <a:solidFill>
                            <a:schemeClr val="tx1"/>
                          </a:solidFill>
                          <a:effectLst/>
                          <a:latin typeface="+mn-lt"/>
                          <a:ea typeface="+mn-ea"/>
                          <a:cs typeface="+mn-cs"/>
                        </a:rPr>
                        <a:t>　（</a:t>
                      </a:r>
                      <a:r>
                        <a:rPr kumimoji="1" lang="ja-JP" altLang="en-US" sz="1400" kern="1200" dirty="0" smtClean="0">
                          <a:solidFill>
                            <a:schemeClr val="tx1"/>
                          </a:solidFill>
                          <a:effectLst/>
                          <a:latin typeface="+mn-lt"/>
                          <a:ea typeface="+mn-ea"/>
                          <a:cs typeface="+mn-cs"/>
                        </a:rPr>
                        <a:t>国</a:t>
                      </a:r>
                      <a:r>
                        <a:rPr kumimoji="1" lang="ja-JP" altLang="ja-JP" sz="1400" kern="1200" dirty="0" smtClean="0">
                          <a:solidFill>
                            <a:schemeClr val="tx1"/>
                          </a:solidFill>
                          <a:effectLst/>
                          <a:latin typeface="+mn-lt"/>
                          <a:ea typeface="+mn-ea"/>
                          <a:cs typeface="+mn-cs"/>
                        </a:rPr>
                        <a:t>補助については協議会で情報提供）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ja-JP" altLang="en-US" sz="1400" dirty="0" smtClean="0"/>
                        <a:t>ひとづくり</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marR="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dirty="0" smtClean="0">
                          <a:latin typeface="+mn-ea"/>
                          <a:ea typeface="+mn-ea"/>
                        </a:rPr>
                        <a:t>大学の研究開発拠点を通じた開発人材育成</a:t>
                      </a:r>
                      <a:endParaRPr kumimoji="1" lang="en-US" altLang="ja-JP" sz="1400" dirty="0" smtClean="0">
                        <a:latin typeface="+mn-ea"/>
                        <a:ea typeface="+mn-ea"/>
                      </a:endParaRPr>
                    </a:p>
                    <a:p>
                      <a:pPr marL="174625" marR="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dirty="0" smtClean="0">
                          <a:latin typeface="+mn-ea"/>
                          <a:ea typeface="+mn-ea"/>
                        </a:rPr>
                        <a:t>大阪府立南大阪高等職業技術専門校で、</a:t>
                      </a:r>
                      <a:r>
                        <a:rPr kumimoji="1" lang="en-US" altLang="ja-JP" sz="1400" dirty="0" smtClean="0">
                          <a:latin typeface="+mn-ea"/>
                          <a:ea typeface="+mn-ea"/>
                        </a:rPr>
                        <a:t>EV</a:t>
                      </a:r>
                      <a:r>
                        <a:rPr kumimoji="1" lang="ja-JP" altLang="en-US" sz="1400" dirty="0" smtClean="0">
                          <a:latin typeface="+mn-ea"/>
                          <a:ea typeface="+mn-ea"/>
                        </a:rPr>
                        <a:t>車両整備に関する技術習得内容を追加</a:t>
                      </a:r>
                      <a:endParaRPr kumimoji="1" lang="en-US" altLang="ja-JP" sz="140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marR="0" indent="-144000" algn="l" defTabSz="914400" rtl="0" eaLnBrk="1" fontAlgn="auto" latinLnBrk="0" hangingPunct="1">
                        <a:lnSpc>
                          <a:spcPct val="100000"/>
                        </a:lnSpc>
                        <a:spcBef>
                          <a:spcPts val="0"/>
                        </a:spcBef>
                        <a:spcAft>
                          <a:spcPts val="0"/>
                        </a:spcAft>
                        <a:buClrTx/>
                        <a:buSzTx/>
                        <a:buFont typeface="MS Mincho" panose="02020609040205080304" pitchFamily="17" charset="-128"/>
                        <a:buNone/>
                        <a:tabLst/>
                        <a:defRPr/>
                      </a:pPr>
                      <a:r>
                        <a:rPr kumimoji="1" lang="ja-JP" altLang="en-US" sz="1400" dirty="0" smtClean="0">
                          <a:solidFill>
                            <a:schemeClr val="tx1"/>
                          </a:solidFill>
                        </a:rPr>
                        <a:t>○更なる取組成果のＰＲ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1588" y="-30163"/>
            <a:ext cx="9145588" cy="498476"/>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　ＥＶに関するこれまでの取組みと現状・課題（２／２）</a:t>
            </a:r>
          </a:p>
        </p:txBody>
      </p:sp>
      <p:sp>
        <p:nvSpPr>
          <p:cNvPr id="6" name="タイトル 1"/>
          <p:cNvSpPr txBox="1">
            <a:spLocks/>
          </p:cNvSpPr>
          <p:nvPr/>
        </p:nvSpPr>
        <p:spPr>
          <a:xfrm>
            <a:off x="8453434" y="6486347"/>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２</a:t>
            </a:r>
            <a:endParaRPr lang="ja-JP" altLang="en-US" sz="2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3695700" y="3322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000">
              <a:latin typeface="Century" panose="02040604050505020304" pitchFamily="18" charset="0"/>
              <a:ea typeface="ＭＳ 明朝" panose="02020609040205080304" pitchFamily="17" charset="-128"/>
              <a:cs typeface="Times New Roman" panose="02020603050405020304" pitchFamily="18" charset="0"/>
            </a:endParaRPr>
          </a:p>
          <a:p>
            <a:pPr>
              <a:spcBef>
                <a:spcPct val="0"/>
              </a:spcBef>
              <a:buFontTx/>
              <a:buNone/>
            </a:pPr>
            <a:r>
              <a:rPr lang="ja-JP" altLang="ja-JP" sz="100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800">
              <a:latin typeface="Arial" panose="020B0604020202020204" pitchFamily="34" charset="0"/>
              <a:ea typeface="ＭＳ 明朝" panose="02020609040205080304" pitchFamily="17" charset="-128"/>
              <a:cs typeface="Times New Roman" panose="02020603050405020304" pitchFamily="18" charset="0"/>
            </a:endParaRPr>
          </a:p>
          <a:p>
            <a:pPr>
              <a:spcBef>
                <a:spcPct val="0"/>
              </a:spcBef>
              <a:buFontTx/>
              <a:buNone/>
            </a:pPr>
            <a:endParaRPr lang="ja-JP" altLang="ja-JP" sz="1800">
              <a:latin typeface="Arial" panose="020B0604020202020204" pitchFamily="34" charset="0"/>
              <a:ea typeface="ＭＳ 明朝" panose="02020609040205080304" pitchFamily="17" charset="-128"/>
              <a:cs typeface="Times New Roman" panose="02020603050405020304" pitchFamily="18" charset="0"/>
            </a:endParaRPr>
          </a:p>
        </p:txBody>
      </p:sp>
      <p:sp>
        <p:nvSpPr>
          <p:cNvPr id="5123" name="Rectangle 6"/>
          <p:cNvSpPr>
            <a:spLocks noChangeArrowheads="1"/>
          </p:cNvSpPr>
          <p:nvPr/>
        </p:nvSpPr>
        <p:spPr bwMode="auto">
          <a:xfrm>
            <a:off x="2895600" y="3322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sz="1800">
                <a:latin typeface="Arial" panose="020B0604020202020204" pitchFamily="34" charset="0"/>
              </a:rPr>
              <a:t/>
            </a:r>
            <a:br>
              <a:rPr lang="ja-JP" altLang="ja-JP" sz="1800">
                <a:latin typeface="Arial" panose="020B0604020202020204" pitchFamily="34" charset="0"/>
              </a:rPr>
            </a:br>
            <a:endParaRPr lang="ja-JP" altLang="ja-JP" sz="1800">
              <a:latin typeface="Arial" panose="020B0604020202020204" pitchFamily="34" charset="0"/>
            </a:endParaRPr>
          </a:p>
          <a:p>
            <a:pPr>
              <a:spcBef>
                <a:spcPct val="0"/>
              </a:spcBef>
              <a:buFontTx/>
              <a:buNone/>
            </a:pPr>
            <a:endParaRPr lang="ja-JP" altLang="ja-JP" sz="1800">
              <a:latin typeface="Arial" panose="020B0604020202020204" pitchFamily="34" charset="0"/>
            </a:endParaRPr>
          </a:p>
        </p:txBody>
      </p:sp>
      <p:sp>
        <p:nvSpPr>
          <p:cNvPr id="44" name="テキスト ボックス 43"/>
          <p:cNvSpPr txBox="1"/>
          <p:nvPr/>
        </p:nvSpPr>
        <p:spPr>
          <a:xfrm>
            <a:off x="-1588" y="-30163"/>
            <a:ext cx="9145588" cy="498476"/>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充電インフラ整備の現状（関西広域充電インフラマップ）</a:t>
            </a:r>
          </a:p>
        </p:txBody>
      </p:sp>
      <p:pic>
        <p:nvPicPr>
          <p:cNvPr id="5125" name="図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008188"/>
            <a:ext cx="867886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p:cNvSpPr/>
          <p:nvPr/>
        </p:nvSpPr>
        <p:spPr>
          <a:xfrm>
            <a:off x="646113" y="652463"/>
            <a:ext cx="8170862" cy="126365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solidFill>
                  <a:schemeClr val="tx1"/>
                </a:solidFill>
                <a:latin typeface="+mn-ea"/>
              </a:rPr>
              <a:t>「関西広域充電インフラマップ」は、滋賀県、京都府、大阪府、兵庫県、和歌山県、鳥取県、徳島県、福井県、三重県および奈良県（関西広域連合構成団体及び連携団体）に設置された、</a:t>
            </a:r>
            <a:r>
              <a:rPr lang="en-US" altLang="ja-JP" dirty="0">
                <a:solidFill>
                  <a:schemeClr val="tx1"/>
                </a:solidFill>
                <a:latin typeface="+mn-ea"/>
              </a:rPr>
              <a:t>EV</a:t>
            </a:r>
            <a:r>
              <a:rPr lang="ja-JP" altLang="en-US" dirty="0">
                <a:solidFill>
                  <a:schemeClr val="tx1"/>
                </a:solidFill>
                <a:latin typeface="+mn-ea"/>
              </a:rPr>
              <a:t>・</a:t>
            </a:r>
            <a:r>
              <a:rPr lang="en-US" altLang="ja-JP" dirty="0">
                <a:solidFill>
                  <a:schemeClr val="tx1"/>
                </a:solidFill>
                <a:latin typeface="+mn-ea"/>
              </a:rPr>
              <a:t>PHV</a:t>
            </a:r>
            <a:r>
              <a:rPr lang="ja-JP" altLang="en-US" dirty="0">
                <a:solidFill>
                  <a:schemeClr val="tx1"/>
                </a:solidFill>
                <a:latin typeface="+mn-ea"/>
              </a:rPr>
              <a:t>向け充電スタンド情報の提供サイトです。</a:t>
            </a:r>
            <a:endParaRPr lang="en-US" altLang="ja-JP" dirty="0">
              <a:solidFill>
                <a:schemeClr val="tx1"/>
              </a:solidFill>
              <a:latin typeface="+mn-ea"/>
            </a:endParaRPr>
          </a:p>
          <a:p>
            <a:pPr eaLnBrk="1" fontAlgn="auto" hangingPunct="1">
              <a:spcBef>
                <a:spcPts val="0"/>
              </a:spcBef>
              <a:spcAft>
                <a:spcPts val="0"/>
              </a:spcAft>
              <a:defRPr/>
            </a:pPr>
            <a:r>
              <a:rPr lang="en-US" altLang="ja-JP" dirty="0">
                <a:solidFill>
                  <a:schemeClr val="tx1"/>
                </a:solidFill>
                <a:latin typeface="+mn-ea"/>
              </a:rPr>
              <a:t>http://kansai.smartoasis.jp/index.html</a:t>
            </a:r>
            <a:endParaRPr lang="ja-JP" altLang="en-US" dirty="0">
              <a:solidFill>
                <a:schemeClr val="tx1"/>
              </a:solidFill>
              <a:latin typeface="+mn-ea"/>
            </a:endParaRPr>
          </a:p>
        </p:txBody>
      </p:sp>
      <p:sp>
        <p:nvSpPr>
          <p:cNvPr id="5127" name="テキスト ボックス 2"/>
          <p:cNvSpPr txBox="1">
            <a:spLocks noChangeArrowheads="1"/>
          </p:cNvSpPr>
          <p:nvPr/>
        </p:nvSpPr>
        <p:spPr bwMode="auto">
          <a:xfrm>
            <a:off x="5167313" y="6470650"/>
            <a:ext cx="3992562" cy="388938"/>
          </a:xfrm>
          <a:prstGeom prst="rect">
            <a:avLst/>
          </a:prstGeom>
          <a:solidFill>
            <a:schemeClr val="bg1">
              <a:alpha val="0"/>
            </a:schemeClr>
          </a:solidFill>
          <a:ln w="0">
            <a:solidFill>
              <a:schemeClr val="bg1">
                <a:alpha val="0"/>
              </a:schemeClr>
            </a:solidFill>
            <a:miter lim="800000"/>
            <a:headEnd/>
            <a:tailEnd/>
          </a:ln>
        </p:spPr>
        <p:txBody>
          <a:bodyPr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spcAft>
                <a:spcPts val="1000"/>
              </a:spcAft>
              <a:buFontTx/>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（出典）関西広域連合ホームページより</a:t>
            </a:r>
            <a:endParaRPr lang="ja-JP"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8453433" y="55560"/>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３</a:t>
            </a:r>
            <a:endParaRPr lang="ja-JP" altLang="en-US" sz="2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3695700" y="3322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000">
              <a:latin typeface="Century" panose="02040604050505020304" pitchFamily="18" charset="0"/>
              <a:ea typeface="ＭＳ 明朝" panose="02020609040205080304" pitchFamily="17" charset="-128"/>
              <a:cs typeface="Times New Roman" panose="02020603050405020304" pitchFamily="18" charset="0"/>
            </a:endParaRPr>
          </a:p>
          <a:p>
            <a:pPr>
              <a:spcBef>
                <a:spcPct val="0"/>
              </a:spcBef>
              <a:buFontTx/>
              <a:buNone/>
            </a:pPr>
            <a:r>
              <a:rPr lang="ja-JP" altLang="ja-JP" sz="100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800">
              <a:latin typeface="Arial" panose="020B0604020202020204" pitchFamily="34" charset="0"/>
              <a:ea typeface="ＭＳ 明朝" panose="02020609040205080304" pitchFamily="17" charset="-128"/>
              <a:cs typeface="Times New Roman" panose="02020603050405020304" pitchFamily="18" charset="0"/>
            </a:endParaRPr>
          </a:p>
          <a:p>
            <a:pPr>
              <a:spcBef>
                <a:spcPct val="0"/>
              </a:spcBef>
              <a:buFontTx/>
              <a:buNone/>
            </a:pPr>
            <a:endParaRPr lang="ja-JP" altLang="ja-JP" sz="1800">
              <a:latin typeface="Arial" panose="020B0604020202020204" pitchFamily="34" charset="0"/>
              <a:ea typeface="ＭＳ 明朝" panose="02020609040205080304" pitchFamily="17" charset="-128"/>
              <a:cs typeface="Times New Roman" panose="02020603050405020304" pitchFamily="18" charset="0"/>
            </a:endParaRPr>
          </a:p>
        </p:txBody>
      </p:sp>
      <p:sp>
        <p:nvSpPr>
          <p:cNvPr id="6147" name="Rectangle 6"/>
          <p:cNvSpPr>
            <a:spLocks noChangeArrowheads="1"/>
          </p:cNvSpPr>
          <p:nvPr/>
        </p:nvSpPr>
        <p:spPr bwMode="auto">
          <a:xfrm>
            <a:off x="2895600" y="3322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sz="1800">
                <a:latin typeface="Arial" panose="020B0604020202020204" pitchFamily="34" charset="0"/>
              </a:rPr>
              <a:t/>
            </a:r>
            <a:br>
              <a:rPr lang="ja-JP" altLang="ja-JP" sz="1800">
                <a:latin typeface="Arial" panose="020B0604020202020204" pitchFamily="34" charset="0"/>
              </a:rPr>
            </a:br>
            <a:endParaRPr lang="ja-JP" altLang="ja-JP" sz="1800">
              <a:latin typeface="Arial" panose="020B0604020202020204" pitchFamily="34" charset="0"/>
            </a:endParaRPr>
          </a:p>
          <a:p>
            <a:pPr>
              <a:spcBef>
                <a:spcPct val="0"/>
              </a:spcBef>
              <a:buFontTx/>
              <a:buNone/>
            </a:pPr>
            <a:endParaRPr lang="ja-JP" altLang="ja-JP" sz="1800">
              <a:latin typeface="Arial" panose="020B0604020202020204" pitchFamily="34" charset="0"/>
            </a:endParaRPr>
          </a:p>
        </p:txBody>
      </p:sp>
      <p:sp>
        <p:nvSpPr>
          <p:cNvPr id="44" name="テキスト ボックス 43"/>
          <p:cNvSpPr txBox="1"/>
          <p:nvPr/>
        </p:nvSpPr>
        <p:spPr>
          <a:xfrm>
            <a:off x="-1588" y="-30163"/>
            <a:ext cx="9145588" cy="498476"/>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充電インフラ整備の現状（関西広域充電インフラマップ）</a:t>
            </a:r>
          </a:p>
        </p:txBody>
      </p:sp>
      <p:sp>
        <p:nvSpPr>
          <p:cNvPr id="6149" name="テキスト ボックス 2"/>
          <p:cNvSpPr txBox="1">
            <a:spLocks noChangeArrowheads="1"/>
          </p:cNvSpPr>
          <p:nvPr/>
        </p:nvSpPr>
        <p:spPr bwMode="auto">
          <a:xfrm>
            <a:off x="5167313" y="6470650"/>
            <a:ext cx="3992562" cy="388938"/>
          </a:xfrm>
          <a:prstGeom prst="rect">
            <a:avLst/>
          </a:prstGeom>
          <a:solidFill>
            <a:schemeClr val="bg1">
              <a:alpha val="0"/>
            </a:schemeClr>
          </a:solidFill>
          <a:ln w="0">
            <a:solidFill>
              <a:schemeClr val="bg1">
                <a:alpha val="0"/>
              </a:schemeClr>
            </a:solidFill>
            <a:miter lim="800000"/>
            <a:headEnd/>
            <a:tailEnd/>
          </a:ln>
        </p:spPr>
        <p:txBody>
          <a:bodyPr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spcAft>
                <a:spcPts val="1000"/>
              </a:spcAft>
              <a:buFontTx/>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（出典）関西広域連合ホームページより</a:t>
            </a:r>
            <a:endParaRPr lang="ja-JP" altLang="ja-JP" sz="1400">
              <a:latin typeface="Meiryo UI" panose="020B0604030504040204" pitchFamily="50" charset="-128"/>
              <a:ea typeface="Meiryo UI" panose="020B0604030504040204" pitchFamily="50" charset="-128"/>
              <a:cs typeface="Meiryo UI" panose="020B0604030504040204" pitchFamily="50" charset="-128"/>
            </a:endParaRPr>
          </a:p>
        </p:txBody>
      </p:sp>
      <p:pic>
        <p:nvPicPr>
          <p:cNvPr id="61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700213"/>
            <a:ext cx="8443913"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684213" y="728663"/>
            <a:ext cx="2633662" cy="576262"/>
          </a:xfrm>
          <a:prstGeom prst="roundRect">
            <a:avLst/>
          </a:prstGeom>
          <a:noFill/>
          <a:ln w="1905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t>　</a:t>
            </a:r>
            <a:r>
              <a:rPr lang="ja-JP" altLang="en-US" dirty="0">
                <a:solidFill>
                  <a:schemeClr val="tx1"/>
                </a:solidFill>
              </a:rPr>
              <a:t>例：大阪市中央区周辺</a:t>
            </a:r>
            <a:endParaRPr lang="ja-JP" altLang="en-US" dirty="0"/>
          </a:p>
        </p:txBody>
      </p:sp>
      <p:sp>
        <p:nvSpPr>
          <p:cNvPr id="5" name="円/楕円 4"/>
          <p:cNvSpPr/>
          <p:nvPr/>
        </p:nvSpPr>
        <p:spPr>
          <a:xfrm>
            <a:off x="5565775" y="3511550"/>
            <a:ext cx="936625" cy="4714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ja-JP" altLang="en-US" sz="1400" b="1" dirty="0">
                <a:solidFill>
                  <a:schemeClr val="bg1"/>
                </a:solidFill>
              </a:rPr>
              <a:t>大阪城</a:t>
            </a:r>
          </a:p>
        </p:txBody>
      </p:sp>
      <p:sp>
        <p:nvSpPr>
          <p:cNvPr id="9" name="タイトル 1"/>
          <p:cNvSpPr txBox="1">
            <a:spLocks/>
          </p:cNvSpPr>
          <p:nvPr/>
        </p:nvSpPr>
        <p:spPr>
          <a:xfrm>
            <a:off x="8453434" y="6486347"/>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４</a:t>
            </a:r>
            <a:endParaRPr lang="ja-JP" altLang="en-US" sz="2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588" y="-30163"/>
            <a:ext cx="9145588" cy="498476"/>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ＦＣＶ</a:t>
            </a:r>
            <a:r>
              <a:rPr kumimoji="0" lang="ja-JP" altLang="en-US" sz="24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に関するこれまでの取組みと現状・課題（１／２）</a:t>
            </a:r>
          </a:p>
        </p:txBody>
      </p:sp>
      <p:sp>
        <p:nvSpPr>
          <p:cNvPr id="3" name="正方形/長方形 2"/>
          <p:cNvSpPr/>
          <p:nvPr/>
        </p:nvSpPr>
        <p:spPr>
          <a:xfrm>
            <a:off x="179388" y="514350"/>
            <a:ext cx="3024187"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これまでの取組み</a:t>
            </a:r>
          </a:p>
        </p:txBody>
      </p:sp>
      <p:sp>
        <p:nvSpPr>
          <p:cNvPr id="5" name="テキスト ボックス 4"/>
          <p:cNvSpPr txBox="1"/>
          <p:nvPr/>
        </p:nvSpPr>
        <p:spPr>
          <a:xfrm>
            <a:off x="395288" y="894730"/>
            <a:ext cx="8353425" cy="585787"/>
          </a:xfrm>
          <a:prstGeom prst="rect">
            <a:avLst/>
          </a:prstGeom>
          <a:noFill/>
          <a:ln w="19050" cmpd="dbl">
            <a:solidFill>
              <a:schemeClr val="accent5">
                <a:lumMod val="75000"/>
              </a:schemeClr>
            </a:solidFill>
            <a:prstDash val="solid"/>
          </a:ln>
        </p:spPr>
        <p:txBody>
          <a:bodyPr>
            <a:spAutoFit/>
          </a:bodyPr>
          <a:lstStyle/>
          <a:p>
            <a:pPr eaLnBrk="1" fontAlgn="auto" hangingPunct="1">
              <a:spcBef>
                <a:spcPts val="0"/>
              </a:spcBef>
              <a:spcAft>
                <a:spcPts val="0"/>
              </a:spcAft>
              <a:defRPr/>
            </a:pPr>
            <a:r>
              <a:rPr lang="ja-JP" altLang="en-US" sz="1600" dirty="0">
                <a:latin typeface="+mn-lt"/>
                <a:ea typeface="+mn-ea"/>
              </a:rPr>
              <a:t>「おおさかＦＣＶ推進会議」（</a:t>
            </a:r>
            <a:r>
              <a:rPr lang="en-US" altLang="ja-JP" sz="1600" dirty="0">
                <a:latin typeface="+mn-lt"/>
                <a:ea typeface="+mn-ea"/>
              </a:rPr>
              <a:t>H15.9</a:t>
            </a:r>
            <a:r>
              <a:rPr lang="ja-JP" altLang="en-US" sz="1600" dirty="0">
                <a:latin typeface="+mn-lt"/>
                <a:ea typeface="+mn-ea"/>
              </a:rPr>
              <a:t>設置）のもと、実証段階にあったＦＣＶ・水素ＳＴの実用化に向けた取組みを</a:t>
            </a:r>
            <a:r>
              <a:rPr lang="ja-JP" altLang="en-US" sz="1600">
                <a:latin typeface="+mn-lt"/>
                <a:ea typeface="+mn-ea"/>
              </a:rPr>
              <a:t>実施。</a:t>
            </a:r>
            <a:endParaRPr lang="ja-JP" altLang="en-US" sz="1600" dirty="0">
              <a:latin typeface="+mn-lt"/>
              <a:ea typeface="+mn-ea"/>
            </a:endParaRPr>
          </a:p>
        </p:txBody>
      </p:sp>
      <p:sp>
        <p:nvSpPr>
          <p:cNvPr id="9" name="正方形/長方形 8"/>
          <p:cNvSpPr/>
          <p:nvPr/>
        </p:nvSpPr>
        <p:spPr>
          <a:xfrm>
            <a:off x="340209" y="1548228"/>
            <a:ext cx="2665412" cy="3063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ＦＣＶ</a:t>
            </a:r>
          </a:p>
        </p:txBody>
      </p:sp>
      <p:sp>
        <p:nvSpPr>
          <p:cNvPr id="11" name="正方形/長方形 10"/>
          <p:cNvSpPr/>
          <p:nvPr/>
        </p:nvSpPr>
        <p:spPr>
          <a:xfrm>
            <a:off x="3114261" y="1537252"/>
            <a:ext cx="2897602" cy="3173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水素ＳＴ</a:t>
            </a:r>
          </a:p>
        </p:txBody>
      </p:sp>
      <p:sp>
        <p:nvSpPr>
          <p:cNvPr id="12" name="正方形/長方形 11"/>
          <p:cNvSpPr/>
          <p:nvPr/>
        </p:nvSpPr>
        <p:spPr>
          <a:xfrm>
            <a:off x="6156325" y="1548228"/>
            <a:ext cx="2663825" cy="3063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普及啓発等</a:t>
            </a:r>
          </a:p>
        </p:txBody>
      </p:sp>
      <p:sp>
        <p:nvSpPr>
          <p:cNvPr id="8" name="下矢印 7"/>
          <p:cNvSpPr/>
          <p:nvPr/>
        </p:nvSpPr>
        <p:spPr>
          <a:xfrm>
            <a:off x="354014" y="1921565"/>
            <a:ext cx="2633662" cy="4664973"/>
          </a:xfrm>
          <a:prstGeom prst="downArrow">
            <a:avLst>
              <a:gd name="adj1" fmla="val 100000"/>
              <a:gd name="adj2" fmla="val 9142"/>
            </a:avLst>
          </a:prstGeom>
          <a:gradFill flip="none" rotWithShape="1">
            <a:gsLst>
              <a:gs pos="0">
                <a:schemeClr val="accent1">
                  <a:lumMod val="75000"/>
                </a:schemeClr>
              </a:gs>
              <a:gs pos="10000">
                <a:schemeClr val="accent1">
                  <a:lumMod val="40000"/>
                  <a:lumOff val="60000"/>
                </a:schemeClr>
              </a:gs>
              <a:gs pos="100000">
                <a:schemeClr val="lt1">
                  <a:shade val="100000"/>
                  <a:satMod val="115000"/>
                </a:schemeClr>
              </a:gs>
            </a:gsLst>
            <a:lin ang="16200000" scaled="1"/>
            <a:tileRect/>
          </a:grad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ja-JP" altLang="en-US"/>
          </a:p>
        </p:txBody>
      </p:sp>
      <p:sp>
        <p:nvSpPr>
          <p:cNvPr id="14" name="下矢印 13"/>
          <p:cNvSpPr/>
          <p:nvPr/>
        </p:nvSpPr>
        <p:spPr>
          <a:xfrm>
            <a:off x="3114261" y="1908313"/>
            <a:ext cx="2897601" cy="4678225"/>
          </a:xfrm>
          <a:prstGeom prst="downArrow">
            <a:avLst>
              <a:gd name="adj1" fmla="val 100000"/>
              <a:gd name="adj2" fmla="val 9142"/>
            </a:avLst>
          </a:prstGeom>
          <a:gradFill flip="none" rotWithShape="1">
            <a:gsLst>
              <a:gs pos="0">
                <a:schemeClr val="accent1">
                  <a:lumMod val="75000"/>
                </a:schemeClr>
              </a:gs>
              <a:gs pos="10000">
                <a:schemeClr val="accent1">
                  <a:lumMod val="40000"/>
                  <a:lumOff val="60000"/>
                </a:schemeClr>
              </a:gs>
              <a:gs pos="100000">
                <a:schemeClr val="lt1">
                  <a:shade val="100000"/>
                  <a:satMod val="115000"/>
                </a:schemeClr>
              </a:gs>
            </a:gsLst>
            <a:lin ang="16200000" scaled="1"/>
            <a:tileRect/>
          </a:grad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ja-JP" altLang="en-US"/>
          </a:p>
        </p:txBody>
      </p:sp>
      <p:sp>
        <p:nvSpPr>
          <p:cNvPr id="15" name="下矢印 14"/>
          <p:cNvSpPr/>
          <p:nvPr/>
        </p:nvSpPr>
        <p:spPr>
          <a:xfrm>
            <a:off x="6156325" y="1908313"/>
            <a:ext cx="2663825" cy="4678225"/>
          </a:xfrm>
          <a:prstGeom prst="downArrow">
            <a:avLst>
              <a:gd name="adj1" fmla="val 100000"/>
              <a:gd name="adj2" fmla="val 9142"/>
            </a:avLst>
          </a:prstGeom>
          <a:gradFill flip="none" rotWithShape="1">
            <a:gsLst>
              <a:gs pos="0">
                <a:schemeClr val="accent1">
                  <a:lumMod val="75000"/>
                </a:schemeClr>
              </a:gs>
              <a:gs pos="10000">
                <a:schemeClr val="accent1">
                  <a:lumMod val="40000"/>
                  <a:lumOff val="60000"/>
                </a:schemeClr>
              </a:gs>
              <a:gs pos="100000">
                <a:schemeClr val="lt1">
                  <a:shade val="100000"/>
                  <a:satMod val="115000"/>
                </a:schemeClr>
              </a:gs>
            </a:gsLst>
            <a:lin ang="16200000" scaled="1"/>
            <a:tileRect/>
          </a:grad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ja-JP" altLang="en-US"/>
          </a:p>
        </p:txBody>
      </p:sp>
      <p:sp>
        <p:nvSpPr>
          <p:cNvPr id="17" name="テキスト ボックス 16"/>
          <p:cNvSpPr txBox="1"/>
          <p:nvPr/>
        </p:nvSpPr>
        <p:spPr>
          <a:xfrm>
            <a:off x="323850" y="1989138"/>
            <a:ext cx="2733675" cy="646112"/>
          </a:xfrm>
          <a:prstGeom prst="rect">
            <a:avLst/>
          </a:prstGeom>
          <a:noFill/>
        </p:spPr>
        <p:txBody>
          <a:bodyPr>
            <a:spAutoFit/>
          </a:bodyPr>
          <a:lstStyle/>
          <a:p>
            <a:pPr eaLnBrk="1" fontAlgn="auto" hangingPunct="1">
              <a:spcBef>
                <a:spcPts val="0"/>
              </a:spcBef>
              <a:spcAft>
                <a:spcPts val="0"/>
              </a:spcAft>
              <a:defRPr/>
            </a:pPr>
            <a:r>
              <a:rPr lang="ja-JP" altLang="en-US" sz="1200" dirty="0">
                <a:latin typeface="+mn-ea"/>
                <a:ea typeface="+mn-ea"/>
              </a:rPr>
              <a:t>■ＦＣＶ公用車の導入等による実証　　</a:t>
            </a:r>
            <a:endParaRPr lang="en-US" altLang="ja-JP" sz="1200" dirty="0">
              <a:latin typeface="+mn-ea"/>
              <a:ea typeface="+mn-ea"/>
            </a:endParaRPr>
          </a:p>
          <a:p>
            <a:pPr eaLnBrk="1" fontAlgn="auto" hangingPunct="1">
              <a:spcBef>
                <a:spcPts val="0"/>
              </a:spcBef>
              <a:spcAft>
                <a:spcPts val="0"/>
              </a:spcAft>
              <a:defRPr/>
            </a:pPr>
            <a:r>
              <a:rPr lang="ja-JP" altLang="en-US" sz="1200" dirty="0">
                <a:latin typeface="+mn-ea"/>
                <a:ea typeface="+mn-ea"/>
              </a:rPr>
              <a:t>　　（大阪府 </a:t>
            </a:r>
            <a:r>
              <a:rPr lang="en-US" altLang="ja-JP" sz="1200" dirty="0">
                <a:latin typeface="+mn-ea"/>
                <a:ea typeface="+mn-ea"/>
              </a:rPr>
              <a:t>H16.6</a:t>
            </a:r>
            <a:r>
              <a:rPr lang="ja-JP" altLang="en-US" sz="1200" dirty="0">
                <a:latin typeface="+mn-ea"/>
                <a:ea typeface="+mn-ea"/>
              </a:rPr>
              <a:t>～</a:t>
            </a:r>
            <a:r>
              <a:rPr lang="en-US" altLang="ja-JP" sz="1200" dirty="0">
                <a:latin typeface="+mn-ea"/>
                <a:ea typeface="+mn-ea"/>
              </a:rPr>
              <a:t>H27.8</a:t>
            </a:r>
            <a:r>
              <a:rPr lang="ja-JP" altLang="en-US" sz="1200" dirty="0">
                <a:latin typeface="+mn-ea"/>
                <a:ea typeface="+mn-ea"/>
              </a:rPr>
              <a:t>）</a:t>
            </a:r>
            <a:r>
              <a:rPr lang="en-US" altLang="ja-JP" sz="1200" dirty="0">
                <a:latin typeface="+mn-ea"/>
                <a:ea typeface="+mn-ea"/>
              </a:rPr>
              <a:t/>
            </a:r>
            <a:br>
              <a:rPr lang="en-US" altLang="ja-JP" sz="1200" dirty="0">
                <a:latin typeface="+mn-ea"/>
                <a:ea typeface="+mn-ea"/>
              </a:rPr>
            </a:br>
            <a:r>
              <a:rPr lang="ja-JP" altLang="en-US" sz="1200" dirty="0">
                <a:latin typeface="+mn-ea"/>
                <a:ea typeface="+mn-ea"/>
              </a:rPr>
              <a:t>　・</a:t>
            </a:r>
            <a:r>
              <a:rPr lang="ja-JP" altLang="en-US" sz="1050" dirty="0">
                <a:latin typeface="ＭＳ Ｐ明朝" panose="02020600040205080304" pitchFamily="18" charset="-128"/>
                <a:ea typeface="ＭＳ Ｐ明朝" panose="02020600040205080304" pitchFamily="18" charset="-128"/>
              </a:rPr>
              <a:t>東京・大阪間を往復高速走行</a:t>
            </a:r>
            <a:r>
              <a:rPr lang="en-US" altLang="ja-JP" sz="1050" dirty="0">
                <a:latin typeface="ＭＳ Ｐ明朝" panose="02020600040205080304" pitchFamily="18" charset="-128"/>
                <a:ea typeface="ＭＳ Ｐ明朝" panose="02020600040205080304" pitchFamily="18" charset="-128"/>
              </a:rPr>
              <a:t>(H16.9</a:t>
            </a:r>
            <a:r>
              <a:rPr lang="ja-JP" altLang="en-US" sz="1050" dirty="0">
                <a:latin typeface="ＭＳ Ｐ明朝" panose="02020600040205080304" pitchFamily="18" charset="-128"/>
                <a:ea typeface="ＭＳ Ｐ明朝" panose="02020600040205080304" pitchFamily="18" charset="-128"/>
              </a:rPr>
              <a:t>）</a:t>
            </a:r>
            <a:endParaRPr lang="ja-JP" altLang="en-US" sz="1200" dirty="0">
              <a:latin typeface="ＭＳ Ｐ明朝" panose="02020600040205080304" pitchFamily="18" charset="-128"/>
              <a:ea typeface="ＭＳ Ｐ明朝" panose="02020600040205080304" pitchFamily="18" charset="-128"/>
            </a:endParaRPr>
          </a:p>
        </p:txBody>
      </p:sp>
      <p:sp>
        <p:nvSpPr>
          <p:cNvPr id="18" name="テキスト ボックス 17"/>
          <p:cNvSpPr txBox="1"/>
          <p:nvPr/>
        </p:nvSpPr>
        <p:spPr>
          <a:xfrm>
            <a:off x="3214688" y="1990725"/>
            <a:ext cx="2797175" cy="615950"/>
          </a:xfrm>
          <a:prstGeom prst="rect">
            <a:avLst/>
          </a:prstGeom>
          <a:noFill/>
        </p:spPr>
        <p:txBody>
          <a:bodyPr>
            <a:spAutoFit/>
          </a:bodyPr>
          <a:lstStyle/>
          <a:p>
            <a:pPr eaLnBrk="1" fontAlgn="auto" hangingPunct="1">
              <a:spcBef>
                <a:spcPts val="0"/>
              </a:spcBef>
              <a:spcAft>
                <a:spcPts val="0"/>
              </a:spcAft>
              <a:defRPr/>
            </a:pPr>
            <a:r>
              <a:rPr lang="ja-JP" altLang="en-US" sz="1200" dirty="0">
                <a:latin typeface="+mn-ea"/>
                <a:ea typeface="+mn-ea"/>
              </a:rPr>
              <a:t>■実証用水素ＳＴの活用（</a:t>
            </a:r>
            <a:r>
              <a:rPr lang="en-US" altLang="ja-JP" sz="1200" dirty="0">
                <a:latin typeface="+mn-ea"/>
                <a:ea typeface="+mn-ea"/>
              </a:rPr>
              <a:t>H15.10</a:t>
            </a:r>
            <a:r>
              <a:rPr lang="ja-JP" altLang="en-US" sz="1200" dirty="0">
                <a:latin typeface="+mn-ea"/>
                <a:ea typeface="+mn-ea"/>
              </a:rPr>
              <a:t>～）</a:t>
            </a:r>
            <a:r>
              <a:rPr lang="en-US" altLang="ja-JP" sz="1200" dirty="0">
                <a:latin typeface="+mn-ea"/>
                <a:ea typeface="+mn-ea"/>
              </a:rPr>
              <a:t/>
            </a:r>
            <a:br>
              <a:rPr lang="en-US" altLang="ja-JP" sz="1200" dirty="0">
                <a:latin typeface="+mn-ea"/>
                <a:ea typeface="+mn-ea"/>
              </a:rPr>
            </a:br>
            <a:r>
              <a:rPr lang="ja-JP" altLang="en-US" sz="1050" dirty="0">
                <a:latin typeface="ＭＳ Ｐ明朝" panose="02020600040205080304" pitchFamily="18" charset="-128"/>
                <a:ea typeface="ＭＳ Ｐ明朝" panose="02020600040205080304" pitchFamily="18" charset="-128"/>
              </a:rPr>
              <a:t>　・移動式水素ＳＴ</a:t>
            </a:r>
            <a:r>
              <a:rPr lang="en-US" altLang="ja-JP" sz="1050" dirty="0">
                <a:latin typeface="ＭＳ Ｐ明朝" panose="02020600040205080304" pitchFamily="18" charset="-128"/>
                <a:ea typeface="ＭＳ Ｐ明朝" panose="02020600040205080304" pitchFamily="18" charset="-128"/>
              </a:rPr>
              <a:t>〔</a:t>
            </a:r>
            <a:r>
              <a:rPr lang="ja-JP" altLang="en-US" sz="1050" dirty="0">
                <a:latin typeface="ＭＳ Ｐ明朝" panose="02020600040205080304" pitchFamily="18" charset="-128"/>
                <a:ea typeface="ＭＳ Ｐ明朝" panose="02020600040205080304" pitchFamily="18" charset="-128"/>
              </a:rPr>
              <a:t>府庁駐車場に新設</a:t>
            </a:r>
            <a:r>
              <a:rPr lang="en-US" altLang="ja-JP" sz="1050" dirty="0">
                <a:latin typeface="ＭＳ Ｐ明朝" panose="02020600040205080304" pitchFamily="18" charset="-128"/>
                <a:ea typeface="ＭＳ Ｐ明朝" panose="02020600040205080304" pitchFamily="18" charset="-128"/>
              </a:rPr>
              <a:t>〕</a:t>
            </a:r>
            <a:br>
              <a:rPr lang="en-US" altLang="ja-JP" sz="1050" dirty="0">
                <a:latin typeface="ＭＳ Ｐ明朝" panose="02020600040205080304" pitchFamily="18" charset="-128"/>
                <a:ea typeface="ＭＳ Ｐ明朝" panose="02020600040205080304" pitchFamily="18" charset="-128"/>
              </a:rPr>
            </a:br>
            <a:r>
              <a:rPr lang="ja-JP" altLang="en-US" sz="1050" dirty="0">
                <a:latin typeface="ＭＳ Ｐ明朝" panose="02020600040205080304" pitchFamily="18" charset="-128"/>
                <a:ea typeface="ＭＳ Ｐ明朝" panose="02020600040205080304" pitchFamily="18" charset="-128"/>
              </a:rPr>
              <a:t>　・大阪水素ＳＴ</a:t>
            </a:r>
            <a:r>
              <a:rPr lang="en-US" altLang="ja-JP" sz="1050" dirty="0">
                <a:latin typeface="ＭＳ Ｐ明朝" panose="02020600040205080304" pitchFamily="18" charset="-128"/>
                <a:ea typeface="ＭＳ Ｐ明朝" panose="02020600040205080304" pitchFamily="18" charset="-128"/>
              </a:rPr>
              <a:t>〔</a:t>
            </a:r>
            <a:r>
              <a:rPr lang="ja-JP" altLang="en-US" sz="1050" dirty="0">
                <a:latin typeface="ＭＳ Ｐ明朝" panose="02020600040205080304" pitchFamily="18" charset="-128"/>
                <a:ea typeface="ＭＳ Ｐ明朝" panose="02020600040205080304" pitchFamily="18" charset="-128"/>
              </a:rPr>
              <a:t>此花区に既設</a:t>
            </a:r>
            <a:r>
              <a:rPr lang="en-US" altLang="ja-JP" sz="1050" dirty="0">
                <a:latin typeface="ＭＳ Ｐ明朝" panose="02020600040205080304" pitchFamily="18" charset="-128"/>
                <a:ea typeface="ＭＳ Ｐ明朝" panose="02020600040205080304" pitchFamily="18" charset="-128"/>
              </a:rPr>
              <a:t>〕</a:t>
            </a:r>
            <a:endParaRPr lang="en-US" altLang="ja-JP" sz="1200" dirty="0">
              <a:latin typeface="ＭＳ Ｐ明朝" panose="02020600040205080304" pitchFamily="18" charset="-128"/>
              <a:ea typeface="ＭＳ Ｐ明朝" panose="02020600040205080304" pitchFamily="18" charset="-128"/>
            </a:endParaRPr>
          </a:p>
        </p:txBody>
      </p:sp>
      <p:sp>
        <p:nvSpPr>
          <p:cNvPr id="7181" name="テキスト ボックス 20"/>
          <p:cNvSpPr txBox="1">
            <a:spLocks noChangeArrowheads="1"/>
          </p:cNvSpPr>
          <p:nvPr/>
        </p:nvSpPr>
        <p:spPr bwMode="auto">
          <a:xfrm>
            <a:off x="6156325" y="1937717"/>
            <a:ext cx="2663825"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t>■水素エネルギーに関するセミナー等</a:t>
            </a:r>
            <a:endParaRPr lang="en-US" altLang="ja-JP" sz="1200" dirty="0"/>
          </a:p>
          <a:p>
            <a:pPr eaLnBrk="1" hangingPunct="1">
              <a:spcBef>
                <a:spcPct val="0"/>
              </a:spcBef>
              <a:buFontTx/>
              <a:buNone/>
            </a:pPr>
            <a:r>
              <a:rPr lang="ja-JP" altLang="en-US" sz="1200" dirty="0"/>
              <a:t>　の開催</a:t>
            </a:r>
            <a:endParaRPr lang="en-US" altLang="ja-JP" sz="1200" dirty="0"/>
          </a:p>
          <a:p>
            <a:pPr eaLnBrk="1" hangingPunct="1">
              <a:spcBef>
                <a:spcPct val="0"/>
              </a:spcBef>
              <a:buFontTx/>
              <a:buNone/>
            </a:pPr>
            <a:r>
              <a:rPr lang="ja-JP" altLang="en-US" sz="1200" dirty="0"/>
              <a:t>■イベント・展示会等でのＦＣＶ展示</a:t>
            </a:r>
            <a:endParaRPr lang="en-US" altLang="ja-JP" sz="1200" dirty="0">
              <a:latin typeface="ＭＳ Ｐ明朝" panose="02020600040205080304" pitchFamily="18" charset="-128"/>
              <a:ea typeface="ＭＳ Ｐ明朝" panose="02020600040205080304" pitchFamily="18" charset="-128"/>
            </a:endParaRPr>
          </a:p>
          <a:p>
            <a:pPr marL="144000" indent="-144000" eaLnBrk="1" hangingPunct="1">
              <a:spcBef>
                <a:spcPct val="0"/>
              </a:spcBef>
              <a:buFontTx/>
              <a:buNone/>
            </a:pPr>
            <a:r>
              <a:rPr lang="ja-JP" altLang="en-US" sz="1200" dirty="0"/>
              <a:t>■「水素・燃料電池教室」</a:t>
            </a:r>
            <a:r>
              <a:rPr lang="en-US" altLang="ja-JP" sz="1200" dirty="0"/>
              <a:t>(</a:t>
            </a:r>
            <a:r>
              <a:rPr lang="ja-JP" altLang="en-US" sz="1200" dirty="0"/>
              <a:t>訪問形式</a:t>
            </a:r>
            <a:r>
              <a:rPr lang="en-US" altLang="ja-JP" sz="1200" dirty="0"/>
              <a:t>)</a:t>
            </a:r>
            <a:r>
              <a:rPr lang="ja-JP" altLang="en-US" sz="1200" dirty="0" smtClean="0"/>
              <a:t>の実施</a:t>
            </a:r>
            <a:endParaRPr lang="en-US" altLang="ja-JP" sz="1200" dirty="0" smtClean="0"/>
          </a:p>
          <a:p>
            <a:pPr eaLnBrk="1" hangingPunct="1">
              <a:spcBef>
                <a:spcPct val="0"/>
              </a:spcBef>
              <a:buFontTx/>
              <a:buNone/>
            </a:pPr>
            <a:r>
              <a:rPr lang="ja-JP" altLang="en-US" sz="1100" dirty="0" smtClean="0">
                <a:latin typeface="ＭＳ Ｐ明朝" panose="02020600040205080304" pitchFamily="18" charset="-128"/>
                <a:ea typeface="ＭＳ Ｐ明朝" panose="02020600040205080304" pitchFamily="18" charset="-128"/>
              </a:rPr>
              <a:t>　　（対象：府内小中学生や中小企業等）</a:t>
            </a:r>
            <a:endParaRPr lang="en-US" altLang="ja-JP" sz="1200" dirty="0">
              <a:latin typeface="ＭＳ Ｐ明朝" panose="02020600040205080304" pitchFamily="18" charset="-128"/>
              <a:ea typeface="ＭＳ Ｐ明朝" panose="02020600040205080304" pitchFamily="18" charset="-128"/>
            </a:endParaRPr>
          </a:p>
        </p:txBody>
      </p:sp>
      <p:sp>
        <p:nvSpPr>
          <p:cNvPr id="23" name="テキスト ボックス 22"/>
          <p:cNvSpPr txBox="1"/>
          <p:nvPr/>
        </p:nvSpPr>
        <p:spPr>
          <a:xfrm>
            <a:off x="3256583" y="3317875"/>
            <a:ext cx="2663825" cy="784225"/>
          </a:xfrm>
          <a:prstGeom prst="rect">
            <a:avLst/>
          </a:prstGeom>
          <a:noFill/>
        </p:spPr>
        <p:txBody>
          <a:bodyPr>
            <a:spAutoFit/>
          </a:bodyPr>
          <a:lstStyle/>
          <a:p>
            <a:pPr eaLnBrk="1" fontAlgn="auto" hangingPunct="1">
              <a:spcBef>
                <a:spcPts val="0"/>
              </a:spcBef>
              <a:spcAft>
                <a:spcPts val="0"/>
              </a:spcAft>
              <a:defRPr/>
            </a:pPr>
            <a:r>
              <a:rPr lang="ja-JP" altLang="en-US" sz="1200" dirty="0">
                <a:latin typeface="+mn-ea"/>
                <a:ea typeface="+mn-ea"/>
              </a:rPr>
              <a:t>■</a:t>
            </a:r>
            <a:r>
              <a:rPr lang="en-US" altLang="ja-JP" sz="1200" dirty="0">
                <a:latin typeface="+mn-ea"/>
                <a:ea typeface="+mn-ea"/>
              </a:rPr>
              <a:t>JHFC</a:t>
            </a:r>
            <a:r>
              <a:rPr lang="ja-JP" altLang="en-US" sz="1200" dirty="0">
                <a:latin typeface="+mn-ea"/>
                <a:ea typeface="+mn-ea"/>
              </a:rPr>
              <a:t>実証用ＳＴでの供給実証</a:t>
            </a:r>
            <a:r>
              <a:rPr lang="en-US" altLang="ja-JP" sz="1200" dirty="0">
                <a:latin typeface="+mn-ea"/>
                <a:ea typeface="+mn-ea"/>
              </a:rPr>
              <a:t/>
            </a:r>
            <a:br>
              <a:rPr lang="en-US" altLang="ja-JP" sz="1200" dirty="0">
                <a:latin typeface="+mn-ea"/>
                <a:ea typeface="+mn-ea"/>
              </a:rPr>
            </a:br>
            <a:r>
              <a:rPr lang="ja-JP" altLang="en-US" sz="1050" dirty="0">
                <a:latin typeface="ＭＳ Ｐ明朝" panose="02020600040205080304" pitchFamily="18" charset="-128"/>
                <a:ea typeface="ＭＳ Ｐ明朝" panose="02020600040205080304" pitchFamily="18" charset="-128"/>
              </a:rPr>
              <a:t>　・大阪水素</a:t>
            </a:r>
            <a:r>
              <a:rPr lang="en-US" altLang="ja-JP" sz="1050" dirty="0">
                <a:latin typeface="ＭＳ Ｐ明朝" panose="02020600040205080304" pitchFamily="18" charset="-128"/>
                <a:ea typeface="ＭＳ Ｐ明朝" panose="02020600040205080304" pitchFamily="18" charset="-128"/>
              </a:rPr>
              <a:t>ST</a:t>
            </a:r>
            <a:r>
              <a:rPr lang="ja-JP" altLang="en-US" sz="1050" dirty="0">
                <a:latin typeface="ＭＳ Ｐ明朝" panose="02020600040205080304" pitchFamily="18" charset="-128"/>
                <a:ea typeface="ＭＳ Ｐ明朝" panose="02020600040205080304" pitchFamily="18" charset="-128"/>
              </a:rPr>
              <a:t>（府庁敷地内）：</a:t>
            </a:r>
            <a:r>
              <a:rPr lang="en-US" altLang="ja-JP" sz="1050" dirty="0">
                <a:latin typeface="ＭＳ Ｐ明朝" panose="02020600040205080304" pitchFamily="18" charset="-128"/>
                <a:ea typeface="ＭＳ Ｐ明朝" panose="02020600040205080304" pitchFamily="18" charset="-128"/>
              </a:rPr>
              <a:t>H19.8</a:t>
            </a:r>
            <a:br>
              <a:rPr lang="en-US" altLang="ja-JP" sz="1050" dirty="0">
                <a:latin typeface="ＭＳ Ｐ明朝" panose="02020600040205080304" pitchFamily="18" charset="-128"/>
                <a:ea typeface="ＭＳ Ｐ明朝" panose="02020600040205080304" pitchFamily="18" charset="-128"/>
              </a:rPr>
            </a:br>
            <a:r>
              <a:rPr lang="ja-JP" altLang="en-US" sz="1050" dirty="0">
                <a:latin typeface="ＭＳ Ｐ明朝" panose="02020600040205080304" pitchFamily="18" charset="-128"/>
                <a:ea typeface="ＭＳ Ｐ明朝" panose="02020600040205080304" pitchFamily="18" charset="-128"/>
              </a:rPr>
              <a:t>　　→</a:t>
            </a:r>
            <a:r>
              <a:rPr lang="en-US" altLang="ja-JP" sz="1050" dirty="0">
                <a:latin typeface="ＭＳ Ｐ明朝" panose="02020600040205080304" pitchFamily="18" charset="-128"/>
                <a:ea typeface="ＭＳ Ｐ明朝" panose="02020600040205080304" pitchFamily="18" charset="-128"/>
              </a:rPr>
              <a:t>H23.4</a:t>
            </a:r>
            <a:r>
              <a:rPr lang="ja-JP" altLang="en-US" sz="1050" dirty="0">
                <a:latin typeface="ＭＳ Ｐ明朝" panose="02020600040205080304" pitchFamily="18" charset="-128"/>
                <a:ea typeface="ＭＳ Ｐ明朝" panose="02020600040205080304" pitchFamily="18" charset="-128"/>
              </a:rPr>
              <a:t> 此花区に移設、再稼動</a:t>
            </a:r>
            <a:r>
              <a:rPr lang="en-US" altLang="ja-JP" sz="1050" dirty="0">
                <a:latin typeface="ＭＳ Ｐ明朝" panose="02020600040205080304" pitchFamily="18" charset="-128"/>
                <a:ea typeface="ＭＳ Ｐ明朝" panose="02020600040205080304" pitchFamily="18" charset="-128"/>
              </a:rPr>
              <a:t/>
            </a:r>
            <a:br>
              <a:rPr lang="en-US" altLang="ja-JP" sz="1050" dirty="0">
                <a:latin typeface="ＭＳ Ｐ明朝" panose="02020600040205080304" pitchFamily="18" charset="-128"/>
                <a:ea typeface="ＭＳ Ｐ明朝" panose="02020600040205080304" pitchFamily="18" charset="-128"/>
              </a:rPr>
            </a:br>
            <a:r>
              <a:rPr lang="ja-JP" altLang="en-US" sz="1050" dirty="0">
                <a:latin typeface="ＭＳ Ｐ明朝" panose="02020600040205080304" pitchFamily="18" charset="-128"/>
                <a:ea typeface="ＭＳ Ｐ明朝" panose="02020600040205080304" pitchFamily="18" charset="-128"/>
              </a:rPr>
              <a:t>　・関西国際空港水素</a:t>
            </a:r>
            <a:r>
              <a:rPr lang="en-US" altLang="ja-JP" sz="1050" dirty="0">
                <a:latin typeface="ＭＳ Ｐ明朝" panose="02020600040205080304" pitchFamily="18" charset="-128"/>
                <a:ea typeface="ＭＳ Ｐ明朝" panose="02020600040205080304" pitchFamily="18" charset="-128"/>
              </a:rPr>
              <a:t>ST</a:t>
            </a:r>
            <a:r>
              <a:rPr lang="ja-JP" altLang="en-US" sz="1050" dirty="0">
                <a:latin typeface="ＭＳ Ｐ明朝" panose="02020600040205080304" pitchFamily="18" charset="-128"/>
                <a:ea typeface="ＭＳ Ｐ明朝" panose="02020600040205080304" pitchFamily="18" charset="-128"/>
              </a:rPr>
              <a:t>：</a:t>
            </a:r>
            <a:r>
              <a:rPr lang="en-US" altLang="ja-JP" sz="1050" dirty="0">
                <a:latin typeface="ＭＳ Ｐ明朝" panose="02020600040205080304" pitchFamily="18" charset="-128"/>
                <a:ea typeface="ＭＳ Ｐ明朝" panose="02020600040205080304" pitchFamily="18" charset="-128"/>
              </a:rPr>
              <a:t>H19.5</a:t>
            </a:r>
            <a:endParaRPr lang="en-US" altLang="ja-JP" sz="1200" dirty="0">
              <a:latin typeface="ＭＳ Ｐ明朝" panose="02020600040205080304" pitchFamily="18" charset="-128"/>
              <a:ea typeface="ＭＳ Ｐ明朝" panose="02020600040205080304" pitchFamily="18" charset="-128"/>
            </a:endParaRPr>
          </a:p>
        </p:txBody>
      </p:sp>
      <p:sp>
        <p:nvSpPr>
          <p:cNvPr id="26" name="テキスト ボックス 25"/>
          <p:cNvSpPr txBox="1"/>
          <p:nvPr/>
        </p:nvSpPr>
        <p:spPr>
          <a:xfrm>
            <a:off x="6156325" y="3327400"/>
            <a:ext cx="2376488" cy="276225"/>
          </a:xfrm>
          <a:prstGeom prst="rect">
            <a:avLst/>
          </a:prstGeom>
          <a:noFill/>
        </p:spPr>
        <p:txBody>
          <a:bodyPr>
            <a:spAutoFit/>
          </a:bodyPr>
          <a:lstStyle/>
          <a:p>
            <a:pPr eaLnBrk="1" fontAlgn="auto" hangingPunct="1">
              <a:spcBef>
                <a:spcPts val="0"/>
              </a:spcBef>
              <a:spcAft>
                <a:spcPts val="0"/>
              </a:spcAft>
              <a:defRPr/>
            </a:pPr>
            <a:r>
              <a:rPr lang="ja-JP" altLang="en-US" sz="1200" dirty="0">
                <a:latin typeface="+mn-ea"/>
                <a:ea typeface="+mn-ea"/>
              </a:rPr>
              <a:t>■実証用</a:t>
            </a:r>
            <a:r>
              <a:rPr lang="en-US" altLang="ja-JP" sz="1200" dirty="0">
                <a:latin typeface="+mn-ea"/>
                <a:ea typeface="+mn-ea"/>
              </a:rPr>
              <a:t>ST</a:t>
            </a:r>
            <a:r>
              <a:rPr lang="ja-JP" altLang="en-US" sz="1200" dirty="0">
                <a:latin typeface="+mn-ea"/>
                <a:ea typeface="+mn-ea"/>
              </a:rPr>
              <a:t>を活用した広報・啓発</a:t>
            </a:r>
          </a:p>
        </p:txBody>
      </p:sp>
      <p:sp>
        <p:nvSpPr>
          <p:cNvPr id="27" name="テキスト ボックス 26"/>
          <p:cNvSpPr txBox="1"/>
          <p:nvPr/>
        </p:nvSpPr>
        <p:spPr>
          <a:xfrm>
            <a:off x="474663" y="3333750"/>
            <a:ext cx="2513012" cy="815975"/>
          </a:xfrm>
          <a:prstGeom prst="rect">
            <a:avLst/>
          </a:prstGeom>
          <a:noFill/>
        </p:spPr>
        <p:txBody>
          <a:bodyPr>
            <a:spAutoFit/>
          </a:bodyPr>
          <a:lstStyle/>
          <a:p>
            <a:pPr eaLnBrk="1" fontAlgn="auto" hangingPunct="1">
              <a:spcBef>
                <a:spcPts val="0"/>
              </a:spcBef>
              <a:spcAft>
                <a:spcPts val="0"/>
              </a:spcAft>
              <a:defRPr/>
            </a:pPr>
            <a:r>
              <a:rPr lang="ja-JP" altLang="en-US" sz="1200" dirty="0">
                <a:latin typeface="+mn-ea"/>
                <a:ea typeface="+mn-ea"/>
              </a:rPr>
              <a:t>■実証用</a:t>
            </a:r>
            <a:r>
              <a:rPr lang="en-US" altLang="ja-JP" sz="1200" dirty="0">
                <a:latin typeface="+mn-ea"/>
                <a:ea typeface="+mn-ea"/>
              </a:rPr>
              <a:t>ST</a:t>
            </a:r>
            <a:r>
              <a:rPr lang="ja-JP" altLang="en-US" sz="1200" dirty="0">
                <a:latin typeface="+mn-ea"/>
                <a:ea typeface="+mn-ea"/>
              </a:rPr>
              <a:t>を活用した</a:t>
            </a:r>
            <a:r>
              <a:rPr lang="en-US" altLang="ja-JP" sz="1200" dirty="0">
                <a:latin typeface="+mn-ea"/>
                <a:ea typeface="+mn-ea"/>
              </a:rPr>
              <a:t>FCV</a:t>
            </a:r>
            <a:r>
              <a:rPr lang="ja-JP" altLang="en-US" sz="1200" dirty="0">
                <a:latin typeface="+mn-ea"/>
                <a:ea typeface="+mn-ea"/>
              </a:rPr>
              <a:t>等</a:t>
            </a:r>
            <a:r>
              <a:rPr lang="en-US" altLang="ja-JP" sz="1200" dirty="0">
                <a:latin typeface="+mn-ea"/>
                <a:ea typeface="+mn-ea"/>
              </a:rPr>
              <a:t>※</a:t>
            </a:r>
            <a:r>
              <a:rPr lang="ja-JP" altLang="en-US" sz="1200" dirty="0">
                <a:latin typeface="+mn-ea"/>
                <a:ea typeface="+mn-ea"/>
              </a:rPr>
              <a:t>に　</a:t>
            </a:r>
            <a:endParaRPr lang="en-US" altLang="ja-JP" sz="1200" dirty="0">
              <a:latin typeface="+mn-ea"/>
              <a:ea typeface="+mn-ea"/>
            </a:endParaRPr>
          </a:p>
          <a:p>
            <a:pPr eaLnBrk="1" fontAlgn="auto" hangingPunct="1">
              <a:spcBef>
                <a:spcPts val="0"/>
              </a:spcBef>
              <a:spcAft>
                <a:spcPts val="0"/>
              </a:spcAft>
              <a:defRPr/>
            </a:pPr>
            <a:r>
              <a:rPr lang="ja-JP" altLang="en-US" sz="1200" dirty="0">
                <a:latin typeface="+mn-ea"/>
                <a:ea typeface="+mn-ea"/>
              </a:rPr>
              <a:t>　よる水素利用実証</a:t>
            </a:r>
            <a:endParaRPr lang="en-US" altLang="ja-JP" sz="1200" dirty="0">
              <a:latin typeface="+mn-ea"/>
              <a:ea typeface="+mn-ea"/>
            </a:endParaRPr>
          </a:p>
          <a:p>
            <a:pPr eaLnBrk="1" fontAlgn="auto" hangingPunct="1">
              <a:spcBef>
                <a:spcPts val="0"/>
              </a:spcBef>
              <a:spcAft>
                <a:spcPts val="0"/>
              </a:spcAft>
              <a:defRPr/>
            </a:pPr>
            <a:r>
              <a:rPr lang="ja-JP" altLang="en-US" sz="1200" dirty="0">
                <a:latin typeface="+mn-ea"/>
                <a:ea typeface="+mn-ea"/>
              </a:rPr>
              <a:t>　</a:t>
            </a:r>
            <a:r>
              <a:rPr lang="en-US" altLang="ja-JP" sz="1050" dirty="0">
                <a:latin typeface="+mn-ea"/>
                <a:ea typeface="+mn-ea"/>
              </a:rPr>
              <a:t>※</a:t>
            </a:r>
            <a:r>
              <a:rPr lang="ja-JP" altLang="en-US" sz="1050" dirty="0">
                <a:latin typeface="+mn-ea"/>
                <a:ea typeface="+mn-ea"/>
              </a:rPr>
              <a:t>水素自動車、</a:t>
            </a:r>
            <a:r>
              <a:rPr lang="en-US" altLang="ja-JP" sz="1050" dirty="0">
                <a:latin typeface="+mn-ea"/>
                <a:ea typeface="+mn-ea"/>
              </a:rPr>
              <a:t>FC</a:t>
            </a:r>
            <a:r>
              <a:rPr lang="ja-JP" altLang="en-US" sz="1050" dirty="0">
                <a:latin typeface="+mn-ea"/>
                <a:ea typeface="+mn-ea"/>
              </a:rPr>
              <a:t>車いす、</a:t>
            </a:r>
            <a:r>
              <a:rPr lang="en-US" altLang="ja-JP" sz="1050" dirty="0">
                <a:latin typeface="+mn-ea"/>
                <a:ea typeface="+mn-ea"/>
              </a:rPr>
              <a:t>FC</a:t>
            </a:r>
            <a:r>
              <a:rPr lang="ja-JP" altLang="en-US" sz="1050" dirty="0">
                <a:latin typeface="+mn-ea"/>
                <a:ea typeface="+mn-ea"/>
              </a:rPr>
              <a:t>カート、</a:t>
            </a:r>
            <a:endParaRPr lang="en-US" altLang="ja-JP" sz="1050" dirty="0">
              <a:latin typeface="+mn-ea"/>
              <a:ea typeface="+mn-ea"/>
            </a:endParaRPr>
          </a:p>
          <a:p>
            <a:pPr eaLnBrk="1" fontAlgn="auto" hangingPunct="1">
              <a:spcBef>
                <a:spcPts val="0"/>
              </a:spcBef>
              <a:spcAft>
                <a:spcPts val="0"/>
              </a:spcAft>
              <a:defRPr/>
            </a:pPr>
            <a:r>
              <a:rPr lang="ja-JP" altLang="en-US" sz="1050" dirty="0">
                <a:latin typeface="+mn-ea"/>
                <a:ea typeface="+mn-ea"/>
              </a:rPr>
              <a:t>　　　</a:t>
            </a:r>
            <a:r>
              <a:rPr lang="en-US" altLang="ja-JP" sz="1050" dirty="0">
                <a:latin typeface="+mn-ea"/>
                <a:ea typeface="+mn-ea"/>
              </a:rPr>
              <a:t>FC</a:t>
            </a:r>
            <a:r>
              <a:rPr lang="ja-JP" altLang="en-US" sz="1050" dirty="0">
                <a:latin typeface="+mn-ea"/>
                <a:ea typeface="+mn-ea"/>
              </a:rPr>
              <a:t>アシスト自転車</a:t>
            </a:r>
          </a:p>
        </p:txBody>
      </p:sp>
      <p:sp>
        <p:nvSpPr>
          <p:cNvPr id="28" name="角丸四角形 27"/>
          <p:cNvSpPr/>
          <p:nvPr/>
        </p:nvSpPr>
        <p:spPr>
          <a:xfrm>
            <a:off x="468313" y="3068638"/>
            <a:ext cx="8280400" cy="108108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9" name="正方形/長方形 28"/>
          <p:cNvSpPr/>
          <p:nvPr/>
        </p:nvSpPr>
        <p:spPr>
          <a:xfrm>
            <a:off x="2428807" y="2930320"/>
            <a:ext cx="3889375" cy="3079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JHFC</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大阪プロジェクトの実施 （</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H18</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H22</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年度）</a:t>
            </a:r>
          </a:p>
        </p:txBody>
      </p:sp>
      <p:sp>
        <p:nvSpPr>
          <p:cNvPr id="7187" name="テキスト ボックス 29"/>
          <p:cNvSpPr txBox="1">
            <a:spLocks noChangeArrowheads="1"/>
          </p:cNvSpPr>
          <p:nvPr/>
        </p:nvSpPr>
        <p:spPr bwMode="auto">
          <a:xfrm>
            <a:off x="4413250" y="6586538"/>
            <a:ext cx="46228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ＭＳ Ｐ明朝" panose="02020600040205080304" pitchFamily="18" charset="-128"/>
                <a:ea typeface="ＭＳ Ｐ明朝" panose="02020600040205080304" pitchFamily="18" charset="-128"/>
              </a:rPr>
              <a:t>＊ </a:t>
            </a:r>
            <a:r>
              <a:rPr lang="en-US" altLang="ja-JP" sz="1100" dirty="0">
                <a:latin typeface="ＭＳ Ｐ明朝" panose="02020600040205080304" pitchFamily="18" charset="-128"/>
                <a:ea typeface="ＭＳ Ｐ明朝" panose="02020600040205080304" pitchFamily="18" charset="-128"/>
              </a:rPr>
              <a:t>JHFC</a:t>
            </a:r>
            <a:r>
              <a:rPr lang="ja-JP" altLang="en-US" sz="1100" dirty="0">
                <a:latin typeface="ＭＳ Ｐ明朝" panose="02020600040205080304" pitchFamily="18" charset="-128"/>
                <a:ea typeface="ＭＳ Ｐ明朝" panose="02020600040205080304" pitchFamily="18" charset="-128"/>
              </a:rPr>
              <a:t> ＝ 経済産業省が実施した「水素・燃料電池実証プロジェクト」</a:t>
            </a:r>
          </a:p>
        </p:txBody>
      </p:sp>
      <p:sp>
        <p:nvSpPr>
          <p:cNvPr id="31" name="角丸四角形 30"/>
          <p:cNvSpPr/>
          <p:nvPr/>
        </p:nvSpPr>
        <p:spPr>
          <a:xfrm>
            <a:off x="468313" y="4337050"/>
            <a:ext cx="8280400" cy="2044700"/>
          </a:xfrm>
          <a:prstGeom prst="roundRect">
            <a:avLst>
              <a:gd name="adj" fmla="val 13591"/>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2" name="正方形/長方形 31"/>
          <p:cNvSpPr/>
          <p:nvPr/>
        </p:nvSpPr>
        <p:spPr>
          <a:xfrm>
            <a:off x="684213" y="4303713"/>
            <a:ext cx="7910512" cy="2778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大阪府内における水素ステーション整備計画の策定 （</a:t>
            </a:r>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H27.1</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7190" name="グループ化 1"/>
          <p:cNvGrpSpPr>
            <a:grpSpLocks/>
          </p:cNvGrpSpPr>
          <p:nvPr/>
        </p:nvGrpSpPr>
        <p:grpSpPr bwMode="auto">
          <a:xfrm>
            <a:off x="539750" y="5180012"/>
            <a:ext cx="8099425" cy="1200841"/>
            <a:chOff x="539552" y="4860000"/>
            <a:chExt cx="8100411" cy="1199946"/>
          </a:xfrm>
        </p:grpSpPr>
        <p:sp>
          <p:nvSpPr>
            <p:cNvPr id="7193" name="テキスト ボックス 33"/>
            <p:cNvSpPr txBox="1">
              <a:spLocks noChangeArrowheads="1"/>
            </p:cNvSpPr>
            <p:nvPr/>
          </p:nvSpPr>
          <p:spPr bwMode="auto">
            <a:xfrm>
              <a:off x="3140884" y="4860512"/>
              <a:ext cx="2950744" cy="119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142875" indent="-1428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t>■規制改革の着実な推進、用地情報の提供</a:t>
              </a:r>
              <a:endParaRPr lang="en-US" altLang="ja-JP" sz="1200" dirty="0"/>
            </a:p>
            <a:p>
              <a:pPr eaLnBrk="1" hangingPunct="1">
                <a:spcBef>
                  <a:spcPct val="0"/>
                </a:spcBef>
                <a:buFontTx/>
                <a:buNone/>
              </a:pPr>
              <a:r>
                <a:rPr lang="ja-JP" altLang="en-US" sz="1200" dirty="0"/>
                <a:t>■水素ＳＴ</a:t>
              </a:r>
              <a:r>
                <a:rPr lang="ja-JP" altLang="en-US" sz="1200" dirty="0" smtClean="0"/>
                <a:t>の建設</a:t>
              </a:r>
              <a:r>
                <a:rPr lang="ja-JP" altLang="en-US" sz="1200" dirty="0"/>
                <a:t>コスト低減等に向けた技術開発への支援</a:t>
              </a:r>
              <a:endParaRPr lang="en-US" altLang="ja-JP" sz="1200" dirty="0"/>
            </a:p>
            <a:p>
              <a:pPr eaLnBrk="1" hangingPunct="1">
                <a:spcBef>
                  <a:spcPct val="0"/>
                </a:spcBef>
                <a:buFontTx/>
                <a:buNone/>
              </a:pPr>
              <a:r>
                <a:rPr lang="ja-JP" altLang="en-US" sz="1200" dirty="0"/>
                <a:t>■新たな運営・整備主体の参入に向けた取組み検討（中長期的</a:t>
              </a:r>
              <a:r>
                <a:rPr lang="ja-JP" altLang="en-US" sz="1200" dirty="0" smtClean="0"/>
                <a:t>）</a:t>
              </a:r>
              <a:endParaRPr lang="en-US" altLang="ja-JP" sz="1200" dirty="0" smtClean="0"/>
            </a:p>
            <a:p>
              <a:pPr eaLnBrk="1" hangingPunct="1">
                <a:spcBef>
                  <a:spcPct val="0"/>
                </a:spcBef>
                <a:buFontTx/>
                <a:buNone/>
              </a:pPr>
              <a:r>
                <a:rPr lang="ja-JP" altLang="en-US" sz="1200" dirty="0" smtClean="0"/>
                <a:t>■水素需要の拡大に向けた検討</a:t>
              </a:r>
              <a:endParaRPr lang="en-US" altLang="ja-JP" sz="1200" dirty="0"/>
            </a:p>
          </p:txBody>
        </p:sp>
        <p:sp>
          <p:nvSpPr>
            <p:cNvPr id="7194" name="テキスト ボックス 34"/>
            <p:cNvSpPr txBox="1">
              <a:spLocks noChangeArrowheads="1"/>
            </p:cNvSpPr>
            <p:nvPr/>
          </p:nvSpPr>
          <p:spPr bwMode="auto">
            <a:xfrm>
              <a:off x="539552" y="4861609"/>
              <a:ext cx="25316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75" indent="-1428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t>■ＦＣＶ等の需要創出・拡大、購入しやすい環境整備</a:t>
              </a:r>
              <a:endParaRPr lang="en-US" altLang="ja-JP" sz="1200"/>
            </a:p>
            <a:p>
              <a:pPr eaLnBrk="1" hangingPunct="1">
                <a:spcBef>
                  <a:spcPct val="0"/>
                </a:spcBef>
                <a:buFontTx/>
                <a:buNone/>
              </a:pPr>
              <a:r>
                <a:rPr lang="ja-JP" altLang="en-US" sz="1200"/>
                <a:t>■ＦＣＶの性能向上、コスト低減等に向けた技術開発への支援</a:t>
              </a:r>
              <a:endParaRPr lang="en-US" altLang="ja-JP" sz="1200"/>
            </a:p>
            <a:p>
              <a:pPr eaLnBrk="1" hangingPunct="1">
                <a:spcBef>
                  <a:spcPct val="0"/>
                </a:spcBef>
                <a:buFontTx/>
                <a:buNone/>
              </a:pPr>
              <a:endParaRPr lang="en-US" altLang="ja-JP" sz="1200"/>
            </a:p>
          </p:txBody>
        </p:sp>
        <p:sp>
          <p:nvSpPr>
            <p:cNvPr id="7195" name="テキスト ボックス 35"/>
            <p:cNvSpPr txBox="1">
              <a:spLocks noChangeArrowheads="1"/>
            </p:cNvSpPr>
            <p:nvPr/>
          </p:nvSpPr>
          <p:spPr bwMode="auto">
            <a:xfrm>
              <a:off x="6156439" y="4860000"/>
              <a:ext cx="2483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a:spAutoFit/>
            </a:bodyPr>
            <a:lstStyle>
              <a:lvl1pPr marL="142875" indent="-14287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t>■水素に関する社会受容性を高めるための普及啓発・理解推進活動</a:t>
              </a:r>
              <a:endParaRPr lang="en-US" altLang="ja-JP" sz="1200" dirty="0"/>
            </a:p>
            <a:p>
              <a:pPr eaLnBrk="1" hangingPunct="1">
                <a:spcBef>
                  <a:spcPct val="0"/>
                </a:spcBef>
                <a:buFontTx/>
                <a:buNone/>
              </a:pPr>
              <a:r>
                <a:rPr lang="ja-JP" altLang="en-US" sz="1200" dirty="0"/>
                <a:t>　</a:t>
              </a:r>
            </a:p>
            <a:p>
              <a:pPr eaLnBrk="1" hangingPunct="1">
                <a:spcBef>
                  <a:spcPct val="0"/>
                </a:spcBef>
                <a:buFontTx/>
                <a:buNone/>
              </a:pPr>
              <a:endParaRPr lang="ja-JP" altLang="en-US" sz="1200" dirty="0">
                <a:latin typeface="ＭＳ Ｐ明朝" panose="02020600040205080304" pitchFamily="18" charset="-128"/>
                <a:ea typeface="ＭＳ Ｐ明朝" panose="02020600040205080304" pitchFamily="18" charset="-128"/>
              </a:endParaRPr>
            </a:p>
          </p:txBody>
        </p:sp>
      </p:grpSp>
      <p:sp>
        <p:nvSpPr>
          <p:cNvPr id="33" name="テキスト ボックス 32"/>
          <p:cNvSpPr txBox="1"/>
          <p:nvPr/>
        </p:nvSpPr>
        <p:spPr>
          <a:xfrm>
            <a:off x="2339975" y="4622800"/>
            <a:ext cx="4498975" cy="461963"/>
          </a:xfrm>
          <a:prstGeom prst="rect">
            <a:avLst/>
          </a:prstGeom>
          <a:solidFill>
            <a:schemeClr val="tx2">
              <a:lumMod val="20000"/>
              <a:lumOff val="80000"/>
            </a:schemeClr>
          </a:solidFill>
        </p:spPr>
        <p:txBody>
          <a:bodyPr>
            <a:spAutoFit/>
          </a:bodyPr>
          <a:lstStyle/>
          <a:p>
            <a:pPr marL="144000" indent="-144000" eaLnBrk="1" fontAlgn="auto" hangingPunct="1">
              <a:spcBef>
                <a:spcPts val="0"/>
              </a:spcBef>
              <a:spcAft>
                <a:spcPts val="0"/>
              </a:spcAft>
              <a:defRPr/>
            </a:pPr>
            <a:r>
              <a:rPr lang="en-US" altLang="ja-JP" sz="1200" b="1" spc="300" dirty="0">
                <a:latin typeface="+mn-lt"/>
                <a:ea typeface="+mn-ea"/>
              </a:rPr>
              <a:t>【</a:t>
            </a:r>
            <a:r>
              <a:rPr lang="ja-JP" altLang="en-US" sz="1200" b="1" spc="300" dirty="0">
                <a:latin typeface="+mn-lt"/>
                <a:ea typeface="+mn-ea"/>
              </a:rPr>
              <a:t>目　標</a:t>
            </a:r>
            <a:r>
              <a:rPr lang="en-US" altLang="ja-JP" sz="1200" b="1" spc="300" dirty="0">
                <a:latin typeface="+mn-lt"/>
                <a:ea typeface="+mn-ea"/>
              </a:rPr>
              <a:t>】</a:t>
            </a:r>
            <a:r>
              <a:rPr lang="ja-JP" altLang="en-US" sz="1200" b="1" spc="300" dirty="0">
                <a:latin typeface="+mn-lt"/>
                <a:ea typeface="+mn-ea"/>
              </a:rPr>
              <a:t>　</a:t>
            </a:r>
            <a:r>
              <a:rPr lang="en-US" altLang="ja-JP" sz="1200" b="1" spc="300" dirty="0">
                <a:latin typeface="+mn-ea"/>
                <a:ea typeface="+mn-ea"/>
              </a:rPr>
              <a:t>2015</a:t>
            </a:r>
            <a:r>
              <a:rPr lang="ja-JP" altLang="en-US" sz="1200" b="1" spc="300" dirty="0">
                <a:latin typeface="+mn-ea"/>
                <a:ea typeface="+mn-ea"/>
              </a:rPr>
              <a:t>年度</a:t>
            </a:r>
            <a:r>
              <a:rPr lang="ja-JP" altLang="en-US" sz="1200" b="1" spc="300" dirty="0">
                <a:latin typeface="+mn-lt"/>
                <a:ea typeface="+mn-ea"/>
              </a:rPr>
              <a:t>から３年間で府内９箇所の整備</a:t>
            </a:r>
            <a:endParaRPr lang="en-US" altLang="ja-JP" sz="1200" b="1" spc="300" dirty="0">
              <a:latin typeface="+mn-lt"/>
              <a:ea typeface="+mn-ea"/>
            </a:endParaRPr>
          </a:p>
          <a:p>
            <a:pPr marL="144000" indent="-144000" algn="ctr" eaLnBrk="1" fontAlgn="auto" hangingPunct="1">
              <a:spcBef>
                <a:spcPts val="0"/>
              </a:spcBef>
              <a:spcAft>
                <a:spcPts val="0"/>
              </a:spcAft>
              <a:defRPr/>
            </a:pPr>
            <a:r>
              <a:rPr lang="en-US" altLang="ja-JP" sz="1200" b="1" dirty="0">
                <a:latin typeface="+mn-lt"/>
                <a:ea typeface="+mn-ea"/>
              </a:rPr>
              <a:t>【</a:t>
            </a:r>
            <a:r>
              <a:rPr lang="ja-JP" altLang="en-US" sz="1200" b="1" dirty="0">
                <a:latin typeface="+mn-lt"/>
                <a:ea typeface="+mn-ea"/>
              </a:rPr>
              <a:t>普及に必要な取組み</a:t>
            </a:r>
            <a:r>
              <a:rPr lang="en-US" altLang="ja-JP" sz="1200" b="1" dirty="0">
                <a:latin typeface="+mn-lt"/>
                <a:ea typeface="+mn-ea"/>
              </a:rPr>
              <a:t>】</a:t>
            </a:r>
          </a:p>
        </p:txBody>
      </p:sp>
      <p:sp>
        <p:nvSpPr>
          <p:cNvPr id="4" name="右中かっこ 3"/>
          <p:cNvSpPr/>
          <p:nvPr/>
        </p:nvSpPr>
        <p:spPr>
          <a:xfrm rot="16200000">
            <a:off x="4512469" y="1099344"/>
            <a:ext cx="152400" cy="8012112"/>
          </a:xfrm>
          <a:prstGeom prst="rightBrace">
            <a:avLst>
              <a:gd name="adj1" fmla="val 48958"/>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sp>
        <p:nvSpPr>
          <p:cNvPr id="30" name="タイトル 1"/>
          <p:cNvSpPr txBox="1">
            <a:spLocks/>
          </p:cNvSpPr>
          <p:nvPr/>
        </p:nvSpPr>
        <p:spPr>
          <a:xfrm>
            <a:off x="8453433" y="55560"/>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５</a:t>
            </a:r>
            <a:endParaRPr lang="ja-JP" altLang="en-US" sz="2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588" y="-30163"/>
            <a:ext cx="9145588" cy="498476"/>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　ＦＣＶに関するこれまでの取組みと現状・課題（２／２）</a:t>
            </a:r>
          </a:p>
        </p:txBody>
      </p:sp>
      <p:sp>
        <p:nvSpPr>
          <p:cNvPr id="3" name="正方形/長方形 2"/>
          <p:cNvSpPr/>
          <p:nvPr/>
        </p:nvSpPr>
        <p:spPr>
          <a:xfrm>
            <a:off x="179388" y="504000"/>
            <a:ext cx="3024187"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現状と課題</a:t>
            </a:r>
          </a:p>
        </p:txBody>
      </p:sp>
      <p:sp>
        <p:nvSpPr>
          <p:cNvPr id="5" name="テキスト ボックス 4"/>
          <p:cNvSpPr txBox="1"/>
          <p:nvPr/>
        </p:nvSpPr>
        <p:spPr>
          <a:xfrm>
            <a:off x="395288" y="898996"/>
            <a:ext cx="8353425" cy="585788"/>
          </a:xfrm>
          <a:prstGeom prst="rect">
            <a:avLst/>
          </a:prstGeom>
          <a:noFill/>
          <a:ln w="19050" cmpd="dbl">
            <a:solidFill>
              <a:schemeClr val="accent5">
                <a:lumMod val="75000"/>
              </a:schemeClr>
            </a:solidFill>
            <a:prstDash val="solid"/>
          </a:ln>
        </p:spPr>
        <p:txBody>
          <a:bodyPr>
            <a:spAutoFit/>
          </a:bodyPr>
          <a:lstStyle/>
          <a:p>
            <a:pPr eaLnBrk="1" fontAlgn="auto" hangingPunct="1">
              <a:spcBef>
                <a:spcPts val="0"/>
              </a:spcBef>
              <a:spcAft>
                <a:spcPts val="0"/>
              </a:spcAft>
              <a:defRPr/>
            </a:pPr>
            <a:r>
              <a:rPr lang="ja-JP" altLang="en-US" sz="1600" dirty="0">
                <a:latin typeface="+mn-lt"/>
                <a:ea typeface="+mn-ea"/>
              </a:rPr>
              <a:t>これまでの実証の成果の上に、ＦＣＶの市販化が実現し、普及に一歩踏み出した段階。</a:t>
            </a:r>
            <a:endParaRPr lang="en-US" altLang="ja-JP" sz="1600" dirty="0">
              <a:latin typeface="+mn-lt"/>
              <a:ea typeface="+mn-ea"/>
            </a:endParaRPr>
          </a:p>
          <a:p>
            <a:pPr eaLnBrk="1" fontAlgn="auto" hangingPunct="1">
              <a:spcBef>
                <a:spcPts val="0"/>
              </a:spcBef>
              <a:spcAft>
                <a:spcPts val="0"/>
              </a:spcAft>
              <a:defRPr/>
            </a:pPr>
            <a:r>
              <a:rPr lang="ja-JP" altLang="en-US" sz="1600" dirty="0">
                <a:latin typeface="+mn-lt"/>
                <a:ea typeface="+mn-ea"/>
              </a:rPr>
              <a:t>普及本格化という次のステップへの円滑な移行に向けての継続した取組みが必要。</a:t>
            </a:r>
          </a:p>
        </p:txBody>
      </p:sp>
      <p:graphicFrame>
        <p:nvGraphicFramePr>
          <p:cNvPr id="2" name="表 1"/>
          <p:cNvGraphicFramePr>
            <a:graphicFrameLocks noGrp="1"/>
          </p:cNvGraphicFramePr>
          <p:nvPr>
            <p:extLst>
              <p:ext uri="{D42A27DB-BD31-4B8C-83A1-F6EECF244321}">
                <p14:modId xmlns:p14="http://schemas.microsoft.com/office/powerpoint/2010/main" val="516621888"/>
              </p:ext>
            </p:extLst>
          </p:nvPr>
        </p:nvGraphicFramePr>
        <p:xfrm>
          <a:off x="179387" y="1606976"/>
          <a:ext cx="8857109" cy="4846360"/>
        </p:xfrm>
        <a:graphic>
          <a:graphicData uri="http://schemas.openxmlformats.org/drawingml/2006/table">
            <a:tbl>
              <a:tblPr firstRow="1" bandRow="1">
                <a:tableStyleId>{3B4B98B0-60AC-42C2-AFA5-B58CD77FA1E5}</a:tableStyleId>
              </a:tblPr>
              <a:tblGrid>
                <a:gridCol w="1080119"/>
                <a:gridCol w="3888433"/>
                <a:gridCol w="3888557"/>
              </a:tblGrid>
              <a:tr h="304795">
                <a:tc>
                  <a:txBody>
                    <a:bodyPr/>
                    <a:lstStyle/>
                    <a:p>
                      <a:endParaRPr kumimoji="1" lang="ja-JP" altLang="en-US" sz="1400" dirty="0"/>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現状</a:t>
                      </a:r>
                      <a:endParaRPr kumimoji="1" lang="ja-JP" altLang="en-US" sz="1400" dirty="0"/>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課題</a:t>
                      </a:r>
                      <a:endParaRPr kumimoji="1" lang="ja-JP" altLang="en-US" sz="1400" dirty="0"/>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9366">
                <a:tc>
                  <a:txBody>
                    <a:bodyPr/>
                    <a:lstStyle/>
                    <a:p>
                      <a:r>
                        <a:rPr kumimoji="1" lang="ja-JP" altLang="en-US" sz="1400" dirty="0" smtClean="0"/>
                        <a:t>ＦＣＶ</a:t>
                      </a:r>
                      <a:endParaRPr kumimoji="1" lang="ja-JP" altLang="en-US" sz="1400" dirty="0"/>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lnSpc>
                          <a:spcPct val="100000"/>
                        </a:lnSpc>
                        <a:spcBef>
                          <a:spcPts val="0"/>
                        </a:spcBef>
                        <a:spcAft>
                          <a:spcPts val="0"/>
                        </a:spcAft>
                        <a:buFont typeface="Wingdings" panose="05000000000000000000" pitchFamily="2" charset="2"/>
                        <a:buChar char="Ø"/>
                      </a:pPr>
                      <a:r>
                        <a:rPr kumimoji="1" lang="ja-JP" altLang="en-US" sz="1400" dirty="0" smtClean="0">
                          <a:latin typeface="+mn-ea"/>
                          <a:ea typeface="+mn-ea"/>
                        </a:rPr>
                        <a:t>Ｈ</a:t>
                      </a:r>
                      <a:r>
                        <a:rPr kumimoji="1" lang="en-US" altLang="ja-JP" sz="1400" dirty="0" smtClean="0">
                          <a:latin typeface="+mn-ea"/>
                          <a:ea typeface="+mn-ea"/>
                        </a:rPr>
                        <a:t>26.12</a:t>
                      </a:r>
                      <a:r>
                        <a:rPr kumimoji="1" lang="ja-JP" altLang="en-US" sz="1400" dirty="0" smtClean="0">
                          <a:latin typeface="+mn-ea"/>
                          <a:ea typeface="+mn-ea"/>
                        </a:rPr>
                        <a:t>に市販開始</a:t>
                      </a:r>
                    </a:p>
                    <a:p>
                      <a:pPr marL="174625" indent="-174625">
                        <a:lnSpc>
                          <a:spcPct val="100000"/>
                        </a:lnSpc>
                        <a:spcBef>
                          <a:spcPts val="0"/>
                        </a:spcBef>
                        <a:spcAft>
                          <a:spcPts val="0"/>
                        </a:spcAft>
                        <a:buFont typeface="Wingdings" panose="05000000000000000000" pitchFamily="2" charset="2"/>
                        <a:buChar char="Ø"/>
                      </a:pPr>
                      <a:r>
                        <a:rPr kumimoji="1" lang="ja-JP" altLang="en-US" sz="1400" dirty="0" smtClean="0">
                          <a:latin typeface="+mn-ea"/>
                          <a:ea typeface="+mn-ea"/>
                        </a:rPr>
                        <a:t>全国的に公用車、社用車での導入が先行。注文が生産量を大きく上回り、納車期間が長期化</a:t>
                      </a:r>
                    </a:p>
                    <a:p>
                      <a:pPr marL="174625" indent="-174625">
                        <a:lnSpc>
                          <a:spcPct val="100000"/>
                        </a:lnSpc>
                        <a:spcBef>
                          <a:spcPts val="0"/>
                        </a:spcBef>
                        <a:spcAft>
                          <a:spcPts val="0"/>
                        </a:spcAft>
                        <a:buFont typeface="Wingdings" panose="05000000000000000000" pitchFamily="2" charset="2"/>
                        <a:buChar char="Ø"/>
                      </a:pPr>
                      <a:r>
                        <a:rPr kumimoji="1" lang="ja-JP" altLang="en-US" sz="1400" dirty="0" smtClean="0">
                          <a:latin typeface="+mn-ea"/>
                          <a:ea typeface="+mn-ea"/>
                        </a:rPr>
                        <a:t>府内自治体では導入実績なし（</a:t>
                      </a:r>
                      <a:r>
                        <a:rPr kumimoji="1" lang="en-US" altLang="ja-JP" sz="1400" dirty="0" smtClean="0">
                          <a:latin typeface="+mn-ea"/>
                          <a:ea typeface="+mn-ea"/>
                        </a:rPr>
                        <a:t>H27.12</a:t>
                      </a:r>
                      <a:r>
                        <a:rPr kumimoji="1" lang="ja-JP" altLang="en-US" sz="1400" dirty="0" smtClean="0">
                          <a:latin typeface="+mn-ea"/>
                          <a:ea typeface="+mn-ea"/>
                        </a:rPr>
                        <a:t>現在）</a:t>
                      </a:r>
                    </a:p>
                    <a:p>
                      <a:pPr marL="174625" marR="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dirty="0" smtClean="0">
                          <a:latin typeface="+mn-ea"/>
                          <a:ea typeface="+mn-ea"/>
                        </a:rPr>
                        <a:t>「おおさか地域創造ファンド」を活用した技術開発支援は継続中（</a:t>
                      </a:r>
                      <a:r>
                        <a:rPr kumimoji="1" lang="en-US" altLang="ja-JP" sz="1400" dirty="0" smtClean="0">
                          <a:latin typeface="+mn-ea"/>
                          <a:ea typeface="+mn-ea"/>
                        </a:rPr>
                        <a:t>H23</a:t>
                      </a:r>
                      <a:r>
                        <a:rPr kumimoji="1" lang="ja-JP" altLang="en-US" sz="1400" dirty="0" smtClean="0">
                          <a:latin typeface="+mn-ea"/>
                          <a:ea typeface="+mn-ea"/>
                        </a:rPr>
                        <a:t>～</a:t>
                      </a:r>
                      <a:r>
                        <a:rPr kumimoji="1" lang="en-US" altLang="ja-JP" sz="1400" dirty="0" smtClean="0">
                          <a:latin typeface="+mn-ea"/>
                          <a:ea typeface="+mn-ea"/>
                        </a:rPr>
                        <a:t>27</a:t>
                      </a:r>
                      <a:r>
                        <a:rPr kumimoji="1" lang="ja-JP" altLang="en-US" sz="1400" dirty="0" smtClean="0">
                          <a:latin typeface="+mn-ea"/>
                          <a:ea typeface="+mn-ea"/>
                        </a:rPr>
                        <a:t>年度累計３件）</a:t>
                      </a:r>
                      <a:endParaRPr kumimoji="1" lang="ja-JP" altLang="en-US" sz="1400" dirty="0">
                        <a:latin typeface="+mn-ea"/>
                        <a:ea typeface="+mn-ea"/>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indent="-179388">
                        <a:lnSpc>
                          <a:spcPct val="100000"/>
                        </a:lnSpc>
                        <a:buFont typeface="Arial" panose="020B0604020202020204" pitchFamily="34" charset="0"/>
                        <a:buNone/>
                      </a:pPr>
                      <a:r>
                        <a:rPr kumimoji="1" lang="ja-JP" altLang="en-US" sz="1400" dirty="0" smtClean="0">
                          <a:latin typeface="+mn-ea"/>
                          <a:ea typeface="+mn-ea"/>
                        </a:rPr>
                        <a:t>○より手頃な価格の実現と当面の負担軽減</a:t>
                      </a:r>
                      <a:endParaRPr kumimoji="1" lang="en-US" altLang="ja-JP" sz="1400" dirty="0" smtClean="0">
                        <a:latin typeface="+mn-ea"/>
                        <a:ea typeface="+mn-ea"/>
                      </a:endParaRPr>
                    </a:p>
                    <a:p>
                      <a:pPr marL="179388" marR="0" indent="-1793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smtClean="0">
                          <a:latin typeface="+mn-ea"/>
                          <a:ea typeface="+mn-ea"/>
                        </a:rPr>
                        <a:t>　・コスト低減に資する新技術の開発</a:t>
                      </a:r>
                      <a:endParaRPr kumimoji="1" lang="en-US" altLang="ja-JP" sz="1400" dirty="0" smtClean="0">
                        <a:latin typeface="+mn-ea"/>
                        <a:ea typeface="+mn-ea"/>
                      </a:endParaRPr>
                    </a:p>
                    <a:p>
                      <a:pPr marL="179388" indent="-179388">
                        <a:lnSpc>
                          <a:spcPct val="100000"/>
                        </a:lnSpc>
                        <a:buFont typeface="Arial" panose="020B0604020202020204" pitchFamily="34" charset="0"/>
                        <a:buNone/>
                      </a:pPr>
                      <a:r>
                        <a:rPr kumimoji="1" lang="ja-JP" altLang="en-US" sz="1400" dirty="0" smtClean="0">
                          <a:latin typeface="+mn-ea"/>
                          <a:ea typeface="+mn-ea"/>
                        </a:rPr>
                        <a:t>○納車期間の短縮</a:t>
                      </a:r>
                      <a:endParaRPr kumimoji="1" lang="en-US" altLang="ja-JP" sz="1400" dirty="0" smtClean="0">
                        <a:latin typeface="+mn-ea"/>
                        <a:ea typeface="+mn-ea"/>
                      </a:endParaRPr>
                    </a:p>
                    <a:p>
                      <a:pPr marL="179388" indent="-179388">
                        <a:lnSpc>
                          <a:spcPct val="100000"/>
                        </a:lnSpc>
                        <a:buFont typeface="Arial" panose="020B0604020202020204" pitchFamily="34" charset="0"/>
                        <a:buNone/>
                      </a:pPr>
                      <a:r>
                        <a:rPr kumimoji="1" lang="ja-JP" altLang="en-US" sz="1400" dirty="0" smtClean="0">
                          <a:latin typeface="+mn-ea"/>
                          <a:ea typeface="+mn-ea"/>
                        </a:rPr>
                        <a:t>○自家用以外の用途開拓（需要創出）</a:t>
                      </a:r>
                      <a:endParaRPr kumimoji="1" lang="en-US" altLang="ja-JP" sz="1400" dirty="0" smtClean="0">
                        <a:latin typeface="+mn-ea"/>
                        <a:ea typeface="+mn-ea"/>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231">
                <a:tc>
                  <a:txBody>
                    <a:bodyPr/>
                    <a:lstStyle/>
                    <a:p>
                      <a:r>
                        <a:rPr kumimoji="1" lang="ja-JP" altLang="en-US" sz="1400" dirty="0" smtClean="0"/>
                        <a:t>水素ＳＴ</a:t>
                      </a:r>
                      <a:endParaRPr kumimoji="1" lang="ja-JP" altLang="en-US" sz="1400" dirty="0"/>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lnSpc>
                          <a:spcPct val="100000"/>
                        </a:lnSpc>
                        <a:spcBef>
                          <a:spcPts val="0"/>
                        </a:spcBef>
                        <a:spcAft>
                          <a:spcPts val="0"/>
                        </a:spcAft>
                        <a:buFont typeface="Wingdings" panose="05000000000000000000" pitchFamily="2" charset="2"/>
                        <a:buChar char="Ø"/>
                      </a:pPr>
                      <a:r>
                        <a:rPr kumimoji="1" lang="en-US" altLang="ja-JP" sz="1400" dirty="0" smtClean="0">
                          <a:latin typeface="+mn-ea"/>
                          <a:ea typeface="+mn-ea"/>
                        </a:rPr>
                        <a:t>H29</a:t>
                      </a:r>
                      <a:r>
                        <a:rPr kumimoji="1" lang="ja-JP" altLang="en-US" sz="1400" dirty="0" smtClean="0">
                          <a:latin typeface="+mn-ea"/>
                          <a:ea typeface="+mn-ea"/>
                        </a:rPr>
                        <a:t>年度までに府内９箇所の目標に対して、</a:t>
                      </a:r>
                      <a:r>
                        <a:rPr kumimoji="1" lang="en-US" altLang="ja-JP" sz="1400" dirty="0" smtClean="0">
                          <a:latin typeface="+mn-ea"/>
                          <a:ea typeface="+mn-ea"/>
                        </a:rPr>
                        <a:t>H27</a:t>
                      </a:r>
                      <a:r>
                        <a:rPr kumimoji="1" lang="ja-JP" altLang="en-US" sz="1400" dirty="0" smtClean="0">
                          <a:latin typeface="+mn-ea"/>
                          <a:ea typeface="+mn-ea"/>
                        </a:rPr>
                        <a:t>年度末で７箇所が整備完了</a:t>
                      </a:r>
                      <a:endParaRPr kumimoji="1" lang="en-US" altLang="ja-JP" sz="1400" dirty="0" smtClean="0">
                        <a:latin typeface="+mn-ea"/>
                        <a:ea typeface="+mn-ea"/>
                      </a:endParaRPr>
                    </a:p>
                    <a:p>
                      <a:pPr marL="360000" indent="-360000">
                        <a:lnSpc>
                          <a:spcPct val="100000"/>
                        </a:lnSpc>
                        <a:spcBef>
                          <a:spcPts val="0"/>
                        </a:spcBef>
                        <a:spcAft>
                          <a:spcPts val="0"/>
                        </a:spcAft>
                        <a:buFont typeface="Wingdings" panose="05000000000000000000" pitchFamily="2" charset="2"/>
                        <a:buNone/>
                      </a:pPr>
                      <a:r>
                        <a:rPr kumimoji="1" lang="ja-JP" altLang="en-US" sz="1400" dirty="0" smtClean="0">
                          <a:latin typeface="+mn-ea"/>
                          <a:ea typeface="+mn-ea"/>
                        </a:rPr>
                        <a:t>　　（全国ベース：</a:t>
                      </a:r>
                      <a:r>
                        <a:rPr kumimoji="1" lang="en-US" altLang="ja-JP" sz="1400" dirty="0" smtClean="0">
                          <a:latin typeface="+mn-ea"/>
                          <a:ea typeface="+mn-ea"/>
                        </a:rPr>
                        <a:t>H27</a:t>
                      </a:r>
                      <a:r>
                        <a:rPr kumimoji="1" lang="ja-JP" altLang="en-US" sz="1400" dirty="0" smtClean="0">
                          <a:latin typeface="+mn-ea"/>
                          <a:ea typeface="+mn-ea"/>
                        </a:rPr>
                        <a:t>年度末目標</a:t>
                      </a:r>
                      <a:r>
                        <a:rPr kumimoji="1" lang="en-US" altLang="ja-JP" sz="1400" dirty="0" smtClean="0">
                          <a:latin typeface="+mn-ea"/>
                          <a:ea typeface="+mn-ea"/>
                        </a:rPr>
                        <a:t>100</a:t>
                      </a:r>
                      <a:r>
                        <a:rPr kumimoji="1" lang="ja-JP" altLang="en-US" sz="1400" dirty="0" smtClean="0">
                          <a:latin typeface="+mn-ea"/>
                          <a:ea typeface="+mn-ea"/>
                        </a:rPr>
                        <a:t>箇所に対し、</a:t>
                      </a:r>
                      <a:r>
                        <a:rPr kumimoji="1" lang="en-US" altLang="ja-JP" sz="1400" dirty="0" smtClean="0">
                          <a:latin typeface="+mn-ea"/>
                          <a:ea typeface="+mn-ea"/>
                        </a:rPr>
                        <a:t>81</a:t>
                      </a:r>
                      <a:r>
                        <a:rPr kumimoji="1" lang="ja-JP" altLang="en-US" sz="1400" dirty="0" smtClean="0">
                          <a:latin typeface="+mn-ea"/>
                          <a:ea typeface="+mn-ea"/>
                        </a:rPr>
                        <a:t>箇所の整備完了見込）</a:t>
                      </a:r>
                    </a:p>
                    <a:p>
                      <a:pPr marL="174625" indent="-174625">
                        <a:lnSpc>
                          <a:spcPct val="100000"/>
                        </a:lnSpc>
                        <a:spcBef>
                          <a:spcPts val="0"/>
                        </a:spcBef>
                        <a:spcAft>
                          <a:spcPts val="0"/>
                        </a:spcAft>
                        <a:buFont typeface="Wingdings" panose="05000000000000000000" pitchFamily="2" charset="2"/>
                        <a:buChar char="Ø"/>
                      </a:pPr>
                      <a:r>
                        <a:rPr kumimoji="1" lang="ja-JP" altLang="en-US" sz="1400" dirty="0" smtClean="0">
                          <a:latin typeface="+mn-ea"/>
                          <a:ea typeface="+mn-ea"/>
                        </a:rPr>
                        <a:t>規制緩和について、これまでの実証実験の成果等を踏まえ、国において新基準の整備や規制の合理化が進められつつある</a:t>
                      </a:r>
                    </a:p>
                    <a:p>
                      <a:pPr marL="174625" indent="-174625">
                        <a:lnSpc>
                          <a:spcPct val="100000"/>
                        </a:lnSpc>
                        <a:spcBef>
                          <a:spcPts val="0"/>
                        </a:spcBef>
                        <a:spcAft>
                          <a:spcPts val="0"/>
                        </a:spcAft>
                        <a:buFont typeface="Wingdings" panose="05000000000000000000" pitchFamily="2" charset="2"/>
                        <a:buChar char="Ø"/>
                      </a:pPr>
                      <a:r>
                        <a:rPr kumimoji="1" lang="ja-JP" altLang="en-US" sz="1400" dirty="0" smtClean="0">
                          <a:latin typeface="+mn-ea"/>
                          <a:ea typeface="+mn-ea"/>
                        </a:rPr>
                        <a:t>「おおさか地域創造ファンド」を活用した技術開発支援は継続中（</a:t>
                      </a:r>
                      <a:r>
                        <a:rPr kumimoji="1" lang="en-US" altLang="ja-JP" sz="1400" dirty="0" smtClean="0">
                          <a:latin typeface="+mn-ea"/>
                          <a:ea typeface="+mn-ea"/>
                        </a:rPr>
                        <a:t>H23</a:t>
                      </a:r>
                      <a:r>
                        <a:rPr kumimoji="1" lang="ja-JP" altLang="en-US" sz="1400" dirty="0" smtClean="0">
                          <a:latin typeface="+mn-ea"/>
                          <a:ea typeface="+mn-ea"/>
                        </a:rPr>
                        <a:t>～</a:t>
                      </a:r>
                      <a:r>
                        <a:rPr kumimoji="1" lang="en-US" altLang="ja-JP" sz="1400" dirty="0" smtClean="0">
                          <a:latin typeface="+mn-ea"/>
                          <a:ea typeface="+mn-ea"/>
                        </a:rPr>
                        <a:t>27</a:t>
                      </a:r>
                      <a:r>
                        <a:rPr kumimoji="1" lang="ja-JP" altLang="en-US" sz="1400" dirty="0" smtClean="0">
                          <a:latin typeface="+mn-ea"/>
                          <a:ea typeface="+mn-ea"/>
                        </a:rPr>
                        <a:t>年度累計８件）</a:t>
                      </a:r>
                      <a:endParaRPr kumimoji="1" lang="en-US" altLang="ja-JP" sz="1400" dirty="0" smtClean="0">
                        <a:latin typeface="+mn-ea"/>
                        <a:ea typeface="+mn-ea"/>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indent="-179388">
                        <a:lnSpc>
                          <a:spcPct val="100000"/>
                        </a:lnSpc>
                        <a:buFont typeface="MS Mincho" panose="02020609040205080304" pitchFamily="17" charset="-128"/>
                        <a:buNone/>
                      </a:pPr>
                      <a:r>
                        <a:rPr kumimoji="1" lang="ja-JP" altLang="en-US" sz="1400" dirty="0" smtClean="0">
                          <a:latin typeface="+mn-ea"/>
                          <a:ea typeface="+mn-ea"/>
                        </a:rPr>
                        <a:t>○整備目標数の達成に向けた整備促進</a:t>
                      </a:r>
                      <a:endParaRPr kumimoji="1" lang="en-US" altLang="ja-JP" sz="1400" dirty="0" smtClean="0">
                        <a:latin typeface="+mn-ea"/>
                        <a:ea typeface="+mn-ea"/>
                      </a:endParaRPr>
                    </a:p>
                    <a:p>
                      <a:pPr marL="179388" indent="-179388">
                        <a:lnSpc>
                          <a:spcPct val="100000"/>
                        </a:lnSpc>
                        <a:buFont typeface="MS Mincho" panose="02020609040205080304" pitchFamily="17" charset="-128"/>
                        <a:buNone/>
                      </a:pPr>
                      <a:r>
                        <a:rPr kumimoji="1" lang="ja-JP" altLang="en-US" sz="1400" dirty="0" smtClean="0">
                          <a:latin typeface="+mn-ea"/>
                          <a:ea typeface="+mn-ea"/>
                        </a:rPr>
                        <a:t>　（特に整備予定のないエリア（大和川以南））</a:t>
                      </a:r>
                      <a:endParaRPr kumimoji="1" lang="en-US" altLang="ja-JP" sz="1400" dirty="0" smtClean="0">
                        <a:latin typeface="+mn-ea"/>
                        <a:ea typeface="+mn-ea"/>
                      </a:endParaRPr>
                    </a:p>
                    <a:p>
                      <a:pPr marL="179388" indent="-179388">
                        <a:lnSpc>
                          <a:spcPct val="100000"/>
                        </a:lnSpc>
                        <a:buFont typeface="MS Mincho" panose="02020609040205080304" pitchFamily="17" charset="-128"/>
                        <a:buNone/>
                      </a:pPr>
                      <a:r>
                        <a:rPr kumimoji="1" lang="ja-JP" altLang="en-US" sz="1400" dirty="0" smtClean="0">
                          <a:latin typeface="+mn-ea"/>
                          <a:ea typeface="+mn-ea"/>
                        </a:rPr>
                        <a:t>○整備状況に応じた整備目標の見直し</a:t>
                      </a:r>
                      <a:endParaRPr kumimoji="1" lang="en-US" altLang="ja-JP" sz="1400" dirty="0" smtClean="0">
                        <a:latin typeface="+mn-ea"/>
                        <a:ea typeface="+mn-ea"/>
                      </a:endParaRPr>
                    </a:p>
                    <a:p>
                      <a:pPr marL="179388" marR="0" indent="-179388" algn="l" defTabSz="914400" rtl="0" eaLnBrk="1" fontAlgn="auto" latinLnBrk="0" hangingPunct="1">
                        <a:lnSpc>
                          <a:spcPct val="100000"/>
                        </a:lnSpc>
                        <a:spcBef>
                          <a:spcPts val="0"/>
                        </a:spcBef>
                        <a:spcAft>
                          <a:spcPts val="0"/>
                        </a:spcAft>
                        <a:buClrTx/>
                        <a:buSzTx/>
                        <a:buFont typeface="MS Mincho" panose="02020609040205080304" pitchFamily="17" charset="-128"/>
                        <a:buNone/>
                        <a:tabLst/>
                        <a:defRPr/>
                      </a:pPr>
                      <a:r>
                        <a:rPr kumimoji="1" lang="ja-JP" altLang="en-US" sz="1400" dirty="0" smtClean="0">
                          <a:latin typeface="+mn-ea"/>
                          <a:ea typeface="+mn-ea"/>
                        </a:rPr>
                        <a:t>○水素</a:t>
                      </a:r>
                      <a:r>
                        <a:rPr kumimoji="1" lang="en-US" altLang="ja-JP" sz="1400" dirty="0" smtClean="0">
                          <a:latin typeface="+mn-ea"/>
                          <a:ea typeface="+mn-ea"/>
                        </a:rPr>
                        <a:t>ST</a:t>
                      </a:r>
                      <a:r>
                        <a:rPr kumimoji="1" lang="ja-JP" altLang="en-US" sz="1400" dirty="0" smtClean="0">
                          <a:latin typeface="+mn-ea"/>
                          <a:ea typeface="+mn-ea"/>
                        </a:rPr>
                        <a:t>の建設コスト・運営リスクの抑制</a:t>
                      </a:r>
                      <a:endParaRPr kumimoji="1" lang="en-US" altLang="ja-JP" sz="1400" dirty="0" smtClean="0">
                        <a:latin typeface="+mn-ea"/>
                        <a:ea typeface="+mn-ea"/>
                      </a:endParaRPr>
                    </a:p>
                    <a:p>
                      <a:pPr marL="263525" indent="-82550">
                        <a:lnSpc>
                          <a:spcPct val="100000"/>
                        </a:lnSpc>
                        <a:buFont typeface="MS Mincho" panose="02020609040205080304" pitchFamily="17" charset="-128"/>
                        <a:buNone/>
                      </a:pPr>
                      <a:r>
                        <a:rPr kumimoji="1" lang="ja-JP" altLang="en-US" sz="1400" dirty="0" smtClean="0">
                          <a:latin typeface="+mn-ea"/>
                          <a:ea typeface="+mn-ea"/>
                        </a:rPr>
                        <a:t>・材料、構造、手続、運営等に係るコストの低減に資する関係規制の一層の合理化</a:t>
                      </a:r>
                      <a:endParaRPr kumimoji="1" lang="en-US" altLang="ja-JP" sz="1400" dirty="0" smtClean="0">
                        <a:latin typeface="+mn-ea"/>
                        <a:ea typeface="+mn-ea"/>
                      </a:endParaRPr>
                    </a:p>
                    <a:p>
                      <a:pPr marL="263525" indent="-82550">
                        <a:lnSpc>
                          <a:spcPct val="100000"/>
                        </a:lnSpc>
                        <a:buFont typeface="MS Mincho" panose="02020609040205080304" pitchFamily="17" charset="-128"/>
                        <a:buNone/>
                      </a:pPr>
                      <a:r>
                        <a:rPr kumimoji="1" lang="ja-JP" altLang="en-US" sz="1400" dirty="0" smtClean="0">
                          <a:latin typeface="+mn-ea"/>
                          <a:ea typeface="+mn-ea"/>
                        </a:rPr>
                        <a:t>・コスト低減等に資する新技術の開発</a:t>
                      </a:r>
                      <a:endParaRPr kumimoji="1" lang="en-US" altLang="ja-JP" sz="1400" dirty="0" smtClean="0">
                        <a:latin typeface="+mn-ea"/>
                        <a:ea typeface="+mn-ea"/>
                      </a:endParaRPr>
                    </a:p>
                    <a:p>
                      <a:pPr marL="263525" indent="-82550">
                        <a:lnSpc>
                          <a:spcPct val="100000"/>
                        </a:lnSpc>
                        <a:buFont typeface="MS Mincho" panose="02020609040205080304" pitchFamily="17" charset="-128"/>
                        <a:buNone/>
                      </a:pPr>
                      <a:r>
                        <a:rPr kumimoji="1" lang="ja-JP" altLang="en-US" sz="1400" dirty="0" smtClean="0">
                          <a:latin typeface="+mn-ea"/>
                          <a:ea typeface="+mn-ea"/>
                        </a:rPr>
                        <a:t>・部材の量産や生産平準化に係る条件整備</a:t>
                      </a:r>
                      <a:endParaRPr kumimoji="1" lang="en-US" altLang="ja-JP" sz="1400" dirty="0" smtClean="0">
                        <a:latin typeface="+mn-ea"/>
                        <a:ea typeface="+mn-ea"/>
                      </a:endParaRPr>
                    </a:p>
                    <a:p>
                      <a:pPr marL="263525" indent="-82550">
                        <a:lnSpc>
                          <a:spcPct val="100000"/>
                        </a:lnSpc>
                        <a:buFont typeface="MS Mincho" panose="02020609040205080304" pitchFamily="17" charset="-128"/>
                        <a:buNone/>
                      </a:pPr>
                      <a:r>
                        <a:rPr kumimoji="1" lang="ja-JP" altLang="en-US" sz="1400" dirty="0" smtClean="0">
                          <a:latin typeface="+mn-ea"/>
                          <a:ea typeface="+mn-ea"/>
                        </a:rPr>
                        <a:t>・水素製造・運搬原価の抑制（水素</a:t>
                      </a:r>
                      <a:r>
                        <a:rPr kumimoji="1" lang="en-US" altLang="ja-JP" sz="1400" dirty="0" smtClean="0">
                          <a:latin typeface="+mn-ea"/>
                          <a:ea typeface="+mn-ea"/>
                        </a:rPr>
                        <a:t>ST</a:t>
                      </a:r>
                      <a:r>
                        <a:rPr kumimoji="1" lang="ja-JP" altLang="en-US" sz="1400" dirty="0" smtClean="0">
                          <a:latin typeface="+mn-ea"/>
                          <a:ea typeface="+mn-ea"/>
                        </a:rPr>
                        <a:t>の整備・運営経費を除く）</a:t>
                      </a:r>
                      <a:endParaRPr kumimoji="1" lang="en-US" altLang="ja-JP" sz="1400" dirty="0" smtClean="0">
                        <a:latin typeface="+mn-ea"/>
                        <a:ea typeface="+mn-ea"/>
                      </a:endParaRPr>
                    </a:p>
                    <a:p>
                      <a:pPr marL="263525" indent="-82550">
                        <a:lnSpc>
                          <a:spcPct val="100000"/>
                        </a:lnSpc>
                        <a:buFont typeface="MS Mincho" panose="02020609040205080304" pitchFamily="17" charset="-128"/>
                        <a:buNone/>
                      </a:pPr>
                      <a:r>
                        <a:rPr kumimoji="1" lang="ja-JP" altLang="en-US" sz="1400" dirty="0" smtClean="0">
                          <a:latin typeface="+mn-ea"/>
                          <a:ea typeface="+mn-ea"/>
                        </a:rPr>
                        <a:t>・整備・運営主体の多様化</a:t>
                      </a:r>
                      <a:endParaRPr kumimoji="1" lang="en-US" altLang="ja-JP" sz="1400" dirty="0" smtClean="0">
                        <a:latin typeface="+mn-ea"/>
                        <a:ea typeface="+mn-ea"/>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1482">
                <a:tc>
                  <a:txBody>
                    <a:bodyPr/>
                    <a:lstStyle/>
                    <a:p>
                      <a:r>
                        <a:rPr kumimoji="1" lang="ja-JP" altLang="en-US" sz="1400" dirty="0" smtClean="0"/>
                        <a:t>普及啓発等</a:t>
                      </a:r>
                      <a:endParaRPr kumimoji="1" lang="ja-JP" altLang="en-US" sz="1400" dirty="0"/>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marR="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dirty="0" smtClean="0">
                          <a:latin typeface="+mn-ea"/>
                          <a:ea typeface="+mn-ea"/>
                        </a:rPr>
                        <a:t>ＦＣＶに関する知識浸透は初期段階</a:t>
                      </a:r>
                      <a:endParaRPr kumimoji="1" lang="en-US" altLang="ja-JP" sz="1400" dirty="0" smtClean="0">
                        <a:latin typeface="+mn-ea"/>
                        <a:ea typeface="+mn-ea"/>
                      </a:endParaRPr>
                    </a:p>
                    <a:p>
                      <a:pPr marL="174625" marR="0" indent="-1746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dirty="0" smtClean="0">
                          <a:latin typeface="+mn-ea"/>
                          <a:ea typeface="+mn-ea"/>
                        </a:rPr>
                        <a:t>水素・燃料電池開発支援セミナー（</a:t>
                      </a:r>
                      <a:r>
                        <a:rPr kumimoji="1" lang="en-US" altLang="ja-JP" sz="1400" dirty="0" smtClean="0">
                          <a:latin typeface="+mn-ea"/>
                          <a:ea typeface="+mn-ea"/>
                        </a:rPr>
                        <a:t>H26</a:t>
                      </a:r>
                      <a:r>
                        <a:rPr kumimoji="1" lang="ja-JP" altLang="en-US" sz="1400" dirty="0" smtClean="0">
                          <a:latin typeface="+mn-ea"/>
                          <a:ea typeface="+mn-ea"/>
                        </a:rPr>
                        <a:t>年度</a:t>
                      </a:r>
                      <a:r>
                        <a:rPr kumimoji="1" lang="en-US" altLang="ja-JP" sz="1400" dirty="0" smtClean="0">
                          <a:latin typeface="+mn-ea"/>
                          <a:ea typeface="+mn-ea"/>
                        </a:rPr>
                        <a:t>11</a:t>
                      </a:r>
                      <a:r>
                        <a:rPr kumimoji="1" lang="ja-JP" altLang="en-US" sz="1400" dirty="0" smtClean="0">
                          <a:latin typeface="+mn-ea"/>
                          <a:ea typeface="+mn-ea"/>
                        </a:rPr>
                        <a:t>回）や講演会についても、毎年度実施</a:t>
                      </a:r>
                      <a:endParaRPr kumimoji="1" lang="ja-JP" altLang="en-US" sz="1400" dirty="0">
                        <a:latin typeface="+mn-ea"/>
                        <a:ea typeface="+mn-ea"/>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indent="-179388">
                        <a:lnSpc>
                          <a:spcPct val="100000"/>
                        </a:lnSpc>
                        <a:buFont typeface="MS Mincho" panose="02020609040205080304" pitchFamily="17" charset="-128"/>
                        <a:buNone/>
                      </a:pPr>
                      <a:r>
                        <a:rPr kumimoji="1" lang="ja-JP" altLang="en-US" sz="1400" dirty="0" smtClean="0">
                          <a:latin typeface="+mn-ea"/>
                          <a:ea typeface="+mn-ea"/>
                        </a:rPr>
                        <a:t>○「水素社会」の意義、水素の特性や安全対策に関する知識の浸透　（社会受容性の向上）</a:t>
                      </a:r>
                      <a:endParaRPr kumimoji="1" lang="en-US" altLang="ja-JP" sz="1400" dirty="0" smtClean="0">
                        <a:latin typeface="+mn-ea"/>
                        <a:ea typeface="+mn-ea"/>
                      </a:endParaRPr>
                    </a:p>
                    <a:p>
                      <a:pPr marL="179388" indent="-179388">
                        <a:lnSpc>
                          <a:spcPct val="100000"/>
                        </a:lnSpc>
                        <a:buFont typeface="MS Mincho" panose="02020609040205080304" pitchFamily="17" charset="-128"/>
                        <a:buNone/>
                      </a:pPr>
                      <a:r>
                        <a:rPr kumimoji="1" lang="ja-JP" altLang="en-US" sz="1400" dirty="0" smtClean="0">
                          <a:latin typeface="+mn-ea"/>
                          <a:ea typeface="+mn-ea"/>
                        </a:rPr>
                        <a:t>○府内企業による関連産業への新規参入の促進</a:t>
                      </a:r>
                      <a:endParaRPr kumimoji="1" lang="ja-JP" altLang="en-US" sz="1400" dirty="0">
                        <a:latin typeface="+mn-ea"/>
                        <a:ea typeface="+mn-ea"/>
                      </a:endParaRPr>
                    </a:p>
                  </a:txBody>
                  <a:tcPr marL="91438" marR="9143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タイトル 1"/>
          <p:cNvSpPr txBox="1">
            <a:spLocks/>
          </p:cNvSpPr>
          <p:nvPr/>
        </p:nvSpPr>
        <p:spPr>
          <a:xfrm>
            <a:off x="8453434" y="6486347"/>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６</a:t>
            </a:r>
            <a:endParaRPr lang="ja-JP" altLang="en-US" sz="2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3695700" y="3322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000">
              <a:latin typeface="Century" panose="02040604050505020304" pitchFamily="18" charset="0"/>
              <a:ea typeface="ＭＳ 明朝" panose="02020609040205080304" pitchFamily="17" charset="-128"/>
              <a:cs typeface="Times New Roman" panose="02020603050405020304" pitchFamily="18" charset="0"/>
            </a:endParaRPr>
          </a:p>
          <a:p>
            <a:pPr>
              <a:spcBef>
                <a:spcPct val="0"/>
              </a:spcBef>
              <a:buFontTx/>
              <a:buNone/>
            </a:pPr>
            <a:r>
              <a:rPr lang="ja-JP" altLang="ja-JP" sz="100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800">
              <a:latin typeface="Arial" panose="020B0604020202020204" pitchFamily="34" charset="0"/>
              <a:ea typeface="ＭＳ 明朝" panose="02020609040205080304" pitchFamily="17" charset="-128"/>
              <a:cs typeface="Times New Roman" panose="02020603050405020304" pitchFamily="18" charset="0"/>
            </a:endParaRPr>
          </a:p>
          <a:p>
            <a:pPr>
              <a:spcBef>
                <a:spcPct val="0"/>
              </a:spcBef>
              <a:buFontTx/>
              <a:buNone/>
            </a:pPr>
            <a:endParaRPr lang="ja-JP" altLang="ja-JP" sz="1800">
              <a:latin typeface="Arial" panose="020B0604020202020204" pitchFamily="34" charset="0"/>
              <a:ea typeface="ＭＳ 明朝" panose="02020609040205080304" pitchFamily="17" charset="-128"/>
              <a:cs typeface="Times New Roman" panose="02020603050405020304" pitchFamily="18" charset="0"/>
            </a:endParaRPr>
          </a:p>
        </p:txBody>
      </p:sp>
      <p:sp>
        <p:nvSpPr>
          <p:cNvPr id="9219" name="Rectangle 6"/>
          <p:cNvSpPr>
            <a:spLocks noChangeArrowheads="1"/>
          </p:cNvSpPr>
          <p:nvPr/>
        </p:nvSpPr>
        <p:spPr bwMode="auto">
          <a:xfrm>
            <a:off x="2895600" y="3322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sz="1800">
                <a:latin typeface="Arial" panose="020B0604020202020204" pitchFamily="34" charset="0"/>
              </a:rPr>
              <a:t/>
            </a:r>
            <a:br>
              <a:rPr lang="ja-JP" altLang="ja-JP" sz="1800">
                <a:latin typeface="Arial" panose="020B0604020202020204" pitchFamily="34" charset="0"/>
              </a:rPr>
            </a:br>
            <a:endParaRPr lang="ja-JP" altLang="ja-JP" sz="1800">
              <a:latin typeface="Arial" panose="020B0604020202020204" pitchFamily="34" charset="0"/>
            </a:endParaRPr>
          </a:p>
          <a:p>
            <a:pPr>
              <a:spcBef>
                <a:spcPct val="0"/>
              </a:spcBef>
              <a:buFontTx/>
              <a:buNone/>
            </a:pPr>
            <a:endParaRPr lang="ja-JP" altLang="ja-JP" sz="1800">
              <a:latin typeface="Arial" panose="020B0604020202020204" pitchFamily="34" charset="0"/>
            </a:endParaRPr>
          </a:p>
        </p:txBody>
      </p:sp>
      <p:grpSp>
        <p:nvGrpSpPr>
          <p:cNvPr id="9260" name="グループ化 70"/>
          <p:cNvGrpSpPr>
            <a:grpSpLocks/>
          </p:cNvGrpSpPr>
          <p:nvPr/>
        </p:nvGrpSpPr>
        <p:grpSpPr bwMode="auto">
          <a:xfrm>
            <a:off x="119063" y="933450"/>
            <a:ext cx="7025029" cy="5749925"/>
            <a:chOff x="3250670" y="524060"/>
            <a:chExt cx="7520851" cy="6180964"/>
          </a:xfrm>
        </p:grpSpPr>
        <p:grpSp>
          <p:nvGrpSpPr>
            <p:cNvPr id="9266" name="グループ化 76"/>
            <p:cNvGrpSpPr>
              <a:grpSpLocks/>
            </p:cNvGrpSpPr>
            <p:nvPr/>
          </p:nvGrpSpPr>
          <p:grpSpPr bwMode="auto">
            <a:xfrm>
              <a:off x="3252370" y="524060"/>
              <a:ext cx="7519151" cy="6180964"/>
              <a:chOff x="5068897" y="582699"/>
              <a:chExt cx="7519151" cy="6180964"/>
            </a:xfrm>
          </p:grpSpPr>
          <p:pic>
            <p:nvPicPr>
              <p:cNvPr id="9280" name="Picture 4" descr="D:\OzawaF\My Documents\大澤　フォルダ\課長びわこの地図資料\関西白地図.png"/>
              <p:cNvPicPr>
                <a:picLocks noChangeAspect="1" noChangeArrowheads="1"/>
              </p:cNvPicPr>
              <p:nvPr/>
            </p:nvPicPr>
            <p:blipFill>
              <a:blip r:embed="rId2">
                <a:extLst>
                  <a:ext uri="{28A0092B-C50C-407E-A947-70E740481C1C}">
                    <a14:useLocalDpi xmlns:a14="http://schemas.microsoft.com/office/drawing/2010/main" val="0"/>
                  </a:ext>
                </a:extLst>
              </a:blip>
              <a:srcRect b="25046"/>
              <a:stretch>
                <a:fillRect/>
              </a:stretch>
            </p:blipFill>
            <p:spPr bwMode="auto">
              <a:xfrm>
                <a:off x="5068897" y="582699"/>
                <a:ext cx="7519151" cy="611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73" name="グループ化 83"/>
              <p:cNvGrpSpPr>
                <a:grpSpLocks/>
              </p:cNvGrpSpPr>
              <p:nvPr/>
            </p:nvGrpSpPr>
            <p:grpSpPr bwMode="auto">
              <a:xfrm>
                <a:off x="5516395" y="3883081"/>
                <a:ext cx="3558329" cy="2880582"/>
                <a:chOff x="471991" y="3713804"/>
                <a:chExt cx="3558329" cy="2880582"/>
              </a:xfrm>
            </p:grpSpPr>
            <p:grpSp>
              <p:nvGrpSpPr>
                <p:cNvPr id="9274" name="グループ化 84"/>
                <p:cNvGrpSpPr>
                  <a:grpSpLocks/>
                </p:cNvGrpSpPr>
                <p:nvPr/>
              </p:nvGrpSpPr>
              <p:grpSpPr bwMode="auto">
                <a:xfrm>
                  <a:off x="471991" y="3713804"/>
                  <a:ext cx="3558329" cy="2542693"/>
                  <a:chOff x="647816" y="3170122"/>
                  <a:chExt cx="3558329" cy="2542693"/>
                </a:xfrm>
              </p:grpSpPr>
              <p:sp>
                <p:nvSpPr>
                  <p:cNvPr id="87" name="星 5 86"/>
                  <p:cNvSpPr/>
                  <p:nvPr/>
                </p:nvSpPr>
                <p:spPr>
                  <a:xfrm>
                    <a:off x="647816" y="5450014"/>
                    <a:ext cx="180152" cy="179184"/>
                  </a:xfrm>
                  <a:prstGeom prst="star5">
                    <a:avLst/>
                  </a:prstGeom>
                  <a:solidFill>
                    <a:schemeClr val="tx1"/>
                  </a:solidFill>
                  <a:ln w="25400" cap="flat" cmpd="sng" algn="ctr">
                    <a:solidFill>
                      <a:schemeClr val="tx1"/>
                    </a:solidFill>
                    <a:prstDash val="solid"/>
                  </a:ln>
                  <a:effectLst/>
                </p:spPr>
                <p:txBody>
                  <a:bodyPr anchor="ctr"/>
                  <a:lstStyle/>
                  <a:p>
                    <a:pPr algn="ctr" eaLnBrk="1" fontAlgn="auto" hangingPunct="1">
                      <a:spcBef>
                        <a:spcPts val="0"/>
                      </a:spcBef>
                      <a:spcAft>
                        <a:spcPts val="0"/>
                      </a:spcAft>
                      <a:defRPr/>
                    </a:pPr>
                    <a:endParaRPr kumimoji="0" lang="ja-JP" altLang="en-US" kern="0">
                      <a:solidFill>
                        <a:prstClr val="white"/>
                      </a:solidFill>
                      <a:latin typeface="Calibri"/>
                      <a:ea typeface="ＭＳ Ｐゴシック"/>
                    </a:endParaRPr>
                  </a:p>
                </p:txBody>
              </p:sp>
              <p:sp>
                <p:nvSpPr>
                  <p:cNvPr id="88" name="テキスト ボックス 87"/>
                  <p:cNvSpPr txBox="1"/>
                  <p:nvPr/>
                </p:nvSpPr>
                <p:spPr>
                  <a:xfrm>
                    <a:off x="805355" y="5369808"/>
                    <a:ext cx="1723338" cy="343007"/>
                  </a:xfrm>
                  <a:prstGeom prst="rect">
                    <a:avLst/>
                  </a:prstGeom>
                  <a:noFill/>
                </p:spPr>
                <p:txBody>
                  <a:bodyPr>
                    <a:spAutoFit/>
                  </a:bodyPr>
                  <a:lstStyle/>
                  <a:p>
                    <a:pPr eaLnBrk="1" fontAlgn="auto" hangingPunct="1">
                      <a:spcBef>
                        <a:spcPts val="0"/>
                      </a:spcBef>
                      <a:spcAft>
                        <a:spcPts val="0"/>
                      </a:spcAft>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開所済み</a:t>
                    </a:r>
                  </a:p>
                </p:txBody>
              </p:sp>
              <p:sp>
                <p:nvSpPr>
                  <p:cNvPr id="121" name="星 5 120"/>
                  <p:cNvSpPr/>
                  <p:nvPr/>
                </p:nvSpPr>
                <p:spPr>
                  <a:xfrm>
                    <a:off x="3542657" y="3364664"/>
                    <a:ext cx="178453" cy="180890"/>
                  </a:xfrm>
                  <a:prstGeom prst="star5">
                    <a:avLst/>
                  </a:prstGeom>
                  <a:solidFill>
                    <a:schemeClr val="tx1"/>
                  </a:solidFill>
                  <a:ln w="25400" cap="flat" cmpd="sng" algn="ctr">
                    <a:solidFill>
                      <a:schemeClr val="tx1"/>
                    </a:solidFill>
                    <a:prstDash val="solid"/>
                  </a:ln>
                  <a:effectLst/>
                </p:spPr>
                <p:txBody>
                  <a:bodyPr anchor="ctr"/>
                  <a:lstStyle/>
                  <a:p>
                    <a:pPr algn="ctr" eaLnBrk="1" fontAlgn="auto" hangingPunct="1">
                      <a:spcBef>
                        <a:spcPts val="0"/>
                      </a:spcBef>
                      <a:spcAft>
                        <a:spcPts val="0"/>
                      </a:spcAft>
                      <a:defRPr/>
                    </a:pPr>
                    <a:endParaRPr kumimoji="0" lang="ja-JP" altLang="en-US" kern="0">
                      <a:solidFill>
                        <a:prstClr val="white"/>
                      </a:solidFill>
                      <a:latin typeface="Calibri"/>
                      <a:ea typeface="ＭＳ Ｐゴシック"/>
                    </a:endParaRPr>
                  </a:p>
                </p:txBody>
              </p:sp>
              <p:sp>
                <p:nvSpPr>
                  <p:cNvPr id="136" name="星 5 135"/>
                  <p:cNvSpPr/>
                  <p:nvPr/>
                </p:nvSpPr>
                <p:spPr>
                  <a:xfrm>
                    <a:off x="4025993" y="3170122"/>
                    <a:ext cx="180152" cy="180890"/>
                  </a:xfrm>
                  <a:prstGeom prst="star5">
                    <a:avLst/>
                  </a:prstGeom>
                  <a:solidFill>
                    <a:schemeClr val="tx1"/>
                  </a:solidFill>
                  <a:ln w="25400" cap="flat" cmpd="sng" algn="ctr">
                    <a:solidFill>
                      <a:schemeClr val="tx1"/>
                    </a:solidFill>
                    <a:prstDash val="solid"/>
                  </a:ln>
                  <a:effectLst/>
                </p:spPr>
                <p:txBody>
                  <a:bodyPr anchor="ctr"/>
                  <a:lstStyle/>
                  <a:p>
                    <a:pPr algn="ctr" eaLnBrk="1" fontAlgn="auto" hangingPunct="1">
                      <a:spcBef>
                        <a:spcPts val="0"/>
                      </a:spcBef>
                      <a:spcAft>
                        <a:spcPts val="0"/>
                      </a:spcAft>
                      <a:defRPr/>
                    </a:pPr>
                    <a:endParaRPr kumimoji="0" lang="ja-JP" altLang="en-US" kern="0">
                      <a:solidFill>
                        <a:prstClr val="white"/>
                      </a:solidFill>
                      <a:latin typeface="Calibri"/>
                      <a:ea typeface="ＭＳ Ｐゴシック"/>
                    </a:endParaRPr>
                  </a:p>
                </p:txBody>
              </p:sp>
            </p:grpSp>
            <p:sp>
              <p:nvSpPr>
                <p:cNvPr id="86" name="テキスト ボックス 85"/>
                <p:cNvSpPr txBox="1"/>
                <p:nvPr/>
              </p:nvSpPr>
              <p:spPr>
                <a:xfrm>
                  <a:off x="629530" y="6251379"/>
                  <a:ext cx="1279758" cy="343007"/>
                </a:xfrm>
                <a:prstGeom prst="rect">
                  <a:avLst/>
                </a:prstGeom>
                <a:noFill/>
              </p:spPr>
              <p:txBody>
                <a:bodyPr>
                  <a:spAutoFit/>
                </a:bodyPr>
                <a:lstStyle/>
                <a:p>
                  <a:pPr eaLnBrk="1" fontAlgn="auto" hangingPunct="1">
                    <a:spcBef>
                      <a:spcPts val="0"/>
                    </a:spcBef>
                    <a:spcAft>
                      <a:spcPts val="0"/>
                    </a:spcAft>
                    <a:defRPr/>
                  </a:pP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・・・整備中</a:t>
                  </a:r>
                </a:p>
              </p:txBody>
            </p:sp>
          </p:grpSp>
        </p:grpSp>
        <p:grpSp>
          <p:nvGrpSpPr>
            <p:cNvPr id="9267" name="グループ化 77"/>
            <p:cNvGrpSpPr>
              <a:grpSpLocks/>
            </p:cNvGrpSpPr>
            <p:nvPr/>
          </p:nvGrpSpPr>
          <p:grpSpPr bwMode="auto">
            <a:xfrm>
              <a:off x="3250670" y="686120"/>
              <a:ext cx="3827757" cy="3207306"/>
              <a:chOff x="-1169996" y="528655"/>
              <a:chExt cx="3827757" cy="3207306"/>
            </a:xfrm>
          </p:grpSpPr>
          <p:cxnSp>
            <p:nvCxnSpPr>
              <p:cNvPr id="9268" name="直線コネクタ 78"/>
              <p:cNvCxnSpPr>
                <a:cxnSpLocks noChangeShapeType="1"/>
                <a:endCxn id="136" idx="1"/>
              </p:cNvCxnSpPr>
              <p:nvPr/>
            </p:nvCxnSpPr>
            <p:spPr bwMode="auto">
              <a:xfrm>
                <a:off x="578056" y="2130210"/>
                <a:ext cx="2079705" cy="160575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nvGrpSpPr>
              <p:cNvPr id="9269" name="グループ化 79"/>
              <p:cNvGrpSpPr>
                <a:grpSpLocks/>
              </p:cNvGrpSpPr>
              <p:nvPr/>
            </p:nvGrpSpPr>
            <p:grpSpPr bwMode="auto">
              <a:xfrm>
                <a:off x="-1169996" y="528655"/>
                <a:ext cx="2418797" cy="2160070"/>
                <a:chOff x="-1169996" y="528655"/>
                <a:chExt cx="2418797" cy="2160070"/>
              </a:xfrm>
            </p:grpSpPr>
            <p:sp>
              <p:nvSpPr>
                <p:cNvPr id="81" name="テキスト ボックス 80"/>
                <p:cNvSpPr txBox="1"/>
                <p:nvPr/>
              </p:nvSpPr>
              <p:spPr>
                <a:xfrm>
                  <a:off x="-1169996" y="2093580"/>
                  <a:ext cx="2330075" cy="592158"/>
                </a:xfrm>
                <a:prstGeom prst="rect">
                  <a:avLst/>
                </a:prstGeom>
                <a:solidFill>
                  <a:schemeClr val="bg1"/>
                </a:solidFill>
              </p:spPr>
              <p:txBody>
                <a:bodyPr>
                  <a:spAutoFit/>
                </a:bodyPr>
                <a:lstStyle/>
                <a:p>
                  <a:pPr algn="ctr" eaLnBrk="1" fontAlgn="auto" hangingPunct="1">
                    <a:spcBef>
                      <a:spcPts val="0"/>
                    </a:spcBef>
                    <a:spcAft>
                      <a:spcPts val="0"/>
                    </a:spcAft>
                    <a:defRPr/>
                  </a:pP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大阪府茨木市</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defRPr/>
                  </a:pP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北大阪水素ステーション</a:t>
                  </a:r>
                </a:p>
              </p:txBody>
            </p:sp>
            <p:pic>
              <p:nvPicPr>
                <p:cNvPr id="92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255" y="528655"/>
                  <a:ext cx="2359056" cy="15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9261" name="グループ化 71"/>
          <p:cNvGrpSpPr>
            <a:grpSpLocks/>
          </p:cNvGrpSpPr>
          <p:nvPr/>
        </p:nvGrpSpPr>
        <p:grpSpPr bwMode="auto">
          <a:xfrm>
            <a:off x="2779441" y="4653135"/>
            <a:ext cx="4240831" cy="1800200"/>
            <a:chOff x="2870939" y="4365782"/>
            <a:chExt cx="4540155" cy="1935150"/>
          </a:xfrm>
        </p:grpSpPr>
        <p:cxnSp>
          <p:nvCxnSpPr>
            <p:cNvPr id="9262" name="直線コネクタ 72"/>
            <p:cNvCxnSpPr>
              <a:cxnSpLocks noChangeShapeType="1"/>
            </p:cNvCxnSpPr>
            <p:nvPr/>
          </p:nvCxnSpPr>
          <p:spPr bwMode="auto">
            <a:xfrm>
              <a:off x="2870939" y="4753141"/>
              <a:ext cx="1648154" cy="28729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nvGrpSpPr>
            <p:cNvPr id="9263" name="グループ化 73"/>
            <p:cNvGrpSpPr>
              <a:grpSpLocks/>
            </p:cNvGrpSpPr>
            <p:nvPr/>
          </p:nvGrpSpPr>
          <p:grpSpPr bwMode="auto">
            <a:xfrm>
              <a:off x="3710757" y="4365782"/>
              <a:ext cx="3700337" cy="1935150"/>
              <a:chOff x="3710757" y="4365782"/>
              <a:chExt cx="3700337" cy="1935150"/>
            </a:xfrm>
          </p:grpSpPr>
          <p:sp>
            <p:nvSpPr>
              <p:cNvPr id="75" name="テキスト ボックス 74"/>
              <p:cNvSpPr txBox="1"/>
              <p:nvPr/>
            </p:nvSpPr>
            <p:spPr>
              <a:xfrm>
                <a:off x="3710757" y="5672320"/>
                <a:ext cx="3700337" cy="628612"/>
              </a:xfrm>
              <a:prstGeom prst="rect">
                <a:avLst/>
              </a:prstGeom>
              <a:solidFill>
                <a:schemeClr val="bg1"/>
              </a:solidFill>
            </p:spPr>
            <p:txBody>
              <a:bodyPr wrap="square">
                <a:spAutoFit/>
              </a:bodyPr>
              <a:lstStyle/>
              <a:p>
                <a:pPr algn="ctr" eaLnBrk="1" fontAlgn="auto" hangingPunct="1">
                  <a:spcBef>
                    <a:spcPts val="0"/>
                  </a:spcBef>
                  <a:spcAft>
                    <a:spcPts val="0"/>
                  </a:spcAft>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大阪府泉南郡田尻町</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イワタニ</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水素ステーション関西国際空港</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2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938" y="4365782"/>
                <a:ext cx="2115918" cy="13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221" name="テキスト ボックス 5"/>
          <p:cNvSpPr txBox="1">
            <a:spLocks noChangeArrowheads="1"/>
          </p:cNvSpPr>
          <p:nvPr/>
        </p:nvSpPr>
        <p:spPr bwMode="auto">
          <a:xfrm>
            <a:off x="465138" y="6388100"/>
            <a:ext cx="360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t>☆</a:t>
            </a:r>
          </a:p>
        </p:txBody>
      </p:sp>
      <p:sp>
        <p:nvSpPr>
          <p:cNvPr id="9222" name="テキスト ボックス 127"/>
          <p:cNvSpPr txBox="1">
            <a:spLocks noChangeArrowheads="1"/>
          </p:cNvSpPr>
          <p:nvPr/>
        </p:nvSpPr>
        <p:spPr bwMode="auto">
          <a:xfrm>
            <a:off x="3592513" y="4368800"/>
            <a:ext cx="360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a:t>
            </a:r>
          </a:p>
        </p:txBody>
      </p:sp>
      <p:sp>
        <p:nvSpPr>
          <p:cNvPr id="9223" name="テキスト ボックス 128"/>
          <p:cNvSpPr txBox="1">
            <a:spLocks noChangeArrowheads="1"/>
          </p:cNvSpPr>
          <p:nvPr/>
        </p:nvSpPr>
        <p:spPr bwMode="auto">
          <a:xfrm>
            <a:off x="3424238" y="4318000"/>
            <a:ext cx="360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a:t>
            </a:r>
          </a:p>
        </p:txBody>
      </p:sp>
      <p:sp>
        <p:nvSpPr>
          <p:cNvPr id="9224" name="テキスト ボックス 129"/>
          <p:cNvSpPr txBox="1">
            <a:spLocks noChangeArrowheads="1"/>
          </p:cNvSpPr>
          <p:nvPr/>
        </p:nvSpPr>
        <p:spPr bwMode="auto">
          <a:xfrm>
            <a:off x="3171825" y="4473575"/>
            <a:ext cx="358775" cy="276225"/>
          </a:xfrm>
          <a:prstGeom prst="rect">
            <a:avLst/>
          </a:prstGeom>
          <a:solidFill>
            <a:schemeClr val="bg1">
              <a:alpha val="18000"/>
            </a:schemeClr>
          </a:solidFill>
          <a:ln>
            <a:noFill/>
          </a:ln>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a:t>
            </a:r>
          </a:p>
        </p:txBody>
      </p:sp>
      <p:sp>
        <p:nvSpPr>
          <p:cNvPr id="9225" name="テキスト ボックス 130"/>
          <p:cNvSpPr txBox="1">
            <a:spLocks noChangeArrowheads="1"/>
          </p:cNvSpPr>
          <p:nvPr/>
        </p:nvSpPr>
        <p:spPr bwMode="auto">
          <a:xfrm>
            <a:off x="3390900" y="4525963"/>
            <a:ext cx="36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a:t>
            </a:r>
          </a:p>
        </p:txBody>
      </p:sp>
      <p:sp>
        <p:nvSpPr>
          <p:cNvPr id="9226" name="テキスト ボックス 131"/>
          <p:cNvSpPr txBox="1">
            <a:spLocks noChangeArrowheads="1"/>
          </p:cNvSpPr>
          <p:nvPr/>
        </p:nvSpPr>
        <p:spPr bwMode="auto">
          <a:xfrm>
            <a:off x="4638675" y="3484563"/>
            <a:ext cx="36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a:t>
            </a:r>
          </a:p>
        </p:txBody>
      </p:sp>
      <p:sp>
        <p:nvSpPr>
          <p:cNvPr id="9227" name="テキスト ボックス 132"/>
          <p:cNvSpPr txBox="1">
            <a:spLocks noChangeArrowheads="1"/>
          </p:cNvSpPr>
          <p:nvPr/>
        </p:nvSpPr>
        <p:spPr bwMode="auto">
          <a:xfrm>
            <a:off x="4368800" y="3384550"/>
            <a:ext cx="36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a:t>
            </a:r>
          </a:p>
        </p:txBody>
      </p:sp>
      <p:sp>
        <p:nvSpPr>
          <p:cNvPr id="9228" name="テキスト ボックス 133"/>
          <p:cNvSpPr txBox="1">
            <a:spLocks noChangeArrowheads="1"/>
          </p:cNvSpPr>
          <p:nvPr/>
        </p:nvSpPr>
        <p:spPr bwMode="auto">
          <a:xfrm>
            <a:off x="4321175" y="3251200"/>
            <a:ext cx="360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a:t>
            </a:r>
          </a:p>
        </p:txBody>
      </p:sp>
      <p:sp>
        <p:nvSpPr>
          <p:cNvPr id="9229" name="テキスト ボックス 134"/>
          <p:cNvSpPr txBox="1">
            <a:spLocks noChangeArrowheads="1"/>
          </p:cNvSpPr>
          <p:nvPr/>
        </p:nvSpPr>
        <p:spPr bwMode="auto">
          <a:xfrm>
            <a:off x="2587625" y="4875213"/>
            <a:ext cx="360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a:t>
            </a:r>
          </a:p>
        </p:txBody>
      </p:sp>
      <p:sp>
        <p:nvSpPr>
          <p:cNvPr id="9230" name="テキスト ボックス 138"/>
          <p:cNvSpPr txBox="1">
            <a:spLocks noChangeArrowheads="1"/>
          </p:cNvSpPr>
          <p:nvPr/>
        </p:nvSpPr>
        <p:spPr bwMode="auto">
          <a:xfrm>
            <a:off x="3675063" y="3802063"/>
            <a:ext cx="360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a:t>
            </a:r>
          </a:p>
        </p:txBody>
      </p:sp>
      <p:sp>
        <p:nvSpPr>
          <p:cNvPr id="9231" name="テキスト ボックス 2"/>
          <p:cNvSpPr txBox="1">
            <a:spLocks noChangeArrowheads="1"/>
          </p:cNvSpPr>
          <p:nvPr/>
        </p:nvSpPr>
        <p:spPr bwMode="auto">
          <a:xfrm>
            <a:off x="201613" y="3090863"/>
            <a:ext cx="2363787" cy="285750"/>
          </a:xfrm>
          <a:prstGeom prst="rect">
            <a:avLst/>
          </a:prstGeom>
          <a:solidFill>
            <a:schemeClr val="bg1"/>
          </a:solidFill>
          <a:ln w="0">
            <a:solidFill>
              <a:schemeClr val="bg1">
                <a:alpha val="0"/>
              </a:schemeClr>
            </a:solidFill>
            <a:miter lim="800000"/>
            <a:headEnd/>
            <a:tailEnd/>
          </a:ln>
        </p:spPr>
        <p:txBody>
          <a:bodyPr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spcAft>
                <a:spcPts val="1000"/>
              </a:spcAft>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（出典）大阪ガス㈱プレスリリース</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32" name="テキスト ボックス 2"/>
          <p:cNvSpPr txBox="1">
            <a:spLocks noChangeArrowheads="1"/>
          </p:cNvSpPr>
          <p:nvPr/>
        </p:nvSpPr>
        <p:spPr bwMode="auto">
          <a:xfrm>
            <a:off x="3491880" y="6424438"/>
            <a:ext cx="3992562" cy="258937"/>
          </a:xfrm>
          <a:prstGeom prst="rect">
            <a:avLst/>
          </a:prstGeom>
          <a:solidFill>
            <a:schemeClr val="bg1"/>
          </a:solidFill>
          <a:ln w="0">
            <a:solidFill>
              <a:schemeClr val="bg1">
                <a:alpha val="0"/>
              </a:schemeClr>
            </a:solidFill>
            <a:miter lim="800000"/>
            <a:headEnd/>
            <a:tailEnd/>
          </a:ln>
        </p:spPr>
        <p:txBody>
          <a:bodyPr lIns="0"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spcAft>
                <a:spcPts val="1000"/>
              </a:spcAft>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（出典）岩谷産業㈱及び新関西国際空港㈱ニュースリリース</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588" y="-30163"/>
            <a:ext cx="9145588" cy="498476"/>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水素ステーション整備の現状（大阪府周辺）</a:t>
            </a:r>
          </a:p>
        </p:txBody>
      </p:sp>
      <p:graphicFrame>
        <p:nvGraphicFramePr>
          <p:cNvPr id="2" name="表 1"/>
          <p:cNvGraphicFramePr>
            <a:graphicFrameLocks noGrp="1"/>
          </p:cNvGraphicFramePr>
          <p:nvPr>
            <p:extLst>
              <p:ext uri="{D42A27DB-BD31-4B8C-83A1-F6EECF244321}">
                <p14:modId xmlns:p14="http://schemas.microsoft.com/office/powerpoint/2010/main" val="2392454844"/>
              </p:ext>
            </p:extLst>
          </p:nvPr>
        </p:nvGraphicFramePr>
        <p:xfrm>
          <a:off x="5095750" y="620688"/>
          <a:ext cx="3868738" cy="3662496"/>
        </p:xfrm>
        <a:graphic>
          <a:graphicData uri="http://schemas.openxmlformats.org/drawingml/2006/table">
            <a:tbl>
              <a:tblPr firstRow="1">
                <a:tableStyleId>{5C22544A-7EE6-4342-B048-85BDC9FD1C3A}</a:tableStyleId>
              </a:tblPr>
              <a:tblGrid>
                <a:gridCol w="1800123"/>
                <a:gridCol w="2068615"/>
              </a:tblGrid>
              <a:tr h="370788">
                <a:tc gridSpan="2">
                  <a:txBody>
                    <a:bodyPr/>
                    <a:lstStyle/>
                    <a:p>
                      <a:r>
                        <a:rPr kumimoji="1" lang="ja-JP" altLang="en-US" sz="1400" dirty="0" smtClean="0"/>
                        <a:t>＜大阪府内の整備状況（平成</a:t>
                      </a:r>
                      <a:r>
                        <a:rPr kumimoji="1" lang="en-US" altLang="ja-JP" sz="1400" dirty="0" smtClean="0"/>
                        <a:t>27</a:t>
                      </a:r>
                      <a:r>
                        <a:rPr kumimoji="1" lang="ja-JP" altLang="en-US" sz="1400" dirty="0" smtClean="0"/>
                        <a:t>年</a:t>
                      </a:r>
                      <a:r>
                        <a:rPr kumimoji="1" lang="en-US" altLang="ja-JP" sz="1400" dirty="0" smtClean="0"/>
                        <a:t>12</a:t>
                      </a:r>
                      <a:r>
                        <a:rPr kumimoji="1" lang="ja-JP" altLang="en-US" sz="1400" dirty="0" smtClean="0"/>
                        <a:t>月時点）＞</a:t>
                      </a:r>
                      <a:endParaRPr kumimoji="1" lang="ja-JP" altLang="en-US" sz="1400" dirty="0"/>
                    </a:p>
                  </a:txBody>
                  <a:tcPr marL="91436" marR="9143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hMerge="1">
                  <a:txBody>
                    <a:bodyPr/>
                    <a:lstStyle/>
                    <a:p>
                      <a:endParaRPr kumimoji="1" lang="ja-JP" altLang="en-US" sz="1400" dirty="0"/>
                    </a:p>
                  </a:txBody>
                  <a:tcPr/>
                </a:tc>
              </a:tr>
              <a:tr h="304776">
                <a:tc>
                  <a:txBody>
                    <a:bodyPr/>
                    <a:lstStyle/>
                    <a:p>
                      <a:r>
                        <a:rPr kumimoji="1" lang="ja-JP" altLang="en-US" sz="1400" dirty="0" smtClean="0"/>
                        <a:t>開所済み　・・・・・・・・</a:t>
                      </a:r>
                      <a:endParaRPr kumimoji="1" lang="ja-JP" altLang="en-US" sz="1400" dirty="0"/>
                    </a:p>
                  </a:txBody>
                  <a:tcPr marL="91436" marR="91436" marT="45714" marB="45714">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kumimoji="1" lang="ja-JP" altLang="en-US" sz="1400" dirty="0" smtClean="0"/>
                        <a:t>１箇所</a:t>
                      </a:r>
                      <a:endParaRPr kumimoji="1" lang="ja-JP" altLang="en-US" sz="1400" dirty="0"/>
                    </a:p>
                  </a:txBody>
                  <a:tcPr marL="91436" marR="91436" marT="45714" marB="45714">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304776">
                <a:tc>
                  <a:txBody>
                    <a:bodyPr/>
                    <a:lstStyle/>
                    <a:p>
                      <a:pPr marL="357188" indent="-171450">
                        <a:buFont typeface="Wingdings" panose="05000000000000000000" pitchFamily="2" charset="2"/>
                        <a:buChar char="l"/>
                      </a:pPr>
                      <a:r>
                        <a:rPr kumimoji="1" lang="ja-JP" altLang="en-US" sz="1400" dirty="0" smtClean="0"/>
                        <a:t>茨木市</a:t>
                      </a:r>
                      <a:endParaRPr kumimoji="1" lang="ja-JP" altLang="en-US" sz="1400" dirty="0"/>
                    </a:p>
                  </a:txBody>
                  <a:tcPr marL="91436" marR="91436" marT="45714" marB="45714">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dirty="0" smtClean="0"/>
                        <a:t>（大阪ガス）</a:t>
                      </a:r>
                      <a:endParaRPr kumimoji="1" lang="ja-JP" altLang="en-US" sz="1400" dirty="0"/>
                    </a:p>
                  </a:txBody>
                  <a:tcPr marL="91436" marR="91436" marT="45714" marB="45714">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74297">
                <a:tc gridSpan="2">
                  <a:txBody>
                    <a:bodyPr/>
                    <a:lstStyle/>
                    <a:p>
                      <a:pPr marL="542925" indent="0">
                        <a:buFont typeface="Wingdings" panose="05000000000000000000" pitchFamily="2" charset="2"/>
                        <a:buNone/>
                      </a:pPr>
                      <a:r>
                        <a:rPr kumimoji="1" lang="ja-JP" altLang="en-US" sz="1200" dirty="0" smtClean="0">
                          <a:latin typeface="ＭＳ Ｐ明朝" panose="02020600040205080304" pitchFamily="18" charset="-128"/>
                          <a:ea typeface="ＭＳ Ｐ明朝" panose="02020600040205080304" pitchFamily="18" charset="-128"/>
                        </a:rPr>
                        <a:t>≪北おおさか水素ステーション≫</a:t>
                      </a:r>
                      <a:endParaRPr kumimoji="1" lang="ja-JP" altLang="en-US" sz="1400" dirty="0">
                        <a:latin typeface="ＭＳ Ｐ明朝" panose="02020600040205080304" pitchFamily="18" charset="-128"/>
                        <a:ea typeface="ＭＳ Ｐ明朝" panose="02020600040205080304" pitchFamily="18" charset="-128"/>
                      </a:endParaRPr>
                    </a:p>
                  </a:txBody>
                  <a:tcPr marL="91436" marR="91436"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04776">
                <a:tc>
                  <a:txBody>
                    <a:bodyPr/>
                    <a:lstStyle/>
                    <a:p>
                      <a:r>
                        <a:rPr kumimoji="1" lang="ja-JP" altLang="en-US" sz="1400" dirty="0" smtClean="0"/>
                        <a:t>整備中　　　・・・・・・・・</a:t>
                      </a:r>
                      <a:endParaRPr kumimoji="1" lang="ja-JP" altLang="en-US" sz="1400" dirty="0"/>
                    </a:p>
                  </a:txBody>
                  <a:tcPr marL="91436" marR="91436" marT="45714" marB="45714">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dirty="0" smtClean="0"/>
                        <a:t>６箇所</a:t>
                      </a:r>
                      <a:endParaRPr kumimoji="1" lang="ja-JP" altLang="en-US" sz="1400" dirty="0"/>
                    </a:p>
                  </a:txBody>
                  <a:tcPr marL="91436" marR="91436" marT="45714" marB="45714">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04776">
                <a:tc>
                  <a:txBody>
                    <a:bodyPr/>
                    <a:lstStyle/>
                    <a:p>
                      <a:pPr marL="357188" indent="-171450">
                        <a:buFont typeface="Wingdings" panose="05000000000000000000" pitchFamily="2" charset="2"/>
                        <a:buChar char="l"/>
                      </a:pPr>
                      <a:r>
                        <a:rPr kumimoji="1" lang="ja-JP" altLang="en-US" sz="1400" dirty="0" smtClean="0"/>
                        <a:t>田尻町</a:t>
                      </a:r>
                      <a:endParaRPr kumimoji="1" lang="ja-JP" altLang="en-US" sz="1400" dirty="0"/>
                    </a:p>
                  </a:txBody>
                  <a:tcPr marL="91436" marR="91436" marT="45714" marB="45714">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dirty="0" smtClean="0"/>
                        <a:t>（岩谷産業）</a:t>
                      </a:r>
                      <a:endParaRPr kumimoji="1" lang="ja-JP" altLang="en-US" sz="1400" dirty="0"/>
                    </a:p>
                  </a:txBody>
                  <a:tcPr marL="91436" marR="91436" marT="45714" marB="45714">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74297">
                <a:tc gridSpan="2">
                  <a:txBody>
                    <a:bodyPr/>
                    <a:lstStyle/>
                    <a:p>
                      <a:pPr marL="542925" indent="0">
                        <a:buFont typeface="Wingdings" panose="05000000000000000000" pitchFamily="2" charset="2"/>
                        <a:buNone/>
                      </a:pPr>
                      <a:r>
                        <a:rPr kumimoji="1" lang="ja-JP" altLang="en-US" sz="1200" dirty="0" smtClean="0">
                          <a:latin typeface="ＭＳ Ｐ明朝" panose="02020600040205080304" pitchFamily="18" charset="-128"/>
                          <a:ea typeface="ＭＳ Ｐ明朝" panose="02020600040205080304" pitchFamily="18" charset="-128"/>
                        </a:rPr>
                        <a:t>≪イワタニ水素ステーション関西国際空港≫</a:t>
                      </a:r>
                      <a:endParaRPr kumimoji="1" lang="ja-JP" altLang="en-US" sz="1400" dirty="0">
                        <a:latin typeface="ＭＳ Ｐ明朝" panose="02020600040205080304" pitchFamily="18" charset="-128"/>
                        <a:ea typeface="ＭＳ Ｐ明朝" panose="02020600040205080304" pitchFamily="18" charset="-128"/>
                      </a:endParaRPr>
                    </a:p>
                  </a:txBody>
                  <a:tcPr marL="91436" marR="91436"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marL="185738" indent="0">
                        <a:buFont typeface="Wingdings" panose="05000000000000000000" pitchFamily="2" charset="2"/>
                        <a:buNone/>
                      </a:pPr>
                      <a:endParaRPr kumimoji="1" lang="ja-JP" altLang="en-US"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04776">
                <a:tc>
                  <a:txBody>
                    <a:bodyPr/>
                    <a:lstStyle/>
                    <a:p>
                      <a:pPr marL="357188" indent="-171450">
                        <a:buFont typeface="Wingdings" panose="05000000000000000000" pitchFamily="2" charset="2"/>
                        <a:buChar char="l"/>
                      </a:pPr>
                      <a:r>
                        <a:rPr kumimoji="1" lang="ja-JP" altLang="en-US" sz="1400" dirty="0" smtClean="0"/>
                        <a:t>大阪市城東区</a:t>
                      </a:r>
                      <a:endParaRPr kumimoji="1" lang="ja-JP" altLang="en-US" sz="1400" dirty="0"/>
                    </a:p>
                  </a:txBody>
                  <a:tcPr marL="91436" marR="91436" marT="45714" marB="45714">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smtClean="0"/>
                        <a:t>（岩谷産業）</a:t>
                      </a:r>
                      <a:endParaRPr kumimoji="1" lang="ja-JP" altLang="en-US" sz="1400" dirty="0"/>
                    </a:p>
                  </a:txBody>
                  <a:tcPr marL="91436" marR="91436" marT="45714" marB="45714">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04776">
                <a:tc>
                  <a:txBody>
                    <a:bodyPr/>
                    <a:lstStyle/>
                    <a:p>
                      <a:pPr marL="357188" indent="-171450">
                        <a:buFont typeface="Wingdings" panose="05000000000000000000" pitchFamily="2" charset="2"/>
                        <a:buChar char="l"/>
                      </a:pPr>
                      <a:r>
                        <a:rPr kumimoji="1" lang="ja-JP" altLang="en-US" sz="1400" dirty="0" smtClean="0"/>
                        <a:t>大阪市中央区</a:t>
                      </a:r>
                      <a:endParaRPr kumimoji="1" lang="ja-JP" altLang="en-US" sz="1400" dirty="0"/>
                    </a:p>
                  </a:txBody>
                  <a:tcPr marL="91436" marR="91436" marT="45714" marB="45714">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400" smtClean="0"/>
                        <a:t>（岩谷産業）</a:t>
                      </a:r>
                      <a:endParaRPr kumimoji="1" lang="ja-JP" altLang="en-US" sz="1400" dirty="0"/>
                    </a:p>
                  </a:txBody>
                  <a:tcPr marL="91436" marR="91436" marT="45714" marB="45714">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04776">
                <a:tc>
                  <a:txBody>
                    <a:bodyPr/>
                    <a:lstStyle/>
                    <a:p>
                      <a:pPr marL="357188" indent="-171450">
                        <a:buFont typeface="Wingdings" panose="05000000000000000000" pitchFamily="2" charset="2"/>
                        <a:buChar char="l"/>
                      </a:pPr>
                      <a:r>
                        <a:rPr kumimoji="1" lang="ja-JP" altLang="en-US" sz="1400" dirty="0" smtClean="0"/>
                        <a:t>大阪市住之江区</a:t>
                      </a:r>
                      <a:endParaRPr kumimoji="1" lang="ja-JP" altLang="en-US" sz="1400" dirty="0"/>
                    </a:p>
                  </a:txBody>
                  <a:tcPr marL="91436" marR="91436" marT="45714" marB="45714">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t>（岩谷瓦斯）</a:t>
                      </a:r>
                      <a:endParaRPr kumimoji="1" lang="ja-JP" altLang="en-US" sz="1400" dirty="0"/>
                    </a:p>
                  </a:txBody>
                  <a:tcPr marL="91436" marR="91436" marT="45714" marB="45714">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4776">
                <a:tc>
                  <a:txBody>
                    <a:bodyPr/>
                    <a:lstStyle/>
                    <a:p>
                      <a:pPr marL="357188" indent="-171450">
                        <a:buFont typeface="Wingdings" panose="05000000000000000000" pitchFamily="2" charset="2"/>
                        <a:buChar char="l"/>
                      </a:pPr>
                      <a:r>
                        <a:rPr kumimoji="1" lang="ja-JP" altLang="en-US" sz="1400" dirty="0" smtClean="0"/>
                        <a:t>大阪市西成区</a:t>
                      </a:r>
                      <a:endParaRPr kumimoji="1" lang="ja-JP" altLang="en-US" sz="1400" dirty="0"/>
                    </a:p>
                  </a:txBody>
                  <a:tcPr marL="91436" marR="91436" marT="45714" marB="45714">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t>（ＪＸエネルギー）</a:t>
                      </a:r>
                      <a:endParaRPr kumimoji="1" lang="ja-JP" altLang="en-US" sz="1400" dirty="0"/>
                    </a:p>
                  </a:txBody>
                  <a:tcPr marL="91436" marR="91436" marT="45714" marB="45714">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4776">
                <a:tc>
                  <a:txBody>
                    <a:bodyPr/>
                    <a:lstStyle/>
                    <a:p>
                      <a:pPr marL="357188" indent="-171450">
                        <a:buFont typeface="Wingdings" panose="05000000000000000000" pitchFamily="2" charset="2"/>
                        <a:buChar char="l"/>
                      </a:pPr>
                      <a:r>
                        <a:rPr kumimoji="1" lang="ja-JP" altLang="en-US" sz="1400" dirty="0" smtClean="0"/>
                        <a:t>茨木市</a:t>
                      </a:r>
                      <a:endParaRPr kumimoji="1" lang="ja-JP" altLang="en-US" sz="1400" dirty="0"/>
                    </a:p>
                  </a:txBody>
                  <a:tcPr marL="91436" marR="91436" marT="45714" marB="45714">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t>（ＪＸエネルギー）</a:t>
                      </a:r>
                      <a:endParaRPr kumimoji="1" lang="ja-JP" altLang="en-US" sz="1400" dirty="0"/>
                    </a:p>
                  </a:txBody>
                  <a:tcPr marL="91436" marR="91436" marT="45714" marB="45714">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1" name="タイトル 1"/>
          <p:cNvSpPr txBox="1">
            <a:spLocks/>
          </p:cNvSpPr>
          <p:nvPr/>
        </p:nvSpPr>
        <p:spPr>
          <a:xfrm>
            <a:off x="8460432" y="6486347"/>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７</a:t>
            </a:r>
            <a:endParaRPr lang="ja-JP" altLang="en-US" sz="2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79388" y="1270000"/>
            <a:ext cx="8713787" cy="5399088"/>
          </a:xfrm>
          <a:prstGeom prst="roundRect">
            <a:avLst>
              <a:gd name="adj" fmla="val 4107"/>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3600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ts val="2000"/>
              </a:lnSpc>
              <a:defRPr/>
            </a:pPr>
            <a:endParaRPr lang="en-US" altLang="ja-JP" dirty="0" smtClean="0"/>
          </a:p>
          <a:p>
            <a:pPr algn="ctr" eaLnBrk="1" hangingPunct="1">
              <a:lnSpc>
                <a:spcPts val="2000"/>
              </a:lnSpc>
              <a:defRPr/>
            </a:pPr>
            <a:endParaRPr lang="en-US" altLang="ja-JP" dirty="0" smtClean="0"/>
          </a:p>
          <a:p>
            <a:pPr eaLnBrk="1" hangingPunct="1">
              <a:defRPr/>
            </a:pPr>
            <a:endParaRPr lang="en-US" altLang="ja-JP" dirty="0" smtClean="0"/>
          </a:p>
          <a:p>
            <a:pPr eaLnBrk="1" hangingPunct="1">
              <a:defRPr/>
            </a:pPr>
            <a:endParaRPr lang="en-US" altLang="ja-JP" dirty="0" smtClean="0"/>
          </a:p>
          <a:p>
            <a:pPr eaLnBrk="1" hangingPunct="1">
              <a:defRPr/>
            </a:pPr>
            <a:endParaRPr lang="en-US" altLang="ja-JP" dirty="0" smtClean="0"/>
          </a:p>
          <a:p>
            <a:pPr eaLnBrk="1" hangingPunct="1">
              <a:defRPr/>
            </a:pPr>
            <a:endParaRPr lang="en-US" altLang="ja-JP" dirty="0" smtClean="0"/>
          </a:p>
          <a:p>
            <a:pPr eaLnBrk="1" hangingPunct="1">
              <a:defRPr/>
            </a:pPr>
            <a:endParaRPr lang="en-US" altLang="ja-JP" dirty="0" smtClean="0"/>
          </a:p>
          <a:p>
            <a:pPr eaLnBrk="1" hangingPunct="1">
              <a:defRPr/>
            </a:pPr>
            <a:endParaRPr lang="en-US" altLang="ja-JP" dirty="0" smtClean="0"/>
          </a:p>
          <a:p>
            <a:pPr eaLnBrk="1" hangingPunct="1">
              <a:defRPr/>
            </a:pPr>
            <a:endParaRPr lang="en-US" altLang="ja-JP" dirty="0" smtClean="0"/>
          </a:p>
          <a:p>
            <a:pPr eaLnBrk="1" hangingPunct="1">
              <a:defRPr/>
            </a:pPr>
            <a:r>
              <a:rPr lang="ja-JP" altLang="en-US" dirty="0" smtClean="0"/>
              <a:t>　　　　　　　　　　　　　　　　　　　　　</a:t>
            </a:r>
            <a:endParaRPr lang="en-US" altLang="ja-JP" dirty="0" smtClean="0"/>
          </a:p>
          <a:p>
            <a:pPr eaLnBrk="1" hangingPunct="1">
              <a:defRPr/>
            </a:pPr>
            <a:endParaRPr lang="en-US" altLang="ja-JP" dirty="0" smtClean="0"/>
          </a:p>
          <a:p>
            <a:pPr eaLnBrk="1" hangingPunct="1">
              <a:defRPr/>
            </a:pPr>
            <a:r>
              <a:rPr lang="ja-JP" altLang="en-US" dirty="0" smtClean="0"/>
              <a:t>　　　　　　　　　　　　　　　　　　　　　　</a:t>
            </a:r>
          </a:p>
        </p:txBody>
      </p:sp>
      <p:graphicFrame>
        <p:nvGraphicFramePr>
          <p:cNvPr id="4" name="表 3"/>
          <p:cNvGraphicFramePr>
            <a:graphicFrameLocks noGrp="1"/>
          </p:cNvGraphicFramePr>
          <p:nvPr>
            <p:extLst>
              <p:ext uri="{D42A27DB-BD31-4B8C-83A1-F6EECF244321}">
                <p14:modId xmlns:p14="http://schemas.microsoft.com/office/powerpoint/2010/main" val="1718680330"/>
              </p:ext>
            </p:extLst>
          </p:nvPr>
        </p:nvGraphicFramePr>
        <p:xfrm>
          <a:off x="360363" y="1719193"/>
          <a:ext cx="8351837" cy="4893641"/>
        </p:xfrm>
        <a:graphic>
          <a:graphicData uri="http://schemas.openxmlformats.org/drawingml/2006/table">
            <a:tbl>
              <a:tblPr firstRow="1" bandRow="1">
                <a:tableStyleId>{5940675A-B579-460E-94D1-54222C63F5DA}</a:tableStyleId>
              </a:tblPr>
              <a:tblGrid>
                <a:gridCol w="4102967"/>
                <a:gridCol w="4248870"/>
              </a:tblGrid>
              <a:tr h="418503">
                <a:tc>
                  <a:txBody>
                    <a:bodyPr/>
                    <a:lstStyle/>
                    <a:p>
                      <a:pPr algn="ctr"/>
                      <a:r>
                        <a:rPr kumimoji="1" lang="en-US" altLang="ja-JP" sz="1800" dirty="0" smtClean="0">
                          <a:latin typeface="+mj-ea"/>
                          <a:ea typeface="+mj-ea"/>
                        </a:rPr>
                        <a:t>EV</a:t>
                      </a:r>
                      <a:endParaRPr kumimoji="1" lang="ja-JP" altLang="en-US" sz="1800" dirty="0">
                        <a:latin typeface="+mj-ea"/>
                        <a:ea typeface="+mj-ea"/>
                      </a:endParaRPr>
                    </a:p>
                  </a:txBody>
                  <a:tcPr marL="91449" marR="91449" marT="45718" marB="45718">
                    <a:solidFill>
                      <a:schemeClr val="accent5">
                        <a:lumMod val="60000"/>
                        <a:lumOff val="40000"/>
                      </a:schemeClr>
                    </a:solidFill>
                  </a:tcPr>
                </a:tc>
                <a:tc>
                  <a:txBody>
                    <a:bodyPr/>
                    <a:lstStyle/>
                    <a:p>
                      <a:pPr algn="ctr"/>
                      <a:r>
                        <a:rPr kumimoji="1" lang="en-US" altLang="ja-JP" sz="1800" dirty="0" smtClean="0">
                          <a:latin typeface="+mj-ea"/>
                          <a:ea typeface="+mj-ea"/>
                        </a:rPr>
                        <a:t>FCV</a:t>
                      </a:r>
                      <a:endParaRPr kumimoji="1" lang="ja-JP" altLang="en-US" sz="1800" dirty="0">
                        <a:latin typeface="+mj-ea"/>
                        <a:ea typeface="+mj-ea"/>
                      </a:endParaRPr>
                    </a:p>
                  </a:txBody>
                  <a:tcPr marL="91449" marR="91449" marT="45718" marB="45718">
                    <a:solidFill>
                      <a:schemeClr val="accent5">
                        <a:lumMod val="60000"/>
                        <a:lumOff val="40000"/>
                      </a:schemeClr>
                    </a:solidFill>
                  </a:tcPr>
                </a:tc>
              </a:tr>
              <a:tr h="4475138">
                <a:tc>
                  <a:txBody>
                    <a:bodyPr/>
                    <a:lstStyle/>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a:t>
                      </a:r>
                      <a:r>
                        <a:rPr kumimoji="1" lang="en-US" altLang="ja-JP" sz="1400" dirty="0" smtClean="0">
                          <a:latin typeface="+mn-ea"/>
                          <a:ea typeface="+mn-ea"/>
                        </a:rPr>
                        <a:t>EV</a:t>
                      </a:r>
                      <a:r>
                        <a:rPr kumimoji="1" lang="ja-JP" altLang="en-US" sz="1400" dirty="0" smtClean="0">
                          <a:latin typeface="+mn-ea"/>
                          <a:ea typeface="+mn-ea"/>
                        </a:rPr>
                        <a:t>を自動車購入時の選択肢として定着化</a:t>
                      </a:r>
                    </a:p>
                    <a:p>
                      <a:pPr marL="263525" marR="0" indent="-10795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・燃費も加味した一般車両との価格差の低減</a:t>
                      </a:r>
                    </a:p>
                    <a:p>
                      <a:pPr marL="263525" marR="0" indent="-10795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・走行距離の更なる向上</a:t>
                      </a:r>
                    </a:p>
                    <a:p>
                      <a:pPr marL="263525" marR="0" indent="-10795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a:t>
                      </a:r>
                      <a:r>
                        <a:rPr kumimoji="1" lang="en-US" altLang="ja-JP" sz="1400" dirty="0" smtClean="0">
                          <a:latin typeface="+mn-ea"/>
                          <a:ea typeface="+mn-ea"/>
                        </a:rPr>
                        <a:t>EV</a:t>
                      </a:r>
                      <a:r>
                        <a:rPr kumimoji="1" lang="ja-JP" altLang="en-US" sz="1400" dirty="0" smtClean="0">
                          <a:latin typeface="+mn-ea"/>
                          <a:ea typeface="+mn-ea"/>
                        </a:rPr>
                        <a:t>の特性を生かした新たな需要の発掘・発信</a:t>
                      </a:r>
                    </a:p>
                    <a:p>
                      <a:pPr marL="263525" marR="0" indent="-10795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a:t>
                      </a:r>
                      <a:r>
                        <a:rPr kumimoji="1" lang="en-US" altLang="ja-JP" sz="1400" dirty="0" smtClean="0">
                          <a:latin typeface="+mn-ea"/>
                          <a:ea typeface="+mn-ea"/>
                        </a:rPr>
                        <a:t>EV</a:t>
                      </a:r>
                      <a:r>
                        <a:rPr kumimoji="1" lang="ja-JP" altLang="en-US" sz="1400" dirty="0" smtClean="0">
                          <a:latin typeface="+mn-ea"/>
                          <a:ea typeface="+mn-ea"/>
                        </a:rPr>
                        <a:t>の魅力を身近に体験できる機会の創出</a:t>
                      </a:r>
                      <a:endParaRPr kumimoji="1" lang="en-US" altLang="ja-JP" sz="1400" dirty="0" smtClean="0">
                        <a:latin typeface="+mn-ea"/>
                        <a:ea typeface="+mn-ea"/>
                      </a:endParaRPr>
                    </a:p>
                    <a:p>
                      <a:pPr marL="263525" marR="0" indent="-10795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mn-ea"/>
                        <a:ea typeface="+mn-ea"/>
                      </a:endParaRPr>
                    </a:p>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○充電インフラの設置拡大</a:t>
                      </a:r>
                    </a:p>
                    <a:p>
                      <a:pPr marL="263525" marR="0" indent="-10795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・集合住宅　　・宿泊施設　　・その他の場所</a:t>
                      </a:r>
                    </a:p>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○充電インフラの利用拡大</a:t>
                      </a:r>
                    </a:p>
                    <a:p>
                      <a:pPr marL="263525" marR="0" indent="-10795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・充電インフラの位置情報の認知度の向上</a:t>
                      </a:r>
                    </a:p>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○車両、充電インフラの更なるコスト削減や技</a:t>
                      </a:r>
                    </a:p>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　術開発の促進</a:t>
                      </a:r>
                    </a:p>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　・国補助事業を活用した実証事業の展開</a:t>
                      </a:r>
                    </a:p>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　（国補助については協議会で情報提供）</a:t>
                      </a:r>
                      <a:endParaRPr kumimoji="1" lang="en-US" altLang="ja-JP" sz="1400" dirty="0" smtClean="0">
                        <a:latin typeface="+mn-ea"/>
                        <a:ea typeface="+mn-ea"/>
                      </a:endParaRPr>
                    </a:p>
                    <a:p>
                      <a:pPr marL="108000" marR="0" indent="-10800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mn-ea"/>
                        <a:ea typeface="+mn-ea"/>
                      </a:endParaRPr>
                    </a:p>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○大学等での人材育成に関する取組み成果の更なる</a:t>
                      </a:r>
                      <a:r>
                        <a:rPr kumimoji="1" lang="en-US" altLang="ja-JP" sz="1400" dirty="0" smtClean="0">
                          <a:latin typeface="+mn-ea"/>
                          <a:ea typeface="+mn-ea"/>
                        </a:rPr>
                        <a:t>PR</a:t>
                      </a:r>
                      <a:endParaRPr kumimoji="1" lang="ja-JP" altLang="en-US" sz="1400" dirty="0" smtClean="0">
                        <a:latin typeface="+mn-ea"/>
                        <a:ea typeface="+mn-ea"/>
                      </a:endParaRPr>
                    </a:p>
                    <a:p>
                      <a:pPr marL="108000" marR="0" indent="-10800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marL="91449" marR="91449" marT="45718" marB="45718"/>
                </a:tc>
                <a:tc>
                  <a:txBody>
                    <a:bodyPr/>
                    <a:lstStyle/>
                    <a:p>
                      <a:pPr marL="108000" indent="-108000">
                        <a:lnSpc>
                          <a:spcPct val="100000"/>
                        </a:lnSpc>
                      </a:pPr>
                      <a:r>
                        <a:rPr kumimoji="1" lang="ja-JP" altLang="en-US" sz="1400" dirty="0" smtClean="0">
                          <a:latin typeface="+mn-ea"/>
                          <a:ea typeface="+mn-ea"/>
                        </a:rPr>
                        <a:t>○より手頃な価格の実現と当面の負担軽減</a:t>
                      </a:r>
                      <a:endParaRPr kumimoji="1" lang="en-US" altLang="ja-JP" sz="1400" dirty="0" smtClean="0">
                        <a:latin typeface="+mn-ea"/>
                        <a:ea typeface="+mn-ea"/>
                      </a:endParaRPr>
                    </a:p>
                    <a:p>
                      <a:pPr marL="108000" marR="0" indent="-1080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　 ・コスト低減に資する新技術の開発</a:t>
                      </a:r>
                    </a:p>
                    <a:p>
                      <a:pPr marL="108000" indent="-108000">
                        <a:lnSpc>
                          <a:spcPct val="100000"/>
                        </a:lnSpc>
                      </a:pPr>
                      <a:r>
                        <a:rPr kumimoji="1" lang="ja-JP" altLang="en-US" sz="1400" dirty="0" smtClean="0">
                          <a:latin typeface="+mn-ea"/>
                          <a:ea typeface="+mn-ea"/>
                        </a:rPr>
                        <a:t>○納車期間の短縮</a:t>
                      </a:r>
                    </a:p>
                    <a:p>
                      <a:pPr marL="108000" indent="-108000">
                        <a:lnSpc>
                          <a:spcPct val="100000"/>
                        </a:lnSpc>
                      </a:pPr>
                      <a:r>
                        <a:rPr kumimoji="1" lang="ja-JP" altLang="en-US" sz="1400" dirty="0" smtClean="0">
                          <a:latin typeface="+mn-ea"/>
                          <a:ea typeface="+mn-ea"/>
                        </a:rPr>
                        <a:t>○自家用以外の用途開拓（需要創出）</a:t>
                      </a:r>
                      <a:endParaRPr kumimoji="1" lang="en-US" altLang="ja-JP" sz="1400" dirty="0" smtClean="0">
                        <a:latin typeface="+mn-ea"/>
                        <a:ea typeface="+mn-ea"/>
                      </a:endParaRPr>
                    </a:p>
                    <a:p>
                      <a:pPr marL="108000" indent="-108000">
                        <a:lnSpc>
                          <a:spcPct val="100000"/>
                        </a:lnSpc>
                      </a:pPr>
                      <a:endParaRPr kumimoji="1" lang="ja-JP" altLang="en-US" sz="1400" dirty="0" smtClean="0">
                        <a:latin typeface="+mn-ea"/>
                        <a:ea typeface="+mn-ea"/>
                      </a:endParaRPr>
                    </a:p>
                    <a:p>
                      <a:pPr marL="108000" indent="-108000">
                        <a:lnSpc>
                          <a:spcPct val="100000"/>
                        </a:lnSpc>
                      </a:pPr>
                      <a:r>
                        <a:rPr kumimoji="1" lang="ja-JP" altLang="en-US" sz="1400" dirty="0" smtClean="0">
                          <a:latin typeface="+mn-ea"/>
                          <a:ea typeface="+mn-ea"/>
                        </a:rPr>
                        <a:t>○水素</a:t>
                      </a:r>
                      <a:r>
                        <a:rPr kumimoji="1" lang="en-US" altLang="ja-JP" sz="1400" dirty="0" smtClean="0">
                          <a:latin typeface="+mn-ea"/>
                          <a:ea typeface="+mn-ea"/>
                        </a:rPr>
                        <a:t>ST</a:t>
                      </a:r>
                      <a:r>
                        <a:rPr kumimoji="1" lang="ja-JP" altLang="en-US" sz="1400" dirty="0" smtClean="0">
                          <a:latin typeface="+mn-ea"/>
                          <a:ea typeface="+mn-ea"/>
                        </a:rPr>
                        <a:t>整備目標数の達成に向けた整備促進</a:t>
                      </a:r>
                    </a:p>
                    <a:p>
                      <a:pPr marL="108000" indent="-108000">
                        <a:lnSpc>
                          <a:spcPct val="100000"/>
                        </a:lnSpc>
                      </a:pPr>
                      <a:r>
                        <a:rPr kumimoji="1" lang="ja-JP" altLang="en-US" sz="1400" dirty="0" smtClean="0">
                          <a:latin typeface="+mn-ea"/>
                          <a:ea typeface="+mn-ea"/>
                        </a:rPr>
                        <a:t>　（特に整備予定のないエリア（大和川以南））</a:t>
                      </a:r>
                      <a:endParaRPr kumimoji="1" lang="en-US" altLang="ja-JP" sz="1400" dirty="0" smtClean="0">
                        <a:latin typeface="+mn-ea"/>
                        <a:ea typeface="+mn-ea"/>
                      </a:endParaRPr>
                    </a:p>
                    <a:p>
                      <a:pPr marL="108000" indent="-108000">
                        <a:lnSpc>
                          <a:spcPct val="100000"/>
                        </a:lnSpc>
                      </a:pPr>
                      <a:r>
                        <a:rPr kumimoji="1" lang="ja-JP" altLang="en-US" sz="1400" dirty="0" smtClean="0">
                          <a:latin typeface="+mn-ea"/>
                          <a:ea typeface="+mn-ea"/>
                        </a:rPr>
                        <a:t>○整備状況に応じた整備目標の見直し</a:t>
                      </a:r>
                    </a:p>
                    <a:p>
                      <a:pPr marL="108000" indent="-108000">
                        <a:lnSpc>
                          <a:spcPct val="100000"/>
                        </a:lnSpc>
                      </a:pPr>
                      <a:r>
                        <a:rPr kumimoji="1" lang="ja-JP" altLang="en-US" sz="1400" dirty="0" smtClean="0">
                          <a:latin typeface="+mn-ea"/>
                          <a:ea typeface="+mn-ea"/>
                        </a:rPr>
                        <a:t>○水素</a:t>
                      </a:r>
                      <a:r>
                        <a:rPr kumimoji="1" lang="en-US" altLang="ja-JP" sz="1400" dirty="0" smtClean="0">
                          <a:latin typeface="+mn-ea"/>
                          <a:ea typeface="+mn-ea"/>
                        </a:rPr>
                        <a:t>ST</a:t>
                      </a:r>
                      <a:r>
                        <a:rPr kumimoji="1" lang="ja-JP" altLang="en-US" sz="1400" dirty="0" smtClean="0">
                          <a:latin typeface="+mn-ea"/>
                          <a:ea typeface="+mn-ea"/>
                        </a:rPr>
                        <a:t>の建設コスト・運営リスクの抑制</a:t>
                      </a:r>
                    </a:p>
                    <a:p>
                      <a:pPr marL="263525" indent="-107950">
                        <a:lnSpc>
                          <a:spcPct val="100000"/>
                        </a:lnSpc>
                      </a:pPr>
                      <a:r>
                        <a:rPr kumimoji="1" lang="ja-JP" altLang="en-US" sz="1400" dirty="0" smtClean="0">
                          <a:latin typeface="+mn-ea"/>
                          <a:ea typeface="+mn-ea"/>
                        </a:rPr>
                        <a:t>・材料、構造、手続、運営等に係るコストの低減に資する関係規制の一層の合理化</a:t>
                      </a:r>
                    </a:p>
                    <a:p>
                      <a:pPr marL="263525" indent="-107950">
                        <a:lnSpc>
                          <a:spcPct val="100000"/>
                        </a:lnSpc>
                      </a:pPr>
                      <a:r>
                        <a:rPr kumimoji="1" lang="ja-JP" altLang="en-US" sz="1400" dirty="0" smtClean="0">
                          <a:latin typeface="+mn-ea"/>
                          <a:ea typeface="+mn-ea"/>
                        </a:rPr>
                        <a:t>・コスト低減等に資する新技術の開発</a:t>
                      </a:r>
                    </a:p>
                    <a:p>
                      <a:pPr marL="263525" indent="-107950">
                        <a:lnSpc>
                          <a:spcPct val="100000"/>
                        </a:lnSpc>
                      </a:pPr>
                      <a:r>
                        <a:rPr kumimoji="1" lang="ja-JP" altLang="en-US" sz="1400" dirty="0" smtClean="0">
                          <a:latin typeface="+mn-ea"/>
                          <a:ea typeface="+mn-ea"/>
                        </a:rPr>
                        <a:t>・部材の量産や生産平準化に係る条件整備</a:t>
                      </a:r>
                    </a:p>
                    <a:p>
                      <a:pPr marL="263525" indent="-107950">
                        <a:lnSpc>
                          <a:spcPct val="100000"/>
                        </a:lnSpc>
                      </a:pPr>
                      <a:r>
                        <a:rPr kumimoji="1" lang="ja-JP" altLang="en-US" sz="1400" dirty="0" smtClean="0">
                          <a:latin typeface="+mn-ea"/>
                          <a:ea typeface="+mn-ea"/>
                        </a:rPr>
                        <a:t>・水素製造・運搬原価の抑制（水素</a:t>
                      </a:r>
                      <a:r>
                        <a:rPr kumimoji="1" lang="en-US" altLang="ja-JP" sz="1400" dirty="0" smtClean="0">
                          <a:latin typeface="+mn-ea"/>
                          <a:ea typeface="+mn-ea"/>
                        </a:rPr>
                        <a:t>ST</a:t>
                      </a:r>
                      <a:r>
                        <a:rPr kumimoji="1" lang="ja-JP" altLang="en-US" sz="1400" dirty="0" smtClean="0">
                          <a:latin typeface="+mn-ea"/>
                          <a:ea typeface="+mn-ea"/>
                        </a:rPr>
                        <a:t>の整備・運営経費を除く）</a:t>
                      </a:r>
                    </a:p>
                    <a:p>
                      <a:pPr marL="263525" indent="-107950">
                        <a:lnSpc>
                          <a:spcPct val="100000"/>
                        </a:lnSpc>
                      </a:pPr>
                      <a:r>
                        <a:rPr kumimoji="1" lang="ja-JP" altLang="en-US" sz="1400" dirty="0" smtClean="0">
                          <a:latin typeface="+mn-ea"/>
                          <a:ea typeface="+mn-ea"/>
                        </a:rPr>
                        <a:t>・整備・運営主体の多様化</a:t>
                      </a:r>
                      <a:endParaRPr kumimoji="1" lang="en-US" altLang="ja-JP" sz="1400" dirty="0" smtClean="0">
                        <a:latin typeface="+mn-ea"/>
                        <a:ea typeface="+mn-ea"/>
                      </a:endParaRPr>
                    </a:p>
                    <a:p>
                      <a:pPr marL="108000" indent="-108000">
                        <a:lnSpc>
                          <a:spcPct val="100000"/>
                        </a:lnSpc>
                      </a:pPr>
                      <a:endParaRPr kumimoji="1" lang="en-US" altLang="ja-JP" sz="1400" dirty="0" smtClean="0">
                        <a:latin typeface="+mn-ea"/>
                        <a:ea typeface="+mn-ea"/>
                      </a:endParaRPr>
                    </a:p>
                    <a:p>
                      <a:pPr marL="108000" indent="-108000">
                        <a:lnSpc>
                          <a:spcPct val="100000"/>
                        </a:lnSpc>
                      </a:pPr>
                      <a:r>
                        <a:rPr kumimoji="1" lang="ja-JP" altLang="en-US" sz="1400" dirty="0" smtClean="0">
                          <a:latin typeface="+mn-ea"/>
                          <a:ea typeface="+mn-ea"/>
                        </a:rPr>
                        <a:t>○「水素社会」の意義、水素の特性や安全対策に関する知識の浸透　（社会受容性の向上）</a:t>
                      </a:r>
                    </a:p>
                    <a:p>
                      <a:pPr marL="108000" indent="-108000">
                        <a:lnSpc>
                          <a:spcPct val="100000"/>
                        </a:lnSpc>
                      </a:pPr>
                      <a:r>
                        <a:rPr kumimoji="1" lang="ja-JP" altLang="en-US" sz="1400" dirty="0" smtClean="0">
                          <a:latin typeface="+mn-ea"/>
                          <a:ea typeface="+mn-ea"/>
                        </a:rPr>
                        <a:t>○府内企業による関連産業への新規参入の促進</a:t>
                      </a:r>
                    </a:p>
                  </a:txBody>
                  <a:tcPr marL="91449" marR="91449" marT="45718" marB="45718"/>
                </a:tc>
              </a:tr>
            </a:tbl>
          </a:graphicData>
        </a:graphic>
      </p:graphicFrame>
      <p:sp>
        <p:nvSpPr>
          <p:cNvPr id="6" name="正方形/長方形 5"/>
          <p:cNvSpPr/>
          <p:nvPr/>
        </p:nvSpPr>
        <p:spPr>
          <a:xfrm>
            <a:off x="179388" y="1270000"/>
            <a:ext cx="2952750"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latin typeface="HGP創英角ｺﾞｼｯｸUB" panose="020B0900000000000000" pitchFamily="50" charset="-128"/>
                <a:ea typeface="HGP創英角ｺﾞｼｯｸUB" panose="020B0900000000000000" pitchFamily="50" charset="-128"/>
              </a:rPr>
              <a:t>普及に向けた課題　（再掲）</a:t>
            </a:r>
          </a:p>
        </p:txBody>
      </p:sp>
      <p:sp>
        <p:nvSpPr>
          <p:cNvPr id="7" name="テキスト ボックス 6"/>
          <p:cNvSpPr txBox="1"/>
          <p:nvPr/>
        </p:nvSpPr>
        <p:spPr>
          <a:xfrm>
            <a:off x="395288" y="549275"/>
            <a:ext cx="8353425" cy="584200"/>
          </a:xfrm>
          <a:prstGeom prst="rect">
            <a:avLst/>
          </a:prstGeom>
          <a:noFill/>
          <a:ln w="19050" cmpd="dbl">
            <a:solidFill>
              <a:schemeClr val="accent5">
                <a:lumMod val="75000"/>
              </a:schemeClr>
            </a:solidFill>
            <a:prstDash val="solid"/>
          </a:ln>
        </p:spPr>
        <p:txBody>
          <a:bodyPr>
            <a:spAutoFit/>
          </a:bodyPr>
          <a:lstStyle/>
          <a:p>
            <a:pPr eaLnBrk="1" fontAlgn="auto" hangingPunct="1">
              <a:spcBef>
                <a:spcPts val="0"/>
              </a:spcBef>
              <a:spcAft>
                <a:spcPts val="0"/>
              </a:spcAft>
              <a:defRPr/>
            </a:pPr>
            <a:r>
              <a:rPr lang="ja-JP" altLang="en-US" sz="1600" dirty="0">
                <a:latin typeface="+mn-lt"/>
                <a:ea typeface="+mn-ea"/>
              </a:rPr>
              <a:t>抽出した課題の中から、産学官が連携して取り組むことで効果が期待されるものについて、その解決に向けた取組みの具体化を図る。</a:t>
            </a:r>
          </a:p>
        </p:txBody>
      </p:sp>
      <p:sp>
        <p:nvSpPr>
          <p:cNvPr id="8" name="テキスト ボックス 7"/>
          <p:cNvSpPr txBox="1"/>
          <p:nvPr/>
        </p:nvSpPr>
        <p:spPr>
          <a:xfrm>
            <a:off x="-1588" y="-30163"/>
            <a:ext cx="9145588" cy="498476"/>
          </a:xfrm>
          <a:prstGeom prst="rect">
            <a:avLst/>
          </a:prstGeom>
          <a:solidFill>
            <a:srgbClr val="002060"/>
          </a:solidFill>
          <a:ln>
            <a:noFill/>
          </a:ln>
          <a:effectLst/>
        </p:spPr>
        <p:txBody>
          <a:bodyPr lIns="100751" tIns="63980" rIns="100751" bIns="63980" anchor="ctr">
            <a:spAutoFit/>
          </a:bodyPr>
          <a:lstStyle/>
          <a:p>
            <a:pPr algn="ctr" eaLnBrk="1" fontAlgn="auto" hangingPunct="1">
              <a:spcBef>
                <a:spcPts val="0"/>
              </a:spcBef>
              <a:spcAft>
                <a:spcPts val="0"/>
              </a:spcAft>
              <a:defRPr/>
            </a:pPr>
            <a:r>
              <a:rPr kumimoji="0" lang="ja-JP" altLang="en-US" sz="24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kumimoji="0" lang="ja-JP" altLang="en-US" sz="24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今後の取組みの方向性について</a:t>
            </a:r>
          </a:p>
        </p:txBody>
      </p:sp>
      <p:sp>
        <p:nvSpPr>
          <p:cNvPr id="9" name="タイトル 1"/>
          <p:cNvSpPr txBox="1">
            <a:spLocks/>
          </p:cNvSpPr>
          <p:nvPr/>
        </p:nvSpPr>
        <p:spPr>
          <a:xfrm>
            <a:off x="8421178" y="55560"/>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smtClean="0"/>
              <a:t>８</a:t>
            </a:r>
            <a:endParaRPr lang="ja-JP" altLang="en-US" sz="2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3878</TotalTime>
  <Words>1523</Words>
  <Application>Microsoft Office PowerPoint</Application>
  <PresentationFormat>画面に合わせる (4:3)</PresentationFormat>
  <Paragraphs>303</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ＥＶ及びＦＣＶに関する取組み等について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　陽介</dc:creator>
  <cp:lastModifiedBy>稲山　喜与一</cp:lastModifiedBy>
  <cp:revision>405</cp:revision>
  <cp:lastPrinted>2016-01-19T05:24:42Z</cp:lastPrinted>
  <dcterms:created xsi:type="dcterms:W3CDTF">2015-12-14T04:10:34Z</dcterms:created>
  <dcterms:modified xsi:type="dcterms:W3CDTF">2016-01-28T06:26:00Z</dcterms:modified>
</cp:coreProperties>
</file>