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9" r:id="rId4"/>
    <p:sldId id="258" r:id="rId5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上本 真也" initials="上本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35" autoAdjust="0"/>
    <p:restoredTop sz="94424" autoAdjust="0"/>
  </p:normalViewPr>
  <p:slideViewPr>
    <p:cSldViewPr snapToGrid="0">
      <p:cViewPr>
        <p:scale>
          <a:sx n="81" d="100"/>
          <a:sy n="81" d="100"/>
        </p:scale>
        <p:origin x="-1452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643" y="1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C773E8B3-CED6-426E-86E1-C885A122A9C6}" type="datetimeFigureOut">
              <a:rPr kumimoji="1" lang="ja-JP" altLang="en-US" smtClean="0"/>
              <a:t>2018/9/6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085" y="4777027"/>
            <a:ext cx="5437506" cy="3908187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800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643" y="9428800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5E64585C-1589-4F95-8F45-5965C1CF8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85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4585C-1589-4F95-8F45-5965C1CF889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25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22275" y="4783307"/>
            <a:ext cx="5962650" cy="3913614"/>
          </a:xfrm>
        </p:spPr>
        <p:txBody>
          <a:bodyPr/>
          <a:lstStyle/>
          <a:p>
            <a:r>
              <a:rPr kumimoji="1" lang="ja-JP" altLang="en-US" dirty="0" smtClean="0"/>
              <a:t>・輸送の流れについて説明させていただきます。</a:t>
            </a:r>
            <a:endParaRPr kumimoji="1" lang="en-US" altLang="ja-JP" dirty="0" smtClean="0"/>
          </a:p>
          <a:p>
            <a:r>
              <a:rPr lang="ja-JP" altLang="en-US" dirty="0" smtClean="0"/>
              <a:t>・左図のアクセスの主な流れをご覧ください。</a:t>
            </a:r>
            <a:endParaRPr lang="en-US" altLang="ja-JP" dirty="0" smtClean="0"/>
          </a:p>
          <a:p>
            <a:r>
              <a:rPr kumimoji="1" lang="ja-JP" altLang="en-US" dirty="0" smtClean="0"/>
              <a:t>・万博会場へは、黒色実線の鉄道アクセス、青色実線の駅シャトルバス、青色点線の</a:t>
            </a:r>
            <a:r>
              <a:rPr lang="ja-JP" altLang="en-US" dirty="0"/>
              <a:t>パークアンドライド</a:t>
            </a:r>
            <a:r>
              <a:rPr lang="ja-JP" altLang="ja-JP" dirty="0"/>
              <a:t>バス</a:t>
            </a:r>
            <a:r>
              <a:rPr kumimoji="1" lang="ja-JP" altLang="en-US" dirty="0" smtClean="0"/>
              <a:t>（駐車場シャトルバス）でのアクセスを計画しております。</a:t>
            </a:r>
            <a:endParaRPr kumimoji="1" lang="en-US" altLang="ja-JP" dirty="0" smtClean="0"/>
          </a:p>
          <a:p>
            <a:r>
              <a:rPr lang="ja-JP" altLang="en-US" dirty="0" smtClean="0"/>
              <a:t>・会場へは、基本自家用車の乗り入れをせず、</a:t>
            </a:r>
            <a:r>
              <a:rPr lang="ja-JP" altLang="ja-JP" dirty="0" smtClean="0"/>
              <a:t>高速</a:t>
            </a:r>
            <a:r>
              <a:rPr lang="ja-JP" altLang="ja-JP" dirty="0"/>
              <a:t>道路のランプに近い</a:t>
            </a:r>
            <a:r>
              <a:rPr lang="ja-JP" altLang="en-US" dirty="0"/>
              <a:t>場所等に</a:t>
            </a:r>
            <a:r>
              <a:rPr lang="ja-JP" altLang="ja-JP" dirty="0"/>
              <a:t>会場外駐車場</a:t>
            </a:r>
            <a:r>
              <a:rPr lang="ja-JP" altLang="en-US" dirty="0"/>
              <a:t>を設け、会場外駐車場と</a:t>
            </a:r>
            <a:r>
              <a:rPr lang="ja-JP" altLang="ja-JP" dirty="0"/>
              <a:t>会場</a:t>
            </a:r>
            <a:r>
              <a:rPr lang="ja-JP" altLang="en-US" dirty="0"/>
              <a:t>を結ぶ</a:t>
            </a:r>
            <a:r>
              <a:rPr lang="en-US" altLang="ja-JP" dirty="0"/>
              <a:t>『</a:t>
            </a:r>
            <a:r>
              <a:rPr lang="ja-JP" altLang="en-US" dirty="0"/>
              <a:t>パークアンドライド</a:t>
            </a:r>
            <a:r>
              <a:rPr lang="ja-JP" altLang="ja-JP" dirty="0"/>
              <a:t>バス</a:t>
            </a:r>
            <a:r>
              <a:rPr lang="en-US" altLang="ja-JP" dirty="0" smtClean="0"/>
              <a:t>』</a:t>
            </a:r>
            <a:r>
              <a:rPr lang="ja-JP" altLang="en-US" dirty="0" err="1" smtClean="0"/>
              <a:t>にて</a:t>
            </a:r>
            <a:r>
              <a:rPr lang="ja-JP" altLang="en-US" dirty="0" smtClean="0"/>
              <a:t>乗り入れすることになります。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・つづきまして、右図のフローをご覧ください。</a:t>
            </a:r>
            <a:endParaRPr lang="en-US" altLang="ja-JP" dirty="0" smtClean="0"/>
          </a:p>
          <a:p>
            <a:r>
              <a:rPr lang="ja-JP" altLang="en-US" dirty="0" smtClean="0"/>
              <a:t>・２０２５万博は、２，８２０万人の総来場者を想定しております。</a:t>
            </a:r>
            <a:endParaRPr lang="en-US" altLang="ja-JP" dirty="0" smtClean="0"/>
          </a:p>
          <a:p>
            <a:r>
              <a:rPr lang="ja-JP" altLang="en-US" dirty="0" smtClean="0"/>
              <a:t>・ピーク時の計画日来場者数は、愛知博の実績を参考にして、２８．５万人と算出しております。</a:t>
            </a:r>
            <a:endParaRPr lang="en-US" altLang="ja-JP" dirty="0" smtClean="0"/>
          </a:p>
          <a:p>
            <a:r>
              <a:rPr lang="ja-JP" altLang="en-US" dirty="0" smtClean="0"/>
              <a:t>・これらの来場者を、会場まで円滑に輸送するアクセス手段として、鉄道需要を４０％、駅シャトルバス２０％、自動車類需要４０％を交通需要予測しております。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D1E62-37D8-4634-A3E5-CEE500FEA66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63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87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 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041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 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88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20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81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20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09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99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638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 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008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83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FEA78-C741-455E-845C-4DA87D39621C}" type="datetimeFigureOut">
              <a:rPr kumimoji="1" lang="ja-JP" altLang="en-US" smtClean="0"/>
              <a:pPr/>
              <a:t>2018/9/6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AF8E-371F-4DEF-A54E-85C6F1368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34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4774" y="24657"/>
            <a:ext cx="6067426" cy="399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２０２５日本万国博覧会の誘致について（概要）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03943" y="566992"/>
            <a:ext cx="8845876" cy="20649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テーマ</a:t>
            </a:r>
            <a:r>
              <a:rPr lang="ja-JP" altLang="en-US" sz="1600" dirty="0"/>
              <a:t>　　　　　　</a:t>
            </a:r>
            <a:r>
              <a:rPr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「いのち輝く未来社会のデザイン」</a:t>
            </a:r>
            <a:endParaRPr lang="en-US" altLang="ja-JP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1600" dirty="0"/>
              <a:t>　　　　　　　　　　　</a:t>
            </a:r>
            <a:r>
              <a:rPr lang="ja-JP" altLang="en-US" sz="1600" b="1" dirty="0"/>
              <a:t>（</a:t>
            </a:r>
            <a:r>
              <a:rPr lang="en-US" altLang="ja-JP" sz="1600" b="1" dirty="0"/>
              <a:t>Designing Future Society for Our Lives</a:t>
            </a:r>
            <a:r>
              <a:rPr lang="ja-JP" altLang="en-US" sz="1600" b="1" dirty="0"/>
              <a:t>）</a:t>
            </a:r>
            <a:endParaRPr lang="en-US" altLang="ja-JP" sz="1600" b="1" dirty="0"/>
          </a:p>
          <a:p>
            <a:endParaRPr lang="en-US" altLang="ja-JP" sz="900" b="1" dirty="0"/>
          </a:p>
          <a:p>
            <a:pPr marL="214313" indent="-214313">
              <a:buFont typeface="Wingdings" panose="05000000000000000000" pitchFamily="2" charset="2"/>
              <a:buChar char="Ø"/>
              <a:tabLst>
                <a:tab pos="985838" algn="l"/>
              </a:tabLst>
            </a:pP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サブテーマ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	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・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多様で心身ともに健康な生き方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Aft>
                <a:spcPts val="600"/>
              </a:spcAft>
              <a:tabLst>
                <a:tab pos="985838" algn="l"/>
              </a:tabLst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	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・持続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可能な社会・経済システム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14313" indent="-214313">
              <a:buFont typeface="Wingdings" panose="05000000000000000000" pitchFamily="2" charset="2"/>
              <a:buChar char="Ø"/>
              <a:tabLst>
                <a:tab pos="1166813" algn="l"/>
              </a:tabLst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開催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期間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予定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2025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日～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185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14313" indent="-214313">
              <a:buFont typeface="Wingdings" panose="05000000000000000000" pitchFamily="2" charset="2"/>
              <a:buChar char="Ø"/>
              <a:tabLst>
                <a:tab pos="1166813" algn="l"/>
              </a:tabLst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目標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入場者数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	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：約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2,800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万人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14313" indent="-214313">
              <a:buFont typeface="Wingdings" panose="05000000000000000000" pitchFamily="2" charset="2"/>
              <a:buChar char="Ø"/>
              <a:tabLst>
                <a:tab pos="1166813" algn="l"/>
              </a:tabLst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開催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場所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	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夢洲　（大阪市此花区）　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155ha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を想定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14313" indent="-214313">
              <a:buFont typeface="Wingdings" panose="05000000000000000000" pitchFamily="2" charset="2"/>
              <a:buChar char="Ø"/>
              <a:tabLst>
                <a:tab pos="1166813" algn="l"/>
              </a:tabLst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アクセス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	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地下鉄中央線の延伸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計画、主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要駅からのシャトルバスの運行　等</a:t>
            </a:r>
          </a:p>
        </p:txBody>
      </p:sp>
      <p:sp>
        <p:nvSpPr>
          <p:cNvPr id="17" name="横巻き 16"/>
          <p:cNvSpPr/>
          <p:nvPr/>
        </p:nvSpPr>
        <p:spPr>
          <a:xfrm>
            <a:off x="127789" y="419315"/>
            <a:ext cx="1875280" cy="29530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schemeClr val="tx1"/>
                </a:solidFill>
              </a:rPr>
              <a:t>開催</a:t>
            </a:r>
            <a:r>
              <a:rPr lang="ja-JP" altLang="en-US" sz="1050" dirty="0">
                <a:solidFill>
                  <a:schemeClr val="tx1"/>
                </a:solidFill>
              </a:rPr>
              <a:t>概要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349" y="3839190"/>
            <a:ext cx="1353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latin typeface="+mj-ea"/>
                <a:ea typeface="+mj-ea"/>
              </a:rPr>
              <a:t>【</a:t>
            </a:r>
            <a:r>
              <a:rPr kumimoji="1" lang="ja-JP" altLang="en-US" sz="1050" dirty="0" smtClean="0">
                <a:latin typeface="+mj-ea"/>
                <a:ea typeface="+mj-ea"/>
              </a:rPr>
              <a:t>想定スケジュール</a:t>
            </a:r>
            <a:r>
              <a:rPr kumimoji="1" lang="en-US" altLang="ja-JP" sz="1050" dirty="0" smtClean="0">
                <a:latin typeface="+mj-ea"/>
                <a:ea typeface="+mj-ea"/>
              </a:rPr>
              <a:t>】</a:t>
            </a:r>
            <a:endParaRPr kumimoji="1" lang="ja-JP" altLang="en-US" sz="1050" dirty="0">
              <a:latin typeface="+mj-ea"/>
              <a:ea typeface="+mj-ea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438464"/>
              </p:ext>
            </p:extLst>
          </p:nvPr>
        </p:nvGraphicFramePr>
        <p:xfrm>
          <a:off x="103943" y="4075410"/>
          <a:ext cx="4215611" cy="133618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2156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　　　　　　　　　　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　　　　　　　　　　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　　　　　　　　　･･･　　　　　　　　　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　　</a:t>
                      </a:r>
                      <a:r>
                        <a:rPr kumimoji="1" lang="ja-JP" altLang="en-US" sz="900" dirty="0" smtClean="0"/>
                        <a:t>　　　　　　　</a:t>
                      </a:r>
                      <a:endParaRPr kumimoji="1" lang="ja-JP" alt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758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231441" y="4450129"/>
            <a:ext cx="323165" cy="655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立候補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8826" y="4304904"/>
            <a:ext cx="4483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kumimoji="1"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en-US" altLang="ja-JP" sz="6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38982" y="4450129"/>
            <a:ext cx="323165" cy="7898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ＢＩＥ総会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45669" y="4304904"/>
            <a:ext cx="4483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</a:t>
            </a:r>
            <a:r>
              <a:rPr kumimoji="1"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76367" y="4304904"/>
            <a:ext cx="4483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kumimoji="1"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65956" y="4450129"/>
            <a:ext cx="323165" cy="7898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ＢＩＥ総会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39061" y="4450129"/>
            <a:ext cx="292388" cy="7898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7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誘致提案書策定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03341" y="4304904"/>
            <a:ext cx="4483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kumimoji="1"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63484" y="4304904"/>
            <a:ext cx="4483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1"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57714" y="4450129"/>
            <a:ext cx="323165" cy="7898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ＢＩＥ総会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495099" y="4304904"/>
            <a:ext cx="4483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kumimoji="1"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29292" y="4458187"/>
            <a:ext cx="323165" cy="7898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ＢＩＥ総会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873128" y="4304904"/>
            <a:ext cx="4483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kumimoji="1"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06023" y="4459091"/>
            <a:ext cx="174000" cy="4192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778785" y="4459090"/>
            <a:ext cx="174000" cy="7478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2008663" y="4464566"/>
            <a:ext cx="143354" cy="7047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25693" y="5228027"/>
            <a:ext cx="17100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ＢＩＥ：博覧会国際事務局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979283" y="4479004"/>
            <a:ext cx="166685" cy="690267"/>
          </a:xfrm>
          <a:prstGeom prst="rect">
            <a:avLst/>
          </a:prstGeom>
          <a:noFill/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dist"/>
            <a:r>
              <a:rPr lang="ja-JP" altLang="en-US" sz="8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万博開催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ホームベース 41"/>
          <p:cNvSpPr/>
          <p:nvPr/>
        </p:nvSpPr>
        <p:spPr>
          <a:xfrm>
            <a:off x="2365972" y="4749780"/>
            <a:ext cx="712190" cy="3302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計画策定</a:t>
            </a:r>
            <a:endParaRPr kumimoji="1" lang="ja-JP" altLang="en-US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ホームベース 42"/>
          <p:cNvSpPr/>
          <p:nvPr/>
        </p:nvSpPr>
        <p:spPr>
          <a:xfrm>
            <a:off x="3160030" y="4739689"/>
            <a:ext cx="712190" cy="3302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会場建設</a:t>
            </a:r>
            <a:endParaRPr kumimoji="1" lang="ja-JP" altLang="en-US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角丸四角形吹き出し 43"/>
          <p:cNvSpPr/>
          <p:nvPr/>
        </p:nvSpPr>
        <p:spPr>
          <a:xfrm>
            <a:off x="2325602" y="4368543"/>
            <a:ext cx="1272578" cy="181093"/>
          </a:xfrm>
          <a:prstGeom prst="wedgeRoundRectCallout">
            <a:avLst>
              <a:gd name="adj1" fmla="val -57758"/>
              <a:gd name="adj2" fmla="val 9405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8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開催地決定（</a:t>
            </a:r>
            <a:r>
              <a:rPr kumimoji="1" lang="en-US" altLang="ja-JP" sz="8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kumimoji="1" lang="ja-JP" altLang="en-US" sz="8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kumimoji="1" lang="en-US" altLang="ja-JP" sz="8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23</a:t>
            </a:r>
            <a:r>
              <a:rPr kumimoji="1" lang="ja-JP" altLang="en-US" sz="8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日）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2318" y="2709253"/>
            <a:ext cx="1353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latin typeface="+mj-ea"/>
                <a:ea typeface="+mj-ea"/>
              </a:rPr>
              <a:t>【</a:t>
            </a:r>
            <a:r>
              <a:rPr kumimoji="1" lang="ja-JP" altLang="en-US" sz="1050" dirty="0" smtClean="0">
                <a:latin typeface="+mj-ea"/>
                <a:ea typeface="+mj-ea"/>
              </a:rPr>
              <a:t>経費等</a:t>
            </a:r>
            <a:r>
              <a:rPr kumimoji="1" lang="en-US" altLang="ja-JP" sz="1050" dirty="0" smtClean="0">
                <a:latin typeface="+mj-ea"/>
                <a:ea typeface="+mj-ea"/>
              </a:rPr>
              <a:t>】</a:t>
            </a:r>
            <a:endParaRPr kumimoji="1" lang="ja-JP" altLang="en-US" sz="1050" dirty="0">
              <a:latin typeface="+mj-ea"/>
              <a:ea typeface="+mj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92596" y="2378055"/>
            <a:ext cx="657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夢洲</a:t>
            </a:r>
            <a:endParaRPr kumimoji="1" lang="ja-JP" altLang="en-US" sz="105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42725"/>
              </p:ext>
            </p:extLst>
          </p:nvPr>
        </p:nvGraphicFramePr>
        <p:xfrm>
          <a:off x="108855" y="2976505"/>
          <a:ext cx="420597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26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38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9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0282">
                <a:tc gridSpan="2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282">
                <a:tc>
                  <a:txBody>
                    <a:bodyPr/>
                    <a:lstStyle/>
                    <a:p>
                      <a:endParaRPr kumimoji="1" lang="ja-JP" altLang="en-US" sz="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282">
                <a:tc>
                  <a:txBody>
                    <a:bodyPr/>
                    <a:lstStyle/>
                    <a:p>
                      <a:endParaRPr kumimoji="1" lang="ja-JP" altLang="en-US" sz="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282"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テキスト ボックス 34"/>
          <p:cNvSpPr txBox="1"/>
          <p:nvPr/>
        </p:nvSpPr>
        <p:spPr>
          <a:xfrm>
            <a:off x="671808" y="2977866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 smtClean="0"/>
              <a:t>事業費</a:t>
            </a:r>
            <a:r>
              <a:rPr lang="ja-JP" altLang="en-US" sz="900" dirty="0"/>
              <a:t>（</a:t>
            </a:r>
            <a:r>
              <a:rPr kumimoji="1" lang="ja-JP" altLang="en-US" sz="900" dirty="0" smtClean="0"/>
              <a:t>想定）</a:t>
            </a:r>
            <a:endParaRPr kumimoji="1" lang="ja-JP" altLang="en-US" sz="9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3634" y="3160810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会場</a:t>
            </a:r>
            <a:r>
              <a:rPr kumimoji="1" lang="ja-JP" altLang="en-US" sz="900" dirty="0" smtClean="0"/>
              <a:t>建設費</a:t>
            </a:r>
            <a:endParaRPr kumimoji="1" lang="ja-JP" altLang="en-US" sz="9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03634" y="3348779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運　営　費</a:t>
            </a:r>
            <a:endParaRPr kumimoji="1" lang="ja-JP" altLang="en-US" sz="9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03634" y="3531985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関連事業</a:t>
            </a:r>
            <a:r>
              <a:rPr kumimoji="1" lang="ja-JP" altLang="en-US" sz="900" dirty="0" smtClean="0"/>
              <a:t>費</a:t>
            </a:r>
            <a:endParaRPr kumimoji="1" lang="ja-JP" altLang="en-US" sz="9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024899" y="3160810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約</a:t>
            </a:r>
            <a:r>
              <a:rPr kumimoji="1" lang="en-US" altLang="ja-JP" sz="900" dirty="0" smtClean="0"/>
              <a:t>1,250</a:t>
            </a:r>
            <a:r>
              <a:rPr kumimoji="1" lang="ja-JP" altLang="en-US" sz="900" dirty="0" smtClean="0"/>
              <a:t>億円</a:t>
            </a:r>
            <a:endParaRPr kumimoji="1" lang="ja-JP" altLang="en-US" sz="9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024899" y="3348779"/>
            <a:ext cx="1070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約</a:t>
            </a:r>
            <a:r>
              <a:rPr kumimoji="1" lang="en-US" altLang="ja-JP" sz="900" dirty="0" smtClean="0"/>
              <a:t>820</a:t>
            </a:r>
            <a:r>
              <a:rPr kumimoji="1" lang="ja-JP" altLang="en-US" sz="900" dirty="0" smtClean="0"/>
              <a:t>億円</a:t>
            </a:r>
            <a:endParaRPr kumimoji="1" lang="ja-JP" altLang="en-US" sz="9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024899" y="3527222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/>
              <a:t>約</a:t>
            </a:r>
            <a:r>
              <a:rPr lang="en-US" altLang="ja-JP" sz="900" dirty="0" smtClean="0"/>
              <a:t>730</a:t>
            </a:r>
            <a:r>
              <a:rPr lang="ja-JP" altLang="en-US" sz="900" dirty="0" smtClean="0"/>
              <a:t>億円</a:t>
            </a:r>
            <a:endParaRPr kumimoji="1" lang="ja-JP" altLang="en-US" sz="9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203881" y="3162514"/>
            <a:ext cx="1213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国・自治体・経済界</a:t>
            </a:r>
            <a:endParaRPr kumimoji="1" lang="ja-JP" altLang="en-US" sz="9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203881" y="3350483"/>
            <a:ext cx="1070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入場料収入等</a:t>
            </a:r>
            <a:endParaRPr kumimoji="1" lang="ja-JP" altLang="en-US" sz="900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203881" y="3528926"/>
            <a:ext cx="1213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自治体中心に調整</a:t>
            </a:r>
            <a:endParaRPr kumimoji="1" lang="ja-JP" altLang="en-US" sz="9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339074" y="2978096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 smtClean="0"/>
              <a:t>負担</a:t>
            </a:r>
            <a:endParaRPr kumimoji="1" lang="ja-JP" altLang="en-US" sz="9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422030" y="2980945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 smtClean="0"/>
              <a:t>経済効果</a:t>
            </a:r>
            <a:endParaRPr kumimoji="1" lang="ja-JP" altLang="en-US" sz="9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423350" y="3345720"/>
            <a:ext cx="978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 dirty="0" smtClean="0"/>
              <a:t>約</a:t>
            </a:r>
            <a:r>
              <a:rPr lang="en-US" altLang="ja-JP" sz="900" dirty="0"/>
              <a:t>2.0</a:t>
            </a:r>
            <a:r>
              <a:rPr lang="ja-JP" altLang="en-US" sz="900" dirty="0" smtClean="0"/>
              <a:t>兆円</a:t>
            </a:r>
            <a:endParaRPr kumimoji="1" lang="ja-JP" altLang="en-US" sz="9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93608" y="3700084"/>
            <a:ext cx="4221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>
                <a:latin typeface="+mj-ea"/>
                <a:ea typeface="+mj-ea"/>
              </a:rPr>
              <a:t>出典：ビッド・ドシエ（経済産業省 ）より</a:t>
            </a:r>
            <a:endParaRPr kumimoji="1" lang="ja-JP" altLang="en-US" sz="900" dirty="0">
              <a:latin typeface="+mj-ea"/>
              <a:ea typeface="+mj-ea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4514849" y="2863175"/>
            <a:ext cx="4486275" cy="238344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36000" rtlCol="0" anchor="t"/>
          <a:lstStyle/>
          <a:p>
            <a:pPr>
              <a:spcAft>
                <a:spcPts val="300"/>
              </a:spcAft>
            </a:pPr>
            <a:endParaRPr lang="en-US" altLang="ja-JP" sz="5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Aft>
                <a:spcPts val="400"/>
              </a:spcAft>
            </a:pP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万博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誘致実現に向けて、官民一体となったオールジャパン体制を構築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名　　　称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2025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日本万国博覧会誘致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委員会（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2017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27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日設立）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　　　長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：榊原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経団連</a:t>
            </a:r>
            <a:r>
              <a:rPr lang="ja-JP" altLang="en-US" sz="9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名誉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会長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会長代行：松井知事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、松本関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経連会長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副</a:t>
            </a:r>
            <a:r>
              <a:rPr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7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</a:t>
            </a:r>
            <a:r>
              <a:rPr lang="ja-JP" altLang="en-US" sz="7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長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：吉村市長、井戸広域連合会長、尾崎大商会頭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、黒田同友会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代表幹事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 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 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池田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同代表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幹事、京都商工会議所会頭、神戸商工会議所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会頭など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顧　　　問：経団連会長、日本商工会議所会頭、経済同友会代表幹事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Aft>
                <a:spcPts val="200"/>
              </a:spcAft>
            </a:pP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委　　　員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各企業代表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取締役及び市会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議長、府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議会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議長など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4510158" y="4210058"/>
            <a:ext cx="3478530" cy="1106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endParaRPr lang="en-US" altLang="ja-JP" sz="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誘致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委員会の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会員を募集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誘致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に賛同していただける会員（団体・個人）の募集を行っております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6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6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誘致</a:t>
            </a:r>
            <a:r>
              <a:rPr lang="ja-JP" altLang="en-US" sz="650" dirty="0">
                <a:latin typeface="Meiryo UI" panose="020B0604030504040204" pitchFamily="50" charset="-128"/>
                <a:ea typeface="Meiryo UI" panose="020B0604030504040204" pitchFamily="50" charset="-128"/>
              </a:rPr>
              <a:t>委員会ホームページ会員登録画面より登録をお願いします</a:t>
            </a:r>
            <a:r>
              <a:rPr lang="ja-JP" altLang="en-US" sz="6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65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5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6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</a:t>
            </a:r>
            <a:r>
              <a:rPr lang="en-US" altLang="ja-JP" sz="6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://</a:t>
            </a:r>
            <a:r>
              <a:rPr lang="en-US" altLang="ja-JP" sz="6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www.expo2025-osaka-japan.jp/recruit/</a:t>
            </a:r>
          </a:p>
          <a:p>
            <a:endParaRPr lang="en-US" altLang="ja-JP" sz="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誘致署名</a:t>
            </a:r>
            <a:r>
              <a:rPr lang="en-US" altLang="ja-JP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</a:p>
          <a:p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誘致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に賛同して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いただける方に署名活動を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行っております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650" strike="dblStrike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87" y="3985929"/>
            <a:ext cx="995535" cy="1230757"/>
          </a:xfrm>
          <a:prstGeom prst="rect">
            <a:avLst/>
          </a:prstGeom>
        </p:spPr>
      </p:pic>
      <p:sp>
        <p:nvSpPr>
          <p:cNvPr id="61" name="横巻き 60"/>
          <p:cNvSpPr/>
          <p:nvPr/>
        </p:nvSpPr>
        <p:spPr>
          <a:xfrm>
            <a:off x="4489180" y="2702176"/>
            <a:ext cx="2771552" cy="323389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</a:rPr>
              <a:t>万博誘致委員会と誘致活動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6867141" y="4651230"/>
            <a:ext cx="899854" cy="138499"/>
            <a:chOff x="6827519" y="6246620"/>
            <a:chExt cx="899854" cy="138499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6827519" y="6246620"/>
              <a:ext cx="617049" cy="1384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kumimoji="1" lang="en-US" altLang="ja-JP" sz="900" dirty="0" smtClean="0"/>
                <a:t>EXPO2025</a:t>
              </a:r>
              <a:endParaRPr kumimoji="1" lang="ja-JP" altLang="en-US" sz="900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7444569" y="6246620"/>
              <a:ext cx="282804" cy="1384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ja-JP" altLang="en-US" sz="900" dirty="0"/>
                <a:t>検索</a:t>
              </a:r>
              <a:endParaRPr kumimoji="1" lang="ja-JP" altLang="en-US" sz="900" dirty="0"/>
            </a:p>
          </p:txBody>
        </p:sp>
      </p:grpSp>
      <p:sp>
        <p:nvSpPr>
          <p:cNvPr id="66" name="テキスト ボックス 65"/>
          <p:cNvSpPr txBox="1"/>
          <p:nvPr/>
        </p:nvSpPr>
        <p:spPr>
          <a:xfrm>
            <a:off x="7766995" y="2372017"/>
            <a:ext cx="1581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会場イメージ図（夢洲）</a:t>
            </a:r>
            <a:endParaRPr kumimoji="1" lang="ja-JP" altLang="en-US" sz="8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271601"/>
              </p:ext>
            </p:extLst>
          </p:nvPr>
        </p:nvGraphicFramePr>
        <p:xfrm>
          <a:off x="93609" y="5616305"/>
          <a:ext cx="4649842" cy="1227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45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4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9195">
                <a:tc>
                  <a:txBody>
                    <a:bodyPr/>
                    <a:lstStyle/>
                    <a:p>
                      <a:endParaRPr kumimoji="1" lang="ja-JP" altLang="en-US" sz="90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ロシア</a:t>
                      </a:r>
                      <a:endParaRPr kumimoji="1" lang="ja-JP" altLang="en-US" sz="9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アゼルバイジャン</a:t>
                      </a:r>
                      <a:endParaRPr kumimoji="1" lang="ja-JP" altLang="en-US" sz="900" b="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0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+mj-ea"/>
                          <a:ea typeface="+mj-ea"/>
                        </a:rPr>
                        <a:t>開催場所</a:t>
                      </a:r>
                      <a:endParaRPr kumimoji="1" lang="ja-JP" altLang="en-US" sz="90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エカテリンブルグ</a:t>
                      </a:r>
                      <a:endParaRPr kumimoji="1" lang="ja-JP" altLang="en-US" sz="90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バクー</a:t>
                      </a:r>
                      <a:endParaRPr kumimoji="1" lang="ja-JP" altLang="en-US" sz="90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0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+mj-ea"/>
                          <a:ea typeface="+mj-ea"/>
                        </a:rPr>
                        <a:t>開催期間</a:t>
                      </a:r>
                      <a:endParaRPr kumimoji="1" lang="ja-JP" altLang="en-US" sz="90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5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月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日～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11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月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2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日（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185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日間）</a:t>
                      </a:r>
                      <a:endParaRPr kumimoji="1" lang="ja-JP" altLang="en-US" sz="90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5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月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10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日～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11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月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10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日（</a:t>
                      </a:r>
                      <a:r>
                        <a:rPr kumimoji="1" lang="en-US" altLang="ja-JP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185</a:t>
                      </a:r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日間）</a:t>
                      </a:r>
                      <a:endParaRPr kumimoji="1" lang="ja-JP" altLang="en-US" sz="90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613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latin typeface="+mj-ea"/>
                          <a:ea typeface="+mj-ea"/>
                        </a:rPr>
                        <a:t>テーマ</a:t>
                      </a:r>
                      <a:endParaRPr kumimoji="1" lang="ja-JP" altLang="en-US" sz="90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世界の変革：将来の世代のためのイノベーションとよりよい生活</a:t>
                      </a:r>
                      <a:endParaRPr kumimoji="1" lang="ja-JP" altLang="en-US" sz="90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 smtClean="0">
                          <a:solidFill>
                            <a:sysClr val="windowText" lastClr="000000"/>
                          </a:solidFill>
                          <a:latin typeface="+mj-ea"/>
                          <a:ea typeface="+mj-ea"/>
                        </a:rPr>
                        <a:t>人的資本の発展、よりよい未来の構築</a:t>
                      </a:r>
                      <a:endParaRPr kumimoji="1" lang="ja-JP" altLang="en-US" sz="900" dirty="0">
                        <a:solidFill>
                          <a:sysClr val="windowText" lastClr="000000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1" name="表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45876"/>
              </p:ext>
            </p:extLst>
          </p:nvPr>
        </p:nvGraphicFramePr>
        <p:xfrm>
          <a:off x="4799999" y="5488687"/>
          <a:ext cx="4134283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76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3419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登録博覧会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900" b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国内実績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3831"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>
                          <a:latin typeface="+mj-ea"/>
                          <a:ea typeface="+mj-ea"/>
                        </a:rPr>
                        <a:t>〈</a:t>
                      </a:r>
                      <a:r>
                        <a:rPr kumimoji="1" lang="ja-JP" altLang="en-US" sz="800" b="0" dirty="0" smtClean="0">
                          <a:latin typeface="+mj-ea"/>
                          <a:ea typeface="+mj-ea"/>
                        </a:rPr>
                        <a:t>過去の博覧会</a:t>
                      </a:r>
                      <a:r>
                        <a:rPr kumimoji="1" lang="en-US" altLang="ja-JP" sz="800" b="0" dirty="0" smtClean="0">
                          <a:latin typeface="+mj-ea"/>
                          <a:ea typeface="+mj-ea"/>
                        </a:rPr>
                        <a:t>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日本万国博覧会（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1970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大阪府）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3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　　上海万博（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2010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中国）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沖縄国際海洋博覧会（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1975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沖縄県）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3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　　ミラノ万博（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2015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イタリア）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国際科学技術博覧会（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1985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茨城県）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3419">
                <a:tc>
                  <a:txBody>
                    <a:bodyPr/>
                    <a:lstStyle/>
                    <a:p>
                      <a:r>
                        <a:rPr kumimoji="1" lang="en-US" altLang="ja-JP" sz="800" b="0" dirty="0" smtClean="0">
                          <a:latin typeface="+mj-ea"/>
                          <a:ea typeface="+mj-ea"/>
                        </a:rPr>
                        <a:t>〈</a:t>
                      </a:r>
                      <a:r>
                        <a:rPr kumimoji="1" lang="ja-JP" altLang="en-US" sz="800" b="0" dirty="0" smtClean="0">
                          <a:latin typeface="+mj-ea"/>
                          <a:ea typeface="+mj-ea"/>
                        </a:rPr>
                        <a:t>開催予定</a:t>
                      </a:r>
                      <a:r>
                        <a:rPr kumimoji="1" lang="en-US" altLang="ja-JP" sz="800" b="0" dirty="0" smtClean="0">
                          <a:latin typeface="+mj-ea"/>
                          <a:ea typeface="+mj-ea"/>
                        </a:rPr>
                        <a:t>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国際花と緑の博覧会（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1990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大阪府）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3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　　ドバイ万博（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2020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アラブ首長国連邦）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2005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年日本国際博覧会（</a:t>
                      </a:r>
                      <a:r>
                        <a:rPr lang="en-US" altLang="ja-JP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2005</a:t>
                      </a:r>
                      <a:r>
                        <a:rPr lang="ja-JP" altLang="en-US" sz="800" b="0" dirty="0" smtClean="0">
                          <a:latin typeface="+mj-ea"/>
                          <a:ea typeface="+mj-ea"/>
                          <a:cs typeface="Meiryo UI" panose="020B0604030504040204" pitchFamily="50" charset="-128"/>
                        </a:rPr>
                        <a:t>年 愛知県）</a:t>
                      </a:r>
                      <a:endParaRPr kumimoji="1" lang="ja-JP" altLang="en-US" sz="800" b="0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2" name="テキスト ボックス 71"/>
          <p:cNvSpPr txBox="1"/>
          <p:nvPr/>
        </p:nvSpPr>
        <p:spPr>
          <a:xfrm>
            <a:off x="4761564" y="5254208"/>
            <a:ext cx="1353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latin typeface="+mj-ea"/>
                <a:ea typeface="+mj-ea"/>
              </a:rPr>
              <a:t>【</a:t>
            </a:r>
            <a:r>
              <a:rPr lang="ja-JP" altLang="en-US" sz="1050" dirty="0">
                <a:latin typeface="+mj-ea"/>
                <a:ea typeface="+mj-ea"/>
              </a:rPr>
              <a:t>博覧会</a:t>
            </a:r>
            <a:r>
              <a:rPr lang="ja-JP" altLang="en-US" sz="1050" dirty="0" smtClean="0">
                <a:latin typeface="+mj-ea"/>
                <a:ea typeface="+mj-ea"/>
              </a:rPr>
              <a:t>の実績</a:t>
            </a:r>
            <a:r>
              <a:rPr kumimoji="1" lang="ja-JP" altLang="en-US" sz="1050" dirty="0" smtClean="0">
                <a:latin typeface="+mj-ea"/>
                <a:ea typeface="+mj-ea"/>
              </a:rPr>
              <a:t>等</a:t>
            </a:r>
            <a:r>
              <a:rPr kumimoji="1" lang="en-US" altLang="ja-JP" sz="1050" dirty="0" smtClean="0">
                <a:latin typeface="+mj-ea"/>
                <a:ea typeface="+mj-ea"/>
              </a:rPr>
              <a:t>】</a:t>
            </a:r>
            <a:endParaRPr kumimoji="1" lang="ja-JP" altLang="en-US" sz="1050" dirty="0">
              <a:latin typeface="+mj-ea"/>
              <a:ea typeface="+mj-ea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6316" y="5396898"/>
            <a:ext cx="2101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latin typeface="+mj-ea"/>
                <a:ea typeface="+mj-ea"/>
              </a:rPr>
              <a:t>【</a:t>
            </a:r>
            <a:r>
              <a:rPr lang="ja-JP" altLang="en-US" sz="1050" dirty="0" smtClean="0">
                <a:latin typeface="+mj-ea"/>
                <a:ea typeface="+mj-ea"/>
              </a:rPr>
              <a:t>日本</a:t>
            </a:r>
            <a:r>
              <a:rPr lang="ja-JP" altLang="en-US" sz="1050" dirty="0">
                <a:latin typeface="+mj-ea"/>
                <a:ea typeface="+mj-ea"/>
              </a:rPr>
              <a:t>以外</a:t>
            </a:r>
            <a:r>
              <a:rPr lang="ja-JP" altLang="en-US" sz="1050" dirty="0" smtClean="0">
                <a:latin typeface="+mj-ea"/>
                <a:ea typeface="+mj-ea"/>
              </a:rPr>
              <a:t>の立候補国の概要</a:t>
            </a:r>
            <a:r>
              <a:rPr kumimoji="1" lang="en-US" altLang="ja-JP" sz="1050" dirty="0" smtClean="0">
                <a:latin typeface="+mj-ea"/>
                <a:ea typeface="+mj-ea"/>
              </a:rPr>
              <a:t>】</a:t>
            </a:r>
            <a:endParaRPr kumimoji="1" lang="ja-JP" altLang="en-US" sz="1050" dirty="0">
              <a:latin typeface="+mj-ea"/>
              <a:ea typeface="+mj-ea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252145" y="4450129"/>
            <a:ext cx="292388" cy="85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7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ＢＩＥ調査団来日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1313324" y="4464101"/>
            <a:ext cx="146154" cy="78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43" y="868831"/>
            <a:ext cx="3153976" cy="1640909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119279" y="753708"/>
            <a:ext cx="1583778" cy="1117838"/>
            <a:chOff x="5226252" y="627967"/>
            <a:chExt cx="1583778" cy="1117838"/>
          </a:xfrm>
        </p:grpSpPr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252" y="627967"/>
              <a:ext cx="1113217" cy="111783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70" name="テキスト ボックス 69"/>
            <p:cNvSpPr txBox="1"/>
            <p:nvPr/>
          </p:nvSpPr>
          <p:spPr>
            <a:xfrm>
              <a:off x="5595863" y="1076813"/>
              <a:ext cx="488834" cy="25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b="1" dirty="0" smtClean="0">
                  <a:solidFill>
                    <a:srgbClr val="FF0000"/>
                  </a:solidFill>
                </a:rPr>
                <a:t>◎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4" name="アーチ 4"/>
            <p:cNvSpPr/>
            <p:nvPr/>
          </p:nvSpPr>
          <p:spPr>
            <a:xfrm rot="1010723">
              <a:off x="5820081" y="812020"/>
              <a:ext cx="971671" cy="495166"/>
            </a:xfrm>
            <a:custGeom>
              <a:avLst/>
              <a:gdLst>
                <a:gd name="connsiteX0" fmla="*/ 0 w 1230670"/>
                <a:gd name="connsiteY0" fmla="*/ 559360 h 1118720"/>
                <a:gd name="connsiteX1" fmla="*/ 615335 w 1230670"/>
                <a:gd name="connsiteY1" fmla="*/ 0 h 1118720"/>
                <a:gd name="connsiteX2" fmla="*/ 1230670 w 1230670"/>
                <a:gd name="connsiteY2" fmla="*/ 559360 h 1118720"/>
                <a:gd name="connsiteX3" fmla="*/ 950990 w 1230670"/>
                <a:gd name="connsiteY3" fmla="*/ 559360 h 1118720"/>
                <a:gd name="connsiteX4" fmla="*/ 615335 w 1230670"/>
                <a:gd name="connsiteY4" fmla="*/ 279680 h 1118720"/>
                <a:gd name="connsiteX5" fmla="*/ 279680 w 1230670"/>
                <a:gd name="connsiteY5" fmla="*/ 559360 h 1118720"/>
                <a:gd name="connsiteX6" fmla="*/ 0 w 1230670"/>
                <a:gd name="connsiteY6" fmla="*/ 559360 h 1118720"/>
                <a:gd name="connsiteX0" fmla="*/ 0 w 1230670"/>
                <a:gd name="connsiteY0" fmla="*/ 559360 h 580062"/>
                <a:gd name="connsiteX1" fmla="*/ 615335 w 1230670"/>
                <a:gd name="connsiteY1" fmla="*/ 0 h 580062"/>
                <a:gd name="connsiteX2" fmla="*/ 1230670 w 1230670"/>
                <a:gd name="connsiteY2" fmla="*/ 559360 h 580062"/>
                <a:gd name="connsiteX3" fmla="*/ 950990 w 1230670"/>
                <a:gd name="connsiteY3" fmla="*/ 559360 h 580062"/>
                <a:gd name="connsiteX4" fmla="*/ 615335 w 1230670"/>
                <a:gd name="connsiteY4" fmla="*/ 279680 h 580062"/>
                <a:gd name="connsiteX5" fmla="*/ 137035 w 1230670"/>
                <a:gd name="connsiteY5" fmla="*/ 580062 h 580062"/>
                <a:gd name="connsiteX6" fmla="*/ 0 w 1230670"/>
                <a:gd name="connsiteY6" fmla="*/ 559360 h 580062"/>
                <a:gd name="connsiteX0" fmla="*/ 0 w 1230670"/>
                <a:gd name="connsiteY0" fmla="*/ 559360 h 581721"/>
                <a:gd name="connsiteX1" fmla="*/ 615335 w 1230670"/>
                <a:gd name="connsiteY1" fmla="*/ 0 h 581721"/>
                <a:gd name="connsiteX2" fmla="*/ 1230670 w 1230670"/>
                <a:gd name="connsiteY2" fmla="*/ 559360 h 581721"/>
                <a:gd name="connsiteX3" fmla="*/ 950990 w 1230670"/>
                <a:gd name="connsiteY3" fmla="*/ 559360 h 581721"/>
                <a:gd name="connsiteX4" fmla="*/ 615335 w 1230670"/>
                <a:gd name="connsiteY4" fmla="*/ 279680 h 581721"/>
                <a:gd name="connsiteX5" fmla="*/ 84698 w 1230670"/>
                <a:gd name="connsiteY5" fmla="*/ 581721 h 581721"/>
                <a:gd name="connsiteX6" fmla="*/ 0 w 1230670"/>
                <a:gd name="connsiteY6" fmla="*/ 559360 h 581721"/>
                <a:gd name="connsiteX0" fmla="*/ 0 w 1230670"/>
                <a:gd name="connsiteY0" fmla="*/ 559360 h 581721"/>
                <a:gd name="connsiteX1" fmla="*/ 615335 w 1230670"/>
                <a:gd name="connsiteY1" fmla="*/ 0 h 581721"/>
                <a:gd name="connsiteX2" fmla="*/ 1230670 w 1230670"/>
                <a:gd name="connsiteY2" fmla="*/ 559360 h 581721"/>
                <a:gd name="connsiteX3" fmla="*/ 950990 w 1230670"/>
                <a:gd name="connsiteY3" fmla="*/ 559360 h 581721"/>
                <a:gd name="connsiteX4" fmla="*/ 610281 w 1230670"/>
                <a:gd name="connsiteY4" fmla="*/ 168897 h 581721"/>
                <a:gd name="connsiteX5" fmla="*/ 84698 w 1230670"/>
                <a:gd name="connsiteY5" fmla="*/ 581721 h 581721"/>
                <a:gd name="connsiteX6" fmla="*/ 0 w 1230670"/>
                <a:gd name="connsiteY6" fmla="*/ 559360 h 581721"/>
                <a:gd name="connsiteX0" fmla="*/ 0 w 1230670"/>
                <a:gd name="connsiteY0" fmla="*/ 556721 h 579082"/>
                <a:gd name="connsiteX1" fmla="*/ 629287 w 1230670"/>
                <a:gd name="connsiteY1" fmla="*/ 0 h 579082"/>
                <a:gd name="connsiteX2" fmla="*/ 1230670 w 1230670"/>
                <a:gd name="connsiteY2" fmla="*/ 556721 h 579082"/>
                <a:gd name="connsiteX3" fmla="*/ 950990 w 1230670"/>
                <a:gd name="connsiteY3" fmla="*/ 556721 h 579082"/>
                <a:gd name="connsiteX4" fmla="*/ 610281 w 1230670"/>
                <a:gd name="connsiteY4" fmla="*/ 166258 h 579082"/>
                <a:gd name="connsiteX5" fmla="*/ 84698 w 1230670"/>
                <a:gd name="connsiteY5" fmla="*/ 579082 h 579082"/>
                <a:gd name="connsiteX6" fmla="*/ 0 w 1230670"/>
                <a:gd name="connsiteY6" fmla="*/ 556721 h 579082"/>
                <a:gd name="connsiteX0" fmla="*/ 0 w 1230670"/>
                <a:gd name="connsiteY0" fmla="*/ 556721 h 579082"/>
                <a:gd name="connsiteX1" fmla="*/ 629287 w 1230670"/>
                <a:gd name="connsiteY1" fmla="*/ 0 h 579082"/>
                <a:gd name="connsiteX2" fmla="*/ 1230670 w 1230670"/>
                <a:gd name="connsiteY2" fmla="*/ 556721 h 579082"/>
                <a:gd name="connsiteX3" fmla="*/ 950990 w 1230670"/>
                <a:gd name="connsiteY3" fmla="*/ 556721 h 579082"/>
                <a:gd name="connsiteX4" fmla="*/ 649571 w 1230670"/>
                <a:gd name="connsiteY4" fmla="*/ 141898 h 579082"/>
                <a:gd name="connsiteX5" fmla="*/ 84698 w 1230670"/>
                <a:gd name="connsiteY5" fmla="*/ 579082 h 579082"/>
                <a:gd name="connsiteX6" fmla="*/ 0 w 1230670"/>
                <a:gd name="connsiteY6" fmla="*/ 556721 h 579082"/>
                <a:gd name="connsiteX0" fmla="*/ 0 w 1230670"/>
                <a:gd name="connsiteY0" fmla="*/ 556721 h 579082"/>
                <a:gd name="connsiteX1" fmla="*/ 629287 w 1230670"/>
                <a:gd name="connsiteY1" fmla="*/ 0 h 579082"/>
                <a:gd name="connsiteX2" fmla="*/ 1230670 w 1230670"/>
                <a:gd name="connsiteY2" fmla="*/ 556721 h 579082"/>
                <a:gd name="connsiteX3" fmla="*/ 950990 w 1230670"/>
                <a:gd name="connsiteY3" fmla="*/ 556721 h 579082"/>
                <a:gd name="connsiteX4" fmla="*/ 432660 w 1230670"/>
                <a:gd name="connsiteY4" fmla="*/ 200841 h 579082"/>
                <a:gd name="connsiteX5" fmla="*/ 84698 w 1230670"/>
                <a:gd name="connsiteY5" fmla="*/ 579082 h 579082"/>
                <a:gd name="connsiteX6" fmla="*/ 0 w 1230670"/>
                <a:gd name="connsiteY6" fmla="*/ 556721 h 579082"/>
                <a:gd name="connsiteX0" fmla="*/ 0 w 1230670"/>
                <a:gd name="connsiteY0" fmla="*/ 556721 h 579082"/>
                <a:gd name="connsiteX1" fmla="*/ 629287 w 1230670"/>
                <a:gd name="connsiteY1" fmla="*/ 0 h 579082"/>
                <a:gd name="connsiteX2" fmla="*/ 1230670 w 1230670"/>
                <a:gd name="connsiteY2" fmla="*/ 556721 h 579082"/>
                <a:gd name="connsiteX3" fmla="*/ 950990 w 1230670"/>
                <a:gd name="connsiteY3" fmla="*/ 556721 h 579082"/>
                <a:gd name="connsiteX4" fmla="*/ 463386 w 1230670"/>
                <a:gd name="connsiteY4" fmla="*/ 164835 h 579082"/>
                <a:gd name="connsiteX5" fmla="*/ 84698 w 1230670"/>
                <a:gd name="connsiteY5" fmla="*/ 579082 h 579082"/>
                <a:gd name="connsiteX6" fmla="*/ 0 w 1230670"/>
                <a:gd name="connsiteY6" fmla="*/ 556721 h 579082"/>
                <a:gd name="connsiteX0" fmla="*/ 0 w 1230670"/>
                <a:gd name="connsiteY0" fmla="*/ 556721 h 576115"/>
                <a:gd name="connsiteX1" fmla="*/ 629287 w 1230670"/>
                <a:gd name="connsiteY1" fmla="*/ 0 h 576115"/>
                <a:gd name="connsiteX2" fmla="*/ 1230670 w 1230670"/>
                <a:gd name="connsiteY2" fmla="*/ 556721 h 576115"/>
                <a:gd name="connsiteX3" fmla="*/ 950990 w 1230670"/>
                <a:gd name="connsiteY3" fmla="*/ 556721 h 576115"/>
                <a:gd name="connsiteX4" fmla="*/ 463386 w 1230670"/>
                <a:gd name="connsiteY4" fmla="*/ 164835 h 576115"/>
                <a:gd name="connsiteX5" fmla="*/ 51915 w 1230670"/>
                <a:gd name="connsiteY5" fmla="*/ 576115 h 576115"/>
                <a:gd name="connsiteX6" fmla="*/ 0 w 1230670"/>
                <a:gd name="connsiteY6" fmla="*/ 556721 h 576115"/>
                <a:gd name="connsiteX0" fmla="*/ 0 w 1230670"/>
                <a:gd name="connsiteY0" fmla="*/ 556721 h 576115"/>
                <a:gd name="connsiteX1" fmla="*/ 629287 w 1230670"/>
                <a:gd name="connsiteY1" fmla="*/ 0 h 576115"/>
                <a:gd name="connsiteX2" fmla="*/ 1230670 w 1230670"/>
                <a:gd name="connsiteY2" fmla="*/ 556721 h 576115"/>
                <a:gd name="connsiteX3" fmla="*/ 950990 w 1230670"/>
                <a:gd name="connsiteY3" fmla="*/ 556721 h 576115"/>
                <a:gd name="connsiteX4" fmla="*/ 550672 w 1230670"/>
                <a:gd name="connsiteY4" fmla="*/ 146378 h 576115"/>
                <a:gd name="connsiteX5" fmla="*/ 51915 w 1230670"/>
                <a:gd name="connsiteY5" fmla="*/ 576115 h 576115"/>
                <a:gd name="connsiteX6" fmla="*/ 0 w 1230670"/>
                <a:gd name="connsiteY6" fmla="*/ 556721 h 576115"/>
                <a:gd name="connsiteX0" fmla="*/ 0 w 1230670"/>
                <a:gd name="connsiteY0" fmla="*/ 556721 h 576115"/>
                <a:gd name="connsiteX1" fmla="*/ 629287 w 1230670"/>
                <a:gd name="connsiteY1" fmla="*/ 0 h 576115"/>
                <a:gd name="connsiteX2" fmla="*/ 1230670 w 1230670"/>
                <a:gd name="connsiteY2" fmla="*/ 556721 h 576115"/>
                <a:gd name="connsiteX3" fmla="*/ 1003342 w 1230670"/>
                <a:gd name="connsiteY3" fmla="*/ 557978 h 576115"/>
                <a:gd name="connsiteX4" fmla="*/ 550672 w 1230670"/>
                <a:gd name="connsiteY4" fmla="*/ 146378 h 576115"/>
                <a:gd name="connsiteX5" fmla="*/ 51915 w 1230670"/>
                <a:gd name="connsiteY5" fmla="*/ 576115 h 576115"/>
                <a:gd name="connsiteX6" fmla="*/ 0 w 1230670"/>
                <a:gd name="connsiteY6" fmla="*/ 556721 h 576115"/>
                <a:gd name="connsiteX0" fmla="*/ 0 w 1230670"/>
                <a:gd name="connsiteY0" fmla="*/ 556721 h 576115"/>
                <a:gd name="connsiteX1" fmla="*/ 629287 w 1230670"/>
                <a:gd name="connsiteY1" fmla="*/ 0 h 576115"/>
                <a:gd name="connsiteX2" fmla="*/ 1230670 w 1230670"/>
                <a:gd name="connsiteY2" fmla="*/ 556721 h 576115"/>
                <a:gd name="connsiteX3" fmla="*/ 1003342 w 1230670"/>
                <a:gd name="connsiteY3" fmla="*/ 557978 h 576115"/>
                <a:gd name="connsiteX4" fmla="*/ 611695 w 1230670"/>
                <a:gd name="connsiteY4" fmla="*/ 158923 h 576115"/>
                <a:gd name="connsiteX5" fmla="*/ 51915 w 1230670"/>
                <a:gd name="connsiteY5" fmla="*/ 576115 h 576115"/>
                <a:gd name="connsiteX6" fmla="*/ 0 w 1230670"/>
                <a:gd name="connsiteY6" fmla="*/ 556721 h 576115"/>
                <a:gd name="connsiteX0" fmla="*/ 0 w 1230670"/>
                <a:gd name="connsiteY0" fmla="*/ 558412 h 577806"/>
                <a:gd name="connsiteX1" fmla="*/ 751025 w 1230670"/>
                <a:gd name="connsiteY1" fmla="*/ 0 h 577806"/>
                <a:gd name="connsiteX2" fmla="*/ 1230670 w 1230670"/>
                <a:gd name="connsiteY2" fmla="*/ 558412 h 577806"/>
                <a:gd name="connsiteX3" fmla="*/ 1003342 w 1230670"/>
                <a:gd name="connsiteY3" fmla="*/ 559669 h 577806"/>
                <a:gd name="connsiteX4" fmla="*/ 611695 w 1230670"/>
                <a:gd name="connsiteY4" fmla="*/ 160614 h 577806"/>
                <a:gd name="connsiteX5" fmla="*/ 51915 w 1230670"/>
                <a:gd name="connsiteY5" fmla="*/ 577806 h 577806"/>
                <a:gd name="connsiteX6" fmla="*/ 0 w 1230670"/>
                <a:gd name="connsiteY6" fmla="*/ 558412 h 577806"/>
                <a:gd name="connsiteX0" fmla="*/ 0 w 1230670"/>
                <a:gd name="connsiteY0" fmla="*/ 558412 h 577806"/>
                <a:gd name="connsiteX1" fmla="*/ 751025 w 1230670"/>
                <a:gd name="connsiteY1" fmla="*/ 0 h 577806"/>
                <a:gd name="connsiteX2" fmla="*/ 1230670 w 1230670"/>
                <a:gd name="connsiteY2" fmla="*/ 558412 h 577806"/>
                <a:gd name="connsiteX3" fmla="*/ 1003342 w 1230670"/>
                <a:gd name="connsiteY3" fmla="*/ 559669 h 577806"/>
                <a:gd name="connsiteX4" fmla="*/ 653115 w 1230670"/>
                <a:gd name="connsiteY4" fmla="*/ 162717 h 577806"/>
                <a:gd name="connsiteX5" fmla="*/ 51915 w 1230670"/>
                <a:gd name="connsiteY5" fmla="*/ 577806 h 577806"/>
                <a:gd name="connsiteX6" fmla="*/ 0 w 1230670"/>
                <a:gd name="connsiteY6" fmla="*/ 558412 h 577806"/>
                <a:gd name="connsiteX0" fmla="*/ 0 w 1230670"/>
                <a:gd name="connsiteY0" fmla="*/ 526147 h 545541"/>
                <a:gd name="connsiteX1" fmla="*/ 549277 w 1230670"/>
                <a:gd name="connsiteY1" fmla="*/ 0 h 545541"/>
                <a:gd name="connsiteX2" fmla="*/ 1230670 w 1230670"/>
                <a:gd name="connsiteY2" fmla="*/ 526147 h 545541"/>
                <a:gd name="connsiteX3" fmla="*/ 1003342 w 1230670"/>
                <a:gd name="connsiteY3" fmla="*/ 527404 h 545541"/>
                <a:gd name="connsiteX4" fmla="*/ 653115 w 1230670"/>
                <a:gd name="connsiteY4" fmla="*/ 130452 h 545541"/>
                <a:gd name="connsiteX5" fmla="*/ 51915 w 1230670"/>
                <a:gd name="connsiteY5" fmla="*/ 545541 h 545541"/>
                <a:gd name="connsiteX6" fmla="*/ 0 w 1230670"/>
                <a:gd name="connsiteY6" fmla="*/ 526147 h 545541"/>
                <a:gd name="connsiteX0" fmla="*/ 0 w 1230670"/>
                <a:gd name="connsiteY0" fmla="*/ 531294 h 550688"/>
                <a:gd name="connsiteX1" fmla="*/ 726984 w 1230670"/>
                <a:gd name="connsiteY1" fmla="*/ 0 h 550688"/>
                <a:gd name="connsiteX2" fmla="*/ 1230670 w 1230670"/>
                <a:gd name="connsiteY2" fmla="*/ 531294 h 550688"/>
                <a:gd name="connsiteX3" fmla="*/ 1003342 w 1230670"/>
                <a:gd name="connsiteY3" fmla="*/ 532551 h 550688"/>
                <a:gd name="connsiteX4" fmla="*/ 653115 w 1230670"/>
                <a:gd name="connsiteY4" fmla="*/ 135599 h 550688"/>
                <a:gd name="connsiteX5" fmla="*/ 51915 w 1230670"/>
                <a:gd name="connsiteY5" fmla="*/ 550688 h 550688"/>
                <a:gd name="connsiteX6" fmla="*/ 0 w 1230670"/>
                <a:gd name="connsiteY6" fmla="*/ 531294 h 550688"/>
                <a:gd name="connsiteX0" fmla="*/ 0 w 1230670"/>
                <a:gd name="connsiteY0" fmla="*/ 571293 h 590687"/>
                <a:gd name="connsiteX1" fmla="*/ 714349 w 1230670"/>
                <a:gd name="connsiteY1" fmla="*/ 0 h 590687"/>
                <a:gd name="connsiteX2" fmla="*/ 1230670 w 1230670"/>
                <a:gd name="connsiteY2" fmla="*/ 571293 h 590687"/>
                <a:gd name="connsiteX3" fmla="*/ 1003342 w 1230670"/>
                <a:gd name="connsiteY3" fmla="*/ 572550 h 590687"/>
                <a:gd name="connsiteX4" fmla="*/ 653115 w 1230670"/>
                <a:gd name="connsiteY4" fmla="*/ 175598 h 590687"/>
                <a:gd name="connsiteX5" fmla="*/ 51915 w 1230670"/>
                <a:gd name="connsiteY5" fmla="*/ 590687 h 590687"/>
                <a:gd name="connsiteX6" fmla="*/ 0 w 1230670"/>
                <a:gd name="connsiteY6" fmla="*/ 571293 h 590687"/>
                <a:gd name="connsiteX0" fmla="*/ 0 w 1267774"/>
                <a:gd name="connsiteY0" fmla="*/ 571541 h 590935"/>
                <a:gd name="connsiteX1" fmla="*/ 714349 w 1267774"/>
                <a:gd name="connsiteY1" fmla="*/ 248 h 590935"/>
                <a:gd name="connsiteX2" fmla="*/ 1267774 w 1267774"/>
                <a:gd name="connsiteY2" fmla="*/ 519487 h 590935"/>
                <a:gd name="connsiteX3" fmla="*/ 1003342 w 1267774"/>
                <a:gd name="connsiteY3" fmla="*/ 572798 h 590935"/>
                <a:gd name="connsiteX4" fmla="*/ 653115 w 1267774"/>
                <a:gd name="connsiteY4" fmla="*/ 175846 h 590935"/>
                <a:gd name="connsiteX5" fmla="*/ 51915 w 1267774"/>
                <a:gd name="connsiteY5" fmla="*/ 590935 h 590935"/>
                <a:gd name="connsiteX6" fmla="*/ 0 w 1267774"/>
                <a:gd name="connsiteY6" fmla="*/ 571541 h 590935"/>
                <a:gd name="connsiteX0" fmla="*/ 0 w 1267774"/>
                <a:gd name="connsiteY0" fmla="*/ 571541 h 724216"/>
                <a:gd name="connsiteX1" fmla="*/ 714349 w 1267774"/>
                <a:gd name="connsiteY1" fmla="*/ 248 h 724216"/>
                <a:gd name="connsiteX2" fmla="*/ 1267774 w 1267774"/>
                <a:gd name="connsiteY2" fmla="*/ 519487 h 724216"/>
                <a:gd name="connsiteX3" fmla="*/ 1095851 w 1267774"/>
                <a:gd name="connsiteY3" fmla="*/ 724216 h 724216"/>
                <a:gd name="connsiteX4" fmla="*/ 653115 w 1267774"/>
                <a:gd name="connsiteY4" fmla="*/ 175846 h 724216"/>
                <a:gd name="connsiteX5" fmla="*/ 51915 w 1267774"/>
                <a:gd name="connsiteY5" fmla="*/ 590935 h 724216"/>
                <a:gd name="connsiteX6" fmla="*/ 0 w 1267774"/>
                <a:gd name="connsiteY6" fmla="*/ 571541 h 724216"/>
                <a:gd name="connsiteX0" fmla="*/ 0 w 1267774"/>
                <a:gd name="connsiteY0" fmla="*/ 578627 h 731302"/>
                <a:gd name="connsiteX1" fmla="*/ 634216 w 1267774"/>
                <a:gd name="connsiteY1" fmla="*/ 241 h 731302"/>
                <a:gd name="connsiteX2" fmla="*/ 1267774 w 1267774"/>
                <a:gd name="connsiteY2" fmla="*/ 526573 h 731302"/>
                <a:gd name="connsiteX3" fmla="*/ 1095851 w 1267774"/>
                <a:gd name="connsiteY3" fmla="*/ 731302 h 731302"/>
                <a:gd name="connsiteX4" fmla="*/ 653115 w 1267774"/>
                <a:gd name="connsiteY4" fmla="*/ 182932 h 731302"/>
                <a:gd name="connsiteX5" fmla="*/ 51915 w 1267774"/>
                <a:gd name="connsiteY5" fmla="*/ 598021 h 731302"/>
                <a:gd name="connsiteX6" fmla="*/ 0 w 1267774"/>
                <a:gd name="connsiteY6" fmla="*/ 578627 h 731302"/>
                <a:gd name="connsiteX0" fmla="*/ 0 w 1267774"/>
                <a:gd name="connsiteY0" fmla="*/ 578627 h 731302"/>
                <a:gd name="connsiteX1" fmla="*/ 634216 w 1267774"/>
                <a:gd name="connsiteY1" fmla="*/ 241 h 731302"/>
                <a:gd name="connsiteX2" fmla="*/ 1267774 w 1267774"/>
                <a:gd name="connsiteY2" fmla="*/ 526573 h 731302"/>
                <a:gd name="connsiteX3" fmla="*/ 1095851 w 1267774"/>
                <a:gd name="connsiteY3" fmla="*/ 731302 h 731302"/>
                <a:gd name="connsiteX4" fmla="*/ 577826 w 1267774"/>
                <a:gd name="connsiteY4" fmla="*/ 200684 h 731302"/>
                <a:gd name="connsiteX5" fmla="*/ 51915 w 1267774"/>
                <a:gd name="connsiteY5" fmla="*/ 598021 h 731302"/>
                <a:gd name="connsiteX6" fmla="*/ 0 w 1267774"/>
                <a:gd name="connsiteY6" fmla="*/ 578627 h 731302"/>
                <a:gd name="connsiteX0" fmla="*/ 0 w 1309723"/>
                <a:gd name="connsiteY0" fmla="*/ 529813 h 731063"/>
                <a:gd name="connsiteX1" fmla="*/ 676165 w 1309723"/>
                <a:gd name="connsiteY1" fmla="*/ 2 h 731063"/>
                <a:gd name="connsiteX2" fmla="*/ 1309723 w 1309723"/>
                <a:gd name="connsiteY2" fmla="*/ 526334 h 731063"/>
                <a:gd name="connsiteX3" fmla="*/ 1137800 w 1309723"/>
                <a:gd name="connsiteY3" fmla="*/ 731063 h 731063"/>
                <a:gd name="connsiteX4" fmla="*/ 619775 w 1309723"/>
                <a:gd name="connsiteY4" fmla="*/ 200445 h 731063"/>
                <a:gd name="connsiteX5" fmla="*/ 93864 w 1309723"/>
                <a:gd name="connsiteY5" fmla="*/ 597782 h 731063"/>
                <a:gd name="connsiteX6" fmla="*/ 0 w 1309723"/>
                <a:gd name="connsiteY6" fmla="*/ 529813 h 731063"/>
                <a:gd name="connsiteX0" fmla="*/ 0 w 1309723"/>
                <a:gd name="connsiteY0" fmla="*/ 529813 h 731063"/>
                <a:gd name="connsiteX1" fmla="*/ 676165 w 1309723"/>
                <a:gd name="connsiteY1" fmla="*/ 2 h 731063"/>
                <a:gd name="connsiteX2" fmla="*/ 1309723 w 1309723"/>
                <a:gd name="connsiteY2" fmla="*/ 526334 h 731063"/>
                <a:gd name="connsiteX3" fmla="*/ 1137800 w 1309723"/>
                <a:gd name="connsiteY3" fmla="*/ 731063 h 731063"/>
                <a:gd name="connsiteX4" fmla="*/ 619775 w 1309723"/>
                <a:gd name="connsiteY4" fmla="*/ 200445 h 731063"/>
                <a:gd name="connsiteX5" fmla="*/ 35980 w 1309723"/>
                <a:gd name="connsiteY5" fmla="*/ 543219 h 731063"/>
                <a:gd name="connsiteX6" fmla="*/ 0 w 1309723"/>
                <a:gd name="connsiteY6" fmla="*/ 529813 h 73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723" h="731063">
                  <a:moveTo>
                    <a:pt x="0" y="529813"/>
                  </a:moveTo>
                  <a:cubicBezTo>
                    <a:pt x="0" y="220887"/>
                    <a:pt x="457878" y="582"/>
                    <a:pt x="676165" y="2"/>
                  </a:cubicBezTo>
                  <a:cubicBezTo>
                    <a:pt x="894452" y="-578"/>
                    <a:pt x="1309723" y="217408"/>
                    <a:pt x="1309723" y="526334"/>
                  </a:cubicBezTo>
                  <a:lnTo>
                    <a:pt x="1137800" y="731063"/>
                  </a:lnTo>
                  <a:cubicBezTo>
                    <a:pt x="1137800" y="576600"/>
                    <a:pt x="805152" y="200445"/>
                    <a:pt x="619775" y="200445"/>
                  </a:cubicBezTo>
                  <a:cubicBezTo>
                    <a:pt x="434398" y="200445"/>
                    <a:pt x="35980" y="388756"/>
                    <a:pt x="35980" y="543219"/>
                  </a:cubicBezTo>
                  <a:cubicBezTo>
                    <a:pt x="-57247" y="543219"/>
                    <a:pt x="93227" y="529813"/>
                    <a:pt x="0" y="529813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直角三角形 74"/>
            <p:cNvSpPr/>
            <p:nvPr/>
          </p:nvSpPr>
          <p:spPr>
            <a:xfrm rot="17410985">
              <a:off x="6528546" y="1147433"/>
              <a:ext cx="278276" cy="284693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6" name="スライド番号プレースホルダー 4"/>
          <p:cNvSpPr txBox="1">
            <a:spLocks/>
          </p:cNvSpPr>
          <p:nvPr/>
        </p:nvSpPr>
        <p:spPr>
          <a:xfrm>
            <a:off x="8441207" y="64591"/>
            <a:ext cx="360000" cy="360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>
              <a:defRPr lang="ja-JP"/>
            </a:defPPr>
            <a:lvl1pPr marL="0" algn="r" defTabSz="10287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7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61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 smtClean="0"/>
              <a:t>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538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74" y="0"/>
            <a:ext cx="9675291" cy="6840000"/>
          </a:xfrm>
          <a:prstGeom prst="rect">
            <a:avLst/>
          </a:prstGeom>
        </p:spPr>
      </p:pic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01207" y="6370012"/>
            <a:ext cx="360000" cy="360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>
              <a:defRPr lang="ja-JP"/>
            </a:defPPr>
            <a:lvl1pPr marL="0" algn="r" defTabSz="10287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7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61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 smtClean="0"/>
              <a:t>10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064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64290" y="5876680"/>
            <a:ext cx="356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大阪市の都心から</a:t>
            </a:r>
            <a:endParaRPr kumimoji="1"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西に約</a:t>
            </a:r>
            <a:r>
              <a:rPr kumimoji="1"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10km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3589901" y="1310106"/>
            <a:ext cx="5954686" cy="5611315"/>
            <a:chOff x="4145441" y="1881842"/>
            <a:chExt cx="5103311" cy="480903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5"/>
            <a:stretch/>
          </p:blipFill>
          <p:spPr bwMode="auto">
            <a:xfrm>
              <a:off x="4145441" y="1881842"/>
              <a:ext cx="5103311" cy="480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フリーフォーム 5"/>
            <p:cNvSpPr/>
            <p:nvPr/>
          </p:nvSpPr>
          <p:spPr>
            <a:xfrm>
              <a:off x="5310559" y="3146229"/>
              <a:ext cx="1285875" cy="838200"/>
            </a:xfrm>
            <a:custGeom>
              <a:avLst/>
              <a:gdLst>
                <a:gd name="connsiteX0" fmla="*/ 276225 w 1285875"/>
                <a:gd name="connsiteY0" fmla="*/ 0 h 838200"/>
                <a:gd name="connsiteX1" fmla="*/ 0 w 1285875"/>
                <a:gd name="connsiteY1" fmla="*/ 371475 h 838200"/>
                <a:gd name="connsiteX2" fmla="*/ 247650 w 1285875"/>
                <a:gd name="connsiteY2" fmla="*/ 781050 h 838200"/>
                <a:gd name="connsiteX3" fmla="*/ 819150 w 1285875"/>
                <a:gd name="connsiteY3" fmla="*/ 838200 h 838200"/>
                <a:gd name="connsiteX4" fmla="*/ 1285875 w 1285875"/>
                <a:gd name="connsiteY4" fmla="*/ 323850 h 838200"/>
                <a:gd name="connsiteX5" fmla="*/ 1019175 w 1285875"/>
                <a:gd name="connsiteY5" fmla="*/ 152400 h 838200"/>
                <a:gd name="connsiteX6" fmla="*/ 276225 w 1285875"/>
                <a:gd name="connsiteY6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875" h="838200">
                  <a:moveTo>
                    <a:pt x="276225" y="0"/>
                  </a:moveTo>
                  <a:lnTo>
                    <a:pt x="0" y="371475"/>
                  </a:lnTo>
                  <a:lnTo>
                    <a:pt x="247650" y="781050"/>
                  </a:lnTo>
                  <a:lnTo>
                    <a:pt x="819150" y="838200"/>
                  </a:lnTo>
                  <a:lnTo>
                    <a:pt x="1285875" y="323850"/>
                  </a:lnTo>
                  <a:lnTo>
                    <a:pt x="1019175" y="152400"/>
                  </a:lnTo>
                  <a:lnTo>
                    <a:pt x="2762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0000">
                  <a:srgbClr val="FF0000">
                    <a:alpha val="48000"/>
                  </a:srgb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055120" y="2914224"/>
              <a:ext cx="510878" cy="18466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kumimoji="1" lang="ja-JP" altLang="en-US" sz="1200" b="1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夢洲</a:t>
              </a:r>
              <a:endParaRPr kumimoji="1" lang="ja-JP" altLang="en-US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953496" y="2461141"/>
              <a:ext cx="432302" cy="205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lIns="0" tIns="36000" rIns="0" bIns="0" rtlCol="0" anchor="ctr" anchorCtr="0">
              <a:spAutoFit/>
            </a:bodyPr>
            <a:lstStyle/>
            <a:p>
              <a:pPr algn="ctr"/>
              <a:r>
                <a:rPr kumimoji="1" lang="ja-JP" altLang="en-US" sz="11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舞洲</a:t>
              </a:r>
              <a:endParaRPr kumimoji="1"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315866" y="4677000"/>
              <a:ext cx="409974" cy="205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lIns="0" tIns="36000" rIns="0" bIns="0" rtlCol="0" anchor="ctr" anchorCtr="0">
              <a:spAutoFit/>
            </a:bodyPr>
            <a:lstStyle/>
            <a:p>
              <a:pPr algn="ctr"/>
              <a:r>
                <a:rPr kumimoji="1" lang="ja-JP" altLang="en-US" sz="11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咲洲</a:t>
              </a:r>
              <a:endParaRPr kumimoji="1"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6998677" y="419707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357380" y="4502815"/>
              <a:ext cx="848406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solidFill>
                    <a:srgbClr val="FF0000"/>
                  </a:solidFill>
                </a:rPr>
                <a:t>咲洲庁舎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6205786" y="4233975"/>
              <a:ext cx="771389" cy="407363"/>
            </a:xfrm>
            <a:custGeom>
              <a:avLst/>
              <a:gdLst>
                <a:gd name="connsiteX0" fmla="*/ 0 w 771389"/>
                <a:gd name="connsiteY0" fmla="*/ 407363 h 407363"/>
                <a:gd name="connsiteX1" fmla="*/ 771389 w 771389"/>
                <a:gd name="connsiteY1" fmla="*/ 0 h 407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1389" h="407363">
                  <a:moveTo>
                    <a:pt x="0" y="407363"/>
                  </a:moveTo>
                  <a:lnTo>
                    <a:pt x="771389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-87649" y="534743"/>
            <a:ext cx="4369097" cy="5207769"/>
            <a:chOff x="-87649" y="534743"/>
            <a:chExt cx="4369097" cy="5207769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-87649" y="534743"/>
              <a:ext cx="4369097" cy="5207769"/>
              <a:chOff x="0" y="0"/>
              <a:chExt cx="5130800" cy="6115792"/>
            </a:xfrm>
          </p:grpSpPr>
          <p:pic>
            <p:nvPicPr>
              <p:cNvPr id="11" name="図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5130140" cy="6115792"/>
              </a:xfrm>
              <a:prstGeom prst="rect">
                <a:avLst/>
              </a:prstGeom>
            </p:spPr>
          </p:pic>
          <p:sp>
            <p:nvSpPr>
              <p:cNvPr id="12" name="フリーフォーム 11"/>
              <p:cNvSpPr/>
              <p:nvPr/>
            </p:nvSpPr>
            <p:spPr>
              <a:xfrm>
                <a:off x="0" y="641268"/>
                <a:ext cx="5130800" cy="2355850"/>
              </a:xfrm>
              <a:custGeom>
                <a:avLst/>
                <a:gdLst>
                  <a:gd name="connsiteX0" fmla="*/ 0 w 5130800"/>
                  <a:gd name="connsiteY0" fmla="*/ 2355850 h 2355850"/>
                  <a:gd name="connsiteX1" fmla="*/ 1352550 w 5130800"/>
                  <a:gd name="connsiteY1" fmla="*/ 1930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1352550 w 5130800"/>
                  <a:gd name="connsiteY1" fmla="*/ 1930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993900 w 5130800"/>
                  <a:gd name="connsiteY2" fmla="*/ 168910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1993900 w 5130800"/>
                  <a:gd name="connsiteY3" fmla="*/ 1689100 h 2355850"/>
                  <a:gd name="connsiteX4" fmla="*/ 2324100 w 5130800"/>
                  <a:gd name="connsiteY4" fmla="*/ 20828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324100 w 5130800"/>
                  <a:gd name="connsiteY4" fmla="*/ 20828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305050 w 5130800"/>
                  <a:gd name="connsiteY4" fmla="*/ 21082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305050 w 5130800"/>
                  <a:gd name="connsiteY4" fmla="*/ 21082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81150 w 5130800"/>
                  <a:gd name="connsiteY2" fmla="*/ 17970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996950 w 5130800"/>
                  <a:gd name="connsiteY1" fmla="*/ 2070100 h 2355850"/>
                  <a:gd name="connsiteX2" fmla="*/ 1581150 w 5130800"/>
                  <a:gd name="connsiteY2" fmla="*/ 17970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581150 w 5130800"/>
                  <a:gd name="connsiteY3" fmla="*/ 17970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39850 w 5130800"/>
                  <a:gd name="connsiteY3" fmla="*/ 18542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39850 w 5130800"/>
                  <a:gd name="connsiteY3" fmla="*/ 18542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9050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9050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8859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8859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1003300 w 5130800"/>
                  <a:gd name="connsiteY2" fmla="*/ 2089150 h 2355850"/>
                  <a:gd name="connsiteX3" fmla="*/ 1397000 w 5130800"/>
                  <a:gd name="connsiteY3" fmla="*/ 18859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59690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59690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536700 w 5130800"/>
                  <a:gd name="connsiteY2" fmla="*/ 17653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19300 w 5130800"/>
                  <a:gd name="connsiteY3" fmla="*/ 172085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52850 w 5130800"/>
                  <a:gd name="connsiteY6" fmla="*/ 5270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52850 w 5130800"/>
                  <a:gd name="connsiteY6" fmla="*/ 5270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57450 w 5130800"/>
                  <a:gd name="connsiteY4" fmla="*/ 1993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57450 w 5130800"/>
                  <a:gd name="connsiteY4" fmla="*/ 1993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82850 w 5130800"/>
                  <a:gd name="connsiteY4" fmla="*/ 19431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82850 w 5130800"/>
                  <a:gd name="connsiteY4" fmla="*/ 19431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1460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1460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40000 w 5130800"/>
                  <a:gd name="connsiteY4" fmla="*/ 1866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40000 w 5130800"/>
                  <a:gd name="connsiteY4" fmla="*/ 1866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93950 w 5130800"/>
                  <a:gd name="connsiteY4" fmla="*/ 20193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93950 w 5130800"/>
                  <a:gd name="connsiteY4" fmla="*/ 20193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679700 w 5130800"/>
                  <a:gd name="connsiteY4" fmla="*/ 17780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679700 w 5130800"/>
                  <a:gd name="connsiteY4" fmla="*/ 17780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01900 w 5130800"/>
                  <a:gd name="connsiteY4" fmla="*/ 189865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27300 w 5130800"/>
                  <a:gd name="connsiteY4" fmla="*/ 19177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27300 w 5130800"/>
                  <a:gd name="connsiteY4" fmla="*/ 19177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27300 w 5130800"/>
                  <a:gd name="connsiteY4" fmla="*/ 19177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49500 w 5130800"/>
                  <a:gd name="connsiteY4" fmla="*/ 206375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49500 w 5130800"/>
                  <a:gd name="connsiteY4" fmla="*/ 206375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19350 w 5130800"/>
                  <a:gd name="connsiteY4" fmla="*/ 20066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19350 w 5130800"/>
                  <a:gd name="connsiteY4" fmla="*/ 20066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19350 w 5130800"/>
                  <a:gd name="connsiteY4" fmla="*/ 20066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30800" h="2355850">
                    <a:moveTo>
                      <a:pt x="0" y="2355850"/>
                    </a:moveTo>
                    <a:cubicBezTo>
                      <a:pt x="103717" y="2327275"/>
                      <a:pt x="376767" y="2319867"/>
                      <a:pt x="609600" y="2241550"/>
                    </a:cubicBezTo>
                    <a:cubicBezTo>
                      <a:pt x="785283" y="2188633"/>
                      <a:pt x="1235075" y="1918758"/>
                      <a:pt x="1473200" y="1828800"/>
                    </a:cubicBezTo>
                    <a:cubicBezTo>
                      <a:pt x="1711325" y="1738842"/>
                      <a:pt x="1880658" y="1672167"/>
                      <a:pt x="2038350" y="1701800"/>
                    </a:cubicBezTo>
                    <a:cubicBezTo>
                      <a:pt x="2196042" y="1731433"/>
                      <a:pt x="2150533" y="2211917"/>
                      <a:pt x="2419350" y="2006600"/>
                    </a:cubicBezTo>
                    <a:cubicBezTo>
                      <a:pt x="2688167" y="1801283"/>
                      <a:pt x="2744258" y="1541992"/>
                      <a:pt x="2965450" y="1422400"/>
                    </a:cubicBezTo>
                    <a:cubicBezTo>
                      <a:pt x="3256492" y="1207558"/>
                      <a:pt x="3300942" y="1163108"/>
                      <a:pt x="3435350" y="1009650"/>
                    </a:cubicBezTo>
                    <a:cubicBezTo>
                      <a:pt x="3569758" y="856192"/>
                      <a:pt x="3668183" y="541867"/>
                      <a:pt x="3771900" y="501650"/>
                    </a:cubicBezTo>
                    <a:cubicBezTo>
                      <a:pt x="3892550" y="467783"/>
                      <a:pt x="4235450" y="579967"/>
                      <a:pt x="4470400" y="508000"/>
                    </a:cubicBezTo>
                    <a:cubicBezTo>
                      <a:pt x="4754033" y="383117"/>
                      <a:pt x="4897967" y="93133"/>
                      <a:pt x="5130800" y="0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13" name="テキスト ボックス 28"/>
              <p:cNvSpPr txBox="1"/>
              <p:nvPr/>
            </p:nvSpPr>
            <p:spPr>
              <a:xfrm>
                <a:off x="1638795" y="1935644"/>
                <a:ext cx="1007745" cy="320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ja-JP" sz="800" kern="1200" dirty="0">
                    <a:solidFill>
                      <a:srgbClr val="000000"/>
                    </a:solidFill>
                    <a:effectLst/>
                    <a:latin typeface="ＭＳ Ｐゴシック"/>
                    <a:ea typeface="Meiryo UI"/>
                    <a:cs typeface="ＭＳ Ｐゴシック"/>
                  </a:rPr>
                  <a:t>大阪国際空港</a:t>
                </a:r>
                <a:endParaRPr lang="ja-JP" sz="1200" dirty="0">
                  <a:effectLst/>
                  <a:latin typeface="ＭＳ Ｐゴシック"/>
                  <a:cs typeface="ＭＳ Ｐゴシック"/>
                </a:endParaRPr>
              </a:p>
            </p:txBody>
          </p:sp>
          <p:sp>
            <p:nvSpPr>
              <p:cNvPr id="14" name="テキスト ボックス 30"/>
              <p:cNvSpPr txBox="1"/>
              <p:nvPr/>
            </p:nvSpPr>
            <p:spPr>
              <a:xfrm>
                <a:off x="3360717" y="873097"/>
                <a:ext cx="1008380" cy="320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ja-JP" sz="800" kern="1200" dirty="0">
                    <a:solidFill>
                      <a:srgbClr val="000000"/>
                    </a:solidFill>
                    <a:effectLst/>
                    <a:latin typeface="ＭＳ Ｐゴシック"/>
                    <a:ea typeface="Meiryo UI"/>
                    <a:cs typeface="ＭＳ Ｐゴシック"/>
                  </a:rPr>
                  <a:t>東海道新幹線</a:t>
                </a:r>
                <a:endParaRPr lang="ja-JP" sz="1200" dirty="0">
                  <a:effectLst/>
                  <a:latin typeface="ＭＳ Ｐゴシック"/>
                  <a:cs typeface="ＭＳ Ｐゴシック"/>
                </a:endParaRPr>
              </a:p>
            </p:txBody>
          </p:sp>
          <p:sp>
            <p:nvSpPr>
              <p:cNvPr id="15" name="テキスト ボックス 31"/>
              <p:cNvSpPr txBox="1"/>
              <p:nvPr/>
            </p:nvSpPr>
            <p:spPr>
              <a:xfrm rot="20119054">
                <a:off x="878774" y="2268147"/>
                <a:ext cx="1007745" cy="320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ja-JP" sz="800" kern="1200">
                    <a:solidFill>
                      <a:srgbClr val="000000"/>
                    </a:solidFill>
                    <a:effectLst/>
                    <a:latin typeface="ＭＳ Ｐゴシック"/>
                    <a:ea typeface="Meiryo UI"/>
                    <a:cs typeface="ＭＳ Ｐゴシック"/>
                  </a:rPr>
                  <a:t>山陽新幹線</a:t>
                </a:r>
                <a:endParaRPr lang="ja-JP" sz="1200">
                  <a:effectLst/>
                  <a:latin typeface="ＭＳ Ｐゴシック"/>
                  <a:cs typeface="ＭＳ Ｐゴシック"/>
                </a:endParaRPr>
              </a:p>
            </p:txBody>
          </p:sp>
          <p:sp>
            <p:nvSpPr>
              <p:cNvPr id="16" name="テキスト ボックス 32"/>
              <p:cNvSpPr txBox="1"/>
              <p:nvPr/>
            </p:nvSpPr>
            <p:spPr>
              <a:xfrm>
                <a:off x="818788" y="3158782"/>
                <a:ext cx="771895" cy="253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ja-JP" sz="800" kern="1200" dirty="0">
                    <a:solidFill>
                      <a:srgbClr val="000000"/>
                    </a:solidFill>
                    <a:effectLst/>
                    <a:latin typeface="ＭＳ Ｐゴシック"/>
                    <a:ea typeface="Meiryo UI"/>
                    <a:cs typeface="ＭＳ Ｐゴシック"/>
                  </a:rPr>
                  <a:t>神戸空港</a:t>
                </a:r>
                <a:endParaRPr lang="ja-JP" sz="1200" dirty="0">
                  <a:effectLst/>
                  <a:latin typeface="ＭＳ Ｐゴシック"/>
                  <a:cs typeface="ＭＳ Ｐゴシック"/>
                </a:endParaRPr>
              </a:p>
            </p:txBody>
          </p:sp>
          <p:sp>
            <p:nvSpPr>
              <p:cNvPr id="17" name="テキスト ボックス 33"/>
              <p:cNvSpPr txBox="1"/>
              <p:nvPr/>
            </p:nvSpPr>
            <p:spPr>
              <a:xfrm>
                <a:off x="732206" y="4013790"/>
                <a:ext cx="1007745" cy="320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ja-JP" sz="800" kern="1200" dirty="0">
                    <a:solidFill>
                      <a:srgbClr val="000000"/>
                    </a:solidFill>
                    <a:effectLst/>
                    <a:latin typeface="ＭＳ Ｐゴシック"/>
                    <a:ea typeface="Meiryo UI"/>
                    <a:cs typeface="ＭＳ Ｐゴシック"/>
                  </a:rPr>
                  <a:t>関西国際空港</a:t>
                </a:r>
                <a:endParaRPr lang="ja-JP" sz="1200" dirty="0">
                  <a:effectLst/>
                  <a:latin typeface="ＭＳ Ｐゴシック"/>
                  <a:cs typeface="ＭＳ Ｐゴシック"/>
                </a:endParaRPr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1610468" y="2905177"/>
                <a:ext cx="443962" cy="35556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29000">
                    <a:srgbClr val="FF9999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</a:gra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800"/>
                  </a:lnSpc>
                  <a:spcAft>
                    <a:spcPts val="0"/>
                  </a:spcAft>
                </a:pPr>
                <a:r>
                  <a:rPr lang="en-US" sz="800">
                    <a:effectLst/>
                    <a:latin typeface="ＭＳ Ｐゴシック"/>
                    <a:cs typeface="ＭＳ Ｐゴシック"/>
                  </a:rPr>
                  <a:t> </a:t>
                </a:r>
                <a:endParaRPr lang="ja-JP" sz="1200">
                  <a:effectLst/>
                  <a:latin typeface="ＭＳ Ｐゴシック"/>
                  <a:cs typeface="ＭＳ Ｐゴシック"/>
                </a:endParaRPr>
              </a:p>
            </p:txBody>
          </p:sp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0655" y="4227616"/>
                <a:ext cx="178130" cy="178130"/>
              </a:xfrm>
              <a:prstGeom prst="rect">
                <a:avLst/>
              </a:prstGeom>
            </p:spPr>
          </p:pic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0655" y="3028208"/>
                <a:ext cx="178130" cy="178130"/>
              </a:xfrm>
              <a:prstGeom prst="rect">
                <a:avLst/>
              </a:prstGeom>
            </p:spPr>
          </p:pic>
          <p:sp>
            <p:nvSpPr>
              <p:cNvPr id="21" name="フリーフォーム 20"/>
              <p:cNvSpPr/>
              <p:nvPr/>
            </p:nvSpPr>
            <p:spPr>
              <a:xfrm>
                <a:off x="0" y="641268"/>
                <a:ext cx="5130800" cy="2355850"/>
              </a:xfrm>
              <a:custGeom>
                <a:avLst/>
                <a:gdLst>
                  <a:gd name="connsiteX0" fmla="*/ 0 w 5130800"/>
                  <a:gd name="connsiteY0" fmla="*/ 2355850 h 2355850"/>
                  <a:gd name="connsiteX1" fmla="*/ 1352550 w 5130800"/>
                  <a:gd name="connsiteY1" fmla="*/ 1930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1352550 w 5130800"/>
                  <a:gd name="connsiteY1" fmla="*/ 1930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943100 w 5130800"/>
                  <a:gd name="connsiteY2" fmla="*/ 169545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993900 w 5130800"/>
                  <a:gd name="connsiteY2" fmla="*/ 1689100 h 2355850"/>
                  <a:gd name="connsiteX3" fmla="*/ 2324100 w 5130800"/>
                  <a:gd name="connsiteY3" fmla="*/ 2082800 h 2355850"/>
                  <a:gd name="connsiteX4" fmla="*/ 3143250 w 5130800"/>
                  <a:gd name="connsiteY4" fmla="*/ 1263650 h 2355850"/>
                  <a:gd name="connsiteX5" fmla="*/ 3765550 w 5130800"/>
                  <a:gd name="connsiteY5" fmla="*/ 495300 h 2355850"/>
                  <a:gd name="connsiteX6" fmla="*/ 4470400 w 5130800"/>
                  <a:gd name="connsiteY6" fmla="*/ 508000 h 2355850"/>
                  <a:gd name="connsiteX7" fmla="*/ 5130800 w 5130800"/>
                  <a:gd name="connsiteY7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1993900 w 5130800"/>
                  <a:gd name="connsiteY3" fmla="*/ 1689100 h 2355850"/>
                  <a:gd name="connsiteX4" fmla="*/ 2324100 w 5130800"/>
                  <a:gd name="connsiteY4" fmla="*/ 20828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324100 w 5130800"/>
                  <a:gd name="connsiteY4" fmla="*/ 20828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305050 w 5130800"/>
                  <a:gd name="connsiteY4" fmla="*/ 21082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305050 w 5130800"/>
                  <a:gd name="connsiteY4" fmla="*/ 210820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55750 w 5130800"/>
                  <a:gd name="connsiteY2" fmla="*/ 17716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844550 w 5130800"/>
                  <a:gd name="connsiteY1" fmla="*/ 2184400 h 2355850"/>
                  <a:gd name="connsiteX2" fmla="*/ 1581150 w 5130800"/>
                  <a:gd name="connsiteY2" fmla="*/ 17970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996950 w 5130800"/>
                  <a:gd name="connsiteY1" fmla="*/ 2070100 h 2355850"/>
                  <a:gd name="connsiteX2" fmla="*/ 1581150 w 5130800"/>
                  <a:gd name="connsiteY2" fmla="*/ 17970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581150 w 5130800"/>
                  <a:gd name="connsiteY3" fmla="*/ 17970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39850 w 5130800"/>
                  <a:gd name="connsiteY3" fmla="*/ 18542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39850 w 5130800"/>
                  <a:gd name="connsiteY3" fmla="*/ 18542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9050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90500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8859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996950 w 5130800"/>
                  <a:gd name="connsiteY2" fmla="*/ 2070100 h 2355850"/>
                  <a:gd name="connsiteX3" fmla="*/ 1397000 w 5130800"/>
                  <a:gd name="connsiteY3" fmla="*/ 18859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1003300 w 5130800"/>
                  <a:gd name="connsiteY2" fmla="*/ 2089150 h 2355850"/>
                  <a:gd name="connsiteX3" fmla="*/ 1397000 w 5130800"/>
                  <a:gd name="connsiteY3" fmla="*/ 1885950 h 2355850"/>
                  <a:gd name="connsiteX4" fmla="*/ 2063750 w 5130800"/>
                  <a:gd name="connsiteY4" fmla="*/ 1727200 h 2355850"/>
                  <a:gd name="connsiteX5" fmla="*/ 2470150 w 5130800"/>
                  <a:gd name="connsiteY5" fmla="*/ 1987550 h 2355850"/>
                  <a:gd name="connsiteX6" fmla="*/ 3143250 w 5130800"/>
                  <a:gd name="connsiteY6" fmla="*/ 1263650 h 2355850"/>
                  <a:gd name="connsiteX7" fmla="*/ 3765550 w 5130800"/>
                  <a:gd name="connsiteY7" fmla="*/ 49530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711200 w 5130800"/>
                  <a:gd name="connsiteY1" fmla="*/ 22034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74295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59690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596900 w 5130800"/>
                  <a:gd name="connsiteY1" fmla="*/ 222250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39700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536700 w 5130800"/>
                  <a:gd name="connsiteY2" fmla="*/ 17653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16050 w 5130800"/>
                  <a:gd name="connsiteY2" fmla="*/ 188595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143250 w 5130800"/>
                  <a:gd name="connsiteY5" fmla="*/ 126365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70150 w 5130800"/>
                  <a:gd name="connsiteY4" fmla="*/ 19875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63750 w 5130800"/>
                  <a:gd name="connsiteY3" fmla="*/ 172720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19300 w 5130800"/>
                  <a:gd name="connsiteY3" fmla="*/ 172085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00300 w 5130800"/>
                  <a:gd name="connsiteY4" fmla="*/ 204470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65550 w 5130800"/>
                  <a:gd name="connsiteY6" fmla="*/ 49530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52850 w 5130800"/>
                  <a:gd name="connsiteY6" fmla="*/ 5270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52850 w 5130800"/>
                  <a:gd name="connsiteY6" fmla="*/ 5270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38400 w 5130800"/>
                  <a:gd name="connsiteY4" fmla="*/ 19748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57450 w 5130800"/>
                  <a:gd name="connsiteY4" fmla="*/ 1993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57450 w 5130800"/>
                  <a:gd name="connsiteY4" fmla="*/ 1993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82850 w 5130800"/>
                  <a:gd name="connsiteY4" fmla="*/ 19431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82850 w 5130800"/>
                  <a:gd name="connsiteY4" fmla="*/ 19431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1460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1460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40000 w 5130800"/>
                  <a:gd name="connsiteY4" fmla="*/ 1866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40000 w 5130800"/>
                  <a:gd name="connsiteY4" fmla="*/ 186690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397250 w 5130800"/>
                  <a:gd name="connsiteY5" fmla="*/ 109220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95550 w 5130800"/>
                  <a:gd name="connsiteY4" fmla="*/ 194945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93950 w 5130800"/>
                  <a:gd name="connsiteY4" fmla="*/ 20193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93950 w 5130800"/>
                  <a:gd name="connsiteY4" fmla="*/ 20193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679700 w 5130800"/>
                  <a:gd name="connsiteY4" fmla="*/ 17780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679700 w 5130800"/>
                  <a:gd name="connsiteY4" fmla="*/ 17780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01900 w 5130800"/>
                  <a:gd name="connsiteY4" fmla="*/ 189865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27300 w 5130800"/>
                  <a:gd name="connsiteY4" fmla="*/ 19177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27300 w 5130800"/>
                  <a:gd name="connsiteY4" fmla="*/ 1917700 h 2355850"/>
                  <a:gd name="connsiteX5" fmla="*/ 3435350 w 5130800"/>
                  <a:gd name="connsiteY5" fmla="*/ 1009650 h 2355850"/>
                  <a:gd name="connsiteX6" fmla="*/ 3771900 w 5130800"/>
                  <a:gd name="connsiteY6" fmla="*/ 501650 h 2355850"/>
                  <a:gd name="connsiteX7" fmla="*/ 4470400 w 5130800"/>
                  <a:gd name="connsiteY7" fmla="*/ 508000 h 2355850"/>
                  <a:gd name="connsiteX8" fmla="*/ 5130800 w 5130800"/>
                  <a:gd name="connsiteY8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527300 w 5130800"/>
                  <a:gd name="connsiteY4" fmla="*/ 19177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49500 w 5130800"/>
                  <a:gd name="connsiteY4" fmla="*/ 206375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349500 w 5130800"/>
                  <a:gd name="connsiteY4" fmla="*/ 206375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19350 w 5130800"/>
                  <a:gd name="connsiteY4" fmla="*/ 20066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19350 w 5130800"/>
                  <a:gd name="connsiteY4" fmla="*/ 20066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  <a:gd name="connsiteX0" fmla="*/ 0 w 5130800"/>
                  <a:gd name="connsiteY0" fmla="*/ 2355850 h 2355850"/>
                  <a:gd name="connsiteX1" fmla="*/ 609600 w 5130800"/>
                  <a:gd name="connsiteY1" fmla="*/ 2241550 h 2355850"/>
                  <a:gd name="connsiteX2" fmla="*/ 1473200 w 5130800"/>
                  <a:gd name="connsiteY2" fmla="*/ 1828800 h 2355850"/>
                  <a:gd name="connsiteX3" fmla="*/ 2038350 w 5130800"/>
                  <a:gd name="connsiteY3" fmla="*/ 1701800 h 2355850"/>
                  <a:gd name="connsiteX4" fmla="*/ 2419350 w 5130800"/>
                  <a:gd name="connsiteY4" fmla="*/ 2006600 h 2355850"/>
                  <a:gd name="connsiteX5" fmla="*/ 2965450 w 5130800"/>
                  <a:gd name="connsiteY5" fmla="*/ 1422400 h 2355850"/>
                  <a:gd name="connsiteX6" fmla="*/ 3435350 w 5130800"/>
                  <a:gd name="connsiteY6" fmla="*/ 1009650 h 2355850"/>
                  <a:gd name="connsiteX7" fmla="*/ 3771900 w 5130800"/>
                  <a:gd name="connsiteY7" fmla="*/ 501650 h 2355850"/>
                  <a:gd name="connsiteX8" fmla="*/ 4470400 w 5130800"/>
                  <a:gd name="connsiteY8" fmla="*/ 508000 h 2355850"/>
                  <a:gd name="connsiteX9" fmla="*/ 5130800 w 5130800"/>
                  <a:gd name="connsiteY9" fmla="*/ 0 h 235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30800" h="2355850">
                    <a:moveTo>
                      <a:pt x="0" y="2355850"/>
                    </a:moveTo>
                    <a:cubicBezTo>
                      <a:pt x="103717" y="2327275"/>
                      <a:pt x="376767" y="2319867"/>
                      <a:pt x="609600" y="2241550"/>
                    </a:cubicBezTo>
                    <a:cubicBezTo>
                      <a:pt x="785283" y="2188633"/>
                      <a:pt x="1235075" y="1918758"/>
                      <a:pt x="1473200" y="1828800"/>
                    </a:cubicBezTo>
                    <a:cubicBezTo>
                      <a:pt x="1711325" y="1738842"/>
                      <a:pt x="1880658" y="1672167"/>
                      <a:pt x="2038350" y="1701800"/>
                    </a:cubicBezTo>
                    <a:cubicBezTo>
                      <a:pt x="2196042" y="1731433"/>
                      <a:pt x="2150533" y="2211917"/>
                      <a:pt x="2419350" y="2006600"/>
                    </a:cubicBezTo>
                    <a:cubicBezTo>
                      <a:pt x="2688167" y="1801283"/>
                      <a:pt x="2744258" y="1541992"/>
                      <a:pt x="2965450" y="1422400"/>
                    </a:cubicBezTo>
                    <a:cubicBezTo>
                      <a:pt x="3256492" y="1207558"/>
                      <a:pt x="3300942" y="1163108"/>
                      <a:pt x="3435350" y="1009650"/>
                    </a:cubicBezTo>
                    <a:cubicBezTo>
                      <a:pt x="3569758" y="856192"/>
                      <a:pt x="3668183" y="541867"/>
                      <a:pt x="3771900" y="501650"/>
                    </a:cubicBezTo>
                    <a:cubicBezTo>
                      <a:pt x="3892550" y="467783"/>
                      <a:pt x="4235450" y="579967"/>
                      <a:pt x="4470400" y="508000"/>
                    </a:cubicBezTo>
                    <a:cubicBezTo>
                      <a:pt x="4754033" y="383117"/>
                      <a:pt x="4897967" y="93133"/>
                      <a:pt x="5130800" y="0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4431" y="2220686"/>
                <a:ext cx="178130" cy="178130"/>
              </a:xfrm>
              <a:prstGeom prst="rect">
                <a:avLst/>
              </a:prstGeom>
            </p:spPr>
          </p:pic>
        </p:grpSp>
        <p:sp>
          <p:nvSpPr>
            <p:cNvPr id="23" name="テキスト ボックス 42"/>
            <p:cNvSpPr txBox="1"/>
            <p:nvPr/>
          </p:nvSpPr>
          <p:spPr>
            <a:xfrm>
              <a:off x="1273076" y="3042825"/>
              <a:ext cx="771525" cy="28703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altLang="en-US" sz="1000" kern="100" dirty="0">
                  <a:ea typeface="Meiryo UI"/>
                  <a:cs typeface="Times New Roman"/>
                </a:rPr>
                <a:t>夢洲</a:t>
              </a:r>
              <a:endParaRPr lang="ja-JP" sz="1050" kern="1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2" name="円/楕円 1"/>
            <p:cNvSpPr/>
            <p:nvPr/>
          </p:nvSpPr>
          <p:spPr>
            <a:xfrm>
              <a:off x="1536503" y="2412273"/>
              <a:ext cx="916551" cy="9165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42"/>
            <p:cNvSpPr txBox="1"/>
            <p:nvPr/>
          </p:nvSpPr>
          <p:spPr>
            <a:xfrm rot="18369494">
              <a:off x="1193438" y="2420435"/>
              <a:ext cx="771525" cy="28703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ja-JP" sz="1050" b="1" kern="100" dirty="0" smtClean="0">
                  <a:solidFill>
                    <a:srgbClr val="FF0000"/>
                  </a:solidFill>
                  <a:effectLst/>
                  <a:ea typeface="ＭＳ 明朝"/>
                  <a:cs typeface="Times New Roman"/>
                </a:rPr>
                <a:t>10km</a:t>
              </a:r>
              <a:endParaRPr lang="ja-JP" sz="1050" b="1" kern="100" dirty="0">
                <a:solidFill>
                  <a:srgbClr val="FF0000"/>
                </a:solidFill>
                <a:effectLst/>
                <a:ea typeface="ＭＳ 明朝"/>
                <a:cs typeface="Times New Roman"/>
              </a:endParaRPr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73599" y="26404"/>
            <a:ext cx="9249797" cy="548680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chemeClr val="bg1"/>
              </a:gs>
              <a:gs pos="100000">
                <a:srgbClr val="66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 anchor="ctr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ja-JP" altLang="en-US" sz="2800" b="1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万博開催場所（会場の位置）</a:t>
            </a:r>
            <a:endParaRPr lang="en-US" altLang="ja-JP" sz="28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スライド番号プレースホルダー 4"/>
          <p:cNvSpPr txBox="1">
            <a:spLocks/>
          </p:cNvSpPr>
          <p:nvPr/>
        </p:nvSpPr>
        <p:spPr>
          <a:xfrm rot="10800000" flipV="1">
            <a:off x="8621207" y="703385"/>
            <a:ext cx="382116" cy="3774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>
              <a:defRPr lang="ja-JP"/>
            </a:defPPr>
            <a:lvl1pPr marL="0" algn="r" defTabSz="10287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7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61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/>
              <a:t>11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67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/>
          <p:cNvGrpSpPr/>
          <p:nvPr/>
        </p:nvGrpSpPr>
        <p:grpSpPr>
          <a:xfrm>
            <a:off x="208789" y="807933"/>
            <a:ext cx="8629690" cy="5392844"/>
            <a:chOff x="151637" y="765069"/>
            <a:chExt cx="7052075" cy="4406965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3" t="77243" r="3140" b="4708"/>
            <a:stretch/>
          </p:blipFill>
          <p:spPr bwMode="auto">
            <a:xfrm>
              <a:off x="757926" y="4028353"/>
              <a:ext cx="1597702" cy="71319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624"/>
            <a:stretch/>
          </p:blipFill>
          <p:spPr bwMode="auto">
            <a:xfrm>
              <a:off x="151637" y="938989"/>
              <a:ext cx="3646843" cy="286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499945" y="765069"/>
              <a:ext cx="3291254" cy="191714"/>
            </a:xfrm>
            <a:prstGeom prst="rect">
              <a:avLst/>
            </a:prstGeom>
            <a:noFill/>
            <a:ln w="25400" cmpd="sng">
              <a:noFill/>
              <a:prstDash val="sysDash"/>
            </a:ln>
          </p:spPr>
          <p:txBody>
            <a:bodyPr vert="horz" lIns="48974" tIns="24488" rIns="48974" bIns="24488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【</a:t>
              </a:r>
              <a:r>
                <a:rPr lang="ja-JP" altLang="en-US" sz="105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会場周辺アクセスの主な流れ（府基本構想より）</a:t>
              </a:r>
              <a:r>
                <a:rPr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】</a:t>
              </a:r>
              <a:r>
                <a:rPr lang="ja-JP" altLang="en-US" sz="105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endParaRPr lang="ja-JP" altLang="ja-JP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" name="テキスト ボックス 2"/>
            <p:cNvSpPr txBox="1">
              <a:spLocks noChangeArrowheads="1"/>
            </p:cNvSpPr>
            <p:nvPr/>
          </p:nvSpPr>
          <p:spPr bwMode="auto">
            <a:xfrm>
              <a:off x="3895815" y="1908702"/>
              <a:ext cx="3307897" cy="3180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t" anchorCtr="0">
              <a:noAutofit/>
            </a:bodyPr>
            <a:lstStyle/>
            <a:p>
              <a:pPr algn="ctr"/>
              <a:r>
                <a:rPr lang="ja-JP" altLang="en-US" sz="1100" b="1" kern="1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来場者総数</a:t>
              </a:r>
              <a:endParaRPr lang="ja-JP" altLang="en-US" sz="1000" kern="1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100" b="1" kern="1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２，８２０万人</a:t>
              </a:r>
              <a:endParaRPr lang="ja-JP" altLang="en-US" sz="1000" kern="1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" name="テキスト ボックス 2"/>
            <p:cNvSpPr txBox="1">
              <a:spLocks noChangeArrowheads="1"/>
            </p:cNvSpPr>
            <p:nvPr/>
          </p:nvSpPr>
          <p:spPr bwMode="auto">
            <a:xfrm>
              <a:off x="3965892" y="967427"/>
              <a:ext cx="1526722" cy="629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t" anchorCtr="0">
              <a:noAutofit/>
            </a:bodyPr>
            <a:lstStyle/>
            <a:p>
              <a:pPr algn="ctr"/>
              <a:endParaRPr lang="en-US" altLang="ja-JP" sz="1100" b="1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国内来場者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２，４７０万人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" name="テキスト ボックス 2"/>
            <p:cNvSpPr txBox="1">
              <a:spLocks noChangeArrowheads="1"/>
            </p:cNvSpPr>
            <p:nvPr/>
          </p:nvSpPr>
          <p:spPr bwMode="auto">
            <a:xfrm>
              <a:off x="5645353" y="960964"/>
              <a:ext cx="1555637" cy="6357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t" anchorCtr="0">
              <a:noAutofit/>
            </a:bodyPr>
            <a:lstStyle/>
            <a:p>
              <a:pPr algn="ctr"/>
              <a:endParaRPr lang="en-US" altLang="ja-JP" sz="1100" b="1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海外来場者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３５０万人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" name="下矢印 7"/>
            <p:cNvSpPr/>
            <p:nvPr/>
          </p:nvSpPr>
          <p:spPr>
            <a:xfrm>
              <a:off x="6257335" y="1654247"/>
              <a:ext cx="259556" cy="216014"/>
            </a:xfrm>
            <a:prstGeom prst="downArrow">
              <a:avLst>
                <a:gd name="adj1" fmla="val 50000"/>
                <a:gd name="adj2" fmla="val 6944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" name="テキスト ボックス 2"/>
            <p:cNvSpPr txBox="1">
              <a:spLocks noChangeArrowheads="1"/>
            </p:cNvSpPr>
            <p:nvPr/>
          </p:nvSpPr>
          <p:spPr bwMode="auto">
            <a:xfrm>
              <a:off x="3895815" y="2577559"/>
              <a:ext cx="3307897" cy="3476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t" anchorCtr="0">
              <a:noAutofit/>
            </a:bodyPr>
            <a:lstStyle/>
            <a:p>
              <a:pPr algn="ctr"/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計画日来場者数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２８．５万人</a:t>
              </a:r>
              <a:r>
                <a:rPr 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/</a:t>
              </a:r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日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テキスト ボックス 2"/>
            <p:cNvSpPr txBox="1">
              <a:spLocks noChangeArrowheads="1"/>
            </p:cNvSpPr>
            <p:nvPr/>
          </p:nvSpPr>
          <p:spPr bwMode="auto">
            <a:xfrm>
              <a:off x="3895815" y="3270436"/>
              <a:ext cx="3307897" cy="4643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ctr" anchorCtr="0">
              <a:noAutofit/>
            </a:bodyPr>
            <a:lstStyle/>
            <a:p>
              <a:pPr indent="109199" algn="ctr"/>
              <a:r>
                <a:rPr lang="ja-JP" altLang="en-US" sz="1100" b="1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ピーク</a:t>
              </a:r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時入場者：約５．９万人</a:t>
              </a:r>
              <a:r>
                <a:rPr 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/</a:t>
              </a:r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時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indent="108860" algn="ctr"/>
              <a:r>
                <a:rPr lang="en-US" altLang="ja-JP" sz="1100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〔</a:t>
              </a:r>
              <a:r>
                <a:rPr lang="ja-JP" altLang="en-US" sz="1100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計画日来場者数の２０．８％（朝）</a:t>
              </a:r>
              <a:r>
                <a:rPr lang="en-US" altLang="ja-JP" sz="1100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〕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" name="テキスト ボックス 2"/>
            <p:cNvSpPr txBox="1">
              <a:spLocks noChangeArrowheads="1"/>
            </p:cNvSpPr>
            <p:nvPr/>
          </p:nvSpPr>
          <p:spPr bwMode="auto">
            <a:xfrm>
              <a:off x="3896156" y="4028354"/>
              <a:ext cx="3307556" cy="1787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t" anchorCtr="0">
              <a:spAutoFit/>
            </a:bodyPr>
            <a:lstStyle/>
            <a:p>
              <a:pPr algn="ctr"/>
              <a:r>
                <a:rPr lang="ja-JP" altLang="en-US" sz="1100" b="1" kern="1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万博会場へのアクセス手段別交通量を予測</a:t>
              </a:r>
              <a:endParaRPr lang="ja-JP" altLang="en-US" sz="1000" kern="1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" name="テキスト ボックス 2"/>
            <p:cNvSpPr txBox="1">
              <a:spLocks noChangeArrowheads="1"/>
            </p:cNvSpPr>
            <p:nvPr/>
          </p:nvSpPr>
          <p:spPr bwMode="auto">
            <a:xfrm>
              <a:off x="3895815" y="4682857"/>
              <a:ext cx="1074965" cy="489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ctr" anchorCtr="0">
              <a:noAutofit/>
            </a:bodyPr>
            <a:lstStyle/>
            <a:p>
              <a:pPr algn="ctr">
                <a:lnSpc>
                  <a:spcPts val="1607"/>
                </a:lnSpc>
              </a:pPr>
              <a:r>
                <a:rPr lang="ja-JP" altLang="en-US" sz="1100" b="1" kern="1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鉄道需要</a:t>
              </a:r>
              <a:endParaRPr lang="ja-JP" altLang="en-US" sz="1000" kern="1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1607"/>
                </a:lnSpc>
              </a:pPr>
              <a:r>
                <a:rPr lang="ja-JP" altLang="en-US" sz="1100" b="1" kern="1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（分担率４０％）</a:t>
              </a:r>
              <a:endParaRPr lang="ja-JP" altLang="en-US" sz="1000" kern="1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>
              <a:off x="4612232" y="1660371"/>
              <a:ext cx="259556" cy="216014"/>
            </a:xfrm>
            <a:prstGeom prst="downArrow">
              <a:avLst>
                <a:gd name="adj1" fmla="val 50000"/>
                <a:gd name="adj2" fmla="val 6944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" name="下矢印 13"/>
            <p:cNvSpPr/>
            <p:nvPr/>
          </p:nvSpPr>
          <p:spPr>
            <a:xfrm>
              <a:off x="5431722" y="2284939"/>
              <a:ext cx="259556" cy="216014"/>
            </a:xfrm>
            <a:prstGeom prst="downArrow">
              <a:avLst>
                <a:gd name="adj1" fmla="val 50000"/>
                <a:gd name="adj2" fmla="val 6944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5" name="下矢印 14"/>
            <p:cNvSpPr/>
            <p:nvPr/>
          </p:nvSpPr>
          <p:spPr>
            <a:xfrm>
              <a:off x="5435124" y="3780720"/>
              <a:ext cx="259556" cy="216014"/>
            </a:xfrm>
            <a:prstGeom prst="downArrow">
              <a:avLst>
                <a:gd name="adj1" fmla="val 50000"/>
                <a:gd name="adj2" fmla="val 6944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>
              <a:off x="5433763" y="3008839"/>
              <a:ext cx="259556" cy="216014"/>
            </a:xfrm>
            <a:prstGeom prst="downArrow">
              <a:avLst>
                <a:gd name="adj1" fmla="val 50000"/>
                <a:gd name="adj2" fmla="val 6944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7" name="テキスト ボックス 2"/>
            <p:cNvSpPr txBox="1">
              <a:spLocks noChangeArrowheads="1"/>
            </p:cNvSpPr>
            <p:nvPr/>
          </p:nvSpPr>
          <p:spPr bwMode="auto">
            <a:xfrm>
              <a:off x="5015683" y="4682857"/>
              <a:ext cx="1074965" cy="489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ctr" anchorCtr="0">
              <a:noAutofit/>
            </a:bodyPr>
            <a:lstStyle/>
            <a:p>
              <a:pPr algn="ctr">
                <a:lnSpc>
                  <a:spcPts val="1607"/>
                </a:lnSpc>
              </a:pPr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駅シャトルバス需要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1607"/>
                </a:lnSpc>
              </a:pPr>
              <a:r>
                <a:rPr lang="ja-JP" altLang="en-US" sz="110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（分担率２０％）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6128747" y="4682857"/>
              <a:ext cx="1074965" cy="489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48986" tIns="24493" rIns="48986" bIns="24493" anchor="ctr" anchorCtr="0">
              <a:noAutofit/>
            </a:bodyPr>
            <a:lstStyle/>
            <a:p>
              <a:pPr algn="ctr">
                <a:lnSpc>
                  <a:spcPts val="1607"/>
                </a:lnSpc>
              </a:pPr>
              <a:r>
                <a:rPr lang="ja-JP" altLang="en-US" sz="1100" b="1" kern="1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自動車類需要</a:t>
              </a:r>
              <a:endParaRPr lang="ja-JP" altLang="en-US" sz="1000" kern="1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1607"/>
                </a:lnSpc>
              </a:pPr>
              <a:r>
                <a:rPr lang="ja-JP" altLang="en-US" sz="1100" b="1" kern="1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（分担率４０％）</a:t>
              </a:r>
              <a:endParaRPr lang="ja-JP" altLang="en-US" sz="1000" kern="1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9" name="下矢印 18"/>
            <p:cNvSpPr/>
            <p:nvPr/>
          </p:nvSpPr>
          <p:spPr>
            <a:xfrm>
              <a:off x="5446366" y="4374249"/>
              <a:ext cx="259556" cy="216014"/>
            </a:xfrm>
            <a:prstGeom prst="downArrow">
              <a:avLst>
                <a:gd name="adj1" fmla="val 50000"/>
                <a:gd name="adj2" fmla="val 6944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0" name="テキスト ボックス 2"/>
            <p:cNvSpPr txBox="1"/>
            <p:nvPr/>
          </p:nvSpPr>
          <p:spPr>
            <a:xfrm>
              <a:off x="3898532" y="766436"/>
              <a:ext cx="2251302" cy="21567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8986" tIns="24493" rIns="48986" bIns="2449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ja-JP" sz="105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【</a:t>
              </a:r>
              <a:r>
                <a:rPr lang="ja-JP" altLang="en-US" sz="105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需要予測フロー図</a:t>
              </a:r>
              <a:r>
                <a:rPr lang="en-US" altLang="ja-JP" sz="105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】</a:t>
              </a:r>
              <a:r>
                <a:rPr lang="ja-JP" altLang="en-US" sz="1050" b="1" kern="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　</a:t>
              </a:r>
              <a:endPara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44560"/>
            <a:ext cx="9144000" cy="604845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50000">
                <a:schemeClr val="bg1"/>
              </a:gs>
              <a:gs pos="100000">
                <a:srgbClr val="66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 anchor="ctr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ja-JP" altLang="en-US" sz="28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万博開催時のアクセスについて（輸送の流れ）</a:t>
            </a:r>
            <a:endParaRPr lang="en-US" altLang="ja-JP" sz="28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スライド番号プレースホルダー 4"/>
          <p:cNvSpPr txBox="1">
            <a:spLocks/>
          </p:cNvSpPr>
          <p:nvPr/>
        </p:nvSpPr>
        <p:spPr>
          <a:xfrm rot="10800000" flipV="1">
            <a:off x="8555614" y="6307015"/>
            <a:ext cx="382116" cy="3774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defPPr>
              <a:defRPr lang="ja-JP"/>
            </a:defPPr>
            <a:lvl1pPr marL="0" algn="r" defTabSz="1028700" rtl="0" eaLnBrk="1" latinLnBrk="0" hangingPunct="1"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7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61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algn="l" defTabSz="10287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 smtClean="0"/>
              <a:t>12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1526</TotalTime>
  <Words>616</Words>
  <Application>Microsoft Office PowerPoint</Application>
  <PresentationFormat>画面に合わせる (4:3)</PresentationFormat>
  <Paragraphs>147</Paragraphs>
  <Slides>4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松岡　博</dc:creator>
  <cp:lastModifiedBy>露木　章子</cp:lastModifiedBy>
  <cp:revision>153</cp:revision>
  <cp:lastPrinted>2018-06-06T04:39:55Z</cp:lastPrinted>
  <dcterms:created xsi:type="dcterms:W3CDTF">2017-04-17T05:43:38Z</dcterms:created>
  <dcterms:modified xsi:type="dcterms:W3CDTF">2018-09-06T10:43:56Z</dcterms:modified>
</cp:coreProperties>
</file>