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19" r:id="rId2"/>
    <p:sldId id="441" r:id="rId3"/>
    <p:sldId id="445" r:id="rId4"/>
    <p:sldId id="425" r:id="rId5"/>
    <p:sldId id="405" r:id="rId6"/>
    <p:sldId id="403" r:id="rId7"/>
    <p:sldId id="392" r:id="rId8"/>
    <p:sldId id="490" r:id="rId9"/>
    <p:sldId id="476" r:id="rId10"/>
    <p:sldId id="453" r:id="rId11"/>
    <p:sldId id="393" r:id="rId12"/>
    <p:sldId id="396" r:id="rId13"/>
    <p:sldId id="448" r:id="rId14"/>
    <p:sldId id="455" r:id="rId15"/>
    <p:sldId id="488" r:id="rId16"/>
    <p:sldId id="407" r:id="rId17"/>
    <p:sldId id="456" r:id="rId18"/>
    <p:sldId id="446" r:id="rId19"/>
    <p:sldId id="427" r:id="rId20"/>
    <p:sldId id="457" r:id="rId21"/>
    <p:sldId id="430" r:id="rId22"/>
    <p:sldId id="489" r:id="rId23"/>
    <p:sldId id="431" r:id="rId24"/>
    <p:sldId id="434" r:id="rId2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橋 哲也" initials="Microsof" lastIdx="1" clrIdx="0">
    <p:extLst/>
  </p:cmAuthor>
  <p:cmAuthor id="2" name="Hewlett-Packard Company" initials="HC"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3705" autoAdjust="0"/>
  </p:normalViewPr>
  <p:slideViewPr>
    <p:cSldViewPr>
      <p:cViewPr varScale="1">
        <p:scale>
          <a:sx n="64" d="100"/>
          <a:sy n="64"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19978;&#23665;TF\160628&#12486;&#12441;&#12540;&#12479;&#12469;&#12452;&#12456;&#12531;&#12473;&#36039;&#26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perspective val="3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bg1">
                <a:lumMod val="75000"/>
              </a:schemeClr>
            </a:solidFill>
            <a:ln>
              <a:noFill/>
            </a:ln>
            <a:effectLst/>
            <a:sp3d/>
          </c:spPr>
          <c:invertIfNegative val="0"/>
          <c:cat>
            <c:strRef>
              <c:f>情報売上げ推移!$B$32:$E$32</c:f>
              <c:strCache>
                <c:ptCount val="4"/>
                <c:pt idx="0">
                  <c:v>H11</c:v>
                </c:pt>
                <c:pt idx="1">
                  <c:v>H16</c:v>
                </c:pt>
                <c:pt idx="2">
                  <c:v>H21</c:v>
                </c:pt>
                <c:pt idx="3">
                  <c:v>H26</c:v>
                </c:pt>
              </c:strCache>
            </c:strRef>
          </c:cat>
          <c:val>
            <c:numRef>
              <c:f>情報売上げ推移!$B$33:$E$33</c:f>
              <c:numCache>
                <c:formatCode>#,##0_);[Red]\(#,##0\)</c:formatCode>
                <c:ptCount val="4"/>
                <c:pt idx="0">
                  <c:v>5384</c:v>
                </c:pt>
                <c:pt idx="1">
                  <c:v>8858</c:v>
                </c:pt>
                <c:pt idx="2">
                  <c:v>10460</c:v>
                </c:pt>
                <c:pt idx="3">
                  <c:v>10015</c:v>
                </c:pt>
              </c:numCache>
            </c:numRef>
          </c:val>
          <c:extLst xmlns:c16r2="http://schemas.microsoft.com/office/drawing/2015/06/chart">
            <c:ext xmlns:c16="http://schemas.microsoft.com/office/drawing/2014/chart" uri="{C3380CC4-5D6E-409C-BE32-E72D297353CC}">
              <c16:uniqueId val="{00000000-BD4B-4B07-88B7-CBA2B6DAE664}"/>
            </c:ext>
          </c:extLst>
        </c:ser>
        <c:ser>
          <c:idx val="1"/>
          <c:order val="1"/>
          <c:spPr>
            <a:solidFill>
              <a:schemeClr val="bg1">
                <a:lumMod val="50000"/>
              </a:schemeClr>
            </a:solidFill>
            <a:ln>
              <a:noFill/>
            </a:ln>
            <a:effectLst/>
            <a:sp3d/>
          </c:spPr>
          <c:invertIfNegative val="0"/>
          <c:cat>
            <c:strRef>
              <c:f>情報売上げ推移!$B$32:$E$32</c:f>
              <c:strCache>
                <c:ptCount val="4"/>
                <c:pt idx="0">
                  <c:v>H11</c:v>
                </c:pt>
                <c:pt idx="1">
                  <c:v>H16</c:v>
                </c:pt>
                <c:pt idx="2">
                  <c:v>H21</c:v>
                </c:pt>
                <c:pt idx="3">
                  <c:v>H26</c:v>
                </c:pt>
              </c:strCache>
            </c:strRef>
          </c:cat>
          <c:val>
            <c:numRef>
              <c:f>情報売上げ推移!$B$34:$E$34</c:f>
              <c:numCache>
                <c:formatCode>#,##0_);[Red]\(#,##0\)</c:formatCode>
                <c:ptCount val="4"/>
                <c:pt idx="0">
                  <c:v>944</c:v>
                </c:pt>
                <c:pt idx="1">
                  <c:v>926</c:v>
                </c:pt>
                <c:pt idx="2">
                  <c:v>1372</c:v>
                </c:pt>
                <c:pt idx="3">
                  <c:v>1200</c:v>
                </c:pt>
              </c:numCache>
            </c:numRef>
          </c:val>
          <c:extLst xmlns:c16r2="http://schemas.microsoft.com/office/drawing/2015/06/chart">
            <c:ext xmlns:c16="http://schemas.microsoft.com/office/drawing/2014/chart" uri="{C3380CC4-5D6E-409C-BE32-E72D297353CC}">
              <c16:uniqueId val="{00000001-BD4B-4B07-88B7-CBA2B6DAE664}"/>
            </c:ext>
          </c:extLst>
        </c:ser>
        <c:dLbls>
          <c:showLegendKey val="0"/>
          <c:showVal val="0"/>
          <c:showCatName val="0"/>
          <c:showSerName val="0"/>
          <c:showPercent val="0"/>
          <c:showBubbleSize val="0"/>
        </c:dLbls>
        <c:gapWidth val="160"/>
        <c:gapDepth val="0"/>
        <c:shape val="box"/>
        <c:axId val="116177152"/>
        <c:axId val="116264960"/>
        <c:axId val="0"/>
      </c:bar3DChart>
      <c:catAx>
        <c:axId val="116177152"/>
        <c:scaling>
          <c:orientation val="minMax"/>
        </c:scaling>
        <c:delete val="1"/>
        <c:axPos val="b"/>
        <c:numFmt formatCode="General" sourceLinked="1"/>
        <c:majorTickMark val="none"/>
        <c:minorTickMark val="none"/>
        <c:tickLblPos val="none"/>
        <c:crossAx val="116264960"/>
        <c:crosses val="autoZero"/>
        <c:auto val="1"/>
        <c:lblAlgn val="ctr"/>
        <c:lblOffset val="100"/>
        <c:noMultiLvlLbl val="0"/>
      </c:catAx>
      <c:valAx>
        <c:axId val="116264960"/>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617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Sheet1!$C$17</c:f>
              <c:strCache>
                <c:ptCount val="1"/>
                <c:pt idx="0">
                  <c:v>運輸</c:v>
                </c:pt>
              </c:strCache>
            </c:strRef>
          </c:tx>
          <c:spPr>
            <a:solidFill>
              <a:schemeClr val="accent3">
                <a:shade val="58000"/>
              </a:schemeClr>
            </a:solidFill>
            <a:ln>
              <a:noFill/>
            </a:ln>
            <a:effectLst/>
          </c:spPr>
          <c:invertIfNegative val="0"/>
          <c:cat>
            <c:numRef>
              <c:f>Sheet1!$D$16:$G$16</c:f>
              <c:numCache>
                <c:formatCode>General</c:formatCode>
                <c:ptCount val="4"/>
                <c:pt idx="0">
                  <c:v>2015</c:v>
                </c:pt>
                <c:pt idx="1">
                  <c:v>2020</c:v>
                </c:pt>
                <c:pt idx="2">
                  <c:v>2025</c:v>
                </c:pt>
                <c:pt idx="3">
                  <c:v>2030</c:v>
                </c:pt>
              </c:numCache>
            </c:numRef>
          </c:cat>
          <c:val>
            <c:numRef>
              <c:f>Sheet1!$D$17:$G$17</c:f>
              <c:numCache>
                <c:formatCode>General</c:formatCode>
                <c:ptCount val="4"/>
                <c:pt idx="0">
                  <c:v>1E-4</c:v>
                </c:pt>
                <c:pt idx="1">
                  <c:v>4.6074999999999946</c:v>
                </c:pt>
                <c:pt idx="3">
                  <c:v>30.4896999999999</c:v>
                </c:pt>
              </c:numCache>
            </c:numRef>
          </c:val>
          <c:extLst xmlns:c16r2="http://schemas.microsoft.com/office/drawing/2015/06/chart">
            <c:ext xmlns:c16="http://schemas.microsoft.com/office/drawing/2014/chart" uri="{C3380CC4-5D6E-409C-BE32-E72D297353CC}">
              <c16:uniqueId val="{00000000-6A23-43CD-B2A7-B83CC6784C7C}"/>
            </c:ext>
          </c:extLst>
        </c:ser>
        <c:ser>
          <c:idx val="1"/>
          <c:order val="1"/>
          <c:tx>
            <c:strRef>
              <c:f>Sheet1!$C$18</c:f>
              <c:strCache>
                <c:ptCount val="1"/>
                <c:pt idx="0">
                  <c:v>卸売・小売</c:v>
                </c:pt>
              </c:strCache>
            </c:strRef>
          </c:tx>
          <c:spPr>
            <a:solidFill>
              <a:schemeClr val="accent3">
                <a:shade val="86000"/>
              </a:schemeClr>
            </a:solidFill>
            <a:ln>
              <a:noFill/>
            </a:ln>
            <a:effectLst/>
          </c:spPr>
          <c:invertIfNegative val="0"/>
          <c:cat>
            <c:numRef>
              <c:f>Sheet1!$D$16:$G$16</c:f>
              <c:numCache>
                <c:formatCode>General</c:formatCode>
                <c:ptCount val="4"/>
                <c:pt idx="0">
                  <c:v>2015</c:v>
                </c:pt>
                <c:pt idx="1">
                  <c:v>2020</c:v>
                </c:pt>
                <c:pt idx="2">
                  <c:v>2025</c:v>
                </c:pt>
                <c:pt idx="3">
                  <c:v>2030</c:v>
                </c:pt>
              </c:numCache>
            </c:numRef>
          </c:cat>
          <c:val>
            <c:numRef>
              <c:f>Sheet1!$D$18:$G$18</c:f>
              <c:numCache>
                <c:formatCode>General</c:formatCode>
                <c:ptCount val="4"/>
                <c:pt idx="0">
                  <c:v>1.4536999999999991</c:v>
                </c:pt>
                <c:pt idx="1">
                  <c:v>4.6843999999999957</c:v>
                </c:pt>
                <c:pt idx="3">
                  <c:v>15.173299999999999</c:v>
                </c:pt>
              </c:numCache>
            </c:numRef>
          </c:val>
          <c:extLst xmlns:c16r2="http://schemas.microsoft.com/office/drawing/2015/06/chart">
            <c:ext xmlns:c16="http://schemas.microsoft.com/office/drawing/2014/chart" uri="{C3380CC4-5D6E-409C-BE32-E72D297353CC}">
              <c16:uniqueId val="{00000001-6A23-43CD-B2A7-B83CC6784C7C}"/>
            </c:ext>
          </c:extLst>
        </c:ser>
        <c:ser>
          <c:idx val="2"/>
          <c:order val="2"/>
          <c:tx>
            <c:strRef>
              <c:f>Sheet1!$C$19</c:f>
              <c:strCache>
                <c:ptCount val="1"/>
                <c:pt idx="0">
                  <c:v>製造</c:v>
                </c:pt>
              </c:strCache>
            </c:strRef>
          </c:tx>
          <c:spPr>
            <a:solidFill>
              <a:schemeClr val="accent3">
                <a:tint val="86000"/>
              </a:schemeClr>
            </a:solidFill>
            <a:ln>
              <a:noFill/>
            </a:ln>
            <a:effectLst/>
          </c:spPr>
          <c:invertIfNegative val="0"/>
          <c:cat>
            <c:numRef>
              <c:f>Sheet1!$D$16:$G$16</c:f>
              <c:numCache>
                <c:formatCode>General</c:formatCode>
                <c:ptCount val="4"/>
                <c:pt idx="0">
                  <c:v>2015</c:v>
                </c:pt>
                <c:pt idx="1">
                  <c:v>2020</c:v>
                </c:pt>
                <c:pt idx="2">
                  <c:v>2025</c:v>
                </c:pt>
                <c:pt idx="3">
                  <c:v>2030</c:v>
                </c:pt>
              </c:numCache>
            </c:numRef>
          </c:cat>
          <c:val>
            <c:numRef>
              <c:f>Sheet1!$D$19:$G$19</c:f>
              <c:numCache>
                <c:formatCode>General</c:formatCode>
                <c:ptCount val="4"/>
                <c:pt idx="0">
                  <c:v>0.1129</c:v>
                </c:pt>
                <c:pt idx="1">
                  <c:v>2.9658000000000002</c:v>
                </c:pt>
                <c:pt idx="3">
                  <c:v>12.1752</c:v>
                </c:pt>
              </c:numCache>
            </c:numRef>
          </c:val>
          <c:extLst xmlns:c16r2="http://schemas.microsoft.com/office/drawing/2015/06/chart">
            <c:ext xmlns:c16="http://schemas.microsoft.com/office/drawing/2014/chart" uri="{C3380CC4-5D6E-409C-BE32-E72D297353CC}">
              <c16:uniqueId val="{00000002-6A23-43CD-B2A7-B83CC6784C7C}"/>
            </c:ext>
          </c:extLst>
        </c:ser>
        <c:ser>
          <c:idx val="3"/>
          <c:order val="3"/>
          <c:tx>
            <c:strRef>
              <c:f>Sheet1!$C$20</c:f>
              <c:strCache>
                <c:ptCount val="1"/>
                <c:pt idx="0">
                  <c:v>その他</c:v>
                </c:pt>
              </c:strCache>
            </c:strRef>
          </c:tx>
          <c:spPr>
            <a:solidFill>
              <a:schemeClr val="accent3">
                <a:tint val="58000"/>
              </a:schemeClr>
            </a:solidFill>
            <a:ln>
              <a:noFill/>
            </a:ln>
            <a:effectLst/>
          </c:spPr>
          <c:invertIfNegative val="0"/>
          <c:cat>
            <c:numRef>
              <c:f>Sheet1!$D$16:$G$16</c:f>
              <c:numCache>
                <c:formatCode>General</c:formatCode>
                <c:ptCount val="4"/>
                <c:pt idx="0">
                  <c:v>2015</c:v>
                </c:pt>
                <c:pt idx="1">
                  <c:v>2020</c:v>
                </c:pt>
                <c:pt idx="2">
                  <c:v>2025</c:v>
                </c:pt>
                <c:pt idx="3">
                  <c:v>2030</c:v>
                </c:pt>
              </c:numCache>
            </c:numRef>
          </c:cat>
          <c:val>
            <c:numRef>
              <c:f>Sheet1!$D$20:$G$20</c:f>
              <c:numCache>
                <c:formatCode>General</c:formatCode>
                <c:ptCount val="4"/>
                <c:pt idx="0">
                  <c:v>2.1783000000000001</c:v>
                </c:pt>
                <c:pt idx="1">
                  <c:v>10.805300000000001</c:v>
                </c:pt>
                <c:pt idx="3">
                  <c:v>29.123799999999989</c:v>
                </c:pt>
              </c:numCache>
            </c:numRef>
          </c:val>
          <c:extLst xmlns:c16r2="http://schemas.microsoft.com/office/drawing/2015/06/chart">
            <c:ext xmlns:c16="http://schemas.microsoft.com/office/drawing/2014/chart" uri="{C3380CC4-5D6E-409C-BE32-E72D297353CC}">
              <c16:uniqueId val="{00000003-6A23-43CD-B2A7-B83CC6784C7C}"/>
            </c:ext>
          </c:extLst>
        </c:ser>
        <c:dLbls>
          <c:showLegendKey val="0"/>
          <c:showVal val="0"/>
          <c:showCatName val="0"/>
          <c:showSerName val="0"/>
          <c:showPercent val="0"/>
          <c:showBubbleSize val="0"/>
        </c:dLbls>
        <c:gapWidth val="150"/>
        <c:overlap val="100"/>
        <c:axId val="117648384"/>
        <c:axId val="117650176"/>
      </c:barChart>
      <c:catAx>
        <c:axId val="11764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650176"/>
        <c:crosses val="autoZero"/>
        <c:auto val="1"/>
        <c:lblAlgn val="ctr"/>
        <c:lblOffset val="100"/>
        <c:noMultiLvlLbl val="0"/>
      </c:catAx>
      <c:valAx>
        <c:axId val="11765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648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04T07:58:52.292"/>
    </inkml:context>
    <inkml:brush xml:id="br0">
      <inkml:brushProperty name="width" value="0.06667" units="cm"/>
      <inkml:brushProperty name="height" value="0.06667" units="cm"/>
    </inkml:brush>
  </inkml:definitions>
  <inkml:trace contextRef="#ctx0" brushRef="#br0">-2846208 7286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04T07:58:53.494"/>
    </inkml:context>
    <inkml:brush xml:id="br0">
      <inkml:brushProperty name="width" value="0.06667" units="cm"/>
      <inkml:brushProperty name="height" value="0.06667" units="cm"/>
    </inkml:brush>
  </inkml:definitions>
  <inkml:trace contextRef="#ctx0" brushRef="#br0">27328 35584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04T07:58:54.151"/>
    </inkml:context>
    <inkml:brush xml:id="br0">
      <inkml:brushProperty name="width" value="0.06667" units="cm"/>
      <inkml:brushProperty name="height" value="0.06667" units="cm"/>
    </inkml:brush>
  </inkml:definitions>
  <inkml:trace contextRef="#ctx0" brushRef="#br0">30754 35584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04T07:58:52.933"/>
    </inkml:context>
    <inkml:brush xml:id="br0">
      <inkml:brushProperty name="width" value="0.06667" units="cm"/>
      <inkml:brushProperty name="height" value="0.06667" units="cm"/>
    </inkml:brush>
  </inkml:definitions>
  <inkml:traceGroup>
    <inkml:annotationXML>
      <emma:emma xmlns:emma="http://www.w3.org/2003/04/emma" version="1.0">
        <emma:interpretation id="{9048E28F-D013-4D83-A413-BCF168568820}" emma:medium="tactile" emma:mode="ink">
          <msink:context xmlns:msink="http://schemas.microsoft.com/ink/2010/main" type="writingRegion" rotatedBoundingBox="20673,8055 20688,8055 20688,8070 20673,8070"/>
        </emma:interpretation>
      </emma:emma>
    </inkml:annotationXML>
    <inkml:traceGroup>
      <inkml:annotationXML>
        <emma:emma xmlns:emma="http://www.w3.org/2003/04/emma" version="1.0">
          <emma:interpretation id="{EA9972AF-A7EC-4C46-93AA-7E940DECDB2B}" emma:medium="tactile" emma:mode="ink">
            <msink:context xmlns:msink="http://schemas.microsoft.com/ink/2010/main" type="paragraph" rotatedBoundingBox="20673,8055 20688,8055 20688,8070 20673,8070" alignmentLevel="1"/>
          </emma:interpretation>
        </emma:emma>
      </inkml:annotationXML>
      <inkml:traceGroup>
        <inkml:annotationXML>
          <emma:emma xmlns:emma="http://www.w3.org/2003/04/emma" version="1.0">
            <emma:interpretation id="{80A1F409-E198-4216-A889-DE009EC08EB1}" emma:medium="tactile" emma:mode="ink">
              <msink:context xmlns:msink="http://schemas.microsoft.com/ink/2010/main" type="line" rotatedBoundingBox="20673,8055 20688,8055 20688,8070 20673,8070"/>
            </emma:interpretation>
          </emma:emma>
        </inkml:annotationXML>
        <inkml:traceGroup>
          <inkml:annotationXML>
            <emma:emma xmlns:emma="http://www.w3.org/2003/04/emma" version="1.0">
              <emma:interpretation id="{4863E963-8477-4E76-8F81-E6E56A0C021A}" emma:medium="tactile" emma:mode="ink">
                <msink:context xmlns:msink="http://schemas.microsoft.com/ink/2010/main" type="inkWord" rotatedBoundingBox="20673,8055 20688,8055 20688,8070 20673,8070"/>
              </emma:interpretation>
              <emma:one-of disjunction-type="recognition" id="oneOf0">
                <emma:interpretation id="interp0" emma:lang="ja-JP" emma:confidence="0">
                  <emma:literal>「</emma:literal>
                </emma:interpretation>
                <emma:interpretation id="interp1" emma:lang="ja-JP" emma:confidence="0">
                  <emma:literal>/</emma:literal>
                </emma:interpretation>
                <emma:interpretation id="interp2" emma:lang="ja-JP" emma:confidence="0">
                  <emma:literal>l</emma:literal>
                </emma:interpretation>
                <emma:interpretation id="interp3" emma:lang="ja-JP" emma:confidence="0">
                  <emma:literal>t</emma:literal>
                </emma:interpretation>
                <emma:interpretation id="interp4" emma:lang="ja-JP" emma:confidence="0">
                  <emma:literal>.</emma:literal>
                </emma:interpretation>
              </emma:one-of>
            </emma:emma>
          </inkml:annotationXML>
          <inkml:trace contextRef="#ctx0" brushRef="#br0">-89264 7567</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448" cy="497838"/>
          </a:xfrm>
          <a:prstGeom prst="rect">
            <a:avLst/>
          </a:prstGeom>
        </p:spPr>
        <p:txBody>
          <a:bodyPr vert="horz" lIns="91303" tIns="45651" rIns="91303" bIns="456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303" tIns="45651" rIns="91303" bIns="45651" rtlCol="0"/>
          <a:lstStyle>
            <a:lvl1pPr algn="r">
              <a:defRPr sz="1200"/>
            </a:lvl1pPr>
          </a:lstStyle>
          <a:p>
            <a:fld id="{FBA96955-F7EE-4F0D-B521-F54251EC9950}" type="datetimeFigureOut">
              <a:rPr kumimoji="1" lang="ja-JP" altLang="en-US" smtClean="0"/>
              <a:pPr/>
              <a:t>2017/6/19</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03" tIns="45651" rIns="91303" bIns="45651" rtlCol="0" anchor="ctr"/>
          <a:lstStyle/>
          <a:p>
            <a:endParaRPr lang="ja-JP" altLang="en-US"/>
          </a:p>
        </p:txBody>
      </p:sp>
      <p:sp>
        <p:nvSpPr>
          <p:cNvPr id="5" name="ノート プレースホルダー 4"/>
          <p:cNvSpPr>
            <a:spLocks noGrp="1"/>
          </p:cNvSpPr>
          <p:nvPr>
            <p:ph type="body" sz="quarter" idx="3"/>
          </p:nvPr>
        </p:nvSpPr>
        <p:spPr>
          <a:xfrm>
            <a:off x="680085" y="4777028"/>
            <a:ext cx="5437506" cy="3908187"/>
          </a:xfrm>
          <a:prstGeom prst="rect">
            <a:avLst/>
          </a:prstGeom>
        </p:spPr>
        <p:txBody>
          <a:bodyPr vert="horz" lIns="91303" tIns="45651" rIns="91303" bIns="456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03" tIns="45651" rIns="91303" bIns="456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0"/>
            <a:ext cx="2945448" cy="497838"/>
          </a:xfrm>
          <a:prstGeom prst="rect">
            <a:avLst/>
          </a:prstGeom>
        </p:spPr>
        <p:txBody>
          <a:bodyPr vert="horz" lIns="91303" tIns="45651" rIns="91303" bIns="45651" rtlCol="0" anchor="b"/>
          <a:lstStyle>
            <a:lvl1pPr algn="r">
              <a:defRPr sz="1200"/>
            </a:lvl1pPr>
          </a:lstStyle>
          <a:p>
            <a:fld id="{2921CE2D-ED2C-4715-B6AB-78566E3B03C4}" type="slidenum">
              <a:rPr kumimoji="1" lang="ja-JP" altLang="en-US" smtClean="0"/>
              <a:pPr/>
              <a:t>‹#›</a:t>
            </a:fld>
            <a:endParaRPr kumimoji="1" lang="ja-JP" altLang="en-US"/>
          </a:p>
        </p:txBody>
      </p:sp>
    </p:spTree>
    <p:extLst>
      <p:ext uri="{BB962C8B-B14F-4D97-AF65-F5344CB8AC3E}">
        <p14:creationId xmlns:p14="http://schemas.microsoft.com/office/powerpoint/2010/main" val="11987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2</a:t>
            </a:fld>
            <a:endParaRPr kumimoji="1" lang="ja-JP" altLang="en-US" dirty="0"/>
          </a:p>
        </p:txBody>
      </p:sp>
    </p:spTree>
    <p:extLst>
      <p:ext uri="{BB962C8B-B14F-4D97-AF65-F5344CB8AC3E}">
        <p14:creationId xmlns:p14="http://schemas.microsoft.com/office/powerpoint/2010/main" val="65786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17</a:t>
            </a:fld>
            <a:endParaRPr kumimoji="1" lang="ja-JP" altLang="en-US"/>
          </a:p>
        </p:txBody>
      </p:sp>
    </p:spTree>
    <p:extLst>
      <p:ext uri="{BB962C8B-B14F-4D97-AF65-F5344CB8AC3E}">
        <p14:creationId xmlns:p14="http://schemas.microsoft.com/office/powerpoint/2010/main" val="128767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19</a:t>
            </a:fld>
            <a:endParaRPr kumimoji="1" lang="ja-JP" altLang="en-US"/>
          </a:p>
        </p:txBody>
      </p:sp>
    </p:spTree>
    <p:extLst>
      <p:ext uri="{BB962C8B-B14F-4D97-AF65-F5344CB8AC3E}">
        <p14:creationId xmlns:p14="http://schemas.microsoft.com/office/powerpoint/2010/main" val="266654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20</a:t>
            </a:fld>
            <a:endParaRPr kumimoji="1" lang="ja-JP" altLang="en-US"/>
          </a:p>
        </p:txBody>
      </p:sp>
    </p:spTree>
    <p:extLst>
      <p:ext uri="{BB962C8B-B14F-4D97-AF65-F5344CB8AC3E}">
        <p14:creationId xmlns:p14="http://schemas.microsoft.com/office/powerpoint/2010/main" val="331958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21</a:t>
            </a:fld>
            <a:endParaRPr kumimoji="1" lang="ja-JP" altLang="en-US"/>
          </a:p>
        </p:txBody>
      </p:sp>
    </p:spTree>
    <p:extLst>
      <p:ext uri="{BB962C8B-B14F-4D97-AF65-F5344CB8AC3E}">
        <p14:creationId xmlns:p14="http://schemas.microsoft.com/office/powerpoint/2010/main" val="167556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22</a:t>
            </a:fld>
            <a:endParaRPr kumimoji="1" lang="ja-JP" altLang="en-US"/>
          </a:p>
        </p:txBody>
      </p:sp>
    </p:spTree>
    <p:extLst>
      <p:ext uri="{BB962C8B-B14F-4D97-AF65-F5344CB8AC3E}">
        <p14:creationId xmlns:p14="http://schemas.microsoft.com/office/powerpoint/2010/main" val="428187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23</a:t>
            </a:fld>
            <a:endParaRPr kumimoji="1" lang="ja-JP" altLang="en-US"/>
          </a:p>
        </p:txBody>
      </p:sp>
    </p:spTree>
    <p:extLst>
      <p:ext uri="{BB962C8B-B14F-4D97-AF65-F5344CB8AC3E}">
        <p14:creationId xmlns:p14="http://schemas.microsoft.com/office/powerpoint/2010/main" val="254023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4</a:t>
            </a:fld>
            <a:endParaRPr kumimoji="1" lang="ja-JP" altLang="en-US"/>
          </a:p>
        </p:txBody>
      </p:sp>
    </p:spTree>
    <p:extLst>
      <p:ext uri="{BB962C8B-B14F-4D97-AF65-F5344CB8AC3E}">
        <p14:creationId xmlns:p14="http://schemas.microsoft.com/office/powerpoint/2010/main" val="300977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a:t>
            </a:fld>
            <a:endParaRPr kumimoji="1" lang="ja-JP" altLang="en-US"/>
          </a:p>
        </p:txBody>
      </p:sp>
    </p:spTree>
    <p:extLst>
      <p:ext uri="{BB962C8B-B14F-4D97-AF65-F5344CB8AC3E}">
        <p14:creationId xmlns:p14="http://schemas.microsoft.com/office/powerpoint/2010/main" val="57498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a:t>
            </a:fld>
            <a:endParaRPr kumimoji="1" lang="ja-JP" altLang="en-US"/>
          </a:p>
        </p:txBody>
      </p:sp>
    </p:spTree>
    <p:extLst>
      <p:ext uri="{BB962C8B-B14F-4D97-AF65-F5344CB8AC3E}">
        <p14:creationId xmlns:p14="http://schemas.microsoft.com/office/powerpoint/2010/main" val="25113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11</a:t>
            </a:fld>
            <a:endParaRPr kumimoji="1" lang="ja-JP" altLang="en-US"/>
          </a:p>
        </p:txBody>
      </p:sp>
    </p:spTree>
    <p:extLst>
      <p:ext uri="{BB962C8B-B14F-4D97-AF65-F5344CB8AC3E}">
        <p14:creationId xmlns:p14="http://schemas.microsoft.com/office/powerpoint/2010/main" val="262186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12</a:t>
            </a:fld>
            <a:endParaRPr kumimoji="1" lang="ja-JP" altLang="en-US"/>
          </a:p>
        </p:txBody>
      </p:sp>
    </p:spTree>
    <p:extLst>
      <p:ext uri="{BB962C8B-B14F-4D97-AF65-F5344CB8AC3E}">
        <p14:creationId xmlns:p14="http://schemas.microsoft.com/office/powerpoint/2010/main" val="97250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13</a:t>
            </a:fld>
            <a:endParaRPr kumimoji="1" lang="ja-JP" altLang="en-US"/>
          </a:p>
        </p:txBody>
      </p:sp>
    </p:spTree>
    <p:extLst>
      <p:ext uri="{BB962C8B-B14F-4D97-AF65-F5344CB8AC3E}">
        <p14:creationId xmlns:p14="http://schemas.microsoft.com/office/powerpoint/2010/main" val="1287678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14</a:t>
            </a:fld>
            <a:endParaRPr kumimoji="1" lang="ja-JP" altLang="en-US"/>
          </a:p>
        </p:txBody>
      </p:sp>
    </p:spTree>
    <p:extLst>
      <p:ext uri="{BB962C8B-B14F-4D97-AF65-F5344CB8AC3E}">
        <p14:creationId xmlns:p14="http://schemas.microsoft.com/office/powerpoint/2010/main" val="128767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16</a:t>
            </a:fld>
            <a:endParaRPr kumimoji="1" lang="ja-JP" altLang="en-US" dirty="0"/>
          </a:p>
        </p:txBody>
      </p:sp>
    </p:spTree>
    <p:extLst>
      <p:ext uri="{BB962C8B-B14F-4D97-AF65-F5344CB8AC3E}">
        <p14:creationId xmlns:p14="http://schemas.microsoft.com/office/powerpoint/2010/main" val="54012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E254F77-BCD4-448A-A5AF-8405A5091C50}"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165204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A13794-5C54-4F6A-A3CC-09C52C551D5E}"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385633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09780E-12DA-4216-8563-DA0C9D17EDCB}"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33716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A26154-3771-4948-B0BF-2C6EE93F85D9}"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21021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F761EF-7410-495D-89FD-11995B587E10}"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1242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DD65C36-B1A5-4A8E-A7D2-98B4F01682D3}"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128670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C4C9AC-BC92-40C9-AD0F-55C5C2B8A51C}" type="datetime1">
              <a:rPr kumimoji="1" lang="ja-JP" altLang="en-US" smtClean="0"/>
              <a:t>2017/6/19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4256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925EE97-FBC4-4861-BBF2-2E5B0D1E620F}" type="datetime1">
              <a:rPr kumimoji="1" lang="ja-JP" altLang="en-US" smtClean="0"/>
              <a:t>2017/6/19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370758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C65484-7CA3-4DDD-962F-89D1324CF73F}" type="datetime1">
              <a:rPr kumimoji="1" lang="ja-JP" altLang="en-US" smtClean="0"/>
              <a:t>2017/6/19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153287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742EA7-76DB-4562-9ACE-51E5ADB0275A}"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130448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D07F73-0F89-44A5-9450-CC4BFC05D6BA}"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3544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41750-B91A-4F0F-B325-6C1978BB3425}" type="datetime1">
              <a:rPr kumimoji="1" lang="ja-JP" altLang="en-US" smtClean="0"/>
              <a:t>2017/6/19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8D170-ED78-4CD6-9DF7-18AA74CDFCD5}" type="slidenum">
              <a:rPr kumimoji="1" lang="ja-JP" altLang="en-US" smtClean="0"/>
              <a:pPr/>
              <a:t>‹#›</a:t>
            </a:fld>
            <a:endParaRPr kumimoji="1" lang="ja-JP" altLang="en-US"/>
          </a:p>
        </p:txBody>
      </p:sp>
    </p:spTree>
    <p:extLst>
      <p:ext uri="{BB962C8B-B14F-4D97-AF65-F5344CB8AC3E}">
        <p14:creationId xmlns:p14="http://schemas.microsoft.com/office/powerpoint/2010/main" val="259099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emf"/><Relationship Id="rId10" Type="http://schemas.microsoft.com/office/2007/relationships/hdphoto" Target="../media/hdphoto1.wdp"/><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7992" y="2132856"/>
            <a:ext cx="8348464" cy="2664296"/>
          </a:xfrm>
        </p:spPr>
        <p:txBody>
          <a:bodyPr>
            <a:normAutofit/>
          </a:bodyPr>
          <a:lstStyle/>
          <a:p>
            <a:r>
              <a:rPr kumimoji="1" lang="ja-JP" altLang="en-US" dirty="0" smtClean="0"/>
              <a:t>（</a:t>
            </a:r>
            <a:r>
              <a:rPr kumimoji="1" lang="ja-JP" altLang="en-US" sz="4900" dirty="0" smtClean="0"/>
              <a:t>戦略領域）データマネジメント</a:t>
            </a:r>
            <a:endParaRPr kumimoji="1" lang="ja-JP" altLang="en-US" sz="4900" dirty="0"/>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1</a:t>
            </a:fld>
            <a:endParaRPr kumimoji="1" lang="ja-JP" altLang="en-US"/>
          </a:p>
        </p:txBody>
      </p:sp>
      <p:sp>
        <p:nvSpPr>
          <p:cNvPr id="5" name="テキスト ボックス 4"/>
          <p:cNvSpPr txBox="1">
            <a:spLocks noChangeArrowheads="1"/>
          </p:cNvSpPr>
          <p:nvPr/>
        </p:nvSpPr>
        <p:spPr bwMode="auto">
          <a:xfrm>
            <a:off x="7020272" y="826725"/>
            <a:ext cx="1792960" cy="442035"/>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資料６ー２</a:t>
            </a:r>
            <a:endParaRPr lang="en-US" altLang="ja-JP" sz="2400" dirty="0">
              <a:solidFill>
                <a:srgbClr val="000000"/>
              </a:solidFill>
              <a:latin typeface="Meiryo UI" pitchFamily="50" charset="-128"/>
              <a:ea typeface="Meiryo UI" pitchFamily="50" charset="-128"/>
              <a:cs typeface="Meiryo UI" pitchFamily="50" charset="-128"/>
            </a:endParaRPr>
          </a:p>
        </p:txBody>
      </p:sp>
      <p:sp>
        <p:nvSpPr>
          <p:cNvPr id="6" name="テキスト ボックス 5"/>
          <p:cNvSpPr txBox="1">
            <a:spLocks noChangeArrowheads="1"/>
          </p:cNvSpPr>
          <p:nvPr/>
        </p:nvSpPr>
        <p:spPr bwMode="auto">
          <a:xfrm>
            <a:off x="6156176" y="178653"/>
            <a:ext cx="3384376" cy="626701"/>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Ｈ２９．６．２０</a:t>
            </a:r>
            <a:endParaRPr lang="en-US" altLang="ja-JP"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第９回</a:t>
            </a:r>
            <a:r>
              <a:rPr lang="ja-JP" altLang="en-US" dirty="0">
                <a:solidFill>
                  <a:srgbClr val="000000"/>
                </a:solidFill>
                <a:latin typeface="Meiryo UI" pitchFamily="50" charset="-128"/>
                <a:ea typeface="Meiryo UI" pitchFamily="50" charset="-128"/>
                <a:cs typeface="Meiryo UI" pitchFamily="50" charset="-128"/>
              </a:rPr>
              <a:t>副首都推進本部会議</a:t>
            </a:r>
            <a:endParaRPr lang="en-US" altLang="ja-JP"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48189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10</a:t>
            </a:fld>
            <a:endParaRPr kumimoji="1" lang="ja-JP" altLang="en-US"/>
          </a:p>
        </p:txBody>
      </p:sp>
      <p:sp>
        <p:nvSpPr>
          <p:cNvPr id="6" name="正方形/長方形 5"/>
          <p:cNvSpPr/>
          <p:nvPr/>
        </p:nvSpPr>
        <p:spPr>
          <a:xfrm>
            <a:off x="1979712" y="220578"/>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）データマネジメントをめぐる社会動向⑥</a:t>
            </a:r>
            <a:endPar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699189" y="642940"/>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27046" y="914490"/>
            <a:ext cx="3636404" cy="369332"/>
          </a:xfrm>
          <a:prstGeom prst="rect">
            <a:avLst/>
          </a:prstGeom>
          <a:noFill/>
        </p:spPr>
        <p:txBody>
          <a:bodyPr wrap="square" rtlCol="0">
            <a:spAutoFit/>
          </a:bodyPr>
          <a:lstStyle/>
          <a:p>
            <a:r>
              <a:rPr kumimoji="1" lang="ja-JP" altLang="en-US" dirty="0" smtClean="0"/>
              <a:t>データマネジメントの実例（国内）</a:t>
            </a:r>
            <a:endParaRPr kumimoji="1" lang="ja-JP" altLang="en-US" dirty="0"/>
          </a:p>
        </p:txBody>
      </p:sp>
      <p:sp>
        <p:nvSpPr>
          <p:cNvPr id="15" name="テキスト ボックス 14"/>
          <p:cNvSpPr txBox="1"/>
          <p:nvPr/>
        </p:nvSpPr>
        <p:spPr>
          <a:xfrm>
            <a:off x="395536" y="1563757"/>
            <a:ext cx="5112568" cy="307777"/>
          </a:xfrm>
          <a:prstGeom prst="rect">
            <a:avLst/>
          </a:prstGeom>
          <a:noFill/>
          <a:ln>
            <a:solidFill>
              <a:schemeClr val="bg1">
                <a:lumMod val="75000"/>
              </a:schemeClr>
            </a:solidFill>
          </a:ln>
        </p:spPr>
        <p:txBody>
          <a:bodyPr wrap="square" rtlCol="0">
            <a:spAutoFit/>
          </a:bodyPr>
          <a:lstStyle/>
          <a:p>
            <a:r>
              <a:rPr kumimoji="1" lang="ja-JP" altLang="en-US" sz="1400" b="1" dirty="0" smtClean="0">
                <a:latin typeface="+mn-ea"/>
              </a:rPr>
              <a:t>健康寿命延伸計画</a:t>
            </a:r>
            <a:r>
              <a:rPr kumimoji="1" lang="en-US" altLang="ja-JP" sz="1400" b="1" dirty="0" smtClean="0">
                <a:latin typeface="+mn-ea"/>
              </a:rPr>
              <a:t>〔</a:t>
            </a:r>
            <a:r>
              <a:rPr kumimoji="1" lang="ja-JP" altLang="en-US" sz="1400" b="1" dirty="0" smtClean="0">
                <a:latin typeface="+mn-ea"/>
              </a:rPr>
              <a:t>アクションプラン</a:t>
            </a:r>
            <a:r>
              <a:rPr kumimoji="1" lang="en-US" altLang="ja-JP" sz="1400" b="1" dirty="0" smtClean="0">
                <a:latin typeface="+mn-ea"/>
              </a:rPr>
              <a:t>〕</a:t>
            </a:r>
            <a:r>
              <a:rPr kumimoji="1" lang="ja-JP" altLang="en-US" sz="1400" b="1" dirty="0" smtClean="0">
                <a:latin typeface="+mn-ea"/>
              </a:rPr>
              <a:t>（新潟市）</a:t>
            </a:r>
          </a:p>
        </p:txBody>
      </p:sp>
      <p:sp>
        <p:nvSpPr>
          <p:cNvPr id="16" name="テキスト ボックス 15"/>
          <p:cNvSpPr txBox="1"/>
          <p:nvPr/>
        </p:nvSpPr>
        <p:spPr>
          <a:xfrm>
            <a:off x="360139" y="1988840"/>
            <a:ext cx="5115409" cy="1692771"/>
          </a:xfrm>
          <a:prstGeom prst="rect">
            <a:avLst/>
          </a:prstGeom>
          <a:noFill/>
        </p:spPr>
        <p:txBody>
          <a:bodyPr wrap="square" rtlCol="0">
            <a:spAutoFit/>
          </a:bodyPr>
          <a:lstStyle/>
          <a:p>
            <a:pPr marL="285750" indent="-285750">
              <a:buFont typeface="Arial" panose="020B0604020202020204" pitchFamily="34" charset="0"/>
              <a:buChar char="•"/>
            </a:pPr>
            <a:r>
              <a:rPr lang="ja-JP" altLang="en-US" sz="1300" dirty="0">
                <a:latin typeface="+mn-ea"/>
              </a:rPr>
              <a:t>健康</a:t>
            </a:r>
            <a:r>
              <a:rPr lang="ja-JP" altLang="en-US" sz="1300" dirty="0" smtClean="0">
                <a:latin typeface="+mn-ea"/>
              </a:rPr>
              <a:t>寿命延伸に向けた取り組みを推進するため、保険、医療、介護データを分析し、地域の健康度を「区」や「中学校区」単位で見える化し、課題と今後の取り組みをまとめる。</a:t>
            </a:r>
            <a:endParaRPr lang="en-US" altLang="ja-JP" sz="1300" dirty="0" smtClean="0">
              <a:latin typeface="+mn-ea"/>
            </a:endParaRPr>
          </a:p>
          <a:p>
            <a:pPr marL="285750" indent="-285750">
              <a:buFont typeface="Arial" panose="020B0604020202020204" pitchFamily="34" charset="0"/>
              <a:buChar char="•"/>
            </a:pPr>
            <a:r>
              <a:rPr lang="ja-JP" altLang="en-US" sz="1300" dirty="0">
                <a:latin typeface="+mn-ea"/>
              </a:rPr>
              <a:t>国民健康保険、後期高齢者医療保険、協会けんぽのデータ</a:t>
            </a:r>
            <a:r>
              <a:rPr lang="ja-JP" altLang="en-US" sz="1300" dirty="0" smtClean="0">
                <a:latin typeface="+mn-ea"/>
              </a:rPr>
              <a:t>を活用。</a:t>
            </a:r>
            <a:r>
              <a:rPr kumimoji="1" lang="ja-JP" altLang="en-US" sz="1300" dirty="0" smtClean="0">
                <a:latin typeface="+mn-ea"/>
              </a:rPr>
              <a:t>新潟市民</a:t>
            </a:r>
            <a:r>
              <a:rPr kumimoji="1" lang="en-US" altLang="ja-JP" sz="1300" dirty="0" smtClean="0">
                <a:latin typeface="+mn-ea"/>
              </a:rPr>
              <a:t>80</a:t>
            </a:r>
            <a:r>
              <a:rPr kumimoji="1" lang="ja-JP" altLang="en-US" sz="1300" dirty="0" smtClean="0">
                <a:latin typeface="+mn-ea"/>
              </a:rPr>
              <a:t>万人のうち</a:t>
            </a:r>
            <a:r>
              <a:rPr kumimoji="1" lang="en-US" altLang="ja-JP" sz="1300" dirty="0" smtClean="0">
                <a:latin typeface="+mn-ea"/>
              </a:rPr>
              <a:t>50</a:t>
            </a:r>
            <a:r>
              <a:rPr kumimoji="1" lang="ja-JP" altLang="en-US" sz="1300" dirty="0" smtClean="0">
                <a:latin typeface="+mn-ea"/>
              </a:rPr>
              <a:t>万人のデータを分析</a:t>
            </a:r>
            <a:endParaRPr kumimoji="1" lang="en-US" altLang="ja-JP" sz="1300" dirty="0" smtClean="0">
              <a:latin typeface="+mn-ea"/>
            </a:endParaRPr>
          </a:p>
          <a:p>
            <a:pPr marL="285750" indent="-285750">
              <a:buFont typeface="Arial" panose="020B0604020202020204" pitchFamily="34" charset="0"/>
              <a:buChar char="•"/>
            </a:pPr>
            <a:r>
              <a:rPr lang="ja-JP" altLang="en-US" sz="1300" dirty="0" smtClean="0">
                <a:latin typeface="+mn-ea"/>
              </a:rPr>
              <a:t>住民に対して中学校区単位での健康課題を伝え、地域の健康課題をとらえてもらう</a:t>
            </a:r>
            <a:endParaRPr lang="en-US" altLang="ja-JP" sz="1300" dirty="0" smtClean="0">
              <a:latin typeface="+mn-ea"/>
            </a:endParaRPr>
          </a:p>
          <a:p>
            <a:pPr marL="285750" indent="-285750">
              <a:buFont typeface="Arial" panose="020B0604020202020204" pitchFamily="34" charset="0"/>
              <a:buChar char="•"/>
            </a:pPr>
            <a:r>
              <a:rPr kumimoji="1" lang="ja-JP" altLang="en-US" sz="1300" dirty="0" smtClean="0">
                <a:latin typeface="+mn-ea"/>
              </a:rPr>
              <a:t>結果の公表とあわせて特定検診、各種がん検診の受診券を送付</a:t>
            </a:r>
            <a:endParaRPr kumimoji="1" lang="en-US" altLang="ja-JP" sz="1300" dirty="0" smtClean="0">
              <a:latin typeface="+mn-ea"/>
            </a:endParaRPr>
          </a:p>
        </p:txBody>
      </p:sp>
      <p:sp>
        <p:nvSpPr>
          <p:cNvPr id="18" name="テキスト ボックス 17"/>
          <p:cNvSpPr txBox="1"/>
          <p:nvPr/>
        </p:nvSpPr>
        <p:spPr>
          <a:xfrm>
            <a:off x="374935" y="4170740"/>
            <a:ext cx="5112568" cy="307777"/>
          </a:xfrm>
          <a:prstGeom prst="rect">
            <a:avLst/>
          </a:prstGeom>
          <a:noFill/>
          <a:ln>
            <a:solidFill>
              <a:schemeClr val="bg1">
                <a:lumMod val="75000"/>
              </a:schemeClr>
            </a:solidFill>
          </a:ln>
        </p:spPr>
        <p:txBody>
          <a:bodyPr wrap="square" rtlCol="0">
            <a:spAutoFit/>
          </a:bodyPr>
          <a:lstStyle/>
          <a:p>
            <a:r>
              <a:rPr kumimoji="1" lang="ja-JP" altLang="en-US" sz="1400" b="1" dirty="0" smtClean="0">
                <a:latin typeface="+mn-ea"/>
              </a:rPr>
              <a:t>大阪ガス㈱　ビジネスアナリシスセンター</a:t>
            </a:r>
          </a:p>
        </p:txBody>
      </p:sp>
      <p:pic>
        <p:nvPicPr>
          <p:cNvPr id="2" name="図 1"/>
          <p:cNvPicPr>
            <a:picLocks noChangeAspect="1"/>
          </p:cNvPicPr>
          <p:nvPr/>
        </p:nvPicPr>
        <p:blipFill>
          <a:blip r:embed="rId2"/>
          <a:stretch>
            <a:fillRect/>
          </a:stretch>
        </p:blipFill>
        <p:spPr>
          <a:xfrm>
            <a:off x="5781653" y="2348880"/>
            <a:ext cx="2762407" cy="3502487"/>
          </a:xfrm>
          <a:prstGeom prst="rect">
            <a:avLst/>
          </a:prstGeom>
          <a:ln>
            <a:solidFill>
              <a:schemeClr val="tx1"/>
            </a:solidFill>
          </a:ln>
        </p:spPr>
      </p:pic>
      <p:sp>
        <p:nvSpPr>
          <p:cNvPr id="3" name="テキスト ボックス 2"/>
          <p:cNvSpPr txBox="1"/>
          <p:nvPr/>
        </p:nvSpPr>
        <p:spPr>
          <a:xfrm>
            <a:off x="5781652" y="1979548"/>
            <a:ext cx="2894804" cy="369332"/>
          </a:xfrm>
          <a:prstGeom prst="rect">
            <a:avLst/>
          </a:prstGeom>
          <a:noFill/>
        </p:spPr>
        <p:txBody>
          <a:bodyPr wrap="square" rtlCol="0">
            <a:spAutoFit/>
          </a:bodyPr>
          <a:lstStyle/>
          <a:p>
            <a:r>
              <a:rPr kumimoji="1" lang="ja-JP" altLang="en-US" sz="900" dirty="0" smtClean="0"/>
              <a:t>　　　　新潟市：地域への説明資料（イメージ）</a:t>
            </a:r>
            <a:endParaRPr kumimoji="1" lang="en-US" altLang="ja-JP" sz="900" dirty="0" smtClean="0"/>
          </a:p>
          <a:p>
            <a:r>
              <a:rPr lang="ja-JP" altLang="en-US" sz="900" dirty="0" smtClean="0"/>
              <a:t>　　　　　　　　　　　　　（新潟市ホームページより抜すい）</a:t>
            </a:r>
            <a:endParaRPr kumimoji="1" lang="ja-JP" altLang="en-US" sz="900" dirty="0"/>
          </a:p>
        </p:txBody>
      </p:sp>
      <p:sp>
        <p:nvSpPr>
          <p:cNvPr id="19" name="テキスト ボックス 18"/>
          <p:cNvSpPr txBox="1"/>
          <p:nvPr/>
        </p:nvSpPr>
        <p:spPr>
          <a:xfrm>
            <a:off x="399478" y="4634648"/>
            <a:ext cx="5115409" cy="1292662"/>
          </a:xfrm>
          <a:prstGeom prst="rect">
            <a:avLst/>
          </a:prstGeom>
          <a:noFill/>
        </p:spPr>
        <p:txBody>
          <a:bodyPr wrap="square" rtlCol="0">
            <a:spAutoFit/>
          </a:bodyPr>
          <a:lstStyle/>
          <a:p>
            <a:pPr marL="285750" indent="-285750">
              <a:buFont typeface="Arial" panose="020B0604020202020204" pitchFamily="34" charset="0"/>
              <a:buChar char="•"/>
            </a:pPr>
            <a:r>
              <a:rPr lang="ja-JP" altLang="en-US" sz="1300" dirty="0">
                <a:latin typeface="+mn-ea"/>
              </a:rPr>
              <a:t>大阪ガスおよびグループ会社に対してデータ分析による課題解決支援を行う専門</a:t>
            </a:r>
            <a:r>
              <a:rPr lang="ja-JP" altLang="en-US" sz="1300" dirty="0" smtClean="0">
                <a:latin typeface="+mn-ea"/>
              </a:rPr>
              <a:t>組織</a:t>
            </a:r>
            <a:endParaRPr lang="en-US" altLang="ja-JP" sz="1300" dirty="0" smtClean="0">
              <a:latin typeface="+mn-ea"/>
            </a:endParaRPr>
          </a:p>
          <a:p>
            <a:pPr marL="285750" indent="-285750">
              <a:buFont typeface="Arial" panose="020B0604020202020204" pitchFamily="34" charset="0"/>
              <a:buChar char="•"/>
            </a:pPr>
            <a:r>
              <a:rPr lang="ja-JP" altLang="en-US" sz="1300" dirty="0" smtClean="0">
                <a:latin typeface="+mn-ea"/>
              </a:rPr>
              <a:t>各種分野の専門知識を持つ社員</a:t>
            </a:r>
            <a:r>
              <a:rPr lang="en-US" altLang="ja-JP" sz="1300" dirty="0" smtClean="0">
                <a:latin typeface="+mn-ea"/>
              </a:rPr>
              <a:t>10</a:t>
            </a:r>
            <a:r>
              <a:rPr lang="ja-JP" altLang="en-US" sz="1300" dirty="0" smtClean="0">
                <a:latin typeface="+mn-ea"/>
              </a:rPr>
              <a:t>名で構成</a:t>
            </a:r>
            <a:endParaRPr lang="en-US" altLang="ja-JP" sz="1300" dirty="0" smtClean="0">
              <a:latin typeface="+mn-ea"/>
            </a:endParaRPr>
          </a:p>
          <a:p>
            <a:pPr marL="285750" indent="-285750">
              <a:buFont typeface="Arial" panose="020B0604020202020204" pitchFamily="34" charset="0"/>
              <a:buChar char="•"/>
            </a:pPr>
            <a:r>
              <a:rPr lang="ja-JP" altLang="en-US" sz="1300" dirty="0" smtClean="0">
                <a:latin typeface="+mn-ea"/>
              </a:rPr>
              <a:t>年間約</a:t>
            </a:r>
            <a:r>
              <a:rPr lang="en-US" altLang="ja-JP" sz="1300" dirty="0" smtClean="0">
                <a:latin typeface="+mn-ea"/>
              </a:rPr>
              <a:t>30</a:t>
            </a:r>
            <a:r>
              <a:rPr lang="ja-JP" altLang="en-US" sz="1300" dirty="0" smtClean="0">
                <a:latin typeface="+mn-ea"/>
              </a:rPr>
              <a:t>プロジェクトを手掛ける</a:t>
            </a:r>
            <a:endParaRPr lang="en-US" altLang="ja-JP" sz="1300" dirty="0" smtClean="0">
              <a:latin typeface="+mn-ea"/>
            </a:endParaRPr>
          </a:p>
          <a:p>
            <a:pPr marL="285750" indent="-285750">
              <a:buFont typeface="Arial" panose="020B0604020202020204" pitchFamily="34" charset="0"/>
              <a:buChar char="•"/>
            </a:pPr>
            <a:r>
              <a:rPr lang="ja-JP" altLang="en-US" sz="1300" dirty="0">
                <a:latin typeface="+mn-ea"/>
              </a:rPr>
              <a:t>独立採算制（対象部門にデータ分析に必要なコストを人件費も含めて請求</a:t>
            </a:r>
            <a:r>
              <a:rPr lang="ja-JP" altLang="en-US" sz="1300" dirty="0" smtClean="0">
                <a:latin typeface="+mn-ea"/>
              </a:rPr>
              <a:t>）</a:t>
            </a:r>
            <a:endParaRPr kumimoji="1" lang="en-US" altLang="ja-JP" sz="1300" dirty="0" smtClean="0">
              <a:latin typeface="+mn-ea"/>
            </a:endParaRPr>
          </a:p>
        </p:txBody>
      </p:sp>
    </p:spTree>
    <p:extLst>
      <p:ext uri="{BB962C8B-B14F-4D97-AF65-F5344CB8AC3E}">
        <p14:creationId xmlns:p14="http://schemas.microsoft.com/office/powerpoint/2010/main" val="209225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54526" y="926080"/>
            <a:ext cx="8565946" cy="77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1521" y="896547"/>
            <a:ext cx="8496944" cy="725968"/>
          </a:xfrm>
          <a:prstGeom prst="rect">
            <a:avLst/>
          </a:prstGeom>
          <a:noFill/>
        </p:spPr>
        <p:txBody>
          <a:bodyPr wrap="square" rtlCol="0">
            <a:spAutoFit/>
          </a:bodyPr>
          <a:lstStyle/>
          <a:p>
            <a:pPr>
              <a:lnSpc>
                <a:spcPts val="2600"/>
              </a:lnSpc>
            </a:pPr>
            <a:r>
              <a:rPr lang="ja-JP" altLang="en-US" sz="1600" dirty="0"/>
              <a:t>情報系人材が不足しており、専門的なデータサイエンティストの育成、全分野の学生に向けた基礎的なコンピューターサイエンスの教養の提供が大学に求められている</a:t>
            </a:r>
            <a:endParaRPr kumimoji="1" lang="ja-JP" altLang="en-US" sz="1600" dirty="0"/>
          </a:p>
        </p:txBody>
      </p:sp>
      <p:sp>
        <p:nvSpPr>
          <p:cNvPr id="18" name="テキスト ボックス 17"/>
          <p:cNvSpPr txBox="1"/>
          <p:nvPr/>
        </p:nvSpPr>
        <p:spPr>
          <a:xfrm>
            <a:off x="684008" y="5951423"/>
            <a:ext cx="3613490" cy="338554"/>
          </a:xfrm>
          <a:prstGeom prst="rect">
            <a:avLst/>
          </a:prstGeom>
          <a:noFill/>
        </p:spPr>
        <p:txBody>
          <a:bodyPr wrap="none" rtlCol="0">
            <a:spAutoFit/>
          </a:bodyPr>
          <a:lstStyle/>
          <a:p>
            <a:r>
              <a:rPr lang="ja-JP" altLang="en-US" sz="800"/>
              <a:t>大学共同利用機関法人情報システム研究機構</a:t>
            </a:r>
            <a:endParaRPr lang="en-US" altLang="ja-JP" sz="800" dirty="0"/>
          </a:p>
          <a:p>
            <a:r>
              <a:rPr kumimoji="1" lang="ja-JP" altLang="en-US" sz="800"/>
              <a:t>「ビッグデータの利活用に係る専門人材に向けた産学官懇談会報告書」　より</a:t>
            </a:r>
          </a:p>
        </p:txBody>
      </p:sp>
      <p:pic>
        <p:nvPicPr>
          <p:cNvPr id="4" name="図 3"/>
          <p:cNvPicPr>
            <a:picLocks noChangeAspect="1"/>
          </p:cNvPicPr>
          <p:nvPr/>
        </p:nvPicPr>
        <p:blipFill>
          <a:blip r:embed="rId3">
            <a:grayscl/>
          </a:blip>
          <a:stretch>
            <a:fillRect/>
          </a:stretch>
        </p:blipFill>
        <p:spPr>
          <a:xfrm>
            <a:off x="332017" y="3393273"/>
            <a:ext cx="3878419" cy="2401429"/>
          </a:xfrm>
          <a:prstGeom prst="rect">
            <a:avLst/>
          </a:prstGeom>
        </p:spPr>
      </p:pic>
      <p:sp>
        <p:nvSpPr>
          <p:cNvPr id="5" name="テキスト ボックス 4"/>
          <p:cNvSpPr txBox="1"/>
          <p:nvPr/>
        </p:nvSpPr>
        <p:spPr>
          <a:xfrm>
            <a:off x="305244" y="2085098"/>
            <a:ext cx="4338763" cy="769441"/>
          </a:xfrm>
          <a:prstGeom prst="rect">
            <a:avLst/>
          </a:prstGeom>
          <a:noFill/>
        </p:spPr>
        <p:txBody>
          <a:bodyPr wrap="square" rtlCol="0">
            <a:spAutoFit/>
          </a:bodyPr>
          <a:lstStyle/>
          <a:p>
            <a:r>
              <a:rPr lang="ja-JP" altLang="en-US" sz="1100" dirty="0"/>
              <a:t>・</a:t>
            </a:r>
            <a:r>
              <a:rPr lang="ja-JP" altLang="en-US" sz="1100" dirty="0" smtClean="0"/>
              <a:t>ビッグデータの利</a:t>
            </a:r>
            <a:r>
              <a:rPr lang="ja-JP" altLang="en-US" sz="1100" dirty="0"/>
              <a:t>活用を先導できる「棟梁レベル」の人材が圧倒的に不足。大学院における社会人コースで集中的に育成することも検討</a:t>
            </a:r>
            <a:endParaRPr lang="en-US" altLang="ja-JP" sz="1100" dirty="0"/>
          </a:p>
          <a:p>
            <a:r>
              <a:rPr kumimoji="1" lang="ja-JP" altLang="en-US" sz="1100" dirty="0"/>
              <a:t>・</a:t>
            </a:r>
            <a:r>
              <a:rPr lang="ja-JP" altLang="en-US" sz="1100" dirty="0"/>
              <a:t>統計的概念、データに基づく思考、</a:t>
            </a:r>
            <a:r>
              <a:rPr lang="en-US" altLang="ja-JP" sz="1100" dirty="0"/>
              <a:t>IT</a:t>
            </a:r>
            <a:r>
              <a:rPr lang="ja-JP" altLang="en-US" sz="1100" dirty="0"/>
              <a:t>リテラシーは、</a:t>
            </a:r>
            <a:r>
              <a:rPr kumimoji="1" lang="ja-JP" altLang="en-US" sz="1100" dirty="0"/>
              <a:t>大学学部レベルのリテラシーとして、文系・理系問わず必要</a:t>
            </a:r>
            <a:endParaRPr kumimoji="1" lang="en-US" altLang="ja-JP" sz="1100" dirty="0"/>
          </a:p>
        </p:txBody>
      </p:sp>
      <p:sp>
        <p:nvSpPr>
          <p:cNvPr id="6" name="角丸四角形 5"/>
          <p:cNvSpPr/>
          <p:nvPr/>
        </p:nvSpPr>
        <p:spPr>
          <a:xfrm>
            <a:off x="782347" y="4281842"/>
            <a:ext cx="2448272" cy="309679"/>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16296" y="5247513"/>
            <a:ext cx="3599060" cy="341727"/>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82136" y="5338888"/>
            <a:ext cx="1718740" cy="215444"/>
          </a:xfrm>
          <a:prstGeom prst="rect">
            <a:avLst/>
          </a:prstGeom>
          <a:noFill/>
        </p:spPr>
        <p:txBody>
          <a:bodyPr wrap="none" rtlCol="0">
            <a:spAutoFit/>
          </a:bodyPr>
          <a:lstStyle/>
          <a:p>
            <a:r>
              <a:rPr kumimoji="1" lang="ja-JP" altLang="en-US" sz="800" b="1"/>
              <a:t>リテラシーとしてのデータサイエンス</a:t>
            </a:r>
          </a:p>
        </p:txBody>
      </p:sp>
      <p:sp>
        <p:nvSpPr>
          <p:cNvPr id="24" name="テキスト ボックス 23"/>
          <p:cNvSpPr txBox="1"/>
          <p:nvPr/>
        </p:nvSpPr>
        <p:spPr>
          <a:xfrm>
            <a:off x="339078" y="2929685"/>
            <a:ext cx="2432722" cy="261610"/>
          </a:xfrm>
          <a:prstGeom prst="rect">
            <a:avLst/>
          </a:prstGeom>
          <a:noFill/>
        </p:spPr>
        <p:txBody>
          <a:bodyPr wrap="square" rtlCol="0">
            <a:spAutoFit/>
          </a:bodyPr>
          <a:lstStyle/>
          <a:p>
            <a:r>
              <a:rPr lang="ja-JP" altLang="en-US" sz="1100"/>
              <a:t>求められるスキルレベル</a:t>
            </a:r>
            <a:endParaRPr kumimoji="1" lang="ja-JP" altLang="en-US" sz="1100"/>
          </a:p>
        </p:txBody>
      </p:sp>
      <p:sp>
        <p:nvSpPr>
          <p:cNvPr id="25" name="テキスト ボックス 24"/>
          <p:cNvSpPr txBox="1"/>
          <p:nvPr/>
        </p:nvSpPr>
        <p:spPr>
          <a:xfrm>
            <a:off x="3866377" y="2924944"/>
            <a:ext cx="1047143" cy="261610"/>
          </a:xfrm>
          <a:prstGeom prst="rect">
            <a:avLst/>
          </a:prstGeom>
          <a:noFill/>
        </p:spPr>
        <p:txBody>
          <a:bodyPr wrap="square" rtlCol="0">
            <a:spAutoFit/>
          </a:bodyPr>
          <a:lstStyle/>
          <a:p>
            <a:r>
              <a:rPr kumimoji="1" lang="ja-JP" altLang="en-US" sz="1100"/>
              <a:t>アプローチ</a:t>
            </a:r>
          </a:p>
        </p:txBody>
      </p:sp>
      <p:sp>
        <p:nvSpPr>
          <p:cNvPr id="26" name="テキスト ボックス 25"/>
          <p:cNvSpPr txBox="1"/>
          <p:nvPr/>
        </p:nvSpPr>
        <p:spPr>
          <a:xfrm>
            <a:off x="3826787" y="5193299"/>
            <a:ext cx="1202166" cy="430887"/>
          </a:xfrm>
          <a:prstGeom prst="rect">
            <a:avLst/>
          </a:prstGeom>
          <a:noFill/>
        </p:spPr>
        <p:txBody>
          <a:bodyPr wrap="square" rtlCol="0">
            <a:spAutoFit/>
          </a:bodyPr>
          <a:lstStyle/>
          <a:p>
            <a:r>
              <a:rPr lang="ja-JP" altLang="en-US" sz="1100"/>
              <a:t>全学的な大学カリキュラム提供</a:t>
            </a:r>
            <a:endParaRPr kumimoji="1" lang="ja-JP" altLang="en-US" sz="1100"/>
          </a:p>
        </p:txBody>
      </p:sp>
      <p:sp>
        <p:nvSpPr>
          <p:cNvPr id="27" name="テキスト ボックス 26"/>
          <p:cNvSpPr txBox="1"/>
          <p:nvPr/>
        </p:nvSpPr>
        <p:spPr>
          <a:xfrm>
            <a:off x="3851920" y="3573016"/>
            <a:ext cx="1204643" cy="600164"/>
          </a:xfrm>
          <a:prstGeom prst="rect">
            <a:avLst/>
          </a:prstGeom>
          <a:noFill/>
        </p:spPr>
        <p:txBody>
          <a:bodyPr wrap="square" rtlCol="0">
            <a:spAutoFit/>
          </a:bodyPr>
          <a:lstStyle/>
          <a:p>
            <a:r>
              <a:rPr kumimoji="1" lang="ja-JP" altLang="en-US" sz="1100"/>
              <a:t>高度研究拠点や支援によるトップレベル人材育成</a:t>
            </a:r>
          </a:p>
        </p:txBody>
      </p:sp>
      <p:sp>
        <p:nvSpPr>
          <p:cNvPr id="28" name="テキスト ボックス 27"/>
          <p:cNvSpPr txBox="1"/>
          <p:nvPr/>
        </p:nvSpPr>
        <p:spPr>
          <a:xfrm>
            <a:off x="3873394" y="4159042"/>
            <a:ext cx="1025669" cy="600164"/>
          </a:xfrm>
          <a:prstGeom prst="rect">
            <a:avLst/>
          </a:prstGeom>
          <a:noFill/>
        </p:spPr>
        <p:txBody>
          <a:bodyPr wrap="square" rtlCol="0">
            <a:spAutoFit/>
          </a:bodyPr>
          <a:lstStyle/>
          <a:p>
            <a:r>
              <a:rPr lang="ja-JP" altLang="en-US" sz="1100"/>
              <a:t>数理・情報関係</a:t>
            </a:r>
            <a:r>
              <a:rPr kumimoji="1" lang="ja-JP" altLang="en-US" sz="1100"/>
              <a:t>学部・院の強化</a:t>
            </a:r>
          </a:p>
        </p:txBody>
      </p:sp>
      <p:sp>
        <p:nvSpPr>
          <p:cNvPr id="35" name="テキスト ボックス 34"/>
          <p:cNvSpPr txBox="1"/>
          <p:nvPr/>
        </p:nvSpPr>
        <p:spPr>
          <a:xfrm>
            <a:off x="5707310" y="1651693"/>
            <a:ext cx="3225509" cy="282579"/>
          </a:xfrm>
          <a:prstGeom prst="rect">
            <a:avLst/>
          </a:prstGeom>
          <a:noFill/>
        </p:spPr>
        <p:txBody>
          <a:bodyPr wrap="square" rtlCol="0">
            <a:spAutoFit/>
          </a:bodyPr>
          <a:lstStyle/>
          <a:p>
            <a:pPr algn="ctr"/>
            <a:r>
              <a:rPr kumimoji="1" lang="ja-JP" altLang="en-US" sz="1200" b="1"/>
              <a:t>米国と日本の状況</a:t>
            </a:r>
            <a:endParaRPr kumimoji="1" lang="en-US" altLang="ja-JP" sz="1200" b="1" dirty="0"/>
          </a:p>
        </p:txBody>
      </p:sp>
      <p:cxnSp>
        <p:nvCxnSpPr>
          <p:cNvPr id="39" name="直線コネクタ 38"/>
          <p:cNvCxnSpPr/>
          <p:nvPr/>
        </p:nvCxnSpPr>
        <p:spPr>
          <a:xfrm flipV="1">
            <a:off x="411086" y="3217211"/>
            <a:ext cx="3440834" cy="4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3974374" y="3219764"/>
            <a:ext cx="823708" cy="4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39078" y="1777697"/>
            <a:ext cx="3225509" cy="276999"/>
          </a:xfrm>
          <a:prstGeom prst="rect">
            <a:avLst/>
          </a:prstGeom>
          <a:noFill/>
        </p:spPr>
        <p:txBody>
          <a:bodyPr wrap="square" rtlCol="0">
            <a:spAutoFit/>
          </a:bodyPr>
          <a:lstStyle/>
          <a:p>
            <a:r>
              <a:rPr lang="ja-JP" altLang="en-US" sz="1200" b="1"/>
              <a:t>ビックデータ人材育成の方向性</a:t>
            </a:r>
            <a:endParaRPr kumimoji="1" lang="en-US" altLang="ja-JP" sz="1200" b="1" dirty="0"/>
          </a:p>
        </p:txBody>
      </p:sp>
      <p:pic>
        <p:nvPicPr>
          <p:cNvPr id="2052" name="Picture 4" descr="http://www.soumu.go.jp/johotsusintokei/whitepaper/ja/h26/image/n34010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317" y="4274036"/>
            <a:ext cx="3542148" cy="23837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コネクタ 8"/>
          <p:cNvCxnSpPr/>
          <p:nvPr/>
        </p:nvCxnSpPr>
        <p:spPr>
          <a:xfrm>
            <a:off x="5142729" y="3587872"/>
            <a:ext cx="367774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346886" y="2708921"/>
            <a:ext cx="394981" cy="866392"/>
          </a:xfrm>
          <a:prstGeom prst="rect">
            <a:avLst/>
          </a:prstGeom>
          <a:solidFill>
            <a:schemeClr val="bg1">
              <a:lumMod val="7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8046490" y="2708920"/>
            <a:ext cx="394981" cy="576064"/>
          </a:xfrm>
          <a:prstGeom prst="rect">
            <a:avLst/>
          </a:prstGeom>
          <a:solidFill>
            <a:schemeClr val="tx1">
              <a:lumMod val="65000"/>
              <a:lumOff val="3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8048328" y="3284984"/>
            <a:ext cx="394981" cy="299209"/>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372884" y="2789882"/>
            <a:ext cx="394981" cy="79799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a:off x="6013698" y="2321240"/>
            <a:ext cx="359184" cy="4970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372883" y="2331707"/>
            <a:ext cx="394981" cy="468329"/>
          </a:xfrm>
          <a:prstGeom prst="rect">
            <a:avLst/>
          </a:prstGeom>
          <a:solidFill>
            <a:schemeClr val="tx1">
              <a:lumMod val="65000"/>
              <a:lumOff val="3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a:off x="7740352" y="2708920"/>
            <a:ext cx="288032" cy="5760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5625162" y="2313214"/>
            <a:ext cx="394981" cy="1267301"/>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8423757" y="3557667"/>
            <a:ext cx="492443" cy="215444"/>
          </a:xfrm>
          <a:prstGeom prst="rect">
            <a:avLst/>
          </a:prstGeom>
          <a:noFill/>
        </p:spPr>
        <p:txBody>
          <a:bodyPr wrap="none" rtlCol="0">
            <a:spAutoFit/>
          </a:bodyPr>
          <a:lstStyle/>
          <a:p>
            <a:r>
              <a:rPr kumimoji="1" lang="ja-JP" altLang="en-US" sz="800" smtClean="0"/>
              <a:t>（千人）</a:t>
            </a:r>
            <a:endParaRPr kumimoji="1" lang="ja-JP" altLang="en-US" sz="800"/>
          </a:p>
        </p:txBody>
      </p:sp>
      <p:sp>
        <p:nvSpPr>
          <p:cNvPr id="54" name="テキスト ボックス 53"/>
          <p:cNvSpPr txBox="1"/>
          <p:nvPr/>
        </p:nvSpPr>
        <p:spPr>
          <a:xfrm>
            <a:off x="8073649" y="3284984"/>
            <a:ext cx="401072" cy="261610"/>
          </a:xfrm>
          <a:prstGeom prst="rect">
            <a:avLst/>
          </a:prstGeom>
          <a:noFill/>
        </p:spPr>
        <p:txBody>
          <a:bodyPr wrap="none" rtlCol="0">
            <a:spAutoFit/>
          </a:bodyPr>
          <a:lstStyle/>
          <a:p>
            <a:r>
              <a:rPr kumimoji="1" lang="en-US" altLang="ja-JP" sz="1100" dirty="0" smtClean="0"/>
              <a:t>110</a:t>
            </a:r>
            <a:endParaRPr kumimoji="1" lang="ja-JP" altLang="en-US" sz="1100"/>
          </a:p>
        </p:txBody>
      </p:sp>
      <p:sp>
        <p:nvSpPr>
          <p:cNvPr id="55" name="テキスト ボックス 54"/>
          <p:cNvSpPr txBox="1"/>
          <p:nvPr/>
        </p:nvSpPr>
        <p:spPr>
          <a:xfrm>
            <a:off x="6376064" y="2834212"/>
            <a:ext cx="401072" cy="261610"/>
          </a:xfrm>
          <a:prstGeom prst="rect">
            <a:avLst/>
          </a:prstGeom>
          <a:noFill/>
        </p:spPr>
        <p:txBody>
          <a:bodyPr wrap="none" rtlCol="0">
            <a:spAutoFit/>
          </a:bodyPr>
          <a:lstStyle/>
          <a:p>
            <a:r>
              <a:rPr kumimoji="1" lang="en-US" altLang="ja-JP" sz="1100" dirty="0" smtClean="0"/>
              <a:t>330</a:t>
            </a:r>
            <a:endParaRPr kumimoji="1" lang="ja-JP" altLang="en-US" sz="1100"/>
          </a:p>
        </p:txBody>
      </p:sp>
      <p:sp>
        <p:nvSpPr>
          <p:cNvPr id="57" name="テキスト ボックス 56"/>
          <p:cNvSpPr txBox="1"/>
          <p:nvPr/>
        </p:nvSpPr>
        <p:spPr>
          <a:xfrm>
            <a:off x="5576524" y="2297541"/>
            <a:ext cx="542136" cy="430887"/>
          </a:xfrm>
          <a:prstGeom prst="rect">
            <a:avLst/>
          </a:prstGeom>
          <a:noFill/>
        </p:spPr>
        <p:txBody>
          <a:bodyPr wrap="none" rtlCol="0">
            <a:spAutoFit/>
          </a:bodyPr>
          <a:lstStyle/>
          <a:p>
            <a:pPr algn="ctr"/>
            <a:r>
              <a:rPr kumimoji="1" lang="en-US" altLang="ja-JP" sz="1100" dirty="0"/>
              <a:t>440</a:t>
            </a:r>
            <a:r>
              <a:rPr kumimoji="1" lang="ja-JP" altLang="en-US" sz="1100"/>
              <a:t>～</a:t>
            </a:r>
            <a:endParaRPr kumimoji="1" lang="en-US" altLang="ja-JP" sz="1100" dirty="0"/>
          </a:p>
          <a:p>
            <a:pPr algn="ctr"/>
            <a:r>
              <a:rPr kumimoji="1" lang="en-US" altLang="ja-JP" sz="1100" dirty="0"/>
              <a:t>490</a:t>
            </a:r>
            <a:endParaRPr kumimoji="1" lang="ja-JP" altLang="en-US" sz="1100"/>
          </a:p>
        </p:txBody>
      </p:sp>
      <p:sp>
        <p:nvSpPr>
          <p:cNvPr id="58" name="テキスト ボックス 57"/>
          <p:cNvSpPr txBox="1"/>
          <p:nvPr/>
        </p:nvSpPr>
        <p:spPr>
          <a:xfrm>
            <a:off x="5974279" y="3901724"/>
            <a:ext cx="453970" cy="253916"/>
          </a:xfrm>
          <a:prstGeom prst="rect">
            <a:avLst/>
          </a:prstGeom>
          <a:noFill/>
        </p:spPr>
        <p:txBody>
          <a:bodyPr wrap="none" rtlCol="0">
            <a:spAutoFit/>
          </a:bodyPr>
          <a:lstStyle/>
          <a:p>
            <a:r>
              <a:rPr kumimoji="1" lang="ja-JP" altLang="en-US" sz="1050" smtClean="0"/>
              <a:t>米国</a:t>
            </a:r>
            <a:endParaRPr kumimoji="1" lang="ja-JP" altLang="en-US" sz="1050"/>
          </a:p>
        </p:txBody>
      </p:sp>
      <p:sp>
        <p:nvSpPr>
          <p:cNvPr id="60" name="テキスト ボックス 59"/>
          <p:cNvSpPr txBox="1"/>
          <p:nvPr/>
        </p:nvSpPr>
        <p:spPr>
          <a:xfrm>
            <a:off x="6748686" y="2348894"/>
            <a:ext cx="686183" cy="430887"/>
          </a:xfrm>
          <a:prstGeom prst="rect">
            <a:avLst/>
          </a:prstGeom>
          <a:noFill/>
        </p:spPr>
        <p:txBody>
          <a:bodyPr wrap="square" rtlCol="0">
            <a:spAutoFit/>
          </a:bodyPr>
          <a:lstStyle/>
          <a:p>
            <a:r>
              <a:rPr kumimoji="1" lang="ja-JP" altLang="en-US" sz="1100" b="1">
                <a:latin typeface="+mj-ea"/>
                <a:ea typeface="+mj-ea"/>
              </a:rPr>
              <a:t>大きなｷﾞｬｯﾌﾟ</a:t>
            </a:r>
          </a:p>
        </p:txBody>
      </p:sp>
      <p:sp>
        <p:nvSpPr>
          <p:cNvPr id="62" name="テキスト ボックス 61"/>
          <p:cNvSpPr txBox="1"/>
          <p:nvPr/>
        </p:nvSpPr>
        <p:spPr>
          <a:xfrm>
            <a:off x="6343866" y="3562752"/>
            <a:ext cx="460382" cy="415498"/>
          </a:xfrm>
          <a:prstGeom prst="rect">
            <a:avLst/>
          </a:prstGeom>
          <a:noFill/>
        </p:spPr>
        <p:txBody>
          <a:bodyPr wrap="none" rtlCol="0">
            <a:spAutoFit/>
          </a:bodyPr>
          <a:lstStyle/>
          <a:p>
            <a:r>
              <a:rPr kumimoji="1" lang="en-US" altLang="ja-JP" sz="1050" dirty="0"/>
              <a:t>2018</a:t>
            </a:r>
            <a:endParaRPr lang="en-US" altLang="ja-JP" sz="1050" dirty="0"/>
          </a:p>
          <a:p>
            <a:r>
              <a:rPr kumimoji="1" lang="ja-JP" altLang="en-US" sz="1050"/>
              <a:t>雇用</a:t>
            </a:r>
          </a:p>
        </p:txBody>
      </p:sp>
      <p:sp>
        <p:nvSpPr>
          <p:cNvPr id="63" name="テキスト ボックス 62"/>
          <p:cNvSpPr txBox="1"/>
          <p:nvPr/>
        </p:nvSpPr>
        <p:spPr>
          <a:xfrm>
            <a:off x="5602456" y="3592634"/>
            <a:ext cx="460382" cy="415498"/>
          </a:xfrm>
          <a:prstGeom prst="rect">
            <a:avLst/>
          </a:prstGeom>
          <a:noFill/>
        </p:spPr>
        <p:txBody>
          <a:bodyPr wrap="none" rtlCol="0">
            <a:spAutoFit/>
          </a:bodyPr>
          <a:lstStyle/>
          <a:p>
            <a:r>
              <a:rPr kumimoji="1" lang="en-US" altLang="ja-JP" sz="1050" dirty="0"/>
              <a:t>2018</a:t>
            </a:r>
            <a:endParaRPr lang="en-US" altLang="ja-JP" sz="1050" dirty="0"/>
          </a:p>
          <a:p>
            <a:r>
              <a:rPr kumimoji="1" lang="ja-JP" altLang="en-US" sz="1050"/>
              <a:t>需要</a:t>
            </a:r>
          </a:p>
        </p:txBody>
      </p:sp>
      <p:sp>
        <p:nvSpPr>
          <p:cNvPr id="64" name="テキスト ボックス 63"/>
          <p:cNvSpPr txBox="1"/>
          <p:nvPr/>
        </p:nvSpPr>
        <p:spPr>
          <a:xfrm>
            <a:off x="7380312" y="3140968"/>
            <a:ext cx="391454" cy="253916"/>
          </a:xfrm>
          <a:prstGeom prst="rect">
            <a:avLst/>
          </a:prstGeom>
          <a:noFill/>
        </p:spPr>
        <p:txBody>
          <a:bodyPr wrap="none" rtlCol="0">
            <a:spAutoFit/>
          </a:bodyPr>
          <a:lstStyle/>
          <a:p>
            <a:r>
              <a:rPr kumimoji="1" lang="en-US" altLang="ja-JP" sz="1050" dirty="0" smtClean="0"/>
              <a:t>360</a:t>
            </a:r>
            <a:endParaRPr kumimoji="1" lang="ja-JP" altLang="en-US" sz="1050"/>
          </a:p>
        </p:txBody>
      </p:sp>
      <p:sp>
        <p:nvSpPr>
          <p:cNvPr id="33" name="正方形/長方形 32"/>
          <p:cNvSpPr/>
          <p:nvPr/>
        </p:nvSpPr>
        <p:spPr>
          <a:xfrm>
            <a:off x="5090907" y="6289977"/>
            <a:ext cx="3945589" cy="39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14765" y="6309320"/>
            <a:ext cx="3289683" cy="461665"/>
          </a:xfrm>
          <a:prstGeom prst="rect">
            <a:avLst/>
          </a:prstGeom>
          <a:noFill/>
        </p:spPr>
        <p:txBody>
          <a:bodyPr wrap="none" rtlCol="0">
            <a:spAutoFit/>
          </a:bodyPr>
          <a:lstStyle/>
          <a:p>
            <a:r>
              <a:rPr lang="ja-JP" altLang="en-US" sz="800" dirty="0" smtClean="0"/>
              <a:t>データアナリスト供給</a:t>
            </a:r>
            <a:r>
              <a:rPr lang="en-US" altLang="ja-JP" sz="800" dirty="0" smtClean="0"/>
              <a:t>Top10</a:t>
            </a:r>
          </a:p>
          <a:p>
            <a:r>
              <a:rPr lang="en-US" altLang="ja-JP" sz="800" dirty="0" err="1" smtClean="0"/>
              <a:t>Mckinsey</a:t>
            </a:r>
            <a:r>
              <a:rPr lang="en-US" altLang="ja-JP" sz="800" dirty="0" smtClean="0"/>
              <a:t> </a:t>
            </a:r>
            <a:r>
              <a:rPr lang="en-US" altLang="ja-JP" sz="800" dirty="0"/>
              <a:t>global institute </a:t>
            </a:r>
          </a:p>
          <a:p>
            <a:r>
              <a:rPr lang="ja-JP" altLang="en-US" sz="800" dirty="0"/>
              <a:t>“</a:t>
            </a:r>
            <a:r>
              <a:rPr lang="en-US" altLang="ja-JP" sz="800" dirty="0"/>
              <a:t>Big data: The next frontier for innovation, competition, and productivity</a:t>
            </a:r>
            <a:r>
              <a:rPr lang="ja-JP" altLang="en-US" sz="800" dirty="0"/>
              <a:t>”</a:t>
            </a:r>
            <a:endParaRPr kumimoji="1" lang="ja-JP" altLang="en-US" sz="800" dirty="0"/>
          </a:p>
        </p:txBody>
      </p:sp>
      <p:sp>
        <p:nvSpPr>
          <p:cNvPr id="65" name="正方形/長方形 64"/>
          <p:cNvSpPr/>
          <p:nvPr/>
        </p:nvSpPr>
        <p:spPr>
          <a:xfrm>
            <a:off x="7668344" y="5946798"/>
            <a:ext cx="1043053" cy="1156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444519" y="1868123"/>
            <a:ext cx="1963269" cy="430887"/>
          </a:xfrm>
          <a:prstGeom prst="rect">
            <a:avLst/>
          </a:prstGeom>
          <a:noFill/>
        </p:spPr>
        <p:txBody>
          <a:bodyPr wrap="square" rtlCol="0">
            <a:spAutoFit/>
          </a:bodyPr>
          <a:lstStyle/>
          <a:p>
            <a:r>
              <a:rPr kumimoji="1" lang="ja-JP" altLang="en-US" sz="1100"/>
              <a:t>米国では人材の供給が追いついて</a:t>
            </a:r>
            <a:r>
              <a:rPr kumimoji="1" lang="ja-JP" altLang="en-US" sz="1100" smtClean="0"/>
              <a:t>いない。日本も同様。</a:t>
            </a:r>
            <a:endParaRPr kumimoji="1" lang="ja-JP" altLang="en-US" sz="1100"/>
          </a:p>
        </p:txBody>
      </p:sp>
      <p:sp>
        <p:nvSpPr>
          <p:cNvPr id="66" name="テキスト ボックス 65"/>
          <p:cNvSpPr txBox="1"/>
          <p:nvPr/>
        </p:nvSpPr>
        <p:spPr>
          <a:xfrm>
            <a:off x="8048328" y="3508091"/>
            <a:ext cx="460382" cy="415498"/>
          </a:xfrm>
          <a:prstGeom prst="rect">
            <a:avLst/>
          </a:prstGeom>
          <a:noFill/>
        </p:spPr>
        <p:txBody>
          <a:bodyPr wrap="none" rtlCol="0">
            <a:spAutoFit/>
          </a:bodyPr>
          <a:lstStyle/>
          <a:p>
            <a:r>
              <a:rPr kumimoji="1" lang="en-US" altLang="ja-JP" sz="1050"/>
              <a:t>2018</a:t>
            </a:r>
            <a:endParaRPr lang="en-US" altLang="ja-JP" sz="1050"/>
          </a:p>
          <a:p>
            <a:r>
              <a:rPr kumimoji="1" lang="ja-JP" altLang="en-US" sz="1050"/>
              <a:t>雇用</a:t>
            </a:r>
          </a:p>
        </p:txBody>
      </p:sp>
      <p:sp>
        <p:nvSpPr>
          <p:cNvPr id="67" name="テキスト ボックス 66"/>
          <p:cNvSpPr txBox="1"/>
          <p:nvPr/>
        </p:nvSpPr>
        <p:spPr>
          <a:xfrm>
            <a:off x="7306918" y="3519867"/>
            <a:ext cx="460382" cy="415498"/>
          </a:xfrm>
          <a:prstGeom prst="rect">
            <a:avLst/>
          </a:prstGeom>
          <a:noFill/>
        </p:spPr>
        <p:txBody>
          <a:bodyPr wrap="none" rtlCol="0">
            <a:spAutoFit/>
          </a:bodyPr>
          <a:lstStyle/>
          <a:p>
            <a:r>
              <a:rPr kumimoji="1" lang="en-US" altLang="ja-JP" sz="1050" smtClean="0"/>
              <a:t>201X</a:t>
            </a:r>
            <a:endParaRPr lang="en-US" altLang="ja-JP" sz="1050"/>
          </a:p>
          <a:p>
            <a:r>
              <a:rPr kumimoji="1" lang="ja-JP" altLang="en-US" sz="1050"/>
              <a:t>需要</a:t>
            </a:r>
          </a:p>
        </p:txBody>
      </p:sp>
      <p:sp>
        <p:nvSpPr>
          <p:cNvPr id="68" name="テキスト ボックス 67"/>
          <p:cNvSpPr txBox="1"/>
          <p:nvPr/>
        </p:nvSpPr>
        <p:spPr>
          <a:xfrm>
            <a:off x="8100392" y="2852936"/>
            <a:ext cx="504056" cy="253916"/>
          </a:xfrm>
          <a:prstGeom prst="rect">
            <a:avLst/>
          </a:prstGeom>
          <a:noFill/>
        </p:spPr>
        <p:txBody>
          <a:bodyPr wrap="square" rtlCol="0">
            <a:spAutoFit/>
          </a:bodyPr>
          <a:lstStyle/>
          <a:p>
            <a:r>
              <a:rPr kumimoji="1" lang="en-US" altLang="ja-JP" sz="1050" smtClean="0"/>
              <a:t>250</a:t>
            </a:r>
            <a:endParaRPr kumimoji="1" lang="ja-JP" altLang="en-US" sz="1050"/>
          </a:p>
        </p:txBody>
      </p:sp>
      <p:sp>
        <p:nvSpPr>
          <p:cNvPr id="69" name="テキスト ボックス 68"/>
          <p:cNvSpPr txBox="1"/>
          <p:nvPr/>
        </p:nvSpPr>
        <p:spPr>
          <a:xfrm>
            <a:off x="7668344" y="3789040"/>
            <a:ext cx="453970" cy="253916"/>
          </a:xfrm>
          <a:prstGeom prst="rect">
            <a:avLst/>
          </a:prstGeom>
          <a:noFill/>
        </p:spPr>
        <p:txBody>
          <a:bodyPr wrap="none" rtlCol="0">
            <a:spAutoFit/>
          </a:bodyPr>
          <a:lstStyle/>
          <a:p>
            <a:r>
              <a:rPr kumimoji="1" lang="ja-JP" altLang="en-US" sz="1050" smtClean="0"/>
              <a:t>日本</a:t>
            </a:r>
            <a:endParaRPr kumimoji="1" lang="ja-JP" altLang="en-US" sz="1050"/>
          </a:p>
        </p:txBody>
      </p:sp>
      <p:sp>
        <p:nvSpPr>
          <p:cNvPr id="73" name="テキスト ボックス 72"/>
          <p:cNvSpPr txBox="1"/>
          <p:nvPr/>
        </p:nvSpPr>
        <p:spPr>
          <a:xfrm>
            <a:off x="7164288" y="3933056"/>
            <a:ext cx="1800200" cy="307777"/>
          </a:xfrm>
          <a:prstGeom prst="rect">
            <a:avLst/>
          </a:prstGeom>
          <a:noFill/>
        </p:spPr>
        <p:txBody>
          <a:bodyPr wrap="square" rtlCol="0">
            <a:spAutoFit/>
          </a:bodyPr>
          <a:lstStyle/>
          <a:p>
            <a:r>
              <a:rPr lang="ja-JP" altLang="en-US" sz="700" smtClean="0"/>
              <a:t>出所：</a:t>
            </a:r>
            <a:r>
              <a:rPr lang="en-US" altLang="ja-JP" sz="700" smtClean="0"/>
              <a:t>Gartner Symposium Report</a:t>
            </a:r>
            <a:r>
              <a:rPr lang="ja-JP" altLang="en-US" sz="700" smtClean="0"/>
              <a:t>：</a:t>
            </a:r>
            <a:r>
              <a:rPr lang="en-US" altLang="ja-JP" sz="700" smtClean="0"/>
              <a:t>201x</a:t>
            </a:r>
            <a:r>
              <a:rPr lang="ja-JP" altLang="en-US" sz="700" smtClean="0"/>
              <a:t>年に情報システム部門はどうするべきか？</a:t>
            </a:r>
            <a:endParaRPr kumimoji="1" lang="ja-JP" altLang="en-US" sz="700"/>
          </a:p>
        </p:txBody>
      </p:sp>
      <p:sp>
        <p:nvSpPr>
          <p:cNvPr id="3" name="テキスト ボックス 2"/>
          <p:cNvSpPr txBox="1"/>
          <p:nvPr/>
        </p:nvSpPr>
        <p:spPr>
          <a:xfrm>
            <a:off x="8415318" y="6120700"/>
            <a:ext cx="588623" cy="200055"/>
          </a:xfrm>
          <a:prstGeom prst="rect">
            <a:avLst/>
          </a:prstGeom>
          <a:noFill/>
        </p:spPr>
        <p:txBody>
          <a:bodyPr wrap="none" rtlCol="0">
            <a:spAutoFit/>
          </a:bodyPr>
          <a:lstStyle/>
          <a:p>
            <a:r>
              <a:rPr kumimoji="1" lang="ja-JP" altLang="en-US" sz="700" smtClean="0"/>
              <a:t>単位：千人</a:t>
            </a:r>
            <a:endParaRPr kumimoji="1" lang="ja-JP" altLang="en-US" sz="700"/>
          </a:p>
        </p:txBody>
      </p:sp>
      <p:cxnSp>
        <p:nvCxnSpPr>
          <p:cNvPr id="75" name="直線コネクタ 74"/>
          <p:cNvCxnSpPr/>
          <p:nvPr/>
        </p:nvCxnSpPr>
        <p:spPr>
          <a:xfrm>
            <a:off x="1619673" y="642940"/>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1979712" y="220578"/>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）データマネジメントをめぐる社会動向⑦</a:t>
            </a:r>
            <a:endPar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 12"/>
          <p:cNvSpPr>
            <a:spLocks noGrp="1"/>
          </p:cNvSpPr>
          <p:nvPr>
            <p:ph type="sldNum" sz="quarter" idx="12"/>
          </p:nvPr>
        </p:nvSpPr>
        <p:spPr>
          <a:xfrm>
            <a:off x="7010400" y="6454906"/>
            <a:ext cx="2133600" cy="365125"/>
          </a:xfrm>
        </p:spPr>
        <p:txBody>
          <a:bodyPr/>
          <a:lstStyle/>
          <a:p>
            <a:fld id="{2788D170-ED78-4CD6-9DF7-18AA74CDFCD5}" type="slidenum">
              <a:rPr kumimoji="1" lang="ja-JP" altLang="en-US" smtClean="0"/>
              <a:pPr/>
              <a:t>11</a:t>
            </a:fld>
            <a:endParaRPr kumimoji="1" lang="ja-JP" altLang="en-US"/>
          </a:p>
        </p:txBody>
      </p:sp>
    </p:spTree>
    <p:extLst>
      <p:ext uri="{BB962C8B-B14F-4D97-AF65-F5344CB8AC3E}">
        <p14:creationId xmlns:p14="http://schemas.microsoft.com/office/powerpoint/2010/main" val="4054269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1" y="896547"/>
            <a:ext cx="8496944" cy="1092607"/>
          </a:xfrm>
          <a:prstGeom prst="rect">
            <a:avLst/>
          </a:prstGeom>
          <a:noFill/>
        </p:spPr>
        <p:txBody>
          <a:bodyPr wrap="square" rtlCol="0">
            <a:spAutoFit/>
          </a:bodyPr>
          <a:lstStyle/>
          <a:p>
            <a:pPr>
              <a:lnSpc>
                <a:spcPts val="2600"/>
              </a:lnSpc>
            </a:pPr>
            <a:r>
              <a:rPr lang="ja-JP" altLang="en-US" sz="1600" dirty="0"/>
              <a:t>大阪府・大阪市は行政で必要と</a:t>
            </a:r>
            <a:r>
              <a:rPr lang="ja-JP" altLang="en-US" sz="1600" dirty="0" smtClean="0"/>
              <a:t>される</a:t>
            </a:r>
            <a:r>
              <a:rPr lang="ja-JP" altLang="en-US" sz="1600" dirty="0"/>
              <a:t>人口</a:t>
            </a:r>
            <a:r>
              <a:rPr lang="ja-JP" altLang="en-US" sz="1600" dirty="0" smtClean="0"/>
              <a:t>・</a:t>
            </a:r>
            <a:r>
              <a:rPr lang="ja-JP" altLang="en-US" sz="1600" dirty="0"/>
              <a:t>工業・環境・社会保障など広範な情報を保有している。今後は新たなセンサーの設置や匿名加工、およびフォーマットの工夫により、多分野におけるダイナミックなデータの取得が期待できる。</a:t>
            </a:r>
            <a:endParaRPr kumimoji="1" lang="ja-JP" altLang="en-US" sz="1600" dirty="0"/>
          </a:p>
        </p:txBody>
      </p:sp>
      <p:sp>
        <p:nvSpPr>
          <p:cNvPr id="13" name="スライド番号プレースホルダ 12"/>
          <p:cNvSpPr>
            <a:spLocks noGrp="1"/>
          </p:cNvSpPr>
          <p:nvPr>
            <p:ph type="sldNum" sz="quarter" idx="12"/>
          </p:nvPr>
        </p:nvSpPr>
        <p:spPr/>
        <p:txBody>
          <a:bodyPr/>
          <a:lstStyle/>
          <a:p>
            <a:fld id="{2788D170-ED78-4CD6-9DF7-18AA74CDFCD5}" type="slidenum">
              <a:rPr kumimoji="1" lang="ja-JP" altLang="en-US" smtClean="0"/>
              <a:pPr/>
              <a:t>12</a:t>
            </a:fld>
            <a:endParaRPr kumimoji="1" lang="ja-JP" altLang="en-US"/>
          </a:p>
        </p:txBody>
      </p:sp>
      <p:sp>
        <p:nvSpPr>
          <p:cNvPr id="18" name="正方形/長方形 17"/>
          <p:cNvSpPr/>
          <p:nvPr/>
        </p:nvSpPr>
        <p:spPr>
          <a:xfrm>
            <a:off x="5322826" y="2830497"/>
            <a:ext cx="1089323" cy="625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j-ea"/>
                <a:ea typeface="+mj-ea"/>
              </a:rPr>
              <a:t>リスク対策</a:t>
            </a:r>
          </a:p>
        </p:txBody>
      </p:sp>
      <p:sp>
        <p:nvSpPr>
          <p:cNvPr id="19" name="正方形/長方形 18"/>
          <p:cNvSpPr/>
          <p:nvPr/>
        </p:nvSpPr>
        <p:spPr>
          <a:xfrm>
            <a:off x="5322826" y="4010223"/>
            <a:ext cx="1089323" cy="633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j-ea"/>
                <a:ea typeface="+mj-ea"/>
              </a:rPr>
              <a:t>予防</a:t>
            </a:r>
            <a:r>
              <a:rPr kumimoji="1" lang="ja-JP" altLang="en-US" sz="1400" smtClean="0">
                <a:solidFill>
                  <a:schemeClr val="tx1"/>
                </a:solidFill>
                <a:latin typeface="+mj-ea"/>
                <a:ea typeface="+mj-ea"/>
              </a:rPr>
              <a:t>医療</a:t>
            </a:r>
            <a:endParaRPr kumimoji="1" lang="en-US" altLang="ja-JP" sz="1400" smtClean="0">
              <a:solidFill>
                <a:schemeClr val="tx1"/>
              </a:solidFill>
              <a:latin typeface="+mj-ea"/>
              <a:ea typeface="+mj-ea"/>
            </a:endParaRPr>
          </a:p>
          <a:p>
            <a:pPr algn="ctr"/>
            <a:r>
              <a:rPr lang="ja-JP" altLang="en-US" sz="1400" smtClean="0">
                <a:solidFill>
                  <a:schemeClr val="tx1"/>
                </a:solidFill>
                <a:latin typeface="+mj-ea"/>
                <a:ea typeface="+mj-ea"/>
              </a:rPr>
              <a:t>先進</a:t>
            </a:r>
            <a:r>
              <a:rPr lang="ja-JP" altLang="en-US" sz="1400">
                <a:solidFill>
                  <a:schemeClr val="tx1"/>
                </a:solidFill>
                <a:latin typeface="+mj-ea"/>
                <a:ea typeface="+mj-ea"/>
              </a:rPr>
              <a:t>医療</a:t>
            </a:r>
            <a:endParaRPr kumimoji="1" lang="ja-JP" altLang="en-US" sz="1400">
              <a:solidFill>
                <a:schemeClr val="tx1"/>
              </a:solidFill>
              <a:latin typeface="+mj-ea"/>
              <a:ea typeface="+mj-ea"/>
            </a:endParaRPr>
          </a:p>
        </p:txBody>
      </p:sp>
      <p:sp>
        <p:nvSpPr>
          <p:cNvPr id="21" name="二等辺三角形 20"/>
          <p:cNvSpPr/>
          <p:nvPr/>
        </p:nvSpPr>
        <p:spPr>
          <a:xfrm rot="5400000">
            <a:off x="4301543" y="4355693"/>
            <a:ext cx="1656185" cy="19179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22" name="テキスト ボックス 21"/>
          <p:cNvSpPr txBox="1"/>
          <p:nvPr/>
        </p:nvSpPr>
        <p:spPr>
          <a:xfrm>
            <a:off x="440825" y="2271630"/>
            <a:ext cx="668773" cy="307777"/>
          </a:xfrm>
          <a:prstGeom prst="rect">
            <a:avLst/>
          </a:prstGeom>
          <a:noFill/>
        </p:spPr>
        <p:txBody>
          <a:bodyPr wrap="none" rtlCol="0">
            <a:spAutoFit/>
          </a:bodyPr>
          <a:lstStyle/>
          <a:p>
            <a:r>
              <a:rPr lang="ja-JP" altLang="en-US" sz="1400">
                <a:latin typeface="+mj-ea"/>
                <a:ea typeface="+mj-ea"/>
              </a:rPr>
              <a:t>データ</a:t>
            </a:r>
            <a:endParaRPr kumimoji="1" lang="ja-JP" altLang="en-US" sz="1400">
              <a:latin typeface="+mj-ea"/>
              <a:ea typeface="+mj-ea"/>
            </a:endParaRPr>
          </a:p>
        </p:txBody>
      </p:sp>
      <p:sp>
        <p:nvSpPr>
          <p:cNvPr id="23" name="テキスト ボックス 22"/>
          <p:cNvSpPr txBox="1"/>
          <p:nvPr/>
        </p:nvSpPr>
        <p:spPr>
          <a:xfrm>
            <a:off x="2926998" y="2269953"/>
            <a:ext cx="543739" cy="307777"/>
          </a:xfrm>
          <a:prstGeom prst="rect">
            <a:avLst/>
          </a:prstGeom>
          <a:noFill/>
        </p:spPr>
        <p:txBody>
          <a:bodyPr wrap="none" rtlCol="0">
            <a:spAutoFit/>
          </a:bodyPr>
          <a:lstStyle/>
          <a:p>
            <a:r>
              <a:rPr lang="ja-JP" altLang="en-US" sz="1400">
                <a:latin typeface="+mj-ea"/>
                <a:ea typeface="+mj-ea"/>
              </a:rPr>
              <a:t>工学</a:t>
            </a:r>
            <a:endParaRPr kumimoji="1" lang="ja-JP" altLang="en-US" sz="1400">
              <a:latin typeface="+mj-ea"/>
              <a:ea typeface="+mj-ea"/>
            </a:endParaRPr>
          </a:p>
        </p:txBody>
      </p:sp>
      <p:sp>
        <p:nvSpPr>
          <p:cNvPr id="24" name="テキスト ボックス 23"/>
          <p:cNvSpPr txBox="1"/>
          <p:nvPr/>
        </p:nvSpPr>
        <p:spPr>
          <a:xfrm>
            <a:off x="5317888" y="2269953"/>
            <a:ext cx="1486360" cy="307777"/>
          </a:xfrm>
          <a:prstGeom prst="rect">
            <a:avLst/>
          </a:prstGeom>
          <a:noFill/>
        </p:spPr>
        <p:txBody>
          <a:bodyPr wrap="square" rtlCol="0">
            <a:spAutoFit/>
          </a:bodyPr>
          <a:lstStyle/>
          <a:p>
            <a:r>
              <a:rPr kumimoji="1" lang="ja-JP" altLang="en-US" sz="1400" dirty="0">
                <a:latin typeface="+mj-ea"/>
                <a:ea typeface="+mj-ea"/>
              </a:rPr>
              <a:t>応用</a:t>
            </a:r>
            <a:r>
              <a:rPr kumimoji="1" lang="ja-JP" altLang="en-US" sz="1400" dirty="0" smtClean="0">
                <a:latin typeface="+mj-ea"/>
                <a:ea typeface="+mj-ea"/>
              </a:rPr>
              <a:t>テーマ（例）</a:t>
            </a:r>
            <a:endParaRPr kumimoji="1" lang="ja-JP" altLang="en-US" sz="1400" dirty="0">
              <a:latin typeface="+mj-ea"/>
              <a:ea typeface="+mj-ea"/>
            </a:endParaRPr>
          </a:p>
        </p:txBody>
      </p:sp>
      <p:sp>
        <p:nvSpPr>
          <p:cNvPr id="29" name="楕円 28"/>
          <p:cNvSpPr/>
          <p:nvPr/>
        </p:nvSpPr>
        <p:spPr>
          <a:xfrm>
            <a:off x="2295797" y="4253195"/>
            <a:ext cx="369477" cy="3746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j-ea"/>
                <a:ea typeface="+mj-ea"/>
              </a:rPr>
              <a:t>×</a:t>
            </a:r>
            <a:endParaRPr kumimoji="1" lang="ja-JP" altLang="en-US" sz="2400" dirty="0">
              <a:solidFill>
                <a:schemeClr val="tx1"/>
              </a:solidFill>
              <a:latin typeface="+mj-ea"/>
              <a:ea typeface="+mj-ea"/>
            </a:endParaRPr>
          </a:p>
        </p:txBody>
      </p:sp>
      <p:cxnSp>
        <p:nvCxnSpPr>
          <p:cNvPr id="31" name="直線コネクタ 30"/>
          <p:cNvCxnSpPr/>
          <p:nvPr/>
        </p:nvCxnSpPr>
        <p:spPr>
          <a:xfrm>
            <a:off x="2880042" y="2629356"/>
            <a:ext cx="1840696" cy="5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322826" y="2613028"/>
            <a:ext cx="33757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24101" y="2640962"/>
            <a:ext cx="1987452" cy="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509441" y="2744923"/>
            <a:ext cx="2198608" cy="1169551"/>
          </a:xfrm>
          <a:prstGeom prst="rect">
            <a:avLst/>
          </a:prstGeom>
          <a:noFill/>
        </p:spPr>
        <p:txBody>
          <a:bodyPr wrap="square" rtlCol="0">
            <a:spAutoFit/>
          </a:bodyPr>
          <a:lstStyle/>
          <a:p>
            <a:r>
              <a:rPr kumimoji="1" lang="ja-JP" altLang="en-US" sz="1400" dirty="0">
                <a:latin typeface="+mj-ea"/>
                <a:ea typeface="+mj-ea"/>
              </a:rPr>
              <a:t>・地震などの発災時の避難誘導対策</a:t>
            </a:r>
            <a:endParaRPr kumimoji="1" lang="en-US" altLang="ja-JP" sz="1400" dirty="0">
              <a:latin typeface="+mj-ea"/>
              <a:ea typeface="+mj-ea"/>
            </a:endParaRPr>
          </a:p>
          <a:p>
            <a:r>
              <a:rPr lang="ja-JP" altLang="en-US" sz="1400" dirty="0">
                <a:latin typeface="+mj-ea"/>
                <a:ea typeface="+mj-ea"/>
              </a:rPr>
              <a:t>・万博等の大規模イベント時の群衆誘導</a:t>
            </a:r>
            <a:endParaRPr lang="en-US" altLang="ja-JP" sz="1400" dirty="0">
              <a:latin typeface="+mj-ea"/>
              <a:ea typeface="+mj-ea"/>
            </a:endParaRPr>
          </a:p>
          <a:p>
            <a:r>
              <a:rPr lang="ja-JP" altLang="en-US" sz="1400" dirty="0">
                <a:latin typeface="+mj-ea"/>
                <a:ea typeface="+mj-ea"/>
              </a:rPr>
              <a:t>など</a:t>
            </a:r>
            <a:endParaRPr lang="en-US" altLang="ja-JP" sz="1400" dirty="0">
              <a:latin typeface="+mj-ea"/>
              <a:ea typeface="+mj-ea"/>
            </a:endParaRPr>
          </a:p>
        </p:txBody>
      </p:sp>
      <p:sp>
        <p:nvSpPr>
          <p:cNvPr id="41" name="テキスト ボックス 40"/>
          <p:cNvSpPr txBox="1"/>
          <p:nvPr/>
        </p:nvSpPr>
        <p:spPr>
          <a:xfrm>
            <a:off x="6509441" y="3940855"/>
            <a:ext cx="2198608" cy="2677656"/>
          </a:xfrm>
          <a:prstGeom prst="rect">
            <a:avLst/>
          </a:prstGeom>
          <a:noFill/>
        </p:spPr>
        <p:txBody>
          <a:bodyPr wrap="square" rtlCol="0">
            <a:spAutoFit/>
          </a:bodyPr>
          <a:lstStyle/>
          <a:p>
            <a:r>
              <a:rPr kumimoji="1" lang="ja-JP" altLang="en-US" sz="1400" smtClean="0">
                <a:latin typeface="+mj-ea"/>
                <a:ea typeface="+mj-ea"/>
              </a:rPr>
              <a:t>・健康支援や予防医療などのヘルスケアを中心とする取り組み</a:t>
            </a:r>
            <a:endParaRPr kumimoji="1" lang="en-US" altLang="ja-JP" sz="1400" smtClean="0">
              <a:latin typeface="+mj-ea"/>
              <a:ea typeface="+mj-ea"/>
            </a:endParaRPr>
          </a:p>
          <a:p>
            <a:pPr marL="265113" indent="-265113"/>
            <a:r>
              <a:rPr kumimoji="1" lang="ja-JP" altLang="en-US" sz="1400" smtClean="0">
                <a:latin typeface="+mj-ea"/>
                <a:ea typeface="+mj-ea"/>
              </a:rPr>
              <a:t>　⇒病気</a:t>
            </a:r>
            <a:r>
              <a:rPr kumimoji="1" lang="ja-JP" altLang="en-US" sz="1400">
                <a:latin typeface="+mj-ea"/>
                <a:ea typeface="+mj-ea"/>
              </a:rPr>
              <a:t>を事前に防ぐ</a:t>
            </a:r>
            <a:r>
              <a:rPr kumimoji="1" lang="ja-JP" altLang="en-US" sz="1400" smtClean="0">
                <a:latin typeface="+mj-ea"/>
                <a:ea typeface="+mj-ea"/>
              </a:rPr>
              <a:t>ため　の</a:t>
            </a:r>
            <a:r>
              <a:rPr kumimoji="1" lang="ja-JP" altLang="en-US" sz="1400">
                <a:latin typeface="+mj-ea"/>
                <a:ea typeface="+mj-ea"/>
              </a:rPr>
              <a:t>対策</a:t>
            </a:r>
            <a:endParaRPr kumimoji="1" lang="en-US" altLang="ja-JP" sz="1400">
              <a:latin typeface="+mj-ea"/>
              <a:ea typeface="+mj-ea"/>
            </a:endParaRPr>
          </a:p>
          <a:p>
            <a:r>
              <a:rPr lang="ja-JP" altLang="en-US" sz="1400" smtClean="0">
                <a:latin typeface="+mj-ea"/>
                <a:ea typeface="+mj-ea"/>
              </a:rPr>
              <a:t>　⇒医療費</a:t>
            </a:r>
            <a:r>
              <a:rPr lang="ja-JP" altLang="en-US" sz="1400">
                <a:latin typeface="+mj-ea"/>
                <a:ea typeface="+mj-ea"/>
              </a:rPr>
              <a:t>削減</a:t>
            </a:r>
            <a:r>
              <a:rPr lang="ja-JP" altLang="en-US" sz="1400" smtClean="0">
                <a:latin typeface="+mj-ea"/>
                <a:ea typeface="+mj-ea"/>
              </a:rPr>
              <a:t>効果</a:t>
            </a:r>
            <a:endParaRPr lang="en-US" altLang="ja-JP" sz="1400" smtClean="0">
              <a:latin typeface="+mj-ea"/>
              <a:ea typeface="+mj-ea"/>
            </a:endParaRPr>
          </a:p>
          <a:p>
            <a:r>
              <a:rPr lang="ja-JP" altLang="en-US" sz="1400" smtClean="0">
                <a:latin typeface="+mj-ea"/>
                <a:ea typeface="+mj-ea"/>
              </a:rPr>
              <a:t>・投薬、病状、副作用などのデータによる既存薬の新効能発見</a:t>
            </a:r>
            <a:endParaRPr lang="en-US" altLang="ja-JP" sz="1400" smtClean="0">
              <a:latin typeface="+mj-ea"/>
              <a:ea typeface="+mj-ea"/>
            </a:endParaRPr>
          </a:p>
          <a:p>
            <a:r>
              <a:rPr lang="ja-JP" altLang="en-US" sz="1400" smtClean="0">
                <a:latin typeface="+mj-ea"/>
                <a:ea typeface="+mj-ea"/>
              </a:rPr>
              <a:t>・各種生体センサーを組み合わせたドラッグデリバリーの有効性チェック</a:t>
            </a:r>
            <a:endParaRPr lang="en-US" altLang="ja-JP" sz="1400">
              <a:latin typeface="+mj-ea"/>
              <a:ea typeface="+mj-ea"/>
            </a:endParaRPr>
          </a:p>
        </p:txBody>
      </p:sp>
      <p:sp>
        <p:nvSpPr>
          <p:cNvPr id="42" name="Rectangle 9"/>
          <p:cNvSpPr txBox="1"/>
          <p:nvPr/>
        </p:nvSpPr>
        <p:spPr>
          <a:xfrm>
            <a:off x="411988" y="4530286"/>
            <a:ext cx="1883809" cy="15081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kumimoji="1" baseline="0">
                <a:latin typeface="+mn-lt"/>
                <a:cs typeface="Arial" pitchFamily="34" charset="0"/>
              </a:defRPr>
            </a:lvl1pPr>
            <a:lvl2pPr marL="193675" lvl="1" indent="-192088" defTabSz="895350" eaLnBrk="1" hangingPunct="1">
              <a:buClr>
                <a:schemeClr val="tx2"/>
              </a:buClr>
              <a:buSzPct val="125000"/>
              <a:buFont typeface="Arial" charset="0"/>
              <a:buChar char="▪"/>
              <a:defRPr kumimoji="1" baseline="0">
                <a:latin typeface="+mn-lt"/>
                <a:cs typeface="Arial" pitchFamily="34" charset="0"/>
              </a:defRPr>
            </a:lvl2pPr>
            <a:lvl3pPr marL="457200" lvl="2" indent="-261938" defTabSz="895350" eaLnBrk="1" hangingPunct="1">
              <a:buClr>
                <a:schemeClr val="tx2"/>
              </a:buClr>
              <a:buSzPct val="120000"/>
              <a:buFont typeface="Arial" charset="0"/>
              <a:buChar char="–"/>
              <a:defRPr kumimoji="1" baseline="0">
                <a:latin typeface="+mn-lt"/>
                <a:cs typeface="Arial" pitchFamily="34" charset="0"/>
              </a:defRPr>
            </a:lvl3pPr>
            <a:lvl4pPr marL="614363" lvl="3" indent="-155575" defTabSz="895350" eaLnBrk="1" hangingPunct="1">
              <a:buClr>
                <a:schemeClr val="tx2"/>
              </a:buClr>
              <a:buSzPct val="120000"/>
              <a:buFont typeface="Arial" charset="0"/>
              <a:buChar char="▫"/>
              <a:defRPr kumimoji="1" baseline="0">
                <a:latin typeface="+mn-lt"/>
                <a:cs typeface="Arial" pitchFamily="34" charset="0"/>
              </a:defRPr>
            </a:lvl4pPr>
            <a:lvl5pPr marL="749808" lvl="4" indent="-130175" defTabSz="895350" eaLnBrk="1" hangingPunct="1">
              <a:buClr>
                <a:schemeClr val="tx2"/>
              </a:buClr>
              <a:buSzPct val="89000"/>
              <a:buFont typeface="Arial" charset="0"/>
              <a:buChar char="-"/>
              <a:defRPr kumimoji="1" baseline="0">
                <a:latin typeface="+mn-lt"/>
                <a:cs typeface="Arial" pitchFamily="34" charset="0"/>
              </a:defRPr>
            </a:lvl5pPr>
            <a:lvl6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587" lvl="1" indent="0">
              <a:buNone/>
            </a:pPr>
            <a:r>
              <a:rPr lang="ja-JP" altLang="en-US" sz="1400" dirty="0" smtClean="0">
                <a:latin typeface="+mj-ea"/>
                <a:ea typeface="+mj-ea"/>
              </a:rPr>
              <a:t>（例）</a:t>
            </a:r>
            <a:endParaRPr lang="en-US" altLang="ja-JP" sz="1400" dirty="0" smtClean="0">
              <a:latin typeface="+mj-ea"/>
              <a:ea typeface="+mj-ea"/>
            </a:endParaRPr>
          </a:p>
          <a:p>
            <a:pPr lvl="1"/>
            <a:r>
              <a:rPr lang="ja-JP" altLang="en-US" sz="1400" dirty="0" smtClean="0">
                <a:latin typeface="+mj-ea"/>
                <a:ea typeface="+mj-ea"/>
              </a:rPr>
              <a:t>地図</a:t>
            </a:r>
            <a:r>
              <a:rPr lang="ja-JP" altLang="en-US" sz="1400" dirty="0">
                <a:latin typeface="+mj-ea"/>
                <a:ea typeface="+mj-ea"/>
              </a:rPr>
              <a:t>系データ</a:t>
            </a:r>
            <a:endParaRPr lang="en-US" altLang="ja-JP" sz="1400" dirty="0">
              <a:latin typeface="+mj-ea"/>
              <a:ea typeface="+mj-ea"/>
            </a:endParaRPr>
          </a:p>
          <a:p>
            <a:pPr lvl="1"/>
            <a:r>
              <a:rPr lang="ja-JP" altLang="en-US" sz="1400" dirty="0">
                <a:latin typeface="+mj-ea"/>
                <a:ea typeface="+mj-ea"/>
              </a:rPr>
              <a:t>統計データ</a:t>
            </a:r>
            <a:endParaRPr lang="en-US" altLang="ja-JP" sz="1400" dirty="0">
              <a:latin typeface="+mj-ea"/>
              <a:ea typeface="+mj-ea"/>
            </a:endParaRPr>
          </a:p>
          <a:p>
            <a:pPr lvl="1"/>
            <a:r>
              <a:rPr lang="ja-JP" altLang="en-US" sz="1400" dirty="0">
                <a:latin typeface="+mj-ea"/>
                <a:ea typeface="+mj-ea"/>
              </a:rPr>
              <a:t>公共交通利用者数データ</a:t>
            </a:r>
            <a:endParaRPr lang="en-US" altLang="ja-JP" sz="1400" dirty="0">
              <a:latin typeface="+mj-ea"/>
              <a:ea typeface="+mj-ea"/>
            </a:endParaRPr>
          </a:p>
          <a:p>
            <a:pPr lvl="1"/>
            <a:r>
              <a:rPr lang="ja-JP" altLang="en-US" sz="1400" dirty="0">
                <a:latin typeface="+mj-ea"/>
                <a:ea typeface="+mj-ea"/>
              </a:rPr>
              <a:t>健康診断等</a:t>
            </a:r>
            <a:r>
              <a:rPr lang="ja-JP" altLang="en-US" sz="1400" dirty="0" smtClean="0">
                <a:latin typeface="+mj-ea"/>
                <a:ea typeface="+mj-ea"/>
              </a:rPr>
              <a:t>医療</a:t>
            </a:r>
            <a:endParaRPr lang="en-US" altLang="ja-JP" sz="1400" dirty="0" smtClean="0">
              <a:latin typeface="+mj-ea"/>
              <a:ea typeface="+mj-ea"/>
            </a:endParaRPr>
          </a:p>
          <a:p>
            <a:pPr marL="1587" lvl="1" indent="0">
              <a:buNone/>
            </a:pPr>
            <a:r>
              <a:rPr lang="ja-JP" altLang="en-US" sz="1400" dirty="0">
                <a:latin typeface="+mj-ea"/>
                <a:ea typeface="+mj-ea"/>
              </a:rPr>
              <a:t>　</a:t>
            </a:r>
            <a:r>
              <a:rPr lang="ja-JP" altLang="en-US" sz="1400" dirty="0" smtClean="0">
                <a:latin typeface="+mj-ea"/>
                <a:ea typeface="+mj-ea"/>
              </a:rPr>
              <a:t>　データ</a:t>
            </a:r>
            <a:endParaRPr lang="en-US" altLang="ja-JP" sz="1400" dirty="0">
              <a:latin typeface="+mj-ea"/>
              <a:ea typeface="+mj-ea"/>
            </a:endParaRPr>
          </a:p>
        </p:txBody>
      </p:sp>
      <p:sp>
        <p:nvSpPr>
          <p:cNvPr id="43" name="Rectangle 9"/>
          <p:cNvSpPr txBox="1"/>
          <p:nvPr/>
        </p:nvSpPr>
        <p:spPr>
          <a:xfrm>
            <a:off x="2931227" y="2830497"/>
            <a:ext cx="1990507" cy="30162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kumimoji="1" baseline="0">
                <a:latin typeface="+mn-lt"/>
                <a:cs typeface="Arial" pitchFamily="34" charset="0"/>
              </a:defRPr>
            </a:lvl1pPr>
            <a:lvl2pPr marL="193675" lvl="1" indent="-192088" defTabSz="895350" eaLnBrk="1" hangingPunct="1">
              <a:buClr>
                <a:schemeClr val="tx2"/>
              </a:buClr>
              <a:buSzPct val="125000"/>
              <a:buFont typeface="Arial" charset="0"/>
              <a:buChar char="▪"/>
              <a:defRPr kumimoji="1" baseline="0">
                <a:latin typeface="+mn-lt"/>
                <a:cs typeface="Arial" pitchFamily="34" charset="0"/>
              </a:defRPr>
            </a:lvl2pPr>
            <a:lvl3pPr marL="457200" lvl="2" indent="-261938" defTabSz="895350" eaLnBrk="1" hangingPunct="1">
              <a:buClr>
                <a:schemeClr val="tx2"/>
              </a:buClr>
              <a:buSzPct val="120000"/>
              <a:buFont typeface="Arial" charset="0"/>
              <a:buChar char="–"/>
              <a:defRPr kumimoji="1" baseline="0">
                <a:latin typeface="+mn-lt"/>
                <a:cs typeface="Arial" pitchFamily="34" charset="0"/>
              </a:defRPr>
            </a:lvl3pPr>
            <a:lvl4pPr marL="614363" lvl="3" indent="-155575" defTabSz="895350" eaLnBrk="1" hangingPunct="1">
              <a:buClr>
                <a:schemeClr val="tx2"/>
              </a:buClr>
              <a:buSzPct val="120000"/>
              <a:buFont typeface="Arial" charset="0"/>
              <a:buChar char="▫"/>
              <a:defRPr kumimoji="1" baseline="0">
                <a:latin typeface="+mn-lt"/>
                <a:cs typeface="Arial" pitchFamily="34" charset="0"/>
              </a:defRPr>
            </a:lvl4pPr>
            <a:lvl5pPr marL="749808" lvl="4" indent="-130175" defTabSz="895350" eaLnBrk="1" hangingPunct="1">
              <a:buClr>
                <a:schemeClr val="tx2"/>
              </a:buClr>
              <a:buSzPct val="89000"/>
              <a:buFont typeface="Arial" charset="0"/>
              <a:buChar char="-"/>
              <a:defRPr kumimoji="1" baseline="0">
                <a:latin typeface="+mn-lt"/>
                <a:cs typeface="Arial" pitchFamily="34" charset="0"/>
              </a:defRPr>
            </a:lvl5pPr>
            <a:lvl6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lvl="1"/>
            <a:r>
              <a:rPr lang="ja-JP" altLang="en-US" sz="1400" dirty="0">
                <a:latin typeface="+mj-ea"/>
                <a:ea typeface="+mj-ea"/>
              </a:rPr>
              <a:t>匿名加工</a:t>
            </a:r>
            <a:endParaRPr lang="en-US" altLang="ja-JP" sz="1400" dirty="0">
              <a:latin typeface="+mj-ea"/>
              <a:ea typeface="+mj-ea"/>
            </a:endParaRPr>
          </a:p>
          <a:p>
            <a:pPr lvl="1"/>
            <a:r>
              <a:rPr lang="ja-JP" altLang="en-US" sz="1400" dirty="0">
                <a:latin typeface="+mj-ea"/>
                <a:ea typeface="+mj-ea"/>
              </a:rPr>
              <a:t>新センサーによるデータ収集</a:t>
            </a:r>
            <a:endParaRPr lang="en-US" altLang="ja-JP" sz="1400" dirty="0">
              <a:latin typeface="+mj-ea"/>
              <a:ea typeface="+mj-ea"/>
            </a:endParaRPr>
          </a:p>
          <a:p>
            <a:pPr lvl="2"/>
            <a:r>
              <a:rPr lang="ja-JP" altLang="en-US" sz="1400" dirty="0">
                <a:latin typeface="+mj-ea"/>
                <a:ea typeface="+mj-ea"/>
              </a:rPr>
              <a:t>道路交通量データ</a:t>
            </a:r>
            <a:r>
              <a:rPr lang="en-US" altLang="ja-JP" sz="1400" dirty="0">
                <a:latin typeface="+mj-ea"/>
                <a:ea typeface="+mj-ea"/>
              </a:rPr>
              <a:t>(365days/24h)</a:t>
            </a:r>
          </a:p>
          <a:p>
            <a:pPr lvl="2"/>
            <a:r>
              <a:rPr lang="ja-JP" altLang="en-US" sz="1400" dirty="0">
                <a:latin typeface="+mj-ea"/>
                <a:ea typeface="+mj-ea"/>
              </a:rPr>
              <a:t>人のバイタルデータ</a:t>
            </a:r>
            <a:endParaRPr lang="en-US" altLang="ja-JP" sz="1400" dirty="0">
              <a:latin typeface="+mj-ea"/>
              <a:ea typeface="+mj-ea"/>
            </a:endParaRPr>
          </a:p>
          <a:p>
            <a:pPr lvl="1"/>
            <a:r>
              <a:rPr lang="ja-JP" altLang="en-US" sz="1400" dirty="0">
                <a:latin typeface="+mj-ea"/>
                <a:ea typeface="+mj-ea"/>
              </a:rPr>
              <a:t>他データとの関連性</a:t>
            </a:r>
            <a:endParaRPr lang="en-US" altLang="ja-JP" sz="1400" dirty="0">
              <a:latin typeface="+mj-ea"/>
              <a:ea typeface="+mj-ea"/>
            </a:endParaRPr>
          </a:p>
          <a:p>
            <a:pPr lvl="2"/>
            <a:r>
              <a:rPr lang="ja-JP" altLang="en-US" sz="1400" dirty="0">
                <a:latin typeface="+mj-ea"/>
                <a:ea typeface="+mj-ea"/>
              </a:rPr>
              <a:t>複数のデータ間の整合</a:t>
            </a:r>
            <a:endParaRPr lang="en-US" altLang="ja-JP" sz="1400" dirty="0">
              <a:latin typeface="+mj-ea"/>
              <a:ea typeface="+mj-ea"/>
            </a:endParaRPr>
          </a:p>
          <a:p>
            <a:pPr lvl="1"/>
            <a:r>
              <a:rPr lang="ja-JP" altLang="en-US" sz="1400" dirty="0">
                <a:latin typeface="+mj-ea"/>
              </a:rPr>
              <a:t>新しい分析手法</a:t>
            </a:r>
            <a:endParaRPr lang="en-US" altLang="ja-JP" sz="1400" dirty="0">
              <a:latin typeface="+mj-ea"/>
            </a:endParaRPr>
          </a:p>
          <a:p>
            <a:pPr lvl="2"/>
            <a:r>
              <a:rPr lang="en-US" altLang="ja-JP" sz="1400" dirty="0">
                <a:latin typeface="+mj-ea"/>
              </a:rPr>
              <a:t>AI</a:t>
            </a:r>
            <a:r>
              <a:rPr lang="ja-JP" altLang="en-US" sz="1400" dirty="0">
                <a:latin typeface="+mj-ea"/>
              </a:rPr>
              <a:t>やマシーンラーニングといった分析手法の研究・活用</a:t>
            </a:r>
            <a:endParaRPr lang="en-US" altLang="ja-JP" sz="1400" dirty="0">
              <a:latin typeface="+mj-ea"/>
            </a:endParaRPr>
          </a:p>
          <a:p>
            <a:pPr lvl="2"/>
            <a:endParaRPr lang="en-US" altLang="ja-JP" sz="1400" dirty="0">
              <a:latin typeface="+mj-ea"/>
              <a:ea typeface="+mj-ea"/>
            </a:endParaRPr>
          </a:p>
        </p:txBody>
      </p:sp>
      <p:sp>
        <p:nvSpPr>
          <p:cNvPr id="28" name="正方形/長方形 27"/>
          <p:cNvSpPr/>
          <p:nvPr/>
        </p:nvSpPr>
        <p:spPr>
          <a:xfrm>
            <a:off x="1632081" y="194535"/>
            <a:ext cx="5976664"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）府市のデータマネジメントの現状及び可能性①</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619673" y="642940"/>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雲 1"/>
          <p:cNvSpPr/>
          <p:nvPr/>
        </p:nvSpPr>
        <p:spPr>
          <a:xfrm>
            <a:off x="382877" y="2784334"/>
            <a:ext cx="1912920" cy="11016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rPr>
              <a:t>行政の各分野で保有する広範な情報</a:t>
            </a:r>
            <a:endParaRPr kumimoji="1" lang="ja-JP" altLang="en-US" sz="1400" dirty="0">
              <a:solidFill>
                <a:schemeClr val="tx1"/>
              </a:solidFill>
            </a:endParaRPr>
          </a:p>
        </p:txBody>
      </p:sp>
      <p:sp>
        <p:nvSpPr>
          <p:cNvPr id="3" name="下矢印 2"/>
          <p:cNvSpPr/>
          <p:nvPr/>
        </p:nvSpPr>
        <p:spPr>
          <a:xfrm>
            <a:off x="584942" y="3984750"/>
            <a:ext cx="1420525" cy="422687"/>
          </a:xfrm>
          <a:prstGeom prst="downArrow">
            <a:avLst>
              <a:gd name="adj1" fmla="val 76901"/>
              <a:gd name="adj2" fmla="val 50000"/>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rPr>
              <a:t>データ化</a:t>
            </a:r>
            <a:endParaRPr kumimoji="1" lang="ja-JP" altLang="en-US" sz="1400" dirty="0">
              <a:solidFill>
                <a:schemeClr val="tx1"/>
              </a:solidFill>
            </a:endParaRPr>
          </a:p>
        </p:txBody>
      </p:sp>
    </p:spTree>
    <p:extLst>
      <p:ext uri="{BB962C8B-B14F-4D97-AF65-F5344CB8AC3E}">
        <p14:creationId xmlns:p14="http://schemas.microsoft.com/office/powerpoint/2010/main" val="4054269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12"/>
          <p:cNvSpPr>
            <a:spLocks noGrp="1"/>
          </p:cNvSpPr>
          <p:nvPr>
            <p:ph type="sldNum" sz="quarter" idx="12"/>
          </p:nvPr>
        </p:nvSpPr>
        <p:spPr/>
        <p:txBody>
          <a:bodyPr/>
          <a:lstStyle/>
          <a:p>
            <a:fld id="{2788D170-ED78-4CD6-9DF7-18AA74CDFCD5}" type="slidenum">
              <a:rPr kumimoji="1" lang="ja-JP" altLang="en-US" smtClean="0"/>
              <a:pPr/>
              <a:t>13</a:t>
            </a:fld>
            <a:endParaRPr kumimoji="1" lang="ja-JP" altLang="en-US"/>
          </a:p>
        </p:txBody>
      </p:sp>
      <p:sp>
        <p:nvSpPr>
          <p:cNvPr id="4" name="テキスト ボックス 3"/>
          <p:cNvSpPr txBox="1"/>
          <p:nvPr/>
        </p:nvSpPr>
        <p:spPr>
          <a:xfrm>
            <a:off x="395536" y="744959"/>
            <a:ext cx="2613216" cy="307777"/>
          </a:xfrm>
          <a:prstGeom prst="rect">
            <a:avLst/>
          </a:prstGeom>
          <a:noFill/>
        </p:spPr>
        <p:txBody>
          <a:bodyPr wrap="none" rtlCol="0">
            <a:spAutoFit/>
          </a:bodyPr>
          <a:lstStyle/>
          <a:p>
            <a:r>
              <a:rPr lang="ja-JP" altLang="en-US" sz="1400" dirty="0"/>
              <a:t>府</a:t>
            </a:r>
            <a:r>
              <a:rPr lang="ja-JP" altLang="en-US" sz="1400" dirty="0" smtClean="0"/>
              <a:t>市が保有する</a:t>
            </a:r>
            <a:r>
              <a:rPr kumimoji="1" lang="ja-JP" altLang="en-US" sz="1400" dirty="0" smtClean="0"/>
              <a:t>データ（分野別）</a:t>
            </a:r>
            <a:endParaRPr kumimoji="1" lang="ja-JP" altLang="en-US" sz="1400" dirty="0"/>
          </a:p>
        </p:txBody>
      </p:sp>
      <p:sp>
        <p:nvSpPr>
          <p:cNvPr id="14" name="正方形/長方形 13"/>
          <p:cNvSpPr/>
          <p:nvPr/>
        </p:nvSpPr>
        <p:spPr>
          <a:xfrm>
            <a:off x="1572772" y="193517"/>
            <a:ext cx="6070463"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）府市のデータマネジメントの現状及び可能性②</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619673" y="642940"/>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809785722"/>
              </p:ext>
            </p:extLst>
          </p:nvPr>
        </p:nvGraphicFramePr>
        <p:xfrm>
          <a:off x="467543" y="1168270"/>
          <a:ext cx="7920881" cy="5069042"/>
        </p:xfrm>
        <a:graphic>
          <a:graphicData uri="http://schemas.openxmlformats.org/drawingml/2006/table">
            <a:tbl>
              <a:tblPr firstRow="1" bandRow="1">
                <a:tableStyleId>{5940675A-B579-460E-94D1-54222C63F5DA}</a:tableStyleId>
              </a:tblPr>
              <a:tblGrid>
                <a:gridCol w="1525036">
                  <a:extLst>
                    <a:ext uri="{9D8B030D-6E8A-4147-A177-3AD203B41FA5}">
                      <a16:colId xmlns:a16="http://schemas.microsoft.com/office/drawing/2014/main" xmlns="" val="20000"/>
                    </a:ext>
                  </a:extLst>
                </a:gridCol>
                <a:gridCol w="4540016">
                  <a:extLst>
                    <a:ext uri="{9D8B030D-6E8A-4147-A177-3AD203B41FA5}">
                      <a16:colId xmlns:a16="http://schemas.microsoft.com/office/drawing/2014/main" xmlns="" val="20001"/>
                    </a:ext>
                  </a:extLst>
                </a:gridCol>
                <a:gridCol w="1855829">
                  <a:extLst>
                    <a:ext uri="{9D8B030D-6E8A-4147-A177-3AD203B41FA5}">
                      <a16:colId xmlns:a16="http://schemas.microsoft.com/office/drawing/2014/main" xmlns="" val="20002"/>
                    </a:ext>
                  </a:extLst>
                </a:gridCol>
              </a:tblGrid>
              <a:tr h="441002">
                <a:tc>
                  <a:txBody>
                    <a:bodyPr/>
                    <a:lstStyle/>
                    <a:p>
                      <a:pPr algn="ctr"/>
                      <a:r>
                        <a:rPr kumimoji="1" lang="ja-JP" altLang="en-US" sz="1200" b="1" dirty="0" smtClean="0">
                          <a:solidFill>
                            <a:schemeClr val="tx1"/>
                          </a:solidFill>
                          <a:latin typeface="+mn-ea"/>
                          <a:ea typeface="+mn-ea"/>
                        </a:rPr>
                        <a:t>分野</a:t>
                      </a:r>
                      <a:endParaRPr kumimoji="1" lang="ja-JP" altLang="en-US" sz="1200" b="1" dirty="0">
                        <a:solidFill>
                          <a:schemeClr val="tx1"/>
                        </a:solidFill>
                        <a:latin typeface="+mn-ea"/>
                        <a:ea typeface="+mn-ea"/>
                      </a:endParaRPr>
                    </a:p>
                  </a:txBody>
                  <a:tcPr anchor="ctr"/>
                </a:tc>
                <a:tc>
                  <a:txBody>
                    <a:bodyPr/>
                    <a:lstStyle/>
                    <a:p>
                      <a:pPr algn="ctr"/>
                      <a:r>
                        <a:rPr kumimoji="1" lang="ja-JP" altLang="en-US" sz="1200" b="1" dirty="0" smtClean="0">
                          <a:solidFill>
                            <a:schemeClr val="tx1"/>
                          </a:solidFill>
                          <a:latin typeface="+mn-ea"/>
                          <a:ea typeface="+mn-ea"/>
                        </a:rPr>
                        <a:t>分野別データ（府市が保有又は入手可能なもの）</a:t>
                      </a:r>
                      <a:endParaRPr kumimoji="1" lang="ja-JP" altLang="en-US" sz="1200" b="1" dirty="0">
                        <a:solidFill>
                          <a:schemeClr val="tx1"/>
                        </a:solidFill>
                        <a:latin typeface="+mn-ea"/>
                        <a:ea typeface="+mn-ea"/>
                      </a:endParaRPr>
                    </a:p>
                  </a:txBody>
                  <a:tcPr anchor="ctr"/>
                </a:tc>
                <a:tc>
                  <a:txBody>
                    <a:bodyPr/>
                    <a:lstStyle/>
                    <a:p>
                      <a:pPr algn="ctr"/>
                      <a:r>
                        <a:rPr kumimoji="1" lang="ja-JP" altLang="en-US" sz="1200" b="1" dirty="0" smtClean="0">
                          <a:solidFill>
                            <a:schemeClr val="tx1"/>
                          </a:solidFill>
                          <a:latin typeface="+mn-ea"/>
                          <a:ea typeface="+mn-ea"/>
                        </a:rPr>
                        <a:t>共通（基礎）データ</a:t>
                      </a:r>
                      <a:endParaRPr kumimoji="1" lang="ja-JP" altLang="en-US" sz="1200" b="1" dirty="0">
                        <a:solidFill>
                          <a:schemeClr val="tx1"/>
                        </a:solidFill>
                        <a:latin typeface="+mn-ea"/>
                        <a:ea typeface="+mn-ea"/>
                      </a:endParaRPr>
                    </a:p>
                  </a:txBody>
                  <a:tcPr anchor="ctr"/>
                </a:tc>
                <a:extLst>
                  <a:ext uri="{0D108BD9-81ED-4DB2-BD59-A6C34878D82A}">
                    <a16:rowId xmlns:a16="http://schemas.microsoft.com/office/drawing/2014/main" xmlns="" val="10000"/>
                  </a:ext>
                </a:extLst>
              </a:tr>
              <a:tr h="499802">
                <a:tc>
                  <a:txBody>
                    <a:bodyPr/>
                    <a:lstStyle/>
                    <a:p>
                      <a:r>
                        <a:rPr kumimoji="1" lang="ja-JP" altLang="en-US" sz="1600" dirty="0" smtClean="0">
                          <a:solidFill>
                            <a:schemeClr val="tx1"/>
                          </a:solidFill>
                          <a:latin typeface="+mn-ea"/>
                          <a:ea typeface="+mn-ea"/>
                        </a:rPr>
                        <a:t>都市魅力</a:t>
                      </a:r>
                      <a:endParaRPr kumimoji="1" lang="ja-JP" altLang="en-US" sz="1600" dirty="0">
                        <a:solidFill>
                          <a:schemeClr val="tx1"/>
                        </a:solidFill>
                        <a:latin typeface="+mn-ea"/>
                        <a:ea typeface="+mn-ea"/>
                      </a:endParaRPr>
                    </a:p>
                  </a:txBody>
                  <a:tcPr/>
                </a:tc>
                <a:tc>
                  <a:txBody>
                    <a:bodyPr/>
                    <a:lstStyle/>
                    <a:p>
                      <a:r>
                        <a:rPr kumimoji="1" lang="ja-JP" altLang="en-US" sz="1400" dirty="0" smtClean="0">
                          <a:solidFill>
                            <a:schemeClr val="tx1"/>
                          </a:solidFill>
                          <a:latin typeface="+mn-ea"/>
                          <a:ea typeface="+mn-ea"/>
                        </a:rPr>
                        <a:t>入国者数、延べ宿泊者数、客室稼働率、観光客の消費動向、指定・登録文化財</a:t>
                      </a:r>
                      <a:endParaRPr kumimoji="1" lang="ja-JP" altLang="en-US" sz="1400" dirty="0">
                        <a:solidFill>
                          <a:schemeClr val="tx1"/>
                        </a:solidFill>
                        <a:latin typeface="+mn-ea"/>
                        <a:ea typeface="+mn-ea"/>
                      </a:endParaRPr>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人口・世帯</a:t>
                      </a:r>
                      <a:endParaRPr lang="en-US" altLang="ja-JP" sz="1400" u="none" strike="noStrike" dirty="0" smtClean="0">
                        <a:solidFill>
                          <a:schemeClr val="tx1"/>
                        </a:solidFill>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住所</a:t>
                      </a:r>
                      <a:endParaRPr lang="en-US" altLang="zh-CN" sz="1400" u="none" strike="noStrike" dirty="0" smtClean="0">
                        <a:solidFill>
                          <a:schemeClr val="tx1"/>
                        </a:solidFill>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strike="noStrike" dirty="0" smtClean="0">
                          <a:solidFill>
                            <a:schemeClr val="tx1"/>
                          </a:solidFill>
                          <a:effectLst/>
                          <a:latin typeface="ＭＳ Ｐゴシック" panose="020B0600070205080204" pitchFamily="50" charset="-128"/>
                          <a:ea typeface="ＭＳ Ｐゴシック" panose="020B0600070205080204" pitchFamily="50" charset="-128"/>
                        </a:rPr>
                        <a:t>平均気温</a:t>
                      </a:r>
                      <a:endParaRPr lang="en-US" altLang="ja-JP" sz="140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strike="noStrike" dirty="0" smtClean="0">
                          <a:solidFill>
                            <a:schemeClr val="tx1"/>
                          </a:solidFill>
                          <a:effectLst/>
                          <a:latin typeface="ＭＳ Ｐゴシック" panose="020B0600070205080204" pitchFamily="50" charset="-128"/>
                          <a:ea typeface="ＭＳ Ｐゴシック" panose="020B0600070205080204" pitchFamily="50" charset="-128"/>
                        </a:rPr>
                        <a:t>降水量</a:t>
                      </a:r>
                      <a:endParaRPr lang="en-US" altLang="zh-CN" sz="140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事業者数</a:t>
                      </a:r>
                      <a:endParaRPr lang="en-US" altLang="ja-JP" sz="1400" u="none" strike="noStrike" dirty="0" smtClean="0">
                        <a:solidFill>
                          <a:schemeClr val="tx1"/>
                        </a:solidFill>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従業者数</a:t>
                      </a:r>
                      <a:endParaRPr lang="en-US" altLang="ja-JP" sz="1400" u="none" strike="noStrike" dirty="0" smtClean="0">
                        <a:solidFill>
                          <a:schemeClr val="tx1"/>
                        </a:solidFill>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家計</a:t>
                      </a:r>
                      <a:endParaRPr lang="en-US" altLang="ja-JP" sz="1400" b="0" i="0" u="none" strike="noStrike" dirty="0" smtClean="0">
                        <a:solidFill>
                          <a:schemeClr val="tx1"/>
                        </a:solidFill>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地図情報（ＧＩＳ）</a:t>
                      </a:r>
                      <a:endParaRPr lang="en-US" altLang="ja-JP" sz="1400" b="0" i="0" u="none" strike="noStrike" dirty="0" smtClean="0">
                        <a:solidFill>
                          <a:schemeClr val="tx1"/>
                        </a:solidFill>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位置情報（携帯電話）</a:t>
                      </a:r>
                      <a:endParaRPr lang="zh-CN" altLang="en-US" sz="1400" b="0" i="0" u="none" strike="noStrike" dirty="0" smtClean="0">
                        <a:solidFill>
                          <a:schemeClr val="tx1"/>
                        </a:solidFill>
                        <a:effectLst/>
                        <a:latin typeface="+mn-ea"/>
                        <a:ea typeface="+mn-ea"/>
                      </a:endParaRPr>
                    </a:p>
                  </a:txBody>
                  <a:tcPr anchor="ctr"/>
                </a:tc>
                <a:extLst>
                  <a:ext uri="{0D108BD9-81ED-4DB2-BD59-A6C34878D82A}">
                    <a16:rowId xmlns:a16="http://schemas.microsoft.com/office/drawing/2014/main" xmlns="" val="10001"/>
                  </a:ext>
                </a:extLst>
              </a:tr>
              <a:tr h="705604">
                <a:tc>
                  <a:txBody>
                    <a:bodyPr/>
                    <a:lstStyle/>
                    <a:p>
                      <a:r>
                        <a:rPr kumimoji="1" lang="ja-JP" altLang="en-US" sz="1600" dirty="0" smtClean="0">
                          <a:solidFill>
                            <a:schemeClr val="tx1"/>
                          </a:solidFill>
                          <a:latin typeface="+mn-ea"/>
                          <a:ea typeface="+mn-ea"/>
                        </a:rPr>
                        <a:t>ヘルスケア</a:t>
                      </a:r>
                      <a:endParaRPr kumimoji="1" lang="ja-JP" altLang="en-US" sz="160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国民健康保険、介護認定、医療施設の概況、感染症の発生数、死因別死亡数、平均患者数、病院利用者数</a:t>
                      </a:r>
                      <a:endParaRPr kumimoji="1" lang="ja-JP" altLang="en-US" sz="1400" dirty="0">
                        <a:solidFill>
                          <a:schemeClr val="tx1"/>
                        </a:solidFill>
                        <a:latin typeface="+mn-ea"/>
                        <a:ea typeface="+mn-ea"/>
                      </a:endParaRPr>
                    </a:p>
                  </a:txBody>
                  <a:tcPr/>
                </a:tc>
                <a:tc vMerge="1">
                  <a:txBody>
                    <a:bodyPr/>
                    <a:lstStyle/>
                    <a:p>
                      <a:endParaRPr kumimoji="1" lang="ja-JP" altLang="en-US" sz="1400" dirty="0"/>
                    </a:p>
                  </a:txBody>
                  <a:tcPr/>
                </a:tc>
                <a:extLst>
                  <a:ext uri="{0D108BD9-81ED-4DB2-BD59-A6C34878D82A}">
                    <a16:rowId xmlns:a16="http://schemas.microsoft.com/office/drawing/2014/main" xmlns="" val="10002"/>
                  </a:ext>
                </a:extLst>
              </a:tr>
              <a:tr h="705604">
                <a:tc>
                  <a:txBody>
                    <a:bodyPr/>
                    <a:lstStyle/>
                    <a:p>
                      <a:r>
                        <a:rPr kumimoji="1" lang="ja-JP" altLang="en-US" sz="1600" dirty="0" smtClean="0">
                          <a:solidFill>
                            <a:schemeClr val="tx1"/>
                          </a:solidFill>
                          <a:latin typeface="+mn-ea"/>
                          <a:ea typeface="+mn-ea"/>
                        </a:rPr>
                        <a:t>経済</a:t>
                      </a:r>
                      <a:endParaRPr kumimoji="1" lang="ja-JP" altLang="en-US" sz="160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産業別給与、工業出荷額、卸売業・小売業の概況、百貨店販売額、卸売市場の取扱状況、信用保証協会の保証状況</a:t>
                      </a:r>
                      <a:endParaRPr kumimoji="1" lang="ja-JP" altLang="en-US" sz="1400" dirty="0">
                        <a:solidFill>
                          <a:schemeClr val="tx1"/>
                        </a:solidFill>
                        <a:latin typeface="+mn-ea"/>
                        <a:ea typeface="+mn-ea"/>
                      </a:endParaRPr>
                    </a:p>
                  </a:txBody>
                  <a:tcPr/>
                </a:tc>
                <a:tc vMerge="1">
                  <a:txBody>
                    <a:bodyPr/>
                    <a:lstStyle/>
                    <a:p>
                      <a:endParaRPr kumimoji="1" lang="ja-JP" altLang="en-US"/>
                    </a:p>
                  </a:txBody>
                  <a:tcPr/>
                </a:tc>
                <a:extLst>
                  <a:ext uri="{0D108BD9-81ED-4DB2-BD59-A6C34878D82A}">
                    <a16:rowId xmlns:a16="http://schemas.microsoft.com/office/drawing/2014/main" xmlns="" val="10003"/>
                  </a:ext>
                </a:extLst>
              </a:tr>
              <a:tr h="705604">
                <a:tc>
                  <a:txBody>
                    <a:bodyPr/>
                    <a:lstStyle/>
                    <a:p>
                      <a:r>
                        <a:rPr kumimoji="1" lang="ja-JP" altLang="en-US" sz="1600" dirty="0" smtClean="0">
                          <a:solidFill>
                            <a:schemeClr val="tx1"/>
                          </a:solidFill>
                          <a:latin typeface="+mn-ea"/>
                          <a:ea typeface="+mn-ea"/>
                        </a:rPr>
                        <a:t>環境</a:t>
                      </a:r>
                      <a:endParaRPr kumimoji="1" lang="ja-JP" altLang="en-US" sz="160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u="none" strike="noStrike" dirty="0" smtClean="0">
                          <a:solidFill>
                            <a:schemeClr val="tx1"/>
                          </a:solidFill>
                          <a:effectLst/>
                          <a:latin typeface="+mn-ea"/>
                          <a:ea typeface="+mn-ea"/>
                        </a:rPr>
                        <a:t>SO2</a:t>
                      </a:r>
                      <a:r>
                        <a:rPr lang="ja-JP" altLang="en-US" sz="1400" u="none" strike="noStrike" dirty="0" err="1" smtClean="0">
                          <a:solidFill>
                            <a:schemeClr val="tx1"/>
                          </a:solidFill>
                          <a:effectLst/>
                          <a:latin typeface="+mn-ea"/>
                          <a:ea typeface="+mn-ea"/>
                        </a:rPr>
                        <a:t>、</a:t>
                      </a:r>
                      <a:r>
                        <a:rPr lang="en-US" altLang="ja-JP" sz="1400" u="none" strike="noStrike" dirty="0" smtClean="0">
                          <a:solidFill>
                            <a:schemeClr val="tx1"/>
                          </a:solidFill>
                          <a:effectLst/>
                          <a:latin typeface="+mn-ea"/>
                          <a:ea typeface="+mn-ea"/>
                        </a:rPr>
                        <a:t>No</a:t>
                      </a:r>
                      <a:r>
                        <a:rPr lang="ja-JP" altLang="en-US" sz="1400" u="none" strike="noStrike" dirty="0" err="1" smtClean="0">
                          <a:solidFill>
                            <a:schemeClr val="tx1"/>
                          </a:solidFill>
                          <a:effectLst/>
                          <a:latin typeface="+mn-ea"/>
                          <a:ea typeface="+mn-ea"/>
                        </a:rPr>
                        <a:t>ｘ</a:t>
                      </a:r>
                      <a:r>
                        <a:rPr lang="ja-JP" altLang="en-US" sz="1400" u="none" strike="noStrike" dirty="0" smtClean="0">
                          <a:solidFill>
                            <a:schemeClr val="tx1"/>
                          </a:solidFill>
                          <a:effectLst/>
                          <a:latin typeface="+mn-ea"/>
                          <a:ea typeface="+mn-ea"/>
                        </a:rPr>
                        <a:t>化合物、浮遊粒子状物質等大気汚染測定データ、温室効果ガス排出量、ごみ収集状況</a:t>
                      </a:r>
                      <a:endParaRPr kumimoji="1" lang="ja-JP" altLang="en-US" sz="1400" dirty="0">
                        <a:solidFill>
                          <a:schemeClr val="tx1"/>
                        </a:solidFill>
                        <a:latin typeface="+mn-ea"/>
                        <a:ea typeface="+mn-ea"/>
                      </a:endParaRPr>
                    </a:p>
                  </a:txBody>
                  <a:tcPr/>
                </a:tc>
                <a:tc vMerge="1">
                  <a:txBody>
                    <a:bodyPr/>
                    <a:lstStyle/>
                    <a:p>
                      <a:endParaRPr kumimoji="1" lang="ja-JP" altLang="en-US"/>
                    </a:p>
                  </a:txBody>
                  <a:tcPr/>
                </a:tc>
                <a:extLst>
                  <a:ext uri="{0D108BD9-81ED-4DB2-BD59-A6C34878D82A}">
                    <a16:rowId xmlns:a16="http://schemas.microsoft.com/office/drawing/2014/main" xmlns="" val="10005"/>
                  </a:ext>
                </a:extLst>
              </a:tr>
              <a:tr h="1117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n-ea"/>
                          <a:ea typeface="+mn-ea"/>
                        </a:rPr>
                        <a:t>交通・</a:t>
                      </a:r>
                      <a:endParaRPr kumimoji="1"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n-ea"/>
                          <a:ea typeface="+mn-ea"/>
                        </a:rPr>
                        <a:t>インフラ</a:t>
                      </a:r>
                    </a:p>
                    <a:p>
                      <a:endParaRPr kumimoji="1" lang="ja-JP" altLang="en-US" sz="160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地下鉄の各駅乗降客数、フェリー乗降客数、コンテナ取扱数、交通渋滞発生状況、電気・ガス使用量、水道配管延長数、下水道管延長、種類・構造別住宅数、建築物着工状況、公園数、橋梁数、土地利用状況</a:t>
                      </a:r>
                      <a:endParaRPr kumimoji="1" lang="ja-JP" altLang="en-US" sz="1400" dirty="0">
                        <a:solidFill>
                          <a:schemeClr val="tx1"/>
                        </a:solidFill>
                        <a:latin typeface="+mn-ea"/>
                        <a:ea typeface="+mn-ea"/>
                      </a:endParaRPr>
                    </a:p>
                  </a:txBody>
                  <a:tcPr/>
                </a:tc>
                <a:tc vMerge="1">
                  <a:txBody>
                    <a:bodyPr/>
                    <a:lstStyle/>
                    <a:p>
                      <a:endParaRPr kumimoji="1" lang="ja-JP" altLang="en-US"/>
                    </a:p>
                  </a:txBody>
                  <a:tcPr/>
                </a:tc>
                <a:extLst>
                  <a:ext uri="{0D108BD9-81ED-4DB2-BD59-A6C34878D82A}">
                    <a16:rowId xmlns:a16="http://schemas.microsoft.com/office/drawing/2014/main" xmlns="" val="10006"/>
                  </a:ext>
                </a:extLst>
              </a:tr>
              <a:tr h="499802">
                <a:tc>
                  <a:txBody>
                    <a:bodyPr/>
                    <a:lstStyle/>
                    <a:p>
                      <a:r>
                        <a:rPr kumimoji="1" lang="ja-JP" altLang="en-US" sz="1600" dirty="0" smtClean="0">
                          <a:solidFill>
                            <a:schemeClr val="tx1"/>
                          </a:solidFill>
                          <a:latin typeface="+mn-ea"/>
                          <a:ea typeface="+mn-ea"/>
                        </a:rPr>
                        <a:t>安全・安心</a:t>
                      </a:r>
                      <a:endParaRPr kumimoji="1" lang="ja-JP" altLang="en-US" sz="160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ＭＳ Ｐゴシック" panose="020B0600070205080204" pitchFamily="50" charset="-128"/>
                          <a:ea typeface="ＭＳ Ｐゴシック" panose="020B0600070205080204" pitchFamily="50" charset="-128"/>
                        </a:rPr>
                        <a:t>犯罪認知件数</a:t>
                      </a:r>
                      <a:r>
                        <a:rPr lang="zh-CN" altLang="en-US" sz="1400" u="none" strike="noStrike" dirty="0" smtClean="0">
                          <a:solidFill>
                            <a:schemeClr val="tx1"/>
                          </a:solidFill>
                          <a:effectLst/>
                          <a:latin typeface="ＭＳ Ｐゴシック" panose="020B0600070205080204" pitchFamily="50" charset="-128"/>
                          <a:ea typeface="ＭＳ Ｐゴシック" panose="020B0600070205080204" pitchFamily="50" charset="-128"/>
                        </a:rPr>
                        <a:t>、交通事故数、</a:t>
                      </a:r>
                      <a:r>
                        <a:rPr lang="ja-JP" altLang="en-US" sz="1400" u="none" strike="noStrike" dirty="0" smtClean="0">
                          <a:solidFill>
                            <a:schemeClr val="tx1"/>
                          </a:solidFill>
                          <a:effectLst/>
                          <a:latin typeface="ＭＳ Ｐゴシック" panose="020B0600070205080204" pitchFamily="50" charset="-128"/>
                          <a:ea typeface="ＭＳ Ｐゴシック" panose="020B0600070205080204" pitchFamily="50" charset="-128"/>
                        </a:rPr>
                        <a:t>火災発生状況、救急活動状況</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tc>
                <a:tc vMerge="1">
                  <a:txBody>
                    <a:bodyPr/>
                    <a:lstStyle/>
                    <a:p>
                      <a:endParaRPr kumimoji="1" lang="ja-JP" altLang="en-US" sz="1400" dirty="0"/>
                    </a:p>
                  </a:txBody>
                  <a:tcPr/>
                </a:tc>
                <a:extLst>
                  <a:ext uri="{0D108BD9-81ED-4DB2-BD59-A6C34878D82A}">
                    <a16:rowId xmlns:a16="http://schemas.microsoft.com/office/drawing/2014/main" xmlns="" val="10009"/>
                  </a:ext>
                </a:extLst>
              </a:tr>
              <a:tr h="357702">
                <a:tc>
                  <a:txBody>
                    <a:bodyPr/>
                    <a:lstStyle/>
                    <a:p>
                      <a:r>
                        <a:rPr kumimoji="1" lang="ja-JP" altLang="en-US" sz="1600" dirty="0" smtClean="0">
                          <a:solidFill>
                            <a:schemeClr val="tx1"/>
                          </a:solidFill>
                          <a:latin typeface="+mn-ea"/>
                          <a:ea typeface="+mn-ea"/>
                        </a:rPr>
                        <a:t>行政運営</a:t>
                      </a:r>
                      <a:endParaRPr kumimoji="1" lang="ja-JP" altLang="en-US" sz="160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effectLst/>
                          <a:latin typeface="+mn-ea"/>
                          <a:ea typeface="+mn-ea"/>
                        </a:rPr>
                        <a:t>税財政の状況、公有財産の状況</a:t>
                      </a:r>
                      <a:endParaRPr kumimoji="1" lang="ja-JP" altLang="en-US" sz="1400" dirty="0">
                        <a:solidFill>
                          <a:schemeClr val="tx1"/>
                        </a:solidFill>
                        <a:latin typeface="+mn-ea"/>
                        <a:ea typeface="+mn-ea"/>
                      </a:endParaRPr>
                    </a:p>
                  </a:txBody>
                  <a:tcPr/>
                </a:tc>
                <a:tc vMerge="1">
                  <a:txBody>
                    <a:bodyPr/>
                    <a:lstStyle/>
                    <a:p>
                      <a:endParaRPr kumimoji="1" lang="ja-JP" altLang="en-US" sz="1400" dirty="0"/>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702259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12"/>
          <p:cNvSpPr>
            <a:spLocks noGrp="1"/>
          </p:cNvSpPr>
          <p:nvPr>
            <p:ph type="sldNum" sz="quarter" idx="12"/>
          </p:nvPr>
        </p:nvSpPr>
        <p:spPr/>
        <p:txBody>
          <a:bodyPr/>
          <a:lstStyle/>
          <a:p>
            <a:fld id="{2788D170-ED78-4CD6-9DF7-18AA74CDFCD5}" type="slidenum">
              <a:rPr kumimoji="1" lang="ja-JP" altLang="en-US" smtClean="0"/>
              <a:pPr/>
              <a:t>14</a:t>
            </a:fld>
            <a:endParaRPr kumimoji="1" lang="ja-JP" altLang="en-US"/>
          </a:p>
        </p:txBody>
      </p:sp>
      <p:sp>
        <p:nvSpPr>
          <p:cNvPr id="14" name="正方形/長方形 13"/>
          <p:cNvSpPr/>
          <p:nvPr/>
        </p:nvSpPr>
        <p:spPr>
          <a:xfrm>
            <a:off x="1610072" y="165794"/>
            <a:ext cx="5976664"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）府市のデータマネジメントの現状</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及</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び可能性③</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619673" y="642940"/>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86464" y="728212"/>
            <a:ext cx="8047993" cy="830997"/>
          </a:xfrm>
          <a:prstGeom prst="rect">
            <a:avLst/>
          </a:prstGeom>
          <a:noFill/>
        </p:spPr>
        <p:txBody>
          <a:bodyPr wrap="square" rtlCol="0">
            <a:spAutoFit/>
          </a:bodyPr>
          <a:lstStyle/>
          <a:p>
            <a:r>
              <a:rPr lang="ja-JP" altLang="en-US" sz="1600" dirty="0" smtClean="0">
                <a:latin typeface="+mj-ea"/>
              </a:rPr>
              <a:t>府市では行政データの公表（オープンデータ）に取り組んでいるが草創期。「出せるものから出す」から「ニーズのあるものをデータ化する」、「データから行政課題を発見する」に発展させ、行政の課題解決につなげることが期待される。</a:t>
            </a:r>
            <a:endParaRPr kumimoji="1" lang="ja-JP" altLang="en-US" sz="1600" dirty="0"/>
          </a:p>
        </p:txBody>
      </p:sp>
      <p:sp>
        <p:nvSpPr>
          <p:cNvPr id="12" name="テキスト ボックス 11"/>
          <p:cNvSpPr txBox="1"/>
          <p:nvPr/>
        </p:nvSpPr>
        <p:spPr>
          <a:xfrm>
            <a:off x="5195041" y="1702743"/>
            <a:ext cx="3028393"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可能性</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　交通事業ビッグデータの活用</a:t>
            </a:r>
          </a:p>
        </p:txBody>
      </p:sp>
      <p:cxnSp>
        <p:nvCxnSpPr>
          <p:cNvPr id="16" name="直線コネクタ 15"/>
          <p:cNvCxnSpPr/>
          <p:nvPr/>
        </p:nvCxnSpPr>
        <p:spPr>
          <a:xfrm>
            <a:off x="4843986" y="1976846"/>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800780" y="1988207"/>
            <a:ext cx="3606467" cy="292388"/>
          </a:xfrm>
          <a:prstGeom prst="rect">
            <a:avLst/>
          </a:prstGeom>
          <a:noFill/>
        </p:spPr>
        <p:txBody>
          <a:bodyPr wrap="square" rtlCol="0">
            <a:spAutoFit/>
          </a:bodyPr>
          <a:lstStyle/>
          <a:p>
            <a:pPr marL="285750" indent="-285750">
              <a:buFont typeface="Wingdings" panose="05000000000000000000" pitchFamily="2" charset="2"/>
              <a:buChar char="p"/>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交通局</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が保有するデータなどを活用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4174108745"/>
              </p:ext>
            </p:extLst>
          </p:nvPr>
        </p:nvGraphicFramePr>
        <p:xfrm>
          <a:off x="4855804" y="2277207"/>
          <a:ext cx="3945189" cy="2346960"/>
        </p:xfrm>
        <a:graphic>
          <a:graphicData uri="http://schemas.openxmlformats.org/drawingml/2006/table">
            <a:tbl>
              <a:tblPr firstRow="1" bandRow="1">
                <a:tableStyleId>{5940675A-B579-460E-94D1-54222C63F5DA}</a:tableStyleId>
              </a:tblPr>
              <a:tblGrid>
                <a:gridCol w="884555">
                  <a:extLst>
                    <a:ext uri="{9D8B030D-6E8A-4147-A177-3AD203B41FA5}">
                      <a16:colId xmlns:a16="http://schemas.microsoft.com/office/drawing/2014/main" xmlns="" val="20000"/>
                    </a:ext>
                  </a:extLst>
                </a:gridCol>
                <a:gridCol w="1233805">
                  <a:extLst>
                    <a:ext uri="{9D8B030D-6E8A-4147-A177-3AD203B41FA5}">
                      <a16:colId xmlns:a16="http://schemas.microsoft.com/office/drawing/2014/main" xmlns="" val="20001"/>
                    </a:ext>
                  </a:extLst>
                </a:gridCol>
                <a:gridCol w="1826829">
                  <a:extLst>
                    <a:ext uri="{9D8B030D-6E8A-4147-A177-3AD203B41FA5}">
                      <a16:colId xmlns:a16="http://schemas.microsoft.com/office/drawing/2014/main" xmlns="" val="20002"/>
                    </a:ext>
                  </a:extLst>
                </a:gridCol>
              </a:tblGrid>
              <a:tr h="241176">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データ量等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活用例</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0"/>
                  </a:ext>
                </a:extLst>
              </a:tr>
              <a:tr h="383044">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PiTaPa</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発行枚数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・性別、年齢別の乗降データによる動向把握</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1"/>
                  </a:ext>
                </a:extLst>
              </a:tr>
              <a:tr h="383044">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敬老パス</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敬老パス発行枚数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・市内在住高齢者（</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歳以上）の動向把握</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2"/>
                  </a:ext>
                </a:extLst>
              </a:tr>
              <a:tr h="39723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地下鉄駅</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防犯カメラ</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地下鉄乗降客数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万人／日</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・人の密度や流れを把握</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・ファッション等の市場調査</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3"/>
                  </a:ext>
                </a:extLst>
              </a:tr>
              <a:tr h="39723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バスドライブ</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レコーダー</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バス車両台数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・車の渋滞状況や流れを把握</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・車の市場調査</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4"/>
                  </a:ext>
                </a:extLst>
              </a:tr>
              <a:tr h="383044">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停留所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停留所箇所数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2,418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・災害時の情報提供端末として活用</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5"/>
                  </a:ext>
                </a:extLst>
              </a:tr>
            </a:tbl>
          </a:graphicData>
        </a:graphic>
      </p:graphicFrame>
      <p:sp>
        <p:nvSpPr>
          <p:cNvPr id="21" name="二等辺三角形 20"/>
          <p:cNvSpPr/>
          <p:nvPr/>
        </p:nvSpPr>
        <p:spPr>
          <a:xfrm rot="10800000">
            <a:off x="5009087" y="4675762"/>
            <a:ext cx="3638622" cy="134877"/>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4873238" y="4847428"/>
            <a:ext cx="3672000" cy="276999"/>
          </a:xfrm>
          <a:prstGeom prst="rect">
            <a:avLst/>
          </a:prstGeom>
          <a:noFill/>
          <a:ln>
            <a:solidFill>
              <a:schemeClr val="bg1">
                <a:lumMod val="75000"/>
              </a:schemeClr>
            </a:solidFill>
          </a:ln>
        </p:spPr>
        <p:txBody>
          <a:bodyPr wrap="none" rtlCol="0">
            <a:noAutofit/>
          </a:bodyPr>
          <a:lstStyle/>
          <a:p>
            <a:pPr algn="ctr"/>
            <a:r>
              <a:rPr kumimoji="1" lang="ja-JP" altLang="en-US" sz="1200" b="1" dirty="0" smtClean="0">
                <a:latin typeface="Meiryo UI" panose="020B0604030504040204" pitchFamily="50" charset="-128"/>
                <a:ea typeface="Meiryo UI" panose="020B0604030504040204" pitchFamily="50" charset="-128"/>
              </a:rPr>
              <a:t>人の流れや車のデータを活用した交通スマート化</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220" y="5074077"/>
            <a:ext cx="4032000" cy="175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599716" y="1719178"/>
            <a:ext cx="3110147"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実績</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ＩＣＴ戦略室の設置と主な事業</a:t>
            </a:r>
            <a:endParaRPr kumimoji="1" lang="ja-JP" altLang="en-US" sz="14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60632" y="1992344"/>
            <a:ext cx="3606467" cy="492443"/>
          </a:xfrm>
          <a:prstGeom prst="rect">
            <a:avLst/>
          </a:prstGeom>
          <a:noFill/>
        </p:spPr>
        <p:txBody>
          <a:bodyPr wrap="square" rtlCol="0">
            <a:spAutoFit/>
          </a:bodyPr>
          <a:lstStyle/>
          <a:p>
            <a:pPr marL="285750" indent="-285750">
              <a:buFont typeface="Wingdings" panose="05000000000000000000" pitchFamily="2" charset="2"/>
              <a:buChar char="p"/>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戦略室の設置（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年４月）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予算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42.8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4187600025"/>
              </p:ext>
            </p:extLst>
          </p:nvPr>
        </p:nvGraphicFramePr>
        <p:xfrm>
          <a:off x="219835" y="2443601"/>
          <a:ext cx="4176463" cy="1933920"/>
        </p:xfrm>
        <a:graphic>
          <a:graphicData uri="http://schemas.openxmlformats.org/drawingml/2006/table">
            <a:tbl>
              <a:tblPr firstRow="1" bandRow="1">
                <a:tableStyleId>{5940675A-B579-460E-94D1-54222C63F5DA}</a:tableStyleId>
              </a:tblPr>
              <a:tblGrid>
                <a:gridCol w="1152127">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tblGrid>
              <a:tr h="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最先端ＩＣＴ実証実験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民間と共同でクルマから取れる位置情報、速度情報などを分析する実証実験。データをもとに、携帯端末から閲覧可能な交通安全マップを作成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xmlns="" val="10001"/>
                  </a:ext>
                </a:extLst>
              </a:tr>
              <a:tr h="37084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ビックデータ分析の有効性実証調査</a:t>
                      </a:r>
                    </a:p>
                  </a:txBody>
                  <a:tcPr marL="36000" marR="36000" marT="36000" marB="36000"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生活保護費支給に用いるデータを分析し、分析結果に基づいた効果的な施策の実施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xmlns="" val="10002"/>
                  </a:ext>
                </a:extLst>
              </a:tr>
              <a:tr h="370840">
                <a:tc>
                  <a:txBody>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大阪から考える</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Civic Tech</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オープンデータの利活用による地域課題解決に向けた取組み。人材の育成やアプリ開発を支援</a:t>
                      </a:r>
                    </a:p>
                  </a:txBody>
                  <a:tcPr marL="36000" marR="36000" marT="36000" marB="36000"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28" name="二等辺三角形 27"/>
          <p:cNvSpPr/>
          <p:nvPr/>
        </p:nvSpPr>
        <p:spPr>
          <a:xfrm rot="10800000">
            <a:off x="485290" y="4412370"/>
            <a:ext cx="3654661" cy="126000"/>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9" name="テキスト ボックス 28"/>
          <p:cNvSpPr txBox="1"/>
          <p:nvPr/>
        </p:nvSpPr>
        <p:spPr>
          <a:xfrm>
            <a:off x="137943" y="4616077"/>
            <a:ext cx="4233403" cy="276999"/>
          </a:xfrm>
          <a:prstGeom prst="rect">
            <a:avLst/>
          </a:prstGeom>
          <a:noFill/>
          <a:ln>
            <a:solidFill>
              <a:schemeClr val="bg1">
                <a:lumMod val="75000"/>
              </a:schemeClr>
            </a:solidFill>
          </a:ln>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rPr>
              <a:t>C</a:t>
            </a:r>
            <a:r>
              <a:rPr kumimoji="1" lang="en-US" altLang="ja-JP" sz="1200" b="1" dirty="0" smtClean="0">
                <a:latin typeface="Meiryo UI" panose="020B0604030504040204" pitchFamily="50" charset="-128"/>
                <a:ea typeface="Meiryo UI" panose="020B0604030504040204" pitchFamily="50" charset="-128"/>
              </a:rPr>
              <a:t>ivic Tech Osaka</a:t>
            </a:r>
            <a:r>
              <a:rPr kumimoji="1" lang="ja-JP" altLang="en-US" sz="1200" b="1"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市民</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ＩＴで地域課題に挑む新しいカタチ</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97136" y="4969850"/>
            <a:ext cx="3246402" cy="1862048"/>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rPr>
              <a:t>1.</a:t>
            </a:r>
            <a:r>
              <a:rPr kumimoji="1" lang="ja-JP" altLang="en-US" sz="1200" b="1" dirty="0" smtClean="0">
                <a:latin typeface="Meiryo UI" panose="020B0604030504040204" pitchFamily="50" charset="-128"/>
                <a:ea typeface="Meiryo UI" panose="020B0604030504040204" pitchFamily="50" charset="-128"/>
              </a:rPr>
              <a:t>オープンデータカフェ＠大阪</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５回開催</a:t>
            </a:r>
            <a:r>
              <a:rPr lang="en-US" altLang="ja-JP" sz="1200" b="1"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・オープンデータや</a:t>
            </a:r>
            <a:r>
              <a:rPr lang="en-US" altLang="ja-JP" sz="1200" dirty="0" smtClean="0">
                <a:latin typeface="Meiryo UI" panose="020B0604030504040204" pitchFamily="50" charset="-128"/>
                <a:ea typeface="Meiryo UI" panose="020B0604030504040204" pitchFamily="50" charset="-128"/>
              </a:rPr>
              <a:t>IT</a:t>
            </a:r>
            <a:r>
              <a:rPr lang="ja-JP" altLang="en-US" sz="1200" dirty="0" smtClean="0">
                <a:latin typeface="Meiryo UI" panose="020B0604030504040204" pitchFamily="50" charset="-128"/>
                <a:ea typeface="Meiryo UI" panose="020B0604030504040204" pitchFamily="50" charset="-128"/>
              </a:rPr>
              <a:t>を活用した市民参加のワーク</a:t>
            </a:r>
            <a:endParaRPr lang="en-US" altLang="ja-JP" sz="1200" dirty="0" smtClean="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rPr>
              <a:t>2.Civic Tech </a:t>
            </a:r>
            <a:r>
              <a:rPr kumimoji="1" lang="ja-JP" altLang="en-US" sz="1200" b="1" dirty="0" smtClean="0">
                <a:latin typeface="Meiryo UI" panose="020B0604030504040204" pitchFamily="50" charset="-128"/>
                <a:ea typeface="Meiryo UI" panose="020B0604030504040204" pitchFamily="50" charset="-128"/>
              </a:rPr>
              <a:t>アイデアソン　</a:t>
            </a:r>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２</a:t>
            </a:r>
            <a:r>
              <a:rPr kumimoji="1" lang="ja-JP" altLang="en-US" sz="1200" b="1" dirty="0" smtClean="0">
                <a:latin typeface="Meiryo UI" panose="020B0604030504040204" pitchFamily="50" charset="-128"/>
                <a:ea typeface="Meiryo UI" panose="020B0604030504040204" pitchFamily="50" charset="-128"/>
              </a:rPr>
              <a:t>回開催</a:t>
            </a:r>
            <a:r>
              <a:rPr kumimoji="1" lang="en-US" altLang="ja-JP" sz="1200" b="1"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・子</a:t>
            </a:r>
            <a:r>
              <a:rPr lang="ja-JP" altLang="en-US" sz="1200" dirty="0">
                <a:latin typeface="Meiryo UI" panose="020B0604030504040204" pitchFamily="50" charset="-128"/>
                <a:ea typeface="Meiryo UI" panose="020B0604030504040204" pitchFamily="50" charset="-128"/>
              </a:rPr>
              <a:t>育て</a:t>
            </a:r>
            <a:r>
              <a:rPr lang="ja-JP" altLang="en-US" sz="1200" dirty="0" smtClean="0">
                <a:latin typeface="Meiryo UI" panose="020B0604030504040204" pitchFamily="50" charset="-128"/>
                <a:ea typeface="Meiryo UI" panose="020B0604030504040204" pitchFamily="50" charset="-128"/>
              </a:rPr>
              <a:t>や防災等の地域課題を</a:t>
            </a:r>
            <a:r>
              <a:rPr lang="en-US" altLang="ja-JP" sz="1200" dirty="0" smtClean="0">
                <a:latin typeface="Meiryo UI" panose="020B0604030504040204" pitchFamily="50" charset="-128"/>
                <a:ea typeface="Meiryo UI" panose="020B0604030504040204" pitchFamily="50" charset="-128"/>
              </a:rPr>
              <a:t>IT</a:t>
            </a:r>
            <a:r>
              <a:rPr lang="ja-JP" altLang="en-US" sz="1200" dirty="0" smtClean="0">
                <a:latin typeface="Meiryo UI" panose="020B0604030504040204" pitchFamily="50" charset="-128"/>
                <a:ea typeface="Meiryo UI" panose="020B0604030504040204" pitchFamily="50" charset="-128"/>
              </a:rPr>
              <a:t>分野から議論</a:t>
            </a:r>
            <a:endParaRPr kumimoji="1" lang="en-US" altLang="ja-JP" sz="1200"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rPr>
              <a:t>3.Civic Tech</a:t>
            </a:r>
            <a:r>
              <a:rPr kumimoji="1" lang="ja-JP" altLang="en-US" sz="1200" b="1" dirty="0" smtClean="0">
                <a:latin typeface="Meiryo UI" panose="020B0604030504040204" pitchFamily="50" charset="-128"/>
                <a:ea typeface="Meiryo UI" panose="020B0604030504040204" pitchFamily="50" charset="-128"/>
              </a:rPr>
              <a:t>　ハッカソン　</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１回開催</a:t>
            </a:r>
            <a:r>
              <a:rPr kumimoji="1" lang="en-US" altLang="ja-JP" sz="1200" b="1" dirty="0" smtClean="0">
                <a:latin typeface="Meiryo UI" panose="020B0604030504040204" pitchFamily="50" charset="-128"/>
                <a:ea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IT</a:t>
            </a:r>
            <a:r>
              <a:rPr lang="ja-JP" altLang="en-US" sz="1200" dirty="0" smtClean="0">
                <a:latin typeface="Meiryo UI" panose="020B0604030504040204" pitchFamily="50" charset="-128"/>
                <a:ea typeface="Meiryo UI" panose="020B0604030504040204" pitchFamily="50" charset="-128"/>
              </a:rPr>
              <a:t>エンジニアが集う開発イベント</a:t>
            </a:r>
            <a:endParaRPr lang="en-US" altLang="ja-JP" sz="1200"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rPr>
              <a:t>アプリコンテスト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１回開催</a:t>
            </a:r>
            <a:r>
              <a:rPr lang="en-US" altLang="ja-JP" sz="1200" b="1"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・アプリやアイデアを競うコンテスト</a:t>
            </a:r>
            <a:endParaRPr kumimoji="1" lang="en-US" altLang="ja-JP" sz="1200" dirty="0" smtClean="0">
              <a:latin typeface="Meiryo UI" panose="020B0604030504040204" pitchFamily="50" charset="-128"/>
              <a:ea typeface="Meiryo UI" panose="020B0604030504040204" pitchFamily="50" charset="-128"/>
            </a:endParaRPr>
          </a:p>
        </p:txBody>
      </p:sp>
      <p:pic>
        <p:nvPicPr>
          <p:cNvPr id="3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166" t="11987" r="50000" b="71186"/>
          <a:stretch/>
        </p:blipFill>
        <p:spPr bwMode="auto">
          <a:xfrm>
            <a:off x="3041071" y="5838391"/>
            <a:ext cx="1316191" cy="87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直線コネクタ 32"/>
          <p:cNvCxnSpPr/>
          <p:nvPr/>
        </p:nvCxnSpPr>
        <p:spPr>
          <a:xfrm>
            <a:off x="297136" y="1992344"/>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98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15</a:t>
            </a:fld>
            <a:endParaRPr kumimoji="1" lang="ja-JP" altLang="en-US" dirty="0"/>
          </a:p>
        </p:txBody>
      </p:sp>
      <p:sp>
        <p:nvSpPr>
          <p:cNvPr id="5" name="正方形/長方形 4"/>
          <p:cNvSpPr/>
          <p:nvPr/>
        </p:nvSpPr>
        <p:spPr>
          <a:xfrm>
            <a:off x="463697" y="2348880"/>
            <a:ext cx="7329251" cy="1446550"/>
          </a:xfrm>
          <a:prstGeom prst="rect">
            <a:avLst/>
          </a:prstGeom>
        </p:spPr>
        <p:txBody>
          <a:bodyPr wrap="none">
            <a:spAutoFit/>
          </a:bodyPr>
          <a:lstStyle/>
          <a:p>
            <a:r>
              <a:rPr lang="ja-JP" altLang="en-US" sz="4400" dirty="0" smtClean="0"/>
              <a:t>第</a:t>
            </a:r>
            <a:r>
              <a:rPr lang="en-US" altLang="ja-JP" sz="4400" dirty="0" smtClean="0"/>
              <a:t>2</a:t>
            </a:r>
            <a:r>
              <a:rPr lang="ja-JP" altLang="en-US" sz="4400" dirty="0"/>
              <a:t>部　</a:t>
            </a:r>
            <a:r>
              <a:rPr lang="ja-JP" altLang="en-US" sz="4400" dirty="0" smtClean="0"/>
              <a:t>データマネジメント</a:t>
            </a:r>
            <a:r>
              <a:rPr lang="ja-JP" altLang="en-US" sz="4400" dirty="0"/>
              <a:t>の</a:t>
            </a:r>
            <a:endParaRPr lang="en-US" altLang="ja-JP" sz="4400" dirty="0" smtClean="0"/>
          </a:p>
          <a:p>
            <a:r>
              <a:rPr lang="ja-JP" altLang="en-US" sz="4400" dirty="0"/>
              <a:t>　</a:t>
            </a:r>
            <a:r>
              <a:rPr lang="ja-JP" altLang="en-US" sz="4400" dirty="0" smtClean="0"/>
              <a:t>　　　　両大学の</a:t>
            </a:r>
            <a:r>
              <a:rPr lang="ja-JP" altLang="en-US" sz="4400" dirty="0"/>
              <a:t>ポテンシャル</a:t>
            </a:r>
            <a:endParaRPr lang="en-US" altLang="ja-JP" sz="4400" dirty="0"/>
          </a:p>
        </p:txBody>
      </p:sp>
    </p:spTree>
    <p:extLst>
      <p:ext uri="{BB962C8B-B14F-4D97-AF65-F5344CB8AC3E}">
        <p14:creationId xmlns:p14="http://schemas.microsoft.com/office/powerpoint/2010/main" val="606417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1" y="896547"/>
            <a:ext cx="8496944" cy="725968"/>
          </a:xfrm>
          <a:prstGeom prst="rect">
            <a:avLst/>
          </a:prstGeom>
          <a:noFill/>
        </p:spPr>
        <p:txBody>
          <a:bodyPr wrap="square" rtlCol="0">
            <a:spAutoFit/>
          </a:bodyPr>
          <a:lstStyle/>
          <a:p>
            <a:pPr>
              <a:lnSpc>
                <a:spcPts val="2600"/>
              </a:lnSpc>
            </a:pPr>
            <a:r>
              <a:rPr lang="ja-JP" altLang="en-US" sz="1600" dirty="0">
                <a:latin typeface="+mj-ea"/>
              </a:rPr>
              <a:t>府大・市大を合わせると、幅広い分野に教員を抱えているが、特に</a:t>
            </a:r>
            <a:r>
              <a:rPr lang="ja-JP" altLang="en-US" sz="1600" b="1" dirty="0">
                <a:latin typeface="+mj-ea"/>
              </a:rPr>
              <a:t>データエンジニアリング、</a:t>
            </a:r>
            <a:r>
              <a:rPr lang="ja-JP" altLang="en-US" sz="1600" dirty="0">
                <a:latin typeface="+mj-ea"/>
              </a:rPr>
              <a:t>解析分野で層が厚い</a:t>
            </a:r>
            <a:r>
              <a:rPr lang="ja-JP" altLang="en-US" sz="1600" dirty="0"/>
              <a:t>。</a:t>
            </a:r>
            <a:endParaRPr kumimoji="1" lang="ja-JP" altLang="en-US" sz="1600" dirty="0"/>
          </a:p>
        </p:txBody>
      </p:sp>
      <p:sp>
        <p:nvSpPr>
          <p:cNvPr id="13" name="スライド番号プレースホルダ 12"/>
          <p:cNvSpPr>
            <a:spLocks noGrp="1"/>
          </p:cNvSpPr>
          <p:nvPr>
            <p:ph type="sldNum" sz="quarter" idx="12"/>
          </p:nvPr>
        </p:nvSpPr>
        <p:spPr/>
        <p:txBody>
          <a:bodyPr/>
          <a:lstStyle/>
          <a:p>
            <a:fld id="{2788D170-ED78-4CD6-9DF7-18AA74CDFCD5}" type="slidenum">
              <a:rPr kumimoji="1" lang="ja-JP" altLang="en-US" smtClean="0"/>
              <a:pPr/>
              <a:t>16</a:t>
            </a:fld>
            <a:endParaRPr kumimoji="1" lang="ja-JP" altLang="en-US" dirty="0"/>
          </a:p>
        </p:txBody>
      </p:sp>
      <p:sp>
        <p:nvSpPr>
          <p:cNvPr id="14" name="テキスト ボックス 13"/>
          <p:cNvSpPr txBox="1"/>
          <p:nvPr/>
        </p:nvSpPr>
        <p:spPr>
          <a:xfrm>
            <a:off x="467544" y="1772816"/>
            <a:ext cx="4620176" cy="307777"/>
          </a:xfrm>
          <a:prstGeom prst="rect">
            <a:avLst/>
          </a:prstGeom>
          <a:noFill/>
        </p:spPr>
        <p:txBody>
          <a:bodyPr wrap="none" rtlCol="0">
            <a:spAutoFit/>
          </a:bodyPr>
          <a:lstStyle/>
          <a:p>
            <a:r>
              <a:rPr lang="ja-JP" altLang="en-US" sz="1400" b="1" dirty="0"/>
              <a:t>データサイエンスに関する研究領域と両大学の持つ教員数</a:t>
            </a:r>
            <a:endParaRPr kumimoji="1" lang="ja-JP" altLang="en-US" sz="1400" b="1" dirty="0"/>
          </a:p>
        </p:txBody>
      </p:sp>
      <p:cxnSp>
        <p:nvCxnSpPr>
          <p:cNvPr id="15" name="直線コネクタ 14"/>
          <p:cNvCxnSpPr/>
          <p:nvPr/>
        </p:nvCxnSpPr>
        <p:spPr>
          <a:xfrm>
            <a:off x="395536" y="2060848"/>
            <a:ext cx="468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445148" y="2276872"/>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437036" y="3717032"/>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2453260" y="3717032"/>
            <a:ext cx="2262756" cy="2232248"/>
          </a:xfrm>
          <a:prstGeom prst="ellipse">
            <a:avLst/>
          </a:prstGeom>
          <a:solidFill>
            <a:schemeClr val="bg1">
              <a:lumMod val="75000"/>
              <a:alpha val="4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179512" y="4293096"/>
            <a:ext cx="2339752" cy="646331"/>
          </a:xfrm>
          <a:prstGeom prst="rect">
            <a:avLst/>
          </a:prstGeom>
          <a:noFill/>
        </p:spPr>
        <p:txBody>
          <a:bodyPr wrap="square" rtlCol="0">
            <a:spAutoFit/>
          </a:bodyPr>
          <a:lstStyle/>
          <a:p>
            <a:r>
              <a:rPr kumimoji="1" lang="ja-JP" altLang="en-US" i="1" dirty="0"/>
              <a:t>データサイエンス領域（基礎）</a:t>
            </a:r>
          </a:p>
        </p:txBody>
      </p:sp>
      <p:sp>
        <p:nvSpPr>
          <p:cNvPr id="22" name="テキスト ボックス 21"/>
          <p:cNvSpPr txBox="1"/>
          <p:nvPr/>
        </p:nvSpPr>
        <p:spPr>
          <a:xfrm>
            <a:off x="2843808" y="4437112"/>
            <a:ext cx="2160240" cy="646331"/>
          </a:xfrm>
          <a:prstGeom prst="rect">
            <a:avLst/>
          </a:prstGeom>
          <a:noFill/>
        </p:spPr>
        <p:txBody>
          <a:bodyPr wrap="square" rtlCol="0">
            <a:spAutoFit/>
          </a:bodyPr>
          <a:lstStyle/>
          <a:p>
            <a:r>
              <a:rPr kumimoji="1" lang="ja-JP" altLang="en-US" i="1" dirty="0"/>
              <a:t>データエンジニアリング領域（応用）</a:t>
            </a:r>
          </a:p>
        </p:txBody>
      </p:sp>
      <p:sp>
        <p:nvSpPr>
          <p:cNvPr id="23" name="テキスト ボックス 22"/>
          <p:cNvSpPr txBox="1"/>
          <p:nvPr/>
        </p:nvSpPr>
        <p:spPr>
          <a:xfrm>
            <a:off x="1187624" y="2564904"/>
            <a:ext cx="3384376" cy="369332"/>
          </a:xfrm>
          <a:prstGeom prst="rect">
            <a:avLst/>
          </a:prstGeom>
          <a:noFill/>
        </p:spPr>
        <p:txBody>
          <a:bodyPr wrap="square" rtlCol="0">
            <a:spAutoFit/>
          </a:bodyPr>
          <a:lstStyle/>
          <a:p>
            <a:r>
              <a:rPr lang="ja-JP" altLang="en-US" i="1" dirty="0"/>
              <a:t>社会展開</a:t>
            </a:r>
            <a:r>
              <a:rPr kumimoji="1" lang="ja-JP" altLang="en-US" i="1" dirty="0"/>
              <a:t>領域（開発・実践）</a:t>
            </a:r>
          </a:p>
        </p:txBody>
      </p:sp>
      <p:sp>
        <p:nvSpPr>
          <p:cNvPr id="24" name="テキスト ボックス 23"/>
          <p:cNvSpPr txBox="1"/>
          <p:nvPr/>
        </p:nvSpPr>
        <p:spPr>
          <a:xfrm>
            <a:off x="799555" y="4952201"/>
            <a:ext cx="1540197" cy="276999"/>
          </a:xfrm>
          <a:prstGeom prst="rect">
            <a:avLst/>
          </a:prstGeom>
          <a:noFill/>
        </p:spPr>
        <p:txBody>
          <a:bodyPr wrap="square" rtlCol="0">
            <a:spAutoFit/>
          </a:bodyPr>
          <a:lstStyle/>
          <a:p>
            <a:r>
              <a:rPr kumimoji="1" lang="ja-JP" altLang="en-US" sz="1200" dirty="0"/>
              <a:t>大阪府立大学　</a:t>
            </a:r>
            <a:r>
              <a:rPr kumimoji="1" lang="en-US" altLang="ja-JP" sz="1200" dirty="0"/>
              <a:t>8</a:t>
            </a:r>
            <a:r>
              <a:rPr kumimoji="1" lang="ja-JP" altLang="en-US" sz="1200" dirty="0" smtClean="0"/>
              <a:t>人</a:t>
            </a:r>
            <a:endParaRPr kumimoji="1" lang="en-US" altLang="ja-JP" sz="1200" dirty="0"/>
          </a:p>
        </p:txBody>
      </p:sp>
      <p:sp>
        <p:nvSpPr>
          <p:cNvPr id="25" name="テキスト ボックス 24"/>
          <p:cNvSpPr txBox="1"/>
          <p:nvPr/>
        </p:nvSpPr>
        <p:spPr>
          <a:xfrm>
            <a:off x="3317356" y="5013176"/>
            <a:ext cx="1521570" cy="461665"/>
          </a:xfrm>
          <a:prstGeom prst="rect">
            <a:avLst/>
          </a:prstGeom>
          <a:noFill/>
        </p:spPr>
        <p:txBody>
          <a:bodyPr wrap="none" rtlCol="0">
            <a:spAutoFit/>
          </a:bodyPr>
          <a:lstStyle/>
          <a:p>
            <a:r>
              <a:rPr kumimoji="1" lang="ja-JP" altLang="en-US" sz="1200" dirty="0"/>
              <a:t>大阪府立大学　</a:t>
            </a:r>
            <a:r>
              <a:rPr kumimoji="1" lang="en-US" altLang="ja-JP" sz="1200" dirty="0" smtClean="0"/>
              <a:t>42</a:t>
            </a:r>
            <a:r>
              <a:rPr kumimoji="1" lang="ja-JP" altLang="en-US" sz="1200" dirty="0" smtClean="0"/>
              <a:t>人</a:t>
            </a:r>
            <a:endParaRPr kumimoji="1" lang="en-US" altLang="ja-JP" sz="1200" dirty="0"/>
          </a:p>
          <a:p>
            <a:r>
              <a:rPr kumimoji="1" lang="ja-JP" altLang="en-US" sz="1200" dirty="0"/>
              <a:t>大阪市立大学　</a:t>
            </a:r>
            <a:r>
              <a:rPr kumimoji="1" lang="en-US" altLang="ja-JP" sz="1200" dirty="0" smtClean="0"/>
              <a:t>10</a:t>
            </a:r>
            <a:r>
              <a:rPr kumimoji="1" lang="ja-JP" altLang="en-US" sz="1200" dirty="0" smtClean="0"/>
              <a:t>人</a:t>
            </a:r>
            <a:endParaRPr kumimoji="1" lang="en-US" altLang="ja-JP" sz="1200" dirty="0"/>
          </a:p>
        </p:txBody>
      </p:sp>
      <p:sp>
        <p:nvSpPr>
          <p:cNvPr id="26" name="テキスト ボックス 25"/>
          <p:cNvSpPr txBox="1"/>
          <p:nvPr/>
        </p:nvSpPr>
        <p:spPr>
          <a:xfrm>
            <a:off x="1907704" y="3211235"/>
            <a:ext cx="1675459" cy="461665"/>
          </a:xfrm>
          <a:prstGeom prst="rect">
            <a:avLst/>
          </a:prstGeom>
          <a:noFill/>
        </p:spPr>
        <p:txBody>
          <a:bodyPr wrap="none" rtlCol="0">
            <a:spAutoFit/>
          </a:bodyPr>
          <a:lstStyle/>
          <a:p>
            <a:r>
              <a:rPr kumimoji="1" lang="ja-JP" altLang="en-US" sz="1200" dirty="0"/>
              <a:t>大阪府立大学　</a:t>
            </a:r>
            <a:r>
              <a:rPr kumimoji="1" lang="en-US" altLang="ja-JP" sz="1200" dirty="0"/>
              <a:t>4</a:t>
            </a:r>
            <a:r>
              <a:rPr kumimoji="1" lang="ja-JP" altLang="en-US" sz="1200" dirty="0"/>
              <a:t>人</a:t>
            </a:r>
            <a:endParaRPr kumimoji="1" lang="en-US" altLang="ja-JP" sz="1200" dirty="0"/>
          </a:p>
          <a:p>
            <a:r>
              <a:rPr kumimoji="1" lang="ja-JP" altLang="en-US" sz="1200" dirty="0"/>
              <a:t>大阪市立大学　</a:t>
            </a:r>
            <a:r>
              <a:rPr kumimoji="1" lang="ja-JP" altLang="en-US" sz="1200" dirty="0" smtClean="0"/>
              <a:t>約</a:t>
            </a:r>
            <a:r>
              <a:rPr kumimoji="1" lang="en-US" altLang="ja-JP" sz="1200" dirty="0" smtClean="0"/>
              <a:t>10</a:t>
            </a:r>
            <a:r>
              <a:rPr kumimoji="1" lang="ja-JP" altLang="en-US" sz="1200" dirty="0" smtClean="0"/>
              <a:t>人</a:t>
            </a:r>
            <a:endParaRPr kumimoji="1" lang="en-US" altLang="ja-JP" sz="1200" dirty="0"/>
          </a:p>
        </p:txBody>
      </p:sp>
      <p:sp>
        <p:nvSpPr>
          <p:cNvPr id="30" name="テキスト ボックス 29"/>
          <p:cNvSpPr txBox="1"/>
          <p:nvPr/>
        </p:nvSpPr>
        <p:spPr>
          <a:xfrm>
            <a:off x="6444208" y="1772816"/>
            <a:ext cx="1082348" cy="307777"/>
          </a:xfrm>
          <a:prstGeom prst="rect">
            <a:avLst/>
          </a:prstGeom>
          <a:noFill/>
        </p:spPr>
        <p:txBody>
          <a:bodyPr wrap="none" rtlCol="0">
            <a:spAutoFit/>
          </a:bodyPr>
          <a:lstStyle/>
          <a:p>
            <a:r>
              <a:rPr kumimoji="1" lang="ja-JP" altLang="en-US" sz="1400" b="1" dirty="0"/>
              <a:t>機能別分類</a:t>
            </a:r>
          </a:p>
        </p:txBody>
      </p:sp>
      <p:cxnSp>
        <p:nvCxnSpPr>
          <p:cNvPr id="31" name="直線コネクタ 30"/>
          <p:cNvCxnSpPr/>
          <p:nvPr/>
        </p:nvCxnSpPr>
        <p:spPr>
          <a:xfrm>
            <a:off x="5424432" y="2060848"/>
            <a:ext cx="3324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580112" y="2204864"/>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角丸四角形 33"/>
          <p:cNvSpPr/>
          <p:nvPr/>
        </p:nvSpPr>
        <p:spPr>
          <a:xfrm>
            <a:off x="5580112" y="3284984"/>
            <a:ext cx="3096344" cy="936104"/>
          </a:xfrm>
          <a:prstGeom prst="roundRect">
            <a:avLst/>
          </a:prstGeom>
          <a:solidFill>
            <a:schemeClr val="bg2">
              <a:lumMod val="90000"/>
              <a:alpha val="10000"/>
            </a:schemeClr>
          </a:solidFill>
          <a:ln w="254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角丸四角形 34"/>
          <p:cNvSpPr/>
          <p:nvPr/>
        </p:nvSpPr>
        <p:spPr>
          <a:xfrm>
            <a:off x="5580112" y="4365104"/>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5580112" y="5445224"/>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p:cNvSpPr txBox="1"/>
          <p:nvPr/>
        </p:nvSpPr>
        <p:spPr>
          <a:xfrm>
            <a:off x="5580112" y="2204864"/>
            <a:ext cx="2860078"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A</a:t>
            </a:r>
            <a:r>
              <a:rPr lang="ja-JP" altLang="en-US" sz="1400" dirty="0">
                <a:solidFill>
                  <a:srgbClr val="000000"/>
                </a:solidFill>
                <a:latin typeface="ＭＳ Ｐゴシック"/>
              </a:rPr>
              <a:t>グループ　収集・ﾃﾞｰﾀﾍﾞｰｽ・保管</a:t>
            </a:r>
            <a:endParaRPr lang="en-US" altLang="ja-JP" sz="1400" dirty="0">
              <a:solidFill>
                <a:srgbClr val="000000"/>
              </a:solidFill>
              <a:latin typeface="ＭＳ Ｐゴシック"/>
            </a:endParaRPr>
          </a:p>
        </p:txBody>
      </p:sp>
      <p:sp>
        <p:nvSpPr>
          <p:cNvPr id="38" name="テキスト ボックス 37"/>
          <p:cNvSpPr txBox="1"/>
          <p:nvPr/>
        </p:nvSpPr>
        <p:spPr>
          <a:xfrm>
            <a:off x="5580112" y="3284984"/>
            <a:ext cx="2472152"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B</a:t>
            </a:r>
            <a:r>
              <a:rPr lang="ja-JP" altLang="en-US" sz="1400" dirty="0">
                <a:solidFill>
                  <a:srgbClr val="000000"/>
                </a:solidFill>
                <a:latin typeface="ＭＳ Ｐゴシック"/>
              </a:rPr>
              <a:t>グループ　解析・</a:t>
            </a:r>
            <a:r>
              <a:rPr lang="en-US" altLang="ja-JP" sz="1400" dirty="0">
                <a:solidFill>
                  <a:srgbClr val="000000"/>
                </a:solidFill>
                <a:latin typeface="ＭＳ Ｐゴシック"/>
              </a:rPr>
              <a:t>AI</a:t>
            </a:r>
            <a:r>
              <a:rPr lang="ja-JP" altLang="en-US" sz="1400" dirty="0">
                <a:solidFill>
                  <a:srgbClr val="000000"/>
                </a:solidFill>
                <a:latin typeface="ＭＳ Ｐゴシック"/>
              </a:rPr>
              <a:t>・ﾏｲﾆﾝｸﾞ</a:t>
            </a:r>
            <a:endParaRPr lang="en-US" altLang="ja-JP" sz="1400" dirty="0">
              <a:solidFill>
                <a:srgbClr val="000000"/>
              </a:solidFill>
              <a:latin typeface="ＭＳ Ｐゴシック"/>
            </a:endParaRPr>
          </a:p>
        </p:txBody>
      </p:sp>
      <p:sp>
        <p:nvSpPr>
          <p:cNvPr id="39" name="テキスト ボックス 38"/>
          <p:cNvSpPr txBox="1"/>
          <p:nvPr/>
        </p:nvSpPr>
        <p:spPr>
          <a:xfrm>
            <a:off x="5580112" y="4365104"/>
            <a:ext cx="2682145"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C</a:t>
            </a:r>
            <a:r>
              <a:rPr lang="ja-JP" altLang="en-US" sz="1400" dirty="0">
                <a:solidFill>
                  <a:srgbClr val="000000"/>
                </a:solidFill>
                <a:latin typeface="ＭＳ Ｐゴシック"/>
              </a:rPr>
              <a:t>グループ　認識・予測・ｾﾝｼﾝｸﾞ</a:t>
            </a:r>
            <a:endParaRPr kumimoji="1" lang="ja-JP" altLang="en-US" sz="1400" dirty="0"/>
          </a:p>
        </p:txBody>
      </p:sp>
      <p:sp>
        <p:nvSpPr>
          <p:cNvPr id="40" name="テキスト ボックス 39"/>
          <p:cNvSpPr txBox="1"/>
          <p:nvPr/>
        </p:nvSpPr>
        <p:spPr>
          <a:xfrm>
            <a:off x="5580112" y="5445224"/>
            <a:ext cx="3096344" cy="307777"/>
          </a:xfrm>
          <a:prstGeom prst="rect">
            <a:avLst/>
          </a:prstGeom>
          <a:noFill/>
        </p:spPr>
        <p:txBody>
          <a:bodyPr wrap="squar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D</a:t>
            </a:r>
            <a:r>
              <a:rPr lang="ja-JP" altLang="en-US" sz="1400" dirty="0">
                <a:solidFill>
                  <a:srgbClr val="000000"/>
                </a:solidFill>
                <a:latin typeface="ＭＳ Ｐゴシック"/>
              </a:rPr>
              <a:t>グループ　通信・ｼｽﾃﾑ・ﾊｰﾄﾞｳｪｱ</a:t>
            </a:r>
            <a:endParaRPr kumimoji="1" lang="ja-JP" altLang="en-US" sz="1400" dirty="0"/>
          </a:p>
        </p:txBody>
      </p:sp>
      <p:sp>
        <p:nvSpPr>
          <p:cNvPr id="41" name="テキスト ボックス 40"/>
          <p:cNvSpPr txBox="1"/>
          <p:nvPr/>
        </p:nvSpPr>
        <p:spPr>
          <a:xfrm>
            <a:off x="6372200" y="2575937"/>
            <a:ext cx="1443024" cy="276999"/>
          </a:xfrm>
          <a:prstGeom prst="rect">
            <a:avLst/>
          </a:prstGeom>
          <a:noFill/>
        </p:spPr>
        <p:txBody>
          <a:bodyPr wrap="none" rtlCol="0">
            <a:spAutoFit/>
          </a:bodyPr>
          <a:lstStyle/>
          <a:p>
            <a:r>
              <a:rPr kumimoji="1" lang="ja-JP" altLang="en-US" sz="1200" dirty="0"/>
              <a:t>大阪府立大学　</a:t>
            </a:r>
            <a:r>
              <a:rPr kumimoji="1" lang="en-US" altLang="ja-JP" sz="1200" dirty="0"/>
              <a:t>1</a:t>
            </a:r>
            <a:r>
              <a:rPr kumimoji="1" lang="ja-JP" altLang="en-US" sz="1200" dirty="0" smtClean="0"/>
              <a:t>人</a:t>
            </a:r>
            <a:endParaRPr kumimoji="1" lang="en-US" altLang="ja-JP" sz="1200" dirty="0"/>
          </a:p>
        </p:txBody>
      </p:sp>
      <p:sp>
        <p:nvSpPr>
          <p:cNvPr id="43" name="テキスト ボックス 42"/>
          <p:cNvSpPr txBox="1"/>
          <p:nvPr/>
        </p:nvSpPr>
        <p:spPr>
          <a:xfrm>
            <a:off x="6444208" y="4725144"/>
            <a:ext cx="1521570" cy="461665"/>
          </a:xfrm>
          <a:prstGeom prst="rect">
            <a:avLst/>
          </a:prstGeom>
          <a:noFill/>
        </p:spPr>
        <p:txBody>
          <a:bodyPr wrap="none" rtlCol="0">
            <a:spAutoFit/>
          </a:bodyPr>
          <a:lstStyle/>
          <a:p>
            <a:r>
              <a:rPr kumimoji="1" lang="ja-JP" altLang="en-US" sz="1200" dirty="0"/>
              <a:t>大阪府立大学　</a:t>
            </a:r>
            <a:r>
              <a:rPr kumimoji="1" lang="en-US" altLang="ja-JP" sz="1200" dirty="0" smtClean="0"/>
              <a:t>22</a:t>
            </a:r>
            <a:r>
              <a:rPr kumimoji="1" lang="ja-JP" altLang="en-US" sz="1200" dirty="0" smtClean="0"/>
              <a:t>人</a:t>
            </a:r>
            <a:endParaRPr kumimoji="1" lang="en-US" altLang="ja-JP" sz="1200" dirty="0"/>
          </a:p>
          <a:p>
            <a:r>
              <a:rPr kumimoji="1" lang="ja-JP" altLang="en-US" sz="1200" dirty="0"/>
              <a:t>大阪市立大学　  </a:t>
            </a:r>
            <a:r>
              <a:rPr kumimoji="1" lang="en-US" altLang="ja-JP" sz="1200" dirty="0" smtClean="0"/>
              <a:t>4</a:t>
            </a:r>
            <a:r>
              <a:rPr kumimoji="1" lang="ja-JP" altLang="en-US" sz="1200" dirty="0" smtClean="0"/>
              <a:t>人</a:t>
            </a:r>
            <a:endParaRPr kumimoji="1" lang="en-US" altLang="ja-JP" sz="1200" dirty="0"/>
          </a:p>
        </p:txBody>
      </p:sp>
      <p:sp>
        <p:nvSpPr>
          <p:cNvPr id="44" name="テキスト ボックス 43"/>
          <p:cNvSpPr txBox="1"/>
          <p:nvPr/>
        </p:nvSpPr>
        <p:spPr>
          <a:xfrm>
            <a:off x="6444208" y="5805264"/>
            <a:ext cx="1521570" cy="461665"/>
          </a:xfrm>
          <a:prstGeom prst="rect">
            <a:avLst/>
          </a:prstGeom>
          <a:noFill/>
        </p:spPr>
        <p:txBody>
          <a:bodyPr wrap="none" rtlCol="0">
            <a:spAutoFit/>
          </a:bodyPr>
          <a:lstStyle/>
          <a:p>
            <a:r>
              <a:rPr kumimoji="1" lang="ja-JP" altLang="en-US" sz="1200" dirty="0"/>
              <a:t>大阪府立大学　</a:t>
            </a:r>
            <a:r>
              <a:rPr kumimoji="1" lang="en-US" altLang="ja-JP" sz="1200" dirty="0"/>
              <a:t>14</a:t>
            </a:r>
            <a:r>
              <a:rPr kumimoji="1" lang="ja-JP" altLang="en-US" sz="1200" dirty="0"/>
              <a:t>人</a:t>
            </a:r>
            <a:endParaRPr kumimoji="1" lang="en-US" altLang="ja-JP" sz="1200" dirty="0"/>
          </a:p>
          <a:p>
            <a:r>
              <a:rPr kumimoji="1" lang="ja-JP" altLang="en-US" sz="1200" dirty="0"/>
              <a:t>大阪市立大学　  </a:t>
            </a:r>
            <a:r>
              <a:rPr kumimoji="1" lang="en-US" altLang="ja-JP" sz="1200" dirty="0" smtClean="0"/>
              <a:t>6</a:t>
            </a:r>
            <a:r>
              <a:rPr kumimoji="1" lang="ja-JP" altLang="en-US" sz="1200" dirty="0" smtClean="0"/>
              <a:t>人</a:t>
            </a:r>
            <a:endParaRPr kumimoji="1" lang="en-US" altLang="ja-JP" sz="1200" dirty="0"/>
          </a:p>
        </p:txBody>
      </p:sp>
      <p:sp>
        <p:nvSpPr>
          <p:cNvPr id="45" name="テキスト ボックス 44"/>
          <p:cNvSpPr txBox="1"/>
          <p:nvPr/>
        </p:nvSpPr>
        <p:spPr>
          <a:xfrm>
            <a:off x="6396144" y="3612666"/>
            <a:ext cx="1675459" cy="461665"/>
          </a:xfrm>
          <a:prstGeom prst="rect">
            <a:avLst/>
          </a:prstGeom>
          <a:noFill/>
        </p:spPr>
        <p:txBody>
          <a:bodyPr wrap="none" rtlCol="0">
            <a:spAutoFit/>
          </a:bodyPr>
          <a:lstStyle/>
          <a:p>
            <a:r>
              <a:rPr kumimoji="1" lang="ja-JP" altLang="en-US" sz="1200" dirty="0"/>
              <a:t>大阪府立大学　</a:t>
            </a:r>
            <a:r>
              <a:rPr kumimoji="1" lang="en-US" altLang="ja-JP" sz="1200" dirty="0" smtClean="0"/>
              <a:t>19</a:t>
            </a:r>
            <a:r>
              <a:rPr kumimoji="1" lang="ja-JP" altLang="en-US" sz="1200" dirty="0" smtClean="0"/>
              <a:t>人</a:t>
            </a:r>
            <a:endParaRPr kumimoji="1" lang="en-US" altLang="ja-JP" sz="1200" dirty="0"/>
          </a:p>
          <a:p>
            <a:r>
              <a:rPr kumimoji="1" lang="ja-JP" altLang="en-US" sz="1200" dirty="0"/>
              <a:t>大阪市立大学　</a:t>
            </a:r>
            <a:r>
              <a:rPr kumimoji="1" lang="ja-JP" altLang="en-US" sz="1200" dirty="0" smtClean="0"/>
              <a:t>約</a:t>
            </a:r>
            <a:r>
              <a:rPr kumimoji="1" lang="en-US" altLang="ja-JP" sz="1200" dirty="0" smtClean="0"/>
              <a:t>10</a:t>
            </a:r>
            <a:r>
              <a:rPr kumimoji="1" lang="ja-JP" altLang="en-US" sz="1200" dirty="0" smtClean="0"/>
              <a:t>人</a:t>
            </a:r>
            <a:endParaRPr kumimoji="1" lang="en-US" altLang="ja-JP" sz="1200" dirty="0"/>
          </a:p>
        </p:txBody>
      </p:sp>
      <p:sp>
        <p:nvSpPr>
          <p:cNvPr id="49" name="正方形/長方形 48"/>
          <p:cNvSpPr/>
          <p:nvPr/>
        </p:nvSpPr>
        <p:spPr>
          <a:xfrm>
            <a:off x="1979712" y="220578"/>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）両大学の現状及び可能性</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a:off x="2699792" y="620688"/>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54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12"/>
          <p:cNvSpPr>
            <a:spLocks noGrp="1"/>
          </p:cNvSpPr>
          <p:nvPr>
            <p:ph type="sldNum" sz="quarter" idx="12"/>
          </p:nvPr>
        </p:nvSpPr>
        <p:spPr/>
        <p:txBody>
          <a:bodyPr/>
          <a:lstStyle/>
          <a:p>
            <a:fld id="{2788D170-ED78-4CD6-9DF7-18AA74CDFCD5}" type="slidenum">
              <a:rPr kumimoji="1" lang="ja-JP" altLang="en-US" smtClean="0">
                <a:solidFill>
                  <a:schemeClr val="tx1"/>
                </a:solidFill>
              </a:rPr>
              <a:pPr/>
              <a:t>17</a:t>
            </a:fld>
            <a:endParaRPr kumimoji="1" lang="ja-JP" altLang="en-US" dirty="0">
              <a:solidFill>
                <a:schemeClr val="tx1"/>
              </a:solidFill>
            </a:endParaRPr>
          </a:p>
        </p:txBody>
      </p:sp>
      <p:sp>
        <p:nvSpPr>
          <p:cNvPr id="14" name="正方形/長方形 13"/>
          <p:cNvSpPr/>
          <p:nvPr/>
        </p:nvSpPr>
        <p:spPr>
          <a:xfrm>
            <a:off x="1979712" y="220578"/>
            <a:ext cx="5308970" cy="400110"/>
          </a:xfrm>
          <a:prstGeom prst="rect">
            <a:avLst/>
          </a:prstGeom>
        </p:spPr>
        <p:txBody>
          <a:bodyPr wrap="square">
            <a:spAutoFit/>
          </a:bodyPr>
          <a:lstStyle/>
          <a:p>
            <a:pPr lvl="0" algn="ct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）目指すべきデータマネジメントの姿</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619673" y="642940"/>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5725" y="754027"/>
            <a:ext cx="8496944" cy="725968"/>
          </a:xfrm>
          <a:prstGeom prst="rect">
            <a:avLst/>
          </a:prstGeom>
          <a:noFill/>
        </p:spPr>
        <p:txBody>
          <a:bodyPr wrap="square" rtlCol="0">
            <a:spAutoFit/>
          </a:bodyPr>
          <a:lstStyle/>
          <a:p>
            <a:pPr>
              <a:lnSpc>
                <a:spcPts val="2600"/>
              </a:lnSpc>
            </a:pPr>
            <a:r>
              <a:rPr lang="ja-JP" altLang="en-US" sz="1600" dirty="0" smtClean="0">
                <a:latin typeface="+mj-ea"/>
              </a:rPr>
              <a:t>データマネジメントでは、「収集」「処理・加工」「提供・活用」の３段階を想定。行政、大学、企業がそれぞれの強みを活かしてデータ活用までを視野に入れた「行政ＩｏＴ戦略」をめざす。</a:t>
            </a:r>
            <a:endParaRPr kumimoji="1" lang="ja-JP" altLang="en-US" sz="1600" dirty="0"/>
          </a:p>
        </p:txBody>
      </p:sp>
      <p:sp>
        <p:nvSpPr>
          <p:cNvPr id="2" name="角丸四角形 1"/>
          <p:cNvSpPr/>
          <p:nvPr/>
        </p:nvSpPr>
        <p:spPr>
          <a:xfrm>
            <a:off x="258825" y="2287070"/>
            <a:ext cx="8623843" cy="1379764"/>
          </a:xfrm>
          <a:prstGeom prst="round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府・市</a:t>
            </a:r>
            <a:endParaRPr kumimoji="1" lang="en-US" altLang="ja-JP" dirty="0" smtClean="0">
              <a:solidFill>
                <a:schemeClr val="tx1"/>
              </a:solidFill>
            </a:endParaRPr>
          </a:p>
          <a:p>
            <a:r>
              <a:rPr lang="ja-JP" altLang="en-US" sz="1100" dirty="0" smtClean="0">
                <a:solidFill>
                  <a:schemeClr val="tx1"/>
                </a:solidFill>
              </a:rPr>
              <a:t>（近隣自治体</a:t>
            </a:r>
            <a:endParaRPr lang="en-US" altLang="ja-JP" sz="1100" dirty="0" smtClean="0">
              <a:solidFill>
                <a:schemeClr val="tx1"/>
              </a:solidFill>
            </a:endParaRPr>
          </a:p>
          <a:p>
            <a:r>
              <a:rPr lang="ja-JP" altLang="en-US" sz="1100" dirty="0" smtClean="0">
                <a:solidFill>
                  <a:schemeClr val="tx1"/>
                </a:solidFill>
              </a:rPr>
              <a:t>　　を含む）</a:t>
            </a:r>
            <a:endParaRPr kumimoji="1" lang="ja-JP" altLang="en-US" sz="1100" dirty="0">
              <a:solidFill>
                <a:schemeClr val="tx1"/>
              </a:solidFill>
            </a:endParaRPr>
          </a:p>
        </p:txBody>
      </p:sp>
      <p:sp>
        <p:nvSpPr>
          <p:cNvPr id="32" name="角丸四角形 31"/>
          <p:cNvSpPr/>
          <p:nvPr/>
        </p:nvSpPr>
        <p:spPr>
          <a:xfrm>
            <a:off x="281508" y="3777773"/>
            <a:ext cx="8601160" cy="1379764"/>
          </a:xfrm>
          <a:prstGeom prst="round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大学</a:t>
            </a:r>
            <a:endParaRPr kumimoji="1" lang="en-US" altLang="ja-JP" dirty="0" smtClean="0">
              <a:solidFill>
                <a:schemeClr val="tx1"/>
              </a:solidFill>
            </a:endParaRPr>
          </a:p>
          <a:p>
            <a:r>
              <a:rPr lang="ja-JP" altLang="en-US" sz="1100" dirty="0" smtClean="0">
                <a:solidFill>
                  <a:schemeClr val="tx1"/>
                </a:solidFill>
              </a:rPr>
              <a:t>（他大学含む）</a:t>
            </a:r>
            <a:endParaRPr kumimoji="1" lang="ja-JP" altLang="en-US" sz="1100" dirty="0">
              <a:solidFill>
                <a:schemeClr val="tx1"/>
              </a:solidFill>
            </a:endParaRPr>
          </a:p>
        </p:txBody>
      </p:sp>
      <p:sp>
        <p:nvSpPr>
          <p:cNvPr id="33" name="角丸四角形 32"/>
          <p:cNvSpPr/>
          <p:nvPr/>
        </p:nvSpPr>
        <p:spPr>
          <a:xfrm>
            <a:off x="281508" y="5309978"/>
            <a:ext cx="8601160" cy="1379764"/>
          </a:xfrm>
          <a:prstGeom prst="round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企業</a:t>
            </a:r>
            <a:endParaRPr kumimoji="1" lang="ja-JP" altLang="en-US" sz="1100" dirty="0">
              <a:solidFill>
                <a:schemeClr val="tx1"/>
              </a:solidFill>
            </a:endParaRPr>
          </a:p>
        </p:txBody>
      </p:sp>
      <p:graphicFrame>
        <p:nvGraphicFramePr>
          <p:cNvPr id="34" name="表 33"/>
          <p:cNvGraphicFramePr>
            <a:graphicFrameLocks noGrp="1"/>
          </p:cNvGraphicFramePr>
          <p:nvPr>
            <p:extLst>
              <p:ext uri="{D42A27DB-BD31-4B8C-83A1-F6EECF244321}">
                <p14:modId xmlns:p14="http://schemas.microsoft.com/office/powerpoint/2010/main" val="2743311300"/>
              </p:ext>
            </p:extLst>
          </p:nvPr>
        </p:nvGraphicFramePr>
        <p:xfrm>
          <a:off x="2418175" y="1587516"/>
          <a:ext cx="1865446" cy="5225859"/>
        </p:xfrm>
        <a:graphic>
          <a:graphicData uri="http://schemas.openxmlformats.org/drawingml/2006/table">
            <a:tbl>
              <a:tblPr firstRow="1" bandRow="1">
                <a:tableStyleId>{5940675A-B579-460E-94D1-54222C63F5DA}</a:tableStyleId>
              </a:tblPr>
              <a:tblGrid>
                <a:gridCol w="1865446">
                  <a:extLst>
                    <a:ext uri="{9D8B030D-6E8A-4147-A177-3AD203B41FA5}">
                      <a16:colId xmlns:a16="http://schemas.microsoft.com/office/drawing/2014/main" xmlns="" val="20001"/>
                    </a:ext>
                  </a:extLst>
                </a:gridCol>
              </a:tblGrid>
              <a:tr h="5225859">
                <a:tc>
                  <a:txBody>
                    <a:bodyPr/>
                    <a:lstStyle/>
                    <a:p>
                      <a:pPr algn="ctr"/>
                      <a:r>
                        <a:rPr kumimoji="1" lang="ja-JP" altLang="en-US" sz="1600" dirty="0" smtClean="0">
                          <a:solidFill>
                            <a:schemeClr val="tx1"/>
                          </a:solidFill>
                        </a:rPr>
                        <a:t>収集</a:t>
                      </a:r>
                      <a:endParaRPr kumimoji="1" lang="ja-JP" altLang="en-US" sz="1600" dirty="0">
                        <a:solidFill>
                          <a:schemeClr val="tx1"/>
                        </a:solidFill>
                      </a:endParaRPr>
                    </a:p>
                  </a:txBody>
                  <a:tcPr/>
                </a:tc>
                <a:extLst>
                  <a:ext uri="{0D108BD9-81ED-4DB2-BD59-A6C34878D82A}">
                    <a16:rowId xmlns:a16="http://schemas.microsoft.com/office/drawing/2014/main" xmlns="" val="10000"/>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115916780"/>
              </p:ext>
            </p:extLst>
          </p:nvPr>
        </p:nvGraphicFramePr>
        <p:xfrm>
          <a:off x="4557121" y="1590394"/>
          <a:ext cx="1810435" cy="3687851"/>
        </p:xfrm>
        <a:graphic>
          <a:graphicData uri="http://schemas.openxmlformats.org/drawingml/2006/table">
            <a:tbl>
              <a:tblPr firstRow="1" bandRow="1">
                <a:tableStyleId>{5940675A-B579-460E-94D1-54222C63F5DA}</a:tableStyleId>
              </a:tblPr>
              <a:tblGrid>
                <a:gridCol w="1810435">
                  <a:extLst>
                    <a:ext uri="{9D8B030D-6E8A-4147-A177-3AD203B41FA5}">
                      <a16:colId xmlns:a16="http://schemas.microsoft.com/office/drawing/2014/main" xmlns="" val="20001"/>
                    </a:ext>
                  </a:extLst>
                </a:gridCol>
              </a:tblGrid>
              <a:tr h="3687851">
                <a:tc>
                  <a:txBody>
                    <a:bodyPr/>
                    <a:lstStyle/>
                    <a:p>
                      <a:pPr algn="ctr"/>
                      <a:r>
                        <a:rPr kumimoji="1" lang="ja-JP" altLang="en-US" sz="1600" dirty="0" smtClean="0">
                          <a:solidFill>
                            <a:schemeClr val="tx1"/>
                          </a:solidFill>
                        </a:rPr>
                        <a:t>処理・分析</a:t>
                      </a:r>
                      <a:endParaRPr kumimoji="1" lang="en-US" altLang="ja-JP" sz="1600" dirty="0" smtClean="0">
                        <a:solidFill>
                          <a:schemeClr val="tx1"/>
                        </a:solidFill>
                      </a:endParaRPr>
                    </a:p>
                    <a:p>
                      <a:pPr algn="ctr"/>
                      <a:r>
                        <a:rPr kumimoji="1" lang="ja-JP" altLang="en-US" sz="1400" dirty="0" smtClean="0">
                          <a:solidFill>
                            <a:schemeClr val="tx1"/>
                          </a:solidFill>
                        </a:rPr>
                        <a:t>（データマネジメント</a:t>
                      </a:r>
                      <a:endParaRPr kumimoji="1" lang="en-US" altLang="ja-JP" sz="1400" dirty="0" smtClean="0">
                        <a:solidFill>
                          <a:schemeClr val="tx1"/>
                        </a:solidFill>
                      </a:endParaRPr>
                    </a:p>
                    <a:p>
                      <a:pPr algn="ctr"/>
                      <a:r>
                        <a:rPr kumimoji="1" lang="ja-JP" altLang="en-US" sz="1400" dirty="0" smtClean="0">
                          <a:solidFill>
                            <a:schemeClr val="tx1"/>
                          </a:solidFill>
                        </a:rPr>
                        <a:t>センター）</a:t>
                      </a:r>
                      <a:endParaRPr kumimoji="1" lang="ja-JP" altLang="en-US" sz="1400" dirty="0">
                        <a:solidFill>
                          <a:schemeClr val="tx1"/>
                        </a:solidFill>
                      </a:endParaRPr>
                    </a:p>
                  </a:txBody>
                  <a:tcPr/>
                </a:tc>
                <a:extLst>
                  <a:ext uri="{0D108BD9-81ED-4DB2-BD59-A6C34878D82A}">
                    <a16:rowId xmlns:a16="http://schemas.microsoft.com/office/drawing/2014/main" xmlns="" val="10000"/>
                  </a:ext>
                </a:extLst>
              </a:tr>
            </a:tbl>
          </a:graphicData>
        </a:graphic>
      </p:graphicFrame>
      <p:sp>
        <p:nvSpPr>
          <p:cNvPr id="6" name="テキスト ボックス 5"/>
          <p:cNvSpPr txBox="1"/>
          <p:nvPr/>
        </p:nvSpPr>
        <p:spPr>
          <a:xfrm>
            <a:off x="2520001" y="2496060"/>
            <a:ext cx="1631045" cy="954107"/>
          </a:xfrm>
          <a:prstGeom prst="rect">
            <a:avLst/>
          </a:prstGeom>
          <a:noFill/>
          <a:ln>
            <a:solidFill>
              <a:schemeClr val="accent1">
                <a:shade val="50000"/>
              </a:schemeClr>
            </a:solidFill>
            <a:prstDash val="dash"/>
          </a:ln>
        </p:spPr>
        <p:txBody>
          <a:bodyPr wrap="square" rtlCol="0">
            <a:spAutoFit/>
          </a:bodyPr>
          <a:lstStyle/>
          <a:p>
            <a:r>
              <a:rPr lang="ja-JP" altLang="en-US" sz="1400" dirty="0" smtClean="0"/>
              <a:t>・各種</a:t>
            </a:r>
            <a:r>
              <a:rPr lang="ja-JP" altLang="en-US" sz="1400" dirty="0"/>
              <a:t>行政情報（各種統計情報、レセプト、電子カルテ、交通系</a:t>
            </a:r>
            <a:r>
              <a:rPr lang="ja-JP" altLang="en-US" sz="1400" dirty="0" smtClean="0"/>
              <a:t>、</a:t>
            </a:r>
            <a:r>
              <a:rPr lang="en-US" altLang="ja-JP" sz="1400" dirty="0" err="1" smtClean="0"/>
              <a:t>etc</a:t>
            </a:r>
            <a:r>
              <a:rPr lang="ja-JP" altLang="en-US" sz="1400" dirty="0"/>
              <a:t>）</a:t>
            </a:r>
          </a:p>
        </p:txBody>
      </p:sp>
      <p:sp>
        <p:nvSpPr>
          <p:cNvPr id="7" name="テキスト ボックス 6"/>
          <p:cNvSpPr txBox="1"/>
          <p:nvPr/>
        </p:nvSpPr>
        <p:spPr>
          <a:xfrm>
            <a:off x="4658547" y="2450975"/>
            <a:ext cx="1569637" cy="738664"/>
          </a:xfrm>
          <a:prstGeom prst="rect">
            <a:avLst/>
          </a:prstGeom>
          <a:noFill/>
          <a:ln>
            <a:solidFill>
              <a:schemeClr val="accent1">
                <a:shade val="50000"/>
              </a:schemeClr>
            </a:solidFill>
            <a:prstDash val="dash"/>
          </a:ln>
        </p:spPr>
        <p:txBody>
          <a:bodyPr wrap="square" rtlCol="0">
            <a:spAutoFit/>
          </a:bodyPr>
          <a:lstStyle/>
          <a:p>
            <a:r>
              <a:rPr lang="ja-JP" altLang="en-US" sz="1400" dirty="0" smtClean="0"/>
              <a:t>・データのクレンジング（個人情報等）</a:t>
            </a:r>
            <a:endParaRPr kumimoji="1" lang="ja-JP" altLang="en-US" sz="1400" dirty="0"/>
          </a:p>
        </p:txBody>
      </p:sp>
      <p:sp>
        <p:nvSpPr>
          <p:cNvPr id="37" name="テキスト ボックス 36"/>
          <p:cNvSpPr txBox="1"/>
          <p:nvPr/>
        </p:nvSpPr>
        <p:spPr>
          <a:xfrm>
            <a:off x="2581900" y="5396633"/>
            <a:ext cx="1598016" cy="954107"/>
          </a:xfrm>
          <a:prstGeom prst="rect">
            <a:avLst/>
          </a:prstGeom>
          <a:noFill/>
          <a:ln>
            <a:solidFill>
              <a:schemeClr val="accent1">
                <a:shade val="50000"/>
              </a:schemeClr>
            </a:solidFill>
            <a:prstDash val="dash"/>
          </a:ln>
        </p:spPr>
        <p:txBody>
          <a:bodyPr wrap="square" rtlCol="0">
            <a:spAutoFit/>
          </a:bodyPr>
          <a:lstStyle/>
          <a:p>
            <a:r>
              <a:rPr lang="ja-JP" altLang="en-US" sz="1400" dirty="0" smtClean="0"/>
              <a:t>・各種</a:t>
            </a:r>
            <a:r>
              <a:rPr lang="ja-JP" altLang="en-US" sz="1400" dirty="0"/>
              <a:t>ビッグデータ（</a:t>
            </a:r>
            <a:r>
              <a:rPr lang="en-US" altLang="ja-JP" sz="1400" dirty="0"/>
              <a:t>POS</a:t>
            </a:r>
            <a:r>
              <a:rPr lang="ja-JP" altLang="en-US" sz="1400" dirty="0" err="1"/>
              <a:t>、</a:t>
            </a:r>
            <a:r>
              <a:rPr lang="en-US" altLang="ja-JP" sz="1400" dirty="0"/>
              <a:t>GPS</a:t>
            </a:r>
            <a:r>
              <a:rPr lang="ja-JP" altLang="en-US" sz="1400" dirty="0"/>
              <a:t>オンライン購入データ、クリック率　</a:t>
            </a:r>
            <a:r>
              <a:rPr lang="en-US" altLang="ja-JP" sz="1400" dirty="0" err="1" smtClean="0"/>
              <a:t>etc</a:t>
            </a:r>
            <a:r>
              <a:rPr lang="ja-JP" altLang="en-US" sz="1400" dirty="0" smtClean="0"/>
              <a:t>）</a:t>
            </a:r>
            <a:endParaRPr kumimoji="1" lang="ja-JP" altLang="en-US" sz="1400" dirty="0"/>
          </a:p>
        </p:txBody>
      </p:sp>
      <p:sp>
        <p:nvSpPr>
          <p:cNvPr id="38" name="テキスト ボックス 37"/>
          <p:cNvSpPr txBox="1"/>
          <p:nvPr/>
        </p:nvSpPr>
        <p:spPr>
          <a:xfrm>
            <a:off x="2548870" y="4071363"/>
            <a:ext cx="1631046" cy="738664"/>
          </a:xfrm>
          <a:prstGeom prst="rect">
            <a:avLst/>
          </a:prstGeom>
          <a:noFill/>
          <a:ln>
            <a:solidFill>
              <a:schemeClr val="accent1">
                <a:shade val="50000"/>
              </a:schemeClr>
            </a:solidFill>
            <a:prstDash val="dash"/>
          </a:ln>
        </p:spPr>
        <p:txBody>
          <a:bodyPr wrap="square" rtlCol="0">
            <a:spAutoFit/>
          </a:bodyPr>
          <a:lstStyle/>
          <a:p>
            <a:r>
              <a:rPr lang="ja-JP" altLang="en-US" sz="1400" dirty="0" smtClean="0"/>
              <a:t>・教育系情報</a:t>
            </a:r>
            <a:endParaRPr lang="en-US" altLang="ja-JP" sz="1400" dirty="0" smtClean="0"/>
          </a:p>
          <a:p>
            <a:r>
              <a:rPr lang="ja-JP" altLang="en-US" sz="1400" dirty="0" smtClean="0"/>
              <a:t>・研究</a:t>
            </a:r>
            <a:r>
              <a:rPr lang="ja-JP" altLang="en-US" sz="1400" dirty="0"/>
              <a:t>系情報</a:t>
            </a:r>
            <a:endParaRPr lang="en-US" altLang="ja-JP" sz="1400" dirty="0"/>
          </a:p>
          <a:p>
            <a:endParaRPr kumimoji="1" lang="ja-JP" altLang="en-US" sz="1400" dirty="0"/>
          </a:p>
        </p:txBody>
      </p:sp>
      <p:sp>
        <p:nvSpPr>
          <p:cNvPr id="39" name="テキスト ボックス 38"/>
          <p:cNvSpPr txBox="1"/>
          <p:nvPr/>
        </p:nvSpPr>
        <p:spPr>
          <a:xfrm>
            <a:off x="4658547" y="4289845"/>
            <a:ext cx="1569636" cy="738664"/>
          </a:xfrm>
          <a:prstGeom prst="rect">
            <a:avLst/>
          </a:prstGeom>
          <a:noFill/>
          <a:ln>
            <a:solidFill>
              <a:schemeClr val="accent1">
                <a:shade val="50000"/>
              </a:schemeClr>
            </a:solidFill>
            <a:prstDash val="dash"/>
          </a:ln>
        </p:spPr>
        <p:txBody>
          <a:bodyPr wrap="square" rtlCol="0">
            <a:spAutoFit/>
          </a:bodyPr>
          <a:lstStyle/>
          <a:p>
            <a:r>
              <a:rPr lang="ja-JP" altLang="en-US" sz="1400" dirty="0" smtClean="0"/>
              <a:t>・</a:t>
            </a:r>
            <a:r>
              <a:rPr lang="ja-JP" altLang="en-US" sz="1400" dirty="0"/>
              <a:t>データのマッチング、加工、</a:t>
            </a:r>
            <a:r>
              <a:rPr lang="ja-JP" altLang="en-US" sz="1400" dirty="0" smtClean="0"/>
              <a:t>関連付け</a:t>
            </a:r>
            <a:endParaRPr kumimoji="1" lang="ja-JP" altLang="en-US" sz="1400" dirty="0"/>
          </a:p>
        </p:txBody>
      </p:sp>
      <p:graphicFrame>
        <p:nvGraphicFramePr>
          <p:cNvPr id="40" name="表 39"/>
          <p:cNvGraphicFramePr>
            <a:graphicFrameLocks noGrp="1"/>
          </p:cNvGraphicFramePr>
          <p:nvPr>
            <p:extLst>
              <p:ext uri="{D42A27DB-BD31-4B8C-83A1-F6EECF244321}">
                <p14:modId xmlns:p14="http://schemas.microsoft.com/office/powerpoint/2010/main" val="3618523607"/>
              </p:ext>
            </p:extLst>
          </p:nvPr>
        </p:nvGraphicFramePr>
        <p:xfrm>
          <a:off x="6700954" y="1587516"/>
          <a:ext cx="2018054" cy="5225859"/>
        </p:xfrm>
        <a:graphic>
          <a:graphicData uri="http://schemas.openxmlformats.org/drawingml/2006/table">
            <a:tbl>
              <a:tblPr firstRow="1" bandRow="1">
                <a:tableStyleId>{5940675A-B579-460E-94D1-54222C63F5DA}</a:tableStyleId>
              </a:tblPr>
              <a:tblGrid>
                <a:gridCol w="2018054">
                  <a:extLst>
                    <a:ext uri="{9D8B030D-6E8A-4147-A177-3AD203B41FA5}">
                      <a16:colId xmlns:a16="http://schemas.microsoft.com/office/drawing/2014/main" xmlns="" val="20001"/>
                    </a:ext>
                  </a:extLst>
                </a:gridCol>
              </a:tblGrid>
              <a:tr h="5225859">
                <a:tc>
                  <a:txBody>
                    <a:bodyPr/>
                    <a:lstStyle/>
                    <a:p>
                      <a:pPr algn="ctr"/>
                      <a:r>
                        <a:rPr kumimoji="1" lang="ja-JP" altLang="en-US" sz="1600" dirty="0" smtClean="0">
                          <a:solidFill>
                            <a:schemeClr val="tx1"/>
                          </a:solidFill>
                        </a:rPr>
                        <a:t>活用・提供</a:t>
                      </a:r>
                      <a:endParaRPr kumimoji="1" lang="ja-JP" altLang="en-US" sz="1600" dirty="0">
                        <a:solidFill>
                          <a:schemeClr val="tx1"/>
                        </a:solidFill>
                      </a:endParaRPr>
                    </a:p>
                  </a:txBody>
                  <a:tcPr/>
                </a:tc>
                <a:extLst>
                  <a:ext uri="{0D108BD9-81ED-4DB2-BD59-A6C34878D82A}">
                    <a16:rowId xmlns:a16="http://schemas.microsoft.com/office/drawing/2014/main" xmlns="" val="10000"/>
                  </a:ext>
                </a:extLst>
              </a:tr>
            </a:tbl>
          </a:graphicData>
        </a:graphic>
      </p:graphicFrame>
      <p:sp>
        <p:nvSpPr>
          <p:cNvPr id="41" name="テキスト ボックス 40"/>
          <p:cNvSpPr txBox="1"/>
          <p:nvPr/>
        </p:nvSpPr>
        <p:spPr>
          <a:xfrm>
            <a:off x="6805245" y="2445822"/>
            <a:ext cx="1700144" cy="954107"/>
          </a:xfrm>
          <a:prstGeom prst="rect">
            <a:avLst/>
          </a:prstGeom>
          <a:noFill/>
          <a:ln>
            <a:solidFill>
              <a:schemeClr val="accent1">
                <a:shade val="50000"/>
              </a:schemeClr>
            </a:solidFill>
            <a:prstDash val="dash"/>
          </a:ln>
        </p:spPr>
        <p:txBody>
          <a:bodyPr wrap="square" rtlCol="0">
            <a:spAutoFit/>
          </a:bodyPr>
          <a:lstStyle/>
          <a:p>
            <a:r>
              <a:rPr lang="ja-JP" altLang="en-US" sz="1400" dirty="0" smtClean="0"/>
              <a:t>・</a:t>
            </a:r>
            <a:r>
              <a:rPr lang="ja-JP" altLang="en-US" sz="1400" dirty="0"/>
              <a:t>行政施策の立案、意思決定に活用</a:t>
            </a:r>
            <a:endParaRPr lang="en-US" altLang="ja-JP" sz="1400" dirty="0"/>
          </a:p>
          <a:p>
            <a:r>
              <a:rPr lang="ja-JP" altLang="en-US" sz="1400" dirty="0"/>
              <a:t>・行政サービスの</a:t>
            </a:r>
            <a:r>
              <a:rPr lang="ja-JP" altLang="en-US" sz="1400" dirty="0" smtClean="0"/>
              <a:t>提供（情報、アプリ等）</a:t>
            </a:r>
            <a:endParaRPr kumimoji="1" lang="ja-JP" altLang="en-US" sz="1400" dirty="0"/>
          </a:p>
        </p:txBody>
      </p:sp>
      <p:sp>
        <p:nvSpPr>
          <p:cNvPr id="42" name="テキスト ボックス 41"/>
          <p:cNvSpPr txBox="1"/>
          <p:nvPr/>
        </p:nvSpPr>
        <p:spPr>
          <a:xfrm>
            <a:off x="6804248" y="4048128"/>
            <a:ext cx="1700144" cy="738664"/>
          </a:xfrm>
          <a:prstGeom prst="rect">
            <a:avLst/>
          </a:prstGeom>
          <a:noFill/>
          <a:ln>
            <a:solidFill>
              <a:schemeClr val="accent1">
                <a:shade val="50000"/>
              </a:schemeClr>
            </a:solidFill>
            <a:prstDash val="dash"/>
          </a:ln>
        </p:spPr>
        <p:txBody>
          <a:bodyPr wrap="square" rtlCol="0">
            <a:spAutoFit/>
          </a:bodyPr>
          <a:lstStyle/>
          <a:p>
            <a:r>
              <a:rPr lang="ja-JP" altLang="en-US" sz="1400" dirty="0" smtClean="0"/>
              <a:t>・</a:t>
            </a:r>
            <a:r>
              <a:rPr lang="ja-JP" altLang="en-US" sz="1400" dirty="0"/>
              <a:t>行政課題の</a:t>
            </a:r>
            <a:r>
              <a:rPr lang="ja-JP" altLang="en-US" sz="1400" dirty="0" smtClean="0"/>
              <a:t>分析を研究</a:t>
            </a:r>
            <a:r>
              <a:rPr lang="ja-JP" altLang="en-US" sz="1400" dirty="0"/>
              <a:t>テーマ</a:t>
            </a:r>
            <a:r>
              <a:rPr lang="ja-JP" altLang="en-US" sz="1400" dirty="0" smtClean="0"/>
              <a:t>に活用</a:t>
            </a:r>
            <a:endParaRPr lang="en-US" altLang="ja-JP" sz="1400" dirty="0"/>
          </a:p>
          <a:p>
            <a:r>
              <a:rPr lang="ja-JP" altLang="en-US" sz="1400" dirty="0"/>
              <a:t>・大学発</a:t>
            </a:r>
            <a:r>
              <a:rPr lang="ja-JP" altLang="en-US" sz="1400" dirty="0" smtClean="0"/>
              <a:t>ベンチャー</a:t>
            </a:r>
            <a:endParaRPr kumimoji="1" lang="ja-JP" altLang="en-US" sz="1400" dirty="0"/>
          </a:p>
        </p:txBody>
      </p:sp>
      <p:sp>
        <p:nvSpPr>
          <p:cNvPr id="43" name="テキスト ボックス 42"/>
          <p:cNvSpPr txBox="1"/>
          <p:nvPr/>
        </p:nvSpPr>
        <p:spPr>
          <a:xfrm>
            <a:off x="6804248" y="5530782"/>
            <a:ext cx="1700144" cy="738664"/>
          </a:xfrm>
          <a:prstGeom prst="rect">
            <a:avLst/>
          </a:prstGeom>
          <a:noFill/>
          <a:ln>
            <a:solidFill>
              <a:schemeClr val="accent1">
                <a:shade val="50000"/>
              </a:schemeClr>
            </a:solidFill>
            <a:prstDash val="dash"/>
          </a:ln>
        </p:spPr>
        <p:txBody>
          <a:bodyPr wrap="square" rtlCol="0">
            <a:spAutoFit/>
          </a:bodyPr>
          <a:lstStyle/>
          <a:p>
            <a:r>
              <a:rPr lang="ja-JP" altLang="en-US" sz="1400" dirty="0" smtClean="0"/>
              <a:t>・</a:t>
            </a:r>
            <a:r>
              <a:rPr lang="ja-JP" altLang="en-US" sz="1400" dirty="0"/>
              <a:t>行政のオープンデータを製品、サービスに</a:t>
            </a:r>
            <a:r>
              <a:rPr lang="ja-JP" altLang="en-US" sz="1400" dirty="0" smtClean="0"/>
              <a:t>活用</a:t>
            </a:r>
            <a:endParaRPr kumimoji="1" lang="ja-JP" altLang="en-US" sz="1400" dirty="0"/>
          </a:p>
        </p:txBody>
      </p:sp>
      <p:sp>
        <p:nvSpPr>
          <p:cNvPr id="44" name="テキスト ボックス 43"/>
          <p:cNvSpPr txBox="1"/>
          <p:nvPr/>
        </p:nvSpPr>
        <p:spPr>
          <a:xfrm>
            <a:off x="4658546" y="3390745"/>
            <a:ext cx="1569637" cy="707886"/>
          </a:xfrm>
          <a:prstGeom prst="rect">
            <a:avLst/>
          </a:prstGeom>
          <a:noFill/>
          <a:ln>
            <a:solidFill>
              <a:schemeClr val="accent1">
                <a:shade val="50000"/>
              </a:schemeClr>
            </a:solidFill>
            <a:prstDash val="dash"/>
          </a:ln>
        </p:spPr>
        <p:txBody>
          <a:bodyPr wrap="square" rtlCol="0">
            <a:spAutoFit/>
          </a:bodyPr>
          <a:lstStyle/>
          <a:p>
            <a:r>
              <a:rPr lang="ja-JP" altLang="en-US" sz="2000" dirty="0" smtClean="0"/>
              <a:t>・</a:t>
            </a:r>
            <a:r>
              <a:rPr lang="ja-JP" altLang="en-US" sz="2000" dirty="0"/>
              <a:t>課題</a:t>
            </a:r>
            <a:r>
              <a:rPr lang="ja-JP" altLang="en-US" sz="2000" dirty="0" smtClean="0"/>
              <a:t>の</a:t>
            </a:r>
            <a:endParaRPr lang="en-US" altLang="ja-JP" sz="2000" dirty="0" smtClean="0"/>
          </a:p>
          <a:p>
            <a:r>
              <a:rPr lang="ja-JP" altLang="en-US" sz="2000" dirty="0" smtClean="0"/>
              <a:t>  発見、分析</a:t>
            </a:r>
            <a:endParaRPr kumimoji="1" lang="ja-JP" altLang="en-US" sz="2000" dirty="0"/>
          </a:p>
        </p:txBody>
      </p:sp>
      <p:sp>
        <p:nvSpPr>
          <p:cNvPr id="3" name="右矢印 2"/>
          <p:cNvSpPr/>
          <p:nvPr/>
        </p:nvSpPr>
        <p:spPr>
          <a:xfrm>
            <a:off x="4375287" y="1819002"/>
            <a:ext cx="116613"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右矢印 23"/>
          <p:cNvSpPr/>
          <p:nvPr/>
        </p:nvSpPr>
        <p:spPr>
          <a:xfrm>
            <a:off x="6473403" y="1859081"/>
            <a:ext cx="116613"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5" name="表 24"/>
          <p:cNvGraphicFramePr>
            <a:graphicFrameLocks noGrp="1"/>
          </p:cNvGraphicFramePr>
          <p:nvPr>
            <p:extLst>
              <p:ext uri="{D42A27DB-BD31-4B8C-83A1-F6EECF244321}">
                <p14:modId xmlns:p14="http://schemas.microsoft.com/office/powerpoint/2010/main" val="2821907940"/>
              </p:ext>
            </p:extLst>
          </p:nvPr>
        </p:nvGraphicFramePr>
        <p:xfrm>
          <a:off x="1455726" y="1594807"/>
          <a:ext cx="618286" cy="3591538"/>
        </p:xfrm>
        <a:graphic>
          <a:graphicData uri="http://schemas.openxmlformats.org/drawingml/2006/table">
            <a:tbl>
              <a:tblPr firstRow="1" bandRow="1">
                <a:tableStyleId>{5940675A-B579-460E-94D1-54222C63F5DA}</a:tableStyleId>
              </a:tblPr>
              <a:tblGrid>
                <a:gridCol w="618286">
                  <a:extLst>
                    <a:ext uri="{9D8B030D-6E8A-4147-A177-3AD203B41FA5}">
                      <a16:colId xmlns:a16="http://schemas.microsoft.com/office/drawing/2014/main" xmlns="" val="20001"/>
                    </a:ext>
                  </a:extLst>
                </a:gridCol>
              </a:tblGrid>
              <a:tr h="3591538">
                <a:tc>
                  <a:txBody>
                    <a:bodyPr/>
                    <a:lstStyle/>
                    <a:p>
                      <a:pPr algn="l"/>
                      <a:r>
                        <a:rPr kumimoji="1" lang="ja-JP" altLang="en-US" sz="1600" dirty="0" smtClean="0">
                          <a:solidFill>
                            <a:srgbClr val="FF0000"/>
                          </a:solidFill>
                        </a:rPr>
                        <a:t>　　　　　</a:t>
                      </a:r>
                      <a:r>
                        <a:rPr kumimoji="1" lang="ja-JP" altLang="en-US" sz="1600" dirty="0" smtClean="0">
                          <a:solidFill>
                            <a:schemeClr val="tx1"/>
                          </a:solidFill>
                        </a:rPr>
                        <a:t>「行政</a:t>
                      </a:r>
                      <a:r>
                        <a:rPr kumimoji="1" lang="en-US" altLang="ja-JP" sz="1600" dirty="0" err="1" smtClean="0">
                          <a:solidFill>
                            <a:schemeClr val="tx1"/>
                          </a:solidFill>
                        </a:rPr>
                        <a:t>IoT</a:t>
                      </a:r>
                      <a:r>
                        <a:rPr kumimoji="1" lang="ja-JP" altLang="en-US" sz="1600" dirty="0" smtClean="0">
                          <a:solidFill>
                            <a:schemeClr val="tx1"/>
                          </a:solidFill>
                        </a:rPr>
                        <a:t>戦略」の策定</a:t>
                      </a:r>
                      <a:endParaRPr kumimoji="1" lang="en-US" altLang="ja-JP" sz="1600" dirty="0" smtClean="0">
                        <a:solidFill>
                          <a:schemeClr val="tx1"/>
                        </a:solidFill>
                      </a:endParaRPr>
                    </a:p>
                    <a:p>
                      <a:pPr algn="l"/>
                      <a:r>
                        <a:rPr kumimoji="1" lang="ja-JP" altLang="en-US" sz="1600" dirty="0" smtClean="0">
                          <a:solidFill>
                            <a:schemeClr val="tx1"/>
                          </a:solidFill>
                        </a:rPr>
                        <a:t>　　　　　　　（府市・大学による委員会）</a:t>
                      </a:r>
                      <a:endParaRPr kumimoji="1" lang="ja-JP" altLang="en-US" sz="1600" dirty="0">
                        <a:solidFill>
                          <a:schemeClr val="tx1"/>
                        </a:solidFill>
                      </a:endParaRPr>
                    </a:p>
                  </a:txBody>
                  <a:tcPr vert="eaVert" anchor="ctr"/>
                </a:tc>
                <a:extLst>
                  <a:ext uri="{0D108BD9-81ED-4DB2-BD59-A6C34878D82A}">
                    <a16:rowId xmlns:a16="http://schemas.microsoft.com/office/drawing/2014/main" xmlns="" val="10000"/>
                  </a:ext>
                </a:extLst>
              </a:tr>
            </a:tbl>
          </a:graphicData>
        </a:graphic>
      </p:graphicFrame>
      <p:sp>
        <p:nvSpPr>
          <p:cNvPr id="26" name="右矢印 25"/>
          <p:cNvSpPr/>
          <p:nvPr/>
        </p:nvSpPr>
        <p:spPr>
          <a:xfrm>
            <a:off x="2187787" y="1787038"/>
            <a:ext cx="116613"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2498161" y="6338531"/>
            <a:ext cx="1790389" cy="415498"/>
          </a:xfrm>
          <a:prstGeom prst="rect">
            <a:avLst/>
          </a:prstGeom>
          <a:noFill/>
        </p:spPr>
        <p:txBody>
          <a:bodyPr wrap="square" rtlCol="0">
            <a:spAutoFit/>
          </a:bodyPr>
          <a:lstStyle/>
          <a:p>
            <a:r>
              <a:rPr kumimoji="1" lang="en-US" altLang="ja-JP" sz="1050" dirty="0" smtClean="0"/>
              <a:t>※</a:t>
            </a:r>
            <a:r>
              <a:rPr kumimoji="1" lang="ja-JP" altLang="en-US" sz="1050" dirty="0" smtClean="0"/>
              <a:t>行政からの</a:t>
            </a:r>
            <a:r>
              <a:rPr lang="ja-JP" altLang="en-US" sz="1050" dirty="0" smtClean="0"/>
              <a:t>データ収集の</a:t>
            </a:r>
            <a:r>
              <a:rPr kumimoji="1" lang="ja-JP" altLang="en-US" sz="1050" dirty="0" smtClean="0"/>
              <a:t>委託もあり</a:t>
            </a:r>
            <a:endParaRPr kumimoji="1" lang="ja-JP" altLang="en-US" sz="1050" dirty="0"/>
          </a:p>
        </p:txBody>
      </p:sp>
    </p:spTree>
    <p:extLst>
      <p:ext uri="{BB962C8B-B14F-4D97-AF65-F5344CB8AC3E}">
        <p14:creationId xmlns:p14="http://schemas.microsoft.com/office/powerpoint/2010/main" val="377416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18</a:t>
            </a:fld>
            <a:endParaRPr kumimoji="1" lang="ja-JP" altLang="en-US"/>
          </a:p>
        </p:txBody>
      </p:sp>
      <p:sp>
        <p:nvSpPr>
          <p:cNvPr id="5" name="正方形/長方形 4"/>
          <p:cNvSpPr/>
          <p:nvPr/>
        </p:nvSpPr>
        <p:spPr>
          <a:xfrm>
            <a:off x="899592" y="2488252"/>
            <a:ext cx="7518405" cy="1446550"/>
          </a:xfrm>
          <a:prstGeom prst="rect">
            <a:avLst/>
          </a:prstGeom>
        </p:spPr>
        <p:txBody>
          <a:bodyPr wrap="none">
            <a:spAutoFit/>
          </a:bodyPr>
          <a:lstStyle/>
          <a:p>
            <a:r>
              <a:rPr lang="ja-JP" altLang="en-US" sz="4400" dirty="0" smtClean="0"/>
              <a:t>第３部　データマネジメント体制</a:t>
            </a:r>
            <a:endParaRPr lang="en-US" altLang="ja-JP" sz="4400" dirty="0" smtClean="0"/>
          </a:p>
          <a:p>
            <a:r>
              <a:rPr lang="ja-JP" altLang="en-US" sz="4400" dirty="0"/>
              <a:t>　</a:t>
            </a:r>
            <a:r>
              <a:rPr lang="ja-JP" altLang="en-US" sz="4400" dirty="0" smtClean="0"/>
              <a:t>　　　　の構築</a:t>
            </a:r>
            <a:endParaRPr lang="ja-JP" altLang="en-US" sz="4400" dirty="0"/>
          </a:p>
        </p:txBody>
      </p:sp>
    </p:spTree>
    <p:extLst>
      <p:ext uri="{BB962C8B-B14F-4D97-AF65-F5344CB8AC3E}">
        <p14:creationId xmlns:p14="http://schemas.microsoft.com/office/powerpoint/2010/main" val="3314142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19</a:t>
            </a:fld>
            <a:endParaRPr kumimoji="1" lang="ja-JP" altLang="en-US"/>
          </a:p>
        </p:txBody>
      </p:sp>
      <p:sp>
        <p:nvSpPr>
          <p:cNvPr id="10" name="テキスト ボックス 9"/>
          <p:cNvSpPr txBox="1"/>
          <p:nvPr/>
        </p:nvSpPr>
        <p:spPr>
          <a:xfrm>
            <a:off x="632257" y="1012194"/>
            <a:ext cx="8103868" cy="923330"/>
          </a:xfrm>
          <a:prstGeom prst="rect">
            <a:avLst/>
          </a:prstGeom>
          <a:noFill/>
          <a:ln>
            <a:solidFill>
              <a:schemeClr val="bg1"/>
            </a:solidFill>
          </a:ln>
        </p:spPr>
        <p:txBody>
          <a:bodyPr wrap="square" rtlCol="0">
            <a:spAutoFit/>
          </a:bodyPr>
          <a:lstStyle/>
          <a:p>
            <a:r>
              <a:rPr lang="ja-JP" altLang="en-US" dirty="0" smtClean="0">
                <a:latin typeface="+mj-ea"/>
              </a:rPr>
              <a:t>府市が保有するさまざまな「行政データ」について、大学・行政がニーズをふまえて集約・分析し、顕在化する都市問題の解決、および新たな行政サービスの発掘に活用する</a:t>
            </a:r>
            <a:endParaRPr lang="en-US" altLang="ja-JP" dirty="0" smtClean="0">
              <a:latin typeface="+mj-ea"/>
            </a:endParaRPr>
          </a:p>
        </p:txBody>
      </p:sp>
      <p:sp>
        <p:nvSpPr>
          <p:cNvPr id="14" name="正方形/長方形 13"/>
          <p:cNvSpPr/>
          <p:nvPr/>
        </p:nvSpPr>
        <p:spPr>
          <a:xfrm>
            <a:off x="467542" y="704213"/>
            <a:ext cx="936105" cy="369332"/>
          </a:xfrm>
          <a:prstGeom prst="rect">
            <a:avLst/>
          </a:prstGeom>
        </p:spPr>
        <p:txBody>
          <a:bodyPr wrap="square">
            <a:spAutoFit/>
          </a:bodyPr>
          <a:lstStyle/>
          <a:p>
            <a:pPr lvl="0"/>
            <a:r>
              <a:rPr lang="ja-JP" altLang="en-US" b="1" dirty="0" smtClean="0">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lang="ja-JP" altLang="en-US"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cxnSp>
        <p:nvCxnSpPr>
          <p:cNvPr id="15" name="直線コネクタ 14"/>
          <p:cNvCxnSpPr/>
          <p:nvPr/>
        </p:nvCxnSpPr>
        <p:spPr>
          <a:xfrm>
            <a:off x="431540" y="1034383"/>
            <a:ext cx="7560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32257" y="2941573"/>
            <a:ext cx="4030460" cy="2693045"/>
          </a:xfrm>
          <a:prstGeom prst="rect">
            <a:avLst/>
          </a:prstGeom>
          <a:noFill/>
          <a:ln>
            <a:solidFill>
              <a:schemeClr val="bg1"/>
            </a:solidFill>
          </a:ln>
        </p:spPr>
        <p:txBody>
          <a:bodyPr wrap="square" rtlCol="0">
            <a:spAutoFit/>
          </a:bodyPr>
          <a:lstStyle/>
          <a:p>
            <a:pPr marL="144000" indent="-144000">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そもそも現在保有している「行政データ」は、個別用途で収集しているため分析を意図したものではなく、そのままでは利用が困難。システムとしてデータ</a:t>
            </a:r>
            <a:r>
              <a:rPr lang="ja-JP" altLang="en-US" sz="1300" dirty="0">
                <a:latin typeface="ＭＳ Ｐゴシック" panose="020B0600070205080204" pitchFamily="50" charset="-128"/>
                <a:ea typeface="ＭＳ Ｐゴシック" panose="020B0600070205080204" pitchFamily="50" charset="-128"/>
                <a:cs typeface="MS Mincho" charset="-128"/>
              </a:rPr>
              <a:t>を保有</a:t>
            </a:r>
            <a:r>
              <a:rPr lang="ja-JP" altLang="en-US" sz="1300" dirty="0" smtClean="0">
                <a:latin typeface="ＭＳ Ｐゴシック" panose="020B0600070205080204" pitchFamily="50" charset="-128"/>
                <a:ea typeface="ＭＳ Ｐゴシック" panose="020B0600070205080204" pitchFamily="50" charset="-128"/>
                <a:cs typeface="MS Mincho" charset="-128"/>
              </a:rPr>
              <a:t>していても分析可能なデータを引き出すのは容易ではない</a:t>
            </a:r>
            <a:endParaRPr lang="en-US" altLang="ja-JP" sz="1300" dirty="0" smtClean="0">
              <a:latin typeface="ＭＳ Ｐゴシック" panose="020B0600070205080204" pitchFamily="50" charset="-128"/>
              <a:ea typeface="ＭＳ Ｐゴシック" panose="020B0600070205080204" pitchFamily="50" charset="-128"/>
              <a:cs typeface="MS Mincho" charset="-128"/>
            </a:endParaRPr>
          </a:p>
          <a:p>
            <a:pPr marL="144000" indent="-144000">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現在行政ではオープンデータの施策が進められているが、データの開示、オープン化のためのデータ整形などは人手やコストがかかり、思うように進んでいない</a:t>
            </a:r>
            <a:endParaRPr lang="en-US" altLang="ja-JP" sz="1300" dirty="0">
              <a:latin typeface="ＭＳ Ｐゴシック" panose="020B0600070205080204" pitchFamily="50" charset="-128"/>
              <a:ea typeface="ＭＳ Ｐゴシック" panose="020B0600070205080204" pitchFamily="50" charset="-128"/>
              <a:cs typeface="MS Mincho" charset="-128"/>
            </a:endParaRPr>
          </a:p>
          <a:p>
            <a:pPr marL="144000" indent="-144000">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行政データの活用について、方向性はあるものの、実例がなければなかなか浸透しない</a:t>
            </a:r>
            <a:endParaRPr lang="en-US" altLang="ja-JP" sz="1300" dirty="0" smtClean="0">
              <a:latin typeface="ＭＳ Ｐゴシック" panose="020B0600070205080204" pitchFamily="50" charset="-128"/>
              <a:ea typeface="ＭＳ Ｐゴシック" panose="020B0600070205080204" pitchFamily="50" charset="-128"/>
              <a:cs typeface="MS Mincho" charset="-128"/>
            </a:endParaRPr>
          </a:p>
          <a:p>
            <a:pPr marL="144000" indent="-144000">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パーソナルデータの活用については個人情報の目的外利用が障壁</a:t>
            </a:r>
            <a:endParaRPr lang="en-US" altLang="ja-JP" sz="1300" dirty="0" smtClean="0">
              <a:latin typeface="ＭＳ Ｐゴシック" panose="020B0600070205080204" pitchFamily="50" charset="-128"/>
              <a:ea typeface="ＭＳ Ｐゴシック" panose="020B0600070205080204" pitchFamily="50" charset="-128"/>
              <a:cs typeface="MS Mincho" charset="-128"/>
            </a:endParaRPr>
          </a:p>
        </p:txBody>
      </p:sp>
      <p:sp>
        <p:nvSpPr>
          <p:cNvPr id="20" name="正方形/長方形 19"/>
          <p:cNvSpPr/>
          <p:nvPr/>
        </p:nvSpPr>
        <p:spPr>
          <a:xfrm>
            <a:off x="467542" y="1935524"/>
            <a:ext cx="939200" cy="369332"/>
          </a:xfrm>
          <a:prstGeom prst="rect">
            <a:avLst/>
          </a:prstGeom>
        </p:spPr>
        <p:txBody>
          <a:bodyPr wrap="square">
            <a:spAutoFit/>
          </a:bodyPr>
          <a:lstStyle/>
          <a:p>
            <a:pPr lvl="0"/>
            <a:r>
              <a:rPr lang="ja-JP" altLang="en-US" b="1" dirty="0" smtClean="0">
                <a:latin typeface="+mn-ea"/>
                <a:cs typeface="Meiryo UI" panose="020B0604030504040204" pitchFamily="50" charset="-128"/>
              </a:rPr>
              <a:t>課 題</a:t>
            </a:r>
            <a:endParaRPr lang="ja-JP" altLang="en-US" b="1" dirty="0">
              <a:latin typeface="+mn-ea"/>
              <a:cs typeface="Meiryo UI" panose="020B0604030504040204" pitchFamily="50" charset="-128"/>
            </a:endParaRPr>
          </a:p>
        </p:txBody>
      </p:sp>
      <p:cxnSp>
        <p:nvCxnSpPr>
          <p:cNvPr id="21" name="直線コネクタ 20"/>
          <p:cNvCxnSpPr/>
          <p:nvPr/>
        </p:nvCxnSpPr>
        <p:spPr>
          <a:xfrm>
            <a:off x="442092" y="2262266"/>
            <a:ext cx="7560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210317" y="2994145"/>
            <a:ext cx="3382156" cy="2369880"/>
          </a:xfrm>
          <a:prstGeom prst="rect">
            <a:avLst/>
          </a:prstGeom>
          <a:noFill/>
          <a:ln>
            <a:solidFill>
              <a:schemeClr val="bg1"/>
            </a:solidFill>
          </a:ln>
        </p:spPr>
        <p:txBody>
          <a:bodyPr wrap="square" rtlCol="0">
            <a:spAutoFit/>
          </a:bodyPr>
          <a:lstStyle/>
          <a:p>
            <a:pPr marL="144000" indent="-144000">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ニーズとしてデータが必要だとしても、どこから入手できるか分からない</a:t>
            </a:r>
            <a:endParaRPr lang="en-US" altLang="ja-JP" sz="1300" dirty="0" smtClean="0">
              <a:latin typeface="ＭＳ Ｐゴシック" panose="020B0600070205080204" pitchFamily="50" charset="-128"/>
              <a:ea typeface="ＭＳ Ｐゴシック" panose="020B0600070205080204" pitchFamily="50" charset="-128"/>
              <a:cs typeface="MS Mincho" charset="-128"/>
            </a:endParaRPr>
          </a:p>
          <a:p>
            <a:pPr marL="144000" indent="-144000">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データ分析のスキルを有していても、収集できるデータが限られているため、応用ができない</a:t>
            </a:r>
            <a:endParaRPr lang="en-US" altLang="ja-JP" sz="1300" dirty="0">
              <a:latin typeface="ＭＳ Ｐゴシック" panose="020B0600070205080204" pitchFamily="50" charset="-128"/>
              <a:ea typeface="ＭＳ Ｐゴシック" panose="020B0600070205080204" pitchFamily="50" charset="-128"/>
              <a:cs typeface="MS Mincho" charset="-128"/>
            </a:endParaRPr>
          </a:p>
          <a:p>
            <a:pPr marL="144000" indent="-144000">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個人の研究ベースではデータを提供してもらえない、あるいは、提供してもらうのに大きなコストがかかる</a:t>
            </a:r>
            <a:endParaRPr lang="en-US" altLang="ja-JP" sz="1300" dirty="0" smtClean="0">
              <a:latin typeface="ＭＳ Ｐゴシック" panose="020B0600070205080204" pitchFamily="50" charset="-128"/>
              <a:ea typeface="ＭＳ Ｐゴシック" panose="020B0600070205080204" pitchFamily="50" charset="-128"/>
              <a:cs typeface="MS Mincho" charset="-128"/>
            </a:endParaRPr>
          </a:p>
          <a:p>
            <a:pPr marL="144000" indent="-144000">
              <a:spcBef>
                <a:spcPts val="600"/>
              </a:spcBef>
              <a:spcAft>
                <a:spcPts val="600"/>
              </a:spcAft>
              <a:buFont typeface="Arial" charset="0"/>
              <a:buChar char="•"/>
            </a:pPr>
            <a:r>
              <a:rPr lang="ja-JP" altLang="en-US" sz="1300" dirty="0" smtClean="0">
                <a:latin typeface="ＭＳ Ｐゴシック" panose="020B0600070205080204" pitchFamily="50" charset="-128"/>
                <a:ea typeface="ＭＳ Ｐゴシック" panose="020B0600070205080204" pitchFamily="50" charset="-128"/>
                <a:cs typeface="MS Mincho" charset="-128"/>
              </a:rPr>
              <a:t>個人の研究の目的と行政の課題解決がマッチしているかの判断が難しく、データの目的外利用かどうかわかりにくい</a:t>
            </a:r>
            <a:endParaRPr lang="en-US" altLang="ja-JP" sz="1300" strike="sngStrike" dirty="0" smtClean="0">
              <a:solidFill>
                <a:srgbClr val="FF0000"/>
              </a:solidFill>
              <a:latin typeface="ＭＳ Ｐゴシック" panose="020B0600070205080204" pitchFamily="50" charset="-128"/>
              <a:ea typeface="ＭＳ Ｐゴシック" panose="020B0600070205080204" pitchFamily="50" charset="-128"/>
              <a:cs typeface="MS Mincho" charset="-128"/>
            </a:endParaRPr>
          </a:p>
        </p:txBody>
      </p:sp>
      <p:sp>
        <p:nvSpPr>
          <p:cNvPr id="25" name="角丸四角形 24"/>
          <p:cNvSpPr/>
          <p:nvPr/>
        </p:nvSpPr>
        <p:spPr>
          <a:xfrm>
            <a:off x="538003" y="5949280"/>
            <a:ext cx="8067993"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schemeClr val="tx1"/>
                </a:solidFill>
              </a:rPr>
              <a:t>行政・大学の連携による</a:t>
            </a:r>
            <a:endParaRPr lang="en-US" altLang="ja-JP" dirty="0" smtClean="0">
              <a:solidFill>
                <a:schemeClr val="tx1"/>
              </a:solidFill>
            </a:endParaRPr>
          </a:p>
          <a:p>
            <a:pPr algn="ctr"/>
            <a:r>
              <a:rPr lang="ja-JP" altLang="en-US" dirty="0" smtClean="0">
                <a:solidFill>
                  <a:schemeClr val="tx1"/>
                </a:solidFill>
              </a:rPr>
              <a:t>データマネジメントを通じたシーズ・ニーズの有機的結合が必要</a:t>
            </a:r>
            <a:endParaRPr kumimoji="1" lang="ja-JP" altLang="en-US" dirty="0">
              <a:solidFill>
                <a:schemeClr val="tx1"/>
              </a:solidFill>
            </a:endParaRPr>
          </a:p>
        </p:txBody>
      </p:sp>
      <p:sp>
        <p:nvSpPr>
          <p:cNvPr id="18" name="正方形/長方形 17"/>
          <p:cNvSpPr/>
          <p:nvPr/>
        </p:nvSpPr>
        <p:spPr>
          <a:xfrm>
            <a:off x="1784182" y="188640"/>
            <a:ext cx="5812153" cy="400110"/>
          </a:xfrm>
          <a:prstGeom prst="rect">
            <a:avLst/>
          </a:prstGeom>
        </p:spPr>
        <p:txBody>
          <a:bodyPr wrap="square">
            <a:spAutoFit/>
          </a:bodyPr>
          <a:lstStyle/>
          <a:p>
            <a:pPr lvl="0" algn="ct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（１）戦略領域「データマネジメント」の位置づけ</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endPar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2385" y="2620943"/>
            <a:ext cx="37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71"/>
          <p:cNvSpPr txBox="1">
            <a:spLocks/>
          </p:cNvSpPr>
          <p:nvPr/>
        </p:nvSpPr>
        <p:spPr bwMode="gray">
          <a:xfrm>
            <a:off x="1252335" y="2424157"/>
            <a:ext cx="2520280"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spcBef>
                <a:spcPct val="30000"/>
              </a:spcBef>
            </a:pPr>
            <a:r>
              <a:rPr lang="ja-JP" altLang="en-US" sz="1400" b="1" dirty="0" smtClean="0">
                <a:latin typeface="Calibri" pitchFamily="34" charset="0"/>
                <a:ea typeface="+mn-ea"/>
              </a:rPr>
              <a:t>データ提供（シーズ）側</a:t>
            </a:r>
            <a:endParaRPr lang="ja-JP" altLang="en-US" sz="1400" b="1" dirty="0">
              <a:latin typeface="Calibri" pitchFamily="34" charset="0"/>
              <a:ea typeface="+mn-ea"/>
            </a:endParaRPr>
          </a:p>
        </p:txBody>
      </p:sp>
      <p:sp>
        <p:nvSpPr>
          <p:cNvPr id="27" name="Rectangle 71"/>
          <p:cNvSpPr txBox="1">
            <a:spLocks/>
          </p:cNvSpPr>
          <p:nvPr/>
        </p:nvSpPr>
        <p:spPr bwMode="gray">
          <a:xfrm>
            <a:off x="5750002" y="2398252"/>
            <a:ext cx="2520280"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spcBef>
                <a:spcPct val="30000"/>
              </a:spcBef>
            </a:pPr>
            <a:r>
              <a:rPr lang="ja-JP" altLang="en-US" sz="1400" b="1" dirty="0" smtClean="0">
                <a:latin typeface="Calibri" pitchFamily="34" charset="0"/>
                <a:ea typeface="+mn-ea"/>
              </a:rPr>
              <a:t>データ活用（ニーズ）側</a:t>
            </a:r>
            <a:endParaRPr lang="ja-JP" altLang="en-US" sz="1400" b="1" dirty="0">
              <a:latin typeface="Calibri" pitchFamily="34" charset="0"/>
              <a:ea typeface="+mn-ea"/>
            </a:endParaRPr>
          </a:p>
        </p:txBody>
      </p:sp>
      <p:cxnSp>
        <p:nvCxnSpPr>
          <p:cNvPr id="28" name="直線コネクタ 27"/>
          <p:cNvCxnSpPr/>
          <p:nvPr/>
        </p:nvCxnSpPr>
        <p:spPr>
          <a:xfrm>
            <a:off x="5414404" y="2619584"/>
            <a:ext cx="29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38003" y="2332153"/>
            <a:ext cx="4146188" cy="33120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正方形/長方形 22"/>
          <p:cNvSpPr/>
          <p:nvPr/>
        </p:nvSpPr>
        <p:spPr>
          <a:xfrm>
            <a:off x="5148064" y="2323729"/>
            <a:ext cx="3457932" cy="33120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35300" y="3739494"/>
            <a:ext cx="432048" cy="523220"/>
          </a:xfrm>
          <a:prstGeom prst="rect">
            <a:avLst/>
          </a:prstGeom>
          <a:noFill/>
        </p:spPr>
        <p:txBody>
          <a:bodyPr wrap="square" rtlCol="0">
            <a:spAutoFit/>
          </a:bodyPr>
          <a:lstStyle/>
          <a:p>
            <a:r>
              <a:rPr lang="ja-JP" altLang="en-US" sz="2800" b="1" dirty="0"/>
              <a:t>＋</a:t>
            </a:r>
            <a:endParaRPr kumimoji="1" lang="ja-JP" altLang="en-US" sz="2800" b="1" dirty="0"/>
          </a:p>
        </p:txBody>
      </p:sp>
      <p:sp>
        <p:nvSpPr>
          <p:cNvPr id="31" name="二等辺三角形 30"/>
          <p:cNvSpPr/>
          <p:nvPr/>
        </p:nvSpPr>
        <p:spPr>
          <a:xfrm rot="10800000">
            <a:off x="4009026" y="5694203"/>
            <a:ext cx="1807105" cy="20927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24" name="Rectangle 71"/>
          <p:cNvSpPr txBox="1">
            <a:spLocks/>
          </p:cNvSpPr>
          <p:nvPr/>
        </p:nvSpPr>
        <p:spPr bwMode="gray">
          <a:xfrm>
            <a:off x="1175797" y="2737409"/>
            <a:ext cx="283322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spcBef>
                <a:spcPct val="30000"/>
              </a:spcBef>
            </a:pPr>
            <a:r>
              <a:rPr lang="en-US" altLang="ja-JP" sz="1400" b="1" dirty="0" smtClean="0">
                <a:latin typeface="Calibri" pitchFamily="34" charset="0"/>
                <a:ea typeface="+mn-ea"/>
              </a:rPr>
              <a:t>※</a:t>
            </a:r>
            <a:r>
              <a:rPr lang="ja-JP" altLang="en-US" sz="1400" b="1" dirty="0" smtClean="0">
                <a:latin typeface="Calibri" pitchFamily="34" charset="0"/>
                <a:ea typeface="+mn-ea"/>
              </a:rPr>
              <a:t>データはあるが活用が難しい</a:t>
            </a:r>
            <a:endParaRPr lang="ja-JP" altLang="en-US" sz="1400" b="1" dirty="0">
              <a:latin typeface="Calibri" pitchFamily="34" charset="0"/>
              <a:ea typeface="+mn-ea"/>
            </a:endParaRPr>
          </a:p>
        </p:txBody>
      </p:sp>
      <p:sp>
        <p:nvSpPr>
          <p:cNvPr id="29" name="Rectangle 71"/>
          <p:cNvSpPr txBox="1">
            <a:spLocks/>
          </p:cNvSpPr>
          <p:nvPr/>
        </p:nvSpPr>
        <p:spPr bwMode="gray">
          <a:xfrm>
            <a:off x="5450029" y="2752738"/>
            <a:ext cx="306499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spcBef>
                <a:spcPct val="30000"/>
              </a:spcBef>
            </a:pPr>
            <a:r>
              <a:rPr lang="en-US" altLang="ja-JP" sz="1400" b="1" dirty="0" smtClean="0">
                <a:latin typeface="Calibri" pitchFamily="34" charset="0"/>
                <a:ea typeface="+mn-ea"/>
              </a:rPr>
              <a:t>※</a:t>
            </a:r>
            <a:r>
              <a:rPr lang="ja-JP" altLang="en-US" sz="1400" b="1" dirty="0" smtClean="0">
                <a:latin typeface="Calibri" pitchFamily="34" charset="0"/>
                <a:ea typeface="+mn-ea"/>
              </a:rPr>
              <a:t>スキルはあるがデータ入手が難しい</a:t>
            </a:r>
            <a:endParaRPr lang="ja-JP" altLang="en-US" sz="1400" b="1" dirty="0">
              <a:latin typeface="Calibri" pitchFamily="34" charset="0"/>
              <a:ea typeface="+mn-ea"/>
            </a:endParaRPr>
          </a:p>
        </p:txBody>
      </p:sp>
    </p:spTree>
    <p:extLst>
      <p:ext uri="{BB962C8B-B14F-4D97-AF65-F5344CB8AC3E}">
        <p14:creationId xmlns:p14="http://schemas.microsoft.com/office/powerpoint/2010/main" val="986488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2</a:t>
            </a:fld>
            <a:endParaRPr kumimoji="1" lang="ja-JP" altLang="en-US" dirty="0"/>
          </a:p>
        </p:txBody>
      </p:sp>
      <p:sp>
        <p:nvSpPr>
          <p:cNvPr id="2" name="テキスト ボックス 1"/>
          <p:cNvSpPr txBox="1"/>
          <p:nvPr/>
        </p:nvSpPr>
        <p:spPr>
          <a:xfrm>
            <a:off x="251520" y="404664"/>
            <a:ext cx="8712968" cy="5247590"/>
          </a:xfrm>
          <a:prstGeom prst="rect">
            <a:avLst/>
          </a:prstGeom>
          <a:noFill/>
        </p:spPr>
        <p:txBody>
          <a:bodyPr wrap="square" rtlCol="0">
            <a:spAutoFit/>
          </a:bodyPr>
          <a:lstStyle/>
          <a:p>
            <a:pPr>
              <a:spcAft>
                <a:spcPts val="600"/>
              </a:spcAft>
            </a:pPr>
            <a:r>
              <a:rPr kumimoji="1" lang="ja-JP" altLang="en-US" sz="2800" dirty="0" smtClean="0"/>
              <a:t>第</a:t>
            </a:r>
            <a:r>
              <a:rPr kumimoji="1" lang="en-US" altLang="ja-JP" sz="2800" dirty="0" smtClean="0"/>
              <a:t>1</a:t>
            </a:r>
            <a:r>
              <a:rPr kumimoji="1" lang="ja-JP" altLang="en-US" sz="2800" dirty="0" smtClean="0"/>
              <a:t>部　データマネジメントの意義</a:t>
            </a:r>
            <a:endParaRPr kumimoji="1" lang="en-US" altLang="ja-JP" sz="2800" dirty="0" smtClean="0"/>
          </a:p>
          <a:p>
            <a:r>
              <a:rPr lang="ja-JP" altLang="en-US" sz="2400" dirty="0" smtClean="0"/>
              <a:t>　　（１）データマネジメントをめぐる社会動向</a:t>
            </a:r>
            <a:endParaRPr lang="en-US" altLang="ja-JP" sz="2400" dirty="0" smtClean="0"/>
          </a:p>
          <a:p>
            <a:r>
              <a:rPr lang="ja-JP" altLang="en-US" sz="2400" dirty="0" smtClean="0"/>
              <a:t>　　（２）府市のデータマネジメントの</a:t>
            </a:r>
            <a:r>
              <a:rPr lang="ja-JP" altLang="en-US" sz="2400" dirty="0"/>
              <a:t>現状及び</a:t>
            </a:r>
            <a:r>
              <a:rPr lang="ja-JP" altLang="en-US" sz="2400" dirty="0" smtClean="0"/>
              <a:t>可能性</a:t>
            </a:r>
            <a:endParaRPr lang="en-US" altLang="ja-JP" sz="2400" dirty="0" smtClean="0"/>
          </a:p>
          <a:p>
            <a:endParaRPr kumimoji="1" lang="en-US" altLang="ja-JP" sz="2400" dirty="0" smtClean="0"/>
          </a:p>
          <a:p>
            <a:pPr>
              <a:spcBef>
                <a:spcPts val="1200"/>
              </a:spcBef>
              <a:spcAft>
                <a:spcPts val="600"/>
              </a:spcAft>
            </a:pPr>
            <a:r>
              <a:rPr kumimoji="1" lang="ja-JP" altLang="en-US" sz="2800" dirty="0" smtClean="0"/>
              <a:t>第</a:t>
            </a:r>
            <a:r>
              <a:rPr kumimoji="1" lang="en-US" altLang="ja-JP" sz="2800" dirty="0" smtClean="0"/>
              <a:t>2</a:t>
            </a:r>
            <a:r>
              <a:rPr kumimoji="1" lang="ja-JP" altLang="en-US" sz="2800" dirty="0" smtClean="0"/>
              <a:t>部　データマネジメントの両大学のポテンシャル</a:t>
            </a:r>
            <a:endParaRPr kumimoji="1" lang="en-US" altLang="ja-JP" sz="2800" dirty="0" smtClean="0"/>
          </a:p>
          <a:p>
            <a:r>
              <a:rPr lang="ja-JP" altLang="en-US" sz="2400" dirty="0" smtClean="0"/>
              <a:t>　　（１</a:t>
            </a:r>
            <a:r>
              <a:rPr lang="ja-JP" altLang="en-US" sz="2400" dirty="0"/>
              <a:t>）両大学の現状及び</a:t>
            </a:r>
            <a:r>
              <a:rPr lang="ja-JP" altLang="en-US" sz="2400" dirty="0" smtClean="0"/>
              <a:t>可能性</a:t>
            </a:r>
            <a:endParaRPr lang="en-US" altLang="ja-JP" sz="2400" dirty="0" smtClean="0"/>
          </a:p>
          <a:p>
            <a:r>
              <a:rPr lang="ja-JP" altLang="en-US" sz="2400" dirty="0" smtClean="0"/>
              <a:t>　　（２）</a:t>
            </a:r>
            <a:r>
              <a:rPr lang="ja-JP" altLang="en-US" sz="2400" dirty="0"/>
              <a:t>目指すべきデータマネジメントの</a:t>
            </a:r>
            <a:r>
              <a:rPr lang="ja-JP" altLang="en-US" sz="2400" dirty="0" smtClean="0"/>
              <a:t>姿</a:t>
            </a:r>
            <a:endParaRPr lang="en-US" altLang="ja-JP" sz="2400" dirty="0"/>
          </a:p>
          <a:p>
            <a:endParaRPr kumimoji="1" lang="en-US" altLang="ja-JP" sz="2400" dirty="0" smtClean="0"/>
          </a:p>
          <a:p>
            <a:pPr>
              <a:spcBef>
                <a:spcPts val="1200"/>
              </a:spcBef>
              <a:spcAft>
                <a:spcPts val="600"/>
              </a:spcAft>
            </a:pPr>
            <a:r>
              <a:rPr kumimoji="1" lang="ja-JP" altLang="en-US" sz="2800" dirty="0" smtClean="0"/>
              <a:t>第</a:t>
            </a:r>
            <a:r>
              <a:rPr kumimoji="1" lang="en-US" altLang="ja-JP" sz="2800" dirty="0" smtClean="0"/>
              <a:t>3</a:t>
            </a:r>
            <a:r>
              <a:rPr lang="ja-JP" altLang="en-US" sz="2800" dirty="0" smtClean="0"/>
              <a:t>部　データマネジメント</a:t>
            </a:r>
            <a:r>
              <a:rPr lang="ja-JP" altLang="en-US" sz="2800" dirty="0"/>
              <a:t>体制</a:t>
            </a:r>
            <a:r>
              <a:rPr lang="ja-JP" altLang="en-US" sz="2800" dirty="0" smtClean="0"/>
              <a:t>の</a:t>
            </a:r>
            <a:r>
              <a:rPr lang="ja-JP" altLang="en-US" sz="2800" dirty="0"/>
              <a:t>構築</a:t>
            </a:r>
            <a:endParaRPr lang="en-US" altLang="ja-JP" sz="2800" dirty="0"/>
          </a:p>
          <a:p>
            <a:r>
              <a:rPr lang="ja-JP" altLang="en-US" sz="2400" dirty="0"/>
              <a:t>　　（１）データマネジメント</a:t>
            </a:r>
            <a:endParaRPr lang="en-US" altLang="ja-JP" sz="2400" dirty="0"/>
          </a:p>
          <a:p>
            <a:r>
              <a:rPr lang="ja-JP" altLang="en-US" sz="2400" dirty="0"/>
              <a:t>　　　　　　（位置づけ、機能、各戦略領域との連携</a:t>
            </a:r>
            <a:r>
              <a:rPr lang="ja-JP" altLang="en-US" sz="2400" dirty="0" smtClean="0"/>
              <a:t>）</a:t>
            </a:r>
            <a:endParaRPr lang="en-US" altLang="ja-JP" sz="2400" dirty="0" smtClean="0"/>
          </a:p>
          <a:p>
            <a:r>
              <a:rPr lang="ja-JP" altLang="en-US" sz="2400" dirty="0" smtClean="0"/>
              <a:t>　　（２）データマネジメントセンター機能 </a:t>
            </a:r>
            <a:r>
              <a:rPr lang="ja-JP" altLang="en-US" sz="2400" dirty="0"/>
              <a:t>　　</a:t>
            </a:r>
            <a:endParaRPr lang="en-US" altLang="ja-JP" sz="2400" dirty="0"/>
          </a:p>
        </p:txBody>
      </p:sp>
    </p:spTree>
    <p:extLst>
      <p:ext uri="{BB962C8B-B14F-4D97-AF65-F5344CB8AC3E}">
        <p14:creationId xmlns:p14="http://schemas.microsoft.com/office/powerpoint/2010/main" val="1933534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20</a:t>
            </a:fld>
            <a:endParaRPr kumimoji="1" lang="ja-JP" altLang="en-US"/>
          </a:p>
        </p:txBody>
      </p:sp>
      <p:sp>
        <p:nvSpPr>
          <p:cNvPr id="10" name="テキスト ボックス 9"/>
          <p:cNvSpPr txBox="1"/>
          <p:nvPr/>
        </p:nvSpPr>
        <p:spPr>
          <a:xfrm>
            <a:off x="611560" y="756810"/>
            <a:ext cx="8103868" cy="923330"/>
          </a:xfrm>
          <a:prstGeom prst="rect">
            <a:avLst/>
          </a:prstGeom>
          <a:noFill/>
          <a:ln>
            <a:solidFill>
              <a:schemeClr val="bg1"/>
            </a:solidFill>
          </a:ln>
        </p:spPr>
        <p:txBody>
          <a:bodyPr wrap="square" rtlCol="0">
            <a:spAutoFit/>
          </a:bodyPr>
          <a:lstStyle/>
          <a:p>
            <a:r>
              <a:rPr lang="ja-JP" altLang="en-US" dirty="0" smtClean="0">
                <a:latin typeface="+mj-ea"/>
              </a:rPr>
              <a:t>府大・市大は公立大学であり、科学的知見、中立性、非営利性、社会的信頼などの特長を活かして、府市の行政データを活用するデータマネジメントの主体として</a:t>
            </a:r>
            <a:r>
              <a:rPr lang="ja-JP" altLang="en-US" dirty="0" smtClean="0">
                <a:solidFill>
                  <a:srgbClr val="FF0000"/>
                </a:solidFill>
                <a:latin typeface="+mj-ea"/>
              </a:rPr>
              <a:t>相対的に</a:t>
            </a:r>
            <a:r>
              <a:rPr lang="ja-JP" altLang="en-US" dirty="0" smtClean="0">
                <a:latin typeface="+mj-ea"/>
              </a:rPr>
              <a:t>ふさわしい。</a:t>
            </a:r>
            <a:endParaRPr lang="en-US" altLang="ja-JP" dirty="0" smtClean="0">
              <a:latin typeface="+mj-ea"/>
            </a:endParaRPr>
          </a:p>
        </p:txBody>
      </p:sp>
      <p:sp>
        <p:nvSpPr>
          <p:cNvPr id="18" name="正方形/長方形 17"/>
          <p:cNvSpPr/>
          <p:nvPr/>
        </p:nvSpPr>
        <p:spPr>
          <a:xfrm>
            <a:off x="1784182" y="188640"/>
            <a:ext cx="5812153" cy="400110"/>
          </a:xfrm>
          <a:prstGeom prst="rect">
            <a:avLst/>
          </a:prstGeom>
        </p:spPr>
        <p:txBody>
          <a:bodyPr wrap="square">
            <a:spAutoFit/>
          </a:bodyPr>
          <a:lstStyle/>
          <a:p>
            <a:pPr lvl="0" algn="ct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（１）戦略領域「データマネジメント」の位置づけ②</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3829003602"/>
              </p:ext>
            </p:extLst>
          </p:nvPr>
        </p:nvGraphicFramePr>
        <p:xfrm>
          <a:off x="647564" y="1999898"/>
          <a:ext cx="7920882" cy="3805366"/>
        </p:xfrm>
        <a:graphic>
          <a:graphicData uri="http://schemas.openxmlformats.org/drawingml/2006/table">
            <a:tbl>
              <a:tblPr firstRow="1" bandRow="1">
                <a:tableStyleId>{5940675A-B579-460E-94D1-54222C63F5DA}</a:tableStyleId>
              </a:tblPr>
              <a:tblGrid>
                <a:gridCol w="1116124">
                  <a:extLst>
                    <a:ext uri="{9D8B030D-6E8A-4147-A177-3AD203B41FA5}">
                      <a16:colId xmlns:a16="http://schemas.microsoft.com/office/drawing/2014/main" xmlns="" val="20000"/>
                    </a:ext>
                  </a:extLst>
                </a:gridCol>
                <a:gridCol w="4752528">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820786283"/>
                    </a:ext>
                  </a:extLst>
                </a:gridCol>
                <a:gridCol w="720080">
                  <a:extLst>
                    <a:ext uri="{9D8B030D-6E8A-4147-A177-3AD203B41FA5}">
                      <a16:colId xmlns:a16="http://schemas.microsoft.com/office/drawing/2014/main" xmlns="" val="1804764905"/>
                    </a:ext>
                  </a:extLst>
                </a:gridCol>
                <a:gridCol w="612070">
                  <a:extLst>
                    <a:ext uri="{9D8B030D-6E8A-4147-A177-3AD203B41FA5}">
                      <a16:colId xmlns:a16="http://schemas.microsoft.com/office/drawing/2014/main" xmlns="" val="2013185468"/>
                    </a:ext>
                  </a:extLst>
                </a:gridCol>
              </a:tblGrid>
              <a:tr h="352004">
                <a:tc>
                  <a:txBody>
                    <a:bodyPr/>
                    <a:lstStyle/>
                    <a:p>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rPr>
                        <a:t>他大学</a:t>
                      </a:r>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rPr>
                        <a:t>自治体</a:t>
                      </a:r>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rPr>
                        <a:t>企業</a:t>
                      </a:r>
                      <a:endParaRPr kumimoji="1" lang="ja-JP" altLang="en-US" sz="1400" b="0" dirty="0">
                        <a:solidFill>
                          <a:srgbClr val="FF0000"/>
                        </a:solidFill>
                      </a:endParaRPr>
                    </a:p>
                  </a:txBody>
                  <a:tcPr anchor="ctr"/>
                </a:tc>
                <a:extLst>
                  <a:ext uri="{0D108BD9-81ED-4DB2-BD59-A6C34878D82A}">
                    <a16:rowId xmlns:a16="http://schemas.microsoft.com/office/drawing/2014/main" xmlns="" val="2219950953"/>
                  </a:ext>
                </a:extLst>
              </a:tr>
              <a:tr h="898356">
                <a:tc>
                  <a:txBody>
                    <a:bodyPr/>
                    <a:lstStyle/>
                    <a:p>
                      <a:r>
                        <a:rPr kumimoji="1" lang="ja-JP" altLang="en-US" sz="1400" b="0" dirty="0" smtClean="0">
                          <a:solidFill>
                            <a:schemeClr val="tx1"/>
                          </a:solidFill>
                        </a:rPr>
                        <a:t>科学的知見</a:t>
                      </a:r>
                      <a:endParaRPr kumimoji="1" lang="ja-JP" altLang="en-US" sz="14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j-ea"/>
                        </a:rPr>
                        <a:t>府大・市大を合わせると、データエンジニアリング、解析分野、統計分野などの技術面はもとより、都市課題や情報活用の法的課題に関する社会科学系の研究者を要しており、データマネジメントを支える人的資源が豊富である</a:t>
                      </a:r>
                      <a:endParaRPr kumimoji="1" lang="ja-JP" altLang="en-US" sz="14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rPr>
                        <a:t>〇</a:t>
                      </a:r>
                      <a:endParaRPr kumimoji="1" lang="ja-JP" altLang="en-US" sz="14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rgbClr val="FF0000"/>
                          </a:solidFill>
                        </a:rPr>
                        <a:t>×</a:t>
                      </a:r>
                      <a:endParaRPr kumimoji="1" lang="ja-JP" altLang="en-US" sz="14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rPr>
                        <a:t>△</a:t>
                      </a:r>
                      <a:endParaRPr kumimoji="1" lang="ja-JP" altLang="en-US" sz="1400" b="0" dirty="0">
                        <a:solidFill>
                          <a:srgbClr val="FF0000"/>
                        </a:solidFill>
                      </a:endParaRPr>
                    </a:p>
                  </a:txBody>
                  <a:tcPr anchor="ctr"/>
                </a:tc>
                <a:extLst>
                  <a:ext uri="{0D108BD9-81ED-4DB2-BD59-A6C34878D82A}">
                    <a16:rowId xmlns:a16="http://schemas.microsoft.com/office/drawing/2014/main" xmlns="" val="10000"/>
                  </a:ext>
                </a:extLst>
              </a:tr>
              <a:tr h="604525">
                <a:tc>
                  <a:txBody>
                    <a:bodyPr/>
                    <a:lstStyle/>
                    <a:p>
                      <a:r>
                        <a:rPr lang="ja-JP" altLang="en-US" sz="1400" b="0" dirty="0" smtClean="0">
                          <a:solidFill>
                            <a:schemeClr val="tx1"/>
                          </a:solidFill>
                        </a:rPr>
                        <a:t>法的規制</a:t>
                      </a:r>
                      <a:endParaRPr lang="ja-JP" altLang="en-US" sz="1400" b="0" dirty="0">
                        <a:solidFill>
                          <a:schemeClr val="tx1"/>
                        </a:solidFill>
                      </a:endParaRPr>
                    </a:p>
                  </a:txBody>
                  <a:tcPr anchor="ctr"/>
                </a:tc>
                <a:tc>
                  <a:txBody>
                    <a:bodyPr/>
                    <a:lstStyle/>
                    <a:p>
                      <a:r>
                        <a:rPr kumimoji="1" lang="ja-JP" altLang="en-US" sz="1400" b="0" dirty="0" smtClean="0">
                          <a:solidFill>
                            <a:schemeClr val="tx1"/>
                          </a:solidFill>
                        </a:rPr>
                        <a:t>府大・市大は、府市の情報公開条例、個人情報保護条例の対象となっており、データ管理を府市と同レベルで行うことが法的に担保されている</a:t>
                      </a:r>
                      <a:endParaRPr kumimoji="1" lang="ja-JP" altLang="en-US" sz="1400" b="0" dirty="0">
                        <a:solidFill>
                          <a:schemeClr val="tx1"/>
                        </a:solidFill>
                      </a:endParaRPr>
                    </a:p>
                  </a:txBody>
                  <a:tcPr anchor="ctr"/>
                </a:tc>
                <a:tc>
                  <a:txBody>
                    <a:bodyPr/>
                    <a:lstStyle/>
                    <a:p>
                      <a:pPr algn="ctr"/>
                      <a:r>
                        <a:rPr kumimoji="1" lang="en-US" altLang="ja-JP" sz="1400" b="0" dirty="0" smtClean="0">
                          <a:solidFill>
                            <a:srgbClr val="FF0000"/>
                          </a:solidFill>
                        </a:rPr>
                        <a:t>×</a:t>
                      </a:r>
                      <a:endParaRPr kumimoji="1" lang="ja-JP" altLang="en-US" sz="1400" b="0" dirty="0">
                        <a:solidFill>
                          <a:srgbClr val="FF0000"/>
                        </a:solidFill>
                      </a:endParaRPr>
                    </a:p>
                  </a:txBody>
                  <a:tcPr anchor="ctr"/>
                </a:tc>
                <a:tc>
                  <a:txBody>
                    <a:bodyPr/>
                    <a:lstStyle/>
                    <a:p>
                      <a:pPr algn="ctr"/>
                      <a:r>
                        <a:rPr kumimoji="1" lang="ja-JP" altLang="en-US" sz="1400" b="0" dirty="0" smtClean="0">
                          <a:solidFill>
                            <a:srgbClr val="FF0000"/>
                          </a:solidFill>
                        </a:rPr>
                        <a:t>〇</a:t>
                      </a:r>
                      <a:endParaRPr kumimoji="1" lang="ja-JP" altLang="en-US" sz="1400" b="0" dirty="0">
                        <a:solidFill>
                          <a:srgbClr val="FF0000"/>
                        </a:solidFill>
                      </a:endParaRPr>
                    </a:p>
                  </a:txBody>
                  <a:tcPr anchor="ctr"/>
                </a:tc>
                <a:tc>
                  <a:txBody>
                    <a:bodyPr/>
                    <a:lstStyle/>
                    <a:p>
                      <a:pPr algn="ctr"/>
                      <a:r>
                        <a:rPr kumimoji="1" lang="en-US" altLang="ja-JP" sz="1400" b="0" dirty="0" smtClean="0">
                          <a:solidFill>
                            <a:srgbClr val="FF0000"/>
                          </a:solidFill>
                        </a:rPr>
                        <a:t>×</a:t>
                      </a:r>
                      <a:endParaRPr kumimoji="1" lang="ja-JP" altLang="en-US" sz="1400" b="0" dirty="0">
                        <a:solidFill>
                          <a:srgbClr val="FF0000"/>
                        </a:solidFill>
                      </a:endParaRPr>
                    </a:p>
                  </a:txBody>
                  <a:tcPr anchor="ctr"/>
                </a:tc>
                <a:extLst>
                  <a:ext uri="{0D108BD9-81ED-4DB2-BD59-A6C34878D82A}">
                    <a16:rowId xmlns:a16="http://schemas.microsoft.com/office/drawing/2014/main" xmlns="" val="10001"/>
                  </a:ext>
                </a:extLst>
              </a:tr>
              <a:tr h="832082">
                <a:tc>
                  <a:txBody>
                    <a:bodyPr/>
                    <a:lstStyle/>
                    <a:p>
                      <a:r>
                        <a:rPr kumimoji="1" lang="ja-JP" altLang="en-US" sz="1400" b="0" dirty="0" smtClean="0">
                          <a:solidFill>
                            <a:schemeClr val="tx1"/>
                          </a:solidFill>
                        </a:rPr>
                        <a:t>中立性・</a:t>
                      </a:r>
                      <a:endParaRPr kumimoji="1" lang="en-US" altLang="ja-JP" sz="1400" b="0" dirty="0" smtClean="0">
                        <a:solidFill>
                          <a:schemeClr val="tx1"/>
                        </a:solidFill>
                      </a:endParaRPr>
                    </a:p>
                    <a:p>
                      <a:r>
                        <a:rPr kumimoji="1" lang="ja-JP" altLang="en-US" sz="1400" b="0" dirty="0" smtClean="0">
                          <a:solidFill>
                            <a:schemeClr val="tx1"/>
                          </a:solidFill>
                        </a:rPr>
                        <a:t>非営利性</a:t>
                      </a:r>
                      <a:endParaRPr kumimoji="1" lang="ja-JP" altLang="en-US" sz="1400" b="0" dirty="0">
                        <a:solidFill>
                          <a:schemeClr val="tx1"/>
                        </a:solidFill>
                      </a:endParaRPr>
                    </a:p>
                  </a:txBody>
                  <a:tcPr anchor="ctr"/>
                </a:tc>
                <a:tc>
                  <a:txBody>
                    <a:bodyPr/>
                    <a:lstStyle/>
                    <a:p>
                      <a:r>
                        <a:rPr kumimoji="1" lang="ja-JP" altLang="en-US" sz="1400" b="0" dirty="0" smtClean="0">
                          <a:solidFill>
                            <a:schemeClr val="tx1"/>
                          </a:solidFill>
                        </a:rPr>
                        <a:t>府大・市大は企業とは異なり、営利目的に左右されることがないため、府市としても公平性を担保することができ、データの分析結果等についても信頼性が高い。また、企業と連携する場合でも、府大・市大が間に入ることにより安全弁となりうる</a:t>
                      </a:r>
                      <a:endParaRPr kumimoji="1" lang="ja-JP" altLang="en-US" sz="1400" b="0" dirty="0">
                        <a:solidFill>
                          <a:schemeClr val="tx1"/>
                        </a:solidFill>
                      </a:endParaRPr>
                    </a:p>
                  </a:txBody>
                  <a:tcPr anchor="ctr"/>
                </a:tc>
                <a:tc>
                  <a:txBody>
                    <a:bodyPr/>
                    <a:lstStyle/>
                    <a:p>
                      <a:pPr algn="ctr"/>
                      <a:r>
                        <a:rPr kumimoji="1" lang="ja-JP" altLang="en-US" sz="1400" b="0" dirty="0" smtClean="0">
                          <a:solidFill>
                            <a:srgbClr val="FF0000"/>
                          </a:solidFill>
                        </a:rPr>
                        <a:t>〇</a:t>
                      </a:r>
                      <a:endParaRPr kumimoji="1" lang="ja-JP" altLang="en-US" sz="1400" b="0" dirty="0">
                        <a:solidFill>
                          <a:srgbClr val="FF0000"/>
                        </a:solidFill>
                      </a:endParaRPr>
                    </a:p>
                  </a:txBody>
                  <a:tcPr anchor="ctr"/>
                </a:tc>
                <a:tc>
                  <a:txBody>
                    <a:bodyPr/>
                    <a:lstStyle/>
                    <a:p>
                      <a:pPr algn="ctr"/>
                      <a:r>
                        <a:rPr kumimoji="1" lang="ja-JP" altLang="en-US" sz="1400" b="0" dirty="0" smtClean="0">
                          <a:solidFill>
                            <a:srgbClr val="FF0000"/>
                          </a:solidFill>
                        </a:rPr>
                        <a:t>〇</a:t>
                      </a:r>
                      <a:endParaRPr kumimoji="1" lang="ja-JP" altLang="en-US" sz="1400" b="0" dirty="0">
                        <a:solidFill>
                          <a:srgbClr val="FF0000"/>
                        </a:solidFill>
                      </a:endParaRPr>
                    </a:p>
                  </a:txBody>
                  <a:tcPr anchor="ctr"/>
                </a:tc>
                <a:tc>
                  <a:txBody>
                    <a:bodyPr/>
                    <a:lstStyle/>
                    <a:p>
                      <a:pPr algn="ctr"/>
                      <a:r>
                        <a:rPr kumimoji="1" lang="en-US" altLang="ja-JP" sz="1400" b="0" dirty="0" smtClean="0">
                          <a:solidFill>
                            <a:srgbClr val="FF0000"/>
                          </a:solidFill>
                        </a:rPr>
                        <a:t>×</a:t>
                      </a:r>
                      <a:endParaRPr kumimoji="1" lang="ja-JP" altLang="en-US" sz="1400" b="0" dirty="0">
                        <a:solidFill>
                          <a:srgbClr val="FF0000"/>
                        </a:solidFill>
                      </a:endParaRPr>
                    </a:p>
                  </a:txBody>
                  <a:tcPr anchor="ctr"/>
                </a:tc>
                <a:extLst>
                  <a:ext uri="{0D108BD9-81ED-4DB2-BD59-A6C34878D82A}">
                    <a16:rowId xmlns:a16="http://schemas.microsoft.com/office/drawing/2014/main" xmlns="" val="10002"/>
                  </a:ext>
                </a:extLst>
              </a:tr>
              <a:tr h="832082">
                <a:tc>
                  <a:txBody>
                    <a:bodyPr/>
                    <a:lstStyle/>
                    <a:p>
                      <a:r>
                        <a:rPr kumimoji="1" lang="ja-JP" altLang="en-US" sz="1400" b="0" dirty="0" smtClean="0">
                          <a:solidFill>
                            <a:schemeClr val="tx1"/>
                          </a:solidFill>
                        </a:rPr>
                        <a:t>社会的信頼</a:t>
                      </a:r>
                      <a:endParaRPr kumimoji="1" lang="ja-JP" altLang="en-US" sz="1400" b="0" dirty="0">
                        <a:solidFill>
                          <a:schemeClr val="tx1"/>
                        </a:solidFill>
                      </a:endParaRPr>
                    </a:p>
                  </a:txBody>
                  <a:tcPr anchor="ctr"/>
                </a:tc>
                <a:tc>
                  <a:txBody>
                    <a:bodyPr/>
                    <a:lstStyle/>
                    <a:p>
                      <a:r>
                        <a:rPr kumimoji="1" lang="ja-JP" altLang="en-US" sz="1400" b="0" dirty="0" smtClean="0">
                          <a:solidFill>
                            <a:schemeClr val="tx1"/>
                          </a:solidFill>
                        </a:rPr>
                        <a:t>府市と府大・市大がデータマネジメントセンターで住民の個人情報や企業機密に関するデータを主体的に管理することにより、データ管理に関する住民や企業からの信頼が得られる</a:t>
                      </a:r>
                      <a:endParaRPr kumimoji="1" lang="ja-JP" altLang="en-US" sz="1400" b="0" dirty="0">
                        <a:solidFill>
                          <a:schemeClr val="tx1"/>
                        </a:solidFill>
                      </a:endParaRPr>
                    </a:p>
                  </a:txBody>
                  <a:tcPr anchor="ctr"/>
                </a:tc>
                <a:tc>
                  <a:txBody>
                    <a:bodyPr/>
                    <a:lstStyle/>
                    <a:p>
                      <a:pPr algn="ctr"/>
                      <a:r>
                        <a:rPr kumimoji="1" lang="ja-JP" altLang="en-US" sz="1400" b="0" dirty="0" smtClean="0">
                          <a:solidFill>
                            <a:srgbClr val="FF0000"/>
                          </a:solidFill>
                        </a:rPr>
                        <a:t>〇</a:t>
                      </a:r>
                      <a:endParaRPr kumimoji="1" lang="ja-JP" altLang="en-US" sz="1400" b="0" dirty="0">
                        <a:solidFill>
                          <a:srgbClr val="FF0000"/>
                        </a:solidFill>
                      </a:endParaRPr>
                    </a:p>
                  </a:txBody>
                  <a:tcPr anchor="ctr"/>
                </a:tc>
                <a:tc>
                  <a:txBody>
                    <a:bodyPr/>
                    <a:lstStyle/>
                    <a:p>
                      <a:pPr algn="ctr"/>
                      <a:r>
                        <a:rPr kumimoji="1" lang="ja-JP" altLang="en-US" sz="1400" b="0" dirty="0" smtClean="0">
                          <a:solidFill>
                            <a:srgbClr val="FF0000"/>
                          </a:solidFill>
                        </a:rPr>
                        <a:t>〇</a:t>
                      </a:r>
                      <a:endParaRPr kumimoji="1" lang="ja-JP" altLang="en-US" sz="1400" b="0" dirty="0">
                        <a:solidFill>
                          <a:srgbClr val="FF0000"/>
                        </a:solidFill>
                      </a:endParaRPr>
                    </a:p>
                  </a:txBody>
                  <a:tcPr anchor="ctr"/>
                </a:tc>
                <a:tc>
                  <a:txBody>
                    <a:bodyPr/>
                    <a:lstStyle/>
                    <a:p>
                      <a:pPr algn="ctr"/>
                      <a:r>
                        <a:rPr kumimoji="1" lang="ja-JP" altLang="en-US" sz="1400" b="0" dirty="0" smtClean="0">
                          <a:solidFill>
                            <a:srgbClr val="FF0000"/>
                          </a:solidFill>
                        </a:rPr>
                        <a:t>△</a:t>
                      </a:r>
                      <a:endParaRPr kumimoji="1" lang="ja-JP" altLang="en-US" sz="1400" b="0" dirty="0">
                        <a:solidFill>
                          <a:srgbClr val="FF0000"/>
                        </a:solidFill>
                      </a:endParaRPr>
                    </a:p>
                  </a:txBody>
                  <a:tcPr anchor="ctr"/>
                </a:tc>
                <a:extLst>
                  <a:ext uri="{0D108BD9-81ED-4DB2-BD59-A6C34878D82A}">
                    <a16:rowId xmlns:a16="http://schemas.microsoft.com/office/drawing/2014/main" xmlns="" val="10003"/>
                  </a:ext>
                </a:extLst>
              </a:tr>
            </a:tbl>
          </a:graphicData>
        </a:graphic>
      </p:graphicFrame>
      <p:sp>
        <p:nvSpPr>
          <p:cNvPr id="9" name="二等辺三角形 8"/>
          <p:cNvSpPr/>
          <p:nvPr/>
        </p:nvSpPr>
        <p:spPr>
          <a:xfrm rot="10800000">
            <a:off x="3704451" y="5884022"/>
            <a:ext cx="1807105" cy="20927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11" name="角丸四角形 10"/>
          <p:cNvSpPr/>
          <p:nvPr/>
        </p:nvSpPr>
        <p:spPr>
          <a:xfrm>
            <a:off x="593557" y="6203621"/>
            <a:ext cx="8028892" cy="4457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schemeClr val="tx1"/>
                </a:solidFill>
              </a:rPr>
              <a:t>データマネジメントに大学が主体的に関わることは、行政にとってもメリットが大きい</a:t>
            </a:r>
            <a:endParaRPr lang="ja-JP" altLang="en-US" sz="1600" strike="sngStrike" dirty="0">
              <a:solidFill>
                <a:schemeClr val="tx1"/>
              </a:solidFill>
            </a:endParaRPr>
          </a:p>
        </p:txBody>
      </p:sp>
      <p:sp>
        <p:nvSpPr>
          <p:cNvPr id="2" name="テキスト ボックス 1"/>
          <p:cNvSpPr txBox="1"/>
          <p:nvPr/>
        </p:nvSpPr>
        <p:spPr>
          <a:xfrm>
            <a:off x="611560" y="1625340"/>
            <a:ext cx="2016224" cy="338554"/>
          </a:xfrm>
          <a:prstGeom prst="rect">
            <a:avLst/>
          </a:prstGeom>
          <a:noFill/>
        </p:spPr>
        <p:txBody>
          <a:bodyPr wrap="square" rtlCol="0">
            <a:spAutoFit/>
          </a:bodyPr>
          <a:lstStyle/>
          <a:p>
            <a:r>
              <a:rPr lang="en-US" altLang="ja-JP" sz="1600" dirty="0" smtClean="0"/>
              <a:t>【</a:t>
            </a:r>
            <a:r>
              <a:rPr lang="ja-JP" altLang="en-US" sz="1600" dirty="0" smtClean="0"/>
              <a:t>府大・市大の強み</a:t>
            </a:r>
            <a:r>
              <a:rPr lang="en-US" altLang="ja-JP" sz="1600" dirty="0" smtClean="0"/>
              <a:t>】</a:t>
            </a:r>
            <a:endParaRPr kumimoji="1" lang="ja-JP" altLang="en-US" sz="1600" dirty="0"/>
          </a:p>
        </p:txBody>
      </p:sp>
    </p:spTree>
    <p:extLst>
      <p:ext uri="{BB962C8B-B14F-4D97-AF65-F5344CB8AC3E}">
        <p14:creationId xmlns:p14="http://schemas.microsoft.com/office/powerpoint/2010/main" val="206444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21</a:t>
            </a:fld>
            <a:endParaRPr kumimoji="1" lang="ja-JP" altLang="en-US"/>
          </a:p>
        </p:txBody>
      </p:sp>
      <p:sp>
        <p:nvSpPr>
          <p:cNvPr id="9" name="テキスト ボックス 8"/>
          <p:cNvSpPr txBox="1"/>
          <p:nvPr/>
        </p:nvSpPr>
        <p:spPr>
          <a:xfrm>
            <a:off x="323528" y="789801"/>
            <a:ext cx="8424936" cy="584775"/>
          </a:xfrm>
          <a:prstGeom prst="rect">
            <a:avLst/>
          </a:prstGeom>
          <a:noFill/>
          <a:ln>
            <a:solidFill>
              <a:schemeClr val="bg1"/>
            </a:solidFill>
          </a:ln>
        </p:spPr>
        <p:txBody>
          <a:bodyPr wrap="square" rtlCol="0">
            <a:spAutoFit/>
          </a:bodyPr>
          <a:lstStyle/>
          <a:p>
            <a:r>
              <a:rPr lang="ja-JP" altLang="en-US" sz="1600" dirty="0" smtClean="0">
                <a:latin typeface="+mj-ea"/>
              </a:rPr>
              <a:t>データマネジメントでは「収集」「蓄積」「分析」「活用」の機能が求められるが、それぞれにおいて課題の解決が必要。特に行政組織ではそれぞれの機能で以下のような課題がある</a:t>
            </a:r>
            <a:endParaRPr lang="en-US" altLang="ja-JP" sz="1600" dirty="0" smtClean="0">
              <a:latin typeface="+mj-ea"/>
            </a:endParaRPr>
          </a:p>
        </p:txBody>
      </p:sp>
      <p:sp>
        <p:nvSpPr>
          <p:cNvPr id="13" name="正方形/長方形 12"/>
          <p:cNvSpPr/>
          <p:nvPr/>
        </p:nvSpPr>
        <p:spPr>
          <a:xfrm>
            <a:off x="1784183" y="188640"/>
            <a:ext cx="5308970" cy="400110"/>
          </a:xfrm>
          <a:prstGeom prst="rect">
            <a:avLst/>
          </a:prstGeom>
        </p:spPr>
        <p:txBody>
          <a:bodyPr wrap="square">
            <a:spAutoFit/>
          </a:bodyPr>
          <a:lstStyle/>
          <a:p>
            <a:pPr lvl="0" algn="ct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（１）データマネジメントに必要となる機能</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509701387"/>
              </p:ext>
            </p:extLst>
          </p:nvPr>
        </p:nvGraphicFramePr>
        <p:xfrm>
          <a:off x="357715" y="1461587"/>
          <a:ext cx="8428960" cy="4232716"/>
        </p:xfrm>
        <a:graphic>
          <a:graphicData uri="http://schemas.openxmlformats.org/drawingml/2006/table">
            <a:tbl>
              <a:tblPr firstRow="1" bandRow="1">
                <a:tableStyleId>{5940675A-B579-460E-94D1-54222C63F5DA}</a:tableStyleId>
              </a:tblPr>
              <a:tblGrid>
                <a:gridCol w="685893">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5582827">
                  <a:extLst>
                    <a:ext uri="{9D8B030D-6E8A-4147-A177-3AD203B41FA5}">
                      <a16:colId xmlns:a16="http://schemas.microsoft.com/office/drawing/2014/main" xmlns="" val="20002"/>
                    </a:ext>
                  </a:extLst>
                </a:gridCol>
              </a:tblGrid>
              <a:tr h="311229">
                <a:tc gridSpan="2">
                  <a:txBody>
                    <a:bodyPr/>
                    <a:lstStyle/>
                    <a:p>
                      <a:pPr algn="ctr"/>
                      <a:r>
                        <a:rPr kumimoji="1" lang="ja-JP" altLang="en-US" sz="1600" b="0" dirty="0" smtClean="0">
                          <a:solidFill>
                            <a:schemeClr val="tx1"/>
                          </a:solidFill>
                          <a:latin typeface="+mn-ea"/>
                          <a:ea typeface="+mn-ea"/>
                        </a:rPr>
                        <a:t>機能</a:t>
                      </a:r>
                      <a:endParaRPr kumimoji="1" lang="ja-JP" altLang="en-US" sz="1600" b="0" dirty="0">
                        <a:solidFill>
                          <a:schemeClr val="tx1"/>
                        </a:solidFill>
                        <a:latin typeface="+mn-ea"/>
                        <a:ea typeface="+mn-ea"/>
                      </a:endParaRPr>
                    </a:p>
                  </a:txBody>
                  <a:tcPr anchor="ctr"/>
                </a:tc>
                <a:tc hMerge="1">
                  <a:txBody>
                    <a:bodyPr/>
                    <a:lstStyle/>
                    <a:p>
                      <a:pPr algn="ctr"/>
                      <a:endParaRPr kumimoji="1" lang="ja-JP" altLang="en-US" sz="1400" b="0" dirty="0">
                        <a:solidFill>
                          <a:sysClr val="windowText" lastClr="000000"/>
                        </a:solidFill>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行政組織における課題</a:t>
                      </a:r>
                      <a:endParaRPr kumimoji="1" lang="ja-JP" altLang="en-US" sz="1400" b="0" dirty="0">
                        <a:solidFill>
                          <a:schemeClr val="tx1"/>
                        </a:solidFill>
                        <a:latin typeface="+mn-ea"/>
                        <a:ea typeface="+mn-ea"/>
                      </a:endParaRPr>
                    </a:p>
                  </a:txBody>
                  <a:tcPr anchor="ctr"/>
                </a:tc>
                <a:extLst>
                  <a:ext uri="{0D108BD9-81ED-4DB2-BD59-A6C34878D82A}">
                    <a16:rowId xmlns:a16="http://schemas.microsoft.com/office/drawing/2014/main" xmlns="" val="10000"/>
                  </a:ext>
                </a:extLst>
              </a:tr>
              <a:tr h="849436">
                <a:tc>
                  <a:txBody>
                    <a:bodyPr/>
                    <a:lstStyle/>
                    <a:p>
                      <a:pPr algn="ctr"/>
                      <a:r>
                        <a:rPr lang="ja-JP" altLang="en-US" sz="1600" dirty="0" smtClean="0">
                          <a:solidFill>
                            <a:schemeClr val="tx1"/>
                          </a:solidFill>
                        </a:rPr>
                        <a:t>収集</a:t>
                      </a:r>
                      <a:endParaRPr kumimoji="1" lang="ja-JP" altLang="en-US" sz="1600" b="0" dirty="0">
                        <a:solidFill>
                          <a:schemeClr val="tx1"/>
                        </a:solidFill>
                        <a:latin typeface="+mn-ea"/>
                        <a:ea typeface="+mn-ea"/>
                      </a:endParaRPr>
                    </a:p>
                  </a:txBody>
                  <a:tcPr anchor="ctr"/>
                </a:tc>
                <a:tc>
                  <a:txBody>
                    <a:bodyPr/>
                    <a:lstStyle/>
                    <a:p>
                      <a:pPr marL="144000" indent="-144000" algn="l">
                        <a:buFont typeface="Arial" panose="020B0604020202020204" pitchFamily="34" charset="0"/>
                        <a:buChar char="•"/>
                      </a:pPr>
                      <a:r>
                        <a:rPr kumimoji="1" lang="ja-JP" altLang="en-US" sz="1400" dirty="0" smtClean="0">
                          <a:solidFill>
                            <a:schemeClr val="tx1"/>
                          </a:solidFill>
                        </a:rPr>
                        <a:t>行政の公開データ、非公開データの集積</a:t>
                      </a:r>
                      <a:endParaRPr kumimoji="1" lang="en-US" altLang="ja-JP" sz="1400" dirty="0" smtClean="0">
                        <a:solidFill>
                          <a:schemeClr val="tx1"/>
                        </a:solidFill>
                      </a:endParaRPr>
                    </a:p>
                    <a:p>
                      <a:pPr marL="144000" indent="-144000" algn="l">
                        <a:buFont typeface="Arial" panose="020B0604020202020204" pitchFamily="34" charset="0"/>
                        <a:buChar char="•"/>
                      </a:pPr>
                      <a:r>
                        <a:rPr kumimoji="1" lang="ja-JP" altLang="en-US" sz="1400" dirty="0" smtClean="0">
                          <a:solidFill>
                            <a:schemeClr val="tx1"/>
                          </a:solidFill>
                        </a:rPr>
                        <a:t>新たなデータの発掘</a:t>
                      </a:r>
                      <a:endParaRPr kumimoji="1" lang="ja-JP" altLang="en-US" sz="1400" b="0" dirty="0">
                        <a:solidFill>
                          <a:schemeClr val="tx1"/>
                        </a:solidFill>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rPr>
                        <a:t>行政ではそれぞれの部署で業務として必要なデータを収集しているが、紙媒体、あるいは、業務システムの中のみで収集されている形が多く、活用できる形の電子データとして収集されていないことが多い</a:t>
                      </a:r>
                      <a:endParaRPr kumimoji="1" lang="ja-JP" altLang="en-US" sz="1400" b="0" dirty="0">
                        <a:solidFill>
                          <a:schemeClr val="tx1"/>
                        </a:solidFill>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xmlns="" val="10001"/>
                  </a:ext>
                </a:extLst>
              </a:tr>
              <a:tr h="370840">
                <a:tc>
                  <a:txBody>
                    <a:bodyPr/>
                    <a:lstStyle/>
                    <a:p>
                      <a:pPr algn="ctr"/>
                      <a:r>
                        <a:rPr lang="ja-JP" altLang="en-US" sz="1600" dirty="0" smtClean="0">
                          <a:solidFill>
                            <a:schemeClr val="tx1"/>
                          </a:solidFill>
                        </a:rPr>
                        <a:t>蓄積</a:t>
                      </a:r>
                      <a:endParaRPr kumimoji="1" lang="ja-JP" altLang="en-US" sz="1600" dirty="0">
                        <a:solidFill>
                          <a:schemeClr val="tx1"/>
                        </a:solidFill>
                        <a:latin typeface="+mn-ea"/>
                        <a:ea typeface="+mn-ea"/>
                      </a:endParaRPr>
                    </a:p>
                  </a:txBody>
                  <a:tcPr anchor="ctr"/>
                </a:tc>
                <a:tc>
                  <a:txBody>
                    <a:bodyPr/>
                    <a:lstStyle/>
                    <a:p>
                      <a:pPr marL="144000" indent="-144000" algn="l">
                        <a:buFont typeface="Arial" panose="020B0604020202020204" pitchFamily="34" charset="0"/>
                        <a:buChar char="•"/>
                      </a:pPr>
                      <a:r>
                        <a:rPr kumimoji="1" lang="ja-JP" altLang="en-US" sz="1400" dirty="0" smtClean="0">
                          <a:solidFill>
                            <a:schemeClr val="tx1"/>
                          </a:solidFill>
                        </a:rPr>
                        <a:t>紙資料のデータ化</a:t>
                      </a:r>
                      <a:endParaRPr kumimoji="1" lang="en-US" altLang="ja-JP" sz="1400" dirty="0" smtClean="0">
                        <a:solidFill>
                          <a:schemeClr val="tx1"/>
                        </a:solidFill>
                      </a:endParaRPr>
                    </a:p>
                    <a:p>
                      <a:pPr marL="144000" indent="-144000" algn="l">
                        <a:buFont typeface="Arial" panose="020B0604020202020204" pitchFamily="34" charset="0"/>
                        <a:buChar char="•"/>
                      </a:pPr>
                      <a:r>
                        <a:rPr kumimoji="1" lang="ja-JP" altLang="en-US" sz="1400" dirty="0" smtClean="0">
                          <a:solidFill>
                            <a:schemeClr val="tx1"/>
                          </a:solidFill>
                        </a:rPr>
                        <a:t>フォーマットの統一</a:t>
                      </a:r>
                      <a:endParaRPr kumimoji="1" lang="en-US" altLang="ja-JP" sz="1400" dirty="0" smtClean="0">
                        <a:solidFill>
                          <a:schemeClr val="tx1"/>
                        </a:solidFill>
                      </a:endParaRPr>
                    </a:p>
                    <a:p>
                      <a:pPr marL="144000" indent="-144000" algn="l">
                        <a:buFont typeface="Arial" panose="020B0604020202020204" pitchFamily="34" charset="0"/>
                        <a:buChar char="•"/>
                      </a:pPr>
                      <a:r>
                        <a:rPr kumimoji="1" lang="ja-JP" altLang="en-US" sz="1400" dirty="0" smtClean="0">
                          <a:solidFill>
                            <a:schemeClr val="tx1"/>
                          </a:solidFill>
                        </a:rPr>
                        <a:t>データカタログ、メタデータの作成</a:t>
                      </a:r>
                      <a:endParaRPr kumimoji="1" lang="en-US" altLang="ja-JP" sz="1400" dirty="0" smtClean="0">
                        <a:solidFill>
                          <a:schemeClr val="tx1"/>
                        </a:solidFill>
                      </a:endParaRPr>
                    </a:p>
                    <a:p>
                      <a:pPr marL="144000" indent="-144000" algn="l">
                        <a:buFont typeface="Arial" panose="020B0604020202020204" pitchFamily="34" charset="0"/>
                        <a:buChar char="•"/>
                      </a:pPr>
                      <a:r>
                        <a:rPr kumimoji="1" lang="ja-JP" altLang="en-US" sz="1400" dirty="0" smtClean="0">
                          <a:solidFill>
                            <a:schemeClr val="tx1"/>
                          </a:solidFill>
                        </a:rPr>
                        <a:t>セキュリティ確保</a:t>
                      </a:r>
                      <a:endParaRPr kumimoji="1" lang="ja-JP" altLang="en-US" sz="1400" dirty="0">
                        <a:solidFill>
                          <a:schemeClr val="tx1"/>
                        </a:solidFill>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rPr>
                        <a:t>行政で必要なデータは継続して収集されていることが多いが、それを比較可能な形で蓄積されていないことが多い。紙媒体で収集されたデータが電子化されていないことも多く、電子データとなっていてもそれが単年度ごとのファイルとなっていることが多い</a:t>
                      </a:r>
                      <a:endParaRPr kumimoji="1" lang="ja-JP" altLang="en-US" sz="1400" strike="sngStrike" dirty="0">
                        <a:solidFill>
                          <a:schemeClr val="tx1"/>
                        </a:solidFill>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xmlns="" val="10002"/>
                  </a:ext>
                </a:extLst>
              </a:tr>
              <a:tr h="855320">
                <a:tc>
                  <a:txBody>
                    <a:bodyPr/>
                    <a:lstStyle/>
                    <a:p>
                      <a:pPr algn="ctr"/>
                      <a:r>
                        <a:rPr lang="ja-JP" altLang="en-US" sz="1600" dirty="0" smtClean="0">
                          <a:solidFill>
                            <a:schemeClr val="tx1"/>
                          </a:solidFill>
                        </a:rPr>
                        <a:t>分析</a:t>
                      </a:r>
                      <a:endParaRPr kumimoji="1" lang="ja-JP" altLang="en-US" sz="1600" dirty="0">
                        <a:solidFill>
                          <a:schemeClr val="tx1"/>
                        </a:solidFill>
                        <a:latin typeface="+mn-ea"/>
                        <a:ea typeface="+mn-ea"/>
                      </a:endParaRPr>
                    </a:p>
                  </a:txBody>
                  <a:tcPr anchor="ctr"/>
                </a:tc>
                <a:tc>
                  <a:txBody>
                    <a:bodyPr/>
                    <a:lstStyle/>
                    <a:p>
                      <a:pPr marL="144000" indent="-144000" algn="l">
                        <a:buFont typeface="Arial" panose="020B0604020202020204" pitchFamily="34" charset="0"/>
                        <a:buChar char="•"/>
                      </a:pPr>
                      <a:r>
                        <a:rPr kumimoji="1" lang="ja-JP" altLang="en-US" sz="1400" dirty="0" smtClean="0">
                          <a:solidFill>
                            <a:schemeClr val="tx1"/>
                          </a:solidFill>
                        </a:rPr>
                        <a:t>データのマッチング</a:t>
                      </a:r>
                      <a:endParaRPr kumimoji="1" lang="en-US" altLang="ja-JP" sz="1400" dirty="0" smtClean="0">
                        <a:solidFill>
                          <a:schemeClr val="tx1"/>
                        </a:solidFill>
                      </a:endParaRPr>
                    </a:p>
                    <a:p>
                      <a:pPr marL="144000" indent="-144000" algn="l">
                        <a:buFont typeface="Arial" panose="020B0604020202020204" pitchFamily="34" charset="0"/>
                        <a:buChar char="•"/>
                      </a:pPr>
                      <a:r>
                        <a:rPr kumimoji="1" lang="ja-JP" altLang="en-US" sz="1400" dirty="0" smtClean="0">
                          <a:solidFill>
                            <a:schemeClr val="tx1"/>
                          </a:solidFill>
                        </a:rPr>
                        <a:t>データの加工</a:t>
                      </a:r>
                      <a:endParaRPr kumimoji="1" lang="en-US" altLang="ja-JP" sz="1400" dirty="0" smtClean="0">
                        <a:solidFill>
                          <a:schemeClr val="tx1"/>
                        </a:solidFill>
                      </a:endParaRPr>
                    </a:p>
                    <a:p>
                      <a:pPr marL="144000" indent="-144000" algn="l">
                        <a:buFont typeface="Arial" panose="020B0604020202020204" pitchFamily="34" charset="0"/>
                        <a:buChar char="•"/>
                      </a:pPr>
                      <a:r>
                        <a:rPr kumimoji="1" lang="ja-JP" altLang="en-US" sz="1400" dirty="0" smtClean="0">
                          <a:solidFill>
                            <a:schemeClr val="tx1"/>
                          </a:solidFill>
                        </a:rPr>
                        <a:t>データの関連付け</a:t>
                      </a:r>
                      <a:endParaRPr kumimoji="1" lang="ja-JP" altLang="en-US" sz="1400" dirty="0">
                        <a:solidFill>
                          <a:schemeClr val="tx1"/>
                        </a:solidFill>
                        <a:latin typeface="+mn-ea"/>
                        <a:ea typeface="+mn-ea"/>
                      </a:endParaRPr>
                    </a:p>
                  </a:txBody>
                  <a:tcPr anchor="ctr"/>
                </a:tc>
                <a:tc>
                  <a:txBody>
                    <a:bodyPr/>
                    <a:lstStyle/>
                    <a:p>
                      <a:r>
                        <a:rPr lang="ja-JP" altLang="en-US" sz="1400" dirty="0" smtClean="0">
                          <a:solidFill>
                            <a:schemeClr val="tx1"/>
                          </a:solidFill>
                        </a:rPr>
                        <a:t>業務のためにデータを集めているので、そもそもそれを他に活用するために分析するという前提がない場合が多く、分析に適した形で収集・蓄積されていないので分析自体が難しい。また、分析のために必要な統計やデータベースの知識を持っている職員も少ない</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xmlns="" val="10003"/>
                  </a:ext>
                </a:extLst>
              </a:tr>
              <a:tr h="370840">
                <a:tc>
                  <a:txBody>
                    <a:bodyPr/>
                    <a:lstStyle/>
                    <a:p>
                      <a:pPr algn="ctr"/>
                      <a:r>
                        <a:rPr lang="ja-JP" altLang="en-US" sz="1600" dirty="0" smtClean="0">
                          <a:solidFill>
                            <a:schemeClr val="tx1"/>
                          </a:solidFill>
                        </a:rPr>
                        <a:t>活用</a:t>
                      </a:r>
                      <a:endParaRPr kumimoji="1" lang="ja-JP" altLang="en-US" sz="1600" dirty="0">
                        <a:solidFill>
                          <a:schemeClr val="tx1"/>
                        </a:solidFill>
                        <a:latin typeface="+mn-ea"/>
                        <a:ea typeface="+mn-ea"/>
                      </a:endParaRPr>
                    </a:p>
                  </a:txBody>
                  <a:tcPr anchor="ctr"/>
                </a:tc>
                <a:tc>
                  <a:txBody>
                    <a:bodyPr/>
                    <a:lstStyle/>
                    <a:p>
                      <a:pPr marL="144000" marR="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solidFill>
                            <a:schemeClr val="tx1"/>
                          </a:solidFill>
                        </a:rPr>
                        <a:t>都市課題の解決</a:t>
                      </a:r>
                      <a:endParaRPr kumimoji="1" lang="ja-JP" altLang="en-US" sz="1400" dirty="0">
                        <a:solidFill>
                          <a:schemeClr val="tx1"/>
                        </a:solidFill>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rPr>
                        <a:t>業務においてデータを活用し、課題解決や業務改善を行うことを実践している事例はまだ少なく、データの活用について発想転換と意識の浸透から必要である。また、課題解決のためにデータを活用するには部署を超え横串を通したデータが必要だがそのデータが用意できない状況である</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xmlns="" val="10004"/>
                  </a:ext>
                </a:extLst>
              </a:tr>
            </a:tbl>
          </a:graphicData>
        </a:graphic>
      </p:graphicFrame>
      <p:sp>
        <p:nvSpPr>
          <p:cNvPr id="12" name="二等辺三角形 11"/>
          <p:cNvSpPr/>
          <p:nvPr/>
        </p:nvSpPr>
        <p:spPr>
          <a:xfrm rot="10800000">
            <a:off x="3531346" y="5740466"/>
            <a:ext cx="1807105" cy="20927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15" name="角丸四角形 14"/>
          <p:cNvSpPr/>
          <p:nvPr/>
        </p:nvSpPr>
        <p:spPr>
          <a:xfrm>
            <a:off x="419064" y="5969865"/>
            <a:ext cx="8352928" cy="8322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schemeClr val="tx1"/>
                </a:solidFill>
              </a:rPr>
              <a:t>行政</a:t>
            </a:r>
            <a:r>
              <a:rPr lang="ja-JP" altLang="en-US" sz="1600" dirty="0">
                <a:solidFill>
                  <a:schemeClr val="tx1"/>
                </a:solidFill>
              </a:rPr>
              <a:t>だけでは、データマネジメントに必要な機能を持つことは</a:t>
            </a:r>
            <a:r>
              <a:rPr lang="ja-JP" altLang="en-US" sz="1600" dirty="0" smtClean="0">
                <a:solidFill>
                  <a:schemeClr val="tx1"/>
                </a:solidFill>
              </a:rPr>
              <a:t>困難。大学と連携することにより、データ</a:t>
            </a:r>
            <a:r>
              <a:rPr lang="ja-JP" altLang="en-US" sz="1600" dirty="0">
                <a:solidFill>
                  <a:schemeClr val="tx1"/>
                </a:solidFill>
              </a:rPr>
              <a:t>の分析だけでは</a:t>
            </a:r>
            <a:r>
              <a:rPr lang="ja-JP" altLang="en-US" sz="1600" dirty="0" smtClean="0">
                <a:solidFill>
                  <a:schemeClr val="tx1"/>
                </a:solidFill>
              </a:rPr>
              <a:t>なく収集</a:t>
            </a:r>
            <a:r>
              <a:rPr lang="ja-JP" altLang="en-US" sz="1600" dirty="0">
                <a:solidFill>
                  <a:schemeClr val="tx1"/>
                </a:solidFill>
              </a:rPr>
              <a:t>・蓄積の</a:t>
            </a:r>
            <a:r>
              <a:rPr lang="ja-JP" altLang="en-US" sz="1600" dirty="0" smtClean="0">
                <a:solidFill>
                  <a:schemeClr val="tx1"/>
                </a:solidFill>
              </a:rPr>
              <a:t>在り方の検討や</a:t>
            </a:r>
            <a:r>
              <a:rPr lang="ja-JP" altLang="en-US" sz="1600" dirty="0">
                <a:solidFill>
                  <a:schemeClr val="tx1"/>
                </a:solidFill>
              </a:rPr>
              <a:t>データ</a:t>
            </a:r>
            <a:r>
              <a:rPr lang="ja-JP" altLang="en-US" sz="1600" dirty="0" smtClean="0">
                <a:solidFill>
                  <a:schemeClr val="tx1"/>
                </a:solidFill>
              </a:rPr>
              <a:t>活用の進展が期待できる</a:t>
            </a:r>
            <a:endParaRPr lang="ja-JP" altLang="en-US" sz="1600" strike="sngStrike" dirty="0">
              <a:solidFill>
                <a:schemeClr val="tx1"/>
              </a:solidFill>
            </a:endParaRPr>
          </a:p>
        </p:txBody>
      </p:sp>
    </p:spTree>
    <p:extLst>
      <p:ext uri="{BB962C8B-B14F-4D97-AF65-F5344CB8AC3E}">
        <p14:creationId xmlns:p14="http://schemas.microsoft.com/office/powerpoint/2010/main" val="2041908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12"/>
          <p:cNvSpPr>
            <a:spLocks noGrp="1"/>
          </p:cNvSpPr>
          <p:nvPr>
            <p:ph type="sldNum" sz="quarter" idx="12"/>
          </p:nvPr>
        </p:nvSpPr>
        <p:spPr/>
        <p:txBody>
          <a:bodyPr/>
          <a:lstStyle/>
          <a:p>
            <a:r>
              <a:rPr kumimoji="1" lang="en-US" altLang="ja-JP" dirty="0" smtClean="0"/>
              <a:t>22</a:t>
            </a:r>
            <a:endParaRPr kumimoji="1" lang="ja-JP" altLang="en-US" dirty="0"/>
          </a:p>
        </p:txBody>
      </p:sp>
      <p:sp>
        <p:nvSpPr>
          <p:cNvPr id="23" name="テキスト ボックス 22"/>
          <p:cNvSpPr txBox="1"/>
          <p:nvPr/>
        </p:nvSpPr>
        <p:spPr>
          <a:xfrm>
            <a:off x="251521" y="1366150"/>
            <a:ext cx="4248471" cy="307777"/>
          </a:xfrm>
          <a:prstGeom prst="rect">
            <a:avLst/>
          </a:prstGeom>
          <a:noFill/>
        </p:spPr>
        <p:txBody>
          <a:bodyPr wrap="square" rtlCol="0">
            <a:spAutoFit/>
          </a:bodyPr>
          <a:lstStyle/>
          <a:p>
            <a:pPr algn="ctr"/>
            <a:r>
              <a:rPr lang="ja-JP" altLang="en-US" sz="1400" dirty="0" smtClean="0">
                <a:latin typeface="+mj-ea"/>
                <a:ea typeface="+mj-ea"/>
              </a:rPr>
              <a:t>新組織の立ち上げ</a:t>
            </a:r>
            <a:endParaRPr kumimoji="1" lang="ja-JP" altLang="en-US" sz="1400" dirty="0">
              <a:latin typeface="+mj-ea"/>
              <a:ea typeface="+mj-ea"/>
            </a:endParaRPr>
          </a:p>
        </p:txBody>
      </p:sp>
      <p:sp>
        <p:nvSpPr>
          <p:cNvPr id="24" name="テキスト ボックス 23"/>
          <p:cNvSpPr txBox="1"/>
          <p:nvPr/>
        </p:nvSpPr>
        <p:spPr>
          <a:xfrm>
            <a:off x="5028799" y="1345263"/>
            <a:ext cx="3679250" cy="307777"/>
          </a:xfrm>
          <a:prstGeom prst="rect">
            <a:avLst/>
          </a:prstGeom>
          <a:noFill/>
        </p:spPr>
        <p:txBody>
          <a:bodyPr wrap="square" rtlCol="0">
            <a:spAutoFit/>
          </a:bodyPr>
          <a:lstStyle/>
          <a:p>
            <a:pPr algn="ctr"/>
            <a:r>
              <a:rPr kumimoji="1" lang="ja-JP" altLang="en-US" sz="1400" smtClean="0">
                <a:latin typeface="+mj-ea"/>
                <a:ea typeface="+mj-ea"/>
              </a:rPr>
              <a:t>プロジェクトの立ち上げ</a:t>
            </a:r>
            <a:endParaRPr kumimoji="1" lang="ja-JP" altLang="en-US" sz="1400">
              <a:latin typeface="+mj-ea"/>
              <a:ea typeface="+mj-ea"/>
            </a:endParaRPr>
          </a:p>
        </p:txBody>
      </p:sp>
      <p:cxnSp>
        <p:nvCxnSpPr>
          <p:cNvPr id="31" name="直線コネクタ 30"/>
          <p:cNvCxnSpPr/>
          <p:nvPr/>
        </p:nvCxnSpPr>
        <p:spPr>
          <a:xfrm>
            <a:off x="251520" y="1628163"/>
            <a:ext cx="4248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5033737" y="1628163"/>
            <a:ext cx="3674312" cy="6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77148" y="1673927"/>
            <a:ext cx="4466860" cy="4924425"/>
          </a:xfrm>
          <a:prstGeom prst="rect">
            <a:avLst/>
          </a:prstGeom>
          <a:noFill/>
        </p:spPr>
        <p:txBody>
          <a:bodyPr wrap="square" rtlCol="0">
            <a:spAutoFit/>
          </a:bodyPr>
          <a:lstStyle/>
          <a:p>
            <a:r>
              <a:rPr kumimoji="1" lang="ja-JP" altLang="en-US" sz="1400" dirty="0" smtClean="0">
                <a:latin typeface="+mj-ea"/>
                <a:ea typeface="+mj-ea"/>
              </a:rPr>
              <a:t>・</a:t>
            </a:r>
            <a:r>
              <a:rPr lang="ja-JP" altLang="en-US" sz="1400" dirty="0">
                <a:solidFill>
                  <a:srgbClr val="000000"/>
                </a:solidFill>
                <a:latin typeface="+mj-ea"/>
                <a:ea typeface="+mj-ea"/>
              </a:rPr>
              <a:t>東京</a:t>
            </a:r>
            <a:r>
              <a:rPr lang="ja-JP" altLang="en-US" sz="1400" dirty="0" smtClean="0">
                <a:solidFill>
                  <a:srgbClr val="000000"/>
                </a:solidFill>
                <a:latin typeface="+mj-ea"/>
                <a:ea typeface="+mj-ea"/>
              </a:rPr>
              <a:t>大学</a:t>
            </a:r>
            <a:r>
              <a:rPr lang="ja-JP" altLang="en-US" sz="1400" dirty="0" smtClean="0">
                <a:solidFill>
                  <a:srgbClr val="000000"/>
                </a:solidFill>
                <a:latin typeface="ＭＳ 明朝" panose="02020609040205080304" pitchFamily="17" charset="-128"/>
                <a:ea typeface="ＭＳ 明朝" panose="02020609040205080304" pitchFamily="17" charset="-128"/>
              </a:rPr>
              <a:t>　</a:t>
            </a:r>
            <a:r>
              <a:rPr lang="ja-JP" altLang="en-US" sz="1200" dirty="0" smtClean="0">
                <a:solidFill>
                  <a:srgbClr val="000000"/>
                </a:solidFill>
                <a:latin typeface="ＭＳ 明朝" panose="02020609040205080304" pitchFamily="17" charset="-128"/>
                <a:ea typeface="ＭＳ 明朝" panose="02020609040205080304" pitchFamily="17" charset="-128"/>
              </a:rPr>
              <a:t>ソーシャルビッグデータ</a:t>
            </a:r>
            <a:r>
              <a:rPr lang="en-US" altLang="ja-JP" sz="1200" dirty="0">
                <a:solidFill>
                  <a:srgbClr val="000000"/>
                </a:solidFill>
                <a:latin typeface="ＭＳ 明朝" panose="02020609040205080304" pitchFamily="17" charset="-128"/>
                <a:ea typeface="ＭＳ 明朝" panose="02020609040205080304" pitchFamily="17" charset="-128"/>
              </a:rPr>
              <a:t>ICT</a:t>
            </a:r>
            <a:r>
              <a:rPr lang="ja-JP" altLang="en-US" sz="1200" dirty="0">
                <a:solidFill>
                  <a:srgbClr val="000000"/>
                </a:solidFill>
                <a:latin typeface="ＭＳ 明朝" panose="02020609040205080304" pitchFamily="17" charset="-128"/>
                <a:ea typeface="ＭＳ 明朝" panose="02020609040205080304" pitchFamily="17" charset="-128"/>
              </a:rPr>
              <a:t>連携研究センター</a:t>
            </a:r>
          </a:p>
          <a:p>
            <a:r>
              <a:rPr lang="ja-JP" altLang="en-US" sz="1100" dirty="0" smtClean="0">
                <a:latin typeface="ＭＳ Ｐ明朝" panose="02020600040205080304" pitchFamily="18" charset="-128"/>
                <a:ea typeface="ＭＳ Ｐ明朝" panose="02020600040205080304" pitchFamily="18" charset="-128"/>
              </a:rPr>
              <a:t>人間</a:t>
            </a:r>
            <a:r>
              <a:rPr lang="ja-JP" altLang="en-US" sz="1100" dirty="0">
                <a:latin typeface="ＭＳ Ｐ明朝" panose="02020600040205080304" pitchFamily="18" charset="-128"/>
                <a:ea typeface="ＭＳ Ｐ明朝" panose="02020600040205080304" pitchFamily="18" charset="-128"/>
              </a:rPr>
              <a:t>行動解析、データ処理基盤、サイバーセキュリティ、高速・頑健言語処理、情報可視化等の研究開発を</a:t>
            </a:r>
            <a:r>
              <a:rPr lang="ja-JP" altLang="en-US" sz="1100" dirty="0" smtClean="0">
                <a:latin typeface="ＭＳ Ｐ明朝" panose="02020600040205080304" pitchFamily="18" charset="-128"/>
                <a:ea typeface="ＭＳ Ｐ明朝" panose="02020600040205080304" pitchFamily="18" charset="-128"/>
              </a:rPr>
              <a:t>推進</a:t>
            </a:r>
            <a:endParaRPr lang="en-US" altLang="ja-JP" sz="1100" dirty="0" smtClean="0">
              <a:latin typeface="ＭＳ Ｐ明朝" panose="02020600040205080304" pitchFamily="18" charset="-128"/>
              <a:ea typeface="ＭＳ Ｐ明朝" panose="02020600040205080304" pitchFamily="18" charset="-128"/>
            </a:endParaRPr>
          </a:p>
          <a:p>
            <a:endParaRPr lang="en-US" altLang="ja-JP" sz="600" dirty="0" smtClean="0">
              <a:latin typeface="ＭＳ Ｐ明朝" panose="02020600040205080304" pitchFamily="18" charset="-128"/>
              <a:ea typeface="ＭＳ Ｐ明朝" panose="02020600040205080304" pitchFamily="18" charset="-128"/>
            </a:endParaRPr>
          </a:p>
          <a:p>
            <a:r>
              <a:rPr lang="ja-JP" altLang="en-US" sz="1400" dirty="0" smtClean="0">
                <a:latin typeface="+mj-ea"/>
              </a:rPr>
              <a:t>・</a:t>
            </a:r>
            <a:r>
              <a:rPr lang="ja-JP" altLang="en-US" sz="1400" dirty="0">
                <a:latin typeface="+mj-ea"/>
                <a:ea typeface="+mj-ea"/>
              </a:rPr>
              <a:t>東北</a:t>
            </a:r>
            <a:r>
              <a:rPr lang="ja-JP" altLang="en-US" sz="1400" dirty="0" smtClean="0">
                <a:latin typeface="+mj-ea"/>
                <a:ea typeface="+mj-ea"/>
              </a:rPr>
              <a:t>大学</a:t>
            </a:r>
            <a:r>
              <a:rPr lang="ja-JP" altLang="en-US" sz="1400" dirty="0" smtClean="0">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サービス･データ</a:t>
            </a:r>
            <a:r>
              <a:rPr lang="ja-JP" altLang="en-US" sz="1200" dirty="0">
                <a:latin typeface="ＭＳ 明朝" panose="02020609040205080304" pitchFamily="17" charset="-128"/>
                <a:ea typeface="ＭＳ 明朝" panose="02020609040205080304" pitchFamily="17" charset="-128"/>
              </a:rPr>
              <a:t>科学研究センター</a:t>
            </a:r>
            <a:endParaRPr lang="ja-JP" altLang="en-US" sz="1200" dirty="0">
              <a:solidFill>
                <a:srgbClr val="000000"/>
              </a:solidFill>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ビッグデータの解析手法を開発し、社会経済に関する</a:t>
            </a:r>
            <a:r>
              <a:rPr lang="ja-JP" altLang="en-US" sz="1100" dirty="0" smtClean="0">
                <a:latin typeface="ＭＳ 明朝" panose="02020609040205080304" pitchFamily="17" charset="-128"/>
                <a:ea typeface="ＭＳ 明朝" panose="02020609040205080304" pitchFamily="17" charset="-128"/>
              </a:rPr>
              <a:t>現代的諸問題</a:t>
            </a:r>
            <a:r>
              <a:rPr lang="ja-JP" altLang="en-US" sz="1100" dirty="0">
                <a:latin typeface="ＭＳ 明朝" panose="02020609040205080304" pitchFamily="17" charset="-128"/>
                <a:ea typeface="ＭＳ 明朝" panose="02020609040205080304" pitchFamily="17" charset="-128"/>
              </a:rPr>
              <a:t>に適用する研究を</a:t>
            </a:r>
            <a:r>
              <a:rPr lang="ja-JP" altLang="en-US" sz="1100" dirty="0" smtClean="0">
                <a:latin typeface="ＭＳ 明朝" panose="02020609040205080304" pitchFamily="17" charset="-128"/>
                <a:ea typeface="ＭＳ 明朝" panose="02020609040205080304" pitchFamily="17" charset="-128"/>
              </a:rPr>
              <a:t>行う</a:t>
            </a:r>
            <a:endParaRPr lang="en-US" altLang="ja-JP" sz="1100" dirty="0" smtClean="0">
              <a:latin typeface="ＭＳ 明朝" panose="02020609040205080304" pitchFamily="17" charset="-128"/>
              <a:ea typeface="ＭＳ 明朝" panose="02020609040205080304" pitchFamily="17" charset="-128"/>
            </a:endParaRPr>
          </a:p>
          <a:p>
            <a:endParaRPr lang="en-US" altLang="ja-JP" sz="600" dirty="0" smtClean="0">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latin typeface="+mj-ea"/>
                <a:ea typeface="+mj-ea"/>
              </a:rPr>
              <a:t>大阪</a:t>
            </a:r>
            <a:r>
              <a:rPr lang="ja-JP" altLang="en-US" sz="1400" dirty="0" smtClean="0">
                <a:solidFill>
                  <a:srgbClr val="000000"/>
                </a:solidFill>
                <a:latin typeface="+mj-ea"/>
                <a:ea typeface="+mj-ea"/>
              </a:rPr>
              <a:t>大学</a:t>
            </a:r>
            <a:r>
              <a:rPr lang="ja-JP" altLang="en-US" sz="1400" dirty="0" smtClean="0">
                <a:solidFill>
                  <a:srgbClr val="000000"/>
                </a:solidFill>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データビリティフロンティア機構</a:t>
            </a:r>
            <a:endParaRPr lang="zh-TW" altLang="en-US" sz="1400" dirty="0">
              <a:solidFill>
                <a:srgbClr val="000000"/>
              </a:solidFill>
              <a:latin typeface="ＭＳ 明朝" panose="02020609040205080304" pitchFamily="17" charset="-128"/>
              <a:ea typeface="ＭＳ 明朝" panose="02020609040205080304" pitchFamily="17" charset="-128"/>
            </a:endParaRPr>
          </a:p>
          <a:p>
            <a:pPr fontAlgn="ctr"/>
            <a:r>
              <a:rPr lang="ja-JP" altLang="en-US" sz="1100" dirty="0">
                <a:latin typeface="ＭＳ 明朝" panose="02020609040205080304" pitchFamily="17" charset="-128"/>
                <a:ea typeface="ＭＳ 明朝" panose="02020609040205080304" pitchFamily="17" charset="-128"/>
              </a:rPr>
              <a:t>利用可能な超大量データを将来にわたって持続可能な形で、しかも責任をもって活用する</a:t>
            </a:r>
            <a:r>
              <a:rPr lang="ja-JP" altLang="en-US" sz="1100" dirty="0" smtClean="0">
                <a:latin typeface="ＭＳ 明朝" panose="02020609040205080304" pitchFamily="17" charset="-128"/>
                <a:ea typeface="ＭＳ 明朝" panose="02020609040205080304" pitchFamily="17" charset="-128"/>
              </a:rPr>
              <a:t>ことに</a:t>
            </a:r>
            <a:r>
              <a:rPr lang="ja-JP" altLang="en-US" sz="1100" dirty="0">
                <a:latin typeface="ＭＳ 明朝" panose="02020609040205080304" pitchFamily="17" charset="-128"/>
                <a:ea typeface="ＭＳ 明朝" panose="02020609040205080304" pitchFamily="17" charset="-128"/>
              </a:rPr>
              <a:t>よる新たな科学の方法である「データ科学」を</a:t>
            </a:r>
            <a:r>
              <a:rPr lang="ja-JP" altLang="en-US" sz="1100" dirty="0" smtClean="0">
                <a:latin typeface="ＭＳ 明朝" panose="02020609040205080304" pitchFamily="17" charset="-128"/>
                <a:ea typeface="ＭＳ 明朝" panose="02020609040205080304" pitchFamily="17" charset="-128"/>
              </a:rPr>
              <a:t>探求</a:t>
            </a:r>
            <a:endParaRPr lang="en-US" altLang="ja-JP" sz="1100" dirty="0" smtClean="0">
              <a:latin typeface="ＭＳ 明朝" panose="02020609040205080304" pitchFamily="17" charset="-128"/>
              <a:ea typeface="ＭＳ 明朝" panose="02020609040205080304" pitchFamily="17" charset="-128"/>
            </a:endParaRPr>
          </a:p>
          <a:p>
            <a:pPr fontAlgn="ctr"/>
            <a:endParaRPr lang="ja-JP" altLang="en-US" sz="600" dirty="0">
              <a:solidFill>
                <a:srgbClr val="000000"/>
              </a:solidFill>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latin typeface="+mj-ea"/>
                <a:ea typeface="+mj-ea"/>
              </a:rPr>
              <a:t>滋賀</a:t>
            </a:r>
            <a:r>
              <a:rPr lang="ja-JP" altLang="en-US" sz="1400" dirty="0" smtClean="0">
                <a:solidFill>
                  <a:srgbClr val="000000"/>
                </a:solidFill>
                <a:latin typeface="+mj-ea"/>
                <a:ea typeface="+mj-ea"/>
              </a:rPr>
              <a:t>大学</a:t>
            </a:r>
            <a:r>
              <a:rPr lang="ja-JP" altLang="en-US" sz="1400" dirty="0" smtClean="0">
                <a:solidFill>
                  <a:srgbClr val="000000"/>
                </a:solidFill>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データサイエンス学部</a:t>
            </a:r>
            <a:endParaRPr lang="en-US" altLang="ja-JP" sz="1200" dirty="0" smtClean="0">
              <a:latin typeface="ＭＳ 明朝" panose="02020609040205080304" pitchFamily="17" charset="-128"/>
              <a:ea typeface="ＭＳ 明朝" panose="02020609040205080304" pitchFamily="17" charset="-128"/>
            </a:endParaRPr>
          </a:p>
          <a:p>
            <a:pPr fontAlgn="ctr"/>
            <a:r>
              <a:rPr lang="ja-JP" altLang="en-US" sz="1100" dirty="0">
                <a:solidFill>
                  <a:srgbClr val="000000"/>
                </a:solidFill>
                <a:latin typeface="ＭＳ 明朝" panose="02020609040205080304" pitchFamily="17" charset="-128"/>
                <a:ea typeface="ＭＳ 明朝" panose="02020609040205080304" pitchFamily="17" charset="-128"/>
              </a:rPr>
              <a:t>日本初の独立した統計学部。データサイエンティストを</a:t>
            </a:r>
            <a:r>
              <a:rPr lang="ja-JP" altLang="en-US" sz="1100" dirty="0" smtClean="0">
                <a:solidFill>
                  <a:srgbClr val="000000"/>
                </a:solidFill>
                <a:latin typeface="ＭＳ 明朝" panose="02020609040205080304" pitchFamily="17" charset="-128"/>
                <a:ea typeface="ＭＳ 明朝" panose="02020609040205080304" pitchFamily="17" charset="-128"/>
              </a:rPr>
              <a:t>養成</a:t>
            </a:r>
            <a:endParaRPr lang="en-US" altLang="ja-JP" sz="1100" dirty="0" smtClean="0">
              <a:solidFill>
                <a:srgbClr val="000000"/>
              </a:solidFill>
              <a:latin typeface="ＭＳ 明朝" panose="02020609040205080304" pitchFamily="17" charset="-128"/>
              <a:ea typeface="ＭＳ 明朝" panose="02020609040205080304" pitchFamily="17" charset="-128"/>
            </a:endParaRPr>
          </a:p>
          <a:p>
            <a:pPr fontAlgn="ctr"/>
            <a:endParaRPr lang="ja-JP" altLang="en-US" sz="600" dirty="0">
              <a:solidFill>
                <a:srgbClr val="000000"/>
              </a:solidFill>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solidFill>
                  <a:srgbClr val="000000"/>
                </a:solidFill>
                <a:latin typeface="+mj-ea"/>
                <a:ea typeface="+mj-ea"/>
              </a:rPr>
              <a:t>慶応義塾大学</a:t>
            </a:r>
            <a:r>
              <a:rPr lang="ja-JP" altLang="en-US" sz="1400" dirty="0" smtClean="0">
                <a:solidFill>
                  <a:srgbClr val="000000"/>
                </a:solidFill>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人工知能・ビッグデータ研究開発センター</a:t>
            </a:r>
            <a:endParaRPr lang="ja-JP" altLang="en-US" sz="1200" dirty="0">
              <a:solidFill>
                <a:srgbClr val="000000"/>
              </a:solidFill>
              <a:latin typeface="ＭＳ 明朝" panose="02020609040205080304" pitchFamily="17" charset="-128"/>
              <a:ea typeface="ＭＳ 明朝" panose="02020609040205080304" pitchFamily="17" charset="-128"/>
            </a:endParaRPr>
          </a:p>
          <a:p>
            <a:pPr fontAlgn="ctr"/>
            <a:r>
              <a:rPr lang="ja-JP" altLang="en-US" sz="1100" dirty="0">
                <a:latin typeface="ＭＳ 明朝" panose="02020609040205080304" pitchFamily="17" charset="-128"/>
                <a:ea typeface="ＭＳ 明朝" panose="02020609040205080304" pitchFamily="17" charset="-128"/>
              </a:rPr>
              <a:t>未来の超スマート社会に備えて、人工知能、ロボット、ビッグデータなどに関連する要素技術を統合することにより、アジャイルに実践的インテリジェントシステムを開発できるプラットフォームの研究開発を</a:t>
            </a:r>
            <a:r>
              <a:rPr lang="ja-JP" altLang="en-US" sz="1100" dirty="0" smtClean="0">
                <a:latin typeface="ＭＳ 明朝" panose="02020609040205080304" pitchFamily="17" charset="-128"/>
                <a:ea typeface="ＭＳ 明朝" panose="02020609040205080304" pitchFamily="17" charset="-128"/>
              </a:rPr>
              <a:t>行う</a:t>
            </a:r>
            <a:endParaRPr lang="en-US" altLang="ja-JP" sz="1100" dirty="0" smtClean="0">
              <a:latin typeface="ＭＳ 明朝" panose="02020609040205080304" pitchFamily="17" charset="-128"/>
              <a:ea typeface="ＭＳ 明朝" panose="02020609040205080304" pitchFamily="17" charset="-128"/>
            </a:endParaRPr>
          </a:p>
          <a:p>
            <a:pPr fontAlgn="ctr"/>
            <a:endParaRPr lang="ja-JP" altLang="en-US" sz="600" dirty="0">
              <a:solidFill>
                <a:srgbClr val="000000"/>
              </a:solidFill>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solidFill>
                  <a:srgbClr val="000000"/>
                </a:solidFill>
                <a:latin typeface="+mj-ea"/>
                <a:ea typeface="+mj-ea"/>
              </a:rPr>
              <a:t>はこだて未来大学</a:t>
            </a:r>
            <a:r>
              <a:rPr lang="ja-JP" altLang="en-US" sz="1600" dirty="0">
                <a:solidFill>
                  <a:srgbClr val="000000"/>
                </a:solidFill>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システム情報科学部</a:t>
            </a:r>
            <a:endParaRPr lang="zh-TW" altLang="en-US" sz="1200" dirty="0">
              <a:solidFill>
                <a:srgbClr val="000000"/>
              </a:solidFill>
              <a:latin typeface="ＭＳ 明朝" panose="02020609040205080304" pitchFamily="17" charset="-128"/>
              <a:ea typeface="ＭＳ 明朝" panose="02020609040205080304" pitchFamily="17" charset="-128"/>
            </a:endParaRPr>
          </a:p>
          <a:p>
            <a:r>
              <a:rPr lang="ja-JP" altLang="en-US" sz="1100" dirty="0" smtClean="0">
                <a:solidFill>
                  <a:srgbClr val="000000"/>
                </a:solidFill>
                <a:latin typeface="ＭＳ 明朝" panose="02020609040205080304" pitchFamily="17" charset="-128"/>
                <a:ea typeface="ＭＳ 明朝" panose="02020609040205080304" pitchFamily="17" charset="-128"/>
              </a:rPr>
              <a:t>情報技術</a:t>
            </a:r>
            <a:r>
              <a:rPr lang="ja-JP" altLang="en-US" sz="1100" dirty="0">
                <a:solidFill>
                  <a:srgbClr val="000000"/>
                </a:solidFill>
                <a:latin typeface="ＭＳ 明朝" panose="02020609040205080304" pitchFamily="17" charset="-128"/>
                <a:ea typeface="ＭＳ 明朝" panose="02020609040205080304" pitchFamily="17" charset="-128"/>
              </a:rPr>
              <a:t>やデザイン、アート、コミュニケーション、認知心理学や複雑系、人工知能といった、従来はそれぞれ独立していたジャンルが有機的に融合。システム情報科学という考え方に基づいて、情報社会において複雑なシステムを扱える人材を</a:t>
            </a:r>
            <a:r>
              <a:rPr lang="ja-JP" altLang="en-US" sz="1100" dirty="0" smtClean="0">
                <a:solidFill>
                  <a:srgbClr val="000000"/>
                </a:solidFill>
                <a:latin typeface="ＭＳ 明朝" panose="02020609040205080304" pitchFamily="17" charset="-128"/>
                <a:ea typeface="ＭＳ 明朝" panose="02020609040205080304" pitchFamily="17" charset="-128"/>
              </a:rPr>
              <a:t>育成</a:t>
            </a:r>
            <a:endParaRPr lang="en-US" altLang="ja-JP" sz="1100" dirty="0" smtClean="0">
              <a:solidFill>
                <a:srgbClr val="000000"/>
              </a:solidFill>
              <a:latin typeface="ＭＳ 明朝" panose="02020609040205080304" pitchFamily="17" charset="-128"/>
              <a:ea typeface="ＭＳ 明朝" panose="02020609040205080304" pitchFamily="17" charset="-128"/>
            </a:endParaRPr>
          </a:p>
          <a:p>
            <a:endParaRPr lang="en-US" altLang="ja-JP" sz="1100" dirty="0">
              <a:solidFill>
                <a:srgbClr val="000000"/>
              </a:solidFill>
              <a:latin typeface="ＭＳ 明朝" panose="02020609040205080304" pitchFamily="17" charset="-128"/>
              <a:ea typeface="ＭＳ 明朝" panose="02020609040205080304" pitchFamily="17" charset="-128"/>
            </a:endParaRPr>
          </a:p>
          <a:p>
            <a:r>
              <a:rPr lang="ja-JP" altLang="en-US" sz="1100" dirty="0" smtClean="0">
                <a:solidFill>
                  <a:srgbClr val="000000"/>
                </a:solidFill>
                <a:latin typeface="ＭＳ 明朝" panose="02020609040205080304" pitchFamily="17" charset="-128"/>
                <a:ea typeface="ＭＳ 明朝" panose="02020609040205080304" pitchFamily="17" charset="-128"/>
              </a:rPr>
              <a:t>など</a:t>
            </a:r>
            <a:endParaRPr lang="en-US" altLang="ja-JP" sz="1100" dirty="0">
              <a:latin typeface="+mj-ea"/>
              <a:ea typeface="+mj-ea"/>
            </a:endParaRPr>
          </a:p>
        </p:txBody>
      </p:sp>
      <p:sp>
        <p:nvSpPr>
          <p:cNvPr id="3" name="テキスト ボックス 2"/>
          <p:cNvSpPr txBox="1"/>
          <p:nvPr/>
        </p:nvSpPr>
        <p:spPr>
          <a:xfrm>
            <a:off x="676198" y="820255"/>
            <a:ext cx="8280480" cy="523220"/>
          </a:xfrm>
          <a:prstGeom prst="rect">
            <a:avLst/>
          </a:prstGeom>
          <a:noFill/>
        </p:spPr>
        <p:txBody>
          <a:bodyPr wrap="square" rtlCol="0">
            <a:spAutoFit/>
          </a:bodyPr>
          <a:lstStyle/>
          <a:p>
            <a:r>
              <a:rPr kumimoji="1" lang="ja-JP" altLang="en-US" sz="1400" dirty="0" smtClean="0"/>
              <a:t>国公立大学、私立大学ともに、データサイエンス領域の積極的な強化を図っており、新たな組織やプロジェクトを立ち上げている。</a:t>
            </a:r>
            <a:endParaRPr kumimoji="1" lang="ja-JP" altLang="en-US" sz="1400" dirty="0"/>
          </a:p>
        </p:txBody>
      </p:sp>
      <p:sp>
        <p:nvSpPr>
          <p:cNvPr id="15" name="テキスト ボックス 14"/>
          <p:cNvSpPr txBox="1"/>
          <p:nvPr/>
        </p:nvSpPr>
        <p:spPr>
          <a:xfrm>
            <a:off x="4821969" y="1634274"/>
            <a:ext cx="4286535" cy="4601260"/>
          </a:xfrm>
          <a:prstGeom prst="rect">
            <a:avLst/>
          </a:prstGeom>
          <a:noFill/>
        </p:spPr>
        <p:txBody>
          <a:bodyPr wrap="square" rtlCol="0">
            <a:spAutoFit/>
          </a:bodyPr>
          <a:lstStyle/>
          <a:p>
            <a:r>
              <a:rPr kumimoji="1" lang="ja-JP" altLang="en-US" sz="1400" dirty="0" smtClean="0">
                <a:latin typeface="+mj-ea"/>
                <a:ea typeface="+mj-ea"/>
              </a:rPr>
              <a:t>・</a:t>
            </a:r>
            <a:r>
              <a:rPr lang="ja-JP" altLang="en-US" sz="1400" dirty="0" smtClean="0">
                <a:solidFill>
                  <a:srgbClr val="000000"/>
                </a:solidFill>
                <a:latin typeface="+mj-ea"/>
                <a:ea typeface="+mj-ea"/>
              </a:rPr>
              <a:t>東京工業大学</a:t>
            </a:r>
            <a:r>
              <a:rPr lang="ja-JP" altLang="en-US" sz="1400" dirty="0" smtClean="0">
                <a:solidFill>
                  <a:srgbClr val="000000"/>
                </a:solidFill>
                <a:latin typeface="ＭＳ 明朝" panose="02020609040205080304" pitchFamily="17" charset="-128"/>
                <a:ea typeface="ＭＳ 明朝" panose="02020609040205080304" pitchFamily="17" charset="-128"/>
              </a:rPr>
              <a:t>　</a:t>
            </a:r>
            <a:r>
              <a:rPr lang="ja-JP" altLang="en-US" sz="1200" dirty="0" smtClean="0">
                <a:solidFill>
                  <a:srgbClr val="000000"/>
                </a:solidFill>
                <a:latin typeface="ＭＳ 明朝" panose="02020609040205080304" pitchFamily="17" charset="-128"/>
                <a:ea typeface="ＭＳ 明朝" panose="02020609040205080304" pitchFamily="17" charset="-128"/>
              </a:rPr>
              <a:t>ビッグデータ数理</a:t>
            </a:r>
            <a:r>
              <a:rPr lang="ja-JP" altLang="en-US" sz="1200" dirty="0" smtClean="0">
                <a:latin typeface="ＭＳ 明朝" panose="02020609040205080304" pitchFamily="17" charset="-128"/>
                <a:ea typeface="ＭＳ 明朝" panose="02020609040205080304" pitchFamily="17" charset="-128"/>
              </a:rPr>
              <a:t>科</a:t>
            </a:r>
            <a:r>
              <a:rPr lang="ja-JP" altLang="en-US" sz="1200" dirty="0" smtClean="0">
                <a:solidFill>
                  <a:srgbClr val="000000"/>
                </a:solidFill>
                <a:latin typeface="ＭＳ 明朝" panose="02020609040205080304" pitchFamily="17" charset="-128"/>
                <a:ea typeface="ＭＳ 明朝" panose="02020609040205080304" pitchFamily="17" charset="-128"/>
              </a:rPr>
              <a:t>学研究ユニット</a:t>
            </a:r>
            <a:endParaRPr lang="ja-JP" altLang="en-US" sz="1200" dirty="0">
              <a:solidFill>
                <a:srgbClr val="000000"/>
              </a:solidFill>
              <a:latin typeface="ＭＳ 明朝" panose="02020609040205080304" pitchFamily="17" charset="-128"/>
              <a:ea typeface="ＭＳ 明朝" panose="02020609040205080304" pitchFamily="17" charset="-128"/>
            </a:endParaRPr>
          </a:p>
          <a:p>
            <a:pPr fontAlgn="ctr"/>
            <a:r>
              <a:rPr lang="ja-JP" altLang="en-US" sz="1100" dirty="0" smtClean="0">
                <a:latin typeface="ＭＳ 明朝" panose="02020609040205080304" pitchFamily="17" charset="-128"/>
                <a:ea typeface="ＭＳ 明朝" panose="02020609040205080304" pitchFamily="17" charset="-128"/>
              </a:rPr>
              <a:t>民間</a:t>
            </a:r>
            <a:r>
              <a:rPr lang="ja-JP" altLang="en-US" sz="1100" dirty="0">
                <a:latin typeface="ＭＳ 明朝" panose="02020609040205080304" pitchFamily="17" charset="-128"/>
                <a:ea typeface="ＭＳ 明朝" panose="02020609040205080304" pitchFamily="17" charset="-128"/>
              </a:rPr>
              <a:t>や政府等が保有するビッグデータを融合的に活用し、人間社会の現象を科学の視点から</a:t>
            </a:r>
            <a:r>
              <a:rPr lang="ja-JP" altLang="en-US" sz="1100" dirty="0" smtClean="0">
                <a:latin typeface="ＭＳ 明朝" panose="02020609040205080304" pitchFamily="17" charset="-128"/>
                <a:ea typeface="ＭＳ 明朝" panose="02020609040205080304" pitchFamily="17" charset="-128"/>
              </a:rPr>
              <a:t>解明</a:t>
            </a:r>
            <a:endParaRPr lang="ja-JP" altLang="en-US" sz="1100" dirty="0">
              <a:solidFill>
                <a:srgbClr val="000000"/>
              </a:solidFill>
              <a:latin typeface="ＭＳ 明朝" panose="02020609040205080304" pitchFamily="17" charset="-128"/>
              <a:ea typeface="ＭＳ 明朝" panose="02020609040205080304" pitchFamily="17" charset="-128"/>
            </a:endParaRPr>
          </a:p>
          <a:p>
            <a:endParaRPr lang="en-US" altLang="ja-JP" sz="600" dirty="0" smtClean="0">
              <a:latin typeface="ＭＳ Ｐ明朝" panose="02020600040205080304" pitchFamily="18" charset="-128"/>
              <a:ea typeface="ＭＳ Ｐ明朝" panose="02020600040205080304" pitchFamily="18" charset="-128"/>
            </a:endParaRPr>
          </a:p>
          <a:p>
            <a:r>
              <a:rPr lang="ja-JP" altLang="en-US" sz="1400" dirty="0" smtClean="0">
                <a:latin typeface="+mj-ea"/>
              </a:rPr>
              <a:t>・</a:t>
            </a:r>
            <a:r>
              <a:rPr lang="ja-JP" altLang="en-US" sz="1400" dirty="0">
                <a:latin typeface="+mj-ea"/>
                <a:ea typeface="+mj-ea"/>
              </a:rPr>
              <a:t>名古屋</a:t>
            </a:r>
            <a:r>
              <a:rPr lang="ja-JP" altLang="en-US" sz="1400" dirty="0" smtClean="0">
                <a:latin typeface="+mj-ea"/>
                <a:ea typeface="+mj-ea"/>
              </a:rPr>
              <a:t>大学</a:t>
            </a:r>
            <a:r>
              <a:rPr lang="ja-JP" altLang="en-US" sz="1400" dirty="0" smtClean="0">
                <a:latin typeface="ＭＳ 明朝" panose="02020609040205080304" pitchFamily="17" charset="-128"/>
                <a:ea typeface="ＭＳ 明朝" panose="02020609040205080304" pitchFamily="17" charset="-128"/>
              </a:rPr>
              <a:t>　</a:t>
            </a:r>
            <a:r>
              <a:rPr lang="zh-TW" altLang="en-US" sz="1200" dirty="0" smtClean="0">
                <a:latin typeface="ＭＳ 明朝" panose="02020609040205080304" pitchFamily="17" charset="-128"/>
                <a:ea typeface="ＭＳ 明朝" panose="02020609040205080304" pitchFamily="17" charset="-128"/>
              </a:rPr>
              <a:t>実</a:t>
            </a:r>
            <a:r>
              <a:rPr lang="zh-TW" altLang="en-US" sz="1200" dirty="0">
                <a:latin typeface="ＭＳ 明朝" panose="02020609040205080304" pitchFamily="17" charset="-128"/>
                <a:ea typeface="ＭＳ 明朝" panose="02020609040205080304" pitchFamily="17" charset="-128"/>
              </a:rPr>
              <a:t>世界</a:t>
            </a:r>
            <a:r>
              <a:rPr lang="ja-JP" altLang="en-US" sz="1200" dirty="0">
                <a:latin typeface="ＭＳ 明朝" panose="02020609040205080304" pitchFamily="17" charset="-128"/>
                <a:ea typeface="ＭＳ 明朝" panose="02020609040205080304" pitchFamily="17" charset="-128"/>
              </a:rPr>
              <a:t>データ</a:t>
            </a:r>
            <a:r>
              <a:rPr lang="zh-TW" altLang="en-US" sz="1200" dirty="0">
                <a:latin typeface="ＭＳ 明朝" panose="02020609040205080304" pitchFamily="17" charset="-128"/>
                <a:ea typeface="ＭＳ 明朝" panose="02020609040205080304" pitchFamily="17" charset="-128"/>
              </a:rPr>
              <a:t>循環学</a:t>
            </a:r>
            <a:r>
              <a:rPr lang="ja-JP" altLang="en-US" sz="1200" dirty="0">
                <a:latin typeface="ＭＳ 明朝" panose="02020609040205080304" pitchFamily="17" charset="-128"/>
                <a:ea typeface="ＭＳ 明朝" panose="02020609040205080304" pitchFamily="17" charset="-128"/>
              </a:rPr>
              <a:t>リーダー</a:t>
            </a:r>
            <a:r>
              <a:rPr lang="zh-TW" altLang="en-US" sz="1200" dirty="0">
                <a:latin typeface="ＭＳ 明朝" panose="02020609040205080304" pitchFamily="17" charset="-128"/>
                <a:ea typeface="ＭＳ 明朝" panose="02020609040205080304" pitchFamily="17" charset="-128"/>
              </a:rPr>
              <a:t>人材</a:t>
            </a:r>
            <a:r>
              <a:rPr lang="zh-TW" altLang="en-US" sz="1200" dirty="0" smtClean="0">
                <a:latin typeface="ＭＳ 明朝" panose="02020609040205080304" pitchFamily="17" charset="-128"/>
                <a:ea typeface="ＭＳ 明朝" panose="02020609040205080304" pitchFamily="17" charset="-128"/>
              </a:rPr>
              <a:t>養成</a:t>
            </a:r>
            <a:endParaRPr lang="en-US" altLang="zh-TW" sz="1200" dirty="0">
              <a:latin typeface="ＭＳ 明朝" panose="02020609040205080304" pitchFamily="17" charset="-128"/>
              <a:ea typeface="ＭＳ 明朝" panose="02020609040205080304" pitchFamily="17" charset="-128"/>
            </a:endParaRPr>
          </a:p>
          <a:p>
            <a:r>
              <a:rPr lang="ja-JP" altLang="en-US" sz="1100" dirty="0" smtClean="0">
                <a:latin typeface="ＭＳ 明朝" panose="02020609040205080304" pitchFamily="17" charset="-128"/>
                <a:ea typeface="ＭＳ 明朝" panose="02020609040205080304" pitchFamily="17" charset="-128"/>
              </a:rPr>
              <a:t>ものづくり</a:t>
            </a:r>
            <a:r>
              <a:rPr lang="ja-JP" altLang="en-US" sz="1100" dirty="0">
                <a:latin typeface="ＭＳ 明朝" panose="02020609040205080304" pitchFamily="17" charset="-128"/>
                <a:ea typeface="ＭＳ 明朝" panose="02020609040205080304" pitchFamily="17" charset="-128"/>
              </a:rPr>
              <a:t>や医療などの現場で、データサインエンスを先端技術へ応用するリーダー人材を</a:t>
            </a:r>
            <a:r>
              <a:rPr lang="ja-JP" altLang="en-US" sz="1100" dirty="0" smtClean="0">
                <a:latin typeface="ＭＳ 明朝" panose="02020609040205080304" pitchFamily="17" charset="-128"/>
                <a:ea typeface="ＭＳ 明朝" panose="02020609040205080304" pitchFamily="17" charset="-128"/>
              </a:rPr>
              <a:t>育成</a:t>
            </a:r>
            <a:endParaRPr lang="en-US" altLang="ja-JP" sz="1100" dirty="0" smtClean="0">
              <a:latin typeface="ＭＳ 明朝" panose="02020609040205080304" pitchFamily="17" charset="-128"/>
              <a:ea typeface="ＭＳ 明朝" panose="02020609040205080304" pitchFamily="17" charset="-128"/>
            </a:endParaRPr>
          </a:p>
          <a:p>
            <a:endParaRPr lang="en-US" altLang="ja-JP" sz="600" dirty="0" smtClean="0">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latin typeface="+mj-ea"/>
                <a:ea typeface="+mj-ea"/>
              </a:rPr>
              <a:t>広島</a:t>
            </a:r>
            <a:r>
              <a:rPr lang="ja-JP" altLang="en-US" sz="1400" dirty="0" smtClean="0">
                <a:solidFill>
                  <a:srgbClr val="000000"/>
                </a:solidFill>
                <a:latin typeface="+mj-ea"/>
                <a:ea typeface="+mj-ea"/>
              </a:rPr>
              <a:t>大学</a:t>
            </a:r>
            <a:r>
              <a:rPr lang="ja-JP" altLang="en-US" sz="1400" dirty="0" smtClean="0">
                <a:solidFill>
                  <a:srgbClr val="000000"/>
                </a:solidFill>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統計科学研究拠点</a:t>
            </a:r>
            <a:endParaRPr lang="zh-TW" altLang="en-US" sz="1400" dirty="0">
              <a:solidFill>
                <a:srgbClr val="000000"/>
              </a:solidFill>
              <a:latin typeface="ＭＳ 明朝" panose="02020609040205080304" pitchFamily="17" charset="-128"/>
              <a:ea typeface="ＭＳ 明朝" panose="02020609040205080304" pitchFamily="17" charset="-128"/>
            </a:endParaRPr>
          </a:p>
          <a:p>
            <a:pPr fontAlgn="ctr"/>
            <a:r>
              <a:rPr lang="ja-JP" altLang="en-US" sz="1100" dirty="0">
                <a:solidFill>
                  <a:srgbClr val="000000"/>
                </a:solidFill>
                <a:latin typeface="ＭＳ 明朝" panose="02020609040205080304" pitchFamily="17" charset="-128"/>
                <a:ea typeface="ＭＳ 明朝" panose="02020609040205080304" pitchFamily="17" charset="-128"/>
              </a:rPr>
              <a:t>これまでバラバラだった（異分野の）統計学研究者が交じり合い融合し新たな</a:t>
            </a:r>
            <a:r>
              <a:rPr lang="ja-JP" altLang="en-US" sz="1100" dirty="0" smtClean="0">
                <a:solidFill>
                  <a:srgbClr val="000000"/>
                </a:solidFill>
                <a:latin typeface="ＭＳ 明朝" panose="02020609040205080304" pitchFamily="17" charset="-128"/>
                <a:ea typeface="ＭＳ 明朝" panose="02020609040205080304" pitchFamily="17" charset="-128"/>
              </a:rPr>
              <a:t>知の</a:t>
            </a:r>
            <a:r>
              <a:rPr lang="ja-JP" altLang="en-US" sz="1100" dirty="0">
                <a:solidFill>
                  <a:srgbClr val="000000"/>
                </a:solidFill>
                <a:latin typeface="ＭＳ 明朝" panose="02020609040205080304" pitchFamily="17" charset="-128"/>
                <a:ea typeface="ＭＳ 明朝" panose="02020609040205080304" pitchFamily="17" charset="-128"/>
              </a:rPr>
              <a:t>創造を</a:t>
            </a:r>
            <a:r>
              <a:rPr lang="ja-JP" altLang="en-US" sz="1100" dirty="0" smtClean="0">
                <a:solidFill>
                  <a:srgbClr val="000000"/>
                </a:solidFill>
                <a:latin typeface="ＭＳ 明朝" panose="02020609040205080304" pitchFamily="17" charset="-128"/>
                <a:ea typeface="ＭＳ 明朝" panose="02020609040205080304" pitchFamily="17" charset="-128"/>
              </a:rPr>
              <a:t>行う</a:t>
            </a:r>
            <a:endParaRPr lang="en-US" altLang="ja-JP" sz="1100" dirty="0" smtClean="0">
              <a:latin typeface="ＭＳ 明朝" panose="02020609040205080304" pitchFamily="17" charset="-128"/>
              <a:ea typeface="ＭＳ 明朝" panose="02020609040205080304" pitchFamily="17" charset="-128"/>
            </a:endParaRPr>
          </a:p>
          <a:p>
            <a:pPr fontAlgn="ctr"/>
            <a:endParaRPr lang="ja-JP" altLang="en-US" sz="600" dirty="0">
              <a:solidFill>
                <a:srgbClr val="000000"/>
              </a:solidFill>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latin typeface="+mj-ea"/>
                <a:ea typeface="+mj-ea"/>
              </a:rPr>
              <a:t>九州</a:t>
            </a:r>
            <a:r>
              <a:rPr lang="ja-JP" altLang="en-US" sz="1400" dirty="0" smtClean="0">
                <a:solidFill>
                  <a:srgbClr val="000000"/>
                </a:solidFill>
                <a:latin typeface="+mj-ea"/>
                <a:ea typeface="+mj-ea"/>
              </a:rPr>
              <a:t>大学</a:t>
            </a:r>
            <a:r>
              <a:rPr lang="ja-JP" altLang="en-US" sz="1400" dirty="0" smtClean="0">
                <a:solidFill>
                  <a:srgbClr val="000000"/>
                </a:solidFill>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ラーニングアナリティクスセンター</a:t>
            </a:r>
            <a:endParaRPr lang="en-US" altLang="ja-JP" sz="1200" dirty="0" smtClean="0">
              <a:latin typeface="ＭＳ 明朝" panose="02020609040205080304" pitchFamily="17" charset="-128"/>
              <a:ea typeface="ＭＳ 明朝" panose="02020609040205080304" pitchFamily="17" charset="-128"/>
            </a:endParaRPr>
          </a:p>
          <a:p>
            <a:pPr fontAlgn="ctr"/>
            <a:r>
              <a:rPr lang="ja-JP" altLang="en-US" sz="1100" dirty="0">
                <a:latin typeface="ＭＳ 明朝" panose="02020609040205080304" pitchFamily="17" charset="-128"/>
                <a:ea typeface="ＭＳ 明朝" panose="02020609040205080304" pitchFamily="17" charset="-128"/>
              </a:rPr>
              <a:t>教育・学習に関連する学内のデータやエビデンスを一つにまとめ、これらに基づき、教育・学習の改善案を提案し、教育改革を</a:t>
            </a:r>
            <a:r>
              <a:rPr lang="ja-JP" altLang="en-US" sz="1100" dirty="0" smtClean="0">
                <a:latin typeface="ＭＳ 明朝" panose="02020609040205080304" pitchFamily="17" charset="-128"/>
                <a:ea typeface="ＭＳ 明朝" panose="02020609040205080304" pitchFamily="17" charset="-128"/>
              </a:rPr>
              <a:t>推進</a:t>
            </a:r>
            <a:endParaRPr lang="en-US" altLang="ja-JP" sz="1100" dirty="0" smtClean="0">
              <a:solidFill>
                <a:srgbClr val="000000"/>
              </a:solidFill>
              <a:latin typeface="ＭＳ 明朝" panose="02020609040205080304" pitchFamily="17" charset="-128"/>
              <a:ea typeface="ＭＳ 明朝" panose="02020609040205080304" pitchFamily="17" charset="-128"/>
            </a:endParaRPr>
          </a:p>
          <a:p>
            <a:pPr fontAlgn="ctr"/>
            <a:endParaRPr lang="ja-JP" altLang="en-US" sz="600" dirty="0">
              <a:solidFill>
                <a:srgbClr val="000000"/>
              </a:solidFill>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latin typeface="+mj-ea"/>
                <a:ea typeface="+mj-ea"/>
              </a:rPr>
              <a:t>首都大学東京</a:t>
            </a:r>
            <a:r>
              <a:rPr lang="ja-JP" altLang="en-US" sz="1400" dirty="0" smtClean="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ソーシャルビッグデータ研究</a:t>
            </a:r>
            <a:r>
              <a:rPr lang="ja-JP" altLang="en-US" sz="1200" dirty="0" smtClean="0">
                <a:latin typeface="ＭＳ 明朝" panose="02020609040205080304" pitchFamily="17" charset="-128"/>
                <a:ea typeface="ＭＳ 明朝" panose="02020609040205080304" pitchFamily="17" charset="-128"/>
              </a:rPr>
              <a:t>センター</a:t>
            </a:r>
            <a:endParaRPr lang="en-US" altLang="ja-JP" sz="1200" dirty="0" smtClean="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ソーシャルデータを媒介として、実世界データから新しい価値・知見を発見し利活用するための統合</a:t>
            </a:r>
            <a:r>
              <a:rPr lang="ja-JP" altLang="en-US" sz="1200" dirty="0" smtClean="0">
                <a:latin typeface="ＭＳ 明朝" panose="02020609040205080304" pitchFamily="17" charset="-128"/>
                <a:ea typeface="ＭＳ 明朝" panose="02020609040205080304" pitchFamily="17" charset="-128"/>
              </a:rPr>
              <a:t>基盤を提供</a:t>
            </a:r>
            <a:endParaRPr lang="en-US" altLang="ja-JP" sz="1200" dirty="0">
              <a:latin typeface="ＭＳ 明朝" panose="02020609040205080304" pitchFamily="17" charset="-128"/>
              <a:ea typeface="ＭＳ 明朝" panose="02020609040205080304" pitchFamily="17" charset="-128"/>
            </a:endParaRPr>
          </a:p>
          <a:p>
            <a:endParaRPr lang="ja-JP" altLang="en-US" sz="500" dirty="0">
              <a:solidFill>
                <a:srgbClr val="000000"/>
              </a:solidFill>
              <a:latin typeface="ＭＳ 明朝" panose="02020609040205080304" pitchFamily="17" charset="-128"/>
              <a:ea typeface="ＭＳ 明朝" panose="02020609040205080304" pitchFamily="17" charset="-128"/>
            </a:endParaRPr>
          </a:p>
          <a:p>
            <a:r>
              <a:rPr lang="ja-JP" altLang="en-US" sz="1400" dirty="0" smtClean="0">
                <a:latin typeface="+mj-ea"/>
              </a:rPr>
              <a:t>・</a:t>
            </a:r>
            <a:r>
              <a:rPr lang="ja-JP" altLang="en-US" sz="1400" dirty="0" smtClean="0">
                <a:latin typeface="+mj-ea"/>
                <a:ea typeface="+mj-ea"/>
              </a:rPr>
              <a:t>関西</a:t>
            </a:r>
            <a:r>
              <a:rPr lang="ja-JP" altLang="en-US" sz="1400" dirty="0" smtClean="0">
                <a:solidFill>
                  <a:srgbClr val="000000"/>
                </a:solidFill>
                <a:latin typeface="+mj-ea"/>
                <a:ea typeface="+mj-ea"/>
              </a:rPr>
              <a:t>大学</a:t>
            </a:r>
            <a:r>
              <a:rPr lang="ja-JP" altLang="en-US" sz="1600" dirty="0">
                <a:solidFill>
                  <a:srgbClr val="000000"/>
                </a:solidFill>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データサイエンティスト育成プログラム</a:t>
            </a:r>
            <a:endParaRPr lang="zh-TW" altLang="en-US" sz="1200" dirty="0">
              <a:solidFill>
                <a:srgbClr val="000000"/>
              </a:solidFill>
              <a:latin typeface="ＭＳ 明朝" panose="02020609040205080304" pitchFamily="17" charset="-128"/>
              <a:ea typeface="ＭＳ 明朝" panose="02020609040205080304" pitchFamily="17" charset="-128"/>
            </a:endParaRPr>
          </a:p>
          <a:p>
            <a:r>
              <a:rPr lang="ja-JP" altLang="en-US" sz="1100" dirty="0">
                <a:solidFill>
                  <a:srgbClr val="000000"/>
                </a:solidFill>
                <a:latin typeface="ＭＳ 明朝" panose="02020609040205080304" pitchFamily="17" charset="-128"/>
                <a:ea typeface="ＭＳ 明朝" panose="02020609040205080304" pitchFamily="17" charset="-128"/>
              </a:rPr>
              <a:t>企業内外に蓄積されている膨大なデータを活用して新しい価値を創り出すことができる人材、データサイエンティストを育成。統計数理、計算機科学、意志決定科学といった領域の学際的かつ文理融合の教育体制を</a:t>
            </a:r>
            <a:r>
              <a:rPr lang="ja-JP" altLang="en-US" sz="1100" dirty="0" smtClean="0">
                <a:solidFill>
                  <a:srgbClr val="000000"/>
                </a:solidFill>
                <a:latin typeface="ＭＳ 明朝" panose="02020609040205080304" pitchFamily="17" charset="-128"/>
                <a:ea typeface="ＭＳ 明朝" panose="02020609040205080304" pitchFamily="17" charset="-128"/>
              </a:rPr>
              <a:t>提供</a:t>
            </a:r>
            <a:endParaRPr lang="en-US" altLang="ja-JP" sz="1100" dirty="0" smtClean="0">
              <a:solidFill>
                <a:srgbClr val="000000"/>
              </a:solidFill>
              <a:latin typeface="ＭＳ 明朝" panose="02020609040205080304" pitchFamily="17" charset="-128"/>
              <a:ea typeface="ＭＳ 明朝" panose="02020609040205080304" pitchFamily="17" charset="-128"/>
            </a:endParaRPr>
          </a:p>
          <a:p>
            <a:endParaRPr lang="en-US" altLang="ja-JP" sz="1100" dirty="0">
              <a:solidFill>
                <a:srgbClr val="000000"/>
              </a:solidFill>
              <a:latin typeface="ＭＳ 明朝" panose="02020609040205080304" pitchFamily="17" charset="-128"/>
              <a:ea typeface="ＭＳ 明朝" panose="02020609040205080304" pitchFamily="17" charset="-128"/>
            </a:endParaRPr>
          </a:p>
          <a:p>
            <a:r>
              <a:rPr lang="ja-JP" altLang="en-US" sz="1100" dirty="0" smtClean="0">
                <a:solidFill>
                  <a:srgbClr val="000000"/>
                </a:solidFill>
                <a:latin typeface="ＭＳ 明朝" panose="02020609040205080304" pitchFamily="17" charset="-128"/>
                <a:ea typeface="ＭＳ 明朝" panose="02020609040205080304" pitchFamily="17" charset="-128"/>
              </a:rPr>
              <a:t>など</a:t>
            </a:r>
            <a:endParaRPr lang="en-US" altLang="ja-JP" sz="1100" dirty="0">
              <a:latin typeface="+mj-ea"/>
              <a:ea typeface="+mj-ea"/>
            </a:endParaRPr>
          </a:p>
        </p:txBody>
      </p:sp>
      <p:sp>
        <p:nvSpPr>
          <p:cNvPr id="12" name="正方形/長方形 11"/>
          <p:cNvSpPr/>
          <p:nvPr/>
        </p:nvSpPr>
        <p:spPr>
          <a:xfrm>
            <a:off x="1784183" y="188640"/>
            <a:ext cx="5308970" cy="400110"/>
          </a:xfrm>
          <a:prstGeom prst="rect">
            <a:avLst/>
          </a:prstGeom>
        </p:spPr>
        <p:txBody>
          <a:bodyPr wrap="square">
            <a:spAutoFit/>
          </a:bodyPr>
          <a:lstStyle/>
          <a:p>
            <a:pPr lvl="0" algn="ct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他大学の取り組み</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68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23</a:t>
            </a:fld>
            <a:endParaRPr kumimoji="1" lang="ja-JP" altLang="en-US"/>
          </a:p>
        </p:txBody>
      </p:sp>
      <p:sp>
        <p:nvSpPr>
          <p:cNvPr id="9" name="テキスト ボックス 8"/>
          <p:cNvSpPr txBox="1"/>
          <p:nvPr/>
        </p:nvSpPr>
        <p:spPr>
          <a:xfrm>
            <a:off x="360168" y="926080"/>
            <a:ext cx="8424936" cy="2031325"/>
          </a:xfrm>
          <a:prstGeom prst="rect">
            <a:avLst/>
          </a:prstGeom>
          <a:noFill/>
          <a:ln>
            <a:solidFill>
              <a:schemeClr val="bg1"/>
            </a:solidFill>
          </a:ln>
        </p:spPr>
        <p:txBody>
          <a:bodyPr wrap="square" rtlCol="0">
            <a:spAutoFit/>
          </a:bodyPr>
          <a:lstStyle/>
          <a:p>
            <a:pPr marL="180000" indent="-180000">
              <a:buFont typeface="Arial" panose="020B0604020202020204" pitchFamily="34" charset="0"/>
              <a:buChar char="•"/>
            </a:pPr>
            <a:r>
              <a:rPr lang="ja-JP" altLang="en-US" dirty="0" smtClean="0">
                <a:latin typeface="+mj-ea"/>
              </a:rPr>
              <a:t>それぞれの戦略領域における課題に対し、データ活用を通じた解決法の提示を行う</a:t>
            </a:r>
            <a:endParaRPr lang="en-US" altLang="ja-JP" dirty="0" smtClean="0">
              <a:latin typeface="+mj-ea"/>
            </a:endParaRPr>
          </a:p>
          <a:p>
            <a:pPr marL="180000" indent="-180000">
              <a:buFont typeface="Arial" panose="020B0604020202020204" pitchFamily="34" charset="0"/>
              <a:buChar char="•"/>
            </a:pPr>
            <a:r>
              <a:rPr lang="ja-JP" altLang="en-US" dirty="0" smtClean="0">
                <a:latin typeface="+mj-ea"/>
              </a:rPr>
              <a:t>行政・大学双方がデータ活用というテーマで交流できる場として機能する</a:t>
            </a:r>
            <a:endParaRPr lang="en-US" altLang="ja-JP" dirty="0" smtClean="0">
              <a:latin typeface="+mj-ea"/>
            </a:endParaRPr>
          </a:p>
          <a:p>
            <a:pPr marL="180000" indent="-180000">
              <a:buFont typeface="Arial" panose="020B0604020202020204" pitchFamily="34" charset="0"/>
              <a:buChar char="•"/>
            </a:pPr>
            <a:r>
              <a:rPr lang="ja-JP" altLang="en-US" dirty="0" smtClean="0">
                <a:latin typeface="+mj-ea"/>
              </a:rPr>
              <a:t>データマネジメント分野が行政・大学双方の連携窓口として機能し、行政において提供可能なデータの整理・管理、および行政課題の集約を行う</a:t>
            </a:r>
            <a:endParaRPr lang="en-US" altLang="ja-JP" dirty="0" smtClean="0">
              <a:latin typeface="+mj-ea"/>
            </a:endParaRPr>
          </a:p>
          <a:p>
            <a:pPr marL="180000" indent="-180000">
              <a:buFont typeface="Arial" panose="020B0604020202020204" pitchFamily="34" charset="0"/>
              <a:buChar char="•"/>
            </a:pPr>
            <a:r>
              <a:rPr lang="ja-JP" altLang="en-US" dirty="0" smtClean="0">
                <a:latin typeface="+mj-ea"/>
              </a:rPr>
              <a:t>それぞれの課題に対し、解決に有用となるデータについてデータカタログを用いてマッチングを行い、その後分析と提案を行う</a:t>
            </a:r>
            <a:endParaRPr lang="en-US" altLang="ja-JP" dirty="0" smtClean="0">
              <a:latin typeface="+mj-ea"/>
            </a:endParaRPr>
          </a:p>
          <a:p>
            <a:pPr marL="180000" indent="-180000">
              <a:buFont typeface="Arial" panose="020B0604020202020204" pitchFamily="34" charset="0"/>
              <a:buChar char="•"/>
            </a:pPr>
            <a:r>
              <a:rPr lang="ja-JP" altLang="en-US" dirty="0" smtClean="0">
                <a:latin typeface="+mj-ea"/>
              </a:rPr>
              <a:t>具体的な解決法の検討は、それぞれの戦略領域と協働で実施する</a:t>
            </a:r>
            <a:endParaRPr lang="en-US" altLang="ja-JP" dirty="0" smtClean="0">
              <a:latin typeface="+mj-ea"/>
            </a:endParaRPr>
          </a:p>
        </p:txBody>
      </p:sp>
      <p:sp>
        <p:nvSpPr>
          <p:cNvPr id="3" name="角丸四角形 2"/>
          <p:cNvSpPr/>
          <p:nvPr/>
        </p:nvSpPr>
        <p:spPr>
          <a:xfrm>
            <a:off x="2821605" y="4613252"/>
            <a:ext cx="2376264" cy="864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データマネジメント</a:t>
            </a:r>
            <a:endParaRPr kumimoji="1" lang="ja-JP" altLang="en-US" dirty="0">
              <a:solidFill>
                <a:schemeClr val="tx1"/>
              </a:solidFill>
            </a:endParaRPr>
          </a:p>
        </p:txBody>
      </p:sp>
      <p:sp>
        <p:nvSpPr>
          <p:cNvPr id="10" name="角丸四角形 9"/>
          <p:cNvSpPr/>
          <p:nvPr/>
        </p:nvSpPr>
        <p:spPr>
          <a:xfrm>
            <a:off x="6217537" y="3487389"/>
            <a:ext cx="2498827" cy="660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smtClean="0">
                <a:solidFill>
                  <a:schemeClr val="tx1"/>
                </a:solidFill>
              </a:rPr>
              <a:t>パブリックヘルス・</a:t>
            </a:r>
            <a:endParaRPr kumimoji="1" lang="en-US" altLang="ja-JP" dirty="0" smtClean="0">
              <a:solidFill>
                <a:schemeClr val="tx1"/>
              </a:solidFill>
            </a:endParaRPr>
          </a:p>
          <a:p>
            <a:r>
              <a:rPr kumimoji="1" lang="ja-JP" altLang="en-US" dirty="0" smtClean="0">
                <a:solidFill>
                  <a:schemeClr val="tx1"/>
                </a:solidFill>
              </a:rPr>
              <a:t>　　スマートエイジング</a:t>
            </a:r>
            <a:endParaRPr kumimoji="1" lang="ja-JP" altLang="en-US" dirty="0">
              <a:solidFill>
                <a:schemeClr val="tx1"/>
              </a:solidFill>
            </a:endParaRPr>
          </a:p>
        </p:txBody>
      </p:sp>
      <p:sp>
        <p:nvSpPr>
          <p:cNvPr id="11" name="角丸四角形 10"/>
          <p:cNvSpPr/>
          <p:nvPr/>
        </p:nvSpPr>
        <p:spPr>
          <a:xfrm>
            <a:off x="6217537" y="4672390"/>
            <a:ext cx="2520280" cy="650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スマートシティ</a:t>
            </a:r>
            <a:endParaRPr kumimoji="1" lang="ja-JP" altLang="en-US" dirty="0">
              <a:solidFill>
                <a:schemeClr val="tx1"/>
              </a:solidFill>
            </a:endParaRPr>
          </a:p>
        </p:txBody>
      </p:sp>
      <p:sp>
        <p:nvSpPr>
          <p:cNvPr id="12" name="角丸四角形 11"/>
          <p:cNvSpPr/>
          <p:nvPr/>
        </p:nvSpPr>
        <p:spPr>
          <a:xfrm>
            <a:off x="6216983" y="5831358"/>
            <a:ext cx="2520280" cy="5751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smtClean="0">
                <a:solidFill>
                  <a:schemeClr val="tx1"/>
                </a:solidFill>
              </a:rPr>
              <a:t>バイオエンジニアリング</a:t>
            </a:r>
            <a:endParaRPr lang="ja-JP" altLang="en-US" dirty="0">
              <a:solidFill>
                <a:schemeClr val="tx1"/>
              </a:solidFill>
            </a:endParaRPr>
          </a:p>
        </p:txBody>
      </p:sp>
      <p:sp>
        <p:nvSpPr>
          <p:cNvPr id="13" name="角丸四角形 12"/>
          <p:cNvSpPr/>
          <p:nvPr/>
        </p:nvSpPr>
        <p:spPr>
          <a:xfrm>
            <a:off x="455068" y="4621360"/>
            <a:ext cx="135731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行政</a:t>
            </a:r>
            <a:endParaRPr kumimoji="1" lang="ja-JP" altLang="en-US"/>
          </a:p>
        </p:txBody>
      </p:sp>
      <p:sp>
        <p:nvSpPr>
          <p:cNvPr id="14" name="左右矢印 13"/>
          <p:cNvSpPr/>
          <p:nvPr/>
        </p:nvSpPr>
        <p:spPr>
          <a:xfrm>
            <a:off x="1969408" y="4857903"/>
            <a:ext cx="792088" cy="332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rot="2700000">
            <a:off x="5605215" y="3981129"/>
            <a:ext cx="315196"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下矢印 15"/>
          <p:cNvSpPr/>
          <p:nvPr/>
        </p:nvSpPr>
        <p:spPr>
          <a:xfrm rot="13500000">
            <a:off x="5605215" y="3573483"/>
            <a:ext cx="315196"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5816820" y="4335401"/>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課題</a:t>
            </a:r>
            <a:endParaRPr kumimoji="1" lang="ja-JP" altLang="en-US" sz="1400" dirty="0">
              <a:latin typeface="Meiryo" charset="-128"/>
              <a:ea typeface="Meiryo" charset="-128"/>
              <a:cs typeface="Meiryo" charset="-128"/>
            </a:endParaRPr>
          </a:p>
        </p:txBody>
      </p:sp>
      <p:sp>
        <p:nvSpPr>
          <p:cNvPr id="18" name="テキスト ボックス 17"/>
          <p:cNvSpPr txBox="1"/>
          <p:nvPr/>
        </p:nvSpPr>
        <p:spPr>
          <a:xfrm>
            <a:off x="5151133" y="3626870"/>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解法</a:t>
            </a:r>
            <a:endParaRPr kumimoji="1" lang="ja-JP" altLang="en-US" sz="1400" dirty="0">
              <a:latin typeface="Meiryo" charset="-128"/>
              <a:ea typeface="Meiryo" charset="-128"/>
              <a:cs typeface="Meiryo" charset="-128"/>
            </a:endParaRPr>
          </a:p>
        </p:txBody>
      </p:sp>
      <p:sp>
        <p:nvSpPr>
          <p:cNvPr id="19" name="テキスト ボックス 18"/>
          <p:cNvSpPr txBox="1"/>
          <p:nvPr/>
        </p:nvSpPr>
        <p:spPr>
          <a:xfrm>
            <a:off x="2073991" y="5216628"/>
            <a:ext cx="543739" cy="307777"/>
          </a:xfrm>
          <a:prstGeom prst="rect">
            <a:avLst/>
          </a:prstGeom>
          <a:noFill/>
        </p:spPr>
        <p:txBody>
          <a:bodyPr wrap="none" rtlCol="0">
            <a:spAutoFit/>
          </a:bodyPr>
          <a:lstStyle/>
          <a:p>
            <a:r>
              <a:rPr kumimoji="1" lang="ja-JP" altLang="en-US" sz="1400" dirty="0" smtClean="0">
                <a:latin typeface="+mn-ea"/>
                <a:cs typeface="Meiryo" charset="-128"/>
              </a:rPr>
              <a:t>連携</a:t>
            </a:r>
            <a:endParaRPr kumimoji="1" lang="ja-JP" altLang="en-US" sz="1400" dirty="0">
              <a:latin typeface="+mn-ea"/>
              <a:cs typeface="Meiryo" charset="-128"/>
            </a:endParaRPr>
          </a:p>
        </p:txBody>
      </p:sp>
      <p:sp>
        <p:nvSpPr>
          <p:cNvPr id="20" name="テキスト ボックス 19"/>
          <p:cNvSpPr txBox="1"/>
          <p:nvPr/>
        </p:nvSpPr>
        <p:spPr>
          <a:xfrm>
            <a:off x="315227" y="5661817"/>
            <a:ext cx="1996059" cy="738664"/>
          </a:xfrm>
          <a:prstGeom prst="rect">
            <a:avLst/>
          </a:prstGeom>
          <a:noFill/>
        </p:spPr>
        <p:txBody>
          <a:bodyPr wrap="none" rtlCol="0">
            <a:spAutoFit/>
          </a:bodyPr>
          <a:lstStyle/>
          <a:p>
            <a:pPr marL="171450" indent="-171450">
              <a:buFont typeface="Arial" charset="0"/>
              <a:buChar char="•"/>
            </a:pPr>
            <a:r>
              <a:rPr kumimoji="1" lang="ja-JP" altLang="en-US" sz="1400" dirty="0" smtClean="0">
                <a:latin typeface="ＭＳ Ｐゴシック" panose="020B0600070205080204" pitchFamily="50" charset="-128"/>
                <a:ea typeface="ＭＳ Ｐゴシック" panose="020B0600070205080204" pitchFamily="50" charset="-128"/>
                <a:cs typeface="Meiryo" charset="-128"/>
              </a:rPr>
              <a:t>既存データの活用</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新たなデータの収集</a:t>
            </a:r>
            <a:endParaRPr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実証</a:t>
            </a:r>
            <a:r>
              <a:rPr kumimoji="1" lang="ja-JP" altLang="en-US" sz="1400" dirty="0" smtClean="0">
                <a:latin typeface="ＭＳ Ｐゴシック" panose="020B0600070205080204" pitchFamily="50" charset="-128"/>
                <a:ea typeface="ＭＳ Ｐゴシック" panose="020B0600070205080204" pitchFamily="50" charset="-128"/>
                <a:cs typeface="Meiryo" charset="-128"/>
              </a:rPr>
              <a:t>フィールドの構築</a:t>
            </a:r>
            <a:endParaRPr kumimoji="1" lang="ja-JP" altLang="en-US" sz="1400" dirty="0">
              <a:latin typeface="ＭＳ Ｐゴシック" panose="020B0600070205080204" pitchFamily="50" charset="-128"/>
              <a:ea typeface="ＭＳ Ｐゴシック" panose="020B0600070205080204" pitchFamily="50" charset="-128"/>
              <a:cs typeface="Meiryo" charset="-128"/>
            </a:endParaRPr>
          </a:p>
        </p:txBody>
      </p:sp>
      <p:sp>
        <p:nvSpPr>
          <p:cNvPr id="21" name="下矢印 20"/>
          <p:cNvSpPr/>
          <p:nvPr/>
        </p:nvSpPr>
        <p:spPr>
          <a:xfrm rot="5400000">
            <a:off x="5562409" y="4807991"/>
            <a:ext cx="315196"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下矢印 21"/>
          <p:cNvSpPr/>
          <p:nvPr/>
        </p:nvSpPr>
        <p:spPr>
          <a:xfrm rot="16200000">
            <a:off x="5592987" y="4505547"/>
            <a:ext cx="315196"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3" name="下矢印 22"/>
          <p:cNvSpPr/>
          <p:nvPr/>
        </p:nvSpPr>
        <p:spPr>
          <a:xfrm rot="8100000">
            <a:off x="5504371" y="5528394"/>
            <a:ext cx="315196"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下矢印 23"/>
          <p:cNvSpPr/>
          <p:nvPr/>
        </p:nvSpPr>
        <p:spPr>
          <a:xfrm rot="18900000">
            <a:off x="5672205" y="5290878"/>
            <a:ext cx="315196"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2990893" y="5607224"/>
            <a:ext cx="1678665" cy="954107"/>
          </a:xfrm>
          <a:prstGeom prst="rect">
            <a:avLst/>
          </a:prstGeom>
          <a:noFill/>
        </p:spPr>
        <p:txBody>
          <a:bodyPr wrap="none" rtlCol="0">
            <a:spAutoFit/>
          </a:bodyPr>
          <a:lstStyle/>
          <a:p>
            <a:pPr marL="171450" indent="-171450">
              <a:buFont typeface="Arial" charset="0"/>
              <a:buChar char="•"/>
            </a:pPr>
            <a:r>
              <a:rPr kumimoji="1" lang="ja-JP" altLang="en-US" sz="1400" dirty="0" smtClean="0">
                <a:latin typeface="ＭＳ Ｐゴシック" panose="020B0600070205080204" pitchFamily="50" charset="-128"/>
                <a:ea typeface="ＭＳ Ｐゴシック" panose="020B0600070205080204" pitchFamily="50" charset="-128"/>
                <a:cs typeface="Meiryo" charset="-128"/>
              </a:rPr>
              <a:t>データカタログ</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マッチング</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データ処理、分析</a:t>
            </a:r>
            <a:endParaRPr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endParaRPr lang="en-US" altLang="ja-JP" sz="1400" dirty="0" smtClean="0">
              <a:latin typeface="ＭＳ Ｐゴシック" panose="020B0600070205080204" pitchFamily="50" charset="-128"/>
              <a:ea typeface="ＭＳ Ｐゴシック" panose="020B0600070205080204" pitchFamily="50" charset="-128"/>
              <a:cs typeface="Meiryo" charset="-128"/>
            </a:endParaRPr>
          </a:p>
        </p:txBody>
      </p:sp>
      <p:sp>
        <p:nvSpPr>
          <p:cNvPr id="28" name="正方形/長方形 27"/>
          <p:cNvSpPr/>
          <p:nvPr/>
        </p:nvSpPr>
        <p:spPr>
          <a:xfrm>
            <a:off x="1784183" y="188640"/>
            <a:ext cx="5308970" cy="400110"/>
          </a:xfrm>
          <a:prstGeom prst="rect">
            <a:avLst/>
          </a:prstGeom>
        </p:spPr>
        <p:txBody>
          <a:bodyPr wrap="square">
            <a:spAutoFit/>
          </a:bodyPr>
          <a:lstStyle/>
          <a:p>
            <a:pPr lvl="0" algn="ct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（１）各戦略領域との連携</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19479" y="3457592"/>
            <a:ext cx="2899858" cy="646331"/>
          </a:xfrm>
          <a:prstGeom prst="rect">
            <a:avLst/>
          </a:prstGeom>
          <a:noFill/>
          <a:ln>
            <a:solidFill>
              <a:schemeClr val="tx1"/>
            </a:solidFill>
            <a:prstDash val="dash"/>
          </a:ln>
        </p:spPr>
        <p:txBody>
          <a:bodyPr wrap="square" rtlCol="0">
            <a:spAutoFit/>
          </a:bodyPr>
          <a:lstStyle/>
          <a:p>
            <a:pPr algn="ctr"/>
            <a:r>
              <a:rPr lang="ja-JP" altLang="en-US" dirty="0">
                <a:latin typeface="+mn-ea"/>
              </a:rPr>
              <a:t>データマネジメント</a:t>
            </a:r>
            <a:r>
              <a:rPr lang="ja-JP" altLang="en-US" dirty="0" smtClean="0">
                <a:latin typeface="+mn-ea"/>
              </a:rPr>
              <a:t>と</a:t>
            </a:r>
            <a:endParaRPr lang="en-US" altLang="ja-JP" dirty="0" smtClean="0">
              <a:latin typeface="+mn-ea"/>
            </a:endParaRPr>
          </a:p>
          <a:p>
            <a:pPr algn="ctr"/>
            <a:r>
              <a:rPr kumimoji="1" lang="ja-JP" altLang="en-US" dirty="0" smtClean="0">
                <a:latin typeface="+mn-ea"/>
              </a:rPr>
              <a:t>各戦略領域との関係</a:t>
            </a:r>
            <a:endParaRPr kumimoji="1" lang="ja-JP" altLang="en-US" dirty="0">
              <a:latin typeface="+mn-ea"/>
            </a:endParaRPr>
          </a:p>
        </p:txBody>
      </p:sp>
    </p:spTree>
    <p:extLst>
      <p:ext uri="{BB962C8B-B14F-4D97-AF65-F5344CB8AC3E}">
        <p14:creationId xmlns:p14="http://schemas.microsoft.com/office/powerpoint/2010/main" val="1929128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24</a:t>
            </a:fld>
            <a:endParaRPr kumimoji="1" lang="ja-JP" altLang="en-US"/>
          </a:p>
        </p:txBody>
      </p:sp>
      <p:sp>
        <p:nvSpPr>
          <p:cNvPr id="2" name="角丸四角形 1"/>
          <p:cNvSpPr/>
          <p:nvPr/>
        </p:nvSpPr>
        <p:spPr>
          <a:xfrm>
            <a:off x="323528" y="2852936"/>
            <a:ext cx="4140000" cy="1368152"/>
          </a:xfrm>
          <a:prstGeom prst="roundRect">
            <a:avLst>
              <a:gd name="adj" fmla="val 79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b="1" u="sng" dirty="0" smtClean="0"/>
              <a:t>マッチング機能</a:t>
            </a:r>
            <a:endParaRPr kumimoji="1" lang="en-US" altLang="ja-JP" b="1" u="sng" dirty="0" smtClean="0"/>
          </a:p>
          <a:p>
            <a:pPr marL="180000" indent="-180000">
              <a:spcBef>
                <a:spcPts val="600"/>
              </a:spcBef>
              <a:buFont typeface="Arial" charset="0"/>
              <a:buChar char="•"/>
            </a:pPr>
            <a:r>
              <a:rPr lang="ja-JP" altLang="en-US" dirty="0" smtClean="0"/>
              <a:t>行政データリスト（シーズ）と課題（ニーズ）をマッチング。どのようなデータを活用すれば課題解決ができるか提示</a:t>
            </a:r>
            <a:endParaRPr kumimoji="1" lang="ja-JP" altLang="en-US" dirty="0"/>
          </a:p>
        </p:txBody>
      </p:sp>
      <p:sp>
        <p:nvSpPr>
          <p:cNvPr id="9" name="角丸四角形 8"/>
          <p:cNvSpPr/>
          <p:nvPr/>
        </p:nvSpPr>
        <p:spPr>
          <a:xfrm>
            <a:off x="4632198" y="2852936"/>
            <a:ext cx="4140000" cy="1311162"/>
          </a:xfrm>
          <a:prstGeom prst="roundRect">
            <a:avLst>
              <a:gd name="adj" fmla="val 90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b="1" u="sng" dirty="0" smtClean="0"/>
              <a:t>データカタログ機能</a:t>
            </a:r>
            <a:endParaRPr kumimoji="1" lang="en-US" altLang="ja-JP" b="1" u="sng" dirty="0" smtClean="0"/>
          </a:p>
          <a:p>
            <a:pPr marL="180000" indent="-180000">
              <a:spcBef>
                <a:spcPts val="600"/>
              </a:spcBef>
              <a:buFont typeface="Arial" charset="0"/>
              <a:buChar char="•"/>
            </a:pPr>
            <a:r>
              <a:rPr kumimoji="1" lang="ja-JP" altLang="en-US" dirty="0" smtClean="0"/>
              <a:t>行政データの蓄積を最終目標とし、提出された行政データを整理</a:t>
            </a:r>
            <a:endParaRPr kumimoji="1" lang="en-US" altLang="ja-JP" dirty="0" smtClean="0"/>
          </a:p>
          <a:p>
            <a:pPr marL="180000" indent="-180000">
              <a:buFont typeface="Arial" charset="0"/>
              <a:buChar char="•"/>
            </a:pPr>
            <a:r>
              <a:rPr lang="ja-JP" altLang="en-US" dirty="0" smtClean="0">
                <a:solidFill>
                  <a:schemeClr val="tx1"/>
                </a:solidFill>
              </a:rPr>
              <a:t>必要に応じて民間データ活用も検討</a:t>
            </a:r>
            <a:endParaRPr lang="en-US" altLang="ja-JP" dirty="0" smtClean="0">
              <a:solidFill>
                <a:schemeClr val="tx1"/>
              </a:solidFill>
            </a:endParaRPr>
          </a:p>
        </p:txBody>
      </p:sp>
      <p:sp>
        <p:nvSpPr>
          <p:cNvPr id="10" name="角丸四角形 9"/>
          <p:cNvSpPr/>
          <p:nvPr/>
        </p:nvSpPr>
        <p:spPr>
          <a:xfrm>
            <a:off x="4632198" y="4357615"/>
            <a:ext cx="4140000" cy="2160000"/>
          </a:xfrm>
          <a:prstGeom prst="roundRect">
            <a:avLst>
              <a:gd name="adj" fmla="val 79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b="1" u="sng" dirty="0" smtClean="0">
                <a:solidFill>
                  <a:schemeClr val="tx1"/>
                </a:solidFill>
              </a:rPr>
              <a:t>データ活用環境整備機能</a:t>
            </a:r>
            <a:endParaRPr kumimoji="1" lang="en-US" altLang="ja-JP" b="1" u="sng" dirty="0" smtClean="0">
              <a:solidFill>
                <a:schemeClr val="tx1"/>
              </a:solidFill>
            </a:endParaRPr>
          </a:p>
          <a:p>
            <a:pPr marL="180000" indent="-180000">
              <a:spcBef>
                <a:spcPts val="600"/>
              </a:spcBef>
              <a:buFont typeface="Arial" charset="0"/>
              <a:buChar char="•"/>
            </a:pPr>
            <a:r>
              <a:rPr lang="ja-JP" altLang="en-US" sz="1600" dirty="0" smtClean="0">
                <a:solidFill>
                  <a:schemeClr val="tx1"/>
                </a:solidFill>
              </a:rPr>
              <a:t>「データ連携」を主体とした環境整備</a:t>
            </a:r>
            <a:endParaRPr lang="en-US" altLang="ja-JP" sz="1600" dirty="0" smtClean="0">
              <a:solidFill>
                <a:schemeClr val="tx1"/>
              </a:solidFill>
            </a:endParaRPr>
          </a:p>
          <a:p>
            <a:pPr marL="180000" indent="-180000">
              <a:buFont typeface="Arial" charset="0"/>
              <a:buChar char="•"/>
            </a:pPr>
            <a:r>
              <a:rPr lang="ja-JP" altLang="en-US" sz="1600" dirty="0" smtClean="0">
                <a:solidFill>
                  <a:schemeClr val="tx1"/>
                </a:solidFill>
              </a:rPr>
              <a:t>将来的な方向性として「データ連携・活用」をシステム構築の基本仕様に盛り込む</a:t>
            </a:r>
            <a:endParaRPr lang="en-US" altLang="ja-JP" sz="1600" dirty="0" smtClean="0">
              <a:solidFill>
                <a:schemeClr val="tx1"/>
              </a:solidFill>
            </a:endParaRPr>
          </a:p>
          <a:p>
            <a:pPr marL="180000" indent="-180000">
              <a:buFont typeface="Arial" charset="0"/>
              <a:buChar char="•"/>
            </a:pPr>
            <a:r>
              <a:rPr kumimoji="1" lang="ja-JP" altLang="en-US" sz="1600" dirty="0" smtClean="0">
                <a:solidFill>
                  <a:schemeClr val="tx1"/>
                </a:solidFill>
              </a:rPr>
              <a:t>パーソナルデータの取り扱い、プライバシー保護、</a:t>
            </a:r>
            <a:r>
              <a:rPr lang="ja-JP" altLang="en-US" sz="1600" dirty="0">
                <a:solidFill>
                  <a:schemeClr val="tx1"/>
                </a:solidFill>
              </a:rPr>
              <a:t>目的外</a:t>
            </a:r>
            <a:r>
              <a:rPr kumimoji="1" lang="ja-JP" altLang="en-US" sz="1600" dirty="0" smtClean="0">
                <a:solidFill>
                  <a:schemeClr val="tx1"/>
                </a:solidFill>
              </a:rPr>
              <a:t>利用、データや研究成果の公表方法など、法制面での整備に対する検討</a:t>
            </a:r>
            <a:endParaRPr kumimoji="1" lang="ja-JP" altLang="en-US" sz="1600" dirty="0">
              <a:solidFill>
                <a:schemeClr val="tx1"/>
              </a:solidFill>
            </a:endParaRPr>
          </a:p>
        </p:txBody>
      </p:sp>
      <p:sp>
        <p:nvSpPr>
          <p:cNvPr id="11" name="角丸四角形 10"/>
          <p:cNvSpPr/>
          <p:nvPr/>
        </p:nvSpPr>
        <p:spPr>
          <a:xfrm>
            <a:off x="323528" y="4357615"/>
            <a:ext cx="4140000" cy="2160000"/>
          </a:xfrm>
          <a:prstGeom prst="roundRect">
            <a:avLst>
              <a:gd name="adj" fmla="val 6977"/>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b="1" u="sng" dirty="0" smtClean="0"/>
              <a:t>データ分析機能</a:t>
            </a:r>
            <a:endParaRPr kumimoji="1" lang="en-US" altLang="ja-JP" b="1" u="sng" dirty="0" smtClean="0"/>
          </a:p>
          <a:p>
            <a:pPr marL="180000" indent="-180000">
              <a:buFont typeface="Arial" charset="0"/>
              <a:buChar char="•"/>
            </a:pPr>
            <a:r>
              <a:rPr kumimoji="1" lang="ja-JP" altLang="en-US" dirty="0" smtClean="0"/>
              <a:t>提供された行政データリストをレビューし、さらにどのようなデータが取得可能か、将来的なニーズと照らし合わせて検討</a:t>
            </a:r>
            <a:endParaRPr kumimoji="1" lang="en-US" altLang="ja-JP" dirty="0" smtClean="0"/>
          </a:p>
          <a:p>
            <a:pPr marL="180000" indent="-180000">
              <a:buFont typeface="Arial" charset="0"/>
              <a:buChar char="•"/>
            </a:pPr>
            <a:r>
              <a:rPr lang="ja-JP" altLang="en-US" dirty="0" smtClean="0"/>
              <a:t>行政しか取得できないデータをより多く蓄積し、独自性を明確にする</a:t>
            </a:r>
            <a:endParaRPr kumimoji="1" lang="ja-JP" altLang="en-US" dirty="0"/>
          </a:p>
        </p:txBody>
      </p:sp>
      <p:sp>
        <p:nvSpPr>
          <p:cNvPr id="13" name="テキスト ボックス 12"/>
          <p:cNvSpPr txBox="1"/>
          <p:nvPr/>
        </p:nvSpPr>
        <p:spPr>
          <a:xfrm>
            <a:off x="278280" y="692696"/>
            <a:ext cx="8615158" cy="2062103"/>
          </a:xfrm>
          <a:prstGeom prst="rect">
            <a:avLst/>
          </a:prstGeom>
          <a:noFill/>
          <a:ln>
            <a:solidFill>
              <a:schemeClr val="bg1"/>
            </a:solidFill>
          </a:ln>
        </p:spPr>
        <p:txBody>
          <a:bodyPr wrap="square" rtlCol="0">
            <a:spAutoFit/>
          </a:bodyPr>
          <a:lstStyle/>
          <a:p>
            <a:r>
              <a:rPr lang="ja-JP" altLang="en-US" dirty="0" smtClean="0">
                <a:latin typeface="+mj-ea"/>
              </a:rPr>
              <a:t>・データマネジメント</a:t>
            </a:r>
            <a:r>
              <a:rPr lang="ja-JP" altLang="en-US" dirty="0">
                <a:latin typeface="+mj-ea"/>
              </a:rPr>
              <a:t>における「シーズ」と「ニーズ」のマッチングのため、大学・行政が連携した「データマネジメントセンター</a:t>
            </a:r>
            <a:r>
              <a:rPr lang="ja-JP" altLang="en-US" dirty="0" smtClean="0">
                <a:latin typeface="+mj-ea"/>
              </a:rPr>
              <a:t>」機能</a:t>
            </a:r>
            <a:r>
              <a:rPr lang="ja-JP" altLang="en-US" dirty="0">
                <a:latin typeface="+mj-ea"/>
              </a:rPr>
              <a:t>が必要</a:t>
            </a:r>
            <a:r>
              <a:rPr lang="ja-JP" altLang="en-US" dirty="0" smtClean="0">
                <a:latin typeface="+mj-ea"/>
              </a:rPr>
              <a:t>。</a:t>
            </a:r>
            <a:endParaRPr lang="en-US" altLang="ja-JP" dirty="0" smtClean="0">
              <a:latin typeface="+mj-ea"/>
            </a:endParaRPr>
          </a:p>
          <a:p>
            <a:pPr>
              <a:spcBef>
                <a:spcPts val="600"/>
              </a:spcBef>
            </a:pPr>
            <a:r>
              <a:rPr lang="ja-JP" altLang="en-US" dirty="0">
                <a:latin typeface="+mj-ea"/>
              </a:rPr>
              <a:t>　</a:t>
            </a:r>
            <a:r>
              <a:rPr lang="ja-JP" altLang="en-US" dirty="0" smtClean="0">
                <a:latin typeface="+mj-ea"/>
              </a:rPr>
              <a:t>⇒行政</a:t>
            </a:r>
            <a:r>
              <a:rPr lang="ja-JP" altLang="en-US" dirty="0">
                <a:latin typeface="+mj-ea"/>
              </a:rPr>
              <a:t>・大学双方の窓口として機能し、課題</a:t>
            </a:r>
            <a:r>
              <a:rPr lang="ja-JP" altLang="en-US" dirty="0" smtClean="0">
                <a:latin typeface="+mj-ea"/>
              </a:rPr>
              <a:t>解決へ</a:t>
            </a:r>
            <a:r>
              <a:rPr lang="ja-JP" altLang="en-US" dirty="0">
                <a:latin typeface="+mj-ea"/>
              </a:rPr>
              <a:t>の</a:t>
            </a:r>
            <a:r>
              <a:rPr lang="ja-JP" altLang="en-US" dirty="0" smtClean="0">
                <a:latin typeface="+mj-ea"/>
              </a:rPr>
              <a:t>最適</a:t>
            </a:r>
            <a:r>
              <a:rPr lang="ja-JP" altLang="en-US" dirty="0">
                <a:latin typeface="+mj-ea"/>
              </a:rPr>
              <a:t>なチーム編成</a:t>
            </a:r>
            <a:r>
              <a:rPr lang="ja-JP" altLang="en-US" dirty="0" smtClean="0">
                <a:latin typeface="+mj-ea"/>
              </a:rPr>
              <a:t>を助言</a:t>
            </a:r>
            <a:endParaRPr lang="en-US" altLang="ja-JP" dirty="0" smtClean="0">
              <a:latin typeface="+mj-ea"/>
            </a:endParaRPr>
          </a:p>
          <a:p>
            <a:pPr>
              <a:spcBef>
                <a:spcPts val="600"/>
              </a:spcBef>
            </a:pPr>
            <a:endParaRPr lang="en-US" altLang="ja-JP" sz="1000" strike="dblStrike" dirty="0">
              <a:solidFill>
                <a:srgbClr val="FF0000"/>
              </a:solidFill>
              <a:latin typeface="+mj-ea"/>
            </a:endParaRPr>
          </a:p>
          <a:p>
            <a:r>
              <a:rPr lang="ja-JP" altLang="en-US" dirty="0" smtClean="0">
                <a:latin typeface="+mj-ea"/>
              </a:rPr>
              <a:t>・データマネジメントセンターは、データの蓄積、整理、活用を行う「マッチング」「データカタログ」「データ分析」機能のほか、行政・大学におけるデータマネジメント環境を整備する「データ活用環境整備」機能を持つ</a:t>
            </a:r>
            <a:endParaRPr lang="en-US" altLang="ja-JP" dirty="0" smtClean="0">
              <a:latin typeface="+mj-ea"/>
            </a:endParaRPr>
          </a:p>
        </p:txBody>
      </p:sp>
      <p:sp>
        <p:nvSpPr>
          <p:cNvPr id="12" name="正方形/長方形 11"/>
          <p:cNvSpPr/>
          <p:nvPr/>
        </p:nvSpPr>
        <p:spPr>
          <a:xfrm>
            <a:off x="1784183" y="188640"/>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データマネジメントセンター機能</a:t>
            </a:r>
            <a:endParaRPr lang="ja-JP" altLang="en-US" sz="20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43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3</a:t>
            </a:fld>
            <a:endParaRPr kumimoji="1" lang="ja-JP" altLang="en-US" dirty="0"/>
          </a:p>
        </p:txBody>
      </p:sp>
      <p:sp>
        <p:nvSpPr>
          <p:cNvPr id="5" name="正方形/長方形 4"/>
          <p:cNvSpPr/>
          <p:nvPr/>
        </p:nvSpPr>
        <p:spPr>
          <a:xfrm>
            <a:off x="463697" y="2348880"/>
            <a:ext cx="8356775" cy="769441"/>
          </a:xfrm>
          <a:prstGeom prst="rect">
            <a:avLst/>
          </a:prstGeom>
        </p:spPr>
        <p:txBody>
          <a:bodyPr wrap="none">
            <a:spAutoFit/>
          </a:bodyPr>
          <a:lstStyle/>
          <a:p>
            <a:r>
              <a:rPr lang="ja-JP" altLang="en-US" sz="4400" dirty="0"/>
              <a:t>第</a:t>
            </a:r>
            <a:r>
              <a:rPr lang="en-US" altLang="ja-JP" sz="4400" dirty="0"/>
              <a:t>1</a:t>
            </a:r>
            <a:r>
              <a:rPr lang="ja-JP" altLang="en-US" sz="4400" dirty="0" smtClean="0"/>
              <a:t>部　　データマネジメント</a:t>
            </a:r>
            <a:r>
              <a:rPr lang="ja-JP" altLang="en-US" sz="4400" dirty="0"/>
              <a:t>の意義</a:t>
            </a:r>
          </a:p>
        </p:txBody>
      </p:sp>
    </p:spTree>
    <p:extLst>
      <p:ext uri="{BB962C8B-B14F-4D97-AF65-F5344CB8AC3E}">
        <p14:creationId xmlns:p14="http://schemas.microsoft.com/office/powerpoint/2010/main" val="2876255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線コネクタ 65"/>
          <p:cNvCxnSpPr/>
          <p:nvPr/>
        </p:nvCxnSpPr>
        <p:spPr>
          <a:xfrm>
            <a:off x="323528" y="3147994"/>
            <a:ext cx="3891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3528" y="4372130"/>
            <a:ext cx="3891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16917" y="5596266"/>
            <a:ext cx="3891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 3"/>
          <p:cNvSpPr>
            <a:spLocks noGrp="1"/>
          </p:cNvSpPr>
          <p:nvPr>
            <p:ph type="sldNum" sz="quarter" idx="12"/>
          </p:nvPr>
        </p:nvSpPr>
        <p:spPr>
          <a:xfrm>
            <a:off x="6948264" y="6482962"/>
            <a:ext cx="2133600" cy="365125"/>
          </a:xfrm>
        </p:spPr>
        <p:txBody>
          <a:bodyPr/>
          <a:lstStyle/>
          <a:p>
            <a:fld id="{2788D170-ED78-4CD6-9DF7-18AA74CDFCD5}" type="slidenum">
              <a:rPr kumimoji="1" lang="ja-JP" altLang="en-US" smtClean="0"/>
              <a:pPr/>
              <a:t>4</a:t>
            </a:fld>
            <a:endParaRPr kumimoji="1" lang="ja-JP" altLang="en-US" dirty="0"/>
          </a:p>
        </p:txBody>
      </p:sp>
      <p:sp>
        <p:nvSpPr>
          <p:cNvPr id="40" name="正方形/長方形 39"/>
          <p:cNvSpPr/>
          <p:nvPr/>
        </p:nvSpPr>
        <p:spPr>
          <a:xfrm>
            <a:off x="2414640" y="2090880"/>
            <a:ext cx="1800200" cy="472813"/>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情報処理の高速化と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に至る深層学習の加速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414640" y="3290226"/>
            <a:ext cx="1917747" cy="872922"/>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小型化・高性能化により多様なデータ収集・デバイス間の情報交換・相互制御を行う</a:t>
            </a:r>
            <a:r>
              <a:rPr lang="en-US" altLang="ja-JP" sz="13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30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414640" y="4559337"/>
            <a:ext cx="1728192" cy="472813"/>
          </a:xfrm>
          <a:prstGeom prst="rect">
            <a:avLst/>
          </a:prstGeom>
        </p:spPr>
        <p:txBody>
          <a:bodyPr wrap="square" lIns="36000" tIns="36000" rIns="36000" bIns="36000">
            <a:spAutoFit/>
          </a:bodyPr>
          <a:lstStyle/>
          <a:p>
            <a:r>
              <a:rPr lang="ja-JP" altLang="en-US" sz="1300">
                <a:latin typeface="Meiryo UI" panose="020B0604030504040204" pitchFamily="50" charset="-128"/>
                <a:ea typeface="Meiryo UI" panose="020B0604030504040204" pitchFamily="50" charset="-128"/>
                <a:cs typeface="Meiryo UI" panose="020B0604030504040204" pitchFamily="50" charset="-128"/>
              </a:rPr>
              <a:t>ビッグデータ保管・検索・共有・解析が加速</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414640" y="5695414"/>
            <a:ext cx="1917747" cy="672867"/>
          </a:xfrm>
          <a:prstGeom prst="rect">
            <a:avLst/>
          </a:prstGeom>
        </p:spPr>
        <p:txBody>
          <a:bodyPr wrap="square" lIns="36000" tIns="36000" rIns="36000" bIns="36000">
            <a:spAutoFit/>
          </a:bodyPr>
          <a:lstStyle/>
          <a:p>
            <a:r>
              <a:rPr lang="ja-JP" altLang="en-US" sz="1300">
                <a:latin typeface="Meiryo UI" panose="020B0604030504040204" pitchFamily="50" charset="-128"/>
                <a:ea typeface="Meiryo UI" panose="020B0604030504040204" pitchFamily="50" charset="-128"/>
                <a:cs typeface="Meiryo UI" panose="020B0604030504040204" pitchFamily="50" charset="-128"/>
              </a:rPr>
              <a:t>データアナリシスによる必要な意味合いの抽出、多業種への応用の普及</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4491888" y="2869624"/>
            <a:ext cx="2064405" cy="2673415"/>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処理を問わず、ＩＴ／データ活用は大前提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データマネジメント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のモデルが必須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（ネットワーク、データ</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ベース、解析）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意味</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あるデータの価値増大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セキュリティ</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への不安増大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6569514" y="2564237"/>
            <a:ext cx="2419008" cy="1273032"/>
          </a:xfrm>
          <a:prstGeom prst="rect">
            <a:avLst/>
          </a:prstGeom>
        </p:spPr>
        <p:txBody>
          <a:bodyPr wrap="square" lIns="36000" tIns="36000" rIns="36000" bIns="36000">
            <a:spAutoFit/>
          </a:bodyPr>
          <a:lstStyle/>
          <a:p>
            <a:r>
              <a:rPr lang="ja-JP" altLang="en-US" sz="1300">
                <a:latin typeface="Meiryo UI" panose="020B0604030504040204" pitchFamily="50" charset="-128"/>
                <a:ea typeface="Meiryo UI" panose="020B0604030504040204" pitchFamily="50" charset="-128"/>
                <a:cs typeface="Meiryo UI" panose="020B0604030504040204" pitchFamily="50" charset="-128"/>
              </a:rPr>
              <a:t>①</a:t>
            </a:r>
            <a:r>
              <a:rPr lang="en-US" altLang="ja-JP" sz="1300">
                <a:latin typeface="Meiryo UI" panose="020B0604030504040204" pitchFamily="50" charset="-128"/>
                <a:ea typeface="Meiryo UI" panose="020B0604030504040204" pitchFamily="50" charset="-128"/>
                <a:cs typeface="Meiryo UI" panose="020B0604030504040204" pitchFamily="50" charset="-128"/>
              </a:rPr>
              <a:t>800</a:t>
            </a:r>
            <a:r>
              <a:rPr lang="ja-JP" altLang="en-US" sz="1300">
                <a:latin typeface="Meiryo UI" panose="020B0604030504040204" pitchFamily="50" charset="-128"/>
                <a:ea typeface="Meiryo UI" panose="020B0604030504040204" pitchFamily="50" charset="-128"/>
                <a:cs typeface="Meiryo UI" panose="020B0604030504040204" pitchFamily="50" charset="-128"/>
              </a:rPr>
              <a:t>万人分の豊富な</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行政</a:t>
            </a:r>
            <a:endParaRPr lang="en-US" altLang="ja-JP" sz="130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データ</a:t>
            </a:r>
            <a:r>
              <a:rPr lang="ja-JP" altLang="en-US" sz="1300">
                <a:latin typeface="Meiryo UI" panose="020B0604030504040204" pitchFamily="50" charset="-128"/>
                <a:ea typeface="Meiryo UI" panose="020B0604030504040204" pitchFamily="50" charset="-128"/>
                <a:cs typeface="Meiryo UI" panose="020B0604030504040204" pitchFamily="50" charset="-128"/>
              </a:rPr>
              <a:t>は豊かな資産</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　都市統計</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　レセプト</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　健康診断</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　学力テスト</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6569514" y="3913111"/>
            <a:ext cx="2419008" cy="672867"/>
          </a:xfrm>
          <a:prstGeom prst="rect">
            <a:avLst/>
          </a:prstGeom>
        </p:spPr>
        <p:txBody>
          <a:bodyPr wrap="square" lIns="36000" tIns="36000" rIns="36000" bIns="36000">
            <a:spAutoFit/>
          </a:bodyPr>
          <a:lstStyle/>
          <a:p>
            <a:r>
              <a:rPr lang="ja-JP" altLang="en-US" sz="1300">
                <a:latin typeface="Meiryo UI" panose="020B0604030504040204" pitchFamily="50" charset="-128"/>
                <a:ea typeface="Meiryo UI" panose="020B0604030504040204" pitchFamily="50" charset="-128"/>
                <a:cs typeface="Meiryo UI" panose="020B0604030504040204" pitchFamily="50" charset="-128"/>
              </a:rPr>
              <a:t>②データは都市問題の解決の他</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300">
                <a:latin typeface="Meiryo UI" panose="020B0604030504040204" pitchFamily="50" charset="-128"/>
                <a:ea typeface="Meiryo UI" panose="020B0604030504040204" pitchFamily="50" charset="-128"/>
                <a:cs typeface="Meiryo UI" panose="020B0604030504040204" pitchFamily="50" charset="-128"/>
              </a:rPr>
              <a:t>の商品・サービス</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30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にも活用</a:t>
            </a:r>
            <a:r>
              <a:rPr lang="ja-JP" altLang="en-US" sz="1300">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550905" y="4726182"/>
            <a:ext cx="2419008" cy="1072977"/>
          </a:xfrm>
          <a:prstGeom prst="rect">
            <a:avLst/>
          </a:prstGeom>
        </p:spPr>
        <p:txBody>
          <a:bodyPr wrap="square" lIns="36000" tIns="36000" rIns="36000" bIns="36000">
            <a:spAutoFit/>
          </a:bodyPr>
          <a:lstStyle/>
          <a:p>
            <a:r>
              <a:rPr lang="ja-JP" altLang="en-US" sz="1300">
                <a:latin typeface="Meiryo UI" panose="020B0604030504040204" pitchFamily="50" charset="-128"/>
                <a:ea typeface="Meiryo UI" panose="020B0604030504040204" pitchFamily="50" charset="-128"/>
                <a:cs typeface="Meiryo UI" panose="020B0604030504040204" pitchFamily="50" charset="-128"/>
              </a:rPr>
              <a:t>③事例として世界各都市が</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30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a:t>
            </a:r>
            <a:r>
              <a:rPr lang="ja-JP" altLang="en-US" sz="1300" smtClean="0">
                <a:latin typeface="Meiryo UI" panose="020B0604030504040204" pitchFamily="50" charset="-128"/>
                <a:ea typeface="Meiryo UI" panose="020B0604030504040204" pitchFamily="50" charset="-128"/>
                <a:cs typeface="Meiryo UI" panose="020B0604030504040204" pitchFamily="50" charset="-128"/>
              </a:rPr>
              <a:t>タ</a:t>
            </a:r>
            <a:r>
              <a:rPr lang="ja-JP" altLang="en-US" sz="1300">
                <a:latin typeface="Meiryo UI" panose="020B0604030504040204" pitchFamily="50" charset="-128"/>
                <a:ea typeface="Meiryo UI" panose="020B0604030504040204" pitchFamily="50" charset="-128"/>
                <a:cs typeface="Meiryo UI" panose="020B0604030504040204" pitchFamily="50" charset="-128"/>
              </a:rPr>
              <a:t>活用したサービスを開始</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a:latin typeface="Meiryo UI" panose="020B0604030504040204" pitchFamily="50" charset="-128"/>
                <a:ea typeface="Meiryo UI" panose="020B0604030504040204" pitchFamily="50" charset="-128"/>
                <a:cs typeface="Meiryo UI" panose="020B0604030504040204" pitchFamily="50" charset="-128"/>
              </a:rPr>
              <a:t>　例）スマートパーキング、</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a:latin typeface="Meiryo UI" panose="020B0604030504040204" pitchFamily="50" charset="-128"/>
                <a:ea typeface="Meiryo UI" panose="020B0604030504040204" pitchFamily="50" charset="-128"/>
                <a:cs typeface="Meiryo UI" panose="020B0604030504040204" pitchFamily="50" charset="-128"/>
              </a:rPr>
              <a:t> </a:t>
            </a:r>
            <a:r>
              <a:rPr lang="ja-JP" altLang="en-US" sz="1300">
                <a:latin typeface="Meiryo UI" panose="020B0604030504040204" pitchFamily="50" charset="-128"/>
                <a:ea typeface="Meiryo UI" panose="020B0604030504040204" pitchFamily="50" charset="-128"/>
                <a:cs typeface="Meiryo UI" panose="020B0604030504040204" pitchFamily="50" charset="-128"/>
              </a:rPr>
              <a:t>　　　 健康戦略</a:t>
            </a:r>
            <a:endParaRPr lang="en-US" altLang="ja-JP" sz="130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133481" y="188640"/>
            <a:ext cx="6582600" cy="400110"/>
          </a:xfrm>
          <a:prstGeom prst="rect">
            <a:avLst/>
          </a:prstGeom>
        </p:spPr>
        <p:txBody>
          <a:bodyPr wrap="square">
            <a:spAutoFit/>
          </a:bodyPr>
          <a:lstStyle/>
          <a:p>
            <a:pPr lvl="0"/>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（１）背景：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データマネジメントの社会的重要性の高まり</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331776" y="1922117"/>
            <a:ext cx="19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6917" y="1421750"/>
            <a:ext cx="1872208" cy="492443"/>
          </a:xfrm>
          <a:prstGeom prst="rect">
            <a:avLst/>
          </a:prstGeom>
          <a:noFill/>
        </p:spPr>
        <p:txBody>
          <a:bodyPr wrap="square" rtlCol="0">
            <a:spAutoFit/>
          </a:bodyPr>
          <a:lstStyle/>
          <a:p>
            <a:r>
              <a:rPr kumimoji="1" lang="ja-JP" altLang="en-US" sz="1300" b="1">
                <a:latin typeface="Meiryo UI" panose="020B0604030504040204" pitchFamily="50" charset="-128"/>
                <a:ea typeface="Meiryo UI" panose="020B0604030504040204" pitchFamily="50" charset="-128"/>
                <a:cs typeface="Meiryo UI" panose="020B0604030504040204" pitchFamily="50" charset="-128"/>
              </a:rPr>
              <a:t>データに関する</a:t>
            </a:r>
            <a:endParaRPr kumimoji="1" lang="en-US" altLang="ja-JP" sz="1300" b="1">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b="1">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b="1">
                <a:latin typeface="Meiryo UI" panose="020B0604030504040204" pitchFamily="50" charset="-128"/>
                <a:ea typeface="Meiryo UI" panose="020B0604030504040204" pitchFamily="50" charset="-128"/>
                <a:cs typeface="Meiryo UI" panose="020B0604030504040204" pitchFamily="50" charset="-128"/>
              </a:rPr>
              <a:t>要素の相乗効果</a:t>
            </a:r>
          </a:p>
        </p:txBody>
      </p:sp>
      <p:cxnSp>
        <p:nvCxnSpPr>
          <p:cNvPr id="32" name="直線コネクタ 31"/>
          <p:cNvCxnSpPr/>
          <p:nvPr/>
        </p:nvCxnSpPr>
        <p:spPr>
          <a:xfrm>
            <a:off x="4671757" y="1922117"/>
            <a:ext cx="1767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455153" y="1624444"/>
            <a:ext cx="2546279" cy="292388"/>
          </a:xfrm>
          <a:prstGeom prst="rect">
            <a:avLst/>
          </a:prstGeom>
          <a:noFill/>
        </p:spPr>
        <p:txBody>
          <a:bodyPr wrap="square" rtlCol="0">
            <a:spAutoFit/>
          </a:bodyPr>
          <a:lstStyle/>
          <a:p>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府市</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／新大学</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おける意味合い</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469958" y="1601528"/>
            <a:ext cx="1368152" cy="292388"/>
          </a:xfrm>
          <a:prstGeom prst="rect">
            <a:avLst/>
          </a:prstGeom>
          <a:noFill/>
        </p:spPr>
        <p:txBody>
          <a:bodyPr wrap="square" rtlCol="0">
            <a:spAutoFit/>
          </a:bodyPr>
          <a:lstStyle/>
          <a:p>
            <a:r>
              <a:rPr lang="ja-JP" altLang="en-US" sz="1300" b="1">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300" b="1">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a:off x="6631440" y="1922117"/>
            <a:ext cx="23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687880" y="1624444"/>
            <a:ext cx="1204360" cy="292388"/>
          </a:xfrm>
          <a:prstGeom prst="rect">
            <a:avLst/>
          </a:prstGeom>
          <a:noFill/>
        </p:spPr>
        <p:txBody>
          <a:bodyPr wrap="square" rtlCol="0">
            <a:spAutoFit/>
          </a:bodyPr>
          <a:lstStyle/>
          <a:p>
            <a:r>
              <a:rPr lang="ja-JP" altLang="en-US" sz="1300" b="1">
                <a:latin typeface="Meiryo UI" panose="020B0604030504040204" pitchFamily="50" charset="-128"/>
                <a:ea typeface="Meiryo UI" panose="020B0604030504040204" pitchFamily="50" charset="-128"/>
                <a:cs typeface="Meiryo UI" panose="020B0604030504040204" pitchFamily="50" charset="-128"/>
              </a:rPr>
              <a:t>意味合い</a:t>
            </a:r>
            <a:endParaRPr kumimoji="1" lang="en-US" altLang="ja-JP" sz="1300" b="1">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a:off x="2469480" y="1922117"/>
            <a:ext cx="181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二等辺三角形 53"/>
          <p:cNvSpPr/>
          <p:nvPr/>
        </p:nvSpPr>
        <p:spPr>
          <a:xfrm rot="5400000">
            <a:off x="3573830" y="4169858"/>
            <a:ext cx="1821676" cy="221968"/>
          </a:xfrm>
          <a:prstGeom prst="triangle">
            <a:avLst>
              <a:gd name="adj" fmla="val 50677"/>
            </a:avLst>
          </a:prstGeom>
          <a:solidFill>
            <a:schemeClr val="bg1">
              <a:lumMod val="7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300"/>
          </a:p>
        </p:txBody>
      </p:sp>
      <p:cxnSp>
        <p:nvCxnSpPr>
          <p:cNvPr id="56" name="直線コネクタ 55"/>
          <p:cNvCxnSpPr/>
          <p:nvPr/>
        </p:nvCxnSpPr>
        <p:spPr>
          <a:xfrm>
            <a:off x="1133481" y="588750"/>
            <a:ext cx="63188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164233" y="2060275"/>
            <a:ext cx="2068366" cy="9589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１）コンピューティング</a:t>
            </a:r>
            <a:endPar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機能の飛躍的増大</a:t>
            </a:r>
            <a:endPar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79512" y="3261991"/>
            <a:ext cx="2068366" cy="9685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２）センサーの発達</a:t>
            </a:r>
            <a:endPar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164233" y="4495797"/>
            <a:ext cx="2068366" cy="980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）データの増大</a:t>
            </a:r>
            <a:endPar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172901" y="5688514"/>
            <a:ext cx="2068366" cy="9808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）データサイエンス</a:t>
            </a:r>
            <a:r>
              <a:rPr lang="ja-JP" altLang="en-US" sz="13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発展</a:t>
            </a:r>
            <a:endParaRPr lang="en-US" altLang="ja-JP" sz="13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楕円 57"/>
          <p:cNvSpPr/>
          <p:nvPr/>
        </p:nvSpPr>
        <p:spPr>
          <a:xfrm>
            <a:off x="1139145" y="2981748"/>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a:solidFill>
                  <a:schemeClr val="bg1"/>
                </a:solidFill>
                <a:latin typeface="Meiryo UI" panose="020B0604030504040204" pitchFamily="50" charset="-128"/>
                <a:ea typeface="Meiryo UI" panose="020B0604030504040204" pitchFamily="50" charset="-128"/>
              </a:rPr>
              <a:t>×</a:t>
            </a:r>
            <a:endParaRPr kumimoji="1" lang="ja-JP" altLang="en-US" sz="1300" b="1">
              <a:solidFill>
                <a:schemeClr val="bg1"/>
              </a:solidFill>
              <a:latin typeface="Meiryo UI" panose="020B0604030504040204" pitchFamily="50" charset="-128"/>
              <a:ea typeface="Meiryo UI" panose="020B0604030504040204" pitchFamily="50" charset="-128"/>
            </a:endParaRPr>
          </a:p>
        </p:txBody>
      </p:sp>
      <p:sp>
        <p:nvSpPr>
          <p:cNvPr id="60" name="楕円 59"/>
          <p:cNvSpPr/>
          <p:nvPr/>
        </p:nvSpPr>
        <p:spPr>
          <a:xfrm>
            <a:off x="1139145" y="4227028"/>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a:solidFill>
                  <a:schemeClr val="bg1"/>
                </a:solidFill>
                <a:latin typeface="Meiryo UI" panose="020B0604030504040204" pitchFamily="50" charset="-128"/>
                <a:ea typeface="Meiryo UI" panose="020B0604030504040204" pitchFamily="50" charset="-128"/>
              </a:rPr>
              <a:t>×</a:t>
            </a:r>
            <a:endParaRPr kumimoji="1" lang="ja-JP" altLang="en-US" sz="1300" b="1">
              <a:solidFill>
                <a:schemeClr val="bg1"/>
              </a:solidFill>
              <a:latin typeface="Meiryo UI" panose="020B0604030504040204" pitchFamily="50" charset="-128"/>
              <a:ea typeface="Meiryo UI" panose="020B0604030504040204" pitchFamily="50" charset="-128"/>
            </a:endParaRPr>
          </a:p>
        </p:txBody>
      </p:sp>
      <p:sp>
        <p:nvSpPr>
          <p:cNvPr id="61" name="楕円 60"/>
          <p:cNvSpPr/>
          <p:nvPr/>
        </p:nvSpPr>
        <p:spPr>
          <a:xfrm>
            <a:off x="1139145" y="5432744"/>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a:solidFill>
                  <a:schemeClr val="bg1"/>
                </a:solidFill>
                <a:latin typeface="Meiryo UI" panose="020B0604030504040204" pitchFamily="50" charset="-128"/>
                <a:ea typeface="Meiryo UI" panose="020B0604030504040204" pitchFamily="50" charset="-128"/>
              </a:rPr>
              <a:t>×</a:t>
            </a:r>
            <a:endParaRPr kumimoji="1" lang="ja-JP" altLang="en-US" sz="1300" b="1">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861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5</a:t>
            </a:fld>
            <a:endParaRPr kumimoji="1" lang="ja-JP" altLang="en-US"/>
          </a:p>
        </p:txBody>
      </p:sp>
      <p:sp>
        <p:nvSpPr>
          <p:cNvPr id="5" name="テキスト ボックス 4"/>
          <p:cNvSpPr txBox="1"/>
          <p:nvPr/>
        </p:nvSpPr>
        <p:spPr>
          <a:xfrm>
            <a:off x="323529" y="1111699"/>
            <a:ext cx="8424936" cy="338554"/>
          </a:xfrm>
          <a:prstGeom prst="rect">
            <a:avLst/>
          </a:prstGeom>
          <a:noFill/>
          <a:ln>
            <a:solidFill>
              <a:schemeClr val="bg1"/>
            </a:solidFill>
          </a:ln>
        </p:spPr>
        <p:txBody>
          <a:bodyPr wrap="square" rtlCol="0">
            <a:spAutoFit/>
          </a:bodyPr>
          <a:lstStyle/>
          <a:p>
            <a:r>
              <a:rPr lang="ja-JP" altLang="en-US" sz="1600" dirty="0">
                <a:latin typeface="+mj-ea"/>
              </a:rPr>
              <a:t>高度化されたサービスで生産性が飛躍的に向上し、産業構造の転換期を迎えている</a:t>
            </a:r>
            <a:endParaRPr lang="en-US" altLang="ja-JP" sz="1600" dirty="0">
              <a:latin typeface="+mj-ea"/>
            </a:endParaRPr>
          </a:p>
        </p:txBody>
      </p:sp>
      <mc:AlternateContent xmlns:mc="http://schemas.openxmlformats.org/markup-compatibility/2006" xmlns:p14="http://schemas.microsoft.com/office/powerpoint/2010/main">
        <mc:Choice Requires="p14">
          <p:contentPart p14:bwMode="auto" r:id="rId2">
            <p14:nvContentPartPr>
              <p14:cNvPr id="14" name="インク 13"/>
              <p14:cNvContentPartPr/>
              <p14:nvPr/>
            </p14:nvContentPartPr>
            <p14:xfrm>
              <a:off x="8032046" y="2158252"/>
              <a:ext cx="360" cy="0"/>
            </p14:xfrm>
          </p:contentPart>
        </mc:Choice>
        <mc:Fallback xmlns="">
          <p:pic>
            <p:nvPicPr>
              <p:cNvPr id="14" name="インク 13"/>
              <p:cNvPicPr/>
              <p:nvPr/>
            </p:nvPicPr>
            <p:blipFill>
              <a:blip r:embed="rId5"/>
              <a:stretch>
                <a:fillRect/>
              </a:stretch>
            </p:blipFill>
            <p:spPr>
              <a:xfrm>
                <a:off x="8020166" y="2158252"/>
                <a:ext cx="2412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インク 15"/>
              <p14:cNvContentPartPr/>
              <p14:nvPr/>
            </p14:nvContentPartPr>
            <p14:xfrm>
              <a:off x="8489606" y="5006212"/>
              <a:ext cx="0" cy="360"/>
            </p14:xfrm>
          </p:contentPart>
        </mc:Choice>
        <mc:Fallback xmlns="">
          <p:pic>
            <p:nvPicPr>
              <p:cNvPr id="16" name="インク 15"/>
              <p:cNvPicPr/>
              <p:nvPr/>
            </p:nvPicPr>
            <p:blipFill>
              <a:blip r:embed="rId5"/>
              <a:stretch>
                <a:fillRect/>
              </a:stretch>
            </p:blipFill>
            <p:spPr>
              <a:xfrm>
                <a:off x="8489606" y="4994332"/>
                <a:ext cx="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インク 16"/>
              <p14:cNvContentPartPr/>
              <p14:nvPr/>
            </p14:nvContentPartPr>
            <p14:xfrm>
              <a:off x="9385578" y="4774956"/>
              <a:ext cx="0" cy="360"/>
            </p14:xfrm>
          </p:contentPart>
        </mc:Choice>
        <mc:Fallback xmlns="">
          <p:pic>
            <p:nvPicPr>
              <p:cNvPr id="17" name="インク 16"/>
              <p:cNvPicPr/>
              <p:nvPr/>
            </p:nvPicPr>
            <p:blipFill/>
            <p:spPr/>
          </p:pic>
        </mc:Fallback>
      </mc:AlternateContent>
      <mc:AlternateContent xmlns:mc="http://schemas.openxmlformats.org/markup-compatibility/2006" xmlns:p14="http://schemas.microsoft.com/office/powerpoint/2010/main">
        <mc:Choice Requires="p14">
          <p:contentPart p14:bwMode="auto" r:id="rId8">
            <p14:nvContentPartPr>
              <p14:cNvPr id="18" name="インク 17"/>
              <p14:cNvContentPartPr/>
              <p14:nvPr/>
            </p14:nvContentPartPr>
            <p14:xfrm>
              <a:off x="8437046" y="2570092"/>
              <a:ext cx="360" cy="360"/>
            </p14:xfrm>
          </p:contentPart>
        </mc:Choice>
        <mc:Fallback xmlns="">
          <p:pic>
            <p:nvPicPr>
              <p:cNvPr id="18" name="インク 17"/>
              <p:cNvPicPr/>
              <p:nvPr/>
            </p:nvPicPr>
            <p:blipFill>
              <a:blip r:embed="rId5"/>
              <a:stretch>
                <a:fillRect/>
              </a:stretch>
            </p:blipFill>
            <p:spPr>
              <a:xfrm>
                <a:off x="8425166" y="2558212"/>
                <a:ext cx="24120" cy="24120"/>
              </a:xfrm>
              <a:prstGeom prst="rect">
                <a:avLst/>
              </a:prstGeom>
            </p:spPr>
          </p:pic>
        </mc:Fallback>
      </mc:AlternateContent>
      <p:sp>
        <p:nvSpPr>
          <p:cNvPr id="24" name="テキスト ボックス 23"/>
          <p:cNvSpPr txBox="1"/>
          <p:nvPr/>
        </p:nvSpPr>
        <p:spPr>
          <a:xfrm>
            <a:off x="650453" y="1788048"/>
            <a:ext cx="1727186" cy="584775"/>
          </a:xfrm>
          <a:prstGeom prst="rect">
            <a:avLst/>
          </a:prstGeom>
          <a:noFill/>
        </p:spPr>
        <p:txBody>
          <a:bodyPr wrap="square" rtlCol="0">
            <a:spAutoFit/>
          </a:bodyPr>
          <a:lstStyle/>
          <a:p>
            <a:r>
              <a:rPr kumimoji="1" lang="en-US" altLang="ja-JP" sz="1600" b="1" dirty="0"/>
              <a:t>2015</a:t>
            </a:r>
            <a:r>
              <a:rPr kumimoji="1" lang="ja-JP" altLang="en-US" sz="1600" b="1" dirty="0"/>
              <a:t>年</a:t>
            </a:r>
            <a:r>
              <a:rPr kumimoji="1" lang="en-US" altLang="ja-JP" sz="1600" b="1" dirty="0"/>
              <a:t>-2020</a:t>
            </a:r>
            <a:r>
              <a:rPr kumimoji="1" lang="ja-JP" altLang="en-US" sz="1600" b="1" dirty="0"/>
              <a:t>年にかけての動き</a:t>
            </a:r>
          </a:p>
        </p:txBody>
      </p:sp>
      <p:cxnSp>
        <p:nvCxnSpPr>
          <p:cNvPr id="25" name="直線コネクタ 24"/>
          <p:cNvCxnSpPr/>
          <p:nvPr/>
        </p:nvCxnSpPr>
        <p:spPr>
          <a:xfrm flipV="1">
            <a:off x="686148" y="2328826"/>
            <a:ext cx="1691491" cy="1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78445" y="2781093"/>
            <a:ext cx="1672569" cy="332398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ＭＳ Ｐ明朝" panose="02020600040205080304" pitchFamily="18" charset="-128"/>
                <a:ea typeface="ＭＳ Ｐ明朝" panose="02020600040205080304" pitchFamily="18" charset="-128"/>
              </a:rPr>
              <a:t>世界のデータ量の増加</a:t>
            </a:r>
            <a:r>
              <a:rPr lang="en-US" altLang="ja-JP" sz="1600" dirty="0">
                <a:latin typeface="ＭＳ Ｐ明朝" panose="02020600040205080304" pitchFamily="18" charset="-128"/>
                <a:ea typeface="ＭＳ Ｐ明朝" panose="02020600040205080304" pitchFamily="18" charset="-128"/>
              </a:rPr>
              <a:t>(2</a:t>
            </a:r>
            <a:r>
              <a:rPr lang="ja-JP" altLang="en-US" sz="1600" dirty="0">
                <a:latin typeface="ＭＳ Ｐ明朝" panose="02020600040205080304" pitchFamily="18" charset="-128"/>
                <a:ea typeface="ＭＳ Ｐ明朝" panose="02020600040205080304" pitchFamily="18" charset="-128"/>
              </a:rPr>
              <a:t>年ごとに倍増</a:t>
            </a:r>
            <a:r>
              <a:rPr lang="en-US" altLang="ja-JP" sz="1600" dirty="0">
                <a:latin typeface="ＭＳ Ｐ明朝" panose="02020600040205080304" pitchFamily="18" charset="-128"/>
                <a:ea typeface="ＭＳ Ｐ明朝" panose="02020600040205080304" pitchFamily="18" charset="-128"/>
              </a:rPr>
              <a:t>)</a:t>
            </a:r>
          </a:p>
          <a:p>
            <a:pPr marL="285750" indent="-285750">
              <a:buFont typeface="Arial" panose="020B0604020202020204" pitchFamily="34" charset="0"/>
              <a:buChar char="•"/>
            </a:pPr>
            <a:r>
              <a:rPr lang="ja-JP" altLang="en-US" sz="1600" dirty="0">
                <a:latin typeface="ＭＳ Ｐ明朝" panose="02020600040205080304" pitchFamily="18" charset="-128"/>
                <a:ea typeface="ＭＳ Ｐ明朝" panose="02020600040205080304" pitchFamily="18" charset="-128"/>
              </a:rPr>
              <a:t>ハードウェアが指数関数的に進化し処理能力が向上</a:t>
            </a:r>
            <a:endParaRPr lang="en-US" altLang="ja-JP" sz="1600" dirty="0">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r>
              <a:rPr lang="ja-JP" altLang="en-US" sz="1600" dirty="0">
                <a:latin typeface="ＭＳ Ｐ明朝" panose="02020600040205080304" pitchFamily="18" charset="-128"/>
                <a:ea typeface="ＭＳ Ｐ明朝" panose="02020600040205080304" pitchFamily="18" charset="-128"/>
              </a:rPr>
              <a:t>ディープラーニング等による</a:t>
            </a:r>
            <a:r>
              <a:rPr lang="en-US" altLang="ja-JP" sz="1600" dirty="0">
                <a:latin typeface="ＭＳ Ｐ明朝" panose="02020600040205080304" pitchFamily="18" charset="-128"/>
                <a:ea typeface="ＭＳ Ｐ明朝" panose="02020600040205080304" pitchFamily="18" charset="-128"/>
              </a:rPr>
              <a:t>AI</a:t>
            </a:r>
            <a:r>
              <a:rPr lang="ja-JP" altLang="en-US" sz="1600" dirty="0">
                <a:latin typeface="ＭＳ Ｐ明朝" panose="02020600040205080304" pitchFamily="18" charset="-128"/>
                <a:ea typeface="ＭＳ Ｐ明朝" panose="02020600040205080304" pitchFamily="18" charset="-128"/>
              </a:rPr>
              <a:t>の非連続的進化</a:t>
            </a:r>
            <a:endParaRPr lang="en-US" altLang="ja-JP" sz="1600" dirty="0">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endParaRPr lang="en-US" altLang="ja-JP" sz="1600" dirty="0">
              <a:latin typeface="ＭＳ Ｐ明朝" panose="02020600040205080304" pitchFamily="18" charset="-128"/>
              <a:ea typeface="ＭＳ Ｐ明朝" panose="02020600040205080304" pitchFamily="18" charset="-128"/>
            </a:endParaRPr>
          </a:p>
        </p:txBody>
      </p:sp>
      <p:sp>
        <p:nvSpPr>
          <p:cNvPr id="30" name="二等辺三角形 29"/>
          <p:cNvSpPr/>
          <p:nvPr/>
        </p:nvSpPr>
        <p:spPr>
          <a:xfrm rot="5400000">
            <a:off x="1578723" y="4230961"/>
            <a:ext cx="1807105" cy="20927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22" name="正方形/長方形 21"/>
          <p:cNvSpPr/>
          <p:nvPr/>
        </p:nvSpPr>
        <p:spPr>
          <a:xfrm>
            <a:off x="1784183" y="188640"/>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（１）データマネジメントをめぐる社会動向①</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Lst>
          </a:blip>
          <a:srcRect l="9684" t="13141" r="12846" b="23794"/>
          <a:stretch/>
        </p:blipFill>
        <p:spPr>
          <a:xfrm>
            <a:off x="2781822" y="2567586"/>
            <a:ext cx="5905102" cy="3463194"/>
          </a:xfrm>
          <a:prstGeom prst="rect">
            <a:avLst/>
          </a:prstGeom>
        </p:spPr>
      </p:pic>
      <p:cxnSp>
        <p:nvCxnSpPr>
          <p:cNvPr id="27" name="直線コネクタ 26"/>
          <p:cNvCxnSpPr/>
          <p:nvPr/>
        </p:nvCxnSpPr>
        <p:spPr>
          <a:xfrm>
            <a:off x="2781822" y="2339916"/>
            <a:ext cx="5711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710727" y="1755141"/>
            <a:ext cx="2005289" cy="584775"/>
          </a:xfrm>
          <a:prstGeom prst="rect">
            <a:avLst/>
          </a:prstGeom>
          <a:noFill/>
        </p:spPr>
        <p:txBody>
          <a:bodyPr wrap="square" rtlCol="0">
            <a:spAutoFit/>
          </a:bodyPr>
          <a:lstStyle/>
          <a:p>
            <a:r>
              <a:rPr kumimoji="1" lang="ja-JP" altLang="en-US" sz="1600" b="1" dirty="0"/>
              <a:t>産業構造の</a:t>
            </a:r>
            <a:r>
              <a:rPr kumimoji="1" lang="ja-JP" altLang="en-US" sz="1600" b="1" dirty="0" smtClean="0"/>
              <a:t>変革</a:t>
            </a:r>
            <a:endParaRPr kumimoji="1" lang="en-US" altLang="ja-JP" sz="1600" b="1" dirty="0" smtClean="0"/>
          </a:p>
          <a:p>
            <a:r>
              <a:rPr kumimoji="1" lang="en-US" altLang="ja-JP" sz="1600" b="1" dirty="0" smtClean="0"/>
              <a:t>(</a:t>
            </a:r>
            <a:r>
              <a:rPr kumimoji="1" lang="ja-JP" altLang="en-US" sz="1600" b="1" dirty="0"/>
              <a:t>第</a:t>
            </a:r>
            <a:r>
              <a:rPr kumimoji="1" lang="en-US" altLang="ja-JP" sz="1600" b="1" dirty="0"/>
              <a:t>4</a:t>
            </a:r>
            <a:r>
              <a:rPr kumimoji="1" lang="ja-JP" altLang="en-US" sz="1600" b="1" dirty="0"/>
              <a:t>次産業革命</a:t>
            </a:r>
            <a:r>
              <a:rPr kumimoji="1" lang="en-US" altLang="ja-JP" sz="1600" b="1" dirty="0" smtClean="0"/>
              <a:t>)</a:t>
            </a:r>
          </a:p>
        </p:txBody>
      </p:sp>
      <p:sp>
        <p:nvSpPr>
          <p:cNvPr id="31" name="正方形/長方形 30"/>
          <p:cNvSpPr/>
          <p:nvPr/>
        </p:nvSpPr>
        <p:spPr>
          <a:xfrm>
            <a:off x="2482275" y="2855618"/>
            <a:ext cx="3517457" cy="933422"/>
          </a:xfrm>
          <a:prstGeom prst="rect">
            <a:avLst/>
          </a:prstGeom>
          <a:solidFill>
            <a:schemeClr val="bg1"/>
          </a:solidFill>
          <a:ln>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713536" y="2521579"/>
            <a:ext cx="3517457" cy="979428"/>
          </a:xfrm>
          <a:prstGeom prst="rect">
            <a:avLst/>
          </a:prstGeom>
          <a:solidFill>
            <a:schemeClr val="bg1"/>
          </a:solidFill>
          <a:ln>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560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75519" y="1098252"/>
            <a:ext cx="8272945" cy="584775"/>
          </a:xfrm>
          <a:prstGeom prst="rect">
            <a:avLst/>
          </a:prstGeom>
          <a:noFill/>
          <a:ln>
            <a:solidFill>
              <a:schemeClr val="bg1"/>
            </a:solidFill>
          </a:ln>
        </p:spPr>
        <p:txBody>
          <a:bodyPr wrap="square" rtlCol="0">
            <a:spAutoFit/>
          </a:bodyPr>
          <a:lstStyle/>
          <a:p>
            <a:r>
              <a:rPr lang="ja-JP" altLang="en-US" sz="1600" dirty="0">
                <a:latin typeface="+mj-ea"/>
              </a:rPr>
              <a:t>情報産業で後れを取ってきた大阪はデータサイエンスを切り口に新産業での急速な巻き返しが必要</a:t>
            </a:r>
            <a:endParaRPr lang="en-US" altLang="ja-JP" sz="1600" dirty="0">
              <a:latin typeface="+mj-ea"/>
            </a:endParaRPr>
          </a:p>
        </p:txBody>
      </p:sp>
      <p:sp>
        <p:nvSpPr>
          <p:cNvPr id="13" name="スライド番号プレースホルダ 12"/>
          <p:cNvSpPr>
            <a:spLocks noGrp="1"/>
          </p:cNvSpPr>
          <p:nvPr>
            <p:ph type="sldNum" sz="quarter" idx="12"/>
          </p:nvPr>
        </p:nvSpPr>
        <p:spPr/>
        <p:txBody>
          <a:bodyPr/>
          <a:lstStyle/>
          <a:p>
            <a:fld id="{2788D170-ED78-4CD6-9DF7-18AA74CDFCD5}" type="slidenum">
              <a:rPr kumimoji="1" lang="ja-JP" altLang="en-US" smtClean="0"/>
              <a:pPr/>
              <a:t>6</a:t>
            </a:fld>
            <a:endParaRPr kumimoji="1" lang="ja-JP" altLang="en-US"/>
          </a:p>
        </p:txBody>
      </p:sp>
      <p:sp>
        <p:nvSpPr>
          <p:cNvPr id="54" name="テキスト ボックス 53"/>
          <p:cNvSpPr txBox="1"/>
          <p:nvPr/>
        </p:nvSpPr>
        <p:spPr>
          <a:xfrm>
            <a:off x="475520" y="2094997"/>
            <a:ext cx="3096344" cy="738664"/>
          </a:xfrm>
          <a:prstGeom prst="rect">
            <a:avLst/>
          </a:prstGeom>
          <a:noFill/>
        </p:spPr>
        <p:txBody>
          <a:bodyPr wrap="square" rtlCol="0">
            <a:spAutoFit/>
          </a:bodyPr>
          <a:lstStyle/>
          <a:p>
            <a:r>
              <a:rPr kumimoji="1" lang="ja-JP" altLang="en-US" sz="1400" b="1"/>
              <a:t>ソフトウェア、情報処理、インターネット</a:t>
            </a:r>
            <a:endParaRPr kumimoji="1" lang="en-US" altLang="ja-JP" sz="1400" b="1" dirty="0"/>
          </a:p>
          <a:p>
            <a:r>
              <a:rPr lang="ja-JP" altLang="en-US" sz="1400" b="1"/>
              <a:t>産業のみ</a:t>
            </a:r>
            <a:r>
              <a:rPr kumimoji="1" lang="ja-JP" altLang="en-US" sz="1400" b="1"/>
              <a:t>の年間売上高</a:t>
            </a:r>
            <a:endParaRPr kumimoji="1" lang="en-US" altLang="ja-JP" sz="1400" b="1" dirty="0"/>
          </a:p>
          <a:p>
            <a:r>
              <a:rPr kumimoji="1" lang="ja-JP" altLang="en-US" sz="1400" b="1"/>
              <a:t>東京・大阪の比較　（</a:t>
            </a:r>
            <a:r>
              <a:rPr kumimoji="1" lang="en-US" altLang="ja-JP" sz="1400" b="1" dirty="0"/>
              <a:t>2014</a:t>
            </a:r>
            <a:r>
              <a:rPr kumimoji="1" lang="ja-JP" altLang="en-US" sz="1400" b="1"/>
              <a:t>年）</a:t>
            </a:r>
          </a:p>
        </p:txBody>
      </p:sp>
      <p:graphicFrame>
        <p:nvGraphicFramePr>
          <p:cNvPr id="55" name="グラフ 54"/>
          <p:cNvGraphicFramePr>
            <a:graphicFrameLocks/>
          </p:cNvGraphicFramePr>
          <p:nvPr>
            <p:extLst>
              <p:ext uri="{D42A27DB-BD31-4B8C-83A1-F6EECF244321}">
                <p14:modId xmlns:p14="http://schemas.microsoft.com/office/powerpoint/2010/main" val="3322308978"/>
              </p:ext>
            </p:extLst>
          </p:nvPr>
        </p:nvGraphicFramePr>
        <p:xfrm>
          <a:off x="606499" y="3063585"/>
          <a:ext cx="2925952" cy="2525655"/>
        </p:xfrm>
        <a:graphic>
          <a:graphicData uri="http://schemas.openxmlformats.org/drawingml/2006/chart">
            <c:chart xmlns:c="http://schemas.openxmlformats.org/drawingml/2006/chart" xmlns:r="http://schemas.openxmlformats.org/officeDocument/2006/relationships" r:id="rId3"/>
          </a:graphicData>
        </a:graphic>
      </p:graphicFrame>
      <p:sp>
        <p:nvSpPr>
          <p:cNvPr id="56" name="テキスト ボックス 55"/>
          <p:cNvSpPr txBox="1"/>
          <p:nvPr/>
        </p:nvSpPr>
        <p:spPr>
          <a:xfrm>
            <a:off x="3163119" y="4064010"/>
            <a:ext cx="369332" cy="400110"/>
          </a:xfrm>
          <a:prstGeom prst="rect">
            <a:avLst/>
          </a:prstGeom>
          <a:noFill/>
        </p:spPr>
        <p:txBody>
          <a:bodyPr vert="eaVert" wrap="none" rtlCol="0">
            <a:spAutoFit/>
          </a:bodyPr>
          <a:lstStyle/>
          <a:p>
            <a:r>
              <a:rPr kumimoji="1" lang="ja-JP" altLang="en-US" sz="1200">
                <a:latin typeface="ＭＳ Ｐ明朝" panose="02020600040205080304" pitchFamily="18" charset="-128"/>
                <a:ea typeface="ＭＳ Ｐ明朝" panose="02020600040205080304" pitchFamily="18" charset="-128"/>
              </a:rPr>
              <a:t>東京</a:t>
            </a:r>
          </a:p>
        </p:txBody>
      </p:sp>
      <p:sp>
        <p:nvSpPr>
          <p:cNvPr id="57" name="テキスト ボックス 56"/>
          <p:cNvSpPr txBox="1"/>
          <p:nvPr/>
        </p:nvSpPr>
        <p:spPr>
          <a:xfrm>
            <a:off x="3202532" y="4903581"/>
            <a:ext cx="369332" cy="400110"/>
          </a:xfrm>
          <a:prstGeom prst="rect">
            <a:avLst/>
          </a:prstGeom>
          <a:noFill/>
        </p:spPr>
        <p:txBody>
          <a:bodyPr vert="eaVert" wrap="none" rtlCol="0">
            <a:spAutoFit/>
          </a:bodyPr>
          <a:lstStyle/>
          <a:p>
            <a:r>
              <a:rPr kumimoji="1" lang="ja-JP" altLang="en-US" sz="1200">
                <a:latin typeface="ＭＳ Ｐ明朝" panose="02020600040205080304" pitchFamily="18" charset="-128"/>
                <a:ea typeface="ＭＳ Ｐ明朝" panose="02020600040205080304" pitchFamily="18" charset="-128"/>
              </a:rPr>
              <a:t>大阪</a:t>
            </a:r>
          </a:p>
        </p:txBody>
      </p:sp>
      <p:sp>
        <p:nvSpPr>
          <p:cNvPr id="58" name="テキスト ボックス 57"/>
          <p:cNvSpPr txBox="1"/>
          <p:nvPr/>
        </p:nvSpPr>
        <p:spPr>
          <a:xfrm>
            <a:off x="481921" y="2828986"/>
            <a:ext cx="700833" cy="246221"/>
          </a:xfrm>
          <a:prstGeom prst="rect">
            <a:avLst/>
          </a:prstGeom>
          <a:noFill/>
        </p:spPr>
        <p:txBody>
          <a:bodyPr wrap="none" rtlCol="0">
            <a:spAutoFit/>
          </a:bodyPr>
          <a:lstStyle/>
          <a:p>
            <a:r>
              <a:rPr kumimoji="1" lang="ja-JP" altLang="en-US" sz="1000">
                <a:latin typeface="ＭＳ Ｐ明朝" panose="02020600040205080304" pitchFamily="18" charset="-128"/>
                <a:ea typeface="ＭＳ Ｐ明朝" panose="02020600040205080304" pitchFamily="18" charset="-128"/>
              </a:rPr>
              <a:t>（</a:t>
            </a:r>
            <a:r>
              <a:rPr kumimoji="1" lang="en-US" altLang="ja-JP" sz="1000" dirty="0">
                <a:latin typeface="ＭＳ Ｐ明朝" panose="02020600040205080304" pitchFamily="18" charset="-128"/>
                <a:ea typeface="ＭＳ Ｐ明朝" panose="02020600040205080304" pitchFamily="18" charset="-128"/>
              </a:rPr>
              <a:t>10</a:t>
            </a:r>
            <a:r>
              <a:rPr kumimoji="1" lang="ja-JP" altLang="en-US" sz="1000">
                <a:latin typeface="ＭＳ Ｐ明朝" panose="02020600040205080304" pitchFamily="18" charset="-128"/>
                <a:ea typeface="ＭＳ Ｐ明朝" panose="02020600040205080304" pitchFamily="18" charset="-128"/>
              </a:rPr>
              <a:t>億円）</a:t>
            </a:r>
          </a:p>
        </p:txBody>
      </p:sp>
      <p:cxnSp>
        <p:nvCxnSpPr>
          <p:cNvPr id="40" name="直線コネクタ 39"/>
          <p:cNvCxnSpPr/>
          <p:nvPr/>
        </p:nvCxnSpPr>
        <p:spPr>
          <a:xfrm flipV="1">
            <a:off x="547914" y="2824514"/>
            <a:ext cx="3736054" cy="169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276318" y="5949093"/>
            <a:ext cx="2146742" cy="246221"/>
          </a:xfrm>
          <a:prstGeom prst="rect">
            <a:avLst/>
          </a:prstGeom>
          <a:noFill/>
        </p:spPr>
        <p:txBody>
          <a:bodyPr wrap="none" rtlCol="0">
            <a:spAutoFit/>
          </a:bodyPr>
          <a:lstStyle/>
          <a:p>
            <a:r>
              <a:rPr kumimoji="1" lang="ja-JP" altLang="en-US" sz="1000">
                <a:latin typeface="ＭＳ Ｐ明朝" panose="02020600040205080304" pitchFamily="18" charset="-128"/>
                <a:ea typeface="ＭＳ Ｐ明朝" panose="02020600040205080304" pitchFamily="18" charset="-128"/>
              </a:rPr>
              <a:t>経済産業省産業別総生産データより</a:t>
            </a:r>
          </a:p>
        </p:txBody>
      </p:sp>
      <p:sp>
        <p:nvSpPr>
          <p:cNvPr id="2" name="楕円 1"/>
          <p:cNvSpPr/>
          <p:nvPr/>
        </p:nvSpPr>
        <p:spPr>
          <a:xfrm>
            <a:off x="3774852" y="4120049"/>
            <a:ext cx="576064" cy="288032"/>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dirty="0"/>
              <a:t>23%</a:t>
            </a:r>
            <a:endParaRPr kumimoji="1" lang="ja-JP" altLang="en-US" sz="1400" dirty="0"/>
          </a:p>
        </p:txBody>
      </p:sp>
      <p:sp>
        <p:nvSpPr>
          <p:cNvPr id="19" name="楕円 18"/>
          <p:cNvSpPr/>
          <p:nvPr/>
        </p:nvSpPr>
        <p:spPr>
          <a:xfrm>
            <a:off x="3774852" y="4787911"/>
            <a:ext cx="576064" cy="288032"/>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400" dirty="0"/>
              <a:t>8</a:t>
            </a:r>
            <a:r>
              <a:rPr kumimoji="1" lang="en-US" altLang="ja-JP" sz="1400" dirty="0"/>
              <a:t>%</a:t>
            </a:r>
            <a:endParaRPr kumimoji="1" lang="ja-JP" altLang="en-US" sz="1400"/>
          </a:p>
        </p:txBody>
      </p:sp>
      <p:sp>
        <p:nvSpPr>
          <p:cNvPr id="20" name="テキスト ボックス 19"/>
          <p:cNvSpPr txBox="1"/>
          <p:nvPr/>
        </p:nvSpPr>
        <p:spPr>
          <a:xfrm>
            <a:off x="3652032" y="3356992"/>
            <a:ext cx="921727" cy="523220"/>
          </a:xfrm>
          <a:prstGeom prst="rect">
            <a:avLst/>
          </a:prstGeom>
          <a:noFill/>
        </p:spPr>
        <p:txBody>
          <a:bodyPr wrap="square" rtlCol="0">
            <a:spAutoFit/>
          </a:bodyPr>
          <a:lstStyle/>
          <a:p>
            <a:r>
              <a:rPr kumimoji="1" lang="en-US" altLang="ja-JP" sz="1400" b="1" dirty="0"/>
              <a:t>5</a:t>
            </a:r>
            <a:r>
              <a:rPr kumimoji="1" lang="ja-JP" altLang="en-US" sz="1400" b="1"/>
              <a:t>年平均</a:t>
            </a:r>
            <a:endParaRPr kumimoji="1" lang="en-US" altLang="ja-JP" sz="1400" b="1" dirty="0"/>
          </a:p>
          <a:p>
            <a:r>
              <a:rPr kumimoji="1" lang="ja-JP" altLang="en-US" sz="1400" b="1"/>
              <a:t>成長率</a:t>
            </a:r>
          </a:p>
        </p:txBody>
      </p:sp>
      <p:cxnSp>
        <p:nvCxnSpPr>
          <p:cNvPr id="5" name="直線矢印コネクタ 4"/>
          <p:cNvCxnSpPr/>
          <p:nvPr/>
        </p:nvCxnSpPr>
        <p:spPr>
          <a:xfrm flipV="1">
            <a:off x="1639547" y="3501008"/>
            <a:ext cx="1420285" cy="873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639547" y="5050776"/>
            <a:ext cx="1523572" cy="53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716016" y="2530469"/>
            <a:ext cx="3528392" cy="307777"/>
          </a:xfrm>
          <a:prstGeom prst="rect">
            <a:avLst/>
          </a:prstGeom>
          <a:noFill/>
        </p:spPr>
        <p:txBody>
          <a:bodyPr wrap="square" rtlCol="0">
            <a:spAutoFit/>
          </a:bodyPr>
          <a:lstStyle/>
          <a:p>
            <a:r>
              <a:rPr lang="ja-JP" altLang="en-US" sz="1400" b="1" dirty="0"/>
              <a:t>今後</a:t>
            </a:r>
            <a:r>
              <a:rPr lang="en-US" altLang="ja-JP" sz="1400" b="1" dirty="0"/>
              <a:t>15</a:t>
            </a:r>
            <a:r>
              <a:rPr lang="ja-JP" altLang="en-US" sz="1400" b="1" dirty="0"/>
              <a:t>年で人工知能関連産業は急拡大</a:t>
            </a:r>
            <a:endParaRPr kumimoji="1" lang="en-US" altLang="ja-JP" sz="1400" b="1" dirty="0"/>
          </a:p>
        </p:txBody>
      </p:sp>
      <p:cxnSp>
        <p:nvCxnSpPr>
          <p:cNvPr id="29" name="直線コネクタ 28"/>
          <p:cNvCxnSpPr/>
          <p:nvPr/>
        </p:nvCxnSpPr>
        <p:spPr>
          <a:xfrm flipV="1">
            <a:off x="4785621" y="2828986"/>
            <a:ext cx="353079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904086" y="5372261"/>
            <a:ext cx="432048" cy="276999"/>
          </a:xfrm>
          <a:prstGeom prst="rect">
            <a:avLst/>
          </a:prstGeom>
          <a:noFill/>
        </p:spPr>
        <p:txBody>
          <a:bodyPr wrap="square" rtlCol="0">
            <a:spAutoFit/>
          </a:bodyPr>
          <a:lstStyle/>
          <a:p>
            <a:r>
              <a:rPr kumimoji="1" lang="en-US" altLang="ja-JP" sz="1200" b="1" dirty="0"/>
              <a:t>14</a:t>
            </a:r>
            <a:endParaRPr kumimoji="1" lang="ja-JP" altLang="en-US" sz="1200" b="1"/>
          </a:p>
        </p:txBody>
      </p:sp>
      <p:sp>
        <p:nvSpPr>
          <p:cNvPr id="34" name="テキスト ボックス 33"/>
          <p:cNvSpPr txBox="1"/>
          <p:nvPr/>
        </p:nvSpPr>
        <p:spPr>
          <a:xfrm>
            <a:off x="2402668" y="5376398"/>
            <a:ext cx="432048" cy="276999"/>
          </a:xfrm>
          <a:prstGeom prst="rect">
            <a:avLst/>
          </a:prstGeom>
          <a:noFill/>
        </p:spPr>
        <p:txBody>
          <a:bodyPr wrap="square" rtlCol="0">
            <a:spAutoFit/>
          </a:bodyPr>
          <a:lstStyle/>
          <a:p>
            <a:r>
              <a:rPr lang="en-US" altLang="ja-JP" sz="1200" b="1" dirty="0"/>
              <a:t>09</a:t>
            </a:r>
            <a:endParaRPr kumimoji="1" lang="ja-JP" altLang="en-US" sz="1200" b="1"/>
          </a:p>
        </p:txBody>
      </p:sp>
      <p:sp>
        <p:nvSpPr>
          <p:cNvPr id="35" name="テキスト ボックス 34"/>
          <p:cNvSpPr txBox="1"/>
          <p:nvPr/>
        </p:nvSpPr>
        <p:spPr>
          <a:xfrm>
            <a:off x="1901250" y="5384249"/>
            <a:ext cx="432048" cy="276999"/>
          </a:xfrm>
          <a:prstGeom prst="rect">
            <a:avLst/>
          </a:prstGeom>
          <a:noFill/>
        </p:spPr>
        <p:txBody>
          <a:bodyPr wrap="square" rtlCol="0">
            <a:spAutoFit/>
          </a:bodyPr>
          <a:lstStyle/>
          <a:p>
            <a:r>
              <a:rPr lang="en-US" altLang="ja-JP" sz="1200" b="1" dirty="0"/>
              <a:t>04</a:t>
            </a:r>
            <a:endParaRPr kumimoji="1" lang="ja-JP" altLang="en-US" sz="1200" b="1"/>
          </a:p>
        </p:txBody>
      </p:sp>
      <p:sp>
        <p:nvSpPr>
          <p:cNvPr id="36" name="テキスト ボックス 35"/>
          <p:cNvSpPr txBox="1"/>
          <p:nvPr/>
        </p:nvSpPr>
        <p:spPr>
          <a:xfrm>
            <a:off x="1399832" y="5376398"/>
            <a:ext cx="432048" cy="276999"/>
          </a:xfrm>
          <a:prstGeom prst="rect">
            <a:avLst/>
          </a:prstGeom>
          <a:noFill/>
        </p:spPr>
        <p:txBody>
          <a:bodyPr wrap="square" rtlCol="0">
            <a:spAutoFit/>
          </a:bodyPr>
          <a:lstStyle/>
          <a:p>
            <a:r>
              <a:rPr lang="en-US" altLang="ja-JP" sz="1200" b="1" dirty="0"/>
              <a:t>99</a:t>
            </a:r>
            <a:endParaRPr kumimoji="1" lang="ja-JP" altLang="en-US" sz="1200" b="1"/>
          </a:p>
        </p:txBody>
      </p:sp>
      <p:graphicFrame>
        <p:nvGraphicFramePr>
          <p:cNvPr id="38" name="グラフ 37"/>
          <p:cNvGraphicFramePr>
            <a:graphicFrameLocks/>
          </p:cNvGraphicFramePr>
          <p:nvPr>
            <p:extLst>
              <p:ext uri="{D42A27DB-BD31-4B8C-83A1-F6EECF244321}">
                <p14:modId xmlns:p14="http://schemas.microsoft.com/office/powerpoint/2010/main" val="1691865646"/>
              </p:ext>
            </p:extLst>
          </p:nvPr>
        </p:nvGraphicFramePr>
        <p:xfrm>
          <a:off x="4785621" y="3212976"/>
          <a:ext cx="2945439" cy="2751376"/>
        </p:xfrm>
        <a:graphic>
          <a:graphicData uri="http://schemas.openxmlformats.org/drawingml/2006/chart">
            <c:chart xmlns:c="http://schemas.openxmlformats.org/drawingml/2006/chart" xmlns:r="http://schemas.openxmlformats.org/officeDocument/2006/relationships" r:id="rId4"/>
          </a:graphicData>
        </a:graphic>
      </p:graphicFrame>
      <p:sp>
        <p:nvSpPr>
          <p:cNvPr id="39" name="テキスト ボックス 38"/>
          <p:cNvSpPr txBox="1"/>
          <p:nvPr/>
        </p:nvSpPr>
        <p:spPr>
          <a:xfrm>
            <a:off x="4658362" y="2869198"/>
            <a:ext cx="518091" cy="246221"/>
          </a:xfrm>
          <a:prstGeom prst="rect">
            <a:avLst/>
          </a:prstGeom>
          <a:noFill/>
        </p:spPr>
        <p:txBody>
          <a:bodyPr wrap="none" rtlCol="0">
            <a:spAutoFit/>
          </a:bodyPr>
          <a:lstStyle/>
          <a:p>
            <a:r>
              <a:rPr lang="en-US" altLang="ja-JP" sz="1000" dirty="0">
                <a:latin typeface="ＭＳ Ｐ明朝" panose="02020600040205080304" pitchFamily="18" charset="-128"/>
                <a:ea typeface="ＭＳ Ｐ明朝" panose="02020600040205080304" pitchFamily="18" charset="-128"/>
              </a:rPr>
              <a:t>(</a:t>
            </a:r>
            <a:r>
              <a:rPr lang="ja-JP" altLang="en-US" sz="1000">
                <a:latin typeface="ＭＳ Ｐ明朝" panose="02020600040205080304" pitchFamily="18" charset="-128"/>
                <a:ea typeface="ＭＳ Ｐ明朝" panose="02020600040205080304" pitchFamily="18" charset="-128"/>
              </a:rPr>
              <a:t>兆円</a:t>
            </a:r>
            <a:r>
              <a:rPr lang="en-US" altLang="ja-JP" sz="1000" dirty="0">
                <a:latin typeface="ＭＳ Ｐ明朝" panose="02020600040205080304" pitchFamily="18" charset="-128"/>
                <a:ea typeface="ＭＳ Ｐ明朝" panose="02020600040205080304" pitchFamily="18" charset="-128"/>
              </a:rPr>
              <a:t>)</a:t>
            </a:r>
            <a:endParaRPr kumimoji="1" lang="ja-JP" altLang="en-US" sz="1000">
              <a:latin typeface="ＭＳ Ｐ明朝" panose="02020600040205080304" pitchFamily="18" charset="-128"/>
              <a:ea typeface="ＭＳ Ｐ明朝" panose="02020600040205080304" pitchFamily="18" charset="-128"/>
            </a:endParaRPr>
          </a:p>
        </p:txBody>
      </p:sp>
      <p:sp>
        <p:nvSpPr>
          <p:cNvPr id="14" name="右中かっこ 13"/>
          <p:cNvSpPr/>
          <p:nvPr/>
        </p:nvSpPr>
        <p:spPr>
          <a:xfrm>
            <a:off x="7718310" y="3647117"/>
            <a:ext cx="144016" cy="1739225"/>
          </a:xfrm>
          <a:prstGeom prst="rightBrace">
            <a:avLst>
              <a:gd name="adj1" fmla="val 6901"/>
              <a:gd name="adj2" fmla="val 516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7901558" y="4132524"/>
            <a:ext cx="1152128" cy="938719"/>
          </a:xfrm>
          <a:prstGeom prst="rect">
            <a:avLst/>
          </a:prstGeom>
          <a:noFill/>
        </p:spPr>
        <p:txBody>
          <a:bodyPr wrap="square" rtlCol="0">
            <a:spAutoFit/>
          </a:bodyPr>
          <a:lstStyle/>
          <a:p>
            <a:r>
              <a:rPr lang="ja-JP" altLang="en-US" sz="1100"/>
              <a:t>現在の情報通信産業総市場規模</a:t>
            </a:r>
            <a:r>
              <a:rPr lang="en-US" altLang="ja-JP" sz="1100" dirty="0"/>
              <a:t>(</a:t>
            </a:r>
            <a:r>
              <a:rPr kumimoji="1" lang="en-US" altLang="ja-JP" sz="1100" dirty="0"/>
              <a:t>82</a:t>
            </a:r>
            <a:r>
              <a:rPr lang="ja-JP" altLang="en-US" sz="1100"/>
              <a:t>兆円</a:t>
            </a:r>
            <a:r>
              <a:rPr lang="en-US" altLang="ja-JP" sz="1100" dirty="0"/>
              <a:t>, 8.9%, 2012)</a:t>
            </a:r>
            <a:r>
              <a:rPr lang="ja-JP" altLang="en-US" sz="1100"/>
              <a:t>に匹敵</a:t>
            </a:r>
            <a:endParaRPr kumimoji="1" lang="ja-JP" altLang="en-US" sz="1100"/>
          </a:p>
        </p:txBody>
      </p:sp>
      <p:sp>
        <p:nvSpPr>
          <p:cNvPr id="43" name="テキスト ボックス 42"/>
          <p:cNvSpPr txBox="1"/>
          <p:nvPr/>
        </p:nvSpPr>
        <p:spPr>
          <a:xfrm>
            <a:off x="4913193" y="5938798"/>
            <a:ext cx="1452642" cy="246221"/>
          </a:xfrm>
          <a:prstGeom prst="rect">
            <a:avLst/>
          </a:prstGeom>
          <a:noFill/>
        </p:spPr>
        <p:txBody>
          <a:bodyPr wrap="none" rtlCol="0">
            <a:spAutoFit/>
          </a:bodyPr>
          <a:lstStyle/>
          <a:p>
            <a:r>
              <a:rPr kumimoji="1" lang="en-US" altLang="ja-JP" sz="1000" dirty="0">
                <a:latin typeface="ＭＳ Ｐ明朝" panose="02020600040205080304" pitchFamily="18" charset="-128"/>
                <a:ea typeface="ＭＳ Ｐ明朝" panose="02020600040205080304" pitchFamily="18" charset="-128"/>
              </a:rPr>
              <a:t>EY</a:t>
            </a:r>
            <a:r>
              <a:rPr kumimoji="1" lang="ja-JP" altLang="en-US" sz="1000">
                <a:latin typeface="ＭＳ Ｐ明朝" panose="02020600040205080304" pitchFamily="18" charset="-128"/>
                <a:ea typeface="ＭＳ Ｐ明朝" panose="02020600040205080304" pitchFamily="18" charset="-128"/>
              </a:rPr>
              <a:t>総合研究所、総務省</a:t>
            </a:r>
          </a:p>
        </p:txBody>
      </p:sp>
      <p:sp>
        <p:nvSpPr>
          <p:cNvPr id="45" name="テキスト ボックス 44"/>
          <p:cNvSpPr txBox="1"/>
          <p:nvPr/>
        </p:nvSpPr>
        <p:spPr>
          <a:xfrm>
            <a:off x="5098376" y="2859939"/>
            <a:ext cx="1595309" cy="246221"/>
          </a:xfrm>
          <a:prstGeom prst="rect">
            <a:avLst/>
          </a:prstGeom>
          <a:noFill/>
        </p:spPr>
        <p:txBody>
          <a:bodyPr wrap="none" rtlCol="0">
            <a:spAutoFit/>
          </a:bodyPr>
          <a:lstStyle/>
          <a:p>
            <a:r>
              <a:rPr kumimoji="1" lang="ja-JP" altLang="en-US" sz="1000">
                <a:latin typeface="ＭＳ Ｐ明朝" panose="02020600040205080304" pitchFamily="18" charset="-128"/>
                <a:ea typeface="ＭＳ Ｐ明朝" panose="02020600040205080304" pitchFamily="18" charset="-128"/>
              </a:rPr>
              <a:t>人工知能関連総市場規模</a:t>
            </a:r>
          </a:p>
        </p:txBody>
      </p:sp>
      <p:sp>
        <p:nvSpPr>
          <p:cNvPr id="4" name="テキスト ボックス 3"/>
          <p:cNvSpPr txBox="1"/>
          <p:nvPr/>
        </p:nvSpPr>
        <p:spPr>
          <a:xfrm>
            <a:off x="6480212" y="5384249"/>
            <a:ext cx="360040" cy="276999"/>
          </a:xfrm>
          <a:prstGeom prst="rect">
            <a:avLst/>
          </a:prstGeom>
          <a:solidFill>
            <a:schemeClr val="bg1"/>
          </a:solidFill>
        </p:spPr>
        <p:txBody>
          <a:bodyPr wrap="square" rtlCol="0">
            <a:spAutoFit/>
          </a:bodyPr>
          <a:lstStyle/>
          <a:p>
            <a:pPr algn="ctr"/>
            <a:r>
              <a:rPr kumimoji="1" lang="ja-JP" altLang="en-US" sz="1200" smtClean="0"/>
              <a:t>→</a:t>
            </a:r>
            <a:endParaRPr kumimoji="1" lang="ja-JP" altLang="en-US" sz="1200"/>
          </a:p>
        </p:txBody>
      </p:sp>
      <p:cxnSp>
        <p:nvCxnSpPr>
          <p:cNvPr id="46" name="直線コネクタ 45"/>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936583" y="245504"/>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（１）データマネジメントをめぐる社会動向②</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4269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908720"/>
            <a:ext cx="856594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4892" y="950864"/>
            <a:ext cx="8784975" cy="759182"/>
          </a:xfrm>
          <a:prstGeom prst="rect">
            <a:avLst/>
          </a:prstGeom>
          <a:noFill/>
        </p:spPr>
        <p:txBody>
          <a:bodyPr wrap="square" rtlCol="0">
            <a:spAutoFit/>
          </a:bodyPr>
          <a:lstStyle/>
          <a:p>
            <a:pPr>
              <a:lnSpc>
                <a:spcPts val="2600"/>
              </a:lnSpc>
            </a:pPr>
            <a:r>
              <a:rPr lang="ja-JP" altLang="en-US" sz="1600"/>
              <a:t>時代の要請の中で、膨大な社会・産業データを分析し実践する、高度で幅広い課題解決スキルが求められている</a:t>
            </a:r>
            <a:endParaRPr kumimoji="1" lang="ja-JP" altLang="en-US" sz="1600"/>
          </a:p>
        </p:txBody>
      </p:sp>
      <p:sp>
        <p:nvSpPr>
          <p:cNvPr id="13" name="スライド番号プレースホルダ 12"/>
          <p:cNvSpPr>
            <a:spLocks noGrp="1"/>
          </p:cNvSpPr>
          <p:nvPr>
            <p:ph type="sldNum" sz="quarter" idx="12"/>
          </p:nvPr>
        </p:nvSpPr>
        <p:spPr/>
        <p:txBody>
          <a:bodyPr/>
          <a:lstStyle/>
          <a:p>
            <a:fld id="{2788D170-ED78-4CD6-9DF7-18AA74CDFCD5}" type="slidenum">
              <a:rPr kumimoji="1" lang="ja-JP" altLang="en-US" smtClean="0"/>
              <a:pPr/>
              <a:t>7</a:t>
            </a:fld>
            <a:endParaRPr kumimoji="1" lang="ja-JP" altLang="en-US"/>
          </a:p>
        </p:txBody>
      </p:sp>
      <p:sp>
        <p:nvSpPr>
          <p:cNvPr id="9" name="テキスト ボックス 8"/>
          <p:cNvSpPr txBox="1"/>
          <p:nvPr/>
        </p:nvSpPr>
        <p:spPr>
          <a:xfrm>
            <a:off x="4233740" y="2408841"/>
            <a:ext cx="4370709" cy="954107"/>
          </a:xfrm>
          <a:prstGeom prst="rect">
            <a:avLst/>
          </a:prstGeom>
          <a:noFill/>
        </p:spPr>
        <p:txBody>
          <a:bodyPr wrap="square" rtlCol="0">
            <a:spAutoFit/>
          </a:bodyPr>
          <a:lstStyle/>
          <a:p>
            <a:pPr marL="285750" indent="-285750">
              <a:buFont typeface="Arial" panose="020B0604020202020204" pitchFamily="34" charset="0"/>
              <a:buChar char="•"/>
            </a:pPr>
            <a:r>
              <a:rPr lang="en-US" altLang="ja-JP" sz="1400" dirty="0">
                <a:latin typeface="ＭＳ Ｐ明朝" panose="02020600040205080304" pitchFamily="18" charset="-128"/>
                <a:ea typeface="ＭＳ Ｐ明朝" panose="02020600040205080304" pitchFamily="18" charset="-128"/>
              </a:rPr>
              <a:t>ICT</a:t>
            </a:r>
            <a:r>
              <a:rPr lang="ja-JP" altLang="en-US" sz="1400" dirty="0">
                <a:latin typeface="ＭＳ Ｐ明朝" panose="02020600040205080304" pitchFamily="18" charset="-128"/>
                <a:ea typeface="ＭＳ Ｐ明朝" panose="02020600040205080304" pitchFamily="18" charset="-128"/>
              </a:rPr>
              <a:t>を基幹とし、都市のスケールで総合的・一体的にあらゆる都市活動の効率化をめざす</a:t>
            </a:r>
            <a:endParaRPr lang="en-US" altLang="ja-JP" sz="1400" dirty="0">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r>
              <a:rPr lang="ja-JP" altLang="en-US" sz="1400" dirty="0">
                <a:latin typeface="ＭＳ Ｐ明朝" panose="02020600040205080304" pitchFamily="18" charset="-128"/>
                <a:ea typeface="ＭＳ Ｐ明朝" panose="02020600040205080304" pitchFamily="18" charset="-128"/>
              </a:rPr>
              <a:t>都市活動のみならず、人の行動も対象となりつつある</a:t>
            </a:r>
            <a:endParaRPr lang="en-US" altLang="ja-JP" sz="1400" dirty="0">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endParaRPr lang="en-US" altLang="ja-JP" sz="1400" dirty="0">
              <a:latin typeface="ＭＳ Ｐ明朝" panose="02020600040205080304" pitchFamily="18" charset="-128"/>
              <a:ea typeface="ＭＳ Ｐ明朝" panose="02020600040205080304" pitchFamily="18" charset="-128"/>
            </a:endParaRPr>
          </a:p>
        </p:txBody>
      </p:sp>
      <p:sp>
        <p:nvSpPr>
          <p:cNvPr id="10" name="ホームベース 9"/>
          <p:cNvSpPr>
            <a:spLocks/>
          </p:cNvSpPr>
          <p:nvPr/>
        </p:nvSpPr>
        <p:spPr bwMode="gray">
          <a:xfrm>
            <a:off x="270900" y="1913281"/>
            <a:ext cx="2499123" cy="3194174"/>
          </a:xfrm>
          <a:prstGeom prst="homePlate">
            <a:avLst>
              <a:gd name="adj" fmla="val 1639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noAutofit/>
          </a:bodyPr>
          <a:lstStyle/>
          <a:p>
            <a:pPr marL="285750" indent="-285750">
              <a:buFont typeface="Arial" panose="020B0604020202020204" pitchFamily="34" charset="0"/>
              <a:buChar char="•"/>
            </a:pP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r>
              <a:rPr lang="ja-JP" altLang="en-US" sz="1400">
                <a:solidFill>
                  <a:schemeClr val="tx1"/>
                </a:solidFill>
                <a:latin typeface="ＭＳ Ｐ明朝" panose="02020600040205080304" pitchFamily="18" charset="-128"/>
                <a:ea typeface="ＭＳ Ｐ明朝" panose="02020600040205080304" pitchFamily="18" charset="-128"/>
              </a:rPr>
              <a:t>建物構造、都市エネルギー問題、地球環境問題から人間行動・健康に至るまで、都市の活動は社会ニーズの多様化に応じ複雑化してきた</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285750" indent="-285750">
              <a:buFont typeface="Arial" panose="020B0604020202020204" pitchFamily="34" charset="0"/>
              <a:buChar char="•"/>
            </a:pPr>
            <a:r>
              <a:rPr lang="ja-JP" altLang="en-US" sz="1400">
                <a:solidFill>
                  <a:schemeClr val="tx1"/>
                </a:solidFill>
                <a:latin typeface="ＭＳ Ｐ明朝" panose="02020600040205080304" pitchFamily="18" charset="-128"/>
                <a:ea typeface="ＭＳ Ｐ明朝" panose="02020600040205080304" pitchFamily="18" charset="-128"/>
              </a:rPr>
              <a:t>近年の情報環境の発展により、様々なデータの取得が可能となり、膨大なデータが集まるようになった</a:t>
            </a:r>
            <a:endParaRPr lang="ja-JP" altLang="en-US" sz="1400">
              <a:solidFill>
                <a:schemeClr val="tx1"/>
              </a:solidFill>
            </a:endParaRPr>
          </a:p>
        </p:txBody>
      </p:sp>
      <p:sp>
        <p:nvSpPr>
          <p:cNvPr id="14" name="AutoShape 8"/>
          <p:cNvSpPr>
            <a:spLocks noChangeArrowheads="1"/>
          </p:cNvSpPr>
          <p:nvPr/>
        </p:nvSpPr>
        <p:spPr bwMode="gray">
          <a:xfrm>
            <a:off x="395536" y="1824960"/>
            <a:ext cx="2160240" cy="360040"/>
          </a:xfrm>
          <a:custGeom>
            <a:avLst/>
            <a:gdLst>
              <a:gd name="connsiteX0" fmla="*/ 0 w 3376883"/>
              <a:gd name="connsiteY0" fmla="*/ 3806 h 395451"/>
              <a:gd name="connsiteX1" fmla="*/ 2932196 w 3376883"/>
              <a:gd name="connsiteY1" fmla="*/ 0 h 395451"/>
              <a:gd name="connsiteX2" fmla="*/ 3299157 w 3376883"/>
              <a:gd name="connsiteY2" fmla="*/ 3806 h 395451"/>
              <a:gd name="connsiteX3" fmla="*/ 3376883 w 3376883"/>
              <a:gd name="connsiteY3" fmla="*/ 395451 h 395451"/>
              <a:gd name="connsiteX4" fmla="*/ 0 w 3376883"/>
              <a:gd name="connsiteY4" fmla="*/ 395451 h 395451"/>
              <a:gd name="connsiteX5" fmla="*/ 0 w 3376883"/>
              <a:gd name="connsiteY5" fmla="*/ 3806 h 395451"/>
              <a:gd name="connsiteX0" fmla="*/ 0 w 3376883"/>
              <a:gd name="connsiteY0" fmla="*/ 3806 h 395451"/>
              <a:gd name="connsiteX1" fmla="*/ 2932196 w 3376883"/>
              <a:gd name="connsiteY1" fmla="*/ 0 h 395451"/>
              <a:gd name="connsiteX2" fmla="*/ 3299157 w 3376883"/>
              <a:gd name="connsiteY2" fmla="*/ 3806 h 395451"/>
              <a:gd name="connsiteX3" fmla="*/ 3376883 w 3376883"/>
              <a:gd name="connsiteY3" fmla="*/ 395451 h 395451"/>
              <a:gd name="connsiteX4" fmla="*/ 2978907 w 3376883"/>
              <a:gd name="connsiteY4" fmla="*/ 394944 h 395451"/>
              <a:gd name="connsiteX5" fmla="*/ 0 w 3376883"/>
              <a:gd name="connsiteY5" fmla="*/ 395451 h 395451"/>
              <a:gd name="connsiteX6" fmla="*/ 0 w 3376883"/>
              <a:gd name="connsiteY6" fmla="*/ 3806 h 395451"/>
              <a:gd name="connsiteX0" fmla="*/ 0 w 3376883"/>
              <a:gd name="connsiteY0" fmla="*/ 3806 h 395451"/>
              <a:gd name="connsiteX1" fmla="*/ 2932196 w 3376883"/>
              <a:gd name="connsiteY1" fmla="*/ 0 h 395451"/>
              <a:gd name="connsiteX2" fmla="*/ 3376883 w 3376883"/>
              <a:gd name="connsiteY2" fmla="*/ 395451 h 395451"/>
              <a:gd name="connsiteX3" fmla="*/ 2978907 w 3376883"/>
              <a:gd name="connsiteY3" fmla="*/ 394944 h 395451"/>
              <a:gd name="connsiteX4" fmla="*/ 0 w 3376883"/>
              <a:gd name="connsiteY4" fmla="*/ 395451 h 395451"/>
              <a:gd name="connsiteX5" fmla="*/ 0 w 3376883"/>
              <a:gd name="connsiteY5" fmla="*/ 3806 h 395451"/>
              <a:gd name="connsiteX0" fmla="*/ 0 w 2978907"/>
              <a:gd name="connsiteY0" fmla="*/ 3806 h 395451"/>
              <a:gd name="connsiteX1" fmla="*/ 2932196 w 2978907"/>
              <a:gd name="connsiteY1" fmla="*/ 0 h 395451"/>
              <a:gd name="connsiteX2" fmla="*/ 2978907 w 2978907"/>
              <a:gd name="connsiteY2" fmla="*/ 394944 h 395451"/>
              <a:gd name="connsiteX3" fmla="*/ 0 w 2978907"/>
              <a:gd name="connsiteY3" fmla="*/ 395451 h 395451"/>
              <a:gd name="connsiteX4" fmla="*/ 0 w 2978907"/>
              <a:gd name="connsiteY4" fmla="*/ 3806 h 395451"/>
              <a:gd name="connsiteX0" fmla="*/ 0 w 3057560"/>
              <a:gd name="connsiteY0" fmla="*/ 3806 h 395451"/>
              <a:gd name="connsiteX1" fmla="*/ 2932196 w 3057560"/>
              <a:gd name="connsiteY1" fmla="*/ 0 h 395451"/>
              <a:gd name="connsiteX2" fmla="*/ 3057560 w 3057560"/>
              <a:gd name="connsiteY2" fmla="*/ 394944 h 395451"/>
              <a:gd name="connsiteX3" fmla="*/ 0 w 3057560"/>
              <a:gd name="connsiteY3" fmla="*/ 395451 h 395451"/>
              <a:gd name="connsiteX4" fmla="*/ 0 w 3057560"/>
              <a:gd name="connsiteY4" fmla="*/ 3806 h 39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60" h="395451">
                <a:moveTo>
                  <a:pt x="0" y="3806"/>
                </a:moveTo>
                <a:lnTo>
                  <a:pt x="2932196" y="0"/>
                </a:lnTo>
                <a:lnTo>
                  <a:pt x="3057560" y="394944"/>
                </a:lnTo>
                <a:lnTo>
                  <a:pt x="0" y="395451"/>
                </a:lnTo>
                <a:lnTo>
                  <a:pt x="0" y="3806"/>
                </a:lnTo>
                <a:close/>
              </a:path>
            </a:pathLst>
          </a:custGeom>
          <a:noFill/>
          <a:ln w="9525" algn="ctr">
            <a:noFill/>
            <a:miter lim="800000"/>
            <a:headEnd/>
            <a:tailEnd/>
          </a:ln>
          <a:effectLst/>
          <a:extLst/>
        </p:spPr>
        <p:txBody>
          <a:bodyPr vert="horz" wrap="square" lIns="73464" tIns="73464" rIns="73464" bIns="73464" numCol="1" anchor="ctr" anchorCtr="0" compatLnSpc="1">
            <a:prstTxWarp prst="textNoShape">
              <a:avLst/>
            </a:prstTxWarp>
            <a:noAutofit/>
          </a:bodyPr>
          <a:lstStyle/>
          <a:p>
            <a:pPr algn="ctr"/>
            <a:endParaRPr lang="en-US" sz="1400" b="1" dirty="0">
              <a:latin typeface="Calibri" pitchFamily="34" charset="0"/>
              <a:cs typeface="Arial" pitchFamily="34" charset="0"/>
            </a:endParaRPr>
          </a:p>
        </p:txBody>
      </p:sp>
      <p:sp>
        <p:nvSpPr>
          <p:cNvPr id="15" name="Rectangle 71"/>
          <p:cNvSpPr txBox="1">
            <a:spLocks/>
          </p:cNvSpPr>
          <p:nvPr/>
        </p:nvSpPr>
        <p:spPr bwMode="gray">
          <a:xfrm>
            <a:off x="456381" y="1896968"/>
            <a:ext cx="1602134"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30000"/>
              </a:spcBef>
            </a:pPr>
            <a:r>
              <a:rPr lang="ja-JP" altLang="en-US" sz="1400" b="1">
                <a:latin typeface="Calibri" pitchFamily="34" charset="0"/>
                <a:ea typeface="+mn-ea"/>
              </a:rPr>
              <a:t>社会背景</a:t>
            </a:r>
          </a:p>
        </p:txBody>
      </p:sp>
      <p:sp>
        <p:nvSpPr>
          <p:cNvPr id="16" name="Rectangle 26"/>
          <p:cNvSpPr>
            <a:spLocks/>
          </p:cNvSpPr>
          <p:nvPr/>
        </p:nvSpPr>
        <p:spPr bwMode="gray">
          <a:xfrm>
            <a:off x="2984271" y="1792637"/>
            <a:ext cx="5764193" cy="451668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dirty="0">
              <a:solidFill>
                <a:schemeClr val="tx1"/>
              </a:solidFill>
              <a:latin typeface="Calibri" pitchFamily="34" charset="0"/>
            </a:endParaRPr>
          </a:p>
        </p:txBody>
      </p:sp>
      <p:sp>
        <p:nvSpPr>
          <p:cNvPr id="18" name="AutoShape 8"/>
          <p:cNvSpPr>
            <a:spLocks noChangeArrowheads="1"/>
          </p:cNvSpPr>
          <p:nvPr/>
        </p:nvSpPr>
        <p:spPr bwMode="gray">
          <a:xfrm flipH="1">
            <a:off x="2984272" y="1804587"/>
            <a:ext cx="5764192" cy="380413"/>
          </a:xfrm>
          <a:prstGeom prst="rect">
            <a:avLst/>
          </a:prstGeom>
          <a:noFill/>
          <a:ln w="9525" algn="ctr">
            <a:noFill/>
            <a:miter lim="800000"/>
            <a:headEnd/>
            <a:tailEnd/>
          </a:ln>
          <a:effectLst/>
          <a:extLst/>
        </p:spPr>
        <p:txBody>
          <a:bodyPr vert="horz" wrap="square" lIns="73464" tIns="73464" rIns="73464" bIns="73464" numCol="1" anchor="ctr" anchorCtr="0" compatLnSpc="1">
            <a:prstTxWarp prst="textNoShape">
              <a:avLst/>
            </a:prstTxWarp>
            <a:noAutofit/>
          </a:bodyPr>
          <a:lstStyle/>
          <a:p>
            <a:pPr algn="ctr"/>
            <a:endParaRPr lang="en-US" sz="1400" b="1" dirty="0">
              <a:solidFill>
                <a:schemeClr val="bg1"/>
              </a:solidFill>
              <a:latin typeface="Calibri" pitchFamily="34" charset="0"/>
              <a:cs typeface="Arial" pitchFamily="34" charset="0"/>
            </a:endParaRPr>
          </a:p>
        </p:txBody>
      </p:sp>
      <p:sp>
        <p:nvSpPr>
          <p:cNvPr id="19" name="Rectangle 71"/>
          <p:cNvSpPr txBox="1">
            <a:spLocks/>
          </p:cNvSpPr>
          <p:nvPr/>
        </p:nvSpPr>
        <p:spPr bwMode="gray">
          <a:xfrm flipH="1">
            <a:off x="3099218" y="1881448"/>
            <a:ext cx="4227568"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30000"/>
              </a:spcBef>
            </a:pPr>
            <a:r>
              <a:rPr lang="ja-JP" altLang="en-US" sz="1400" b="1">
                <a:latin typeface="Calibri" pitchFamily="34" charset="0"/>
                <a:ea typeface="+mn-ea"/>
              </a:rPr>
              <a:t>都市課題解決の実現</a:t>
            </a:r>
          </a:p>
        </p:txBody>
      </p:sp>
      <p:sp>
        <p:nvSpPr>
          <p:cNvPr id="20" name="Rectangle 18"/>
          <p:cNvSpPr>
            <a:spLocks noChangeArrowheads="1"/>
          </p:cNvSpPr>
          <p:nvPr/>
        </p:nvSpPr>
        <p:spPr bwMode="gray">
          <a:xfrm>
            <a:off x="3099218" y="2416002"/>
            <a:ext cx="1112743" cy="946946"/>
          </a:xfrm>
          <a:prstGeom prst="rect">
            <a:avLst/>
          </a:prstGeom>
          <a:solidFill>
            <a:schemeClr val="bg1">
              <a:lumMod val="65000"/>
            </a:schemeClr>
          </a:solidFill>
          <a:ln w="9525">
            <a:solidFill>
              <a:schemeClr val="tx1">
                <a:lumMod val="50000"/>
                <a:lumOff val="50000"/>
              </a:schemeClr>
            </a:solidFill>
            <a:miter lim="800000"/>
            <a:headEnd/>
            <a:tailEnd/>
          </a:ln>
        </p:spPr>
        <p:txBody>
          <a:bodyPr anchor="ctr">
            <a:noAutofit/>
          </a:bodyPr>
          <a:lstStyle/>
          <a:p>
            <a:pPr marL="3175"/>
            <a:r>
              <a:rPr lang="ja-JP" altLang="en-US" sz="1400" b="1">
                <a:solidFill>
                  <a:schemeClr val="bg1"/>
                </a:solidFill>
              </a:rPr>
              <a:t>対象となる領域</a:t>
            </a:r>
            <a:endParaRPr lang="en-US" sz="1400" b="1" dirty="0">
              <a:solidFill>
                <a:schemeClr val="bg1"/>
              </a:solidFill>
            </a:endParaRPr>
          </a:p>
        </p:txBody>
      </p:sp>
      <p:sp>
        <p:nvSpPr>
          <p:cNvPr id="21" name="Rectangle 18"/>
          <p:cNvSpPr>
            <a:spLocks noChangeArrowheads="1"/>
          </p:cNvSpPr>
          <p:nvPr/>
        </p:nvSpPr>
        <p:spPr bwMode="gray">
          <a:xfrm>
            <a:off x="3099218" y="3517735"/>
            <a:ext cx="1112743" cy="2555697"/>
          </a:xfrm>
          <a:prstGeom prst="rect">
            <a:avLst/>
          </a:prstGeom>
          <a:solidFill>
            <a:schemeClr val="bg1">
              <a:lumMod val="65000"/>
            </a:schemeClr>
          </a:solidFill>
          <a:ln w="9525">
            <a:solidFill>
              <a:schemeClr val="tx1">
                <a:lumMod val="50000"/>
                <a:lumOff val="50000"/>
              </a:schemeClr>
            </a:solidFill>
            <a:miter lim="800000"/>
            <a:headEnd/>
            <a:tailEnd/>
          </a:ln>
        </p:spPr>
        <p:txBody>
          <a:bodyPr anchor="ctr">
            <a:noAutofit/>
          </a:bodyPr>
          <a:lstStyle/>
          <a:p>
            <a:pPr marL="3175"/>
            <a:r>
              <a:rPr lang="ja-JP" altLang="en-US" sz="1400" b="1">
                <a:solidFill>
                  <a:schemeClr val="bg1"/>
                </a:solidFill>
              </a:rPr>
              <a:t>必要な</a:t>
            </a:r>
            <a:endParaRPr lang="en-US" altLang="ja-JP" sz="1400" b="1" dirty="0">
              <a:solidFill>
                <a:schemeClr val="bg1"/>
              </a:solidFill>
            </a:endParaRPr>
          </a:p>
          <a:p>
            <a:pPr marL="3175"/>
            <a:r>
              <a:rPr lang="ja-JP" altLang="en-US" sz="1400" b="1">
                <a:solidFill>
                  <a:schemeClr val="bg1"/>
                </a:solidFill>
              </a:rPr>
              <a:t>スキル・</a:t>
            </a:r>
            <a:endParaRPr lang="en-US" altLang="ja-JP" sz="1400" b="1" dirty="0">
              <a:solidFill>
                <a:schemeClr val="bg1"/>
              </a:solidFill>
            </a:endParaRPr>
          </a:p>
          <a:p>
            <a:pPr marL="3175"/>
            <a:r>
              <a:rPr lang="ja-JP" altLang="en-US" sz="1400" b="1">
                <a:solidFill>
                  <a:schemeClr val="bg1"/>
                </a:solidFill>
              </a:rPr>
              <a:t>機能</a:t>
            </a:r>
            <a:endParaRPr lang="en-US" sz="1400" b="1" dirty="0">
              <a:solidFill>
                <a:schemeClr val="bg1"/>
              </a:solidFill>
            </a:endParaRPr>
          </a:p>
        </p:txBody>
      </p:sp>
      <p:sp>
        <p:nvSpPr>
          <p:cNvPr id="22" name="Rectangle 9"/>
          <p:cNvSpPr txBox="1"/>
          <p:nvPr/>
        </p:nvSpPr>
        <p:spPr>
          <a:xfrm>
            <a:off x="4323353" y="3517735"/>
            <a:ext cx="4335498" cy="25853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kumimoji="1" baseline="0">
                <a:latin typeface="+mn-lt"/>
                <a:cs typeface="Arial" pitchFamily="34" charset="0"/>
              </a:defRPr>
            </a:lvl1pPr>
            <a:lvl2pPr marL="193675" lvl="1" indent="-192088" defTabSz="895350" eaLnBrk="1" hangingPunct="1">
              <a:buClr>
                <a:schemeClr val="tx2"/>
              </a:buClr>
              <a:buSzPct val="125000"/>
              <a:buFont typeface="Arial" charset="0"/>
              <a:buChar char="▪"/>
              <a:defRPr kumimoji="1" baseline="0">
                <a:latin typeface="+mn-lt"/>
                <a:cs typeface="Arial" pitchFamily="34" charset="0"/>
              </a:defRPr>
            </a:lvl2pPr>
            <a:lvl3pPr marL="457200" lvl="2" indent="-261938" defTabSz="895350" eaLnBrk="1" hangingPunct="1">
              <a:buClr>
                <a:schemeClr val="tx2"/>
              </a:buClr>
              <a:buSzPct val="120000"/>
              <a:buFont typeface="Arial" charset="0"/>
              <a:buChar char="–"/>
              <a:defRPr kumimoji="1" baseline="0">
                <a:latin typeface="+mn-lt"/>
                <a:cs typeface="Arial" pitchFamily="34" charset="0"/>
              </a:defRPr>
            </a:lvl3pPr>
            <a:lvl4pPr marL="614363" lvl="3" indent="-155575" defTabSz="895350" eaLnBrk="1" hangingPunct="1">
              <a:buClr>
                <a:schemeClr val="tx2"/>
              </a:buClr>
              <a:buSzPct val="120000"/>
              <a:buFont typeface="Arial" charset="0"/>
              <a:buChar char="▫"/>
              <a:defRPr kumimoji="1" baseline="0">
                <a:latin typeface="+mn-lt"/>
                <a:cs typeface="Arial" pitchFamily="34" charset="0"/>
              </a:defRPr>
            </a:lvl4pPr>
            <a:lvl5pPr marL="749808" lvl="4" indent="-130175" defTabSz="895350" eaLnBrk="1" hangingPunct="1">
              <a:buClr>
                <a:schemeClr val="tx2"/>
              </a:buClr>
              <a:buSzPct val="89000"/>
              <a:buFont typeface="Arial" charset="0"/>
              <a:buChar char="-"/>
              <a:defRPr kumimoji="1" baseline="0">
                <a:latin typeface="+mn-lt"/>
                <a:cs typeface="Arial" pitchFamily="34" charset="0"/>
              </a:defRPr>
            </a:lvl5pPr>
            <a:lvl6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285750" indent="-285750">
              <a:buFont typeface="Arial" panose="020B0604020202020204" pitchFamily="34" charset="0"/>
              <a:buChar char="•"/>
            </a:pPr>
            <a:r>
              <a:rPr lang="ja-JP" altLang="en-US" sz="1400" dirty="0">
                <a:latin typeface="ＭＳ Ｐ明朝" panose="02020600040205080304" pitchFamily="18" charset="-128"/>
                <a:ea typeface="ＭＳ Ｐ明朝" panose="02020600040205080304" pitchFamily="18" charset="-128"/>
              </a:rPr>
              <a:t>複雑・高度・長期的な予測が求められる都市課題の解決には、データを分析・可視化し、客観的な視点から政策決定（意思決定）するために</a:t>
            </a:r>
            <a:r>
              <a:rPr lang="en-US" altLang="ja-JP" sz="1400" dirty="0">
                <a:latin typeface="ＭＳ Ｐ明朝" panose="02020600040205080304" pitchFamily="18" charset="-128"/>
                <a:ea typeface="ＭＳ Ｐ明朝" panose="02020600040205080304" pitchFamily="18" charset="-128"/>
              </a:rPr>
              <a:t>3</a:t>
            </a:r>
            <a:r>
              <a:rPr lang="ja-JP" altLang="en-US" sz="1400" dirty="0" err="1">
                <a:latin typeface="ＭＳ Ｐ明朝" panose="02020600040205080304" pitchFamily="18" charset="-128"/>
                <a:ea typeface="ＭＳ Ｐ明朝" panose="02020600040205080304" pitchFamily="18" charset="-128"/>
              </a:rPr>
              <a:t>つの</a:t>
            </a:r>
            <a:r>
              <a:rPr lang="ja-JP" altLang="en-US" sz="1400" dirty="0">
                <a:latin typeface="ＭＳ Ｐ明朝" panose="02020600040205080304" pitchFamily="18" charset="-128"/>
                <a:ea typeface="ＭＳ Ｐ明朝" panose="02020600040205080304" pitchFamily="18" charset="-128"/>
              </a:rPr>
              <a:t>スキルが必要</a:t>
            </a:r>
            <a:endParaRPr lang="en-US" altLang="ja-JP" sz="1400" dirty="0">
              <a:latin typeface="ＭＳ Ｐ明朝" panose="02020600040205080304" pitchFamily="18" charset="-128"/>
              <a:ea typeface="ＭＳ Ｐ明朝" panose="02020600040205080304" pitchFamily="18" charset="-128"/>
            </a:endParaRPr>
          </a:p>
          <a:p>
            <a:pPr lvl="2"/>
            <a:r>
              <a:rPr lang="ja-JP" altLang="en-US" sz="1400" b="1" dirty="0">
                <a:latin typeface="+mj-ea"/>
              </a:rPr>
              <a:t>データエンジニアリング</a:t>
            </a:r>
            <a:r>
              <a:rPr lang="en-US" altLang="ja-JP" sz="1400" dirty="0">
                <a:latin typeface="ＭＳ Ｐ明朝" panose="02020600040205080304" pitchFamily="18" charset="-128"/>
                <a:ea typeface="ＭＳ Ｐ明朝" panose="02020600040205080304" pitchFamily="18" charset="-128"/>
              </a:rPr>
              <a:t>: </a:t>
            </a:r>
            <a:r>
              <a:rPr lang="ja-JP" altLang="en-US" sz="1400" dirty="0">
                <a:latin typeface="ＭＳ Ｐ明朝" panose="02020600040205080304" pitchFamily="18" charset="-128"/>
                <a:ea typeface="ＭＳ Ｐ明朝" panose="02020600040205080304" pitchFamily="18" charset="-128"/>
              </a:rPr>
              <a:t>データを意味のある形に使えるようにし、実装、運営する</a:t>
            </a:r>
            <a:endParaRPr lang="en-US" altLang="ja-JP" sz="1400" dirty="0">
              <a:latin typeface="ＭＳ Ｐ明朝" panose="02020600040205080304" pitchFamily="18" charset="-128"/>
              <a:ea typeface="ＭＳ Ｐ明朝" panose="02020600040205080304" pitchFamily="18" charset="-128"/>
            </a:endParaRPr>
          </a:p>
          <a:p>
            <a:pPr lvl="2"/>
            <a:r>
              <a:rPr lang="ja-JP" altLang="en-US" sz="1400" b="1" dirty="0">
                <a:latin typeface="+mj-ea"/>
              </a:rPr>
              <a:t>データサイエンス</a:t>
            </a:r>
            <a:r>
              <a:rPr lang="en-US" altLang="ja-JP" sz="1400" b="1" dirty="0">
                <a:latin typeface="+mj-ea"/>
              </a:rPr>
              <a:t>: </a:t>
            </a:r>
            <a:r>
              <a:rPr lang="ja-JP" altLang="en-US" sz="1400" dirty="0">
                <a:latin typeface="ＭＳ Ｐ明朝" panose="02020600040205080304" pitchFamily="18" charset="-128"/>
                <a:ea typeface="ＭＳ Ｐ明朝" panose="02020600040205080304" pitchFamily="18" charset="-128"/>
              </a:rPr>
              <a:t>統計学等の情報科学系の知識を有し、分析手法</a:t>
            </a:r>
            <a:r>
              <a:rPr lang="ja-JP" altLang="en-US" sz="1400" dirty="0" smtClean="0">
                <a:latin typeface="ＭＳ Ｐ明朝" panose="02020600040205080304" pitchFamily="18" charset="-128"/>
                <a:ea typeface="ＭＳ Ｐ明朝" panose="02020600040205080304" pitchFamily="18" charset="-128"/>
              </a:rPr>
              <a:t>を</a:t>
            </a:r>
            <a:r>
              <a:rPr lang="ja-JP" altLang="en-US" sz="1400" dirty="0">
                <a:latin typeface="ＭＳ Ｐ明朝" panose="02020600040205080304" pitchFamily="18" charset="-128"/>
                <a:ea typeface="ＭＳ Ｐ明朝" panose="02020600040205080304" pitchFamily="18" charset="-128"/>
              </a:rPr>
              <a:t>駆使</a:t>
            </a:r>
            <a:r>
              <a:rPr lang="ja-JP" altLang="en-US" sz="1400" dirty="0" smtClean="0">
                <a:latin typeface="ＭＳ Ｐ明朝" panose="02020600040205080304" pitchFamily="18" charset="-128"/>
                <a:ea typeface="ＭＳ Ｐ明朝" panose="02020600040205080304" pitchFamily="18" charset="-128"/>
              </a:rPr>
              <a:t>して</a:t>
            </a:r>
            <a:r>
              <a:rPr lang="ja-JP" altLang="en-US" sz="1400" dirty="0">
                <a:latin typeface="ＭＳ Ｐ明朝" panose="02020600040205080304" pitchFamily="18" charset="-128"/>
                <a:ea typeface="ＭＳ Ｐ明朝" panose="02020600040205080304" pitchFamily="18" charset="-128"/>
              </a:rPr>
              <a:t>分析・解析を行う</a:t>
            </a:r>
            <a:endParaRPr lang="en-US" altLang="ja-JP" sz="1400" dirty="0">
              <a:latin typeface="ＭＳ Ｐ明朝" panose="02020600040205080304" pitchFamily="18" charset="-128"/>
              <a:ea typeface="ＭＳ Ｐ明朝" panose="02020600040205080304" pitchFamily="18" charset="-128"/>
            </a:endParaRPr>
          </a:p>
          <a:p>
            <a:pPr lvl="2"/>
            <a:r>
              <a:rPr lang="ja-JP" altLang="en-US" sz="1400" b="1" dirty="0">
                <a:latin typeface="+mj-ea"/>
              </a:rPr>
              <a:t>社会展開力</a:t>
            </a:r>
            <a:r>
              <a:rPr lang="en-US" altLang="ja-JP" sz="1400" b="1" dirty="0">
                <a:latin typeface="+mj-ea"/>
              </a:rPr>
              <a:t>: </a:t>
            </a:r>
            <a:r>
              <a:rPr lang="ja-JP" altLang="en-US" sz="1400" dirty="0">
                <a:latin typeface="ＭＳ Ｐ明朝" panose="02020600040205080304" pitchFamily="18" charset="-128"/>
                <a:ea typeface="ＭＳ Ｐ明朝" panose="02020600040205080304" pitchFamily="18" charset="-128"/>
              </a:rPr>
              <a:t>課題背景を理解、整理し、解決につなげる</a:t>
            </a:r>
            <a:endParaRPr lang="en-US" altLang="ja-JP" sz="1400" dirty="0">
              <a:latin typeface="ＭＳ Ｐ明朝" panose="02020600040205080304" pitchFamily="18" charset="-128"/>
              <a:ea typeface="ＭＳ Ｐ明朝" panose="02020600040205080304" pitchFamily="18" charset="-128"/>
            </a:endParaRPr>
          </a:p>
          <a:p>
            <a:pPr lvl="1"/>
            <a:r>
              <a:rPr lang="ja-JP" altLang="en-US" sz="1400" dirty="0">
                <a:latin typeface="ＭＳ Ｐ明朝" panose="02020600040205080304" pitchFamily="18" charset="-128"/>
                <a:ea typeface="ＭＳ Ｐ明朝" panose="02020600040205080304" pitchFamily="18" charset="-128"/>
              </a:rPr>
              <a:t>加えて、必要な情報や解析方法、解決方法をオープンソース化することができれば、複数の人間による情報共有および協働が可能</a:t>
            </a:r>
            <a:endParaRPr lang="en-US" altLang="ja-JP" sz="1400" dirty="0">
              <a:latin typeface="ＭＳ Ｐ明朝" panose="02020600040205080304" pitchFamily="18" charset="-128"/>
              <a:ea typeface="ＭＳ Ｐ明朝" panose="02020600040205080304" pitchFamily="18" charset="-128"/>
            </a:endParaRPr>
          </a:p>
        </p:txBody>
      </p:sp>
      <p:cxnSp>
        <p:nvCxnSpPr>
          <p:cNvPr id="23" name="直線コネクタ 22"/>
          <p:cNvCxnSpPr/>
          <p:nvPr/>
        </p:nvCxnSpPr>
        <p:spPr>
          <a:xfrm>
            <a:off x="3070464" y="3409136"/>
            <a:ext cx="524595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二等辺三角形 23"/>
          <p:cNvSpPr/>
          <p:nvPr/>
        </p:nvSpPr>
        <p:spPr>
          <a:xfrm rot="5400000">
            <a:off x="1680033" y="3818978"/>
            <a:ext cx="2376265" cy="27518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cxnSp>
        <p:nvCxnSpPr>
          <p:cNvPr id="25" name="直線コネクタ 24"/>
          <p:cNvCxnSpPr/>
          <p:nvPr/>
        </p:nvCxnSpPr>
        <p:spPr>
          <a:xfrm>
            <a:off x="3131840" y="2173042"/>
            <a:ext cx="540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01456" y="2176327"/>
            <a:ext cx="22625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619673" y="615644"/>
            <a:ext cx="5976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1936583" y="231856"/>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（１）データマネジメントをめぐる社会動向③</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4269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6988972" y="6520259"/>
            <a:ext cx="2133600" cy="365125"/>
          </a:xfrm>
        </p:spPr>
        <p:txBody>
          <a:bodyPr/>
          <a:lstStyle/>
          <a:p>
            <a:r>
              <a:rPr lang="en-US" altLang="ja-JP" dirty="0"/>
              <a:t>8</a:t>
            </a:r>
            <a:endParaRPr kumimoji="1" lang="ja-JP" altLang="en-US" dirty="0"/>
          </a:p>
        </p:txBody>
      </p:sp>
      <p:cxnSp>
        <p:nvCxnSpPr>
          <p:cNvPr id="3" name="直線コネクタ 2"/>
          <p:cNvCxnSpPr/>
          <p:nvPr/>
        </p:nvCxnSpPr>
        <p:spPr>
          <a:xfrm>
            <a:off x="2009997" y="615670"/>
            <a:ext cx="53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55576" y="787904"/>
            <a:ext cx="7704856"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家やクルマなどの生活インフラと、電気・ガス・水道などの基礎インフラという都市全体がインターネットで繋がることで、効果的な都市の管理ができ、行政サービスの向上も見込まれる。そして、この流れは多くのビジネスチャンスが生まれるため、経済も発展していく。</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393988505"/>
              </p:ext>
            </p:extLst>
          </p:nvPr>
        </p:nvGraphicFramePr>
        <p:xfrm>
          <a:off x="395537" y="2144824"/>
          <a:ext cx="8352927" cy="4392488"/>
        </p:xfrm>
        <a:graphic>
          <a:graphicData uri="http://schemas.openxmlformats.org/drawingml/2006/table">
            <a:tbl>
              <a:tblPr firstRow="1" bandRow="1">
                <a:tableStyleId>{5940675A-B579-460E-94D1-54222C63F5DA}</a:tableStyleId>
              </a:tblPr>
              <a:tblGrid>
                <a:gridCol w="2784309">
                  <a:extLst>
                    <a:ext uri="{9D8B030D-6E8A-4147-A177-3AD203B41FA5}">
                      <a16:colId xmlns:a16="http://schemas.microsoft.com/office/drawing/2014/main" xmlns="" val="20000"/>
                    </a:ext>
                  </a:extLst>
                </a:gridCol>
                <a:gridCol w="2784309">
                  <a:extLst>
                    <a:ext uri="{9D8B030D-6E8A-4147-A177-3AD203B41FA5}">
                      <a16:colId xmlns:a16="http://schemas.microsoft.com/office/drawing/2014/main" xmlns="" val="20001"/>
                    </a:ext>
                  </a:extLst>
                </a:gridCol>
                <a:gridCol w="2784309">
                  <a:extLst>
                    <a:ext uri="{9D8B030D-6E8A-4147-A177-3AD203B41FA5}">
                      <a16:colId xmlns:a16="http://schemas.microsoft.com/office/drawing/2014/main" xmlns="" val="20002"/>
                    </a:ext>
                  </a:extLst>
                </a:gridCol>
              </a:tblGrid>
              <a:tr h="2196244">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生活</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市警が捜査官に対して刑事告訴記録や犯罪歴、写真情報などを一元化し、モバイル・アクセスを提供</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シカゴ</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市のパートナー企業が警察と連携し、移動指揮車を通じて現場にテクノロジを導入</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環境</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コペンハーゲン</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シスコが３自治体と</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IoE</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による街づくりとソリューションの開発パートナーシップ協定を締結し、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削減を目指す</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経済活動</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サンフランシスコ</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以上のデータを公開し、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以上のスマホアプリを提供</a:t>
                      </a: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利便性高く、様々な企業がデータを活用し、交通機関、地域環境、リサイクル、犯罪情報に関するサービス提供を開始</a:t>
                      </a:r>
                    </a:p>
                  </a:txBody>
                  <a:tcPr/>
                </a:tc>
                <a:extLst>
                  <a:ext uri="{0D108BD9-81ED-4DB2-BD59-A6C34878D82A}">
                    <a16:rowId xmlns:a16="http://schemas.microsoft.com/office/drawing/2014/main" xmlns="" val="10000"/>
                  </a:ext>
                </a:extLst>
              </a:tr>
              <a:tr h="2196244">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交通</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ロンドン</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駅構内エスカレーターや監視カメラなどに</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センサーを取り付け、クラウド上へそれらの</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データを蓄積できるシステムを構築</a:t>
                      </a:r>
                    </a:p>
                    <a:p>
                      <a:pPr marL="285750" indent="-285750">
                        <a:buFont typeface="Arial" panose="020B0604020202020204" pitchFamily="34" charset="0"/>
                        <a:buChar cha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バルセロナ</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駐車可能な地点情報をリアルタイムで提供し、駐車場収入の増加、渋滞緩和、観光客の滞在時間増加を期待</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アムステルダム</a:t>
                      </a:r>
                      <a:endPar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既存の光ファイバーやネット環境上で、グリーンでスマートにするための行政サービスを提供し、都市の競争力を向上</a:t>
                      </a: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教育</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韓国</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年までにすべての小中・高等学校でクラウドコンピューティング技術を基盤とした教育ネットワーク「</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EDUNET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」を整備し、教科書の全てをデジタル化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1"/>
                  </a:ext>
                </a:extLst>
              </a:tr>
            </a:tbl>
          </a:graphicData>
        </a:graphic>
      </p:graphicFrame>
      <p:sp>
        <p:nvSpPr>
          <p:cNvPr id="17" name="正方形/長方形 16"/>
          <p:cNvSpPr/>
          <p:nvPr/>
        </p:nvSpPr>
        <p:spPr>
          <a:xfrm>
            <a:off x="1935299" y="255543"/>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（１）データマネジメントをめぐる社会動向④</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87307" y="1643014"/>
            <a:ext cx="3636404" cy="369332"/>
          </a:xfrm>
          <a:prstGeom prst="rect">
            <a:avLst/>
          </a:prstGeom>
          <a:noFill/>
        </p:spPr>
        <p:txBody>
          <a:bodyPr wrap="square" rtlCol="0">
            <a:spAutoFit/>
          </a:bodyPr>
          <a:lstStyle/>
          <a:p>
            <a:r>
              <a:rPr kumimoji="1" lang="ja-JP" altLang="en-US" dirty="0" smtClean="0">
                <a:solidFill>
                  <a:srgbClr val="FF0000"/>
                </a:solidFill>
              </a:rPr>
              <a:t>データマネジメントの実例（海外）</a:t>
            </a:r>
            <a:endParaRPr kumimoji="1" lang="ja-JP" altLang="en-US" dirty="0">
              <a:solidFill>
                <a:srgbClr val="FF0000"/>
              </a:solidFill>
            </a:endParaRPr>
          </a:p>
        </p:txBody>
      </p:sp>
    </p:spTree>
    <p:extLst>
      <p:ext uri="{BB962C8B-B14F-4D97-AF65-F5344CB8AC3E}">
        <p14:creationId xmlns:p14="http://schemas.microsoft.com/office/powerpoint/2010/main" val="322040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0687" y="4776875"/>
            <a:ext cx="4932000" cy="324000"/>
          </a:xfrm>
          <a:prstGeom prst="rect">
            <a:avLst/>
          </a:prstGeom>
          <a:noFill/>
          <a:ln>
            <a:solidFill>
              <a:schemeClr val="bg1">
                <a:lumMod val="75000"/>
              </a:schemeClr>
            </a:solidFill>
          </a:ln>
        </p:spPr>
        <p:txBody>
          <a:bodyPr wrap="square" rtlCol="0">
            <a:spAutoFit/>
          </a:bodyPr>
          <a:lstStyle/>
          <a:p>
            <a:r>
              <a:rPr kumimoji="1" lang="en-US" altLang="ja-JP" sz="1400" b="1" dirty="0" smtClean="0">
                <a:latin typeface="Meiryo UI" panose="020B0604030504040204" pitchFamily="50" charset="-128"/>
                <a:ea typeface="Meiryo UI" panose="020B0604030504040204" pitchFamily="50" charset="-128"/>
              </a:rPr>
              <a:t>Fujisawa </a:t>
            </a:r>
            <a:r>
              <a:rPr kumimoji="1" lang="ja-JP" altLang="en-US" sz="1400" b="1" dirty="0" smtClean="0">
                <a:latin typeface="Meiryo UI" panose="020B0604030504040204" pitchFamily="50" charset="-128"/>
                <a:ea typeface="Meiryo UI" panose="020B0604030504040204" pitchFamily="50" charset="-128"/>
              </a:rPr>
              <a:t>サスティナブル・スマートタウン（神奈川県藤沢市）</a:t>
            </a:r>
          </a:p>
        </p:txBody>
      </p:sp>
      <p:sp>
        <p:nvSpPr>
          <p:cNvPr id="3" name="テキスト ボックス 2"/>
          <p:cNvSpPr txBox="1"/>
          <p:nvPr/>
        </p:nvSpPr>
        <p:spPr>
          <a:xfrm>
            <a:off x="310687" y="5163472"/>
            <a:ext cx="7789705" cy="89255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全ての戸建住宅で太陽光発電システムと蓄電池を備え、エコキュートやエネファーム、エアコンなどを制御可能な</a:t>
            </a:r>
            <a:endParaRPr kumimoji="1"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ＨＥＭＳを標準装備</a:t>
            </a:r>
            <a:endParaRPr kumimoji="1"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非常時に</a:t>
            </a:r>
            <a:r>
              <a:rPr lang="ja-JP" altLang="en-US" sz="1300" dirty="0" smtClean="0">
                <a:latin typeface="Meiryo UI" panose="020B0604030504040204" pitchFamily="50" charset="-128"/>
                <a:ea typeface="Meiryo UI" panose="020B0604030504040204" pitchFamily="50" charset="-128"/>
              </a:rPr>
              <a:t>は、太陽光と蓄電池を連携させた独自の創蓄連携システムで生活の継続性を確保</a:t>
            </a:r>
            <a:endParaRPr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タウンマネジメント会社を設立し、自治会費や独自の運営収入により自治会運営支援や各種サービスを実施</a:t>
            </a:r>
            <a:endParaRPr kumimoji="1" lang="en-US" altLang="ja-JP" sz="13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80680" y="1924169"/>
            <a:ext cx="4932000" cy="324000"/>
          </a:xfrm>
          <a:prstGeom prst="rect">
            <a:avLst/>
          </a:prstGeom>
          <a:noFill/>
          <a:ln>
            <a:solidFill>
              <a:schemeClr val="bg1">
                <a:lumMod val="75000"/>
              </a:schemeClr>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柏</a:t>
            </a:r>
            <a:r>
              <a:rPr lang="ja-JP" altLang="en-US" sz="1400" b="1" dirty="0" smtClean="0">
                <a:latin typeface="Meiryo UI" panose="020B0604030504040204" pitchFamily="50" charset="-128"/>
                <a:ea typeface="Meiryo UI" panose="020B0604030504040204" pitchFamily="50" charset="-128"/>
              </a:rPr>
              <a:t>の葉スマートシティ</a:t>
            </a:r>
            <a:r>
              <a:rPr lang="ja-JP" altLang="en-US" sz="1200" b="1" dirty="0" smtClean="0">
                <a:latin typeface="Meiryo UI" panose="020B0604030504040204" pitchFamily="50" charset="-128"/>
                <a:ea typeface="Meiryo UI" panose="020B0604030504040204" pitchFamily="50" charset="-128"/>
              </a:rPr>
              <a:t>（柏市・千葉県・東大・千葉大・三井不動産）</a:t>
            </a:r>
            <a:endParaRPr kumimoji="1" lang="ja-JP" altLang="en-US" sz="1400" b="1"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80680" y="2349168"/>
            <a:ext cx="7719712" cy="1892826"/>
          </a:xfrm>
          <a:prstGeom prst="rect">
            <a:avLst/>
          </a:prstGeom>
          <a:noFill/>
        </p:spPr>
        <p:txBody>
          <a:bodyPr wrap="square" rtlCol="0">
            <a:spAutoFit/>
          </a:bodyPr>
          <a:lstStyle/>
          <a:p>
            <a:r>
              <a:rPr lang="ja-JP" altLang="en-US" sz="1300" b="1" dirty="0" smtClean="0">
                <a:latin typeface="Meiryo UI" panose="020B0604030504040204" pitchFamily="50" charset="-128"/>
                <a:ea typeface="Meiryo UI" panose="020B0604030504040204" pitchFamily="50" charset="-128"/>
              </a:rPr>
              <a:t>①環境</a:t>
            </a:r>
            <a:r>
              <a:rPr lang="ja-JP" altLang="en-US" sz="1300" b="1" dirty="0">
                <a:latin typeface="Meiryo UI" panose="020B0604030504040204" pitchFamily="50" charset="-128"/>
                <a:ea typeface="Meiryo UI" panose="020B0604030504040204" pitchFamily="50" charset="-128"/>
              </a:rPr>
              <a:t>共生</a:t>
            </a: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大規模</a:t>
            </a:r>
            <a:r>
              <a:rPr lang="ja-JP" altLang="en-US" sz="1300" dirty="0">
                <a:latin typeface="Meiryo UI" panose="020B0604030504040204" pitchFamily="50" charset="-128"/>
                <a:ea typeface="Meiryo UI" panose="020B0604030504040204" pitchFamily="50" charset="-128"/>
              </a:rPr>
              <a:t>ガス発電機や蓄電システムなどを設置</a:t>
            </a:r>
            <a:r>
              <a:rPr lang="ja-JP" altLang="en-US" sz="1300" dirty="0" smtClean="0">
                <a:latin typeface="Meiryo UI" panose="020B0604030504040204" pitchFamily="50" charset="-128"/>
                <a:ea typeface="Meiryo UI" panose="020B0604030504040204" pitchFamily="50" charset="-128"/>
              </a:rPr>
              <a:t>。蓄えた</a:t>
            </a:r>
            <a:r>
              <a:rPr lang="ja-JP" altLang="en-US" sz="1300" dirty="0">
                <a:latin typeface="Meiryo UI" panose="020B0604030504040204" pitchFamily="50" charset="-128"/>
                <a:ea typeface="Meiryo UI" panose="020B0604030504040204" pitchFamily="50" charset="-128"/>
              </a:rPr>
              <a:t>電力を住宅や商業施設、大学施設などを</a:t>
            </a:r>
            <a:r>
              <a:rPr lang="ja-JP" altLang="en-US" sz="1300" dirty="0" smtClean="0">
                <a:latin typeface="Meiryo UI" panose="020B0604030504040204" pitchFamily="50" charset="-128"/>
                <a:ea typeface="Meiryo UI" panose="020B0604030504040204" pitchFamily="50" charset="-128"/>
              </a:rPr>
              <a:t>含めた</a:t>
            </a:r>
            <a:r>
              <a:rPr lang="ja-JP" altLang="en-US" sz="1300" dirty="0">
                <a:latin typeface="Meiryo UI" panose="020B0604030504040204" pitchFamily="50" charset="-128"/>
                <a:ea typeface="Meiryo UI" panose="020B0604030504040204" pitchFamily="50" charset="-128"/>
              </a:rPr>
              <a:t>地域内で融通</a:t>
            </a:r>
            <a:r>
              <a:rPr lang="ja-JP" altLang="en-US" sz="13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自転車</a:t>
            </a:r>
            <a:r>
              <a:rPr lang="ja-JP" altLang="en-US" sz="1300" dirty="0">
                <a:latin typeface="Meiryo UI" panose="020B0604030504040204" pitchFamily="50" charset="-128"/>
                <a:ea typeface="Meiryo UI" panose="020B0604030504040204" pitchFamily="50" charset="-128"/>
              </a:rPr>
              <a:t>や電動バイク、電気自動車などが市内</a:t>
            </a:r>
            <a:r>
              <a:rPr lang="en-US" altLang="ja-JP" sz="1300" dirty="0">
                <a:latin typeface="Meiryo UI" panose="020B0604030504040204" pitchFamily="50" charset="-128"/>
                <a:ea typeface="Meiryo UI" panose="020B0604030504040204" pitchFamily="50" charset="-128"/>
              </a:rPr>
              <a:t>5</a:t>
            </a:r>
            <a:r>
              <a:rPr lang="ja-JP" altLang="en-US" sz="1300" dirty="0" smtClean="0">
                <a:latin typeface="Meiryo UI" panose="020B0604030504040204" pitchFamily="50" charset="-128"/>
                <a:ea typeface="Meiryo UI" panose="020B0604030504040204" pitchFamily="50" charset="-128"/>
              </a:rPr>
              <a:t>カ所の</a:t>
            </a:r>
            <a:r>
              <a:rPr lang="ja-JP" altLang="en-US" sz="1300" dirty="0">
                <a:latin typeface="Meiryo UI" panose="020B0604030504040204" pitchFamily="50" charset="-128"/>
                <a:ea typeface="Meiryo UI" panose="020B0604030504040204" pitchFamily="50" charset="-128"/>
              </a:rPr>
              <a:t>ポートに置かれており、必要なときに利用</a:t>
            </a:r>
          </a:p>
          <a:p>
            <a:r>
              <a:rPr lang="ja-JP" altLang="en-US" sz="1300" b="1" dirty="0" smtClean="0">
                <a:latin typeface="Meiryo UI" panose="020B0604030504040204" pitchFamily="50" charset="-128"/>
                <a:ea typeface="Meiryo UI" panose="020B0604030504040204" pitchFamily="50" charset="-128"/>
              </a:rPr>
              <a:t>②健康</a:t>
            </a:r>
            <a:r>
              <a:rPr lang="ja-JP" altLang="en-US" sz="1300" b="1" dirty="0">
                <a:latin typeface="Meiryo UI" panose="020B0604030504040204" pitchFamily="50" charset="-128"/>
                <a:ea typeface="Meiryo UI" panose="020B0604030504040204" pitchFamily="50" charset="-128"/>
              </a:rPr>
              <a:t>長寿</a:t>
            </a: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リストバンド型</a:t>
            </a:r>
            <a:r>
              <a:rPr lang="ja-JP" altLang="en-US" sz="1300" dirty="0">
                <a:latin typeface="Meiryo UI" panose="020B0604030504040204" pitchFamily="50" charset="-128"/>
                <a:ea typeface="Meiryo UI" panose="020B0604030504040204" pitchFamily="50" charset="-128"/>
              </a:rPr>
              <a:t>のライフレコーダー（活動量計）によってユーザーの生活パターンを「見える化」し、体重や体脂肪などを計測する通信機能付きの体組成計と合わせてユーザーの健康状態を見える化</a:t>
            </a:r>
          </a:p>
          <a:p>
            <a:r>
              <a:rPr lang="ja-JP" altLang="en-US" sz="1300" b="1" dirty="0" smtClean="0">
                <a:latin typeface="Meiryo UI" panose="020B0604030504040204" pitchFamily="50" charset="-128"/>
                <a:ea typeface="Meiryo UI" panose="020B0604030504040204" pitchFamily="50" charset="-128"/>
              </a:rPr>
              <a:t>③</a:t>
            </a:r>
            <a:r>
              <a:rPr lang="ja-JP" altLang="en-US" sz="1300" b="1" dirty="0">
                <a:latin typeface="Meiryo UI" panose="020B0604030504040204" pitchFamily="50" charset="-128"/>
                <a:ea typeface="Meiryo UI" panose="020B0604030504040204" pitchFamily="50" charset="-128"/>
              </a:rPr>
              <a:t>新産業創造</a:t>
            </a: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コワーキングスペース</a:t>
            </a:r>
            <a:r>
              <a:rPr lang="ja-JP" altLang="en-US" sz="1300" dirty="0">
                <a:latin typeface="Meiryo UI" panose="020B0604030504040204" pitchFamily="50" charset="-128"/>
                <a:ea typeface="Meiryo UI" panose="020B0604030504040204" pitchFamily="50" charset="-128"/>
              </a:rPr>
              <a:t>の設置、ベンチャー支援組織の</a:t>
            </a:r>
            <a:r>
              <a:rPr lang="ja-JP" altLang="en-US" sz="1300" dirty="0" smtClean="0">
                <a:latin typeface="Meiryo UI" panose="020B0604030504040204" pitchFamily="50" charset="-128"/>
                <a:ea typeface="Meiryo UI" panose="020B0604030504040204" pitchFamily="50" charset="-128"/>
              </a:rPr>
              <a:t>活動</a:t>
            </a:r>
            <a:endParaRPr lang="ja-JP" altLang="en-US" sz="1300" dirty="0">
              <a:latin typeface="Meiryo UI" panose="020B0604030504040204" pitchFamily="50" charset="-128"/>
              <a:ea typeface="Meiryo UI" panose="020B0604030504040204" pitchFamily="50" charset="-128"/>
            </a:endParaRPr>
          </a:p>
        </p:txBody>
      </p:sp>
      <p:sp>
        <p:nvSpPr>
          <p:cNvPr id="7" name="正方形/長方形 6"/>
          <p:cNvSpPr/>
          <p:nvPr/>
        </p:nvSpPr>
        <p:spPr>
          <a:xfrm>
            <a:off x="5566051" y="1971170"/>
            <a:ext cx="3326429" cy="276999"/>
          </a:xfrm>
          <a:prstGeom prst="rect">
            <a:avLst/>
          </a:prstGeom>
        </p:spPr>
        <p:txBody>
          <a:bodyPr wrap="square">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＜面積：</a:t>
            </a:r>
            <a:r>
              <a:rPr lang="en-US" altLang="ja-JP" sz="1200" dirty="0">
                <a:solidFill>
                  <a:prstClr val="black"/>
                </a:solidFill>
                <a:latin typeface="Meiryo UI" panose="020B0604030504040204" pitchFamily="50" charset="-128"/>
                <a:ea typeface="Meiryo UI" panose="020B0604030504040204" pitchFamily="50" charset="-128"/>
              </a:rPr>
              <a:t>273ha</a:t>
            </a:r>
            <a:r>
              <a:rPr lang="ja-JP" altLang="en-US" sz="1200" dirty="0">
                <a:solidFill>
                  <a:prstClr val="black"/>
                </a:solidFill>
                <a:latin typeface="Meiryo UI" panose="020B0604030504040204" pitchFamily="50" charset="-128"/>
                <a:ea typeface="Meiryo UI" panose="020B0604030504040204" pitchFamily="50" charset="-128"/>
              </a:rPr>
              <a:t>／計画人口：</a:t>
            </a:r>
            <a:r>
              <a:rPr lang="en-US" altLang="ja-JP" sz="1200" dirty="0">
                <a:solidFill>
                  <a:prstClr val="black"/>
                </a:solidFill>
                <a:latin typeface="Meiryo UI" panose="020B0604030504040204" pitchFamily="50" charset="-128"/>
                <a:ea typeface="Meiryo UI" panose="020B0604030504040204" pitchFamily="50" charset="-128"/>
              </a:rPr>
              <a:t>26,000</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652120" y="4784834"/>
            <a:ext cx="2952327" cy="276999"/>
          </a:xfrm>
          <a:prstGeom prst="rect">
            <a:avLst/>
          </a:prstGeom>
        </p:spPr>
        <p:txBody>
          <a:bodyPr wrap="square">
            <a:spAutoFit/>
          </a:bodyPr>
          <a:lstStyle/>
          <a:p>
            <a:pPr lvl="0"/>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面積：１９</a:t>
            </a:r>
            <a:r>
              <a:rPr lang="en-US" altLang="ja-JP" sz="1200" dirty="0">
                <a:solidFill>
                  <a:prstClr val="black"/>
                </a:solidFill>
                <a:latin typeface="Meiryo UI" panose="020B0604030504040204" pitchFamily="50" charset="-128"/>
                <a:ea typeface="Meiryo UI" panose="020B0604030504040204" pitchFamily="50" charset="-128"/>
              </a:rPr>
              <a:t>ha</a:t>
            </a:r>
            <a:r>
              <a:rPr lang="ja-JP" altLang="en-US" sz="1200" dirty="0" smtClean="0">
                <a:solidFill>
                  <a:prstClr val="black"/>
                </a:solidFill>
                <a:latin typeface="Meiryo UI" panose="020B0604030504040204" pitchFamily="50" charset="-128"/>
                <a:ea typeface="Meiryo UI" panose="020B0604030504040204" pitchFamily="50" charset="-128"/>
              </a:rPr>
              <a:t>／計画</a:t>
            </a:r>
            <a:r>
              <a:rPr lang="ja-JP" altLang="en-US" sz="1200" dirty="0">
                <a:solidFill>
                  <a:prstClr val="black"/>
                </a:solidFill>
                <a:latin typeface="Meiryo UI" panose="020B0604030504040204" pitchFamily="50" charset="-128"/>
                <a:ea typeface="Meiryo UI" panose="020B0604030504040204" pitchFamily="50" charset="-128"/>
              </a:rPr>
              <a:t>人口：</a:t>
            </a:r>
            <a:r>
              <a:rPr lang="en-US" altLang="ja-JP" sz="1200" dirty="0">
                <a:solidFill>
                  <a:prstClr val="black"/>
                </a:solidFill>
                <a:latin typeface="Meiryo UI" panose="020B0604030504040204" pitchFamily="50" charset="-128"/>
                <a:ea typeface="Meiryo UI" panose="020B0604030504040204" pitchFamily="50" charset="-128"/>
              </a:rPr>
              <a:t>3000</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a:t>
            </a:fld>
            <a:endParaRPr kumimoji="1" lang="ja-JP" altLang="en-US"/>
          </a:p>
        </p:txBody>
      </p:sp>
      <p:sp>
        <p:nvSpPr>
          <p:cNvPr id="17" name="正方形/長方形 16"/>
          <p:cNvSpPr/>
          <p:nvPr/>
        </p:nvSpPr>
        <p:spPr>
          <a:xfrm>
            <a:off x="1936583" y="231856"/>
            <a:ext cx="5308970" cy="400110"/>
          </a:xfrm>
          <a:prstGeom prst="rect">
            <a:avLst/>
          </a:prstGeom>
        </p:spPr>
        <p:txBody>
          <a:bodyPr wrap="square">
            <a:spAutoFit/>
          </a:bodyPr>
          <a:lstStyle/>
          <a:p>
            <a:pPr lvl="0"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）データマネジメントをめぐる社会動向⑤</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150701" y="631966"/>
            <a:ext cx="48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10687" y="1466932"/>
            <a:ext cx="3636404" cy="369332"/>
          </a:xfrm>
          <a:prstGeom prst="rect">
            <a:avLst/>
          </a:prstGeom>
          <a:noFill/>
        </p:spPr>
        <p:txBody>
          <a:bodyPr wrap="square" rtlCol="0">
            <a:spAutoFit/>
          </a:bodyPr>
          <a:lstStyle/>
          <a:p>
            <a:r>
              <a:rPr kumimoji="1" lang="ja-JP" altLang="en-US" dirty="0" smtClean="0">
                <a:solidFill>
                  <a:srgbClr val="FF0000"/>
                </a:solidFill>
              </a:rPr>
              <a:t>データマネジメントの実例（国内）</a:t>
            </a:r>
            <a:endParaRPr kumimoji="1" lang="ja-JP" altLang="en-US" dirty="0">
              <a:solidFill>
                <a:srgbClr val="FF0000"/>
              </a:solidFill>
            </a:endParaRPr>
          </a:p>
        </p:txBody>
      </p:sp>
      <p:sp>
        <p:nvSpPr>
          <p:cNvPr id="20" name="テキスト ボックス 19"/>
          <p:cNvSpPr txBox="1"/>
          <p:nvPr/>
        </p:nvSpPr>
        <p:spPr>
          <a:xfrm>
            <a:off x="971600" y="755139"/>
            <a:ext cx="7330480" cy="584775"/>
          </a:xfrm>
          <a:prstGeom prst="rect">
            <a:avLst/>
          </a:prstGeom>
          <a:noFill/>
        </p:spPr>
        <p:txBody>
          <a:bodyPr wrap="square" rtlCol="0">
            <a:spAutoFit/>
          </a:bodyPr>
          <a:lstStyle/>
          <a:p>
            <a:r>
              <a:rPr kumimoji="1" lang="ja-JP" altLang="en-US" sz="1600" dirty="0" smtClean="0">
                <a:solidFill>
                  <a:srgbClr val="FF0000"/>
                </a:solidFill>
                <a:latin typeface="Meiryo UI" panose="020B0604030504040204" pitchFamily="50" charset="-128"/>
                <a:ea typeface="Meiryo UI" panose="020B0604030504040204" pitchFamily="50" charset="-128"/>
              </a:rPr>
              <a:t>先進的な自治体では、行政データを行政課題の把握や行政施策に活用する取り組みに着手している。</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6157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12300</TotalTime>
  <Words>4014</Words>
  <Application>Microsoft Office PowerPoint</Application>
  <PresentationFormat>画面に合わせる (4:3)</PresentationFormat>
  <Paragraphs>580</Paragraphs>
  <Slides>24</Slides>
  <Notes>15</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（戦略領域）データマネジメント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Batchadmin</cp:lastModifiedBy>
  <cp:revision>693</cp:revision>
  <cp:lastPrinted>2017-06-09T09:24:28Z</cp:lastPrinted>
  <dcterms:created xsi:type="dcterms:W3CDTF">2016-05-23T00:10:31Z</dcterms:created>
  <dcterms:modified xsi:type="dcterms:W3CDTF">2017-06-19T04:01:57Z</dcterms:modified>
</cp:coreProperties>
</file>