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7842" autoAdjust="0"/>
  </p:normalViewPr>
  <p:slideViewPr>
    <p:cSldViewPr>
      <p:cViewPr varScale="1">
        <p:scale>
          <a:sx n="50" d="100"/>
          <a:sy n="50" d="100"/>
        </p:scale>
        <p:origin x="1194" y="6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テキスト ボックス 172"/>
          <p:cNvSpPr txBox="1"/>
          <p:nvPr/>
        </p:nvSpPr>
        <p:spPr>
          <a:xfrm>
            <a:off x="6472808" y="8580501"/>
            <a:ext cx="6192688" cy="93871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2808" y="6456984"/>
            <a:ext cx="6192688" cy="1836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72808" y="552128"/>
            <a:ext cx="6192688" cy="558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6104" y="217228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大阪のポテンシャルを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次の４つの役割を果たす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0432" y="4512568"/>
            <a:ext cx="5400016" cy="864096"/>
          </a:xfrm>
          <a:prstGeom prst="rect">
            <a:avLst/>
          </a:prstGeom>
          <a:noFill/>
          <a:ln w="254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副首都・大阪は、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をもって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で存在感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を発揮する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東西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二極の一極」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として、平時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にも非常時にも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、けん引する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果たす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ことをめざす。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6104" y="1164296"/>
            <a:ext cx="5940000" cy="755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国際競争力を持つ複数の拠点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全体の成長をけん引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○東京以外にも日本を支える拠点都市を戦略的に確立し、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国土の強靭性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○地域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の自己決定・自己責任に基づく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分権型の仕組みへの転換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を先導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4784" y="660160"/>
            <a:ext cx="6187518" cy="547196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803188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副首都ビジョン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～副首都・大阪に向けた中長期的な取組み方向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～（</a:t>
            </a:r>
            <a:r>
              <a:rPr lang="en-US" altLang="ja-JP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2020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修正版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endParaRPr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784" y="5161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第１章　副首都の基本的な考え方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8112" y="912168"/>
            <a:ext cx="2915655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．なぜ副首都が日本に必要か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0160" y="5592688"/>
            <a:ext cx="5076273" cy="34624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だけでなく、副首都圏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までも視野に入れた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を進める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113" y="2064296"/>
            <a:ext cx="3012296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副首都・大阪が果たすべき役割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4784" y="6384793"/>
            <a:ext cx="6192000" cy="309588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8112" y="6672832"/>
            <a:ext cx="184603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１．戦略の考え方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08112" y="6996952"/>
            <a:ext cx="590465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自らが副首都に必要な「機能面」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を支える「制度面」での取組みを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進め、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年頃までに、副首都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、副首都化の取組みを支援する仕組みを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国に働きかける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8113" y="8112968"/>
            <a:ext cx="5904655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グローバル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させるため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のインパクトも活用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経済成長面」での取組み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96000"/>
            <a:ext cx="1280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0432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とは異なる個性・新たな価値観を発信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2448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首都機能バックアップ」（重都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を含めた代替機能を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60432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「西日本の首都」（分都）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中枢性・拠点性を高める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32448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の力を最大限に活かす都市を実現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64784" y="62407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第２章　副首都・大阪の確立、発展に向けた戦略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59372" y="1057384"/>
            <a:ext cx="2664296" cy="96488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ハード面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都市インフラの充実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◇高速道路ネットワークの充実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鉄道ネットワークの充実・強化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◇港湾の国際競争力強化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65904" y="3099293"/>
            <a:ext cx="5328592" cy="9525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大阪自らの改革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・大阪に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ふさわしい新たな大都市制度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・大阪の住民生活を支える基礎自治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府内市町村）の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副首都圏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（京阪神・関西）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の都市機能を支える広域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568236" y="4683389"/>
            <a:ext cx="6192688" cy="150502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副首都・大阪の発展を加速させるインパクト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統合型リゾート（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）の立地推進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◆副首都・大阪の経済成長に向けた取組み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産業・技術力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健康・長寿を基軸とした新たな価値の創出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◇健康・医療関連分野の世界的なクラスター形成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◇ものづくりの基盤を活かしたイノベーション促進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世界水準の都市ブランドの確立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◇世界に誇れる都市空間の創造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世界的な創造都市、国際エンターテイメント都市の確立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内外から多様なプレーヤーが集い、活躍する場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◇多様な人材が活躍できるオープンでチャレンジングな環境整備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民間活動の促進の仕組みづくり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40244" y="4560419"/>
            <a:ext cx="2880320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４．「経済成長面」での取組み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16824" y="2978674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．「制度面」での取組み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16824" y="62413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２．「機能面」での取組み</a:t>
            </a:r>
            <a:endParaRPr lang="ja-JP" altLang="en-US" sz="1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41736" y="1846149"/>
            <a:ext cx="5328592" cy="115570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改革や特区による環境整備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国家戦略特区の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イノベーション国際戦略総合特区の活用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支援や研究開発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・体制強化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◇大阪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産業技術研究所の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◇産業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支援機能・体制の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65904" y="3819373"/>
            <a:ext cx="3600400" cy="713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機関移転等の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副首都化の取組みを支援する仕組みの働きかけ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461473" y="8751637"/>
            <a:ext cx="6060007" cy="67233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第２章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沿って副首都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確認しながら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着実に進める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その過程で、副首都ビジョンは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必要に応じて見直しを行っていく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府民、さらには京阪神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関西圏をはじめ国内外に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対する理解促進の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等へのアプローチなど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、機運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醸成を図る。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6472808" y="6384776"/>
            <a:ext cx="6114170" cy="72148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副首都・大阪」は、万博のレガシーや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のインバウンド効果も活用して、「東西二極の一極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日本の成長エンジン」の位置を確固たるものとし、持続的に大きな発展を遂げる未来を実現する。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6688834" y="7074197"/>
            <a:ext cx="5544614" cy="1116000"/>
          </a:xfrm>
          <a:prstGeom prst="round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1962395" y="6384776"/>
            <a:ext cx="2071253" cy="21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1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6904856" y="6966197"/>
            <a:ext cx="1628668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大阪の未来像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10800000">
            <a:off x="1936305" y="4008535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472808" y="8415890"/>
            <a:ext cx="619268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第４章　今後の進め方</a:t>
            </a:r>
            <a:endParaRPr lang="ja-JP" altLang="en-US" sz="1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6472808" y="6240792"/>
            <a:ext cx="6192689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第３章　その先にあるもの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～副首都として発展する未来の大阪～</a:t>
            </a:r>
            <a:endParaRPr lang="ja-JP" altLang="en-US" sz="105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6104" y="408052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した役割を果たすことで、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760840" y="7830269"/>
            <a:ext cx="4680520" cy="252000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06119" y="2052778"/>
            <a:ext cx="3505089" cy="9341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◆人材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育成環境の充実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◇府立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大学・市立大学の統合による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教育力向上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・中・高等学校における教育の取組み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◆文化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創造・情報発信の基盤形成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◇文化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創造基盤の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 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魅力推進体制の充実・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ブランド向上に向けた魅力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81626" y="1168695"/>
            <a:ext cx="5976664" cy="670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◆基盤的な公共機能の高度化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◇安全・危機管理機能の強化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生活インフラの最適化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776" y="8941032"/>
            <a:ext cx="5867992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裏面の戦略の進め方参照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056984" y="7542238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スーパー・メガリージョン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の西の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056984" y="7833034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豊かで、利便性の高い都市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056984" y="7254206"/>
            <a:ext cx="3492000" cy="251999"/>
          </a:xfrm>
          <a:prstGeom prst="roundRect">
            <a:avLst/>
          </a:prstGeom>
          <a:gradFill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0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世界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が注目する産業・文化・サイエンスの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7192888" y="7254205"/>
            <a:ext cx="1068337" cy="251999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7192888" y="7542238"/>
            <a:ext cx="1068337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7192890" y="7833034"/>
            <a:ext cx="1068336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住民にとって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59372" y="711947"/>
            <a:ext cx="5976664" cy="57400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高次化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戦略の推進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 字 59"/>
          <p:cNvSpPr/>
          <p:nvPr/>
        </p:nvSpPr>
        <p:spPr>
          <a:xfrm>
            <a:off x="856184" y="1308176"/>
            <a:ext cx="7224330" cy="5429718"/>
          </a:xfrm>
          <a:prstGeom prst="corner">
            <a:avLst>
              <a:gd name="adj1" fmla="val 36553"/>
              <a:gd name="adj2" fmla="val 101757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9623" y="984176"/>
            <a:ext cx="10951777" cy="7744693"/>
            <a:chOff x="6688831" y="3428352"/>
            <a:chExt cx="5976665" cy="6305400"/>
          </a:xfrm>
        </p:grpSpPr>
        <p:sp>
          <p:nvSpPr>
            <p:cNvPr id="5" name="正方形/長方形 4"/>
            <p:cNvSpPr/>
            <p:nvPr/>
          </p:nvSpPr>
          <p:spPr>
            <a:xfrm>
              <a:off x="11477487" y="3780107"/>
              <a:ext cx="1116000" cy="5953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課題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解決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に貢献する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グローバル都市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として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の成長を実現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の果実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が豊かで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利便性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高い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生活を実現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688831" y="8401102"/>
              <a:ext cx="5796000" cy="12002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04370" y="3982182"/>
              <a:ext cx="468000" cy="41983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946338" y="4428811"/>
              <a:ext cx="460280" cy="19049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760841" y="6744816"/>
              <a:ext cx="3778090" cy="12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山形 11"/>
            <p:cNvSpPr/>
            <p:nvPr/>
          </p:nvSpPr>
          <p:spPr>
            <a:xfrm>
              <a:off x="9746332" y="3428352"/>
              <a:ext cx="1609720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国内外から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の認知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の高まり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山形 12"/>
            <p:cNvSpPr/>
            <p:nvPr/>
          </p:nvSpPr>
          <p:spPr>
            <a:xfrm>
              <a:off x="11315000" y="3428352"/>
              <a:ext cx="1350496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副首都としての発展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15309" y="4089744"/>
              <a:ext cx="869522" cy="955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東西二極の一極</a:t>
              </a:r>
              <a:endPara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96675" y="7519633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Ins="36000"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まずは、首都機能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バックアップ拠点の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位置づけの働きかけ</a:t>
              </a:r>
              <a:endParaRPr lang="ja-JP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634441" y="7507386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さらに、副首都（圏）の取組み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</a:t>
              </a:r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の働きかけ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757667" y="3780107"/>
              <a:ext cx="2829164" cy="2732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55568" y="4248106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機能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充実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より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実現し、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その果実を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に還元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9055568" y="5376824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副首都の都市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機能の充実を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制度面で支える</a:t>
              </a:r>
              <a:endPara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カーブ矢印 19"/>
            <p:cNvSpPr/>
            <p:nvPr/>
          </p:nvSpPr>
          <p:spPr>
            <a:xfrm>
              <a:off x="8893022" y="5123883"/>
              <a:ext cx="180000" cy="468000"/>
            </a:xfrm>
            <a:prstGeom prst="curvedRightArrow">
              <a:avLst>
                <a:gd name="adj1" fmla="val 72817"/>
                <a:gd name="adj2" fmla="val 118144"/>
                <a:gd name="adj3" fmla="val 37810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右カーブ矢印 20"/>
            <p:cNvSpPr/>
            <p:nvPr/>
          </p:nvSpPr>
          <p:spPr>
            <a:xfrm rot="10800000">
              <a:off x="9518556" y="5077189"/>
              <a:ext cx="180000" cy="468000"/>
            </a:xfrm>
            <a:prstGeom prst="curvedRightArrow">
              <a:avLst>
                <a:gd name="adj1" fmla="val 51005"/>
                <a:gd name="adj2" fmla="val 132564"/>
                <a:gd name="adj3" fmla="val 32707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二等辺三角形 21"/>
            <p:cNvSpPr/>
            <p:nvPr/>
          </p:nvSpPr>
          <p:spPr>
            <a:xfrm rot="5400000">
              <a:off x="8557828" y="4724709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8557828" y="5826880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二等辺三角形 23"/>
            <p:cNvSpPr/>
            <p:nvPr/>
          </p:nvSpPr>
          <p:spPr>
            <a:xfrm rot="10800000">
              <a:off x="7562420" y="819762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70976" y="8167560"/>
              <a:ext cx="3018834" cy="161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機能面・制度面の取組みが経済成長を後押し</a:t>
              </a:r>
              <a:endPara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6690406" y="3428352"/>
              <a:ext cx="3055926" cy="263787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ja-JP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大阪自らの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31" y="4341616"/>
              <a:ext cx="2151786" cy="21939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大都市としてのポテンシャルの充実に向けた取組みを進め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国内の他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の大都市よりも副首都に必要な都市機能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が充実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いること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、非常時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には首都の機能を担う能力も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あることを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明らか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にする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○スマートシティ戦略の推進</a:t>
              </a:r>
              <a:r>
                <a:rPr lang="ja-JP" altLang="en-US" sz="1050" i="1" kern="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 ○都市インフラの充実　　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○基盤的な公共機能の高度化 ○規制改革や特区による環境整備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○産業支援や研究開発の機能・体制強化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○人材育成環境の充実　○文化創造・情報発信の基盤形成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500" i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制度面）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副首都としての都市機能の向上を制度面から支えるため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副首都に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ふさわしい大都市制度への改革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府内市町村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基礎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自治機能の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を超えた広域機能の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充実などの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を進める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○副首都・大阪にふさわしい新たな大都市制度の実現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○副首都・大阪の生活を支える基礎自治機能の充実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○副首都（圏）の都市機能を支える広域機能の充実</a:t>
              </a:r>
              <a:r>
                <a:rPr lang="ja-JP" altLang="en-US" sz="11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57667" y="3746707"/>
              <a:ext cx="3116583" cy="385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◆副首都として必要な機能とそれを支える制度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954843" y="4447341"/>
              <a:ext cx="466644" cy="1920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２０２０年頃までに</a:t>
              </a:r>
              <a:endParaRPr lang="en-US" altLang="ja-JP" sz="16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基盤を整える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二等辺三角形 29"/>
            <p:cNvSpPr/>
            <p:nvPr/>
          </p:nvSpPr>
          <p:spPr>
            <a:xfrm rot="5400000">
              <a:off x="9513823" y="5237298"/>
              <a:ext cx="704299" cy="108235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 rot="5400000">
              <a:off x="8366241" y="7654932"/>
              <a:ext cx="368577" cy="97978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>
            <a:xfrm rot="5400000">
              <a:off x="9900939" y="5215054"/>
              <a:ext cx="1457171" cy="181341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802848" y="4356510"/>
              <a:ext cx="469522" cy="2322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副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首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都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確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757667" y="6705479"/>
              <a:ext cx="3629148" cy="327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副首都化の取組みへの支援を働きかける 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（制度面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760841" y="7034123"/>
              <a:ext cx="3723846" cy="393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自らの取組みを推進力にできるだけ早期に、国が副首都の必要性を認識し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取組みを支援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仕組みが実現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されるよう働きかけを行う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○国機関の移転等の働きかけ　　　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○副首都化の取組みを支援する制度の働きかけ（権限・財源移譲、規制改革等</a:t>
              </a:r>
              <a:r>
                <a:rPr lang="ja-JP" altLang="en-US" sz="1050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二等辺三角形 36"/>
            <p:cNvSpPr/>
            <p:nvPr/>
          </p:nvSpPr>
          <p:spPr>
            <a:xfrm rot="10800000">
              <a:off x="9424175" y="8197620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6" name="二等辺三角形 45"/>
            <p:cNvSpPr/>
            <p:nvPr/>
          </p:nvSpPr>
          <p:spPr>
            <a:xfrm rot="10800000">
              <a:off x="7562420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9424175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70976" y="6475918"/>
              <a:ext cx="2987528" cy="306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大阪自らの取組みを推進力として国に働きかけ</a:t>
              </a:r>
              <a:endPara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760840" y="8499596"/>
              <a:ext cx="5616624" cy="967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/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としての発展を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遂げる （経済成長面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788374" y="8942654"/>
              <a:ext cx="3796717" cy="461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万博や</a:t>
              </a:r>
              <a:r>
                <a:rPr lang="en-US" altLang="ja-JP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いったプロジェクトもインパクトとしながら、イノベーション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の創出や都市ブランドの確立を通じてグローバルな競争力を向上させ、副首都としての発展を遂げる。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○健康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・長寿を基軸とした新たな価値の発信（健都、再生医療、</a:t>
              </a:r>
              <a:r>
                <a:rPr lang="en-US" altLang="ja-JP" sz="105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○世界水準の都市ブランドの確立（うめきた、ベイエリアなど）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○内外から多様なプレーヤーが集い、活躍する場の創出（グローバル人材育成、民間活動の促進など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712168" y="336104"/>
            <a:ext cx="1919121" cy="4450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戦略の進め方</a:t>
            </a:r>
            <a:endParaRPr lang="en-US" altLang="ja-JP" sz="1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8236786" y="4800648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36786" y="6112182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236786" y="5664744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236786" y="5232696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70638" y="4829321"/>
            <a:ext cx="1553827" cy="403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西日本の首都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80513" y="5261425"/>
            <a:ext cx="1543953" cy="331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0638" y="5661256"/>
            <a:ext cx="1553828" cy="435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主要都市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070637" y="6096744"/>
            <a:ext cx="1553828" cy="458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　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9713328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129152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国際観光拠点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9209112" y="7384343"/>
            <a:ext cx="2448112" cy="872641"/>
          </a:xfrm>
          <a:prstGeom prst="ellipse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8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A3 297x420 mm</PresentationFormat>
  <Paragraphs>218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HG創英角ｺﾞｼｯｸUB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2020-03-31T02:12:20Z</dcterms:created>
  <dcterms:modified xsi:type="dcterms:W3CDTF">2020-03-31T02:12:31Z</dcterms:modified>
</cp:coreProperties>
</file>