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0" r:id="rId3"/>
    <p:sldId id="259" r:id="rId4"/>
    <p:sldId id="262" r:id="rId5"/>
    <p:sldId id="265" r:id="rId6"/>
    <p:sldId id="266" r:id="rId7"/>
    <p:sldId id="271"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4" autoAdjust="0"/>
  </p:normalViewPr>
  <p:slideViewPr>
    <p:cSldViewPr>
      <p:cViewPr>
        <p:scale>
          <a:sx n="76" d="100"/>
          <a:sy n="7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0430D7B-68C2-4022-80AF-590C7F02A967}" type="datetimeFigureOut">
              <a:rPr kumimoji="1" lang="ja-JP" altLang="en-US" smtClean="0"/>
              <a:t>2016/2/9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57FC944F-5E0E-48B6-B5E9-5162D5704589}" type="slidenum">
              <a:rPr kumimoji="1" lang="ja-JP" altLang="en-US" smtClean="0"/>
              <a:t>‹#›</a:t>
            </a:fld>
            <a:endParaRPr kumimoji="1" lang="ja-JP" altLang="en-US"/>
          </a:p>
        </p:txBody>
      </p:sp>
    </p:spTree>
    <p:extLst>
      <p:ext uri="{BB962C8B-B14F-4D97-AF65-F5344CB8AC3E}">
        <p14:creationId xmlns:p14="http://schemas.microsoft.com/office/powerpoint/2010/main" val="3910846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99F1D5-E8E5-4D1E-A4CF-07DEE37D8E63}" type="datetime1">
              <a:rPr kumimoji="1" lang="ja-JP" altLang="en-US" smtClean="0"/>
              <a:t>2016/2/9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1F2134A-1BC6-4B08-A4FB-C5019AEC614F}" type="datetime1">
              <a:rPr kumimoji="1" lang="ja-JP" altLang="en-US" smtClean="0"/>
              <a:t>2016/2/9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ECDF97A-B8E1-4188-A08F-8B37B1B6BD9F}" type="datetime1">
              <a:rPr kumimoji="1" lang="ja-JP" altLang="en-US" smtClean="0"/>
              <a:t>2016/2/9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8E3B12-DF4A-4442-9E01-D4676B1BB405}" type="datetime1">
              <a:rPr kumimoji="1" lang="ja-JP" altLang="en-US" smtClean="0"/>
              <a:t>2016/2/9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333C25B-EC52-44C5-853F-0AE7F4A25CCF}" type="datetime1">
              <a:rPr kumimoji="1" lang="ja-JP" altLang="en-US" smtClean="0"/>
              <a:t>2016/2/9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162F243-769B-4E7E-9F38-A2260D8769BB}" type="datetime1">
              <a:rPr kumimoji="1" lang="ja-JP" altLang="en-US" smtClean="0"/>
              <a:t>2016/2/9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4ADDE9A-0600-492A-996A-446B1D9FC70C}" type="datetime1">
              <a:rPr kumimoji="1" lang="ja-JP" altLang="en-US" smtClean="0"/>
              <a:t>2016/2/9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358DA34-9E9C-4FAA-B7E4-6094A0D2FA9B}" type="datetime1">
              <a:rPr kumimoji="1" lang="ja-JP" altLang="en-US" smtClean="0"/>
              <a:t>2016/2/9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3853D9-89BC-429B-9742-7C856D60A2B6}" type="datetime1">
              <a:rPr kumimoji="1" lang="ja-JP" altLang="en-US" smtClean="0"/>
              <a:t>2016/2/9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E663634-60F3-4A6A-8DD8-BDF9A89E3B75}" type="datetime1">
              <a:rPr kumimoji="1" lang="ja-JP" altLang="en-US" smtClean="0"/>
              <a:t>2016/2/9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B239DC-05B4-4219-BD1D-3113C8C9F723}" type="datetime1">
              <a:rPr kumimoji="1" lang="ja-JP" altLang="en-US" smtClean="0"/>
              <a:t>2016/2/9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F29C003-DC93-4E6F-9B1E-D3CFFEC2894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9912E-9575-40FA-81B1-D49C02C7EFF3}" type="datetime1">
              <a:rPr kumimoji="1" lang="ja-JP" altLang="en-US" smtClean="0"/>
              <a:t>2016/2/9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9C003-DC93-4E6F-9B1E-D3CFFEC2894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atome.naver.jp/odai/2137465603454466001/21374721393761974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9756" y="201193"/>
            <a:ext cx="8964488" cy="707886"/>
          </a:xfrm>
          <a:prstGeom prst="rect">
            <a:avLst/>
          </a:prstGeom>
        </p:spPr>
        <p:txBody>
          <a:bodyPr wrap="square">
            <a:spAutoFit/>
          </a:bodyPr>
          <a:lstStyle/>
          <a:p>
            <a:r>
              <a:rPr lang="ja-JP" altLang="en-US" sz="2000" b="1" dirty="0" smtClean="0"/>
              <a:t>＜資料</a:t>
            </a:r>
            <a:r>
              <a:rPr lang="en-US" altLang="ja-JP" sz="2000" b="1" dirty="0" smtClean="0"/>
              <a:t>1</a:t>
            </a:r>
            <a:r>
              <a:rPr lang="ja-JP" altLang="en-US" sz="2000" b="1" dirty="0" smtClean="0"/>
              <a:t>＞週刊ＳＰＡ！のインタビューより</a:t>
            </a:r>
            <a:endParaRPr lang="en-US" altLang="ja-JP" sz="2000" b="1" dirty="0" smtClean="0"/>
          </a:p>
          <a:p>
            <a:r>
              <a:rPr lang="ja-JP" altLang="en-US" sz="2000" b="1" dirty="0"/>
              <a:t>　</a:t>
            </a:r>
            <a:r>
              <a:rPr lang="ja-JP" altLang="en-US" sz="2000" b="1" dirty="0" smtClean="0"/>
              <a:t>　　　　　　</a:t>
            </a:r>
            <a:r>
              <a:rPr lang="ja-JP" altLang="en-US" b="1" dirty="0" smtClean="0"/>
              <a:t>（週刊ＳＰＡ！</a:t>
            </a:r>
            <a:r>
              <a:rPr lang="en-US" altLang="ja-JP" b="1" dirty="0" smtClean="0"/>
              <a:t>2016/1/12</a:t>
            </a:r>
            <a:r>
              <a:rPr lang="ja-JP" altLang="en-US" b="1" dirty="0" smtClean="0"/>
              <a:t>・</a:t>
            </a:r>
            <a:r>
              <a:rPr lang="en-US" altLang="ja-JP" b="1" dirty="0" smtClean="0"/>
              <a:t>19</a:t>
            </a:r>
            <a:r>
              <a:rPr lang="ja-JP" altLang="en-US" b="1" dirty="0" smtClean="0"/>
              <a:t>合併号「次は</a:t>
            </a:r>
            <a:r>
              <a:rPr lang="en-US" altLang="ja-JP" b="1" dirty="0" smtClean="0"/>
              <a:t>2025</a:t>
            </a:r>
            <a:r>
              <a:rPr lang="ja-JP" altLang="en-US" b="1" dirty="0" smtClean="0"/>
              <a:t>年　大阪万博を獲りにいく！」）</a:t>
            </a:r>
            <a:endParaRPr lang="ja-JP" altLang="en-US" b="1" dirty="0"/>
          </a:p>
        </p:txBody>
      </p:sp>
      <p:sp>
        <p:nvSpPr>
          <p:cNvPr id="4" name="タイトル 1"/>
          <p:cNvSpPr txBox="1">
            <a:spLocks/>
          </p:cNvSpPr>
          <p:nvPr/>
        </p:nvSpPr>
        <p:spPr>
          <a:xfrm>
            <a:off x="251520" y="1052736"/>
            <a:ext cx="8640960" cy="5472608"/>
          </a:xfrm>
          <a:prstGeom prst="rect">
            <a:avLst/>
          </a:prstGeom>
          <a:ln>
            <a:solidFill>
              <a:schemeClr val="tx1"/>
            </a:solidFill>
            <a:prstDash val="sysDash"/>
          </a:ln>
        </p:spPr>
        <p:txBody>
          <a:bodyPr>
            <a:noAutofit/>
          </a:bodyPr>
          <a:lstStyle/>
          <a:p>
            <a:pPr>
              <a:spcBef>
                <a:spcPct val="0"/>
              </a:spcBef>
            </a:pPr>
            <a:r>
              <a:rPr lang="ja-JP" altLang="en-US" sz="2800" dirty="0" smtClean="0">
                <a:solidFill>
                  <a:prstClr val="black"/>
                </a:solidFill>
              </a:rPr>
              <a:t>東京が官都に対して、大阪は経済栄える民都</a:t>
            </a:r>
            <a:endParaRPr lang="en-US" altLang="ja-JP" sz="2400" dirty="0" smtClean="0">
              <a:solidFill>
                <a:prstClr val="black"/>
              </a:solidFill>
            </a:endParaRPr>
          </a:p>
          <a:p>
            <a:pPr>
              <a:spcBef>
                <a:spcPct val="0"/>
              </a:spcBef>
            </a:pPr>
            <a:endParaRPr lang="en-US" altLang="ja-JP" sz="2400" dirty="0" smtClean="0">
              <a:solidFill>
                <a:prstClr val="black"/>
              </a:solidFill>
            </a:endParaRPr>
          </a:p>
          <a:p>
            <a:pPr>
              <a:spcBef>
                <a:spcPct val="0"/>
              </a:spcBef>
            </a:pPr>
            <a:r>
              <a:rPr lang="ja-JP" altLang="en-US" sz="2400" dirty="0" smtClean="0">
                <a:solidFill>
                  <a:prstClr val="black"/>
                </a:solidFill>
              </a:rPr>
              <a:t>　「既存の</a:t>
            </a:r>
            <a:r>
              <a:rPr lang="ja-JP" altLang="en-US" sz="2400" dirty="0">
                <a:solidFill>
                  <a:prstClr val="black"/>
                </a:solidFill>
              </a:rPr>
              <a:t>省庁</a:t>
            </a:r>
            <a:r>
              <a:rPr lang="ja-JP" altLang="en-US" sz="2400" dirty="0" smtClean="0">
                <a:solidFill>
                  <a:prstClr val="black"/>
                </a:solidFill>
              </a:rPr>
              <a:t>を霞ヶ関は決して手放さない・・・。大阪の歴史を紐解けば、東京（江戸）は、将軍が居を構える“官都”だったのに対して、経済が栄える“民都”だった自由な発想から新しいビジネスが生まれていたし、民間がボランティアや寄付でインフラを整備してきた歴史がある。こうした大阪の気風や文化を活かせる新しい役所なら、霞ヶ関の抵抗を突破することができるはず。」</a:t>
            </a:r>
            <a:endParaRPr lang="en-US" altLang="ja-JP" sz="2400" dirty="0" smtClean="0">
              <a:solidFill>
                <a:prstClr val="black"/>
              </a:solidFill>
            </a:endParaRPr>
          </a:p>
          <a:p>
            <a:pPr>
              <a:spcBef>
                <a:spcPct val="0"/>
              </a:spcBef>
            </a:pPr>
            <a:endParaRPr lang="en-US" altLang="ja-JP" sz="2400" dirty="0" smtClean="0">
              <a:solidFill>
                <a:prstClr val="black"/>
              </a:solidFill>
            </a:endParaRPr>
          </a:p>
          <a:p>
            <a:pPr>
              <a:spcBef>
                <a:spcPct val="0"/>
              </a:spcBef>
            </a:pPr>
            <a:r>
              <a:rPr lang="ja-JP" altLang="en-US" sz="2400" dirty="0" smtClean="0">
                <a:solidFill>
                  <a:prstClr val="black"/>
                </a:solidFill>
              </a:rPr>
              <a:t>　「これまでは政府と民間企業が社会的役割を担ってきたが、今後はＮＰＯや公益法人の役割が大きくなる。日本のＧＤＰ約</a:t>
            </a:r>
            <a:r>
              <a:rPr lang="en-US" altLang="ja-JP" sz="2400" dirty="0" smtClean="0">
                <a:solidFill>
                  <a:prstClr val="black"/>
                </a:solidFill>
              </a:rPr>
              <a:t>500</a:t>
            </a:r>
            <a:r>
              <a:rPr lang="ja-JP" altLang="en-US" sz="2400" dirty="0" smtClean="0">
                <a:solidFill>
                  <a:prstClr val="black"/>
                </a:solidFill>
              </a:rPr>
              <a:t>兆円に対し、これらのセクターは</a:t>
            </a:r>
            <a:r>
              <a:rPr lang="en-US" altLang="ja-JP" sz="2400" dirty="0" smtClean="0">
                <a:solidFill>
                  <a:prstClr val="black"/>
                </a:solidFill>
              </a:rPr>
              <a:t>35</a:t>
            </a:r>
            <a:r>
              <a:rPr lang="ja-JP" altLang="en-US" sz="2400" dirty="0" smtClean="0">
                <a:solidFill>
                  <a:prstClr val="black"/>
                </a:solidFill>
              </a:rPr>
              <a:t>兆円を生み出している。政府でも民間でもない第</a:t>
            </a:r>
            <a:r>
              <a:rPr lang="en-US" altLang="ja-JP" sz="2400" dirty="0" smtClean="0">
                <a:solidFill>
                  <a:prstClr val="black"/>
                </a:solidFill>
              </a:rPr>
              <a:t>3</a:t>
            </a:r>
            <a:r>
              <a:rPr lang="ja-JP" altLang="en-US" sz="2400" dirty="0" smtClean="0">
                <a:solidFill>
                  <a:prstClr val="black"/>
                </a:solidFill>
              </a:rPr>
              <a:t>の道・フィランソロピーは世界では大きな潮流になっています。」</a:t>
            </a:r>
            <a:endParaRPr lang="en-US" altLang="ja-JP" sz="2400" dirty="0" smtClean="0">
              <a:solidFill>
                <a:prstClr val="black"/>
              </a:solidFill>
            </a:endParaRPr>
          </a:p>
        </p:txBody>
      </p:sp>
      <p:sp>
        <p:nvSpPr>
          <p:cNvPr id="6" name="正方形/長方形 5"/>
          <p:cNvSpPr/>
          <p:nvPr/>
        </p:nvSpPr>
        <p:spPr>
          <a:xfrm>
            <a:off x="6156176" y="97508"/>
            <a:ext cx="2898068" cy="369332"/>
          </a:xfrm>
          <a:prstGeom prst="rect">
            <a:avLst/>
          </a:prstGeom>
          <a:noFill/>
          <a:ln w="19050">
            <a:solidFill>
              <a:schemeClr val="accent1"/>
            </a:solidFill>
          </a:ln>
        </p:spPr>
        <p:txBody>
          <a:bodyPr wrap="square">
            <a:spAutoFit/>
          </a:bodyPr>
          <a:lstStyle/>
          <a:p>
            <a:pPr algn="ctr"/>
            <a:r>
              <a:rPr lang="ja-JP" altLang="en-US" b="1" dirty="0" smtClean="0"/>
              <a:t>猪瀬特別顧問提出資料</a:t>
            </a:r>
            <a:endParaRPr lang="en-US" altLang="ja-JP" b="1" dirty="0" smtClean="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EF29C003-DC93-4E6F-9B1E-D3CFFEC28940}" type="slidenum">
              <a:rPr kumimoji="1" lang="ja-JP" altLang="en-US" sz="1800" smtClean="0"/>
              <a:t>1</a:t>
            </a:fld>
            <a:endParaRPr kumimoji="1" lang="ja-JP" alt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51520" y="116632"/>
            <a:ext cx="8640960" cy="6408712"/>
          </a:xfrm>
          <a:prstGeom prst="rect">
            <a:avLst/>
          </a:prstGeom>
          <a:ln>
            <a:solidFill>
              <a:schemeClr val="tx1"/>
            </a:solidFill>
            <a:prstDash val="sysDash"/>
          </a:ln>
        </p:spPr>
        <p:txBody>
          <a:bodyPr>
            <a:noAutofit/>
          </a:bodyPr>
          <a:lstStyle/>
          <a:p>
            <a:pPr>
              <a:spcBef>
                <a:spcPct val="0"/>
              </a:spcBef>
            </a:pPr>
            <a:r>
              <a:rPr lang="ja-JP" altLang="en-US" sz="2400" dirty="0">
                <a:solidFill>
                  <a:prstClr val="black"/>
                </a:solidFill>
              </a:rPr>
              <a:t>　</a:t>
            </a:r>
            <a:r>
              <a:rPr lang="ja-JP" altLang="en-US" sz="2400" dirty="0" smtClean="0">
                <a:solidFill>
                  <a:prstClr val="black"/>
                </a:solidFill>
              </a:rPr>
              <a:t>「一方、日本では財団法人や社団法人は役人の天下り先になっていたが、近年、これを改め認可をやり直し、公益性が認められた公益法人が新たに</a:t>
            </a:r>
            <a:r>
              <a:rPr lang="en-US" altLang="ja-JP" sz="2400" dirty="0" smtClean="0">
                <a:solidFill>
                  <a:prstClr val="black"/>
                </a:solidFill>
              </a:rPr>
              <a:t>9</a:t>
            </a:r>
            <a:r>
              <a:rPr lang="en-US" altLang="ja-JP" sz="2400" dirty="0">
                <a:solidFill>
                  <a:prstClr val="black"/>
                </a:solidFill>
              </a:rPr>
              <a:t>000</a:t>
            </a:r>
            <a:r>
              <a:rPr lang="ja-JP" altLang="en-US" sz="2400" dirty="0" err="1" smtClean="0">
                <a:solidFill>
                  <a:prstClr val="black"/>
                </a:solidFill>
              </a:rPr>
              <a:t>ほど</a:t>
            </a:r>
            <a:r>
              <a:rPr lang="ja-JP" altLang="en-US" sz="2400" dirty="0" smtClean="0">
                <a:solidFill>
                  <a:prstClr val="black"/>
                </a:solidFill>
              </a:rPr>
              <a:t>生まれた。こうした組織がフィランソロピーの受け皿となり得る。現在、公益法人の所管は、内閣府、厚労省、文科省とバラバラだが、これを一つにまとめて</a:t>
            </a:r>
            <a:r>
              <a:rPr lang="en-US" altLang="ja-JP" sz="2400" dirty="0" smtClean="0">
                <a:solidFill>
                  <a:prstClr val="black"/>
                </a:solidFill>
              </a:rPr>
              <a:t>『</a:t>
            </a:r>
            <a:r>
              <a:rPr lang="ja-JP" altLang="en-US" sz="2400" dirty="0" smtClean="0">
                <a:solidFill>
                  <a:prstClr val="black"/>
                </a:solidFill>
              </a:rPr>
              <a:t>公益庁</a:t>
            </a:r>
            <a:r>
              <a:rPr lang="en-US" altLang="ja-JP" sz="2400" dirty="0" smtClean="0">
                <a:solidFill>
                  <a:prstClr val="black"/>
                </a:solidFill>
              </a:rPr>
              <a:t>』</a:t>
            </a:r>
            <a:r>
              <a:rPr lang="ja-JP" altLang="en-US" sz="2400" dirty="0" smtClean="0">
                <a:solidFill>
                  <a:prstClr val="black"/>
                </a:solidFill>
              </a:rPr>
              <a:t>として大阪に持っていき、いわば“フィランソロピー・キャピタル（資本）”を呼び込む。これを突破口に、大阪の</a:t>
            </a:r>
            <a:r>
              <a:rPr lang="en-US" altLang="ja-JP" sz="2400" dirty="0" smtClean="0">
                <a:solidFill>
                  <a:prstClr val="black"/>
                </a:solidFill>
              </a:rPr>
              <a:t>『</a:t>
            </a:r>
            <a:r>
              <a:rPr lang="ja-JP" altLang="en-US" sz="2400" dirty="0" smtClean="0">
                <a:solidFill>
                  <a:prstClr val="black"/>
                </a:solidFill>
              </a:rPr>
              <a:t>副首都</a:t>
            </a:r>
            <a:r>
              <a:rPr lang="en-US" altLang="ja-JP" sz="2400" dirty="0" smtClean="0">
                <a:solidFill>
                  <a:prstClr val="black"/>
                </a:solidFill>
              </a:rPr>
              <a:t>』</a:t>
            </a:r>
            <a:r>
              <a:rPr lang="ja-JP" altLang="en-US" sz="2400" dirty="0" smtClean="0">
                <a:solidFill>
                  <a:prstClr val="black"/>
                </a:solidFill>
              </a:rPr>
              <a:t>化を推し進めるのです。」</a:t>
            </a:r>
            <a:endParaRPr lang="en-US" altLang="ja-JP" sz="2400" dirty="0" smtClean="0">
              <a:solidFill>
                <a:prstClr val="black"/>
              </a:solidFill>
            </a:endParaRPr>
          </a:p>
          <a:p>
            <a:pPr>
              <a:spcBef>
                <a:spcPct val="0"/>
              </a:spcBef>
            </a:pPr>
            <a:endParaRPr lang="en-US" altLang="ja-JP" sz="2400" dirty="0">
              <a:solidFill>
                <a:prstClr val="black"/>
              </a:solidFill>
            </a:endParaRPr>
          </a:p>
          <a:p>
            <a:pPr lvl="0">
              <a:spcBef>
                <a:spcPct val="0"/>
              </a:spcBef>
            </a:pPr>
            <a:r>
              <a:rPr lang="ja-JP" altLang="en-US" sz="2800" dirty="0">
                <a:solidFill>
                  <a:prstClr val="black"/>
                </a:solidFill>
              </a:rPr>
              <a:t>「高齢化社会」をテーマに万博誘致を目指す！</a:t>
            </a:r>
            <a:r>
              <a:rPr lang="ja-JP" altLang="en-US" sz="2400" dirty="0">
                <a:solidFill>
                  <a:prstClr val="black"/>
                </a:solidFill>
              </a:rPr>
              <a:t/>
            </a:r>
            <a:br>
              <a:rPr lang="ja-JP" altLang="en-US" sz="2400" dirty="0">
                <a:solidFill>
                  <a:prstClr val="black"/>
                </a:solidFill>
              </a:rPr>
            </a:br>
            <a:endParaRPr lang="en-US" altLang="ja-JP" sz="2400" dirty="0">
              <a:solidFill>
                <a:prstClr val="black"/>
              </a:solidFill>
            </a:endParaRPr>
          </a:p>
          <a:p>
            <a:pPr lvl="0">
              <a:spcBef>
                <a:spcPct val="0"/>
              </a:spcBef>
            </a:pPr>
            <a:r>
              <a:rPr lang="ja-JP" altLang="en-US" sz="2400" dirty="0">
                <a:solidFill>
                  <a:prstClr val="black"/>
                </a:solidFill>
              </a:rPr>
              <a:t>　「</a:t>
            </a:r>
            <a:r>
              <a:rPr lang="en-US" altLang="ja-JP" sz="2400" dirty="0">
                <a:solidFill>
                  <a:prstClr val="black"/>
                </a:solidFill>
              </a:rPr>
              <a:t>『</a:t>
            </a:r>
            <a:r>
              <a:rPr lang="ja-JP" altLang="en-US" sz="2400" dirty="0" smtClean="0">
                <a:solidFill>
                  <a:prstClr val="black"/>
                </a:solidFill>
              </a:rPr>
              <a:t>副首都</a:t>
            </a:r>
            <a:r>
              <a:rPr lang="en-US" altLang="ja-JP" sz="2400" dirty="0" smtClean="0">
                <a:solidFill>
                  <a:prstClr val="black"/>
                </a:solidFill>
              </a:rPr>
              <a:t>』</a:t>
            </a:r>
            <a:r>
              <a:rPr lang="ja-JP" altLang="en-US" sz="2400" dirty="0">
                <a:solidFill>
                  <a:prstClr val="black"/>
                </a:solidFill>
              </a:rPr>
              <a:t>化</a:t>
            </a:r>
            <a:r>
              <a:rPr lang="ja-JP" altLang="en-US" sz="2400" dirty="0" smtClean="0">
                <a:solidFill>
                  <a:prstClr val="black"/>
                </a:solidFill>
              </a:rPr>
              <a:t>を</a:t>
            </a:r>
            <a:r>
              <a:rPr lang="ja-JP" altLang="en-US" sz="2400" dirty="0">
                <a:solidFill>
                  <a:prstClr val="black"/>
                </a:solidFill>
              </a:rPr>
              <a:t>進めるには、理念の設定が重要になってくる。大阪は今回、万博のテーマに</a:t>
            </a:r>
            <a:r>
              <a:rPr lang="en-US" altLang="ja-JP" sz="2400" dirty="0">
                <a:solidFill>
                  <a:prstClr val="black"/>
                </a:solidFill>
              </a:rPr>
              <a:t>『</a:t>
            </a:r>
            <a:r>
              <a:rPr lang="ja-JP" altLang="en-US" sz="2400" dirty="0">
                <a:solidFill>
                  <a:prstClr val="black"/>
                </a:solidFill>
              </a:rPr>
              <a:t>高齢化社会（長寿社会）</a:t>
            </a:r>
            <a:r>
              <a:rPr lang="en-US" altLang="ja-JP" sz="2400" dirty="0">
                <a:solidFill>
                  <a:prstClr val="black"/>
                </a:solidFill>
              </a:rPr>
              <a:t>』</a:t>
            </a:r>
            <a:r>
              <a:rPr lang="ja-JP" altLang="en-US" sz="2400" dirty="0">
                <a:solidFill>
                  <a:prstClr val="black"/>
                </a:solidFill>
              </a:rPr>
              <a:t>を据えています。日本はある意味、最先端の</a:t>
            </a:r>
            <a:r>
              <a:rPr lang="en-US" altLang="ja-JP" sz="2400" dirty="0">
                <a:solidFill>
                  <a:prstClr val="black"/>
                </a:solidFill>
              </a:rPr>
              <a:t>『</a:t>
            </a:r>
            <a:r>
              <a:rPr lang="ja-JP" altLang="en-US" sz="2400" dirty="0">
                <a:solidFill>
                  <a:prstClr val="black"/>
                </a:solidFill>
              </a:rPr>
              <a:t>高齢国家</a:t>
            </a:r>
            <a:r>
              <a:rPr lang="en-US" altLang="ja-JP" sz="2400" dirty="0">
                <a:solidFill>
                  <a:prstClr val="black"/>
                </a:solidFill>
              </a:rPr>
              <a:t>』</a:t>
            </a:r>
            <a:r>
              <a:rPr lang="ja-JP" altLang="en-US" sz="2400" dirty="0">
                <a:solidFill>
                  <a:prstClr val="black"/>
                </a:solidFill>
              </a:rPr>
              <a:t>であり、世界が行く末を注視</a:t>
            </a:r>
            <a:r>
              <a:rPr lang="ja-JP" altLang="en-US" sz="2400" dirty="0" smtClean="0">
                <a:solidFill>
                  <a:prstClr val="black"/>
                </a:solidFill>
              </a:rPr>
              <a:t>しています</a:t>
            </a:r>
            <a:r>
              <a:rPr lang="ja-JP" altLang="en-US" sz="2400" dirty="0">
                <a:solidFill>
                  <a:prstClr val="black"/>
                </a:solidFill>
              </a:rPr>
              <a:t>からね。先端技術による介護ロボットなど日本の技術力を活かし、もう少しポジティブに発信していければいいと思います。」</a:t>
            </a:r>
            <a:endParaRPr lang="en-US" altLang="ja-JP" sz="2400" dirty="0">
              <a:solidFill>
                <a:prstClr val="black"/>
              </a:solidFill>
            </a:endParaRPr>
          </a:p>
          <a:p>
            <a:pPr>
              <a:spcBef>
                <a:spcPct val="0"/>
              </a:spcBef>
            </a:pPr>
            <a:endParaRPr lang="en-US" altLang="ja-JP" sz="2400" dirty="0" smtClean="0">
              <a:solidFill>
                <a:prstClr val="black"/>
              </a:solidFill>
            </a:endParaRPr>
          </a:p>
        </p:txBody>
      </p:sp>
      <p:sp>
        <p:nvSpPr>
          <p:cNvPr id="3" name="スライド番号プレースホルダー 2"/>
          <p:cNvSpPr>
            <a:spLocks noGrp="1"/>
          </p:cNvSpPr>
          <p:nvPr>
            <p:ph type="sldNum" sz="quarter" idx="12"/>
          </p:nvPr>
        </p:nvSpPr>
        <p:spPr>
          <a:xfrm>
            <a:off x="6742206" y="116632"/>
            <a:ext cx="2401794" cy="365125"/>
          </a:xfrm>
        </p:spPr>
        <p:txBody>
          <a:bodyPr/>
          <a:lstStyle/>
          <a:p>
            <a:fld id="{EF29C003-DC93-4E6F-9B1E-D3CFFEC28940}" type="slidenum">
              <a:rPr kumimoji="1" lang="ja-JP" altLang="en-US" sz="1800" smtClean="0"/>
              <a:t>2</a:t>
            </a:fld>
            <a:endParaRPr kumimoji="1" lang="ja-JP" altLang="en-US" sz="1800" dirty="0"/>
          </a:p>
        </p:txBody>
      </p:sp>
    </p:spTree>
    <p:extLst>
      <p:ext uri="{BB962C8B-B14F-4D97-AF65-F5344CB8AC3E}">
        <p14:creationId xmlns:p14="http://schemas.microsoft.com/office/powerpoint/2010/main" val="254735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599210.jpg"/>
          <p:cNvPicPr>
            <a:picLocks noGrp="1" noChangeAspect="1"/>
          </p:cNvPicPr>
          <p:nvPr isPhoto="1"/>
        </p:nvPicPr>
        <p:blipFill>
          <a:blip r:embed="rId2" cstate="print">
            <a:lum/>
          </a:blip>
          <a:stretch>
            <a:fillRect/>
          </a:stretch>
        </p:blipFill>
        <p:spPr>
          <a:xfrm>
            <a:off x="221436" y="732766"/>
            <a:ext cx="5880897" cy="3344306"/>
          </a:xfrm>
          <a:prstGeom prst="rect">
            <a:avLst/>
          </a:prstGeom>
          <a:noFill/>
          <a:ln>
            <a:noFill/>
          </a:ln>
        </p:spPr>
      </p:pic>
      <p:sp>
        <p:nvSpPr>
          <p:cNvPr id="6" name="正方形/長方形 5"/>
          <p:cNvSpPr/>
          <p:nvPr/>
        </p:nvSpPr>
        <p:spPr>
          <a:xfrm>
            <a:off x="221436" y="332656"/>
            <a:ext cx="6654819" cy="400110"/>
          </a:xfrm>
          <a:prstGeom prst="rect">
            <a:avLst/>
          </a:prstGeom>
        </p:spPr>
        <p:txBody>
          <a:bodyPr wrap="square">
            <a:spAutoFit/>
          </a:bodyPr>
          <a:lstStyle/>
          <a:p>
            <a:r>
              <a:rPr lang="ja-JP" altLang="en-US" sz="2000" b="1" dirty="0" smtClean="0">
                <a:solidFill>
                  <a:prstClr val="black"/>
                </a:solidFill>
              </a:rPr>
              <a:t>＜資料２＞　闘会議（最先端テクノロジーの現場）</a:t>
            </a:r>
            <a:endParaRPr lang="ja-JP" altLang="en-US" sz="2000" b="1" dirty="0">
              <a:solidFill>
                <a:prstClr val="black"/>
              </a:solidFill>
            </a:endParaRPr>
          </a:p>
        </p:txBody>
      </p:sp>
      <p:sp>
        <p:nvSpPr>
          <p:cNvPr id="8" name="正方形/長方形 7"/>
          <p:cNvSpPr/>
          <p:nvPr/>
        </p:nvSpPr>
        <p:spPr>
          <a:xfrm>
            <a:off x="6156176" y="905278"/>
            <a:ext cx="3888432" cy="2893100"/>
          </a:xfrm>
          <a:prstGeom prst="rect">
            <a:avLst/>
          </a:prstGeom>
        </p:spPr>
        <p:txBody>
          <a:bodyPr wrap="square">
            <a:spAutoFit/>
          </a:bodyPr>
          <a:lstStyle/>
          <a:p>
            <a:r>
              <a:rPr lang="ja-JP" altLang="en-US" sz="2000" b="1" dirty="0" smtClean="0">
                <a:solidFill>
                  <a:prstClr val="black"/>
                </a:solidFill>
              </a:rPr>
              <a:t>闘会議</a:t>
            </a:r>
            <a:r>
              <a:rPr lang="en-US" altLang="ja-JP" sz="2000" b="1" dirty="0" smtClean="0">
                <a:solidFill>
                  <a:prstClr val="black"/>
                </a:solidFill>
              </a:rPr>
              <a:t>2016</a:t>
            </a:r>
            <a:r>
              <a:rPr lang="ja-JP" altLang="en-US" sz="2000" b="1" dirty="0" smtClean="0">
                <a:solidFill>
                  <a:prstClr val="black"/>
                </a:solidFill>
              </a:rPr>
              <a:t>とは？</a:t>
            </a:r>
            <a:endParaRPr lang="en-US" altLang="ja-JP" sz="2000" b="1" dirty="0" smtClean="0">
              <a:solidFill>
                <a:prstClr val="black"/>
              </a:solidFill>
            </a:endParaRPr>
          </a:p>
          <a:p>
            <a:r>
              <a:rPr lang="ja-JP" altLang="en-US" b="1" dirty="0" smtClean="0">
                <a:solidFill>
                  <a:prstClr val="black"/>
                </a:solidFill>
              </a:rPr>
              <a:t/>
            </a:r>
            <a:br>
              <a:rPr lang="ja-JP" altLang="en-US" b="1" dirty="0" smtClean="0">
                <a:solidFill>
                  <a:prstClr val="black"/>
                </a:solidFill>
              </a:rPr>
            </a:br>
            <a:r>
              <a:rPr lang="ja-JP" altLang="en-US" b="1" dirty="0" smtClean="0">
                <a:solidFill>
                  <a:prstClr val="black"/>
                </a:solidFill>
              </a:rPr>
              <a:t>みんなでオフ会をしてもいい。</a:t>
            </a:r>
            <a:endParaRPr lang="en-US" altLang="ja-JP" b="1" dirty="0" smtClean="0">
              <a:solidFill>
                <a:prstClr val="black"/>
              </a:solidFill>
            </a:endParaRPr>
          </a:p>
          <a:p>
            <a:r>
              <a:rPr lang="en-US" altLang="ja-JP" b="1" dirty="0" smtClean="0">
                <a:solidFill>
                  <a:prstClr val="black"/>
                </a:solidFill>
              </a:rPr>
              <a:t>NO.1</a:t>
            </a:r>
            <a:r>
              <a:rPr lang="ja-JP" altLang="en-US" b="1" dirty="0" smtClean="0">
                <a:solidFill>
                  <a:prstClr val="black"/>
                </a:solidFill>
              </a:rPr>
              <a:t>決定戦をしてもいい。</a:t>
            </a:r>
            <a:br>
              <a:rPr lang="ja-JP" altLang="en-US" b="1" dirty="0" smtClean="0">
                <a:solidFill>
                  <a:prstClr val="black"/>
                </a:solidFill>
              </a:rPr>
            </a:br>
            <a:r>
              <a:rPr lang="ja-JP" altLang="en-US" b="1" dirty="0" smtClean="0">
                <a:solidFill>
                  <a:prstClr val="black"/>
                </a:solidFill>
              </a:rPr>
              <a:t>実況したっていいもいい。</a:t>
            </a:r>
            <a:br>
              <a:rPr lang="ja-JP" altLang="en-US" b="1" dirty="0" smtClean="0">
                <a:solidFill>
                  <a:prstClr val="black"/>
                </a:solidFill>
              </a:rPr>
            </a:br>
            <a:r>
              <a:rPr lang="ja-JP" altLang="en-US" b="1" dirty="0" smtClean="0">
                <a:solidFill>
                  <a:prstClr val="black"/>
                </a:solidFill>
              </a:rPr>
              <a:t>ゲームの楽しみ方は</a:t>
            </a:r>
            <a:endParaRPr lang="en-US" altLang="ja-JP" b="1" dirty="0" smtClean="0">
              <a:solidFill>
                <a:prstClr val="black"/>
              </a:solidFill>
            </a:endParaRPr>
          </a:p>
          <a:p>
            <a:r>
              <a:rPr lang="ja-JP" altLang="en-US" b="1" dirty="0" smtClean="0">
                <a:solidFill>
                  <a:prstClr val="black"/>
                </a:solidFill>
              </a:rPr>
              <a:t>ひとつじゃない。</a:t>
            </a:r>
            <a:br>
              <a:rPr lang="ja-JP" altLang="en-US" b="1" dirty="0" smtClean="0">
                <a:solidFill>
                  <a:prstClr val="black"/>
                </a:solidFill>
              </a:rPr>
            </a:br>
            <a:r>
              <a:rPr lang="ja-JP" altLang="en-US" b="1" dirty="0" smtClean="0">
                <a:solidFill>
                  <a:prstClr val="black"/>
                </a:solidFill>
              </a:rPr>
              <a:t>みんなが遊べる、</a:t>
            </a:r>
            <a:endParaRPr lang="en-US" altLang="ja-JP" b="1" dirty="0" smtClean="0">
              <a:solidFill>
                <a:prstClr val="black"/>
              </a:solidFill>
            </a:endParaRPr>
          </a:p>
          <a:p>
            <a:r>
              <a:rPr lang="ja-JP" altLang="en-US" b="1" dirty="0" smtClean="0">
                <a:solidFill>
                  <a:prstClr val="black"/>
                </a:solidFill>
              </a:rPr>
              <a:t>楽しめる「ゲームのお祭り」</a:t>
            </a:r>
            <a:br>
              <a:rPr lang="ja-JP" altLang="en-US" b="1" dirty="0" smtClean="0">
                <a:solidFill>
                  <a:prstClr val="black"/>
                </a:solidFill>
              </a:rPr>
            </a:br>
            <a:r>
              <a:rPr lang="ja-JP" altLang="en-US" b="1" dirty="0" smtClean="0">
                <a:solidFill>
                  <a:prstClr val="black"/>
                </a:solidFill>
              </a:rPr>
              <a:t>それが「闘会議」</a:t>
            </a:r>
            <a:endParaRPr lang="ja-JP" altLang="en-US" b="1" dirty="0">
              <a:solidFill>
                <a:prstClr val="black"/>
              </a:solidFill>
            </a:endParaRPr>
          </a:p>
        </p:txBody>
      </p:sp>
      <p:sp>
        <p:nvSpPr>
          <p:cNvPr id="9" name="タイトル 1"/>
          <p:cNvSpPr txBox="1">
            <a:spLocks/>
          </p:cNvSpPr>
          <p:nvPr/>
        </p:nvSpPr>
        <p:spPr>
          <a:xfrm>
            <a:off x="231281" y="4293096"/>
            <a:ext cx="7418374" cy="1944216"/>
          </a:xfrm>
          <a:prstGeom prst="rect">
            <a:avLst/>
          </a:prstGeom>
        </p:spPr>
        <p:txBody>
          <a:bodyPr>
            <a:noAutofit/>
          </a:bodyPr>
          <a:lstStyle/>
          <a:p>
            <a:pPr>
              <a:spcBef>
                <a:spcPct val="0"/>
              </a:spcBef>
            </a:pPr>
            <a:r>
              <a:rPr lang="ja-JP" altLang="en-US" sz="2000" dirty="0" smtClean="0">
                <a:solidFill>
                  <a:prstClr val="black"/>
                </a:solidFill>
              </a:rPr>
              <a:t>■開催概要</a:t>
            </a:r>
            <a:br>
              <a:rPr lang="ja-JP" altLang="en-US" sz="2000" dirty="0" smtClean="0">
                <a:solidFill>
                  <a:prstClr val="black"/>
                </a:solidFill>
              </a:rPr>
            </a:br>
            <a:r>
              <a:rPr lang="ja-JP" altLang="en-US" sz="2000" dirty="0" smtClean="0">
                <a:solidFill>
                  <a:prstClr val="black"/>
                </a:solidFill>
              </a:rPr>
              <a:t>名  称　　闘会議</a:t>
            </a:r>
            <a:r>
              <a:rPr lang="en-US" altLang="ja-JP" sz="2000" dirty="0" smtClean="0">
                <a:solidFill>
                  <a:prstClr val="black"/>
                </a:solidFill>
              </a:rPr>
              <a:t>2016</a:t>
            </a:r>
            <a:r>
              <a:rPr lang="ja-JP" altLang="en-US" sz="2000" dirty="0" smtClean="0">
                <a:solidFill>
                  <a:prstClr val="black"/>
                </a:solidFill>
              </a:rPr>
              <a:t>（とうかい</a:t>
            </a:r>
            <a:r>
              <a:rPr lang="ja-JP" altLang="en-US" sz="2000" dirty="0" err="1" smtClean="0">
                <a:solidFill>
                  <a:prstClr val="black"/>
                </a:solidFill>
              </a:rPr>
              <a:t>ぎ</a:t>
            </a:r>
            <a:r>
              <a:rPr lang="en-US" altLang="ja-JP" sz="2000" dirty="0" smtClean="0">
                <a:solidFill>
                  <a:prstClr val="black"/>
                </a:solidFill>
              </a:rPr>
              <a:t>2016</a:t>
            </a:r>
            <a:r>
              <a:rPr lang="ja-JP" altLang="en-US" sz="2000" dirty="0" smtClean="0">
                <a:solidFill>
                  <a:prstClr val="black"/>
                </a:solidFill>
              </a:rPr>
              <a:t>）</a:t>
            </a:r>
            <a:endParaRPr lang="en-US" altLang="ja-JP" sz="2000" dirty="0" smtClean="0">
              <a:solidFill>
                <a:prstClr val="black"/>
              </a:solidFill>
            </a:endParaRPr>
          </a:p>
          <a:p>
            <a:pPr>
              <a:spcBef>
                <a:spcPct val="0"/>
              </a:spcBef>
            </a:pPr>
            <a:r>
              <a:rPr lang="ja-JP" altLang="en-US" sz="2000" dirty="0" smtClean="0">
                <a:solidFill>
                  <a:prstClr val="black"/>
                </a:solidFill>
              </a:rPr>
              <a:t>会  期　　</a:t>
            </a:r>
            <a:r>
              <a:rPr lang="en-US" altLang="ja-JP" sz="2000" dirty="0" smtClean="0">
                <a:solidFill>
                  <a:prstClr val="black"/>
                </a:solidFill>
              </a:rPr>
              <a:t>2016</a:t>
            </a:r>
            <a:r>
              <a:rPr lang="ja-JP" altLang="en-US" sz="2000" dirty="0" smtClean="0">
                <a:solidFill>
                  <a:prstClr val="black"/>
                </a:solidFill>
              </a:rPr>
              <a:t>年</a:t>
            </a:r>
            <a:r>
              <a:rPr lang="en-US" altLang="ja-JP" sz="2000" dirty="0" smtClean="0">
                <a:solidFill>
                  <a:prstClr val="black"/>
                </a:solidFill>
              </a:rPr>
              <a:t>1</a:t>
            </a:r>
            <a:r>
              <a:rPr lang="ja-JP" altLang="en-US" sz="2000" dirty="0" smtClean="0">
                <a:solidFill>
                  <a:prstClr val="black"/>
                </a:solidFill>
              </a:rPr>
              <a:t>月</a:t>
            </a:r>
            <a:r>
              <a:rPr lang="en-US" altLang="ja-JP" sz="2000" dirty="0" smtClean="0">
                <a:solidFill>
                  <a:prstClr val="black"/>
                </a:solidFill>
              </a:rPr>
              <a:t>30</a:t>
            </a:r>
            <a:r>
              <a:rPr lang="ja-JP" altLang="en-US" sz="2000" dirty="0" smtClean="0">
                <a:solidFill>
                  <a:prstClr val="black"/>
                </a:solidFill>
              </a:rPr>
              <a:t>日（土）</a:t>
            </a:r>
            <a:r>
              <a:rPr lang="en-US" altLang="ja-JP" sz="2000" dirty="0" smtClean="0">
                <a:solidFill>
                  <a:prstClr val="black"/>
                </a:solidFill>
              </a:rPr>
              <a:t>10</a:t>
            </a:r>
            <a:r>
              <a:rPr lang="ja-JP" altLang="en-US" sz="2000" dirty="0" smtClean="0">
                <a:solidFill>
                  <a:prstClr val="black"/>
                </a:solidFill>
              </a:rPr>
              <a:t>：</a:t>
            </a:r>
            <a:r>
              <a:rPr lang="en-US" altLang="ja-JP" sz="2000" dirty="0" smtClean="0">
                <a:solidFill>
                  <a:prstClr val="black"/>
                </a:solidFill>
              </a:rPr>
              <a:t>00</a:t>
            </a:r>
            <a:r>
              <a:rPr lang="ja-JP" altLang="en-US" sz="2000" dirty="0" smtClean="0">
                <a:solidFill>
                  <a:prstClr val="black"/>
                </a:solidFill>
              </a:rPr>
              <a:t>～</a:t>
            </a:r>
            <a:r>
              <a:rPr lang="en-US" altLang="ja-JP" sz="2000" dirty="0" smtClean="0">
                <a:solidFill>
                  <a:prstClr val="black"/>
                </a:solidFill>
              </a:rPr>
              <a:t>18</a:t>
            </a:r>
            <a:r>
              <a:rPr lang="ja-JP" altLang="en-US" sz="2000" dirty="0" smtClean="0">
                <a:solidFill>
                  <a:prstClr val="black"/>
                </a:solidFill>
              </a:rPr>
              <a:t>：</a:t>
            </a:r>
            <a:r>
              <a:rPr lang="en-US" altLang="ja-JP" sz="2000" dirty="0" smtClean="0">
                <a:solidFill>
                  <a:prstClr val="black"/>
                </a:solidFill>
              </a:rPr>
              <a:t>00</a:t>
            </a:r>
          </a:p>
          <a:p>
            <a:pPr>
              <a:spcBef>
                <a:spcPct val="0"/>
              </a:spcBef>
            </a:pPr>
            <a:r>
              <a:rPr lang="en-US" altLang="ja-JP" sz="2000" dirty="0" smtClean="0">
                <a:solidFill>
                  <a:prstClr val="black"/>
                </a:solidFill>
              </a:rPr>
              <a:t>                 2016</a:t>
            </a:r>
            <a:r>
              <a:rPr lang="ja-JP" altLang="en-US" sz="2000" dirty="0" smtClean="0">
                <a:solidFill>
                  <a:prstClr val="black"/>
                </a:solidFill>
              </a:rPr>
              <a:t>年</a:t>
            </a:r>
            <a:r>
              <a:rPr lang="en-US" altLang="ja-JP" sz="2000" dirty="0" smtClean="0">
                <a:solidFill>
                  <a:prstClr val="black"/>
                </a:solidFill>
              </a:rPr>
              <a:t>1</a:t>
            </a:r>
            <a:r>
              <a:rPr lang="ja-JP" altLang="en-US" sz="2000" dirty="0" smtClean="0">
                <a:solidFill>
                  <a:prstClr val="black"/>
                </a:solidFill>
              </a:rPr>
              <a:t>月</a:t>
            </a:r>
            <a:r>
              <a:rPr lang="en-US" altLang="ja-JP" sz="2000" dirty="0" smtClean="0">
                <a:solidFill>
                  <a:prstClr val="black"/>
                </a:solidFill>
              </a:rPr>
              <a:t>31</a:t>
            </a:r>
            <a:r>
              <a:rPr lang="ja-JP" altLang="en-US" sz="2000" dirty="0" smtClean="0">
                <a:solidFill>
                  <a:prstClr val="black"/>
                </a:solidFill>
              </a:rPr>
              <a:t>日（日）</a:t>
            </a:r>
            <a:r>
              <a:rPr lang="en-US" altLang="ja-JP" sz="2000" dirty="0" smtClean="0">
                <a:solidFill>
                  <a:prstClr val="black"/>
                </a:solidFill>
              </a:rPr>
              <a:t>10</a:t>
            </a:r>
            <a:r>
              <a:rPr lang="ja-JP" altLang="en-US" sz="2000" dirty="0" smtClean="0">
                <a:solidFill>
                  <a:prstClr val="black"/>
                </a:solidFill>
              </a:rPr>
              <a:t>：</a:t>
            </a:r>
            <a:r>
              <a:rPr lang="en-US" altLang="ja-JP" sz="2000" dirty="0" smtClean="0">
                <a:solidFill>
                  <a:prstClr val="black"/>
                </a:solidFill>
              </a:rPr>
              <a:t>00</a:t>
            </a:r>
            <a:r>
              <a:rPr lang="ja-JP" altLang="en-US" sz="2000" dirty="0" smtClean="0">
                <a:solidFill>
                  <a:prstClr val="black"/>
                </a:solidFill>
              </a:rPr>
              <a:t>～</a:t>
            </a:r>
            <a:r>
              <a:rPr lang="en-US" altLang="ja-JP" sz="2000" dirty="0" smtClean="0">
                <a:solidFill>
                  <a:prstClr val="black"/>
                </a:solidFill>
              </a:rPr>
              <a:t>17</a:t>
            </a:r>
            <a:r>
              <a:rPr lang="ja-JP" altLang="en-US" sz="2000" dirty="0" smtClean="0">
                <a:solidFill>
                  <a:prstClr val="black"/>
                </a:solidFill>
              </a:rPr>
              <a:t>：</a:t>
            </a:r>
            <a:r>
              <a:rPr lang="en-US" altLang="ja-JP" sz="2000" dirty="0" smtClean="0">
                <a:solidFill>
                  <a:prstClr val="black"/>
                </a:solidFill>
              </a:rPr>
              <a:t>00 </a:t>
            </a:r>
          </a:p>
          <a:p>
            <a:pPr>
              <a:spcBef>
                <a:spcPct val="0"/>
              </a:spcBef>
            </a:pPr>
            <a:r>
              <a:rPr lang="ja-JP" altLang="en-US" sz="2000" dirty="0" smtClean="0">
                <a:solidFill>
                  <a:prstClr val="black"/>
                </a:solidFill>
              </a:rPr>
              <a:t>会　場　　幕張メッセ国際展示場</a:t>
            </a:r>
            <a:r>
              <a:rPr lang="en-US" altLang="ja-JP" sz="2000" dirty="0" smtClean="0">
                <a:solidFill>
                  <a:prstClr val="black"/>
                </a:solidFill>
              </a:rPr>
              <a:t>1</a:t>
            </a:r>
            <a:r>
              <a:rPr lang="ja-JP" altLang="en-US" sz="2000" dirty="0" smtClean="0">
                <a:solidFill>
                  <a:prstClr val="black"/>
                </a:solidFill>
              </a:rPr>
              <a:t>～</a:t>
            </a:r>
            <a:r>
              <a:rPr lang="en-US" altLang="ja-JP" sz="2000" dirty="0" smtClean="0">
                <a:solidFill>
                  <a:prstClr val="black"/>
                </a:solidFill>
              </a:rPr>
              <a:t>6</a:t>
            </a:r>
            <a:r>
              <a:rPr lang="ja-JP" altLang="en-US" sz="2000" dirty="0" smtClean="0">
                <a:solidFill>
                  <a:prstClr val="black"/>
                </a:solidFill>
              </a:rPr>
              <a:t>ホール</a:t>
            </a:r>
            <a:endParaRPr lang="en-US" altLang="ja-JP" sz="2000" dirty="0" smtClean="0">
              <a:solidFill>
                <a:prstClr val="black"/>
              </a:solidFill>
            </a:endParaRPr>
          </a:p>
          <a:p>
            <a:pPr>
              <a:spcBef>
                <a:spcPct val="0"/>
              </a:spcBef>
            </a:pPr>
            <a:r>
              <a:rPr lang="ja-JP" altLang="en-US" sz="2000" dirty="0" smtClean="0">
                <a:solidFill>
                  <a:prstClr val="black"/>
                </a:solidFill>
              </a:rPr>
              <a:t>主　催　　</a:t>
            </a:r>
            <a:r>
              <a:rPr lang="en-US" altLang="ja-JP" sz="2000" dirty="0" err="1" smtClean="0">
                <a:solidFill>
                  <a:prstClr val="black"/>
                </a:solidFill>
              </a:rPr>
              <a:t>niconico</a:t>
            </a:r>
            <a:r>
              <a:rPr lang="en-US" altLang="ja-JP" sz="2000" dirty="0" smtClean="0">
                <a:solidFill>
                  <a:prstClr val="black"/>
                </a:solidFill>
              </a:rPr>
              <a:t>        </a:t>
            </a:r>
            <a:r>
              <a:rPr lang="ja-JP" altLang="en-US" sz="2000" dirty="0" smtClean="0">
                <a:solidFill>
                  <a:prstClr val="black"/>
                </a:solidFill>
              </a:rPr>
              <a:t>特別協賛　　任天堂株式会社</a:t>
            </a:r>
            <a:endParaRPr lang="en-US" altLang="ja-JP" sz="2000" dirty="0" smtClean="0">
              <a:solidFill>
                <a:prstClr val="black"/>
              </a:solidFill>
            </a:endParaRPr>
          </a:p>
          <a:p>
            <a:pPr>
              <a:spcBef>
                <a:spcPct val="0"/>
              </a:spcBef>
            </a:pPr>
            <a:r>
              <a:rPr lang="ja-JP" altLang="en-US" sz="2000" dirty="0" smtClean="0">
                <a:solidFill>
                  <a:prstClr val="black"/>
                </a:solidFill>
              </a:rPr>
              <a:t/>
            </a:r>
            <a:br>
              <a:rPr lang="ja-JP" altLang="en-US" sz="2000" dirty="0" smtClean="0">
                <a:solidFill>
                  <a:prstClr val="black"/>
                </a:solidFill>
              </a:rPr>
            </a:br>
            <a:r>
              <a:rPr lang="ja-JP" altLang="en-US" sz="2000" dirty="0" smtClean="0">
                <a:solidFill>
                  <a:prstClr val="black"/>
                </a:solidFill>
              </a:rPr>
              <a:t/>
            </a:r>
            <a:br>
              <a:rPr lang="ja-JP" altLang="en-US" sz="2000" dirty="0" smtClean="0">
                <a:solidFill>
                  <a:prstClr val="black"/>
                </a:solidFill>
              </a:rPr>
            </a:br>
            <a:endParaRPr lang="en-US" altLang="ja-JP" sz="2000" b="1" dirty="0" smtClean="0">
              <a:solidFill>
                <a:prstClr val="black"/>
              </a:solidFill>
            </a:endParaRPr>
          </a:p>
          <a:p>
            <a:pPr>
              <a:spcBef>
                <a:spcPct val="0"/>
              </a:spcBef>
            </a:pPr>
            <a:r>
              <a:rPr lang="ja-JP" altLang="en-US" sz="2000" dirty="0" smtClean="0">
                <a:solidFill>
                  <a:prstClr val="black"/>
                </a:solidFill>
              </a:rPr>
              <a:t/>
            </a:r>
            <a:br>
              <a:rPr lang="ja-JP" altLang="en-US" sz="2000" dirty="0" smtClean="0">
                <a:solidFill>
                  <a:prstClr val="black"/>
                </a:solidFill>
              </a:rPr>
            </a:br>
            <a:endParaRPr lang="ja-JP" altLang="en-US" sz="2000" dirty="0">
              <a:solidFill>
                <a:prstClr val="black"/>
              </a:solidFill>
            </a:endParaRPr>
          </a:p>
        </p:txBody>
      </p:sp>
      <p:pic>
        <p:nvPicPr>
          <p:cNvPr id="11" name="Picture 2" descr="C:\Users\Tokyo2015\Desktop\闘会議２０１６\猪瀬写真\20160202100643.jpg"/>
          <p:cNvPicPr>
            <a:picLocks noChangeAspect="1" noChangeArrowheads="1"/>
          </p:cNvPicPr>
          <p:nvPr/>
        </p:nvPicPr>
        <p:blipFill>
          <a:blip r:embed="rId3" cstate="print"/>
          <a:srcRect/>
          <a:stretch>
            <a:fillRect/>
          </a:stretch>
        </p:blipFill>
        <p:spPr bwMode="auto">
          <a:xfrm>
            <a:off x="6516216" y="3984284"/>
            <a:ext cx="2030894" cy="2707860"/>
          </a:xfrm>
          <a:prstGeom prst="rect">
            <a:avLst/>
          </a:prstGeom>
          <a:noFill/>
        </p:spPr>
      </p:pic>
      <p:sp>
        <p:nvSpPr>
          <p:cNvPr id="3" name="スライド番号プレースホルダー 2"/>
          <p:cNvSpPr>
            <a:spLocks noGrp="1"/>
          </p:cNvSpPr>
          <p:nvPr>
            <p:ph type="sldNum" sz="quarter" idx="12"/>
          </p:nvPr>
        </p:nvSpPr>
        <p:spPr>
          <a:xfrm>
            <a:off x="7033592" y="6442121"/>
            <a:ext cx="2133600" cy="365125"/>
          </a:xfrm>
        </p:spPr>
        <p:txBody>
          <a:bodyPr/>
          <a:lstStyle/>
          <a:p>
            <a:fld id="{EF29C003-DC93-4E6F-9B1E-D3CFFEC28940}" type="slidenum">
              <a:rPr kumimoji="1" lang="ja-JP" altLang="en-US" sz="1800" smtClean="0"/>
              <a:t>3</a:t>
            </a:fld>
            <a:endParaRPr kumimoji="1" lang="ja-JP" altLang="en-US" sz="1800" dirty="0"/>
          </a:p>
        </p:txBody>
      </p:sp>
    </p:spTree>
    <p:extLst>
      <p:ext uri="{BB962C8B-B14F-4D97-AF65-F5344CB8AC3E}">
        <p14:creationId xmlns:p14="http://schemas.microsoft.com/office/powerpoint/2010/main" val="3027533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kv_photo_01.jpg"/>
          <p:cNvPicPr>
            <a:picLocks noGrp="1" noChangeAspect="1"/>
          </p:cNvPicPr>
          <p:nvPr isPhoto="1"/>
        </p:nvPicPr>
        <p:blipFill>
          <a:blip r:embed="rId2" cstate="print">
            <a:lum/>
          </a:blip>
          <a:stretch>
            <a:fillRect/>
          </a:stretch>
        </p:blipFill>
        <p:spPr>
          <a:xfrm>
            <a:off x="593071" y="2348880"/>
            <a:ext cx="7133260" cy="4227117"/>
          </a:xfrm>
          <a:prstGeom prst="rect">
            <a:avLst/>
          </a:prstGeom>
          <a:noFill/>
          <a:ln>
            <a:noFill/>
          </a:ln>
        </p:spPr>
      </p:pic>
      <p:sp>
        <p:nvSpPr>
          <p:cNvPr id="3" name="タイトル 1"/>
          <p:cNvSpPr txBox="1">
            <a:spLocks/>
          </p:cNvSpPr>
          <p:nvPr/>
        </p:nvSpPr>
        <p:spPr>
          <a:xfrm>
            <a:off x="593071" y="188640"/>
            <a:ext cx="7344816" cy="2306942"/>
          </a:xfrm>
          <a:prstGeom prst="rect">
            <a:avLst/>
          </a:prstGeom>
        </p:spPr>
        <p:txBody>
          <a:bodyPr>
            <a:noAutofit/>
          </a:bodyPr>
          <a:lstStyle/>
          <a:p>
            <a:pPr>
              <a:spcBef>
                <a:spcPct val="0"/>
              </a:spcBef>
            </a:pPr>
            <a:r>
              <a:rPr lang="ja-JP" altLang="en-US" dirty="0" smtClean="0">
                <a:solidFill>
                  <a:prstClr val="black"/>
                </a:solidFill>
              </a:rPr>
              <a:t>■「闘会議」全イベント（闘会議</a:t>
            </a:r>
            <a:r>
              <a:rPr lang="en-US" altLang="ja-JP" dirty="0" smtClean="0">
                <a:solidFill>
                  <a:prstClr val="black"/>
                </a:solidFill>
              </a:rPr>
              <a:t>2016</a:t>
            </a:r>
            <a:r>
              <a:rPr lang="ja-JP" altLang="en-US" dirty="0" err="1" smtClean="0">
                <a:solidFill>
                  <a:prstClr val="black"/>
                </a:solidFill>
              </a:rPr>
              <a:t>、</a:t>
            </a:r>
            <a:r>
              <a:rPr lang="ja-JP" altLang="en-US" dirty="0" smtClean="0">
                <a:solidFill>
                  <a:prstClr val="black"/>
                </a:solidFill>
              </a:rPr>
              <a:t>闘会議</a:t>
            </a:r>
            <a:r>
              <a:rPr lang="en-US" altLang="ja-JP" dirty="0" smtClean="0">
                <a:solidFill>
                  <a:prstClr val="black"/>
                </a:solidFill>
              </a:rPr>
              <a:t>GP</a:t>
            </a:r>
            <a:r>
              <a:rPr lang="ja-JP" altLang="en-US" dirty="0" smtClean="0">
                <a:solidFill>
                  <a:prstClr val="black"/>
                </a:solidFill>
              </a:rPr>
              <a:t>）総計</a:t>
            </a:r>
            <a:br>
              <a:rPr lang="ja-JP" altLang="en-US" dirty="0" smtClean="0">
                <a:solidFill>
                  <a:prstClr val="black"/>
                </a:solidFill>
              </a:rPr>
            </a:br>
            <a:r>
              <a:rPr lang="ja-JP" altLang="en-US" dirty="0" smtClean="0">
                <a:solidFill>
                  <a:prstClr val="black"/>
                </a:solidFill>
              </a:rPr>
              <a:t>会場来場者数：</a:t>
            </a:r>
            <a:r>
              <a:rPr lang="en-US" altLang="ja-JP" dirty="0" smtClean="0">
                <a:solidFill>
                  <a:prstClr val="black"/>
                </a:solidFill>
              </a:rPr>
              <a:t>8</a:t>
            </a:r>
            <a:r>
              <a:rPr lang="ja-JP" altLang="en-US" dirty="0" smtClean="0">
                <a:solidFill>
                  <a:prstClr val="black"/>
                </a:solidFill>
              </a:rPr>
              <a:t>万</a:t>
            </a:r>
            <a:r>
              <a:rPr lang="en-US" altLang="ja-JP" dirty="0" smtClean="0">
                <a:solidFill>
                  <a:prstClr val="black"/>
                </a:solidFill>
              </a:rPr>
              <a:t>1,435</a:t>
            </a:r>
            <a:r>
              <a:rPr lang="ja-JP" altLang="en-US" dirty="0" smtClean="0">
                <a:solidFill>
                  <a:prstClr val="black"/>
                </a:solidFill>
              </a:rPr>
              <a:t>人</a:t>
            </a:r>
            <a:br>
              <a:rPr lang="ja-JP" altLang="en-US" dirty="0" smtClean="0">
                <a:solidFill>
                  <a:prstClr val="black"/>
                </a:solidFill>
              </a:rPr>
            </a:br>
            <a:r>
              <a:rPr lang="ja-JP" altLang="en-US" dirty="0" smtClean="0">
                <a:solidFill>
                  <a:prstClr val="black"/>
                </a:solidFill>
              </a:rPr>
              <a:t>ネット来場者数：</a:t>
            </a:r>
            <a:r>
              <a:rPr lang="en-US" altLang="ja-JP" dirty="0" smtClean="0">
                <a:solidFill>
                  <a:prstClr val="black"/>
                </a:solidFill>
              </a:rPr>
              <a:t>940</a:t>
            </a:r>
            <a:r>
              <a:rPr lang="ja-JP" altLang="en-US" dirty="0" smtClean="0">
                <a:solidFill>
                  <a:prstClr val="black"/>
                </a:solidFill>
              </a:rPr>
              <a:t>万</a:t>
            </a:r>
            <a:r>
              <a:rPr lang="en-US" altLang="ja-JP" dirty="0" smtClean="0">
                <a:solidFill>
                  <a:prstClr val="black"/>
                </a:solidFill>
              </a:rPr>
              <a:t>6,238</a:t>
            </a:r>
            <a:r>
              <a:rPr lang="ja-JP" altLang="en-US" dirty="0" smtClean="0">
                <a:solidFill>
                  <a:prstClr val="black"/>
                </a:solidFill>
              </a:rPr>
              <a:t>人</a:t>
            </a:r>
            <a:br>
              <a:rPr lang="ja-JP" altLang="en-US" dirty="0" smtClean="0">
                <a:solidFill>
                  <a:prstClr val="black"/>
                </a:solidFill>
              </a:rPr>
            </a:br>
            <a:r>
              <a:rPr lang="en-US" altLang="ja-JP" dirty="0" smtClean="0">
                <a:solidFill>
                  <a:prstClr val="black"/>
                </a:solidFill>
              </a:rPr>
              <a:t>※</a:t>
            </a:r>
            <a:r>
              <a:rPr lang="ja-JP" altLang="en-US" dirty="0" smtClean="0">
                <a:solidFill>
                  <a:prstClr val="black"/>
                </a:solidFill>
              </a:rPr>
              <a:t>会場より放送したニコニコ生放送公式番組の数値合計</a:t>
            </a:r>
            <a:br>
              <a:rPr lang="ja-JP" altLang="en-US" dirty="0" smtClean="0">
                <a:solidFill>
                  <a:prstClr val="black"/>
                </a:solidFill>
              </a:rPr>
            </a:br>
            <a:r>
              <a:rPr lang="ja-JP" altLang="en-US" dirty="0" smtClean="0">
                <a:solidFill>
                  <a:prstClr val="black"/>
                </a:solidFill>
              </a:rPr>
              <a:t>■「闘会議</a:t>
            </a:r>
            <a:r>
              <a:rPr lang="en-US" altLang="ja-JP" dirty="0" smtClean="0">
                <a:solidFill>
                  <a:prstClr val="black"/>
                </a:solidFill>
              </a:rPr>
              <a:t>2016</a:t>
            </a:r>
            <a:r>
              <a:rPr lang="ja-JP" altLang="en-US" dirty="0" smtClean="0">
                <a:solidFill>
                  <a:prstClr val="black"/>
                </a:solidFill>
              </a:rPr>
              <a:t>」総来場者数</a:t>
            </a:r>
            <a:br>
              <a:rPr lang="ja-JP" altLang="en-US" dirty="0" smtClean="0">
                <a:solidFill>
                  <a:prstClr val="black"/>
                </a:solidFill>
              </a:rPr>
            </a:br>
            <a:r>
              <a:rPr lang="ja-JP" altLang="en-US" dirty="0" smtClean="0">
                <a:solidFill>
                  <a:prstClr val="black"/>
                </a:solidFill>
              </a:rPr>
              <a:t>会場来場者数：</a:t>
            </a:r>
            <a:r>
              <a:rPr lang="en-US" altLang="ja-JP" dirty="0" smtClean="0">
                <a:solidFill>
                  <a:prstClr val="black"/>
                </a:solidFill>
              </a:rPr>
              <a:t>4</a:t>
            </a:r>
            <a:r>
              <a:rPr lang="ja-JP" altLang="en-US" dirty="0" smtClean="0">
                <a:solidFill>
                  <a:prstClr val="black"/>
                </a:solidFill>
              </a:rPr>
              <a:t>万</a:t>
            </a:r>
            <a:r>
              <a:rPr lang="en-US" altLang="ja-JP" dirty="0" smtClean="0">
                <a:solidFill>
                  <a:prstClr val="black"/>
                </a:solidFill>
              </a:rPr>
              <a:t>7,588</a:t>
            </a:r>
            <a:r>
              <a:rPr lang="ja-JP" altLang="en-US" dirty="0" smtClean="0">
                <a:solidFill>
                  <a:prstClr val="black"/>
                </a:solidFill>
              </a:rPr>
              <a:t>人（昨年数値：</a:t>
            </a:r>
            <a:r>
              <a:rPr lang="en-US" altLang="ja-JP" dirty="0" smtClean="0">
                <a:solidFill>
                  <a:prstClr val="black"/>
                </a:solidFill>
              </a:rPr>
              <a:t>3</a:t>
            </a:r>
            <a:r>
              <a:rPr lang="ja-JP" altLang="en-US" dirty="0" smtClean="0">
                <a:solidFill>
                  <a:prstClr val="black"/>
                </a:solidFill>
              </a:rPr>
              <a:t>万</a:t>
            </a:r>
            <a:r>
              <a:rPr lang="en-US" altLang="ja-JP" dirty="0" smtClean="0">
                <a:solidFill>
                  <a:prstClr val="black"/>
                </a:solidFill>
              </a:rPr>
              <a:t>5,786</a:t>
            </a:r>
            <a:r>
              <a:rPr lang="ja-JP" altLang="en-US" dirty="0" smtClean="0">
                <a:solidFill>
                  <a:prstClr val="black"/>
                </a:solidFill>
              </a:rPr>
              <a:t>人）</a:t>
            </a:r>
            <a:br>
              <a:rPr lang="ja-JP" altLang="en-US" dirty="0" smtClean="0">
                <a:solidFill>
                  <a:prstClr val="black"/>
                </a:solidFill>
              </a:rPr>
            </a:br>
            <a:r>
              <a:rPr lang="ja-JP" altLang="en-US" dirty="0" smtClean="0">
                <a:solidFill>
                  <a:prstClr val="black"/>
                </a:solidFill>
              </a:rPr>
              <a:t>ネット来場者数：</a:t>
            </a:r>
            <a:r>
              <a:rPr lang="en-US" altLang="ja-JP" dirty="0" smtClean="0">
                <a:solidFill>
                  <a:prstClr val="black"/>
                </a:solidFill>
              </a:rPr>
              <a:t>687</a:t>
            </a:r>
            <a:r>
              <a:rPr lang="ja-JP" altLang="en-US" dirty="0" smtClean="0">
                <a:solidFill>
                  <a:prstClr val="black"/>
                </a:solidFill>
              </a:rPr>
              <a:t>万</a:t>
            </a:r>
            <a:r>
              <a:rPr lang="en-US" altLang="ja-JP" dirty="0" smtClean="0">
                <a:solidFill>
                  <a:prstClr val="black"/>
                </a:solidFill>
              </a:rPr>
              <a:t>8,290</a:t>
            </a:r>
            <a:r>
              <a:rPr lang="ja-JP" altLang="en-US" dirty="0" smtClean="0">
                <a:solidFill>
                  <a:prstClr val="black"/>
                </a:solidFill>
              </a:rPr>
              <a:t>人（昨年数値：</a:t>
            </a:r>
            <a:r>
              <a:rPr lang="en-US" altLang="ja-JP" dirty="0" smtClean="0">
                <a:solidFill>
                  <a:prstClr val="black"/>
                </a:solidFill>
              </a:rPr>
              <a:t>574</a:t>
            </a:r>
            <a:r>
              <a:rPr lang="ja-JP" altLang="en-US" dirty="0" smtClean="0">
                <a:solidFill>
                  <a:prstClr val="black"/>
                </a:solidFill>
              </a:rPr>
              <a:t>万</a:t>
            </a:r>
            <a:r>
              <a:rPr lang="en-US" altLang="ja-JP" dirty="0" smtClean="0">
                <a:solidFill>
                  <a:prstClr val="black"/>
                </a:solidFill>
              </a:rPr>
              <a:t>6,338</a:t>
            </a:r>
            <a:r>
              <a:rPr lang="ja-JP" altLang="en-US" dirty="0" smtClean="0">
                <a:solidFill>
                  <a:prstClr val="black"/>
                </a:solidFill>
              </a:rPr>
              <a:t>人）</a:t>
            </a:r>
            <a:r>
              <a:rPr lang="ja-JP" altLang="en-US" sz="2800" dirty="0" smtClean="0">
                <a:solidFill>
                  <a:prstClr val="black"/>
                </a:solidFill>
              </a:rPr>
              <a:t/>
            </a:r>
            <a:br>
              <a:rPr lang="ja-JP" altLang="en-US" sz="2800" dirty="0" smtClean="0">
                <a:solidFill>
                  <a:prstClr val="black"/>
                </a:solidFill>
              </a:rPr>
            </a:br>
            <a:endParaRPr lang="ja-JP" altLang="en-US" sz="2800" dirty="0">
              <a:solidFill>
                <a:prstClr val="black"/>
              </a:solidFill>
            </a:endParaRPr>
          </a:p>
        </p:txBody>
      </p:sp>
      <p:pic>
        <p:nvPicPr>
          <p:cNvPr id="5" name="Picture 2" descr="C:\Users\Tokyo2015\Desktop\闘会議２０１６\猪瀬写真\20160202100826.jpg"/>
          <p:cNvPicPr>
            <a:picLocks noChangeAspect="1" noChangeArrowheads="1"/>
          </p:cNvPicPr>
          <p:nvPr/>
        </p:nvPicPr>
        <p:blipFill>
          <a:blip r:embed="rId3" cstate="print"/>
          <a:srcRect/>
          <a:stretch>
            <a:fillRect/>
          </a:stretch>
        </p:blipFill>
        <p:spPr bwMode="auto">
          <a:xfrm>
            <a:off x="6516216" y="307887"/>
            <a:ext cx="2214246" cy="2952328"/>
          </a:xfrm>
          <a:prstGeom prst="rect">
            <a:avLst/>
          </a:prstGeom>
          <a:noFill/>
        </p:spPr>
      </p:pic>
      <p:sp>
        <p:nvSpPr>
          <p:cNvPr id="6" name="スライド番号プレースホルダー 5"/>
          <p:cNvSpPr>
            <a:spLocks noGrp="1"/>
          </p:cNvSpPr>
          <p:nvPr>
            <p:ph type="sldNum" sz="quarter" idx="12"/>
          </p:nvPr>
        </p:nvSpPr>
        <p:spPr>
          <a:xfrm>
            <a:off x="6984348" y="6077"/>
            <a:ext cx="2133600" cy="365125"/>
          </a:xfrm>
        </p:spPr>
        <p:txBody>
          <a:bodyPr/>
          <a:lstStyle/>
          <a:p>
            <a:fld id="{EF29C003-DC93-4E6F-9B1E-D3CFFEC28940}" type="slidenum">
              <a:rPr kumimoji="1" lang="ja-JP" altLang="en-US" sz="1800" smtClean="0"/>
              <a:t>4</a:t>
            </a:fld>
            <a:endParaRPr kumimoji="1" lang="ja-JP" altLang="en-US" sz="1800" dirty="0"/>
          </a:p>
        </p:txBody>
      </p:sp>
    </p:spTree>
    <p:extLst>
      <p:ext uri="{BB962C8B-B14F-4D97-AF65-F5344CB8AC3E}">
        <p14:creationId xmlns:p14="http://schemas.microsoft.com/office/powerpoint/2010/main" val="205665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okyo2015\Desktop\20160203184202.jpg"/>
          <p:cNvPicPr>
            <a:picLocks noChangeAspect="1" noChangeArrowheads="1"/>
          </p:cNvPicPr>
          <p:nvPr/>
        </p:nvPicPr>
        <p:blipFill>
          <a:blip r:embed="rId2" cstate="print"/>
          <a:srcRect/>
          <a:stretch>
            <a:fillRect/>
          </a:stretch>
        </p:blipFill>
        <p:spPr bwMode="auto">
          <a:xfrm>
            <a:off x="539551" y="25276"/>
            <a:ext cx="3914711" cy="5066096"/>
          </a:xfrm>
          <a:prstGeom prst="rect">
            <a:avLst/>
          </a:prstGeom>
          <a:noFill/>
        </p:spPr>
      </p:pic>
      <p:pic>
        <p:nvPicPr>
          <p:cNvPr id="4098" name="Picture 2" descr="C:\Users\Tokyo2015\Desktop\20160203193006.jpg"/>
          <p:cNvPicPr>
            <a:picLocks noChangeAspect="1" noChangeArrowheads="1"/>
          </p:cNvPicPr>
          <p:nvPr/>
        </p:nvPicPr>
        <p:blipFill>
          <a:blip r:embed="rId3" cstate="print"/>
          <a:srcRect/>
          <a:stretch>
            <a:fillRect/>
          </a:stretch>
        </p:blipFill>
        <p:spPr bwMode="auto">
          <a:xfrm>
            <a:off x="4660328" y="37306"/>
            <a:ext cx="3905414" cy="5054066"/>
          </a:xfrm>
          <a:prstGeom prst="rect">
            <a:avLst/>
          </a:prstGeom>
          <a:noFill/>
        </p:spPr>
      </p:pic>
      <p:pic>
        <p:nvPicPr>
          <p:cNvPr id="10" name="Picture 2" descr="C:\Users\Tokyo2015\Desktop\20160203184226.jpg"/>
          <p:cNvPicPr>
            <a:picLocks noChangeAspect="1" noChangeArrowheads="1"/>
          </p:cNvPicPr>
          <p:nvPr/>
        </p:nvPicPr>
        <p:blipFill>
          <a:blip r:embed="rId4" cstate="print"/>
          <a:srcRect/>
          <a:stretch>
            <a:fillRect/>
          </a:stretch>
        </p:blipFill>
        <p:spPr bwMode="auto">
          <a:xfrm>
            <a:off x="539552" y="3340868"/>
            <a:ext cx="2705325" cy="3501008"/>
          </a:xfrm>
          <a:prstGeom prst="rect">
            <a:avLst/>
          </a:prstGeom>
          <a:noFill/>
        </p:spPr>
      </p:pic>
      <p:sp>
        <p:nvSpPr>
          <p:cNvPr id="3" name="スライド番号プレースホルダー 2"/>
          <p:cNvSpPr>
            <a:spLocks noGrp="1"/>
          </p:cNvSpPr>
          <p:nvPr>
            <p:ph type="sldNum" sz="quarter" idx="12"/>
          </p:nvPr>
        </p:nvSpPr>
        <p:spPr>
          <a:xfrm>
            <a:off x="6990645" y="6469805"/>
            <a:ext cx="2133600" cy="365125"/>
          </a:xfrm>
        </p:spPr>
        <p:txBody>
          <a:bodyPr/>
          <a:lstStyle/>
          <a:p>
            <a:fld id="{EF29C003-DC93-4E6F-9B1E-D3CFFEC28940}" type="slidenum">
              <a:rPr kumimoji="1" lang="ja-JP" altLang="en-US" sz="1800" smtClean="0"/>
              <a:t>5</a:t>
            </a:fld>
            <a:endParaRPr kumimoji="1" lang="ja-JP" altLang="en-US" sz="1800" dirty="0"/>
          </a:p>
        </p:txBody>
      </p:sp>
    </p:spTree>
    <p:extLst>
      <p:ext uri="{BB962C8B-B14F-4D97-AF65-F5344CB8AC3E}">
        <p14:creationId xmlns:p14="http://schemas.microsoft.com/office/powerpoint/2010/main" val="313628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7786" y="188640"/>
            <a:ext cx="5196302" cy="646331"/>
          </a:xfrm>
          <a:prstGeom prst="rect">
            <a:avLst/>
          </a:prstGeom>
        </p:spPr>
        <p:txBody>
          <a:bodyPr wrap="square">
            <a:spAutoFit/>
          </a:bodyPr>
          <a:lstStyle/>
          <a:p>
            <a:r>
              <a:rPr lang="ja-JP" altLang="en-US" b="1" dirty="0" smtClean="0">
                <a:solidFill>
                  <a:prstClr val="black"/>
                </a:solidFill>
              </a:rPr>
              <a:t>＜資料３＞　</a:t>
            </a:r>
            <a:r>
              <a:rPr lang="en-US" altLang="ja-JP" b="1" dirty="0" smtClean="0">
                <a:solidFill>
                  <a:prstClr val="black"/>
                </a:solidFill>
                <a:latin typeface="+mn-ea"/>
              </a:rPr>
              <a:t>e-Sports</a:t>
            </a:r>
            <a:r>
              <a:rPr lang="ja-JP" altLang="en-US" b="1" dirty="0" smtClean="0">
                <a:solidFill>
                  <a:prstClr val="black"/>
                </a:solidFill>
                <a:latin typeface="+mn-ea"/>
              </a:rPr>
              <a:t>（最先端テクノロジーの現場）</a:t>
            </a:r>
            <a:endParaRPr lang="en-US" altLang="ja-JP" b="1" dirty="0">
              <a:solidFill>
                <a:prstClr val="black"/>
              </a:solidFill>
              <a:latin typeface="+mn-ea"/>
            </a:endParaRPr>
          </a:p>
          <a:p>
            <a:endParaRPr lang="ja-JP" altLang="en-US" dirty="0">
              <a:solidFill>
                <a:prstClr val="black"/>
              </a:solidFill>
            </a:endParaRPr>
          </a:p>
        </p:txBody>
      </p:sp>
      <p:sp>
        <p:nvSpPr>
          <p:cNvPr id="5" name="タイトル 1"/>
          <p:cNvSpPr txBox="1">
            <a:spLocks/>
          </p:cNvSpPr>
          <p:nvPr/>
        </p:nvSpPr>
        <p:spPr>
          <a:xfrm>
            <a:off x="229682" y="623227"/>
            <a:ext cx="8640960" cy="2880320"/>
          </a:xfrm>
          <a:prstGeom prst="rect">
            <a:avLst/>
          </a:prstGeom>
        </p:spPr>
        <p:txBody>
          <a:bodyPr>
            <a:noAutofit/>
          </a:bodyPr>
          <a:lstStyle/>
          <a:p>
            <a:pPr algn="ctr">
              <a:spcBef>
                <a:spcPct val="0"/>
              </a:spcBef>
            </a:pPr>
            <a:r>
              <a:rPr lang="en-US" altLang="ja-JP" sz="2800" b="1" dirty="0" smtClean="0">
                <a:solidFill>
                  <a:prstClr val="black"/>
                </a:solidFill>
              </a:rPr>
              <a:t>e-Sports</a:t>
            </a:r>
            <a:r>
              <a:rPr lang="ja-JP" altLang="en-US" sz="2800" b="1" dirty="0" smtClean="0">
                <a:solidFill>
                  <a:prstClr val="black"/>
                </a:solidFill>
              </a:rPr>
              <a:t>とは？</a:t>
            </a:r>
            <a:endParaRPr lang="en-US" altLang="ja-JP" sz="2800" dirty="0" smtClean="0">
              <a:solidFill>
                <a:prstClr val="black"/>
              </a:solidFill>
            </a:endParaRPr>
          </a:p>
          <a:p>
            <a:pPr>
              <a:spcBef>
                <a:spcPct val="0"/>
              </a:spcBef>
            </a:pPr>
            <a:r>
              <a:rPr lang="en-US" altLang="ja-JP" sz="2000" dirty="0" smtClean="0">
                <a:solidFill>
                  <a:prstClr val="black"/>
                </a:solidFill>
                <a:latin typeface="+mn-ea"/>
              </a:rPr>
              <a:t>e-Sports(E</a:t>
            </a:r>
            <a:r>
              <a:rPr lang="ja-JP" altLang="en-US" sz="2000" dirty="0" smtClean="0">
                <a:solidFill>
                  <a:prstClr val="black"/>
                </a:solidFill>
                <a:latin typeface="+mn-ea"/>
              </a:rPr>
              <a:t>スポーツ</a:t>
            </a:r>
            <a:r>
              <a:rPr lang="en-US" altLang="ja-JP" sz="2000" dirty="0" smtClean="0">
                <a:solidFill>
                  <a:prstClr val="black"/>
                </a:solidFill>
                <a:latin typeface="+mn-ea"/>
              </a:rPr>
              <a:t>)</a:t>
            </a:r>
            <a:r>
              <a:rPr lang="ja-JP" altLang="en-US" sz="2000" dirty="0" smtClean="0">
                <a:solidFill>
                  <a:prstClr val="black"/>
                </a:solidFill>
                <a:latin typeface="+mn-ea"/>
              </a:rPr>
              <a:t>とは</a:t>
            </a:r>
            <a:r>
              <a:rPr lang="en-US" altLang="ja-JP" sz="2000" dirty="0" smtClean="0">
                <a:solidFill>
                  <a:prstClr val="black"/>
                </a:solidFill>
                <a:latin typeface="+mn-ea"/>
              </a:rPr>
              <a:t>Electronic sports</a:t>
            </a:r>
            <a:r>
              <a:rPr lang="ja-JP" altLang="en-US" sz="2000" dirty="0" smtClean="0">
                <a:solidFill>
                  <a:prstClr val="black"/>
                </a:solidFill>
                <a:latin typeface="+mn-ea"/>
              </a:rPr>
              <a:t>の略で、コンピュータゲームやビデオゲームで行われる競技のことです。高額な賞金のかけられた世界的な規模で行われるプロフェッショナルな大会から、アマチュアまで競技が行われており、ジャンルやゲーム毎にプロチームやプロリーグが多数あります。現在</a:t>
            </a:r>
            <a:r>
              <a:rPr lang="en-US" altLang="ja-JP" sz="2000" dirty="0" smtClean="0">
                <a:solidFill>
                  <a:prstClr val="black"/>
                </a:solidFill>
                <a:latin typeface="+mn-ea"/>
              </a:rPr>
              <a:t>e-Sports</a:t>
            </a:r>
            <a:r>
              <a:rPr lang="ja-JP" altLang="en-US" sz="2000" dirty="0" smtClean="0">
                <a:solidFill>
                  <a:prstClr val="black"/>
                </a:solidFill>
                <a:latin typeface="+mn-ea"/>
              </a:rPr>
              <a:t>の対象となっているゲームを遊ぶ人の数は、全世界で</a:t>
            </a:r>
            <a:r>
              <a:rPr lang="en-US" altLang="ja-JP" sz="2000" dirty="0" smtClean="0">
                <a:solidFill>
                  <a:prstClr val="black"/>
                </a:solidFill>
                <a:latin typeface="+mn-ea"/>
              </a:rPr>
              <a:t>5500</a:t>
            </a:r>
            <a:r>
              <a:rPr lang="ja-JP" altLang="en-US" sz="2000" dirty="0" smtClean="0">
                <a:solidFill>
                  <a:prstClr val="black"/>
                </a:solidFill>
                <a:latin typeface="+mn-ea"/>
              </a:rPr>
              <a:t>万人を超えています。</a:t>
            </a:r>
            <a:endParaRPr lang="ja-JP" altLang="en-US" sz="2000" dirty="0">
              <a:solidFill>
                <a:prstClr val="black"/>
              </a:solidFill>
              <a:latin typeface="+mn-ea"/>
            </a:endParaRPr>
          </a:p>
        </p:txBody>
      </p:sp>
      <p:pic>
        <p:nvPicPr>
          <p:cNvPr id="7" name="図 6" descr="http://rr.img.naver.jp/mig?src=http%3A%2F%2Fimgcc.naver.jp%2Fkaze%2Fmission%2FUSER%2F20130725%2F94%2F958624%2F3%2F599x399xb725e75fb7d08115140bcd43.jpg%2F300%2F600&amp;twidth=300&amp;theight=600&amp;qlt=80&amp;res_format=jpg&amp;op=r">
            <a:hlinkClick r:id="rId2"/>
          </p:cNvPr>
          <p:cNvPicPr/>
          <p:nvPr/>
        </p:nvPicPr>
        <p:blipFill>
          <a:blip r:embed="rId3" cstate="print"/>
          <a:srcRect/>
          <a:stretch>
            <a:fillRect/>
          </a:stretch>
        </p:blipFill>
        <p:spPr bwMode="auto">
          <a:xfrm>
            <a:off x="16406" y="3032956"/>
            <a:ext cx="4533756" cy="3636404"/>
          </a:xfrm>
          <a:prstGeom prst="rect">
            <a:avLst/>
          </a:prstGeom>
          <a:noFill/>
          <a:ln w="9525">
            <a:noFill/>
            <a:miter lim="800000"/>
            <a:headEnd/>
            <a:tailEnd/>
          </a:ln>
        </p:spPr>
      </p:pic>
      <p:sp>
        <p:nvSpPr>
          <p:cNvPr id="9" name="正方形/長方形 8"/>
          <p:cNvSpPr/>
          <p:nvPr/>
        </p:nvSpPr>
        <p:spPr>
          <a:xfrm>
            <a:off x="4550162" y="3504846"/>
            <a:ext cx="7632848" cy="2677656"/>
          </a:xfrm>
          <a:prstGeom prst="rect">
            <a:avLst/>
          </a:prstGeom>
        </p:spPr>
        <p:txBody>
          <a:bodyPr wrap="square">
            <a:spAutoFit/>
          </a:bodyPr>
          <a:lstStyle/>
          <a:p>
            <a:r>
              <a:rPr lang="ja-JP" altLang="en-US" sz="1400" b="1" dirty="0" smtClean="0"/>
              <a:t>＜世界</a:t>
            </a:r>
            <a:r>
              <a:rPr lang="ja-JP" altLang="en-US" sz="1400" b="1" dirty="0"/>
              <a:t>で行われている主な</a:t>
            </a:r>
            <a:r>
              <a:rPr lang="ja-JP" altLang="en-US" sz="1400" b="1" dirty="0" smtClean="0"/>
              <a:t>大会＞</a:t>
            </a:r>
            <a:endParaRPr lang="en-US" altLang="ja-JP" sz="1400" b="1" dirty="0"/>
          </a:p>
          <a:p>
            <a:endParaRPr lang="ja-JP" altLang="en-US" sz="1400" b="1" dirty="0"/>
          </a:p>
          <a:p>
            <a:r>
              <a:rPr lang="ja-JP" altLang="en-US" sz="1400" dirty="0" smtClean="0"/>
              <a:t>・世界</a:t>
            </a:r>
            <a:r>
              <a:rPr lang="en-US" altLang="ja-JP" sz="1400" dirty="0"/>
              <a:t>70</a:t>
            </a:r>
            <a:r>
              <a:rPr lang="ja-JP" altLang="en-US" sz="1400" dirty="0"/>
              <a:t>ヶ国以上が参加 </a:t>
            </a:r>
            <a:r>
              <a:rPr lang="en-US" altLang="ja-JP" sz="1400" dirty="0" smtClean="0"/>
              <a:t>WCG</a:t>
            </a:r>
            <a:r>
              <a:rPr lang="ja-JP" altLang="en-US" sz="1400" dirty="0" smtClean="0"/>
              <a:t>　</a:t>
            </a:r>
            <a:r>
              <a:rPr lang="en-US" altLang="ja-JP" sz="1400" dirty="0" smtClean="0"/>
              <a:t>(</a:t>
            </a:r>
            <a:r>
              <a:rPr lang="ja-JP" altLang="en-US" sz="1400" dirty="0"/>
              <a:t>ワールドサイバーゲームス</a:t>
            </a:r>
            <a:r>
              <a:rPr lang="en-US" altLang="ja-JP" sz="1400" dirty="0"/>
              <a:t>)</a:t>
            </a:r>
          </a:p>
          <a:p>
            <a:endParaRPr lang="en-US" altLang="ja-JP" sz="1400" dirty="0"/>
          </a:p>
          <a:p>
            <a:r>
              <a:rPr lang="ja-JP" altLang="en-US" sz="1400" dirty="0" smtClean="0"/>
              <a:t>　言語</a:t>
            </a:r>
            <a:r>
              <a:rPr lang="ja-JP" altLang="en-US" sz="1400" dirty="0"/>
              <a:t>や文化の壁を越えて</a:t>
            </a:r>
            <a:r>
              <a:rPr lang="en-US" altLang="ja-JP" sz="1400" dirty="0"/>
              <a:t>600</a:t>
            </a:r>
            <a:r>
              <a:rPr lang="ja-JP" altLang="en-US" sz="1400" dirty="0"/>
              <a:t>人以上の選手が真剣勝負</a:t>
            </a:r>
            <a:r>
              <a:rPr lang="ja-JP" altLang="en-US" sz="1400" dirty="0" smtClean="0"/>
              <a:t>を</a:t>
            </a:r>
            <a:endParaRPr lang="en-US" altLang="ja-JP" sz="1400" dirty="0" smtClean="0"/>
          </a:p>
          <a:p>
            <a:r>
              <a:rPr lang="ja-JP" altLang="en-US" sz="1400" dirty="0"/>
              <a:t>　</a:t>
            </a:r>
            <a:r>
              <a:rPr lang="ja-JP" altLang="en-US" sz="1400" dirty="0" smtClean="0"/>
              <a:t>繰り広げる</a:t>
            </a:r>
            <a:r>
              <a:rPr lang="ja-JP" altLang="en-US" sz="1400" dirty="0"/>
              <a:t>、世界で</a:t>
            </a:r>
            <a:r>
              <a:rPr lang="ja-JP" altLang="en-US" sz="1400" dirty="0" smtClean="0"/>
              <a:t>最も大規模</a:t>
            </a:r>
            <a:r>
              <a:rPr lang="ja-JP" altLang="en-US" sz="1400" dirty="0"/>
              <a:t>な</a:t>
            </a:r>
            <a:r>
              <a:rPr lang="en-US" altLang="ja-JP" sz="1400" dirty="0"/>
              <a:t>e</a:t>
            </a:r>
            <a:r>
              <a:rPr lang="ja-JP" altLang="en-US" sz="1400" dirty="0"/>
              <a:t>スポーツイベント。</a:t>
            </a:r>
          </a:p>
          <a:p>
            <a:endParaRPr lang="ja-JP" altLang="en-US" sz="1400" dirty="0"/>
          </a:p>
          <a:p>
            <a:r>
              <a:rPr lang="ja-JP" altLang="en-US" sz="1400" dirty="0" smtClean="0"/>
              <a:t>・世界</a:t>
            </a:r>
            <a:r>
              <a:rPr lang="ja-JP" altLang="en-US" sz="1400" dirty="0"/>
              <a:t>最大規模の大会 </a:t>
            </a:r>
            <a:r>
              <a:rPr lang="en-US" altLang="ja-JP" sz="1400" dirty="0" smtClean="0"/>
              <a:t>ESWC</a:t>
            </a:r>
            <a:r>
              <a:rPr lang="ja-JP" altLang="en-US" sz="1400" dirty="0" smtClean="0"/>
              <a:t>　</a:t>
            </a:r>
            <a:endParaRPr lang="en-US" altLang="ja-JP" sz="1400" dirty="0" smtClean="0"/>
          </a:p>
          <a:p>
            <a:r>
              <a:rPr lang="ja-JP" altLang="en-US" sz="1400" dirty="0"/>
              <a:t>　</a:t>
            </a:r>
            <a:r>
              <a:rPr lang="ja-JP" altLang="en-US" sz="1400" dirty="0" smtClean="0"/>
              <a:t>　　　　　　　　　　　</a:t>
            </a:r>
            <a:r>
              <a:rPr lang="en-US" altLang="ja-JP" sz="1400" dirty="0" smtClean="0"/>
              <a:t>(</a:t>
            </a:r>
            <a:r>
              <a:rPr lang="ja-JP" altLang="en-US" sz="1400" dirty="0"/>
              <a:t>エレクトロニックスポーツワールドカップ</a:t>
            </a:r>
            <a:r>
              <a:rPr lang="en-US" altLang="ja-JP" sz="1400" dirty="0"/>
              <a:t>)</a:t>
            </a:r>
          </a:p>
          <a:p>
            <a:endParaRPr lang="en-US" altLang="ja-JP" sz="1400" dirty="0"/>
          </a:p>
          <a:p>
            <a:r>
              <a:rPr lang="ja-JP" altLang="en-US" sz="1400" dirty="0" smtClean="0"/>
              <a:t>　</a:t>
            </a:r>
            <a:r>
              <a:rPr lang="en-US" altLang="ja-JP" sz="1400" dirty="0" smtClean="0"/>
              <a:t>50</a:t>
            </a:r>
            <a:r>
              <a:rPr lang="ja-JP" altLang="en-US" sz="1400" dirty="0"/>
              <a:t>ヶ国以上の国々から、予選を勝ち抜いたアスリートたち</a:t>
            </a:r>
            <a:r>
              <a:rPr lang="ja-JP" altLang="en-US" sz="1400" dirty="0" smtClean="0"/>
              <a:t>が</a:t>
            </a:r>
            <a:endParaRPr lang="en-US" altLang="ja-JP" sz="1400" dirty="0" smtClean="0"/>
          </a:p>
          <a:p>
            <a:r>
              <a:rPr lang="ja-JP" altLang="en-US" sz="1400" dirty="0"/>
              <a:t>　</a:t>
            </a:r>
            <a:r>
              <a:rPr lang="ja-JP" altLang="en-US" sz="1400" dirty="0" smtClean="0"/>
              <a:t>集結</a:t>
            </a:r>
            <a:r>
              <a:rPr lang="ja-JP" altLang="en-US" sz="1400" dirty="0"/>
              <a:t>する大規模</a:t>
            </a:r>
            <a:r>
              <a:rPr lang="ja-JP" altLang="en-US" sz="1400" dirty="0" smtClean="0"/>
              <a:t>な</a:t>
            </a:r>
            <a:r>
              <a:rPr lang="en-US" altLang="ja-JP" sz="1400" dirty="0" smtClean="0"/>
              <a:t>e</a:t>
            </a:r>
            <a:r>
              <a:rPr lang="ja-JP" altLang="en-US" sz="1400" dirty="0"/>
              <a:t>スポーツイベント。</a:t>
            </a:r>
          </a:p>
        </p:txBody>
      </p:sp>
      <p:sp>
        <p:nvSpPr>
          <p:cNvPr id="4" name="スライド番号プレースホルダー 3"/>
          <p:cNvSpPr>
            <a:spLocks noGrp="1"/>
          </p:cNvSpPr>
          <p:nvPr>
            <p:ph type="sldNum" sz="quarter" idx="12"/>
          </p:nvPr>
        </p:nvSpPr>
        <p:spPr>
          <a:xfrm>
            <a:off x="7010400" y="6077"/>
            <a:ext cx="2133600" cy="365125"/>
          </a:xfrm>
        </p:spPr>
        <p:txBody>
          <a:bodyPr/>
          <a:lstStyle/>
          <a:p>
            <a:fld id="{EF29C003-DC93-4E6F-9B1E-D3CFFEC28940}" type="slidenum">
              <a:rPr kumimoji="1" lang="ja-JP" altLang="en-US" sz="1800" smtClean="0"/>
              <a:t>6</a:t>
            </a:fld>
            <a:endParaRPr kumimoji="1" lang="ja-JP" altLang="en-US" sz="1800" dirty="0"/>
          </a:p>
        </p:txBody>
      </p:sp>
    </p:spTree>
    <p:extLst>
      <p:ext uri="{BB962C8B-B14F-4D97-AF65-F5344CB8AC3E}">
        <p14:creationId xmlns:p14="http://schemas.microsoft.com/office/powerpoint/2010/main" val="116851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0638" y="240804"/>
            <a:ext cx="8712968" cy="6617196"/>
          </a:xfrm>
          <a:prstGeom prst="rect">
            <a:avLst/>
          </a:prstGeom>
        </p:spPr>
        <p:txBody>
          <a:bodyPr wrap="square">
            <a:spAutoFit/>
          </a:bodyPr>
          <a:lstStyle/>
          <a:p>
            <a:r>
              <a:rPr lang="ja-JP" altLang="en-US" sz="2000" dirty="0" smtClean="0">
                <a:solidFill>
                  <a:prstClr val="black"/>
                </a:solidFill>
                <a:latin typeface="+mn-ea"/>
              </a:rPr>
              <a:t>海外では広く認知されており、ゲームに必要な反射神経、一瞬の適格な判断力、戦略が問われる真剣勝負の様子は、まさにスポーツと言ってよい。</a:t>
            </a:r>
            <a:endParaRPr lang="en-US" altLang="ja-JP" sz="2000" dirty="0" smtClean="0">
              <a:solidFill>
                <a:prstClr val="black"/>
              </a:solidFill>
              <a:latin typeface="+mn-ea"/>
            </a:endParaRPr>
          </a:p>
          <a:p>
            <a:endParaRPr lang="ja-JP" altLang="en-US" sz="2000" dirty="0" smtClean="0">
              <a:solidFill>
                <a:prstClr val="black"/>
              </a:solidFill>
              <a:latin typeface="+mn-ea"/>
            </a:endParaRPr>
          </a:p>
          <a:p>
            <a:r>
              <a:rPr lang="ja-JP" altLang="en-US" sz="2000" dirty="0">
                <a:solidFill>
                  <a:prstClr val="black"/>
                </a:solidFill>
                <a:latin typeface="+mn-ea"/>
              </a:rPr>
              <a:t>歴史的にみると、</a:t>
            </a:r>
            <a:r>
              <a:rPr lang="en-US" altLang="ja-JP" sz="2000" dirty="0">
                <a:solidFill>
                  <a:prstClr val="black"/>
                </a:solidFill>
                <a:latin typeface="+mn-ea"/>
              </a:rPr>
              <a:t>1990</a:t>
            </a:r>
            <a:r>
              <a:rPr lang="ja-JP" altLang="en-US" sz="2000" dirty="0">
                <a:solidFill>
                  <a:prstClr val="black"/>
                </a:solidFill>
                <a:latin typeface="+mn-ea"/>
              </a:rPr>
              <a:t>年代後半頃から、欧米では賞金のかかった大規模ゲームイベントが複数開催されプレイヤーのプロ化につながり、「ｅスポーツ」という単語が使われ浸透して</a:t>
            </a:r>
            <a:r>
              <a:rPr lang="ja-JP" altLang="en-US" sz="2000" dirty="0" smtClean="0">
                <a:solidFill>
                  <a:prstClr val="black"/>
                </a:solidFill>
                <a:latin typeface="+mn-ea"/>
              </a:rPr>
              <a:t>いった。</a:t>
            </a:r>
            <a:endParaRPr lang="en-US" altLang="ja-JP" sz="2000" dirty="0" smtClean="0">
              <a:solidFill>
                <a:prstClr val="black"/>
              </a:solidFill>
              <a:latin typeface="+mn-ea"/>
            </a:endParaRPr>
          </a:p>
          <a:p>
            <a:endParaRPr lang="ja-JP" altLang="en-US" sz="2000" dirty="0">
              <a:solidFill>
                <a:prstClr val="black"/>
              </a:solidFill>
              <a:latin typeface="+mn-ea"/>
            </a:endParaRPr>
          </a:p>
          <a:p>
            <a:r>
              <a:rPr lang="ja-JP" altLang="en-US" sz="2000" dirty="0" smtClean="0">
                <a:solidFill>
                  <a:prstClr val="black"/>
                </a:solidFill>
                <a:latin typeface="+mn-ea"/>
              </a:rPr>
              <a:t>現在</a:t>
            </a:r>
            <a:r>
              <a:rPr lang="ja-JP" altLang="en-US" sz="2000" dirty="0">
                <a:solidFill>
                  <a:prstClr val="black"/>
                </a:solidFill>
                <a:latin typeface="+mn-ea"/>
              </a:rPr>
              <a:t>では世界各地でＰＣ関連メーカーをはじめとした様々な企業がスポンサードして、プロチームやプロリーグが多数存在し、青少年を中心に大ブームとなって</a:t>
            </a:r>
            <a:r>
              <a:rPr lang="ja-JP" altLang="en-US" sz="2000" dirty="0" smtClean="0">
                <a:solidFill>
                  <a:prstClr val="black"/>
                </a:solidFill>
                <a:latin typeface="+mn-ea"/>
              </a:rPr>
              <a:t>いる。</a:t>
            </a:r>
            <a:endParaRPr lang="ja-JP" altLang="en-US" sz="2000" dirty="0">
              <a:solidFill>
                <a:prstClr val="black"/>
              </a:solidFill>
              <a:latin typeface="+mn-ea"/>
            </a:endParaRPr>
          </a:p>
          <a:p>
            <a:r>
              <a:rPr lang="ja-JP" altLang="en-US" sz="2000" dirty="0">
                <a:solidFill>
                  <a:prstClr val="black"/>
                </a:solidFill>
                <a:latin typeface="+mn-ea"/>
              </a:rPr>
              <a:t> </a:t>
            </a:r>
            <a:endParaRPr lang="ja-JP" altLang="en-US" sz="2000" dirty="0" smtClean="0">
              <a:solidFill>
                <a:prstClr val="black"/>
              </a:solidFill>
              <a:latin typeface="+mn-ea"/>
            </a:endParaRPr>
          </a:p>
          <a:p>
            <a:r>
              <a:rPr lang="ja-JP" altLang="en-US" sz="2000" dirty="0" smtClean="0">
                <a:solidFill>
                  <a:prstClr val="black"/>
                </a:solidFill>
                <a:latin typeface="+mn-ea"/>
              </a:rPr>
              <a:t>海外では高額賞金つきの大会が開かれ、年収１億円のプロ選手もいる。「体を動かすのがスポーツ」とされてきた日本ではなかなか定着しなかったが、近年は大会が開催されたり、専門の学会が設立されたりと徐々に盛り上がってきた。</a:t>
            </a:r>
            <a:endParaRPr lang="en-US" altLang="ja-JP" sz="2000" dirty="0" smtClean="0">
              <a:solidFill>
                <a:prstClr val="black"/>
              </a:solidFill>
              <a:latin typeface="+mn-ea"/>
            </a:endParaRPr>
          </a:p>
          <a:p>
            <a:endParaRPr lang="ja-JP" altLang="en-US" sz="2000" dirty="0" smtClean="0">
              <a:solidFill>
                <a:prstClr val="black"/>
              </a:solidFill>
              <a:latin typeface="+mn-ea"/>
            </a:endParaRPr>
          </a:p>
          <a:p>
            <a:r>
              <a:rPr lang="ja-JP" altLang="en-US" sz="2400" b="1" dirty="0">
                <a:solidFill>
                  <a:prstClr val="black"/>
                </a:solidFill>
                <a:latin typeface="+mn-ea"/>
              </a:rPr>
              <a:t>ｅスポーツの特徴</a:t>
            </a:r>
          </a:p>
          <a:p>
            <a:r>
              <a:rPr lang="ja-JP" altLang="en-US" sz="2000" dirty="0">
                <a:solidFill>
                  <a:prstClr val="black"/>
                </a:solidFill>
                <a:latin typeface="+mn-ea"/>
              </a:rPr>
              <a:t>リアルな競技場だけでなくネット上でも行えるところだ。ネット上なら競技者も観客も膨大な人数を収容できる。また、指先の動作だけで競技できるので、体が不自由な人でも健常者と対等に対戦できる。また体力的ハンディも小さいので、リハビリなど医療福祉分野への利用も期待される。</a:t>
            </a:r>
            <a:endParaRPr lang="en-US" altLang="ja-JP" sz="2000" dirty="0">
              <a:solidFill>
                <a:prstClr val="black"/>
              </a:solidFill>
              <a:latin typeface="+mn-ea"/>
            </a:endParaRPr>
          </a:p>
          <a:p>
            <a:endParaRPr lang="ja-JP" altLang="en-US" sz="2000" dirty="0">
              <a:solidFill>
                <a:prstClr val="black"/>
              </a:solidFill>
              <a:latin typeface="+mn-ea"/>
            </a:endParaRPr>
          </a:p>
        </p:txBody>
      </p:sp>
      <p:sp>
        <p:nvSpPr>
          <p:cNvPr id="3" name="スライド番号プレースホルダー 2"/>
          <p:cNvSpPr>
            <a:spLocks noGrp="1"/>
          </p:cNvSpPr>
          <p:nvPr>
            <p:ph type="sldNum" sz="quarter" idx="12"/>
          </p:nvPr>
        </p:nvSpPr>
        <p:spPr>
          <a:xfrm>
            <a:off x="7006319" y="6485929"/>
            <a:ext cx="2133600" cy="365125"/>
          </a:xfrm>
        </p:spPr>
        <p:txBody>
          <a:bodyPr/>
          <a:lstStyle/>
          <a:p>
            <a:fld id="{EF29C003-DC93-4E6F-9B1E-D3CFFEC28940}" type="slidenum">
              <a:rPr kumimoji="1" lang="ja-JP" altLang="en-US" sz="1800" smtClean="0"/>
              <a:t>7</a:t>
            </a:fld>
            <a:endParaRPr kumimoji="1" lang="ja-JP" altLang="en-US" sz="1800" dirty="0"/>
          </a:p>
        </p:txBody>
      </p:sp>
    </p:spTree>
    <p:extLst>
      <p:ext uri="{BB962C8B-B14F-4D97-AF65-F5344CB8AC3E}">
        <p14:creationId xmlns:p14="http://schemas.microsoft.com/office/powerpoint/2010/main" val="303107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414</Words>
  <Application>Microsoft Office PowerPoint</Application>
  <PresentationFormat>画面に合わせる (4:3)</PresentationFormat>
  <Paragraphs>58</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2016-02-09T03:11:15Z</cp:lastPrinted>
  <dcterms:created xsi:type="dcterms:W3CDTF">2016-02-05T10:03:03Z</dcterms:created>
  <dcterms:modified xsi:type="dcterms:W3CDTF">2016-02-09T11:10:46Z</dcterms:modified>
</cp:coreProperties>
</file>