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0" r:id="rId1"/>
  </p:sldMasterIdLst>
  <p:notesMasterIdLst>
    <p:notesMasterId r:id="rId9"/>
  </p:notesMasterIdLst>
  <p:handoutMasterIdLst>
    <p:handoutMasterId r:id="rId10"/>
  </p:handoutMasterIdLst>
  <p:sldIdLst>
    <p:sldId id="334" r:id="rId2"/>
    <p:sldId id="322" r:id="rId3"/>
    <p:sldId id="329" r:id="rId4"/>
    <p:sldId id="333" r:id="rId5"/>
    <p:sldId id="337" r:id="rId6"/>
    <p:sldId id="332" r:id="rId7"/>
    <p:sldId id="335"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8F4B279-546B-4566-BB86-CCD863FE3373}" type="datetimeFigureOut">
              <a:rPr kumimoji="1" lang="ja-JP" altLang="en-US" smtClean="0"/>
              <a:t>2019/5/29</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7D4995-71F8-4FD2-B741-EB692C4C985C}" type="datetimeFigureOut">
              <a:rPr kumimoji="1" lang="ja-JP" altLang="en-US" smtClean="0"/>
              <a:t>2019/5/29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1619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75685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2787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58836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2310ED5-A96F-4AAC-AFDC-0977915D3E6F}"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4A8287-F1E2-4B03-BBC7-B158EB22251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94F5C3-32F2-4B52-BCA7-2E0561ECF12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6EAC5E-18AF-476F-A128-368742E098AB}"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FE5D1C4-4775-444A-814E-D8B91353C9C8}" type="datetime1">
              <a:rPr kumimoji="1" lang="ja-JP" altLang="en-US" smtClean="0"/>
              <a:t>2019/5/29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C326AE-CF26-4299-8020-498ABC2A7E97}"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0AFCA5-47D4-4F2A-B79D-FC93B9AC4EF5}" type="datetime1">
              <a:rPr kumimoji="1" lang="ja-JP" altLang="en-US" smtClean="0"/>
              <a:t>2019/5/29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D16911-F9E7-446D-B60D-53065B99AE9A}" type="datetime1">
              <a:rPr kumimoji="1" lang="ja-JP" altLang="en-US" smtClean="0"/>
              <a:t>2019/5/29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EBD5D2-2AF4-4411-962C-B28A5AED4CC9}" type="datetime1">
              <a:rPr kumimoji="1" lang="ja-JP" altLang="en-US" smtClean="0"/>
              <a:t>2019/5/29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5CC9E1-4774-461A-8301-D845BCF889E3}"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D870936-0DCE-4524-957D-EE3DDDBD6E88}" type="datetime1">
              <a:rPr kumimoji="1" lang="ja-JP" altLang="en-US" smtClean="0"/>
              <a:t>2019/5/29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509405B-C802-48FD-9D4F-D4B5D6E8FBC7}" type="datetime1">
              <a:rPr kumimoji="1" lang="ja-JP" altLang="en-US" smtClean="0"/>
              <a:t>2019/5/29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84368" y="7089682"/>
            <a:ext cx="936104" cy="1584702"/>
          </a:xfrm>
          <a:prstGeom prst="rect">
            <a:avLst/>
          </a:prstGeom>
          <a:noFill/>
        </p:spPr>
        <p:txBody>
          <a:bodyPr wrap="square" rtlCol="0">
            <a:spAutoFit/>
          </a:bodyPr>
          <a:lstStyle/>
          <a:p>
            <a:endParaRPr kumimoji="1" lang="ja-JP" altLang="en-US" dirty="0"/>
          </a:p>
        </p:txBody>
      </p:sp>
      <p:sp>
        <p:nvSpPr>
          <p:cNvPr id="6" name="正方形/長方形 5"/>
          <p:cNvSpPr/>
          <p:nvPr/>
        </p:nvSpPr>
        <p:spPr>
          <a:xfrm>
            <a:off x="945112" y="79289"/>
            <a:ext cx="7272000" cy="5040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の整備促進に向けて（素案）</a:t>
            </a:r>
            <a:endParaRPr lang="ja-JP" altLang="en-US" sz="2400" dirty="0">
              <a:latin typeface="HGSｺﾞｼｯｸE" panose="020B0900000000000000" pitchFamily="50" charset="-128"/>
              <a:ea typeface="HGSｺﾞｼｯｸE" panose="020B0900000000000000" pitchFamily="50" charset="-128"/>
            </a:endParaRPr>
          </a:p>
        </p:txBody>
      </p:sp>
      <p:sp>
        <p:nvSpPr>
          <p:cNvPr id="4" name="テキスト ボックス 3"/>
          <p:cNvSpPr txBox="1"/>
          <p:nvPr/>
        </p:nvSpPr>
        <p:spPr>
          <a:xfrm>
            <a:off x="144284" y="1482310"/>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〇地域生活支援拠点等については、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〇市町村におかれては、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68396" y="6492875"/>
            <a:ext cx="2057400" cy="365125"/>
          </a:xfrm>
        </p:spPr>
        <p:txBody>
          <a:bodyPr/>
          <a:lstStyle/>
          <a:p>
            <a:fld id="{D2D8002D-B5B0-4BAC-B1F6-782DDCCE6D9C}" type="slidenum">
              <a:rPr kumimoji="1" lang="ja-JP" altLang="en-US" smtClean="0"/>
              <a:t>1</a:t>
            </a:fld>
            <a:endParaRPr kumimoji="1" lang="ja-JP" altLang="en-US"/>
          </a:p>
        </p:txBody>
      </p:sp>
      <p:sp>
        <p:nvSpPr>
          <p:cNvPr id="9" name="タイトル 1"/>
          <p:cNvSpPr txBox="1">
            <a:spLocks/>
          </p:cNvSpPr>
          <p:nvPr/>
        </p:nvSpPr>
        <p:spPr>
          <a:xfrm>
            <a:off x="179511" y="794660"/>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はじめに</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0" name="直線コネクタ 9"/>
          <p:cNvCxnSpPr/>
          <p:nvPr/>
        </p:nvCxnSpPr>
        <p:spPr>
          <a:xfrm>
            <a:off x="107504" y="1279204"/>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7812360" y="54258"/>
            <a:ext cx="1260000" cy="414000"/>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nchorCtr="0"/>
          <a:lstStyle/>
          <a:p>
            <a:pPr algn="ctr"/>
            <a:r>
              <a:rPr kumimoji="1" lang="ja-JP" altLang="en-US" sz="1600" b="1" dirty="0" smtClean="0">
                <a:latin typeface="ＭＳ ゴシック" panose="020B0609070205080204" pitchFamily="49" charset="-128"/>
                <a:ea typeface="ＭＳ ゴシック" panose="020B0609070205080204" pitchFamily="49" charset="-128"/>
              </a:rPr>
              <a:t>参考資料２</a:t>
            </a:r>
          </a:p>
        </p:txBody>
      </p: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3" y="3553100"/>
            <a:ext cx="7487563"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a:xfrm>
            <a:off x="7065401" y="6473403"/>
            <a:ext cx="2057400" cy="365125"/>
          </a:xfrm>
        </p:spPr>
        <p:txBody>
          <a:bodyPr/>
          <a:lstStyle/>
          <a:p>
            <a:fld id="{D2D8002D-B5B0-4BAC-B1F6-782DDCCE6D9C}" type="slidenum">
              <a:rPr kumimoji="1" lang="ja-JP" altLang="en-US" smtClean="0"/>
              <a:t>2</a:t>
            </a:fld>
            <a:endParaRPr kumimoji="1" lang="ja-JP" altLang="en-US"/>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とし、その際の支援のながれを明確にしておくことで、そのための手法として、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スライド番号プレースホルダー 7"/>
          <p:cNvSpPr>
            <a:spLocks noGrp="1"/>
          </p:cNvSpPr>
          <p:nvPr>
            <p:ph type="sldNum" sz="quarter" idx="12"/>
          </p:nvPr>
        </p:nvSpPr>
        <p:spPr>
          <a:xfrm>
            <a:off x="7089583" y="6492875"/>
            <a:ext cx="2057400" cy="365125"/>
          </a:xfrm>
        </p:spPr>
        <p:txBody>
          <a:bodyPr/>
          <a:lstStyle/>
          <a:p>
            <a:fld id="{D2D8002D-B5B0-4BAC-B1F6-782DDCCE6D9C}" type="slidenum">
              <a:rPr kumimoji="1" lang="ja-JP" altLang="en-US" smtClean="0"/>
              <a:t>3</a:t>
            </a:fld>
            <a:endParaRPr kumimoji="1" lang="ja-JP" altLang="en-US"/>
          </a:p>
        </p:txBody>
      </p:sp>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513304"/>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298787"/>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5144729"/>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2946243" y="5952040"/>
            <a:ext cx="6216996" cy="738664"/>
          </a:xfrm>
          <a:prstGeom prst="rect">
            <a:avLst/>
          </a:prstGeom>
        </p:spPr>
        <p:txBody>
          <a:bodyPr wrap="square">
            <a:spAutoFit/>
          </a:bodyPr>
          <a:lstStyle/>
          <a:p>
            <a:r>
              <a:rPr lang="en-US" altLang="ja-JP" sz="1050" dirty="0" smtClean="0">
                <a:latin typeface="ＭＳ 明朝" panose="02020609040205080304" pitchFamily="17" charset="-128"/>
                <a:ea typeface="ＭＳ 明朝" panose="02020609040205080304" pitchFamily="17" charset="-128"/>
              </a:rPr>
              <a:t>※</a:t>
            </a:r>
            <a:r>
              <a:rPr lang="en-US" altLang="ja-JP" sz="1050" dirty="0">
                <a:latin typeface="ＭＳ 明朝" panose="02020609040205080304" pitchFamily="17" charset="-128"/>
                <a:ea typeface="ＭＳ 明朝" panose="02020609040205080304" pitchFamily="17" charset="-128"/>
              </a:rPr>
              <a:t>1</a:t>
            </a:r>
            <a:r>
              <a:rPr lang="ja-JP" altLang="en-US" sz="1050" dirty="0" smtClean="0">
                <a:latin typeface="ＭＳ 明朝" panose="02020609040205080304" pitchFamily="17" charset="-128"/>
                <a:ea typeface="ＭＳ 明朝" panose="02020609040205080304" pitchFamily="17" charset="-128"/>
              </a:rPr>
              <a:t>　</a:t>
            </a:r>
            <a:r>
              <a:rPr lang="en-US" altLang="ja-JP" sz="1050" dirty="0">
                <a:latin typeface="ＭＳ 明朝" panose="02020609040205080304" pitchFamily="17" charset="-128"/>
                <a:ea typeface="ＭＳ 明朝" panose="02020609040205080304" pitchFamily="17" charset="-128"/>
              </a:rPr>
              <a:t>8050</a:t>
            </a:r>
            <a:r>
              <a:rPr lang="ja-JP" altLang="en-US" sz="1050" dirty="0" smtClean="0">
                <a:latin typeface="ＭＳ 明朝" panose="02020609040205080304" pitchFamily="17" charset="-128"/>
                <a:ea typeface="ＭＳ 明朝" panose="02020609040205080304" pitchFamily="17" charset="-128"/>
              </a:rPr>
              <a:t>世帯、複数の課題を抱える世帯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特定相談支援事業所、委託相談支援事業所、居宅介護支援事業所、日中活動の場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a:t>
            </a:r>
            <a:r>
              <a:rPr lang="en-US" altLang="ja-JP" sz="1050" dirty="0">
                <a:latin typeface="ＭＳ 明朝" panose="02020609040205080304" pitchFamily="17" charset="-128"/>
                <a:ea typeface="ＭＳ 明朝" panose="02020609040205080304" pitchFamily="17" charset="-128"/>
              </a:rPr>
              <a:t>3</a:t>
            </a:r>
            <a:r>
              <a:rPr lang="ja-JP" altLang="en-US" sz="1050" dirty="0" smtClean="0">
                <a:latin typeface="ＭＳ 明朝" panose="02020609040205080304" pitchFamily="17" charset="-128"/>
                <a:ea typeface="ＭＳ 明朝" panose="02020609040205080304" pitchFamily="17" charset="-128"/>
              </a:rPr>
              <a:t>　生活</a:t>
            </a:r>
            <a:r>
              <a:rPr lang="ja-JP" altLang="en-US" sz="1050" dirty="0">
                <a:latin typeface="ＭＳ 明朝" panose="02020609040205080304" pitchFamily="17" charset="-128"/>
                <a:ea typeface="ＭＳ 明朝" panose="02020609040205080304" pitchFamily="17" charset="-128"/>
              </a:rPr>
              <a:t>保護、高齢</a:t>
            </a:r>
            <a:r>
              <a:rPr lang="ja-JP" altLang="en-US" sz="1050" dirty="0" smtClean="0">
                <a:latin typeface="ＭＳ 明朝" panose="02020609040205080304" pitchFamily="17" charset="-128"/>
                <a:ea typeface="ＭＳ 明朝" panose="02020609040205080304" pitchFamily="17" charset="-128"/>
              </a:rPr>
              <a:t>福祉、保健医療、教育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smtClean="0">
                <a:latin typeface="ＭＳ 明朝" panose="02020609040205080304" pitchFamily="17" charset="-128"/>
                <a:ea typeface="ＭＳ 明朝" panose="02020609040205080304" pitchFamily="17" charset="-128"/>
              </a:rPr>
              <a:t>　社会福祉協議会、地域包括支援センター、民生委員、コミュニティソーシャルワーカー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2"/>
          </p:nvPr>
        </p:nvSpPr>
        <p:spPr>
          <a:xfrm>
            <a:off x="7020272" y="6482159"/>
            <a:ext cx="2057400" cy="365125"/>
          </a:xfrm>
        </p:spPr>
        <p:txBody>
          <a:bodyPr/>
          <a:lstStyle/>
          <a:p>
            <a:fld id="{D2D8002D-B5B0-4BAC-B1F6-782DDCCE6D9C}" type="slidenum">
              <a:rPr kumimoji="1" lang="ja-JP" altLang="en-US" smtClean="0"/>
              <a:t>4</a:t>
            </a:fld>
            <a:endParaRPr kumimoji="1" lang="ja-JP" altLang="en-US"/>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84375" y="2836262"/>
            <a:ext cx="8771936" cy="3093154"/>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a:t>
            </a:r>
            <a:r>
              <a:rPr lang="ja-JP" altLang="en-US" sz="1500" spc="-30" dirty="0">
                <a:latin typeface="HG丸ｺﾞｼｯｸM-PRO" panose="020F0600000000000000" pitchFamily="50" charset="-128"/>
                <a:ea typeface="HG丸ｺﾞｼｯｸM-PRO" panose="020F0600000000000000" pitchFamily="50" charset="-128"/>
              </a:rPr>
              <a:t>対面で状況把握を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a:t>
            </a:r>
            <a:r>
              <a:rPr lang="ja-JP" altLang="en-US" sz="1500" dirty="0">
                <a:latin typeface="HG丸ｺﾞｼｯｸM-PRO" panose="020F0600000000000000" pitchFamily="50" charset="-128"/>
                <a:ea typeface="HG丸ｺﾞｼｯｸM-PRO" panose="020F0600000000000000" pitchFamily="50" charset="-128"/>
              </a:rPr>
              <a:t>継続的</a:t>
            </a:r>
            <a:r>
              <a:rPr lang="ja-JP" altLang="en-US" sz="1500" dirty="0" smtClean="0">
                <a:latin typeface="HG丸ｺﾞｼｯｸM-PRO" panose="020F0600000000000000" pitchFamily="50" charset="-128"/>
                <a:ea typeface="HG丸ｺﾞｼｯｸM-PRO" panose="020F0600000000000000" pitchFamily="50" charset="-128"/>
              </a:rPr>
              <a:t>な状況把握やサービス利用への働きかけを検討する。また、緊   </a:t>
            </a:r>
            <a:endParaRPr lang="en-US" altLang="ja-JP" sz="1500" dirty="0" smtClean="0">
              <a:latin typeface="HG丸ｺﾞｼｯｸM-PRO" panose="020F0600000000000000" pitchFamily="50" charset="-128"/>
              <a:ea typeface="HG丸ｺﾞｼｯｸM-PRO" panose="020F0600000000000000" pitchFamily="50" charset="-128"/>
            </a:endParaRPr>
          </a:p>
          <a:p>
            <a:pPr marL="95250" indent="-95250"/>
            <a:r>
              <a:rPr lang="en-US" altLang="ja-JP" sz="1500" dirty="0">
                <a:latin typeface="HG丸ｺﾞｼｯｸM-PRO" panose="020F0600000000000000" pitchFamily="50" charset="-128"/>
                <a:ea typeface="HG丸ｺﾞｼｯｸM-PRO" panose="020F0600000000000000" pitchFamily="50" charset="-128"/>
              </a:rPr>
              <a:t> </a:t>
            </a:r>
            <a:r>
              <a:rPr lang="en-US" altLang="ja-JP" sz="1500" dirty="0" smtClean="0">
                <a:latin typeface="HG丸ｺﾞｼｯｸM-PRO" panose="020F0600000000000000" pitchFamily="50" charset="-128"/>
                <a:ea typeface="HG丸ｺﾞｼｯｸM-PRO" panose="020F0600000000000000" pitchFamily="50" charset="-128"/>
              </a:rPr>
              <a:t>  </a:t>
            </a:r>
            <a:r>
              <a:rPr lang="ja-JP" altLang="en-US" sz="1500" dirty="0" smtClean="0">
                <a:latin typeface="HG丸ｺﾞｼｯｸM-PRO" panose="020F0600000000000000" pitchFamily="50" charset="-128"/>
                <a:ea typeface="HG丸ｺﾞｼｯｸM-PRO" panose="020F0600000000000000" pitchFamily="50" charset="-128"/>
              </a:rPr>
              <a:t>急対応の際には、ケース会議の開催や措置・特例介護給付等の活用も検討する。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07041" y="2511946"/>
            <a:ext cx="8928000" cy="4201383"/>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348880"/>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図 5"/>
          <p:cNvPicPr>
            <a:picLocks/>
          </p:cNvPicPr>
          <p:nvPr/>
        </p:nvPicPr>
        <p:blipFill>
          <a:blip r:embed="rId3"/>
          <a:stretch>
            <a:fillRect/>
          </a:stretch>
        </p:blipFill>
        <p:spPr>
          <a:xfrm>
            <a:off x="257949" y="2550399"/>
            <a:ext cx="8175445" cy="1928637"/>
          </a:xfrm>
          <a:prstGeom prst="rect">
            <a:avLst/>
          </a:prstGeom>
        </p:spPr>
      </p:pic>
      <p:sp>
        <p:nvSpPr>
          <p:cNvPr id="11" name="スライド番号プレースホルダー 10"/>
          <p:cNvSpPr>
            <a:spLocks noGrp="1"/>
          </p:cNvSpPr>
          <p:nvPr>
            <p:ph type="sldNum" sz="quarter" idx="12"/>
          </p:nvPr>
        </p:nvSpPr>
        <p:spPr>
          <a:xfrm>
            <a:off x="7055895" y="638014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9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24675"/>
            <a:ext cx="8928000" cy="1368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08720"/>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8" name="テキスト ボックス 7"/>
          <p:cNvSpPr txBox="1"/>
          <p:nvPr/>
        </p:nvSpPr>
        <p:spPr>
          <a:xfrm>
            <a:off x="68954" y="2260830"/>
            <a:ext cx="2700000"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14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1" name="テキスト ボックス 20"/>
          <p:cNvSpPr txBox="1"/>
          <p:nvPr/>
        </p:nvSpPr>
        <p:spPr>
          <a:xfrm>
            <a:off x="184375" y="5004752"/>
            <a:ext cx="8771936" cy="1800000"/>
          </a:xfrm>
          <a:prstGeom prst="rect">
            <a:avLst/>
          </a:prstGeom>
          <a:noFill/>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3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本人やその家族からの相談受付体制を明確にする。当面、平日は基幹相談支援センター等、夜間と休日は市町村（代表電話からの転送や虐待防止センターとの連携等）で対応すること等が考えられる。</a:t>
            </a:r>
            <a:endParaRPr kumimoji="1" lang="en-US" altLang="ja-JP" sz="1400" b="0" i="0" u="none" strike="noStrike" kern="1200" cap="none" spc="-3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・市町村や基幹相談支援センター等が登録情報を一元管理するとともに、支援内容や支援者間での連絡体制を明確にする。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・受入れ可能な事業所を増やすため</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に、登録後</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、短期入所事業所の体験を促す</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。または、短期入所事業所等が訪問し、本人の状況を把握する。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・地域協議会等を通じて、地域の社会資源（短期入所事業所、グループホーム、居宅介護支援事業所、入所施設等）の空き情報や特色を把握する。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107041" y="4768758"/>
            <a:ext cx="8928000" cy="2052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角丸四角形 4"/>
          <p:cNvSpPr/>
          <p:nvPr/>
        </p:nvSpPr>
        <p:spPr>
          <a:xfrm>
            <a:off x="121152" y="4591992"/>
            <a:ext cx="5112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緊急時の支援をスムーズにするための取り組み</a:t>
            </a:r>
          </a:p>
        </p:txBody>
      </p:sp>
      <p:sp>
        <p:nvSpPr>
          <p:cNvPr id="27" name="テキスト ボックス 26"/>
          <p:cNvSpPr txBox="1"/>
          <p:nvPr/>
        </p:nvSpPr>
        <p:spPr>
          <a:xfrm>
            <a:off x="5364087" y="4519753"/>
            <a:ext cx="3678063" cy="42226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角丸四角形 12"/>
          <p:cNvSpPr/>
          <p:nvPr/>
        </p:nvSpPr>
        <p:spPr>
          <a:xfrm>
            <a:off x="5364088" y="4509120"/>
            <a:ext cx="3924044" cy="521788"/>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※5</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9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en-US" altLang="ja-JP" sz="900" b="0" i="0" u="none" strike="noStrike" kern="1200" cap="none" spc="-5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90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pic>
        <p:nvPicPr>
          <p:cNvPr id="40" name="図 39" descr="C:\Users\YamadaYyasu\AppData\Local\Microsoft\Windows\INetCache\Content.Word\8111.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016" y="3789040"/>
            <a:ext cx="708278" cy="503776"/>
          </a:xfrm>
          <a:prstGeom prst="rect">
            <a:avLst/>
          </a:prstGeom>
          <a:noFill/>
          <a:ln>
            <a:noFill/>
          </a:ln>
        </p:spPr>
      </p:pic>
      <p:pic>
        <p:nvPicPr>
          <p:cNvPr id="24" name="図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9552" y="3950002"/>
            <a:ext cx="468630" cy="559118"/>
          </a:xfrm>
          <a:prstGeom prst="rect">
            <a:avLst/>
          </a:prstGeom>
        </p:spPr>
      </p:pic>
      <p:sp>
        <p:nvSpPr>
          <p:cNvPr id="3" name="正方形/長方形 2"/>
          <p:cNvSpPr/>
          <p:nvPr/>
        </p:nvSpPr>
        <p:spPr>
          <a:xfrm>
            <a:off x="8151494" y="2344298"/>
            <a:ext cx="972000" cy="232654"/>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pic>
        <p:nvPicPr>
          <p:cNvPr id="16" name="図 15"/>
          <p:cNvPicPr>
            <a:picLocks/>
          </p:cNvPicPr>
          <p:nvPr/>
        </p:nvPicPr>
        <p:blipFill>
          <a:blip r:embed="rId6"/>
          <a:stretch>
            <a:fillRect/>
          </a:stretch>
        </p:blipFill>
        <p:spPr>
          <a:xfrm>
            <a:off x="8172400" y="2648962"/>
            <a:ext cx="859611" cy="1830178"/>
          </a:xfrm>
          <a:prstGeom prst="rect">
            <a:avLst/>
          </a:prstGeom>
        </p:spPr>
      </p:pic>
      <p:sp>
        <p:nvSpPr>
          <p:cNvPr id="20" name="左右矢印 19"/>
          <p:cNvSpPr/>
          <p:nvPr/>
        </p:nvSpPr>
        <p:spPr>
          <a:xfrm>
            <a:off x="8111025" y="2338751"/>
            <a:ext cx="1008000" cy="252000"/>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1220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72166" y="6160219"/>
            <a:ext cx="2057400" cy="365125"/>
          </a:xfrm>
        </p:spPr>
        <p:txBody>
          <a:bodyPr/>
          <a:lstStyle/>
          <a:p>
            <a:fld id="{D2D8002D-B5B0-4BAC-B1F6-782DDCCE6D9C}" type="slidenum">
              <a:rPr kumimoji="1" lang="ja-JP" altLang="en-US" smtClean="0"/>
              <a:t>6</a:t>
            </a:fld>
            <a:endParaRPr kumimoji="1" lang="ja-JP" altLang="en-US"/>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市町村</a:t>
            </a:r>
            <a:r>
              <a:rPr lang="ja-JP" altLang="en-US" sz="1700" b="1" kern="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dirty="0" smtClean="0">
                <a:latin typeface="HG丸ｺﾞｼｯｸM-PRO" panose="020F0600000000000000" pitchFamily="50" charset="-128"/>
                <a:ea typeface="HG丸ｺﾞｼｯｸM-PRO" panose="020F0600000000000000" pitchFamily="50" charset="-128"/>
              </a:rPr>
              <a:t>である。</a:t>
            </a:r>
            <a:endParaRPr lang="en-US" altLang="ja-JP" sz="1700" b="1" kern="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56000"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相談支援事業所は、緊急時の短期入所など</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コーディネートを行う特定相談支援事業所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86600" y="6001909"/>
            <a:ext cx="2057400" cy="365125"/>
          </a:xfrm>
        </p:spPr>
        <p:txBody>
          <a:bodyPr/>
          <a:lstStyle/>
          <a:p>
            <a:fld id="{D2D8002D-B5B0-4BAC-B1F6-782DDCCE6D9C}" type="slidenum">
              <a:rPr kumimoji="1" lang="ja-JP" altLang="en-US" smtClean="0"/>
              <a:t>7</a:t>
            </a:fld>
            <a:endParaRPr kumimoji="1" lang="ja-JP" altLang="en-US" dirty="0"/>
          </a:p>
        </p:txBody>
      </p:sp>
      <p:sp>
        <p:nvSpPr>
          <p:cNvPr id="9" name="タイトル 1"/>
          <p:cNvSpPr txBox="1">
            <a:spLocks/>
          </p:cNvSpPr>
          <p:nvPr/>
        </p:nvSpPr>
        <p:spPr>
          <a:xfrm>
            <a:off x="107504" y="2752569"/>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081273"/>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できる機会の確保（施設の空きスペース、空き家等の活用）、それぞれの障がいの状況に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437112"/>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765816"/>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能力が求められる。相談支援、強度行動障がい者支援、医療的ケア等の専門性を高めるための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研修の充実や、スキルを有する事業所によるサポート体制等が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p>
          <a:p>
            <a:pPr marL="177800" lvl="0" indent="-177800">
              <a:defRPr/>
            </a:pP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時の受入れ先である短期入所事業所は、レスパイト等の定期利用で、慢性的に満床状態となっている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が多く、緊急時の利用が難しい。短期入所事業所が緊急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する等の柔軟な受入れ体制が必要である。また、強度行動障がい等の重度障がい者の緊急時</a:t>
            </a:r>
            <a:r>
              <a:rPr lang="ja-JP" altLang="en-US" sz="1400" smtClean="0">
                <a:solidFill>
                  <a:prstClr val="black"/>
                </a:solidFill>
                <a:latin typeface="HG丸ｺﾞｼｯｸM-PRO" panose="020F0600000000000000" pitchFamily="50" charset="-128"/>
                <a:ea typeface="HG丸ｺﾞｼｯｸM-PRO" panose="020F0600000000000000" pitchFamily="50" charset="-128"/>
              </a:rPr>
              <a:t>の受入れ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10265</TotalTime>
  <Words>2236</Words>
  <Application>Microsoft Office PowerPoint</Application>
  <PresentationFormat>画面に合わせる (4:3)</PresentationFormat>
  <Paragraphs>73</Paragraphs>
  <Slides>7</Slides>
  <Notes>7</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7</vt:i4>
      </vt:variant>
    </vt:vector>
  </HeadingPairs>
  <TitlesOfParts>
    <vt:vector size="20" baseType="lpstr">
      <vt:lpstr>HGSｺﾞｼｯｸE</vt:lpstr>
      <vt:lpstr>HGSｺﾞｼｯｸM</vt:lpstr>
      <vt:lpstr>HG丸ｺﾞｼｯｸM-PRO</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整備に向けた考え方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宗美　肖佳</cp:lastModifiedBy>
  <cp:revision>733</cp:revision>
  <cp:lastPrinted>2019-02-20T11:18:34Z</cp:lastPrinted>
  <dcterms:created xsi:type="dcterms:W3CDTF">2018-09-12T07:20:19Z</dcterms:created>
  <dcterms:modified xsi:type="dcterms:W3CDTF">2019-05-29T06:14:12Z</dcterms:modified>
</cp:coreProperties>
</file>