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9"/>
  </p:notesMasterIdLst>
  <p:handoutMasterIdLst>
    <p:handoutMasterId r:id="rId10"/>
  </p:handoutMasterIdLst>
  <p:sldIdLst>
    <p:sldId id="296" r:id="rId2"/>
    <p:sldId id="294" r:id="rId3"/>
    <p:sldId id="306" r:id="rId4"/>
    <p:sldId id="317" r:id="rId5"/>
    <p:sldId id="322" r:id="rId6"/>
    <p:sldId id="321" r:id="rId7"/>
    <p:sldId id="324"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B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F8F4B279-546B-4566-BB86-CCD863FE3373}" type="datetimeFigureOut">
              <a:rPr kumimoji="1" lang="ja-JP" altLang="en-US" smtClean="0"/>
              <a:t>2018/11/13</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90BC2F04-CB75-4FF3-B9EF-B9D8468883C3}" type="slidenum">
              <a:rPr kumimoji="1" lang="ja-JP" altLang="en-US" smtClean="0"/>
              <a:t>‹#›</a:t>
            </a:fld>
            <a:endParaRPr kumimoji="1" lang="ja-JP" altLang="en-US"/>
          </a:p>
        </p:txBody>
      </p:sp>
    </p:spTree>
    <p:extLst>
      <p:ext uri="{BB962C8B-B14F-4D97-AF65-F5344CB8AC3E}">
        <p14:creationId xmlns:p14="http://schemas.microsoft.com/office/powerpoint/2010/main" val="20459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A7D4995-71F8-4FD2-B741-EB692C4C985C}" type="datetimeFigureOut">
              <a:rPr kumimoji="1" lang="ja-JP" altLang="en-US" smtClean="0"/>
              <a:t>2018/11/13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252CC739-2C19-4987-9473-A53E87E4448B}" type="slidenum">
              <a:rPr kumimoji="1" lang="ja-JP" altLang="en-US" smtClean="0"/>
              <a:t>‹#›</a:t>
            </a:fld>
            <a:endParaRPr kumimoji="1" lang="ja-JP" altLang="en-US"/>
          </a:p>
        </p:txBody>
      </p:sp>
    </p:spTree>
    <p:extLst>
      <p:ext uri="{BB962C8B-B14F-4D97-AF65-F5344CB8AC3E}">
        <p14:creationId xmlns:p14="http://schemas.microsoft.com/office/powerpoint/2010/main" val="2791303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1</a:t>
            </a:fld>
            <a:endParaRPr kumimoji="1" lang="ja-JP" altLang="en-US"/>
          </a:p>
        </p:txBody>
      </p:sp>
    </p:spTree>
    <p:extLst>
      <p:ext uri="{BB962C8B-B14F-4D97-AF65-F5344CB8AC3E}">
        <p14:creationId xmlns:p14="http://schemas.microsoft.com/office/powerpoint/2010/main" val="195605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4</a:t>
            </a:fld>
            <a:endParaRPr kumimoji="1" lang="ja-JP" altLang="en-US"/>
          </a:p>
        </p:txBody>
      </p:sp>
    </p:spTree>
    <p:extLst>
      <p:ext uri="{BB962C8B-B14F-4D97-AF65-F5344CB8AC3E}">
        <p14:creationId xmlns:p14="http://schemas.microsoft.com/office/powerpoint/2010/main" val="55494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5</a:t>
            </a:fld>
            <a:endParaRPr kumimoji="1" lang="ja-JP" altLang="en-US"/>
          </a:p>
        </p:txBody>
      </p:sp>
    </p:spTree>
    <p:extLst>
      <p:ext uri="{BB962C8B-B14F-4D97-AF65-F5344CB8AC3E}">
        <p14:creationId xmlns:p14="http://schemas.microsoft.com/office/powerpoint/2010/main" val="304701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CC739-2C19-4987-9473-A53E87E4448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814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659587-6EC0-46D0-BF07-48EFD55FC997}" type="datetime1">
              <a:rPr kumimoji="1" lang="ja-JP" altLang="en-US" smtClean="0"/>
              <a:t>2018/11/13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4055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7ADC55-3EC1-4C8B-8E41-E1FD06F1B785}" type="datetime1">
              <a:rPr kumimoji="1" lang="ja-JP" altLang="en-US" smtClean="0"/>
              <a:t>2018/11/13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8399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6234D7-498D-4F1F-86A3-488BDDE431B9}" type="datetime1">
              <a:rPr kumimoji="1" lang="ja-JP" altLang="en-US" smtClean="0"/>
              <a:t>2018/11/13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5392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D2C56F-0ACE-4D20-A90E-478C416558C6}" type="datetime1">
              <a:rPr kumimoji="1" lang="ja-JP" altLang="en-US" smtClean="0"/>
              <a:t>2018/11/13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250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DC4C349-99F9-4FD5-955D-2AA1EAA9F932}" type="datetime1">
              <a:rPr kumimoji="1" lang="ja-JP" altLang="en-US" smtClean="0"/>
              <a:t>2018/11/13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627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5DBB62B-653A-442B-BFFE-21D4611A25F1}" type="datetime1">
              <a:rPr kumimoji="1" lang="ja-JP" altLang="en-US" smtClean="0"/>
              <a:t>2018/11/13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1125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41E8A8-174A-4596-8DBA-B8A189259CDE}" type="datetime1">
              <a:rPr kumimoji="1" lang="ja-JP" altLang="en-US" smtClean="0"/>
              <a:t>2018/11/13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732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EBA933-EFBD-4307-8547-781C61728705}" type="datetime1">
              <a:rPr kumimoji="1" lang="ja-JP" altLang="en-US" smtClean="0"/>
              <a:t>2018/11/13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449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670D6E-E342-43D6-A274-551EA2246F84}" type="datetime1">
              <a:rPr kumimoji="1" lang="ja-JP" altLang="en-US" smtClean="0"/>
              <a:t>2018/11/13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385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3032F4-E236-4B15-8A6C-283161BADDD3}" type="datetime1">
              <a:rPr kumimoji="1" lang="ja-JP" altLang="en-US" smtClean="0"/>
              <a:t>2018/11/13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5977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54E836-7E8D-40D2-B9EF-C5C757FCFC7E}" type="datetime1">
              <a:rPr kumimoji="1" lang="ja-JP" altLang="en-US" smtClean="0"/>
              <a:t>2018/11/13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9079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F95666-CE46-40AE-8A05-17D1298117F8}" type="datetime1">
              <a:rPr kumimoji="1" lang="ja-JP" altLang="en-US" smtClean="0"/>
              <a:t>2018/11/13</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918550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07" y="1143904"/>
            <a:ext cx="1746989" cy="316329"/>
          </a:xfrm>
        </p:spPr>
        <p:txBody>
          <a:bodyPr>
            <a:noAutofit/>
          </a:bodyPr>
          <a:lstStyle/>
          <a:p>
            <a:r>
              <a:rPr lang="ja-JP" altLang="en-US" sz="2400" b="1" dirty="0" smtClean="0">
                <a:latin typeface="HG丸ｺﾞｼｯｸM-PRO" panose="020F0600000000000000" pitchFamily="50" charset="-128"/>
                <a:ea typeface="HG丸ｺﾞｼｯｸM-PRO" panose="020F0600000000000000" pitchFamily="50" charset="-128"/>
              </a:rPr>
              <a:t>役割と目的</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3078" y="5266802"/>
            <a:ext cx="8997878" cy="1546574"/>
          </a:xfrm>
          <a:ln>
            <a:solidFill>
              <a:schemeClr val="tx1"/>
            </a:solidFill>
            <a:prstDash val="dash"/>
          </a:ln>
        </p:spPr>
        <p:txBody>
          <a:bodyPr>
            <a:normAutofit fontScale="47500" lnSpcReduction="20000"/>
          </a:bodyPr>
          <a:lstStyle/>
          <a:p>
            <a:pPr marL="44550" indent="0">
              <a:lnSpc>
                <a:spcPct val="120000"/>
              </a:lnSpc>
              <a:buNone/>
            </a:pPr>
            <a:r>
              <a:rPr kumimoji="1" lang="ja-JP" altLang="en-US" sz="3600" dirty="0" smtClean="0">
                <a:latin typeface="HG丸ｺﾞｼｯｸM-PRO" panose="020F0600000000000000" pitchFamily="50" charset="-128"/>
                <a:ea typeface="HG丸ｺﾞｼｯｸM-PRO" panose="020F0600000000000000" pitchFamily="50" charset="-128"/>
              </a:rPr>
              <a:t>・地域生活において、</a:t>
            </a:r>
            <a:r>
              <a:rPr kumimoji="1" lang="ja-JP" altLang="en-US" sz="3600" dirty="0" err="1" smtClean="0">
                <a:latin typeface="HG丸ｺﾞｼｯｸM-PRO" panose="020F0600000000000000" pitchFamily="50" charset="-128"/>
                <a:ea typeface="HG丸ｺﾞｼｯｸM-PRO" panose="020F0600000000000000" pitchFamily="50" charset="-128"/>
              </a:rPr>
              <a:t>障がい</a:t>
            </a:r>
            <a:r>
              <a:rPr kumimoji="1" lang="ja-JP" altLang="en-US" sz="3600" dirty="0" smtClean="0">
                <a:latin typeface="HG丸ｺﾞｼｯｸM-PRO" panose="020F0600000000000000" pitchFamily="50" charset="-128"/>
                <a:ea typeface="HG丸ｺﾞｼｯｸM-PRO" panose="020F0600000000000000" pitchFamily="50" charset="-128"/>
              </a:rPr>
              <a:t>者やその家族の緊急事態に対応するために、市町村・基幹　</a:t>
            </a:r>
            <a:endParaRPr kumimoji="1" lang="en-US" altLang="ja-JP" sz="3600" dirty="0" smtClean="0">
              <a:latin typeface="HG丸ｺﾞｼｯｸM-PRO" panose="020F0600000000000000" pitchFamily="50" charset="-128"/>
              <a:ea typeface="HG丸ｺﾞｼｯｸM-PRO" panose="020F0600000000000000" pitchFamily="50" charset="-128"/>
            </a:endParaRPr>
          </a:p>
          <a:p>
            <a:pPr marL="44550" indent="0">
              <a:lnSpc>
                <a:spcPct val="120000"/>
              </a:lnSpc>
              <a:buNone/>
            </a:pPr>
            <a:r>
              <a:rPr lang="ja-JP" altLang="en-US" sz="3600" dirty="0">
                <a:latin typeface="HG丸ｺﾞｼｯｸM-PRO" panose="020F0600000000000000" pitchFamily="50" charset="-128"/>
                <a:ea typeface="HG丸ｺﾞｼｯｸM-PRO" panose="020F06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相談支援センター等を中心とした地域資源のネットワークを構築すること</a:t>
            </a:r>
            <a:endParaRPr lang="en-US" altLang="ja-JP" sz="3600" dirty="0">
              <a:latin typeface="HG丸ｺﾞｼｯｸM-PRO" panose="020F0600000000000000" pitchFamily="50" charset="-128"/>
              <a:ea typeface="HG丸ｺﾞｼｯｸM-PRO" panose="020F0600000000000000" pitchFamily="50" charset="-128"/>
            </a:endParaRPr>
          </a:p>
          <a:p>
            <a:pPr marL="44550" indent="0">
              <a:lnSpc>
                <a:spcPct val="120000"/>
              </a:lnSpc>
              <a:buNone/>
            </a:pPr>
            <a:r>
              <a:rPr kumimoji="1" lang="ja-JP" altLang="en-US" sz="3600" dirty="0" smtClean="0">
                <a:latin typeface="HG丸ｺﾞｼｯｸM-PRO" panose="020F0600000000000000" pitchFamily="50" charset="-128"/>
                <a:ea typeface="HG丸ｺﾞｼｯｸM-PRO" panose="020F0600000000000000" pitchFamily="50" charset="-128"/>
              </a:rPr>
              <a:t>・最低限の取り組みとして、</a:t>
            </a:r>
            <a:r>
              <a:rPr lang="ja-JP" altLang="en-US" sz="3600" b="1" dirty="0" smtClean="0">
                <a:solidFill>
                  <a:srgbClr val="FF0000"/>
                </a:solidFill>
                <a:latin typeface="HGSｺﾞｼｯｸE" panose="020B0900000000000000" pitchFamily="50" charset="-128"/>
                <a:ea typeface="HGSｺﾞｼｯｸE" panose="020B0900000000000000" pitchFamily="50" charset="-128"/>
              </a:rPr>
              <a:t>緊急時にかかる相談受付を可能とし、その際の支援のながれ　</a:t>
            </a:r>
            <a:endParaRPr lang="en-US" altLang="ja-JP" sz="3600" b="1" dirty="0" smtClean="0">
              <a:solidFill>
                <a:srgbClr val="FF0000"/>
              </a:solidFill>
              <a:latin typeface="HGSｺﾞｼｯｸE" panose="020B0900000000000000" pitchFamily="50" charset="-128"/>
              <a:ea typeface="HGSｺﾞｼｯｸE" panose="020B0900000000000000" pitchFamily="50" charset="-128"/>
            </a:endParaRPr>
          </a:p>
          <a:p>
            <a:pPr marL="44550" indent="0">
              <a:lnSpc>
                <a:spcPct val="120000"/>
              </a:lnSpc>
              <a:buNone/>
            </a:pPr>
            <a:r>
              <a:rPr lang="ja-JP" altLang="en-US" sz="3600" b="1" dirty="0" smtClean="0">
                <a:solidFill>
                  <a:srgbClr val="FF0000"/>
                </a:solidFill>
                <a:latin typeface="HGSｺﾞｼｯｸE" panose="020B0900000000000000" pitchFamily="50" charset="-128"/>
                <a:ea typeface="HGSｺﾞｼｯｸE" panose="020B0900000000000000" pitchFamily="50" charset="-128"/>
              </a:rPr>
              <a:t>　を明確</a:t>
            </a:r>
            <a:r>
              <a:rPr lang="ja-JP" altLang="en-US" sz="3600" dirty="0" smtClean="0">
                <a:latin typeface="HG丸ｺﾞｼｯｸM-PRO" panose="020F0600000000000000" pitchFamily="50" charset="-128"/>
                <a:ea typeface="HG丸ｺﾞｼｯｸM-PRO" panose="020F0600000000000000" pitchFamily="50" charset="-128"/>
              </a:rPr>
              <a:t>にしておくこと</a:t>
            </a:r>
            <a:endParaRPr lang="en-US" altLang="ja-JP" sz="3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800" dirty="0" smtClean="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56373" y="1526888"/>
            <a:ext cx="4940970" cy="338554"/>
          </a:xfrm>
          <a:prstGeom prst="rect">
            <a:avLst/>
          </a:prstGeom>
          <a:noFill/>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・府内の整備状況　</a:t>
            </a:r>
            <a:r>
              <a:rPr lang="en-US" altLang="ja-JP" sz="1600" dirty="0" smtClean="0">
                <a:latin typeface="HG丸ｺﾞｼｯｸM-PRO" panose="020F0600000000000000" pitchFamily="50" charset="-128"/>
                <a:ea typeface="HG丸ｺﾞｼｯｸM-PRO" panose="020F0600000000000000" pitchFamily="50" charset="-128"/>
              </a:rPr>
              <a:t>6</a:t>
            </a:r>
            <a:r>
              <a:rPr lang="ja-JP" altLang="en-US" sz="1600" dirty="0" smtClean="0">
                <a:latin typeface="HG丸ｺﾞｼｯｸM-PRO" panose="020F0600000000000000" pitchFamily="50" charset="-128"/>
                <a:ea typeface="HG丸ｺﾞｼｯｸM-PRO" panose="020F0600000000000000" pitchFamily="50" charset="-128"/>
              </a:rPr>
              <a:t>市（平成</a:t>
            </a:r>
            <a:r>
              <a:rPr lang="en-US" altLang="ja-JP" sz="1600" dirty="0" smtClean="0">
                <a:latin typeface="HG丸ｺﾞｼｯｸM-PRO" panose="020F0600000000000000" pitchFamily="50" charset="-128"/>
                <a:ea typeface="HG丸ｺﾞｼｯｸM-PRO" panose="020F0600000000000000" pitchFamily="50" charset="-128"/>
              </a:rPr>
              <a:t>30</a:t>
            </a:r>
            <a:r>
              <a:rPr lang="ja-JP" altLang="en-US" sz="1600" dirty="0" smtClean="0">
                <a:latin typeface="HG丸ｺﾞｼｯｸM-PRO" panose="020F0600000000000000" pitchFamily="50" charset="-128"/>
                <a:ea typeface="HG丸ｺﾞｼｯｸM-PRO" panose="020F0600000000000000" pitchFamily="50" charset="-128"/>
              </a:rPr>
              <a:t>年</a:t>
            </a:r>
            <a:r>
              <a:rPr lang="en-US" altLang="ja-JP" sz="1600" dirty="0" smtClean="0">
                <a:latin typeface="HG丸ｺﾞｼｯｸM-PRO" panose="020F0600000000000000" pitchFamily="50" charset="-128"/>
                <a:ea typeface="HG丸ｺﾞｼｯｸM-PRO" panose="020F0600000000000000" pitchFamily="50" charset="-128"/>
              </a:rPr>
              <a:t>4</a:t>
            </a:r>
            <a:r>
              <a:rPr lang="ja-JP" altLang="en-US" sz="1600" dirty="0" smtClean="0">
                <a:latin typeface="HG丸ｺﾞｼｯｸM-PRO" panose="020F0600000000000000" pitchFamily="50" charset="-128"/>
                <a:ea typeface="HG丸ｺﾞｼｯｸM-PRO" panose="020F0600000000000000" pitchFamily="50" charset="-128"/>
              </a:rPr>
              <a:t>月</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smtClean="0">
                <a:latin typeface="HG丸ｺﾞｼｯｸM-PRO" panose="020F0600000000000000" pitchFamily="50" charset="-128"/>
                <a:ea typeface="HG丸ｺﾞｼｯｸM-PRO" panose="020F0600000000000000" pitchFamily="50" charset="-128"/>
              </a:rPr>
              <a:t>日現在）</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6373" y="1914602"/>
            <a:ext cx="3771275"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a:t>
            </a:r>
            <a:r>
              <a:rPr kumimoji="1" lang="ja-JP" altLang="en-US" sz="1600" b="1" dirty="0" smtClean="0">
                <a:latin typeface="HG丸ｺﾞｼｯｸM-PRO" panose="020F0600000000000000" pitchFamily="50" charset="-128"/>
                <a:ea typeface="HG丸ｺﾞｼｯｸM-PRO" panose="020F0600000000000000" pitchFamily="50" charset="-128"/>
              </a:rPr>
              <a:t>現状と課題</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04030" y="4161966"/>
            <a:ext cx="8756926" cy="430887"/>
          </a:xfrm>
          <a:prstGeom prst="rect">
            <a:avLst/>
          </a:prstGeom>
          <a:noFill/>
          <a:ln>
            <a:noFill/>
            <a:prstDash val="dash"/>
          </a:ln>
        </p:spPr>
        <p:txBody>
          <a:bodyPr wrap="square" rtlCol="0">
            <a:spAutoFit/>
          </a:bodyPr>
          <a:lstStyle/>
          <a:p>
            <a:r>
              <a:rPr lang="ja-JP" altLang="en-US" sz="2200" b="1" dirty="0" smtClean="0">
                <a:latin typeface="HGPｺﾞｼｯｸE" panose="020B0900000000000000" pitchFamily="50" charset="-128"/>
                <a:ea typeface="HGPｺﾞｼｯｸE" panose="020B0900000000000000" pitchFamily="50" charset="-128"/>
              </a:rPr>
              <a:t>地域</a:t>
            </a:r>
            <a:r>
              <a:rPr lang="ja-JP" altLang="en-US" sz="2200" b="1" dirty="0">
                <a:latin typeface="HGPｺﾞｼｯｸE" panose="020B0900000000000000" pitchFamily="50" charset="-128"/>
                <a:ea typeface="HGPｺﾞｼｯｸE" panose="020B0900000000000000" pitchFamily="50" charset="-128"/>
              </a:rPr>
              <a:t>生活支援</a:t>
            </a:r>
            <a:r>
              <a:rPr lang="ja-JP" altLang="en-US" sz="2200" b="1" dirty="0" smtClean="0">
                <a:latin typeface="HGPｺﾞｼｯｸE" panose="020B0900000000000000" pitchFamily="50" charset="-128"/>
                <a:ea typeface="HGPｺﾞｼｯｸE" panose="020B0900000000000000" pitchFamily="50" charset="-128"/>
              </a:rPr>
              <a:t>拠点等に求めら</a:t>
            </a:r>
            <a:r>
              <a:rPr lang="ja-JP" altLang="en-US" sz="2200" b="1" dirty="0">
                <a:latin typeface="HGPｺﾞｼｯｸE" panose="020B0900000000000000" pitchFamily="50" charset="-128"/>
                <a:ea typeface="HGPｺﾞｼｯｸE" panose="020B0900000000000000" pitchFamily="50" charset="-128"/>
              </a:rPr>
              <a:t>れ</a:t>
            </a:r>
            <a:r>
              <a:rPr lang="ja-JP" altLang="en-US" sz="2200" b="1" dirty="0" smtClean="0">
                <a:latin typeface="HGPｺﾞｼｯｸE" panose="020B0900000000000000" pitchFamily="50" charset="-128"/>
                <a:ea typeface="HGPｺﾞｼｯｸE" panose="020B0900000000000000" pitchFamily="50" charset="-128"/>
              </a:rPr>
              <a:t>て</a:t>
            </a:r>
            <a:r>
              <a:rPr lang="ja-JP" altLang="en-US" sz="2200" b="1" dirty="0">
                <a:latin typeface="HGPｺﾞｼｯｸE" panose="020B0900000000000000" pitchFamily="50" charset="-128"/>
                <a:ea typeface="HGPｺﾞｼｯｸE" panose="020B0900000000000000" pitchFamily="50" charset="-128"/>
              </a:rPr>
              <a:t>いる役割</a:t>
            </a:r>
            <a:r>
              <a:rPr lang="ja-JP" altLang="en-US" sz="2200" b="1" dirty="0" smtClean="0">
                <a:latin typeface="HGPｺﾞｼｯｸE" panose="020B0900000000000000" pitchFamily="50" charset="-128"/>
                <a:ea typeface="HGPｺﾞｼｯｸE" panose="020B0900000000000000" pitchFamily="50" charset="-128"/>
              </a:rPr>
              <a:t>や目的を再確認してはどうか</a:t>
            </a:r>
            <a:endParaRPr kumimoji="1" lang="ja-JP" altLang="en-US" sz="2200" b="1" dirty="0">
              <a:latin typeface="HGPｺﾞｼｯｸE" panose="020B0900000000000000" pitchFamily="50" charset="-128"/>
              <a:ea typeface="HGPｺﾞｼｯｸE" panose="020B0900000000000000" pitchFamily="50" charset="-128"/>
            </a:endParaRPr>
          </a:p>
        </p:txBody>
      </p:sp>
      <p:cxnSp>
        <p:nvCxnSpPr>
          <p:cNvPr id="11" name="直線コネクタ 10"/>
          <p:cNvCxnSpPr/>
          <p:nvPr/>
        </p:nvCxnSpPr>
        <p:spPr>
          <a:xfrm>
            <a:off x="136852" y="1460233"/>
            <a:ext cx="8946493"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右矢印 3"/>
          <p:cNvSpPr/>
          <p:nvPr/>
        </p:nvSpPr>
        <p:spPr>
          <a:xfrm>
            <a:off x="136852" y="4224702"/>
            <a:ext cx="258684" cy="33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373" y="4869918"/>
            <a:ext cx="4355571"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a:t>
            </a:r>
            <a:r>
              <a:rPr kumimoji="1" lang="ja-JP" altLang="en-US" sz="1600" b="1" dirty="0" smtClean="0">
                <a:latin typeface="HG丸ｺﾞｼｯｸM-PRO" panose="020F0600000000000000" pitchFamily="50" charset="-128"/>
                <a:ea typeface="HG丸ｺﾞｼｯｸM-PRO" panose="020F0600000000000000" pitchFamily="50" charset="-128"/>
              </a:rPr>
              <a:t>地域生活支援拠点等の目的</a:t>
            </a:r>
            <a:r>
              <a:rPr lang="ja-JP" altLang="en-US" sz="1600" b="1" dirty="0" smtClean="0">
                <a:latin typeface="HG丸ｺﾞｼｯｸM-PRO" panose="020F0600000000000000" pitchFamily="50" charset="-128"/>
                <a:ea typeface="HG丸ｺﾞｼｯｸM-PRO" panose="020F0600000000000000" pitchFamily="50" charset="-128"/>
              </a:rPr>
              <a:t>（案）</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7884368" y="2250931"/>
            <a:ext cx="936104" cy="1584702"/>
          </a:xfrm>
          <a:prstGeom prst="rect">
            <a:avLst/>
          </a:prstGeom>
          <a:noFill/>
        </p:spPr>
        <p:txBody>
          <a:bodyPr wrap="square" rtlCol="0">
            <a:spAutoFit/>
          </a:bodyPr>
          <a:lstStyle/>
          <a:p>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100639584"/>
              </p:ext>
            </p:extLst>
          </p:nvPr>
        </p:nvGraphicFramePr>
        <p:xfrm>
          <a:off x="79214" y="2195273"/>
          <a:ext cx="9004131" cy="1590569"/>
        </p:xfrm>
        <a:graphic>
          <a:graphicData uri="http://schemas.openxmlformats.org/drawingml/2006/table">
            <a:tbl>
              <a:tblPr>
                <a:tableStyleId>{073A0DAA-6AF3-43AB-8588-CEC1D06C72B9}</a:tableStyleId>
              </a:tblPr>
              <a:tblGrid>
                <a:gridCol w="8452843">
                  <a:extLst>
                    <a:ext uri="{9D8B030D-6E8A-4147-A177-3AD203B41FA5}">
                      <a16:colId xmlns:a16="http://schemas.microsoft.com/office/drawing/2014/main" val="928999486"/>
                    </a:ext>
                  </a:extLst>
                </a:gridCol>
                <a:gridCol w="551288">
                  <a:extLst>
                    <a:ext uri="{9D8B030D-6E8A-4147-A177-3AD203B41FA5}">
                      <a16:colId xmlns:a16="http://schemas.microsoft.com/office/drawing/2014/main" val="2902959797"/>
                    </a:ext>
                  </a:extLst>
                </a:gridCol>
              </a:tblGrid>
              <a:tr h="282017">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rPr>
                        <a:t>24</a:t>
                      </a:r>
                      <a:r>
                        <a:rPr kumimoji="1" lang="ja-JP" altLang="en-US" sz="1400" dirty="0" smtClean="0">
                          <a:latin typeface="HG丸ｺﾞｼｯｸM-PRO" panose="020F0600000000000000" pitchFamily="50" charset="-128"/>
                          <a:ea typeface="HG丸ｺﾞｼｯｸM-PRO" panose="020F0600000000000000" pitchFamily="50" charset="-128"/>
                        </a:rPr>
                        <a:t>時間の相談対応でどこまでの内容に対応すべきか悩んでおり、人員配置等の財源確保ができない。</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２４</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876375145"/>
                  </a:ext>
                </a:extLst>
              </a:tr>
              <a:tr h="717346">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・緊急時の受入れ対応は年数件発生している。現状は、各短期入所事業所に順番に連絡し、緊急受入れ</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先を探している。緊急時にいつでも対応するためには空床確保が必要であるが、発生件数とのバラン</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スもあり財源が確保できない</a:t>
                      </a:r>
                      <a:r>
                        <a:rPr kumimoji="1" lang="ja-JP" altLang="en-US" sz="1400" baseline="300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２７</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342627032"/>
                  </a:ext>
                </a:extLst>
              </a:tr>
              <a:tr h="554249">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・サービス未利用者の場合、</a:t>
                      </a:r>
                      <a:r>
                        <a:rPr kumimoji="1" lang="ja-JP" altLang="en-US" sz="1400" dirty="0" err="1" smtClean="0">
                          <a:latin typeface="HG丸ｺﾞｼｯｸM-PRO" panose="020F0600000000000000" pitchFamily="50" charset="-128"/>
                          <a:ea typeface="HG丸ｺﾞｼｯｸM-PRO" panose="020F0600000000000000" pitchFamily="50" charset="-128"/>
                        </a:rPr>
                        <a:t>障がい</a:t>
                      </a:r>
                      <a:r>
                        <a:rPr kumimoji="1" lang="ja-JP" altLang="en-US" sz="1400" dirty="0" smtClean="0">
                          <a:latin typeface="HG丸ｺﾞｼｯｸM-PRO" panose="020F0600000000000000" pitchFamily="50" charset="-128"/>
                          <a:ea typeface="HG丸ｺﾞｼｯｸM-PRO" panose="020F0600000000000000" pitchFamily="50" charset="-128"/>
                        </a:rPr>
                        <a:t>特性等をあらかじめ把握できないこと等から受入れできないことが</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あり、すべての障がい者に対応すべきとは思うものの現実的には難しさを感じている。</a:t>
                      </a:r>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３６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4507325"/>
                  </a:ext>
                </a:extLst>
              </a:tr>
            </a:tbl>
          </a:graphicData>
        </a:graphic>
      </p:graphicFrame>
      <p:sp>
        <p:nvSpPr>
          <p:cNvPr id="15" name="テキスト ボックス 14"/>
          <p:cNvSpPr txBox="1"/>
          <p:nvPr/>
        </p:nvSpPr>
        <p:spPr>
          <a:xfrm>
            <a:off x="7740352" y="1951990"/>
            <a:ext cx="1691680" cy="253916"/>
          </a:xfrm>
          <a:prstGeom prst="rect">
            <a:avLst/>
          </a:prstGeom>
          <a:noFill/>
        </p:spPr>
        <p:txBody>
          <a:bodyPr wrap="square"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（訪問</a:t>
            </a:r>
            <a:r>
              <a:rPr lang="en-US" altLang="ja-JP" sz="1050" dirty="0" smtClean="0">
                <a:latin typeface="HG丸ｺﾞｼｯｸM-PRO" panose="020F0600000000000000" pitchFamily="50" charset="-128"/>
                <a:ea typeface="HG丸ｺﾞｼｯｸM-PRO" panose="020F0600000000000000" pitchFamily="50" charset="-128"/>
              </a:rPr>
              <a:t>36</a:t>
            </a:r>
            <a:r>
              <a:rPr lang="ja-JP" altLang="en-US" sz="1050" dirty="0">
                <a:latin typeface="HG丸ｺﾞｼｯｸM-PRO" panose="020F0600000000000000" pitchFamily="50" charset="-128"/>
                <a:ea typeface="HG丸ｺﾞｼｯｸM-PRO" panose="020F0600000000000000" pitchFamily="50" charset="-128"/>
              </a:rPr>
              <a:t>市</a:t>
            </a:r>
            <a:r>
              <a:rPr lang="ja-JP" altLang="en-US" sz="1050" dirty="0" smtClean="0">
                <a:latin typeface="HG丸ｺﾞｼｯｸM-PRO" panose="020F0600000000000000" pitchFamily="50" charset="-128"/>
                <a:ea typeface="HG丸ｺﾞｼｯｸM-PRO" panose="020F0600000000000000" pitchFamily="50" charset="-128"/>
              </a:rPr>
              <a:t>町村中）</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63078" y="3759994"/>
            <a:ext cx="285541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などの理由で整備が進んでいない。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6373" y="478160"/>
            <a:ext cx="9026972" cy="42809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latin typeface="HGSｺﾞｼｯｸE" panose="020B0900000000000000" pitchFamily="50" charset="-128"/>
                <a:ea typeface="HGSｺﾞｼｯｸE" panose="020B0900000000000000" pitchFamily="50" charset="-128"/>
              </a:rPr>
              <a:t>地域生活支援拠点等の取り組むべき方向性について</a:t>
            </a:r>
          </a:p>
        </p:txBody>
      </p:sp>
      <p:sp>
        <p:nvSpPr>
          <p:cNvPr id="9" name="テキスト ボックス 8"/>
          <p:cNvSpPr txBox="1"/>
          <p:nvPr/>
        </p:nvSpPr>
        <p:spPr>
          <a:xfrm>
            <a:off x="2918491" y="3742984"/>
            <a:ext cx="6340734" cy="253916"/>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a:t>
            </a:r>
            <a:r>
              <a:rPr kumimoji="1" lang="ja-JP" altLang="en-US" sz="1050" dirty="0" smtClean="0">
                <a:latin typeface="HGP明朝B" panose="02020800000000000000" pitchFamily="18" charset="-128"/>
                <a:ea typeface="HGP明朝B" panose="02020800000000000000" pitchFamily="18" charset="-128"/>
              </a:rPr>
              <a:t>空床を確保している市町村においても、サービス未利用者の場合等、　実際には受入れできないことがある。</a:t>
            </a:r>
            <a:endParaRPr kumimoji="1" lang="ja-JP" altLang="en-US" sz="1050" dirty="0">
              <a:latin typeface="HGP明朝B" panose="02020800000000000000" pitchFamily="18" charset="-128"/>
              <a:ea typeface="HGP明朝B" panose="02020800000000000000" pitchFamily="18" charset="-128"/>
            </a:endParaRPr>
          </a:p>
        </p:txBody>
      </p:sp>
      <p:sp>
        <p:nvSpPr>
          <p:cNvPr id="17" name="角丸四角形 16"/>
          <p:cNvSpPr/>
          <p:nvPr/>
        </p:nvSpPr>
        <p:spPr>
          <a:xfrm>
            <a:off x="7740352" y="40610"/>
            <a:ext cx="1049698" cy="415037"/>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b="1" dirty="0" smtClean="0">
                <a:latin typeface="HG丸ｺﾞｼｯｸM-PRO" panose="020F0600000000000000" pitchFamily="50" charset="-128"/>
                <a:ea typeface="HG丸ｺﾞｼｯｸM-PRO" panose="020F0600000000000000" pitchFamily="50" charset="-128"/>
              </a:rPr>
              <a:t>資料１</a:t>
            </a:r>
          </a:p>
        </p:txBody>
      </p:sp>
    </p:spTree>
    <p:extLst>
      <p:ext uri="{BB962C8B-B14F-4D97-AF65-F5344CB8AC3E}">
        <p14:creationId xmlns:p14="http://schemas.microsoft.com/office/powerpoint/2010/main" val="1524284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207" y="159631"/>
            <a:ext cx="7467600" cy="778098"/>
          </a:xfrm>
        </p:spPr>
        <p:txBody>
          <a:bodyPr>
            <a:normAutofit/>
          </a:bodyPr>
          <a:lstStyle/>
          <a:p>
            <a:r>
              <a:rPr lang="ja-JP" altLang="en-US" sz="2400" b="1" dirty="0" smtClean="0">
                <a:latin typeface="HG丸ｺﾞｼｯｸM-PRO" panose="020F0600000000000000" pitchFamily="50" charset="-128"/>
                <a:ea typeface="HG丸ｺﾞｼｯｸM-PRO" panose="020F0600000000000000" pitchFamily="50" charset="-128"/>
              </a:rPr>
              <a:t>厚生</a:t>
            </a:r>
            <a:r>
              <a:rPr lang="ja-JP" altLang="en-US" sz="2400" b="1" dirty="0">
                <a:latin typeface="HG丸ｺﾞｼｯｸM-PRO" panose="020F0600000000000000" pitchFamily="50" charset="-128"/>
                <a:ea typeface="HG丸ｺﾞｼｯｸM-PRO" panose="020F0600000000000000" pitchFamily="50" charset="-128"/>
              </a:rPr>
              <a:t>労働省</a:t>
            </a:r>
            <a:r>
              <a:rPr lang="ja-JP" altLang="en-US" sz="2400" b="1" dirty="0" smtClean="0">
                <a:latin typeface="HG丸ｺﾞｼｯｸM-PRO" panose="020F0600000000000000" pitchFamily="50" charset="-128"/>
                <a:ea typeface="HG丸ｺﾞｼｯｸM-PRO" panose="020F0600000000000000" pitchFamily="50" charset="-128"/>
              </a:rPr>
              <a:t>の通知と大阪府の報告書</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4" name="コンテンツ プレースホルダー 2"/>
          <p:cNvSpPr txBox="1">
            <a:spLocks/>
          </p:cNvSpPr>
          <p:nvPr/>
        </p:nvSpPr>
        <p:spPr>
          <a:xfrm>
            <a:off x="221799" y="4699105"/>
            <a:ext cx="8604265" cy="1368152"/>
          </a:xfrm>
          <a:prstGeom prst="rect">
            <a:avLst/>
          </a:prstGeom>
          <a:ln/>
        </p:spPr>
        <p:style>
          <a:lnRef idx="2">
            <a:schemeClr val="dk1"/>
          </a:lnRef>
          <a:fillRef idx="1">
            <a:schemeClr val="lt1"/>
          </a:fillRef>
          <a:effectRef idx="0">
            <a:schemeClr val="dk1"/>
          </a:effectRef>
          <a:fontRef idx="minor">
            <a:schemeClr val="dk1"/>
          </a:fontRef>
        </p:style>
        <p:txBody>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lgn="just">
              <a:spcBef>
                <a:spcPts val="0"/>
              </a:spcBef>
              <a:buNone/>
            </a:pPr>
            <a:r>
              <a:rPr lang="ja-JP" altLang="en-US" sz="1600" dirty="0" smtClean="0">
                <a:latin typeface="HG丸ｺﾞｼｯｸM-PRO" panose="020F0600000000000000" pitchFamily="50" charset="-128"/>
                <a:ea typeface="HG丸ｺﾞｼｯｸM-PRO" panose="020F0600000000000000" pitchFamily="50" charset="-128"/>
              </a:rPr>
              <a:t>・当面整備すべき機能として、「</a:t>
            </a:r>
            <a:r>
              <a:rPr lang="en-US" altLang="ja-JP" sz="1600" dirty="0" smtClean="0">
                <a:latin typeface="HG丸ｺﾞｼｯｸM-PRO" panose="020F0600000000000000" pitchFamily="50" charset="-128"/>
                <a:ea typeface="HG丸ｺﾞｼｯｸM-PRO" panose="020F0600000000000000" pitchFamily="50" charset="-128"/>
              </a:rPr>
              <a:t>24</a:t>
            </a:r>
            <a:r>
              <a:rPr lang="ja-JP" altLang="en-US" sz="1600" dirty="0" smtClean="0">
                <a:latin typeface="HG丸ｺﾞｼｯｸM-PRO" panose="020F0600000000000000" pitchFamily="50" charset="-128"/>
                <a:ea typeface="HG丸ｺﾞｼｯｸM-PRO" panose="020F0600000000000000" pitchFamily="50" charset="-128"/>
              </a:rPr>
              <a:t>時間相談受付」と「緊急時の受入」を必須とした。</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gn="just">
              <a:spcBef>
                <a:spcPts val="0"/>
              </a:spcBef>
              <a:buNone/>
            </a:pPr>
            <a:r>
              <a:rPr lang="ja-JP" altLang="en-US" sz="1600" dirty="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市町村または圏域において地域生活支援拠点等の整備に関する検討の場を設け、</a:t>
            </a:r>
            <a:r>
              <a:rPr lang="ja-JP" altLang="en-US" sz="1600" dirty="0" err="1" smtClean="0">
                <a:latin typeface="HG丸ｺﾞｼｯｸM-PRO" panose="020F0600000000000000" pitchFamily="50" charset="-128"/>
                <a:ea typeface="HG丸ｺﾞｼｯｸM-PRO" panose="020F0600000000000000" pitchFamily="50" charset="-128"/>
              </a:rPr>
              <a:t>障がい</a:t>
            </a:r>
            <a:r>
              <a:rPr lang="ja-JP" altLang="en-US" sz="1600" dirty="0" smtClean="0">
                <a:latin typeface="HG丸ｺﾞｼｯｸM-PRO" panose="020F0600000000000000" pitchFamily="50" charset="-128"/>
                <a:ea typeface="HG丸ｺﾞｼｯｸM-PRO" panose="020F0600000000000000" pitchFamily="50" charset="-128"/>
              </a:rPr>
              <a:t>者</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gn="just">
              <a:spcBef>
                <a:spcPts val="0"/>
              </a:spcBef>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のニーズとサービス提供体制を把握し、福祉計画の中にどこまで整備するかを明示した。</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gn="just">
              <a:spcBef>
                <a:spcPts val="0"/>
              </a:spcBef>
              <a:buNone/>
            </a:pPr>
            <a:r>
              <a:rPr lang="ja-JP" altLang="en-US" sz="1600" dirty="0" smtClean="0">
                <a:latin typeface="HG丸ｺﾞｼｯｸM-PRO" panose="020F0600000000000000" pitchFamily="50" charset="-128"/>
                <a:ea typeface="HG丸ｺﾞｼｯｸM-PRO" panose="020F0600000000000000" pitchFamily="50" charset="-128"/>
              </a:rPr>
              <a:t>・潜在的ニーズの把握が必要と</a:t>
            </a:r>
            <a:r>
              <a:rPr lang="ja-JP" altLang="en-US" sz="1600" dirty="0">
                <a:latin typeface="HG丸ｺﾞｼｯｸM-PRO" panose="020F0600000000000000" pitchFamily="50" charset="-128"/>
                <a:ea typeface="HG丸ｺﾞｼｯｸM-PRO" panose="020F0600000000000000" pitchFamily="50" charset="-128"/>
              </a:rPr>
              <a:t>言及</a:t>
            </a:r>
            <a:r>
              <a:rPr lang="ja-JP" altLang="en-US" sz="1600" dirty="0" smtClean="0">
                <a:latin typeface="HG丸ｺﾞｼｯｸM-PRO" panose="020F0600000000000000" pitchFamily="50" charset="-128"/>
                <a:ea typeface="HG丸ｺﾞｼｯｸM-PRO" panose="020F0600000000000000" pitchFamily="50" charset="-128"/>
              </a:rPr>
              <a:t>した。</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gn="just">
              <a:spcBef>
                <a:spcPts val="0"/>
              </a:spcBef>
              <a:buNone/>
            </a:pPr>
            <a:r>
              <a:rPr lang="ja-JP" altLang="en-US" sz="1600" dirty="0" smtClean="0">
                <a:latin typeface="HG丸ｺﾞｼｯｸM-PRO" panose="020F0600000000000000" pitchFamily="50" charset="-128"/>
                <a:ea typeface="HG丸ｺﾞｼｯｸM-PRO" panose="020F0600000000000000" pitchFamily="50" charset="-128"/>
              </a:rPr>
              <a:t>・地域生活支援拠点等の整備について</a:t>
            </a:r>
            <a:r>
              <a:rPr lang="ja-JP" altLang="en-US" sz="1600" dirty="0">
                <a:latin typeface="HG丸ｺﾞｼｯｸM-PRO" panose="020F0600000000000000" pitchFamily="50" charset="-128"/>
                <a:ea typeface="HG丸ｺﾞｼｯｸM-PRO" panose="020F0600000000000000" pitchFamily="50" charset="-128"/>
              </a:rPr>
              <a:t>検討</a:t>
            </a:r>
            <a:r>
              <a:rPr lang="ja-JP" altLang="en-US" sz="1600" dirty="0" smtClean="0">
                <a:latin typeface="HG丸ｺﾞｼｯｸM-PRO" panose="020F0600000000000000" pitchFamily="50" charset="-128"/>
                <a:ea typeface="HG丸ｺﾞｼｯｸM-PRO" panose="020F0600000000000000" pitchFamily="50" charset="-128"/>
              </a:rPr>
              <a:t>するための場を設置するよう明示した</a:t>
            </a:r>
            <a:r>
              <a:rPr lang="ja-JP" altLang="en-US" sz="1600" dirty="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lgn="just">
              <a:buFont typeface="Wingdings"/>
              <a:buNone/>
            </a:pPr>
            <a:endParaRPr lang="en-US" altLang="ja-JP" dirty="0" smtClean="0"/>
          </a:p>
          <a:p>
            <a:pPr marL="0" indent="0" algn="just">
              <a:buFont typeface="Wingdings"/>
              <a:buNone/>
            </a:pPr>
            <a:endParaRPr lang="ja-JP" altLang="en-US" dirty="0"/>
          </a:p>
        </p:txBody>
      </p:sp>
      <p:sp useBgFill="1">
        <p:nvSpPr>
          <p:cNvPr id="5" name="角丸四角形 4"/>
          <p:cNvSpPr/>
          <p:nvPr/>
        </p:nvSpPr>
        <p:spPr>
          <a:xfrm>
            <a:off x="216207" y="4221088"/>
            <a:ext cx="4464496" cy="369586"/>
          </a:xfrm>
          <a:prstGeom prst="round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latin typeface="HG丸ｺﾞｼｯｸM-PRO" panose="020F0600000000000000" pitchFamily="50" charset="-128"/>
                <a:ea typeface="HG丸ｺﾞｼｯｸM-PRO" panose="020F0600000000000000" pitchFamily="50" charset="-128"/>
              </a:rPr>
              <a:t>大阪府の報告書（平成</a:t>
            </a:r>
            <a:r>
              <a:rPr kumimoji="1" lang="en-US" altLang="ja-JP" dirty="0" smtClean="0">
                <a:latin typeface="HG丸ｺﾞｼｯｸM-PRO" panose="020F0600000000000000" pitchFamily="50" charset="-128"/>
                <a:ea typeface="HG丸ｺﾞｼｯｸM-PRO" panose="020F0600000000000000" pitchFamily="50" charset="-128"/>
              </a:rPr>
              <a:t>28</a:t>
            </a:r>
            <a:r>
              <a:rPr kumimoji="1" lang="ja-JP" altLang="en-US" dirty="0" smtClean="0">
                <a:latin typeface="HG丸ｺﾞｼｯｸM-PRO" panose="020F0600000000000000" pitchFamily="50" charset="-128"/>
                <a:ea typeface="HG丸ｺﾞｼｯｸM-PRO" panose="020F0600000000000000" pitchFamily="50" charset="-128"/>
              </a:rPr>
              <a:t>年</a:t>
            </a:r>
            <a:r>
              <a:rPr kumimoji="1" lang="en-US" altLang="ja-JP" dirty="0" smtClean="0">
                <a:latin typeface="HG丸ｺﾞｼｯｸM-PRO" panose="020F0600000000000000" pitchFamily="50" charset="-128"/>
                <a:ea typeface="HG丸ｺﾞｼｯｸM-PRO" panose="020F0600000000000000" pitchFamily="50" charset="-128"/>
              </a:rPr>
              <a:t>10</a:t>
            </a:r>
            <a:r>
              <a:rPr kumimoji="1" lang="ja-JP" altLang="en-US" dirty="0" smtClean="0">
                <a:latin typeface="HG丸ｺﾞｼｯｸM-PRO" panose="020F0600000000000000" pitchFamily="50" charset="-128"/>
                <a:ea typeface="HG丸ｺﾞｼｯｸM-PRO" panose="020F0600000000000000" pitchFamily="50" charset="-128"/>
              </a:rPr>
              <a:t>月）</a:t>
            </a:r>
            <a:endParaRPr kumimoji="1" lang="ja-JP" altLang="en-US" dirty="0">
              <a:latin typeface="HG丸ｺﾞｼｯｸM-PRO" panose="020F0600000000000000" pitchFamily="50" charset="-128"/>
              <a:ea typeface="HG丸ｺﾞｼｯｸM-PRO" panose="020F0600000000000000" pitchFamily="50" charset="-128"/>
            </a:endParaRPr>
          </a:p>
        </p:txBody>
      </p:sp>
      <p:sp useBgFill="1">
        <p:nvSpPr>
          <p:cNvPr id="6" name="角丸四角形 5"/>
          <p:cNvSpPr/>
          <p:nvPr/>
        </p:nvSpPr>
        <p:spPr>
          <a:xfrm>
            <a:off x="179512" y="960184"/>
            <a:ext cx="4464496" cy="387137"/>
          </a:xfrm>
          <a:prstGeom prst="round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latin typeface="HG丸ｺﾞｼｯｸM-PRO" panose="020F0600000000000000" pitchFamily="50" charset="-128"/>
                <a:ea typeface="HG丸ｺﾞｼｯｸM-PRO" panose="020F0600000000000000" pitchFamily="50" charset="-128"/>
              </a:rPr>
              <a:t>厚生</a:t>
            </a:r>
            <a:r>
              <a:rPr lang="ja-JP" altLang="en-US" dirty="0">
                <a:latin typeface="HG丸ｺﾞｼｯｸM-PRO" panose="020F0600000000000000" pitchFamily="50" charset="-128"/>
                <a:ea typeface="HG丸ｺﾞｼｯｸM-PRO" panose="020F0600000000000000" pitchFamily="50" charset="-128"/>
              </a:rPr>
              <a:t>労働省</a:t>
            </a:r>
            <a:r>
              <a:rPr lang="ja-JP" altLang="en-US" dirty="0" smtClean="0">
                <a:latin typeface="HG丸ｺﾞｼｯｸM-PRO" panose="020F0600000000000000" pitchFamily="50" charset="-128"/>
                <a:ea typeface="HG丸ｺﾞｼｯｸM-PRO" panose="020F0600000000000000" pitchFamily="50" charset="-128"/>
              </a:rPr>
              <a:t>の通知（平成</a:t>
            </a:r>
            <a:r>
              <a:rPr lang="en-US" altLang="ja-JP" dirty="0" smtClean="0">
                <a:latin typeface="HG丸ｺﾞｼｯｸM-PRO" panose="020F0600000000000000" pitchFamily="50" charset="-128"/>
                <a:ea typeface="HG丸ｺﾞｼｯｸM-PRO" panose="020F0600000000000000" pitchFamily="50" charset="-128"/>
              </a:rPr>
              <a:t>29</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7</a:t>
            </a:r>
            <a:r>
              <a:rPr lang="ja-JP" altLang="en-US"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7</a:t>
            </a:r>
            <a:r>
              <a:rPr lang="ja-JP" altLang="en-US" dirty="0" smtClean="0">
                <a:latin typeface="HG丸ｺﾞｼｯｸM-PRO" panose="020F0600000000000000" pitchFamily="50" charset="-128"/>
                <a:ea typeface="HG丸ｺﾞｼｯｸM-PRO" panose="020F0600000000000000" pitchFamily="50" charset="-128"/>
              </a:rPr>
              <a:t>日）</a:t>
            </a: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8" name="直線コネクタ 7"/>
          <p:cNvCxnSpPr/>
          <p:nvPr/>
        </p:nvCxnSpPr>
        <p:spPr>
          <a:xfrm>
            <a:off x="216207" y="764704"/>
            <a:ext cx="8604265"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7668344" y="186835"/>
            <a:ext cx="1152128" cy="3618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a:t>
            </a:r>
            <a:endParaRPr kumimoji="1" lang="ja-JP" altLang="en-US" dirty="0"/>
          </a:p>
        </p:txBody>
      </p:sp>
      <p:sp>
        <p:nvSpPr>
          <p:cNvPr id="10" name="コンテンツ プレースホルダー 2"/>
          <p:cNvSpPr txBox="1">
            <a:spLocks/>
          </p:cNvSpPr>
          <p:nvPr/>
        </p:nvSpPr>
        <p:spPr>
          <a:xfrm>
            <a:off x="216207" y="1406870"/>
            <a:ext cx="8604265" cy="2412607"/>
          </a:xfrm>
          <a:prstGeom prst="rect">
            <a:avLst/>
          </a:prstGeom>
          <a:ln/>
        </p:spPr>
        <p:style>
          <a:lnRef idx="2">
            <a:schemeClr val="dk1"/>
          </a:lnRef>
          <a:fillRef idx="1">
            <a:schemeClr val="lt1"/>
          </a:fillRef>
          <a:effectRef idx="0">
            <a:schemeClr val="dk1"/>
          </a:effectRef>
          <a:fontRef idx="minor">
            <a:schemeClr val="dk1"/>
          </a:fontRef>
        </p:style>
        <p:txBody>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lgn="just">
              <a:buNone/>
            </a:pPr>
            <a:r>
              <a:rPr lang="ja-JP" altLang="en-US" sz="1600" dirty="0" err="1">
                <a:latin typeface="HG丸ｺﾞｼｯｸM-PRO" panose="020F0600000000000000" pitchFamily="50" charset="-128"/>
                <a:ea typeface="HG丸ｺﾞｼｯｸM-PRO" panose="020F0600000000000000" pitchFamily="50" charset="-128"/>
              </a:rPr>
              <a:t>障がい</a:t>
            </a:r>
            <a:r>
              <a:rPr lang="ja-JP" altLang="en-US" sz="1600" dirty="0">
                <a:latin typeface="HG丸ｺﾞｼｯｸM-PRO" panose="020F0600000000000000" pitchFamily="50" charset="-128"/>
                <a:ea typeface="HG丸ｺﾞｼｯｸM-PRO" panose="020F0600000000000000" pitchFamily="50" charset="-128"/>
              </a:rPr>
              <a:t>者等の重度化・高齢化や「親亡き後」に備えるとともに、地域移行を進めるため、重度障がいにも対応できる専門性を有し、地域生活において、障がい者等やその家族の緊急事態に対応を図るもので、具体的に</a:t>
            </a:r>
            <a:r>
              <a:rPr lang="en-US" altLang="ja-JP" sz="1600" dirty="0">
                <a:latin typeface="HG丸ｺﾞｼｯｸM-PRO" panose="020F0600000000000000" pitchFamily="50" charset="-128"/>
                <a:ea typeface="HG丸ｺﾞｼｯｸM-PRO" panose="020F0600000000000000" pitchFamily="50" charset="-128"/>
              </a:rPr>
              <a:t>2</a:t>
            </a:r>
            <a:r>
              <a:rPr lang="ja-JP" altLang="en-US" sz="1600" dirty="0" err="1">
                <a:latin typeface="HG丸ｺﾞｼｯｸM-PRO" panose="020F0600000000000000" pitchFamily="50" charset="-128"/>
                <a:ea typeface="HG丸ｺﾞｼｯｸM-PRO" panose="020F0600000000000000" pitchFamily="50" charset="-128"/>
              </a:rPr>
              <a:t>つの</a:t>
            </a:r>
            <a:r>
              <a:rPr lang="ja-JP" altLang="en-US" sz="1600" dirty="0">
                <a:latin typeface="HG丸ｺﾞｼｯｸM-PRO" panose="020F0600000000000000" pitchFamily="50" charset="-128"/>
                <a:ea typeface="HG丸ｺﾞｼｯｸM-PRO" panose="020F0600000000000000" pitchFamily="50" charset="-128"/>
              </a:rPr>
              <a:t>目的を持つ。</a:t>
            </a:r>
          </a:p>
          <a:p>
            <a:pPr marL="0" indent="0" algn="just">
              <a:buNone/>
            </a:pPr>
            <a:r>
              <a:rPr lang="ja-JP" altLang="en-US" sz="1600" dirty="0" smtClean="0">
                <a:latin typeface="HG丸ｺﾞｼｯｸM-PRO" panose="020F0600000000000000" pitchFamily="50" charset="-128"/>
                <a:ea typeface="HG丸ｺﾞｼｯｸM-PRO" panose="020F0600000000000000" pitchFamily="50" charset="-128"/>
              </a:rPr>
              <a:t>①</a:t>
            </a:r>
            <a:r>
              <a:rPr lang="ja-JP" altLang="en-US" sz="1600" dirty="0">
                <a:latin typeface="HG丸ｺﾞｼｯｸM-PRO" panose="020F0600000000000000" pitchFamily="50" charset="-128"/>
                <a:ea typeface="HG丸ｺﾞｼｯｸM-PRO" panose="020F0600000000000000" pitchFamily="50" charset="-128"/>
              </a:rPr>
              <a:t>緊急時の迅速・確実な相談支援の実施・短期入所等の活用</a:t>
            </a:r>
          </a:p>
          <a:p>
            <a:pPr marL="0" indent="0" algn="just">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地域における生活の安心感を担保する機能を備える。</a:t>
            </a:r>
          </a:p>
          <a:p>
            <a:pPr marL="0" indent="0" algn="just">
              <a:buNone/>
            </a:pPr>
            <a:r>
              <a:rPr lang="ja-JP" altLang="en-US" sz="1600" dirty="0" smtClean="0">
                <a:latin typeface="HG丸ｺﾞｼｯｸM-PRO" panose="020F0600000000000000" pitchFamily="50" charset="-128"/>
                <a:ea typeface="HG丸ｺﾞｼｯｸM-PRO" panose="020F0600000000000000" pitchFamily="50" charset="-128"/>
              </a:rPr>
              <a:t>②</a:t>
            </a:r>
            <a:r>
              <a:rPr lang="ja-JP" altLang="en-US" sz="1600" dirty="0">
                <a:latin typeface="HG丸ｺﾞｼｯｸM-PRO" panose="020F0600000000000000" pitchFamily="50" charset="-128"/>
                <a:ea typeface="HG丸ｺﾞｼｯｸM-PRO" panose="020F0600000000000000" pitchFamily="50" charset="-128"/>
              </a:rPr>
              <a:t>体験の機会の提供を通じて、施設や親元から</a:t>
            </a:r>
            <a:r>
              <a:rPr lang="en-US" altLang="ja-JP" sz="1600" dirty="0">
                <a:latin typeface="HG丸ｺﾞｼｯｸM-PRO" panose="020F0600000000000000" pitchFamily="50" charset="-128"/>
                <a:ea typeface="HG丸ｺﾞｼｯｸM-PRO" panose="020F0600000000000000" pitchFamily="50" charset="-128"/>
              </a:rPr>
              <a:t>GH</a:t>
            </a:r>
            <a:r>
              <a:rPr lang="ja-JP" altLang="en-US" sz="1600" dirty="0" err="1">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一人暮らし等への生活の場</a:t>
            </a:r>
            <a:r>
              <a:rPr lang="ja-JP" altLang="en-US" sz="1600" dirty="0" smtClean="0">
                <a:latin typeface="HG丸ｺﾞｼｯｸM-PRO" panose="020F0600000000000000" pitchFamily="50" charset="-128"/>
                <a:ea typeface="HG丸ｺﾞｼｯｸM-PRO" panose="020F0600000000000000" pitchFamily="50" charset="-128"/>
              </a:rPr>
              <a:t>の移行</a:t>
            </a:r>
            <a:r>
              <a:rPr lang="ja-JP" altLang="en-US" sz="1600" dirty="0">
                <a:latin typeface="HG丸ｺﾞｼｯｸM-PRO" panose="020F0600000000000000" pitchFamily="50" charset="-128"/>
                <a:ea typeface="HG丸ｺﾞｼｯｸM-PRO" panose="020F0600000000000000" pitchFamily="50" charset="-128"/>
              </a:rPr>
              <a:t>を</a:t>
            </a:r>
            <a:r>
              <a:rPr lang="ja-JP" altLang="en-US" sz="1600" dirty="0" smtClean="0">
                <a:latin typeface="HG丸ｺﾞｼｯｸM-PRO" panose="020F0600000000000000" pitchFamily="50" charset="-128"/>
                <a:ea typeface="HG丸ｺﾞｼｯｸM-PRO" panose="020F0600000000000000" pitchFamily="50" charset="-128"/>
              </a:rPr>
              <a:t>し　</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gn="just">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やすく</a:t>
            </a:r>
            <a:r>
              <a:rPr lang="ja-JP" altLang="en-US" sz="1600" dirty="0">
                <a:latin typeface="HG丸ｺﾞｼｯｸM-PRO" panose="020F0600000000000000" pitchFamily="50" charset="-128"/>
                <a:ea typeface="HG丸ｺﾞｼｯｸM-PRO" panose="020F0600000000000000" pitchFamily="50" charset="-128"/>
              </a:rPr>
              <a:t>する支援を提供する体制を整備</a:t>
            </a:r>
          </a:p>
          <a:p>
            <a:pPr marL="0" indent="0" algn="just">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err="1">
                <a:latin typeface="HG丸ｺﾞｼｯｸM-PRO" panose="020F0600000000000000" pitchFamily="50" charset="-128"/>
                <a:ea typeface="HG丸ｺﾞｼｯｸM-PRO" panose="020F0600000000000000" pitchFamily="50" charset="-128"/>
              </a:rPr>
              <a:t>障がい</a:t>
            </a:r>
            <a:r>
              <a:rPr lang="ja-JP" altLang="en-US" sz="1600" dirty="0">
                <a:latin typeface="HG丸ｺﾞｼｯｸM-PRO" panose="020F0600000000000000" pitchFamily="50" charset="-128"/>
                <a:ea typeface="HG丸ｺﾞｼｯｸM-PRO" panose="020F0600000000000000" pitchFamily="50" charset="-128"/>
              </a:rPr>
              <a:t>者等の地域での生活を支援する。</a:t>
            </a:r>
          </a:p>
        </p:txBody>
      </p:sp>
    </p:spTree>
    <p:extLst>
      <p:ext uri="{BB962C8B-B14F-4D97-AF65-F5344CB8AC3E}">
        <p14:creationId xmlns:p14="http://schemas.microsoft.com/office/powerpoint/2010/main" val="3893124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21267"/>
            <a:ext cx="7886700" cy="792088"/>
          </a:xfrm>
        </p:spPr>
        <p:txBody>
          <a:bodyPr>
            <a:normAutofit/>
          </a:bodyPr>
          <a:lstStyle/>
          <a:p>
            <a:r>
              <a:rPr lang="ja-JP" altLang="en-US" sz="2400" b="1" dirty="0" smtClean="0">
                <a:latin typeface="HG丸ｺﾞｼｯｸM-PRO" panose="020F0600000000000000" pitchFamily="50" charset="-128"/>
                <a:ea typeface="HG丸ｺﾞｼｯｸM-PRO" panose="020F0600000000000000" pitchFamily="50" charset="-128"/>
              </a:rPr>
              <a:t>拠点のしくみ①</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7505" y="940844"/>
            <a:ext cx="8856984" cy="5805263"/>
          </a:xfrm>
        </p:spPr>
        <p:txBody>
          <a:bodyPr>
            <a:normAutofit/>
          </a:bodyPr>
          <a:lstStyle/>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p>
          <a:p>
            <a:pPr marL="0" indent="0">
              <a:buNone/>
            </a:pPr>
            <a:endParaRPr kumimoji="1" lang="en-US" altLang="ja-JP" dirty="0" smtClean="0"/>
          </a:p>
          <a:p>
            <a:pPr marL="0" indent="0">
              <a:buNone/>
            </a:pP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780739677"/>
              </p:ext>
            </p:extLst>
          </p:nvPr>
        </p:nvGraphicFramePr>
        <p:xfrm>
          <a:off x="107504" y="2678143"/>
          <a:ext cx="8961595" cy="911962"/>
        </p:xfrm>
        <a:graphic>
          <a:graphicData uri="http://schemas.openxmlformats.org/drawingml/2006/table">
            <a:tbl>
              <a:tblPr firstRow="1" bandRow="1">
                <a:tableStyleId>{5C22544A-7EE6-4342-B048-85BDC9FD1C3A}</a:tableStyleId>
              </a:tblPr>
              <a:tblGrid>
                <a:gridCol w="8961595">
                  <a:extLst>
                    <a:ext uri="{9D8B030D-6E8A-4147-A177-3AD203B41FA5}">
                      <a16:colId xmlns:a16="http://schemas.microsoft.com/office/drawing/2014/main" val="716837053"/>
                    </a:ext>
                  </a:extLst>
                </a:gridCol>
              </a:tblGrid>
              <a:tr h="287214">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登録制によって</a:t>
                      </a:r>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088323354"/>
                  </a:ext>
                </a:extLst>
              </a:tr>
              <a:tr h="576682">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ja-JP" altLang="en-US" sz="1400" dirty="0" err="1" smtClean="0">
                          <a:latin typeface="HG丸ｺﾞｼｯｸM-PRO" panose="020F0600000000000000" pitchFamily="50" charset="-128"/>
                          <a:ea typeface="HG丸ｺﾞｼｯｸM-PRO" panose="020F0600000000000000" pitchFamily="50" charset="-128"/>
                        </a:rPr>
                        <a:t>障がい</a:t>
                      </a:r>
                      <a:r>
                        <a:rPr kumimoji="1" lang="ja-JP" altLang="en-US" sz="1400" dirty="0" smtClean="0">
                          <a:latin typeface="HG丸ｺﾞｼｯｸM-PRO" panose="020F0600000000000000" pitchFamily="50" charset="-128"/>
                          <a:ea typeface="HG丸ｺﾞｼｯｸM-PRO" panose="020F0600000000000000" pitchFamily="50" charset="-128"/>
                        </a:rPr>
                        <a:t>特性等がわかっているため支援がスムーズかつ適切にできる。</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・事前に支援に協力してくれる事業所等と役割や連絡方法などの調整ができる。等</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244694324"/>
                  </a:ext>
                </a:extLst>
              </a:tr>
            </a:tbl>
          </a:graphicData>
        </a:graphic>
      </p:graphicFrame>
      <p:sp>
        <p:nvSpPr>
          <p:cNvPr id="6" name="テキスト ボックス 5"/>
          <p:cNvSpPr txBox="1"/>
          <p:nvPr/>
        </p:nvSpPr>
        <p:spPr>
          <a:xfrm>
            <a:off x="139481" y="1418951"/>
            <a:ext cx="8929618" cy="830997"/>
          </a:xfrm>
          <a:prstGeom prst="rect">
            <a:avLst/>
          </a:prstGeom>
          <a:noFill/>
          <a:ln>
            <a:solidFill>
              <a:schemeClr val="tx1"/>
            </a:solidFill>
            <a:prstDash val="dash"/>
          </a:ln>
        </p:spPr>
        <p:txBody>
          <a:bodyPr wrap="square" rtlCol="0">
            <a:spAutoFit/>
          </a:bodyPr>
          <a:lstStyle/>
          <a:p>
            <a:r>
              <a:rPr lang="ja-JP" altLang="en-US" sz="1600" dirty="0" err="1" smtClean="0">
                <a:latin typeface="HG丸ｺﾞｼｯｸM-PRO" panose="020F0600000000000000" pitchFamily="50" charset="-128"/>
                <a:ea typeface="HG丸ｺﾞｼｯｸM-PRO" panose="020F0600000000000000" pitchFamily="50" charset="-128"/>
              </a:rPr>
              <a:t>障がい</a:t>
            </a:r>
            <a:r>
              <a:rPr lang="ja-JP" altLang="en-US" sz="1600" dirty="0" smtClean="0">
                <a:latin typeface="HG丸ｺﾞｼｯｸM-PRO" panose="020F0600000000000000" pitchFamily="50" charset="-128"/>
                <a:ea typeface="HG丸ｺﾞｼｯｸM-PRO" panose="020F0600000000000000" pitchFamily="50" charset="-128"/>
              </a:rPr>
              <a:t>特性や障がい福祉サービスの利用状況等をあらかじめ把握しておかないと緊急時の支援が困難となるため、</a:t>
            </a:r>
            <a:r>
              <a:rPr lang="ja-JP" altLang="en-US" sz="1600" b="1" dirty="0" smtClean="0">
                <a:latin typeface="HGｺﾞｼｯｸE" panose="020B0909000000000000" pitchFamily="49" charset="-128"/>
                <a:ea typeface="HGｺﾞｼｯｸE" panose="020B0909000000000000" pitchFamily="49" charset="-128"/>
              </a:rPr>
              <a:t>「登録制」</a:t>
            </a:r>
            <a:r>
              <a:rPr lang="ja-JP" altLang="en-US" sz="1600" dirty="0" smtClean="0">
                <a:latin typeface="HG丸ｺﾞｼｯｸM-PRO" panose="020F0600000000000000" pitchFamily="50" charset="-128"/>
                <a:ea typeface="HG丸ｺﾞｼｯｸM-PRO" panose="020F0600000000000000" pitchFamily="50" charset="-128"/>
              </a:rPr>
              <a:t>から始めてみてはどうか。</a:t>
            </a:r>
            <a:endParaRPr lang="ja-JP" altLang="en-US" sz="1600" dirty="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順次、登録者を拡大していくことで、</a:t>
            </a:r>
            <a:r>
              <a:rPr lang="ja-JP" altLang="en-US" sz="1600" b="1" dirty="0" smtClean="0">
                <a:latin typeface="HGPｺﾞｼｯｸE" panose="020B0900000000000000" pitchFamily="50" charset="-128"/>
                <a:ea typeface="HGPｺﾞｼｯｸE" panose="020B0900000000000000" pitchFamily="50" charset="-128"/>
              </a:rPr>
              <a:t>すべての</a:t>
            </a:r>
            <a:r>
              <a:rPr lang="ja-JP" altLang="en-US" sz="1600" b="1" dirty="0" err="1" smtClean="0">
                <a:latin typeface="HGPｺﾞｼｯｸE" panose="020B0900000000000000" pitchFamily="50" charset="-128"/>
                <a:ea typeface="HGPｺﾞｼｯｸE" panose="020B0900000000000000" pitchFamily="50" charset="-128"/>
              </a:rPr>
              <a:t>障がい</a:t>
            </a:r>
            <a:r>
              <a:rPr lang="ja-JP" altLang="en-US" sz="1600" b="1" dirty="0" smtClean="0">
                <a:latin typeface="HGPｺﾞｼｯｸE" panose="020B0900000000000000" pitchFamily="50" charset="-128"/>
                <a:ea typeface="HGPｺﾞｼｯｸE" panose="020B0900000000000000" pitchFamily="50" charset="-128"/>
              </a:rPr>
              <a:t>者に対応できる体制</a:t>
            </a:r>
            <a:r>
              <a:rPr lang="ja-JP" altLang="en-US" sz="1600" dirty="0" smtClean="0">
                <a:latin typeface="HG丸ｺﾞｼｯｸM-PRO" panose="020F0600000000000000" pitchFamily="50" charset="-128"/>
                <a:ea typeface="HG丸ｺﾞｼｯｸM-PRO" panose="020F0600000000000000" pitchFamily="50" charset="-128"/>
              </a:rPr>
              <a:t>を整備する。</a:t>
            </a:r>
            <a:endParaRPr lang="ja-JP" altLang="en-US" sz="1600" dirty="0">
              <a:latin typeface="HG丸ｺﾞｼｯｸM-PRO" panose="020F0600000000000000" pitchFamily="50" charset="-128"/>
              <a:ea typeface="HG丸ｺﾞｼｯｸM-PRO" panose="020F0600000000000000" pitchFamily="50" charset="-128"/>
            </a:endParaRPr>
          </a:p>
        </p:txBody>
      </p:sp>
      <p:cxnSp>
        <p:nvCxnSpPr>
          <p:cNvPr id="10" name="直線コネクタ 9"/>
          <p:cNvCxnSpPr/>
          <p:nvPr/>
        </p:nvCxnSpPr>
        <p:spPr>
          <a:xfrm>
            <a:off x="107504" y="764704"/>
            <a:ext cx="8961595"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39480" y="881834"/>
            <a:ext cx="1296144" cy="400110"/>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a:t>
            </a:r>
            <a:r>
              <a:rPr kumimoji="1" lang="ja-JP" altLang="en-US" sz="2000" b="1" dirty="0" smtClean="0">
                <a:latin typeface="HG丸ｺﾞｼｯｸM-PRO" panose="020F0600000000000000" pitchFamily="50" charset="-128"/>
                <a:ea typeface="HG丸ｺﾞｼｯｸM-PRO" panose="020F0600000000000000" pitchFamily="50" charset="-128"/>
              </a:rPr>
              <a:t>対象者</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5" name="二等辺三角形 14"/>
          <p:cNvSpPr/>
          <p:nvPr/>
        </p:nvSpPr>
        <p:spPr>
          <a:xfrm rot="10800000">
            <a:off x="2904489" y="3842937"/>
            <a:ext cx="3263016" cy="25887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873250652"/>
              </p:ext>
            </p:extLst>
          </p:nvPr>
        </p:nvGraphicFramePr>
        <p:xfrm>
          <a:off x="107504" y="4370357"/>
          <a:ext cx="8961595" cy="1595498"/>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557145934"/>
                    </a:ext>
                  </a:extLst>
                </a:gridCol>
                <a:gridCol w="6513323">
                  <a:extLst>
                    <a:ext uri="{9D8B030D-6E8A-4147-A177-3AD203B41FA5}">
                      <a16:colId xmlns:a16="http://schemas.microsoft.com/office/drawing/2014/main" val="3662882413"/>
                    </a:ext>
                  </a:extLst>
                </a:gridCol>
              </a:tblGrid>
              <a:tr h="606798">
                <a:tc>
                  <a:txBody>
                    <a:bodyPr/>
                    <a:lstStyle/>
                    <a:p>
                      <a:r>
                        <a:rPr kumimoji="1" lang="ja-JP" altLang="en-US" sz="1600" b="1" dirty="0" smtClean="0">
                          <a:solidFill>
                            <a:srgbClr val="FFFFFF"/>
                          </a:solidFill>
                          <a:latin typeface="HG丸ｺﾞｼｯｸM-PRO" panose="020F0600000000000000" pitchFamily="50" charset="-128"/>
                          <a:ea typeface="HG丸ｺﾞｼｯｸM-PRO" panose="020F0600000000000000" pitchFamily="50" charset="-128"/>
                        </a:rPr>
                        <a:t>①登録後支援をスムーズ　</a:t>
                      </a:r>
                      <a:endParaRPr kumimoji="1" lang="en-US" altLang="ja-JP" sz="1600" b="1" dirty="0" smtClean="0">
                        <a:solidFill>
                          <a:srgbClr val="FFFFFF"/>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rgbClr val="FFFFFF"/>
                          </a:solidFill>
                          <a:latin typeface="HG丸ｺﾞｼｯｸM-PRO" panose="020F0600000000000000" pitchFamily="50" charset="-128"/>
                          <a:ea typeface="HG丸ｺﾞｼｯｸM-PRO" panose="020F0600000000000000" pitchFamily="50" charset="-128"/>
                        </a:rPr>
                        <a:t>　にするための取り組み</a:t>
                      </a:r>
                      <a:endParaRPr kumimoji="1" lang="ja-JP" altLang="en-US" sz="1600" b="1" dirty="0">
                        <a:solidFill>
                          <a:srgbClr val="FFFFFF"/>
                        </a:solidFill>
                        <a:latin typeface="HG丸ｺﾞｼｯｸM-PRO" panose="020F0600000000000000" pitchFamily="50" charset="-128"/>
                        <a:ea typeface="HG丸ｺﾞｼｯｸM-PRO" panose="020F0600000000000000" pitchFamily="50" charset="-128"/>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・短期入所の未利用者については、登録時に体験の働きかけ（複数箇所）</a:t>
                      </a:r>
                    </a:p>
                    <a:p>
                      <a:r>
                        <a:rPr kumimoji="1" lang="ja-JP" altLang="en-US" sz="1400" dirty="0" smtClean="0">
                          <a:latin typeface="HG丸ｺﾞｼｯｸM-PRO" panose="020F0600000000000000" pitchFamily="50" charset="-128"/>
                          <a:ea typeface="HG丸ｺﾞｼｯｸM-PRO" panose="020F0600000000000000" pitchFamily="50" charset="-128"/>
                        </a:rPr>
                        <a:t>・登録情報の整理・更新</a:t>
                      </a: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14462786"/>
                  </a:ext>
                </a:extLst>
              </a:tr>
              <a:tr h="988700">
                <a:tc>
                  <a:txBody>
                    <a:bodyPr/>
                    <a:lstStyle/>
                    <a:p>
                      <a:r>
                        <a:rPr kumimoji="1" lang="ja-JP" altLang="en-US" sz="1600" b="1" dirty="0" smtClean="0">
                          <a:solidFill>
                            <a:srgbClr val="FFFFFF"/>
                          </a:solidFill>
                          <a:latin typeface="HG丸ｺﾞｼｯｸM-PRO" panose="020F0600000000000000" pitchFamily="50" charset="-128"/>
                          <a:ea typeface="HG丸ｺﾞｼｯｸM-PRO" panose="020F0600000000000000" pitchFamily="50" charset="-128"/>
                        </a:rPr>
                        <a:t>②登録者を拡大するため</a:t>
                      </a:r>
                      <a:endParaRPr kumimoji="1" lang="en-US" altLang="ja-JP" sz="1600" b="1" dirty="0" smtClean="0">
                        <a:solidFill>
                          <a:srgbClr val="FFFFFF"/>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rgbClr val="FFFFFF"/>
                          </a:solidFill>
                          <a:latin typeface="HG丸ｺﾞｼｯｸM-PRO" panose="020F0600000000000000" pitchFamily="50" charset="-128"/>
                          <a:ea typeface="HG丸ｺﾞｼｯｸM-PRO" panose="020F0600000000000000" pitchFamily="50" charset="-128"/>
                        </a:rPr>
                        <a:t>　の取り組み</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・事業所への周知（特に特定相談支援事業所）</a:t>
                      </a:r>
                    </a:p>
                    <a:p>
                      <a:r>
                        <a:rPr kumimoji="1" lang="ja-JP" altLang="en-US" sz="1400" dirty="0" smtClean="0">
                          <a:latin typeface="HG丸ｺﾞｼｯｸM-PRO" panose="020F0600000000000000" pitchFamily="50" charset="-128"/>
                          <a:ea typeface="HG丸ｺﾞｼｯｸM-PRO" panose="020F0600000000000000" pitchFamily="50" charset="-128"/>
                        </a:rPr>
                        <a:t>・委託相談支援事業所等での相談受付時に</a:t>
                      </a:r>
                      <a:r>
                        <a:rPr kumimoji="1" lang="ja-JP" altLang="en-US" sz="1400" dirty="0" err="1" smtClean="0">
                          <a:latin typeface="HG丸ｺﾞｼｯｸM-PRO" panose="020F0600000000000000" pitchFamily="50" charset="-128"/>
                          <a:ea typeface="HG丸ｺﾞｼｯｸM-PRO" panose="020F0600000000000000" pitchFamily="50" charset="-128"/>
                        </a:rPr>
                        <a:t>障がい</a:t>
                      </a:r>
                      <a:r>
                        <a:rPr kumimoji="1" lang="ja-JP" altLang="en-US" sz="1400" dirty="0" smtClean="0">
                          <a:latin typeface="HG丸ｺﾞｼｯｸM-PRO" panose="020F0600000000000000" pitchFamily="50" charset="-128"/>
                          <a:ea typeface="HG丸ｺﾞｼｯｸM-PRO" panose="020F0600000000000000" pitchFamily="50" charset="-128"/>
                        </a:rPr>
                        <a:t>者や家族に案内</a:t>
                      </a:r>
                    </a:p>
                    <a:p>
                      <a:r>
                        <a:rPr kumimoji="1" lang="ja-JP" altLang="en-US" sz="1400" dirty="0" smtClean="0">
                          <a:latin typeface="HG丸ｺﾞｼｯｸM-PRO" panose="020F0600000000000000" pitchFamily="50" charset="-128"/>
                          <a:ea typeface="HG丸ｺﾞｼｯｸM-PRO" panose="020F0600000000000000" pitchFamily="50" charset="-128"/>
                        </a:rPr>
                        <a:t>・庁内の他部署や他機関への周知</a:t>
                      </a:r>
                    </a:p>
                    <a:p>
                      <a:r>
                        <a:rPr kumimoji="1" lang="ja-JP" altLang="en-US" sz="1400" dirty="0" smtClean="0">
                          <a:latin typeface="HG丸ｺﾞｼｯｸM-PRO" panose="020F0600000000000000" pitchFamily="50" charset="-128"/>
                          <a:ea typeface="HG丸ｺﾞｼｯｸM-PRO" panose="020F0600000000000000" pitchFamily="50" charset="-128"/>
                        </a:rPr>
                        <a:t>・未登録者（サービス未利用者を含む）の状況把握、登録への働きかけ</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5503910"/>
                  </a:ext>
                </a:extLst>
              </a:tr>
            </a:tbl>
          </a:graphicData>
        </a:graphic>
      </p:graphicFrame>
    </p:spTree>
    <p:extLst>
      <p:ext uri="{BB962C8B-B14F-4D97-AF65-F5344CB8AC3E}">
        <p14:creationId xmlns:p14="http://schemas.microsoft.com/office/powerpoint/2010/main" val="57732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671" y="96452"/>
            <a:ext cx="7823028" cy="687610"/>
          </a:xfrm>
        </p:spPr>
        <p:txBody>
          <a:bodyPr>
            <a:normAutofit/>
          </a:bodyPr>
          <a:lstStyle/>
          <a:p>
            <a:r>
              <a:rPr lang="ja-JP" altLang="en-US" sz="2400" b="1" dirty="0" smtClean="0">
                <a:latin typeface="HG丸ｺﾞｼｯｸM-PRO" panose="020F0600000000000000" pitchFamily="50" charset="-128"/>
                <a:ea typeface="HG丸ｺﾞｼｯｸM-PRO" panose="020F0600000000000000" pitchFamily="50" charset="-128"/>
              </a:rPr>
              <a:t>拠点のしくみ②</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199350" y="3212976"/>
            <a:ext cx="8477106" cy="3248984"/>
          </a:xfrm>
        </p:spPr>
        <p:txBody>
          <a:bodyPr>
            <a:normAutofit/>
          </a:bodyPr>
          <a:lstStyle/>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flipV="1">
            <a:off x="148671" y="692696"/>
            <a:ext cx="8815817" cy="26704"/>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8671" y="885794"/>
            <a:ext cx="1254977" cy="400110"/>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②</a:t>
            </a:r>
            <a:r>
              <a:rPr kumimoji="1" lang="ja-JP" altLang="en-US" sz="2000" b="1" dirty="0" smtClean="0">
                <a:latin typeface="HG丸ｺﾞｼｯｸM-PRO" panose="020F0600000000000000" pitchFamily="50" charset="-128"/>
                <a:ea typeface="HG丸ｺﾞｼｯｸM-PRO" panose="020F0600000000000000" pitchFamily="50" charset="-128"/>
              </a:rPr>
              <a:t>緊急</a:t>
            </a:r>
            <a:r>
              <a:rPr lang="ja-JP" altLang="en-US" sz="2000" b="1" dirty="0">
                <a:latin typeface="HG丸ｺﾞｼｯｸM-PRO" panose="020F0600000000000000" pitchFamily="50" charset="-128"/>
                <a:ea typeface="HG丸ｺﾞｼｯｸM-PRO" panose="020F0600000000000000" pitchFamily="50" charset="-128"/>
              </a:rPr>
              <a:t>時</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99350" y="1353057"/>
            <a:ext cx="8765138" cy="830997"/>
          </a:xfrm>
          <a:prstGeom prst="rect">
            <a:avLst/>
          </a:prstGeom>
          <a:noFill/>
          <a:ln>
            <a:solidFill>
              <a:schemeClr val="tx1"/>
            </a:solidFill>
            <a:prstDash val="dash"/>
          </a:ln>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拠点等で対応</a:t>
            </a:r>
            <a:r>
              <a:rPr lang="ja-JP" altLang="en-US" sz="1600" dirty="0" smtClean="0">
                <a:latin typeface="HG丸ｺﾞｼｯｸM-PRO" panose="020F0600000000000000" pitchFamily="50" charset="-128"/>
                <a:ea typeface="HG丸ｺﾞｼｯｸM-PRO" panose="020F0600000000000000" pitchFamily="50" charset="-128"/>
              </a:rPr>
              <a:t>すべき「</a:t>
            </a:r>
            <a:r>
              <a:rPr kumimoji="1" lang="ja-JP" altLang="en-US" sz="1600" dirty="0" smtClean="0">
                <a:latin typeface="HG丸ｺﾞｼｯｸM-PRO" panose="020F0600000000000000" pitchFamily="50" charset="-128"/>
                <a:ea typeface="HG丸ｺﾞｼｯｸM-PRO" panose="020F0600000000000000" pitchFamily="50" charset="-128"/>
              </a:rPr>
              <a:t>緊急」とは</a:t>
            </a:r>
            <a:r>
              <a:rPr lang="ja-JP" altLang="en-US" sz="1600" dirty="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介護者等が急病、入院、葬祭等のやむを得ない事情で不在に</a:t>
            </a:r>
            <a:r>
              <a:rPr lang="ja-JP" altLang="en-US" sz="1600" dirty="0" smtClean="0">
                <a:latin typeface="HG丸ｺﾞｼｯｸM-PRO" panose="020F0600000000000000" pitchFamily="50" charset="-128"/>
                <a:ea typeface="HG丸ｺﾞｼｯｸM-PRO" panose="020F0600000000000000" pitchFamily="50" charset="-128"/>
              </a:rPr>
              <a:t>な</a:t>
            </a:r>
            <a:r>
              <a:rPr lang="ja-JP" altLang="en-US" sz="1600" dirty="0">
                <a:latin typeface="HG丸ｺﾞｼｯｸM-PRO" panose="020F0600000000000000" pitchFamily="50" charset="-128"/>
                <a:ea typeface="HG丸ｺﾞｼｯｸM-PRO" panose="020F0600000000000000" pitchFamily="50" charset="-128"/>
              </a:rPr>
              <a:t>り</a:t>
            </a:r>
            <a:r>
              <a:rPr kumimoji="1" lang="ja-JP" altLang="en-US" sz="1600" dirty="0" smtClean="0">
                <a:latin typeface="HG丸ｺﾞｼｯｸM-PRO" panose="020F0600000000000000" pitchFamily="50" charset="-128"/>
                <a:ea typeface="HG丸ｺﾞｼｯｸM-PRO" panose="020F0600000000000000" pitchFamily="50" charset="-128"/>
              </a:rPr>
              <a:t>、</a:t>
            </a:r>
            <a:r>
              <a:rPr kumimoji="1" lang="ja-JP" altLang="en-US" sz="1600" dirty="0" err="1" smtClean="0">
                <a:latin typeface="HG丸ｺﾞｼｯｸM-PRO" panose="020F0600000000000000" pitchFamily="50" charset="-128"/>
                <a:ea typeface="HG丸ｺﾞｼｯｸM-PRO" panose="020F0600000000000000" pitchFamily="50" charset="-128"/>
              </a:rPr>
              <a:t>障がい</a:t>
            </a:r>
            <a:r>
              <a:rPr kumimoji="1" lang="ja-JP" altLang="en-US" sz="1600" dirty="0" smtClean="0">
                <a:latin typeface="HG丸ｺﾞｼｯｸM-PRO" panose="020F0600000000000000" pitchFamily="50" charset="-128"/>
                <a:ea typeface="HG丸ｺﾞｼｯｸM-PRO" panose="020F0600000000000000" pitchFamily="50" charset="-128"/>
              </a:rPr>
              <a:t>者のケアができない、日常生活が危ぶまれる、在宅での生活ができなくなること等</a:t>
            </a:r>
            <a:r>
              <a:rPr lang="ja-JP" altLang="en-US" sz="1600" dirty="0" smtClean="0">
                <a:latin typeface="HG丸ｺﾞｼｯｸM-PRO" panose="020F0600000000000000" pitchFamily="50" charset="-128"/>
                <a:ea typeface="HG丸ｺﾞｼｯｸM-PRO" panose="020F0600000000000000" pitchFamily="50" charset="-128"/>
              </a:rPr>
              <a:t>ではないか。</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10" name="下矢印 9"/>
          <p:cNvSpPr/>
          <p:nvPr/>
        </p:nvSpPr>
        <p:spPr>
          <a:xfrm>
            <a:off x="2100180" y="4822559"/>
            <a:ext cx="2664296" cy="377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84147" y="5239355"/>
            <a:ext cx="8780341"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en-US" sz="2000" dirty="0" smtClean="0">
                <a:latin typeface="HG丸ｺﾞｼｯｸM-PRO" panose="020F0600000000000000" pitchFamily="50" charset="-128"/>
                <a:ea typeface="HG丸ｺﾞｼｯｸM-PRO" panose="020F0600000000000000" pitchFamily="50" charset="-128"/>
              </a:rPr>
              <a:t>今すぐに支援が必要な「緊急」に</a:t>
            </a:r>
            <a:r>
              <a:rPr lang="en-US" altLang="ja-JP" sz="2000" dirty="0" smtClean="0">
                <a:latin typeface="HG丸ｺﾞｼｯｸM-PRO" panose="020F0600000000000000" pitchFamily="50" charset="-128"/>
                <a:ea typeface="HG丸ｺﾞｼｯｸM-PRO" panose="020F0600000000000000" pitchFamily="50" charset="-128"/>
              </a:rPr>
              <a:t>24</a:t>
            </a:r>
            <a:r>
              <a:rPr lang="ja-JP" altLang="en-US" sz="2000" dirty="0" smtClean="0">
                <a:latin typeface="HG丸ｺﾞｼｯｸM-PRO" panose="020F0600000000000000" pitchFamily="50" charset="-128"/>
                <a:ea typeface="HG丸ｺﾞｼｯｸM-PRO" panose="020F0600000000000000" pitchFamily="50" charset="-128"/>
              </a:rPr>
              <a:t>時間で対応するとともに、将来起こりうる「緊急」に備え、登録者の拡大（サービス未利用者の状況把握含む）が必要</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48671" y="2488235"/>
            <a:ext cx="2808312" cy="338554"/>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a:t>
            </a:r>
            <a:r>
              <a:rPr kumimoji="1" lang="en-US" altLang="ja-JP" sz="1600" b="1" dirty="0" smtClean="0">
                <a:latin typeface="HG丸ｺﾞｼｯｸM-PRO" panose="020F0600000000000000" pitchFamily="50" charset="-128"/>
                <a:ea typeface="HG丸ｺﾞｼｯｸM-PRO" panose="020F0600000000000000" pitchFamily="50" charset="-128"/>
              </a:rPr>
              <a:t>24</a:t>
            </a:r>
            <a:r>
              <a:rPr kumimoji="1" lang="ja-JP" altLang="en-US" sz="1600" b="1" dirty="0" smtClean="0">
                <a:latin typeface="HG丸ｺﾞｼｯｸM-PRO" panose="020F0600000000000000" pitchFamily="50" charset="-128"/>
                <a:ea typeface="HG丸ｺﾞｼｯｸM-PRO" panose="020F0600000000000000" pitchFamily="50" charset="-128"/>
              </a:rPr>
              <a:t>時間対応について</a:t>
            </a:r>
            <a:endParaRPr kumimoji="1" lang="ja-JP" altLang="en-US" sz="1600" b="1" dirty="0">
              <a:latin typeface="HG丸ｺﾞｼｯｸM-PRO" panose="020F0600000000000000" pitchFamily="50" charset="-128"/>
              <a:ea typeface="HG丸ｺﾞｼｯｸM-PRO" panose="020F0600000000000000"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301146207"/>
              </p:ext>
            </p:extLst>
          </p:nvPr>
        </p:nvGraphicFramePr>
        <p:xfrm>
          <a:off x="204424" y="2892892"/>
          <a:ext cx="6599824" cy="1798320"/>
        </p:xfrm>
        <a:graphic>
          <a:graphicData uri="http://schemas.openxmlformats.org/drawingml/2006/table">
            <a:tbl>
              <a:tblPr firstRow="1" bandRow="1">
                <a:tableStyleId>{5C22544A-7EE6-4342-B048-85BDC9FD1C3A}</a:tableStyleId>
              </a:tblPr>
              <a:tblGrid>
                <a:gridCol w="5231672">
                  <a:extLst>
                    <a:ext uri="{9D8B030D-6E8A-4147-A177-3AD203B41FA5}">
                      <a16:colId xmlns:a16="http://schemas.microsoft.com/office/drawing/2014/main" val="4139667225"/>
                    </a:ext>
                  </a:extLst>
                </a:gridCol>
                <a:gridCol w="1368152">
                  <a:extLst>
                    <a:ext uri="{9D8B030D-6E8A-4147-A177-3AD203B41FA5}">
                      <a16:colId xmlns:a16="http://schemas.microsoft.com/office/drawing/2014/main" val="2413187755"/>
                    </a:ext>
                  </a:extLst>
                </a:gridCol>
              </a:tblGrid>
              <a:tr h="248076">
                <a:tc>
                  <a:txBody>
                    <a:bodyPr/>
                    <a:lstStyle/>
                    <a:p>
                      <a:pPr algn="l"/>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1600" b="1" dirty="0" smtClean="0">
                          <a:latin typeface="HG丸ｺﾞｼｯｸM-PRO" panose="020F0600000000000000" pitchFamily="50" charset="-128"/>
                          <a:ea typeface="HG丸ｺﾞｼｯｸM-PRO" panose="020F0600000000000000" pitchFamily="50" charset="-128"/>
                        </a:rPr>
                        <a:t>24</a:t>
                      </a:r>
                      <a:r>
                        <a:rPr kumimoji="1" lang="ja-JP" altLang="en-US" sz="1600" b="1" dirty="0" smtClean="0">
                          <a:latin typeface="HG丸ｺﾞｼｯｸM-PRO" panose="020F0600000000000000" pitchFamily="50" charset="-128"/>
                          <a:ea typeface="HG丸ｺﾞｼｯｸM-PRO" panose="020F0600000000000000" pitchFamily="50" charset="-128"/>
                        </a:rPr>
                        <a:t>時間対応</a:t>
                      </a:r>
                      <a:endParaRPr kumimoji="1" lang="en-US" altLang="ja-JP" sz="1600" b="1" dirty="0" smtClean="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94589209"/>
                  </a:ext>
                </a:extLst>
              </a:tr>
              <a:tr h="576064">
                <a:tc>
                  <a:txBody>
                    <a:bodyPr/>
                    <a:lstStyle/>
                    <a:p>
                      <a:pPr algn="l"/>
                      <a:r>
                        <a:rPr kumimoji="1" lang="ja-JP" altLang="en-US" sz="2000" b="0" dirty="0" smtClean="0">
                          <a:latin typeface="HG丸ｺﾞｼｯｸM-PRO" panose="020F0600000000000000" pitchFamily="50" charset="-128"/>
                          <a:ea typeface="HG丸ｺﾞｼｯｸM-PRO" panose="020F0600000000000000" pitchFamily="50" charset="-128"/>
                        </a:rPr>
                        <a:t>・今起きている「緊急」</a:t>
                      </a:r>
                      <a:endParaRPr kumimoji="1" lang="en-US" altLang="ja-JP" sz="2000" b="0" dirty="0" smtClean="0">
                        <a:latin typeface="HG丸ｺﾞｼｯｸM-PRO" panose="020F0600000000000000" pitchFamily="50" charset="-128"/>
                        <a:ea typeface="HG丸ｺﾞｼｯｸM-PRO" panose="020F0600000000000000" pitchFamily="50" charset="-128"/>
                      </a:endParaRPr>
                    </a:p>
                    <a:p>
                      <a:pPr algn="l"/>
                      <a:r>
                        <a:rPr kumimoji="1" lang="ja-JP" altLang="en-US" sz="20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すぐに支援が必要なケース　＊年間数件起きている。</a:t>
                      </a:r>
                      <a:r>
                        <a:rPr kumimoji="1" lang="ja-JP" altLang="en-US" sz="2000" b="0" dirty="0" smtClean="0">
                          <a:latin typeface="HG丸ｺﾞｼｯｸM-PRO" panose="020F0600000000000000" pitchFamily="50" charset="-128"/>
                          <a:ea typeface="HG丸ｺﾞｼｯｸM-PRO" panose="020F0600000000000000" pitchFamily="50" charset="-128"/>
                        </a:rPr>
                        <a:t>　　　　　　　　　　</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2000" b="0" dirty="0" smtClean="0">
                          <a:latin typeface="HG丸ｺﾞｼｯｸM-PRO" panose="020F0600000000000000" pitchFamily="50" charset="-128"/>
                          <a:ea typeface="HG丸ｺﾞｼｯｸM-PRO" panose="020F0600000000000000" pitchFamily="50" charset="-128"/>
                        </a:rPr>
                        <a:t>必要</a:t>
                      </a:r>
                      <a:endParaRPr kumimoji="1" lang="en-US" altLang="ja-JP" sz="2000" b="0" dirty="0" smtClean="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5375953"/>
                  </a:ext>
                </a:extLst>
              </a:tr>
              <a:tr h="476009">
                <a:tc>
                  <a:txBody>
                    <a:bodyPr/>
                    <a:lstStyle/>
                    <a:p>
                      <a:pPr algn="l"/>
                      <a:r>
                        <a:rPr kumimoji="1" lang="ja-JP" altLang="en-US" sz="2000" b="0" dirty="0" smtClean="0">
                          <a:latin typeface="HG丸ｺﾞｼｯｸM-PRO" panose="020F0600000000000000" pitchFamily="50" charset="-128"/>
                          <a:ea typeface="HG丸ｺﾞｼｯｸM-PRO" panose="020F0600000000000000" pitchFamily="50" charset="-128"/>
                        </a:rPr>
                        <a:t>・予定されている「緊急」</a:t>
                      </a:r>
                      <a:endParaRPr kumimoji="1" lang="en-US" altLang="ja-JP" sz="2000" b="0" dirty="0" smtClean="0">
                        <a:latin typeface="HG丸ｺﾞｼｯｸM-PRO" panose="020F0600000000000000" pitchFamily="50" charset="-128"/>
                        <a:ea typeface="HG丸ｺﾞｼｯｸM-PRO" panose="020F0600000000000000" pitchFamily="50" charset="-128"/>
                      </a:endParaRPr>
                    </a:p>
                    <a:p>
                      <a:pPr algn="l"/>
                      <a:r>
                        <a:rPr kumimoji="1" lang="ja-JP" altLang="en-US" sz="20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週間後に介護者が入院するケース　等</a:t>
                      </a:r>
                      <a:endParaRPr kumimoji="1" lang="ja-JP" altLang="en-US" sz="1600" b="0" dirty="0">
                        <a:latin typeface="HG丸ｺﾞｼｯｸM-PRO" panose="020F0600000000000000" pitchFamily="50" charset="-128"/>
                        <a:ea typeface="HG丸ｺﾞｼｯｸM-PRO" panose="020F0600000000000000" pitchFamily="50"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ja-JP" altLang="en-US" sz="2000" b="0" dirty="0" smtClean="0">
                          <a:latin typeface="HG丸ｺﾞｼｯｸM-PRO" panose="020F0600000000000000" pitchFamily="50" charset="-128"/>
                          <a:ea typeface="HG丸ｺﾞｼｯｸM-PRO" panose="020F0600000000000000" pitchFamily="50" charset="-128"/>
                        </a:rPr>
                        <a:t>不要</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57721267"/>
                  </a:ext>
                </a:extLst>
              </a:tr>
            </a:tbl>
          </a:graphicData>
        </a:graphic>
      </p:graphicFrame>
    </p:spTree>
    <p:extLst>
      <p:ext uri="{BB962C8B-B14F-4D97-AF65-F5344CB8AC3E}">
        <p14:creationId xmlns:p14="http://schemas.microsoft.com/office/powerpoint/2010/main" val="4171512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5903" y="74920"/>
            <a:ext cx="2347865" cy="455968"/>
          </a:xfrm>
        </p:spPr>
        <p:txBody>
          <a:bodyPr>
            <a:noAutofit/>
          </a:bodyPr>
          <a:lstStyle/>
          <a:p>
            <a:r>
              <a:rPr lang="ja-JP" altLang="en-US" sz="2400" b="1" dirty="0" smtClean="0">
                <a:latin typeface="HG丸ｺﾞｼｯｸM-PRO" panose="020F0600000000000000" pitchFamily="50" charset="-128"/>
                <a:ea typeface="HG丸ｺﾞｼｯｸM-PRO" panose="020F0600000000000000" pitchFamily="50" charset="-128"/>
              </a:rPr>
              <a:t>拠点のしくみ③</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55118" y="1556791"/>
            <a:ext cx="8981377" cy="5301209"/>
          </a:xfrm>
        </p:spPr>
        <p:txBody>
          <a:bodyPr>
            <a:noAutofit/>
          </a:bodyPr>
          <a:lstStyle/>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p:txBody>
      </p:sp>
      <p:cxnSp>
        <p:nvCxnSpPr>
          <p:cNvPr id="6" name="直線コネクタ 5"/>
          <p:cNvCxnSpPr/>
          <p:nvPr/>
        </p:nvCxnSpPr>
        <p:spPr>
          <a:xfrm>
            <a:off x="135903" y="530888"/>
            <a:ext cx="8924901"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3488" y="652626"/>
            <a:ext cx="8872148" cy="400110"/>
          </a:xfrm>
          <a:prstGeom prst="rect">
            <a:avLst/>
          </a:prstGeom>
          <a:noFill/>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③</a:t>
            </a:r>
            <a:r>
              <a:rPr lang="ja-JP" altLang="en-US" sz="2000" b="1" dirty="0">
                <a:latin typeface="HG丸ｺﾞｼｯｸM-PRO" panose="020F0600000000000000" pitchFamily="50" charset="-128"/>
                <a:ea typeface="HG丸ｺﾞｼｯｸM-PRO" panose="020F0600000000000000" pitchFamily="50" charset="-128"/>
              </a:rPr>
              <a:t>緊急</a:t>
            </a:r>
            <a:r>
              <a:rPr lang="ja-JP" altLang="en-US" sz="2000" b="1" dirty="0" smtClean="0">
                <a:latin typeface="HG丸ｺﾞｼｯｸM-PRO" panose="020F0600000000000000" pitchFamily="50" charset="-128"/>
                <a:ea typeface="HG丸ｺﾞｼｯｸM-PRO" panose="020F0600000000000000" pitchFamily="50" charset="-128"/>
              </a:rPr>
              <a:t>時の対応（イメージ）</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132183" y="5289284"/>
            <a:ext cx="6543761" cy="338554"/>
          </a:xfrm>
          <a:prstGeom prst="rect">
            <a:avLst/>
          </a:prstGeom>
          <a:noFill/>
        </p:spPr>
        <p:txBody>
          <a:bodyPr wrap="squar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◆緊急時の支援をスムーズにするた</a:t>
            </a:r>
            <a:r>
              <a:rPr lang="ja-JP" altLang="en-US" sz="1600" b="1" dirty="0">
                <a:latin typeface="HG丸ｺﾞｼｯｸM-PRO" panose="020F0600000000000000" pitchFamily="50" charset="-128"/>
                <a:ea typeface="HG丸ｺﾞｼｯｸM-PRO" panose="020F0600000000000000" pitchFamily="50" charset="-128"/>
              </a:rPr>
              <a:t>め</a:t>
            </a:r>
            <a:r>
              <a:rPr lang="ja-JP" altLang="en-US" sz="1600" b="1" dirty="0" smtClean="0">
                <a:latin typeface="HG丸ｺﾞｼｯｸM-PRO" panose="020F0600000000000000" pitchFamily="50" charset="-128"/>
                <a:ea typeface="HG丸ｺﾞｼｯｸM-PRO" panose="020F0600000000000000" pitchFamily="50" charset="-128"/>
              </a:rPr>
              <a:t>の取り組み例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53488" y="5594923"/>
            <a:ext cx="8953940" cy="1169551"/>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　・市町村・基幹相談支援センター等が登録者の緊急情報を一元管理</a:t>
            </a:r>
            <a:r>
              <a:rPr lang="ja-JP" altLang="en-US" sz="1400" dirty="0" smtClean="0">
                <a:latin typeface="HG丸ｺﾞｼｯｸM-PRO" panose="020F0600000000000000" pitchFamily="50" charset="-128"/>
                <a:ea typeface="HG丸ｺﾞｼｯｸM-PRO" panose="020F0600000000000000" pitchFamily="50" charset="-128"/>
              </a:rPr>
              <a:t>す</a:t>
            </a:r>
            <a:r>
              <a:rPr lang="ja-JP" altLang="en-US" sz="1400" dirty="0">
                <a:latin typeface="HG丸ｺﾞｼｯｸM-PRO" panose="020F0600000000000000" pitchFamily="50" charset="-128"/>
                <a:ea typeface="HG丸ｺﾞｼｯｸM-PRO" panose="020F0600000000000000" pitchFamily="50" charset="-128"/>
              </a:rPr>
              <a:t>る</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・市町村・基幹相談支援センター等が地域の社会資源（短期入所事業所、グループホーム、居宅介護支援事</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kumimoji="1" lang="ja-JP" altLang="en-US" sz="1400" dirty="0" smtClean="0">
                <a:latin typeface="HG丸ｺﾞｼｯｸM-PRO" panose="020F0600000000000000" pitchFamily="50" charset="-128"/>
                <a:ea typeface="HG丸ｺﾞｼｯｸM-PRO" panose="020F0600000000000000" pitchFamily="50" charset="-128"/>
              </a:rPr>
              <a:t>業所、入所施設</a:t>
            </a:r>
            <a:r>
              <a:rPr lang="ja-JP" altLang="en-US" sz="1400" dirty="0" smtClean="0">
                <a:latin typeface="HG丸ｺﾞｼｯｸM-PRO" panose="020F0600000000000000" pitchFamily="50" charset="-128"/>
                <a:ea typeface="HG丸ｺﾞｼｯｸM-PRO" panose="020F0600000000000000" pitchFamily="50" charset="-128"/>
              </a:rPr>
              <a:t>等）の空き情報や特色を把握しておく。</a:t>
            </a:r>
            <a:endParaRPr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・ネットワーク内で緊急時の連絡体制、</a:t>
            </a:r>
            <a:r>
              <a:rPr lang="ja-JP" altLang="en-US" sz="1400" dirty="0" smtClean="0">
                <a:latin typeface="HG丸ｺﾞｼｯｸM-PRO" panose="020F0600000000000000" pitchFamily="50" charset="-128"/>
                <a:ea typeface="HG丸ｺﾞｼｯｸM-PRO" panose="020F0600000000000000" pitchFamily="50" charset="-128"/>
              </a:rPr>
              <a:t>役割や支援のながれを決めておく。</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（・虐待防止センターと連携し、虐待シェルター等の活用が可能か検討しておく。）　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67140" y="2149164"/>
            <a:ext cx="563927" cy="308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登録者・家族等</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右矢印 8"/>
          <p:cNvSpPr/>
          <p:nvPr/>
        </p:nvSpPr>
        <p:spPr>
          <a:xfrm>
            <a:off x="823190" y="3424654"/>
            <a:ext cx="335525" cy="11486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1359745" y="3138820"/>
            <a:ext cx="2379644" cy="734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相談支援事業所</a:t>
            </a:r>
            <a:endParaRPr lang="en-US" altLang="ja-JP" dirty="0" smtClean="0">
              <a:latin typeface="HG丸ｺﾞｼｯｸM-PRO" panose="020F0600000000000000" pitchFamily="50" charset="-128"/>
              <a:ea typeface="HG丸ｺﾞｼｯｸM-PRO" panose="020F0600000000000000" pitchFamily="50" charset="-128"/>
            </a:endParaRPr>
          </a:p>
          <a:p>
            <a:pPr algn="ctr"/>
            <a:r>
              <a:rPr lang="ja-JP" altLang="en-US" sz="1600" dirty="0" smtClean="0">
                <a:latin typeface="HG丸ｺﾞｼｯｸM-PRO" panose="020F0600000000000000" pitchFamily="50" charset="-128"/>
                <a:ea typeface="HG丸ｺﾞｼｯｸM-PRO" panose="020F0600000000000000" pitchFamily="50" charset="-128"/>
              </a:rPr>
              <a:t>（委託・特定・一般）</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50" name="角丸四角形 49"/>
          <p:cNvSpPr/>
          <p:nvPr/>
        </p:nvSpPr>
        <p:spPr>
          <a:xfrm>
            <a:off x="1366013" y="3919528"/>
            <a:ext cx="2373375" cy="432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日中活動の場</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1366014" y="4413304"/>
            <a:ext cx="2345712" cy="432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居宅介護支援事業所</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4" name="右矢印 13"/>
          <p:cNvSpPr/>
          <p:nvPr/>
        </p:nvSpPr>
        <p:spPr>
          <a:xfrm>
            <a:off x="843089" y="2337758"/>
            <a:ext cx="3206733" cy="49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4231107" y="2149164"/>
            <a:ext cx="2004241" cy="3080035"/>
          </a:xfrm>
          <a:prstGeom prst="roundRect">
            <a:avLst/>
          </a:prstGeom>
          <a:ln/>
        </p:spPr>
        <p:style>
          <a:lnRef idx="3">
            <a:schemeClr val="lt1"/>
          </a:lnRef>
          <a:fillRef idx="1">
            <a:schemeClr val="accent2"/>
          </a:fillRef>
          <a:effectRef idx="1">
            <a:schemeClr val="accent2"/>
          </a:effectRef>
          <a:fontRef idx="minor">
            <a:schemeClr val="lt1"/>
          </a:fontRef>
        </p:style>
        <p:txBody>
          <a:bodyPr rtlCol="0" anchor="t"/>
          <a:lstStyle/>
          <a:p>
            <a:r>
              <a:rPr kumimoji="1" lang="ja-JP" altLang="en-US" b="1" dirty="0" smtClean="0">
                <a:latin typeface="HG丸ｺﾞｼｯｸM-PRO" panose="020F0600000000000000" pitchFamily="50" charset="-128"/>
                <a:ea typeface="HG丸ｺﾞｼｯｸM-PRO" panose="020F0600000000000000" pitchFamily="50" charset="-128"/>
              </a:rPr>
              <a:t>市町村・基幹相談支援センター等</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4" name="右矢印 53"/>
          <p:cNvSpPr/>
          <p:nvPr/>
        </p:nvSpPr>
        <p:spPr>
          <a:xfrm>
            <a:off x="3863348" y="3424654"/>
            <a:ext cx="338692" cy="11292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角丸四角形 54"/>
          <p:cNvSpPr/>
          <p:nvPr/>
        </p:nvSpPr>
        <p:spPr>
          <a:xfrm>
            <a:off x="6675944" y="2334074"/>
            <a:ext cx="2305673" cy="432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特定相談支援事業所</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6625030" y="4261903"/>
            <a:ext cx="2328879" cy="442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居宅介護支援事業所</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7" name="角丸四角形 56"/>
          <p:cNvSpPr/>
          <p:nvPr/>
        </p:nvSpPr>
        <p:spPr>
          <a:xfrm>
            <a:off x="6613585" y="3767784"/>
            <a:ext cx="2305673" cy="432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短期入所事業所</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6497907" y="3608253"/>
            <a:ext cx="2509521" cy="1338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a:off x="5569967" y="3944334"/>
            <a:ext cx="1089714" cy="6247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右矢印 61"/>
          <p:cNvSpPr/>
          <p:nvPr/>
        </p:nvSpPr>
        <p:spPr>
          <a:xfrm>
            <a:off x="6136927" y="2345753"/>
            <a:ext cx="652572" cy="47479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右矢印 62"/>
          <p:cNvSpPr/>
          <p:nvPr/>
        </p:nvSpPr>
        <p:spPr>
          <a:xfrm rot="5400000">
            <a:off x="7335045" y="2977332"/>
            <a:ext cx="787049" cy="47479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27417" y="3855264"/>
            <a:ext cx="69989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相談</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74" name="テキスト ボックス 73"/>
          <p:cNvSpPr txBox="1"/>
          <p:nvPr/>
        </p:nvSpPr>
        <p:spPr>
          <a:xfrm>
            <a:off x="1936993" y="2409369"/>
            <a:ext cx="69989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相談</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75" name="テキスト ボックス 74"/>
          <p:cNvSpPr txBox="1"/>
          <p:nvPr/>
        </p:nvSpPr>
        <p:spPr>
          <a:xfrm>
            <a:off x="3699232" y="3855263"/>
            <a:ext cx="69989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連絡</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76" name="テキスト ボックス 75"/>
          <p:cNvSpPr txBox="1"/>
          <p:nvPr/>
        </p:nvSpPr>
        <p:spPr>
          <a:xfrm>
            <a:off x="6200147" y="2436779"/>
            <a:ext cx="69989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連絡</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77" name="テキスト ボックス 76"/>
          <p:cNvSpPr txBox="1"/>
          <p:nvPr/>
        </p:nvSpPr>
        <p:spPr>
          <a:xfrm>
            <a:off x="5440636" y="4118197"/>
            <a:ext cx="1519022" cy="276999"/>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コーディネート</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78" name="テキスト ボックス 77"/>
          <p:cNvSpPr txBox="1"/>
          <p:nvPr/>
        </p:nvSpPr>
        <p:spPr>
          <a:xfrm>
            <a:off x="6448269" y="2893669"/>
            <a:ext cx="2700248" cy="307777"/>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コーディネート（加算あり）</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3345078" y="4813567"/>
            <a:ext cx="32205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3" name="テキスト ボックス 82"/>
          <p:cNvSpPr txBox="1"/>
          <p:nvPr/>
        </p:nvSpPr>
        <p:spPr>
          <a:xfrm>
            <a:off x="8512471" y="4704148"/>
            <a:ext cx="385295"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256720" y="2985830"/>
            <a:ext cx="2550054" cy="2182196"/>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133309" y="960983"/>
            <a:ext cx="8379162" cy="307777"/>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市町村・</a:t>
            </a:r>
            <a:r>
              <a:rPr lang="ja-JP" altLang="en-US" sz="1400" dirty="0">
                <a:latin typeface="HG丸ｺﾞｼｯｸM-PRO" panose="020F0600000000000000" pitchFamily="50" charset="-128"/>
                <a:ea typeface="HG丸ｺﾞｼｯｸM-PRO" panose="020F0600000000000000" pitchFamily="50" charset="-128"/>
              </a:rPr>
              <a:t>基幹相談支援センター等を中心とした</a:t>
            </a:r>
            <a:r>
              <a:rPr lang="ja-JP" altLang="en-US" sz="1400" dirty="0" smtClean="0">
                <a:latin typeface="HG丸ｺﾞｼｯｸM-PRO" panose="020F0600000000000000" pitchFamily="50" charset="-128"/>
                <a:ea typeface="HG丸ｺﾞｼｯｸM-PRO" panose="020F0600000000000000" pitchFamily="50" charset="-128"/>
              </a:rPr>
              <a:t>地域資源の</a:t>
            </a:r>
            <a:r>
              <a:rPr lang="ja-JP" altLang="en-US" sz="1400" dirty="0">
                <a:latin typeface="HG丸ｺﾞｼｯｸM-PRO" panose="020F0600000000000000" pitchFamily="50" charset="-128"/>
                <a:ea typeface="HG丸ｺﾞｼｯｸM-PRO" panose="020F0600000000000000" pitchFamily="50" charset="-128"/>
              </a:rPr>
              <a:t>ネットワーク～</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132183" y="1332057"/>
            <a:ext cx="8928621" cy="584775"/>
          </a:xfrm>
          <a:prstGeom prst="rect">
            <a:avLst/>
          </a:prstGeom>
          <a:noFill/>
          <a:ln>
            <a:solidFill>
              <a:schemeClr val="tx1"/>
            </a:solidFill>
            <a:prstDash val="dash"/>
          </a:ln>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当面は、</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平日（時間内）は基幹相談支援センター等</a:t>
            </a:r>
            <a:r>
              <a:rPr lang="en-US" altLang="ja-JP" sz="1600" dirty="0" smtClean="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平日（時間外）と休日は市町村（虐待防止センターとの連携、守衛からの転送等）</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で対応してはどうか。</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4359794" y="3288966"/>
            <a:ext cx="1735154" cy="77248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200" b="1" dirty="0" smtClean="0">
                <a:latin typeface="HG丸ｺﾞｼｯｸM-PRO" panose="020F0600000000000000" pitchFamily="50" charset="-128"/>
                <a:ea typeface="HG丸ｺﾞｼｯｸM-PRO" panose="020F0600000000000000" pitchFamily="50" charset="-128"/>
              </a:rPr>
              <a:t>①登録者の緊急情報</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②地域の社会資源の空　</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a:t>
            </a:r>
            <a:r>
              <a:rPr lang="ja-JP" altLang="en-US" sz="1200" b="1" dirty="0" err="1" smtClean="0">
                <a:latin typeface="HG丸ｺﾞｼｯｸM-PRO" panose="020F0600000000000000" pitchFamily="50" charset="-128"/>
                <a:ea typeface="HG丸ｺﾞｼｯｸM-PRO" panose="020F0600000000000000" pitchFamily="50" charset="-128"/>
              </a:rPr>
              <a:t>き</a:t>
            </a:r>
            <a:r>
              <a:rPr lang="ja-JP" altLang="en-US" sz="1200" b="1" dirty="0" smtClean="0">
                <a:latin typeface="HG丸ｺﾞｼｯｸM-PRO" panose="020F0600000000000000" pitchFamily="50" charset="-128"/>
                <a:ea typeface="HG丸ｺﾞｼｯｸM-PRO" panose="020F0600000000000000" pitchFamily="50" charset="-128"/>
              </a:rPr>
              <a:t>情報</a:t>
            </a:r>
            <a:endParaRPr kumimoji="1" lang="ja-JP" altLang="en-US" sz="1200" b="1" dirty="0" smtClean="0">
              <a:latin typeface="HG丸ｺﾞｼｯｸM-PRO" panose="020F0600000000000000" pitchFamily="50" charset="-128"/>
              <a:ea typeface="HG丸ｺﾞｼｯｸM-PRO" panose="020F0600000000000000" pitchFamily="50" charset="-128"/>
            </a:endParaRPr>
          </a:p>
        </p:txBody>
      </p:sp>
      <p:pic>
        <p:nvPicPr>
          <p:cNvPr id="40" name="図 39" descr="C:\Users\YamadaYyasu\AppData\Local\Microsoft\Windows\INetCache\Content.Word\811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354" y="4535034"/>
            <a:ext cx="759460" cy="568960"/>
          </a:xfrm>
          <a:prstGeom prst="rect">
            <a:avLst/>
          </a:prstGeom>
          <a:noFill/>
          <a:ln>
            <a:noFill/>
          </a:ln>
        </p:spPr>
      </p:pic>
      <p:pic>
        <p:nvPicPr>
          <p:cNvPr id="41" name="図 40" descr="C:\Users\YamadaYyasu\AppData\Local\Microsoft\Windows\INetCache\Content.Word\79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03" y="4718427"/>
            <a:ext cx="421640" cy="502920"/>
          </a:xfrm>
          <a:prstGeom prst="rect">
            <a:avLst/>
          </a:prstGeom>
          <a:noFill/>
          <a:ln>
            <a:noFill/>
          </a:ln>
        </p:spPr>
      </p:pic>
      <p:pic>
        <p:nvPicPr>
          <p:cNvPr id="43" name="図 42" descr="D:\YamadaYyasu\Documents\My Pictures\00025\0002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7035" y="3172202"/>
            <a:ext cx="759460" cy="569595"/>
          </a:xfrm>
          <a:prstGeom prst="rect">
            <a:avLst/>
          </a:prstGeom>
          <a:noFill/>
          <a:ln>
            <a:noFill/>
          </a:ln>
        </p:spPr>
      </p:pic>
    </p:spTree>
    <p:extLst>
      <p:ext uri="{BB962C8B-B14F-4D97-AF65-F5344CB8AC3E}">
        <p14:creationId xmlns:p14="http://schemas.microsoft.com/office/powerpoint/2010/main" val="208865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350" y="887474"/>
            <a:ext cx="5630912" cy="452216"/>
          </a:xfrm>
        </p:spPr>
        <p:txBody>
          <a:bodyPr>
            <a:normAutofit/>
          </a:bodyPr>
          <a:lstStyle/>
          <a:p>
            <a:r>
              <a:rPr lang="ja-JP" altLang="en-US" sz="2000" b="1" dirty="0">
                <a:latin typeface="HG丸ｺﾞｼｯｸM-PRO" panose="020F0600000000000000" pitchFamily="50" charset="-128"/>
                <a:ea typeface="HG丸ｺﾞｼｯｸM-PRO" panose="020F0600000000000000" pitchFamily="50" charset="-128"/>
              </a:rPr>
              <a:t>④</a:t>
            </a:r>
            <a:r>
              <a:rPr lang="ja-JP" altLang="en-US" sz="2000" b="1" dirty="0" smtClean="0">
                <a:latin typeface="HG丸ｺﾞｼｯｸM-PRO" panose="020F0600000000000000" pitchFamily="50" charset="-128"/>
                <a:ea typeface="HG丸ｺﾞｼｯｸM-PRO" panose="020F0600000000000000" pitchFamily="50" charset="-128"/>
              </a:rPr>
              <a:t>サービス未利用者の</a:t>
            </a:r>
            <a:r>
              <a:rPr lang="ja-JP" altLang="en-US" sz="2000" b="1" dirty="0">
                <a:latin typeface="HG丸ｺﾞｼｯｸM-PRO" panose="020F0600000000000000" pitchFamily="50" charset="-128"/>
                <a:ea typeface="HG丸ｺﾞｼｯｸM-PRO" panose="020F0600000000000000" pitchFamily="50" charset="-128"/>
              </a:rPr>
              <a:t>状況</a:t>
            </a:r>
            <a:r>
              <a:rPr lang="ja-JP" altLang="en-US" sz="2000" b="1" dirty="0" smtClean="0">
                <a:latin typeface="HG丸ｺﾞｼｯｸM-PRO" panose="020F0600000000000000" pitchFamily="50" charset="-128"/>
                <a:ea typeface="HG丸ｺﾞｼｯｸM-PRO" panose="020F0600000000000000" pitchFamily="50" charset="-128"/>
              </a:rPr>
              <a:t>把握について</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309240" y="1094899"/>
            <a:ext cx="8834760" cy="1202667"/>
          </a:xfrm>
        </p:spPr>
        <p:txBody>
          <a:bodyPr>
            <a:noAutofit/>
          </a:bodyPr>
          <a:lstStyle/>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l"/>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p:txBody>
      </p:sp>
      <p:cxnSp>
        <p:nvCxnSpPr>
          <p:cNvPr id="6" name="直線コネクタ 5"/>
          <p:cNvCxnSpPr/>
          <p:nvPr/>
        </p:nvCxnSpPr>
        <p:spPr>
          <a:xfrm>
            <a:off x="169700" y="764704"/>
            <a:ext cx="8794788"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83518" y="2708358"/>
            <a:ext cx="62422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prstClr val="black"/>
                </a:solidFill>
                <a:effectLst/>
                <a:uLnTx/>
                <a:uFillTx/>
                <a:latin typeface="Century Schoolbook"/>
                <a:ea typeface="ＭＳ Ｐ明朝" panose="02020600040205080304" pitchFamily="18" charset="-128"/>
                <a:cs typeface="+mn-cs"/>
              </a:rPr>
              <a:t>◆</a:t>
            </a:r>
            <a:r>
              <a:rPr kumimoji="1" lang="ja-JP" altLang="en-US"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取り組み例</a:t>
            </a:r>
            <a:endPar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p:cNvSpPr txBox="1"/>
          <p:nvPr/>
        </p:nvSpPr>
        <p:spPr>
          <a:xfrm>
            <a:off x="169700" y="1374372"/>
            <a:ext cx="8794788" cy="83099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サービス未利用者から緊急相談が入った場合、本人の</a:t>
            </a:r>
            <a:r>
              <a:rPr kumimoji="1" lang="ja-JP" altLang="en-US" sz="1600" b="0" i="0" u="none" strike="noStrike" kern="1200" cap="none" spc="0" normalizeH="0" baseline="0" noProof="0" dirty="0" err="1"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障がい</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特性や周辺環境の把握から始めなければならず迅速な対応が困難となる</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ため、将来起こりうる「</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緊急」に備えて、日頃からサービス未利用者の</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状況</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把握</a:t>
            </a:r>
            <a:r>
              <a:rPr lang="ja-JP" altLang="en-US" sz="1600" dirty="0">
                <a:solidFill>
                  <a:prstClr val="black"/>
                </a:solidFill>
                <a:latin typeface="HG丸ｺﾞｼｯｸM-PRO" panose="020F0600000000000000" pitchFamily="50" charset="-128"/>
                <a:ea typeface="HG丸ｺﾞｼｯｸM-PRO" panose="020F0600000000000000" pitchFamily="50" charset="-128"/>
              </a:rPr>
              <a:t>に</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取り組むべきで</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はないか。</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69700" y="3042892"/>
            <a:ext cx="8595079" cy="16035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ts val="2500"/>
              </a:lnSpc>
              <a:spcBef>
                <a:spcPts val="600"/>
              </a:spcBef>
            </a:pPr>
            <a:r>
              <a:rPr lang="ja-JP" altLang="en-US" dirty="0" smtClean="0">
                <a:latin typeface="HG丸ｺﾞｼｯｸM-PRO" panose="020F0600000000000000" pitchFamily="50" charset="-128"/>
                <a:ea typeface="HG丸ｺﾞｼｯｸM-PRO" panose="020F0600000000000000" pitchFamily="50" charset="-128"/>
              </a:rPr>
              <a:t>・療育手帳、</a:t>
            </a:r>
            <a:r>
              <a:rPr lang="ja-JP" altLang="en-US" dirty="0" err="1" smtClean="0">
                <a:latin typeface="HG丸ｺﾞｼｯｸM-PRO" panose="020F0600000000000000" pitchFamily="50" charset="-128"/>
                <a:ea typeface="HG丸ｺﾞｼｯｸM-PRO" panose="020F0600000000000000" pitchFamily="50" charset="-128"/>
              </a:rPr>
              <a:t>障がい</a:t>
            </a:r>
            <a:r>
              <a:rPr lang="ja-JP" altLang="en-US" dirty="0" smtClean="0">
                <a:latin typeface="HG丸ｺﾞｼｯｸM-PRO" panose="020F0600000000000000" pitchFamily="50" charset="-128"/>
                <a:ea typeface="HG丸ｺﾞｼｯｸM-PRO" panose="020F0600000000000000" pitchFamily="50" charset="-128"/>
              </a:rPr>
              <a:t>年金等の更新</a:t>
            </a:r>
            <a:r>
              <a:rPr lang="ja-JP" altLang="en-US" dirty="0">
                <a:latin typeface="HG丸ｺﾞｼｯｸM-PRO" panose="020F0600000000000000" pitchFamily="50" charset="-128"/>
                <a:ea typeface="HG丸ｺﾞｼｯｸM-PRO" panose="020F0600000000000000" pitchFamily="50" charset="-128"/>
              </a:rPr>
              <a:t>時等を利用</a:t>
            </a:r>
            <a:r>
              <a:rPr lang="ja-JP" altLang="en-US" dirty="0" smtClean="0">
                <a:latin typeface="HG丸ｺﾞｼｯｸM-PRO" panose="020F0600000000000000" pitchFamily="50" charset="-128"/>
                <a:ea typeface="HG丸ｺﾞｼｯｸM-PRO" panose="020F0600000000000000" pitchFamily="50" charset="-128"/>
              </a:rPr>
              <a:t>して面談</a:t>
            </a:r>
            <a:endParaRPr lang="ja-JP" altLang="en-US"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smtClean="0">
                <a:latin typeface="HG丸ｺﾞｼｯｸM-PRO" panose="020F0600000000000000" pitchFamily="50" charset="-128"/>
                <a:ea typeface="HG丸ｺﾞｼｯｸM-PRO" panose="020F0600000000000000" pitchFamily="50" charset="-128"/>
              </a:rPr>
              <a:t>・庁</a:t>
            </a:r>
            <a:r>
              <a:rPr lang="ja-JP" altLang="en-US" dirty="0">
                <a:latin typeface="HG丸ｺﾞｼｯｸM-PRO" panose="020F0600000000000000" pitchFamily="50" charset="-128"/>
                <a:ea typeface="HG丸ｺﾞｼｯｸM-PRO" panose="020F0600000000000000" pitchFamily="50" charset="-128"/>
              </a:rPr>
              <a:t>内</a:t>
            </a:r>
            <a:r>
              <a:rPr lang="ja-JP" altLang="en-US" dirty="0" smtClean="0">
                <a:latin typeface="HG丸ｺﾞｼｯｸM-PRO" panose="020F0600000000000000" pitchFamily="50" charset="-128"/>
                <a:ea typeface="HG丸ｺﾞｼｯｸM-PRO" panose="020F0600000000000000" pitchFamily="50" charset="-128"/>
              </a:rPr>
              <a:t>他</a:t>
            </a:r>
            <a:r>
              <a:rPr lang="ja-JP" altLang="en-US" dirty="0">
                <a:latin typeface="HG丸ｺﾞｼｯｸM-PRO" panose="020F0600000000000000" pitchFamily="50" charset="-128"/>
                <a:ea typeface="HG丸ｺﾞｼｯｸM-PRO" panose="020F0600000000000000" pitchFamily="50" charset="-128"/>
              </a:rPr>
              <a:t>部署</a:t>
            </a:r>
            <a:r>
              <a:rPr lang="ja-JP" altLang="en-US" dirty="0" smtClean="0">
                <a:latin typeface="HG丸ｺﾞｼｯｸM-PRO" panose="020F0600000000000000" pitchFamily="50" charset="-128"/>
                <a:ea typeface="HG丸ｺﾞｼｯｸM-PRO" panose="020F0600000000000000" pitchFamily="50" charset="-128"/>
              </a:rPr>
              <a:t>（生活</a:t>
            </a:r>
            <a:r>
              <a:rPr lang="ja-JP" altLang="en-US" dirty="0">
                <a:latin typeface="HG丸ｺﾞｼｯｸM-PRO" panose="020F0600000000000000" pitchFamily="50" charset="-128"/>
                <a:ea typeface="HG丸ｺﾞｼｯｸM-PRO" panose="020F0600000000000000" pitchFamily="50" charset="-128"/>
              </a:rPr>
              <a:t>保護</a:t>
            </a:r>
            <a:r>
              <a:rPr lang="ja-JP" altLang="en-US" dirty="0" smtClean="0">
                <a:latin typeface="HG丸ｺﾞｼｯｸM-PRO" panose="020F0600000000000000" pitchFamily="50" charset="-128"/>
                <a:ea typeface="HG丸ｺﾞｼｯｸM-PRO" panose="020F0600000000000000" pitchFamily="50" charset="-128"/>
              </a:rPr>
              <a:t>、高齢福祉、福祉医療等</a:t>
            </a:r>
            <a:r>
              <a:rPr lang="ja-JP" altLang="en-US" dirty="0">
                <a:latin typeface="HG丸ｺﾞｼｯｸM-PRO" panose="020F0600000000000000" pitchFamily="50" charset="-128"/>
                <a:ea typeface="HG丸ｺﾞｼｯｸM-PRO" panose="020F0600000000000000" pitchFamily="50" charset="-128"/>
              </a:rPr>
              <a:t>）と情報</a:t>
            </a:r>
            <a:r>
              <a:rPr lang="ja-JP" altLang="en-US" dirty="0" smtClean="0">
                <a:latin typeface="HG丸ｺﾞｼｯｸM-PRO" panose="020F0600000000000000" pitchFamily="50" charset="-128"/>
                <a:ea typeface="HG丸ｺﾞｼｯｸM-PRO" panose="020F0600000000000000" pitchFamily="50" charset="-128"/>
              </a:rPr>
              <a:t>交換</a:t>
            </a:r>
            <a:endParaRPr lang="ja-JP" altLang="en-US"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委託相談支援事業所</a:t>
            </a:r>
            <a:r>
              <a:rPr lang="ja-JP" altLang="en-US" dirty="0">
                <a:latin typeface="HG丸ｺﾞｼｯｸM-PRO" panose="020F0600000000000000" pitchFamily="50" charset="-128"/>
                <a:ea typeface="HG丸ｺﾞｼｯｸM-PRO" panose="020F0600000000000000" pitchFamily="50" charset="-128"/>
              </a:rPr>
              <a:t>等と</a:t>
            </a:r>
            <a:r>
              <a:rPr lang="ja-JP" altLang="en-US" dirty="0" smtClean="0">
                <a:latin typeface="HG丸ｺﾞｼｯｸM-PRO" panose="020F0600000000000000" pitchFamily="50" charset="-128"/>
                <a:ea typeface="HG丸ｺﾞｼｯｸM-PRO" panose="020F0600000000000000" pitchFamily="50" charset="-128"/>
              </a:rPr>
              <a:t>情報共有</a:t>
            </a:r>
            <a:endParaRPr lang="ja-JP" altLang="en-US"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地域</a:t>
            </a:r>
            <a:r>
              <a:rPr lang="ja-JP" altLang="en-US" dirty="0">
                <a:latin typeface="HG丸ｺﾞｼｯｸM-PRO" panose="020F0600000000000000" pitchFamily="50" charset="-128"/>
                <a:ea typeface="HG丸ｺﾞｼｯｸM-PRO" panose="020F0600000000000000" pitchFamily="50" charset="-128"/>
              </a:rPr>
              <a:t>包括支援センター等と</a:t>
            </a:r>
            <a:r>
              <a:rPr lang="ja-JP" altLang="en-US" dirty="0" smtClean="0">
                <a:latin typeface="HG丸ｺﾞｼｯｸM-PRO" panose="020F0600000000000000" pitchFamily="50" charset="-128"/>
                <a:ea typeface="HG丸ｺﾞｼｯｸM-PRO" panose="020F0600000000000000" pitchFamily="50" charset="-128"/>
              </a:rPr>
              <a:t>連携</a:t>
            </a:r>
            <a:endParaRPr lang="ja-JP" altLang="en-US" dirty="0">
              <a:latin typeface="HG丸ｺﾞｼｯｸM-PRO" panose="020F0600000000000000" pitchFamily="50" charset="-128"/>
              <a:ea typeface="HG丸ｺﾞｼｯｸM-PRO" panose="020F0600000000000000" pitchFamily="50" charset="-128"/>
            </a:endParaRPr>
          </a:p>
          <a:p>
            <a:pPr>
              <a:lnSpc>
                <a:spcPts val="2500"/>
              </a:lnSpc>
            </a:pPr>
            <a:r>
              <a:rPr lang="ja-JP" altLang="en-US" dirty="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民生委員と連携　　等</a:t>
            </a:r>
            <a:endParaRPr lang="ja-JP" altLang="en-US" dirty="0">
              <a:latin typeface="HG丸ｺﾞｼｯｸM-PRO" panose="020F0600000000000000" pitchFamily="50" charset="-128"/>
              <a:ea typeface="HG丸ｺﾞｼｯｸM-PRO" panose="020F0600000000000000" pitchFamily="50" charset="-128"/>
            </a:endParaRPr>
          </a:p>
        </p:txBody>
      </p:sp>
      <p:sp>
        <p:nvSpPr>
          <p:cNvPr id="9" name="タイトル 1"/>
          <p:cNvSpPr txBox="1">
            <a:spLocks/>
          </p:cNvSpPr>
          <p:nvPr/>
        </p:nvSpPr>
        <p:spPr>
          <a:xfrm>
            <a:off x="199350" y="175776"/>
            <a:ext cx="7823028" cy="6876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smtClean="0">
                <a:latin typeface="HG丸ｺﾞｼｯｸM-PRO" panose="020F0600000000000000" pitchFamily="50" charset="-128"/>
                <a:ea typeface="HG丸ｺﾞｼｯｸM-PRO" panose="020F0600000000000000" pitchFamily="50" charset="-128"/>
              </a:rPr>
              <a:t>拠点のしくみ④</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a:off x="3431943" y="4747484"/>
            <a:ext cx="172819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9700" y="5337757"/>
            <a:ext cx="8794788" cy="707886"/>
          </a:xfrm>
          <a:prstGeom prst="rect">
            <a:avLst/>
          </a:prstGeom>
          <a:noFill/>
          <a:ln>
            <a:solidFill>
              <a:schemeClr val="tx1"/>
            </a:solidFill>
            <a:prstDash val="solid"/>
          </a:ln>
        </p:spPr>
        <p:txBody>
          <a:bodyPr wrap="square" rtlCol="0">
            <a:spAutoFit/>
          </a:bodyPr>
          <a:lstStyle/>
          <a:p>
            <a:r>
              <a:rPr kumimoji="1" lang="ja-JP" altLang="en-US" sz="2000" dirty="0" smtClean="0">
                <a:latin typeface="HGｺﾞｼｯｸE" panose="020B0909000000000000" pitchFamily="49" charset="-128"/>
                <a:ea typeface="HGｺﾞｼｯｸE" panose="020B0909000000000000" pitchFamily="49" charset="-128"/>
              </a:rPr>
              <a:t>拠点等への登録を促し、把握した情報等を基幹相談支援センター・市町村等で一元管理し、スムーズな緊急対応をめざす。</a:t>
            </a:r>
            <a:endParaRPr kumimoji="1" lang="ja-JP" altLang="en-US" sz="20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10294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7504" y="442912"/>
            <a:ext cx="8908448" cy="6154439"/>
          </a:xfrm>
          <a:prstGeom prst="rect">
            <a:avLst/>
          </a:prstGeom>
        </p:spPr>
      </p:pic>
      <p:sp>
        <p:nvSpPr>
          <p:cNvPr id="3" name="角丸四角形 2"/>
          <p:cNvSpPr/>
          <p:nvPr/>
        </p:nvSpPr>
        <p:spPr>
          <a:xfrm>
            <a:off x="7252264" y="120407"/>
            <a:ext cx="1763688" cy="5829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a:t>
            </a:r>
            <a:endParaRPr kumimoji="1" lang="ja-JP" altLang="en-US" dirty="0"/>
          </a:p>
        </p:txBody>
      </p:sp>
      <p:sp>
        <p:nvSpPr>
          <p:cNvPr id="5" name="テキスト ボックス 4"/>
          <p:cNvSpPr txBox="1"/>
          <p:nvPr/>
        </p:nvSpPr>
        <p:spPr>
          <a:xfrm flipH="1">
            <a:off x="7279279" y="442912"/>
            <a:ext cx="1864721" cy="307777"/>
          </a:xfrm>
          <a:prstGeom prst="rect">
            <a:avLst/>
          </a:prstGeom>
          <a:noFill/>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（厚生労働省資料）</a:t>
            </a:r>
            <a:endParaRPr kumimoji="1" lang="ja-JP" altLang="en-US" sz="1400" dirty="0">
              <a:latin typeface="HG丸ｺﾞｼｯｸM-PRO" panose="020F0600000000000000" pitchFamily="50" charset="-128"/>
              <a:ea typeface="HG丸ｺﾞｼｯｸM-PRO" panose="020F0600000000000000" pitchFamily="50" charset="-128"/>
            </a:endParaRPr>
          </a:p>
        </p:txBody>
      </p:sp>
      <p:sp useBgFill="1">
        <p:nvSpPr>
          <p:cNvPr id="2" name="正方形/長方形 1"/>
          <p:cNvSpPr/>
          <p:nvPr/>
        </p:nvSpPr>
        <p:spPr>
          <a:xfrm>
            <a:off x="8748464" y="6453336"/>
            <a:ext cx="288032" cy="216024"/>
          </a:xfrm>
          <a:prstGeom prst="rect">
            <a:avLst/>
          </a:prstGeom>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smtClean="0">
              <a:latin typeface="HG丸ｺﾞｼｯｸM-PRO" panose="020F0600000000000000" pitchFamily="50" charset="-128"/>
              <a:ea typeface="HG丸ｺﾞｼｯｸM-PRO" panose="020F0600000000000000" pitchFamily="50" charset="-128"/>
            </a:endParaRPr>
          </a:p>
        </p:txBody>
      </p:sp>
      <p:sp useBgFill="1">
        <p:nvSpPr>
          <p:cNvPr id="7" name="角丸四角形 6"/>
          <p:cNvSpPr/>
          <p:nvPr/>
        </p:nvSpPr>
        <p:spPr>
          <a:xfrm>
            <a:off x="6228184" y="2132856"/>
            <a:ext cx="2787768" cy="43204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b="1" dirty="0" smtClean="0">
                <a:latin typeface="HG丸ｺﾞｼｯｸM-PRO" panose="020F0600000000000000" pitchFamily="50" charset="-128"/>
                <a:ea typeface="HG丸ｺﾞｼｯｸM-PRO" panose="020F0600000000000000" pitchFamily="50" charset="-128"/>
              </a:rPr>
              <a:t>府内市町村</a:t>
            </a:r>
            <a:r>
              <a:rPr kumimoji="1" lang="en-US" altLang="ja-JP" b="1" dirty="0" smtClean="0">
                <a:latin typeface="HG丸ｺﾞｼｯｸM-PRO" panose="020F0600000000000000" pitchFamily="50" charset="-128"/>
                <a:ea typeface="HG丸ｺﾞｼｯｸM-PRO" panose="020F0600000000000000" pitchFamily="50" charset="-128"/>
              </a:rPr>
              <a:t>33</a:t>
            </a:r>
            <a:r>
              <a:rPr kumimoji="1" lang="ja-JP" altLang="en-US" b="1" dirty="0" smtClean="0">
                <a:latin typeface="HG丸ｺﾞｼｯｸM-PRO" panose="020F0600000000000000" pitchFamily="50" charset="-128"/>
                <a:ea typeface="HG丸ｺﾞｼｯｸM-PRO" panose="020F0600000000000000" pitchFamily="50" charset="-128"/>
              </a:rPr>
              <a:t>か所設置</a:t>
            </a:r>
          </a:p>
        </p:txBody>
      </p:sp>
    </p:spTree>
    <p:extLst>
      <p:ext uri="{BB962C8B-B14F-4D97-AF65-F5344CB8AC3E}">
        <p14:creationId xmlns:p14="http://schemas.microsoft.com/office/powerpoint/2010/main" val="1207570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t"/>
      <a:lstStyle>
        <a:defPPr>
          <a:defRPr kumimoji="1" b="1" dirty="0" smtClean="0">
            <a:latin typeface="HG丸ｺﾞｼｯｸM-PRO" panose="020F0600000000000000" pitchFamily="50" charset="-128"/>
            <a:ea typeface="HG丸ｺﾞｼｯｸM-PRO" panose="020F0600000000000000" pitchFamily="50" charset="-128"/>
          </a:defRPr>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5848</TotalTime>
  <Words>1011</Words>
  <Application>Microsoft Office PowerPoint</Application>
  <PresentationFormat>画面に合わせる (4:3)</PresentationFormat>
  <Paragraphs>153</Paragraphs>
  <Slides>7</Slides>
  <Notes>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7</vt:i4>
      </vt:variant>
    </vt:vector>
  </HeadingPairs>
  <TitlesOfParts>
    <vt:vector size="21" baseType="lpstr">
      <vt:lpstr>HGPｺﾞｼｯｸE</vt:lpstr>
      <vt:lpstr>HGP明朝B</vt:lpstr>
      <vt:lpstr>HGSｺﾞｼｯｸE</vt:lpstr>
      <vt:lpstr>HGｺﾞｼｯｸE</vt:lpstr>
      <vt:lpstr>HG丸ｺﾞｼｯｸM-PRO</vt:lpstr>
      <vt:lpstr>ＭＳ Ｐゴシック</vt:lpstr>
      <vt:lpstr>ＭＳ Ｐ明朝</vt:lpstr>
      <vt:lpstr>游ゴシック</vt:lpstr>
      <vt:lpstr>游ゴシック Light</vt:lpstr>
      <vt:lpstr>Arial</vt:lpstr>
      <vt:lpstr>Calibri</vt:lpstr>
      <vt:lpstr>Century Schoolbook</vt:lpstr>
      <vt:lpstr>Wingdings</vt:lpstr>
      <vt:lpstr>Office テーマ</vt:lpstr>
      <vt:lpstr>役割と目的</vt:lpstr>
      <vt:lpstr>厚生労働省の通知と大阪府の報告書</vt:lpstr>
      <vt:lpstr>拠点のしくみ①</vt:lpstr>
      <vt:lpstr>拠点のしくみ②</vt:lpstr>
      <vt:lpstr>拠点のしくみ③</vt:lpstr>
      <vt:lpstr>④サービス未利用者の状況把握について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地域生活支援拠点の整備</dc:title>
  <dc:creator>山田　安宏</dc:creator>
  <cp:lastModifiedBy>山田　安宏</cp:lastModifiedBy>
  <cp:revision>377</cp:revision>
  <cp:lastPrinted>2018-11-08T05:26:15Z</cp:lastPrinted>
  <dcterms:created xsi:type="dcterms:W3CDTF">2018-09-12T07:20:19Z</dcterms:created>
  <dcterms:modified xsi:type="dcterms:W3CDTF">2018-11-13T10:28:57Z</dcterms:modified>
</cp:coreProperties>
</file>