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59" r:id="rId3"/>
    <p:sldId id="257" r:id="rId4"/>
    <p:sldId id="258" r:id="rId5"/>
    <p:sldId id="268" r:id="rId6"/>
    <p:sldId id="260" r:id="rId7"/>
    <p:sldId id="266" r:id="rId8"/>
    <p:sldId id="261" r:id="rId9"/>
    <p:sldId id="262" r:id="rId10"/>
    <p:sldId id="267" r:id="rId11"/>
    <p:sldId id="269" r:id="rId12"/>
    <p:sldId id="263" r:id="rId13"/>
    <p:sldId id="270" r:id="rId14"/>
    <p:sldId id="264" r:id="rId15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EA751-24AC-4D7B-8DF5-C217D3A8D8B5}" type="datetimeFigureOut">
              <a:rPr kumimoji="1" lang="ja-JP" altLang="en-US" smtClean="0"/>
              <a:t>2017/6/23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89893-3674-4ED2-A8DA-8D301F803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8868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DE8DBB7-A3F5-42B7-812D-CB90C9898D0D}" type="datetimeFigureOut">
              <a:rPr kumimoji="1" lang="ja-JP" altLang="en-US" smtClean="0"/>
              <a:t>2017/6/23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コネクタ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コネクタ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正方形/長方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円/楕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円/楕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円/楕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0A5410B-E66B-47BE-8F1E-84722FEE9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DBB7-A3F5-42B7-812D-CB90C9898D0D}" type="datetimeFigureOut">
              <a:rPr kumimoji="1" lang="ja-JP" altLang="en-US" smtClean="0"/>
              <a:t>2017/6/23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410B-E66B-47BE-8F1E-84722FEE9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DBB7-A3F5-42B7-812D-CB90C9898D0D}" type="datetimeFigureOut">
              <a:rPr kumimoji="1" lang="ja-JP" altLang="en-US" smtClean="0"/>
              <a:t>2017/6/23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410B-E66B-47BE-8F1E-84722FEE9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E8DBB7-A3F5-42B7-812D-CB90C9898D0D}" type="datetimeFigureOut">
              <a:rPr kumimoji="1" lang="ja-JP" altLang="en-US" smtClean="0"/>
              <a:t>2017/6/23</a:t>
            </a:fld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A5410B-E66B-47BE-8F1E-84722FEE9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DE8DBB7-A3F5-42B7-812D-CB90C9898D0D}" type="datetimeFigureOut">
              <a:rPr kumimoji="1" lang="ja-JP" altLang="en-US" smtClean="0"/>
              <a:t>2017/6/23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コネクタ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コネクタ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正方形/長方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円/楕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円/楕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円/楕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コネクタ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0A5410B-E66B-47BE-8F1E-84722FEE9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DBB7-A3F5-42B7-812D-CB90C9898D0D}" type="datetimeFigureOut">
              <a:rPr kumimoji="1" lang="ja-JP" altLang="en-US" smtClean="0"/>
              <a:t>2017/6/23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410B-E66B-47BE-8F1E-84722FEE9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DBB7-A3F5-42B7-812D-CB90C9898D0D}" type="datetimeFigureOut">
              <a:rPr kumimoji="1" lang="ja-JP" altLang="en-US" smtClean="0"/>
              <a:t>2017/6/23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410B-E66B-47BE-8F1E-84722FEE9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E8DBB7-A3F5-42B7-812D-CB90C9898D0D}" type="datetimeFigureOut">
              <a:rPr kumimoji="1" lang="ja-JP" altLang="en-US" smtClean="0"/>
              <a:t>2017/6/23</a:t>
            </a:fld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A5410B-E66B-47BE-8F1E-84722FEE9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DBB7-A3F5-42B7-812D-CB90C9898D0D}" type="datetimeFigureOut">
              <a:rPr kumimoji="1" lang="ja-JP" altLang="en-US" smtClean="0"/>
              <a:t>2017/6/23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410B-E66B-47BE-8F1E-84722FEE9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コンテンツ プレースホルダー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ー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E8DBB7-A3F5-42B7-812D-CB90C9898D0D}" type="datetimeFigureOut">
              <a:rPr kumimoji="1" lang="ja-JP" altLang="en-US" smtClean="0"/>
              <a:t>2017/6/23</a:t>
            </a:fld>
            <a:endParaRPr kumimoji="1" lang="ja-JP" altLang="en-US"/>
          </a:p>
        </p:txBody>
      </p:sp>
      <p:sp>
        <p:nvSpPr>
          <p:cNvPr id="22" name="スライド番号プレースホルダー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A5410B-E66B-47BE-8F1E-84722FEE9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3" name="フッター プレースホルダー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円/楕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コネクタ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E8DBB7-A3F5-42B7-812D-CB90C9898D0D}" type="datetimeFigureOut">
              <a:rPr kumimoji="1" lang="ja-JP" altLang="en-US" smtClean="0"/>
              <a:t>2017/6/23</a:t>
            </a:fld>
            <a:endParaRPr kumimoji="1" lang="ja-JP" altLang="en-US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A5410B-E66B-47BE-8F1E-84722FEE9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1" name="フッター プレースホルダー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E8DBB7-A3F5-42B7-812D-CB90C9898D0D}" type="datetimeFigureOut">
              <a:rPr kumimoji="1" lang="ja-JP" altLang="en-US" smtClean="0"/>
              <a:t>2017/6/23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円/楕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0A5410B-E66B-47BE-8F1E-84722FEE9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1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7504" y="692696"/>
            <a:ext cx="4824536" cy="1944216"/>
          </a:xfrm>
        </p:spPr>
        <p:txBody>
          <a:bodyPr>
            <a:normAutofit/>
          </a:bodyPr>
          <a:lstStyle/>
          <a:p>
            <a:r>
              <a:rPr lang="en-US" altLang="ja-JP" sz="2000" dirty="0">
                <a:solidFill>
                  <a:schemeClr val="tx1"/>
                </a:solidFill>
              </a:rPr>
              <a:t>Osaka Prefectural Government </a:t>
            </a:r>
            <a:r>
              <a:rPr lang="en-US" altLang="ja-JP" dirty="0">
                <a:solidFill>
                  <a:schemeClr val="tx1"/>
                </a:solidFill>
              </a:rPr>
              <a:t>Sakishima </a:t>
            </a:r>
            <a:r>
              <a:rPr lang="en-US" altLang="ja-JP" dirty="0" smtClean="0">
                <a:solidFill>
                  <a:schemeClr val="tx1"/>
                </a:solidFill>
              </a:rPr>
              <a:t>Building</a:t>
            </a:r>
            <a:br>
              <a:rPr lang="en-US" altLang="ja-JP" dirty="0" smtClean="0">
                <a:solidFill>
                  <a:schemeClr val="tx1"/>
                </a:solidFill>
              </a:rPr>
            </a:br>
            <a:r>
              <a:rPr lang="ja-JP" altLang="en-US" sz="2400" dirty="0" smtClean="0">
                <a:solidFill>
                  <a:schemeClr val="tx1"/>
                </a:solidFill>
              </a:rPr>
              <a:t>（</a:t>
            </a:r>
            <a:r>
              <a:rPr lang="en-US" altLang="ja-JP" sz="2400" dirty="0" smtClean="0">
                <a:solidFill>
                  <a:schemeClr val="tx1"/>
                </a:solidFill>
              </a:rPr>
              <a:t>Sakishima Cosmo tower</a:t>
            </a:r>
            <a:r>
              <a:rPr lang="ja-JP" altLang="en-US" sz="2400" dirty="0" smtClean="0">
                <a:solidFill>
                  <a:schemeClr val="tx1"/>
                </a:solidFill>
              </a:rPr>
              <a:t>）</a:t>
            </a:r>
            <a:r>
              <a:rPr lang="en-US" altLang="ja-JP" sz="2400" dirty="0" smtClean="0">
                <a:solidFill>
                  <a:schemeClr val="tx1"/>
                </a:solidFill>
              </a:rPr>
              <a:t> 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95536" y="3804371"/>
            <a:ext cx="4248472" cy="1752600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</a:rPr>
              <a:t>Governmental Maintenance Division,</a:t>
            </a:r>
          </a:p>
          <a:p>
            <a:r>
              <a:rPr lang="en-US" altLang="ja-JP" sz="2000" dirty="0" smtClean="0">
                <a:solidFill>
                  <a:schemeClr val="tx1"/>
                </a:solidFill>
              </a:rPr>
              <a:t>Department of General Affairs</a:t>
            </a:r>
          </a:p>
          <a:p>
            <a:r>
              <a:rPr kumimoji="1" lang="en-US" altLang="ja-JP" sz="2000" dirty="0" smtClean="0">
                <a:solidFill>
                  <a:schemeClr val="tx1"/>
                </a:solidFill>
              </a:rPr>
              <a:t>Osaka Prefectural Government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5" t="9292" r="9866"/>
          <a:stretch/>
        </p:blipFill>
        <p:spPr>
          <a:xfrm>
            <a:off x="4835236" y="332656"/>
            <a:ext cx="4050999" cy="622069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536043"/>
            <a:ext cx="2855524" cy="101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652934"/>
          </a:xfrm>
        </p:spPr>
        <p:txBody>
          <a:bodyPr/>
          <a:lstStyle/>
          <a:p>
            <a:r>
              <a:rPr kumimoji="1" lang="en-US" altLang="ja-JP" sz="3600" b="1" dirty="0" smtClean="0">
                <a:solidFill>
                  <a:schemeClr val="tx1"/>
                </a:solidFill>
              </a:rPr>
              <a:t>Safety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157660" y="1052736"/>
            <a:ext cx="8662812" cy="5544616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Earthquake </a:t>
            </a:r>
            <a:r>
              <a:rPr kumimoji="1" lang="en-US" altLang="ja-JP" dirty="0" smtClean="0"/>
              <a:t>Resistance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    292 of </a:t>
            </a:r>
            <a:r>
              <a:rPr lang="en-US" altLang="ja-JP" dirty="0" smtClean="0"/>
              <a:t>Vi</a:t>
            </a:r>
            <a:r>
              <a:rPr lang="en-US" altLang="ja-JP" dirty="0" smtClean="0"/>
              <a:t>bration </a:t>
            </a:r>
            <a:r>
              <a:rPr lang="en-US" altLang="ja-JP" dirty="0"/>
              <a:t>C</a:t>
            </a:r>
            <a:r>
              <a:rPr lang="en-US" altLang="ja-JP" dirty="0" smtClean="0"/>
              <a:t>ontrol </a:t>
            </a:r>
            <a:r>
              <a:rPr lang="en-US" altLang="ja-JP" dirty="0"/>
              <a:t>D</a:t>
            </a:r>
            <a:r>
              <a:rPr lang="en-US" altLang="ja-JP" dirty="0" smtClean="0"/>
              <a:t>ampers </a:t>
            </a:r>
            <a:r>
              <a:rPr lang="en-US" altLang="ja-JP" dirty="0" smtClean="0"/>
              <a:t>have </a:t>
            </a:r>
            <a:r>
              <a:rPr lang="en-US" altLang="ja-JP" dirty="0" smtClean="0"/>
              <a:t>been</a:t>
            </a:r>
            <a:r>
              <a:rPr lang="en-US" altLang="ja-JP" dirty="0" smtClean="0"/>
              <a:t> </a:t>
            </a:r>
            <a:r>
              <a:rPr lang="en-US" altLang="ja-JP" dirty="0" smtClean="0"/>
              <a:t>equipped.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Additional dampers will be equipped to improve safety 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next year or later.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 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64" y="4365104"/>
            <a:ext cx="2016912" cy="121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447" y="4365104"/>
            <a:ext cx="1921193" cy="121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3299404"/>
            <a:ext cx="3915743" cy="311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1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652934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>
                <a:solidFill>
                  <a:schemeClr val="tx1"/>
                </a:solidFill>
              </a:rPr>
              <a:t>Safety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539552" y="1340768"/>
            <a:ext cx="7467600" cy="5161784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Disaster Prevention  System </a:t>
            </a:r>
          </a:p>
          <a:p>
            <a:pPr marL="0" indent="0">
              <a:buNone/>
            </a:pPr>
            <a:r>
              <a:rPr lang="en-US" altLang="ja-JP" dirty="0"/>
              <a:t>   </a:t>
            </a:r>
            <a:r>
              <a:rPr lang="en-US" altLang="ja-JP" dirty="0"/>
              <a:t>S</a:t>
            </a:r>
            <a:r>
              <a:rPr lang="en-US" altLang="ja-JP" dirty="0" smtClean="0"/>
              <a:t>prinklers, </a:t>
            </a:r>
            <a:r>
              <a:rPr lang="en-US" altLang="ja-JP" dirty="0"/>
              <a:t>F</a:t>
            </a:r>
            <a:r>
              <a:rPr lang="en-US" altLang="ja-JP" dirty="0" smtClean="0"/>
              <a:t>ire Hydrants, </a:t>
            </a:r>
            <a:r>
              <a:rPr lang="en-US" altLang="ja-JP" dirty="0"/>
              <a:t>E</a:t>
            </a:r>
            <a:r>
              <a:rPr lang="en-US" altLang="ja-JP" dirty="0" smtClean="0"/>
              <a:t>mergency </a:t>
            </a:r>
            <a:r>
              <a:rPr lang="en-US" altLang="ja-JP" dirty="0" smtClean="0"/>
              <a:t>Broadcasting System, </a:t>
            </a:r>
            <a:r>
              <a:rPr lang="en-US" altLang="ja-JP" dirty="0" smtClean="0"/>
              <a:t>etc</a:t>
            </a:r>
            <a:r>
              <a:rPr lang="en-US" altLang="ja-JP" dirty="0"/>
              <a:t>.</a:t>
            </a:r>
          </a:p>
          <a:p>
            <a:endParaRPr lang="en-US" altLang="ja-JP" dirty="0"/>
          </a:p>
          <a:p>
            <a:r>
              <a:rPr lang="en-US" altLang="ja-JP" dirty="0"/>
              <a:t>Security System</a:t>
            </a:r>
          </a:p>
          <a:p>
            <a:pPr marL="0" indent="0">
              <a:buNone/>
            </a:pPr>
            <a:r>
              <a:rPr lang="en-US" altLang="ja-JP" dirty="0"/>
              <a:t>   </a:t>
            </a:r>
            <a:r>
              <a:rPr lang="en-US" altLang="ja-JP" dirty="0" smtClean="0"/>
              <a:t>S</a:t>
            </a:r>
            <a:r>
              <a:rPr lang="en-US" altLang="ja-JP" dirty="0" smtClean="0"/>
              <a:t>ecurity </a:t>
            </a:r>
            <a:r>
              <a:rPr lang="en-US" altLang="ja-JP" dirty="0"/>
              <a:t>C</a:t>
            </a:r>
            <a:r>
              <a:rPr lang="en-US" altLang="ja-JP" dirty="0" smtClean="0"/>
              <a:t>ameras, </a:t>
            </a:r>
            <a:r>
              <a:rPr lang="en-US" altLang="ja-JP" dirty="0"/>
              <a:t>E</a:t>
            </a:r>
            <a:r>
              <a:rPr lang="en-US" altLang="ja-JP" dirty="0" smtClean="0"/>
              <a:t>lectronic </a:t>
            </a:r>
            <a:r>
              <a:rPr lang="en-US" altLang="ja-JP" dirty="0"/>
              <a:t>L</a:t>
            </a:r>
            <a:r>
              <a:rPr lang="en-US" altLang="ja-JP" dirty="0" smtClean="0"/>
              <a:t>ock </a:t>
            </a:r>
            <a:r>
              <a:rPr lang="en-US" altLang="ja-JP" dirty="0"/>
              <a:t>S</a:t>
            </a:r>
            <a:r>
              <a:rPr lang="en-US" altLang="ja-JP" dirty="0" smtClean="0"/>
              <a:t>ystem</a:t>
            </a:r>
            <a:r>
              <a:rPr lang="en-US" altLang="ja-JP" dirty="0"/>
              <a:t>, </a:t>
            </a:r>
            <a:r>
              <a:rPr lang="en-US" altLang="ja-JP" dirty="0" smtClean="0"/>
              <a:t>etc.</a:t>
            </a:r>
          </a:p>
          <a:p>
            <a:pPr marL="0" indent="0">
              <a:buNone/>
            </a:pPr>
            <a:endParaRPr lang="en-US" altLang="ja-JP" dirty="0"/>
          </a:p>
          <a:p>
            <a:r>
              <a:rPr lang="en-US" altLang="ja-JP" dirty="0" smtClean="0"/>
              <a:t>Barrier- free facilities</a:t>
            </a:r>
          </a:p>
          <a:p>
            <a:pPr marL="0" indent="0">
              <a:buNone/>
            </a:pPr>
            <a:r>
              <a:rPr lang="en-US" altLang="ja-JP" dirty="0"/>
              <a:t>    </a:t>
            </a:r>
            <a:r>
              <a:rPr lang="en-US" altLang="ja-JP" dirty="0" smtClean="0"/>
              <a:t>Evacuation Chairs,</a:t>
            </a:r>
            <a:r>
              <a:rPr lang="en-US" altLang="ja-JP" dirty="0" smtClean="0"/>
              <a:t> Accessible </a:t>
            </a:r>
            <a:r>
              <a:rPr lang="en-US" altLang="ja-JP" dirty="0" smtClean="0"/>
              <a:t>restrooms</a:t>
            </a:r>
            <a:r>
              <a:rPr lang="en-US" altLang="ja-JP" dirty="0"/>
              <a:t>, </a:t>
            </a:r>
            <a:r>
              <a:rPr lang="en-US" altLang="ja-JP" dirty="0" smtClean="0"/>
              <a:t>etc.</a:t>
            </a:r>
          </a:p>
          <a:p>
            <a:pPr marL="0" indent="0">
              <a:buNone/>
            </a:pPr>
            <a:endParaRPr lang="en-US" altLang="ja-JP" dirty="0"/>
          </a:p>
          <a:p>
            <a:r>
              <a:rPr lang="en-US" altLang="ja-JP" dirty="0" smtClean="0"/>
              <a:t>Other Equipment</a:t>
            </a:r>
          </a:p>
          <a:p>
            <a:pPr marL="0" indent="0">
              <a:buNone/>
            </a:pPr>
            <a:r>
              <a:rPr lang="en-US" altLang="ja-JP" dirty="0" smtClean="0"/>
              <a:t>    AED</a:t>
            </a: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030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724942"/>
          </a:xfrm>
        </p:spPr>
        <p:txBody>
          <a:bodyPr>
            <a:normAutofit/>
          </a:bodyPr>
          <a:lstStyle/>
          <a:p>
            <a:r>
              <a:rPr kumimoji="1" lang="en-US" altLang="ja-JP" sz="3600" b="1" dirty="0" smtClean="0">
                <a:solidFill>
                  <a:schemeClr val="tx1"/>
                </a:solidFill>
              </a:rPr>
              <a:t>Looking For New </a:t>
            </a:r>
            <a:r>
              <a:rPr kumimoji="1" lang="en-US" altLang="ja-JP" sz="3600" b="1" dirty="0" smtClean="0">
                <a:solidFill>
                  <a:schemeClr val="tx1"/>
                </a:solidFill>
              </a:rPr>
              <a:t>Tenants</a:t>
            </a:r>
            <a:endParaRPr kumimoji="1" lang="ja-JP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792088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3100" dirty="0" smtClean="0"/>
              <a:t>Osaka Prefectural Government started accepting applications for new tenants on floors 7 to 17 of Sakishima Building on June 12</a:t>
            </a:r>
            <a:r>
              <a:rPr kumimoji="1" lang="en-US" altLang="ja-JP" sz="3100" baseline="30000" dirty="0" smtClean="0"/>
              <a:t>th</a:t>
            </a:r>
            <a:r>
              <a:rPr kumimoji="1" lang="en-US" altLang="ja-JP" sz="3100" dirty="0" smtClean="0"/>
              <a:t>.</a:t>
            </a:r>
            <a:endParaRPr lang="en-US" altLang="ja-JP" dirty="0"/>
          </a:p>
          <a:p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sz="2300" b="1" dirty="0" smtClean="0"/>
              <a:t>1.  Floors </a:t>
            </a:r>
            <a:r>
              <a:rPr lang="en-US" altLang="ja-JP" sz="2300" b="1" dirty="0"/>
              <a:t>for Rent:</a:t>
            </a:r>
            <a:r>
              <a:rPr lang="en-US" altLang="ja-JP" sz="2300" dirty="0"/>
              <a:t>  Floors 7 to 17(11 floors and </a:t>
            </a:r>
            <a:r>
              <a:rPr lang="en-US" altLang="ja-JP" sz="2300" dirty="0" smtClean="0"/>
              <a:t>approx.</a:t>
            </a:r>
          </a:p>
          <a:p>
            <a:pPr marL="0" indent="0">
              <a:buNone/>
            </a:pPr>
            <a:r>
              <a:rPr lang="en-US" altLang="ja-JP" sz="2300" dirty="0" smtClean="0"/>
              <a:t>     16,000m</a:t>
            </a:r>
            <a:r>
              <a:rPr lang="en-US" altLang="ja-JP" sz="2300" baseline="30000" dirty="0" smtClean="0"/>
              <a:t>2 </a:t>
            </a:r>
            <a:r>
              <a:rPr lang="en-US" altLang="ja-JP" sz="2300" dirty="0" smtClean="0"/>
              <a:t>of floor space </a:t>
            </a:r>
            <a:r>
              <a:rPr lang="en-US" altLang="ja-JP" sz="2300" dirty="0"/>
              <a:t>in total).</a:t>
            </a:r>
            <a:endParaRPr lang="ja-JP" altLang="ja-JP" sz="2300" dirty="0"/>
          </a:p>
          <a:p>
            <a:pPr marL="0" indent="0">
              <a:buNone/>
            </a:pPr>
            <a:r>
              <a:rPr lang="en-US" altLang="ja-JP" sz="2300" b="1" dirty="0" smtClean="0"/>
              <a:t>2.  Use</a:t>
            </a:r>
            <a:r>
              <a:rPr lang="en-US" altLang="ja-JP" sz="2300" b="1" dirty="0"/>
              <a:t>:  </a:t>
            </a:r>
            <a:r>
              <a:rPr lang="en-US" altLang="ja-JP" sz="2300" dirty="0"/>
              <a:t>Various purposes such as offices, shops and </a:t>
            </a:r>
            <a:endParaRPr lang="en-US" altLang="ja-JP" sz="2300" dirty="0" smtClean="0"/>
          </a:p>
          <a:p>
            <a:pPr marL="0" indent="0">
              <a:buNone/>
            </a:pPr>
            <a:r>
              <a:rPr lang="en-US" altLang="ja-JP" sz="2300" dirty="0" smtClean="0"/>
              <a:t>      hotels are </a:t>
            </a:r>
            <a:r>
              <a:rPr lang="en-US" altLang="ja-JP" sz="2300" dirty="0"/>
              <a:t>accepted.</a:t>
            </a:r>
            <a:endParaRPr lang="ja-JP" altLang="ja-JP" sz="2300" dirty="0"/>
          </a:p>
          <a:p>
            <a:pPr marL="0" indent="0">
              <a:buNone/>
            </a:pPr>
            <a:r>
              <a:rPr lang="en-US" altLang="ja-JP" sz="2300" b="1" dirty="0" smtClean="0"/>
              <a:t>3.  Areas </a:t>
            </a:r>
            <a:r>
              <a:rPr lang="en-US" altLang="ja-JP" sz="2300" b="1" dirty="0"/>
              <a:t>for Rent:</a:t>
            </a:r>
            <a:r>
              <a:rPr lang="en-US" altLang="ja-JP" sz="2300" dirty="0"/>
              <a:t>  Renting all or some of the floors </a:t>
            </a:r>
            <a:r>
              <a:rPr lang="en-US" altLang="ja-JP" sz="2300" dirty="0" smtClean="0"/>
              <a:t>is</a:t>
            </a:r>
          </a:p>
          <a:p>
            <a:pPr marL="0" indent="0">
              <a:buNone/>
            </a:pPr>
            <a:r>
              <a:rPr lang="en-US" altLang="ja-JP" sz="2300" dirty="0"/>
              <a:t> </a:t>
            </a:r>
            <a:r>
              <a:rPr lang="en-US" altLang="ja-JP" sz="2300" dirty="0" smtClean="0"/>
              <a:t>     </a:t>
            </a:r>
            <a:r>
              <a:rPr lang="en-US" altLang="ja-JP" sz="2300" dirty="0" smtClean="0"/>
              <a:t>welcome</a:t>
            </a:r>
            <a:r>
              <a:rPr lang="en-US" altLang="ja-JP" sz="2300" dirty="0"/>
              <a:t>.</a:t>
            </a:r>
            <a:endParaRPr lang="ja-JP" altLang="ja-JP" sz="2300" dirty="0"/>
          </a:p>
          <a:p>
            <a:pPr marL="0" indent="0">
              <a:buNone/>
            </a:pPr>
            <a:endParaRPr lang="ja-JP" altLang="ja-JP" sz="2300" dirty="0"/>
          </a:p>
          <a:p>
            <a:pPr marL="0" indent="0">
              <a:buNone/>
            </a:pP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10532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724942"/>
          </a:xfrm>
        </p:spPr>
        <p:txBody>
          <a:bodyPr>
            <a:normAutofit/>
          </a:bodyPr>
          <a:lstStyle/>
          <a:p>
            <a:r>
              <a:rPr kumimoji="1" lang="en-US" altLang="ja-JP" sz="3600" b="1" dirty="0" smtClean="0">
                <a:solidFill>
                  <a:schemeClr val="tx1"/>
                </a:solidFill>
              </a:rPr>
              <a:t>Looking for New </a:t>
            </a:r>
            <a:r>
              <a:rPr kumimoji="1" lang="en-US" altLang="ja-JP" sz="3600" b="1" dirty="0" smtClean="0">
                <a:solidFill>
                  <a:schemeClr val="tx1"/>
                </a:solidFill>
              </a:rPr>
              <a:t>Tenants</a:t>
            </a:r>
            <a:endParaRPr kumimoji="1" lang="ja-JP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496944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300" b="1" dirty="0" smtClean="0"/>
              <a:t>4</a:t>
            </a:r>
            <a:r>
              <a:rPr lang="en-US" altLang="ja-JP" sz="2300" b="1" dirty="0"/>
              <a:t>.  Contract:</a:t>
            </a:r>
            <a:r>
              <a:rPr lang="en-US" altLang="ja-JP" sz="2300" dirty="0"/>
              <a:t>  Fixed term lease contract. </a:t>
            </a:r>
            <a:endParaRPr lang="ja-JP" altLang="ja-JP" sz="2300" dirty="0"/>
          </a:p>
          <a:p>
            <a:pPr marL="0" indent="0">
              <a:buNone/>
            </a:pPr>
            <a:r>
              <a:rPr lang="en-US" altLang="ja-JP" sz="2300" b="1" dirty="0"/>
              <a:t>5.  Selection Process:</a:t>
            </a:r>
            <a:r>
              <a:rPr lang="en-US" altLang="ja-JP" sz="2300" dirty="0"/>
              <a:t>  </a:t>
            </a:r>
            <a:endParaRPr lang="ja-JP" altLang="ja-JP" sz="2300" dirty="0"/>
          </a:p>
          <a:p>
            <a:pPr marL="0" indent="0">
              <a:buNone/>
            </a:pPr>
            <a:r>
              <a:rPr lang="en-US" altLang="ja-JP" sz="2000" dirty="0" smtClean="0"/>
              <a:t>   1</a:t>
            </a:r>
            <a:r>
              <a:rPr lang="en-US" altLang="ja-JP" sz="2000" dirty="0"/>
              <a:t>. When there is only one applicant for a zone: 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      </a:t>
            </a:r>
            <a:r>
              <a:rPr lang="en-US" altLang="ja-JP" sz="2000" dirty="0" smtClean="0"/>
              <a:t>The </a:t>
            </a:r>
            <a:r>
              <a:rPr lang="en-US" altLang="ja-JP" sz="2000" dirty="0"/>
              <a:t>applicant will be </a:t>
            </a:r>
            <a:r>
              <a:rPr lang="en-US" altLang="ja-JP" sz="2000" dirty="0" smtClean="0"/>
              <a:t>selected</a:t>
            </a:r>
            <a:r>
              <a:rPr lang="en-US" altLang="ja-JP" sz="2000" dirty="0"/>
              <a:t>.</a:t>
            </a:r>
            <a:endParaRPr lang="ja-JP" altLang="ja-JP" sz="2000" dirty="0"/>
          </a:p>
          <a:p>
            <a:pPr marL="0" indent="0">
              <a:buNone/>
            </a:pPr>
            <a:r>
              <a:rPr lang="en-US" altLang="ja-JP" sz="2000" dirty="0" smtClean="0"/>
              <a:t>   </a:t>
            </a:r>
            <a:r>
              <a:rPr lang="en-US" altLang="ja-JP" sz="2000" dirty="0" smtClean="0"/>
              <a:t>2</a:t>
            </a:r>
            <a:r>
              <a:rPr lang="en-US" altLang="ja-JP" sz="2000" dirty="0"/>
              <a:t>. When there are several applicants for one or all </a:t>
            </a:r>
            <a:r>
              <a:rPr lang="en-US" altLang="ja-JP" sz="2000" dirty="0" smtClean="0"/>
              <a:t>renting </a:t>
            </a:r>
            <a:r>
              <a:rPr lang="en-US" altLang="ja-JP" sz="2000" dirty="0"/>
              <a:t>zone(s): </a:t>
            </a:r>
            <a:endParaRPr lang="ja-JP" altLang="ja-JP" sz="2000" dirty="0"/>
          </a:p>
          <a:p>
            <a:pPr marL="0" indent="0">
              <a:buNone/>
            </a:pPr>
            <a:r>
              <a:rPr lang="en-US" altLang="ja-JP" sz="2000" dirty="0" smtClean="0"/>
              <a:t>        The </a:t>
            </a:r>
            <a:r>
              <a:rPr lang="en-US" altLang="ja-JP" sz="2000" dirty="0"/>
              <a:t>applicant who applies for the largest total floor space and </a:t>
            </a:r>
            <a:r>
              <a:rPr lang="en-US" altLang="ja-JP" sz="2000" dirty="0" smtClean="0"/>
              <a:t>   </a:t>
            </a:r>
          </a:p>
          <a:p>
            <a:pPr marL="0" indent="0">
              <a:buNone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      </a:t>
            </a:r>
            <a:r>
              <a:rPr lang="en-US" altLang="ja-JP" sz="2000" dirty="0" smtClean="0"/>
              <a:t>offers the highest </a:t>
            </a:r>
            <a:r>
              <a:rPr lang="en-US" altLang="ja-JP" sz="2000" dirty="0"/>
              <a:t>rent price for that space will be selected</a:t>
            </a:r>
            <a:r>
              <a:rPr lang="en-US" altLang="ja-JP" sz="2000" dirty="0" smtClean="0"/>
              <a:t>.</a:t>
            </a:r>
            <a:endParaRPr lang="ja-JP" altLang="ja-JP" sz="2000" dirty="0"/>
          </a:p>
          <a:p>
            <a:pPr marL="0" indent="0">
              <a:buNone/>
            </a:pPr>
            <a:r>
              <a:rPr lang="en-US" altLang="ja-JP" sz="2300" b="1" dirty="0" smtClean="0"/>
              <a:t>6.  Rent </a:t>
            </a:r>
            <a:r>
              <a:rPr lang="en-US" altLang="ja-JP" sz="2300" b="1" dirty="0"/>
              <a:t>Currency:</a:t>
            </a:r>
            <a:r>
              <a:rPr lang="en-US" altLang="ja-JP" sz="2300" dirty="0"/>
              <a:t>  Only Japanese yen is accepted. </a:t>
            </a:r>
            <a:endParaRPr lang="en-US" altLang="ja-JP" sz="2300" dirty="0" smtClean="0"/>
          </a:p>
          <a:p>
            <a:pPr marL="0" indent="0">
              <a:buNone/>
            </a:pPr>
            <a:endParaRPr lang="en-US" altLang="ja-JP" sz="2300" dirty="0" smtClean="0"/>
          </a:p>
          <a:p>
            <a:pPr marL="0" indent="0">
              <a:buNone/>
            </a:pPr>
            <a:r>
              <a:rPr lang="en-US" altLang="ja-JP" sz="1800" dirty="0" smtClean="0"/>
              <a:t>  For </a:t>
            </a:r>
            <a:r>
              <a:rPr lang="en-US" altLang="ja-JP" sz="1800" dirty="0"/>
              <a:t>further details, please visit our website.  (Japanese only)</a:t>
            </a:r>
            <a:endParaRPr lang="ja-JP" altLang="ja-JP" sz="1800" dirty="0"/>
          </a:p>
          <a:p>
            <a:pPr marL="0" indent="0">
              <a:buNone/>
            </a:pPr>
            <a:r>
              <a:rPr lang="en-US" altLang="ja-JP" sz="1800" dirty="0" smtClean="0"/>
              <a:t>  http</a:t>
            </a:r>
            <a:r>
              <a:rPr lang="en-US" altLang="ja-JP" sz="1800" dirty="0"/>
              <a:t>://www.pref.osaka.lg.jp/yodo/koubojyouhou/sakishima_koubo_6_8.html </a:t>
            </a:r>
            <a:endParaRPr lang="ja-JP" altLang="ja-JP" sz="1800" dirty="0"/>
          </a:p>
          <a:p>
            <a:pPr marL="0" indent="0">
              <a:buNone/>
            </a:pPr>
            <a:endParaRPr lang="ja-JP" altLang="ja-JP" sz="2300" dirty="0"/>
          </a:p>
          <a:p>
            <a:pPr marL="0" indent="0">
              <a:buNone/>
            </a:pP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52692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38336"/>
          </a:xfrm>
        </p:spPr>
        <p:txBody>
          <a:bodyPr>
            <a:normAutofit/>
          </a:bodyPr>
          <a:lstStyle/>
          <a:p>
            <a:r>
              <a:rPr kumimoji="1" lang="en-US" altLang="ja-JP" sz="3600" b="1" dirty="0" smtClean="0">
                <a:solidFill>
                  <a:schemeClr val="tx1"/>
                </a:solidFill>
              </a:rPr>
              <a:t>Contact </a:t>
            </a:r>
            <a:r>
              <a:rPr lang="en-US" altLang="ja-JP" sz="3600" b="1" dirty="0" smtClean="0">
                <a:solidFill>
                  <a:schemeClr val="tx1"/>
                </a:solidFill>
              </a:rPr>
              <a:t>Information</a:t>
            </a:r>
            <a:endParaRPr kumimoji="1" lang="ja-JP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251520" y="1641442"/>
            <a:ext cx="8229600" cy="5472608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Governmental Maintenance Division,</a:t>
            </a:r>
          </a:p>
          <a:p>
            <a:pPr marL="0" indent="0">
              <a:buNone/>
            </a:pPr>
            <a:r>
              <a:rPr lang="en-US" altLang="ja-JP" dirty="0"/>
              <a:t>Department of General </a:t>
            </a:r>
            <a:r>
              <a:rPr lang="en-US" altLang="ja-JP" dirty="0" smtClean="0"/>
              <a:t>Affairs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Address:  Sakishima </a:t>
            </a:r>
            <a:r>
              <a:rPr lang="en-US" altLang="ja-JP" dirty="0" smtClean="0"/>
              <a:t>Building (Sakishima Cosmo Tower) 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       </a:t>
            </a:r>
            <a:r>
              <a:rPr lang="en-US" altLang="ja-JP" dirty="0" smtClean="0"/>
              <a:t>43th </a:t>
            </a:r>
            <a:r>
              <a:rPr lang="en-US" altLang="ja-JP" dirty="0" smtClean="0"/>
              <a:t>floor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       </a:t>
            </a:r>
            <a:r>
              <a:rPr lang="en-US" altLang="ja-JP" dirty="0" err="1" smtClean="0"/>
              <a:t>Nankou</a:t>
            </a:r>
            <a:r>
              <a:rPr lang="en-US" altLang="ja-JP" dirty="0" smtClean="0"/>
              <a:t> </a:t>
            </a:r>
            <a:r>
              <a:rPr lang="en-US" altLang="ja-JP" dirty="0"/>
              <a:t>K</a:t>
            </a:r>
            <a:r>
              <a:rPr lang="en-US" altLang="ja-JP" dirty="0" smtClean="0"/>
              <a:t>ita 1, Suminoe-</a:t>
            </a:r>
            <a:r>
              <a:rPr lang="en-US" altLang="ja-JP" dirty="0" err="1" smtClean="0"/>
              <a:t>ku</a:t>
            </a:r>
            <a:r>
              <a:rPr lang="en-US" altLang="ja-JP" dirty="0" smtClean="0"/>
              <a:t>, Osaka City, 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       Osaka Prefecture Japan</a:t>
            </a:r>
          </a:p>
          <a:p>
            <a:pPr marL="0" indent="0">
              <a:buNone/>
            </a:pPr>
            <a:r>
              <a:rPr lang="en-US" altLang="ja-JP" dirty="0" smtClean="0"/>
              <a:t>Tel:           06-6210-9298</a:t>
            </a:r>
          </a:p>
          <a:p>
            <a:pPr marL="0" indent="0">
              <a:buNone/>
            </a:pPr>
            <a:r>
              <a:rPr lang="en-US" altLang="ja-JP" dirty="0" smtClean="0"/>
              <a:t>Fax:          06-6615-6124</a:t>
            </a:r>
          </a:p>
          <a:p>
            <a:pPr marL="0" indent="0">
              <a:buNone/>
            </a:pPr>
            <a:r>
              <a:rPr lang="en-US" altLang="ja-JP" dirty="0" smtClean="0"/>
              <a:t>E-mail:     Choshakanri-g09@sbox.pref.osaka.lg.jp</a:t>
            </a:r>
            <a:endParaRPr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35940"/>
            <a:ext cx="2616549" cy="10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4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652934"/>
          </a:xfrm>
        </p:spPr>
        <p:txBody>
          <a:bodyPr>
            <a:normAutofit/>
          </a:bodyPr>
          <a:lstStyle/>
          <a:p>
            <a:r>
              <a:rPr kumimoji="1" lang="en-US" altLang="ja-JP" sz="3600" b="1" dirty="0" smtClean="0">
                <a:solidFill>
                  <a:schemeClr val="tx1"/>
                </a:solidFill>
              </a:rPr>
              <a:t>Table of Contents</a:t>
            </a:r>
            <a:endParaRPr kumimoji="1" lang="ja-JP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67544" y="1497463"/>
            <a:ext cx="7467600" cy="5349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smtClean="0"/>
              <a:t>1.   </a:t>
            </a:r>
            <a:r>
              <a:rPr kumimoji="1" lang="en-US" altLang="ja-JP" dirty="0" smtClean="0"/>
              <a:t>History of Sakishima Building</a:t>
            </a:r>
          </a:p>
          <a:p>
            <a:pPr marL="514350" indent="-514350">
              <a:buAutoNum type="arabicPeriod"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2.   Outline of the Building</a:t>
            </a:r>
          </a:p>
          <a:p>
            <a:pPr marL="0" indent="0">
              <a:buNone/>
            </a:pPr>
            <a:r>
              <a:rPr lang="ja-JP" altLang="en-US" dirty="0" smtClean="0"/>
              <a:t>      ・</a:t>
            </a:r>
            <a:r>
              <a:rPr lang="en-US" altLang="ja-JP" dirty="0" smtClean="0"/>
              <a:t>Location/Area</a:t>
            </a:r>
          </a:p>
          <a:p>
            <a:pPr marL="0" indent="0">
              <a:buNone/>
            </a:pPr>
            <a:r>
              <a:rPr lang="en-US" altLang="ja-JP" dirty="0" smtClean="0"/>
              <a:t>      </a:t>
            </a:r>
            <a:r>
              <a:rPr lang="ja-JP" altLang="en-US" dirty="0" smtClean="0"/>
              <a:t>・</a:t>
            </a:r>
            <a:r>
              <a:rPr lang="en-US" altLang="ja-JP" dirty="0" smtClean="0"/>
              <a:t>Occupancy Status</a:t>
            </a:r>
          </a:p>
          <a:p>
            <a:pPr marL="0" indent="0">
              <a:buNone/>
            </a:pPr>
            <a:r>
              <a:rPr lang="en-US" altLang="ja-JP" dirty="0" smtClean="0"/>
              <a:t>      </a:t>
            </a:r>
            <a:r>
              <a:rPr lang="ja-JP" altLang="en-US" dirty="0" smtClean="0"/>
              <a:t>・</a:t>
            </a:r>
            <a:r>
              <a:rPr lang="en-US" altLang="ja-JP" dirty="0" smtClean="0"/>
              <a:t>Facilities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</a:t>
            </a:r>
            <a:r>
              <a:rPr lang="ja-JP" altLang="en-US" dirty="0" smtClean="0"/>
              <a:t>・</a:t>
            </a:r>
            <a:r>
              <a:rPr lang="en-US" altLang="ja-JP" dirty="0" smtClean="0"/>
              <a:t>Security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3.    Looking for New Tenants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4.    Contact Information</a:t>
            </a:r>
          </a:p>
          <a:p>
            <a:pPr marL="514350" indent="-514350">
              <a:buAutoNum type="arabicPeriod"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494" y="3316392"/>
            <a:ext cx="4392488" cy="137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0880" cy="854968"/>
          </a:xfrm>
        </p:spPr>
        <p:txBody>
          <a:bodyPr>
            <a:normAutofit/>
          </a:bodyPr>
          <a:lstStyle/>
          <a:p>
            <a:r>
              <a:rPr kumimoji="1" lang="en-US" altLang="ja-JP" sz="3600" b="1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3600" b="1" dirty="0" smtClean="0">
                <a:solidFill>
                  <a:schemeClr val="tx1"/>
                </a:solidFill>
              </a:rPr>
              <a:t>history </a:t>
            </a:r>
            <a:r>
              <a:rPr kumimoji="1" lang="en-US" altLang="ja-JP" sz="3600" b="1" dirty="0" smtClean="0">
                <a:solidFill>
                  <a:schemeClr val="tx1"/>
                </a:solidFill>
              </a:rPr>
              <a:t>of </a:t>
            </a:r>
            <a:r>
              <a:rPr kumimoji="1" lang="en-US" altLang="ja-JP" sz="3600" b="1" dirty="0" err="1" smtClean="0">
                <a:solidFill>
                  <a:schemeClr val="tx1"/>
                </a:solidFill>
              </a:rPr>
              <a:t>sakishima</a:t>
            </a:r>
            <a:r>
              <a:rPr kumimoji="1" lang="en-US" altLang="ja-JP" sz="3600" b="1" dirty="0" smtClean="0">
                <a:solidFill>
                  <a:schemeClr val="tx1"/>
                </a:solidFill>
              </a:rPr>
              <a:t> building </a:t>
            </a:r>
            <a:endParaRPr kumimoji="1" lang="ja-JP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332687" y="1700809"/>
            <a:ext cx="8271761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1995    </a:t>
            </a:r>
            <a:r>
              <a:rPr kumimoji="1" lang="en-US" altLang="ja-JP" dirty="0" smtClean="0"/>
              <a:t>Constructed by WTC Inc. Construction Cost: 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    </a:t>
            </a:r>
            <a:r>
              <a:rPr kumimoji="1" lang="en-US" altLang="ja-JP" dirty="0" smtClean="0"/>
              <a:t>120 billion yen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・</a:t>
            </a:r>
            <a:r>
              <a:rPr lang="en-US" altLang="ja-JP" dirty="0" smtClean="0"/>
              <a:t>2010    </a:t>
            </a:r>
            <a:r>
              <a:rPr lang="en-US" altLang="ja-JP" dirty="0" smtClean="0"/>
              <a:t>Purchased by Osaka Prefectural Government for 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    8.5 billion yen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</a:t>
            </a:r>
            <a:r>
              <a:rPr lang="en-US" altLang="ja-JP" dirty="0" smtClean="0"/>
              <a:t>2015    </a:t>
            </a:r>
            <a:r>
              <a:rPr lang="en-US" altLang="ja-JP" dirty="0" smtClean="0"/>
              <a:t>Started looking for new tenants on floors 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    1 to 3 </a:t>
            </a:r>
            <a:r>
              <a:rPr lang="en-US" altLang="ja-JP" dirty="0" smtClean="0"/>
              <a:t>(Restaurants  and </a:t>
            </a:r>
            <a:r>
              <a:rPr lang="en-US" altLang="ja-JP" dirty="0" smtClean="0"/>
              <a:t>s</a:t>
            </a:r>
            <a:r>
              <a:rPr lang="en-US" altLang="ja-JP" dirty="0" smtClean="0"/>
              <a:t>hops </a:t>
            </a:r>
            <a:r>
              <a:rPr lang="en-US" altLang="ja-JP" dirty="0" smtClean="0"/>
              <a:t>only)</a:t>
            </a:r>
          </a:p>
          <a:p>
            <a:pPr marL="0" indent="0">
              <a:buNone/>
            </a:pPr>
            <a:r>
              <a:rPr lang="ja-JP" altLang="en-US" dirty="0" smtClean="0"/>
              <a:t>・</a:t>
            </a:r>
            <a:r>
              <a:rPr lang="en-US" altLang="ja-JP" dirty="0" smtClean="0"/>
              <a:t>2017    </a:t>
            </a:r>
            <a:r>
              <a:rPr lang="en-US" altLang="ja-JP" dirty="0"/>
              <a:t>S</a:t>
            </a:r>
            <a:r>
              <a:rPr lang="en-US" altLang="ja-JP" dirty="0" smtClean="0"/>
              <a:t>tarted </a:t>
            </a:r>
            <a:r>
              <a:rPr lang="en-US" altLang="ja-JP" dirty="0" smtClean="0"/>
              <a:t>accepting applications for new tenants   	   </a:t>
            </a:r>
            <a:r>
              <a:rPr lang="en-US" altLang="ja-JP" dirty="0" smtClean="0"/>
              <a:t>on </a:t>
            </a:r>
            <a:r>
              <a:rPr lang="en-US" altLang="ja-JP" dirty="0" smtClean="0"/>
              <a:t>floors 7 to 17 on June 12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.</a:t>
            </a:r>
          </a:p>
          <a:p>
            <a:pPr marL="0" indent="0">
              <a:buNone/>
            </a:pPr>
            <a:r>
              <a:rPr lang="en-US" altLang="ja-JP" sz="1600" dirty="0" smtClean="0"/>
              <a:t>	</a:t>
            </a:r>
            <a:r>
              <a:rPr lang="en-US" altLang="ja-JP" dirty="0" smtClean="0"/>
              <a:t>     </a:t>
            </a:r>
            <a:r>
              <a:rPr lang="en-US" altLang="ja-JP" dirty="0" smtClean="0"/>
              <a:t>(offices</a:t>
            </a:r>
            <a:r>
              <a:rPr lang="en-US" altLang="ja-JP" dirty="0" smtClean="0"/>
              <a:t>, shops and </a:t>
            </a:r>
            <a:r>
              <a:rPr lang="en-US" altLang="ja-JP" dirty="0" smtClean="0"/>
              <a:t>hotels etc</a:t>
            </a:r>
            <a:r>
              <a:rPr lang="en-US" altLang="ja-JP" dirty="0"/>
              <a:t>.</a:t>
            </a:r>
            <a:r>
              <a:rPr lang="en-US" altLang="ja-JP" dirty="0" smtClean="0"/>
              <a:t> </a:t>
            </a:r>
            <a:r>
              <a:rPr lang="en-US" altLang="ja-JP" dirty="0" smtClean="0"/>
              <a:t>are accepted)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009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3950"/>
            <a:ext cx="8568952" cy="55454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2733" y="0"/>
            <a:ext cx="8229600" cy="882352"/>
          </a:xfrm>
        </p:spPr>
        <p:txBody>
          <a:bodyPr>
            <a:normAutofit/>
          </a:bodyPr>
          <a:lstStyle/>
          <a:p>
            <a:r>
              <a:rPr kumimoji="1" lang="en-US" altLang="ja-JP" sz="3600" b="1" dirty="0" smtClean="0">
                <a:solidFill>
                  <a:schemeClr val="tx1"/>
                </a:solidFill>
              </a:rPr>
              <a:t>Location/Area</a:t>
            </a:r>
            <a:endParaRPr kumimoji="1" lang="ja-JP" alt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星 5 5"/>
          <p:cNvSpPr/>
          <p:nvPr/>
        </p:nvSpPr>
        <p:spPr>
          <a:xfrm>
            <a:off x="1835696" y="4437112"/>
            <a:ext cx="360040" cy="36004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052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0148" y="0"/>
            <a:ext cx="7467600" cy="1143000"/>
          </a:xfrm>
        </p:spPr>
        <p:txBody>
          <a:bodyPr>
            <a:normAutofit/>
          </a:bodyPr>
          <a:lstStyle/>
          <a:p>
            <a:r>
              <a:rPr lang="en-US" altLang="ja-JP" sz="3600" b="1" dirty="0" smtClean="0">
                <a:solidFill>
                  <a:schemeClr val="tx1"/>
                </a:solidFill>
              </a:rPr>
              <a:t>Location/Area 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59688" cy="5112568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Access By Train</a:t>
            </a:r>
          </a:p>
          <a:p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 </a:t>
            </a:r>
            <a:r>
              <a:rPr lang="en-US" altLang="ja-JP" dirty="0" smtClean="0"/>
              <a:t>About </a:t>
            </a:r>
            <a:r>
              <a:rPr lang="en-US" altLang="ja-JP" dirty="0" smtClean="0"/>
              <a:t>600 meters southeast from </a:t>
            </a:r>
            <a:r>
              <a:rPr lang="en-US" altLang="ja-JP" dirty="0" err="1" smtClean="0"/>
              <a:t>Cosmosquare</a:t>
            </a:r>
            <a:r>
              <a:rPr lang="en-US" altLang="ja-JP" dirty="0" smtClean="0"/>
              <a:t> station, </a:t>
            </a:r>
            <a:r>
              <a:rPr lang="en-US" altLang="ja-JP" dirty="0" smtClean="0"/>
              <a:t> 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</a:t>
            </a:r>
            <a:r>
              <a:rPr lang="en-US" altLang="ja-JP" dirty="0" smtClean="0"/>
              <a:t>Chuo </a:t>
            </a:r>
            <a:r>
              <a:rPr lang="en-US" altLang="ja-JP" dirty="0" smtClean="0"/>
              <a:t>Subway Line.</a:t>
            </a:r>
          </a:p>
          <a:p>
            <a:pPr marL="0" indent="0">
              <a:buNone/>
            </a:pPr>
            <a:r>
              <a:rPr lang="ja-JP" altLang="en-US" dirty="0" smtClean="0"/>
              <a:t>・ </a:t>
            </a:r>
            <a:r>
              <a:rPr lang="en-US" altLang="ja-JP" dirty="0" smtClean="0"/>
              <a:t>There is a direct access through ATC(Asia and Pacific 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</a:t>
            </a:r>
            <a:r>
              <a:rPr lang="en-US" altLang="ja-JP" dirty="0" smtClean="0"/>
              <a:t>Trade </a:t>
            </a:r>
            <a:r>
              <a:rPr lang="en-US" altLang="ja-JP" dirty="0" smtClean="0"/>
              <a:t>Center) building (about 100 meters from the </a:t>
            </a:r>
            <a:r>
              <a:rPr lang="en-US" altLang="ja-JP" dirty="0" smtClean="0"/>
              <a:t> 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</a:t>
            </a:r>
            <a:r>
              <a:rPr lang="en-US" altLang="ja-JP" dirty="0" smtClean="0"/>
              <a:t>station</a:t>
            </a:r>
            <a:r>
              <a:rPr lang="en-US" altLang="ja-JP" dirty="0" smtClean="0"/>
              <a:t>)</a:t>
            </a:r>
            <a:r>
              <a:rPr lang="ja-JP" altLang="en-US" dirty="0" smtClean="0"/>
              <a:t>　</a:t>
            </a:r>
            <a:r>
              <a:rPr lang="en-US" altLang="ja-JP" dirty="0" smtClean="0"/>
              <a:t>from Trade Center Mae Station, New 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   Tram(</a:t>
            </a:r>
            <a:r>
              <a:rPr lang="en-US" altLang="ja-JP" dirty="0" err="1" smtClean="0"/>
              <a:t>Nanko</a:t>
            </a:r>
            <a:r>
              <a:rPr lang="en-US" altLang="ja-JP" dirty="0" smtClean="0"/>
              <a:t> </a:t>
            </a:r>
            <a:r>
              <a:rPr lang="en-US" altLang="ja-JP" dirty="0" smtClean="0"/>
              <a:t>Port Town Line)</a:t>
            </a:r>
          </a:p>
          <a:p>
            <a:pPr marL="0" indent="0">
              <a:buNone/>
            </a:pPr>
            <a:endParaRPr kumimoji="1" lang="en-US" altLang="ja-JP" dirty="0" smtClean="0"/>
          </a:p>
        </p:txBody>
      </p:sp>
      <p:sp>
        <p:nvSpPr>
          <p:cNvPr id="5" name="フローチャート : 代替処理 4"/>
          <p:cNvSpPr/>
          <p:nvPr/>
        </p:nvSpPr>
        <p:spPr>
          <a:xfrm>
            <a:off x="643252" y="2132856"/>
            <a:ext cx="2088232" cy="1152128"/>
          </a:xfrm>
          <a:prstGeom prst="flowChartAlternate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Approx. 30 min</a:t>
            </a: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From </a:t>
            </a:r>
            <a:r>
              <a:rPr lang="en-US" altLang="ja-JP" dirty="0" err="1" smtClean="0">
                <a:solidFill>
                  <a:schemeClr val="tx1"/>
                </a:solidFill>
              </a:rPr>
              <a:t>Umeda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フローチャート : 代替処理 5"/>
          <p:cNvSpPr/>
          <p:nvPr/>
        </p:nvSpPr>
        <p:spPr>
          <a:xfrm>
            <a:off x="5454619" y="2132856"/>
            <a:ext cx="2088232" cy="1152128"/>
          </a:xfrm>
          <a:prstGeom prst="flowChartAlternateProcess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Approx. 35 min From Tennoji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7" name="フローチャート : 代替処理 6"/>
          <p:cNvSpPr/>
          <p:nvPr/>
        </p:nvSpPr>
        <p:spPr>
          <a:xfrm>
            <a:off x="3059832" y="2132856"/>
            <a:ext cx="2088232" cy="1152128"/>
          </a:xfrm>
          <a:prstGeom prst="flowChartAlternateProcess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Approx. 30 min</a:t>
            </a:r>
          </a:p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From 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Namba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5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724942"/>
          </a:xfrm>
        </p:spPr>
        <p:txBody>
          <a:bodyPr>
            <a:normAutofit/>
          </a:bodyPr>
          <a:lstStyle/>
          <a:p>
            <a:r>
              <a:rPr kumimoji="1" lang="en-US" altLang="ja-JP" sz="3600" b="1" dirty="0" smtClean="0">
                <a:solidFill>
                  <a:schemeClr val="tx1"/>
                </a:solidFill>
              </a:rPr>
              <a:t>Location / Area</a:t>
            </a:r>
            <a:endParaRPr kumimoji="1" lang="ja-JP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678396" y="1124744"/>
            <a:ext cx="8363272" cy="3556992"/>
          </a:xfrm>
        </p:spPr>
        <p:txBody>
          <a:bodyPr/>
          <a:lstStyle/>
          <a:p>
            <a:r>
              <a:rPr lang="en-US" altLang="ja-JP" dirty="0" smtClean="0"/>
              <a:t>Site Area</a:t>
            </a:r>
            <a:r>
              <a:rPr lang="ja-JP" altLang="en-US" dirty="0" smtClean="0"/>
              <a:t>・・・　</a:t>
            </a:r>
            <a:r>
              <a:rPr lang="ja-JP" altLang="en-US" dirty="0" smtClean="0"/>
              <a:t>                          </a:t>
            </a:r>
            <a:r>
              <a:rPr lang="en-US" altLang="ja-JP" dirty="0" smtClean="0"/>
              <a:t>Approx</a:t>
            </a:r>
            <a:r>
              <a:rPr lang="en-US" altLang="ja-JP" dirty="0" smtClean="0"/>
              <a:t>. 20,000</a:t>
            </a:r>
            <a:r>
              <a:rPr lang="ja-JP" altLang="en-US" dirty="0"/>
              <a:t> </a:t>
            </a:r>
            <a:r>
              <a:rPr lang="en-US" altLang="ja-JP" dirty="0"/>
              <a:t>m</a:t>
            </a:r>
            <a:r>
              <a:rPr lang="en-US" altLang="ja-JP" baseline="30000" dirty="0"/>
              <a:t>2</a:t>
            </a:r>
            <a:endParaRPr lang="en-US" altLang="ja-JP" dirty="0" smtClean="0"/>
          </a:p>
          <a:p>
            <a:r>
              <a:rPr lang="en-US" altLang="ja-JP" dirty="0" smtClean="0"/>
              <a:t>Total Floor Area</a:t>
            </a:r>
            <a:r>
              <a:rPr lang="ja-JP" altLang="en-US" dirty="0" smtClean="0"/>
              <a:t>・・・   </a:t>
            </a:r>
            <a:r>
              <a:rPr lang="ja-JP" altLang="en-US" dirty="0" smtClean="0"/>
              <a:t>             </a:t>
            </a:r>
            <a:r>
              <a:rPr lang="en-US" altLang="ja-JP" dirty="0" smtClean="0"/>
              <a:t>A</a:t>
            </a:r>
            <a:r>
              <a:rPr lang="en-US" altLang="ja-JP" dirty="0" smtClean="0"/>
              <a:t>pprox</a:t>
            </a:r>
            <a:r>
              <a:rPr lang="en-US" altLang="ja-JP" dirty="0" smtClean="0"/>
              <a:t>. 149,300 </a:t>
            </a:r>
            <a:r>
              <a:rPr lang="en-US" altLang="ja-JP" dirty="0"/>
              <a:t>m</a:t>
            </a:r>
            <a:r>
              <a:rPr lang="en-US" altLang="ja-JP" baseline="30000" dirty="0"/>
              <a:t>2</a:t>
            </a:r>
            <a:r>
              <a:rPr lang="ja-JP" altLang="en-US" dirty="0" smtClean="0"/>
              <a:t>   </a:t>
            </a:r>
            <a:endParaRPr lang="en-US" altLang="ja-JP" dirty="0" smtClean="0"/>
          </a:p>
          <a:p>
            <a:r>
              <a:rPr lang="en-US" altLang="ja-JP" dirty="0" smtClean="0"/>
              <a:t>Building</a:t>
            </a:r>
            <a:r>
              <a:rPr kumimoji="1" lang="en-US" altLang="ja-JP" dirty="0" smtClean="0"/>
              <a:t> </a:t>
            </a:r>
            <a:r>
              <a:rPr lang="en-US" altLang="ja-JP" dirty="0"/>
              <a:t>A</a:t>
            </a:r>
            <a:r>
              <a:rPr kumimoji="1" lang="en-US" altLang="ja-JP" dirty="0" smtClean="0"/>
              <a:t>rea</a:t>
            </a:r>
            <a:r>
              <a:rPr kumimoji="1" lang="ja-JP" altLang="en-US" dirty="0" smtClean="0"/>
              <a:t>・・・　</a:t>
            </a:r>
            <a:r>
              <a:rPr kumimoji="1" lang="ja-JP" altLang="en-US" dirty="0" smtClean="0"/>
              <a:t>                  </a:t>
            </a:r>
            <a:r>
              <a:rPr lang="en-US" altLang="ja-JP" dirty="0" smtClean="0"/>
              <a:t>A</a:t>
            </a:r>
            <a:r>
              <a:rPr lang="en-US" altLang="ja-JP" dirty="0" smtClean="0"/>
              <a:t>pprox</a:t>
            </a:r>
            <a:r>
              <a:rPr lang="en-US" altLang="ja-JP" dirty="0" smtClean="0"/>
              <a:t>. 11,000 </a:t>
            </a:r>
            <a:r>
              <a:rPr lang="en-US" altLang="ja-JP" dirty="0"/>
              <a:t>m</a:t>
            </a:r>
            <a:r>
              <a:rPr lang="en-US" altLang="ja-JP" baseline="30000" dirty="0"/>
              <a:t>2</a:t>
            </a:r>
            <a:endParaRPr lang="en-US" altLang="ja-JP" dirty="0" smtClean="0"/>
          </a:p>
          <a:p>
            <a:r>
              <a:rPr lang="en-US" altLang="ja-JP" dirty="0" smtClean="0"/>
              <a:t>One Standard Floor </a:t>
            </a:r>
            <a:r>
              <a:rPr lang="en-US" altLang="ja-JP" dirty="0"/>
              <a:t>A</a:t>
            </a:r>
            <a:r>
              <a:rPr lang="en-US" altLang="ja-JP" dirty="0" smtClean="0"/>
              <a:t>rea</a:t>
            </a:r>
            <a:r>
              <a:rPr lang="ja-JP" altLang="en-US" dirty="0" smtClean="0"/>
              <a:t>・・・  </a:t>
            </a:r>
            <a:r>
              <a:rPr lang="en-US" altLang="ja-JP" dirty="0"/>
              <a:t>A</a:t>
            </a:r>
            <a:r>
              <a:rPr lang="en-US" altLang="ja-JP" dirty="0" smtClean="0"/>
              <a:t>pprox</a:t>
            </a:r>
            <a:r>
              <a:rPr lang="en-US" altLang="ja-JP" dirty="0" smtClean="0"/>
              <a:t>. 1,600 </a:t>
            </a:r>
            <a:r>
              <a:rPr lang="en-US" altLang="ja-JP" dirty="0"/>
              <a:t>m</a:t>
            </a:r>
            <a:r>
              <a:rPr lang="en-US" altLang="ja-JP" baseline="30000" dirty="0"/>
              <a:t>2</a:t>
            </a:r>
            <a:endParaRPr lang="en-US" altLang="ja-JP" dirty="0" smtClean="0"/>
          </a:p>
          <a:p>
            <a:endParaRPr lang="en-US" altLang="ja-JP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5" t="9292" r="9866"/>
          <a:stretch/>
        </p:blipFill>
        <p:spPr>
          <a:xfrm>
            <a:off x="2339752" y="3161157"/>
            <a:ext cx="2304256" cy="341237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365104"/>
            <a:ext cx="3203848" cy="121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1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5" t="9292" r="9866"/>
          <a:stretch/>
        </p:blipFill>
        <p:spPr>
          <a:xfrm>
            <a:off x="2701012" y="721117"/>
            <a:ext cx="3870979" cy="57677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3947" y="116632"/>
            <a:ext cx="7467600" cy="724942"/>
          </a:xfrm>
        </p:spPr>
        <p:txBody>
          <a:bodyPr>
            <a:normAutofit/>
          </a:bodyPr>
          <a:lstStyle/>
          <a:p>
            <a:r>
              <a:rPr lang="en-US" altLang="ja-JP" sz="3600" b="1" dirty="0">
                <a:solidFill>
                  <a:schemeClr val="tx1"/>
                </a:solidFill>
              </a:rPr>
              <a:t>Location / Area</a:t>
            </a:r>
            <a:endParaRPr kumimoji="1" lang="ja-JP" alt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右中かっこ 4"/>
          <p:cNvSpPr/>
          <p:nvPr/>
        </p:nvSpPr>
        <p:spPr>
          <a:xfrm>
            <a:off x="5206336" y="1155575"/>
            <a:ext cx="1399726" cy="4392488"/>
          </a:xfrm>
          <a:prstGeom prst="rightBrace">
            <a:avLst>
              <a:gd name="adj1" fmla="val 8333"/>
              <a:gd name="adj2" fmla="val 4967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左中かっこ 5"/>
          <p:cNvSpPr/>
          <p:nvPr/>
        </p:nvSpPr>
        <p:spPr>
          <a:xfrm>
            <a:off x="2195736" y="5548063"/>
            <a:ext cx="1080120" cy="936104"/>
          </a:xfrm>
          <a:prstGeom prst="leftBrace">
            <a:avLst>
              <a:gd name="adj1" fmla="val 8333"/>
              <a:gd name="adj2" fmla="val 3224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5373216"/>
            <a:ext cx="2735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3 </a:t>
            </a:r>
            <a:r>
              <a:rPr kumimoji="1" lang="en-US" altLang="ja-JP" sz="2800" dirty="0" smtClean="0"/>
              <a:t>Floors </a:t>
            </a:r>
            <a:endParaRPr kumimoji="1" lang="en-US" altLang="ja-JP" sz="2800" dirty="0" smtClean="0"/>
          </a:p>
          <a:p>
            <a:r>
              <a:rPr lang="en-US" altLang="ja-JP" sz="2800" dirty="0"/>
              <a:t>U</a:t>
            </a:r>
            <a:r>
              <a:rPr lang="en-US" altLang="ja-JP" sz="2800" dirty="0" smtClean="0"/>
              <a:t>nder </a:t>
            </a:r>
            <a:r>
              <a:rPr lang="en-US" altLang="ja-JP" sz="2800" dirty="0"/>
              <a:t>G</a:t>
            </a:r>
            <a:r>
              <a:rPr lang="en-US" altLang="ja-JP" sz="2800" dirty="0" smtClean="0"/>
              <a:t>round  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31774" y="2874765"/>
            <a:ext cx="26581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55 </a:t>
            </a:r>
            <a:r>
              <a:rPr kumimoji="1" lang="en-US" altLang="ja-JP" sz="2800" dirty="0" smtClean="0"/>
              <a:t>Floors </a:t>
            </a:r>
            <a:endParaRPr kumimoji="1" lang="en-US" altLang="ja-JP" sz="2800" dirty="0" smtClean="0"/>
          </a:p>
          <a:p>
            <a:r>
              <a:rPr lang="en-US" altLang="ja-JP" sz="2800" dirty="0"/>
              <a:t>A</a:t>
            </a:r>
            <a:r>
              <a:rPr kumimoji="1" lang="en-US" altLang="ja-JP" sz="2800" dirty="0" smtClean="0"/>
              <a:t>bove </a:t>
            </a:r>
            <a:r>
              <a:rPr lang="en-US" altLang="ja-JP" sz="2800" dirty="0"/>
              <a:t>G</a:t>
            </a:r>
            <a:r>
              <a:rPr kumimoji="1" lang="en-US" altLang="ja-JP" sz="2800" dirty="0" smtClean="0"/>
              <a:t>round 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204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228600"/>
            <a:ext cx="2952328" cy="1224136"/>
          </a:xfrm>
        </p:spPr>
        <p:txBody>
          <a:bodyPr>
            <a:normAutofit/>
          </a:bodyPr>
          <a:lstStyle/>
          <a:p>
            <a:r>
              <a:rPr kumimoji="1" lang="en-US" altLang="ja-JP" sz="3600" b="1" dirty="0" smtClean="0">
                <a:solidFill>
                  <a:schemeClr val="tx1"/>
                </a:solidFill>
              </a:rPr>
              <a:t>Occupancy </a:t>
            </a:r>
            <a:br>
              <a:rPr kumimoji="1" lang="en-US" altLang="ja-JP" sz="3600" b="1" dirty="0" smtClean="0">
                <a:solidFill>
                  <a:schemeClr val="tx1"/>
                </a:solidFill>
              </a:rPr>
            </a:br>
            <a:r>
              <a:rPr kumimoji="1" lang="en-US" altLang="ja-JP" sz="3600" b="1" dirty="0" smtClean="0">
                <a:solidFill>
                  <a:schemeClr val="tx1"/>
                </a:solidFill>
              </a:rPr>
              <a:t>Status</a:t>
            </a:r>
            <a:endParaRPr kumimoji="1" lang="ja-JP" altLang="en-US" sz="3600" b="1" dirty="0">
              <a:solidFill>
                <a:schemeClr val="tx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860" y="197764"/>
            <a:ext cx="5438775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4125398" y="4509120"/>
            <a:ext cx="2664296" cy="1296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Floors 7 </a:t>
            </a:r>
            <a:r>
              <a:rPr lang="en-US" altLang="ja-JP" dirty="0" smtClean="0"/>
              <a:t>to 17</a:t>
            </a:r>
            <a:endParaRPr kumimoji="1" lang="en-US" altLang="ja-JP" dirty="0" smtClean="0"/>
          </a:p>
          <a:p>
            <a:pPr algn="ctr"/>
            <a:r>
              <a:rPr lang="en-US" altLang="ja-JP" dirty="0" smtClean="0"/>
              <a:t>For New Tenants</a:t>
            </a:r>
            <a:endParaRPr kumimoji="1" lang="ja-JP" alt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31"/>
          <a:stretch/>
        </p:blipFill>
        <p:spPr bwMode="auto">
          <a:xfrm>
            <a:off x="251520" y="2132856"/>
            <a:ext cx="1189531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691680" y="1412776"/>
            <a:ext cx="1557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53061" y="2164214"/>
            <a:ext cx="2412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Osaka Prefectural Government</a:t>
            </a:r>
            <a:endParaRPr kumimoji="1" lang="ja-JP" altLang="en-US" sz="1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53061" y="2924944"/>
            <a:ext cx="1989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Osaka Prefectural Police </a:t>
            </a:r>
            <a:endParaRPr kumimoji="1" lang="ja-JP" altLang="en-US" sz="1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75438" y="2511172"/>
            <a:ext cx="1896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Outsourcing companies</a:t>
            </a:r>
            <a:r>
              <a:rPr kumimoji="1" lang="en-US" altLang="ja-JP" sz="1200" dirty="0" smtClean="0"/>
              <a:t> </a:t>
            </a:r>
            <a:endParaRPr kumimoji="1" lang="ja-JP" altLang="en-US" sz="1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89893" y="3335817"/>
            <a:ext cx="1497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Observation Deck </a:t>
            </a:r>
            <a:endParaRPr kumimoji="1" lang="ja-JP" altLang="en-US" sz="1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16553" y="3668142"/>
            <a:ext cx="758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Parking</a:t>
            </a:r>
            <a:endParaRPr kumimoji="1" lang="ja-JP" altLang="en-US" sz="1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25837" y="4077072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Public Space</a:t>
            </a:r>
            <a:r>
              <a:rPr kumimoji="1" lang="en-US" altLang="ja-JP" sz="1200" dirty="0" smtClean="0"/>
              <a:t> </a:t>
            </a:r>
            <a:endParaRPr kumimoji="1" lang="ja-JP" altLang="en-US" sz="1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17145" y="4501703"/>
            <a:ext cx="1582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Private </a:t>
            </a:r>
            <a:r>
              <a:rPr lang="en-US" altLang="ja-JP" sz="1200" dirty="0" smtClean="0"/>
              <a:t>Companies</a:t>
            </a:r>
            <a:r>
              <a:rPr kumimoji="1" lang="en-US" altLang="ja-JP" sz="1200" dirty="0" smtClean="0"/>
              <a:t> 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854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b="1" dirty="0" smtClean="0">
                <a:solidFill>
                  <a:schemeClr val="tx1"/>
                </a:solidFill>
              </a:rPr>
              <a:t>Facilities</a:t>
            </a:r>
            <a:endParaRPr kumimoji="1" lang="ja-JP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738833" cy="4873752"/>
          </a:xfrm>
        </p:spPr>
        <p:txBody>
          <a:bodyPr/>
          <a:lstStyle/>
          <a:p>
            <a:r>
              <a:rPr kumimoji="1" lang="en-US" altLang="ja-JP" dirty="0" smtClean="0"/>
              <a:t>Structure</a:t>
            </a:r>
            <a:r>
              <a:rPr kumimoji="1" lang="ja-JP" altLang="en-US" dirty="0" smtClean="0"/>
              <a:t>・・</a:t>
            </a:r>
            <a:r>
              <a:rPr kumimoji="1" lang="ja-JP" altLang="en-US" dirty="0" smtClean="0"/>
              <a:t>・</a:t>
            </a:r>
            <a:r>
              <a:rPr lang="en-US" altLang="ja-JP" dirty="0"/>
              <a:t>A</a:t>
            </a:r>
            <a:r>
              <a:rPr lang="en-US" altLang="ja-JP" dirty="0" smtClean="0"/>
              <a:t>bove ground</a:t>
            </a:r>
            <a:r>
              <a:rPr lang="en-US" altLang="ja-JP" dirty="0"/>
              <a:t>:</a:t>
            </a:r>
            <a:r>
              <a:rPr lang="en-US" altLang="ja-JP" dirty="0" smtClean="0"/>
              <a:t> </a:t>
            </a:r>
            <a:r>
              <a:rPr lang="en-US" altLang="ja-JP" dirty="0"/>
              <a:t>S</a:t>
            </a:r>
            <a:r>
              <a:rPr lang="en-US" altLang="ja-JP" dirty="0" smtClean="0"/>
              <a:t>teel </a:t>
            </a:r>
            <a:r>
              <a:rPr lang="en-US" altLang="ja-JP" dirty="0"/>
              <a:t>S</a:t>
            </a:r>
            <a:r>
              <a:rPr lang="en-US" altLang="ja-JP" dirty="0" smtClean="0"/>
              <a:t>tructure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                         </a:t>
            </a:r>
            <a:r>
              <a:rPr lang="en-US" altLang="ja-JP" dirty="0" smtClean="0"/>
              <a:t>Under ground: </a:t>
            </a:r>
            <a:r>
              <a:rPr lang="en-US" altLang="ja-JP" sz="1800" dirty="0"/>
              <a:t>S</a:t>
            </a:r>
            <a:r>
              <a:rPr lang="en-US" altLang="ja-JP" sz="1800" dirty="0" smtClean="0"/>
              <a:t>teel </a:t>
            </a:r>
            <a:r>
              <a:rPr lang="en-US" altLang="ja-JP" sz="1800" dirty="0"/>
              <a:t>R</a:t>
            </a:r>
            <a:r>
              <a:rPr lang="en-US" altLang="ja-JP" sz="1800" dirty="0" smtClean="0"/>
              <a:t>einforced  </a:t>
            </a:r>
            <a:r>
              <a:rPr lang="en-US" altLang="ja-JP" sz="1800" dirty="0"/>
              <a:t>C</a:t>
            </a:r>
            <a:r>
              <a:rPr lang="en-US" altLang="ja-JP" sz="1800" dirty="0" smtClean="0"/>
              <a:t>oncrete </a:t>
            </a:r>
            <a:r>
              <a:rPr lang="en-US" altLang="ja-JP" sz="1800" dirty="0"/>
              <a:t>S</a:t>
            </a:r>
            <a:r>
              <a:rPr lang="en-US" altLang="ja-JP" sz="1800" dirty="0" smtClean="0"/>
              <a:t>tructure</a:t>
            </a:r>
            <a:endParaRPr kumimoji="1" lang="en-US" altLang="ja-JP" sz="1200" dirty="0" smtClean="0"/>
          </a:p>
          <a:p>
            <a:r>
              <a:rPr kumimoji="1" lang="en-US" altLang="ja-JP" dirty="0" smtClean="0"/>
              <a:t>Elevator</a:t>
            </a:r>
            <a:r>
              <a:rPr kumimoji="1" lang="ja-JP" altLang="en-US" dirty="0" smtClean="0"/>
              <a:t>・・・ </a:t>
            </a:r>
            <a:r>
              <a:rPr kumimoji="1" lang="en-US" altLang="ja-JP" dirty="0" smtClean="0"/>
              <a:t>24 (to </a:t>
            </a:r>
            <a:r>
              <a:rPr lang="en-US" altLang="ja-JP" dirty="0" smtClean="0"/>
              <a:t>Tenant </a:t>
            </a:r>
            <a:r>
              <a:rPr kumimoji="1" lang="en-US" altLang="ja-JP" dirty="0" smtClean="0"/>
              <a:t>floors</a:t>
            </a:r>
            <a:r>
              <a:rPr kumimoji="1" lang="en-US" altLang="ja-JP" dirty="0" smtClean="0"/>
              <a:t>)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	    2 (to </a:t>
            </a:r>
            <a:r>
              <a:rPr lang="en-US" altLang="ja-JP" dirty="0" smtClean="0"/>
              <a:t>the Observation </a:t>
            </a:r>
            <a:r>
              <a:rPr lang="en-US" altLang="ja-JP" dirty="0"/>
              <a:t>D</a:t>
            </a:r>
            <a:r>
              <a:rPr lang="en-US" altLang="ja-JP" dirty="0" smtClean="0"/>
              <a:t>eck </a:t>
            </a:r>
            <a:r>
              <a:rPr lang="en-US" altLang="ja-JP" dirty="0" smtClean="0"/>
              <a:t>only)</a:t>
            </a:r>
          </a:p>
          <a:p>
            <a:pPr marL="0" indent="0">
              <a:buNone/>
            </a:pPr>
            <a:r>
              <a:rPr kumimoji="1" lang="en-US" altLang="ja-JP" dirty="0"/>
              <a:t>	</a:t>
            </a:r>
            <a:r>
              <a:rPr kumimoji="1" lang="en-US" altLang="ja-JP" dirty="0" smtClean="0"/>
              <a:t>	    2 (</a:t>
            </a:r>
            <a:r>
              <a:rPr lang="en-US" altLang="ja-JP" dirty="0"/>
              <a:t>for </a:t>
            </a:r>
            <a:r>
              <a:rPr lang="en-US" altLang="ja-JP" dirty="0" smtClean="0"/>
              <a:t>Cargoes</a:t>
            </a:r>
            <a:r>
              <a:rPr kumimoji="1" lang="en-US" altLang="ja-JP" dirty="0" smtClean="0"/>
              <a:t>)</a:t>
            </a:r>
            <a:endParaRPr kumimoji="1" lang="en-US" altLang="ja-JP" dirty="0" smtClean="0"/>
          </a:p>
          <a:p>
            <a:r>
              <a:rPr kumimoji="1" lang="en-US" altLang="ja-JP" dirty="0" smtClean="0"/>
              <a:t>Water</a:t>
            </a:r>
            <a:r>
              <a:rPr kumimoji="1" lang="ja-JP" altLang="en-US" dirty="0" smtClean="0"/>
              <a:t>・・・ </a:t>
            </a:r>
            <a:r>
              <a:rPr lang="en-US" altLang="ja-JP" dirty="0" smtClean="0"/>
              <a:t>G</a:t>
            </a:r>
            <a:r>
              <a:rPr lang="en-US" altLang="ja-JP" dirty="0" smtClean="0"/>
              <a:t>ravity-Fed </a:t>
            </a:r>
            <a:r>
              <a:rPr lang="en-US" altLang="ja-JP" dirty="0"/>
              <a:t>W</a:t>
            </a:r>
            <a:r>
              <a:rPr lang="en-US" altLang="ja-JP" dirty="0" smtClean="0"/>
              <a:t>ater System </a:t>
            </a:r>
            <a:endParaRPr lang="en-US" altLang="ja-JP" dirty="0" smtClean="0"/>
          </a:p>
          <a:p>
            <a:r>
              <a:rPr kumimoji="1" lang="en-US" altLang="ja-JP" dirty="0" smtClean="0"/>
              <a:t>Electricity</a:t>
            </a:r>
            <a:r>
              <a:rPr lang="ja-JP" altLang="en-US" dirty="0" smtClean="0"/>
              <a:t>・</a:t>
            </a:r>
            <a:r>
              <a:rPr lang="ja-JP" altLang="en-US" dirty="0"/>
              <a:t>・</a:t>
            </a:r>
            <a:r>
              <a:rPr lang="ja-JP" altLang="en-US" dirty="0" smtClean="0"/>
              <a:t>・  </a:t>
            </a:r>
            <a:r>
              <a:rPr lang="en-US" altLang="ja-JP" dirty="0"/>
              <a:t>E</a:t>
            </a:r>
            <a:r>
              <a:rPr lang="en-US" altLang="ja-JP" dirty="0" smtClean="0"/>
              <a:t>xtra High </a:t>
            </a:r>
            <a:r>
              <a:rPr lang="en-US" altLang="ja-JP" dirty="0"/>
              <a:t>T</a:t>
            </a:r>
            <a:r>
              <a:rPr lang="en-US" altLang="ja-JP" dirty="0" smtClean="0"/>
              <a:t>ension </a:t>
            </a:r>
            <a:r>
              <a:rPr lang="en-US" altLang="ja-JP" dirty="0"/>
              <a:t>P</a:t>
            </a:r>
            <a:r>
              <a:rPr lang="en-US" altLang="ja-JP" dirty="0" smtClean="0"/>
              <a:t>ower </a:t>
            </a:r>
            <a:r>
              <a:rPr lang="en-US" altLang="ja-JP" dirty="0"/>
              <a:t>R</a:t>
            </a:r>
            <a:r>
              <a:rPr lang="en-US" altLang="ja-JP" dirty="0" smtClean="0"/>
              <a:t>eceiving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	     </a:t>
            </a:r>
            <a:r>
              <a:rPr lang="ja-JP" altLang="en-US" dirty="0" smtClean="0"/>
              <a:t> </a:t>
            </a:r>
            <a:r>
              <a:rPr lang="en-US" altLang="ja-JP" dirty="0" smtClean="0"/>
              <a:t>3 Lines </a:t>
            </a:r>
            <a:r>
              <a:rPr lang="en-US" altLang="ja-JP" dirty="0" smtClean="0"/>
              <a:t>of </a:t>
            </a:r>
            <a:r>
              <a:rPr lang="en-US" altLang="ja-JP" dirty="0" smtClean="0"/>
              <a:t>22KV </a:t>
            </a:r>
            <a:r>
              <a:rPr lang="en-US" altLang="ja-JP" dirty="0"/>
              <a:t>S</a:t>
            </a:r>
            <a:r>
              <a:rPr lang="en-US" altLang="ja-JP" dirty="0" smtClean="0"/>
              <a:t>pot </a:t>
            </a:r>
            <a:r>
              <a:rPr lang="en-US" altLang="ja-JP" dirty="0"/>
              <a:t>N</a:t>
            </a:r>
            <a:r>
              <a:rPr lang="en-US" altLang="ja-JP" dirty="0" smtClean="0"/>
              <a:t>etwork </a:t>
            </a:r>
            <a:r>
              <a:rPr lang="en-US" altLang="ja-JP" dirty="0"/>
              <a:t>S</a:t>
            </a:r>
            <a:r>
              <a:rPr lang="en-US" altLang="ja-JP" dirty="0" smtClean="0"/>
              <a:t>ystem</a:t>
            </a:r>
            <a:endParaRPr kumimoji="1" lang="en-US" altLang="ja-JP" dirty="0"/>
          </a:p>
          <a:p>
            <a:r>
              <a:rPr lang="en-US" altLang="ja-JP" dirty="0" smtClean="0"/>
              <a:t>Air </a:t>
            </a:r>
            <a:r>
              <a:rPr lang="en-US" altLang="ja-JP" dirty="0" smtClean="0"/>
              <a:t>conditioning</a:t>
            </a:r>
            <a:r>
              <a:rPr lang="ja-JP" altLang="en-US" dirty="0" smtClean="0"/>
              <a:t>・</a:t>
            </a:r>
            <a:r>
              <a:rPr lang="ja-JP" altLang="en-US" dirty="0" smtClean="0"/>
              <a:t>・・ </a:t>
            </a:r>
            <a:r>
              <a:rPr lang="en-US" altLang="ja-JP" dirty="0"/>
              <a:t>D</a:t>
            </a:r>
            <a:r>
              <a:rPr lang="en-US" altLang="ja-JP" sz="2000" dirty="0" smtClean="0"/>
              <a:t>istrict Central Heating and Cooling system 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526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スパイス">
  <a:themeElements>
    <a:clrScheme name="スパイス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スパイス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スパイス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1406</TotalTime>
  <Words>550</Words>
  <Application>Microsoft Office PowerPoint</Application>
  <PresentationFormat>画面に合わせる (4:3)</PresentationFormat>
  <Paragraphs>132</Paragraphs>
  <Slides>14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スパイス</vt:lpstr>
      <vt:lpstr>Osaka Prefectural Government Sakishima Building （Sakishima Cosmo tower） </vt:lpstr>
      <vt:lpstr>Table of Contents</vt:lpstr>
      <vt:lpstr> history of sakishima building </vt:lpstr>
      <vt:lpstr>Location/Area</vt:lpstr>
      <vt:lpstr>Location/Area </vt:lpstr>
      <vt:lpstr>Location / Area</vt:lpstr>
      <vt:lpstr>Location / Area</vt:lpstr>
      <vt:lpstr>Occupancy  Status</vt:lpstr>
      <vt:lpstr>Facilities</vt:lpstr>
      <vt:lpstr>Safety </vt:lpstr>
      <vt:lpstr>Safety</vt:lpstr>
      <vt:lpstr>Looking For New Tenants</vt:lpstr>
      <vt:lpstr>Looking for New Tenants</vt:lpstr>
      <vt:lpstr>Contact Information</vt:lpstr>
    </vt:vector>
  </TitlesOfParts>
  <Company>大阪府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佐々木　菜実</dc:creator>
  <cp:lastModifiedBy>佐々木　菜実</cp:lastModifiedBy>
  <cp:revision>67</cp:revision>
  <cp:lastPrinted>2017-06-23T02:28:53Z</cp:lastPrinted>
  <dcterms:created xsi:type="dcterms:W3CDTF">2016-12-20T08:49:36Z</dcterms:created>
  <dcterms:modified xsi:type="dcterms:W3CDTF">2017-06-23T04:16:01Z</dcterms:modified>
</cp:coreProperties>
</file>