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47"/>
  </p:notesMasterIdLst>
  <p:handoutMasterIdLst>
    <p:handoutMasterId r:id="rId48"/>
  </p:handoutMasterIdLst>
  <p:sldIdLst>
    <p:sldId id="256" r:id="rId5"/>
    <p:sldId id="316" r:id="rId6"/>
    <p:sldId id="443" r:id="rId7"/>
    <p:sldId id="429" r:id="rId8"/>
    <p:sldId id="456" r:id="rId9"/>
    <p:sldId id="500" r:id="rId10"/>
    <p:sldId id="499" r:id="rId11"/>
    <p:sldId id="437" r:id="rId12"/>
    <p:sldId id="442" r:id="rId13"/>
    <p:sldId id="440" r:id="rId14"/>
    <p:sldId id="438" r:id="rId15"/>
    <p:sldId id="446" r:id="rId16"/>
    <p:sldId id="329" r:id="rId17"/>
    <p:sldId id="444" r:id="rId18"/>
    <p:sldId id="323" r:id="rId19"/>
    <p:sldId id="512" r:id="rId20"/>
    <p:sldId id="513" r:id="rId21"/>
    <p:sldId id="358" r:id="rId22"/>
    <p:sldId id="447" r:id="rId23"/>
    <p:sldId id="519" r:id="rId24"/>
    <p:sldId id="325" r:id="rId25"/>
    <p:sldId id="504" r:id="rId26"/>
    <p:sldId id="507" r:id="rId27"/>
    <p:sldId id="506" r:id="rId28"/>
    <p:sldId id="448" r:id="rId29"/>
    <p:sldId id="318" r:id="rId30"/>
    <p:sldId id="518" r:id="rId31"/>
    <p:sldId id="324" r:id="rId32"/>
    <p:sldId id="328" r:id="rId33"/>
    <p:sldId id="330" r:id="rId34"/>
    <p:sldId id="341" r:id="rId35"/>
    <p:sldId id="342" r:id="rId36"/>
    <p:sldId id="319" r:id="rId37"/>
    <p:sldId id="327" r:id="rId38"/>
    <p:sldId id="336" r:id="rId39"/>
    <p:sldId id="322" r:id="rId40"/>
    <p:sldId id="331" r:id="rId41"/>
    <p:sldId id="515" r:id="rId42"/>
    <p:sldId id="498" r:id="rId43"/>
    <p:sldId id="452" r:id="rId44"/>
    <p:sldId id="516" r:id="rId45"/>
    <p:sldId id="460" r:id="rId4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0873B76C-3A7F-418E-90EF-95DB9BCD734B}">
          <p14:sldIdLst>
            <p14:sldId id="256"/>
          </p14:sldIdLst>
        </p14:section>
        <p14:section name="本編" id="{E40AF384-E622-43DE-A970-6E97E485E348}">
          <p14:sldIdLst>
            <p14:sldId id="316"/>
            <p14:sldId id="443"/>
            <p14:sldId id="429"/>
            <p14:sldId id="456"/>
            <p14:sldId id="500"/>
            <p14:sldId id="499"/>
            <p14:sldId id="437"/>
            <p14:sldId id="442"/>
            <p14:sldId id="440"/>
            <p14:sldId id="438"/>
            <p14:sldId id="446"/>
            <p14:sldId id="329"/>
            <p14:sldId id="444"/>
            <p14:sldId id="323"/>
            <p14:sldId id="512"/>
            <p14:sldId id="513"/>
            <p14:sldId id="358"/>
          </p14:sldIdLst>
        </p14:section>
        <p14:section name="資料２｜大阪府学校教育審議会 部会での議論" id="{3DE0690E-5875-434E-83A4-0552653C4122}">
          <p14:sldIdLst>
            <p14:sldId id="447"/>
            <p14:sldId id="519"/>
          </p14:sldIdLst>
        </p14:section>
        <p14:section name="資料３｜八尾市教育長" id="{44B2CF49-AFDC-4CF1-B6D9-81C588133C72}">
          <p14:sldIdLst>
            <p14:sldId id="325"/>
            <p14:sldId id="504"/>
            <p14:sldId id="507"/>
            <p14:sldId id="506"/>
          </p14:sldIdLst>
        </p14:section>
        <p14:section name="資料４｜府立野崎高等学校 校長" id="{5BA0BC7C-7DD9-4417-8D3A-22EFD75A75DE}">
          <p14:sldIdLst>
            <p14:sldId id="448"/>
            <p14:sldId id="318"/>
            <p14:sldId id="518"/>
            <p14:sldId id="324"/>
            <p14:sldId id="328"/>
            <p14:sldId id="330"/>
            <p14:sldId id="341"/>
            <p14:sldId id="342"/>
            <p14:sldId id="319"/>
            <p14:sldId id="327"/>
            <p14:sldId id="336"/>
            <p14:sldId id="322"/>
          </p14:sldIdLst>
        </p14:section>
        <p14:section name="資料５｜今後の取組みの方向性（案）" id="{69322689-0695-45D8-B6C7-8920A8C165B2}">
          <p14:sldIdLst>
            <p14:sldId id="331"/>
            <p14:sldId id="515"/>
            <p14:sldId id="498"/>
            <p14:sldId id="452"/>
            <p14:sldId id="516"/>
            <p14:sldId id="46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角　晃輔" initials="角　晃輔" lastIdx="1" clrIdx="0">
    <p:extLst>
      <p:ext uri="{19B8F6BF-5375-455C-9EA6-DF929625EA0E}">
        <p15:presenceInfo xmlns:p15="http://schemas.microsoft.com/office/powerpoint/2012/main" userId="S::KadoK@lan.pref.osaka.jp::00749c35-58c9-40f7-84e6-cb54b884a254" providerId="AD"/>
      </p:ext>
    </p:extLst>
  </p:cmAuthor>
  <p:cmAuthor id="2" name="蟇田　枝理子" initials="蟇田　枝理子" lastIdx="3" clrIdx="1">
    <p:extLst>
      <p:ext uri="{19B8F6BF-5375-455C-9EA6-DF929625EA0E}">
        <p15:presenceInfo xmlns:p15="http://schemas.microsoft.com/office/powerpoint/2012/main" userId="S::HikitaE@lan.pref.osaka.jp::8b0dabab-9afe-421d-adcd-54095fb81b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2EFFA"/>
    <a:srgbClr val="FFFF66"/>
    <a:srgbClr val="FFCCFF"/>
    <a:srgbClr val="CC00FF"/>
    <a:srgbClr val="FFFFCC"/>
    <a:srgbClr val="CC99FF"/>
    <a:srgbClr val="9999FF"/>
    <a:srgbClr val="99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0089" autoAdjust="0"/>
  </p:normalViewPr>
  <p:slideViewPr>
    <p:cSldViewPr snapToGrid="0">
      <p:cViewPr varScale="1">
        <p:scale>
          <a:sx n="71" d="100"/>
          <a:sy n="71" d="100"/>
        </p:scale>
        <p:origin x="79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explosion val="2"/>
          <c:dPt>
            <c:idx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B9B6-4368-8F7C-DAC9EDD7AAD6}"/>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B9B6-4368-8F7C-DAC9EDD7AAD6}"/>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B9B6-4368-8F7C-DAC9EDD7AAD6}"/>
              </c:ext>
            </c:extLst>
          </c:dPt>
          <c:dPt>
            <c:idx val="3"/>
            <c:bubble3D val="0"/>
            <c:spPr>
              <a:solidFill>
                <a:srgbClr val="FFFF99"/>
              </a:solidFill>
              <a:ln w="19050">
                <a:solidFill>
                  <a:schemeClr val="lt1"/>
                </a:solidFill>
              </a:ln>
              <a:effectLst/>
            </c:spPr>
            <c:extLst>
              <c:ext xmlns:c16="http://schemas.microsoft.com/office/drawing/2014/chart" uri="{C3380CC4-5D6E-409C-BE32-E72D297353CC}">
                <c16:uniqueId val="{00000007-B9B6-4368-8F7C-DAC9EDD7AAD6}"/>
              </c:ext>
            </c:extLst>
          </c:dPt>
          <c:dPt>
            <c:idx val="4"/>
            <c:bubble3D val="0"/>
            <c:spPr>
              <a:solidFill>
                <a:srgbClr val="FF99FF"/>
              </a:solidFill>
              <a:ln w="19050">
                <a:solidFill>
                  <a:schemeClr val="lt1"/>
                </a:solidFill>
              </a:ln>
              <a:effectLst/>
            </c:spPr>
            <c:extLst>
              <c:ext xmlns:c16="http://schemas.microsoft.com/office/drawing/2014/chart" uri="{C3380CC4-5D6E-409C-BE32-E72D297353CC}">
                <c16:uniqueId val="{00000009-B9B6-4368-8F7C-DAC9EDD7AAD6}"/>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B9B6-4368-8F7C-DAC9EDD7AAD6}"/>
              </c:ext>
            </c:extLst>
          </c:dPt>
          <c:cat>
            <c:strRef>
              <c:f>Sheet1!$A$2:$A$7</c:f>
              <c:strCache>
                <c:ptCount val="6"/>
                <c:pt idx="0">
                  <c:v>第 1 四半期</c:v>
                </c:pt>
                <c:pt idx="1">
                  <c:v>第 2 四半期</c:v>
                </c:pt>
                <c:pt idx="2">
                  <c:v>第 3 四半期</c:v>
                </c:pt>
                <c:pt idx="3">
                  <c:v>第 4 四半期</c:v>
                </c:pt>
                <c:pt idx="4">
                  <c:v>第 1 四半期</c:v>
                </c:pt>
                <c:pt idx="5">
                  <c:v>第 2 四半期</c:v>
                </c:pt>
              </c:strCache>
            </c:strRef>
          </c:cat>
          <c:val>
            <c:numRef>
              <c:f>Sheet1!$B$2:$B$7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C-B9B6-4368-8F7C-DAC9EDD7AA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explosion val="2"/>
          <c:dPt>
            <c:idx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0EB3-4689-AC2D-34C69FADC546}"/>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0EB3-4689-AC2D-34C69FADC546}"/>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0EB3-4689-AC2D-34C69FADC546}"/>
              </c:ext>
            </c:extLst>
          </c:dPt>
          <c:dPt>
            <c:idx val="3"/>
            <c:bubble3D val="0"/>
            <c:spPr>
              <a:solidFill>
                <a:srgbClr val="FFFF99"/>
              </a:solidFill>
              <a:ln w="19050">
                <a:solidFill>
                  <a:schemeClr val="lt1"/>
                </a:solidFill>
              </a:ln>
              <a:effectLst/>
            </c:spPr>
            <c:extLst>
              <c:ext xmlns:c16="http://schemas.microsoft.com/office/drawing/2014/chart" uri="{C3380CC4-5D6E-409C-BE32-E72D297353CC}">
                <c16:uniqueId val="{00000007-0EB3-4689-AC2D-34C69FADC546}"/>
              </c:ext>
            </c:extLst>
          </c:dPt>
          <c:dPt>
            <c:idx val="4"/>
            <c:bubble3D val="0"/>
            <c:spPr>
              <a:solidFill>
                <a:srgbClr val="FF99FF"/>
              </a:solidFill>
              <a:ln w="19050">
                <a:solidFill>
                  <a:schemeClr val="lt1"/>
                </a:solidFill>
              </a:ln>
              <a:effectLst/>
            </c:spPr>
            <c:extLst>
              <c:ext xmlns:c16="http://schemas.microsoft.com/office/drawing/2014/chart" uri="{C3380CC4-5D6E-409C-BE32-E72D297353CC}">
                <c16:uniqueId val="{00000009-0EB3-4689-AC2D-34C69FADC546}"/>
              </c:ext>
            </c:extLst>
          </c:dPt>
          <c:dPt>
            <c:idx val="5"/>
            <c:bubble3D val="0"/>
            <c:spPr>
              <a:solidFill>
                <a:srgbClr val="00B0F0"/>
              </a:solidFill>
              <a:ln w="19050">
                <a:solidFill>
                  <a:schemeClr val="lt1"/>
                </a:solidFill>
              </a:ln>
              <a:effectLst/>
            </c:spPr>
            <c:extLst>
              <c:ext xmlns:c16="http://schemas.microsoft.com/office/drawing/2014/chart" uri="{C3380CC4-5D6E-409C-BE32-E72D297353CC}">
                <c16:uniqueId val="{0000000B-0EB3-4689-AC2D-34C69FADC546}"/>
              </c:ext>
            </c:extLst>
          </c:dPt>
          <c:cat>
            <c:strRef>
              <c:f>Sheet1!$A$2:$A$7</c:f>
              <c:strCache>
                <c:ptCount val="6"/>
                <c:pt idx="0">
                  <c:v>第 1 四半期</c:v>
                </c:pt>
                <c:pt idx="1">
                  <c:v>第 2 四半期</c:v>
                </c:pt>
                <c:pt idx="2">
                  <c:v>第 3 四半期</c:v>
                </c:pt>
                <c:pt idx="3">
                  <c:v>第 4 四半期</c:v>
                </c:pt>
                <c:pt idx="4">
                  <c:v>第 1 四半期</c:v>
                </c:pt>
                <c:pt idx="5">
                  <c:v>第 2 四半期</c:v>
                </c:pt>
              </c:strCache>
            </c:strRef>
          </c:cat>
          <c:val>
            <c:numRef>
              <c:f>Sheet1!$B$2:$B$7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C-0EB3-4689-AC2D-34C69FADC5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FBF03A9-5351-4AE3-916C-C4B7665BE32E}"/>
              </a:ext>
            </a:extLst>
          </p:cNvPr>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32448C-1300-4A37-9911-9DD77C2A222D}"/>
              </a:ext>
            </a:extLst>
          </p:cNvPr>
          <p:cNvSpPr>
            <a:spLocks noGrp="1"/>
          </p:cNvSpPr>
          <p:nvPr>
            <p:ph type="dt" sz="quarter" idx="1"/>
          </p:nvPr>
        </p:nvSpPr>
        <p:spPr>
          <a:xfrm>
            <a:off x="3856040" y="2"/>
            <a:ext cx="2949575" cy="498475"/>
          </a:xfrm>
          <a:prstGeom prst="rect">
            <a:avLst/>
          </a:prstGeom>
        </p:spPr>
        <p:txBody>
          <a:bodyPr vert="horz" lIns="91425" tIns="45714" rIns="91425" bIns="45714" rtlCol="0"/>
          <a:lstStyle>
            <a:lvl1pPr algn="r">
              <a:defRPr sz="1200"/>
            </a:lvl1pPr>
          </a:lstStyle>
          <a:p>
            <a:fld id="{792199A0-0D8A-405C-B3C3-E6FBB1714558}" type="datetimeFigureOut">
              <a:rPr kumimoji="1" lang="ja-JP" altLang="en-US" smtClean="0"/>
              <a:t>2023/12/22</a:t>
            </a:fld>
            <a:endParaRPr kumimoji="1" lang="ja-JP" altLang="en-US"/>
          </a:p>
        </p:txBody>
      </p:sp>
      <p:sp>
        <p:nvSpPr>
          <p:cNvPr id="4" name="フッター プレースホルダー 3">
            <a:extLst>
              <a:ext uri="{FF2B5EF4-FFF2-40B4-BE49-F238E27FC236}">
                <a16:creationId xmlns:a16="http://schemas.microsoft.com/office/drawing/2014/main" id="{825AF67D-801A-4C91-8FFD-54C0B442892A}"/>
              </a:ext>
            </a:extLst>
          </p:cNvPr>
          <p:cNvSpPr>
            <a:spLocks noGrp="1"/>
          </p:cNvSpPr>
          <p:nvPr>
            <p:ph type="ftr" sz="quarter" idx="2"/>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8FBCF8E-6517-4657-940A-D60FC97259F4}"/>
              </a:ext>
            </a:extLst>
          </p:cNvPr>
          <p:cNvSpPr>
            <a:spLocks noGrp="1"/>
          </p:cNvSpPr>
          <p:nvPr>
            <p:ph type="sldNum" sz="quarter" idx="3"/>
          </p:nvPr>
        </p:nvSpPr>
        <p:spPr>
          <a:xfrm>
            <a:off x="3856040" y="9440863"/>
            <a:ext cx="2949575" cy="498475"/>
          </a:xfrm>
          <a:prstGeom prst="rect">
            <a:avLst/>
          </a:prstGeom>
        </p:spPr>
        <p:txBody>
          <a:bodyPr vert="horz" lIns="91425" tIns="45714" rIns="91425" bIns="45714" rtlCol="0" anchor="b"/>
          <a:lstStyle>
            <a:lvl1pPr algn="r">
              <a:defRPr sz="1200"/>
            </a:lvl1pPr>
          </a:lstStyle>
          <a:p>
            <a:fld id="{27ED67AA-E9B4-46D7-8A65-8115DE8255AC}" type="slidenum">
              <a:rPr kumimoji="1" lang="ja-JP" altLang="en-US" smtClean="0"/>
              <a:t>‹#›</a:t>
            </a:fld>
            <a:endParaRPr kumimoji="1" lang="ja-JP" altLang="en-US"/>
          </a:p>
        </p:txBody>
      </p:sp>
    </p:spTree>
    <p:extLst>
      <p:ext uri="{BB962C8B-B14F-4D97-AF65-F5344CB8AC3E}">
        <p14:creationId xmlns:p14="http://schemas.microsoft.com/office/powerpoint/2010/main" val="2063546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576" cy="498474"/>
          </a:xfrm>
          <a:prstGeom prst="rect">
            <a:avLst/>
          </a:prstGeom>
        </p:spPr>
        <p:txBody>
          <a:bodyPr vert="horz" lIns="91403" tIns="45703" rIns="91403" bIns="457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6040" y="3"/>
            <a:ext cx="2949576" cy="498474"/>
          </a:xfrm>
          <a:prstGeom prst="rect">
            <a:avLst/>
          </a:prstGeom>
        </p:spPr>
        <p:txBody>
          <a:bodyPr vert="horz" lIns="91403" tIns="45703" rIns="91403" bIns="45703" rtlCol="0"/>
          <a:lstStyle>
            <a:lvl1pPr algn="r">
              <a:defRPr sz="1300"/>
            </a:lvl1pPr>
          </a:lstStyle>
          <a:p>
            <a:fld id="{29775A0A-94D4-46A3-A494-F5E4ECBE79FE}" type="datetimeFigureOut">
              <a:rPr kumimoji="1" lang="ja-JP" altLang="en-US" smtClean="0"/>
              <a:t>2023/12/22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03" tIns="45703" rIns="91403" bIns="45703" rtlCol="0" anchor="ctr"/>
          <a:lstStyle/>
          <a:p>
            <a:endParaRPr lang="ja-JP" altLang="en-US"/>
          </a:p>
        </p:txBody>
      </p:sp>
      <p:sp>
        <p:nvSpPr>
          <p:cNvPr id="5" name="ノート プレースホルダー 4"/>
          <p:cNvSpPr>
            <a:spLocks noGrp="1"/>
          </p:cNvSpPr>
          <p:nvPr>
            <p:ph type="body" sz="quarter" idx="3"/>
          </p:nvPr>
        </p:nvSpPr>
        <p:spPr>
          <a:xfrm>
            <a:off x="681041" y="4783142"/>
            <a:ext cx="5445124" cy="3913187"/>
          </a:xfrm>
          <a:prstGeom prst="rect">
            <a:avLst/>
          </a:prstGeom>
        </p:spPr>
        <p:txBody>
          <a:bodyPr vert="horz" lIns="91403" tIns="45703" rIns="91403"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6"/>
            <a:ext cx="2949576" cy="498474"/>
          </a:xfrm>
          <a:prstGeom prst="rect">
            <a:avLst/>
          </a:prstGeom>
        </p:spPr>
        <p:txBody>
          <a:bodyPr vert="horz" lIns="91403" tIns="45703" rIns="91403" bIns="457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6040" y="9440866"/>
            <a:ext cx="2949576" cy="498474"/>
          </a:xfrm>
          <a:prstGeom prst="rect">
            <a:avLst/>
          </a:prstGeom>
        </p:spPr>
        <p:txBody>
          <a:bodyPr vert="horz" lIns="91403" tIns="45703" rIns="91403" bIns="45703" rtlCol="0" anchor="b"/>
          <a:lstStyle>
            <a:lvl1pPr algn="r">
              <a:defRPr sz="1300"/>
            </a:lvl1pPr>
          </a:lstStyle>
          <a:p>
            <a:fld id="{8CE565DC-4AD6-4BD7-A4B4-801436BAE2C6}" type="slidenum">
              <a:rPr kumimoji="1" lang="ja-JP" altLang="en-US" smtClean="0"/>
              <a:t>‹#›</a:t>
            </a:fld>
            <a:endParaRPr kumimoji="1" lang="ja-JP" altLang="en-US"/>
          </a:p>
        </p:txBody>
      </p:sp>
    </p:spTree>
    <p:extLst>
      <p:ext uri="{BB962C8B-B14F-4D97-AF65-F5344CB8AC3E}">
        <p14:creationId xmlns:p14="http://schemas.microsoft.com/office/powerpoint/2010/main" val="697331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a:t>
            </a:fld>
            <a:endParaRPr kumimoji="1" lang="ja-JP" altLang="en-US"/>
          </a:p>
        </p:txBody>
      </p:sp>
    </p:spTree>
    <p:extLst>
      <p:ext uri="{BB962C8B-B14F-4D97-AF65-F5344CB8AC3E}">
        <p14:creationId xmlns:p14="http://schemas.microsoft.com/office/powerpoint/2010/main" val="217308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11</a:t>
            </a:fld>
            <a:endParaRPr kumimoji="1" lang="ja-JP" altLang="en-US"/>
          </a:p>
        </p:txBody>
      </p:sp>
    </p:spTree>
    <p:extLst>
      <p:ext uri="{BB962C8B-B14F-4D97-AF65-F5344CB8AC3E}">
        <p14:creationId xmlns:p14="http://schemas.microsoft.com/office/powerpoint/2010/main" val="217826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12</a:t>
            </a:fld>
            <a:endParaRPr kumimoji="1" lang="ja-JP" altLang="en-US"/>
          </a:p>
        </p:txBody>
      </p:sp>
    </p:spTree>
    <p:extLst>
      <p:ext uri="{BB962C8B-B14F-4D97-AF65-F5344CB8AC3E}">
        <p14:creationId xmlns:p14="http://schemas.microsoft.com/office/powerpoint/2010/main" val="312163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13</a:t>
            </a:fld>
            <a:endParaRPr kumimoji="1" lang="ja-JP" altLang="en-US"/>
          </a:p>
        </p:txBody>
      </p:sp>
    </p:spTree>
    <p:extLst>
      <p:ext uri="{BB962C8B-B14F-4D97-AF65-F5344CB8AC3E}">
        <p14:creationId xmlns:p14="http://schemas.microsoft.com/office/powerpoint/2010/main" val="145131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14</a:t>
            </a:fld>
            <a:endParaRPr kumimoji="1" lang="ja-JP" altLang="en-US"/>
          </a:p>
        </p:txBody>
      </p:sp>
    </p:spTree>
    <p:extLst>
      <p:ext uri="{BB962C8B-B14F-4D97-AF65-F5344CB8AC3E}">
        <p14:creationId xmlns:p14="http://schemas.microsoft.com/office/powerpoint/2010/main" val="350463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15</a:t>
            </a:fld>
            <a:endParaRPr kumimoji="1" lang="ja-JP" altLang="en-US"/>
          </a:p>
        </p:txBody>
      </p:sp>
    </p:spTree>
    <p:extLst>
      <p:ext uri="{BB962C8B-B14F-4D97-AF65-F5344CB8AC3E}">
        <p14:creationId xmlns:p14="http://schemas.microsoft.com/office/powerpoint/2010/main" val="3368748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16</a:t>
            </a:fld>
            <a:endParaRPr kumimoji="1" lang="ja-JP" altLang="en-US"/>
          </a:p>
        </p:txBody>
      </p:sp>
    </p:spTree>
    <p:extLst>
      <p:ext uri="{BB962C8B-B14F-4D97-AF65-F5344CB8AC3E}">
        <p14:creationId xmlns:p14="http://schemas.microsoft.com/office/powerpoint/2010/main" val="403863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19</a:t>
            </a:fld>
            <a:endParaRPr kumimoji="1" lang="ja-JP" altLang="en-US"/>
          </a:p>
        </p:txBody>
      </p:sp>
    </p:spTree>
    <p:extLst>
      <p:ext uri="{BB962C8B-B14F-4D97-AF65-F5344CB8AC3E}">
        <p14:creationId xmlns:p14="http://schemas.microsoft.com/office/powerpoint/2010/main" val="364757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まず初めに、本校の紹介をいたします。</a:t>
            </a:r>
            <a:endParaRPr kumimoji="1" lang="en-US" altLang="ja-JP" u="none" dirty="0"/>
          </a:p>
          <a:p>
            <a:r>
              <a:rPr kumimoji="1" lang="ja-JP" altLang="en-US" u="none" dirty="0"/>
              <a:t>・全日制普通科として、大阪府で</a:t>
            </a:r>
            <a:r>
              <a:rPr kumimoji="1" lang="en-US" altLang="ja-JP" u="none" dirty="0"/>
              <a:t>100</a:t>
            </a:r>
            <a:r>
              <a:rPr kumimoji="1" lang="ja-JP" altLang="en-US" u="none" dirty="0"/>
              <a:t>番めに設置された学校で、現在の１年生が</a:t>
            </a:r>
            <a:r>
              <a:rPr kumimoji="1" lang="en-US" altLang="ja-JP" u="none" dirty="0"/>
              <a:t>48</a:t>
            </a:r>
            <a:r>
              <a:rPr kumimoji="1" lang="ja-JP" altLang="en-US" u="none" dirty="0"/>
              <a:t>期生になり、２年後には</a:t>
            </a:r>
            <a:r>
              <a:rPr kumimoji="1" lang="en-US" altLang="ja-JP" u="none" dirty="0"/>
              <a:t>50</a:t>
            </a:r>
            <a:r>
              <a:rPr kumimoji="1" lang="ja-JP" altLang="en-US" u="none" dirty="0"/>
              <a:t>周年を迎えます。</a:t>
            </a:r>
            <a:endParaRPr kumimoji="1" lang="en-US" altLang="ja-JP" u="none" dirty="0"/>
          </a:p>
          <a:p>
            <a:r>
              <a:rPr kumimoji="1" lang="ja-JP" altLang="en-US" u="none" dirty="0"/>
              <a:t>・本年度から府立高校再編整備の対象として茨田高校と機能統合を行い、茨田高校の特色を引き継ぐ学校としてスタートしております。</a:t>
            </a:r>
            <a:endParaRPr kumimoji="1" lang="en-US" altLang="ja-JP" u="none" dirty="0"/>
          </a:p>
          <a:p>
            <a:r>
              <a:rPr kumimoji="1" lang="ja-JP" altLang="en-US" u="none" dirty="0"/>
              <a:t>・生徒は貧困や障がい、虐待、ネグレクト、ヤングケアラーなどマイノリティーの生徒</a:t>
            </a:r>
            <a:r>
              <a:rPr kumimoji="1" lang="ja-JP" altLang="en-US" u="none" dirty="0">
                <a:solidFill>
                  <a:srgbClr val="FF0000"/>
                </a:solidFill>
              </a:rPr>
              <a:t>や、</a:t>
            </a:r>
            <a:r>
              <a:rPr kumimoji="1" lang="ja-JP" altLang="en-US" u="none" dirty="0"/>
              <a:t>生活環境に課題があり、学習環境に恵まれなかったため、勉強に向き合うことができなかった生徒が多く在籍しています。</a:t>
            </a:r>
            <a:endParaRPr kumimoji="1" lang="en-US" altLang="ja-JP" u="none" dirty="0"/>
          </a:p>
          <a:p>
            <a:r>
              <a:rPr kumimoji="1" lang="ja-JP" altLang="en-US" u="none" dirty="0"/>
              <a:t>・今年度の入学生に懇談などで聞き取りを行ったところ、小中学校時に不登校経験がある生徒は</a:t>
            </a:r>
            <a:r>
              <a:rPr kumimoji="1" lang="en-US" altLang="ja-JP" u="none" dirty="0"/>
              <a:t>26.7</a:t>
            </a:r>
            <a:r>
              <a:rPr kumimoji="1" lang="ja-JP" altLang="en-US" u="none" dirty="0"/>
              <a:t>％と、４人に</a:t>
            </a:r>
            <a:r>
              <a:rPr kumimoji="1" lang="en-US" altLang="ja-JP" u="none" dirty="0"/>
              <a:t>1</a:t>
            </a:r>
            <a:r>
              <a:rPr kumimoji="1" lang="ja-JP" altLang="en-US" u="none" dirty="0"/>
              <a:t>人以上の生徒が不登校経験があることがわかりました。</a:t>
            </a:r>
            <a:endParaRPr kumimoji="1" lang="en-US" altLang="ja-JP" u="none" dirty="0"/>
          </a:p>
          <a:p>
            <a:r>
              <a:rPr kumimoji="1" lang="ja-JP" altLang="en-US" u="none" dirty="0"/>
              <a:t>・本校は、生徒の問題行動の背景や生徒が持つそれぞれの課題に寄り添い、一人ひとりを大切にする学校として、開校当初から地域連携を重視した教育活動を展開しております。</a:t>
            </a:r>
            <a:endParaRPr kumimoji="1" lang="en-US" altLang="ja-JP" u="none" dirty="0"/>
          </a:p>
          <a:p>
            <a:r>
              <a:rPr kumimoji="1" lang="ja-JP" altLang="en-US" u="none" dirty="0"/>
              <a:t>・様々な事情で学校に通えなかった、勉強に向き合うことが出来なかった生徒たちのセーフティネットとして、大きな役割担っていると感じています。</a:t>
            </a:r>
            <a:endParaRPr kumimoji="1" lang="en-US" altLang="ja-JP" u="none" dirty="0"/>
          </a:p>
          <a:p>
            <a:r>
              <a:rPr kumimoji="1" lang="ja-JP" altLang="en-US" u="none" dirty="0"/>
              <a:t>・生徒数は１学年</a:t>
            </a:r>
            <a:r>
              <a:rPr kumimoji="1" lang="en-US" altLang="ja-JP" u="none" dirty="0"/>
              <a:t>240</a:t>
            </a:r>
            <a:r>
              <a:rPr kumimoji="1" lang="ja-JP" altLang="en-US" u="none" dirty="0"/>
              <a:t>人募集をしておりますが、今年度はこのような在籍状況です。</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25</a:t>
            </a:fld>
            <a:endParaRPr kumimoji="1" lang="ja-JP" altLang="en-US"/>
          </a:p>
        </p:txBody>
      </p:sp>
    </p:spTree>
    <p:extLst>
      <p:ext uri="{BB962C8B-B14F-4D97-AF65-F5344CB8AC3E}">
        <p14:creationId xmlns:p14="http://schemas.microsoft.com/office/powerpoint/2010/main" val="254005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こちらのグラフは、年間</a:t>
            </a:r>
            <a:r>
              <a:rPr kumimoji="1" lang="en-US" altLang="ja-JP" u="none" dirty="0"/>
              <a:t>30</a:t>
            </a:r>
            <a:r>
              <a:rPr kumimoji="1" lang="ja-JP" altLang="en-US" u="none" dirty="0"/>
              <a:t>日以上の欠席がある生徒数の推移です。</a:t>
            </a:r>
            <a:endParaRPr kumimoji="1" lang="en-US" altLang="ja-JP" u="none" dirty="0"/>
          </a:p>
          <a:p>
            <a:r>
              <a:rPr kumimoji="1" lang="ja-JP" altLang="en-US" u="none" dirty="0"/>
              <a:t>年々不登校生徒数が増加傾向にありますが、やはり多少なりともコロナの影響はあるのかと感じざるを得ません。</a:t>
            </a:r>
            <a:endParaRPr kumimoji="1" lang="en-US" altLang="ja-JP" u="none" dirty="0"/>
          </a:p>
          <a:p>
            <a:r>
              <a:rPr kumimoji="1" lang="ja-JP" altLang="en-US" u="none" dirty="0"/>
              <a:t>令和２年度の１年生、令和３年度の２年生、令和４年度の</a:t>
            </a:r>
            <a:r>
              <a:rPr kumimoji="1" lang="en-US" altLang="ja-JP" u="none" dirty="0"/>
              <a:t>3</a:t>
            </a:r>
            <a:r>
              <a:rPr kumimoji="1" lang="ja-JP" altLang="en-US" u="none" dirty="0"/>
              <a:t>年生は同一学年ですが、コロナで多くの学校行事が開催できなかった学年です。</a:t>
            </a:r>
            <a:endParaRPr kumimoji="1" lang="en-US" altLang="ja-JP" u="none" dirty="0"/>
          </a:p>
          <a:p>
            <a:r>
              <a:rPr kumimoji="1" lang="ja-JP" altLang="en-US" u="none" dirty="0"/>
              <a:t>欠席日数については、</a:t>
            </a:r>
            <a:r>
              <a:rPr kumimoji="1" lang="en-US" altLang="ja-JP" u="none" dirty="0"/>
              <a:t>30</a:t>
            </a:r>
            <a:r>
              <a:rPr kumimoji="1" lang="ja-JP" altLang="en-US" u="none" dirty="0"/>
              <a:t>日を少しだけ上回る生徒がほとんどであり、令和４年度</a:t>
            </a:r>
            <a:r>
              <a:rPr kumimoji="1" lang="ja-JP" altLang="en-US" u="sng" dirty="0"/>
              <a:t>の</a:t>
            </a:r>
            <a:r>
              <a:rPr kumimoji="1" lang="en-US" altLang="ja-JP" u="sng" dirty="0"/>
              <a:t>3</a:t>
            </a:r>
            <a:r>
              <a:rPr kumimoji="1" lang="ja-JP" altLang="en-US" u="sng" dirty="0"/>
              <a:t>年生で</a:t>
            </a:r>
            <a:r>
              <a:rPr kumimoji="1" lang="ja-JP" altLang="en-US" u="none" dirty="0"/>
              <a:t>年間の欠席が</a:t>
            </a:r>
            <a:r>
              <a:rPr kumimoji="1" lang="en-US" altLang="ja-JP" u="none" dirty="0"/>
              <a:t>30</a:t>
            </a:r>
            <a:r>
              <a:rPr kumimoji="1" lang="ja-JP" altLang="en-US" u="none" dirty="0"/>
              <a:t>日以上の生徒</a:t>
            </a:r>
            <a:r>
              <a:rPr kumimoji="1" lang="en-US" altLang="ja-JP" u="none" dirty="0"/>
              <a:t>40</a:t>
            </a:r>
            <a:r>
              <a:rPr kumimoji="1" lang="ja-JP" altLang="en-US" u="none" dirty="0"/>
              <a:t>名のうち、</a:t>
            </a:r>
            <a:r>
              <a:rPr kumimoji="1" lang="en-US" altLang="ja-JP" u="none" dirty="0"/>
              <a:t>36</a:t>
            </a:r>
            <a:r>
              <a:rPr kumimoji="1" lang="ja-JP" altLang="en-US" u="none" dirty="0"/>
              <a:t>名の生徒が卒業しております。</a:t>
            </a:r>
            <a:endParaRPr kumimoji="1" lang="en-US" altLang="ja-JP" u="none" dirty="0"/>
          </a:p>
          <a:p>
            <a:r>
              <a:rPr kumimoji="1" lang="ja-JP" altLang="en-US" u="none" dirty="0"/>
              <a:t>不登校の原因に「人間関係の構築に苦慮する生徒」が増えたことは、現在も続くコロナの影響であると感じています。</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26</a:t>
            </a:fld>
            <a:endParaRPr kumimoji="1" lang="ja-JP" altLang="en-US"/>
          </a:p>
        </p:txBody>
      </p:sp>
    </p:spTree>
    <p:extLst>
      <p:ext uri="{BB962C8B-B14F-4D97-AF65-F5344CB8AC3E}">
        <p14:creationId xmlns:p14="http://schemas.microsoft.com/office/powerpoint/2010/main" val="191469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次に、中途退学生徒数の推移です。</a:t>
            </a:r>
            <a:endParaRPr kumimoji="1" lang="en-US" altLang="ja-JP" u="none" dirty="0"/>
          </a:p>
          <a:p>
            <a:r>
              <a:rPr kumimoji="1" lang="ja-JP" altLang="en-US" u="none" dirty="0"/>
              <a:t>どの年度も１年次に退学者が多いのですが、校外の友人との関係が強く、夜遊びなどで生活習慣や学習習慣が確立できない生徒が、１年生のうちに退学に至ってしまうケースが多くあります。</a:t>
            </a:r>
            <a:endParaRPr kumimoji="1" lang="en-US" altLang="ja-JP" u="none" dirty="0"/>
          </a:p>
          <a:p>
            <a:r>
              <a:rPr kumimoji="1" lang="ja-JP" altLang="en-US" u="none" dirty="0"/>
              <a:t>ただ、そのような生徒に対しても、寄り添いながら諦める事なく声を掛け続けることで、たとえ退学したとしても、退学後に学校を訪れる生徒がいます。</a:t>
            </a:r>
            <a:endParaRPr kumimoji="1" lang="en-US" altLang="ja-JP" u="none" dirty="0"/>
          </a:p>
          <a:p>
            <a:r>
              <a:rPr kumimoji="1" lang="ja-JP" altLang="en-US" u="none" dirty="0"/>
              <a:t>本校は、退学した生徒にとって、社会とつながる数少ない窓口になっているように感じます。</a:t>
            </a:r>
            <a:endParaRPr kumimoji="1" lang="en-US" altLang="ja-JP" u="none" dirty="0"/>
          </a:p>
          <a:p>
            <a:r>
              <a:rPr kumimoji="1" lang="ja-JP" altLang="en-US" u="none" dirty="0"/>
              <a:t>小中学校で不登校であった生徒が、高校に来てもやはり登校できず、退学してしまうケースも少なからず見受けられますが、学校の取組み次第で改善に向かう例もあります。</a:t>
            </a:r>
            <a:endParaRPr kumimoji="1" lang="en-US" altLang="ja-JP" u="none" dirty="0"/>
          </a:p>
          <a:p>
            <a:r>
              <a:rPr kumimoji="1" lang="ja-JP" altLang="en-US" u="none" dirty="0"/>
              <a:t>３年生になれば卒業を控え、退学する生徒が少なくなる傾向にありますが、令和４年度の３年生の退学者が多いのは、先ほどの欠席者数の多さから卒業が出来なかった生徒に加え、個別に事情を抱えた退学者もおります。</a:t>
            </a:r>
            <a:endParaRPr kumimoji="1" lang="en-US" altLang="ja-JP" u="none" dirty="0"/>
          </a:p>
          <a:p>
            <a:endParaRPr kumimoji="1" lang="ja-JP" altLang="en-US" u="none"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27</a:t>
            </a:fld>
            <a:endParaRPr kumimoji="1" lang="ja-JP" altLang="en-US"/>
          </a:p>
        </p:txBody>
      </p:sp>
    </p:spTree>
    <p:extLst>
      <p:ext uri="{BB962C8B-B14F-4D97-AF65-F5344CB8AC3E}">
        <p14:creationId xmlns:p14="http://schemas.microsoft.com/office/powerpoint/2010/main" val="212326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a:t>
            </a:fld>
            <a:endParaRPr kumimoji="1" lang="ja-JP" altLang="en-US"/>
          </a:p>
        </p:txBody>
      </p:sp>
    </p:spTree>
    <p:extLst>
      <p:ext uri="{BB962C8B-B14F-4D97-AF65-F5344CB8AC3E}">
        <p14:creationId xmlns:p14="http://schemas.microsoft.com/office/powerpoint/2010/main" val="413534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4783140"/>
            <a:ext cx="5445124" cy="4330880"/>
          </a:xfrm>
        </p:spPr>
        <p:txBody>
          <a:bodyPr/>
          <a:lstStyle/>
          <a:p>
            <a:pPr>
              <a:lnSpc>
                <a:spcPts val="2000"/>
              </a:lnSpc>
            </a:pPr>
            <a:r>
              <a:rPr lang="ja-JP" altLang="en-US" u="none" dirty="0">
                <a:latin typeface="Meiryo UI" panose="020B0604030504040204" pitchFamily="50" charset="-128"/>
                <a:ea typeface="Meiryo UI" panose="020B0604030504040204" pitchFamily="50" charset="-128"/>
              </a:rPr>
              <a:t>そのような生徒たちを支える校内体制です。</a:t>
            </a:r>
            <a:endParaRPr lang="en-US" altLang="ja-JP" u="none" dirty="0">
              <a:latin typeface="Meiryo UI" panose="020B0604030504040204" pitchFamily="50" charset="-128"/>
              <a:ea typeface="Meiryo UI" panose="020B0604030504040204" pitchFamily="50" charset="-128"/>
            </a:endParaRPr>
          </a:p>
          <a:p>
            <a:pPr>
              <a:lnSpc>
                <a:spcPts val="2000"/>
              </a:lnSpc>
            </a:pPr>
            <a:r>
              <a:rPr lang="ja-JP" altLang="en-US" u="none" dirty="0">
                <a:latin typeface="Meiryo UI" panose="020B0604030504040204" pitchFamily="50" charset="-128"/>
                <a:ea typeface="Meiryo UI" panose="020B0604030504040204" pitchFamily="50" charset="-128"/>
              </a:rPr>
              <a:t>本校が生徒の困り感に寄り添うために行っている校内セーフティネットをご紹介いたします。時間の都合上、本日はいくつかに絞って説明させていただきます。　　</a:t>
            </a:r>
            <a:endParaRPr lang="en-US" altLang="ja-JP" u="none" dirty="0">
              <a:latin typeface="Meiryo UI" panose="020B0604030504040204" pitchFamily="50" charset="-128"/>
              <a:ea typeface="Meiryo UI" panose="020B0604030504040204" pitchFamily="50" charset="-128"/>
            </a:endParaRPr>
          </a:p>
          <a:p>
            <a:pPr>
              <a:lnSpc>
                <a:spcPts val="2000"/>
              </a:lnSpc>
            </a:pPr>
            <a:r>
              <a:rPr lang="ja-JP" altLang="en-US" u="none" dirty="0">
                <a:latin typeface="Meiryo UI" panose="020B0604030504040204" pitchFamily="50" charset="-128"/>
                <a:ea typeface="Meiryo UI" panose="020B0604030504040204" pitchFamily="50" charset="-128"/>
              </a:rPr>
              <a:t>・まず、左ピンク色で示される「スクールカウンセラー（</a:t>
            </a:r>
            <a:r>
              <a:rPr lang="en-US" altLang="ja-JP" u="none" dirty="0">
                <a:latin typeface="Meiryo UI" panose="020B0604030504040204" pitchFamily="50" charset="-128"/>
                <a:ea typeface="Meiryo UI" panose="020B0604030504040204" pitchFamily="50" charset="-128"/>
              </a:rPr>
              <a:t>SC</a:t>
            </a:r>
            <a:r>
              <a:rPr lang="ja-JP" altLang="en-US" u="none" dirty="0">
                <a:latin typeface="Meiryo UI" panose="020B0604030504040204" pitchFamily="50" charset="-128"/>
                <a:ea typeface="Meiryo UI" panose="020B0604030504040204" pitchFamily="50" charset="-128"/>
              </a:rPr>
              <a:t>）」についてです。「</a:t>
            </a:r>
            <a:r>
              <a:rPr lang="en-US" altLang="ja-JP" u="none" dirty="0">
                <a:latin typeface="Meiryo UI" panose="020B0604030504040204" pitchFamily="50" charset="-128"/>
                <a:ea typeface="Meiryo UI" panose="020B0604030504040204" pitchFamily="50" charset="-128"/>
              </a:rPr>
              <a:t>SC</a:t>
            </a:r>
            <a:r>
              <a:rPr lang="ja-JP" altLang="en-US" u="none" dirty="0">
                <a:latin typeface="Meiryo UI" panose="020B0604030504040204" pitchFamily="50" charset="-128"/>
                <a:ea typeface="Meiryo UI" panose="020B0604030504040204" pitchFamily="50" charset="-128"/>
              </a:rPr>
              <a:t>」は、面談を通じて、友人、学校、家庭において悩んでいることなどについて、生徒と一緒に心の整理を行います。</a:t>
            </a:r>
            <a:endParaRPr lang="en-US" altLang="ja-JP" u="none" dirty="0">
              <a:latin typeface="Meiryo UI" panose="020B0604030504040204" pitchFamily="50" charset="-128"/>
              <a:ea typeface="Meiryo UI" panose="020B0604030504040204" pitchFamily="50" charset="-128"/>
            </a:endParaRPr>
          </a:p>
          <a:p>
            <a:pPr>
              <a:lnSpc>
                <a:spcPts val="2000"/>
              </a:lnSpc>
            </a:pPr>
            <a:r>
              <a:rPr lang="ja-JP" altLang="en-US" u="none" dirty="0">
                <a:latin typeface="Meiryo UI" panose="020B0604030504040204" pitchFamily="50" charset="-128"/>
                <a:ea typeface="Meiryo UI" panose="020B0604030504040204" pitchFamily="50" charset="-128"/>
              </a:rPr>
              <a:t>　</a:t>
            </a:r>
            <a:r>
              <a:rPr lang="en-US" altLang="ja-JP" u="none" dirty="0">
                <a:latin typeface="Meiryo UI" panose="020B0604030504040204" pitchFamily="50" charset="-128"/>
                <a:ea typeface="Meiryo UI" panose="020B0604030504040204" pitchFamily="50" charset="-128"/>
              </a:rPr>
              <a:t>SC</a:t>
            </a:r>
            <a:r>
              <a:rPr lang="ja-JP" altLang="en-US" u="none" dirty="0">
                <a:latin typeface="Meiryo UI" panose="020B0604030504040204" pitchFamily="50" charset="-128"/>
                <a:ea typeface="Meiryo UI" panose="020B0604030504040204" pitchFamily="50" charset="-128"/>
              </a:rPr>
              <a:t>と生徒の面談のあと、教育相談委員会において、生徒の状況、面談内容、気になる点などが共有され、専門的な知識から助言をいただきます。</a:t>
            </a:r>
            <a:endParaRPr lang="en-US" altLang="ja-JP" u="none" dirty="0">
              <a:latin typeface="Meiryo UI" panose="020B0604030504040204" pitchFamily="50" charset="-128"/>
              <a:ea typeface="Meiryo UI" panose="020B0604030504040204" pitchFamily="50" charset="-128"/>
            </a:endParaRPr>
          </a:p>
          <a:p>
            <a:pPr>
              <a:lnSpc>
                <a:spcPts val="2000"/>
              </a:lnSpc>
            </a:pPr>
            <a:r>
              <a:rPr lang="ja-JP" altLang="en-US" u="none" dirty="0">
                <a:latin typeface="Meiryo UI" panose="020B0604030504040204" pitchFamily="50" charset="-128"/>
                <a:ea typeface="Meiryo UI" panose="020B0604030504040204" pitchFamily="50" charset="-128"/>
              </a:rPr>
              <a:t>・次にその下黄色の「スクールソーシャルワーカー（</a:t>
            </a:r>
            <a:r>
              <a:rPr lang="en-US" altLang="ja-JP" u="none" dirty="0">
                <a:latin typeface="Meiryo UI" panose="020B0604030504040204" pitchFamily="50" charset="-128"/>
                <a:ea typeface="Meiryo UI" panose="020B0604030504040204" pitchFamily="50" charset="-128"/>
              </a:rPr>
              <a:t>SSW</a:t>
            </a:r>
            <a:r>
              <a:rPr lang="ja-JP" altLang="en-US" u="none" dirty="0">
                <a:latin typeface="Meiryo UI" panose="020B0604030504040204" pitchFamily="50" charset="-128"/>
                <a:ea typeface="Meiryo UI" panose="020B0604030504040204" pitchFamily="50" charset="-128"/>
              </a:rPr>
              <a:t>）」です。「</a:t>
            </a:r>
            <a:r>
              <a:rPr lang="en-US" altLang="ja-JP" u="none" dirty="0">
                <a:latin typeface="Meiryo UI" panose="020B0604030504040204" pitchFamily="50" charset="-128"/>
                <a:ea typeface="Meiryo UI" panose="020B0604030504040204" pitchFamily="50" charset="-128"/>
              </a:rPr>
              <a:t>SSW</a:t>
            </a:r>
            <a:r>
              <a:rPr lang="ja-JP" altLang="en-US" u="none" dirty="0">
                <a:latin typeface="Meiryo UI" panose="020B0604030504040204" pitchFamily="50" charset="-128"/>
                <a:ea typeface="Meiryo UI" panose="020B0604030504040204" pitchFamily="50" charset="-128"/>
              </a:rPr>
              <a:t>」は、福祉的視点から、貧困・経済的問題、虐待、家族関係、ヤングケアラー等、生徒が置かれている環境の改善をめざします。</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28</a:t>
            </a:fld>
            <a:endParaRPr kumimoji="1" lang="ja-JP" altLang="en-US"/>
          </a:p>
        </p:txBody>
      </p:sp>
    </p:spTree>
    <p:extLst>
      <p:ext uri="{BB962C8B-B14F-4D97-AF65-F5344CB8AC3E}">
        <p14:creationId xmlns:p14="http://schemas.microsoft.com/office/powerpoint/2010/main" val="418275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これは、スクールソーシャルワーカーの一日の勤務予定表です。</a:t>
            </a:r>
            <a:endParaRPr kumimoji="1" lang="en-US" altLang="ja-JP" u="none" dirty="0"/>
          </a:p>
          <a:p>
            <a:r>
              <a:rPr lang="ja-JP" altLang="en-US" u="none" dirty="0"/>
              <a:t>この日は、生徒との面談や教頭との情報共有、教員に対して保護者対応や関わり方のアドバイスを実施いただきました。</a:t>
            </a:r>
            <a:endParaRPr lang="en-US" altLang="ja-JP" u="none" dirty="0"/>
          </a:p>
          <a:p>
            <a:r>
              <a:rPr kumimoji="1" lang="ja-JP" altLang="en-US" u="none" dirty="0"/>
              <a:t>本校は年間</a:t>
            </a:r>
            <a:r>
              <a:rPr kumimoji="1" lang="en-US" altLang="ja-JP" u="none" dirty="0"/>
              <a:t>40</a:t>
            </a:r>
            <a:r>
              <a:rPr kumimoji="1" lang="ja-JP" altLang="en-US" u="none" dirty="0"/>
              <a:t>日も来校いただいており、大変助かっております。</a:t>
            </a:r>
            <a:endParaRPr kumimoji="1" lang="en-US" altLang="ja-JP" u="none" dirty="0"/>
          </a:p>
          <a:p>
            <a:r>
              <a:rPr kumimoji="1" lang="ja-JP" altLang="en-US" u="none" dirty="0"/>
              <a:t>なお、表中の「ココアル」は、後ほどご説明いたしますが、本校内に設けている「居場所」のことです。</a:t>
            </a:r>
            <a:endParaRPr kumimoji="1" lang="en-US" altLang="ja-JP" u="none"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29</a:t>
            </a:fld>
            <a:endParaRPr kumimoji="1" lang="ja-JP" altLang="en-US"/>
          </a:p>
        </p:txBody>
      </p:sp>
    </p:spTree>
    <p:extLst>
      <p:ext uri="{BB962C8B-B14F-4D97-AF65-F5344CB8AC3E}">
        <p14:creationId xmlns:p14="http://schemas.microsoft.com/office/powerpoint/2010/main" val="91805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4783140"/>
            <a:ext cx="5445124" cy="4330880"/>
          </a:xfrm>
        </p:spPr>
        <p:txBody>
          <a:bodyPr/>
          <a:lstStyle/>
          <a:p>
            <a:r>
              <a:rPr lang="ja-JP"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rPr>
              <a:t>次に右のオレンジ色の部分です。</a:t>
            </a:r>
            <a:endParaRPr lang="en-US"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rPr>
              <a:t>「居場所」は本校では生徒が参加しやすいよう「カフェココアル」と名付けられ、生徒にとっては放課後にジュースやお菓子を</a:t>
            </a:r>
          </a:p>
          <a:p>
            <a:r>
              <a:rPr lang="ja-JP"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rPr>
              <a:t>食べたり、ゲームをしたりしながらリラックスできる空間となっています。</a:t>
            </a:r>
          </a:p>
          <a:p>
            <a:r>
              <a:rPr lang="ja-JP"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rPr>
              <a:t>「ココアル」では、社会福祉士等の資格を持った生徒と年齢の近いスタッフが、生徒にとって気軽に話をすることができる大人として</a:t>
            </a:r>
            <a:r>
              <a:rPr lang="ja-JP" altLang="en-US" sz="1200" u="none"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rPr>
              <a:t>生徒の見守り等を行っています。</a:t>
            </a:r>
            <a:endParaRPr lang="en-US" altLang="ja-JP" sz="1200" u="none"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クラス担任を通じ、ココアルの紹介をしますが、自らすすんで参加する生徒は少なく、担当者が発達に課題があるような生徒や、人間関係の構築が不得意な生徒、クラスになじめていない生徒、友人の少ない生徒などに個別にアプローチしてココアルへの参加を促しています。</a:t>
            </a:r>
            <a:endParaRPr kumimoji="1" lang="en-US" altLang="ja-JP" u="none" dirty="0"/>
          </a:p>
          <a:p>
            <a:endParaRPr lang="ja-JP" altLang="ja-JP" sz="1200" u="sng"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30</a:t>
            </a:fld>
            <a:endParaRPr kumimoji="1" lang="ja-JP" altLang="en-US"/>
          </a:p>
        </p:txBody>
      </p:sp>
    </p:spTree>
    <p:extLst>
      <p:ext uri="{BB962C8B-B14F-4D97-AF65-F5344CB8AC3E}">
        <p14:creationId xmlns:p14="http://schemas.microsoft.com/office/powerpoint/2010/main" val="3774598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参加に至った生徒の例として、</a:t>
            </a:r>
            <a:endParaRPr kumimoji="1" lang="en-US" altLang="ja-JP" u="sng" dirty="0"/>
          </a:p>
          <a:p>
            <a:r>
              <a:rPr kumimoji="1" lang="ja-JP" altLang="en-US" u="none" dirty="0"/>
              <a:t>本校では図書室にて居場所を開設していますが、対人関係の構築に課題のある生徒はココアルに参加することが難しかったため、図書委員の仕事という名目でココアルの日に図書館に向かわせ、その時のスタッフの方の声掛けがきっかけとなり、ココアルに参加するようになりました。</a:t>
            </a:r>
            <a:endParaRPr kumimoji="1" lang="en-US" altLang="ja-JP" u="none" dirty="0"/>
          </a:p>
          <a:p>
            <a:r>
              <a:rPr kumimoji="1" lang="ja-JP" altLang="en-US" u="none" dirty="0"/>
              <a:t>今まで全く挨拶を返す事も目を合わす事も無かった生徒ですが、私がココアルの見学に訪れた翌日は会釈を返す事が出来ました。</a:t>
            </a:r>
            <a:endParaRPr kumimoji="1" lang="en-US" altLang="ja-JP" u="none" dirty="0"/>
          </a:p>
          <a:p>
            <a:r>
              <a:rPr kumimoji="1" lang="ja-JP" altLang="en-US" u="none" dirty="0"/>
              <a:t>クラス内では表情を表す事の少ない生徒が楽しそうに過ごす姿を見て「この生徒はこんなに笑うんだ」と驚くことが多々あります。</a:t>
            </a:r>
            <a:endParaRPr kumimoji="1" lang="en-US" altLang="ja-JP" u="none" dirty="0"/>
          </a:p>
          <a:p>
            <a:r>
              <a:rPr kumimoji="1" lang="ja-JP" altLang="en-US" u="none" dirty="0"/>
              <a:t>ココアルの実施後、「振り返り」として、スタッフと本校教員がどのような生徒が来ていたか、また居場所内での様子について情報共有を行います。</a:t>
            </a:r>
            <a:endParaRPr kumimoji="1" lang="en-US" altLang="ja-JP" u="none" dirty="0"/>
          </a:p>
          <a:p>
            <a:r>
              <a:rPr kumimoji="1" lang="ja-JP" altLang="en-US" u="none" dirty="0"/>
              <a:t>ＳＣやＳＳＷに相談するには敷居が高く、相談にいけない生徒が、居場所スタッフを相手に心根を語ることも多々あり、重要な情報を得る場としての効果も高いと感じています。</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31</a:t>
            </a:fld>
            <a:endParaRPr kumimoji="1" lang="ja-JP" altLang="en-US"/>
          </a:p>
        </p:txBody>
      </p:sp>
    </p:spTree>
    <p:extLst>
      <p:ext uri="{BB962C8B-B14F-4D97-AF65-F5344CB8AC3E}">
        <p14:creationId xmlns:p14="http://schemas.microsoft.com/office/powerpoint/2010/main" val="3647124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不登校の原因として考えられるものを挙げました。</a:t>
            </a:r>
            <a:endParaRPr kumimoji="1" lang="en-US" altLang="ja-JP" u="none" dirty="0"/>
          </a:p>
          <a:p>
            <a:r>
              <a:rPr kumimoji="1" lang="ja-JP" altLang="en-US" u="none" dirty="0"/>
              <a:t>多様な原因を挙げましたが、例えば成育歴の問題を原因として生活習慣が乱れている生徒や、何らかの障がいを原因としたコミュニケーションスキルの不足があるにも関わらず、保護者の障がい受容が進まず、支援を受けていない生徒などがいます。</a:t>
            </a:r>
            <a:endParaRPr kumimoji="1" lang="en-US" altLang="ja-JP" u="none" dirty="0"/>
          </a:p>
          <a:p>
            <a:r>
              <a:rPr kumimoji="1" lang="ja-JP" altLang="en-US" u="none" dirty="0"/>
              <a:t>原因が単純であることの方が珍しく、複合的であるため、解決のための対策を見出すことが難しいです。</a:t>
            </a:r>
            <a:endParaRPr kumimoji="1" lang="en-US" altLang="ja-JP" u="none" dirty="0"/>
          </a:p>
          <a:p>
            <a:r>
              <a:rPr kumimoji="1" lang="ja-JP" altLang="en-US" u="none" dirty="0"/>
              <a:t>また、教員は人事異動があるため、教員自体の経験は豊富であっても、本校生徒独自の課題や問題に対する見立てを行うことが非常に難しいこともあるのが現状です。</a:t>
            </a:r>
            <a:endParaRPr kumimoji="1" lang="en-US" altLang="ja-JP" u="none" dirty="0"/>
          </a:p>
          <a:p>
            <a:r>
              <a:rPr kumimoji="1" lang="ja-JP" altLang="en-US" u="none" dirty="0"/>
              <a:t>様々な学校において、それらの対応を経験されているＳＣやＳＳＷといった専門家から示唆に富んだアドバイスをいただけることは非常に効率的かつ有効で、アドバイスをもらった教員は、対応に迷うことなく生徒の支援を行うことが出来ます。</a:t>
            </a:r>
            <a:endParaRPr kumimoji="1" lang="en-US" altLang="ja-JP" u="none" dirty="0"/>
          </a:p>
          <a:p>
            <a:r>
              <a:rPr kumimoji="1" lang="ja-JP" altLang="en-US" u="none" dirty="0"/>
              <a:t>ＳＣやＳＳＷの存在は、生徒の支援はもちろんのこと、教員にとっても非常に有難いです。</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32</a:t>
            </a:fld>
            <a:endParaRPr kumimoji="1" lang="ja-JP" altLang="en-US"/>
          </a:p>
        </p:txBody>
      </p:sp>
    </p:spTree>
    <p:extLst>
      <p:ext uri="{BB962C8B-B14F-4D97-AF65-F5344CB8AC3E}">
        <p14:creationId xmlns:p14="http://schemas.microsoft.com/office/powerpoint/2010/main" val="107115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最後にいくつかの本校の事例を紹介いたします。</a:t>
            </a:r>
            <a:endParaRPr kumimoji="1" lang="en-US" altLang="ja-JP" u="none" dirty="0"/>
          </a:p>
          <a:p>
            <a:r>
              <a:rPr kumimoji="1" lang="ja-JP" altLang="en-US" u="none" dirty="0"/>
              <a:t>①１人めは</a:t>
            </a:r>
            <a:r>
              <a:rPr kumimoji="1" lang="ja-JP" altLang="en-US" u="sng" dirty="0"/>
              <a:t>３年生の</a:t>
            </a:r>
            <a:r>
              <a:rPr kumimoji="1" lang="en-US" altLang="ja-JP" u="sng" dirty="0"/>
              <a:t>A</a:t>
            </a:r>
            <a:r>
              <a:rPr kumimoji="1" lang="ja-JP" altLang="en-US" u="sng" dirty="0"/>
              <a:t>さん</a:t>
            </a:r>
            <a:r>
              <a:rPr kumimoji="1" lang="ja-JP" altLang="en-US" u="none" dirty="0"/>
              <a:t>です。</a:t>
            </a:r>
            <a:endParaRPr kumimoji="1" lang="en-US" altLang="ja-JP" u="none" dirty="0"/>
          </a:p>
          <a:p>
            <a:r>
              <a:rPr kumimoji="1" lang="ja-JP" altLang="en-US" u="none" dirty="0"/>
              <a:t>中学２年時から不登校となりましたが、高校入学を機に心機一転、頑張りたいと入学してきました。</a:t>
            </a:r>
            <a:endParaRPr kumimoji="1" lang="en-US" altLang="ja-JP" u="none" dirty="0"/>
          </a:p>
          <a:p>
            <a:r>
              <a:rPr kumimoji="1" lang="ja-JP" altLang="en-US" u="none" dirty="0"/>
              <a:t>１年時には精神的に不安定な場面も見られることから彼女に関わる教員がＳＣから助言をもらい支援を行ってきました。</a:t>
            </a:r>
            <a:endParaRPr kumimoji="1" lang="en-US" altLang="ja-JP" u="none" dirty="0"/>
          </a:p>
          <a:p>
            <a:r>
              <a:rPr kumimoji="1" lang="ja-JP" altLang="en-US" u="sng" dirty="0"/>
              <a:t>本人</a:t>
            </a:r>
            <a:r>
              <a:rPr kumimoji="1" lang="ja-JP" altLang="en-US" u="none" dirty="0"/>
              <a:t>の成長もあり、現在３年生として元気に登校しています。</a:t>
            </a:r>
            <a:endParaRPr kumimoji="1" lang="en-US" altLang="ja-JP" u="none" dirty="0"/>
          </a:p>
          <a:p>
            <a:r>
              <a:rPr kumimoji="1" lang="ja-JP" altLang="en-US" u="none" dirty="0"/>
              <a:t>本校は「こころの再生府民運動」の一環として「中庭ライブ」を行っています。</a:t>
            </a:r>
            <a:endParaRPr kumimoji="1"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u="sng" dirty="0"/>
              <a:t>A</a:t>
            </a:r>
            <a:r>
              <a:rPr kumimoji="1" lang="ja-JP" altLang="en-US" u="sng" dirty="0"/>
              <a:t>さんは</a:t>
            </a:r>
            <a:r>
              <a:rPr kumimoji="1" lang="ja-JP" altLang="en-US" u="none" dirty="0"/>
              <a:t>中学時代から興味のあったフォークソング部に入部しましたが、人前で歌うことは、なかなか難しかったようです。</a:t>
            </a:r>
            <a:endParaRPr kumimoji="1"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しかし、ＳＣと顧問を中心とするフォローもあり、自信をつけ</a:t>
            </a:r>
            <a:r>
              <a:rPr kumimoji="1" lang="en-US" altLang="ja-JP" u="none" dirty="0"/>
              <a:t>2</a:t>
            </a:r>
            <a:r>
              <a:rPr kumimoji="1" lang="ja-JP" altLang="en-US" u="none" dirty="0"/>
              <a:t>年生で初ライブを行うことが出来ました。</a:t>
            </a:r>
            <a:endParaRPr kumimoji="1"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a:solidFill>
                  <a:srgbClr val="FF0000"/>
                </a:solidFill>
              </a:rPr>
              <a:t>スライド一旦進む</a:t>
            </a:r>
            <a:endParaRPr kumimoji="1" lang="en-US" altLang="ja-JP" b="1" u="sng"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u="sng"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a:solidFill>
                  <a:srgbClr val="FF0000"/>
                </a:solidFill>
              </a:rPr>
              <a:t>スライド戻った後、続き</a:t>
            </a:r>
          </a:p>
          <a:p>
            <a:endParaRPr kumimoji="1" lang="en-US" altLang="ja-JP" u="none" dirty="0"/>
          </a:p>
          <a:p>
            <a:r>
              <a:rPr kumimoji="1" lang="ja-JP" altLang="en-US" u="none" dirty="0"/>
              <a:t>②２人めは</a:t>
            </a:r>
            <a:r>
              <a:rPr kumimoji="1" lang="ja-JP" altLang="en-US" u="sng" dirty="0"/>
              <a:t>１年生の</a:t>
            </a:r>
            <a:r>
              <a:rPr kumimoji="1" lang="en-US" altLang="ja-JP" u="sng" dirty="0"/>
              <a:t>B</a:t>
            </a:r>
            <a:r>
              <a:rPr kumimoji="1" lang="ja-JP" altLang="en-US" u="sng" dirty="0"/>
              <a:t>さん</a:t>
            </a:r>
            <a:r>
              <a:rPr kumimoji="1" lang="ja-JP" altLang="en-US" u="none" dirty="0"/>
              <a:t>です。</a:t>
            </a:r>
            <a:endParaRPr kumimoji="1" lang="en-US" altLang="ja-JP" u="none" dirty="0"/>
          </a:p>
          <a:p>
            <a:r>
              <a:rPr kumimoji="1" lang="en-US" altLang="ja-JP" u="sng" dirty="0"/>
              <a:t>B</a:t>
            </a:r>
            <a:r>
              <a:rPr kumimoji="1" lang="ja-JP" altLang="en-US" u="sng" dirty="0"/>
              <a:t>さん</a:t>
            </a:r>
            <a:r>
              <a:rPr kumimoji="1" lang="ja-JP" altLang="en-US" u="none" dirty="0"/>
              <a:t>は中学時代、対人不安から支援学級に在籍しており、中学２年次から不登校となり本校に入学してきました。</a:t>
            </a:r>
            <a:endParaRPr kumimoji="1" lang="en-US" altLang="ja-JP" u="none" dirty="0"/>
          </a:p>
          <a:p>
            <a:r>
              <a:rPr kumimoji="1" lang="ja-JP" altLang="en-US" u="none" dirty="0"/>
              <a:t>高校１年の１学期はＳＣから様々なアドバイスを受けましたが、</a:t>
            </a:r>
            <a:r>
              <a:rPr kumimoji="1" lang="en-US" altLang="ja-JP" u="none" dirty="0"/>
              <a:t>1</a:t>
            </a:r>
            <a:r>
              <a:rPr kumimoji="1" lang="ja-JP" altLang="en-US" u="none" dirty="0"/>
              <a:t>･</a:t>
            </a:r>
            <a:r>
              <a:rPr kumimoji="1" lang="en-US" altLang="ja-JP" u="none" dirty="0"/>
              <a:t>2</a:t>
            </a:r>
            <a:r>
              <a:rPr kumimoji="1" lang="ja-JP" altLang="en-US" u="none" dirty="0"/>
              <a:t>時間めの授業を受け、</a:t>
            </a:r>
            <a:r>
              <a:rPr kumimoji="1" lang="en-US" altLang="ja-JP" u="none" dirty="0"/>
              <a:t>3</a:t>
            </a:r>
            <a:r>
              <a:rPr kumimoji="1" lang="ja-JP" altLang="en-US" u="none" dirty="0"/>
              <a:t>･</a:t>
            </a:r>
            <a:r>
              <a:rPr kumimoji="1" lang="en-US" altLang="ja-JP" u="none" dirty="0"/>
              <a:t>4</a:t>
            </a:r>
            <a:r>
              <a:rPr kumimoji="1" lang="ja-JP" altLang="en-US" u="none" dirty="0"/>
              <a:t>限めは保健室で休養し、午後には帰宅するなどなかなか安定して登校することが難しかった生徒です。</a:t>
            </a:r>
            <a:endParaRPr kumimoji="1" lang="en-US" altLang="ja-JP" u="none" dirty="0"/>
          </a:p>
          <a:p>
            <a:r>
              <a:rPr kumimoji="1" lang="ja-JP" altLang="en-US" u="none" dirty="0"/>
              <a:t>しかし根気強いＳＣからの支援と保健室によるエンパワメントや、カフェココアルに参加するようになり２学期以降は元気に安定して登校しています。</a:t>
            </a:r>
            <a:endParaRPr kumimoji="1" lang="en-US" altLang="ja-JP" u="none" dirty="0"/>
          </a:p>
          <a:p>
            <a:r>
              <a:rPr kumimoji="1" lang="ja-JP" altLang="en-US" u="none" dirty="0"/>
              <a:t>欠席日数は</a:t>
            </a:r>
            <a:r>
              <a:rPr kumimoji="1" lang="en-US" altLang="ja-JP" u="none" dirty="0"/>
              <a:t>19</a:t>
            </a:r>
            <a:r>
              <a:rPr kumimoji="1" lang="ja-JP" altLang="en-US" u="none" dirty="0"/>
              <a:t>日、２学期中間考査は平均程度の成績です。</a:t>
            </a:r>
            <a:endParaRPr kumimoji="1" lang="en-US" altLang="ja-JP" u="none" dirty="0"/>
          </a:p>
          <a:p>
            <a:r>
              <a:rPr kumimoji="1" lang="ja-JP" altLang="en-US" u="none" dirty="0"/>
              <a:t>これはＳＣやココアルからの支援に加え、本校が養護教諭複数配置をいただいていることからより丁寧に支援ができた例だと思います。</a:t>
            </a:r>
          </a:p>
          <a:p>
            <a:endParaRPr kumimoji="1" lang="en-US" altLang="ja-JP" u="none" dirty="0"/>
          </a:p>
          <a:p>
            <a:r>
              <a:rPr kumimoji="1" lang="ja-JP" altLang="en-US" u="none" dirty="0"/>
              <a:t>③３人めは</a:t>
            </a:r>
            <a:r>
              <a:rPr kumimoji="1" lang="ja-JP" altLang="en-US" u="sng" dirty="0"/>
              <a:t>１年生の</a:t>
            </a:r>
            <a:r>
              <a:rPr kumimoji="1" lang="en-US" altLang="ja-JP" u="sng" dirty="0"/>
              <a:t>C</a:t>
            </a:r>
            <a:r>
              <a:rPr kumimoji="1" lang="ja-JP" altLang="en-US" u="sng" dirty="0"/>
              <a:t>さん</a:t>
            </a:r>
            <a:r>
              <a:rPr kumimoji="1" lang="ja-JP" altLang="en-US" u="none" dirty="0"/>
              <a:t>です。</a:t>
            </a:r>
            <a:endParaRPr kumimoji="1" lang="en-US" altLang="ja-JP" u="none" dirty="0"/>
          </a:p>
          <a:p>
            <a:r>
              <a:rPr kumimoji="1" lang="en-US" altLang="ja-JP" u="sng" dirty="0"/>
              <a:t>C</a:t>
            </a:r>
            <a:r>
              <a:rPr kumimoji="1" lang="ja-JP" altLang="en-US" u="sng" dirty="0"/>
              <a:t>さん</a:t>
            </a:r>
            <a:r>
              <a:rPr kumimoji="1" lang="ja-JP" altLang="en-US" u="none" dirty="0"/>
              <a:t>は</a:t>
            </a:r>
            <a:r>
              <a:rPr kumimoji="1" lang="ja-JP" altLang="en-US" i="1" u="none" dirty="0"/>
              <a:t>中学２・３年次は「月に１回程度しか登校できなかった」と中学から引継ぎのあった生徒でした</a:t>
            </a:r>
            <a:r>
              <a:rPr kumimoji="1" lang="ja-JP" altLang="en-US" u="none" dirty="0"/>
              <a:t>。</a:t>
            </a:r>
            <a:endParaRPr kumimoji="1" lang="en-US" altLang="ja-JP" u="none" dirty="0"/>
          </a:p>
          <a:p>
            <a:r>
              <a:rPr kumimoji="1" lang="ja-JP" altLang="en-US" u="none" dirty="0"/>
              <a:t>高校１年の当初からココアルに参加することで友人ができ、今までの欠席日数は７日、成績も２学期中間では平均以上の点を取り、元気に登校しています。</a:t>
            </a:r>
          </a:p>
          <a:p>
            <a:endParaRPr kumimoji="1" lang="en-US" altLang="ja-JP" u="none" dirty="0"/>
          </a:p>
          <a:p>
            <a:r>
              <a:rPr kumimoji="1" lang="ja-JP" altLang="en-US" u="none" dirty="0"/>
              <a:t>④４人めは１年生の</a:t>
            </a:r>
            <a:r>
              <a:rPr kumimoji="1" lang="en-US" altLang="ja-JP" u="none" dirty="0"/>
              <a:t>D</a:t>
            </a:r>
            <a:r>
              <a:rPr kumimoji="1" lang="ja-JP" altLang="en-US" u="none" dirty="0"/>
              <a:t>さんです。</a:t>
            </a:r>
            <a:endParaRPr kumimoji="1" lang="en-US" altLang="ja-JP" u="none" dirty="0"/>
          </a:p>
          <a:p>
            <a:r>
              <a:rPr kumimoji="1" lang="en-US" altLang="ja-JP" u="sng" dirty="0"/>
              <a:t>D</a:t>
            </a:r>
            <a:r>
              <a:rPr kumimoji="1" lang="ja-JP" altLang="en-US" u="sng" dirty="0"/>
              <a:t>さん</a:t>
            </a:r>
            <a:r>
              <a:rPr kumimoji="1" lang="ja-JP" altLang="en-US" u="none" dirty="0"/>
              <a:t>はＡＤＨＤの診断があり、要支援生徒として入学してきました。母親と生活をしていますが、ネグレクトの状態にあります。</a:t>
            </a:r>
            <a:endParaRPr kumimoji="1" lang="en-US" altLang="ja-JP" u="none" dirty="0"/>
          </a:p>
          <a:p>
            <a:r>
              <a:rPr kumimoji="1" lang="ja-JP" altLang="en-US" u="none" dirty="0"/>
              <a:t>中学時代は家庭が落ち着かないため中学２年生から児童自立支援施設である全寮制の学校に在籍していました。</a:t>
            </a:r>
            <a:endParaRPr kumimoji="1" lang="en-US" altLang="ja-JP" u="none" dirty="0"/>
          </a:p>
          <a:p>
            <a:r>
              <a:rPr kumimoji="1" lang="ja-JP" altLang="en-US" u="none" dirty="0"/>
              <a:t>高校入学後は、自宅から登校していましたが、たびたび母親と衝突しており、そのたびに家出をし、警察に保護されています。</a:t>
            </a:r>
            <a:endParaRPr kumimoji="1" lang="en-US" altLang="ja-JP" u="none" dirty="0"/>
          </a:p>
          <a:p>
            <a:r>
              <a:rPr kumimoji="1" lang="ja-JP" altLang="en-US" u="none" dirty="0"/>
              <a:t>子ども家庭センターの指導からも逃げることがあり、子家セン担当者も万策尽きた状態で、母親からは「お前なんか育てる気がない」と言われていました。</a:t>
            </a:r>
            <a:endParaRPr kumimoji="1" lang="en-US" altLang="ja-JP" u="none" dirty="0"/>
          </a:p>
          <a:p>
            <a:r>
              <a:rPr kumimoji="1" lang="ja-JP" altLang="en-US" u="none" dirty="0"/>
              <a:t>子家センの判断で一時保護されますが、帰る家もなく７月</a:t>
            </a:r>
            <a:r>
              <a:rPr kumimoji="1" lang="en-US" altLang="ja-JP" u="none" dirty="0"/>
              <a:t>18</a:t>
            </a:r>
            <a:r>
              <a:rPr kumimoji="1" lang="ja-JP" altLang="en-US" u="none" dirty="0"/>
              <a:t>日～</a:t>
            </a:r>
            <a:r>
              <a:rPr kumimoji="1" lang="en-US" altLang="ja-JP" u="none" dirty="0"/>
              <a:t>10</a:t>
            </a:r>
            <a:r>
              <a:rPr kumimoji="1" lang="ja-JP" altLang="en-US" u="none" dirty="0"/>
              <a:t>月</a:t>
            </a:r>
            <a:r>
              <a:rPr kumimoji="1" lang="en-US" altLang="ja-JP" u="none" dirty="0"/>
              <a:t>13</a:t>
            </a:r>
            <a:r>
              <a:rPr kumimoji="1" lang="ja-JP" altLang="en-US" u="none" dirty="0"/>
              <a:t>日まで約３か月の間登校できませんでした。</a:t>
            </a:r>
            <a:endParaRPr kumimoji="1" lang="en-US" altLang="ja-JP" u="none" dirty="0"/>
          </a:p>
          <a:p>
            <a:r>
              <a:rPr kumimoji="1" lang="en-US" altLang="ja-JP" u="sng" dirty="0"/>
              <a:t>D</a:t>
            </a:r>
            <a:r>
              <a:rPr kumimoji="1" lang="ja-JP" altLang="en-US" u="sng" dirty="0"/>
              <a:t>さん</a:t>
            </a:r>
            <a:r>
              <a:rPr kumimoji="1" lang="ja-JP" altLang="en-US" u="none" dirty="0"/>
              <a:t>が登校できる環境づくりをＳＳＷに助言いただくとともに、学校では指導できない保護者への働きかけを警察や子家センをはじめ、関係施設に対し協力要請していただきました。</a:t>
            </a:r>
            <a:endParaRPr kumimoji="1" lang="en-US" altLang="ja-JP" u="none" dirty="0"/>
          </a:p>
          <a:p>
            <a:r>
              <a:rPr kumimoji="1" lang="ja-JP" altLang="en-US" u="none" dirty="0"/>
              <a:t>結果、</a:t>
            </a:r>
            <a:r>
              <a:rPr kumimoji="1" lang="en-US" altLang="ja-JP" u="sng" dirty="0"/>
              <a:t>D</a:t>
            </a:r>
            <a:r>
              <a:rPr kumimoji="1" lang="ja-JP" altLang="en-US" u="sng" dirty="0"/>
              <a:t>さん</a:t>
            </a:r>
            <a:r>
              <a:rPr kumimoji="1" lang="ja-JP" altLang="en-US" u="none" dirty="0"/>
              <a:t>は現在、離縁した父の居住先から毎日元気に登校しています。</a:t>
            </a:r>
            <a:endParaRPr kumimoji="1" lang="en-US" altLang="ja-JP" u="none" dirty="0"/>
          </a:p>
          <a:p>
            <a:r>
              <a:rPr kumimoji="1" lang="ja-JP" altLang="en-US" u="none" dirty="0"/>
              <a:t>表情も明るく、朝早くから登校し、学校が好きな様子です。</a:t>
            </a:r>
            <a:r>
              <a:rPr kumimoji="1" lang="en-US" altLang="ja-JP" u="sng" dirty="0"/>
              <a:t>D</a:t>
            </a:r>
            <a:r>
              <a:rPr kumimoji="1" lang="ja-JP" altLang="en-US" u="sng" dirty="0"/>
              <a:t>さん</a:t>
            </a:r>
            <a:r>
              <a:rPr kumimoji="1" lang="ja-JP" altLang="en-US" u="none" dirty="0"/>
              <a:t>については、学校の持つ知識だけでは十分な対策を持つことは不可能でした。</a:t>
            </a:r>
            <a:endParaRPr kumimoji="1" lang="en-US" altLang="ja-JP" u="none" dirty="0"/>
          </a:p>
          <a:p>
            <a:r>
              <a:rPr kumimoji="1" lang="ja-JP" altLang="en-US" u="none" dirty="0"/>
              <a:t>また、保護者への協力要請の限界など学校に出来ることは限られており、ＳＳＷからの助言をもとに、外部と連携を持ちながら支援を出来た好事例であると考えています。</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33</a:t>
            </a:fld>
            <a:endParaRPr kumimoji="1" lang="ja-JP" altLang="en-US"/>
          </a:p>
        </p:txBody>
      </p:sp>
    </p:spTree>
    <p:extLst>
      <p:ext uri="{BB962C8B-B14F-4D97-AF65-F5344CB8AC3E}">
        <p14:creationId xmlns:p14="http://schemas.microsoft.com/office/powerpoint/2010/main" val="1078614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先日行われた中庭ライブにも出演し、明るい表情で元気に歌っていました。</a:t>
            </a:r>
            <a:endParaRPr kumimoji="1" lang="en-US" altLang="ja-JP" u="none" dirty="0"/>
          </a:p>
          <a:p>
            <a:r>
              <a:rPr kumimoji="1" lang="en-US" altLang="ja-JP" u="sng" dirty="0"/>
              <a:t>A</a:t>
            </a:r>
            <a:r>
              <a:rPr kumimoji="1" lang="ja-JP" altLang="en-US" u="sng" dirty="0"/>
              <a:t>さん</a:t>
            </a:r>
            <a:r>
              <a:rPr kumimoji="1" lang="ja-JP" altLang="en-US" u="none" dirty="0"/>
              <a:t>は学業においても学年トップクラスの成績です。</a:t>
            </a:r>
            <a:endParaRPr kumimoji="1" lang="en-US" altLang="ja-JP" u="none" dirty="0"/>
          </a:p>
          <a:p>
            <a:r>
              <a:rPr kumimoji="1" lang="ja-JP" altLang="en-US" u="none" dirty="0"/>
              <a:t>ＳＣから、顧問や担任の先生方に対し、本生徒の不安定な時期の支援方法について適切な助言をいただけたお陰で、Ｋさんは充実した高校生活を送り間もなく卒業を迎える事になります。</a:t>
            </a:r>
            <a:endParaRPr kumimoji="1" lang="en-US" altLang="ja-JP" u="none" dirty="0"/>
          </a:p>
          <a:p>
            <a:endParaRPr kumimoji="1" lang="en-US" altLang="ja-JP" dirty="0"/>
          </a:p>
          <a:p>
            <a:r>
              <a:rPr kumimoji="1" lang="ja-JP" altLang="en-US" b="1" u="sng" dirty="0"/>
              <a:t>スライド戻る</a:t>
            </a:r>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34</a:t>
            </a:fld>
            <a:endParaRPr kumimoji="1" lang="ja-JP" altLang="en-US"/>
          </a:p>
        </p:txBody>
      </p:sp>
    </p:spTree>
    <p:extLst>
      <p:ext uri="{BB962C8B-B14F-4D97-AF65-F5344CB8AC3E}">
        <p14:creationId xmlns:p14="http://schemas.microsoft.com/office/powerpoint/2010/main" val="2649851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色々と事例を挙げてきましたが、不登校生徒に対する支援として不可欠なポイントをまとめました。</a:t>
            </a:r>
            <a:endParaRPr kumimoji="1" lang="en-US" altLang="ja-JP" u="none" dirty="0"/>
          </a:p>
          <a:p>
            <a:r>
              <a:rPr kumimoji="1" lang="ja-JP" altLang="en-US" u="none" dirty="0"/>
              <a:t>まず第１に、「支援の必要な生徒に対する多面的・多角的な生徒理解」が挙げられます。</a:t>
            </a:r>
            <a:endParaRPr kumimoji="1" lang="en-US" altLang="ja-JP" u="none" dirty="0"/>
          </a:p>
          <a:p>
            <a:r>
              <a:rPr kumimoji="1" lang="ja-JP" altLang="en-US" u="none" dirty="0"/>
              <a:t>不登校の背景にあるものは生徒それぞれによって異なり、表面的に見える問題だけで解決できる事はありません。</a:t>
            </a:r>
            <a:endParaRPr kumimoji="1" lang="en-US" altLang="ja-JP" u="none" dirty="0"/>
          </a:p>
          <a:p>
            <a:r>
              <a:rPr kumimoji="1" lang="ja-JP" altLang="en-US" u="none" dirty="0"/>
              <a:t>また、本人が抱える困り感はこちらが想像するものよりも複雑で、安直に決めつけることにより事態がより深刻化していくこともあります。</a:t>
            </a:r>
            <a:endParaRPr kumimoji="1" lang="en-US" altLang="ja-JP" u="none" dirty="0"/>
          </a:p>
          <a:p>
            <a:r>
              <a:rPr kumimoji="1" lang="ja-JP" altLang="en-US" u="none" dirty="0"/>
              <a:t>専門家を交え、様々な角度や視点・立場から支援方法を探ることが非常に大切です。</a:t>
            </a:r>
            <a:endParaRPr kumimoji="1" lang="en-US" altLang="ja-JP" u="none" dirty="0"/>
          </a:p>
          <a:p>
            <a:r>
              <a:rPr kumimoji="1" lang="ja-JP" altLang="en-US" u="none" dirty="0"/>
              <a:t>本校ではＳＣからの助言が大きいです。</a:t>
            </a:r>
            <a:endParaRPr kumimoji="1" lang="en-US" altLang="ja-JP" u="none" dirty="0"/>
          </a:p>
          <a:p>
            <a:r>
              <a:rPr kumimoji="1" lang="ja-JP" altLang="en-US" u="none" dirty="0"/>
              <a:t>２番めに、「学校が安心できる場所であるための支援」です。</a:t>
            </a:r>
            <a:endParaRPr kumimoji="1" lang="en-US" altLang="ja-JP" u="none" dirty="0"/>
          </a:p>
          <a:p>
            <a:r>
              <a:rPr kumimoji="1" lang="ja-JP" altLang="en-US" u="none" dirty="0"/>
              <a:t>家庭に居場所がなく、安心して心を開くことが出来る場所を持たない生徒たちにとって、学校が行きにくい場所であっては絶対にいけません。</a:t>
            </a:r>
            <a:endParaRPr kumimoji="1" lang="en-US" altLang="ja-JP" u="none" dirty="0"/>
          </a:p>
          <a:p>
            <a:r>
              <a:rPr kumimoji="1" lang="ja-JP" altLang="en-US" u="none" dirty="0"/>
              <a:t>遅刻して登校した生徒に対しても「よく来たな」と迎えてあげるような温かい学校であること。</a:t>
            </a:r>
            <a:endParaRPr kumimoji="1" lang="en-US" altLang="ja-JP" u="none" dirty="0"/>
          </a:p>
          <a:p>
            <a:r>
              <a:rPr kumimoji="1" lang="ja-JP" altLang="en-US" u="none" dirty="0"/>
              <a:t>つまり、失敗の中にも頑張りを認めてくれる大人がいる場所、自分の存在を認めてくれる大人がいる場所でないといけません。</a:t>
            </a:r>
            <a:endParaRPr kumimoji="1" lang="en-US" altLang="ja-JP" u="none" dirty="0"/>
          </a:p>
          <a:p>
            <a:r>
              <a:rPr kumimoji="1" lang="ja-JP" altLang="en-US" u="none" dirty="0"/>
              <a:t>信頼できる大人がいない生徒たちにとって、数少ない相談できる大人が存在する場所として、学校が果たす役割は大きく、教員のほかに、専門的な知識をもつ社会福祉士等の資格を持ったスタッフがいる「居場所カフェココアル」が果たす役割は非常に大きいと考えています。</a:t>
            </a:r>
            <a:endParaRPr kumimoji="1" lang="en-US" altLang="ja-JP" u="none" dirty="0"/>
          </a:p>
          <a:p>
            <a:r>
              <a:rPr kumimoji="1" lang="ja-JP" altLang="en-US" u="none" dirty="0"/>
              <a:t>３番めは、「学校外の関係機関との連携」です。</a:t>
            </a:r>
            <a:endParaRPr kumimoji="1" lang="en-US" altLang="ja-JP" u="none" dirty="0"/>
          </a:p>
          <a:p>
            <a:r>
              <a:rPr kumimoji="1" lang="ja-JP" altLang="en-US" u="none" dirty="0"/>
              <a:t>生徒の登校できない環境を改善していくためには、学校だけで出来ることは限られており、子ども家庭センターや要保護児童対策協議会などの外部機関との連携が必要不可欠です。</a:t>
            </a:r>
            <a:endParaRPr kumimoji="1" lang="en-US" altLang="ja-JP" u="none" dirty="0"/>
          </a:p>
          <a:p>
            <a:r>
              <a:rPr kumimoji="1" lang="ja-JP" altLang="en-US" u="none" dirty="0"/>
              <a:t>その橋渡し役や支援方法の相談相手としてＳＳＷに助言をいただくことで、教員も対応に迷うことなく生徒支援や保護者対応をすることができます。</a:t>
            </a:r>
            <a:endParaRPr kumimoji="1" lang="en-US" altLang="ja-JP" u="none" dirty="0"/>
          </a:p>
          <a:p>
            <a:endParaRPr kumimoji="1" lang="en-US" altLang="ja-JP" u="none" dirty="0"/>
          </a:p>
          <a:p>
            <a:r>
              <a:rPr kumimoji="1" lang="ja-JP" altLang="en-US" u="none" dirty="0"/>
              <a:t>とはいえ、生徒の悩みや困りごとの原因は日々変化しています。</a:t>
            </a:r>
            <a:endParaRPr kumimoji="1" lang="en-US" altLang="ja-JP" u="none" dirty="0"/>
          </a:p>
          <a:p>
            <a:r>
              <a:rPr kumimoji="1" lang="ja-JP" altLang="en-US" u="none" dirty="0"/>
              <a:t>学校現場も様々な情報を収集しつつ不登校の生徒が一人でも多く登校できるように努めてまいります。</a:t>
            </a:r>
            <a:endParaRPr kumimoji="1" lang="en-US" altLang="ja-JP" u="none" dirty="0"/>
          </a:p>
          <a:p>
            <a:endParaRPr kumimoji="1" lang="en-US" altLang="ja-JP"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35</a:t>
            </a:fld>
            <a:endParaRPr kumimoji="1" lang="ja-JP" altLang="en-US"/>
          </a:p>
        </p:txBody>
      </p:sp>
    </p:spTree>
    <p:extLst>
      <p:ext uri="{BB962C8B-B14F-4D97-AF65-F5344CB8AC3E}">
        <p14:creationId xmlns:p14="http://schemas.microsoft.com/office/powerpoint/2010/main" val="1589309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37</a:t>
            </a:fld>
            <a:endParaRPr kumimoji="1" lang="ja-JP" altLang="en-US"/>
          </a:p>
        </p:txBody>
      </p:sp>
    </p:spTree>
    <p:extLst>
      <p:ext uri="{BB962C8B-B14F-4D97-AF65-F5344CB8AC3E}">
        <p14:creationId xmlns:p14="http://schemas.microsoft.com/office/powerpoint/2010/main" val="3887496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38</a:t>
            </a:fld>
            <a:endParaRPr kumimoji="1" lang="ja-JP" altLang="en-US"/>
          </a:p>
        </p:txBody>
      </p:sp>
    </p:spTree>
    <p:extLst>
      <p:ext uri="{BB962C8B-B14F-4D97-AF65-F5344CB8AC3E}">
        <p14:creationId xmlns:p14="http://schemas.microsoft.com/office/powerpoint/2010/main" val="64147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4</a:t>
            </a:fld>
            <a:endParaRPr kumimoji="1" lang="ja-JP" altLang="en-US"/>
          </a:p>
        </p:txBody>
      </p:sp>
    </p:spTree>
    <p:extLst>
      <p:ext uri="{BB962C8B-B14F-4D97-AF65-F5344CB8AC3E}">
        <p14:creationId xmlns:p14="http://schemas.microsoft.com/office/powerpoint/2010/main" val="4135344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39</a:t>
            </a:fld>
            <a:endParaRPr kumimoji="1" lang="ja-JP" altLang="en-US"/>
          </a:p>
        </p:txBody>
      </p:sp>
    </p:spTree>
    <p:extLst>
      <p:ext uri="{BB962C8B-B14F-4D97-AF65-F5344CB8AC3E}">
        <p14:creationId xmlns:p14="http://schemas.microsoft.com/office/powerpoint/2010/main" val="1623646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E565DC-4AD6-4BD7-A4B4-801436BAE2C6}" type="slidenum">
              <a:rPr kumimoji="1" lang="ja-JP" altLang="en-US" smtClean="0"/>
              <a:t>40</a:t>
            </a:fld>
            <a:endParaRPr kumimoji="1" lang="ja-JP" altLang="en-US"/>
          </a:p>
        </p:txBody>
      </p:sp>
    </p:spTree>
    <p:extLst>
      <p:ext uri="{BB962C8B-B14F-4D97-AF65-F5344CB8AC3E}">
        <p14:creationId xmlns:p14="http://schemas.microsoft.com/office/powerpoint/2010/main" val="1643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5</a:t>
            </a:fld>
            <a:endParaRPr kumimoji="1" lang="ja-JP" altLang="en-US"/>
          </a:p>
        </p:txBody>
      </p:sp>
    </p:spTree>
    <p:extLst>
      <p:ext uri="{BB962C8B-B14F-4D97-AF65-F5344CB8AC3E}">
        <p14:creationId xmlns:p14="http://schemas.microsoft.com/office/powerpoint/2010/main" val="153756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6</a:t>
            </a:fld>
            <a:endParaRPr kumimoji="1" lang="ja-JP" altLang="en-US"/>
          </a:p>
        </p:txBody>
      </p:sp>
    </p:spTree>
    <p:extLst>
      <p:ext uri="{BB962C8B-B14F-4D97-AF65-F5344CB8AC3E}">
        <p14:creationId xmlns:p14="http://schemas.microsoft.com/office/powerpoint/2010/main" val="137334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7</a:t>
            </a:fld>
            <a:endParaRPr kumimoji="1" lang="ja-JP" altLang="en-US"/>
          </a:p>
        </p:txBody>
      </p:sp>
    </p:spTree>
    <p:extLst>
      <p:ext uri="{BB962C8B-B14F-4D97-AF65-F5344CB8AC3E}">
        <p14:creationId xmlns:p14="http://schemas.microsoft.com/office/powerpoint/2010/main" val="274682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8</a:t>
            </a:fld>
            <a:endParaRPr kumimoji="1" lang="ja-JP" altLang="en-US"/>
          </a:p>
        </p:txBody>
      </p:sp>
    </p:spTree>
    <p:extLst>
      <p:ext uri="{BB962C8B-B14F-4D97-AF65-F5344CB8AC3E}">
        <p14:creationId xmlns:p14="http://schemas.microsoft.com/office/powerpoint/2010/main" val="350847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9</a:t>
            </a:fld>
            <a:endParaRPr kumimoji="1" lang="ja-JP" altLang="en-US"/>
          </a:p>
        </p:txBody>
      </p:sp>
    </p:spTree>
    <p:extLst>
      <p:ext uri="{BB962C8B-B14F-4D97-AF65-F5344CB8AC3E}">
        <p14:creationId xmlns:p14="http://schemas.microsoft.com/office/powerpoint/2010/main" val="170305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dirty="0">
                <a:solidFill>
                  <a:prstClr val="black"/>
                </a:solidFill>
              </a:rPr>
              <a:t>○中学生が考える私学のメリット・デメリット</a:t>
            </a:r>
          </a:p>
          <a:p>
            <a:r>
              <a:rPr lang="ja-JP" altLang="en-US" dirty="0">
                <a:solidFill>
                  <a:prstClr val="black"/>
                </a:solidFill>
              </a:rPr>
              <a:t>　　　私学のメリット：早く入学が決まる　授業料も無償</a:t>
            </a:r>
          </a:p>
          <a:p>
            <a:r>
              <a:rPr lang="ja-JP" altLang="en-US" dirty="0">
                <a:solidFill>
                  <a:prstClr val="black"/>
                </a:solidFill>
              </a:rPr>
              <a:t>　　　　　　　　　　　　　広報が充実しており、「面倒見が良い」印象。学校かの特徴がわかりやすい。</a:t>
            </a:r>
          </a:p>
          <a:p>
            <a:r>
              <a:rPr lang="ja-JP" altLang="en-US" dirty="0">
                <a:solidFill>
                  <a:prstClr val="black"/>
                </a:solidFill>
              </a:rPr>
              <a:t>　　　私学のデメリット：遠い場合が多い⇒「近くにある府立」は魅力。</a:t>
            </a:r>
          </a:p>
          <a:p>
            <a:r>
              <a:rPr lang="ja-JP" altLang="en-US" dirty="0">
                <a:solidFill>
                  <a:prstClr val="black"/>
                </a:solidFill>
              </a:rPr>
              <a:t>　　　　　　　　　　　　　　授業料以外にお金がかかる。</a:t>
            </a:r>
            <a:endParaRPr kumimoji="1" lang="ja-JP" altLang="en-US" dirty="0"/>
          </a:p>
        </p:txBody>
      </p:sp>
      <p:sp>
        <p:nvSpPr>
          <p:cNvPr id="4" name="スライド番号プレースホルダー 3"/>
          <p:cNvSpPr>
            <a:spLocks noGrp="1"/>
          </p:cNvSpPr>
          <p:nvPr>
            <p:ph type="sldNum" sz="quarter" idx="10"/>
          </p:nvPr>
        </p:nvSpPr>
        <p:spPr/>
        <p:txBody>
          <a:bodyPr/>
          <a:lstStyle/>
          <a:p>
            <a:fld id="{8CE565DC-4AD6-4BD7-A4B4-801436BAE2C6}" type="slidenum">
              <a:rPr kumimoji="1" lang="ja-JP" altLang="en-US" smtClean="0"/>
              <a:t>10</a:t>
            </a:fld>
            <a:endParaRPr kumimoji="1" lang="ja-JP" altLang="en-US"/>
          </a:p>
        </p:txBody>
      </p:sp>
    </p:spTree>
    <p:extLst>
      <p:ext uri="{BB962C8B-B14F-4D97-AF65-F5344CB8AC3E}">
        <p14:creationId xmlns:p14="http://schemas.microsoft.com/office/powerpoint/2010/main" val="253748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22E465E-1048-48BA-AE0B-9992CD220644}" type="datetime1">
              <a:rPr kumimoji="1" lang="ja-JP" altLang="en-US" smtClean="0"/>
              <a:t>2023/12/22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72642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8A66A7-27F8-4451-81C4-383A92280952}" type="datetime1">
              <a:rPr kumimoji="1" lang="ja-JP" altLang="en-US" smtClean="0"/>
              <a:t>2023/12/22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33728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77F7F4-8CBD-4C6A-BEA1-37161D272864}" type="datetime1">
              <a:rPr kumimoji="1" lang="ja-JP" altLang="en-US" smtClean="0"/>
              <a:t>2023/12/22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59976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498690-38E9-4CB4-A850-670C9ED2C852}" type="datetime1">
              <a:rPr kumimoji="1" lang="ja-JP" altLang="en-US" smtClean="0"/>
              <a:t>2023/12/22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8516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8827AD-EEB8-4563-B935-70A4F0B20A5B}" type="datetime1">
              <a:rPr kumimoji="1" lang="ja-JP" altLang="en-US" smtClean="0"/>
              <a:t>2023/12/22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2456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6DFA9F-A08D-4158-B995-846BA00F9EAF}" type="datetime1">
              <a:rPr kumimoji="1" lang="ja-JP" altLang="en-US" smtClean="0"/>
              <a:t>2023/12/22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399693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A9229F-A824-420E-83B7-A7DF5F24D833}" type="datetime1">
              <a:rPr kumimoji="1" lang="ja-JP" altLang="en-US" smtClean="0"/>
              <a:t>2023/12/22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805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1F6601-F341-46B4-84EA-E8F9DDD885AA}" type="datetime1">
              <a:rPr kumimoji="1" lang="ja-JP" altLang="en-US" smtClean="0"/>
              <a:t>2023/12/22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42096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2780B-839C-4DB4-873F-EAA2E61CD1E4}" type="datetime1">
              <a:rPr kumimoji="1" lang="ja-JP" altLang="en-US" smtClean="0"/>
              <a:t>2023/12/22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70199"/>
            <a:ext cx="2057400" cy="365125"/>
          </a:xfrm>
        </p:spPr>
        <p:txBody>
          <a:bodyPr/>
          <a:lstStyle>
            <a:lvl1pPr>
              <a:defRPr sz="1200">
                <a:solidFill>
                  <a:schemeClr val="tx1"/>
                </a:solidFill>
                <a:latin typeface="+mn-ea"/>
                <a:ea typeface="+mn-ea"/>
              </a:defRPr>
            </a:lvl1pPr>
          </a:lstStyle>
          <a:p>
            <a:fld id="{8EF98A3A-4FC9-421C-9EC4-B2EF6B34D3EB}" type="slidenum">
              <a:rPr kumimoji="1" lang="ja-JP" altLang="en-US" smtClean="0"/>
              <a:pPr/>
              <a:t>‹#›</a:t>
            </a:fld>
            <a:endParaRPr kumimoji="1" lang="ja-JP" altLang="en-US" dirty="0"/>
          </a:p>
        </p:txBody>
      </p:sp>
    </p:spTree>
    <p:extLst>
      <p:ext uri="{BB962C8B-B14F-4D97-AF65-F5344CB8AC3E}">
        <p14:creationId xmlns:p14="http://schemas.microsoft.com/office/powerpoint/2010/main" val="140721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FAA20B-AAA0-4EC0-BC69-FF514BFCA8B4}" type="datetime1">
              <a:rPr kumimoji="1" lang="ja-JP" altLang="en-US" smtClean="0"/>
              <a:t>2023/12/22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16831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1EBCBF-170B-4F5D-A7DD-80280D0D0A7C}" type="datetime1">
              <a:rPr kumimoji="1" lang="ja-JP" altLang="en-US" smtClean="0"/>
              <a:t>2023/12/22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F98A3A-4FC9-421C-9EC4-B2EF6B34D3EB}" type="slidenum">
              <a:rPr kumimoji="1" lang="ja-JP" altLang="en-US" smtClean="0"/>
              <a:t>‹#›</a:t>
            </a:fld>
            <a:endParaRPr kumimoji="1" lang="ja-JP" altLang="en-US"/>
          </a:p>
        </p:txBody>
      </p:sp>
    </p:spTree>
    <p:extLst>
      <p:ext uri="{BB962C8B-B14F-4D97-AF65-F5344CB8AC3E}">
        <p14:creationId xmlns:p14="http://schemas.microsoft.com/office/powerpoint/2010/main" val="411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06C3D-B5F6-4814-A24D-449203A4B933}" type="datetime1">
              <a:rPr kumimoji="1" lang="ja-JP" altLang="en-US" smtClean="0"/>
              <a:t>2023/12/22</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solidFill>
              </a:defRPr>
            </a:lvl1pPr>
          </a:lstStyle>
          <a:p>
            <a:fld id="{8EF98A3A-4FC9-421C-9EC4-B2EF6B34D3EB}" type="slidenum">
              <a:rPr kumimoji="1" lang="ja-JP" altLang="en-US" smtClean="0"/>
              <a:pPr/>
              <a:t>‹#›</a:t>
            </a:fld>
            <a:endParaRPr kumimoji="1" lang="ja-JP" altLang="en-US" dirty="0"/>
          </a:p>
        </p:txBody>
      </p:sp>
    </p:spTree>
    <p:extLst>
      <p:ext uri="{BB962C8B-B14F-4D97-AF65-F5344CB8AC3E}">
        <p14:creationId xmlns:p14="http://schemas.microsoft.com/office/powerpoint/2010/main" val="1843162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9093" y="2767908"/>
            <a:ext cx="7674011" cy="584775"/>
          </a:xfrm>
          <a:prstGeom prst="rect">
            <a:avLst/>
          </a:prstGeom>
          <a:noFill/>
        </p:spPr>
        <p:txBody>
          <a:bodyPr wrap="square" rtlCol="0">
            <a:spAutoFit/>
          </a:bodyPr>
          <a:lstStyle/>
          <a:p>
            <a:r>
              <a:rPr kumimoji="1" lang="ja-JP" altLang="en-US" sz="3200" dirty="0"/>
              <a:t>令和５年度大阪府総合教育会議資料　</a:t>
            </a:r>
          </a:p>
        </p:txBody>
      </p:sp>
      <p:cxnSp>
        <p:nvCxnSpPr>
          <p:cNvPr id="8" name="直線コネクタ 7"/>
          <p:cNvCxnSpPr/>
          <p:nvPr/>
        </p:nvCxnSpPr>
        <p:spPr>
          <a:xfrm flipV="1">
            <a:off x="309093" y="3451540"/>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4" name="テキスト ボックス 3">
            <a:extLst>
              <a:ext uri="{FF2B5EF4-FFF2-40B4-BE49-F238E27FC236}">
                <a16:creationId xmlns:a16="http://schemas.microsoft.com/office/drawing/2014/main" id="{B687C948-35A0-44D8-AC7E-301A750FECA6}"/>
              </a:ext>
            </a:extLst>
          </p:cNvPr>
          <p:cNvSpPr txBox="1"/>
          <p:nvPr/>
        </p:nvSpPr>
        <p:spPr>
          <a:xfrm>
            <a:off x="309093" y="3555782"/>
            <a:ext cx="8978298" cy="400110"/>
          </a:xfrm>
          <a:prstGeom prst="rect">
            <a:avLst/>
          </a:prstGeom>
          <a:noFill/>
        </p:spPr>
        <p:txBody>
          <a:bodyPr wrap="square" rtlCol="0">
            <a:spAutoFit/>
          </a:bodyPr>
          <a:lstStyle/>
          <a:p>
            <a:r>
              <a:rPr kumimoji="1" lang="ja-JP" altLang="en-US" sz="2000" dirty="0"/>
              <a:t>不登校等の児童生徒に関する今後の取組みについて</a:t>
            </a:r>
          </a:p>
        </p:txBody>
      </p:sp>
      <p:sp>
        <p:nvSpPr>
          <p:cNvPr id="7" name="正方形/長方形 6">
            <a:extLst>
              <a:ext uri="{FF2B5EF4-FFF2-40B4-BE49-F238E27FC236}">
                <a16:creationId xmlns:a16="http://schemas.microsoft.com/office/drawing/2014/main" id="{C4AB9E32-CD6D-4DBC-8CB9-66D9C9FF064F}"/>
              </a:ext>
            </a:extLst>
          </p:cNvPr>
          <p:cNvSpPr/>
          <p:nvPr/>
        </p:nvSpPr>
        <p:spPr>
          <a:xfrm>
            <a:off x="7104348" y="288174"/>
            <a:ext cx="1782077" cy="427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資料３</a:t>
            </a:r>
          </a:p>
        </p:txBody>
      </p:sp>
    </p:spTree>
    <p:extLst>
      <p:ext uri="{BB962C8B-B14F-4D97-AF65-F5344CB8AC3E}">
        <p14:creationId xmlns:p14="http://schemas.microsoft.com/office/powerpoint/2010/main" val="217027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9</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206210" y="921365"/>
            <a:ext cx="6229814"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［不登校の要因別実人数の推移（府立高校）］</a:t>
            </a:r>
            <a:endParaRPr lang="en-US" altLang="ja-JP" sz="1600" b="1" dirty="0">
              <a:ea typeface="Meiryo UI" panose="020B0604030504040204" pitchFamily="50" charset="-128"/>
              <a:cs typeface="Times New Roman" panose="02020603050405020304" pitchFamily="18" charset="0"/>
            </a:endParaRPr>
          </a:p>
        </p:txBody>
      </p:sp>
      <p:sp>
        <p:nvSpPr>
          <p:cNvPr id="13" name="角丸四角形 3">
            <a:extLst>
              <a:ext uri="{FF2B5EF4-FFF2-40B4-BE49-F238E27FC236}">
                <a16:creationId xmlns:a16="http://schemas.microsoft.com/office/drawing/2014/main" id="{CB79632A-2D98-4331-8DC6-161FB8894678}"/>
              </a:ext>
            </a:extLst>
          </p:cNvPr>
          <p:cNvSpPr/>
          <p:nvPr/>
        </p:nvSpPr>
        <p:spPr>
          <a:xfrm>
            <a:off x="338761" y="5559354"/>
            <a:ext cx="8466478" cy="1118343"/>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r>
              <a:rPr kumimoji="1" lang="ja-JP" altLang="en-US" sz="1500" dirty="0">
                <a:solidFill>
                  <a:schemeClr val="tx1"/>
                </a:solidFill>
                <a:latin typeface="Meiryo UI" panose="020B0604030504040204" pitchFamily="50" charset="-128"/>
                <a:ea typeface="Meiryo UI" panose="020B0604030504040204" pitchFamily="50" charset="-128"/>
              </a:rPr>
              <a:t>・不登校の要因は小・中・高とも教員の見立てでは「無気力・不安」が最も多い。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7313" indent="-87313"/>
            <a:r>
              <a:rPr kumimoji="1" lang="ja-JP" altLang="en-US" sz="1500" dirty="0">
                <a:solidFill>
                  <a:schemeClr val="tx1"/>
                </a:solidFill>
                <a:latin typeface="Meiryo UI" panose="020B0604030504040204" pitchFamily="50" charset="-128"/>
                <a:ea typeface="Meiryo UI" panose="020B0604030504040204" pitchFamily="50" charset="-128"/>
              </a:rPr>
              <a:t>・小・中学生を対象にした調査結果によると、児童生徒自身も「きっかけが何か自分でもわからない」と回答した割合が約４分の１。</a:t>
            </a:r>
          </a:p>
        </p:txBody>
      </p:sp>
      <p:sp>
        <p:nvSpPr>
          <p:cNvPr id="11" name="テキスト ボックス 10">
            <a:extLst>
              <a:ext uri="{FF2B5EF4-FFF2-40B4-BE49-F238E27FC236}">
                <a16:creationId xmlns:a16="http://schemas.microsoft.com/office/drawing/2014/main" id="{3C9C5A91-F745-41ED-BA5C-B26712074E1F}"/>
              </a:ext>
            </a:extLst>
          </p:cNvPr>
          <p:cNvSpPr txBox="1"/>
          <p:nvPr/>
        </p:nvSpPr>
        <p:spPr>
          <a:xfrm>
            <a:off x="5201796" y="5239842"/>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57329A0-A80E-4382-A5EF-CE420FE0FE8A}"/>
              </a:ext>
            </a:extLst>
          </p:cNvPr>
          <p:cNvSpPr txBox="1"/>
          <p:nvPr/>
        </p:nvSpPr>
        <p:spPr>
          <a:xfrm>
            <a:off x="3576960" y="1670604"/>
            <a:ext cx="4198925" cy="307777"/>
          </a:xfrm>
          <a:prstGeom prst="rect">
            <a:avLst/>
          </a:prstGeom>
          <a:noFill/>
        </p:spPr>
        <p:txBody>
          <a:bodyPr wrap="square">
            <a:spAutoFit/>
          </a:bodyPr>
          <a:lstStyle/>
          <a:p>
            <a:pPr marL="174625" indent="-174625"/>
            <a:r>
              <a:rPr lang="ja-JP" altLang="en-US" sz="1400" b="1" dirty="0">
                <a:ea typeface="Meiryo UI" panose="020B0604030504040204" pitchFamily="50" charset="-128"/>
                <a:cs typeface="Times New Roman" panose="02020603050405020304" pitchFamily="18" charset="0"/>
              </a:rPr>
              <a:t>（教員の見立て）</a:t>
            </a:r>
            <a:endParaRPr lang="ja-JP" altLang="en-US" sz="1400" dirty="0"/>
          </a:p>
        </p:txBody>
      </p:sp>
      <p:sp>
        <p:nvSpPr>
          <p:cNvPr id="17" name="テキスト ボックス 16">
            <a:extLst>
              <a:ext uri="{FF2B5EF4-FFF2-40B4-BE49-F238E27FC236}">
                <a16:creationId xmlns:a16="http://schemas.microsoft.com/office/drawing/2014/main" id="{741C3449-34C4-46AD-87CE-B609135BBB63}"/>
              </a:ext>
            </a:extLst>
          </p:cNvPr>
          <p:cNvSpPr txBox="1"/>
          <p:nvPr/>
        </p:nvSpPr>
        <p:spPr>
          <a:xfrm>
            <a:off x="338761" y="1393356"/>
            <a:ext cx="3125798" cy="400110"/>
          </a:xfrm>
          <a:prstGeom prst="rect">
            <a:avLst/>
          </a:prstGeom>
          <a:noFill/>
        </p:spPr>
        <p:txBody>
          <a:bodyPr wrap="square">
            <a:spAutoFit/>
          </a:bodyPr>
          <a:lstStyle/>
          <a:p>
            <a:pPr marL="177800" indent="-177800"/>
            <a:r>
              <a:rPr kumimoji="1" lang="ja-JP" altLang="en-US" sz="1000" dirty="0">
                <a:latin typeface="Meiryo UI" panose="020B0604030504040204" pitchFamily="50" charset="-128"/>
                <a:ea typeface="Meiryo UI" panose="020B0604030504040204" pitchFamily="50" charset="-128"/>
              </a:rPr>
              <a:t>注：文科省「令和２年度　不登校に関する実態調査」</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　は高校生では調査実施なし。</a:t>
            </a:r>
            <a:endParaRPr lang="ja-JP" altLang="en-US" sz="1000" dirty="0"/>
          </a:p>
        </p:txBody>
      </p:sp>
      <p:sp>
        <p:nvSpPr>
          <p:cNvPr id="20" name="テキスト ボックス 19">
            <a:extLst>
              <a:ext uri="{FF2B5EF4-FFF2-40B4-BE49-F238E27FC236}">
                <a16:creationId xmlns:a16="http://schemas.microsoft.com/office/drawing/2014/main" id="{E68CB328-69AF-471D-AB00-9ED9A918D24F}"/>
              </a:ext>
            </a:extLst>
          </p:cNvPr>
          <p:cNvSpPr txBox="1"/>
          <p:nvPr/>
        </p:nvSpPr>
        <p:spPr>
          <a:xfrm>
            <a:off x="239452" y="1185972"/>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21" name="テキスト ボックス 20">
            <a:extLst>
              <a:ext uri="{FF2B5EF4-FFF2-40B4-BE49-F238E27FC236}">
                <a16:creationId xmlns:a16="http://schemas.microsoft.com/office/drawing/2014/main" id="{2382913A-ACC0-4B2D-B205-5BFEE6E22355}"/>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pic>
        <p:nvPicPr>
          <p:cNvPr id="7" name="図 6">
            <a:extLst>
              <a:ext uri="{FF2B5EF4-FFF2-40B4-BE49-F238E27FC236}">
                <a16:creationId xmlns:a16="http://schemas.microsoft.com/office/drawing/2014/main" id="{357DE511-8EE7-4C1A-94E8-92675A79D04E}"/>
              </a:ext>
            </a:extLst>
          </p:cNvPr>
          <p:cNvPicPr>
            <a:picLocks noChangeAspect="1"/>
          </p:cNvPicPr>
          <p:nvPr/>
        </p:nvPicPr>
        <p:blipFill>
          <a:blip r:embed="rId3"/>
          <a:stretch>
            <a:fillRect/>
          </a:stretch>
        </p:blipFill>
        <p:spPr>
          <a:xfrm>
            <a:off x="2670226" y="1347908"/>
            <a:ext cx="4264464" cy="4039172"/>
          </a:xfrm>
          <a:prstGeom prst="rect">
            <a:avLst/>
          </a:prstGeom>
        </p:spPr>
      </p:pic>
      <p:sp>
        <p:nvSpPr>
          <p:cNvPr id="14" name="正方形/長方形 13">
            <a:extLst>
              <a:ext uri="{FF2B5EF4-FFF2-40B4-BE49-F238E27FC236}">
                <a16:creationId xmlns:a16="http://schemas.microsoft.com/office/drawing/2014/main" id="{48E53EDC-9FA7-4C8B-A7BD-6D1F68DA5D57}"/>
              </a:ext>
            </a:extLst>
          </p:cNvPr>
          <p:cNvSpPr/>
          <p:nvPr/>
        </p:nvSpPr>
        <p:spPr>
          <a:xfrm>
            <a:off x="2720772" y="2385882"/>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3,897</a:t>
            </a:r>
            <a:endParaRPr kumimoji="1" lang="ja-JP" altLang="en-US" sz="900" b="1" dirty="0">
              <a:solidFill>
                <a:schemeClr val="tx1"/>
              </a:solidFill>
            </a:endParaRPr>
          </a:p>
        </p:txBody>
      </p:sp>
      <p:sp>
        <p:nvSpPr>
          <p:cNvPr id="16" name="正方形/長方形 15">
            <a:extLst>
              <a:ext uri="{FF2B5EF4-FFF2-40B4-BE49-F238E27FC236}">
                <a16:creationId xmlns:a16="http://schemas.microsoft.com/office/drawing/2014/main" id="{A70EAEAF-AF5C-48BA-B333-439F45C80E16}"/>
              </a:ext>
            </a:extLst>
          </p:cNvPr>
          <p:cNvSpPr/>
          <p:nvPr/>
        </p:nvSpPr>
        <p:spPr>
          <a:xfrm>
            <a:off x="3530058" y="2914280"/>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3,043</a:t>
            </a:r>
            <a:endParaRPr kumimoji="1" lang="ja-JP" altLang="en-US" sz="900" b="1" dirty="0">
              <a:solidFill>
                <a:schemeClr val="tx1"/>
              </a:solidFill>
            </a:endParaRPr>
          </a:p>
        </p:txBody>
      </p:sp>
      <p:sp>
        <p:nvSpPr>
          <p:cNvPr id="18" name="正方形/長方形 17">
            <a:extLst>
              <a:ext uri="{FF2B5EF4-FFF2-40B4-BE49-F238E27FC236}">
                <a16:creationId xmlns:a16="http://schemas.microsoft.com/office/drawing/2014/main" id="{3D1D0553-4380-4270-907F-A1F0FDDE184D}"/>
              </a:ext>
            </a:extLst>
          </p:cNvPr>
          <p:cNvSpPr/>
          <p:nvPr/>
        </p:nvSpPr>
        <p:spPr>
          <a:xfrm>
            <a:off x="4319768" y="2675261"/>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3,399</a:t>
            </a:r>
            <a:endParaRPr kumimoji="1" lang="ja-JP" altLang="en-US" sz="900" b="1" dirty="0">
              <a:solidFill>
                <a:schemeClr val="tx1"/>
              </a:solidFill>
            </a:endParaRPr>
          </a:p>
        </p:txBody>
      </p:sp>
      <p:sp>
        <p:nvSpPr>
          <p:cNvPr id="19" name="正方形/長方形 18">
            <a:extLst>
              <a:ext uri="{FF2B5EF4-FFF2-40B4-BE49-F238E27FC236}">
                <a16:creationId xmlns:a16="http://schemas.microsoft.com/office/drawing/2014/main" id="{F5ABE8C8-415C-4C33-A040-D6ED1CE2465D}"/>
              </a:ext>
            </a:extLst>
          </p:cNvPr>
          <p:cNvSpPr/>
          <p:nvPr/>
        </p:nvSpPr>
        <p:spPr>
          <a:xfrm>
            <a:off x="5137831" y="2092472"/>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4,380</a:t>
            </a:r>
            <a:endParaRPr kumimoji="1" lang="ja-JP" altLang="en-US" sz="900" b="1" dirty="0">
              <a:solidFill>
                <a:schemeClr val="tx1"/>
              </a:solidFill>
            </a:endParaRPr>
          </a:p>
        </p:txBody>
      </p:sp>
    </p:spTree>
    <p:extLst>
      <p:ext uri="{BB962C8B-B14F-4D97-AF65-F5344CB8AC3E}">
        <p14:creationId xmlns:p14="http://schemas.microsoft.com/office/powerpoint/2010/main" val="129811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10</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165750" y="925874"/>
            <a:ext cx="6517548"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［不登校の児童生徒が専門人材・機関*に相談を受けた割合／</a:t>
            </a:r>
            <a:r>
              <a:rPr lang="en-US" altLang="ja-JP" sz="1600" b="1" dirty="0">
                <a:ea typeface="Meiryo UI" panose="020B0604030504040204" pitchFamily="50" charset="-128"/>
                <a:cs typeface="Times New Roman" panose="02020603050405020304" pitchFamily="18" charset="0"/>
              </a:rPr>
              <a:t>R4</a:t>
            </a:r>
            <a:r>
              <a:rPr lang="ja-JP" altLang="en-US" sz="1600" b="1" dirty="0">
                <a:ea typeface="Meiryo UI" panose="020B0604030504040204" pitchFamily="50" charset="-128"/>
                <a:cs typeface="Times New Roman" panose="02020603050405020304" pitchFamily="18" charset="0"/>
              </a:rPr>
              <a:t>］</a:t>
            </a:r>
            <a:endParaRPr lang="en-US" altLang="ja-JP" sz="1600" b="1" dirty="0">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7D76D9FF-6B9E-4B88-8A41-882629F1BAE4}"/>
              </a:ext>
            </a:extLst>
          </p:cNvPr>
          <p:cNvSpPr txBox="1"/>
          <p:nvPr/>
        </p:nvSpPr>
        <p:spPr>
          <a:xfrm>
            <a:off x="1348505" y="5922593"/>
            <a:ext cx="1397687" cy="215444"/>
          </a:xfrm>
          <a:prstGeom prst="rect">
            <a:avLst/>
          </a:prstGeom>
          <a:noFill/>
        </p:spPr>
        <p:txBody>
          <a:bodyPr wrap="square">
            <a:spAutoFit/>
          </a:bodyPr>
          <a:lstStyle/>
          <a:p>
            <a:pPr algn="ctr"/>
            <a:endParaRPr lang="ja-JP" altLang="en-US" sz="800" dirty="0"/>
          </a:p>
        </p:txBody>
      </p:sp>
      <p:sp>
        <p:nvSpPr>
          <p:cNvPr id="30" name="テキスト ボックス 29">
            <a:extLst>
              <a:ext uri="{FF2B5EF4-FFF2-40B4-BE49-F238E27FC236}">
                <a16:creationId xmlns:a16="http://schemas.microsoft.com/office/drawing/2014/main" id="{076FD006-5CED-4F24-8E86-C82AA0DC5D2E}"/>
              </a:ext>
            </a:extLst>
          </p:cNvPr>
          <p:cNvSpPr txBox="1"/>
          <p:nvPr/>
        </p:nvSpPr>
        <p:spPr>
          <a:xfrm>
            <a:off x="2304444" y="2030410"/>
            <a:ext cx="1270180" cy="276999"/>
          </a:xfrm>
          <a:prstGeom prst="rect">
            <a:avLst/>
          </a:prstGeom>
          <a:noFill/>
        </p:spPr>
        <p:txBody>
          <a:bodyPr wrap="square">
            <a:spAutoFit/>
          </a:bodyPr>
          <a:lstStyle/>
          <a:p>
            <a:pPr algn="ctr"/>
            <a:r>
              <a:rPr lang="ja-JP" altLang="en-US" sz="1200" b="1" dirty="0">
                <a:ea typeface="Meiryo UI" panose="020B0604030504040204" pitchFamily="50" charset="-128"/>
                <a:cs typeface="Times New Roman" panose="02020603050405020304" pitchFamily="18" charset="0"/>
              </a:rPr>
              <a:t>（小・中学生）</a:t>
            </a:r>
            <a:endParaRPr lang="ja-JP" altLang="en-US" sz="1200" dirty="0"/>
          </a:p>
        </p:txBody>
      </p:sp>
      <p:sp>
        <p:nvSpPr>
          <p:cNvPr id="32" name="テキスト ボックス 31">
            <a:extLst>
              <a:ext uri="{FF2B5EF4-FFF2-40B4-BE49-F238E27FC236}">
                <a16:creationId xmlns:a16="http://schemas.microsoft.com/office/drawing/2014/main" id="{671B0368-A6BE-4AE0-9884-B704818973C0}"/>
              </a:ext>
            </a:extLst>
          </p:cNvPr>
          <p:cNvSpPr txBox="1"/>
          <p:nvPr/>
        </p:nvSpPr>
        <p:spPr>
          <a:xfrm>
            <a:off x="5698443" y="2008930"/>
            <a:ext cx="1310133" cy="276999"/>
          </a:xfrm>
          <a:prstGeom prst="rect">
            <a:avLst/>
          </a:prstGeom>
          <a:noFill/>
        </p:spPr>
        <p:txBody>
          <a:bodyPr wrap="square">
            <a:spAutoFit/>
          </a:bodyPr>
          <a:lstStyle/>
          <a:p>
            <a:pPr algn="ctr"/>
            <a:r>
              <a:rPr lang="ja-JP" altLang="en-US" sz="1200" b="1" dirty="0">
                <a:ea typeface="Meiryo UI" panose="020B0604030504040204" pitchFamily="50" charset="-128"/>
                <a:cs typeface="Times New Roman" panose="02020603050405020304" pitchFamily="18" charset="0"/>
              </a:rPr>
              <a:t>（高校生）</a:t>
            </a:r>
            <a:endParaRPr lang="ja-JP" altLang="en-US" sz="1200" dirty="0"/>
          </a:p>
        </p:txBody>
      </p:sp>
      <p:sp>
        <p:nvSpPr>
          <p:cNvPr id="36" name="角丸四角形 3">
            <a:extLst>
              <a:ext uri="{FF2B5EF4-FFF2-40B4-BE49-F238E27FC236}">
                <a16:creationId xmlns:a16="http://schemas.microsoft.com/office/drawing/2014/main" id="{C25846FD-D6E8-4757-A504-AE7DEA131601}"/>
              </a:ext>
            </a:extLst>
          </p:cNvPr>
          <p:cNvSpPr/>
          <p:nvPr/>
        </p:nvSpPr>
        <p:spPr>
          <a:xfrm>
            <a:off x="341057" y="5597590"/>
            <a:ext cx="8349726" cy="901099"/>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r>
              <a:rPr kumimoji="1" lang="ja-JP" altLang="en-US" sz="1400" dirty="0">
                <a:solidFill>
                  <a:schemeClr val="tx1"/>
                </a:solidFill>
                <a:latin typeface="Meiryo UI" panose="020B0604030504040204" pitchFamily="50" charset="-128"/>
                <a:ea typeface="Meiryo UI" panose="020B0604030504040204" pitchFamily="50" charset="-128"/>
              </a:rPr>
              <a:t>・府内においては、小・中・高の全てにおいて、スクールカウンセラー等の専門的な知見を有する人材や機関に相談をしていない割合が全国よりも高い。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87313" indent="-87313"/>
            <a:r>
              <a:rPr kumimoji="1" lang="ja-JP" altLang="en-US" sz="1400" dirty="0">
                <a:solidFill>
                  <a:schemeClr val="tx1"/>
                </a:solidFill>
                <a:latin typeface="Meiryo UI" panose="020B0604030504040204" pitchFamily="50" charset="-128"/>
                <a:ea typeface="Meiryo UI" panose="020B0604030504040204" pitchFamily="50" charset="-128"/>
              </a:rPr>
              <a:t>・要因の分析等、十分なアセスメントがなされない場合、適切な支援・対応を行うことが難しい。</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9DCD058-A637-4F57-9FED-DB689B20A084}"/>
              </a:ext>
            </a:extLst>
          </p:cNvPr>
          <p:cNvPicPr>
            <a:picLocks noChangeAspect="1"/>
          </p:cNvPicPr>
          <p:nvPr/>
        </p:nvPicPr>
        <p:blipFill>
          <a:blip r:embed="rId3"/>
          <a:stretch>
            <a:fillRect/>
          </a:stretch>
        </p:blipFill>
        <p:spPr>
          <a:xfrm>
            <a:off x="4896418" y="2396804"/>
            <a:ext cx="2880000" cy="2963480"/>
          </a:xfrm>
          <a:prstGeom prst="rect">
            <a:avLst/>
          </a:prstGeom>
        </p:spPr>
      </p:pic>
      <p:sp>
        <p:nvSpPr>
          <p:cNvPr id="37" name="テキスト ボックス 36">
            <a:extLst>
              <a:ext uri="{FF2B5EF4-FFF2-40B4-BE49-F238E27FC236}">
                <a16:creationId xmlns:a16="http://schemas.microsoft.com/office/drawing/2014/main" id="{9616345A-BC2D-4F3E-8C4C-871A6F5A0BEF}"/>
              </a:ext>
            </a:extLst>
          </p:cNvPr>
          <p:cNvSpPr txBox="1"/>
          <p:nvPr/>
        </p:nvSpPr>
        <p:spPr>
          <a:xfrm>
            <a:off x="341056" y="1384203"/>
            <a:ext cx="6745544" cy="430887"/>
          </a:xfrm>
          <a:prstGeom prst="rect">
            <a:avLst/>
          </a:prstGeom>
          <a:noFill/>
        </p:spPr>
        <p:txBody>
          <a:bodyPr wrap="square">
            <a:spAutoFit/>
          </a:bodyPr>
          <a:lstStyle/>
          <a:p>
            <a:r>
              <a:rPr lang="ja-JP" altLang="en-US" sz="1100" dirty="0"/>
              <a:t>＊学校内｜養護教諭、スクールカウンセラーや相談員等　</a:t>
            </a:r>
            <a:r>
              <a:rPr lang="en-US" altLang="ja-JP" sz="1100" dirty="0"/>
              <a:t>※</a:t>
            </a:r>
            <a:r>
              <a:rPr lang="ja-JP" altLang="en-US" sz="1100" dirty="0"/>
              <a:t>教員は除く</a:t>
            </a:r>
          </a:p>
          <a:p>
            <a:r>
              <a:rPr lang="ja-JP" altLang="en-US" sz="1100" dirty="0"/>
              <a:t>　 学校外の機関｜教育支援センター（適応指導教室）、民間団体、福祉機関（児童相談所等）、病院等</a:t>
            </a:r>
          </a:p>
        </p:txBody>
      </p:sp>
      <p:sp>
        <p:nvSpPr>
          <p:cNvPr id="17" name="テキスト ボックス 16">
            <a:extLst>
              <a:ext uri="{FF2B5EF4-FFF2-40B4-BE49-F238E27FC236}">
                <a16:creationId xmlns:a16="http://schemas.microsoft.com/office/drawing/2014/main" id="{F64877AF-DB48-4061-B831-A09B5002D727}"/>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18" name="テキスト ボックス 17">
            <a:extLst>
              <a:ext uri="{FF2B5EF4-FFF2-40B4-BE49-F238E27FC236}">
                <a16:creationId xmlns:a16="http://schemas.microsoft.com/office/drawing/2014/main" id="{CFCA9B0D-813F-4D79-81B7-CE421566742E}"/>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19" name="テキスト ボックス 18">
            <a:extLst>
              <a:ext uri="{FF2B5EF4-FFF2-40B4-BE49-F238E27FC236}">
                <a16:creationId xmlns:a16="http://schemas.microsoft.com/office/drawing/2014/main" id="{2B0B303D-7FC9-489A-B40D-090C8E1EB003}"/>
              </a:ext>
            </a:extLst>
          </p:cNvPr>
          <p:cNvSpPr txBox="1"/>
          <p:nvPr/>
        </p:nvSpPr>
        <p:spPr>
          <a:xfrm>
            <a:off x="239452" y="1185972"/>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pic>
        <p:nvPicPr>
          <p:cNvPr id="2" name="図 1">
            <a:extLst>
              <a:ext uri="{FF2B5EF4-FFF2-40B4-BE49-F238E27FC236}">
                <a16:creationId xmlns:a16="http://schemas.microsoft.com/office/drawing/2014/main" id="{5968FCB8-0F4C-4B47-A840-3667CC52F980}"/>
              </a:ext>
            </a:extLst>
          </p:cNvPr>
          <p:cNvPicPr>
            <a:picLocks noChangeAspect="1"/>
          </p:cNvPicPr>
          <p:nvPr/>
        </p:nvPicPr>
        <p:blipFill>
          <a:blip r:embed="rId4"/>
          <a:stretch>
            <a:fillRect/>
          </a:stretch>
        </p:blipFill>
        <p:spPr>
          <a:xfrm>
            <a:off x="1499534" y="2438975"/>
            <a:ext cx="2880000" cy="2974255"/>
          </a:xfrm>
          <a:prstGeom prst="rect">
            <a:avLst/>
          </a:prstGeom>
        </p:spPr>
      </p:pic>
    </p:spTree>
    <p:extLst>
      <p:ext uri="{BB962C8B-B14F-4D97-AF65-F5344CB8AC3E}">
        <p14:creationId xmlns:p14="http://schemas.microsoft.com/office/powerpoint/2010/main" val="218582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50A0F381-D8A2-4EAF-B622-591FE6B32FEA}"/>
              </a:ext>
            </a:extLst>
          </p:cNvPr>
          <p:cNvGraphicFramePr>
            <a:graphicFrameLocks noGrp="1"/>
          </p:cNvGraphicFramePr>
          <p:nvPr/>
        </p:nvGraphicFramePr>
        <p:xfrm>
          <a:off x="304747" y="1554975"/>
          <a:ext cx="8577330" cy="3129185"/>
        </p:xfrm>
        <a:graphic>
          <a:graphicData uri="http://schemas.openxmlformats.org/drawingml/2006/table">
            <a:tbl>
              <a:tblPr firstRow="1" bandRow="1">
                <a:tableStyleId>{5C22544A-7EE6-4342-B048-85BDC9FD1C3A}</a:tableStyleId>
              </a:tblPr>
              <a:tblGrid>
                <a:gridCol w="2859110">
                  <a:extLst>
                    <a:ext uri="{9D8B030D-6E8A-4147-A177-3AD203B41FA5}">
                      <a16:colId xmlns:a16="http://schemas.microsoft.com/office/drawing/2014/main" val="4133056949"/>
                    </a:ext>
                  </a:extLst>
                </a:gridCol>
                <a:gridCol w="2859110">
                  <a:extLst>
                    <a:ext uri="{9D8B030D-6E8A-4147-A177-3AD203B41FA5}">
                      <a16:colId xmlns:a16="http://schemas.microsoft.com/office/drawing/2014/main" val="123794058"/>
                    </a:ext>
                  </a:extLst>
                </a:gridCol>
                <a:gridCol w="2859110">
                  <a:extLst>
                    <a:ext uri="{9D8B030D-6E8A-4147-A177-3AD203B41FA5}">
                      <a16:colId xmlns:a16="http://schemas.microsoft.com/office/drawing/2014/main" val="755524341"/>
                    </a:ext>
                  </a:extLst>
                </a:gridCol>
              </a:tblGrid>
              <a:tr h="3129185">
                <a:tc>
                  <a:txBody>
                    <a:bodyPr/>
                    <a:lstStyle/>
                    <a:p>
                      <a:pPr algn="ctr"/>
                      <a:r>
                        <a:rPr kumimoji="1" lang="ja-JP" altLang="en-US" sz="1200" dirty="0">
                          <a:solidFill>
                            <a:schemeClr val="tx1"/>
                          </a:solidFill>
                        </a:rPr>
                        <a:t>（府内公立小学校）</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（府内公立中学校）</a:t>
                      </a:r>
                    </a:p>
                    <a:p>
                      <a:pPr algn="ctr"/>
                      <a:endParaRPr kumimoji="1" lang="ja-JP" alt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（府立高校）</a:t>
                      </a:r>
                    </a:p>
                    <a:p>
                      <a:pPr algn="ctr"/>
                      <a:endParaRPr kumimoji="1" lang="ja-JP"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649673"/>
                  </a:ext>
                </a:extLst>
              </a:tr>
            </a:tbl>
          </a:graphicData>
        </a:graphic>
      </p:graphicFrame>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スライド番号プレースホルダー 3">
            <a:extLst>
              <a:ext uri="{FF2B5EF4-FFF2-40B4-BE49-F238E27FC236}">
                <a16:creationId xmlns:a16="http://schemas.microsoft.com/office/drawing/2014/main" id="{7EE407FA-85F3-4C35-8E6E-50BD11571496}"/>
              </a:ext>
            </a:extLst>
          </p:cNvPr>
          <p:cNvSpPr>
            <a:spLocks noGrp="1"/>
          </p:cNvSpPr>
          <p:nvPr>
            <p:ph type="sldNum" sz="quarter" idx="12"/>
          </p:nvPr>
        </p:nvSpPr>
        <p:spPr/>
        <p:txBody>
          <a:bodyPr/>
          <a:lstStyle/>
          <a:p>
            <a:fld id="{8EF98A3A-4FC9-421C-9EC4-B2EF6B34D3EB}" type="slidenum">
              <a:rPr kumimoji="1" lang="ja-JP" altLang="en-US" smtClean="0"/>
              <a:pPr/>
              <a:t>11</a:t>
            </a:fld>
            <a:endParaRPr kumimoji="1" lang="ja-JP" altLang="en-US" dirty="0"/>
          </a:p>
        </p:txBody>
      </p:sp>
      <p:sp>
        <p:nvSpPr>
          <p:cNvPr id="28" name="角丸四角形 3">
            <a:extLst>
              <a:ext uri="{FF2B5EF4-FFF2-40B4-BE49-F238E27FC236}">
                <a16:creationId xmlns:a16="http://schemas.microsoft.com/office/drawing/2014/main" id="{48A22E3F-EA1C-452D-A0CB-D12A19F407B3}"/>
              </a:ext>
            </a:extLst>
          </p:cNvPr>
          <p:cNvSpPr/>
          <p:nvPr/>
        </p:nvSpPr>
        <p:spPr>
          <a:xfrm>
            <a:off x="379441" y="5291067"/>
            <a:ext cx="8466478" cy="1183137"/>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600" dirty="0">
                <a:solidFill>
                  <a:schemeClr val="tx1"/>
                </a:solidFill>
                <a:latin typeface="Meiryo UI" panose="020B0604030504040204" pitchFamily="50" charset="-128"/>
                <a:ea typeface="Meiryo UI" panose="020B0604030504040204" pitchFamily="50" charset="-128"/>
              </a:rPr>
              <a:t>・全国、大阪府ともに、前年度に比べ、全ての校種で、いじめの認知件数が増加している。</a:t>
            </a:r>
          </a:p>
          <a:p>
            <a:pPr marL="88900" indent="-88900"/>
            <a:r>
              <a:rPr kumimoji="1" lang="ja-JP" altLang="en-US" sz="1600" dirty="0">
                <a:solidFill>
                  <a:schemeClr val="tx1"/>
                </a:solidFill>
                <a:latin typeface="Meiryo UI" panose="020B0604030504040204" pitchFamily="50" charset="-128"/>
                <a:ea typeface="Meiryo UI" panose="020B0604030504040204" pitchFamily="50" charset="-128"/>
              </a:rPr>
              <a:t>・特に小学校では、</a:t>
            </a:r>
            <a:r>
              <a:rPr kumimoji="1" lang="en-US" altLang="ja-JP" sz="1600" dirty="0">
                <a:solidFill>
                  <a:schemeClr val="tx1"/>
                </a:solidFill>
                <a:latin typeface="Meiryo UI" panose="020B0604030504040204" pitchFamily="50" charset="-128"/>
                <a:ea typeface="Meiryo UI" panose="020B0604030504040204" pitchFamily="50" charset="-128"/>
              </a:rPr>
              <a:t>R4</a:t>
            </a:r>
            <a:r>
              <a:rPr kumimoji="1" lang="ja-JP" altLang="en-US" sz="1600" dirty="0">
                <a:solidFill>
                  <a:schemeClr val="tx1"/>
                </a:solidFill>
                <a:latin typeface="Meiryo UI" panose="020B0604030504040204" pitchFamily="50" charset="-128"/>
                <a:ea typeface="Meiryo UI" panose="020B0604030504040204" pitchFamily="50" charset="-128"/>
              </a:rPr>
              <a:t>の千人率が前年度に比べて</a:t>
            </a:r>
            <a:r>
              <a:rPr kumimoji="1" lang="en-US" altLang="ja-JP" sz="1600" dirty="0">
                <a:solidFill>
                  <a:schemeClr val="tx1"/>
                </a:solidFill>
                <a:latin typeface="Meiryo UI" panose="020B0604030504040204" pitchFamily="50" charset="-128"/>
                <a:ea typeface="Meiryo UI" panose="020B0604030504040204" pitchFamily="50" charset="-128"/>
              </a:rPr>
              <a:t>22.1</a:t>
            </a:r>
            <a:r>
              <a:rPr kumimoji="1" lang="ja-JP" altLang="en-US" sz="1600" dirty="0">
                <a:solidFill>
                  <a:schemeClr val="tx1"/>
                </a:solidFill>
                <a:latin typeface="Meiryo UI" panose="020B0604030504040204" pitchFamily="50" charset="-128"/>
                <a:ea typeface="Meiryo UI" panose="020B0604030504040204" pitchFamily="50" charset="-128"/>
              </a:rPr>
              <a:t>％増加。</a:t>
            </a:r>
          </a:p>
          <a:p>
            <a:pPr marL="88900" indent="-88900"/>
            <a:r>
              <a:rPr kumimoji="1" lang="ja-JP" altLang="en-US" sz="1600" dirty="0">
                <a:solidFill>
                  <a:schemeClr val="tx1"/>
                </a:solidFill>
                <a:latin typeface="Meiryo UI" panose="020B0604030504040204" pitchFamily="50" charset="-128"/>
                <a:ea typeface="Meiryo UI" panose="020B0604030504040204" pitchFamily="50" charset="-128"/>
              </a:rPr>
              <a:t>・府内の千人率は、全国の平均と比較して、小学校は</a:t>
            </a:r>
            <a:r>
              <a:rPr kumimoji="1" lang="en-US" altLang="ja-JP" sz="1600" dirty="0">
                <a:solidFill>
                  <a:schemeClr val="tx1"/>
                </a:solidFill>
                <a:latin typeface="Meiryo UI" panose="020B0604030504040204" pitchFamily="50" charset="-128"/>
                <a:ea typeface="Meiryo UI" panose="020B0604030504040204" pitchFamily="50" charset="-128"/>
              </a:rPr>
              <a:t>1.5</a:t>
            </a:r>
            <a:r>
              <a:rPr kumimoji="1" lang="ja-JP" altLang="en-US" sz="1600" dirty="0">
                <a:solidFill>
                  <a:schemeClr val="tx1"/>
                </a:solidFill>
                <a:latin typeface="Meiryo UI" panose="020B0604030504040204" pitchFamily="50" charset="-128"/>
                <a:ea typeface="Meiryo UI" panose="020B0604030504040204" pitchFamily="50" charset="-128"/>
              </a:rPr>
              <a:t>倍、中学校は</a:t>
            </a:r>
            <a:r>
              <a:rPr kumimoji="1" lang="en-US" altLang="ja-JP" sz="1600" dirty="0">
                <a:solidFill>
                  <a:schemeClr val="tx1"/>
                </a:solidFill>
                <a:latin typeface="Meiryo UI" panose="020B0604030504040204" pitchFamily="50" charset="-128"/>
                <a:ea typeface="Meiryo UI" panose="020B0604030504040204" pitchFamily="50" charset="-128"/>
              </a:rPr>
              <a:t>1.3</a:t>
            </a:r>
            <a:r>
              <a:rPr kumimoji="1" lang="ja-JP" altLang="en-US" sz="1600" dirty="0">
                <a:solidFill>
                  <a:schemeClr val="tx1"/>
                </a:solidFill>
                <a:latin typeface="Meiryo UI" panose="020B0604030504040204" pitchFamily="50" charset="-128"/>
                <a:ea typeface="Meiryo UI" panose="020B0604030504040204" pitchFamily="50" charset="-128"/>
              </a:rPr>
              <a:t>倍と高くなっている。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08BB6883-CCF9-491D-9876-BD9309F62DEC}"/>
              </a:ext>
            </a:extLst>
          </p:cNvPr>
          <p:cNvSpPr txBox="1"/>
          <p:nvPr/>
        </p:nvSpPr>
        <p:spPr>
          <a:xfrm>
            <a:off x="140983" y="988147"/>
            <a:ext cx="4656966" cy="338554"/>
          </a:xfrm>
          <a:prstGeom prst="rect">
            <a:avLst/>
          </a:prstGeom>
          <a:noFill/>
        </p:spPr>
        <p:txBody>
          <a:bodyPr wrap="square">
            <a:spAutoFit/>
          </a:bodyPr>
          <a:lstStyle/>
          <a:p>
            <a:r>
              <a:rPr kumimoji="1" lang="ja-JP" altLang="en-US" sz="1600" b="1" dirty="0"/>
              <a:t>［いじめ認知件数の千人率］</a:t>
            </a:r>
          </a:p>
        </p:txBody>
      </p:sp>
      <p:sp>
        <p:nvSpPr>
          <p:cNvPr id="17" name="テキスト ボックス 16">
            <a:extLst>
              <a:ext uri="{FF2B5EF4-FFF2-40B4-BE49-F238E27FC236}">
                <a16:creationId xmlns:a16="http://schemas.microsoft.com/office/drawing/2014/main" id="{2E51F5BF-A023-4F4E-825D-8306E82D8287}"/>
              </a:ext>
            </a:extLst>
          </p:cNvPr>
          <p:cNvSpPr txBox="1"/>
          <p:nvPr/>
        </p:nvSpPr>
        <p:spPr>
          <a:xfrm>
            <a:off x="181443" y="591438"/>
            <a:ext cx="4576046" cy="369332"/>
          </a:xfrm>
          <a:prstGeom prst="rect">
            <a:avLst/>
          </a:prstGeom>
          <a:noFill/>
        </p:spPr>
        <p:txBody>
          <a:bodyPr wrap="square">
            <a:spAutoFit/>
          </a:bodyPr>
          <a:lstStyle/>
          <a:p>
            <a:r>
              <a:rPr lang="ja-JP" altLang="en-US" b="1" dirty="0"/>
              <a:t>②いじめの状況</a:t>
            </a:r>
            <a:endParaRPr lang="en-US" altLang="ja-JP" sz="1200" b="1" dirty="0"/>
          </a:p>
        </p:txBody>
      </p:sp>
      <p:sp>
        <p:nvSpPr>
          <p:cNvPr id="12" name="テキスト ボックス 11">
            <a:extLst>
              <a:ext uri="{FF2B5EF4-FFF2-40B4-BE49-F238E27FC236}">
                <a16:creationId xmlns:a16="http://schemas.microsoft.com/office/drawing/2014/main" id="{AA964535-2D1F-43B3-AFBD-ED5F42CE2D12}"/>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14" name="テキスト ボックス 13">
            <a:extLst>
              <a:ext uri="{FF2B5EF4-FFF2-40B4-BE49-F238E27FC236}">
                <a16:creationId xmlns:a16="http://schemas.microsoft.com/office/drawing/2014/main" id="{ECCDDED2-DBD5-4A02-B043-CD7B115014B6}"/>
              </a:ext>
            </a:extLst>
          </p:cNvPr>
          <p:cNvSpPr txBox="1"/>
          <p:nvPr/>
        </p:nvSpPr>
        <p:spPr>
          <a:xfrm>
            <a:off x="239452" y="1266437"/>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18" name="テキスト ボックス 17">
            <a:extLst>
              <a:ext uri="{FF2B5EF4-FFF2-40B4-BE49-F238E27FC236}">
                <a16:creationId xmlns:a16="http://schemas.microsoft.com/office/drawing/2014/main" id="{BC83A631-42E2-4C5C-9B07-9C2EB02DE71C}"/>
              </a:ext>
            </a:extLst>
          </p:cNvPr>
          <p:cNvSpPr txBox="1"/>
          <p:nvPr/>
        </p:nvSpPr>
        <p:spPr>
          <a:xfrm>
            <a:off x="2000339" y="4414153"/>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63A79C9-3A8A-4D83-8B48-4344D107C6D4}"/>
              </a:ext>
            </a:extLst>
          </p:cNvPr>
          <p:cNvSpPr txBox="1"/>
          <p:nvPr/>
        </p:nvSpPr>
        <p:spPr>
          <a:xfrm>
            <a:off x="5024770" y="4433491"/>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78082F71-2329-4DF3-9731-6152A613BB30}"/>
              </a:ext>
            </a:extLst>
          </p:cNvPr>
          <p:cNvSpPr txBox="1"/>
          <p:nvPr/>
        </p:nvSpPr>
        <p:spPr>
          <a:xfrm>
            <a:off x="8036809" y="4427153"/>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F2FA1F71-B7BC-46A2-A7FE-980F746532A5}"/>
              </a:ext>
            </a:extLst>
          </p:cNvPr>
          <p:cNvPicPr>
            <a:picLocks noChangeAspect="1"/>
          </p:cNvPicPr>
          <p:nvPr/>
        </p:nvPicPr>
        <p:blipFill>
          <a:blip r:embed="rId3"/>
          <a:stretch>
            <a:fillRect/>
          </a:stretch>
        </p:blipFill>
        <p:spPr>
          <a:xfrm>
            <a:off x="1246853" y="4473930"/>
            <a:ext cx="904875" cy="342900"/>
          </a:xfrm>
          <a:prstGeom prst="rect">
            <a:avLst/>
          </a:prstGeom>
        </p:spPr>
      </p:pic>
      <p:pic>
        <p:nvPicPr>
          <p:cNvPr id="24" name="図 23">
            <a:extLst>
              <a:ext uri="{FF2B5EF4-FFF2-40B4-BE49-F238E27FC236}">
                <a16:creationId xmlns:a16="http://schemas.microsoft.com/office/drawing/2014/main" id="{6FE25C6A-6714-4A21-8F3E-3BBBD60BD774}"/>
              </a:ext>
            </a:extLst>
          </p:cNvPr>
          <p:cNvPicPr>
            <a:picLocks noChangeAspect="1"/>
          </p:cNvPicPr>
          <p:nvPr/>
        </p:nvPicPr>
        <p:blipFill>
          <a:blip r:embed="rId3"/>
          <a:stretch>
            <a:fillRect/>
          </a:stretch>
        </p:blipFill>
        <p:spPr>
          <a:xfrm>
            <a:off x="4188639" y="4440240"/>
            <a:ext cx="904875" cy="342900"/>
          </a:xfrm>
          <a:prstGeom prst="rect">
            <a:avLst/>
          </a:prstGeom>
        </p:spPr>
      </p:pic>
      <p:pic>
        <p:nvPicPr>
          <p:cNvPr id="25" name="図 24">
            <a:extLst>
              <a:ext uri="{FF2B5EF4-FFF2-40B4-BE49-F238E27FC236}">
                <a16:creationId xmlns:a16="http://schemas.microsoft.com/office/drawing/2014/main" id="{967461EB-C53A-4524-915F-044CCB672DD0}"/>
              </a:ext>
            </a:extLst>
          </p:cNvPr>
          <p:cNvPicPr>
            <a:picLocks noChangeAspect="1"/>
          </p:cNvPicPr>
          <p:nvPr/>
        </p:nvPicPr>
        <p:blipFill>
          <a:blip r:embed="rId3"/>
          <a:stretch>
            <a:fillRect/>
          </a:stretch>
        </p:blipFill>
        <p:spPr>
          <a:xfrm>
            <a:off x="7269423" y="4473811"/>
            <a:ext cx="904875" cy="342900"/>
          </a:xfrm>
          <a:prstGeom prst="rect">
            <a:avLst/>
          </a:prstGeom>
        </p:spPr>
      </p:pic>
      <p:pic>
        <p:nvPicPr>
          <p:cNvPr id="16" name="図 15">
            <a:extLst>
              <a:ext uri="{FF2B5EF4-FFF2-40B4-BE49-F238E27FC236}">
                <a16:creationId xmlns:a16="http://schemas.microsoft.com/office/drawing/2014/main" id="{AE67C97B-8E37-4849-BF55-62A031E8B62E}"/>
              </a:ext>
            </a:extLst>
          </p:cNvPr>
          <p:cNvPicPr>
            <a:picLocks noChangeAspect="1"/>
          </p:cNvPicPr>
          <p:nvPr/>
        </p:nvPicPr>
        <p:blipFill>
          <a:blip r:embed="rId4"/>
          <a:stretch>
            <a:fillRect/>
          </a:stretch>
        </p:blipFill>
        <p:spPr>
          <a:xfrm>
            <a:off x="91251" y="1422305"/>
            <a:ext cx="3132317" cy="3177426"/>
          </a:xfrm>
          <a:prstGeom prst="rect">
            <a:avLst/>
          </a:prstGeom>
        </p:spPr>
      </p:pic>
      <p:pic>
        <p:nvPicPr>
          <p:cNvPr id="29" name="図 28">
            <a:extLst>
              <a:ext uri="{FF2B5EF4-FFF2-40B4-BE49-F238E27FC236}">
                <a16:creationId xmlns:a16="http://schemas.microsoft.com/office/drawing/2014/main" id="{B37975A9-4FEB-4B15-8629-158B8D1AC4CA}"/>
              </a:ext>
            </a:extLst>
          </p:cNvPr>
          <p:cNvPicPr>
            <a:picLocks noChangeAspect="1"/>
          </p:cNvPicPr>
          <p:nvPr/>
        </p:nvPicPr>
        <p:blipFill>
          <a:blip r:embed="rId5"/>
          <a:stretch>
            <a:fillRect/>
          </a:stretch>
        </p:blipFill>
        <p:spPr>
          <a:xfrm>
            <a:off x="6231908" y="1752521"/>
            <a:ext cx="3131050" cy="3177426"/>
          </a:xfrm>
          <a:prstGeom prst="rect">
            <a:avLst/>
          </a:prstGeom>
        </p:spPr>
      </p:pic>
      <p:pic>
        <p:nvPicPr>
          <p:cNvPr id="30" name="図 29">
            <a:extLst>
              <a:ext uri="{FF2B5EF4-FFF2-40B4-BE49-F238E27FC236}">
                <a16:creationId xmlns:a16="http://schemas.microsoft.com/office/drawing/2014/main" id="{FEC85A93-B809-4807-9706-C50212D16916}"/>
              </a:ext>
            </a:extLst>
          </p:cNvPr>
          <p:cNvPicPr>
            <a:picLocks noChangeAspect="1"/>
          </p:cNvPicPr>
          <p:nvPr/>
        </p:nvPicPr>
        <p:blipFill>
          <a:blip r:embed="rId6"/>
          <a:stretch>
            <a:fillRect/>
          </a:stretch>
        </p:blipFill>
        <p:spPr>
          <a:xfrm>
            <a:off x="3047155" y="1462557"/>
            <a:ext cx="3131050" cy="3177426"/>
          </a:xfrm>
          <a:prstGeom prst="rect">
            <a:avLst/>
          </a:prstGeom>
        </p:spPr>
      </p:pic>
    </p:spTree>
    <p:extLst>
      <p:ext uri="{BB962C8B-B14F-4D97-AF65-F5344CB8AC3E}">
        <p14:creationId xmlns:p14="http://schemas.microsoft.com/office/powerpoint/2010/main" val="216686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23" name="テキスト ボックス 22">
            <a:extLst>
              <a:ext uri="{FF2B5EF4-FFF2-40B4-BE49-F238E27FC236}">
                <a16:creationId xmlns:a16="http://schemas.microsoft.com/office/drawing/2014/main" id="{31802E6B-15FD-5C3E-5D17-425FF9F09474}"/>
              </a:ext>
            </a:extLst>
          </p:cNvPr>
          <p:cNvSpPr txBox="1"/>
          <p:nvPr/>
        </p:nvSpPr>
        <p:spPr>
          <a:xfrm>
            <a:off x="3664656" y="1155051"/>
            <a:ext cx="4119009" cy="307777"/>
          </a:xfrm>
          <a:prstGeom prst="rect">
            <a:avLst/>
          </a:prstGeom>
          <a:noFill/>
        </p:spPr>
        <p:txBody>
          <a:bodyPr wrap="square">
            <a:spAutoFit/>
          </a:bodyPr>
          <a:lstStyle/>
          <a:p>
            <a:pPr algn="ctr"/>
            <a:r>
              <a:rPr lang="ja-JP" altLang="en-US" sz="1400" b="1" dirty="0">
                <a:ea typeface="Meiryo UI" panose="020B0604030504040204" pitchFamily="50" charset="-128"/>
                <a:cs typeface="Times New Roman" panose="02020603050405020304" pitchFamily="18" charset="0"/>
              </a:rPr>
              <a:t>［いじめ重大事態のうちの２号事案の件数の推移］</a:t>
            </a:r>
            <a:endParaRPr lang="ja-JP" altLang="en-US" sz="1400" dirty="0"/>
          </a:p>
        </p:txBody>
      </p:sp>
      <p:sp>
        <p:nvSpPr>
          <p:cNvPr id="26" name="テキスト ボックス 25">
            <a:extLst>
              <a:ext uri="{FF2B5EF4-FFF2-40B4-BE49-F238E27FC236}">
                <a16:creationId xmlns:a16="http://schemas.microsoft.com/office/drawing/2014/main" id="{4F82B400-149F-ABFF-BDA8-3D4A1E523FE4}"/>
              </a:ext>
            </a:extLst>
          </p:cNvPr>
          <p:cNvSpPr txBox="1"/>
          <p:nvPr/>
        </p:nvSpPr>
        <p:spPr>
          <a:xfrm>
            <a:off x="212970" y="1143248"/>
            <a:ext cx="2285505" cy="307777"/>
          </a:xfrm>
          <a:prstGeom prst="rect">
            <a:avLst/>
          </a:prstGeom>
          <a:noFill/>
        </p:spPr>
        <p:txBody>
          <a:bodyPr wrap="square">
            <a:spAutoFit/>
          </a:bodyPr>
          <a:lstStyle/>
          <a:p>
            <a:pPr algn="ctr"/>
            <a:r>
              <a:rPr lang="ja-JP" altLang="en-US" sz="1400" b="1" dirty="0">
                <a:ea typeface="Meiryo UI" panose="020B0604030504040204" pitchFamily="50" charset="-128"/>
                <a:cs typeface="Times New Roman" panose="02020603050405020304" pitchFamily="18" charset="0"/>
              </a:rPr>
              <a:t>［いじめの解消率の推移］</a:t>
            </a:r>
            <a:endParaRPr lang="ja-JP" altLang="en-US" sz="1400" dirty="0"/>
          </a:p>
        </p:txBody>
      </p:sp>
      <p:sp>
        <p:nvSpPr>
          <p:cNvPr id="27" name="角丸四角形 3">
            <a:extLst>
              <a:ext uri="{FF2B5EF4-FFF2-40B4-BE49-F238E27FC236}">
                <a16:creationId xmlns:a16="http://schemas.microsoft.com/office/drawing/2014/main" id="{0FB12487-EC43-8032-7A25-F9B855209BEB}"/>
              </a:ext>
            </a:extLst>
          </p:cNvPr>
          <p:cNvSpPr/>
          <p:nvPr/>
        </p:nvSpPr>
        <p:spPr>
          <a:xfrm>
            <a:off x="335348" y="5519218"/>
            <a:ext cx="8418502" cy="1074138"/>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H</a:t>
            </a:r>
            <a:r>
              <a:rPr kumimoji="1" lang="en-US" altLang="ja-JP" sz="1500" dirty="0">
                <a:solidFill>
                  <a:schemeClr val="tx1"/>
                </a:solidFill>
              </a:rPr>
              <a:t>28</a:t>
            </a:r>
            <a:r>
              <a:rPr kumimoji="1" lang="ja-JP" altLang="en-US" sz="1500" dirty="0">
                <a:solidFill>
                  <a:schemeClr val="tx1"/>
                </a:solidFill>
              </a:rPr>
              <a:t>と比較していじめ解消率が低下し、重大事態の件数が増加している。</a:t>
            </a:r>
            <a:endParaRPr kumimoji="1" lang="en-US" altLang="ja-JP" sz="1500" dirty="0">
              <a:solidFill>
                <a:schemeClr val="tx1"/>
              </a:solidFill>
            </a:endParaRPr>
          </a:p>
          <a:p>
            <a:pPr marL="88900" indent="-88900"/>
            <a:r>
              <a:rPr kumimoji="1" lang="ja-JP" altLang="en-US" sz="1500" dirty="0">
                <a:solidFill>
                  <a:schemeClr val="tx1"/>
                </a:solidFill>
              </a:rPr>
              <a:t>・重大事態の内訳をみると、そのほとんどが２号事案（いじめが原因で不登校につながるケース）となっている。</a:t>
            </a:r>
            <a:endParaRPr kumimoji="1" lang="en-US" altLang="ja-JP" sz="1500" dirty="0">
              <a:solidFill>
                <a:schemeClr val="tx1"/>
              </a:solidFill>
            </a:endParaRPr>
          </a:p>
          <a:p>
            <a:pPr marL="88900" indent="-88900"/>
            <a:r>
              <a:rPr kumimoji="1" lang="ja-JP" altLang="en-US" sz="1500" dirty="0">
                <a:solidFill>
                  <a:schemeClr val="tx1"/>
                </a:solidFill>
              </a:rPr>
              <a:t>・このような状況から、いじめを受けた児童生徒が不登校となる傾向が高いことがうかがえる。</a:t>
            </a:r>
            <a:endParaRPr kumimoji="1" lang="en-US" altLang="ja-JP" sz="1500" dirty="0">
              <a:solidFill>
                <a:schemeClr val="tx1"/>
              </a:solidFill>
            </a:endParaRPr>
          </a:p>
        </p:txBody>
      </p:sp>
      <p:sp>
        <p:nvSpPr>
          <p:cNvPr id="20" name="テキスト ボックス 19">
            <a:extLst>
              <a:ext uri="{FF2B5EF4-FFF2-40B4-BE49-F238E27FC236}">
                <a16:creationId xmlns:a16="http://schemas.microsoft.com/office/drawing/2014/main" id="{E4B37ABE-AE6B-4F6A-B43E-35669027A8A0}"/>
              </a:ext>
            </a:extLst>
          </p:cNvPr>
          <p:cNvSpPr txBox="1"/>
          <p:nvPr/>
        </p:nvSpPr>
        <p:spPr>
          <a:xfrm>
            <a:off x="3796547" y="1404805"/>
            <a:ext cx="3855226" cy="246221"/>
          </a:xfrm>
          <a:prstGeom prst="rect">
            <a:avLst/>
          </a:prstGeom>
          <a:noFill/>
        </p:spPr>
        <p:txBody>
          <a:bodyPr wrap="square">
            <a:spAutoFit/>
          </a:bodyPr>
          <a:lstStyle/>
          <a:p>
            <a:r>
              <a:rPr lang="ja-JP" altLang="en-US" sz="1000" dirty="0"/>
              <a:t>＊</a:t>
            </a:r>
            <a:r>
              <a:rPr lang="en-US" altLang="ja-JP" sz="1000" dirty="0"/>
              <a:t>R5</a:t>
            </a:r>
            <a:r>
              <a:rPr lang="ja-JP" altLang="en-US" sz="1000" dirty="0"/>
              <a:t>については小中は</a:t>
            </a:r>
            <a:r>
              <a:rPr lang="en-US" altLang="ja-JP" sz="1000" dirty="0"/>
              <a:t>4</a:t>
            </a:r>
            <a:r>
              <a:rPr lang="ja-JP" altLang="en-US" sz="1000" dirty="0"/>
              <a:t>～</a:t>
            </a:r>
            <a:r>
              <a:rPr lang="en-US" altLang="ja-JP" sz="1000" dirty="0"/>
              <a:t>7</a:t>
            </a:r>
            <a:r>
              <a:rPr lang="ja-JP" altLang="en-US" sz="1000" dirty="0"/>
              <a:t>月実績、 高は</a:t>
            </a:r>
            <a:r>
              <a:rPr lang="en-US" altLang="ja-JP" sz="1000" dirty="0"/>
              <a:t>11</a:t>
            </a:r>
            <a:r>
              <a:rPr lang="ja-JP" altLang="en-US" sz="1000" dirty="0"/>
              <a:t>月末時点までの実績</a:t>
            </a:r>
          </a:p>
        </p:txBody>
      </p:sp>
      <p:grpSp>
        <p:nvGrpSpPr>
          <p:cNvPr id="4" name="グループ化 3">
            <a:extLst>
              <a:ext uri="{FF2B5EF4-FFF2-40B4-BE49-F238E27FC236}">
                <a16:creationId xmlns:a16="http://schemas.microsoft.com/office/drawing/2014/main" id="{DDE90414-7B11-433E-4143-A01C2EF1A24D}"/>
              </a:ext>
            </a:extLst>
          </p:cNvPr>
          <p:cNvGrpSpPr/>
          <p:nvPr/>
        </p:nvGrpSpPr>
        <p:grpSpPr>
          <a:xfrm>
            <a:off x="3567388" y="1698056"/>
            <a:ext cx="3835633" cy="306984"/>
            <a:chOff x="4476771" y="3666642"/>
            <a:chExt cx="2467969" cy="254892"/>
          </a:xfrm>
        </p:grpSpPr>
        <p:sp>
          <p:nvSpPr>
            <p:cNvPr id="15" name="テキスト ボックス 14">
              <a:extLst>
                <a:ext uri="{FF2B5EF4-FFF2-40B4-BE49-F238E27FC236}">
                  <a16:creationId xmlns:a16="http://schemas.microsoft.com/office/drawing/2014/main" id="{45242FEC-997C-47E2-9F5D-7909E2CA993B}"/>
                </a:ext>
              </a:extLst>
            </p:cNvPr>
            <p:cNvSpPr txBox="1"/>
            <p:nvPr/>
          </p:nvSpPr>
          <p:spPr>
            <a:xfrm>
              <a:off x="4476771" y="3666642"/>
              <a:ext cx="1310307" cy="250886"/>
            </a:xfrm>
            <a:prstGeom prst="rect">
              <a:avLst/>
            </a:prstGeom>
            <a:noFill/>
          </p:spPr>
          <p:txBody>
            <a:bodyPr wrap="square">
              <a:spAutoFit/>
            </a:bodyPr>
            <a:lstStyle/>
            <a:p>
              <a:pPr algn="ctr"/>
              <a:r>
                <a:rPr lang="ja-JP" altLang="en-US" sz="1200" b="1" dirty="0">
                  <a:ea typeface="Meiryo UI" panose="020B0604030504040204" pitchFamily="50" charset="-128"/>
                  <a:cs typeface="Times New Roman" panose="02020603050405020304" pitchFamily="18" charset="0"/>
                </a:rPr>
                <a:t>（府内公立小学校）</a:t>
              </a:r>
              <a:endParaRPr lang="ja-JP" altLang="en-US" sz="1200" dirty="0"/>
            </a:p>
          </p:txBody>
        </p:sp>
        <p:sp>
          <p:nvSpPr>
            <p:cNvPr id="19" name="テキスト ボックス 18">
              <a:extLst>
                <a:ext uri="{FF2B5EF4-FFF2-40B4-BE49-F238E27FC236}">
                  <a16:creationId xmlns:a16="http://schemas.microsoft.com/office/drawing/2014/main" id="{1883D9B3-BA19-46DF-9E09-C1339CBC3902}"/>
                </a:ext>
              </a:extLst>
            </p:cNvPr>
            <p:cNvSpPr txBox="1"/>
            <p:nvPr/>
          </p:nvSpPr>
          <p:spPr>
            <a:xfrm>
              <a:off x="5634433" y="3670648"/>
              <a:ext cx="1310307" cy="250886"/>
            </a:xfrm>
            <a:prstGeom prst="rect">
              <a:avLst/>
            </a:prstGeom>
            <a:noFill/>
          </p:spPr>
          <p:txBody>
            <a:bodyPr wrap="square">
              <a:spAutoFit/>
            </a:bodyPr>
            <a:lstStyle/>
            <a:p>
              <a:pPr algn="ctr"/>
              <a:r>
                <a:rPr lang="ja-JP" altLang="en-US" sz="1200" b="1" dirty="0">
                  <a:ea typeface="Meiryo UI" panose="020B0604030504040204" pitchFamily="50" charset="-128"/>
                  <a:cs typeface="Times New Roman" panose="02020603050405020304" pitchFamily="18" charset="0"/>
                </a:rPr>
                <a:t>（府内公立中学校）</a:t>
              </a:r>
              <a:endParaRPr lang="ja-JP" altLang="en-US" sz="1200" dirty="0"/>
            </a:p>
          </p:txBody>
        </p:sp>
      </p:grpSp>
      <p:sp>
        <p:nvSpPr>
          <p:cNvPr id="17" name="スライド番号プレースホルダー 16">
            <a:extLst>
              <a:ext uri="{FF2B5EF4-FFF2-40B4-BE49-F238E27FC236}">
                <a16:creationId xmlns:a16="http://schemas.microsoft.com/office/drawing/2014/main" id="{E212DF38-CD90-4028-A609-68D643AEB533}"/>
              </a:ext>
            </a:extLst>
          </p:cNvPr>
          <p:cNvSpPr>
            <a:spLocks noGrp="1"/>
          </p:cNvSpPr>
          <p:nvPr>
            <p:ph type="sldNum" sz="quarter" idx="12"/>
          </p:nvPr>
        </p:nvSpPr>
        <p:spPr/>
        <p:txBody>
          <a:bodyPr/>
          <a:lstStyle/>
          <a:p>
            <a:fld id="{8EF98A3A-4FC9-421C-9EC4-B2EF6B34D3EB}" type="slidenum">
              <a:rPr kumimoji="1" lang="ja-JP" altLang="en-US" smtClean="0"/>
              <a:pPr/>
              <a:t>12</a:t>
            </a:fld>
            <a:endParaRPr kumimoji="1" lang="ja-JP" altLang="en-US" dirty="0"/>
          </a:p>
        </p:txBody>
      </p:sp>
      <p:sp>
        <p:nvSpPr>
          <p:cNvPr id="31" name="テキスト ボックス 30">
            <a:extLst>
              <a:ext uri="{FF2B5EF4-FFF2-40B4-BE49-F238E27FC236}">
                <a16:creationId xmlns:a16="http://schemas.microsoft.com/office/drawing/2014/main" id="{1C614A4C-6CAF-4077-ACA8-23957AFCFF5C}"/>
              </a:ext>
            </a:extLst>
          </p:cNvPr>
          <p:cNvSpPr txBox="1"/>
          <p:nvPr/>
        </p:nvSpPr>
        <p:spPr>
          <a:xfrm>
            <a:off x="3981361" y="4611986"/>
            <a:ext cx="4789118" cy="815608"/>
          </a:xfrm>
          <a:prstGeom prst="rect">
            <a:avLst/>
          </a:prstGeom>
          <a:solidFill>
            <a:srgbClr val="FFFFCC"/>
          </a:solidFill>
        </p:spPr>
        <p:txBody>
          <a:bodyPr wrap="square">
            <a:spAutoFit/>
          </a:bodyPr>
          <a:lstStyle/>
          <a:p>
            <a:pPr>
              <a:spcAft>
                <a:spcPts val="600"/>
              </a:spcAft>
            </a:pPr>
            <a:r>
              <a:rPr lang="en-US" altLang="ja-JP" sz="1000" b="1" dirty="0">
                <a:latin typeface="+mn-ea"/>
              </a:rPr>
              <a:t>&lt;</a:t>
            </a:r>
            <a:r>
              <a:rPr lang="ja-JP" altLang="en-US" sz="1000" b="1" dirty="0">
                <a:latin typeface="+mn-ea"/>
              </a:rPr>
              <a:t>いじめの重大事態の定義</a:t>
            </a:r>
            <a:r>
              <a:rPr lang="en-US" altLang="ja-JP" sz="1000" b="1" dirty="0">
                <a:latin typeface="+mn-ea"/>
              </a:rPr>
              <a:t>&gt;</a:t>
            </a:r>
          </a:p>
          <a:p>
            <a:pPr marL="87313" indent="-87313">
              <a:spcAft>
                <a:spcPts val="600"/>
              </a:spcAft>
            </a:pPr>
            <a:r>
              <a:rPr lang="en-US" altLang="ja-JP" sz="900" dirty="0">
                <a:latin typeface="+mn-ea"/>
              </a:rPr>
              <a:t>1</a:t>
            </a:r>
            <a:r>
              <a:rPr lang="ja-JP" altLang="en-US" sz="900" dirty="0">
                <a:latin typeface="+mn-ea"/>
              </a:rPr>
              <a:t>号｜いじめにより、児童生徒の生命、心身又は財産に重大な被害が生じた疑いがあると認めるとき</a:t>
            </a:r>
            <a:endParaRPr lang="en-US" altLang="ja-JP" sz="900" dirty="0">
              <a:latin typeface="+mn-ea"/>
            </a:endParaRPr>
          </a:p>
          <a:p>
            <a:pPr marL="266700" indent="-266700"/>
            <a:r>
              <a:rPr lang="en-US" altLang="ja-JP" sz="900" dirty="0">
                <a:latin typeface="+mn-ea"/>
              </a:rPr>
              <a:t>2</a:t>
            </a:r>
            <a:r>
              <a:rPr lang="ja-JP" altLang="en-US" sz="900" dirty="0">
                <a:latin typeface="+mn-ea"/>
              </a:rPr>
              <a:t>号｜いじめにより、児童生徒が</a:t>
            </a:r>
            <a:r>
              <a:rPr lang="en-US" altLang="ja-JP" sz="900" b="1" u="sng" dirty="0">
                <a:solidFill>
                  <a:srgbClr val="FF0000"/>
                </a:solidFill>
                <a:latin typeface="+mn-ea"/>
              </a:rPr>
              <a:t>30</a:t>
            </a:r>
            <a:r>
              <a:rPr lang="ja-JP" altLang="en-US" sz="900" b="1" u="sng" dirty="0">
                <a:solidFill>
                  <a:srgbClr val="FF0000"/>
                </a:solidFill>
                <a:latin typeface="+mn-ea"/>
              </a:rPr>
              <a:t>日以上、学校を欠席することを余儀なくされている疑いがあると</a:t>
            </a:r>
            <a:br>
              <a:rPr lang="en-US" altLang="ja-JP" sz="900" b="1" u="sng" dirty="0">
                <a:solidFill>
                  <a:srgbClr val="FF0000"/>
                </a:solidFill>
                <a:latin typeface="+mn-ea"/>
              </a:rPr>
            </a:br>
            <a:r>
              <a:rPr lang="ja-JP" altLang="en-US" sz="900" b="1" u="sng" dirty="0">
                <a:solidFill>
                  <a:srgbClr val="FF0000"/>
                </a:solidFill>
                <a:latin typeface="+mn-ea"/>
              </a:rPr>
              <a:t>認めるとき（不登校となったとき）</a:t>
            </a:r>
            <a:endParaRPr lang="en-US" altLang="ja-JP" sz="900" b="1" u="sng" dirty="0">
              <a:solidFill>
                <a:srgbClr val="FF0000"/>
              </a:solidFill>
              <a:latin typeface="+mn-ea"/>
            </a:endParaRPr>
          </a:p>
        </p:txBody>
      </p:sp>
      <p:sp>
        <p:nvSpPr>
          <p:cNvPr id="18" name="テキスト ボックス 17">
            <a:extLst>
              <a:ext uri="{FF2B5EF4-FFF2-40B4-BE49-F238E27FC236}">
                <a16:creationId xmlns:a16="http://schemas.microsoft.com/office/drawing/2014/main" id="{21CD169A-F471-4A2F-AC4E-F61A70ABAB5B}"/>
              </a:ext>
            </a:extLst>
          </p:cNvPr>
          <p:cNvSpPr txBox="1"/>
          <p:nvPr/>
        </p:nvSpPr>
        <p:spPr>
          <a:xfrm>
            <a:off x="3990642" y="1966496"/>
            <a:ext cx="1234371" cy="492443"/>
          </a:xfrm>
          <a:prstGeom prst="rect">
            <a:avLst/>
          </a:prstGeom>
          <a:noFill/>
        </p:spPr>
        <p:txBody>
          <a:bodyPr wrap="square">
            <a:spAutoFit/>
          </a:bodyPr>
          <a:lstStyle/>
          <a:p>
            <a:pPr marL="87313" indent="-87313"/>
            <a:r>
              <a:rPr lang="en-US" altLang="ja-JP" sz="1000" dirty="0"/>
              <a:t>R4</a:t>
            </a:r>
            <a:r>
              <a:rPr lang="ja-JP" altLang="en-US" sz="1000" dirty="0"/>
              <a:t>：府内</a:t>
            </a:r>
            <a:r>
              <a:rPr lang="en-US" altLang="ja-JP" sz="1000" dirty="0"/>
              <a:t>974</a:t>
            </a:r>
            <a:r>
              <a:rPr lang="ja-JP" altLang="en-US" sz="1000" dirty="0"/>
              <a:t>校</a:t>
            </a:r>
            <a:endParaRPr lang="en-US" altLang="ja-JP" sz="1000" dirty="0"/>
          </a:p>
          <a:p>
            <a:pPr marL="87313" indent="-87313"/>
            <a:r>
              <a:rPr lang="en-US" altLang="ja-JP" sz="800" dirty="0"/>
              <a:t>※</a:t>
            </a:r>
            <a:r>
              <a:rPr lang="ja-JP" altLang="en-US" sz="800" dirty="0"/>
              <a:t>義務教育学校は</a:t>
            </a:r>
            <a:br>
              <a:rPr lang="en-US" altLang="ja-JP" sz="800" dirty="0"/>
            </a:br>
            <a:r>
              <a:rPr lang="ja-JP" altLang="en-US" sz="800" dirty="0"/>
              <a:t>中学校とダブルカウント</a:t>
            </a:r>
            <a:endParaRPr lang="en-US" altLang="ja-JP" sz="1000" dirty="0"/>
          </a:p>
        </p:txBody>
      </p:sp>
      <p:sp>
        <p:nvSpPr>
          <p:cNvPr id="22" name="テキスト ボックス 21">
            <a:extLst>
              <a:ext uri="{FF2B5EF4-FFF2-40B4-BE49-F238E27FC236}">
                <a16:creationId xmlns:a16="http://schemas.microsoft.com/office/drawing/2014/main" id="{8B9809DC-8CDB-45CB-8870-E6268580715D}"/>
              </a:ext>
            </a:extLst>
          </p:cNvPr>
          <p:cNvSpPr txBox="1"/>
          <p:nvPr/>
        </p:nvSpPr>
        <p:spPr>
          <a:xfrm>
            <a:off x="5290848" y="1957003"/>
            <a:ext cx="2248612" cy="492443"/>
          </a:xfrm>
          <a:prstGeom prst="rect">
            <a:avLst/>
          </a:prstGeom>
          <a:noFill/>
        </p:spPr>
        <p:txBody>
          <a:bodyPr wrap="square">
            <a:spAutoFit/>
          </a:bodyPr>
          <a:lstStyle/>
          <a:p>
            <a:pPr algn="ctr"/>
            <a:r>
              <a:rPr lang="en-US" altLang="ja-JP" sz="1000" dirty="0"/>
              <a:t>R4</a:t>
            </a:r>
            <a:r>
              <a:rPr lang="ja-JP" altLang="en-US" sz="1000" dirty="0"/>
              <a:t>：府内</a:t>
            </a:r>
            <a:r>
              <a:rPr lang="en-US" altLang="ja-JP" sz="1000" dirty="0"/>
              <a:t>460</a:t>
            </a:r>
            <a:r>
              <a:rPr lang="ja-JP" altLang="en-US" sz="1000" dirty="0"/>
              <a:t>校</a:t>
            </a:r>
            <a:br>
              <a:rPr lang="en-US" altLang="ja-JP" sz="1000" dirty="0"/>
            </a:br>
            <a:r>
              <a:rPr lang="en-US" altLang="ja-JP" sz="800" dirty="0"/>
              <a:t>※</a:t>
            </a:r>
            <a:r>
              <a:rPr lang="ja-JP" altLang="en-US" sz="800" dirty="0"/>
              <a:t>義務教育学校は</a:t>
            </a:r>
            <a:br>
              <a:rPr lang="en-US" altLang="ja-JP" sz="800" dirty="0"/>
            </a:br>
            <a:r>
              <a:rPr lang="ja-JP" altLang="en-US" sz="800" dirty="0"/>
              <a:t>         小学校とダブルカウント</a:t>
            </a:r>
            <a:endParaRPr lang="en-US" altLang="ja-JP" sz="1000" dirty="0"/>
          </a:p>
        </p:txBody>
      </p:sp>
      <p:sp>
        <p:nvSpPr>
          <p:cNvPr id="24" name="テキスト ボックス 23">
            <a:extLst>
              <a:ext uri="{FF2B5EF4-FFF2-40B4-BE49-F238E27FC236}">
                <a16:creationId xmlns:a16="http://schemas.microsoft.com/office/drawing/2014/main" id="{651B5F5E-C515-407F-9DD8-A988E40949B2}"/>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25" name="テキスト ボックス 24">
            <a:extLst>
              <a:ext uri="{FF2B5EF4-FFF2-40B4-BE49-F238E27FC236}">
                <a16:creationId xmlns:a16="http://schemas.microsoft.com/office/drawing/2014/main" id="{534DBE72-A778-45D2-94C5-8BFBC80A1459}"/>
              </a:ext>
            </a:extLst>
          </p:cNvPr>
          <p:cNvSpPr txBox="1"/>
          <p:nvPr/>
        </p:nvSpPr>
        <p:spPr>
          <a:xfrm>
            <a:off x="181443" y="591438"/>
            <a:ext cx="4576046" cy="369332"/>
          </a:xfrm>
          <a:prstGeom prst="rect">
            <a:avLst/>
          </a:prstGeom>
          <a:noFill/>
        </p:spPr>
        <p:txBody>
          <a:bodyPr wrap="square">
            <a:spAutoFit/>
          </a:bodyPr>
          <a:lstStyle/>
          <a:p>
            <a:r>
              <a:rPr lang="ja-JP" altLang="en-US" b="1" dirty="0"/>
              <a:t>②いじめの状況</a:t>
            </a:r>
            <a:endParaRPr lang="en-US" altLang="ja-JP" sz="1200" b="1" dirty="0"/>
          </a:p>
        </p:txBody>
      </p:sp>
      <p:sp>
        <p:nvSpPr>
          <p:cNvPr id="28" name="テキスト ボックス 27">
            <a:extLst>
              <a:ext uri="{FF2B5EF4-FFF2-40B4-BE49-F238E27FC236}">
                <a16:creationId xmlns:a16="http://schemas.microsoft.com/office/drawing/2014/main" id="{855D5938-621B-442E-8F40-C4F7AF9A2135}"/>
              </a:ext>
            </a:extLst>
          </p:cNvPr>
          <p:cNvSpPr txBox="1"/>
          <p:nvPr/>
        </p:nvSpPr>
        <p:spPr>
          <a:xfrm>
            <a:off x="2504902" y="4485028"/>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3D50F7E4-4FDC-446D-AD79-546FEB9CDCE4}"/>
              </a:ext>
            </a:extLst>
          </p:cNvPr>
          <p:cNvSpPr txBox="1"/>
          <p:nvPr/>
        </p:nvSpPr>
        <p:spPr>
          <a:xfrm>
            <a:off x="5008203" y="4104523"/>
            <a:ext cx="775279" cy="215444"/>
          </a:xfrm>
          <a:prstGeom prst="rect">
            <a:avLst/>
          </a:prstGeom>
          <a:noFill/>
        </p:spPr>
        <p:txBody>
          <a:bodyPr wrap="square">
            <a:spAutoFit/>
          </a:bodyPr>
          <a:lstStyle/>
          <a:p>
            <a:pPr defTabSz="914400">
              <a:defRPr/>
            </a:pPr>
            <a:r>
              <a:rPr lang="ja-JP" altLang="en-US" sz="800" dirty="0">
                <a:ea typeface="Meiryo UI" panose="020B0604030504040204" pitchFamily="50" charset="-128"/>
                <a:cs typeface="Times New Roman" panose="02020603050405020304" pitchFamily="18" charset="0"/>
              </a:rPr>
              <a:t>［年度］</a:t>
            </a:r>
            <a:endParaRPr lang="en-US" altLang="ja-JP" sz="800" dirty="0">
              <a:ea typeface="Meiryo UI"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5112727F-A2FB-4C63-94B6-00C56B7D7212}"/>
              </a:ext>
            </a:extLst>
          </p:cNvPr>
          <p:cNvSpPr txBox="1"/>
          <p:nvPr/>
        </p:nvSpPr>
        <p:spPr>
          <a:xfrm>
            <a:off x="6814894" y="4111453"/>
            <a:ext cx="775279" cy="215444"/>
          </a:xfrm>
          <a:prstGeom prst="rect">
            <a:avLst/>
          </a:prstGeom>
          <a:noFill/>
        </p:spPr>
        <p:txBody>
          <a:bodyPr wrap="square">
            <a:spAutoFit/>
          </a:bodyPr>
          <a:lstStyle/>
          <a:p>
            <a:pPr defTabSz="914400">
              <a:defRPr/>
            </a:pPr>
            <a:r>
              <a:rPr lang="ja-JP" altLang="en-US" sz="800" dirty="0">
                <a:ea typeface="Meiryo UI" panose="020B0604030504040204" pitchFamily="50" charset="-128"/>
                <a:cs typeface="Times New Roman" panose="02020603050405020304" pitchFamily="18" charset="0"/>
              </a:rPr>
              <a:t>［年度］</a:t>
            </a:r>
            <a:endParaRPr lang="en-US" altLang="ja-JP" sz="800" dirty="0">
              <a:ea typeface="Meiryo UI" panose="020B060403050404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AFE29374-605A-4430-8F4C-84C3464C1EB7}"/>
              </a:ext>
            </a:extLst>
          </p:cNvPr>
          <p:cNvSpPr txBox="1"/>
          <p:nvPr/>
        </p:nvSpPr>
        <p:spPr>
          <a:xfrm>
            <a:off x="270457" y="1368019"/>
            <a:ext cx="4656966"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　　生徒指導上の諸課題に関する調査」より）</a:t>
            </a:r>
          </a:p>
        </p:txBody>
      </p:sp>
      <p:sp>
        <p:nvSpPr>
          <p:cNvPr id="33" name="テキスト ボックス 32">
            <a:extLst>
              <a:ext uri="{FF2B5EF4-FFF2-40B4-BE49-F238E27FC236}">
                <a16:creationId xmlns:a16="http://schemas.microsoft.com/office/drawing/2014/main" id="{62E0E7F8-EA1C-464D-B29D-DF93C5899FDD}"/>
              </a:ext>
            </a:extLst>
          </p:cNvPr>
          <p:cNvSpPr txBox="1"/>
          <p:nvPr/>
        </p:nvSpPr>
        <p:spPr>
          <a:xfrm>
            <a:off x="7004293" y="1709587"/>
            <a:ext cx="2036434" cy="276999"/>
          </a:xfrm>
          <a:prstGeom prst="rect">
            <a:avLst/>
          </a:prstGeom>
          <a:noFill/>
        </p:spPr>
        <p:txBody>
          <a:bodyPr wrap="square">
            <a:spAutoFit/>
          </a:bodyPr>
          <a:lstStyle/>
          <a:p>
            <a:pPr algn="ctr"/>
            <a:r>
              <a:rPr lang="ja-JP" altLang="en-US" sz="1200" b="1" dirty="0">
                <a:ea typeface="Meiryo UI" panose="020B0604030504040204" pitchFamily="50" charset="-128"/>
                <a:cs typeface="Times New Roman" panose="02020603050405020304" pitchFamily="18" charset="0"/>
              </a:rPr>
              <a:t>（府立高校等*）</a:t>
            </a:r>
            <a:endParaRPr lang="ja-JP" altLang="en-US" sz="1200" dirty="0"/>
          </a:p>
        </p:txBody>
      </p:sp>
      <p:sp>
        <p:nvSpPr>
          <p:cNvPr id="34" name="テキスト ボックス 33">
            <a:extLst>
              <a:ext uri="{FF2B5EF4-FFF2-40B4-BE49-F238E27FC236}">
                <a16:creationId xmlns:a16="http://schemas.microsoft.com/office/drawing/2014/main" id="{EE223D26-F5B1-4514-BE60-F4F0662BE820}"/>
              </a:ext>
            </a:extLst>
          </p:cNvPr>
          <p:cNvSpPr txBox="1"/>
          <p:nvPr/>
        </p:nvSpPr>
        <p:spPr>
          <a:xfrm>
            <a:off x="7357003" y="1971272"/>
            <a:ext cx="1319016" cy="369332"/>
          </a:xfrm>
          <a:prstGeom prst="rect">
            <a:avLst/>
          </a:prstGeom>
          <a:noFill/>
        </p:spPr>
        <p:txBody>
          <a:bodyPr wrap="square">
            <a:spAutoFit/>
          </a:bodyPr>
          <a:lstStyle/>
          <a:p>
            <a:pPr algn="ctr"/>
            <a:r>
              <a:rPr lang="en-US" altLang="ja-JP" sz="1000" dirty="0"/>
              <a:t>R4</a:t>
            </a:r>
            <a:r>
              <a:rPr lang="ja-JP" altLang="en-US" sz="1000" dirty="0"/>
              <a:t>：府内</a:t>
            </a:r>
            <a:r>
              <a:rPr lang="en-US" altLang="ja-JP" sz="1000" dirty="0"/>
              <a:t>175</a:t>
            </a:r>
            <a:r>
              <a:rPr lang="ja-JP" altLang="en-US" sz="1000" dirty="0"/>
              <a:t>校</a:t>
            </a:r>
            <a:br>
              <a:rPr lang="en-US" altLang="ja-JP" sz="1000" dirty="0"/>
            </a:br>
            <a:r>
              <a:rPr lang="ja-JP" altLang="en-US" sz="800" dirty="0"/>
              <a:t>＊府立中学校３校を含む</a:t>
            </a:r>
            <a:endParaRPr lang="en-US" altLang="ja-JP" sz="1000" dirty="0"/>
          </a:p>
        </p:txBody>
      </p:sp>
      <p:sp>
        <p:nvSpPr>
          <p:cNvPr id="35" name="テキスト ボックス 34">
            <a:extLst>
              <a:ext uri="{FF2B5EF4-FFF2-40B4-BE49-F238E27FC236}">
                <a16:creationId xmlns:a16="http://schemas.microsoft.com/office/drawing/2014/main" id="{DAEC9DC9-757D-4AE9-8DDF-5F1820586218}"/>
              </a:ext>
            </a:extLst>
          </p:cNvPr>
          <p:cNvSpPr txBox="1"/>
          <p:nvPr/>
        </p:nvSpPr>
        <p:spPr>
          <a:xfrm>
            <a:off x="8422341" y="4100623"/>
            <a:ext cx="775279" cy="215444"/>
          </a:xfrm>
          <a:prstGeom prst="rect">
            <a:avLst/>
          </a:prstGeom>
          <a:noFill/>
        </p:spPr>
        <p:txBody>
          <a:bodyPr wrap="square">
            <a:spAutoFit/>
          </a:bodyPr>
          <a:lstStyle/>
          <a:p>
            <a:pPr defTabSz="914400">
              <a:defRPr/>
            </a:pPr>
            <a:r>
              <a:rPr lang="ja-JP" altLang="en-US" sz="800" dirty="0">
                <a:ea typeface="Meiryo UI" panose="020B0604030504040204" pitchFamily="50" charset="-128"/>
                <a:cs typeface="Times New Roman" panose="02020603050405020304" pitchFamily="18" charset="0"/>
              </a:rPr>
              <a:t>［年度］</a:t>
            </a:r>
            <a:endParaRPr lang="en-US" altLang="ja-JP" sz="800" dirty="0">
              <a:ea typeface="Meiryo UI" panose="020B0604030504040204" pitchFamily="50" charset="-128"/>
              <a:cs typeface="Times New Roman" panose="02020603050405020304" pitchFamily="18" charset="0"/>
            </a:endParaRPr>
          </a:p>
        </p:txBody>
      </p:sp>
      <p:grpSp>
        <p:nvGrpSpPr>
          <p:cNvPr id="37" name="グループ化 36">
            <a:extLst>
              <a:ext uri="{FF2B5EF4-FFF2-40B4-BE49-F238E27FC236}">
                <a16:creationId xmlns:a16="http://schemas.microsoft.com/office/drawing/2014/main" id="{126A6DC6-4BFC-4076-868A-1A53EBE3EF57}"/>
              </a:ext>
            </a:extLst>
          </p:cNvPr>
          <p:cNvGrpSpPr/>
          <p:nvPr/>
        </p:nvGrpSpPr>
        <p:grpSpPr>
          <a:xfrm>
            <a:off x="1632250" y="4512003"/>
            <a:ext cx="926924" cy="302395"/>
            <a:chOff x="26285" y="2391635"/>
            <a:chExt cx="872008" cy="302395"/>
          </a:xfrm>
        </p:grpSpPr>
        <p:sp>
          <p:nvSpPr>
            <p:cNvPr id="38" name="テキスト ボックス 37">
              <a:extLst>
                <a:ext uri="{FF2B5EF4-FFF2-40B4-BE49-F238E27FC236}">
                  <a16:creationId xmlns:a16="http://schemas.microsoft.com/office/drawing/2014/main" id="{D86C32A8-0A84-44D6-B755-140B30A2E2BE}"/>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39" name="右大かっこ 38">
              <a:extLst>
                <a:ext uri="{FF2B5EF4-FFF2-40B4-BE49-F238E27FC236}">
                  <a16:creationId xmlns:a16="http://schemas.microsoft.com/office/drawing/2014/main" id="{A690E8A1-ED81-4F0D-BA3F-B76FA4EEC34C}"/>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pic>
        <p:nvPicPr>
          <p:cNvPr id="7" name="図 6">
            <a:extLst>
              <a:ext uri="{FF2B5EF4-FFF2-40B4-BE49-F238E27FC236}">
                <a16:creationId xmlns:a16="http://schemas.microsoft.com/office/drawing/2014/main" id="{31C1E29B-3BA6-491B-93F7-CA2731894242}"/>
              </a:ext>
            </a:extLst>
          </p:cNvPr>
          <p:cNvPicPr>
            <a:picLocks noChangeAspect="1"/>
          </p:cNvPicPr>
          <p:nvPr/>
        </p:nvPicPr>
        <p:blipFill>
          <a:blip r:embed="rId3"/>
          <a:stretch>
            <a:fillRect/>
          </a:stretch>
        </p:blipFill>
        <p:spPr>
          <a:xfrm>
            <a:off x="3814008" y="2618329"/>
            <a:ext cx="1676873" cy="1586904"/>
          </a:xfrm>
          <a:prstGeom prst="rect">
            <a:avLst/>
          </a:prstGeom>
        </p:spPr>
      </p:pic>
      <p:pic>
        <p:nvPicPr>
          <p:cNvPr id="12" name="図 11">
            <a:extLst>
              <a:ext uri="{FF2B5EF4-FFF2-40B4-BE49-F238E27FC236}">
                <a16:creationId xmlns:a16="http://schemas.microsoft.com/office/drawing/2014/main" id="{59447E12-F59F-4AA3-8A3E-BE5FE123E4DA}"/>
              </a:ext>
            </a:extLst>
          </p:cNvPr>
          <p:cNvPicPr>
            <a:picLocks noChangeAspect="1"/>
          </p:cNvPicPr>
          <p:nvPr/>
        </p:nvPicPr>
        <p:blipFill>
          <a:blip r:embed="rId4"/>
          <a:stretch>
            <a:fillRect/>
          </a:stretch>
        </p:blipFill>
        <p:spPr>
          <a:xfrm>
            <a:off x="7323507" y="2588236"/>
            <a:ext cx="1655402" cy="1624362"/>
          </a:xfrm>
          <a:prstGeom prst="rect">
            <a:avLst/>
          </a:prstGeom>
        </p:spPr>
      </p:pic>
      <p:sp>
        <p:nvSpPr>
          <p:cNvPr id="36" name="テキスト ボックス 35">
            <a:extLst>
              <a:ext uri="{FF2B5EF4-FFF2-40B4-BE49-F238E27FC236}">
                <a16:creationId xmlns:a16="http://schemas.microsoft.com/office/drawing/2014/main" id="{EB181FDB-5328-4486-85F8-C8045CD9880E}"/>
              </a:ext>
            </a:extLst>
          </p:cNvPr>
          <p:cNvSpPr txBox="1"/>
          <p:nvPr/>
        </p:nvSpPr>
        <p:spPr>
          <a:xfrm>
            <a:off x="3990642" y="4324188"/>
            <a:ext cx="5014844" cy="246221"/>
          </a:xfrm>
          <a:prstGeom prst="rect">
            <a:avLst/>
          </a:prstGeom>
          <a:noFill/>
        </p:spPr>
        <p:txBody>
          <a:bodyPr wrap="square">
            <a:spAutoFit/>
          </a:bodyPr>
          <a:lstStyle/>
          <a:p>
            <a:pPr marL="177800" indent="-177800"/>
            <a:r>
              <a:rPr kumimoji="1" lang="ja-JP" altLang="en-US" sz="1000" dirty="0">
                <a:latin typeface="Meiryo UI" panose="020B0604030504040204" pitchFamily="50" charset="-128"/>
                <a:ea typeface="Meiryo UI" panose="020B0604030504040204" pitchFamily="50" charset="-128"/>
              </a:rPr>
              <a:t>注：グラフ内の着色部分は各年度のいじめ重大事態の総数のうち、２号事案の件数を示す</a:t>
            </a:r>
            <a:endParaRPr lang="ja-JP" altLang="en-US" sz="1000" dirty="0"/>
          </a:p>
        </p:txBody>
      </p:sp>
      <p:pic>
        <p:nvPicPr>
          <p:cNvPr id="5" name="図 4">
            <a:extLst>
              <a:ext uri="{FF2B5EF4-FFF2-40B4-BE49-F238E27FC236}">
                <a16:creationId xmlns:a16="http://schemas.microsoft.com/office/drawing/2014/main" id="{D6827052-3977-4798-8B4D-5A70B3DAC953}"/>
              </a:ext>
            </a:extLst>
          </p:cNvPr>
          <p:cNvPicPr>
            <a:picLocks noChangeAspect="1"/>
          </p:cNvPicPr>
          <p:nvPr/>
        </p:nvPicPr>
        <p:blipFill>
          <a:blip r:embed="rId5"/>
          <a:stretch>
            <a:fillRect/>
          </a:stretch>
        </p:blipFill>
        <p:spPr>
          <a:xfrm>
            <a:off x="5588783" y="2591786"/>
            <a:ext cx="1740521" cy="1621112"/>
          </a:xfrm>
          <a:prstGeom prst="rect">
            <a:avLst/>
          </a:prstGeom>
        </p:spPr>
      </p:pic>
      <p:pic>
        <p:nvPicPr>
          <p:cNvPr id="11" name="図 10">
            <a:extLst>
              <a:ext uri="{FF2B5EF4-FFF2-40B4-BE49-F238E27FC236}">
                <a16:creationId xmlns:a16="http://schemas.microsoft.com/office/drawing/2014/main" id="{FBD9E3D2-F4AA-4B4A-8963-C1991E086913}"/>
              </a:ext>
            </a:extLst>
          </p:cNvPr>
          <p:cNvPicPr>
            <a:picLocks noChangeAspect="1"/>
          </p:cNvPicPr>
          <p:nvPr/>
        </p:nvPicPr>
        <p:blipFill>
          <a:blip r:embed="rId6"/>
          <a:stretch>
            <a:fillRect/>
          </a:stretch>
        </p:blipFill>
        <p:spPr>
          <a:xfrm>
            <a:off x="7167" y="1687599"/>
            <a:ext cx="3855226" cy="2950243"/>
          </a:xfrm>
          <a:prstGeom prst="rect">
            <a:avLst/>
          </a:prstGeom>
        </p:spPr>
      </p:pic>
    </p:spTree>
    <p:extLst>
      <p:ext uri="{BB962C8B-B14F-4D97-AF65-F5344CB8AC3E}">
        <p14:creationId xmlns:p14="http://schemas.microsoft.com/office/powerpoint/2010/main" val="181369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A219606-308B-4D90-99AE-4298265CC767}"/>
              </a:ext>
            </a:extLst>
          </p:cNvPr>
          <p:cNvPicPr>
            <a:picLocks noChangeAspect="1"/>
          </p:cNvPicPr>
          <p:nvPr/>
        </p:nvPicPr>
        <p:blipFill>
          <a:blip r:embed="rId3"/>
          <a:stretch>
            <a:fillRect/>
          </a:stretch>
        </p:blipFill>
        <p:spPr>
          <a:xfrm>
            <a:off x="6533587" y="3682895"/>
            <a:ext cx="2551371" cy="1659250"/>
          </a:xfrm>
          <a:prstGeom prst="rect">
            <a:avLst/>
          </a:prstGeom>
        </p:spPr>
      </p:pic>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③府立高校の中途退学の状況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13</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270456" y="1090430"/>
            <a:ext cx="6517548"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［中途退学等の割合（府立高校）］</a:t>
            </a:r>
          </a:p>
        </p:txBody>
      </p:sp>
      <p:sp>
        <p:nvSpPr>
          <p:cNvPr id="25" name="テキスト ボックス 24">
            <a:extLst>
              <a:ext uri="{FF2B5EF4-FFF2-40B4-BE49-F238E27FC236}">
                <a16:creationId xmlns:a16="http://schemas.microsoft.com/office/drawing/2014/main" id="{7D76D9FF-6B9E-4B88-8A41-882629F1BAE4}"/>
              </a:ext>
            </a:extLst>
          </p:cNvPr>
          <p:cNvSpPr txBox="1"/>
          <p:nvPr/>
        </p:nvSpPr>
        <p:spPr>
          <a:xfrm>
            <a:off x="1348505" y="5922593"/>
            <a:ext cx="1397687" cy="215444"/>
          </a:xfrm>
          <a:prstGeom prst="rect">
            <a:avLst/>
          </a:prstGeom>
          <a:noFill/>
        </p:spPr>
        <p:txBody>
          <a:bodyPr wrap="square">
            <a:spAutoFit/>
          </a:bodyPr>
          <a:lstStyle/>
          <a:p>
            <a:pPr algn="ctr"/>
            <a:endParaRPr lang="ja-JP" altLang="en-US" sz="800" dirty="0"/>
          </a:p>
        </p:txBody>
      </p:sp>
      <p:sp>
        <p:nvSpPr>
          <p:cNvPr id="36" name="角丸四角形 3">
            <a:extLst>
              <a:ext uri="{FF2B5EF4-FFF2-40B4-BE49-F238E27FC236}">
                <a16:creationId xmlns:a16="http://schemas.microsoft.com/office/drawing/2014/main" id="{C25846FD-D6E8-4757-A504-AE7DEA131601}"/>
              </a:ext>
            </a:extLst>
          </p:cNvPr>
          <p:cNvSpPr/>
          <p:nvPr/>
        </p:nvSpPr>
        <p:spPr>
          <a:xfrm>
            <a:off x="341057" y="5376465"/>
            <a:ext cx="8349726" cy="1358629"/>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r>
              <a:rPr kumimoji="1" lang="ja-JP" altLang="en-US" sz="1500" dirty="0">
                <a:solidFill>
                  <a:schemeClr val="tx1"/>
                </a:solidFill>
                <a:latin typeface="Meiryo UI" panose="020B0604030504040204" pitchFamily="50" charset="-128"/>
                <a:ea typeface="Meiryo UI" panose="020B0604030504040204" pitchFamily="50" charset="-128"/>
              </a:rPr>
              <a:t>・府立高校においては、中途退学者数が</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は前年度から大幅に増加（実人数：</a:t>
            </a:r>
            <a:r>
              <a:rPr kumimoji="1" lang="en-US" altLang="ja-JP" sz="1500" dirty="0">
                <a:solidFill>
                  <a:schemeClr val="tx1"/>
                </a:solidFill>
                <a:latin typeface="Meiryo UI" panose="020B0604030504040204" pitchFamily="50" charset="-128"/>
                <a:ea typeface="Meiryo UI" panose="020B0604030504040204" pitchFamily="50" charset="-128"/>
              </a:rPr>
              <a:t>583</a:t>
            </a:r>
            <a:r>
              <a:rPr kumimoji="1" lang="ja-JP" altLang="en-US" sz="1500" dirty="0">
                <a:solidFill>
                  <a:schemeClr val="tx1"/>
                </a:solidFill>
                <a:latin typeface="Meiryo UI" panose="020B0604030504040204" pitchFamily="50" charset="-128"/>
                <a:ea typeface="Meiryo UI" panose="020B0604030504040204" pitchFamily="50" charset="-128"/>
              </a:rPr>
              <a:t>人増）。</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dirty="0">
                <a:solidFill>
                  <a:schemeClr val="tx1"/>
                </a:solidFill>
                <a:latin typeface="Meiryo UI" panose="020B0604030504040204" pitchFamily="50" charset="-128"/>
                <a:ea typeface="Meiryo UI" panose="020B0604030504040204" pitchFamily="50" charset="-128"/>
              </a:rPr>
              <a:t>１校あたりの中途退学者数は</a:t>
            </a:r>
            <a:r>
              <a:rPr kumimoji="1" lang="en-US" altLang="ja-JP" sz="1500" dirty="0">
                <a:solidFill>
                  <a:schemeClr val="tx1"/>
                </a:solidFill>
                <a:latin typeface="Meiryo UI" panose="020B0604030504040204" pitchFamily="50" charset="-128"/>
                <a:ea typeface="Meiryo UI" panose="020B0604030504040204" pitchFamily="50" charset="-128"/>
              </a:rPr>
              <a:t>11.6</a:t>
            </a:r>
            <a:r>
              <a:rPr kumimoji="1" lang="ja-JP" altLang="en-US" sz="1500" dirty="0">
                <a:solidFill>
                  <a:schemeClr val="tx1"/>
                </a:solidFill>
                <a:latin typeface="Meiryo UI" panose="020B0604030504040204" pitchFamily="50" charset="-128"/>
                <a:ea typeface="Meiryo UI" panose="020B0604030504040204" pitchFamily="50" charset="-128"/>
              </a:rPr>
              <a:t>人、１学級あたりは</a:t>
            </a:r>
            <a:r>
              <a:rPr kumimoji="1" lang="en-US" altLang="ja-JP" sz="1500" dirty="0">
                <a:solidFill>
                  <a:schemeClr val="tx1"/>
                </a:solidFill>
                <a:latin typeface="Meiryo UI" panose="020B0604030504040204" pitchFamily="50" charset="-128"/>
                <a:ea typeface="Meiryo UI" panose="020B0604030504040204" pitchFamily="50" charset="-128"/>
              </a:rPr>
              <a:t>0.7</a:t>
            </a:r>
            <a:r>
              <a:rPr kumimoji="1" lang="ja-JP" altLang="en-US" sz="1500" dirty="0">
                <a:solidFill>
                  <a:schemeClr val="tx1"/>
                </a:solidFill>
                <a:latin typeface="Meiryo UI" panose="020B0604030504040204" pitchFamily="50" charset="-128"/>
                <a:ea typeface="Meiryo UI" panose="020B0604030504040204" pitchFamily="50" charset="-128"/>
              </a:rPr>
              <a:t>人となっている。</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7313" indent="-87313"/>
            <a:r>
              <a:rPr kumimoji="1" lang="ja-JP" altLang="en-US" sz="1500" dirty="0">
                <a:solidFill>
                  <a:schemeClr val="tx1"/>
                </a:solidFill>
                <a:latin typeface="Meiryo UI" panose="020B0604030504040204" pitchFamily="50" charset="-128"/>
                <a:ea typeface="Meiryo UI" panose="020B0604030504040204" pitchFamily="50" charset="-128"/>
              </a:rPr>
              <a:t>・中途退学者数を学年別でみると、「１年生」が最も多くかつ、</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に急増している。</a:t>
            </a:r>
          </a:p>
          <a:p>
            <a:pPr marL="87313" indent="-87313"/>
            <a:r>
              <a:rPr kumimoji="1" lang="ja-JP" altLang="en-US" sz="1500" dirty="0">
                <a:solidFill>
                  <a:schemeClr val="tx1"/>
                </a:solidFill>
                <a:latin typeface="Meiryo UI" panose="020B0604030504040204" pitchFamily="50" charset="-128"/>
                <a:ea typeface="Meiryo UI" panose="020B0604030504040204" pitchFamily="50" charset="-128"/>
              </a:rPr>
              <a:t>・中途退学の主な理由として、 「進路変更」によるものが最も多い（実人数：</a:t>
            </a:r>
            <a:r>
              <a:rPr kumimoji="1" lang="en-US" altLang="ja-JP" sz="1500" dirty="0">
                <a:solidFill>
                  <a:schemeClr val="tx1"/>
                </a:solidFill>
                <a:latin typeface="Meiryo UI" panose="020B0604030504040204" pitchFamily="50" charset="-128"/>
                <a:ea typeface="Meiryo UI" panose="020B0604030504040204" pitchFamily="50" charset="-128"/>
              </a:rPr>
              <a:t>819</a:t>
            </a:r>
            <a:r>
              <a:rPr kumimoji="1" lang="ja-JP" altLang="en-US" sz="1500" dirty="0">
                <a:solidFill>
                  <a:schemeClr val="tx1"/>
                </a:solidFill>
                <a:latin typeface="Meiryo UI" panose="020B0604030504040204" pitchFamily="50" charset="-128"/>
                <a:ea typeface="Meiryo UI" panose="020B0604030504040204" pitchFamily="50" charset="-128"/>
              </a:rPr>
              <a:t>人）。</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dirty="0">
                <a:solidFill>
                  <a:schemeClr val="tx1"/>
                </a:solidFill>
                <a:latin typeface="Meiryo UI" panose="020B0604030504040204" pitchFamily="50" charset="-128"/>
                <a:ea typeface="Meiryo UI" panose="020B0604030504040204" pitchFamily="50" charset="-128"/>
              </a:rPr>
              <a:t>府立高校への聞き取りによると、「別の高校への入学」の多くは、通信制高校への入学が多い。</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BB9EEF6-C55F-433B-97DC-611B12018AD0}"/>
              </a:ext>
            </a:extLst>
          </p:cNvPr>
          <p:cNvSpPr txBox="1"/>
          <p:nvPr/>
        </p:nvSpPr>
        <p:spPr>
          <a:xfrm>
            <a:off x="4221964" y="3141131"/>
            <a:ext cx="6517548"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［中途退学における理由別の構成比］</a:t>
            </a:r>
          </a:p>
        </p:txBody>
      </p:sp>
      <p:grpSp>
        <p:nvGrpSpPr>
          <p:cNvPr id="13" name="グループ化 12">
            <a:extLst>
              <a:ext uri="{FF2B5EF4-FFF2-40B4-BE49-F238E27FC236}">
                <a16:creationId xmlns:a16="http://schemas.microsoft.com/office/drawing/2014/main" id="{86082E26-7E6C-44C9-BB22-AB4FDDF382A2}"/>
              </a:ext>
            </a:extLst>
          </p:cNvPr>
          <p:cNvGrpSpPr/>
          <p:nvPr/>
        </p:nvGrpSpPr>
        <p:grpSpPr>
          <a:xfrm>
            <a:off x="4357640" y="3736184"/>
            <a:ext cx="2336234" cy="1509017"/>
            <a:chOff x="5143782" y="1332920"/>
            <a:chExt cx="3538970" cy="2077382"/>
          </a:xfrm>
        </p:grpSpPr>
        <p:pic>
          <p:nvPicPr>
            <p:cNvPr id="11" name="図 10">
              <a:extLst>
                <a:ext uri="{FF2B5EF4-FFF2-40B4-BE49-F238E27FC236}">
                  <a16:creationId xmlns:a16="http://schemas.microsoft.com/office/drawing/2014/main" id="{BEB144DC-3407-4D3A-A9F8-B5C0F8B5FECD}"/>
                </a:ext>
              </a:extLst>
            </p:cNvPr>
            <p:cNvPicPr>
              <a:picLocks noChangeAspect="1"/>
            </p:cNvPicPr>
            <p:nvPr/>
          </p:nvPicPr>
          <p:blipFill>
            <a:blip r:embed="rId4"/>
            <a:stretch>
              <a:fillRect/>
            </a:stretch>
          </p:blipFill>
          <p:spPr>
            <a:xfrm>
              <a:off x="5143782" y="1332920"/>
              <a:ext cx="3538970" cy="2077382"/>
            </a:xfrm>
            <a:prstGeom prst="rect">
              <a:avLst/>
            </a:prstGeom>
          </p:spPr>
        </p:pic>
        <p:sp>
          <p:nvSpPr>
            <p:cNvPr id="21" name="楕円 20">
              <a:extLst>
                <a:ext uri="{FF2B5EF4-FFF2-40B4-BE49-F238E27FC236}">
                  <a16:creationId xmlns:a16="http://schemas.microsoft.com/office/drawing/2014/main" id="{D00FA5D8-6CC8-4BDA-B6AD-68A06BF34FEE}"/>
                </a:ext>
              </a:extLst>
            </p:cNvPr>
            <p:cNvSpPr/>
            <p:nvPr/>
          </p:nvSpPr>
          <p:spPr>
            <a:xfrm>
              <a:off x="7366320" y="2475116"/>
              <a:ext cx="725144" cy="6393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476BB6D5-CCAC-4283-BADC-21735F0BD709}"/>
              </a:ext>
            </a:extLst>
          </p:cNvPr>
          <p:cNvSpPr txBox="1"/>
          <p:nvPr/>
        </p:nvSpPr>
        <p:spPr>
          <a:xfrm>
            <a:off x="6995918" y="3565848"/>
            <a:ext cx="1973904" cy="369332"/>
          </a:xfrm>
          <a:prstGeom prst="rect">
            <a:avLst/>
          </a:prstGeom>
          <a:noFill/>
        </p:spPr>
        <p:txBody>
          <a:bodyPr wrap="square">
            <a:spAutoFit/>
          </a:bodyPr>
          <a:lstStyle/>
          <a:p>
            <a:r>
              <a:rPr lang="ja-JP" altLang="en-US" sz="1400" dirty="0"/>
              <a:t>（進路変更の内数</a:t>
            </a:r>
            <a:r>
              <a:rPr lang="ja-JP" altLang="en-US" dirty="0"/>
              <a:t>）</a:t>
            </a:r>
          </a:p>
        </p:txBody>
      </p:sp>
      <p:sp>
        <p:nvSpPr>
          <p:cNvPr id="19" name="テキスト ボックス 18">
            <a:extLst>
              <a:ext uri="{FF2B5EF4-FFF2-40B4-BE49-F238E27FC236}">
                <a16:creationId xmlns:a16="http://schemas.microsoft.com/office/drawing/2014/main" id="{20764521-858C-4C8B-ACE7-7A8404987F79}"/>
              </a:ext>
            </a:extLst>
          </p:cNvPr>
          <p:cNvSpPr txBox="1"/>
          <p:nvPr/>
        </p:nvSpPr>
        <p:spPr>
          <a:xfrm>
            <a:off x="2817016" y="4286215"/>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706AAA97-19CB-402E-A7B5-3A50161798EF}"/>
              </a:ext>
            </a:extLst>
          </p:cNvPr>
          <p:cNvSpPr txBox="1"/>
          <p:nvPr/>
        </p:nvSpPr>
        <p:spPr>
          <a:xfrm>
            <a:off x="5274688" y="5164406"/>
            <a:ext cx="775279" cy="215444"/>
          </a:xfrm>
          <a:prstGeom prst="rect">
            <a:avLst/>
          </a:prstGeom>
          <a:noFill/>
        </p:spPr>
        <p:txBody>
          <a:bodyPr wrap="square">
            <a:spAutoFit/>
          </a:bodyPr>
          <a:lstStyle/>
          <a:p>
            <a:pPr defTabSz="914400">
              <a:defRPr/>
            </a:pPr>
            <a:r>
              <a:rPr lang="ja-JP" altLang="en-US" sz="800" dirty="0">
                <a:ea typeface="Meiryo UI" panose="020B0604030504040204" pitchFamily="50" charset="-128"/>
                <a:cs typeface="Times New Roman" panose="02020603050405020304" pitchFamily="18" charset="0"/>
              </a:rPr>
              <a:t>［年度］</a:t>
            </a:r>
            <a:endParaRPr lang="en-US" altLang="ja-JP" sz="800" dirty="0">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B0191BD-0C77-4283-9374-B6BC185C74A2}"/>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grpSp>
        <p:nvGrpSpPr>
          <p:cNvPr id="26" name="グループ化 25">
            <a:extLst>
              <a:ext uri="{FF2B5EF4-FFF2-40B4-BE49-F238E27FC236}">
                <a16:creationId xmlns:a16="http://schemas.microsoft.com/office/drawing/2014/main" id="{C8D751C7-1074-4847-B644-BD25DECB9D76}"/>
              </a:ext>
            </a:extLst>
          </p:cNvPr>
          <p:cNvGrpSpPr/>
          <p:nvPr/>
        </p:nvGrpSpPr>
        <p:grpSpPr>
          <a:xfrm>
            <a:off x="1271099" y="4333816"/>
            <a:ext cx="1261847" cy="302395"/>
            <a:chOff x="26285" y="2391635"/>
            <a:chExt cx="872008" cy="302395"/>
          </a:xfrm>
        </p:grpSpPr>
        <p:sp>
          <p:nvSpPr>
            <p:cNvPr id="28" name="テキスト ボックス 27">
              <a:extLst>
                <a:ext uri="{FF2B5EF4-FFF2-40B4-BE49-F238E27FC236}">
                  <a16:creationId xmlns:a16="http://schemas.microsoft.com/office/drawing/2014/main" id="{04CAA1DE-D80C-4B4B-A57D-22AB50690C36}"/>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29" name="右大かっこ 28">
              <a:extLst>
                <a:ext uri="{FF2B5EF4-FFF2-40B4-BE49-F238E27FC236}">
                  <a16:creationId xmlns:a16="http://schemas.microsoft.com/office/drawing/2014/main" id="{9A468EBF-B66B-4487-8A74-56AB6C98321C}"/>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24" name="正方形/長方形 23">
            <a:extLst>
              <a:ext uri="{FF2B5EF4-FFF2-40B4-BE49-F238E27FC236}">
                <a16:creationId xmlns:a16="http://schemas.microsoft.com/office/drawing/2014/main" id="{8D222714-C8C7-443A-BD9B-E0E3E2A87D3E}"/>
              </a:ext>
            </a:extLst>
          </p:cNvPr>
          <p:cNvSpPr/>
          <p:nvPr/>
        </p:nvSpPr>
        <p:spPr>
          <a:xfrm>
            <a:off x="528405" y="2306202"/>
            <a:ext cx="820100"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実人数</a:t>
            </a:r>
            <a:endParaRPr kumimoji="1" lang="en-US" altLang="ja-JP" sz="800" dirty="0">
              <a:solidFill>
                <a:schemeClr val="tx1"/>
              </a:solidFill>
            </a:endParaRPr>
          </a:p>
          <a:p>
            <a:pPr algn="ctr"/>
            <a:r>
              <a:rPr kumimoji="1" lang="en-US" altLang="ja-JP" sz="800" dirty="0">
                <a:solidFill>
                  <a:schemeClr val="tx1"/>
                </a:solidFill>
              </a:rPr>
              <a:t>1,952</a:t>
            </a:r>
            <a:r>
              <a:rPr kumimoji="1" lang="ja-JP" altLang="en-US" sz="800" dirty="0">
                <a:solidFill>
                  <a:schemeClr val="tx1"/>
                </a:solidFill>
              </a:rPr>
              <a:t>人</a:t>
            </a:r>
          </a:p>
        </p:txBody>
      </p:sp>
      <p:sp>
        <p:nvSpPr>
          <p:cNvPr id="30" name="正方形/長方形 29">
            <a:extLst>
              <a:ext uri="{FF2B5EF4-FFF2-40B4-BE49-F238E27FC236}">
                <a16:creationId xmlns:a16="http://schemas.microsoft.com/office/drawing/2014/main" id="{EB5F23CD-10DD-4FCC-8857-551702C7B1B1}"/>
              </a:ext>
            </a:extLst>
          </p:cNvPr>
          <p:cNvSpPr/>
          <p:nvPr/>
        </p:nvSpPr>
        <p:spPr>
          <a:xfrm>
            <a:off x="1042573" y="2512398"/>
            <a:ext cx="820100"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実人数</a:t>
            </a:r>
            <a:endParaRPr kumimoji="1" lang="en-US" altLang="ja-JP" sz="800" dirty="0">
              <a:solidFill>
                <a:schemeClr val="tx1"/>
              </a:solidFill>
            </a:endParaRPr>
          </a:p>
          <a:p>
            <a:pPr algn="ctr"/>
            <a:r>
              <a:rPr kumimoji="1" lang="en-US" altLang="ja-JP" sz="800" dirty="0">
                <a:solidFill>
                  <a:schemeClr val="tx1"/>
                </a:solidFill>
              </a:rPr>
              <a:t>1,703</a:t>
            </a:r>
            <a:r>
              <a:rPr kumimoji="1" lang="ja-JP" altLang="en-US" sz="800" dirty="0">
                <a:solidFill>
                  <a:schemeClr val="tx1"/>
                </a:solidFill>
              </a:rPr>
              <a:t>人</a:t>
            </a:r>
          </a:p>
        </p:txBody>
      </p:sp>
      <p:sp>
        <p:nvSpPr>
          <p:cNvPr id="31" name="正方形/長方形 30">
            <a:extLst>
              <a:ext uri="{FF2B5EF4-FFF2-40B4-BE49-F238E27FC236}">
                <a16:creationId xmlns:a16="http://schemas.microsoft.com/office/drawing/2014/main" id="{EED29CF1-88FB-4AB1-A3CB-C15E19EAC0E8}"/>
              </a:ext>
            </a:extLst>
          </p:cNvPr>
          <p:cNvSpPr/>
          <p:nvPr/>
        </p:nvSpPr>
        <p:spPr>
          <a:xfrm>
            <a:off x="1545735" y="2601662"/>
            <a:ext cx="820100"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実人数</a:t>
            </a:r>
            <a:endParaRPr kumimoji="1" lang="en-US" altLang="ja-JP" sz="800" dirty="0">
              <a:solidFill>
                <a:schemeClr val="tx1"/>
              </a:solidFill>
            </a:endParaRPr>
          </a:p>
          <a:p>
            <a:pPr algn="ctr"/>
            <a:r>
              <a:rPr kumimoji="1" lang="en-US" altLang="ja-JP" sz="800" dirty="0">
                <a:solidFill>
                  <a:schemeClr val="tx1"/>
                </a:solidFill>
              </a:rPr>
              <a:t>1,465</a:t>
            </a:r>
            <a:r>
              <a:rPr kumimoji="1" lang="ja-JP" altLang="en-US" sz="800" dirty="0">
                <a:solidFill>
                  <a:schemeClr val="tx1"/>
                </a:solidFill>
              </a:rPr>
              <a:t>人</a:t>
            </a:r>
          </a:p>
        </p:txBody>
      </p:sp>
      <p:sp>
        <p:nvSpPr>
          <p:cNvPr id="32" name="正方形/長方形 31">
            <a:extLst>
              <a:ext uri="{FF2B5EF4-FFF2-40B4-BE49-F238E27FC236}">
                <a16:creationId xmlns:a16="http://schemas.microsoft.com/office/drawing/2014/main" id="{38FD37DA-F170-44F8-AFB5-C2B87C17D0D8}"/>
              </a:ext>
            </a:extLst>
          </p:cNvPr>
          <p:cNvSpPr/>
          <p:nvPr/>
        </p:nvSpPr>
        <p:spPr>
          <a:xfrm>
            <a:off x="2011715" y="2546223"/>
            <a:ext cx="820100"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実人数</a:t>
            </a:r>
            <a:endParaRPr kumimoji="1" lang="en-US" altLang="ja-JP" sz="800" dirty="0">
              <a:solidFill>
                <a:schemeClr val="tx1"/>
              </a:solidFill>
            </a:endParaRPr>
          </a:p>
          <a:p>
            <a:pPr algn="ctr"/>
            <a:r>
              <a:rPr kumimoji="1" lang="en-US" altLang="ja-JP" sz="800" dirty="0">
                <a:solidFill>
                  <a:schemeClr val="tx1"/>
                </a:solidFill>
              </a:rPr>
              <a:t>1,392</a:t>
            </a:r>
            <a:r>
              <a:rPr kumimoji="1" lang="ja-JP" altLang="en-US" sz="800" dirty="0">
                <a:solidFill>
                  <a:schemeClr val="tx1"/>
                </a:solidFill>
              </a:rPr>
              <a:t>人</a:t>
            </a:r>
          </a:p>
        </p:txBody>
      </p:sp>
      <p:sp>
        <p:nvSpPr>
          <p:cNvPr id="33" name="正方形/長方形 32">
            <a:extLst>
              <a:ext uri="{FF2B5EF4-FFF2-40B4-BE49-F238E27FC236}">
                <a16:creationId xmlns:a16="http://schemas.microsoft.com/office/drawing/2014/main" id="{D6E6F6A4-14F2-48C0-ADAF-2E9617D1FDD1}"/>
              </a:ext>
            </a:extLst>
          </p:cNvPr>
          <p:cNvSpPr/>
          <p:nvPr/>
        </p:nvSpPr>
        <p:spPr>
          <a:xfrm>
            <a:off x="2485769" y="2277212"/>
            <a:ext cx="820100"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実人数</a:t>
            </a:r>
            <a:endParaRPr kumimoji="1" lang="en-US" altLang="ja-JP" sz="800" dirty="0">
              <a:solidFill>
                <a:schemeClr val="tx1"/>
              </a:solidFill>
            </a:endParaRPr>
          </a:p>
          <a:p>
            <a:pPr algn="ctr"/>
            <a:r>
              <a:rPr kumimoji="1" lang="en-US" altLang="ja-JP" sz="800" dirty="0">
                <a:solidFill>
                  <a:schemeClr val="tx1"/>
                </a:solidFill>
              </a:rPr>
              <a:t>1,975</a:t>
            </a:r>
            <a:r>
              <a:rPr kumimoji="1" lang="ja-JP" altLang="en-US" sz="800" dirty="0">
                <a:solidFill>
                  <a:schemeClr val="tx1"/>
                </a:solidFill>
              </a:rPr>
              <a:t>人</a:t>
            </a:r>
          </a:p>
        </p:txBody>
      </p:sp>
      <p:sp>
        <p:nvSpPr>
          <p:cNvPr id="34" name="テキスト ボックス 33">
            <a:extLst>
              <a:ext uri="{FF2B5EF4-FFF2-40B4-BE49-F238E27FC236}">
                <a16:creationId xmlns:a16="http://schemas.microsoft.com/office/drawing/2014/main" id="{C492A6B8-C00A-4BFD-B4F4-8C5A4E14AD90}"/>
              </a:ext>
            </a:extLst>
          </p:cNvPr>
          <p:cNvSpPr txBox="1"/>
          <p:nvPr/>
        </p:nvSpPr>
        <p:spPr>
          <a:xfrm>
            <a:off x="273772" y="862179"/>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35" name="テキスト ボックス 34">
            <a:extLst>
              <a:ext uri="{FF2B5EF4-FFF2-40B4-BE49-F238E27FC236}">
                <a16:creationId xmlns:a16="http://schemas.microsoft.com/office/drawing/2014/main" id="{39B87A0B-90B9-4DFC-A0D3-2860A2C2FBFF}"/>
              </a:ext>
            </a:extLst>
          </p:cNvPr>
          <p:cNvSpPr txBox="1"/>
          <p:nvPr/>
        </p:nvSpPr>
        <p:spPr>
          <a:xfrm>
            <a:off x="4376109" y="3433701"/>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対象：全府立高校（全日制・昼夜間単位制・定時制・多部制単位制、通信制）</a:t>
            </a:r>
          </a:p>
        </p:txBody>
      </p:sp>
      <p:pic>
        <p:nvPicPr>
          <p:cNvPr id="8" name="グラフィックス 7" descr="カーソル 単色塗りつぶし">
            <a:extLst>
              <a:ext uri="{FF2B5EF4-FFF2-40B4-BE49-F238E27FC236}">
                <a16:creationId xmlns:a16="http://schemas.microsoft.com/office/drawing/2014/main" id="{5586CF9A-A6FB-43CC-9ED9-EF82D04C91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231543" y="4417601"/>
            <a:ext cx="324000" cy="324000"/>
          </a:xfrm>
          <a:prstGeom prst="rect">
            <a:avLst/>
          </a:prstGeom>
        </p:spPr>
      </p:pic>
      <p:sp>
        <p:nvSpPr>
          <p:cNvPr id="37" name="テキスト ボックス 36">
            <a:extLst>
              <a:ext uri="{FF2B5EF4-FFF2-40B4-BE49-F238E27FC236}">
                <a16:creationId xmlns:a16="http://schemas.microsoft.com/office/drawing/2014/main" id="{C9BEB09C-2A6E-4259-9588-F69172742F51}"/>
              </a:ext>
            </a:extLst>
          </p:cNvPr>
          <p:cNvSpPr txBox="1"/>
          <p:nvPr/>
        </p:nvSpPr>
        <p:spPr>
          <a:xfrm>
            <a:off x="4202647" y="1088685"/>
            <a:ext cx="4254496"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［中途退学者の学年別*人数（府立高校）］</a:t>
            </a:r>
          </a:p>
        </p:txBody>
      </p:sp>
      <p:pic>
        <p:nvPicPr>
          <p:cNvPr id="9" name="図 8">
            <a:extLst>
              <a:ext uri="{FF2B5EF4-FFF2-40B4-BE49-F238E27FC236}">
                <a16:creationId xmlns:a16="http://schemas.microsoft.com/office/drawing/2014/main" id="{A3347A35-657D-4247-B1F2-0AB4FB90B933}"/>
              </a:ext>
            </a:extLst>
          </p:cNvPr>
          <p:cNvPicPr>
            <a:picLocks noChangeAspect="1"/>
          </p:cNvPicPr>
          <p:nvPr/>
        </p:nvPicPr>
        <p:blipFill>
          <a:blip r:embed="rId7"/>
          <a:stretch>
            <a:fillRect/>
          </a:stretch>
        </p:blipFill>
        <p:spPr>
          <a:xfrm>
            <a:off x="4817053" y="1427239"/>
            <a:ext cx="3917063" cy="1556894"/>
          </a:xfrm>
          <a:prstGeom prst="rect">
            <a:avLst/>
          </a:prstGeom>
        </p:spPr>
      </p:pic>
      <p:grpSp>
        <p:nvGrpSpPr>
          <p:cNvPr id="40" name="グループ化 39">
            <a:extLst>
              <a:ext uri="{FF2B5EF4-FFF2-40B4-BE49-F238E27FC236}">
                <a16:creationId xmlns:a16="http://schemas.microsoft.com/office/drawing/2014/main" id="{E5EC48C2-C812-4ACF-945D-4E8D4CF232DA}"/>
              </a:ext>
            </a:extLst>
          </p:cNvPr>
          <p:cNvGrpSpPr/>
          <p:nvPr/>
        </p:nvGrpSpPr>
        <p:grpSpPr>
          <a:xfrm>
            <a:off x="5351061" y="2895869"/>
            <a:ext cx="1809593" cy="302395"/>
            <a:chOff x="26285" y="2391635"/>
            <a:chExt cx="872008" cy="302395"/>
          </a:xfrm>
        </p:grpSpPr>
        <p:sp>
          <p:nvSpPr>
            <p:cNvPr id="41" name="テキスト ボックス 40">
              <a:extLst>
                <a:ext uri="{FF2B5EF4-FFF2-40B4-BE49-F238E27FC236}">
                  <a16:creationId xmlns:a16="http://schemas.microsoft.com/office/drawing/2014/main" id="{A206523B-1864-407D-A92E-81A548A36691}"/>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全日制</a:t>
              </a:r>
            </a:p>
          </p:txBody>
        </p:sp>
        <p:sp>
          <p:nvSpPr>
            <p:cNvPr id="42" name="右大かっこ 41">
              <a:extLst>
                <a:ext uri="{FF2B5EF4-FFF2-40B4-BE49-F238E27FC236}">
                  <a16:creationId xmlns:a16="http://schemas.microsoft.com/office/drawing/2014/main" id="{5BDE9796-AB7A-48FD-9F48-3BE61EAF7EF8}"/>
                </a:ext>
              </a:extLst>
            </p:cNvPr>
            <p:cNvSpPr/>
            <p:nvPr/>
          </p:nvSpPr>
          <p:spPr>
            <a:xfrm rot="5400000">
              <a:off x="417965" y="1999955"/>
              <a:ext cx="80059" cy="863419"/>
            </a:xfrm>
            <a:prstGeom prst="rightBracket">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pic>
        <p:nvPicPr>
          <p:cNvPr id="7" name="図 6">
            <a:extLst>
              <a:ext uri="{FF2B5EF4-FFF2-40B4-BE49-F238E27FC236}">
                <a16:creationId xmlns:a16="http://schemas.microsoft.com/office/drawing/2014/main" id="{2A0BBFBA-244E-4D37-8550-00E6D0A50AA9}"/>
              </a:ext>
            </a:extLst>
          </p:cNvPr>
          <p:cNvPicPr>
            <a:picLocks noChangeAspect="1"/>
          </p:cNvPicPr>
          <p:nvPr/>
        </p:nvPicPr>
        <p:blipFill>
          <a:blip r:embed="rId8"/>
          <a:stretch>
            <a:fillRect/>
          </a:stretch>
        </p:blipFill>
        <p:spPr>
          <a:xfrm>
            <a:off x="242689" y="1461559"/>
            <a:ext cx="3963929" cy="3235587"/>
          </a:xfrm>
          <a:prstGeom prst="rect">
            <a:avLst/>
          </a:prstGeom>
        </p:spPr>
      </p:pic>
    </p:spTree>
    <p:extLst>
      <p:ext uri="{BB962C8B-B14F-4D97-AF65-F5344CB8AC3E}">
        <p14:creationId xmlns:p14="http://schemas.microsoft.com/office/powerpoint/2010/main" val="410799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71D7C99-9870-41F8-8D05-2145F8D077F4}"/>
              </a:ext>
            </a:extLst>
          </p:cNvPr>
          <p:cNvSpPr/>
          <p:nvPr/>
        </p:nvSpPr>
        <p:spPr>
          <a:xfrm>
            <a:off x="535872" y="1243765"/>
            <a:ext cx="4211491" cy="2041017"/>
          </a:xfrm>
          <a:prstGeom prst="ellipse">
            <a:avLst/>
          </a:prstGeom>
          <a:solidFill>
            <a:srgbClr val="FFCCFF">
              <a:alpha val="5019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CFF"/>
              </a:solidFill>
            </a:endParaRPr>
          </a:p>
        </p:txBody>
      </p:sp>
      <p:grpSp>
        <p:nvGrpSpPr>
          <p:cNvPr id="37" name="グループ化 36">
            <a:extLst>
              <a:ext uri="{FF2B5EF4-FFF2-40B4-BE49-F238E27FC236}">
                <a16:creationId xmlns:a16="http://schemas.microsoft.com/office/drawing/2014/main" id="{9662E6FE-F7D3-4597-BB2D-6CE323EF403C}"/>
              </a:ext>
            </a:extLst>
          </p:cNvPr>
          <p:cNvGrpSpPr/>
          <p:nvPr/>
        </p:nvGrpSpPr>
        <p:grpSpPr>
          <a:xfrm>
            <a:off x="1434792" y="2786314"/>
            <a:ext cx="7281498" cy="940429"/>
            <a:chOff x="3969301" y="-383325"/>
            <a:chExt cx="5305205" cy="940429"/>
          </a:xfrm>
          <a:solidFill>
            <a:srgbClr val="FFFF00">
              <a:alpha val="50196"/>
            </a:srgbClr>
          </a:solidFill>
        </p:grpSpPr>
        <p:sp>
          <p:nvSpPr>
            <p:cNvPr id="38" name="楕円 37">
              <a:extLst>
                <a:ext uri="{FF2B5EF4-FFF2-40B4-BE49-F238E27FC236}">
                  <a16:creationId xmlns:a16="http://schemas.microsoft.com/office/drawing/2014/main" id="{5ADFB53C-5B21-4128-A861-7E7825A0D660}"/>
                </a:ext>
              </a:extLst>
            </p:cNvPr>
            <p:cNvSpPr/>
            <p:nvPr/>
          </p:nvSpPr>
          <p:spPr>
            <a:xfrm>
              <a:off x="3969301" y="-383325"/>
              <a:ext cx="5305205" cy="940429"/>
            </a:xfrm>
            <a:prstGeom prst="ellipse">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7BE4842-ACBA-40D2-A87C-ABD02C0689E5}"/>
                </a:ext>
              </a:extLst>
            </p:cNvPr>
            <p:cNvSpPr txBox="1"/>
            <p:nvPr/>
          </p:nvSpPr>
          <p:spPr>
            <a:xfrm>
              <a:off x="5290771" y="78661"/>
              <a:ext cx="1188734" cy="400110"/>
            </a:xfrm>
            <a:prstGeom prst="rect">
              <a:avLst/>
            </a:prstGeom>
            <a:noFill/>
            <a:ln>
              <a:noFill/>
            </a:ln>
          </p:spPr>
          <p:txBody>
            <a:bodyPr wrap="square">
              <a:spAutoFit/>
            </a:bodyPr>
            <a:lstStyle/>
            <a:p>
              <a:pPr algn="ctr"/>
              <a:r>
                <a:rPr lang="ja-JP" altLang="en-US" sz="2000" i="1" dirty="0"/>
                <a:t>身体の不調</a:t>
              </a:r>
            </a:p>
          </p:txBody>
        </p:sp>
      </p:grpSp>
      <p:grpSp>
        <p:nvGrpSpPr>
          <p:cNvPr id="13" name="グループ化 12">
            <a:extLst>
              <a:ext uri="{FF2B5EF4-FFF2-40B4-BE49-F238E27FC236}">
                <a16:creationId xmlns:a16="http://schemas.microsoft.com/office/drawing/2014/main" id="{65732FB3-8AA6-4E28-8AF4-A8A2121E47D2}"/>
              </a:ext>
            </a:extLst>
          </p:cNvPr>
          <p:cNvGrpSpPr/>
          <p:nvPr/>
        </p:nvGrpSpPr>
        <p:grpSpPr>
          <a:xfrm>
            <a:off x="3190149" y="1060492"/>
            <a:ext cx="5844122" cy="2041017"/>
            <a:chOff x="3764226" y="1140852"/>
            <a:chExt cx="5379774" cy="940429"/>
          </a:xfrm>
        </p:grpSpPr>
        <p:sp>
          <p:nvSpPr>
            <p:cNvPr id="43" name="楕円 42">
              <a:extLst>
                <a:ext uri="{FF2B5EF4-FFF2-40B4-BE49-F238E27FC236}">
                  <a16:creationId xmlns:a16="http://schemas.microsoft.com/office/drawing/2014/main" id="{FBFF40F4-4C7F-40C3-BBC2-7B815AEFFC5D}"/>
                </a:ext>
              </a:extLst>
            </p:cNvPr>
            <p:cNvSpPr/>
            <p:nvPr/>
          </p:nvSpPr>
          <p:spPr>
            <a:xfrm>
              <a:off x="3764226" y="1140852"/>
              <a:ext cx="5379774" cy="940429"/>
            </a:xfrm>
            <a:prstGeom prst="ellipse">
              <a:avLst/>
            </a:prstGeom>
            <a:solidFill>
              <a:srgbClr val="D2EFFA">
                <a:alpha val="6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9EBB0CD9-2222-4EF1-99E0-080E61813279}"/>
                </a:ext>
              </a:extLst>
            </p:cNvPr>
            <p:cNvSpPr txBox="1"/>
            <p:nvPr/>
          </p:nvSpPr>
          <p:spPr>
            <a:xfrm>
              <a:off x="4991091" y="1813618"/>
              <a:ext cx="3479156" cy="182031"/>
            </a:xfrm>
            <a:prstGeom prst="rect">
              <a:avLst/>
            </a:prstGeom>
            <a:noFill/>
            <a:ln>
              <a:noFill/>
            </a:ln>
          </p:spPr>
          <p:txBody>
            <a:bodyPr wrap="square">
              <a:spAutoFit/>
            </a:bodyPr>
            <a:lstStyle/>
            <a:p>
              <a:pPr fontAlgn="ctr"/>
              <a:r>
                <a:rPr lang="ja-JP" altLang="en-US" sz="2000" dirty="0"/>
                <a:t>友人関係をめぐる問題 ・</a:t>
              </a:r>
              <a:r>
                <a:rPr lang="en-US" altLang="ja-JP" sz="2000" dirty="0"/>
                <a:t> </a:t>
              </a:r>
              <a:r>
                <a:rPr lang="ja-JP" altLang="en-US" sz="2000" dirty="0"/>
                <a:t>いじめ</a:t>
              </a:r>
              <a:endParaRPr lang="ja-JP" altLang="en-US" sz="2000" dirty="0">
                <a:latin typeface="ＭＳ 明朝" panose="02020609040205080304" pitchFamily="17" charset="-128"/>
                <a:ea typeface="ＭＳ 明朝" panose="02020609040205080304" pitchFamily="17" charset="-128"/>
              </a:endParaRPr>
            </a:p>
          </p:txBody>
        </p:sp>
      </p:grpSp>
      <p:sp>
        <p:nvSpPr>
          <p:cNvPr id="9" name="四角形: 角を丸くする 8">
            <a:extLst>
              <a:ext uri="{FF2B5EF4-FFF2-40B4-BE49-F238E27FC236}">
                <a16:creationId xmlns:a16="http://schemas.microsoft.com/office/drawing/2014/main" id="{73D7F6EE-13C0-A7EC-F42E-C15318B58BAD}"/>
              </a:ext>
            </a:extLst>
          </p:cNvPr>
          <p:cNvSpPr/>
          <p:nvPr/>
        </p:nvSpPr>
        <p:spPr>
          <a:xfrm>
            <a:off x="662977" y="4868854"/>
            <a:ext cx="7792293" cy="1117002"/>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664984"/>
            <a:ext cx="9144000" cy="431990"/>
          </a:xfrm>
          <a:prstGeom prst="rect">
            <a:avLst/>
          </a:prstGeom>
          <a:noFill/>
          <a:ln>
            <a:noFill/>
          </a:ln>
        </p:spPr>
        <p:txBody>
          <a:bodyPr wrap="square" tIns="90000" bIns="90000" rtlCol="0" anchor="t" anchorCtr="0">
            <a:noAutofit/>
          </a:bodyPr>
          <a:lstStyle/>
          <a:p>
            <a:r>
              <a:rPr lang="ja-JP" altLang="en-US" sz="2000" dirty="0"/>
              <a:t>■</a:t>
            </a:r>
            <a:r>
              <a:rPr kumimoji="1" lang="ja-JP" altLang="en-US" sz="2000" b="1" dirty="0">
                <a:latin typeface="Meiryo UI" panose="020B0604030504040204" pitchFamily="50" charset="-128"/>
                <a:ea typeface="Meiryo UI" panose="020B0604030504040204" pitchFamily="50" charset="-128"/>
              </a:rPr>
              <a:t> 現状の課題フロー（イメージ）</a:t>
            </a:r>
            <a:endParaRPr kumimoji="1" lang="en-US" altLang="ja-JP" sz="20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endParaRPr lang="en-US" altLang="ja-JP" sz="1400" dirty="0"/>
          </a:p>
        </p:txBody>
      </p:sp>
      <p:sp>
        <p:nvSpPr>
          <p:cNvPr id="23" name="テキスト ボックス 22">
            <a:extLst>
              <a:ext uri="{FF2B5EF4-FFF2-40B4-BE49-F238E27FC236}">
                <a16:creationId xmlns:a16="http://schemas.microsoft.com/office/drawing/2014/main" id="{E7DBDFDA-6397-4C69-9EA7-50BCFC655F99}"/>
              </a:ext>
            </a:extLst>
          </p:cNvPr>
          <p:cNvSpPr txBox="1"/>
          <p:nvPr/>
        </p:nvSpPr>
        <p:spPr>
          <a:xfrm>
            <a:off x="2785483" y="5184173"/>
            <a:ext cx="2771440" cy="584775"/>
          </a:xfrm>
          <a:prstGeom prst="rect">
            <a:avLst/>
          </a:prstGeom>
          <a:noFill/>
        </p:spPr>
        <p:txBody>
          <a:bodyPr wrap="square">
            <a:spAutoFit/>
          </a:bodyPr>
          <a:lstStyle/>
          <a:p>
            <a:pPr algn="ctr"/>
            <a:r>
              <a:rPr kumimoji="1" lang="zh-TW" altLang="en-US" sz="3200" b="1" dirty="0"/>
              <a:t>不登校</a:t>
            </a:r>
            <a:endParaRPr kumimoji="1" lang="ja-JP" altLang="en-US" sz="3200" b="1" dirty="0"/>
          </a:p>
        </p:txBody>
      </p:sp>
      <p:sp>
        <p:nvSpPr>
          <p:cNvPr id="4" name="スライド番号プレースホルダー 3">
            <a:extLst>
              <a:ext uri="{FF2B5EF4-FFF2-40B4-BE49-F238E27FC236}">
                <a16:creationId xmlns:a16="http://schemas.microsoft.com/office/drawing/2014/main" id="{0E9852AD-EF28-4AAE-955F-258DA5512838}"/>
              </a:ext>
            </a:extLst>
          </p:cNvPr>
          <p:cNvSpPr>
            <a:spLocks noGrp="1"/>
          </p:cNvSpPr>
          <p:nvPr>
            <p:ph type="sldNum" sz="quarter" idx="12"/>
          </p:nvPr>
        </p:nvSpPr>
        <p:spPr/>
        <p:txBody>
          <a:bodyPr/>
          <a:lstStyle/>
          <a:p>
            <a:fld id="{8EF98A3A-4FC9-421C-9EC4-B2EF6B34D3EB}" type="slidenum">
              <a:rPr kumimoji="1" lang="ja-JP" altLang="en-US" smtClean="0"/>
              <a:pPr/>
              <a:t>14</a:t>
            </a:fld>
            <a:endParaRPr kumimoji="1" lang="ja-JP" altLang="en-US" dirty="0"/>
          </a:p>
        </p:txBody>
      </p:sp>
      <p:grpSp>
        <p:nvGrpSpPr>
          <p:cNvPr id="6" name="グループ化 5">
            <a:extLst>
              <a:ext uri="{FF2B5EF4-FFF2-40B4-BE49-F238E27FC236}">
                <a16:creationId xmlns:a16="http://schemas.microsoft.com/office/drawing/2014/main" id="{C35D6B9F-7389-4203-BAF8-507BD76EE5DD}"/>
              </a:ext>
            </a:extLst>
          </p:cNvPr>
          <p:cNvGrpSpPr/>
          <p:nvPr/>
        </p:nvGrpSpPr>
        <p:grpSpPr>
          <a:xfrm>
            <a:off x="4483284" y="5107331"/>
            <a:ext cx="4904928" cy="701110"/>
            <a:chOff x="4893367" y="5142405"/>
            <a:chExt cx="4904928" cy="701110"/>
          </a:xfrm>
        </p:grpSpPr>
        <p:sp>
          <p:nvSpPr>
            <p:cNvPr id="24" name="テキスト ボックス 23">
              <a:extLst>
                <a:ext uri="{FF2B5EF4-FFF2-40B4-BE49-F238E27FC236}">
                  <a16:creationId xmlns:a16="http://schemas.microsoft.com/office/drawing/2014/main" id="{40CB9258-386F-EFB2-B9D5-24B3B1E8B039}"/>
                </a:ext>
              </a:extLst>
            </p:cNvPr>
            <p:cNvSpPr txBox="1"/>
            <p:nvPr/>
          </p:nvSpPr>
          <p:spPr>
            <a:xfrm>
              <a:off x="4893367" y="5142405"/>
              <a:ext cx="4904928" cy="646331"/>
            </a:xfrm>
            <a:prstGeom prst="rect">
              <a:avLst/>
            </a:prstGeom>
            <a:noFill/>
          </p:spPr>
          <p:txBody>
            <a:bodyPr wrap="square">
              <a:spAutoFit/>
            </a:bodyPr>
            <a:lstStyle/>
            <a:p>
              <a:pPr algn="ctr"/>
              <a:r>
                <a:rPr kumimoji="1" lang="ja-JP" altLang="en-US" b="1" dirty="0">
                  <a:solidFill>
                    <a:schemeClr val="bg1">
                      <a:lumMod val="50000"/>
                    </a:schemeClr>
                  </a:solidFill>
                </a:rPr>
                <a:t>（高校の場合は）</a:t>
              </a:r>
              <a:endParaRPr kumimoji="1" lang="en-US" altLang="ja-JP" b="1" dirty="0">
                <a:solidFill>
                  <a:schemeClr val="bg1">
                    <a:lumMod val="50000"/>
                  </a:schemeClr>
                </a:solidFill>
              </a:endParaRPr>
            </a:p>
            <a:p>
              <a:pPr algn="ctr"/>
              <a:r>
                <a:rPr kumimoji="1" lang="zh-TW" altLang="en-US" b="1" dirty="0">
                  <a:solidFill>
                    <a:schemeClr val="bg1">
                      <a:lumMod val="50000"/>
                    </a:schemeClr>
                  </a:solidFill>
                </a:rPr>
                <a:t>中途退学</a:t>
              </a:r>
              <a:r>
                <a:rPr kumimoji="1" lang="ja-JP" altLang="en-US" b="1" dirty="0">
                  <a:solidFill>
                    <a:schemeClr val="bg1">
                      <a:lumMod val="50000"/>
                    </a:schemeClr>
                  </a:solidFill>
                </a:rPr>
                <a:t>につながることも</a:t>
              </a:r>
              <a:r>
                <a:rPr kumimoji="1" lang="en-US" altLang="ja-JP" b="1" dirty="0">
                  <a:solidFill>
                    <a:schemeClr val="bg1">
                      <a:lumMod val="50000"/>
                    </a:schemeClr>
                  </a:solidFill>
                </a:rPr>
                <a:t>…</a:t>
              </a:r>
              <a:endParaRPr kumimoji="1" lang="ja-JP" altLang="en-US" b="1" dirty="0">
                <a:solidFill>
                  <a:schemeClr val="bg1">
                    <a:lumMod val="50000"/>
                  </a:schemeClr>
                </a:solidFill>
              </a:endParaRPr>
            </a:p>
          </p:txBody>
        </p:sp>
        <p:pic>
          <p:nvPicPr>
            <p:cNvPr id="15" name="グラフィックス 14" descr="山形の矢印 単色塗りつぶし">
              <a:extLst>
                <a:ext uri="{FF2B5EF4-FFF2-40B4-BE49-F238E27FC236}">
                  <a16:creationId xmlns:a16="http://schemas.microsoft.com/office/drawing/2014/main" id="{8B00AAB3-D34C-46D9-AD24-295BC8D5CA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5997" y="5191542"/>
              <a:ext cx="553077" cy="651973"/>
            </a:xfrm>
            <a:prstGeom prst="rect">
              <a:avLst/>
            </a:prstGeom>
          </p:spPr>
        </p:pic>
      </p:grpSp>
      <p:sp>
        <p:nvSpPr>
          <p:cNvPr id="68" name="テキスト ボックス 67">
            <a:extLst>
              <a:ext uri="{FF2B5EF4-FFF2-40B4-BE49-F238E27FC236}">
                <a16:creationId xmlns:a16="http://schemas.microsoft.com/office/drawing/2014/main" id="{FE624FF6-3B69-40BE-B25F-73AA8D728F15}"/>
              </a:ext>
            </a:extLst>
          </p:cNvPr>
          <p:cNvSpPr txBox="1"/>
          <p:nvPr/>
        </p:nvSpPr>
        <p:spPr>
          <a:xfrm>
            <a:off x="6326747" y="2164276"/>
            <a:ext cx="2416196" cy="400110"/>
          </a:xfrm>
          <a:prstGeom prst="rect">
            <a:avLst/>
          </a:prstGeom>
          <a:noFill/>
        </p:spPr>
        <p:txBody>
          <a:bodyPr wrap="square">
            <a:spAutoFit/>
          </a:bodyPr>
          <a:lstStyle/>
          <a:p>
            <a:r>
              <a:rPr lang="ja-JP" altLang="en-US" sz="2000" dirty="0"/>
              <a:t>部活動等への不適応</a:t>
            </a:r>
          </a:p>
        </p:txBody>
      </p:sp>
      <p:sp>
        <p:nvSpPr>
          <p:cNvPr id="70" name="テキスト ボックス 69">
            <a:extLst>
              <a:ext uri="{FF2B5EF4-FFF2-40B4-BE49-F238E27FC236}">
                <a16:creationId xmlns:a16="http://schemas.microsoft.com/office/drawing/2014/main" id="{D51B8619-4F28-45F7-9F87-C52737E4DCF5}"/>
              </a:ext>
            </a:extLst>
          </p:cNvPr>
          <p:cNvSpPr txBox="1"/>
          <p:nvPr/>
        </p:nvSpPr>
        <p:spPr>
          <a:xfrm>
            <a:off x="5481031" y="1688890"/>
            <a:ext cx="3160265" cy="400110"/>
          </a:xfrm>
          <a:prstGeom prst="rect">
            <a:avLst/>
          </a:prstGeom>
          <a:noFill/>
        </p:spPr>
        <p:txBody>
          <a:bodyPr wrap="square">
            <a:spAutoFit/>
          </a:bodyPr>
          <a:lstStyle/>
          <a:p>
            <a:r>
              <a:rPr lang="ja-JP" altLang="en-US" sz="2000" dirty="0"/>
              <a:t>学校のきまり等をめぐる問題</a:t>
            </a:r>
          </a:p>
        </p:txBody>
      </p:sp>
      <p:sp>
        <p:nvSpPr>
          <p:cNvPr id="72" name="テキスト ボックス 71">
            <a:extLst>
              <a:ext uri="{FF2B5EF4-FFF2-40B4-BE49-F238E27FC236}">
                <a16:creationId xmlns:a16="http://schemas.microsoft.com/office/drawing/2014/main" id="{D54B3C2B-E659-496B-9D1D-D2CEAFE95E27}"/>
              </a:ext>
            </a:extLst>
          </p:cNvPr>
          <p:cNvSpPr txBox="1"/>
          <p:nvPr/>
        </p:nvSpPr>
        <p:spPr>
          <a:xfrm>
            <a:off x="4327301" y="1297150"/>
            <a:ext cx="4887698" cy="400110"/>
          </a:xfrm>
          <a:prstGeom prst="rect">
            <a:avLst/>
          </a:prstGeom>
          <a:noFill/>
        </p:spPr>
        <p:txBody>
          <a:bodyPr wrap="square">
            <a:spAutoFit/>
          </a:bodyPr>
          <a:lstStyle/>
          <a:p>
            <a:r>
              <a:rPr lang="ja-JP" altLang="en-US" sz="2000" dirty="0"/>
              <a:t>入学・転学・編入・進級時の不適応</a:t>
            </a:r>
          </a:p>
        </p:txBody>
      </p:sp>
      <p:pic>
        <p:nvPicPr>
          <p:cNvPr id="28" name="グラフィックス 27" descr="山形の矢印 単色塗りつぶし">
            <a:extLst>
              <a:ext uri="{FF2B5EF4-FFF2-40B4-BE49-F238E27FC236}">
                <a16:creationId xmlns:a16="http://schemas.microsoft.com/office/drawing/2014/main" id="{221D2222-CF60-4076-9987-7DB98D2B53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458621" y="5574052"/>
            <a:ext cx="369333" cy="1157943"/>
          </a:xfrm>
          <a:prstGeom prst="rect">
            <a:avLst/>
          </a:prstGeom>
        </p:spPr>
      </p:pic>
      <p:sp>
        <p:nvSpPr>
          <p:cNvPr id="29" name="テキスト ボックス 28">
            <a:extLst>
              <a:ext uri="{FF2B5EF4-FFF2-40B4-BE49-F238E27FC236}">
                <a16:creationId xmlns:a16="http://schemas.microsoft.com/office/drawing/2014/main" id="{BB00D77F-3371-47D6-A5B6-62A7612699CE}"/>
              </a:ext>
            </a:extLst>
          </p:cNvPr>
          <p:cNvSpPr txBox="1"/>
          <p:nvPr/>
        </p:nvSpPr>
        <p:spPr>
          <a:xfrm>
            <a:off x="1882045" y="6323396"/>
            <a:ext cx="5599371" cy="369332"/>
          </a:xfrm>
          <a:prstGeom prst="rect">
            <a:avLst/>
          </a:prstGeom>
          <a:noFill/>
        </p:spPr>
        <p:txBody>
          <a:bodyPr wrap="square">
            <a:spAutoFit/>
          </a:bodyPr>
          <a:lstStyle/>
          <a:p>
            <a:pPr algn="ctr"/>
            <a:r>
              <a:rPr kumimoji="1" lang="ja-JP" altLang="en-US" b="1" dirty="0">
                <a:solidFill>
                  <a:schemeClr val="accent6">
                    <a:lumMod val="50000"/>
                  </a:schemeClr>
                </a:solidFill>
              </a:rPr>
              <a:t>不登校の児童生徒が将来ひきこもりになる可能性も</a:t>
            </a:r>
            <a:r>
              <a:rPr kumimoji="1" lang="en-US" altLang="ja-JP" b="1" dirty="0">
                <a:solidFill>
                  <a:schemeClr val="accent6">
                    <a:lumMod val="50000"/>
                  </a:schemeClr>
                </a:solidFill>
              </a:rPr>
              <a:t>…</a:t>
            </a:r>
            <a:endParaRPr kumimoji="1" lang="ja-JP" altLang="en-US" b="1" dirty="0">
              <a:solidFill>
                <a:schemeClr val="accent6">
                  <a:lumMod val="50000"/>
                </a:schemeClr>
              </a:solidFill>
            </a:endParaRPr>
          </a:p>
        </p:txBody>
      </p:sp>
      <p:sp>
        <p:nvSpPr>
          <p:cNvPr id="32" name="テキスト ボックス 31">
            <a:extLst>
              <a:ext uri="{FF2B5EF4-FFF2-40B4-BE49-F238E27FC236}">
                <a16:creationId xmlns:a16="http://schemas.microsoft.com/office/drawing/2014/main" id="{B7B80BAE-7C44-4DDD-A34C-D2C389C4F631}"/>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49" name="正方形/長方形 48">
            <a:extLst>
              <a:ext uri="{FF2B5EF4-FFF2-40B4-BE49-F238E27FC236}">
                <a16:creationId xmlns:a16="http://schemas.microsoft.com/office/drawing/2014/main" id="{F66E5E86-E593-4278-93B6-FA0AE290655A}"/>
              </a:ext>
            </a:extLst>
          </p:cNvPr>
          <p:cNvSpPr/>
          <p:nvPr/>
        </p:nvSpPr>
        <p:spPr>
          <a:xfrm>
            <a:off x="1078974" y="1505000"/>
            <a:ext cx="2683990" cy="609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n-ea"/>
              </a:rPr>
              <a:t>無気力、不安</a:t>
            </a:r>
          </a:p>
        </p:txBody>
      </p:sp>
      <p:sp>
        <p:nvSpPr>
          <p:cNvPr id="78" name="テキスト ボックス 77">
            <a:extLst>
              <a:ext uri="{FF2B5EF4-FFF2-40B4-BE49-F238E27FC236}">
                <a16:creationId xmlns:a16="http://schemas.microsoft.com/office/drawing/2014/main" id="{A82894A5-A3E7-4F61-97AA-FACC42DA96B0}"/>
              </a:ext>
            </a:extLst>
          </p:cNvPr>
          <p:cNvSpPr txBox="1"/>
          <p:nvPr/>
        </p:nvSpPr>
        <p:spPr>
          <a:xfrm>
            <a:off x="2005838" y="2914665"/>
            <a:ext cx="2691115" cy="400110"/>
          </a:xfrm>
          <a:prstGeom prst="rect">
            <a:avLst/>
          </a:prstGeom>
          <a:noFill/>
        </p:spPr>
        <p:txBody>
          <a:bodyPr wrap="square">
            <a:spAutoFit/>
          </a:bodyPr>
          <a:lstStyle/>
          <a:p>
            <a:pPr algn="ctr"/>
            <a:r>
              <a:rPr lang="ja-JP" altLang="en-US" sz="2000" dirty="0"/>
              <a:t>家庭内の不和</a:t>
            </a:r>
          </a:p>
        </p:txBody>
      </p:sp>
      <p:sp>
        <p:nvSpPr>
          <p:cNvPr id="66" name="テキスト ボックス 65">
            <a:extLst>
              <a:ext uri="{FF2B5EF4-FFF2-40B4-BE49-F238E27FC236}">
                <a16:creationId xmlns:a16="http://schemas.microsoft.com/office/drawing/2014/main" id="{7F4681A7-5DA7-49FD-B422-EC04503744C8}"/>
              </a:ext>
            </a:extLst>
          </p:cNvPr>
          <p:cNvSpPr txBox="1"/>
          <p:nvPr/>
        </p:nvSpPr>
        <p:spPr>
          <a:xfrm>
            <a:off x="4098523" y="2105401"/>
            <a:ext cx="2207858" cy="400110"/>
          </a:xfrm>
          <a:prstGeom prst="rect">
            <a:avLst/>
          </a:prstGeom>
          <a:noFill/>
        </p:spPr>
        <p:txBody>
          <a:bodyPr wrap="square">
            <a:spAutoFit/>
          </a:bodyPr>
          <a:lstStyle/>
          <a:p>
            <a:r>
              <a:rPr lang="ja-JP" altLang="en-US" sz="2000" dirty="0"/>
              <a:t>進路にかかる不安</a:t>
            </a:r>
          </a:p>
        </p:txBody>
      </p:sp>
      <p:sp>
        <p:nvSpPr>
          <p:cNvPr id="74" name="テキスト ボックス 73">
            <a:extLst>
              <a:ext uri="{FF2B5EF4-FFF2-40B4-BE49-F238E27FC236}">
                <a16:creationId xmlns:a16="http://schemas.microsoft.com/office/drawing/2014/main" id="{94BCE229-8FB6-4E6D-BBE1-21D97BF70474}"/>
              </a:ext>
            </a:extLst>
          </p:cNvPr>
          <p:cNvSpPr txBox="1"/>
          <p:nvPr/>
        </p:nvSpPr>
        <p:spPr>
          <a:xfrm>
            <a:off x="4643287" y="3065400"/>
            <a:ext cx="3875943" cy="400110"/>
          </a:xfrm>
          <a:prstGeom prst="rect">
            <a:avLst/>
          </a:prstGeom>
          <a:noFill/>
        </p:spPr>
        <p:txBody>
          <a:bodyPr wrap="square">
            <a:spAutoFit/>
          </a:bodyPr>
          <a:lstStyle/>
          <a:p>
            <a:pPr algn="ctr"/>
            <a:r>
              <a:rPr lang="ja-JP" altLang="en-US" sz="2000" i="1" dirty="0"/>
              <a:t>家庭の生活環境の急激な変化</a:t>
            </a:r>
          </a:p>
        </p:txBody>
      </p:sp>
      <p:sp>
        <p:nvSpPr>
          <p:cNvPr id="64" name="テキスト ボックス 63">
            <a:extLst>
              <a:ext uri="{FF2B5EF4-FFF2-40B4-BE49-F238E27FC236}">
                <a16:creationId xmlns:a16="http://schemas.microsoft.com/office/drawing/2014/main" id="{2559C4D5-38B2-40D5-A27D-948FD7F86931}"/>
              </a:ext>
            </a:extLst>
          </p:cNvPr>
          <p:cNvSpPr txBox="1"/>
          <p:nvPr/>
        </p:nvSpPr>
        <p:spPr>
          <a:xfrm>
            <a:off x="3562002" y="1684366"/>
            <a:ext cx="1530598" cy="400110"/>
          </a:xfrm>
          <a:prstGeom prst="rect">
            <a:avLst/>
          </a:prstGeom>
          <a:noFill/>
        </p:spPr>
        <p:txBody>
          <a:bodyPr wrap="square">
            <a:spAutoFit/>
          </a:bodyPr>
          <a:lstStyle/>
          <a:p>
            <a:r>
              <a:rPr lang="ja-JP" altLang="en-US" sz="2000" dirty="0"/>
              <a:t>学業の不振</a:t>
            </a:r>
          </a:p>
        </p:txBody>
      </p:sp>
      <p:sp>
        <p:nvSpPr>
          <p:cNvPr id="61" name="テキスト ボックス 60">
            <a:extLst>
              <a:ext uri="{FF2B5EF4-FFF2-40B4-BE49-F238E27FC236}">
                <a16:creationId xmlns:a16="http://schemas.microsoft.com/office/drawing/2014/main" id="{097540D0-AF18-4CB7-93EE-2E858F111114}"/>
              </a:ext>
            </a:extLst>
          </p:cNvPr>
          <p:cNvSpPr txBox="1"/>
          <p:nvPr/>
        </p:nvSpPr>
        <p:spPr>
          <a:xfrm>
            <a:off x="590524" y="2160422"/>
            <a:ext cx="2756140" cy="707886"/>
          </a:xfrm>
          <a:prstGeom prst="rect">
            <a:avLst/>
          </a:prstGeom>
          <a:noFill/>
        </p:spPr>
        <p:txBody>
          <a:bodyPr wrap="square">
            <a:spAutoFit/>
          </a:bodyPr>
          <a:lstStyle/>
          <a:p>
            <a:pPr algn="ctr" fontAlgn="ctr"/>
            <a:r>
              <a:rPr lang="ja-JP" altLang="en-US" sz="2000" dirty="0"/>
              <a:t>生活リズムの乱れ</a:t>
            </a:r>
            <a:endParaRPr lang="en-US" altLang="ja-JP" sz="2000" dirty="0"/>
          </a:p>
          <a:p>
            <a:pPr algn="ctr" fontAlgn="ctr"/>
            <a:r>
              <a:rPr lang="ja-JP" altLang="en-US" sz="2000" dirty="0"/>
              <a:t>あそび、非行</a:t>
            </a:r>
            <a:endParaRPr lang="ja-JP" altLang="en-US" sz="2000" dirty="0">
              <a:latin typeface="ＭＳ 明朝" panose="02020609040205080304" pitchFamily="17" charset="-128"/>
              <a:ea typeface="ＭＳ 明朝" panose="02020609040205080304" pitchFamily="17" charset="-128"/>
            </a:endParaRPr>
          </a:p>
        </p:txBody>
      </p:sp>
      <p:pic>
        <p:nvPicPr>
          <p:cNvPr id="7" name="図 6">
            <a:extLst>
              <a:ext uri="{FF2B5EF4-FFF2-40B4-BE49-F238E27FC236}">
                <a16:creationId xmlns:a16="http://schemas.microsoft.com/office/drawing/2014/main" id="{88F79245-8E4A-4E3F-8C2D-C807382EBB74}"/>
              </a:ext>
            </a:extLst>
          </p:cNvPr>
          <p:cNvPicPr>
            <a:picLocks noChangeAspect="1"/>
          </p:cNvPicPr>
          <p:nvPr/>
        </p:nvPicPr>
        <p:blipFill>
          <a:blip r:embed="rId5"/>
          <a:stretch>
            <a:fillRect/>
          </a:stretch>
        </p:blipFill>
        <p:spPr>
          <a:xfrm>
            <a:off x="2087386" y="3662709"/>
            <a:ext cx="5562600" cy="1428750"/>
          </a:xfrm>
          <a:prstGeom prst="rect">
            <a:avLst/>
          </a:prstGeom>
        </p:spPr>
      </p:pic>
    </p:spTree>
    <p:extLst>
      <p:ext uri="{BB962C8B-B14F-4D97-AF65-F5344CB8AC3E}">
        <p14:creationId xmlns:p14="http://schemas.microsoft.com/office/powerpoint/2010/main" val="192144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664984"/>
            <a:ext cx="2980604" cy="431990"/>
          </a:xfrm>
          <a:prstGeom prst="rect">
            <a:avLst/>
          </a:prstGeom>
          <a:noFill/>
          <a:ln>
            <a:noFill/>
          </a:ln>
        </p:spPr>
        <p:txBody>
          <a:bodyPr wrap="square" tIns="90000" bIns="90000" rtlCol="0" anchor="t" anchorCtr="0">
            <a:noAutofit/>
          </a:bodyPr>
          <a:lstStyle/>
          <a:p>
            <a:r>
              <a:rPr lang="ja-JP" altLang="en-US" sz="2000" dirty="0"/>
              <a:t>■</a:t>
            </a:r>
            <a:r>
              <a:rPr kumimoji="1" lang="ja-JP" altLang="en-US" sz="2000" b="1" dirty="0">
                <a:latin typeface="Meiryo UI" panose="020B0604030504040204" pitchFamily="50" charset="-128"/>
                <a:ea typeface="Meiryo UI" panose="020B0604030504040204" pitchFamily="50" charset="-128"/>
              </a:rPr>
              <a:t> 大阪府での取組み</a:t>
            </a:r>
            <a:r>
              <a:rPr kumimoji="1" lang="ja-JP" altLang="en-US" sz="1400" b="1" dirty="0">
                <a:latin typeface="Meiryo UI" panose="020B0604030504040204" pitchFamily="50" charset="-128"/>
                <a:ea typeface="Meiryo UI" panose="020B0604030504040204" pitchFamily="50" charset="-128"/>
              </a:rPr>
              <a:t>　</a:t>
            </a:r>
            <a:endParaRPr lang="en-US" altLang="ja-JP" sz="1400" dirty="0"/>
          </a:p>
        </p:txBody>
      </p:sp>
      <p:sp>
        <p:nvSpPr>
          <p:cNvPr id="4" name="スライド番号プレースホルダー 3">
            <a:extLst>
              <a:ext uri="{FF2B5EF4-FFF2-40B4-BE49-F238E27FC236}">
                <a16:creationId xmlns:a16="http://schemas.microsoft.com/office/drawing/2014/main" id="{0E9852AD-EF28-4AAE-955F-258DA5512838}"/>
              </a:ext>
            </a:extLst>
          </p:cNvPr>
          <p:cNvSpPr>
            <a:spLocks noGrp="1"/>
          </p:cNvSpPr>
          <p:nvPr>
            <p:ph type="sldNum" sz="quarter" idx="12"/>
          </p:nvPr>
        </p:nvSpPr>
        <p:spPr/>
        <p:txBody>
          <a:bodyPr/>
          <a:lstStyle/>
          <a:p>
            <a:fld id="{8EF98A3A-4FC9-421C-9EC4-B2EF6B34D3EB}" type="slidenum">
              <a:rPr kumimoji="1" lang="ja-JP" altLang="en-US" smtClean="0"/>
              <a:pPr/>
              <a:t>15</a:t>
            </a:fld>
            <a:endParaRPr kumimoji="1" lang="ja-JP" altLang="en-US" dirty="0"/>
          </a:p>
        </p:txBody>
      </p:sp>
      <p:sp>
        <p:nvSpPr>
          <p:cNvPr id="32" name="テキスト ボックス 31">
            <a:extLst>
              <a:ext uri="{FF2B5EF4-FFF2-40B4-BE49-F238E27FC236}">
                <a16:creationId xmlns:a16="http://schemas.microsoft.com/office/drawing/2014/main" id="{B7B80BAE-7C44-4DDD-A34C-D2C389C4F631}"/>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graphicFrame>
        <p:nvGraphicFramePr>
          <p:cNvPr id="2" name="表 1">
            <a:extLst>
              <a:ext uri="{FF2B5EF4-FFF2-40B4-BE49-F238E27FC236}">
                <a16:creationId xmlns:a16="http://schemas.microsoft.com/office/drawing/2014/main" id="{1FE1330D-FBA3-4600-847D-89ADB2DA3ACE}"/>
              </a:ext>
            </a:extLst>
          </p:cNvPr>
          <p:cNvGraphicFramePr>
            <a:graphicFrameLocks noGrp="1"/>
          </p:cNvGraphicFramePr>
          <p:nvPr/>
        </p:nvGraphicFramePr>
        <p:xfrm>
          <a:off x="294732" y="1116545"/>
          <a:ext cx="8371838" cy="5538491"/>
        </p:xfrm>
        <a:graphic>
          <a:graphicData uri="http://schemas.openxmlformats.org/drawingml/2006/table">
            <a:tbl>
              <a:tblPr firstRow="1" bandRow="1">
                <a:tableStyleId>{5C22544A-7EE6-4342-B048-85BDC9FD1C3A}</a:tableStyleId>
              </a:tblPr>
              <a:tblGrid>
                <a:gridCol w="4185919">
                  <a:extLst>
                    <a:ext uri="{9D8B030D-6E8A-4147-A177-3AD203B41FA5}">
                      <a16:colId xmlns:a16="http://schemas.microsoft.com/office/drawing/2014/main" val="3105778046"/>
                    </a:ext>
                  </a:extLst>
                </a:gridCol>
                <a:gridCol w="4185919">
                  <a:extLst>
                    <a:ext uri="{9D8B030D-6E8A-4147-A177-3AD203B41FA5}">
                      <a16:colId xmlns:a16="http://schemas.microsoft.com/office/drawing/2014/main" val="936842360"/>
                    </a:ext>
                  </a:extLst>
                </a:gridCol>
              </a:tblGrid>
              <a:tr h="311171">
                <a:tc>
                  <a:txBody>
                    <a:bodyPr/>
                    <a:lstStyle/>
                    <a:p>
                      <a:pPr algn="ctr">
                        <a:lnSpc>
                          <a:spcPts val="1600"/>
                        </a:lnSpc>
                      </a:pPr>
                      <a:r>
                        <a:rPr kumimoji="1" lang="ja-JP" altLang="en-US" sz="1200" b="1" dirty="0">
                          <a:solidFill>
                            <a:schemeClr val="tx1"/>
                          </a:solidFill>
                        </a:rPr>
                        <a:t>［小・中学校］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alpha val="25098"/>
                      </a:srgb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dirty="0">
                          <a:solidFill>
                            <a:schemeClr val="tx1"/>
                          </a:solidFill>
                        </a:rPr>
                        <a:t>［府立高校］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683C6">
                        <a:alpha val="25098"/>
                      </a:srgbClr>
                    </a:solidFill>
                  </a:tcPr>
                </a:tc>
                <a:extLst>
                  <a:ext uri="{0D108BD9-81ED-4DB2-BD59-A6C34878D82A}">
                    <a16:rowId xmlns:a16="http://schemas.microsoft.com/office/drawing/2014/main" val="3822806680"/>
                  </a:ext>
                </a:extLst>
              </a:tr>
              <a:tr h="2702754">
                <a:tc>
                  <a:txBody>
                    <a:bodyPr/>
                    <a:lstStyle/>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400" b="1" u="non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4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endParaRPr lang="en-US" altLang="ja-JP" sz="1200" b="0" u="non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925729"/>
                  </a:ext>
                </a:extLst>
              </a:tr>
            </a:tbl>
          </a:graphicData>
        </a:graphic>
      </p:graphicFrame>
      <p:grpSp>
        <p:nvGrpSpPr>
          <p:cNvPr id="12" name="グループ化 11">
            <a:extLst>
              <a:ext uri="{FF2B5EF4-FFF2-40B4-BE49-F238E27FC236}">
                <a16:creationId xmlns:a16="http://schemas.microsoft.com/office/drawing/2014/main" id="{35620052-D93E-4B0B-87D2-344555826309}"/>
              </a:ext>
            </a:extLst>
          </p:cNvPr>
          <p:cNvGrpSpPr/>
          <p:nvPr/>
        </p:nvGrpSpPr>
        <p:grpSpPr>
          <a:xfrm>
            <a:off x="396638" y="1447290"/>
            <a:ext cx="1624472" cy="348724"/>
            <a:chOff x="417804" y="1478148"/>
            <a:chExt cx="1624472" cy="348724"/>
          </a:xfrm>
        </p:grpSpPr>
        <p:sp>
          <p:nvSpPr>
            <p:cNvPr id="7" name="テキスト ボックス 6">
              <a:extLst>
                <a:ext uri="{FF2B5EF4-FFF2-40B4-BE49-F238E27FC236}">
                  <a16:creationId xmlns:a16="http://schemas.microsoft.com/office/drawing/2014/main" id="{DA25F795-645A-40DB-BBA3-F9FCFEA37882}"/>
                </a:ext>
              </a:extLst>
            </p:cNvPr>
            <p:cNvSpPr txBox="1"/>
            <p:nvPr/>
          </p:nvSpPr>
          <p:spPr>
            <a:xfrm>
              <a:off x="538507" y="1478148"/>
              <a:ext cx="1503769" cy="348724"/>
            </a:xfrm>
            <a:prstGeom prst="rect">
              <a:avLst/>
            </a:prstGeom>
            <a:noFill/>
            <a:ln>
              <a:noFill/>
            </a:ln>
          </p:spPr>
          <p:txBody>
            <a:bodyPr wrap="square" tIns="90000" bIns="90000" rtlCol="0" anchor="ctr" anchorCtr="0">
              <a:noAutofit/>
            </a:bodyPr>
            <a:lstStyle/>
            <a:p>
              <a:r>
                <a:rPr lang="ja-JP" altLang="en-US" sz="1400" b="1" dirty="0"/>
                <a:t>専門人材の配置</a:t>
              </a:r>
              <a:endParaRPr lang="en-US" altLang="ja-JP" sz="1050" b="1" dirty="0"/>
            </a:p>
          </p:txBody>
        </p:sp>
        <p:sp>
          <p:nvSpPr>
            <p:cNvPr id="6" name="正方形/長方形 5">
              <a:extLst>
                <a:ext uri="{FF2B5EF4-FFF2-40B4-BE49-F238E27FC236}">
                  <a16:creationId xmlns:a16="http://schemas.microsoft.com/office/drawing/2014/main" id="{9535B756-E9C3-488C-9BFF-B307AEA9CED0}"/>
                </a:ext>
              </a:extLst>
            </p:cNvPr>
            <p:cNvSpPr/>
            <p:nvPr/>
          </p:nvSpPr>
          <p:spPr>
            <a:xfrm>
              <a:off x="417804" y="1518926"/>
              <a:ext cx="120703" cy="2671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4B5F1414-D7B1-47A6-BA81-3B2255485B05}"/>
              </a:ext>
            </a:extLst>
          </p:cNvPr>
          <p:cNvGrpSpPr/>
          <p:nvPr/>
        </p:nvGrpSpPr>
        <p:grpSpPr>
          <a:xfrm>
            <a:off x="396638" y="4175106"/>
            <a:ext cx="1624472" cy="348724"/>
            <a:chOff x="417804" y="1478148"/>
            <a:chExt cx="1624472" cy="348724"/>
          </a:xfrm>
        </p:grpSpPr>
        <p:sp>
          <p:nvSpPr>
            <p:cNvPr id="15" name="テキスト ボックス 14">
              <a:extLst>
                <a:ext uri="{FF2B5EF4-FFF2-40B4-BE49-F238E27FC236}">
                  <a16:creationId xmlns:a16="http://schemas.microsoft.com/office/drawing/2014/main" id="{D3D1890C-D4E4-4AD5-8B1A-7D00E9F213C7}"/>
                </a:ext>
              </a:extLst>
            </p:cNvPr>
            <p:cNvSpPr txBox="1"/>
            <p:nvPr/>
          </p:nvSpPr>
          <p:spPr>
            <a:xfrm>
              <a:off x="538507" y="1478148"/>
              <a:ext cx="1503769" cy="348724"/>
            </a:xfrm>
            <a:prstGeom prst="rect">
              <a:avLst/>
            </a:prstGeom>
            <a:noFill/>
            <a:ln>
              <a:noFill/>
            </a:ln>
          </p:spPr>
          <p:txBody>
            <a:bodyPr wrap="square" tIns="90000" bIns="90000" rtlCol="0" anchor="ctr" anchorCtr="0">
              <a:noAutofit/>
            </a:bodyPr>
            <a:lstStyle/>
            <a:p>
              <a:r>
                <a:rPr lang="ja-JP" altLang="en-US" sz="1400" b="1" dirty="0"/>
                <a:t>高校との連携</a:t>
              </a:r>
              <a:endParaRPr lang="en-US" altLang="ja-JP" sz="1050" b="1" dirty="0"/>
            </a:p>
          </p:txBody>
        </p:sp>
        <p:sp>
          <p:nvSpPr>
            <p:cNvPr id="16" name="正方形/長方形 15">
              <a:extLst>
                <a:ext uri="{FF2B5EF4-FFF2-40B4-BE49-F238E27FC236}">
                  <a16:creationId xmlns:a16="http://schemas.microsoft.com/office/drawing/2014/main" id="{75FF2821-6129-4973-B7B6-19CC9B5B1A41}"/>
                </a:ext>
              </a:extLst>
            </p:cNvPr>
            <p:cNvSpPr/>
            <p:nvPr/>
          </p:nvSpPr>
          <p:spPr>
            <a:xfrm>
              <a:off x="417804" y="1518926"/>
              <a:ext cx="120703" cy="2671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642507A-37A8-4775-85FB-EC7AFFA56002}"/>
              </a:ext>
            </a:extLst>
          </p:cNvPr>
          <p:cNvGrpSpPr/>
          <p:nvPr/>
        </p:nvGrpSpPr>
        <p:grpSpPr>
          <a:xfrm>
            <a:off x="396638" y="5189366"/>
            <a:ext cx="2057002" cy="348724"/>
            <a:chOff x="417804" y="1478148"/>
            <a:chExt cx="2057002" cy="348724"/>
          </a:xfrm>
        </p:grpSpPr>
        <p:sp>
          <p:nvSpPr>
            <p:cNvPr id="18" name="テキスト ボックス 17">
              <a:extLst>
                <a:ext uri="{FF2B5EF4-FFF2-40B4-BE49-F238E27FC236}">
                  <a16:creationId xmlns:a16="http://schemas.microsoft.com/office/drawing/2014/main" id="{6C4F00B3-81C1-4B5D-8664-1C4DB8C6B71B}"/>
                </a:ext>
              </a:extLst>
            </p:cNvPr>
            <p:cNvSpPr txBox="1"/>
            <p:nvPr/>
          </p:nvSpPr>
          <p:spPr>
            <a:xfrm>
              <a:off x="538507" y="1478148"/>
              <a:ext cx="1936299" cy="348724"/>
            </a:xfrm>
            <a:prstGeom prst="rect">
              <a:avLst/>
            </a:prstGeom>
            <a:noFill/>
            <a:ln>
              <a:noFill/>
            </a:ln>
          </p:spPr>
          <p:txBody>
            <a:bodyPr wrap="square" tIns="90000" bIns="90000" rtlCol="0" anchor="ctr" anchorCtr="0">
              <a:noAutofit/>
            </a:bodyPr>
            <a:lstStyle/>
            <a:p>
              <a:r>
                <a:rPr lang="ja-JP" altLang="en-US" sz="1400" b="1" dirty="0"/>
                <a:t>学習支援</a:t>
              </a:r>
              <a:r>
                <a:rPr lang="en-US" altLang="ja-JP" sz="1400" b="1" dirty="0"/>
                <a:t>/</a:t>
              </a:r>
              <a:r>
                <a:rPr lang="ja-JP" altLang="en-US" sz="1400" b="1" dirty="0"/>
                <a:t>居場所支援</a:t>
              </a:r>
              <a:endParaRPr lang="en-US" altLang="ja-JP" sz="1050" b="1" dirty="0"/>
            </a:p>
          </p:txBody>
        </p:sp>
        <p:sp>
          <p:nvSpPr>
            <p:cNvPr id="19" name="正方形/長方形 18">
              <a:extLst>
                <a:ext uri="{FF2B5EF4-FFF2-40B4-BE49-F238E27FC236}">
                  <a16:creationId xmlns:a16="http://schemas.microsoft.com/office/drawing/2014/main" id="{C666E488-9D4A-417E-94BC-B5CCB92A9603}"/>
                </a:ext>
              </a:extLst>
            </p:cNvPr>
            <p:cNvSpPr/>
            <p:nvPr/>
          </p:nvSpPr>
          <p:spPr>
            <a:xfrm>
              <a:off x="417804" y="1518926"/>
              <a:ext cx="120703" cy="2671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AEEEBD10-ACCA-41C2-97A7-6A46F0523D24}"/>
              </a:ext>
            </a:extLst>
          </p:cNvPr>
          <p:cNvGrpSpPr/>
          <p:nvPr/>
        </p:nvGrpSpPr>
        <p:grpSpPr>
          <a:xfrm>
            <a:off x="4572000" y="1447290"/>
            <a:ext cx="1624472" cy="348724"/>
            <a:chOff x="417804" y="1478148"/>
            <a:chExt cx="1624472" cy="348724"/>
          </a:xfrm>
        </p:grpSpPr>
        <p:sp>
          <p:nvSpPr>
            <p:cNvPr id="21" name="テキスト ボックス 20">
              <a:extLst>
                <a:ext uri="{FF2B5EF4-FFF2-40B4-BE49-F238E27FC236}">
                  <a16:creationId xmlns:a16="http://schemas.microsoft.com/office/drawing/2014/main" id="{815EA836-051C-4C06-A437-F480D3BA184F}"/>
                </a:ext>
              </a:extLst>
            </p:cNvPr>
            <p:cNvSpPr txBox="1"/>
            <p:nvPr/>
          </p:nvSpPr>
          <p:spPr>
            <a:xfrm>
              <a:off x="538507" y="1478148"/>
              <a:ext cx="1503769" cy="348724"/>
            </a:xfrm>
            <a:prstGeom prst="rect">
              <a:avLst/>
            </a:prstGeom>
            <a:noFill/>
            <a:ln>
              <a:noFill/>
            </a:ln>
          </p:spPr>
          <p:txBody>
            <a:bodyPr wrap="square" tIns="90000" bIns="90000" rtlCol="0" anchor="ctr" anchorCtr="0">
              <a:noAutofit/>
            </a:bodyPr>
            <a:lstStyle/>
            <a:p>
              <a:r>
                <a:rPr lang="ja-JP" altLang="en-US" sz="1400" b="1" dirty="0"/>
                <a:t>専門人材の配置</a:t>
              </a:r>
              <a:endParaRPr lang="en-US" altLang="ja-JP" sz="1050" b="1" dirty="0"/>
            </a:p>
          </p:txBody>
        </p:sp>
        <p:sp>
          <p:nvSpPr>
            <p:cNvPr id="22" name="正方形/長方形 21">
              <a:extLst>
                <a:ext uri="{FF2B5EF4-FFF2-40B4-BE49-F238E27FC236}">
                  <a16:creationId xmlns:a16="http://schemas.microsoft.com/office/drawing/2014/main" id="{9D708FE0-1600-4C1B-9C51-0AD491A0FE64}"/>
                </a:ext>
              </a:extLst>
            </p:cNvPr>
            <p:cNvSpPr/>
            <p:nvPr/>
          </p:nvSpPr>
          <p:spPr>
            <a:xfrm>
              <a:off x="417804" y="1518926"/>
              <a:ext cx="120703" cy="267168"/>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8CBA6F9-0830-46EB-9CEA-6841CD7B9B0C}"/>
              </a:ext>
            </a:extLst>
          </p:cNvPr>
          <p:cNvGrpSpPr/>
          <p:nvPr/>
        </p:nvGrpSpPr>
        <p:grpSpPr>
          <a:xfrm>
            <a:off x="4572000" y="2894096"/>
            <a:ext cx="1742440" cy="348724"/>
            <a:chOff x="417804" y="1478148"/>
            <a:chExt cx="1742440" cy="348724"/>
          </a:xfrm>
        </p:grpSpPr>
        <p:sp>
          <p:nvSpPr>
            <p:cNvPr id="24" name="テキスト ボックス 23">
              <a:extLst>
                <a:ext uri="{FF2B5EF4-FFF2-40B4-BE49-F238E27FC236}">
                  <a16:creationId xmlns:a16="http://schemas.microsoft.com/office/drawing/2014/main" id="{FA59A0FF-9FA6-47BC-ADD4-4C1DFA716635}"/>
                </a:ext>
              </a:extLst>
            </p:cNvPr>
            <p:cNvSpPr txBox="1"/>
            <p:nvPr/>
          </p:nvSpPr>
          <p:spPr>
            <a:xfrm>
              <a:off x="538507" y="1478148"/>
              <a:ext cx="1621737" cy="348724"/>
            </a:xfrm>
            <a:prstGeom prst="rect">
              <a:avLst/>
            </a:prstGeom>
            <a:noFill/>
            <a:ln>
              <a:noFill/>
            </a:ln>
          </p:spPr>
          <p:txBody>
            <a:bodyPr wrap="square" tIns="90000" bIns="90000" rtlCol="0" anchor="ctr" anchorCtr="0">
              <a:noAutofit/>
            </a:bodyPr>
            <a:lstStyle/>
            <a:p>
              <a:r>
                <a:rPr lang="ja-JP" altLang="en-US" sz="1400" b="1" dirty="0"/>
                <a:t>生徒情報の共有</a:t>
              </a:r>
              <a:endParaRPr lang="en-US" altLang="ja-JP" sz="1050" b="1" dirty="0"/>
            </a:p>
          </p:txBody>
        </p:sp>
        <p:sp>
          <p:nvSpPr>
            <p:cNvPr id="25" name="正方形/長方形 24">
              <a:extLst>
                <a:ext uri="{FF2B5EF4-FFF2-40B4-BE49-F238E27FC236}">
                  <a16:creationId xmlns:a16="http://schemas.microsoft.com/office/drawing/2014/main" id="{018CA8E1-765F-4B2E-9A74-EC6292623AAD}"/>
                </a:ext>
              </a:extLst>
            </p:cNvPr>
            <p:cNvSpPr/>
            <p:nvPr/>
          </p:nvSpPr>
          <p:spPr>
            <a:xfrm>
              <a:off x="417804" y="1518926"/>
              <a:ext cx="120703" cy="267168"/>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8DC9AC76-17A7-4195-BCAF-70241818E539}"/>
              </a:ext>
            </a:extLst>
          </p:cNvPr>
          <p:cNvGrpSpPr/>
          <p:nvPr/>
        </p:nvGrpSpPr>
        <p:grpSpPr>
          <a:xfrm>
            <a:off x="4572000" y="4164789"/>
            <a:ext cx="2940460" cy="348724"/>
            <a:chOff x="417804" y="1478148"/>
            <a:chExt cx="2940460" cy="348724"/>
          </a:xfrm>
        </p:grpSpPr>
        <p:sp>
          <p:nvSpPr>
            <p:cNvPr id="27" name="テキスト ボックス 26">
              <a:extLst>
                <a:ext uri="{FF2B5EF4-FFF2-40B4-BE49-F238E27FC236}">
                  <a16:creationId xmlns:a16="http://schemas.microsoft.com/office/drawing/2014/main" id="{26B5FA04-89F5-4478-B609-661149C1150C}"/>
                </a:ext>
              </a:extLst>
            </p:cNvPr>
            <p:cNvSpPr txBox="1"/>
            <p:nvPr/>
          </p:nvSpPr>
          <p:spPr>
            <a:xfrm>
              <a:off x="538507" y="1478148"/>
              <a:ext cx="2819757" cy="348724"/>
            </a:xfrm>
            <a:prstGeom prst="rect">
              <a:avLst/>
            </a:prstGeom>
            <a:noFill/>
            <a:ln>
              <a:noFill/>
            </a:ln>
          </p:spPr>
          <p:txBody>
            <a:bodyPr wrap="square" tIns="90000" bIns="90000" rtlCol="0" anchor="ctr" anchorCtr="0">
              <a:noAutofit/>
            </a:bodyPr>
            <a:lstStyle/>
            <a:p>
              <a:r>
                <a:rPr lang="ja-JP" altLang="en-US" sz="1400" b="1" dirty="0"/>
                <a:t>教育支援センターにおける学習支援</a:t>
              </a:r>
              <a:endParaRPr lang="en-US" altLang="ja-JP" sz="1050" b="1" dirty="0"/>
            </a:p>
          </p:txBody>
        </p:sp>
        <p:sp>
          <p:nvSpPr>
            <p:cNvPr id="28" name="正方形/長方形 27">
              <a:extLst>
                <a:ext uri="{FF2B5EF4-FFF2-40B4-BE49-F238E27FC236}">
                  <a16:creationId xmlns:a16="http://schemas.microsoft.com/office/drawing/2014/main" id="{2CA2E0E6-4298-4776-9011-4AA85763F7AF}"/>
                </a:ext>
              </a:extLst>
            </p:cNvPr>
            <p:cNvSpPr/>
            <p:nvPr/>
          </p:nvSpPr>
          <p:spPr>
            <a:xfrm>
              <a:off x="417804" y="1518926"/>
              <a:ext cx="120703" cy="267168"/>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a:extLst>
              <a:ext uri="{FF2B5EF4-FFF2-40B4-BE49-F238E27FC236}">
                <a16:creationId xmlns:a16="http://schemas.microsoft.com/office/drawing/2014/main" id="{996097AE-FCBF-4F93-A4CE-80AD8124DED2}"/>
              </a:ext>
            </a:extLst>
          </p:cNvPr>
          <p:cNvSpPr txBox="1"/>
          <p:nvPr/>
        </p:nvSpPr>
        <p:spPr>
          <a:xfrm>
            <a:off x="7364296" y="3032890"/>
            <a:ext cx="1208204" cy="1038746"/>
          </a:xfrm>
          <a:prstGeom prst="rect">
            <a:avLst/>
          </a:prstGeom>
          <a:noFill/>
          <a:ln>
            <a:solidFill>
              <a:schemeClr val="tx1"/>
            </a:solidFill>
          </a:ln>
        </p:spPr>
        <p:txBody>
          <a:bodyPr wrap="square" rtlCol="0">
            <a:spAutoFit/>
          </a:bodyPr>
          <a:lstStyle/>
          <a:p>
            <a:pPr algn="ctr"/>
            <a:r>
              <a:rPr kumimoji="1" lang="ja-JP" altLang="en-US" sz="900" dirty="0"/>
              <a:t>高校生活支援カード</a:t>
            </a:r>
            <a:endParaRPr kumimoji="1" lang="en-US" altLang="ja-JP" sz="900" dirty="0"/>
          </a:p>
          <a:p>
            <a:endParaRPr kumimoji="1" lang="en-US" altLang="ja-JP" sz="1050" dirty="0"/>
          </a:p>
          <a:p>
            <a:r>
              <a:rPr kumimoji="1" lang="ja-JP" altLang="en-US" sz="1050" dirty="0"/>
              <a:t>○将来の目標</a:t>
            </a:r>
            <a:endParaRPr kumimoji="1" lang="en-US" altLang="ja-JP" sz="1050" dirty="0"/>
          </a:p>
          <a:p>
            <a:r>
              <a:rPr kumimoji="1" lang="ja-JP" altLang="en-US" sz="1050" dirty="0"/>
              <a:t>○不安なこと</a:t>
            </a:r>
            <a:endParaRPr kumimoji="1" lang="en-US" altLang="ja-JP" sz="1050" dirty="0"/>
          </a:p>
          <a:p>
            <a:r>
              <a:rPr kumimoji="1" lang="ja-JP" altLang="en-US" sz="1050" dirty="0"/>
              <a:t>○配慮の有無</a:t>
            </a:r>
            <a:endParaRPr kumimoji="1" lang="en-US" altLang="ja-JP" sz="1050" dirty="0"/>
          </a:p>
          <a:p>
            <a:r>
              <a:rPr kumimoji="1" lang="ja-JP" altLang="en-US" sz="1050" dirty="0"/>
              <a:t>　　</a:t>
            </a:r>
          </a:p>
        </p:txBody>
      </p:sp>
      <p:sp>
        <p:nvSpPr>
          <p:cNvPr id="30" name="テキスト ボックス 29">
            <a:extLst>
              <a:ext uri="{FF2B5EF4-FFF2-40B4-BE49-F238E27FC236}">
                <a16:creationId xmlns:a16="http://schemas.microsoft.com/office/drawing/2014/main" id="{92B8F803-FA65-44A8-8D80-D28829C88069}"/>
              </a:ext>
            </a:extLst>
          </p:cNvPr>
          <p:cNvSpPr txBox="1"/>
          <p:nvPr/>
        </p:nvSpPr>
        <p:spPr>
          <a:xfrm>
            <a:off x="7783732" y="3816553"/>
            <a:ext cx="369332" cy="348725"/>
          </a:xfrm>
          <a:prstGeom prst="rect">
            <a:avLst/>
          </a:prstGeom>
          <a:noFill/>
        </p:spPr>
        <p:txBody>
          <a:bodyPr vert="eaVert" wrap="square" rtlCol="0">
            <a:spAutoFit/>
          </a:bodyPr>
          <a:lstStyle/>
          <a:p>
            <a:r>
              <a:rPr kumimoji="1" lang="en-US" altLang="ja-JP" sz="1200" dirty="0"/>
              <a:t>…</a:t>
            </a:r>
            <a:endParaRPr kumimoji="1" lang="ja-JP" altLang="en-US" sz="1200" dirty="0"/>
          </a:p>
        </p:txBody>
      </p:sp>
      <p:grpSp>
        <p:nvGrpSpPr>
          <p:cNvPr id="33" name="グループ化 32">
            <a:extLst>
              <a:ext uri="{FF2B5EF4-FFF2-40B4-BE49-F238E27FC236}">
                <a16:creationId xmlns:a16="http://schemas.microsoft.com/office/drawing/2014/main" id="{EE4E8D60-209B-492D-B351-47109C7A5483}"/>
              </a:ext>
            </a:extLst>
          </p:cNvPr>
          <p:cNvGrpSpPr/>
          <p:nvPr/>
        </p:nvGrpSpPr>
        <p:grpSpPr>
          <a:xfrm>
            <a:off x="4549597" y="5529946"/>
            <a:ext cx="1327328" cy="348724"/>
            <a:chOff x="417804" y="1478148"/>
            <a:chExt cx="1327328" cy="348724"/>
          </a:xfrm>
        </p:grpSpPr>
        <p:sp>
          <p:nvSpPr>
            <p:cNvPr id="34" name="テキスト ボックス 33">
              <a:extLst>
                <a:ext uri="{FF2B5EF4-FFF2-40B4-BE49-F238E27FC236}">
                  <a16:creationId xmlns:a16="http://schemas.microsoft.com/office/drawing/2014/main" id="{3E518C20-B125-4B6D-9D0A-784C21952940}"/>
                </a:ext>
              </a:extLst>
            </p:cNvPr>
            <p:cNvSpPr txBox="1"/>
            <p:nvPr/>
          </p:nvSpPr>
          <p:spPr>
            <a:xfrm>
              <a:off x="538507" y="1478148"/>
              <a:ext cx="1206625" cy="348724"/>
            </a:xfrm>
            <a:prstGeom prst="rect">
              <a:avLst/>
            </a:prstGeom>
            <a:noFill/>
            <a:ln>
              <a:noFill/>
            </a:ln>
          </p:spPr>
          <p:txBody>
            <a:bodyPr wrap="square" tIns="90000" bIns="90000" rtlCol="0" anchor="ctr" anchorCtr="0">
              <a:noAutofit/>
            </a:bodyPr>
            <a:lstStyle/>
            <a:p>
              <a:r>
                <a:rPr lang="ja-JP" altLang="en-US" sz="1400" b="1" dirty="0"/>
                <a:t>居場所支援</a:t>
              </a:r>
              <a:endParaRPr lang="en-US" altLang="ja-JP" sz="1050" b="1" dirty="0"/>
            </a:p>
          </p:txBody>
        </p:sp>
        <p:sp>
          <p:nvSpPr>
            <p:cNvPr id="35" name="正方形/長方形 34">
              <a:extLst>
                <a:ext uri="{FF2B5EF4-FFF2-40B4-BE49-F238E27FC236}">
                  <a16:creationId xmlns:a16="http://schemas.microsoft.com/office/drawing/2014/main" id="{833A280C-1B9D-43E9-864B-CEDA073F10A2}"/>
                </a:ext>
              </a:extLst>
            </p:cNvPr>
            <p:cNvSpPr/>
            <p:nvPr/>
          </p:nvSpPr>
          <p:spPr>
            <a:xfrm>
              <a:off x="417804" y="1518926"/>
              <a:ext cx="120703" cy="267168"/>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B96CBCED-0005-484B-8751-4CB034BE9083}"/>
              </a:ext>
            </a:extLst>
          </p:cNvPr>
          <p:cNvSpPr txBox="1"/>
          <p:nvPr/>
        </p:nvSpPr>
        <p:spPr>
          <a:xfrm>
            <a:off x="270456" y="1758399"/>
            <a:ext cx="4288666" cy="2323713"/>
          </a:xfrm>
          <a:prstGeom prst="rect">
            <a:avLst/>
          </a:prstGeom>
          <a:noFill/>
        </p:spPr>
        <p:txBody>
          <a:bodyPr wrap="square" rtlCol="0">
            <a:spAutoFit/>
          </a:bodyPr>
          <a:lstStyle/>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スクールカウンセラー（</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SC</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）の配置</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政令市を除く府内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市町村の全ての中学校に配置し</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各中学校区内の小学校でも相談活動を実施</a:t>
            </a:r>
            <a:br>
              <a:rPr kumimoji="1"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dirty="0">
                <a:solidFill>
                  <a:prstClr val="black"/>
                </a:solidFill>
                <a:latin typeface="Meiryo UI" panose="020B0604030504040204" pitchFamily="50" charset="-128"/>
                <a:ea typeface="Meiryo UI" panose="020B0604030504040204" pitchFamily="50" charset="-128"/>
              </a:rPr>
              <a:t>　　（中学校区あたり週１回、小学校１校あたり年４回程度）</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スクールソーシャルワーカー（</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）の配置</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政令市・中核市を除く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市町村が主体的に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を配置し、</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相談体制を構築できるよう府より補助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専門人材の育成</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8775" marR="0" lvl="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府雇用のスーパーバイザーによる市町村支援や市町村雇用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の育成</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030400A6-3881-403C-8088-B79542D99489}"/>
              </a:ext>
            </a:extLst>
          </p:cNvPr>
          <p:cNvSpPr txBox="1"/>
          <p:nvPr/>
        </p:nvSpPr>
        <p:spPr>
          <a:xfrm>
            <a:off x="457791" y="5486335"/>
            <a:ext cx="3809461" cy="1046440"/>
          </a:xfrm>
          <a:prstGeom prst="rect">
            <a:avLst/>
          </a:prstGeom>
          <a:noFill/>
        </p:spPr>
        <p:txBody>
          <a:bodyPr wrap="square" rtlCol="0">
            <a:spAutoFit/>
          </a:bodyPr>
          <a:lstStyle/>
          <a:p>
            <a:pPr>
              <a:spcAft>
                <a:spcPts val="600"/>
              </a:spcAft>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小・中学校に設置された「校内教育支援ルーム」に「校内教育支援員」を配置</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37</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市町、</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101</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不登校やその兆しのある児童生徒の居場所づくり</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r>
              <a:rPr kumimoji="1" lang="ja-JP" altLang="en-US" sz="1100" dirty="0">
                <a:solidFill>
                  <a:prstClr val="black"/>
                </a:solidFill>
                <a:latin typeface="Meiryo UI" panose="020B0604030504040204" pitchFamily="50" charset="-128"/>
                <a:ea typeface="Meiryo UI" panose="020B0604030504040204" pitchFamily="50" charset="-128"/>
              </a:rPr>
              <a:t>　・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を活用した学習保障</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r>
              <a:rPr kumimoji="1" lang="ja-JP" altLang="en-US" sz="1100" dirty="0">
                <a:solidFill>
                  <a:prstClr val="black"/>
                </a:solidFill>
                <a:latin typeface="Meiryo UI" panose="020B0604030504040204" pitchFamily="50" charset="-128"/>
                <a:ea typeface="Meiryo UI" panose="020B0604030504040204" pitchFamily="50" charset="-128"/>
              </a:rPr>
              <a:t>　・ </a:t>
            </a:r>
            <a:r>
              <a:rPr kumimoji="1" lang="en-US" altLang="ja-JP" sz="1100" dirty="0">
                <a:solidFill>
                  <a:prstClr val="black"/>
                </a:solidFill>
                <a:latin typeface="Meiryo UI" panose="020B0604030504040204" pitchFamily="50" charset="-128"/>
                <a:ea typeface="Meiryo UI" panose="020B0604030504040204" pitchFamily="50" charset="-128"/>
              </a:rPr>
              <a:t>S</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等による相談　　等</a:t>
            </a:r>
            <a:endParaRPr kumimoji="1" lang="ja-JP" altLang="en-US" sz="1600" dirty="0"/>
          </a:p>
        </p:txBody>
      </p:sp>
      <p:sp>
        <p:nvSpPr>
          <p:cNvPr id="37" name="テキスト ボックス 36">
            <a:extLst>
              <a:ext uri="{FF2B5EF4-FFF2-40B4-BE49-F238E27FC236}">
                <a16:creationId xmlns:a16="http://schemas.microsoft.com/office/drawing/2014/main" id="{ADBC0937-82E8-4F25-B5BB-2A49B01326D0}"/>
              </a:ext>
            </a:extLst>
          </p:cNvPr>
          <p:cNvSpPr txBox="1"/>
          <p:nvPr/>
        </p:nvSpPr>
        <p:spPr>
          <a:xfrm>
            <a:off x="4424825" y="1705363"/>
            <a:ext cx="4422962" cy="1169551"/>
          </a:xfrm>
          <a:prstGeom prst="rect">
            <a:avLst/>
          </a:prstGeom>
          <a:noFill/>
        </p:spPr>
        <p:txBody>
          <a:bodyPr wrap="square" rtlCol="0">
            <a:spAutoFit/>
          </a:bodyPr>
          <a:lstStyle/>
          <a:p>
            <a:pPr marL="180975" marR="0" lvl="0" indent="-95250" algn="l"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スクールカウンセラーの配置</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全校に配置（１校</a:t>
            </a:r>
            <a:r>
              <a:rPr kumimoji="1" lang="ja-JP" altLang="en-US" sz="1200" dirty="0">
                <a:solidFill>
                  <a:prstClr val="black"/>
                </a:solidFill>
                <a:latin typeface="Meiryo UI" panose="020B0604030504040204" pitchFamily="50" charset="-128"/>
                <a:ea typeface="Meiryo UI" panose="020B0604030504040204" pitchFamily="50" charset="-128"/>
              </a:rPr>
              <a:t>あたり年</a:t>
            </a:r>
            <a:r>
              <a:rPr kumimoji="1" lang="en-US" altLang="ja-JP" sz="1200" dirty="0">
                <a:solidFill>
                  <a:prstClr val="black"/>
                </a:solidFill>
                <a:latin typeface="Meiryo UI" panose="020B0604030504040204" pitchFamily="50" charset="-128"/>
                <a:ea typeface="Meiryo UI" panose="020B0604030504040204" pitchFamily="50" charset="-128"/>
              </a:rPr>
              <a:t>10</a:t>
            </a:r>
            <a:r>
              <a:rPr kumimoji="1" lang="ja-JP" altLang="en-US" sz="1200" dirty="0">
                <a:solidFill>
                  <a:prstClr val="black"/>
                </a:solidFill>
                <a:latin typeface="Meiryo UI" panose="020B0604030504040204" pitchFamily="50" charset="-128"/>
                <a:ea typeface="Meiryo UI" panose="020B0604030504040204" pitchFamily="50" charset="-128"/>
              </a:rPr>
              <a:t>回程度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80975" marR="0" lvl="0" indent="-95250" algn="l" defTabSz="914400" rtl="0" eaLnBrk="1" fontAlgn="auto" latinLnBrk="0" hangingPunct="1">
              <a:lnSpc>
                <a:spcPct val="100000"/>
              </a:lnSpc>
              <a:spcBef>
                <a:spcPts val="0"/>
              </a:spcBef>
              <a:spcAft>
                <a:spcPts val="3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スクールソーシャルワーカーの配置</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12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全校にて相談体制を構築</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からはすべての府立高校が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に相談できる体制を構築</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D890E6E4-FA5C-4339-92A4-4425D1D32221}"/>
              </a:ext>
            </a:extLst>
          </p:cNvPr>
          <p:cNvSpPr txBox="1"/>
          <p:nvPr/>
        </p:nvSpPr>
        <p:spPr>
          <a:xfrm>
            <a:off x="4480651" y="3212899"/>
            <a:ext cx="3139497" cy="723275"/>
          </a:xfrm>
          <a:prstGeom prst="rect">
            <a:avLst/>
          </a:prstGeom>
          <a:noFill/>
        </p:spPr>
        <p:txBody>
          <a:bodyPr wrap="square" rtlCol="0">
            <a:spAutoFit/>
          </a:bodyPr>
          <a:lstStyle/>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「高校生活支援カード」を全校に導入</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生徒や保護者のニーズ等を早期に把握し、</a:t>
            </a:r>
            <a:br>
              <a:rPr kumimoji="1"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dirty="0">
                <a:solidFill>
                  <a:prstClr val="black"/>
                </a:solidFill>
                <a:latin typeface="Meiryo UI" panose="020B0604030504040204" pitchFamily="50" charset="-128"/>
                <a:ea typeface="Meiryo UI" panose="020B0604030504040204" pitchFamily="50" charset="-128"/>
              </a:rPr>
              <a:t>教育相談への活用等、</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支援の充実を図る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02E04CD4-40F9-40D6-A23E-67C26DF4279B}"/>
              </a:ext>
            </a:extLst>
          </p:cNvPr>
          <p:cNvSpPr txBox="1"/>
          <p:nvPr/>
        </p:nvSpPr>
        <p:spPr>
          <a:xfrm>
            <a:off x="4480651" y="4530047"/>
            <a:ext cx="4146008" cy="1046440"/>
          </a:xfrm>
          <a:prstGeom prst="rect">
            <a:avLst/>
          </a:prstGeom>
          <a:noFill/>
        </p:spPr>
        <p:txBody>
          <a:bodyPr wrap="square" rtlCol="0">
            <a:spAutoFit/>
          </a:bodyPr>
          <a:lstStyle/>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大阪府高等学校教育支援センター　ルポン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学校生活への復帰をめざし、学習支援や心理支援等を実施</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学習支援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在籍校の教材を中心に活用し、学びをサポート</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心理支援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個別や小集団活動による自己肯定感の向上や</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個別面談・カウンセリングの実施</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4053D474-670E-4909-9F49-BB0808AC2C20}"/>
              </a:ext>
            </a:extLst>
          </p:cNvPr>
          <p:cNvSpPr txBox="1"/>
          <p:nvPr/>
        </p:nvSpPr>
        <p:spPr>
          <a:xfrm>
            <a:off x="4473638" y="5878670"/>
            <a:ext cx="4143496" cy="723275"/>
          </a:xfrm>
          <a:prstGeom prst="rect">
            <a:avLst/>
          </a:prstGeom>
          <a:noFill/>
        </p:spPr>
        <p:txBody>
          <a:bodyPr wrap="square" rtlCol="0">
            <a:spAutoFit/>
          </a:bodyPr>
          <a:lstStyle/>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等の民間支援団体と連携した「居場所」を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校に設置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400" rtl="0" eaLnBrk="1" fontAlgn="auto" latinLnBrk="0" hangingPunct="1">
              <a:lnSpc>
                <a:spcPct val="100000"/>
              </a:lnSpc>
              <a:spcBef>
                <a:spcPts val="0"/>
              </a:spcBef>
              <a:spcAft>
                <a:spcPts val="60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生徒の課題を早期に発見し、関係機関につなげることで、</a:t>
            </a:r>
            <a:br>
              <a:rPr kumimoji="1"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dirty="0">
                <a:solidFill>
                  <a:prstClr val="black"/>
                </a:solidFill>
                <a:latin typeface="Meiryo UI" panose="020B0604030504040204" pitchFamily="50" charset="-128"/>
                <a:ea typeface="Meiryo UI" panose="020B0604030504040204" pitchFamily="50" charset="-128"/>
              </a:rPr>
              <a:t>学校への定着を図る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8905C9D6-8AC6-4ED9-B7F8-AC0515149860}"/>
              </a:ext>
            </a:extLst>
          </p:cNvPr>
          <p:cNvSpPr txBox="1"/>
          <p:nvPr/>
        </p:nvSpPr>
        <p:spPr>
          <a:xfrm>
            <a:off x="489973" y="4536847"/>
            <a:ext cx="3809461" cy="646331"/>
          </a:xfrm>
          <a:prstGeom prst="rect">
            <a:avLst/>
          </a:prstGeom>
          <a:noFill/>
        </p:spPr>
        <p:txBody>
          <a:bodyPr wrap="square" rtlCol="0">
            <a:spAutoFit/>
          </a:bodyPr>
          <a:lstStyle/>
          <a:p>
            <a:pPr>
              <a:spcAft>
                <a:spcPts val="600"/>
              </a:spcAft>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課題の大きい生徒に関する情報の共有や引継ぎを、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SSW</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も関わりながら中学校と高校の教職員間で実施するよう指導</a:t>
            </a:r>
          </a:p>
        </p:txBody>
      </p:sp>
    </p:spTree>
    <p:extLst>
      <p:ext uri="{BB962C8B-B14F-4D97-AF65-F5344CB8AC3E}">
        <p14:creationId xmlns:p14="http://schemas.microsoft.com/office/powerpoint/2010/main" val="267268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664984"/>
            <a:ext cx="9144000" cy="431990"/>
          </a:xfrm>
          <a:prstGeom prst="rect">
            <a:avLst/>
          </a:prstGeom>
          <a:noFill/>
          <a:ln>
            <a:noFill/>
          </a:ln>
        </p:spPr>
        <p:txBody>
          <a:bodyPr wrap="square" tIns="90000" bIns="90000" rtlCol="0" anchor="t" anchorCtr="0">
            <a:noAutofit/>
          </a:bodyPr>
          <a:lstStyle/>
          <a:p>
            <a:r>
              <a:rPr lang="ja-JP" altLang="en-US" sz="2000" dirty="0"/>
              <a:t>■</a:t>
            </a:r>
            <a:r>
              <a:rPr kumimoji="1" lang="ja-JP" altLang="en-US" sz="2000" b="1" dirty="0">
                <a:latin typeface="Meiryo UI" panose="020B0604030504040204" pitchFamily="50" charset="-128"/>
                <a:ea typeface="Meiryo UI" panose="020B0604030504040204" pitchFamily="50" charset="-128"/>
              </a:rPr>
              <a:t> 課題</a:t>
            </a:r>
            <a:r>
              <a:rPr kumimoji="1" lang="ja-JP" altLang="en-US" sz="1400" b="1" dirty="0">
                <a:latin typeface="Meiryo UI" panose="020B0604030504040204" pitchFamily="50" charset="-128"/>
                <a:ea typeface="Meiryo UI" panose="020B0604030504040204" pitchFamily="50" charset="-128"/>
              </a:rPr>
              <a:t>　</a:t>
            </a:r>
            <a:endParaRPr lang="en-US" altLang="ja-JP" sz="1400" dirty="0"/>
          </a:p>
        </p:txBody>
      </p:sp>
      <p:sp>
        <p:nvSpPr>
          <p:cNvPr id="4" name="スライド番号プレースホルダー 3">
            <a:extLst>
              <a:ext uri="{FF2B5EF4-FFF2-40B4-BE49-F238E27FC236}">
                <a16:creationId xmlns:a16="http://schemas.microsoft.com/office/drawing/2014/main" id="{0E9852AD-EF28-4AAE-955F-258DA5512838}"/>
              </a:ext>
            </a:extLst>
          </p:cNvPr>
          <p:cNvSpPr>
            <a:spLocks noGrp="1"/>
          </p:cNvSpPr>
          <p:nvPr>
            <p:ph type="sldNum" sz="quarter" idx="12"/>
          </p:nvPr>
        </p:nvSpPr>
        <p:spPr/>
        <p:txBody>
          <a:bodyPr/>
          <a:lstStyle/>
          <a:p>
            <a:fld id="{8EF98A3A-4FC9-421C-9EC4-B2EF6B34D3EB}" type="slidenum">
              <a:rPr kumimoji="1" lang="ja-JP" altLang="en-US" smtClean="0"/>
              <a:pPr/>
              <a:t>16</a:t>
            </a:fld>
            <a:endParaRPr kumimoji="1" lang="ja-JP" altLang="en-US" dirty="0"/>
          </a:p>
        </p:txBody>
      </p:sp>
      <p:sp>
        <p:nvSpPr>
          <p:cNvPr id="32" name="テキスト ボックス 31">
            <a:extLst>
              <a:ext uri="{FF2B5EF4-FFF2-40B4-BE49-F238E27FC236}">
                <a16:creationId xmlns:a16="http://schemas.microsoft.com/office/drawing/2014/main" id="{B7B80BAE-7C44-4DDD-A34C-D2C389C4F631}"/>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7" name="テキスト ボックス 6">
            <a:extLst>
              <a:ext uri="{FF2B5EF4-FFF2-40B4-BE49-F238E27FC236}">
                <a16:creationId xmlns:a16="http://schemas.microsoft.com/office/drawing/2014/main" id="{FF369D80-7F8A-4929-B6D5-85D1C4167576}"/>
              </a:ext>
            </a:extLst>
          </p:cNvPr>
          <p:cNvSpPr txBox="1"/>
          <p:nvPr/>
        </p:nvSpPr>
        <p:spPr>
          <a:xfrm>
            <a:off x="485471" y="1189543"/>
            <a:ext cx="8256769" cy="431990"/>
          </a:xfrm>
          <a:prstGeom prst="rect">
            <a:avLst/>
          </a:prstGeom>
          <a:noFill/>
          <a:ln w="28575">
            <a:noFill/>
          </a:ln>
        </p:spPr>
        <p:txBody>
          <a:bodyPr wrap="square" tIns="90000" bIns="90000" rtlCol="0" anchor="ctr" anchorCtr="0">
            <a:noAutofit/>
          </a:bodyPr>
          <a:lstStyle/>
          <a:p>
            <a:pPr marL="177800" indent="-177800">
              <a:tabLst>
                <a:tab pos="177800" algn="l"/>
              </a:tabLst>
            </a:pPr>
            <a:r>
              <a:rPr lang="ja-JP" altLang="en-US" b="1" dirty="0"/>
              <a:t>不登校となる時期が低年齢化し、かつ一度不登校となると継続する傾向がある</a:t>
            </a:r>
            <a:endParaRPr lang="en-US" altLang="ja-JP" b="1" dirty="0"/>
          </a:p>
        </p:txBody>
      </p:sp>
      <p:sp>
        <p:nvSpPr>
          <p:cNvPr id="8" name="テキスト ボックス 7">
            <a:extLst>
              <a:ext uri="{FF2B5EF4-FFF2-40B4-BE49-F238E27FC236}">
                <a16:creationId xmlns:a16="http://schemas.microsoft.com/office/drawing/2014/main" id="{DF77622E-A102-4EB4-BD87-001981F0167A}"/>
              </a:ext>
            </a:extLst>
          </p:cNvPr>
          <p:cNvSpPr txBox="1"/>
          <p:nvPr/>
        </p:nvSpPr>
        <p:spPr>
          <a:xfrm>
            <a:off x="449959" y="1592498"/>
            <a:ext cx="8331764" cy="988114"/>
          </a:xfrm>
          <a:prstGeom prst="rect">
            <a:avLst/>
          </a:prstGeom>
          <a:noFill/>
          <a:ln>
            <a:noFill/>
          </a:ln>
        </p:spPr>
        <p:txBody>
          <a:bodyPr wrap="square" tIns="90000" bIns="90000" rtlCol="0" anchor="t" anchorCtr="0">
            <a:noAutofit/>
          </a:bodyPr>
          <a:lstStyle/>
          <a:p>
            <a:pPr marL="177800" indent="-177800">
              <a:tabLst>
                <a:tab pos="177800" algn="l"/>
              </a:tabLst>
            </a:pPr>
            <a:r>
              <a:rPr lang="ja-JP" altLang="en-US" sz="1600" dirty="0"/>
              <a:t>● 小学校低学年の不登校児童数が年々増加。</a:t>
            </a:r>
          </a:p>
          <a:p>
            <a:pPr marL="177800" indent="-177800">
              <a:spcAft>
                <a:spcPts val="600"/>
              </a:spcAft>
              <a:tabLst>
                <a:tab pos="177800" algn="l"/>
              </a:tabLst>
            </a:pPr>
            <a:r>
              <a:rPr kumimoji="1" lang="ja-JP" altLang="en-US" sz="1600" dirty="0">
                <a:latin typeface="Meiryo UI" panose="020B0604030504040204" pitchFamily="50" charset="-128"/>
                <a:ea typeface="Meiryo UI" panose="020B0604030504040204" pitchFamily="50" charset="-128"/>
              </a:rPr>
              <a:t>● 小学校で不登校となった児童が中学校に進学後も、不登校を継続している状況がうかがえる。</a:t>
            </a:r>
            <a:endParaRPr kumimoji="1" lang="en-US" altLang="ja-JP" sz="16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E9931B8-E12C-BD3B-5152-4EE34B99A8EF}"/>
              </a:ext>
            </a:extLst>
          </p:cNvPr>
          <p:cNvSpPr txBox="1"/>
          <p:nvPr/>
        </p:nvSpPr>
        <p:spPr>
          <a:xfrm>
            <a:off x="449959" y="4140755"/>
            <a:ext cx="8709320" cy="995861"/>
          </a:xfrm>
          <a:prstGeom prst="rect">
            <a:avLst/>
          </a:prstGeom>
          <a:noFill/>
          <a:ln>
            <a:noFill/>
          </a:ln>
        </p:spPr>
        <p:txBody>
          <a:bodyPr wrap="square" tIns="90000" bIns="90000" rtlCol="0" anchor="t" anchorCtr="0">
            <a:noAutofit/>
          </a:bodyPr>
          <a:lstStyle/>
          <a:p>
            <a:pPr marL="177800" indent="-177800">
              <a:tabLst>
                <a:tab pos="177800" algn="l"/>
              </a:tabLst>
            </a:pPr>
            <a:r>
              <a:rPr lang="ja-JP" altLang="en-US" sz="1600" dirty="0"/>
              <a:t>● いじめ重大事態のうち、不登校となった児童生徒の割合が高い。</a:t>
            </a:r>
          </a:p>
        </p:txBody>
      </p:sp>
      <p:sp>
        <p:nvSpPr>
          <p:cNvPr id="9" name="テキスト ボックス 8">
            <a:extLst>
              <a:ext uri="{FF2B5EF4-FFF2-40B4-BE49-F238E27FC236}">
                <a16:creationId xmlns:a16="http://schemas.microsoft.com/office/drawing/2014/main" id="{0B50A41A-9681-7061-DDCE-5B8B47419023}"/>
              </a:ext>
            </a:extLst>
          </p:cNvPr>
          <p:cNvSpPr txBox="1"/>
          <p:nvPr/>
        </p:nvSpPr>
        <p:spPr>
          <a:xfrm>
            <a:off x="449959" y="2849527"/>
            <a:ext cx="8331764" cy="893177"/>
          </a:xfrm>
          <a:prstGeom prst="rect">
            <a:avLst/>
          </a:prstGeom>
          <a:noFill/>
          <a:ln>
            <a:noFill/>
          </a:ln>
        </p:spPr>
        <p:txBody>
          <a:bodyPr wrap="square" tIns="90000" bIns="90000" rtlCol="0" anchor="t" anchorCtr="0">
            <a:noAutofit/>
          </a:bodyPr>
          <a:lstStyle/>
          <a:p>
            <a:pPr marL="177800" indent="-177800">
              <a:tabLst>
                <a:tab pos="177800" algn="l"/>
              </a:tabLst>
            </a:pPr>
            <a:r>
              <a:rPr lang="ja-JP" altLang="en-US" sz="1600" dirty="0"/>
              <a:t>● </a:t>
            </a:r>
            <a:r>
              <a:rPr kumimoji="1" lang="ja-JP" altLang="en-US" sz="1600" dirty="0">
                <a:latin typeface="Meiryo UI" panose="020B0604030504040204" pitchFamily="50" charset="-128"/>
                <a:ea typeface="Meiryo UI" panose="020B0604030504040204" pitchFamily="50" charset="-128"/>
              </a:rPr>
              <a:t>不登校の児童生徒自身が「不登校となったきっかけがわからない」割合が約４分の１。</a:t>
            </a:r>
            <a:endParaRPr kumimoji="1" lang="en-US" altLang="ja-JP" sz="1600" dirty="0">
              <a:latin typeface="Meiryo UI" panose="020B0604030504040204" pitchFamily="50" charset="-128"/>
              <a:ea typeface="Meiryo UI" panose="020B0604030504040204" pitchFamily="50" charset="-128"/>
            </a:endParaRPr>
          </a:p>
          <a:p>
            <a:pPr marL="177800" indent="-177800">
              <a:spcAft>
                <a:spcPts val="600"/>
              </a:spcAft>
              <a:tabLst>
                <a:tab pos="177800" algn="l"/>
              </a:tabLst>
            </a:pPr>
            <a:r>
              <a:rPr kumimoji="1" lang="ja-JP" altLang="en-US" sz="1600" dirty="0">
                <a:latin typeface="Meiryo UI" panose="020B0604030504040204" pitchFamily="50" charset="-128"/>
                <a:ea typeface="Meiryo UI" panose="020B0604030504040204" pitchFamily="50" charset="-128"/>
              </a:rPr>
              <a:t>● 不登校の児童生徒が、</a:t>
            </a:r>
            <a:r>
              <a:rPr kumimoji="1" lang="en-US" altLang="ja-JP" sz="1600" dirty="0">
                <a:latin typeface="Meiryo UI" panose="020B0604030504040204" pitchFamily="50" charset="-128"/>
                <a:ea typeface="Meiryo UI" panose="020B0604030504040204" pitchFamily="50" charset="-128"/>
              </a:rPr>
              <a:t>SC</a:t>
            </a:r>
            <a:r>
              <a:rPr kumimoji="1" lang="ja-JP" altLang="en-US" sz="1600" dirty="0">
                <a:latin typeface="Meiryo UI" panose="020B0604030504040204" pitchFamily="50" charset="-128"/>
                <a:ea typeface="Meiryo UI" panose="020B0604030504040204" pitchFamily="50" charset="-128"/>
              </a:rPr>
              <a:t>等に相談をしていない割合が小・中・高とも全国平均よりも高い。</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5EB330B-8BFC-77A3-A4EA-B524CD322FD0}"/>
              </a:ext>
            </a:extLst>
          </p:cNvPr>
          <p:cNvSpPr txBox="1"/>
          <p:nvPr/>
        </p:nvSpPr>
        <p:spPr>
          <a:xfrm>
            <a:off x="420699" y="5205438"/>
            <a:ext cx="8413107" cy="933619"/>
          </a:xfrm>
          <a:prstGeom prst="rect">
            <a:avLst/>
          </a:prstGeom>
          <a:noFill/>
          <a:ln>
            <a:noFill/>
          </a:ln>
        </p:spPr>
        <p:txBody>
          <a:bodyPr wrap="square" tIns="90000" bIns="90000" rtlCol="0" anchor="t" anchorCtr="0">
            <a:noAutofit/>
          </a:bodyPr>
          <a:lstStyle/>
          <a:p>
            <a:pPr marL="177800" indent="-177800">
              <a:tabLst>
                <a:tab pos="177800" algn="l"/>
              </a:tabLst>
            </a:pPr>
            <a:r>
              <a:rPr lang="ja-JP" altLang="en-US" sz="1600" dirty="0"/>
              <a:t>● 府立高校を中途退学した生徒のうち、不登校であった生徒の割合が約４割。</a:t>
            </a:r>
            <a:endParaRPr lang="en-US" altLang="ja-JP" sz="1600" dirty="0"/>
          </a:p>
        </p:txBody>
      </p:sp>
      <p:sp>
        <p:nvSpPr>
          <p:cNvPr id="11" name="テキスト ボックス 10">
            <a:extLst>
              <a:ext uri="{FF2B5EF4-FFF2-40B4-BE49-F238E27FC236}">
                <a16:creationId xmlns:a16="http://schemas.microsoft.com/office/drawing/2014/main" id="{6CCBB562-1DE1-A4AB-4A0D-1B036624C364}"/>
              </a:ext>
            </a:extLst>
          </p:cNvPr>
          <p:cNvSpPr txBox="1"/>
          <p:nvPr/>
        </p:nvSpPr>
        <p:spPr>
          <a:xfrm>
            <a:off x="485470" y="3776166"/>
            <a:ext cx="7317409" cy="431990"/>
          </a:xfrm>
          <a:prstGeom prst="rect">
            <a:avLst/>
          </a:prstGeom>
          <a:noFill/>
          <a:ln w="28575">
            <a:noFill/>
          </a:ln>
        </p:spPr>
        <p:txBody>
          <a:bodyPr wrap="square" tIns="90000" bIns="90000" rtlCol="0" anchor="ctr" anchorCtr="0">
            <a:noAutofit/>
          </a:bodyPr>
          <a:lstStyle/>
          <a:p>
            <a:pPr marL="177800" indent="-177800">
              <a:tabLst>
                <a:tab pos="177800" algn="l"/>
              </a:tabLst>
            </a:pPr>
            <a:r>
              <a:rPr kumimoji="1" lang="ja-JP" altLang="en-US" b="1" dirty="0">
                <a:latin typeface="Meiryo UI" panose="020B0604030504040204" pitchFamily="50" charset="-128"/>
                <a:ea typeface="Meiryo UI" panose="020B0604030504040204" pitchFamily="50" charset="-128"/>
              </a:rPr>
              <a:t>いじめの被害を受けた児童生徒が不登校になる傾向が高いことがうかがえる</a:t>
            </a:r>
            <a:endParaRPr kumimoji="1" lang="en-US" altLang="ja-JP"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35FA046-4445-7E32-40B3-7599E6625292}"/>
              </a:ext>
            </a:extLst>
          </p:cNvPr>
          <p:cNvSpPr txBox="1"/>
          <p:nvPr/>
        </p:nvSpPr>
        <p:spPr>
          <a:xfrm>
            <a:off x="500101" y="4831236"/>
            <a:ext cx="8578064" cy="431990"/>
          </a:xfrm>
          <a:prstGeom prst="rect">
            <a:avLst/>
          </a:prstGeom>
          <a:noFill/>
          <a:ln w="28575">
            <a:noFill/>
          </a:ln>
        </p:spPr>
        <p:txBody>
          <a:bodyPr wrap="square" tIns="90000" bIns="90000" rtlCol="0" anchor="ctr" anchorCtr="0">
            <a:noAutofit/>
          </a:bodyPr>
          <a:lstStyle/>
          <a:p>
            <a:pPr marL="177800" indent="-177800">
              <a:tabLst>
                <a:tab pos="177800" algn="l"/>
              </a:tabLst>
            </a:pPr>
            <a:r>
              <a:rPr kumimoji="1" lang="ja-JP" altLang="en-US" b="1" dirty="0">
                <a:latin typeface="Meiryo UI" panose="020B0604030504040204" pitchFamily="50" charset="-128"/>
                <a:ea typeface="Meiryo UI" panose="020B0604030504040204" pitchFamily="50" charset="-128"/>
              </a:rPr>
              <a:t>中途退学は１年生が最も多く、中途退学後の進路として、「通信制高校」への入学が多い</a:t>
            </a:r>
            <a:endParaRPr kumimoji="1" lang="en-US" altLang="ja-JP"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4FBDD85-C42B-22F1-7F8A-26EC59964366}"/>
              </a:ext>
            </a:extLst>
          </p:cNvPr>
          <p:cNvSpPr/>
          <p:nvPr/>
        </p:nvSpPr>
        <p:spPr>
          <a:xfrm>
            <a:off x="368737" y="1297592"/>
            <a:ext cx="120703" cy="26716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37CD6B29-0255-230A-A6D8-D874AD457287}"/>
              </a:ext>
            </a:extLst>
          </p:cNvPr>
          <p:cNvCxnSpPr>
            <a:cxnSpLocks/>
          </p:cNvCxnSpPr>
          <p:nvPr/>
        </p:nvCxnSpPr>
        <p:spPr>
          <a:xfrm>
            <a:off x="429088" y="1564760"/>
            <a:ext cx="748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EA641DDF-C8A6-EA07-8213-3B5A32165162}"/>
              </a:ext>
            </a:extLst>
          </p:cNvPr>
          <p:cNvSpPr txBox="1"/>
          <p:nvPr/>
        </p:nvSpPr>
        <p:spPr>
          <a:xfrm>
            <a:off x="485471" y="2484440"/>
            <a:ext cx="8125168" cy="431990"/>
          </a:xfrm>
          <a:prstGeom prst="rect">
            <a:avLst/>
          </a:prstGeom>
          <a:noFill/>
          <a:ln w="28575">
            <a:noFill/>
          </a:ln>
        </p:spPr>
        <p:txBody>
          <a:bodyPr wrap="square" tIns="90000" bIns="90000" rtlCol="0" anchor="ctr" anchorCtr="0">
            <a:noAutofit/>
          </a:bodyPr>
          <a:lstStyle/>
          <a:p>
            <a:pPr marL="177800" indent="-177800">
              <a:tabLst>
                <a:tab pos="177800" algn="l"/>
              </a:tabLst>
            </a:pPr>
            <a:r>
              <a:rPr lang="ja-JP" altLang="en-US" b="1" dirty="0"/>
              <a:t>十分なアセスメントがなされなければ、適切な支援・対応を行うことが困難となる</a:t>
            </a:r>
            <a:endParaRPr kumimoji="1" lang="en-US" altLang="ja-JP"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54E1FB08-B0A3-B87A-2F1B-5BB2DFEB4BCD}"/>
              </a:ext>
            </a:extLst>
          </p:cNvPr>
          <p:cNvSpPr/>
          <p:nvPr/>
        </p:nvSpPr>
        <p:spPr>
          <a:xfrm>
            <a:off x="368737" y="2592489"/>
            <a:ext cx="120703" cy="26716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096AC632-6BA3-ACF3-4659-B33CC3A40743}"/>
              </a:ext>
            </a:extLst>
          </p:cNvPr>
          <p:cNvCxnSpPr>
            <a:cxnSpLocks/>
          </p:cNvCxnSpPr>
          <p:nvPr/>
        </p:nvCxnSpPr>
        <p:spPr>
          <a:xfrm>
            <a:off x="429088" y="2859657"/>
            <a:ext cx="75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9BF440F-AFE3-7B97-5A31-BDAA2C1BBAC5}"/>
              </a:ext>
            </a:extLst>
          </p:cNvPr>
          <p:cNvSpPr/>
          <p:nvPr/>
        </p:nvSpPr>
        <p:spPr>
          <a:xfrm>
            <a:off x="368737" y="3878800"/>
            <a:ext cx="120703" cy="26716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2243B163-DE68-5DB5-EAD2-42016B859EFA}"/>
              </a:ext>
            </a:extLst>
          </p:cNvPr>
          <p:cNvCxnSpPr>
            <a:cxnSpLocks/>
          </p:cNvCxnSpPr>
          <p:nvPr/>
        </p:nvCxnSpPr>
        <p:spPr>
          <a:xfrm>
            <a:off x="429088" y="4145968"/>
            <a:ext cx="722139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8EF0A39C-CFD7-4BB6-7EC6-DBFB00C434E2}"/>
              </a:ext>
            </a:extLst>
          </p:cNvPr>
          <p:cNvSpPr/>
          <p:nvPr/>
        </p:nvSpPr>
        <p:spPr>
          <a:xfrm>
            <a:off x="367860" y="4938271"/>
            <a:ext cx="120703" cy="267168"/>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F70F2A1E-3ED0-52F5-56FD-B2EA7653A2B1}"/>
              </a:ext>
            </a:extLst>
          </p:cNvPr>
          <p:cNvCxnSpPr>
            <a:cxnSpLocks/>
          </p:cNvCxnSpPr>
          <p:nvPr/>
        </p:nvCxnSpPr>
        <p:spPr>
          <a:xfrm>
            <a:off x="428211" y="5205439"/>
            <a:ext cx="8532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46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4C6773B-F9AC-495A-9A31-AC78019CBEAC}"/>
              </a:ext>
            </a:extLst>
          </p:cNvPr>
          <p:cNvSpPr txBox="1"/>
          <p:nvPr/>
        </p:nvSpPr>
        <p:spPr>
          <a:xfrm>
            <a:off x="307975" y="94664"/>
            <a:ext cx="5707294" cy="369332"/>
          </a:xfrm>
          <a:prstGeom prst="rect">
            <a:avLst/>
          </a:prstGeom>
          <a:noFill/>
        </p:spPr>
        <p:txBody>
          <a:bodyPr wrap="square" rtlCol="0">
            <a:spAutoFit/>
          </a:bodyPr>
          <a:lstStyle/>
          <a:p>
            <a:r>
              <a:rPr kumimoji="1" lang="en-US" altLang="ja-JP" dirty="0"/>
              <a:t>【</a:t>
            </a:r>
            <a:r>
              <a:rPr kumimoji="1" lang="ja-JP" altLang="en-US" dirty="0"/>
              <a:t>参考</a:t>
            </a:r>
            <a:r>
              <a:rPr kumimoji="1" lang="en-US" altLang="ja-JP" dirty="0"/>
              <a:t>】</a:t>
            </a:r>
            <a:r>
              <a:rPr kumimoji="1" lang="ja-JP" altLang="en-US" dirty="0"/>
              <a:t>　国の動き</a:t>
            </a:r>
          </a:p>
        </p:txBody>
      </p:sp>
      <p:sp>
        <p:nvSpPr>
          <p:cNvPr id="4" name="テキスト ボックス 3">
            <a:extLst>
              <a:ext uri="{FF2B5EF4-FFF2-40B4-BE49-F238E27FC236}">
                <a16:creationId xmlns:a16="http://schemas.microsoft.com/office/drawing/2014/main" id="{4DF6B6A2-736D-4B6C-914E-7C2FCB30BB57}"/>
              </a:ext>
            </a:extLst>
          </p:cNvPr>
          <p:cNvSpPr txBox="1"/>
          <p:nvPr/>
        </p:nvSpPr>
        <p:spPr>
          <a:xfrm flipH="1">
            <a:off x="91816" y="580761"/>
            <a:ext cx="8859000" cy="615553"/>
          </a:xfrm>
          <a:prstGeom prst="rect">
            <a:avLst/>
          </a:prstGeom>
          <a:noFill/>
        </p:spPr>
        <p:txBody>
          <a:bodyPr wrap="square" rtlCol="0">
            <a:spAutoFit/>
          </a:bodyPr>
          <a:lstStyle/>
          <a:p>
            <a:r>
              <a:rPr kumimoji="1" lang="ja-JP" altLang="en-US" sz="1600" dirty="0"/>
              <a:t>■　</a:t>
            </a:r>
            <a:r>
              <a:rPr kumimoji="1" lang="en-US" altLang="ja-JP" sz="1600" dirty="0"/>
              <a:t>R5.3.31</a:t>
            </a:r>
            <a:r>
              <a:rPr kumimoji="1" lang="ja-JP" altLang="en-US" sz="1600" dirty="0"/>
              <a:t>　誰一人取り残されない学びの保障に向けた不登校対策</a:t>
            </a:r>
            <a:r>
              <a:rPr kumimoji="1" lang="ja-JP" altLang="en-US" sz="1600" b="1" dirty="0"/>
              <a:t>「</a:t>
            </a:r>
            <a:r>
              <a:rPr kumimoji="1" lang="en-US" altLang="ja-JP" sz="1600" b="1" dirty="0"/>
              <a:t>COCOLO</a:t>
            </a:r>
            <a:r>
              <a:rPr kumimoji="1" lang="ja-JP" altLang="en-US" sz="1600" b="1" dirty="0"/>
              <a:t>プラン」</a:t>
            </a:r>
          </a:p>
          <a:p>
            <a:endParaRPr kumimoji="1" lang="en-US" altLang="ja-JP" dirty="0"/>
          </a:p>
        </p:txBody>
      </p:sp>
      <p:sp>
        <p:nvSpPr>
          <p:cNvPr id="7" name="正方形/長方形 6">
            <a:extLst>
              <a:ext uri="{FF2B5EF4-FFF2-40B4-BE49-F238E27FC236}">
                <a16:creationId xmlns:a16="http://schemas.microsoft.com/office/drawing/2014/main" id="{BE6B9335-DEB0-4E0E-B92D-FF2842F470FF}"/>
              </a:ext>
            </a:extLst>
          </p:cNvPr>
          <p:cNvSpPr/>
          <p:nvPr/>
        </p:nvSpPr>
        <p:spPr>
          <a:xfrm>
            <a:off x="67541" y="1003967"/>
            <a:ext cx="2767106" cy="216651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accent5">
                    <a:lumMod val="75000"/>
                  </a:schemeClr>
                </a:solidFill>
              </a:rPr>
              <a:t>不登校の児童生徒全ての</a:t>
            </a:r>
            <a:r>
              <a:rPr kumimoji="1" lang="ja-JP" altLang="en-US" sz="1300" b="1" dirty="0">
                <a:solidFill>
                  <a:schemeClr val="accent5">
                    <a:lumMod val="75000"/>
                  </a:schemeClr>
                </a:solidFill>
              </a:rPr>
              <a:t>学びの場を確保し、学びたいと思ったときに学べる環境を</a:t>
            </a:r>
            <a:r>
              <a:rPr kumimoji="1" lang="ja-JP" altLang="en-US" sz="1300" dirty="0">
                <a:solidFill>
                  <a:schemeClr val="accent5">
                    <a:lumMod val="75000"/>
                  </a:schemeClr>
                </a:solidFill>
              </a:rPr>
              <a:t>整える</a:t>
            </a:r>
            <a:br>
              <a:rPr kumimoji="1" lang="ja-JP" altLang="en-US" sz="1400" dirty="0">
                <a:solidFill>
                  <a:sysClr val="windowText" lastClr="000000"/>
                </a:solidFill>
              </a:rPr>
            </a:br>
            <a:endParaRPr kumimoji="1" lang="en-US" altLang="ja-JP" sz="1200" dirty="0">
              <a:solidFill>
                <a:sysClr val="windowText" lastClr="000000"/>
              </a:solidFill>
            </a:endParaRPr>
          </a:p>
          <a:p>
            <a:r>
              <a:rPr kumimoji="1" lang="ja-JP" altLang="en-US" sz="1200" dirty="0">
                <a:solidFill>
                  <a:sysClr val="windowText" lastClr="000000"/>
                </a:solidFill>
              </a:rPr>
              <a:t>●</a:t>
            </a:r>
            <a:r>
              <a:rPr kumimoji="1" lang="ja-JP" altLang="en-US" sz="1200" b="1" dirty="0">
                <a:solidFill>
                  <a:sysClr val="windowText" lastClr="000000"/>
                </a:solidFill>
              </a:rPr>
              <a:t>学びの多様化学校の設置促進</a:t>
            </a:r>
            <a:br>
              <a:rPr kumimoji="1" lang="ja-JP" altLang="en-US" sz="1200" dirty="0">
                <a:solidFill>
                  <a:sysClr val="windowText" lastClr="000000"/>
                </a:solidFill>
              </a:rPr>
            </a:br>
            <a:r>
              <a:rPr kumimoji="1" lang="ja-JP" altLang="en-US" sz="1200" dirty="0">
                <a:solidFill>
                  <a:sysClr val="windowText" lastClr="000000"/>
                </a:solidFill>
              </a:rPr>
              <a:t>●校内教育支援センターの設置促進</a:t>
            </a:r>
            <a:br>
              <a:rPr kumimoji="1" lang="ja-JP" altLang="en-US" sz="1200" dirty="0">
                <a:solidFill>
                  <a:sysClr val="windowText" lastClr="000000"/>
                </a:solidFill>
              </a:rPr>
            </a:br>
            <a:r>
              <a:rPr kumimoji="1" lang="ja-JP" altLang="en-US" sz="1200" dirty="0">
                <a:solidFill>
                  <a:sysClr val="windowText" lastClr="000000"/>
                </a:solidFill>
              </a:rPr>
              <a:t>●教育支援センターの機能強化</a:t>
            </a:r>
            <a:br>
              <a:rPr kumimoji="1" lang="ja-JP" altLang="en-US" sz="1200" dirty="0">
                <a:solidFill>
                  <a:sysClr val="windowText" lastClr="000000"/>
                </a:solidFill>
              </a:rPr>
            </a:br>
            <a:r>
              <a:rPr kumimoji="1" lang="ja-JP" altLang="en-US" sz="1200" dirty="0">
                <a:solidFill>
                  <a:sysClr val="windowText" lastClr="000000"/>
                </a:solidFill>
              </a:rPr>
              <a:t>●高等学校等における柔軟で質の高い学　</a:t>
            </a:r>
            <a:endParaRPr kumimoji="1" lang="en-US" altLang="ja-JP" sz="1200" dirty="0">
              <a:solidFill>
                <a:sysClr val="windowText" lastClr="000000"/>
              </a:solidFill>
            </a:endParaRPr>
          </a:p>
          <a:p>
            <a:r>
              <a:rPr kumimoji="1" lang="ja-JP" altLang="en-US" sz="1200" dirty="0">
                <a:solidFill>
                  <a:sysClr val="windowText" lastClr="000000"/>
                </a:solidFill>
              </a:rPr>
              <a:t>   </a:t>
            </a:r>
            <a:r>
              <a:rPr kumimoji="1" lang="ja-JP" altLang="en-US" sz="1200" dirty="0" err="1">
                <a:solidFill>
                  <a:sysClr val="windowText" lastClr="000000"/>
                </a:solidFill>
              </a:rPr>
              <a:t>びの</a:t>
            </a:r>
            <a:r>
              <a:rPr kumimoji="1" lang="ja-JP" altLang="en-US" sz="1200" dirty="0">
                <a:solidFill>
                  <a:sysClr val="windowText" lastClr="000000"/>
                </a:solidFill>
              </a:rPr>
              <a:t>保障</a:t>
            </a:r>
            <a:br>
              <a:rPr kumimoji="1" lang="ja-JP" altLang="en-US" sz="1200" dirty="0">
                <a:solidFill>
                  <a:sysClr val="windowText" lastClr="000000"/>
                </a:solidFill>
              </a:rPr>
            </a:br>
            <a:r>
              <a:rPr kumimoji="1" lang="ja-JP" altLang="en-US" sz="1200" dirty="0">
                <a:solidFill>
                  <a:sysClr val="windowText" lastClr="000000"/>
                </a:solidFill>
              </a:rPr>
              <a:t>●多様な学びの場、居場所の確保</a:t>
            </a:r>
          </a:p>
          <a:p>
            <a:endParaRPr kumimoji="1" lang="ja-JP" altLang="en-US" sz="1400" dirty="0">
              <a:solidFill>
                <a:sysClr val="windowText" lastClr="000000"/>
              </a:solidFill>
            </a:endParaRPr>
          </a:p>
        </p:txBody>
      </p:sp>
      <p:sp>
        <p:nvSpPr>
          <p:cNvPr id="10" name="正方形/長方形 9">
            <a:extLst>
              <a:ext uri="{FF2B5EF4-FFF2-40B4-BE49-F238E27FC236}">
                <a16:creationId xmlns:a16="http://schemas.microsoft.com/office/drawing/2014/main" id="{BE6B9335-DEB0-4E0E-B92D-FF2842F470FF}"/>
              </a:ext>
            </a:extLst>
          </p:cNvPr>
          <p:cNvSpPr/>
          <p:nvPr/>
        </p:nvSpPr>
        <p:spPr>
          <a:xfrm>
            <a:off x="2886164" y="1003967"/>
            <a:ext cx="3078050" cy="216651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dirty="0">
                <a:solidFill>
                  <a:schemeClr val="accent5">
                    <a:lumMod val="75000"/>
                  </a:schemeClr>
                </a:solidFill>
              </a:rPr>
              <a:t>心の小さな</a:t>
            </a:r>
            <a:r>
              <a:rPr lang="en-US" altLang="ja-JP" sz="1300" dirty="0">
                <a:solidFill>
                  <a:schemeClr val="accent5">
                    <a:lumMod val="75000"/>
                  </a:schemeClr>
                </a:solidFill>
              </a:rPr>
              <a:t>SOS</a:t>
            </a:r>
            <a:r>
              <a:rPr lang="ja-JP" altLang="en-US" sz="1300" dirty="0">
                <a:solidFill>
                  <a:schemeClr val="accent5">
                    <a:lumMod val="75000"/>
                  </a:schemeClr>
                </a:solidFill>
              </a:rPr>
              <a:t>を見逃さず、</a:t>
            </a:r>
            <a:r>
              <a:rPr lang="ja-JP" altLang="en-US" sz="1300" b="1" dirty="0">
                <a:solidFill>
                  <a:schemeClr val="accent5">
                    <a:lumMod val="75000"/>
                  </a:schemeClr>
                </a:solidFill>
              </a:rPr>
              <a:t>「チーム学校」で支援</a:t>
            </a:r>
            <a:r>
              <a:rPr lang="ja-JP" altLang="en-US" sz="1300" dirty="0">
                <a:solidFill>
                  <a:schemeClr val="accent5">
                    <a:lumMod val="75000"/>
                  </a:schemeClr>
                </a:solidFill>
              </a:rPr>
              <a:t>する</a:t>
            </a:r>
            <a:endParaRPr lang="en-US" altLang="ja-JP" sz="1300" dirty="0">
              <a:solidFill>
                <a:schemeClr val="accent5">
                  <a:lumMod val="75000"/>
                </a:schemeClr>
              </a:solidFill>
            </a:endParaRPr>
          </a:p>
          <a:p>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●一人一台端末を活用し、心や体調の変化の </a:t>
            </a:r>
            <a:br>
              <a:rPr lang="en-US" altLang="ja-JP" sz="1200" dirty="0">
                <a:solidFill>
                  <a:schemeClr val="tx1"/>
                </a:solidFill>
              </a:rPr>
            </a:br>
            <a:r>
              <a:rPr lang="ja-JP" altLang="en-US" sz="1200" dirty="0">
                <a:solidFill>
                  <a:schemeClr val="tx1"/>
                </a:solidFill>
              </a:rPr>
              <a:t>　早期発見</a:t>
            </a:r>
            <a:br>
              <a:rPr lang="ja-JP" altLang="en-US" sz="1200" dirty="0">
                <a:solidFill>
                  <a:schemeClr val="tx1"/>
                </a:solidFill>
              </a:rPr>
            </a:br>
            <a:r>
              <a:rPr lang="ja-JP" altLang="en-US" sz="1200" dirty="0">
                <a:solidFill>
                  <a:schemeClr val="tx1"/>
                </a:solidFill>
              </a:rPr>
              <a:t>●「チーム学校」による早期支援</a:t>
            </a:r>
            <a:br>
              <a:rPr lang="ja-JP" altLang="en-US" sz="1200" dirty="0">
                <a:solidFill>
                  <a:schemeClr val="tx1"/>
                </a:solidFill>
              </a:rPr>
            </a:br>
            <a:r>
              <a:rPr lang="ja-JP" altLang="en-US" sz="1200" dirty="0">
                <a:solidFill>
                  <a:schemeClr val="tx1"/>
                </a:solidFill>
              </a:rPr>
              <a:t>●保護者支援</a:t>
            </a:r>
          </a:p>
          <a:p>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BE6B9335-DEB0-4E0E-B92D-FF2842F470FF}"/>
              </a:ext>
            </a:extLst>
          </p:cNvPr>
          <p:cNvSpPr/>
          <p:nvPr/>
        </p:nvSpPr>
        <p:spPr>
          <a:xfrm>
            <a:off x="6015731" y="1003967"/>
            <a:ext cx="3078050" cy="2166515"/>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300" dirty="0">
                <a:solidFill>
                  <a:schemeClr val="accent5">
                    <a:lumMod val="75000"/>
                  </a:schemeClr>
                </a:solidFill>
              </a:rPr>
              <a:t>学校の風土の「見える化」を通して、学校を</a:t>
            </a:r>
            <a:r>
              <a:rPr kumimoji="1" lang="ja-JP" altLang="en-US" sz="1300" b="1" dirty="0">
                <a:solidFill>
                  <a:schemeClr val="accent5">
                    <a:lumMod val="75000"/>
                  </a:schemeClr>
                </a:solidFill>
              </a:rPr>
              <a:t>「みんなが安心して学べる」場所</a:t>
            </a:r>
            <a:r>
              <a:rPr kumimoji="1" lang="ja-JP" altLang="en-US" sz="1300" dirty="0">
                <a:solidFill>
                  <a:schemeClr val="accent5">
                    <a:lumMod val="75000"/>
                  </a:schemeClr>
                </a:solidFill>
              </a:rPr>
              <a:t>にする</a:t>
            </a:r>
            <a:endParaRPr kumimoji="1" lang="en-US" altLang="ja-JP" sz="1300" dirty="0">
              <a:solidFill>
                <a:schemeClr val="accent5">
                  <a:lumMod val="75000"/>
                </a:schemeClr>
              </a:solidFill>
            </a:endParaRPr>
          </a:p>
          <a:p>
            <a:endParaRPr kumimoji="1" lang="en-US" altLang="ja-JP" sz="1200" dirty="0">
              <a:solidFill>
                <a:schemeClr val="tx1"/>
              </a:solidFill>
            </a:endParaRPr>
          </a:p>
          <a:p>
            <a:r>
              <a:rPr kumimoji="1" lang="ja-JP" altLang="en-US" sz="1200" dirty="0">
                <a:solidFill>
                  <a:schemeClr val="tx1"/>
                </a:solidFill>
              </a:rPr>
              <a:t>●学校の風土の「見える化」</a:t>
            </a:r>
            <a:br>
              <a:rPr kumimoji="1" lang="en-US" altLang="ja-JP" sz="1200" dirty="0">
                <a:solidFill>
                  <a:schemeClr val="tx1"/>
                </a:solidFill>
              </a:rPr>
            </a:br>
            <a:r>
              <a:rPr kumimoji="1" lang="ja-JP" altLang="en-US" sz="1200" dirty="0">
                <a:solidFill>
                  <a:schemeClr val="tx1"/>
                </a:solidFill>
              </a:rPr>
              <a:t>●授業改善</a:t>
            </a:r>
            <a:br>
              <a:rPr kumimoji="1" lang="en-US" altLang="ja-JP" sz="1200" dirty="0">
                <a:solidFill>
                  <a:schemeClr val="tx1"/>
                </a:solidFill>
              </a:rPr>
            </a:br>
            <a:r>
              <a:rPr kumimoji="1" lang="ja-JP" altLang="en-US" sz="1200" dirty="0">
                <a:solidFill>
                  <a:schemeClr val="tx1"/>
                </a:solidFill>
              </a:rPr>
              <a:t>●いじめ等の問題行動に対する毅然とした対応</a:t>
            </a:r>
            <a:br>
              <a:rPr kumimoji="1" lang="en-US" altLang="ja-JP" sz="1200" dirty="0">
                <a:solidFill>
                  <a:schemeClr val="tx1"/>
                </a:solidFill>
              </a:rPr>
            </a:br>
            <a:r>
              <a:rPr kumimoji="1" lang="ja-JP" altLang="en-US" sz="1200" dirty="0">
                <a:solidFill>
                  <a:schemeClr val="tx1"/>
                </a:solidFill>
              </a:rPr>
              <a:t>  の徹底</a:t>
            </a:r>
            <a:br>
              <a:rPr kumimoji="1" lang="en-US" altLang="ja-JP" sz="1200" dirty="0">
                <a:solidFill>
                  <a:schemeClr val="tx1"/>
                </a:solidFill>
              </a:rPr>
            </a:br>
            <a:r>
              <a:rPr kumimoji="1" lang="ja-JP" altLang="en-US" sz="1200" dirty="0">
                <a:solidFill>
                  <a:schemeClr val="tx1"/>
                </a:solidFill>
              </a:rPr>
              <a:t>●児童生徒が主体的に参画した校則等の見直</a:t>
            </a:r>
            <a:br>
              <a:rPr kumimoji="1" lang="en-US" altLang="ja-JP" sz="1200" dirty="0">
                <a:solidFill>
                  <a:schemeClr val="tx1"/>
                </a:solidFill>
              </a:rPr>
            </a:br>
            <a:r>
              <a:rPr kumimoji="1" lang="en-US" altLang="ja-JP" sz="1200" dirty="0">
                <a:solidFill>
                  <a:schemeClr val="tx1"/>
                </a:solidFill>
              </a:rPr>
              <a:t>  </a:t>
            </a:r>
            <a:r>
              <a:rPr kumimoji="1" lang="ja-JP" altLang="en-US" sz="1200" dirty="0" err="1">
                <a:solidFill>
                  <a:schemeClr val="tx1"/>
                </a:solidFill>
              </a:rPr>
              <a:t>しの</a:t>
            </a:r>
            <a:r>
              <a:rPr kumimoji="1" lang="ja-JP" altLang="en-US" sz="1200" dirty="0">
                <a:solidFill>
                  <a:schemeClr val="tx1"/>
                </a:solidFill>
              </a:rPr>
              <a:t>推進</a:t>
            </a:r>
            <a:br>
              <a:rPr kumimoji="1" lang="en-US" altLang="ja-JP" sz="1200" dirty="0">
                <a:solidFill>
                  <a:schemeClr val="tx1"/>
                </a:solidFill>
              </a:rPr>
            </a:br>
            <a:r>
              <a:rPr kumimoji="1" lang="ja-JP" altLang="en-US" sz="1200" dirty="0">
                <a:solidFill>
                  <a:schemeClr val="tx1"/>
                </a:solidFill>
              </a:rPr>
              <a:t>●快適で温かみのある学校環境整備</a:t>
            </a:r>
            <a:br>
              <a:rPr kumimoji="1" lang="en-US" altLang="ja-JP" sz="1200" dirty="0">
                <a:solidFill>
                  <a:schemeClr val="tx1"/>
                </a:solidFill>
              </a:rPr>
            </a:br>
            <a:r>
              <a:rPr kumimoji="1" lang="ja-JP" altLang="en-US" sz="1200" dirty="0">
                <a:solidFill>
                  <a:schemeClr val="tx1"/>
                </a:solidFill>
              </a:rPr>
              <a:t>●学校を、共生社会を学ぶ場に</a:t>
            </a:r>
          </a:p>
          <a:p>
            <a:endParaRPr kumimoji="1" lang="ja-JP" altLang="en-US" sz="1200" dirty="0">
              <a:solidFill>
                <a:sysClr val="windowText" lastClr="000000"/>
              </a:solidFill>
            </a:endParaRPr>
          </a:p>
        </p:txBody>
      </p:sp>
      <p:sp>
        <p:nvSpPr>
          <p:cNvPr id="16" name="テキスト ボックス 15"/>
          <p:cNvSpPr txBox="1"/>
          <p:nvPr/>
        </p:nvSpPr>
        <p:spPr>
          <a:xfrm>
            <a:off x="91816" y="3445079"/>
            <a:ext cx="5755192" cy="2246769"/>
          </a:xfrm>
          <a:prstGeom prst="rect">
            <a:avLst/>
          </a:prstGeom>
          <a:noFill/>
        </p:spPr>
        <p:txBody>
          <a:bodyPr wrap="square" rtlCol="0">
            <a:spAutoFit/>
          </a:bodyPr>
          <a:lstStyle/>
          <a:p>
            <a:r>
              <a:rPr kumimoji="1" lang="ja-JP" altLang="en-US" sz="1400" dirty="0"/>
              <a:t>■　学びの多様化学校（いわゆる不登校特例校）</a:t>
            </a:r>
            <a:endParaRPr kumimoji="1" lang="en-US" altLang="ja-JP" sz="1400" dirty="0"/>
          </a:p>
          <a:p>
            <a:pPr marL="285750" indent="-285750">
              <a:buFont typeface="Wingdings" panose="05000000000000000000" pitchFamily="2" charset="2"/>
              <a:buChar char="Ø"/>
            </a:pPr>
            <a:endParaRPr kumimoji="1" lang="ja-JP" altLang="en-US" sz="1400" dirty="0"/>
          </a:p>
          <a:p>
            <a:pPr marL="285750" indent="-285750">
              <a:buFont typeface="Wingdings" panose="05000000000000000000" pitchFamily="2" charset="2"/>
              <a:buChar char="Ø"/>
            </a:pPr>
            <a:endParaRPr kumimoji="1" lang="en-US" altLang="ja-JP" sz="1400" dirty="0"/>
          </a:p>
          <a:p>
            <a:r>
              <a:rPr kumimoji="1" lang="ja-JP" altLang="en-US" sz="1400" dirty="0"/>
              <a:t>　　</a:t>
            </a:r>
            <a:endParaRPr kumimoji="1" lang="en-US" altLang="ja-JP" sz="1400" dirty="0"/>
          </a:p>
          <a:p>
            <a:r>
              <a:rPr kumimoji="1" lang="ja-JP" altLang="en-US" sz="1400" dirty="0"/>
              <a:t>　</a:t>
            </a:r>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a:p>
            <a:endParaRPr kumimoji="1" lang="en-US" altLang="ja-JP" sz="1400" dirty="0"/>
          </a:p>
        </p:txBody>
      </p:sp>
      <p:sp>
        <p:nvSpPr>
          <p:cNvPr id="17" name="AutoShape 2" descr="data:image/png;base64,iVBORw0KGgoAAAANSUhEUgAAAmQAAAIQCAYAAAAvonJrAAAgAElEQVR4nOzdf1Ab950//qfvkxC1+GqRNEVO4kOc4xi7mSKc9Ay5fL6I9FJEkzOoc98YOnVAvbS2mrlifZ3vx2ZSH9DUh30Tj6AzOZnW3xPUuYAzNxEQp4jLTBA9t8jXiy1unFpp4nqpL0EkTVjauN2Qm/r7B93NarW72pVWP3k9ZjyG/fHeF7JZvfR6/9h1drv9OgghhKTNZrPB6/XmOgxCSAH6k1wHQAghhBCy1lFCRgghhBCSY5SQEUIIIYTkGCVkhBBCCCE5RgkZIYQQQkiOUUJGCCGEkJxwu90Ih8O5DiMv3JDrAArZ6OgoAOC1117DU089Fbfv8OHD+OxnPwsAaG1tVW1jZWUFb7zxBn79618n7H/rrbcwMTGh6Zpq+7Tszxa3252w7YMPPsCpU6c0H6+Vz+dL2DY6Oory8nIsLi7G/du43W488sgjAIDz58/jwIEDiu3yMcm1n6rjx4+jsrISX/7ylw1rU6sDBw6goaEBp0+fVvx3IIQQI7lcLkSjUZjNZtTW1uY6nJyjhCwN5eXlAFaTJimz2Szs19LGpk2bZPefP38e9fX1AIA333xT9Zpq+7TsN4o4sRFraGgAANl9i4uLsomAUltapZMwud1utLS04OzZswkJbEtLC0pKSnDnnXfiwIEDOH78OHbs2KGpXf51EDty5Ihwvtvtjot7enpatp2rV6/i5Zdfln3dlM5Ruv7nP/95lJaW4qtf/SolZISQjOI4Dk6nE7t378bu3bsxMDCQ65DyAiVkOh05cgSbN2+WTWqeeeYZ3HLLLQCA9evXC9v5yhQAvPTSS8Ib3p49ezRdU+sbvdiuXbtw++23y+7bsGFDQtVJLXE5cOAAtm3bhvXr1wuVpZWVFczNzeH48eO6Y0vVtWvX8MEHHwiJJf99WVkZSkpKAKwmduvXr0dpaWna1+OTrvvvvz9u+/Hjx4Xr7dixI+3XwO1247777gMA/PM//7PmhGjTpk342te+hvXr18f9+6VSUWxtbcUPf/hDbNq0CaOjo6pVXUIISRXHcWhra0NnZyccDgdisRgikUiuw8oLlJDpZDKZUF5eLpuQ3XLLLbJVMfE2caImLtGeP38eGzZswObNm4XvgdWqWCoJWX19veJ5mzdvFq7Dk0vI9uzZA6fTibKysrjt4qre5z//+YQ3b7XkbteuXcLXi4uLce0BwJkzZzA3N4cnn3wy4dxYLIZXX31VqJjx3z/44INCgjQzM4N77rkn4ec7fPgwampqEAgEFGOTOnv2LB544AGUlJTg8OHDQpXswIEDOHLkCO69916UlJTgzTffxJ133imct7S0hJWVlbi21JLEhx56CADwyiuvqCZjfAIKACUlJcK/y0MPPRT3mn/yk5/U/DOKPfroozhz5gzKy8vjfl5CCEkmFArBarXCarUqHsOyLJqamtDd3Q2HwwEAsFgs4DgOLMvCbDZnK9y8RAlZisTVp9tvvx2HDx/Ge++9J2wTvwHziQcA4Q0VACoqKoT9/Jv85s2bsbKyEjd+KVmXnbgCBwBbt25N4SeKd/jwYTzwwANJjysvL8cLL7wQN+5Jqbusvr4+LpH92c9+httuu01IyNxuN0pLS4VqkZQ0kZRLLJVeq507d6K0tBQ2my3pz8R76qmncP/99+PNN99MSE6efPJJ7NmzBw8++CB8Pl9clezll19OSEqVujQPHz6M0tJSLC4uJk2AXn/99bj/F8888wy2b9+O0tJS7NmzR0jmbrvtNgCrXZqPPvqo5p8XWK3gPvLII9i5c6eu8wgha1c4HIbH44HZbMbk5CRMJlPCMbFYDG1tbfD5fAn34aqqKkSj0TU/jowSMp34RExc1eG/FleKxG/Act0/Bw4cSKiYiD8d8EmWOMlTIq3K8e2urKxgaWlJqB6Jqzbr16/HyspKQiUHWK2Mibvprl69ivXr16OsrEwYCC+unpWVleGZZ57B448/rhpnWVlZXKxvvPGGkDyUl5ejpaUl4ZwPPvggLqGVtifuqlQTi8WwefPmhG5ccffeHXfcIXzNd+uePXsWv/71rxPGde3atQunTp1Ke7xVTU0NgNXKnl6PP/64kPyKK6/8zfDdd9/V3abP50N9fT3Ky8uFsXGEEKJmcHAQnZ2dYBgGR48eRU9PT9x+hmEUkzGPxwOLxaLrw3KxooTMIOvXr4978xK/8Uvf1A4cOIC//Mu/TGiDH39WUlIiJC5yCZNWS0tLaG1txcmTJ7Fp0yZcuXJFqMTdd999CRUX3kMPPSQkOq+88gqeeuqphCocn4y88MILKCsrw/bt27Fr1y5MTEwI3a1SlZWVQruXL1/GxMSEMGGB/7n5uMWxJKP2GvHjoRYXF7F582aUlZXFta9UUUvWrfv444/jK1/5imyyfccddySM49qwYYPsdcrKynDt2jVDZ2vy/49YlhXGEkpn66p57bXXUF5ejm3bthkWEyGk+PX09KChoQGhUAh2ux0AEI1G4Xa7MTIyEtedGYvFhIH9Xq83VyHnFUrIdOLH7Zw/f16ogF2+fBmA8uB76fYjR44kjMsCEitdwGqVQ2kGJo+fNcdXS1ZWVtDY2AhgtZLDJxa33norAAjf33333XFdXcBqssjHcfny5aTdaC+//LKQ1OzcuRMTExOIRCKyidTQ0BAef/xxXLt2DY899hgA4O2338bdd98dV8X7yU9+ovqaSIkTWCX//d//DeDjal86Tp48KVxT2l0LQLHLVYpP2ubn51OKQzweT9wVzL+WNTU1cd3OjY2NSauYwGpX7QMPPICbb745pbgIIWuX3++H0+nE9PQ0GIaRTcZCoRA8Hg98Pt+a76YUo4RMh127dglvduLB9svLy7raef/99xO2HTlyRPi6oaFBWCtLq8OHDwtfl5SU4Pjx4zhw4AA6OjqE7bOzswBWu8ceeeQRlJSUwOl0AoCQlFVXVwvHiysqct2ewGrViJ+NyCeO/GxMqYmJCTQ2NuKXv/ylkIz87ne/w9jYGAD5tcief/75uO/vuOMOmEwm3HrrrcL1rl69Kts99+abb8bFyVehxNU+cTXv9ttvj5vB+frrrye0CQAffvih8HVZWVlcYqQHPxGAZVnd5/JdxsBqd63434pP9qVJ//bt23HkyBHZCRNSKysrsh8aCNErFovBYrHkOgySJVarFZ2dnWhrawPHcZicnIwbjnP06FFMTU1hcnKS/l9IUEKmw8TEBG6//XZhVhtfGTKZTJiamopLAHgPPvig8MbGJxc+nw8PP/ywcExJSYmQCF27di2l2PhFaHk7duwQuhOB1TdtPiHx+Xy4++67sX37dpSVleGrX/0qgNWkjE9IlpaWZN/k5RKfpaUllJeXC0mbUveb2+3G9u3bsX37dsWfw2q1xlXlPvjgA6Ha9tprr2Hz5s0Jyd6mTZtkq4hqC7vKHXP8+HGh7RtvvFHx/Mcff1xYo+zixYuYmJhAdXU1FhcX47qar127JrxucjMveXz1LpkdO3YkTJhYWVnBSy+9JHv8ysoKLl68CJPJJLzm9957r6Zr8f+mhKQjEomgpqYGPp8P+/bty3U4JEs6OjoQi8Wwb98+IRljWRYulwtVVVWq6ySuZfToJJ2kyRSwWnnYsmWLrnauXr0qfF1WViYMxC8tLcULL7wgdKvJJXlSu3btkn3zFFc4+KUbgNXqijgp+uijj3Dq1Km4CuDCwoKwX7xeGsdxSePhF3OV/tFCOrOTr7aVl5cnTIleXFxM+JMsoT18+LBioiEe51VSUqK6TpzP58Ozzz4rJG1PPfVU3HiypaUlvPzyy8L3L7/8MlpbWw1f3+s///M/46qKu3btwvnz53H+/Hkhvscffxw//elPhZ8rnScfEKLH4OAgfD4f5ubm4PF4ch0OyaJDhw4J9+xwOIyGhga0t7ejr68vx5HlL6qQpUg6UF+apMnhkxKfz4dHH31U+JTAz4TkkzK9XUV/8zd/E/f9ysoKSkpKcO3aNdx444346KOPUFZWJlTRxH35ly9fFrpcxRMRxImX+Hi5ao7WeN966y2cP39e6G78+c9/Do7j4io44gH3RuMXPlUiLZ/X1tYqzqLctWtX2mPReJ/+9Kc1Hbe4uCiMFdu6dauwRIh4BujExITs4P0nn3wSU1NTwtMFkuETc0JSFYvFEAwG4fV6YTKZ0N/fD6fTiZGREdllEUjhYhgG7e3tsvv4JTECgYDqGmWEEjLdTp48mTD7jl9eItUunpWVFVy4cAEmkwnbtm2LS3DEXaNy3G53QpLBL1T6/e9/Hxs2bEBtbS22b9+O8vJyuN1uYakF8eB6IH6NNHG1iE/kVlZWEroj3W638ObNL9Gh1GU5MTGBDRs24Gtf+xqA1aRPurTCpUuXFH9WKbnFeW+//faE5UT27NmDr371q6pJBr8Gmpha4lJdXY0HHngAd999t+xAebnuSX4WKo8fO6Z1McS33norrhuVT7DuueceTefr+T8qnY1KSDIejwdjY2NwOBxobGxENBpFS0uLkHzt378fVqsVDQ0NCAQCNH6oSLhcLrS3twuzKsVYloXb7aZkTCNKyHSSu4lcvHhRSIIqKytRWlqKixcvAvi4kgFAcTkIAHHjpvg3Wi3jycRJFI/jODzzzDPCm//y8rJQgeIH4APA3Nxc3HmnTp0SkiX+53S73cKbuLiblSdetuKXv/wlAOVFUIHVZG337t0oLS3Fjh07cPjwYdx9990AVpMYLQPOeVqfYHDq1ClhnBz/mkqTL/HPce3aNZSWlsZNjpDikyhx16+4K1BurF19fT0ef/xxXL16FY899hgYhgGwuhxIKq5evYrNmzfHVercbjfuvPNOvP322wlVXK1VL/7nlZt8QoiSSCSC7u5ucByH4eFhhMNhXLhwIe6YlpYWWK1WOJ1O2TWpSGHp6urC1q1b4yaPiblcLnR3d1MyphGNIdOJX6JAuhCpz+cDy7LCYqV89UecMB04cCDpQHPxOK5YLJY0nlOnTmFpaSkhHnElZmJiQliaQzxbUi754ZOu0tJSjI6Oxi3W+uqrr8YdKx6Pde3aNc2LiIoHofOPJgJWx0PpwY+VEv9RWiCWH2P28MMPJySx4qRzZWUFp0+fFvbt2LFDdiwZn0SJK2F8YgmsLuchp6SkRKiwnjp1Shj4n8pMTb6rWZyQ3XnnndixY0fCA8R37dolVF6Tzerk1x/TU60khGEY2O127Nu3D4FAAAsLC7IfYG02G0ZGRuDxeBAMBnMQKTFCT08PbrrpJhw6dEh2f39/P6xWq+yC30QeJWQ6TU1N4fnnn5cdnD03Nye8QWudzSYlrtTwb4jPP/88nn/+ecXV3C9cuJB0pXfpm+tHH30ke9wbb7whfC2eOSmepQmsPrZHPABfbtbM0tJSwrIVwGryyieIvKtXr+qqjgGryZL0j1KX3KOPPqo4oP7BBx+Mi+PUqVNx8e3evTvueHFywyeAe/bsieviFL+OavilNVJdOgOIr/bxD+ktLS3FyZMnhe1f+cpXhK/V1pbj161bWVmhVfqJLgzDaK6EWK1WBAIBDA4OUlJWgE6cOIHFxcWEFfl5oVAIU1NTNIBfJ0rIdJqYmFAdI/Vv//ZvAD6uNOkZHL1nzx6hG05cceLX0FJaaf2pp55SXen9yJEj+OIXvxi3rbS0FGfOnEmYcffUU08ljB1aWVnBc889B2C1yjc1NRXXVXf58mXZN2+lAeRHjhxJGPe2adMmnDx5UnVmI7A6Tk1udqXcHy1OnjwZN2aPf40nJiaE5Jqf+coTJ81Xr15NGKMmXRcMWF0/TW61/gMHDmBlZQWbN2/WPftRrgrHV0yB1QWAp6enMT09HbfYrxp+ggjf5U6IFnqSMZ7ZbIbf74fH49HUG0Dyw9DQEM6dO6f4nhOLxeDxeOD3+2nyhk6UkBns+PHj+OlPf4rFxUVMT09rnoHIv6nzzp07J3x95MgR4Y1Vj2eeeQZnzpzBfffdJ7uwa2lpKR555BGcOXMmLhH68pe/LLxxX7t2Dc8++6yQYLzxxhtxSebly5fjJgaI8ePEePfcc49qPJs3b8bXvvY1nDlzRrZitHXrVuGxQFqMjo4mPPJJrKSkJK5L5fz583EJmbgLtaysTHiNxF2T586dS5gwIFetvO+++xImg/D46+gt7f/ud78TvhYnc4FAQHZSwdLSkuK/FfBxory0tKRpDTdCeKkkZMBqUub1euFyuTIQFTFaMBjE6dOn4ff7FY9pa2uD1+ulSRspoIQsA5588klEo9G4bXqeSbm0tBTXrSROzvS45ZZb4rqzlpaW0NjYiFdeeSUunhtvvDFheYfHHnsMDQ0NePjhh+P2TUxM4OrVq7h27RrOnDmj+ga/srISV7HatGmTbDw///nP48774IMPZKuBpaWlwppkev6oxSdeekSahDz55JNCpXNxcVF4HcTbJiYm4qpJ58+fFz45ys0C5c+TXufy5csoKSnBCy+8kFAl5F8/6divt956S9j3yU9+Uth+6tQpPPPMM7h8+bLwAPnLly8nPOJJ7Pjx47jvvvuwsrKCQCCgeBwhclJNyADA4XDAYrFgaGjI4KiIkYLBIAYHB1XvDz09Paivr5edcUmSo1mWGcLP7CspKcHKygrOnj2b9PjPfOYz+OIXv5jwH35iYgIdHR1Cte3atWtJx4wBwHPPPScsyXDx4sW4RUz37NmDhx56COXl5bq7p/71X/9V9UHVLMticXER7733XtySEPyCsfwK8nw8/Mr3dXV12LRpE372s5/Jtiteh8sox48fR3V1ddwirmKPPvooXnjhhbjX+7HHHsORI0eENdn4btyrV6/GJXUTExPYsmULPv/5zwvbVlZWZK/12GOP4Yc//CHKy8sTkmOlsW9Ka44l26dkZWUFzz77rOLaa4QoYRgGFRUVKZ/v9XpRV1cnJGckv0QiEfT29mJ6ehomkwksy6K/vz/umOXlZTAMQx/o0rDObrdfz3UQaxXfzST3DEejSB8eLheD2vgzo0nXHZOSrtUFfPw6vfXWW7qTjGyRizuX7RTatYuFzWaD1+vNdRhZ19/fj/n5+bR+9lAoJLzpk/wRiUSEhV355X56enpw7tw57Ny5UzjOZDJh//79NG4sDZSQEUKIQdZqQhaJROByuRLWHdPL7XajurqannuZJxiGQVtbW8JCvg0NDeju7qauSYPRGDJCCCFpsdlsYFlWWOw4VV6vFwMDA2m3Q9LHMAxcLhdGRkbikjGWZRGJRCgZywBKyAghhKTNbrcjFAql1YbJZILP56NZlznGsiza2trg8/kSJmv09/ejs7MzR5EVN0rICCGEpK2+vl7TZKNk7HY7bDZbwqBxkh0sywqPtqqqqorbFwqFMDMzo7ggLEnPDfQsMUIIMYbaA+mLnd1uR29vryFt9fX1CbMupUkByayxsTHEYrGEZXb4BV8nJydzFFnxW3f9+nUa1E8IISRtlZWVmJ6eNuRh0uFwGB6PB7OzswZERvQIh8NoaGjAwsKCMLOSBvJnHnVZEkIIMYQR48h4tbW1sNvtOHr0qCHtEe16e3sTlrmgBV8zjxIyQgghhjBqHBmvu7sbp0+fTnjyCckct9uN5uZmOBwOADRuLJsoISOEEGIIIytkwOqsS7/fD5fLBY7jDGuXyDt69CjMZrOwDhw/bmxkZCTHka0NlJARQggxBD92zMh1xGw2GxobG6nrMsNGR0cxNzeHvr4+YRs9KDy7KCEjhBBiGIfDgWAwaGibhw4dwtTUFCKRiKHtklWhUAjDw8Pw+/3CNho3ln2UkBFCCDFMY2MjpqamDG2TXzDW7XZT16XBotEourq6MDIyIjyHMhwOY2ZmBocOHcpxdGsLJWSEEEIMY/Q4Mp7NZkNzc7Nha52RVQzDwGw2CzMqWZaF2+2G3++nB4VnGSVkhBBCDGM2m2G1WjPSvXjo0CGEQiGEw2HD216ramtr415Pl8uF7u5uQ9aSI/rcYFRD8wvv4z32GuYX3sN7y9eMapaQNe+WDaWo2HgLbjGXomLjzbkOh5Ck+CpZJp4EMzIyApfLBb/fT0kDAI7jEAwG0dLSktL5ZrMZJpMJsVgMo6OjsFqtKbdF0pP2Sv0vhy/h/wv8FPML7xsVEyFEQcXGm7G78R44H6BHnpH8NTY2huHhYQQCgYy0zzAMJWV/1N/fj4GBAVgsFni9XtTW1upuo6mpCTt37sTMzAwmJyepqzJHUk7IVj76H/T/yzQCr6yWpTd+egM23roBNVV3GBogIQR47fICFt5dFj741N+zBd/+ehPWf/KmHEdGSCKWZVFZWYmlpaWMXYOSslUbN27EhQsXwDAMPB4PbDYburu745aq4DgO0WhUsWLp8XgwNDSECxcurOnXMtdSSsjeW76GQwNjuPjm27hlQym+882/xo5tmzIRHyFE5I35d3D4n17E/ML7qNh4M7z/799g46c35DosQhLwiUIm17CKRCLweDxxj/lZS+QqkSdOnMDAwADa29thMpkwNTWFYDAIi8WChYUF2XYikQhisZiwOj/JjZQSsu/+YBIv/ftF7Nj2Z/jONx/GLRtKMxEbIUTGB7/7EP849DJeDl/Cjm1/hme6duc6JEISrFu3DmmOiNFkLSdlTqcT7e3tCWO+WJbFsWPHwHEcGhsbMTMzgw0bNtAyFnlO9yzLN+bfwUv/fhF3VXwGz3TtpmSMkCxb/8mb8J1vPoz6e7bg/KVf4cevvpHrkAiJwzBM1rq+bDYbvF4vnE4nWJbNyjXzQSwWQyQSka1qmc1m9PX1wev1guM4hMNh4XFIJH/pTsj+cfhlAID7//6/DA+GEKLd37bch5Ibb0D/v0xj5aP/yXU4hAhisVhWH7djs9lw8ODBNfXMy9HRUbS0tKgOwD969KjQpbnWqoeFSFdCdv7SVVx8823U37MFtZ+rzFRMhBANtlR8Bl9+wIaFXy/j5XA01+EQIshmhYzncDiwd+9etLW1FVRSFolEUFdXpzvm4eFhtLe3y+7jOA5tbW1YXl6mZKyA6ErI3vjVIgDgS/d/NiPBEEL04X8X3/zVuzmOhJCPZbtCxivEpMzlcsFisaC/v1/zOfyiu3KzJhmGQUNDA5qbm+MeFE7yn86EbPWmX3HbLRkJhhCiT8VtqwvF/uJX7+Q4EkI+tri4iPLy8pxc2+FwYPfu3XC5XDm5vh79/f2w2+0YGRnB4OAgYrGYpvOUqmOhUAhOpxM+nw+tra1Gh0syTNdK/W/86h2U3HgDrRZOSJ7gfx/fmF/MdSiECGKxGLZu3Zqz67e2toLjODQ0NKC7uxt2uz1nsShhGAaDg4O4cOECTCYTuru70dXVBb/fr3oex3EYGxvD7Oxs3Pb+/n6Mj49jenqauigLlK4KGfP2+7ir4jOZioUQkoK7Ksrx2999mOswCBHkYgyZVEdHB7q7u9Hb24u6ujqMjY3lNB4pt9sNr9crDMpnGAYVFRVJz+vt7cXevXuFLmF+vNj8/DwlYwVOV0K28tH/oORGwx5/SQgxQMmN/yvXIRASJx8SMmD1mZrT09Pwer0YHh5GTU0NhoaGch0WhoaGYLFY4pasGB8fT/oMSf7B6vx6YizLCuPFvF5vRmMmmad72QtCCCFETa4G9Supra1FIBCA3+/HzMwMKisrMTQ0lJOB/7FYDAMDA3ED7hmGAcuyqg9j5zgObrc7rkvT7Xajs7OTxosVCUrICCGEGIZlWZhMprx8QLXNZoPf78f09DRmZmawbds29Pf3ZzUx6+rqQmdnZ1zCOjY2lrQ65na7cfDgQaHyODQ0BJPJRMlYEaH+R0IIIYbJt+qYHKvVCr/fj1gshmPHjqGyshIHDx4EAFgsFlgsFthsNsPHYwWDQcRiMXR0dMRtHx8fR3d3t+bzGIbBwMAApqenDY2P5BYlZIQQQgyTL+PHtLBYLPB6vSgvL8f8/DxGR0dRVVUFYHWtL5ZlUVtbC5PJhPr6ephMJuzfvz+l6h/HcfB4PJicnIzbzrIsIpGI4kxQlmXh8Xjiki+XywWv10sD+ItMThOydevWJWy7fv163Hbxw2n57cm2KbUtdy21uNJ5MG4qsWbjQbyEEJJJhVAhEwsGg5iZmcHk5CRYlkV9fX1cBSscDoPjOIRCIczNzaGrqyulAfRdXV3Yu3dvQrKarLvS7Xaju7tbeE2PHj2K2travFzKg6Qnp2PIxAkI/7VSMpZO23r2S5OjF198Ebt27cK6devwgx/8QPYcfn+6sabTBiGE5AOtyzfki5mZGYTDYdTV1SEWi2FqaipuP5/89PT0wOfzYXR0VPeYs3A4jHA4jP379yfsGx8fR3Nzs+x5o6OjACCME4tEIkm7N0nhyllCtm7durgERC4ZER8jPVbufKXj1a6vdlw4HMauXbvw4osvAgC+8Y1v4Pjx43HHvPLKK8J+uZ9FS6yEEFIsFhcXC6pC1tfXh6WlJXi9XthsNtXuVrPZjNbWVpw4cUJz+3xXpc/nk90XCoXilr/g8ePb+Gocx3FwuVzw+/15OWGCpC/nsyyvX7+u+Ed6nNI50u3Sr+XakNsmrY699NJLAIDXX38di4urK6E/8cQTwvHLy8v4whe+oNqmllgJIaRYFFqXJa+2thZ9fX1Jn/+4d+9eDA4Oam6XfzyS3JIWwWAQdrtdNsFyuVzo6+sTXsuuri60t7cLY9xI8cn5oP50qkTSc9etWyebYKV6LX7A5F133SVs27dvn/D15OQkvv/97+Mb3/hG2rHyY+ek2wkhpJAU0qD+VFRVVcFut+MTn/gE7HY7du7cCbvdLjumKxqN4vTp0wmPOeIpdVdKF44NhUKIRCK0+GuRy1mFTEtVjD9OStzdJz1X2mWp1nYyBw4cEM4Lh8MAAI/HAwB455138Nxzz+HrX/+6ahtaYiWEkGJRqBUyPXw+H5aWltDZ2Qlg9XFG69atQ11dHbq6ujA2NgaWZRMejyQlN6CfYRgcO6u4MMUAACAASURBVHZM6OLkZ1kme8YlKXw5r5CJqc02VEpepNvFXZbSNqUzOLX6xS9+gbq6OszOzgrVslOnTuHpp5/WFFOyWAkhpFishYQMAEwmExwOR9z4r3A4jFAohOHhYbhcLnR0dCjOhgyFQrJrnblcLvh8PiGJU5qdSYpPzhIytcQo1cRFS3el3qTsnXfegdfrxeuvvx7XdfnEE0/EjSfjr5FKrIQQUgyKvbsymdraWtTW1mo6Vq67sr+/HzabLS6JC4fD2Lt3r6FxkvyUs4RMrQqWbE0xtcRLfEyqSZhYd3c3ent78ZnPfEbT8anEKt5HiRohpFCtleqYEYLBIAKBgPA9wzAYHBzEhQsX4o6LRqM0kH+NyPksSy3SnZGoNdmRdnOOjo7ixIkTKC8vT1iqQm3mJCVVhJC1aK1XyPSoqqpCNBoVvjebzYjFYnHjzRiGgcVioWUu1oiCSMjkSJMj6TbxdrlzxNuUPPfcc1mLlRBCCh1VyLRrbGyMW4TWbDbDYrHEJWlUHVtb8iIhk0tYkh3Pkw7i19KmWhVLnDBNTExongmabOX/ZLHKbSeEkEKyuLiI8vLyXIdREBwOB4LBYNyq/7W1tcKMfoAqjmtNXsyyNGogvNyjmNTOTZaUpSOdWAkhpBBFo1HFxwCReFarFX19fWhoaIDf70dVVRV27tyJwcFBMAwDYPWxTvR6rh15kZARQggpXPxaWfyjhYg2ra2tqKqqgsvlwsGDB9HR0QGWZYWqWWNjY9xi5KS4UUJGCCEkZcFgEB6PR0goiD42mw2Tk5NwuVyYmZlBX18fDeJfo/JiDBkhhJDCwj80e2BgANPT05SMpcFsNiMQCKCiogJNTU1gWTbXIZEcyNuETLzMhHRGotJ2ufNzKVmM0mPExyqdq3WbEXEbeQ25n1NLe2vhNUzldSEk10ZHR8EwDCYnJ2lmpQHGxsYwMzODaDSKSCSS63BIDuRtQialNgg+G29icm/0WqkN2pf7udSW7kjFD37wA9l4d+3aldXXDUickar1+vn2Go6Ojgo/2+joaFpt06QOUogsFkvcDEGSOpZl4XQ60d7ejoWFBcXHLZHiVhBjyPTMkJQy4o1ZrQqnJbmQ2y739ACl6onc8WrH8se/8847OHXqVMIjngDglVdewYsvvqjahpZrJJPsQerJnsqgtj1Xr+GLL76ItrY24fu2tjaUlpbir//6rxPa0PoapvM0CUJywWQyUUJmELPZDLvdnvBcS7K2FEyFTEmyLiojV89XWkdM7lrJ/mg9T+76cudItwNAeXm57FiE5eVlfOELX1D9GbVeIxml7mYlhfAa/sd//AcAYHZ2FrOzs3HbUrkGIYXIbDbTWCcD7d69G6dPn851GCSHCi4hUxtXZmTyJW5X7utk2/SMUVIaX6VnjJVcPE8//TSeeuqphHMmJyfx/e9/P2nbWq6RTKqJSD6/ht/97ncBxD9ImN+WyjUIKUSUkBmrtbUVY2NjVHVcwwouIeOpJV/iLqp0yHUtybWd6purloqO9Fria4pjEZ/Lbz9w4EDCee+88w6ee+45fP3rX08an5Zr5FouXkM9CuE1JCQVlJAZy2w2w2azIRQKye7nOA51dXXCPaWpqSnLEZJMK7iETK3ColRRSXf2mloXpRZ6rqv05q3WjvTnU4vr1KlTePrpp3XHqucaam3qqXppiUvt2Ey9hqnGauQ1CMk1SsiM197ejoGBAdl9TqcT3d3duH79Oux2Ow4ePJjl6EimFVxCplc6VQm5865fvy5b9ZAjvZb0OLWEMdVEMtmb/BNPPIGtW7em1X1mVOVRa9el2rVz8RoagZIxUgxoYL+xWltb0dzcnLAWmdvtRnNzMxwOB3p6elBfX08zMYtQQcyy1IpPlsTfZ/I6/Li1ZHGotSOllKyoJSZGdX1l4hpybWp9bfL1NXz66afxxBNPxD0E+Nvf/rah1yCkEFgsFsRiMXoAtoH27dsHq9UKp9MJv9+P0dFRmM1m7Nu3D6FQCDMzM5iens51mCQDCj4hS1ZB0XpuqsmbWlJmJKPGHcklCPy2VK6h9hpKq4pK8Sglt/n6GtbU1AAA6urqhG1/8Rd/Yeg1CCkEVCHLDIfDAYvFgra2NlRVVcHv9yMWi8Hj8WBycjLX4ZEMKYguS7UxOTy1N2+lLis9Y4uStSXep6ULzQhy45GMbF/LNdReQ7nu3GSvZSG8hg888ABGRkaE70dGRoQ1yFK9BiVwpBDxFTJiPJvNhkAgAL/fD2B1vUOv10tPRShiBVMhE1dQtFbFtBxnRNdYsji00Futkzte6WdJdVKC1mtofQ2Vrm1UN3M2X8PW1la0trYacg1Kxgghcvjki8aNrQ15m5CpvaFqfdM24jgj4kg3Bj3HGRFTKtdIJy6jXsdCfQ1pgD8pVFarFQzD5DqMojY6OkrjxtaIguiyJIQQYpxoNJrrEIgKlmXR39+PyspKnD59GoFAINchkSyghIwQQtaQ/v5+NDU1weVypT3+q6KigipkBopGo3C73di2bRvm5+cxPT2NQCBAz7hcIyghI4SQNWJsbAwzMzO4cuUK6uvr0dDQgKGhoVyHteYFg0E0NTXB6XSiuroaV65cgdfrpeVE1hhKyAghZA0Ih8MYGBgQZgh3dHRgdnYWMzMzaGpq0l3p4jgO586do4HmaYrFYmhra0NnZycuXbqEffv2wWQy5ToskgOUkBFCSJFjGAZutxuBQCDuzd5sNsPv96OzsxNNTU04evSopvZYlkVTUxM6OzspIUsTx3Ewm81wOBy5DoXkmK6E7JYNpZh/+71MxUIIScH8wvu5DoHkObfbjb6+PsWxSA6HAxcuXMDy8jLq6uoQjUYRDAbR1taGjRs3YnR0VDiWYRg4nU709fVREqHD6OgoKisrEYlEch0KyVO6ErK777wN7y1fwwe/+zBT8RBCdJp/+z3cVfGZXIdB8tjevXsxODioeozJZEJfXx+8Xi+cTicGBgbQ3NyMCxcuYHx8HG63G9FoFC6XC16vF7W1tVmKvrCFw2HU1dVhfHwcra2tGB4eFvYxDIOuri4aK0YA6FyHrGLjzQAA5u33cPedt2UkIEKIdu8tX8Nvf/chajfekutQSB5raWlBV1cXotEoqqqqVI+tra3FpUuX4raNjIzgxIkTcDqdmJycpARCo9HRUfT29sLv96O2thYMw6ChoQHNzc0YGBhAJBJBd3e3pkWmSfHTVSG7889uBQCcj17NSDCEEH3OX/oVgI9/NwlRoqVKpmbfvn24dOkSJWM6WCwWWCwWoZpotVphMpnQ29uL9vZ2XLlyBR0dHTSInwAA1l3XsUz4e8vX8OX/5/v400/ehOHvtuOWDaWZjI0QomLlo//Bo98exvzC+/jhU+3YQt2WRAXHcdi2bRtmZ2fpeYhpYlkWXV1dAIDGxkY4HA7FpKqsrAxXrlyhtcRIUroH9f+t8z68t3wNz575j0zFRAjRIPBKBPML78P5gI2SMZKUyWRCZ2cnjh07lutQClokEkFTUxOqq6tRXV2N4eFhlJWVoaGhQfYPAIRCoRxHTQqBrgoZsPqpvPXgP2Ph18v4Px0PwvmALVOxEUIU/PjVN3D4n87gphv/F0aO/S1Vq4kmVCVLz9DQEAYHB+H3+xPG4qklXbQ0CNFCd0IGAOH/uoKDA2NY+eh/8ND/vhv/p+NBlNyYt88pJ6So+J7/MX545hwA4DvffBgP1m7LcUSkkPT392N+fh5erzfXoRQMjuPgdrsBAD6fj8Z8kYxIKSEDgItvvo2//6czWPj1MjZ+egO+9L8/ix1Vf2Z0fISQP1r49TKe/7dX8Yv5d/Cnn7wJ3/nmX6P2c5W5DosUGKqS6cMv9bF37150dHTkOhxSxFJOyADgg999iIMDY8JML0JI5t195234zjcfxsZPb8h1KKRAUZVMm9HRUQwMDMDn88Fmo+E5JLPS6mdc/8mb8EzXbrwx/w4C03O0YjghGbTx05/CX+2soqoYSRvLstiwgRJ6NR6PB7FYDJOTkzRDkmRFWhUyQgghhSUUCqG3txfT09O5DiVv9fT04MMPP0RfX1+uQyFrCI3EJ4SQNYJlWbjdbkrGVEQiEUxNTdFrRLJO1zpkhBBCCpfL5UJfXx8N5lfhdrvh9XppJiXJOkrICCFkDejv74fVakVLS0uuQ8lbR48ehd1upwenk5ygLktCCClCTqcTDMNg7969sNlsGB4exuzsbK7DylsMw2B4eBgXLlzIdShkjaIKGSGEFJmhoSGYzWb4/X7Mzc2hra0NIyMjhnTD9ff3IxQKIRQKgWEYA6LNDy6XixZ9JTlFsywJIaSIxGIxNDQ0YHZ21vDlGjiOQ39/P6ampgCsVpX4pKy2thYmkwlmsxnV1dUAAJvNBrPZDJPJlNfdgCdOnMDc3Bx8Pl+uQyFrGCVkhBBSRJqamtDZ2QmHw5HV64bDYXAcB5ZlEYlEAABzc3NgWRYcxyEcDgMAqqqqhEkF9fX1AACLxSI8G5JP7LIlkwksIXpQQkYIIQWOZVkEg0GcPn0aFoslrys90WgUsVgMwMcP5F5cXEQ0GgXwcWJnNpuF1fGrqqpQXl4eV2mzWq2wWq1px5OrBFardevW4fr168LfctsBQO6tXHyOUjskf1BCRgghBYrjODidToTDYTgcDjQ3N6O1tTXXYRlCXGnjk7gPP/xQqLSJu0vtdjuA1Urb1q1bAXzcXSpO7KRGR0cxPj6OkZGRTP84KVNLyJTIJWFKx5D8QQkZIYQUqFgshpqaGiwsLOQ6lAR8QsUnThaLBfv27cvItfhKWywWEyptfHepOLETd5fec889+Jd/+RccOnRIGPOW7e5SNeIkSppUSRMure2I0Vt//qGEjBBCCtgnPvEJLC0t5TyRCIVCGBgYAMuyCIVCQmXKarWioqICi4uLiEQi8Pv9wnixbBN3l/7d3/0dtm7dij/90z8VKm18d6l4TJvNZsOGDRviukvFiV2myVXIxN2UWqpfSt2dJL9QQkYIIQWspqYGfr9fsVsuGZZlMTY2BofDkXKSEYlE4PF40NnZCbPZLHQhSoXDYbjdbuzevRuHDh1K6VpGCAaDGBgYwOTkpOx+caUtEomAZdm47lJxYifXXSqecZrqvwsv2dgv6X65xE0OvfXnH0rICCGkgDmdTrS3t6e0An8sFkNbWxusViuCwSAsFguam5tx6NAhzRU3PhkLBAKaZilyHIfe3l6EQiEEAoGcPMYpnddMSq679Ny5cwkzTsVLgOzcuRMmkwn79+9P+jqrJWRax5Gp7Sf5g1bqJ4SQAlZVVSUkAnowDIO2tjb4fD6hihOJRNDb24ujR4+ip6cnaRt6kzEAMJlM6OvrQzgcRkNDAw4ePIiOjg7d8acjGo0a1m2qVA2U4itt/BIgHMeB4zjFhEwpkVKqiNEsysJHFTJCCClgqSxqyjAMXC4X/H5/wtIRsVgMdXV1uHTpkmr1hmEYOJ1OTE9Pp7x+F8uy8Hg8iMVi8Pv9WauW5cu4OzVaEy+1MWRyEwFI/qJHJxFCSAFjWVZXQhSJRBSTMWB1LJTdbsfo6KhiG3xCp6cyJod/vFNnZycaGhpUr2mUaDQKq9Wa18kYoLyuGP83v//69evCH7nzxMmZ9A/JL5SQEUJIARscHMTevXs1Hct3MSolY7zOzk4MDAzI7lOrrqXK4XBgdnYW4+PjcLlcYFnWkHblMAxjWNzZIJd4KVW7lJIx6blqbZDcoYSMEEIK1NjYmLC0hBYNDQ0IBAJJj+cHoPMD1nmZSMZ4ZrMZIyMjqK+vR11dHYLBoKHt84wcP0aIkSghI4SQAqWnOgbo696UVslYloXL5YLX681ohamjowPT09MYGBjISLVsfn4eFRUVhrZJiBEoISOEkAIUiUQQi8Uy9gzGlpYWYaV9lmXhdDrh9XrTXldLC4vFgsnJSdTX16OmpgZutzulmaRyCqlCJh7nJR3zJd2XbGxYsjFj4vFpycabibdJ/9Z7XS3U2tCyTylG6c8m11Y2x9pRQkYIIQVoeHgY7e3tGb1GZ2cnent7s5qMiXV0dODChQuorq6G0+lETU0NTpw4kVbVrNDGkKVKLqFSS7DEY8r0jldTS3iUzteaQCZL+JRoXQYkn8bS0bIXhBBSYDiOQ2VlJS5duqRrlqPeNao4jsO2bdsQCASynozJiUQiGBwcFJ4ssHv3bl0VQo7jUFZWht///vcZjNIYepazkK7Or7aiv9K19CwkK350k1Lb0naSxaT2eKdUH6yudozas0KT/WyZQgkZIYQUoKGhIczMzMDv92s+p1gWDeU4DqOjozh9+jSi0Sja29vR0dGRtPIVjUbhdDpx6dKlLEWaHqWkRE8yoUQt+UnneD3PzNSakGk9T+9jo9SeD5qLhIy6LAkhpADxq9sPDQ3pOm90dBQcx2UipKwxmUzo6OjA5OQkpqenAazOIG1qalL9+Qpp/BhPS1ed0hpk/Dbp8hd62lI6R6m7Ua6rMdkYtEyM05LrcpX7Wfjr8/vkEsxsjSOjhIwQQgqUz+fDwMCA5gHvk5OTGB8fx8aNG9HW1lYUyZnVakVPTw+uXLmCzs5OjI+Po7KyEkePHk04tpDGj0krNlqOTXW8VbK2lJImtTXS5BI6cfIjPU+8X2ucWpI+LZMf+NdY2hXLn0MVMkIIIapMJhMCgQDa2to0DXR3OBwYGRnBwsICmpubheTF5XJhbGwsCxFnFv/zXbp0Ca+//jpOnDgRt//111/H1q1bcxRd6rSMn9JTBVOilnzIde2JzzOi0qUWuzSBkqv8KU1MkH6vlDhKf65so4SMEEIKmNVqRXd3N1wul+ZzTCYTWltbheSlvr4ew8PDKCsrg9vtLviqGf9IpvHx8bgFZiORSF5MTtBCS2KgJXnRs08uqZNLdMRtySU3yWLWOl5MbpZopmS6C1VTDDSonxBCCp/H40FFRQX279+fchssywoPKx8ZGTEwutzgOA4NDQ3w+Xyw2WwoKyvDlStX0nr+ZjYpzS4UJzVKA9OTtSW3XwvpteX2K7WrZZC+Xlp/LrXXRMvrnA1UISOEkCLQ19eH8fFxhMPhlNswm804dOgQTCaT7skC+Yjv0nW73QgGg7BYLAWTjAHyz6ZU62JT6/LTMphfyx/pteX2K7Wr9efUQ+vPpXaultc5G6hCRgghRSIWi6GpqQmTk5OwWCwpt8OyrObnXhaCaDSKhoYG1NbWIhAI5DocQmRRQkYIIUUkFAqht7dXWA4i1+3ki1AoBI7jMvaoKULSRQkZIYQUGZfLhfr6emGtslR1dXUBABobG4VtNputoLr9CCkUN+Q6AEIIIcaqrq7G3Nxc2u10d3ejra0tblwax3GYnZ1Nu21CSDxKyAghpMjU1tbi9OnTabfDD4oXczqdGBsbQ0tLS9rtE0I+RrMsCSGkyFRVVWlevV+vvXv3YnBwMCNtE7KWUUJGCCFFxmw2w2QyIRaLGd62w+FALBZDJBIxvG1C1jJKyAghpAhlskrW3NxsSJcoIeRjNIaMEEKKTCwWA8MwqK2t1XzO2NgYpqam0NjYCIfDAZPJJHvc0NAQzp07VxQr+ROST6hCRgghRWZoaAitra2KSZXc8cPDw6iurhaeadnU1IT+/v64KltXVxdmZmYQCARo6QtCDEbrkBFCSBHhOA7btm3D7OysptX6e3p6MD8/D7/fH7c9GAxiamoKwWAQHMfBbDZj9+7dOHToUKZCJ2RNo4SMEEKKyNDQEGZmZhISLDlutxvl5eXo6elRPY5hGLAsC5vNZlSYhBAJSsgIIaSI1NTUwO/3qyZPHMcJq/nv27cvi9ERQpTQGDJCCCkSoVAIZrM5aSWL74akZIyQ/EEJGSGEFAmGYWC1WpMeF4lEUF1dnYWICCFaUUJGCCFFwuFwIBgMJj1uZmYGdrtdU5vRaBQcx6UbGiEkCUrICCGkSFgsFlit1riHgcuJRCKaBuizLIu6ujqUlZWhpqYGbrcbo6OjYFnWqJAJIX9ECRkhhBSRxsZG1SrZ2NgY7Ha7pnXERkdH0drait///vfw+/2orq7G+Pg4mpqaqGpGiMFoliUhhBSRcDgMj8eD2dnZhH2RSARutxvT09OaFo2tq6uD1+tNWPH/6NGjWF5eRl9fn2FxE7LWUYWMEEKKSG1tLRiGSXiwOMMwcLvdCAQCmpKxaDQKlmVlH7+0f/9+hEKhuAeMsyyLnp4eVFZWZuwZmoQUM0rICCGkyHR0dODYsWPC9yzLoq2tDX6/X9Pq/QAwPDyM9vZ22X0mkwk+nw9utxsMw8Dj8aCmpgYAqCuTkBRRQkYIIUWmr68PGzZsQENDA2KxGNra2tDX14eqqirNbQwNDaGjo0Nxv81mg91uR11dHSoqKnDhwgVhxX96ziUh+tEYMkIIKVKhUAhOpxM+nw+tra2azwsGgxgYGMDk5KTua65btw70tkKIfjfkOgBCCCGZYbfbsbCwoGnMmJhad6WaWCymuUuUEBKPuiwJIaSI6U3GgOSJFcMwGB0dTdjOcVxK1yOEUIWMEELWDI7j0N/fD5PJBJvNhtra2pQSKJfLBY7jYDab4XA4hO1aH91ECElEFTJCCFkjotEoBgcHMT8/j97eXpSVlWHbtm1wOp1xS1ioOXHiBKqqqjA9PY1jx47FPRWAZVka0E9IiqhCRggha0QoFEJLSwu8Xq+wLRqNIhQKwePxYHp6WvX8WCyGY8eO4dKlSzCZTKivr0cwGBTWKqOEjJDUUYWMEELWiLm5OVRXV8dtq6qqQkdHByKRiOoaYizLwuVywefzCd2ci4uLcWPNGIZBRUVFZoInpMhRQkYIIWtEOByWXXnfZDLBbrfLPgMzGAyira0NlZWVqK+vjxszJq2IffjhhzSon5AUUUJGCCFrRDQaVVwctrGxEVNTU8L3AwMD2LhxIwYGBtDc3IylpSUcOnQo7hzpbExa9oKQ1NEYMkIIIXA4HMLjlpqbm8FxHHw+n2qCRQkYIcahhIwQQgisVitMJhOi0Sj279+v6Rxpl6XZbAbLspkKkZCiRl2WhBBCAKxWycTjyFiWhcfjQVlZGRiGSTheWiGrqKjA/Px8VmIlpNhQQkYIIQTAalfl+Pi48D3/4PBAIACXyxV3rNwisBaLBbFYLCuxElJsKCEjhBACAKitrRWWv2AYBhzHYf/+/bDb7bBarRgaGhKOlVtzzGq1ylbSCCHJ0RgyQghZA9RmWPKky1/YbDZhn9frRV1dHRwOBywWi2xCRhUyQlJHCRkhhKwBWp8zyS9/wa/EzzObzUJSZrVaEYvF4tYkA6hCJrZu3Tpcv3496fZ169YJXyttl9tPig8lZIQQsgZoqZABHy9/YbVa0dzcnLAvEAgIMynlFpnlk7K1+JBxaRKllGxJXb9+Pe5YuWSMFD9KyAghZA2Yn5/X9FgjfvmL+vp62O32hP3ibkw5fLflWkzItFJL3MSSVcxIcaGEjBBC1oBoNIrGxkZNx05PT6e84GtjY2PcA8fXEr7SJU2kpNUx6XFKyRYlYWsLzbIkhJAixnEcQqEQIpGI5qpVOqvvd3R0YHh4OOXzi8G6deuEP8mOI4RHCRkhhBSZSCQCj8eDmpoalJWVobe3F319fZrGkKXLarXCarUiFApl/Fr56Pr160LlS/y1WKoD9imBK27rrtO0DUIIKRocx6Gurg7t7e2w2+1Jx3xlwtDQEGZmZuD3+7N+7VxKNhaM3y8exC/9WtyWuGtTadYmKR6UkBFCSBHp7+/H/Pw8vF5vzmLgOA4bN27EwsICTCZTzuLINrmkKdk2ccIFQHa7UtJGigslZIQQUiRisRjq6upw6dKlnCdCLpcL9fX16OjoyGkc2aR1tqQ06Urla1J8aAwZIYQUia6uLnR3d+c8GQOA9vb2NTW4X218l3SQf7pfk+JECRkhhBSBSCSCSCSSNxUpu90Ok8mEtra2NfE4JX4Afzb+kOJECRkhhBQBl8uVd4PoJycn0dzcjKamJmF1f0KIPErICEF8N0Cyrge1fdI/hGRDNBpFLBYDx3G5DiVBa2srOjs74fF4ch1KVmm9j6S7Vpnc/mxdO902jIpF2p0r9ySEZNfKh/s1JWSEJKE2/kN8DCG5UlVVhUAgALfbjbGxsVyHk6CjowMMwxT12mRyH8bUPpzx2+WeY6m1HfH52b52pl8HrbQuC1IIXb2UkJE1L9kgWj1onAfJldraWjQ3NyMSiRjS3mOPPYZbb70VDocD8/Pzabfn9/vhdrvzsopnBLXfe7lZluJt0mUtpPeRZPeVbF9bLeEyKpZk1xFTm/yg9re4nVQTQiNRQkaISLIVtpOh7kqSb/r7+9Hf349vfetbsNvtsNvtuO2221BWVoZbb70VTqcTP/rRjwAALMvC6XTixhtvxMzMDDo7O7G8vIw///M/x44dO3D27NmU47BardiyZQtaWlqM+tEKUrL1x/h96VSpMn1tpWRNzz1TSyzia0i/1nsduXbzDa1DRtY8tZucUilcuk2pDfr1Itn0jW98A6dOncLKygr+8Ic/AADMZjMA4FOf+hQqKysBAHV1dSgvL8cHH3yAF154Aa+99hr+8Ic/4A9/+AOqq6vxve99D/fff7/QLsuycLlcOHPmDB5++GEEAgFdcc3Pz+Ov/uqvcO3aNdx44404d+5cWs/LzGdy9wIt9w+9a5UpfZ/La+cqFuk15a4jjUEpGc3lPZsSMrLmKZWtpb+4UloSMulxhGTSt7/9bbz66qs4duwYPve5z+k69+zZs9i0aRMqKioUj3E4HFheXsbs7Kzmdk+ePIlvfetb+MpXvoKTJ0/mxZMEMkXLhzs1yZKPZAlLLq+t536oJ5Z0jkl27WQJYrZRQkbWPLWETMsvu1zpXcsgU0KM1tPTE/e30W666SYEAgF86Utfitt+8uRJPPvsswnHv/vuu/jVr36FyclJoeLGcRy2bduG2dnZB2ubpgAAIABJREFUoquSGVldSicpyta1AfleBKNiEdNyP1WrnCW7Tj7cr2kMGSH4eGyCdECpeIyE3LgJLTcIQrLFbrdjZmYmI22fPHkSJSUlCcmYw+FQXNKiuroav/3tb+O6P00mEzo7O3Hs2LGMxJlrcuOvjGo3X64tvU/KXS9TsaQrH2PiUYWMkD9K51OU3rEOhGRKTU0N/H4/bDaboe1+9rOfRXV1NZ577jkAq+PC7r33Xtx55526ujCB4q2SaR26oGV8lfhYtXuIdFB8Nq+tFlO2Y1EaPyY+V0+VLxeoQkbIH2mZhaP0CyvervQ1Idlgs9kMW/qCx7IsotEo+vr6AKxWy+666y50dnbqTsaA4q2SSavnSpX0ZPulxya7Zq6urXZeLl6HZPdnpetraT8bbsh1AIQQQvLb3//93+OOO+7Ahg0b4HA48JOf/AQ/+9nPdE8cENu3bx+2bduGgwcPFlWVjJBUUYWMEEKIqlOnTmFpaQk333wzlpeX8dvf/jatZAxYrZLZ7XYEg0GDoiSksFFCRtY8uYGocmMbxINB5fYp/VFrJ9k5SoNkk8UmNwhXa3xKP6Peaym1lW8DaUlyLMvikUcewfvvv59SF+ValK3B/Gr3mExfW8sx+RJLuvetbKAuS0Ik5GZbSkkHkEqXu5Brhz9POmZBacCp0vWl1052vvjnksag96aj91qkeJw8eTLXIRSMZMs3KFEanC/els7yDUZeW4tMxqInnkK5b1GFjBDIT+NO5XyjP1VpWVpDen0tnwDlqmPSqplSFU3tWmp/qyWqhBQSlmXR1NSEWCwWt13p90ea1KgtoZNsm5JsXjvZvcKoWNSozdZUS+ZSvW9lAyVkhEC5mqXnfPHf/Pl6bqDSbXpjMILcTVLv+eK/pdsJKXQMw8DpdCpORtAyc1DrvSHZh6NcXVspWRO3a0Qs0mtJr2GUfLlvUZclIZBfy0ful1PaXSg+X/y3+PhkJXJpOV1vF4HcJ0Wt5+lN+LReS65blWQHx3EwmUy5DqMoRSIReDweeL1exXXetP5fT9b9lsoQg1xeO1OxKFWvxPuV7tVKH5TlriO3T+lDeqYSNUrICEHiJ7tk4xekv5ipdsNJbyZqNwCl9pPFqmcMR7LqnNZt/HX1JpckPZFIBAzDoKWlJdehaGI2m8GybK7D0CQUCqG3txd+vx9Wq1XxOLU3evHXar/3qcrVtZWSIiNiyVRymMp9K9P3MOqyJERC7hObXNlcfHMw4pOTUlk/WbKnZRyI+FilOLWMHUl2LaXuBT1duSQ1HMfB7XbD5/MVTIWsr68PU1NTCIVCuQ5F1djYGI4dO4ZAIKCajGmRy//7Rl87nWROayxKY9O0tC++L6d738oGSsgI+SO56pSWcWVKiZSe66qNEZErvadyvVzcbHI1OLbYcRyHtrY2nDhxAgzDAAD6+/tht9sNf2RSJplMJoyMjKCrqwvRaDTX4cg6ceIEhoeHEQgEYDabkx4v/X1Wq2zr+b3Qcly2ri1X6ZIb/2pELHKJlHS/klTvcbm6b1GXJSF/pFTFUSutK413kGuT/15pbIO0DfGYMrltSjEpMfLGovXNQRofJWXGiMViCAaDMJvNOHbsmJAoFOIaYWazGbW1tQgGg6iqqsp1OHG6urrAsiwCgYDmc5J11ckdl+y+obZN6/3EyGtrHaOabixy9AzdSPUYuftWNj7AUoWMrHnJbkBKn8qUtiWrmCWrUCl1j2r5pKjWptIftRjUfgat8cvFQNJjtVphsVjQ2dmJK1euwO/3Y3JysmC6KqV27tyJc+fO5ToMAcdxcLlc2LBhA3w+n+bztP4+GVnl0Xo/ycS19Z6nNxbpfZj/W+mencn7VjZQQkYIIQVo9+7dGB0dBbD6QPFMPQ/y7NmzuOGGzHamVFVV5U2XJcuyaGtrQ319PQ4dOpTrcMgaQgkZIYQUoI6ODgwPDydsD4VChs5cfP7553HbbbcZ1p4cm82GaDQKjuMyep1kYrEYnE4n9u7di46OjpzGQtYeSsgIQfLlHrTs03qM0gBZpQH9Sn/0Xlt6nWSTGPRMFSfZx3dbhsNhAKszAevq6uByudDV1WXYdc6ePYsdO3YY1p6SXFfJ+AVfvV4vHA5HzuIgaxclZIQkIU2Cks0mkjtHfKx4soBckqS0Bk66P4N0ALAcGt9VWHbv3o3e3l5UVlZieHgYXq8Xs7OzCAaDhlWbotEoWltbDWlLTW1trZBcZlskEoHT6cTIyEhBzVJVY9SHJyMHy+c6lnz/UEqzLMmaJ/fLqTSLUo7cTEut5yWbdSR3rPQ8tSnpcjOYpOeK25P7XtyOlqSOZE9HRwfm5+fh8/ni1seqqqpCKBQypNLz+9//Ho2NjWm3k8zWrVvx+uuvZ/w6UsFgEL29vZienta0rEUhUPsdVUsolO5J6X5IVIon3Vj0xFMIH0rXXac7K1njpDcbuWnPcrRO11ZaTkPr98nalVbdlL7W2w6/L1mMJP8MDQ1hZmYGfr8/7bay9e8dDofh8XiyunTH0NAQTp8+jUAgULAzVMW03of4Y7X8u6aaTOmJJ50E0qhj5N4HUok3HZSQkTVPyy9qspuZlqRI6Xu5a8pdS+kGofXa0mvKXUeubemxlJDlP47jsHHjRiwsLKSdaGTr35tlWVRWVmJpaSnj1wKAnp4ezM/PG5K05gu133k9v8OZ+oApt11LLOL7sFylq1g+lNIYMkJE5Na9AeTHiWWDXJKkdINTGocm3ibtrpTbzt+A9HTbkvxiMplgs9lyNiYrFWazGRaLJSsD+10uFwAUVTLGk/5eK92vkh0jXn8rnbW4tMSjZb/c33rwP4P0Hi/3wZRPuJS6TTOFEjJCVKj9MqaTnGm5USrFIlcpk7t5yt145I6Rbpf7WxwDJWgkUzI905LjODQ1NaG+vh49PT0Zu04uKf1u88QftNJJtKSU7g1q8WiNRUtyWAwfSikhIwQf/5JLf1mVkhYtN7NkJfJU280GtRsbKQwMw6T9IOxsLAorVl1djUgkkpG2WZZFU1MTOjs71/QaY0bfW9K5P2iNJVmyVSwfSikhI2uedPxAKgmR2idD6bZUb2BGJGtari33OlBSVnhYlk171uBLL72EW2+91aCIkrPZbJibmzO8XYZh0NTUhL6+vqJfYyyVLkut7Sp9r7UypaXLUo5R3ad65OJDKSVkhPyRXPKU7Bgt7WjZr6VUr/X4ZNdOdq7c66A2fo3kJyMSslAohM997nMGRZSczWYzvEIWiUTQ1tYGv9+P2tpaQ9vOR8m6LOWOk9undLzadZQ+hCaLR++HzXQSpHz+UEoJGSGEFJlYLGbIsy3ffPNN3H///QZEpI3VagXLsoY9+ikYDMLj8SAQCKCqqsqQNvOZ1g9qWj58atlnRDx6YtNSJSvkD6W0MCwhhBQZI6pjAPD+++9j165dBkSkDcdx4DjOkNiHhoYwPj6OQCBQNAu+kuJGCRkhhBQZIypk//Vf/wUAWe2yDIfDhnQr9vf3Y25uDiMjI0Wx4CtZG6jLkhCiW1dXV0GtcbXWGJGQjYyMoLy83KCItDEiIfN4PMKCr7lIxuQGuysdp3U8k979agPwtcRoxIB/pWsqLd8jN/hfbpmKYkYJGSFEt61bt2JwcDDXYRAFHMelnYzMzs7irrvuMigibc6dO4edO3emdC7HcWhra0NFRQW8Xq/BkWWG3KxruWREKUESL8GgN4mSSud88bpdSgkef0yy8WrZnk2ZTyghI4To5nA4EAwGcx0GUcAwDCoqKtJq4xe/+AXq6uoMikibVCtkLMvC6XSiubkZ+/fvz0Bk2ogTD+l2ueMA+ecoallXSyrdged6r6d0vtK5cstIqFXWlNYbK+YqGSVkhBDdLBYLLBZLxhbxJOlZXl5OeyD7b3/7W2zevNmgiJJjGAYmk0l3VyvDMHA6nTh48CBaW1szFJ1xlKpeSivIy32v1naqVaVkyZCWtcRIeighI4SkpLm5GWNjY7kOg0hwHIdQKJT2Aqg333yzMLA/G1KpjkUiEbhcLni9Xtjt9gxFpo3WhETv+l3Sr7XEoTT+Si1Gpevx52mpmilVvuTO1fIzUZclIYRo4HA4MDU1leswiITT6URfX1/a627ddttt+MUvfmFQVMnpHT8WDofh8Xjg9/ths9kyGJk2epIHravp6yFNmpQWYNVbRVNqS5rs8cfJdduqJYjJJj6sJZSQEUJSUltbC4ZhEIvFch0K+aOjR4/CZrMZ8nigyspKXL161YCotNFTIRsbG0NXVxcCgUDaz+vMlVTGaSVrL9m11IgrYVoSIXEFTS35E19fboya0kKwSklgMVfNKCEjhKSMBvfnl7m5OVRXVxvS1vbt2/HOO+8Y0lYyHMchGo1qqnSdOHECw8PDmJyczOsFX5W678T701laIlmbcsmL1jaSzf6US8bk2tabPEmTsWJOvuRQQkYISVljYyN1W+aRaDRq2COCduzYgd/85jeGtJVMJBJBVVVV0qU6urq6MDc3h0AgkPcLvmrpPlTbp3S8dFuyGZo8cbVK7lpyVaxk8cpdQ8sYM7X9RnflFhJKyAghKXM4HAiFQuA4LtehEKzOODSqC+++++7DysqKIW0lk6y7kuM4uFwubNiwAT6fLysxpUJrZUcpKdJyrN794uMyWXHSOkhf6Rgtkx2KvWJGCRkhJGVmsxlVVVW0an8eiMViMJlMhnXjmc1m3HDDDTh79qwh7amZmZlBfX297D6WZdHW1ob6+nocOnQo47EQkiuUkBFC0tLc3Izx8fFch7HmGdldybNarRgaGjK0TTmRSER2/Bi/4OvevXvR0dGR8TgIySVKyAghaaGB/fnhxz/+MS5evAin04n+/n5D2mxqasLLL79sSFtKYrEYOI5L6GplGAYNDQ3wer2GzBolJN9RQkYISUtVVRU4jgPDMLkOZU27ePEitmzZgvn5efT29mLdunW46aabUFFRkXKCduDAgYwvfSE3fiwSicDpdCIQCOTFGmOEZAMlZISQtLW0tNCq/TnEcRz+/d//HT/60Y9w/vx5LC0t4fr16wgEAmhubkZvby/Kysp0J2YVFRUZH0g9NTUVtyBsMBiE2+3G9PR0wa4xRkgqKCEjhKSNxpHlVigUgs1mSxjQ/6UvfQnf+973sLS0hO7ubiEx6+rqylGkHwuHw6irqwPHccIDwYeGhjAwMIDp6em8XmOMkExYd73Y55ESQjKO4zhs3LgRCwsLeb8+VDFyu92orq7Gvn37kh7b39+Pf/zHfwTLsviHf/gHIRlSku7q6I899hjefPPNuG2f+tSn8O6778Lr9QrdlT09PZifn4ff70/5WoQUMqqQEULSZjKZYLfbaXB/joyNjaGlpUXTsfv378fbb78Nv9+PI0eO4Lvf/W7G4jp9+jSGh4fjti0uLuI3v/kNZmdnhWTM7XYDACVjZE27IdcBEEKKA99tqTUxIMYIh8OwWq2wWCy6ztu9ezcaGxuxZcsWMAyDkydPGh6b3+/Hvffei1AoJGwbGhrCzMwMgNXKaltbGxobGzVV9wgpZlQhI4QYgpa/yI3x8XE0NzendK7ZbMa7776LmZkZOJ3OuH1dXV0oKytDSUkJ/uRP/gRbtmzRPfbs3Llz2L17t/D9/8/e+Qe1cd75/41MsHCUeElwLJwG5MRJMUlskVxi+Zyc5GQSZKctIpcZg3tzhjEzhnZsw1znDNP0ZNeZI762J+y5HHbxVPblJuBOeuDkbHDTFBjsgzRpQDQpNO4dom0MrieR7DRBuTT5fP/wrb5i2R/PSiuJH89rRoO0+/z47CLtvvfzfJ7P09nZiUOHDqGkpAThcBhbtmzBjh07uBjjcMAFGYfDMQir1Qqr1Yrh4eF0m7Ko0DNcqcTFixcxMTGBTZs2obq6GkuXLsXJkyfh9Xrx6aefYnx8HE6nEydPnoTJZEJBQQH27NmDcDis2ObExASuXbsWTeja3d2NAwcOoKurCw6HA1u2bEFTUxP3qHI4/wcP6udwOIaxf//+GX85yWVsbAxlZWUYHR01pL1Vq1bhk08+wUsvvYStW7fKlpmYmMAPfvADnD59Gp999hkuXbokW66xsREnT56M7hcnHjgcDtTW1sLv9xu+sgCHM5/hHjIOh2MYbrcb586dS7cZiwYjvGOxuFwu3H777YpiDLiem+zIkSOYmJjAjTfeiOrqatlyr7zyClwuV/Rzd3c3srOzUV9fj46ODi7GOBwJXJBxOBzDcDgcCAaDmJqaSrcpi4JE4sfkKCoqwh//+Efm8j/5yU/w0ksvYWRkBAAwMjKCm266CRkZGRgdHY0uBj48PAwiQmdnJzo6OnRPQOBwFgNckHE4HEPhwf2pYWpqCsFgcNayQ4nwwAMP4Nq1a8zl161bh+rqanz1q19Fc3MzHnroIfh8PhARvvjiC6xbtw4A8J3vfAfLli1DW1sbT/jK4SjAY8g4HI6hdHZ24uTJk+jo6Ei3KQuaxsZGLF++POqFMop4EsEWFBTg2rVrGB4eRkFBwYx99fX1ePnll/Hiiy/OGMLkcDgz4R4yDodjKC6XC4ODg4hEIuk2ZcESiUTQ3t4encFoJJmZmTh//ryuOoFAAKFQaIYYE3OM3XbbbfjTn/7ExRiHowEXZBwOx1AEQUBhYSEGBwfTbcqC5cSJE3C73UmJxbJYLHjrrbd01ZEOQ4bDYZSVlaG0tBSNjY2w2Ww8HQqHowEXZBwOx3D4YuPJ5dixY9i1a1dS2v7000+Rl5cXd/1gMIiysjLs27cP5eXlAIB9+/bh0KFDRpnI4SxIuCDjcDiG4/F40NnZmW4zFiTd3d2wWq2w2+2Gtx0OhzE9PT0ju74exsbGUFVVBZ/PN2OI0mq18pm3HI4GXJBxOBzDsdlsAK57SzjGkkzv2MsvvwyLxRJX3cHBQVRVVcHv9ydFLHI4Cx0uyDgcTlLgXjLjGRsbw9jYWNKWGzpz5gzuvvtu3fU6OzvR2NiIrq6uqBjncDj64IKMw+EkBR5HZjxNTU0oKSlJWvvvvPMOHnjgAd31+vr60NXVxXOMcTgJwAUZh8NJCg6HA2NjY6oLUHP08eMf/xgvvPACbrjhBhQUFKCsrCyaJT+d+Hw+mM3mdJvB4cxruCDjcDhJwWw2w+FwoLe3N92mLAimpqYgCAI+++wz9PT0oLS0FO+88w4ef/zxdJs2Cy7CORz9cEHG4XCSBh+2NI7h4eFosPwjjzyCI0eO4Jvf/Cb+/Oc/p9my60lgu7u7UV9fj7Vr1yInJyeh5bMyMjISKiPuiy3D0iaHk04y020Ah8NZuLjdbjQ2NqbbjAXB2NgYCgsL023GLKamplBRUQGz2YySkpLoklkVFRVwuVzMQ5lSwRT7WVzKSU8ZOVHG4cxluIeMw+EkDavVCpvNxrP2G8Abb7yBDRs2JLWPqakpXYuV9/b2YsuWLWhqakJXVxfq6upQWFiIwsJCuFwuHD16lLktpfUzY7cTkeJLqbxa2xzOXIILMg6Hk1RKSkoSGr7iXEfOQ3bPPfcgHA4jIyMj+qquro67j48//hhPPPEEU9nu7u5oqgs5Eef1enHs2DHmhLDiouZaIir2WMWXdL/0fTwLpnM4qYYLMg6Hk1TcbjfOnTuXbjOSztjYGOrr65PavlSQbd26dZan6OzZs3ENE4+MjCAjI2PGAuFqnDp1Crt27VJcT1MQBOzatQuHDh3C4OCgpueNiGYILLmhxljRJvWMxbaj1DaHM5fhgozD4SQVh8OBYDC44JfOqa2tRTgcToooGxsbg81mY4rH+vWvf41/+Zd/walTp3T18corr+CWW25hLt/b2ztjeSQ56urq0Nvbi2PHjhmSPy1WtCl5x6SeNg5nvsAFGYfDSTput3tBD1sePXoUhYWF2LBhAyKRiOHt6w3o/+STT3TFggHAL3/5S9xxxx1MZcUlsViy8jc1NSESiWiKN2C2d0srrkypvJxY414yzlyHCzIOh5N0FnL6i2AwiMOHD8Pn8+E3v/kNvvzlLxveh56A/qqqKqxfv5556FHk7bffxiOPPMJUtrOzk3n5JrfbjdHRUaaysbFe0iFM6X5pvVjkPGQ8jowz1+GCjMPhJB2Xy4XBwcGkeI/STVVVFVpaWmA2m5OWmkJPu2fPnsVzzz2nu48rV65g06ZNTGX7+vrgdDqZ22ZZUklOMLGmu5ATX3IijcOZy/A8ZBwOJ+kIgoDCwkIMDg4yDV3NF06cOAGbzRY9ptjkrUYxPDyMqakpuN3uWfvC4TDKy8ujQvfKlSu49dZbsXXrVt39TE9PM8d59fb2wu/36+5DDa3UFbHv1cQVF16c+Qr3kHE4nJSw0IYtp6amcOjQIfh8vuhnAIqzDuMl1gMn5cSJE3j99dejn1esWIGBgQHdfZw9exZZWVlMnqzh4WHYbDa+kDiHYzDcQ8bhcFKCx+PB5s2bowJmvlNVVQWfzxcVJtJhxcHBQRQWFiYkXJ5//nm43W5Fr9s777wDm82W8Hqh/f39uPXWW5nKdnd3y3rrOBxOYnAPGYfDSQli2oaxsbF0m5IwJ06cgNVqnSVMgsEgKioqkJOTg82bN6O9vT3uPsbGxnDq1Cl4vV7FMn/4wx+Qm5sbdx/hcBgulwvf//73mYXyuXPnDElhoYTWkkdGrk+plOssnnpG2GMERp4/PeuFKqUgUWprLpyruQYXZBwOJ2UslPQXhw4dwr59+2Zss9vt8Hg8KC0txcDAAKxWKyorK+Nq/8SJEygrK4Pf71fNPfbHP/4x7iHSPXv2YMWKFQCux55t27ZNs04kEsHw8LDulBosyCWFVZplKd0mrav0kvYnTZMh1wZLPyJyM0ONgkU8GXH+WG0R2+HxfMbBBRmHw0kZCyWOLBKJRIWSGFAvCAJ8Ph/Ky8vR2dmJ8vJy5oW1RcbGxrBx40b09fVhYGBAc4LA1NRUXLM6jx8/jpaWFvzyl79Eb28v87CqeKx6j4sFlrUsAXkxIDfTUprNPx7hoHcdTSVbUoFR549FeIrbY/dLtyn9Fd/zvHCz4TFkHA4nZTgcDoyNjSEcDs/7oPATJ05Es+HH5tmKRCI4duyYruD6SCSC5uZmnDp1Ci0tLcweqI8++gh33XWXPsMB/OlPf4LFYsG6det01RMEAXa7nSlLv9EorVEp/pWKJ6nnSqvtWEGiJBbktklTc6jlPzM6FYee3Gp6z590ux7xpOQ94yJMHe4h43A4KcNsNsPlcs37YUu3243Lly+jsLAQO3bsmLHvwIEDqms8ShkcHMTGjRtx9epVDAwM6BoO/OSTT/Dwww/rsj1Rtm3bpntZJiNgXbeSZZ9cWTlPTyyxSzIpecbU6opl1PKmsQy1xove86fVlvQ41I5L3MfFmDpckHE4nJRSUlIy7xcbb2lpgc/nw/Dw8Iw4sf3792Pp0qVoaGjQbENc97K+vh5tbW1oamrSPRT4xRdf6PZyiXz22Weorq7GTTfdhKVLl6K6upqpnjgkm6okv/HexI0eGtNaR1MsEytKYsWIVtusQ6LStrWI59jlhizl9ivFoqnF1fG4MmW4IONwOClloQT2nzhxAm63O+oJExcV379/v2bdcDiMzZs3o6CgAAMDA3HFgY2MjMBkMuH8+fO6637xxRf45JNP0NfXB5/Ph46ODvT19WHJkiUoKyvDxMSEYt3YYUujULphs8ZFybUnJ47USHQdTWn/eoYT9SJt28jzJxd7p+QNkysjF7cnd86SeX7mK1yQcTiclGK1WmGz2TA4OJhuUxLi2LFj2LVrF4DrOckKCgqYxFgkEkFZWRlaWlpQV1cXd//r1q3DSy+9hCeffBKNjY266v7617/GXXfdhYsXL6K6uhpbt27FxYsXMTQ0hImJCaxZswZnz55VrL906VJ8//vfj9t2KdKgchElEcXi9dE75CcNcleaoahmi5onSM6DFM/sRqXYLKPPn5HEe7yLDS7IOGlH7QcqF9MxVy4ynPgpKSmZ116y7u5uWK1W2O12VFVVwel0MouriooK7N2715DUEdu2bcPo6Ch++MMf4sYbb0ROTg7T0KPSWpTr1q3D22+/jZaWFtk0GOFwGPfeey8GBgbwhz/8IWH75VCLs1KaNak2w1It5kspqD22TaXZhbH9aNmuZhOrl4i1vBHnjxVWYSy1iV+r5eGCjJMWWKZWq02Z1tMOZ+7h8XjmdfqLkydPYmxsDMXFxXA6ncz5xurr6+F0OuHxeAyzpaCgAGVlZVi2bBm8Xi/6+vo0Rdn777+PJ554QnF/dXU1brnlFuzZswfA9TQZGzduxMqVK7F+/XpcvnwZExMThseRqXl+lAQE61CjWn9qbcsNu83VoTYjzp9ae3L79Q7t6hWii4kM4meFM4eRBubG/hX3K23jzG3y8vIwNDRk+NqPqSAYDCIYDEbjqVg4evQoAoEAWlpaDLenuroafX19uHjxIgDg7rvvhtPpxPHjx2eVHRkZQXFxMT7//HPVNsVyRIQbb7wRmzZtwrPPPotHHnkEAFBcXAy/32/4YuoczmKF5yHjpA21nD7S/WpDC0rluSib24jB/fFms08nNpsNNpuNuXwkEsGBAwdm5CszipGREZw6dQpdXV3RbRcvXsTdd98Nl8s1I/j+/PnzePLJJ/HSSy9ptrtu3Tq8+uqruPfee1FQUDBrf2FhIcbGxrgg43AMgg9ZctKCVk4fQDlvjlJMh5J7njM3WShZ+1k4evQoysvLDU+GGw6H4XQ64fP5op4rEdFbJiZwPX78OJ588kn89Kc/ZVomCQC2bt0qK8YAYMOGDXjjjTcSsD51sMSp6t1nJIlOXkikfT25z/TE+6qFlyS7Lz3b0tG34jHzIUtOulDzkElnKskNXcq1Id3PmbtEIhHk5eVhcnIyKUvxzCXWrl2Ljo6OuNJbqLFq1Srs2LEDTU1NimVcLhfGx8dx7do1DA8PKwosvXR3d+Pw4cMzPHONQeiCAAAgAElEQVRGIBeGELtPCa2AcdaAcq3Qh2Tax2qbnD1y21ls0dsm6zmRllXal6y+tI5djWT3rdQ+95Bx0opa4CcgH8gvvXDFtsGD+ecPZrMZdrt93qe/0KKzsxOFhYWGi7GNGzdi3bp1qmIMAHp7e1FaWorx8XHDxBhwfTH14eFhw9pjQepRl/OwK22T26/WTjrsY7WNZTKTVrC9XFtKE6fkUContUuuL+l7lnb19iU3GUMNlnNqVN9K9youyDhpgfWpTu4iqeYB456x+cViGLaMzVdmFOfPn8dbb73FnDrkyJEjhg+XWq1WRCIRhMNhw9pMhndb6TrDcvNNh316xJaceEu0/3jbmSuwDCkqISeEU9U3wAUZJ81ILzJKF6dY+GzKhYPH40FnZ2e6zUgaw8PDmJqagtvtTrcpSUEM7E8GSl4ELS8Lq9hK9OabTPsStU3ajpYHUCro9AoJNU+gVr1Y5K7pciMian2xHjOLAJez14i+leCCjJM2Yn8MWm5zuXKxn9Xec+YuNpsNZrM5aTf1dHPy5MlZi48vJBwOR8qHnLXESrKGI+eyfXJCRu6aqiYQY9uJxzMkbZvF6xjPNZqlL5Z7iZYDgEVMx9u3ElyQcdKC3JNEMl6cuc9C9ZJNTU2hs7MTNTU16TYlaSxfvtywIUsW70g6mYv2xePhYWkzUc+R2nU4nuHV2PPM2pfeewCLUDaqb6XRHS7IOBxOWikpKcG5c+cMaSsYDKKqqmrWU6retR6N4OjRo9ixY8eCn0FqBCyxW+LfeGK/ErUh3fbJeWqU+taLlkdP2nYixyMVY0piTa0uK+kcJYm3by7IOGmH5UIodwHS047S/lT1zVqXZaiWZVhXywa5Y4vtR60toy9yDocDY2NjCXlahoeHUVZWhs2bN8PpdM54ag2FQjh69KiBFmvT29uLvr4+psXG9fLcc8/h61//OiwWi+Ft6+XTTz81RHCqeRS0YnTURIRaf1o2yHllUmEfq20s/ajtUxvmVOo/kXMe234i1zDWMkqeKyNIVt9ckHHSAsuTpJx4UBq713oijb34pLpvLaTDHkrtJDocK54DJXd5bD+pxGw2w+VyxbXYeG9vLzZv3oyqqirs2LED4+PjszL/i8sbxWasTybBYBD19fXo6OgwrM3z589j48aNuOGGG3D48GE88cQTGB8fN6z9eJmampqzS1+x/k7S9VtgsS+R/tUEpNx+teE3PX1qCVcWYcd6brSOUemzFsnuW6kuF2SctMDy45R7r/aUKN02F/pmFW3Sp3Fpf9K6Sp4tFmEau1+6TelvbDtSAWkEeoctOzs7UVxcjAMHDsDr9WJoaEh1we5U5cyKRCKoqqpCS0tLwmkmwuEwqqurcdNNN2Hz5s1Yvnw5enp6cOXKFRw/ftzwNBYcDie9cEHGSRta7mslj1U8giddfSuJNbl2xP1aHiwl5MSh3vpS2+Q+JwPWwP4TJ05g7dq1OHnyJPx+P3p6eqJLAynR3d2NYDCYkuD6+vp6bNu2DQ6HI6F2Ghsbccstt6Cvrw8+nw+fffYZuru7Zy2PlG7msoeMw5lv8MXFOWlBKX4hFjlPjJxgiR2KjH0/F/uWQ1pPzlumZpfefqR9SZHuM9obJocgCCgsLMTg4KCsmBkbG8OWLVvgcrl0LUHU3d2NY8eOoa2tLenB9SdOnEAkEjFE+K1cuRLLly+Prkc5V4lEInzSAodjENxDxkkLorDQGoKLN15qrvatJAblPHLS93KfldphGdaUbpMbllQTbkZTUlKiGEc2ODgIl8sFv98/J8XY4OAgTp48iZaWFkPaq6ysxNWrVw3Ngp8MwuGwYUOncl5rNW83y4MCi6c8WSiFAMTuN+J41a4f8dij1k4qHs4WM1yQcdKK1jCZ3AXKqBimVPatVYdlaFMuzi1WMGnFs6mVketTLZYtGQLN4/EoLqMUDAZ1rcOYSjEWDodRW1sLv99vWF+CIMBqteLQoUOGtJcsjBRkgPJ3khU5YaP24KXkBWZ9KFLaJ7at9VvRCjPQE5Kh9kCmxx5O+uCCjJMWlC4McgJIryBgeSpOVd9yF2+1p2Atu5XaSwaJ2qsXu92OcDiMYDA4a9/ExARsNhtTO6kUYwBQUVGBpqYmZvtYCIfD+OCDD/DUU08Z1uZ8QMtbpCVQWCfbKPWdqO1yYQFSe+WOR/peRMlmaagEy/Gq2aP2V85zzkkOXJBx0or0x641nCeWk3uv1o7chSQVfcs98avdHORuRNKLrpoXjQXWoR5pP6m4ELtcLtn0FKzB46kUY5FIBPX19diwYYPha1WWl5fjgQcemHNB/FKCwaBuIaokugFtjxGLJ1mPV8kokuU11kLOmx/PsWqNFnBSAxdknLSgdtGNLaNn+IJ1fzr6ZrVLr+BSEoVa/Wk9ectdmOMVgHooLS2VHbZkufGfOHEiJWJsamoK+/fvx9q1a2E2mw1P/joyMoLXX38dXV1dhrY7FxDTgqitXWqEZ1ZL2CnV0YrTYo2rkrtuxHsd0boWqdms1x7xGMV93BuWWrgg43A4cwa3243e3l5EIpEZ25U8ZFNTU6itrUVOTg76+vqSKsaCwSBqa2uxceNGAMDAwACampoM7+cXv/gFzGbznM8zFk/8WFlZGXbt2qXqUdTyQsditGdKSYSoPZjJiRclT7eWyFQbolUaylUbpmW1R25YMnYYmJMaeNoLDoczZzCbzXA4HOjt7Y3etCORCCKRiOzN//Dhw5iamsL4+HjSBMzU1BQOHTqEzs5O7Nu3Dz6fL6keuOrqahw8eBB79uzBkSNH4mpjZGQEP//5z6Of8/LysG3bNqNMBKBfkFVVVWHbtm2qYkwtrEC6fS4KhVjvknSbEqIAYvVIyYk/OTvEsrF/1eyJ3R5rk1IZjvFwQcbhcOYUYtZ+8catNly5a9cubN68OSliLBwO48CBA+js7MTevXtTulTRq6++igcffBDf/e53dR9bdXU1XnzxRSxbtiy67ZNPPsGFCxfiFniJUltbiw0bNsxa1kqKklBQe8/iydEz9BbvUF2sZ4lVtMiFUcQb/xUr6hIVTXrOLcc4+JAlZ9HAGv8h3af1NKrVDmv/Wm2wXqj1HJParC+ltpIdVyLN2q/mibHZbHC73Vi7di2ef/55TE1NJdx/OBzG/v37UVxcjIKCAoyOjqKuri7hdvWwbt063HPPPfjGN77BXOfs2bO46aab0NfXh/feew+hUCj6unz5Mtra2tDc3GyYjawB/fv378fKlSuZEuaqDc0BbJNk1IYVpduUBIdae1r7pN6oRI43tk2tGDQW0TSXJ/RwuCDjLBJinxpZZmHJCRet+It4ZnOxxJ4YBesTdLqfhm02G8xmczTw2263Y2xsbFZcmUhLSws6Ojpw9epVrF27Nu5+I5EImpubozFiQ0NDqKurS1sm+vXr1yMQCGiWC4fD2LhxI5555hn4fD5cvHhxVs42QRDw1ltv4Tvf+Q7Onj2bLJNn0dzcjKtXrzJNfGARW3pJ5mQc1v7VJtDEIy7VtrPsm6sTejhckHEWIXovhHIXI7VAWrVgWrUgWqW+lOqrCTklYScnMFn+KtmbLGK9ZGazGYWFhaqLgxcWFmLbtm1x5wI7evQo1q5di4mJCfT09GD//v1pD6p/+OGHcenSJdUyzz33HFatWoXly5fj0qVLqK6uVixbUFCArq4ubNu2DSMjIwnbp5WK5MSJEwgEAvD5fAn3xeEsBrgg4yxKtIYKlLxl8Ygt8a/ck2ZszImS90pp9hRrOVbU2k01YhyZiMPhwODgoGqd4eFh2O125j5Ej5ggCPj2t7+NgYEB+Hy+hBfLPnXqFAoKCnTnJmtubsaqVauiYumxxx7DtWvXZMuOjIygoKAAhw8fxssvv4zu7m4mAfnII4/g+PHj2LRpU8LLMqkJsu7ubpw6dQp+vz+hPjicxQQXZJxFhzRGQinmRG6bUkyL9D0rsUIsdkhRLVYtXu+UkidQarOcSEw1DocDY2NjUdGwYcMGvPHGG6p1+vr64HQ6NduemppCY2MjVq9ejYmJCbz66qsoKCjAnXfemZDNjY2NyMnJQVVVFUpLS/H666/r8kT90z/9EwoKCvDQQw9hz549WLduHb744otZwmn79u146KGHUFpaiitXrmDr1q267Ny2bRuqqqqwfv16XfViGRwcxOnTp2XTfojJeTs6OnS1yeIJliur1SbL/nT0rVSGJY5TTx+sbSQSVxqvXdI+lM4HS18s4R7xtJ9SiMNZBEi/6gBmvaT75D5Lt2u9Z9mn9pLWk7NDqx3WvqR15NpQOo5kUF5eTm1tbUREND4+TjabTbbcmTNnqKSkhMxmMw0PD6u26ff7yWazUVNTE4VCoRn7TCYTBQIB3XaGQiGyWCyUl5dHPp8vur24uJg8Ho9qvby8PBIEgQRBIIvFQkREwWCQ8vPzac2aNZSVlUXt7e3R47RYLFRUVETBYFC3nVKys7OjbethfHyc7Hb7rPNHRDQ0NEQul0t2nx6k38HY7Ym85PpIR99qNiTjd8hyrEplWc5bPGVYbVWrx3KeWa5zc4W5YwmHk0SUfuR6BI5SXbX3sW2x2KFlr9w+KSwXGNYbRLrEGNF18VRZWRn9bLVaaXJyMvp59+7dlJmZSVlZWXT//ffT7bffrtre6Ogo2e12mp6elt1vsViotbVVt50NDQ2Ul5c3a3sgEKDMzExFcdLf308mk4l8Ph/5fL5ZImvnzp2UkZFB2dnZdOONN1JWVlZc9ilRVlZGt912m+J+j8czq79QKER2u53Gx8dnlR8dHSWHwxGXGNMrZtREjrSc1r5U983Sn5Io1OqDVUCyllH7rHRN1CrDih5Rq2av2nHGa1uymBtWcDhJRks8qf1AlQQVazusF1699rIcq94yarbrad8IQqEQCYIQ/ezxeKijoyP6OTc3lxoaGohotniTMj09TQ6Hg4aGhhTL5Ofn0+7du2dtb2hoUPUkFRUVUUVFhey+vLy8qI1S+vv7KTMzU7FdIqLXX3+dfD4fZWdnz/C+GYHP56OMjAxas2bNDBEVCoUoPz+fiouLyWKxUH5+PvX399P09DS5XC4aGBiY1db4+Di5XC5ZocYKqyDR+g2wiiut33iq+layRau+3uPT01ci10Kl86PnnMVbT+3/w7Iv3fAYMs6igGjuLy7OErci1pM7HlZYY0CktqY61kIQBNjt9uhi49I4sg8++CCa2+r06dOzUj3EcuDAAZSWlqoG/a9atQrvvfde9PPIyAhycnJw8uRJ/M3f/M2MWK49e/bA5XLB5XJhbGxMMV+Yz+fD4cOH2Q5Yhsceewx1dXVYunRp3G2osXz5cjidTtx9992YmJjAxMQEVq9ejdLSUrz99tv46KOPUFpaiscffxz5+fnYu3cvHA7HjDampqZQUVEBv98f9yxXOdTifbTihmK/t0q/t7naN0t5uT709qNUV+1aKO7TuhbouT7JXRulE6nUJkwpfZbaLr6XbptLcEHGWTTEXsDEv0o/YhYBJdd2IjYp9adkg5rtWn1q1ZXrS2lfMnE6nVFBdu7cOZSUlAC4LpYyMjKiImzv3r0IBALRoPr29vZo3rLBwUH09vaioaFBta/Vq1fj97//PYDrMyU3bdoEr9eLS5cu4S/+4i9QXl6OiYkJFBQUzFgA/e///u/xyCOPyLYpLld06tSpWfuUZlCmmuPHj+Pb3/427rvvPqxduxbf+973ZmT0P3LkCPr7+yEIAjwez4y64XAYFRUVaGlpSViMaf3OpA8kLHXmQ99ys7cTFXWxbamJEDmhozSpIVYYiZ9ZjykRpA+HcrPepQ+qatfPRARssuFLJ3E4nDmLx+NBVVUVgOvizOVyAQBeeeUV3HLLLdFyorcqHA6js7MTp0+fRm1tLdxuN4aHh9HV1aXZV1FREV577TU899xz+MEPfoCurq6o0Orq6sKKFStw3333oaqqStcSRIIgYHh4eMZakuLyRjt27GBuJ5nU1dXhnnvuwc033ywrLv/rv/4LTz311IxtkUgEZWVlaGpq0pVuRAmtG30yb6Dp6FtJtEi9S2peIbU25USeXF9aZeQ882reKOkxqJXV6k+tvlScKZXVGhkxUjwmChdkHA5nzmK323H58mWcO3cOPT090e2//OUvcccdd8wqLwgCKisrUVlZiUgkgs7OTuzatYvJe/PAAw/gww8/xOHDhzE8PDxjCFQQBHzve9/DPffcozvNxJUrV6Ji5vjx46ivr4fVasWbb76JdevW6WrLSC5fvozs7OzoZ7XjeuONN1BaWhr9HIlEUFFRgX379s0awowH6dCUniGvRNMwpLpvObElJyikYkGpr1QOvbEIIHG/9JzG1pOWk7YvIjd0Kt0vbV+6jUV0zhW4IONwOHOWSCSCzz77DCUlJTOWMHrnnXc0c46ZzWaUl5cz9yW2f+XKFdn98axnef78eQDAzTffjIKCAnz44Yfw+XyqGfVTxcDAAO655x6msoODgzNyjlVVVWHbtm26k98qISeClG7iWkP3Wp4gaZ+p7luPl0ttG0tbrOiJK439LDe8qmRfPMcttU/PMOlcELB64TFkHM4cobm5GcFgMN1mzClqa2tRUVExa03H999/H0888YShfWVlZcFkMvaS+Morr4CI8OCDD6K0tBQfffTRnBBjAPDee+9F1+1UQ/xOil7GqqoqlJSU6BK7LBgdK8lSRiuuKJl9s9QzKm4z2XGlRqDWll77Yv+fLK+5gm4Pmda4r5z6ZBknlu5jaYPDWUi4XC5UVVWho6Mj7esozgU6OzsRDofR0tKCvLw8RCKRqBdreno6GuA/F2lubsYLL7yA//7v/8batWtx4cKFOfc//eCDD/Doo49qlhscHIwOS+7fvx8FBQWorKxMtnkczqKD6XFQOuNCabqviJryZJn1weEsRux2O/bt24eKiop0m5J2pqamcODAAbS0tMBsNsPhcERnW549exZZWVlzTuCI7NmzB/v27YPT6cSHH36Id999d87ZGg6H8b//+79M8XBvvPEGNmzYgP379wNA9C+HwzEWZv+83PRSNQ9Xonk+5qI7kcNJNm63G6WlpaitrU23KWmloqJixkLfpaWl0VQT/f39uPXWWw3v89q1a4YMWb744os4dOgQjh8/bpgQy83Nxb/9278Z0hZwPYVIbEC/Gr29vbh27RomJiaSKsZY45iUXka0z1onkf7S6XRI1znW2i79K2ePUlsLyYnDfPWRO3HxeMj09JeoqONw5iM1NTUwm81obm5Otylpobm5GXa7PZriArguVLu7uwEAQ0NDqklg4+XZZ5/VPYNSyvnz5/GnP/0prgkAaly8eBE333wzcnJydC1YrsRrr72G22+/XbNcJBLBu+++i9HRUfj9/oT7VSN2Vp6SEGCJA5KOwsjBIjqUgtjVRopYysQep9FotZnKc8xiK2vaicXimEnKLEu9/6C5PhWVw0k1Pp8PZWVlsNlss5JxLmTGxsZw8uRJDAwMzNhus9lgNpsxNjaGW265JZrA1ShGRkbwq1/9Cj//+c8TaufZZ5/Fpk2bDLJqJr29vWhubsaDDz6Izz77LKG23n77bdx3332a5Y4cOYLly5cnXYyJsKQoYIkxZr2f6EmJwBIjHU+/qSaV51hO1MrNhFQSwrH7Y89/7KxLVlE3H9AlyGJPkvTLKf1SGn2CFsoJ53BYaWtrw+bNm2Gz2QxJvDnXEXNbtbW1zUhxIeLxeNDZ2YmCgoJoPJlRVFZW4itf+UrCQ4wXLlyYkS8tGVgsloTb+P3vf4+nn35atczg4CBaWlqwa9cu2f+H0ei5xrOkN2BpQ+kepmWf2iQ2NTETKyTU2parGy9ydrNgxDlOFCUtoXTu5zu6Ysikbkq9X5TYOmpTadX+cjiLBbPZjLa2NtTX1y+KdBiNjY3YsWMHCgsLZfeXlJTg3LlzuOuuu/DRRx8Z1q/oHUvUC9Tc3AyLxaK4jJIRvPDCC/jrv/7rhNv58MMP8bWvfU1x//DwMBobG3HXXXcl9XhiScdNVs99Re4eKEW8xymF7SiJrthtSnXVhllZz1sqz7GWkJI7Tq3JgLEesQUJMQDIr/6utF1aRtpO7EtaRq6utB8OZz4RCoWora2N6urqKBQK6a4/NDREDoeDpqenk2Dd3KCnp4dcLpdmOUEQqKurizIzMw3ru7i4mDweT8LtrFmzhnbu3GmARfKEQiEymUwUDAYTaufMmTNkMpkU94+Pj5PD4aDJyUkSBCGu72y8KN1PpGXk7iNabWjdw9TaYe2btYxWPyz7WMor2afVvpHnWOm9XB9y2kDts9ZxzDc0PWRSd6fcGG6sepXWlUKSpwe5GRPSdqSfOZz5wPDwMDZu3IjVq1fj9OnTGBwcRHt7u+527HY7vF4vysrKkmBl+pmamkJ9fT3a2to0y7rdboTDYfz5z3/WLLtnz57oGpeNjY1obm7GxMTEjDJGecfC4TB++9vfGrKMkBKHDh3CypUrE5rQsH37djzzzDN46aWXZPcHg0FUVVWhra0NU1NTsNlsKUvZwTLqIueBivf+ENtW7DY1WO9N4nY125Tum0ahdE9O5TmWQ7zvS9uW60/rL+sxzRc0BZmcaIpFbYaJdLu0jFxdrfccznzh8OHDKC0tRSgUQltbG3bt2oU33ngjrrbcbjdKSkpQX19vsJXpp7a2Fl6vN5riQg1x2NJkMinONty4cSNMJlM0TQYAnDx5EgcOHMDq1auRkZGBZcuWIScnB5s2bcKWLVsSFh2CIGDnzp3Ys2cPli5diu3btxsyGzKWl156acbMUz2MjIxgxYoVCAQCuHTp0oyFzkXC4TCqqqrg8/lgs9nQ29sbd3+JoDVLMRl9sbYvDbuRu4/JiQOle52cYJLapPf4WYReKs6xWv+JiGjx70LUA0wxZHJqOV0vDme+0NvbO2N5GYfDgcHBwbjbq6urQyQSwdGjR40wb05w4sQJCILAPJNUDOxfunQpRkdHZ+0XBcT4+DgmJibQ29uL3t5eXLp0CaFQCF988QWICH6/H16vFxaLBUuWLDHkWI4fP45PPvkEHR0dCAQCKC4uRkFBQXQ9y0Spr6/HT37yE7hcLoTDYeZ6e/bswUMPPYS9e/cqJqkNh8MoKyuDz+eLTiAJBAJYv369Ibbrwchrv5YoUOtH6oxQG72Rc0JI+5Hrl9Um1uNnLZ+qcwxoO1L0iuFYWxecKCMOh2M4oVCIBEGYtd2ImBy3201dXV0JtTEX+NnPfkb333+/7tg4l8tFy5cvp4MHD1Jra2v0fO7evZvy8/N1tdXf329oPJqUvLw8Q+LTREKhEDmdTsrMzKTdu3drlj948CDl5eWpxp1NT0+Tx+OZ9Z2y2Ww0Pj6esM0cDocNwwQZNILz5MprtcdaR9yeaN/S7dJ2jDpGaR2W41KzT6sdTurp6OiYFaQ+MDBALpcr4eD8UChELpeLhoaGEmon3dx///0kCILuIHWv10vLly+nrKwsMplM5HQ6yefzUW5ublxiF0DSAtdzc3Pp4MGDhrcbCAQoPz+fLBYLtbe3y5Zpb29nOr9yAn98fJxsNpth9nI4HG2Y7+BaIkRJPLCIGaW2tOop9S3Xjp5jYG1XSTSy2BvPMbHay0k/4sxIQRCosrKS/H4/2e12w278sTPh5iMtLS1UU1MT9eDoOS9DQ0N0ww030MMPP0yBQIAyMzPJYrHENfuwvb2dsrOzdddjJSsri86cOZO09ltbWyk7O5uKiopmHH9/fz8JgkD9/f2q9cXvppSOjg5DPXscDkebDCK2gWPp+LncZyXkulALOlRKwBf7V668WkI+JRvjOQY1W7T60TqPrLZIYxSMTibIMYZwOIzOzk709fXB6/XCZrMZ1vbg4CAaGxvR1dWVksSdRjE1NYXNmzdjYGAAgiBg+/btCAQCePfdd5nbyMrKwtNPP4329nZs374d3/jGN+LKlxVP36yEw2Hk5OTo/i1Kl8yyWCyorq5WrfPAAw/g008/xbvvvouJiQncd999OH78uGzwvkh9fT0KCgpkl3lS28fhcJIEq3KTFgWjx4e1XDxtS8urtaPUllx5uf712q+2n9UW1uOWs5OzOJiPngyPx0MdHR0ztjkcDiopKWFuw2Kx0ObNmxO2JZm5w86cOUNZWVm66ng8HsrKyiJBEKIvi8VCFouFWltbFevt3LmTli9fTmvWrCGTyaQ5TOr1esnr9SruLy8vp7a2Nl22J4ratVapPEubLPvT0bdSGaNsUbtfxItaG9L7j9I9Ta2txX7vYs7UDyhPjyWVJ0DpPoqZIRH73ijimcasZ3us7bF/pWWkL719ytVVamtRZDDmyOLxeLBhwwY0Njam2xQmOjs7AWDWrMqBgQGMjo5iz549mm2Ew2F8/PHH+OKLLxK2Z2pqKmm5w/r7+3Hrrbcylw+Hw/jP//xPvPnmmwiFQtHXRx99BJ/Ph/r6eqxatUp21ubg4CC++OILOJ1OfPDBB3j22WcV+zl69CguX76M/fv3K5bZu3cvDh8+zGy70cRz/RT3KaWNYMl5maq+WYnXFqVyyUoXoTVqJGL0/X7BwarcpEXlPsu9lOoovZfbJ1dWznS1fSw2ym3XskWrDaVzoXS8LO0o2anVD2fhUlNTQy0tLek2Q5VQKESFhYWKcW/izFQ1TxDR9dmUd9xxBwmCkPAECaOy9Muhd9ZnQ0MD5eXlaZbJzMycdQ1YsmQJUxye3++nyspKJnvsdntKJ46wXjv1XF9Zr7up7FvPtTxeW+T+xntvYLFH7/2JVScsNuaFIJNrX81GJYGj9VfPezV71X4gSmXi/WGzlOMsfJRSF8wlWERjMBikzMxMys3NJY/HIxuUnp+fT7t37zYk/Uc8qTJYCYVClJmZSYFAgKl8dna24oxJLSoqKqioqEi1TFdXF3k8HmYR29bWRuXl5XHZEy9a13u1+0bsdr33o6iM4ygAACAASURBVLnSdyps0QtLv6yiTVpezv7FfB/TJci0vmDxCDKWciz1lMpo2R+PGNT60rH0o2SnHCyCLNEfHWf+EwqFyOFw0OjoaLpNmcXAwAA5HA7m8gcPHqTi4mLKzMykrKwsKi4upoMHD1IwGCSTyUShUCg6UzMRkp2HzOPxUHFxsWoZMbdYbm5uQn2pxeHpFWNE10W+zWZL2UxelmtXvPcZ6Xu5fenqO1m2KJVjaYdVhKnZpmaLWtnFfP8y7MhZ/rHS8iztqbUtLSdni1p/er94rMJIq4zefVptKh0/Z/ExPj5uaHoNI5ieniaHwxH38NeZM2fI4/FQbm4uAaDbb7+diIzLlQUkLw+ZlpdMHIJ0Op2G2HDbbbfR1772tRnbhoaGyOVyxdV+U1MTNTQ0JGyXFqwPvNI6WttZRFE6+5Z7n2xb9MIq2lhf0vKsx7MYWLxHzuEsUIxKQGsUWjP69PDoo4/So48+Gv2caJxTPDMh9SLnJQsGg5SXl0d5eXnMQ5ostLS0UEZGBvl8PiIiGh0dJYfDEbfYm5ycJJvNlpLvktoNXqu8WjtK5VlFUbL6VnugNsIWufqJPqyz1GW1k4ux2eiaZcnhcOY+DocDu3btQlVVVbpNwdjYGE6fPo2GhgZD2jOZTDCZ/v9ly+12o7u7O+72/umf/gkbN240wjRF/H4/fvWrX0UXGz9//jzsdjt27NiBS5cuYd26dYb1VVNTgyVLlmDfvn3w+/2ora1FW1tb3IunW61WuN1unDhxwjAb9UBEhrQTz8zCZPUtnfUo/tWby5MVsS7R3FkPeqEvEh4vXJBxOAuQ8vJyrF+/Pu3pMGpra+Hz+ZKWuLakpATnzp2Lu/6FCxfw3HPPGWjRbARBwFe+8hVUVlbi1KlT2LJlC44ePYqmpqak9Ldp0yasXr0a1dXV2LdvX8LJiHft2oVjx44ZZJ0+5MSMVloJOdEhJ0aI1NMEJatv8bPcy0hb1JKoJwsWcbUoFgmPEy7IOJwFSkNDA4LBINrb29Nmg9lsRiQSMay9I0eO4MKFCwiHwwAAl8uF4eHh6Gc9HD9+HGazOa4M/3KEw2FFcef3+zEyMoKdO3fiwoULqhn0E+Wb3/wmLl68iH/8x39ERUVF1DMXL3a7HYWFhUn/HqmJFqXtWmJGS3zEeo9S3beWTYnaIvc+UTHGcj61zoecMDbKvvkOF2QJIH1CkdsfW07pKUbOha3Ult59eknXk4ra+ePEj9/vx8mTJ9Hb25uW/o32rqxbtw6bNm2akVjW4/FEE87qwefz4atf/aphtm3ZsgVer1dWlAmCgBtvvBH79+83dIhSSiQSwY9+9CMsXboUt956K7xeLx566CHNpZe08Pl8aGxsNFRcczicmXBBFicscQCiS1zuiSC2HovrPLYNJQFnVEbmZGVyVhKlnORhNpvR1taG+vp6BIPBlPfv8XgwNjaGsbExw9rs7OzEhQsXop4fp9OJvr4+XW1s3LgRoVAI//qv/2qITSMjI3jrrbfwP//zPzh06BBcLhdcLteMdSlNJhMyMzMN6U+OSCSCiooK7N27F7fffjsGBwdRV1eH9957D319fbjppptw9uxZzXbC4TCam5sxMTER3Wa1WrFr1y4cOHAgafZzOIudeSfI4nkSTgZaruHYz2pBneJnLVGmZkcyXeaxJCKqtFz8cscf7znhzEQQBHR0dKCsrCyuob1EMdpLJggCVqxYgba2NgD6PGQTExPIycnB8uXLcenSpbiD3UXOnj2L5uZmPP744/jWt76FgoICdHV1RfcfOHAAGRkZWLVqFT7++GNcvHhxVhvHjx/HqVOnErIDuB6vV1paCrfbPWN7QUEBLl68CJ/Ph2eeeWbWfvE4ysrKsGLFCuTk5ODAgQO45557sH379miZuro6dHZ2pkTYp+p3n27PvNqIiJ5lmrSuySwjLEqjPSyjOPw6bRAMMzHnFD6fj+rq6tJtRhTxFKqdSmmZ2LLSenLtsJTRapcVPfWM7oPl2Dnx09PTQ263mymFgZHJQKenp8lqtRqW6ysUCpHJZKJgMBjd5nK5qKenR7NuXl4e7d692xA7iK5/PwVBUE3+GgqFqKGhge644w664YYbKCMjg/Ly8qikpISefPJJys7OpuzsbAJAmZmZ0facTmc0fYUWlZWV5Pf7o5+VFk0XkwdbLBbavXs3FRUVzUq+KxIIBKioqIiys7OjdqRqMXu1a4TSS08ZrT6S3bdaX7H3CbV+tN7rOVY99yR+nU4e8/Isejwe6ujoSFv/aj+62B8O6w9L64cr94PQ+yPVe5Fi+YGpHZ+e41Hbzn/oxqK1HM74+DhVVlaS1WqlyspKQ/JPTU9PU11dHbO40MLn85EgCDO2sSQwNTrnWHt7O2VnZ+uuFwwGqaGhgRwOBy1ZsoTOnDkT3dff308+n488Hg85nU4SBIEsFsusXGWx4jY2z1swGCSfz0crVqyQFWQira2tlJ+fTxUVFbLLU0mPUxAEysvLI5/PR/n5+fTyyy/rPm4tWAUPy3u9IiKVfeu9d8i1a5Q4ZLFD6TPLOeboY16ewVAoRHa7ncbHx9Nqhx5xw/Jlj90m147cZz3ihuV49LSRSB+s4ov/yI2noaGBmpqaZmwThZjNZot6Wvx+P7nd7oQ8W+Pj42S1Wqmnp4esVmtCdhNdtz0rK2uWuBsaGiK73a5a9+DBg5Sdna0pQFgxYh3MM2fOUHZ2tuo5bm1tpaysLNq9ezdVVFRQVlYWZWRkUCAQoKamJiotLaWSkhKyWCyUkZFBgiBQZmYmPfXUUwnZJqWhoSEqENevX29o21JYrmta79UeCln7SFXfWm3EK7ZY3uttR+kazq/ViTNvz+DQ0BA5HI60ZiPXI8ikf5W2sYgSli9+vGJJ70VAb/tKn7kYSy3l5eXU1tYmK8Ri6enpIYfDEffDj9frpcrKSnI4HORwOOL2bLe2tpLFYqG8vDxFQWWz2TTtbG1tpezsbEOWA1JbO1IPO3fupDVr1qiWCQaDlJ+fT0VFRdGlpG677bbocKfD4aDW1lZdbcZLT08PuVyupLQtoiZk4hUQevpIdd9qgkyuLSUb9AoyueNTO261svx6nTjz+gz6/X6qrKxMW/9aX0gWgcXypdb7xdcrluK5aLHYodW+2tOWnvY5MwmFQuTz+chqtRIAcrlcVFlZSV6vl3p6emh8fJzGxsbIarVSXl6erBCLRRRl8SCKpKGhIRIEQbUdi8VCJpOJ8vPzyePxUGtrKwUCAcrPzyeLxTJDcMhRU1NDLS0tmjYFg0ESBGFGvFQ85OXlGbbOo1LMlxI+n49uuOEGxf6TsSTU6Ogoeb1eKiwsTGocL+s1Qet9PNeXdPSt5oHS83BsdBklwcdyX+PEx7w/g9Jg1lSi90lJ64lG7rPW9njLzTX4DzxxJicnyev1ks1mo7q6umhgfk9PD/n9fvJ6veRyuSg/P59MJhO98MILTEP/8U6kkXpSurq6CIDs2pNiPFYgEKDdu3dTcXFxVKCxBuF3dXWR2+1mKmvEcGNWVtaM+K9ECIVClJ2dzdReV1cXeTwezdGBjIyMGRMf4iFWhBUWFpLX66XR0dGE2tSC9YGVRdRobUtn31r3ADkhpFY/3gdrrTLxOA048THvz+L09DTZ7fakXyQ4HDVGR0eppqaGBEGQFd+CIBg6c1FkfHycWlpaaPPmzXTTTTeR1+tlivkSBIF8Ph/T4tNWqzUu2+Uelnw+HzU0NESD2kXy8/MTnv04PT1NgiAwhTGEQiHKyMhIKD4uMzPTsHg0IrZ4MqLrsVxqxzg9PU1+v5/MZjMBYBrKlcPtdqdMhBGxjygY4RlSajcVfevxQrE88CvZy7Jdb1299nD0sSDO4ujoKNnt9rTGk3EWH5OTk9TS0hL1HrS0tMy6mTY0NNCXvvQl2rt376z6okenrq4uGs/FQldXF9XV1VFhYSHZbDaqqamhH//4x7NSQajR0NBAeXl50faUPC7SNAdDQ0PRGX1qaIkjp9NJ2dnZZLFY6Mc//jFlZmYakhbD7XZTV1cXU9lEhxyNFmREicd+dXR0kCAIVFlZSQMDA9FtelNVtLS0UE1NTdx2xIOaINBzw4+nbDr61tOGkodNS3Sy2sVSV4+XjxMfC+Yspio/DofT0dFB5eXlZLVaqaamRtZ70NraSiaTiZYtW0Y33ngjdXR0RMXJ6Ogoud3uqHjw+XxUXl5ONpuNrFYruVwuxZfZbCa32x31bsVSXFys6zdgMpmi6RSUbsAOhyN6Y+/q6iKXy0WCIGiKJ634TqfTSU6nM3qejAoS7+npkR0SlSNR8ZMMQUZ0XSiuWrWK2tvbZfevWbOGBEEgQRCoqKhohgiPTYERi55UQfwBl8NJDxlERFgg1NfXo6CgAHV1dek2hbPAGBsbw7Fjx9De3g6Hw4Ft27ahvLxcsfzIyAgcDgd++tOf4p133sG5c+fQ3d0Nh8OBqakp+Hw+2YzpU1NTqssMORwOmM1m2X3V1dXo6+uTzQYvR1lZGc6ePYtly5bB6/Xi8uXLWL58ORoaGqJlxN+U2WzG6dOn0dbWFs0IL3f8U1NT6O7uxqFDh+D3++FwOGT7fuCBB3DzzTejt7cXf/u3f4uBgQFmu41iYmICd955Jz744IO4MvYvWbIEr732Gh577DFD7SoqKsJHH32EDz74AJ9//jm2bt2KAwcORNfAzMjIgM/nAwD84he/wE9+8hN85zvfwbPPPov9+/cDQPSvyNjYGMrKyjA6OqradyQSwZYtW9DU1KT4v+NwOEki3YrQSKanp8nlckWf6DmcRBHzWxUWFpLP59MVS+XxeGZlcGfJJh8vBw8epNzcXF11fD4frVmzhpxOJxHN9qRMTk6S2Wye4T174YUXKD8/f5b3zm63RxPKisOGoVBoRmxYMBikNWvWUG5ubtSzY0Q8V7zk5ubGNdvS6XSSyWRKeKamHNnZ2VHv2JkzZ6i4uJhMJhOtWbOGQqHQrOGhQCBAubm5tGbNGvrWt74l6yFjHUFQ8rBxOJzks6AEGdH1IGe73Z6Wiztn4eH1ehOa4h97c0028WaOF4cPia4/1DgcjhnDfrFDo6FQiARBoO9+97vU09Mz4yU3VOjxeAgAtbe3R3OJyaV3MCKoPx7iGbYUBeRf/uVfRs+bUQSDQcrIyJDd53A4qLi4WDFeZ+fOnWQymWbFK05PT5PNZtN8mBgYGCCXy5X23I5yf+NtJ5E25OrONfu06qfD3kTswSKfLLAgj1bP9HcOR41EPQZ680slQn9/P2VmZjKXD4VCVFJSQoIgzBAWk5OTislg9XizAoEAZWdnU0lJCWVmZpLFYlFM6xA7ySCVBINBMplMuh7gRE9kMmyWWxZKREyNoXST6urqoocffnjWxA6v18s0eUFuBYdUw3rDlnsplYu3HbnznAr7WNtQszOV9rLao3SsanWln4eHh+k3v/mNYt/znQUpyIi4651jDKyLViuRSkFGpO+JcufOnZSdnU1Op3OWF29oaIhcLpesUBFTZijh8/nI6XRSbm4ueTweCoVCmudAbsHwVBE7uYEFcfKEmjdLL8FgkJxOJ2VmZqp6VBsaGmT/x36/P3quRcT/YXl5OZPXa67ldNQSSYm+1yMGUmkfq21qtqTrfGr1xWqzXHmRH/7wh7RQWbCCjCjxmylnccOyYLUWqRZkepKBag3XKXmaPR4P5efny4oYUVg5nU7ds561hF4ykIvJ0iJ2dqXeunLs3LmTsrKyyOl0MnnqxO9TR0cH+f1+ampqmrUQvDhMqef6NxeulyweHa33Sm0p7VPyPrG0mQz7WGzT6juV9rK2E49AlOtzIQuyTCxg2trasGXLFnR1dcFqtabbHM48Ynh4GKdPn0ZPT09S+zl//jweeeSRhMuILFmyBL///e9RUFCQsG1utxvBYBC1tbVoaWmJbj9w4AAef/xxFBcX44svvoAgCMjNzcXtt9+Ojz/+GOvXr0dvb2/C/aeCd955B5mZ7JfBs2fPwmQyMf0/wuEwrl69qvq/2L59Oy5cuIA333wzOotSi+PHjwMAXC4Xampq8B//8R/43e9+N2P2bX19Pfbt2weXy8XUpmhvPLNNU01GRobse2kZ+r8EAkQ043Ms4r65aF8ybFOyRe69tAzL+VQjtrzYj1wb0n1Sm65du6ar3/mEKd0GJBOr1Qqfz4eKiop0m8KZR0QiEVRVVcHv9yummGDh1KlTeP/99/H0008r7n/00Udx0003obGxUXZ/QUEBNm/ejKVLl+K5557T7NNiseCtt95isu/pp5/G7373O1RXVyuWqampgdlsRnNzc3TbunXrcOXKFXz++ecIhULwer1wOp0AgEAggC996UtM/SdCOBw2pJ233noLFouFuXxrayvuvfdeprLl5eVYvXo1ysrKZPfv3bsXr732GiYmJpjFWCyCIKC9vR1ZWVn4q7/6K5w4cQIA0Nvbi7GxMdTU1Ohqb64JMiVxQNdHdma9F+uI9cT3sZ+V+ohH/CTbPj22sQikVNgrLSu3XyoA5baLx6wk3H73u9+pHuu8JQVeuLQT71p8nMVJXV1dwkNnO3fuVA1iJyIqKiqiiooKam1tpby8PMrMzKSKigravXs3CYJA2dnZ0ZmHZ86codzcXMrNzVVtU+9sRbk0FHKwZsAPBAKUlZUVVyyYniHL/Px8TZtZ0DPLMhgMzvqfql1C8/PzqaKigoqLiykrK4t2795Nu3fvpjVr1pDJZKIlS5ZE01ns3r077mPxeDz07//+71RZWUkPP/ww3XnnnXEtlTQXbgdaNkBleEutHbnPWtvkbEmFfSy2Sbcp2ZWq86mnT7UyLP18//vf12x/vpL+X2CK0JOpmrN48Xq9qhnmWWhoaCCLxaIaDxQIBGYtF9Tf309FRUWUn5+vKEwOHjxImZmZijdvUeTp5eDBg5SVlaWYV0suHYYScvnXWGAVZOJMxIMHD2qKXi1KSkpmrKmpRDAYJEEQZgXcq6U1keYTy8/Pp/z8fNq5c2c0/i4QCNDOnTspNzdXdcbm+Pg4VVZWRnPCxaawiJ3A9Oyzz9Itt9yie7akmM4k3YgiQ/rS2h+vINPqKx32sdrG2k8qzifrPq0yaraJLOQYskUjyEKhENnt9rieHDkLn1AoRG6325CZuQ6Hg0pKSlTLsAoBOdTWYExkEkEgECCLxaIoysbHx8nlcjH9hvTOXCRiF2RSoaNmsxYsAlZJjBH9/3MmXUJJ72QBpXQXQ0ND0WW1/H4/TU9PR9dPFUXXwMBA9LsUCoVo5cqV9K1vfYtZQBNdzzVXWFjIbG+yMMpLp1dgsNqTCvuM9FSm6nzq6VOtvpLHT6wTDoepra1Np/Xzh0UjyIjmRuJDztxDzMbPuii1FnKCSUzoKb4yMjJ0CxYRpWG2iooKKioqiqtNEa3cWkNDQ+RwODR/Q/HMmGSpI3eMwWAwmmJDL1oLjKuJMZH29nYSBGGG11Jvkl45QdbU1ER2u132BhQKhaiuri56zLFrkZaXl1NbWxsNDAyQ3W6nhoYGzf9XT0+PYeuJcjjJ4je/+Q1NTEyk24yksagEGZHyIsqcxUlLS4tiEtR4ycrKmjWMZmRKh/7+ftkn1niy9EthSZTKsgxPPJn3RXHU0NBAgiBQRUXFDDvERLNKQra4uJjy8/MpFApRKBSK5kMTF+IuKSmJCqtgMEgVFRWUkZFBR48elW2PRYyJHDx4kPLy8qL26hXHUkHGkl1/fHycbDZb9LMoxKT5xERhp7akXFtbG5WXlzPby+FwjGfRCTKi9CZA5MwdampqqKamRpfHVMxsX1xcTE6nkxoaGsjn881Yl1HqbhczrLe2thpqfyzxLAGkRG5ublRQKcWqaU2UYRm2ldLf308mk4lWrlxJPp+PioqKojnNAoFANCGrGrt376bMzEwCEF2BwOfzkc/nI4fDQdnZ2WQymSgjI4OKiopo48aNVFxcTIFAgDweD+Xl5VFra6suMRbbd35+PrW3t2vGEEqRCjKWiUixgixWwMld30ZHR8nhcFBNTc0su6anp6myspJPfOJw0syiFGTT09Nkt9tnrNHHWVxUVlZSS0uLrjoVFRW0Zs0a8vl85PF4yOl0Ul5eHgmCQBkZGQSAsrKyKCMjIxrT1N/fT4IgxDWcpofi4uKEhytFgsEg7dy5k/Lz8ykjI4Py8/Nly9XU1CjGc8Qb2B+bdFW0xel00pIlSygrK4upDa2h4Nj9oVCIMjMzyWQyUXFxMTU0NNCNN95IN9xwQ1xrkIrLROkdjpYKssLCQs3r0+TkJAmCQOPj4zNmBqs9cIrxZ+LwfFtbG9lsNvJ6vTyUg8NJM4tSkBFdf2K02+38IrQIicdDKq5fqEV7ezvV1NRQbm4uLVmyhJYuXZpUz5g4jFdUVJS0ZYfUgnSVvEDxrvMoFWQiHR0dzIJML9L+du7cSatXr467Pen/YXp6mjo6Oqiurk4xyD5WkLEMCYt0dXVRYWHhjGuZ1vdbXKt0xYoV9PTTT2suOs7hcFLDgk4Mq0ZhYSH27t2L2tradJvCSSFVVVVwOp2orKxkrnPq1Cn84Ac/YEq4um3bNrS0tODKlSt46qmnsHr1atXEq4ny/PPPY/Xq1Xj33XcNyc6vF6VEonfddRc++ugjw/rxeDz47LPPMDExYVibItKs+319fXjsscfibk/8PwwPD2Pz5s3IycnByZMnUVBQgNraWrS3t8vWu3r1KnJycvB3f/d3M1ZGUMPtdmNoaAhdXV1MSYynpqZw4MABAMCuXbvw9ttvo7u7m/HIOBxOMlm0ggwAKisrIQjCjCzknIVJJBLBli1bdIux8+fPo6amBq+++qpuwbN9+/akCIhY3nzzTWzcuDFp7YsrCOg9jsLCQkQiEV11wuEwPv/8c9x3332y+2+99Va8+OKLAID29nbDsvVLCQaDur4jShw4cAClpaWYnp5GR0cH6urq0NPTg9OnT2P//v0zytbV1eGf//mf8fWvfx0FBQW6lnozm82a5SORCJ5//nls3rwZ69evx8DAAA4ePIihoSH09fVhy5YtmJqaius4ORyOQaTbRZdupqenyeVyqc5A4sxvpqenyePxxJXWIt6hN6L4Fq7Wi1piUiMQBIFuvfVWysrK0p1wVu+xK+XiEnE6nWS1WkkQBAKgmmMr3lCE/v5+yszMjKtuLEp5vUKhEHk8HsV8d0bkA5MOWfb09FBhYSE1NDQoDjGLQ5964yo5HI5xLHpBRnR9tpLdbtc1K4ozP0hEjBElfoOWS4FhFMFgkDIyMpLStogYnB8IBKioqEiXANSb6sPpdJLT6ZTd5/V66Utf+hJ9+9vfpp6eHrLb7YrtDAwMxD2JwqjZqnLLb4k53LRWDElExLe1tc1K42Kz2ZgeOEOhENXU1JDD4eATnjicNMAF2f+hJ5B2PrOYAngTFWMiSoHmLGglHk0E1okGiSAVpO3t7WQymZjq6vUuKgm4jo6OGQmdWZZBi11OSA+JrHQgEgqFyGq1zvLSuVwupuXbWGZYSpmenqaamhoqLy+f9WBps9l05dkTE8rqXX6Jw+EkxqKOIYvF4/HAZrMt6HiyxsZGrF69Wndsz3wkHA5j8+bN2LVrF9xud9ztjIyMwGw248yZM3HV37p1K15++eW4+1fjZz/7Ge69996ktC3yyCOPYNWqVdizZw+A65MWli1bhuPHjyMcDqvGljU1NeHy5csYGRnR7CccDuPq1auysVtjY2NwOBwwm82YmprC4OAgPB6Panv79+/HG2+8oTtgPdH4sfb2dhQXF6OpqUk2yF5pEkQshYWFGBsb09VvMBhEb28vbDabrnpyOBwODAwM4OrVq9i4cSMGBwcTbpPD4WjDBVkMPp8Pp0+fRm9vb7pNMZRIJIKKigosX74cdrsdw8PD6TYpqYTDYZSVlaGlpUVRjE1MTKC5uRmNjY1wuVxwuVwoKChATk4OcnJykJGRgYyMDBQXFyMzMxMrV66My5bjx4/j/fffx6lTpxI5JFnee++9pAb0iwQCAbS1tUUfVh588EH8wz/8A1asWKHZ/5133okjR45o9nHixAksX75cVrAEAgGsX78eANDd3T3jf6r2cNHW1obGxkYEg0HN/oHrMxZtNtusWZesdHZ24vDhwxgYGEhI1NlsNmabRQoLCzE0NITly5dj48aNOHr0KI4ePYri4mJYrVZdkwSA6xMFmpqa4PP5UF9fj8bGxkXxIMfhpJV0u+jmGpOTk2S32xfM0N7k5CS5XK5oAk+52JaFRCgUIpfLpRrwHQqFyGKxkCAIlJeXF41d2r17dzSru5HoXdeQlYyMjKTlHpNy5syZaB6w/v5+ys/PpzNnzpDJZFK1QW7YsrW1NXqexVdRUZFi/FjsEJ50zUWHw6G62DDL+rWhUIjy8/PjXuydiG2pI5fLRT09PZpt1dTUJBRcPzk5GV2FgnVxcS1Yll/icDiJwQWZDAtpod3CwsIZN4GFvGYdixgjur40kJhJP1VYLBZDE8SyrDlpJK2trWSxWGZt14q5CgaDlJWVFY2jE5c2EteXjH3JTX6Ynp4ms9kc/Tw5OUlWq5WIiPx+PxUWFmp+n/1+P1VWVsru6+/vJ4vFonvdTSksMWssgkxc6H4uorb8EofDSRwuyBSINyh4LjEwMDDrqX8uX/DjZWBggGpqashms2mKsXjWWDQCIxcXFykpKUnIq6MHpdmHLBMLgsFg1BOpN01HS0vLrMk2ZrOZQqEQ2Ww2Gh0dVU2VISLndRJFZqJpQyYnJ8lms2mm2mARZHa73TCvVrKQLr/E4XCMgQsyFVhmc81l5G5CC2XIcnJyknw+H61cuTKaP0nrqV1ct1DvOoNGkAxBFgqFKCsrKzoDdGhoiHp6esjn85HX6yWPx0Mul4tsNpvqsB4LSkI2FAppDluK3H///bR06VKm/sQFrysrK2cJHbvdHh2SHTBs8AAAIABJREFUIyJyu90zZtMODAxQZWUllZeXR+tK8w1WVFSQIAiGfBdYrxNagoxlQfG5wuTkJLndbqqsrFww4R0cTrrhgkyFUChEdrtd15TxucL09DRZrdYZImV6epoEQZj363f6/X6yWq1UV1dHX/7yl5nTlSSS5DVRkiHIiIiqqqoIAAEgu91OLpeL6urqyOv1UkdHB/X09ND4+DiVl5dTZWVl3ENNauk78vPzmYb8tBK/xmK32xXXY/R4PFEvTSgUounpaWprayO3200AyOFwkN/vJ7/fP+O7IeYbfOqppyg/P9+QYTc94Q1qgozVyzbXEIeN9a4Ny+FwZsMFmQYsQcFzEblYsfn0BK6Ez+ebEQ+kR2QlMyeYFsmIW/P5fORyuZiFhd/vJ4fDEVdgttpQ46pVq+jJJ5/UbEOPIFPLnSWGE2h9n0OhEDkcjhlCuKenh0wmEz3zzDPkcrnI7XYnJMz0DDGqCbL57I0PhUJUWVlJbrebe8s4nATggoyB+Shk3G73rBgPvQki5xper3fW/yEQCDAlKg0EApSZmZm2YGS1LPR6EYfz4vlOjo6OksvlYkr6OT09TV1dXeT1eikjI0Px3C1btkxxKHLNmjXRoP3s7GxatmwZk51y399Yu9xud3RJIGkS1VAoRF6vl2w2G3m93hl2i8tZPf3002S328lqtcb9mwiFQswCU+2YFkpSanH5pYUQEsHhpAOeh4yBuro6BINBdHZ2ptsUJqampjA8PDwjX1NnZyfsdrshiSPTgbgYs8/nm7F93bp1MJlMOH/+vGp9r9eL+++/nykxZzLweDwIBAIJtzM1NRVdJF16LlgoLCxEV1cXrl69OmtB6WAwiPb2dtTW1qK4uBg5OTk4fPgwAICIZM/dxMQEpqenccMNN+CBBx7Ac889F00W29jYiHA4DK/XC6/Xi3379iESiTAtCq6Wi8tsNkdzjDkcDhQWFgK4nn9u//79KC4uBgAMDQ1h//79M+w+ceIEBEHA1atXo/n4Dh8+jO7ubt2LlQ8ODsLhcDCX37FjB06ePDljWzgcRmNjI1paWnT1PRdxu90YGBjAxMQENm7cqDu5LYez6Em3IpwvTE9Pk91unxdrvDU1NUUDnkVYcyDNRWpqalRnvPp8PsrNzVX1fiV7EW4tQqGQqpeJBXGGrFG5oESPRnl5OdlsNrLZbFReXk4tLS2zhuGULhXi7MtAIEAlJSWUm5tLGRkZlJ2dTSaTaZa3hDWWjsUrHTs85vf7ZT1iItPT09TT00P33HMPZWZm0t133035+fnU399PXq+X3G43CYIQPR8+n0/zPOv1nEtzlY2Pj5PD4ZjzsyrjgS+/xOHoJ4OIKN2icL4wNjaGiooKDAwMyC6LMlcYHh5GbW0tbDYbfD4fpqamUFVVhaGhoXSbhnA4rGt5qkAggJKSEtTU1KiWq66uRl9fHy5evDhr349+9CN84xvfSHum8ZycHHi9XtTV1emue/ToUZw8eRIdHR26s64rEQ6H8fzzz+O3v/0t/l975x/b1nXe/a9dx6Fbd74JnJVOh4jO3IV2l4hqh5pe05ECCpjKBogChknMhkmEu0UCmkga0ErcgtGai8lq0VHqH6MEu6BUDKPUdSAFzKXSdiWFBBDddhEVIBOzFBWFohWLICONYiOdrj3vH34ve3l5f5zL35SeDyCIvPfcc869ou798nme8zwTExOaGeqPHTsGpVvFRz7yETgcDty+fbts+9raGlKpFGZnZ8u2u1wu3Lt3D1tbW5pz29jYwMLCAmKxGNe5nD9/HrFYrGQtSyQSSKVSuHv3LlKpFDKZDOx2O7q7u/FHf/RH+PSnP634/5xOp0vHJZNJJJNJOJ3O0rF2u71kZR4bG0N3d7fuZ1OKaOl1u90YGxtDKBQqzfmwUSwWMTMzg42NDQSDQUPWRII4ipAgM8jy8jI2NzcRCoVaPRVVUqkULBYLNjY24PP5YDKZMDU1VVM5l3oRjUYxOTmJ4eFhrvY2m023biHwwHV2/vx5/OpXv6rYJwgCfvnLX+LnP/+54fnWE6fTCQCapbkSiQRMJlPp4ZVIJDA5OQm73Y5AIFDxRSCZTMJkMsFmsxmai1heyuFwYGlpCcFgUPU6p9NpDAwMYHd3t2Lf+973Pmxvb+OZZ57hGldLOMvH7Ovrw97eHle/58+fh91uLwkqp9MJm82Gy5cvw2azqYqe1dVVrK+vIxwOq/adSCSQTCaxs7ODZDKJYrEIu92OVCqFcDhsSGhks1n09PTAYrHUVVy3M+IXRKfTCb/f39ZfZgmipbTUPtehjIyMtPUyb7vdziwWC9va2mKFQqGt5rq7u8usVmvd+1VbwSe61JpZZkgNcY7yIPJ4PM5GR0eZ2WxmTqeT2e12NjQ0VMojJndpRSIRNjQ0xARBKP2tjSCmf9je3uZKFDw9Pa3oeqqmJJRaglklJiYmmMVi4fr8RiIRRVcr7zhGAtEPDg5YJBKpOng9Fot13KrtekDllwhCGxJkVVAoFNo29kMUPAcHBxVL/tsBeSmceqG0inFnZ4edPHmSZTIZ3RI/zUCMI/vQhz7ERkdH2cjICBMEgTmdThYMBstiosLhsGIahO3tbWa1Wlk4HC7FSimtNFRje3ub2e32kijkSbegtjrXiLiq9pi9vT02MjLCLcyqQZ40lmgcYvmlanLiye0HWvYEo7YGpb7lPwTRaOhTViWilaHdarpJrRli3b92+zZuREDwIpbmkRaslub+8ng87NKlS3UdU4lCoaCYi+ng4ICNjIyw8+fPs2w2y/x+PwuFQoY/P0rVF9QsWHLEnHri/HisY0rlt0SqEWSvvvoqO3XqFDt58iTzeDzc5y8VZo3I13VwcMBsNhvl0WoSYkJZI+WX9ASZkoiSiynpe/l2vX4IotHQp6wG2jF/kNSaoZXLqZU0Yl52u72iWLW01E817jUjRCKRksVLKtQLhQKbnZ2tWzbz0dFRJggCGxoaYqFQiEUikZLFTIvd3d2KLxA81jElAShSjSATuXPnDjt58qRhq+Xe3h5zu93MZrPVXZjF43Hmcrna7gvMYcVI+SUesSVtK/2ttE/vtRFrHEHUC/qU1Ug71YaUlnEJBoMVqS/ahVZcMzEhqBLxeLyU8mBiYoJbLMbj8ZIIc7vdLBQKldIruFwuFg6HmdVqZdPT03W1pOZyORYOh9nIyAhzu9261kYllxyPdSwWi2lajWoRZLUm6t3e3mZms7nubsZOTALd6fCWX5ILLS3rl9o2I4KMLGREs6FPWY20U/yJuNhgb2+PWa3Wtv2mz+tiqzcnT55kd+7cKdsWCoVK5XN2d3dL5YjkZadEtre3ywLw1dyOYh3FarLAb21tsXg8zmZnZ0s5spxOJzOZTMxkMhm+dmKpISl61rHp6WndskLVCrLV1dUKC6ZRGln7sZPLGHUqPOWX5EJMyf2o5aqU/tZ7TYKMaAX0KasD7RB/Ii0c3s5JYFtZRFley3J6epqNjIxUzEWpCLvoXrHZbBUB+PXg4OCAjY6OlopjO51ONj09zfx+P4vFYiwej7NCocAKhQKbnp5mdrudKw5PKQZMq+TPwcGBbmmlTCbDrl27xh5++GH22GOPaY4vd5Ourq4qJow1SiMtWZ2UBPqwoVR+SU0cqVnI9GLIeF6TKCNaAX3C6oTUXdiq8cWbRjtnx9aKSWo0V69eLYkTvez/0qLR1QQg8yKNMTNyXba2tkruUDVxWygUmNVqVbTSKf0d4vE4s9lsqmI+EAiwCxcusOPHj7MLFy6wl19+WbOOqFKKEyMFxrUwUtS7GsTVgO22aOcokMvlFMMa9KxgSm3k8AgyeT9K+wmiEdCnrI4ouYaIX7O3t2c4Z1a9OXfuHBsdHdW10k1MTJTcdtUs0ddiaGio9MAwmUw1xZhp5XbSitU7ODhgVqu1NO7U1BQ7d+4cOzg4YLlcjgUCAebxeJjD4WCCILATJ04wQRDYtWvXyuaqVZJK6f/h1VdfZSdOnKjqXEV44t/qQTsu2jnK8ATa81jR9F5L3+sJPIKoJ/QJqzPt7C5sB9RyWjUL0V33+c9/XrNdJBJhZrO5IVaxelsJd3d32e/+7u+y3//93y+LfdJz64mCSXRrnj17lh0/fpwBYIIgsEuXLpVSibz66quKfdjtdtVYMKX0JlqLK6RsbW2VFkrIxWozF4W0Kt6RqERPkBkVYWp9GT2WIOoFfcLqjJiQtZWio51ph1Vsf/AHf8AlmhsV56aV26tarl27xh599FHmdruZ2Wxm29vbmhbJWCxWcsmJrs1UKsV2dnYMjavmgtQaG4CqRVAaIyemEjGbzWxkZKRUeUJaoLsZ0Jes1qMV19XsH4JoFPTpagBiAs52XeXYSuRB/bFYjPn9/qbG6pjN5pof6OFwuKa/r5KlsJaHvnTFo1TwWSyWCiuV6IqTzr/aGMhcLseOHz9eUZZqdna2bAGFlBMnTiha3La2tpjNZquwSInlv8QyUc12I9KXLIIgmgEJsgbRDpagdmVkZITZbDZmMpmYy+Vifr+fOZ3OpoiyepRu8vv9bGhoiLlcrqr7kLvCeGp83rlzh129erVUJkr6c+7cubIUFPJalaIrU0zHoSQmq3WlylevMvbAlamWCub06dPs1q1bpfdGVo7u7u62JNCevmQRBNFojjHGGIiGMDAwgOHhYbjd7lZPpaWkUilEo9HS+zNnzuADH/gA/vzP/xwmkwkAsLGxgaWlJYTD4dI28dh0Oo10Oq05hiAImJiY4JqL1+vF9vZ2Vedy/fr10u/FxUXs7OwgGAwa7iedTmNgYAC7u7sAgGg0ipWVFUQikbJ2+/v7uHHjBtbW1vDee+/hYx/7GB5++GHFPr/whS/g2WefBQAsLy9jc3MToVAI+XweXq8XwIPrFAqFFI/P5/O4cuUK4vE4zGYz97m8//3vRygUwuDgIAAgk8mgt7cXe3t7iu0fe+wxjI+P4+WXXy79PQYHBzE9Pc09Ziuo5e9N1MaxY8cAAIwxHDt2rOy3tI38cSY9TqlPrcefdBwl5GPrzY93bPnxSucpHV/tvOnR3nmQIGsg+Xwevb29iEQisFgsrZ5OU0kkElhbW8PGxgYEQUB/f39p389+9jNsbGzAZDLB7XbD7/fDZDJheXkZ6+vrMJvNSKfTSCQSsNlssFqteOqppzTHu3fvHtLpNMLhMARBUG2nJnx4kIoxEZ/PhzNnzhgSE/l8HtPT0zh16hQCgQAA4ObNm3jzzTfx4x//uNTuJz/5CX70ox/hySefxNTUFD7zmc9wj1EsFnHx4kVsbW2VxFU0GlX9cpDJZDA2NgYAutdQis/nw8rKCn7605+Wts3Pz2N/f790bnI+8pGPwOFw4Pbt2/B6vbh8+TJGR0e5z62VeL1eOBwOjIyMtHoqRwqpwJALJCWxwrNPjpq44xE8vPNTO16+XWt8XiFKj/bO40SrJ3CYEQQB4XAYAwMD2NraKrP8HEZSqRSWlpYQjUZhtVoxODiIqakpVTGaTqcxNjaG1dVVjIyMlB5yxWIRg4ODiMfjhsbf2NjAwMAAQqGQ5phWq9XYiUFZjAHA7OwsPB4PVldXMTQ0VLYvm81icXGxbNtbb72FRCKB//7v/8bc3BwA4Pbt2/i7v/s7vPfeeyULFwA4HA58//vf5xZHUkwmEwRBQDabLQkyLUvt8vIyrFarqohSIp/PY2FhAd/4xjfKtq+vr8Pv96se9+EPfxg//OEPATwQgsPDw9xjtppgMIje3l7YbDbYbLZWT+dIIAocPUEFQNMyVYto4Rlb7E9tDvI+pO+VhKN0v9xap/Re2o+ehY5oU+rsAiUUCIVCbGRkpNXTaCiRSIQ5nU7DWezFck/1Ynt7m9ntdtWkodUkFNXLL1coFJjL5SoF5YvJXi0WS+lY8UdcDDA9Pc0++MEPMkEQ2OnTp9kjjzxS18zwRnO+VZNDz+12s56enrJtBwcHzGw2cx/X6jQo1bC3t1dRgYBoLPJHldKjS9wGnUz9aj9q/dfaXq2NkbH02vNeI6K9ob9Yk6i38GgnZmdnmdvtruoB1YjrIq6Kk9cj1Fr5p4ZYvkiPXC7H7HY7CwaDuhn0RQCwQCBQl4UGcox+CTAqyHK5HDtx4kRFmgy9ovbXrl1jJ0+eZDdu3GCMde5DIxaL1bSogzCGESGlJl7k73nbSd+rfV615qd0rNbYaueiNJZW20793zrKHK/CqEZUQTAYxMLCgm5weidRLBbh8Xhw7949RCKRqlxrjcBsNiMej2NlZQXz8/MAHrgq19bWNF1pchYXF5HNZivclEqI7um7d+8iFothdnaWy0U9MTFRtRtVi2KxiEwmg3w+X9d+Rb7xjW/AZDLhmWeeKdu+trZWCu6Xcvv2bXzwgx/E5uYmvv/97+Pll19GJpPp2NhKl8uFy5cvc302iNrQCszXOkbqzuNxOeqNL+9PqU9xjuz/uy7FH955KfUt3SZ3c0q3Gbk+RHtCgqxJmEwmhMNheL3ehj0km4m4kq6/vx+zs7Otnk4FJpMJkUgE+/v7GBsbw9jYGAKBgKE4vrW1NUPxTRaLRTN+TY1GCLLR0VFMTU3hypUrSCaTuu3v3btnSFD/8R//Mf73f/8X+/v7pW35fB7pdBp2u7207Y033kBXVxcmJycRCATw9ttvl0RcJwsy4EE84d27d7GxsdHqqRxq5EJDKnqkSGO4lH6qQSsOS9yuJIjUBJR0Lkpz02oj385zLYjOggRZE7FarZiamiqlIOhUkskkPB4PgsFgRSB7uxEIBNDd3Q2HwwGn08l9XLFYRCqVKhMXjWJnZwfd3d1179flciEej6Ovr0/3S8DGxgZcLhd334Ig4Ld+67fw5S9/ubQtGo3C5XKVRO/+/j56enrQ39+Pn//85xWrRDtdkAEPVqT6fD5kMplWT+XIoBfkb9Q6prVfLozkr6VtxL6UhFOjqJcVkGgPSJA1GbfbDYvFUnKldRr5fB4DAwMIh8Mds8psdHTUsGtpY2MDTqez7itjv/nNb2JgYACPPfYYgAe5w1KpVMOuZTKZhNPp1LR+ZTIZFItFw1a6j33sY3jttddK7+Xuyhs3buDJJ5/EV77ylYpjo9Eo5ubm4HA4DI3Zboh53TweD4rFYquncySQW4tEMSK68LQEkZJAUrKgSd2BcmuXmgtRRN62Goyu6pRb64jOhARZC5idncX6+jqXK6ldSCQS8Hg8MJlMmJ2dxczMTKun1FDW19fLcqdVSz6fh8/nw0c/+lE89NBDGBgYwP7+PsbHx7Gzs4OFhQV8+9vfxtmzZ+sw60peeeUVmEwmTbGQTqcNJYIVef3110tpOorFYkn8iayvr5e5fIvFIhYXF3H+/HmsrKwgFAodinxeNpsNL7zwQimPG1F/tASWnkVKz+WoNSbPj3x+PK5S3rG1jlW7Fjz9E20KT+Q/UX86aem8WNpILLuTy+WYzWary+rIiYkJ7tV9wWCQjYyMNKWwdC31Lu/cucPcbjc7e/YsA8DOnTvHPB6PYv3GXC7HTp48Wbby8MUXX2RPPPEEe/HFF2s6B8YepOAYHR1lVqtVc9VnMBg0VL5KXsMyHA6zoaGh0v6dnR12/Pjx0vu9vT1mNpvZ6Ohox6W54KXa0lMEQRCMUdqLltJuS+enp6crClyPjIyUFXMOBoPMbDaz2dnZutT1KxQKbGhoqKKgtLzNyMgIGx0dZaFQqJTfq1F1BcPhcFWFtnd2dkriqqenpySwtBALge/s7LCzZ8+yY8eOsSeeeIJdvXqVnT59uprplxGPx5nNZlOtK6nUlidP2+rqKgPABEFggiCwkydPsve///1MEAT24osvMo/Hwy5dulRqX02es06jUCgwp9PJda0JgiDkkCBrMe3woNrd3WV2u535/X5mtVrLrCS7u7vM5XKVFUpvhFVvenpaMX+VODepNa5QKJTmKs81VgtiwlaXy1XVOV64cIFdu3bN0DHyvF2ixYkxxk6ePMnu3LljeB4iomXTiKVvb2+POZ1Orut669YtFggE2Je+9CV26tQp9qUvfYkFAgH2xBNPsGPHjrH5+flSW6vVWtfEt+3K3t4es9vtTbHiEo1FdCDBYP4z+W+tvpW2S/dptVMbi6cPco61J/RXaQOcTmeFZapZzM7OlllQ5AlFt7a2mNVqbcr8gsEge/rpp1kqlWKMPbBUaWXd39vbY263m7nd7pqtZaLw07LUabG6uspOnTpl+LiJiQkWCAQU9zkcDuZwOAz3mcvlmMvlqlro53I55na7uY+PRCJlVlTGGHvppZfY2bNnGWMPqifYbLaq5tKJxOPxqiysRPtgVNAoCSIlYaQn7njbaM1Ra25a24jWQ3+VNuDg4IDZbLamfqsWH9pKGeVdLheLxWLsxRdfZIIgsO9973tNmVMmk2HHjh1jVquVuVwuNjQ0pGupKhQKTBCEmgRZKBSqqqSSlHPnzhmuAsAYY3a7XdXFdefOHXby5ElD/YkCOhaLGZ6LHL/fz5XtX63awrVr19iFCxfY9PR01UK3U6mmKgTRPvCIJHl7XsuWntCqpg+1fvXmTLQX9BdpE+LxOHO5XA2Li5JTKBTYxMSE4sNbrINos9lK7qfTp0+zq1evstXV1YbNSXyAM8a4BUUt1gjREjQyMlLTdb9x40bJGmQUQRA0Refp06e5g/sDgYBhF6UeQ0NDLBwOq+4vFArMbDarnoPD4WAnTpw4tIH8Wrjd7rq61InmUY0gU2svb6e1n6cNjwiTt5VvV3pPtB76i7QRgUCgLFar3sRisYoHpxgjJo+b2traKhMpt27dYna7nZ06dYodP36cXbhwoeRSczgcZbFP1RAIBNi5c+cMx2BVG4MnWpLq8cA8depUVUKVpxD36uoqO3v2LDtx4gTzeDyKbQqFAnO73WxiYqLugl6+elKO3sKUUCjUVgtXmolY3/QoxM4dNtTES7VWKyPjGulDT7DptSPaC/qLtBmN/FYNPFgVNzQ0VGGBMpJ+Ymdnh127dq0kxk6dOmVISGUyGeZwONgTTzzBTp06VZpXT0+P4WD6auLvpqen6xZ4PT09zc6dO1fVsUZW2d66dYsdP35c8fqMjIw0LN2CnktYqzj8wcFBxSKRo8bu7i6z2WxNs3wT9aHa2C/5sfI+jQo2Xgsaj8uSp2+itVBi2DYjFAphZmamYaVYcrkc+vv7sbCwgPPnz+PmzZv4t3/7N0P1NZ955hncvn0biUQCiUQCH/7whw3N4bnnnsPe3h76+/sRCoXAGEMul8Prr79uqJ6i0fJGmUwGV65cwZkzZ7C1tVVVMlQp+Xwe//AP/4Cvf/3rVR1vpIblP/3TP+FTn/pUxfWJRqPI5/MYHR2tag56mEwmuN1urK6uKu7XKrnk9XoRCATapuh8Kzgs5dKOKvWsZanVh9JxamWRmEJSWqVtSr95zotoHSTI2gxBEBAMBuH1ehtWimVoaAixWAzxeBz/8R//AbfbjUwmY6jWY7X813/9F9566y3s7OzgK1/5SlmpHaMkk0nYbDau8kbLy8sYGBhAIBDA9PR01WNKGRoawkc/+tFStnqj7OzscIvZ+/fv45133inbls1mMTMzg2AwWNX4vAwODmJtba1ieyKRgNVqVRS2y8vLMJvNhupjHlaGhoZgNps7tlzaUUYueuSvpW2A2mtZqomqasUT1brsMJphhiOMI89PVQ/U/tzVxkCJnD17lisJKmMPXLI9PT1VjyWFJ34sl8uxkZERNjIyUpPrLBAIlJKdCoJQcrMaiZ3L5XIsFouV8oMBYI8//jhzu91cble3283OnTtXOg9xNWyjKRQKzG63V4ynlpm+FauG251CocBcLlfL0tsQxoFB16DaMdL+1MbRmoPe/NSOke9Tmi/RXtBfpY3Ris+pBrV/QnlWdSMEAgEmCAJX20KhwB566CHFEkI87O3tsVAoxEZHR5nNZmOCIGgGTItZ8KXX8ODggAWDQeZ2uxkArlQXHo+HHT9+nF26dIl5PB7VvGFa5HI55nQ6S/nB4vE4M5lMrFAosEgkwpxOJ7PZbJorGhl7ELN2+vRpNjY2VnfBrocY8yaWzVIrL6W3MvOoQkKVIAgtSJC1MYVCgdlstrqt0lITZLlcjp04cYLt7OwY7tOIdW1ubo49+uijhsdg7EFwtMlkKgWw6wkpMR3D9PR0SYQ5nc5SPUVRBPFYLMTaktVycHDAnE5n2Zx3d3eZ1Wota7e9vc2GhoZ0c3/dunWLnTlzpmWB4tvb2+wP//AP2UMPPcQCgUCZ5VFvVeZRZ2trizmdTgryJwiiAooha2NMJhPC4TA8Hk9d4sksFoviYgFBEPB7v/d7+PznP2+ov4GBAVitVu44sK2tLXR1dRkaQ8RiscBkMiEYDGJ0dBQ2m02zvclkwvb2NvL5PHp6erCzswO/34+DgwMEg0G43W7usT/5yU9WxG/xkslkSrFr0jkrBfTbbDaEw2F0d3djcnJStc+zZ8+it7eXK3auEdhsNjz99NP43Oc+h/39ffT09MDn8yGVSmFubg6BQKAl8+oE7HY7+vv74fP5Wj0VgiDaDBJkbY7VasX4+DjGxsZq7isej8Pj8SCVSlXsW1pawr//+79zr7Z844038Morr2B5eZl7/B/96Ee4cOECd3spJpMJdrsdiUSC+xiz2YxgMFgSYfJFC4IgcJ2v3W6vShBnMhl4vV6Ew+EKAam1wnJiYgLFYhGLi4uK+1OpFLq7uw3Pp56srq7iL/7iLxAIBLC9vY0zZ86gr68Pfr+/5tWrh52JiQlks1nVlasEQRxRWm2iI/jQqnloBCX3mcgTTzzBnRW+p6enon6hHh/60IfY3/7t3xo6RkooFGIWi4U5nU7m9/vZ7Owsi8fjVZc8yuVyzGazcWWRP378uCGXrlikW61vnnxzakH7rax9ytjRq03ZCOodjnCU0Hts8T7WqumnWWNrtQHHogF15L8IAAAgAElEQVT5sXp91TJfoHJhg9YYJDvUoSvTIRQKBeZ0OlXrHhpBDDCXCxm1AtkjIyPM6XSWfj7xiU9UVUj7oYceYt/5zneqnjdjD2Jw4vE48/v9bHp6uhQMD4CZzWau2otS9vb2mM1m012BKQgCtyAWC5VrCT2r1ar7MBZXN8r/TnrllhpNtdURiHJ4P3tEOWpCSenBL90mFzJqwkZtjGaNrTcHtTZar/XGqFZoKh2vdy15r/VRhK5EB1HrDXx6erokEsSyLnILzOnTpyuEh81mY8FgkMXjcRaPx9mtW7fY008/rTrO1atXmcPhYC+++CK7c+dOaTuAUjCzuDrz7NmzVa+6lCOWQzIKTz3MCxcucFcj0CumXSgUmMlk4urr4OCgTNy1g3WKR0wSfEQiEVoEwUE1QkpPbPBYfZo9tpGxeC1kPBY1tfd6c9FroydM9a7HUYOuQocRiUQMuwpFADCr1comJiZYLpcr1UCUirKdnR0mCELZykl5+g0tQeHxeEp1Lp944gl28uRJBoCdPn2aHT9+vNTu7NmzzO12sxdffJGdPn26qvORY+TahEKhMquf1g3h2rVr7OzZs9xC2GazabpRjYoq0eKWy+VYKBQybAWsJ0qrQ4naoDQYxjAiZuTtG2Eha/TY1cxNbz68YovntdF+1MQqiTJaZdlxuN1uWK1W3Lx5s6rjt7e30dXVhZ6eHiwuLpaqAog888wzSKVSGB0dLWVndzgc2NzcLLUxmUywWq0ViwN8Ph8SiQTefvttJBIJ7O/v4/79+2CM4caNG+ju7sbjjz+ON954A++++y5CoRC+8pWv4NFHH8VLL71U1flIMVKKKJPJwGw2w+/3w+/3Y3t7W7Gdy+XC5uYm3nnnHa4SQJlMBvl8XnMVqJF5Ag8Wdvj9fni9XrzyyitwOBzcx9ab1dXVmqorEJXQIoj6wFSy5yu1E/dLX3fq2LzzUpqH0o/R/uXHKfUjVgoQ91HVABWao/uIelNNYLf0z53L5djExASzWq3MYrFUBJhnMpmSpUzJoiNN/vnqq68yt9vNFds0PT3NTpw4wc6ePVvatrOzw06cOFFzLI04p93dXd2AeR435aVLl5jdbjc0B54KC3ouTTVCoRAD+JLZNgq73V6XOEaCqAaoWFfEbdL9Sm15Xmv13+yxtcaSjqPXv9p81PpS2680Ju+PvL3SeR116Ap0KNVk/Vb6wAeDQWa1WhWFRyaTYadPn2af/exnmcViKdvn9/vZY489xk6ePMlOnDjBLl26xF1G6NVXX62IG7t69aph8SNHFJeCIDCXy6XZtlAoMEEQKhJ0ut1u5nA42Llz55jH4zE8h1pWT/LQytWVe3t7FZ8DgmgmegKEd5vWa6X3zR5bS/zxzklJIKodqzcWj1hSa8M7Dgkycll2LGazGYFAAB6Ph/sYt9uNaDRatk3M71UsFitckF1dXfjxj3+Mf/mXf0GhUCjb94lPfALFYhGRSAS/+MUv8Oabb3InfX322WcrCnKvrq7i9ddfx2uvvcZ9PnKmpqYQiUTgcrkwPDys2dZkMsFmsyGZTJa2vfbaa1hfXwcADA8P45//+Z8NjV8sFpFIJHQLaqdSKd3Etmo0owC8GqurqxgaGmrZ+MTRReryEmES15d0u/w4nr7bZWzp+2oLg8sLnEvnKO9LfN8sFyIVO9eGBFkH43Q64XA4cP36da72oVAIMzMzitn6p6amMDc3V7FdEAR87Wtfw5kzZ8q2P/fcc/j4xz+O97///dVNXmGcv/qrv8Kf/MmfVN3HyMgIrFYrNjY2uDLxOxyOikSz73vf+5BIJDA7O2to7Hw+D4/Hg/Hxcc0M+vl8HsVisSPjhtbX19Hf39/qaXQ00geg2kOJ90Gu189hoxrhoyZMtNqI26T9Nmts8b3Sj3xcuUjUGkf6GVEbrxZ4P7Py8aQCrdY5HAZIkHU4169fx87OToXlSwlBEBAIBMqC+AEgm81CEARsbGwgm81WHDc1NVUK8Jdmth8fH8fCwkKNZ/BrRBFUS1mZaDQKl8vFVVbI5XLhlVdeqXoskWQyid7eXgwPD+uKY6MB/e1CNptFJpOB3W5v9VQ6FvkDUesBJLckKFlOjhJq10pL9Og94Hn3t2JsPdREpFZbPYGoNSee89EaX208UfiSGHsACbI2JZFIlH6USh1J0bJ8yZFb1axWK4rFIubm5mCz2Sr6WF5eRjabxdzcHB555BH09PSUygi53W6kUimucXm5ffs2FhYWuEs4yVlZWdF1V4rY7Xak0+mqxwKA+fl5+Hw+RCIRLqtcLe7KVhKNRg3V/yTKUXNFqe3jebjXy7pBEK2EPr+/hgRZG3L9+nWMjY1hZmYGMzMz6OvrK4t1kiMIQil9BU/NxevXr2NzcxOJRAJ2ux3xeLz0I7eA7OzswOVyob+/H3t7exgeHi5LuVFvK9lzzz0Hq9VaYcXjJZ/PY25uDsvLy1zXwul0GqqPKR1nYGAA+/v7iMVisFgsXMe99dZbeOqppwyP12rW1tYo3UWNqLmn5G14OUruSoI4EhhdBUA0HovFUlZ2h7dUTSAQYBMTE1xjVJv1v1AoMKvVWpbx32w2V6xWrIXx8XF27Ngx1tPTY6h+pEg8Hmd2u53rWkiv2auvvspOnDjBNYbT6Syl/TBCJ6aNODg4YGazudXT6HjAkQJAuk3eVqsN3coJovMhC1mbkUgkYLFYyiwuNpsNOzs7usdOTEwgm81idXVVt63FYsHw8DBmZmYq9uXzeSwvL8Pj8eD8+fNlLj2TyYQXXnihZBUTBAFDQ0NYXFzkOT1dnE4nvv71r2NnZwddXV34+Mc/DqfTif39fe4+BEGAyWSC3+/nGs+ohSyfzyOVSlW14rATY8g2NjZ0V44S+jCFYGZxu/w1q8IVSZYyQo/vfOc7OHXqlOKiEPpR/+FdOFcrJMjaDCXXkBHREAqFMDc3h3Q6rdu2WCxWBL9fv34d58+fx+bmJq5evVoK+JciX233wgsvYGlpiWt+Wjz++OO4f/8+fvrTn+Lpp59GJBLBO++8AwC4cOGCojDb39/HRz7ykVK6jGw2i7GxMYRCIa7M+jabDfl8HseOHcOnPvUp/OpXv8Lk5KTmMdXGgWWzWZhMJq55tRPkrqwPSu5FNdGlt3pP6zdBKJHP5/G5z30Ou7u7mqs56afyhwTZEaRYLCqmbBAtPkorIOWYTCaEw2F4PB7dGKr9/f2y3GFjY2MAgFwuh1AoBLvdXhEblUqlkM/ny/JhWa1WmM3mqmKxRL75zW/i3XffxdbWVtl2QRCQSCTwwx/+EEC5MLt9+zYuXrwIh8OBvr4+fP/738fAwACCwSB3TBcA7O3tlf7xvvrVr+oG+SeTyapWG3ZiQL9oDWxl/rPDgvQGr4Y0NYBS0L8WZCEjtBgYGEAgEDB0bySaCwmyNiKZTKJYLGJ1dbUsiN/n82F8fJw7d5XVasX4+HhJYKkhdZ95vV50d3eXfRNQcq8tLCxgfHy8bNvq6irMZnNND+0bN26gt7dXdX9XV1eFMPvc5z6Hb33rW7h9+zZu376NT37yk/D7/TWJnrt37+Ly5cs1t1GiE92VRtKIENpIXSBS0aUmpOTf0qX9yEUdWccILa5fvw6Hw0FfrNocEmRthNPpRCAQwP7+PiYnJ3Hs2DFcuXIF+Xwe09PThvoaGRkB8CBthRrpdBoWiwUDAwNwOBwYHR2t2C8VENlsFolEoix2KpFIYGVlBaFQyND85Hzve9/DF7/4Rd12UmG2t7dXyvify+XwZ3/2ZzXHOvFYv8xmM5e1Us7Ozg66u7urnVpLeOWVV3D16tVWT+NQoCSulN7z9KP3miBEEokENjc3m+Z2I2pAIdCfaCNqqV1YKBSY0+lUXNVXKBQYAM3ai6OjoywYDJbey1d7bm9vM6fTWXNR8Bs3bpQVGzfKwcEBs1qtNc8jl8sxACwSiZStGj04OGCBQKBU1NvIalYpNputpYXBjaJW75MgiM6g2tX0RGs40WpBSGhTi4nZZDIhFAphYGAA8Xi8LJg8nU6XVkyqWZXS6TSKxWLJGrSyslKK8cpkMpicnOQOntfi1q1bhmpyyvH5fJiamqp5HoIgIBQKYWVlBR6PB06nEyaTCclkEkNDQ5icnMTU1BSsVmtVGf47zWVJ7kqC6FyKxSK8Xi+CwWDHLSQ6qhxjjOzch51oNIqVlRVEIpHSNrGYuJZ7TqwUIOJ0OuF0OpHP59Hb2wuLxVLmgpuYmDD8j7+/v48nn3wS7777blU3jUQigZmZGcTjccPH6rGxsYFisVhaZCHWq7x8+TKWlpZwcHDA3Vc6ncbAwAB2d3frPs9G4fF40N/fTwXF6wxvqRi1djwrMHnHku7XimWTj83Yr0veKI3RzHPUG08+T3lbeXWEWs6nnZicnERXVxcmJiZaPRWCExJkR4R6/nPm83nMz8+XbZubm8PW1hZ3QP3+/j6Gh4ext7eH06dP48033zQ8j2KxiCtXriAcDjfV8jQ2NobFxUXkcjluEakkitudRCJBQcANQCv1BY8QqUbEqI2l9V6vjZHzqOc5VrNdPu9ar0O7s7y8jM3NzZpje4nmQi7LI8Ls7Cz6+vpgt9u5UzZks1nFlZ2CIJQFiIquLSOrGz/96U/jvffew/nz5/GFL3yB+zgp8/PzcLlcTXcDBoNBOBwOQ668TnNXArW5ywlltIQBoC2Y5P0oUauQ4BF18lWiWmM24hzV9kvfKwlA6X6pUFN7L+1H7VzbkXQ6jYWFhYoUQkT7Q4LsiCDmJ+vr60MsFtNNoZFOp9HX1webzaYbJ2akoLfIj370I2xvb+OZZ54xdJxIJpPBysoKtre3qzq+Voy68XZ2dsqS6RJHD/lDv1EPd16hUi1yC5maG7Ne4/HORc/1qna8mmjsxLxuxWIRHo8H4XCYYj87EEp7cYQwm80IBAK6AfTZbBZerxfxeBzDw8Po6+tDKpVSbJtOp5FOpyuS2WqxtraGhx9+uGoxBgAzMzOYmprqmJtOJyaFJeqL9KGvF9clFTtKwkBquZG+lu5XasMzP73j1OYkFzaNPkcexGPVro18PlLLXyfi8Xjg9/s7zhpPPIAE2RHD6XTC4XCo5qQpFotl2e7dbjdmZ2fh9XoV21djHXv77bfxgQ98wPDcpXSSwCkWi8hkMnSTPOIoiRAla5ZURPAEqsutUrXMT/6bVyxJhUwzz1FP2CnNQbpNbj2UbusE96SU+fn50j2b6ExIkB1Brl+/js3NzYpSR6K5W57tPpFIqLrbotGo4RvAyy+/jP/7v/+rWBjASz6fRyaT6RhB1onxY0RjMGq10upHLjJqQSs+Su4KlMdnKQkb8Xcjz1Eu6LSsYWoCUskqKD9Hcex2FmjJZBLr6+uYnZ1t9VR0iUajrZ5C20KC7IgSiUQwOTmJTCZT2nbz5k10d3dX5CVbWVkpZf6XkslkUCwWqxIbi4uL+Ou//mvjE0f1tSRbRbsIMt6Aba19atYFQh9etyHvNdYSInL0/lZq7kE1F6TUyiU/Xo9GnWM90HOjtiPZbBZjY2MdETfm8/ng9XpVQ2COOiTIjiiCICAYDMLr9ZaKkO/v71cUnk0mkzCbzYoFaauxjokMDg5CEAT4fD7DxyaTyapqSbaKVpZMkj/0tNxIeq4fon7oxWGpCRC5G0/al5arTakv+apCrc+K2lzlbs5mnaNReL+MyOfUCZ97j8eDQCDAXeu4VayuriKTycDv92NlZaXV02lLaJXlEcZut6O/vx8+nw+BQECxjVqMWDabxcrKCmKxWNXjv/vuu/jUpz5l6Bhx3E5KsJpOpw3H2dUL+So0HteU2L7aNoQ2WlYeNTElf81rKdJrV21/vP3y7qvlHOs1HyXBytt/q/D5fLh69Wrbp6hJJpNYWloqPS/OnTuH2dnZtrfoNRuykB1xJiYmkMlkFP36xWIR0WhUMcXD3NwchoeHq/5W9tprr+FXv/oVnnvuOUPHTU5Odtw/citdrNKAaKAycFmpLa/bkiCI1hGNRpFOpzE9Pd3qqWgiltkTXaomkwkjIyNYXFxs9dTaDrKQEQiFQujt7cWFCxfKtkejUTidzoocZKlUColEoqYcYF/+8pfx9NNPGzomlUohnU4jHA5XPW6zyefzKBaLLXEnKLl+AP1s6ARBtDeZTKZhJePqibhQLBgMlt0Dh4eH4fV6qayTDLKQERAEAeFwGN/97nfxi1/8orR9ZWUFg4ODFe0nJydVXZy8fPzjH8ePf/xjQ8fMzMzA7/fXNG6zaWVAv1oqBLnVTNpe/M2bRoEsZQTRXDqpaLjH48HU1FTFinibzQaTyYRkMtmimbUnJMgIAIDVasWlS5fwta99rfStxuFwVATtr66uwmw21xyz8NnPfhbvvvsu8vk8V/tqEtC2A63Ol6YUH6O1Wk2e90mtn2rifAiCqJ2xsTEMDw+3/Upzn8+Hy5cvq96zx8fHsbCw0ORZtTckyIgSFy5cwHvvvYeenh709/dXxCbk83mMj48rWsdeeukl3L59m3ssQRDwgQ98AHNzc1ztl5aW8MILL3D33y689dZbeOqpp1o9jbIVeDyr5oz2SxBE41leXgYAxTREjYT3i7OIuKJSK77N7XYjmUwim83WOr1DAwkyooz9/X388pe/VLTqeL1ePPzww7h8+XLpH3RtbQ2PPPII1tfXMTk5iY9+9KN44403VPvP5/N4/vnn8dBDD8FsNmN0dFR3Tvl8Hqurq1xt241WW8i0XJPSNuJ2edZ1I/0QBNE4UqkUlpaWEAwGmzpuNpvF+fPnS2JQD3FFZSgU0mwnxtYaFXuHmWOM7qrE/yeVSpVWL3q9XvzN3/wNfvCDHwB4YOnp7u7G9PQ0XnrpJYRCIZjNZvzkJz/B3//935eCM59//nn867/+Ky5evFgR33D//n384Ac/wO/8zu9gaWkJzz77LNe85ufnsb+/X3PcWit45JFHsLe31/axHgRBtC/5fB69vb2IRCKKOSEbic/nw8MPP4z9/X10d3drBuJnMhl4PB5EIhHNhUz5fB4DAwMIBAIdU3GlGZAgIxSJRqP40z/9U/zlX/4lzpw5A4vFUmYmX1tbw7e//W1FN+X+/j4uXLiA3/7t3y77pzSZTPjiF79ouKj4uXPnsL293faJD+Vks1n09PTg4OCg1VMhCKKDGRgYwPDwcNNjaIvFIi5evIitrS2YzWZMTk4CgOKX42KxiN7eXgSDQU2RxdvuKEJpLwhF3G43fvnLX+I3f/M3FbPpDw4OKq7ABICuri48/fTT6OrqQiQSqWke0WgUdru948QY0Hp3JUEQnU8ri4ZvbGzAZrOV7r+BQADz8/OlVZ7SfJBqKyqlqNVLJh5AMWSEKvfv38e3vvWtqpYmP/vss3j99ddrnsPc3BympqZq7qcVtEsNSxG9AHyjdSy1FgFQygyCqJ1EIoH19fWWhWtsbm7C4XCUbZuYmIDD4YDH4ynFf+mtqAR+LcZeeOGFinrJxAPIZUkokslk0Nvbi3g8joGBAcTjcUNxUK+99hp6e3vL8poZpdNdfmNjY+ju7m6bxQhKgflqCWPl26THy1dsKt1C9MZSgm5FBPFrstks+vr6EIvFWuYhyGazuHLlCnZ3dyuqo2xsbGBubg6Dg4PY3NzUTNhNYowPspARiuTzeQiCAIvFgkAggIGBAUPHP/vss3jooYfwhS98oeo5tJuFySitLJkkoldcXC0nmZqY0rOiaW1XKiitVmCaII4yYvLXVhcNN5vNGBoawvz8fMU+l8uFQCCAzc1NzRWVJMb4IUFGKJLNZks3AqfTCYfDgevXrxvq46c//Sn+8R//EZ/5zGeqmoMoCjuVdhCUPAJILtbU+pH+FtsbFVJ6ApEgiPYqGu73+7G0tKSYL8xms5VqVKoxMDBAYowTEmSEIlJBBgDXr1/H5uYmEokEdx+CIOA///M/sbm5ieeff97wHDpZkKXTaVgslo4ogq6UkV+OkoWMt7yS0nhygUgQxAOi0SgymUzb1Hk0mUwYHx/nTuItxev1YnBwkMQYJyTICEXkggwAwuEwJicnDWVWFgQBb7/9NnZ2dgx/28tkMujq6jJ0TLvQDtYxKfL4L/k+QFtgkWgiiMYjFg3XS6rabCYmJpBIJJBKpbiP8Xq9cDgcTa8q0MmQICMUuXfvHs6cOVO2zWw2IxAIwOv1olgsGurvzTffxP379w19U/rZz37WkekugPYTZCJ6GfjVAvSloo0giPpTLBYxMDCAcDjcdp6BYrEIq9WKtbU1rvYkxqqDBBmhiJKFDHgQT3b16lXFIE89BgcHcffuXe72neyy3NnZQXd3d6unoVooXE9gyV2TvEJMKT6M5xiCOOqMjY1hfHy87b7IbWxsoKenB0899RT8fr9uexJj1UOJYQlFMpkMhoeHFfdNTEwYtpBVg5oo7ARSqRTXzasZaIkutX08Qk2pnZ5w41nRSRBHjcXFRZhMprYSMZlMBmNjYwCAWCymWLJpY2MDXq+3LIwlFAq11Xl0EiTICEVmZ2fh8/lgt9sVA9ObEazeqYKsWCwik8m0xTddXsHFE9hfjdiqZ3uCOIwkk0msra0hFou1eioAHty/bt68ibW1NQQCAcUwk2KxiLGxMWSz2Y4sa9eukMuSUMRut2N8fBwej6dlc+hUl2W7xo8RBNFe5PN5jI2NIRQKtcWKbNE9CQDb29uKYiyZTOLKlStwOBwtTVp7GCELGaGK2+1GOp2Gz+fD7OysZttUKoVsNlvX5c2daiEjQUYQBA8ejwezs7OK7sBmkk6nS4XD1dyTxWIRMzMzSCQSCIfDdI9rAGQhIzQZHR3F4uKiZhsxE/PCwgJOnTqFgYEBLC8vV7QbGBjAiRMn8LGPfaxUA02NdshyXy3tEtDPQ7W1KLWOa0XNy2bNp5aKBUrHy9vK58a74EFvXkYS8fJcS6J2rl+/jsuXL7c0R1exWITP54PH48H4+LiqGBOtYmfOnMHW1haJsQZBgozQhMdKNTk5WfpnzuVycDgcmJmZqQj87+rqwjvvvIOuri48/vjjuH37tmqf6+vr6O/vr8s5NJtOsZAZzbQvfSBL614qpcXgiUnjGafWjP71mE+9kOaC05pDNddLep5KIk/6W2kM3uuttOJWLbed2jy0jjsqJBIJbG5uGq5+Uk+i0SguXrxYEllqwvDmzZvw+XwIh8OYnp5u8iyPFuSyJDTJZDKa5vREIoF0Oo3Z2VkUi0WYTCZsbm4iEAioxkREIhF885vfxODgIL761a9ia2uros3q6iri8XjdzqOZJJNJBIPBVk/DMFoPTOmDWOkhrWf5kferVZBc6YGv1l5rvvWaj9rxchEq70epX6X5yJP2Kr2XjmMUpYLw8vfVVl1QEplqr3n7OuxkMhn4fD5EIpGWjC96NABga2tL9Qt3Op2G1+uF0+lELBZrixi3ww4JMkITLUEmrrSJRCLo6+tDPp/H4OAgisUi3G63Zr/PPfccfv7zn+ORRx6piFFLJpMwm80tj6uohnw+j2Kx2JGxbzx1KvUEjtIDvpoHLY/YUrI2qeVcq3U+SsKs3uJBzXqmJZa02mtZy5Ry0cmPq8f5HQWBZYR2KBqeTqeRyWSwvb2t2kZcZRkMBjs2dKQTIZcloUk2m8WHPvQhxX3z8/Nwu93w+XyYmppCLBbD/v6+IevQ/fv3YbPZyrZtbGzg6tWrNc27VXSKu7JaeLL6S3+L7aqxvtSj5mU956M3jp6QUirsrmYRlFoL9cSYUnyclrhT60vJyslrWdSywhG/xufzob+/v6UiRys+N5/P48qVK7h37x62trZIjDUZspARmuzv78PhcCjuu3v3LgRBQCaTgdPphCAIhmuwFYvFin/6tbW1lpnzayWVSlUIzE5D64GuZGGR0gixw4tR61Kz0XJ7ylESc0ptpG3lVjw1i5fS35bHOsp7TtL+joobkofV1VVks1kEAoGWzuPu3buq93RBEGCxWNDd3U0uyhZAFjJCEy2XZSKRQCAQgN/vR29vL5LJpKG+33jjDRw7dqysgHg6nQaAjrUyvfXWW3jqqadaPY26IBcFWg9xcX+t8U7VoGVBqtd81Cw+emJPbjlSsvopbVf6XQ1yV63etZK35Tk/uZWvXQRwO5FOpzE3N9cWRcP1vjSGQiEsLS0Zvp8TtUOCjCjj5s2bZTdjtX/eTCYDQRAgCALcbjcikQjGxsYM/RN/97vfxW/8xm+UbVtdXcXg4GDN59EqOtlCJnV3iSjFGikdJ+43YlnhdY3Jx1F6r9RXveej1Ve1+/TmpDUfaTue8aUuUD13qpp7VWtMed9qnyWlfYcZMYg+HA633OpULBaRTqc171EmkwnhcBiTk5PIZDJNnB1Bgowow2w2Y2RkpHQzzuVyitny5cLDYrHA6XRyCbJ8Po/JyUncvn0bjz/+eNm+tbU1DA0N1X4iLaKTBJmSO09PdKn1o+baVOtXyTqkF5+mFn+l1U8j51ONxcxIG/k81MYz4m5Uai//UdouR20MvZg/tb/RYbaqeb1eTE1NtYXVn/f+ZDabEQwG4fF4mlK3mHgACTKiDLfbjWg0qtvO5XIhk8mUXIzAgzxj+/v7msfNz8+jp6cHXV1d+MUvfoFz586V9iUSCZjN5ra4cVVDNpuFyWTqqHJPeqJD3K7WTu+hqxX7VM0cq6Ge89GyIEm388xHr3+eY5Ta8farJWj1rlm9adY4zWZ+fh5ms7ltvmQaSbhts9kwNTXV0vJ5Rw0SZEQZgiDAZrMhkUhotjOZTPD7/fD5fKVtFotF1cSdz+dx8eJF7O/vY3t7GxMTE7h79y7+53/+B6lUCgCwsLCA8fHx+p1Mk+kk6xhBEI0lmUxifX1dt+xcM9GqIpJIJJDNZsu2ud1uXL58uew+TzQOEmREBQ6HQ1eQASjlGhMtalqCTFy9c/Xq1ZIFSRCEUqxCIpFAKpXSzYKOU6sAAAsCSURBVF/Wzhz2lBcEQfCRzWYxOTnZNkXDgQf3p3Q6rXiP3djYgM/nQ09PDzweDzY2Nkr7tO7rRJ1hBCFje3ub2Ww2rra7u7vMZrOxQqHAcrkcEwRBte3BwQGzWCysUChUjGc2m1kgEKhp3q1mdHSUBYPBVk+DIIgW43Q6WTweb/U0SuRyOWaz2dje3l7Fvlgsxtxud+m+HA6HmcvlYhaLhU1MTDCn01lxzyYawzHGDqHjnqiZ8+fPY2hoCA8//HBpm81mU/x2NTk5ia6uLkxMTOCRRx7B3t6eahzV/Pw89vf3K3LxHAZ3X09PD0KhUMefh4jRAHH5PjWUjuFZdVftfJo9F3nuL6VAeunYvCsOtfLDyfdrnZ/WmDzH1ovDutJSrE/ZyjqVUorFIvr6+jA7O1sRP7axsYGlpSXFFaCZTAarq6sYHR3tqLjYToYEGaFIIpGocFtubm5ifHy8QpQVi0VcvHgRW1tb6Ovr0xUlV65cQSAQOHRZoE+dOoVcLtc2Lopa0UoMC+iXE5ILBB4xoTaWEkrteURSNXPhbaMkmvRWQlYznprIk2LkeuqJQ62/T7XndhgF2cbGBhYWFhCLxVo9lRIejwf9/f0VCwu0xBjRGihTP6GI0+mE0+ks2yZ+0zKbzWViKpFIwGKxwGQyIZ/Pa36bEgP4D9sNIJ1Ol65BJ6OV64tppGCQW2ak6RO0xtJ6+PMILr351msuvGOpjScXhErv5f0YQUlsKonPatJL6IlMoxY++ZwPiygTi4bH4/FWT6XEzZs3YbFYKsRYKpXCzMwM4vF4x9+zDhMkyAhuTCZTqZB4KBSC1WrF4uIi1tfXEYlEkE6nNYuCR6NRzM3NIRwOd2ThcC0OS0A/j3WDR+AoiYBqHr48AlHPKlOvuYh9yY83InLURIiWWNJqr3ScXIhJ563lSq2WwyKoakEsGh4MBtvGvReNRnH37t2KMnSpVAqTk5OIxWIkxtoMEmSEIcSVkR6Pp+SWFM3z6+vr6O/vVzzu+vXr2NnZObTfyA6LIONByRojR0m0VSsCahVB9ZyLHlqxYkpz0jsfLcuWmijT+5tIX+tZ5qTXSDqektg7ykxOTmJwcLCtwjA8Hg9yuVzZNlGMRSKRthGOxK+hGDKiKlKpFBKJBCYmJkrbzp8/j3g8Xmb9Er85PvXUU20T5NoIpKWkDgNaVhQ1C4xeXBOv26ter5XmXOtc1KjFWibvQw29OdYjfqva2DSeeDm1z1KnP4KWl5exubnZFnUqpcivLYmx9ocsZERV2Gy2ssD9ZDJZ4a7MZrMYGBjA+Ph422SqbhSHzQUroiZctCxkPNaaesMjxGqdC4/Y4XX5KlmdapkXj8WLNwZOqX/5MfUQUodBjKXTaSwsLGBra6vVU9Ekk8lgbGyMxFibQ4KMqAtSd2WxWMT8/DxWVlYQDocPTRqIo4DSA13uqtI6Tnosj/hRcqNVe4ySKGn0XGqlGtehElrCWSr+9PrTa6PkJlX6rCj1d9jI5/PweDyIRCJtHYaRyWTg9XoRDodhNptbPR1CA8rUT9SF1dVVDA0NIRqNoqenB/fu3cPW1haJsQ6ER3QpHcPrKlQ6Tv6jNRdpG7XjGzEXI/AKQPk4arFfvK5ItfbyH6XtctTGkF97pf3yfc0SuM3E6/XC7/e3tXVcFGOhUKit50k8gCxkRM0kk8lSrJggCIjFYk3/51e74fM8UKuJmzms6D2Eld7zHmN0f63tWzkXHheg1jXV2s4jlHjn2Sz0rHGdxvz8PCwWS9uXeiMx1lmQICNqJpFIwGw2w+/3V+Quaxa8sTtiW97gb4IgCCmJRAKvvPJKRTqJdsPpdJIY6zBolSVxKOBdAcfzWnqMfD9BEEeXbDaLvr4+xGIxisci6g5ZyIhDgVIMTi0iiixlBEHImZubQyAQIDFGNASykBEdj1JqA6VVYLXkmqJ/E4IgCKKR0CpLouNRWqVW7yziZDEjCIIgGgkJMoKQIF+pprYijiAIgiDqCQky4lBRa/4oNchCRhAEQTQSCuonGs7y8jIymQwAwO12NzRZLK9wMpIRXZ59nCAIgiDqDVnIiIaSTCYxNzcHALh79y4WFhbqPoZapnHpPrXs5PLteq8JgiAIohGQhYxoKHNzc5idnYXb7UZfXx8GBwfrPgbFdxEEQRCdDqW9IBpGNpvFlStXsLu7i3w+j56eHhwcHLR6WgRBEEcS3rqoenVfefuvZi5KfTQqObfaWEBrvuiTy5JoGHNzcxgfH4fJZEI0Gm2bum/ymw2vS7IeLst6jcVbvFprm5Ib1+hY8vNRurZKY/L2TxAEP2ohFlpF65XCN7T6V2qjdP9QCw/R60etP6V2avu0xlRrL6VVccPksiQaQrFYRDQaxdbWFgBgZWUFgUCgYePxlE4S2yklgVXKX6YnHvSSyaq1qWUsPdRucGIf8rG0vpXyjMVzLBnhCaJ5yP8n5YmyxffVig494aZ3P1ArTyc/B7XxtBZkyY/XSxqu1rZRFjk9SJARDWFxcRFutxtmsxmZTAbZbBZ2u71h4zXin4fXbF6PsXnG0hNb4m+lG6W0L70bNe9Y0u1qIk/tvdKcSbgRRO3IvyjxfOHT2iZH6f/VqLBTEkVqffDeH4zcR9TuR610VwLksiQaxMrKCoaHhwE8SHshvu40lMz5eub0Ro0lFTDSXGvVWLZ4vnXKxzA6jtr8SHgRROMwImB4qfZ+p3Zfkd53lMSYEbGoNze9/Ur30laFUZCFjKg70WgUFoullG9sZWUF8Xi84ePqWYaqhafmZb3GNlJfU68Prf088zcyjpawk+9r1c2OII4CcguZkvtSfK2EXDCpWcPU3IHyNlrblMZUOx+e+atZ3qTWQvmxSveuZi0qkEOCjKg7UutYIpGAxWKBxWJp+LjVWHDqLaSaMZYIj1tTaSylG7Za/1r9GvkWqxa3QRBE/dASFUr7tQSTkijT+79Vcv8pxYep3Qv0vuTxWP94LPJacWitvDeRy5LgJp/PY3FxUbNNKpVCJpMpraiUirN2Re4CbPex6mkxU7NsKblF5fPWaqPkBlBzYbb6JkgQhxle8aIVCsEbl8VzP1BqqzSG2n2ykfcKtb6bdX8iCxnBRbFYhMfjQTabhcVigcvlUmwnFWDiSstgMNjw+fFYhqo5lqe9kbFrGUvptdEgVKVvv9XMqxqqnTNBEMRRgAQZwYXX68Xw8DCcTif6+vpgs9lgNpsr2qVSKfT39wMAVldX4Xa7YTKZGj4/3oe7lotORGqx4fmGVovgMzKWkXPkaaMW52FUKPGIOaU4FLKMEQRB/BpyWRK6+Hw+dHd3Y2hoCGazGX6/H2NjY7rHtau7UsmUrmZalx/XiPHqPZbWdiWBZyTuRK1vI+PKjyFRRhAEQYKM0GF5eRnZbBbT09OlbW63G4IgYHl5WfGYfD6PgYEBOBwOOJ3OZk2VIAiCIDoWqmVJaNLX14fx8fGKmLFisYienh7EYrGyFZS9vb1Ip9MIBoNtUyqJIAiCINodspARmgwODmJtba1iu8lkgtPpxMbGRtn28fFxbG1tkRgjCIIgCAOQhYzQJJ/P4+LFi9jb2ysLzlfbThAEQRCEcchCRmgiCAJsNhsSiUTZ9uXlZQwNDZEYIwiCIIg6QBYyQpfl5WVsbm4iFAoBeBA/dvHiRWxtbSmmviAIgiAIwhhkISN0cbvdSCQSpdxRp06dgsvlIjFGEARBEHWCLGQEQRAEQRAthixkBEEQBEEQLYYEGUEQBEEQRIv5f1OXMHYhahH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0B1A1339-5D06-48AD-9828-B57B942CBCDD}"/>
              </a:ext>
            </a:extLst>
          </p:cNvPr>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aphicFrame>
        <p:nvGraphicFramePr>
          <p:cNvPr id="20" name="表 11">
            <a:extLst>
              <a:ext uri="{FF2B5EF4-FFF2-40B4-BE49-F238E27FC236}">
                <a16:creationId xmlns:a16="http://schemas.microsoft.com/office/drawing/2014/main" id="{37ABAA1A-269B-435A-9199-D855167211DB}"/>
              </a:ext>
            </a:extLst>
          </p:cNvPr>
          <p:cNvGraphicFramePr>
            <a:graphicFrameLocks noGrp="1"/>
          </p:cNvGraphicFramePr>
          <p:nvPr>
            <p:extLst>
              <p:ext uri="{D42A27DB-BD31-4B8C-83A1-F6EECF244321}">
                <p14:modId xmlns:p14="http://schemas.microsoft.com/office/powerpoint/2010/main" val="2056409167"/>
              </p:ext>
            </p:extLst>
          </p:nvPr>
        </p:nvGraphicFramePr>
        <p:xfrm>
          <a:off x="399267" y="5231306"/>
          <a:ext cx="3957349" cy="1412105"/>
        </p:xfrm>
        <a:graphic>
          <a:graphicData uri="http://schemas.openxmlformats.org/drawingml/2006/table">
            <a:tbl>
              <a:tblPr firstRow="1" bandRow="1">
                <a:tableStyleId>{5C22544A-7EE6-4342-B048-85BDC9FD1C3A}</a:tableStyleId>
              </a:tblPr>
              <a:tblGrid>
                <a:gridCol w="1081210">
                  <a:extLst>
                    <a:ext uri="{9D8B030D-6E8A-4147-A177-3AD203B41FA5}">
                      <a16:colId xmlns:a16="http://schemas.microsoft.com/office/drawing/2014/main" val="741647565"/>
                    </a:ext>
                  </a:extLst>
                </a:gridCol>
                <a:gridCol w="958714">
                  <a:extLst>
                    <a:ext uri="{9D8B030D-6E8A-4147-A177-3AD203B41FA5}">
                      <a16:colId xmlns:a16="http://schemas.microsoft.com/office/drawing/2014/main" val="950034626"/>
                    </a:ext>
                  </a:extLst>
                </a:gridCol>
                <a:gridCol w="908911">
                  <a:extLst>
                    <a:ext uri="{9D8B030D-6E8A-4147-A177-3AD203B41FA5}">
                      <a16:colId xmlns:a16="http://schemas.microsoft.com/office/drawing/2014/main" val="1759901294"/>
                    </a:ext>
                  </a:extLst>
                </a:gridCol>
                <a:gridCol w="1008514">
                  <a:extLst>
                    <a:ext uri="{9D8B030D-6E8A-4147-A177-3AD203B41FA5}">
                      <a16:colId xmlns:a16="http://schemas.microsoft.com/office/drawing/2014/main" val="1546892962"/>
                    </a:ext>
                  </a:extLst>
                </a:gridCol>
              </a:tblGrid>
              <a:tr h="282421">
                <a:tc gridSpan="4">
                  <a:txBody>
                    <a:bodyPr/>
                    <a:lstStyle/>
                    <a:p>
                      <a:pPr algn="l"/>
                      <a:r>
                        <a:rPr kumimoji="1" lang="zh-TW" altLang="en-US" sz="1100" dirty="0">
                          <a:solidFill>
                            <a:schemeClr val="tx1"/>
                          </a:solidFill>
                        </a:rPr>
                        <a:t>　　設置状況（全国）　　２</a:t>
                      </a:r>
                      <a:r>
                        <a:rPr kumimoji="1" lang="en-US" altLang="zh-TW" sz="1100" dirty="0">
                          <a:solidFill>
                            <a:schemeClr val="tx1"/>
                          </a:solidFill>
                        </a:rPr>
                        <a:t>4</a:t>
                      </a:r>
                      <a:r>
                        <a:rPr kumimoji="1" lang="zh-TW" altLang="en-US" sz="1100" dirty="0">
                          <a:solidFill>
                            <a:schemeClr val="tx1"/>
                          </a:solidFill>
                        </a:rPr>
                        <a:t>校（</a:t>
                      </a:r>
                      <a:r>
                        <a:rPr kumimoji="1" lang="en-US" altLang="zh-TW" sz="1100" dirty="0">
                          <a:solidFill>
                            <a:schemeClr val="tx1"/>
                          </a:solidFill>
                        </a:rPr>
                        <a:t>R5</a:t>
                      </a:r>
                      <a:r>
                        <a:rPr kumimoji="1" lang="zh-TW" altLang="en-US" sz="1100" dirty="0">
                          <a:solidFill>
                            <a:schemeClr val="tx1"/>
                          </a:solidFill>
                        </a:rPr>
                        <a:t>現在）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900"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kumimoji="1" lang="ja-JP" altLang="en-US" sz="900"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kumimoji="1" lang="ja-JP" altLang="en-US" sz="900"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33070170"/>
                  </a:ext>
                </a:extLst>
              </a:tr>
              <a:tr h="282421">
                <a:tc>
                  <a:txBody>
                    <a:bodyPr/>
                    <a:lstStyle/>
                    <a:p>
                      <a:pPr algn="ctr"/>
                      <a:r>
                        <a:rPr kumimoji="1" lang="en-US" altLang="ja-JP" sz="900" dirty="0">
                          <a:solidFill>
                            <a:schemeClr val="bg1"/>
                          </a:solidFill>
                        </a:rPr>
                        <a:t>R5</a:t>
                      </a:r>
                      <a:r>
                        <a:rPr kumimoji="1" lang="ja-JP" altLang="en-US" sz="900" dirty="0">
                          <a:solidFill>
                            <a:schemeClr val="bg1"/>
                          </a:solidFill>
                        </a:rPr>
                        <a:t>設置状況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solidFill>
                            <a:schemeClr val="bg1"/>
                          </a:solidFill>
                        </a:rPr>
                        <a:t>小学校（校）</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solidFill>
                            <a:schemeClr val="bg1"/>
                          </a:solidFill>
                        </a:rPr>
                        <a:t>中学校（校）</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solidFill>
                            <a:schemeClr val="bg1"/>
                          </a:solidFill>
                        </a:rPr>
                        <a:t>高等学校（校）</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90209623"/>
                  </a:ext>
                </a:extLst>
              </a:tr>
              <a:tr h="282421">
                <a:tc rowSpan="2">
                  <a:txBody>
                    <a:bodyPr/>
                    <a:lstStyle/>
                    <a:p>
                      <a:pPr algn="ctr">
                        <a:lnSpc>
                          <a:spcPts val="800"/>
                        </a:lnSpc>
                      </a:pPr>
                      <a:r>
                        <a:rPr kumimoji="1" lang="ja-JP" altLang="en-US" sz="1050" dirty="0"/>
                        <a:t>公立</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50" dirty="0"/>
                        <a:t>１</a:t>
                      </a:r>
                      <a:endParaRPr kumimoji="1" lang="en-US" altLang="ja-JP" sz="105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800"/>
                        </a:lnSpc>
                      </a:pPr>
                      <a:r>
                        <a:rPr kumimoji="1" lang="en-US" altLang="ja-JP" sz="1050" dirty="0"/>
                        <a:t>11</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a:lnSpc>
                          <a:spcPts val="800"/>
                        </a:lnSpc>
                      </a:pPr>
                      <a:r>
                        <a:rPr kumimoji="1" lang="ja-JP" altLang="en-US" sz="1050" dirty="0"/>
                        <a:t>０</a:t>
                      </a:r>
                      <a:endParaRPr kumimoji="1" lang="en-US" altLang="ja-JP" sz="105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10651"/>
                  </a:ext>
                </a:extLst>
              </a:tr>
              <a:tr h="282421">
                <a:tc vMerge="1">
                  <a:txBody>
                    <a:bodyPr/>
                    <a:lstStyle/>
                    <a:p>
                      <a:pPr algn="ctr">
                        <a:lnSpc>
                          <a:spcPts val="1000"/>
                        </a:lnSpc>
                      </a:pPr>
                      <a:endParaRPr kumimoji="1" lang="ja-JP" altLang="en-US" sz="800" dirty="0"/>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lnSpc>
                          <a:spcPts val="800"/>
                        </a:lnSpc>
                      </a:pPr>
                      <a:r>
                        <a:rPr kumimoji="1" lang="ja-JP" altLang="en-US" sz="1050" dirty="0"/>
                        <a:t>小中併設　２</a:t>
                      </a:r>
                      <a:endParaRPr kumimoji="1" lang="en-US" altLang="ja-JP" sz="105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pPr algn="ctr">
                        <a:lnSpc>
                          <a:spcPts val="1000"/>
                        </a:lnSpc>
                      </a:pPr>
                      <a:endParaRPr kumimoji="1" lang="en-US" altLang="ja-JP" sz="80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399090"/>
                  </a:ext>
                </a:extLst>
              </a:tr>
              <a:tr h="282421">
                <a:tc>
                  <a:txBody>
                    <a:bodyPr/>
                    <a:lstStyle/>
                    <a:p>
                      <a:pPr algn="ctr">
                        <a:lnSpc>
                          <a:spcPts val="800"/>
                        </a:lnSpc>
                      </a:pPr>
                      <a:r>
                        <a:rPr kumimoji="1" lang="ja-JP" altLang="en-US" sz="1050" dirty="0"/>
                        <a:t>私立</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50" dirty="0"/>
                        <a:t>２</a:t>
                      </a:r>
                      <a:endParaRPr kumimoji="1" lang="en-US" altLang="ja-JP" sz="105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50" dirty="0"/>
                        <a:t>５</a:t>
                      </a:r>
                      <a:endParaRPr kumimoji="1" lang="en-US" altLang="ja-JP" sz="105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1050" dirty="0"/>
                        <a:t>３</a:t>
                      </a:r>
                      <a:endParaRPr kumimoji="1" lang="en-US" altLang="ja-JP" sz="105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971596"/>
                  </a:ext>
                </a:extLst>
              </a:tr>
            </a:tbl>
          </a:graphicData>
        </a:graphic>
      </p:graphicFrame>
      <p:sp>
        <p:nvSpPr>
          <p:cNvPr id="21" name="テキスト ボックス 20">
            <a:extLst>
              <a:ext uri="{FF2B5EF4-FFF2-40B4-BE49-F238E27FC236}">
                <a16:creationId xmlns:a16="http://schemas.microsoft.com/office/drawing/2014/main" id="{331F8C66-CBAD-48A9-9605-2E4195151724}"/>
              </a:ext>
            </a:extLst>
          </p:cNvPr>
          <p:cNvSpPr txBox="1"/>
          <p:nvPr/>
        </p:nvSpPr>
        <p:spPr>
          <a:xfrm>
            <a:off x="271437" y="3809640"/>
            <a:ext cx="4213010" cy="1384995"/>
          </a:xfrm>
          <a:prstGeom prst="rect">
            <a:avLst/>
          </a:prstGeom>
          <a:noFill/>
        </p:spPr>
        <p:txBody>
          <a:bodyPr wrap="square">
            <a:spAutoFit/>
          </a:bodyPr>
          <a:lstStyle/>
          <a:p>
            <a:pPr marL="90488" indent="-90488" algn="just"/>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▶学びの多様化学校では、</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例えば、学習内容や週あたりの標準授業時数（</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時間）を減じるなど、柔軟な教育課程を編成することができる。</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90488" indent="-90488" algn="just"/>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90488" indent="-90488" algn="just"/>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▶国は、令和９年度までに各都道府県及び政令指定都市での１校以上の設置を進めるとともに、将来的には全国で</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300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校の設置をめざしている。</a:t>
            </a:r>
            <a:endParaRPr lang="ja-JP" altLang="en-US" sz="1200" dirty="0">
              <a:latin typeface="+mn-ea"/>
            </a:endParaRPr>
          </a:p>
        </p:txBody>
      </p:sp>
      <p:sp>
        <p:nvSpPr>
          <p:cNvPr id="2" name="スライド番号プレースホルダー 1">
            <a:extLst>
              <a:ext uri="{FF2B5EF4-FFF2-40B4-BE49-F238E27FC236}">
                <a16:creationId xmlns:a16="http://schemas.microsoft.com/office/drawing/2014/main" id="{68AB07F3-5E9A-40D2-839A-35B9BBDD1893}"/>
              </a:ext>
            </a:extLst>
          </p:cNvPr>
          <p:cNvSpPr>
            <a:spLocks noGrp="1"/>
          </p:cNvSpPr>
          <p:nvPr>
            <p:ph type="sldNum" sz="quarter" idx="12"/>
          </p:nvPr>
        </p:nvSpPr>
        <p:spPr/>
        <p:txBody>
          <a:bodyPr/>
          <a:lstStyle/>
          <a:p>
            <a:fld id="{8EF98A3A-4FC9-421C-9EC4-B2EF6B34D3EB}" type="slidenum">
              <a:rPr kumimoji="1" lang="ja-JP" altLang="en-US" smtClean="0"/>
              <a:pPr/>
              <a:t>17</a:t>
            </a:fld>
            <a:endParaRPr kumimoji="1" lang="ja-JP" altLang="en-US" dirty="0"/>
          </a:p>
        </p:txBody>
      </p:sp>
      <p:grpSp>
        <p:nvGrpSpPr>
          <p:cNvPr id="6" name="グループ化 5">
            <a:extLst>
              <a:ext uri="{FF2B5EF4-FFF2-40B4-BE49-F238E27FC236}">
                <a16:creationId xmlns:a16="http://schemas.microsoft.com/office/drawing/2014/main" id="{7EFA98D6-7133-4CF2-BBFC-EC003D5E29F1}"/>
              </a:ext>
            </a:extLst>
          </p:cNvPr>
          <p:cNvGrpSpPr/>
          <p:nvPr/>
        </p:nvGrpSpPr>
        <p:grpSpPr>
          <a:xfrm>
            <a:off x="4616411" y="3366933"/>
            <a:ext cx="4044012" cy="3404875"/>
            <a:chOff x="4616411" y="3366933"/>
            <a:chExt cx="4044012" cy="3404875"/>
          </a:xfrm>
        </p:grpSpPr>
        <p:pic>
          <p:nvPicPr>
            <p:cNvPr id="15" name="図 14"/>
            <p:cNvPicPr>
              <a:picLocks noChangeAspect="1"/>
            </p:cNvPicPr>
            <p:nvPr/>
          </p:nvPicPr>
          <p:blipFill rotWithShape="1">
            <a:blip r:embed="rId2"/>
            <a:srcRect t="-967"/>
            <a:stretch/>
          </p:blipFill>
          <p:spPr>
            <a:xfrm>
              <a:off x="4804441" y="3412921"/>
              <a:ext cx="3855982" cy="3358887"/>
            </a:xfrm>
            <a:prstGeom prst="rect">
              <a:avLst/>
            </a:prstGeom>
          </p:spPr>
        </p:pic>
        <p:sp>
          <p:nvSpPr>
            <p:cNvPr id="5" name="正方形/長方形 4">
              <a:extLst>
                <a:ext uri="{FF2B5EF4-FFF2-40B4-BE49-F238E27FC236}">
                  <a16:creationId xmlns:a16="http://schemas.microsoft.com/office/drawing/2014/main" id="{5F7E7947-44E0-44AE-B1B3-B8F7450F3CD3}"/>
                </a:ext>
              </a:extLst>
            </p:cNvPr>
            <p:cNvSpPr/>
            <p:nvPr/>
          </p:nvSpPr>
          <p:spPr>
            <a:xfrm>
              <a:off x="4616411" y="3366933"/>
              <a:ext cx="2589581" cy="328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656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9475" y="2329244"/>
            <a:ext cx="8565050"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　高校における不登校対策について</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大阪府学校教育審議会 部会での議論</a:t>
            </a:r>
            <a:endParaRPr kumimoji="1" lang="ja-JP" altLang="en-US" sz="3200" dirty="0"/>
          </a:p>
        </p:txBody>
      </p:sp>
      <p:cxnSp>
        <p:nvCxnSpPr>
          <p:cNvPr id="8" name="直線コネクタ 7"/>
          <p:cNvCxnSpPr/>
          <p:nvPr/>
        </p:nvCxnSpPr>
        <p:spPr>
          <a:xfrm flipV="1">
            <a:off x="309093" y="3451540"/>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3" name="正方形/長方形 2">
            <a:extLst>
              <a:ext uri="{FF2B5EF4-FFF2-40B4-BE49-F238E27FC236}">
                <a16:creationId xmlns:a16="http://schemas.microsoft.com/office/drawing/2014/main" id="{1E6C55D3-4767-4416-B28C-26F6F3256177}"/>
              </a:ext>
            </a:extLst>
          </p:cNvPr>
          <p:cNvSpPr/>
          <p:nvPr/>
        </p:nvSpPr>
        <p:spPr>
          <a:xfrm>
            <a:off x="7104348" y="288174"/>
            <a:ext cx="1782077" cy="427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資料３－２</a:t>
            </a:r>
          </a:p>
        </p:txBody>
      </p:sp>
      <p:sp>
        <p:nvSpPr>
          <p:cNvPr id="4" name="スライド番号プレースホルダー 3">
            <a:extLst>
              <a:ext uri="{FF2B5EF4-FFF2-40B4-BE49-F238E27FC236}">
                <a16:creationId xmlns:a16="http://schemas.microsoft.com/office/drawing/2014/main" id="{F89A3E25-79B2-4F0C-80B3-672A4C5FF10F}"/>
              </a:ext>
            </a:extLst>
          </p:cNvPr>
          <p:cNvSpPr>
            <a:spLocks noGrp="1"/>
          </p:cNvSpPr>
          <p:nvPr>
            <p:ph type="sldNum" sz="quarter" idx="12"/>
          </p:nvPr>
        </p:nvSpPr>
        <p:spPr/>
        <p:txBody>
          <a:bodyPr/>
          <a:lstStyle/>
          <a:p>
            <a:fld id="{8EF98A3A-4FC9-421C-9EC4-B2EF6B34D3EB}" type="slidenum">
              <a:rPr kumimoji="1" lang="ja-JP" altLang="en-US" smtClean="0"/>
              <a:pPr/>
              <a:t>18</a:t>
            </a:fld>
            <a:endParaRPr kumimoji="1" lang="ja-JP" altLang="en-US" dirty="0"/>
          </a:p>
        </p:txBody>
      </p:sp>
    </p:spTree>
    <p:extLst>
      <p:ext uri="{BB962C8B-B14F-4D97-AF65-F5344CB8AC3E}">
        <p14:creationId xmlns:p14="http://schemas.microsoft.com/office/powerpoint/2010/main" val="206255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9475" y="2714238"/>
            <a:ext cx="856505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大阪府における現状と課題</a:t>
            </a:r>
            <a:endParaRPr kumimoji="1" lang="ja-JP" altLang="en-US" sz="3200" dirty="0"/>
          </a:p>
        </p:txBody>
      </p:sp>
      <p:cxnSp>
        <p:nvCxnSpPr>
          <p:cNvPr id="8" name="直線コネクタ 7"/>
          <p:cNvCxnSpPr/>
          <p:nvPr/>
        </p:nvCxnSpPr>
        <p:spPr>
          <a:xfrm flipV="1">
            <a:off x="309093" y="3451540"/>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3" name="正方形/長方形 2">
            <a:extLst>
              <a:ext uri="{FF2B5EF4-FFF2-40B4-BE49-F238E27FC236}">
                <a16:creationId xmlns:a16="http://schemas.microsoft.com/office/drawing/2014/main" id="{1E6C55D3-4767-4416-B28C-26F6F3256177}"/>
              </a:ext>
            </a:extLst>
          </p:cNvPr>
          <p:cNvSpPr/>
          <p:nvPr/>
        </p:nvSpPr>
        <p:spPr>
          <a:xfrm>
            <a:off x="7104348" y="288174"/>
            <a:ext cx="1782077" cy="427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資料３－１</a:t>
            </a:r>
          </a:p>
        </p:txBody>
      </p:sp>
      <p:sp>
        <p:nvSpPr>
          <p:cNvPr id="4" name="スライド番号プレースホルダー 3">
            <a:extLst>
              <a:ext uri="{FF2B5EF4-FFF2-40B4-BE49-F238E27FC236}">
                <a16:creationId xmlns:a16="http://schemas.microsoft.com/office/drawing/2014/main" id="{862EDBBE-4BA0-49F8-9747-55E95FC9D641}"/>
              </a:ext>
            </a:extLst>
          </p:cNvPr>
          <p:cNvSpPr>
            <a:spLocks noGrp="1"/>
          </p:cNvSpPr>
          <p:nvPr>
            <p:ph type="sldNum" sz="quarter" idx="12"/>
          </p:nvPr>
        </p:nvSpPr>
        <p:spPr/>
        <p:txBody>
          <a:bodyPr/>
          <a:lstStyle/>
          <a:p>
            <a:fld id="{8EF98A3A-4FC9-421C-9EC4-B2EF6B34D3EB}" type="slidenum">
              <a:rPr kumimoji="1" lang="ja-JP" altLang="en-US" smtClean="0"/>
              <a:pPr/>
              <a:t>1</a:t>
            </a:fld>
            <a:endParaRPr kumimoji="1" lang="ja-JP" altLang="en-US" dirty="0"/>
          </a:p>
        </p:txBody>
      </p:sp>
    </p:spTree>
    <p:extLst>
      <p:ext uri="{BB962C8B-B14F-4D97-AF65-F5344CB8AC3E}">
        <p14:creationId xmlns:p14="http://schemas.microsoft.com/office/powerpoint/2010/main" val="52217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0285"/>
            <a:ext cx="671708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大阪府学校教育審議会多様なニーズに応える府立学校のあり方検討部会　</a:t>
            </a:r>
            <a:endParaRPr kumimoji="1" lang="ja-JP" altLang="en-US" sz="1600" dirty="0">
              <a:solidFill>
                <a:srgbClr val="FF0000"/>
              </a:solidFill>
            </a:endParaRPr>
          </a:p>
        </p:txBody>
      </p:sp>
      <p:cxnSp>
        <p:nvCxnSpPr>
          <p:cNvPr id="3" name="直線コネクタ 2"/>
          <p:cNvCxnSpPr/>
          <p:nvPr/>
        </p:nvCxnSpPr>
        <p:spPr>
          <a:xfrm flipV="1">
            <a:off x="270457" y="351278"/>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8" name="テキスト ボックス 7">
            <a:extLst>
              <a:ext uri="{FF2B5EF4-FFF2-40B4-BE49-F238E27FC236}">
                <a16:creationId xmlns:a16="http://schemas.microsoft.com/office/drawing/2014/main" id="{F4FF08EB-F78E-47F2-9743-1A0C435BC0EE}"/>
              </a:ext>
            </a:extLst>
          </p:cNvPr>
          <p:cNvSpPr txBox="1"/>
          <p:nvPr/>
        </p:nvSpPr>
        <p:spPr>
          <a:xfrm>
            <a:off x="213358" y="418181"/>
            <a:ext cx="5425442" cy="338554"/>
          </a:xfrm>
          <a:prstGeom prst="rect">
            <a:avLst/>
          </a:prstGeom>
          <a:noFill/>
        </p:spPr>
        <p:txBody>
          <a:bodyPr wrap="square" rtlCol="0">
            <a:spAutoFit/>
          </a:bodyPr>
          <a:lstStyle/>
          <a:p>
            <a:r>
              <a:rPr lang="ja-JP" altLang="en-US" sz="1600" b="1" kern="100" dirty="0">
                <a:latin typeface="游明朝" panose="02020400000000000000" pitchFamily="18" charset="-128"/>
                <a:ea typeface="Meiryo UI" panose="020B0604030504040204" pitchFamily="50" charset="-128"/>
                <a:cs typeface="Times New Roman" panose="02020603050405020304" pitchFamily="18" charset="0"/>
              </a:rPr>
              <a:t>審議テーマ：「多様なニーズに応える学習機会の保障」</a:t>
            </a:r>
            <a:endParaRPr lang="en-US" altLang="ja-JP" sz="1600" b="1" kern="100" dirty="0">
              <a:latin typeface="游明朝" panose="02020400000000000000" pitchFamily="18"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E389ED99-185A-47B7-AA5E-335B380505A3}"/>
              </a:ext>
            </a:extLst>
          </p:cNvPr>
          <p:cNvSpPr txBox="1"/>
          <p:nvPr/>
        </p:nvSpPr>
        <p:spPr>
          <a:xfrm>
            <a:off x="213358" y="1413224"/>
            <a:ext cx="2947331" cy="338554"/>
          </a:xfrm>
          <a:prstGeom prst="rect">
            <a:avLst/>
          </a:prstGeom>
          <a:noFill/>
        </p:spPr>
        <p:txBody>
          <a:bodyPr wrap="square" rtlCol="0">
            <a:spAutoFit/>
          </a:bodyPr>
          <a:lstStyle/>
          <a:p>
            <a:r>
              <a:rPr kumimoji="1" lang="ja-JP" altLang="en-US" sz="1600" b="1" dirty="0"/>
              <a:t>審議の概要</a:t>
            </a:r>
          </a:p>
        </p:txBody>
      </p:sp>
      <p:sp>
        <p:nvSpPr>
          <p:cNvPr id="5" name="テキスト ボックス 4">
            <a:extLst>
              <a:ext uri="{FF2B5EF4-FFF2-40B4-BE49-F238E27FC236}">
                <a16:creationId xmlns:a16="http://schemas.microsoft.com/office/drawing/2014/main" id="{FD59E6E9-8F93-48C3-9025-348D718E80B4}"/>
              </a:ext>
            </a:extLst>
          </p:cNvPr>
          <p:cNvSpPr txBox="1"/>
          <p:nvPr/>
        </p:nvSpPr>
        <p:spPr>
          <a:xfrm>
            <a:off x="2240280" y="722613"/>
            <a:ext cx="5661660" cy="738664"/>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sng" strike="noStrike" kern="100" cap="none" spc="0" normalizeH="0" baseline="0" noProof="0" dirty="0">
                <a:ln>
                  <a:noFill/>
                </a:ln>
                <a:solidFill>
                  <a:srgbClr val="FF0000"/>
                </a:solidFill>
                <a:effectLst/>
                <a:uLnTx/>
                <a:uFillTx/>
                <a:latin typeface="游明朝" panose="02020400000000000000" pitchFamily="18" charset="-128"/>
                <a:ea typeface="Meiryo UI" panose="020B0604030504040204" pitchFamily="50" charset="-128"/>
                <a:cs typeface="Times New Roman" panose="02020603050405020304" pitchFamily="18" charset="0"/>
              </a:rPr>
              <a:t>不登校経験のある生徒の増加</a:t>
            </a:r>
            <a:endParaRPr kumimoji="0" lang="en-US" altLang="ja-JP" sz="1400" b="1" i="0" u="sng" strike="noStrike" kern="100" cap="none" spc="0" normalizeH="0" baseline="0" noProof="0" dirty="0">
              <a:ln>
                <a:noFill/>
              </a:ln>
              <a:solidFill>
                <a:srgbClr val="FF0000"/>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100" cap="none" spc="0" normalizeH="0" baseline="0" noProof="0" dirty="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障がい等により配慮を要する生徒の増加</a:t>
            </a:r>
            <a:endParaRPr kumimoji="0" lang="en-US" altLang="ja-JP" sz="1400" b="0" i="0" u="none" strike="noStrike" kern="100" cap="none" spc="0" normalizeH="0" baseline="0" noProof="0" dirty="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100" cap="none" spc="0" normalizeH="0" baseline="0" noProof="0" dirty="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日本語指導が必要な生徒の増加</a:t>
            </a:r>
            <a:endParaRPr kumimoji="0" lang="en-US" altLang="ja-JP" sz="1400" b="0" i="0" u="none" strike="noStrike" kern="100" cap="none" spc="0" normalizeH="0" baseline="0" noProof="0" dirty="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p:txBody>
      </p:sp>
      <p:graphicFrame>
        <p:nvGraphicFramePr>
          <p:cNvPr id="4" name="表 5">
            <a:extLst>
              <a:ext uri="{FF2B5EF4-FFF2-40B4-BE49-F238E27FC236}">
                <a16:creationId xmlns:a16="http://schemas.microsoft.com/office/drawing/2014/main" id="{32237665-BA7A-48FF-80FB-FECE496CC1E3}"/>
              </a:ext>
            </a:extLst>
          </p:cNvPr>
          <p:cNvGraphicFramePr>
            <a:graphicFrameLocks noGrp="1"/>
          </p:cNvGraphicFramePr>
          <p:nvPr>
            <p:extLst>
              <p:ext uri="{D42A27DB-BD31-4B8C-83A1-F6EECF244321}">
                <p14:modId xmlns:p14="http://schemas.microsoft.com/office/powerpoint/2010/main" val="2623804632"/>
              </p:ext>
            </p:extLst>
          </p:nvPr>
        </p:nvGraphicFramePr>
        <p:xfrm>
          <a:off x="270456" y="1746459"/>
          <a:ext cx="8660186" cy="4796267"/>
        </p:xfrm>
        <a:graphic>
          <a:graphicData uri="http://schemas.openxmlformats.org/drawingml/2006/table">
            <a:tbl>
              <a:tblPr firstRow="1" bandRow="1">
                <a:tableStyleId>{5C22544A-7EE6-4342-B048-85BDC9FD1C3A}</a:tableStyleId>
              </a:tblPr>
              <a:tblGrid>
                <a:gridCol w="3613721">
                  <a:extLst>
                    <a:ext uri="{9D8B030D-6E8A-4147-A177-3AD203B41FA5}">
                      <a16:colId xmlns:a16="http://schemas.microsoft.com/office/drawing/2014/main" val="604737661"/>
                    </a:ext>
                  </a:extLst>
                </a:gridCol>
                <a:gridCol w="5046465">
                  <a:extLst>
                    <a:ext uri="{9D8B030D-6E8A-4147-A177-3AD203B41FA5}">
                      <a16:colId xmlns:a16="http://schemas.microsoft.com/office/drawing/2014/main" val="1653211052"/>
                    </a:ext>
                  </a:extLst>
                </a:gridCol>
              </a:tblGrid>
              <a:tr h="303654">
                <a:tc>
                  <a:txBody>
                    <a:bodyPr/>
                    <a:lstStyle/>
                    <a:p>
                      <a:pPr algn="ctr"/>
                      <a:r>
                        <a:rPr kumimoji="1" lang="ja-JP" altLang="en-US" sz="1400" dirty="0">
                          <a:solidFill>
                            <a:schemeClr val="tx1"/>
                          </a:solidFill>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dirty="0">
                          <a:solidFill>
                            <a:schemeClr val="tx1"/>
                          </a:solidFill>
                        </a:rPr>
                        <a:t>提言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25844841"/>
                  </a:ext>
                </a:extLst>
              </a:tr>
              <a:tr h="1376725">
                <a:tc>
                  <a:txBody>
                    <a:bodyPr/>
                    <a:lstStyle/>
                    <a:p>
                      <a:pPr>
                        <a:spcAft>
                          <a:spcPts val="600"/>
                        </a:spcAft>
                      </a:pPr>
                      <a:r>
                        <a:rPr kumimoji="1" lang="ja-JP" altLang="en-US" sz="1400" b="1" dirty="0">
                          <a:solidFill>
                            <a:schemeClr val="accent5">
                              <a:lumMod val="75000"/>
                            </a:schemeClr>
                          </a:solidFill>
                          <a:effectLst/>
                        </a:rPr>
                        <a:t>より多様化する生徒・保護者のニーズ</a:t>
                      </a:r>
                    </a:p>
                    <a:p>
                      <a:pPr marL="285750" indent="-285750">
                        <a:buFont typeface="Wingdings" panose="05000000000000000000" pitchFamily="2" charset="2"/>
                        <a:buChar char="Ø"/>
                      </a:pPr>
                      <a:r>
                        <a:rPr kumimoji="1" lang="ja-JP" altLang="en-US" sz="1200" b="0" dirty="0">
                          <a:solidFill>
                            <a:schemeClr val="tx1"/>
                          </a:solidFill>
                        </a:rPr>
                        <a:t>昼間の高校への進学率が減少傾向</a:t>
                      </a:r>
                      <a:endParaRPr kumimoji="1" lang="en-US" altLang="ja-JP" sz="1200" b="0" dirty="0">
                        <a:solidFill>
                          <a:schemeClr val="tx1"/>
                        </a:solidFill>
                      </a:endParaRPr>
                    </a:p>
                    <a:p>
                      <a:pPr marL="285750" indent="-285750">
                        <a:buFont typeface="Wingdings" panose="05000000000000000000" pitchFamily="2" charset="2"/>
                        <a:buChar char="Ø"/>
                      </a:pPr>
                      <a:r>
                        <a:rPr kumimoji="1" lang="ja-JP" altLang="en-US" sz="1200" b="0" dirty="0">
                          <a:solidFill>
                            <a:schemeClr val="tx1"/>
                          </a:solidFill>
                        </a:rPr>
                        <a:t>府立高校での支援が不十分</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Arial" panose="020B0604020202020204" pitchFamily="34" charset="0"/>
                        <a:buChar char="•"/>
                      </a:pPr>
                      <a:r>
                        <a:rPr kumimoji="1" lang="ja-JP" altLang="en-US" sz="1200" b="1" u="sng" dirty="0">
                          <a:solidFill>
                            <a:schemeClr val="tx1"/>
                          </a:solidFill>
                        </a:rPr>
                        <a:t>「学びの多様化学校」を高校において設置すべき</a:t>
                      </a:r>
                      <a:r>
                        <a:rPr kumimoji="1" lang="ja-JP" altLang="en-US" sz="1200" dirty="0">
                          <a:solidFill>
                            <a:schemeClr val="tx1"/>
                          </a:solidFill>
                        </a:rPr>
                        <a:t>。</a:t>
                      </a:r>
                    </a:p>
                    <a:p>
                      <a:pPr marL="171450" indent="-171450">
                        <a:lnSpc>
                          <a:spcPts val="1800"/>
                        </a:lnSpc>
                        <a:buFont typeface="Arial" panose="020B0604020202020204" pitchFamily="34" charset="0"/>
                        <a:buChar char="•"/>
                      </a:pPr>
                      <a:r>
                        <a:rPr kumimoji="1" lang="en-US" altLang="ja-JP" sz="1200" dirty="0">
                          <a:solidFill>
                            <a:schemeClr val="tx1"/>
                          </a:solidFill>
                        </a:rPr>
                        <a:t>SC</a:t>
                      </a:r>
                      <a:r>
                        <a:rPr kumimoji="1" lang="ja-JP" altLang="en-US" sz="1200" dirty="0">
                          <a:solidFill>
                            <a:schemeClr val="tx1"/>
                          </a:solidFill>
                        </a:rPr>
                        <a:t>、</a:t>
                      </a:r>
                      <a:r>
                        <a:rPr kumimoji="1" lang="en-US" altLang="ja-JP" sz="1200" dirty="0">
                          <a:solidFill>
                            <a:schemeClr val="tx1"/>
                          </a:solidFill>
                        </a:rPr>
                        <a:t>SSW</a:t>
                      </a:r>
                      <a:r>
                        <a:rPr kumimoji="1" lang="ja-JP" altLang="en-US" sz="1200" dirty="0">
                          <a:solidFill>
                            <a:schemeClr val="tx1"/>
                          </a:solidFill>
                        </a:rPr>
                        <a:t>などの専門スタッフと教員との連携による「</a:t>
                      </a:r>
                      <a:r>
                        <a:rPr kumimoji="1" lang="ja-JP" altLang="en-US" sz="1200" b="1" u="sng" dirty="0">
                          <a:solidFill>
                            <a:schemeClr val="tx1"/>
                          </a:solidFill>
                        </a:rPr>
                        <a:t>チーム学校」として、アセスメントを中核とした支援体制を構築</a:t>
                      </a:r>
                      <a:r>
                        <a:rPr kumimoji="1" lang="ja-JP" altLang="en-US" sz="1200" dirty="0">
                          <a:solidFill>
                            <a:schemeClr val="tx1"/>
                          </a:solidFill>
                        </a:rPr>
                        <a:t>することが重要。</a:t>
                      </a:r>
                    </a:p>
                    <a:p>
                      <a:pPr marL="171450" indent="-171450">
                        <a:lnSpc>
                          <a:spcPts val="1800"/>
                        </a:lnSpc>
                        <a:buFont typeface="Arial" panose="020B0604020202020204" pitchFamily="34" charset="0"/>
                        <a:buChar char="•"/>
                      </a:pPr>
                      <a:r>
                        <a:rPr kumimoji="1" lang="ja-JP" altLang="en-US" sz="1200" b="0" u="none" dirty="0">
                          <a:solidFill>
                            <a:schemeClr val="tx1"/>
                          </a:solidFill>
                        </a:rPr>
                        <a:t>校種間で</a:t>
                      </a:r>
                      <a:r>
                        <a:rPr kumimoji="1" lang="ja-JP" altLang="en-US" sz="1200" b="1" u="sng" dirty="0">
                          <a:solidFill>
                            <a:schemeClr val="tx1"/>
                          </a:solidFill>
                        </a:rPr>
                        <a:t>児童生徒の状況や支援内容を適切に引き継ぎ</a:t>
                      </a:r>
                      <a:r>
                        <a:rPr kumimoji="1" lang="ja-JP" altLang="en-US" sz="1200" dirty="0">
                          <a:solidFill>
                            <a:schemeClr val="tx1"/>
                          </a:solidFill>
                        </a:rPr>
                        <a:t>、高校段階で</a:t>
                      </a:r>
                      <a:r>
                        <a:rPr kumimoji="1" lang="ja-JP" altLang="en-US" sz="1200" b="0" u="none" dirty="0">
                          <a:solidFill>
                            <a:schemeClr val="tx1"/>
                          </a:solidFill>
                        </a:rPr>
                        <a:t>、</a:t>
                      </a:r>
                      <a:r>
                        <a:rPr kumimoji="1" lang="ja-JP" altLang="en-US" sz="1200" b="1" u="sng" dirty="0">
                          <a:solidFill>
                            <a:schemeClr val="tx1"/>
                          </a:solidFill>
                        </a:rPr>
                        <a:t>再アセスメントを行うことが望ましい</a:t>
                      </a:r>
                      <a:r>
                        <a:rPr kumimoji="1" lang="ja-JP" altLang="en-US" sz="12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987944"/>
                  </a:ext>
                </a:extLst>
              </a:tr>
              <a:tr h="1221426">
                <a:tc>
                  <a:txBody>
                    <a:bodyPr/>
                    <a:lstStyle/>
                    <a:p>
                      <a:pPr>
                        <a:spcAft>
                          <a:spcPts val="600"/>
                        </a:spcAft>
                      </a:pPr>
                      <a:r>
                        <a:rPr kumimoji="1" lang="ja-JP" altLang="en-US" sz="1400" b="1" kern="1200">
                          <a:solidFill>
                            <a:schemeClr val="accent5">
                              <a:lumMod val="75000"/>
                            </a:schemeClr>
                          </a:solidFill>
                          <a:effectLst/>
                          <a:latin typeface="+mn-lt"/>
                          <a:ea typeface="+mn-ea"/>
                          <a:cs typeface="+mn-cs"/>
                        </a:rPr>
                        <a:t>現在の府立高校における教育システムの制約</a:t>
                      </a:r>
                      <a:endParaRPr kumimoji="1" lang="en-US" altLang="ja-JP" sz="600" b="1">
                        <a:solidFill>
                          <a:schemeClr val="accent5">
                            <a:lumMod val="75000"/>
                          </a:schemeClr>
                        </a:solidFill>
                        <a:effectLst/>
                      </a:endParaRPr>
                    </a:p>
                    <a:p>
                      <a:pPr marL="285750" indent="-285750">
                        <a:buFont typeface="Wingdings" panose="05000000000000000000" pitchFamily="2" charset="2"/>
                        <a:buChar char="Ø"/>
                      </a:pPr>
                      <a:r>
                        <a:rPr kumimoji="1" lang="ja-JP" altLang="en-US" sz="1200" b="0">
                          <a:solidFill>
                            <a:schemeClr val="tx1"/>
                          </a:solidFill>
                        </a:rPr>
                        <a:t>全日制の課程では、週あたりの</a:t>
                      </a:r>
                      <a:r>
                        <a:rPr kumimoji="1" lang="en-US" altLang="ja-JP" sz="1200" b="0">
                          <a:solidFill>
                            <a:schemeClr val="tx1"/>
                          </a:solidFill>
                        </a:rPr>
                        <a:t>30</a:t>
                      </a:r>
                      <a:r>
                        <a:rPr kumimoji="1" lang="ja-JP" altLang="en-US" sz="1200" b="0">
                          <a:solidFill>
                            <a:schemeClr val="tx1"/>
                          </a:solidFill>
                        </a:rPr>
                        <a:t>単位時間が必要。単位を修得できなければ原級留置（留年）</a:t>
                      </a:r>
                      <a:endParaRPr kumimoji="1" lang="ja-JP"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b="0" u="none">
                          <a:solidFill>
                            <a:schemeClr val="tx1"/>
                          </a:solidFill>
                        </a:rPr>
                        <a:t>生徒がやむを得ず登校することが困難となった場合にも、継続して学びを保障するため、国の動きをみすえながら、</a:t>
                      </a:r>
                      <a:r>
                        <a:rPr kumimoji="1" lang="ja-JP" altLang="en-US" sz="1200" b="1" u="sng">
                          <a:solidFill>
                            <a:schemeClr val="tx1"/>
                          </a:solidFill>
                        </a:rPr>
                        <a:t>通信の方法等を用いた学びなどにより、　単位修得</a:t>
                      </a:r>
                      <a:r>
                        <a:rPr kumimoji="1" lang="ja-JP" altLang="en-US" sz="1200" b="0">
                          <a:solidFill>
                            <a:schemeClr val="tx1"/>
                          </a:solidFill>
                        </a:rPr>
                        <a:t>を認めるなどの対応が求められる。　　　</a:t>
                      </a:r>
                      <a:endParaRPr kumimoji="1" lang="en-US" altLang="ja-JP" sz="1200" b="0">
                        <a:solidFill>
                          <a:schemeClr val="tx1"/>
                        </a:solidFill>
                      </a:endParaRP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b="1" u="sng">
                          <a:solidFill>
                            <a:schemeClr val="tx1"/>
                          </a:solidFill>
                        </a:rPr>
                        <a:t>府立の通信制高校において</a:t>
                      </a:r>
                      <a:r>
                        <a:rPr kumimoji="1" lang="ja-JP" altLang="en-US" sz="1200">
                          <a:solidFill>
                            <a:schemeClr val="tx1"/>
                          </a:solidFill>
                        </a:rPr>
                        <a:t>、他校に在籍する不登校の生徒に対して単位修得に必要な講座を開設するなど、</a:t>
                      </a:r>
                      <a:r>
                        <a:rPr kumimoji="1" lang="ja-JP" altLang="en-US" sz="1200" b="1" u="sng">
                          <a:solidFill>
                            <a:schemeClr val="tx1"/>
                          </a:solidFill>
                        </a:rPr>
                        <a:t>センター的な機能</a:t>
                      </a:r>
                      <a:r>
                        <a:rPr kumimoji="1" lang="ja-JP" altLang="en-US" sz="1200">
                          <a:solidFill>
                            <a:schemeClr val="tx1"/>
                          </a:solidFill>
                        </a:rPr>
                        <a:t>を果たす必要がある。</a:t>
                      </a:r>
                      <a:r>
                        <a:rPr kumimoji="1" lang="ja-JP" altLang="en-US" sz="1200" b="0">
                          <a:solidFill>
                            <a:schemeClr val="tx1"/>
                          </a:solidFill>
                        </a:rPr>
                        <a:t>　</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9754664"/>
                  </a:ext>
                </a:extLst>
              </a:tr>
              <a:tr h="1886195">
                <a:tc>
                  <a:txBody>
                    <a:bodyPr/>
                    <a:lstStyle/>
                    <a:p>
                      <a:r>
                        <a:rPr kumimoji="1" lang="ja-JP" altLang="en-US" sz="1400" b="1" kern="1200" dirty="0">
                          <a:solidFill>
                            <a:schemeClr val="accent5">
                              <a:lumMod val="75000"/>
                            </a:schemeClr>
                          </a:solidFill>
                          <a:effectLst/>
                          <a:latin typeface="+mn-lt"/>
                          <a:ea typeface="+mn-ea"/>
                          <a:cs typeface="+mn-cs"/>
                        </a:rPr>
                        <a:t>通信制・夜間定時制の課程の志願動向や</a:t>
                      </a:r>
                      <a:endParaRPr kumimoji="1" lang="en-US" altLang="ja-JP" sz="1400" b="1" kern="1200" dirty="0">
                        <a:solidFill>
                          <a:schemeClr val="accent5">
                            <a:lumMod val="75000"/>
                          </a:schemeClr>
                        </a:solidFill>
                        <a:effectLst/>
                        <a:latin typeface="+mn-lt"/>
                        <a:ea typeface="+mn-ea"/>
                        <a:cs typeface="+mn-cs"/>
                      </a:endParaRPr>
                    </a:p>
                    <a:p>
                      <a:r>
                        <a:rPr kumimoji="1" lang="ja-JP" altLang="en-US" sz="1400" b="1" kern="1200" dirty="0">
                          <a:solidFill>
                            <a:schemeClr val="accent5">
                              <a:lumMod val="75000"/>
                            </a:schemeClr>
                          </a:solidFill>
                          <a:effectLst/>
                          <a:latin typeface="+mn-lt"/>
                          <a:ea typeface="+mn-ea"/>
                          <a:cs typeface="+mn-cs"/>
                        </a:rPr>
                        <a:t>生徒像の変化</a:t>
                      </a:r>
                      <a:endParaRPr kumimoji="1" lang="en-US" altLang="ja-JP" sz="1400" b="1" kern="1200" dirty="0">
                        <a:solidFill>
                          <a:schemeClr val="accent5">
                            <a:lumMod val="75000"/>
                          </a:schemeClr>
                        </a:solidFill>
                        <a:effectLst/>
                        <a:latin typeface="+mn-lt"/>
                        <a:ea typeface="+mn-ea"/>
                        <a:cs typeface="+mn-cs"/>
                      </a:endParaRPr>
                    </a:p>
                    <a:p>
                      <a:endParaRPr kumimoji="1" lang="en-US" altLang="ja-JP" sz="600" b="0" dirty="0">
                        <a:solidFill>
                          <a:schemeClr val="tx1"/>
                        </a:solidFill>
                      </a:endParaRPr>
                    </a:p>
                    <a:p>
                      <a:pPr marL="285750" indent="-285750">
                        <a:buFont typeface="Wingdings" panose="05000000000000000000" pitchFamily="2" charset="2"/>
                        <a:buChar char="Ø"/>
                      </a:pPr>
                      <a:r>
                        <a:rPr kumimoji="1" lang="ja-JP" altLang="en-US" sz="1200" b="0" dirty="0">
                          <a:solidFill>
                            <a:schemeClr val="tx1"/>
                          </a:solidFill>
                        </a:rPr>
                        <a:t>勤労青少年等の減少</a:t>
                      </a:r>
                      <a:endParaRPr kumimoji="1" lang="en-US" altLang="ja-JP" sz="1200" b="0" dirty="0">
                        <a:solidFill>
                          <a:schemeClr val="tx1"/>
                        </a:solidFill>
                      </a:endParaRPr>
                    </a:p>
                    <a:p>
                      <a:pPr marL="285750" indent="-285750">
                        <a:buFont typeface="Wingdings" panose="05000000000000000000" pitchFamily="2" charset="2"/>
                        <a:buChar char="Ø"/>
                      </a:pPr>
                      <a:r>
                        <a:rPr kumimoji="1" lang="ja-JP" altLang="en-US" sz="1200" b="0" dirty="0">
                          <a:solidFill>
                            <a:schemeClr val="tx1"/>
                          </a:solidFill>
                        </a:rPr>
                        <a:t>不登校や日本語指導が必要な生徒など、多様な背景を有する生徒が入学</a:t>
                      </a:r>
                      <a:endParaRPr kumimoji="1" lang="en-US" altLang="ja-JP" sz="1200" b="0" dirty="0">
                        <a:solidFill>
                          <a:schemeClr val="tx1"/>
                        </a:solidFill>
                      </a:endParaRPr>
                    </a:p>
                    <a:p>
                      <a:pPr marL="285750" indent="-285750">
                        <a:buFont typeface="Wingdings" panose="05000000000000000000" pitchFamily="2" charset="2"/>
                        <a:buChar char="Ø"/>
                      </a:pPr>
                      <a:endParaRPr kumimoji="1" lang="en-US" altLang="ja-JP"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Arial" panose="020B0604020202020204" pitchFamily="34" charset="0"/>
                        <a:buChar char="•"/>
                      </a:pPr>
                      <a:r>
                        <a:rPr kumimoji="1" lang="ja-JP" altLang="en-US" sz="1200" dirty="0">
                          <a:solidFill>
                            <a:schemeClr val="tx1"/>
                          </a:solidFill>
                        </a:rPr>
                        <a:t>通信制の課程（桃谷高校）については、</a:t>
                      </a:r>
                      <a:r>
                        <a:rPr kumimoji="1" lang="ja-JP" altLang="en-US" sz="1200" b="0" u="none" dirty="0">
                          <a:solidFill>
                            <a:schemeClr val="tx1"/>
                          </a:solidFill>
                        </a:rPr>
                        <a:t>年度途中での転学等</a:t>
                      </a:r>
                      <a:r>
                        <a:rPr kumimoji="1" lang="ja-JP" altLang="en-US" sz="1200" b="1" u="sng" dirty="0">
                          <a:solidFill>
                            <a:schemeClr val="tx1"/>
                          </a:solidFill>
                        </a:rPr>
                        <a:t>柔軟な受け入れや半期での単位認定など、受け入れのあり方等</a:t>
                      </a:r>
                      <a:r>
                        <a:rPr kumimoji="1" lang="ja-JP" altLang="en-US" sz="1200" b="0" u="none" dirty="0">
                          <a:solidFill>
                            <a:schemeClr val="tx1"/>
                          </a:solidFill>
                        </a:rPr>
                        <a:t>について検討する必要がある。</a:t>
                      </a:r>
                    </a:p>
                    <a:p>
                      <a:pPr marL="171450" indent="-171450">
                        <a:lnSpc>
                          <a:spcPts val="1800"/>
                        </a:lnSpc>
                        <a:buFont typeface="Arial" panose="020B0604020202020204" pitchFamily="34" charset="0"/>
                        <a:buChar char="•"/>
                      </a:pPr>
                      <a:r>
                        <a:rPr kumimoji="1" lang="ja-JP" altLang="en-US" sz="1200" dirty="0">
                          <a:solidFill>
                            <a:schemeClr val="tx1"/>
                          </a:solidFill>
                        </a:rPr>
                        <a:t>夜間定時制の課程については、少人数の学級運営により、生徒の個々のニーズに対応した支援を行える一方、極端な小規模化が進むと人間関係が固定化するため、</a:t>
                      </a:r>
                      <a:r>
                        <a:rPr kumimoji="1" lang="ja-JP" altLang="en-US" sz="1200" b="1" u="sng" dirty="0">
                          <a:solidFill>
                            <a:schemeClr val="tx1"/>
                          </a:solidFill>
                        </a:rPr>
                        <a:t>一定の規模での学校運営</a:t>
                      </a:r>
                      <a:r>
                        <a:rPr kumimoji="1" lang="ja-JP" altLang="en-US" sz="1200" b="0" u="none" dirty="0">
                          <a:solidFill>
                            <a:schemeClr val="tx1"/>
                          </a:solidFill>
                        </a:rPr>
                        <a:t>が求められる。また、</a:t>
                      </a:r>
                      <a:r>
                        <a:rPr kumimoji="1" lang="ja-JP" altLang="en-US" sz="1200" dirty="0">
                          <a:solidFill>
                            <a:schemeClr val="tx1"/>
                          </a:solidFill>
                        </a:rPr>
                        <a:t>授業終了時間が遅くなるため、交通手段が全くなくなることがないよう</a:t>
                      </a:r>
                      <a:r>
                        <a:rPr kumimoji="1" lang="ja-JP" altLang="en-US" sz="1200" b="1" u="sng" dirty="0">
                          <a:solidFill>
                            <a:schemeClr val="tx1"/>
                          </a:solidFill>
                        </a:rPr>
                        <a:t>学校配置については慎重に検討</a:t>
                      </a:r>
                      <a:r>
                        <a:rPr kumimoji="1" lang="ja-JP" altLang="en-US" sz="1200" dirty="0">
                          <a:solidFill>
                            <a:schemeClr val="tx1"/>
                          </a:solidFill>
                        </a:rPr>
                        <a:t>する必要がある。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7994740"/>
                  </a:ext>
                </a:extLst>
              </a:tr>
            </a:tbl>
          </a:graphicData>
        </a:graphic>
      </p:graphicFrame>
      <p:sp>
        <p:nvSpPr>
          <p:cNvPr id="7" name="スライド番号プレースホルダー 6">
            <a:extLst>
              <a:ext uri="{FF2B5EF4-FFF2-40B4-BE49-F238E27FC236}">
                <a16:creationId xmlns:a16="http://schemas.microsoft.com/office/drawing/2014/main" id="{02883B26-2F17-486B-8107-7AC379253866}"/>
              </a:ext>
            </a:extLst>
          </p:cNvPr>
          <p:cNvSpPr>
            <a:spLocks noGrp="1"/>
          </p:cNvSpPr>
          <p:nvPr>
            <p:ph type="sldNum" sz="quarter" idx="12"/>
          </p:nvPr>
        </p:nvSpPr>
        <p:spPr>
          <a:xfrm>
            <a:off x="7086600" y="6564000"/>
            <a:ext cx="2057400" cy="365125"/>
          </a:xfrm>
        </p:spPr>
        <p:txBody>
          <a:bodyPr/>
          <a:lstStyle/>
          <a:p>
            <a:fld id="{8EF98A3A-4FC9-421C-9EC4-B2EF6B34D3EB}" type="slidenum">
              <a:rPr kumimoji="1" lang="ja-JP" altLang="en-US" smtClean="0"/>
              <a:pPr/>
              <a:t>19</a:t>
            </a:fld>
            <a:endParaRPr kumimoji="1" lang="ja-JP" altLang="en-US" dirty="0"/>
          </a:p>
        </p:txBody>
      </p:sp>
    </p:spTree>
    <p:extLst>
      <p:ext uri="{BB962C8B-B14F-4D97-AF65-F5344CB8AC3E}">
        <p14:creationId xmlns:p14="http://schemas.microsoft.com/office/powerpoint/2010/main" val="257527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1373" y="2257036"/>
            <a:ext cx="8565050"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ゲストスピーチ</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自らの輝きを取り戻すために</a:t>
            </a:r>
            <a:endParaRPr kumimoji="1" lang="ja-JP" altLang="en-US" sz="3200" dirty="0"/>
          </a:p>
        </p:txBody>
      </p:sp>
      <p:cxnSp>
        <p:nvCxnSpPr>
          <p:cNvPr id="8" name="直線コネクタ 7"/>
          <p:cNvCxnSpPr/>
          <p:nvPr/>
        </p:nvCxnSpPr>
        <p:spPr>
          <a:xfrm flipV="1">
            <a:off x="309093" y="3451540"/>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3" name="正方形/長方形 2">
            <a:extLst>
              <a:ext uri="{FF2B5EF4-FFF2-40B4-BE49-F238E27FC236}">
                <a16:creationId xmlns:a16="http://schemas.microsoft.com/office/drawing/2014/main" id="{1E6C55D3-4767-4416-B28C-26F6F3256177}"/>
              </a:ext>
            </a:extLst>
          </p:cNvPr>
          <p:cNvSpPr/>
          <p:nvPr/>
        </p:nvSpPr>
        <p:spPr>
          <a:xfrm>
            <a:off x="7104348" y="288174"/>
            <a:ext cx="1782077" cy="427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資料３ー３</a:t>
            </a:r>
          </a:p>
        </p:txBody>
      </p:sp>
      <p:sp>
        <p:nvSpPr>
          <p:cNvPr id="2" name="スライド番号プレースホルダー 1">
            <a:extLst>
              <a:ext uri="{FF2B5EF4-FFF2-40B4-BE49-F238E27FC236}">
                <a16:creationId xmlns:a16="http://schemas.microsoft.com/office/drawing/2014/main" id="{3B18FEF4-1CC0-4B33-8221-FD88B911BCF8}"/>
              </a:ext>
            </a:extLst>
          </p:cNvPr>
          <p:cNvSpPr>
            <a:spLocks noGrp="1"/>
          </p:cNvSpPr>
          <p:nvPr>
            <p:ph type="sldNum" sz="quarter" idx="12"/>
          </p:nvPr>
        </p:nvSpPr>
        <p:spPr/>
        <p:txBody>
          <a:bodyPr/>
          <a:lstStyle/>
          <a:p>
            <a:fld id="{8EF98A3A-4FC9-421C-9EC4-B2EF6B34D3EB}" type="slidenum">
              <a:rPr kumimoji="1" lang="ja-JP" altLang="en-US" smtClean="0"/>
              <a:pPr/>
              <a:t>20</a:t>
            </a:fld>
            <a:endParaRPr kumimoji="1" lang="ja-JP" altLang="en-US" dirty="0"/>
          </a:p>
        </p:txBody>
      </p:sp>
      <p:sp>
        <p:nvSpPr>
          <p:cNvPr id="7" name="テキスト ボックス 6">
            <a:extLst>
              <a:ext uri="{FF2B5EF4-FFF2-40B4-BE49-F238E27FC236}">
                <a16:creationId xmlns:a16="http://schemas.microsoft.com/office/drawing/2014/main" id="{8D306CD2-1ACA-4B7A-A321-C424AADEB941}"/>
              </a:ext>
            </a:extLst>
          </p:cNvPr>
          <p:cNvSpPr txBox="1"/>
          <p:nvPr/>
        </p:nvSpPr>
        <p:spPr>
          <a:xfrm>
            <a:off x="309093" y="3509032"/>
            <a:ext cx="8565050" cy="584775"/>
          </a:xfrm>
          <a:prstGeom prst="rect">
            <a:avLst/>
          </a:prstGeom>
          <a:noFill/>
        </p:spPr>
        <p:txBody>
          <a:bodyPr wrap="square" rtlCol="0">
            <a:spAutoFit/>
          </a:bodyPr>
          <a:lstStyle/>
          <a:p>
            <a:pPr algn="r"/>
            <a:r>
              <a:rPr kumimoji="1" lang="ja-JP" altLang="en-US" sz="3200" b="1" dirty="0">
                <a:latin typeface="Meiryo UI" panose="020B0604030504040204" pitchFamily="50" charset="-128"/>
                <a:ea typeface="Meiryo UI" panose="020B0604030504040204" pitchFamily="50" charset="-128"/>
              </a:rPr>
              <a:t>八尾市教育長　浦上 弘明 氏</a:t>
            </a:r>
            <a:endParaRPr kumimoji="1" lang="ja-JP" altLang="en-US" sz="3200" dirty="0"/>
          </a:p>
        </p:txBody>
      </p:sp>
    </p:spTree>
    <p:extLst>
      <p:ext uri="{BB962C8B-B14F-4D97-AF65-F5344CB8AC3E}">
        <p14:creationId xmlns:p14="http://schemas.microsoft.com/office/powerpoint/2010/main" val="332665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8AD53EC-D9C8-4C9B-8E7D-F7B562747CFA}"/>
              </a:ext>
            </a:extLst>
          </p:cNvPr>
          <p:cNvSpPr txBox="1"/>
          <p:nvPr/>
        </p:nvSpPr>
        <p:spPr>
          <a:xfrm>
            <a:off x="314553" y="181518"/>
            <a:ext cx="8514893" cy="369332"/>
          </a:xfrm>
          <a:prstGeom prst="rect">
            <a:avLst/>
          </a:prstGeom>
          <a:noFill/>
        </p:spPr>
        <p:txBody>
          <a:bodyPr wrap="square">
            <a:spAutoFit/>
          </a:bodyPr>
          <a:lstStyle/>
          <a:p>
            <a:pPr marL="342900" lvl="0" indent="-342900" algn="just">
              <a:buFont typeface="+mj-cs"/>
              <a:buAutoNum type="arabicDbPlain"/>
            </a:pP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八尾市における不登校対策</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1/2</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5B4A9426-AA98-485E-B719-A91CEC74F9E0}"/>
              </a:ext>
            </a:extLst>
          </p:cNvPr>
          <p:cNvGrpSpPr/>
          <p:nvPr/>
        </p:nvGrpSpPr>
        <p:grpSpPr>
          <a:xfrm>
            <a:off x="225638" y="590690"/>
            <a:ext cx="4852349" cy="926957"/>
            <a:chOff x="371408" y="553191"/>
            <a:chExt cx="4852349" cy="926957"/>
          </a:xfrm>
        </p:grpSpPr>
        <p:pic>
          <p:nvPicPr>
            <p:cNvPr id="6" name="図 5">
              <a:extLst>
                <a:ext uri="{FF2B5EF4-FFF2-40B4-BE49-F238E27FC236}">
                  <a16:creationId xmlns:a16="http://schemas.microsoft.com/office/drawing/2014/main" id="{85C578C6-D6D8-44D2-B6D9-5356392B46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08" y="579816"/>
              <a:ext cx="729294" cy="900332"/>
            </a:xfrm>
            <a:prstGeom prst="rect">
              <a:avLst/>
            </a:prstGeom>
          </p:spPr>
        </p:pic>
        <p:pic>
          <p:nvPicPr>
            <p:cNvPr id="4" name="図 3">
              <a:extLst>
                <a:ext uri="{FF2B5EF4-FFF2-40B4-BE49-F238E27FC236}">
                  <a16:creationId xmlns:a16="http://schemas.microsoft.com/office/drawing/2014/main" id="{AC9D7296-FF8D-4C5B-A0D1-FABD68DF575B}"/>
                </a:ext>
              </a:extLst>
            </p:cNvPr>
            <p:cNvPicPr>
              <a:picLocks noChangeAspect="1"/>
            </p:cNvPicPr>
            <p:nvPr/>
          </p:nvPicPr>
          <p:blipFill>
            <a:blip r:embed="rId3"/>
            <a:stretch>
              <a:fillRect/>
            </a:stretch>
          </p:blipFill>
          <p:spPr>
            <a:xfrm>
              <a:off x="1157557" y="553191"/>
              <a:ext cx="4066200" cy="648000"/>
            </a:xfrm>
            <a:prstGeom prst="rect">
              <a:avLst/>
            </a:prstGeom>
          </p:spPr>
        </p:pic>
        <p:sp>
          <p:nvSpPr>
            <p:cNvPr id="10" name="テキスト ボックス 9">
              <a:extLst>
                <a:ext uri="{FF2B5EF4-FFF2-40B4-BE49-F238E27FC236}">
                  <a16:creationId xmlns:a16="http://schemas.microsoft.com/office/drawing/2014/main" id="{658B6ED4-50F4-4F13-A414-68AD54259049}"/>
                </a:ext>
              </a:extLst>
            </p:cNvPr>
            <p:cNvSpPr txBox="1"/>
            <p:nvPr/>
          </p:nvSpPr>
          <p:spPr>
            <a:xfrm>
              <a:off x="1526899" y="1118346"/>
              <a:ext cx="3033598" cy="307777"/>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～八尾市不登校等対策支援事業～</a:t>
              </a:r>
            </a:p>
          </p:txBody>
        </p:sp>
      </p:grpSp>
      <p:pic>
        <p:nvPicPr>
          <p:cNvPr id="14" name="図 13">
            <a:extLst>
              <a:ext uri="{FF2B5EF4-FFF2-40B4-BE49-F238E27FC236}">
                <a16:creationId xmlns:a16="http://schemas.microsoft.com/office/drawing/2014/main" id="{F94DF845-D3DB-44A3-99D9-5134650B2F34}"/>
              </a:ext>
            </a:extLst>
          </p:cNvPr>
          <p:cNvPicPr>
            <a:picLocks noChangeAspect="1"/>
          </p:cNvPicPr>
          <p:nvPr/>
        </p:nvPicPr>
        <p:blipFill>
          <a:blip r:embed="rId4"/>
          <a:stretch>
            <a:fillRect/>
          </a:stretch>
        </p:blipFill>
        <p:spPr>
          <a:xfrm>
            <a:off x="5134842" y="575374"/>
            <a:ext cx="4242027" cy="923925"/>
          </a:xfrm>
          <a:prstGeom prst="rect">
            <a:avLst/>
          </a:prstGeom>
        </p:spPr>
      </p:pic>
      <p:grpSp>
        <p:nvGrpSpPr>
          <p:cNvPr id="18" name="グループ化 17">
            <a:extLst>
              <a:ext uri="{FF2B5EF4-FFF2-40B4-BE49-F238E27FC236}">
                <a16:creationId xmlns:a16="http://schemas.microsoft.com/office/drawing/2014/main" id="{7DA1A542-5F45-49C6-B3BD-6188DC99A30C}"/>
              </a:ext>
            </a:extLst>
          </p:cNvPr>
          <p:cNvGrpSpPr/>
          <p:nvPr/>
        </p:nvGrpSpPr>
        <p:grpSpPr>
          <a:xfrm>
            <a:off x="225638" y="1658515"/>
            <a:ext cx="8688102" cy="288000"/>
            <a:chOff x="225638" y="1658515"/>
            <a:chExt cx="8688102" cy="288000"/>
          </a:xfrm>
        </p:grpSpPr>
        <p:sp>
          <p:nvSpPr>
            <p:cNvPr id="15" name="テキスト ボックス 14">
              <a:extLst>
                <a:ext uri="{FF2B5EF4-FFF2-40B4-BE49-F238E27FC236}">
                  <a16:creationId xmlns:a16="http://schemas.microsoft.com/office/drawing/2014/main" id="{865542C2-FEF6-4B55-BA25-9DC63DCF17E9}"/>
                </a:ext>
              </a:extLst>
            </p:cNvPr>
            <p:cNvSpPr txBox="1"/>
            <p:nvPr/>
          </p:nvSpPr>
          <p:spPr>
            <a:xfrm>
              <a:off x="4693135" y="1717392"/>
              <a:ext cx="4220605" cy="180000"/>
            </a:xfrm>
            <a:prstGeom prst="rect">
              <a:avLst/>
            </a:prstGeom>
            <a:solidFill>
              <a:srgbClr val="FF6600"/>
            </a:solidFill>
            <a:ln>
              <a:noFill/>
            </a:ln>
            <a:effectLst>
              <a:glow rad="88900">
                <a:srgbClr val="FF0000"/>
              </a:glow>
            </a:effectLst>
          </p:spPr>
          <p:txBody>
            <a:bodyPr wrap="square" rtlCol="0" anchor="ctr" anchorCtr="0">
              <a:noAutofit/>
            </a:bodyPr>
            <a:lstStyle/>
            <a:p>
              <a:pPr algn="ct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めざすもの</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6" name="テキスト ボックス 15">
              <a:extLst>
                <a:ext uri="{FF2B5EF4-FFF2-40B4-BE49-F238E27FC236}">
                  <a16:creationId xmlns:a16="http://schemas.microsoft.com/office/drawing/2014/main" id="{A3A90825-F395-435E-A954-E8FDC93068E3}"/>
                </a:ext>
              </a:extLst>
            </p:cNvPr>
            <p:cNvSpPr txBox="1"/>
            <p:nvPr/>
          </p:nvSpPr>
          <p:spPr>
            <a:xfrm>
              <a:off x="225638" y="1711932"/>
              <a:ext cx="2216112" cy="180000"/>
            </a:xfrm>
            <a:prstGeom prst="rect">
              <a:avLst/>
            </a:prstGeom>
            <a:solidFill>
              <a:srgbClr val="FF6600"/>
            </a:solidFill>
            <a:ln>
              <a:noFill/>
            </a:ln>
            <a:effectLst>
              <a:glow rad="88900">
                <a:srgbClr val="FF0000"/>
              </a:glow>
            </a:effectLst>
          </p:spPr>
          <p:txBody>
            <a:bodyPr wrap="square" rtlCol="0" anchor="ctr" anchorCtr="0">
              <a:noAutofit/>
            </a:bodyPr>
            <a:lstStyle/>
            <a:p>
              <a:pPr algn="ct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子どもの思い</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7" name="右矢印 31">
              <a:extLst>
                <a:ext uri="{FF2B5EF4-FFF2-40B4-BE49-F238E27FC236}">
                  <a16:creationId xmlns:a16="http://schemas.microsoft.com/office/drawing/2014/main" id="{E7EE1EC1-3B1D-481C-9EEF-C5EB3A960993}"/>
                </a:ext>
              </a:extLst>
            </p:cNvPr>
            <p:cNvSpPr/>
            <p:nvPr/>
          </p:nvSpPr>
          <p:spPr>
            <a:xfrm>
              <a:off x="2562886" y="1658515"/>
              <a:ext cx="2009114" cy="288000"/>
            </a:xfrm>
            <a:prstGeom prst="rightArrow">
              <a:avLst/>
            </a:prstGeom>
            <a:solidFill>
              <a:srgbClr val="FF6600"/>
            </a:solidFill>
            <a:ln>
              <a:noFill/>
            </a:ln>
            <a:effectLst>
              <a:glow rad="889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lang="ja-JP" altLang="en-US" sz="1050" dirty="0">
                  <a:solidFill>
                    <a:schemeClr val="bg1"/>
                  </a:solidFill>
                  <a:latin typeface="HGS創英角ｺﾞｼｯｸUB" panose="020B0900000000000000" pitchFamily="50" charset="-128"/>
                  <a:ea typeface="HGS創英角ｺﾞｼｯｸUB" panose="020B0900000000000000" pitchFamily="50" charset="-128"/>
                </a:rPr>
                <a:t>コース</a:t>
              </a:r>
            </a:p>
          </p:txBody>
        </p:sp>
      </p:grpSp>
      <p:sp>
        <p:nvSpPr>
          <p:cNvPr id="19" name="テキスト ボックス 18">
            <a:extLst>
              <a:ext uri="{FF2B5EF4-FFF2-40B4-BE49-F238E27FC236}">
                <a16:creationId xmlns:a16="http://schemas.microsoft.com/office/drawing/2014/main" id="{0FBAD4F2-2374-4AE1-AC89-3E36D38114F3}"/>
              </a:ext>
            </a:extLst>
          </p:cNvPr>
          <p:cNvSpPr txBox="1">
            <a:spLocks noChangeAspect="1"/>
          </p:cNvSpPr>
          <p:nvPr/>
        </p:nvSpPr>
        <p:spPr>
          <a:xfrm>
            <a:off x="199828" y="2141517"/>
            <a:ext cx="2241922" cy="432000"/>
          </a:xfrm>
          <a:prstGeom prst="rect">
            <a:avLst/>
          </a:prstGeom>
          <a:solidFill>
            <a:srgbClr val="FFCC66"/>
          </a:solidFill>
          <a:ln>
            <a:noFill/>
          </a:ln>
          <a:effectLst>
            <a:glow rad="88900">
              <a:srgbClr val="FFC00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オンライン上で、話をしたり、</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活動をしたりしてみたい。</a:t>
            </a:r>
          </a:p>
        </p:txBody>
      </p:sp>
      <p:sp>
        <p:nvSpPr>
          <p:cNvPr id="20" name="右矢印 31">
            <a:extLst>
              <a:ext uri="{FF2B5EF4-FFF2-40B4-BE49-F238E27FC236}">
                <a16:creationId xmlns:a16="http://schemas.microsoft.com/office/drawing/2014/main" id="{56334E47-8F34-415D-BBD2-02AE6CDBCBA5}"/>
              </a:ext>
            </a:extLst>
          </p:cNvPr>
          <p:cNvSpPr/>
          <p:nvPr/>
        </p:nvSpPr>
        <p:spPr>
          <a:xfrm>
            <a:off x="2613128" y="2149356"/>
            <a:ext cx="2009114" cy="432000"/>
          </a:xfrm>
          <a:prstGeom prst="rightArrow">
            <a:avLst>
              <a:gd name="adj1" fmla="val 50000"/>
              <a:gd name="adj2" fmla="val 48147"/>
            </a:avLst>
          </a:prstGeom>
          <a:solidFill>
            <a:srgbClr val="FFCC66"/>
          </a:solidFill>
          <a:ln>
            <a:noFill/>
          </a:ln>
          <a:effectLst>
            <a:glow rad="889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rPr>
              <a:t>オンライン</a:t>
            </a:r>
            <a:r>
              <a:rPr lang="en-US" altLang="ja-JP" sz="1050" b="1" dirty="0">
                <a:solidFill>
                  <a:schemeClr val="tx1"/>
                </a:solidFill>
                <a:latin typeface="メイリオ" panose="020B0604030504040204" pitchFamily="50" charset="-128"/>
                <a:ea typeface="メイリオ" panose="020B0604030504040204" pitchFamily="50" charset="-128"/>
              </a:rPr>
              <a:t>de</a:t>
            </a:r>
          </a:p>
          <a:p>
            <a:pPr algn="ctr"/>
            <a:r>
              <a:rPr lang="ja-JP" altLang="en-US" sz="1050" b="1" dirty="0">
                <a:solidFill>
                  <a:schemeClr val="tx1"/>
                </a:solidFill>
                <a:latin typeface="メイリオ" panose="020B0604030504040204" pitchFamily="50" charset="-128"/>
                <a:ea typeface="メイリオ" panose="020B0604030504040204" pitchFamily="50" charset="-128"/>
              </a:rPr>
              <a:t>居場所コース</a:t>
            </a:r>
          </a:p>
        </p:txBody>
      </p:sp>
      <p:sp>
        <p:nvSpPr>
          <p:cNvPr id="21" name="テキスト ボックス 20">
            <a:extLst>
              <a:ext uri="{FF2B5EF4-FFF2-40B4-BE49-F238E27FC236}">
                <a16:creationId xmlns:a16="http://schemas.microsoft.com/office/drawing/2014/main" id="{05E61EF7-4345-45FB-8B5E-39AD1BE98A82}"/>
              </a:ext>
            </a:extLst>
          </p:cNvPr>
          <p:cNvSpPr txBox="1"/>
          <p:nvPr/>
        </p:nvSpPr>
        <p:spPr>
          <a:xfrm>
            <a:off x="4693134" y="2052018"/>
            <a:ext cx="4251033" cy="577081"/>
          </a:xfrm>
          <a:prstGeom prst="rect">
            <a:avLst/>
          </a:prstGeom>
          <a:solidFill>
            <a:srgbClr val="FFCC66"/>
          </a:solidFill>
          <a:ln>
            <a:noFill/>
          </a:ln>
          <a:effectLst>
            <a:glow rad="88900">
              <a:srgbClr val="FFC00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２次元のバーチャル空間を活用し、クイズなどを通したコミュニケーションや共通の話題を持った人同士での会話などを行います。人との関わり等を学ぶことをめざします。</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8686A12F-577C-47C6-9CAE-BDE08A8F5A5A}"/>
              </a:ext>
            </a:extLst>
          </p:cNvPr>
          <p:cNvSpPr txBox="1"/>
          <p:nvPr/>
        </p:nvSpPr>
        <p:spPr>
          <a:xfrm>
            <a:off x="4693134" y="2779392"/>
            <a:ext cx="4251032" cy="576000"/>
          </a:xfrm>
          <a:prstGeom prst="rect">
            <a:avLst/>
          </a:prstGeom>
          <a:solidFill>
            <a:srgbClr val="FFFF66"/>
          </a:solidFill>
          <a:ln>
            <a:noFill/>
          </a:ln>
          <a:effectLst>
            <a:glow rad="88900">
              <a:srgbClr val="FFFF0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オンラインを活用した学習や体験活動等を通して、学ぶ喜びや人とのつながりを実感し、社会的に自立していくことをめざします。</a:t>
            </a:r>
            <a:endParaRPr lang="en-US" altLang="ja-JP" sz="105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7884EE2C-F894-4722-B175-DF6DE1741623}"/>
              </a:ext>
            </a:extLst>
          </p:cNvPr>
          <p:cNvSpPr txBox="1">
            <a:spLocks noChangeAspect="1"/>
          </p:cNvSpPr>
          <p:nvPr/>
        </p:nvSpPr>
        <p:spPr>
          <a:xfrm>
            <a:off x="199828" y="2837218"/>
            <a:ext cx="2241922" cy="432000"/>
          </a:xfrm>
          <a:prstGeom prst="rect">
            <a:avLst/>
          </a:prstGeom>
          <a:solidFill>
            <a:srgbClr val="FFFF66"/>
          </a:solidFill>
          <a:ln>
            <a:noFill/>
          </a:ln>
          <a:effectLst>
            <a:glow rad="88900">
              <a:srgbClr val="FFFF0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オンライン上で、学習をしたり、活動をしたりしてみたい。</a:t>
            </a:r>
          </a:p>
        </p:txBody>
      </p:sp>
      <p:sp>
        <p:nvSpPr>
          <p:cNvPr id="24" name="右矢印 31">
            <a:extLst>
              <a:ext uri="{FF2B5EF4-FFF2-40B4-BE49-F238E27FC236}">
                <a16:creationId xmlns:a16="http://schemas.microsoft.com/office/drawing/2014/main" id="{0EE975B7-A4F3-4087-9180-05D1ED60A76F}"/>
              </a:ext>
            </a:extLst>
          </p:cNvPr>
          <p:cNvSpPr/>
          <p:nvPr/>
        </p:nvSpPr>
        <p:spPr>
          <a:xfrm>
            <a:off x="2613128" y="2851392"/>
            <a:ext cx="2009114" cy="432000"/>
          </a:xfrm>
          <a:prstGeom prst="rightArrow">
            <a:avLst/>
          </a:prstGeom>
          <a:solidFill>
            <a:srgbClr val="FFFF66"/>
          </a:solidFill>
          <a:ln>
            <a:noFill/>
          </a:ln>
          <a:effectLst>
            <a:glow rad="88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rPr>
              <a:t>オンライン</a:t>
            </a:r>
            <a:endParaRPr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b="1" dirty="0">
                <a:solidFill>
                  <a:schemeClr val="tx1"/>
                </a:solidFill>
                <a:latin typeface="メイリオ" panose="020B0604030504040204" pitchFamily="50" charset="-128"/>
                <a:ea typeface="メイリオ" panose="020B0604030504040204" pitchFamily="50" charset="-128"/>
              </a:rPr>
              <a:t>学習支援コース</a:t>
            </a:r>
          </a:p>
        </p:txBody>
      </p:sp>
      <p:sp>
        <p:nvSpPr>
          <p:cNvPr id="25" name="テキスト ボックス 24">
            <a:extLst>
              <a:ext uri="{FF2B5EF4-FFF2-40B4-BE49-F238E27FC236}">
                <a16:creationId xmlns:a16="http://schemas.microsoft.com/office/drawing/2014/main" id="{E8A7AE93-A3BF-4019-8BF8-EF2AA9522178}"/>
              </a:ext>
            </a:extLst>
          </p:cNvPr>
          <p:cNvSpPr txBox="1"/>
          <p:nvPr/>
        </p:nvSpPr>
        <p:spPr>
          <a:xfrm>
            <a:off x="4693134" y="3522669"/>
            <a:ext cx="4251032" cy="576000"/>
          </a:xfrm>
          <a:prstGeom prst="rect">
            <a:avLst/>
          </a:prstGeom>
          <a:solidFill>
            <a:srgbClr val="66FF66"/>
          </a:solidFill>
          <a:ln>
            <a:noFill/>
          </a:ln>
          <a:effectLst>
            <a:glow rad="88900">
              <a:srgbClr val="00B05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お近くの施設等に大学生を派遣します。本人が希望する活動を一緒に行い、人との関わりやコミュニケーションに慣れることをめざします。</a:t>
            </a:r>
          </a:p>
        </p:txBody>
      </p:sp>
      <p:sp>
        <p:nvSpPr>
          <p:cNvPr id="26" name="テキスト ボックス 25">
            <a:extLst>
              <a:ext uri="{FF2B5EF4-FFF2-40B4-BE49-F238E27FC236}">
                <a16:creationId xmlns:a16="http://schemas.microsoft.com/office/drawing/2014/main" id="{432CA6D4-9E4D-4D21-B952-EA08B5CFA419}"/>
              </a:ext>
            </a:extLst>
          </p:cNvPr>
          <p:cNvSpPr txBox="1">
            <a:spLocks noChangeAspect="1"/>
          </p:cNvSpPr>
          <p:nvPr/>
        </p:nvSpPr>
        <p:spPr>
          <a:xfrm>
            <a:off x="199828" y="3618885"/>
            <a:ext cx="2262019" cy="432000"/>
          </a:xfrm>
          <a:prstGeom prst="rect">
            <a:avLst/>
          </a:prstGeom>
          <a:solidFill>
            <a:srgbClr val="66FF66"/>
          </a:solidFill>
          <a:ln>
            <a:noFill/>
          </a:ln>
          <a:effectLst>
            <a:glow rad="88900">
              <a:srgbClr val="00B05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家や家の近くで話や活動を一緒にする人がほしい。</a:t>
            </a:r>
          </a:p>
        </p:txBody>
      </p:sp>
      <p:sp>
        <p:nvSpPr>
          <p:cNvPr id="27" name="右矢印 30">
            <a:extLst>
              <a:ext uri="{FF2B5EF4-FFF2-40B4-BE49-F238E27FC236}">
                <a16:creationId xmlns:a16="http://schemas.microsoft.com/office/drawing/2014/main" id="{8447AB5B-63FE-4D5E-A82B-D0826F1D1327}"/>
              </a:ext>
            </a:extLst>
          </p:cNvPr>
          <p:cNvSpPr/>
          <p:nvPr/>
        </p:nvSpPr>
        <p:spPr>
          <a:xfrm>
            <a:off x="2593032" y="3513235"/>
            <a:ext cx="2029210" cy="576000"/>
          </a:xfrm>
          <a:prstGeom prst="rightArrow">
            <a:avLst>
              <a:gd name="adj1" fmla="val 53489"/>
              <a:gd name="adj2" fmla="val 34299"/>
            </a:avLst>
          </a:prstGeom>
          <a:solidFill>
            <a:srgbClr val="66FF66"/>
          </a:solidFill>
          <a:ln>
            <a:noFill/>
          </a:ln>
          <a:effectLst>
            <a:glow rad="889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rPr>
              <a:t>ほっとはあと</a:t>
            </a:r>
            <a:endParaRPr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b="1" spc="-300" dirty="0">
                <a:solidFill>
                  <a:schemeClr val="tx1"/>
                </a:solidFill>
                <a:latin typeface="メイリオ" panose="020B0604030504040204" pitchFamily="50" charset="-128"/>
                <a:ea typeface="メイリオ" panose="020B0604030504040204" pitchFamily="50" charset="-128"/>
              </a:rPr>
              <a:t>サポーター</a:t>
            </a:r>
            <a:r>
              <a:rPr lang="ja-JP" altLang="en-US" sz="1050" b="1" dirty="0">
                <a:solidFill>
                  <a:schemeClr val="tx1"/>
                </a:solidFill>
                <a:latin typeface="メイリオ" panose="020B0604030504040204" pitchFamily="50" charset="-128"/>
                <a:ea typeface="メイリオ" panose="020B0604030504040204" pitchFamily="50" charset="-128"/>
              </a:rPr>
              <a:t>派遣コース</a:t>
            </a:r>
          </a:p>
        </p:txBody>
      </p:sp>
      <p:sp>
        <p:nvSpPr>
          <p:cNvPr id="34" name="テキスト ボックス 33">
            <a:extLst>
              <a:ext uri="{FF2B5EF4-FFF2-40B4-BE49-F238E27FC236}">
                <a16:creationId xmlns:a16="http://schemas.microsoft.com/office/drawing/2014/main" id="{D87445DA-0523-46A5-BD12-2B6F6937B8E1}"/>
              </a:ext>
            </a:extLst>
          </p:cNvPr>
          <p:cNvSpPr txBox="1"/>
          <p:nvPr/>
        </p:nvSpPr>
        <p:spPr>
          <a:xfrm>
            <a:off x="4693134" y="4228938"/>
            <a:ext cx="4251032" cy="590546"/>
          </a:xfrm>
          <a:prstGeom prst="rect">
            <a:avLst/>
          </a:prstGeom>
          <a:solidFill>
            <a:srgbClr val="66FFFF"/>
          </a:solidFill>
          <a:ln>
            <a:noFill/>
          </a:ln>
          <a:effectLst>
            <a:glow rad="88900">
              <a:srgbClr val="00B0F0"/>
            </a:glow>
          </a:effectLst>
        </p:spPr>
        <p:txBody>
          <a:bodyPr wrap="square" rtlCol="0" anchor="ctr" anchorCtr="0">
            <a:spAutoFit/>
          </a:bodyPr>
          <a:lstStyle/>
          <a:p>
            <a:pPr algn="just" defTabSz="914347"/>
            <a:r>
              <a:rPr kumimoji="1" lang="ja-JP" altLang="en-US" sz="1050" dirty="0">
                <a:solidFill>
                  <a:prstClr val="black"/>
                </a:solidFill>
                <a:latin typeface="メイリオ" panose="020B0604030504040204" pitchFamily="50" charset="-128"/>
                <a:ea typeface="メイリオ" panose="020B0604030504040204" pitchFamily="50" charset="-128"/>
              </a:rPr>
              <a:t>自由にゆっくりと過ごせる場所で、自分のペースで読書をしたり、学習や遊びをしたりすることを通して、次への活動への意欲を高めることをめざします。</a:t>
            </a:r>
            <a:endParaRPr kumimoji="1"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9E0B7DE0-45CB-4B00-8777-3C4EF3B1AC8D}"/>
              </a:ext>
            </a:extLst>
          </p:cNvPr>
          <p:cNvSpPr txBox="1">
            <a:spLocks noChangeAspect="1"/>
          </p:cNvSpPr>
          <p:nvPr/>
        </p:nvSpPr>
        <p:spPr>
          <a:xfrm>
            <a:off x="199828" y="4304580"/>
            <a:ext cx="2262019" cy="432000"/>
          </a:xfrm>
          <a:prstGeom prst="rect">
            <a:avLst/>
          </a:prstGeom>
          <a:solidFill>
            <a:srgbClr val="66FFFF"/>
          </a:solidFill>
          <a:ln>
            <a:noFill/>
          </a:ln>
          <a:effectLst>
            <a:glow rad="88900">
              <a:srgbClr val="00B0F0"/>
            </a:glow>
          </a:effectLst>
        </p:spPr>
        <p:txBody>
          <a:bodyPr wrap="square" rtlCol="0" anchor="ctr" anchorCtr="0">
            <a:spAutoFit/>
          </a:bodyPr>
          <a:lstStyle/>
          <a:p>
            <a:pPr algn="just" defTabSz="914347"/>
            <a:r>
              <a:rPr kumimoji="1" lang="ja-JP" altLang="en-US" sz="1050" dirty="0">
                <a:solidFill>
                  <a:prstClr val="black"/>
                </a:solidFill>
                <a:latin typeface="メイリオ" panose="020B0604030504040204" pitchFamily="50" charset="-128"/>
                <a:ea typeface="メイリオ" panose="020B0604030504040204" pitchFamily="50" charset="-128"/>
              </a:rPr>
              <a:t>ゆっくりできる場所で少人数で学習や遊びなどをしてみたい。</a:t>
            </a:r>
          </a:p>
        </p:txBody>
      </p:sp>
      <p:sp>
        <p:nvSpPr>
          <p:cNvPr id="36" name="右矢印 29">
            <a:extLst>
              <a:ext uri="{FF2B5EF4-FFF2-40B4-BE49-F238E27FC236}">
                <a16:creationId xmlns:a16="http://schemas.microsoft.com/office/drawing/2014/main" id="{546DB754-EB38-4167-8329-4A7BDEAFA0AD}"/>
              </a:ext>
            </a:extLst>
          </p:cNvPr>
          <p:cNvSpPr/>
          <p:nvPr/>
        </p:nvSpPr>
        <p:spPr>
          <a:xfrm>
            <a:off x="2593032" y="4228938"/>
            <a:ext cx="2029210" cy="576000"/>
          </a:xfrm>
          <a:prstGeom prst="rightArrow">
            <a:avLst/>
          </a:prstGeom>
          <a:solidFill>
            <a:srgbClr val="66FFFF"/>
          </a:solidFill>
          <a:ln w="12700" cap="flat" cmpd="sng" algn="ctr">
            <a:noFill/>
            <a:prstDash val="solid"/>
            <a:miter lim="800000"/>
          </a:ln>
          <a:effectLst>
            <a:glow rad="88900">
              <a:srgbClr val="00B0F0"/>
            </a:glow>
          </a:effectLst>
        </p:spPr>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marL="0" marR="0" lvl="0" indent="0" algn="ctr" defTabSz="914347"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居場所でほっと</a:t>
            </a:r>
            <a:endParaRPr kumimoji="1" lang="en-US" altLang="ja-JP" sz="105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47"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ゆっくりコース</a:t>
            </a:r>
          </a:p>
        </p:txBody>
      </p:sp>
      <p:sp>
        <p:nvSpPr>
          <p:cNvPr id="37" name="テキスト ボックス 36">
            <a:extLst>
              <a:ext uri="{FF2B5EF4-FFF2-40B4-BE49-F238E27FC236}">
                <a16:creationId xmlns:a16="http://schemas.microsoft.com/office/drawing/2014/main" id="{82CC4C1A-F2F2-4094-B30A-3E4437D603BD}"/>
              </a:ext>
            </a:extLst>
          </p:cNvPr>
          <p:cNvSpPr txBox="1"/>
          <p:nvPr/>
        </p:nvSpPr>
        <p:spPr>
          <a:xfrm>
            <a:off x="4693134" y="4954665"/>
            <a:ext cx="4251032" cy="590546"/>
          </a:xfrm>
          <a:prstGeom prst="rect">
            <a:avLst/>
          </a:prstGeom>
          <a:solidFill>
            <a:srgbClr val="6699FF"/>
          </a:solidFill>
          <a:ln>
            <a:noFill/>
          </a:ln>
          <a:effectLst>
            <a:glow rad="88900">
              <a:srgbClr val="0070C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心理カウンセラーとゆっくりと話をする中で不安や悩みを解決する支援をしたり、遊びを通して、心の安定を図り、自立心を高めることをめざします。</a:t>
            </a:r>
            <a:endParaRPr lang="en-US" altLang="ja-JP" sz="105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9498B30-5D4D-488A-B7EC-5632D5C36A4B}"/>
              </a:ext>
            </a:extLst>
          </p:cNvPr>
          <p:cNvSpPr txBox="1">
            <a:spLocks noChangeAspect="1"/>
          </p:cNvSpPr>
          <p:nvPr/>
        </p:nvSpPr>
        <p:spPr>
          <a:xfrm>
            <a:off x="209876" y="4990275"/>
            <a:ext cx="2231874" cy="432000"/>
          </a:xfrm>
          <a:prstGeom prst="rect">
            <a:avLst/>
          </a:prstGeom>
          <a:solidFill>
            <a:srgbClr val="6699FF"/>
          </a:solidFill>
          <a:ln>
            <a:noFill/>
          </a:ln>
          <a:effectLst>
            <a:glow rad="88900">
              <a:srgbClr val="0070C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落ち着いた場所で悩んでいることなどを話せる人がほしい。</a:t>
            </a:r>
          </a:p>
        </p:txBody>
      </p:sp>
      <p:sp>
        <p:nvSpPr>
          <p:cNvPr id="39" name="右矢印 27">
            <a:extLst>
              <a:ext uri="{FF2B5EF4-FFF2-40B4-BE49-F238E27FC236}">
                <a16:creationId xmlns:a16="http://schemas.microsoft.com/office/drawing/2014/main" id="{337DECBF-560A-405F-9659-E24749F253B1}"/>
              </a:ext>
            </a:extLst>
          </p:cNvPr>
          <p:cNvSpPr/>
          <p:nvPr/>
        </p:nvSpPr>
        <p:spPr>
          <a:xfrm>
            <a:off x="2593032" y="4909938"/>
            <a:ext cx="2029210" cy="576000"/>
          </a:xfrm>
          <a:prstGeom prst="rightArrow">
            <a:avLst/>
          </a:prstGeom>
          <a:solidFill>
            <a:srgbClr val="6699FF"/>
          </a:solidFill>
          <a:ln>
            <a:noFill/>
          </a:ln>
          <a:effectLst>
            <a:glow rad="88900">
              <a:srgbClr val="0070C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rPr>
              <a:t>教育相談コース</a:t>
            </a:r>
          </a:p>
        </p:txBody>
      </p:sp>
      <p:sp>
        <p:nvSpPr>
          <p:cNvPr id="40" name="テキスト ボックス 39">
            <a:extLst>
              <a:ext uri="{FF2B5EF4-FFF2-40B4-BE49-F238E27FC236}">
                <a16:creationId xmlns:a16="http://schemas.microsoft.com/office/drawing/2014/main" id="{F42ED10D-7BC0-4177-B445-B22ABBBB06BF}"/>
              </a:ext>
            </a:extLst>
          </p:cNvPr>
          <p:cNvSpPr txBox="1">
            <a:spLocks noChangeAspect="1"/>
          </p:cNvSpPr>
          <p:nvPr/>
        </p:nvSpPr>
        <p:spPr>
          <a:xfrm>
            <a:off x="199827" y="5675970"/>
            <a:ext cx="2262019" cy="415498"/>
          </a:xfrm>
          <a:prstGeom prst="rect">
            <a:avLst/>
          </a:prstGeom>
          <a:solidFill>
            <a:srgbClr val="CC66FF"/>
          </a:solidFill>
          <a:ln>
            <a:noFill/>
          </a:ln>
          <a:effectLst>
            <a:glow rad="88900">
              <a:srgbClr val="7030A0"/>
            </a:glow>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学校とは違う場所で、少人数で学習や活動をしてみたい。</a:t>
            </a:r>
          </a:p>
        </p:txBody>
      </p:sp>
      <p:sp>
        <p:nvSpPr>
          <p:cNvPr id="41" name="テキスト ボックス 40">
            <a:extLst>
              <a:ext uri="{FF2B5EF4-FFF2-40B4-BE49-F238E27FC236}">
                <a16:creationId xmlns:a16="http://schemas.microsoft.com/office/drawing/2014/main" id="{ACE8887D-589A-43AD-B025-FEF2BF8D3AE0}"/>
              </a:ext>
            </a:extLst>
          </p:cNvPr>
          <p:cNvSpPr txBox="1"/>
          <p:nvPr/>
        </p:nvSpPr>
        <p:spPr>
          <a:xfrm>
            <a:off x="4693134" y="5683324"/>
            <a:ext cx="4251032" cy="1080000"/>
          </a:xfrm>
          <a:prstGeom prst="rect">
            <a:avLst/>
          </a:prstGeom>
          <a:solidFill>
            <a:srgbClr val="CC66FF"/>
          </a:solidFill>
          <a:ln>
            <a:noFill/>
          </a:ln>
          <a:effectLst>
            <a:glow rad="88900">
              <a:srgbClr val="7030A0"/>
            </a:glow>
          </a:effectLst>
        </p:spPr>
        <p:txBody>
          <a:bodyPr wrap="square" rtlCol="0" anchor="ctr" anchorCtr="0">
            <a:spAutoFit/>
          </a:bodyPr>
          <a:lstStyle/>
          <a:p>
            <a:pPr algn="just"/>
            <a:endParaRPr lang="ja-JP" altLang="en-US" sz="1050" dirty="0">
              <a:latin typeface="メイリオ" panose="020B0604030504040204" pitchFamily="50" charset="-128"/>
              <a:ea typeface="メイリオ" panose="020B0604030504040204" pitchFamily="50" charset="-128"/>
            </a:endParaRPr>
          </a:p>
        </p:txBody>
      </p:sp>
      <p:sp>
        <p:nvSpPr>
          <p:cNvPr id="42" name="右矢印 26">
            <a:extLst>
              <a:ext uri="{FF2B5EF4-FFF2-40B4-BE49-F238E27FC236}">
                <a16:creationId xmlns:a16="http://schemas.microsoft.com/office/drawing/2014/main" id="{19CE94AD-4A4D-4040-A542-0A08D99591EE}"/>
              </a:ext>
            </a:extLst>
          </p:cNvPr>
          <p:cNvSpPr/>
          <p:nvPr/>
        </p:nvSpPr>
        <p:spPr>
          <a:xfrm>
            <a:off x="2562886" y="5589399"/>
            <a:ext cx="2029210" cy="576000"/>
          </a:xfrm>
          <a:prstGeom prst="rightArrow">
            <a:avLst/>
          </a:prstGeom>
          <a:solidFill>
            <a:srgbClr val="CC66FF"/>
          </a:solidFill>
          <a:ln>
            <a:noFill/>
          </a:ln>
          <a:effectLst>
            <a:glow rad="88900">
              <a:srgbClr val="7030A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lang="ja-JP" altLang="en-US" sz="1050" b="1" dirty="0">
                <a:solidFill>
                  <a:schemeClr val="tx1"/>
                </a:solidFill>
                <a:latin typeface="メイリオ" panose="020B0604030504040204" pitchFamily="50" charset="-128"/>
                <a:ea typeface="メイリオ" panose="020B0604030504040204" pitchFamily="50" charset="-128"/>
              </a:rPr>
              <a:t>さわやかルーム</a:t>
            </a:r>
            <a:endParaRPr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b="1" dirty="0">
                <a:solidFill>
                  <a:schemeClr val="tx1"/>
                </a:solidFill>
                <a:latin typeface="メイリオ" panose="020B0604030504040204" pitchFamily="50" charset="-128"/>
                <a:ea typeface="メイリオ" panose="020B0604030504040204" pitchFamily="50" charset="-128"/>
              </a:rPr>
              <a:t>通室コース</a:t>
            </a:r>
          </a:p>
        </p:txBody>
      </p:sp>
      <p:sp>
        <p:nvSpPr>
          <p:cNvPr id="43" name="テキスト ボックス 42">
            <a:extLst>
              <a:ext uri="{FF2B5EF4-FFF2-40B4-BE49-F238E27FC236}">
                <a16:creationId xmlns:a16="http://schemas.microsoft.com/office/drawing/2014/main" id="{C454BC88-8205-42E8-B7F6-2F2923D1FEE2}"/>
              </a:ext>
            </a:extLst>
          </p:cNvPr>
          <p:cNvSpPr txBox="1"/>
          <p:nvPr/>
        </p:nvSpPr>
        <p:spPr>
          <a:xfrm>
            <a:off x="4723278" y="5790273"/>
            <a:ext cx="2626753" cy="900246"/>
          </a:xfrm>
          <a:prstGeom prst="rect">
            <a:avLst/>
          </a:prstGeom>
          <a:noFill/>
          <a:ln>
            <a:noFill/>
          </a:ln>
          <a:effectLst/>
        </p:spPr>
        <p:txBody>
          <a:bodyPr wrap="square" rtlCol="0" anchor="ctr" anchorCtr="0">
            <a:spAutoFit/>
          </a:bodyPr>
          <a:lstStyle/>
          <a:p>
            <a:pPr algn="just"/>
            <a:r>
              <a:rPr lang="ja-JP" altLang="en-US" sz="1050" dirty="0">
                <a:latin typeface="メイリオ" panose="020B0604030504040204" pitchFamily="50" charset="-128"/>
                <a:ea typeface="メイリオ" panose="020B0604030504040204" pitchFamily="50" charset="-128"/>
              </a:rPr>
              <a:t>教育相談のアセスメントを踏まえながら、週４日、時間割に沿って、午前</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時から午後</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時</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分まで活動します。さまざまな活動を通して、児童生徒の社会的自立をめざします。</a:t>
            </a:r>
          </a:p>
        </p:txBody>
      </p:sp>
      <p:pic>
        <p:nvPicPr>
          <p:cNvPr id="44" name="図 43">
            <a:extLst>
              <a:ext uri="{FF2B5EF4-FFF2-40B4-BE49-F238E27FC236}">
                <a16:creationId xmlns:a16="http://schemas.microsoft.com/office/drawing/2014/main" id="{C58CBF3E-A877-438A-8135-3F4A2058F8E4}"/>
              </a:ext>
            </a:extLst>
          </p:cNvPr>
          <p:cNvPicPr>
            <a:picLocks noChangeAspect="1"/>
          </p:cNvPicPr>
          <p:nvPr/>
        </p:nvPicPr>
        <p:blipFill>
          <a:blip r:embed="rId5"/>
          <a:stretch>
            <a:fillRect/>
          </a:stretch>
        </p:blipFill>
        <p:spPr>
          <a:xfrm>
            <a:off x="7451069" y="5707616"/>
            <a:ext cx="1195232" cy="1065560"/>
          </a:xfrm>
          <a:prstGeom prst="rect">
            <a:avLst/>
          </a:prstGeom>
        </p:spPr>
      </p:pic>
      <p:sp>
        <p:nvSpPr>
          <p:cNvPr id="45" name="サブタイトル 2">
            <a:extLst>
              <a:ext uri="{FF2B5EF4-FFF2-40B4-BE49-F238E27FC236}">
                <a16:creationId xmlns:a16="http://schemas.microsoft.com/office/drawing/2014/main" id="{5585FB01-DD97-40D4-934B-F0D7DF87AA22}"/>
              </a:ext>
            </a:extLst>
          </p:cNvPr>
          <p:cNvSpPr txBox="1">
            <a:spLocks/>
          </p:cNvSpPr>
          <p:nvPr/>
        </p:nvSpPr>
        <p:spPr>
          <a:xfrm>
            <a:off x="199827" y="6161110"/>
            <a:ext cx="3630631" cy="707886"/>
          </a:xfrm>
          <a:prstGeom prst="rect">
            <a:avLst/>
          </a:prstGeom>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spcBef>
                <a:spcPts val="0"/>
              </a:spcBef>
            </a:pPr>
            <a:r>
              <a:rPr lang="ja-JP" altLang="en-US" sz="800" dirty="0">
                <a:latin typeface="HG丸ｺﾞｼｯｸM-PRO" panose="020F0600000000000000" pitchFamily="50" charset="-128"/>
                <a:ea typeface="HG丸ｺﾞｼｯｸM-PRO" panose="020F0600000000000000" pitchFamily="50" charset="-128"/>
              </a:rPr>
              <a:t>病気や不登校で欠席している八尾市在住の小中学生が対象になります。</a:t>
            </a:r>
            <a:endParaRPr lang="en-US" altLang="ja-JP" sz="800" dirty="0">
              <a:latin typeface="HG丸ｺﾞｼｯｸM-PRO" panose="020F0600000000000000" pitchFamily="50" charset="-128"/>
              <a:ea typeface="HG丸ｺﾞｼｯｸM-PRO" panose="020F0600000000000000" pitchFamily="50" charset="-128"/>
            </a:endParaRPr>
          </a:p>
          <a:p>
            <a:pPr algn="l">
              <a:lnSpc>
                <a:spcPct val="100000"/>
              </a:lnSpc>
              <a:spcBef>
                <a:spcPts val="0"/>
              </a:spcBef>
            </a:pPr>
            <a:r>
              <a:rPr lang="ja-JP" altLang="en-US" sz="800" dirty="0">
                <a:latin typeface="HG丸ｺﾞｼｯｸM-PRO" panose="020F0600000000000000" pitchFamily="50" charset="-128"/>
                <a:ea typeface="HG丸ｺﾞｼｯｸM-PRO" panose="020F0600000000000000" pitchFamily="50" charset="-128"/>
              </a:rPr>
              <a:t>　</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「オンラインコース」「オンライン学習支援コース」は</a:t>
            </a:r>
            <a:br>
              <a:rPr lang="en-US" altLang="ja-JP" sz="800" dirty="0">
                <a:latin typeface="HG丸ｺﾞｼｯｸM-PRO" panose="020F0600000000000000" pitchFamily="50" charset="-128"/>
                <a:ea typeface="HG丸ｺﾞｼｯｸM-PRO" panose="020F0600000000000000" pitchFamily="50" charset="-128"/>
              </a:rPr>
            </a:br>
            <a:r>
              <a:rPr lang="ja-JP" altLang="en-US" sz="800" dirty="0">
                <a:latin typeface="HG丸ｺﾞｼｯｸM-PRO" panose="020F0600000000000000" pitchFamily="50" charset="-128"/>
                <a:ea typeface="HG丸ｺﾞｼｯｸM-PRO" panose="020F0600000000000000" pitchFamily="50" charset="-128"/>
              </a:rPr>
              <a:t>　　八尾市立学校に在籍している小中学生が対象です。</a:t>
            </a:r>
            <a:endParaRPr lang="en-US" altLang="ja-JP" sz="800" dirty="0">
              <a:latin typeface="HG丸ｺﾞｼｯｸM-PRO" panose="020F0600000000000000" pitchFamily="50" charset="-128"/>
              <a:ea typeface="HG丸ｺﾞｼｯｸM-PRO" panose="020F0600000000000000" pitchFamily="50" charset="-128"/>
            </a:endParaRPr>
          </a:p>
          <a:p>
            <a:pPr algn="l">
              <a:lnSpc>
                <a:spcPct val="100000"/>
              </a:lnSpc>
              <a:spcBef>
                <a:spcPts val="0"/>
              </a:spcBef>
            </a:pPr>
            <a:r>
              <a:rPr lang="ja-JP" altLang="en-US" sz="800" dirty="0">
                <a:latin typeface="HG丸ｺﾞｼｯｸM-PRO" panose="020F0600000000000000" pitchFamily="50" charset="-128"/>
                <a:ea typeface="HG丸ｺﾞｼｯｸM-PRO" panose="020F0600000000000000" pitchFamily="50" charset="-128"/>
              </a:rPr>
              <a:t>　</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「さわやかルーム通室コース」は「教育相談コース」で、</a:t>
            </a:r>
            <a:endParaRPr lang="en-US" altLang="ja-JP" sz="800" dirty="0">
              <a:latin typeface="HG丸ｺﾞｼｯｸM-PRO" panose="020F0600000000000000" pitchFamily="50" charset="-128"/>
              <a:ea typeface="HG丸ｺﾞｼｯｸM-PRO" panose="020F0600000000000000" pitchFamily="50" charset="-128"/>
            </a:endParaRPr>
          </a:p>
          <a:p>
            <a:pPr algn="l">
              <a:lnSpc>
                <a:spcPct val="100000"/>
              </a:lnSpc>
              <a:spcBef>
                <a:spcPts val="0"/>
              </a:spcBef>
            </a:pPr>
            <a:r>
              <a:rPr lang="ja-JP" altLang="en-US" sz="800" dirty="0">
                <a:latin typeface="HG丸ｺﾞｼｯｸM-PRO" panose="020F0600000000000000" pitchFamily="50" charset="-128"/>
                <a:ea typeface="HG丸ｺﾞｼｯｸM-PRO" panose="020F0600000000000000" pitchFamily="50" charset="-128"/>
              </a:rPr>
              <a:t>　　小集団での活動が適切だと判断された小中学生が対象となります。</a:t>
            </a:r>
          </a:p>
        </p:txBody>
      </p:sp>
      <p:pic>
        <p:nvPicPr>
          <p:cNvPr id="46" name="図 45">
            <a:extLst>
              <a:ext uri="{FF2B5EF4-FFF2-40B4-BE49-F238E27FC236}">
                <a16:creationId xmlns:a16="http://schemas.microsoft.com/office/drawing/2014/main" id="{6863C243-E192-4B60-A17A-0E17C310810C}"/>
              </a:ext>
            </a:extLst>
          </p:cNvPr>
          <p:cNvPicPr>
            <a:picLocks noChangeAspect="1"/>
          </p:cNvPicPr>
          <p:nvPr/>
        </p:nvPicPr>
        <p:blipFill>
          <a:blip r:embed="rId6"/>
          <a:stretch>
            <a:fillRect/>
          </a:stretch>
        </p:blipFill>
        <p:spPr>
          <a:xfrm>
            <a:off x="3635288" y="6223324"/>
            <a:ext cx="688206" cy="586250"/>
          </a:xfrm>
          <a:prstGeom prst="rect">
            <a:avLst/>
          </a:prstGeom>
        </p:spPr>
      </p:pic>
      <p:sp>
        <p:nvSpPr>
          <p:cNvPr id="2" name="スライド番号プレースホルダー 1">
            <a:extLst>
              <a:ext uri="{FF2B5EF4-FFF2-40B4-BE49-F238E27FC236}">
                <a16:creationId xmlns:a16="http://schemas.microsoft.com/office/drawing/2014/main" id="{3B18FEF4-1CC0-4B33-8221-FD88B911BCF8}"/>
              </a:ext>
            </a:extLst>
          </p:cNvPr>
          <p:cNvSpPr>
            <a:spLocks noGrp="1"/>
          </p:cNvSpPr>
          <p:nvPr>
            <p:ph type="sldNum" sz="quarter" idx="12"/>
          </p:nvPr>
        </p:nvSpPr>
        <p:spPr/>
        <p:txBody>
          <a:bodyPr/>
          <a:lstStyle/>
          <a:p>
            <a:fld id="{8EF98A3A-4FC9-421C-9EC4-B2EF6B34D3EB}" type="slidenum">
              <a:rPr kumimoji="1" lang="ja-JP" altLang="en-US" smtClean="0"/>
              <a:pPr/>
              <a:t>21</a:t>
            </a:fld>
            <a:endParaRPr kumimoji="1" lang="ja-JP" altLang="en-US" dirty="0"/>
          </a:p>
        </p:txBody>
      </p:sp>
    </p:spTree>
    <p:extLst>
      <p:ext uri="{BB962C8B-B14F-4D97-AF65-F5344CB8AC3E}">
        <p14:creationId xmlns:p14="http://schemas.microsoft.com/office/powerpoint/2010/main" val="59806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8AD53EC-D9C8-4C9B-8E7D-F7B562747CFA}"/>
              </a:ext>
            </a:extLst>
          </p:cNvPr>
          <p:cNvSpPr txBox="1"/>
          <p:nvPr/>
        </p:nvSpPr>
        <p:spPr>
          <a:xfrm>
            <a:off x="314553" y="181518"/>
            <a:ext cx="8514893" cy="369332"/>
          </a:xfrm>
          <a:prstGeom prst="rect">
            <a:avLst/>
          </a:prstGeom>
          <a:noFill/>
        </p:spPr>
        <p:txBody>
          <a:bodyPr wrap="square">
            <a:spAutoFit/>
          </a:bodyPr>
          <a:lstStyle/>
          <a:p>
            <a:pPr marL="342900" lvl="0" indent="-342900" algn="just">
              <a:buFont typeface="+mj-cs"/>
              <a:buAutoNum type="arabicDbPlain"/>
            </a:pP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八尾市における不登校対策</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2/2</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3B18FEF4-1CC0-4B33-8221-FD88B911BCF8}"/>
              </a:ext>
            </a:extLst>
          </p:cNvPr>
          <p:cNvSpPr>
            <a:spLocks noGrp="1"/>
          </p:cNvSpPr>
          <p:nvPr>
            <p:ph type="sldNum" sz="quarter" idx="12"/>
          </p:nvPr>
        </p:nvSpPr>
        <p:spPr/>
        <p:txBody>
          <a:bodyPr/>
          <a:lstStyle/>
          <a:p>
            <a:fld id="{8EF98A3A-4FC9-421C-9EC4-B2EF6B34D3EB}" type="slidenum">
              <a:rPr kumimoji="1" lang="ja-JP" altLang="en-US" smtClean="0"/>
              <a:pPr/>
              <a:t>22</a:t>
            </a:fld>
            <a:endParaRPr kumimoji="1" lang="ja-JP" altLang="en-US" dirty="0"/>
          </a:p>
        </p:txBody>
      </p:sp>
      <p:sp>
        <p:nvSpPr>
          <p:cNvPr id="8" name="テキスト ボックス 7">
            <a:extLst>
              <a:ext uri="{FF2B5EF4-FFF2-40B4-BE49-F238E27FC236}">
                <a16:creationId xmlns:a16="http://schemas.microsoft.com/office/drawing/2014/main" id="{F2FAB6BA-44DD-4297-A47D-74E1384A89BA}"/>
              </a:ext>
            </a:extLst>
          </p:cNvPr>
          <p:cNvSpPr txBox="1"/>
          <p:nvPr/>
        </p:nvSpPr>
        <p:spPr>
          <a:xfrm>
            <a:off x="280676" y="5878885"/>
            <a:ext cx="8558817" cy="307777"/>
          </a:xfrm>
          <a:prstGeom prst="rect">
            <a:avLst/>
          </a:prstGeom>
          <a:solidFill>
            <a:srgbClr val="ED7D31">
              <a:lumMod val="40000"/>
              <a:lumOff val="60000"/>
            </a:srgbClr>
          </a:solidFill>
        </p:spPr>
        <p:txBody>
          <a:bodyPr wrap="square" rtlCol="0">
            <a:spAutoFit/>
          </a:bodyPr>
          <a:lstStyle/>
          <a:p>
            <a:pPr marL="0" marR="0" lvl="0" indent="0" algn="ctr" defTabSz="914347"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どのコースも学校と連携したうえでおこなっていきます。</a:t>
            </a:r>
          </a:p>
          <a:p>
            <a:pPr marL="0" marR="0" lvl="0" indent="0" algn="ctr" defTabSz="914347" eaLnBrk="1" fontAlgn="auto" latinLnBrk="0" hangingPunct="1">
              <a:lnSpc>
                <a:spcPct val="100000"/>
              </a:lnSpc>
              <a:spcBef>
                <a:spcPts val="0"/>
              </a:spcBef>
              <a:spcAft>
                <a:spcPts val="0"/>
              </a:spcAft>
              <a:buClrTx/>
              <a:buSzTx/>
              <a:buFontTx/>
              <a:buNone/>
              <a:tabLst/>
              <a:defRPr/>
            </a:pPr>
            <a:endParaRPr kumimoji="1" lang="ja-JP" altLang="en-US" sz="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0172EE0F-2659-4D52-8100-4EE2B7DA3864}"/>
              </a:ext>
            </a:extLst>
          </p:cNvPr>
          <p:cNvSpPr txBox="1"/>
          <p:nvPr/>
        </p:nvSpPr>
        <p:spPr>
          <a:xfrm>
            <a:off x="280676" y="6226408"/>
            <a:ext cx="8558817" cy="630942"/>
          </a:xfrm>
          <a:prstGeom prst="rect">
            <a:avLst/>
          </a:prstGeom>
          <a:solidFill>
            <a:srgbClr val="FFCC66"/>
          </a:solidFill>
        </p:spPr>
        <p:txBody>
          <a:bodyPr wrap="square" rtlCol="0">
            <a:spAutoFit/>
          </a:bodyPr>
          <a:lstStyle/>
          <a:p>
            <a:pPr algn="ctr" defTabSz="914347"/>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今後の取組検討事項</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a:t>
            </a:r>
          </a:p>
          <a:p>
            <a:pPr algn="ctr" defTabSz="914347"/>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○さわやかルーム等利用のお子さんの保護者交流会の開催</a:t>
            </a:r>
            <a:endParaRPr kumimoji="1"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defTabSz="914347"/>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○八尾市にお住いの方々による不登校等子どもたちへの支援体制の構築</a:t>
            </a:r>
          </a:p>
          <a:p>
            <a:pPr algn="ctr" defTabSz="914347"/>
            <a:endParaRPr kumimoji="1" lang="ja-JP" altLang="en-US" sz="200" dirty="0">
              <a:solidFill>
                <a:prstClr val="black"/>
              </a:solidFill>
              <a:latin typeface="Calibri" panose="020F0502020204030204"/>
              <a:ea typeface="ＭＳ Ｐゴシック" panose="020B0600070205080204" pitchFamily="50" charset="-128"/>
            </a:endParaRPr>
          </a:p>
        </p:txBody>
      </p:sp>
      <p:sp>
        <p:nvSpPr>
          <p:cNvPr id="11" name="角丸四角形 4">
            <a:extLst>
              <a:ext uri="{FF2B5EF4-FFF2-40B4-BE49-F238E27FC236}">
                <a16:creationId xmlns:a16="http://schemas.microsoft.com/office/drawing/2014/main" id="{9628B55D-560A-44B3-A93D-A7E9CF15DFEF}"/>
              </a:ext>
            </a:extLst>
          </p:cNvPr>
          <p:cNvSpPr/>
          <p:nvPr/>
        </p:nvSpPr>
        <p:spPr>
          <a:xfrm>
            <a:off x="314553" y="660301"/>
            <a:ext cx="3493147" cy="338554"/>
          </a:xfrm>
          <a:prstGeom prst="roundRect">
            <a:avLst/>
          </a:prstGeom>
          <a:solidFill>
            <a:srgbClr val="FF6600"/>
          </a:solidFill>
          <a:ln>
            <a:noFill/>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HGS創英角ｺﾞｼｯｸUB" panose="020B0900000000000000" pitchFamily="50" charset="-128"/>
                <a:ea typeface="HGS創英角ｺﾞｼｯｸUB" panose="020B0900000000000000" pitchFamily="50" charset="-128"/>
              </a:rPr>
              <a:t>各コースのくわしい内容</a:t>
            </a:r>
          </a:p>
        </p:txBody>
      </p:sp>
      <p:grpSp>
        <p:nvGrpSpPr>
          <p:cNvPr id="12" name="グループ化 11">
            <a:extLst>
              <a:ext uri="{FF2B5EF4-FFF2-40B4-BE49-F238E27FC236}">
                <a16:creationId xmlns:a16="http://schemas.microsoft.com/office/drawing/2014/main" id="{F960AE97-FAA1-4EC3-B917-5708DE8B0594}"/>
              </a:ext>
            </a:extLst>
          </p:cNvPr>
          <p:cNvGrpSpPr/>
          <p:nvPr/>
        </p:nvGrpSpPr>
        <p:grpSpPr>
          <a:xfrm>
            <a:off x="7059209" y="0"/>
            <a:ext cx="1770236" cy="1117538"/>
            <a:chOff x="4276350" y="8305076"/>
            <a:chExt cx="1593908" cy="886528"/>
          </a:xfrm>
        </p:grpSpPr>
        <p:pic>
          <p:nvPicPr>
            <p:cNvPr id="13" name="図 12">
              <a:extLst>
                <a:ext uri="{FF2B5EF4-FFF2-40B4-BE49-F238E27FC236}">
                  <a16:creationId xmlns:a16="http://schemas.microsoft.com/office/drawing/2014/main" id="{4021124C-7FB6-4E16-8303-3CB8681258E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25" b="95960" l="9843" r="89764"/>
                      </a14:imgEffect>
                    </a14:imgLayer>
                  </a14:imgProps>
                </a:ext>
              </a:extLst>
            </a:blip>
            <a:stretch>
              <a:fillRect/>
            </a:stretch>
          </p:blipFill>
          <p:spPr>
            <a:xfrm rot="5400000">
              <a:off x="5034209" y="8355555"/>
              <a:ext cx="886528" cy="785570"/>
            </a:xfrm>
            <a:prstGeom prst="rect">
              <a:avLst/>
            </a:prstGeom>
          </p:spPr>
        </p:pic>
        <p:pic>
          <p:nvPicPr>
            <p:cNvPr id="14" name="図 13">
              <a:extLst>
                <a:ext uri="{FF2B5EF4-FFF2-40B4-BE49-F238E27FC236}">
                  <a16:creationId xmlns:a16="http://schemas.microsoft.com/office/drawing/2014/main" id="{5AD57BD4-BAC1-433B-BBE1-F7FF5BC5C7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25" b="95960" l="9843" r="89764"/>
                      </a14:imgEffect>
                    </a14:imgLayer>
                  </a14:imgProps>
                </a:ext>
              </a:extLst>
            </a:blip>
            <a:stretch>
              <a:fillRect/>
            </a:stretch>
          </p:blipFill>
          <p:spPr>
            <a:xfrm>
              <a:off x="4276350" y="8409167"/>
              <a:ext cx="1007752" cy="691073"/>
            </a:xfrm>
            <a:prstGeom prst="rect">
              <a:avLst/>
            </a:prstGeom>
          </p:spPr>
        </p:pic>
      </p:grpSp>
      <p:sp>
        <p:nvSpPr>
          <p:cNvPr id="15" name="テキスト ボックス 14">
            <a:extLst>
              <a:ext uri="{FF2B5EF4-FFF2-40B4-BE49-F238E27FC236}">
                <a16:creationId xmlns:a16="http://schemas.microsoft.com/office/drawing/2014/main" id="{43D9DBCA-D7B0-4790-8DF4-93E92FDF0392}"/>
              </a:ext>
            </a:extLst>
          </p:cNvPr>
          <p:cNvSpPr txBox="1"/>
          <p:nvPr/>
        </p:nvSpPr>
        <p:spPr>
          <a:xfrm>
            <a:off x="-678" y="1426932"/>
            <a:ext cx="4462146" cy="1208023"/>
          </a:xfrm>
          <a:prstGeom prst="rect">
            <a:avLst/>
          </a:prstGeom>
          <a:noFill/>
          <a:ln>
            <a:noFill/>
          </a:ln>
        </p:spPr>
        <p:txBody>
          <a:bodyPr wrap="square" rtlCol="0">
            <a:spAutoFit/>
          </a:bodyPr>
          <a:lstStyle/>
          <a:p>
            <a:pPr algn="just">
              <a:lnSpc>
                <a:spcPts val="1200"/>
              </a:lnSpc>
              <a:spcAft>
                <a:spcPts val="300"/>
              </a:spcAft>
            </a:pPr>
            <a:r>
              <a:rPr lang="ja-JP" altLang="en-US" sz="1000" dirty="0">
                <a:latin typeface="メイリオ" panose="020B0604030504040204" pitchFamily="50" charset="-128"/>
                <a:ea typeface="メイリオ" panose="020B0604030504040204" pitchFamily="50" charset="-128"/>
              </a:rPr>
              <a:t>　教育センター指導員やほっとはあとサポーター（大学生）と２次元のバーチャル空間でクイズなどを通したコミュニケーションや共通の話題を持った人同士での会話などを行います。人との関わりやコミュニケーションに慣れることから始め、徐々に活動への意欲を高めていきます。</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対象</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病気や不登校等で欠席している八尾市立学校に在籍する小中学生</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活動日時</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週２回、１時間程度</a:t>
            </a:r>
            <a:endParaRPr lang="en-US" altLang="ja-JP" sz="1000" dirty="0">
              <a:latin typeface="メイリオ" panose="020B0604030504040204" pitchFamily="50" charset="-128"/>
              <a:ea typeface="メイリオ" panose="020B0604030504040204" pitchFamily="50" charset="-128"/>
            </a:endParaRPr>
          </a:p>
          <a:p>
            <a:pPr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活動場所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各家庭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申し込み</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学校、教育センター</a:t>
            </a:r>
            <a:endParaRPr lang="en-US" altLang="ja-JP" sz="10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814C69DD-C047-475D-B0C3-762475E2DD3F}"/>
              </a:ext>
            </a:extLst>
          </p:cNvPr>
          <p:cNvSpPr txBox="1"/>
          <p:nvPr/>
        </p:nvSpPr>
        <p:spPr>
          <a:xfrm>
            <a:off x="53940" y="1168826"/>
            <a:ext cx="4500000" cy="180000"/>
          </a:xfrm>
          <a:prstGeom prst="rect">
            <a:avLst/>
          </a:prstGeom>
          <a:solidFill>
            <a:srgbClr val="FFCC66"/>
          </a:solidFill>
          <a:ln>
            <a:noFill/>
          </a:ln>
          <a:effectLst>
            <a:glow rad="88900">
              <a:srgbClr val="FFC000"/>
            </a:glow>
          </a:effectLst>
        </p:spPr>
        <p:txBody>
          <a:bodyPr wrap="square" rtlCol="0" anchor="ctr" anchorCtr="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オンライン</a:t>
            </a:r>
            <a:r>
              <a:rPr lang="en-US" altLang="ja-JP" sz="1200" dirty="0">
                <a:latin typeface="HGP創英角ｺﾞｼｯｸUB" panose="020B0900000000000000" pitchFamily="50" charset="-128"/>
                <a:ea typeface="HGP創英角ｺﾞｼｯｸUB" panose="020B0900000000000000" pitchFamily="50" charset="-128"/>
              </a:rPr>
              <a:t>de</a:t>
            </a:r>
            <a:r>
              <a:rPr lang="ja-JP" altLang="en-US" sz="1200" dirty="0">
                <a:latin typeface="HGP創英角ｺﾞｼｯｸUB" panose="020B0900000000000000" pitchFamily="50" charset="-128"/>
                <a:ea typeface="HGP創英角ｺﾞｼｯｸUB" panose="020B0900000000000000" pitchFamily="50" charset="-128"/>
              </a:rPr>
              <a:t>居場所コース</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904EFA45-9743-4403-87C1-08E8DBBB9671}"/>
              </a:ext>
            </a:extLst>
          </p:cNvPr>
          <p:cNvSpPr txBox="1"/>
          <p:nvPr/>
        </p:nvSpPr>
        <p:spPr>
          <a:xfrm>
            <a:off x="4594194" y="1159380"/>
            <a:ext cx="4500000" cy="180000"/>
          </a:xfrm>
          <a:prstGeom prst="rect">
            <a:avLst/>
          </a:prstGeom>
          <a:solidFill>
            <a:srgbClr val="FFFF66"/>
          </a:solidFill>
          <a:ln>
            <a:noFill/>
          </a:ln>
          <a:effectLst>
            <a:glow rad="88900">
              <a:srgbClr val="FFFF00"/>
            </a:glow>
          </a:effectLst>
        </p:spPr>
        <p:txBody>
          <a:bodyPr wrap="square" rtlCol="0" anchor="ctr" anchorCtr="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オンライン学習支援コース</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99A3B1D7-BB17-400D-8E63-0B7E8884E33E}"/>
              </a:ext>
            </a:extLst>
          </p:cNvPr>
          <p:cNvSpPr txBox="1"/>
          <p:nvPr/>
        </p:nvSpPr>
        <p:spPr>
          <a:xfrm>
            <a:off x="4682534" y="1386740"/>
            <a:ext cx="4389466" cy="1208023"/>
          </a:xfrm>
          <a:prstGeom prst="rect">
            <a:avLst/>
          </a:prstGeom>
          <a:noFill/>
          <a:ln>
            <a:noFill/>
          </a:ln>
        </p:spPr>
        <p:txBody>
          <a:bodyPr wrap="square" rtlCol="0">
            <a:spAutoFit/>
          </a:bodyPr>
          <a:lstStyle/>
          <a:p>
            <a:pPr algn="just">
              <a:lnSpc>
                <a:spcPts val="1200"/>
              </a:lnSpc>
              <a:spcAft>
                <a:spcPts val="300"/>
              </a:spcAft>
            </a:pPr>
            <a:r>
              <a:rPr lang="ja-JP" altLang="en-US" sz="1000" dirty="0">
                <a:latin typeface="メイリオ" panose="020B0604030504040204" pitchFamily="50" charset="-128"/>
                <a:ea typeface="メイリオ" panose="020B0604030504040204" pitchFamily="50" charset="-128"/>
              </a:rPr>
              <a:t>　児童生徒用端末を活用し、教育センターとオンライン（</a:t>
            </a:r>
            <a:r>
              <a:rPr lang="en-US" altLang="ja-JP" sz="1000" dirty="0">
                <a:latin typeface="メイリオ" panose="020B0604030504040204" pitchFamily="50" charset="-128"/>
                <a:ea typeface="メイリオ" panose="020B0604030504040204" pitchFamily="50" charset="-128"/>
              </a:rPr>
              <a:t>Teams</a:t>
            </a:r>
            <a:r>
              <a:rPr lang="ja-JP" altLang="en-US" sz="1000" dirty="0">
                <a:latin typeface="メイリオ" panose="020B0604030504040204" pitchFamily="50" charset="-128"/>
                <a:ea typeface="メイリオ" panose="020B0604030504040204" pitchFamily="50" charset="-128"/>
              </a:rPr>
              <a:t>、ロイロノート）でつながり、個別学習、全体学習に取り組んだり、コミュニケーションを図ったりします。学ぶ喜びや人とのつながりを実感し、社会的に自立していくことをめざしていきます。 </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対象</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病気や不登校等で欠席している八尾市立学校に在籍する小中学生</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活動日時</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週４日、４コマ程度</a:t>
            </a:r>
            <a:endParaRPr lang="en-US" altLang="ja-JP" sz="1000" dirty="0">
              <a:latin typeface="メイリオ" panose="020B0604030504040204" pitchFamily="50" charset="-128"/>
              <a:ea typeface="メイリオ" panose="020B0604030504040204" pitchFamily="50" charset="-128"/>
            </a:endParaRPr>
          </a:p>
          <a:p>
            <a:pPr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活動場所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各家庭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申し込み</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学校、教育センター</a:t>
            </a:r>
            <a:endParaRPr lang="en-US" altLang="ja-JP" sz="1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DC9D55C-B164-45CE-958B-96ADB9565A25}"/>
              </a:ext>
            </a:extLst>
          </p:cNvPr>
          <p:cNvSpPr txBox="1"/>
          <p:nvPr/>
        </p:nvSpPr>
        <p:spPr>
          <a:xfrm>
            <a:off x="50036" y="2718355"/>
            <a:ext cx="4500000" cy="180000"/>
          </a:xfrm>
          <a:prstGeom prst="rect">
            <a:avLst/>
          </a:prstGeom>
          <a:solidFill>
            <a:srgbClr val="66FF66"/>
          </a:solidFill>
          <a:ln>
            <a:noFill/>
          </a:ln>
          <a:effectLst>
            <a:glow rad="88900">
              <a:srgbClr val="00B050"/>
            </a:glow>
          </a:effectLst>
        </p:spPr>
        <p:txBody>
          <a:bodyPr wrap="square" rtlCol="0" anchor="ctr" anchorCtr="0">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ほっとはあとサポーター派遣コース</a:t>
            </a:r>
            <a:endParaRPr lang="en-US" altLang="ja-JP" sz="11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a16="http://schemas.microsoft.com/office/drawing/2014/main" id="{BCFF8303-8995-48B3-85BC-ACCDA426BFEA}"/>
              </a:ext>
            </a:extLst>
          </p:cNvPr>
          <p:cNvSpPr txBox="1"/>
          <p:nvPr/>
        </p:nvSpPr>
        <p:spPr>
          <a:xfrm>
            <a:off x="20096" y="2953602"/>
            <a:ext cx="4594194" cy="1361911"/>
          </a:xfrm>
          <a:prstGeom prst="rect">
            <a:avLst/>
          </a:prstGeom>
          <a:noFill/>
          <a:ln>
            <a:noFill/>
          </a:ln>
        </p:spPr>
        <p:txBody>
          <a:bodyPr wrap="square" rtlCol="0">
            <a:spAutoFit/>
          </a:bodyPr>
          <a:lstStyle/>
          <a:p>
            <a:pPr algn="just">
              <a:lnSpc>
                <a:spcPts val="1200"/>
              </a:lnSpc>
              <a:spcAft>
                <a:spcPts val="300"/>
              </a:spcAft>
            </a:pPr>
            <a:r>
              <a:rPr lang="ja-JP" altLang="en-US" sz="1000" dirty="0">
                <a:latin typeface="メイリオ" panose="020B0604030504040204" pitchFamily="50" charset="-128"/>
                <a:ea typeface="メイリオ" panose="020B0604030504040204" pitchFamily="50" charset="-128"/>
              </a:rPr>
              <a:t>　お近くの施設（青少年会館、教育センター等）に、ほっとはあとサポーター（大学生）を派遣します。コミュニケーションや遊び、学習など、本人が希望する活動を一緒に行うことを通して、人との関わりやコミュニケーションを基本にして活動の幅を広めていきます。</a:t>
            </a:r>
          </a:p>
          <a:p>
            <a:pPr marL="541338" indent="-541338"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対象</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病気や不登校等で欠席している八尾市在住の小中学生</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活動日時</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週</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回１時間程度</a:t>
            </a:r>
            <a:endParaRPr lang="en-US" altLang="ja-JP" sz="1000" dirty="0">
              <a:latin typeface="メイリオ" panose="020B0604030504040204" pitchFamily="50" charset="-128"/>
              <a:ea typeface="メイリオ" panose="020B0604030504040204" pitchFamily="50" charset="-128"/>
            </a:endParaRPr>
          </a:p>
          <a:p>
            <a:pPr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活動場所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桂青少年会館、安中青少年会館、教育センター等　　</a:t>
            </a:r>
            <a:endParaRPr lang="en-US" altLang="ja-JP" sz="1000" dirty="0">
              <a:latin typeface="メイリオ" panose="020B0604030504040204" pitchFamily="50" charset="-128"/>
              <a:ea typeface="メイリオ" panose="020B0604030504040204" pitchFamily="50" charset="-128"/>
            </a:endParaRPr>
          </a:p>
          <a:p>
            <a:pPr algn="just">
              <a:lnSpc>
                <a:spcPts val="12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申し込み</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教育センター</a:t>
            </a:r>
            <a:endParaRPr lang="en-US" altLang="ja-JP" sz="10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1BFFE045-E5F2-463B-919C-54B133693349}"/>
              </a:ext>
            </a:extLst>
          </p:cNvPr>
          <p:cNvSpPr txBox="1"/>
          <p:nvPr/>
        </p:nvSpPr>
        <p:spPr>
          <a:xfrm>
            <a:off x="4633952" y="2722418"/>
            <a:ext cx="4500000" cy="180000"/>
          </a:xfrm>
          <a:prstGeom prst="rect">
            <a:avLst/>
          </a:prstGeom>
          <a:solidFill>
            <a:srgbClr val="66FFFF"/>
          </a:solidFill>
          <a:ln>
            <a:noFill/>
          </a:ln>
          <a:effectLst>
            <a:glow rad="88900">
              <a:srgbClr val="00B0F0"/>
            </a:glow>
          </a:effectLst>
        </p:spPr>
        <p:txBody>
          <a:bodyPr wrap="square" rtlCol="0" anchor="ctr" anchorCtr="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居場所でほっとゆっくりコース</a:t>
            </a:r>
          </a:p>
        </p:txBody>
      </p:sp>
      <p:sp>
        <p:nvSpPr>
          <p:cNvPr id="23" name="テキスト ボックス 22">
            <a:extLst>
              <a:ext uri="{FF2B5EF4-FFF2-40B4-BE49-F238E27FC236}">
                <a16:creationId xmlns:a16="http://schemas.microsoft.com/office/drawing/2014/main" id="{B53F8721-ED5A-43B8-A2B1-1CD165B8F02F}"/>
              </a:ext>
            </a:extLst>
          </p:cNvPr>
          <p:cNvSpPr txBox="1"/>
          <p:nvPr/>
        </p:nvSpPr>
        <p:spPr>
          <a:xfrm>
            <a:off x="4730906" y="2953602"/>
            <a:ext cx="4352805" cy="1297791"/>
          </a:xfrm>
          <a:prstGeom prst="rect">
            <a:avLst/>
          </a:prstGeom>
          <a:noFill/>
          <a:ln>
            <a:noFill/>
          </a:ln>
        </p:spPr>
        <p:txBody>
          <a:bodyPr wrap="square" rtlCol="0">
            <a:spAutoFit/>
          </a:bodyPr>
          <a:lstStyle/>
          <a:p>
            <a:pPr algn="just">
              <a:lnSpc>
                <a:spcPts val="1320"/>
              </a:lnSpc>
              <a:spcAft>
                <a:spcPts val="300"/>
              </a:spcAft>
            </a:pPr>
            <a:r>
              <a:rPr lang="ja-JP" altLang="en-US" sz="1000" dirty="0">
                <a:latin typeface="メイリオ" panose="020B0604030504040204" pitchFamily="50" charset="-128"/>
                <a:ea typeface="メイリオ" panose="020B0604030504040204" pitchFamily="50" charset="-128"/>
              </a:rPr>
              <a:t>　自由にゆっくりと過ごせる場所で、自分のペースで読書をしたり、学習や遊びをしたりすることを通して、主体的な活動への意欲を高めることをめざします。いつ来て、いつ帰るかも主体的に決めてもらいます。</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32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対象</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病気や不登校等で欠席している八尾市在住の小中学生</a:t>
            </a:r>
            <a:endParaRPr lang="en-US" altLang="ja-JP" sz="1000" dirty="0">
              <a:latin typeface="メイリオ" panose="020B0604030504040204" pitchFamily="50" charset="-128"/>
              <a:ea typeface="メイリオ" panose="020B0604030504040204" pitchFamily="50" charset="-128"/>
            </a:endParaRPr>
          </a:p>
          <a:p>
            <a:pPr algn="just">
              <a:lnSpc>
                <a:spcPts val="132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活動日時</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お申込み後、個別に調整します</a:t>
            </a:r>
            <a:endParaRPr lang="en-US" altLang="ja-JP" sz="1000" dirty="0">
              <a:latin typeface="メイリオ" panose="020B0604030504040204" pitchFamily="50" charset="-128"/>
              <a:ea typeface="メイリオ" panose="020B0604030504040204" pitchFamily="50" charset="-128"/>
            </a:endParaRPr>
          </a:p>
          <a:p>
            <a:pPr algn="just">
              <a:lnSpc>
                <a:spcPts val="132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活動場所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桂青少年会館、安中青少年会館、教育センター</a:t>
            </a:r>
            <a:endParaRPr lang="en-US" altLang="ja-JP" sz="1000" dirty="0">
              <a:latin typeface="メイリオ" panose="020B0604030504040204" pitchFamily="50" charset="-128"/>
              <a:ea typeface="メイリオ" panose="020B0604030504040204" pitchFamily="50" charset="-128"/>
            </a:endParaRPr>
          </a:p>
          <a:p>
            <a:pPr algn="just">
              <a:lnSpc>
                <a:spcPts val="132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申し込み</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青少年会館、教育センター</a:t>
            </a:r>
          </a:p>
        </p:txBody>
      </p:sp>
      <p:sp>
        <p:nvSpPr>
          <p:cNvPr id="24" name="テキスト ボックス 23">
            <a:extLst>
              <a:ext uri="{FF2B5EF4-FFF2-40B4-BE49-F238E27FC236}">
                <a16:creationId xmlns:a16="http://schemas.microsoft.com/office/drawing/2014/main" id="{F527A18F-1C3B-4C0B-ADE9-86800D9262D9}"/>
              </a:ext>
            </a:extLst>
          </p:cNvPr>
          <p:cNvSpPr txBox="1"/>
          <p:nvPr/>
        </p:nvSpPr>
        <p:spPr>
          <a:xfrm>
            <a:off x="50035" y="4368896"/>
            <a:ext cx="4500000" cy="180000"/>
          </a:xfrm>
          <a:prstGeom prst="rect">
            <a:avLst/>
          </a:prstGeom>
          <a:solidFill>
            <a:srgbClr val="6699FF"/>
          </a:solidFill>
          <a:ln>
            <a:noFill/>
          </a:ln>
          <a:effectLst>
            <a:glow rad="88900">
              <a:srgbClr val="0070C0"/>
            </a:glow>
          </a:effectLst>
        </p:spPr>
        <p:txBody>
          <a:bodyPr wrap="square" rtlCol="0" anchor="ctr" anchorCtr="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教育相談コース</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ADFD3030-7B78-4361-8261-1C6B7434264B}"/>
              </a:ext>
            </a:extLst>
          </p:cNvPr>
          <p:cNvSpPr txBox="1"/>
          <p:nvPr/>
        </p:nvSpPr>
        <p:spPr>
          <a:xfrm>
            <a:off x="10048" y="4588642"/>
            <a:ext cx="4594194" cy="1208023"/>
          </a:xfrm>
          <a:prstGeom prst="rect">
            <a:avLst/>
          </a:prstGeom>
          <a:noFill/>
          <a:ln>
            <a:noFill/>
          </a:ln>
        </p:spPr>
        <p:txBody>
          <a:bodyPr wrap="square" rtlCol="0">
            <a:spAutoFit/>
          </a:bodyPr>
          <a:lstStyle/>
          <a:p>
            <a:pPr algn="just">
              <a:lnSpc>
                <a:spcPts val="1400"/>
              </a:lnSpc>
              <a:spcAft>
                <a:spcPts val="300"/>
              </a:spcAft>
            </a:pPr>
            <a:r>
              <a:rPr lang="ja-JP" altLang="en-US" sz="105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心理カウンセラーとゆっくりと話をする中で不安や悩みを解決する支援をしたり、遊びを通して、心の安定を図り、自立心を高めることをめざします。保護者の方だけで相談に来られることも可能です。</a:t>
            </a:r>
            <a:endParaRPr lang="en-US" altLang="ja-JP" sz="1000" dirty="0">
              <a:latin typeface="メイリオ" panose="020B0604030504040204" pitchFamily="50" charset="-128"/>
              <a:ea typeface="メイリオ" panose="020B0604030504040204" pitchFamily="50" charset="-128"/>
            </a:endParaRPr>
          </a:p>
          <a:p>
            <a:pPr marL="541338" indent="-541338" algn="just">
              <a:lnSpc>
                <a:spcPts val="14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対象</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病気や不登校等で欠席している八尾市在住の小中学生及び保護者</a:t>
            </a:r>
            <a:endParaRPr lang="en-US" altLang="ja-JP" sz="1000" dirty="0">
              <a:latin typeface="メイリオ" panose="020B0604030504040204" pitchFamily="50" charset="-128"/>
              <a:ea typeface="メイリオ" panose="020B0604030504040204" pitchFamily="50" charset="-128"/>
            </a:endParaRPr>
          </a:p>
          <a:p>
            <a:pPr algn="just">
              <a:lnSpc>
                <a:spcPts val="14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活動日時</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お申込み後、個別に調整します</a:t>
            </a:r>
            <a:endParaRPr lang="en-US" altLang="ja-JP" sz="1000" dirty="0">
              <a:latin typeface="メイリオ" panose="020B0604030504040204" pitchFamily="50" charset="-128"/>
              <a:ea typeface="メイリオ" panose="020B0604030504040204" pitchFamily="50" charset="-128"/>
            </a:endParaRPr>
          </a:p>
          <a:p>
            <a:pPr algn="just">
              <a:lnSpc>
                <a:spcPts val="14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活動場所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教育センター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申し込み</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教育センター</a:t>
            </a:r>
            <a:endParaRPr lang="ja-JP" altLang="en-US" sz="105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780B2C4-87B8-4478-9797-FB5C33F4E30F}"/>
              </a:ext>
            </a:extLst>
          </p:cNvPr>
          <p:cNvSpPr txBox="1"/>
          <p:nvPr/>
        </p:nvSpPr>
        <p:spPr>
          <a:xfrm>
            <a:off x="4633952" y="4370993"/>
            <a:ext cx="4500000" cy="180000"/>
          </a:xfrm>
          <a:prstGeom prst="rect">
            <a:avLst/>
          </a:prstGeom>
          <a:solidFill>
            <a:srgbClr val="CC66FF"/>
          </a:solidFill>
          <a:ln>
            <a:noFill/>
          </a:ln>
          <a:effectLst>
            <a:glow rad="88900">
              <a:srgbClr val="7030A0"/>
            </a:glow>
          </a:effectLst>
        </p:spPr>
        <p:txBody>
          <a:bodyPr wrap="square" rtlCol="0" anchor="ctr" anchorCtr="0">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さわやかルーム通室コース</a:t>
            </a:r>
          </a:p>
        </p:txBody>
      </p:sp>
      <p:sp>
        <p:nvSpPr>
          <p:cNvPr id="27" name="テキスト ボックス 26">
            <a:extLst>
              <a:ext uri="{FF2B5EF4-FFF2-40B4-BE49-F238E27FC236}">
                <a16:creationId xmlns:a16="http://schemas.microsoft.com/office/drawing/2014/main" id="{71B7A517-E8DB-485A-8AB1-134358D2C595}"/>
              </a:ext>
            </a:extLst>
          </p:cNvPr>
          <p:cNvSpPr txBox="1"/>
          <p:nvPr/>
        </p:nvSpPr>
        <p:spPr>
          <a:xfrm>
            <a:off x="4682534" y="4567480"/>
            <a:ext cx="4461466" cy="1275349"/>
          </a:xfrm>
          <a:prstGeom prst="rect">
            <a:avLst/>
          </a:prstGeom>
          <a:noFill/>
          <a:ln>
            <a:noFill/>
          </a:ln>
        </p:spPr>
        <p:txBody>
          <a:bodyPr wrap="square" rtlCol="0">
            <a:spAutoFit/>
          </a:bodyPr>
          <a:lstStyle/>
          <a:p>
            <a:pPr>
              <a:lnSpc>
                <a:spcPts val="1500"/>
              </a:lnSpc>
              <a:spcAft>
                <a:spcPts val="300"/>
              </a:spcAft>
            </a:pPr>
            <a:r>
              <a:rPr lang="ja-JP" altLang="en-US" sz="1000" dirty="0">
                <a:latin typeface="メイリオ" panose="020B0604030504040204" pitchFamily="50" charset="-128"/>
                <a:ea typeface="メイリオ" panose="020B0604030504040204" pitchFamily="50" charset="-128"/>
              </a:rPr>
              <a:t>　教育相談のアセスメントを踏まえながら、月、火、木、金の週４日、時間割に沿って、午前</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時から午後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時</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分まで活動します。学校との連携を大切にし、さまざまな活動を通して、社会的自立をめざします。</a:t>
            </a:r>
            <a:endParaRPr lang="en-US" altLang="ja-JP" sz="1000" dirty="0">
              <a:latin typeface="メイリオ" panose="020B0604030504040204" pitchFamily="50" charset="-128"/>
              <a:ea typeface="メイリオ" panose="020B0604030504040204" pitchFamily="50" charset="-128"/>
            </a:endParaRPr>
          </a:p>
          <a:p>
            <a:pPr marL="541338" indent="-541338">
              <a:lnSpc>
                <a:spcPts val="15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対象</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病気や不登校等で欠席している八尾市在住の小中学生で、教育相談コースで、小集団での活動が適切だと判断された小中学生</a:t>
            </a:r>
            <a:endParaRPr lang="en-US" altLang="ja-JP" sz="1000" dirty="0">
              <a:latin typeface="メイリオ" panose="020B0604030504040204" pitchFamily="50" charset="-128"/>
              <a:ea typeface="メイリオ" panose="020B0604030504040204" pitchFamily="50" charset="-128"/>
            </a:endParaRPr>
          </a:p>
          <a:p>
            <a:pPr>
              <a:lnSpc>
                <a:spcPts val="15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活動場所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さわやかルーム（教育センター内）</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325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B18FEF4-1CC0-4B33-8221-FD88B911BCF8}"/>
              </a:ext>
            </a:extLst>
          </p:cNvPr>
          <p:cNvSpPr>
            <a:spLocks noGrp="1"/>
          </p:cNvSpPr>
          <p:nvPr>
            <p:ph type="sldNum" sz="quarter" idx="12"/>
          </p:nvPr>
        </p:nvSpPr>
        <p:spPr/>
        <p:txBody>
          <a:bodyPr/>
          <a:lstStyle/>
          <a:p>
            <a:fld id="{8EF98A3A-4FC9-421C-9EC4-B2EF6B34D3EB}" type="slidenum">
              <a:rPr kumimoji="1" lang="ja-JP" altLang="en-US" smtClean="0"/>
              <a:pPr/>
              <a:t>23</a:t>
            </a:fld>
            <a:endParaRPr kumimoji="1" lang="ja-JP" altLang="en-US" dirty="0"/>
          </a:p>
        </p:txBody>
      </p:sp>
      <p:sp>
        <p:nvSpPr>
          <p:cNvPr id="9" name="テキスト ボックス 8">
            <a:extLst>
              <a:ext uri="{FF2B5EF4-FFF2-40B4-BE49-F238E27FC236}">
                <a16:creationId xmlns:a16="http://schemas.microsoft.com/office/drawing/2014/main" id="{F8AD53EC-D9C8-4C9B-8E7D-F7B562747CFA}"/>
              </a:ext>
            </a:extLst>
          </p:cNvPr>
          <p:cNvSpPr txBox="1"/>
          <p:nvPr/>
        </p:nvSpPr>
        <p:spPr>
          <a:xfrm>
            <a:off x="314553" y="766732"/>
            <a:ext cx="8514893" cy="5078313"/>
          </a:xfrm>
          <a:prstGeom prst="rect">
            <a:avLst/>
          </a:prstGeom>
          <a:noFill/>
        </p:spPr>
        <p:txBody>
          <a:bodyPr wrap="square">
            <a:spAutoFit/>
          </a:bodyPr>
          <a:lstStyle/>
          <a:p>
            <a:pPr marL="457200" algn="just"/>
            <a:r>
              <a:rPr lang="en-US" altLang="ja-JP"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lvl="0" algn="just"/>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２　</a:t>
            </a: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私の経験から見えてくる不登校</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lvl="1" algn="just"/>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①</a:t>
            </a: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子どもの苦しみ</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714375" lvl="1"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・孤独感、自己肯定感の低下、スマホが友だち、昼夜逆転、自殺未遂</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495300" algn="just"/>
            <a:endParaRPr lang="en-US" altLang="ja-JP" b="1"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marL="495300" algn="just"/>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保護者の悩み</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714375"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・子育てに対する悩み、不安（自分を責める）、世間体</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495300" algn="just"/>
            <a:r>
              <a:rPr lang="en-US" altLang="ja-JP"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lvl="1" algn="just"/>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②</a:t>
            </a: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今日より明日、元気になれるように</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714375" lvl="1"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・引きこもりの子どもたちへの支援</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714375" algn="just"/>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バーチャル空間（オンライン上）での居場所づくり</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714375"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・興味・関心を持てるものとの出会い（人、もの、居場所）</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714375"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・心の傷を癒すこと、自信を回復し社会的自立をめざす</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714375"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・香川県のＹくんと保護者・・・成功事例を市の対策に活用</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lvl="1" algn="just"/>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③</a:t>
            </a:r>
            <a:r>
              <a:rPr lang="en-US"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SC</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や</a:t>
            </a:r>
            <a:r>
              <a:rPr lang="en-US"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SSW</a:t>
            </a:r>
            <a:r>
              <a:rPr lang="ja-JP" altLang="en-US" b="1" kern="100" dirty="0">
                <a:effectLst/>
                <a:latin typeface="Century" panose="02040604050505020304" pitchFamily="18" charset="0"/>
                <a:ea typeface="ＭＳ ゴシック" panose="020B0609070205080204" pitchFamily="49" charset="-128"/>
                <a:cs typeface="Times New Roman" panose="02020603050405020304" pitchFamily="18" charset="0"/>
              </a:rPr>
              <a:t>、校内教育支援ルームの更なる活用を</a:t>
            </a:r>
            <a:endParaRPr lang="en-US" altLang="ja-JP" b="1" kern="100" dirty="0">
              <a:latin typeface="Century" panose="02040604050505020304" pitchFamily="18" charset="0"/>
              <a:ea typeface="ＭＳ ゴシック" panose="020B0609070205080204" pitchFamily="49" charset="-128"/>
              <a:cs typeface="Times New Roman" panose="02020603050405020304" pitchFamily="18" charset="0"/>
            </a:endParaRPr>
          </a:p>
          <a:p>
            <a:pPr marL="714375" lvl="1"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・大阪府と市町村との更なる連携による取り組みの必要性</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714375" lvl="1" algn="just"/>
            <a:r>
              <a:rPr lang="ja-JP" altLang="ja-JP" b="1" kern="100" dirty="0">
                <a:effectLst/>
                <a:latin typeface="Century" panose="02040604050505020304" pitchFamily="18" charset="0"/>
                <a:ea typeface="ＭＳ ゴシック" panose="020B0609070205080204" pitchFamily="49" charset="-128"/>
                <a:cs typeface="Times New Roman" panose="02020603050405020304" pitchFamily="18" charset="0"/>
              </a:rPr>
              <a:t>・教職をめざす大学生ボランティアの有効活用</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159108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1374" y="2257036"/>
            <a:ext cx="9839441"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ゲストスピーチ２</a:t>
            </a:r>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府立高校における不登校生徒の状況について</a:t>
            </a:r>
            <a:endParaRPr kumimoji="1" lang="ja-JP" altLang="en-US" sz="3200" dirty="0"/>
          </a:p>
        </p:txBody>
      </p:sp>
      <p:cxnSp>
        <p:nvCxnSpPr>
          <p:cNvPr id="8" name="直線コネクタ 7"/>
          <p:cNvCxnSpPr/>
          <p:nvPr/>
        </p:nvCxnSpPr>
        <p:spPr>
          <a:xfrm flipV="1">
            <a:off x="309093" y="3451540"/>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3" name="正方形/長方形 2">
            <a:extLst>
              <a:ext uri="{FF2B5EF4-FFF2-40B4-BE49-F238E27FC236}">
                <a16:creationId xmlns:a16="http://schemas.microsoft.com/office/drawing/2014/main" id="{1E6C55D3-4767-4416-B28C-26F6F3256177}"/>
              </a:ext>
            </a:extLst>
          </p:cNvPr>
          <p:cNvSpPr/>
          <p:nvPr/>
        </p:nvSpPr>
        <p:spPr>
          <a:xfrm>
            <a:off x="7104348" y="288174"/>
            <a:ext cx="1782077" cy="427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資料３－４</a:t>
            </a:r>
          </a:p>
        </p:txBody>
      </p:sp>
      <p:sp>
        <p:nvSpPr>
          <p:cNvPr id="2" name="スライド番号プレースホルダー 1">
            <a:extLst>
              <a:ext uri="{FF2B5EF4-FFF2-40B4-BE49-F238E27FC236}">
                <a16:creationId xmlns:a16="http://schemas.microsoft.com/office/drawing/2014/main" id="{3B18FEF4-1CC0-4B33-8221-FD88B911BCF8}"/>
              </a:ext>
            </a:extLst>
          </p:cNvPr>
          <p:cNvSpPr>
            <a:spLocks noGrp="1"/>
          </p:cNvSpPr>
          <p:nvPr>
            <p:ph type="sldNum" sz="quarter" idx="12"/>
          </p:nvPr>
        </p:nvSpPr>
        <p:spPr/>
        <p:txBody>
          <a:bodyPr/>
          <a:lstStyle/>
          <a:p>
            <a:fld id="{8EF98A3A-4FC9-421C-9EC4-B2EF6B34D3EB}" type="slidenum">
              <a:rPr kumimoji="1" lang="ja-JP" altLang="en-US" smtClean="0"/>
              <a:pPr/>
              <a:t>24</a:t>
            </a:fld>
            <a:endParaRPr kumimoji="1" lang="ja-JP" altLang="en-US" dirty="0"/>
          </a:p>
        </p:txBody>
      </p:sp>
      <p:sp>
        <p:nvSpPr>
          <p:cNvPr id="7" name="テキスト ボックス 6">
            <a:extLst>
              <a:ext uri="{FF2B5EF4-FFF2-40B4-BE49-F238E27FC236}">
                <a16:creationId xmlns:a16="http://schemas.microsoft.com/office/drawing/2014/main" id="{3DE8E79D-95C8-43BC-AC3D-8AA1737296FB}"/>
              </a:ext>
            </a:extLst>
          </p:cNvPr>
          <p:cNvSpPr txBox="1"/>
          <p:nvPr/>
        </p:nvSpPr>
        <p:spPr>
          <a:xfrm>
            <a:off x="309093" y="3509032"/>
            <a:ext cx="8565050" cy="584775"/>
          </a:xfrm>
          <a:prstGeom prst="rect">
            <a:avLst/>
          </a:prstGeom>
          <a:noFill/>
        </p:spPr>
        <p:txBody>
          <a:bodyPr wrap="square" rtlCol="0">
            <a:spAutoFit/>
          </a:bodyPr>
          <a:lstStyle/>
          <a:p>
            <a:pPr algn="r"/>
            <a:r>
              <a:rPr kumimoji="1" lang="ja-JP" altLang="en-US" sz="3200" b="1" dirty="0">
                <a:latin typeface="Meiryo UI" panose="020B0604030504040204" pitchFamily="50" charset="-128"/>
                <a:ea typeface="Meiryo UI" panose="020B0604030504040204" pitchFamily="50" charset="-128"/>
              </a:rPr>
              <a:t>府立野崎高等学校 校長 田中 眞 氏</a:t>
            </a:r>
            <a:endParaRPr kumimoji="1" lang="ja-JP" altLang="en-US" sz="3200" dirty="0"/>
          </a:p>
        </p:txBody>
      </p:sp>
    </p:spTree>
    <p:extLst>
      <p:ext uri="{BB962C8B-B14F-4D97-AF65-F5344CB8AC3E}">
        <p14:creationId xmlns:p14="http://schemas.microsoft.com/office/powerpoint/2010/main" val="207220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464820" y="548640"/>
            <a:ext cx="499872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学校紹介</a:t>
            </a:r>
          </a:p>
        </p:txBody>
      </p:sp>
      <p:sp>
        <p:nvSpPr>
          <p:cNvPr id="4" name="テキスト ボックス 3">
            <a:extLst>
              <a:ext uri="{FF2B5EF4-FFF2-40B4-BE49-F238E27FC236}">
                <a16:creationId xmlns:a16="http://schemas.microsoft.com/office/drawing/2014/main" id="{2F40A314-5021-4ADA-97AE-29788195A3AD}"/>
              </a:ext>
            </a:extLst>
          </p:cNvPr>
          <p:cNvSpPr txBox="1"/>
          <p:nvPr/>
        </p:nvSpPr>
        <p:spPr>
          <a:xfrm>
            <a:off x="924473" y="1767280"/>
            <a:ext cx="7295054" cy="3683060"/>
          </a:xfrm>
          <a:prstGeom prst="rect">
            <a:avLst/>
          </a:prstGeom>
          <a:noFill/>
        </p:spPr>
        <p:txBody>
          <a:bodyPr wrap="square" rtlCol="0">
            <a:spAutoFit/>
          </a:bodyPr>
          <a:lstStyle/>
          <a:p>
            <a:pPr marL="0" indent="0" algn="l">
              <a:lnSpc>
                <a:spcPts val="2000"/>
              </a:lnSpc>
              <a:buNone/>
            </a:pPr>
            <a:r>
              <a:rPr lang="ja-JP" altLang="en-US" sz="2400" dirty="0">
                <a:latin typeface="Meiryo UI" panose="020B0604030504040204" pitchFamily="50" charset="-128"/>
                <a:ea typeface="Meiryo UI" panose="020B0604030504040204" pitchFamily="50" charset="-128"/>
              </a:rPr>
              <a:t>・全日制普通科、現在開校</a:t>
            </a:r>
            <a:r>
              <a:rPr lang="en-US" altLang="ja-JP" sz="2400" dirty="0">
                <a:latin typeface="Meiryo UI" panose="020B0604030504040204" pitchFamily="50" charset="-128"/>
                <a:ea typeface="Meiryo UI" panose="020B0604030504040204" pitchFamily="50" charset="-128"/>
              </a:rPr>
              <a:t>48</a:t>
            </a:r>
            <a:r>
              <a:rPr lang="ja-JP" altLang="en-US" sz="2400" dirty="0">
                <a:latin typeface="Meiryo UI" panose="020B0604030504040204" pitchFamily="50" charset="-128"/>
                <a:ea typeface="Meiryo UI" panose="020B0604030504040204" pitchFamily="50" charset="-128"/>
              </a:rPr>
              <a:t>年</a:t>
            </a:r>
            <a:r>
              <a:rPr lang="ja-JP" altLang="en-US" sz="2400" dirty="0" err="1">
                <a:latin typeface="Meiryo UI" panose="020B0604030504040204" pitchFamily="50" charset="-128"/>
                <a:ea typeface="Meiryo UI" panose="020B0604030504040204" pitchFamily="50" charset="-128"/>
              </a:rPr>
              <a:t>め</a:t>
            </a: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r>
              <a:rPr lang="ja-JP" altLang="en-US" sz="2400" dirty="0">
                <a:latin typeface="Meiryo UI" panose="020B0604030504040204" pitchFamily="50" charset="-128"/>
                <a:ea typeface="Meiryo UI" panose="020B0604030504040204" pitchFamily="50" charset="-128"/>
              </a:rPr>
              <a:t>・令和５年度から再編整備　茨田高校と機能統合</a:t>
            </a: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r>
              <a:rPr lang="ja-JP" altLang="en-US" sz="2400" dirty="0">
                <a:latin typeface="Meiryo UI" panose="020B0604030504040204" pitchFamily="50" charset="-128"/>
                <a:ea typeface="Meiryo UI" panose="020B0604030504040204" pitchFamily="50" charset="-128"/>
              </a:rPr>
              <a:t>・課題を抱える生徒　多数</a:t>
            </a: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r>
              <a:rPr kumimoji="1" lang="ja-JP" altLang="en-US" sz="2400" dirty="0">
                <a:latin typeface="Meiryo UI" panose="020B0604030504040204" pitchFamily="50" charset="-128"/>
                <a:ea typeface="Meiryo UI" panose="020B0604030504040204" pitchFamily="50" charset="-128"/>
              </a:rPr>
              <a:t>・小中学時の不登校経験者数　多数</a:t>
            </a:r>
            <a:endParaRPr kumimoji="1" lang="en-US" altLang="ja-JP" sz="2400" dirty="0">
              <a:latin typeface="Meiryo UI" panose="020B0604030504040204" pitchFamily="50" charset="-128"/>
              <a:ea typeface="Meiryo UI" panose="020B0604030504040204" pitchFamily="50" charset="-128"/>
            </a:endParaRPr>
          </a:p>
          <a:p>
            <a:pPr marL="0" indent="0" algn="l">
              <a:lnSpc>
                <a:spcPts val="2000"/>
              </a:lnSpc>
              <a:buNone/>
            </a:pPr>
            <a:endParaRPr lang="en-US" altLang="ja-JP" sz="2400" dirty="0">
              <a:latin typeface="Meiryo UI" panose="020B0604030504040204" pitchFamily="50" charset="-128"/>
              <a:ea typeface="Meiryo UI" panose="020B0604030504040204" pitchFamily="50" charset="-128"/>
            </a:endParaRPr>
          </a:p>
          <a:p>
            <a:pPr>
              <a:lnSpc>
                <a:spcPts val="2000"/>
              </a:lnSpc>
            </a:pPr>
            <a:r>
              <a:rPr lang="ja-JP" altLang="en-US" sz="2400" dirty="0">
                <a:latin typeface="Meiryo UI" panose="020B0604030504040204" pitchFamily="50" charset="-128"/>
                <a:ea typeface="Meiryo UI" panose="020B0604030504040204" pitchFamily="50" charset="-128"/>
              </a:rPr>
              <a:t>・一人ひとりを大切にする学校</a:t>
            </a: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endParaRPr lang="ja-JP" altLang="en-US" sz="1050" dirty="0">
              <a:latin typeface="Meiryo UI" panose="020B0604030504040204" pitchFamily="50" charset="-128"/>
              <a:ea typeface="Meiryo UI" panose="020B0604030504040204" pitchFamily="50" charset="-128"/>
            </a:endParaRPr>
          </a:p>
          <a:p>
            <a:pPr marL="0" indent="0" algn="l">
              <a:lnSpc>
                <a:spcPts val="2000"/>
              </a:lnSpc>
              <a:buNone/>
            </a:pPr>
            <a:r>
              <a:rPr lang="ja-JP" altLang="en-US" sz="2400" dirty="0">
                <a:latin typeface="Meiryo UI" panose="020B0604030504040204" pitchFamily="50" charset="-128"/>
                <a:ea typeface="Meiryo UI" panose="020B0604030504040204" pitchFamily="50" charset="-128"/>
              </a:rPr>
              <a:t>・開校当初から地域連携を重視した教育活動を展開</a:t>
            </a: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r>
              <a:rPr lang="ja-JP" altLang="en-US" sz="2400" dirty="0">
                <a:latin typeface="Meiryo UI" panose="020B0604030504040204" pitchFamily="50" charset="-128"/>
                <a:ea typeface="Meiryo UI" panose="020B0604030504040204" pitchFamily="50" charset="-128"/>
              </a:rPr>
              <a:t>・生徒数　１年：</a:t>
            </a:r>
            <a:r>
              <a:rPr lang="en-US" altLang="ja-JP" sz="2400" dirty="0">
                <a:latin typeface="Meiryo UI" panose="020B0604030504040204" pitchFamily="50" charset="-128"/>
                <a:ea typeface="Meiryo UI" panose="020B0604030504040204" pitchFamily="50" charset="-128"/>
              </a:rPr>
              <a:t>102</a:t>
            </a:r>
            <a:r>
              <a:rPr lang="ja-JP" altLang="en-US" sz="2400" dirty="0">
                <a:latin typeface="Meiryo UI" panose="020B0604030504040204" pitchFamily="50" charset="-128"/>
                <a:ea typeface="Meiryo UI" panose="020B0604030504040204" pitchFamily="50" charset="-128"/>
              </a:rPr>
              <a:t>名　２年：</a:t>
            </a:r>
            <a:r>
              <a:rPr lang="en-US" altLang="ja-JP" sz="2400" dirty="0">
                <a:latin typeface="Meiryo UI" panose="020B0604030504040204" pitchFamily="50" charset="-128"/>
                <a:ea typeface="Meiryo UI" panose="020B0604030504040204" pitchFamily="50" charset="-128"/>
              </a:rPr>
              <a:t>85</a:t>
            </a:r>
            <a:r>
              <a:rPr lang="ja-JP" altLang="en-US" sz="2400" dirty="0">
                <a:latin typeface="Meiryo UI" panose="020B0604030504040204" pitchFamily="50" charset="-128"/>
                <a:ea typeface="Meiryo UI" panose="020B0604030504040204" pitchFamily="50" charset="-128"/>
              </a:rPr>
              <a:t>名　３年：</a:t>
            </a:r>
            <a:r>
              <a:rPr lang="en-US" altLang="ja-JP" sz="2400" dirty="0">
                <a:latin typeface="Meiryo UI" panose="020B0604030504040204" pitchFamily="50" charset="-128"/>
                <a:ea typeface="Meiryo UI" panose="020B0604030504040204" pitchFamily="50" charset="-128"/>
              </a:rPr>
              <a:t>129</a:t>
            </a:r>
            <a:r>
              <a:rPr lang="ja-JP" altLang="en-US" sz="2400" dirty="0">
                <a:latin typeface="Meiryo UI" panose="020B0604030504040204" pitchFamily="50" charset="-128"/>
                <a:ea typeface="Meiryo UI" panose="020B0604030504040204" pitchFamily="50" charset="-128"/>
              </a:rPr>
              <a:t>名　</a:t>
            </a:r>
            <a:endParaRPr lang="en-US" altLang="ja-JP" sz="2400" dirty="0">
              <a:latin typeface="Meiryo UI" panose="020B0604030504040204" pitchFamily="50" charset="-128"/>
              <a:ea typeface="Meiryo UI" panose="020B0604030504040204" pitchFamily="50" charset="-128"/>
            </a:endParaRPr>
          </a:p>
          <a:p>
            <a:pPr marL="0" indent="0" algn="l">
              <a:lnSpc>
                <a:spcPts val="2000"/>
              </a:lnSpc>
              <a:buNone/>
            </a:pP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0F111C8-CED5-4250-8F57-145B789DEEE6}"/>
              </a:ext>
            </a:extLst>
          </p:cNvPr>
          <p:cNvSpPr>
            <a:spLocks noGrp="1"/>
          </p:cNvSpPr>
          <p:nvPr>
            <p:ph type="sldNum" sz="quarter" idx="12"/>
          </p:nvPr>
        </p:nvSpPr>
        <p:spPr/>
        <p:txBody>
          <a:bodyPr/>
          <a:lstStyle/>
          <a:p>
            <a:fld id="{8EF98A3A-4FC9-421C-9EC4-B2EF6B34D3EB}" type="slidenum">
              <a:rPr kumimoji="1" lang="ja-JP" altLang="en-US" smtClean="0"/>
              <a:pPr/>
              <a:t>25</a:t>
            </a:fld>
            <a:endParaRPr kumimoji="1" lang="ja-JP" altLang="en-US" dirty="0"/>
          </a:p>
        </p:txBody>
      </p:sp>
    </p:spTree>
    <p:extLst>
      <p:ext uri="{BB962C8B-B14F-4D97-AF65-F5344CB8AC3E}">
        <p14:creationId xmlns:p14="http://schemas.microsoft.com/office/powerpoint/2010/main" val="1191735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464820" y="548640"/>
            <a:ext cx="499872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不登校生徒数の推移</a:t>
            </a:r>
          </a:p>
        </p:txBody>
      </p:sp>
      <p:pic>
        <p:nvPicPr>
          <p:cNvPr id="2" name="図 1">
            <a:extLst>
              <a:ext uri="{FF2B5EF4-FFF2-40B4-BE49-F238E27FC236}">
                <a16:creationId xmlns:a16="http://schemas.microsoft.com/office/drawing/2014/main" id="{8EF64406-96F4-4E21-9E96-7500A683F15F}"/>
              </a:ext>
            </a:extLst>
          </p:cNvPr>
          <p:cNvPicPr>
            <a:picLocks noChangeAspect="1"/>
          </p:cNvPicPr>
          <p:nvPr/>
        </p:nvPicPr>
        <p:blipFill>
          <a:blip r:embed="rId3"/>
          <a:stretch>
            <a:fillRect/>
          </a:stretch>
        </p:blipFill>
        <p:spPr>
          <a:xfrm>
            <a:off x="521323" y="1826033"/>
            <a:ext cx="8101353" cy="4262595"/>
          </a:xfrm>
          <a:prstGeom prst="rect">
            <a:avLst/>
          </a:prstGeom>
        </p:spPr>
      </p:pic>
      <p:sp>
        <p:nvSpPr>
          <p:cNvPr id="4" name="スライド番号プレースホルダー 3">
            <a:extLst>
              <a:ext uri="{FF2B5EF4-FFF2-40B4-BE49-F238E27FC236}">
                <a16:creationId xmlns:a16="http://schemas.microsoft.com/office/drawing/2014/main" id="{5DCBC86A-9F28-4B2B-8CB5-0776CDC48B49}"/>
              </a:ext>
            </a:extLst>
          </p:cNvPr>
          <p:cNvSpPr>
            <a:spLocks noGrp="1"/>
          </p:cNvSpPr>
          <p:nvPr>
            <p:ph type="sldNum" sz="quarter" idx="12"/>
          </p:nvPr>
        </p:nvSpPr>
        <p:spPr/>
        <p:txBody>
          <a:bodyPr/>
          <a:lstStyle/>
          <a:p>
            <a:fld id="{8EF98A3A-4FC9-421C-9EC4-B2EF6B34D3EB}" type="slidenum">
              <a:rPr kumimoji="1" lang="ja-JP" altLang="en-US" smtClean="0"/>
              <a:pPr/>
              <a:t>26</a:t>
            </a:fld>
            <a:endParaRPr kumimoji="1" lang="ja-JP" altLang="en-US" dirty="0"/>
          </a:p>
        </p:txBody>
      </p:sp>
    </p:spTree>
    <p:extLst>
      <p:ext uri="{BB962C8B-B14F-4D97-AF65-F5344CB8AC3E}">
        <p14:creationId xmlns:p14="http://schemas.microsoft.com/office/powerpoint/2010/main" val="253933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464820" y="548640"/>
            <a:ext cx="499872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中途退学生徒数の推移</a:t>
            </a:r>
          </a:p>
        </p:txBody>
      </p:sp>
      <p:pic>
        <p:nvPicPr>
          <p:cNvPr id="2" name="図 1">
            <a:extLst>
              <a:ext uri="{FF2B5EF4-FFF2-40B4-BE49-F238E27FC236}">
                <a16:creationId xmlns:a16="http://schemas.microsoft.com/office/drawing/2014/main" id="{4A1ACC59-3291-4408-ABA7-AD9CCA92FFB9}"/>
              </a:ext>
            </a:extLst>
          </p:cNvPr>
          <p:cNvPicPr>
            <a:picLocks noChangeAspect="1"/>
          </p:cNvPicPr>
          <p:nvPr/>
        </p:nvPicPr>
        <p:blipFill>
          <a:blip r:embed="rId3"/>
          <a:stretch>
            <a:fillRect/>
          </a:stretch>
        </p:blipFill>
        <p:spPr>
          <a:xfrm>
            <a:off x="783007" y="1473878"/>
            <a:ext cx="7577985" cy="4651651"/>
          </a:xfrm>
          <a:prstGeom prst="rect">
            <a:avLst/>
          </a:prstGeom>
        </p:spPr>
      </p:pic>
      <p:sp>
        <p:nvSpPr>
          <p:cNvPr id="4" name="スライド番号プレースホルダー 3">
            <a:extLst>
              <a:ext uri="{FF2B5EF4-FFF2-40B4-BE49-F238E27FC236}">
                <a16:creationId xmlns:a16="http://schemas.microsoft.com/office/drawing/2014/main" id="{BD5FB134-9903-4064-8084-B98116375536}"/>
              </a:ext>
            </a:extLst>
          </p:cNvPr>
          <p:cNvSpPr>
            <a:spLocks noGrp="1"/>
          </p:cNvSpPr>
          <p:nvPr>
            <p:ph type="sldNum" sz="quarter" idx="12"/>
          </p:nvPr>
        </p:nvSpPr>
        <p:spPr/>
        <p:txBody>
          <a:bodyPr/>
          <a:lstStyle/>
          <a:p>
            <a:fld id="{8EF98A3A-4FC9-421C-9EC4-B2EF6B34D3EB}" type="slidenum">
              <a:rPr kumimoji="1" lang="ja-JP" altLang="en-US" smtClean="0"/>
              <a:pPr/>
              <a:t>27</a:t>
            </a:fld>
            <a:endParaRPr kumimoji="1" lang="ja-JP" altLang="en-US" dirty="0"/>
          </a:p>
        </p:txBody>
      </p:sp>
    </p:spTree>
    <p:extLst>
      <p:ext uri="{BB962C8B-B14F-4D97-AF65-F5344CB8AC3E}">
        <p14:creationId xmlns:p14="http://schemas.microsoft.com/office/powerpoint/2010/main" val="153593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5E2F95F-468E-4DE5-B0C1-7006D844182C}"/>
              </a:ext>
            </a:extLst>
          </p:cNvPr>
          <p:cNvSpPr txBox="1"/>
          <p:nvPr/>
        </p:nvSpPr>
        <p:spPr>
          <a:xfrm>
            <a:off x="275706" y="185137"/>
            <a:ext cx="224655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校内体制</a:t>
            </a:r>
          </a:p>
        </p:txBody>
      </p:sp>
      <p:sp>
        <p:nvSpPr>
          <p:cNvPr id="9" name="Rectangle 40"/>
          <p:cNvSpPr>
            <a:spLocks noChangeArrowheads="1"/>
          </p:cNvSpPr>
          <p:nvPr/>
        </p:nvSpPr>
        <p:spPr bwMode="auto">
          <a:xfrm>
            <a:off x="1721700" y="724618"/>
            <a:ext cx="57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生徒の困り感に寄り添う　校内セーフティネット</a:t>
            </a: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443201" y="1308607"/>
            <a:ext cx="8183290" cy="5244869"/>
            <a:chOff x="850712" y="563953"/>
            <a:chExt cx="9812653" cy="6161713"/>
          </a:xfrm>
        </p:grpSpPr>
        <p:graphicFrame>
          <p:nvGraphicFramePr>
            <p:cNvPr id="11" name="グラフ 10"/>
            <p:cNvGraphicFramePr/>
            <p:nvPr/>
          </p:nvGraphicFramePr>
          <p:xfrm>
            <a:off x="850712" y="563953"/>
            <a:ext cx="9812653" cy="6161713"/>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2229286" y="1380715"/>
              <a:ext cx="3773538" cy="831630"/>
            </a:xfrm>
            <a:prstGeom prst="rect">
              <a:avLst/>
            </a:prstGeom>
            <a:noFill/>
          </p:spPr>
          <p:txBody>
            <a:bodyPr wrap="square" rtlCol="0">
              <a:spAutoFit/>
            </a:bodyPr>
            <a:lstStyle/>
            <a:p>
              <a:pPr algn="ctr"/>
              <a:r>
                <a:rPr kumimoji="1" lang="ja-JP" altLang="en-US" sz="2000" b="1" dirty="0">
                  <a:latin typeface="ＭＳ ゴシック" panose="020B0609070205080204" pitchFamily="49" charset="-128"/>
                  <a:ea typeface="ＭＳ ゴシック" panose="020B0609070205080204" pitchFamily="49" charset="-128"/>
                </a:rPr>
                <a:t>「個別の</a:t>
              </a:r>
              <a:r>
                <a:rPr kumimoji="1" lang="ja-JP" altLang="en-US" sz="2000" b="1" dirty="0">
                  <a:latin typeface="Meiryo UI" panose="020B0604030504040204" pitchFamily="50" charset="-128"/>
                  <a:ea typeface="Meiryo UI" panose="020B0604030504040204" pitchFamily="50" charset="-128"/>
                </a:rPr>
                <a:t>指導</a:t>
              </a:r>
              <a:r>
                <a:rPr kumimoji="1" lang="ja-JP" altLang="en-US" sz="2000" b="1" dirty="0">
                  <a:latin typeface="ＭＳ ゴシック" panose="020B0609070205080204" pitchFamily="49" charset="-128"/>
                  <a:ea typeface="ＭＳ ゴシック" panose="020B0609070205080204" pitchFamily="49" charset="-128"/>
                </a:rPr>
                <a:t>計画」に</a:t>
              </a:r>
              <a:br>
                <a:rPr kumimoji="1" lang="en-US" altLang="ja-JP" sz="2000" b="1" dirty="0">
                  <a:latin typeface="ＭＳ ゴシック" panose="020B0609070205080204" pitchFamily="49" charset="-128"/>
                  <a:ea typeface="ＭＳ ゴシック" panose="020B0609070205080204" pitchFamily="49" charset="-128"/>
                </a:rPr>
              </a:br>
              <a:r>
                <a:rPr kumimoji="1" lang="ja-JP" altLang="en-US" sz="2000" b="1" dirty="0">
                  <a:latin typeface="ＭＳ ゴシック" panose="020B0609070205080204" pitchFamily="49" charset="-128"/>
                  <a:ea typeface="ＭＳ ゴシック" panose="020B0609070205080204" pitchFamily="49" charset="-128"/>
                </a:rPr>
                <a:t>基づく合理的配慮</a:t>
              </a:r>
              <a:endParaRPr lang="en-US" altLang="ja-JP" sz="2000" b="1"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6002825" y="1616229"/>
              <a:ext cx="1359421" cy="948472"/>
            </a:xfrm>
            <a:prstGeom prst="rect">
              <a:avLst/>
            </a:prstGeom>
            <a:noFill/>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rPr>
                <a:t>通級</a:t>
              </a:r>
              <a:endParaRPr lang="en-US" altLang="ja-JP" sz="2800" b="1" dirty="0">
                <a:latin typeface="Meiryo UI" panose="020B0604030504040204" pitchFamily="50" charset="-128"/>
                <a:ea typeface="Meiryo UI" panose="020B0604030504040204" pitchFamily="50" charset="-128"/>
              </a:endParaRPr>
            </a:p>
            <a:p>
              <a:pPr algn="ct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１回</a:t>
              </a: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週</a:t>
              </a:r>
              <a:r>
                <a:rPr lang="en-US" altLang="ja-JP" sz="1600" b="1" dirty="0">
                  <a:latin typeface="ＭＳ ゴシック" panose="020B0609070205080204" pitchFamily="49" charset="-128"/>
                  <a:ea typeface="ＭＳ ゴシック" panose="020B0609070205080204" pitchFamily="49" charset="-128"/>
                </a:rPr>
                <a:t>)</a:t>
              </a:r>
              <a:endParaRPr lang="en-US" altLang="ja-JP" sz="1400" b="1"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3196017" y="4856568"/>
              <a:ext cx="2561022" cy="1251984"/>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ＳＳＷ</a:t>
              </a:r>
              <a:endParaRPr kumimoji="1" lang="en-US" altLang="ja-JP" sz="2800" b="1" dirty="0">
                <a:latin typeface="Meiryo UI" panose="020B0604030504040204" pitchFamily="50" charset="-128"/>
                <a:ea typeface="Meiryo UI" panose="020B0604030504040204" pitchFamily="50" charset="-128"/>
              </a:endParaRPr>
            </a:p>
            <a:p>
              <a:r>
                <a:rPr lang="ja-JP" altLang="en-US" sz="1600" dirty="0">
                  <a:latin typeface="ＭＳ ゴシック" panose="020B0609070205080204" pitchFamily="49" charset="-128"/>
                  <a:ea typeface="ＭＳ ゴシック" panose="020B0609070205080204" pitchFamily="49" charset="-128"/>
                </a:rPr>
                <a:t>１日６時間</a:t>
              </a:r>
              <a:r>
                <a:rPr lang="en-US" altLang="ja-JP" sz="1600" dirty="0">
                  <a:latin typeface="ＭＳ ゴシック" panose="020B0609070205080204" pitchFamily="49" charset="-128"/>
                  <a:ea typeface="ＭＳ ゴシック" panose="020B0609070205080204" pitchFamily="49" charset="-128"/>
                </a:rPr>
                <a:t>×40</a:t>
              </a:r>
              <a:r>
                <a:rPr lang="ja-JP" altLang="en-US" sz="1600" dirty="0">
                  <a:latin typeface="ＭＳ ゴシック" panose="020B0609070205080204" pitchFamily="49" charset="-128"/>
                  <a:ea typeface="ＭＳ ゴシック" panose="020B0609070205080204" pitchFamily="49" charset="-128"/>
                </a:rPr>
                <a:t>回</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毎回４～</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件の相談</a:t>
              </a:r>
              <a:endParaRPr lang="en-US" altLang="ja-JP" sz="1600" dirty="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5757038" y="4811333"/>
              <a:ext cx="1927703" cy="948472"/>
            </a:xfrm>
            <a:prstGeom prst="rect">
              <a:avLst/>
            </a:prstGeom>
            <a:noFill/>
          </p:spPr>
          <p:txBody>
            <a:bodyPr wrap="square" rtlCol="0">
              <a:spAutoFit/>
            </a:bodyPr>
            <a:lstStyle/>
            <a:p>
              <a:pPr algn="ctr"/>
              <a:r>
                <a:rPr lang="ja-JP" altLang="en-US" sz="2800" b="1" dirty="0">
                  <a:latin typeface="ＭＳ ゴシック" panose="020B0609070205080204" pitchFamily="49" charset="-128"/>
                  <a:ea typeface="ＭＳ ゴシック" panose="020B0609070205080204" pitchFamily="49" charset="-128"/>
                </a:rPr>
                <a:t>ＣＣ</a:t>
              </a:r>
              <a:endParaRPr lang="en-US" altLang="ja-JP" sz="2800" b="1" dirty="0">
                <a:latin typeface="ＭＳ ゴシック" panose="020B0609070205080204" pitchFamily="49" charset="-128"/>
                <a:ea typeface="ＭＳ ゴシック" panose="020B0609070205080204" pitchFamily="49" charset="-128"/>
              </a:endParaRPr>
            </a:p>
            <a:p>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１～２回</a:t>
              </a: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月</a:t>
              </a:r>
              <a:r>
                <a:rPr lang="en-US" altLang="ja-JP" sz="1600" b="1" dirty="0">
                  <a:latin typeface="ＭＳ ゴシック" panose="020B0609070205080204" pitchFamily="49" charset="-128"/>
                  <a:ea typeface="ＭＳ ゴシック" panose="020B0609070205080204" pitchFamily="49" charset="-128"/>
                </a:rPr>
                <a:t>)</a:t>
              </a:r>
            </a:p>
          </p:txBody>
        </p:sp>
        <p:sp>
          <p:nvSpPr>
            <p:cNvPr id="16" name="テキスト ボックス 15"/>
            <p:cNvSpPr txBox="1"/>
            <p:nvPr/>
          </p:nvSpPr>
          <p:spPr>
            <a:xfrm>
              <a:off x="2107128" y="2919846"/>
              <a:ext cx="2567450" cy="1251984"/>
            </a:xfrm>
            <a:prstGeom prst="rect">
              <a:avLst/>
            </a:prstGeom>
            <a:noFill/>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rPr>
                <a:t>ＳＣ</a:t>
              </a:r>
              <a:endParaRPr lang="en-US" altLang="ja-JP" sz="2800" b="1" dirty="0">
                <a:latin typeface="Meiryo UI" panose="020B0604030504040204" pitchFamily="50" charset="-128"/>
                <a:ea typeface="Meiryo UI" panose="020B0604030504040204" pitchFamily="50" charset="-128"/>
              </a:endParaRPr>
            </a:p>
            <a:p>
              <a:r>
                <a:rPr lang="ja-JP" altLang="en-US" sz="1600" dirty="0">
                  <a:latin typeface="ＭＳ ゴシック" panose="020B0609070205080204" pitchFamily="49" charset="-128"/>
                  <a:ea typeface="ＭＳ ゴシック" panose="020B0609070205080204" pitchFamily="49" charset="-128"/>
                </a:rPr>
                <a:t>１日５時間</a:t>
              </a:r>
              <a:r>
                <a:rPr lang="en-US" altLang="ja-JP" sz="1600" dirty="0">
                  <a:latin typeface="ＭＳ ゴシック" panose="020B0609070205080204" pitchFamily="49" charset="-128"/>
                  <a:ea typeface="ＭＳ ゴシック" panose="020B0609070205080204" pitchFamily="49" charset="-128"/>
                </a:rPr>
                <a:t>×13</a:t>
              </a:r>
              <a:r>
                <a:rPr lang="ja-JP" altLang="en-US" sz="1600" dirty="0">
                  <a:latin typeface="ＭＳ ゴシック" panose="020B0609070205080204" pitchFamily="49" charset="-128"/>
                  <a:ea typeface="ＭＳ ゴシック" panose="020B0609070205080204" pitchFamily="49" charset="-128"/>
                </a:rPr>
                <a:t>回</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毎回３～４件の相談</a:t>
              </a:r>
              <a:endParaRPr lang="en-US" altLang="ja-JP" sz="1600"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6215173" y="2869324"/>
              <a:ext cx="3335777" cy="1251984"/>
            </a:xfrm>
            <a:prstGeom prst="rect">
              <a:avLst/>
            </a:prstGeom>
            <a:noFill/>
          </p:spPr>
          <p:txBody>
            <a:bodyPr wrap="square" rtlCol="0">
              <a:spAutoFit/>
            </a:bodyPr>
            <a:lstStyle/>
            <a:p>
              <a:pPr algn="ctr"/>
              <a:r>
                <a:rPr lang="ja-JP" altLang="en-US" sz="2800" b="1" dirty="0">
                  <a:latin typeface="ＭＳ ゴシック" panose="020B0609070205080204" pitchFamily="49" charset="-128"/>
                  <a:ea typeface="ＭＳ ゴシック" panose="020B0609070205080204" pitchFamily="49" charset="-128"/>
                </a:rPr>
                <a:t>居場所</a:t>
              </a:r>
              <a:endParaRPr lang="en-US" altLang="ja-JP" sz="2800" b="1" dirty="0">
                <a:latin typeface="Meiryo UI" panose="020B0604030504040204" pitchFamily="50" charset="-128"/>
                <a:ea typeface="Meiryo UI" panose="020B0604030504040204" pitchFamily="50" charset="-128"/>
              </a:endParaRPr>
            </a:p>
            <a:p>
              <a:pPr algn="ctr"/>
              <a:r>
                <a:rPr lang="ja-JP" altLang="en-US" sz="1600" dirty="0">
                  <a:latin typeface="ＭＳ ゴシック" panose="020B0609070205080204" pitchFamily="49" charset="-128"/>
                  <a:ea typeface="ＭＳ ゴシック" panose="020B0609070205080204" pitchFamily="49" charset="-128"/>
                </a:rPr>
                <a:t>１日２時間</a:t>
              </a:r>
              <a:r>
                <a:rPr lang="en-US" altLang="ja-JP" sz="1600" dirty="0">
                  <a:latin typeface="ＭＳ ゴシック" panose="020B0609070205080204" pitchFamily="49" charset="-128"/>
                  <a:ea typeface="ＭＳ ゴシック" panose="020B0609070205080204" pitchFamily="49" charset="-128"/>
                </a:rPr>
                <a:t>×19</a:t>
              </a:r>
              <a:r>
                <a:rPr lang="ja-JP" altLang="en-US" sz="1600" dirty="0">
                  <a:latin typeface="ＭＳ ゴシック" panose="020B0609070205080204" pitchFamily="49" charset="-128"/>
                  <a:ea typeface="ＭＳ ゴシック" panose="020B0609070205080204" pitchFamily="49" charset="-128"/>
                </a:rPr>
                <a:t>回</a:t>
              </a:r>
              <a:endParaRPr lang="en-US" altLang="ja-JP" sz="1600" dirty="0">
                <a:latin typeface="ＭＳ ゴシック" panose="020B0609070205080204" pitchFamily="49" charset="-128"/>
                <a:ea typeface="ＭＳ ゴシック" panose="020B0609070205080204" pitchFamily="49" charset="-128"/>
              </a:endParaRPr>
            </a:p>
            <a:p>
              <a:r>
                <a:rPr lang="en-US" altLang="ja-JP" sz="1600" dirty="0">
                  <a:latin typeface="ＭＳ ゴシック" panose="020B0609070205080204" pitchFamily="49" charset="-128"/>
                  <a:ea typeface="ＭＳ ゴシック" panose="020B0609070205080204" pitchFamily="49" charset="-128"/>
                </a:rPr>
                <a:t>4</a:t>
              </a:r>
              <a:r>
                <a:rPr lang="ja-JP" altLang="en-US" sz="1600" dirty="0">
                  <a:latin typeface="ＭＳ ゴシック" panose="020B0609070205080204" pitchFamily="49" charset="-128"/>
                  <a:ea typeface="ＭＳ ゴシック" panose="020B0609070205080204" pitchFamily="49" charset="-128"/>
                </a:rPr>
                <a:t>月～</a:t>
              </a:r>
              <a:r>
                <a:rPr lang="en-US" altLang="ja-JP" sz="1600" dirty="0">
                  <a:latin typeface="ＭＳ ゴシック" panose="020B0609070205080204" pitchFamily="49" charset="-128"/>
                  <a:ea typeface="ＭＳ ゴシック" panose="020B0609070205080204" pitchFamily="49" charset="-128"/>
                </a:rPr>
                <a:t>11</a:t>
              </a:r>
              <a:r>
                <a:rPr lang="ja-JP" altLang="en-US" sz="1600" dirty="0">
                  <a:latin typeface="ＭＳ ゴシック" panose="020B0609070205080204" pitchFamily="49" charset="-128"/>
                  <a:ea typeface="ＭＳ ゴシック" panose="020B0609070205080204" pitchFamily="49" charset="-128"/>
                </a:rPr>
                <a:t>月　延べ</a:t>
              </a:r>
              <a:r>
                <a:rPr lang="en-US" altLang="ja-JP" sz="1600" dirty="0">
                  <a:latin typeface="ＭＳ ゴシック" panose="020B0609070205080204" pitchFamily="49" charset="-128"/>
                  <a:ea typeface="ＭＳ ゴシック" panose="020B0609070205080204" pitchFamily="49" charset="-128"/>
                </a:rPr>
                <a:t>192</a:t>
              </a:r>
              <a:r>
                <a:rPr lang="ja-JP" altLang="en-US" sz="1600" dirty="0">
                  <a:latin typeface="ＭＳ ゴシック" panose="020B0609070205080204" pitchFamily="49" charset="-128"/>
                  <a:ea typeface="ＭＳ ゴシック" panose="020B0609070205080204" pitchFamily="49" charset="-128"/>
                </a:rPr>
                <a:t>人利用</a:t>
              </a:r>
              <a:endParaRPr lang="en-US" altLang="ja-JP" sz="1600" dirty="0">
                <a:latin typeface="ＭＳ ゴシック" panose="020B0609070205080204" pitchFamily="49" charset="-128"/>
                <a:ea typeface="ＭＳ ゴシック" panose="020B0609070205080204" pitchFamily="49" charset="-128"/>
              </a:endParaRPr>
            </a:p>
          </p:txBody>
        </p:sp>
      </p:grpSp>
      <p:sp>
        <p:nvSpPr>
          <p:cNvPr id="2" name="スライド番号プレースホルダー 1">
            <a:extLst>
              <a:ext uri="{FF2B5EF4-FFF2-40B4-BE49-F238E27FC236}">
                <a16:creationId xmlns:a16="http://schemas.microsoft.com/office/drawing/2014/main" id="{CB4F72DA-C746-4584-AE61-347ECEE045C2}"/>
              </a:ext>
            </a:extLst>
          </p:cNvPr>
          <p:cNvSpPr>
            <a:spLocks noGrp="1"/>
          </p:cNvSpPr>
          <p:nvPr>
            <p:ph type="sldNum" sz="quarter" idx="12"/>
          </p:nvPr>
        </p:nvSpPr>
        <p:spPr/>
        <p:txBody>
          <a:bodyPr/>
          <a:lstStyle/>
          <a:p>
            <a:fld id="{8EF98A3A-4FC9-421C-9EC4-B2EF6B34D3EB}" type="slidenum">
              <a:rPr kumimoji="1" lang="ja-JP" altLang="en-US" smtClean="0"/>
              <a:pPr/>
              <a:t>28</a:t>
            </a:fld>
            <a:endParaRPr kumimoji="1" lang="ja-JP" altLang="en-US" dirty="0"/>
          </a:p>
        </p:txBody>
      </p:sp>
    </p:spTree>
    <p:extLst>
      <p:ext uri="{BB962C8B-B14F-4D97-AF65-F5344CB8AC3E}">
        <p14:creationId xmlns:p14="http://schemas.microsoft.com/office/powerpoint/2010/main" val="265413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50A0F381-D8A2-4EAF-B622-591FE6B32FEA}"/>
              </a:ext>
            </a:extLst>
          </p:cNvPr>
          <p:cNvGraphicFramePr>
            <a:graphicFrameLocks noGrp="1"/>
          </p:cNvGraphicFramePr>
          <p:nvPr>
            <p:extLst>
              <p:ext uri="{D42A27DB-BD31-4B8C-83A1-F6EECF244321}">
                <p14:modId xmlns:p14="http://schemas.microsoft.com/office/powerpoint/2010/main" val="4025493027"/>
              </p:ext>
            </p:extLst>
          </p:nvPr>
        </p:nvGraphicFramePr>
        <p:xfrm>
          <a:off x="374404" y="1486768"/>
          <a:ext cx="8577330" cy="3129185"/>
        </p:xfrm>
        <a:graphic>
          <a:graphicData uri="http://schemas.openxmlformats.org/drawingml/2006/table">
            <a:tbl>
              <a:tblPr firstRow="1" bandRow="1">
                <a:tableStyleId>{5C22544A-7EE6-4342-B048-85BDC9FD1C3A}</a:tableStyleId>
              </a:tblPr>
              <a:tblGrid>
                <a:gridCol w="2859110">
                  <a:extLst>
                    <a:ext uri="{9D8B030D-6E8A-4147-A177-3AD203B41FA5}">
                      <a16:colId xmlns:a16="http://schemas.microsoft.com/office/drawing/2014/main" val="4133056949"/>
                    </a:ext>
                  </a:extLst>
                </a:gridCol>
                <a:gridCol w="2859110">
                  <a:extLst>
                    <a:ext uri="{9D8B030D-6E8A-4147-A177-3AD203B41FA5}">
                      <a16:colId xmlns:a16="http://schemas.microsoft.com/office/drawing/2014/main" val="123794058"/>
                    </a:ext>
                  </a:extLst>
                </a:gridCol>
                <a:gridCol w="2859110">
                  <a:extLst>
                    <a:ext uri="{9D8B030D-6E8A-4147-A177-3AD203B41FA5}">
                      <a16:colId xmlns:a16="http://schemas.microsoft.com/office/drawing/2014/main" val="755524341"/>
                    </a:ext>
                  </a:extLst>
                </a:gridCol>
              </a:tblGrid>
              <a:tr h="3129185">
                <a:tc>
                  <a:txBody>
                    <a:bodyPr/>
                    <a:lstStyle/>
                    <a:p>
                      <a:r>
                        <a:rPr kumimoji="1" lang="ja-JP" altLang="en-US" sz="1200" dirty="0">
                          <a:solidFill>
                            <a:schemeClr val="tx1"/>
                          </a:solidFill>
                        </a:rPr>
                        <a:t>（府内公立小学校）</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（府内公立中学校）</a:t>
                      </a:r>
                    </a:p>
                    <a:p>
                      <a:endParaRPr kumimoji="1" lang="ja-JP" alt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（府立高校）</a:t>
                      </a:r>
                    </a:p>
                    <a:p>
                      <a:endParaRPr kumimoji="1" lang="ja-JP"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649673"/>
                  </a:ext>
                </a:extLst>
              </a:tr>
            </a:tbl>
          </a:graphicData>
        </a:graphic>
      </p:graphicFrame>
      <p:sp>
        <p:nvSpPr>
          <p:cNvPr id="2" name="テキスト ボックス 1"/>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4" name="スライド番号プレースホルダー 3">
            <a:extLst>
              <a:ext uri="{FF2B5EF4-FFF2-40B4-BE49-F238E27FC236}">
                <a16:creationId xmlns:a16="http://schemas.microsoft.com/office/drawing/2014/main" id="{7EE407FA-85F3-4C35-8E6E-50BD11571496}"/>
              </a:ext>
            </a:extLst>
          </p:cNvPr>
          <p:cNvSpPr>
            <a:spLocks noGrp="1"/>
          </p:cNvSpPr>
          <p:nvPr>
            <p:ph type="sldNum" sz="quarter" idx="12"/>
          </p:nvPr>
        </p:nvSpPr>
        <p:spPr/>
        <p:txBody>
          <a:bodyPr/>
          <a:lstStyle/>
          <a:p>
            <a:fld id="{8EF98A3A-4FC9-421C-9EC4-B2EF6B34D3EB}" type="slidenum">
              <a:rPr kumimoji="1" lang="ja-JP" altLang="en-US" smtClean="0"/>
              <a:pPr/>
              <a:t>2</a:t>
            </a:fld>
            <a:endParaRPr kumimoji="1" lang="ja-JP" altLang="en-US" dirty="0"/>
          </a:p>
        </p:txBody>
      </p:sp>
      <p:sp>
        <p:nvSpPr>
          <p:cNvPr id="28" name="角丸四角形 3">
            <a:extLst>
              <a:ext uri="{FF2B5EF4-FFF2-40B4-BE49-F238E27FC236}">
                <a16:creationId xmlns:a16="http://schemas.microsoft.com/office/drawing/2014/main" id="{48A22E3F-EA1C-452D-A0CB-D12A19F407B3}"/>
              </a:ext>
            </a:extLst>
          </p:cNvPr>
          <p:cNvSpPr/>
          <p:nvPr/>
        </p:nvSpPr>
        <p:spPr>
          <a:xfrm>
            <a:off x="360173" y="4924389"/>
            <a:ext cx="8466478" cy="1862123"/>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・大阪府における、公立小・中学校の不登校児童生徒数の千人率は、</a:t>
            </a:r>
            <a:r>
              <a:rPr kumimoji="1" lang="en-US" altLang="ja-JP" sz="1500" dirty="0">
                <a:solidFill>
                  <a:schemeClr val="tx1"/>
                </a:solidFill>
                <a:latin typeface="Meiryo UI" panose="020B0604030504040204" pitchFamily="50" charset="-128"/>
                <a:ea typeface="Meiryo UI" panose="020B0604030504040204" pitchFamily="50" charset="-128"/>
              </a:rPr>
              <a:t>H28</a:t>
            </a:r>
            <a:r>
              <a:rPr kumimoji="1" lang="ja-JP" altLang="en-US" sz="1500" dirty="0">
                <a:solidFill>
                  <a:schemeClr val="tx1"/>
                </a:solidFill>
                <a:latin typeface="Meiryo UI" panose="020B0604030504040204" pitchFamily="50" charset="-128"/>
                <a:ea typeface="Meiryo UI" panose="020B0604030504040204" pitchFamily="50" charset="-128"/>
              </a:rPr>
              <a:t>以降増加。</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dirty="0">
                <a:solidFill>
                  <a:schemeClr val="tx1"/>
                </a:solidFill>
                <a:latin typeface="Meiryo UI" panose="020B0604030504040204" pitchFamily="50" charset="-128"/>
                <a:ea typeface="Meiryo UI" panose="020B0604030504040204" pitchFamily="50" charset="-128"/>
              </a:rPr>
              <a:t>１校あたりの不登校児童生徒数は、</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kern="0" dirty="0">
                <a:solidFill>
                  <a:schemeClr val="tx1"/>
                </a:solidFill>
                <a:latin typeface="Meiryo UI" panose="020B0604030504040204" pitchFamily="50" charset="-128"/>
                <a:ea typeface="Meiryo UI" panose="020B0604030504040204" pitchFamily="50" charset="-128"/>
              </a:rPr>
              <a:t>小学校では、</a:t>
            </a:r>
            <a:r>
              <a:rPr kumimoji="1" lang="en-US" altLang="ja-JP" sz="1500" kern="0" dirty="0">
                <a:solidFill>
                  <a:schemeClr val="tx1"/>
                </a:solidFill>
                <a:latin typeface="Meiryo UI" panose="020B0604030504040204" pitchFamily="50" charset="-128"/>
                <a:ea typeface="Meiryo UI" panose="020B0604030504040204" pitchFamily="50" charset="-128"/>
              </a:rPr>
              <a:t>H28</a:t>
            </a:r>
            <a:r>
              <a:rPr kumimoji="1" lang="ja-JP" altLang="en-US" sz="1500" kern="0" dirty="0">
                <a:solidFill>
                  <a:schemeClr val="tx1"/>
                </a:solidFill>
                <a:latin typeface="Meiryo UI" panose="020B0604030504040204" pitchFamily="50" charset="-128"/>
                <a:ea typeface="Meiryo UI" panose="020B0604030504040204" pitchFamily="50" charset="-128"/>
              </a:rPr>
              <a:t>：　</a:t>
            </a:r>
            <a:r>
              <a:rPr kumimoji="1" lang="en-US" altLang="ja-JP" sz="1500" kern="0" dirty="0">
                <a:solidFill>
                  <a:schemeClr val="tx1"/>
                </a:solidFill>
                <a:latin typeface="Meiryo UI" panose="020B0604030504040204" pitchFamily="50" charset="-128"/>
                <a:ea typeface="Meiryo UI" panose="020B0604030504040204" pitchFamily="50" charset="-128"/>
              </a:rPr>
              <a:t>2.4</a:t>
            </a:r>
            <a:r>
              <a:rPr kumimoji="1" lang="ja-JP" altLang="en-US" sz="1500" kern="0" dirty="0">
                <a:solidFill>
                  <a:schemeClr val="tx1"/>
                </a:solidFill>
                <a:latin typeface="Meiryo UI" panose="020B0604030504040204" pitchFamily="50" charset="-128"/>
                <a:ea typeface="Meiryo UI" panose="020B0604030504040204" pitchFamily="50" charset="-128"/>
              </a:rPr>
              <a:t>人 ⇒ </a:t>
            </a:r>
            <a:r>
              <a:rPr kumimoji="1" lang="en-US" altLang="ja-JP" sz="1500" kern="0" dirty="0">
                <a:solidFill>
                  <a:schemeClr val="tx1"/>
                </a:solidFill>
                <a:latin typeface="Meiryo UI" panose="020B0604030504040204" pitchFamily="50" charset="-128"/>
                <a:ea typeface="Meiryo UI" panose="020B0604030504040204" pitchFamily="50" charset="-128"/>
              </a:rPr>
              <a:t>R2</a:t>
            </a:r>
            <a:r>
              <a:rPr kumimoji="1" lang="ja-JP" altLang="en-US" sz="1500" kern="0" dirty="0">
                <a:solidFill>
                  <a:schemeClr val="tx1"/>
                </a:solidFill>
                <a:latin typeface="Meiryo UI" panose="020B0604030504040204" pitchFamily="50" charset="-128"/>
                <a:ea typeface="Meiryo UI" panose="020B0604030504040204" pitchFamily="50" charset="-128"/>
              </a:rPr>
              <a:t>：　</a:t>
            </a:r>
            <a:r>
              <a:rPr kumimoji="1" lang="en-US" altLang="ja-JP" sz="1500" kern="0" dirty="0">
                <a:solidFill>
                  <a:schemeClr val="tx1"/>
                </a:solidFill>
                <a:latin typeface="Meiryo UI" panose="020B0604030504040204" pitchFamily="50" charset="-128"/>
                <a:ea typeface="Meiryo UI" panose="020B0604030504040204" pitchFamily="50" charset="-128"/>
              </a:rPr>
              <a:t>4.6</a:t>
            </a:r>
            <a:r>
              <a:rPr kumimoji="1" lang="ja-JP" altLang="en-US" sz="1500" kern="0" dirty="0">
                <a:solidFill>
                  <a:schemeClr val="tx1"/>
                </a:solidFill>
                <a:latin typeface="Meiryo UI" panose="020B0604030504040204" pitchFamily="50" charset="-128"/>
                <a:ea typeface="Meiryo UI" panose="020B0604030504040204" pitchFamily="50" charset="-128"/>
              </a:rPr>
              <a:t>人 ⇒ </a:t>
            </a:r>
            <a:r>
              <a:rPr kumimoji="1" lang="en-US" altLang="ja-JP" sz="1500" kern="0" dirty="0">
                <a:solidFill>
                  <a:schemeClr val="tx1"/>
                </a:solidFill>
                <a:latin typeface="Meiryo UI" panose="020B0604030504040204" pitchFamily="50" charset="-128"/>
                <a:ea typeface="Meiryo UI" panose="020B0604030504040204" pitchFamily="50" charset="-128"/>
              </a:rPr>
              <a:t>R4</a:t>
            </a:r>
            <a:r>
              <a:rPr kumimoji="1" lang="ja-JP" altLang="en-US" sz="1500" kern="0" dirty="0">
                <a:solidFill>
                  <a:schemeClr val="tx1"/>
                </a:solidFill>
                <a:latin typeface="Meiryo UI" panose="020B0604030504040204" pitchFamily="50" charset="-128"/>
                <a:ea typeface="Meiryo UI" panose="020B0604030504040204" pitchFamily="50" charset="-128"/>
              </a:rPr>
              <a:t>：　</a:t>
            </a:r>
            <a:r>
              <a:rPr kumimoji="1" lang="en-US" altLang="ja-JP" sz="1500" kern="0" dirty="0">
                <a:solidFill>
                  <a:schemeClr val="tx1"/>
                </a:solidFill>
                <a:latin typeface="Meiryo UI" panose="020B0604030504040204" pitchFamily="50" charset="-128"/>
                <a:ea typeface="Meiryo UI" panose="020B0604030504040204" pitchFamily="50" charset="-128"/>
              </a:rPr>
              <a:t>7.3</a:t>
            </a:r>
            <a:r>
              <a:rPr kumimoji="1" lang="ja-JP" altLang="en-US" sz="1500" kern="0" dirty="0">
                <a:solidFill>
                  <a:schemeClr val="tx1"/>
                </a:solidFill>
                <a:latin typeface="Meiryo UI" panose="020B0604030504040204" pitchFamily="50" charset="-128"/>
                <a:ea typeface="Meiryo UI" panose="020B0604030504040204" pitchFamily="50" charset="-128"/>
              </a:rPr>
              <a:t>人</a:t>
            </a:r>
            <a:br>
              <a:rPr kumimoji="1" lang="en-US" altLang="ja-JP" sz="1500" kern="0" dirty="0">
                <a:solidFill>
                  <a:schemeClr val="tx1"/>
                </a:solidFill>
                <a:latin typeface="Meiryo UI" panose="020B0604030504040204" pitchFamily="50" charset="-128"/>
                <a:ea typeface="Meiryo UI" panose="020B0604030504040204" pitchFamily="50" charset="-128"/>
              </a:rPr>
            </a:br>
            <a:r>
              <a:rPr kumimoji="1" lang="ja-JP" altLang="en-US" sz="1500" kern="0" dirty="0">
                <a:solidFill>
                  <a:schemeClr val="tx1"/>
                </a:solidFill>
                <a:latin typeface="Meiryo UI" panose="020B0604030504040204" pitchFamily="50" charset="-128"/>
                <a:ea typeface="Meiryo UI" panose="020B0604030504040204" pitchFamily="50" charset="-128"/>
              </a:rPr>
              <a:t>中学校では、</a:t>
            </a:r>
            <a:r>
              <a:rPr kumimoji="1" lang="en-US" altLang="ja-JP" sz="1500" kern="0" dirty="0">
                <a:solidFill>
                  <a:schemeClr val="tx1"/>
                </a:solidFill>
                <a:latin typeface="Meiryo UI" panose="020B0604030504040204" pitchFamily="50" charset="-128"/>
                <a:ea typeface="Meiryo UI" panose="020B0604030504040204" pitchFamily="50" charset="-128"/>
              </a:rPr>
              <a:t>H28</a:t>
            </a:r>
            <a:r>
              <a:rPr kumimoji="1" lang="ja-JP" altLang="en-US" sz="1500" kern="0" dirty="0">
                <a:solidFill>
                  <a:schemeClr val="tx1"/>
                </a:solidFill>
                <a:latin typeface="Meiryo UI" panose="020B0604030504040204" pitchFamily="50" charset="-128"/>
                <a:ea typeface="Meiryo UI" panose="020B0604030504040204" pitchFamily="50" charset="-128"/>
              </a:rPr>
              <a:t>：</a:t>
            </a:r>
            <a:r>
              <a:rPr kumimoji="1" lang="en-US" altLang="ja-JP" sz="1500" kern="0" dirty="0">
                <a:solidFill>
                  <a:schemeClr val="tx1"/>
                </a:solidFill>
                <a:latin typeface="Meiryo UI" panose="020B0604030504040204" pitchFamily="50" charset="-128"/>
                <a:ea typeface="Meiryo UI" panose="020B0604030504040204" pitchFamily="50" charset="-128"/>
              </a:rPr>
              <a:t>16.7</a:t>
            </a:r>
            <a:r>
              <a:rPr kumimoji="1" lang="ja-JP" altLang="en-US" sz="1500" kern="0" dirty="0">
                <a:solidFill>
                  <a:schemeClr val="tx1"/>
                </a:solidFill>
                <a:latin typeface="Meiryo UI" panose="020B0604030504040204" pitchFamily="50" charset="-128"/>
                <a:ea typeface="Meiryo UI" panose="020B0604030504040204" pitchFamily="50" charset="-128"/>
              </a:rPr>
              <a:t>人 ⇒ </a:t>
            </a:r>
            <a:r>
              <a:rPr kumimoji="1" lang="en-US" altLang="ja-JP" sz="1500" kern="0" dirty="0">
                <a:solidFill>
                  <a:schemeClr val="tx1"/>
                </a:solidFill>
                <a:latin typeface="Meiryo UI" panose="020B0604030504040204" pitchFamily="50" charset="-128"/>
                <a:ea typeface="Meiryo UI" panose="020B0604030504040204" pitchFamily="50" charset="-128"/>
              </a:rPr>
              <a:t>R2</a:t>
            </a:r>
            <a:r>
              <a:rPr kumimoji="1" lang="ja-JP" altLang="en-US" sz="1500" kern="0" dirty="0">
                <a:solidFill>
                  <a:schemeClr val="tx1"/>
                </a:solidFill>
                <a:latin typeface="Meiryo UI" panose="020B0604030504040204" pitchFamily="50" charset="-128"/>
                <a:ea typeface="Meiryo UI" panose="020B0604030504040204" pitchFamily="50" charset="-128"/>
              </a:rPr>
              <a:t>：</a:t>
            </a:r>
            <a:r>
              <a:rPr kumimoji="1" lang="en-US" altLang="ja-JP" sz="1500" kern="0" dirty="0">
                <a:solidFill>
                  <a:schemeClr val="tx1"/>
                </a:solidFill>
                <a:latin typeface="Meiryo UI" panose="020B0604030504040204" pitchFamily="50" charset="-128"/>
                <a:ea typeface="Meiryo UI" panose="020B0604030504040204" pitchFamily="50" charset="-128"/>
              </a:rPr>
              <a:t>20.5</a:t>
            </a:r>
            <a:r>
              <a:rPr kumimoji="1" lang="ja-JP" altLang="en-US" sz="1500" kern="0" dirty="0">
                <a:solidFill>
                  <a:schemeClr val="tx1"/>
                </a:solidFill>
                <a:latin typeface="Meiryo UI" panose="020B0604030504040204" pitchFamily="50" charset="-128"/>
                <a:ea typeface="Meiryo UI" panose="020B0604030504040204" pitchFamily="50" charset="-128"/>
              </a:rPr>
              <a:t>人 ⇒ </a:t>
            </a:r>
            <a:r>
              <a:rPr kumimoji="1" lang="en-US" altLang="ja-JP" sz="1500" kern="0" dirty="0">
                <a:solidFill>
                  <a:schemeClr val="tx1"/>
                </a:solidFill>
                <a:latin typeface="Meiryo UI" panose="020B0604030504040204" pitchFamily="50" charset="-128"/>
                <a:ea typeface="Meiryo UI" panose="020B0604030504040204" pitchFamily="50" charset="-128"/>
              </a:rPr>
              <a:t>R4</a:t>
            </a:r>
            <a:r>
              <a:rPr kumimoji="1" lang="ja-JP" altLang="en-US" sz="1500" kern="0" dirty="0">
                <a:solidFill>
                  <a:schemeClr val="tx1"/>
                </a:solidFill>
                <a:latin typeface="Meiryo UI" panose="020B0604030504040204" pitchFamily="50" charset="-128"/>
                <a:ea typeface="Meiryo UI" panose="020B0604030504040204" pitchFamily="50" charset="-128"/>
              </a:rPr>
              <a:t>：</a:t>
            </a:r>
            <a:r>
              <a:rPr kumimoji="1" lang="en-US" altLang="ja-JP" sz="1500" kern="0" dirty="0">
                <a:solidFill>
                  <a:schemeClr val="tx1"/>
                </a:solidFill>
                <a:latin typeface="Meiryo UI" panose="020B0604030504040204" pitchFamily="50" charset="-128"/>
                <a:ea typeface="Meiryo UI" panose="020B0604030504040204" pitchFamily="50" charset="-128"/>
              </a:rPr>
              <a:t>28.0</a:t>
            </a:r>
            <a:r>
              <a:rPr kumimoji="1" lang="ja-JP" altLang="en-US" sz="1500" kern="0" dirty="0">
                <a:solidFill>
                  <a:schemeClr val="tx1"/>
                </a:solidFill>
                <a:latin typeface="Meiryo UI" panose="020B0604030504040204" pitchFamily="50" charset="-128"/>
                <a:ea typeface="Meiryo UI" panose="020B0604030504040204" pitchFamily="50" charset="-128"/>
              </a:rPr>
              <a:t>人</a:t>
            </a:r>
            <a:r>
              <a:rPr kumimoji="1" lang="ja-JP" altLang="en-US" sz="1500" dirty="0">
                <a:solidFill>
                  <a:schemeClr val="tx1"/>
                </a:solidFill>
                <a:latin typeface="Meiryo UI" panose="020B0604030504040204" pitchFamily="50" charset="-128"/>
                <a:ea typeface="Meiryo UI" panose="020B0604030504040204" pitchFamily="50" charset="-128"/>
              </a:rPr>
              <a:t> に増加し、１学級あたりの不登校生徒数は、</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2.4</a:t>
            </a:r>
            <a:r>
              <a:rPr kumimoji="1" lang="ja-JP" altLang="en-US" sz="1500" dirty="0">
                <a:solidFill>
                  <a:schemeClr val="tx1"/>
                </a:solidFill>
                <a:latin typeface="Meiryo UI" panose="020B0604030504040204" pitchFamily="50" charset="-128"/>
                <a:ea typeface="Meiryo UI" panose="020B0604030504040204" pitchFamily="50" charset="-128"/>
              </a:rPr>
              <a:t>人となっている。また、全国平均も同様の傾向である。</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・府立高校（全日制・定時制）の不登校生徒数は、</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に前年度から</a:t>
            </a:r>
            <a:r>
              <a:rPr kumimoji="1" lang="en-US" altLang="ja-JP" sz="1500" dirty="0">
                <a:solidFill>
                  <a:schemeClr val="tx1"/>
                </a:solidFill>
                <a:latin typeface="Meiryo UI" panose="020B0604030504040204" pitchFamily="50" charset="-128"/>
                <a:ea typeface="Meiryo UI" panose="020B0604030504040204" pitchFamily="50" charset="-128"/>
              </a:rPr>
              <a:t>981</a:t>
            </a:r>
            <a:r>
              <a:rPr kumimoji="1" lang="ja-JP" altLang="en-US" sz="1500" dirty="0">
                <a:solidFill>
                  <a:schemeClr val="tx1"/>
                </a:solidFill>
                <a:latin typeface="Meiryo UI" panose="020B0604030504040204" pitchFamily="50" charset="-128"/>
                <a:ea typeface="Meiryo UI" panose="020B0604030504040204" pitchFamily="50" charset="-128"/>
              </a:rPr>
              <a:t>人（</a:t>
            </a:r>
            <a:r>
              <a:rPr kumimoji="1" lang="en-US" altLang="ja-JP" sz="1500" dirty="0">
                <a:solidFill>
                  <a:schemeClr val="tx1"/>
                </a:solidFill>
                <a:latin typeface="Meiryo UI" panose="020B0604030504040204" pitchFamily="50" charset="-128"/>
                <a:ea typeface="Meiryo UI" panose="020B0604030504040204" pitchFamily="50" charset="-128"/>
              </a:rPr>
              <a:t>R3</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3,399</a:t>
            </a:r>
            <a:r>
              <a:rPr kumimoji="1" lang="ja-JP" altLang="en-US" sz="1500" dirty="0">
                <a:solidFill>
                  <a:schemeClr val="tx1"/>
                </a:solidFill>
                <a:latin typeface="Meiryo UI" panose="020B0604030504040204" pitchFamily="50" charset="-128"/>
                <a:ea typeface="Meiryo UI" panose="020B0604030504040204" pitchFamily="50" charset="-128"/>
              </a:rPr>
              <a:t>人→</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4,380</a:t>
            </a:r>
            <a:r>
              <a:rPr kumimoji="1" lang="ja-JP" altLang="en-US" sz="1500" dirty="0">
                <a:solidFill>
                  <a:schemeClr val="tx1"/>
                </a:solidFill>
                <a:latin typeface="Meiryo UI" panose="020B0604030504040204" pitchFamily="50" charset="-128"/>
                <a:ea typeface="Meiryo UI" panose="020B0604030504040204" pitchFamily="50" charset="-128"/>
              </a:rPr>
              <a:t>人）と急増している。また、全国平均の不登校生徒数の千人率を大きく上回っている。</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08BB6883-CCF9-491D-9876-BD9309F62DEC}"/>
              </a:ext>
            </a:extLst>
          </p:cNvPr>
          <p:cNvSpPr txBox="1"/>
          <p:nvPr/>
        </p:nvSpPr>
        <p:spPr>
          <a:xfrm>
            <a:off x="140983" y="988147"/>
            <a:ext cx="4656966" cy="338554"/>
          </a:xfrm>
          <a:prstGeom prst="rect">
            <a:avLst/>
          </a:prstGeom>
          <a:noFill/>
        </p:spPr>
        <p:txBody>
          <a:bodyPr wrap="square">
            <a:spAutoFit/>
          </a:bodyPr>
          <a:lstStyle/>
          <a:p>
            <a:r>
              <a:rPr kumimoji="1" lang="ja-JP" altLang="en-US" sz="1600" b="1" dirty="0"/>
              <a:t>［不登校の児童生徒数の千人率］</a:t>
            </a:r>
          </a:p>
        </p:txBody>
      </p:sp>
      <p:sp>
        <p:nvSpPr>
          <p:cNvPr id="12" name="テキスト ボックス 11">
            <a:extLst>
              <a:ext uri="{FF2B5EF4-FFF2-40B4-BE49-F238E27FC236}">
                <a16:creationId xmlns:a16="http://schemas.microsoft.com/office/drawing/2014/main" id="{82DC0816-5C30-495A-8F32-FC58168D1556}"/>
              </a:ext>
            </a:extLst>
          </p:cNvPr>
          <p:cNvSpPr txBox="1"/>
          <p:nvPr/>
        </p:nvSpPr>
        <p:spPr>
          <a:xfrm>
            <a:off x="109729" y="53767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14" name="テキスト ボックス 13">
            <a:extLst>
              <a:ext uri="{FF2B5EF4-FFF2-40B4-BE49-F238E27FC236}">
                <a16:creationId xmlns:a16="http://schemas.microsoft.com/office/drawing/2014/main" id="{C8C5F73F-1711-4F00-B64F-05B6CBE3B3BD}"/>
              </a:ext>
            </a:extLst>
          </p:cNvPr>
          <p:cNvSpPr txBox="1"/>
          <p:nvPr/>
        </p:nvSpPr>
        <p:spPr>
          <a:xfrm>
            <a:off x="3031987" y="1056916"/>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15" name="テキスト ボックス 14">
            <a:extLst>
              <a:ext uri="{FF2B5EF4-FFF2-40B4-BE49-F238E27FC236}">
                <a16:creationId xmlns:a16="http://schemas.microsoft.com/office/drawing/2014/main" id="{AAFC89DC-FDF4-4115-AB78-00EE29B96792}"/>
              </a:ext>
            </a:extLst>
          </p:cNvPr>
          <p:cNvSpPr txBox="1"/>
          <p:nvPr/>
        </p:nvSpPr>
        <p:spPr>
          <a:xfrm>
            <a:off x="1909069" y="4231725"/>
            <a:ext cx="796972" cy="261610"/>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82E14279-5B80-42D8-A46E-666642142335}"/>
              </a:ext>
            </a:extLst>
          </p:cNvPr>
          <p:cNvSpPr txBox="1"/>
          <p:nvPr/>
        </p:nvSpPr>
        <p:spPr>
          <a:xfrm>
            <a:off x="4942929" y="4251743"/>
            <a:ext cx="796972" cy="261610"/>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3E8DB43D-4760-4E62-8908-5C1B43C74680}"/>
              </a:ext>
            </a:extLst>
          </p:cNvPr>
          <p:cNvSpPr txBox="1"/>
          <p:nvPr/>
        </p:nvSpPr>
        <p:spPr>
          <a:xfrm>
            <a:off x="8035618" y="4246577"/>
            <a:ext cx="796972" cy="261610"/>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890F2422-C46F-4625-819F-A3D6BE81BC4B}"/>
              </a:ext>
            </a:extLst>
          </p:cNvPr>
          <p:cNvSpPr txBox="1"/>
          <p:nvPr/>
        </p:nvSpPr>
        <p:spPr>
          <a:xfrm>
            <a:off x="240579" y="4678168"/>
            <a:ext cx="504803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　＊「コロナ禍」は、緊急事態宣言及びまん延防止等重点措置の期間として示す。以下同様。</a:t>
            </a:r>
          </a:p>
        </p:txBody>
      </p:sp>
      <p:grpSp>
        <p:nvGrpSpPr>
          <p:cNvPr id="19" name="グループ化 18">
            <a:extLst>
              <a:ext uri="{FF2B5EF4-FFF2-40B4-BE49-F238E27FC236}">
                <a16:creationId xmlns:a16="http://schemas.microsoft.com/office/drawing/2014/main" id="{0C948902-7FBC-4C3F-AD9E-86F23681A2C9}"/>
              </a:ext>
            </a:extLst>
          </p:cNvPr>
          <p:cNvGrpSpPr/>
          <p:nvPr/>
        </p:nvGrpSpPr>
        <p:grpSpPr>
          <a:xfrm>
            <a:off x="1283515" y="4248042"/>
            <a:ext cx="765054" cy="302395"/>
            <a:chOff x="26285" y="2391635"/>
            <a:chExt cx="872008" cy="302395"/>
          </a:xfrm>
        </p:grpSpPr>
        <p:sp>
          <p:nvSpPr>
            <p:cNvPr id="20" name="テキスト ボックス 19">
              <a:extLst>
                <a:ext uri="{FF2B5EF4-FFF2-40B4-BE49-F238E27FC236}">
                  <a16:creationId xmlns:a16="http://schemas.microsoft.com/office/drawing/2014/main" id="{97658CD3-9176-42ED-879F-781E7E91EFD1}"/>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21" name="右大かっこ 20">
              <a:extLst>
                <a:ext uri="{FF2B5EF4-FFF2-40B4-BE49-F238E27FC236}">
                  <a16:creationId xmlns:a16="http://schemas.microsoft.com/office/drawing/2014/main" id="{90CB0516-CA6D-4465-A4C9-3966BDA102F9}"/>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5" name="グループ化 24">
            <a:extLst>
              <a:ext uri="{FF2B5EF4-FFF2-40B4-BE49-F238E27FC236}">
                <a16:creationId xmlns:a16="http://schemas.microsoft.com/office/drawing/2014/main" id="{3FC10744-64D0-4775-A10A-A929D4523368}"/>
              </a:ext>
            </a:extLst>
          </p:cNvPr>
          <p:cNvGrpSpPr/>
          <p:nvPr/>
        </p:nvGrpSpPr>
        <p:grpSpPr>
          <a:xfrm>
            <a:off x="4221899" y="4216271"/>
            <a:ext cx="796972" cy="302395"/>
            <a:chOff x="26285" y="2391635"/>
            <a:chExt cx="872008" cy="302395"/>
          </a:xfrm>
        </p:grpSpPr>
        <p:sp>
          <p:nvSpPr>
            <p:cNvPr id="26" name="テキスト ボックス 25">
              <a:extLst>
                <a:ext uri="{FF2B5EF4-FFF2-40B4-BE49-F238E27FC236}">
                  <a16:creationId xmlns:a16="http://schemas.microsoft.com/office/drawing/2014/main" id="{8EEED437-9016-4680-AE6C-1D8E868F3884}"/>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27" name="右大かっこ 26">
              <a:extLst>
                <a:ext uri="{FF2B5EF4-FFF2-40B4-BE49-F238E27FC236}">
                  <a16:creationId xmlns:a16="http://schemas.microsoft.com/office/drawing/2014/main" id="{A93EC18D-8ECA-4B9B-AB27-4797EDEC52F0}"/>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9" name="グループ化 28">
            <a:extLst>
              <a:ext uri="{FF2B5EF4-FFF2-40B4-BE49-F238E27FC236}">
                <a16:creationId xmlns:a16="http://schemas.microsoft.com/office/drawing/2014/main" id="{EDAF07E6-2E5C-4A1B-BB31-6FFCDD144420}"/>
              </a:ext>
            </a:extLst>
          </p:cNvPr>
          <p:cNvGrpSpPr/>
          <p:nvPr/>
        </p:nvGrpSpPr>
        <p:grpSpPr>
          <a:xfrm>
            <a:off x="7312888" y="4252669"/>
            <a:ext cx="796972" cy="302395"/>
            <a:chOff x="26285" y="2391635"/>
            <a:chExt cx="872008" cy="302395"/>
          </a:xfrm>
        </p:grpSpPr>
        <p:sp>
          <p:nvSpPr>
            <p:cNvPr id="30" name="テキスト ボックス 29">
              <a:extLst>
                <a:ext uri="{FF2B5EF4-FFF2-40B4-BE49-F238E27FC236}">
                  <a16:creationId xmlns:a16="http://schemas.microsoft.com/office/drawing/2014/main" id="{54CF94EF-7750-4192-935F-061DD25FD776}"/>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31" name="右大かっこ 30">
              <a:extLst>
                <a:ext uri="{FF2B5EF4-FFF2-40B4-BE49-F238E27FC236}">
                  <a16:creationId xmlns:a16="http://schemas.microsoft.com/office/drawing/2014/main" id="{20910C92-15F9-4136-8F1E-7D88F3E1A980}"/>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pic>
        <p:nvPicPr>
          <p:cNvPr id="22" name="図 21">
            <a:extLst>
              <a:ext uri="{FF2B5EF4-FFF2-40B4-BE49-F238E27FC236}">
                <a16:creationId xmlns:a16="http://schemas.microsoft.com/office/drawing/2014/main" id="{CA443644-465E-4DF0-9565-B2E082217D2C}"/>
              </a:ext>
            </a:extLst>
          </p:cNvPr>
          <p:cNvPicPr>
            <a:picLocks noChangeAspect="1"/>
          </p:cNvPicPr>
          <p:nvPr/>
        </p:nvPicPr>
        <p:blipFill>
          <a:blip r:embed="rId3"/>
          <a:stretch>
            <a:fillRect/>
          </a:stretch>
        </p:blipFill>
        <p:spPr>
          <a:xfrm>
            <a:off x="3121898" y="1611573"/>
            <a:ext cx="2943028" cy="2925119"/>
          </a:xfrm>
          <a:prstGeom prst="rect">
            <a:avLst/>
          </a:prstGeom>
        </p:spPr>
      </p:pic>
      <p:pic>
        <p:nvPicPr>
          <p:cNvPr id="39" name="図 38">
            <a:extLst>
              <a:ext uri="{FF2B5EF4-FFF2-40B4-BE49-F238E27FC236}">
                <a16:creationId xmlns:a16="http://schemas.microsoft.com/office/drawing/2014/main" id="{CF8A1F69-31C5-4D8C-9573-4334C532C29C}"/>
              </a:ext>
            </a:extLst>
          </p:cNvPr>
          <p:cNvPicPr>
            <a:picLocks noChangeAspect="1"/>
          </p:cNvPicPr>
          <p:nvPr/>
        </p:nvPicPr>
        <p:blipFill>
          <a:blip r:embed="rId4"/>
          <a:stretch>
            <a:fillRect/>
          </a:stretch>
        </p:blipFill>
        <p:spPr>
          <a:xfrm>
            <a:off x="193354" y="1662705"/>
            <a:ext cx="2943029" cy="2925120"/>
          </a:xfrm>
          <a:prstGeom prst="rect">
            <a:avLst/>
          </a:prstGeom>
        </p:spPr>
      </p:pic>
      <p:pic>
        <p:nvPicPr>
          <p:cNvPr id="40" name="図 39">
            <a:extLst>
              <a:ext uri="{FF2B5EF4-FFF2-40B4-BE49-F238E27FC236}">
                <a16:creationId xmlns:a16="http://schemas.microsoft.com/office/drawing/2014/main" id="{8E6FBFC5-BB40-445B-9CBE-EF1BB07796F3}"/>
              </a:ext>
            </a:extLst>
          </p:cNvPr>
          <p:cNvPicPr>
            <a:picLocks noChangeAspect="1"/>
          </p:cNvPicPr>
          <p:nvPr/>
        </p:nvPicPr>
        <p:blipFill>
          <a:blip r:embed="rId5"/>
          <a:stretch>
            <a:fillRect/>
          </a:stretch>
        </p:blipFill>
        <p:spPr>
          <a:xfrm>
            <a:off x="6200972" y="1640269"/>
            <a:ext cx="2943028" cy="2925119"/>
          </a:xfrm>
          <a:prstGeom prst="rect">
            <a:avLst/>
          </a:prstGeom>
        </p:spPr>
      </p:pic>
    </p:spTree>
    <p:extLst>
      <p:ext uri="{BB962C8B-B14F-4D97-AF65-F5344CB8AC3E}">
        <p14:creationId xmlns:p14="http://schemas.microsoft.com/office/powerpoint/2010/main" val="1866037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464820" y="548640"/>
            <a:ext cx="499872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ＳＳＷの一日</a:t>
            </a:r>
          </a:p>
        </p:txBody>
      </p:sp>
      <p:graphicFrame>
        <p:nvGraphicFramePr>
          <p:cNvPr id="5" name="表 4">
            <a:extLst>
              <a:ext uri="{FF2B5EF4-FFF2-40B4-BE49-F238E27FC236}">
                <a16:creationId xmlns:a16="http://schemas.microsoft.com/office/drawing/2014/main" id="{86DCD1CC-C26E-4478-91BA-35CE90980BBB}"/>
              </a:ext>
            </a:extLst>
          </p:cNvPr>
          <p:cNvGraphicFramePr>
            <a:graphicFrameLocks noGrp="1"/>
          </p:cNvGraphicFramePr>
          <p:nvPr>
            <p:extLst>
              <p:ext uri="{D42A27DB-BD31-4B8C-83A1-F6EECF244321}">
                <p14:modId xmlns:p14="http://schemas.microsoft.com/office/powerpoint/2010/main" val="2825317390"/>
              </p:ext>
            </p:extLst>
          </p:nvPr>
        </p:nvGraphicFramePr>
        <p:xfrm>
          <a:off x="687627" y="1331981"/>
          <a:ext cx="7534657" cy="4977379"/>
        </p:xfrm>
        <a:graphic>
          <a:graphicData uri="http://schemas.openxmlformats.org/drawingml/2006/table">
            <a:tbl>
              <a:tblPr firstRow="1" bandRow="1"/>
              <a:tblGrid>
                <a:gridCol w="1277838">
                  <a:extLst>
                    <a:ext uri="{9D8B030D-6E8A-4147-A177-3AD203B41FA5}">
                      <a16:colId xmlns:a16="http://schemas.microsoft.com/office/drawing/2014/main" val="2850394283"/>
                    </a:ext>
                  </a:extLst>
                </a:gridCol>
                <a:gridCol w="3375322">
                  <a:extLst>
                    <a:ext uri="{9D8B030D-6E8A-4147-A177-3AD203B41FA5}">
                      <a16:colId xmlns:a16="http://schemas.microsoft.com/office/drawing/2014/main" val="838255898"/>
                    </a:ext>
                  </a:extLst>
                </a:gridCol>
                <a:gridCol w="1374565">
                  <a:extLst>
                    <a:ext uri="{9D8B030D-6E8A-4147-A177-3AD203B41FA5}">
                      <a16:colId xmlns:a16="http://schemas.microsoft.com/office/drawing/2014/main" val="1360115415"/>
                    </a:ext>
                  </a:extLst>
                </a:gridCol>
                <a:gridCol w="1506932">
                  <a:extLst>
                    <a:ext uri="{9D8B030D-6E8A-4147-A177-3AD203B41FA5}">
                      <a16:colId xmlns:a16="http://schemas.microsoft.com/office/drawing/2014/main" val="2496704572"/>
                    </a:ext>
                  </a:extLst>
                </a:gridCol>
              </a:tblGrid>
              <a:tr h="452489">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r>
                        <a:rPr kumimoji="1" lang="ja-JP" altLang="en-US" dirty="0"/>
                        <a:t>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r>
                        <a:rPr kumimoji="1" lang="ja-JP" altLang="en-US"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r>
                        <a:rPr kumimoji="1" lang="ja-JP" altLang="en-US" dirty="0"/>
                        <a:t>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r>
                        <a:rPr kumimoji="1" lang="ja-JP" altLang="en-US" dirty="0"/>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92530133"/>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来　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59211"/>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10:45</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３－３生徒面談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小会議室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346206"/>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11:45</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１－２生徒共有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応接室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大野先生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602405"/>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12:00</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情報共有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応接室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西田教頭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652582"/>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12:20</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昼　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職員室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340690"/>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13:20</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１－２生徒面談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小会議室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1663143"/>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14:20</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１－２振り返り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応接室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510072"/>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14:40</a:t>
                      </a:r>
                      <a:r>
                        <a:rPr kumimoji="1" lang="ja-JP" alt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三者会議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応接室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2569387"/>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ココアル・事務作業等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図書室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7706665"/>
                  </a:ext>
                </a:extLst>
              </a:tr>
              <a:tr h="45248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en-US" altLang="ja-JP" dirty="0"/>
                        <a:t>17:15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dirty="0"/>
                        <a:t>退　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789813"/>
                  </a:ext>
                </a:extLst>
              </a:tr>
            </a:tbl>
          </a:graphicData>
        </a:graphic>
      </p:graphicFrame>
      <p:sp>
        <p:nvSpPr>
          <p:cNvPr id="2" name="スライド番号プレースホルダー 1">
            <a:extLst>
              <a:ext uri="{FF2B5EF4-FFF2-40B4-BE49-F238E27FC236}">
                <a16:creationId xmlns:a16="http://schemas.microsoft.com/office/drawing/2014/main" id="{F10039C7-479D-4F9D-B273-691361D2DB81}"/>
              </a:ext>
            </a:extLst>
          </p:cNvPr>
          <p:cNvSpPr>
            <a:spLocks noGrp="1"/>
          </p:cNvSpPr>
          <p:nvPr>
            <p:ph type="sldNum" sz="quarter" idx="12"/>
          </p:nvPr>
        </p:nvSpPr>
        <p:spPr/>
        <p:txBody>
          <a:bodyPr/>
          <a:lstStyle/>
          <a:p>
            <a:fld id="{8EF98A3A-4FC9-421C-9EC4-B2EF6B34D3EB}" type="slidenum">
              <a:rPr kumimoji="1" lang="ja-JP" altLang="en-US" smtClean="0"/>
              <a:pPr/>
              <a:t>29</a:t>
            </a:fld>
            <a:endParaRPr kumimoji="1" lang="ja-JP" altLang="en-US" dirty="0"/>
          </a:p>
        </p:txBody>
      </p:sp>
    </p:spTree>
    <p:extLst>
      <p:ext uri="{BB962C8B-B14F-4D97-AF65-F5344CB8AC3E}">
        <p14:creationId xmlns:p14="http://schemas.microsoft.com/office/powerpoint/2010/main" val="426347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5E2F95F-468E-4DE5-B0C1-7006D844182C}"/>
              </a:ext>
            </a:extLst>
          </p:cNvPr>
          <p:cNvSpPr txBox="1"/>
          <p:nvPr/>
        </p:nvSpPr>
        <p:spPr>
          <a:xfrm>
            <a:off x="275706" y="185137"/>
            <a:ext cx="224655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校内体制</a:t>
            </a:r>
          </a:p>
        </p:txBody>
      </p:sp>
      <p:sp>
        <p:nvSpPr>
          <p:cNvPr id="9" name="Rectangle 40"/>
          <p:cNvSpPr>
            <a:spLocks noChangeArrowheads="1"/>
          </p:cNvSpPr>
          <p:nvPr/>
        </p:nvSpPr>
        <p:spPr bwMode="auto">
          <a:xfrm>
            <a:off x="1721700" y="732888"/>
            <a:ext cx="57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生徒の困り感に寄り添う　校内セーフティネット</a:t>
            </a: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C568525D-727C-4A55-9285-243F15C83D4D}"/>
              </a:ext>
            </a:extLst>
          </p:cNvPr>
          <p:cNvGrpSpPr/>
          <p:nvPr/>
        </p:nvGrpSpPr>
        <p:grpSpPr>
          <a:xfrm>
            <a:off x="443201" y="1308607"/>
            <a:ext cx="8183290" cy="5244869"/>
            <a:chOff x="850712" y="563953"/>
            <a:chExt cx="9812653" cy="6161713"/>
          </a:xfrm>
        </p:grpSpPr>
        <p:graphicFrame>
          <p:nvGraphicFramePr>
            <p:cNvPr id="19" name="グラフ 18">
              <a:extLst>
                <a:ext uri="{FF2B5EF4-FFF2-40B4-BE49-F238E27FC236}">
                  <a16:creationId xmlns:a16="http://schemas.microsoft.com/office/drawing/2014/main" id="{70E5D651-E535-4CC3-BAAE-A667557A20AE}"/>
                </a:ext>
              </a:extLst>
            </p:cNvPr>
            <p:cNvGraphicFramePr/>
            <p:nvPr/>
          </p:nvGraphicFramePr>
          <p:xfrm>
            <a:off x="850712" y="563953"/>
            <a:ext cx="9812653" cy="6161713"/>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A160CD6C-AC5B-4F0E-896E-96603C29BA65}"/>
                </a:ext>
              </a:extLst>
            </p:cNvPr>
            <p:cNvSpPr txBox="1"/>
            <p:nvPr/>
          </p:nvSpPr>
          <p:spPr>
            <a:xfrm>
              <a:off x="2229286" y="1380715"/>
              <a:ext cx="3773538" cy="831630"/>
            </a:xfrm>
            <a:prstGeom prst="rect">
              <a:avLst/>
            </a:prstGeom>
            <a:noFill/>
          </p:spPr>
          <p:txBody>
            <a:bodyPr wrap="square" rtlCol="0">
              <a:spAutoFit/>
            </a:bodyPr>
            <a:lstStyle/>
            <a:p>
              <a:pPr algn="ctr"/>
              <a:r>
                <a:rPr kumimoji="1" lang="ja-JP" altLang="en-US" sz="2000" b="1" dirty="0">
                  <a:latin typeface="ＭＳ ゴシック" panose="020B0609070205080204" pitchFamily="49" charset="-128"/>
                  <a:ea typeface="ＭＳ ゴシック" panose="020B0609070205080204" pitchFamily="49" charset="-128"/>
                </a:rPr>
                <a:t>「個別の</a:t>
              </a:r>
              <a:r>
                <a:rPr kumimoji="1" lang="ja-JP" altLang="en-US" sz="2000" b="1" dirty="0">
                  <a:latin typeface="Meiryo UI" panose="020B0604030504040204" pitchFamily="50" charset="-128"/>
                  <a:ea typeface="Meiryo UI" panose="020B0604030504040204" pitchFamily="50" charset="-128"/>
                </a:rPr>
                <a:t>指導</a:t>
              </a:r>
              <a:r>
                <a:rPr kumimoji="1" lang="ja-JP" altLang="en-US" sz="2000" b="1" dirty="0">
                  <a:latin typeface="ＭＳ ゴシック" panose="020B0609070205080204" pitchFamily="49" charset="-128"/>
                  <a:ea typeface="ＭＳ ゴシック" panose="020B0609070205080204" pitchFamily="49" charset="-128"/>
                </a:rPr>
                <a:t>計画」に</a:t>
              </a:r>
              <a:br>
                <a:rPr kumimoji="1" lang="en-US" altLang="ja-JP" sz="2000" b="1" dirty="0">
                  <a:latin typeface="ＭＳ ゴシック" panose="020B0609070205080204" pitchFamily="49" charset="-128"/>
                  <a:ea typeface="ＭＳ ゴシック" panose="020B0609070205080204" pitchFamily="49" charset="-128"/>
                </a:rPr>
              </a:br>
              <a:r>
                <a:rPr kumimoji="1" lang="ja-JP" altLang="en-US" sz="2000" b="1" dirty="0">
                  <a:latin typeface="ＭＳ ゴシック" panose="020B0609070205080204" pitchFamily="49" charset="-128"/>
                  <a:ea typeface="ＭＳ ゴシック" panose="020B0609070205080204" pitchFamily="49" charset="-128"/>
                </a:rPr>
                <a:t>基づく合理的配慮</a:t>
              </a:r>
              <a:endParaRPr lang="en-US" altLang="ja-JP" sz="2000" b="1" dirty="0">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75052A8E-105E-4E09-B2DE-23F8E7E19B49}"/>
                </a:ext>
              </a:extLst>
            </p:cNvPr>
            <p:cNvSpPr txBox="1"/>
            <p:nvPr/>
          </p:nvSpPr>
          <p:spPr>
            <a:xfrm>
              <a:off x="6002825" y="1616229"/>
              <a:ext cx="1359421" cy="948472"/>
            </a:xfrm>
            <a:prstGeom prst="rect">
              <a:avLst/>
            </a:prstGeom>
            <a:noFill/>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rPr>
                <a:t>通級</a:t>
              </a:r>
              <a:endParaRPr lang="en-US" altLang="ja-JP" sz="2800" b="1" dirty="0">
                <a:latin typeface="Meiryo UI" panose="020B0604030504040204" pitchFamily="50" charset="-128"/>
                <a:ea typeface="Meiryo UI" panose="020B0604030504040204" pitchFamily="50" charset="-128"/>
              </a:endParaRPr>
            </a:p>
            <a:p>
              <a:pPr algn="ct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１回</a:t>
              </a: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週</a:t>
              </a:r>
              <a:r>
                <a:rPr lang="en-US" altLang="ja-JP" sz="1600" b="1" dirty="0">
                  <a:latin typeface="ＭＳ ゴシック" panose="020B0609070205080204" pitchFamily="49" charset="-128"/>
                  <a:ea typeface="ＭＳ ゴシック" panose="020B0609070205080204" pitchFamily="49" charset="-128"/>
                </a:rPr>
                <a:t>)</a:t>
              </a:r>
              <a:endParaRPr lang="en-US" altLang="ja-JP" sz="1400" b="1" dirty="0">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22CDC97A-DE99-4931-A385-4E64756B1620}"/>
                </a:ext>
              </a:extLst>
            </p:cNvPr>
            <p:cNvSpPr txBox="1"/>
            <p:nvPr/>
          </p:nvSpPr>
          <p:spPr>
            <a:xfrm>
              <a:off x="3196017" y="4856568"/>
              <a:ext cx="2561022" cy="1251984"/>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ＳＳＷ</a:t>
              </a:r>
              <a:endParaRPr kumimoji="1" lang="en-US" altLang="ja-JP" sz="2800" b="1" dirty="0">
                <a:latin typeface="Meiryo UI" panose="020B0604030504040204" pitchFamily="50" charset="-128"/>
                <a:ea typeface="Meiryo UI" panose="020B0604030504040204" pitchFamily="50" charset="-128"/>
              </a:endParaRPr>
            </a:p>
            <a:p>
              <a:r>
                <a:rPr lang="ja-JP" altLang="en-US" sz="1600" dirty="0">
                  <a:latin typeface="ＭＳ ゴシック" panose="020B0609070205080204" pitchFamily="49" charset="-128"/>
                  <a:ea typeface="ＭＳ ゴシック" panose="020B0609070205080204" pitchFamily="49" charset="-128"/>
                </a:rPr>
                <a:t>１日６時間</a:t>
              </a:r>
              <a:r>
                <a:rPr lang="en-US" altLang="ja-JP" sz="1600" dirty="0">
                  <a:latin typeface="ＭＳ ゴシック" panose="020B0609070205080204" pitchFamily="49" charset="-128"/>
                  <a:ea typeface="ＭＳ ゴシック" panose="020B0609070205080204" pitchFamily="49" charset="-128"/>
                </a:rPr>
                <a:t>×40</a:t>
              </a:r>
              <a:r>
                <a:rPr lang="ja-JP" altLang="en-US" sz="1600" dirty="0">
                  <a:latin typeface="ＭＳ ゴシック" panose="020B0609070205080204" pitchFamily="49" charset="-128"/>
                  <a:ea typeface="ＭＳ ゴシック" panose="020B0609070205080204" pitchFamily="49" charset="-128"/>
                </a:rPr>
                <a:t>回</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毎回４～</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件の相談</a:t>
              </a:r>
              <a:endParaRPr lang="en-US" altLang="ja-JP" sz="1600" dirty="0">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C9AA2B6B-2970-454C-BDC4-7C8937962C99}"/>
                </a:ext>
              </a:extLst>
            </p:cNvPr>
            <p:cNvSpPr txBox="1"/>
            <p:nvPr/>
          </p:nvSpPr>
          <p:spPr>
            <a:xfrm>
              <a:off x="5757038" y="4811333"/>
              <a:ext cx="1927703" cy="948472"/>
            </a:xfrm>
            <a:prstGeom prst="rect">
              <a:avLst/>
            </a:prstGeom>
            <a:noFill/>
          </p:spPr>
          <p:txBody>
            <a:bodyPr wrap="square" rtlCol="0">
              <a:spAutoFit/>
            </a:bodyPr>
            <a:lstStyle/>
            <a:p>
              <a:pPr algn="ctr"/>
              <a:r>
                <a:rPr lang="ja-JP" altLang="en-US" sz="2800" b="1" dirty="0">
                  <a:latin typeface="ＭＳ ゴシック" panose="020B0609070205080204" pitchFamily="49" charset="-128"/>
                  <a:ea typeface="ＭＳ ゴシック" panose="020B0609070205080204" pitchFamily="49" charset="-128"/>
                </a:rPr>
                <a:t>ＣＣ</a:t>
              </a:r>
              <a:endParaRPr lang="en-US" altLang="ja-JP" sz="2800" b="1" dirty="0">
                <a:latin typeface="ＭＳ ゴシック" panose="020B0609070205080204" pitchFamily="49" charset="-128"/>
                <a:ea typeface="ＭＳ ゴシック" panose="020B0609070205080204" pitchFamily="49" charset="-128"/>
              </a:endParaRPr>
            </a:p>
            <a:p>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１～２回</a:t>
              </a:r>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月</a:t>
              </a:r>
              <a:r>
                <a:rPr lang="en-US" altLang="ja-JP" sz="1600" b="1" dirty="0">
                  <a:latin typeface="ＭＳ ゴシック" panose="020B0609070205080204" pitchFamily="49" charset="-128"/>
                  <a:ea typeface="ＭＳ ゴシック" panose="020B0609070205080204" pitchFamily="49" charset="-128"/>
                </a:rPr>
                <a:t>)</a:t>
              </a:r>
            </a:p>
          </p:txBody>
        </p:sp>
        <p:sp>
          <p:nvSpPr>
            <p:cNvPr id="24" name="テキスト ボックス 23">
              <a:extLst>
                <a:ext uri="{FF2B5EF4-FFF2-40B4-BE49-F238E27FC236}">
                  <a16:creationId xmlns:a16="http://schemas.microsoft.com/office/drawing/2014/main" id="{B87BFA45-17E4-4CEB-928A-7FF9465DD59E}"/>
                </a:ext>
              </a:extLst>
            </p:cNvPr>
            <p:cNvSpPr txBox="1"/>
            <p:nvPr/>
          </p:nvSpPr>
          <p:spPr>
            <a:xfrm>
              <a:off x="2107128" y="2919846"/>
              <a:ext cx="2567450" cy="1251984"/>
            </a:xfrm>
            <a:prstGeom prst="rect">
              <a:avLst/>
            </a:prstGeom>
            <a:noFill/>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rPr>
                <a:t>ＳＣ</a:t>
              </a:r>
              <a:endParaRPr lang="en-US" altLang="ja-JP" sz="2800" b="1" dirty="0">
                <a:latin typeface="Meiryo UI" panose="020B0604030504040204" pitchFamily="50" charset="-128"/>
                <a:ea typeface="Meiryo UI" panose="020B0604030504040204" pitchFamily="50" charset="-128"/>
              </a:endParaRPr>
            </a:p>
            <a:p>
              <a:r>
                <a:rPr lang="ja-JP" altLang="en-US" sz="1600" dirty="0">
                  <a:latin typeface="ＭＳ ゴシック" panose="020B0609070205080204" pitchFamily="49" charset="-128"/>
                  <a:ea typeface="ＭＳ ゴシック" panose="020B0609070205080204" pitchFamily="49" charset="-128"/>
                </a:rPr>
                <a:t>１日５時間</a:t>
              </a:r>
              <a:r>
                <a:rPr lang="en-US" altLang="ja-JP" sz="1600" dirty="0">
                  <a:latin typeface="ＭＳ ゴシック" panose="020B0609070205080204" pitchFamily="49" charset="-128"/>
                  <a:ea typeface="ＭＳ ゴシック" panose="020B0609070205080204" pitchFamily="49" charset="-128"/>
                </a:rPr>
                <a:t>×13</a:t>
              </a:r>
              <a:r>
                <a:rPr lang="ja-JP" altLang="en-US" sz="1600" dirty="0">
                  <a:latin typeface="ＭＳ ゴシック" panose="020B0609070205080204" pitchFamily="49" charset="-128"/>
                  <a:ea typeface="ＭＳ ゴシック" panose="020B0609070205080204" pitchFamily="49" charset="-128"/>
                </a:rPr>
                <a:t>回</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毎回３～４件の相談</a:t>
              </a:r>
              <a:endParaRPr lang="en-US" altLang="ja-JP" sz="1600" dirty="0">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5268BC29-BC72-45FD-9E21-D4603E4D835D}"/>
                </a:ext>
              </a:extLst>
            </p:cNvPr>
            <p:cNvSpPr txBox="1"/>
            <p:nvPr/>
          </p:nvSpPr>
          <p:spPr>
            <a:xfrm>
              <a:off x="6215173" y="2869324"/>
              <a:ext cx="3335777" cy="1251984"/>
            </a:xfrm>
            <a:prstGeom prst="rect">
              <a:avLst/>
            </a:prstGeom>
            <a:noFill/>
          </p:spPr>
          <p:txBody>
            <a:bodyPr wrap="square" rtlCol="0">
              <a:spAutoFit/>
            </a:bodyPr>
            <a:lstStyle/>
            <a:p>
              <a:pPr algn="ctr"/>
              <a:r>
                <a:rPr lang="ja-JP" altLang="en-US" sz="2800" b="1" dirty="0">
                  <a:latin typeface="ＭＳ ゴシック" panose="020B0609070205080204" pitchFamily="49" charset="-128"/>
                  <a:ea typeface="ＭＳ ゴシック" panose="020B0609070205080204" pitchFamily="49" charset="-128"/>
                </a:rPr>
                <a:t>居場所</a:t>
              </a:r>
              <a:endParaRPr lang="en-US" altLang="ja-JP" sz="2800" b="1" dirty="0">
                <a:latin typeface="Meiryo UI" panose="020B0604030504040204" pitchFamily="50" charset="-128"/>
                <a:ea typeface="Meiryo UI" panose="020B0604030504040204" pitchFamily="50" charset="-128"/>
              </a:endParaRPr>
            </a:p>
            <a:p>
              <a:pPr algn="ctr"/>
              <a:r>
                <a:rPr lang="ja-JP" altLang="en-US" sz="1600" dirty="0">
                  <a:latin typeface="ＭＳ ゴシック" panose="020B0609070205080204" pitchFamily="49" charset="-128"/>
                  <a:ea typeface="ＭＳ ゴシック" panose="020B0609070205080204" pitchFamily="49" charset="-128"/>
                </a:rPr>
                <a:t>１日２時間</a:t>
              </a:r>
              <a:r>
                <a:rPr lang="en-US" altLang="ja-JP" sz="1600" dirty="0">
                  <a:latin typeface="ＭＳ ゴシック" panose="020B0609070205080204" pitchFamily="49" charset="-128"/>
                  <a:ea typeface="ＭＳ ゴシック" panose="020B0609070205080204" pitchFamily="49" charset="-128"/>
                </a:rPr>
                <a:t>×19</a:t>
              </a:r>
              <a:r>
                <a:rPr lang="ja-JP" altLang="en-US" sz="1600" dirty="0">
                  <a:latin typeface="ＭＳ ゴシック" panose="020B0609070205080204" pitchFamily="49" charset="-128"/>
                  <a:ea typeface="ＭＳ ゴシック" panose="020B0609070205080204" pitchFamily="49" charset="-128"/>
                </a:rPr>
                <a:t>回</a:t>
              </a:r>
              <a:endParaRPr lang="en-US" altLang="ja-JP" sz="1600" dirty="0">
                <a:latin typeface="ＭＳ ゴシック" panose="020B0609070205080204" pitchFamily="49" charset="-128"/>
                <a:ea typeface="ＭＳ ゴシック" panose="020B0609070205080204" pitchFamily="49" charset="-128"/>
              </a:endParaRPr>
            </a:p>
            <a:p>
              <a:r>
                <a:rPr lang="en-US" altLang="ja-JP" sz="1600" dirty="0">
                  <a:latin typeface="ＭＳ ゴシック" panose="020B0609070205080204" pitchFamily="49" charset="-128"/>
                  <a:ea typeface="ＭＳ ゴシック" panose="020B0609070205080204" pitchFamily="49" charset="-128"/>
                </a:rPr>
                <a:t>4</a:t>
              </a:r>
              <a:r>
                <a:rPr lang="ja-JP" altLang="en-US" sz="1600" dirty="0">
                  <a:latin typeface="ＭＳ ゴシック" panose="020B0609070205080204" pitchFamily="49" charset="-128"/>
                  <a:ea typeface="ＭＳ ゴシック" panose="020B0609070205080204" pitchFamily="49" charset="-128"/>
                </a:rPr>
                <a:t>月～</a:t>
              </a:r>
              <a:r>
                <a:rPr lang="en-US" altLang="ja-JP" sz="1600" dirty="0">
                  <a:latin typeface="ＭＳ ゴシック" panose="020B0609070205080204" pitchFamily="49" charset="-128"/>
                  <a:ea typeface="ＭＳ ゴシック" panose="020B0609070205080204" pitchFamily="49" charset="-128"/>
                </a:rPr>
                <a:t>11</a:t>
              </a:r>
              <a:r>
                <a:rPr lang="ja-JP" altLang="en-US" sz="1600" dirty="0">
                  <a:latin typeface="ＭＳ ゴシック" panose="020B0609070205080204" pitchFamily="49" charset="-128"/>
                  <a:ea typeface="ＭＳ ゴシック" panose="020B0609070205080204" pitchFamily="49" charset="-128"/>
                </a:rPr>
                <a:t>月　延べ</a:t>
              </a:r>
              <a:r>
                <a:rPr lang="en-US" altLang="ja-JP" sz="1600" dirty="0">
                  <a:latin typeface="ＭＳ ゴシック" panose="020B0609070205080204" pitchFamily="49" charset="-128"/>
                  <a:ea typeface="ＭＳ ゴシック" panose="020B0609070205080204" pitchFamily="49" charset="-128"/>
                </a:rPr>
                <a:t>192</a:t>
              </a:r>
              <a:r>
                <a:rPr lang="ja-JP" altLang="en-US" sz="1600" dirty="0">
                  <a:latin typeface="ＭＳ ゴシック" panose="020B0609070205080204" pitchFamily="49" charset="-128"/>
                  <a:ea typeface="ＭＳ ゴシック" panose="020B0609070205080204" pitchFamily="49" charset="-128"/>
                </a:rPr>
                <a:t>人利用</a:t>
              </a:r>
              <a:endParaRPr lang="en-US" altLang="ja-JP" sz="1600" dirty="0">
                <a:latin typeface="ＭＳ ゴシック" panose="020B0609070205080204" pitchFamily="49" charset="-128"/>
                <a:ea typeface="ＭＳ ゴシック" panose="020B0609070205080204" pitchFamily="49" charset="-128"/>
              </a:endParaRPr>
            </a:p>
          </p:txBody>
        </p:sp>
      </p:grpSp>
      <p:sp>
        <p:nvSpPr>
          <p:cNvPr id="3" name="楕円 2">
            <a:extLst>
              <a:ext uri="{FF2B5EF4-FFF2-40B4-BE49-F238E27FC236}">
                <a16:creationId xmlns:a16="http://schemas.microsoft.com/office/drawing/2014/main" id="{E58EC60D-7515-47AA-BC49-D756915ABF05}"/>
              </a:ext>
            </a:extLst>
          </p:cNvPr>
          <p:cNvSpPr/>
          <p:nvPr/>
        </p:nvSpPr>
        <p:spPr>
          <a:xfrm>
            <a:off x="4628547" y="3151675"/>
            <a:ext cx="3251732" cy="14902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533FFDD-B1A1-4747-9C2C-DBF5464CB4FA}"/>
              </a:ext>
            </a:extLst>
          </p:cNvPr>
          <p:cNvSpPr>
            <a:spLocks noGrp="1"/>
          </p:cNvSpPr>
          <p:nvPr>
            <p:ph type="sldNum" sz="quarter" idx="12"/>
          </p:nvPr>
        </p:nvSpPr>
        <p:spPr/>
        <p:txBody>
          <a:bodyPr/>
          <a:lstStyle/>
          <a:p>
            <a:fld id="{8EF98A3A-4FC9-421C-9EC4-B2EF6B34D3EB}" type="slidenum">
              <a:rPr kumimoji="1" lang="ja-JP" altLang="en-US" smtClean="0"/>
              <a:pPr/>
              <a:t>30</a:t>
            </a:fld>
            <a:endParaRPr kumimoji="1" lang="ja-JP" altLang="en-US" dirty="0"/>
          </a:p>
        </p:txBody>
      </p:sp>
    </p:spTree>
    <p:extLst>
      <p:ext uri="{BB962C8B-B14F-4D97-AF65-F5344CB8AC3E}">
        <p14:creationId xmlns:p14="http://schemas.microsoft.com/office/powerpoint/2010/main" val="424810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F584556-1245-4382-81DB-01042F21A051}"/>
              </a:ext>
            </a:extLst>
          </p:cNvPr>
          <p:cNvPicPr>
            <a:picLocks noChangeAspect="1"/>
          </p:cNvPicPr>
          <p:nvPr/>
        </p:nvPicPr>
        <p:blipFill>
          <a:blip r:embed="rId3"/>
          <a:stretch>
            <a:fillRect/>
          </a:stretch>
        </p:blipFill>
        <p:spPr>
          <a:xfrm>
            <a:off x="1219200" y="957262"/>
            <a:ext cx="6705600" cy="4943475"/>
          </a:xfrm>
          <a:prstGeom prst="rect">
            <a:avLst/>
          </a:prstGeom>
        </p:spPr>
      </p:pic>
      <p:sp>
        <p:nvSpPr>
          <p:cNvPr id="11" name="スマイル 10">
            <a:extLst>
              <a:ext uri="{FF2B5EF4-FFF2-40B4-BE49-F238E27FC236}">
                <a16:creationId xmlns:a16="http://schemas.microsoft.com/office/drawing/2014/main" id="{4A9E566B-0058-4224-8214-FEFB70F96717}"/>
              </a:ext>
            </a:extLst>
          </p:cNvPr>
          <p:cNvSpPr/>
          <p:nvPr/>
        </p:nvSpPr>
        <p:spPr>
          <a:xfrm>
            <a:off x="2197508" y="1710813"/>
            <a:ext cx="943897" cy="914400"/>
          </a:xfrm>
          <a:prstGeom prst="smileyFac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スマイル 11">
            <a:extLst>
              <a:ext uri="{FF2B5EF4-FFF2-40B4-BE49-F238E27FC236}">
                <a16:creationId xmlns:a16="http://schemas.microsoft.com/office/drawing/2014/main" id="{611531E2-822F-4048-9138-47582E17930C}"/>
              </a:ext>
            </a:extLst>
          </p:cNvPr>
          <p:cNvSpPr/>
          <p:nvPr/>
        </p:nvSpPr>
        <p:spPr>
          <a:xfrm>
            <a:off x="2743197" y="2777612"/>
            <a:ext cx="796415" cy="776749"/>
          </a:xfrm>
          <a:prstGeom prst="smileyFac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スマイル 12">
            <a:extLst>
              <a:ext uri="{FF2B5EF4-FFF2-40B4-BE49-F238E27FC236}">
                <a16:creationId xmlns:a16="http://schemas.microsoft.com/office/drawing/2014/main" id="{D8DBE04C-51DE-49FB-9FE7-BB2FC8EEEC90}"/>
              </a:ext>
            </a:extLst>
          </p:cNvPr>
          <p:cNvSpPr/>
          <p:nvPr/>
        </p:nvSpPr>
        <p:spPr>
          <a:xfrm>
            <a:off x="3868987" y="2625213"/>
            <a:ext cx="796415" cy="776749"/>
          </a:xfrm>
          <a:prstGeom prst="smileyFac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スマイル 13">
            <a:extLst>
              <a:ext uri="{FF2B5EF4-FFF2-40B4-BE49-F238E27FC236}">
                <a16:creationId xmlns:a16="http://schemas.microsoft.com/office/drawing/2014/main" id="{13C577AC-ECA9-49A0-BD9B-1DCB2D5C5795}"/>
              </a:ext>
            </a:extLst>
          </p:cNvPr>
          <p:cNvSpPr/>
          <p:nvPr/>
        </p:nvSpPr>
        <p:spPr>
          <a:xfrm>
            <a:off x="6189399" y="2777611"/>
            <a:ext cx="796415" cy="776749"/>
          </a:xfrm>
          <a:prstGeom prst="smileyFac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スマイル 14">
            <a:extLst>
              <a:ext uri="{FF2B5EF4-FFF2-40B4-BE49-F238E27FC236}">
                <a16:creationId xmlns:a16="http://schemas.microsoft.com/office/drawing/2014/main" id="{5782321E-3FF3-4610-B5B0-34E63F47372A}"/>
              </a:ext>
            </a:extLst>
          </p:cNvPr>
          <p:cNvSpPr/>
          <p:nvPr/>
        </p:nvSpPr>
        <p:spPr>
          <a:xfrm>
            <a:off x="5889521" y="3428999"/>
            <a:ext cx="943897" cy="914400"/>
          </a:xfrm>
          <a:prstGeom prst="smileyFace">
            <a:avLst/>
          </a:prstGeom>
          <a:solidFill>
            <a:srgbClr val="ED7D31">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994B8809-4C62-4EDD-9283-3C40AC380C2A}"/>
              </a:ext>
            </a:extLst>
          </p:cNvPr>
          <p:cNvSpPr>
            <a:spLocks noGrp="1"/>
          </p:cNvSpPr>
          <p:nvPr>
            <p:ph type="sldNum" sz="quarter" idx="12"/>
          </p:nvPr>
        </p:nvSpPr>
        <p:spPr/>
        <p:txBody>
          <a:bodyPr/>
          <a:lstStyle/>
          <a:p>
            <a:fld id="{8EF98A3A-4FC9-421C-9EC4-B2EF6B34D3EB}" type="slidenum">
              <a:rPr kumimoji="1" lang="ja-JP" altLang="en-US" smtClean="0"/>
              <a:pPr/>
              <a:t>31</a:t>
            </a:fld>
            <a:endParaRPr kumimoji="1" lang="ja-JP" altLang="en-US" dirty="0"/>
          </a:p>
        </p:txBody>
      </p:sp>
    </p:spTree>
    <p:extLst>
      <p:ext uri="{BB962C8B-B14F-4D97-AF65-F5344CB8AC3E}">
        <p14:creationId xmlns:p14="http://schemas.microsoft.com/office/powerpoint/2010/main" val="407689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464820" y="548640"/>
            <a:ext cx="499872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不登校の原因</a:t>
            </a:r>
          </a:p>
        </p:txBody>
      </p:sp>
      <p:sp>
        <p:nvSpPr>
          <p:cNvPr id="5" name="テキスト ボックス 4">
            <a:extLst>
              <a:ext uri="{FF2B5EF4-FFF2-40B4-BE49-F238E27FC236}">
                <a16:creationId xmlns:a16="http://schemas.microsoft.com/office/drawing/2014/main" id="{CE0782A6-7960-4BDE-B717-FCF84587D97F}"/>
              </a:ext>
            </a:extLst>
          </p:cNvPr>
          <p:cNvSpPr txBox="1"/>
          <p:nvPr/>
        </p:nvSpPr>
        <p:spPr>
          <a:xfrm>
            <a:off x="818263" y="1258966"/>
            <a:ext cx="8129092" cy="4256999"/>
          </a:xfrm>
          <a:prstGeom prst="rect">
            <a:avLst/>
          </a:prstGeom>
          <a:noFill/>
        </p:spPr>
        <p:txBody>
          <a:bodyPr wrap="square" rtlCol="0">
            <a:spAutoFit/>
          </a:bodyPr>
          <a:lstStyle/>
          <a:p>
            <a:pPr>
              <a:lnSpc>
                <a:spcPct val="200000"/>
              </a:lnSpc>
            </a:pPr>
            <a:r>
              <a:rPr kumimoji="1" lang="ja-JP" altLang="en-US" sz="2800" dirty="0">
                <a:latin typeface="Meiryo UI" panose="020B0604030504040204" pitchFamily="50" charset="-128"/>
                <a:ea typeface="Meiryo UI" panose="020B0604030504040204" pitchFamily="50" charset="-128"/>
              </a:rPr>
              <a:t>・コロナの影響</a:t>
            </a:r>
            <a:endParaRPr kumimoji="1" lang="en-US" altLang="ja-JP" sz="2800" dirty="0">
              <a:latin typeface="Meiryo UI" panose="020B0604030504040204" pitchFamily="50" charset="-128"/>
              <a:ea typeface="Meiryo UI" panose="020B0604030504040204" pitchFamily="50" charset="-128"/>
            </a:endParaRPr>
          </a:p>
          <a:p>
            <a:pPr>
              <a:lnSpc>
                <a:spcPct val="200000"/>
              </a:lnSpc>
            </a:pPr>
            <a:r>
              <a:rPr kumimoji="1" lang="ja-JP" altLang="en-US" sz="2800" dirty="0">
                <a:latin typeface="Meiryo UI" panose="020B0604030504040204" pitchFamily="50" charset="-128"/>
                <a:ea typeface="Meiryo UI" panose="020B0604030504040204" pitchFamily="50" charset="-128"/>
              </a:rPr>
              <a:t>・生活習慣の乱れ</a:t>
            </a:r>
            <a:endParaRPr kumimoji="1" lang="en-US" altLang="ja-JP" sz="2800" dirty="0">
              <a:latin typeface="Meiryo UI" panose="020B0604030504040204" pitchFamily="50" charset="-128"/>
              <a:ea typeface="Meiryo UI" panose="020B0604030504040204" pitchFamily="50" charset="-128"/>
            </a:endParaRPr>
          </a:p>
          <a:p>
            <a:pPr>
              <a:lnSpc>
                <a:spcPct val="200000"/>
              </a:lnSpc>
            </a:pPr>
            <a:r>
              <a:rPr kumimoji="1" lang="ja-JP" altLang="en-US" sz="2800" dirty="0">
                <a:latin typeface="Meiryo UI" panose="020B0604030504040204" pitchFamily="50" charset="-128"/>
                <a:ea typeface="Meiryo UI" panose="020B0604030504040204" pitchFamily="50" charset="-128"/>
              </a:rPr>
              <a:t>・人間関係のトラブル</a:t>
            </a:r>
            <a:endParaRPr kumimoji="1" lang="en-US" altLang="ja-JP" sz="2800" dirty="0">
              <a:latin typeface="Meiryo UI" panose="020B0604030504040204" pitchFamily="50" charset="-128"/>
              <a:ea typeface="Meiryo UI" panose="020B0604030504040204" pitchFamily="50" charset="-128"/>
            </a:endParaRPr>
          </a:p>
          <a:p>
            <a:pPr>
              <a:lnSpc>
                <a:spcPct val="200000"/>
              </a:lnSpc>
            </a:pPr>
            <a:r>
              <a:rPr kumimoji="1" lang="ja-JP" altLang="en-US" sz="2800" dirty="0">
                <a:latin typeface="Meiryo UI" panose="020B0604030504040204" pitchFamily="50" charset="-128"/>
                <a:ea typeface="Meiryo UI" panose="020B0604030504040204" pitchFamily="50" charset="-128"/>
              </a:rPr>
              <a:t>・コミュニケーションスキルの不足</a:t>
            </a:r>
            <a:endParaRPr kumimoji="1" lang="en-US" altLang="ja-JP" sz="2800" dirty="0">
              <a:latin typeface="Meiryo UI" panose="020B0604030504040204" pitchFamily="50" charset="-128"/>
              <a:ea typeface="Meiryo UI" panose="020B0604030504040204" pitchFamily="50" charset="-128"/>
            </a:endParaRPr>
          </a:p>
          <a:p>
            <a:pPr>
              <a:lnSpc>
                <a:spcPct val="200000"/>
              </a:lnSpc>
            </a:pPr>
            <a:r>
              <a:rPr kumimoji="1" lang="ja-JP" altLang="en-US" sz="2800" dirty="0">
                <a:latin typeface="Meiryo UI" panose="020B0604030504040204" pitchFamily="50" charset="-128"/>
                <a:ea typeface="Meiryo UI" panose="020B0604030504040204" pitchFamily="50" charset="-128"/>
              </a:rPr>
              <a:t>・家庭の事情　・・・</a:t>
            </a:r>
          </a:p>
        </p:txBody>
      </p:sp>
      <p:sp>
        <p:nvSpPr>
          <p:cNvPr id="2" name="スライド番号プレースホルダー 1">
            <a:extLst>
              <a:ext uri="{FF2B5EF4-FFF2-40B4-BE49-F238E27FC236}">
                <a16:creationId xmlns:a16="http://schemas.microsoft.com/office/drawing/2014/main" id="{B1CF8B8A-82EC-4C28-B924-377B61070567}"/>
              </a:ext>
            </a:extLst>
          </p:cNvPr>
          <p:cNvSpPr>
            <a:spLocks noGrp="1"/>
          </p:cNvSpPr>
          <p:nvPr>
            <p:ph type="sldNum" sz="quarter" idx="12"/>
          </p:nvPr>
        </p:nvSpPr>
        <p:spPr/>
        <p:txBody>
          <a:bodyPr/>
          <a:lstStyle/>
          <a:p>
            <a:fld id="{8EF98A3A-4FC9-421C-9EC4-B2EF6B34D3EB}" type="slidenum">
              <a:rPr kumimoji="1" lang="ja-JP" altLang="en-US" smtClean="0"/>
              <a:pPr/>
              <a:t>32</a:t>
            </a:fld>
            <a:endParaRPr kumimoji="1" lang="ja-JP" altLang="en-US" dirty="0"/>
          </a:p>
        </p:txBody>
      </p:sp>
    </p:spTree>
    <p:extLst>
      <p:ext uri="{BB962C8B-B14F-4D97-AF65-F5344CB8AC3E}">
        <p14:creationId xmlns:p14="http://schemas.microsoft.com/office/powerpoint/2010/main" val="354950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411480" y="548640"/>
            <a:ext cx="685038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事例</a:t>
            </a:r>
          </a:p>
        </p:txBody>
      </p:sp>
      <p:sp>
        <p:nvSpPr>
          <p:cNvPr id="6" name="テキスト ボックス 5">
            <a:extLst>
              <a:ext uri="{FF2B5EF4-FFF2-40B4-BE49-F238E27FC236}">
                <a16:creationId xmlns:a16="http://schemas.microsoft.com/office/drawing/2014/main" id="{CE0782A6-7960-4BDE-B717-FCF84587D97F}"/>
              </a:ext>
            </a:extLst>
          </p:cNvPr>
          <p:cNvSpPr txBox="1"/>
          <p:nvPr/>
        </p:nvSpPr>
        <p:spPr>
          <a:xfrm>
            <a:off x="601288" y="1643156"/>
            <a:ext cx="5455919"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①　３年生　</a:t>
            </a:r>
            <a:r>
              <a:rPr kumimoji="1" lang="en-US" altLang="ja-JP" sz="2400" dirty="0">
                <a:latin typeface="Meiryo UI" panose="020B0604030504040204" pitchFamily="50" charset="-128"/>
                <a:ea typeface="Meiryo UI" panose="020B0604030504040204" pitchFamily="50" charset="-128"/>
              </a:rPr>
              <a:t>A</a:t>
            </a:r>
            <a:r>
              <a:rPr kumimoji="1" lang="ja-JP" altLang="en-US" sz="2400" dirty="0">
                <a:latin typeface="Meiryo UI" panose="020B0604030504040204" pitchFamily="50" charset="-128"/>
                <a:ea typeface="Meiryo UI" panose="020B0604030504040204" pitchFamily="50" charset="-128"/>
              </a:rPr>
              <a:t>さん</a:t>
            </a:r>
            <a:endParaRPr kumimoji="1" lang="en-US" altLang="ja-JP"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E5F5E511-2608-4CC8-81BF-71EAC402F3D4}"/>
              </a:ext>
            </a:extLst>
          </p:cNvPr>
          <p:cNvSpPr txBox="1"/>
          <p:nvPr/>
        </p:nvSpPr>
        <p:spPr>
          <a:xfrm>
            <a:off x="601287" y="2445284"/>
            <a:ext cx="5455919"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②　１年生　</a:t>
            </a:r>
            <a:r>
              <a:rPr kumimoji="1" lang="en-US" altLang="ja-JP" sz="2400" dirty="0">
                <a:latin typeface="Meiryo UI" panose="020B0604030504040204" pitchFamily="50" charset="-128"/>
                <a:ea typeface="Meiryo UI" panose="020B0604030504040204" pitchFamily="50" charset="-128"/>
              </a:rPr>
              <a:t>B</a:t>
            </a:r>
            <a:r>
              <a:rPr kumimoji="1" lang="ja-JP" altLang="en-US" sz="2400" dirty="0">
                <a:latin typeface="Meiryo UI" panose="020B0604030504040204" pitchFamily="50" charset="-128"/>
                <a:ea typeface="Meiryo UI" panose="020B0604030504040204" pitchFamily="50" charset="-128"/>
              </a:rPr>
              <a:t>さん</a:t>
            </a:r>
            <a:endParaRPr kumimoji="1" lang="en-US" altLang="ja-JP" sz="2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F0D99AC-CC59-4DEF-8513-8CEE9A2CAB96}"/>
              </a:ext>
            </a:extLst>
          </p:cNvPr>
          <p:cNvSpPr txBox="1"/>
          <p:nvPr/>
        </p:nvSpPr>
        <p:spPr>
          <a:xfrm>
            <a:off x="601287" y="3247412"/>
            <a:ext cx="5455919"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③　１年生</a:t>
            </a:r>
            <a:r>
              <a:rPr lang="ja-JP" altLang="en-US"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C</a:t>
            </a:r>
            <a:r>
              <a:rPr kumimoji="1" lang="ja-JP" altLang="en-US" sz="2400" dirty="0">
                <a:latin typeface="Meiryo UI" panose="020B0604030504040204" pitchFamily="50" charset="-128"/>
                <a:ea typeface="Meiryo UI" panose="020B0604030504040204" pitchFamily="50" charset="-128"/>
              </a:rPr>
              <a:t>さん</a:t>
            </a:r>
            <a:endParaRPr kumimoji="1" lang="en-US" altLang="ja-JP"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2AFC4D6-388D-4400-8B92-F8589E7FA958}"/>
              </a:ext>
            </a:extLst>
          </p:cNvPr>
          <p:cNvSpPr txBox="1"/>
          <p:nvPr/>
        </p:nvSpPr>
        <p:spPr>
          <a:xfrm>
            <a:off x="601287" y="4049540"/>
            <a:ext cx="5455919"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④　１年生　</a:t>
            </a:r>
            <a:r>
              <a:rPr kumimoji="1" lang="en-US" altLang="ja-JP" sz="2400" dirty="0">
                <a:latin typeface="Meiryo UI" panose="020B0604030504040204" pitchFamily="50" charset="-128"/>
                <a:ea typeface="Meiryo UI" panose="020B0604030504040204" pitchFamily="50" charset="-128"/>
              </a:rPr>
              <a:t>D</a:t>
            </a:r>
            <a:r>
              <a:rPr kumimoji="1" lang="ja-JP" altLang="en-US" sz="2400" dirty="0">
                <a:latin typeface="Meiryo UI" panose="020B0604030504040204" pitchFamily="50" charset="-128"/>
                <a:ea typeface="Meiryo UI" panose="020B0604030504040204" pitchFamily="50" charset="-128"/>
              </a:rPr>
              <a:t>さん</a:t>
            </a:r>
            <a:endParaRPr kumimoji="1" lang="en-US" altLang="ja-JP" sz="24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8E510E5-1F47-4DB3-A49D-5E102EA3C793}"/>
              </a:ext>
            </a:extLst>
          </p:cNvPr>
          <p:cNvSpPr>
            <a:spLocks noGrp="1"/>
          </p:cNvSpPr>
          <p:nvPr>
            <p:ph type="sldNum" sz="quarter" idx="12"/>
          </p:nvPr>
        </p:nvSpPr>
        <p:spPr/>
        <p:txBody>
          <a:bodyPr/>
          <a:lstStyle/>
          <a:p>
            <a:fld id="{8EF98A3A-4FC9-421C-9EC4-B2EF6B34D3EB}" type="slidenum">
              <a:rPr kumimoji="1" lang="ja-JP" altLang="en-US" smtClean="0"/>
              <a:pPr/>
              <a:t>33</a:t>
            </a:fld>
            <a:endParaRPr kumimoji="1" lang="ja-JP" altLang="en-US" dirty="0"/>
          </a:p>
        </p:txBody>
      </p:sp>
    </p:spTree>
    <p:extLst>
      <p:ext uri="{BB962C8B-B14F-4D97-AF65-F5344CB8AC3E}">
        <p14:creationId xmlns:p14="http://schemas.microsoft.com/office/powerpoint/2010/main" val="1411908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66775" y="614362"/>
            <a:ext cx="7410450" cy="5629275"/>
          </a:xfrm>
          <a:prstGeom prst="rect">
            <a:avLst/>
          </a:prstGeom>
        </p:spPr>
      </p:pic>
      <p:sp>
        <p:nvSpPr>
          <p:cNvPr id="2" name="スライド番号プレースホルダー 1">
            <a:extLst>
              <a:ext uri="{FF2B5EF4-FFF2-40B4-BE49-F238E27FC236}">
                <a16:creationId xmlns:a16="http://schemas.microsoft.com/office/drawing/2014/main" id="{B8C5B3FC-0E69-4280-AC08-F99128895297}"/>
              </a:ext>
            </a:extLst>
          </p:cNvPr>
          <p:cNvSpPr>
            <a:spLocks noGrp="1"/>
          </p:cNvSpPr>
          <p:nvPr>
            <p:ph type="sldNum" sz="quarter" idx="12"/>
          </p:nvPr>
        </p:nvSpPr>
        <p:spPr/>
        <p:txBody>
          <a:bodyPr/>
          <a:lstStyle/>
          <a:p>
            <a:fld id="{8EF98A3A-4FC9-421C-9EC4-B2EF6B34D3EB}" type="slidenum">
              <a:rPr kumimoji="1" lang="ja-JP" altLang="en-US" smtClean="0"/>
              <a:pPr/>
              <a:t>34</a:t>
            </a:fld>
            <a:endParaRPr kumimoji="1" lang="ja-JP" altLang="en-US" dirty="0"/>
          </a:p>
        </p:txBody>
      </p:sp>
    </p:spTree>
    <p:extLst>
      <p:ext uri="{BB962C8B-B14F-4D97-AF65-F5344CB8AC3E}">
        <p14:creationId xmlns:p14="http://schemas.microsoft.com/office/powerpoint/2010/main" val="301844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09C8D8-E5CE-4545-8B6D-47B14FD95B9C}"/>
              </a:ext>
            </a:extLst>
          </p:cNvPr>
          <p:cNvSpPr txBox="1"/>
          <p:nvPr/>
        </p:nvSpPr>
        <p:spPr>
          <a:xfrm>
            <a:off x="388874" y="670560"/>
            <a:ext cx="8580121"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不登校生徒に対する支援として不可欠なポイント</a:t>
            </a:r>
          </a:p>
        </p:txBody>
      </p:sp>
      <p:sp>
        <p:nvSpPr>
          <p:cNvPr id="4" name="テキスト ボックス 3">
            <a:extLst>
              <a:ext uri="{FF2B5EF4-FFF2-40B4-BE49-F238E27FC236}">
                <a16:creationId xmlns:a16="http://schemas.microsoft.com/office/drawing/2014/main" id="{38B03CFC-C59C-4A0E-8D7A-D3BA79FDABF7}"/>
              </a:ext>
            </a:extLst>
          </p:cNvPr>
          <p:cNvSpPr txBox="1"/>
          <p:nvPr/>
        </p:nvSpPr>
        <p:spPr>
          <a:xfrm>
            <a:off x="388874" y="2241804"/>
            <a:ext cx="8602726" cy="2677656"/>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　支援の必要な生徒に対する多面的・多角的な</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生徒理解</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学校が安心できる居場所であるための支援</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学校外の関係機関との連携</a:t>
            </a:r>
            <a:endParaRPr kumimoji="1" lang="en-US" altLang="ja-JP" sz="28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E69DDE6-EB4D-433E-A9E5-46CBB12A26BC}"/>
              </a:ext>
            </a:extLst>
          </p:cNvPr>
          <p:cNvSpPr>
            <a:spLocks noGrp="1"/>
          </p:cNvSpPr>
          <p:nvPr>
            <p:ph type="sldNum" sz="quarter" idx="12"/>
          </p:nvPr>
        </p:nvSpPr>
        <p:spPr/>
        <p:txBody>
          <a:bodyPr/>
          <a:lstStyle/>
          <a:p>
            <a:fld id="{8EF98A3A-4FC9-421C-9EC4-B2EF6B34D3EB}" type="slidenum">
              <a:rPr kumimoji="1" lang="ja-JP" altLang="en-US" smtClean="0"/>
              <a:pPr/>
              <a:t>35</a:t>
            </a:fld>
            <a:endParaRPr kumimoji="1" lang="ja-JP" altLang="en-US" dirty="0"/>
          </a:p>
        </p:txBody>
      </p:sp>
    </p:spTree>
    <p:extLst>
      <p:ext uri="{BB962C8B-B14F-4D97-AF65-F5344CB8AC3E}">
        <p14:creationId xmlns:p14="http://schemas.microsoft.com/office/powerpoint/2010/main" val="1053918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1373" y="2742230"/>
            <a:ext cx="8565050"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今後の取組みの方向性（案）</a:t>
            </a:r>
            <a:endParaRPr kumimoji="1" lang="ja-JP" altLang="en-US" sz="3200" dirty="0"/>
          </a:p>
        </p:txBody>
      </p:sp>
      <p:cxnSp>
        <p:nvCxnSpPr>
          <p:cNvPr id="8" name="直線コネクタ 7"/>
          <p:cNvCxnSpPr/>
          <p:nvPr/>
        </p:nvCxnSpPr>
        <p:spPr>
          <a:xfrm flipV="1">
            <a:off x="309093" y="3451540"/>
            <a:ext cx="8577330" cy="12879"/>
          </a:xfrm>
          <a:prstGeom prst="line">
            <a:avLst/>
          </a:prstGeom>
          <a:ln w="57150"/>
        </p:spPr>
        <p:style>
          <a:lnRef idx="2">
            <a:schemeClr val="accent4"/>
          </a:lnRef>
          <a:fillRef idx="0">
            <a:schemeClr val="accent4"/>
          </a:fillRef>
          <a:effectRef idx="1">
            <a:schemeClr val="accent4"/>
          </a:effectRef>
          <a:fontRef idx="minor">
            <a:schemeClr val="tx1"/>
          </a:fontRef>
        </p:style>
      </p:cxnSp>
      <p:sp>
        <p:nvSpPr>
          <p:cNvPr id="3" name="正方形/長方形 2">
            <a:extLst>
              <a:ext uri="{FF2B5EF4-FFF2-40B4-BE49-F238E27FC236}">
                <a16:creationId xmlns:a16="http://schemas.microsoft.com/office/drawing/2014/main" id="{1E6C55D3-4767-4416-B28C-26F6F3256177}"/>
              </a:ext>
            </a:extLst>
          </p:cNvPr>
          <p:cNvSpPr/>
          <p:nvPr/>
        </p:nvSpPr>
        <p:spPr>
          <a:xfrm>
            <a:off x="7104348" y="288174"/>
            <a:ext cx="1782077" cy="427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資料３－５</a:t>
            </a:r>
          </a:p>
        </p:txBody>
      </p:sp>
      <p:sp>
        <p:nvSpPr>
          <p:cNvPr id="4" name="スライド番号プレースホルダー 3">
            <a:extLst>
              <a:ext uri="{FF2B5EF4-FFF2-40B4-BE49-F238E27FC236}">
                <a16:creationId xmlns:a16="http://schemas.microsoft.com/office/drawing/2014/main" id="{BDB6ED83-727F-4297-B973-EA7CFEBA5FFF}"/>
              </a:ext>
            </a:extLst>
          </p:cNvPr>
          <p:cNvSpPr>
            <a:spLocks noGrp="1"/>
          </p:cNvSpPr>
          <p:nvPr>
            <p:ph type="sldNum" sz="quarter" idx="12"/>
          </p:nvPr>
        </p:nvSpPr>
        <p:spPr/>
        <p:txBody>
          <a:bodyPr/>
          <a:lstStyle/>
          <a:p>
            <a:fld id="{8EF98A3A-4FC9-421C-9EC4-B2EF6B34D3EB}" type="slidenum">
              <a:rPr kumimoji="1" lang="ja-JP" altLang="en-US" smtClean="0"/>
              <a:pPr/>
              <a:t>36</a:t>
            </a:fld>
            <a:endParaRPr kumimoji="1" lang="ja-JP" altLang="en-US" dirty="0"/>
          </a:p>
        </p:txBody>
      </p:sp>
    </p:spTree>
    <p:extLst>
      <p:ext uri="{BB962C8B-B14F-4D97-AF65-F5344CB8AC3E}">
        <p14:creationId xmlns:p14="http://schemas.microsoft.com/office/powerpoint/2010/main" val="669982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13F4AFA8-A097-B114-CC77-B11440E2D618}"/>
              </a:ext>
            </a:extLst>
          </p:cNvPr>
          <p:cNvSpPr/>
          <p:nvPr/>
        </p:nvSpPr>
        <p:spPr>
          <a:xfrm>
            <a:off x="439348" y="2313724"/>
            <a:ext cx="8577330" cy="3525676"/>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90DBB73-05ED-C867-D1F2-DC2C4316E6CF}"/>
              </a:ext>
            </a:extLst>
          </p:cNvPr>
          <p:cNvSpPr/>
          <p:nvPr/>
        </p:nvSpPr>
        <p:spPr>
          <a:xfrm>
            <a:off x="1143195" y="638445"/>
            <a:ext cx="7450941" cy="1187066"/>
          </a:xfrm>
          <a:prstGeom prst="roundRect">
            <a:avLst>
              <a:gd name="adj" fmla="val 10282"/>
            </a:avLst>
          </a:prstGeom>
          <a:solidFill>
            <a:srgbClr val="CCFFFF">
              <a:alpha val="67059"/>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endParaRPr kumimoji="1" lang="ja-JP" altLang="en-US" sz="1400"/>
          </a:p>
        </p:txBody>
      </p:sp>
      <p:sp>
        <p:nvSpPr>
          <p:cNvPr id="2" name="テキスト ボックス 1"/>
          <p:cNvSpPr txBox="1"/>
          <p:nvPr/>
        </p:nvSpPr>
        <p:spPr>
          <a:xfrm>
            <a:off x="270458" y="180305"/>
            <a:ext cx="7821007"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今後の取組みの方向性（案）</a:t>
            </a:r>
            <a:endParaRPr kumimoji="1" lang="ja-JP" altLang="en-US" sz="1600" dirty="0"/>
          </a:p>
        </p:txBody>
      </p:sp>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6" name="四角形: 角を丸くする 15">
            <a:extLst>
              <a:ext uri="{FF2B5EF4-FFF2-40B4-BE49-F238E27FC236}">
                <a16:creationId xmlns:a16="http://schemas.microsoft.com/office/drawing/2014/main" id="{FB13D5E2-AFB8-C2A0-AA15-FD8E7E05140F}"/>
              </a:ext>
            </a:extLst>
          </p:cNvPr>
          <p:cNvSpPr/>
          <p:nvPr/>
        </p:nvSpPr>
        <p:spPr>
          <a:xfrm>
            <a:off x="855462" y="2707152"/>
            <a:ext cx="4002868" cy="2962580"/>
          </a:xfrm>
          <a:prstGeom prst="roundRect">
            <a:avLst>
              <a:gd name="adj" fmla="val 4310"/>
            </a:avLst>
          </a:prstGeom>
          <a:solidFill>
            <a:srgbClr val="99FF9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DF17FD-7B24-5584-4292-D8AECE3325AA}"/>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e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F98A3A-4FC9-421C-9EC4-B2EF6B34D3EB}" type="slidenum">
              <a:rPr kumimoji="1" lang="ja-JP" altLang="en-US" smtClean="0"/>
              <a:pPr/>
              <a:t>37</a:t>
            </a:fld>
            <a:endParaRPr kumimoji="1" lang="ja-JP" altLang="en-US" dirty="0"/>
          </a:p>
        </p:txBody>
      </p:sp>
      <p:sp>
        <p:nvSpPr>
          <p:cNvPr id="6" name="テキスト ボックス 5">
            <a:extLst>
              <a:ext uri="{FF2B5EF4-FFF2-40B4-BE49-F238E27FC236}">
                <a16:creationId xmlns:a16="http://schemas.microsoft.com/office/drawing/2014/main" id="{2BF5C735-5341-F8F4-6AEF-7AFB2E5D8BB2}"/>
              </a:ext>
            </a:extLst>
          </p:cNvPr>
          <p:cNvSpPr txBox="1"/>
          <p:nvPr/>
        </p:nvSpPr>
        <p:spPr>
          <a:xfrm>
            <a:off x="543031" y="795651"/>
            <a:ext cx="461665" cy="875955"/>
          </a:xfrm>
          <a:prstGeom prst="rect">
            <a:avLst/>
          </a:prstGeom>
          <a:noFill/>
          <a:ln>
            <a:solidFill>
              <a:schemeClr val="tx1"/>
            </a:solidFill>
          </a:ln>
          <a:effectLst>
            <a:softEdge rad="31750"/>
          </a:effectLst>
        </p:spPr>
        <p:txBody>
          <a:bodyPr vert="eaVert" wrap="square">
            <a:spAutoFit/>
          </a:bodyPr>
          <a:lstStyle/>
          <a:p>
            <a:pPr algn="ctr"/>
            <a:r>
              <a:rPr kumimoji="1" lang="ja-JP" altLang="en-US" b="1" dirty="0">
                <a:latin typeface="+mn-ea"/>
              </a:rPr>
              <a:t>課題</a:t>
            </a:r>
          </a:p>
        </p:txBody>
      </p:sp>
      <p:sp>
        <p:nvSpPr>
          <p:cNvPr id="62" name="正方形/長方形 61">
            <a:extLst>
              <a:ext uri="{FF2B5EF4-FFF2-40B4-BE49-F238E27FC236}">
                <a16:creationId xmlns:a16="http://schemas.microsoft.com/office/drawing/2014/main" id="{63FD08DB-FC8E-CA57-A380-8E89C82B1B77}"/>
              </a:ext>
            </a:extLst>
          </p:cNvPr>
          <p:cNvSpPr/>
          <p:nvPr/>
        </p:nvSpPr>
        <p:spPr>
          <a:xfrm>
            <a:off x="100867" y="2601042"/>
            <a:ext cx="672996" cy="2962580"/>
          </a:xfrm>
          <a:prstGeom prst="rect">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4DB9635F-F7BE-D4DE-502A-A17D6D96A69D}"/>
              </a:ext>
            </a:extLst>
          </p:cNvPr>
          <p:cNvSpPr/>
          <p:nvPr/>
        </p:nvSpPr>
        <p:spPr>
          <a:xfrm>
            <a:off x="4928696" y="2707152"/>
            <a:ext cx="4002867" cy="2962580"/>
          </a:xfrm>
          <a:prstGeom prst="roundRect">
            <a:avLst>
              <a:gd name="adj" fmla="val 3973"/>
            </a:avLst>
          </a:prstGeom>
          <a:solidFill>
            <a:srgbClr val="FFCC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3B652-E62B-1045-FAE8-083F670B5170}"/>
              </a:ext>
            </a:extLst>
          </p:cNvPr>
          <p:cNvSpPr txBox="1"/>
          <p:nvPr/>
        </p:nvSpPr>
        <p:spPr>
          <a:xfrm>
            <a:off x="29795" y="2701668"/>
            <a:ext cx="800219" cy="2439517"/>
          </a:xfrm>
          <a:prstGeom prst="rect">
            <a:avLst/>
          </a:prstGeom>
          <a:noFill/>
          <a:effectLst>
            <a:softEdge rad="31750"/>
          </a:effectLst>
        </p:spPr>
        <p:txBody>
          <a:bodyPr vert="eaVert" wrap="square">
            <a:spAutoFit/>
          </a:bodyPr>
          <a:lstStyle/>
          <a:p>
            <a:pPr algn="r"/>
            <a:r>
              <a:rPr kumimoji="1" lang="ja-JP" altLang="en-US" sz="2000" b="1" dirty="0">
                <a:latin typeface="+mn-ea"/>
              </a:rPr>
              <a:t>支援パッケージ</a:t>
            </a:r>
            <a:endParaRPr kumimoji="1" lang="en-US" altLang="ja-JP" sz="2000" b="1" dirty="0">
              <a:latin typeface="+mn-ea"/>
            </a:endParaRPr>
          </a:p>
          <a:p>
            <a:r>
              <a:rPr kumimoji="1" lang="ja-JP" altLang="en-US" sz="2000" b="1" dirty="0">
                <a:latin typeface="+mn-ea"/>
              </a:rPr>
              <a:t>大阪府不登校</a:t>
            </a:r>
            <a:endParaRPr kumimoji="1" lang="en-US" altLang="ja-JP" sz="2000" b="1" dirty="0">
              <a:latin typeface="+mn-ea"/>
            </a:endParaRPr>
          </a:p>
        </p:txBody>
      </p:sp>
      <p:sp>
        <p:nvSpPr>
          <p:cNvPr id="19" name="テキスト ボックス 18">
            <a:extLst>
              <a:ext uri="{FF2B5EF4-FFF2-40B4-BE49-F238E27FC236}">
                <a16:creationId xmlns:a16="http://schemas.microsoft.com/office/drawing/2014/main" id="{397F69BF-0367-7B42-4247-771BABB66848}"/>
              </a:ext>
            </a:extLst>
          </p:cNvPr>
          <p:cNvSpPr txBox="1"/>
          <p:nvPr/>
        </p:nvSpPr>
        <p:spPr>
          <a:xfrm>
            <a:off x="-106581" y="5118036"/>
            <a:ext cx="1043709" cy="338554"/>
          </a:xfrm>
          <a:prstGeom prst="rect">
            <a:avLst/>
          </a:prstGeom>
          <a:noFill/>
          <a:effectLst>
            <a:softEdge rad="31750"/>
          </a:effectLst>
        </p:spPr>
        <p:txBody>
          <a:bodyPr vert="horz" wrap="square">
            <a:spAutoFit/>
          </a:bodyPr>
          <a:lstStyle/>
          <a:p>
            <a:pPr algn="r"/>
            <a:r>
              <a:rPr kumimoji="1" lang="ja-JP" altLang="en-US" sz="1600" b="1" dirty="0">
                <a:latin typeface="+mn-ea"/>
              </a:rPr>
              <a:t>（仮称）</a:t>
            </a:r>
            <a:endParaRPr kumimoji="1" lang="en-US" altLang="ja-JP" sz="1600" b="1" dirty="0">
              <a:latin typeface="+mn-ea"/>
            </a:endParaRPr>
          </a:p>
        </p:txBody>
      </p:sp>
      <p:sp>
        <p:nvSpPr>
          <p:cNvPr id="21" name="テキスト ボックス 20">
            <a:extLst>
              <a:ext uri="{FF2B5EF4-FFF2-40B4-BE49-F238E27FC236}">
                <a16:creationId xmlns:a16="http://schemas.microsoft.com/office/drawing/2014/main" id="{D6872D77-D898-F1FE-3353-0EFA0210A4DB}"/>
              </a:ext>
            </a:extLst>
          </p:cNvPr>
          <p:cNvSpPr txBox="1"/>
          <p:nvPr/>
        </p:nvSpPr>
        <p:spPr>
          <a:xfrm>
            <a:off x="1043709" y="2799778"/>
            <a:ext cx="3595348" cy="707886"/>
          </a:xfrm>
          <a:prstGeom prst="rect">
            <a:avLst/>
          </a:prstGeom>
          <a:noFill/>
        </p:spPr>
        <p:txBody>
          <a:bodyPr wrap="square">
            <a:spAutoFit/>
          </a:bodyPr>
          <a:lstStyle/>
          <a:p>
            <a:r>
              <a:rPr kumimoji="1" lang="ja-JP" altLang="en-US" sz="2000" b="1" u="sng" dirty="0">
                <a:latin typeface="+mn-ea"/>
              </a:rPr>
              <a:t>誰もが安心して学べる</a:t>
            </a:r>
            <a:endParaRPr kumimoji="1" lang="en-US" altLang="ja-JP" sz="2000" b="1" u="sng" dirty="0">
              <a:latin typeface="+mn-ea"/>
            </a:endParaRPr>
          </a:p>
          <a:p>
            <a:pPr algn="r"/>
            <a:r>
              <a:rPr kumimoji="1" lang="ja-JP" altLang="en-US" sz="2000" b="1" u="sng" dirty="0">
                <a:latin typeface="+mn-ea"/>
              </a:rPr>
              <a:t>魅力ある学校づくり</a:t>
            </a:r>
          </a:p>
        </p:txBody>
      </p:sp>
      <p:sp>
        <p:nvSpPr>
          <p:cNvPr id="22" name="テキスト ボックス 21">
            <a:extLst>
              <a:ext uri="{FF2B5EF4-FFF2-40B4-BE49-F238E27FC236}">
                <a16:creationId xmlns:a16="http://schemas.microsoft.com/office/drawing/2014/main" id="{F2736FA8-77AF-3A16-ECC2-018ABB526563}"/>
              </a:ext>
            </a:extLst>
          </p:cNvPr>
          <p:cNvSpPr txBox="1"/>
          <p:nvPr/>
        </p:nvSpPr>
        <p:spPr>
          <a:xfrm>
            <a:off x="899318" y="3522734"/>
            <a:ext cx="3766213" cy="1015663"/>
          </a:xfrm>
          <a:prstGeom prst="rect">
            <a:avLst/>
          </a:prstGeom>
          <a:noFill/>
        </p:spPr>
        <p:txBody>
          <a:bodyPr wrap="square">
            <a:spAutoFit/>
          </a:bodyPr>
          <a:lstStyle/>
          <a:p>
            <a:pPr>
              <a:spcAft>
                <a:spcPts val="600"/>
              </a:spcAft>
            </a:pPr>
            <a:r>
              <a:rPr lang="ja-JP" altLang="en-US" sz="1400" b="1" dirty="0">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安全安心で、楽しく通うことのできる</a:t>
            </a:r>
            <a:br>
              <a:rPr lang="en-US" altLang="ja-JP" sz="1400" b="1" dirty="0">
                <a:solidFill>
                  <a:schemeClr val="tx1"/>
                </a:solidFill>
                <a:latin typeface="Meiryo UI" panose="020B0604030504040204" pitchFamily="50" charset="-128"/>
                <a:ea typeface="Meiryo UI" panose="020B0604030504040204" pitchFamily="50" charset="-128"/>
              </a:rPr>
            </a:br>
            <a:r>
              <a:rPr lang="ja-JP" altLang="en-US" sz="1400" b="1" dirty="0">
                <a:solidFill>
                  <a:schemeClr val="tx1"/>
                </a:solidFill>
                <a:latin typeface="Meiryo UI" panose="020B0604030504040204" pitchFamily="50" charset="-128"/>
                <a:ea typeface="Meiryo UI" panose="020B0604030504040204" pitchFamily="50" charset="-128"/>
              </a:rPr>
              <a:t>　　魅力ある学校づくり</a:t>
            </a:r>
          </a:p>
          <a:p>
            <a:pPr indent="85725">
              <a:spcAft>
                <a:spcPts val="300"/>
              </a:spcAft>
            </a:pPr>
            <a:r>
              <a:rPr kumimoji="1" lang="ja-JP" altLang="en-US" sz="1100" dirty="0"/>
              <a:t>➤ 児童生徒が学びの楽しさを実感できるような教育活動</a:t>
            </a:r>
            <a:endParaRPr kumimoji="1" lang="en-US" altLang="ja-JP" sz="1100" dirty="0"/>
          </a:p>
          <a:p>
            <a:pPr indent="85725">
              <a:spcAft>
                <a:spcPts val="300"/>
              </a:spcAft>
            </a:pPr>
            <a:r>
              <a:rPr kumimoji="1" lang="ja-JP" altLang="en-US" sz="1100" dirty="0"/>
              <a:t>➤ 支援人材を活用した、いじめ重大事態抑制と早期解決</a:t>
            </a:r>
            <a:endParaRPr kumimoji="1" lang="en-US" altLang="ja-JP" sz="1100" dirty="0"/>
          </a:p>
        </p:txBody>
      </p:sp>
      <p:sp>
        <p:nvSpPr>
          <p:cNvPr id="23" name="テキスト ボックス 22">
            <a:extLst>
              <a:ext uri="{FF2B5EF4-FFF2-40B4-BE49-F238E27FC236}">
                <a16:creationId xmlns:a16="http://schemas.microsoft.com/office/drawing/2014/main" id="{7362BCD2-A9D5-6118-00BE-0657BC00FD56}"/>
              </a:ext>
            </a:extLst>
          </p:cNvPr>
          <p:cNvSpPr txBox="1"/>
          <p:nvPr/>
        </p:nvSpPr>
        <p:spPr>
          <a:xfrm>
            <a:off x="899318" y="4584042"/>
            <a:ext cx="3766213" cy="931024"/>
          </a:xfrm>
          <a:prstGeom prst="rect">
            <a:avLst/>
          </a:prstGeom>
          <a:noFill/>
        </p:spPr>
        <p:txBody>
          <a:bodyPr wrap="square">
            <a:spAutoFit/>
          </a:bodyPr>
          <a:lstStyle/>
          <a:p>
            <a:pPr>
              <a:spcAft>
                <a:spcPts val="600"/>
              </a:spcAft>
            </a:pPr>
            <a:r>
              <a:rPr lang="ja-JP" altLang="en-US" sz="1400" b="1" dirty="0">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a:t>チーム学校による早期対応</a:t>
            </a:r>
            <a:endParaRPr kumimoji="1" lang="en-US" altLang="ja-JP" sz="1400" b="1" dirty="0"/>
          </a:p>
          <a:p>
            <a:pPr marL="266700" indent="-174625">
              <a:spcAft>
                <a:spcPts val="300"/>
              </a:spcAft>
            </a:pPr>
            <a:r>
              <a:rPr kumimoji="1" lang="ja-JP" altLang="en-US" sz="1100" dirty="0"/>
              <a:t>➤ </a:t>
            </a:r>
            <a:r>
              <a:rPr kumimoji="1" lang="en-US" altLang="ja-JP" sz="1100" dirty="0"/>
              <a:t>SC</a:t>
            </a:r>
            <a:r>
              <a:rPr kumimoji="1" lang="ja-JP" altLang="en-US" sz="1100" dirty="0"/>
              <a:t>、</a:t>
            </a:r>
            <a:r>
              <a:rPr kumimoji="1" lang="en-US" altLang="ja-JP" sz="1100" dirty="0"/>
              <a:t>SSW</a:t>
            </a:r>
            <a:r>
              <a:rPr kumimoji="1" lang="ja-JP" altLang="en-US" sz="1100" dirty="0"/>
              <a:t>等の専門スタッフと教職員がともに参画する</a:t>
            </a:r>
            <a:br>
              <a:rPr kumimoji="1" lang="en-US" altLang="ja-JP" sz="1100" dirty="0"/>
            </a:br>
            <a:r>
              <a:rPr kumimoji="1" lang="ja-JP" altLang="en-US" sz="1100" dirty="0"/>
              <a:t>チーム学校の支援体制を充実させ、アセスメント力を強化</a:t>
            </a:r>
            <a:endParaRPr kumimoji="1" lang="en-US" altLang="ja-JP" sz="1100" dirty="0"/>
          </a:p>
          <a:p>
            <a:pPr marL="85725">
              <a:spcAft>
                <a:spcPts val="300"/>
              </a:spcAft>
            </a:pPr>
            <a:r>
              <a:rPr kumimoji="1" lang="ja-JP" altLang="en-US" sz="1100" dirty="0"/>
              <a:t>➤ アセスメントを適切に引き継ぐための校種間連携</a:t>
            </a:r>
            <a:endParaRPr kumimoji="1" lang="en-US" altLang="ja-JP" sz="1100" dirty="0"/>
          </a:p>
        </p:txBody>
      </p:sp>
      <p:sp>
        <p:nvSpPr>
          <p:cNvPr id="25" name="テキスト ボックス 24">
            <a:extLst>
              <a:ext uri="{FF2B5EF4-FFF2-40B4-BE49-F238E27FC236}">
                <a16:creationId xmlns:a16="http://schemas.microsoft.com/office/drawing/2014/main" id="{08FF0B8C-3AC0-1805-46F5-71F42201A494}"/>
              </a:ext>
            </a:extLst>
          </p:cNvPr>
          <p:cNvSpPr txBox="1"/>
          <p:nvPr/>
        </p:nvSpPr>
        <p:spPr>
          <a:xfrm>
            <a:off x="5116639" y="2799778"/>
            <a:ext cx="3625025" cy="707886"/>
          </a:xfrm>
          <a:prstGeom prst="rect">
            <a:avLst/>
          </a:prstGeom>
          <a:noFill/>
        </p:spPr>
        <p:txBody>
          <a:bodyPr wrap="square">
            <a:spAutoFit/>
          </a:bodyPr>
          <a:lstStyle/>
          <a:p>
            <a:r>
              <a:rPr kumimoji="1" lang="ja-JP" altLang="en-US" sz="2000" b="1" u="sng" dirty="0">
                <a:latin typeface="+mn-ea"/>
              </a:rPr>
              <a:t>すべての子どもが学びへ</a:t>
            </a:r>
            <a:endParaRPr kumimoji="1" lang="en-US" altLang="ja-JP" sz="2000" b="1" u="sng" dirty="0">
              <a:latin typeface="+mn-ea"/>
            </a:endParaRPr>
          </a:p>
          <a:p>
            <a:pPr algn="r"/>
            <a:r>
              <a:rPr kumimoji="1" lang="ja-JP" altLang="en-US" sz="2000" b="1" u="sng" dirty="0">
                <a:latin typeface="+mn-ea"/>
              </a:rPr>
              <a:t>アクセスできる環境整備</a:t>
            </a:r>
          </a:p>
        </p:txBody>
      </p:sp>
      <p:sp>
        <p:nvSpPr>
          <p:cNvPr id="26" name="テキスト ボックス 25">
            <a:extLst>
              <a:ext uri="{FF2B5EF4-FFF2-40B4-BE49-F238E27FC236}">
                <a16:creationId xmlns:a16="http://schemas.microsoft.com/office/drawing/2014/main" id="{E20D5CCC-8F2D-56D9-4050-BE67ACCA73FD}"/>
              </a:ext>
            </a:extLst>
          </p:cNvPr>
          <p:cNvSpPr txBox="1"/>
          <p:nvPr/>
        </p:nvSpPr>
        <p:spPr>
          <a:xfrm>
            <a:off x="4883238" y="3500006"/>
            <a:ext cx="4145851" cy="1308050"/>
          </a:xfrm>
          <a:prstGeom prst="rect">
            <a:avLst/>
          </a:prstGeom>
          <a:noFill/>
        </p:spPr>
        <p:txBody>
          <a:bodyPr wrap="square">
            <a:spAutoFit/>
          </a:bodyPr>
          <a:lstStyle/>
          <a:p>
            <a:pPr>
              <a:spcAft>
                <a:spcPts val="600"/>
              </a:spcAft>
            </a:pPr>
            <a:r>
              <a:rPr lang="ja-JP" altLang="en-US" sz="1400" b="1" dirty="0">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新たな学びに向けた検討</a:t>
            </a:r>
          </a:p>
          <a:p>
            <a:pPr marL="176213" indent="-87313">
              <a:spcAft>
                <a:spcPts val="300"/>
              </a:spcAft>
              <a:tabLst>
                <a:tab pos="266700" algn="l"/>
              </a:tabLst>
            </a:pPr>
            <a:r>
              <a:rPr kumimoji="1" lang="ja-JP" altLang="en-US" sz="1050" dirty="0"/>
              <a:t>➤ 同時双方向型の遠隔授業を受講可能にする等、学びを柔軟化</a:t>
            </a:r>
            <a:endParaRPr kumimoji="1" lang="en-US" altLang="ja-JP" sz="1050" dirty="0"/>
          </a:p>
          <a:p>
            <a:pPr marL="176213" indent="-87313">
              <a:spcAft>
                <a:spcPts val="300"/>
              </a:spcAft>
              <a:tabLst>
                <a:tab pos="266700" algn="l"/>
              </a:tabLst>
            </a:pPr>
            <a:r>
              <a:rPr kumimoji="1" lang="ja-JP" altLang="en-US" sz="1050" dirty="0"/>
              <a:t>➤ 単位認定にあたり、出席状況や定期考査の要件等を柔軟に対応　</a:t>
            </a:r>
            <a:endParaRPr kumimoji="1" lang="en-US" altLang="ja-JP" sz="1050" dirty="0"/>
          </a:p>
          <a:p>
            <a:pPr marL="265113" indent="-176213">
              <a:spcAft>
                <a:spcPts val="300"/>
              </a:spcAft>
              <a:tabLst>
                <a:tab pos="266700" algn="l"/>
              </a:tabLst>
            </a:pPr>
            <a:r>
              <a:rPr kumimoji="1" lang="ja-JP" altLang="en-US" sz="1050" dirty="0"/>
              <a:t>➤ 他校に在籍する不登校の生徒に向けた単位修得に必要な講座の開設等、通信制高校の機能を強化</a:t>
            </a:r>
            <a:endParaRPr kumimoji="1" lang="en-US" altLang="ja-JP" sz="1050" dirty="0"/>
          </a:p>
          <a:p>
            <a:pPr marL="176213" indent="-87313">
              <a:spcAft>
                <a:spcPts val="300"/>
              </a:spcAft>
              <a:tabLst>
                <a:tab pos="266700" algn="l"/>
              </a:tabLst>
            </a:pPr>
            <a:r>
              <a:rPr kumimoji="1" lang="ja-JP" altLang="en-US" sz="1050" dirty="0"/>
              <a:t>➤ 「学びの多様化学校」の設置</a:t>
            </a:r>
            <a:endParaRPr kumimoji="1" lang="en-US" altLang="ja-JP" sz="1100" dirty="0"/>
          </a:p>
        </p:txBody>
      </p:sp>
      <p:sp>
        <p:nvSpPr>
          <p:cNvPr id="69" name="二等辺三角形 68">
            <a:extLst>
              <a:ext uri="{FF2B5EF4-FFF2-40B4-BE49-F238E27FC236}">
                <a16:creationId xmlns:a16="http://schemas.microsoft.com/office/drawing/2014/main" id="{06EFC7BF-A9DD-ED44-90EE-C2A2E02F0640}"/>
              </a:ext>
            </a:extLst>
          </p:cNvPr>
          <p:cNvSpPr/>
          <p:nvPr/>
        </p:nvSpPr>
        <p:spPr>
          <a:xfrm rot="10800000">
            <a:off x="5644880" y="2123877"/>
            <a:ext cx="2550018" cy="532627"/>
          </a:xfrm>
          <a:prstGeom prst="triangle">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A5977CFA-61A9-7831-F09A-A6B2509F17D9}"/>
              </a:ext>
            </a:extLst>
          </p:cNvPr>
          <p:cNvSpPr/>
          <p:nvPr/>
        </p:nvSpPr>
        <p:spPr>
          <a:xfrm rot="10800000">
            <a:off x="1517721" y="2123876"/>
            <a:ext cx="2550018" cy="532627"/>
          </a:xfrm>
          <a:prstGeom prst="triangle">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99EB8E04-A448-5455-E32F-A5EBAD311A64}"/>
              </a:ext>
            </a:extLst>
          </p:cNvPr>
          <p:cNvSpPr txBox="1"/>
          <p:nvPr/>
        </p:nvSpPr>
        <p:spPr>
          <a:xfrm>
            <a:off x="1545599" y="2075760"/>
            <a:ext cx="2494262" cy="468000"/>
          </a:xfrm>
          <a:prstGeom prst="rect">
            <a:avLst/>
          </a:prstGeom>
          <a:noFill/>
        </p:spPr>
        <p:txBody>
          <a:bodyPr wrap="square" rtlCol="0">
            <a:spAutoFit/>
          </a:bodyPr>
          <a:lstStyle/>
          <a:p>
            <a:pPr algn="ctr"/>
            <a:r>
              <a:rPr kumimoji="1" lang="ja-JP" altLang="en-US" sz="1300" b="1" dirty="0"/>
              <a:t>不登校につながる要因を摘み、</a:t>
            </a:r>
            <a:endParaRPr kumimoji="1" lang="en-US" altLang="ja-JP" sz="1300" b="1" dirty="0"/>
          </a:p>
          <a:p>
            <a:pPr algn="ctr"/>
            <a:r>
              <a:rPr kumimoji="1" lang="ja-JP" altLang="en-US" sz="1300" b="1" dirty="0"/>
              <a:t>不登校を未然に防ぐ</a:t>
            </a:r>
            <a:endParaRPr kumimoji="1" lang="en-US" altLang="ja-JP" sz="1300" b="1" dirty="0"/>
          </a:p>
        </p:txBody>
      </p:sp>
      <p:sp>
        <p:nvSpPr>
          <p:cNvPr id="51" name="テキスト ボックス 50">
            <a:extLst>
              <a:ext uri="{FF2B5EF4-FFF2-40B4-BE49-F238E27FC236}">
                <a16:creationId xmlns:a16="http://schemas.microsoft.com/office/drawing/2014/main" id="{928A72A5-3515-7734-2A56-CBF7299427FB}"/>
              </a:ext>
            </a:extLst>
          </p:cNvPr>
          <p:cNvSpPr txBox="1"/>
          <p:nvPr/>
        </p:nvSpPr>
        <p:spPr>
          <a:xfrm>
            <a:off x="5736293" y="2075760"/>
            <a:ext cx="2399342" cy="468000"/>
          </a:xfrm>
          <a:prstGeom prst="rect">
            <a:avLst/>
          </a:prstGeom>
          <a:noFill/>
        </p:spPr>
        <p:txBody>
          <a:bodyPr wrap="square" rtlCol="0">
            <a:spAutoFit/>
          </a:bodyPr>
          <a:lstStyle/>
          <a:p>
            <a:pPr algn="ctr"/>
            <a:r>
              <a:rPr kumimoji="1" lang="ja-JP" altLang="en-US" sz="1300" b="1" dirty="0"/>
              <a:t>学びを保障するとともに</a:t>
            </a:r>
            <a:endParaRPr kumimoji="1" lang="en-US" altLang="ja-JP" sz="1300" b="1" dirty="0"/>
          </a:p>
          <a:p>
            <a:pPr algn="ctr"/>
            <a:r>
              <a:rPr kumimoji="1" lang="ja-JP" altLang="en-US" sz="1300" b="1" dirty="0"/>
              <a:t>教室以外の居場所をつくる</a:t>
            </a:r>
            <a:endParaRPr kumimoji="1" lang="en-US" altLang="ja-JP" sz="1300" b="1" dirty="0"/>
          </a:p>
        </p:txBody>
      </p:sp>
      <p:sp>
        <p:nvSpPr>
          <p:cNvPr id="70" name="正方形/長方形 69">
            <a:extLst>
              <a:ext uri="{FF2B5EF4-FFF2-40B4-BE49-F238E27FC236}">
                <a16:creationId xmlns:a16="http://schemas.microsoft.com/office/drawing/2014/main" id="{B6A0AB9F-9E13-9A2F-3C62-EDBB19FF7001}"/>
              </a:ext>
            </a:extLst>
          </p:cNvPr>
          <p:cNvSpPr/>
          <p:nvPr/>
        </p:nvSpPr>
        <p:spPr>
          <a:xfrm>
            <a:off x="1096670" y="6249701"/>
            <a:ext cx="7533547"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000" b="1" dirty="0">
                <a:solidFill>
                  <a:schemeClr val="tx1"/>
                </a:solidFill>
                <a:latin typeface="+mn-ea"/>
              </a:rPr>
              <a:t>新規不登校者の減少と不登校の児童生徒の学びの継続をめざす</a:t>
            </a:r>
          </a:p>
        </p:txBody>
      </p:sp>
      <p:sp>
        <p:nvSpPr>
          <p:cNvPr id="71" name="二等辺三角形 70">
            <a:extLst>
              <a:ext uri="{FF2B5EF4-FFF2-40B4-BE49-F238E27FC236}">
                <a16:creationId xmlns:a16="http://schemas.microsoft.com/office/drawing/2014/main" id="{949F6E15-D8F4-9EAF-B1E5-A233B571872A}"/>
              </a:ext>
            </a:extLst>
          </p:cNvPr>
          <p:cNvSpPr/>
          <p:nvPr/>
        </p:nvSpPr>
        <p:spPr>
          <a:xfrm rot="10800000">
            <a:off x="3601016" y="5960026"/>
            <a:ext cx="2550018" cy="2524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3" name="グループ化 102">
            <a:extLst>
              <a:ext uri="{FF2B5EF4-FFF2-40B4-BE49-F238E27FC236}">
                <a16:creationId xmlns:a16="http://schemas.microsoft.com/office/drawing/2014/main" id="{0A15BE77-B909-9419-6FD1-484183B4A1C3}"/>
              </a:ext>
            </a:extLst>
          </p:cNvPr>
          <p:cNvGrpSpPr/>
          <p:nvPr/>
        </p:nvGrpSpPr>
        <p:grpSpPr>
          <a:xfrm>
            <a:off x="4283457" y="4045888"/>
            <a:ext cx="415996" cy="215444"/>
            <a:chOff x="4351124" y="4014203"/>
            <a:chExt cx="415996" cy="215444"/>
          </a:xfrm>
        </p:grpSpPr>
        <p:sp>
          <p:nvSpPr>
            <p:cNvPr id="96" name="四角形: 角を丸くする 95">
              <a:extLst>
                <a:ext uri="{FF2B5EF4-FFF2-40B4-BE49-F238E27FC236}">
                  <a16:creationId xmlns:a16="http://schemas.microsoft.com/office/drawing/2014/main" id="{05AA2BB9-99A9-1BF8-B51F-F4B6A6C1E67F}"/>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C8D99F1E-0A3F-512A-120D-1DDDF6855AB8}"/>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小中</a:t>
              </a:r>
            </a:p>
          </p:txBody>
        </p:sp>
      </p:grpSp>
      <p:grpSp>
        <p:nvGrpSpPr>
          <p:cNvPr id="116" name="グループ化 115">
            <a:extLst>
              <a:ext uri="{FF2B5EF4-FFF2-40B4-BE49-F238E27FC236}">
                <a16:creationId xmlns:a16="http://schemas.microsoft.com/office/drawing/2014/main" id="{5D368FA9-C513-30FA-0BB8-448B3EB85201}"/>
              </a:ext>
            </a:extLst>
          </p:cNvPr>
          <p:cNvGrpSpPr/>
          <p:nvPr/>
        </p:nvGrpSpPr>
        <p:grpSpPr>
          <a:xfrm>
            <a:off x="4562175" y="4045888"/>
            <a:ext cx="284131" cy="215444"/>
            <a:chOff x="4351124" y="4014203"/>
            <a:chExt cx="415996" cy="215444"/>
          </a:xfrm>
        </p:grpSpPr>
        <p:sp>
          <p:nvSpPr>
            <p:cNvPr id="119" name="四角形: 角を丸くする 118">
              <a:extLst>
                <a:ext uri="{FF2B5EF4-FFF2-40B4-BE49-F238E27FC236}">
                  <a16:creationId xmlns:a16="http://schemas.microsoft.com/office/drawing/2014/main" id="{E0B48F13-7FF4-2DCB-E3F8-31CA5EA9B0BE}"/>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a:extLst>
                <a:ext uri="{FF2B5EF4-FFF2-40B4-BE49-F238E27FC236}">
                  <a16:creationId xmlns:a16="http://schemas.microsoft.com/office/drawing/2014/main" id="{75667799-0CDF-8F32-2EF5-B11EE4F13954}"/>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21" name="グループ化 120">
            <a:extLst>
              <a:ext uri="{FF2B5EF4-FFF2-40B4-BE49-F238E27FC236}">
                <a16:creationId xmlns:a16="http://schemas.microsoft.com/office/drawing/2014/main" id="{E5FF4DFB-7193-C791-46E3-B392B8DF9E39}"/>
              </a:ext>
            </a:extLst>
          </p:cNvPr>
          <p:cNvGrpSpPr/>
          <p:nvPr/>
        </p:nvGrpSpPr>
        <p:grpSpPr>
          <a:xfrm>
            <a:off x="4305372" y="4274490"/>
            <a:ext cx="415996" cy="215444"/>
            <a:chOff x="4351124" y="4014203"/>
            <a:chExt cx="415996" cy="215444"/>
          </a:xfrm>
        </p:grpSpPr>
        <p:sp>
          <p:nvSpPr>
            <p:cNvPr id="122" name="四角形: 角を丸くする 121">
              <a:extLst>
                <a:ext uri="{FF2B5EF4-FFF2-40B4-BE49-F238E27FC236}">
                  <a16:creationId xmlns:a16="http://schemas.microsoft.com/office/drawing/2014/main" id="{728AA11A-71D0-9D38-8C61-D46446716A43}"/>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DDABC254-F6B2-9BE5-E0DC-F5F7E1C80842}"/>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小中</a:t>
              </a:r>
            </a:p>
          </p:txBody>
        </p:sp>
      </p:grpSp>
      <p:grpSp>
        <p:nvGrpSpPr>
          <p:cNvPr id="124" name="グループ化 123">
            <a:extLst>
              <a:ext uri="{FF2B5EF4-FFF2-40B4-BE49-F238E27FC236}">
                <a16:creationId xmlns:a16="http://schemas.microsoft.com/office/drawing/2014/main" id="{CB67956B-598D-2177-7B63-85B3546695EA}"/>
              </a:ext>
            </a:extLst>
          </p:cNvPr>
          <p:cNvGrpSpPr/>
          <p:nvPr/>
        </p:nvGrpSpPr>
        <p:grpSpPr>
          <a:xfrm>
            <a:off x="4584090" y="4274490"/>
            <a:ext cx="284131" cy="215444"/>
            <a:chOff x="4351124" y="4014203"/>
            <a:chExt cx="415996" cy="215444"/>
          </a:xfrm>
        </p:grpSpPr>
        <p:sp>
          <p:nvSpPr>
            <p:cNvPr id="125" name="四角形: 角を丸くする 124">
              <a:extLst>
                <a:ext uri="{FF2B5EF4-FFF2-40B4-BE49-F238E27FC236}">
                  <a16:creationId xmlns:a16="http://schemas.microsoft.com/office/drawing/2014/main" id="{EA51B46E-ADEA-231E-D70D-E1DE617C59FB}"/>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D43B6762-63F7-BA96-6FA2-9DFBB6E94BE9}"/>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27" name="グループ化 126">
            <a:extLst>
              <a:ext uri="{FF2B5EF4-FFF2-40B4-BE49-F238E27FC236}">
                <a16:creationId xmlns:a16="http://schemas.microsoft.com/office/drawing/2014/main" id="{6C4B9EE0-EAA8-293D-FDCD-9DF04F7C8F56}"/>
              </a:ext>
            </a:extLst>
          </p:cNvPr>
          <p:cNvGrpSpPr/>
          <p:nvPr/>
        </p:nvGrpSpPr>
        <p:grpSpPr>
          <a:xfrm>
            <a:off x="4331117" y="5061776"/>
            <a:ext cx="415996" cy="215444"/>
            <a:chOff x="4351124" y="4014203"/>
            <a:chExt cx="415996" cy="215444"/>
          </a:xfrm>
        </p:grpSpPr>
        <p:sp>
          <p:nvSpPr>
            <p:cNvPr id="128" name="四角形: 角を丸くする 127">
              <a:extLst>
                <a:ext uri="{FF2B5EF4-FFF2-40B4-BE49-F238E27FC236}">
                  <a16:creationId xmlns:a16="http://schemas.microsoft.com/office/drawing/2014/main" id="{193C3AE4-4EE3-E97D-F8A3-7EBE0DDE9E77}"/>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2C6345A8-BFD5-FDA2-C541-64A20F2CF23C}"/>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小中</a:t>
              </a:r>
            </a:p>
          </p:txBody>
        </p:sp>
      </p:grpSp>
      <p:grpSp>
        <p:nvGrpSpPr>
          <p:cNvPr id="130" name="グループ化 129">
            <a:extLst>
              <a:ext uri="{FF2B5EF4-FFF2-40B4-BE49-F238E27FC236}">
                <a16:creationId xmlns:a16="http://schemas.microsoft.com/office/drawing/2014/main" id="{5F4DB4D2-7E7F-8621-C594-8A3CD4272773}"/>
              </a:ext>
            </a:extLst>
          </p:cNvPr>
          <p:cNvGrpSpPr/>
          <p:nvPr/>
        </p:nvGrpSpPr>
        <p:grpSpPr>
          <a:xfrm>
            <a:off x="4609835" y="5061776"/>
            <a:ext cx="284131" cy="215444"/>
            <a:chOff x="4351124" y="4014203"/>
            <a:chExt cx="415996" cy="215444"/>
          </a:xfrm>
        </p:grpSpPr>
        <p:sp>
          <p:nvSpPr>
            <p:cNvPr id="131" name="四角形: 角を丸くする 130">
              <a:extLst>
                <a:ext uri="{FF2B5EF4-FFF2-40B4-BE49-F238E27FC236}">
                  <a16:creationId xmlns:a16="http://schemas.microsoft.com/office/drawing/2014/main" id="{88AE9250-3445-29A2-0367-E0ACA3A75A19}"/>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EB046189-8CBE-2CD3-F7AA-0D061CBEC4C5}"/>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33" name="グループ化 132">
            <a:extLst>
              <a:ext uri="{FF2B5EF4-FFF2-40B4-BE49-F238E27FC236}">
                <a16:creationId xmlns:a16="http://schemas.microsoft.com/office/drawing/2014/main" id="{011640D0-BE20-ECD1-BD17-A6B8B758047A}"/>
              </a:ext>
            </a:extLst>
          </p:cNvPr>
          <p:cNvGrpSpPr/>
          <p:nvPr/>
        </p:nvGrpSpPr>
        <p:grpSpPr>
          <a:xfrm>
            <a:off x="3853981" y="5289295"/>
            <a:ext cx="415996" cy="215444"/>
            <a:chOff x="4351124" y="4014203"/>
            <a:chExt cx="415996" cy="215444"/>
          </a:xfrm>
        </p:grpSpPr>
        <p:sp>
          <p:nvSpPr>
            <p:cNvPr id="134" name="四角形: 角を丸くする 133">
              <a:extLst>
                <a:ext uri="{FF2B5EF4-FFF2-40B4-BE49-F238E27FC236}">
                  <a16:creationId xmlns:a16="http://schemas.microsoft.com/office/drawing/2014/main" id="{EC4459ED-52AD-E95D-2E71-B5DF10385AAF}"/>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a:extLst>
                <a:ext uri="{FF2B5EF4-FFF2-40B4-BE49-F238E27FC236}">
                  <a16:creationId xmlns:a16="http://schemas.microsoft.com/office/drawing/2014/main" id="{E893DEB0-BE11-24DB-D00D-84093D32B678}"/>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小中</a:t>
              </a:r>
            </a:p>
          </p:txBody>
        </p:sp>
      </p:grpSp>
      <p:grpSp>
        <p:nvGrpSpPr>
          <p:cNvPr id="136" name="グループ化 135">
            <a:extLst>
              <a:ext uri="{FF2B5EF4-FFF2-40B4-BE49-F238E27FC236}">
                <a16:creationId xmlns:a16="http://schemas.microsoft.com/office/drawing/2014/main" id="{F6F8DAE6-E109-7BAF-7E6E-56D65DD14E8D}"/>
              </a:ext>
            </a:extLst>
          </p:cNvPr>
          <p:cNvGrpSpPr/>
          <p:nvPr/>
        </p:nvGrpSpPr>
        <p:grpSpPr>
          <a:xfrm>
            <a:off x="4132699" y="5289295"/>
            <a:ext cx="284131" cy="215444"/>
            <a:chOff x="4351124" y="4014203"/>
            <a:chExt cx="415996" cy="215444"/>
          </a:xfrm>
        </p:grpSpPr>
        <p:sp>
          <p:nvSpPr>
            <p:cNvPr id="137" name="四角形: 角を丸くする 136">
              <a:extLst>
                <a:ext uri="{FF2B5EF4-FFF2-40B4-BE49-F238E27FC236}">
                  <a16:creationId xmlns:a16="http://schemas.microsoft.com/office/drawing/2014/main" id="{D688D51F-4B41-D803-553E-AE1EE3F0980A}"/>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05F1F8A4-3537-6DBA-C9E1-A9E9C93F1E7A}"/>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39" name="グループ化 138">
            <a:extLst>
              <a:ext uri="{FF2B5EF4-FFF2-40B4-BE49-F238E27FC236}">
                <a16:creationId xmlns:a16="http://schemas.microsoft.com/office/drawing/2014/main" id="{AE9BE228-FB3A-9FEB-1929-373A26F348D5}"/>
              </a:ext>
            </a:extLst>
          </p:cNvPr>
          <p:cNvGrpSpPr/>
          <p:nvPr/>
        </p:nvGrpSpPr>
        <p:grpSpPr>
          <a:xfrm>
            <a:off x="8675193" y="3800934"/>
            <a:ext cx="284131" cy="215444"/>
            <a:chOff x="4351124" y="4014203"/>
            <a:chExt cx="415996" cy="215444"/>
          </a:xfrm>
        </p:grpSpPr>
        <p:sp>
          <p:nvSpPr>
            <p:cNvPr id="140" name="四角形: 角を丸くする 139">
              <a:extLst>
                <a:ext uri="{FF2B5EF4-FFF2-40B4-BE49-F238E27FC236}">
                  <a16:creationId xmlns:a16="http://schemas.microsoft.com/office/drawing/2014/main" id="{EB212602-1C81-FBE2-B1B0-D6AD7ED126D7}"/>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a:extLst>
                <a:ext uri="{FF2B5EF4-FFF2-40B4-BE49-F238E27FC236}">
                  <a16:creationId xmlns:a16="http://schemas.microsoft.com/office/drawing/2014/main" id="{A78CC664-4253-5FFB-C58A-1C124C94026F}"/>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42" name="グループ化 141">
            <a:extLst>
              <a:ext uri="{FF2B5EF4-FFF2-40B4-BE49-F238E27FC236}">
                <a16:creationId xmlns:a16="http://schemas.microsoft.com/office/drawing/2014/main" id="{788464BC-A237-BB99-588C-36777C8F5D69}"/>
              </a:ext>
            </a:extLst>
          </p:cNvPr>
          <p:cNvGrpSpPr/>
          <p:nvPr/>
        </p:nvGrpSpPr>
        <p:grpSpPr>
          <a:xfrm>
            <a:off x="8673052" y="4010625"/>
            <a:ext cx="284131" cy="215444"/>
            <a:chOff x="4351124" y="4014203"/>
            <a:chExt cx="415996" cy="215444"/>
          </a:xfrm>
        </p:grpSpPr>
        <p:sp>
          <p:nvSpPr>
            <p:cNvPr id="143" name="四角形: 角を丸くする 142">
              <a:extLst>
                <a:ext uri="{FF2B5EF4-FFF2-40B4-BE49-F238E27FC236}">
                  <a16:creationId xmlns:a16="http://schemas.microsoft.com/office/drawing/2014/main" id="{0524D79A-EB2F-C93A-7ECE-1BA06F295405}"/>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a:extLst>
                <a:ext uri="{FF2B5EF4-FFF2-40B4-BE49-F238E27FC236}">
                  <a16:creationId xmlns:a16="http://schemas.microsoft.com/office/drawing/2014/main" id="{629CF53B-347C-C404-167C-4F937695F133}"/>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45" name="グループ化 144">
            <a:extLst>
              <a:ext uri="{FF2B5EF4-FFF2-40B4-BE49-F238E27FC236}">
                <a16:creationId xmlns:a16="http://schemas.microsoft.com/office/drawing/2014/main" id="{D23EC1A2-82B7-BAD2-A21A-0F9803979E20}"/>
              </a:ext>
            </a:extLst>
          </p:cNvPr>
          <p:cNvGrpSpPr/>
          <p:nvPr/>
        </p:nvGrpSpPr>
        <p:grpSpPr>
          <a:xfrm>
            <a:off x="6754441" y="4568586"/>
            <a:ext cx="284131" cy="215444"/>
            <a:chOff x="4351124" y="4014203"/>
            <a:chExt cx="415996" cy="215444"/>
          </a:xfrm>
        </p:grpSpPr>
        <p:sp>
          <p:nvSpPr>
            <p:cNvPr id="146" name="四角形: 角を丸くする 145">
              <a:extLst>
                <a:ext uri="{FF2B5EF4-FFF2-40B4-BE49-F238E27FC236}">
                  <a16:creationId xmlns:a16="http://schemas.microsoft.com/office/drawing/2014/main" id="{30D3A127-BFD8-E6EE-6372-CAC6D66087FA}"/>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5AE77DAF-5AD5-7C7C-7969-35A5B70B66CA}"/>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sp>
        <p:nvSpPr>
          <p:cNvPr id="28" name="テキスト ボックス 27">
            <a:extLst>
              <a:ext uri="{FF2B5EF4-FFF2-40B4-BE49-F238E27FC236}">
                <a16:creationId xmlns:a16="http://schemas.microsoft.com/office/drawing/2014/main" id="{D12DDE9A-E7E2-6FFB-1058-4770D69DAC51}"/>
              </a:ext>
            </a:extLst>
          </p:cNvPr>
          <p:cNvSpPr txBox="1"/>
          <p:nvPr/>
        </p:nvSpPr>
        <p:spPr>
          <a:xfrm>
            <a:off x="4899069" y="4834476"/>
            <a:ext cx="3731148" cy="761747"/>
          </a:xfrm>
          <a:prstGeom prst="rect">
            <a:avLst/>
          </a:prstGeom>
          <a:noFill/>
        </p:spPr>
        <p:txBody>
          <a:bodyPr wrap="square">
            <a:spAutoFit/>
          </a:bodyPr>
          <a:lstStyle/>
          <a:p>
            <a:pPr>
              <a:spcAft>
                <a:spcPts val="600"/>
              </a:spcAft>
            </a:pPr>
            <a:r>
              <a:rPr lang="ja-JP" altLang="en-US" sz="1400" b="1" dirty="0">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これまでの取組みの充実</a:t>
            </a:r>
          </a:p>
          <a:p>
            <a:pPr marL="92075">
              <a:spcAft>
                <a:spcPts val="300"/>
              </a:spcAft>
            </a:pPr>
            <a:r>
              <a:rPr kumimoji="1" lang="ja-JP" altLang="en-US" sz="1100" dirty="0"/>
              <a:t>➤ 「校内教育支援ルーム」の実施促進</a:t>
            </a:r>
            <a:endParaRPr kumimoji="1" lang="en-US" altLang="ja-JP" sz="1100" dirty="0"/>
          </a:p>
          <a:p>
            <a:pPr marL="92075">
              <a:spcAft>
                <a:spcPts val="300"/>
              </a:spcAft>
            </a:pPr>
            <a:r>
              <a:rPr kumimoji="1" lang="ja-JP" altLang="en-US" sz="1100" dirty="0"/>
              <a:t>➤ 「居場所事業」の推進</a:t>
            </a:r>
            <a:endParaRPr kumimoji="1" lang="en-US" altLang="ja-JP" sz="1100" dirty="0"/>
          </a:p>
        </p:txBody>
      </p:sp>
      <p:grpSp>
        <p:nvGrpSpPr>
          <p:cNvPr id="148" name="グループ化 147">
            <a:extLst>
              <a:ext uri="{FF2B5EF4-FFF2-40B4-BE49-F238E27FC236}">
                <a16:creationId xmlns:a16="http://schemas.microsoft.com/office/drawing/2014/main" id="{8AF17318-4391-33C6-38B5-D16BAAB25761}"/>
              </a:ext>
            </a:extLst>
          </p:cNvPr>
          <p:cNvGrpSpPr/>
          <p:nvPr/>
        </p:nvGrpSpPr>
        <p:grpSpPr>
          <a:xfrm>
            <a:off x="6489602" y="5349661"/>
            <a:ext cx="284131" cy="215444"/>
            <a:chOff x="4351124" y="4014203"/>
            <a:chExt cx="415996" cy="215444"/>
          </a:xfrm>
        </p:grpSpPr>
        <p:sp>
          <p:nvSpPr>
            <p:cNvPr id="149" name="四角形: 角を丸くする 148">
              <a:extLst>
                <a:ext uri="{FF2B5EF4-FFF2-40B4-BE49-F238E27FC236}">
                  <a16:creationId xmlns:a16="http://schemas.microsoft.com/office/drawing/2014/main" id="{7401151D-3907-DE78-CAFA-B9B12565C65C}"/>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A5334A5B-2206-5B83-DD15-ADE690E20FCF}"/>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grpSp>
        <p:nvGrpSpPr>
          <p:cNvPr id="151" name="グループ化 150">
            <a:extLst>
              <a:ext uri="{FF2B5EF4-FFF2-40B4-BE49-F238E27FC236}">
                <a16:creationId xmlns:a16="http://schemas.microsoft.com/office/drawing/2014/main" id="{23AF0C21-AFE3-318F-5489-ABA4D0EE5FF9}"/>
              </a:ext>
            </a:extLst>
          </p:cNvPr>
          <p:cNvGrpSpPr/>
          <p:nvPr/>
        </p:nvGrpSpPr>
        <p:grpSpPr>
          <a:xfrm>
            <a:off x="7241285" y="5139918"/>
            <a:ext cx="415996" cy="215444"/>
            <a:chOff x="4351124" y="4014203"/>
            <a:chExt cx="415996" cy="215444"/>
          </a:xfrm>
        </p:grpSpPr>
        <p:sp>
          <p:nvSpPr>
            <p:cNvPr id="152" name="四角形: 角を丸くする 151">
              <a:extLst>
                <a:ext uri="{FF2B5EF4-FFF2-40B4-BE49-F238E27FC236}">
                  <a16:creationId xmlns:a16="http://schemas.microsoft.com/office/drawing/2014/main" id="{66E8A53E-67A3-1EBD-9171-2EF013758E41}"/>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a:extLst>
                <a:ext uri="{FF2B5EF4-FFF2-40B4-BE49-F238E27FC236}">
                  <a16:creationId xmlns:a16="http://schemas.microsoft.com/office/drawing/2014/main" id="{2F83DEFE-9A7A-5FC8-9A37-641D362C33B2}"/>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小中</a:t>
              </a:r>
            </a:p>
          </p:txBody>
        </p:sp>
      </p:grpSp>
      <p:sp>
        <p:nvSpPr>
          <p:cNvPr id="154" name="テキスト ボックス 153">
            <a:extLst>
              <a:ext uri="{FF2B5EF4-FFF2-40B4-BE49-F238E27FC236}">
                <a16:creationId xmlns:a16="http://schemas.microsoft.com/office/drawing/2014/main" id="{53150F3F-3BD6-C97F-6BE0-17C387FED5B0}"/>
              </a:ext>
            </a:extLst>
          </p:cNvPr>
          <p:cNvSpPr txBox="1"/>
          <p:nvPr/>
        </p:nvSpPr>
        <p:spPr>
          <a:xfrm>
            <a:off x="1277874" y="667933"/>
            <a:ext cx="7517128" cy="1128090"/>
          </a:xfrm>
          <a:prstGeom prst="rect">
            <a:avLst/>
          </a:prstGeom>
          <a:noFill/>
          <a:ln>
            <a:noFill/>
          </a:ln>
        </p:spPr>
        <p:txBody>
          <a:bodyPr wrap="square" tIns="90000" bIns="90000" rtlCol="0" anchor="ctr" anchorCtr="0">
            <a:noAutofit/>
          </a:bodyPr>
          <a:lstStyle/>
          <a:p>
            <a:pPr marL="177800" indent="-177800">
              <a:spcAft>
                <a:spcPts val="300"/>
              </a:spcAft>
              <a:tabLst>
                <a:tab pos="177800" algn="l"/>
              </a:tabLst>
            </a:pPr>
            <a:r>
              <a:rPr lang="ja-JP" altLang="en-US" sz="1500" dirty="0"/>
              <a:t>● 不登校となる時期が低年齢化し、かつ一度不登校となると継続する傾向がある</a:t>
            </a:r>
            <a:endParaRPr kumimoji="1" lang="en-US" altLang="ja-JP" sz="1500" dirty="0">
              <a:latin typeface="Meiryo UI" panose="020B0604030504040204" pitchFamily="50" charset="-128"/>
              <a:ea typeface="Meiryo UI" panose="020B0604030504040204" pitchFamily="50" charset="-128"/>
            </a:endParaRPr>
          </a:p>
          <a:p>
            <a:pPr marL="177800" indent="-177800">
              <a:spcAft>
                <a:spcPts val="300"/>
              </a:spcAft>
              <a:tabLst>
                <a:tab pos="177800" algn="l"/>
              </a:tabLst>
            </a:pPr>
            <a:r>
              <a:rPr kumimoji="1" lang="ja-JP" altLang="en-US" sz="1500" dirty="0">
                <a:latin typeface="Meiryo UI" panose="020B0604030504040204" pitchFamily="50" charset="-128"/>
                <a:ea typeface="Meiryo UI" panose="020B0604030504040204" pitchFamily="50" charset="-128"/>
              </a:rPr>
              <a:t>● 十分なアセスメントがなされなければ、適切な支援・対応を行うことが困難となる</a:t>
            </a:r>
            <a:endParaRPr kumimoji="1" lang="en-US" altLang="ja-JP" sz="1500" dirty="0">
              <a:latin typeface="Meiryo UI" panose="020B0604030504040204" pitchFamily="50" charset="-128"/>
              <a:ea typeface="Meiryo UI" panose="020B0604030504040204" pitchFamily="50" charset="-128"/>
            </a:endParaRPr>
          </a:p>
          <a:p>
            <a:pPr marL="177800" indent="-177800">
              <a:spcAft>
                <a:spcPts val="300"/>
              </a:spcAft>
              <a:tabLst>
                <a:tab pos="177800" algn="l"/>
              </a:tabLst>
            </a:pPr>
            <a:r>
              <a:rPr kumimoji="1" lang="ja-JP" altLang="en-US" sz="1500" dirty="0">
                <a:latin typeface="Meiryo UI" panose="020B0604030504040204" pitchFamily="50" charset="-128"/>
                <a:ea typeface="Meiryo UI" panose="020B0604030504040204" pitchFamily="50" charset="-128"/>
              </a:rPr>
              <a:t>● いじめの被害を受けた児童生徒が不登校になる傾向が高いことが伺える</a:t>
            </a:r>
          </a:p>
          <a:p>
            <a:pPr marL="177800" indent="-177800">
              <a:spcAft>
                <a:spcPts val="300"/>
              </a:spcAft>
              <a:tabLst>
                <a:tab pos="177800" algn="l"/>
              </a:tabLst>
            </a:pPr>
            <a:r>
              <a:rPr kumimoji="1" lang="ja-JP" altLang="en-US" sz="1500" dirty="0">
                <a:latin typeface="Meiryo UI" panose="020B0604030504040204" pitchFamily="50" charset="-128"/>
                <a:ea typeface="Meiryo UI" panose="020B0604030504040204" pitchFamily="50" charset="-128"/>
              </a:rPr>
              <a:t>● 中途退学は１年生が最も多く、中途退学後の進路として、「通信制高校」への入学が多い</a:t>
            </a:r>
          </a:p>
        </p:txBody>
      </p:sp>
      <p:sp>
        <p:nvSpPr>
          <p:cNvPr id="156" name="テキスト ボックス 155">
            <a:extLst>
              <a:ext uri="{FF2B5EF4-FFF2-40B4-BE49-F238E27FC236}">
                <a16:creationId xmlns:a16="http://schemas.microsoft.com/office/drawing/2014/main" id="{1CB0AE33-11CF-2F90-A7D2-FF2CEC7D189E}"/>
              </a:ext>
            </a:extLst>
          </p:cNvPr>
          <p:cNvSpPr txBox="1"/>
          <p:nvPr/>
        </p:nvSpPr>
        <p:spPr>
          <a:xfrm>
            <a:off x="1657680" y="1823185"/>
            <a:ext cx="6471691" cy="276999"/>
          </a:xfrm>
          <a:prstGeom prst="rect">
            <a:avLst/>
          </a:prstGeom>
          <a:noFill/>
        </p:spPr>
        <p:txBody>
          <a:bodyPr wrap="square" rtlCol="0">
            <a:spAutoFit/>
          </a:bodyPr>
          <a:lstStyle/>
          <a:p>
            <a:pPr algn="ctr"/>
            <a:r>
              <a:rPr kumimoji="1" lang="ja-JP" altLang="en-US" sz="1200" dirty="0"/>
              <a:t>不登校となる時期が低年齢化していることから、小学校段階からの継続した、包括的な取組みを行う</a:t>
            </a:r>
          </a:p>
        </p:txBody>
      </p:sp>
      <p:sp>
        <p:nvSpPr>
          <p:cNvPr id="157" name="正方形/長方形 156">
            <a:extLst>
              <a:ext uri="{FF2B5EF4-FFF2-40B4-BE49-F238E27FC236}">
                <a16:creationId xmlns:a16="http://schemas.microsoft.com/office/drawing/2014/main" id="{ED719296-61B0-09DA-FE71-3031DD50EA93}"/>
              </a:ext>
            </a:extLst>
          </p:cNvPr>
          <p:cNvSpPr/>
          <p:nvPr/>
        </p:nvSpPr>
        <p:spPr>
          <a:xfrm>
            <a:off x="544060" y="841860"/>
            <a:ext cx="468000" cy="7763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ED3DF9FB-4016-46E0-94E9-1AF3F4A1FE07}"/>
              </a:ext>
            </a:extLst>
          </p:cNvPr>
          <p:cNvGrpSpPr/>
          <p:nvPr/>
        </p:nvGrpSpPr>
        <p:grpSpPr>
          <a:xfrm>
            <a:off x="7021774" y="4368598"/>
            <a:ext cx="284131" cy="215444"/>
            <a:chOff x="4351124" y="4014203"/>
            <a:chExt cx="415996" cy="215444"/>
          </a:xfrm>
        </p:grpSpPr>
        <p:sp>
          <p:nvSpPr>
            <p:cNvPr id="74" name="四角形: 角を丸くする 73">
              <a:extLst>
                <a:ext uri="{FF2B5EF4-FFF2-40B4-BE49-F238E27FC236}">
                  <a16:creationId xmlns:a16="http://schemas.microsoft.com/office/drawing/2014/main" id="{EF708A2C-CD05-4C24-A881-2FB19E534D41}"/>
                </a:ext>
              </a:extLst>
            </p:cNvPr>
            <p:cNvSpPr/>
            <p:nvPr/>
          </p:nvSpPr>
          <p:spPr>
            <a:xfrm>
              <a:off x="4440065" y="4030532"/>
              <a:ext cx="238114" cy="182786"/>
            </a:xfrm>
            <a:prstGeom prst="round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28FD4A76-192D-4451-B50A-46D69A323DB1}"/>
                </a:ext>
              </a:extLst>
            </p:cNvPr>
            <p:cNvSpPr txBox="1"/>
            <p:nvPr/>
          </p:nvSpPr>
          <p:spPr>
            <a:xfrm>
              <a:off x="4351124" y="4014203"/>
              <a:ext cx="415996" cy="215444"/>
            </a:xfrm>
            <a:prstGeom prst="rect">
              <a:avLst/>
            </a:prstGeom>
            <a:noFill/>
          </p:spPr>
          <p:txBody>
            <a:bodyPr vert="horz" wrap="square" rtlCol="0">
              <a:spAutoFit/>
            </a:bodyPr>
            <a:lstStyle/>
            <a:p>
              <a:pPr algn="ctr"/>
              <a:r>
                <a:rPr kumimoji="1" lang="ja-JP" altLang="en-US" sz="800" dirty="0"/>
                <a:t>高</a:t>
              </a:r>
            </a:p>
          </p:txBody>
        </p:sp>
      </p:grpSp>
    </p:spTree>
    <p:extLst>
      <p:ext uri="{BB962C8B-B14F-4D97-AF65-F5344CB8AC3E}">
        <p14:creationId xmlns:p14="http://schemas.microsoft.com/office/powerpoint/2010/main" val="632512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7B3DF37C-83E4-4CDB-A2DB-87A18F821233}"/>
              </a:ext>
            </a:extLst>
          </p:cNvPr>
          <p:cNvGrpSpPr/>
          <p:nvPr/>
        </p:nvGrpSpPr>
        <p:grpSpPr>
          <a:xfrm>
            <a:off x="270459" y="479978"/>
            <a:ext cx="8577330" cy="406107"/>
            <a:chOff x="270457" y="464864"/>
            <a:chExt cx="8577330" cy="406107"/>
          </a:xfrm>
        </p:grpSpPr>
        <p:sp>
          <p:nvSpPr>
            <p:cNvPr id="33" name="テキスト ボックス 32">
              <a:extLst>
                <a:ext uri="{FF2B5EF4-FFF2-40B4-BE49-F238E27FC236}">
                  <a16:creationId xmlns:a16="http://schemas.microsoft.com/office/drawing/2014/main" id="{0E6B5627-753B-49A8-951D-256C8D94DF64}"/>
                </a:ext>
              </a:extLst>
            </p:cNvPr>
            <p:cNvSpPr txBox="1"/>
            <p:nvPr/>
          </p:nvSpPr>
          <p:spPr>
            <a:xfrm>
              <a:off x="270457" y="501639"/>
              <a:ext cx="7821007" cy="369332"/>
            </a:xfrm>
            <a:prstGeom prst="rect">
              <a:avLst/>
            </a:prstGeom>
            <a:noFill/>
          </p:spPr>
          <p:txBody>
            <a:bodyPr wrap="square" rtlCol="0">
              <a:spAutoFit/>
            </a:bodyPr>
            <a:lstStyle/>
            <a:p>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誰もが安心して学べる魅力ある学校づくり</a:t>
              </a:r>
              <a:endParaRPr kumimoji="1" lang="ja-JP" altLang="en-US" sz="1600" dirty="0"/>
            </a:p>
          </p:txBody>
        </p:sp>
        <p:cxnSp>
          <p:nvCxnSpPr>
            <p:cNvPr id="34" name="直線コネクタ 33">
              <a:extLst>
                <a:ext uri="{FF2B5EF4-FFF2-40B4-BE49-F238E27FC236}">
                  <a16:creationId xmlns:a16="http://schemas.microsoft.com/office/drawing/2014/main" id="{BC659F36-D6A2-48B7-826B-7093D9BDA8AE}"/>
                </a:ext>
              </a:extLst>
            </p:cNvPr>
            <p:cNvCxnSpPr/>
            <p:nvPr/>
          </p:nvCxnSpPr>
          <p:spPr>
            <a:xfrm flipV="1">
              <a:off x="270457" y="464864"/>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grpSp>
        <p:nvGrpSpPr>
          <p:cNvPr id="11" name="グループ化 10">
            <a:extLst>
              <a:ext uri="{FF2B5EF4-FFF2-40B4-BE49-F238E27FC236}">
                <a16:creationId xmlns:a16="http://schemas.microsoft.com/office/drawing/2014/main" id="{CB505A37-9A26-4928-8694-3B41E2E3934E}"/>
              </a:ext>
            </a:extLst>
          </p:cNvPr>
          <p:cNvGrpSpPr/>
          <p:nvPr/>
        </p:nvGrpSpPr>
        <p:grpSpPr>
          <a:xfrm>
            <a:off x="322717" y="1017277"/>
            <a:ext cx="8669876" cy="5677709"/>
            <a:chOff x="275676" y="1165819"/>
            <a:chExt cx="8682754" cy="2583044"/>
          </a:xfrm>
        </p:grpSpPr>
        <p:sp>
          <p:nvSpPr>
            <p:cNvPr id="39" name="正方形/長方形 38">
              <a:extLst>
                <a:ext uri="{FF2B5EF4-FFF2-40B4-BE49-F238E27FC236}">
                  <a16:creationId xmlns:a16="http://schemas.microsoft.com/office/drawing/2014/main" id="{3DBD7CE4-83F3-4878-9031-FC4AA2510D84}"/>
                </a:ext>
              </a:extLst>
            </p:cNvPr>
            <p:cNvSpPr/>
            <p:nvPr/>
          </p:nvSpPr>
          <p:spPr>
            <a:xfrm>
              <a:off x="275676" y="1165819"/>
              <a:ext cx="8682754" cy="2583044"/>
            </a:xfrm>
            <a:prstGeom prst="rect">
              <a:avLst/>
            </a:prstGeom>
            <a:solidFill>
              <a:srgbClr val="CCFFCC"/>
            </a:solidFill>
            <a:ln/>
          </p:spPr>
          <p:style>
            <a:lnRef idx="0">
              <a:schemeClr val="accent1"/>
            </a:lnRef>
            <a:fillRef idx="3">
              <a:schemeClr val="accent1"/>
            </a:fillRef>
            <a:effectRef idx="3">
              <a:schemeClr val="accent1"/>
            </a:effectRef>
            <a:fontRef idx="minor">
              <a:schemeClr val="lt1"/>
            </a:fontRef>
          </p:style>
          <p:txBody>
            <a:bodyPr rtlCol="0" anchor="t"/>
            <a:lstStyle/>
            <a:p>
              <a:pPr>
                <a:spcBef>
                  <a:spcPts val="600"/>
                </a:spcBef>
              </a:pPr>
              <a:r>
                <a:rPr lang="ja-JP" altLang="en-US" sz="1662" b="1" dirty="0">
                  <a:solidFill>
                    <a:schemeClr val="tx1"/>
                  </a:solidFill>
                  <a:latin typeface="Meiryo UI" panose="020B0604030504040204" pitchFamily="50" charset="-128"/>
                  <a:ea typeface="Meiryo UI" panose="020B0604030504040204" pitchFamily="50" charset="-128"/>
                </a:rPr>
                <a:t>○安全安心で、楽しく通うことのできる魅力ある学校づくり</a:t>
              </a:r>
            </a:p>
          </p:txBody>
        </p:sp>
        <p:sp>
          <p:nvSpPr>
            <p:cNvPr id="40" name="正方形/長方形 39">
              <a:extLst>
                <a:ext uri="{FF2B5EF4-FFF2-40B4-BE49-F238E27FC236}">
                  <a16:creationId xmlns:a16="http://schemas.microsoft.com/office/drawing/2014/main" id="{5C225106-1AD4-46F2-ADA5-95BC989A4B22}"/>
                </a:ext>
              </a:extLst>
            </p:cNvPr>
            <p:cNvSpPr/>
            <p:nvPr/>
          </p:nvSpPr>
          <p:spPr>
            <a:xfrm>
              <a:off x="378765" y="1321254"/>
              <a:ext cx="8453724" cy="34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趣旨</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82064">
                <a:spcAft>
                  <a:spcPts val="277"/>
                </a:spcAft>
              </a:pPr>
              <a:r>
                <a:rPr lang="ja-JP" altLang="en-US" sz="1200" b="1" i="1" dirty="0">
                  <a:solidFill>
                    <a:srgbClr val="FF0000"/>
                  </a:solidFill>
                  <a:latin typeface="Meiryo UI" panose="020B0604030504040204" pitchFamily="50" charset="-128"/>
                  <a:ea typeface="Meiryo UI" panose="020B0604030504040204" pitchFamily="50" charset="-128"/>
                </a:rPr>
                <a:t>　児童生徒が人間関係の構築に課題がある状況を改善し、学校内における暴力行為・いじめを防止し、安全安心な学校づくりにつなげるとともに、子どもたちが楽しく通うことのできる学校づくりを進める。</a:t>
              </a:r>
            </a:p>
            <a:p>
              <a:pPr>
                <a:spcAft>
                  <a:spcPts val="277"/>
                </a:spcAft>
              </a:pP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264A40C0-6B9F-4BDB-8D2C-32E2E4AE27B1}"/>
              </a:ext>
            </a:extLst>
          </p:cNvPr>
          <p:cNvSpPr>
            <a:spLocks noGrp="1"/>
          </p:cNvSpPr>
          <p:nvPr>
            <p:ph type="sldNum" sz="quarter" idx="12"/>
          </p:nvPr>
        </p:nvSpPr>
        <p:spPr/>
        <p:txBody>
          <a:bodyPr/>
          <a:lstStyle/>
          <a:p>
            <a:fld id="{8EF98A3A-4FC9-421C-9EC4-B2EF6B34D3EB}" type="slidenum">
              <a:rPr kumimoji="1" lang="ja-JP" altLang="en-US" smtClean="0"/>
              <a:t>38</a:t>
            </a:fld>
            <a:endParaRPr kumimoji="1" lang="ja-JP" altLang="en-US"/>
          </a:p>
        </p:txBody>
      </p:sp>
      <p:sp>
        <p:nvSpPr>
          <p:cNvPr id="22" name="テキスト ボックス 21">
            <a:extLst>
              <a:ext uri="{FF2B5EF4-FFF2-40B4-BE49-F238E27FC236}">
                <a16:creationId xmlns:a16="http://schemas.microsoft.com/office/drawing/2014/main" id="{ABBD990D-55BC-449E-AA0F-7CE1A38C9F64}"/>
              </a:ext>
            </a:extLst>
          </p:cNvPr>
          <p:cNvSpPr txBox="1"/>
          <p:nvPr/>
        </p:nvSpPr>
        <p:spPr>
          <a:xfrm>
            <a:off x="270459" y="163013"/>
            <a:ext cx="4572000" cy="369332"/>
          </a:xfrm>
          <a:prstGeom prst="rect">
            <a:avLst/>
          </a:prstGeom>
          <a:noFill/>
        </p:spPr>
        <p:txBody>
          <a:bodyPr wrap="square">
            <a:spAutoFit/>
          </a:bodyPr>
          <a:lstStyle/>
          <a:p>
            <a:r>
              <a:rPr kumimoji="1" lang="ja-JP" altLang="en-US" sz="1800" b="1" dirty="0">
                <a:latin typeface="Meiryo UI" panose="020B0604030504040204" pitchFamily="50" charset="-128"/>
                <a:ea typeface="Meiryo UI" panose="020B0604030504040204" pitchFamily="50" charset="-128"/>
              </a:rPr>
              <a:t>今後の取組みの方向性（案）</a:t>
            </a:r>
            <a:endParaRPr kumimoji="1" lang="ja-JP" altLang="en-US" sz="1800" dirty="0"/>
          </a:p>
        </p:txBody>
      </p:sp>
      <p:sp>
        <p:nvSpPr>
          <p:cNvPr id="23" name="正方形/長方形 22">
            <a:extLst>
              <a:ext uri="{FF2B5EF4-FFF2-40B4-BE49-F238E27FC236}">
                <a16:creationId xmlns:a16="http://schemas.microsoft.com/office/drawing/2014/main" id="{8E81CDB1-67B3-4B0A-BBB3-A60687968D26}"/>
              </a:ext>
            </a:extLst>
          </p:cNvPr>
          <p:cNvSpPr/>
          <p:nvPr/>
        </p:nvSpPr>
        <p:spPr>
          <a:xfrm>
            <a:off x="416129" y="2171457"/>
            <a:ext cx="8450710" cy="442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取組みの進め方</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aphicFrame>
        <p:nvGraphicFramePr>
          <p:cNvPr id="9" name="表 9">
            <a:extLst>
              <a:ext uri="{FF2B5EF4-FFF2-40B4-BE49-F238E27FC236}">
                <a16:creationId xmlns:a16="http://schemas.microsoft.com/office/drawing/2014/main" id="{47A40B71-790F-4915-BA8B-7535293254C5}"/>
              </a:ext>
            </a:extLst>
          </p:cNvPr>
          <p:cNvGraphicFramePr>
            <a:graphicFrameLocks noGrp="1"/>
          </p:cNvGraphicFramePr>
          <p:nvPr>
            <p:extLst>
              <p:ext uri="{D42A27DB-BD31-4B8C-83A1-F6EECF244321}">
                <p14:modId xmlns:p14="http://schemas.microsoft.com/office/powerpoint/2010/main" val="1178942377"/>
              </p:ext>
            </p:extLst>
          </p:nvPr>
        </p:nvGraphicFramePr>
        <p:xfrm>
          <a:off x="557281" y="2472435"/>
          <a:ext cx="8189640" cy="4072598"/>
        </p:xfrm>
        <a:graphic>
          <a:graphicData uri="http://schemas.openxmlformats.org/drawingml/2006/table">
            <a:tbl>
              <a:tblPr firstRow="1" bandRow="1">
                <a:tableStyleId>{5C22544A-7EE6-4342-B048-85BDC9FD1C3A}</a:tableStyleId>
              </a:tblPr>
              <a:tblGrid>
                <a:gridCol w="4094820">
                  <a:extLst>
                    <a:ext uri="{9D8B030D-6E8A-4147-A177-3AD203B41FA5}">
                      <a16:colId xmlns:a16="http://schemas.microsoft.com/office/drawing/2014/main" val="1643994488"/>
                    </a:ext>
                  </a:extLst>
                </a:gridCol>
                <a:gridCol w="4094820">
                  <a:extLst>
                    <a:ext uri="{9D8B030D-6E8A-4147-A177-3AD203B41FA5}">
                      <a16:colId xmlns:a16="http://schemas.microsoft.com/office/drawing/2014/main" val="2331242215"/>
                    </a:ext>
                  </a:extLst>
                </a:gridCol>
              </a:tblGrid>
              <a:tr h="252000">
                <a:tc gridSpan="2">
                  <a:txBody>
                    <a:bodyPr/>
                    <a:lstStyle/>
                    <a:p>
                      <a:pPr>
                        <a:lnSpc>
                          <a:spcPts val="1600"/>
                        </a:lnSpc>
                      </a:pPr>
                      <a:r>
                        <a:rPr kumimoji="1" lang="ja-JP" altLang="en-US" sz="1200" b="0" dirty="0">
                          <a:solidFill>
                            <a:schemeClr val="tx1"/>
                          </a:solidFill>
                        </a:rPr>
                        <a:t>　学校が児童生徒にとって自己実現が図られ、自己有用感を高める場となるような取組みや人間関係づくり、心理教育等</a:t>
                      </a:r>
                      <a:r>
                        <a:rPr kumimoji="1" lang="en-US" altLang="ja-JP" sz="1200" b="0" dirty="0">
                          <a:solidFill>
                            <a:schemeClr val="tx1"/>
                          </a:solidFill>
                        </a:rPr>
                        <a:t>SC</a:t>
                      </a:r>
                      <a:r>
                        <a:rPr kumimoji="1" lang="ja-JP" altLang="en-US" sz="1200" b="0" dirty="0">
                          <a:solidFill>
                            <a:schemeClr val="tx1"/>
                          </a:solidFill>
                        </a:rPr>
                        <a:t>と連携して未然防止的な取組みを進める。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dirty="0"/>
                    </a:p>
                  </a:txBody>
                  <a:tcPr/>
                </a:tc>
                <a:extLst>
                  <a:ext uri="{0D108BD9-81ED-4DB2-BD59-A6C34878D82A}">
                    <a16:rowId xmlns:a16="http://schemas.microsoft.com/office/drawing/2014/main" val="3564433936"/>
                  </a:ext>
                </a:extLst>
              </a:tr>
              <a:tr h="252000">
                <a:tc>
                  <a:txBody>
                    <a:bodyPr/>
                    <a:lstStyle/>
                    <a:p>
                      <a:pPr algn="ctr">
                        <a:lnSpc>
                          <a:spcPts val="1600"/>
                        </a:lnSpc>
                      </a:pPr>
                      <a:r>
                        <a:rPr kumimoji="1" lang="ja-JP" altLang="en-US" sz="1200" b="1" dirty="0"/>
                        <a:t>［小・中学校］</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alpha val="25000"/>
                      </a:srgb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dirty="0"/>
                        <a:t>［府立高校］</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alpha val="25000"/>
                      </a:srgbClr>
                    </a:solidFill>
                  </a:tcPr>
                </a:tc>
                <a:extLst>
                  <a:ext uri="{0D108BD9-81ED-4DB2-BD59-A6C34878D82A}">
                    <a16:rowId xmlns:a16="http://schemas.microsoft.com/office/drawing/2014/main" val="1292150703"/>
                  </a:ext>
                </a:extLst>
              </a:tr>
              <a:tr h="284767">
                <a:tc>
                  <a:txBody>
                    <a:bodyPr/>
                    <a:lstStyle/>
                    <a:p>
                      <a:pPr marL="180975" indent="-95250">
                        <a:lnSpc>
                          <a:spcPts val="1600"/>
                        </a:lnSpc>
                      </a:pPr>
                      <a:r>
                        <a:rPr kumimoji="1" lang="ja-JP" altLang="en-US" sz="1200" dirty="0"/>
                        <a:t>➤児童生徒の興味・関心を高めるような授業づくりをはじめ、</a:t>
                      </a:r>
                      <a:br>
                        <a:rPr kumimoji="1" lang="en-US" altLang="ja-JP" sz="1200" dirty="0"/>
                      </a:br>
                      <a:r>
                        <a:rPr kumimoji="1" lang="ja-JP" altLang="en-US" sz="1200" b="1" i="0" u="sng" dirty="0"/>
                        <a:t>学ぶことの楽しさを実感できるような教育活動を展開。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80975" indent="-95250">
                        <a:lnSpc>
                          <a:spcPts val="1600"/>
                        </a:lnSpc>
                      </a:pPr>
                      <a:r>
                        <a:rPr kumimoji="1" lang="ja-JP" altLang="en-US" sz="1200" dirty="0"/>
                        <a:t>➤生徒の興味・関心を高めるような授業づくりをはじめ、</a:t>
                      </a:r>
                      <a:r>
                        <a:rPr kumimoji="1" lang="ja-JP" altLang="en-US" sz="1200" b="1" u="sng" dirty="0"/>
                        <a:t>学ぶことの楽しさを実感できるような教育活動を展開。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4155697833"/>
                  </a:ext>
                </a:extLst>
              </a:tr>
              <a:tr h="2844000">
                <a:tc>
                  <a:txBody>
                    <a:bodyPr/>
                    <a:lstStyle/>
                    <a:p>
                      <a:pPr marL="180975" indent="-95250">
                        <a:lnSpc>
                          <a:spcPts val="1600"/>
                        </a:lnSpc>
                      </a:pPr>
                      <a:r>
                        <a:rPr kumimoji="1" lang="ja-JP" altLang="en-US" sz="1200" b="0" i="0" u="none" dirty="0"/>
                        <a:t>➤いじめ重大事態を抑制するため、課題の大きい小・中学校に対し、</a:t>
                      </a:r>
                      <a:r>
                        <a:rPr kumimoji="1" lang="ja-JP" altLang="en-US" sz="1200" b="1" i="0" u="sng" dirty="0"/>
                        <a:t>支援人材（非常勤講師、</a:t>
                      </a:r>
                      <a:r>
                        <a:rPr kumimoji="1" lang="en-US" altLang="ja-JP" sz="1200" b="1" i="0" u="sng" dirty="0"/>
                        <a:t>SSW</a:t>
                      </a:r>
                      <a:r>
                        <a:rPr kumimoji="1" lang="ja-JP" altLang="en-US" sz="1200" b="1" i="0" u="sng" dirty="0"/>
                        <a:t>サポーター）を配置し、生徒指導体制の強化を検討。</a:t>
                      </a:r>
                      <a:r>
                        <a:rPr kumimoji="1" lang="ja-JP" altLang="en-US" sz="1200" b="0" i="0" u="none" dirty="0"/>
                        <a:t>また取組みを通じ、市町村の支援体制構築の支援。</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indent="-95250">
                        <a:lnSpc>
                          <a:spcPts val="1600"/>
                        </a:lnSpc>
                      </a:pPr>
                      <a:r>
                        <a:rPr kumimoji="1" lang="ja-JP" altLang="en-US" sz="1200" b="0" dirty="0"/>
                        <a:t>➤</a:t>
                      </a:r>
                      <a:r>
                        <a:rPr kumimoji="1" lang="ja-JP" altLang="en-US" sz="1200" b="0" u="none" dirty="0"/>
                        <a:t>生徒が不登校となるいじめ重大事態が生起した際、</a:t>
                      </a:r>
                      <a:r>
                        <a:rPr kumimoji="1" lang="ja-JP" altLang="en-US" sz="1200" b="1" u="sng" dirty="0"/>
                        <a:t>いじめの背景・原因等を専門的知見をもって調査・分析できるよう、</a:t>
                      </a:r>
                      <a:r>
                        <a:rPr kumimoji="1" lang="en-US" altLang="ja-JP" sz="1200" b="1" u="sng" dirty="0"/>
                        <a:t>SC</a:t>
                      </a:r>
                      <a:r>
                        <a:rPr kumimoji="1" lang="ja-JP" altLang="en-US" sz="1200" b="1" u="sng" dirty="0"/>
                        <a:t>や</a:t>
                      </a:r>
                      <a:r>
                        <a:rPr kumimoji="1" lang="en-US" altLang="ja-JP" sz="1200" b="1" u="sng" dirty="0"/>
                        <a:t>SSW</a:t>
                      </a:r>
                      <a:r>
                        <a:rPr kumimoji="1" lang="ja-JP" altLang="en-US" sz="1200" b="1" u="sng" dirty="0"/>
                        <a:t>、スクールロイヤー（</a:t>
                      </a:r>
                      <a:r>
                        <a:rPr kumimoji="1" lang="en-US" altLang="ja-JP" sz="1200" b="1" u="sng" dirty="0"/>
                        <a:t>SL</a:t>
                      </a:r>
                      <a:r>
                        <a:rPr kumimoji="1" lang="ja-JP" altLang="en-US" sz="1200" b="1" u="sng" dirty="0"/>
                        <a:t>）を学校に派遣するとともに、適切かつ早期に事案を解決できるよう、学校が</a:t>
                      </a:r>
                      <a:r>
                        <a:rPr kumimoji="1" lang="en-US" altLang="ja-JP" sz="1200" b="1" u="sng" dirty="0"/>
                        <a:t>SL</a:t>
                      </a:r>
                      <a:r>
                        <a:rPr kumimoji="1" lang="ja-JP" altLang="en-US" sz="1200" b="1" u="sng" dirty="0"/>
                        <a:t>へ相談できる体制を構築。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115067"/>
                  </a:ext>
                </a:extLst>
              </a:tr>
            </a:tbl>
          </a:graphicData>
        </a:graphic>
      </p:graphicFrame>
      <p:sp>
        <p:nvSpPr>
          <p:cNvPr id="21" name="テキスト ボックス 20">
            <a:extLst>
              <a:ext uri="{FF2B5EF4-FFF2-40B4-BE49-F238E27FC236}">
                <a16:creationId xmlns:a16="http://schemas.microsoft.com/office/drawing/2014/main" id="{3C6BED3A-CAE1-45B3-B4C6-3DBD865F5A1F}"/>
              </a:ext>
            </a:extLst>
          </p:cNvPr>
          <p:cNvSpPr txBox="1"/>
          <p:nvPr/>
        </p:nvSpPr>
        <p:spPr>
          <a:xfrm>
            <a:off x="564646" y="4857294"/>
            <a:ext cx="4146347" cy="461665"/>
          </a:xfrm>
          <a:prstGeom prst="rect">
            <a:avLst/>
          </a:prstGeom>
          <a:noFill/>
        </p:spPr>
        <p:txBody>
          <a:bodyPr wrap="square">
            <a:spAutoFit/>
          </a:bodyPr>
          <a:lstStyle/>
          <a:p>
            <a:pPr marL="87313" indent="-87313"/>
            <a:r>
              <a:rPr lang="en-US" altLang="ja-JP" sz="1200" b="1" dirty="0"/>
              <a:t>&lt;</a:t>
            </a:r>
            <a:r>
              <a:rPr lang="ja-JP" altLang="en-US" sz="1200" b="1" dirty="0"/>
              <a:t>支援人材の配置により生徒指導体制を強化した中学校に</a:t>
            </a:r>
            <a:br>
              <a:rPr lang="en-US" altLang="ja-JP" sz="1200" b="1" dirty="0"/>
            </a:br>
            <a:r>
              <a:rPr lang="ja-JP" altLang="en-US" sz="1200" b="1" dirty="0"/>
              <a:t> おけるいじめ重大事態の抑制</a:t>
            </a:r>
            <a:r>
              <a:rPr lang="en-US" altLang="ja-JP" sz="1200" b="1" dirty="0"/>
              <a:t>&gt;</a:t>
            </a:r>
            <a:endParaRPr lang="ja-JP" altLang="en-US" sz="1200" b="1" dirty="0"/>
          </a:p>
        </p:txBody>
      </p:sp>
      <p:graphicFrame>
        <p:nvGraphicFramePr>
          <p:cNvPr id="5" name="表 4">
            <a:extLst>
              <a:ext uri="{FF2B5EF4-FFF2-40B4-BE49-F238E27FC236}">
                <a16:creationId xmlns:a16="http://schemas.microsoft.com/office/drawing/2014/main" id="{7AC91513-F36B-455F-86A7-918CA68201CE}"/>
              </a:ext>
            </a:extLst>
          </p:cNvPr>
          <p:cNvGraphicFramePr>
            <a:graphicFrameLocks noGrp="1"/>
          </p:cNvGraphicFramePr>
          <p:nvPr>
            <p:extLst>
              <p:ext uri="{D42A27DB-BD31-4B8C-83A1-F6EECF244321}">
                <p14:modId xmlns:p14="http://schemas.microsoft.com/office/powerpoint/2010/main" val="1852978313"/>
              </p:ext>
            </p:extLst>
          </p:nvPr>
        </p:nvGraphicFramePr>
        <p:xfrm>
          <a:off x="997576" y="5448754"/>
          <a:ext cx="3206081" cy="695672"/>
        </p:xfrm>
        <a:graphic>
          <a:graphicData uri="http://schemas.openxmlformats.org/drawingml/2006/table">
            <a:tbl>
              <a:tblPr firstRow="1" bandRow="1">
                <a:tableStyleId>{5C22544A-7EE6-4342-B048-85BDC9FD1C3A}</a:tableStyleId>
              </a:tblPr>
              <a:tblGrid>
                <a:gridCol w="1379820">
                  <a:extLst>
                    <a:ext uri="{9D8B030D-6E8A-4147-A177-3AD203B41FA5}">
                      <a16:colId xmlns:a16="http://schemas.microsoft.com/office/drawing/2014/main" val="1703616273"/>
                    </a:ext>
                  </a:extLst>
                </a:gridCol>
                <a:gridCol w="1826261">
                  <a:extLst>
                    <a:ext uri="{9D8B030D-6E8A-4147-A177-3AD203B41FA5}">
                      <a16:colId xmlns:a16="http://schemas.microsoft.com/office/drawing/2014/main" val="1158626832"/>
                    </a:ext>
                  </a:extLst>
                </a:gridCol>
              </a:tblGrid>
              <a:tr h="390698">
                <a:tc>
                  <a:txBody>
                    <a:bodyPr/>
                    <a:lstStyle/>
                    <a:p>
                      <a:pPr algn="ctr">
                        <a:lnSpc>
                          <a:spcPts val="1400"/>
                        </a:lnSpc>
                      </a:pPr>
                      <a:r>
                        <a:rPr kumimoji="1" lang="ja-JP" altLang="en-US" sz="1100" b="0" dirty="0">
                          <a:solidFill>
                            <a:schemeClr val="tx1"/>
                          </a:solidFill>
                        </a:rPr>
                        <a:t>支援人材配置校</a:t>
                      </a:r>
                      <a:endParaRPr kumimoji="1" lang="en-US" altLang="ja-JP" sz="1100" b="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100" b="0" dirty="0">
                          <a:solidFill>
                            <a:schemeClr val="tx1"/>
                          </a:solidFill>
                        </a:rPr>
                        <a:t>18.5</a:t>
                      </a:r>
                      <a:r>
                        <a:rPr kumimoji="1" lang="ja-JP" altLang="en-US" sz="1100" b="0" dirty="0">
                          <a:solidFill>
                            <a:schemeClr val="tx1"/>
                          </a:solidFill>
                        </a:rPr>
                        <a:t>校　あたり　１件</a:t>
                      </a:r>
                      <a:endParaRPr kumimoji="1" lang="en-US" altLang="ja-JP" sz="1100" b="0" dirty="0">
                        <a:solidFill>
                          <a:schemeClr val="tx1"/>
                        </a:solidFill>
                      </a:endParaRPr>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396980"/>
                  </a:ext>
                </a:extLst>
              </a:tr>
              <a:tr h="304974">
                <a:tc>
                  <a:txBody>
                    <a:bodyPr/>
                    <a:lstStyle/>
                    <a:p>
                      <a:pPr algn="ctr">
                        <a:lnSpc>
                          <a:spcPts val="1400"/>
                        </a:lnSpc>
                      </a:pPr>
                      <a:r>
                        <a:rPr kumimoji="1" lang="ja-JP" altLang="en-US" sz="1100" b="0" dirty="0">
                          <a:solidFill>
                            <a:schemeClr val="tx1"/>
                          </a:solidFill>
                        </a:rPr>
                        <a:t>未配置校</a:t>
                      </a:r>
                      <a:endParaRPr kumimoji="1" lang="en-US" altLang="ja-JP" sz="1100" b="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t>11.0</a:t>
                      </a:r>
                      <a:r>
                        <a:rPr lang="ja-JP" altLang="en-US" sz="1100" dirty="0"/>
                        <a:t>校　あたり　１件</a:t>
                      </a:r>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400993"/>
                  </a:ext>
                </a:extLst>
              </a:tr>
            </a:tbl>
          </a:graphicData>
        </a:graphic>
      </p:graphicFrame>
      <p:sp>
        <p:nvSpPr>
          <p:cNvPr id="24" name="テキスト ボックス 23">
            <a:extLst>
              <a:ext uri="{FF2B5EF4-FFF2-40B4-BE49-F238E27FC236}">
                <a16:creationId xmlns:a16="http://schemas.microsoft.com/office/drawing/2014/main" id="{49739520-5220-4A8F-8C0B-90F04E2B5568}"/>
              </a:ext>
            </a:extLst>
          </p:cNvPr>
          <p:cNvSpPr txBox="1"/>
          <p:nvPr/>
        </p:nvSpPr>
        <p:spPr>
          <a:xfrm>
            <a:off x="4660306" y="4877444"/>
            <a:ext cx="4105436" cy="276999"/>
          </a:xfrm>
          <a:prstGeom prst="rect">
            <a:avLst/>
          </a:prstGeom>
          <a:noFill/>
        </p:spPr>
        <p:txBody>
          <a:bodyPr wrap="square">
            <a:spAutoFit/>
          </a:bodyPr>
          <a:lstStyle/>
          <a:p>
            <a:pPr>
              <a:spcAft>
                <a:spcPts val="600"/>
              </a:spcAft>
            </a:pPr>
            <a:r>
              <a:rPr lang="en-US" altLang="ja-JP" sz="1200" b="1" dirty="0"/>
              <a:t>&lt;</a:t>
            </a:r>
            <a:r>
              <a:rPr lang="ja-JP" altLang="en-US" sz="1200" b="1" dirty="0"/>
              <a:t>専門人材の活用による好事例（</a:t>
            </a:r>
            <a:r>
              <a:rPr lang="en-US" altLang="ja-JP" sz="1200" b="1" dirty="0"/>
              <a:t>S</a:t>
            </a:r>
            <a:r>
              <a:rPr lang="ja-JP" altLang="en-US" sz="1200" b="1" dirty="0"/>
              <a:t>Ｌ）</a:t>
            </a:r>
            <a:r>
              <a:rPr lang="en-US" altLang="ja-JP" sz="1200" b="1" dirty="0"/>
              <a:t>&gt;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3312AE0-ED5D-4085-828D-F5D8047BA0EA}"/>
              </a:ext>
            </a:extLst>
          </p:cNvPr>
          <p:cNvSpPr/>
          <p:nvPr/>
        </p:nvSpPr>
        <p:spPr>
          <a:xfrm>
            <a:off x="4852145" y="5207505"/>
            <a:ext cx="3727209" cy="112235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lang="ja-JP" altLang="en-US" sz="900" dirty="0">
                <a:solidFill>
                  <a:schemeClr val="tx1"/>
                </a:solidFill>
                <a:latin typeface="+mn-ea"/>
              </a:rPr>
              <a:t>・いじめの被害を受けていた生徒が申告していた一部のいじめ行為が認定されたが、被害生徒の保護者が加害生徒に対して退学等を要求し、学校も対応に苦慮。</a:t>
            </a:r>
            <a:endParaRPr lang="en-US" altLang="ja-JP" sz="900" dirty="0">
              <a:solidFill>
                <a:schemeClr val="tx1"/>
              </a:solidFill>
              <a:latin typeface="+mn-ea"/>
            </a:endParaRPr>
          </a:p>
          <a:p>
            <a:pPr marL="88900" indent="-88900"/>
            <a:r>
              <a:rPr lang="ja-JP" altLang="en-US" sz="900" dirty="0">
                <a:solidFill>
                  <a:schemeClr val="tx1"/>
                </a:solidFill>
                <a:latin typeface="+mn-ea"/>
              </a:rPr>
              <a:t>・そこで、学校は</a:t>
            </a:r>
            <a:r>
              <a:rPr lang="en-US" altLang="ja-JP" sz="900" dirty="0">
                <a:solidFill>
                  <a:schemeClr val="tx1"/>
                </a:solidFill>
                <a:latin typeface="+mn-ea"/>
              </a:rPr>
              <a:t>SL</a:t>
            </a:r>
            <a:r>
              <a:rPr lang="ja-JP" altLang="en-US" sz="900" dirty="0">
                <a:solidFill>
                  <a:schemeClr val="tx1"/>
                </a:solidFill>
                <a:latin typeface="+mn-ea"/>
              </a:rPr>
              <a:t>に対応を相談し専門的知見により、被害生徒側の要求が過大であること、学校として</a:t>
            </a:r>
            <a:r>
              <a:rPr lang="ja-JP" altLang="en-US" sz="900">
                <a:solidFill>
                  <a:schemeClr val="tx1"/>
                </a:solidFill>
                <a:latin typeface="+mn-ea"/>
              </a:rPr>
              <a:t>の</a:t>
            </a:r>
            <a:r>
              <a:rPr lang="ja-JP" altLang="en-US" sz="900" dirty="0">
                <a:solidFill>
                  <a:schemeClr val="tx1"/>
                </a:solidFill>
                <a:latin typeface="+mn-ea"/>
              </a:rPr>
              <a:t>今後の対応方針を学校へ助言。</a:t>
            </a:r>
            <a:endParaRPr lang="en-US" altLang="ja-JP" sz="900" dirty="0">
              <a:solidFill>
                <a:schemeClr val="tx1"/>
              </a:solidFill>
              <a:latin typeface="+mn-ea"/>
            </a:endParaRPr>
          </a:p>
          <a:p>
            <a:pPr marL="88900" indent="-88900"/>
            <a:r>
              <a:rPr lang="ja-JP" altLang="en-US" sz="900" dirty="0">
                <a:solidFill>
                  <a:schemeClr val="tx1"/>
                </a:solidFill>
                <a:latin typeface="+mn-ea"/>
              </a:rPr>
              <a:t>・学校は</a:t>
            </a:r>
            <a:r>
              <a:rPr lang="en-US" altLang="ja-JP" sz="900" dirty="0">
                <a:solidFill>
                  <a:schemeClr val="tx1"/>
                </a:solidFill>
                <a:latin typeface="+mn-ea"/>
              </a:rPr>
              <a:t>SL</a:t>
            </a:r>
            <a:r>
              <a:rPr lang="ja-JP" altLang="en-US" sz="900" dirty="0">
                <a:solidFill>
                  <a:schemeClr val="tx1"/>
                </a:solidFill>
                <a:latin typeface="+mn-ea"/>
              </a:rPr>
              <a:t>の助言を踏まえ、適切に対応した結果、被害生徒の保護者も対応に納得し、事態は早期に解決。</a:t>
            </a:r>
          </a:p>
        </p:txBody>
      </p:sp>
    </p:spTree>
    <p:extLst>
      <p:ext uri="{BB962C8B-B14F-4D97-AF65-F5344CB8AC3E}">
        <p14:creationId xmlns:p14="http://schemas.microsoft.com/office/powerpoint/2010/main" val="418942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3</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165750" y="941400"/>
            <a:ext cx="7393844"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［不登校児童生徒の欠席日数別の推移（府内公立小・中学校）］</a:t>
            </a:r>
            <a:endParaRPr lang="en-US" altLang="ja-JP" sz="1600" b="1" dirty="0">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C352587-E6D5-416F-89BC-6868B6B86E11}"/>
              </a:ext>
            </a:extLst>
          </p:cNvPr>
          <p:cNvSpPr txBox="1"/>
          <p:nvPr/>
        </p:nvSpPr>
        <p:spPr>
          <a:xfrm>
            <a:off x="3083653" y="5028507"/>
            <a:ext cx="796972" cy="261610"/>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08732DF2-B9A2-4D91-9A4C-9689562E7D66}"/>
              </a:ext>
            </a:extLst>
          </p:cNvPr>
          <p:cNvSpPr txBox="1"/>
          <p:nvPr/>
        </p:nvSpPr>
        <p:spPr>
          <a:xfrm>
            <a:off x="684777" y="1585723"/>
            <a:ext cx="3152078" cy="369332"/>
          </a:xfrm>
          <a:prstGeom prst="rect">
            <a:avLst/>
          </a:prstGeom>
          <a:noFill/>
        </p:spPr>
        <p:txBody>
          <a:bodyPr wrap="square">
            <a:spAutoFit/>
          </a:bodyPr>
          <a:lstStyle/>
          <a:p>
            <a:pPr algn="ctr"/>
            <a:r>
              <a:rPr lang="ja-JP" altLang="en-US" b="1" dirty="0">
                <a:ea typeface="Meiryo UI" panose="020B0604030504040204" pitchFamily="50" charset="-128"/>
                <a:cs typeface="Times New Roman" panose="02020603050405020304" pitchFamily="18" charset="0"/>
              </a:rPr>
              <a:t>（府内公立小学校）</a:t>
            </a:r>
            <a:endParaRPr lang="ja-JP" altLang="en-US" dirty="0"/>
          </a:p>
        </p:txBody>
      </p:sp>
      <p:sp>
        <p:nvSpPr>
          <p:cNvPr id="24" name="テキスト ボックス 23">
            <a:extLst>
              <a:ext uri="{FF2B5EF4-FFF2-40B4-BE49-F238E27FC236}">
                <a16:creationId xmlns:a16="http://schemas.microsoft.com/office/drawing/2014/main" id="{6374E7AE-E7A1-43E8-BB8D-07D148FE547D}"/>
              </a:ext>
            </a:extLst>
          </p:cNvPr>
          <p:cNvSpPr txBox="1"/>
          <p:nvPr/>
        </p:nvSpPr>
        <p:spPr>
          <a:xfrm>
            <a:off x="5352471" y="1593158"/>
            <a:ext cx="2539257" cy="369332"/>
          </a:xfrm>
          <a:prstGeom prst="rect">
            <a:avLst/>
          </a:prstGeom>
          <a:noFill/>
        </p:spPr>
        <p:txBody>
          <a:bodyPr wrap="square">
            <a:spAutoFit/>
          </a:bodyPr>
          <a:lstStyle/>
          <a:p>
            <a:pPr algn="ctr"/>
            <a:r>
              <a:rPr lang="ja-JP" altLang="en-US" b="1" dirty="0">
                <a:ea typeface="Meiryo UI" panose="020B0604030504040204" pitchFamily="50" charset="-128"/>
                <a:cs typeface="Times New Roman" panose="02020603050405020304" pitchFamily="18" charset="0"/>
              </a:rPr>
              <a:t>（府内公立中学校）</a:t>
            </a:r>
            <a:endParaRPr lang="ja-JP" altLang="en-US" dirty="0"/>
          </a:p>
        </p:txBody>
      </p:sp>
      <p:sp>
        <p:nvSpPr>
          <p:cNvPr id="25" name="テキスト ボックス 24">
            <a:extLst>
              <a:ext uri="{FF2B5EF4-FFF2-40B4-BE49-F238E27FC236}">
                <a16:creationId xmlns:a16="http://schemas.microsoft.com/office/drawing/2014/main" id="{B499B80E-6E50-4430-B246-671AE4EC0D52}"/>
              </a:ext>
            </a:extLst>
          </p:cNvPr>
          <p:cNvSpPr txBox="1"/>
          <p:nvPr/>
        </p:nvSpPr>
        <p:spPr>
          <a:xfrm>
            <a:off x="7605285" y="5021622"/>
            <a:ext cx="796972" cy="261610"/>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26" name="角丸四角形 3">
            <a:extLst>
              <a:ext uri="{FF2B5EF4-FFF2-40B4-BE49-F238E27FC236}">
                <a16:creationId xmlns:a16="http://schemas.microsoft.com/office/drawing/2014/main" id="{8F42F67C-0369-425D-8F86-4F1F065B0537}"/>
              </a:ext>
            </a:extLst>
          </p:cNvPr>
          <p:cNvSpPr/>
          <p:nvPr/>
        </p:nvSpPr>
        <p:spPr>
          <a:xfrm>
            <a:off x="325883" y="5386428"/>
            <a:ext cx="8466478" cy="1162955"/>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・不登校児童生徒の実人数をみると、全国の実人数と同様の傾向であり、</a:t>
            </a:r>
            <a:r>
              <a:rPr kumimoji="1" lang="en-US" altLang="ja-JP" sz="1500" dirty="0">
                <a:solidFill>
                  <a:schemeClr val="tx1"/>
                </a:solidFill>
                <a:latin typeface="Meiryo UI" panose="020B0604030504040204" pitchFamily="50" charset="-128"/>
                <a:ea typeface="Meiryo UI" panose="020B0604030504040204" pitchFamily="50" charset="-128"/>
              </a:rPr>
              <a:t>R1</a:t>
            </a:r>
            <a:r>
              <a:rPr kumimoji="1" lang="ja-JP" altLang="en-US" sz="1500" dirty="0">
                <a:solidFill>
                  <a:schemeClr val="tx1"/>
                </a:solidFill>
                <a:latin typeface="Meiryo UI" panose="020B0604030504040204" pitchFamily="50" charset="-128"/>
                <a:ea typeface="Meiryo UI" panose="020B0604030504040204" pitchFamily="50" charset="-128"/>
              </a:rPr>
              <a:t>から</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にかけて、小学校は</a:t>
            </a:r>
            <a:r>
              <a:rPr kumimoji="1" lang="en-US" altLang="ja-JP" sz="1500" dirty="0">
                <a:solidFill>
                  <a:schemeClr val="tx1"/>
                </a:solidFill>
                <a:latin typeface="Meiryo UI" panose="020B0604030504040204" pitchFamily="50" charset="-128"/>
                <a:ea typeface="Meiryo UI" panose="020B0604030504040204" pitchFamily="50" charset="-128"/>
              </a:rPr>
              <a:t>2</a:t>
            </a:r>
            <a:r>
              <a:rPr kumimoji="1" lang="ja-JP" altLang="en-US" sz="1500" dirty="0">
                <a:solidFill>
                  <a:schemeClr val="tx1"/>
                </a:solidFill>
                <a:latin typeface="Meiryo UI" panose="020B0604030504040204" pitchFamily="50" charset="-128"/>
                <a:ea typeface="Meiryo UI" panose="020B0604030504040204" pitchFamily="50" charset="-128"/>
              </a:rPr>
              <a:t>倍、中学校は</a:t>
            </a:r>
            <a:r>
              <a:rPr kumimoji="1" lang="en-US" altLang="ja-JP" sz="1500" dirty="0">
                <a:solidFill>
                  <a:schemeClr val="tx1"/>
                </a:solidFill>
                <a:latin typeface="Meiryo UI" panose="020B0604030504040204" pitchFamily="50" charset="-128"/>
                <a:ea typeface="Meiryo UI" panose="020B0604030504040204" pitchFamily="50" charset="-128"/>
              </a:rPr>
              <a:t>1.5</a:t>
            </a:r>
            <a:r>
              <a:rPr kumimoji="1" lang="ja-JP" altLang="en-US" sz="1500" dirty="0">
                <a:solidFill>
                  <a:schemeClr val="tx1"/>
                </a:solidFill>
                <a:latin typeface="Meiryo UI" panose="020B0604030504040204" pitchFamily="50" charset="-128"/>
                <a:ea typeface="Meiryo UI" panose="020B0604030504040204" pitchFamily="50" charset="-128"/>
              </a:rPr>
              <a:t>倍増加。</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・不登校児童生徒を欠席日数別で見ると、府内公立小・中学校において、</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dirty="0">
                <a:solidFill>
                  <a:schemeClr val="tx1"/>
                </a:solidFill>
                <a:latin typeface="Meiryo UI" panose="020B0604030504040204" pitchFamily="50" charset="-128"/>
                <a:ea typeface="Meiryo UI" panose="020B0604030504040204" pitchFamily="50" charset="-128"/>
              </a:rPr>
              <a:t>小学校では最も多い層が「欠席</a:t>
            </a:r>
            <a:r>
              <a:rPr kumimoji="1" lang="en-US" altLang="ja-JP" sz="1500" dirty="0">
                <a:solidFill>
                  <a:schemeClr val="tx1"/>
                </a:solidFill>
                <a:latin typeface="Meiryo UI" panose="020B0604030504040204" pitchFamily="50" charset="-128"/>
                <a:ea typeface="Meiryo UI" panose="020B0604030504040204" pitchFamily="50" charset="-128"/>
              </a:rPr>
              <a:t>90</a:t>
            </a:r>
            <a:r>
              <a:rPr kumimoji="1" lang="ja-JP" altLang="en-US" sz="1500" dirty="0">
                <a:solidFill>
                  <a:schemeClr val="tx1"/>
                </a:solidFill>
                <a:latin typeface="Meiryo UI" panose="020B0604030504040204" pitchFamily="50" charset="-128"/>
                <a:ea typeface="Meiryo UI" panose="020B0604030504040204" pitchFamily="50" charset="-128"/>
              </a:rPr>
              <a:t>日未満」であるが、中学校になると「欠席</a:t>
            </a:r>
            <a:r>
              <a:rPr kumimoji="1" lang="en-US" altLang="ja-JP" sz="1500" dirty="0">
                <a:solidFill>
                  <a:schemeClr val="tx1"/>
                </a:solidFill>
                <a:latin typeface="Meiryo UI" panose="020B0604030504040204" pitchFamily="50" charset="-128"/>
                <a:ea typeface="Meiryo UI" panose="020B0604030504040204" pitchFamily="50" charset="-128"/>
              </a:rPr>
              <a:t>90</a:t>
            </a:r>
            <a:r>
              <a:rPr kumimoji="1" lang="ja-JP" altLang="en-US" sz="1500" dirty="0">
                <a:solidFill>
                  <a:schemeClr val="tx1"/>
                </a:solidFill>
                <a:latin typeface="Meiryo UI" panose="020B0604030504040204" pitchFamily="50" charset="-128"/>
                <a:ea typeface="Meiryo UI" panose="020B0604030504040204" pitchFamily="50" charset="-128"/>
              </a:rPr>
              <a:t>日以上」の層に転じている。</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EE333142-56FB-4111-8779-2C2679412695}"/>
              </a:ext>
            </a:extLst>
          </p:cNvPr>
          <p:cNvPicPr>
            <a:picLocks noChangeAspect="1"/>
          </p:cNvPicPr>
          <p:nvPr/>
        </p:nvPicPr>
        <p:blipFill>
          <a:blip r:embed="rId3"/>
          <a:stretch>
            <a:fillRect/>
          </a:stretch>
        </p:blipFill>
        <p:spPr>
          <a:xfrm>
            <a:off x="4521030" y="2237017"/>
            <a:ext cx="4680000" cy="2915410"/>
          </a:xfrm>
          <a:prstGeom prst="rect">
            <a:avLst/>
          </a:prstGeom>
        </p:spPr>
      </p:pic>
      <p:pic>
        <p:nvPicPr>
          <p:cNvPr id="14" name="図 13">
            <a:extLst>
              <a:ext uri="{FF2B5EF4-FFF2-40B4-BE49-F238E27FC236}">
                <a16:creationId xmlns:a16="http://schemas.microsoft.com/office/drawing/2014/main" id="{CF818D57-9937-4493-92E5-62BAE8E605E9}"/>
              </a:ext>
            </a:extLst>
          </p:cNvPr>
          <p:cNvPicPr>
            <a:picLocks noChangeAspect="1"/>
          </p:cNvPicPr>
          <p:nvPr/>
        </p:nvPicPr>
        <p:blipFill>
          <a:blip r:embed="rId4"/>
          <a:stretch>
            <a:fillRect/>
          </a:stretch>
        </p:blipFill>
        <p:spPr>
          <a:xfrm>
            <a:off x="1729" y="2266753"/>
            <a:ext cx="4680000" cy="2881487"/>
          </a:xfrm>
          <a:prstGeom prst="rect">
            <a:avLst/>
          </a:prstGeom>
        </p:spPr>
      </p:pic>
      <p:sp>
        <p:nvSpPr>
          <p:cNvPr id="15" name="テキスト ボックス 14">
            <a:extLst>
              <a:ext uri="{FF2B5EF4-FFF2-40B4-BE49-F238E27FC236}">
                <a16:creationId xmlns:a16="http://schemas.microsoft.com/office/drawing/2014/main" id="{CC62698B-BF9F-47CD-A98F-9EFCA8435C98}"/>
              </a:ext>
            </a:extLst>
          </p:cNvPr>
          <p:cNvSpPr txBox="1"/>
          <p:nvPr/>
        </p:nvSpPr>
        <p:spPr>
          <a:xfrm>
            <a:off x="270457" y="1222246"/>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16" name="テキスト ボックス 15">
            <a:extLst>
              <a:ext uri="{FF2B5EF4-FFF2-40B4-BE49-F238E27FC236}">
                <a16:creationId xmlns:a16="http://schemas.microsoft.com/office/drawing/2014/main" id="{B01C9E06-8DE4-4091-B84A-A28C528E19C4}"/>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grpSp>
        <p:nvGrpSpPr>
          <p:cNvPr id="22" name="グループ化 21">
            <a:extLst>
              <a:ext uri="{FF2B5EF4-FFF2-40B4-BE49-F238E27FC236}">
                <a16:creationId xmlns:a16="http://schemas.microsoft.com/office/drawing/2014/main" id="{E01319EB-7AFB-4645-89DC-97801BCA0E4A}"/>
              </a:ext>
            </a:extLst>
          </p:cNvPr>
          <p:cNvGrpSpPr/>
          <p:nvPr/>
        </p:nvGrpSpPr>
        <p:grpSpPr>
          <a:xfrm>
            <a:off x="1884063" y="5061896"/>
            <a:ext cx="1199590" cy="302395"/>
            <a:chOff x="26285" y="2391635"/>
            <a:chExt cx="872008" cy="302395"/>
          </a:xfrm>
        </p:grpSpPr>
        <p:sp>
          <p:nvSpPr>
            <p:cNvPr id="23" name="テキスト ボックス 22">
              <a:extLst>
                <a:ext uri="{FF2B5EF4-FFF2-40B4-BE49-F238E27FC236}">
                  <a16:creationId xmlns:a16="http://schemas.microsoft.com/office/drawing/2014/main" id="{D9851CF2-524B-402D-9334-B2403F151C6D}"/>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27" name="右大かっこ 26">
              <a:extLst>
                <a:ext uri="{FF2B5EF4-FFF2-40B4-BE49-F238E27FC236}">
                  <a16:creationId xmlns:a16="http://schemas.microsoft.com/office/drawing/2014/main" id="{85B6AF35-D8C6-4361-9859-E3A7BF321148}"/>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8" name="グループ化 27">
            <a:extLst>
              <a:ext uri="{FF2B5EF4-FFF2-40B4-BE49-F238E27FC236}">
                <a16:creationId xmlns:a16="http://schemas.microsoft.com/office/drawing/2014/main" id="{9AC22AB5-2859-4587-9261-05596DA338CA}"/>
              </a:ext>
            </a:extLst>
          </p:cNvPr>
          <p:cNvGrpSpPr/>
          <p:nvPr/>
        </p:nvGrpSpPr>
        <p:grpSpPr>
          <a:xfrm>
            <a:off x="6399169" y="5091430"/>
            <a:ext cx="1199590" cy="302395"/>
            <a:chOff x="26285" y="2391635"/>
            <a:chExt cx="872008" cy="302395"/>
          </a:xfrm>
        </p:grpSpPr>
        <p:sp>
          <p:nvSpPr>
            <p:cNvPr id="29" name="テキスト ボックス 28">
              <a:extLst>
                <a:ext uri="{FF2B5EF4-FFF2-40B4-BE49-F238E27FC236}">
                  <a16:creationId xmlns:a16="http://schemas.microsoft.com/office/drawing/2014/main" id="{78F6F5D2-1B59-4B46-BCAB-AF5C500403EA}"/>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30" name="右大かっこ 29">
              <a:extLst>
                <a:ext uri="{FF2B5EF4-FFF2-40B4-BE49-F238E27FC236}">
                  <a16:creationId xmlns:a16="http://schemas.microsoft.com/office/drawing/2014/main" id="{A158E451-4A07-4628-9D90-3EF0023FCB7D}"/>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2" name="正方形/長方形 1">
            <a:extLst>
              <a:ext uri="{FF2B5EF4-FFF2-40B4-BE49-F238E27FC236}">
                <a16:creationId xmlns:a16="http://schemas.microsoft.com/office/drawing/2014/main" id="{FA8014FC-0E57-4331-AEF2-ECCE4B0614DD}"/>
              </a:ext>
            </a:extLst>
          </p:cNvPr>
          <p:cNvSpPr/>
          <p:nvPr/>
        </p:nvSpPr>
        <p:spPr>
          <a:xfrm>
            <a:off x="35623" y="416387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2,365</a:t>
            </a:r>
            <a:r>
              <a:rPr kumimoji="1" lang="ja-JP" altLang="en-US" sz="800" b="1" dirty="0">
                <a:solidFill>
                  <a:schemeClr val="tx1"/>
                </a:solidFill>
              </a:rPr>
              <a:t>人</a:t>
            </a:r>
          </a:p>
        </p:txBody>
      </p:sp>
      <p:sp>
        <p:nvSpPr>
          <p:cNvPr id="33" name="正方形/長方形 32">
            <a:extLst>
              <a:ext uri="{FF2B5EF4-FFF2-40B4-BE49-F238E27FC236}">
                <a16:creationId xmlns:a16="http://schemas.microsoft.com/office/drawing/2014/main" id="{C1BE2777-876F-4CFF-B7C8-4FF1ECAE10F1}"/>
              </a:ext>
            </a:extLst>
          </p:cNvPr>
          <p:cNvSpPr/>
          <p:nvPr/>
        </p:nvSpPr>
        <p:spPr>
          <a:xfrm>
            <a:off x="638197" y="4202520"/>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2,513</a:t>
            </a:r>
            <a:r>
              <a:rPr kumimoji="1" lang="ja-JP" altLang="en-US" sz="800" b="1" dirty="0">
                <a:solidFill>
                  <a:schemeClr val="tx1"/>
                </a:solidFill>
              </a:rPr>
              <a:t>人</a:t>
            </a:r>
          </a:p>
        </p:txBody>
      </p:sp>
      <p:sp>
        <p:nvSpPr>
          <p:cNvPr id="34" name="正方形/長方形 33">
            <a:extLst>
              <a:ext uri="{FF2B5EF4-FFF2-40B4-BE49-F238E27FC236}">
                <a16:creationId xmlns:a16="http://schemas.microsoft.com/office/drawing/2014/main" id="{B6CDBB95-632B-4088-BAC2-A8E986979721}"/>
              </a:ext>
            </a:extLst>
          </p:cNvPr>
          <p:cNvSpPr/>
          <p:nvPr/>
        </p:nvSpPr>
        <p:spPr>
          <a:xfrm>
            <a:off x="1109608" y="4078473"/>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3,063</a:t>
            </a:r>
            <a:r>
              <a:rPr kumimoji="1" lang="ja-JP" altLang="en-US" sz="800" b="1" dirty="0">
                <a:solidFill>
                  <a:schemeClr val="tx1"/>
                </a:solidFill>
              </a:rPr>
              <a:t>人</a:t>
            </a:r>
          </a:p>
        </p:txBody>
      </p:sp>
      <p:sp>
        <p:nvSpPr>
          <p:cNvPr id="35" name="正方形/長方形 34">
            <a:extLst>
              <a:ext uri="{FF2B5EF4-FFF2-40B4-BE49-F238E27FC236}">
                <a16:creationId xmlns:a16="http://schemas.microsoft.com/office/drawing/2014/main" id="{AA0460E0-E663-43B5-A8A7-35BEC357BCE9}"/>
              </a:ext>
            </a:extLst>
          </p:cNvPr>
          <p:cNvSpPr/>
          <p:nvPr/>
        </p:nvSpPr>
        <p:spPr>
          <a:xfrm>
            <a:off x="1605261" y="3975246"/>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3,410</a:t>
            </a:r>
            <a:r>
              <a:rPr kumimoji="1" lang="ja-JP" altLang="en-US" sz="800" b="1" dirty="0">
                <a:solidFill>
                  <a:schemeClr val="tx1"/>
                </a:solidFill>
              </a:rPr>
              <a:t>人</a:t>
            </a:r>
          </a:p>
        </p:txBody>
      </p:sp>
      <p:sp>
        <p:nvSpPr>
          <p:cNvPr id="36" name="正方形/長方形 35">
            <a:extLst>
              <a:ext uri="{FF2B5EF4-FFF2-40B4-BE49-F238E27FC236}">
                <a16:creationId xmlns:a16="http://schemas.microsoft.com/office/drawing/2014/main" id="{B1FAC680-B129-483E-81CD-5AC475E03559}"/>
              </a:ext>
            </a:extLst>
          </p:cNvPr>
          <p:cNvSpPr/>
          <p:nvPr/>
        </p:nvSpPr>
        <p:spPr>
          <a:xfrm>
            <a:off x="2071689" y="3839341"/>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4,486</a:t>
            </a:r>
            <a:r>
              <a:rPr kumimoji="1" lang="ja-JP" altLang="en-US" sz="800" b="1" dirty="0">
                <a:solidFill>
                  <a:schemeClr val="tx1"/>
                </a:solidFill>
              </a:rPr>
              <a:t>人</a:t>
            </a:r>
          </a:p>
        </p:txBody>
      </p:sp>
      <p:sp>
        <p:nvSpPr>
          <p:cNvPr id="37" name="正方形/長方形 36">
            <a:extLst>
              <a:ext uri="{FF2B5EF4-FFF2-40B4-BE49-F238E27FC236}">
                <a16:creationId xmlns:a16="http://schemas.microsoft.com/office/drawing/2014/main" id="{A0DA8157-941E-4373-8547-72706D200BDD}"/>
              </a:ext>
            </a:extLst>
          </p:cNvPr>
          <p:cNvSpPr/>
          <p:nvPr/>
        </p:nvSpPr>
        <p:spPr>
          <a:xfrm>
            <a:off x="2555666" y="3604285"/>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6,135</a:t>
            </a:r>
            <a:r>
              <a:rPr kumimoji="1" lang="ja-JP" altLang="en-US" sz="800" b="1" dirty="0">
                <a:solidFill>
                  <a:schemeClr val="tx1"/>
                </a:solidFill>
              </a:rPr>
              <a:t>人</a:t>
            </a:r>
          </a:p>
        </p:txBody>
      </p:sp>
      <p:sp>
        <p:nvSpPr>
          <p:cNvPr id="38" name="正方形/長方形 37">
            <a:extLst>
              <a:ext uri="{FF2B5EF4-FFF2-40B4-BE49-F238E27FC236}">
                <a16:creationId xmlns:a16="http://schemas.microsoft.com/office/drawing/2014/main" id="{C4AC8918-98E9-43D1-A0B9-38C77EB7BE22}"/>
              </a:ext>
            </a:extLst>
          </p:cNvPr>
          <p:cNvSpPr/>
          <p:nvPr/>
        </p:nvSpPr>
        <p:spPr>
          <a:xfrm>
            <a:off x="3029518" y="3316413"/>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7,084</a:t>
            </a:r>
            <a:r>
              <a:rPr kumimoji="1" lang="ja-JP" altLang="en-US" sz="800" b="1" dirty="0">
                <a:solidFill>
                  <a:schemeClr val="tx1"/>
                </a:solidFill>
              </a:rPr>
              <a:t>人</a:t>
            </a:r>
          </a:p>
        </p:txBody>
      </p:sp>
      <p:sp>
        <p:nvSpPr>
          <p:cNvPr id="40" name="正方形/長方形 39">
            <a:extLst>
              <a:ext uri="{FF2B5EF4-FFF2-40B4-BE49-F238E27FC236}">
                <a16:creationId xmlns:a16="http://schemas.microsoft.com/office/drawing/2014/main" id="{78F3F261-7922-4194-B8C7-5E298D5AC124}"/>
              </a:ext>
            </a:extLst>
          </p:cNvPr>
          <p:cNvSpPr/>
          <p:nvPr/>
        </p:nvSpPr>
        <p:spPr>
          <a:xfrm>
            <a:off x="4615605" y="3280890"/>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7,681</a:t>
            </a:r>
            <a:r>
              <a:rPr kumimoji="1" lang="ja-JP" altLang="en-US" sz="800" b="1" dirty="0">
                <a:solidFill>
                  <a:schemeClr val="tx1"/>
                </a:solidFill>
              </a:rPr>
              <a:t>人</a:t>
            </a:r>
          </a:p>
        </p:txBody>
      </p:sp>
      <p:sp>
        <p:nvSpPr>
          <p:cNvPr id="41" name="正方形/長方形 40">
            <a:extLst>
              <a:ext uri="{FF2B5EF4-FFF2-40B4-BE49-F238E27FC236}">
                <a16:creationId xmlns:a16="http://schemas.microsoft.com/office/drawing/2014/main" id="{F9104864-1A9B-4FC9-87E1-07B9B37C19E1}"/>
              </a:ext>
            </a:extLst>
          </p:cNvPr>
          <p:cNvSpPr/>
          <p:nvPr/>
        </p:nvSpPr>
        <p:spPr>
          <a:xfrm>
            <a:off x="5144476" y="316189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7,691</a:t>
            </a:r>
            <a:r>
              <a:rPr kumimoji="1" lang="ja-JP" altLang="en-US" sz="800" b="1" dirty="0">
                <a:solidFill>
                  <a:schemeClr val="tx1"/>
                </a:solidFill>
              </a:rPr>
              <a:t>人 </a:t>
            </a:r>
          </a:p>
        </p:txBody>
      </p:sp>
      <p:sp>
        <p:nvSpPr>
          <p:cNvPr id="42" name="正方形/長方形 41">
            <a:extLst>
              <a:ext uri="{FF2B5EF4-FFF2-40B4-BE49-F238E27FC236}">
                <a16:creationId xmlns:a16="http://schemas.microsoft.com/office/drawing/2014/main" id="{6F29C7B3-C2E2-4E26-BD85-6EB1219F65F7}"/>
              </a:ext>
            </a:extLst>
          </p:cNvPr>
          <p:cNvSpPr/>
          <p:nvPr/>
        </p:nvSpPr>
        <p:spPr>
          <a:xfrm>
            <a:off x="5643610" y="329515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7,787</a:t>
            </a:r>
            <a:r>
              <a:rPr kumimoji="1" lang="ja-JP" altLang="en-US" sz="800" b="1" dirty="0">
                <a:solidFill>
                  <a:schemeClr val="tx1"/>
                </a:solidFill>
              </a:rPr>
              <a:t>人 </a:t>
            </a:r>
          </a:p>
        </p:txBody>
      </p:sp>
      <p:sp>
        <p:nvSpPr>
          <p:cNvPr id="43" name="正方形/長方形 42">
            <a:extLst>
              <a:ext uri="{FF2B5EF4-FFF2-40B4-BE49-F238E27FC236}">
                <a16:creationId xmlns:a16="http://schemas.microsoft.com/office/drawing/2014/main" id="{09BFA8EE-5F77-4F04-89D2-5B28389BEBE8}"/>
              </a:ext>
            </a:extLst>
          </p:cNvPr>
          <p:cNvSpPr/>
          <p:nvPr/>
        </p:nvSpPr>
        <p:spPr>
          <a:xfrm>
            <a:off x="6128510" y="3148278"/>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8,517</a:t>
            </a:r>
            <a:r>
              <a:rPr kumimoji="1" lang="ja-JP" altLang="en-US" sz="800" b="1" dirty="0">
                <a:solidFill>
                  <a:schemeClr val="tx1"/>
                </a:solidFill>
              </a:rPr>
              <a:t>人 </a:t>
            </a:r>
          </a:p>
        </p:txBody>
      </p:sp>
      <p:sp>
        <p:nvSpPr>
          <p:cNvPr id="44" name="正方形/長方形 43">
            <a:extLst>
              <a:ext uri="{FF2B5EF4-FFF2-40B4-BE49-F238E27FC236}">
                <a16:creationId xmlns:a16="http://schemas.microsoft.com/office/drawing/2014/main" id="{D857C36E-8A33-4CD0-8C4B-54B8432E6F1B}"/>
              </a:ext>
            </a:extLst>
          </p:cNvPr>
          <p:cNvSpPr/>
          <p:nvPr/>
        </p:nvSpPr>
        <p:spPr>
          <a:xfrm>
            <a:off x="6597402" y="3002140"/>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9,272</a:t>
            </a:r>
            <a:r>
              <a:rPr kumimoji="1" lang="ja-JP" altLang="en-US" sz="800" b="1" dirty="0">
                <a:solidFill>
                  <a:schemeClr val="tx1"/>
                </a:solidFill>
              </a:rPr>
              <a:t>人 </a:t>
            </a:r>
          </a:p>
        </p:txBody>
      </p:sp>
      <p:sp>
        <p:nvSpPr>
          <p:cNvPr id="45" name="正方形/長方形 44">
            <a:extLst>
              <a:ext uri="{FF2B5EF4-FFF2-40B4-BE49-F238E27FC236}">
                <a16:creationId xmlns:a16="http://schemas.microsoft.com/office/drawing/2014/main" id="{FBF63559-0CAD-4F2A-B2E6-E7042C6A9C67}"/>
              </a:ext>
            </a:extLst>
          </p:cNvPr>
          <p:cNvSpPr/>
          <p:nvPr/>
        </p:nvSpPr>
        <p:spPr>
          <a:xfrm>
            <a:off x="7086600" y="2713788"/>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11,277</a:t>
            </a:r>
            <a:r>
              <a:rPr kumimoji="1" lang="ja-JP" altLang="en-US" sz="800" b="1" dirty="0">
                <a:solidFill>
                  <a:schemeClr val="tx1"/>
                </a:solidFill>
              </a:rPr>
              <a:t>人 </a:t>
            </a:r>
          </a:p>
        </p:txBody>
      </p:sp>
      <p:sp>
        <p:nvSpPr>
          <p:cNvPr id="46" name="正方形/長方形 45">
            <a:extLst>
              <a:ext uri="{FF2B5EF4-FFF2-40B4-BE49-F238E27FC236}">
                <a16:creationId xmlns:a16="http://schemas.microsoft.com/office/drawing/2014/main" id="{C1C2F6A0-A538-44A2-B11C-2774C24B2F6D}"/>
              </a:ext>
            </a:extLst>
          </p:cNvPr>
          <p:cNvSpPr/>
          <p:nvPr/>
        </p:nvSpPr>
        <p:spPr>
          <a:xfrm>
            <a:off x="7441378" y="241359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12,868</a:t>
            </a:r>
            <a:r>
              <a:rPr kumimoji="1" lang="ja-JP" altLang="en-US" sz="800" b="1" dirty="0">
                <a:solidFill>
                  <a:schemeClr val="tx1"/>
                </a:solidFill>
              </a:rPr>
              <a:t>人 </a:t>
            </a:r>
          </a:p>
        </p:txBody>
      </p:sp>
      <p:cxnSp>
        <p:nvCxnSpPr>
          <p:cNvPr id="39" name="直線矢印コネクタ 38">
            <a:extLst>
              <a:ext uri="{FF2B5EF4-FFF2-40B4-BE49-F238E27FC236}">
                <a16:creationId xmlns:a16="http://schemas.microsoft.com/office/drawing/2014/main" id="{938A4986-6201-4600-BD95-101EAFF10F59}"/>
              </a:ext>
            </a:extLst>
          </p:cNvPr>
          <p:cNvCxnSpPr>
            <a:cxnSpLocks/>
          </p:cNvCxnSpPr>
          <p:nvPr/>
        </p:nvCxnSpPr>
        <p:spPr>
          <a:xfrm flipV="1">
            <a:off x="2078413" y="3436185"/>
            <a:ext cx="890237" cy="4764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49E839DE-0821-49F7-BAFB-EFA54958236F}"/>
              </a:ext>
            </a:extLst>
          </p:cNvPr>
          <p:cNvSpPr/>
          <p:nvPr/>
        </p:nvSpPr>
        <p:spPr>
          <a:xfrm>
            <a:off x="2001513" y="3395363"/>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FF0000"/>
                </a:solidFill>
              </a:rPr>
              <a:t>2</a:t>
            </a:r>
            <a:r>
              <a:rPr kumimoji="1" lang="ja-JP" altLang="en-US" sz="1200" b="1" dirty="0">
                <a:solidFill>
                  <a:srgbClr val="FF0000"/>
                </a:solidFill>
              </a:rPr>
              <a:t>倍</a:t>
            </a:r>
          </a:p>
        </p:txBody>
      </p:sp>
      <p:sp>
        <p:nvSpPr>
          <p:cNvPr id="18" name="楕円 17">
            <a:extLst>
              <a:ext uri="{FF2B5EF4-FFF2-40B4-BE49-F238E27FC236}">
                <a16:creationId xmlns:a16="http://schemas.microsoft.com/office/drawing/2014/main" id="{80A420CF-E715-478D-B6D7-552FE03B98C2}"/>
              </a:ext>
            </a:extLst>
          </p:cNvPr>
          <p:cNvSpPr/>
          <p:nvPr/>
        </p:nvSpPr>
        <p:spPr>
          <a:xfrm>
            <a:off x="1605261" y="3975246"/>
            <a:ext cx="783296" cy="215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B6170C74-AAD2-42BF-891D-8C047AD1191F}"/>
              </a:ext>
            </a:extLst>
          </p:cNvPr>
          <p:cNvSpPr/>
          <p:nvPr/>
        </p:nvSpPr>
        <p:spPr>
          <a:xfrm>
            <a:off x="3040294" y="3310405"/>
            <a:ext cx="783296" cy="215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4DEA03A5-BD3D-4EFC-9EA1-2D25C279FEE7}"/>
              </a:ext>
            </a:extLst>
          </p:cNvPr>
          <p:cNvSpPr/>
          <p:nvPr/>
        </p:nvSpPr>
        <p:spPr>
          <a:xfrm>
            <a:off x="6125566" y="3157809"/>
            <a:ext cx="783296" cy="215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582CA481-0EEB-4F44-B90A-F67DA29D8837}"/>
              </a:ext>
            </a:extLst>
          </p:cNvPr>
          <p:cNvSpPr/>
          <p:nvPr/>
        </p:nvSpPr>
        <p:spPr>
          <a:xfrm>
            <a:off x="7470603" y="2413597"/>
            <a:ext cx="783296" cy="215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a:extLst>
              <a:ext uri="{FF2B5EF4-FFF2-40B4-BE49-F238E27FC236}">
                <a16:creationId xmlns:a16="http://schemas.microsoft.com/office/drawing/2014/main" id="{BB294B0D-7010-46AE-9EA3-3C10F83BB9C3}"/>
              </a:ext>
            </a:extLst>
          </p:cNvPr>
          <p:cNvCxnSpPr>
            <a:cxnSpLocks/>
          </p:cNvCxnSpPr>
          <p:nvPr/>
        </p:nvCxnSpPr>
        <p:spPr>
          <a:xfrm flipV="1">
            <a:off x="6449481" y="2582819"/>
            <a:ext cx="950156" cy="511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4CD22EE1-1254-43B1-8410-11FFA12E8827}"/>
              </a:ext>
            </a:extLst>
          </p:cNvPr>
          <p:cNvSpPr/>
          <p:nvPr/>
        </p:nvSpPr>
        <p:spPr>
          <a:xfrm>
            <a:off x="6417781" y="2521045"/>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FF0000"/>
                </a:solidFill>
              </a:rPr>
              <a:t>1.5</a:t>
            </a:r>
            <a:r>
              <a:rPr kumimoji="1" lang="ja-JP" altLang="en-US" sz="1200" b="1" dirty="0">
                <a:solidFill>
                  <a:srgbClr val="FF0000"/>
                </a:solidFill>
              </a:rPr>
              <a:t>倍</a:t>
            </a:r>
          </a:p>
        </p:txBody>
      </p:sp>
    </p:spTree>
    <p:extLst>
      <p:ext uri="{BB962C8B-B14F-4D97-AF65-F5344CB8AC3E}">
        <p14:creationId xmlns:p14="http://schemas.microsoft.com/office/powerpoint/2010/main" val="82654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7B3DF37C-83E4-4CDB-A2DB-87A18F821233}"/>
              </a:ext>
            </a:extLst>
          </p:cNvPr>
          <p:cNvGrpSpPr/>
          <p:nvPr/>
        </p:nvGrpSpPr>
        <p:grpSpPr>
          <a:xfrm>
            <a:off x="270459" y="479978"/>
            <a:ext cx="8577330" cy="406107"/>
            <a:chOff x="270457" y="464864"/>
            <a:chExt cx="8577330" cy="406107"/>
          </a:xfrm>
        </p:grpSpPr>
        <p:sp>
          <p:nvSpPr>
            <p:cNvPr id="33" name="テキスト ボックス 32">
              <a:extLst>
                <a:ext uri="{FF2B5EF4-FFF2-40B4-BE49-F238E27FC236}">
                  <a16:creationId xmlns:a16="http://schemas.microsoft.com/office/drawing/2014/main" id="{0E6B5627-753B-49A8-951D-256C8D94DF64}"/>
                </a:ext>
              </a:extLst>
            </p:cNvPr>
            <p:cNvSpPr txBox="1"/>
            <p:nvPr/>
          </p:nvSpPr>
          <p:spPr>
            <a:xfrm>
              <a:off x="270457" y="501639"/>
              <a:ext cx="7821007" cy="369332"/>
            </a:xfrm>
            <a:prstGeom prst="rect">
              <a:avLst/>
            </a:prstGeom>
            <a:noFill/>
          </p:spPr>
          <p:txBody>
            <a:bodyPr wrap="square" rtlCol="0">
              <a:spAutoFit/>
            </a:bodyPr>
            <a:lstStyle/>
            <a:p>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誰もが安心して学べる魅力ある学校づくり</a:t>
              </a:r>
              <a:endParaRPr kumimoji="1" lang="ja-JP" altLang="en-US" sz="1600" dirty="0"/>
            </a:p>
          </p:txBody>
        </p:sp>
        <p:cxnSp>
          <p:nvCxnSpPr>
            <p:cNvPr id="34" name="直線コネクタ 33">
              <a:extLst>
                <a:ext uri="{FF2B5EF4-FFF2-40B4-BE49-F238E27FC236}">
                  <a16:creationId xmlns:a16="http://schemas.microsoft.com/office/drawing/2014/main" id="{BC659F36-D6A2-48B7-826B-7093D9BDA8AE}"/>
                </a:ext>
              </a:extLst>
            </p:cNvPr>
            <p:cNvCxnSpPr/>
            <p:nvPr/>
          </p:nvCxnSpPr>
          <p:spPr>
            <a:xfrm flipV="1">
              <a:off x="270457" y="464864"/>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grpSp>
        <p:nvGrpSpPr>
          <p:cNvPr id="11" name="グループ化 10">
            <a:extLst>
              <a:ext uri="{FF2B5EF4-FFF2-40B4-BE49-F238E27FC236}">
                <a16:creationId xmlns:a16="http://schemas.microsoft.com/office/drawing/2014/main" id="{CB505A37-9A26-4928-8694-3B41E2E3934E}"/>
              </a:ext>
            </a:extLst>
          </p:cNvPr>
          <p:cNvGrpSpPr/>
          <p:nvPr/>
        </p:nvGrpSpPr>
        <p:grpSpPr>
          <a:xfrm>
            <a:off x="322717" y="927566"/>
            <a:ext cx="8669876" cy="5827823"/>
            <a:chOff x="275676" y="1165819"/>
            <a:chExt cx="8682754" cy="2693705"/>
          </a:xfrm>
        </p:grpSpPr>
        <p:sp>
          <p:nvSpPr>
            <p:cNvPr id="39" name="正方形/長方形 38">
              <a:extLst>
                <a:ext uri="{FF2B5EF4-FFF2-40B4-BE49-F238E27FC236}">
                  <a16:creationId xmlns:a16="http://schemas.microsoft.com/office/drawing/2014/main" id="{3DBD7CE4-83F3-4878-9031-FC4AA2510D84}"/>
                </a:ext>
              </a:extLst>
            </p:cNvPr>
            <p:cNvSpPr/>
            <p:nvPr/>
          </p:nvSpPr>
          <p:spPr>
            <a:xfrm>
              <a:off x="275676" y="1165819"/>
              <a:ext cx="8682754" cy="2693705"/>
            </a:xfrm>
            <a:prstGeom prst="rect">
              <a:avLst/>
            </a:prstGeom>
            <a:solidFill>
              <a:srgbClr val="CCFFCC"/>
            </a:solidFill>
            <a:ln/>
          </p:spPr>
          <p:style>
            <a:lnRef idx="0">
              <a:schemeClr val="accent1"/>
            </a:lnRef>
            <a:fillRef idx="3">
              <a:schemeClr val="accent1"/>
            </a:fillRef>
            <a:effectRef idx="3">
              <a:schemeClr val="accent1"/>
            </a:effectRef>
            <a:fontRef idx="minor">
              <a:schemeClr val="lt1"/>
            </a:fontRef>
          </p:style>
          <p:txBody>
            <a:bodyPr rtlCol="0" anchor="t"/>
            <a:lstStyle/>
            <a:p>
              <a:pPr>
                <a:spcBef>
                  <a:spcPts val="600"/>
                </a:spcBef>
              </a:pPr>
              <a:r>
                <a:rPr lang="ja-JP" altLang="en-US" sz="1662" b="1" dirty="0">
                  <a:solidFill>
                    <a:schemeClr val="tx1"/>
                  </a:solidFill>
                  <a:latin typeface="Meiryo UI" panose="020B0604030504040204" pitchFamily="50" charset="-128"/>
                  <a:ea typeface="Meiryo UI" panose="020B0604030504040204" pitchFamily="50" charset="-128"/>
                </a:rPr>
                <a:t>○チーム学校による早期対応</a:t>
              </a:r>
              <a:endParaRPr lang="en-US" altLang="ja-JP" sz="1662"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5C225106-1AD4-46F2-ADA5-95BC989A4B22}"/>
                </a:ext>
              </a:extLst>
            </p:cNvPr>
            <p:cNvSpPr/>
            <p:nvPr/>
          </p:nvSpPr>
          <p:spPr>
            <a:xfrm>
              <a:off x="378765" y="1321254"/>
              <a:ext cx="8453724" cy="34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趣旨</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82064">
                <a:spcAft>
                  <a:spcPts val="277"/>
                </a:spcAft>
              </a:pPr>
              <a:r>
                <a:rPr lang="ja-JP" altLang="en-US" sz="1200" b="1" i="1" dirty="0">
                  <a:solidFill>
                    <a:srgbClr val="FF0000"/>
                  </a:solidFill>
                  <a:latin typeface="Meiryo UI" panose="020B0604030504040204" pitchFamily="50" charset="-128"/>
                  <a:ea typeface="Meiryo UI" panose="020B0604030504040204" pitchFamily="50" charset="-128"/>
                </a:rPr>
                <a:t>　学校を休みがちな（＝不登校の傾向のある）児童生徒をはじめ、一人ひとりの様子・状況を適切に把握し、</a:t>
              </a:r>
              <a:r>
                <a:rPr lang="en-US" altLang="ja-JP" sz="1200" b="1" dirty="0">
                  <a:solidFill>
                    <a:srgbClr val="FF0000"/>
                  </a:solidFill>
                  <a:latin typeface="Meiryo UI" panose="020B0604030504040204" pitchFamily="50" charset="-128"/>
                  <a:ea typeface="Meiryo UI" panose="020B0604030504040204" pitchFamily="50" charset="-128"/>
                </a:rPr>
                <a:t>SC</a:t>
              </a:r>
              <a:r>
                <a:rPr lang="ja-JP" altLang="en-US" sz="1200" b="1" dirty="0">
                  <a:solidFill>
                    <a:srgbClr val="FF0000"/>
                  </a:solidFill>
                  <a:latin typeface="Meiryo UI" panose="020B0604030504040204" pitchFamily="50" charset="-128"/>
                  <a:ea typeface="Meiryo UI" panose="020B0604030504040204" pitchFamily="50" charset="-128"/>
                </a:rPr>
                <a:t>、</a:t>
              </a:r>
              <a:r>
                <a:rPr lang="en-US" altLang="ja-JP" sz="1200" b="1" dirty="0">
                  <a:solidFill>
                    <a:srgbClr val="FF0000"/>
                  </a:solidFill>
                  <a:latin typeface="Meiryo UI" panose="020B0604030504040204" pitchFamily="50" charset="-128"/>
                  <a:ea typeface="Meiryo UI" panose="020B0604030504040204" pitchFamily="50" charset="-128"/>
                </a:rPr>
                <a:t>SSW</a:t>
              </a:r>
              <a:r>
                <a:rPr lang="ja-JP" altLang="en-US" sz="1200" b="1" i="1" dirty="0">
                  <a:solidFill>
                    <a:srgbClr val="FF0000"/>
                  </a:solidFill>
                  <a:latin typeface="Meiryo UI" panose="020B0604030504040204" pitchFamily="50" charset="-128"/>
                  <a:ea typeface="Meiryo UI" panose="020B0604030504040204" pitchFamily="50" charset="-128"/>
                </a:rPr>
                <a:t>等の専門スタッフを含めチーム学校としてアセスメントに基づいた組織的支援を行うことができる体制を構築する。</a:t>
              </a:r>
              <a:endParaRPr lang="en-US" altLang="ja-JP" sz="1200" b="1" dirty="0">
                <a:solidFill>
                  <a:schemeClr val="tx1"/>
                </a:solidFill>
                <a:latin typeface="Meiryo UI" panose="020B0604030504040204" pitchFamily="50" charset="-128"/>
                <a:ea typeface="Meiryo UI" panose="020B0604030504040204" pitchFamily="50" charset="-128"/>
              </a:endParaRPr>
            </a:p>
            <a:p>
              <a:pPr>
                <a:spcAft>
                  <a:spcPts val="277"/>
                </a:spcAft>
              </a:pP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264A40C0-6B9F-4BDB-8D2C-32E2E4AE27B1}"/>
              </a:ext>
            </a:extLst>
          </p:cNvPr>
          <p:cNvSpPr>
            <a:spLocks noGrp="1"/>
          </p:cNvSpPr>
          <p:nvPr>
            <p:ph type="sldNum" sz="quarter" idx="12"/>
          </p:nvPr>
        </p:nvSpPr>
        <p:spPr/>
        <p:txBody>
          <a:bodyPr/>
          <a:lstStyle/>
          <a:p>
            <a:fld id="{8EF98A3A-4FC9-421C-9EC4-B2EF6B34D3EB}" type="slidenum">
              <a:rPr kumimoji="1" lang="ja-JP" altLang="en-US" smtClean="0"/>
              <a:t>39</a:t>
            </a:fld>
            <a:endParaRPr kumimoji="1" lang="ja-JP" altLang="en-US"/>
          </a:p>
        </p:txBody>
      </p:sp>
      <p:sp>
        <p:nvSpPr>
          <p:cNvPr id="22" name="テキスト ボックス 21">
            <a:extLst>
              <a:ext uri="{FF2B5EF4-FFF2-40B4-BE49-F238E27FC236}">
                <a16:creationId xmlns:a16="http://schemas.microsoft.com/office/drawing/2014/main" id="{ABBD990D-55BC-449E-AA0F-7CE1A38C9F64}"/>
              </a:ext>
            </a:extLst>
          </p:cNvPr>
          <p:cNvSpPr txBox="1"/>
          <p:nvPr/>
        </p:nvSpPr>
        <p:spPr>
          <a:xfrm>
            <a:off x="270459" y="163013"/>
            <a:ext cx="4572000" cy="369332"/>
          </a:xfrm>
          <a:prstGeom prst="rect">
            <a:avLst/>
          </a:prstGeom>
          <a:noFill/>
        </p:spPr>
        <p:txBody>
          <a:bodyPr wrap="square">
            <a:spAutoFit/>
          </a:bodyPr>
          <a:lstStyle/>
          <a:p>
            <a:r>
              <a:rPr kumimoji="1" lang="ja-JP" altLang="en-US" sz="1800" b="1" dirty="0">
                <a:latin typeface="Meiryo UI" panose="020B0604030504040204" pitchFamily="50" charset="-128"/>
                <a:ea typeface="Meiryo UI" panose="020B0604030504040204" pitchFamily="50" charset="-128"/>
              </a:rPr>
              <a:t>今後の取組みの方向性（案）</a:t>
            </a:r>
            <a:endParaRPr kumimoji="1" lang="ja-JP" altLang="en-US" sz="1800" dirty="0"/>
          </a:p>
        </p:txBody>
      </p:sp>
      <p:sp>
        <p:nvSpPr>
          <p:cNvPr id="23" name="正方形/長方形 22">
            <a:extLst>
              <a:ext uri="{FF2B5EF4-FFF2-40B4-BE49-F238E27FC236}">
                <a16:creationId xmlns:a16="http://schemas.microsoft.com/office/drawing/2014/main" id="{8E81CDB1-67B3-4B0A-BBB3-A60687968D26}"/>
              </a:ext>
            </a:extLst>
          </p:cNvPr>
          <p:cNvSpPr/>
          <p:nvPr/>
        </p:nvSpPr>
        <p:spPr>
          <a:xfrm>
            <a:off x="416129" y="2057149"/>
            <a:ext cx="8450710" cy="463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取組みの進め方</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aphicFrame>
        <p:nvGraphicFramePr>
          <p:cNvPr id="9" name="表 9">
            <a:extLst>
              <a:ext uri="{FF2B5EF4-FFF2-40B4-BE49-F238E27FC236}">
                <a16:creationId xmlns:a16="http://schemas.microsoft.com/office/drawing/2014/main" id="{47A40B71-790F-4915-BA8B-7535293254C5}"/>
              </a:ext>
            </a:extLst>
          </p:cNvPr>
          <p:cNvGraphicFramePr>
            <a:graphicFrameLocks noGrp="1"/>
          </p:cNvGraphicFramePr>
          <p:nvPr>
            <p:extLst>
              <p:ext uri="{D42A27DB-BD31-4B8C-83A1-F6EECF244321}">
                <p14:modId xmlns:p14="http://schemas.microsoft.com/office/powerpoint/2010/main" val="1881790211"/>
              </p:ext>
            </p:extLst>
          </p:nvPr>
        </p:nvGraphicFramePr>
        <p:xfrm>
          <a:off x="538231" y="2337587"/>
          <a:ext cx="8189640" cy="3063802"/>
        </p:xfrm>
        <a:graphic>
          <a:graphicData uri="http://schemas.openxmlformats.org/drawingml/2006/table">
            <a:tbl>
              <a:tblPr firstRow="1" bandRow="1">
                <a:tableStyleId>{5C22544A-7EE6-4342-B048-85BDC9FD1C3A}</a:tableStyleId>
              </a:tblPr>
              <a:tblGrid>
                <a:gridCol w="4094820">
                  <a:extLst>
                    <a:ext uri="{9D8B030D-6E8A-4147-A177-3AD203B41FA5}">
                      <a16:colId xmlns:a16="http://schemas.microsoft.com/office/drawing/2014/main" val="1643994488"/>
                    </a:ext>
                  </a:extLst>
                </a:gridCol>
                <a:gridCol w="4094820">
                  <a:extLst>
                    <a:ext uri="{9D8B030D-6E8A-4147-A177-3AD203B41FA5}">
                      <a16:colId xmlns:a16="http://schemas.microsoft.com/office/drawing/2014/main" val="2331242215"/>
                    </a:ext>
                  </a:extLst>
                </a:gridCol>
              </a:tblGrid>
              <a:tr h="658386">
                <a:tc gridSpan="2">
                  <a:txBody>
                    <a:bodyPr/>
                    <a:lstStyle/>
                    <a:p>
                      <a:pPr>
                        <a:lnSpc>
                          <a:spcPts val="1600"/>
                        </a:lnSpc>
                      </a:pPr>
                      <a:r>
                        <a:rPr kumimoji="1" lang="ja-JP" altLang="en-US" sz="1200" b="0" dirty="0">
                          <a:solidFill>
                            <a:schemeClr val="tx1"/>
                          </a:solidFill>
                        </a:rPr>
                        <a:t>　児童生徒の不登校の要因等を適切にアセスメントし、</a:t>
                      </a:r>
                      <a:r>
                        <a:rPr kumimoji="1" lang="ja-JP" altLang="en-US" sz="1200" u="sng" dirty="0">
                          <a:solidFill>
                            <a:schemeClr val="tx1"/>
                          </a:solidFill>
                        </a:rPr>
                        <a:t>⼀⼈ひとりの状況に応じた⽀援につなげられるよう、</a:t>
                      </a:r>
                      <a:r>
                        <a:rPr kumimoji="1" lang="en-US" altLang="ja-JP" sz="1200" u="sng" dirty="0">
                          <a:solidFill>
                            <a:schemeClr val="tx1"/>
                          </a:solidFill>
                        </a:rPr>
                        <a:t>SC</a:t>
                      </a:r>
                      <a:r>
                        <a:rPr kumimoji="1" lang="ja-JP" altLang="en-US" sz="1200" u="sng" dirty="0">
                          <a:solidFill>
                            <a:schemeClr val="tx1"/>
                          </a:solidFill>
                        </a:rPr>
                        <a:t>、</a:t>
                      </a:r>
                      <a:r>
                        <a:rPr kumimoji="1" lang="en-US" altLang="ja-JP" sz="1200" u="sng" dirty="0">
                          <a:solidFill>
                            <a:schemeClr val="tx1"/>
                          </a:solidFill>
                        </a:rPr>
                        <a:t>SSW</a:t>
                      </a:r>
                      <a:r>
                        <a:rPr kumimoji="1" lang="ja-JP" altLang="en-US" sz="1200" u="sng" dirty="0">
                          <a:solidFill>
                            <a:schemeClr val="tx1"/>
                          </a:solidFill>
                        </a:rPr>
                        <a:t>等の専門スタッフと教職員がともに参画するチーム学校による支援体制を充実させる。　</a:t>
                      </a:r>
                      <a:r>
                        <a:rPr kumimoji="1" lang="ja-JP" altLang="en-US" sz="1200" b="0" u="none" dirty="0">
                          <a:solidFill>
                            <a:schemeClr val="tx1"/>
                          </a:solidFill>
                        </a:rPr>
                        <a:t>また、</a:t>
                      </a:r>
                      <a:r>
                        <a:rPr kumimoji="1" lang="en-US" altLang="ja-JP" sz="1200" b="0" u="none" dirty="0">
                          <a:solidFill>
                            <a:schemeClr val="tx1"/>
                          </a:solidFill>
                        </a:rPr>
                        <a:t>SC</a:t>
                      </a:r>
                      <a:r>
                        <a:rPr kumimoji="1" lang="ja-JP" altLang="en-US" sz="1200" b="0" u="none" dirty="0">
                          <a:solidFill>
                            <a:schemeClr val="tx1"/>
                          </a:solidFill>
                        </a:rPr>
                        <a:t>、</a:t>
                      </a:r>
                      <a:r>
                        <a:rPr kumimoji="1" lang="en-US" altLang="ja-JP" sz="1200" b="0" u="none" dirty="0">
                          <a:solidFill>
                            <a:schemeClr val="tx1"/>
                          </a:solidFill>
                        </a:rPr>
                        <a:t>SSW</a:t>
                      </a:r>
                      <a:r>
                        <a:rPr kumimoji="1" lang="ja-JP" altLang="en-US" sz="1200" b="0" u="none" dirty="0">
                          <a:solidFill>
                            <a:schemeClr val="tx1"/>
                          </a:solidFill>
                        </a:rPr>
                        <a:t>の専門性を向上させ、年々複雑化する子どもたちの課題を適切にアセスメントできるようにする。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dirty="0"/>
                    </a:p>
                  </a:txBody>
                  <a:tcPr/>
                </a:tc>
                <a:extLst>
                  <a:ext uri="{0D108BD9-81ED-4DB2-BD59-A6C34878D82A}">
                    <a16:rowId xmlns:a16="http://schemas.microsoft.com/office/drawing/2014/main" val="3564433936"/>
                  </a:ext>
                </a:extLst>
              </a:tr>
              <a:tr h="293656">
                <a:tc>
                  <a:txBody>
                    <a:bodyPr/>
                    <a:lstStyle/>
                    <a:p>
                      <a:pPr algn="ctr">
                        <a:lnSpc>
                          <a:spcPts val="1600"/>
                        </a:lnSpc>
                      </a:pPr>
                      <a:r>
                        <a:rPr kumimoji="1" lang="ja-JP" altLang="en-US" sz="1200" b="1" dirty="0">
                          <a:solidFill>
                            <a:schemeClr val="tx1"/>
                          </a:solidFill>
                        </a:rPr>
                        <a:t>［小・中学校］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alpha val="25000"/>
                      </a:srgb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dirty="0">
                          <a:solidFill>
                            <a:schemeClr val="tx1"/>
                          </a:solidFill>
                        </a:rPr>
                        <a:t>［府立高校］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alpha val="25000"/>
                      </a:srgbClr>
                    </a:solidFill>
                  </a:tcPr>
                </a:tc>
                <a:extLst>
                  <a:ext uri="{0D108BD9-81ED-4DB2-BD59-A6C34878D82A}">
                    <a16:rowId xmlns:a16="http://schemas.microsoft.com/office/drawing/2014/main" val="1292150703"/>
                  </a:ext>
                </a:extLst>
              </a:tr>
              <a:tr h="1643528">
                <a:tc>
                  <a:txBody>
                    <a:bodyPr/>
                    <a:lstStyle/>
                    <a:p>
                      <a:pPr marL="179388"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100" dirty="0"/>
                        <a:t>➤府が</a:t>
                      </a:r>
                      <a:r>
                        <a:rPr kumimoji="1" lang="en-US" altLang="ja-JP" sz="1100" dirty="0"/>
                        <a:t>SC</a:t>
                      </a:r>
                      <a:r>
                        <a:rPr kumimoji="1" lang="ja-JP" altLang="en-US" sz="1100" dirty="0"/>
                        <a:t>、</a:t>
                      </a:r>
                      <a:r>
                        <a:rPr kumimoji="1" lang="en-US" altLang="ja-JP" sz="1100" dirty="0"/>
                        <a:t>SSW</a:t>
                      </a:r>
                      <a:r>
                        <a:rPr kumimoji="1" lang="ja-JP" altLang="en-US" sz="1100" dirty="0"/>
                        <a:t>を配置する学校、</a:t>
                      </a:r>
                      <a:r>
                        <a:rPr kumimoji="1" lang="ja-JP" altLang="en-US" sz="1100" b="1" u="sng" dirty="0"/>
                        <a:t>特に現状</a:t>
                      </a:r>
                      <a:r>
                        <a:rPr kumimoji="1" lang="en-US" altLang="ja-JP" sz="1100" b="1" u="sng" dirty="0"/>
                        <a:t>SC</a:t>
                      </a:r>
                      <a:r>
                        <a:rPr kumimoji="1" lang="ja-JP" altLang="en-US" sz="1100" b="1" u="sng" dirty="0"/>
                        <a:t>を配置をできていない小学校での配置の充実を検討。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9388"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SC</a:t>
                      </a:r>
                      <a:r>
                        <a:rPr kumimoji="1" lang="ja-JP" altLang="en-US" sz="1100" dirty="0"/>
                        <a:t>・</a:t>
                      </a:r>
                      <a:r>
                        <a:rPr kumimoji="1" lang="en-US" altLang="ja-JP" sz="1100" dirty="0"/>
                        <a:t>SSW</a:t>
                      </a:r>
                      <a:r>
                        <a:rPr kumimoji="1" lang="ja-JP" altLang="en-US" sz="1100" dirty="0"/>
                        <a:t>の配置を充実。</a:t>
                      </a:r>
                      <a:r>
                        <a:rPr kumimoji="1" lang="ja-JP" altLang="en-US" sz="1100" b="1" u="sng" dirty="0"/>
                        <a:t>特に不登校生徒が多数在籍する府立高校に重点的に対策を行うため、配置を行うなど、支援体制の強化を検討。</a:t>
                      </a:r>
                      <a:endParaRPr kumimoji="1" lang="en-US" altLang="ja-JP" sz="1100" b="1" u="sng"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4155697833"/>
                  </a:ext>
                </a:extLst>
              </a:tr>
              <a:tr h="446152">
                <a:tc>
                  <a:txBody>
                    <a:bodyPr/>
                    <a:lstStyle/>
                    <a:p>
                      <a:pPr marL="180975"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100" dirty="0"/>
                        <a:t>➤スクールカウンセリングスーパーバイザー（</a:t>
                      </a:r>
                      <a:r>
                        <a:rPr kumimoji="1" lang="en-US" altLang="ja-JP" sz="1100" dirty="0"/>
                        <a:t>SCSV</a:t>
                      </a:r>
                      <a:r>
                        <a:rPr kumimoji="1" lang="ja-JP" altLang="en-US" sz="1100" dirty="0"/>
                        <a:t>）、スクールソーシャルワーカースーパーバイザー（</a:t>
                      </a:r>
                      <a:r>
                        <a:rPr kumimoji="1" lang="en-US" altLang="ja-JP" sz="1100" dirty="0"/>
                        <a:t>SSWSV</a:t>
                      </a:r>
                      <a:r>
                        <a:rPr kumimoji="1" lang="ja-JP" altLang="en-US" sz="1100" dirty="0"/>
                        <a:t>）を府が派遣。</a:t>
                      </a:r>
                      <a:endParaRPr kumimoji="1" lang="en-US" altLang="ja-JP"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0" indent="-9525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SCSV</a:t>
                      </a:r>
                      <a:r>
                        <a:rPr kumimoji="1" lang="ja-JP" altLang="en-US" sz="1100" dirty="0"/>
                        <a:t>、</a:t>
                      </a:r>
                      <a:r>
                        <a:rPr kumimoji="1" lang="en-US" altLang="ja-JP" sz="1100" dirty="0"/>
                        <a:t>SSWSV</a:t>
                      </a:r>
                      <a:r>
                        <a:rPr kumimoji="1" lang="ja-JP" altLang="en-US" sz="1100" dirty="0"/>
                        <a:t>を府立高校に派遣。</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484278"/>
                  </a:ext>
                </a:extLst>
              </a:tr>
            </a:tbl>
          </a:graphicData>
        </a:graphic>
      </p:graphicFrame>
      <p:graphicFrame>
        <p:nvGraphicFramePr>
          <p:cNvPr id="29" name="表 9">
            <a:extLst>
              <a:ext uri="{FF2B5EF4-FFF2-40B4-BE49-F238E27FC236}">
                <a16:creationId xmlns:a16="http://schemas.microsoft.com/office/drawing/2014/main" id="{7D543F29-7393-4C60-8EF2-4BD9626F9966}"/>
              </a:ext>
            </a:extLst>
          </p:cNvPr>
          <p:cNvGraphicFramePr>
            <a:graphicFrameLocks noGrp="1"/>
          </p:cNvGraphicFramePr>
          <p:nvPr>
            <p:extLst>
              <p:ext uri="{D42A27DB-BD31-4B8C-83A1-F6EECF244321}">
                <p14:modId xmlns:p14="http://schemas.microsoft.com/office/powerpoint/2010/main" val="803452888"/>
              </p:ext>
            </p:extLst>
          </p:nvPr>
        </p:nvGraphicFramePr>
        <p:xfrm>
          <a:off x="538231" y="5464562"/>
          <a:ext cx="8189640" cy="1226122"/>
        </p:xfrm>
        <a:graphic>
          <a:graphicData uri="http://schemas.openxmlformats.org/drawingml/2006/table">
            <a:tbl>
              <a:tblPr firstRow="1" bandRow="1">
                <a:tableStyleId>{5C22544A-7EE6-4342-B048-85BDC9FD1C3A}</a:tableStyleId>
              </a:tblPr>
              <a:tblGrid>
                <a:gridCol w="4094820">
                  <a:extLst>
                    <a:ext uri="{9D8B030D-6E8A-4147-A177-3AD203B41FA5}">
                      <a16:colId xmlns:a16="http://schemas.microsoft.com/office/drawing/2014/main" val="1643994488"/>
                    </a:ext>
                  </a:extLst>
                </a:gridCol>
                <a:gridCol w="4094820">
                  <a:extLst>
                    <a:ext uri="{9D8B030D-6E8A-4147-A177-3AD203B41FA5}">
                      <a16:colId xmlns:a16="http://schemas.microsoft.com/office/drawing/2014/main" val="2331242215"/>
                    </a:ext>
                  </a:extLst>
                </a:gridCol>
              </a:tblGrid>
              <a:tr h="252000">
                <a:tc gridSpan="2">
                  <a:txBody>
                    <a:bodyPr/>
                    <a:lstStyle/>
                    <a:p>
                      <a:pPr>
                        <a:lnSpc>
                          <a:spcPts val="1600"/>
                        </a:lnSpc>
                      </a:pPr>
                      <a:r>
                        <a:rPr kumimoji="1" lang="ja-JP" altLang="en-US" sz="1200" b="0" dirty="0">
                          <a:solidFill>
                            <a:schemeClr val="tx1"/>
                          </a:solidFill>
                        </a:rPr>
                        <a:t>　小・中・高へとアセスメントを適切に引継ぎ、</a:t>
                      </a:r>
                      <a:r>
                        <a:rPr kumimoji="1" lang="ja-JP" altLang="en-US" sz="1200" b="1" u="sng" dirty="0">
                          <a:solidFill>
                            <a:schemeClr val="tx1"/>
                          </a:solidFill>
                        </a:rPr>
                        <a:t>校種間の連携を強化する。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dirty="0"/>
                    </a:p>
                  </a:txBody>
                  <a:tcPr/>
                </a:tc>
                <a:extLst>
                  <a:ext uri="{0D108BD9-81ED-4DB2-BD59-A6C34878D82A}">
                    <a16:rowId xmlns:a16="http://schemas.microsoft.com/office/drawing/2014/main" val="3564433936"/>
                  </a:ext>
                </a:extLst>
              </a:tr>
              <a:tr h="252000">
                <a:tc>
                  <a:txBody>
                    <a:bodyPr/>
                    <a:lstStyle/>
                    <a:p>
                      <a:pPr algn="ctr">
                        <a:lnSpc>
                          <a:spcPts val="1600"/>
                        </a:lnSpc>
                      </a:pPr>
                      <a:r>
                        <a:rPr kumimoji="1" lang="ja-JP" altLang="en-US" sz="1200" b="1" dirty="0">
                          <a:solidFill>
                            <a:schemeClr val="tx1"/>
                          </a:solidFill>
                        </a:rPr>
                        <a:t>［小・中学校］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alpha val="25000"/>
                      </a:srgb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dirty="0">
                          <a:solidFill>
                            <a:schemeClr val="tx1"/>
                          </a:solidFill>
                        </a:rPr>
                        <a:t>［府立高校］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alpha val="25000"/>
                      </a:srgbClr>
                    </a:solidFill>
                  </a:tcPr>
                </a:tc>
                <a:extLst>
                  <a:ext uri="{0D108BD9-81ED-4DB2-BD59-A6C34878D82A}">
                    <a16:rowId xmlns:a16="http://schemas.microsoft.com/office/drawing/2014/main" val="1292150703"/>
                  </a:ext>
                </a:extLst>
              </a:tr>
              <a:tr h="252000">
                <a:tc>
                  <a:txBody>
                    <a:bodyPr/>
                    <a:lstStyle/>
                    <a:p>
                      <a:pPr marL="180975" marR="0" lvl="0" indent="-95250" algn="l" defTabSz="914400" rtl="0" eaLnBrk="1" fontAlgn="auto" latinLnBrk="0" hangingPunct="1">
                        <a:lnSpc>
                          <a:spcPts val="1600"/>
                        </a:lnSpc>
                        <a:spcBef>
                          <a:spcPts val="0"/>
                        </a:spcBef>
                        <a:spcAft>
                          <a:spcPts val="0"/>
                        </a:spcAft>
                        <a:buClrTx/>
                        <a:buSzTx/>
                        <a:buFontTx/>
                        <a:buNone/>
                        <a:tabLst>
                          <a:tab pos="180975" algn="l"/>
                        </a:tabLst>
                        <a:defRPr/>
                      </a:pPr>
                      <a:r>
                        <a:rPr kumimoji="1" lang="ja-JP" altLang="en-US" sz="11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SC</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SSW</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と連携し、個別の生徒に係る「支援シート」等を活用しながら、高校の教職員や</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SC</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SSW</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等に対し、適切にアセスメントを引き継ぎ、切れめない支援が図られるよう配慮する。</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indent="-90488">
                        <a:lnSpc>
                          <a:spcPts val="1600"/>
                        </a:lnSpc>
                      </a:pPr>
                      <a:r>
                        <a:rPr kumimoji="1" lang="ja-JP" altLang="en-US" sz="1100" dirty="0">
                          <a:solidFill>
                            <a:schemeClr val="tx1"/>
                          </a:solidFill>
                        </a:rPr>
                        <a:t>➤合格発表後の中学校訪問をはじめ、中高連携を一層充実させるとともに、小・中学校でのアセスメント結果を参考にしながら、府立高校でも適切なアセスメントを再度行い、個に応じた支援を行っていく。</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697833"/>
                  </a:ext>
                </a:extLst>
              </a:tr>
            </a:tbl>
          </a:graphicData>
        </a:graphic>
      </p:graphicFrame>
      <p:sp>
        <p:nvSpPr>
          <p:cNvPr id="24" name="テキスト ボックス 23">
            <a:extLst>
              <a:ext uri="{FF2B5EF4-FFF2-40B4-BE49-F238E27FC236}">
                <a16:creationId xmlns:a16="http://schemas.microsoft.com/office/drawing/2014/main" id="{A13196D3-C04A-4B83-A62C-0A506DFBF982}"/>
              </a:ext>
            </a:extLst>
          </p:cNvPr>
          <p:cNvSpPr txBox="1"/>
          <p:nvPr/>
        </p:nvSpPr>
        <p:spPr>
          <a:xfrm>
            <a:off x="4677902" y="3866912"/>
            <a:ext cx="7306962" cy="261610"/>
          </a:xfrm>
          <a:prstGeom prst="rect">
            <a:avLst/>
          </a:prstGeom>
          <a:noFill/>
        </p:spPr>
        <p:txBody>
          <a:bodyPr wrap="square">
            <a:spAutoFit/>
          </a:bodyPr>
          <a:lstStyle/>
          <a:p>
            <a:pPr>
              <a:spcAft>
                <a:spcPts val="277"/>
              </a:spcAft>
            </a:pPr>
            <a:r>
              <a:rPr lang="ja-JP"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参考：他府県の配置状況</a:t>
            </a:r>
            <a:r>
              <a:rPr lang="ja-JP"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064B953C-E3F2-4298-91A5-F7135E6B070F}"/>
              </a:ext>
            </a:extLst>
          </p:cNvPr>
          <p:cNvSpPr txBox="1"/>
          <p:nvPr/>
        </p:nvSpPr>
        <p:spPr>
          <a:xfrm>
            <a:off x="6637108" y="3864816"/>
            <a:ext cx="2222120" cy="307777"/>
          </a:xfrm>
          <a:prstGeom prst="rect">
            <a:avLst/>
          </a:prstGeom>
          <a:noFill/>
        </p:spPr>
        <p:txBody>
          <a:bodyPr wrap="square" rtlCol="0">
            <a:spAutoFit/>
          </a:bodyPr>
          <a:lstStyle/>
          <a:p>
            <a:pPr marL="87313" indent="-87313"/>
            <a:r>
              <a:rPr kumimoji="1" lang="en-US" altLang="ja-JP" sz="700" dirty="0"/>
              <a:t>※</a:t>
            </a:r>
            <a:r>
              <a:rPr kumimoji="1" lang="ja-JP" altLang="en-US" sz="700" dirty="0"/>
              <a:t>各都道府県ごとに１回の勤務時間が異なるため、　</a:t>
            </a:r>
            <a:br>
              <a:rPr kumimoji="1" lang="en-US" altLang="ja-JP" sz="700" dirty="0"/>
            </a:br>
            <a:r>
              <a:rPr kumimoji="1" lang="ja-JP" altLang="en-US" sz="700" dirty="0"/>
              <a:t>府立高校の基準（１回５時間）に換算</a:t>
            </a:r>
          </a:p>
        </p:txBody>
      </p:sp>
      <p:sp>
        <p:nvSpPr>
          <p:cNvPr id="25" name="正方形/長方形 24">
            <a:extLst>
              <a:ext uri="{FF2B5EF4-FFF2-40B4-BE49-F238E27FC236}">
                <a16:creationId xmlns:a16="http://schemas.microsoft.com/office/drawing/2014/main" id="{4CAE1FF9-C940-4424-B2D7-04B0783AAA1E}"/>
              </a:ext>
            </a:extLst>
          </p:cNvPr>
          <p:cNvSpPr/>
          <p:nvPr/>
        </p:nvSpPr>
        <p:spPr>
          <a:xfrm>
            <a:off x="6888421" y="4130630"/>
            <a:ext cx="1522110" cy="862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游ゴシック" panose="020B0400000000000000" pitchFamily="50" charset="-128"/>
                <a:ea typeface="游ゴシック" panose="020B0400000000000000" pitchFamily="50" charset="-128"/>
              </a:rPr>
              <a:t>SC</a:t>
            </a:r>
            <a:r>
              <a:rPr kumimoji="1" lang="ja-JP" altLang="en-US" sz="800" dirty="0">
                <a:solidFill>
                  <a:schemeClr val="tx1"/>
                </a:solidFill>
                <a:latin typeface="游ゴシック" panose="020B0400000000000000" pitchFamily="50" charset="-128"/>
                <a:ea typeface="游ゴシック" panose="020B0400000000000000" pitchFamily="50" charset="-128"/>
              </a:rPr>
              <a:t>を全国平均以上配置している学校では、</a:t>
            </a:r>
            <a:r>
              <a:rPr kumimoji="1" lang="en-US" altLang="ja-JP" sz="800" dirty="0">
                <a:solidFill>
                  <a:schemeClr val="tx1"/>
                </a:solidFill>
                <a:latin typeface="游ゴシック" panose="020B0400000000000000" pitchFamily="50" charset="-128"/>
                <a:ea typeface="游ゴシック" panose="020B0400000000000000" pitchFamily="50" charset="-128"/>
              </a:rPr>
              <a:t>SC</a:t>
            </a:r>
            <a:r>
              <a:rPr kumimoji="1" lang="ja-JP" altLang="en-US" sz="800" dirty="0">
                <a:solidFill>
                  <a:schemeClr val="tx1"/>
                </a:solidFill>
                <a:latin typeface="游ゴシック" panose="020B0400000000000000" pitchFamily="50" charset="-128"/>
                <a:ea typeface="游ゴシック" panose="020B0400000000000000" pitchFamily="50" charset="-128"/>
              </a:rPr>
              <a:t>が教員が連携したアセスメントを行い、子どもたちの支援にもつながっている。</a:t>
            </a:r>
            <a:endParaRPr kumimoji="1" lang="en-US" altLang="ja-JP" sz="1000" dirty="0">
              <a:solidFill>
                <a:schemeClr val="tx1"/>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46CF6DF0-D442-4E47-90A2-661D5207775D}"/>
              </a:ext>
            </a:extLst>
          </p:cNvPr>
          <p:cNvPicPr>
            <a:picLocks noChangeAspect="1"/>
          </p:cNvPicPr>
          <p:nvPr/>
        </p:nvPicPr>
        <p:blipFill>
          <a:blip r:embed="rId3"/>
          <a:stretch>
            <a:fillRect/>
          </a:stretch>
        </p:blipFill>
        <p:spPr>
          <a:xfrm>
            <a:off x="4774091" y="4043327"/>
            <a:ext cx="1876378" cy="905729"/>
          </a:xfrm>
          <a:prstGeom prst="rect">
            <a:avLst/>
          </a:prstGeom>
        </p:spPr>
      </p:pic>
      <p:graphicFrame>
        <p:nvGraphicFramePr>
          <p:cNvPr id="8" name="表 7">
            <a:extLst>
              <a:ext uri="{FF2B5EF4-FFF2-40B4-BE49-F238E27FC236}">
                <a16:creationId xmlns:a16="http://schemas.microsoft.com/office/drawing/2014/main" id="{948E2EB7-5278-4592-81F9-63A309EA08B7}"/>
              </a:ext>
            </a:extLst>
          </p:cNvPr>
          <p:cNvGraphicFramePr>
            <a:graphicFrameLocks noGrp="1"/>
          </p:cNvGraphicFramePr>
          <p:nvPr>
            <p:extLst>
              <p:ext uri="{D42A27DB-BD31-4B8C-83A1-F6EECF244321}">
                <p14:modId xmlns:p14="http://schemas.microsoft.com/office/powerpoint/2010/main" val="3112113359"/>
              </p:ext>
            </p:extLst>
          </p:nvPr>
        </p:nvGraphicFramePr>
        <p:xfrm>
          <a:off x="657625" y="4154160"/>
          <a:ext cx="3859923" cy="574040"/>
        </p:xfrm>
        <a:graphic>
          <a:graphicData uri="http://schemas.openxmlformats.org/drawingml/2006/table">
            <a:tbl>
              <a:tblPr firstRow="1" bandRow="1">
                <a:tableStyleId>{5C22544A-7EE6-4342-B048-85BDC9FD1C3A}</a:tableStyleId>
              </a:tblPr>
              <a:tblGrid>
                <a:gridCol w="1981429">
                  <a:extLst>
                    <a:ext uri="{9D8B030D-6E8A-4147-A177-3AD203B41FA5}">
                      <a16:colId xmlns:a16="http://schemas.microsoft.com/office/drawing/2014/main" val="3183365178"/>
                    </a:ext>
                  </a:extLst>
                </a:gridCol>
                <a:gridCol w="1878494">
                  <a:extLst>
                    <a:ext uri="{9D8B030D-6E8A-4147-A177-3AD203B41FA5}">
                      <a16:colId xmlns:a16="http://schemas.microsoft.com/office/drawing/2014/main" val="1100783362"/>
                    </a:ext>
                  </a:extLst>
                </a:gridCol>
              </a:tblGrid>
              <a:tr h="199946">
                <a:tc>
                  <a:txBody>
                    <a:bodyPr/>
                    <a:lstStyle/>
                    <a:p>
                      <a:pPr algn="ctr"/>
                      <a:r>
                        <a:rPr kumimoji="1" lang="ja-JP" altLang="en-US" sz="900" dirty="0">
                          <a:solidFill>
                            <a:schemeClr val="bg1"/>
                          </a:solidFill>
                        </a:rPr>
                        <a:t>小学校への配置状況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t>中学校への配置状況</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7531012"/>
                  </a:ext>
                </a:extLst>
              </a:tr>
              <a:tr h="202766">
                <a:tc>
                  <a:txBody>
                    <a:bodyPr/>
                    <a:lstStyle/>
                    <a:p>
                      <a:pPr algn="l">
                        <a:lnSpc>
                          <a:spcPts val="1000"/>
                        </a:lnSpc>
                      </a:pPr>
                      <a:r>
                        <a:rPr kumimoji="1" lang="ja-JP" altLang="en-US" sz="900" dirty="0">
                          <a:solidFill>
                            <a:schemeClr val="tx1"/>
                          </a:solidFill>
                        </a:rPr>
                        <a:t>・中学校配置の</a:t>
                      </a:r>
                      <a:r>
                        <a:rPr kumimoji="1" lang="en-US" altLang="ja-JP" sz="900" dirty="0">
                          <a:solidFill>
                            <a:schemeClr val="tx1"/>
                          </a:solidFill>
                        </a:rPr>
                        <a:t>SC</a:t>
                      </a:r>
                      <a:r>
                        <a:rPr kumimoji="1" lang="ja-JP" altLang="en-US" sz="900" dirty="0">
                          <a:solidFill>
                            <a:schemeClr val="tx1"/>
                          </a:solidFill>
                        </a:rPr>
                        <a:t>を中心に小学校の巡回等実施。各校平均年</a:t>
                      </a:r>
                      <a:r>
                        <a:rPr kumimoji="1" lang="en-US" altLang="ja-JP" sz="900" dirty="0">
                          <a:solidFill>
                            <a:schemeClr val="tx1"/>
                          </a:solidFill>
                        </a:rPr>
                        <a:t>4</a:t>
                      </a:r>
                      <a:r>
                        <a:rPr kumimoji="1" lang="ja-JP" altLang="en-US" sz="900" dirty="0">
                          <a:solidFill>
                            <a:schemeClr val="tx1"/>
                          </a:solidFill>
                        </a:rPr>
                        <a:t>回程度。</a:t>
                      </a:r>
                      <a:endParaRPr kumimoji="1" lang="en-US" altLang="ja-JP"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l">
                        <a:lnSpc>
                          <a:spcPts val="1000"/>
                        </a:lnSpc>
                      </a:pPr>
                      <a:r>
                        <a:rPr kumimoji="1" lang="ja-JP" altLang="en-US" sz="900" dirty="0"/>
                        <a:t>・府から政令市を除く全中学校区に対し、週１回配置。</a:t>
                      </a:r>
                      <a:endParaRPr kumimoji="1" lang="en-US" altLang="ja-JP"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8790090"/>
                  </a:ext>
                </a:extLst>
              </a:tr>
            </a:tbl>
          </a:graphicData>
        </a:graphic>
      </p:graphicFrame>
      <p:sp>
        <p:nvSpPr>
          <p:cNvPr id="28" name="テキスト ボックス 27">
            <a:extLst>
              <a:ext uri="{FF2B5EF4-FFF2-40B4-BE49-F238E27FC236}">
                <a16:creationId xmlns:a16="http://schemas.microsoft.com/office/drawing/2014/main" id="{87598A9E-7D4A-4278-8074-191B5E1C2FE1}"/>
              </a:ext>
            </a:extLst>
          </p:cNvPr>
          <p:cNvSpPr txBox="1"/>
          <p:nvPr/>
        </p:nvSpPr>
        <p:spPr>
          <a:xfrm>
            <a:off x="546803" y="3839466"/>
            <a:ext cx="2309685" cy="261610"/>
          </a:xfrm>
          <a:prstGeom prst="rect">
            <a:avLst/>
          </a:prstGeom>
          <a:noFill/>
        </p:spPr>
        <p:txBody>
          <a:bodyPr wrap="square">
            <a:spAutoFit/>
          </a:bodyPr>
          <a:lstStyle/>
          <a:p>
            <a:pPr>
              <a:spcAft>
                <a:spcPts val="277"/>
              </a:spcAft>
            </a:pPr>
            <a:r>
              <a:rPr lang="ja-JP"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参考：府内の</a:t>
            </a:r>
            <a:r>
              <a:rPr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SC</a:t>
            </a:r>
            <a:r>
              <a:rPr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の配置状況</a:t>
            </a:r>
            <a:r>
              <a:rPr lang="ja-JP"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423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BC659F36-D6A2-48B7-826B-7093D9BDA8AE}"/>
              </a:ext>
            </a:extLst>
          </p:cNvPr>
          <p:cNvCxnSpPr/>
          <p:nvPr/>
        </p:nvCxnSpPr>
        <p:spPr>
          <a:xfrm flipV="1">
            <a:off x="117774" y="460376"/>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nvGrpSpPr>
          <p:cNvPr id="21" name="グループ化 20">
            <a:extLst>
              <a:ext uri="{FF2B5EF4-FFF2-40B4-BE49-F238E27FC236}">
                <a16:creationId xmlns:a16="http://schemas.microsoft.com/office/drawing/2014/main" id="{4F7ED73F-525B-46A4-A7D7-8BA1190BFFEE}"/>
              </a:ext>
            </a:extLst>
          </p:cNvPr>
          <p:cNvGrpSpPr/>
          <p:nvPr/>
        </p:nvGrpSpPr>
        <p:grpSpPr>
          <a:xfrm>
            <a:off x="270459" y="902043"/>
            <a:ext cx="8682754" cy="5855860"/>
            <a:chOff x="230623" y="3060292"/>
            <a:chExt cx="8682754" cy="2624759"/>
          </a:xfrm>
        </p:grpSpPr>
        <p:sp>
          <p:nvSpPr>
            <p:cNvPr id="26" name="正方形/長方形 25">
              <a:extLst>
                <a:ext uri="{FF2B5EF4-FFF2-40B4-BE49-F238E27FC236}">
                  <a16:creationId xmlns:a16="http://schemas.microsoft.com/office/drawing/2014/main" id="{F1F873FF-3E71-4B50-977D-D062760A94C5}"/>
                </a:ext>
              </a:extLst>
            </p:cNvPr>
            <p:cNvSpPr/>
            <p:nvPr/>
          </p:nvSpPr>
          <p:spPr>
            <a:xfrm>
              <a:off x="230623" y="3060292"/>
              <a:ext cx="8682754" cy="2624759"/>
            </a:xfrm>
            <a:prstGeom prst="rect">
              <a:avLst/>
            </a:prstGeom>
            <a:solidFill>
              <a:srgbClr val="FFCCFF"/>
            </a:solidFill>
            <a:ln/>
          </p:spPr>
          <p:style>
            <a:lnRef idx="0">
              <a:schemeClr val="accent1"/>
            </a:lnRef>
            <a:fillRef idx="3">
              <a:schemeClr val="accent1"/>
            </a:fillRef>
            <a:effectRef idx="3">
              <a:schemeClr val="accent1"/>
            </a:effectRef>
            <a:fontRef idx="minor">
              <a:schemeClr val="lt1"/>
            </a:fontRef>
          </p:style>
          <p:txBody>
            <a:bodyPr rtlCol="0" anchor="t"/>
            <a:lstStyle/>
            <a:p>
              <a:pPr>
                <a:spcBef>
                  <a:spcPts val="600"/>
                </a:spcBef>
              </a:pPr>
              <a:r>
                <a:rPr lang="ja-JP" altLang="en-US" sz="1662" b="1" dirty="0">
                  <a:solidFill>
                    <a:schemeClr val="tx1"/>
                  </a:solidFill>
                  <a:latin typeface="Meiryo UI" panose="020B0604030504040204" pitchFamily="50" charset="-128"/>
                  <a:ea typeface="Meiryo UI" panose="020B0604030504040204" pitchFamily="50" charset="-128"/>
                </a:rPr>
                <a:t>○新たな学びに向けた検討</a:t>
              </a:r>
              <a:endParaRPr lang="en-US" altLang="ja-JP" sz="1662"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7A0BC07-DE15-4725-8566-A0C8056D1ED6}"/>
                </a:ext>
              </a:extLst>
            </p:cNvPr>
            <p:cNvSpPr/>
            <p:nvPr/>
          </p:nvSpPr>
          <p:spPr>
            <a:xfrm>
              <a:off x="353333" y="3209654"/>
              <a:ext cx="8449894" cy="295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defRPr/>
              </a:pPr>
              <a:r>
                <a:rPr lang="ja-JP"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趣旨</a:t>
              </a:r>
              <a:r>
                <a:rPr lang="ja-JP"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87313">
                <a:spcAft>
                  <a:spcPts val="600"/>
                </a:spcAft>
                <a:defRPr/>
              </a:pPr>
              <a:r>
                <a:rPr lang="ja-JP" altLang="en-US" sz="1200" b="1" dirty="0">
                  <a:solidFill>
                    <a:srgbClr val="FF0000"/>
                  </a:solidFill>
                  <a:latin typeface="Meiryo UI" panose="020B0604030504040204" pitchFamily="50" charset="-128"/>
                  <a:ea typeface="Meiryo UI" panose="020B0604030504040204" pitchFamily="50" charset="-128"/>
                </a:rPr>
                <a:t>　高校入学までに不登校を経験した生徒が増加していること、また柔軟な学びへのニーズが高まっていることから、府立高校において、新たな学びに向けて検討を進める。</a:t>
              </a:r>
              <a:endParaRPr lang="en-US" altLang="ja-JP" sz="1200" b="1" i="1" dirty="0">
                <a:solidFill>
                  <a:srgbClr val="FF0000"/>
                </a:solidFill>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7B3D0A1F-D89A-4311-A13D-0F9F1518FD94}"/>
              </a:ext>
            </a:extLst>
          </p:cNvPr>
          <p:cNvSpPr txBox="1"/>
          <p:nvPr/>
        </p:nvSpPr>
        <p:spPr>
          <a:xfrm>
            <a:off x="270459" y="72329"/>
            <a:ext cx="4572000" cy="369332"/>
          </a:xfrm>
          <a:prstGeom prst="rect">
            <a:avLst/>
          </a:prstGeom>
          <a:noFill/>
        </p:spPr>
        <p:txBody>
          <a:bodyPr wrap="square">
            <a:spAutoFit/>
          </a:bodyPr>
          <a:lstStyle/>
          <a:p>
            <a:r>
              <a:rPr kumimoji="1" lang="ja-JP" altLang="en-US" sz="1800" b="1" dirty="0">
                <a:latin typeface="Meiryo UI" panose="020B0604030504040204" pitchFamily="50" charset="-128"/>
                <a:ea typeface="Meiryo UI" panose="020B0604030504040204" pitchFamily="50" charset="-128"/>
              </a:rPr>
              <a:t>今後の取組みの方向性（案）</a:t>
            </a:r>
            <a:endParaRPr kumimoji="1" lang="ja-JP" altLang="en-US" sz="1800" dirty="0"/>
          </a:p>
        </p:txBody>
      </p:sp>
      <p:sp>
        <p:nvSpPr>
          <p:cNvPr id="17" name="テキスト ボックス 16">
            <a:extLst>
              <a:ext uri="{FF2B5EF4-FFF2-40B4-BE49-F238E27FC236}">
                <a16:creationId xmlns:a16="http://schemas.microsoft.com/office/drawing/2014/main" id="{D47FB77F-CB08-4D77-9EF6-DB0EC0FD2E36}"/>
              </a:ext>
            </a:extLst>
          </p:cNvPr>
          <p:cNvSpPr txBox="1"/>
          <p:nvPr/>
        </p:nvSpPr>
        <p:spPr>
          <a:xfrm>
            <a:off x="270459" y="502983"/>
            <a:ext cx="7821007" cy="369332"/>
          </a:xfrm>
          <a:prstGeom prst="rect">
            <a:avLst/>
          </a:prstGeom>
          <a:noFill/>
        </p:spPr>
        <p:txBody>
          <a:bodyPr wrap="square" rtlCol="0">
            <a:spAutoFit/>
          </a:bodyPr>
          <a:lstStyle/>
          <a:p>
            <a:r>
              <a:rPr kumimoji="1" lang="ja-JP" altLang="en-US" sz="1600" b="1" dirty="0">
                <a:solidFill>
                  <a:prstClr val="black"/>
                </a:solidFill>
                <a:latin typeface="Meiryo UI" panose="020B0604030504040204" pitchFamily="50" charset="-128"/>
                <a:ea typeface="Meiryo UI" panose="020B0604030504040204" pitchFamily="50" charset="-128"/>
              </a:rPr>
              <a:t>②</a:t>
            </a:r>
            <a:r>
              <a:rPr kumimoji="1" lang="ja-JP" altLang="en-US" b="1" dirty="0"/>
              <a:t>すべての子どもが学びへアクセスできる環境整備</a:t>
            </a:r>
            <a:endParaRPr kumimoji="1" lang="ja-JP" altLang="en-US" sz="1600" dirty="0"/>
          </a:p>
        </p:txBody>
      </p:sp>
      <p:sp>
        <p:nvSpPr>
          <p:cNvPr id="19" name="正方形/長方形 18">
            <a:extLst>
              <a:ext uri="{FF2B5EF4-FFF2-40B4-BE49-F238E27FC236}">
                <a16:creationId xmlns:a16="http://schemas.microsoft.com/office/drawing/2014/main" id="{7DB6BE85-141F-4AEE-BAAF-D8FE94EB6F3F}"/>
              </a:ext>
            </a:extLst>
          </p:cNvPr>
          <p:cNvSpPr/>
          <p:nvPr/>
        </p:nvSpPr>
        <p:spPr>
          <a:xfrm>
            <a:off x="393169" y="4323283"/>
            <a:ext cx="8449894" cy="2369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参考：国等の動き</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2522476-B780-42CA-AA03-ABF18168498C}"/>
              </a:ext>
            </a:extLst>
          </p:cNvPr>
          <p:cNvSpPr>
            <a:spLocks noGrp="1"/>
          </p:cNvSpPr>
          <p:nvPr>
            <p:ph type="sldNum" sz="quarter" idx="12"/>
          </p:nvPr>
        </p:nvSpPr>
        <p:spPr>
          <a:xfrm>
            <a:off x="7077879" y="6502660"/>
            <a:ext cx="2057400" cy="365125"/>
          </a:xfrm>
        </p:spPr>
        <p:txBody>
          <a:bodyPr/>
          <a:lstStyle/>
          <a:p>
            <a:fld id="{8EF98A3A-4FC9-421C-9EC4-B2EF6B34D3EB}" type="slidenum">
              <a:rPr kumimoji="1" lang="ja-JP" altLang="en-US" smtClean="0"/>
              <a:t>40</a:t>
            </a:fld>
            <a:endParaRPr kumimoji="1" lang="ja-JP" altLang="en-US" dirty="0"/>
          </a:p>
        </p:txBody>
      </p:sp>
      <p:sp>
        <p:nvSpPr>
          <p:cNvPr id="18" name="テキスト ボックス 17">
            <a:extLst>
              <a:ext uri="{FF2B5EF4-FFF2-40B4-BE49-F238E27FC236}">
                <a16:creationId xmlns:a16="http://schemas.microsoft.com/office/drawing/2014/main" id="{8A57948F-DA53-46FF-ACFA-FCC58CB522B3}"/>
              </a:ext>
            </a:extLst>
          </p:cNvPr>
          <p:cNvSpPr txBox="1"/>
          <p:nvPr/>
        </p:nvSpPr>
        <p:spPr>
          <a:xfrm>
            <a:off x="443345" y="4591764"/>
            <a:ext cx="4603748" cy="261610"/>
          </a:xfrm>
          <a:prstGeom prst="rect">
            <a:avLst/>
          </a:prstGeom>
          <a:noFill/>
        </p:spPr>
        <p:txBody>
          <a:bodyPr wrap="square">
            <a:spAutoFit/>
          </a:bodyPr>
          <a:lstStyle/>
          <a:p>
            <a:pPr>
              <a:spcAft>
                <a:spcPts val="277"/>
              </a:spcAft>
            </a:pPr>
            <a:r>
              <a:rPr lang="ja-JP" altLang="en-US" sz="1100" b="1" dirty="0"/>
              <a:t>［高等学校教育の在り方ワーキンググループ中間まとめ（</a:t>
            </a:r>
            <a:r>
              <a:rPr lang="en-US" altLang="ja-JP" sz="1100" b="1" dirty="0"/>
              <a:t>R5.8.31</a:t>
            </a:r>
            <a:r>
              <a:rPr lang="ja-JP" altLang="en-US" sz="1100" b="1" dirty="0"/>
              <a:t>）］</a:t>
            </a:r>
            <a:endParaRPr lang="ja-JP" altLang="en-US" sz="800" dirty="0">
              <a:latin typeface="+mn-ea"/>
            </a:endParaRPr>
          </a:p>
        </p:txBody>
      </p:sp>
      <p:sp>
        <p:nvSpPr>
          <p:cNvPr id="31" name="テキスト ボックス 30">
            <a:extLst>
              <a:ext uri="{FF2B5EF4-FFF2-40B4-BE49-F238E27FC236}">
                <a16:creationId xmlns:a16="http://schemas.microsoft.com/office/drawing/2014/main" id="{364BCE0C-4935-4D74-A3E0-24446B698C19}"/>
              </a:ext>
            </a:extLst>
          </p:cNvPr>
          <p:cNvSpPr txBox="1"/>
          <p:nvPr/>
        </p:nvSpPr>
        <p:spPr>
          <a:xfrm>
            <a:off x="493521" y="4843526"/>
            <a:ext cx="8201583" cy="369332"/>
          </a:xfrm>
          <a:prstGeom prst="rect">
            <a:avLst/>
          </a:prstGeom>
          <a:noFill/>
        </p:spPr>
        <p:txBody>
          <a:bodyPr wrap="square">
            <a:spAutoFit/>
          </a:bodyPr>
          <a:lstStyle/>
          <a:p>
            <a:pPr marL="90488" indent="-90488" algn="just"/>
            <a:r>
              <a:rPr lang="ja-JP" altLang="en-US" sz="9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900" kern="100" dirty="0">
                <a:effectLst/>
                <a:latin typeface="メイリオ" panose="020B0604030504040204" pitchFamily="50" charset="-128"/>
                <a:ea typeface="メイリオ" panose="020B0604030504040204" pitchFamily="50" charset="-128"/>
                <a:cs typeface="Times New Roman" panose="02020603050405020304" pitchFamily="18" charset="0"/>
              </a:rPr>
              <a:t>多様化する生徒への対応に係る国の動きとして、中間まとめが公表され、その中で「全日制・定時制・通信制の望ましい在り方」が示された。</a:t>
            </a:r>
            <a:endParaRPr lang="en-US" alt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90488" indent="-90488" algn="just"/>
            <a:r>
              <a:rPr lang="ja-JP" altLang="en-US" sz="9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900" dirty="0">
                <a:effectLst/>
                <a:ea typeface="メイリオ" panose="020B0604030504040204" pitchFamily="50" charset="-128"/>
                <a:cs typeface="Times New Roman" panose="02020603050405020304" pitchFamily="18" charset="0"/>
              </a:rPr>
              <a:t>具体的な方策として、出席要件の柔軟化、学びの多様化学校の設置促進、公立の通信制の機能強化などが</a:t>
            </a:r>
            <a:r>
              <a:rPr lang="ja-JP" altLang="en-US" sz="900" dirty="0">
                <a:ea typeface="メイリオ" panose="020B0604030504040204" pitchFamily="50" charset="-128"/>
                <a:cs typeface="Times New Roman" panose="02020603050405020304" pitchFamily="18" charset="0"/>
              </a:rPr>
              <a:t>示</a:t>
            </a:r>
            <a:r>
              <a:rPr lang="ja-JP" altLang="ja-JP" sz="900" dirty="0">
                <a:effectLst/>
                <a:ea typeface="メイリオ" panose="020B0604030504040204" pitchFamily="50" charset="-128"/>
                <a:cs typeface="Times New Roman" panose="02020603050405020304" pitchFamily="18" charset="0"/>
              </a:rPr>
              <a:t>されている。</a:t>
            </a:r>
            <a:endParaRPr lang="ja-JP" altLang="en-US" sz="900" dirty="0">
              <a:latin typeface="+mn-ea"/>
            </a:endParaRPr>
          </a:p>
        </p:txBody>
      </p:sp>
      <p:sp>
        <p:nvSpPr>
          <p:cNvPr id="32" name="テキスト ボックス 31">
            <a:extLst>
              <a:ext uri="{FF2B5EF4-FFF2-40B4-BE49-F238E27FC236}">
                <a16:creationId xmlns:a16="http://schemas.microsoft.com/office/drawing/2014/main" id="{06BCD0B6-E05E-4F65-B5C5-5BEB95DDA6AD}"/>
              </a:ext>
            </a:extLst>
          </p:cNvPr>
          <p:cNvSpPr txBox="1"/>
          <p:nvPr/>
        </p:nvSpPr>
        <p:spPr>
          <a:xfrm>
            <a:off x="409353" y="5377671"/>
            <a:ext cx="4356856" cy="261610"/>
          </a:xfrm>
          <a:prstGeom prst="rect">
            <a:avLst/>
          </a:prstGeom>
          <a:noFill/>
        </p:spPr>
        <p:txBody>
          <a:bodyPr wrap="square">
            <a:spAutoFit/>
          </a:bodyPr>
          <a:lstStyle/>
          <a:p>
            <a:pPr>
              <a:spcAft>
                <a:spcPts val="277"/>
              </a:spcAft>
            </a:pPr>
            <a:r>
              <a:rPr lang="ja-JP" altLang="en-US" sz="1100" b="1" dirty="0"/>
              <a:t>［学びの多様化学校（いわゆる不登校特例校）］　</a:t>
            </a:r>
            <a:r>
              <a:rPr lang="en-US" altLang="ja-JP" sz="1100" b="1" dirty="0"/>
              <a:t>※17</a:t>
            </a:r>
            <a:r>
              <a:rPr lang="ja-JP" altLang="en-US" sz="1100" b="1" dirty="0"/>
              <a:t>頁の再掲</a:t>
            </a:r>
            <a:endParaRPr lang="ja-JP" altLang="en-US" sz="800" dirty="0">
              <a:latin typeface="+mn-ea"/>
            </a:endParaRPr>
          </a:p>
        </p:txBody>
      </p:sp>
      <p:sp>
        <p:nvSpPr>
          <p:cNvPr id="33" name="テキスト ボックス 32">
            <a:extLst>
              <a:ext uri="{FF2B5EF4-FFF2-40B4-BE49-F238E27FC236}">
                <a16:creationId xmlns:a16="http://schemas.microsoft.com/office/drawing/2014/main" id="{7DDB3DF8-4277-4781-BF44-EE0DF575E0EE}"/>
              </a:ext>
            </a:extLst>
          </p:cNvPr>
          <p:cNvSpPr txBox="1"/>
          <p:nvPr/>
        </p:nvSpPr>
        <p:spPr>
          <a:xfrm>
            <a:off x="517195" y="5651738"/>
            <a:ext cx="5278005" cy="784830"/>
          </a:xfrm>
          <a:prstGeom prst="rect">
            <a:avLst/>
          </a:prstGeom>
          <a:noFill/>
        </p:spPr>
        <p:txBody>
          <a:bodyPr wrap="square">
            <a:spAutoFit/>
          </a:bodyPr>
          <a:lstStyle/>
          <a:p>
            <a:pPr marL="90488" indent="-90488" algn="just"/>
            <a:r>
              <a:rPr lang="ja-JP" altLang="en-US" sz="900" kern="100" dirty="0">
                <a:effectLst/>
                <a:latin typeface="メイリオ" panose="020B0604030504040204" pitchFamily="50" charset="-128"/>
                <a:ea typeface="メイリオ" panose="020B0604030504040204" pitchFamily="50" charset="-128"/>
                <a:cs typeface="Times New Roman" panose="02020603050405020304" pitchFamily="18" charset="0"/>
              </a:rPr>
              <a:t>▶学びの多様化学校では、</a:t>
            </a:r>
            <a:r>
              <a:rPr lang="ja-JP" altLang="en-US" sz="900" kern="100" dirty="0">
                <a:latin typeface="メイリオ" panose="020B0604030504040204" pitchFamily="50" charset="-128"/>
                <a:ea typeface="メイリオ" panose="020B0604030504040204" pitchFamily="50" charset="-128"/>
                <a:cs typeface="Times New Roman" panose="02020603050405020304" pitchFamily="18" charset="0"/>
              </a:rPr>
              <a:t>例えば、学習内容や週あたりの標準授業時数（</a:t>
            </a:r>
            <a:r>
              <a:rPr lang="en-US" altLang="ja-JP" sz="9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900" kern="100" dirty="0">
                <a:latin typeface="メイリオ" panose="020B0604030504040204" pitchFamily="50" charset="-128"/>
                <a:ea typeface="メイリオ" panose="020B0604030504040204" pitchFamily="50" charset="-128"/>
                <a:cs typeface="Times New Roman" panose="02020603050405020304" pitchFamily="18" charset="0"/>
              </a:rPr>
              <a:t>時間）を減じるなど、柔軟な教育課程を編成することができる。</a:t>
            </a:r>
            <a:endParaRPr lang="en-US" altLang="ja-JP" sz="9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90488" indent="-90488" algn="just"/>
            <a:endParaRPr lang="en-US" altLang="ja-JP" sz="9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90488" indent="-90488" algn="just"/>
            <a:r>
              <a:rPr lang="ja-JP" altLang="en-US" sz="900" kern="100" dirty="0">
                <a:latin typeface="メイリオ" panose="020B0604030504040204" pitchFamily="50" charset="-128"/>
                <a:ea typeface="メイリオ" panose="020B0604030504040204" pitchFamily="50" charset="-128"/>
                <a:cs typeface="Times New Roman" panose="02020603050405020304" pitchFamily="18" charset="0"/>
              </a:rPr>
              <a:t>▶国は、令和９年度までに各都道府県及び政令指定都市での１校以上の設置を進めるとともに、</a:t>
            </a:r>
            <a:endParaRPr lang="en-US" altLang="ja-JP" sz="9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90488" indent="-90488" algn="just"/>
            <a:r>
              <a:rPr lang="ja-JP" altLang="en-US" sz="900" kern="100" dirty="0">
                <a:latin typeface="メイリオ" panose="020B0604030504040204" pitchFamily="50" charset="-128"/>
                <a:ea typeface="メイリオ" panose="020B0604030504040204" pitchFamily="50" charset="-128"/>
                <a:cs typeface="Times New Roman" panose="02020603050405020304" pitchFamily="18" charset="0"/>
              </a:rPr>
              <a:t>　将来的には全国で</a:t>
            </a:r>
            <a:r>
              <a:rPr lang="en-US" altLang="ja-JP" sz="900" kern="100" dirty="0">
                <a:latin typeface="メイリオ" panose="020B0604030504040204" pitchFamily="50" charset="-128"/>
                <a:ea typeface="メイリオ" panose="020B0604030504040204" pitchFamily="50" charset="-128"/>
                <a:cs typeface="Times New Roman" panose="02020603050405020304" pitchFamily="18" charset="0"/>
              </a:rPr>
              <a:t>300</a:t>
            </a:r>
            <a:r>
              <a:rPr lang="ja-JP" altLang="en-US" sz="900" kern="100" dirty="0">
                <a:latin typeface="メイリオ" panose="020B0604030504040204" pitchFamily="50" charset="-128"/>
                <a:ea typeface="メイリオ" panose="020B0604030504040204" pitchFamily="50" charset="-128"/>
                <a:cs typeface="Times New Roman" panose="02020603050405020304" pitchFamily="18" charset="0"/>
              </a:rPr>
              <a:t>校の設置をめざしている。</a:t>
            </a:r>
            <a:endParaRPr lang="ja-JP" altLang="en-US" sz="900" dirty="0">
              <a:latin typeface="+mn-ea"/>
            </a:endParaRPr>
          </a:p>
        </p:txBody>
      </p:sp>
      <p:sp>
        <p:nvSpPr>
          <p:cNvPr id="23" name="正方形/長方形 22">
            <a:extLst>
              <a:ext uri="{FF2B5EF4-FFF2-40B4-BE49-F238E27FC236}">
                <a16:creationId xmlns:a16="http://schemas.microsoft.com/office/drawing/2014/main" id="{FB62F6FA-4686-4EF3-99A2-DCB69ECA8801}"/>
              </a:ext>
            </a:extLst>
          </p:cNvPr>
          <p:cNvSpPr/>
          <p:nvPr/>
        </p:nvSpPr>
        <p:spPr>
          <a:xfrm>
            <a:off x="393169" y="1937703"/>
            <a:ext cx="8449894" cy="2315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defRPr/>
            </a:pPr>
            <a:r>
              <a:rPr lang="ja-JP"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取組みの進め方</a:t>
            </a:r>
            <a:r>
              <a:rPr lang="ja-JP"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aphicFrame>
        <p:nvGraphicFramePr>
          <p:cNvPr id="22" name="表 9">
            <a:extLst>
              <a:ext uri="{FF2B5EF4-FFF2-40B4-BE49-F238E27FC236}">
                <a16:creationId xmlns:a16="http://schemas.microsoft.com/office/drawing/2014/main" id="{A92FDA9C-CDA9-4074-A48C-A744FD3E2304}"/>
              </a:ext>
            </a:extLst>
          </p:cNvPr>
          <p:cNvGraphicFramePr>
            <a:graphicFrameLocks noGrp="1"/>
          </p:cNvGraphicFramePr>
          <p:nvPr>
            <p:extLst>
              <p:ext uri="{D42A27DB-BD31-4B8C-83A1-F6EECF244321}">
                <p14:modId xmlns:p14="http://schemas.microsoft.com/office/powerpoint/2010/main" val="1469473534"/>
              </p:ext>
            </p:extLst>
          </p:nvPr>
        </p:nvGraphicFramePr>
        <p:xfrm>
          <a:off x="443345" y="2206575"/>
          <a:ext cx="8358305" cy="1963687"/>
        </p:xfrm>
        <a:graphic>
          <a:graphicData uri="http://schemas.openxmlformats.org/drawingml/2006/table">
            <a:tbl>
              <a:tblPr firstRow="1" bandRow="1">
                <a:tableStyleId>{5C22544A-7EE6-4342-B048-85BDC9FD1C3A}</a:tableStyleId>
              </a:tblPr>
              <a:tblGrid>
                <a:gridCol w="8358305">
                  <a:extLst>
                    <a:ext uri="{9D8B030D-6E8A-4147-A177-3AD203B41FA5}">
                      <a16:colId xmlns:a16="http://schemas.microsoft.com/office/drawing/2014/main" val="1643994488"/>
                    </a:ext>
                  </a:extLst>
                </a:gridCol>
              </a:tblGrid>
              <a:tr h="264444">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dirty="0">
                          <a:solidFill>
                            <a:schemeClr val="tx1"/>
                          </a:solidFill>
                        </a:rPr>
                        <a:t>［府立高校］</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alpha val="25000"/>
                      </a:srgbClr>
                    </a:solidFill>
                  </a:tcPr>
                </a:tc>
                <a:extLst>
                  <a:ext uri="{0D108BD9-81ED-4DB2-BD59-A6C34878D82A}">
                    <a16:rowId xmlns:a16="http://schemas.microsoft.com/office/drawing/2014/main" val="1292150703"/>
                  </a:ext>
                </a:extLst>
              </a:tr>
              <a:tr h="460510">
                <a:tc>
                  <a:txBody>
                    <a:bodyPr/>
                    <a:lstStyle/>
                    <a:p>
                      <a:pPr marL="179388" marR="0" lvl="0" indent="-93663" algn="l" defTabSz="914400" rtl="0" eaLnBrk="1" fontAlgn="auto" latinLnBrk="0" hangingPunct="1">
                        <a:lnSpc>
                          <a:spcPts val="1600"/>
                        </a:lnSpc>
                        <a:spcBef>
                          <a:spcPts val="0"/>
                        </a:spcBef>
                        <a:spcAft>
                          <a:spcPts val="0"/>
                        </a:spcAft>
                        <a:buClrTx/>
                        <a:buSzTx/>
                        <a:buFontTx/>
                        <a:buNone/>
                        <a:tabLst/>
                        <a:defRPr/>
                      </a:pPr>
                      <a:r>
                        <a:rPr kumimoji="1" lang="ja-JP" altLang="en-US" sz="1200" dirty="0"/>
                        <a:t>➤</a:t>
                      </a:r>
                      <a:r>
                        <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国の動きをみすえながら、</a:t>
                      </a:r>
                      <a:r>
                        <a:rPr kumimoji="0"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不登校生徒が自宅などから同時双方向型の遠隔授業を受講したり、オンデマンド型の通信教育を活用したりできるよう、学びの柔軟化について、不登校生徒が在籍する学校での実施</a:t>
                      </a:r>
                      <a:r>
                        <a:rPr lang="ja-JP" altLang="en-US" sz="1200" b="1" u="sng" dirty="0">
                          <a:solidFill>
                            <a:schemeClr val="tx1"/>
                          </a:solidFill>
                          <a:latin typeface="Meiryo UI" panose="020B0604030504040204" pitchFamily="50" charset="-128"/>
                          <a:ea typeface="Meiryo UI" panose="020B0604030504040204" pitchFamily="50" charset="-128"/>
                        </a:rPr>
                        <a:t>を検討する</a:t>
                      </a:r>
                      <a:r>
                        <a:rPr kumimoji="0"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0" lang="en-US" altLang="ja-JP"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4155697833"/>
                  </a:ext>
                </a:extLst>
              </a:tr>
              <a:tr h="460510">
                <a:tc>
                  <a:txBody>
                    <a:bodyPr/>
                    <a:lstStyle/>
                    <a:p>
                      <a:pPr marL="179388" marR="0" lvl="0" indent="-93663" algn="l"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rPr>
                        <a:t>➤</a:t>
                      </a:r>
                      <a:r>
                        <a:rPr kumimoji="0" lang="ja-JP" altLang="en-US" sz="12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単位認定にあたっての授業への出席状況や定期考査の要件など、これまでの枠組みにとらわれない生徒一人ひとりの状況に応じた柔軟な対応を進める。</a:t>
                      </a:r>
                      <a:endParaRPr lang="en-US" altLang="ja-JP" sz="1200" b="1" u="sng"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906034575"/>
                  </a:ext>
                </a:extLst>
              </a:tr>
              <a:tr h="441149">
                <a:tc>
                  <a:txBody>
                    <a:bodyPr/>
                    <a:lstStyle/>
                    <a:p>
                      <a:pPr marL="182563" marR="0" lvl="0" indent="-100013" algn="l" defTabSz="457200" rtl="0" eaLnBrk="1" fontAlgn="auto" latinLnBrk="0" hangingPunct="1">
                        <a:lnSpc>
                          <a:spcPct val="100000"/>
                        </a:lnSpc>
                        <a:spcBef>
                          <a:spcPts val="0"/>
                        </a:spcBef>
                        <a:spcAft>
                          <a:spcPts val="277"/>
                        </a:spcAft>
                        <a:buClrTx/>
                        <a:buSzTx/>
                        <a:buFontTx/>
                        <a:buNone/>
                        <a:tabLst/>
                        <a:defRPr/>
                      </a:pPr>
                      <a:r>
                        <a:rPr lang="ja-JP" altLang="en-US" sz="1200" b="0" u="none" dirty="0">
                          <a:solidFill>
                            <a:schemeClr val="tx1"/>
                          </a:solidFill>
                          <a:latin typeface="Meiryo UI" panose="020B0604030504040204" pitchFamily="50" charset="-128"/>
                          <a:ea typeface="Meiryo UI" panose="020B0604030504040204" pitchFamily="50" charset="-128"/>
                        </a:rPr>
                        <a:t>➤他校に在籍する不登校生徒に対して、単位修得に必要な講座を開設するなど、センター的な機能を果たせるよう</a:t>
                      </a:r>
                      <a:r>
                        <a:rPr lang="ja-JP" altLang="en-US" sz="1200" b="1" u="sng" dirty="0">
                          <a:solidFill>
                            <a:schemeClr val="tx1"/>
                          </a:solidFill>
                          <a:latin typeface="Meiryo UI" panose="020B0604030504040204" pitchFamily="50" charset="-128"/>
                          <a:ea typeface="Meiryo UI" panose="020B0604030504040204" pitchFamily="50" charset="-128"/>
                        </a:rPr>
                        <a:t>通信制高校の機能を強化。</a:t>
                      </a:r>
                      <a:endParaRPr lang="en-US" altLang="ja-JP" sz="1200" b="1" u="sng"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841942189"/>
                  </a:ext>
                </a:extLst>
              </a:tr>
              <a:tr h="277889">
                <a:tc>
                  <a:txBody>
                    <a:bodyPr/>
                    <a:lstStyle/>
                    <a:p>
                      <a:pPr marL="164127" marR="0" lvl="0" indent="-82064" algn="l" defTabSz="457200" rtl="0" eaLnBrk="1" fontAlgn="auto" latinLnBrk="0" hangingPunct="1">
                        <a:lnSpc>
                          <a:spcPct val="100000"/>
                        </a:lnSpc>
                        <a:spcBef>
                          <a:spcPts val="0"/>
                        </a:spcBef>
                        <a:spcAft>
                          <a:spcPts val="277"/>
                        </a:spcAft>
                        <a:buClrTx/>
                        <a:buSzTx/>
                        <a:buFontTx/>
                        <a:buNone/>
                        <a:tabLst/>
                        <a:defRPr/>
                      </a:pPr>
                      <a:r>
                        <a:rPr kumimoji="1" lang="ja-JP" altLang="en-US" sz="1200" dirty="0">
                          <a:solidFill>
                            <a:schemeClr val="tx1"/>
                          </a:solidFill>
                        </a:rPr>
                        <a:t>➤</a:t>
                      </a:r>
                      <a:r>
                        <a:rPr lang="ja-JP" altLang="en-US" sz="1200" b="1" u="sng" dirty="0">
                          <a:solidFill>
                            <a:schemeClr val="tx1"/>
                          </a:solidFill>
                          <a:latin typeface="Meiryo UI" panose="020B0604030504040204" pitchFamily="50" charset="-128"/>
                          <a:ea typeface="Meiryo UI" panose="020B0604030504040204" pitchFamily="50" charset="-128"/>
                        </a:rPr>
                        <a:t>「学びの多様化学校」の設置。　</a:t>
                      </a:r>
                      <a:endParaRPr lang="en-US" altLang="ja-JP" sz="1200" b="1" u="sng"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8862417"/>
                  </a:ext>
                </a:extLst>
              </a:tr>
            </a:tbl>
          </a:graphicData>
        </a:graphic>
      </p:graphicFrame>
      <p:graphicFrame>
        <p:nvGraphicFramePr>
          <p:cNvPr id="24" name="表 11">
            <a:extLst>
              <a:ext uri="{FF2B5EF4-FFF2-40B4-BE49-F238E27FC236}">
                <a16:creationId xmlns:a16="http://schemas.microsoft.com/office/drawing/2014/main" id="{9957E6A1-2273-46C8-9EC7-A8945014D258}"/>
              </a:ext>
            </a:extLst>
          </p:cNvPr>
          <p:cNvGraphicFramePr>
            <a:graphicFrameLocks noGrp="1"/>
          </p:cNvGraphicFramePr>
          <p:nvPr>
            <p:extLst>
              <p:ext uri="{D42A27DB-BD31-4B8C-83A1-F6EECF244321}">
                <p14:modId xmlns:p14="http://schemas.microsoft.com/office/powerpoint/2010/main" val="2561442702"/>
              </p:ext>
            </p:extLst>
          </p:nvPr>
        </p:nvGraphicFramePr>
        <p:xfrm>
          <a:off x="6079998" y="5336717"/>
          <a:ext cx="2615106" cy="1173480"/>
        </p:xfrm>
        <a:graphic>
          <a:graphicData uri="http://schemas.openxmlformats.org/drawingml/2006/table">
            <a:tbl>
              <a:tblPr firstRow="1" bandRow="1">
                <a:tableStyleId>{5C22544A-7EE6-4342-B048-85BDC9FD1C3A}</a:tableStyleId>
              </a:tblPr>
              <a:tblGrid>
                <a:gridCol w="714488">
                  <a:extLst>
                    <a:ext uri="{9D8B030D-6E8A-4147-A177-3AD203B41FA5}">
                      <a16:colId xmlns:a16="http://schemas.microsoft.com/office/drawing/2014/main" val="741647565"/>
                    </a:ext>
                  </a:extLst>
                </a:gridCol>
                <a:gridCol w="633540">
                  <a:extLst>
                    <a:ext uri="{9D8B030D-6E8A-4147-A177-3AD203B41FA5}">
                      <a16:colId xmlns:a16="http://schemas.microsoft.com/office/drawing/2014/main" val="950034626"/>
                    </a:ext>
                  </a:extLst>
                </a:gridCol>
                <a:gridCol w="600629">
                  <a:extLst>
                    <a:ext uri="{9D8B030D-6E8A-4147-A177-3AD203B41FA5}">
                      <a16:colId xmlns:a16="http://schemas.microsoft.com/office/drawing/2014/main" val="1759901294"/>
                    </a:ext>
                  </a:extLst>
                </a:gridCol>
                <a:gridCol w="666449">
                  <a:extLst>
                    <a:ext uri="{9D8B030D-6E8A-4147-A177-3AD203B41FA5}">
                      <a16:colId xmlns:a16="http://schemas.microsoft.com/office/drawing/2014/main" val="1546892962"/>
                    </a:ext>
                  </a:extLst>
                </a:gridCol>
              </a:tblGrid>
              <a:tr h="174875">
                <a:tc gridSpan="4">
                  <a:txBody>
                    <a:bodyPr/>
                    <a:lstStyle/>
                    <a:p>
                      <a:pPr algn="l"/>
                      <a:r>
                        <a:rPr kumimoji="1" lang="ja-JP" altLang="en-US" sz="900" dirty="0">
                          <a:solidFill>
                            <a:schemeClr val="tx1"/>
                          </a:solidFill>
                        </a:rPr>
                        <a:t>◆全国の学びの多様化学校の設置状況</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kumimoji="1" lang="ja-JP" altLang="en-US"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kumimoji="1" lang="ja-JP" altLang="en-US" sz="90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41038730"/>
                  </a:ext>
                </a:extLst>
              </a:tr>
              <a:tr h="279800">
                <a:tc>
                  <a:txBody>
                    <a:bodyPr/>
                    <a:lstStyle/>
                    <a:p>
                      <a:pPr algn="ctr"/>
                      <a:r>
                        <a:rPr kumimoji="1" lang="en-US" altLang="ja-JP" sz="900" dirty="0">
                          <a:solidFill>
                            <a:schemeClr val="bg1"/>
                          </a:solidFill>
                        </a:rPr>
                        <a:t>R5</a:t>
                      </a:r>
                      <a:r>
                        <a:rPr kumimoji="1" lang="ja-JP" altLang="en-US" sz="900" dirty="0">
                          <a:solidFill>
                            <a:schemeClr val="bg1"/>
                          </a:solidFill>
                        </a:rPr>
                        <a:t>設置状況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solidFill>
                            <a:schemeClr val="bg1"/>
                          </a:solidFill>
                        </a:rPr>
                        <a:t>小学校（校）</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solidFill>
                            <a:schemeClr val="bg1"/>
                          </a:solidFill>
                        </a:rPr>
                        <a:t>中学校（校）</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900" dirty="0">
                          <a:solidFill>
                            <a:schemeClr val="bg1"/>
                          </a:solidFill>
                        </a:rPr>
                        <a:t>高等学校（校）</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90209623"/>
                  </a:ext>
                </a:extLst>
              </a:tr>
              <a:tr h="167103">
                <a:tc rowSpan="2">
                  <a:txBody>
                    <a:bodyPr/>
                    <a:lstStyle/>
                    <a:p>
                      <a:pPr algn="ctr">
                        <a:lnSpc>
                          <a:spcPts val="800"/>
                        </a:lnSpc>
                      </a:pPr>
                      <a:r>
                        <a:rPr kumimoji="1" lang="ja-JP" altLang="en-US" sz="900" dirty="0"/>
                        <a:t>公立</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900" dirty="0"/>
                        <a:t>１</a:t>
                      </a:r>
                      <a:endParaRPr kumimoji="1" lang="en-US" altLang="ja-JP"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800"/>
                        </a:lnSpc>
                      </a:pPr>
                      <a:r>
                        <a:rPr kumimoji="1" lang="en-US" altLang="ja-JP" sz="900" dirty="0"/>
                        <a:t>11</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a:lnSpc>
                          <a:spcPts val="800"/>
                        </a:lnSpc>
                      </a:pPr>
                      <a:r>
                        <a:rPr kumimoji="1" lang="ja-JP" altLang="en-US" sz="900" dirty="0"/>
                        <a:t>０</a:t>
                      </a:r>
                      <a:endParaRPr kumimoji="1" lang="en-US" altLang="ja-JP" sz="90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10651"/>
                  </a:ext>
                </a:extLst>
              </a:tr>
              <a:tr h="167103">
                <a:tc vMerge="1">
                  <a:txBody>
                    <a:bodyPr/>
                    <a:lstStyle/>
                    <a:p>
                      <a:pPr algn="ctr">
                        <a:lnSpc>
                          <a:spcPts val="1000"/>
                        </a:lnSpc>
                      </a:pPr>
                      <a:endParaRPr kumimoji="1" lang="ja-JP" altLang="en-US" sz="800" dirty="0"/>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ctr">
                        <a:lnSpc>
                          <a:spcPts val="800"/>
                        </a:lnSpc>
                      </a:pPr>
                      <a:r>
                        <a:rPr kumimoji="1" lang="ja-JP" altLang="en-US" sz="900" dirty="0"/>
                        <a:t>小中併設　２</a:t>
                      </a:r>
                      <a:endParaRPr kumimoji="1" lang="en-US" altLang="ja-JP"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pPr algn="ctr">
                        <a:lnSpc>
                          <a:spcPts val="1000"/>
                        </a:lnSpc>
                      </a:pPr>
                      <a:endParaRPr kumimoji="1" lang="en-US" altLang="ja-JP" sz="80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399090"/>
                  </a:ext>
                </a:extLst>
              </a:tr>
              <a:tr h="167103">
                <a:tc>
                  <a:txBody>
                    <a:bodyPr/>
                    <a:lstStyle/>
                    <a:p>
                      <a:pPr algn="ctr">
                        <a:lnSpc>
                          <a:spcPts val="800"/>
                        </a:lnSpc>
                      </a:pPr>
                      <a:r>
                        <a:rPr kumimoji="1" lang="ja-JP" altLang="en-US" sz="900" dirty="0"/>
                        <a:t>私立</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900" dirty="0"/>
                        <a:t>２</a:t>
                      </a:r>
                      <a:endParaRPr kumimoji="1" lang="en-US" altLang="ja-JP"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900" dirty="0"/>
                        <a:t>５</a:t>
                      </a:r>
                      <a:endParaRPr kumimoji="1" lang="en-US" altLang="ja-JP" sz="9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800"/>
                        </a:lnSpc>
                      </a:pPr>
                      <a:r>
                        <a:rPr kumimoji="1" lang="ja-JP" altLang="en-US" sz="900" dirty="0"/>
                        <a:t>３</a:t>
                      </a:r>
                      <a:endParaRPr kumimoji="1" lang="en-US" altLang="ja-JP" sz="90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971596"/>
                  </a:ext>
                </a:extLst>
              </a:tr>
            </a:tbl>
          </a:graphicData>
        </a:graphic>
      </p:graphicFrame>
    </p:spTree>
    <p:extLst>
      <p:ext uri="{BB962C8B-B14F-4D97-AF65-F5344CB8AC3E}">
        <p14:creationId xmlns:p14="http://schemas.microsoft.com/office/powerpoint/2010/main" val="3218201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BC659F36-D6A2-48B7-826B-7093D9BDA8AE}"/>
              </a:ext>
            </a:extLst>
          </p:cNvPr>
          <p:cNvCxnSpPr/>
          <p:nvPr/>
        </p:nvCxnSpPr>
        <p:spPr>
          <a:xfrm flipV="1">
            <a:off x="117774" y="460376"/>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grpSp>
        <p:nvGrpSpPr>
          <p:cNvPr id="23" name="グループ化 22">
            <a:extLst>
              <a:ext uri="{FF2B5EF4-FFF2-40B4-BE49-F238E27FC236}">
                <a16:creationId xmlns:a16="http://schemas.microsoft.com/office/drawing/2014/main" id="{2A0B2104-C439-4235-BAAA-D0C0DF7384A5}"/>
              </a:ext>
            </a:extLst>
          </p:cNvPr>
          <p:cNvGrpSpPr/>
          <p:nvPr/>
        </p:nvGrpSpPr>
        <p:grpSpPr>
          <a:xfrm>
            <a:off x="270459" y="872315"/>
            <a:ext cx="8682754" cy="5913356"/>
            <a:chOff x="230623" y="861072"/>
            <a:chExt cx="8682754" cy="2946257"/>
          </a:xfrm>
        </p:grpSpPr>
        <p:sp>
          <p:nvSpPr>
            <p:cNvPr id="24" name="正方形/長方形 23">
              <a:extLst>
                <a:ext uri="{FF2B5EF4-FFF2-40B4-BE49-F238E27FC236}">
                  <a16:creationId xmlns:a16="http://schemas.microsoft.com/office/drawing/2014/main" id="{974FF064-A4F2-4A17-B504-4593B9977464}"/>
                </a:ext>
              </a:extLst>
            </p:cNvPr>
            <p:cNvSpPr/>
            <p:nvPr/>
          </p:nvSpPr>
          <p:spPr>
            <a:xfrm>
              <a:off x="230623" y="861072"/>
              <a:ext cx="8682754" cy="2946257"/>
            </a:xfrm>
            <a:prstGeom prst="rect">
              <a:avLst/>
            </a:prstGeom>
            <a:solidFill>
              <a:srgbClr val="FFCCFF"/>
            </a:solidFill>
            <a:ln/>
          </p:spPr>
          <p:style>
            <a:lnRef idx="0">
              <a:schemeClr val="accent1"/>
            </a:lnRef>
            <a:fillRef idx="3">
              <a:schemeClr val="accent1"/>
            </a:fillRef>
            <a:effectRef idx="3">
              <a:schemeClr val="accent1"/>
            </a:effectRef>
            <a:fontRef idx="minor">
              <a:schemeClr val="lt1"/>
            </a:fontRef>
          </p:style>
          <p:txBody>
            <a:bodyPr rtlCol="0" anchor="t"/>
            <a:lstStyle/>
            <a:p>
              <a:pPr>
                <a:spcBef>
                  <a:spcPts val="600"/>
                </a:spcBef>
              </a:pPr>
              <a:r>
                <a:rPr lang="ja-JP" altLang="en-US" sz="1662" b="1" dirty="0">
                  <a:solidFill>
                    <a:schemeClr val="tx1"/>
                  </a:solidFill>
                  <a:latin typeface="Meiryo UI" panose="020B0604030504040204" pitchFamily="50" charset="-128"/>
                  <a:ea typeface="Meiryo UI" panose="020B0604030504040204" pitchFamily="50" charset="-128"/>
                </a:rPr>
                <a:t>○これまでの取組みの充実</a:t>
              </a:r>
              <a:endParaRPr lang="en-US" altLang="ja-JP" sz="1662"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C0BA0038-D169-43B1-B92E-BD61B759A679}"/>
                </a:ext>
              </a:extLst>
            </p:cNvPr>
            <p:cNvSpPr/>
            <p:nvPr/>
          </p:nvSpPr>
          <p:spPr>
            <a:xfrm>
              <a:off x="383813" y="1025009"/>
              <a:ext cx="8449892" cy="250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趣旨</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82064">
                <a:spcAft>
                  <a:spcPts val="600"/>
                </a:spcAft>
              </a:pPr>
              <a:r>
                <a:rPr lang="ja-JP" altLang="en-US" sz="1200" b="1" i="1" dirty="0">
                  <a:solidFill>
                    <a:srgbClr val="FF0000"/>
                  </a:solidFill>
                  <a:latin typeface="Meiryo UI" panose="020B0604030504040204" pitchFamily="50" charset="-128"/>
                  <a:ea typeface="Meiryo UI" panose="020B0604030504040204" pitchFamily="50" charset="-128"/>
                </a:rPr>
                <a:t>　不登校やその傾向のある児童生徒に対し、教室以外の場で学びの場や居場所を保障する。</a:t>
              </a:r>
              <a:endParaRPr lang="en-US" altLang="ja-JP" sz="1200" b="1" dirty="0">
                <a:solidFill>
                  <a:schemeClr val="tx1"/>
                </a:solidFill>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02522476-B780-42CA-AA03-ABF18168498C}"/>
              </a:ext>
            </a:extLst>
          </p:cNvPr>
          <p:cNvSpPr>
            <a:spLocks noGrp="1"/>
          </p:cNvSpPr>
          <p:nvPr>
            <p:ph type="sldNum" sz="quarter" idx="12"/>
          </p:nvPr>
        </p:nvSpPr>
        <p:spPr>
          <a:xfrm>
            <a:off x="7111568" y="6510214"/>
            <a:ext cx="2057400" cy="365125"/>
          </a:xfrm>
        </p:spPr>
        <p:txBody>
          <a:bodyPr/>
          <a:lstStyle/>
          <a:p>
            <a:fld id="{8EF98A3A-4FC9-421C-9EC4-B2EF6B34D3EB}" type="slidenum">
              <a:rPr kumimoji="1" lang="ja-JP" altLang="en-US" smtClean="0"/>
              <a:t>41</a:t>
            </a:fld>
            <a:endParaRPr kumimoji="1" lang="ja-JP" altLang="en-US" dirty="0"/>
          </a:p>
        </p:txBody>
      </p:sp>
      <p:sp>
        <p:nvSpPr>
          <p:cNvPr id="16" name="テキスト ボックス 15">
            <a:extLst>
              <a:ext uri="{FF2B5EF4-FFF2-40B4-BE49-F238E27FC236}">
                <a16:creationId xmlns:a16="http://schemas.microsoft.com/office/drawing/2014/main" id="{7B3D0A1F-D89A-4311-A13D-0F9F1518FD94}"/>
              </a:ext>
            </a:extLst>
          </p:cNvPr>
          <p:cNvSpPr txBox="1"/>
          <p:nvPr/>
        </p:nvSpPr>
        <p:spPr>
          <a:xfrm>
            <a:off x="270459" y="72329"/>
            <a:ext cx="4572000" cy="369332"/>
          </a:xfrm>
          <a:prstGeom prst="rect">
            <a:avLst/>
          </a:prstGeom>
          <a:noFill/>
        </p:spPr>
        <p:txBody>
          <a:bodyPr wrap="square">
            <a:spAutoFit/>
          </a:bodyPr>
          <a:lstStyle/>
          <a:p>
            <a:r>
              <a:rPr kumimoji="1" lang="ja-JP" altLang="en-US" sz="1800" b="1" dirty="0">
                <a:latin typeface="Meiryo UI" panose="020B0604030504040204" pitchFamily="50" charset="-128"/>
                <a:ea typeface="Meiryo UI" panose="020B0604030504040204" pitchFamily="50" charset="-128"/>
              </a:rPr>
              <a:t>今後の取組みの方向性（案）</a:t>
            </a:r>
            <a:endParaRPr kumimoji="1" lang="ja-JP" altLang="en-US" sz="1800" dirty="0"/>
          </a:p>
        </p:txBody>
      </p:sp>
      <p:sp>
        <p:nvSpPr>
          <p:cNvPr id="17" name="テキスト ボックス 16">
            <a:extLst>
              <a:ext uri="{FF2B5EF4-FFF2-40B4-BE49-F238E27FC236}">
                <a16:creationId xmlns:a16="http://schemas.microsoft.com/office/drawing/2014/main" id="{D47FB77F-CB08-4D77-9EF6-DB0EC0FD2E36}"/>
              </a:ext>
            </a:extLst>
          </p:cNvPr>
          <p:cNvSpPr txBox="1"/>
          <p:nvPr/>
        </p:nvSpPr>
        <p:spPr>
          <a:xfrm>
            <a:off x="270459" y="502983"/>
            <a:ext cx="7821007" cy="369332"/>
          </a:xfrm>
          <a:prstGeom prst="rect">
            <a:avLst/>
          </a:prstGeom>
          <a:noFill/>
        </p:spPr>
        <p:txBody>
          <a:bodyPr wrap="square" rtlCol="0">
            <a:spAutoFit/>
          </a:bodyPr>
          <a:lstStyle/>
          <a:p>
            <a:r>
              <a:rPr kumimoji="1" lang="ja-JP" altLang="en-US" sz="1600" b="1" dirty="0">
                <a:solidFill>
                  <a:prstClr val="black"/>
                </a:solidFill>
                <a:latin typeface="Meiryo UI" panose="020B0604030504040204" pitchFamily="50" charset="-128"/>
                <a:ea typeface="Meiryo UI" panose="020B0604030504040204" pitchFamily="50" charset="-128"/>
              </a:rPr>
              <a:t>②</a:t>
            </a:r>
            <a:r>
              <a:rPr kumimoji="1" lang="ja-JP" altLang="en-US" b="1" dirty="0"/>
              <a:t>すべての子どもが学びへアクセスできる環境整備</a:t>
            </a:r>
            <a:endParaRPr kumimoji="1" lang="ja-JP" altLang="en-US" sz="1600" dirty="0"/>
          </a:p>
        </p:txBody>
      </p:sp>
      <p:sp>
        <p:nvSpPr>
          <p:cNvPr id="20" name="正方形/長方形 19">
            <a:extLst>
              <a:ext uri="{FF2B5EF4-FFF2-40B4-BE49-F238E27FC236}">
                <a16:creationId xmlns:a16="http://schemas.microsoft.com/office/drawing/2014/main" id="{9104080D-E48F-4F58-B34B-EA89365A6E63}"/>
              </a:ext>
            </a:extLst>
          </p:cNvPr>
          <p:cNvSpPr/>
          <p:nvPr/>
        </p:nvSpPr>
        <p:spPr>
          <a:xfrm>
            <a:off x="423649" y="1702574"/>
            <a:ext cx="8390151" cy="5008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77"/>
              </a:spcAft>
            </a:pP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取組みの進め方</a:t>
            </a:r>
            <a:r>
              <a:rPr lang="ja-JP"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aphicFrame>
        <p:nvGraphicFramePr>
          <p:cNvPr id="21" name="表 9">
            <a:extLst>
              <a:ext uri="{FF2B5EF4-FFF2-40B4-BE49-F238E27FC236}">
                <a16:creationId xmlns:a16="http://schemas.microsoft.com/office/drawing/2014/main" id="{DAECB745-A9BD-41D4-AACE-E1215A26855A}"/>
              </a:ext>
            </a:extLst>
          </p:cNvPr>
          <p:cNvGraphicFramePr>
            <a:graphicFrameLocks noGrp="1"/>
          </p:cNvGraphicFramePr>
          <p:nvPr>
            <p:extLst>
              <p:ext uri="{D42A27DB-BD31-4B8C-83A1-F6EECF244321}">
                <p14:modId xmlns:p14="http://schemas.microsoft.com/office/powerpoint/2010/main" val="3677086622"/>
              </p:ext>
            </p:extLst>
          </p:nvPr>
        </p:nvGraphicFramePr>
        <p:xfrm>
          <a:off x="517016" y="1988349"/>
          <a:ext cx="8189640" cy="4611956"/>
        </p:xfrm>
        <a:graphic>
          <a:graphicData uri="http://schemas.openxmlformats.org/drawingml/2006/table">
            <a:tbl>
              <a:tblPr firstRow="1" bandRow="1">
                <a:tableStyleId>{5C22544A-7EE6-4342-B048-85BDC9FD1C3A}</a:tableStyleId>
              </a:tblPr>
              <a:tblGrid>
                <a:gridCol w="4094820">
                  <a:extLst>
                    <a:ext uri="{9D8B030D-6E8A-4147-A177-3AD203B41FA5}">
                      <a16:colId xmlns:a16="http://schemas.microsoft.com/office/drawing/2014/main" val="1643994488"/>
                    </a:ext>
                  </a:extLst>
                </a:gridCol>
                <a:gridCol w="4094820">
                  <a:extLst>
                    <a:ext uri="{9D8B030D-6E8A-4147-A177-3AD203B41FA5}">
                      <a16:colId xmlns:a16="http://schemas.microsoft.com/office/drawing/2014/main" val="2331242215"/>
                    </a:ext>
                  </a:extLst>
                </a:gridCol>
              </a:tblGrid>
              <a:tr h="286686">
                <a:tc>
                  <a:txBody>
                    <a:bodyPr/>
                    <a:lstStyle/>
                    <a:p>
                      <a:pPr algn="ctr">
                        <a:lnSpc>
                          <a:spcPts val="1600"/>
                        </a:lnSpc>
                      </a:pPr>
                      <a:r>
                        <a:rPr kumimoji="1" lang="ja-JP" altLang="en-US" sz="1200" b="1" dirty="0">
                          <a:solidFill>
                            <a:schemeClr val="tx1"/>
                          </a:solidFill>
                        </a:rPr>
                        <a:t>［小・中学校］</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alpha val="25000"/>
                      </a:srgb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dirty="0">
                          <a:solidFill>
                            <a:schemeClr val="tx1"/>
                          </a:solidFill>
                        </a:rPr>
                        <a:t>［府立高校］</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alpha val="25000"/>
                      </a:srgbClr>
                    </a:solidFill>
                  </a:tcPr>
                </a:tc>
                <a:extLst>
                  <a:ext uri="{0D108BD9-81ED-4DB2-BD59-A6C34878D82A}">
                    <a16:rowId xmlns:a16="http://schemas.microsoft.com/office/drawing/2014/main" val="1292150703"/>
                  </a:ext>
                </a:extLst>
              </a:tr>
              <a:tr h="4325270">
                <a:tc>
                  <a:txBody>
                    <a:bodyPr/>
                    <a:lstStyle/>
                    <a:p>
                      <a:pPr marL="180975" marR="0" lvl="0" indent="-95250" algn="l" defTabSz="914400" rtl="0" eaLnBrk="1" fontAlgn="auto" latinLnBrk="0" hangingPunct="1">
                        <a:lnSpc>
                          <a:spcPts val="16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▶小・中学校に「校内教育支援員」を配置し、</a:t>
                      </a:r>
                      <a:r>
                        <a:rPr lang="ja-JP" altLang="en-US" sz="1200" b="1" u="sng" dirty="0">
                          <a:solidFill>
                            <a:schemeClr val="tx1"/>
                          </a:solidFill>
                          <a:latin typeface="Meiryo UI" panose="020B0604030504040204" pitchFamily="50" charset="-128"/>
                          <a:ea typeface="Meiryo UI" panose="020B0604030504040204" pitchFamily="50" charset="-128"/>
                        </a:rPr>
                        <a:t>不登校の児童生徒が登校しつつ、教室以外の場所で学ぶことができる「校内教育支援ルーム」を市町村教育委員会が設置するよう促すとともに、市町村教育支援センターなども含めた多様な学びの場が設置されるようにする。</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p>
                      <a:pPr marL="180975" marR="0" lvl="0" indent="-95250" algn="l" defTabSz="914400" rtl="0" eaLnBrk="1" fontAlgn="auto" latinLnBrk="0" hangingPunct="1">
                        <a:lnSpc>
                          <a:spcPts val="1600"/>
                        </a:lnSpc>
                        <a:spcBef>
                          <a:spcPts val="0"/>
                        </a:spcBef>
                        <a:spcAft>
                          <a:spcPts val="0"/>
                        </a:spcAft>
                        <a:buClrTx/>
                        <a:buSzTx/>
                        <a:buFontTx/>
                        <a:buNone/>
                        <a:tabLst/>
                        <a:defRPr/>
                      </a:pPr>
                      <a:endParaRPr lang="en-US" altLang="ja-JP" sz="1200" b="1" u="sng"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0" indent="-95250" algn="l" defTabSz="914400" rtl="0" eaLnBrk="1" fontAlgn="auto" latinLnBrk="0" hangingPunct="1">
                        <a:lnSpc>
                          <a:spcPts val="16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▶府立高校に不登校経験のある生徒等が安心して過ごすことができる居場所を置く。とりわけ、</a:t>
                      </a:r>
                      <a:r>
                        <a:rPr lang="en-US" altLang="ja-JP" sz="1200" dirty="0">
                          <a:solidFill>
                            <a:schemeClr val="tx1"/>
                          </a:solidFill>
                          <a:latin typeface="Meiryo UI" panose="020B0604030504040204" pitchFamily="50" charset="-128"/>
                          <a:ea typeface="Meiryo UI" panose="020B0604030504040204" pitchFamily="50" charset="-128"/>
                        </a:rPr>
                        <a:t>NPO</a:t>
                      </a:r>
                      <a:r>
                        <a:rPr lang="ja-JP" altLang="en-US" sz="1200" dirty="0">
                          <a:solidFill>
                            <a:schemeClr val="tx1"/>
                          </a:solidFill>
                          <a:latin typeface="Meiryo UI" panose="020B0604030504040204" pitchFamily="50" charset="-128"/>
                          <a:ea typeface="Meiryo UI" panose="020B0604030504040204" pitchFamily="50" charset="-128"/>
                        </a:rPr>
                        <a:t>等と連携し、</a:t>
                      </a:r>
                      <a:r>
                        <a:rPr lang="ja-JP" altLang="en-US" sz="1200" b="1" u="sng" dirty="0">
                          <a:solidFill>
                            <a:schemeClr val="tx1"/>
                          </a:solidFill>
                          <a:latin typeface="Meiryo UI" panose="020B0604030504040204" pitchFamily="50" charset="-128"/>
                          <a:ea typeface="Meiryo UI" panose="020B0604030504040204" pitchFamily="50" charset="-128"/>
                        </a:rPr>
                        <a:t>「居場所事業」の実施を進め、登校の動機づけを図るとともに、教員からは見えづらい生徒の課題を、別の視点から早期に発見する体制を構築する。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697833"/>
                  </a:ext>
                </a:extLst>
              </a:tr>
            </a:tbl>
          </a:graphicData>
        </a:graphic>
      </p:graphicFrame>
      <p:graphicFrame>
        <p:nvGraphicFramePr>
          <p:cNvPr id="29" name="表 11">
            <a:extLst>
              <a:ext uri="{FF2B5EF4-FFF2-40B4-BE49-F238E27FC236}">
                <a16:creationId xmlns:a16="http://schemas.microsoft.com/office/drawing/2014/main" id="{74AB6D21-7FBB-4DDF-9F66-D0818032D7D5}"/>
              </a:ext>
            </a:extLst>
          </p:cNvPr>
          <p:cNvGraphicFramePr>
            <a:graphicFrameLocks noGrp="1"/>
          </p:cNvGraphicFramePr>
          <p:nvPr>
            <p:extLst>
              <p:ext uri="{D42A27DB-BD31-4B8C-83A1-F6EECF244321}">
                <p14:modId xmlns:p14="http://schemas.microsoft.com/office/powerpoint/2010/main" val="1206343178"/>
              </p:ext>
            </p:extLst>
          </p:nvPr>
        </p:nvGraphicFramePr>
        <p:xfrm>
          <a:off x="619568" y="3589703"/>
          <a:ext cx="3868207" cy="1383920"/>
        </p:xfrm>
        <a:graphic>
          <a:graphicData uri="http://schemas.openxmlformats.org/drawingml/2006/table">
            <a:tbl>
              <a:tblPr firstRow="1" bandRow="1">
                <a:tableStyleId>{5C22544A-7EE6-4342-B048-85BDC9FD1C3A}</a:tableStyleId>
              </a:tblPr>
              <a:tblGrid>
                <a:gridCol w="918117">
                  <a:extLst>
                    <a:ext uri="{9D8B030D-6E8A-4147-A177-3AD203B41FA5}">
                      <a16:colId xmlns:a16="http://schemas.microsoft.com/office/drawing/2014/main" val="741647565"/>
                    </a:ext>
                  </a:extLst>
                </a:gridCol>
                <a:gridCol w="1713100">
                  <a:extLst>
                    <a:ext uri="{9D8B030D-6E8A-4147-A177-3AD203B41FA5}">
                      <a16:colId xmlns:a16="http://schemas.microsoft.com/office/drawing/2014/main" val="950034626"/>
                    </a:ext>
                  </a:extLst>
                </a:gridCol>
                <a:gridCol w="1236990">
                  <a:extLst>
                    <a:ext uri="{9D8B030D-6E8A-4147-A177-3AD203B41FA5}">
                      <a16:colId xmlns:a16="http://schemas.microsoft.com/office/drawing/2014/main" val="3358190474"/>
                    </a:ext>
                  </a:extLst>
                </a:gridCol>
              </a:tblGrid>
              <a:tr h="284153">
                <a:tc>
                  <a:txBody>
                    <a:bodyPr/>
                    <a:lstStyle/>
                    <a:p>
                      <a:pPr algn="ctr"/>
                      <a:r>
                        <a:rPr kumimoji="1" lang="ja-JP" altLang="en-US" sz="1000" dirty="0"/>
                        <a:t>”種類</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1000" dirty="0"/>
                        <a:t>利用者数（</a:t>
                      </a:r>
                      <a:r>
                        <a:rPr kumimoji="1" lang="en-US" altLang="ja-JP" sz="1000" dirty="0"/>
                        <a:t>R4</a:t>
                      </a:r>
                      <a:r>
                        <a:rPr kumimoji="1" lang="ja-JP" altLang="en-US" sz="1000" dirty="0"/>
                        <a:t>）</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800" dirty="0"/>
                        <a:t>不登校児童生徒数の中</a:t>
                      </a:r>
                      <a:br>
                        <a:rPr kumimoji="1" lang="en-US" altLang="ja-JP" sz="800" dirty="0"/>
                      </a:br>
                      <a:r>
                        <a:rPr kumimoji="1" lang="ja-JP" altLang="en-US" sz="800" dirty="0"/>
                        <a:t>での利用者の割合＊</a:t>
                      </a:r>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90209623"/>
                  </a:ext>
                </a:extLst>
              </a:tr>
              <a:tr h="457311">
                <a:tc>
                  <a:txBody>
                    <a:bodyPr/>
                    <a:lstStyle/>
                    <a:p>
                      <a:pPr algn="ctr">
                        <a:lnSpc>
                          <a:spcPts val="1000"/>
                        </a:lnSpc>
                      </a:pPr>
                      <a:r>
                        <a:rPr kumimoji="1" lang="ja-JP" altLang="en-US" sz="800" dirty="0"/>
                        <a:t>小・中学校内の</a:t>
                      </a:r>
                      <a:endParaRPr kumimoji="1" lang="en-US" altLang="ja-JP" sz="800" dirty="0"/>
                    </a:p>
                    <a:p>
                      <a:pPr algn="ctr">
                        <a:lnSpc>
                          <a:spcPts val="1000"/>
                        </a:lnSpc>
                      </a:pPr>
                      <a:r>
                        <a:rPr kumimoji="1" lang="ja-JP" altLang="en-US" sz="800" dirty="0"/>
                        <a:t>“校内教育支援ルーム”</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000"/>
                        </a:lnSpc>
                      </a:pPr>
                      <a:r>
                        <a:rPr kumimoji="1" lang="ja-JP" altLang="en-US" sz="800" dirty="0"/>
                        <a:t>小：</a:t>
                      </a:r>
                      <a:r>
                        <a:rPr kumimoji="1" lang="en-US" altLang="ja-JP" sz="800" dirty="0"/>
                        <a:t>167</a:t>
                      </a:r>
                      <a:r>
                        <a:rPr kumimoji="1" lang="ja-JP" altLang="en-US" sz="800" dirty="0"/>
                        <a:t>校（設置率</a:t>
                      </a:r>
                      <a:r>
                        <a:rPr kumimoji="1" lang="en-US" altLang="ja-JP" sz="800" dirty="0"/>
                        <a:t>28</a:t>
                      </a:r>
                      <a:r>
                        <a:rPr kumimoji="1" lang="ja-JP" altLang="en-US" sz="800" dirty="0"/>
                        <a:t>％）</a:t>
                      </a:r>
                      <a:r>
                        <a:rPr kumimoji="1" lang="en-US" altLang="ja-JP" sz="600" dirty="0"/>
                        <a:t>※</a:t>
                      </a:r>
                      <a:r>
                        <a:rPr kumimoji="1" lang="ja-JP" altLang="en-US" sz="600" dirty="0"/>
                        <a:t>注</a:t>
                      </a:r>
                      <a:endParaRPr kumimoji="1" lang="en-US" altLang="ja-JP" sz="800" dirty="0"/>
                    </a:p>
                    <a:p>
                      <a:pPr algn="ctr">
                        <a:lnSpc>
                          <a:spcPts val="1000"/>
                        </a:lnSpc>
                      </a:pPr>
                      <a:r>
                        <a:rPr kumimoji="1" lang="en-US" altLang="ja-JP" sz="800" dirty="0"/>
                        <a:t>452</a:t>
                      </a:r>
                      <a:r>
                        <a:rPr kumimoji="1" lang="ja-JP" altLang="en-US" sz="800" dirty="0"/>
                        <a:t>人</a:t>
                      </a:r>
                      <a:endParaRPr kumimoji="1" lang="en-US" altLang="ja-JP" sz="800" dirty="0"/>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800" dirty="0"/>
                        <a:t>中：</a:t>
                      </a:r>
                      <a:r>
                        <a:rPr kumimoji="1" lang="en-US" altLang="ja-JP" sz="800" dirty="0"/>
                        <a:t>233</a:t>
                      </a:r>
                      <a:r>
                        <a:rPr kumimoji="1" lang="ja-JP" altLang="en-US" sz="800" dirty="0"/>
                        <a:t>校（設置率</a:t>
                      </a:r>
                      <a:r>
                        <a:rPr kumimoji="1" lang="en-US" altLang="ja-JP" sz="800" dirty="0"/>
                        <a:t>82</a:t>
                      </a:r>
                      <a:r>
                        <a:rPr kumimoji="1" lang="ja-JP" altLang="en-US" sz="800" dirty="0"/>
                        <a:t>％）</a:t>
                      </a:r>
                      <a:r>
                        <a:rPr kumimoji="1" lang="en-US" altLang="ja-JP" sz="600" dirty="0"/>
                        <a:t>※</a:t>
                      </a:r>
                      <a:r>
                        <a:rPr kumimoji="1" lang="ja-JP" altLang="en-US" sz="600" dirty="0"/>
                        <a:t>注</a:t>
                      </a:r>
                      <a:endParaRPr kumimoji="1" lang="en-US" altLang="ja-JP" sz="600" dirty="0"/>
                    </a:p>
                    <a:p>
                      <a:pPr algn="ctr">
                        <a:lnSpc>
                          <a:spcPts val="1000"/>
                        </a:lnSpc>
                      </a:pPr>
                      <a:r>
                        <a:rPr kumimoji="1" lang="en-US" altLang="ja-JP" sz="800" dirty="0"/>
                        <a:t>1,676</a:t>
                      </a:r>
                      <a:r>
                        <a:rPr kumimoji="1" lang="ja-JP" altLang="en-US" sz="800" dirty="0"/>
                        <a:t>人</a:t>
                      </a:r>
                      <a:endParaRPr kumimoji="1" lang="en-US" altLang="ja-JP" sz="8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000"/>
                        </a:lnSpc>
                      </a:pPr>
                      <a:r>
                        <a:rPr kumimoji="1" lang="ja-JP" altLang="en-US" sz="800" dirty="0"/>
                        <a:t>小：</a:t>
                      </a:r>
                      <a:r>
                        <a:rPr kumimoji="1" lang="en-US" altLang="ja-JP" sz="800" dirty="0"/>
                        <a:t>10.3</a:t>
                      </a:r>
                      <a:r>
                        <a:rPr kumimoji="1" lang="ja-JP" altLang="en-US" sz="800" dirty="0"/>
                        <a:t>％</a:t>
                      </a:r>
                      <a:endParaRPr kumimoji="1" lang="en-US" altLang="ja-JP" sz="800" dirty="0"/>
                    </a:p>
                    <a:p>
                      <a:pPr algn="ctr">
                        <a:lnSpc>
                          <a:spcPts val="1000"/>
                        </a:lnSpc>
                      </a:pPr>
                      <a:r>
                        <a:rPr kumimoji="1" lang="ja-JP" altLang="en-US" sz="800" dirty="0"/>
                        <a:t>中：</a:t>
                      </a:r>
                      <a:r>
                        <a:rPr kumimoji="1" lang="en-US" altLang="ja-JP" sz="800" dirty="0"/>
                        <a:t>23.0</a:t>
                      </a:r>
                      <a:r>
                        <a:rPr kumimoji="1" lang="ja-JP" altLang="en-US" sz="800" dirty="0"/>
                        <a:t>％</a:t>
                      </a:r>
                      <a:endParaRPr kumimoji="1" lang="en-US" altLang="ja-JP" sz="800" dirty="0"/>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10651"/>
                  </a:ext>
                </a:extLst>
              </a:tr>
              <a:tr h="334378">
                <a:tc>
                  <a:txBody>
                    <a:bodyPr/>
                    <a:lstStyle/>
                    <a:p>
                      <a:pPr algn="ctr">
                        <a:lnSpc>
                          <a:spcPts val="1000"/>
                        </a:lnSpc>
                      </a:pPr>
                      <a:r>
                        <a:rPr kumimoji="1" lang="ja-JP" altLang="en-US" sz="800" dirty="0"/>
                        <a:t>学校外設置の</a:t>
                      </a:r>
                      <a:endParaRPr kumimoji="1" lang="en-US" altLang="ja-JP" sz="800" dirty="0"/>
                    </a:p>
                    <a:p>
                      <a:pPr algn="ctr">
                        <a:lnSpc>
                          <a:spcPts val="1000"/>
                        </a:lnSpc>
                      </a:pPr>
                      <a:r>
                        <a:rPr kumimoji="1" lang="ja-JP" altLang="en-US" sz="800" dirty="0"/>
                        <a:t>教育支援センター</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000"/>
                        </a:lnSpc>
                      </a:pPr>
                      <a:r>
                        <a:rPr kumimoji="1" lang="ja-JP" altLang="en-US" sz="800" dirty="0"/>
                        <a:t>市町村に</a:t>
                      </a:r>
                      <a:r>
                        <a:rPr kumimoji="1" lang="en-US" altLang="ja-JP" sz="800" dirty="0"/>
                        <a:t>42</a:t>
                      </a:r>
                      <a:r>
                        <a:rPr kumimoji="1" lang="ja-JP" altLang="en-US" sz="800" dirty="0"/>
                        <a:t>箇所</a:t>
                      </a:r>
                      <a:endParaRPr kumimoji="1" lang="en-US" altLang="ja-JP" sz="800" dirty="0"/>
                    </a:p>
                    <a:p>
                      <a:pPr algn="ctr">
                        <a:lnSpc>
                          <a:spcPts val="1000"/>
                        </a:lnSpc>
                      </a:pPr>
                      <a:r>
                        <a:rPr kumimoji="1" lang="ja-JP" altLang="en-US" sz="800" dirty="0"/>
                        <a:t>小：</a:t>
                      </a:r>
                      <a:r>
                        <a:rPr kumimoji="1" lang="en-US" altLang="ja-JP" sz="800" dirty="0"/>
                        <a:t>186</a:t>
                      </a:r>
                      <a:r>
                        <a:rPr kumimoji="1" lang="ja-JP" altLang="en-US" sz="800" dirty="0"/>
                        <a:t>人</a:t>
                      </a:r>
                      <a:endParaRPr kumimoji="1" lang="en-US" altLang="ja-JP" sz="800" dirty="0"/>
                    </a:p>
                    <a:p>
                      <a:pPr algn="ctr">
                        <a:lnSpc>
                          <a:spcPts val="1000"/>
                        </a:lnSpc>
                      </a:pPr>
                      <a:r>
                        <a:rPr kumimoji="1" lang="ja-JP" altLang="en-US" sz="800" dirty="0"/>
                        <a:t>中：</a:t>
                      </a:r>
                      <a:r>
                        <a:rPr kumimoji="1" lang="en-US" altLang="ja-JP" sz="800" dirty="0"/>
                        <a:t>483</a:t>
                      </a:r>
                      <a:r>
                        <a:rPr kumimoji="1" lang="ja-JP" altLang="en-US" sz="800" dirty="0"/>
                        <a:t>人</a:t>
                      </a:r>
                      <a:endParaRPr kumimoji="1" lang="en-US" altLang="ja-JP" sz="8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000"/>
                        </a:lnSpc>
                      </a:pPr>
                      <a:r>
                        <a:rPr kumimoji="1" lang="ja-JP" altLang="en-US" sz="800" dirty="0"/>
                        <a:t>小：</a:t>
                      </a:r>
                      <a:r>
                        <a:rPr kumimoji="1" lang="en-US" altLang="ja-JP" sz="800" dirty="0"/>
                        <a:t>4.2%</a:t>
                      </a:r>
                    </a:p>
                    <a:p>
                      <a:pPr algn="ctr">
                        <a:lnSpc>
                          <a:spcPts val="1000"/>
                        </a:lnSpc>
                      </a:pPr>
                      <a:r>
                        <a:rPr kumimoji="1" lang="ja-JP" altLang="en-US" sz="800" dirty="0"/>
                        <a:t>中：</a:t>
                      </a:r>
                      <a:r>
                        <a:rPr kumimoji="1" lang="en-US" altLang="ja-JP" sz="800" dirty="0"/>
                        <a:t>6.6%</a:t>
                      </a:r>
                    </a:p>
                  </a:txBody>
                  <a:tcPr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399090"/>
                  </a:ext>
                </a:extLst>
              </a:tr>
            </a:tbl>
          </a:graphicData>
        </a:graphic>
      </p:graphicFrame>
      <p:sp>
        <p:nvSpPr>
          <p:cNvPr id="14" name="テキスト ボックス 13">
            <a:extLst>
              <a:ext uri="{FF2B5EF4-FFF2-40B4-BE49-F238E27FC236}">
                <a16:creationId xmlns:a16="http://schemas.microsoft.com/office/drawing/2014/main" id="{9FE9CDCD-2A3A-4435-B24F-81419C91B4AC}"/>
              </a:ext>
            </a:extLst>
          </p:cNvPr>
          <p:cNvSpPr txBox="1"/>
          <p:nvPr/>
        </p:nvSpPr>
        <p:spPr>
          <a:xfrm>
            <a:off x="539896" y="3338553"/>
            <a:ext cx="3201217" cy="261610"/>
          </a:xfrm>
          <a:prstGeom prst="rect">
            <a:avLst/>
          </a:prstGeom>
          <a:noFill/>
        </p:spPr>
        <p:txBody>
          <a:bodyPr wrap="square">
            <a:spAutoFit/>
          </a:bodyPr>
          <a:lstStyle/>
          <a:p>
            <a:pPr>
              <a:spcAft>
                <a:spcPts val="277"/>
              </a:spcAft>
            </a:pPr>
            <a:r>
              <a:rPr lang="ja-JP" altLang="en-US" sz="1100" b="1" dirty="0"/>
              <a:t>＜利用状況</a:t>
            </a:r>
            <a:r>
              <a:rPr lang="en-US" altLang="ja-JP" sz="1100" b="1" dirty="0"/>
              <a:t>&gt;</a:t>
            </a:r>
            <a:endParaRPr lang="ja-JP" altLang="en-US" sz="800" dirty="0">
              <a:latin typeface="+mn-ea"/>
            </a:endParaRPr>
          </a:p>
        </p:txBody>
      </p:sp>
      <p:sp>
        <p:nvSpPr>
          <p:cNvPr id="15" name="テキスト ボックス 14">
            <a:extLst>
              <a:ext uri="{FF2B5EF4-FFF2-40B4-BE49-F238E27FC236}">
                <a16:creationId xmlns:a16="http://schemas.microsoft.com/office/drawing/2014/main" id="{70661D62-FC7F-44FE-815B-B1409E3B7138}"/>
              </a:ext>
            </a:extLst>
          </p:cNvPr>
          <p:cNvSpPr txBox="1"/>
          <p:nvPr/>
        </p:nvSpPr>
        <p:spPr>
          <a:xfrm>
            <a:off x="577398" y="5127394"/>
            <a:ext cx="3201217" cy="261610"/>
          </a:xfrm>
          <a:prstGeom prst="rect">
            <a:avLst/>
          </a:prstGeom>
          <a:noFill/>
        </p:spPr>
        <p:txBody>
          <a:bodyPr wrap="square">
            <a:spAutoFit/>
          </a:bodyPr>
          <a:lstStyle/>
          <a:p>
            <a:pPr>
              <a:spcAft>
                <a:spcPts val="277"/>
              </a:spcAft>
            </a:pPr>
            <a:r>
              <a:rPr lang="en-US" altLang="ja-JP" sz="1100" b="1" dirty="0"/>
              <a:t>&lt;</a:t>
            </a:r>
            <a:r>
              <a:rPr lang="ja-JP" altLang="en-US" sz="1100" b="1" dirty="0"/>
              <a:t>校内教育支援ルームの活用事例</a:t>
            </a:r>
            <a:r>
              <a:rPr lang="en-US" altLang="ja-JP" sz="1100" b="1" dirty="0"/>
              <a:t>&gt;</a:t>
            </a:r>
            <a:endParaRPr lang="ja-JP" altLang="en-US" sz="800" dirty="0">
              <a:latin typeface="+mn-ea"/>
            </a:endParaRPr>
          </a:p>
        </p:txBody>
      </p:sp>
      <p:sp>
        <p:nvSpPr>
          <p:cNvPr id="27" name="テキスト ボックス 26">
            <a:extLst>
              <a:ext uri="{FF2B5EF4-FFF2-40B4-BE49-F238E27FC236}">
                <a16:creationId xmlns:a16="http://schemas.microsoft.com/office/drawing/2014/main" id="{10481461-D880-490B-94C7-815FC8CAA51F}"/>
              </a:ext>
            </a:extLst>
          </p:cNvPr>
          <p:cNvSpPr txBox="1"/>
          <p:nvPr/>
        </p:nvSpPr>
        <p:spPr>
          <a:xfrm>
            <a:off x="4656227" y="3325734"/>
            <a:ext cx="3201217" cy="261610"/>
          </a:xfrm>
          <a:prstGeom prst="rect">
            <a:avLst/>
          </a:prstGeom>
          <a:noFill/>
        </p:spPr>
        <p:txBody>
          <a:bodyPr wrap="square">
            <a:spAutoFit/>
          </a:bodyPr>
          <a:lstStyle/>
          <a:p>
            <a:pPr>
              <a:spcAft>
                <a:spcPts val="277"/>
              </a:spcAft>
            </a:pPr>
            <a:r>
              <a:rPr lang="ja-JP" altLang="en-US" sz="1100" b="1" dirty="0"/>
              <a:t>＜利用状況</a:t>
            </a:r>
            <a:r>
              <a:rPr lang="en-US" altLang="ja-JP" sz="1100" b="1" dirty="0"/>
              <a:t>&gt;</a:t>
            </a:r>
            <a:endParaRPr lang="ja-JP" altLang="en-US" sz="800" dirty="0">
              <a:latin typeface="+mn-ea"/>
            </a:endParaRPr>
          </a:p>
        </p:txBody>
      </p:sp>
      <p:graphicFrame>
        <p:nvGraphicFramePr>
          <p:cNvPr id="28" name="表 27">
            <a:extLst>
              <a:ext uri="{FF2B5EF4-FFF2-40B4-BE49-F238E27FC236}">
                <a16:creationId xmlns:a16="http://schemas.microsoft.com/office/drawing/2014/main" id="{11F47375-03EC-40D0-9D7E-BCF9CD91D9BF}"/>
              </a:ext>
            </a:extLst>
          </p:cNvPr>
          <p:cNvGraphicFramePr>
            <a:graphicFrameLocks noGrp="1"/>
          </p:cNvGraphicFramePr>
          <p:nvPr>
            <p:extLst>
              <p:ext uri="{D42A27DB-BD31-4B8C-83A1-F6EECF244321}">
                <p14:modId xmlns:p14="http://schemas.microsoft.com/office/powerpoint/2010/main" val="1300033800"/>
              </p:ext>
            </p:extLst>
          </p:nvPr>
        </p:nvGraphicFramePr>
        <p:xfrm>
          <a:off x="4697577" y="3602147"/>
          <a:ext cx="3826855" cy="563385"/>
        </p:xfrm>
        <a:graphic>
          <a:graphicData uri="http://schemas.openxmlformats.org/drawingml/2006/table">
            <a:tbl>
              <a:tblPr firstRow="1" bandRow="1">
                <a:tableStyleId>{5C22544A-7EE6-4342-B048-85BDC9FD1C3A}</a:tableStyleId>
              </a:tblPr>
              <a:tblGrid>
                <a:gridCol w="1685239">
                  <a:extLst>
                    <a:ext uri="{9D8B030D-6E8A-4147-A177-3AD203B41FA5}">
                      <a16:colId xmlns:a16="http://schemas.microsoft.com/office/drawing/2014/main" val="352018149"/>
                    </a:ext>
                  </a:extLst>
                </a:gridCol>
                <a:gridCol w="2141616">
                  <a:extLst>
                    <a:ext uri="{9D8B030D-6E8A-4147-A177-3AD203B41FA5}">
                      <a16:colId xmlns:a16="http://schemas.microsoft.com/office/drawing/2014/main" val="2483854272"/>
                    </a:ext>
                  </a:extLst>
                </a:gridCol>
              </a:tblGrid>
              <a:tr h="273917">
                <a:tc>
                  <a:txBody>
                    <a:bodyPr/>
                    <a:lstStyle/>
                    <a:p>
                      <a:pPr algn="ctr"/>
                      <a:r>
                        <a:rPr kumimoji="1" lang="ja-JP" altLang="en-US" sz="10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1000" dirty="0"/>
                        <a:t>利用者数（</a:t>
                      </a:r>
                      <a:r>
                        <a:rPr kumimoji="1" lang="en-US" altLang="ja-JP" sz="1000" dirty="0"/>
                        <a:t>R4</a:t>
                      </a:r>
                      <a:r>
                        <a:rPr kumimoji="1" lang="ja-JP" altLang="en-US" sz="1000" dirty="0"/>
                        <a:t>）</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55762102"/>
                  </a:ext>
                </a:extLst>
              </a:tr>
              <a:tr h="289468">
                <a:tc>
                  <a:txBody>
                    <a:bodyPr/>
                    <a:lstStyle/>
                    <a:p>
                      <a:pPr algn="ctr"/>
                      <a:r>
                        <a:rPr kumimoji="1" lang="ja-JP" altLang="en-US" sz="800" dirty="0"/>
                        <a:t>府立高校の</a:t>
                      </a:r>
                      <a:r>
                        <a:rPr kumimoji="1" lang="en-US" altLang="ja-JP" sz="800" dirty="0"/>
                        <a:t>“</a:t>
                      </a:r>
                      <a:r>
                        <a:rPr kumimoji="1" lang="ja-JP" altLang="en-US" sz="800" dirty="0"/>
                        <a:t>居場所</a:t>
                      </a:r>
                      <a:r>
                        <a:rPr kumimoji="1" lang="en-US" altLang="ja-JP" sz="800" dirty="0"/>
                        <a:t>”</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a:t>15</a:t>
                      </a:r>
                      <a:r>
                        <a:rPr kumimoji="1" lang="ja-JP" altLang="en-US" sz="900" dirty="0"/>
                        <a:t>校で延べ</a:t>
                      </a:r>
                      <a:r>
                        <a:rPr kumimoji="1" lang="en-US" altLang="ja-JP" sz="900" dirty="0"/>
                        <a:t>12,131</a:t>
                      </a:r>
                      <a:r>
                        <a:rPr kumimoji="1" lang="ja-JP" altLang="en-US" sz="900" dirty="0"/>
                        <a:t>人</a:t>
                      </a:r>
                      <a:endParaRPr kumimoji="1" lang="en-US" altLang="ja-JP" sz="900" dirty="0">
                        <a:highlight>
                          <a:srgbClr val="FFFF00"/>
                        </a:highlight>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221766"/>
                  </a:ext>
                </a:extLst>
              </a:tr>
            </a:tbl>
          </a:graphicData>
        </a:graphic>
      </p:graphicFrame>
      <p:sp>
        <p:nvSpPr>
          <p:cNvPr id="31" name="テキスト ボックス 30">
            <a:extLst>
              <a:ext uri="{FF2B5EF4-FFF2-40B4-BE49-F238E27FC236}">
                <a16:creationId xmlns:a16="http://schemas.microsoft.com/office/drawing/2014/main" id="{05DA15EB-1D45-4EA0-86DE-8F73D5B8CE0F}"/>
              </a:ext>
            </a:extLst>
          </p:cNvPr>
          <p:cNvSpPr txBox="1"/>
          <p:nvPr/>
        </p:nvSpPr>
        <p:spPr>
          <a:xfrm>
            <a:off x="4656227" y="4326465"/>
            <a:ext cx="3201217" cy="261610"/>
          </a:xfrm>
          <a:prstGeom prst="rect">
            <a:avLst/>
          </a:prstGeom>
          <a:noFill/>
        </p:spPr>
        <p:txBody>
          <a:bodyPr wrap="square">
            <a:spAutoFit/>
          </a:bodyPr>
          <a:lstStyle/>
          <a:p>
            <a:pPr>
              <a:spcAft>
                <a:spcPts val="277"/>
              </a:spcAft>
            </a:pPr>
            <a:r>
              <a:rPr lang="en-US" altLang="ja-JP" sz="1100" b="1" dirty="0"/>
              <a:t>&lt;</a:t>
            </a:r>
            <a:r>
              <a:rPr lang="ja-JP" altLang="en-US" sz="1100" b="1" dirty="0"/>
              <a:t>“</a:t>
            </a:r>
            <a:r>
              <a:rPr lang="zh-TW" altLang="en-US" sz="1100" b="1" dirty="0"/>
              <a:t>居場所</a:t>
            </a:r>
            <a:r>
              <a:rPr lang="ja-JP" altLang="en-US" sz="1100" b="1" dirty="0"/>
              <a:t>”</a:t>
            </a:r>
            <a:r>
              <a:rPr lang="zh-TW" altLang="en-US" sz="1100" b="1" dirty="0"/>
              <a:t>設置校</a:t>
            </a:r>
            <a:r>
              <a:rPr lang="ja-JP" altLang="en-US" sz="1100" b="1" dirty="0"/>
              <a:t>での中途退学率の減少</a:t>
            </a:r>
            <a:r>
              <a:rPr lang="en-US" altLang="ja-JP" sz="1100" b="1" dirty="0"/>
              <a:t>&gt;</a:t>
            </a:r>
            <a:endParaRPr lang="ja-JP" altLang="en-US" sz="800" dirty="0">
              <a:latin typeface="+mn-ea"/>
            </a:endParaRPr>
          </a:p>
        </p:txBody>
      </p:sp>
      <p:pic>
        <p:nvPicPr>
          <p:cNvPr id="5" name="図 4">
            <a:extLst>
              <a:ext uri="{FF2B5EF4-FFF2-40B4-BE49-F238E27FC236}">
                <a16:creationId xmlns:a16="http://schemas.microsoft.com/office/drawing/2014/main" id="{68737316-6346-416E-9121-69B98B30C262}"/>
              </a:ext>
            </a:extLst>
          </p:cNvPr>
          <p:cNvPicPr>
            <a:picLocks noChangeAspect="1"/>
          </p:cNvPicPr>
          <p:nvPr/>
        </p:nvPicPr>
        <p:blipFill>
          <a:blip r:embed="rId2"/>
          <a:stretch>
            <a:fillRect/>
          </a:stretch>
        </p:blipFill>
        <p:spPr>
          <a:xfrm>
            <a:off x="5189817" y="4680547"/>
            <a:ext cx="3067213" cy="1812249"/>
          </a:xfrm>
          <a:prstGeom prst="rect">
            <a:avLst/>
          </a:prstGeom>
        </p:spPr>
      </p:pic>
      <p:sp>
        <p:nvSpPr>
          <p:cNvPr id="26" name="テキスト ボックス 25">
            <a:extLst>
              <a:ext uri="{FF2B5EF4-FFF2-40B4-BE49-F238E27FC236}">
                <a16:creationId xmlns:a16="http://schemas.microsoft.com/office/drawing/2014/main" id="{9E33EA40-ED7A-43AC-B33C-4C337F01339E}"/>
              </a:ext>
            </a:extLst>
          </p:cNvPr>
          <p:cNvSpPr txBox="1"/>
          <p:nvPr/>
        </p:nvSpPr>
        <p:spPr>
          <a:xfrm>
            <a:off x="1380393" y="3371900"/>
            <a:ext cx="331718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R4</a:t>
            </a:r>
            <a:r>
              <a:rPr kumimoji="1" lang="ja-JP" altLang="en-US" sz="800" dirty="0">
                <a:latin typeface="Meiryo UI" panose="020B0604030504040204" pitchFamily="50" charset="-128"/>
                <a:ea typeface="Meiryo UI" panose="020B0604030504040204" pitchFamily="50" charset="-128"/>
              </a:rPr>
              <a:t>の府内の不登校状態にある児童生徒数（政令市除く）を分母に算出</a:t>
            </a:r>
          </a:p>
        </p:txBody>
      </p:sp>
      <p:sp>
        <p:nvSpPr>
          <p:cNvPr id="32" name="テキスト ボックス 31">
            <a:extLst>
              <a:ext uri="{FF2B5EF4-FFF2-40B4-BE49-F238E27FC236}">
                <a16:creationId xmlns:a16="http://schemas.microsoft.com/office/drawing/2014/main" id="{4E810AA2-77BA-4B97-8311-C030213F2D93}"/>
              </a:ext>
            </a:extLst>
          </p:cNvPr>
          <p:cNvSpPr txBox="1"/>
          <p:nvPr/>
        </p:nvSpPr>
        <p:spPr>
          <a:xfrm>
            <a:off x="1785760" y="4950367"/>
            <a:ext cx="3868207"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注｜「小・中学校内の校内支援ルーム」の設置校数は常設のみを記載。</a:t>
            </a:r>
          </a:p>
        </p:txBody>
      </p:sp>
      <p:sp>
        <p:nvSpPr>
          <p:cNvPr id="35" name="正方形/長方形 34">
            <a:extLst>
              <a:ext uri="{FF2B5EF4-FFF2-40B4-BE49-F238E27FC236}">
                <a16:creationId xmlns:a16="http://schemas.microsoft.com/office/drawing/2014/main" id="{11E43F7F-272A-487D-83C8-B77CD7127F0E}"/>
              </a:ext>
            </a:extLst>
          </p:cNvPr>
          <p:cNvSpPr/>
          <p:nvPr/>
        </p:nvSpPr>
        <p:spPr>
          <a:xfrm>
            <a:off x="647753" y="5381818"/>
            <a:ext cx="3831728" cy="112235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lang="ja-JP" altLang="en-US" sz="900" dirty="0">
                <a:solidFill>
                  <a:schemeClr val="tx1"/>
                </a:solidFill>
                <a:latin typeface="+mn-ea"/>
              </a:rPr>
              <a:t>・</a:t>
            </a:r>
            <a:r>
              <a:rPr lang="en-US" altLang="ja-JP" sz="900" dirty="0">
                <a:solidFill>
                  <a:schemeClr val="tx1"/>
                </a:solidFill>
                <a:latin typeface="+mn-ea"/>
              </a:rPr>
              <a:t>R5</a:t>
            </a:r>
            <a:r>
              <a:rPr lang="ja-JP" altLang="en-US" sz="900" dirty="0">
                <a:solidFill>
                  <a:schemeClr val="tx1"/>
                </a:solidFill>
                <a:latin typeface="+mn-ea"/>
              </a:rPr>
              <a:t>より大阪府が小・中学校に校内教育支援員を配置。</a:t>
            </a:r>
          </a:p>
          <a:p>
            <a:pPr marL="88900" indent="-88900"/>
            <a:r>
              <a:rPr lang="ja-JP" altLang="en-US" sz="900" dirty="0">
                <a:solidFill>
                  <a:schemeClr val="tx1"/>
                </a:solidFill>
                <a:latin typeface="+mn-ea"/>
              </a:rPr>
              <a:t>・校内教育支援員を配置した学校では、前年度より新規不登校者数が抑制。</a:t>
            </a:r>
          </a:p>
          <a:p>
            <a:pPr marL="88900" indent="-88900"/>
            <a:r>
              <a:rPr lang="ja-JP" altLang="en-US" sz="900" dirty="0">
                <a:solidFill>
                  <a:schemeClr val="tx1"/>
                </a:solidFill>
                <a:latin typeface="+mn-ea"/>
              </a:rPr>
              <a:t>　</a:t>
            </a:r>
            <a:r>
              <a:rPr lang="en-US" altLang="ja-JP" sz="900" dirty="0">
                <a:solidFill>
                  <a:schemeClr val="tx1"/>
                </a:solidFill>
                <a:latin typeface="+mn-ea"/>
              </a:rPr>
              <a:t>R4</a:t>
            </a:r>
            <a:r>
              <a:rPr lang="ja-JP" altLang="en-US" sz="900" dirty="0">
                <a:solidFill>
                  <a:schemeClr val="tx1"/>
                </a:solidFill>
                <a:latin typeface="+mn-ea"/>
              </a:rPr>
              <a:t>：</a:t>
            </a:r>
            <a:r>
              <a:rPr lang="en-US" altLang="ja-JP" sz="900" dirty="0">
                <a:solidFill>
                  <a:schemeClr val="tx1"/>
                </a:solidFill>
                <a:latin typeface="+mn-ea"/>
              </a:rPr>
              <a:t>198</a:t>
            </a:r>
            <a:r>
              <a:rPr lang="ja-JP" altLang="en-US" sz="900" dirty="0">
                <a:solidFill>
                  <a:schemeClr val="tx1"/>
                </a:solidFill>
                <a:latin typeface="+mn-ea"/>
              </a:rPr>
              <a:t>人　⇒　</a:t>
            </a:r>
            <a:r>
              <a:rPr lang="en-US" altLang="ja-JP" sz="900" dirty="0">
                <a:solidFill>
                  <a:schemeClr val="tx1"/>
                </a:solidFill>
                <a:latin typeface="+mn-ea"/>
              </a:rPr>
              <a:t>R5</a:t>
            </a:r>
            <a:r>
              <a:rPr lang="ja-JP" altLang="en-US" sz="900" dirty="0">
                <a:solidFill>
                  <a:schemeClr val="tx1"/>
                </a:solidFill>
                <a:latin typeface="+mn-ea"/>
              </a:rPr>
              <a:t>：</a:t>
            </a:r>
            <a:r>
              <a:rPr lang="en-US" altLang="ja-JP" sz="900" dirty="0">
                <a:solidFill>
                  <a:schemeClr val="tx1"/>
                </a:solidFill>
                <a:latin typeface="+mn-ea"/>
              </a:rPr>
              <a:t>142</a:t>
            </a:r>
            <a:r>
              <a:rPr lang="ja-JP" altLang="en-US" sz="900" dirty="0">
                <a:solidFill>
                  <a:schemeClr val="tx1"/>
                </a:solidFill>
                <a:latin typeface="+mn-ea"/>
              </a:rPr>
              <a:t>人　</a:t>
            </a:r>
            <a:r>
              <a:rPr lang="en-US" altLang="ja-JP" sz="900" dirty="0">
                <a:solidFill>
                  <a:schemeClr val="tx1"/>
                </a:solidFill>
                <a:latin typeface="+mn-ea"/>
              </a:rPr>
              <a:t>※R4,5</a:t>
            </a:r>
            <a:r>
              <a:rPr lang="ja-JP" altLang="en-US" sz="900" dirty="0">
                <a:solidFill>
                  <a:schemeClr val="tx1"/>
                </a:solidFill>
                <a:latin typeface="+mn-ea"/>
              </a:rPr>
              <a:t>ともに７月末時点の人数</a:t>
            </a:r>
          </a:p>
          <a:p>
            <a:pPr marL="88900" indent="-88900"/>
            <a:r>
              <a:rPr lang="ja-JP" altLang="en-US" sz="900" dirty="0">
                <a:solidFill>
                  <a:schemeClr val="tx1"/>
                </a:solidFill>
                <a:latin typeface="+mn-ea"/>
              </a:rPr>
              <a:t>・また、校内教育支援員を配置した学校では、不登校児童生徒のうち、専門家や関係機関等につながっていない児童生徒の割合が減少。</a:t>
            </a:r>
          </a:p>
          <a:p>
            <a:pPr marL="88900" indent="-88900"/>
            <a:r>
              <a:rPr lang="ja-JP" altLang="en-US" sz="900" dirty="0">
                <a:solidFill>
                  <a:schemeClr val="tx1"/>
                </a:solidFill>
                <a:latin typeface="+mn-ea"/>
              </a:rPr>
              <a:t>　</a:t>
            </a:r>
            <a:r>
              <a:rPr lang="en-US" altLang="ja-JP" sz="900" dirty="0">
                <a:solidFill>
                  <a:schemeClr val="tx1"/>
                </a:solidFill>
                <a:latin typeface="+mn-ea"/>
              </a:rPr>
              <a:t>R4</a:t>
            </a:r>
            <a:r>
              <a:rPr lang="ja-JP" altLang="en-US" sz="900" dirty="0">
                <a:solidFill>
                  <a:schemeClr val="tx1"/>
                </a:solidFill>
                <a:latin typeface="+mn-ea"/>
              </a:rPr>
              <a:t>（年　　 間）｜小学校：</a:t>
            </a:r>
            <a:r>
              <a:rPr lang="en-US" altLang="ja-JP" sz="900" dirty="0">
                <a:solidFill>
                  <a:schemeClr val="tx1"/>
                </a:solidFill>
                <a:latin typeface="+mn-ea"/>
              </a:rPr>
              <a:t>32.9</a:t>
            </a:r>
            <a:r>
              <a:rPr lang="ja-JP" altLang="en-US" sz="900" dirty="0">
                <a:solidFill>
                  <a:schemeClr val="tx1"/>
                </a:solidFill>
                <a:latin typeface="+mn-ea"/>
              </a:rPr>
              <a:t>％、中学校</a:t>
            </a:r>
            <a:r>
              <a:rPr lang="en-US" altLang="ja-JP" sz="900" dirty="0">
                <a:solidFill>
                  <a:schemeClr val="tx1"/>
                </a:solidFill>
                <a:latin typeface="+mn-ea"/>
              </a:rPr>
              <a:t>50.9</a:t>
            </a:r>
            <a:r>
              <a:rPr lang="ja-JP" altLang="en-US" sz="900" dirty="0">
                <a:solidFill>
                  <a:schemeClr val="tx1"/>
                </a:solidFill>
                <a:latin typeface="+mn-ea"/>
              </a:rPr>
              <a:t>％</a:t>
            </a:r>
          </a:p>
          <a:p>
            <a:pPr marL="88900" indent="-88900"/>
            <a:r>
              <a:rPr lang="ja-JP" altLang="en-US" sz="900" dirty="0">
                <a:solidFill>
                  <a:schemeClr val="tx1"/>
                </a:solidFill>
                <a:latin typeface="+mn-ea"/>
              </a:rPr>
              <a:t>　</a:t>
            </a:r>
            <a:r>
              <a:rPr lang="en-US" altLang="ja-JP" sz="900" dirty="0">
                <a:solidFill>
                  <a:schemeClr val="tx1"/>
                </a:solidFill>
                <a:latin typeface="+mn-ea"/>
              </a:rPr>
              <a:t>R5</a:t>
            </a:r>
            <a:r>
              <a:rPr lang="ja-JP" altLang="en-US" sz="900" dirty="0">
                <a:solidFill>
                  <a:schemeClr val="tx1"/>
                </a:solidFill>
                <a:latin typeface="+mn-ea"/>
              </a:rPr>
              <a:t>（</a:t>
            </a:r>
            <a:r>
              <a:rPr lang="en-US" altLang="ja-JP" sz="900" dirty="0">
                <a:solidFill>
                  <a:schemeClr val="tx1"/>
                </a:solidFill>
                <a:latin typeface="+mn-ea"/>
              </a:rPr>
              <a:t>1</a:t>
            </a:r>
            <a:r>
              <a:rPr lang="ja-JP" altLang="en-US" sz="900" dirty="0">
                <a:solidFill>
                  <a:schemeClr val="tx1"/>
                </a:solidFill>
                <a:latin typeface="+mn-ea"/>
              </a:rPr>
              <a:t>学期末）｜小学校：</a:t>
            </a:r>
            <a:r>
              <a:rPr lang="en-US" altLang="ja-JP" sz="900" dirty="0">
                <a:solidFill>
                  <a:schemeClr val="tx1"/>
                </a:solidFill>
                <a:latin typeface="+mn-ea"/>
              </a:rPr>
              <a:t>10.2</a:t>
            </a:r>
            <a:r>
              <a:rPr lang="ja-JP" altLang="en-US" sz="900" dirty="0">
                <a:solidFill>
                  <a:schemeClr val="tx1"/>
                </a:solidFill>
                <a:latin typeface="+mn-ea"/>
              </a:rPr>
              <a:t>％、中学校</a:t>
            </a:r>
            <a:r>
              <a:rPr lang="en-US" altLang="ja-JP" sz="900" dirty="0">
                <a:solidFill>
                  <a:schemeClr val="tx1"/>
                </a:solidFill>
                <a:latin typeface="+mn-ea"/>
              </a:rPr>
              <a:t>19.3%</a:t>
            </a:r>
          </a:p>
        </p:txBody>
      </p:sp>
    </p:spTree>
    <p:extLst>
      <p:ext uri="{BB962C8B-B14F-4D97-AF65-F5344CB8AC3E}">
        <p14:creationId xmlns:p14="http://schemas.microsoft.com/office/powerpoint/2010/main" val="272002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4</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4596276" y="947810"/>
            <a:ext cx="4462271" cy="584775"/>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［不登校児童生徒の新規・継続*の別／</a:t>
            </a:r>
            <a:br>
              <a:rPr lang="en-US" altLang="ja-JP" sz="1600" b="1" dirty="0">
                <a:ea typeface="Meiryo UI" panose="020B0604030504040204" pitchFamily="50" charset="-128"/>
                <a:cs typeface="Times New Roman" panose="02020603050405020304" pitchFamily="18" charset="0"/>
              </a:rPr>
            </a:br>
            <a:r>
              <a:rPr lang="ja-JP" altLang="en-US" sz="1600" b="1" dirty="0">
                <a:ea typeface="Meiryo UI" panose="020B0604030504040204" pitchFamily="50" charset="-128"/>
                <a:cs typeface="Times New Roman" panose="02020603050405020304" pitchFamily="18" charset="0"/>
              </a:rPr>
              <a:t>　</a:t>
            </a:r>
            <a:r>
              <a:rPr lang="en-US" altLang="ja-JP" sz="1600" b="1" dirty="0">
                <a:ea typeface="Meiryo UI" panose="020B0604030504040204" pitchFamily="50" charset="-128"/>
                <a:cs typeface="Times New Roman" panose="02020603050405020304" pitchFamily="18" charset="0"/>
              </a:rPr>
              <a:t>R4</a:t>
            </a:r>
            <a:r>
              <a:rPr lang="ja-JP" altLang="en-US" sz="1600" b="1" dirty="0">
                <a:ea typeface="Meiryo UI" panose="020B0604030504040204" pitchFamily="50" charset="-128"/>
                <a:cs typeface="Times New Roman" panose="02020603050405020304" pitchFamily="18" charset="0"/>
              </a:rPr>
              <a:t>（府内公立小・中学校）］</a:t>
            </a:r>
            <a:endParaRPr lang="en-US" altLang="ja-JP" sz="1600" b="1" dirty="0">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CC62698B-BF9F-47CD-A98F-9EFCA8435C98}"/>
              </a:ext>
            </a:extLst>
          </p:cNvPr>
          <p:cNvSpPr txBox="1"/>
          <p:nvPr/>
        </p:nvSpPr>
        <p:spPr>
          <a:xfrm>
            <a:off x="4652297" y="1458183"/>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16" name="テキスト ボックス 15">
            <a:extLst>
              <a:ext uri="{FF2B5EF4-FFF2-40B4-BE49-F238E27FC236}">
                <a16:creationId xmlns:a16="http://schemas.microsoft.com/office/drawing/2014/main" id="{B01C9E06-8DE4-4091-B84A-A28C528E19C4}"/>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14" name="角丸四角形 3">
            <a:extLst>
              <a:ext uri="{FF2B5EF4-FFF2-40B4-BE49-F238E27FC236}">
                <a16:creationId xmlns:a16="http://schemas.microsoft.com/office/drawing/2014/main" id="{E1B89BA5-A3A5-4968-BD40-F24A32D4024E}"/>
              </a:ext>
            </a:extLst>
          </p:cNvPr>
          <p:cNvSpPr/>
          <p:nvPr/>
        </p:nvSpPr>
        <p:spPr>
          <a:xfrm>
            <a:off x="270457" y="5091456"/>
            <a:ext cx="8603085" cy="1639934"/>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・学年別人数をみると、</a:t>
            </a:r>
            <a:r>
              <a:rPr kumimoji="1" lang="en-US" altLang="ja-JP" sz="1500" dirty="0">
                <a:solidFill>
                  <a:schemeClr val="tx1"/>
                </a:solidFill>
                <a:latin typeface="Meiryo UI" panose="020B0604030504040204" pitchFamily="50" charset="-128"/>
                <a:ea typeface="Meiryo UI" panose="020B0604030504040204" pitchFamily="50" charset="-128"/>
              </a:rPr>
              <a:t>R1</a:t>
            </a:r>
            <a:r>
              <a:rPr kumimoji="1" lang="ja-JP" altLang="en-US" sz="1500" dirty="0">
                <a:solidFill>
                  <a:schemeClr val="tx1"/>
                </a:solidFill>
                <a:latin typeface="Meiryo UI" panose="020B0604030504040204" pitchFamily="50" charset="-128"/>
                <a:ea typeface="Meiryo UI" panose="020B0604030504040204" pitchFamily="50" charset="-128"/>
              </a:rPr>
              <a:t>以降、低学年の不登校児童生徒数が年々増加しており、不登校となる時期が低年齢化していることが読み取れる。</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・また、</a:t>
            </a:r>
            <a:r>
              <a:rPr kumimoji="1" lang="zh-CN" altLang="en-US" sz="1500" dirty="0">
                <a:solidFill>
                  <a:schemeClr val="tx1"/>
                </a:solidFill>
                <a:latin typeface="Meiryo UI" panose="020B0604030504040204" pitchFamily="50" charset="-128"/>
                <a:ea typeface="Meiryo UI" panose="020B0604030504040204" pitchFamily="50" charset="-128"/>
              </a:rPr>
              <a:t>学年別人数（同一集団比）</a:t>
            </a:r>
            <a:r>
              <a:rPr kumimoji="1" lang="ja-JP" altLang="en-US" sz="1500" dirty="0">
                <a:solidFill>
                  <a:schemeClr val="tx1"/>
                </a:solidFill>
                <a:latin typeface="Meiryo UI" panose="020B0604030504040204" pitchFamily="50" charset="-128"/>
                <a:ea typeface="Meiryo UI" panose="020B0604030504040204" pitchFamily="50" charset="-128"/>
              </a:rPr>
              <a:t>と新規・継続の別を合わせてみると、小学校で不登校となった児童が中学校に進学後も、不登校を継続している状況がうかがえる。</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・府内の中学生のうち、通信制高校へ進学する人数が年々増加（</a:t>
            </a:r>
            <a:r>
              <a:rPr kumimoji="1" lang="en-US" altLang="ja-JP" sz="1500" dirty="0">
                <a:solidFill>
                  <a:schemeClr val="tx1"/>
                </a:solidFill>
                <a:latin typeface="Meiryo UI" panose="020B0604030504040204" pitchFamily="50" charset="-128"/>
                <a:ea typeface="Meiryo UI" panose="020B0604030504040204" pitchFamily="50" charset="-128"/>
              </a:rPr>
              <a:t>H28</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3.1</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R5</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6.5</a:t>
            </a:r>
            <a:r>
              <a:rPr kumimoji="1" lang="ja-JP" altLang="en-US" sz="1500" dirty="0">
                <a:solidFill>
                  <a:schemeClr val="tx1"/>
                </a:solidFill>
                <a:latin typeface="Meiryo UI" panose="020B0604030504040204" pitchFamily="50" charset="-128"/>
                <a:ea typeface="Meiryo UI" panose="020B0604030504040204" pitchFamily="50" charset="-128"/>
              </a:rPr>
              <a:t>％）しており、その背景として、中学校段階での不登校生徒数の増加が考えられる。</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FFAFC9B1-3EC3-43C5-ADFC-DAC818C2A01F}"/>
              </a:ext>
            </a:extLst>
          </p:cNvPr>
          <p:cNvSpPr txBox="1"/>
          <p:nvPr/>
        </p:nvSpPr>
        <p:spPr>
          <a:xfrm>
            <a:off x="38267" y="965758"/>
            <a:ext cx="5040652" cy="584775"/>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［不登校児童生徒の</a:t>
            </a:r>
            <a:r>
              <a:rPr lang="zh-CN" altLang="en-US" sz="1600" b="1" dirty="0">
                <a:ea typeface="Meiryo UI" panose="020B0604030504040204" pitchFamily="50" charset="-128"/>
                <a:cs typeface="Times New Roman" panose="02020603050405020304" pitchFamily="18" charset="0"/>
              </a:rPr>
              <a:t>学年別</a:t>
            </a:r>
            <a:r>
              <a:rPr lang="ja-JP" altLang="en-US" sz="1600" b="1" dirty="0">
                <a:ea typeface="Meiryo UI" panose="020B0604030504040204" pitchFamily="50" charset="-128"/>
                <a:cs typeface="Times New Roman" panose="02020603050405020304" pitchFamily="18" charset="0"/>
              </a:rPr>
              <a:t>人数</a:t>
            </a:r>
            <a:r>
              <a:rPr lang="zh-CN" altLang="en-US" sz="1600" b="1" dirty="0">
                <a:ea typeface="Meiryo UI" panose="020B0604030504040204" pitchFamily="50" charset="-128"/>
                <a:cs typeface="Times New Roman" panose="02020603050405020304" pitchFamily="18" charset="0"/>
              </a:rPr>
              <a:t>（同一集団比）</a:t>
            </a:r>
            <a:br>
              <a:rPr lang="en-US" altLang="zh-CN" sz="1600" b="1" dirty="0">
                <a:ea typeface="Meiryo UI" panose="020B0604030504040204" pitchFamily="50" charset="-128"/>
                <a:cs typeface="Times New Roman" panose="02020603050405020304" pitchFamily="18" charset="0"/>
              </a:rPr>
            </a:br>
            <a:r>
              <a:rPr lang="ja-JP" altLang="en-US" sz="1600" b="1" dirty="0">
                <a:ea typeface="Meiryo UI" panose="020B0604030504040204" pitchFamily="50" charset="-128"/>
                <a:cs typeface="Times New Roman" panose="02020603050405020304" pitchFamily="18" charset="0"/>
              </a:rPr>
              <a:t>　（府内公立小・中学校）］</a:t>
            </a:r>
            <a:endParaRPr lang="en-US" altLang="ja-JP" sz="1600" b="1" dirty="0">
              <a:ea typeface="Meiryo UI" panose="020B0604030504040204" pitchFamily="50" charset="-128"/>
              <a:cs typeface="Times New Roman" panose="02020603050405020304" pitchFamily="18" charset="0"/>
            </a:endParaRPr>
          </a:p>
        </p:txBody>
      </p:sp>
      <p:graphicFrame>
        <p:nvGraphicFramePr>
          <p:cNvPr id="18" name="表 17">
            <a:extLst>
              <a:ext uri="{FF2B5EF4-FFF2-40B4-BE49-F238E27FC236}">
                <a16:creationId xmlns:a16="http://schemas.microsoft.com/office/drawing/2014/main" id="{76AC9ECB-E5AC-43F2-BEEF-D427F0A7E17E}"/>
              </a:ext>
            </a:extLst>
          </p:cNvPr>
          <p:cNvGraphicFramePr>
            <a:graphicFrameLocks noGrp="1"/>
          </p:cNvGraphicFramePr>
          <p:nvPr>
            <p:extLst>
              <p:ext uri="{D42A27DB-BD31-4B8C-83A1-F6EECF244321}">
                <p14:modId xmlns:p14="http://schemas.microsoft.com/office/powerpoint/2010/main" val="2280833012"/>
              </p:ext>
            </p:extLst>
          </p:nvPr>
        </p:nvGraphicFramePr>
        <p:xfrm>
          <a:off x="270458" y="2008323"/>
          <a:ext cx="4058829" cy="2400300"/>
        </p:xfrm>
        <a:graphic>
          <a:graphicData uri="http://schemas.openxmlformats.org/drawingml/2006/table">
            <a:tbl>
              <a:tblPr>
                <a:tableStyleId>{5C22544A-7EE6-4342-B048-85BDC9FD1C3A}</a:tableStyleId>
              </a:tblPr>
              <a:tblGrid>
                <a:gridCol w="707798">
                  <a:extLst>
                    <a:ext uri="{9D8B030D-6E8A-4147-A177-3AD203B41FA5}">
                      <a16:colId xmlns:a16="http://schemas.microsoft.com/office/drawing/2014/main" val="3911449606"/>
                    </a:ext>
                  </a:extLst>
                </a:gridCol>
                <a:gridCol w="447259">
                  <a:extLst>
                    <a:ext uri="{9D8B030D-6E8A-4147-A177-3AD203B41FA5}">
                      <a16:colId xmlns:a16="http://schemas.microsoft.com/office/drawing/2014/main" val="1181423088"/>
                    </a:ext>
                  </a:extLst>
                </a:gridCol>
                <a:gridCol w="483962">
                  <a:extLst>
                    <a:ext uri="{9D8B030D-6E8A-4147-A177-3AD203B41FA5}">
                      <a16:colId xmlns:a16="http://schemas.microsoft.com/office/drawing/2014/main" val="3791211696"/>
                    </a:ext>
                  </a:extLst>
                </a:gridCol>
                <a:gridCol w="483962">
                  <a:extLst>
                    <a:ext uri="{9D8B030D-6E8A-4147-A177-3AD203B41FA5}">
                      <a16:colId xmlns:a16="http://schemas.microsoft.com/office/drawing/2014/main" val="2615905952"/>
                    </a:ext>
                  </a:extLst>
                </a:gridCol>
                <a:gridCol w="483962">
                  <a:extLst>
                    <a:ext uri="{9D8B030D-6E8A-4147-A177-3AD203B41FA5}">
                      <a16:colId xmlns:a16="http://schemas.microsoft.com/office/drawing/2014/main" val="1362963824"/>
                    </a:ext>
                  </a:extLst>
                </a:gridCol>
                <a:gridCol w="483962">
                  <a:extLst>
                    <a:ext uri="{9D8B030D-6E8A-4147-A177-3AD203B41FA5}">
                      <a16:colId xmlns:a16="http://schemas.microsoft.com/office/drawing/2014/main" val="2948695390"/>
                    </a:ext>
                  </a:extLst>
                </a:gridCol>
                <a:gridCol w="483962">
                  <a:extLst>
                    <a:ext uri="{9D8B030D-6E8A-4147-A177-3AD203B41FA5}">
                      <a16:colId xmlns:a16="http://schemas.microsoft.com/office/drawing/2014/main" val="286337138"/>
                    </a:ext>
                  </a:extLst>
                </a:gridCol>
                <a:gridCol w="483962">
                  <a:extLst>
                    <a:ext uri="{9D8B030D-6E8A-4147-A177-3AD203B41FA5}">
                      <a16:colId xmlns:a16="http://schemas.microsoft.com/office/drawing/2014/main" val="590171062"/>
                    </a:ext>
                  </a:extLst>
                </a:gridCol>
              </a:tblGrid>
              <a:tr h="247650">
                <a:tc>
                  <a:txBody>
                    <a:bodyPr/>
                    <a:lstStyle/>
                    <a:p>
                      <a:pPr algn="ctr" fontAlgn="ctr"/>
                      <a:r>
                        <a:rPr lang="ja-JP" altLang="en-US" sz="100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mn-ea"/>
                          <a:ea typeface="+mn-ea"/>
                        </a:rPr>
                        <a:t>H28</a:t>
                      </a:r>
                      <a:endParaRPr 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mn-ea"/>
                          <a:ea typeface="+mn-ea"/>
                        </a:rPr>
                        <a:t>H29</a:t>
                      </a:r>
                      <a:endParaRPr 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a:effectLst/>
                          <a:latin typeface="+mn-ea"/>
                          <a:ea typeface="+mn-ea"/>
                        </a:rPr>
                        <a:t>H30</a:t>
                      </a:r>
                      <a:endParaRPr lang="en-US" sz="1000" b="0" i="0" u="none" strike="noStrike">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mn-ea"/>
                          <a:ea typeface="+mn-ea"/>
                        </a:rPr>
                        <a:t>R1</a:t>
                      </a:r>
                      <a:endParaRPr 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mn-ea"/>
                          <a:ea typeface="+mn-ea"/>
                        </a:rPr>
                        <a:t>R2</a:t>
                      </a:r>
                      <a:endParaRPr 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mn-ea"/>
                          <a:ea typeface="+mn-ea"/>
                        </a:rPr>
                        <a:t>R3</a:t>
                      </a:r>
                      <a:endParaRPr 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latin typeface="+mn-ea"/>
                          <a:ea typeface="+mn-ea"/>
                        </a:rPr>
                        <a:t>R4</a:t>
                      </a:r>
                      <a:endParaRPr 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300795"/>
                  </a:ext>
                </a:extLst>
              </a:tr>
              <a:tr h="247650">
                <a:tc>
                  <a:txBody>
                    <a:bodyPr/>
                    <a:lstStyle/>
                    <a:p>
                      <a:pPr algn="ctr" fontAlgn="ctr"/>
                      <a:r>
                        <a:rPr lang="ja-JP" altLang="en-US" sz="1000" u="none" strike="noStrike" dirty="0">
                          <a:effectLst/>
                          <a:latin typeface="+mn-ea"/>
                          <a:ea typeface="+mn-ea"/>
                        </a:rPr>
                        <a:t>中学３年生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u="none" strike="noStrike">
                          <a:effectLst/>
                          <a:latin typeface="+mn-ea"/>
                          <a:ea typeface="+mn-ea"/>
                        </a:rPr>
                        <a:t>4,839</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743891359"/>
                  </a:ext>
                </a:extLst>
              </a:tr>
              <a:tr h="238125">
                <a:tc>
                  <a:txBody>
                    <a:bodyPr/>
                    <a:lstStyle/>
                    <a:p>
                      <a:pPr algn="ctr" fontAlgn="ctr"/>
                      <a:r>
                        <a:rPr lang="ja-JP" altLang="en-US" sz="1000" u="none" strike="noStrike" dirty="0">
                          <a:effectLst/>
                          <a:latin typeface="+mn-ea"/>
                          <a:ea typeface="+mn-ea"/>
                        </a:rPr>
                        <a:t>中学２年生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u="none" strike="noStrike">
                          <a:effectLst/>
                          <a:latin typeface="+mn-ea"/>
                          <a:ea typeface="+mn-ea"/>
                        </a:rPr>
                        <a:t>3,976</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1000" b="0" u="none" strike="noStrike">
                          <a:effectLst/>
                          <a:latin typeface="+mn-ea"/>
                          <a:ea typeface="+mn-ea"/>
                        </a:rPr>
                        <a:t>4,555</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460009595"/>
                  </a:ext>
                </a:extLst>
              </a:tr>
              <a:tr h="238125">
                <a:tc>
                  <a:txBody>
                    <a:bodyPr/>
                    <a:lstStyle/>
                    <a:p>
                      <a:pPr algn="ctr" fontAlgn="ctr"/>
                      <a:r>
                        <a:rPr lang="ja-JP" altLang="en-US" sz="1000" u="none" strike="noStrike">
                          <a:effectLst/>
                          <a:latin typeface="+mn-ea"/>
                          <a:ea typeface="+mn-ea"/>
                        </a:rPr>
                        <a:t>中学１年生</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n-ea"/>
                          <a:ea typeface="+mn-ea"/>
                        </a:rPr>
                        <a:t>2,462</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1000" b="0" u="none" strike="noStrike">
                          <a:effectLst/>
                          <a:latin typeface="+mn-ea"/>
                          <a:ea typeface="+mn-ea"/>
                        </a:rPr>
                        <a:t>3,001</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1000" b="0" u="none" strike="noStrike">
                          <a:effectLst/>
                          <a:latin typeface="+mn-ea"/>
                          <a:ea typeface="+mn-ea"/>
                        </a:rPr>
                        <a:t>3,474</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298899559"/>
                  </a:ext>
                </a:extLst>
              </a:tr>
              <a:tr h="238125">
                <a:tc>
                  <a:txBody>
                    <a:bodyPr/>
                    <a:lstStyle/>
                    <a:p>
                      <a:pPr algn="ctr" fontAlgn="ctr"/>
                      <a:r>
                        <a:rPr lang="ja-JP" altLang="en-US" sz="1000" u="none" strike="noStrike" dirty="0">
                          <a:effectLst/>
                          <a:latin typeface="+mn-ea"/>
                          <a:ea typeface="+mn-ea"/>
                        </a:rPr>
                        <a:t>小学６年生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n-ea"/>
                          <a:ea typeface="+mn-ea"/>
                        </a:rPr>
                        <a:t>1,060</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1000" b="0" i="0" u="none" strike="noStrike" dirty="0">
                          <a:solidFill>
                            <a:srgbClr val="000000"/>
                          </a:solidFill>
                          <a:effectLst/>
                          <a:latin typeface="+mn-ea"/>
                          <a:ea typeface="+mn-ea"/>
                        </a:rPr>
                        <a:t>1,369</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1000" b="0" u="none" strike="noStrike">
                          <a:effectLst/>
                          <a:latin typeface="+mn-ea"/>
                          <a:ea typeface="+mn-ea"/>
                        </a:rPr>
                        <a:t>1,757</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1000" b="0" u="none" strike="noStrike" dirty="0">
                          <a:effectLst/>
                          <a:latin typeface="+mn-ea"/>
                          <a:ea typeface="+mn-ea"/>
                        </a:rPr>
                        <a:t>2,013</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702217481"/>
                  </a:ext>
                </a:extLst>
              </a:tr>
              <a:tr h="238125">
                <a:tc>
                  <a:txBody>
                    <a:bodyPr/>
                    <a:lstStyle/>
                    <a:p>
                      <a:pPr algn="ctr" fontAlgn="ctr"/>
                      <a:r>
                        <a:rPr lang="ja-JP" altLang="en-US" sz="1000" u="none" strike="noStrike" dirty="0">
                          <a:effectLst/>
                          <a:latin typeface="+mn-ea"/>
                          <a:ea typeface="+mn-ea"/>
                        </a:rPr>
                        <a:t>小学５年生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n-ea"/>
                          <a:ea typeface="+mn-ea"/>
                        </a:rPr>
                        <a:t>778</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1000" b="0" i="0" u="none" strike="noStrike">
                          <a:solidFill>
                            <a:srgbClr val="000000"/>
                          </a:solidFill>
                          <a:effectLst/>
                          <a:latin typeface="+mn-ea"/>
                          <a:ea typeface="+mn-ea"/>
                        </a:rPr>
                        <a:t>896</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1000" b="0" i="0" u="none" strike="noStrike" dirty="0">
                          <a:solidFill>
                            <a:srgbClr val="000000"/>
                          </a:solidFill>
                          <a:effectLst/>
                          <a:latin typeface="+mn-ea"/>
                          <a:ea typeface="+mn-ea"/>
                        </a:rPr>
                        <a:t>1,110</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1000" b="0" u="none" strike="noStrike">
                          <a:effectLst/>
                          <a:latin typeface="+mn-ea"/>
                          <a:ea typeface="+mn-ea"/>
                        </a:rPr>
                        <a:t>1,445</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tc>
                  <a:txBody>
                    <a:bodyPr/>
                    <a:lstStyle/>
                    <a:p>
                      <a:pPr algn="r" fontAlgn="ctr"/>
                      <a:r>
                        <a:rPr lang="en-US" altLang="ja-JP" sz="1000" b="0" u="none" strike="noStrike">
                          <a:effectLst/>
                          <a:latin typeface="+mn-ea"/>
                          <a:ea typeface="+mn-ea"/>
                        </a:rPr>
                        <a:t>1,737</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524555241"/>
                  </a:ext>
                </a:extLst>
              </a:tr>
              <a:tr h="238125">
                <a:tc>
                  <a:txBody>
                    <a:bodyPr/>
                    <a:lstStyle/>
                    <a:p>
                      <a:pPr algn="ctr" fontAlgn="ctr"/>
                      <a:r>
                        <a:rPr lang="ja-JP" altLang="en-US" sz="1000" u="none" strike="noStrike" dirty="0">
                          <a:effectLst/>
                          <a:latin typeface="+mn-ea"/>
                          <a:ea typeface="+mn-ea"/>
                        </a:rPr>
                        <a:t>小学４年生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000" b="0" u="none" strike="noStrike">
                          <a:effectLst/>
                          <a:latin typeface="+mn-ea"/>
                          <a:ea typeface="+mn-ea"/>
                        </a:rPr>
                        <a:t>　</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n-ea"/>
                          <a:ea typeface="+mn-ea"/>
                        </a:rPr>
                        <a:t>458</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1000" b="0" i="0" u="none" strike="noStrike">
                          <a:solidFill>
                            <a:srgbClr val="000000"/>
                          </a:solidFill>
                          <a:effectLst/>
                          <a:latin typeface="+mn-ea"/>
                          <a:ea typeface="+mn-ea"/>
                        </a:rPr>
                        <a:t>511</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1000" b="0" i="0" u="none" strike="noStrike">
                          <a:solidFill>
                            <a:srgbClr val="000000"/>
                          </a:solidFill>
                          <a:effectLst/>
                          <a:latin typeface="+mn-ea"/>
                          <a:ea typeface="+mn-ea"/>
                        </a:rPr>
                        <a:t>583</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n-ea"/>
                          <a:ea typeface="+mn-ea"/>
                        </a:rPr>
                        <a:t>759</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tc>
                  <a:txBody>
                    <a:bodyPr/>
                    <a:lstStyle/>
                    <a:p>
                      <a:pPr algn="r" fontAlgn="ctr"/>
                      <a:r>
                        <a:rPr lang="en-US" altLang="ja-JP" sz="1000" b="0" u="none" strike="noStrike" dirty="0">
                          <a:effectLst/>
                          <a:latin typeface="+mn-ea"/>
                          <a:ea typeface="+mn-ea"/>
                        </a:rPr>
                        <a:t>1,160</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r" fontAlgn="ctr"/>
                      <a:r>
                        <a:rPr lang="en-US" altLang="ja-JP" sz="1000" b="0" u="none" strike="noStrike">
                          <a:effectLst/>
                          <a:latin typeface="+mn-ea"/>
                          <a:ea typeface="+mn-ea"/>
                        </a:rPr>
                        <a:t>1,285</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EFA7E"/>
                    </a:solidFill>
                  </a:tcPr>
                </a:tc>
                <a:extLst>
                  <a:ext uri="{0D108BD9-81ED-4DB2-BD59-A6C34878D82A}">
                    <a16:rowId xmlns:a16="http://schemas.microsoft.com/office/drawing/2014/main" val="592317104"/>
                  </a:ext>
                </a:extLst>
              </a:tr>
              <a:tr h="238125">
                <a:tc>
                  <a:txBody>
                    <a:bodyPr/>
                    <a:lstStyle/>
                    <a:p>
                      <a:pPr algn="ctr" fontAlgn="ctr"/>
                      <a:r>
                        <a:rPr lang="ja-JP" altLang="en-US" sz="1000" u="none" strike="noStrike" dirty="0">
                          <a:effectLst/>
                          <a:latin typeface="+mn-ea"/>
                          <a:ea typeface="+mn-ea"/>
                        </a:rPr>
                        <a:t>小学３年生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n-ea"/>
                          <a:ea typeface="+mn-ea"/>
                        </a:rPr>
                        <a:t>295</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1000" b="0" i="0" u="none" strike="noStrike">
                          <a:solidFill>
                            <a:srgbClr val="000000"/>
                          </a:solidFill>
                          <a:effectLst/>
                          <a:latin typeface="+mn-ea"/>
                          <a:ea typeface="+mn-ea"/>
                        </a:rPr>
                        <a:t>336</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1000" b="0" i="0" u="none" strike="noStrike">
                          <a:solidFill>
                            <a:srgbClr val="000000"/>
                          </a:solidFill>
                          <a:effectLst/>
                          <a:latin typeface="+mn-ea"/>
                          <a:ea typeface="+mn-ea"/>
                        </a:rPr>
                        <a:t>352</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1000" b="0" i="0" u="none" strike="noStrike">
                          <a:solidFill>
                            <a:srgbClr val="000000"/>
                          </a:solidFill>
                          <a:effectLst/>
                          <a:latin typeface="+mn-ea"/>
                          <a:ea typeface="+mn-ea"/>
                        </a:rPr>
                        <a:t>408</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tc>
                  <a:txBody>
                    <a:bodyPr/>
                    <a:lstStyle/>
                    <a:p>
                      <a:pPr algn="r" fontAlgn="ctr"/>
                      <a:r>
                        <a:rPr lang="en-US" altLang="ja-JP" sz="1000" b="0" i="0" u="none" strike="noStrike" dirty="0">
                          <a:solidFill>
                            <a:srgbClr val="000000"/>
                          </a:solidFill>
                          <a:effectLst/>
                          <a:latin typeface="+mn-ea"/>
                          <a:ea typeface="+mn-ea"/>
                        </a:rPr>
                        <a:t>606</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r" fontAlgn="ctr"/>
                      <a:r>
                        <a:rPr lang="en-US" altLang="ja-JP" sz="1000" b="0" u="none" strike="noStrike" dirty="0">
                          <a:effectLst/>
                          <a:latin typeface="+mn-ea"/>
                          <a:ea typeface="+mn-ea"/>
                        </a:rPr>
                        <a:t>842</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EFA7E"/>
                    </a:solidFill>
                  </a:tcPr>
                </a:tc>
                <a:tc>
                  <a:txBody>
                    <a:bodyPr/>
                    <a:lstStyle/>
                    <a:p>
                      <a:pPr algn="r" fontAlgn="ctr"/>
                      <a:r>
                        <a:rPr lang="en-US" altLang="ja-JP" sz="1000" b="0" u="none" strike="noStrike" dirty="0">
                          <a:effectLst/>
                          <a:latin typeface="+mn-ea"/>
                          <a:ea typeface="+mn-ea"/>
                        </a:rPr>
                        <a:t>914</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1073468"/>
                  </a:ext>
                </a:extLst>
              </a:tr>
              <a:tr h="238125">
                <a:tc>
                  <a:txBody>
                    <a:bodyPr/>
                    <a:lstStyle/>
                    <a:p>
                      <a:pPr algn="ctr" fontAlgn="ctr"/>
                      <a:r>
                        <a:rPr lang="ja-JP" altLang="en-US" sz="1000" u="none" strike="noStrike">
                          <a:effectLst/>
                          <a:latin typeface="+mn-ea"/>
                          <a:ea typeface="+mn-ea"/>
                        </a:rPr>
                        <a:t>小学２年生</a:t>
                      </a:r>
                      <a:endParaRPr lang="ja-JP" altLang="en-US" sz="1000" b="0" i="0" u="none" strike="noStrike">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n-ea"/>
                          <a:ea typeface="+mn-ea"/>
                        </a:rPr>
                        <a:t>196</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1000" b="0" i="0" u="none" strike="noStrike">
                          <a:solidFill>
                            <a:srgbClr val="000000"/>
                          </a:solidFill>
                          <a:effectLst/>
                          <a:latin typeface="+mn-ea"/>
                          <a:ea typeface="+mn-ea"/>
                        </a:rPr>
                        <a:t>184</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1000" b="0" i="0" u="none" strike="noStrike">
                          <a:solidFill>
                            <a:srgbClr val="000000"/>
                          </a:solidFill>
                          <a:effectLst/>
                          <a:latin typeface="+mn-ea"/>
                          <a:ea typeface="+mn-ea"/>
                        </a:rPr>
                        <a:t>244</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tc>
                  <a:txBody>
                    <a:bodyPr/>
                    <a:lstStyle/>
                    <a:p>
                      <a:pPr algn="r" fontAlgn="ctr"/>
                      <a:r>
                        <a:rPr lang="en-US" altLang="ja-JP" sz="1000" b="0" i="0" u="none" strike="noStrike">
                          <a:solidFill>
                            <a:srgbClr val="000000"/>
                          </a:solidFill>
                          <a:effectLst/>
                          <a:latin typeface="+mn-ea"/>
                          <a:ea typeface="+mn-ea"/>
                        </a:rPr>
                        <a:t>304</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r" fontAlgn="ctr"/>
                      <a:r>
                        <a:rPr lang="en-US" altLang="ja-JP" sz="1000" b="0" i="0" u="none" strike="noStrike" dirty="0">
                          <a:solidFill>
                            <a:srgbClr val="000000"/>
                          </a:solidFill>
                          <a:effectLst/>
                          <a:latin typeface="+mn-ea"/>
                          <a:ea typeface="+mn-ea"/>
                        </a:rPr>
                        <a:t>379</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EFA7E"/>
                    </a:solidFill>
                  </a:tcPr>
                </a:tc>
                <a:tc>
                  <a:txBody>
                    <a:bodyPr/>
                    <a:lstStyle/>
                    <a:p>
                      <a:pPr algn="r" fontAlgn="ctr"/>
                      <a:r>
                        <a:rPr lang="en-US" altLang="ja-JP" sz="1000" b="0" u="none" strike="noStrike">
                          <a:effectLst/>
                          <a:latin typeface="+mn-ea"/>
                          <a:ea typeface="+mn-ea"/>
                        </a:rPr>
                        <a:t>597</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00" b="0" u="none" strike="noStrike" dirty="0">
                          <a:effectLst/>
                          <a:latin typeface="+mn-ea"/>
                          <a:ea typeface="+mn-ea"/>
                        </a:rPr>
                        <a:t>681</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FF"/>
                    </a:solidFill>
                  </a:tcPr>
                </a:tc>
                <a:extLst>
                  <a:ext uri="{0D108BD9-81ED-4DB2-BD59-A6C34878D82A}">
                    <a16:rowId xmlns:a16="http://schemas.microsoft.com/office/drawing/2014/main" val="3721113563"/>
                  </a:ext>
                </a:extLst>
              </a:tr>
              <a:tr h="238125">
                <a:tc>
                  <a:txBody>
                    <a:bodyPr/>
                    <a:lstStyle/>
                    <a:p>
                      <a:pPr algn="ctr" fontAlgn="ctr"/>
                      <a:r>
                        <a:rPr lang="ja-JP" altLang="en-US" sz="1000" u="none" strike="noStrike" dirty="0">
                          <a:effectLst/>
                          <a:latin typeface="+mn-ea"/>
                          <a:ea typeface="+mn-ea"/>
                        </a:rPr>
                        <a:t>小学１年生</a:t>
                      </a: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n-ea"/>
                          <a:ea typeface="+mn-ea"/>
                        </a:rPr>
                        <a:t>125</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1000" b="0" i="0" u="none" strike="noStrike">
                          <a:solidFill>
                            <a:srgbClr val="000000"/>
                          </a:solidFill>
                          <a:effectLst/>
                          <a:latin typeface="+mn-ea"/>
                          <a:ea typeface="+mn-ea"/>
                        </a:rPr>
                        <a:t>105</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tc>
                  <a:txBody>
                    <a:bodyPr/>
                    <a:lstStyle/>
                    <a:p>
                      <a:pPr algn="r" fontAlgn="ctr"/>
                      <a:r>
                        <a:rPr lang="en-US" altLang="ja-JP" sz="1000" b="0" i="0" u="none" strike="noStrike">
                          <a:solidFill>
                            <a:srgbClr val="000000"/>
                          </a:solidFill>
                          <a:effectLst/>
                          <a:latin typeface="+mn-ea"/>
                          <a:ea typeface="+mn-ea"/>
                        </a:rPr>
                        <a:t>177</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r" fontAlgn="ctr"/>
                      <a:r>
                        <a:rPr lang="en-US" altLang="ja-JP" sz="1000" b="0" i="0" u="none" strike="noStrike">
                          <a:solidFill>
                            <a:srgbClr val="000000"/>
                          </a:solidFill>
                          <a:effectLst/>
                          <a:latin typeface="+mn-ea"/>
                          <a:ea typeface="+mn-ea"/>
                        </a:rPr>
                        <a:t>159</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EFA7E"/>
                    </a:solidFill>
                  </a:tcPr>
                </a:tc>
                <a:tc>
                  <a:txBody>
                    <a:bodyPr/>
                    <a:lstStyle/>
                    <a:p>
                      <a:pPr algn="r" fontAlgn="ctr"/>
                      <a:r>
                        <a:rPr lang="en-US" altLang="ja-JP" sz="1000" b="0" i="0" u="none" strike="noStrike" dirty="0">
                          <a:solidFill>
                            <a:srgbClr val="000000"/>
                          </a:solidFill>
                          <a:effectLst/>
                          <a:latin typeface="+mn-ea"/>
                          <a:ea typeface="+mn-ea"/>
                        </a:rPr>
                        <a:t>263</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00" b="0" u="none" strike="noStrike">
                          <a:effectLst/>
                          <a:latin typeface="+mn-ea"/>
                          <a:ea typeface="+mn-ea"/>
                        </a:rPr>
                        <a:t>334</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99FF"/>
                    </a:solidFill>
                  </a:tcPr>
                </a:tc>
                <a:tc>
                  <a:txBody>
                    <a:bodyPr/>
                    <a:lstStyle/>
                    <a:p>
                      <a:pPr algn="r" fontAlgn="ctr"/>
                      <a:r>
                        <a:rPr lang="en-US" altLang="ja-JP" sz="1000" b="0" u="none" strike="noStrike" dirty="0">
                          <a:effectLst/>
                          <a:latin typeface="+mn-ea"/>
                          <a:ea typeface="+mn-ea"/>
                        </a:rPr>
                        <a:t>454</a:t>
                      </a:r>
                      <a:endParaRPr lang="en-US" altLang="ja-JP" sz="10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233424"/>
                  </a:ext>
                </a:extLst>
              </a:tr>
            </a:tbl>
          </a:graphicData>
        </a:graphic>
      </p:graphicFrame>
      <p:cxnSp>
        <p:nvCxnSpPr>
          <p:cNvPr id="11" name="直線矢印コネクタ 10">
            <a:extLst>
              <a:ext uri="{FF2B5EF4-FFF2-40B4-BE49-F238E27FC236}">
                <a16:creationId xmlns:a16="http://schemas.microsoft.com/office/drawing/2014/main" id="{58E67E64-5BCA-460E-A6D3-D7ACEE761AF0}"/>
              </a:ext>
            </a:extLst>
          </p:cNvPr>
          <p:cNvCxnSpPr>
            <a:cxnSpLocks/>
          </p:cNvCxnSpPr>
          <p:nvPr/>
        </p:nvCxnSpPr>
        <p:spPr>
          <a:xfrm flipV="1">
            <a:off x="1250576" y="2333003"/>
            <a:ext cx="2347203" cy="12506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55AC0041-C4AF-4AE2-BEDE-36947B5A5077}"/>
              </a:ext>
            </a:extLst>
          </p:cNvPr>
          <p:cNvGrpSpPr/>
          <p:nvPr/>
        </p:nvGrpSpPr>
        <p:grpSpPr>
          <a:xfrm>
            <a:off x="2640694" y="4456540"/>
            <a:ext cx="1199590" cy="302395"/>
            <a:chOff x="26285" y="2391635"/>
            <a:chExt cx="872008" cy="302395"/>
          </a:xfrm>
        </p:grpSpPr>
        <p:sp>
          <p:nvSpPr>
            <p:cNvPr id="20" name="テキスト ボックス 19">
              <a:extLst>
                <a:ext uri="{FF2B5EF4-FFF2-40B4-BE49-F238E27FC236}">
                  <a16:creationId xmlns:a16="http://schemas.microsoft.com/office/drawing/2014/main" id="{2276F910-6E20-4318-AEA6-2B62A1320DA9}"/>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21" name="右大かっこ 20">
              <a:extLst>
                <a:ext uri="{FF2B5EF4-FFF2-40B4-BE49-F238E27FC236}">
                  <a16:creationId xmlns:a16="http://schemas.microsoft.com/office/drawing/2014/main" id="{BE4DF988-16CB-445E-8CF4-751D16F08761}"/>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2" name="グループ化 1">
            <a:extLst>
              <a:ext uri="{FF2B5EF4-FFF2-40B4-BE49-F238E27FC236}">
                <a16:creationId xmlns:a16="http://schemas.microsoft.com/office/drawing/2014/main" id="{F852572F-9648-446F-B74F-7ECC26DE92AE}"/>
              </a:ext>
            </a:extLst>
          </p:cNvPr>
          <p:cNvGrpSpPr/>
          <p:nvPr/>
        </p:nvGrpSpPr>
        <p:grpSpPr>
          <a:xfrm>
            <a:off x="4571289" y="2039635"/>
            <a:ext cx="4438120" cy="3033384"/>
            <a:chOff x="4571289" y="1752769"/>
            <a:chExt cx="4438120" cy="3033384"/>
          </a:xfrm>
        </p:grpSpPr>
        <p:pic>
          <p:nvPicPr>
            <p:cNvPr id="8" name="図 7">
              <a:extLst>
                <a:ext uri="{FF2B5EF4-FFF2-40B4-BE49-F238E27FC236}">
                  <a16:creationId xmlns:a16="http://schemas.microsoft.com/office/drawing/2014/main" id="{E3515175-A158-4979-8A4A-D75D91C9B2BF}"/>
                </a:ext>
              </a:extLst>
            </p:cNvPr>
            <p:cNvPicPr>
              <a:picLocks noChangeAspect="1"/>
            </p:cNvPicPr>
            <p:nvPr/>
          </p:nvPicPr>
          <p:blipFill rotWithShape="1">
            <a:blip r:embed="rId3"/>
            <a:srcRect l="7101" r="92"/>
            <a:stretch/>
          </p:blipFill>
          <p:spPr>
            <a:xfrm>
              <a:off x="4772438" y="1752769"/>
              <a:ext cx="4236971" cy="2537344"/>
            </a:xfrm>
            <a:prstGeom prst="rect">
              <a:avLst/>
            </a:prstGeom>
          </p:spPr>
        </p:pic>
        <p:pic>
          <p:nvPicPr>
            <p:cNvPr id="9" name="図 8">
              <a:extLst>
                <a:ext uri="{FF2B5EF4-FFF2-40B4-BE49-F238E27FC236}">
                  <a16:creationId xmlns:a16="http://schemas.microsoft.com/office/drawing/2014/main" id="{CE2B7360-F3DE-4B9E-B3B8-5960EDEA0530}"/>
                </a:ext>
              </a:extLst>
            </p:cNvPr>
            <p:cNvPicPr>
              <a:picLocks noChangeAspect="1"/>
            </p:cNvPicPr>
            <p:nvPr/>
          </p:nvPicPr>
          <p:blipFill>
            <a:blip r:embed="rId4"/>
            <a:stretch>
              <a:fillRect/>
            </a:stretch>
          </p:blipFill>
          <p:spPr>
            <a:xfrm>
              <a:off x="4772438" y="4338478"/>
              <a:ext cx="3766766" cy="447675"/>
            </a:xfrm>
            <a:prstGeom prst="rect">
              <a:avLst/>
            </a:prstGeom>
          </p:spPr>
        </p:pic>
        <p:sp>
          <p:nvSpPr>
            <p:cNvPr id="22" name="正方形/長方形 21">
              <a:extLst>
                <a:ext uri="{FF2B5EF4-FFF2-40B4-BE49-F238E27FC236}">
                  <a16:creationId xmlns:a16="http://schemas.microsoft.com/office/drawing/2014/main" id="{1D786AB0-1064-4B09-A0BB-3BED338446D3}"/>
                </a:ext>
              </a:extLst>
            </p:cNvPr>
            <p:cNvSpPr/>
            <p:nvPr/>
          </p:nvSpPr>
          <p:spPr>
            <a:xfrm>
              <a:off x="4571289" y="3127576"/>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454</a:t>
              </a:r>
              <a:endParaRPr kumimoji="1" lang="ja-JP" altLang="en-US" sz="900" b="1" dirty="0">
                <a:solidFill>
                  <a:schemeClr val="tx1"/>
                </a:solidFill>
              </a:endParaRPr>
            </a:p>
          </p:txBody>
        </p:sp>
        <p:sp>
          <p:nvSpPr>
            <p:cNvPr id="23" name="正方形/長方形 22">
              <a:extLst>
                <a:ext uri="{FF2B5EF4-FFF2-40B4-BE49-F238E27FC236}">
                  <a16:creationId xmlns:a16="http://schemas.microsoft.com/office/drawing/2014/main" id="{D124BEDD-92D2-4783-8147-9B10A18B5BA5}"/>
                </a:ext>
              </a:extLst>
            </p:cNvPr>
            <p:cNvSpPr/>
            <p:nvPr/>
          </p:nvSpPr>
          <p:spPr>
            <a:xfrm>
              <a:off x="4923305" y="295575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681</a:t>
              </a:r>
              <a:endParaRPr kumimoji="1" lang="ja-JP" altLang="en-US" sz="900" b="1" dirty="0">
                <a:solidFill>
                  <a:schemeClr val="tx1"/>
                </a:solidFill>
              </a:endParaRPr>
            </a:p>
          </p:txBody>
        </p:sp>
        <p:sp>
          <p:nvSpPr>
            <p:cNvPr id="24" name="正方形/長方形 23">
              <a:extLst>
                <a:ext uri="{FF2B5EF4-FFF2-40B4-BE49-F238E27FC236}">
                  <a16:creationId xmlns:a16="http://schemas.microsoft.com/office/drawing/2014/main" id="{E174E461-EA03-4536-81CA-9027B2A7AA63}"/>
                </a:ext>
              </a:extLst>
            </p:cNvPr>
            <p:cNvSpPr/>
            <p:nvPr/>
          </p:nvSpPr>
          <p:spPr>
            <a:xfrm>
              <a:off x="5366456" y="2952318"/>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914</a:t>
              </a:r>
              <a:endParaRPr kumimoji="1" lang="ja-JP" altLang="en-US" sz="900" b="1" dirty="0">
                <a:solidFill>
                  <a:schemeClr val="tx1"/>
                </a:solidFill>
              </a:endParaRPr>
            </a:p>
          </p:txBody>
        </p:sp>
        <p:sp>
          <p:nvSpPr>
            <p:cNvPr id="25" name="正方形/長方形 24">
              <a:extLst>
                <a:ext uri="{FF2B5EF4-FFF2-40B4-BE49-F238E27FC236}">
                  <a16:creationId xmlns:a16="http://schemas.microsoft.com/office/drawing/2014/main" id="{85768CB3-3FAF-49DF-9166-408CAEBD1858}"/>
                </a:ext>
              </a:extLst>
            </p:cNvPr>
            <p:cNvSpPr/>
            <p:nvPr/>
          </p:nvSpPr>
          <p:spPr>
            <a:xfrm>
              <a:off x="5633877" y="2768359"/>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1,285</a:t>
              </a:r>
              <a:endParaRPr kumimoji="1" lang="ja-JP" altLang="en-US" sz="900" b="1" dirty="0">
                <a:solidFill>
                  <a:schemeClr val="tx1"/>
                </a:solidFill>
              </a:endParaRPr>
            </a:p>
          </p:txBody>
        </p:sp>
        <p:sp>
          <p:nvSpPr>
            <p:cNvPr id="26" name="正方形/長方形 25">
              <a:extLst>
                <a:ext uri="{FF2B5EF4-FFF2-40B4-BE49-F238E27FC236}">
                  <a16:creationId xmlns:a16="http://schemas.microsoft.com/office/drawing/2014/main" id="{29321405-B570-42C3-BCDF-8D80506BDBF2}"/>
                </a:ext>
              </a:extLst>
            </p:cNvPr>
            <p:cNvSpPr/>
            <p:nvPr/>
          </p:nvSpPr>
          <p:spPr>
            <a:xfrm>
              <a:off x="6164525" y="2771945"/>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1,737</a:t>
              </a:r>
              <a:endParaRPr kumimoji="1" lang="ja-JP" altLang="en-US" sz="900" b="1" dirty="0">
                <a:solidFill>
                  <a:schemeClr val="tx1"/>
                </a:solidFill>
              </a:endParaRPr>
            </a:p>
          </p:txBody>
        </p:sp>
        <p:sp>
          <p:nvSpPr>
            <p:cNvPr id="27" name="正方形/長方形 26">
              <a:extLst>
                <a:ext uri="{FF2B5EF4-FFF2-40B4-BE49-F238E27FC236}">
                  <a16:creationId xmlns:a16="http://schemas.microsoft.com/office/drawing/2014/main" id="{5ACE36C9-AE56-4092-8B88-37FF15F59C32}"/>
                </a:ext>
              </a:extLst>
            </p:cNvPr>
            <p:cNvSpPr/>
            <p:nvPr/>
          </p:nvSpPr>
          <p:spPr>
            <a:xfrm>
              <a:off x="6750709" y="2772076"/>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2,013</a:t>
              </a:r>
              <a:endParaRPr kumimoji="1" lang="ja-JP" altLang="en-US" sz="900" b="1" dirty="0">
                <a:solidFill>
                  <a:schemeClr val="tx1"/>
                </a:solidFill>
              </a:endParaRPr>
            </a:p>
          </p:txBody>
        </p:sp>
        <p:sp>
          <p:nvSpPr>
            <p:cNvPr id="28" name="正方形/長方形 27">
              <a:extLst>
                <a:ext uri="{FF2B5EF4-FFF2-40B4-BE49-F238E27FC236}">
                  <a16:creationId xmlns:a16="http://schemas.microsoft.com/office/drawing/2014/main" id="{29601626-083F-4F29-B8F2-61E0879E60B3}"/>
                </a:ext>
              </a:extLst>
            </p:cNvPr>
            <p:cNvSpPr/>
            <p:nvPr/>
          </p:nvSpPr>
          <p:spPr>
            <a:xfrm>
              <a:off x="7080903" y="1973523"/>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3,474</a:t>
              </a:r>
              <a:endParaRPr kumimoji="1" lang="ja-JP" altLang="en-US" sz="900" b="1" dirty="0">
                <a:solidFill>
                  <a:schemeClr val="tx1"/>
                </a:solidFill>
              </a:endParaRPr>
            </a:p>
          </p:txBody>
        </p:sp>
      </p:grpSp>
      <p:sp>
        <p:nvSpPr>
          <p:cNvPr id="29" name="正方形/長方形 28">
            <a:extLst>
              <a:ext uri="{FF2B5EF4-FFF2-40B4-BE49-F238E27FC236}">
                <a16:creationId xmlns:a16="http://schemas.microsoft.com/office/drawing/2014/main" id="{67524FC2-9504-4F67-87A3-B5FAF3133862}"/>
              </a:ext>
            </a:extLst>
          </p:cNvPr>
          <p:cNvSpPr/>
          <p:nvPr/>
        </p:nvSpPr>
        <p:spPr>
          <a:xfrm>
            <a:off x="7487163" y="184492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4,555</a:t>
            </a:r>
          </a:p>
        </p:txBody>
      </p:sp>
      <p:sp>
        <p:nvSpPr>
          <p:cNvPr id="30" name="正方形/長方形 29">
            <a:extLst>
              <a:ext uri="{FF2B5EF4-FFF2-40B4-BE49-F238E27FC236}">
                <a16:creationId xmlns:a16="http://schemas.microsoft.com/office/drawing/2014/main" id="{0CEC117C-C65C-4119-A2D6-82479F008EC7}"/>
              </a:ext>
            </a:extLst>
          </p:cNvPr>
          <p:cNvSpPr/>
          <p:nvPr/>
        </p:nvSpPr>
        <p:spPr>
          <a:xfrm>
            <a:off x="8061021" y="1847858"/>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4,839</a:t>
            </a:r>
          </a:p>
        </p:txBody>
      </p:sp>
    </p:spTree>
    <p:extLst>
      <p:ext uri="{BB962C8B-B14F-4D97-AF65-F5344CB8AC3E}">
        <p14:creationId xmlns:p14="http://schemas.microsoft.com/office/powerpoint/2010/main" val="239275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4CA5068-A49F-4024-8142-AF4DFCB5E1C6}"/>
              </a:ext>
            </a:extLst>
          </p:cNvPr>
          <p:cNvPicPr>
            <a:picLocks noChangeAspect="1"/>
          </p:cNvPicPr>
          <p:nvPr/>
        </p:nvPicPr>
        <p:blipFill>
          <a:blip r:embed="rId3"/>
          <a:stretch>
            <a:fillRect/>
          </a:stretch>
        </p:blipFill>
        <p:spPr>
          <a:xfrm>
            <a:off x="4068" y="1537566"/>
            <a:ext cx="4680000" cy="2929835"/>
          </a:xfrm>
          <a:prstGeom prst="rect">
            <a:avLst/>
          </a:prstGeom>
        </p:spPr>
      </p:pic>
      <p:pic>
        <p:nvPicPr>
          <p:cNvPr id="2" name="図 1">
            <a:extLst>
              <a:ext uri="{FF2B5EF4-FFF2-40B4-BE49-F238E27FC236}">
                <a16:creationId xmlns:a16="http://schemas.microsoft.com/office/drawing/2014/main" id="{0A9EB230-7EEB-4C58-BE35-EE46A2B95368}"/>
              </a:ext>
            </a:extLst>
          </p:cNvPr>
          <p:cNvPicPr>
            <a:picLocks noChangeAspect="1"/>
          </p:cNvPicPr>
          <p:nvPr/>
        </p:nvPicPr>
        <p:blipFill>
          <a:blip r:embed="rId4"/>
          <a:stretch>
            <a:fillRect/>
          </a:stretch>
        </p:blipFill>
        <p:spPr>
          <a:xfrm>
            <a:off x="4902609" y="1965793"/>
            <a:ext cx="4117034" cy="2858215"/>
          </a:xfrm>
          <a:prstGeom prst="rect">
            <a:avLst/>
          </a:prstGeom>
        </p:spPr>
      </p:pic>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5</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109729" y="981722"/>
            <a:ext cx="6229814" cy="323165"/>
          </a:xfrm>
          <a:prstGeom prst="rect">
            <a:avLst/>
          </a:prstGeom>
          <a:noFill/>
        </p:spPr>
        <p:txBody>
          <a:bodyPr wrap="square">
            <a:spAutoFit/>
          </a:bodyPr>
          <a:lstStyle/>
          <a:p>
            <a:pPr defTabSz="914400">
              <a:defRPr/>
            </a:pPr>
            <a:r>
              <a:rPr lang="ja-JP" altLang="en-US" sz="1500" b="1" dirty="0">
                <a:ea typeface="Meiryo UI" panose="020B0604030504040204" pitchFamily="50" charset="-128"/>
                <a:cs typeface="Times New Roman" panose="02020603050405020304" pitchFamily="18" charset="0"/>
              </a:rPr>
              <a:t>［不登校生徒の欠席日数別の推移（府立高校）］</a:t>
            </a:r>
            <a:endParaRPr lang="en-US" altLang="ja-JP" sz="1500" b="1" dirty="0">
              <a:ea typeface="Meiryo UI" panose="020B0604030504040204" pitchFamily="50" charset="-128"/>
              <a:cs typeface="Times New Roman" panose="02020603050405020304" pitchFamily="18" charset="0"/>
            </a:endParaRPr>
          </a:p>
        </p:txBody>
      </p:sp>
      <p:sp>
        <p:nvSpPr>
          <p:cNvPr id="13" name="角丸四角形 3">
            <a:extLst>
              <a:ext uri="{FF2B5EF4-FFF2-40B4-BE49-F238E27FC236}">
                <a16:creationId xmlns:a16="http://schemas.microsoft.com/office/drawing/2014/main" id="{CB79632A-2D98-4331-8DC6-161FB8894678}"/>
              </a:ext>
            </a:extLst>
          </p:cNvPr>
          <p:cNvSpPr/>
          <p:nvPr/>
        </p:nvSpPr>
        <p:spPr>
          <a:xfrm>
            <a:off x="423085" y="5162947"/>
            <a:ext cx="8466478" cy="1154532"/>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・府立高校における不登校生徒の数を欠席日数別でみると、「欠席</a:t>
            </a:r>
            <a:r>
              <a:rPr kumimoji="1" lang="en-US" altLang="ja-JP" sz="1500" dirty="0">
                <a:solidFill>
                  <a:schemeClr val="tx1"/>
                </a:solidFill>
                <a:latin typeface="Meiryo UI" panose="020B0604030504040204" pitchFamily="50" charset="-128"/>
                <a:ea typeface="Meiryo UI" panose="020B0604030504040204" pitchFamily="50" charset="-128"/>
              </a:rPr>
              <a:t>90</a:t>
            </a:r>
            <a:r>
              <a:rPr kumimoji="1" lang="ja-JP" altLang="en-US" sz="1500" dirty="0">
                <a:solidFill>
                  <a:schemeClr val="tx1"/>
                </a:solidFill>
                <a:latin typeface="Meiryo UI" panose="020B0604030504040204" pitchFamily="50" charset="-128"/>
                <a:ea typeface="Meiryo UI" panose="020B0604030504040204" pitchFamily="50" charset="-128"/>
              </a:rPr>
              <a:t>日未満」の層が最も多くなっており、</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dirty="0">
                <a:solidFill>
                  <a:schemeClr val="tx1"/>
                </a:solidFill>
                <a:latin typeface="Meiryo UI" panose="020B0604030504040204" pitchFamily="50" charset="-128"/>
                <a:ea typeface="Meiryo UI" panose="020B0604030504040204" pitchFamily="50" charset="-128"/>
              </a:rPr>
              <a:t>中学校で最も多かった「欠席</a:t>
            </a:r>
            <a:r>
              <a:rPr kumimoji="1" lang="en-US" altLang="ja-JP" sz="1500" dirty="0">
                <a:solidFill>
                  <a:schemeClr val="tx1"/>
                </a:solidFill>
                <a:latin typeface="Meiryo UI" panose="020B0604030504040204" pitchFamily="50" charset="-128"/>
                <a:ea typeface="Meiryo UI" panose="020B0604030504040204" pitchFamily="50" charset="-128"/>
              </a:rPr>
              <a:t>90</a:t>
            </a:r>
            <a:r>
              <a:rPr kumimoji="1" lang="ja-JP" altLang="en-US" sz="1500" dirty="0">
                <a:solidFill>
                  <a:schemeClr val="tx1"/>
                </a:solidFill>
                <a:latin typeface="Meiryo UI" panose="020B0604030504040204" pitchFamily="50" charset="-128"/>
                <a:ea typeface="Meiryo UI" panose="020B0604030504040204" pitchFamily="50" charset="-128"/>
              </a:rPr>
              <a:t>日以上」の層は少なくなっている。</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・不登校の生徒の在籍率別学校数をみると、在籍率が</a:t>
            </a:r>
            <a:r>
              <a:rPr kumimoji="1" lang="en-US" altLang="ja-JP" sz="1500" dirty="0">
                <a:solidFill>
                  <a:schemeClr val="tx1"/>
                </a:solidFill>
                <a:latin typeface="Meiryo UI" panose="020B0604030504040204" pitchFamily="50" charset="-128"/>
                <a:ea typeface="Meiryo UI" panose="020B0604030504040204" pitchFamily="50" charset="-128"/>
              </a:rPr>
              <a:t>10</a:t>
            </a:r>
            <a:r>
              <a:rPr kumimoji="1" lang="ja-JP" altLang="en-US" sz="1500" dirty="0">
                <a:solidFill>
                  <a:schemeClr val="tx1"/>
                </a:solidFill>
                <a:latin typeface="Meiryo UI" panose="020B0604030504040204" pitchFamily="50" charset="-128"/>
                <a:ea typeface="Meiryo UI" panose="020B0604030504040204" pitchFamily="50" charset="-128"/>
              </a:rPr>
              <a:t>％以上の学校に府立高校の不登校生徒の</a:t>
            </a:r>
            <a:br>
              <a:rPr kumimoji="1" lang="en-US" altLang="ja-JP" sz="1500" dirty="0">
                <a:solidFill>
                  <a:schemeClr val="tx1"/>
                </a:solidFill>
                <a:latin typeface="Meiryo UI" panose="020B0604030504040204" pitchFamily="50" charset="-128"/>
                <a:ea typeface="Meiryo UI" panose="020B0604030504040204" pitchFamily="50" charset="-128"/>
              </a:rPr>
            </a:br>
            <a:r>
              <a:rPr kumimoji="1" lang="ja-JP" altLang="en-US" sz="1500" dirty="0">
                <a:solidFill>
                  <a:schemeClr val="tx1"/>
                </a:solidFill>
                <a:latin typeface="Meiryo UI" panose="020B0604030504040204" pitchFamily="50" charset="-128"/>
                <a:ea typeface="Meiryo UI" panose="020B0604030504040204" pitchFamily="50" charset="-128"/>
              </a:rPr>
              <a:t>約５割が集中している。</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2B67539-9D65-4E34-AA92-614A1CCD85D4}"/>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27" name="テキスト ボックス 26">
            <a:extLst>
              <a:ext uri="{FF2B5EF4-FFF2-40B4-BE49-F238E27FC236}">
                <a16:creationId xmlns:a16="http://schemas.microsoft.com/office/drawing/2014/main" id="{63BF30A4-6FFF-4778-869F-0739F5BD14AC}"/>
              </a:ext>
            </a:extLst>
          </p:cNvPr>
          <p:cNvSpPr txBox="1"/>
          <p:nvPr/>
        </p:nvSpPr>
        <p:spPr>
          <a:xfrm>
            <a:off x="150142" y="1258128"/>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28" name="テキスト ボックス 27">
            <a:extLst>
              <a:ext uri="{FF2B5EF4-FFF2-40B4-BE49-F238E27FC236}">
                <a16:creationId xmlns:a16="http://schemas.microsoft.com/office/drawing/2014/main" id="{4A2DDFF3-D3FB-48E2-A9DD-9CC4AD6C5ABE}"/>
              </a:ext>
            </a:extLst>
          </p:cNvPr>
          <p:cNvSpPr txBox="1"/>
          <p:nvPr/>
        </p:nvSpPr>
        <p:spPr>
          <a:xfrm>
            <a:off x="3105955" y="4345984"/>
            <a:ext cx="796972" cy="261610"/>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grpSp>
        <p:nvGrpSpPr>
          <p:cNvPr id="22" name="グループ化 21">
            <a:extLst>
              <a:ext uri="{FF2B5EF4-FFF2-40B4-BE49-F238E27FC236}">
                <a16:creationId xmlns:a16="http://schemas.microsoft.com/office/drawing/2014/main" id="{14F7A3F9-5D12-41C9-9211-833EDDD6CD28}"/>
              </a:ext>
            </a:extLst>
          </p:cNvPr>
          <p:cNvGrpSpPr/>
          <p:nvPr/>
        </p:nvGrpSpPr>
        <p:grpSpPr>
          <a:xfrm>
            <a:off x="1906365" y="4422353"/>
            <a:ext cx="1199590" cy="302395"/>
            <a:chOff x="26285" y="2391635"/>
            <a:chExt cx="872008" cy="302395"/>
          </a:xfrm>
        </p:grpSpPr>
        <p:sp>
          <p:nvSpPr>
            <p:cNvPr id="25" name="テキスト ボックス 24">
              <a:extLst>
                <a:ext uri="{FF2B5EF4-FFF2-40B4-BE49-F238E27FC236}">
                  <a16:creationId xmlns:a16="http://schemas.microsoft.com/office/drawing/2014/main" id="{032F7AA0-FA29-4733-A9DE-BF607133AEE3}"/>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コロナ禍</a:t>
              </a:r>
            </a:p>
          </p:txBody>
        </p:sp>
        <p:sp>
          <p:nvSpPr>
            <p:cNvPr id="26" name="右大かっこ 25">
              <a:extLst>
                <a:ext uri="{FF2B5EF4-FFF2-40B4-BE49-F238E27FC236}">
                  <a16:creationId xmlns:a16="http://schemas.microsoft.com/office/drawing/2014/main" id="{60FDBF87-1860-4748-BCC7-73B84DE49BDE}"/>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31" name="右大かっこ 30">
            <a:extLst>
              <a:ext uri="{FF2B5EF4-FFF2-40B4-BE49-F238E27FC236}">
                <a16:creationId xmlns:a16="http://schemas.microsoft.com/office/drawing/2014/main" id="{85B598E0-CC3D-4711-833D-56F2F0D06CDA}"/>
              </a:ext>
            </a:extLst>
          </p:cNvPr>
          <p:cNvSpPr/>
          <p:nvPr/>
        </p:nvSpPr>
        <p:spPr>
          <a:xfrm rot="16200000" flipV="1">
            <a:off x="6327289" y="2231341"/>
            <a:ext cx="144996" cy="2662892"/>
          </a:xfrm>
          <a:prstGeom prst="rightBracket">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EF58C3B2-075D-4E2E-B98D-C37A41DEC311}"/>
              </a:ext>
            </a:extLst>
          </p:cNvPr>
          <p:cNvSpPr txBox="1"/>
          <p:nvPr/>
        </p:nvSpPr>
        <p:spPr>
          <a:xfrm>
            <a:off x="4960615" y="3068126"/>
            <a:ext cx="2785704" cy="400110"/>
          </a:xfrm>
          <a:prstGeom prst="rect">
            <a:avLst/>
          </a:prstGeom>
          <a:noFill/>
        </p:spPr>
        <p:txBody>
          <a:bodyPr wrap="square" rtlCol="0">
            <a:spAutoFit/>
          </a:bodyPr>
          <a:lstStyle/>
          <a:p>
            <a:pPr algn="ctr"/>
            <a:r>
              <a:rPr kumimoji="1" lang="ja-JP" altLang="en-US" sz="1000" b="1" dirty="0">
                <a:solidFill>
                  <a:schemeClr val="accent2">
                    <a:lumMod val="50000"/>
                  </a:schemeClr>
                </a:solidFill>
                <a:latin typeface="Meiryo UI" panose="020B0604030504040204" pitchFamily="50" charset="-128"/>
                <a:ea typeface="Meiryo UI" panose="020B0604030504040204" pitchFamily="50" charset="-128"/>
              </a:rPr>
              <a:t>不登校生徒の在籍率が</a:t>
            </a:r>
            <a:r>
              <a:rPr kumimoji="1" lang="en-US" altLang="ja-JP" sz="1000" b="1" dirty="0">
                <a:solidFill>
                  <a:schemeClr val="accent2">
                    <a:lumMod val="50000"/>
                  </a:schemeClr>
                </a:solidFill>
                <a:latin typeface="Meiryo UI" panose="020B0604030504040204" pitchFamily="50" charset="-128"/>
                <a:ea typeface="Meiryo UI" panose="020B0604030504040204" pitchFamily="50" charset="-128"/>
              </a:rPr>
              <a:t>10</a:t>
            </a:r>
            <a:r>
              <a:rPr kumimoji="1" lang="ja-JP" altLang="en-US" sz="1000" b="1" dirty="0">
                <a:solidFill>
                  <a:schemeClr val="accent2">
                    <a:lumMod val="50000"/>
                  </a:schemeClr>
                </a:solidFill>
                <a:latin typeface="Meiryo UI" panose="020B0604030504040204" pitchFamily="50" charset="-128"/>
                <a:ea typeface="Meiryo UI" panose="020B0604030504040204" pitchFamily="50" charset="-128"/>
              </a:rPr>
              <a:t>％以上の学校が</a:t>
            </a:r>
            <a:r>
              <a:rPr kumimoji="1" lang="en-US" altLang="ja-JP" sz="1000" b="1" dirty="0">
                <a:solidFill>
                  <a:schemeClr val="accent2">
                    <a:lumMod val="50000"/>
                  </a:schemeClr>
                </a:solidFill>
                <a:latin typeface="Meiryo UI" panose="020B0604030504040204" pitchFamily="50" charset="-128"/>
                <a:ea typeface="Meiryo UI" panose="020B0604030504040204" pitchFamily="50" charset="-128"/>
              </a:rPr>
              <a:t>32</a:t>
            </a:r>
            <a:r>
              <a:rPr kumimoji="1" lang="ja-JP" altLang="en-US" sz="1000" b="1" dirty="0">
                <a:solidFill>
                  <a:schemeClr val="accent2">
                    <a:lumMod val="50000"/>
                  </a:schemeClr>
                </a:solidFill>
                <a:latin typeface="Meiryo UI" panose="020B0604030504040204" pitchFamily="50" charset="-128"/>
                <a:ea typeface="Meiryo UI" panose="020B0604030504040204" pitchFamily="50" charset="-128"/>
              </a:rPr>
              <a:t>校（全府立高校の不登校生徒の約５割が集中）</a:t>
            </a:r>
          </a:p>
        </p:txBody>
      </p:sp>
      <p:sp>
        <p:nvSpPr>
          <p:cNvPr id="33" name="テキスト ボックス 32">
            <a:extLst>
              <a:ext uri="{FF2B5EF4-FFF2-40B4-BE49-F238E27FC236}">
                <a16:creationId xmlns:a16="http://schemas.microsoft.com/office/drawing/2014/main" id="{ED62A1A7-E997-4DCA-AF09-1EBDC8896FF9}"/>
              </a:ext>
            </a:extLst>
          </p:cNvPr>
          <p:cNvSpPr txBox="1"/>
          <p:nvPr/>
        </p:nvSpPr>
        <p:spPr>
          <a:xfrm>
            <a:off x="4610551" y="990268"/>
            <a:ext cx="4735736" cy="323165"/>
          </a:xfrm>
          <a:prstGeom prst="rect">
            <a:avLst/>
          </a:prstGeom>
          <a:noFill/>
        </p:spPr>
        <p:txBody>
          <a:bodyPr wrap="square">
            <a:spAutoFit/>
          </a:bodyPr>
          <a:lstStyle/>
          <a:p>
            <a:pPr defTabSz="914400">
              <a:defRPr/>
            </a:pPr>
            <a:r>
              <a:rPr lang="ja-JP" altLang="en-US" sz="1500" b="1" dirty="0">
                <a:ea typeface="Meiryo UI" panose="020B0604030504040204" pitchFamily="50" charset="-128"/>
                <a:cs typeface="Times New Roman" panose="02020603050405020304" pitchFamily="18" charset="0"/>
              </a:rPr>
              <a:t>［不登校生徒の在籍率別学校数／</a:t>
            </a:r>
            <a:r>
              <a:rPr lang="en-US" altLang="ja-JP" sz="1500" b="1" dirty="0">
                <a:ea typeface="Meiryo UI" panose="020B0604030504040204" pitchFamily="50" charset="-128"/>
                <a:cs typeface="Times New Roman" panose="02020603050405020304" pitchFamily="18" charset="0"/>
              </a:rPr>
              <a:t>R4</a:t>
            </a:r>
            <a:r>
              <a:rPr lang="ja-JP" altLang="en-US" sz="1500" b="1" dirty="0">
                <a:ea typeface="Meiryo UI" panose="020B0604030504040204" pitchFamily="50" charset="-128"/>
                <a:cs typeface="Times New Roman" panose="02020603050405020304" pitchFamily="18" charset="0"/>
              </a:rPr>
              <a:t>（府立高校）］</a:t>
            </a:r>
            <a:endParaRPr lang="en-US" altLang="ja-JP" sz="1500" b="1" dirty="0">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17F10954-BF63-4C97-A02C-1408ACE6F5C5}"/>
              </a:ext>
            </a:extLst>
          </p:cNvPr>
          <p:cNvSpPr txBox="1"/>
          <p:nvPr/>
        </p:nvSpPr>
        <p:spPr>
          <a:xfrm>
            <a:off x="4897467" y="689276"/>
            <a:ext cx="4378265"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対象：通信制を除く全府立高校（全日制・昼夜間単位制・定時制・多部制単位制）</a:t>
            </a:r>
          </a:p>
        </p:txBody>
      </p:sp>
      <p:sp>
        <p:nvSpPr>
          <p:cNvPr id="20" name="正方形/長方形 19">
            <a:extLst>
              <a:ext uri="{FF2B5EF4-FFF2-40B4-BE49-F238E27FC236}">
                <a16:creationId xmlns:a16="http://schemas.microsoft.com/office/drawing/2014/main" id="{91693E11-C508-4A10-8B88-58F202FDC70C}"/>
              </a:ext>
            </a:extLst>
          </p:cNvPr>
          <p:cNvSpPr/>
          <p:nvPr/>
        </p:nvSpPr>
        <p:spPr>
          <a:xfrm>
            <a:off x="109055" y="245215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4,322</a:t>
            </a:r>
            <a:r>
              <a:rPr kumimoji="1" lang="ja-JP" altLang="en-US" sz="800" b="1" dirty="0">
                <a:solidFill>
                  <a:schemeClr val="tx1"/>
                </a:solidFill>
              </a:rPr>
              <a:t>人</a:t>
            </a:r>
          </a:p>
        </p:txBody>
      </p:sp>
      <p:sp>
        <p:nvSpPr>
          <p:cNvPr id="21" name="正方形/長方形 20">
            <a:extLst>
              <a:ext uri="{FF2B5EF4-FFF2-40B4-BE49-F238E27FC236}">
                <a16:creationId xmlns:a16="http://schemas.microsoft.com/office/drawing/2014/main" id="{382A2CA6-24B7-4998-AA52-0D40A7B8B36A}"/>
              </a:ext>
            </a:extLst>
          </p:cNvPr>
          <p:cNvSpPr/>
          <p:nvPr/>
        </p:nvSpPr>
        <p:spPr>
          <a:xfrm>
            <a:off x="630398" y="263858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3,921</a:t>
            </a:r>
            <a:r>
              <a:rPr kumimoji="1" lang="ja-JP" altLang="en-US" sz="800" b="1" dirty="0">
                <a:solidFill>
                  <a:schemeClr val="tx1"/>
                </a:solidFill>
              </a:rPr>
              <a:t>人</a:t>
            </a:r>
          </a:p>
        </p:txBody>
      </p:sp>
      <p:sp>
        <p:nvSpPr>
          <p:cNvPr id="23" name="正方形/長方形 22">
            <a:extLst>
              <a:ext uri="{FF2B5EF4-FFF2-40B4-BE49-F238E27FC236}">
                <a16:creationId xmlns:a16="http://schemas.microsoft.com/office/drawing/2014/main" id="{DCB4E940-577A-4AB9-AFC5-19D2CA7FB68F}"/>
              </a:ext>
            </a:extLst>
          </p:cNvPr>
          <p:cNvSpPr/>
          <p:nvPr/>
        </p:nvSpPr>
        <p:spPr>
          <a:xfrm>
            <a:off x="1108737" y="2514468"/>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3,918</a:t>
            </a:r>
            <a:r>
              <a:rPr kumimoji="1" lang="ja-JP" altLang="en-US" sz="800" b="1" dirty="0">
                <a:solidFill>
                  <a:schemeClr val="tx1"/>
                </a:solidFill>
              </a:rPr>
              <a:t>人</a:t>
            </a:r>
          </a:p>
        </p:txBody>
      </p:sp>
      <p:sp>
        <p:nvSpPr>
          <p:cNvPr id="29" name="正方形/長方形 28">
            <a:extLst>
              <a:ext uri="{FF2B5EF4-FFF2-40B4-BE49-F238E27FC236}">
                <a16:creationId xmlns:a16="http://schemas.microsoft.com/office/drawing/2014/main" id="{F69F2D6C-6C4E-46EB-8229-72536275B57A}"/>
              </a:ext>
            </a:extLst>
          </p:cNvPr>
          <p:cNvSpPr/>
          <p:nvPr/>
        </p:nvSpPr>
        <p:spPr>
          <a:xfrm>
            <a:off x="1588993" y="2649085"/>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3,897</a:t>
            </a:r>
            <a:r>
              <a:rPr kumimoji="1" lang="ja-JP" altLang="en-US" sz="800" b="1" dirty="0">
                <a:solidFill>
                  <a:schemeClr val="tx1"/>
                </a:solidFill>
              </a:rPr>
              <a:t>人</a:t>
            </a:r>
          </a:p>
        </p:txBody>
      </p:sp>
      <p:sp>
        <p:nvSpPr>
          <p:cNvPr id="30" name="正方形/長方形 29">
            <a:extLst>
              <a:ext uri="{FF2B5EF4-FFF2-40B4-BE49-F238E27FC236}">
                <a16:creationId xmlns:a16="http://schemas.microsoft.com/office/drawing/2014/main" id="{CED34D6C-0ECA-4035-8A31-1AB45B1C6F0C}"/>
              </a:ext>
            </a:extLst>
          </p:cNvPr>
          <p:cNvSpPr/>
          <p:nvPr/>
        </p:nvSpPr>
        <p:spPr>
          <a:xfrm>
            <a:off x="2072364" y="2940585"/>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3,043</a:t>
            </a:r>
            <a:r>
              <a:rPr kumimoji="1" lang="ja-JP" altLang="en-US" sz="800" b="1" dirty="0">
                <a:solidFill>
                  <a:schemeClr val="tx1"/>
                </a:solidFill>
              </a:rPr>
              <a:t>人</a:t>
            </a:r>
          </a:p>
        </p:txBody>
      </p:sp>
      <p:sp>
        <p:nvSpPr>
          <p:cNvPr id="35" name="正方形/長方形 34">
            <a:extLst>
              <a:ext uri="{FF2B5EF4-FFF2-40B4-BE49-F238E27FC236}">
                <a16:creationId xmlns:a16="http://schemas.microsoft.com/office/drawing/2014/main" id="{C73AEC22-6B27-4B52-883B-7C8F4A8ADD47}"/>
              </a:ext>
            </a:extLst>
          </p:cNvPr>
          <p:cNvSpPr/>
          <p:nvPr/>
        </p:nvSpPr>
        <p:spPr>
          <a:xfrm>
            <a:off x="2547588" y="279967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3,399</a:t>
            </a:r>
            <a:r>
              <a:rPr kumimoji="1" lang="ja-JP" altLang="en-US" sz="800" b="1" dirty="0">
                <a:solidFill>
                  <a:schemeClr val="tx1"/>
                </a:solidFill>
              </a:rPr>
              <a:t>人</a:t>
            </a:r>
          </a:p>
        </p:txBody>
      </p:sp>
      <p:sp>
        <p:nvSpPr>
          <p:cNvPr id="36" name="正方形/長方形 35">
            <a:extLst>
              <a:ext uri="{FF2B5EF4-FFF2-40B4-BE49-F238E27FC236}">
                <a16:creationId xmlns:a16="http://schemas.microsoft.com/office/drawing/2014/main" id="{5055DF2A-1F59-4394-99EB-6926632E5B35}"/>
              </a:ext>
            </a:extLst>
          </p:cNvPr>
          <p:cNvSpPr/>
          <p:nvPr/>
        </p:nvSpPr>
        <p:spPr>
          <a:xfrm>
            <a:off x="2994935" y="2455036"/>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計 </a:t>
            </a:r>
            <a:r>
              <a:rPr kumimoji="1" lang="en-US" altLang="ja-JP" sz="800" b="1" dirty="0">
                <a:solidFill>
                  <a:schemeClr val="tx1"/>
                </a:solidFill>
              </a:rPr>
              <a:t>4,380</a:t>
            </a:r>
            <a:r>
              <a:rPr kumimoji="1" lang="ja-JP" altLang="en-US" sz="800" b="1" dirty="0">
                <a:solidFill>
                  <a:schemeClr val="tx1"/>
                </a:solidFill>
              </a:rPr>
              <a:t>人</a:t>
            </a:r>
          </a:p>
        </p:txBody>
      </p:sp>
    </p:spTree>
    <p:extLst>
      <p:ext uri="{BB962C8B-B14F-4D97-AF65-F5344CB8AC3E}">
        <p14:creationId xmlns:p14="http://schemas.microsoft.com/office/powerpoint/2010/main" val="191298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9713226-72FB-4105-B364-A9B6ACCF2891}"/>
              </a:ext>
            </a:extLst>
          </p:cNvPr>
          <p:cNvPicPr>
            <a:picLocks noChangeAspect="1"/>
          </p:cNvPicPr>
          <p:nvPr/>
        </p:nvPicPr>
        <p:blipFill>
          <a:blip r:embed="rId3"/>
          <a:stretch>
            <a:fillRect/>
          </a:stretch>
        </p:blipFill>
        <p:spPr>
          <a:xfrm>
            <a:off x="5055816" y="2164140"/>
            <a:ext cx="3448847" cy="2373784"/>
          </a:xfrm>
          <a:prstGeom prst="rect">
            <a:avLst/>
          </a:prstGeom>
        </p:spPr>
      </p:pic>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6</a:t>
            </a:fld>
            <a:endParaRPr kumimoji="1" lang="ja-JP" altLang="en-US" dirty="0"/>
          </a:p>
        </p:txBody>
      </p:sp>
      <p:sp>
        <p:nvSpPr>
          <p:cNvPr id="13" name="角丸四角形 3">
            <a:extLst>
              <a:ext uri="{FF2B5EF4-FFF2-40B4-BE49-F238E27FC236}">
                <a16:creationId xmlns:a16="http://schemas.microsoft.com/office/drawing/2014/main" id="{CB79632A-2D98-4331-8DC6-161FB8894678}"/>
              </a:ext>
            </a:extLst>
          </p:cNvPr>
          <p:cNvSpPr/>
          <p:nvPr/>
        </p:nvSpPr>
        <p:spPr>
          <a:xfrm>
            <a:off x="400783" y="5146276"/>
            <a:ext cx="8466478" cy="1608832"/>
          </a:xfrm>
          <a:prstGeom prst="roundRect">
            <a:avLst>
              <a:gd name="adj" fmla="val 5742"/>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・府立高校における不登校生徒の学年別人数の推移をみると、</a:t>
            </a:r>
            <a:r>
              <a:rPr kumimoji="1" lang="en-US" altLang="ja-JP" sz="1500" dirty="0">
                <a:solidFill>
                  <a:schemeClr val="tx1"/>
                </a:solidFill>
                <a:latin typeface="Meiryo UI" panose="020B0604030504040204" pitchFamily="50" charset="-128"/>
                <a:ea typeface="Meiryo UI" panose="020B0604030504040204" pitchFamily="50" charset="-128"/>
              </a:rPr>
              <a:t>R4</a:t>
            </a:r>
            <a:r>
              <a:rPr kumimoji="1" lang="ja-JP" altLang="en-US" sz="1500" dirty="0">
                <a:solidFill>
                  <a:schemeClr val="tx1"/>
                </a:solidFill>
                <a:latin typeface="Meiryo UI" panose="020B0604030504040204" pitchFamily="50" charset="-128"/>
                <a:ea typeface="Meiryo UI" panose="020B0604030504040204" pitchFamily="50" charset="-128"/>
              </a:rPr>
              <a:t>に「１年生」では不登校の生徒が前年度から急増しており、</a:t>
            </a:r>
            <a:r>
              <a:rPr kumimoji="1" lang="en-US" altLang="ja-JP" sz="1500" dirty="0">
                <a:solidFill>
                  <a:schemeClr val="tx1"/>
                </a:solidFill>
                <a:latin typeface="Meiryo UI" panose="020B0604030504040204" pitchFamily="50" charset="-128"/>
                <a:ea typeface="Meiryo UI" panose="020B0604030504040204" pitchFamily="50" charset="-128"/>
              </a:rPr>
              <a:t>R1</a:t>
            </a:r>
            <a:r>
              <a:rPr kumimoji="1" lang="ja-JP" altLang="en-US" sz="1500" dirty="0">
                <a:solidFill>
                  <a:schemeClr val="tx1"/>
                </a:solidFill>
                <a:latin typeface="Meiryo UI" panose="020B0604030504040204" pitchFamily="50" charset="-128"/>
                <a:ea typeface="Meiryo UI" panose="020B0604030504040204" pitchFamily="50" charset="-128"/>
              </a:rPr>
              <a:t>と比較しても多くなっている。「２年生」「３年生」は</a:t>
            </a:r>
            <a:r>
              <a:rPr kumimoji="1" lang="en-US" altLang="ja-JP" sz="1500" dirty="0">
                <a:solidFill>
                  <a:schemeClr val="tx1"/>
                </a:solidFill>
                <a:latin typeface="Meiryo UI" panose="020B0604030504040204" pitchFamily="50" charset="-128"/>
                <a:ea typeface="Meiryo UI" panose="020B0604030504040204" pitchFamily="50" charset="-128"/>
              </a:rPr>
              <a:t>R2</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en-US" altLang="ja-JP" sz="1500" dirty="0">
                <a:solidFill>
                  <a:schemeClr val="tx1"/>
                </a:solidFill>
                <a:latin typeface="Meiryo UI" panose="020B0604030504040204" pitchFamily="50" charset="-128"/>
                <a:ea typeface="Meiryo UI" panose="020B0604030504040204" pitchFamily="50" charset="-128"/>
              </a:rPr>
              <a:t>R3</a:t>
            </a:r>
            <a:r>
              <a:rPr kumimoji="1" lang="ja-JP" altLang="en-US" sz="1500" dirty="0">
                <a:solidFill>
                  <a:schemeClr val="tx1"/>
                </a:solidFill>
                <a:latin typeface="Meiryo UI" panose="020B0604030504040204" pitchFamily="50" charset="-128"/>
                <a:ea typeface="Meiryo UI" panose="020B0604030504040204" pitchFamily="50" charset="-128"/>
              </a:rPr>
              <a:t>に一旦不登校生徒数が減少しているが、その後増加に転じている。</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88900" indent="-88900"/>
            <a:r>
              <a:rPr kumimoji="1" lang="ja-JP" altLang="en-US" sz="1500" dirty="0">
                <a:solidFill>
                  <a:schemeClr val="tx1"/>
                </a:solidFill>
                <a:latin typeface="Meiryo UI" panose="020B0604030504040204" pitchFamily="50" charset="-128"/>
                <a:ea typeface="Meiryo UI" panose="020B0604030504040204" pitchFamily="50" charset="-128"/>
              </a:rPr>
              <a:t>・新規・継続の別でみると、「２年生」「３年生」では継続の割合が極端に低くなっている。中途退学した生徒のうち、不登校であった生徒の割合が約４割となっている状況があり、継続の割合が極端に低くなっている要因の１つと考えられる。</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2B67539-9D65-4E34-AA92-614A1CCD85D4}"/>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34" name="テキスト ボックス 33">
            <a:extLst>
              <a:ext uri="{FF2B5EF4-FFF2-40B4-BE49-F238E27FC236}">
                <a16:creationId xmlns:a16="http://schemas.microsoft.com/office/drawing/2014/main" id="{E2AE2F3E-293A-49ED-AFEE-A4714BF1415E}"/>
              </a:ext>
            </a:extLst>
          </p:cNvPr>
          <p:cNvSpPr txBox="1"/>
          <p:nvPr/>
        </p:nvSpPr>
        <p:spPr>
          <a:xfrm>
            <a:off x="45206" y="1024884"/>
            <a:ext cx="4735736" cy="584775"/>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［不登校生徒の学年別人数（同一集団比）</a:t>
            </a:r>
            <a:br>
              <a:rPr lang="ja-JP" altLang="en-US" sz="1600" b="1" dirty="0">
                <a:ea typeface="Meiryo UI" panose="020B0604030504040204" pitchFamily="50" charset="-128"/>
                <a:cs typeface="Times New Roman" panose="02020603050405020304" pitchFamily="18" charset="0"/>
              </a:rPr>
            </a:br>
            <a:r>
              <a:rPr lang="ja-JP" altLang="en-US" sz="1600" b="1" dirty="0">
                <a:ea typeface="Meiryo UI" panose="020B0604030504040204" pitchFamily="50" charset="-128"/>
                <a:cs typeface="Times New Roman" panose="02020603050405020304" pitchFamily="18" charset="0"/>
              </a:rPr>
              <a:t>（府立高校）］</a:t>
            </a:r>
            <a:endParaRPr lang="en-US" altLang="ja-JP" sz="1600" b="1" dirty="0">
              <a:ea typeface="Meiryo UI" panose="020B0604030504040204"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1AD2B3B4-DFD6-4E4D-8E3E-6E7E01C16360}"/>
              </a:ext>
            </a:extLst>
          </p:cNvPr>
          <p:cNvSpPr txBox="1"/>
          <p:nvPr/>
        </p:nvSpPr>
        <p:spPr>
          <a:xfrm>
            <a:off x="4820327" y="1014113"/>
            <a:ext cx="5208335" cy="584775"/>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［不登校生徒</a:t>
            </a:r>
            <a:r>
              <a:rPr lang="en-US" altLang="ja-JP" sz="1600" b="1" dirty="0">
                <a:ea typeface="Meiryo UI" panose="020B0604030504040204" pitchFamily="50" charset="-128"/>
                <a:cs typeface="Times New Roman" panose="02020603050405020304" pitchFamily="18" charset="0"/>
              </a:rPr>
              <a:t>*</a:t>
            </a:r>
            <a:r>
              <a:rPr lang="ja-JP" altLang="en-US" sz="1600" b="1" dirty="0">
                <a:ea typeface="Meiryo UI" panose="020B0604030504040204" pitchFamily="50" charset="-128"/>
                <a:cs typeface="Times New Roman" panose="02020603050405020304" pitchFamily="18" charset="0"/>
              </a:rPr>
              <a:t>の新規・継続の別／</a:t>
            </a:r>
            <a:r>
              <a:rPr lang="en-US" altLang="ja-JP" sz="1600" b="1" dirty="0">
                <a:ea typeface="Meiryo UI" panose="020B0604030504040204" pitchFamily="50" charset="-128"/>
                <a:cs typeface="Times New Roman" panose="02020603050405020304" pitchFamily="18" charset="0"/>
              </a:rPr>
              <a:t>R4</a:t>
            </a:r>
            <a:r>
              <a:rPr lang="ja-JP" altLang="en-US" sz="1600" b="1" dirty="0">
                <a:ea typeface="Meiryo UI" panose="020B0604030504040204" pitchFamily="50" charset="-128"/>
                <a:cs typeface="Times New Roman" panose="02020603050405020304" pitchFamily="18" charset="0"/>
              </a:rPr>
              <a:t>　</a:t>
            </a:r>
            <a:br>
              <a:rPr lang="en-US" altLang="ja-JP" sz="1600" b="1" dirty="0">
                <a:ea typeface="Meiryo UI" panose="020B0604030504040204" pitchFamily="50" charset="-128"/>
                <a:cs typeface="Times New Roman" panose="02020603050405020304" pitchFamily="18" charset="0"/>
              </a:rPr>
            </a:br>
            <a:r>
              <a:rPr lang="ja-JP" altLang="en-US" sz="1600" b="1" dirty="0">
                <a:ea typeface="Meiryo UI" panose="020B0604030504040204" pitchFamily="50" charset="-128"/>
                <a:cs typeface="Times New Roman" panose="02020603050405020304" pitchFamily="18" charset="0"/>
              </a:rPr>
              <a:t>（府立高校）］</a:t>
            </a:r>
            <a:endParaRPr lang="en-US" altLang="ja-JP" sz="1600" b="1" dirty="0">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86894B34-F326-4651-9EF1-05BB3C7D9509}"/>
              </a:ext>
            </a:extLst>
          </p:cNvPr>
          <p:cNvSpPr txBox="1"/>
          <p:nvPr/>
        </p:nvSpPr>
        <p:spPr>
          <a:xfrm>
            <a:off x="423084" y="4269993"/>
            <a:ext cx="3732675" cy="830997"/>
          </a:xfrm>
          <a:prstGeom prst="rect">
            <a:avLst/>
          </a:prstGeom>
          <a:noFill/>
        </p:spPr>
        <p:txBody>
          <a:bodyPr wrap="square" rtlCol="0">
            <a:spAutoFit/>
          </a:bodyPr>
          <a:lstStyle/>
          <a:p>
            <a:pPr marL="88900" indent="-88900"/>
            <a:r>
              <a:rPr kumimoji="1" lang="ja-JP" altLang="en-US" sz="800" dirty="0"/>
              <a:t>＊調査では、学年による教育課程の区分を設けない以下の学校に</a:t>
            </a:r>
            <a:br>
              <a:rPr kumimoji="1" lang="en-US" altLang="ja-JP" sz="800" dirty="0"/>
            </a:br>
            <a:r>
              <a:rPr kumimoji="1" lang="ja-JP" altLang="en-US" sz="800" dirty="0"/>
              <a:t>在籍する生徒の数をまとめて全日制の単位制として計上している。</a:t>
            </a:r>
            <a:endParaRPr kumimoji="1" lang="en-US" altLang="ja-JP" sz="800" dirty="0"/>
          </a:p>
          <a:p>
            <a:pPr marL="177800" indent="-177800"/>
            <a:r>
              <a:rPr kumimoji="1" lang="ja-JP" altLang="en-US" sz="800" dirty="0"/>
              <a:t>　・全日制課程のうち、</a:t>
            </a:r>
            <a:br>
              <a:rPr kumimoji="1" lang="en-US" altLang="ja-JP" sz="800" dirty="0"/>
            </a:br>
            <a:r>
              <a:rPr kumimoji="1" lang="ja-JP" altLang="en-US" sz="800" dirty="0"/>
              <a:t>普通科（単位制）、エンパワメントスクールを含む総合学科、</a:t>
            </a:r>
            <a:br>
              <a:rPr kumimoji="1" lang="en-US" altLang="ja-JP" sz="800" dirty="0"/>
            </a:br>
            <a:r>
              <a:rPr kumimoji="1" lang="ja-JP" altLang="en-US" sz="800" dirty="0"/>
              <a:t>昼夜間単位制</a:t>
            </a:r>
            <a:endParaRPr kumimoji="1" lang="en-US" altLang="ja-JP" sz="800" dirty="0"/>
          </a:p>
          <a:p>
            <a:pPr marL="88900" indent="-88900"/>
            <a:r>
              <a:rPr kumimoji="1" lang="ja-JP" altLang="en-US" sz="800" dirty="0"/>
              <a:t>  ・多部制単位制（クリエイティブスクール）</a:t>
            </a:r>
            <a:endParaRPr kumimoji="1" lang="en-US" altLang="ja-JP" sz="800" dirty="0"/>
          </a:p>
        </p:txBody>
      </p:sp>
      <p:sp>
        <p:nvSpPr>
          <p:cNvPr id="41" name="テキスト ボックス 40">
            <a:extLst>
              <a:ext uri="{FF2B5EF4-FFF2-40B4-BE49-F238E27FC236}">
                <a16:creationId xmlns:a16="http://schemas.microsoft.com/office/drawing/2014/main" id="{F91620A6-898B-4A02-8818-B89E82D57C95}"/>
              </a:ext>
            </a:extLst>
          </p:cNvPr>
          <p:cNvSpPr txBox="1"/>
          <p:nvPr/>
        </p:nvSpPr>
        <p:spPr>
          <a:xfrm>
            <a:off x="84591" y="1576651"/>
            <a:ext cx="465696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（文科省「児童生徒の問題行動・不登校等生徒指導上の諸課題に関する調査」を基に作成）</a:t>
            </a:r>
          </a:p>
        </p:txBody>
      </p:sp>
      <p:sp>
        <p:nvSpPr>
          <p:cNvPr id="42" name="テキスト ボックス 41">
            <a:extLst>
              <a:ext uri="{FF2B5EF4-FFF2-40B4-BE49-F238E27FC236}">
                <a16:creationId xmlns:a16="http://schemas.microsoft.com/office/drawing/2014/main" id="{3B742F93-09A2-4043-966B-293AFABFB7B4}"/>
              </a:ext>
            </a:extLst>
          </p:cNvPr>
          <p:cNvSpPr txBox="1"/>
          <p:nvPr/>
        </p:nvSpPr>
        <p:spPr>
          <a:xfrm>
            <a:off x="4740712" y="1584368"/>
            <a:ext cx="465696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16" name="テキスト ボックス 15">
            <a:extLst>
              <a:ext uri="{FF2B5EF4-FFF2-40B4-BE49-F238E27FC236}">
                <a16:creationId xmlns:a16="http://schemas.microsoft.com/office/drawing/2014/main" id="{C0B7D9C8-99EE-479E-A605-6BC717176DCE}"/>
              </a:ext>
            </a:extLst>
          </p:cNvPr>
          <p:cNvSpPr txBox="1"/>
          <p:nvPr/>
        </p:nvSpPr>
        <p:spPr>
          <a:xfrm>
            <a:off x="7885754" y="1837838"/>
            <a:ext cx="1651348" cy="230832"/>
          </a:xfrm>
          <a:prstGeom prst="rect">
            <a:avLst/>
          </a:prstGeom>
          <a:noFill/>
        </p:spPr>
        <p:txBody>
          <a:bodyPr wrap="square" rtlCol="0">
            <a:spAutoFit/>
          </a:bodyPr>
          <a:lstStyle/>
          <a:p>
            <a:pPr marL="88900" indent="-88900"/>
            <a:r>
              <a:rPr kumimoji="1" lang="ja-JP" altLang="en-US" sz="900" dirty="0"/>
              <a:t>＊通信制を除く</a:t>
            </a:r>
            <a:endParaRPr kumimoji="1" lang="en-US" altLang="ja-JP" sz="900" dirty="0"/>
          </a:p>
        </p:txBody>
      </p:sp>
      <p:graphicFrame>
        <p:nvGraphicFramePr>
          <p:cNvPr id="18" name="表 17">
            <a:extLst>
              <a:ext uri="{FF2B5EF4-FFF2-40B4-BE49-F238E27FC236}">
                <a16:creationId xmlns:a16="http://schemas.microsoft.com/office/drawing/2014/main" id="{2A060503-BCFF-4061-988C-BBAA6101A731}"/>
              </a:ext>
            </a:extLst>
          </p:cNvPr>
          <p:cNvGraphicFramePr>
            <a:graphicFrameLocks noGrp="1"/>
          </p:cNvGraphicFramePr>
          <p:nvPr>
            <p:extLst>
              <p:ext uri="{D42A27DB-BD31-4B8C-83A1-F6EECF244321}">
                <p14:modId xmlns:p14="http://schemas.microsoft.com/office/powerpoint/2010/main" val="3846572919"/>
              </p:ext>
            </p:extLst>
          </p:nvPr>
        </p:nvGraphicFramePr>
        <p:xfrm>
          <a:off x="423085" y="1857159"/>
          <a:ext cx="3732675" cy="987653"/>
        </p:xfrm>
        <a:graphic>
          <a:graphicData uri="http://schemas.openxmlformats.org/drawingml/2006/table">
            <a:tbl>
              <a:tblPr>
                <a:tableStyleId>{5C22544A-7EE6-4342-B048-85BDC9FD1C3A}</a:tableStyleId>
              </a:tblPr>
              <a:tblGrid>
                <a:gridCol w="311011">
                  <a:extLst>
                    <a:ext uri="{9D8B030D-6E8A-4147-A177-3AD203B41FA5}">
                      <a16:colId xmlns:a16="http://schemas.microsoft.com/office/drawing/2014/main" val="2019468365"/>
                    </a:ext>
                  </a:extLst>
                </a:gridCol>
                <a:gridCol w="862884">
                  <a:extLst>
                    <a:ext uri="{9D8B030D-6E8A-4147-A177-3AD203B41FA5}">
                      <a16:colId xmlns:a16="http://schemas.microsoft.com/office/drawing/2014/main" val="3911449606"/>
                    </a:ext>
                  </a:extLst>
                </a:gridCol>
                <a:gridCol w="639695">
                  <a:extLst>
                    <a:ext uri="{9D8B030D-6E8A-4147-A177-3AD203B41FA5}">
                      <a16:colId xmlns:a16="http://schemas.microsoft.com/office/drawing/2014/main" val="1362963824"/>
                    </a:ext>
                  </a:extLst>
                </a:gridCol>
                <a:gridCol w="639695">
                  <a:extLst>
                    <a:ext uri="{9D8B030D-6E8A-4147-A177-3AD203B41FA5}">
                      <a16:colId xmlns:a16="http://schemas.microsoft.com/office/drawing/2014/main" val="2948695390"/>
                    </a:ext>
                  </a:extLst>
                </a:gridCol>
                <a:gridCol w="639695">
                  <a:extLst>
                    <a:ext uri="{9D8B030D-6E8A-4147-A177-3AD203B41FA5}">
                      <a16:colId xmlns:a16="http://schemas.microsoft.com/office/drawing/2014/main" val="286337138"/>
                    </a:ext>
                  </a:extLst>
                </a:gridCol>
                <a:gridCol w="639695">
                  <a:extLst>
                    <a:ext uri="{9D8B030D-6E8A-4147-A177-3AD203B41FA5}">
                      <a16:colId xmlns:a16="http://schemas.microsoft.com/office/drawing/2014/main" val="590171062"/>
                    </a:ext>
                  </a:extLst>
                </a:gridCol>
              </a:tblGrid>
              <a:tr h="203801">
                <a:tc>
                  <a:txBody>
                    <a:bodyPr/>
                    <a:lstStyle/>
                    <a:p>
                      <a:pPr algn="ctr" fontAlgn="ctr"/>
                      <a:endParaRPr lang="ja-JP" alt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effectLst/>
                          <a:latin typeface="+mn-ea"/>
                          <a:ea typeface="+mn-ea"/>
                        </a:rPr>
                        <a:t>　</a:t>
                      </a:r>
                      <a:endParaRPr lang="ja-JP" alt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R1</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R2</a:t>
                      </a:r>
                      <a:endParaRPr lang="en-US" sz="9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R3</a:t>
                      </a:r>
                      <a:endParaRPr lang="en-US" sz="9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R4</a:t>
                      </a:r>
                      <a:endParaRPr lang="en-US" sz="9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300795"/>
                  </a:ext>
                </a:extLst>
              </a:tr>
              <a:tr h="195963">
                <a:tc rowSpan="4">
                  <a:txBody>
                    <a:bodyPr/>
                    <a:lstStyle/>
                    <a:p>
                      <a:pPr algn="ctr" fontAlgn="ctr"/>
                      <a:r>
                        <a:rPr lang="ja-JP" altLang="en-US" sz="1000" b="0" i="0" u="none" strike="noStrike" dirty="0">
                          <a:solidFill>
                            <a:srgbClr val="000000"/>
                          </a:solidFill>
                          <a:effectLst/>
                          <a:latin typeface="+mn-ea"/>
                          <a:ea typeface="+mn-ea"/>
                        </a:rPr>
                        <a:t>全日制</a:t>
                      </a: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３年生</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773</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450</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560</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FCCFF"/>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713</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CC99FF"/>
                    </a:solidFill>
                  </a:tcPr>
                </a:tc>
                <a:extLst>
                  <a:ext uri="{0D108BD9-81ED-4DB2-BD59-A6C34878D82A}">
                    <a16:rowId xmlns:a16="http://schemas.microsoft.com/office/drawing/2014/main" val="2460009595"/>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２年生</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757</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578</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CCFF"/>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693</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CC99FF"/>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709</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CCECFF"/>
                    </a:solidFill>
                  </a:tcPr>
                </a:tc>
                <a:extLst>
                  <a:ext uri="{0D108BD9-81ED-4DB2-BD59-A6C34878D82A}">
                    <a16:rowId xmlns:a16="http://schemas.microsoft.com/office/drawing/2014/main" val="3298899559"/>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１年生</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690</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637</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CC99FF"/>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606</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CCECFF"/>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847</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702217481"/>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単位制</a:t>
                      </a:r>
                      <a:r>
                        <a:rPr lang="en-US" altLang="ja-JP" sz="900" b="0" i="0" u="none" strike="noStrike" dirty="0">
                          <a:solidFill>
                            <a:srgbClr val="000000"/>
                          </a:solidFill>
                          <a:effectLst/>
                          <a:latin typeface="+mn-ea"/>
                          <a:ea typeface="+mn-ea"/>
                        </a:rPr>
                        <a:t>*</a:t>
                      </a:r>
                      <a:endParaRPr lang="ja-JP" alt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1,132</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861</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991</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1,481</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935871"/>
                  </a:ext>
                </a:extLst>
              </a:tr>
            </a:tbl>
          </a:graphicData>
        </a:graphic>
      </p:graphicFrame>
      <p:graphicFrame>
        <p:nvGraphicFramePr>
          <p:cNvPr id="21" name="表 20">
            <a:extLst>
              <a:ext uri="{FF2B5EF4-FFF2-40B4-BE49-F238E27FC236}">
                <a16:creationId xmlns:a16="http://schemas.microsoft.com/office/drawing/2014/main" id="{B7B8796D-CEAB-4A28-9A3A-82895A4EC1D7}"/>
              </a:ext>
            </a:extLst>
          </p:cNvPr>
          <p:cNvGraphicFramePr>
            <a:graphicFrameLocks noGrp="1"/>
          </p:cNvGraphicFramePr>
          <p:nvPr>
            <p:extLst>
              <p:ext uri="{D42A27DB-BD31-4B8C-83A1-F6EECF244321}">
                <p14:modId xmlns:p14="http://schemas.microsoft.com/office/powerpoint/2010/main" val="1447650309"/>
              </p:ext>
            </p:extLst>
          </p:nvPr>
        </p:nvGraphicFramePr>
        <p:xfrm>
          <a:off x="423084" y="3027741"/>
          <a:ext cx="3732675" cy="1191454"/>
        </p:xfrm>
        <a:graphic>
          <a:graphicData uri="http://schemas.openxmlformats.org/drawingml/2006/table">
            <a:tbl>
              <a:tblPr>
                <a:tableStyleId>{5C22544A-7EE6-4342-B048-85BDC9FD1C3A}</a:tableStyleId>
              </a:tblPr>
              <a:tblGrid>
                <a:gridCol w="311011">
                  <a:extLst>
                    <a:ext uri="{9D8B030D-6E8A-4147-A177-3AD203B41FA5}">
                      <a16:colId xmlns:a16="http://schemas.microsoft.com/office/drawing/2014/main" val="2019468365"/>
                    </a:ext>
                  </a:extLst>
                </a:gridCol>
                <a:gridCol w="862884">
                  <a:extLst>
                    <a:ext uri="{9D8B030D-6E8A-4147-A177-3AD203B41FA5}">
                      <a16:colId xmlns:a16="http://schemas.microsoft.com/office/drawing/2014/main" val="3911449606"/>
                    </a:ext>
                  </a:extLst>
                </a:gridCol>
                <a:gridCol w="639695">
                  <a:extLst>
                    <a:ext uri="{9D8B030D-6E8A-4147-A177-3AD203B41FA5}">
                      <a16:colId xmlns:a16="http://schemas.microsoft.com/office/drawing/2014/main" val="1362963824"/>
                    </a:ext>
                  </a:extLst>
                </a:gridCol>
                <a:gridCol w="639695">
                  <a:extLst>
                    <a:ext uri="{9D8B030D-6E8A-4147-A177-3AD203B41FA5}">
                      <a16:colId xmlns:a16="http://schemas.microsoft.com/office/drawing/2014/main" val="2948695390"/>
                    </a:ext>
                  </a:extLst>
                </a:gridCol>
                <a:gridCol w="639695">
                  <a:extLst>
                    <a:ext uri="{9D8B030D-6E8A-4147-A177-3AD203B41FA5}">
                      <a16:colId xmlns:a16="http://schemas.microsoft.com/office/drawing/2014/main" val="286337138"/>
                    </a:ext>
                  </a:extLst>
                </a:gridCol>
                <a:gridCol w="639695">
                  <a:extLst>
                    <a:ext uri="{9D8B030D-6E8A-4147-A177-3AD203B41FA5}">
                      <a16:colId xmlns:a16="http://schemas.microsoft.com/office/drawing/2014/main" val="590171062"/>
                    </a:ext>
                  </a:extLst>
                </a:gridCol>
              </a:tblGrid>
              <a:tr h="203801">
                <a:tc>
                  <a:txBody>
                    <a:bodyPr/>
                    <a:lstStyle/>
                    <a:p>
                      <a:pPr algn="ctr" fontAlgn="ctr"/>
                      <a:endParaRPr lang="ja-JP" alt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effectLst/>
                          <a:latin typeface="+mn-ea"/>
                          <a:ea typeface="+mn-ea"/>
                        </a:rPr>
                        <a:t>　</a:t>
                      </a:r>
                      <a:endParaRPr lang="ja-JP" alt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R1</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R2</a:t>
                      </a:r>
                      <a:endParaRPr lang="en-US" sz="9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R3</a:t>
                      </a:r>
                      <a:endParaRPr lang="en-US" sz="9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mn-ea"/>
                          <a:ea typeface="+mn-ea"/>
                        </a:rPr>
                        <a:t>R4</a:t>
                      </a:r>
                      <a:endParaRPr lang="en-US" sz="900" b="0" i="0" u="none" strike="noStrike" dirty="0">
                        <a:solidFill>
                          <a:srgbClr val="000000"/>
                        </a:solidFill>
                        <a:effectLst/>
                        <a:latin typeface="+mn-ea"/>
                        <a:ea typeface="+mn-ea"/>
                      </a:endParaRP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300795"/>
                  </a:ext>
                </a:extLst>
              </a:tr>
              <a:tr h="203801">
                <a:tc rowSpan="5">
                  <a:txBody>
                    <a:bodyPr/>
                    <a:lstStyle/>
                    <a:p>
                      <a:pPr algn="ctr" fontAlgn="ctr"/>
                      <a:r>
                        <a:rPr lang="ja-JP" altLang="en-US" sz="900" b="0" i="0" u="none" strike="noStrike" dirty="0">
                          <a:solidFill>
                            <a:srgbClr val="000000"/>
                          </a:solidFill>
                          <a:effectLst/>
                          <a:latin typeface="+mn-ea"/>
                          <a:ea typeface="+mn-ea"/>
                        </a:rPr>
                        <a:t>定時制</a:t>
                      </a: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４年生以上</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3891359"/>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３年生</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460009595"/>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２年生</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98899559"/>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１年生</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2217481"/>
                  </a:ext>
                </a:extLst>
              </a:tr>
              <a:tr h="195963">
                <a:tc vMerge="1">
                  <a:txBody>
                    <a:bodyPr/>
                    <a:lstStyle/>
                    <a:p>
                      <a:pPr algn="ctr" fontAlgn="ctr"/>
                      <a:endParaRPr lang="ja-JP" altLang="en-US" sz="1000" b="0" i="0" u="none" strike="noStrike" dirty="0">
                        <a:solidFill>
                          <a:srgbClr val="000000"/>
                        </a:solidFill>
                        <a:effectLst/>
                        <a:latin typeface="+mn-ea"/>
                        <a:ea typeface="+mn-ea"/>
                      </a:endParaRP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mn-ea"/>
                          <a:ea typeface="+mn-ea"/>
                        </a:rPr>
                        <a:t>単位制</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545</a:t>
                      </a: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517</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549</a:t>
                      </a:r>
                    </a:p>
                  </a:txBody>
                  <a:tcPr marL="9525" marR="9525" marT="9525"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595</a:t>
                      </a:r>
                    </a:p>
                  </a:txBody>
                  <a:tcPr marL="9525" marR="9525" marT="9525" marB="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935871"/>
                  </a:ext>
                </a:extLst>
              </a:tr>
            </a:tbl>
          </a:graphicData>
        </a:graphic>
      </p:graphicFrame>
      <p:grpSp>
        <p:nvGrpSpPr>
          <p:cNvPr id="25" name="グループ化 24">
            <a:extLst>
              <a:ext uri="{FF2B5EF4-FFF2-40B4-BE49-F238E27FC236}">
                <a16:creationId xmlns:a16="http://schemas.microsoft.com/office/drawing/2014/main" id="{9ED7B91B-8EC3-41E3-B926-9E3F7CBDCCC4}"/>
              </a:ext>
            </a:extLst>
          </p:cNvPr>
          <p:cNvGrpSpPr/>
          <p:nvPr/>
        </p:nvGrpSpPr>
        <p:grpSpPr>
          <a:xfrm>
            <a:off x="5282769" y="4399512"/>
            <a:ext cx="2463457" cy="292117"/>
            <a:chOff x="26285" y="2391635"/>
            <a:chExt cx="872008" cy="302395"/>
          </a:xfrm>
        </p:grpSpPr>
        <p:sp>
          <p:nvSpPr>
            <p:cNvPr id="26" name="テキスト ボックス 25">
              <a:extLst>
                <a:ext uri="{FF2B5EF4-FFF2-40B4-BE49-F238E27FC236}">
                  <a16:creationId xmlns:a16="http://schemas.microsoft.com/office/drawing/2014/main" id="{0865F27D-9327-4ECD-80BF-EF22EE4858EE}"/>
                </a:ext>
              </a:extLst>
            </p:cNvPr>
            <p:cNvSpPr txBox="1"/>
            <p:nvPr/>
          </p:nvSpPr>
          <p:spPr>
            <a:xfrm>
              <a:off x="26285" y="2447809"/>
              <a:ext cx="872008" cy="246221"/>
            </a:xfrm>
            <a:prstGeom prst="rect">
              <a:avLst/>
            </a:prstGeom>
            <a:noFill/>
          </p:spPr>
          <p:txBody>
            <a:bodyPr wrap="square" rtlCol="0">
              <a:spAutoFit/>
            </a:bodyPr>
            <a:lstStyle/>
            <a:p>
              <a:pPr algn="ctr"/>
              <a:r>
                <a:rPr kumimoji="1" lang="ja-JP" altLang="en-US" sz="1000" b="1" dirty="0">
                  <a:solidFill>
                    <a:schemeClr val="accent2">
                      <a:lumMod val="75000"/>
                    </a:schemeClr>
                  </a:solidFill>
                  <a:latin typeface="Meiryo UI" panose="020B0604030504040204" pitchFamily="50" charset="-128"/>
                  <a:ea typeface="Meiryo UI" panose="020B0604030504040204" pitchFamily="50" charset="-128"/>
                </a:rPr>
                <a:t>全日制</a:t>
              </a:r>
            </a:p>
          </p:txBody>
        </p:sp>
        <p:sp>
          <p:nvSpPr>
            <p:cNvPr id="27" name="右大かっこ 26">
              <a:extLst>
                <a:ext uri="{FF2B5EF4-FFF2-40B4-BE49-F238E27FC236}">
                  <a16:creationId xmlns:a16="http://schemas.microsoft.com/office/drawing/2014/main" id="{7FD43D73-F238-4BA6-A54F-4CE59187E8E7}"/>
                </a:ext>
              </a:extLst>
            </p:cNvPr>
            <p:cNvSpPr/>
            <p:nvPr/>
          </p:nvSpPr>
          <p:spPr>
            <a:xfrm rot="5400000">
              <a:off x="417965" y="1999955"/>
              <a:ext cx="80059" cy="863419"/>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22" name="正方形/長方形 21">
            <a:extLst>
              <a:ext uri="{FF2B5EF4-FFF2-40B4-BE49-F238E27FC236}">
                <a16:creationId xmlns:a16="http://schemas.microsoft.com/office/drawing/2014/main" id="{08ED8420-05C1-4401-8692-4E39B8258D68}"/>
              </a:ext>
            </a:extLst>
          </p:cNvPr>
          <p:cNvSpPr/>
          <p:nvPr/>
        </p:nvSpPr>
        <p:spPr>
          <a:xfrm>
            <a:off x="5644231" y="3113621"/>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709</a:t>
            </a:r>
            <a:endParaRPr kumimoji="1" lang="ja-JP" altLang="en-US" sz="900" b="1" dirty="0">
              <a:solidFill>
                <a:schemeClr val="tx1"/>
              </a:solidFill>
            </a:endParaRPr>
          </a:p>
        </p:txBody>
      </p:sp>
      <p:sp>
        <p:nvSpPr>
          <p:cNvPr id="23" name="正方形/長方形 22">
            <a:extLst>
              <a:ext uri="{FF2B5EF4-FFF2-40B4-BE49-F238E27FC236}">
                <a16:creationId xmlns:a16="http://schemas.microsoft.com/office/drawing/2014/main" id="{53167ED1-130B-41B6-99D5-C84FFBB480D3}"/>
              </a:ext>
            </a:extLst>
          </p:cNvPr>
          <p:cNvSpPr/>
          <p:nvPr/>
        </p:nvSpPr>
        <p:spPr>
          <a:xfrm>
            <a:off x="6091524" y="3125013"/>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713</a:t>
            </a:r>
            <a:endParaRPr kumimoji="1" lang="ja-JP" altLang="en-US" sz="900" b="1" dirty="0">
              <a:solidFill>
                <a:schemeClr val="tx1"/>
              </a:solidFill>
            </a:endParaRPr>
          </a:p>
        </p:txBody>
      </p:sp>
      <p:sp>
        <p:nvSpPr>
          <p:cNvPr id="28" name="正方形/長方形 27">
            <a:extLst>
              <a:ext uri="{FF2B5EF4-FFF2-40B4-BE49-F238E27FC236}">
                <a16:creationId xmlns:a16="http://schemas.microsoft.com/office/drawing/2014/main" id="{6F843D7F-9B41-46B9-9633-9240D342ABE7}"/>
              </a:ext>
            </a:extLst>
          </p:cNvPr>
          <p:cNvSpPr/>
          <p:nvPr/>
        </p:nvSpPr>
        <p:spPr>
          <a:xfrm>
            <a:off x="7068675" y="238877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1,481</a:t>
            </a:r>
            <a:endParaRPr kumimoji="1" lang="ja-JP" altLang="en-US" sz="900" b="1" dirty="0">
              <a:solidFill>
                <a:schemeClr val="tx1"/>
              </a:solidFill>
            </a:endParaRPr>
          </a:p>
        </p:txBody>
      </p:sp>
      <p:sp>
        <p:nvSpPr>
          <p:cNvPr id="29" name="正方形/長方形 28">
            <a:extLst>
              <a:ext uri="{FF2B5EF4-FFF2-40B4-BE49-F238E27FC236}">
                <a16:creationId xmlns:a16="http://schemas.microsoft.com/office/drawing/2014/main" id="{E1BBFD42-6163-44DB-84A2-0235F4C44EDD}"/>
              </a:ext>
            </a:extLst>
          </p:cNvPr>
          <p:cNvSpPr/>
          <p:nvPr/>
        </p:nvSpPr>
        <p:spPr>
          <a:xfrm>
            <a:off x="7548585" y="3228749"/>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630</a:t>
            </a:r>
            <a:endParaRPr kumimoji="1" lang="ja-JP" altLang="en-US" sz="900" b="1" dirty="0">
              <a:solidFill>
                <a:schemeClr val="tx1"/>
              </a:solidFill>
            </a:endParaRPr>
          </a:p>
        </p:txBody>
      </p:sp>
      <p:sp>
        <p:nvSpPr>
          <p:cNvPr id="32" name="右大かっこ 31">
            <a:extLst>
              <a:ext uri="{FF2B5EF4-FFF2-40B4-BE49-F238E27FC236}">
                <a16:creationId xmlns:a16="http://schemas.microsoft.com/office/drawing/2014/main" id="{9D592ED5-6D3C-464B-BD91-78D8671A7E6A}"/>
              </a:ext>
            </a:extLst>
          </p:cNvPr>
          <p:cNvSpPr/>
          <p:nvPr/>
        </p:nvSpPr>
        <p:spPr>
          <a:xfrm>
            <a:off x="4212205" y="3248725"/>
            <a:ext cx="74768" cy="981424"/>
          </a:xfrm>
          <a:prstGeom prst="rightBracket">
            <a:avLst/>
          </a:prstGeom>
          <a:ln w="63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D9CA9922-06D1-46AE-AB23-E93859F356E6}"/>
              </a:ext>
            </a:extLst>
          </p:cNvPr>
          <p:cNvSpPr/>
          <p:nvPr/>
        </p:nvSpPr>
        <p:spPr>
          <a:xfrm>
            <a:off x="4115655" y="360244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計 </a:t>
            </a:r>
            <a:r>
              <a:rPr kumimoji="1" lang="en-US" altLang="ja-JP" sz="900" dirty="0">
                <a:solidFill>
                  <a:schemeClr val="tx1"/>
                </a:solidFill>
              </a:rPr>
              <a:t>630</a:t>
            </a:r>
            <a:endParaRPr kumimoji="1" lang="ja-JP" altLang="en-US" sz="900" dirty="0">
              <a:solidFill>
                <a:schemeClr val="tx1"/>
              </a:solidFill>
            </a:endParaRPr>
          </a:p>
        </p:txBody>
      </p:sp>
      <p:sp>
        <p:nvSpPr>
          <p:cNvPr id="30" name="正方形/長方形 29">
            <a:extLst>
              <a:ext uri="{FF2B5EF4-FFF2-40B4-BE49-F238E27FC236}">
                <a16:creationId xmlns:a16="http://schemas.microsoft.com/office/drawing/2014/main" id="{3B6F2706-816F-4B88-BA20-4CC98EAAC253}"/>
              </a:ext>
            </a:extLst>
          </p:cNvPr>
          <p:cNvSpPr/>
          <p:nvPr/>
        </p:nvSpPr>
        <p:spPr>
          <a:xfrm>
            <a:off x="5190631" y="3067419"/>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847</a:t>
            </a:r>
            <a:endParaRPr kumimoji="1" lang="ja-JP" altLang="en-US" sz="900" b="1" dirty="0">
              <a:solidFill>
                <a:schemeClr val="tx1"/>
              </a:solidFill>
            </a:endParaRPr>
          </a:p>
        </p:txBody>
      </p:sp>
    </p:spTree>
    <p:extLst>
      <p:ext uri="{BB962C8B-B14F-4D97-AF65-F5344CB8AC3E}">
        <p14:creationId xmlns:p14="http://schemas.microsoft.com/office/powerpoint/2010/main" val="39830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817CEF9D-C384-4481-B8EA-2D0F92B6337C}"/>
              </a:ext>
            </a:extLst>
          </p:cNvPr>
          <p:cNvPicPr>
            <a:picLocks noChangeAspect="1"/>
          </p:cNvPicPr>
          <p:nvPr/>
        </p:nvPicPr>
        <p:blipFill>
          <a:blip r:embed="rId3"/>
          <a:stretch>
            <a:fillRect/>
          </a:stretch>
        </p:blipFill>
        <p:spPr>
          <a:xfrm>
            <a:off x="5224196" y="2712720"/>
            <a:ext cx="3600000" cy="2881228"/>
          </a:xfrm>
          <a:prstGeom prst="rect">
            <a:avLst/>
          </a:prstGeom>
        </p:spPr>
      </p:pic>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7</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109729" y="922125"/>
            <a:ext cx="6229814"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［不登校の要因別実人数の推移（府内公立小学校） ］</a:t>
            </a:r>
            <a:endParaRPr lang="en-US" altLang="ja-JP" sz="1600" b="1" dirty="0">
              <a:ea typeface="Meiryo UI" panose="020B0604030504040204" pitchFamily="50" charset="-128"/>
              <a:cs typeface="Times New Roman" panose="02020603050405020304" pitchFamily="18" charset="0"/>
            </a:endParaRPr>
          </a:p>
        </p:txBody>
      </p:sp>
      <p:grpSp>
        <p:nvGrpSpPr>
          <p:cNvPr id="37" name="グループ化 36">
            <a:extLst>
              <a:ext uri="{FF2B5EF4-FFF2-40B4-BE49-F238E27FC236}">
                <a16:creationId xmlns:a16="http://schemas.microsoft.com/office/drawing/2014/main" id="{05AD686F-825C-4B9E-82C3-A578953B4C92}"/>
              </a:ext>
            </a:extLst>
          </p:cNvPr>
          <p:cNvGrpSpPr/>
          <p:nvPr/>
        </p:nvGrpSpPr>
        <p:grpSpPr>
          <a:xfrm>
            <a:off x="283387" y="1331385"/>
            <a:ext cx="8970342" cy="4674895"/>
            <a:chOff x="283385" y="1331383"/>
            <a:chExt cx="8970342" cy="4674895"/>
          </a:xfrm>
        </p:grpSpPr>
        <p:pic>
          <p:nvPicPr>
            <p:cNvPr id="8" name="図 7">
              <a:extLst>
                <a:ext uri="{FF2B5EF4-FFF2-40B4-BE49-F238E27FC236}">
                  <a16:creationId xmlns:a16="http://schemas.microsoft.com/office/drawing/2014/main" id="{A09F8AEC-FF4D-495F-8571-2A24383C4AF8}"/>
                </a:ext>
              </a:extLst>
            </p:cNvPr>
            <p:cNvPicPr>
              <a:picLocks noChangeAspect="1"/>
            </p:cNvPicPr>
            <p:nvPr/>
          </p:nvPicPr>
          <p:blipFill>
            <a:blip r:embed="rId4"/>
            <a:stretch>
              <a:fillRect/>
            </a:stretch>
          </p:blipFill>
          <p:spPr>
            <a:xfrm>
              <a:off x="283385" y="1331383"/>
              <a:ext cx="4768829" cy="4674895"/>
            </a:xfrm>
            <a:prstGeom prst="rect">
              <a:avLst/>
            </a:prstGeom>
          </p:spPr>
        </p:pic>
        <p:sp>
          <p:nvSpPr>
            <p:cNvPr id="31" name="テキスト ボックス 30">
              <a:extLst>
                <a:ext uri="{FF2B5EF4-FFF2-40B4-BE49-F238E27FC236}">
                  <a16:creationId xmlns:a16="http://schemas.microsoft.com/office/drawing/2014/main" id="{BF6FCA32-84A9-4FF7-ABA3-EF766CCFC371}"/>
                </a:ext>
              </a:extLst>
            </p:cNvPr>
            <p:cNvSpPr txBox="1"/>
            <p:nvPr/>
          </p:nvSpPr>
          <p:spPr>
            <a:xfrm>
              <a:off x="5054802" y="1603912"/>
              <a:ext cx="4198925" cy="284693"/>
            </a:xfrm>
            <a:prstGeom prst="rect">
              <a:avLst/>
            </a:prstGeom>
            <a:noFill/>
          </p:spPr>
          <p:txBody>
            <a:bodyPr wrap="square">
              <a:spAutoFit/>
            </a:bodyPr>
            <a:lstStyle/>
            <a:p>
              <a:pPr marL="174625" indent="-174625"/>
              <a:r>
                <a:rPr lang="ja-JP" altLang="en-US" sz="1250" b="1" dirty="0">
                  <a:ea typeface="Meiryo UI" panose="020B0604030504040204" pitchFamily="50" charset="-128"/>
                  <a:cs typeface="Times New Roman" panose="02020603050405020304" pitchFamily="18" charset="0"/>
                </a:rPr>
                <a:t>（児童自身が最初に学校へ行きづらいと感じ始めたきっかけ）</a:t>
              </a:r>
              <a:endParaRPr lang="ja-JP" altLang="en-US" sz="1250" dirty="0"/>
            </a:p>
          </p:txBody>
        </p:sp>
        <p:sp>
          <p:nvSpPr>
            <p:cNvPr id="32" name="テキスト ボックス 31">
              <a:extLst>
                <a:ext uri="{FF2B5EF4-FFF2-40B4-BE49-F238E27FC236}">
                  <a16:creationId xmlns:a16="http://schemas.microsoft.com/office/drawing/2014/main" id="{2774E20F-B3B4-4EBB-9062-6A78276DC145}"/>
                </a:ext>
              </a:extLst>
            </p:cNvPr>
            <p:cNvSpPr txBox="1"/>
            <p:nvPr/>
          </p:nvSpPr>
          <p:spPr>
            <a:xfrm>
              <a:off x="5318488" y="1906829"/>
              <a:ext cx="3825510"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　文科省「令和２年度　不登校に関する実態調査」より。</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　調査対象は小学６年生、中学２年生で、児童生徒自身による回答</a:t>
              </a:r>
            </a:p>
          </p:txBody>
        </p:sp>
        <p:sp>
          <p:nvSpPr>
            <p:cNvPr id="33" name="テキスト ボックス 32">
              <a:extLst>
                <a:ext uri="{FF2B5EF4-FFF2-40B4-BE49-F238E27FC236}">
                  <a16:creationId xmlns:a16="http://schemas.microsoft.com/office/drawing/2014/main" id="{804008F3-1A41-4433-88C5-BD8C7CDB0938}"/>
                </a:ext>
              </a:extLst>
            </p:cNvPr>
            <p:cNvSpPr txBox="1"/>
            <p:nvPr/>
          </p:nvSpPr>
          <p:spPr>
            <a:xfrm>
              <a:off x="360197" y="1581775"/>
              <a:ext cx="4198925" cy="292388"/>
            </a:xfrm>
            <a:prstGeom prst="rect">
              <a:avLst/>
            </a:prstGeom>
            <a:noFill/>
          </p:spPr>
          <p:txBody>
            <a:bodyPr wrap="square">
              <a:spAutoFit/>
            </a:bodyPr>
            <a:lstStyle/>
            <a:p>
              <a:pPr marL="174625" indent="-174625"/>
              <a:r>
                <a:rPr lang="ja-JP" altLang="en-US" sz="1300" b="1" dirty="0">
                  <a:ea typeface="Meiryo UI" panose="020B0604030504040204" pitchFamily="50" charset="-128"/>
                  <a:cs typeface="Times New Roman" panose="02020603050405020304" pitchFamily="18" charset="0"/>
                </a:rPr>
                <a:t>（教員の見立て）</a:t>
              </a:r>
              <a:endParaRPr lang="ja-JP" altLang="en-US" sz="1300" dirty="0"/>
            </a:p>
          </p:txBody>
        </p:sp>
        <p:sp>
          <p:nvSpPr>
            <p:cNvPr id="35" name="右大かっこ 34">
              <a:extLst>
                <a:ext uri="{FF2B5EF4-FFF2-40B4-BE49-F238E27FC236}">
                  <a16:creationId xmlns:a16="http://schemas.microsoft.com/office/drawing/2014/main" id="{9298BE1A-61C9-4C34-AA85-0F962269CBFF}"/>
                </a:ext>
              </a:extLst>
            </p:cNvPr>
            <p:cNvSpPr/>
            <p:nvPr/>
          </p:nvSpPr>
          <p:spPr>
            <a:xfrm>
              <a:off x="8451624" y="3535679"/>
              <a:ext cx="53038" cy="189384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60E1B33-2EB5-4D4A-BE76-884CE3A4B37B}"/>
                </a:ext>
              </a:extLst>
            </p:cNvPr>
            <p:cNvSpPr/>
            <p:nvPr/>
          </p:nvSpPr>
          <p:spPr>
            <a:xfrm>
              <a:off x="8504662" y="3776492"/>
              <a:ext cx="412597" cy="141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latin typeface="游ゴシック" panose="020B0400000000000000" pitchFamily="50" charset="-128"/>
                  <a:ea typeface="游ゴシック" panose="020B0400000000000000" pitchFamily="50" charset="-128"/>
                </a:rPr>
                <a:t>複数回答</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p:txBody>
        </p:sp>
      </p:grpSp>
      <p:sp>
        <p:nvSpPr>
          <p:cNvPr id="17" name="テキスト ボックス 16">
            <a:extLst>
              <a:ext uri="{FF2B5EF4-FFF2-40B4-BE49-F238E27FC236}">
                <a16:creationId xmlns:a16="http://schemas.microsoft.com/office/drawing/2014/main" id="{69B35EF5-FD79-4A74-A19D-DC7F2C6DE513}"/>
              </a:ext>
            </a:extLst>
          </p:cNvPr>
          <p:cNvSpPr txBox="1"/>
          <p:nvPr/>
        </p:nvSpPr>
        <p:spPr>
          <a:xfrm>
            <a:off x="3186536" y="5808917"/>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4DE99021-9282-4249-9FA1-6ADF2191FDBC}"/>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19" name="テキスト ボックス 18">
            <a:extLst>
              <a:ext uri="{FF2B5EF4-FFF2-40B4-BE49-F238E27FC236}">
                <a16:creationId xmlns:a16="http://schemas.microsoft.com/office/drawing/2014/main" id="{43223398-453B-471B-AAA5-D94720C33E40}"/>
              </a:ext>
            </a:extLst>
          </p:cNvPr>
          <p:cNvSpPr txBox="1"/>
          <p:nvPr/>
        </p:nvSpPr>
        <p:spPr>
          <a:xfrm>
            <a:off x="202282" y="1208274"/>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21" name="正方形/長方形 20">
            <a:extLst>
              <a:ext uri="{FF2B5EF4-FFF2-40B4-BE49-F238E27FC236}">
                <a16:creationId xmlns:a16="http://schemas.microsoft.com/office/drawing/2014/main" id="{712D7633-32CF-4C4B-844B-10A3326E2383}"/>
              </a:ext>
            </a:extLst>
          </p:cNvPr>
          <p:cNvSpPr/>
          <p:nvPr/>
        </p:nvSpPr>
        <p:spPr>
          <a:xfrm>
            <a:off x="404910" y="372483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3,410</a:t>
            </a:r>
            <a:endParaRPr kumimoji="1" lang="ja-JP" altLang="en-US" sz="900" b="1" dirty="0">
              <a:solidFill>
                <a:schemeClr val="tx1"/>
              </a:solidFill>
            </a:endParaRPr>
          </a:p>
        </p:txBody>
      </p:sp>
      <p:sp>
        <p:nvSpPr>
          <p:cNvPr id="22" name="正方形/長方形 21">
            <a:extLst>
              <a:ext uri="{FF2B5EF4-FFF2-40B4-BE49-F238E27FC236}">
                <a16:creationId xmlns:a16="http://schemas.microsoft.com/office/drawing/2014/main" id="{C2236F99-47C6-4855-A073-3194EE712BB2}"/>
              </a:ext>
            </a:extLst>
          </p:cNvPr>
          <p:cNvSpPr/>
          <p:nvPr/>
        </p:nvSpPr>
        <p:spPr>
          <a:xfrm>
            <a:off x="1304369" y="3321183"/>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4,486</a:t>
            </a:r>
            <a:endParaRPr kumimoji="1" lang="ja-JP" altLang="en-US" sz="900" b="1" dirty="0">
              <a:solidFill>
                <a:schemeClr val="tx1"/>
              </a:solidFill>
            </a:endParaRPr>
          </a:p>
        </p:txBody>
      </p:sp>
      <p:sp>
        <p:nvSpPr>
          <p:cNvPr id="23" name="正方形/長方形 22">
            <a:extLst>
              <a:ext uri="{FF2B5EF4-FFF2-40B4-BE49-F238E27FC236}">
                <a16:creationId xmlns:a16="http://schemas.microsoft.com/office/drawing/2014/main" id="{091B4696-3A84-4A6A-A7E2-899E3AC155BE}"/>
              </a:ext>
            </a:extLst>
          </p:cNvPr>
          <p:cNvSpPr/>
          <p:nvPr/>
        </p:nvSpPr>
        <p:spPr>
          <a:xfrm>
            <a:off x="2179922" y="2584701"/>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6,135</a:t>
            </a:r>
            <a:endParaRPr kumimoji="1" lang="ja-JP" altLang="en-US" sz="900" b="1" dirty="0">
              <a:solidFill>
                <a:schemeClr val="tx1"/>
              </a:solidFill>
            </a:endParaRPr>
          </a:p>
        </p:txBody>
      </p:sp>
      <p:sp>
        <p:nvSpPr>
          <p:cNvPr id="24" name="正方形/長方形 23">
            <a:extLst>
              <a:ext uri="{FF2B5EF4-FFF2-40B4-BE49-F238E27FC236}">
                <a16:creationId xmlns:a16="http://schemas.microsoft.com/office/drawing/2014/main" id="{0C13BDF1-CF5D-4213-8575-810FDD173567}"/>
              </a:ext>
            </a:extLst>
          </p:cNvPr>
          <p:cNvSpPr/>
          <p:nvPr/>
        </p:nvSpPr>
        <p:spPr>
          <a:xfrm>
            <a:off x="3103287" y="2194354"/>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7,084</a:t>
            </a:r>
            <a:endParaRPr kumimoji="1" lang="ja-JP" altLang="en-US" sz="900" b="1" dirty="0">
              <a:solidFill>
                <a:schemeClr val="tx1"/>
              </a:solidFill>
            </a:endParaRPr>
          </a:p>
        </p:txBody>
      </p:sp>
    </p:spTree>
    <p:extLst>
      <p:ext uri="{BB962C8B-B14F-4D97-AF65-F5344CB8AC3E}">
        <p14:creationId xmlns:p14="http://schemas.microsoft.com/office/powerpoint/2010/main" val="330039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677C297-E305-40D8-AECD-844DFFF9193F}"/>
              </a:ext>
            </a:extLst>
          </p:cNvPr>
          <p:cNvPicPr>
            <a:picLocks noChangeAspect="1"/>
          </p:cNvPicPr>
          <p:nvPr/>
        </p:nvPicPr>
        <p:blipFill>
          <a:blip r:embed="rId3"/>
          <a:stretch>
            <a:fillRect/>
          </a:stretch>
        </p:blipFill>
        <p:spPr>
          <a:xfrm>
            <a:off x="5247787" y="2659702"/>
            <a:ext cx="3600000" cy="2886937"/>
          </a:xfrm>
          <a:prstGeom prst="rect">
            <a:avLst/>
          </a:prstGeom>
        </p:spPr>
      </p:pic>
      <p:grpSp>
        <p:nvGrpSpPr>
          <p:cNvPr id="37" name="グループ化 36">
            <a:extLst>
              <a:ext uri="{FF2B5EF4-FFF2-40B4-BE49-F238E27FC236}">
                <a16:creationId xmlns:a16="http://schemas.microsoft.com/office/drawing/2014/main" id="{05AD686F-825C-4B9E-82C3-A578953B4C92}"/>
              </a:ext>
            </a:extLst>
          </p:cNvPr>
          <p:cNvGrpSpPr/>
          <p:nvPr/>
        </p:nvGrpSpPr>
        <p:grpSpPr>
          <a:xfrm>
            <a:off x="5247787" y="1832870"/>
            <a:ext cx="3825510" cy="3618793"/>
            <a:chOff x="5247785" y="1718568"/>
            <a:chExt cx="3825510" cy="3618793"/>
          </a:xfrm>
        </p:grpSpPr>
        <p:sp>
          <p:nvSpPr>
            <p:cNvPr id="32" name="テキスト ボックス 31">
              <a:extLst>
                <a:ext uri="{FF2B5EF4-FFF2-40B4-BE49-F238E27FC236}">
                  <a16:creationId xmlns:a16="http://schemas.microsoft.com/office/drawing/2014/main" id="{2774E20F-B3B4-4EBB-9062-6A78276DC145}"/>
                </a:ext>
              </a:extLst>
            </p:cNvPr>
            <p:cNvSpPr txBox="1"/>
            <p:nvPr/>
          </p:nvSpPr>
          <p:spPr>
            <a:xfrm>
              <a:off x="5247785" y="1718568"/>
              <a:ext cx="3825510"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文科省「令和２年度　不登校に関する実態調査」より。</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調査対象は小学６年生、中学２年生で、児童生徒自身による回答</a:t>
              </a:r>
            </a:p>
          </p:txBody>
        </p:sp>
        <p:sp>
          <p:nvSpPr>
            <p:cNvPr id="35" name="右大かっこ 34">
              <a:extLst>
                <a:ext uri="{FF2B5EF4-FFF2-40B4-BE49-F238E27FC236}">
                  <a16:creationId xmlns:a16="http://schemas.microsoft.com/office/drawing/2014/main" id="{9298BE1A-61C9-4C34-AA85-0F962269CBFF}"/>
                </a:ext>
              </a:extLst>
            </p:cNvPr>
            <p:cNvSpPr/>
            <p:nvPr/>
          </p:nvSpPr>
          <p:spPr>
            <a:xfrm>
              <a:off x="8504963" y="3352798"/>
              <a:ext cx="120569" cy="1984563"/>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60E1B33-2EB5-4D4A-BE76-884CE3A4B37B}"/>
                </a:ext>
              </a:extLst>
            </p:cNvPr>
            <p:cNvSpPr/>
            <p:nvPr/>
          </p:nvSpPr>
          <p:spPr>
            <a:xfrm>
              <a:off x="8625532" y="3619908"/>
              <a:ext cx="412597" cy="141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latin typeface="游ゴシック" panose="020B0400000000000000" pitchFamily="50" charset="-128"/>
                  <a:ea typeface="游ゴシック" panose="020B0400000000000000" pitchFamily="50" charset="-128"/>
                </a:rPr>
                <a:t>複数回答</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p:txBody>
        </p:sp>
      </p:grpSp>
      <p:cxnSp>
        <p:nvCxnSpPr>
          <p:cNvPr id="3" name="直線コネクタ 2"/>
          <p:cNvCxnSpPr/>
          <p:nvPr/>
        </p:nvCxnSpPr>
        <p:spPr>
          <a:xfrm flipV="1">
            <a:off x="270457" y="541780"/>
            <a:ext cx="8577330" cy="12879"/>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5" name="テキスト ボックス 4">
            <a:extLst>
              <a:ext uri="{FF2B5EF4-FFF2-40B4-BE49-F238E27FC236}">
                <a16:creationId xmlns:a16="http://schemas.microsoft.com/office/drawing/2014/main" id="{9E5FABC7-ABCC-40F6-B0A0-638FA3926A4D}"/>
              </a:ext>
            </a:extLst>
          </p:cNvPr>
          <p:cNvSpPr txBox="1"/>
          <p:nvPr/>
        </p:nvSpPr>
        <p:spPr>
          <a:xfrm>
            <a:off x="109729" y="508417"/>
            <a:ext cx="9144000" cy="431990"/>
          </a:xfrm>
          <a:prstGeom prst="rect">
            <a:avLst/>
          </a:prstGeom>
          <a:noFill/>
          <a:ln>
            <a:noFill/>
          </a:ln>
        </p:spPr>
        <p:txBody>
          <a:bodyPr wrap="square" tIns="90000" bIns="90000" rtlCol="0" anchor="t" anchorCtr="0">
            <a:noAutofit/>
          </a:bodyPr>
          <a:lstStyle/>
          <a:p>
            <a:r>
              <a:rPr lang="ja-JP" altLang="en-US" sz="2000" b="1" dirty="0"/>
              <a:t>①不登校の状況</a:t>
            </a:r>
            <a:endParaRPr lang="en-US" altLang="ja-JP" sz="1400" b="1" dirty="0"/>
          </a:p>
        </p:txBody>
      </p:sp>
      <p:sp>
        <p:nvSpPr>
          <p:cNvPr id="4" name="スライド番号プレースホルダー 3">
            <a:extLst>
              <a:ext uri="{FF2B5EF4-FFF2-40B4-BE49-F238E27FC236}">
                <a16:creationId xmlns:a16="http://schemas.microsoft.com/office/drawing/2014/main" id="{E5539DC4-4608-4DAE-9CC9-B44C289972E5}"/>
              </a:ext>
            </a:extLst>
          </p:cNvPr>
          <p:cNvSpPr>
            <a:spLocks noGrp="1"/>
          </p:cNvSpPr>
          <p:nvPr>
            <p:ph type="sldNum" sz="quarter" idx="12"/>
          </p:nvPr>
        </p:nvSpPr>
        <p:spPr/>
        <p:txBody>
          <a:bodyPr/>
          <a:lstStyle/>
          <a:p>
            <a:fld id="{8EF98A3A-4FC9-421C-9EC4-B2EF6B34D3EB}" type="slidenum">
              <a:rPr kumimoji="1" lang="ja-JP" altLang="en-US" smtClean="0"/>
              <a:pPr/>
              <a:t>8</a:t>
            </a:fld>
            <a:endParaRPr kumimoji="1" lang="ja-JP" altLang="en-US" dirty="0"/>
          </a:p>
        </p:txBody>
      </p:sp>
      <p:sp>
        <p:nvSpPr>
          <p:cNvPr id="12" name="テキスト ボックス 11">
            <a:extLst>
              <a:ext uri="{FF2B5EF4-FFF2-40B4-BE49-F238E27FC236}">
                <a16:creationId xmlns:a16="http://schemas.microsoft.com/office/drawing/2014/main" id="{2E1C99AA-FEA4-46FB-85EF-CC98EE646EC9}"/>
              </a:ext>
            </a:extLst>
          </p:cNvPr>
          <p:cNvSpPr txBox="1"/>
          <p:nvPr/>
        </p:nvSpPr>
        <p:spPr>
          <a:xfrm>
            <a:off x="109729" y="934046"/>
            <a:ext cx="6229814" cy="338554"/>
          </a:xfrm>
          <a:prstGeom prst="rect">
            <a:avLst/>
          </a:prstGeom>
          <a:noFill/>
        </p:spPr>
        <p:txBody>
          <a:bodyPr wrap="square">
            <a:spAutoFit/>
          </a:bodyPr>
          <a:lstStyle/>
          <a:p>
            <a:pPr defTabSz="914400">
              <a:defRPr/>
            </a:pPr>
            <a:r>
              <a:rPr lang="ja-JP" altLang="en-US" sz="1600" b="1" dirty="0">
                <a:ea typeface="Meiryo UI" panose="020B0604030504040204" pitchFamily="50" charset="-128"/>
                <a:cs typeface="Times New Roman" panose="02020603050405020304" pitchFamily="18" charset="0"/>
              </a:rPr>
              <a:t>［不登校の要因別実人数の推移（府内公立中学生） ］</a:t>
            </a:r>
            <a:endParaRPr lang="en-US" altLang="ja-JP" sz="1600" b="1" dirty="0">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39C3C291-421B-4B2A-9D12-7C80A201C02D}"/>
              </a:ext>
            </a:extLst>
          </p:cNvPr>
          <p:cNvPicPr>
            <a:picLocks noChangeAspect="1"/>
          </p:cNvPicPr>
          <p:nvPr/>
        </p:nvPicPr>
        <p:blipFill>
          <a:blip r:embed="rId4"/>
          <a:stretch>
            <a:fillRect/>
          </a:stretch>
        </p:blipFill>
        <p:spPr>
          <a:xfrm>
            <a:off x="379016" y="1571114"/>
            <a:ext cx="4752000" cy="4500949"/>
          </a:xfrm>
          <a:prstGeom prst="rect">
            <a:avLst/>
          </a:prstGeom>
        </p:spPr>
      </p:pic>
      <p:sp>
        <p:nvSpPr>
          <p:cNvPr id="20" name="テキスト ボックス 19">
            <a:extLst>
              <a:ext uri="{FF2B5EF4-FFF2-40B4-BE49-F238E27FC236}">
                <a16:creationId xmlns:a16="http://schemas.microsoft.com/office/drawing/2014/main" id="{8CAD2B77-6FED-47C5-BBA7-1AEA50D479F3}"/>
              </a:ext>
            </a:extLst>
          </p:cNvPr>
          <p:cNvSpPr txBox="1"/>
          <p:nvPr/>
        </p:nvSpPr>
        <p:spPr>
          <a:xfrm>
            <a:off x="360199" y="1525093"/>
            <a:ext cx="4198925" cy="292388"/>
          </a:xfrm>
          <a:prstGeom prst="rect">
            <a:avLst/>
          </a:prstGeom>
          <a:noFill/>
        </p:spPr>
        <p:txBody>
          <a:bodyPr wrap="square">
            <a:spAutoFit/>
          </a:bodyPr>
          <a:lstStyle/>
          <a:p>
            <a:pPr marL="174625" indent="-174625"/>
            <a:r>
              <a:rPr lang="ja-JP" altLang="en-US" sz="1300" b="1" dirty="0">
                <a:ea typeface="Meiryo UI" panose="020B0604030504040204" pitchFamily="50" charset="-128"/>
                <a:cs typeface="Times New Roman" panose="02020603050405020304" pitchFamily="18" charset="0"/>
              </a:rPr>
              <a:t>（教員の見立て）</a:t>
            </a:r>
            <a:endParaRPr lang="ja-JP" altLang="en-US" sz="1300" dirty="0"/>
          </a:p>
        </p:txBody>
      </p:sp>
      <p:sp>
        <p:nvSpPr>
          <p:cNvPr id="17" name="テキスト ボックス 16">
            <a:extLst>
              <a:ext uri="{FF2B5EF4-FFF2-40B4-BE49-F238E27FC236}">
                <a16:creationId xmlns:a16="http://schemas.microsoft.com/office/drawing/2014/main" id="{9C110C32-C041-4B4B-93F2-3BFAC1EEBDED}"/>
              </a:ext>
            </a:extLst>
          </p:cNvPr>
          <p:cNvSpPr txBox="1"/>
          <p:nvPr/>
        </p:nvSpPr>
        <p:spPr>
          <a:xfrm>
            <a:off x="3268813" y="5911296"/>
            <a:ext cx="775279" cy="253916"/>
          </a:xfrm>
          <a:prstGeom prst="rect">
            <a:avLst/>
          </a:prstGeom>
          <a:noFill/>
        </p:spPr>
        <p:txBody>
          <a:bodyPr wrap="square">
            <a:spAutoFit/>
          </a:bodyPr>
          <a:lstStyle/>
          <a:p>
            <a:pPr defTabSz="914400">
              <a:defRPr/>
            </a:pPr>
            <a:r>
              <a:rPr lang="ja-JP" altLang="en-US" sz="1050" dirty="0">
                <a:ea typeface="Meiryo UI" panose="020B0604030504040204" pitchFamily="50" charset="-128"/>
                <a:cs typeface="Times New Roman" panose="02020603050405020304" pitchFamily="18" charset="0"/>
              </a:rPr>
              <a:t>［年度］</a:t>
            </a:r>
            <a:endParaRPr lang="en-US" altLang="ja-JP" sz="1050" dirty="0">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4AA7E375-0452-49F0-AFFA-8F5034C65604}"/>
              </a:ext>
            </a:extLst>
          </p:cNvPr>
          <p:cNvSpPr txBox="1"/>
          <p:nvPr/>
        </p:nvSpPr>
        <p:spPr>
          <a:xfrm>
            <a:off x="5002117" y="1539961"/>
            <a:ext cx="4198925" cy="284693"/>
          </a:xfrm>
          <a:prstGeom prst="rect">
            <a:avLst/>
          </a:prstGeom>
          <a:noFill/>
        </p:spPr>
        <p:txBody>
          <a:bodyPr wrap="square">
            <a:spAutoFit/>
          </a:bodyPr>
          <a:lstStyle/>
          <a:p>
            <a:pPr marL="174625" indent="-174625"/>
            <a:r>
              <a:rPr lang="ja-JP" altLang="en-US" sz="1250" b="1" dirty="0">
                <a:ea typeface="Meiryo UI" panose="020B0604030504040204" pitchFamily="50" charset="-128"/>
                <a:cs typeface="Times New Roman" panose="02020603050405020304" pitchFamily="18" charset="0"/>
              </a:rPr>
              <a:t>（生徒自身が最初に学校へ行きづらいと感じ始めたきっかけ）</a:t>
            </a:r>
            <a:endParaRPr lang="ja-JP" altLang="en-US" sz="1250" dirty="0"/>
          </a:p>
        </p:txBody>
      </p:sp>
      <p:sp>
        <p:nvSpPr>
          <p:cNvPr id="19" name="テキスト ボックス 18">
            <a:extLst>
              <a:ext uri="{FF2B5EF4-FFF2-40B4-BE49-F238E27FC236}">
                <a16:creationId xmlns:a16="http://schemas.microsoft.com/office/drawing/2014/main" id="{187FA036-1A84-4C3F-949C-109F4988F737}"/>
              </a:ext>
            </a:extLst>
          </p:cNvPr>
          <p:cNvSpPr txBox="1"/>
          <p:nvPr/>
        </p:nvSpPr>
        <p:spPr>
          <a:xfrm>
            <a:off x="270458" y="180305"/>
            <a:ext cx="874918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大阪府における現状と課題</a:t>
            </a:r>
          </a:p>
        </p:txBody>
      </p:sp>
      <p:sp>
        <p:nvSpPr>
          <p:cNvPr id="23" name="テキスト ボックス 22">
            <a:extLst>
              <a:ext uri="{FF2B5EF4-FFF2-40B4-BE49-F238E27FC236}">
                <a16:creationId xmlns:a16="http://schemas.microsoft.com/office/drawing/2014/main" id="{D4941BBF-FB60-4AAF-82D2-DD101DD64B96}"/>
              </a:ext>
            </a:extLst>
          </p:cNvPr>
          <p:cNvSpPr txBox="1"/>
          <p:nvPr/>
        </p:nvSpPr>
        <p:spPr>
          <a:xfrm>
            <a:off x="202282" y="1208274"/>
            <a:ext cx="465696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（文科省「児童生徒の問題行動・不登校等生徒指導上の諸課題に関する調査」より）</a:t>
            </a:r>
          </a:p>
        </p:txBody>
      </p:sp>
      <p:sp>
        <p:nvSpPr>
          <p:cNvPr id="21" name="正方形/長方形 20">
            <a:extLst>
              <a:ext uri="{FF2B5EF4-FFF2-40B4-BE49-F238E27FC236}">
                <a16:creationId xmlns:a16="http://schemas.microsoft.com/office/drawing/2014/main" id="{3C17400E-CBB2-438E-90EA-A643F5C038EC}"/>
              </a:ext>
            </a:extLst>
          </p:cNvPr>
          <p:cNvSpPr/>
          <p:nvPr/>
        </p:nvSpPr>
        <p:spPr>
          <a:xfrm>
            <a:off x="470651" y="3321306"/>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8,517</a:t>
            </a:r>
            <a:endParaRPr kumimoji="1" lang="ja-JP" altLang="en-US" sz="900" b="1" dirty="0">
              <a:solidFill>
                <a:schemeClr val="tx1"/>
              </a:solidFill>
            </a:endParaRPr>
          </a:p>
        </p:txBody>
      </p:sp>
      <p:sp>
        <p:nvSpPr>
          <p:cNvPr id="22" name="正方形/長方形 21">
            <a:extLst>
              <a:ext uri="{FF2B5EF4-FFF2-40B4-BE49-F238E27FC236}">
                <a16:creationId xmlns:a16="http://schemas.microsoft.com/office/drawing/2014/main" id="{7184C970-7617-4F9D-AE48-E9DC0E4ADA60}"/>
              </a:ext>
            </a:extLst>
          </p:cNvPr>
          <p:cNvSpPr/>
          <p:nvPr/>
        </p:nvSpPr>
        <p:spPr>
          <a:xfrm>
            <a:off x="1393967" y="3178377"/>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9,272</a:t>
            </a:r>
            <a:endParaRPr kumimoji="1" lang="ja-JP" altLang="en-US" sz="900" b="1" dirty="0">
              <a:solidFill>
                <a:schemeClr val="tx1"/>
              </a:solidFill>
            </a:endParaRPr>
          </a:p>
        </p:txBody>
      </p:sp>
      <p:sp>
        <p:nvSpPr>
          <p:cNvPr id="24" name="正方形/長方形 23">
            <a:extLst>
              <a:ext uri="{FF2B5EF4-FFF2-40B4-BE49-F238E27FC236}">
                <a16:creationId xmlns:a16="http://schemas.microsoft.com/office/drawing/2014/main" id="{F1461944-1886-486C-81DA-A4304BCE132D}"/>
              </a:ext>
            </a:extLst>
          </p:cNvPr>
          <p:cNvSpPr/>
          <p:nvPr/>
        </p:nvSpPr>
        <p:spPr>
          <a:xfrm>
            <a:off x="2299402" y="2659702"/>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11,277</a:t>
            </a:r>
            <a:endParaRPr kumimoji="1" lang="ja-JP" altLang="en-US" sz="900" b="1" dirty="0">
              <a:solidFill>
                <a:schemeClr val="tx1"/>
              </a:solidFill>
            </a:endParaRPr>
          </a:p>
        </p:txBody>
      </p:sp>
      <p:sp>
        <p:nvSpPr>
          <p:cNvPr id="25" name="正方形/長方形 24">
            <a:extLst>
              <a:ext uri="{FF2B5EF4-FFF2-40B4-BE49-F238E27FC236}">
                <a16:creationId xmlns:a16="http://schemas.microsoft.com/office/drawing/2014/main" id="{7857A310-530C-46B4-987E-7082AB77A0B7}"/>
              </a:ext>
            </a:extLst>
          </p:cNvPr>
          <p:cNvSpPr/>
          <p:nvPr/>
        </p:nvSpPr>
        <p:spPr>
          <a:xfrm>
            <a:off x="3168978" y="2232980"/>
            <a:ext cx="812521" cy="2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計 </a:t>
            </a:r>
            <a:r>
              <a:rPr kumimoji="1" lang="en-US" altLang="ja-JP" sz="900" b="1" dirty="0">
                <a:solidFill>
                  <a:schemeClr val="tx1"/>
                </a:solidFill>
              </a:rPr>
              <a:t>12,868</a:t>
            </a:r>
            <a:endParaRPr kumimoji="1" lang="ja-JP" altLang="en-US" sz="900" b="1" dirty="0">
              <a:solidFill>
                <a:schemeClr val="tx1"/>
              </a:solidFill>
            </a:endParaRPr>
          </a:p>
        </p:txBody>
      </p:sp>
    </p:spTree>
    <p:extLst>
      <p:ext uri="{BB962C8B-B14F-4D97-AF65-F5344CB8AC3E}">
        <p14:creationId xmlns:p14="http://schemas.microsoft.com/office/powerpoint/2010/main" val="2698686095"/>
      </p:ext>
    </p:extLst>
  </p:cSld>
  <p:clrMapOvr>
    <a:masterClrMapping/>
  </p:clrMapOvr>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ug xmlns="6fa64f9e-af68-49bd-936f-d921ab551e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75A7C16A0D0154D96FD6FD90941E130" ma:contentTypeVersion="4" ma:contentTypeDescription="新しいドキュメントを作成します。" ma:contentTypeScope="" ma:versionID="43e7118d2bf64f9c9e35fb684b06b07c">
  <xsd:schema xmlns:xsd="http://www.w3.org/2001/XMLSchema" xmlns:xs="http://www.w3.org/2001/XMLSchema" xmlns:p="http://schemas.microsoft.com/office/2006/metadata/properties" xmlns:ns2="6fa64f9e-af68-49bd-936f-d921ab551ec6" xmlns:ns3="8d949a7c-f650-44a7-b4f1-f61f2228ff7d" targetNamespace="http://schemas.microsoft.com/office/2006/metadata/properties" ma:root="true" ma:fieldsID="d05d4b91a1074fdf16ff41b44589b685" ns2:_="" ns3:_="">
    <xsd:import namespace="6fa64f9e-af68-49bd-936f-d921ab551ec6"/>
    <xsd:import namespace="8d949a7c-f650-44a7-b4f1-f61f2228ff7d"/>
    <xsd:element name="properties">
      <xsd:complexType>
        <xsd:sequence>
          <xsd:element name="documentManagement">
            <xsd:complexType>
              <xsd:all>
                <xsd:element ref="ns2:puug"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64f9e-af68-49bd-936f-d921ab551ec6" elementFormDefault="qualified">
    <xsd:import namespace="http://schemas.microsoft.com/office/2006/documentManagement/types"/>
    <xsd:import namespace="http://schemas.microsoft.com/office/infopath/2007/PartnerControls"/>
    <xsd:element name="puug" ma:index="8" nillable="true" ma:displayName="日付と時刻" ma:format="DateTime" ma:internalName="puug">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d949a7c-f650-44a7-b4f1-f61f2228ff7d"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EE7DA2-2125-4DDC-ABD8-0EC76607E528}">
  <ds:schemaRefs>
    <ds:schemaRef ds:uri="http://schemas.microsoft.com/sharepoint/v3/contenttype/forms"/>
  </ds:schemaRefs>
</ds:datastoreItem>
</file>

<file path=customXml/itemProps2.xml><?xml version="1.0" encoding="utf-8"?>
<ds:datastoreItem xmlns:ds="http://schemas.openxmlformats.org/officeDocument/2006/customXml" ds:itemID="{61B390C4-FFFE-4898-8B7F-6C905C4C1CB1}">
  <ds:schemaRefs>
    <ds:schemaRef ds:uri="http://schemas.microsoft.com/office/2006/metadata/properties"/>
    <ds:schemaRef ds:uri="http://schemas.microsoft.com/office/2006/documentManagement/types"/>
    <ds:schemaRef ds:uri="6fa64f9e-af68-49bd-936f-d921ab551ec6"/>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8d949a7c-f650-44a7-b4f1-f61f2228ff7d"/>
  </ds:schemaRefs>
</ds:datastoreItem>
</file>

<file path=customXml/itemProps3.xml><?xml version="1.0" encoding="utf-8"?>
<ds:datastoreItem xmlns:ds="http://schemas.openxmlformats.org/officeDocument/2006/customXml" ds:itemID="{100E0181-29D6-45ED-9614-A78B2ADF7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a64f9e-af68-49bd-936f-d921ab551ec6"/>
    <ds:schemaRef ds:uri="8d949a7c-f650-44a7-b4f1-f61f2228f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19767</TotalTime>
  <Words>12594</Words>
  <Application>Microsoft Office PowerPoint</Application>
  <PresentationFormat>画面に合わせる (4:3)</PresentationFormat>
  <Paragraphs>1143</Paragraphs>
  <Slides>42</Slides>
  <Notes>31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42</vt:i4>
      </vt:variant>
    </vt:vector>
  </HeadingPairs>
  <TitlesOfParts>
    <vt:vector size="57" baseType="lpstr">
      <vt:lpstr>HGP創英角ｺﾞｼｯｸUB</vt:lpstr>
      <vt:lpstr>HGS創英角ｺﾞｼｯｸUB</vt:lpstr>
      <vt:lpstr>HG丸ｺﾞｼｯｸM-PRO</vt:lpstr>
      <vt:lpstr>Meiryo UI</vt:lpstr>
      <vt:lpstr>ＭＳ ゴシック</vt:lpstr>
      <vt:lpstr>ＭＳ 明朝</vt:lpstr>
      <vt:lpstr>メイリオ</vt:lpstr>
      <vt:lpstr>游ゴシック</vt:lpstr>
      <vt:lpstr>游明朝</vt:lpstr>
      <vt:lpstr>Arial</vt:lpstr>
      <vt:lpstr>Calibri</vt:lpstr>
      <vt:lpstr>Century</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03_【資料３】不登校等の児童生徒に関する今後の取組みについて</dc:title>
  <dc:creator>仲谷　元伸</dc:creator>
  <cp:lastModifiedBy>吉田　亮太</cp:lastModifiedBy>
  <cp:revision>838</cp:revision>
  <cp:lastPrinted>2023-12-22T00:16:19Z</cp:lastPrinted>
  <dcterms:created xsi:type="dcterms:W3CDTF">2022-06-13T07:19:05Z</dcterms:created>
  <dcterms:modified xsi:type="dcterms:W3CDTF">2023-12-22T06:13:44Z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0x010100B75A7C16A0D0154D96FD6FD90941E130</vt:lpwstr>
  </property>
</Properties>
</file>