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54"/>
  </p:notesMasterIdLst>
  <p:sldIdLst>
    <p:sldId id="268" r:id="rId3"/>
    <p:sldId id="330" r:id="rId4"/>
    <p:sldId id="258" r:id="rId5"/>
    <p:sldId id="291" r:id="rId6"/>
    <p:sldId id="266" r:id="rId7"/>
    <p:sldId id="267" r:id="rId8"/>
    <p:sldId id="261" r:id="rId9"/>
    <p:sldId id="257" r:id="rId10"/>
    <p:sldId id="326" r:id="rId11"/>
    <p:sldId id="329" r:id="rId12"/>
    <p:sldId id="331" r:id="rId13"/>
    <p:sldId id="274" r:id="rId14"/>
    <p:sldId id="259" r:id="rId15"/>
    <p:sldId id="311" r:id="rId16"/>
    <p:sldId id="324" r:id="rId17"/>
    <p:sldId id="285" r:id="rId18"/>
    <p:sldId id="271" r:id="rId19"/>
    <p:sldId id="287" r:id="rId20"/>
    <p:sldId id="290" r:id="rId21"/>
    <p:sldId id="270" r:id="rId22"/>
    <p:sldId id="275" r:id="rId23"/>
    <p:sldId id="277" r:id="rId24"/>
    <p:sldId id="328" r:id="rId25"/>
    <p:sldId id="332" r:id="rId26"/>
    <p:sldId id="288" r:id="rId27"/>
    <p:sldId id="316" r:id="rId28"/>
    <p:sldId id="334" r:id="rId29"/>
    <p:sldId id="317" r:id="rId30"/>
    <p:sldId id="318" r:id="rId31"/>
    <p:sldId id="312" r:id="rId32"/>
    <p:sldId id="314" r:id="rId33"/>
    <p:sldId id="323" r:id="rId34"/>
    <p:sldId id="279" r:id="rId35"/>
    <p:sldId id="295" r:id="rId36"/>
    <p:sldId id="310" r:id="rId37"/>
    <p:sldId id="321" r:id="rId38"/>
    <p:sldId id="319" r:id="rId39"/>
    <p:sldId id="306" r:id="rId40"/>
    <p:sldId id="325" r:id="rId41"/>
    <p:sldId id="333" r:id="rId42"/>
    <p:sldId id="296" r:id="rId43"/>
    <p:sldId id="297" r:id="rId44"/>
    <p:sldId id="298" r:id="rId45"/>
    <p:sldId id="320" r:id="rId46"/>
    <p:sldId id="299" r:id="rId47"/>
    <p:sldId id="300" r:id="rId48"/>
    <p:sldId id="337" r:id="rId49"/>
    <p:sldId id="327" r:id="rId50"/>
    <p:sldId id="303" r:id="rId51"/>
    <p:sldId id="304" r:id="rId52"/>
    <p:sldId id="305" r:id="rId53"/>
  </p:sldIdLst>
  <p:sldSz cx="9144000" cy="6858000" type="screen4x3"/>
  <p:notesSz cx="6807200" cy="9939338"/>
  <p:defaultTex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CA1"/>
    <a:srgbClr val="4776AF"/>
    <a:srgbClr val="FF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4523" autoAdjust="0"/>
  </p:normalViewPr>
  <p:slideViewPr>
    <p:cSldViewPr>
      <p:cViewPr>
        <p:scale>
          <a:sx n="80" d="100"/>
          <a:sy n="80" d="100"/>
        </p:scale>
        <p:origin x="-1044" y="1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D:\ShimizuYo\Desktop\&#19975;&#21338;&#38306;&#36899;\&#20581;&#24247;&#21307;&#30274;&#24066;&#2258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健康寿命延伸産業の国内市場</a:t>
            </a:r>
            <a:endParaRPr lang="en-US" altLang="ja-JP" sz="1400"/>
          </a:p>
          <a:p>
            <a:pPr>
              <a:defRPr sz="1400"/>
            </a:pPr>
            <a:r>
              <a:rPr lang="ja-JP" altLang="en-US" sz="1400"/>
              <a:t>（兆円）</a:t>
            </a:r>
          </a:p>
        </c:rich>
      </c:tx>
      <c:layout/>
      <c:overlay val="0"/>
    </c:title>
    <c:autoTitleDeleted val="0"/>
    <c:plotArea>
      <c:layout/>
      <c:barChart>
        <c:barDir val="col"/>
        <c:grouping val="clustered"/>
        <c:varyColors val="0"/>
        <c:ser>
          <c:idx val="0"/>
          <c:order val="0"/>
          <c:tx>
            <c:strRef>
              <c:f>Sheet1!$A$7</c:f>
              <c:strCache>
                <c:ptCount val="1"/>
                <c:pt idx="0">
                  <c:v>国内市場</c:v>
                </c:pt>
              </c:strCache>
            </c:strRef>
          </c:tx>
          <c:invertIfNegative val="0"/>
          <c:dPt>
            <c:idx val="0"/>
            <c:invertIfNegative val="0"/>
            <c:bubble3D val="0"/>
            <c:spPr>
              <a:gradFill>
                <a:gsLst>
                  <a:gs pos="0">
                    <a:srgbClr val="0070C0"/>
                  </a:gs>
                  <a:gs pos="50000">
                    <a:schemeClr val="bg1"/>
                  </a:gs>
                  <a:gs pos="100000">
                    <a:srgbClr val="0070C0"/>
                  </a:gs>
                </a:gsLst>
                <a:lin ang="0" scaled="1"/>
              </a:gradFill>
            </c:spPr>
          </c:dPt>
          <c:dPt>
            <c:idx val="1"/>
            <c:invertIfNegative val="0"/>
            <c:bubble3D val="0"/>
            <c:spPr>
              <a:gradFill>
                <a:gsLst>
                  <a:gs pos="0">
                    <a:srgbClr val="0070C0"/>
                  </a:gs>
                  <a:gs pos="50000">
                    <a:schemeClr val="bg1"/>
                  </a:gs>
                  <a:gs pos="100000">
                    <a:srgbClr val="0070C0"/>
                  </a:gs>
                </a:gsLst>
                <a:lin ang="0" scaled="1"/>
              </a:gradFill>
            </c:spPr>
          </c:dPt>
          <c:dPt>
            <c:idx val="2"/>
            <c:invertIfNegative val="0"/>
            <c:bubble3D val="0"/>
            <c:spPr>
              <a:gradFill>
                <a:gsLst>
                  <a:gs pos="0">
                    <a:srgbClr val="0070C0"/>
                  </a:gs>
                  <a:gs pos="50000">
                    <a:schemeClr val="bg1"/>
                  </a:gs>
                  <a:gs pos="100000">
                    <a:srgbClr val="0070C0"/>
                  </a:gs>
                </a:gsLst>
                <a:lin ang="0" scaled="1"/>
              </a:gradFill>
            </c:spPr>
          </c:dPt>
          <c:dLbls>
            <c:showLegendKey val="0"/>
            <c:showVal val="1"/>
            <c:showCatName val="0"/>
            <c:showSerName val="0"/>
            <c:showPercent val="0"/>
            <c:showBubbleSize val="0"/>
            <c:showLeaderLines val="0"/>
          </c:dLbls>
          <c:cat>
            <c:numRef>
              <c:f>Sheet1!$B$6:$D$6</c:f>
              <c:numCache>
                <c:formatCode>General</c:formatCode>
                <c:ptCount val="3"/>
                <c:pt idx="0">
                  <c:v>2013</c:v>
                </c:pt>
                <c:pt idx="1">
                  <c:v>2020</c:v>
                </c:pt>
                <c:pt idx="2">
                  <c:v>2030</c:v>
                </c:pt>
              </c:numCache>
            </c:numRef>
          </c:cat>
          <c:val>
            <c:numRef>
              <c:f>Sheet1!$B$7:$D$7</c:f>
              <c:numCache>
                <c:formatCode>General</c:formatCode>
                <c:ptCount val="3"/>
                <c:pt idx="0">
                  <c:v>16</c:v>
                </c:pt>
                <c:pt idx="1">
                  <c:v>26</c:v>
                </c:pt>
                <c:pt idx="2">
                  <c:v>37</c:v>
                </c:pt>
              </c:numCache>
            </c:numRef>
          </c:val>
        </c:ser>
        <c:dLbls>
          <c:showLegendKey val="0"/>
          <c:showVal val="0"/>
          <c:showCatName val="0"/>
          <c:showSerName val="0"/>
          <c:showPercent val="0"/>
          <c:showBubbleSize val="0"/>
        </c:dLbls>
        <c:gapWidth val="150"/>
        <c:axId val="90806144"/>
        <c:axId val="90807680"/>
      </c:barChart>
      <c:catAx>
        <c:axId val="90806144"/>
        <c:scaling>
          <c:orientation val="minMax"/>
        </c:scaling>
        <c:delete val="0"/>
        <c:axPos val="b"/>
        <c:numFmt formatCode="General" sourceLinked="1"/>
        <c:majorTickMark val="out"/>
        <c:minorTickMark val="none"/>
        <c:tickLblPos val="nextTo"/>
        <c:crossAx val="90807680"/>
        <c:crosses val="autoZero"/>
        <c:auto val="1"/>
        <c:lblAlgn val="ctr"/>
        <c:lblOffset val="100"/>
        <c:noMultiLvlLbl val="0"/>
      </c:catAx>
      <c:valAx>
        <c:axId val="90807680"/>
        <c:scaling>
          <c:orientation val="minMax"/>
        </c:scaling>
        <c:delete val="0"/>
        <c:axPos val="l"/>
        <c:majorGridlines/>
        <c:numFmt formatCode="General" sourceLinked="1"/>
        <c:majorTickMark val="out"/>
        <c:minorTickMark val="none"/>
        <c:tickLblPos val="nextTo"/>
        <c:crossAx val="90806144"/>
        <c:crosses val="autoZero"/>
        <c:crossBetween val="between"/>
      </c:valAx>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36C42B82-06EC-4559-9C1C-5D41429ABDD4}" type="datetimeFigureOut">
              <a:rPr lang="ja-JP" altLang="en-US"/>
              <a:pPr>
                <a:defRPr/>
              </a:pPr>
              <a:t>2016/9/28</a:t>
            </a:fld>
            <a:endParaRPr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4B388095-9CBB-4A48-B465-171138AEA8E2}" type="slidenum">
              <a:rPr lang="ja-JP" altLang="en-US"/>
              <a:pPr>
                <a:defRPr/>
              </a:pPr>
              <a:t>‹#›</a:t>
            </a:fld>
            <a:endParaRPr lang="ja-JP" altLang="en-US"/>
          </a:p>
        </p:txBody>
      </p:sp>
    </p:spTree>
    <p:extLst>
      <p:ext uri="{BB962C8B-B14F-4D97-AF65-F5344CB8AC3E}">
        <p14:creationId xmlns:p14="http://schemas.microsoft.com/office/powerpoint/2010/main" val="4074515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62466" name="ノート プレースホルダー 3"/>
          <p:cNvSpPr>
            <a:spLocks noGrp="1"/>
          </p:cNvSpPr>
          <p:nvPr/>
        </p:nvSpPr>
        <p:spPr bwMode="auto">
          <a:xfrm>
            <a:off x="681038" y="4721225"/>
            <a:ext cx="5445125" cy="4471988"/>
          </a:xfrm>
          <a:prstGeom prst="rect">
            <a:avLst/>
          </a:prstGeom>
          <a:noFill/>
          <a:ln w="9525">
            <a:noFill/>
            <a:miter lim="800000"/>
            <a:headEnd/>
            <a:tailEnd/>
          </a:ln>
        </p:spPr>
        <p:txBody>
          <a:bodyPr/>
          <a:lstStyle/>
          <a:p>
            <a:pPr algn="l"/>
            <a:endParaRPr lang="ja-JP" alt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68352C5E-0BC6-414C-B596-47C449B1C505}"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36AEB1F-4AAF-472C-BB6B-B17A1A9E0944}"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94485444-0F88-44FB-B930-A6B80C04273C}"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B0CC72C1-678F-4DCC-BF19-43C4D0B35D37}"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D8042214-7790-4CE7-9C7A-797BA89C3EB8}" type="slidenum">
              <a:rPr lang="en-US" altLang="ja-JP"/>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9F87B8AC-AB4F-45B5-B547-2E60869F16AA}" type="slidenum">
              <a:rPr lang="en-US" altLang="ja-JP"/>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8"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9"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26C3238B-A705-492E-8A55-540EE6074DE8}" type="slidenum">
              <a:rPr lang="en-US" altLang="ja-JP"/>
              <a:pPr>
                <a:defRPr/>
              </a:pPr>
              <a: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4"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5"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BE68B9A2-902D-4E2D-9CBA-4735A3531806}" type="slidenum">
              <a:rPr lang="en-US" altLang="ja-JP"/>
              <a:pPr>
                <a:defRPr/>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3"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4"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312BC02E-89D3-47E7-AABA-EC3ADFCB47CC}" type="slidenum">
              <a:rPr lang="en-US" altLang="ja-JP"/>
              <a:pPr>
                <a:defRPr/>
              </a:pPr>
              <a: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44067F42-04F3-4E1D-ACC5-5A64DB67CCEF}" type="slidenum">
              <a:rPr lang="en-US" altLang="ja-JP"/>
              <a:pPr>
                <a:defRPr/>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308CFA82-4F7F-45A9-A9BC-C068B558BE42}"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661A0A19-DAD2-4737-BBBA-6206C66EF212}"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A5C5E697-3359-44B4-B4D6-71B8B0919D5A}" type="slidenum">
              <a:rPr lang="en-US" altLang="ja-JP"/>
              <a:pPr>
                <a:defRPr/>
              </a:pPr>
              <a: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6413" y="301625"/>
            <a:ext cx="1827212" cy="5640388"/>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370013" y="301625"/>
            <a:ext cx="5334000" cy="564038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10"/>
          <p:cNvSpPr>
            <a:spLocks noGrp="1" noChangeArrowheads="1"/>
          </p:cNvSpPr>
          <p:nvPr>
            <p:ph type="sldNum" sz="quarter" idx="12"/>
          </p:nvPr>
        </p:nvSpPr>
        <p:spPr/>
        <p:txBody>
          <a:bodyPr/>
          <a:lstStyle>
            <a:lvl1pPr fontAlgn="auto">
              <a:spcBef>
                <a:spcPts val="0"/>
              </a:spcBef>
              <a:spcAft>
                <a:spcPts val="0"/>
              </a:spcAft>
              <a:defRPr/>
            </a:lvl1pPr>
          </a:lstStyle>
          <a:p>
            <a:pPr>
              <a:defRPr/>
            </a:pPr>
            <a:fld id="{C12664F3-72B4-4E29-9CC7-E6FA2A36C0A6}"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32567CD-889A-4D69-8466-2C52D423C7AB}"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6291E569-D613-4C75-91BA-8D7E89F1A59E}"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563B884C-7770-4A05-AF02-781EFF6CA649}"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16FB0CF4-5462-41C1-9EB2-C9F5D1EE61A8}"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BBCD0598-7193-45C1-87AD-3ACF5581B1CD}"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736D93E3-DCDB-4C5E-996E-00DBAA5027DF}"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4D0A8CA3-1490-4276-9FCE-0D9B16C1E5B0}"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216F61E6-C31B-4865-A211-1D7E9633B241}"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238500" y="0"/>
            <a:ext cx="11925300" cy="3810000"/>
            <a:chOff x="-2040" y="0"/>
            <a:chExt cx="7512" cy="2400"/>
          </a:xfrm>
        </p:grpSpPr>
        <p:sp>
          <p:nvSpPr>
            <p:cNvPr id="9219"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p:spPr>
          <p:txBody>
            <a:bodyPr/>
            <a:lstStyle/>
            <a:p>
              <a:pPr algn="l">
                <a:defRPr/>
              </a:pPr>
              <a:endParaRPr kumimoji="0" lang="ja-JP" altLang="ja-JP" sz="2400">
                <a:solidFill>
                  <a:srgbClr val="000000"/>
                </a:solidFill>
                <a:latin typeface="Times New Roman" pitchFamily="18" charset="0"/>
                <a:ea typeface="+mn-ea"/>
              </a:endParaRPr>
            </a:p>
          </p:txBody>
        </p:sp>
        <p:sp>
          <p:nvSpPr>
            <p:cNvPr id="9220"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p:spPr>
          <p:txBody>
            <a:bodyPr/>
            <a:lstStyle/>
            <a:p>
              <a:pPr algn="l">
                <a:defRPr/>
              </a:pPr>
              <a:endParaRPr kumimoji="0" lang="ja-JP" altLang="ja-JP">
                <a:solidFill>
                  <a:srgbClr val="000000"/>
                </a:solidFill>
                <a:ea typeface="+mn-ea"/>
              </a:endParaRPr>
            </a:p>
          </p:txBody>
        </p:sp>
        <p:sp>
          <p:nvSpPr>
            <p:cNvPr id="9221" name="Line 5"/>
            <p:cNvSpPr>
              <a:spLocks noChangeShapeType="1"/>
            </p:cNvSpPr>
            <p:nvPr/>
          </p:nvSpPr>
          <p:spPr bwMode="auto">
            <a:xfrm>
              <a:off x="864" y="960"/>
              <a:ext cx="4608" cy="0"/>
            </a:xfrm>
            <a:prstGeom prst="line">
              <a:avLst/>
            </a:prstGeom>
            <a:noFill/>
            <a:ln w="12700">
              <a:solidFill>
                <a:schemeClr val="tx1"/>
              </a:solidFill>
              <a:round/>
              <a:headEnd/>
              <a:tailEnd/>
            </a:ln>
            <a:effectLst/>
            <a:extLst/>
          </p:spPr>
          <p:txBody>
            <a:bodyPr/>
            <a:lstStyle/>
            <a:p>
              <a:pPr algn="l">
                <a:defRPr/>
              </a:pPr>
              <a:endParaRPr lang="ja-JP" altLang="en-US">
                <a:solidFill>
                  <a:srgbClr val="000000"/>
                </a:solidFill>
                <a:ea typeface="+mn-ea"/>
              </a:endParaRPr>
            </a:p>
          </p:txBody>
        </p:sp>
      </p:grpSp>
      <p:sp>
        <p:nvSpPr>
          <p:cNvPr id="13315"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3316"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224" name="Rectangle 8"/>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kumimoji="0" sz="1200">
                <a:solidFill>
                  <a:srgbClr val="000000"/>
                </a:solidFill>
                <a:latin typeface="+mn-lt"/>
                <a:ea typeface="+mn-ea"/>
              </a:defRPr>
            </a:lvl1pPr>
          </a:lstStyle>
          <a:p>
            <a:pPr>
              <a:defRPr/>
            </a:pPr>
            <a:endParaRPr lang="en-US" altLang="ja-JP"/>
          </a:p>
        </p:txBody>
      </p:sp>
      <p:sp>
        <p:nvSpPr>
          <p:cNvPr id="9225" name="Rectangle 9"/>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kumimoji="0" sz="1200">
                <a:solidFill>
                  <a:srgbClr val="000000"/>
                </a:solidFill>
                <a:latin typeface="+mn-lt"/>
                <a:ea typeface="+mn-ea"/>
              </a:defRPr>
            </a:lvl1pPr>
          </a:lstStyle>
          <a:p>
            <a:pPr>
              <a:defRPr/>
            </a:pPr>
            <a:endParaRPr lang="en-US" altLang="ja-JP"/>
          </a:p>
        </p:txBody>
      </p:sp>
      <p:sp>
        <p:nvSpPr>
          <p:cNvPr id="9226" name="Rectangle 10"/>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kumimoji="0" sz="1200">
                <a:solidFill>
                  <a:srgbClr val="000000"/>
                </a:solidFill>
                <a:latin typeface="+mn-lt"/>
                <a:ea typeface="+mn-ea"/>
              </a:defRPr>
            </a:lvl1pPr>
          </a:lstStyle>
          <a:p>
            <a:pPr>
              <a:defRPr/>
            </a:pPr>
            <a:fld id="{B4C2B1B1-68D4-4E93-880E-F8342757EF2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hdr="0" ftr="0" dt="0"/>
  <p:txStyles>
    <p:titleStyle>
      <a:lvl1pPr algn="l" rtl="0" eaLnBrk="0" fontAlgn="base" hangingPunct="0">
        <a:spcBef>
          <a:spcPct val="0"/>
        </a:spcBef>
        <a:spcAft>
          <a:spcPct val="0"/>
        </a:spcAft>
        <a:defRPr kumimoji="1" sz="3600">
          <a:solidFill>
            <a:schemeClr val="tx2"/>
          </a:solidFill>
          <a:latin typeface="+mj-lt"/>
          <a:ea typeface="+mj-ea"/>
          <a:cs typeface="+mj-cs"/>
        </a:defRPr>
      </a:lvl1pPr>
      <a:lvl2pPr algn="l" rtl="0" eaLnBrk="0" fontAlgn="base" hangingPunct="0">
        <a:spcBef>
          <a:spcPct val="0"/>
        </a:spcBef>
        <a:spcAft>
          <a:spcPct val="0"/>
        </a:spcAft>
        <a:defRPr kumimoji="1" sz="3600">
          <a:solidFill>
            <a:schemeClr val="tx2"/>
          </a:solidFill>
          <a:latin typeface="Arial" charset="0"/>
          <a:ea typeface="ＭＳ Ｐゴシック" charset="-128"/>
        </a:defRPr>
      </a:lvl2pPr>
      <a:lvl3pPr algn="l" rtl="0" eaLnBrk="0" fontAlgn="base" hangingPunct="0">
        <a:spcBef>
          <a:spcPct val="0"/>
        </a:spcBef>
        <a:spcAft>
          <a:spcPct val="0"/>
        </a:spcAft>
        <a:defRPr kumimoji="1" sz="3600">
          <a:solidFill>
            <a:schemeClr val="tx2"/>
          </a:solidFill>
          <a:latin typeface="Arial" charset="0"/>
          <a:ea typeface="ＭＳ Ｐゴシック" charset="-128"/>
        </a:defRPr>
      </a:lvl3pPr>
      <a:lvl4pPr algn="l" rtl="0" eaLnBrk="0" fontAlgn="base" hangingPunct="0">
        <a:spcBef>
          <a:spcPct val="0"/>
        </a:spcBef>
        <a:spcAft>
          <a:spcPct val="0"/>
        </a:spcAft>
        <a:defRPr kumimoji="1" sz="3600">
          <a:solidFill>
            <a:schemeClr val="tx2"/>
          </a:solidFill>
          <a:latin typeface="Arial" charset="0"/>
          <a:ea typeface="ＭＳ Ｐゴシック" charset="-128"/>
        </a:defRPr>
      </a:lvl4pPr>
      <a:lvl5pPr algn="l" rtl="0" eaLnBrk="0" fontAlgn="base" hangingPunct="0">
        <a:spcBef>
          <a:spcPct val="0"/>
        </a:spcBef>
        <a:spcAft>
          <a:spcPct val="0"/>
        </a:spcAft>
        <a:defRPr kumimoji="1" sz="3600">
          <a:solidFill>
            <a:schemeClr val="tx2"/>
          </a:solidFill>
          <a:latin typeface="Arial" charset="0"/>
          <a:ea typeface="ＭＳ Ｐゴシック" charset="-128"/>
        </a:defRPr>
      </a:lvl5pPr>
      <a:lvl6pPr marL="457200" algn="l" rtl="0" fontAlgn="base">
        <a:spcBef>
          <a:spcPct val="0"/>
        </a:spcBef>
        <a:spcAft>
          <a:spcPct val="0"/>
        </a:spcAft>
        <a:defRPr kumimoji="1" sz="3600">
          <a:solidFill>
            <a:schemeClr val="tx2"/>
          </a:solidFill>
          <a:latin typeface="Arial" charset="0"/>
          <a:ea typeface="ＭＳ Ｐゴシック" charset="-128"/>
        </a:defRPr>
      </a:lvl6pPr>
      <a:lvl7pPr marL="914400" algn="l" rtl="0" fontAlgn="base">
        <a:spcBef>
          <a:spcPct val="0"/>
        </a:spcBef>
        <a:spcAft>
          <a:spcPct val="0"/>
        </a:spcAft>
        <a:defRPr kumimoji="1" sz="3600">
          <a:solidFill>
            <a:schemeClr val="tx2"/>
          </a:solidFill>
          <a:latin typeface="Arial" charset="0"/>
          <a:ea typeface="ＭＳ Ｐゴシック" charset="-128"/>
        </a:defRPr>
      </a:lvl7pPr>
      <a:lvl8pPr marL="1371600" algn="l" rtl="0" fontAlgn="base">
        <a:spcBef>
          <a:spcPct val="0"/>
        </a:spcBef>
        <a:spcAft>
          <a:spcPct val="0"/>
        </a:spcAft>
        <a:defRPr kumimoji="1" sz="3600">
          <a:solidFill>
            <a:schemeClr val="tx2"/>
          </a:solidFill>
          <a:latin typeface="Arial" charset="0"/>
          <a:ea typeface="ＭＳ Ｐゴシック" charset="-128"/>
        </a:defRPr>
      </a:lvl8pPr>
      <a:lvl9pPr marL="1828800" algn="l" rtl="0" fontAlgn="base">
        <a:spcBef>
          <a:spcPct val="0"/>
        </a:spcBef>
        <a:spcAft>
          <a:spcPct val="0"/>
        </a:spcAft>
        <a:defRPr kumimoji="1" sz="36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kumimoji="1"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kumimoji="1" sz="25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kumimoji="1" sz="19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5pPr>
      <a:lvl6pPr marL="25146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6pPr>
      <a:lvl7pPr marL="29718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7pPr>
      <a:lvl8pPr marL="34290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8pPr>
      <a:lvl9pPr marL="38862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ideo" Target="file:///C:\Documents%20and%20Settings\sawa\My%20Documents\&#30011;&#20687;\&#24515;&#31563;&#12471;&#12540;&#12488;&#12460;&#12452;&#12516;&#29256;.mpg" TargetMode="Externa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emf"/><Relationship Id="rId3" Type="http://schemas.openxmlformats.org/officeDocument/2006/relationships/image" Target="../media/image44.wm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wmf"/><Relationship Id="rId1" Type="http://schemas.openxmlformats.org/officeDocument/2006/relationships/slideLayout" Target="../slideLayouts/slideLayout1.xml"/><Relationship Id="rId6" Type="http://schemas.openxmlformats.org/officeDocument/2006/relationships/image" Target="../media/image47.wmf"/><Relationship Id="rId11" Type="http://schemas.openxmlformats.org/officeDocument/2006/relationships/image" Target="../media/image52.png"/><Relationship Id="rId5" Type="http://schemas.openxmlformats.org/officeDocument/2006/relationships/image" Target="../media/image46.wmf"/><Relationship Id="rId10" Type="http://schemas.openxmlformats.org/officeDocument/2006/relationships/image" Target="../media/image51.jpeg"/><Relationship Id="rId4" Type="http://schemas.openxmlformats.org/officeDocument/2006/relationships/image" Target="../media/image45.wmf"/><Relationship Id="rId9"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wmf"/><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46.wmf"/><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50.jpeg"/><Relationship Id="rId4" Type="http://schemas.openxmlformats.org/officeDocument/2006/relationships/image" Target="../media/image100.jpe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idx="4294967295"/>
          </p:nvPr>
        </p:nvSpPr>
        <p:spPr>
          <a:xfrm>
            <a:off x="1043608" y="1844824"/>
            <a:ext cx="7772400" cy="1470025"/>
          </a:xfrm>
        </p:spPr>
        <p:txBody>
          <a:bodyPr/>
          <a:lstStyle/>
          <a:p>
            <a:pPr eaLnBrk="1" hangingPunct="1"/>
            <a:r>
              <a:rPr lang="ja-JP" altLang="en-US" sz="3200" b="1" dirty="0" smtClean="0">
                <a:solidFill>
                  <a:schemeClr val="tx1"/>
                </a:solidFill>
              </a:rPr>
              <a:t>なぜ、大阪で健康・長寿をテーマにした万博なのか？</a:t>
            </a:r>
            <a:endParaRPr lang="ja-JP" altLang="en-US" sz="3200" dirty="0" smtClean="0">
              <a:solidFill>
                <a:schemeClr val="tx1"/>
              </a:solidFill>
            </a:endParaRPr>
          </a:p>
        </p:txBody>
      </p:sp>
      <p:sp>
        <p:nvSpPr>
          <p:cNvPr id="25603" name="Rectangle 4"/>
          <p:cNvSpPr>
            <a:spLocks noChangeArrowheads="1"/>
          </p:cNvSpPr>
          <p:nvPr/>
        </p:nvSpPr>
        <p:spPr bwMode="auto">
          <a:xfrm>
            <a:off x="3419475" y="5707857"/>
            <a:ext cx="2376488" cy="360362"/>
          </a:xfrm>
          <a:prstGeom prst="rect">
            <a:avLst/>
          </a:prstGeom>
          <a:noFill/>
          <a:ln w="9525">
            <a:noFill/>
            <a:miter lim="800000"/>
            <a:headEnd/>
            <a:tailEnd/>
          </a:ln>
        </p:spPr>
        <p:txBody>
          <a:bodyPr wrap="none" anchor="ctr"/>
          <a:lstStyle/>
          <a:p>
            <a:r>
              <a:rPr lang="ja-JP" altLang="en-US" sz="1400" dirty="0" smtClean="0"/>
              <a:t>平成</a:t>
            </a:r>
            <a:r>
              <a:rPr lang="en-US" altLang="ja-JP" sz="1400" dirty="0" smtClean="0"/>
              <a:t>28</a:t>
            </a:r>
            <a:r>
              <a:rPr lang="ja-JP" altLang="en-US" sz="1400" dirty="0" smtClean="0"/>
              <a:t>年</a:t>
            </a:r>
            <a:r>
              <a:rPr lang="en-US" altLang="ja-JP" sz="1400" dirty="0" smtClean="0"/>
              <a:t>9</a:t>
            </a:r>
            <a:r>
              <a:rPr lang="ja-JP" altLang="en-US" sz="1400" dirty="0" smtClean="0"/>
              <a:t>月</a:t>
            </a:r>
            <a:r>
              <a:rPr lang="ja-JP" altLang="en-US" sz="1400" dirty="0"/>
              <a:t>　</a:t>
            </a:r>
            <a:r>
              <a:rPr lang="ja-JP" altLang="en-US" sz="1400" dirty="0" smtClean="0"/>
              <a:t>大阪府企画室</a:t>
            </a:r>
            <a:endParaRPr lang="ja-JP" altLang="en-US" sz="1400" dirty="0"/>
          </a:p>
        </p:txBody>
      </p:sp>
      <p:sp>
        <p:nvSpPr>
          <p:cNvPr id="2" name="スライド番号プレースホルダー 1"/>
          <p:cNvSpPr>
            <a:spLocks noGrp="1"/>
          </p:cNvSpPr>
          <p:nvPr>
            <p:ph type="sldNum" sz="quarter" idx="12"/>
          </p:nvPr>
        </p:nvSpPr>
        <p:spPr/>
        <p:txBody>
          <a:bodyPr/>
          <a:lstStyle/>
          <a:p>
            <a:pPr>
              <a:defRPr/>
            </a:pPr>
            <a:fld id="{312BC02E-89D3-47E7-AABA-EC3ADFCB47CC}" type="slidenum">
              <a:rPr lang="en-US" altLang="ja-JP" smtClean="0"/>
              <a:pPr>
                <a:defRPr/>
              </a:pPr>
              <a:t>1</a:t>
            </a:fld>
            <a:endParaRPr lang="en-US" altLang="ja-JP"/>
          </a:p>
        </p:txBody>
      </p:sp>
      <p:sp>
        <p:nvSpPr>
          <p:cNvPr id="3" name="テキスト ボックス 2"/>
          <p:cNvSpPr txBox="1"/>
          <p:nvPr/>
        </p:nvSpPr>
        <p:spPr>
          <a:xfrm>
            <a:off x="6948264" y="476672"/>
            <a:ext cx="1728192" cy="461665"/>
          </a:xfrm>
          <a:prstGeom prst="rect">
            <a:avLst/>
          </a:prstGeom>
          <a:noFill/>
          <a:ln w="12700">
            <a:solidFill>
              <a:schemeClr val="tx1"/>
            </a:solidFill>
          </a:ln>
        </p:spPr>
        <p:txBody>
          <a:bodyPr wrap="square" rtlCol="0">
            <a:spAutoFit/>
          </a:bodyPr>
          <a:lstStyle/>
          <a:p>
            <a:r>
              <a:rPr kumimoji="1" lang="ja-JP" altLang="en-US" sz="2400" dirty="0" smtClean="0"/>
              <a:t>参考資料</a:t>
            </a:r>
            <a:endParaRPr kumimoji="1" lang="ja-JP" alt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144"/>
          <p:cNvSpPr>
            <a:spLocks noChangeArrowheads="1"/>
          </p:cNvSpPr>
          <p:nvPr/>
        </p:nvSpPr>
        <p:spPr bwMode="auto">
          <a:xfrm>
            <a:off x="5004049" y="3814763"/>
            <a:ext cx="4080966" cy="2926605"/>
          </a:xfrm>
          <a:prstGeom prst="roundRect">
            <a:avLst>
              <a:gd name="adj" fmla="val 7519"/>
            </a:avLst>
          </a:prstGeom>
          <a:solidFill>
            <a:srgbClr val="CCFFFF"/>
          </a:solidFill>
          <a:ln w="9525">
            <a:solidFill>
              <a:schemeClr val="tx1"/>
            </a:solidFill>
            <a:round/>
            <a:headEnd/>
            <a:tailEnd/>
          </a:ln>
          <a:effectLst/>
        </p:spPr>
        <p:txBody>
          <a:bodyPr wrap="none" anchor="ctr"/>
          <a:lstStyle/>
          <a:p>
            <a:endParaRPr lang="ja-JP" altLang="en-US"/>
          </a:p>
        </p:txBody>
      </p:sp>
      <p:sp>
        <p:nvSpPr>
          <p:cNvPr id="84112" name="AutoShape 144"/>
          <p:cNvSpPr>
            <a:spLocks noChangeArrowheads="1"/>
          </p:cNvSpPr>
          <p:nvPr/>
        </p:nvSpPr>
        <p:spPr bwMode="auto">
          <a:xfrm>
            <a:off x="26641" y="3830867"/>
            <a:ext cx="4905399" cy="2910501"/>
          </a:xfrm>
          <a:prstGeom prst="roundRect">
            <a:avLst>
              <a:gd name="adj" fmla="val 7519"/>
            </a:avLst>
          </a:prstGeom>
          <a:solidFill>
            <a:srgbClr val="CCFFFF"/>
          </a:solidFill>
          <a:ln w="9525">
            <a:solidFill>
              <a:schemeClr val="tx1"/>
            </a:solidFill>
            <a:round/>
            <a:headEnd/>
            <a:tailEnd/>
          </a:ln>
          <a:effectLst/>
        </p:spPr>
        <p:txBody>
          <a:bodyPr wrap="none" anchor="ctr"/>
          <a:lstStyle/>
          <a:p>
            <a:endParaRPr lang="ja-JP" altLang="en-US"/>
          </a:p>
        </p:txBody>
      </p:sp>
      <p:sp>
        <p:nvSpPr>
          <p:cNvPr id="56" name="テキスト ボックス 55"/>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１．健康長寿関連産業を基軸とする</a:t>
            </a:r>
            <a:r>
              <a:rPr lang="ja-JP" altLang="en-US" b="1" dirty="0" smtClean="0">
                <a:latin typeface="+mn-lt"/>
                <a:ea typeface="+mn-ea"/>
              </a:rPr>
              <a:t>理由　</a:t>
            </a:r>
            <a:r>
              <a:rPr lang="ja-JP" altLang="en-US" sz="1000" dirty="0" smtClean="0"/>
              <a:t>～</a:t>
            </a:r>
            <a:r>
              <a:rPr lang="ja-JP" altLang="en-US" sz="1000" dirty="0"/>
              <a:t>健康長寿産業</a:t>
            </a:r>
            <a:r>
              <a:rPr lang="ja-JP" altLang="en-US" sz="1000" dirty="0" smtClean="0"/>
              <a:t>の広がりと大阪</a:t>
            </a:r>
            <a:r>
              <a:rPr lang="ja-JP" altLang="en-US" sz="1000" dirty="0"/>
              <a:t>・関西での</a:t>
            </a:r>
            <a:r>
              <a:rPr lang="ja-JP" altLang="en-US" sz="1000" dirty="0" smtClean="0"/>
              <a:t>集積～</a:t>
            </a:r>
            <a:endParaRPr lang="ja-JP" altLang="en-US" sz="1000" dirty="0">
              <a:latin typeface="+mn-lt"/>
              <a:ea typeface="+mn-ea"/>
            </a:endParaRPr>
          </a:p>
        </p:txBody>
      </p:sp>
      <p:sp>
        <p:nvSpPr>
          <p:cNvPr id="7" name="正方形/長方形 6"/>
          <p:cNvSpPr/>
          <p:nvPr/>
        </p:nvSpPr>
        <p:spPr>
          <a:xfrm>
            <a:off x="2303215" y="4005064"/>
            <a:ext cx="2484809" cy="2664296"/>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l"/>
            <a:r>
              <a:rPr lang="ja-JP" altLang="en-US" sz="900" b="1" dirty="0">
                <a:solidFill>
                  <a:srgbClr val="000000"/>
                </a:solidFill>
              </a:rPr>
              <a:t>（参考）</a:t>
            </a:r>
          </a:p>
          <a:p>
            <a:pPr algn="l"/>
            <a:r>
              <a:rPr lang="ja-JP" altLang="en-US" sz="900" b="1" dirty="0">
                <a:solidFill>
                  <a:srgbClr val="000000"/>
                </a:solidFill>
              </a:rPr>
              <a:t>空調も健康も管理　積水が次世代スマートハウス </a:t>
            </a:r>
            <a:br>
              <a:rPr lang="ja-JP" altLang="en-US" sz="900" b="1" dirty="0">
                <a:solidFill>
                  <a:srgbClr val="000000"/>
                </a:solidFill>
              </a:rPr>
            </a:br>
            <a:r>
              <a:rPr lang="en-US" altLang="ja-JP" sz="900" dirty="0">
                <a:solidFill>
                  <a:srgbClr val="000000"/>
                </a:solidFill>
              </a:rPr>
              <a:t>2015/5/21</a:t>
            </a:r>
            <a:r>
              <a:rPr lang="ja-JP" altLang="en-US" sz="900" dirty="0">
                <a:solidFill>
                  <a:srgbClr val="000000"/>
                </a:solidFill>
              </a:rPr>
              <a:t>日経新聞（抜粋）</a:t>
            </a:r>
            <a:endParaRPr lang="en-US" altLang="ja-JP" sz="900" dirty="0">
              <a:solidFill>
                <a:srgbClr val="000000"/>
              </a:solidFill>
            </a:endParaRPr>
          </a:p>
          <a:p>
            <a:pPr algn="l"/>
            <a:r>
              <a:rPr lang="ja-JP" altLang="en-US" sz="900" dirty="0">
                <a:solidFill>
                  <a:srgbClr val="000000"/>
                </a:solidFill>
              </a:rPr>
              <a:t>　</a:t>
            </a:r>
            <a:r>
              <a:rPr lang="ja-JP" altLang="en-US" sz="800" dirty="0">
                <a:solidFill>
                  <a:srgbClr val="000000"/>
                </a:solidFill>
              </a:rPr>
              <a:t>積水ハウスが家庭用エネルギー管理システム（ＨＥＭＳ）の機能拡充を進めている。居住者の健康状況をセンサーで感知して室内環境を調整するなど、エネルギーの「見える化」という従来の役割にとどまらない機能性に磨きをかける。日本ＩＢＭと共同で、異業種とも連携しやすいＨＥＭＳの基盤を構築したことで協業が加速。住宅関連のＩＴ（情報技術）は急速に進化しつつある。</a:t>
            </a:r>
          </a:p>
          <a:p>
            <a:pPr algn="l"/>
            <a:r>
              <a:rPr lang="ja-JP" altLang="en-US" sz="800" dirty="0">
                <a:solidFill>
                  <a:srgbClr val="000000"/>
                </a:solidFill>
              </a:rPr>
              <a:t>住民がＨＥＭＳに飽きないよう、積水ハウスはコンテンツに工夫をこらす</a:t>
            </a:r>
          </a:p>
          <a:p>
            <a:pPr algn="l"/>
            <a:r>
              <a:rPr lang="ja-JP" altLang="en-US" sz="800" dirty="0">
                <a:solidFill>
                  <a:srgbClr val="000000"/>
                </a:solidFill>
              </a:rPr>
              <a:t>■心拍数や睡眠状況を管理</a:t>
            </a:r>
          </a:p>
          <a:p>
            <a:pPr algn="l"/>
            <a:r>
              <a:rPr lang="ja-JP" altLang="en-US" sz="800" dirty="0">
                <a:solidFill>
                  <a:srgbClr val="000000"/>
                </a:solidFill>
              </a:rPr>
              <a:t>　ＨＥＭＳに搭載する機能として積水ハウスが現在開発に取り組んでいるのが、身体に張り付けたセンサーを通じて、心拍数や睡眠状況などをＨＥＭＳで管理する「スマートヘルスケア」だ。関東の</a:t>
            </a:r>
            <a:r>
              <a:rPr lang="en-US" altLang="ja-JP" sz="800" dirty="0">
                <a:solidFill>
                  <a:srgbClr val="000000"/>
                </a:solidFill>
              </a:rPr>
              <a:t>100</a:t>
            </a:r>
            <a:r>
              <a:rPr lang="ja-JP" altLang="en-US" sz="800" dirty="0">
                <a:solidFill>
                  <a:srgbClr val="000000"/>
                </a:solidFill>
              </a:rPr>
              <a:t>世帯に機器を配布し、</a:t>
            </a:r>
            <a:r>
              <a:rPr lang="en-US" altLang="ja-JP" sz="800" dirty="0">
                <a:solidFill>
                  <a:srgbClr val="000000"/>
                </a:solidFill>
              </a:rPr>
              <a:t>2015</a:t>
            </a:r>
            <a:r>
              <a:rPr lang="ja-JP" altLang="en-US" sz="800" dirty="0">
                <a:solidFill>
                  <a:srgbClr val="000000"/>
                </a:solidFill>
              </a:rPr>
              <a:t>年末まで実証実験し、早期の実用化を目指している。</a:t>
            </a:r>
            <a:endParaRPr lang="ja-JP" altLang="en-US" sz="900" dirty="0">
              <a:solidFill>
                <a:srgbClr val="000000"/>
              </a:solidFill>
            </a:endParaRPr>
          </a:p>
        </p:txBody>
      </p:sp>
      <p:sp>
        <p:nvSpPr>
          <p:cNvPr id="83981" name="AutoShape 13"/>
          <p:cNvSpPr>
            <a:spLocks noChangeArrowheads="1"/>
          </p:cNvSpPr>
          <p:nvPr/>
        </p:nvSpPr>
        <p:spPr bwMode="auto">
          <a:xfrm>
            <a:off x="179388" y="765175"/>
            <a:ext cx="8785225" cy="2592388"/>
          </a:xfrm>
          <a:prstGeom prst="roundRect">
            <a:avLst>
              <a:gd name="adj" fmla="val 7519"/>
            </a:avLst>
          </a:prstGeom>
          <a:solidFill>
            <a:srgbClr val="CCFFFF"/>
          </a:solidFill>
          <a:ln w="9525">
            <a:solidFill>
              <a:schemeClr val="tx1"/>
            </a:solidFill>
            <a:round/>
            <a:headEnd/>
            <a:tailEnd/>
          </a:ln>
          <a:effectLst/>
        </p:spPr>
        <p:txBody>
          <a:bodyPr wrap="none" anchor="ctr"/>
          <a:lstStyle/>
          <a:p>
            <a:endParaRPr lang="ja-JP" altLang="en-US"/>
          </a:p>
        </p:txBody>
      </p:sp>
      <p:pic>
        <p:nvPicPr>
          <p:cNvPr id="84095" name="Picture 127"/>
          <p:cNvPicPr>
            <a:picLocks noChangeAspect="1" noChangeArrowheads="1"/>
          </p:cNvPicPr>
          <p:nvPr/>
        </p:nvPicPr>
        <p:blipFill>
          <a:blip r:embed="rId2"/>
          <a:srcRect/>
          <a:stretch>
            <a:fillRect/>
          </a:stretch>
        </p:blipFill>
        <p:spPr bwMode="auto">
          <a:xfrm>
            <a:off x="250825" y="1196975"/>
            <a:ext cx="2376488" cy="1541463"/>
          </a:xfrm>
          <a:prstGeom prst="rect">
            <a:avLst/>
          </a:prstGeom>
          <a:noFill/>
          <a:ln w="9525">
            <a:noFill/>
            <a:miter lim="800000"/>
            <a:headEnd/>
            <a:tailEnd/>
          </a:ln>
          <a:effectLst/>
        </p:spPr>
      </p:pic>
      <p:pic>
        <p:nvPicPr>
          <p:cNvPr id="84096" name="Picture 128"/>
          <p:cNvPicPr>
            <a:picLocks noChangeAspect="1" noChangeArrowheads="1"/>
          </p:cNvPicPr>
          <p:nvPr/>
        </p:nvPicPr>
        <p:blipFill>
          <a:blip r:embed="rId3"/>
          <a:srcRect/>
          <a:stretch>
            <a:fillRect/>
          </a:stretch>
        </p:blipFill>
        <p:spPr bwMode="auto">
          <a:xfrm>
            <a:off x="2700338" y="1125538"/>
            <a:ext cx="2952750" cy="1668462"/>
          </a:xfrm>
          <a:prstGeom prst="rect">
            <a:avLst/>
          </a:prstGeom>
          <a:noFill/>
          <a:ln w="9525">
            <a:noFill/>
            <a:miter lim="800000"/>
            <a:headEnd/>
            <a:tailEnd/>
          </a:ln>
          <a:effectLst/>
        </p:spPr>
      </p:pic>
      <p:graphicFrame>
        <p:nvGraphicFramePr>
          <p:cNvPr id="84110" name="Group 142"/>
          <p:cNvGraphicFramePr>
            <a:graphicFrameLocks noGrp="1"/>
          </p:cNvGraphicFramePr>
          <p:nvPr/>
        </p:nvGraphicFramePr>
        <p:xfrm>
          <a:off x="2627313" y="2852738"/>
          <a:ext cx="3079750" cy="335280"/>
        </p:xfrm>
        <a:graphic>
          <a:graphicData uri="http://schemas.openxmlformats.org/drawingml/2006/table">
            <a:tbl>
              <a:tblPr/>
              <a:tblGrid>
                <a:gridCol w="3079750"/>
              </a:tblGrid>
              <a:tr h="1714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smtClean="0">
                          <a:ln>
                            <a:noFill/>
                          </a:ln>
                          <a:solidFill>
                            <a:srgbClr val="000000"/>
                          </a:solidFill>
                          <a:effectLst/>
                          <a:latin typeface="ＭＳ Ｐゴシック" charset="-128"/>
                          <a:ea typeface="ＭＳ Ｐゴシック" charset="-128"/>
                        </a:rPr>
                        <a:t>経済産業省近畿経済産業局「健康文化産業の成長支援等による高齢者等が健康に暮らせる生活圏形成にかかる調査」（Ｈ２１．３）</a:t>
                      </a:r>
                      <a:endParaRPr kumimoji="1" lang="ja-JP" altLang="en-US" sz="800" b="0" i="0" u="none" strike="noStrike" cap="none" normalizeH="0" baseline="0" smtClean="0">
                        <a:ln>
                          <a:noFill/>
                        </a:ln>
                        <a:solidFill>
                          <a:schemeClr val="tx1"/>
                        </a:solidFill>
                        <a:effectLst/>
                        <a:latin typeface="Arial" charset="0"/>
                        <a:ea typeface="ＭＳ Ｐゴシック" charset="-128"/>
                      </a:endParaRP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84111" name="Rectangle 143"/>
          <p:cNvSpPr>
            <a:spLocks noChangeArrowheads="1"/>
          </p:cNvSpPr>
          <p:nvPr/>
        </p:nvSpPr>
        <p:spPr bwMode="auto">
          <a:xfrm>
            <a:off x="2916238" y="1196975"/>
            <a:ext cx="215900" cy="144463"/>
          </a:xfrm>
          <a:prstGeom prst="rect">
            <a:avLst/>
          </a:prstGeom>
          <a:noFill/>
          <a:ln w="9525">
            <a:noFill/>
            <a:miter lim="800000"/>
            <a:headEnd/>
            <a:tailEnd/>
          </a:ln>
          <a:effectLst/>
        </p:spPr>
        <p:txBody>
          <a:bodyPr wrap="none" anchor="ctr"/>
          <a:lstStyle/>
          <a:p>
            <a:r>
              <a:rPr lang="ja-JP" altLang="en-US" sz="800"/>
              <a:t>億円</a:t>
            </a:r>
          </a:p>
        </p:txBody>
      </p:sp>
      <p:sp>
        <p:nvSpPr>
          <p:cNvPr id="2" name="正方形/長方形 6"/>
          <p:cNvSpPr/>
          <p:nvPr/>
        </p:nvSpPr>
        <p:spPr>
          <a:xfrm>
            <a:off x="5795963" y="1196975"/>
            <a:ext cx="2951162" cy="1512888"/>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l"/>
            <a:r>
              <a:rPr lang="ja-JP" altLang="en-US" sz="1000" b="1">
                <a:solidFill>
                  <a:schemeClr val="tx1"/>
                </a:solidFill>
                <a:latin typeface="Arial" charset="0"/>
              </a:rPr>
              <a:t>（参考）</a:t>
            </a:r>
          </a:p>
          <a:p>
            <a:pPr algn="l"/>
            <a:r>
              <a:rPr lang="ja-JP" altLang="en-US" sz="1000" b="1">
                <a:solidFill>
                  <a:schemeClr val="tx1"/>
                </a:solidFill>
                <a:latin typeface="Arial" charset="0"/>
              </a:rPr>
              <a:t>高齢者の歩行運動を支援するトレーニング機器、パナソニック</a:t>
            </a:r>
          </a:p>
          <a:p>
            <a:pPr algn="l"/>
            <a:r>
              <a:rPr lang="en-US" altLang="ja-JP" sz="900">
                <a:solidFill>
                  <a:srgbClr val="000000"/>
                </a:solidFill>
              </a:rPr>
              <a:t>2015/5/29</a:t>
            </a:r>
            <a:r>
              <a:rPr lang="ja-JP" altLang="en-US" sz="900">
                <a:solidFill>
                  <a:srgbClr val="000000"/>
                </a:solidFill>
              </a:rPr>
              <a:t>日経デジタルヘルス（抜粋）</a:t>
            </a:r>
            <a:endParaRPr lang="en-US" altLang="ja-JP" sz="900">
              <a:solidFill>
                <a:srgbClr val="000000"/>
              </a:solidFill>
            </a:endParaRPr>
          </a:p>
          <a:p>
            <a:pPr algn="l"/>
            <a:r>
              <a:rPr lang="ja-JP" altLang="en-US" sz="900">
                <a:solidFill>
                  <a:srgbClr val="000000"/>
                </a:solidFill>
              </a:rPr>
              <a:t>　</a:t>
            </a:r>
            <a:r>
              <a:rPr lang="ja-JP" altLang="en-US" sz="800">
                <a:solidFill>
                  <a:schemeClr val="tx1"/>
                </a:solidFill>
                <a:latin typeface="Arial" charset="0"/>
              </a:rPr>
              <a:t>パナソニックは、久留米大学医学部の志波直人主任教授を中心とした研究グループと共同で、脚力低下に悩む高齢者などに向けた筋力トレーニング機器「ひざトレーナー」を開発した。　ひざトレーナーは、志波主任教授が</a:t>
            </a:r>
            <a:r>
              <a:rPr lang="en-US" altLang="ja-JP" sz="800">
                <a:solidFill>
                  <a:schemeClr val="tx1"/>
                </a:solidFill>
                <a:latin typeface="Arial" charset="0"/>
              </a:rPr>
              <a:t>2000</a:t>
            </a:r>
            <a:r>
              <a:rPr lang="ja-JP" altLang="en-US" sz="800">
                <a:solidFill>
                  <a:schemeClr val="tx1"/>
                </a:solidFill>
                <a:latin typeface="Arial" charset="0"/>
              </a:rPr>
              <a:t>年から研究するハイブリッドトレーニングとパナソニックのセンシング技術を融合した機具。歩きながらひざ周りを効果的に鍛えることを目的に、</a:t>
            </a:r>
            <a:r>
              <a:rPr lang="en-US" altLang="ja-JP" sz="800">
                <a:solidFill>
                  <a:schemeClr val="tx1"/>
                </a:solidFill>
                <a:latin typeface="Arial" charset="0"/>
              </a:rPr>
              <a:t>2010</a:t>
            </a:r>
            <a:r>
              <a:rPr lang="ja-JP" altLang="en-US" sz="800">
                <a:solidFill>
                  <a:schemeClr val="tx1"/>
                </a:solidFill>
                <a:latin typeface="Arial" charset="0"/>
              </a:rPr>
              <a:t>年から産学協同で開発を進めてきた。</a:t>
            </a:r>
            <a:r>
              <a:rPr lang="ja-JP" altLang="en-US" sz="700">
                <a:solidFill>
                  <a:srgbClr val="000000"/>
                </a:solidFill>
              </a:rPr>
              <a:t>。</a:t>
            </a:r>
          </a:p>
        </p:txBody>
      </p:sp>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3" y="4365104"/>
            <a:ext cx="2136849"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pPr>
              <a:defRPr/>
            </a:pPr>
            <a:fld id="{BBCD0598-7193-45C1-87AD-3ACF5581B1CD}" type="slidenum">
              <a:rPr lang="ja-JP" altLang="en-US" smtClean="0"/>
              <a:pPr>
                <a:defRPr/>
              </a:pPr>
              <a:t>10</a:t>
            </a:fld>
            <a:endParaRPr lang="ja-JP" altLang="en-US"/>
          </a:p>
        </p:txBody>
      </p:sp>
      <p:sp>
        <p:nvSpPr>
          <p:cNvPr id="18" name="正方形/長方形 17"/>
          <p:cNvSpPr/>
          <p:nvPr/>
        </p:nvSpPr>
        <p:spPr>
          <a:xfrm>
            <a:off x="6784181" y="4365104"/>
            <a:ext cx="2211387" cy="1491904"/>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l"/>
            <a:r>
              <a:rPr lang="ja-JP" altLang="en-US" sz="900" b="1" dirty="0">
                <a:solidFill>
                  <a:srgbClr val="000000"/>
                </a:solidFill>
              </a:rPr>
              <a:t>（参考</a:t>
            </a:r>
            <a:r>
              <a:rPr lang="ja-JP" altLang="en-US" sz="900" b="1" dirty="0" smtClean="0">
                <a:solidFill>
                  <a:srgbClr val="000000"/>
                </a:solidFill>
              </a:rPr>
              <a:t>）</a:t>
            </a:r>
            <a:endParaRPr lang="en-US" altLang="ja-JP" sz="900" b="1" dirty="0" smtClean="0">
              <a:solidFill>
                <a:srgbClr val="000000"/>
              </a:solidFill>
            </a:endParaRPr>
          </a:p>
          <a:p>
            <a:pPr algn="l"/>
            <a:r>
              <a:rPr lang="ja-JP" altLang="en-US" sz="900" b="1" dirty="0" smtClean="0">
                <a:solidFill>
                  <a:srgbClr val="000000"/>
                </a:solidFill>
              </a:rPr>
              <a:t>資生堂、</a:t>
            </a:r>
            <a:r>
              <a:rPr lang="en-US" altLang="ja-JP" sz="900" b="1" dirty="0" smtClean="0">
                <a:solidFill>
                  <a:srgbClr val="000000"/>
                </a:solidFill>
              </a:rPr>
              <a:t>400</a:t>
            </a:r>
            <a:r>
              <a:rPr lang="ja-JP" altLang="en-US" sz="900" b="1" dirty="0" smtClean="0">
                <a:solidFill>
                  <a:srgbClr val="000000"/>
                </a:solidFill>
              </a:rPr>
              <a:t>億円投じ、大阪に新工場、</a:t>
            </a:r>
            <a:r>
              <a:rPr lang="ja-JP" altLang="en-US" sz="900" b="1" dirty="0"/>
              <a:t>爆買い対応で化粧品増産</a:t>
            </a:r>
          </a:p>
          <a:p>
            <a:pPr algn="l"/>
            <a:r>
              <a:rPr lang="en-US" altLang="ja-JP" sz="900" dirty="0" smtClean="0">
                <a:solidFill>
                  <a:srgbClr val="000000"/>
                </a:solidFill>
              </a:rPr>
              <a:t>2016/2/3</a:t>
            </a:r>
            <a:r>
              <a:rPr lang="ja-JP" altLang="en-US" sz="900" dirty="0" smtClean="0">
                <a:solidFill>
                  <a:srgbClr val="000000"/>
                </a:solidFill>
              </a:rPr>
              <a:t>産経新聞</a:t>
            </a:r>
            <a:r>
              <a:rPr lang="ja-JP" altLang="en-US" sz="900" dirty="0">
                <a:solidFill>
                  <a:srgbClr val="000000"/>
                </a:solidFill>
              </a:rPr>
              <a:t>（抜粋</a:t>
            </a:r>
            <a:r>
              <a:rPr lang="ja-JP" altLang="en-US" sz="900" dirty="0" smtClean="0">
                <a:solidFill>
                  <a:srgbClr val="000000"/>
                </a:solidFill>
              </a:rPr>
              <a:t>）</a:t>
            </a:r>
            <a:endParaRPr lang="en-US" altLang="ja-JP" sz="900" dirty="0" smtClean="0">
              <a:solidFill>
                <a:srgbClr val="000000"/>
              </a:solidFill>
            </a:endParaRPr>
          </a:p>
          <a:p>
            <a:pPr algn="l"/>
            <a:r>
              <a:rPr lang="ja-JP" altLang="en-US" sz="900" dirty="0"/>
              <a:t>　資生堂は３日、大阪府に化粧品の新工場を建設すると発表した。土地の取得費用などを含めた総投資額は約４００億円</a:t>
            </a:r>
            <a:r>
              <a:rPr lang="ja-JP" altLang="en-US" sz="900" dirty="0" smtClean="0"/>
              <a:t>。</a:t>
            </a:r>
            <a:r>
              <a:rPr lang="en-US" altLang="ja-JP" sz="900" dirty="0" smtClean="0"/>
              <a:t>…</a:t>
            </a:r>
            <a:r>
              <a:rPr lang="ja-JP" altLang="en-US" sz="900" dirty="0" smtClean="0"/>
              <a:t>訪日</a:t>
            </a:r>
            <a:r>
              <a:rPr lang="ja-JP" altLang="en-US" sz="900" dirty="0"/>
              <a:t>外国人が増える中、日本製化粧品の人気が高まっていることなどに対応する</a:t>
            </a:r>
            <a:r>
              <a:rPr lang="ja-JP" altLang="en-US" sz="900" dirty="0" smtClean="0"/>
              <a:t>。</a:t>
            </a:r>
            <a:endParaRPr lang="ja-JP" altLang="en-US" sz="900" b="1" dirty="0">
              <a:solidFill>
                <a:srgbClr val="000000"/>
              </a:solidFill>
            </a:endParaRP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9006" y="4247358"/>
            <a:ext cx="1529478" cy="189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4" name="テキスト ボックス 3"/>
          <p:cNvSpPr txBox="1">
            <a:spLocks noChangeArrowheads="1"/>
          </p:cNvSpPr>
          <p:nvPr/>
        </p:nvSpPr>
        <p:spPr bwMode="auto">
          <a:xfrm>
            <a:off x="250825" y="528607"/>
            <a:ext cx="4932114" cy="311213"/>
          </a:xfrm>
          <a:prstGeom prst="rect">
            <a:avLst/>
          </a:prstGeom>
          <a:solidFill>
            <a:schemeClr val="bg1"/>
          </a:solidFill>
          <a:ln w="9525">
            <a:solidFill>
              <a:schemeClr val="hlink"/>
            </a:solidFill>
            <a:miter lim="800000"/>
            <a:headEnd/>
            <a:tailEnd/>
          </a:ln>
        </p:spPr>
        <p:txBody>
          <a:bodyPr wrap="square">
            <a:spAutoFit/>
          </a:bodyPr>
          <a:lstStyle/>
          <a:p>
            <a:r>
              <a:rPr lang="ja-JP" altLang="en-US" sz="1400" b="1" dirty="0"/>
              <a:t>◆大阪・関西に集積する電機産業でも健康家電などの広がり</a:t>
            </a:r>
          </a:p>
        </p:txBody>
      </p:sp>
      <p:sp>
        <p:nvSpPr>
          <p:cNvPr id="83978" name="テキスト ボックス 60"/>
          <p:cNvSpPr txBox="1">
            <a:spLocks noChangeArrowheads="1"/>
          </p:cNvSpPr>
          <p:nvPr/>
        </p:nvSpPr>
        <p:spPr bwMode="auto">
          <a:xfrm>
            <a:off x="107950" y="3595688"/>
            <a:ext cx="3902075" cy="314325"/>
          </a:xfrm>
          <a:prstGeom prst="rect">
            <a:avLst/>
          </a:prstGeom>
          <a:solidFill>
            <a:schemeClr val="bg1"/>
          </a:solidFill>
          <a:ln w="9525">
            <a:solidFill>
              <a:srgbClr val="0000FF"/>
            </a:solidFill>
            <a:miter lim="800000"/>
            <a:headEnd/>
            <a:tailEnd/>
          </a:ln>
        </p:spPr>
        <p:txBody>
          <a:bodyPr>
            <a:spAutoFit/>
          </a:bodyPr>
          <a:lstStyle/>
          <a:p>
            <a:pPr algn="l"/>
            <a:r>
              <a:rPr lang="ja-JP" altLang="en-US" sz="1400" b="1"/>
              <a:t>◆住宅産業も健康分野に関心</a:t>
            </a:r>
          </a:p>
        </p:txBody>
      </p:sp>
      <p:sp>
        <p:nvSpPr>
          <p:cNvPr id="17" name="テキスト ボックス 60"/>
          <p:cNvSpPr txBox="1">
            <a:spLocks noChangeArrowheads="1"/>
          </p:cNvSpPr>
          <p:nvPr/>
        </p:nvSpPr>
        <p:spPr bwMode="auto">
          <a:xfrm>
            <a:off x="4964115" y="3645756"/>
            <a:ext cx="4139950" cy="292388"/>
          </a:xfrm>
          <a:prstGeom prst="rect">
            <a:avLst/>
          </a:prstGeom>
          <a:solidFill>
            <a:schemeClr val="bg1"/>
          </a:solidFill>
          <a:ln w="9525">
            <a:solidFill>
              <a:srgbClr val="0000FF"/>
            </a:solidFill>
            <a:miter lim="800000"/>
            <a:headEnd/>
            <a:tailEnd/>
          </a:ln>
        </p:spPr>
        <p:txBody>
          <a:bodyPr wrap="square">
            <a:spAutoFit/>
          </a:bodyPr>
          <a:lstStyle/>
          <a:p>
            <a:pPr algn="l"/>
            <a:r>
              <a:rPr lang="ja-JP" altLang="en-US" sz="1300" b="1" dirty="0" smtClean="0"/>
              <a:t>◆美容、化粧品、サプリなどアンチエイジング産業も拡大</a:t>
            </a:r>
            <a:endParaRPr lang="ja-JP" altLang="en-US" sz="13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paramount.co.jp/files/cms/news/201604/m_2016042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574" y="1880744"/>
            <a:ext cx="2190750" cy="2689407"/>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１．健康長寿関連産業を基軸とする</a:t>
            </a:r>
            <a:r>
              <a:rPr lang="ja-JP" altLang="en-US" b="1" dirty="0" smtClean="0">
                <a:latin typeface="+mn-lt"/>
                <a:ea typeface="+mn-ea"/>
              </a:rPr>
              <a:t>理由　</a:t>
            </a:r>
            <a:r>
              <a:rPr lang="ja-JP" altLang="en-US" sz="1000" dirty="0" smtClean="0"/>
              <a:t>～</a:t>
            </a:r>
            <a:r>
              <a:rPr lang="ja-JP" altLang="en-US" sz="1000" dirty="0"/>
              <a:t>健康長寿産業</a:t>
            </a:r>
            <a:r>
              <a:rPr lang="ja-JP" altLang="en-US" sz="1000" dirty="0" smtClean="0"/>
              <a:t>の広がりと</a:t>
            </a:r>
            <a:r>
              <a:rPr lang="ja-JP" altLang="en-US" sz="1000" dirty="0"/>
              <a:t>大阪・関西での</a:t>
            </a:r>
            <a:r>
              <a:rPr lang="ja-JP" altLang="en-US" sz="1000" dirty="0" smtClean="0"/>
              <a:t>集積～</a:t>
            </a:r>
            <a:endParaRPr lang="ja-JP" altLang="en-US" sz="1000" dirty="0">
              <a:latin typeface="+mn-lt"/>
              <a:ea typeface="+mn-ea"/>
            </a:endParaRPr>
          </a:p>
        </p:txBody>
      </p:sp>
      <p:sp>
        <p:nvSpPr>
          <p:cNvPr id="83974" name="テキスト ボックス 3"/>
          <p:cNvSpPr txBox="1">
            <a:spLocks noChangeArrowheads="1"/>
          </p:cNvSpPr>
          <p:nvPr/>
        </p:nvSpPr>
        <p:spPr bwMode="auto">
          <a:xfrm>
            <a:off x="271574" y="476672"/>
            <a:ext cx="8425632" cy="523220"/>
          </a:xfrm>
          <a:prstGeom prst="rect">
            <a:avLst/>
          </a:prstGeom>
          <a:noFill/>
          <a:ln w="9525">
            <a:solidFill>
              <a:schemeClr val="hlink"/>
            </a:solidFill>
            <a:miter lim="800000"/>
            <a:headEnd/>
            <a:tailEnd/>
          </a:ln>
        </p:spPr>
        <p:txBody>
          <a:bodyPr wrap="square">
            <a:spAutoFit/>
          </a:bodyPr>
          <a:lstStyle/>
          <a:p>
            <a:pPr algn="l"/>
            <a:r>
              <a:rPr lang="ja-JP" altLang="en-US" sz="1400" b="1" dirty="0" smtClean="0"/>
              <a:t>◆大阪・関西の中小ものづくり技術と健康長寿分野は高い親和性。また第</a:t>
            </a:r>
            <a:r>
              <a:rPr lang="en-US" altLang="ja-JP" sz="1400" b="1" dirty="0" smtClean="0"/>
              <a:t>4</a:t>
            </a:r>
            <a:r>
              <a:rPr lang="ja-JP" altLang="en-US" sz="1400" b="1" dirty="0" smtClean="0"/>
              <a:t>次産業革命で関心を集めるＩｏＴ、ＡＩ、ビッグデータ、ロボットなどの技術との融合が広がる。</a:t>
            </a:r>
            <a:endParaRPr lang="ja-JP" altLang="en-US" sz="1400" b="1" dirty="0"/>
          </a:p>
        </p:txBody>
      </p:sp>
      <p:sp>
        <p:nvSpPr>
          <p:cNvPr id="4" name="テキスト ボックス 3"/>
          <p:cNvSpPr txBox="1"/>
          <p:nvPr/>
        </p:nvSpPr>
        <p:spPr>
          <a:xfrm>
            <a:off x="228588" y="1118146"/>
            <a:ext cx="8685694" cy="576000"/>
          </a:xfrm>
          <a:prstGeom prst="rect">
            <a:avLst/>
          </a:prstGeom>
          <a:ln>
            <a:solidFill>
              <a:srgbClr val="4776A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l">
              <a:buFont typeface="Wingdings" panose="05000000000000000000" pitchFamily="2" charset="2"/>
              <a:buChar char="Ø"/>
            </a:pPr>
            <a:r>
              <a:rPr lang="ja-JP" altLang="en-US" sz="1000" dirty="0" smtClean="0"/>
              <a:t>大阪・関西は高い技術をもった中小ものづくり企業やベンチャー企業が多く集積しているが、健康長寿関連分野への参入で注目を集める企業が増えている。</a:t>
            </a:r>
            <a:endParaRPr lang="en-US" altLang="ja-JP" sz="1000" dirty="0" smtClean="0"/>
          </a:p>
          <a:p>
            <a:pPr marL="171450" indent="-171450" algn="l">
              <a:buFont typeface="Wingdings" panose="05000000000000000000" pitchFamily="2" charset="2"/>
              <a:buChar char="Ø"/>
            </a:pPr>
            <a:r>
              <a:rPr lang="ja-JP" altLang="en-US" sz="1000" dirty="0"/>
              <a:t>　</a:t>
            </a:r>
            <a:r>
              <a:rPr lang="ja-JP" altLang="en-US" sz="1000" dirty="0" smtClean="0"/>
              <a:t>膨大</a:t>
            </a:r>
            <a:r>
              <a:rPr lang="ja-JP" altLang="en-US" sz="1000" dirty="0"/>
              <a:t>な医療や健康データ（ビッグデータ）をＩｏＴやＡＩなどの最新技術と結びつけて複合的に分析し、健康管理や病気の早期発見などに生かすといった</a:t>
            </a:r>
            <a:r>
              <a:rPr lang="ja-JP" altLang="en-US" sz="1000" dirty="0" smtClean="0"/>
              <a:t>イノ</a:t>
            </a:r>
            <a:endParaRPr lang="en-US" altLang="ja-JP" sz="1000" dirty="0" smtClean="0"/>
          </a:p>
          <a:p>
            <a:pPr algn="l"/>
            <a:r>
              <a:rPr lang="ja-JP" altLang="en-US" sz="1000" dirty="0"/>
              <a:t>　</a:t>
            </a:r>
            <a:r>
              <a:rPr lang="ja-JP" altLang="en-US" sz="1000" dirty="0" smtClean="0"/>
              <a:t>　　ベーションが今後期待される。</a:t>
            </a:r>
            <a:endParaRPr lang="en-US" altLang="ja-JP" sz="1000" dirty="0" smtClean="0"/>
          </a:p>
        </p:txBody>
      </p:sp>
      <p:pic>
        <p:nvPicPr>
          <p:cNvPr id="1026" name="Picture 2" descr="パワーローダー　忍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741" y="2060848"/>
            <a:ext cx="1613259" cy="207142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566727" y="4376633"/>
            <a:ext cx="2448968" cy="1384995"/>
          </a:xfrm>
          <a:prstGeom prst="rect">
            <a:avLst/>
          </a:prstGeom>
          <a:noFill/>
        </p:spPr>
        <p:txBody>
          <a:bodyPr wrap="square" rtlCol="0">
            <a:spAutoFit/>
          </a:bodyPr>
          <a:lstStyle/>
          <a:p>
            <a:pPr algn="l"/>
            <a:r>
              <a:rPr kumimoji="1" lang="ja-JP" altLang="en-US" sz="1200" b="1" dirty="0" smtClean="0"/>
              <a:t>■パワーアシストスーツ</a:t>
            </a:r>
            <a:endParaRPr kumimoji="1" lang="en-US" altLang="ja-JP" sz="1200" b="1" dirty="0" smtClean="0"/>
          </a:p>
          <a:p>
            <a:pPr algn="l"/>
            <a:r>
              <a:rPr kumimoji="1" lang="ja-JP" altLang="en-US" sz="1200" b="1" dirty="0" smtClean="0"/>
              <a:t>（</a:t>
            </a:r>
            <a:r>
              <a:rPr lang="ja-JP" altLang="en-US" sz="1200" b="1" dirty="0" smtClean="0"/>
              <a:t>アクティブリンク（奈良市））</a:t>
            </a:r>
            <a:endParaRPr lang="en-US" altLang="ja-JP" sz="1200" b="1" dirty="0" smtClean="0"/>
          </a:p>
          <a:p>
            <a:pPr algn="l">
              <a:lnSpc>
                <a:spcPts val="1440"/>
              </a:lnSpc>
            </a:pPr>
            <a:r>
              <a:rPr lang="ja-JP" altLang="en-US" sz="1200" dirty="0" smtClean="0"/>
              <a:t>パナソニックのスピンオフベンチャー。</a:t>
            </a:r>
            <a:r>
              <a:rPr kumimoji="1" lang="ja-JP" altLang="en-US" sz="1200" dirty="0" smtClean="0"/>
              <a:t>作業時などの体</a:t>
            </a:r>
            <a:r>
              <a:rPr kumimoji="1" lang="ja-JP" altLang="en-US" sz="1200" dirty="0"/>
              <a:t>へ</a:t>
            </a:r>
            <a:r>
              <a:rPr kumimoji="1" lang="ja-JP" altLang="en-US" sz="1200" dirty="0" smtClean="0"/>
              <a:t>の負担軽減が可能で、高齢者の作業補助や介護などへの導入が期待されている。</a:t>
            </a:r>
            <a:endParaRPr kumimoji="1" lang="ja-JP" altLang="en-US" sz="1200" dirty="0"/>
          </a:p>
        </p:txBody>
      </p:sp>
      <p:sp>
        <p:nvSpPr>
          <p:cNvPr id="19" name="正方形/長方形 18"/>
          <p:cNvSpPr/>
          <p:nvPr/>
        </p:nvSpPr>
        <p:spPr>
          <a:xfrm>
            <a:off x="5150269" y="4430624"/>
            <a:ext cx="3764013" cy="206916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l"/>
            <a:r>
              <a:rPr lang="ja-JP" altLang="en-US" sz="900" b="1" dirty="0">
                <a:solidFill>
                  <a:srgbClr val="000000"/>
                </a:solidFill>
              </a:rPr>
              <a:t>（参考</a:t>
            </a:r>
            <a:r>
              <a:rPr lang="ja-JP" altLang="en-US" sz="900" b="1" dirty="0" smtClean="0">
                <a:solidFill>
                  <a:srgbClr val="000000"/>
                </a:solidFill>
              </a:rPr>
              <a:t>）</a:t>
            </a:r>
            <a:endParaRPr lang="en-US" altLang="ja-JP" sz="900" b="1" dirty="0" smtClean="0">
              <a:solidFill>
                <a:srgbClr val="000000"/>
              </a:solidFill>
            </a:endParaRPr>
          </a:p>
          <a:p>
            <a:pPr algn="l"/>
            <a:r>
              <a:rPr lang="ja-JP" altLang="en-US" sz="900" b="1" dirty="0"/>
              <a:t>東大阪市、医工連携事業をスタート　中小製造業の技術を健康・医療分野に</a:t>
            </a:r>
          </a:p>
          <a:p>
            <a:pPr algn="l"/>
            <a:r>
              <a:rPr lang="en-US" altLang="ja-JP" sz="900" dirty="0" smtClean="0"/>
              <a:t>2016/7/26</a:t>
            </a:r>
            <a:r>
              <a:rPr lang="ja-JP" altLang="en-US" sz="900" dirty="0" smtClean="0"/>
              <a:t>　東大阪経済新聞（抜粋）</a:t>
            </a:r>
            <a:r>
              <a:rPr lang="en-US" altLang="ja-JP" sz="900" dirty="0" smtClean="0"/>
              <a:t/>
            </a:r>
            <a:br>
              <a:rPr lang="en-US" altLang="ja-JP" sz="900" dirty="0" smtClean="0"/>
            </a:br>
            <a:r>
              <a:rPr lang="ja-JP" altLang="en-US" sz="900" dirty="0"/>
              <a:t>　</a:t>
            </a:r>
            <a:r>
              <a:rPr lang="ja-JP" altLang="en-US" sz="800" dirty="0"/>
              <a:t>東大阪市が</a:t>
            </a:r>
            <a:r>
              <a:rPr lang="en-US" altLang="ja-JP" sz="800" dirty="0"/>
              <a:t>7</a:t>
            </a:r>
            <a:r>
              <a:rPr lang="ja-JP" altLang="en-US" sz="800" dirty="0"/>
              <a:t>月、市内製造業の健康・医療分野への参入促進を目的とした医工連携事業をスタートした。</a:t>
            </a:r>
            <a:br>
              <a:rPr lang="ja-JP" altLang="en-US" sz="800" dirty="0"/>
            </a:br>
            <a:r>
              <a:rPr lang="ja-JP" altLang="en-US" sz="800" dirty="0"/>
              <a:t>　市は</a:t>
            </a:r>
            <a:r>
              <a:rPr lang="en-US" altLang="ja-JP" sz="800" dirty="0"/>
              <a:t>4</a:t>
            </a:r>
            <a:r>
              <a:rPr lang="ja-JP" altLang="en-US" sz="800" dirty="0"/>
              <a:t>月</a:t>
            </a:r>
            <a:r>
              <a:rPr lang="en-US" altLang="ja-JP" sz="800" dirty="0"/>
              <a:t>12</a:t>
            </a:r>
            <a:r>
              <a:rPr lang="ja-JP" altLang="en-US" sz="800" dirty="0"/>
              <a:t>日、大阪大学大学院医学系研究科、医学部付属病院と健康・医療分野でのイノベーションの実現に向け包括連携協定を締結。</a:t>
            </a:r>
            <a:r>
              <a:rPr lang="en-US" altLang="ja-JP" sz="800" dirty="0"/>
              <a:t>6</a:t>
            </a:r>
            <a:r>
              <a:rPr lang="ja-JP" altLang="en-US" sz="800" dirty="0"/>
              <a:t>月から市経済部モノづくり支援室の市職員を派遣し、「産学連携・クロスイノベーション・イニシアティブ」の招聘（しょうへい）メンバーとして参画。他の包括連携協定締結企業と接点を持ちながら、医療現場のニーズとシーズを調査する</a:t>
            </a:r>
            <a:r>
              <a:rPr lang="ja-JP" altLang="en-US" sz="800" dirty="0" smtClean="0"/>
              <a:t>。</a:t>
            </a:r>
            <a:r>
              <a:rPr lang="ja-JP" altLang="en-US" sz="800" dirty="0"/>
              <a:t/>
            </a:r>
            <a:br>
              <a:rPr lang="ja-JP" altLang="en-US" sz="800" dirty="0"/>
            </a:br>
            <a:r>
              <a:rPr lang="ja-JP" altLang="en-US" sz="800" dirty="0"/>
              <a:t>　医療機器開発だけでなく、医療機器メーカーや大学、研究機関への部品・試作品の供給や、健康機器、介護・福祉器具、理化学研究・検査用装置類なども参入の業態とし、「難しいものや新しいものだけでなく、病院の日常の業務で少しでも時間が短縮できるものや使いやすいものなど、改良、改善につながるアイテムも含まれる」という</a:t>
            </a:r>
            <a:r>
              <a:rPr lang="ja-JP" altLang="en-US" sz="800" dirty="0" smtClean="0"/>
              <a:t>。</a:t>
            </a:r>
            <a:endParaRPr lang="en-US" altLang="ja-JP" sz="900" b="1" dirty="0" smtClean="0">
              <a:solidFill>
                <a:srgbClr val="000000"/>
              </a:solidFill>
            </a:endParaRPr>
          </a:p>
        </p:txBody>
      </p:sp>
      <p:sp>
        <p:nvSpPr>
          <p:cNvPr id="21" name="テキスト ボックス 20"/>
          <p:cNvSpPr txBox="1"/>
          <p:nvPr/>
        </p:nvSpPr>
        <p:spPr>
          <a:xfrm>
            <a:off x="243396" y="4365104"/>
            <a:ext cx="2448968" cy="1179810"/>
          </a:xfrm>
          <a:prstGeom prst="rect">
            <a:avLst/>
          </a:prstGeom>
          <a:noFill/>
        </p:spPr>
        <p:txBody>
          <a:bodyPr wrap="square" rtlCol="0">
            <a:spAutoFit/>
          </a:bodyPr>
          <a:lstStyle/>
          <a:p>
            <a:pPr algn="l"/>
            <a:r>
              <a:rPr kumimoji="1" lang="ja-JP" altLang="en-US" sz="1200" b="1" dirty="0" smtClean="0"/>
              <a:t>■ロボット介護機器</a:t>
            </a:r>
            <a:endParaRPr kumimoji="1" lang="en-US" altLang="ja-JP" sz="1200" b="1" dirty="0" smtClean="0"/>
          </a:p>
          <a:p>
            <a:pPr algn="l"/>
            <a:r>
              <a:rPr kumimoji="1" lang="ja-JP" altLang="en-US" sz="1200" b="1" dirty="0" smtClean="0"/>
              <a:t>（</a:t>
            </a:r>
            <a:r>
              <a:rPr lang="ja-JP" altLang="en-US" sz="1200" b="1" dirty="0" smtClean="0"/>
              <a:t>マッスル（大阪市））</a:t>
            </a:r>
            <a:endParaRPr lang="en-US" altLang="ja-JP" sz="1200" b="1" dirty="0" smtClean="0"/>
          </a:p>
          <a:p>
            <a:pPr algn="l">
              <a:lnSpc>
                <a:spcPts val="1440"/>
              </a:lnSpc>
            </a:pPr>
            <a:r>
              <a:rPr lang="ja-JP" altLang="en-US" sz="1200" dirty="0" smtClean="0"/>
              <a:t>高いモーター制御技術を生かし、ベッドと車いす間を抱き上げるように移乗させることのできるロボット介護機器</a:t>
            </a:r>
            <a:r>
              <a:rPr kumimoji="1" lang="ja-JP" altLang="en-US" sz="1200" dirty="0" smtClean="0"/>
              <a:t>。</a:t>
            </a:r>
            <a:endParaRPr kumimoji="1" lang="ja-JP" altLang="en-US" sz="1200" dirty="0"/>
          </a:p>
        </p:txBody>
      </p:sp>
      <p:pic>
        <p:nvPicPr>
          <p:cNvPr id="1030" name="Picture 6" descr="http://www.osaka-toprunner.jp/project/introduce/sleapwell/images/np_keyvisu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724" y="1788850"/>
            <a:ext cx="3574409" cy="1531889"/>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5385890" y="3360970"/>
            <a:ext cx="3528392" cy="1015663"/>
          </a:xfrm>
          <a:prstGeom prst="rect">
            <a:avLst/>
          </a:prstGeom>
          <a:noFill/>
        </p:spPr>
        <p:txBody>
          <a:bodyPr wrap="square" rtlCol="0">
            <a:spAutoFit/>
          </a:bodyPr>
          <a:lstStyle/>
          <a:p>
            <a:pPr algn="l"/>
            <a:r>
              <a:rPr kumimoji="1" lang="ja-JP" altLang="en-US" sz="1200" b="1" dirty="0" smtClean="0"/>
              <a:t>■</a:t>
            </a:r>
            <a:r>
              <a:rPr lang="ja-JP" altLang="en-US" sz="1200" b="1" dirty="0" smtClean="0"/>
              <a:t>睡眠時脳波測定用医療機器を活用した効能評価、健診、診断事業</a:t>
            </a:r>
            <a:r>
              <a:rPr kumimoji="1" lang="ja-JP" altLang="en-US" sz="1200" b="1" dirty="0" smtClean="0"/>
              <a:t>（スリープウェル</a:t>
            </a:r>
            <a:r>
              <a:rPr lang="ja-JP" altLang="en-US" sz="1200" b="1" dirty="0" smtClean="0"/>
              <a:t>（大阪市））</a:t>
            </a:r>
            <a:endParaRPr lang="en-US" altLang="ja-JP" sz="1200" b="1" dirty="0" smtClean="0"/>
          </a:p>
          <a:p>
            <a:pPr algn="l"/>
            <a:r>
              <a:rPr lang="ja-JP" altLang="en-US" sz="1200" dirty="0" smtClean="0"/>
              <a:t>睡眠に関するビッグデータをもとに、寝付くまでの時間や熟睡度など、睡眠の質に関する様々な数値が正確に測定できる機器を開発</a:t>
            </a:r>
            <a:endParaRPr kumimoji="1" lang="ja-JP" altLang="en-US" sz="1200" dirty="0"/>
          </a:p>
        </p:txBody>
      </p:sp>
      <p:sp>
        <p:nvSpPr>
          <p:cNvPr id="2" name="スライド番号プレースホルダー 1"/>
          <p:cNvSpPr>
            <a:spLocks noGrp="1"/>
          </p:cNvSpPr>
          <p:nvPr>
            <p:ph type="sldNum" sz="quarter" idx="12"/>
          </p:nvPr>
        </p:nvSpPr>
        <p:spPr/>
        <p:txBody>
          <a:bodyPr/>
          <a:lstStyle/>
          <a:p>
            <a:pPr>
              <a:defRPr/>
            </a:pPr>
            <a:fld id="{BBCD0598-7193-45C1-87AD-3ACF5581B1CD}" type="slidenum">
              <a:rPr lang="ja-JP" altLang="en-US" smtClean="0"/>
              <a:pPr>
                <a:defRPr/>
              </a:pPr>
              <a:t>11</a:t>
            </a:fld>
            <a:endParaRPr lang="ja-JP" altLang="en-US" dirty="0"/>
          </a:p>
        </p:txBody>
      </p:sp>
      <p:sp>
        <p:nvSpPr>
          <p:cNvPr id="13" name="テキスト ボックス 12"/>
          <p:cNvSpPr txBox="1"/>
          <p:nvPr/>
        </p:nvSpPr>
        <p:spPr>
          <a:xfrm>
            <a:off x="3224188" y="6503528"/>
            <a:ext cx="2520403" cy="230832"/>
          </a:xfrm>
          <a:prstGeom prst="rect">
            <a:avLst/>
          </a:prstGeom>
          <a:noFill/>
        </p:spPr>
        <p:txBody>
          <a:bodyPr wrap="square" rtlCol="0">
            <a:spAutoFit/>
          </a:bodyPr>
          <a:lstStyle/>
          <a:p>
            <a:r>
              <a:rPr lang="ja-JP" altLang="en-US" sz="900" dirty="0" smtClean="0"/>
              <a:t>出典：各社</a:t>
            </a:r>
            <a:r>
              <a:rPr lang="en-US" altLang="ja-JP" sz="900" dirty="0" smtClean="0"/>
              <a:t>WEB</a:t>
            </a:r>
            <a:r>
              <a:rPr lang="ja-JP" altLang="en-US" sz="900" dirty="0" smtClean="0"/>
              <a:t>ページ</a:t>
            </a:r>
            <a:endParaRPr kumimoji="1" lang="ja-JP" altLang="en-US" sz="900" dirty="0"/>
          </a:p>
        </p:txBody>
      </p:sp>
    </p:spTree>
    <p:extLst>
      <p:ext uri="{BB962C8B-B14F-4D97-AF65-F5344CB8AC3E}">
        <p14:creationId xmlns:p14="http://schemas.microsoft.com/office/powerpoint/2010/main" val="689288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テキスト ボックス 8"/>
          <p:cNvSpPr txBox="1"/>
          <p:nvPr/>
        </p:nvSpPr>
        <p:spPr>
          <a:xfrm>
            <a:off x="0" y="0"/>
            <a:ext cx="9144000" cy="646331"/>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１．健康長寿関連産業を基軸とする</a:t>
            </a:r>
            <a:r>
              <a:rPr lang="ja-JP" altLang="en-US" b="1" dirty="0" smtClean="0">
                <a:latin typeface="+mn-lt"/>
                <a:ea typeface="+mn-ea"/>
              </a:rPr>
              <a:t>理由　</a:t>
            </a:r>
            <a:r>
              <a:rPr lang="ja-JP" altLang="en-US" sz="1000" dirty="0" smtClean="0"/>
              <a:t>～健康寿命の延伸に貢献～</a:t>
            </a:r>
            <a:endParaRPr lang="ja-JP" altLang="en-US" sz="1000" dirty="0"/>
          </a:p>
          <a:p>
            <a:pPr algn="l" fontAlgn="auto">
              <a:spcBef>
                <a:spcPts val="0"/>
              </a:spcBef>
              <a:spcAft>
                <a:spcPts val="0"/>
              </a:spcAft>
              <a:defRPr/>
            </a:pPr>
            <a:endParaRPr lang="ja-JP" altLang="en-US" b="1" dirty="0">
              <a:latin typeface="+mn-lt"/>
              <a:ea typeface="+mn-ea"/>
            </a:endParaRPr>
          </a:p>
        </p:txBody>
      </p:sp>
      <p:grpSp>
        <p:nvGrpSpPr>
          <p:cNvPr id="33795" name="グループ化 1"/>
          <p:cNvGrpSpPr>
            <a:grpSpLocks/>
          </p:cNvGrpSpPr>
          <p:nvPr/>
        </p:nvGrpSpPr>
        <p:grpSpPr bwMode="auto">
          <a:xfrm>
            <a:off x="236538" y="1341438"/>
            <a:ext cx="8726487" cy="5000625"/>
            <a:chOff x="237029" y="1903757"/>
            <a:chExt cx="8725325" cy="4437831"/>
          </a:xfrm>
        </p:grpSpPr>
        <p:pic>
          <p:nvPicPr>
            <p:cNvPr id="33799" name="図 11"/>
            <p:cNvPicPr>
              <a:picLocks noChangeAspect="1" noChangeArrowheads="1"/>
            </p:cNvPicPr>
            <p:nvPr/>
          </p:nvPicPr>
          <p:blipFill>
            <a:blip r:embed="rId2"/>
            <a:srcRect/>
            <a:stretch>
              <a:fillRect/>
            </a:stretch>
          </p:blipFill>
          <p:spPr bwMode="auto">
            <a:xfrm>
              <a:off x="4662236" y="1910604"/>
              <a:ext cx="4215753" cy="4409426"/>
            </a:xfrm>
            <a:prstGeom prst="rect">
              <a:avLst/>
            </a:prstGeom>
            <a:noFill/>
            <a:ln w="9525">
              <a:noFill/>
              <a:miter lim="800000"/>
              <a:headEnd/>
              <a:tailEnd/>
            </a:ln>
          </p:spPr>
        </p:pic>
        <p:pic>
          <p:nvPicPr>
            <p:cNvPr id="33800" name="図 16"/>
            <p:cNvPicPr>
              <a:picLocks noChangeAspect="1" noChangeArrowheads="1"/>
            </p:cNvPicPr>
            <p:nvPr/>
          </p:nvPicPr>
          <p:blipFill>
            <a:blip r:embed="rId3"/>
            <a:srcRect/>
            <a:stretch>
              <a:fillRect/>
            </a:stretch>
          </p:blipFill>
          <p:spPr bwMode="auto">
            <a:xfrm>
              <a:off x="309037" y="1903757"/>
              <a:ext cx="4089616" cy="4437831"/>
            </a:xfrm>
            <a:prstGeom prst="rect">
              <a:avLst/>
            </a:prstGeom>
            <a:noFill/>
            <a:ln w="9525">
              <a:noFill/>
              <a:miter lim="800000"/>
              <a:headEnd/>
              <a:tailEnd/>
            </a:ln>
          </p:spPr>
        </p:pic>
        <p:sp>
          <p:nvSpPr>
            <p:cNvPr id="18" name="正方形/長方形 17"/>
            <p:cNvSpPr/>
            <p:nvPr/>
          </p:nvSpPr>
          <p:spPr>
            <a:xfrm>
              <a:off x="237029" y="5139851"/>
              <a:ext cx="4233298" cy="57621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dirty="0">
                <a:solidFill>
                  <a:prstClr val="white"/>
                </a:solidFill>
              </a:endParaRPr>
            </a:p>
          </p:txBody>
        </p:sp>
        <p:sp>
          <p:nvSpPr>
            <p:cNvPr id="19" name="正方形/長方形 18"/>
            <p:cNvSpPr/>
            <p:nvPr/>
          </p:nvSpPr>
          <p:spPr>
            <a:xfrm>
              <a:off x="4532232" y="5538552"/>
              <a:ext cx="4430122" cy="20991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dirty="0">
                <a:solidFill>
                  <a:prstClr val="white"/>
                </a:solidFill>
              </a:endParaRPr>
            </a:p>
          </p:txBody>
        </p:sp>
        <p:sp>
          <p:nvSpPr>
            <p:cNvPr id="20" name="四角形吹き出し 19"/>
            <p:cNvSpPr/>
            <p:nvPr/>
          </p:nvSpPr>
          <p:spPr>
            <a:xfrm>
              <a:off x="5060799" y="4758057"/>
              <a:ext cx="1873001" cy="652290"/>
            </a:xfrm>
            <a:prstGeom prst="wedgeRect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ja-JP" altLang="en-US" sz="1200">
                  <a:solidFill>
                    <a:srgbClr val="000000"/>
                  </a:solidFill>
                  <a:latin typeface="Meiryo UI"/>
                  <a:ea typeface="Meiryo UI"/>
                  <a:cs typeface="Meiryo UI"/>
                </a:rPr>
                <a:t>平均寿命との差</a:t>
              </a:r>
              <a:r>
                <a:rPr lang="en-US" altLang="ja-JP" sz="1200">
                  <a:solidFill>
                    <a:srgbClr val="000000"/>
                  </a:solidFill>
                  <a:latin typeface="Meiryo UI"/>
                  <a:ea typeface="Meiryo UI"/>
                  <a:cs typeface="Meiryo UI"/>
                </a:rPr>
                <a:t>(</a:t>
              </a:r>
              <a:r>
                <a:rPr lang="ja-JP" altLang="en-US" sz="1200">
                  <a:solidFill>
                    <a:srgbClr val="000000"/>
                  </a:solidFill>
                  <a:latin typeface="Meiryo UI"/>
                  <a:ea typeface="Meiryo UI"/>
                  <a:cs typeface="Meiryo UI"/>
                </a:rPr>
                <a:t>大阪</a:t>
              </a:r>
              <a:r>
                <a:rPr lang="en-US" altLang="ja-JP" sz="1200">
                  <a:solidFill>
                    <a:srgbClr val="000000"/>
                  </a:solidFill>
                  <a:latin typeface="Meiryo UI"/>
                  <a:ea typeface="Meiryo UI"/>
                  <a:cs typeface="Meiryo UI"/>
                </a:rPr>
                <a:t>)</a:t>
              </a:r>
            </a:p>
            <a:p>
              <a:pPr algn="l">
                <a:defRPr/>
              </a:pPr>
              <a:r>
                <a:rPr lang="ja-JP" altLang="en-US" sz="1200">
                  <a:solidFill>
                    <a:srgbClr val="000000"/>
                  </a:solidFill>
                  <a:latin typeface="Meiryo UI"/>
                  <a:ea typeface="Meiryo UI"/>
                  <a:cs typeface="Meiryo UI"/>
                </a:rPr>
                <a:t>男性：  </a:t>
              </a:r>
              <a:r>
                <a:rPr lang="en-US" altLang="ja-JP" sz="1200">
                  <a:solidFill>
                    <a:srgbClr val="000000"/>
                  </a:solidFill>
                  <a:latin typeface="Meiryo UI"/>
                  <a:ea typeface="Meiryo UI"/>
                  <a:cs typeface="Meiryo UI"/>
                </a:rPr>
                <a:t>9.60</a:t>
              </a:r>
              <a:r>
                <a:rPr lang="ja-JP" altLang="en-US" sz="1200">
                  <a:solidFill>
                    <a:srgbClr val="000000"/>
                  </a:solidFill>
                  <a:latin typeface="Meiryo UI"/>
                  <a:ea typeface="Meiryo UI"/>
                  <a:cs typeface="Meiryo UI"/>
                </a:rPr>
                <a:t>歳</a:t>
              </a:r>
              <a:endParaRPr lang="en-US" altLang="ja-JP" sz="1200">
                <a:solidFill>
                  <a:srgbClr val="000000"/>
                </a:solidFill>
                <a:latin typeface="Meiryo UI"/>
                <a:ea typeface="Meiryo UI"/>
                <a:cs typeface="Meiryo UI"/>
              </a:endParaRPr>
            </a:p>
            <a:p>
              <a:pPr algn="l">
                <a:defRPr/>
              </a:pPr>
              <a:r>
                <a:rPr lang="ja-JP" altLang="en-US" sz="1200">
                  <a:solidFill>
                    <a:srgbClr val="000000"/>
                  </a:solidFill>
                  <a:latin typeface="Meiryo UI"/>
                  <a:ea typeface="Meiryo UI"/>
                  <a:cs typeface="Meiryo UI"/>
                </a:rPr>
                <a:t>女性：</a:t>
              </a:r>
              <a:r>
                <a:rPr lang="en-US" altLang="ja-JP" sz="1200">
                  <a:solidFill>
                    <a:srgbClr val="000000"/>
                  </a:solidFill>
                  <a:latin typeface="Meiryo UI"/>
                  <a:ea typeface="Meiryo UI"/>
                  <a:cs typeface="Meiryo UI"/>
                </a:rPr>
                <a:t>13.38</a:t>
              </a:r>
              <a:r>
                <a:rPr lang="ja-JP" altLang="en-US" sz="1200">
                  <a:solidFill>
                    <a:srgbClr val="000000"/>
                  </a:solidFill>
                  <a:latin typeface="Meiryo UI"/>
                  <a:ea typeface="Meiryo UI"/>
                  <a:cs typeface="Meiryo UI"/>
                </a:rPr>
                <a:t>歳</a:t>
              </a:r>
            </a:p>
          </p:txBody>
        </p:sp>
        <p:sp>
          <p:nvSpPr>
            <p:cNvPr id="21" name="四角形吹き出し 20"/>
            <p:cNvSpPr/>
            <p:nvPr/>
          </p:nvSpPr>
          <p:spPr>
            <a:xfrm>
              <a:off x="6743325" y="3029416"/>
              <a:ext cx="1846017" cy="648064"/>
            </a:xfrm>
            <a:prstGeom prst="wedgeRectCallout">
              <a:avLst>
                <a:gd name="adj1" fmla="val -20833"/>
                <a:gd name="adj2" fmla="val -6542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ja-JP" altLang="en-US" sz="1200">
                  <a:solidFill>
                    <a:srgbClr val="000000"/>
                  </a:solidFill>
                  <a:latin typeface="Meiryo UI"/>
                  <a:ea typeface="Meiryo UI"/>
                  <a:cs typeface="Meiryo UI"/>
                </a:rPr>
                <a:t>平均寿命との差</a:t>
              </a:r>
              <a:r>
                <a:rPr lang="en-US" altLang="ja-JP" sz="1200">
                  <a:solidFill>
                    <a:srgbClr val="000000"/>
                  </a:solidFill>
                  <a:latin typeface="Meiryo UI"/>
                  <a:ea typeface="Meiryo UI"/>
                  <a:cs typeface="Meiryo UI"/>
                </a:rPr>
                <a:t>(</a:t>
              </a:r>
              <a:r>
                <a:rPr lang="ja-JP" altLang="en-US" sz="1200">
                  <a:solidFill>
                    <a:srgbClr val="000000"/>
                  </a:solidFill>
                  <a:latin typeface="Meiryo UI"/>
                  <a:ea typeface="Meiryo UI"/>
                  <a:cs typeface="Meiryo UI"/>
                </a:rPr>
                <a:t>愛知</a:t>
              </a:r>
              <a:r>
                <a:rPr lang="en-US" altLang="ja-JP" sz="1200">
                  <a:solidFill>
                    <a:srgbClr val="000000"/>
                  </a:solidFill>
                  <a:latin typeface="Meiryo UI"/>
                  <a:ea typeface="Meiryo UI"/>
                  <a:cs typeface="Meiryo UI"/>
                </a:rPr>
                <a:t>)</a:t>
              </a:r>
            </a:p>
            <a:p>
              <a:pPr algn="l">
                <a:defRPr/>
              </a:pPr>
              <a:r>
                <a:rPr lang="ja-JP" altLang="en-US" sz="1200">
                  <a:solidFill>
                    <a:srgbClr val="000000"/>
                  </a:solidFill>
                  <a:latin typeface="Meiryo UI"/>
                  <a:ea typeface="Meiryo UI"/>
                  <a:cs typeface="Meiryo UI"/>
                </a:rPr>
                <a:t>男性：  </a:t>
              </a:r>
              <a:r>
                <a:rPr lang="en-US" altLang="ja-JP" sz="1200">
                  <a:solidFill>
                    <a:srgbClr val="000000"/>
                  </a:solidFill>
                  <a:latin typeface="Meiryo UI"/>
                  <a:ea typeface="Meiryo UI"/>
                  <a:cs typeface="Meiryo UI"/>
                </a:rPr>
                <a:t>7.97</a:t>
              </a:r>
              <a:r>
                <a:rPr lang="ja-JP" altLang="en-US" sz="1200">
                  <a:solidFill>
                    <a:srgbClr val="000000"/>
                  </a:solidFill>
                  <a:latin typeface="Meiryo UI"/>
                  <a:ea typeface="Meiryo UI"/>
                  <a:cs typeface="Meiryo UI"/>
                </a:rPr>
                <a:t>歳</a:t>
              </a:r>
              <a:endParaRPr lang="en-US" altLang="ja-JP" sz="1200">
                <a:solidFill>
                  <a:srgbClr val="000000"/>
                </a:solidFill>
                <a:latin typeface="Meiryo UI"/>
                <a:ea typeface="Meiryo UI"/>
                <a:cs typeface="Meiryo UI"/>
              </a:endParaRPr>
            </a:p>
            <a:p>
              <a:pPr algn="l">
                <a:defRPr/>
              </a:pPr>
              <a:r>
                <a:rPr lang="ja-JP" altLang="en-US" sz="1200">
                  <a:solidFill>
                    <a:srgbClr val="000000"/>
                  </a:solidFill>
                  <a:latin typeface="Meiryo UI"/>
                  <a:ea typeface="Meiryo UI"/>
                  <a:cs typeface="Meiryo UI"/>
                </a:rPr>
                <a:t>女性：</a:t>
              </a:r>
              <a:r>
                <a:rPr lang="en-US" altLang="ja-JP" sz="1200">
                  <a:solidFill>
                    <a:srgbClr val="000000"/>
                  </a:solidFill>
                  <a:latin typeface="Meiryo UI"/>
                  <a:ea typeface="Meiryo UI"/>
                  <a:cs typeface="Meiryo UI"/>
                </a:rPr>
                <a:t>11.29</a:t>
              </a:r>
              <a:r>
                <a:rPr lang="ja-JP" altLang="en-US" sz="1200">
                  <a:solidFill>
                    <a:srgbClr val="000000"/>
                  </a:solidFill>
                  <a:latin typeface="Meiryo UI"/>
                  <a:ea typeface="Meiryo UI"/>
                  <a:cs typeface="Meiryo UI"/>
                </a:rPr>
                <a:t>歳</a:t>
              </a:r>
            </a:p>
          </p:txBody>
        </p:sp>
      </p:grpSp>
      <p:sp>
        <p:nvSpPr>
          <p:cNvPr id="33796" name="テキスト ボックス 21"/>
          <p:cNvSpPr txBox="1">
            <a:spLocks noChangeArrowheads="1"/>
          </p:cNvSpPr>
          <p:nvPr/>
        </p:nvSpPr>
        <p:spPr bwMode="auto">
          <a:xfrm>
            <a:off x="1417638" y="6338888"/>
            <a:ext cx="2987675" cy="260350"/>
          </a:xfrm>
          <a:prstGeom prst="rect">
            <a:avLst/>
          </a:prstGeom>
          <a:noFill/>
          <a:ln w="9525">
            <a:noFill/>
            <a:miter lim="800000"/>
            <a:headEnd/>
            <a:tailEnd/>
          </a:ln>
        </p:spPr>
        <p:txBody>
          <a:bodyPr>
            <a:spAutoFit/>
          </a:bodyPr>
          <a:lstStyle/>
          <a:p>
            <a:pPr algn="l">
              <a:spcBef>
                <a:spcPts val="600"/>
              </a:spcBef>
            </a:pPr>
            <a:r>
              <a:rPr lang="ja-JP" altLang="en-US" sz="1100">
                <a:solidFill>
                  <a:srgbClr val="000000"/>
                </a:solidFill>
                <a:latin typeface="Meiryo UI"/>
                <a:ea typeface="Meiryo UI"/>
                <a:cs typeface="Meiryo UI"/>
              </a:rPr>
              <a:t>「平成</a:t>
            </a:r>
            <a:r>
              <a:rPr lang="en-US" altLang="ja-JP" sz="1100">
                <a:solidFill>
                  <a:srgbClr val="000000"/>
                </a:solidFill>
                <a:latin typeface="Meiryo UI"/>
                <a:ea typeface="Meiryo UI"/>
                <a:cs typeface="Meiryo UI"/>
              </a:rPr>
              <a:t>22</a:t>
            </a:r>
            <a:r>
              <a:rPr lang="ja-JP" altLang="en-US" sz="1100">
                <a:solidFill>
                  <a:srgbClr val="000000"/>
                </a:solidFill>
                <a:latin typeface="Meiryo UI"/>
                <a:ea typeface="Meiryo UI"/>
                <a:cs typeface="Meiryo UI"/>
              </a:rPr>
              <a:t>年度都道府県別生命表」より作成</a:t>
            </a:r>
            <a:endParaRPr lang="en-US" altLang="ja-JP" sz="1100">
              <a:solidFill>
                <a:srgbClr val="000000"/>
              </a:solidFill>
              <a:latin typeface="Meiryo UI"/>
              <a:ea typeface="Meiryo UI"/>
              <a:cs typeface="Meiryo UI"/>
            </a:endParaRPr>
          </a:p>
        </p:txBody>
      </p:sp>
      <p:sp>
        <p:nvSpPr>
          <p:cNvPr id="33797" name="テキスト ボックス 22"/>
          <p:cNvSpPr txBox="1">
            <a:spLocks noChangeArrowheads="1"/>
          </p:cNvSpPr>
          <p:nvPr/>
        </p:nvSpPr>
        <p:spPr bwMode="auto">
          <a:xfrm>
            <a:off x="4532313" y="6327775"/>
            <a:ext cx="4589462" cy="431800"/>
          </a:xfrm>
          <a:prstGeom prst="rect">
            <a:avLst/>
          </a:prstGeom>
          <a:noFill/>
          <a:ln w="9525">
            <a:noFill/>
            <a:miter lim="800000"/>
            <a:headEnd/>
            <a:tailEnd/>
          </a:ln>
        </p:spPr>
        <p:txBody>
          <a:bodyPr>
            <a:spAutoFit/>
          </a:bodyPr>
          <a:lstStyle/>
          <a:p>
            <a:pPr algn="l">
              <a:spcBef>
                <a:spcPts val="600"/>
              </a:spcBef>
            </a:pPr>
            <a:r>
              <a:rPr lang="ja-JP" altLang="en-US" sz="1100">
                <a:solidFill>
                  <a:srgbClr val="000000"/>
                </a:solidFill>
                <a:latin typeface="Meiryo UI"/>
                <a:ea typeface="Meiryo UI"/>
                <a:cs typeface="Meiryo UI"/>
              </a:rPr>
              <a:t>平成</a:t>
            </a:r>
            <a:r>
              <a:rPr lang="en-US" altLang="ja-JP" sz="1100">
                <a:solidFill>
                  <a:srgbClr val="000000"/>
                </a:solidFill>
                <a:latin typeface="Meiryo UI"/>
                <a:ea typeface="Meiryo UI"/>
                <a:cs typeface="Meiryo UI"/>
              </a:rPr>
              <a:t>24</a:t>
            </a:r>
            <a:r>
              <a:rPr lang="ja-JP" altLang="en-US" sz="1100">
                <a:solidFill>
                  <a:srgbClr val="000000"/>
                </a:solidFill>
                <a:latin typeface="Meiryo UI"/>
                <a:ea typeface="Meiryo UI"/>
                <a:cs typeface="Meiryo UI"/>
              </a:rPr>
              <a:t>年度厚生労働科学研究費補助金「健康寿命における将来</a:t>
            </a:r>
            <a:r>
              <a:rPr lang="en-US" altLang="ja-JP" sz="1100">
                <a:solidFill>
                  <a:srgbClr val="000000"/>
                </a:solidFill>
                <a:latin typeface="Meiryo UI"/>
                <a:ea typeface="Meiryo UI"/>
                <a:cs typeface="Meiryo UI"/>
              </a:rPr>
              <a:t>           </a:t>
            </a:r>
            <a:r>
              <a:rPr lang="ja-JP" altLang="en-US" sz="1100">
                <a:solidFill>
                  <a:srgbClr val="000000"/>
                </a:solidFill>
                <a:latin typeface="Meiryo UI"/>
                <a:ea typeface="Meiryo UI"/>
                <a:cs typeface="Meiryo UI"/>
              </a:rPr>
              <a:t>予測と生活習慣病対策の費用対効果に関する研究班」より作成</a:t>
            </a:r>
            <a:endParaRPr lang="en-US" altLang="ja-JP" sz="1100">
              <a:solidFill>
                <a:srgbClr val="000000"/>
              </a:solidFill>
              <a:latin typeface="Meiryo UI"/>
              <a:ea typeface="Meiryo UI"/>
              <a:cs typeface="Meiryo UI"/>
            </a:endParaRPr>
          </a:p>
        </p:txBody>
      </p:sp>
      <p:sp>
        <p:nvSpPr>
          <p:cNvPr id="13" name="テキスト ボックス 12"/>
          <p:cNvSpPr txBox="1"/>
          <p:nvPr/>
        </p:nvSpPr>
        <p:spPr>
          <a:xfrm>
            <a:off x="107950" y="476250"/>
            <a:ext cx="9036050" cy="7270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lnSpc>
                <a:spcPts val="2100"/>
              </a:lnSpc>
              <a:spcBef>
                <a:spcPts val="600"/>
              </a:spcBef>
              <a:buFont typeface="Wingdings" pitchFamily="2" charset="2"/>
              <a:buChar char="Ø"/>
            </a:pPr>
            <a:r>
              <a:rPr lang="ja-JP" altLang="en-US" sz="1400" dirty="0">
                <a:solidFill>
                  <a:srgbClr val="000000"/>
                </a:solidFill>
                <a:latin typeface="+mj-ea"/>
                <a:ea typeface="+mj-ea"/>
                <a:cs typeface="Meiryo UI"/>
              </a:rPr>
              <a:t>大阪は、平均寿命・健康寿命ともに全国最低レベル。健康でない期間（平均寿命と健康寿命の差）も長い</a:t>
            </a:r>
          </a:p>
          <a:p>
            <a:pPr marL="285750" indent="-285750" algn="l">
              <a:lnSpc>
                <a:spcPts val="2100"/>
              </a:lnSpc>
              <a:spcBef>
                <a:spcPts val="600"/>
              </a:spcBef>
              <a:buFont typeface="Wingdings" pitchFamily="2" charset="2"/>
              <a:buChar char="Ø"/>
            </a:pPr>
            <a:r>
              <a:rPr lang="ja-JP" altLang="en-US" sz="1400" dirty="0">
                <a:solidFill>
                  <a:srgbClr val="000000"/>
                </a:solidFill>
                <a:latin typeface="+mj-ea"/>
                <a:ea typeface="+mj-ea"/>
                <a:cs typeface="Meiryo UI"/>
              </a:rPr>
              <a:t>健康寿命の延伸は、超高齢社会における課題で世界でも今後大きなテーマ。日本・大阪が率先して取り組む必要。</a:t>
            </a:r>
            <a:endParaRPr lang="ja-JP" altLang="en-US" sz="1400" dirty="0">
              <a:solidFill>
                <a:srgbClr val="000000"/>
              </a:solidFill>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12</a:t>
            </a:fld>
            <a:endParaRPr lang="ja-JP"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タイトル 1"/>
          <p:cNvSpPr>
            <a:spLocks noGrp="1"/>
          </p:cNvSpPr>
          <p:nvPr>
            <p:ph type="ctrTitle"/>
          </p:nvPr>
        </p:nvSpPr>
        <p:spPr>
          <a:xfrm>
            <a:off x="1081088" y="1412875"/>
            <a:ext cx="8062912" cy="1470025"/>
          </a:xfrm>
        </p:spPr>
        <p:txBody>
          <a:bodyPr/>
          <a:lstStyle/>
          <a:p>
            <a:pPr algn="l" eaLnBrk="1" hangingPunct="1"/>
            <a:r>
              <a:rPr lang="ja-JP" altLang="en-US" sz="3600" dirty="0" smtClean="0"/>
              <a:t>２．なぜ大阪・関西なのか？</a:t>
            </a: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13</a:t>
            </a:fld>
            <a:endParaRPr lang="ja-JP"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endParaRPr lang="ja-JP" altLang="en-US" b="1" dirty="0">
              <a:latin typeface="+mn-lt"/>
              <a:ea typeface="+mn-ea"/>
            </a:endParaRPr>
          </a:p>
        </p:txBody>
      </p:sp>
      <p:sp>
        <p:nvSpPr>
          <p:cNvPr id="35842" name="正方形/長方形 1"/>
          <p:cNvSpPr>
            <a:spLocks noChangeArrowheads="1"/>
          </p:cNvSpPr>
          <p:nvPr/>
        </p:nvSpPr>
        <p:spPr bwMode="auto">
          <a:xfrm>
            <a:off x="-1587" y="-15875"/>
            <a:ext cx="2867025" cy="366713"/>
          </a:xfrm>
          <a:prstGeom prst="rect">
            <a:avLst/>
          </a:prstGeom>
          <a:noFill/>
          <a:ln w="9525">
            <a:noFill/>
            <a:miter lim="800000"/>
            <a:headEnd/>
            <a:tailEnd/>
          </a:ln>
        </p:spPr>
        <p:txBody>
          <a:bodyPr wrap="none">
            <a:spAutoFit/>
          </a:bodyPr>
          <a:lstStyle/>
          <a:p>
            <a:pPr algn="l"/>
            <a:r>
              <a:rPr lang="ja-JP" altLang="en-US" b="1" dirty="0">
                <a:latin typeface="Calibri" pitchFamily="34" charset="0"/>
              </a:rPr>
              <a:t>２．なぜ大阪・関西なのか？</a:t>
            </a:r>
          </a:p>
        </p:txBody>
      </p:sp>
      <p:sp>
        <p:nvSpPr>
          <p:cNvPr id="35843" name="テキスト ボックス 2"/>
          <p:cNvSpPr txBox="1">
            <a:spLocks noChangeArrowheads="1"/>
          </p:cNvSpPr>
          <p:nvPr/>
        </p:nvSpPr>
        <p:spPr bwMode="auto">
          <a:xfrm>
            <a:off x="76200" y="476250"/>
            <a:ext cx="8928100" cy="523875"/>
          </a:xfrm>
          <a:prstGeom prst="rect">
            <a:avLst/>
          </a:prstGeom>
          <a:noFill/>
          <a:ln w="9525">
            <a:solidFill>
              <a:schemeClr val="accent1"/>
            </a:solidFill>
            <a:miter lim="800000"/>
            <a:headEnd/>
            <a:tailEnd/>
          </a:ln>
        </p:spPr>
        <p:txBody>
          <a:bodyPr>
            <a:spAutoFit/>
          </a:bodyPr>
          <a:lstStyle/>
          <a:p>
            <a:pPr marL="285750" indent="-285750" algn="l">
              <a:buFont typeface="Wingdings" pitchFamily="2" charset="2"/>
              <a:buChar char="Ø"/>
            </a:pPr>
            <a:r>
              <a:rPr lang="ja-JP" altLang="en-US" sz="1400" dirty="0">
                <a:latin typeface="Calibri" pitchFamily="34" charset="0"/>
              </a:rPr>
              <a:t>わが国では現在、健康医療産業分野でリーディング的なクラスターを形成し</a:t>
            </a:r>
            <a:r>
              <a:rPr lang="ja-JP" altLang="en-US" sz="1400" dirty="0" smtClean="0">
                <a:latin typeface="Calibri" pitchFamily="34" charset="0"/>
              </a:rPr>
              <a:t>、内外から注目</a:t>
            </a:r>
            <a:r>
              <a:rPr lang="ja-JP" altLang="en-US" sz="1400" dirty="0">
                <a:latin typeface="Calibri" pitchFamily="34" charset="0"/>
              </a:rPr>
              <a:t>されているのは大阪・関西と神奈川。</a:t>
            </a:r>
            <a:r>
              <a:rPr lang="ja-JP" altLang="en-US" sz="1100" dirty="0">
                <a:latin typeface="Calibri" pitchFamily="34" charset="0"/>
              </a:rPr>
              <a:t>（国際戦略総合特区に指定された</a:t>
            </a:r>
            <a:r>
              <a:rPr lang="en-US" altLang="ja-JP" sz="1100" dirty="0">
                <a:latin typeface="Calibri" pitchFamily="34" charset="0"/>
              </a:rPr>
              <a:t>7</a:t>
            </a:r>
            <a:r>
              <a:rPr lang="ja-JP" altLang="en-US" sz="1100" dirty="0" err="1">
                <a:latin typeface="Calibri" pitchFamily="34" charset="0"/>
              </a:rPr>
              <a:t>つの</a:t>
            </a:r>
            <a:r>
              <a:rPr lang="ja-JP" altLang="en-US" sz="1100" dirty="0">
                <a:latin typeface="Calibri" pitchFamily="34" charset="0"/>
              </a:rPr>
              <a:t>特区のうち、健康・医療関連を主テーマにするのは関西と神奈川県。）</a:t>
            </a:r>
            <a:endParaRPr lang="en-US" altLang="ja-JP" sz="1400" dirty="0">
              <a:latin typeface="Calibri" pitchFamily="34" charset="0"/>
            </a:endParaRPr>
          </a:p>
        </p:txBody>
      </p:sp>
      <p:graphicFrame>
        <p:nvGraphicFramePr>
          <p:cNvPr id="35868" name="Group 28"/>
          <p:cNvGraphicFramePr>
            <a:graphicFrameLocks noGrp="1"/>
          </p:cNvGraphicFramePr>
          <p:nvPr>
            <p:extLst>
              <p:ext uri="{D42A27DB-BD31-4B8C-83A1-F6EECF244321}">
                <p14:modId xmlns:p14="http://schemas.microsoft.com/office/powerpoint/2010/main" val="1800143744"/>
              </p:ext>
            </p:extLst>
          </p:nvPr>
        </p:nvGraphicFramePr>
        <p:xfrm>
          <a:off x="71438" y="1196975"/>
          <a:ext cx="8821737" cy="5457825"/>
        </p:xfrm>
        <a:graphic>
          <a:graphicData uri="http://schemas.openxmlformats.org/drawingml/2006/table">
            <a:tbl>
              <a:tblPr/>
              <a:tblGrid>
                <a:gridCol w="731837"/>
                <a:gridCol w="4130675"/>
                <a:gridCol w="3959225"/>
              </a:tblGrid>
              <a:tr h="301625">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en-AU" altLang="ja-JP" sz="500" b="1" i="0" u="none" strike="noStrike" cap="none" normalizeH="0" baseline="0" dirty="0" smtClean="0">
                          <a:ln>
                            <a:noFill/>
                          </a:ln>
                          <a:solidFill>
                            <a:srgbClr val="FFFFFF"/>
                          </a:solidFill>
                          <a:effectLst/>
                          <a:latin typeface="Calibri" pitchFamily="34" charset="0"/>
                          <a:ea typeface="ＭＳ Ｐゴシック" charset="-128"/>
                        </a:rPr>
                        <a:t> </a:t>
                      </a:r>
                      <a:endParaRPr kumimoji="0" lang="ja-JP" altLang="ja-JP" sz="400" b="1" i="0" u="none" strike="noStrike" cap="none" normalizeH="0" baseline="0" dirty="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200" b="1" i="0" u="none" strike="noStrike" cap="none" normalizeH="0" baseline="0" smtClean="0">
                          <a:ln>
                            <a:noFill/>
                          </a:ln>
                          <a:solidFill>
                            <a:srgbClr val="FFFFFF"/>
                          </a:solidFill>
                          <a:effectLst/>
                          <a:latin typeface="Calibri" pitchFamily="34" charset="0"/>
                          <a:ea typeface="ＭＳ Ｐゴシック" charset="-128"/>
                        </a:rPr>
                        <a:t>大阪府</a:t>
                      </a:r>
                      <a:endParaRPr kumimoji="0" lang="ja-JP" altLang="en-US" sz="12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200" b="1" i="0" u="none" strike="noStrike" cap="none" normalizeH="0" baseline="0" smtClean="0">
                          <a:ln>
                            <a:noFill/>
                          </a:ln>
                          <a:solidFill>
                            <a:srgbClr val="FFFFFF"/>
                          </a:solidFill>
                          <a:effectLst/>
                          <a:latin typeface="Calibri" pitchFamily="34" charset="0"/>
                          <a:ea typeface="ＭＳ Ｐゴシック" charset="-128"/>
                        </a:rPr>
                        <a:t>神奈川県</a:t>
                      </a:r>
                      <a:endParaRPr kumimoji="0" lang="ja-JP" altLang="en-US" sz="12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498600">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000" b="1" i="0" u="none" strike="noStrike" cap="none" normalizeH="0" baseline="0" smtClean="0">
                          <a:ln>
                            <a:noFill/>
                          </a:ln>
                          <a:solidFill>
                            <a:srgbClr val="FFFFFF"/>
                          </a:solidFill>
                          <a:effectLst/>
                          <a:latin typeface="Calibri" pitchFamily="34" charset="0"/>
                          <a:ea typeface="ＭＳ Ｐゴシック" charset="-128"/>
                        </a:rPr>
                        <a:t>目的・目標</a:t>
                      </a:r>
                      <a:endParaRPr kumimoji="0" lang="ja-JP" altLang="en-US" sz="10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300"/>
                        </a:lnSpc>
                        <a:spcBef>
                          <a:spcPts val="1200"/>
                        </a:spcBef>
                        <a:spcAft>
                          <a:spcPct val="0"/>
                        </a:spcAft>
                        <a:buClrTx/>
                        <a:buSzTx/>
                        <a:buFontTx/>
                        <a:buNone/>
                        <a:tabLst/>
                      </a:pPr>
                      <a:r>
                        <a:rPr kumimoji="0" lang="ja-JP" altLang="en-US" sz="1000" b="0" i="0" u="sng" strike="noStrike" cap="none" normalizeH="0" baseline="0" dirty="0" smtClean="0">
                          <a:ln>
                            <a:noFill/>
                          </a:ln>
                          <a:solidFill>
                            <a:srgbClr val="000000"/>
                          </a:solidFill>
                          <a:effectLst/>
                          <a:latin typeface="Calibri" pitchFamily="34" charset="0"/>
                          <a:ea typeface="ＭＳ Ｐゴシック" charset="-128"/>
                        </a:rPr>
                        <a:t>医薬品、医療機器、再生医療等の先端医療技術、先制医療</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の推進を通じて</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2018</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年に</a:t>
                      </a:r>
                      <a:r>
                        <a:rPr kumimoji="0" lang="ja-JP" altLang="en-US" sz="1000" b="0" i="0" u="sng" strike="noStrike" cap="none" normalizeH="0" baseline="0" dirty="0" smtClean="0">
                          <a:ln>
                            <a:noFill/>
                          </a:ln>
                          <a:solidFill>
                            <a:srgbClr val="000000"/>
                          </a:solidFill>
                          <a:effectLst/>
                          <a:latin typeface="Calibri" pitchFamily="34" charset="0"/>
                          <a:ea typeface="ＭＳ Ｐゴシック" charset="-128"/>
                        </a:rPr>
                        <a:t>世界トップクラスのバイオクラスターを形成。あわせて、大阪を中心に神戸や京都などとの連携を強め関西地域全体の発展を担う「国際バイオ都市大阪」を実現。</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これらの取組により府民、ひいては国民の健康水準の向上を実現。</a:t>
                      </a:r>
                    </a:p>
                    <a:p>
                      <a:pPr marL="0" marR="0" lvl="0" indent="0" algn="l" defTabSz="914400" rtl="0" eaLnBrk="1" fontAlgn="base" latinLnBrk="0" hangingPunct="1">
                        <a:lnSpc>
                          <a:spcPts val="1300"/>
                        </a:lnSpc>
                        <a:spcBef>
                          <a:spcPts val="1200"/>
                        </a:spcBef>
                        <a:spcAft>
                          <a:spcPct val="0"/>
                        </a:spcAft>
                        <a:buClrTx/>
                        <a:buSzTx/>
                        <a:buFontTx/>
                        <a:buNone/>
                        <a:tabLst/>
                      </a:pPr>
                      <a:r>
                        <a:rPr kumimoji="0" lang="en-US" altLang="ja-JP" sz="1000" b="1" i="0" u="sng"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1" i="0" u="sng" strike="noStrike" cap="none" normalizeH="0" baseline="0" dirty="0" smtClean="0">
                          <a:ln>
                            <a:noFill/>
                          </a:ln>
                          <a:solidFill>
                            <a:srgbClr val="000000"/>
                          </a:solidFill>
                          <a:effectLst/>
                          <a:latin typeface="Calibri" pitchFamily="34" charset="0"/>
                          <a:ea typeface="ＭＳ Ｐゴシック" charset="-128"/>
                        </a:rPr>
                      </a:br>
                      <a:endParaRPr kumimoji="0" lang="en-US" altLang="ja-JP" sz="1000" b="1" i="0" u="sng" strike="noStrike" cap="none" normalizeH="0" baseline="0" dirty="0" smtClean="0">
                        <a:ln>
                          <a:noFill/>
                        </a:ln>
                        <a:solidFill>
                          <a:srgbClr val="000000"/>
                        </a:solidFill>
                        <a:effectLst/>
                        <a:latin typeface="Calibri" pitchFamily="34" charset="0"/>
                        <a:ea typeface="ＭＳ Ｐゴシック"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ts val="1300"/>
                        </a:lnSpc>
                        <a:spcBef>
                          <a:spcPts val="120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2020</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年をターゲットとし、国内外からモデルとされる</a:t>
                      </a:r>
                      <a:r>
                        <a:rPr kumimoji="0" lang="ja-JP" altLang="ja-JP" sz="1000" b="0" i="0" u="sng" strike="noStrike" cap="none" normalizeH="0" baseline="0" smtClean="0">
                          <a:ln>
                            <a:noFill/>
                          </a:ln>
                          <a:solidFill>
                            <a:srgbClr val="000000"/>
                          </a:solidFill>
                          <a:effectLst/>
                          <a:latin typeface="Calibri" pitchFamily="34" charset="0"/>
                          <a:ea typeface="ＭＳ Ｐゴシック" charset="-128"/>
                        </a:rPr>
                        <a:t>『</a:t>
                      </a:r>
                      <a:r>
                        <a:rPr kumimoji="0" lang="ja-JP" altLang="en-US" sz="1000" b="0" i="0" u="sng" strike="noStrike" cap="none" normalizeH="0" baseline="0" smtClean="0">
                          <a:ln>
                            <a:noFill/>
                          </a:ln>
                          <a:solidFill>
                            <a:srgbClr val="000000"/>
                          </a:solidFill>
                          <a:effectLst/>
                          <a:latin typeface="Calibri" pitchFamily="34" charset="0"/>
                          <a:ea typeface="ＭＳ Ｐゴシック" charset="-128"/>
                        </a:rPr>
                        <a:t>新たなヘルスケアシステム</a:t>
                      </a:r>
                      <a:r>
                        <a:rPr kumimoji="0" lang="ja-JP" altLang="ja-JP" sz="1000" b="0" i="0" u="sng" strike="noStrike" cap="none" normalizeH="0" baseline="0" smtClean="0">
                          <a:ln>
                            <a:noFill/>
                          </a:ln>
                          <a:solidFill>
                            <a:srgbClr val="000000"/>
                          </a:solidFill>
                          <a:effectLst/>
                          <a:latin typeface="Calibri" pitchFamily="34" charset="0"/>
                          <a:ea typeface="ＭＳ Ｐゴシック" charset="-128"/>
                        </a:rPr>
                        <a:t>』</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のショーケースを目指す。ヘルスケアニューフロンティアとして</a:t>
                      </a:r>
                      <a:r>
                        <a:rPr kumimoji="0" lang="ja-JP" altLang="en-US" sz="1000" b="0" i="0" u="sng" strike="noStrike" cap="none" normalizeH="0" baseline="0" smtClean="0">
                          <a:ln>
                            <a:noFill/>
                          </a:ln>
                          <a:solidFill>
                            <a:srgbClr val="000000"/>
                          </a:solidFill>
                          <a:effectLst/>
                          <a:latin typeface="Calibri" pitchFamily="34" charset="0"/>
                          <a:ea typeface="ＭＳ Ｐゴシック" charset="-128"/>
                        </a:rPr>
                        <a:t>「最先端医療・最新技術の追求」と「未病の改善」</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の二つのアプローチを融合させた取組を進めることで健康寿命の延伸と新たな市場・産業を創出。</a:t>
                      </a: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155700">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000" b="1" i="0" u="none" strike="noStrike" cap="none" normalizeH="0" baseline="0" smtClean="0">
                          <a:ln>
                            <a:noFill/>
                          </a:ln>
                          <a:solidFill>
                            <a:srgbClr val="FFFFFF"/>
                          </a:solidFill>
                          <a:effectLst/>
                          <a:latin typeface="Calibri" pitchFamily="34" charset="0"/>
                          <a:ea typeface="ＭＳ Ｐゴシック" charset="-128"/>
                        </a:rPr>
                        <a:t>取組の特徴</a:t>
                      </a:r>
                      <a:endParaRPr kumimoji="0" lang="ja-JP" altLang="en-US" sz="10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地域</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・企業・研究機関は北大阪に多い（北大阪バイオクラスター）</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・彩都地区に拠点整備、新たに健都について整備中</a:t>
                      </a:r>
                      <a:endParaRPr kumimoji="0" lang="en-US" altLang="ja-JP" sz="1000" b="0" i="0" u="none" strike="noStrike" cap="none" normalizeH="0" baseline="0" dirty="0" smtClean="0">
                        <a:ln>
                          <a:noFill/>
                        </a:ln>
                        <a:solidFill>
                          <a:srgbClr val="000000"/>
                        </a:solidFill>
                        <a:effectLst/>
                        <a:latin typeface="Calibri" pitchFamily="34" charset="0"/>
                        <a:ea typeface="ＭＳ Ｐゴシック" charset="-128"/>
                      </a:endParaRPr>
                    </a:p>
                    <a:p>
                      <a:pPr marL="0" marR="0" lvl="0" indent="0" algn="l" defTabSz="914400" rtl="0" eaLnBrk="1" fontAlgn="base" latinLnBrk="0" hangingPunct="1">
                        <a:lnSpc>
                          <a:spcPts val="1200"/>
                        </a:lnSpc>
                        <a:spcBef>
                          <a:spcPts val="120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歴史</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・歴史的に道修町周辺に製薬企業が集積（</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400</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年近い歴史的蓄積）</a:t>
                      </a:r>
                      <a:r>
                        <a:rPr kumimoji="0" lang="en-US"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sz="1000" b="0" i="0" u="none" strike="noStrike" cap="none" normalizeH="0" baseline="0" dirty="0" smtClean="0">
                          <a:ln>
                            <a:noFill/>
                          </a:ln>
                          <a:solidFill>
                            <a:srgbClr val="000000"/>
                          </a:solidFill>
                          <a:effectLst/>
                          <a:latin typeface="Calibri" pitchFamily="34" charset="0"/>
                          <a:ea typeface="ＭＳ Ｐゴシック" charset="-128"/>
                        </a:rPr>
                      </a:b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プロジェクト例</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・阪大（最先端医療イノベーションセンターなど医療免疫、再生医療等の世界的な研究拠点、臨床研究中核病院、ワクチン開発（マラリアワクチンなど）、抗体医薬開発）</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・健都プロジェクト（国循オープンイノベーションセンター、国立健康栄養研究所の誘致、イノベーションパーク、健康医療のまちづくり）</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・医療機器事業化促進プラットフォーム</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・ＢＮＣＴの国際医療研究拠点の形成</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・ＡＭＥＤ創薬支援ネットワークの推進、ＰＭＤＡ－ＷＥＳＴ機能の充実</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・国際医療貢献（大阪大学国際医療センターなど）　</a:t>
                      </a:r>
                      <a:endParaRPr kumimoji="0" lang="en-US" altLang="ja-JP" sz="1000" b="0" i="0" u="none" strike="noStrike" cap="none" normalizeH="0" baseline="0" dirty="0" smtClean="0">
                        <a:ln>
                          <a:noFill/>
                        </a:ln>
                        <a:solidFill>
                          <a:srgbClr val="000000"/>
                        </a:solidFill>
                        <a:effectLst/>
                        <a:latin typeface="Calibri" pitchFamily="34" charset="0"/>
                        <a:ea typeface="ＭＳ Ｐゴシック" charset="-128"/>
                      </a:endParaRPr>
                    </a:p>
                    <a:p>
                      <a:pPr marL="0" marR="0" lvl="0" indent="0" algn="l" defTabSz="914400" rtl="0" eaLnBrk="1" fontAlgn="base" latinLnBrk="0" hangingPunct="1">
                        <a:lnSpc>
                          <a:spcPts val="1200"/>
                        </a:lnSpc>
                        <a:spcBef>
                          <a:spcPts val="1200"/>
                        </a:spcBef>
                        <a:spcAft>
                          <a:spcPct val="0"/>
                        </a:spcAft>
                        <a:buClrTx/>
                        <a:buSzTx/>
                        <a:buFontTx/>
                        <a:buNone/>
                        <a:tabLst/>
                      </a:pPr>
                      <a:endParaRPr kumimoji="0" lang="en-US" altLang="ja-JP" sz="1000" b="0" i="0" u="none" strike="noStrike" cap="none" normalizeH="0" baseline="0" dirty="0" smtClean="0">
                        <a:ln>
                          <a:noFill/>
                        </a:ln>
                        <a:solidFill>
                          <a:srgbClr val="000000"/>
                        </a:solidFill>
                        <a:effectLst/>
                        <a:latin typeface="Calibri" pitchFamily="34" charset="0"/>
                        <a:ea typeface="ＭＳ Ｐゴシック" charset="-128"/>
                      </a:endParaRPr>
                    </a:p>
                    <a:p>
                      <a:pPr marL="0" marR="0" lvl="0" indent="0" algn="l" defTabSz="914400" rtl="0" eaLnBrk="1" fontAlgn="base" latinLnBrk="0" hangingPunct="1">
                        <a:lnSpc>
                          <a:spcPts val="1200"/>
                        </a:lnSpc>
                        <a:spcBef>
                          <a:spcPts val="1200"/>
                        </a:spcBef>
                        <a:spcAft>
                          <a:spcPct val="0"/>
                        </a:spcAft>
                        <a:buClrTx/>
                        <a:buSzTx/>
                        <a:buFontTx/>
                        <a:buNone/>
                        <a:tabLst/>
                      </a:pPr>
                      <a:endParaRPr kumimoji="0" lang="en-US" altLang="ja-JP" sz="1000" b="0" i="0" u="none" strike="noStrike" cap="none" normalizeH="0" baseline="0" dirty="0" smtClean="0">
                        <a:ln>
                          <a:noFill/>
                        </a:ln>
                        <a:solidFill>
                          <a:srgbClr val="000000"/>
                        </a:solidFill>
                        <a:effectLst/>
                        <a:latin typeface="Calibri" pitchFamily="34" charset="0"/>
                        <a:ea typeface="ＭＳ Ｐゴシック" charset="-128"/>
                      </a:endParaRPr>
                    </a:p>
                    <a:p>
                      <a:pPr marL="0" marR="0" lvl="0" indent="0" algn="l" defTabSz="914400" rtl="0" eaLnBrk="1" fontAlgn="base" latinLnBrk="0" hangingPunct="1">
                        <a:lnSpc>
                          <a:spcPts val="1200"/>
                        </a:lnSpc>
                        <a:spcBef>
                          <a:spcPts val="1200"/>
                        </a:spcBef>
                        <a:spcAft>
                          <a:spcPct val="0"/>
                        </a:spcAft>
                        <a:buClrTx/>
                        <a:buSzTx/>
                        <a:buFontTx/>
                        <a:buNone/>
                        <a:tabLst/>
                      </a:pPr>
                      <a:r>
                        <a:rPr kumimoji="0" lang="en-US" altLang="ja-JP" sz="1000" b="0" i="0" u="sng"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sng" strike="noStrike" cap="none" normalizeH="0" baseline="0" dirty="0" smtClean="0">
                          <a:ln>
                            <a:noFill/>
                          </a:ln>
                          <a:solidFill>
                            <a:srgbClr val="000000"/>
                          </a:solidFill>
                          <a:effectLst/>
                          <a:latin typeface="Calibri" pitchFamily="34" charset="0"/>
                          <a:ea typeface="ＭＳ Ｐゴシック" charset="-128"/>
                        </a:rPr>
                      </a:br>
                      <a:endParaRPr kumimoji="0" lang="ja-JP" altLang="en-US" sz="1000" b="0" i="0" u="none" strike="noStrike" cap="none" normalizeH="0" baseline="0" dirty="0" smtClean="0">
                        <a:ln>
                          <a:noFill/>
                        </a:ln>
                        <a:solidFill>
                          <a:srgbClr val="000000"/>
                        </a:solidFill>
                        <a:effectLst/>
                        <a:latin typeface="Century" pitchFamily="18" charset="0"/>
                        <a:ea typeface="ＭＳ Ｐ明朝" pitchFamily="18"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地域</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・企業・研究機関は神奈川県全体に分布</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・京浜臨海部を総合特区区域に指定し、集中的な取組（誘致活動など）</a:t>
                      </a:r>
                      <a:endParaRPr kumimoji="0" lang="en-US" altLang="ja-JP" sz="1000" b="0" i="0" u="none" strike="noStrike" cap="none" normalizeH="0" baseline="0" dirty="0" smtClean="0">
                        <a:ln>
                          <a:noFill/>
                        </a:ln>
                        <a:solidFill>
                          <a:srgbClr val="000000"/>
                        </a:solidFill>
                        <a:effectLst/>
                        <a:latin typeface="Calibri" pitchFamily="34" charset="0"/>
                        <a:ea typeface="ＭＳ Ｐゴシック" charset="-128"/>
                      </a:endParaRPr>
                    </a:p>
                    <a:p>
                      <a:pPr marL="0" marR="0" lvl="0" indent="0" algn="l" defTabSz="914400" rtl="0" eaLnBrk="1" fontAlgn="base" latinLnBrk="0" hangingPunct="1">
                        <a:lnSpc>
                          <a:spcPts val="1200"/>
                        </a:lnSpc>
                        <a:spcBef>
                          <a:spcPts val="120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歴史</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・殿町キングスカイフロント（</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2008</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～）など最近の取組が中心</a:t>
                      </a:r>
                      <a:endParaRPr kumimoji="0" lang="en-US" altLang="ja-JP" sz="1000" b="0" i="0" u="none" strike="noStrike" cap="none" normalizeH="0" baseline="0" dirty="0" smtClean="0">
                        <a:ln>
                          <a:noFill/>
                        </a:ln>
                        <a:solidFill>
                          <a:srgbClr val="000000"/>
                        </a:solidFill>
                        <a:effectLst/>
                        <a:latin typeface="Calibri" pitchFamily="34" charset="0"/>
                        <a:ea typeface="ＭＳ Ｐゴシック" charset="-128"/>
                      </a:endParaRPr>
                    </a:p>
                    <a:p>
                      <a:pPr marL="0" marR="0" lvl="0" indent="0" algn="l" defTabSz="914400" rtl="0" eaLnBrk="1" fontAlgn="base" latinLnBrk="0" hangingPunct="1">
                        <a:lnSpc>
                          <a:spcPts val="1200"/>
                        </a:lnSpc>
                        <a:spcBef>
                          <a:spcPts val="120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プロジェクト例</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・再生・細胞医療の拠点「ライフイノベーションセンター」を公民連携で整備中</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・ナノ医療イノベーションセンター（</a:t>
                      </a:r>
                      <a:r>
                        <a:rPr kumimoji="0" lang="ja-JP" altLang="en-US" sz="1000" b="0" i="0" u="none" strike="noStrike" cap="none" normalizeH="0" baseline="0" dirty="0" smtClean="0">
                          <a:ln>
                            <a:noFill/>
                          </a:ln>
                          <a:solidFill>
                            <a:schemeClr val="tx1"/>
                          </a:solidFill>
                          <a:effectLst/>
                          <a:latin typeface="Calibri" pitchFamily="34" charset="0"/>
                          <a:ea typeface="ＭＳ Ｐゴシック" charset="-128"/>
                        </a:rPr>
                        <a:t>ナノ医療技術の国内外ネットワークのハブを構築）</a:t>
                      </a:r>
                      <a:r>
                        <a:rPr kumimoji="0" lang="en-US" altLang="ja-JP" sz="1000" b="0" i="0" u="none" strike="noStrike" cap="none" normalizeH="0" baseline="0" dirty="0" smtClean="0">
                          <a:ln>
                            <a:noFill/>
                          </a:ln>
                          <a:solidFill>
                            <a:schemeClr val="tx1"/>
                          </a:solidFill>
                          <a:effectLst/>
                          <a:latin typeface="Calibri" pitchFamily="34" charset="0"/>
                          <a:ea typeface="ＭＳ Ｐゴシック" charset="-128"/>
                        </a:rPr>
                        <a:t/>
                      </a:r>
                      <a:br>
                        <a:rPr kumimoji="0" lang="en-US" altLang="ja-JP" sz="1000" b="0" i="0" u="none" strike="noStrike" cap="none" normalizeH="0" baseline="0" dirty="0" smtClean="0">
                          <a:ln>
                            <a:noFill/>
                          </a:ln>
                          <a:solidFill>
                            <a:schemeClr val="tx1"/>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・ヘルスケアロボット産業の創出</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・未病産業研究会の運営、健康管理最高責任者（ＣＨＯ）構想の推進</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・ヘルスケアＩＣＴの推進（</a:t>
                      </a:r>
                      <a:r>
                        <a:rPr kumimoji="0" lang="ja-JP" altLang="en-US" sz="1000" b="0" i="0" u="none" strike="noStrike" cap="none" normalizeH="0" baseline="0" dirty="0" smtClean="0">
                          <a:ln>
                            <a:noFill/>
                          </a:ln>
                          <a:solidFill>
                            <a:schemeClr val="tx1"/>
                          </a:solidFill>
                          <a:effectLst/>
                          <a:latin typeface="Calibri" pitchFamily="34" charset="0"/>
                          <a:ea typeface="ＭＳ Ｐゴシック" charset="-128"/>
                        </a:rPr>
                        <a:t>マイＭＥ－ＢＹＯカルテなど）</a:t>
                      </a:r>
                      <a:r>
                        <a:rPr kumimoji="0" lang="en-US" altLang="ja-JP" sz="1000" b="0" i="0" u="none" strike="noStrike" cap="none" normalizeH="0" baseline="0" dirty="0" smtClean="0">
                          <a:ln>
                            <a:noFill/>
                          </a:ln>
                          <a:solidFill>
                            <a:schemeClr val="tx1"/>
                          </a:solidFill>
                          <a:effectLst/>
                          <a:latin typeface="Calibri" pitchFamily="34" charset="0"/>
                          <a:ea typeface="ＭＳ Ｐゴシック" charset="-128"/>
                        </a:rPr>
                        <a:t/>
                      </a:r>
                      <a:br>
                        <a:rPr kumimoji="0" lang="en-US" altLang="ja-JP" sz="1000" b="0" i="0" u="none" strike="noStrike" cap="none" normalizeH="0" baseline="0" dirty="0" smtClean="0">
                          <a:ln>
                            <a:noFill/>
                          </a:ln>
                          <a:solidFill>
                            <a:schemeClr val="tx1"/>
                          </a:solidFill>
                          <a:effectLst/>
                          <a:latin typeface="Calibri" pitchFamily="34" charset="0"/>
                          <a:ea typeface="ＭＳ Ｐゴシック" charset="-128"/>
                        </a:rPr>
                      </a:br>
                      <a:r>
                        <a:rPr kumimoji="0" lang="ja-JP" altLang="en-US" sz="1000" b="0" i="0" u="none" strike="noStrike" cap="none" normalizeH="0" baseline="0" dirty="0" smtClean="0">
                          <a:ln>
                            <a:noFill/>
                          </a:ln>
                          <a:solidFill>
                            <a:schemeClr val="tx1"/>
                          </a:solidFill>
                          <a:effectLst/>
                          <a:latin typeface="Calibri" pitchFamily="34" charset="0"/>
                          <a:ea typeface="ＭＳ Ｐゴシック" charset="-128"/>
                        </a:rPr>
                        <a:t>・メディカルイノベーションスクール（検討中）</a:t>
                      </a:r>
                      <a:r>
                        <a:rPr kumimoji="0" lang="en-US" altLang="ja-JP" sz="1000" b="0" i="0" u="none" strike="noStrike" cap="none" normalizeH="0" baseline="0" dirty="0" smtClean="0">
                          <a:ln>
                            <a:noFill/>
                          </a:ln>
                          <a:solidFill>
                            <a:srgbClr val="000000"/>
                          </a:solidFill>
                          <a:effectLst/>
                          <a:latin typeface="Century" pitchFamily="18" charset="0"/>
                          <a:ea typeface="ＭＳ Ｐ明朝" pitchFamily="18" charset="-128"/>
                        </a:rPr>
                        <a:t/>
                      </a:r>
                      <a:br>
                        <a:rPr kumimoji="0" lang="en-US" altLang="ja-JP" sz="1000" b="0" i="0" u="none" strike="noStrike" cap="none" normalizeH="0" baseline="0" dirty="0" smtClean="0">
                          <a:ln>
                            <a:noFill/>
                          </a:ln>
                          <a:solidFill>
                            <a:srgbClr val="000000"/>
                          </a:solidFill>
                          <a:effectLst/>
                          <a:latin typeface="Century" pitchFamily="18" charset="0"/>
                          <a:ea typeface="ＭＳ Ｐ明朝" pitchFamily="18" charset="-128"/>
                        </a:rPr>
                      </a:br>
                      <a:endParaRPr kumimoji="0" lang="en-US" altLang="ja-JP" sz="1000" b="0" i="0" u="none" strike="noStrike" cap="none" normalizeH="0" baseline="0" dirty="0" smtClean="0">
                        <a:ln>
                          <a:noFill/>
                        </a:ln>
                        <a:solidFill>
                          <a:srgbClr val="000000"/>
                        </a:solidFill>
                        <a:effectLst/>
                        <a:latin typeface="Century" pitchFamily="18" charset="0"/>
                        <a:ea typeface="ＭＳ Ｐ明朝" pitchFamily="18" charset="-128"/>
                      </a:endParaRPr>
                    </a:p>
                    <a:p>
                      <a:pPr marL="0" marR="0" lvl="0" indent="0" algn="l" defTabSz="914400" rtl="0" eaLnBrk="1" fontAlgn="base" latinLnBrk="0" hangingPunct="1">
                        <a:lnSpc>
                          <a:spcPts val="1200"/>
                        </a:lnSpc>
                        <a:spcBef>
                          <a:spcPts val="120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
                      </a:r>
                      <a:b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br>
                      <a:endParaRPr kumimoji="0" lang="en-US" altLang="ja-JP" sz="1000" b="0" i="0" u="none" strike="noStrike" cap="none" normalizeH="0" baseline="0" dirty="0" smtClean="0">
                        <a:ln>
                          <a:noFill/>
                        </a:ln>
                        <a:solidFill>
                          <a:srgbClr val="000000"/>
                        </a:solidFill>
                        <a:effectLst/>
                        <a:latin typeface="Century" pitchFamily="18" charset="0"/>
                        <a:ea typeface="ＭＳ Ｐ明朝" pitchFamily="18" charset="-128"/>
                      </a:endParaRPr>
                    </a:p>
                    <a:p>
                      <a:pPr marL="0" marR="0" lvl="0" indent="0" algn="l" defTabSz="914400" rtl="0" eaLnBrk="1" fontAlgn="base" latinLnBrk="0" hangingPunct="1">
                        <a:lnSpc>
                          <a:spcPts val="1200"/>
                        </a:lnSpc>
                        <a:spcBef>
                          <a:spcPts val="1200"/>
                        </a:spcBef>
                        <a:spcAft>
                          <a:spcPct val="0"/>
                        </a:spcAft>
                        <a:buClrTx/>
                        <a:buSzTx/>
                        <a:buFontTx/>
                        <a:buNone/>
                        <a:tabLst/>
                      </a:pPr>
                      <a:endParaRPr kumimoji="0" lang="en-US" altLang="ja-JP" sz="1000" b="0" i="0" u="none" strike="noStrike" cap="none" normalizeH="0" baseline="0" dirty="0" smtClean="0">
                        <a:ln>
                          <a:noFill/>
                        </a:ln>
                        <a:solidFill>
                          <a:srgbClr val="000000"/>
                        </a:solidFill>
                        <a:effectLst/>
                        <a:latin typeface="Calibri" pitchFamily="34" charset="0"/>
                        <a:ea typeface="ＭＳ Ｐゴシック"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2" name="角丸四角形 1"/>
          <p:cNvSpPr/>
          <p:nvPr/>
        </p:nvSpPr>
        <p:spPr>
          <a:xfrm>
            <a:off x="827088" y="2427288"/>
            <a:ext cx="4032250" cy="431800"/>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rIns="36000" anchor="ctr"/>
          <a:lstStyle/>
          <a:p>
            <a:pPr algn="l">
              <a:defRPr/>
            </a:pPr>
            <a:r>
              <a:rPr kumimoji="0" lang="ja-JP" altLang="en-US" sz="1100" b="1" dirty="0">
                <a:solidFill>
                  <a:srgbClr val="000000"/>
                </a:solidFill>
              </a:rPr>
              <a:t>⇒</a:t>
            </a:r>
            <a:r>
              <a:rPr kumimoji="0" lang="ja-JP" altLang="en-US" sz="1100" b="1" u="sng" dirty="0" smtClean="0">
                <a:solidFill>
                  <a:srgbClr val="000000"/>
                </a:solidFill>
              </a:rPr>
              <a:t>ライフサイエンス（創</a:t>
            </a:r>
            <a:r>
              <a:rPr kumimoji="0" lang="ja-JP" altLang="en-US" sz="1100" b="1" u="sng" dirty="0">
                <a:solidFill>
                  <a:srgbClr val="000000"/>
                </a:solidFill>
              </a:rPr>
              <a:t>薬、医療機器</a:t>
            </a:r>
            <a:r>
              <a:rPr kumimoji="0" lang="ja-JP" altLang="en-US" sz="1100" b="1" u="sng" dirty="0" smtClean="0">
                <a:solidFill>
                  <a:srgbClr val="000000"/>
                </a:solidFill>
              </a:rPr>
              <a:t>、再生医療等の先端</a:t>
            </a:r>
            <a:r>
              <a:rPr kumimoji="0" lang="ja-JP" altLang="en-US" sz="1100" b="1" u="sng" dirty="0">
                <a:solidFill>
                  <a:srgbClr val="000000"/>
                </a:solidFill>
              </a:rPr>
              <a:t>医療</a:t>
            </a:r>
            <a:r>
              <a:rPr kumimoji="0" lang="ja-JP" altLang="en-US" sz="1100" b="1" u="sng" dirty="0" smtClean="0">
                <a:solidFill>
                  <a:srgbClr val="000000"/>
                </a:solidFill>
              </a:rPr>
              <a:t>など）が中心</a:t>
            </a:r>
            <a:r>
              <a:rPr kumimoji="0" lang="ja-JP" altLang="en-US" sz="1100" b="1" u="sng" dirty="0">
                <a:solidFill>
                  <a:srgbClr val="000000"/>
                </a:solidFill>
              </a:rPr>
              <a:t>。イノベーションの創出に重点）</a:t>
            </a:r>
            <a:endParaRPr lang="ja-JP" altLang="en-US" sz="1100" dirty="0"/>
          </a:p>
        </p:txBody>
      </p:sp>
      <p:sp>
        <p:nvSpPr>
          <p:cNvPr id="8" name="角丸四角形 7"/>
          <p:cNvSpPr/>
          <p:nvPr/>
        </p:nvSpPr>
        <p:spPr>
          <a:xfrm>
            <a:off x="5008563" y="2398713"/>
            <a:ext cx="3767137" cy="431800"/>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anchor="ctr"/>
          <a:lstStyle/>
          <a:p>
            <a:pPr algn="l">
              <a:defRPr/>
            </a:pPr>
            <a:r>
              <a:rPr kumimoji="0" lang="ja-JP" altLang="en-US" sz="1100" b="1" dirty="0">
                <a:solidFill>
                  <a:srgbClr val="000000"/>
                </a:solidFill>
              </a:rPr>
              <a:t>⇒</a:t>
            </a:r>
            <a:r>
              <a:rPr kumimoji="0" lang="ja-JP" altLang="en-US" sz="1100" b="1" u="sng" dirty="0">
                <a:solidFill>
                  <a:srgbClr val="000000"/>
                </a:solidFill>
              </a:rPr>
              <a:t>未病・ヘルスケア中心（新しい概念を発信し、集中的な取組で新市場創出）</a:t>
            </a:r>
            <a:endParaRPr lang="ja-JP" altLang="en-US" sz="1100" dirty="0"/>
          </a:p>
        </p:txBody>
      </p:sp>
      <p:sp>
        <p:nvSpPr>
          <p:cNvPr id="9" name="角丸四角形 8"/>
          <p:cNvSpPr/>
          <p:nvPr/>
        </p:nvSpPr>
        <p:spPr>
          <a:xfrm>
            <a:off x="895350" y="5597525"/>
            <a:ext cx="3829050" cy="979488"/>
          </a:xfrm>
          <a:prstGeom prst="roundRect">
            <a:avLst>
              <a:gd name="adj" fmla="val 0"/>
            </a:avLst>
          </a:prstGeom>
          <a:solidFill>
            <a:srgbClr val="FFFFFF"/>
          </a:solidFill>
        </p:spPr>
        <p:style>
          <a:lnRef idx="2">
            <a:schemeClr val="accent2"/>
          </a:lnRef>
          <a:fillRef idx="1">
            <a:schemeClr val="lt1"/>
          </a:fillRef>
          <a:effectRef idx="0">
            <a:schemeClr val="accent2"/>
          </a:effectRef>
          <a:fontRef idx="minor">
            <a:schemeClr val="dk1"/>
          </a:fontRef>
        </p:style>
        <p:txBody>
          <a:bodyPr anchor="ctr"/>
          <a:lstStyle/>
          <a:p>
            <a:pPr algn="l">
              <a:defRPr/>
            </a:pPr>
            <a:r>
              <a:rPr kumimoji="0" lang="ja-JP" altLang="en-US" sz="1100" dirty="0">
                <a:solidFill>
                  <a:srgbClr val="000000"/>
                </a:solidFill>
              </a:rPr>
              <a:t>⇒阪大・テルモの共同で実用化された「心筋シート」など</a:t>
            </a:r>
            <a:r>
              <a:rPr kumimoji="0" lang="ja-JP" altLang="en-US" sz="1100" b="1" u="sng" dirty="0">
                <a:solidFill>
                  <a:srgbClr val="000000"/>
                </a:solidFill>
              </a:rPr>
              <a:t>ライフサイエンス分野では基礎研究から実用化までの世界的な地位を確立</a:t>
            </a:r>
            <a:r>
              <a:rPr kumimoji="0" lang="ja-JP" altLang="en-US" sz="1100" dirty="0">
                <a:solidFill>
                  <a:srgbClr val="000000"/>
                </a:solidFill>
              </a:rPr>
              <a:t>。</a:t>
            </a:r>
            <a:r>
              <a:rPr kumimoji="0" lang="en-US" altLang="ja-JP" sz="1100" dirty="0">
                <a:solidFill>
                  <a:srgbClr val="000000"/>
                </a:solidFill>
              </a:rPr>
              <a:t/>
            </a:r>
            <a:br>
              <a:rPr kumimoji="0" lang="en-US" altLang="ja-JP" sz="1100" dirty="0">
                <a:solidFill>
                  <a:srgbClr val="000000"/>
                </a:solidFill>
              </a:rPr>
            </a:br>
            <a:r>
              <a:rPr kumimoji="0" lang="ja-JP" altLang="en-US" sz="1100" dirty="0">
                <a:solidFill>
                  <a:srgbClr val="000000"/>
                </a:solidFill>
              </a:rPr>
              <a:t>⇒ヘルスケア分野については、これまで健康食品などでの取組が見られるが</a:t>
            </a:r>
            <a:r>
              <a:rPr kumimoji="0" lang="ja-JP" altLang="en-US" sz="1100" b="1" u="sng" dirty="0">
                <a:solidFill>
                  <a:srgbClr val="000000"/>
                </a:solidFill>
              </a:rPr>
              <a:t>健都などを中心に今後さらなる展開を予定。</a:t>
            </a:r>
            <a:endParaRPr lang="ja-JP" altLang="en-US" sz="1100" dirty="0"/>
          </a:p>
        </p:txBody>
      </p:sp>
      <p:sp>
        <p:nvSpPr>
          <p:cNvPr id="10" name="角丸四角形 9"/>
          <p:cNvSpPr/>
          <p:nvPr/>
        </p:nvSpPr>
        <p:spPr>
          <a:xfrm>
            <a:off x="5035550" y="5597525"/>
            <a:ext cx="3740150" cy="922338"/>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anchor="ctr"/>
          <a:lstStyle/>
          <a:p>
            <a:pPr algn="l">
              <a:defRPr/>
            </a:pPr>
            <a:r>
              <a:rPr kumimoji="0" lang="ja-JP" altLang="en-US" sz="1100" dirty="0">
                <a:solidFill>
                  <a:srgbClr val="000000"/>
                </a:solidFill>
              </a:rPr>
              <a:t>⇒</a:t>
            </a:r>
            <a:r>
              <a:rPr kumimoji="0" lang="ja-JP" altLang="en-US" sz="1100" b="1" u="sng" dirty="0">
                <a:solidFill>
                  <a:srgbClr val="000000"/>
                </a:solidFill>
              </a:rPr>
              <a:t>ヘルスケア、ロボットなどで発信。住民を巻き込んだ取組を展開。</a:t>
            </a:r>
            <a:r>
              <a:rPr kumimoji="0" lang="en-US" altLang="ja-JP" sz="1100" dirty="0">
                <a:solidFill>
                  <a:srgbClr val="000000"/>
                </a:solidFill>
              </a:rPr>
              <a:t/>
            </a:r>
            <a:br>
              <a:rPr kumimoji="0" lang="en-US" altLang="ja-JP" sz="1100" dirty="0">
                <a:solidFill>
                  <a:srgbClr val="000000"/>
                </a:solidFill>
              </a:rPr>
            </a:br>
            <a:r>
              <a:rPr kumimoji="0" lang="ja-JP" altLang="en-US" sz="1100" dirty="0">
                <a:solidFill>
                  <a:srgbClr val="000000"/>
                </a:solidFill>
              </a:rPr>
              <a:t>⇒再生医療や医薬品開発ではバイオベンチャーなどの取組が</a:t>
            </a:r>
            <a:r>
              <a:rPr kumimoji="0" lang="ja-JP" altLang="en-US" sz="1100" dirty="0" smtClean="0">
                <a:solidFill>
                  <a:srgbClr val="000000"/>
                </a:solidFill>
              </a:rPr>
              <a:t>活発。</a:t>
            </a:r>
            <a:endParaRPr lang="ja-JP" altLang="en-US" sz="1100" dirty="0"/>
          </a:p>
        </p:txBody>
      </p:sp>
      <p:sp>
        <p:nvSpPr>
          <p:cNvPr id="3" name="スライド番号プレースホルダー 2"/>
          <p:cNvSpPr>
            <a:spLocks noGrp="1"/>
          </p:cNvSpPr>
          <p:nvPr>
            <p:ph type="sldNum" sz="quarter" idx="12"/>
          </p:nvPr>
        </p:nvSpPr>
        <p:spPr/>
        <p:txBody>
          <a:bodyPr/>
          <a:lstStyle/>
          <a:p>
            <a:pPr>
              <a:defRPr/>
            </a:pPr>
            <a:fld id="{BBCD0598-7193-45C1-87AD-3ACF5581B1CD}" type="slidenum">
              <a:rPr lang="ja-JP" altLang="en-US" smtClean="0"/>
              <a:pPr>
                <a:defRPr/>
              </a:pPr>
              <a:t>14</a:t>
            </a:fld>
            <a:endParaRPr lang="ja-JP"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endParaRPr lang="ja-JP" altLang="en-US" b="1" dirty="0">
              <a:latin typeface="+mn-lt"/>
              <a:ea typeface="+mn-ea"/>
            </a:endParaRPr>
          </a:p>
        </p:txBody>
      </p:sp>
      <p:sp>
        <p:nvSpPr>
          <p:cNvPr id="36866" name="正方形/長方形 1"/>
          <p:cNvSpPr>
            <a:spLocks noChangeArrowheads="1"/>
          </p:cNvSpPr>
          <p:nvPr/>
        </p:nvSpPr>
        <p:spPr bwMode="auto">
          <a:xfrm>
            <a:off x="26988" y="-15875"/>
            <a:ext cx="2867025" cy="366713"/>
          </a:xfrm>
          <a:prstGeom prst="rect">
            <a:avLst/>
          </a:prstGeom>
          <a:noFill/>
          <a:ln w="9525">
            <a:noFill/>
            <a:miter lim="800000"/>
            <a:headEnd/>
            <a:tailEnd/>
          </a:ln>
        </p:spPr>
        <p:txBody>
          <a:bodyPr wrap="none">
            <a:spAutoFit/>
          </a:bodyPr>
          <a:lstStyle/>
          <a:p>
            <a:pPr algn="l"/>
            <a:r>
              <a:rPr lang="ja-JP" altLang="en-US" b="1" dirty="0">
                <a:latin typeface="Calibri" pitchFamily="34" charset="0"/>
              </a:rPr>
              <a:t>２．なぜ大阪・関西なのか？</a:t>
            </a:r>
          </a:p>
        </p:txBody>
      </p:sp>
      <p:graphicFrame>
        <p:nvGraphicFramePr>
          <p:cNvPr id="36969" name="Group 105"/>
          <p:cNvGraphicFramePr>
            <a:graphicFrameLocks noGrp="1"/>
          </p:cNvGraphicFramePr>
          <p:nvPr/>
        </p:nvGraphicFramePr>
        <p:xfrm>
          <a:off x="142875" y="1557338"/>
          <a:ext cx="9001125" cy="5194300"/>
        </p:xfrm>
        <a:graphic>
          <a:graphicData uri="http://schemas.openxmlformats.org/drawingml/2006/table">
            <a:tbl>
              <a:tblPr/>
              <a:tblGrid>
                <a:gridCol w="741363"/>
                <a:gridCol w="4179887"/>
                <a:gridCol w="4079875"/>
              </a:tblGrid>
              <a:tr h="177800">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en-AU" altLang="ja-JP" sz="500" b="1" i="0" u="none" strike="noStrike" cap="none" normalizeH="0" baseline="0" dirty="0" smtClean="0">
                          <a:ln>
                            <a:noFill/>
                          </a:ln>
                          <a:solidFill>
                            <a:srgbClr val="FFFFFF"/>
                          </a:solidFill>
                          <a:effectLst/>
                          <a:latin typeface="Calibri" pitchFamily="34" charset="0"/>
                          <a:ea typeface="ＭＳ Ｐゴシック" charset="-128"/>
                        </a:rPr>
                        <a:t> </a:t>
                      </a:r>
                      <a:endParaRPr kumimoji="0" lang="ja-JP" altLang="ja-JP" sz="400" b="1" i="0" u="none" strike="noStrike" cap="none" normalizeH="0" baseline="0" dirty="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200" b="1" i="0" u="none" strike="noStrike" cap="none" normalizeH="0" baseline="0" smtClean="0">
                          <a:ln>
                            <a:noFill/>
                          </a:ln>
                          <a:solidFill>
                            <a:srgbClr val="FFFFFF"/>
                          </a:solidFill>
                          <a:effectLst/>
                          <a:latin typeface="Calibri" pitchFamily="34" charset="0"/>
                          <a:ea typeface="ＭＳ Ｐゴシック" charset="-128"/>
                        </a:rPr>
                        <a:t>大阪府</a:t>
                      </a:r>
                      <a:endParaRPr kumimoji="0" lang="ja-JP" altLang="en-US" sz="12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200" b="1" i="0" u="none" strike="noStrike" cap="none" normalizeH="0" baseline="0" smtClean="0">
                          <a:ln>
                            <a:noFill/>
                          </a:ln>
                          <a:solidFill>
                            <a:srgbClr val="FFFFFF"/>
                          </a:solidFill>
                          <a:effectLst/>
                          <a:latin typeface="Calibri" pitchFamily="34" charset="0"/>
                          <a:ea typeface="ＭＳ Ｐゴシック" charset="-128"/>
                        </a:rPr>
                        <a:t>神奈川県</a:t>
                      </a:r>
                      <a:endParaRPr kumimoji="0" lang="ja-JP" altLang="en-US" sz="12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004888">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000" b="1" i="0" u="none" strike="noStrike" cap="none" normalizeH="0" baseline="0" smtClean="0">
                          <a:ln>
                            <a:noFill/>
                          </a:ln>
                          <a:solidFill>
                            <a:srgbClr val="FFFFFF"/>
                          </a:solidFill>
                          <a:effectLst/>
                          <a:latin typeface="Calibri" pitchFamily="34" charset="0"/>
                          <a:ea typeface="ＭＳ Ｐゴシック" charset="-128"/>
                        </a:rPr>
                        <a:t>主な中核機関</a:t>
                      </a:r>
                    </a:p>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000" b="1" i="0" u="none" strike="noStrike" cap="none" normalizeH="0" baseline="0" smtClean="0">
                          <a:ln>
                            <a:noFill/>
                          </a:ln>
                          <a:solidFill>
                            <a:srgbClr val="FFFFFF"/>
                          </a:solidFill>
                          <a:effectLst/>
                          <a:latin typeface="Calibri" pitchFamily="34" charset="0"/>
                          <a:ea typeface="ＭＳ Ｐゴシック" charset="-128"/>
                        </a:rPr>
                        <a:t>（大学・研究機関等）</a:t>
                      </a:r>
                      <a:endParaRPr kumimoji="0" lang="ja-JP" altLang="en-US" sz="10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大阪大学（医学部、薬学部等）、大阪大学微生物病研究所、大阪大学蛋白質研究所、大阪大学免疫フロンティア研究センター、国立循環器病研究センター、医薬基盤研究所、理化学研究所生命システム研究センター</a:t>
                      </a:r>
                      <a:r>
                        <a:rPr kumimoji="0" lang="en-US" sz="1000" b="0" i="0" u="none" strike="noStrike" cap="none" normalizeH="0" baseline="0" smtClean="0">
                          <a:ln>
                            <a:noFill/>
                          </a:ln>
                          <a:solidFill>
                            <a:srgbClr val="000000"/>
                          </a:solidFill>
                          <a:effectLst/>
                          <a:latin typeface="Calibri" pitchFamily="34" charset="0"/>
                          <a:ea typeface="ＭＳ Ｐゴシック" charset="-128"/>
                        </a:rPr>
                        <a:t/>
                      </a:r>
                      <a:br>
                        <a:rPr kumimoji="0" lang="en-US" sz="1000" b="0" i="0" u="none" strike="noStrike" cap="none" normalizeH="0" baseline="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産業技術総合研究所関西センター、大阪府立成人病センター、京都大学原子炉実験所、大阪府立大学、大阪市立大学、大阪医科大学</a:t>
                      </a:r>
                      <a:endParaRPr kumimoji="0" lang="en-US" altLang="ja-JP" sz="1000" b="0" i="0" u="none" strike="noStrike" cap="none" normalizeH="0" baseline="0" smtClean="0">
                        <a:ln>
                          <a:noFill/>
                        </a:ln>
                        <a:solidFill>
                          <a:srgbClr val="000000"/>
                        </a:solidFill>
                        <a:effectLst/>
                        <a:latin typeface="Calibri" pitchFamily="34" charset="0"/>
                        <a:ea typeface="ＭＳ Ｐゴシック" charset="-128"/>
                      </a:endParaRPr>
                    </a:p>
                    <a:p>
                      <a:pPr marL="0" marR="0" lvl="0" indent="0" algn="l" defTabSz="914400" rtl="0" eaLnBrk="1" fontAlgn="base" latinLnBrk="0" hangingPunct="1">
                        <a:lnSpc>
                          <a:spcPts val="1200"/>
                        </a:lnSpc>
                        <a:spcBef>
                          <a:spcPts val="1200"/>
                        </a:spcBef>
                        <a:spcAft>
                          <a:spcPct val="0"/>
                        </a:spcAft>
                        <a:buClrTx/>
                        <a:buSzTx/>
                        <a:buFontTx/>
                        <a:buNone/>
                        <a:tabLst/>
                      </a:pPr>
                      <a:endParaRPr kumimoji="0" lang="en-US" altLang="ja-JP" sz="1000" b="0" i="0" u="none" strike="noStrike" cap="none" normalizeH="0" baseline="0" smtClean="0">
                        <a:ln>
                          <a:noFill/>
                        </a:ln>
                        <a:solidFill>
                          <a:srgbClr val="000000"/>
                        </a:solidFill>
                        <a:effectLst/>
                        <a:latin typeface="Century" pitchFamily="18" charset="0"/>
                        <a:ea typeface="ＭＳ Ｐ明朝" pitchFamily="18" charset="-128"/>
                      </a:endParaRPr>
                    </a:p>
                    <a:p>
                      <a:pPr marL="0" marR="0" lvl="0" indent="0" algn="l" defTabSz="914400" rtl="0" eaLnBrk="1" fontAlgn="base" latinLnBrk="0" hangingPunct="1">
                        <a:lnSpc>
                          <a:spcPts val="1200"/>
                        </a:lnSpc>
                        <a:spcBef>
                          <a:spcPts val="1200"/>
                        </a:spcBef>
                        <a:spcAft>
                          <a:spcPct val="0"/>
                        </a:spcAft>
                        <a:buClrTx/>
                        <a:buSzTx/>
                        <a:buFontTx/>
                        <a:buNone/>
                        <a:tabLst/>
                      </a:pPr>
                      <a:endParaRPr kumimoji="0" lang="ja-JP" altLang="en-US" sz="1000" b="0" i="0" u="none" strike="noStrike" cap="none" normalizeH="0" baseline="0" smtClean="0">
                        <a:ln>
                          <a:noFill/>
                        </a:ln>
                        <a:solidFill>
                          <a:srgbClr val="000000"/>
                        </a:solidFill>
                        <a:effectLst/>
                        <a:latin typeface="Century" pitchFamily="18" charset="0"/>
                        <a:ea typeface="ＭＳ Ｐ明朝" pitchFamily="18"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ナノ医療イノベーションセンター、川崎生命科学・環境研究センター、神奈川県ライフイノベーションセンター（仮称）、国立医薬品食品衛生研究所、実験動物中央研究所、理化学研究所横浜キャンパス、慶應義塾大学、横浜市立大学、神奈川県立がんセンター</a:t>
                      </a:r>
                      <a:endParaRPr kumimoji="0" lang="ja-JP" altLang="en-US" sz="1000" b="0" i="0" u="none" strike="noStrike" cap="none" normalizeH="0" baseline="0" smtClean="0">
                        <a:ln>
                          <a:noFill/>
                        </a:ln>
                        <a:solidFill>
                          <a:srgbClr val="000000"/>
                        </a:solidFill>
                        <a:effectLst/>
                        <a:latin typeface="Century" pitchFamily="18" charset="0"/>
                        <a:ea typeface="ＭＳ Ｐ明朝" pitchFamily="18"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295400">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000" b="1" i="0" u="none" strike="noStrike" cap="none" normalizeH="0" baseline="0" smtClean="0">
                          <a:ln>
                            <a:noFill/>
                          </a:ln>
                          <a:solidFill>
                            <a:srgbClr val="FFFFFF"/>
                          </a:solidFill>
                          <a:effectLst/>
                          <a:latin typeface="Calibri" pitchFamily="34" charset="0"/>
                          <a:ea typeface="ＭＳ Ｐゴシック" charset="-128"/>
                        </a:rPr>
                        <a:t>医薬・バイオ関連企業</a:t>
                      </a:r>
                      <a:endParaRPr kumimoji="0" lang="ja-JP" altLang="en-US" sz="10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武田薬品工業、田辺三菱製薬、大日本住友製薬、塩野義製薬、小野薬品工業、ロート製薬、バイエル、アストラゼネカ、アンジェス</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MG</a:t>
                      </a:r>
                      <a:r>
                        <a:rPr kumimoji="0" lang="ja-JP" altLang="en-US" sz="1000" b="0" i="0" u="none" strike="noStrike" cap="none" normalizeH="0" baseline="0" dirty="0" err="1" smtClean="0">
                          <a:ln>
                            <a:noFill/>
                          </a:ln>
                          <a:solidFill>
                            <a:srgbClr val="000000"/>
                          </a:solidFill>
                          <a:effectLst/>
                          <a:latin typeface="Calibri" pitchFamily="34" charset="0"/>
                          <a:ea typeface="ＭＳ Ｐゴシック" charset="-128"/>
                        </a:rPr>
                        <a:t>、</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参天製薬、小林製薬、ニプロファーマ、沢井製薬、常盤薬品工業　ほか</a:t>
                      </a:r>
                      <a:b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医薬品</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154</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事業所（</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H26</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経済センサス）</a:t>
                      </a:r>
                      <a:b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医薬品生産額</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475.990</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百万円（</a:t>
                      </a:r>
                      <a:r>
                        <a:rPr kumimoji="0" lang="en-US" altLang="ja-JP" sz="1000" b="0" i="0" u="none" strike="noStrike" cap="none" normalizeH="0" baseline="0" dirty="0" smtClean="0">
                          <a:ln>
                            <a:noFill/>
                          </a:ln>
                          <a:solidFill>
                            <a:srgbClr val="000000"/>
                          </a:solidFill>
                          <a:effectLst/>
                          <a:latin typeface="Calibri" pitchFamily="34" charset="0"/>
                          <a:ea typeface="ＭＳ Ｐゴシック" charset="-128"/>
                        </a:rPr>
                        <a:t>H22</a:t>
                      </a:r>
                      <a:r>
                        <a:rPr kumimoji="0" lang="ja-JP" altLang="en-US" sz="1000" b="0" i="0" u="none" strike="noStrike" cap="none" normalizeH="0" baseline="0" dirty="0" smtClean="0">
                          <a:ln>
                            <a:noFill/>
                          </a:ln>
                          <a:solidFill>
                            <a:srgbClr val="000000"/>
                          </a:solidFill>
                          <a:effectLst/>
                          <a:latin typeface="Calibri" pitchFamily="34" charset="0"/>
                          <a:ea typeface="ＭＳ Ｐゴシック" charset="-128"/>
                        </a:rPr>
                        <a:t>厚労省薬事工業統計）</a:t>
                      </a:r>
                      <a:endParaRPr kumimoji="0" lang="ja-JP" altLang="en-US" sz="1000" b="0" i="0" u="none" strike="noStrike" cap="none" normalizeH="0" baseline="0" dirty="0" smtClean="0">
                        <a:ln>
                          <a:noFill/>
                        </a:ln>
                        <a:solidFill>
                          <a:srgbClr val="000000"/>
                        </a:solidFill>
                        <a:effectLst/>
                        <a:latin typeface="Century" pitchFamily="18" charset="0"/>
                        <a:ea typeface="ＭＳ Ｐ明朝" pitchFamily="18" charset="-128"/>
                      </a:endParaRPr>
                    </a:p>
                    <a:p>
                      <a:pPr marL="0" marR="0" lvl="0" indent="0" algn="l" defTabSz="914400" rtl="0" eaLnBrk="1" fontAlgn="base" latinLnBrk="0" hangingPunct="1">
                        <a:lnSpc>
                          <a:spcPts val="1200"/>
                        </a:lnSpc>
                        <a:spcBef>
                          <a:spcPts val="1200"/>
                        </a:spcBef>
                        <a:spcAft>
                          <a:spcPct val="0"/>
                        </a:spcAft>
                        <a:buClrTx/>
                        <a:buSzTx/>
                        <a:buFontTx/>
                        <a:buNone/>
                        <a:tabLst/>
                      </a:pPr>
                      <a:endParaRPr kumimoji="0" lang="ja-JP" altLang="en-US" sz="1000" b="0" i="0" u="none" strike="noStrike" cap="none" normalizeH="0" baseline="0" dirty="0" smtClean="0">
                        <a:ln>
                          <a:noFill/>
                        </a:ln>
                        <a:solidFill>
                          <a:srgbClr val="000000"/>
                        </a:solidFill>
                        <a:effectLst/>
                        <a:latin typeface="Calibri" pitchFamily="34" charset="0"/>
                        <a:ea typeface="ＭＳ Ｐゴシック" charset="-128"/>
                      </a:endParaRPr>
                    </a:p>
                    <a:p>
                      <a:pPr marL="0" marR="0" lvl="0" indent="0" algn="l" defTabSz="914400" rtl="0" eaLnBrk="1" fontAlgn="base" latinLnBrk="0" hangingPunct="1">
                        <a:lnSpc>
                          <a:spcPts val="1200"/>
                        </a:lnSpc>
                        <a:spcBef>
                          <a:spcPts val="1200"/>
                        </a:spcBef>
                        <a:spcAft>
                          <a:spcPct val="0"/>
                        </a:spcAft>
                        <a:buClrTx/>
                        <a:buSzTx/>
                        <a:buFontTx/>
                        <a:buNone/>
                        <a:tabLst/>
                      </a:pPr>
                      <a:endParaRPr kumimoji="0" lang="ja-JP" altLang="en-US" sz="1000" b="0" i="0" u="none" strike="noStrike" cap="none" normalizeH="0" baseline="0" dirty="0" smtClean="0">
                        <a:ln>
                          <a:noFill/>
                        </a:ln>
                        <a:solidFill>
                          <a:srgbClr val="000000"/>
                        </a:solidFill>
                        <a:effectLst/>
                        <a:latin typeface="Century" pitchFamily="18" charset="0"/>
                        <a:ea typeface="ＭＳ Ｐ明朝" pitchFamily="18"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味の素、富士フイルム、キリンホールディングス、リプロセル、ペプチドリーム、中外製薬、武田薬品工業　ほか</a:t>
                      </a:r>
                    </a:p>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医薬品</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47</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事業所（</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H26</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経済センサス）</a:t>
                      </a:r>
                      <a:br>
                        <a:rPr kumimoji="0" lang="ja-JP" altLang="en-US" sz="1000" b="0" i="0" u="none" strike="noStrike" cap="none" normalizeH="0" baseline="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医薬品生産額</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291.328</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百万円（</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H22</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厚労省薬事工業統計）</a:t>
                      </a:r>
                      <a:endParaRPr kumimoji="0" lang="ja-JP" altLang="en-US" sz="1000" b="0" i="0" u="none" strike="noStrike" cap="none" normalizeH="0" baseline="0" smtClean="0">
                        <a:ln>
                          <a:noFill/>
                        </a:ln>
                        <a:solidFill>
                          <a:srgbClr val="000000"/>
                        </a:solidFill>
                        <a:effectLst/>
                        <a:latin typeface="Century" pitchFamily="18" charset="0"/>
                        <a:ea typeface="ＭＳ Ｐ明朝" pitchFamily="18" charset="-128"/>
                      </a:endParaRPr>
                    </a:p>
                    <a:p>
                      <a:pPr marL="0" marR="0" lvl="0" indent="0" algn="l" defTabSz="914400" rtl="0" eaLnBrk="1" fontAlgn="base" latinLnBrk="0" hangingPunct="1">
                        <a:lnSpc>
                          <a:spcPts val="1200"/>
                        </a:lnSpc>
                        <a:spcBef>
                          <a:spcPts val="1200"/>
                        </a:spcBef>
                        <a:spcAft>
                          <a:spcPct val="0"/>
                        </a:spcAft>
                        <a:buClrTx/>
                        <a:buSzTx/>
                        <a:buFontTx/>
                        <a:buNone/>
                        <a:tabLst/>
                      </a:pPr>
                      <a:endParaRPr kumimoji="0" lang="ja-JP" altLang="en-US" sz="1000" b="0" i="0" u="none" strike="noStrike" cap="none" normalizeH="0" baseline="0" smtClean="0">
                        <a:ln>
                          <a:noFill/>
                        </a:ln>
                        <a:solidFill>
                          <a:srgbClr val="000000"/>
                        </a:solidFill>
                        <a:effectLst/>
                        <a:latin typeface="Calibri" pitchFamily="34" charset="0"/>
                        <a:ea typeface="ＭＳ Ｐゴシック"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44500">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000" b="1" i="0" u="none" strike="noStrike" cap="none" normalizeH="0" baseline="0" smtClean="0">
                          <a:ln>
                            <a:noFill/>
                          </a:ln>
                          <a:solidFill>
                            <a:srgbClr val="FFFFFF"/>
                          </a:solidFill>
                          <a:effectLst/>
                          <a:latin typeface="Calibri" pitchFamily="34" charset="0"/>
                          <a:ea typeface="ＭＳ Ｐゴシック" charset="-128"/>
                        </a:rPr>
                        <a:t>医療機器関連企業</a:t>
                      </a:r>
                      <a:endParaRPr kumimoji="0" lang="ja-JP" altLang="en-US" sz="10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ニプロ、大研医器、湯山製作所　ほか</a:t>
                      </a:r>
                      <a:br>
                        <a:rPr kumimoji="0" lang="ja-JP" altLang="en-US" sz="1000" b="0" i="0" u="none" strike="noStrike" cap="none" normalizeH="0" baseline="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医療機器</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200</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事業所（</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H26</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経済センサス）</a:t>
                      </a: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ジョンソン・エンド・ジョンソン、</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CYBERDYNE</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Bruker</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　ほか</a:t>
                      </a:r>
                      <a:br>
                        <a:rPr kumimoji="0" lang="ja-JP" altLang="en-US" sz="1000" b="0" i="0" u="none" strike="noStrike" cap="none" normalizeH="0" baseline="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医療機器</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116</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事業所（</a:t>
                      </a:r>
                      <a:r>
                        <a:rPr kumimoji="0" lang="en-US" altLang="ja-JP" sz="1000" b="0" i="0" u="none" strike="noStrike" cap="none" normalizeH="0" baseline="0" smtClean="0">
                          <a:ln>
                            <a:noFill/>
                          </a:ln>
                          <a:solidFill>
                            <a:srgbClr val="000000"/>
                          </a:solidFill>
                          <a:effectLst/>
                          <a:latin typeface="Calibri" pitchFamily="34" charset="0"/>
                          <a:ea typeface="ＭＳ Ｐゴシック" charset="-128"/>
                        </a:rPr>
                        <a:t>H26</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経済センサス）</a:t>
                      </a: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15900">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000" b="1" i="0" u="none" strike="noStrike" cap="none" normalizeH="0" baseline="0" smtClean="0">
                          <a:ln>
                            <a:noFill/>
                          </a:ln>
                          <a:solidFill>
                            <a:srgbClr val="FFFFFF"/>
                          </a:solidFill>
                          <a:effectLst/>
                          <a:latin typeface="Tahoma" pitchFamily="34" charset="0"/>
                          <a:ea typeface="ＭＳ Ｐゴシック" charset="-128"/>
                        </a:rPr>
                        <a:t>周辺との連携</a:t>
                      </a:r>
                    </a:p>
                    <a:p>
                      <a:pPr marL="0" marR="0" lvl="0" indent="0" algn="ctr" defTabSz="914400" rtl="0" eaLnBrk="1" fontAlgn="base" latinLnBrk="0" hangingPunct="1">
                        <a:lnSpc>
                          <a:spcPct val="100000"/>
                        </a:lnSpc>
                        <a:spcBef>
                          <a:spcPts val="363"/>
                        </a:spcBef>
                        <a:spcAft>
                          <a:spcPts val="363"/>
                        </a:spcAft>
                        <a:buClrTx/>
                        <a:buSzTx/>
                        <a:buFontTx/>
                        <a:buNone/>
                        <a:tabLst/>
                      </a:pPr>
                      <a:endParaRPr kumimoji="0" lang="ja-JP" altLang="en-US" sz="10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95000"/>
                        </a:lnSpc>
                        <a:spcBef>
                          <a:spcPct val="20000"/>
                        </a:spcBef>
                        <a:spcAft>
                          <a:spcPct val="0"/>
                        </a:spcAft>
                        <a:buClrTx/>
                        <a:buSzTx/>
                        <a:buFont typeface="Arial" charset="0"/>
                        <a:buNone/>
                        <a:tabLst/>
                      </a:pPr>
                      <a:r>
                        <a:rPr kumimoji="1" lang="ja-JP" altLang="en-US" sz="1000" b="0" i="0" u="none" strike="noStrike" cap="none" normalizeH="0" baseline="0" smtClean="0">
                          <a:ln>
                            <a:noFill/>
                          </a:ln>
                          <a:solidFill>
                            <a:srgbClr val="000000"/>
                          </a:solidFill>
                          <a:effectLst/>
                          <a:latin typeface="Calibri" pitchFamily="34" charset="0"/>
                          <a:ea typeface="ＭＳ ゴシック" pitchFamily="49" charset="-128"/>
                        </a:rPr>
                        <a:t>・京都大学ｉＰＳ細胞研究所、</a:t>
                      </a:r>
                      <a:r>
                        <a:rPr kumimoji="1" lang="ja-JP" altLang="en-US" sz="1000" b="0" i="0" u="none" strike="noStrike" cap="none" normalizeH="0" baseline="0" smtClean="0">
                          <a:ln>
                            <a:noFill/>
                          </a:ln>
                          <a:solidFill>
                            <a:srgbClr val="000000"/>
                          </a:solidFill>
                          <a:effectLst/>
                          <a:latin typeface="Calibri" pitchFamily="34" charset="0"/>
                          <a:ea typeface="ＭＳ Ｐゴシック" charset="-128"/>
                        </a:rPr>
                        <a:t>京大先端医療機器開発・臨床研究センター</a:t>
                      </a:r>
                    </a:p>
                    <a:p>
                      <a:pPr marL="0" marR="0" lvl="0" indent="0" algn="l" defTabSz="914400" rtl="0" eaLnBrk="0" fontAlgn="base" latinLnBrk="0" hangingPunct="0">
                        <a:lnSpc>
                          <a:spcPct val="95000"/>
                        </a:lnSpc>
                        <a:spcBef>
                          <a:spcPct val="20000"/>
                        </a:spcBef>
                        <a:spcAft>
                          <a:spcPct val="0"/>
                        </a:spcAft>
                        <a:buClrTx/>
                        <a:buSzTx/>
                        <a:buFont typeface="Arial" charset="0"/>
                        <a:buNone/>
                        <a:tabLst/>
                      </a:pPr>
                      <a:r>
                        <a:rPr kumimoji="1" lang="ja-JP" altLang="en-US" sz="1000" b="0" i="0" u="none" strike="noStrike" cap="none" normalizeH="0" baseline="0" smtClean="0">
                          <a:ln>
                            <a:noFill/>
                          </a:ln>
                          <a:solidFill>
                            <a:srgbClr val="000000"/>
                          </a:solidFill>
                          <a:effectLst/>
                          <a:latin typeface="Calibri" pitchFamily="34" charset="0"/>
                          <a:ea typeface="ＭＳ Ｐゴシック" charset="-128"/>
                        </a:rPr>
                        <a:t>メディカルイノベーションセンターなど）</a:t>
                      </a:r>
                    </a:p>
                    <a:p>
                      <a:pPr marL="0" marR="0" lvl="0" indent="0" algn="l" defTabSz="914400" rtl="0" eaLnBrk="0" fontAlgn="base" latinLnBrk="0" hangingPunct="0">
                        <a:lnSpc>
                          <a:spcPct val="95000"/>
                        </a:lnSpc>
                        <a:spcBef>
                          <a:spcPct val="20000"/>
                        </a:spcBef>
                        <a:spcAft>
                          <a:spcPct val="0"/>
                        </a:spcAft>
                        <a:buClrTx/>
                        <a:buSzTx/>
                        <a:buFont typeface="Arial" charset="0"/>
                        <a:buNone/>
                        <a:tabLst/>
                      </a:pPr>
                      <a:r>
                        <a:rPr kumimoji="1" lang="ja-JP" altLang="en-US" sz="1000" b="0" i="0" u="none" strike="noStrike" cap="none" normalizeH="0" baseline="0" smtClean="0">
                          <a:ln>
                            <a:noFill/>
                          </a:ln>
                          <a:solidFill>
                            <a:srgbClr val="000000"/>
                          </a:solidFill>
                          <a:effectLst/>
                          <a:latin typeface="Calibri" pitchFamily="34" charset="0"/>
                          <a:ea typeface="ＭＳ Ｐゴシック" charset="-128"/>
                        </a:rPr>
                        <a:t>・</a:t>
                      </a: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神戸医療産業都市（理化学研究所、</a:t>
                      </a:r>
                      <a:r>
                        <a:rPr kumimoji="1" lang="ja-JP" altLang="en-US" sz="1000" b="0" i="0" u="none" strike="noStrike" cap="none" normalizeH="0" baseline="0" smtClean="0">
                          <a:ln>
                            <a:noFill/>
                          </a:ln>
                          <a:solidFill>
                            <a:srgbClr val="000000"/>
                          </a:solidFill>
                          <a:effectLst/>
                          <a:latin typeface="Calibri" pitchFamily="34" charset="0"/>
                          <a:ea typeface="ＭＳ ゴシック" pitchFamily="49" charset="-128"/>
                        </a:rPr>
                        <a:t>スーパーコンピューター京、</a:t>
                      </a:r>
                    </a:p>
                    <a:p>
                      <a:pPr marL="0" marR="0" lvl="0" indent="0" algn="l" defTabSz="914400" rtl="0" eaLnBrk="0" fontAlgn="base" latinLnBrk="0" hangingPunct="0">
                        <a:lnSpc>
                          <a:spcPct val="95000"/>
                        </a:lnSpc>
                        <a:spcBef>
                          <a:spcPct val="20000"/>
                        </a:spcBef>
                        <a:spcAft>
                          <a:spcPct val="0"/>
                        </a:spcAft>
                        <a:buClrTx/>
                        <a:buSzTx/>
                        <a:buFont typeface="Arial" charset="0"/>
                        <a:buNone/>
                        <a:tabLst/>
                      </a:pPr>
                      <a:r>
                        <a:rPr kumimoji="1" lang="ja-JP" altLang="en-US" sz="1000" b="0" i="0" u="none" strike="noStrike" cap="none" normalizeH="0" baseline="0" smtClean="0">
                          <a:ln>
                            <a:noFill/>
                          </a:ln>
                          <a:solidFill>
                            <a:srgbClr val="000000"/>
                          </a:solidFill>
                          <a:effectLst/>
                          <a:latin typeface="Calibri" pitchFamily="34" charset="0"/>
                          <a:ea typeface="ＭＳ ゴシック" pitchFamily="49" charset="-128"/>
                        </a:rPr>
                        <a:t>先端医療センター病院、神戸医療機器開発センター、国際医療開発セン</a:t>
                      </a:r>
                    </a:p>
                    <a:p>
                      <a:pPr marL="0" marR="0" lvl="0" indent="0" algn="l" defTabSz="914400" rtl="0" eaLnBrk="0" fontAlgn="base" latinLnBrk="0" hangingPunct="0">
                        <a:lnSpc>
                          <a:spcPct val="95000"/>
                        </a:lnSpc>
                        <a:spcBef>
                          <a:spcPct val="20000"/>
                        </a:spcBef>
                        <a:spcAft>
                          <a:spcPct val="0"/>
                        </a:spcAft>
                        <a:buClrTx/>
                        <a:buSzTx/>
                        <a:buFont typeface="Arial" charset="0"/>
                        <a:buNone/>
                        <a:tabLst/>
                      </a:pPr>
                      <a:r>
                        <a:rPr kumimoji="1" lang="ja-JP" altLang="en-US" sz="1000" b="0" i="0" u="none" strike="noStrike" cap="none" normalizeH="0" baseline="0" smtClean="0">
                          <a:ln>
                            <a:noFill/>
                          </a:ln>
                          <a:solidFill>
                            <a:srgbClr val="000000"/>
                          </a:solidFill>
                          <a:effectLst/>
                          <a:latin typeface="Calibri" pitchFamily="34" charset="0"/>
                          <a:ea typeface="ＭＳ ゴシック" pitchFamily="49" charset="-128"/>
                        </a:rPr>
                        <a:t>ターなど）</a:t>
                      </a:r>
                    </a:p>
                    <a:p>
                      <a:pPr marL="0" marR="0" lvl="0" indent="0" algn="l" defTabSz="914400" rtl="0" eaLnBrk="1" fontAlgn="base" latinLnBrk="0" hangingPunct="1">
                        <a:lnSpc>
                          <a:spcPts val="1200"/>
                        </a:lnSpc>
                        <a:spcBef>
                          <a:spcPts val="1200"/>
                        </a:spcBef>
                        <a:spcAft>
                          <a:spcPct val="0"/>
                        </a:spcAft>
                        <a:buClrTx/>
                        <a:buSzTx/>
                        <a:buFontTx/>
                        <a:buNone/>
                        <a:tabLst/>
                      </a:pPr>
                      <a:endParaRPr kumimoji="0" lang="ja-JP" altLang="en-US" sz="1000" b="0" i="0" u="none" strike="noStrike" cap="none" normalizeH="0" baseline="0" smtClean="0">
                        <a:ln>
                          <a:noFill/>
                        </a:ln>
                        <a:solidFill>
                          <a:srgbClr val="000000"/>
                        </a:solidFill>
                        <a:effectLst/>
                        <a:latin typeface="Century" pitchFamily="18" charset="0"/>
                        <a:ea typeface="ＭＳ Ｐ明朝" pitchFamily="18"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entury" pitchFamily="18" charset="0"/>
                          <a:ea typeface="ＭＳ ゴシック" pitchFamily="49" charset="-128"/>
                        </a:rPr>
                        <a:t>・東京都の大学、企業等と連携（東京のものづくり企業との医工連携事業など）</a:t>
                      </a: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73100">
                <a:tc>
                  <a:txBody>
                    <a:bodyPr/>
                    <a:lstStyle/>
                    <a:p>
                      <a:pPr marL="0" marR="0" lvl="0" indent="0" algn="ctr" defTabSz="914400" rtl="0" eaLnBrk="1" fontAlgn="base" latinLnBrk="0" hangingPunct="1">
                        <a:lnSpc>
                          <a:spcPct val="100000"/>
                        </a:lnSpc>
                        <a:spcBef>
                          <a:spcPts val="363"/>
                        </a:spcBef>
                        <a:spcAft>
                          <a:spcPts val="363"/>
                        </a:spcAft>
                        <a:buClrTx/>
                        <a:buSzTx/>
                        <a:buFontTx/>
                        <a:buNone/>
                        <a:tabLst/>
                      </a:pPr>
                      <a:r>
                        <a:rPr kumimoji="0" lang="ja-JP" altLang="en-US" sz="1000" b="1" i="0" u="none" strike="noStrike" cap="none" normalizeH="0" baseline="0" smtClean="0">
                          <a:ln>
                            <a:noFill/>
                          </a:ln>
                          <a:solidFill>
                            <a:srgbClr val="FFFFFF"/>
                          </a:solidFill>
                          <a:effectLst/>
                          <a:latin typeface="Calibri" pitchFamily="34" charset="0"/>
                          <a:ea typeface="ＭＳ Ｐゴシック" charset="-128"/>
                        </a:rPr>
                        <a:t>特区指定</a:t>
                      </a:r>
                      <a:endParaRPr kumimoji="0" lang="ja-JP" altLang="en-US" sz="1000" b="1" i="0" u="none" strike="noStrike" cap="none" normalizeH="0" baseline="0" smtClean="0">
                        <a:ln>
                          <a:noFill/>
                        </a:ln>
                        <a:solidFill>
                          <a:srgbClr val="FFFFFF"/>
                        </a:solidFill>
                        <a:effectLst/>
                        <a:latin typeface="Tahoma" pitchFamily="34" charset="0"/>
                        <a:ea typeface="ＭＳ 明朝" pitchFamily="17" charset="-128"/>
                      </a:endParaRPr>
                    </a:p>
                  </a:txBody>
                  <a:tcPr marL="32328" marR="32328"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関西イノベーション国際総合戦略特区（認定プロジェクト数３７）</a:t>
                      </a:r>
                      <a:r>
                        <a:rPr kumimoji="0" lang="en-US" sz="1000" b="0" i="0" u="none" strike="noStrike" cap="none" normalizeH="0" baseline="0" smtClean="0">
                          <a:ln>
                            <a:noFill/>
                          </a:ln>
                          <a:solidFill>
                            <a:srgbClr val="000000"/>
                          </a:solidFill>
                          <a:effectLst/>
                          <a:latin typeface="Calibri" pitchFamily="34" charset="0"/>
                          <a:ea typeface="ＭＳ Ｐゴシック" charset="-128"/>
                        </a:rPr>
                        <a:t/>
                      </a:r>
                      <a:br>
                        <a:rPr kumimoji="0" lang="en-US" sz="1000" b="0" i="0" u="none" strike="noStrike" cap="none" normalizeH="0" baseline="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国家戦略特区</a:t>
                      </a:r>
                      <a:r>
                        <a:rPr kumimoji="0" lang="en-US" sz="1000" b="0" i="0" u="none" strike="noStrike" cap="none" normalizeH="0" baseline="0" smtClean="0">
                          <a:ln>
                            <a:noFill/>
                          </a:ln>
                          <a:solidFill>
                            <a:srgbClr val="000000"/>
                          </a:solidFill>
                          <a:effectLst/>
                          <a:latin typeface="Calibri" pitchFamily="34" charset="0"/>
                          <a:ea typeface="ＭＳ Ｐゴシック" charset="-128"/>
                        </a:rPr>
                        <a:t/>
                      </a:r>
                      <a:br>
                        <a:rPr kumimoji="0" lang="en-US" sz="1000" b="0" i="0" u="none" strike="noStrike" cap="none" normalizeH="0" baseline="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国際医療交流の拠点づくり「りんくうタウン・泉佐野市域」地域活性化総合特区</a:t>
                      </a:r>
                      <a:endParaRPr kumimoji="0" lang="ja-JP" altLang="en-US" sz="1000" b="0" i="0" u="none" strike="noStrike" cap="none" normalizeH="0" baseline="0" smtClean="0">
                        <a:ln>
                          <a:noFill/>
                        </a:ln>
                        <a:solidFill>
                          <a:srgbClr val="000000"/>
                        </a:solidFill>
                        <a:effectLst/>
                        <a:latin typeface="Century" pitchFamily="18" charset="0"/>
                        <a:ea typeface="ＭＳ Ｐ明朝" pitchFamily="18"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ts val="1200"/>
                        </a:lnSpc>
                        <a:spcBef>
                          <a:spcPts val="120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京浜臨海部ライフイノベーション国際戦略総合特区（認定プロジェクト数２０）</a:t>
                      </a:r>
                      <a:r>
                        <a:rPr kumimoji="0" lang="en-US" sz="1000" b="0" i="0" u="none" strike="noStrike" cap="none" normalizeH="0" baseline="0" smtClean="0">
                          <a:ln>
                            <a:noFill/>
                          </a:ln>
                          <a:solidFill>
                            <a:srgbClr val="000000"/>
                          </a:solidFill>
                          <a:effectLst/>
                          <a:latin typeface="Calibri" pitchFamily="34" charset="0"/>
                          <a:ea typeface="ＭＳ Ｐゴシック" charset="-128"/>
                        </a:rPr>
                        <a:t/>
                      </a:r>
                      <a:br>
                        <a:rPr kumimoji="0" lang="en-US" sz="1000" b="0" i="0" u="none" strike="noStrike" cap="none" normalizeH="0" baseline="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国家戦略特区</a:t>
                      </a:r>
                      <a:r>
                        <a:rPr kumimoji="0" lang="en-US" sz="1000" b="0" i="0" u="none" strike="noStrike" cap="none" normalizeH="0" baseline="0" smtClean="0">
                          <a:ln>
                            <a:noFill/>
                          </a:ln>
                          <a:solidFill>
                            <a:srgbClr val="000000"/>
                          </a:solidFill>
                          <a:effectLst/>
                          <a:latin typeface="Calibri" pitchFamily="34" charset="0"/>
                          <a:ea typeface="ＭＳ Ｐゴシック" charset="-128"/>
                        </a:rPr>
                        <a:t/>
                      </a:r>
                      <a:br>
                        <a:rPr kumimoji="0" lang="en-US" sz="1000" b="0" i="0" u="none" strike="noStrike" cap="none" normalizeH="0" baseline="0" smtClean="0">
                          <a:ln>
                            <a:noFill/>
                          </a:ln>
                          <a:solidFill>
                            <a:srgbClr val="000000"/>
                          </a:solidFill>
                          <a:effectLst/>
                          <a:latin typeface="Calibri" pitchFamily="34" charset="0"/>
                          <a:ea typeface="ＭＳ Ｐゴシック" charset="-128"/>
                        </a:rPr>
                      </a:br>
                      <a:r>
                        <a:rPr kumimoji="0" lang="ja-JP" altLang="en-US" sz="1000" b="0" i="0" u="none" strike="noStrike" cap="none" normalizeH="0" baseline="0" smtClean="0">
                          <a:ln>
                            <a:noFill/>
                          </a:ln>
                          <a:solidFill>
                            <a:srgbClr val="000000"/>
                          </a:solidFill>
                          <a:effectLst/>
                          <a:latin typeface="Calibri" pitchFamily="34" charset="0"/>
                          <a:ea typeface="ＭＳ Ｐゴシック" charset="-128"/>
                        </a:rPr>
                        <a:t>さがみロボット産業特区（地域活性化総合特区）</a:t>
                      </a:r>
                      <a:endParaRPr kumimoji="0" lang="ja-JP" altLang="en-US" sz="1000" b="0" i="0" u="none" strike="noStrike" cap="none" normalizeH="0" baseline="0" smtClean="0">
                        <a:ln>
                          <a:noFill/>
                        </a:ln>
                        <a:solidFill>
                          <a:srgbClr val="000000"/>
                        </a:solidFill>
                        <a:effectLst/>
                        <a:latin typeface="Century" pitchFamily="18" charset="0"/>
                        <a:ea typeface="ＭＳ Ｐ明朝" pitchFamily="18" charset="-128"/>
                      </a:endParaRPr>
                    </a:p>
                  </a:txBody>
                  <a:tcPr marL="32328" marR="3232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36897" name="テキスト ボックス 2"/>
          <p:cNvSpPr txBox="1">
            <a:spLocks noChangeArrowheads="1"/>
          </p:cNvSpPr>
          <p:nvPr/>
        </p:nvSpPr>
        <p:spPr bwMode="auto">
          <a:xfrm>
            <a:off x="107950" y="438150"/>
            <a:ext cx="8748713" cy="954107"/>
          </a:xfrm>
          <a:prstGeom prst="rect">
            <a:avLst/>
          </a:prstGeom>
          <a:noFill/>
          <a:ln w="9525">
            <a:solidFill>
              <a:schemeClr val="accent1"/>
            </a:solidFill>
            <a:miter lim="800000"/>
            <a:headEnd/>
            <a:tailEnd/>
          </a:ln>
        </p:spPr>
        <p:txBody>
          <a:bodyPr>
            <a:spAutoFit/>
          </a:bodyPr>
          <a:lstStyle/>
          <a:p>
            <a:pPr marL="285750" indent="-285750" algn="l">
              <a:buFont typeface="Wingdings" pitchFamily="2" charset="2"/>
              <a:buChar char="Ø"/>
            </a:pPr>
            <a:r>
              <a:rPr lang="ja-JP" altLang="en-US" sz="1400" dirty="0" smtClean="0">
                <a:latin typeface="Calibri" pitchFamily="34" charset="0"/>
              </a:rPr>
              <a:t>大阪は再生</a:t>
            </a:r>
            <a:r>
              <a:rPr lang="ja-JP" altLang="en-US" sz="1400" dirty="0">
                <a:latin typeface="Calibri" pitchFamily="34" charset="0"/>
              </a:rPr>
              <a:t>医療等の高度医療や創薬等の研究</a:t>
            </a:r>
            <a:r>
              <a:rPr lang="ja-JP" altLang="en-US" sz="1400" dirty="0" smtClean="0">
                <a:latin typeface="Calibri" pitchFamily="34" charset="0"/>
              </a:rPr>
              <a:t>機関の集積あり。</a:t>
            </a:r>
            <a:r>
              <a:rPr lang="ja-JP" altLang="en-US" sz="1400" dirty="0">
                <a:latin typeface="Calibri" pitchFamily="34" charset="0"/>
              </a:rPr>
              <a:t>（医学部を有する国立大学である大阪大学、ナショナルセンターの国循など）。神奈川</a:t>
            </a:r>
            <a:r>
              <a:rPr lang="ja-JP" altLang="en-US" sz="1400" dirty="0" smtClean="0">
                <a:latin typeface="Calibri" pitchFamily="34" charset="0"/>
              </a:rPr>
              <a:t>は国立医薬品食品</a:t>
            </a:r>
            <a:r>
              <a:rPr lang="ja-JP" altLang="en-US" sz="1400" dirty="0">
                <a:latin typeface="Calibri" pitchFamily="34" charset="0"/>
              </a:rPr>
              <a:t>衛生研究所などを中心に健康分野のレギュラトリーサイエンスに力を入れる。</a:t>
            </a:r>
            <a:endParaRPr lang="en-US" altLang="ja-JP" sz="1400" dirty="0">
              <a:latin typeface="Calibri" pitchFamily="34" charset="0"/>
            </a:endParaRPr>
          </a:p>
          <a:p>
            <a:pPr marL="285750" indent="-285750" algn="l">
              <a:buFont typeface="Wingdings" pitchFamily="2" charset="2"/>
              <a:buChar char="Ø"/>
            </a:pPr>
            <a:r>
              <a:rPr lang="ja-JP" altLang="en-US" sz="1400" dirty="0">
                <a:latin typeface="Calibri" pitchFamily="34" charset="0"/>
              </a:rPr>
              <a:t>中核的な企業は大阪は医薬品産業が多い。神奈川</a:t>
            </a:r>
            <a:r>
              <a:rPr lang="ja-JP" altLang="en-US" sz="1400" dirty="0" smtClean="0">
                <a:latin typeface="Calibri" pitchFamily="34" charset="0"/>
              </a:rPr>
              <a:t>はライフ</a:t>
            </a:r>
            <a:r>
              <a:rPr lang="ja-JP" altLang="en-US" sz="1400" dirty="0">
                <a:latin typeface="Calibri" pitchFamily="34" charset="0"/>
              </a:rPr>
              <a:t>分野への新展開を図る企業が多い</a:t>
            </a:r>
            <a:r>
              <a:rPr lang="ja-JP" altLang="en-US" sz="1400" dirty="0" smtClean="0">
                <a:latin typeface="Calibri" pitchFamily="34" charset="0"/>
              </a:rPr>
              <a:t>。</a:t>
            </a:r>
            <a:endParaRPr lang="en-US" altLang="ja-JP" sz="1100" dirty="0">
              <a:latin typeface="Calibri" pitchFamily="34" charset="0"/>
            </a:endParaRPr>
          </a:p>
        </p:txBody>
      </p:sp>
      <p:sp>
        <p:nvSpPr>
          <p:cNvPr id="8" name="角丸四角形 7"/>
          <p:cNvSpPr/>
          <p:nvPr/>
        </p:nvSpPr>
        <p:spPr>
          <a:xfrm>
            <a:off x="900113" y="2565400"/>
            <a:ext cx="3767137" cy="431800"/>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anchor="ctr"/>
          <a:lstStyle/>
          <a:p>
            <a:pPr algn="l">
              <a:defRPr/>
            </a:pPr>
            <a:r>
              <a:rPr kumimoji="0" lang="ja-JP" altLang="en-US" sz="1100" b="1" dirty="0">
                <a:solidFill>
                  <a:srgbClr val="000000"/>
                </a:solidFill>
              </a:rPr>
              <a:t>⇒大学医学部・病院などアカデミア</a:t>
            </a:r>
            <a:r>
              <a:rPr kumimoji="0" lang="ja-JP" altLang="en-US" sz="1100" b="1" dirty="0" smtClean="0">
                <a:solidFill>
                  <a:srgbClr val="000000"/>
                </a:solidFill>
              </a:rPr>
              <a:t>の集積</a:t>
            </a:r>
            <a:endParaRPr lang="ja-JP" altLang="en-US" sz="1100" dirty="0">
              <a:solidFill>
                <a:srgbClr val="000000"/>
              </a:solidFill>
            </a:endParaRPr>
          </a:p>
        </p:txBody>
      </p:sp>
      <p:sp>
        <p:nvSpPr>
          <p:cNvPr id="9" name="角丸四角形 8"/>
          <p:cNvSpPr/>
          <p:nvPr/>
        </p:nvSpPr>
        <p:spPr>
          <a:xfrm>
            <a:off x="5148263" y="2565400"/>
            <a:ext cx="3767137" cy="431800"/>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anchor="ctr"/>
          <a:lstStyle/>
          <a:p>
            <a:pPr algn="l">
              <a:defRPr/>
            </a:pPr>
            <a:r>
              <a:rPr kumimoji="0" lang="ja-JP" altLang="en-US" sz="1100" b="1">
                <a:solidFill>
                  <a:srgbClr val="000000"/>
                </a:solidFill>
              </a:rPr>
              <a:t>⇒新設・移設の研究機関が中核</a:t>
            </a:r>
            <a:endParaRPr lang="ja-JP" altLang="en-US" sz="1100">
              <a:solidFill>
                <a:srgbClr val="000000"/>
              </a:solidFill>
            </a:endParaRPr>
          </a:p>
        </p:txBody>
      </p:sp>
      <p:sp>
        <p:nvSpPr>
          <p:cNvPr id="11" name="角丸四角形 10"/>
          <p:cNvSpPr/>
          <p:nvPr/>
        </p:nvSpPr>
        <p:spPr>
          <a:xfrm>
            <a:off x="5076825" y="3933825"/>
            <a:ext cx="3768725" cy="431800"/>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anchor="ctr"/>
          <a:lstStyle/>
          <a:p>
            <a:pPr algn="l">
              <a:defRPr/>
            </a:pPr>
            <a:r>
              <a:rPr kumimoji="0" lang="ja-JP" altLang="en-US" sz="1100" b="1" dirty="0">
                <a:solidFill>
                  <a:srgbClr val="000000"/>
                </a:solidFill>
              </a:rPr>
              <a:t>⇒バイオベンチャーなどで集積の動き</a:t>
            </a:r>
            <a:endParaRPr lang="ja-JP" altLang="en-US" sz="1100" dirty="0"/>
          </a:p>
        </p:txBody>
      </p:sp>
      <p:sp>
        <p:nvSpPr>
          <p:cNvPr id="2" name="角丸四角形 10"/>
          <p:cNvSpPr/>
          <p:nvPr/>
        </p:nvSpPr>
        <p:spPr>
          <a:xfrm>
            <a:off x="900113" y="3933825"/>
            <a:ext cx="3768725" cy="431800"/>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anchor="ctr"/>
          <a:lstStyle/>
          <a:p>
            <a:pPr algn="l">
              <a:defRPr/>
            </a:pPr>
            <a:r>
              <a:rPr kumimoji="0" lang="ja-JP" altLang="en-US" sz="1100" b="1">
                <a:solidFill>
                  <a:srgbClr val="000000"/>
                </a:solidFill>
              </a:rPr>
              <a:t>⇒東京に次ぐ製薬産業の集積</a:t>
            </a:r>
            <a:endParaRPr lang="ja-JP" altLang="en-US" sz="1100">
              <a:solidFill>
                <a:srgbClr val="000000"/>
              </a:solidFill>
            </a:endParaRPr>
          </a:p>
        </p:txBody>
      </p:sp>
      <p:sp>
        <p:nvSpPr>
          <p:cNvPr id="3" name="角丸四角形 10"/>
          <p:cNvSpPr/>
          <p:nvPr/>
        </p:nvSpPr>
        <p:spPr>
          <a:xfrm>
            <a:off x="971550" y="5805488"/>
            <a:ext cx="3768725" cy="215900"/>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anchor="ctr"/>
          <a:lstStyle/>
          <a:p>
            <a:pPr algn="l"/>
            <a:r>
              <a:rPr kumimoji="0" lang="ja-JP" altLang="en-US" sz="1100" b="1">
                <a:solidFill>
                  <a:srgbClr val="000000"/>
                </a:solidFill>
              </a:rPr>
              <a:t>⇒京阪神で世界的なライフサイエンスクラスターを形成</a:t>
            </a:r>
            <a:endParaRPr lang="ja-JP" altLang="en-US" sz="1100">
              <a:solidFill>
                <a:srgbClr val="000000"/>
              </a:solidFill>
            </a:endParaRPr>
          </a:p>
        </p:txBody>
      </p:sp>
      <p:sp>
        <p:nvSpPr>
          <p:cNvPr id="4" name="角丸四角形 10"/>
          <p:cNvSpPr/>
          <p:nvPr/>
        </p:nvSpPr>
        <p:spPr>
          <a:xfrm>
            <a:off x="5076825" y="5733256"/>
            <a:ext cx="3768725" cy="288132"/>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anchor="ctr"/>
          <a:lstStyle/>
          <a:p>
            <a:pPr algn="l">
              <a:defRPr/>
            </a:pPr>
            <a:r>
              <a:rPr kumimoji="0" lang="ja-JP" altLang="en-US" sz="1100" b="1" dirty="0">
                <a:solidFill>
                  <a:srgbClr val="000000"/>
                </a:solidFill>
              </a:rPr>
              <a:t>⇒東京との医工</a:t>
            </a:r>
            <a:r>
              <a:rPr kumimoji="0" lang="ja-JP" altLang="en-US" sz="1100" b="1" dirty="0" smtClean="0">
                <a:solidFill>
                  <a:srgbClr val="000000"/>
                </a:solidFill>
              </a:rPr>
              <a:t>連携など</a:t>
            </a:r>
            <a:endParaRPr lang="ja-JP" altLang="en-US" sz="1100" dirty="0">
              <a:solidFill>
                <a:srgbClr val="000000"/>
              </a:solidFill>
            </a:endParaRPr>
          </a:p>
        </p:txBody>
      </p:sp>
      <p:sp>
        <p:nvSpPr>
          <p:cNvPr id="5" name="スライド番号プレースホルダー 4"/>
          <p:cNvSpPr>
            <a:spLocks noGrp="1"/>
          </p:cNvSpPr>
          <p:nvPr>
            <p:ph type="sldNum" sz="quarter" idx="12"/>
          </p:nvPr>
        </p:nvSpPr>
        <p:spPr/>
        <p:txBody>
          <a:bodyPr/>
          <a:lstStyle/>
          <a:p>
            <a:pPr>
              <a:defRPr/>
            </a:pPr>
            <a:fld id="{BBCD0598-7193-45C1-87AD-3ACF5581B1CD}" type="slidenum">
              <a:rPr lang="ja-JP" altLang="en-US" smtClean="0"/>
              <a:pPr>
                <a:defRPr/>
              </a:pPr>
              <a:t>15</a:t>
            </a:fld>
            <a:endParaRPr lang="ja-JP"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smtClean="0">
                <a:latin typeface="+mn-lt"/>
                <a:ea typeface="+mn-ea"/>
              </a:rPr>
              <a:t>２．なぜ大阪</a:t>
            </a:r>
            <a:r>
              <a:rPr lang="ja-JP" altLang="en-US" b="1" dirty="0">
                <a:latin typeface="+mn-lt"/>
                <a:ea typeface="+mn-ea"/>
              </a:rPr>
              <a:t>・関西なのか？</a:t>
            </a:r>
          </a:p>
        </p:txBody>
      </p:sp>
      <p:sp>
        <p:nvSpPr>
          <p:cNvPr id="11" name="テキスト ボックス 10"/>
          <p:cNvSpPr txBox="1"/>
          <p:nvPr/>
        </p:nvSpPr>
        <p:spPr>
          <a:xfrm>
            <a:off x="69850" y="476250"/>
            <a:ext cx="8823325" cy="3079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fontAlgn="auto">
              <a:spcBef>
                <a:spcPts val="0"/>
              </a:spcBef>
              <a:spcAft>
                <a:spcPts val="0"/>
              </a:spcAft>
              <a:buFont typeface="Wingdings" panose="05000000000000000000" pitchFamily="2" charset="2"/>
              <a:buChar char="Ø"/>
              <a:defRPr/>
            </a:pPr>
            <a:r>
              <a:rPr lang="ja-JP" altLang="en-US" sz="1400" dirty="0"/>
              <a:t>大阪・関西では、とくに研究開発を中心に、ライフサイエンス関連の高いポテンシャルがある。</a:t>
            </a:r>
          </a:p>
        </p:txBody>
      </p:sp>
      <p:pic>
        <p:nvPicPr>
          <p:cNvPr id="37891" name="Picture 3"/>
          <p:cNvPicPr>
            <a:picLocks noChangeAspect="1" noChangeArrowheads="1"/>
          </p:cNvPicPr>
          <p:nvPr/>
        </p:nvPicPr>
        <p:blipFill>
          <a:blip r:embed="rId2"/>
          <a:srcRect/>
          <a:stretch>
            <a:fillRect/>
          </a:stretch>
        </p:blipFill>
        <p:spPr bwMode="auto">
          <a:xfrm>
            <a:off x="179388" y="830263"/>
            <a:ext cx="4392612" cy="2593975"/>
          </a:xfrm>
          <a:prstGeom prst="rect">
            <a:avLst/>
          </a:prstGeom>
          <a:noFill/>
          <a:ln w="9525">
            <a:noFill/>
            <a:miter lim="800000"/>
            <a:headEnd/>
            <a:tailEnd/>
          </a:ln>
        </p:spPr>
      </p:pic>
      <p:sp>
        <p:nvSpPr>
          <p:cNvPr id="37892" name="テキスト ボックス 2"/>
          <p:cNvSpPr txBox="1">
            <a:spLocks noChangeArrowheads="1"/>
          </p:cNvSpPr>
          <p:nvPr/>
        </p:nvSpPr>
        <p:spPr bwMode="auto">
          <a:xfrm>
            <a:off x="177800" y="3424238"/>
            <a:ext cx="4681538" cy="508000"/>
          </a:xfrm>
          <a:prstGeom prst="rect">
            <a:avLst/>
          </a:prstGeom>
          <a:noFill/>
          <a:ln w="9525">
            <a:noFill/>
            <a:miter lim="800000"/>
            <a:headEnd/>
            <a:tailEnd/>
          </a:ln>
        </p:spPr>
        <p:txBody>
          <a:bodyPr>
            <a:spAutoFit/>
          </a:bodyPr>
          <a:lstStyle/>
          <a:p>
            <a:pPr algn="l"/>
            <a:r>
              <a:rPr lang="ja-JP" altLang="en-US" sz="900">
                <a:latin typeface="Calibri" pitchFamily="34" charset="0"/>
              </a:rPr>
              <a:t>ライフサイエンス分野の中心テーマである生物学・生化学分野において日本の研究機関の論文引用動向では上位</a:t>
            </a:r>
            <a:r>
              <a:rPr lang="en-US" altLang="ja-JP" sz="900">
                <a:latin typeface="Calibri" pitchFamily="34" charset="0"/>
              </a:rPr>
              <a:t>10</a:t>
            </a:r>
            <a:r>
              <a:rPr lang="ja-JP" altLang="en-US" sz="900">
                <a:latin typeface="Calibri" pitchFamily="34" charset="0"/>
              </a:rPr>
              <a:t>機関のうち</a:t>
            </a:r>
            <a:r>
              <a:rPr lang="en-US" altLang="ja-JP" sz="900">
                <a:latin typeface="Calibri" pitchFamily="34" charset="0"/>
              </a:rPr>
              <a:t>3</a:t>
            </a:r>
            <a:r>
              <a:rPr lang="ja-JP" altLang="en-US" sz="900">
                <a:latin typeface="Calibri" pitchFamily="34" charset="0"/>
              </a:rPr>
              <a:t>機関は関西</a:t>
            </a:r>
            <a:r>
              <a:rPr lang="ja-JP" altLang="en-US" sz="800">
                <a:latin typeface="Calibri" pitchFamily="34" charset="0"/>
              </a:rPr>
              <a:t>（出典：近畿経済産業局「関西のライフサイエンス産業」）</a:t>
            </a:r>
            <a:endParaRPr lang="ja-JP" altLang="en-US" sz="900">
              <a:latin typeface="Calibri" pitchFamily="34" charset="0"/>
            </a:endParaRPr>
          </a:p>
        </p:txBody>
      </p:sp>
      <p:pic>
        <p:nvPicPr>
          <p:cNvPr id="37893" name="Picture 4"/>
          <p:cNvPicPr>
            <a:picLocks noChangeAspect="1" noChangeArrowheads="1"/>
          </p:cNvPicPr>
          <p:nvPr/>
        </p:nvPicPr>
        <p:blipFill>
          <a:blip r:embed="rId3"/>
          <a:srcRect/>
          <a:stretch>
            <a:fillRect/>
          </a:stretch>
        </p:blipFill>
        <p:spPr bwMode="auto">
          <a:xfrm>
            <a:off x="5111750" y="1196975"/>
            <a:ext cx="3209925" cy="1343025"/>
          </a:xfrm>
          <a:prstGeom prst="rect">
            <a:avLst/>
          </a:prstGeom>
          <a:noFill/>
          <a:ln w="9525">
            <a:noFill/>
            <a:miter lim="800000"/>
            <a:headEnd/>
            <a:tailEnd/>
          </a:ln>
        </p:spPr>
      </p:pic>
      <p:sp>
        <p:nvSpPr>
          <p:cNvPr id="37894" name="テキスト ボックス 14"/>
          <p:cNvSpPr txBox="1">
            <a:spLocks noChangeArrowheads="1"/>
          </p:cNvSpPr>
          <p:nvPr/>
        </p:nvSpPr>
        <p:spPr bwMode="auto">
          <a:xfrm>
            <a:off x="5002213" y="2727325"/>
            <a:ext cx="3852862" cy="530225"/>
          </a:xfrm>
          <a:prstGeom prst="rect">
            <a:avLst/>
          </a:prstGeom>
          <a:noFill/>
          <a:ln w="9525">
            <a:noFill/>
            <a:miter lim="800000"/>
            <a:headEnd/>
            <a:tailEnd/>
          </a:ln>
        </p:spPr>
        <p:txBody>
          <a:bodyPr>
            <a:spAutoFit/>
          </a:bodyPr>
          <a:lstStyle/>
          <a:p>
            <a:pPr algn="l"/>
            <a:r>
              <a:rPr lang="ja-JP" altLang="en-US" sz="1000">
                <a:latin typeface="Calibri" pitchFamily="34" charset="0"/>
              </a:rPr>
              <a:t>ライフサイエンス分野の先端研究を行う大学・機関が関西</a:t>
            </a:r>
            <a:endParaRPr lang="en-US" altLang="ja-JP" sz="1000">
              <a:latin typeface="Calibri" pitchFamily="34" charset="0"/>
            </a:endParaRPr>
          </a:p>
          <a:p>
            <a:pPr algn="l"/>
            <a:r>
              <a:rPr lang="ja-JP" altLang="en-US" sz="1000">
                <a:latin typeface="Calibri" pitchFamily="34" charset="0"/>
              </a:rPr>
              <a:t>には</a:t>
            </a:r>
            <a:r>
              <a:rPr lang="en-US" altLang="ja-JP" sz="1000">
                <a:latin typeface="Calibri" pitchFamily="34" charset="0"/>
              </a:rPr>
              <a:t>200</a:t>
            </a:r>
            <a:r>
              <a:rPr lang="ja-JP" altLang="en-US" sz="1000">
                <a:latin typeface="Calibri" pitchFamily="34" charset="0"/>
              </a:rPr>
              <a:t>以上に及び高い研究ポテンシャル</a:t>
            </a:r>
            <a:r>
              <a:rPr lang="ja-JP" altLang="en-US" sz="800">
                <a:latin typeface="Calibri" pitchFamily="34" charset="0"/>
              </a:rPr>
              <a:t>（出典：近畿経済産業局「関西のライフサイエンス産業」）</a:t>
            </a:r>
          </a:p>
        </p:txBody>
      </p:sp>
      <p:pic>
        <p:nvPicPr>
          <p:cNvPr id="37895" name="Picture 2" descr="http://www.kansai.meti.go.jp/2-4bio/ac_data/img6.jpg"/>
          <p:cNvPicPr>
            <a:picLocks noChangeAspect="1" noChangeArrowheads="1"/>
          </p:cNvPicPr>
          <p:nvPr/>
        </p:nvPicPr>
        <p:blipFill>
          <a:blip r:embed="rId4"/>
          <a:srcRect/>
          <a:stretch>
            <a:fillRect/>
          </a:stretch>
        </p:blipFill>
        <p:spPr bwMode="auto">
          <a:xfrm>
            <a:off x="395288" y="4014788"/>
            <a:ext cx="3457575" cy="2438400"/>
          </a:xfrm>
          <a:prstGeom prst="rect">
            <a:avLst/>
          </a:prstGeom>
          <a:noFill/>
          <a:ln w="9525">
            <a:noFill/>
            <a:miter lim="800000"/>
            <a:headEnd/>
            <a:tailEnd/>
          </a:ln>
        </p:spPr>
      </p:pic>
      <p:sp>
        <p:nvSpPr>
          <p:cNvPr id="17" name="角丸四角形 16"/>
          <p:cNvSpPr/>
          <p:nvPr/>
        </p:nvSpPr>
        <p:spPr>
          <a:xfrm>
            <a:off x="2627313" y="4437063"/>
            <a:ext cx="576262" cy="1584325"/>
          </a:xfrm>
          <a:prstGeom prst="roundRect">
            <a:avLst/>
          </a:prstGeom>
          <a:noFill/>
          <a:ln w="38100"/>
        </p:spPr>
        <p:style>
          <a:lnRef idx="2">
            <a:schemeClr val="accent5"/>
          </a:lnRef>
          <a:fillRef idx="1">
            <a:schemeClr val="lt1"/>
          </a:fillRef>
          <a:effectRef idx="0">
            <a:schemeClr val="accent5"/>
          </a:effectRef>
          <a:fontRef idx="minor">
            <a:schemeClr val="dk1"/>
          </a:fontRef>
        </p:style>
        <p:txBody>
          <a:bodyPr anchor="ctr"/>
          <a:lstStyle/>
          <a:p>
            <a:pPr fontAlgn="auto">
              <a:spcBef>
                <a:spcPts val="0"/>
              </a:spcBef>
              <a:spcAft>
                <a:spcPts val="0"/>
              </a:spcAft>
              <a:defRPr/>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897" name="テキスト ボックス 18"/>
          <p:cNvSpPr txBox="1">
            <a:spLocks noChangeArrowheads="1"/>
          </p:cNvSpPr>
          <p:nvPr/>
        </p:nvSpPr>
        <p:spPr bwMode="auto">
          <a:xfrm>
            <a:off x="133350" y="6581775"/>
            <a:ext cx="4886325" cy="246063"/>
          </a:xfrm>
          <a:prstGeom prst="rect">
            <a:avLst/>
          </a:prstGeom>
          <a:noFill/>
          <a:ln w="9525">
            <a:noFill/>
            <a:miter lim="800000"/>
            <a:headEnd/>
            <a:tailEnd/>
          </a:ln>
        </p:spPr>
        <p:txBody>
          <a:bodyPr>
            <a:spAutoFit/>
          </a:bodyPr>
          <a:lstStyle/>
          <a:p>
            <a:pPr algn="l"/>
            <a:r>
              <a:rPr lang="ja-JP" altLang="en-US" sz="1000">
                <a:latin typeface="Calibri" pitchFamily="34" charset="0"/>
              </a:rPr>
              <a:t>関西は首都圏に次ぐ、ライフサイエンス産業の集積地域（出典：近畿経済産業局資料）</a:t>
            </a:r>
          </a:p>
        </p:txBody>
      </p:sp>
      <p:pic>
        <p:nvPicPr>
          <p:cNvPr id="37898" name="Picture 2"/>
          <p:cNvPicPr>
            <a:picLocks noChangeAspect="1" noChangeArrowheads="1"/>
          </p:cNvPicPr>
          <p:nvPr/>
        </p:nvPicPr>
        <p:blipFill>
          <a:blip r:embed="rId5"/>
          <a:srcRect/>
          <a:stretch>
            <a:fillRect/>
          </a:stretch>
        </p:blipFill>
        <p:spPr bwMode="auto">
          <a:xfrm>
            <a:off x="3203575" y="4043362"/>
            <a:ext cx="3024187" cy="1919288"/>
          </a:xfrm>
          <a:prstGeom prst="rect">
            <a:avLst/>
          </a:prstGeom>
          <a:noFill/>
          <a:ln w="9525">
            <a:noFill/>
            <a:miter lim="800000"/>
            <a:headEnd/>
            <a:tailEnd/>
          </a:ln>
        </p:spPr>
      </p:pic>
      <p:sp>
        <p:nvSpPr>
          <p:cNvPr id="37899" name="テキスト ボックス 20"/>
          <p:cNvSpPr txBox="1">
            <a:spLocks noChangeArrowheads="1"/>
          </p:cNvSpPr>
          <p:nvPr/>
        </p:nvSpPr>
        <p:spPr bwMode="auto">
          <a:xfrm>
            <a:off x="4044950" y="6243638"/>
            <a:ext cx="2133600" cy="338137"/>
          </a:xfrm>
          <a:prstGeom prst="rect">
            <a:avLst/>
          </a:prstGeom>
          <a:noFill/>
          <a:ln w="9525">
            <a:noFill/>
            <a:miter lim="800000"/>
            <a:headEnd/>
            <a:tailEnd/>
          </a:ln>
        </p:spPr>
        <p:txBody>
          <a:bodyPr wrap="none">
            <a:spAutoFit/>
          </a:bodyPr>
          <a:lstStyle/>
          <a:p>
            <a:r>
              <a:rPr lang="ja-JP" altLang="en-US" sz="800">
                <a:solidFill>
                  <a:srgbClr val="000000"/>
                </a:solidFill>
                <a:latin typeface="Meiryo UI"/>
                <a:ea typeface="Meiryo UI"/>
                <a:cs typeface="Meiryo UI"/>
              </a:rPr>
              <a:t>出典：経済産業省「</a:t>
            </a:r>
            <a:r>
              <a:rPr lang="en-US" altLang="ja-JP" sz="800">
                <a:solidFill>
                  <a:srgbClr val="000000"/>
                </a:solidFill>
                <a:latin typeface="Meiryo UI"/>
                <a:ea typeface="Meiryo UI"/>
                <a:cs typeface="Meiryo UI"/>
              </a:rPr>
              <a:t>H25</a:t>
            </a:r>
            <a:r>
              <a:rPr lang="ja-JP" altLang="en-US" sz="800">
                <a:solidFill>
                  <a:srgbClr val="000000"/>
                </a:solidFill>
                <a:latin typeface="Meiryo UI"/>
                <a:ea typeface="Meiryo UI"/>
                <a:cs typeface="Meiryo UI"/>
              </a:rPr>
              <a:t>年度工業統計調査」</a:t>
            </a:r>
            <a:endParaRPr lang="en-US" altLang="ja-JP" sz="800">
              <a:solidFill>
                <a:srgbClr val="000000"/>
              </a:solidFill>
              <a:latin typeface="Meiryo UI"/>
              <a:ea typeface="Meiryo UI"/>
              <a:cs typeface="Meiryo UI"/>
            </a:endParaRPr>
          </a:p>
          <a:p>
            <a:r>
              <a:rPr lang="ja-JP" altLang="en-US" sz="800">
                <a:solidFill>
                  <a:srgbClr val="000000"/>
                </a:solidFill>
                <a:latin typeface="Meiryo UI"/>
                <a:ea typeface="Meiryo UI"/>
                <a:cs typeface="Meiryo UI"/>
              </a:rPr>
              <a:t>医薬品関連「生産高」より作成</a:t>
            </a:r>
          </a:p>
        </p:txBody>
      </p:sp>
      <p:sp>
        <p:nvSpPr>
          <p:cNvPr id="37900" name="テキスト ボックス 21"/>
          <p:cNvSpPr txBox="1">
            <a:spLocks noChangeArrowheads="1"/>
          </p:cNvSpPr>
          <p:nvPr/>
        </p:nvSpPr>
        <p:spPr bwMode="auto">
          <a:xfrm>
            <a:off x="4044950" y="6013450"/>
            <a:ext cx="3455988" cy="246063"/>
          </a:xfrm>
          <a:prstGeom prst="rect">
            <a:avLst/>
          </a:prstGeom>
          <a:noFill/>
          <a:ln w="9525">
            <a:noFill/>
            <a:miter lim="800000"/>
            <a:headEnd/>
            <a:tailEnd/>
          </a:ln>
        </p:spPr>
        <p:txBody>
          <a:bodyPr>
            <a:spAutoFit/>
          </a:bodyPr>
          <a:lstStyle/>
          <a:p>
            <a:pPr algn="l"/>
            <a:r>
              <a:rPr lang="ja-JP" altLang="en-US" sz="1000">
                <a:latin typeface="Calibri" pitchFamily="34" charset="0"/>
              </a:rPr>
              <a:t>医薬品出荷額は関東と同等規模</a:t>
            </a:r>
          </a:p>
        </p:txBody>
      </p:sp>
      <p:sp>
        <p:nvSpPr>
          <p:cNvPr id="37901" name="Rectangle 14"/>
          <p:cNvSpPr>
            <a:spLocks noChangeArrowheads="1"/>
          </p:cNvSpPr>
          <p:nvPr/>
        </p:nvSpPr>
        <p:spPr bwMode="auto">
          <a:xfrm>
            <a:off x="5364163" y="908050"/>
            <a:ext cx="2447925" cy="144463"/>
          </a:xfrm>
          <a:prstGeom prst="rect">
            <a:avLst/>
          </a:prstGeom>
          <a:noFill/>
          <a:ln w="9525">
            <a:noFill/>
            <a:miter lim="800000"/>
            <a:headEnd/>
            <a:tailEnd/>
          </a:ln>
        </p:spPr>
        <p:txBody>
          <a:bodyPr wrap="none" anchor="ctr"/>
          <a:lstStyle/>
          <a:p>
            <a:r>
              <a:rPr lang="ja-JP" altLang="en-US" sz="1200" b="1"/>
              <a:t>関西のライフサイエンス系研究所数</a:t>
            </a:r>
          </a:p>
        </p:txBody>
      </p:sp>
      <p:pic>
        <p:nvPicPr>
          <p:cNvPr id="37902" name="Picture 2"/>
          <p:cNvPicPr>
            <a:picLocks noChangeAspect="1" noChangeArrowheads="1"/>
          </p:cNvPicPr>
          <p:nvPr/>
        </p:nvPicPr>
        <p:blipFill>
          <a:blip r:embed="rId6"/>
          <a:srcRect/>
          <a:stretch>
            <a:fillRect/>
          </a:stretch>
        </p:blipFill>
        <p:spPr bwMode="auto">
          <a:xfrm>
            <a:off x="5508625" y="4211638"/>
            <a:ext cx="1692275" cy="1747837"/>
          </a:xfrm>
          <a:prstGeom prst="rect">
            <a:avLst/>
          </a:prstGeom>
          <a:noFill/>
          <a:ln w="9525">
            <a:noFill/>
            <a:miter lim="800000"/>
            <a:headEnd/>
            <a:tailEnd/>
          </a:ln>
        </p:spPr>
      </p:pic>
      <p:pic>
        <p:nvPicPr>
          <p:cNvPr id="37903" name="Picture 3"/>
          <p:cNvPicPr>
            <a:picLocks noChangeAspect="1" noChangeArrowheads="1"/>
          </p:cNvPicPr>
          <p:nvPr/>
        </p:nvPicPr>
        <p:blipFill>
          <a:blip r:embed="rId7"/>
          <a:srcRect/>
          <a:stretch>
            <a:fillRect/>
          </a:stretch>
        </p:blipFill>
        <p:spPr bwMode="auto">
          <a:xfrm>
            <a:off x="7348538" y="4203700"/>
            <a:ext cx="1730375" cy="1743075"/>
          </a:xfrm>
          <a:prstGeom prst="rect">
            <a:avLst/>
          </a:prstGeom>
          <a:noFill/>
          <a:ln w="9525">
            <a:noFill/>
            <a:miter lim="800000"/>
            <a:headEnd/>
            <a:tailEnd/>
          </a:ln>
        </p:spPr>
      </p:pic>
      <p:sp>
        <p:nvSpPr>
          <p:cNvPr id="5" name="円/楕円 4"/>
          <p:cNvSpPr/>
          <p:nvPr/>
        </p:nvSpPr>
        <p:spPr>
          <a:xfrm>
            <a:off x="1079500" y="2924175"/>
            <a:ext cx="360363" cy="500063"/>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0" name="円/楕円 19"/>
          <p:cNvSpPr/>
          <p:nvPr/>
        </p:nvSpPr>
        <p:spPr>
          <a:xfrm>
            <a:off x="1479550" y="2924175"/>
            <a:ext cx="360363" cy="500063"/>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1" name="円/楕円 20"/>
          <p:cNvSpPr/>
          <p:nvPr/>
        </p:nvSpPr>
        <p:spPr>
          <a:xfrm>
            <a:off x="2159000" y="2924175"/>
            <a:ext cx="360363" cy="500063"/>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16</a:t>
            </a:fld>
            <a:endParaRPr lang="ja-JP"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smtClean="0">
                <a:latin typeface="+mn-lt"/>
                <a:ea typeface="+mn-ea"/>
              </a:rPr>
              <a:t>２</a:t>
            </a:r>
            <a:r>
              <a:rPr lang="ja-JP" altLang="en-US" b="1" dirty="0">
                <a:latin typeface="+mn-lt"/>
                <a:ea typeface="+mn-ea"/>
              </a:rPr>
              <a:t>．なぜ大阪・関西なのか？</a:t>
            </a:r>
          </a:p>
        </p:txBody>
      </p:sp>
      <p:sp>
        <p:nvSpPr>
          <p:cNvPr id="38914" name="テキスト ボックス 3"/>
          <p:cNvSpPr txBox="1">
            <a:spLocks noChangeArrowheads="1"/>
          </p:cNvSpPr>
          <p:nvPr/>
        </p:nvSpPr>
        <p:spPr bwMode="auto">
          <a:xfrm>
            <a:off x="198438" y="395288"/>
            <a:ext cx="8694737" cy="369887"/>
          </a:xfrm>
          <a:prstGeom prst="rect">
            <a:avLst/>
          </a:prstGeom>
          <a:noFill/>
          <a:ln w="9525">
            <a:noFill/>
            <a:miter lim="800000"/>
            <a:headEnd/>
            <a:tailEnd/>
          </a:ln>
        </p:spPr>
        <p:txBody>
          <a:bodyPr>
            <a:spAutoFit/>
          </a:bodyPr>
          <a:lstStyle/>
          <a:p>
            <a:pPr algn="l">
              <a:spcBef>
                <a:spcPts val="1200"/>
              </a:spcBef>
            </a:pPr>
            <a:r>
              <a:rPr lang="ja-JP" altLang="en-US">
                <a:latin typeface="Meiryo UI"/>
                <a:ea typeface="Meiryo UI"/>
                <a:cs typeface="Meiryo UI"/>
              </a:rPr>
              <a:t>大阪の優位性（再生医療に関するポテンシャル）</a:t>
            </a:r>
            <a:endParaRPr lang="en-US" altLang="ja-JP">
              <a:latin typeface="Meiryo UI"/>
              <a:ea typeface="Meiryo UI"/>
              <a:cs typeface="Meiryo UI"/>
            </a:endParaRPr>
          </a:p>
        </p:txBody>
      </p:sp>
      <p:graphicFrame>
        <p:nvGraphicFramePr>
          <p:cNvPr id="6" name="表 5"/>
          <p:cNvGraphicFramePr>
            <a:graphicFrameLocks noGrp="1"/>
          </p:cNvGraphicFramePr>
          <p:nvPr>
            <p:extLst>
              <p:ext uri="{D42A27DB-BD31-4B8C-83A1-F6EECF244321}">
                <p14:modId xmlns:p14="http://schemas.microsoft.com/office/powerpoint/2010/main" val="3655137546"/>
              </p:ext>
            </p:extLst>
          </p:nvPr>
        </p:nvGraphicFramePr>
        <p:xfrm>
          <a:off x="3179465" y="2635250"/>
          <a:ext cx="2343918" cy="3680232"/>
        </p:xfrm>
        <a:graphic>
          <a:graphicData uri="http://schemas.openxmlformats.org/drawingml/2006/table">
            <a:tbl>
              <a:tblPr/>
              <a:tblGrid>
                <a:gridCol w="1102227"/>
                <a:gridCol w="726145"/>
                <a:gridCol w="515546"/>
              </a:tblGrid>
              <a:tr h="3016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dirty="0" smtClean="0">
                          <a:ln>
                            <a:noFill/>
                          </a:ln>
                          <a:solidFill>
                            <a:srgbClr val="FFFFFF"/>
                          </a:solidFill>
                          <a:effectLst/>
                          <a:latin typeface="メイリオ" pitchFamily="50" charset="-128"/>
                          <a:ea typeface="メイリオ" pitchFamily="50" charset="-128"/>
                        </a:rPr>
                        <a:t>地域</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itchFamily="50" charset="-128"/>
                          <a:ea typeface="メイリオ" pitchFamily="50" charset="-128"/>
                        </a:rPr>
                        <a:t>都道府県</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1" i="0" u="none" strike="noStrike" cap="none" normalizeH="0" baseline="0" smtClean="0">
                          <a:ln>
                            <a:noFill/>
                          </a:ln>
                          <a:solidFill>
                            <a:srgbClr val="FFFFFF"/>
                          </a:solidFill>
                          <a:effectLst/>
                          <a:latin typeface="メイリオ" pitchFamily="50" charset="-128"/>
                          <a:ea typeface="メイリオ" pitchFamily="50" charset="-128"/>
                        </a:rPr>
                        <a:t>件数</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618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800" b="1" i="0" u="none" strike="noStrike" cap="none" normalizeH="0" baseline="0" dirty="0" smtClean="0">
                          <a:ln>
                            <a:noFill/>
                          </a:ln>
                          <a:solidFill>
                            <a:srgbClr val="FFFFFF"/>
                          </a:solidFill>
                          <a:effectLst/>
                          <a:latin typeface="メイリオ" pitchFamily="50" charset="-128"/>
                          <a:ea typeface="メイリオ" pitchFamily="50" charset="-128"/>
                        </a:rPr>
                        <a:t>関西（２１）</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メイリオ" pitchFamily="50" charset="-128"/>
                          <a:ea typeface="メイリオ" pitchFamily="50" charset="-128"/>
                        </a:rPr>
                        <a:t>大阪府</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メイリオ" pitchFamily="50" charset="-128"/>
                          <a:ea typeface="メイリオ" pitchFamily="50" charset="-128"/>
                        </a:rPr>
                        <a:t>11</a:t>
                      </a:r>
                      <a:endParaRPr kumimoji="0" lang="ja-JP" altLang="ja-JP" sz="1000" b="0" i="0" u="none" strike="noStrike" cap="none" normalizeH="0" baseline="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1230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メイリオ" pitchFamily="50" charset="-128"/>
                          <a:ea typeface="メイリオ" pitchFamily="50" charset="-128"/>
                        </a:rPr>
                        <a:t>兵庫県</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メイリオ" pitchFamily="50" charset="-128"/>
                          <a:ea typeface="メイリオ" pitchFamily="50" charset="-128"/>
                        </a:rPr>
                        <a:t>5</a:t>
                      </a:r>
                      <a:endParaRPr kumimoji="0" lang="ja-JP" altLang="ja-JP" sz="1000" b="0" i="0" u="none" strike="noStrike" cap="none" normalizeH="0" baseline="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1230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メイリオ" pitchFamily="50" charset="-128"/>
                          <a:ea typeface="メイリオ" pitchFamily="50" charset="-128"/>
                        </a:rPr>
                        <a:t>京都府</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メイリオ" pitchFamily="50" charset="-128"/>
                          <a:ea typeface="メイリオ" pitchFamily="50" charset="-128"/>
                        </a:rPr>
                        <a:t>5</a:t>
                      </a:r>
                      <a:endParaRPr kumimoji="0" lang="ja-JP" altLang="ja-JP" sz="1000" b="0" i="0" u="none" strike="noStrike" cap="none" normalizeH="0" baseline="0" dirty="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6186">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800" b="1" i="0" u="none" strike="noStrike" cap="none" normalizeH="0" baseline="0" dirty="0" smtClean="0">
                          <a:ln>
                            <a:noFill/>
                          </a:ln>
                          <a:solidFill>
                            <a:srgbClr val="FFFFFF"/>
                          </a:solidFill>
                          <a:effectLst/>
                          <a:latin typeface="メイリオ" pitchFamily="50" charset="-128"/>
                          <a:ea typeface="メイリオ" pitchFamily="50" charset="-128"/>
                        </a:rPr>
                        <a:t>関東（２４）</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00000"/>
                          </a:solidFill>
                          <a:effectLst/>
                          <a:latin typeface="メイリオ" pitchFamily="50" charset="-128"/>
                          <a:ea typeface="メイリオ" pitchFamily="50" charset="-128"/>
                        </a:rPr>
                        <a:t>東京都</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メイリオ" pitchFamily="50" charset="-128"/>
                          <a:ea typeface="メイリオ" pitchFamily="50" charset="-128"/>
                        </a:rPr>
                        <a:t>18</a:t>
                      </a:r>
                      <a:endParaRPr kumimoji="0" lang="ja-JP" altLang="ja-JP" sz="1000" b="0" i="0" u="none" strike="noStrike" cap="none" normalizeH="0" baseline="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6186">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00000"/>
                          </a:solidFill>
                          <a:effectLst/>
                          <a:latin typeface="メイリオ" pitchFamily="50" charset="-128"/>
                          <a:ea typeface="メイリオ" pitchFamily="50" charset="-128"/>
                        </a:rPr>
                        <a:t>神奈川県</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メイリオ" pitchFamily="50" charset="-128"/>
                          <a:ea typeface="メイリオ" pitchFamily="50" charset="-128"/>
                        </a:rPr>
                        <a:t>2</a:t>
                      </a:r>
                      <a:endParaRPr kumimoji="0" lang="ja-JP" altLang="ja-JP" sz="1000" b="0" i="0" u="none" strike="noStrike" cap="none" normalizeH="0" baseline="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6186">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メイリオ" pitchFamily="50" charset="-128"/>
                          <a:ea typeface="メイリオ" pitchFamily="50" charset="-128"/>
                        </a:rPr>
                        <a:t>埼玉県</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メイリオ" pitchFamily="50" charset="-128"/>
                          <a:ea typeface="メイリオ" pitchFamily="50" charset="-128"/>
                        </a:rPr>
                        <a:t>1</a:t>
                      </a:r>
                      <a:endParaRPr kumimoji="0" lang="ja-JP" altLang="ja-JP" sz="1000" b="0" i="0" u="none" strike="noStrike" cap="none" normalizeH="0" baseline="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1230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メイリオ" pitchFamily="50" charset="-128"/>
                          <a:ea typeface="メイリオ" pitchFamily="50" charset="-128"/>
                        </a:rPr>
                        <a:t>栃木県</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メイリオ" pitchFamily="50" charset="-128"/>
                          <a:ea typeface="メイリオ" pitchFamily="50" charset="-128"/>
                        </a:rPr>
                        <a:t>2</a:t>
                      </a:r>
                      <a:endParaRPr kumimoji="0" lang="ja-JP" altLang="ja-JP" sz="1000" b="0" i="0" u="none" strike="noStrike" cap="none" normalizeH="0" baseline="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1230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メイリオ" pitchFamily="50" charset="-128"/>
                          <a:ea typeface="メイリオ" pitchFamily="50" charset="-128"/>
                        </a:rPr>
                        <a:t>茨城県</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メイリオ" pitchFamily="50" charset="-128"/>
                          <a:ea typeface="メイリオ" pitchFamily="50" charset="-128"/>
                        </a:rPr>
                        <a:t>1</a:t>
                      </a:r>
                      <a:endParaRPr kumimoji="0" lang="ja-JP" altLang="ja-JP" sz="1000" b="0" i="0" u="none" strike="noStrike" cap="none" normalizeH="0" baseline="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123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800" b="1" i="0" u="none" strike="noStrike" cap="none" normalizeH="0" baseline="0" dirty="0" smtClean="0">
                          <a:ln>
                            <a:noFill/>
                          </a:ln>
                          <a:solidFill>
                            <a:srgbClr val="FFFFFF"/>
                          </a:solidFill>
                          <a:effectLst/>
                          <a:latin typeface="メイリオ" pitchFamily="50" charset="-128"/>
                          <a:ea typeface="メイリオ" pitchFamily="50" charset="-128"/>
                        </a:rPr>
                        <a:t>中部（１）</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メイリオ" pitchFamily="50" charset="-128"/>
                          <a:ea typeface="メイリオ" pitchFamily="50" charset="-128"/>
                        </a:rPr>
                        <a:t>愛知県</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rgbClr val="000000"/>
                          </a:solidFill>
                          <a:effectLst/>
                          <a:latin typeface="メイリオ" pitchFamily="50" charset="-128"/>
                          <a:ea typeface="メイリオ" pitchFamily="50" charset="-128"/>
                        </a:rPr>
                        <a:t>1</a:t>
                      </a:r>
                      <a:endParaRPr kumimoji="0" lang="ja-JP" altLang="ja-JP" sz="1000" b="0" i="0" u="none" strike="noStrike" cap="none" normalizeH="0" baseline="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123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800" b="1" i="0" u="none" strike="noStrike" cap="none" normalizeH="0" baseline="0" dirty="0" smtClean="0">
                          <a:ln>
                            <a:noFill/>
                          </a:ln>
                          <a:solidFill>
                            <a:srgbClr val="FFFFFF"/>
                          </a:solidFill>
                          <a:effectLst/>
                          <a:latin typeface="メイリオ" pitchFamily="50" charset="-128"/>
                          <a:ea typeface="メイリオ" pitchFamily="50" charset="-128"/>
                        </a:rPr>
                        <a:t>その他地域（８）</a:t>
                      </a: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ja-JP" altLang="ja-JP" sz="1000" b="0" i="0" u="none" strike="noStrike" cap="none" normalizeH="0" baseline="0" dirty="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0" i="0" u="none" strike="noStrike" cap="none" normalizeH="0" baseline="0" dirty="0" smtClean="0">
                          <a:ln>
                            <a:noFill/>
                          </a:ln>
                          <a:solidFill>
                            <a:srgbClr val="000000"/>
                          </a:solidFill>
                          <a:effectLst/>
                          <a:latin typeface="メイリオ" pitchFamily="50" charset="-128"/>
                          <a:ea typeface="メイリオ" pitchFamily="50" charset="-128"/>
                        </a:rPr>
                        <a:t>1</a:t>
                      </a:r>
                      <a:endParaRPr kumimoji="0" lang="ja-JP" altLang="ja-JP" sz="1000" b="0" i="0" u="none" strike="noStrike" cap="none" normalizeH="0" baseline="0" dirty="0" smtClean="0">
                        <a:ln>
                          <a:noFill/>
                        </a:ln>
                        <a:solidFill>
                          <a:srgbClr val="000000"/>
                        </a:solidFill>
                        <a:effectLst/>
                        <a:latin typeface="メイリオ" pitchFamily="50" charset="-128"/>
                        <a:ea typeface="メイリオ" pitchFamily="50" charset="-128"/>
                      </a:endParaRPr>
                    </a:p>
                  </a:txBody>
                  <a:tcPr marL="24487" marR="244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38959" name="テキスト ボックス 8"/>
          <p:cNvSpPr txBox="1">
            <a:spLocks noChangeArrowheads="1"/>
          </p:cNvSpPr>
          <p:nvPr/>
        </p:nvSpPr>
        <p:spPr bwMode="auto">
          <a:xfrm>
            <a:off x="3043660" y="6334879"/>
            <a:ext cx="2680915" cy="215444"/>
          </a:xfrm>
          <a:prstGeom prst="rect">
            <a:avLst/>
          </a:prstGeom>
          <a:noFill/>
          <a:ln w="9525">
            <a:noFill/>
            <a:miter lim="800000"/>
            <a:headEnd/>
            <a:tailEnd/>
          </a:ln>
        </p:spPr>
        <p:txBody>
          <a:bodyPr wrap="square">
            <a:spAutoFit/>
          </a:bodyPr>
          <a:lstStyle/>
          <a:p>
            <a:r>
              <a:rPr lang="ja-JP" altLang="en-US" sz="800" dirty="0">
                <a:latin typeface="メイリオ" pitchFamily="50" charset="-128"/>
                <a:ea typeface="メイリオ" pitchFamily="50" charset="-128"/>
              </a:rPr>
              <a:t>出典：</a:t>
            </a:r>
            <a:r>
              <a:rPr lang="en-US" altLang="ja-JP" sz="800" dirty="0">
                <a:latin typeface="メイリオ" pitchFamily="50" charset="-128"/>
                <a:ea typeface="メイリオ" pitchFamily="50" charset="-128"/>
              </a:rPr>
              <a:t>AMED WEB</a:t>
            </a:r>
            <a:r>
              <a:rPr lang="ja-JP" altLang="en-US" sz="800" dirty="0" smtClean="0">
                <a:latin typeface="メイリオ" pitchFamily="50" charset="-128"/>
                <a:ea typeface="メイリオ" pitchFamily="50" charset="-128"/>
              </a:rPr>
              <a:t>サイトより</a:t>
            </a:r>
            <a:r>
              <a:rPr lang="ja-JP" altLang="en-US" sz="800" dirty="0">
                <a:latin typeface="メイリオ" pitchFamily="50" charset="-128"/>
                <a:ea typeface="メイリオ" pitchFamily="50" charset="-128"/>
              </a:rPr>
              <a:t>作成</a:t>
            </a:r>
            <a:r>
              <a:rPr lang="en-US" altLang="ja-JP" sz="800" dirty="0">
                <a:latin typeface="メイリオ" pitchFamily="50" charset="-128"/>
                <a:ea typeface="メイリオ" pitchFamily="50" charset="-128"/>
              </a:rPr>
              <a:t>(H28.2</a:t>
            </a:r>
            <a:r>
              <a:rPr lang="ja-JP" altLang="en-US" sz="800" dirty="0">
                <a:latin typeface="メイリオ" pitchFamily="50" charset="-128"/>
                <a:ea typeface="メイリオ" pitchFamily="50" charset="-128"/>
              </a:rPr>
              <a:t>時点）</a:t>
            </a:r>
          </a:p>
        </p:txBody>
      </p:sp>
      <p:sp>
        <p:nvSpPr>
          <p:cNvPr id="11" name="正方形/長方形 10"/>
          <p:cNvSpPr/>
          <p:nvPr/>
        </p:nvSpPr>
        <p:spPr bwMode="white">
          <a:xfrm>
            <a:off x="2932113" y="2309813"/>
            <a:ext cx="2918544"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の再生医療実用化研究事業採択研究数</a:t>
            </a:r>
            <a:endParaRPr lang="en-US" altLang="ja-JP"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9850" y="476250"/>
            <a:ext cx="8823325" cy="15938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lnSpc>
                <a:spcPts val="2100"/>
              </a:lnSpc>
              <a:spcBef>
                <a:spcPts val="600"/>
              </a:spcBef>
              <a:buFont typeface="Wingdings" pitchFamily="2" charset="2"/>
              <a:buChar char="Ø"/>
              <a:defRPr/>
            </a:pPr>
            <a:r>
              <a:rPr lang="ja-JP" altLang="en-US" sz="1400" dirty="0">
                <a:solidFill>
                  <a:srgbClr val="000000"/>
                </a:solidFill>
                <a:latin typeface="+mj-ea"/>
                <a:ea typeface="+mj-ea"/>
                <a:cs typeface="Meiryo UI"/>
              </a:rPr>
              <a:t>今後成長が見込まれる再生医療の分野では大阪・関西は世界的にも優位性を有する。</a:t>
            </a:r>
            <a:endParaRPr lang="en-US" altLang="ja-JP" sz="1400" dirty="0">
              <a:solidFill>
                <a:srgbClr val="000000"/>
              </a:solidFill>
              <a:latin typeface="+mj-ea"/>
              <a:ea typeface="+mj-ea"/>
              <a:cs typeface="Meiryo UI"/>
            </a:endParaRPr>
          </a:p>
          <a:p>
            <a:pPr marL="285750" indent="-285750" algn="l">
              <a:lnSpc>
                <a:spcPts val="2100"/>
              </a:lnSpc>
              <a:spcBef>
                <a:spcPts val="600"/>
              </a:spcBef>
              <a:buFont typeface="Wingdings" pitchFamily="2" charset="2"/>
              <a:buChar char="Ø"/>
              <a:defRPr/>
            </a:pPr>
            <a:r>
              <a:rPr lang="ja-JP" altLang="en-US" sz="1400" dirty="0">
                <a:solidFill>
                  <a:srgbClr val="000000"/>
                </a:solidFill>
                <a:latin typeface="+mj-ea"/>
                <a:ea typeface="+mj-ea"/>
                <a:cs typeface="Meiryo UI"/>
              </a:rPr>
              <a:t>日本医療研究開発機構（</a:t>
            </a:r>
            <a:r>
              <a:rPr lang="en-US" altLang="ja-JP" sz="1400" dirty="0">
                <a:solidFill>
                  <a:srgbClr val="000000"/>
                </a:solidFill>
                <a:latin typeface="+mj-ea"/>
                <a:ea typeface="+mj-ea"/>
                <a:cs typeface="Meiryo UI"/>
              </a:rPr>
              <a:t>AMED</a:t>
            </a:r>
            <a:r>
              <a:rPr lang="ja-JP" altLang="en-US" sz="1400" dirty="0">
                <a:solidFill>
                  <a:srgbClr val="000000"/>
                </a:solidFill>
                <a:latin typeface="+mj-ea"/>
                <a:ea typeface="+mj-ea"/>
                <a:cs typeface="Meiryo UI"/>
              </a:rPr>
              <a:t>）の再生医療実用化研究事業に採択を受けた研究数で、大阪は東京に次ぐ。また関西では関東に肉薄</a:t>
            </a:r>
          </a:p>
          <a:p>
            <a:pPr marL="285750" indent="-285750" algn="l">
              <a:lnSpc>
                <a:spcPts val="2100"/>
              </a:lnSpc>
              <a:spcBef>
                <a:spcPts val="600"/>
              </a:spcBef>
              <a:buFont typeface="Wingdings" pitchFamily="2" charset="2"/>
              <a:buChar char="Ø"/>
              <a:defRPr/>
            </a:pPr>
            <a:r>
              <a:rPr lang="ja-JP" altLang="en-US" sz="1400" dirty="0">
                <a:solidFill>
                  <a:srgbClr val="000000"/>
                </a:solidFill>
                <a:latin typeface="+mj-ea"/>
                <a:ea typeface="+mj-ea"/>
                <a:cs typeface="Meiryo UI"/>
              </a:rPr>
              <a:t>従来あったヒト幹指針に基づき承認された再生医療臨床研究数では関西は関東を凌ぐ実績。中でも大阪大学は群を抜いている</a:t>
            </a:r>
            <a:r>
              <a:rPr lang="ja-JP" altLang="en-US" sz="1400" dirty="0">
                <a:solidFill>
                  <a:srgbClr val="000000"/>
                </a:solidFill>
                <a:latin typeface="+mj-ea"/>
                <a:ea typeface="+mj-ea"/>
              </a:rPr>
              <a:t>。</a:t>
            </a: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17</a:t>
            </a:fld>
            <a:endParaRPr lang="ja-JP" altLang="en-US" dirty="0"/>
          </a:p>
        </p:txBody>
      </p:sp>
      <p:pic>
        <p:nvPicPr>
          <p:cNvPr id="28674" name="Picture 2" descr="D:\KamodaE\Desktop\無題.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032" y="2780928"/>
            <a:ext cx="3309218" cy="2952328"/>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8"/>
          <p:cNvSpPr txBox="1">
            <a:spLocks noChangeArrowheads="1"/>
          </p:cNvSpPr>
          <p:nvPr/>
        </p:nvSpPr>
        <p:spPr bwMode="auto">
          <a:xfrm>
            <a:off x="5985954" y="5799247"/>
            <a:ext cx="2963937" cy="338554"/>
          </a:xfrm>
          <a:prstGeom prst="rect">
            <a:avLst/>
          </a:prstGeom>
          <a:noFill/>
          <a:ln w="9525">
            <a:noFill/>
            <a:miter lim="800000"/>
            <a:headEnd/>
            <a:tailEnd/>
          </a:ln>
        </p:spPr>
        <p:txBody>
          <a:bodyPr wrap="square">
            <a:spAutoFit/>
          </a:bodyPr>
          <a:lstStyle/>
          <a:p>
            <a:pPr algn="l"/>
            <a:r>
              <a:rPr lang="ja-JP" altLang="en-US" sz="800" dirty="0">
                <a:latin typeface="メイリオ" pitchFamily="50" charset="-128"/>
                <a:ea typeface="メイリオ" pitchFamily="50" charset="-128"/>
              </a:rPr>
              <a:t>出典：ヒト幹指針への適合性が承認され我が国</a:t>
            </a:r>
            <a:r>
              <a:rPr lang="ja-JP" altLang="en-US" sz="800" dirty="0" smtClean="0">
                <a:latin typeface="メイリオ" pitchFamily="50" charset="-128"/>
                <a:ea typeface="メイリオ" pitchFamily="50" charset="-128"/>
              </a:rPr>
              <a:t>で</a:t>
            </a:r>
            <a:r>
              <a:rPr lang="ja-JP" altLang="en-US" sz="800" dirty="0">
                <a:latin typeface="メイリオ" pitchFamily="50" charset="-128"/>
                <a:ea typeface="メイリオ" pitchFamily="50" charset="-128"/>
              </a:rPr>
              <a:t>実施</a:t>
            </a:r>
            <a:r>
              <a:rPr lang="ja-JP" altLang="en-US" sz="800" dirty="0" smtClean="0">
                <a:latin typeface="メイリオ" pitchFamily="50" charset="-128"/>
                <a:ea typeface="メイリオ" pitchFamily="50" charset="-128"/>
              </a:rPr>
              <a:t>され</a:t>
            </a:r>
            <a:endParaRPr lang="en-US" altLang="ja-JP" sz="800" dirty="0" smtClean="0">
              <a:latin typeface="メイリオ" pitchFamily="50" charset="-128"/>
              <a:ea typeface="メイリオ" pitchFamily="50" charset="-128"/>
            </a:endParaRPr>
          </a:p>
          <a:p>
            <a:pPr algn="l"/>
            <a:r>
              <a:rPr lang="en-US" altLang="ja-JP" sz="800" dirty="0">
                <a:latin typeface="メイリオ" pitchFamily="50" charset="-128"/>
                <a:ea typeface="メイリオ" pitchFamily="50" charset="-128"/>
              </a:rPr>
              <a:t> </a:t>
            </a:r>
            <a:r>
              <a:rPr lang="en-US" altLang="ja-JP" sz="800" dirty="0" smtClean="0">
                <a:latin typeface="メイリオ" pitchFamily="50" charset="-128"/>
                <a:ea typeface="メイリオ" pitchFamily="50" charset="-128"/>
              </a:rPr>
              <a:t>        </a:t>
            </a:r>
            <a:r>
              <a:rPr lang="ja-JP" altLang="en-US" sz="800" dirty="0" smtClean="0">
                <a:latin typeface="メイリオ" pitchFamily="50" charset="-128"/>
                <a:ea typeface="メイリオ" pitchFamily="50" charset="-128"/>
              </a:rPr>
              <a:t>ているヒト</a:t>
            </a:r>
            <a:r>
              <a:rPr lang="ja-JP" altLang="en-US" sz="800" dirty="0">
                <a:latin typeface="メイリオ" pitchFamily="50" charset="-128"/>
                <a:ea typeface="メイリオ" pitchFamily="50" charset="-128"/>
              </a:rPr>
              <a:t>幹細胞臨床</a:t>
            </a:r>
            <a:r>
              <a:rPr lang="ja-JP" altLang="en-US" sz="800" dirty="0" smtClean="0">
                <a:latin typeface="メイリオ" pitchFamily="50" charset="-128"/>
                <a:ea typeface="メイリオ" pitchFamily="50" charset="-128"/>
              </a:rPr>
              <a:t>研究（</a:t>
            </a:r>
            <a:r>
              <a:rPr lang="en-US" altLang="ja-JP" sz="800" dirty="0" smtClean="0">
                <a:latin typeface="メイリオ" pitchFamily="50" charset="-128"/>
                <a:ea typeface="メイリオ" pitchFamily="50" charset="-128"/>
              </a:rPr>
              <a:t>H19</a:t>
            </a:r>
            <a:r>
              <a:rPr lang="ja-JP" altLang="en-US" sz="800" dirty="0" smtClean="0">
                <a:latin typeface="メイリオ" pitchFamily="50" charset="-128"/>
                <a:ea typeface="メイリオ" pitchFamily="50" charset="-128"/>
              </a:rPr>
              <a:t>～</a:t>
            </a:r>
            <a:r>
              <a:rPr lang="en-US" altLang="ja-JP" sz="800" dirty="0" smtClean="0">
                <a:latin typeface="メイリオ" pitchFamily="50" charset="-128"/>
                <a:ea typeface="メイリオ" pitchFamily="50" charset="-128"/>
              </a:rPr>
              <a:t>H26.11.6</a:t>
            </a:r>
            <a:r>
              <a:rPr lang="ja-JP" altLang="en-US" sz="800" dirty="0" smtClean="0">
                <a:latin typeface="メイリオ" pitchFamily="50" charset="-128"/>
                <a:ea typeface="メイリオ" pitchFamily="50" charset="-128"/>
              </a:rPr>
              <a:t>）</a:t>
            </a:r>
            <a:endParaRPr lang="ja-JP" altLang="en-US" sz="800" dirty="0">
              <a:latin typeface="メイリオ" pitchFamily="50" charset="-128"/>
              <a:ea typeface="メイリオ" pitchFamily="50" charset="-128"/>
            </a:endParaRPr>
          </a:p>
        </p:txBody>
      </p:sp>
      <p:pic>
        <p:nvPicPr>
          <p:cNvPr id="286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17" y="2309814"/>
            <a:ext cx="2733696" cy="202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617" y="4437112"/>
            <a:ext cx="2856091" cy="189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テキスト ボックス 8"/>
          <p:cNvSpPr txBox="1">
            <a:spLocks noChangeArrowheads="1"/>
          </p:cNvSpPr>
          <p:nvPr/>
        </p:nvSpPr>
        <p:spPr bwMode="auto">
          <a:xfrm>
            <a:off x="200051" y="6423441"/>
            <a:ext cx="2680915" cy="215444"/>
          </a:xfrm>
          <a:prstGeom prst="rect">
            <a:avLst/>
          </a:prstGeom>
          <a:noFill/>
          <a:ln w="9525">
            <a:noFill/>
            <a:miter lim="800000"/>
            <a:headEnd/>
            <a:tailEnd/>
          </a:ln>
        </p:spPr>
        <p:txBody>
          <a:bodyPr wrap="square">
            <a:spAutoFit/>
          </a:bodyPr>
          <a:lstStyle/>
          <a:p>
            <a:r>
              <a:rPr lang="ja-JP" altLang="en-US" sz="800" dirty="0">
                <a:latin typeface="メイリオ" pitchFamily="50" charset="-128"/>
                <a:ea typeface="メイリオ" pitchFamily="50" charset="-128"/>
              </a:rPr>
              <a:t>出典</a:t>
            </a:r>
            <a:r>
              <a:rPr lang="ja-JP" altLang="en-US" sz="800" dirty="0" smtClean="0">
                <a:latin typeface="メイリオ" pitchFamily="50" charset="-128"/>
                <a:ea typeface="メイリオ" pitchFamily="50" charset="-128"/>
              </a:rPr>
              <a:t>：経済産業省</a:t>
            </a:r>
            <a:r>
              <a:rPr lang="ja-JP" altLang="en-US" sz="800" dirty="0">
                <a:latin typeface="メイリオ" pitchFamily="50" charset="-128"/>
                <a:ea typeface="メイリオ" pitchFamily="50" charset="-128"/>
              </a:rPr>
              <a:t>「</a:t>
            </a:r>
            <a:r>
              <a:rPr lang="en-US" altLang="ja-JP" sz="800" dirty="0" smtClean="0">
                <a:latin typeface="メイリオ" pitchFamily="50" charset="-128"/>
                <a:ea typeface="メイリオ" pitchFamily="50" charset="-128"/>
              </a:rPr>
              <a:t>2016</a:t>
            </a:r>
            <a:r>
              <a:rPr lang="ja-JP" altLang="en-US" sz="800" dirty="0">
                <a:latin typeface="メイリオ" pitchFamily="50" charset="-128"/>
                <a:ea typeface="メイリオ" pitchFamily="50" charset="-128"/>
              </a:rPr>
              <a:t>年版ものづくり</a:t>
            </a:r>
            <a:r>
              <a:rPr lang="ja-JP" altLang="en-US" sz="800" dirty="0" smtClean="0">
                <a:latin typeface="メイリオ" pitchFamily="50" charset="-128"/>
                <a:ea typeface="メイリオ" pitchFamily="50" charset="-128"/>
              </a:rPr>
              <a:t>白書」</a:t>
            </a:r>
            <a:endParaRPr lang="ja-JP" altLang="en-US" sz="800" dirty="0">
              <a:latin typeface="メイリオ" pitchFamily="50" charset="-128"/>
              <a:ea typeface="メイリオ" pitchFamily="50"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テキスト ボックス 36"/>
          <p:cNvSpPr txBox="1">
            <a:spLocks noChangeArrowheads="1"/>
          </p:cNvSpPr>
          <p:nvPr/>
        </p:nvSpPr>
        <p:spPr bwMode="auto">
          <a:xfrm>
            <a:off x="379413" y="911225"/>
            <a:ext cx="3565525" cy="328613"/>
          </a:xfrm>
          <a:prstGeom prst="rect">
            <a:avLst/>
          </a:prstGeom>
          <a:noFill/>
          <a:ln w="9525">
            <a:noFill/>
            <a:miter lim="800000"/>
            <a:headEnd/>
            <a:tailEnd/>
          </a:ln>
        </p:spPr>
        <p:txBody>
          <a:bodyPr lIns="0" tIns="0" rIns="0" bIns="0"/>
          <a:lstStyle/>
          <a:p>
            <a:pPr marL="142875" indent="-142875" algn="l"/>
            <a:r>
              <a:rPr lang="ja-JP" altLang="en-US" sz="1600" b="1">
                <a:solidFill>
                  <a:srgbClr val="000000"/>
                </a:solidFill>
                <a:latin typeface="Meiryo UI"/>
                <a:ea typeface="Meiryo UI"/>
                <a:cs typeface="Meiryo UI"/>
              </a:rPr>
              <a:t>①</a:t>
            </a:r>
            <a:r>
              <a:rPr lang="en-US" altLang="ja-JP" sz="1600" b="1">
                <a:solidFill>
                  <a:srgbClr val="000000"/>
                </a:solidFill>
                <a:latin typeface="Meiryo UI"/>
                <a:ea typeface="Meiryo UI"/>
                <a:cs typeface="Meiryo UI"/>
              </a:rPr>
              <a:t> iPS</a:t>
            </a:r>
            <a:r>
              <a:rPr lang="ja-JP" altLang="en-US" sz="1600" b="1">
                <a:solidFill>
                  <a:srgbClr val="000000"/>
                </a:solidFill>
                <a:latin typeface="Meiryo UI"/>
                <a:ea typeface="Meiryo UI"/>
                <a:cs typeface="Meiryo UI"/>
              </a:rPr>
              <a:t>細胞バンク　</a:t>
            </a:r>
            <a:r>
              <a:rPr lang="en-US" altLang="ja-JP" sz="1600" b="1">
                <a:solidFill>
                  <a:srgbClr val="000000"/>
                </a:solidFill>
                <a:latin typeface="Meiryo UI"/>
                <a:ea typeface="Meiryo UI"/>
                <a:cs typeface="Meiryo UI"/>
              </a:rPr>
              <a:t>【</a:t>
            </a:r>
            <a:r>
              <a:rPr lang="ja-JP" altLang="en-US" sz="1600" b="1">
                <a:solidFill>
                  <a:srgbClr val="000000"/>
                </a:solidFill>
                <a:latin typeface="Meiryo UI"/>
                <a:ea typeface="Meiryo UI"/>
                <a:cs typeface="Meiryo UI"/>
              </a:rPr>
              <a:t>京都大学</a:t>
            </a:r>
            <a:r>
              <a:rPr lang="en-US" altLang="ja-JP" sz="1600" b="1">
                <a:solidFill>
                  <a:srgbClr val="000000"/>
                </a:solidFill>
                <a:latin typeface="Meiryo UI"/>
                <a:ea typeface="Meiryo UI"/>
                <a:cs typeface="Meiryo UI"/>
              </a:rPr>
              <a:t>】</a:t>
            </a:r>
          </a:p>
        </p:txBody>
      </p:sp>
      <p:sp>
        <p:nvSpPr>
          <p:cNvPr id="39938" name="Rectangle 28"/>
          <p:cNvSpPr>
            <a:spLocks noChangeArrowheads="1"/>
          </p:cNvSpPr>
          <p:nvPr/>
        </p:nvSpPr>
        <p:spPr bwMode="auto">
          <a:xfrm>
            <a:off x="0" y="-184150"/>
            <a:ext cx="184150" cy="368300"/>
          </a:xfrm>
          <a:prstGeom prst="rect">
            <a:avLst/>
          </a:prstGeom>
          <a:noFill/>
          <a:ln w="9525">
            <a:noFill/>
            <a:miter lim="800000"/>
            <a:headEnd/>
            <a:tailEnd/>
          </a:ln>
        </p:spPr>
        <p:txBody>
          <a:bodyPr wrap="none" lIns="91418" tIns="45710" rIns="91418" bIns="45710" anchor="ctr">
            <a:spAutoFit/>
          </a:bodyPr>
          <a:lstStyle/>
          <a:p>
            <a:pPr algn="l"/>
            <a:endParaRPr lang="ja-JP" altLang="en-US">
              <a:solidFill>
                <a:srgbClr val="000000"/>
              </a:solidFill>
              <a:latin typeface="Meiryo UI"/>
              <a:ea typeface="Meiryo UI"/>
              <a:cs typeface="Meiryo UI"/>
            </a:endParaRPr>
          </a:p>
        </p:txBody>
      </p:sp>
      <p:sp>
        <p:nvSpPr>
          <p:cNvPr id="39939" name="テキスト ボックス 36"/>
          <p:cNvSpPr txBox="1">
            <a:spLocks noChangeArrowheads="1"/>
          </p:cNvSpPr>
          <p:nvPr/>
        </p:nvSpPr>
        <p:spPr bwMode="auto">
          <a:xfrm>
            <a:off x="4714875" y="911225"/>
            <a:ext cx="4310063" cy="460375"/>
          </a:xfrm>
          <a:prstGeom prst="rect">
            <a:avLst/>
          </a:prstGeom>
          <a:noFill/>
          <a:ln w="9525">
            <a:noFill/>
            <a:miter lim="800000"/>
            <a:headEnd/>
            <a:tailEnd/>
          </a:ln>
        </p:spPr>
        <p:txBody>
          <a:bodyPr lIns="0" tIns="0" rIns="0" bIns="0"/>
          <a:lstStyle/>
          <a:p>
            <a:pPr algn="l"/>
            <a:r>
              <a:rPr lang="ja-JP" altLang="en-US" sz="1600" b="1">
                <a:solidFill>
                  <a:srgbClr val="000000"/>
                </a:solidFill>
                <a:latin typeface="Meiryo UI"/>
                <a:ea typeface="Meiryo UI"/>
                <a:cs typeface="Meiryo UI"/>
              </a:rPr>
              <a:t>② 細胞シートによる心筋再生医療の実用化</a:t>
            </a:r>
            <a:endParaRPr lang="en-US" altLang="ja-JP" sz="1600" b="1">
              <a:solidFill>
                <a:srgbClr val="000000"/>
              </a:solidFill>
              <a:latin typeface="Meiryo UI"/>
              <a:ea typeface="Meiryo UI"/>
              <a:cs typeface="Meiryo UI"/>
            </a:endParaRPr>
          </a:p>
          <a:p>
            <a:pPr algn="l"/>
            <a:r>
              <a:rPr lang="ja-JP" altLang="en-US" sz="1600" b="1">
                <a:solidFill>
                  <a:srgbClr val="000000"/>
                </a:solidFill>
                <a:latin typeface="Meiryo UI"/>
                <a:ea typeface="Meiryo UI"/>
                <a:cs typeface="Meiryo UI"/>
              </a:rPr>
              <a:t>　　</a:t>
            </a:r>
            <a:r>
              <a:rPr lang="en-US" altLang="ja-JP" sz="1600" b="1">
                <a:solidFill>
                  <a:srgbClr val="000000"/>
                </a:solidFill>
                <a:latin typeface="Meiryo UI"/>
                <a:ea typeface="Meiryo UI"/>
                <a:cs typeface="Meiryo UI"/>
              </a:rPr>
              <a:t>”</a:t>
            </a:r>
            <a:r>
              <a:rPr lang="ja-JP" altLang="en-US" sz="1600" b="1">
                <a:solidFill>
                  <a:srgbClr val="000000"/>
                </a:solidFill>
                <a:latin typeface="Meiryo UI"/>
                <a:ea typeface="Meiryo UI"/>
                <a:cs typeface="Meiryo UI"/>
              </a:rPr>
              <a:t>大阪大学とテルモが実用化</a:t>
            </a:r>
            <a:r>
              <a:rPr lang="en-US" altLang="ja-JP" sz="1600" b="1">
                <a:solidFill>
                  <a:srgbClr val="000000"/>
                </a:solidFill>
                <a:latin typeface="Meiryo UI"/>
                <a:ea typeface="Meiryo UI"/>
                <a:cs typeface="Meiryo UI"/>
              </a:rPr>
              <a:t>”</a:t>
            </a:r>
          </a:p>
        </p:txBody>
      </p:sp>
      <p:grpSp>
        <p:nvGrpSpPr>
          <p:cNvPr id="39940" name="グループ化 29"/>
          <p:cNvGrpSpPr>
            <a:grpSpLocks/>
          </p:cNvGrpSpPr>
          <p:nvPr/>
        </p:nvGrpSpPr>
        <p:grpSpPr bwMode="auto">
          <a:xfrm>
            <a:off x="5100638" y="2492375"/>
            <a:ext cx="1852612" cy="1050925"/>
            <a:chOff x="4972050" y="2681859"/>
            <a:chExt cx="1381125" cy="783654"/>
          </a:xfrm>
        </p:grpSpPr>
        <p:grpSp>
          <p:nvGrpSpPr>
            <p:cNvPr id="39992" name="Group 34"/>
            <p:cNvGrpSpPr>
              <a:grpSpLocks/>
            </p:cNvGrpSpPr>
            <p:nvPr/>
          </p:nvGrpSpPr>
          <p:grpSpPr bwMode="auto">
            <a:xfrm>
              <a:off x="4972050" y="3169483"/>
              <a:ext cx="1381125" cy="296030"/>
              <a:chOff x="3061" y="1104"/>
              <a:chExt cx="901" cy="377"/>
            </a:xfrm>
          </p:grpSpPr>
          <p:pic>
            <p:nvPicPr>
              <p:cNvPr id="39994" name="図 23" descr="treated2.tiff"/>
              <p:cNvPicPr>
                <a:picLocks noChangeAspect="1"/>
              </p:cNvPicPr>
              <p:nvPr/>
            </p:nvPicPr>
            <p:blipFill>
              <a:blip r:embed="rId3"/>
              <a:srcRect/>
              <a:stretch>
                <a:fillRect/>
              </a:stretch>
            </p:blipFill>
            <p:spPr bwMode="auto">
              <a:xfrm>
                <a:off x="3061" y="1104"/>
                <a:ext cx="457" cy="377"/>
              </a:xfrm>
              <a:prstGeom prst="rect">
                <a:avLst/>
              </a:prstGeom>
              <a:noFill/>
              <a:ln w="9525">
                <a:noFill/>
                <a:miter lim="800000"/>
                <a:headEnd/>
                <a:tailEnd/>
              </a:ln>
            </p:spPr>
          </p:pic>
          <p:pic>
            <p:nvPicPr>
              <p:cNvPr id="39995" name="図 24" descr="untreated2.tiff"/>
              <p:cNvPicPr>
                <a:picLocks noChangeAspect="1"/>
              </p:cNvPicPr>
              <p:nvPr/>
            </p:nvPicPr>
            <p:blipFill>
              <a:blip r:embed="rId4"/>
              <a:srcRect/>
              <a:stretch>
                <a:fillRect/>
              </a:stretch>
            </p:blipFill>
            <p:spPr bwMode="auto">
              <a:xfrm>
                <a:off x="3531" y="1104"/>
                <a:ext cx="431" cy="377"/>
              </a:xfrm>
              <a:prstGeom prst="rect">
                <a:avLst/>
              </a:prstGeom>
              <a:noFill/>
              <a:ln w="9525">
                <a:noFill/>
                <a:miter lim="800000"/>
                <a:headEnd/>
                <a:tailEnd/>
              </a:ln>
            </p:spPr>
          </p:pic>
        </p:grpSp>
        <p:pic>
          <p:nvPicPr>
            <p:cNvPr id="39993" name="心筋シートガイヤ版.mpg">
              <a:hlinkClick r:id="" action="ppaction://media"/>
            </p:cNvPr>
            <p:cNvPicPr>
              <a:picLocks noRot="1" noChangeAspect="1" noChangeArrowheads="1"/>
            </p:cNvPicPr>
            <p:nvPr>
              <a:quickTimeFile r:link="rId1"/>
            </p:nvPr>
          </p:nvPicPr>
          <p:blipFill>
            <a:blip r:embed="rId5"/>
            <a:srcRect/>
            <a:stretch>
              <a:fillRect/>
            </a:stretch>
          </p:blipFill>
          <p:spPr bwMode="auto">
            <a:xfrm>
              <a:off x="4972050" y="2681859"/>
              <a:ext cx="1381125" cy="482913"/>
            </a:xfrm>
            <a:prstGeom prst="rect">
              <a:avLst/>
            </a:prstGeom>
            <a:noFill/>
            <a:ln w="9525">
              <a:noFill/>
              <a:miter lim="800000"/>
              <a:headEnd/>
              <a:tailEnd/>
            </a:ln>
          </p:spPr>
        </p:pic>
      </p:grpSp>
      <p:pic>
        <p:nvPicPr>
          <p:cNvPr id="39941" name="Picture 21"/>
          <p:cNvPicPr>
            <a:picLocks noChangeAspect="1" noChangeArrowheads="1"/>
          </p:cNvPicPr>
          <p:nvPr/>
        </p:nvPicPr>
        <p:blipFill>
          <a:blip r:embed="rId6"/>
          <a:srcRect/>
          <a:stretch>
            <a:fillRect/>
          </a:stretch>
        </p:blipFill>
        <p:spPr bwMode="auto">
          <a:xfrm>
            <a:off x="4972050" y="1525588"/>
            <a:ext cx="1852613" cy="822325"/>
          </a:xfrm>
          <a:prstGeom prst="rect">
            <a:avLst/>
          </a:prstGeom>
          <a:noFill/>
          <a:ln w="9525">
            <a:noFill/>
            <a:miter lim="800000"/>
            <a:headEnd/>
            <a:tailEnd/>
          </a:ln>
        </p:spPr>
      </p:pic>
      <p:sp>
        <p:nvSpPr>
          <p:cNvPr id="39942" name="テキスト ボックス 39"/>
          <p:cNvSpPr txBox="1">
            <a:spLocks noChangeArrowheads="1"/>
          </p:cNvSpPr>
          <p:nvPr/>
        </p:nvSpPr>
        <p:spPr bwMode="auto">
          <a:xfrm>
            <a:off x="4714875" y="3884613"/>
            <a:ext cx="3100388" cy="585787"/>
          </a:xfrm>
          <a:prstGeom prst="rect">
            <a:avLst/>
          </a:prstGeom>
          <a:noFill/>
          <a:ln w="9525">
            <a:noFill/>
            <a:miter lim="800000"/>
            <a:headEnd/>
            <a:tailEnd/>
          </a:ln>
        </p:spPr>
        <p:txBody>
          <a:bodyPr lIns="0" tIns="0" rIns="0" bIns="0"/>
          <a:lstStyle/>
          <a:p>
            <a:pPr marL="269875" indent="-269875" algn="l"/>
            <a:r>
              <a:rPr lang="ja-JP" altLang="en-US" sz="1600" b="1">
                <a:solidFill>
                  <a:srgbClr val="000000"/>
                </a:solidFill>
                <a:latin typeface="Meiryo UI"/>
                <a:ea typeface="Meiryo UI"/>
                <a:cs typeface="Meiryo UI"/>
              </a:rPr>
              <a:t>④	</a:t>
            </a:r>
            <a:r>
              <a:rPr lang="en-US" altLang="ja-JP" sz="1600" b="1">
                <a:solidFill>
                  <a:srgbClr val="000000"/>
                </a:solidFill>
                <a:latin typeface="Meiryo UI"/>
                <a:ea typeface="Meiryo UI"/>
                <a:cs typeface="Meiryo UI"/>
              </a:rPr>
              <a:t> iPS</a:t>
            </a:r>
            <a:r>
              <a:rPr lang="ja-JP" altLang="en-US" sz="1600" b="1">
                <a:solidFill>
                  <a:srgbClr val="000000"/>
                </a:solidFill>
                <a:latin typeface="Meiryo UI"/>
                <a:ea typeface="Meiryo UI"/>
                <a:cs typeface="Meiryo UI"/>
              </a:rPr>
              <a:t>細胞による再生医療</a:t>
            </a:r>
            <a:br>
              <a:rPr lang="ja-JP" altLang="en-US" sz="1600" b="1">
                <a:solidFill>
                  <a:srgbClr val="000000"/>
                </a:solidFill>
                <a:latin typeface="Meiryo UI"/>
                <a:ea typeface="Meiryo UI"/>
                <a:cs typeface="Meiryo UI"/>
              </a:rPr>
            </a:br>
            <a:r>
              <a:rPr lang="en-US" altLang="ja-JP" sz="1600" b="1">
                <a:solidFill>
                  <a:srgbClr val="000000"/>
                </a:solidFill>
                <a:latin typeface="Meiryo UI"/>
                <a:ea typeface="Meiryo UI"/>
                <a:cs typeface="Meiryo UI"/>
              </a:rPr>
              <a:t>【</a:t>
            </a:r>
            <a:r>
              <a:rPr lang="ja-JP" altLang="en-US" sz="1600" b="1">
                <a:solidFill>
                  <a:srgbClr val="000000"/>
                </a:solidFill>
                <a:latin typeface="Meiryo UI"/>
                <a:ea typeface="Meiryo UI"/>
                <a:cs typeface="Meiryo UI"/>
              </a:rPr>
              <a:t>理化学研究所等</a:t>
            </a:r>
            <a:r>
              <a:rPr lang="en-US" altLang="ja-JP" sz="1600" b="1">
                <a:solidFill>
                  <a:srgbClr val="000000"/>
                </a:solidFill>
                <a:latin typeface="Meiryo UI"/>
                <a:ea typeface="Meiryo UI"/>
                <a:cs typeface="Meiryo UI"/>
              </a:rPr>
              <a:t>】</a:t>
            </a:r>
          </a:p>
        </p:txBody>
      </p:sp>
      <p:pic>
        <p:nvPicPr>
          <p:cNvPr id="39943" name="Picture 43"/>
          <p:cNvPicPr>
            <a:picLocks noChangeAspect="1" noChangeArrowheads="1"/>
          </p:cNvPicPr>
          <p:nvPr/>
        </p:nvPicPr>
        <p:blipFill>
          <a:blip r:embed="rId7"/>
          <a:srcRect t="4842" b="5650"/>
          <a:stretch>
            <a:fillRect/>
          </a:stretch>
        </p:blipFill>
        <p:spPr bwMode="auto">
          <a:xfrm>
            <a:off x="7065963" y="1485900"/>
            <a:ext cx="708025" cy="838200"/>
          </a:xfrm>
          <a:prstGeom prst="rect">
            <a:avLst/>
          </a:prstGeom>
          <a:noFill/>
          <a:ln w="9525">
            <a:noFill/>
            <a:miter lim="800000"/>
            <a:headEnd/>
            <a:tailEnd/>
          </a:ln>
        </p:spPr>
      </p:pic>
      <p:pic>
        <p:nvPicPr>
          <p:cNvPr id="39944" name="Picture 73" descr="0202-23-photo"/>
          <p:cNvPicPr>
            <a:picLocks noChangeAspect="1" noChangeArrowheads="1"/>
          </p:cNvPicPr>
          <p:nvPr/>
        </p:nvPicPr>
        <p:blipFill>
          <a:blip r:embed="rId8"/>
          <a:srcRect b="10625"/>
          <a:stretch>
            <a:fillRect/>
          </a:stretch>
        </p:blipFill>
        <p:spPr bwMode="auto">
          <a:xfrm>
            <a:off x="8021638" y="3867150"/>
            <a:ext cx="792162" cy="946150"/>
          </a:xfrm>
          <a:prstGeom prst="rect">
            <a:avLst/>
          </a:prstGeom>
          <a:noFill/>
          <a:ln w="9525">
            <a:noFill/>
            <a:miter lim="800000"/>
            <a:headEnd/>
            <a:tailEnd/>
          </a:ln>
        </p:spPr>
      </p:pic>
      <p:pic>
        <p:nvPicPr>
          <p:cNvPr id="39945" name="図 43"/>
          <p:cNvPicPr>
            <a:picLocks noChangeAspect="1"/>
          </p:cNvPicPr>
          <p:nvPr/>
        </p:nvPicPr>
        <p:blipFill>
          <a:blip r:embed="rId9"/>
          <a:srcRect/>
          <a:stretch>
            <a:fillRect/>
          </a:stretch>
        </p:blipFill>
        <p:spPr bwMode="auto">
          <a:xfrm>
            <a:off x="3463925" y="1262063"/>
            <a:ext cx="876300" cy="927100"/>
          </a:xfrm>
          <a:prstGeom prst="rect">
            <a:avLst/>
          </a:prstGeom>
          <a:noFill/>
          <a:ln w="9525">
            <a:noFill/>
            <a:miter lim="800000"/>
            <a:headEnd/>
            <a:tailEnd/>
          </a:ln>
        </p:spPr>
      </p:pic>
      <p:sp>
        <p:nvSpPr>
          <p:cNvPr id="51" name="角丸四角形 50"/>
          <p:cNvSpPr/>
          <p:nvPr/>
        </p:nvSpPr>
        <p:spPr>
          <a:xfrm>
            <a:off x="4551363" y="3843338"/>
            <a:ext cx="46037" cy="2668587"/>
          </a:xfrm>
          <a:prstGeom prst="roundRect">
            <a:avLst/>
          </a:prstGeom>
          <a:solidFill>
            <a:srgbClr val="FF9933"/>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fontAlgn="auto">
              <a:spcBef>
                <a:spcPts val="0"/>
              </a:spcBef>
              <a:spcAft>
                <a:spcPts val="0"/>
              </a:spcAft>
              <a:defRPr/>
            </a:pPr>
            <a:endParaRPr lang="ja-JP" altLang="en-US">
              <a:solidFill>
                <a:srgbClr val="FFFFFF"/>
              </a:solidFill>
              <a:latin typeface="Meiryo UI" pitchFamily="50" charset="-128"/>
              <a:ea typeface="Meiryo UI" pitchFamily="50" charset="-128"/>
              <a:cs typeface="Meiryo UI" pitchFamily="50" charset="-128"/>
            </a:endParaRPr>
          </a:p>
        </p:txBody>
      </p:sp>
      <p:sp>
        <p:nvSpPr>
          <p:cNvPr id="54" name="角丸四角形 53"/>
          <p:cNvSpPr/>
          <p:nvPr/>
        </p:nvSpPr>
        <p:spPr>
          <a:xfrm>
            <a:off x="4551363" y="928688"/>
            <a:ext cx="46037" cy="2667000"/>
          </a:xfrm>
          <a:prstGeom prst="roundRect">
            <a:avLst/>
          </a:prstGeom>
          <a:solidFill>
            <a:srgbClr val="FF9933"/>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fontAlgn="auto">
              <a:spcBef>
                <a:spcPts val="0"/>
              </a:spcBef>
              <a:spcAft>
                <a:spcPts val="0"/>
              </a:spcAft>
              <a:defRPr/>
            </a:pPr>
            <a:endParaRPr lang="ja-JP" altLang="en-US">
              <a:solidFill>
                <a:srgbClr val="FFFFFF"/>
              </a:solidFill>
              <a:latin typeface="Meiryo UI" pitchFamily="50" charset="-128"/>
              <a:ea typeface="Meiryo UI" pitchFamily="50" charset="-128"/>
              <a:cs typeface="Meiryo UI" pitchFamily="50" charset="-128"/>
            </a:endParaRPr>
          </a:p>
        </p:txBody>
      </p:sp>
      <p:sp>
        <p:nvSpPr>
          <p:cNvPr id="55" name="角丸四角形 54"/>
          <p:cNvSpPr/>
          <p:nvPr/>
        </p:nvSpPr>
        <p:spPr>
          <a:xfrm rot="5400000">
            <a:off x="2369344" y="1658144"/>
            <a:ext cx="44450" cy="4090988"/>
          </a:xfrm>
          <a:prstGeom prst="roundRect">
            <a:avLst/>
          </a:prstGeom>
          <a:solidFill>
            <a:srgbClr val="FF9933"/>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fontAlgn="auto">
              <a:spcBef>
                <a:spcPts val="0"/>
              </a:spcBef>
              <a:spcAft>
                <a:spcPts val="0"/>
              </a:spcAft>
              <a:defRPr/>
            </a:pPr>
            <a:endParaRPr lang="ja-JP" altLang="en-US">
              <a:solidFill>
                <a:srgbClr val="FFFFFF"/>
              </a:solidFill>
              <a:latin typeface="Meiryo UI" pitchFamily="50" charset="-128"/>
              <a:ea typeface="Meiryo UI" pitchFamily="50" charset="-128"/>
              <a:cs typeface="Meiryo UI" pitchFamily="50" charset="-128"/>
            </a:endParaRPr>
          </a:p>
        </p:txBody>
      </p:sp>
      <p:sp>
        <p:nvSpPr>
          <p:cNvPr id="58" name="角丸四角形 57"/>
          <p:cNvSpPr/>
          <p:nvPr/>
        </p:nvSpPr>
        <p:spPr>
          <a:xfrm rot="5400000">
            <a:off x="6738144" y="1658144"/>
            <a:ext cx="44450" cy="4090988"/>
          </a:xfrm>
          <a:prstGeom prst="roundRect">
            <a:avLst/>
          </a:prstGeom>
          <a:solidFill>
            <a:srgbClr val="FF9933"/>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fontAlgn="auto">
              <a:spcBef>
                <a:spcPts val="0"/>
              </a:spcBef>
              <a:spcAft>
                <a:spcPts val="0"/>
              </a:spcAft>
              <a:defRPr/>
            </a:pPr>
            <a:endParaRPr lang="ja-JP" altLang="en-US">
              <a:solidFill>
                <a:srgbClr val="FFFFFF"/>
              </a:solidFill>
              <a:latin typeface="Meiryo UI" pitchFamily="50" charset="-128"/>
              <a:ea typeface="Meiryo UI" pitchFamily="50" charset="-128"/>
              <a:cs typeface="Meiryo UI" pitchFamily="50" charset="-128"/>
            </a:endParaRPr>
          </a:p>
        </p:txBody>
      </p:sp>
      <p:sp>
        <p:nvSpPr>
          <p:cNvPr id="39950" name="テキスト ボックス 30"/>
          <p:cNvSpPr txBox="1">
            <a:spLocks noChangeArrowheads="1"/>
          </p:cNvSpPr>
          <p:nvPr/>
        </p:nvSpPr>
        <p:spPr bwMode="auto">
          <a:xfrm>
            <a:off x="7767638" y="1728788"/>
            <a:ext cx="1246187" cy="596900"/>
          </a:xfrm>
          <a:prstGeom prst="rect">
            <a:avLst/>
          </a:prstGeom>
          <a:noFill/>
          <a:ln w="9525">
            <a:noFill/>
            <a:miter lim="800000"/>
            <a:headEnd/>
            <a:tailEnd/>
          </a:ln>
        </p:spPr>
        <p:txBody>
          <a:bodyPr lIns="91418" tIns="45710" rIns="91418" bIns="45710">
            <a:spAutoFit/>
          </a:bodyPr>
          <a:lstStyle/>
          <a:p>
            <a:pPr algn="l"/>
            <a:r>
              <a:rPr lang="ja-JP" altLang="en-US" sz="1100" b="1">
                <a:solidFill>
                  <a:srgbClr val="000000"/>
                </a:solidFill>
                <a:latin typeface="Meiryo UI"/>
                <a:ea typeface="Meiryo UI"/>
                <a:cs typeface="Meiryo UI"/>
              </a:rPr>
              <a:t>大阪大学</a:t>
            </a:r>
            <a:r>
              <a:rPr lang="en-US" altLang="ja-JP" sz="1100" b="1">
                <a:solidFill>
                  <a:srgbClr val="000000"/>
                </a:solidFill>
                <a:latin typeface="Meiryo UI"/>
                <a:ea typeface="Meiryo UI"/>
                <a:cs typeface="Meiryo UI"/>
              </a:rPr>
              <a:t/>
            </a:r>
            <a:br>
              <a:rPr lang="en-US" altLang="ja-JP" sz="1100" b="1">
                <a:solidFill>
                  <a:srgbClr val="000000"/>
                </a:solidFill>
                <a:latin typeface="Meiryo UI"/>
                <a:ea typeface="Meiryo UI"/>
                <a:cs typeface="Meiryo UI"/>
              </a:rPr>
            </a:br>
            <a:r>
              <a:rPr lang="ja-JP" altLang="en-US" sz="1100" b="1">
                <a:solidFill>
                  <a:srgbClr val="000000"/>
                </a:solidFill>
                <a:latin typeface="Meiryo UI"/>
                <a:ea typeface="Meiryo UI"/>
                <a:cs typeface="Meiryo UI"/>
              </a:rPr>
              <a:t>心臓血管外科</a:t>
            </a:r>
            <a:endParaRPr lang="en-US" altLang="ja-JP" sz="1100" b="1">
              <a:solidFill>
                <a:srgbClr val="000000"/>
              </a:solidFill>
              <a:latin typeface="Meiryo UI"/>
              <a:ea typeface="Meiryo UI"/>
              <a:cs typeface="Meiryo UI"/>
            </a:endParaRPr>
          </a:p>
          <a:p>
            <a:pPr algn="l"/>
            <a:r>
              <a:rPr lang="ja-JP" altLang="en-US" sz="1100" b="1">
                <a:solidFill>
                  <a:srgbClr val="000000"/>
                </a:solidFill>
                <a:latin typeface="Meiryo UI"/>
                <a:ea typeface="Meiryo UI"/>
                <a:cs typeface="Meiryo UI"/>
              </a:rPr>
              <a:t>澤　芳樹</a:t>
            </a:r>
          </a:p>
        </p:txBody>
      </p:sp>
      <p:sp>
        <p:nvSpPr>
          <p:cNvPr id="39951" name="左矢印吹き出し 35"/>
          <p:cNvSpPr>
            <a:spLocks noChangeArrowheads="1"/>
          </p:cNvSpPr>
          <p:nvPr/>
        </p:nvSpPr>
        <p:spPr bwMode="auto">
          <a:xfrm>
            <a:off x="6883400" y="2536825"/>
            <a:ext cx="1865313" cy="557213"/>
          </a:xfrm>
          <a:prstGeom prst="leftArrowCallout">
            <a:avLst>
              <a:gd name="adj1" fmla="val 61380"/>
              <a:gd name="adj2" fmla="val 30690"/>
              <a:gd name="adj3" fmla="val 63712"/>
              <a:gd name="adj4" fmla="val 80051"/>
            </a:avLst>
          </a:prstGeom>
          <a:gradFill rotWithShape="1">
            <a:gsLst>
              <a:gs pos="0">
                <a:srgbClr val="2C5D98"/>
              </a:gs>
              <a:gs pos="50000">
                <a:srgbClr val="1C4C86"/>
              </a:gs>
              <a:gs pos="100000">
                <a:srgbClr val="245CA0"/>
              </a:gs>
            </a:gsLst>
            <a:lin ang="16200000"/>
          </a:gradFill>
          <a:ln w="25400" algn="ctr">
            <a:solidFill>
              <a:srgbClr val="385D8A"/>
            </a:solidFill>
            <a:miter lim="800000"/>
            <a:headEnd/>
            <a:tailEnd/>
          </a:ln>
        </p:spPr>
        <p:txBody>
          <a:bodyPr lIns="91418" tIns="45710" rIns="91418" bIns="45710" anchor="ctr"/>
          <a:lstStyle/>
          <a:p>
            <a:endParaRPr lang="ja-JP" altLang="en-US">
              <a:solidFill>
                <a:srgbClr val="FFFFFF"/>
              </a:solidFill>
              <a:latin typeface="Meiryo UI"/>
              <a:ea typeface="Meiryo UI"/>
              <a:cs typeface="Meiryo UI"/>
            </a:endParaRPr>
          </a:p>
        </p:txBody>
      </p:sp>
      <p:sp>
        <p:nvSpPr>
          <p:cNvPr id="39952" name="テキスト ボックス 34"/>
          <p:cNvSpPr txBox="1">
            <a:spLocks noChangeArrowheads="1"/>
          </p:cNvSpPr>
          <p:nvPr/>
        </p:nvSpPr>
        <p:spPr bwMode="auto">
          <a:xfrm>
            <a:off x="7270750" y="2581275"/>
            <a:ext cx="1487488" cy="466725"/>
          </a:xfrm>
          <a:prstGeom prst="rect">
            <a:avLst/>
          </a:prstGeom>
          <a:noFill/>
          <a:ln w="9525">
            <a:noFill/>
            <a:miter lim="800000"/>
            <a:headEnd/>
            <a:tailEnd/>
          </a:ln>
        </p:spPr>
        <p:txBody>
          <a:bodyPr lIns="91418" tIns="45710" rIns="91418" bIns="45710">
            <a:spAutoFit/>
          </a:bodyPr>
          <a:lstStyle/>
          <a:p>
            <a:pPr algn="l"/>
            <a:r>
              <a:rPr lang="ja-JP" altLang="en-US" sz="1200" b="1">
                <a:solidFill>
                  <a:srgbClr val="FFFFFF"/>
                </a:solidFill>
                <a:latin typeface="Meiryo UI"/>
                <a:ea typeface="Meiryo UI"/>
                <a:cs typeface="Meiryo UI"/>
              </a:rPr>
              <a:t>温度応答性培養皿</a:t>
            </a:r>
            <a:endParaRPr lang="en-US" altLang="ja-JP" sz="1200" b="1">
              <a:solidFill>
                <a:srgbClr val="FFFFFF"/>
              </a:solidFill>
              <a:latin typeface="Meiryo UI"/>
              <a:ea typeface="Meiryo UI"/>
              <a:cs typeface="Meiryo UI"/>
            </a:endParaRPr>
          </a:p>
          <a:p>
            <a:pPr algn="l"/>
            <a:r>
              <a:rPr lang="ja-JP" altLang="en-US" sz="1200" b="1">
                <a:solidFill>
                  <a:srgbClr val="FFFFFF"/>
                </a:solidFill>
                <a:latin typeface="Meiryo UI"/>
                <a:ea typeface="Meiryo UI"/>
                <a:cs typeface="Meiryo UI"/>
              </a:rPr>
              <a:t>による心筋シート</a:t>
            </a:r>
          </a:p>
        </p:txBody>
      </p:sp>
      <p:sp>
        <p:nvSpPr>
          <p:cNvPr id="39953" name="テキスト ボックス 36"/>
          <p:cNvSpPr txBox="1">
            <a:spLocks noChangeArrowheads="1"/>
          </p:cNvSpPr>
          <p:nvPr/>
        </p:nvSpPr>
        <p:spPr bwMode="auto">
          <a:xfrm>
            <a:off x="3305175" y="2189163"/>
            <a:ext cx="1246188" cy="596900"/>
          </a:xfrm>
          <a:prstGeom prst="rect">
            <a:avLst/>
          </a:prstGeom>
          <a:noFill/>
          <a:ln w="9525">
            <a:noFill/>
            <a:miter lim="800000"/>
            <a:headEnd/>
            <a:tailEnd/>
          </a:ln>
        </p:spPr>
        <p:txBody>
          <a:bodyPr lIns="91418" tIns="45710" rIns="91418" bIns="45710">
            <a:spAutoFit/>
          </a:bodyPr>
          <a:lstStyle/>
          <a:p>
            <a:r>
              <a:rPr lang="ja-JP" altLang="en-US" sz="1100" b="1">
                <a:solidFill>
                  <a:srgbClr val="000000"/>
                </a:solidFill>
                <a:latin typeface="Meiryo UI"/>
                <a:ea typeface="Meiryo UI"/>
                <a:cs typeface="Meiryo UI"/>
              </a:rPr>
              <a:t>京都大学</a:t>
            </a:r>
            <a:r>
              <a:rPr lang="en-US" altLang="ja-JP" sz="1100" b="1">
                <a:solidFill>
                  <a:srgbClr val="000000"/>
                </a:solidFill>
                <a:latin typeface="Meiryo UI"/>
                <a:ea typeface="Meiryo UI"/>
                <a:cs typeface="Meiryo UI"/>
              </a:rPr>
              <a:t/>
            </a:r>
            <a:br>
              <a:rPr lang="en-US" altLang="ja-JP" sz="1100" b="1">
                <a:solidFill>
                  <a:srgbClr val="000000"/>
                </a:solidFill>
                <a:latin typeface="Meiryo UI"/>
                <a:ea typeface="Meiryo UI"/>
                <a:cs typeface="Meiryo UI"/>
              </a:rPr>
            </a:br>
            <a:r>
              <a:rPr lang="en-US" altLang="ja-JP" sz="1100" b="1">
                <a:solidFill>
                  <a:srgbClr val="000000"/>
                </a:solidFill>
                <a:latin typeface="Meiryo UI"/>
                <a:ea typeface="Meiryo UI"/>
                <a:cs typeface="Meiryo UI"/>
              </a:rPr>
              <a:t>iPS</a:t>
            </a:r>
            <a:r>
              <a:rPr lang="ja-JP" altLang="en-US" sz="1100" b="1">
                <a:solidFill>
                  <a:srgbClr val="000000"/>
                </a:solidFill>
                <a:latin typeface="Meiryo UI"/>
                <a:ea typeface="Meiryo UI"/>
                <a:cs typeface="Meiryo UI"/>
              </a:rPr>
              <a:t>細胞研究所</a:t>
            </a:r>
            <a:endParaRPr lang="en-US" altLang="ja-JP" sz="1100" b="1">
              <a:solidFill>
                <a:srgbClr val="000000"/>
              </a:solidFill>
              <a:latin typeface="Meiryo UI"/>
              <a:ea typeface="Meiryo UI"/>
              <a:cs typeface="Meiryo UI"/>
            </a:endParaRPr>
          </a:p>
          <a:p>
            <a:r>
              <a:rPr lang="ja-JP" altLang="en-US" sz="1100" b="1">
                <a:solidFill>
                  <a:srgbClr val="000000"/>
                </a:solidFill>
                <a:latin typeface="Meiryo UI"/>
                <a:ea typeface="Meiryo UI"/>
                <a:cs typeface="Meiryo UI"/>
              </a:rPr>
              <a:t>山中　伸弥</a:t>
            </a:r>
          </a:p>
        </p:txBody>
      </p:sp>
      <p:pic>
        <p:nvPicPr>
          <p:cNvPr id="39954" name="Picture 29"/>
          <p:cNvPicPr>
            <a:picLocks noChangeAspect="1" noChangeArrowheads="1"/>
          </p:cNvPicPr>
          <p:nvPr/>
        </p:nvPicPr>
        <p:blipFill>
          <a:blip r:embed="rId10"/>
          <a:srcRect l="2904" t="14578" r="82753" b="41223"/>
          <a:stretch>
            <a:fillRect/>
          </a:stretch>
        </p:blipFill>
        <p:spPr bwMode="auto">
          <a:xfrm>
            <a:off x="471488" y="1624013"/>
            <a:ext cx="479425" cy="927100"/>
          </a:xfrm>
          <a:prstGeom prst="rect">
            <a:avLst/>
          </a:prstGeom>
          <a:noFill/>
          <a:ln w="9525">
            <a:noFill/>
            <a:miter lim="800000"/>
            <a:headEnd/>
            <a:tailEnd/>
          </a:ln>
        </p:spPr>
      </p:pic>
      <p:sp>
        <p:nvSpPr>
          <p:cNvPr id="41" name="正方形/長方形 40"/>
          <p:cNvSpPr/>
          <p:nvPr/>
        </p:nvSpPr>
        <p:spPr>
          <a:xfrm>
            <a:off x="1330325" y="3154363"/>
            <a:ext cx="1585913" cy="407987"/>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algn="l" fontAlgn="auto">
              <a:spcBef>
                <a:spcPts val="0"/>
              </a:spcBef>
              <a:spcAft>
                <a:spcPts val="0"/>
              </a:spcAft>
              <a:defRPr/>
            </a:pPr>
            <a:endParaRPr lang="ja-JP" altLang="en-US">
              <a:solidFill>
                <a:srgbClr val="FFFFFF"/>
              </a:solidFill>
              <a:latin typeface="Meiryo UI" pitchFamily="50" charset="-128"/>
              <a:ea typeface="Meiryo UI" pitchFamily="50" charset="-128"/>
              <a:cs typeface="Meiryo UI" pitchFamily="50" charset="-128"/>
            </a:endParaRPr>
          </a:p>
        </p:txBody>
      </p:sp>
      <p:sp>
        <p:nvSpPr>
          <p:cNvPr id="39956" name="テキスト ボックス 41"/>
          <p:cNvSpPr txBox="1">
            <a:spLocks noChangeArrowheads="1"/>
          </p:cNvSpPr>
          <p:nvPr/>
        </p:nvSpPr>
        <p:spPr bwMode="auto">
          <a:xfrm>
            <a:off x="1309688" y="3144838"/>
            <a:ext cx="1630362" cy="428625"/>
          </a:xfrm>
          <a:prstGeom prst="rect">
            <a:avLst/>
          </a:prstGeom>
          <a:noFill/>
          <a:ln w="9525">
            <a:noFill/>
            <a:miter lim="800000"/>
            <a:headEnd/>
            <a:tailEnd/>
          </a:ln>
        </p:spPr>
        <p:txBody>
          <a:bodyPr lIns="91418" tIns="45710" rIns="91418" bIns="45710">
            <a:spAutoFit/>
          </a:bodyPr>
          <a:lstStyle/>
          <a:p>
            <a:pPr algn="l"/>
            <a:r>
              <a:rPr lang="ja-JP" altLang="en-US" sz="1100" b="1">
                <a:solidFill>
                  <a:srgbClr val="000000"/>
                </a:solidFill>
                <a:latin typeface="Meiryo UI"/>
                <a:ea typeface="Meiryo UI"/>
                <a:cs typeface="Meiryo UI"/>
              </a:rPr>
              <a:t>病態モデル、治療薬開発毒性、副作用の評価</a:t>
            </a:r>
          </a:p>
        </p:txBody>
      </p:sp>
      <p:pic>
        <p:nvPicPr>
          <p:cNvPr id="39957" name="Picture 29"/>
          <p:cNvPicPr>
            <a:picLocks noChangeAspect="1" noChangeArrowheads="1"/>
          </p:cNvPicPr>
          <p:nvPr/>
        </p:nvPicPr>
        <p:blipFill>
          <a:blip r:embed="rId10"/>
          <a:srcRect l="65021" t="16161" r="23044" b="67783"/>
          <a:stretch>
            <a:fillRect/>
          </a:stretch>
        </p:blipFill>
        <p:spPr bwMode="auto">
          <a:xfrm>
            <a:off x="2030413" y="1704975"/>
            <a:ext cx="400050" cy="339725"/>
          </a:xfrm>
          <a:prstGeom prst="rect">
            <a:avLst/>
          </a:prstGeom>
          <a:noFill/>
          <a:ln w="9525">
            <a:noFill/>
            <a:miter lim="800000"/>
            <a:headEnd/>
            <a:tailEnd/>
          </a:ln>
        </p:spPr>
      </p:pic>
      <p:pic>
        <p:nvPicPr>
          <p:cNvPr id="39958" name="Picture 29"/>
          <p:cNvPicPr>
            <a:picLocks noChangeAspect="1" noChangeArrowheads="1"/>
          </p:cNvPicPr>
          <p:nvPr/>
        </p:nvPicPr>
        <p:blipFill>
          <a:blip r:embed="rId10"/>
          <a:srcRect l="17703" t="18402" r="65678" b="65363"/>
          <a:stretch>
            <a:fillRect/>
          </a:stretch>
        </p:blipFill>
        <p:spPr bwMode="auto">
          <a:xfrm>
            <a:off x="931863" y="1700213"/>
            <a:ext cx="555625" cy="342900"/>
          </a:xfrm>
          <a:prstGeom prst="rect">
            <a:avLst/>
          </a:prstGeom>
          <a:noFill/>
          <a:ln w="9525">
            <a:noFill/>
            <a:miter lim="800000"/>
            <a:headEnd/>
            <a:tailEnd/>
          </a:ln>
        </p:spPr>
      </p:pic>
      <p:pic>
        <p:nvPicPr>
          <p:cNvPr id="39959" name="Picture 29"/>
          <p:cNvPicPr>
            <a:picLocks noChangeAspect="1" noChangeArrowheads="1"/>
          </p:cNvPicPr>
          <p:nvPr/>
        </p:nvPicPr>
        <p:blipFill>
          <a:blip r:embed="rId10"/>
          <a:srcRect l="37067" t="51595" r="3218" b="34528"/>
          <a:stretch>
            <a:fillRect/>
          </a:stretch>
        </p:blipFill>
        <p:spPr bwMode="auto">
          <a:xfrm>
            <a:off x="1235075" y="2422525"/>
            <a:ext cx="1990725" cy="295275"/>
          </a:xfrm>
          <a:prstGeom prst="rect">
            <a:avLst/>
          </a:prstGeom>
          <a:noFill/>
          <a:ln w="9525">
            <a:noFill/>
            <a:miter lim="800000"/>
            <a:headEnd/>
            <a:tailEnd/>
          </a:ln>
        </p:spPr>
      </p:pic>
      <p:sp>
        <p:nvSpPr>
          <p:cNvPr id="39960" name="テキスト ボックス 43"/>
          <p:cNvSpPr txBox="1">
            <a:spLocks noChangeArrowheads="1"/>
          </p:cNvSpPr>
          <p:nvPr/>
        </p:nvSpPr>
        <p:spPr bwMode="auto">
          <a:xfrm>
            <a:off x="1149350" y="2689225"/>
            <a:ext cx="806450" cy="234950"/>
          </a:xfrm>
          <a:prstGeom prst="rect">
            <a:avLst/>
          </a:prstGeom>
          <a:noFill/>
          <a:ln w="9525">
            <a:noFill/>
            <a:miter lim="800000"/>
            <a:headEnd/>
            <a:tailEnd/>
          </a:ln>
        </p:spPr>
        <p:txBody>
          <a:bodyPr lIns="91418" tIns="45710" rIns="91418" bIns="45710">
            <a:spAutoFit/>
          </a:bodyPr>
          <a:lstStyle/>
          <a:p>
            <a:r>
              <a:rPr lang="ja-JP" altLang="en-US" sz="900" b="1">
                <a:solidFill>
                  <a:srgbClr val="000000"/>
                </a:solidFill>
                <a:latin typeface="Meiryo UI"/>
                <a:ea typeface="Meiryo UI"/>
                <a:cs typeface="Meiryo UI"/>
              </a:rPr>
              <a:t>神経細胞</a:t>
            </a:r>
          </a:p>
        </p:txBody>
      </p:sp>
      <p:sp>
        <p:nvSpPr>
          <p:cNvPr id="39961" name="テキスト ボックス 43"/>
          <p:cNvSpPr txBox="1">
            <a:spLocks noChangeArrowheads="1"/>
          </p:cNvSpPr>
          <p:nvPr/>
        </p:nvSpPr>
        <p:spPr bwMode="auto">
          <a:xfrm>
            <a:off x="1708150" y="2689225"/>
            <a:ext cx="806450" cy="234950"/>
          </a:xfrm>
          <a:prstGeom prst="rect">
            <a:avLst/>
          </a:prstGeom>
          <a:noFill/>
          <a:ln w="9525">
            <a:noFill/>
            <a:miter lim="800000"/>
            <a:headEnd/>
            <a:tailEnd/>
          </a:ln>
        </p:spPr>
        <p:txBody>
          <a:bodyPr lIns="91418" tIns="45710" rIns="91418" bIns="45710">
            <a:spAutoFit/>
          </a:bodyPr>
          <a:lstStyle/>
          <a:p>
            <a:r>
              <a:rPr lang="ja-JP" altLang="en-US" sz="900" b="1">
                <a:solidFill>
                  <a:srgbClr val="000000"/>
                </a:solidFill>
                <a:latin typeface="Meiryo UI"/>
                <a:ea typeface="Meiryo UI"/>
                <a:cs typeface="Meiryo UI"/>
              </a:rPr>
              <a:t>心筋細胞</a:t>
            </a:r>
          </a:p>
        </p:txBody>
      </p:sp>
      <p:sp>
        <p:nvSpPr>
          <p:cNvPr id="39962" name="テキスト ボックス 43"/>
          <p:cNvSpPr txBox="1">
            <a:spLocks noChangeArrowheads="1"/>
          </p:cNvSpPr>
          <p:nvPr/>
        </p:nvSpPr>
        <p:spPr bwMode="auto">
          <a:xfrm>
            <a:off x="2301875" y="2689225"/>
            <a:ext cx="612775" cy="234950"/>
          </a:xfrm>
          <a:prstGeom prst="rect">
            <a:avLst/>
          </a:prstGeom>
          <a:noFill/>
          <a:ln w="9525">
            <a:noFill/>
            <a:miter lim="800000"/>
            <a:headEnd/>
            <a:tailEnd/>
          </a:ln>
        </p:spPr>
        <p:txBody>
          <a:bodyPr lIns="91418" tIns="45710" rIns="91418" bIns="45710">
            <a:spAutoFit/>
          </a:bodyPr>
          <a:lstStyle/>
          <a:p>
            <a:r>
              <a:rPr lang="ja-JP" altLang="en-US" sz="900" b="1">
                <a:solidFill>
                  <a:srgbClr val="000000"/>
                </a:solidFill>
                <a:latin typeface="Meiryo UI"/>
                <a:ea typeface="Meiryo UI"/>
                <a:cs typeface="Meiryo UI"/>
              </a:rPr>
              <a:t>肝細胞</a:t>
            </a:r>
          </a:p>
        </p:txBody>
      </p:sp>
      <p:sp>
        <p:nvSpPr>
          <p:cNvPr id="39963" name="テキスト ボックス 43"/>
          <p:cNvSpPr txBox="1">
            <a:spLocks noChangeArrowheads="1"/>
          </p:cNvSpPr>
          <p:nvPr/>
        </p:nvSpPr>
        <p:spPr bwMode="auto">
          <a:xfrm>
            <a:off x="2725738" y="2689225"/>
            <a:ext cx="688975" cy="234950"/>
          </a:xfrm>
          <a:prstGeom prst="rect">
            <a:avLst/>
          </a:prstGeom>
          <a:noFill/>
          <a:ln w="9525">
            <a:noFill/>
            <a:miter lim="800000"/>
            <a:headEnd/>
            <a:tailEnd/>
          </a:ln>
        </p:spPr>
        <p:txBody>
          <a:bodyPr lIns="91418" tIns="45710" rIns="91418" bIns="45710">
            <a:spAutoFit/>
          </a:bodyPr>
          <a:lstStyle/>
          <a:p>
            <a:r>
              <a:rPr lang="ja-JP" altLang="en-US" sz="900" b="1">
                <a:solidFill>
                  <a:srgbClr val="000000"/>
                </a:solidFill>
                <a:latin typeface="Meiryo UI"/>
                <a:ea typeface="Meiryo UI"/>
                <a:cs typeface="Meiryo UI"/>
              </a:rPr>
              <a:t>膵細胞</a:t>
            </a:r>
          </a:p>
        </p:txBody>
      </p:sp>
      <p:grpSp>
        <p:nvGrpSpPr>
          <p:cNvPr id="39964" name="Group 78"/>
          <p:cNvGrpSpPr>
            <a:grpSpLocks/>
          </p:cNvGrpSpPr>
          <p:nvPr/>
        </p:nvGrpSpPr>
        <p:grpSpPr bwMode="auto">
          <a:xfrm>
            <a:off x="2473325" y="1663700"/>
            <a:ext cx="760413" cy="430213"/>
            <a:chOff x="258" y="1579"/>
            <a:chExt cx="479" cy="271"/>
          </a:xfrm>
        </p:grpSpPr>
        <p:sp>
          <p:nvSpPr>
            <p:cNvPr id="5" name="正方形/長方形 42"/>
            <p:cNvSpPr/>
            <p:nvPr/>
          </p:nvSpPr>
          <p:spPr>
            <a:xfrm>
              <a:off x="299" y="1585"/>
              <a:ext cx="397" cy="257"/>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solidFill>
                  <a:srgbClr val="FFFFFF"/>
                </a:solidFill>
                <a:latin typeface="Meiryo UI" pitchFamily="50" charset="-128"/>
                <a:ea typeface="Meiryo UI" pitchFamily="50" charset="-128"/>
                <a:cs typeface="Meiryo UI" pitchFamily="50" charset="-128"/>
              </a:endParaRPr>
            </a:p>
          </p:txBody>
        </p:sp>
        <p:sp>
          <p:nvSpPr>
            <p:cNvPr id="39991" name="テキスト ボックス 43"/>
            <p:cNvSpPr txBox="1">
              <a:spLocks noChangeArrowheads="1"/>
            </p:cNvSpPr>
            <p:nvPr/>
          </p:nvSpPr>
          <p:spPr bwMode="auto">
            <a:xfrm>
              <a:off x="258" y="1579"/>
              <a:ext cx="479" cy="271"/>
            </a:xfrm>
            <a:prstGeom prst="rect">
              <a:avLst/>
            </a:prstGeom>
            <a:noFill/>
            <a:ln w="9525">
              <a:noFill/>
              <a:miter lim="800000"/>
              <a:headEnd/>
              <a:tailEnd/>
            </a:ln>
          </p:spPr>
          <p:txBody>
            <a:bodyPr>
              <a:spAutoFit/>
            </a:bodyPr>
            <a:lstStyle/>
            <a:p>
              <a:r>
                <a:rPr lang="en-US" altLang="ja-JP" sz="1100" b="1">
                  <a:solidFill>
                    <a:srgbClr val="000000"/>
                  </a:solidFill>
                  <a:latin typeface="Meiryo UI"/>
                  <a:ea typeface="Meiryo UI"/>
                  <a:cs typeface="Meiryo UI"/>
                </a:rPr>
                <a:t>iPS</a:t>
              </a:r>
              <a:r>
                <a:rPr lang="ja-JP" altLang="en-US" sz="1100" b="1">
                  <a:solidFill>
                    <a:srgbClr val="000000"/>
                  </a:solidFill>
                  <a:latin typeface="Meiryo UI"/>
                  <a:ea typeface="Meiryo UI"/>
                  <a:cs typeface="Meiryo UI"/>
                </a:rPr>
                <a:t>細胞</a:t>
              </a:r>
              <a:br>
                <a:rPr lang="ja-JP" altLang="en-US" sz="1100" b="1">
                  <a:solidFill>
                    <a:srgbClr val="000000"/>
                  </a:solidFill>
                  <a:latin typeface="Meiryo UI"/>
                  <a:ea typeface="Meiryo UI"/>
                  <a:cs typeface="Meiryo UI"/>
                </a:rPr>
              </a:br>
              <a:r>
                <a:rPr lang="ja-JP" altLang="en-US" sz="1100" b="1">
                  <a:solidFill>
                    <a:srgbClr val="000000"/>
                  </a:solidFill>
                  <a:latin typeface="Meiryo UI"/>
                  <a:ea typeface="Meiryo UI"/>
                  <a:cs typeface="Meiryo UI"/>
                </a:rPr>
                <a:t>バンク</a:t>
              </a:r>
            </a:p>
          </p:txBody>
        </p:sp>
      </p:grpSp>
      <p:sp>
        <p:nvSpPr>
          <p:cNvPr id="39965" name="AutoShape 79"/>
          <p:cNvSpPr>
            <a:spLocks noChangeArrowheads="1"/>
          </p:cNvSpPr>
          <p:nvPr/>
        </p:nvSpPr>
        <p:spPr bwMode="auto">
          <a:xfrm>
            <a:off x="1501775" y="1778000"/>
            <a:ext cx="403225" cy="174625"/>
          </a:xfrm>
          <a:prstGeom prst="rightArrow">
            <a:avLst>
              <a:gd name="adj1" fmla="val 52731"/>
              <a:gd name="adj2" fmla="val 93636"/>
            </a:avLst>
          </a:prstGeom>
          <a:solidFill>
            <a:schemeClr val="accent1"/>
          </a:solidFill>
          <a:ln w="9525">
            <a:noFill/>
            <a:miter lim="800000"/>
            <a:headEnd/>
            <a:tailEnd/>
          </a:ln>
        </p:spPr>
        <p:txBody>
          <a:bodyPr wrap="none" lIns="91418" tIns="45710" rIns="91418" bIns="45710" anchor="ctr"/>
          <a:lstStyle/>
          <a:p>
            <a:pPr algn="l"/>
            <a:endParaRPr lang="ja-JP" altLang="en-US">
              <a:solidFill>
                <a:srgbClr val="000000"/>
              </a:solidFill>
              <a:latin typeface="Meiryo UI"/>
              <a:ea typeface="Meiryo UI"/>
              <a:cs typeface="Meiryo UI"/>
            </a:endParaRPr>
          </a:p>
        </p:txBody>
      </p:sp>
      <p:sp>
        <p:nvSpPr>
          <p:cNvPr id="39966" name="AutoShape 80"/>
          <p:cNvSpPr>
            <a:spLocks noChangeArrowheads="1"/>
          </p:cNvSpPr>
          <p:nvPr/>
        </p:nvSpPr>
        <p:spPr bwMode="auto">
          <a:xfrm rot="-9000000">
            <a:off x="860425" y="2228850"/>
            <a:ext cx="403225" cy="174625"/>
          </a:xfrm>
          <a:prstGeom prst="rightArrow">
            <a:avLst>
              <a:gd name="adj1" fmla="val 52731"/>
              <a:gd name="adj2" fmla="val 93636"/>
            </a:avLst>
          </a:prstGeom>
          <a:solidFill>
            <a:schemeClr val="accent1"/>
          </a:solidFill>
          <a:ln w="9525">
            <a:noFill/>
            <a:miter lim="800000"/>
            <a:headEnd/>
            <a:tailEnd/>
          </a:ln>
        </p:spPr>
        <p:txBody>
          <a:bodyPr wrap="none" lIns="91418" tIns="45710" rIns="91418" bIns="45710" anchor="ctr"/>
          <a:lstStyle/>
          <a:p>
            <a:pPr algn="l"/>
            <a:endParaRPr lang="ja-JP" altLang="en-US">
              <a:solidFill>
                <a:srgbClr val="000000"/>
              </a:solidFill>
              <a:latin typeface="Meiryo UI"/>
              <a:ea typeface="Meiryo UI"/>
              <a:cs typeface="Meiryo UI"/>
            </a:endParaRPr>
          </a:p>
        </p:txBody>
      </p:sp>
      <p:sp>
        <p:nvSpPr>
          <p:cNvPr id="43" name="正方形/長方形 42"/>
          <p:cNvSpPr/>
          <p:nvPr/>
        </p:nvSpPr>
        <p:spPr>
          <a:xfrm>
            <a:off x="346075" y="2617788"/>
            <a:ext cx="912813" cy="407987"/>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fontAlgn="auto">
              <a:spcBef>
                <a:spcPts val="0"/>
              </a:spcBef>
              <a:spcAft>
                <a:spcPts val="0"/>
              </a:spcAft>
              <a:defRPr/>
            </a:pPr>
            <a:endParaRPr lang="ja-JP" altLang="en-US">
              <a:solidFill>
                <a:srgbClr val="FFFFFF"/>
              </a:solidFill>
              <a:latin typeface="Meiryo UI" pitchFamily="50" charset="-128"/>
              <a:ea typeface="Meiryo UI" pitchFamily="50" charset="-128"/>
              <a:cs typeface="Meiryo UI" pitchFamily="50" charset="-128"/>
            </a:endParaRPr>
          </a:p>
        </p:txBody>
      </p:sp>
      <p:sp>
        <p:nvSpPr>
          <p:cNvPr id="39968" name="テキスト ボックス 43"/>
          <p:cNvSpPr txBox="1">
            <a:spLocks noChangeArrowheads="1"/>
          </p:cNvSpPr>
          <p:nvPr/>
        </p:nvSpPr>
        <p:spPr bwMode="auto">
          <a:xfrm>
            <a:off x="280988" y="2608263"/>
            <a:ext cx="1038225" cy="428625"/>
          </a:xfrm>
          <a:prstGeom prst="rect">
            <a:avLst/>
          </a:prstGeom>
          <a:noFill/>
          <a:ln w="9525">
            <a:noFill/>
            <a:miter lim="800000"/>
            <a:headEnd/>
            <a:tailEnd/>
          </a:ln>
        </p:spPr>
        <p:txBody>
          <a:bodyPr lIns="91418" tIns="45710" rIns="91418" bIns="45710">
            <a:spAutoFit/>
          </a:bodyPr>
          <a:lstStyle/>
          <a:p>
            <a:pPr algn="l"/>
            <a:r>
              <a:rPr lang="ja-JP" altLang="en-US" sz="1100" b="1">
                <a:solidFill>
                  <a:srgbClr val="000000"/>
                </a:solidFill>
                <a:latin typeface="Meiryo UI"/>
                <a:ea typeface="Meiryo UI"/>
                <a:cs typeface="Meiryo UI"/>
              </a:rPr>
              <a:t>細胞移植治療</a:t>
            </a:r>
            <a:endParaRPr lang="en-US" altLang="ja-JP" sz="1100" b="1">
              <a:solidFill>
                <a:srgbClr val="000000"/>
              </a:solidFill>
              <a:latin typeface="Meiryo UI"/>
              <a:ea typeface="Meiryo UI"/>
              <a:cs typeface="Meiryo UI"/>
            </a:endParaRPr>
          </a:p>
          <a:p>
            <a:pPr algn="l"/>
            <a:r>
              <a:rPr lang="ja-JP" altLang="en-US" sz="1100" b="1">
                <a:solidFill>
                  <a:srgbClr val="000000"/>
                </a:solidFill>
                <a:latin typeface="Meiryo UI"/>
                <a:ea typeface="Meiryo UI"/>
                <a:cs typeface="Meiryo UI"/>
              </a:rPr>
              <a:t>（再生医療）</a:t>
            </a:r>
          </a:p>
        </p:txBody>
      </p:sp>
      <p:sp>
        <p:nvSpPr>
          <p:cNvPr id="39969" name="テキスト ボックス 43"/>
          <p:cNvSpPr txBox="1">
            <a:spLocks noChangeArrowheads="1"/>
          </p:cNvSpPr>
          <p:nvPr/>
        </p:nvSpPr>
        <p:spPr bwMode="auto">
          <a:xfrm>
            <a:off x="620713" y="1984375"/>
            <a:ext cx="1649412" cy="234950"/>
          </a:xfrm>
          <a:prstGeom prst="rect">
            <a:avLst/>
          </a:prstGeom>
          <a:noFill/>
          <a:ln w="9525">
            <a:noFill/>
            <a:miter lim="800000"/>
            <a:headEnd/>
            <a:tailEnd/>
          </a:ln>
        </p:spPr>
        <p:txBody>
          <a:bodyPr lIns="91418" tIns="45710" rIns="91418" bIns="45710">
            <a:spAutoFit/>
          </a:bodyPr>
          <a:lstStyle/>
          <a:p>
            <a:r>
              <a:rPr lang="ja-JP" altLang="en-US" sz="900" b="1">
                <a:solidFill>
                  <a:srgbClr val="000000"/>
                </a:solidFill>
                <a:latin typeface="Meiryo UI"/>
                <a:ea typeface="Meiryo UI"/>
                <a:cs typeface="Meiryo UI"/>
              </a:rPr>
              <a:t>患者さんの皮膚細胞</a:t>
            </a:r>
          </a:p>
        </p:txBody>
      </p:sp>
      <p:sp>
        <p:nvSpPr>
          <p:cNvPr id="39970" name="Line 82"/>
          <p:cNvSpPr>
            <a:spLocks noChangeShapeType="1"/>
          </p:cNvSpPr>
          <p:nvPr/>
        </p:nvSpPr>
        <p:spPr bwMode="auto">
          <a:xfrm flipH="1">
            <a:off x="2082800" y="2081213"/>
            <a:ext cx="114300" cy="304800"/>
          </a:xfrm>
          <a:prstGeom prst="line">
            <a:avLst/>
          </a:prstGeom>
          <a:noFill/>
          <a:ln w="19050">
            <a:solidFill>
              <a:srgbClr val="B2B2B2"/>
            </a:solidFill>
            <a:round/>
            <a:headEnd/>
            <a:tailEnd type="triangle" w="med" len="med"/>
          </a:ln>
        </p:spPr>
        <p:txBody>
          <a:bodyPr lIns="91418" tIns="45710" rIns="91418" bIns="45710"/>
          <a:lstStyle/>
          <a:p>
            <a:endParaRPr lang="ja-JP" altLang="en-US"/>
          </a:p>
        </p:txBody>
      </p:sp>
      <p:sp>
        <p:nvSpPr>
          <p:cNvPr id="39971" name="Line 83"/>
          <p:cNvSpPr>
            <a:spLocks noChangeShapeType="1"/>
          </p:cNvSpPr>
          <p:nvPr/>
        </p:nvSpPr>
        <p:spPr bwMode="auto">
          <a:xfrm flipH="1">
            <a:off x="1708150" y="2081213"/>
            <a:ext cx="352425" cy="309562"/>
          </a:xfrm>
          <a:prstGeom prst="line">
            <a:avLst/>
          </a:prstGeom>
          <a:noFill/>
          <a:ln w="19050">
            <a:solidFill>
              <a:srgbClr val="B2B2B2"/>
            </a:solidFill>
            <a:round/>
            <a:headEnd/>
            <a:tailEnd type="triangle" w="med" len="med"/>
          </a:ln>
        </p:spPr>
        <p:txBody>
          <a:bodyPr lIns="91418" tIns="45710" rIns="91418" bIns="45710"/>
          <a:lstStyle/>
          <a:p>
            <a:endParaRPr lang="ja-JP" altLang="en-US"/>
          </a:p>
        </p:txBody>
      </p:sp>
      <p:sp>
        <p:nvSpPr>
          <p:cNvPr id="39972" name="Line 86"/>
          <p:cNvSpPr>
            <a:spLocks noChangeShapeType="1"/>
          </p:cNvSpPr>
          <p:nvPr/>
        </p:nvSpPr>
        <p:spPr bwMode="auto">
          <a:xfrm>
            <a:off x="2327275" y="2074863"/>
            <a:ext cx="114300" cy="304800"/>
          </a:xfrm>
          <a:prstGeom prst="line">
            <a:avLst/>
          </a:prstGeom>
          <a:noFill/>
          <a:ln w="19050">
            <a:solidFill>
              <a:srgbClr val="B2B2B2"/>
            </a:solidFill>
            <a:round/>
            <a:headEnd/>
            <a:tailEnd type="triangle" w="med" len="med"/>
          </a:ln>
        </p:spPr>
        <p:txBody>
          <a:bodyPr lIns="91418" tIns="45710" rIns="91418" bIns="45710"/>
          <a:lstStyle/>
          <a:p>
            <a:endParaRPr lang="ja-JP" altLang="en-US"/>
          </a:p>
        </p:txBody>
      </p:sp>
      <p:sp>
        <p:nvSpPr>
          <p:cNvPr id="39973" name="Line 87"/>
          <p:cNvSpPr>
            <a:spLocks noChangeShapeType="1"/>
          </p:cNvSpPr>
          <p:nvPr/>
        </p:nvSpPr>
        <p:spPr bwMode="auto">
          <a:xfrm>
            <a:off x="2466975" y="2074863"/>
            <a:ext cx="352425" cy="309562"/>
          </a:xfrm>
          <a:prstGeom prst="line">
            <a:avLst/>
          </a:prstGeom>
          <a:noFill/>
          <a:ln w="19050">
            <a:solidFill>
              <a:srgbClr val="B2B2B2"/>
            </a:solidFill>
            <a:round/>
            <a:headEnd/>
            <a:tailEnd type="triangle" w="med" len="med"/>
          </a:ln>
        </p:spPr>
        <p:txBody>
          <a:bodyPr lIns="91418" tIns="45710" rIns="91418" bIns="45710"/>
          <a:lstStyle/>
          <a:p>
            <a:endParaRPr lang="ja-JP" altLang="en-US"/>
          </a:p>
        </p:txBody>
      </p:sp>
      <p:sp>
        <p:nvSpPr>
          <p:cNvPr id="39974" name="AutoShape 88"/>
          <p:cNvSpPr>
            <a:spLocks noChangeArrowheads="1"/>
          </p:cNvSpPr>
          <p:nvPr/>
        </p:nvSpPr>
        <p:spPr bwMode="auto">
          <a:xfrm rot="5400000">
            <a:off x="2018506" y="2947194"/>
            <a:ext cx="220663" cy="174625"/>
          </a:xfrm>
          <a:prstGeom prst="rightArrow">
            <a:avLst>
              <a:gd name="adj1" fmla="val 52731"/>
              <a:gd name="adj2" fmla="val 51242"/>
            </a:avLst>
          </a:prstGeom>
          <a:solidFill>
            <a:schemeClr val="accent1"/>
          </a:solidFill>
          <a:ln w="9525">
            <a:noFill/>
            <a:miter lim="800000"/>
            <a:headEnd/>
            <a:tailEnd/>
          </a:ln>
        </p:spPr>
        <p:txBody>
          <a:bodyPr wrap="none" lIns="91418" tIns="45710" rIns="91418" bIns="45710" anchor="ctr"/>
          <a:lstStyle/>
          <a:p>
            <a:pPr algn="l"/>
            <a:endParaRPr lang="ja-JP" altLang="en-US">
              <a:solidFill>
                <a:srgbClr val="000000"/>
              </a:solidFill>
              <a:latin typeface="Meiryo UI"/>
              <a:ea typeface="Meiryo UI"/>
              <a:cs typeface="Meiryo UI"/>
            </a:endParaRPr>
          </a:p>
        </p:txBody>
      </p:sp>
      <p:sp>
        <p:nvSpPr>
          <p:cNvPr id="39975" name="Text Box 89"/>
          <p:cNvSpPr txBox="1">
            <a:spLocks noChangeArrowheads="1"/>
          </p:cNvSpPr>
          <p:nvPr/>
        </p:nvSpPr>
        <p:spPr bwMode="auto">
          <a:xfrm>
            <a:off x="1377950" y="2070100"/>
            <a:ext cx="1727200" cy="279400"/>
          </a:xfrm>
          <a:prstGeom prst="rect">
            <a:avLst/>
          </a:prstGeom>
          <a:noFill/>
          <a:ln w="9525">
            <a:noFill/>
            <a:miter lim="800000"/>
            <a:headEnd/>
            <a:tailEnd/>
          </a:ln>
        </p:spPr>
        <p:txBody>
          <a:bodyPr lIns="91418" tIns="45710" rIns="91418" bIns="45710">
            <a:spAutoFit/>
          </a:bodyPr>
          <a:lstStyle/>
          <a:p>
            <a:pPr>
              <a:spcBef>
                <a:spcPct val="50000"/>
              </a:spcBef>
            </a:pPr>
            <a:r>
              <a:rPr lang="ja-JP" altLang="en-US" sz="1200" b="1">
                <a:solidFill>
                  <a:srgbClr val="CC0000"/>
                </a:solidFill>
                <a:latin typeface="Meiryo UI"/>
                <a:ea typeface="Meiryo UI"/>
                <a:cs typeface="Meiryo UI"/>
              </a:rPr>
              <a:t>分化誘導</a:t>
            </a:r>
            <a:endParaRPr lang="en-US" altLang="ja-JP" sz="1200" b="1">
              <a:solidFill>
                <a:srgbClr val="CC0000"/>
              </a:solidFill>
              <a:latin typeface="Meiryo UI"/>
              <a:ea typeface="Meiryo UI"/>
              <a:cs typeface="Meiryo UI"/>
            </a:endParaRPr>
          </a:p>
        </p:txBody>
      </p:sp>
      <p:sp>
        <p:nvSpPr>
          <p:cNvPr id="39976" name="テキスト ボックス 30"/>
          <p:cNvSpPr txBox="1">
            <a:spLocks noChangeArrowheads="1"/>
          </p:cNvSpPr>
          <p:nvPr/>
        </p:nvSpPr>
        <p:spPr bwMode="auto">
          <a:xfrm>
            <a:off x="6540500" y="4216400"/>
            <a:ext cx="1492250" cy="596900"/>
          </a:xfrm>
          <a:prstGeom prst="rect">
            <a:avLst/>
          </a:prstGeom>
          <a:noFill/>
          <a:ln w="9525">
            <a:noFill/>
            <a:miter lim="800000"/>
            <a:headEnd/>
            <a:tailEnd/>
          </a:ln>
        </p:spPr>
        <p:txBody>
          <a:bodyPr lIns="91418" tIns="45710" rIns="91418" bIns="45710">
            <a:spAutoFit/>
          </a:bodyPr>
          <a:lstStyle/>
          <a:p>
            <a:pPr algn="r"/>
            <a:r>
              <a:rPr lang="ja-JP" altLang="en-US" sz="1100" b="1">
                <a:solidFill>
                  <a:srgbClr val="000000"/>
                </a:solidFill>
                <a:latin typeface="Meiryo UI"/>
                <a:ea typeface="Meiryo UI"/>
                <a:cs typeface="Meiryo UI"/>
              </a:rPr>
              <a:t>理化学研究所</a:t>
            </a:r>
            <a:r>
              <a:rPr lang="en-US" altLang="ja-JP" sz="1100" b="1">
                <a:solidFill>
                  <a:srgbClr val="000000"/>
                </a:solidFill>
                <a:latin typeface="Meiryo UI"/>
                <a:ea typeface="Meiryo UI"/>
                <a:cs typeface="Meiryo UI"/>
              </a:rPr>
              <a:t>/</a:t>
            </a:r>
            <a:br>
              <a:rPr lang="en-US" altLang="ja-JP" sz="1100" b="1">
                <a:solidFill>
                  <a:srgbClr val="000000"/>
                </a:solidFill>
                <a:latin typeface="Meiryo UI"/>
                <a:ea typeface="Meiryo UI"/>
                <a:cs typeface="Meiryo UI"/>
              </a:rPr>
            </a:br>
            <a:r>
              <a:rPr lang="ja-JP" altLang="en-US" sz="1100" b="1">
                <a:solidFill>
                  <a:srgbClr val="000000"/>
                </a:solidFill>
                <a:latin typeface="Meiryo UI"/>
                <a:ea typeface="Meiryo UI"/>
                <a:cs typeface="Meiryo UI"/>
              </a:rPr>
              <a:t>先端医療振興財団</a:t>
            </a:r>
          </a:p>
          <a:p>
            <a:pPr algn="r"/>
            <a:r>
              <a:rPr lang="ja-JP" altLang="en-US" sz="1100" b="1">
                <a:solidFill>
                  <a:srgbClr val="000000"/>
                </a:solidFill>
                <a:latin typeface="Meiryo UI"/>
                <a:ea typeface="Meiryo UI"/>
                <a:cs typeface="Meiryo UI"/>
              </a:rPr>
              <a:t>高橋　政代</a:t>
            </a:r>
            <a:endParaRPr lang="en-US" altLang="ja-JP" sz="1100" b="1">
              <a:solidFill>
                <a:srgbClr val="000000"/>
              </a:solidFill>
              <a:latin typeface="Meiryo UI"/>
              <a:ea typeface="Meiryo UI"/>
              <a:cs typeface="Meiryo UI"/>
            </a:endParaRPr>
          </a:p>
        </p:txBody>
      </p:sp>
      <p:sp>
        <p:nvSpPr>
          <p:cNvPr id="63" name="角丸四角形 62"/>
          <p:cNvSpPr/>
          <p:nvPr/>
        </p:nvSpPr>
        <p:spPr>
          <a:xfrm>
            <a:off x="357188" y="1273175"/>
            <a:ext cx="3057525" cy="293688"/>
          </a:xfrm>
          <a:prstGeom prst="roundRect">
            <a:avLst>
              <a:gd name="adj" fmla="val 0"/>
            </a:avLst>
          </a:prstGeom>
          <a:ln w="25400">
            <a:solidFill>
              <a:srgbClr val="385D8A"/>
            </a:solidFill>
          </a:ln>
        </p:spPr>
        <p:style>
          <a:lnRef idx="1">
            <a:schemeClr val="accent1"/>
          </a:lnRef>
          <a:fillRef idx="3">
            <a:schemeClr val="accent1"/>
          </a:fillRef>
          <a:effectRef idx="2">
            <a:schemeClr val="accent1"/>
          </a:effectRef>
          <a:fontRef idx="minor">
            <a:schemeClr val="lt1"/>
          </a:fontRef>
        </p:style>
        <p:txBody>
          <a:bodyPr lIns="91418" tIns="45710" rIns="91418" bIns="45710" anchor="ctr"/>
          <a:lstStyle/>
          <a:p>
            <a:pPr fontAlgn="auto">
              <a:spcBef>
                <a:spcPts val="0"/>
              </a:spcBef>
              <a:spcAft>
                <a:spcPts val="0"/>
              </a:spcAft>
              <a:defRPr/>
            </a:pPr>
            <a:r>
              <a:rPr lang="en-US" altLang="ja-JP" b="1" dirty="0" err="1">
                <a:solidFill>
                  <a:srgbClr val="FFFFFF"/>
                </a:solidFill>
                <a:latin typeface="Meiryo UI" pitchFamily="50" charset="-128"/>
                <a:ea typeface="Meiryo UI" pitchFamily="50" charset="-128"/>
                <a:cs typeface="Meiryo UI" pitchFamily="50" charset="-128"/>
              </a:rPr>
              <a:t>iPS</a:t>
            </a:r>
            <a:r>
              <a:rPr lang="ja-JP" altLang="en-US" b="1" dirty="0">
                <a:solidFill>
                  <a:srgbClr val="FFFFFF"/>
                </a:solidFill>
                <a:latin typeface="Meiryo UI" pitchFamily="50" charset="-128"/>
                <a:ea typeface="Meiryo UI" pitchFamily="50" charset="-128"/>
                <a:cs typeface="Meiryo UI" pitchFamily="50" charset="-128"/>
              </a:rPr>
              <a:t>細胞の可能性</a:t>
            </a:r>
          </a:p>
        </p:txBody>
      </p:sp>
      <p:sp>
        <p:nvSpPr>
          <p:cNvPr id="10245" name="テキスト ボックス 36"/>
          <p:cNvSpPr txBox="1">
            <a:spLocks noChangeArrowheads="1"/>
          </p:cNvSpPr>
          <p:nvPr/>
        </p:nvSpPr>
        <p:spPr bwMode="auto">
          <a:xfrm>
            <a:off x="346075" y="3884613"/>
            <a:ext cx="3148013" cy="455612"/>
          </a:xfrm>
          <a:prstGeom prst="rect">
            <a:avLst/>
          </a:prstGeom>
          <a:noFill/>
          <a:ln w="9525">
            <a:noFill/>
            <a:miter lim="800000"/>
            <a:headEnd/>
            <a:tailEnd/>
          </a:ln>
        </p:spPr>
        <p:txBody>
          <a:bodyPr lIns="0" tIns="0" rIns="0" bIns="0"/>
          <a:lstStyle/>
          <a:p>
            <a:pPr algn="l" fontAlgn="auto">
              <a:spcBef>
                <a:spcPts val="0"/>
              </a:spcBef>
              <a:spcAft>
                <a:spcPts val="0"/>
              </a:spcAft>
              <a:defRPr/>
            </a:pPr>
            <a:r>
              <a:rPr lang="ja-JP" altLang="en-US" sz="1600" b="1" dirty="0">
                <a:solidFill>
                  <a:srgbClr val="000000"/>
                </a:solidFill>
                <a:latin typeface="Meiryo UI" pitchFamily="50" charset="-128"/>
                <a:ea typeface="Meiryo UI" pitchFamily="50" charset="-128"/>
                <a:cs typeface="Meiryo UI" pitchFamily="50" charset="-128"/>
              </a:rPr>
              <a:t>③ ヒト</a:t>
            </a:r>
            <a:r>
              <a:rPr lang="en-US" altLang="ja-JP" sz="1600" b="1" dirty="0" err="1">
                <a:solidFill>
                  <a:srgbClr val="000000"/>
                </a:solidFill>
                <a:latin typeface="Meiryo UI" pitchFamily="50" charset="-128"/>
                <a:ea typeface="Meiryo UI" pitchFamily="50" charset="-128"/>
                <a:cs typeface="Meiryo UI" pitchFamily="50" charset="-128"/>
              </a:rPr>
              <a:t>iPS</a:t>
            </a:r>
            <a:r>
              <a:rPr lang="ja-JP" altLang="en-US" sz="1600" b="1" dirty="0">
                <a:solidFill>
                  <a:srgbClr val="000000"/>
                </a:solidFill>
                <a:latin typeface="Meiryo UI" pitchFamily="50" charset="-128"/>
                <a:ea typeface="Meiryo UI" pitchFamily="50" charset="-128"/>
                <a:cs typeface="Meiryo UI" pitchFamily="50" charset="-128"/>
              </a:rPr>
              <a:t>細胞を用いた自家角膜</a:t>
            </a:r>
            <a:endParaRPr lang="en-US" altLang="ja-JP" sz="1600" b="1" dirty="0">
              <a:solidFill>
                <a:srgbClr val="000000"/>
              </a:solidFill>
              <a:latin typeface="Meiryo UI" pitchFamily="50" charset="-128"/>
              <a:ea typeface="Meiryo UI" pitchFamily="50" charset="-128"/>
              <a:cs typeface="Meiryo UI" pitchFamily="50" charset="-128"/>
            </a:endParaRPr>
          </a:p>
          <a:p>
            <a:pPr algn="l" fontAlgn="auto">
              <a:spcBef>
                <a:spcPts val="0"/>
              </a:spcBef>
              <a:spcAft>
                <a:spcPts val="0"/>
              </a:spcAft>
              <a:defRPr/>
            </a:pPr>
            <a:r>
              <a:rPr lang="ja-JP" altLang="en-US" sz="1600" b="1" dirty="0">
                <a:solidFill>
                  <a:srgbClr val="000000"/>
                </a:solidFill>
                <a:latin typeface="Meiryo UI" pitchFamily="50" charset="-128"/>
                <a:ea typeface="Meiryo UI" pitchFamily="50" charset="-128"/>
                <a:cs typeface="Meiryo UI" pitchFamily="50" charset="-128"/>
              </a:rPr>
              <a:t>　上皮再生治療法</a:t>
            </a:r>
            <a:r>
              <a:rPr lang="en-US" altLang="ja-JP" sz="1600" b="1" dirty="0">
                <a:solidFill>
                  <a:srgbClr val="000000"/>
                </a:solidFill>
                <a:latin typeface="Meiryo UI" pitchFamily="50" charset="-128"/>
                <a:ea typeface="Meiryo UI" pitchFamily="50" charset="-128"/>
                <a:cs typeface="Meiryo UI" pitchFamily="50" charset="-128"/>
              </a:rPr>
              <a:t>【</a:t>
            </a:r>
            <a:r>
              <a:rPr lang="ja-JP" altLang="en-US" sz="1600" b="1" dirty="0">
                <a:solidFill>
                  <a:srgbClr val="000000"/>
                </a:solidFill>
                <a:latin typeface="Meiryo UI" pitchFamily="50" charset="-128"/>
                <a:ea typeface="Meiryo UI" pitchFamily="50" charset="-128"/>
                <a:cs typeface="Meiryo UI" pitchFamily="50" charset="-128"/>
              </a:rPr>
              <a:t>大阪大学等</a:t>
            </a:r>
            <a:r>
              <a:rPr lang="en-US" altLang="ja-JP" sz="1600" b="1" dirty="0">
                <a:solidFill>
                  <a:srgbClr val="000000"/>
                </a:solidFill>
                <a:latin typeface="Meiryo UI" pitchFamily="50" charset="-128"/>
                <a:ea typeface="Meiryo UI" pitchFamily="50" charset="-128"/>
                <a:cs typeface="Meiryo UI" pitchFamily="50" charset="-128"/>
              </a:rPr>
              <a:t>】</a:t>
            </a:r>
            <a:endParaRPr lang="en-US" altLang="ja-JP" sz="1100" b="1" dirty="0">
              <a:solidFill>
                <a:srgbClr val="000000"/>
              </a:solidFill>
              <a:latin typeface="Meiryo UI" pitchFamily="50" charset="-128"/>
              <a:ea typeface="Meiryo UI" pitchFamily="50" charset="-128"/>
              <a:cs typeface="Meiryo UI" pitchFamily="50" charset="-128"/>
            </a:endParaRPr>
          </a:p>
          <a:p>
            <a:pPr marL="142841" indent="-142841" algn="l" fontAlgn="auto">
              <a:lnSpc>
                <a:spcPct val="50000"/>
              </a:lnSpc>
              <a:spcBef>
                <a:spcPts val="0"/>
              </a:spcBef>
              <a:spcAft>
                <a:spcPts val="0"/>
              </a:spcAft>
              <a:defRPr/>
            </a:pPr>
            <a:endParaRPr lang="en-US" altLang="ja-JP" sz="1100" b="1" dirty="0">
              <a:solidFill>
                <a:srgbClr val="000000"/>
              </a:solidFill>
              <a:latin typeface="Meiryo UI" pitchFamily="50" charset="-128"/>
              <a:ea typeface="Meiryo UI" pitchFamily="50" charset="-128"/>
              <a:cs typeface="Meiryo UI" pitchFamily="50" charset="-128"/>
            </a:endParaRPr>
          </a:p>
        </p:txBody>
      </p:sp>
      <p:pic>
        <p:nvPicPr>
          <p:cNvPr id="39979" name="Picture 3"/>
          <p:cNvPicPr>
            <a:picLocks noChangeAspect="1" noChangeArrowheads="1"/>
          </p:cNvPicPr>
          <p:nvPr/>
        </p:nvPicPr>
        <p:blipFill>
          <a:blip r:embed="rId11"/>
          <a:srcRect/>
          <a:stretch>
            <a:fillRect/>
          </a:stretch>
        </p:blipFill>
        <p:spPr bwMode="auto">
          <a:xfrm>
            <a:off x="3521075" y="3902075"/>
            <a:ext cx="814388" cy="969963"/>
          </a:xfrm>
          <a:prstGeom prst="rect">
            <a:avLst/>
          </a:prstGeom>
          <a:noFill/>
          <a:ln w="9525">
            <a:noFill/>
            <a:miter lim="800000"/>
            <a:headEnd/>
            <a:tailEnd/>
          </a:ln>
        </p:spPr>
      </p:pic>
      <p:sp>
        <p:nvSpPr>
          <p:cNvPr id="39980" name="テキスト ボックス 36"/>
          <p:cNvSpPr txBox="1">
            <a:spLocks noChangeArrowheads="1"/>
          </p:cNvSpPr>
          <p:nvPr/>
        </p:nvSpPr>
        <p:spPr bwMode="auto">
          <a:xfrm>
            <a:off x="3278188" y="4889500"/>
            <a:ext cx="1247775" cy="600075"/>
          </a:xfrm>
          <a:prstGeom prst="rect">
            <a:avLst/>
          </a:prstGeom>
          <a:noFill/>
          <a:ln w="9525">
            <a:noFill/>
            <a:miter lim="800000"/>
            <a:headEnd/>
            <a:tailEnd/>
          </a:ln>
        </p:spPr>
        <p:txBody>
          <a:bodyPr lIns="91418" tIns="45710" rIns="91418" bIns="45710">
            <a:spAutoFit/>
          </a:bodyPr>
          <a:lstStyle/>
          <a:p>
            <a:r>
              <a:rPr lang="ja-JP" altLang="en-US" sz="1100" b="1">
                <a:solidFill>
                  <a:srgbClr val="000000"/>
                </a:solidFill>
                <a:latin typeface="Meiryo UI"/>
                <a:ea typeface="Meiryo UI"/>
                <a:cs typeface="Meiryo UI"/>
              </a:rPr>
              <a:t>大阪大学大学院</a:t>
            </a:r>
            <a:endParaRPr lang="en-US" altLang="ja-JP" sz="1100" b="1">
              <a:solidFill>
                <a:srgbClr val="000000"/>
              </a:solidFill>
              <a:latin typeface="Meiryo UI"/>
              <a:ea typeface="Meiryo UI"/>
              <a:cs typeface="Meiryo UI"/>
            </a:endParaRPr>
          </a:p>
          <a:p>
            <a:r>
              <a:rPr lang="ja-JP" altLang="en-US" sz="1100" b="1">
                <a:solidFill>
                  <a:srgbClr val="000000"/>
                </a:solidFill>
                <a:latin typeface="Meiryo UI"/>
                <a:ea typeface="Meiryo UI"/>
                <a:cs typeface="Meiryo UI"/>
              </a:rPr>
              <a:t>医学系研究科</a:t>
            </a:r>
            <a:r>
              <a:rPr lang="en-US" altLang="ja-JP" sz="1100" b="1">
                <a:solidFill>
                  <a:srgbClr val="000000"/>
                </a:solidFill>
                <a:latin typeface="Meiryo UI"/>
                <a:ea typeface="Meiryo UI"/>
                <a:cs typeface="Meiryo UI"/>
              </a:rPr>
              <a:t/>
            </a:r>
            <a:br>
              <a:rPr lang="en-US" altLang="ja-JP" sz="1100" b="1">
                <a:solidFill>
                  <a:srgbClr val="000000"/>
                </a:solidFill>
                <a:latin typeface="Meiryo UI"/>
                <a:ea typeface="Meiryo UI"/>
                <a:cs typeface="Meiryo UI"/>
              </a:rPr>
            </a:br>
            <a:r>
              <a:rPr lang="ja-JP" altLang="en-US" sz="1100" b="1">
                <a:solidFill>
                  <a:srgbClr val="000000"/>
                </a:solidFill>
                <a:latin typeface="Meiryo UI"/>
                <a:ea typeface="Meiryo UI"/>
                <a:cs typeface="Meiryo UI"/>
              </a:rPr>
              <a:t>西田　幸二</a:t>
            </a:r>
          </a:p>
        </p:txBody>
      </p:sp>
      <p:pic>
        <p:nvPicPr>
          <p:cNvPr id="39981" name="Picture 2"/>
          <p:cNvPicPr>
            <a:picLocks noChangeAspect="1" noChangeArrowheads="1"/>
          </p:cNvPicPr>
          <p:nvPr/>
        </p:nvPicPr>
        <p:blipFill>
          <a:blip r:embed="rId12"/>
          <a:srcRect/>
          <a:stretch>
            <a:fillRect/>
          </a:stretch>
        </p:blipFill>
        <p:spPr bwMode="auto">
          <a:xfrm>
            <a:off x="4635500" y="4629150"/>
            <a:ext cx="4178300" cy="1968500"/>
          </a:xfrm>
          <a:prstGeom prst="rect">
            <a:avLst/>
          </a:prstGeom>
          <a:noFill/>
          <a:ln w="9525">
            <a:noFill/>
            <a:miter lim="800000"/>
            <a:headEnd/>
            <a:tailEnd/>
          </a:ln>
        </p:spPr>
      </p:pic>
      <p:pic>
        <p:nvPicPr>
          <p:cNvPr id="39982" name="Picture 59"/>
          <p:cNvPicPr>
            <a:picLocks noChangeAspect="1" noChangeArrowheads="1"/>
          </p:cNvPicPr>
          <p:nvPr/>
        </p:nvPicPr>
        <p:blipFill>
          <a:blip r:embed="rId13"/>
          <a:srcRect l="35434" t="25037" r="18732" b="17743"/>
          <a:stretch>
            <a:fillRect/>
          </a:stretch>
        </p:blipFill>
        <p:spPr bwMode="auto">
          <a:xfrm>
            <a:off x="280988" y="4443413"/>
            <a:ext cx="3148012" cy="2228850"/>
          </a:xfrm>
          <a:prstGeom prst="rect">
            <a:avLst/>
          </a:prstGeom>
          <a:noFill/>
          <a:ln w="9525">
            <a:noFill/>
            <a:miter lim="800000"/>
            <a:headEnd/>
            <a:tailEnd/>
          </a:ln>
        </p:spPr>
      </p:pic>
      <p:sp>
        <p:nvSpPr>
          <p:cNvPr id="59" name="角丸四角形吹き出し 58"/>
          <p:cNvSpPr/>
          <p:nvPr/>
        </p:nvSpPr>
        <p:spPr>
          <a:xfrm>
            <a:off x="4749800" y="6021388"/>
            <a:ext cx="1709738" cy="576262"/>
          </a:xfrm>
          <a:prstGeom prst="wedgeRoundRectCallout">
            <a:avLst>
              <a:gd name="adj1" fmla="val 58706"/>
              <a:gd name="adj2" fmla="val -100966"/>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algn="l" fontAlgn="auto">
              <a:spcBef>
                <a:spcPts val="0"/>
              </a:spcBef>
              <a:spcAft>
                <a:spcPts val="0"/>
              </a:spcAft>
              <a:defRPr/>
            </a:pPr>
            <a:r>
              <a:rPr lang="ja-JP" altLang="en-US" sz="1400" b="1" dirty="0">
                <a:solidFill>
                  <a:srgbClr val="FFFFFF"/>
                </a:solidFill>
                <a:latin typeface="Meiryo UI" pitchFamily="50" charset="-128"/>
                <a:ea typeface="Meiryo UI" pitchFamily="50" charset="-128"/>
                <a:cs typeface="Meiryo UI" pitchFamily="50" charset="-128"/>
              </a:rPr>
              <a:t>世界初の臨床研究開始</a:t>
            </a:r>
          </a:p>
        </p:txBody>
      </p:sp>
      <p:sp>
        <p:nvSpPr>
          <p:cNvPr id="60" name="円/楕円 59"/>
          <p:cNvSpPr/>
          <p:nvPr/>
        </p:nvSpPr>
        <p:spPr>
          <a:xfrm>
            <a:off x="3359017" y="2803525"/>
            <a:ext cx="1086116" cy="491330"/>
          </a:xfrm>
          <a:prstGeom prst="ellipse">
            <a:avLst/>
          </a:prstGeom>
          <a:solidFill>
            <a:schemeClr val="bg1"/>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108000" rIns="0" bIns="72000" anchor="ctr"/>
          <a:lstStyle/>
          <a:p>
            <a:pPr fontAlgn="auto">
              <a:lnSpc>
                <a:spcPct val="80000"/>
              </a:lnSpc>
              <a:spcBef>
                <a:spcPts val="0"/>
              </a:spcBef>
              <a:spcAft>
                <a:spcPts val="0"/>
              </a:spcAft>
              <a:defRPr/>
            </a:pPr>
            <a:r>
              <a:rPr lang="en-US" altLang="ja-JP" sz="1200" b="1" dirty="0">
                <a:solidFill>
                  <a:srgbClr val="FF0000"/>
                </a:solidFill>
                <a:latin typeface="Meiryo UI" pitchFamily="50" charset="-128"/>
                <a:ea typeface="Meiryo UI" pitchFamily="50" charset="-128"/>
                <a:cs typeface="Meiryo UI" pitchFamily="50" charset="-128"/>
              </a:rPr>
              <a:t>2012</a:t>
            </a:r>
            <a:r>
              <a:rPr lang="ja-JP" altLang="en-US" sz="1200" b="1" dirty="0">
                <a:solidFill>
                  <a:srgbClr val="FF0000"/>
                </a:solidFill>
                <a:latin typeface="Meiryo UI" pitchFamily="50" charset="-128"/>
                <a:ea typeface="Meiryo UI" pitchFamily="50" charset="-128"/>
                <a:cs typeface="Meiryo UI" pitchFamily="50" charset="-128"/>
              </a:rPr>
              <a:t>年</a:t>
            </a:r>
            <a:endParaRPr lang="en-US" altLang="ja-JP" sz="1200" b="1" dirty="0">
              <a:solidFill>
                <a:srgbClr val="FF0000"/>
              </a:solidFill>
              <a:latin typeface="Meiryo UI" pitchFamily="50" charset="-128"/>
              <a:ea typeface="Meiryo UI" pitchFamily="50" charset="-128"/>
              <a:cs typeface="Meiryo UI" pitchFamily="50" charset="-128"/>
            </a:endParaRPr>
          </a:p>
          <a:p>
            <a:pPr fontAlgn="auto">
              <a:lnSpc>
                <a:spcPct val="80000"/>
              </a:lnSpc>
              <a:spcBef>
                <a:spcPts val="0"/>
              </a:spcBef>
              <a:spcAft>
                <a:spcPts val="0"/>
              </a:spcAft>
              <a:defRPr/>
            </a:pPr>
            <a:r>
              <a:rPr lang="ja-JP" altLang="en-US" sz="1200" b="1" dirty="0">
                <a:solidFill>
                  <a:srgbClr val="FF0000"/>
                </a:solidFill>
                <a:latin typeface="Meiryo UI" pitchFamily="50" charset="-128"/>
                <a:ea typeface="Meiryo UI" pitchFamily="50" charset="-128"/>
                <a:cs typeface="Meiryo UI" pitchFamily="50" charset="-128"/>
              </a:rPr>
              <a:t>ノーベル賞受賞</a:t>
            </a:r>
          </a:p>
        </p:txBody>
      </p:sp>
      <p:sp>
        <p:nvSpPr>
          <p:cNvPr id="2" name="スライド番号プレースホルダー 1"/>
          <p:cNvSpPr>
            <a:spLocks noGrp="1"/>
          </p:cNvSpPr>
          <p:nvPr>
            <p:ph type="sldNum" sz="quarter" idx="12"/>
          </p:nvPr>
        </p:nvSpPr>
        <p:spPr/>
        <p:txBody>
          <a:bodyPr/>
          <a:lstStyle/>
          <a:p>
            <a:pPr>
              <a:defRPr/>
            </a:pPr>
            <a:fld id="{B30B12C5-6365-40B6-9000-2AD0EE82F185}" type="slidenum">
              <a:rPr lang="ja-JP" altLang="en-US"/>
              <a:pPr>
                <a:defRPr/>
              </a:pPr>
              <a:t>18</a:t>
            </a:fld>
            <a:endParaRPr lang="ja-JP" altLang="en-US"/>
          </a:p>
        </p:txBody>
      </p:sp>
      <p:sp>
        <p:nvSpPr>
          <p:cNvPr id="62" name="テキスト ボックス 61"/>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２．なぜ大阪・関西なのか？</a:t>
            </a:r>
          </a:p>
        </p:txBody>
      </p:sp>
      <p:sp>
        <p:nvSpPr>
          <p:cNvPr id="64" name="テキスト ボックス 63"/>
          <p:cNvSpPr txBox="1"/>
          <p:nvPr/>
        </p:nvSpPr>
        <p:spPr>
          <a:xfrm>
            <a:off x="69850" y="476250"/>
            <a:ext cx="8823325" cy="3619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lnSpc>
                <a:spcPts val="2100"/>
              </a:lnSpc>
              <a:spcBef>
                <a:spcPts val="600"/>
              </a:spcBef>
              <a:buFont typeface="Wingdings" pitchFamily="2" charset="2"/>
              <a:buChar char="Ø"/>
              <a:defRPr/>
            </a:pPr>
            <a:r>
              <a:rPr lang="ja-JP" altLang="en-US" sz="1400" dirty="0">
                <a:solidFill>
                  <a:srgbClr val="000000"/>
                </a:solidFill>
                <a:latin typeface="+mj-ea"/>
                <a:ea typeface="+mj-ea"/>
                <a:cs typeface="Meiryo UI"/>
              </a:rPr>
              <a:t>世界に先駆けた再生医療など先端的な取組の多くは大阪・関西で実施。世界的なトップ研究者も集積。</a:t>
            </a:r>
            <a:endParaRPr lang="ja-JP" altLang="en-US" sz="1400" dirty="0">
              <a:solidFill>
                <a:srgbClr val="000000"/>
              </a:solidFill>
              <a:latin typeface="+mj-ea"/>
              <a:ea typeface="+mj-ea"/>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２．</a:t>
            </a:r>
            <a:r>
              <a:rPr lang="ja-JP" altLang="en-US" b="1" dirty="0" smtClean="0">
                <a:latin typeface="Calibri" pitchFamily="34" charset="0"/>
              </a:rPr>
              <a:t>なぜ大阪</a:t>
            </a:r>
            <a:r>
              <a:rPr lang="ja-JP" altLang="en-US" b="1" dirty="0">
                <a:latin typeface="Calibri" pitchFamily="34" charset="0"/>
              </a:rPr>
              <a:t>・関西なのか？</a:t>
            </a:r>
          </a:p>
        </p:txBody>
      </p:sp>
      <p:grpSp>
        <p:nvGrpSpPr>
          <p:cNvPr id="40962" name="グループ化 63"/>
          <p:cNvGrpSpPr>
            <a:grpSpLocks/>
          </p:cNvGrpSpPr>
          <p:nvPr/>
        </p:nvGrpSpPr>
        <p:grpSpPr bwMode="auto">
          <a:xfrm>
            <a:off x="-660400" y="1019542"/>
            <a:ext cx="9713913" cy="5819408"/>
            <a:chOff x="-661027" y="501907"/>
            <a:chExt cx="9714542" cy="6341265"/>
          </a:xfrm>
        </p:grpSpPr>
        <p:sp>
          <p:nvSpPr>
            <p:cNvPr id="65" name="正方形/長方形 64"/>
            <p:cNvSpPr/>
            <p:nvPr/>
          </p:nvSpPr>
          <p:spPr>
            <a:xfrm>
              <a:off x="75621" y="501907"/>
              <a:ext cx="8971544" cy="2771657"/>
            </a:xfrm>
            <a:prstGeom prst="rect">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l" fontAlgn="auto">
                <a:spcBef>
                  <a:spcPts val="0"/>
                </a:spcBef>
                <a:spcAft>
                  <a:spcPts val="0"/>
                </a:spcAft>
                <a:defRPr/>
              </a:pPr>
              <a:endParaRPr lang="en-US" altLang="ja-JP" sz="900" b="1" dirty="0">
                <a:solidFill>
                  <a:schemeClr val="tx1"/>
                </a:solidFill>
                <a:latin typeface="Meiryo UI" pitchFamily="50" charset="-128"/>
                <a:ea typeface="Meiryo UI" pitchFamily="50" charset="-128"/>
                <a:cs typeface="Meiryo UI" pitchFamily="50" charset="-128"/>
              </a:endParaRPr>
            </a:p>
          </p:txBody>
        </p:sp>
        <p:sp>
          <p:nvSpPr>
            <p:cNvPr id="66" name="正方形/長方形 65"/>
            <p:cNvSpPr/>
            <p:nvPr/>
          </p:nvSpPr>
          <p:spPr>
            <a:xfrm>
              <a:off x="80384" y="3393849"/>
              <a:ext cx="8973131" cy="3383251"/>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tIns="45712" rIns="0" bIns="45712"/>
            <a:lstStyle/>
            <a:p>
              <a:pPr algn="l" fontAlgn="auto">
                <a:spcBef>
                  <a:spcPts val="0"/>
                </a:spcBef>
                <a:spcAft>
                  <a:spcPts val="0"/>
                </a:spcAft>
                <a:defRPr/>
              </a:pP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67" name="正方形/長方形 66"/>
            <p:cNvSpPr/>
            <p:nvPr/>
          </p:nvSpPr>
          <p:spPr>
            <a:xfrm>
              <a:off x="2461788" y="5301480"/>
              <a:ext cx="3167267" cy="21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spAutoFit/>
            </a:bodyPr>
            <a:lstStyle/>
            <a:p>
              <a:pPr algn="l" fontAlgn="auto">
                <a:spcBef>
                  <a:spcPts val="0"/>
                </a:spcBef>
                <a:spcAft>
                  <a:spcPts val="0"/>
                </a:spcAft>
                <a:buClr>
                  <a:schemeClr val="tx2"/>
                </a:buClr>
                <a:defRPr/>
              </a:pPr>
              <a:r>
                <a:rPr lang="ja-JP" altLang="en-US" sz="1400" dirty="0">
                  <a:solidFill>
                    <a:schemeClr val="tx1"/>
                  </a:solidFill>
                  <a:latin typeface="Meiryo UI" pitchFamily="50" charset="-128"/>
                  <a:ea typeface="Meiryo UI" pitchFamily="50" charset="-128"/>
                  <a:cs typeface="Meiryo UI" pitchFamily="50" charset="-128"/>
                </a:rPr>
                <a:t>・設備投資による法人税の軽減 ⇒ </a:t>
              </a:r>
              <a:r>
                <a:rPr lang="en-US" altLang="ja-JP" sz="1400" b="1" u="sng" dirty="0">
                  <a:solidFill>
                    <a:schemeClr val="tx1"/>
                  </a:solidFill>
                  <a:latin typeface="Meiryo UI" pitchFamily="50" charset="-128"/>
                  <a:ea typeface="Meiryo UI" pitchFamily="50" charset="-128"/>
                  <a:cs typeface="Meiryo UI" pitchFamily="50" charset="-128"/>
                </a:rPr>
                <a:t>44</a:t>
              </a:r>
              <a:r>
                <a:rPr lang="ja-JP" altLang="en-US" sz="1400" b="1" u="sng" dirty="0">
                  <a:solidFill>
                    <a:schemeClr val="tx1"/>
                  </a:solidFill>
                  <a:latin typeface="Meiryo UI" pitchFamily="50" charset="-128"/>
                  <a:ea typeface="Meiryo UI" pitchFamily="50" charset="-128"/>
                  <a:cs typeface="Meiryo UI" pitchFamily="50" charset="-128"/>
                </a:rPr>
                <a:t>案件</a:t>
              </a:r>
              <a:endParaRPr lang="en-US" altLang="ja-JP" sz="1400" b="1" u="sng" dirty="0">
                <a:solidFill>
                  <a:schemeClr val="tx1"/>
                </a:solidFill>
                <a:latin typeface="Meiryo UI" pitchFamily="50" charset="-128"/>
                <a:ea typeface="Meiryo UI" pitchFamily="50" charset="-128"/>
                <a:cs typeface="Meiryo UI" pitchFamily="50" charset="-128"/>
              </a:endParaRPr>
            </a:p>
          </p:txBody>
        </p:sp>
        <p:sp>
          <p:nvSpPr>
            <p:cNvPr id="68" name="角丸四角形 67"/>
            <p:cNvSpPr/>
            <p:nvPr/>
          </p:nvSpPr>
          <p:spPr bwMode="auto">
            <a:xfrm>
              <a:off x="1352506" y="5301173"/>
              <a:ext cx="1030154" cy="408605"/>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fontAlgn="auto">
                <a:spcBef>
                  <a:spcPts val="0"/>
                </a:spcBef>
                <a:spcAft>
                  <a:spcPts val="0"/>
                </a:spcAft>
                <a:defRPr/>
              </a:pPr>
              <a:r>
                <a:rPr lang="ja-JP" altLang="en-US" sz="1500" b="1" dirty="0">
                  <a:latin typeface="Meiryo UI" pitchFamily="50" charset="-128"/>
                  <a:ea typeface="Meiryo UI" pitchFamily="50" charset="-128"/>
                  <a:cs typeface="Meiryo UI" pitchFamily="50" charset="-128"/>
                </a:rPr>
                <a:t>税制優遇</a:t>
              </a:r>
            </a:p>
          </p:txBody>
        </p:sp>
        <p:sp>
          <p:nvSpPr>
            <p:cNvPr id="69" name="角丸四角形 68"/>
            <p:cNvSpPr/>
            <p:nvPr/>
          </p:nvSpPr>
          <p:spPr bwMode="auto">
            <a:xfrm>
              <a:off x="1352853" y="6294460"/>
              <a:ext cx="1030154" cy="408605"/>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fontAlgn="auto">
                <a:spcBef>
                  <a:spcPts val="0"/>
                </a:spcBef>
                <a:spcAft>
                  <a:spcPts val="0"/>
                </a:spcAft>
                <a:defRPr/>
              </a:pPr>
              <a:r>
                <a:rPr lang="ja-JP" altLang="en-US" sz="1500" b="1" dirty="0">
                  <a:latin typeface="Meiryo UI" pitchFamily="50" charset="-128"/>
                  <a:ea typeface="Meiryo UI" pitchFamily="50" charset="-128"/>
                  <a:cs typeface="Meiryo UI" pitchFamily="50" charset="-128"/>
                </a:rPr>
                <a:t>金融支援</a:t>
              </a:r>
            </a:p>
          </p:txBody>
        </p:sp>
        <p:sp>
          <p:nvSpPr>
            <p:cNvPr id="70" name="角丸四角形 69"/>
            <p:cNvSpPr/>
            <p:nvPr/>
          </p:nvSpPr>
          <p:spPr bwMode="auto">
            <a:xfrm>
              <a:off x="1353646" y="5785189"/>
              <a:ext cx="1030154" cy="408605"/>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fontAlgn="auto">
                <a:spcBef>
                  <a:spcPts val="0"/>
                </a:spcBef>
                <a:spcAft>
                  <a:spcPts val="0"/>
                </a:spcAft>
                <a:defRPr/>
              </a:pPr>
              <a:r>
                <a:rPr lang="ja-JP" altLang="en-US" sz="1500" b="1" dirty="0">
                  <a:latin typeface="Meiryo UI" pitchFamily="50" charset="-128"/>
                  <a:ea typeface="Meiryo UI" pitchFamily="50" charset="-128"/>
                  <a:cs typeface="Meiryo UI" pitchFamily="50" charset="-128"/>
                </a:rPr>
                <a:t>財政支援</a:t>
              </a:r>
            </a:p>
          </p:txBody>
        </p:sp>
        <p:sp>
          <p:nvSpPr>
            <p:cNvPr id="71" name="角丸四角形 70"/>
            <p:cNvSpPr/>
            <p:nvPr/>
          </p:nvSpPr>
          <p:spPr bwMode="auto">
            <a:xfrm>
              <a:off x="1352506" y="3783254"/>
              <a:ext cx="1030154" cy="1503183"/>
            </a:xfrm>
            <a:prstGeom prst="roundRect">
              <a:avLst>
                <a:gd name="adj" fmla="val 9178"/>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190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fontAlgn="auto">
                <a:spcBef>
                  <a:spcPts val="0"/>
                </a:spcBef>
                <a:spcAft>
                  <a:spcPts val="0"/>
                </a:spcAft>
                <a:defRPr/>
              </a:pPr>
              <a:r>
                <a:rPr lang="ja-JP" altLang="en-US" sz="1500" b="1" dirty="0">
                  <a:latin typeface="Meiryo UI" pitchFamily="50" charset="-128"/>
                  <a:ea typeface="Meiryo UI" pitchFamily="50" charset="-128"/>
                  <a:cs typeface="Meiryo UI" pitchFamily="50" charset="-128"/>
                </a:rPr>
                <a:t>規制の</a:t>
              </a:r>
              <a:endParaRPr lang="en-US" altLang="ja-JP" sz="1500" b="1" dirty="0">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500" b="1" dirty="0">
                  <a:latin typeface="Meiryo UI" pitchFamily="50" charset="-128"/>
                  <a:ea typeface="Meiryo UI" pitchFamily="50" charset="-128"/>
                  <a:cs typeface="Meiryo UI" pitchFamily="50" charset="-128"/>
                </a:rPr>
                <a:t>特例措置</a:t>
              </a:r>
            </a:p>
          </p:txBody>
        </p:sp>
        <p:sp>
          <p:nvSpPr>
            <p:cNvPr id="72" name="正方形/長方形 71"/>
            <p:cNvSpPr/>
            <p:nvPr/>
          </p:nvSpPr>
          <p:spPr>
            <a:xfrm>
              <a:off x="2461788" y="6350170"/>
              <a:ext cx="2754490" cy="215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spAutoFit/>
            </a:bodyPr>
            <a:lstStyle/>
            <a:p>
              <a:pPr algn="l" fontAlgn="auto">
                <a:spcBef>
                  <a:spcPts val="0"/>
                </a:spcBef>
                <a:spcAft>
                  <a:spcPts val="0"/>
                </a:spcAft>
                <a:buClr>
                  <a:schemeClr val="tx2"/>
                </a:buClr>
                <a:defRPr/>
              </a:pPr>
              <a:r>
                <a:rPr lang="ja-JP" altLang="en-US" sz="1400" dirty="0">
                  <a:solidFill>
                    <a:schemeClr val="tx1"/>
                  </a:solidFill>
                  <a:latin typeface="Meiryo UI" pitchFamily="50" charset="-128"/>
                  <a:ea typeface="Meiryo UI" pitchFamily="50" charset="-128"/>
                  <a:cs typeface="Meiryo UI" pitchFamily="50" charset="-128"/>
                </a:rPr>
                <a:t>・利子補給金制度の活用 ⇒ </a:t>
              </a:r>
              <a:r>
                <a:rPr lang="en-US" altLang="ja-JP" sz="1400" b="1" u="sng" dirty="0">
                  <a:solidFill>
                    <a:schemeClr val="tx1"/>
                  </a:solidFill>
                  <a:latin typeface="Meiryo UI" pitchFamily="50" charset="-128"/>
                  <a:ea typeface="Meiryo UI" pitchFamily="50" charset="-128"/>
                  <a:cs typeface="Meiryo UI" pitchFamily="50" charset="-128"/>
                </a:rPr>
                <a:t>12</a:t>
              </a:r>
              <a:r>
                <a:rPr lang="ja-JP" altLang="en-US" sz="1400" b="1" u="sng" dirty="0">
                  <a:solidFill>
                    <a:schemeClr val="tx1"/>
                  </a:solidFill>
                  <a:latin typeface="Meiryo UI" pitchFamily="50" charset="-128"/>
                  <a:ea typeface="Meiryo UI" pitchFamily="50" charset="-128"/>
                  <a:cs typeface="Meiryo UI" pitchFamily="50" charset="-128"/>
                </a:rPr>
                <a:t>案件</a:t>
              </a:r>
              <a:endParaRPr lang="en-US" altLang="ja-JP" sz="1400" b="1" u="sng" dirty="0">
                <a:solidFill>
                  <a:schemeClr val="tx1"/>
                </a:solidFill>
                <a:latin typeface="Meiryo UI" pitchFamily="50" charset="-128"/>
                <a:ea typeface="Meiryo UI" pitchFamily="50" charset="-128"/>
                <a:cs typeface="Meiryo UI" pitchFamily="50" charset="-128"/>
              </a:endParaRPr>
            </a:p>
          </p:txBody>
        </p:sp>
        <p:sp>
          <p:nvSpPr>
            <p:cNvPr id="73" name="正方形/長方形 72"/>
            <p:cNvSpPr/>
            <p:nvPr/>
          </p:nvSpPr>
          <p:spPr>
            <a:xfrm>
              <a:off x="2461788" y="5819895"/>
              <a:ext cx="5875717" cy="21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spAutoFit/>
            </a:bodyPr>
            <a:lstStyle/>
            <a:p>
              <a:pPr algn="l" fontAlgn="auto">
                <a:spcBef>
                  <a:spcPts val="0"/>
                </a:spcBef>
                <a:spcAft>
                  <a:spcPts val="0"/>
                </a:spcAft>
                <a:buClr>
                  <a:schemeClr val="tx2"/>
                </a:buClr>
                <a:defRPr/>
              </a:pPr>
              <a:r>
                <a:rPr lang="ja-JP" altLang="en-US" sz="1400" b="1" dirty="0">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総合特区推進調整費にて </a:t>
              </a:r>
              <a:r>
                <a:rPr lang="en-US" altLang="ja-JP" sz="1400" b="1" dirty="0">
                  <a:solidFill>
                    <a:schemeClr val="tx1"/>
                  </a:solidFill>
                  <a:latin typeface="Meiryo UI" pitchFamily="50" charset="-128"/>
                  <a:ea typeface="Meiryo UI" pitchFamily="50" charset="-128"/>
                  <a:cs typeface="Meiryo UI" pitchFamily="50" charset="-128"/>
                </a:rPr>
                <a:t>PMDA-WEST</a:t>
              </a:r>
              <a:r>
                <a:rPr lang="ja-JP" altLang="en-US" sz="1400" b="1" dirty="0">
                  <a:solidFill>
                    <a:schemeClr val="tx1"/>
                  </a:solidFill>
                  <a:latin typeface="Meiryo UI" pitchFamily="50" charset="-128"/>
                  <a:ea typeface="Meiryo UI" pitchFamily="50" charset="-128"/>
                  <a:cs typeface="Meiryo UI" pitchFamily="50" charset="-128"/>
                </a:rPr>
                <a:t>機能の整備</a:t>
              </a:r>
              <a:r>
                <a:rPr lang="ja-JP" altLang="en-US" sz="1400" dirty="0">
                  <a:solidFill>
                    <a:schemeClr val="tx1"/>
                  </a:solidFill>
                  <a:latin typeface="Meiryo UI" pitchFamily="50" charset="-128"/>
                  <a:ea typeface="Meiryo UI" pitchFamily="50" charset="-128"/>
                  <a:cs typeface="Meiryo UI" pitchFamily="50" charset="-128"/>
                </a:rPr>
                <a:t>を支援</a:t>
              </a:r>
              <a:r>
                <a:rPr lang="ja-JP" altLang="en-US" sz="1400" b="1" dirty="0">
                  <a:solidFill>
                    <a:schemeClr val="tx1"/>
                  </a:solidFill>
                  <a:latin typeface="Meiryo UI" pitchFamily="50" charset="-128"/>
                  <a:ea typeface="Meiryo UI" pitchFamily="50" charset="-128"/>
                  <a:cs typeface="Meiryo UI" pitchFamily="50" charset="-128"/>
                </a:rPr>
                <a:t> </a:t>
              </a:r>
              <a:r>
                <a:rPr lang="ja-JP" altLang="en-US" sz="1400" dirty="0">
                  <a:solidFill>
                    <a:schemeClr val="tx1"/>
                  </a:solidFill>
                  <a:latin typeface="Meiryo UI" pitchFamily="50" charset="-128"/>
                  <a:ea typeface="Meiryo UI" pitchFamily="50" charset="-128"/>
                  <a:cs typeface="Meiryo UI" pitchFamily="50" charset="-128"/>
                </a:rPr>
                <a:t>等 ⇒ </a:t>
              </a:r>
              <a:r>
                <a:rPr lang="en-US" altLang="ja-JP" sz="1400" b="1" u="sng" dirty="0">
                  <a:solidFill>
                    <a:schemeClr val="tx1"/>
                  </a:solidFill>
                  <a:latin typeface="Meiryo UI" pitchFamily="50" charset="-128"/>
                  <a:ea typeface="Meiryo UI" pitchFamily="50" charset="-128"/>
                  <a:cs typeface="Meiryo UI" pitchFamily="50" charset="-128"/>
                </a:rPr>
                <a:t>34</a:t>
              </a:r>
              <a:r>
                <a:rPr lang="ja-JP" altLang="en-US" sz="1400" b="1" u="sng" dirty="0">
                  <a:solidFill>
                    <a:schemeClr val="tx1"/>
                  </a:solidFill>
                  <a:latin typeface="Meiryo UI" pitchFamily="50" charset="-128"/>
                  <a:ea typeface="Meiryo UI" pitchFamily="50" charset="-128"/>
                  <a:cs typeface="Meiryo UI" pitchFamily="50" charset="-128"/>
                </a:rPr>
                <a:t>案件</a:t>
              </a:r>
              <a:r>
                <a:rPr lang="ja-JP" altLang="en-US" sz="1400" dirty="0">
                  <a:solidFill>
                    <a:schemeClr val="tx1"/>
                  </a:solidFill>
                  <a:latin typeface="Meiryo UI" pitchFamily="50" charset="-128"/>
                  <a:ea typeface="Meiryo UI" pitchFamily="50" charset="-128"/>
                  <a:cs typeface="Meiryo UI" pitchFamily="50" charset="-128"/>
                </a:rPr>
                <a:t>　</a:t>
              </a:r>
              <a:endParaRPr lang="en-US" altLang="ja-JP" sz="1400" b="1" u="sng" dirty="0">
                <a:solidFill>
                  <a:schemeClr val="tx1"/>
                </a:solidFill>
                <a:latin typeface="Meiryo UI" pitchFamily="50" charset="-128"/>
                <a:ea typeface="Meiryo UI" pitchFamily="50" charset="-128"/>
                <a:cs typeface="Meiryo UI" pitchFamily="50" charset="-128"/>
              </a:endParaRPr>
            </a:p>
          </p:txBody>
        </p:sp>
        <p:sp>
          <p:nvSpPr>
            <p:cNvPr id="74" name="テキスト ボックス 73"/>
            <p:cNvSpPr txBox="1"/>
            <p:nvPr/>
          </p:nvSpPr>
          <p:spPr>
            <a:xfrm>
              <a:off x="4705070" y="5494615"/>
              <a:ext cx="2338539" cy="254125"/>
            </a:xfrm>
            <a:prstGeom prst="rect">
              <a:avLst/>
            </a:prstGeom>
            <a:noFill/>
          </p:spPr>
          <p:txBody>
            <a:bodyPr wrap="none">
              <a:spAutoFit/>
            </a:bodyPr>
            <a:lstStyle/>
            <a:p>
              <a:pPr algn="l" fontAlgn="auto">
                <a:spcBef>
                  <a:spcPts val="0"/>
                </a:spcBef>
                <a:spcAft>
                  <a:spcPts val="0"/>
                </a:spcAft>
                <a:defRPr/>
              </a:pP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ライフ</a:t>
              </a:r>
              <a:r>
                <a:rPr lang="en-US" altLang="ja-JP" sz="1050" dirty="0">
                  <a:latin typeface="Meiryo UI" pitchFamily="50" charset="-128"/>
                  <a:ea typeface="Meiryo UI" pitchFamily="50" charset="-128"/>
                  <a:cs typeface="Meiryo UI" pitchFamily="50" charset="-128"/>
                </a:rPr>
                <a:t>:33</a:t>
              </a:r>
              <a:r>
                <a:rPr lang="ja-JP" altLang="en-US" sz="1050" dirty="0">
                  <a:latin typeface="Meiryo UI" pitchFamily="50" charset="-128"/>
                  <a:ea typeface="Meiryo UI" pitchFamily="50" charset="-128"/>
                  <a:cs typeface="Meiryo UI" pitchFamily="50" charset="-128"/>
                </a:rPr>
                <a:t>件、グリーン</a:t>
              </a:r>
              <a:r>
                <a:rPr lang="en-US" altLang="ja-JP" sz="1050" dirty="0">
                  <a:latin typeface="Meiryo UI" pitchFamily="50" charset="-128"/>
                  <a:ea typeface="Meiryo UI" pitchFamily="50" charset="-128"/>
                  <a:cs typeface="Meiryo UI" pitchFamily="50" charset="-128"/>
                </a:rPr>
                <a:t>:9</a:t>
              </a:r>
              <a:r>
                <a:rPr lang="ja-JP" altLang="en-US" sz="1050" dirty="0">
                  <a:latin typeface="Meiryo UI" pitchFamily="50" charset="-128"/>
                  <a:ea typeface="Meiryo UI" pitchFamily="50" charset="-128"/>
                  <a:cs typeface="Meiryo UI" pitchFamily="50" charset="-128"/>
                </a:rPr>
                <a:t>件、共通</a:t>
              </a:r>
              <a:r>
                <a:rPr lang="en-US" altLang="ja-JP" sz="1050" dirty="0">
                  <a:latin typeface="Meiryo UI" pitchFamily="50" charset="-128"/>
                  <a:ea typeface="Meiryo UI" pitchFamily="50" charset="-128"/>
                  <a:cs typeface="Meiryo UI" pitchFamily="50" charset="-128"/>
                </a:rPr>
                <a:t>:2</a:t>
              </a:r>
              <a:r>
                <a:rPr lang="ja-JP" altLang="en-US" sz="1050" dirty="0">
                  <a:latin typeface="Meiryo UI" pitchFamily="50" charset="-128"/>
                  <a:ea typeface="Meiryo UI" pitchFamily="50" charset="-128"/>
                  <a:cs typeface="Meiryo UI" pitchFamily="50" charset="-128"/>
                </a:rPr>
                <a:t>件</a:t>
              </a:r>
              <a:r>
                <a:rPr lang="en-US" altLang="ja-JP" sz="1050" dirty="0">
                  <a:latin typeface="Meiryo UI" pitchFamily="50" charset="-128"/>
                  <a:ea typeface="Meiryo UI" pitchFamily="50" charset="-128"/>
                  <a:cs typeface="Meiryo UI" pitchFamily="50" charset="-128"/>
                </a:rPr>
                <a:t>)</a:t>
              </a:r>
              <a:endParaRPr lang="ja-JP" altLang="en-US" sz="1050" dirty="0">
                <a:latin typeface="+mn-lt"/>
                <a:ea typeface="+mn-ea"/>
              </a:endParaRPr>
            </a:p>
          </p:txBody>
        </p:sp>
        <p:sp>
          <p:nvSpPr>
            <p:cNvPr id="75" name="テキスト ボックス 74"/>
            <p:cNvSpPr txBox="1"/>
            <p:nvPr/>
          </p:nvSpPr>
          <p:spPr>
            <a:xfrm>
              <a:off x="4341510" y="6531445"/>
              <a:ext cx="2357590" cy="254125"/>
            </a:xfrm>
            <a:prstGeom prst="rect">
              <a:avLst/>
            </a:prstGeom>
            <a:noFill/>
          </p:spPr>
          <p:txBody>
            <a:bodyPr wrap="none">
              <a:spAutoFit/>
            </a:bodyPr>
            <a:lstStyle/>
            <a:p>
              <a:pPr algn="l" fontAlgn="auto">
                <a:spcBef>
                  <a:spcPts val="0"/>
                </a:spcBef>
                <a:spcAft>
                  <a:spcPts val="0"/>
                </a:spcAft>
                <a:defRPr/>
              </a:pP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ライフ</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８件、グリーン</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３件、共通</a:t>
              </a:r>
              <a:r>
                <a:rPr lang="en-US" altLang="ja-JP" sz="1050" dirty="0">
                  <a:latin typeface="Meiryo UI" pitchFamily="50" charset="-128"/>
                  <a:ea typeface="Meiryo UI" pitchFamily="50" charset="-128"/>
                  <a:cs typeface="Meiryo UI" pitchFamily="50" charset="-128"/>
                </a:rPr>
                <a:t>:1</a:t>
              </a:r>
              <a:r>
                <a:rPr lang="ja-JP" altLang="en-US" sz="1050" dirty="0">
                  <a:latin typeface="Meiryo UI" pitchFamily="50" charset="-128"/>
                  <a:ea typeface="Meiryo UI" pitchFamily="50" charset="-128"/>
                  <a:cs typeface="Meiryo UI" pitchFamily="50" charset="-128"/>
                </a:rPr>
                <a:t>件</a:t>
              </a:r>
              <a:r>
                <a:rPr lang="en-US" altLang="ja-JP" sz="1050" dirty="0">
                  <a:latin typeface="Meiryo UI" pitchFamily="50" charset="-128"/>
                  <a:ea typeface="Meiryo UI" pitchFamily="50" charset="-128"/>
                  <a:cs typeface="Meiryo UI" pitchFamily="50" charset="-128"/>
                </a:rPr>
                <a:t>)</a:t>
              </a:r>
              <a:endParaRPr lang="ja-JP" altLang="en-US" sz="1050" dirty="0">
                <a:latin typeface="+mn-lt"/>
                <a:ea typeface="+mn-ea"/>
              </a:endParaRPr>
            </a:p>
          </p:txBody>
        </p:sp>
        <p:sp>
          <p:nvSpPr>
            <p:cNvPr id="76" name="テキスト ボックス 75"/>
            <p:cNvSpPr txBox="1"/>
            <p:nvPr/>
          </p:nvSpPr>
          <p:spPr>
            <a:xfrm>
              <a:off x="6560979" y="6035055"/>
              <a:ext cx="2441733" cy="254125"/>
            </a:xfrm>
            <a:prstGeom prst="rect">
              <a:avLst/>
            </a:prstGeom>
            <a:noFill/>
          </p:spPr>
          <p:txBody>
            <a:bodyPr wrap="none">
              <a:spAutoFit/>
            </a:bodyPr>
            <a:lstStyle/>
            <a:p>
              <a:pPr algn="l" fontAlgn="auto">
                <a:spcBef>
                  <a:spcPts val="0"/>
                </a:spcBef>
                <a:spcAft>
                  <a:spcPts val="0"/>
                </a:spcAft>
                <a:defRPr/>
              </a:pP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ライフ</a:t>
              </a:r>
              <a:r>
                <a:rPr lang="en-US" altLang="ja-JP" sz="1050" dirty="0">
                  <a:latin typeface="Meiryo UI" pitchFamily="50" charset="-128"/>
                  <a:ea typeface="Meiryo UI" pitchFamily="50" charset="-128"/>
                  <a:cs typeface="Meiryo UI" pitchFamily="50" charset="-128"/>
                </a:rPr>
                <a:t>:26</a:t>
              </a:r>
              <a:r>
                <a:rPr lang="ja-JP" altLang="en-US" sz="1050" dirty="0">
                  <a:latin typeface="Meiryo UI" pitchFamily="50" charset="-128"/>
                  <a:ea typeface="Meiryo UI" pitchFamily="50" charset="-128"/>
                  <a:cs typeface="Meiryo UI" pitchFamily="50" charset="-128"/>
                </a:rPr>
                <a:t>件、グリーン</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５件、共通</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３件</a:t>
              </a:r>
              <a:r>
                <a:rPr lang="en-US" altLang="ja-JP" sz="1050" dirty="0">
                  <a:latin typeface="Meiryo UI" pitchFamily="50" charset="-128"/>
                  <a:ea typeface="Meiryo UI" pitchFamily="50" charset="-128"/>
                  <a:cs typeface="Meiryo UI" pitchFamily="50" charset="-128"/>
                </a:rPr>
                <a:t>)</a:t>
              </a:r>
              <a:endParaRPr lang="ja-JP" altLang="en-US" sz="1050" dirty="0">
                <a:latin typeface="+mn-lt"/>
                <a:ea typeface="+mn-ea"/>
              </a:endParaRPr>
            </a:p>
          </p:txBody>
        </p:sp>
        <p:sp>
          <p:nvSpPr>
            <p:cNvPr id="77" name="正方形/長方形 76"/>
            <p:cNvSpPr/>
            <p:nvPr/>
          </p:nvSpPr>
          <p:spPr>
            <a:xfrm>
              <a:off x="2461788" y="3824167"/>
              <a:ext cx="3613384" cy="21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spAutoFit/>
            </a:bodyPr>
            <a:lstStyle/>
            <a:p>
              <a:pPr algn="l" fontAlgn="auto">
                <a:spcBef>
                  <a:spcPts val="0"/>
                </a:spcBef>
                <a:spcAft>
                  <a:spcPts val="0"/>
                </a:spcAft>
                <a:buClr>
                  <a:schemeClr val="tx2"/>
                </a:buClr>
                <a:defRPr/>
              </a:pPr>
              <a:r>
                <a:rPr lang="ja-JP" altLang="en-US" sz="1380" dirty="0">
                  <a:solidFill>
                    <a:schemeClr val="tx1"/>
                  </a:solidFill>
                  <a:latin typeface="Meiryo UI" pitchFamily="50" charset="-128"/>
                  <a:ea typeface="Meiryo UI" pitchFamily="50" charset="-128"/>
                  <a:cs typeface="Meiryo UI" pitchFamily="50" charset="-128"/>
                </a:rPr>
                <a:t>・特区内での規制緩和が実現した案件 ⇒ </a:t>
              </a:r>
              <a:r>
                <a:rPr lang="ja-JP" altLang="en-US" sz="1380" b="1" u="sng" dirty="0">
                  <a:solidFill>
                    <a:schemeClr val="tx1"/>
                  </a:solidFill>
                  <a:latin typeface="Meiryo UI" pitchFamily="50" charset="-128"/>
                  <a:ea typeface="Meiryo UI" pitchFamily="50" charset="-128"/>
                  <a:cs typeface="Meiryo UI" pitchFamily="50" charset="-128"/>
                </a:rPr>
                <a:t>２案件</a:t>
              </a:r>
              <a:endParaRPr lang="en-US" altLang="ja-JP" sz="1380" b="1" u="sng" dirty="0">
                <a:solidFill>
                  <a:schemeClr val="tx1"/>
                </a:solidFill>
                <a:latin typeface="Meiryo UI" pitchFamily="50" charset="-128"/>
                <a:ea typeface="Meiryo UI" pitchFamily="50" charset="-128"/>
                <a:cs typeface="Meiryo UI" pitchFamily="50" charset="-128"/>
              </a:endParaRPr>
            </a:p>
          </p:txBody>
        </p:sp>
        <p:sp>
          <p:nvSpPr>
            <p:cNvPr id="78" name="正方形/長方形 77"/>
            <p:cNvSpPr/>
            <p:nvPr/>
          </p:nvSpPr>
          <p:spPr>
            <a:xfrm>
              <a:off x="141215" y="591907"/>
              <a:ext cx="1170204" cy="2592000"/>
            </a:xfrm>
            <a:prstGeom prst="rect">
              <a:avLst/>
            </a:prstGeom>
            <a:solidFill>
              <a:srgbClr val="D4F5FC"/>
            </a:solidFill>
            <a:ln w="127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r>
                <a:rPr lang="ja-JP" altLang="en-US" sz="1160" b="1" dirty="0" smtClean="0">
                  <a:solidFill>
                    <a:schemeClr val="tx1"/>
                  </a:solidFill>
                  <a:latin typeface="Meiryo UI" pitchFamily="50" charset="-128"/>
                  <a:ea typeface="Meiryo UI" pitchFamily="50" charset="-128"/>
                  <a:cs typeface="Meiryo UI" pitchFamily="50" charset="-128"/>
                </a:rPr>
                <a:t>認定</a:t>
              </a:r>
              <a:endParaRPr lang="en-US" altLang="ja-JP" sz="1160" b="1"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160" b="1" dirty="0" smtClean="0">
                  <a:solidFill>
                    <a:schemeClr val="tx1"/>
                  </a:solidFill>
                  <a:latin typeface="Meiryo UI" pitchFamily="50" charset="-128"/>
                  <a:ea typeface="Meiryo UI" pitchFamily="50" charset="-128"/>
                  <a:cs typeface="Meiryo UI" pitchFamily="50" charset="-128"/>
                </a:rPr>
                <a:t>プロジェクト</a:t>
              </a:r>
              <a:endParaRPr lang="en-US" altLang="ja-JP" sz="1160" b="1"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b="1"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b="1"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b="1"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b="1" dirty="0" smtClean="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ja-JP" altLang="en-US" sz="1200" b="1" dirty="0" smtClean="0">
                <a:solidFill>
                  <a:schemeClr val="tx1"/>
                </a:solidFill>
                <a:latin typeface="Meiryo UI" pitchFamily="50" charset="-128"/>
                <a:ea typeface="Meiryo UI" pitchFamily="50" charset="-128"/>
                <a:cs typeface="Meiryo UI" pitchFamily="50" charset="-128"/>
              </a:endParaRPr>
            </a:p>
          </p:txBody>
        </p:sp>
        <p:sp>
          <p:nvSpPr>
            <p:cNvPr id="79" name="正方形/長方形 78"/>
            <p:cNvSpPr/>
            <p:nvPr/>
          </p:nvSpPr>
          <p:spPr>
            <a:xfrm>
              <a:off x="141215" y="3477220"/>
              <a:ext cx="1129846" cy="3240000"/>
            </a:xfrm>
            <a:prstGeom prst="rect">
              <a:avLst/>
            </a:prstGeom>
            <a:solidFill>
              <a:schemeClr val="tx2">
                <a:lumMod val="60000"/>
                <a:lumOff val="40000"/>
              </a:schemeClr>
            </a:solidFill>
            <a:ln w="12700">
              <a:solidFill>
                <a:srgbClr val="0070C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r>
                <a:rPr lang="ja-JP" altLang="en-US" sz="1200" b="1" dirty="0" smtClean="0">
                  <a:solidFill>
                    <a:schemeClr val="bg1"/>
                  </a:solidFill>
                  <a:latin typeface="Meiryo UI" pitchFamily="50" charset="-128"/>
                  <a:ea typeface="Meiryo UI" pitchFamily="50" charset="-128"/>
                  <a:cs typeface="Meiryo UI" pitchFamily="50" charset="-128"/>
                </a:rPr>
                <a:t>認定案件</a:t>
              </a:r>
              <a:endParaRPr lang="en-US" altLang="ja-JP" sz="12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en-US" altLang="ja-JP" sz="1200" dirty="0" smtClean="0">
                <a:solidFill>
                  <a:schemeClr val="bg1"/>
                </a:solidFill>
                <a:latin typeface="Meiryo UI" pitchFamily="50" charset="-128"/>
                <a:ea typeface="Meiryo UI" pitchFamily="50" charset="-128"/>
                <a:cs typeface="Meiryo UI" pitchFamily="50" charset="-128"/>
              </a:endParaRPr>
            </a:p>
            <a:p>
              <a:pPr algn="ctr" fontAlgn="auto">
                <a:spcBef>
                  <a:spcPts val="0"/>
                </a:spcBef>
                <a:spcAft>
                  <a:spcPts val="0"/>
                </a:spcAft>
                <a:defRPr/>
              </a:pPr>
              <a:endParaRPr lang="ja-JP" altLang="en-US" sz="1200" dirty="0" smtClean="0">
                <a:solidFill>
                  <a:schemeClr val="bg1"/>
                </a:solidFill>
                <a:latin typeface="Meiryo UI" pitchFamily="50" charset="-128"/>
                <a:ea typeface="Meiryo UI" pitchFamily="50" charset="-128"/>
                <a:cs typeface="Meiryo UI" pitchFamily="50" charset="-128"/>
              </a:endParaRPr>
            </a:p>
          </p:txBody>
        </p:sp>
        <p:sp>
          <p:nvSpPr>
            <p:cNvPr id="80" name="大かっこ 79"/>
            <p:cNvSpPr/>
            <p:nvPr/>
          </p:nvSpPr>
          <p:spPr>
            <a:xfrm>
              <a:off x="188341" y="4837279"/>
              <a:ext cx="997015" cy="613288"/>
            </a:xfrm>
            <a:prstGeom prst="bracketPair">
              <a:avLst>
                <a:gd name="adj" fmla="val 5378"/>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lIns="72000" rIns="72000" anchor="ctr"/>
            <a:lstStyle/>
            <a:p>
              <a:pPr algn="l" fontAlgn="auto">
                <a:spcBef>
                  <a:spcPts val="0"/>
                </a:spcBef>
                <a:spcAft>
                  <a:spcPts val="0"/>
                </a:spcAft>
                <a:defRPr/>
              </a:pPr>
              <a:r>
                <a:rPr lang="ja-JP" altLang="en-US" sz="1000" dirty="0">
                  <a:solidFill>
                    <a:schemeClr val="bg1"/>
                  </a:solidFill>
                  <a:latin typeface="Meiryo UI" pitchFamily="50" charset="-128"/>
                  <a:ea typeface="Meiryo UI" pitchFamily="50" charset="-128"/>
                  <a:cs typeface="Meiryo UI" pitchFamily="50" charset="-128"/>
                </a:rPr>
                <a:t>プロジェクトを</a:t>
              </a:r>
              <a:endParaRPr lang="en-US" altLang="ja-JP" sz="1000" dirty="0">
                <a:solidFill>
                  <a:schemeClr val="bg1"/>
                </a:solidFill>
                <a:latin typeface="Meiryo UI" pitchFamily="50" charset="-128"/>
                <a:ea typeface="Meiryo UI" pitchFamily="50" charset="-128"/>
                <a:cs typeface="Meiryo UI" pitchFamily="50" charset="-128"/>
              </a:endParaRPr>
            </a:p>
            <a:p>
              <a:pPr algn="l" fontAlgn="auto">
                <a:spcBef>
                  <a:spcPts val="0"/>
                </a:spcBef>
                <a:spcAft>
                  <a:spcPts val="0"/>
                </a:spcAft>
                <a:defRPr/>
              </a:pPr>
              <a:r>
                <a:rPr lang="ja-JP" altLang="en-US" sz="1000" dirty="0">
                  <a:solidFill>
                    <a:schemeClr val="bg1"/>
                  </a:solidFill>
                  <a:latin typeface="Meiryo UI" pitchFamily="50" charset="-128"/>
                  <a:ea typeface="Meiryo UI" pitchFamily="50" charset="-128"/>
                  <a:cs typeface="Meiryo UI" pitchFamily="50" charset="-128"/>
                </a:rPr>
                <a:t>推進するために特例措置等を受ける取組み</a:t>
              </a:r>
            </a:p>
          </p:txBody>
        </p:sp>
        <p:sp>
          <p:nvSpPr>
            <p:cNvPr id="81" name="大かっこ 80"/>
            <p:cNvSpPr/>
            <p:nvPr/>
          </p:nvSpPr>
          <p:spPr>
            <a:xfrm>
              <a:off x="185166" y="2016492"/>
              <a:ext cx="997015" cy="682749"/>
            </a:xfrm>
            <a:prstGeom prst="bracketPair">
              <a:avLst>
                <a:gd name="adj" fmla="val 10206"/>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lIns="72000" rIns="0" anchor="ctr"/>
            <a:lstStyle/>
            <a:p>
              <a:pPr algn="l" fontAlgn="auto">
                <a:spcBef>
                  <a:spcPts val="0"/>
                </a:spcBef>
                <a:spcAft>
                  <a:spcPts val="0"/>
                </a:spcAft>
                <a:defRPr/>
              </a:pPr>
              <a:r>
                <a:rPr lang="ja-JP" altLang="en-US" sz="1000" dirty="0">
                  <a:latin typeface="Meiryo UI" pitchFamily="50" charset="-128"/>
                  <a:ea typeface="Meiryo UI" pitchFamily="50" charset="-128"/>
                  <a:cs typeface="Meiryo UI" pitchFamily="50" charset="-128"/>
                </a:rPr>
                <a:t>特区で掲げた目標達成のために、認定を受け推進する取組み</a:t>
              </a:r>
            </a:p>
          </p:txBody>
        </p:sp>
        <p:sp>
          <p:nvSpPr>
            <p:cNvPr id="82" name="二等辺三角形 81"/>
            <p:cNvSpPr/>
            <p:nvPr/>
          </p:nvSpPr>
          <p:spPr>
            <a:xfrm rot="10800000">
              <a:off x="208979" y="3226127"/>
              <a:ext cx="963675" cy="360857"/>
            </a:xfrm>
            <a:prstGeom prst="triangl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dirty="0"/>
            </a:p>
          </p:txBody>
        </p:sp>
        <p:sp>
          <p:nvSpPr>
            <p:cNvPr id="40994" name="テキスト ボックス 82"/>
            <p:cNvSpPr txBox="1">
              <a:spLocks noChangeArrowheads="1"/>
            </p:cNvSpPr>
            <p:nvPr/>
          </p:nvSpPr>
          <p:spPr bwMode="auto">
            <a:xfrm>
              <a:off x="1311419" y="3444700"/>
              <a:ext cx="2997937" cy="338554"/>
            </a:xfrm>
            <a:prstGeom prst="rect">
              <a:avLst/>
            </a:prstGeom>
            <a:noFill/>
            <a:ln w="9525">
              <a:noFill/>
              <a:miter lim="800000"/>
              <a:headEnd/>
              <a:tailEnd/>
            </a:ln>
          </p:spPr>
          <p:txBody>
            <a:bodyPr wrap="none">
              <a:spAutoFit/>
            </a:bodyPr>
            <a:lstStyle/>
            <a:p>
              <a:pPr algn="l"/>
              <a:r>
                <a:rPr lang="ja-JP" altLang="en-US" sz="1600" b="1">
                  <a:latin typeface="Meiryo UI"/>
                  <a:ea typeface="Meiryo UI"/>
                  <a:cs typeface="Meiryo UI"/>
                </a:rPr>
                <a:t>認定された案件数は</a:t>
              </a:r>
              <a:r>
                <a:rPr lang="ja-JP" altLang="en-US" sz="1600" b="1" u="sng">
                  <a:latin typeface="Meiryo UI"/>
                  <a:ea typeface="Meiryo UI"/>
                  <a:cs typeface="Meiryo UI"/>
                </a:rPr>
                <a:t>合計</a:t>
              </a:r>
              <a:r>
                <a:rPr lang="en-US" altLang="ja-JP" sz="1600" b="1" u="sng">
                  <a:latin typeface="Meiryo UI"/>
                  <a:ea typeface="Meiryo UI"/>
                  <a:cs typeface="Meiryo UI"/>
                </a:rPr>
                <a:t>92</a:t>
              </a:r>
              <a:r>
                <a:rPr lang="ja-JP" altLang="en-US" sz="1600" b="1" u="sng">
                  <a:latin typeface="Meiryo UI"/>
                  <a:ea typeface="Meiryo UI"/>
                  <a:cs typeface="Meiryo UI"/>
                </a:rPr>
                <a:t>案件</a:t>
              </a:r>
            </a:p>
          </p:txBody>
        </p:sp>
        <p:sp>
          <p:nvSpPr>
            <p:cNvPr id="84" name="大かっこ 83"/>
            <p:cNvSpPr/>
            <p:nvPr/>
          </p:nvSpPr>
          <p:spPr>
            <a:xfrm>
              <a:off x="6019606" y="3571737"/>
              <a:ext cx="2991044" cy="504862"/>
            </a:xfrm>
            <a:prstGeom prst="bracketPair">
              <a:avLst>
                <a:gd name="adj" fmla="val 12914"/>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lIns="72000" rIns="36000" anchor="ctr"/>
            <a:lstStyle/>
            <a:p>
              <a:pPr algn="l" fontAlgn="auto">
                <a:lnSpc>
                  <a:spcPts val="1200"/>
                </a:lnSpc>
                <a:spcBef>
                  <a:spcPts val="0"/>
                </a:spcBef>
                <a:spcAft>
                  <a:spcPts val="0"/>
                </a:spcAft>
                <a:buClr>
                  <a:schemeClr val="tx2"/>
                </a:buClr>
                <a:defRPr/>
              </a:pPr>
              <a:r>
                <a:rPr lang="ja-JP" altLang="en-US" sz="1100" dirty="0">
                  <a:latin typeface="Meiryo UI" pitchFamily="50" charset="-128"/>
                  <a:ea typeface="Meiryo UI" pitchFamily="50" charset="-128"/>
                  <a:cs typeface="Meiryo UI" pitchFamily="50" charset="-128"/>
                </a:rPr>
                <a:t>・関空における薬監証明手続きの電子化</a:t>
              </a:r>
            </a:p>
            <a:p>
              <a:pPr algn="l" fontAlgn="auto">
                <a:lnSpc>
                  <a:spcPts val="1200"/>
                </a:lnSpc>
                <a:spcBef>
                  <a:spcPts val="0"/>
                </a:spcBef>
                <a:spcAft>
                  <a:spcPts val="0"/>
                </a:spcAft>
                <a:buClr>
                  <a:schemeClr val="tx2"/>
                </a:buClr>
                <a:defRPr/>
              </a:pPr>
              <a:r>
                <a:rPr lang="ja-JP" altLang="en-US" sz="1100" dirty="0">
                  <a:latin typeface="Meiryo UI" pitchFamily="50" charset="-128"/>
                  <a:ea typeface="Meiryo UI" pitchFamily="50" charset="-128"/>
                  <a:cs typeface="Meiryo UI" pitchFamily="50" charset="-128"/>
                </a:rPr>
                <a:t>・旧「私のしごと館」に関する国有財産法等の特例</a:t>
              </a:r>
              <a:endParaRPr lang="en-US" altLang="ja-JP" sz="1100" dirty="0">
                <a:latin typeface="Meiryo UI" pitchFamily="50" charset="-128"/>
                <a:ea typeface="Meiryo UI" pitchFamily="50" charset="-128"/>
                <a:cs typeface="Meiryo UI" pitchFamily="50" charset="-128"/>
              </a:endParaRPr>
            </a:p>
          </p:txBody>
        </p:sp>
        <p:sp>
          <p:nvSpPr>
            <p:cNvPr id="85" name="正方形/長方形 84"/>
            <p:cNvSpPr/>
            <p:nvPr/>
          </p:nvSpPr>
          <p:spPr>
            <a:xfrm>
              <a:off x="2511003" y="4120647"/>
              <a:ext cx="6491708" cy="1109679"/>
            </a:xfrm>
            <a:prstGeom prst="rect">
              <a:avLst/>
            </a:prstGeom>
            <a:solidFill>
              <a:schemeClr val="bg1">
                <a:lumMod val="95000"/>
              </a:schemeClr>
            </a:solid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buClr>
                  <a:schemeClr val="tx2"/>
                </a:buClr>
                <a:defRPr/>
              </a:pPr>
              <a:r>
                <a:rPr lang="ja-JP" altLang="en-US" sz="1200" dirty="0">
                  <a:solidFill>
                    <a:schemeClr val="tx1"/>
                  </a:solidFill>
                  <a:latin typeface="Meiryo UI" pitchFamily="50" charset="-128"/>
                  <a:ea typeface="Meiryo UI" pitchFamily="50" charset="-128"/>
                  <a:cs typeface="Meiryo UI" pitchFamily="50" charset="-128"/>
                </a:rPr>
                <a:t>・全国展開での規制緩和等が実現した案件</a:t>
              </a:r>
              <a:r>
                <a:rPr lang="en-US" altLang="ja-JP" sz="1200" dirty="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認定は不要</a:t>
              </a:r>
              <a:r>
                <a:rPr lang="en-US" altLang="ja-JP" sz="1200" dirty="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 ⇒ ３案件</a:t>
              </a:r>
              <a:endParaRPr lang="en-US" altLang="ja-JP" sz="1200" dirty="0">
                <a:solidFill>
                  <a:schemeClr val="tx1"/>
                </a:solidFill>
                <a:latin typeface="Meiryo UI" pitchFamily="50" charset="-128"/>
                <a:ea typeface="Meiryo UI" pitchFamily="50" charset="-128"/>
                <a:cs typeface="Meiryo UI" pitchFamily="50" charset="-128"/>
              </a:endParaRPr>
            </a:p>
            <a:p>
              <a:pPr algn="l" fontAlgn="auto">
                <a:spcBef>
                  <a:spcPts val="0"/>
                </a:spcBef>
                <a:spcAft>
                  <a:spcPts val="0"/>
                </a:spcAft>
                <a:defRPr/>
              </a:pP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外国人医師等の臨床研究修練制度の修練期間延長、阪神港における埠頭㈱</a:t>
              </a:r>
              <a:r>
                <a:rPr lang="ja-JP" altLang="en-US" sz="1050" dirty="0" err="1">
                  <a:solidFill>
                    <a:schemeClr val="tx1"/>
                  </a:solidFill>
                  <a:latin typeface="Meiryo UI" pitchFamily="50" charset="-128"/>
                  <a:ea typeface="Meiryo UI" pitchFamily="50" charset="-128"/>
                  <a:cs typeface="Meiryo UI" pitchFamily="50" charset="-128"/>
                </a:rPr>
                <a:t>への</a:t>
              </a:r>
              <a:r>
                <a:rPr lang="ja-JP" altLang="en-US" sz="1050" dirty="0">
                  <a:solidFill>
                    <a:schemeClr val="tx1"/>
                  </a:solidFill>
                  <a:latin typeface="Meiryo UI" pitchFamily="50" charset="-128"/>
                  <a:ea typeface="Meiryo UI" pitchFamily="50" charset="-128"/>
                  <a:cs typeface="Meiryo UI" pitchFamily="50" charset="-128"/>
                </a:rPr>
                <a:t>無利子貸付、</a:t>
              </a:r>
              <a:r>
                <a:rPr lang="en-US" altLang="ja-JP" sz="1050" dirty="0">
                  <a:solidFill>
                    <a:schemeClr val="tx1"/>
                  </a:solidFill>
                  <a:latin typeface="Meiryo UI" pitchFamily="50" charset="-128"/>
                  <a:ea typeface="Meiryo UI" pitchFamily="50" charset="-128"/>
                  <a:cs typeface="Meiryo UI" pitchFamily="50" charset="-128"/>
                </a:rPr>
                <a:t>PMDA</a:t>
              </a:r>
              <a:r>
                <a:rPr lang="ja-JP" altLang="en-US" sz="1050" dirty="0">
                  <a:solidFill>
                    <a:schemeClr val="tx1"/>
                  </a:solidFill>
                  <a:latin typeface="Meiryo UI" pitchFamily="50" charset="-128"/>
                  <a:ea typeface="Meiryo UI" pitchFamily="50" charset="-128"/>
                  <a:cs typeface="Meiryo UI" pitchFamily="50" charset="-128"/>
                </a:rPr>
                <a:t>関西支部</a:t>
              </a:r>
              <a:endParaRPr lang="en-US" altLang="ja-JP" sz="1050" dirty="0">
                <a:solidFill>
                  <a:schemeClr val="tx1"/>
                </a:solidFill>
                <a:latin typeface="Meiryo UI" pitchFamily="50" charset="-128"/>
                <a:ea typeface="Meiryo UI" pitchFamily="50" charset="-128"/>
                <a:cs typeface="Meiryo UI" pitchFamily="50" charset="-128"/>
              </a:endParaRPr>
            </a:p>
            <a:p>
              <a:pPr algn="l" fontAlgn="auto">
                <a:spcBef>
                  <a:spcPts val="0"/>
                </a:spcBef>
                <a:spcAft>
                  <a:spcPts val="0"/>
                </a:spcAft>
                <a:defRPr/>
              </a:pPr>
              <a:r>
                <a:rPr lang="ja-JP" altLang="en-US" sz="1050" dirty="0">
                  <a:solidFill>
                    <a:schemeClr val="tx1"/>
                  </a:solidFill>
                  <a:latin typeface="Meiryo UI" pitchFamily="50" charset="-128"/>
                  <a:ea typeface="Meiryo UI" pitchFamily="50" charset="-128"/>
                  <a:cs typeface="Meiryo UI" pitchFamily="50" charset="-128"/>
                </a:rPr>
                <a:t>　の開設</a:t>
              </a:r>
              <a:r>
                <a:rPr lang="en-US" altLang="ja-JP" sz="1050" dirty="0">
                  <a:solidFill>
                    <a:schemeClr val="tx1"/>
                  </a:solidFill>
                  <a:latin typeface="Meiryo UI" pitchFamily="50" charset="-128"/>
                  <a:ea typeface="Meiryo UI" pitchFamily="50" charset="-128"/>
                  <a:cs typeface="Meiryo UI" pitchFamily="50" charset="-128"/>
                </a:rPr>
                <a:t>)</a:t>
              </a:r>
            </a:p>
            <a:p>
              <a:pPr algn="l" fontAlgn="auto">
                <a:spcBef>
                  <a:spcPts val="30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　</a:t>
              </a:r>
              <a:r>
                <a:rPr lang="en-US" altLang="ja-JP" sz="1200" dirty="0">
                  <a:solidFill>
                    <a:schemeClr val="tx1"/>
                  </a:solidFill>
                  <a:latin typeface="Meiryo UI" pitchFamily="50" charset="-128"/>
                  <a:ea typeface="Meiryo UI" pitchFamily="50" charset="-128"/>
                  <a:cs typeface="Meiryo UI" pitchFamily="50" charset="-128"/>
                </a:rPr>
                <a:t>※ </a:t>
              </a:r>
              <a:r>
                <a:rPr lang="ja-JP" altLang="en-US" sz="1200" dirty="0">
                  <a:solidFill>
                    <a:schemeClr val="tx1"/>
                  </a:solidFill>
                  <a:latin typeface="Meiryo UI" pitchFamily="50" charset="-128"/>
                  <a:ea typeface="Meiryo UI" pitchFamily="50" charset="-128"/>
                  <a:cs typeface="Meiryo UI" pitchFamily="50" charset="-128"/>
                </a:rPr>
                <a:t>要望の一部が実現</a:t>
              </a:r>
              <a:r>
                <a:rPr lang="en-US" altLang="ja-JP" sz="1200" dirty="0">
                  <a:solidFill>
                    <a:schemeClr val="tx1"/>
                  </a:solidFill>
                  <a:latin typeface="Meiryo UI" pitchFamily="50" charset="-128"/>
                  <a:ea typeface="Meiryo UI" pitchFamily="50" charset="-128"/>
                  <a:cs typeface="Meiryo UI" pitchFamily="50" charset="-128"/>
                </a:rPr>
                <a:t> </a:t>
              </a:r>
              <a:r>
                <a:rPr lang="ja-JP" altLang="en-US" sz="1200" dirty="0">
                  <a:solidFill>
                    <a:schemeClr val="tx1"/>
                  </a:solidFill>
                  <a:latin typeface="Meiryo UI" pitchFamily="50" charset="-128"/>
                  <a:ea typeface="Meiryo UI" pitchFamily="50" charset="-128"/>
                  <a:cs typeface="Meiryo UI" pitchFamily="50" charset="-128"/>
                </a:rPr>
                <a:t>⇒ </a:t>
              </a:r>
              <a:r>
                <a:rPr lang="en-US" altLang="ja-JP" sz="1200" dirty="0">
                  <a:solidFill>
                    <a:schemeClr val="tx1"/>
                  </a:solidFill>
                  <a:latin typeface="Meiryo UI" pitchFamily="50" charset="-128"/>
                  <a:ea typeface="Meiryo UI" pitchFamily="50" charset="-128"/>
                  <a:cs typeface="Meiryo UI" pitchFamily="50" charset="-128"/>
                </a:rPr>
                <a:t>1</a:t>
              </a:r>
              <a:r>
                <a:rPr lang="ja-JP" altLang="en-US" sz="1200" dirty="0">
                  <a:solidFill>
                    <a:schemeClr val="tx1"/>
                  </a:solidFill>
                  <a:latin typeface="Meiryo UI" pitchFamily="50" charset="-128"/>
                  <a:ea typeface="Meiryo UI" pitchFamily="50" charset="-128"/>
                  <a:cs typeface="Meiryo UI" pitchFamily="50" charset="-128"/>
                </a:rPr>
                <a:t>案件</a:t>
              </a:r>
              <a:endParaRPr lang="en-US" altLang="ja-JP" sz="1200" dirty="0">
                <a:solidFill>
                  <a:schemeClr val="tx1"/>
                </a:solidFill>
                <a:latin typeface="Meiryo UI" pitchFamily="50" charset="-128"/>
                <a:ea typeface="Meiryo UI" pitchFamily="50" charset="-128"/>
                <a:cs typeface="Meiryo UI" pitchFamily="50" charset="-128"/>
              </a:endParaRPr>
            </a:p>
            <a:p>
              <a:pPr algn="l" fontAlgn="auto">
                <a:spcBef>
                  <a:spcPts val="600"/>
                </a:spcBef>
                <a:spcAft>
                  <a:spcPts val="0"/>
                </a:spcAft>
                <a:defRPr/>
              </a:pPr>
              <a:r>
                <a:rPr lang="ja-JP" altLang="en-US" sz="1200" dirty="0">
                  <a:solidFill>
                    <a:schemeClr val="tx1"/>
                  </a:solidFill>
                  <a:latin typeface="Meiryo UI" pitchFamily="50" charset="-128"/>
                  <a:ea typeface="Meiryo UI" pitchFamily="50" charset="-128"/>
                  <a:cs typeface="Meiryo UI" pitchFamily="50" charset="-128"/>
                </a:rPr>
                <a:t>・現行法等で対応可能と判断された案件</a:t>
              </a:r>
              <a:r>
                <a:rPr lang="en-US" altLang="ja-JP" sz="1200" dirty="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認定は不要</a:t>
              </a:r>
              <a:r>
                <a:rPr lang="en-US" altLang="ja-JP" sz="1200" dirty="0">
                  <a:solidFill>
                    <a:schemeClr val="tx1"/>
                  </a:solidFill>
                  <a:latin typeface="Meiryo UI" pitchFamily="50" charset="-128"/>
                  <a:ea typeface="Meiryo UI" pitchFamily="50" charset="-128"/>
                  <a:cs typeface="Meiryo UI" pitchFamily="50" charset="-128"/>
                </a:rPr>
                <a:t>) </a:t>
              </a:r>
              <a:r>
                <a:rPr lang="ja-JP" altLang="en-US" sz="1200" dirty="0">
                  <a:solidFill>
                    <a:schemeClr val="tx1"/>
                  </a:solidFill>
                  <a:latin typeface="Meiryo UI" pitchFamily="50" charset="-128"/>
                  <a:ea typeface="Meiryo UI" pitchFamily="50" charset="-128"/>
                  <a:cs typeface="Meiryo UI" pitchFamily="50" charset="-128"/>
                </a:rPr>
                <a:t>⇒ </a:t>
              </a:r>
              <a:r>
                <a:rPr lang="en-US" altLang="ja-JP" sz="1200" dirty="0">
                  <a:solidFill>
                    <a:schemeClr val="tx1"/>
                  </a:solidFill>
                  <a:latin typeface="Meiryo UI" pitchFamily="50" charset="-128"/>
                  <a:ea typeface="Meiryo UI" pitchFamily="50" charset="-128"/>
                  <a:cs typeface="Meiryo UI" pitchFamily="50" charset="-128"/>
                </a:rPr>
                <a:t>13</a:t>
              </a:r>
              <a:r>
                <a:rPr lang="ja-JP" altLang="en-US" sz="1200" dirty="0">
                  <a:solidFill>
                    <a:schemeClr val="tx1"/>
                  </a:solidFill>
                  <a:latin typeface="Meiryo UI" pitchFamily="50" charset="-128"/>
                  <a:ea typeface="Meiryo UI" pitchFamily="50" charset="-128"/>
                  <a:cs typeface="Meiryo UI" pitchFamily="50" charset="-128"/>
                </a:rPr>
                <a:t>案件</a:t>
              </a:r>
              <a:endParaRPr lang="en-US" altLang="ja-JP" sz="1200" dirty="0">
                <a:solidFill>
                  <a:schemeClr val="tx1"/>
                </a:solidFill>
                <a:latin typeface="Meiryo UI" pitchFamily="50" charset="-128"/>
                <a:ea typeface="Meiryo UI" pitchFamily="50" charset="-128"/>
                <a:cs typeface="Meiryo UI" pitchFamily="50" charset="-128"/>
              </a:endParaRPr>
            </a:p>
          </p:txBody>
        </p:sp>
        <p:grpSp>
          <p:nvGrpSpPr>
            <p:cNvPr id="40997" name="グループ化 85"/>
            <p:cNvGrpSpPr>
              <a:grpSpLocks/>
            </p:cNvGrpSpPr>
            <p:nvPr/>
          </p:nvGrpSpPr>
          <p:grpSpPr bwMode="auto">
            <a:xfrm>
              <a:off x="-661027" y="684527"/>
              <a:ext cx="5329238" cy="2417592"/>
              <a:chOff x="-471570" y="750304"/>
              <a:chExt cx="4924238" cy="1936853"/>
            </a:xfrm>
          </p:grpSpPr>
          <p:sp>
            <p:nvSpPr>
              <p:cNvPr id="41044" name="正方形/長方形 117"/>
              <p:cNvSpPr>
                <a:spLocks noChangeArrowheads="1"/>
              </p:cNvSpPr>
              <p:nvPr/>
            </p:nvSpPr>
            <p:spPr bwMode="auto">
              <a:xfrm>
                <a:off x="599528" y="750304"/>
                <a:ext cx="3816424" cy="246554"/>
              </a:xfrm>
              <a:prstGeom prst="rect">
                <a:avLst/>
              </a:prstGeom>
              <a:noFill/>
              <a:ln w="9525">
                <a:noFill/>
                <a:miter lim="800000"/>
                <a:headEnd/>
                <a:tailEnd/>
              </a:ln>
            </p:spPr>
            <p:txBody>
              <a:bodyPr lIns="0" tIns="45707" rIns="0" bIns="45707">
                <a:spAutoFit/>
              </a:bodyPr>
              <a:lstStyle/>
              <a:p>
                <a:pPr algn="r" defTabSz="912813"/>
                <a:r>
                  <a:rPr lang="ja-JP" altLang="en-US" sz="1400">
                    <a:solidFill>
                      <a:srgbClr val="000000"/>
                    </a:solidFill>
                    <a:latin typeface="Meiryo UI"/>
                    <a:ea typeface="Meiryo UI"/>
                    <a:cs typeface="Meiryo UI"/>
                  </a:rPr>
                  <a:t>北海道フードコンプレックス国際特区</a:t>
                </a:r>
                <a:endParaRPr lang="en-US" altLang="ja-JP" sz="1400">
                  <a:solidFill>
                    <a:srgbClr val="000000"/>
                  </a:solidFill>
                  <a:latin typeface="Meiryo UI"/>
                  <a:ea typeface="Meiryo UI"/>
                  <a:cs typeface="Meiryo UI"/>
                </a:endParaRPr>
              </a:p>
            </p:txBody>
          </p:sp>
          <p:sp>
            <p:nvSpPr>
              <p:cNvPr id="41045" name="正方形/長方形 147"/>
              <p:cNvSpPr>
                <a:spLocks noChangeArrowheads="1"/>
              </p:cNvSpPr>
              <p:nvPr/>
            </p:nvSpPr>
            <p:spPr bwMode="auto">
              <a:xfrm>
                <a:off x="923656" y="2035396"/>
                <a:ext cx="3529012" cy="345289"/>
              </a:xfrm>
              <a:prstGeom prst="rect">
                <a:avLst/>
              </a:prstGeom>
              <a:noFill/>
              <a:ln w="9525">
                <a:noFill/>
                <a:miter lim="800000"/>
                <a:headEnd/>
                <a:tailEnd/>
              </a:ln>
            </p:spPr>
            <p:txBody>
              <a:bodyPr lIns="0" tIns="45707" rIns="0" bIns="45707">
                <a:spAutoFit/>
              </a:bodyPr>
              <a:lstStyle/>
              <a:p>
                <a:pPr algn="r" defTabSz="912813"/>
                <a:r>
                  <a:rPr lang="ja-JP" altLang="en-US" sz="2200" b="1" dirty="0">
                    <a:solidFill>
                      <a:srgbClr val="FF0000"/>
                    </a:solidFill>
                    <a:latin typeface="Meiryo UI"/>
                    <a:ea typeface="Meiryo UI"/>
                    <a:cs typeface="Meiryo UI"/>
                  </a:rPr>
                  <a:t>関西イノベーション国際特区</a:t>
                </a:r>
                <a:endParaRPr lang="en-US" altLang="ja-JP" sz="2200" b="1" dirty="0">
                  <a:solidFill>
                    <a:srgbClr val="FF0000"/>
                  </a:solidFill>
                  <a:latin typeface="Meiryo UI"/>
                  <a:ea typeface="Meiryo UI"/>
                  <a:cs typeface="Meiryo UI"/>
                </a:endParaRPr>
              </a:p>
            </p:txBody>
          </p:sp>
          <p:sp>
            <p:nvSpPr>
              <p:cNvPr id="41046" name="正方形/長方形 63"/>
              <p:cNvSpPr>
                <a:spLocks noChangeArrowheads="1"/>
              </p:cNvSpPr>
              <p:nvPr/>
            </p:nvSpPr>
            <p:spPr bwMode="auto">
              <a:xfrm>
                <a:off x="911440" y="2440603"/>
                <a:ext cx="3529012" cy="246554"/>
              </a:xfrm>
              <a:prstGeom prst="rect">
                <a:avLst/>
              </a:prstGeom>
              <a:noFill/>
              <a:ln w="9525">
                <a:noFill/>
                <a:miter lim="800000"/>
                <a:headEnd/>
                <a:tailEnd/>
              </a:ln>
            </p:spPr>
            <p:txBody>
              <a:bodyPr lIns="0" tIns="45707" rIns="0" bIns="45707">
                <a:spAutoFit/>
              </a:bodyPr>
              <a:lstStyle/>
              <a:p>
                <a:pPr algn="r" defTabSz="912813"/>
                <a:r>
                  <a:rPr lang="en-US" altLang="ja-JP" sz="1200">
                    <a:solidFill>
                      <a:srgbClr val="000000"/>
                    </a:solidFill>
                    <a:latin typeface="Meiryo UI"/>
                    <a:ea typeface="Meiryo UI"/>
                    <a:cs typeface="Meiryo UI"/>
                  </a:rPr>
                  <a:t>(</a:t>
                </a:r>
                <a:r>
                  <a:rPr lang="ja-JP" altLang="en-US" sz="1200">
                    <a:solidFill>
                      <a:srgbClr val="000000"/>
                    </a:solidFill>
                    <a:latin typeface="Meiryo UI"/>
                    <a:ea typeface="Meiryo UI"/>
                    <a:cs typeface="Meiryo UI"/>
                  </a:rPr>
                  <a:t>福岡</a:t>
                </a:r>
                <a:r>
                  <a:rPr lang="en-US" altLang="ja-JP" sz="1200">
                    <a:solidFill>
                      <a:srgbClr val="000000"/>
                    </a:solidFill>
                    <a:latin typeface="Meiryo UI"/>
                    <a:ea typeface="Meiryo UI"/>
                    <a:cs typeface="Meiryo UI"/>
                  </a:rPr>
                  <a:t>)</a:t>
                </a:r>
                <a:r>
                  <a:rPr lang="ja-JP" altLang="en-US" sz="1400">
                    <a:solidFill>
                      <a:srgbClr val="000000"/>
                    </a:solidFill>
                    <a:latin typeface="Meiryo UI"/>
                    <a:ea typeface="Meiryo UI"/>
                    <a:cs typeface="Meiryo UI"/>
                  </a:rPr>
                  <a:t>グリーンアジア国際特区</a:t>
                </a:r>
                <a:endParaRPr lang="en-US" altLang="ja-JP" sz="1400">
                  <a:solidFill>
                    <a:srgbClr val="000000"/>
                  </a:solidFill>
                  <a:latin typeface="Meiryo UI"/>
                  <a:ea typeface="Meiryo UI"/>
                  <a:cs typeface="Meiryo UI"/>
                </a:endParaRPr>
              </a:p>
            </p:txBody>
          </p:sp>
          <p:sp>
            <p:nvSpPr>
              <p:cNvPr id="41047" name="正方形/長方形 88"/>
              <p:cNvSpPr>
                <a:spLocks noChangeArrowheads="1"/>
              </p:cNvSpPr>
              <p:nvPr/>
            </p:nvSpPr>
            <p:spPr bwMode="auto">
              <a:xfrm>
                <a:off x="539552" y="1002240"/>
                <a:ext cx="3888432" cy="246554"/>
              </a:xfrm>
              <a:prstGeom prst="rect">
                <a:avLst/>
              </a:prstGeom>
              <a:noFill/>
              <a:ln w="9525">
                <a:noFill/>
                <a:miter lim="800000"/>
                <a:headEnd/>
                <a:tailEnd/>
              </a:ln>
            </p:spPr>
            <p:txBody>
              <a:bodyPr lIns="0" tIns="45707" rIns="0" bIns="45707">
                <a:spAutoFit/>
              </a:bodyPr>
              <a:lstStyle/>
              <a:p>
                <a:pPr algn="r" defTabSz="912813"/>
                <a:r>
                  <a:rPr lang="ja-JP" altLang="en-US" sz="1400">
                    <a:solidFill>
                      <a:srgbClr val="000000"/>
                    </a:solidFill>
                    <a:latin typeface="Meiryo UI"/>
                    <a:ea typeface="Meiryo UI"/>
                    <a:cs typeface="Meiryo UI"/>
                  </a:rPr>
                  <a:t>つくば国際特区</a:t>
                </a:r>
                <a:endParaRPr lang="en-US" altLang="ja-JP" sz="1400">
                  <a:solidFill>
                    <a:srgbClr val="000000"/>
                  </a:solidFill>
                  <a:latin typeface="Meiryo UI"/>
                  <a:ea typeface="Meiryo UI"/>
                  <a:cs typeface="Meiryo UI"/>
                </a:endParaRPr>
              </a:p>
            </p:txBody>
          </p:sp>
          <p:sp>
            <p:nvSpPr>
              <p:cNvPr id="41048" name="正方形/長方形 89"/>
              <p:cNvSpPr>
                <a:spLocks noChangeArrowheads="1"/>
              </p:cNvSpPr>
              <p:nvPr/>
            </p:nvSpPr>
            <p:spPr bwMode="auto">
              <a:xfrm>
                <a:off x="539552" y="1256912"/>
                <a:ext cx="3888432" cy="246554"/>
              </a:xfrm>
              <a:prstGeom prst="rect">
                <a:avLst/>
              </a:prstGeom>
              <a:noFill/>
              <a:ln w="9525">
                <a:noFill/>
                <a:miter lim="800000"/>
                <a:headEnd/>
                <a:tailEnd/>
              </a:ln>
            </p:spPr>
            <p:txBody>
              <a:bodyPr lIns="0" tIns="45707" rIns="0" bIns="45707">
                <a:spAutoFit/>
              </a:bodyPr>
              <a:lstStyle/>
              <a:p>
                <a:pPr algn="r" defTabSz="912813"/>
                <a:r>
                  <a:rPr lang="en-US" altLang="ja-JP" sz="1200">
                    <a:solidFill>
                      <a:srgbClr val="000000"/>
                    </a:solidFill>
                    <a:latin typeface="Meiryo UI"/>
                    <a:ea typeface="Meiryo UI"/>
                    <a:cs typeface="Meiryo UI"/>
                  </a:rPr>
                  <a:t>(</a:t>
                </a:r>
                <a:r>
                  <a:rPr lang="ja-JP" altLang="en-US" sz="1200">
                    <a:solidFill>
                      <a:srgbClr val="000000"/>
                    </a:solidFill>
                    <a:latin typeface="Meiryo UI"/>
                    <a:ea typeface="Meiryo UI"/>
                    <a:cs typeface="Meiryo UI"/>
                  </a:rPr>
                  <a:t>東京</a:t>
                </a:r>
                <a:r>
                  <a:rPr lang="en-US" altLang="ja-JP" sz="1200">
                    <a:solidFill>
                      <a:srgbClr val="000000"/>
                    </a:solidFill>
                    <a:latin typeface="Meiryo UI"/>
                    <a:ea typeface="Meiryo UI"/>
                    <a:cs typeface="Meiryo UI"/>
                  </a:rPr>
                  <a:t>)</a:t>
                </a:r>
                <a:r>
                  <a:rPr lang="ja-JP" altLang="en-US" sz="1400">
                    <a:solidFill>
                      <a:srgbClr val="000000"/>
                    </a:solidFill>
                    <a:latin typeface="Meiryo UI"/>
                    <a:ea typeface="Meiryo UI"/>
                    <a:cs typeface="Meiryo UI"/>
                  </a:rPr>
                  <a:t>アジアヘッドクォーター特区</a:t>
                </a:r>
                <a:endParaRPr lang="en-US" altLang="ja-JP" sz="1400">
                  <a:solidFill>
                    <a:srgbClr val="000000"/>
                  </a:solidFill>
                  <a:latin typeface="Meiryo UI"/>
                  <a:ea typeface="Meiryo UI"/>
                  <a:cs typeface="Meiryo UI"/>
                </a:endParaRPr>
              </a:p>
            </p:txBody>
          </p:sp>
          <p:sp>
            <p:nvSpPr>
              <p:cNvPr id="120" name="正方形/長方形 90"/>
              <p:cNvSpPr>
                <a:spLocks noChangeArrowheads="1"/>
              </p:cNvSpPr>
              <p:nvPr/>
            </p:nvSpPr>
            <p:spPr bwMode="auto">
              <a:xfrm>
                <a:off x="467279" y="1760401"/>
                <a:ext cx="3960769" cy="234809"/>
              </a:xfrm>
              <a:prstGeom prst="rect">
                <a:avLst/>
              </a:prstGeom>
              <a:noFill/>
              <a:ln w="9525">
                <a:noFill/>
                <a:miter lim="800000"/>
                <a:headEnd/>
                <a:tailEnd/>
              </a:ln>
            </p:spPr>
            <p:txBody>
              <a:bodyPr lIns="0" tIns="45707" rIns="0" bIns="45707">
                <a:spAutoFit/>
              </a:bodyPr>
              <a:lstStyle/>
              <a:p>
                <a:pPr algn="r" defTabSz="914070" fontAlgn="auto">
                  <a:spcBef>
                    <a:spcPts val="0"/>
                  </a:spcBef>
                  <a:spcAft>
                    <a:spcPts val="0"/>
                  </a:spcAft>
                  <a:defRPr/>
                </a:pPr>
                <a:r>
                  <a:rPr lang="en-US" altLang="ja-JP" sz="1300" spc="-100" dirty="0">
                    <a:solidFill>
                      <a:prstClr val="black"/>
                    </a:solidFill>
                    <a:latin typeface="Meiryo UI" pitchFamily="50" charset="-128"/>
                    <a:ea typeface="Meiryo UI" pitchFamily="50" charset="-128"/>
                    <a:cs typeface="Meiryo UI" pitchFamily="50" charset="-128"/>
                  </a:rPr>
                  <a:t>(</a:t>
                </a:r>
                <a:r>
                  <a:rPr lang="ja-JP" altLang="en-US" sz="1300" spc="-100" dirty="0">
                    <a:solidFill>
                      <a:prstClr val="black"/>
                    </a:solidFill>
                    <a:latin typeface="Meiryo UI" pitchFamily="50" charset="-128"/>
                    <a:ea typeface="Meiryo UI" pitchFamily="50" charset="-128"/>
                    <a:cs typeface="Meiryo UI" pitchFamily="50" charset="-128"/>
                  </a:rPr>
                  <a:t>中部</a:t>
                </a:r>
                <a:r>
                  <a:rPr lang="en-US" altLang="ja-JP" sz="1300" spc="-100" dirty="0">
                    <a:solidFill>
                      <a:prstClr val="black"/>
                    </a:solidFill>
                    <a:latin typeface="Meiryo UI" pitchFamily="50" charset="-128"/>
                    <a:ea typeface="Meiryo UI" pitchFamily="50" charset="-128"/>
                    <a:cs typeface="Meiryo UI" pitchFamily="50" charset="-128"/>
                  </a:rPr>
                  <a:t>)</a:t>
                </a:r>
                <a:r>
                  <a:rPr lang="ja-JP" altLang="en-US" sz="1300" spc="-100" dirty="0">
                    <a:solidFill>
                      <a:prstClr val="black"/>
                    </a:solidFill>
                    <a:latin typeface="Meiryo UI" pitchFamily="50" charset="-128"/>
                    <a:ea typeface="Meiryo UI" pitchFamily="50" charset="-128"/>
                    <a:cs typeface="Meiryo UI" pitchFamily="50" charset="-128"/>
                  </a:rPr>
                  <a:t>アジア</a:t>
                </a:r>
                <a:r>
                  <a:rPr lang="en-US" altLang="ja-JP" sz="1300" spc="-100" dirty="0">
                    <a:solidFill>
                      <a:prstClr val="black"/>
                    </a:solidFill>
                    <a:latin typeface="Meiryo UI" pitchFamily="50" charset="-128"/>
                    <a:ea typeface="Meiryo UI" pitchFamily="50" charset="-128"/>
                    <a:cs typeface="Meiryo UI" pitchFamily="50" charset="-128"/>
                  </a:rPr>
                  <a:t>NO.</a:t>
                </a:r>
                <a:r>
                  <a:rPr lang="ja-JP" altLang="en-US" sz="1300" spc="-100" dirty="0">
                    <a:solidFill>
                      <a:prstClr val="black"/>
                    </a:solidFill>
                    <a:latin typeface="Meiryo UI" pitchFamily="50" charset="-128"/>
                    <a:ea typeface="Meiryo UI" pitchFamily="50" charset="-128"/>
                    <a:cs typeface="Meiryo UI" pitchFamily="50" charset="-128"/>
                  </a:rPr>
                  <a:t>１航空宇宙産業クラスター形成特区</a:t>
                </a:r>
                <a:endParaRPr lang="en-US" altLang="ja-JP" sz="1300" spc="-100" dirty="0">
                  <a:solidFill>
                    <a:prstClr val="black"/>
                  </a:solidFill>
                  <a:latin typeface="Meiryo UI" pitchFamily="50" charset="-128"/>
                  <a:ea typeface="Meiryo UI" pitchFamily="50" charset="-128"/>
                  <a:cs typeface="Meiryo UI" pitchFamily="50" charset="-128"/>
                </a:endParaRPr>
              </a:p>
            </p:txBody>
          </p:sp>
          <p:sp>
            <p:nvSpPr>
              <p:cNvPr id="41050" name="正方形/長方形 92"/>
              <p:cNvSpPr>
                <a:spLocks noChangeArrowheads="1"/>
              </p:cNvSpPr>
              <p:nvPr/>
            </p:nvSpPr>
            <p:spPr bwMode="auto">
              <a:xfrm>
                <a:off x="-471570" y="1515816"/>
                <a:ext cx="4897835" cy="248384"/>
              </a:xfrm>
              <a:prstGeom prst="rect">
                <a:avLst/>
              </a:prstGeom>
              <a:noFill/>
              <a:ln w="9525">
                <a:noFill/>
                <a:miter lim="800000"/>
                <a:headEnd/>
                <a:tailEnd/>
              </a:ln>
            </p:spPr>
            <p:txBody>
              <a:bodyPr lIns="0" tIns="45707" rIns="0" bIns="45707">
                <a:spAutoFit/>
              </a:bodyPr>
              <a:lstStyle/>
              <a:p>
                <a:pPr algn="r" defTabSz="912813"/>
                <a:r>
                  <a:rPr lang="en-US" altLang="ja-JP" sz="1300" b="1">
                    <a:solidFill>
                      <a:srgbClr val="000000"/>
                    </a:solidFill>
                    <a:latin typeface="Meiryo UI"/>
                    <a:ea typeface="Meiryo UI"/>
                    <a:cs typeface="Meiryo UI"/>
                  </a:rPr>
                  <a:t>(</a:t>
                </a:r>
                <a:r>
                  <a:rPr lang="ja-JP" altLang="en-US" sz="1300" b="1">
                    <a:solidFill>
                      <a:srgbClr val="000000"/>
                    </a:solidFill>
                    <a:latin typeface="Meiryo UI"/>
                    <a:ea typeface="Meiryo UI"/>
                    <a:cs typeface="Meiryo UI"/>
                  </a:rPr>
                  <a:t>神奈川</a:t>
                </a:r>
                <a:r>
                  <a:rPr lang="en-US" altLang="ja-JP" sz="1300" b="1">
                    <a:solidFill>
                      <a:srgbClr val="000000"/>
                    </a:solidFill>
                    <a:latin typeface="Meiryo UI"/>
                    <a:ea typeface="Meiryo UI"/>
                    <a:cs typeface="Meiryo UI"/>
                  </a:rPr>
                  <a:t>)</a:t>
                </a:r>
                <a:r>
                  <a:rPr lang="ja-JP" altLang="en-US" sz="1300" b="1">
                    <a:solidFill>
                      <a:srgbClr val="000000"/>
                    </a:solidFill>
                    <a:latin typeface="Meiryo UI"/>
                    <a:ea typeface="Meiryo UI"/>
                    <a:cs typeface="Meiryo UI"/>
                  </a:rPr>
                  <a:t>京浜臨海部ライフイノベーション国際特区</a:t>
                </a:r>
                <a:endParaRPr lang="en-US" altLang="ja-JP" sz="1300" b="1">
                  <a:solidFill>
                    <a:srgbClr val="000000"/>
                  </a:solidFill>
                  <a:latin typeface="Meiryo UI"/>
                  <a:ea typeface="Meiryo UI"/>
                  <a:cs typeface="Meiryo UI"/>
                </a:endParaRPr>
              </a:p>
            </p:txBody>
          </p:sp>
        </p:grpSp>
        <p:grpSp>
          <p:nvGrpSpPr>
            <p:cNvPr id="40998" name="グループ化 59"/>
            <p:cNvGrpSpPr>
              <a:grpSpLocks/>
            </p:cNvGrpSpPr>
            <p:nvPr/>
          </p:nvGrpSpPr>
          <p:grpSpPr bwMode="auto">
            <a:xfrm>
              <a:off x="4739641" y="729183"/>
              <a:ext cx="4296855" cy="2305501"/>
              <a:chOff x="4592638" y="1048123"/>
              <a:chExt cx="3617555" cy="2186154"/>
            </a:xfrm>
          </p:grpSpPr>
          <p:sp>
            <p:nvSpPr>
              <p:cNvPr id="92" name="角丸四角形 91"/>
              <p:cNvSpPr/>
              <p:nvPr/>
            </p:nvSpPr>
            <p:spPr>
              <a:xfrm>
                <a:off x="4593253" y="1080475"/>
                <a:ext cx="648000" cy="180000"/>
              </a:xfrm>
              <a:prstGeom prst="roundRect">
                <a:avLst>
                  <a:gd name="adj" fmla="val 0"/>
                </a:avLst>
              </a:prstGeom>
              <a:solidFill>
                <a:srgbClr val="385D8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anchor="ctr"/>
              <a:lstStyle/>
              <a:p>
                <a:pPr defTabSz="914070" fontAlgn="auto">
                  <a:spcBef>
                    <a:spcPts val="0"/>
                  </a:spcBef>
                  <a:spcAft>
                    <a:spcPts val="0"/>
                  </a:spcAft>
                  <a:defRPr/>
                </a:pPr>
                <a:endParaRPr lang="ja-JP" altLang="en-US" dirty="0">
                  <a:solidFill>
                    <a:prstClr val="white"/>
                  </a:solidFill>
                  <a:latin typeface="Meiryo UI" pitchFamily="50" charset="-128"/>
                  <a:ea typeface="Meiryo UI" pitchFamily="50" charset="-128"/>
                  <a:cs typeface="Meiryo UI" pitchFamily="50" charset="-128"/>
                </a:endParaRPr>
              </a:p>
            </p:txBody>
          </p:sp>
          <p:sp>
            <p:nvSpPr>
              <p:cNvPr id="41004" name="Text Box 67"/>
              <p:cNvSpPr txBox="1">
                <a:spLocks noChangeArrowheads="1"/>
              </p:cNvSpPr>
              <p:nvPr/>
            </p:nvSpPr>
            <p:spPr bwMode="auto">
              <a:xfrm>
                <a:off x="5241925" y="1048123"/>
                <a:ext cx="431800" cy="204291"/>
              </a:xfrm>
              <a:prstGeom prst="rect">
                <a:avLst/>
              </a:prstGeom>
              <a:noFill/>
              <a:ln w="9525">
                <a:noFill/>
                <a:miter lim="800000"/>
                <a:headEnd/>
                <a:tailEnd/>
              </a:ln>
            </p:spPr>
            <p:txBody>
              <a:bodyPr lIns="0" tIns="0" rIns="0" bIns="0" anchor="ctr">
                <a:spAutoFit/>
              </a:bodyPr>
              <a:lstStyle/>
              <a:p>
                <a:pPr defTabSz="912813">
                  <a:spcBef>
                    <a:spcPct val="50000"/>
                  </a:spcBef>
                </a:pPr>
                <a:r>
                  <a:rPr lang="en-US" altLang="ja-JP" sz="1400" b="1">
                    <a:solidFill>
                      <a:srgbClr val="1F497D"/>
                    </a:solidFill>
                    <a:latin typeface="Meiryo UI"/>
                    <a:ea typeface="Meiryo UI"/>
                    <a:cs typeface="Meiryo UI"/>
                  </a:rPr>
                  <a:t>10</a:t>
                </a:r>
              </a:p>
            </p:txBody>
          </p:sp>
          <p:grpSp>
            <p:nvGrpSpPr>
              <p:cNvPr id="41005" name="グループ化 70"/>
              <p:cNvGrpSpPr>
                <a:grpSpLocks/>
              </p:cNvGrpSpPr>
              <p:nvPr/>
            </p:nvGrpSpPr>
            <p:grpSpPr bwMode="auto">
              <a:xfrm>
                <a:off x="4592640" y="1334538"/>
                <a:ext cx="1277774" cy="225231"/>
                <a:chOff x="4976033" y="1418227"/>
                <a:chExt cx="1383120" cy="225336"/>
              </a:xfrm>
            </p:grpSpPr>
            <p:sp>
              <p:nvSpPr>
                <p:cNvPr id="113" name="角丸四角形 112"/>
                <p:cNvSpPr/>
                <p:nvPr/>
              </p:nvSpPr>
              <p:spPr>
                <a:xfrm>
                  <a:off x="4976033" y="1435332"/>
                  <a:ext cx="777377" cy="208231"/>
                </a:xfrm>
                <a:prstGeom prst="roundRect">
                  <a:avLst>
                    <a:gd name="adj" fmla="val 0"/>
                  </a:avLst>
                </a:prstGeom>
                <a:solidFill>
                  <a:srgbClr val="385D8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anchor="ctr"/>
                <a:lstStyle/>
                <a:p>
                  <a:pPr defTabSz="914070" fontAlgn="auto">
                    <a:spcBef>
                      <a:spcPts val="0"/>
                    </a:spcBef>
                    <a:spcAft>
                      <a:spcPts val="0"/>
                    </a:spcAft>
                    <a:defRPr/>
                  </a:pPr>
                  <a:endParaRPr lang="ja-JP" altLang="en-US" dirty="0">
                    <a:solidFill>
                      <a:prstClr val="white"/>
                    </a:solidFill>
                    <a:latin typeface="Meiryo UI" pitchFamily="50" charset="-128"/>
                    <a:ea typeface="Meiryo UI" pitchFamily="50" charset="-128"/>
                    <a:cs typeface="Meiryo UI" pitchFamily="50" charset="-128"/>
                  </a:endParaRPr>
                </a:p>
              </p:txBody>
            </p:sp>
            <p:sp>
              <p:nvSpPr>
                <p:cNvPr id="41043" name="Text Box 67"/>
                <p:cNvSpPr txBox="1">
                  <a:spLocks noChangeArrowheads="1"/>
                </p:cNvSpPr>
                <p:nvPr/>
              </p:nvSpPr>
              <p:spPr bwMode="auto">
                <a:xfrm>
                  <a:off x="5891370" y="1418227"/>
                  <a:ext cx="467783" cy="204386"/>
                </a:xfrm>
                <a:prstGeom prst="rect">
                  <a:avLst/>
                </a:prstGeom>
                <a:noFill/>
                <a:ln w="9525">
                  <a:noFill/>
                  <a:miter lim="800000"/>
                  <a:headEnd/>
                  <a:tailEnd/>
                </a:ln>
              </p:spPr>
              <p:txBody>
                <a:bodyPr lIns="0" tIns="0" rIns="0" bIns="0" anchor="ctr">
                  <a:spAutoFit/>
                </a:bodyPr>
                <a:lstStyle/>
                <a:p>
                  <a:pPr defTabSz="912813">
                    <a:spcBef>
                      <a:spcPct val="50000"/>
                    </a:spcBef>
                  </a:pPr>
                  <a:r>
                    <a:rPr lang="en-US" altLang="ja-JP" sz="1400" b="1">
                      <a:solidFill>
                        <a:srgbClr val="1F497D"/>
                      </a:solidFill>
                      <a:latin typeface="Meiryo UI"/>
                      <a:ea typeface="Meiryo UI"/>
                      <a:cs typeface="Meiryo UI"/>
                    </a:rPr>
                    <a:t>11</a:t>
                  </a:r>
                </a:p>
              </p:txBody>
            </p:sp>
          </p:grpSp>
          <p:grpSp>
            <p:nvGrpSpPr>
              <p:cNvPr id="41006" name="グループ化 73"/>
              <p:cNvGrpSpPr>
                <a:grpSpLocks/>
              </p:cNvGrpSpPr>
              <p:nvPr/>
            </p:nvGrpSpPr>
            <p:grpSpPr bwMode="auto">
              <a:xfrm>
                <a:off x="4592638" y="1664739"/>
                <a:ext cx="720725" cy="204291"/>
                <a:chOff x="4976024" y="1778302"/>
                <a:chExt cx="779818" cy="204386"/>
              </a:xfrm>
            </p:grpSpPr>
            <p:sp>
              <p:nvSpPr>
                <p:cNvPr id="111" name="角丸四角形 110"/>
                <p:cNvSpPr/>
                <p:nvPr/>
              </p:nvSpPr>
              <p:spPr>
                <a:xfrm>
                  <a:off x="4976024" y="1800953"/>
                  <a:ext cx="312000" cy="179999"/>
                </a:xfrm>
                <a:prstGeom prst="roundRect">
                  <a:avLst>
                    <a:gd name="adj" fmla="val 0"/>
                  </a:avLst>
                </a:prstGeom>
                <a:solidFill>
                  <a:srgbClr val="385D8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anchor="ctr"/>
                <a:lstStyle/>
                <a:p>
                  <a:pPr defTabSz="914070" fontAlgn="auto">
                    <a:spcBef>
                      <a:spcPts val="0"/>
                    </a:spcBef>
                    <a:spcAft>
                      <a:spcPts val="0"/>
                    </a:spcAft>
                    <a:defRPr/>
                  </a:pPr>
                  <a:endParaRPr lang="ja-JP" altLang="en-US" dirty="0">
                    <a:solidFill>
                      <a:prstClr val="white"/>
                    </a:solidFill>
                    <a:latin typeface="Meiryo UI" pitchFamily="50" charset="-128"/>
                    <a:ea typeface="Meiryo UI" pitchFamily="50" charset="-128"/>
                    <a:cs typeface="Meiryo UI" pitchFamily="50" charset="-128"/>
                  </a:endParaRPr>
                </a:p>
              </p:txBody>
            </p:sp>
            <p:sp>
              <p:nvSpPr>
                <p:cNvPr id="41039" name="Text Box 67"/>
                <p:cNvSpPr txBox="1">
                  <a:spLocks noChangeArrowheads="1"/>
                </p:cNvSpPr>
                <p:nvPr/>
              </p:nvSpPr>
              <p:spPr bwMode="auto">
                <a:xfrm>
                  <a:off x="5288059" y="1778302"/>
                  <a:ext cx="467783" cy="204386"/>
                </a:xfrm>
                <a:prstGeom prst="rect">
                  <a:avLst/>
                </a:prstGeom>
                <a:noFill/>
                <a:ln w="9525">
                  <a:noFill/>
                  <a:miter lim="800000"/>
                  <a:headEnd/>
                  <a:tailEnd/>
                </a:ln>
              </p:spPr>
              <p:txBody>
                <a:bodyPr lIns="0" tIns="0" rIns="0" bIns="0" anchor="ctr">
                  <a:spAutoFit/>
                </a:bodyPr>
                <a:lstStyle/>
                <a:p>
                  <a:pPr defTabSz="912813">
                    <a:spcBef>
                      <a:spcPct val="50000"/>
                    </a:spcBef>
                  </a:pPr>
                  <a:r>
                    <a:rPr lang="en-US" altLang="ja-JP" sz="1400" b="1">
                      <a:solidFill>
                        <a:srgbClr val="1F497D"/>
                      </a:solidFill>
                      <a:latin typeface="Meiryo UI"/>
                      <a:ea typeface="Meiryo UI"/>
                      <a:cs typeface="Meiryo UI"/>
                    </a:rPr>
                    <a:t>4</a:t>
                  </a:r>
                </a:p>
              </p:txBody>
            </p:sp>
          </p:grpSp>
          <p:grpSp>
            <p:nvGrpSpPr>
              <p:cNvPr id="41007" name="グループ化 74"/>
              <p:cNvGrpSpPr>
                <a:grpSpLocks/>
              </p:cNvGrpSpPr>
              <p:nvPr/>
            </p:nvGrpSpPr>
            <p:grpSpPr bwMode="auto">
              <a:xfrm>
                <a:off x="4592640" y="1928269"/>
                <a:ext cx="1597776" cy="246024"/>
                <a:chOff x="4976024" y="2085749"/>
                <a:chExt cx="1730430" cy="245504"/>
              </a:xfrm>
            </p:grpSpPr>
            <p:sp>
              <p:nvSpPr>
                <p:cNvPr id="109" name="角丸四角形 108"/>
                <p:cNvSpPr/>
                <p:nvPr/>
              </p:nvSpPr>
              <p:spPr>
                <a:xfrm>
                  <a:off x="4976024" y="2120107"/>
                  <a:ext cx="1323254" cy="211146"/>
                </a:xfrm>
                <a:prstGeom prst="roundRect">
                  <a:avLst>
                    <a:gd name="adj" fmla="val 0"/>
                  </a:avLst>
                </a:prstGeom>
                <a:solidFill>
                  <a:srgbClr val="385D8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anchor="ctr"/>
                <a:lstStyle/>
                <a:p>
                  <a:pPr defTabSz="914070" fontAlgn="auto">
                    <a:spcBef>
                      <a:spcPts val="0"/>
                    </a:spcBef>
                    <a:spcAft>
                      <a:spcPts val="0"/>
                    </a:spcAft>
                    <a:defRPr/>
                  </a:pPr>
                  <a:endParaRPr lang="ja-JP" altLang="en-US" dirty="0">
                    <a:solidFill>
                      <a:prstClr val="white"/>
                    </a:solidFill>
                    <a:latin typeface="Meiryo UI" pitchFamily="50" charset="-128"/>
                    <a:ea typeface="Meiryo UI" pitchFamily="50" charset="-128"/>
                    <a:cs typeface="Meiryo UI" pitchFamily="50" charset="-128"/>
                  </a:endParaRPr>
                </a:p>
              </p:txBody>
            </p:sp>
            <p:sp>
              <p:nvSpPr>
                <p:cNvPr id="41035" name="Text Box 67"/>
                <p:cNvSpPr txBox="1">
                  <a:spLocks noChangeArrowheads="1"/>
                </p:cNvSpPr>
                <p:nvPr/>
              </p:nvSpPr>
              <p:spPr bwMode="auto">
                <a:xfrm>
                  <a:off x="6238671" y="2085749"/>
                  <a:ext cx="467783" cy="203860"/>
                </a:xfrm>
                <a:prstGeom prst="rect">
                  <a:avLst/>
                </a:prstGeom>
                <a:noFill/>
                <a:ln w="9525">
                  <a:noFill/>
                  <a:miter lim="800000"/>
                  <a:headEnd/>
                  <a:tailEnd/>
                </a:ln>
              </p:spPr>
              <p:txBody>
                <a:bodyPr lIns="0" tIns="0" rIns="0" bIns="0" anchor="ctr">
                  <a:spAutoFit/>
                </a:bodyPr>
                <a:lstStyle/>
                <a:p>
                  <a:pPr defTabSz="912813">
                    <a:spcBef>
                      <a:spcPct val="50000"/>
                    </a:spcBef>
                  </a:pPr>
                  <a:r>
                    <a:rPr lang="en-US" altLang="ja-JP" sz="1400" b="1">
                      <a:solidFill>
                        <a:srgbClr val="1F497D"/>
                      </a:solidFill>
                      <a:latin typeface="Meiryo UI"/>
                      <a:ea typeface="Meiryo UI"/>
                      <a:cs typeface="Meiryo UI"/>
                    </a:rPr>
                    <a:t>20</a:t>
                  </a:r>
                </a:p>
              </p:txBody>
            </p:sp>
          </p:grpSp>
          <p:grpSp>
            <p:nvGrpSpPr>
              <p:cNvPr id="41008" name="グループ化 78"/>
              <p:cNvGrpSpPr>
                <a:grpSpLocks/>
              </p:cNvGrpSpPr>
              <p:nvPr/>
            </p:nvGrpSpPr>
            <p:grpSpPr bwMode="auto">
              <a:xfrm>
                <a:off x="4592640" y="2224507"/>
                <a:ext cx="1038086" cy="222910"/>
                <a:chOff x="4976027" y="2384001"/>
                <a:chExt cx="1124488" cy="223014"/>
              </a:xfrm>
            </p:grpSpPr>
            <p:sp>
              <p:nvSpPr>
                <p:cNvPr id="107" name="角丸四角形 106"/>
                <p:cNvSpPr/>
                <p:nvPr/>
              </p:nvSpPr>
              <p:spPr>
                <a:xfrm>
                  <a:off x="4976027" y="2398497"/>
                  <a:ext cx="535469" cy="208518"/>
                </a:xfrm>
                <a:prstGeom prst="roundRect">
                  <a:avLst>
                    <a:gd name="adj" fmla="val 0"/>
                  </a:avLst>
                </a:prstGeom>
                <a:solidFill>
                  <a:srgbClr val="385D8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anchor="ctr"/>
                <a:lstStyle/>
                <a:p>
                  <a:pPr defTabSz="914070" fontAlgn="auto">
                    <a:spcBef>
                      <a:spcPts val="0"/>
                    </a:spcBef>
                    <a:spcAft>
                      <a:spcPts val="0"/>
                    </a:spcAft>
                    <a:defRPr/>
                  </a:pPr>
                  <a:endParaRPr lang="ja-JP" altLang="en-US" dirty="0">
                    <a:solidFill>
                      <a:prstClr val="white"/>
                    </a:solidFill>
                    <a:latin typeface="Meiryo UI" pitchFamily="50" charset="-128"/>
                    <a:ea typeface="Meiryo UI" pitchFamily="50" charset="-128"/>
                    <a:cs typeface="Meiryo UI" pitchFamily="50" charset="-128"/>
                  </a:endParaRPr>
                </a:p>
              </p:txBody>
            </p:sp>
            <p:sp>
              <p:nvSpPr>
                <p:cNvPr id="41031" name="Text Box 67"/>
                <p:cNvSpPr txBox="1">
                  <a:spLocks noChangeArrowheads="1"/>
                </p:cNvSpPr>
                <p:nvPr/>
              </p:nvSpPr>
              <p:spPr bwMode="auto">
                <a:xfrm>
                  <a:off x="5632732" y="2384001"/>
                  <a:ext cx="467783" cy="204386"/>
                </a:xfrm>
                <a:prstGeom prst="rect">
                  <a:avLst/>
                </a:prstGeom>
                <a:noFill/>
                <a:ln w="9525">
                  <a:noFill/>
                  <a:miter lim="800000"/>
                  <a:headEnd/>
                  <a:tailEnd/>
                </a:ln>
              </p:spPr>
              <p:txBody>
                <a:bodyPr lIns="0" tIns="0" rIns="0" bIns="0" anchor="ctr">
                  <a:spAutoFit/>
                </a:bodyPr>
                <a:lstStyle/>
                <a:p>
                  <a:pPr defTabSz="912813">
                    <a:spcBef>
                      <a:spcPct val="50000"/>
                    </a:spcBef>
                  </a:pPr>
                  <a:r>
                    <a:rPr lang="ja-JP" altLang="en-US" sz="1400" b="1">
                      <a:solidFill>
                        <a:srgbClr val="1F497D"/>
                      </a:solidFill>
                      <a:latin typeface="Meiryo UI"/>
                      <a:ea typeface="Meiryo UI"/>
                      <a:cs typeface="Meiryo UI"/>
                    </a:rPr>
                    <a:t>６</a:t>
                  </a:r>
                  <a:endParaRPr lang="en-US" altLang="ja-JP" sz="1400" b="1">
                    <a:solidFill>
                      <a:srgbClr val="1F497D"/>
                    </a:solidFill>
                    <a:latin typeface="Meiryo UI"/>
                    <a:ea typeface="Meiryo UI"/>
                    <a:cs typeface="Meiryo UI"/>
                  </a:endParaRPr>
                </a:p>
              </p:txBody>
            </p:sp>
          </p:grpSp>
          <p:grpSp>
            <p:nvGrpSpPr>
              <p:cNvPr id="41009" name="グループ化 85"/>
              <p:cNvGrpSpPr>
                <a:grpSpLocks/>
              </p:cNvGrpSpPr>
              <p:nvPr/>
            </p:nvGrpSpPr>
            <p:grpSpPr bwMode="auto">
              <a:xfrm>
                <a:off x="4592638" y="3029986"/>
                <a:ext cx="1271587" cy="204291"/>
                <a:chOff x="4976024" y="3193829"/>
                <a:chExt cx="1377338" cy="204386"/>
              </a:xfrm>
            </p:grpSpPr>
            <p:sp>
              <p:nvSpPr>
                <p:cNvPr id="105" name="角丸四角形 104"/>
                <p:cNvSpPr/>
                <p:nvPr/>
              </p:nvSpPr>
              <p:spPr>
                <a:xfrm>
                  <a:off x="4976024" y="3205312"/>
                  <a:ext cx="858000" cy="180000"/>
                </a:xfrm>
                <a:prstGeom prst="roundRect">
                  <a:avLst>
                    <a:gd name="adj" fmla="val 0"/>
                  </a:avLst>
                </a:prstGeom>
                <a:solidFill>
                  <a:srgbClr val="385D8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anchor="ctr"/>
                <a:lstStyle/>
                <a:p>
                  <a:pPr defTabSz="914070" fontAlgn="auto">
                    <a:spcBef>
                      <a:spcPts val="0"/>
                    </a:spcBef>
                    <a:spcAft>
                      <a:spcPts val="0"/>
                    </a:spcAft>
                    <a:defRPr/>
                  </a:pPr>
                  <a:endParaRPr lang="ja-JP" altLang="en-US" dirty="0">
                    <a:solidFill>
                      <a:prstClr val="white"/>
                    </a:solidFill>
                    <a:latin typeface="Meiryo UI" pitchFamily="50" charset="-128"/>
                    <a:ea typeface="Meiryo UI" pitchFamily="50" charset="-128"/>
                    <a:cs typeface="Meiryo UI" pitchFamily="50" charset="-128"/>
                  </a:endParaRPr>
                </a:p>
              </p:txBody>
            </p:sp>
            <p:sp>
              <p:nvSpPr>
                <p:cNvPr id="41027" name="Text Box 67"/>
                <p:cNvSpPr txBox="1">
                  <a:spLocks noChangeArrowheads="1"/>
                </p:cNvSpPr>
                <p:nvPr/>
              </p:nvSpPr>
              <p:spPr bwMode="auto">
                <a:xfrm>
                  <a:off x="5885579" y="3193829"/>
                  <a:ext cx="467783" cy="204386"/>
                </a:xfrm>
                <a:prstGeom prst="rect">
                  <a:avLst/>
                </a:prstGeom>
                <a:noFill/>
                <a:ln w="9525">
                  <a:noFill/>
                  <a:miter lim="800000"/>
                  <a:headEnd/>
                  <a:tailEnd/>
                </a:ln>
              </p:spPr>
              <p:txBody>
                <a:bodyPr lIns="0" tIns="0" rIns="0" bIns="0" anchor="ctr">
                  <a:spAutoFit/>
                </a:bodyPr>
                <a:lstStyle/>
                <a:p>
                  <a:pPr defTabSz="912813">
                    <a:spcBef>
                      <a:spcPct val="50000"/>
                    </a:spcBef>
                  </a:pPr>
                  <a:r>
                    <a:rPr lang="en-US" altLang="ja-JP" sz="1400" b="1">
                      <a:solidFill>
                        <a:srgbClr val="1F497D"/>
                      </a:solidFill>
                      <a:latin typeface="Meiryo UI"/>
                      <a:ea typeface="Meiryo UI"/>
                      <a:cs typeface="Meiryo UI"/>
                    </a:rPr>
                    <a:t>12</a:t>
                  </a:r>
                </a:p>
              </p:txBody>
            </p:sp>
          </p:grpSp>
          <p:sp>
            <p:nvSpPr>
              <p:cNvPr id="41010" name="Text Box 67"/>
              <p:cNvSpPr txBox="1">
                <a:spLocks noChangeArrowheads="1"/>
              </p:cNvSpPr>
              <p:nvPr/>
            </p:nvSpPr>
            <p:spPr bwMode="auto">
              <a:xfrm>
                <a:off x="7799920" y="2489986"/>
                <a:ext cx="410273" cy="408582"/>
              </a:xfrm>
              <a:prstGeom prst="rect">
                <a:avLst/>
              </a:prstGeom>
              <a:noFill/>
              <a:ln w="9525">
                <a:noFill/>
                <a:miter lim="800000"/>
                <a:headEnd/>
                <a:tailEnd/>
              </a:ln>
            </p:spPr>
            <p:txBody>
              <a:bodyPr wrap="none" lIns="0" tIns="0" rIns="0" bIns="0" anchor="ctr">
                <a:spAutoFit/>
              </a:bodyPr>
              <a:lstStyle/>
              <a:p>
                <a:pPr defTabSz="912813">
                  <a:spcBef>
                    <a:spcPct val="50000"/>
                  </a:spcBef>
                </a:pPr>
                <a:r>
                  <a:rPr lang="en-US" altLang="ja-JP" sz="2800" b="1">
                    <a:solidFill>
                      <a:srgbClr val="FF0000"/>
                    </a:solidFill>
                    <a:latin typeface="Meiryo UI"/>
                    <a:ea typeface="Meiryo UI"/>
                    <a:cs typeface="Meiryo UI"/>
                  </a:rPr>
                  <a:t>51</a:t>
                </a:r>
              </a:p>
            </p:txBody>
          </p:sp>
          <p:sp>
            <p:nvSpPr>
              <p:cNvPr id="100" name="角丸四角形 99"/>
              <p:cNvSpPr/>
              <p:nvPr/>
            </p:nvSpPr>
            <p:spPr>
              <a:xfrm>
                <a:off x="4593253" y="2489199"/>
                <a:ext cx="3169255" cy="458539"/>
              </a:xfrm>
              <a:prstGeom prst="roundRect">
                <a:avLst>
                  <a:gd name="adj" fmla="val 0"/>
                </a:avLst>
              </a:prstGeom>
              <a:solidFill>
                <a:srgbClr val="FF330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anchor="ctr"/>
              <a:lstStyle/>
              <a:p>
                <a:pPr defTabSz="914070" fontAlgn="auto">
                  <a:spcBef>
                    <a:spcPts val="0"/>
                  </a:spcBef>
                  <a:spcAft>
                    <a:spcPts val="0"/>
                  </a:spcAft>
                  <a:defRPr/>
                </a:pPr>
                <a:endParaRPr lang="ja-JP" altLang="en-US" dirty="0">
                  <a:solidFill>
                    <a:prstClr val="white"/>
                  </a:solidFill>
                  <a:latin typeface="Meiryo UI" pitchFamily="50" charset="-128"/>
                  <a:ea typeface="Meiryo UI" pitchFamily="50" charset="-128"/>
                  <a:cs typeface="Meiryo UI" pitchFamily="50" charset="-128"/>
                </a:endParaRPr>
              </a:p>
            </p:txBody>
          </p:sp>
          <p:sp>
            <p:nvSpPr>
              <p:cNvPr id="101" name="正方形/長方形 100"/>
              <p:cNvSpPr/>
              <p:nvPr/>
            </p:nvSpPr>
            <p:spPr>
              <a:xfrm>
                <a:off x="4628872" y="2552066"/>
                <a:ext cx="1737790" cy="324000"/>
              </a:xfrm>
              <a:prstGeom prst="rect">
                <a:avLst/>
              </a:prstGeom>
              <a:solidFill>
                <a:schemeClr val="bg1"/>
              </a:solidFill>
              <a:ln w="3175">
                <a:solidFill>
                  <a:schemeClr val="bg1">
                    <a:lumMod val="50000"/>
                  </a:schemeClr>
                </a:solidFill>
                <a:prstDash val="sys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defTabSz="912813">
                  <a:defRPr/>
                </a:pPr>
                <a:r>
                  <a:rPr lang="ja-JP" altLang="en-US" sz="1600" b="1">
                    <a:solidFill>
                      <a:srgbClr val="000000"/>
                    </a:solidFill>
                    <a:latin typeface="Meiryo UI"/>
                    <a:ea typeface="Meiryo UI"/>
                    <a:cs typeface="Meiryo UI"/>
                  </a:rPr>
                  <a:t>ライフ分野：</a:t>
                </a:r>
                <a:r>
                  <a:rPr lang="en-US" altLang="ja-JP" sz="1600" b="1">
                    <a:solidFill>
                      <a:srgbClr val="000000"/>
                    </a:solidFill>
                    <a:latin typeface="Meiryo UI"/>
                    <a:ea typeface="Meiryo UI"/>
                    <a:cs typeface="Meiryo UI"/>
                  </a:rPr>
                  <a:t>37</a:t>
                </a:r>
                <a:endParaRPr lang="ja-JP" altLang="en-US" sz="1600" b="1">
                  <a:solidFill>
                    <a:srgbClr val="000000"/>
                  </a:solidFill>
                  <a:latin typeface="Meiryo UI"/>
                  <a:ea typeface="Meiryo UI"/>
                  <a:cs typeface="Meiryo UI"/>
                </a:endParaRPr>
              </a:p>
            </p:txBody>
          </p:sp>
          <p:sp>
            <p:nvSpPr>
              <p:cNvPr id="102" name="正方形/長方形 101"/>
              <p:cNvSpPr/>
              <p:nvPr/>
            </p:nvSpPr>
            <p:spPr>
              <a:xfrm>
                <a:off x="6395176" y="2537895"/>
                <a:ext cx="731158" cy="352461"/>
              </a:xfrm>
              <a:prstGeom prst="rect">
                <a:avLst/>
              </a:prstGeom>
              <a:solidFill>
                <a:schemeClr val="bg1"/>
              </a:solidFill>
              <a:ln w="3175">
                <a:solidFill>
                  <a:schemeClr val="bg1">
                    <a:lumMod val="50000"/>
                  </a:schemeClr>
                </a:solidFill>
                <a:prstDash val="sys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tIns="45712" rIns="0" bIns="45712" anchor="ctr"/>
              <a:lstStyle/>
              <a:p>
                <a:pPr algn="l" defTabSz="914070" fontAlgn="auto">
                  <a:spcBef>
                    <a:spcPts val="0"/>
                  </a:spcBef>
                  <a:spcAft>
                    <a:spcPts val="0"/>
                  </a:spcAft>
                  <a:defRPr/>
                </a:pPr>
                <a:r>
                  <a:rPr lang="ja-JP" altLang="en-US" sz="1400" dirty="0">
                    <a:solidFill>
                      <a:prstClr val="black"/>
                    </a:solidFill>
                    <a:latin typeface="Meiryo UI" pitchFamily="50" charset="-128"/>
                    <a:ea typeface="Meiryo UI" pitchFamily="50" charset="-128"/>
                    <a:cs typeface="Meiryo UI" pitchFamily="50" charset="-128"/>
                  </a:rPr>
                  <a:t>グリーン</a:t>
                </a:r>
                <a:r>
                  <a:rPr lang="en-US" altLang="ja-JP" sz="1400" dirty="0">
                    <a:solidFill>
                      <a:prstClr val="black"/>
                    </a:solidFill>
                    <a:latin typeface="Meiryo UI" pitchFamily="50" charset="-128"/>
                    <a:ea typeface="Meiryo UI" pitchFamily="50" charset="-128"/>
                    <a:cs typeface="Meiryo UI" pitchFamily="50" charset="-128"/>
                  </a:rPr>
                  <a:t>:8</a:t>
                </a:r>
                <a:endParaRPr lang="ja-JP" altLang="en-US" sz="1400" dirty="0">
                  <a:solidFill>
                    <a:prstClr val="black"/>
                  </a:solidFill>
                  <a:latin typeface="Meiryo UI" pitchFamily="50" charset="-128"/>
                  <a:ea typeface="Meiryo UI" pitchFamily="50" charset="-128"/>
                  <a:cs typeface="Meiryo UI" pitchFamily="50" charset="-128"/>
                </a:endParaRPr>
              </a:p>
            </p:txBody>
          </p:sp>
          <p:sp>
            <p:nvSpPr>
              <p:cNvPr id="103" name="正方形/長方形 102"/>
              <p:cNvSpPr/>
              <p:nvPr/>
            </p:nvSpPr>
            <p:spPr>
              <a:xfrm>
                <a:off x="7164288" y="2546190"/>
                <a:ext cx="531692" cy="333870"/>
              </a:xfrm>
              <a:prstGeom prst="rect">
                <a:avLst/>
              </a:prstGeom>
              <a:solidFill>
                <a:schemeClr val="bg1"/>
              </a:solidFill>
              <a:ln w="3175">
                <a:solidFill>
                  <a:schemeClr val="bg1">
                    <a:lumMod val="50000"/>
                  </a:schemeClr>
                </a:solidFill>
                <a:prstDash val="sys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45712" rIns="0" bIns="45712" anchor="ctr"/>
              <a:lstStyle/>
              <a:p>
                <a:pPr defTabSz="914070" fontAlgn="auto">
                  <a:spcBef>
                    <a:spcPts val="0"/>
                  </a:spcBef>
                  <a:spcAft>
                    <a:spcPts val="0"/>
                  </a:spcAft>
                  <a:defRPr/>
                </a:pPr>
                <a:endParaRPr lang="ja-JP" altLang="en-US" sz="800" dirty="0">
                  <a:solidFill>
                    <a:prstClr val="black"/>
                  </a:solidFill>
                  <a:latin typeface="Meiryo UI" pitchFamily="50" charset="-128"/>
                  <a:ea typeface="Meiryo UI" pitchFamily="50" charset="-128"/>
                  <a:cs typeface="Meiryo UI" pitchFamily="50" charset="-128"/>
                </a:endParaRPr>
              </a:p>
            </p:txBody>
          </p:sp>
          <p:sp>
            <p:nvSpPr>
              <p:cNvPr id="41023" name="テキスト ボックス 94"/>
              <p:cNvSpPr txBox="1">
                <a:spLocks noChangeArrowheads="1"/>
              </p:cNvSpPr>
              <p:nvPr/>
            </p:nvSpPr>
            <p:spPr bwMode="auto">
              <a:xfrm>
                <a:off x="7143241" y="2485187"/>
                <a:ext cx="671528" cy="437766"/>
              </a:xfrm>
              <a:prstGeom prst="rect">
                <a:avLst/>
              </a:prstGeom>
              <a:noFill/>
              <a:ln w="9525">
                <a:noFill/>
                <a:miter lim="800000"/>
                <a:headEnd/>
                <a:tailEnd/>
              </a:ln>
            </p:spPr>
            <p:txBody>
              <a:bodyPr>
                <a:spAutoFit/>
              </a:bodyPr>
              <a:lstStyle/>
              <a:p>
                <a:pPr algn="l" defTabSz="912813"/>
                <a:r>
                  <a:rPr lang="ja-JP" altLang="en-US" sz="1200">
                    <a:solidFill>
                      <a:srgbClr val="000000"/>
                    </a:solidFill>
                    <a:latin typeface="Meiryo UI"/>
                    <a:ea typeface="Meiryo UI"/>
                    <a:cs typeface="Meiryo UI"/>
                  </a:rPr>
                  <a:t>  ｲﾝﾌﾗ・</a:t>
                </a:r>
                <a:endParaRPr lang="en-US" altLang="ja-JP" sz="1200">
                  <a:solidFill>
                    <a:srgbClr val="000000"/>
                  </a:solidFill>
                  <a:latin typeface="Meiryo UI"/>
                  <a:ea typeface="Meiryo UI"/>
                  <a:cs typeface="Meiryo UI"/>
                </a:endParaRPr>
              </a:p>
              <a:p>
                <a:pPr algn="l" defTabSz="912813"/>
                <a:r>
                  <a:rPr lang="ja-JP" altLang="en-US" sz="1200">
                    <a:solidFill>
                      <a:srgbClr val="000000"/>
                    </a:solidFill>
                    <a:latin typeface="Meiryo UI"/>
                    <a:ea typeface="Meiryo UI"/>
                    <a:cs typeface="Meiryo UI"/>
                  </a:rPr>
                  <a:t>　共通</a:t>
                </a:r>
                <a:r>
                  <a:rPr lang="en-US" altLang="ja-JP" sz="1200">
                    <a:solidFill>
                      <a:srgbClr val="000000"/>
                    </a:solidFill>
                    <a:latin typeface="Meiryo UI"/>
                    <a:ea typeface="Meiryo UI"/>
                    <a:cs typeface="Meiryo UI"/>
                  </a:rPr>
                  <a:t>:6</a:t>
                </a:r>
                <a:endParaRPr lang="ja-JP" altLang="en-US" sz="1200">
                  <a:solidFill>
                    <a:srgbClr val="000000"/>
                  </a:solidFill>
                  <a:latin typeface="Meiryo UI"/>
                  <a:ea typeface="Meiryo UI"/>
                  <a:cs typeface="Meiryo UI"/>
                </a:endParaRPr>
              </a:p>
            </p:txBody>
          </p:sp>
        </p:grpSp>
        <p:sp>
          <p:nvSpPr>
            <p:cNvPr id="40999" name="テキスト ボックス 87"/>
            <p:cNvSpPr txBox="1">
              <a:spLocks noChangeArrowheads="1"/>
            </p:cNvSpPr>
            <p:nvPr/>
          </p:nvSpPr>
          <p:spPr bwMode="auto">
            <a:xfrm>
              <a:off x="7596336" y="632749"/>
              <a:ext cx="1410964" cy="276999"/>
            </a:xfrm>
            <a:prstGeom prst="rect">
              <a:avLst/>
            </a:prstGeom>
            <a:noFill/>
            <a:ln w="9525">
              <a:noFill/>
              <a:miter lim="800000"/>
              <a:headEnd/>
              <a:tailEnd/>
            </a:ln>
          </p:spPr>
          <p:txBody>
            <a:bodyPr wrap="none">
              <a:spAutoFit/>
            </a:bodyPr>
            <a:lstStyle/>
            <a:p>
              <a:pPr algn="l" defTabSz="912813"/>
              <a:r>
                <a:rPr lang="en-US" altLang="ja-JP" sz="1200">
                  <a:solidFill>
                    <a:srgbClr val="000000"/>
                  </a:solidFill>
                  <a:latin typeface="Meiryo UI"/>
                  <a:ea typeface="Meiryo UI"/>
                  <a:cs typeface="Meiryo UI"/>
                </a:rPr>
                <a:t>※H28.3</a:t>
              </a:r>
              <a:r>
                <a:rPr lang="ja-JP" altLang="en-US" sz="1200">
                  <a:solidFill>
                    <a:srgbClr val="000000"/>
                  </a:solidFill>
                  <a:latin typeface="Meiryo UI"/>
                  <a:ea typeface="Meiryo UI"/>
                  <a:cs typeface="Meiryo UI"/>
                </a:rPr>
                <a:t>月末時点</a:t>
              </a:r>
              <a:endParaRPr lang="en-US" altLang="ja-JP" sz="1200">
                <a:solidFill>
                  <a:srgbClr val="000000"/>
                </a:solidFill>
                <a:latin typeface="Meiryo UI"/>
                <a:ea typeface="Meiryo UI"/>
                <a:cs typeface="Meiryo UI"/>
              </a:endParaRPr>
            </a:p>
          </p:txBody>
        </p:sp>
        <p:sp>
          <p:nvSpPr>
            <p:cNvPr id="41000" name="テキスト ボックス 160"/>
            <p:cNvSpPr txBox="1">
              <a:spLocks noChangeArrowheads="1"/>
            </p:cNvSpPr>
            <p:nvPr/>
          </p:nvSpPr>
          <p:spPr bwMode="auto">
            <a:xfrm>
              <a:off x="7295848" y="1546945"/>
              <a:ext cx="1744315" cy="369888"/>
            </a:xfrm>
            <a:prstGeom prst="rect">
              <a:avLst/>
            </a:prstGeom>
            <a:noFill/>
            <a:ln w="9525">
              <a:noFill/>
              <a:miter lim="800000"/>
              <a:headEnd/>
              <a:tailEnd/>
            </a:ln>
          </p:spPr>
          <p:txBody>
            <a:bodyPr lIns="91413" tIns="45707" rIns="91413" bIns="45707">
              <a:spAutoFit/>
            </a:bodyPr>
            <a:lstStyle/>
            <a:p>
              <a:r>
                <a:rPr lang="ja-JP" altLang="en-US" b="1">
                  <a:solidFill>
                    <a:srgbClr val="FF0000"/>
                  </a:solidFill>
                  <a:latin typeface="Meiryo UI"/>
                  <a:ea typeface="Meiryo UI"/>
                  <a:cs typeface="Meiryo UI"/>
                </a:rPr>
                <a:t>全国トップ！</a:t>
              </a:r>
            </a:p>
          </p:txBody>
        </p:sp>
      </p:grpSp>
      <p:sp>
        <p:nvSpPr>
          <p:cNvPr id="40963" name="テキスト ボックス 2"/>
          <p:cNvSpPr txBox="1">
            <a:spLocks noChangeArrowheads="1"/>
          </p:cNvSpPr>
          <p:nvPr/>
        </p:nvSpPr>
        <p:spPr bwMode="auto">
          <a:xfrm>
            <a:off x="114300" y="414338"/>
            <a:ext cx="8928100" cy="527050"/>
          </a:xfrm>
          <a:prstGeom prst="rect">
            <a:avLst/>
          </a:prstGeom>
          <a:noFill/>
          <a:ln w="9525">
            <a:solidFill>
              <a:schemeClr val="accent1"/>
            </a:solidFill>
            <a:miter lim="800000"/>
            <a:headEnd/>
            <a:tailEnd/>
          </a:ln>
        </p:spPr>
        <p:txBody>
          <a:bodyPr>
            <a:spAutoFit/>
          </a:bodyPr>
          <a:lstStyle/>
          <a:p>
            <a:pPr marL="285750" indent="-285750" algn="l">
              <a:buFont typeface="Wingdings" pitchFamily="2" charset="2"/>
              <a:buChar char="Ø"/>
            </a:pPr>
            <a:r>
              <a:rPr lang="ja-JP" altLang="en-US" sz="1400">
                <a:latin typeface="Calibri" pitchFamily="34" charset="0"/>
              </a:rPr>
              <a:t>全国</a:t>
            </a:r>
            <a:r>
              <a:rPr lang="en-US" altLang="ja-JP" sz="1400">
                <a:latin typeface="Calibri" pitchFamily="34" charset="0"/>
              </a:rPr>
              <a:t>7</a:t>
            </a:r>
            <a:r>
              <a:rPr lang="ja-JP" altLang="en-US" sz="1400">
                <a:latin typeface="Calibri" pitchFamily="34" charset="0"/>
              </a:rPr>
              <a:t>か所の国際戦略総合特区でこれまでに認定された事業（わが国産業の国際競争力強化に貢献する新規プロジェクト）は関西が圧倒的に多く、そのうち</a:t>
            </a:r>
            <a:r>
              <a:rPr lang="en-US" altLang="ja-JP" sz="1400">
                <a:latin typeface="Calibri" pitchFamily="34" charset="0"/>
              </a:rPr>
              <a:t>7</a:t>
            </a:r>
            <a:r>
              <a:rPr lang="ja-JP" altLang="en-US" sz="1400">
                <a:latin typeface="Calibri" pitchFamily="34" charset="0"/>
              </a:rPr>
              <a:t>割はライフサイエンス分野。</a:t>
            </a:r>
            <a:endParaRPr lang="en-US" altLang="ja-JP" sz="1400">
              <a:latin typeface="Calibri" pitchFamily="34" charset="0"/>
            </a:endParaRP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19</a:t>
            </a:fld>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3528" y="188640"/>
            <a:ext cx="813690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dirty="0"/>
              <a:t>基本構成</a:t>
            </a:r>
            <a:endParaRPr kumimoji="1" lang="ja-JP" altLang="en-US" dirty="0"/>
          </a:p>
        </p:txBody>
      </p:sp>
      <p:sp>
        <p:nvSpPr>
          <p:cNvPr id="4" name="角丸四角形 3"/>
          <p:cNvSpPr/>
          <p:nvPr/>
        </p:nvSpPr>
        <p:spPr>
          <a:xfrm>
            <a:off x="251520" y="1101934"/>
            <a:ext cx="3960440" cy="799692"/>
          </a:xfrm>
          <a:prstGeom prst="roundRect">
            <a:avLst/>
          </a:prstGeom>
          <a:solidFill>
            <a:schemeClr val="accent5">
              <a:lumMod val="40000"/>
              <a:lumOff val="60000"/>
            </a:schemeClr>
          </a:solidFill>
        </p:spPr>
        <p:style>
          <a:lnRef idx="2">
            <a:schemeClr val="accent5"/>
          </a:lnRef>
          <a:fillRef idx="1">
            <a:schemeClr val="lt1"/>
          </a:fillRef>
          <a:effectRef idx="0">
            <a:schemeClr val="accent5"/>
          </a:effectRef>
          <a:fontRef idx="minor">
            <a:schemeClr val="dk1"/>
          </a:fontRef>
        </p:style>
        <p:txBody>
          <a:bodyPr rtlCol="0" anchor="ctr"/>
          <a:lstStyle/>
          <a:p>
            <a:pPr algn="l"/>
            <a:r>
              <a:rPr kumimoji="1" lang="ja-JP" altLang="en-US" dirty="0" smtClean="0"/>
              <a:t>１．なぜ、健康長寿関連産業なのか？</a:t>
            </a:r>
            <a:endParaRPr kumimoji="1" lang="en-US" altLang="ja-JP" dirty="0" smtClean="0"/>
          </a:p>
        </p:txBody>
      </p:sp>
      <p:sp>
        <p:nvSpPr>
          <p:cNvPr id="7" name="角丸四角形 6"/>
          <p:cNvSpPr/>
          <p:nvPr/>
        </p:nvSpPr>
        <p:spPr>
          <a:xfrm>
            <a:off x="4818112" y="1107471"/>
            <a:ext cx="3642320" cy="720081"/>
          </a:xfrm>
          <a:prstGeom prst="roundRect">
            <a:avLst/>
          </a:prstGeom>
          <a:solidFill>
            <a:schemeClr val="accent5">
              <a:lumMod val="40000"/>
              <a:lumOff val="60000"/>
            </a:schemeClr>
          </a:solidFill>
        </p:spPr>
        <p:style>
          <a:lnRef idx="2">
            <a:schemeClr val="accent5"/>
          </a:lnRef>
          <a:fillRef idx="1">
            <a:schemeClr val="lt1"/>
          </a:fillRef>
          <a:effectRef idx="0">
            <a:schemeClr val="accent5"/>
          </a:effectRef>
          <a:fontRef idx="minor">
            <a:schemeClr val="dk1"/>
          </a:fontRef>
        </p:style>
        <p:txBody>
          <a:bodyPr rtlCol="0" anchor="ctr"/>
          <a:lstStyle/>
          <a:p>
            <a:pPr algn="l"/>
            <a:r>
              <a:rPr kumimoji="1" lang="ja-JP" altLang="en-US" dirty="0" smtClean="0"/>
              <a:t>２．なぜ、大阪・関西なのか？</a:t>
            </a:r>
            <a:endParaRPr kumimoji="1" lang="en-US" altLang="ja-JP" dirty="0" smtClean="0"/>
          </a:p>
        </p:txBody>
      </p:sp>
      <p:sp>
        <p:nvSpPr>
          <p:cNvPr id="5" name="角丸四角形 4"/>
          <p:cNvSpPr/>
          <p:nvPr/>
        </p:nvSpPr>
        <p:spPr>
          <a:xfrm>
            <a:off x="278768" y="1901626"/>
            <a:ext cx="3825180" cy="3831630"/>
          </a:xfrm>
          <a:prstGeom prst="roundRect">
            <a:avLst>
              <a:gd name="adj" fmla="val 5644"/>
            </a:avLst>
          </a:prstGeom>
        </p:spPr>
        <p:style>
          <a:lnRef idx="1">
            <a:schemeClr val="accent4"/>
          </a:lnRef>
          <a:fillRef idx="2">
            <a:schemeClr val="accent4"/>
          </a:fillRef>
          <a:effectRef idx="1">
            <a:schemeClr val="accent4"/>
          </a:effectRef>
          <a:fontRef idx="minor">
            <a:schemeClr val="dk1"/>
          </a:fontRef>
        </p:style>
        <p:txBody>
          <a:bodyPr rtlCol="0" anchor="ctr"/>
          <a:lstStyle/>
          <a:p>
            <a:pPr algn="l"/>
            <a:r>
              <a:rPr kumimoji="1" lang="en-US" altLang="ja-JP" sz="1200" dirty="0" smtClean="0"/>
              <a:t>Ⅰ</a:t>
            </a:r>
            <a:r>
              <a:rPr kumimoji="1" lang="ja-JP" altLang="en-US" sz="1200" dirty="0" err="1" smtClean="0"/>
              <a:t>．</a:t>
            </a:r>
            <a:r>
              <a:rPr lang="ja-JP" altLang="en-US" sz="1200" dirty="0">
                <a:solidFill>
                  <a:srgbClr val="000000"/>
                </a:solidFill>
              </a:rPr>
              <a:t>健康長寿にかかわる産業は国内・海外</a:t>
            </a:r>
            <a:r>
              <a:rPr lang="ja-JP" altLang="en-US" sz="1200" dirty="0" smtClean="0">
                <a:solidFill>
                  <a:srgbClr val="000000"/>
                </a:solidFill>
              </a:rPr>
              <a:t>ともに今後</a:t>
            </a:r>
            <a:endParaRPr lang="en-US" altLang="ja-JP" sz="1200" dirty="0" smtClean="0">
              <a:solidFill>
                <a:srgbClr val="000000"/>
              </a:solidFill>
            </a:endParaRPr>
          </a:p>
          <a:p>
            <a:pPr algn="l"/>
            <a:r>
              <a:rPr lang="ja-JP" altLang="en-US" sz="1200" dirty="0">
                <a:solidFill>
                  <a:srgbClr val="000000"/>
                </a:solidFill>
              </a:rPr>
              <a:t>　</a:t>
            </a:r>
            <a:r>
              <a:rPr lang="ja-JP" altLang="en-US" sz="1200" dirty="0" smtClean="0">
                <a:solidFill>
                  <a:srgbClr val="000000"/>
                </a:solidFill>
              </a:rPr>
              <a:t>も拡大</a:t>
            </a:r>
            <a:r>
              <a:rPr lang="ja-JP" altLang="en-US" sz="1200" dirty="0">
                <a:solidFill>
                  <a:srgbClr val="000000"/>
                </a:solidFill>
              </a:rPr>
              <a:t>が見込まれる産業であり、</a:t>
            </a:r>
            <a:r>
              <a:rPr lang="ja-JP" altLang="en-US" sz="1200" dirty="0" smtClean="0">
                <a:solidFill>
                  <a:srgbClr val="000000"/>
                </a:solidFill>
              </a:rPr>
              <a:t>市場</a:t>
            </a:r>
            <a:r>
              <a:rPr lang="ja-JP" altLang="en-US" sz="1200" dirty="0">
                <a:solidFill>
                  <a:srgbClr val="000000"/>
                </a:solidFill>
              </a:rPr>
              <a:t>規模・成長率</a:t>
            </a:r>
            <a:r>
              <a:rPr lang="ja-JP" altLang="en-US" sz="1200" dirty="0" smtClean="0">
                <a:solidFill>
                  <a:srgbClr val="000000"/>
                </a:solidFill>
              </a:rPr>
              <a:t>と</a:t>
            </a:r>
            <a:endParaRPr lang="en-US" altLang="ja-JP" sz="1200" dirty="0" smtClean="0">
              <a:solidFill>
                <a:srgbClr val="000000"/>
              </a:solidFill>
            </a:endParaRPr>
          </a:p>
          <a:p>
            <a:pPr algn="l"/>
            <a:r>
              <a:rPr lang="ja-JP" altLang="en-US" sz="1200" dirty="0">
                <a:solidFill>
                  <a:srgbClr val="000000"/>
                </a:solidFill>
              </a:rPr>
              <a:t>　</a:t>
            </a:r>
            <a:r>
              <a:rPr lang="ja-JP" altLang="en-US" sz="1200" dirty="0" smtClean="0">
                <a:solidFill>
                  <a:srgbClr val="000000"/>
                </a:solidFill>
              </a:rPr>
              <a:t>も</a:t>
            </a:r>
            <a:r>
              <a:rPr lang="ja-JP" altLang="en-US" sz="1200" dirty="0" err="1" smtClean="0">
                <a:solidFill>
                  <a:srgbClr val="000000"/>
                </a:solidFill>
              </a:rPr>
              <a:t>に</a:t>
            </a:r>
            <a:r>
              <a:rPr lang="ja-JP" altLang="en-US" sz="1200" dirty="0" smtClean="0">
                <a:solidFill>
                  <a:srgbClr val="000000"/>
                </a:solidFill>
              </a:rPr>
              <a:t>高い</a:t>
            </a:r>
            <a:r>
              <a:rPr lang="ja-JP" altLang="en-US" sz="1200" dirty="0">
                <a:solidFill>
                  <a:srgbClr val="000000"/>
                </a:solidFill>
              </a:rPr>
              <a:t>産業で</a:t>
            </a:r>
            <a:r>
              <a:rPr lang="ja-JP" altLang="en-US" sz="1200" dirty="0" smtClean="0">
                <a:solidFill>
                  <a:srgbClr val="000000"/>
                </a:solidFill>
              </a:rPr>
              <a:t>ある。</a:t>
            </a:r>
            <a:endParaRPr lang="en-US" altLang="ja-JP" sz="1200" dirty="0" smtClean="0">
              <a:solidFill>
                <a:srgbClr val="000000"/>
              </a:solidFill>
            </a:endParaRPr>
          </a:p>
          <a:p>
            <a:pPr algn="l"/>
            <a:endParaRPr lang="en-US" altLang="ja-JP" sz="1200" dirty="0" smtClean="0">
              <a:solidFill>
                <a:srgbClr val="000000"/>
              </a:solidFill>
            </a:endParaRPr>
          </a:p>
          <a:p>
            <a:pPr algn="l"/>
            <a:endParaRPr kumimoji="1" lang="en-US" altLang="ja-JP" sz="1200" dirty="0" smtClean="0">
              <a:solidFill>
                <a:srgbClr val="000000"/>
              </a:solidFill>
            </a:endParaRPr>
          </a:p>
          <a:p>
            <a:pPr algn="l"/>
            <a:r>
              <a:rPr lang="en-US" altLang="ja-JP" sz="1200" dirty="0" smtClean="0">
                <a:solidFill>
                  <a:srgbClr val="000000"/>
                </a:solidFill>
              </a:rPr>
              <a:t>Ⅱ</a:t>
            </a:r>
            <a:r>
              <a:rPr lang="ja-JP" altLang="en-US" sz="1200" dirty="0" err="1" smtClean="0">
                <a:solidFill>
                  <a:srgbClr val="000000"/>
                </a:solidFill>
              </a:rPr>
              <a:t>．</a:t>
            </a:r>
            <a:r>
              <a:rPr lang="ja-JP" altLang="en-US" sz="1200" dirty="0">
                <a:solidFill>
                  <a:srgbClr val="000000"/>
                </a:solidFill>
              </a:rPr>
              <a:t>健康長寿にかかる産業</a:t>
            </a:r>
            <a:r>
              <a:rPr lang="ja-JP" altLang="en-US" sz="1200" dirty="0" smtClean="0">
                <a:solidFill>
                  <a:srgbClr val="000000"/>
                </a:solidFill>
              </a:rPr>
              <a:t>はすそ野が広いうえ、さま</a:t>
            </a:r>
            <a:endParaRPr lang="en-US" altLang="ja-JP" sz="1200" dirty="0" smtClean="0">
              <a:solidFill>
                <a:srgbClr val="000000"/>
              </a:solidFill>
            </a:endParaRPr>
          </a:p>
          <a:p>
            <a:pPr algn="l"/>
            <a:r>
              <a:rPr lang="ja-JP" altLang="en-US" sz="1200" dirty="0">
                <a:solidFill>
                  <a:srgbClr val="000000"/>
                </a:solidFill>
              </a:rPr>
              <a:t>　</a:t>
            </a:r>
            <a:r>
              <a:rPr lang="ja-JP" altLang="en-US" sz="1200" dirty="0" err="1" smtClean="0">
                <a:solidFill>
                  <a:srgbClr val="000000"/>
                </a:solidFill>
              </a:rPr>
              <a:t>ざまな</a:t>
            </a:r>
            <a:r>
              <a:rPr lang="ja-JP" altLang="en-US" sz="1200" dirty="0" smtClean="0">
                <a:solidFill>
                  <a:srgbClr val="000000"/>
                </a:solidFill>
              </a:rPr>
              <a:t>分野と</a:t>
            </a:r>
            <a:r>
              <a:rPr lang="ja-JP" altLang="en-US" sz="1200" dirty="0">
                <a:solidFill>
                  <a:srgbClr val="000000"/>
                </a:solidFill>
              </a:rPr>
              <a:t>の</a:t>
            </a:r>
            <a:r>
              <a:rPr lang="ja-JP" altLang="en-US" sz="1200" dirty="0" smtClean="0">
                <a:solidFill>
                  <a:srgbClr val="000000"/>
                </a:solidFill>
              </a:rPr>
              <a:t>融合により、新た</a:t>
            </a:r>
            <a:r>
              <a:rPr lang="ja-JP" altLang="en-US" sz="1200" dirty="0">
                <a:solidFill>
                  <a:srgbClr val="000000"/>
                </a:solidFill>
              </a:rPr>
              <a:t>な価値を</a:t>
            </a:r>
            <a:r>
              <a:rPr lang="ja-JP" altLang="en-US" sz="1200" dirty="0" smtClean="0">
                <a:solidFill>
                  <a:srgbClr val="000000"/>
                </a:solidFill>
              </a:rPr>
              <a:t>生み出せる</a:t>
            </a:r>
            <a:endParaRPr lang="en-US" altLang="ja-JP" sz="1200" dirty="0" smtClean="0">
              <a:solidFill>
                <a:srgbClr val="000000"/>
              </a:solidFill>
            </a:endParaRPr>
          </a:p>
          <a:p>
            <a:pPr algn="l"/>
            <a:r>
              <a:rPr lang="ja-JP" altLang="en-US" sz="1200" dirty="0">
                <a:solidFill>
                  <a:srgbClr val="000000"/>
                </a:solidFill>
              </a:rPr>
              <a:t>　</a:t>
            </a:r>
            <a:r>
              <a:rPr lang="ja-JP" altLang="en-US" sz="1200" dirty="0" smtClean="0">
                <a:solidFill>
                  <a:srgbClr val="000000"/>
                </a:solidFill>
              </a:rPr>
              <a:t>産業</a:t>
            </a:r>
            <a:r>
              <a:rPr lang="ja-JP" altLang="en-US" sz="1200" dirty="0">
                <a:solidFill>
                  <a:srgbClr val="000000"/>
                </a:solidFill>
              </a:rPr>
              <a:t>である</a:t>
            </a:r>
            <a:r>
              <a:rPr lang="ja-JP" altLang="en-US" sz="1200" dirty="0" smtClean="0">
                <a:solidFill>
                  <a:srgbClr val="000000"/>
                </a:solidFill>
              </a:rPr>
              <a:t>。</a:t>
            </a:r>
            <a:endParaRPr lang="en-US" altLang="ja-JP" sz="1200" dirty="0">
              <a:solidFill>
                <a:srgbClr val="000000"/>
              </a:solidFill>
            </a:endParaRPr>
          </a:p>
          <a:p>
            <a:pPr algn="l"/>
            <a:endParaRPr kumimoji="1" lang="en-US" altLang="ja-JP" sz="1200" dirty="0" smtClean="0">
              <a:solidFill>
                <a:srgbClr val="000000"/>
              </a:solidFill>
            </a:endParaRPr>
          </a:p>
          <a:p>
            <a:pPr algn="l"/>
            <a:endParaRPr lang="en-US" altLang="ja-JP" sz="1200" dirty="0" smtClean="0">
              <a:solidFill>
                <a:srgbClr val="000000"/>
              </a:solidFill>
            </a:endParaRPr>
          </a:p>
          <a:p>
            <a:pPr algn="l"/>
            <a:r>
              <a:rPr lang="en-US" altLang="ja-JP" sz="1200" dirty="0" smtClean="0">
                <a:solidFill>
                  <a:srgbClr val="000000"/>
                </a:solidFill>
              </a:rPr>
              <a:t>Ⅲ</a:t>
            </a:r>
            <a:r>
              <a:rPr lang="ja-JP" altLang="en-US" sz="1200" dirty="0" err="1" smtClean="0">
                <a:solidFill>
                  <a:srgbClr val="000000"/>
                </a:solidFill>
              </a:rPr>
              <a:t>．</a:t>
            </a:r>
            <a:r>
              <a:rPr lang="ja-JP" altLang="en-US" sz="1200" dirty="0">
                <a:solidFill>
                  <a:schemeClr val="tx1"/>
                </a:solidFill>
              </a:rPr>
              <a:t>高齢化の進展に伴い</a:t>
            </a:r>
            <a:r>
              <a:rPr lang="ja-JP" altLang="en-US" sz="1200" dirty="0" smtClean="0">
                <a:solidFill>
                  <a:schemeClr val="tx1"/>
                </a:solidFill>
              </a:rPr>
              <a:t>、健康</a:t>
            </a:r>
            <a:r>
              <a:rPr lang="ja-JP" altLang="en-US" sz="1200" dirty="0">
                <a:solidFill>
                  <a:schemeClr val="tx1"/>
                </a:solidFill>
              </a:rPr>
              <a:t>寿命の延伸</a:t>
            </a:r>
            <a:r>
              <a:rPr lang="ja-JP" altLang="en-US" sz="1200" dirty="0" smtClean="0">
                <a:solidFill>
                  <a:schemeClr val="tx1"/>
                </a:solidFill>
              </a:rPr>
              <a:t>と健康格差　</a:t>
            </a:r>
            <a:endParaRPr lang="en-US" altLang="ja-JP" sz="1200" dirty="0" smtClean="0">
              <a:solidFill>
                <a:schemeClr val="tx1"/>
              </a:solidFill>
            </a:endParaRPr>
          </a:p>
          <a:p>
            <a:pPr algn="l"/>
            <a:r>
              <a:rPr lang="ja-JP" altLang="en-US" sz="1200" dirty="0">
                <a:solidFill>
                  <a:schemeClr val="tx1"/>
                </a:solidFill>
              </a:rPr>
              <a:t>　</a:t>
            </a:r>
            <a:r>
              <a:rPr lang="ja-JP" altLang="en-US" sz="1200" dirty="0" smtClean="0">
                <a:solidFill>
                  <a:schemeClr val="tx1"/>
                </a:solidFill>
              </a:rPr>
              <a:t>の</a:t>
            </a:r>
            <a:r>
              <a:rPr lang="ja-JP" altLang="en-US" sz="1200" dirty="0">
                <a:solidFill>
                  <a:schemeClr val="tx1"/>
                </a:solidFill>
              </a:rPr>
              <a:t>縮小、そして、増大</a:t>
            </a:r>
            <a:r>
              <a:rPr lang="ja-JP" altLang="en-US" sz="1200" dirty="0" smtClean="0">
                <a:solidFill>
                  <a:schemeClr val="tx1"/>
                </a:solidFill>
              </a:rPr>
              <a:t>する社会保障費</a:t>
            </a:r>
            <a:r>
              <a:rPr lang="ja-JP" altLang="en-US" sz="1200" dirty="0">
                <a:solidFill>
                  <a:schemeClr val="tx1"/>
                </a:solidFill>
              </a:rPr>
              <a:t>をどう調整</a:t>
            </a:r>
            <a:r>
              <a:rPr lang="ja-JP" altLang="en-US" sz="1200" dirty="0" smtClean="0">
                <a:solidFill>
                  <a:schemeClr val="tx1"/>
                </a:solidFill>
              </a:rPr>
              <a:t>して</a:t>
            </a:r>
            <a:endParaRPr lang="en-US" altLang="ja-JP" sz="1200" dirty="0" smtClean="0">
              <a:solidFill>
                <a:schemeClr val="tx1"/>
              </a:solidFill>
            </a:endParaRPr>
          </a:p>
          <a:p>
            <a:pPr algn="l"/>
            <a:r>
              <a:rPr lang="ja-JP" altLang="en-US" sz="1200" dirty="0">
                <a:solidFill>
                  <a:schemeClr val="tx1"/>
                </a:solidFill>
              </a:rPr>
              <a:t>　</a:t>
            </a:r>
            <a:r>
              <a:rPr lang="ja-JP" altLang="en-US" sz="1200" dirty="0" smtClean="0">
                <a:solidFill>
                  <a:schemeClr val="tx1"/>
                </a:solidFill>
              </a:rPr>
              <a:t>いく</a:t>
            </a:r>
            <a:r>
              <a:rPr lang="ja-JP" altLang="en-US" sz="1200" dirty="0">
                <a:solidFill>
                  <a:schemeClr val="tx1"/>
                </a:solidFill>
              </a:rPr>
              <a:t>かが我が国の課題</a:t>
            </a:r>
            <a:r>
              <a:rPr lang="ja-JP" altLang="en-US" sz="1200" dirty="0" smtClean="0">
                <a:solidFill>
                  <a:schemeClr val="tx1"/>
                </a:solidFill>
              </a:rPr>
              <a:t>。その課題</a:t>
            </a:r>
            <a:r>
              <a:rPr lang="ja-JP" altLang="en-US" sz="1200" dirty="0">
                <a:solidFill>
                  <a:schemeClr val="tx1"/>
                </a:solidFill>
              </a:rPr>
              <a:t>解決のカギと</a:t>
            </a:r>
            <a:r>
              <a:rPr lang="ja-JP" altLang="en-US" sz="1200" dirty="0" smtClean="0">
                <a:solidFill>
                  <a:schemeClr val="tx1"/>
                </a:solidFill>
              </a:rPr>
              <a:t>なる</a:t>
            </a:r>
            <a:endParaRPr lang="en-US" altLang="ja-JP" sz="1200" dirty="0" smtClean="0">
              <a:solidFill>
                <a:schemeClr val="tx1"/>
              </a:solidFill>
            </a:endParaRPr>
          </a:p>
          <a:p>
            <a:pPr algn="l"/>
            <a:r>
              <a:rPr lang="ja-JP" altLang="en-US" sz="1200" dirty="0">
                <a:solidFill>
                  <a:schemeClr val="tx1"/>
                </a:solidFill>
              </a:rPr>
              <a:t>　</a:t>
            </a:r>
            <a:r>
              <a:rPr lang="ja-JP" altLang="en-US" sz="1200" dirty="0" smtClean="0">
                <a:solidFill>
                  <a:schemeClr val="tx1"/>
                </a:solidFill>
              </a:rPr>
              <a:t>産業である。</a:t>
            </a:r>
            <a:endParaRPr lang="en-US" altLang="ja-JP" sz="1200" dirty="0" smtClean="0">
              <a:solidFill>
                <a:schemeClr val="tx1"/>
              </a:solidFill>
            </a:endParaRPr>
          </a:p>
          <a:p>
            <a:pPr algn="l"/>
            <a:r>
              <a:rPr lang="ja-JP" altLang="en-US" sz="1200" b="1" dirty="0" smtClean="0">
                <a:solidFill>
                  <a:schemeClr val="tx1"/>
                </a:solidFill>
              </a:rPr>
              <a:t>　　　　　　　　　　　　　　　</a:t>
            </a:r>
            <a:r>
              <a:rPr lang="en-US" altLang="ja-JP" sz="2800" b="1" dirty="0" smtClean="0">
                <a:solidFill>
                  <a:schemeClr val="tx1"/>
                </a:solidFill>
              </a:rPr>
              <a:t>+</a:t>
            </a:r>
            <a:endParaRPr lang="en-US" altLang="ja-JP" sz="2000" b="1" dirty="0">
              <a:solidFill>
                <a:schemeClr val="tx1"/>
              </a:solidFill>
            </a:endParaRPr>
          </a:p>
          <a:p>
            <a:pPr algn="l"/>
            <a:r>
              <a:rPr lang="ja-JP" altLang="en-US" sz="1200" dirty="0">
                <a:solidFill>
                  <a:schemeClr val="tx1"/>
                </a:solidFill>
              </a:rPr>
              <a:t>○国の日本再興</a:t>
            </a:r>
            <a:r>
              <a:rPr lang="ja-JP" altLang="en-US" sz="1200" dirty="0" smtClean="0">
                <a:solidFill>
                  <a:schemeClr val="tx1"/>
                </a:solidFill>
              </a:rPr>
              <a:t>戦略に</a:t>
            </a:r>
            <a:r>
              <a:rPr lang="ja-JP" altLang="en-US" sz="1200" dirty="0">
                <a:solidFill>
                  <a:schemeClr val="tx1"/>
                </a:solidFill>
              </a:rPr>
              <a:t>おいても、「世界</a:t>
            </a:r>
            <a:r>
              <a:rPr lang="ja-JP" altLang="en-US" sz="1200" dirty="0" smtClean="0">
                <a:solidFill>
                  <a:schemeClr val="tx1"/>
                </a:solidFill>
              </a:rPr>
              <a:t>最先端の健康</a:t>
            </a:r>
            <a:endParaRPr lang="en-US" altLang="ja-JP" sz="1200" dirty="0" smtClean="0">
              <a:solidFill>
                <a:schemeClr val="tx1"/>
              </a:solidFill>
            </a:endParaRPr>
          </a:p>
          <a:p>
            <a:pPr algn="l"/>
            <a:r>
              <a:rPr lang="ja-JP" altLang="en-US" sz="1200" dirty="0">
                <a:solidFill>
                  <a:schemeClr val="tx1"/>
                </a:solidFill>
              </a:rPr>
              <a:t>　</a:t>
            </a:r>
            <a:r>
              <a:rPr lang="ja-JP" altLang="en-US" sz="1200" dirty="0" smtClean="0">
                <a:solidFill>
                  <a:schemeClr val="tx1"/>
                </a:solidFill>
              </a:rPr>
              <a:t>立国</a:t>
            </a:r>
            <a:r>
              <a:rPr lang="ja-JP" altLang="en-US" sz="1200" dirty="0">
                <a:solidFill>
                  <a:schemeClr val="tx1"/>
                </a:solidFill>
              </a:rPr>
              <a:t>」が戦略の柱の１つに位置づけ</a:t>
            </a:r>
            <a:endParaRPr lang="en-US" altLang="ja-JP" sz="1200" dirty="0">
              <a:solidFill>
                <a:schemeClr val="tx1"/>
              </a:solidFill>
            </a:endParaRPr>
          </a:p>
          <a:p>
            <a:pPr algn="l"/>
            <a:endParaRPr kumimoji="1" lang="ja-JP" altLang="en-US" sz="1200" dirty="0"/>
          </a:p>
        </p:txBody>
      </p:sp>
      <p:sp>
        <p:nvSpPr>
          <p:cNvPr id="6" name="右矢印 5"/>
          <p:cNvSpPr/>
          <p:nvPr/>
        </p:nvSpPr>
        <p:spPr>
          <a:xfrm>
            <a:off x="4154996" y="2823917"/>
            <a:ext cx="576064" cy="2160240"/>
          </a:xfrm>
          <a:prstGeom prst="rightArrow">
            <a:avLst/>
          </a:prstGeom>
          <a:gradFill>
            <a:gsLst>
              <a:gs pos="0">
                <a:srgbClr val="0070C0"/>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4731059" y="1817925"/>
            <a:ext cx="3816423" cy="4172223"/>
          </a:xfrm>
          <a:prstGeom prst="roundRect">
            <a:avLst>
              <a:gd name="adj" fmla="val 5644"/>
            </a:avLst>
          </a:prstGeom>
        </p:spPr>
        <p:style>
          <a:lnRef idx="1">
            <a:schemeClr val="accent4"/>
          </a:lnRef>
          <a:fillRef idx="2">
            <a:schemeClr val="accent4"/>
          </a:fillRef>
          <a:effectRef idx="1">
            <a:schemeClr val="accent4"/>
          </a:effectRef>
          <a:fontRef idx="minor">
            <a:schemeClr val="dk1"/>
          </a:fontRef>
        </p:style>
        <p:txBody>
          <a:bodyPr rtlCol="0" anchor="ctr"/>
          <a:lstStyle/>
          <a:p>
            <a:pPr algn="l"/>
            <a:r>
              <a:rPr kumimoji="1" lang="en-US" altLang="ja-JP" sz="1200" b="1" dirty="0" smtClean="0"/>
              <a:t>Ⅰ</a:t>
            </a:r>
            <a:r>
              <a:rPr kumimoji="1" lang="ja-JP" altLang="en-US" sz="1200" b="1" dirty="0" err="1" smtClean="0"/>
              <a:t>．</a:t>
            </a:r>
            <a:r>
              <a:rPr lang="ja-JP" altLang="en-US" sz="1200" b="1" dirty="0">
                <a:solidFill>
                  <a:srgbClr val="000000"/>
                </a:solidFill>
              </a:rPr>
              <a:t>大阪</a:t>
            </a:r>
            <a:r>
              <a:rPr lang="ja-JP" altLang="en-US" sz="1200" b="1" dirty="0" smtClean="0">
                <a:solidFill>
                  <a:srgbClr val="000000"/>
                </a:solidFill>
              </a:rPr>
              <a:t>は世界でもトップレベルのライフサイエンスの</a:t>
            </a:r>
            <a:endParaRPr lang="en-US" altLang="ja-JP" sz="1200" b="1" dirty="0" smtClean="0">
              <a:solidFill>
                <a:srgbClr val="000000"/>
              </a:solidFill>
            </a:endParaRPr>
          </a:p>
          <a:p>
            <a:pPr algn="l"/>
            <a:r>
              <a:rPr lang="ja-JP" altLang="en-US" sz="1200" b="1" dirty="0">
                <a:solidFill>
                  <a:srgbClr val="000000"/>
                </a:solidFill>
              </a:rPr>
              <a:t>　</a:t>
            </a:r>
            <a:r>
              <a:rPr lang="ja-JP" altLang="en-US" sz="1200" b="1" dirty="0" smtClean="0">
                <a:solidFill>
                  <a:srgbClr val="000000"/>
                </a:solidFill>
              </a:rPr>
              <a:t>ポテンシャルを有する</a:t>
            </a:r>
            <a:r>
              <a:rPr lang="ja-JP" altLang="en-US" sz="1200" dirty="0" smtClean="0">
                <a:solidFill>
                  <a:srgbClr val="000000"/>
                </a:solidFill>
              </a:rPr>
              <a:t>。</a:t>
            </a:r>
            <a:endParaRPr lang="en-US" altLang="ja-JP" sz="1200" dirty="0" smtClean="0">
              <a:solidFill>
                <a:srgbClr val="000000"/>
              </a:solidFill>
            </a:endParaRPr>
          </a:p>
          <a:p>
            <a:pPr algn="l"/>
            <a:r>
              <a:rPr kumimoji="1" lang="ja-JP" altLang="en-US" sz="1200" dirty="0" smtClean="0">
                <a:solidFill>
                  <a:srgbClr val="000000"/>
                </a:solidFill>
              </a:rPr>
              <a:t>　・大学</a:t>
            </a:r>
            <a:r>
              <a:rPr lang="ja-JP" altLang="en-US" sz="1200" dirty="0" smtClean="0">
                <a:solidFill>
                  <a:srgbClr val="000000"/>
                </a:solidFill>
              </a:rPr>
              <a:t>・研究機関などのアカデミアの集積</a:t>
            </a:r>
            <a:endParaRPr lang="en-US" altLang="ja-JP" sz="1200" dirty="0" smtClean="0">
              <a:solidFill>
                <a:srgbClr val="000000"/>
              </a:solidFill>
            </a:endParaRPr>
          </a:p>
          <a:p>
            <a:pPr algn="l"/>
            <a:r>
              <a:rPr kumimoji="1" lang="ja-JP" altLang="en-US" sz="1200" dirty="0">
                <a:solidFill>
                  <a:srgbClr val="000000"/>
                </a:solidFill>
              </a:rPr>
              <a:t>　</a:t>
            </a:r>
            <a:r>
              <a:rPr kumimoji="1" lang="ja-JP" altLang="en-US" sz="1200" dirty="0" smtClean="0">
                <a:solidFill>
                  <a:srgbClr val="000000"/>
                </a:solidFill>
              </a:rPr>
              <a:t>・製薬はじめ関連企業の集積</a:t>
            </a:r>
            <a:endParaRPr kumimoji="1" lang="en-US" altLang="ja-JP" sz="1200" dirty="0" smtClean="0">
              <a:solidFill>
                <a:srgbClr val="000000"/>
              </a:solidFill>
            </a:endParaRPr>
          </a:p>
          <a:p>
            <a:pPr algn="l"/>
            <a:r>
              <a:rPr lang="ja-JP" altLang="en-US" sz="1200" dirty="0">
                <a:solidFill>
                  <a:srgbClr val="000000"/>
                </a:solidFill>
              </a:rPr>
              <a:t>　</a:t>
            </a:r>
            <a:r>
              <a:rPr lang="ja-JP" altLang="en-US" sz="1200" dirty="0" smtClean="0">
                <a:solidFill>
                  <a:srgbClr val="000000"/>
                </a:solidFill>
              </a:rPr>
              <a:t>・集積拠点や基盤的なインフラ</a:t>
            </a:r>
            <a:endParaRPr kumimoji="1" lang="en-US" altLang="ja-JP" sz="1200" dirty="0">
              <a:solidFill>
                <a:srgbClr val="000000"/>
              </a:solidFill>
            </a:endParaRPr>
          </a:p>
          <a:p>
            <a:pPr algn="l"/>
            <a:endParaRPr lang="en-US" altLang="ja-JP" sz="1200" dirty="0" smtClean="0">
              <a:solidFill>
                <a:srgbClr val="000000"/>
              </a:solidFill>
            </a:endParaRPr>
          </a:p>
          <a:p>
            <a:pPr algn="l"/>
            <a:r>
              <a:rPr lang="en-US" altLang="ja-JP" sz="1200" b="1" dirty="0" smtClean="0">
                <a:solidFill>
                  <a:srgbClr val="000000"/>
                </a:solidFill>
              </a:rPr>
              <a:t>Ⅱ</a:t>
            </a:r>
            <a:r>
              <a:rPr lang="ja-JP" altLang="en-US" sz="1200" b="1" dirty="0" err="1" smtClean="0">
                <a:solidFill>
                  <a:srgbClr val="000000"/>
                </a:solidFill>
              </a:rPr>
              <a:t>．</a:t>
            </a:r>
            <a:r>
              <a:rPr lang="ja-JP" altLang="en-US" sz="1200" b="1" dirty="0" smtClean="0">
                <a:solidFill>
                  <a:srgbClr val="000000"/>
                </a:solidFill>
              </a:rPr>
              <a:t>行政等による環境整備、支援が充実</a:t>
            </a:r>
            <a:endParaRPr lang="en-US" altLang="ja-JP" sz="1200" b="1" dirty="0" smtClean="0">
              <a:solidFill>
                <a:srgbClr val="000000"/>
              </a:solidFill>
            </a:endParaRPr>
          </a:p>
          <a:p>
            <a:pPr algn="l"/>
            <a:r>
              <a:rPr lang="ja-JP" altLang="en-US" sz="1200" dirty="0">
                <a:solidFill>
                  <a:srgbClr val="000000"/>
                </a:solidFill>
              </a:rPr>
              <a:t>　</a:t>
            </a:r>
            <a:r>
              <a:rPr lang="ja-JP" altLang="en-US" sz="1200" dirty="0" smtClean="0">
                <a:solidFill>
                  <a:srgbClr val="000000"/>
                </a:solidFill>
              </a:rPr>
              <a:t>・特区制度（総合特区、国家戦略特区）の活用</a:t>
            </a:r>
            <a:endParaRPr lang="en-US" altLang="ja-JP" sz="1200" dirty="0" smtClean="0">
              <a:solidFill>
                <a:srgbClr val="000000"/>
              </a:solidFill>
            </a:endParaRPr>
          </a:p>
          <a:p>
            <a:pPr algn="l"/>
            <a:r>
              <a:rPr lang="ja-JP" altLang="en-US" sz="1200" dirty="0">
                <a:solidFill>
                  <a:srgbClr val="000000"/>
                </a:solidFill>
              </a:rPr>
              <a:t>　</a:t>
            </a:r>
            <a:r>
              <a:rPr lang="ja-JP" altLang="en-US" sz="1200" dirty="0" smtClean="0">
                <a:solidFill>
                  <a:srgbClr val="000000"/>
                </a:solidFill>
              </a:rPr>
              <a:t>・府など自治体の充実した支援（税制等）</a:t>
            </a:r>
            <a:endParaRPr lang="en-US" altLang="ja-JP" sz="1200" dirty="0" smtClean="0">
              <a:solidFill>
                <a:srgbClr val="000000"/>
              </a:solidFill>
            </a:endParaRPr>
          </a:p>
          <a:p>
            <a:pPr algn="l"/>
            <a:r>
              <a:rPr lang="ja-JP" altLang="en-US" sz="1200" dirty="0" smtClean="0">
                <a:solidFill>
                  <a:srgbClr val="000000"/>
                </a:solidFill>
              </a:rPr>
              <a:t>　・国関係機関（ＰＭＤＡ、ＡＭＥＤなど）の大阪での拠点</a:t>
            </a:r>
            <a:endParaRPr lang="en-US" altLang="ja-JP" sz="1200" dirty="0" smtClean="0">
              <a:solidFill>
                <a:srgbClr val="000000"/>
              </a:solidFill>
            </a:endParaRPr>
          </a:p>
          <a:p>
            <a:pPr algn="l"/>
            <a:r>
              <a:rPr lang="ja-JP" altLang="en-US" sz="1200" dirty="0">
                <a:solidFill>
                  <a:srgbClr val="000000"/>
                </a:solidFill>
              </a:rPr>
              <a:t>　</a:t>
            </a:r>
            <a:r>
              <a:rPr lang="ja-JP" altLang="en-US" sz="1200" dirty="0" smtClean="0">
                <a:solidFill>
                  <a:srgbClr val="000000"/>
                </a:solidFill>
              </a:rPr>
              <a:t>　設置</a:t>
            </a:r>
            <a:endParaRPr lang="en-US" altLang="ja-JP" sz="1200" dirty="0">
              <a:solidFill>
                <a:srgbClr val="000000"/>
              </a:solidFill>
            </a:endParaRPr>
          </a:p>
          <a:p>
            <a:pPr algn="l"/>
            <a:endParaRPr lang="en-US" altLang="ja-JP" sz="1200" dirty="0" smtClean="0">
              <a:solidFill>
                <a:srgbClr val="000000"/>
              </a:solidFill>
            </a:endParaRPr>
          </a:p>
          <a:p>
            <a:pPr algn="l"/>
            <a:r>
              <a:rPr lang="en-US" altLang="ja-JP" sz="1200" b="1" dirty="0" smtClean="0">
                <a:solidFill>
                  <a:srgbClr val="000000"/>
                </a:solidFill>
              </a:rPr>
              <a:t>Ⅲ</a:t>
            </a:r>
            <a:r>
              <a:rPr lang="ja-JP" altLang="en-US" sz="1200" b="1" dirty="0" err="1" smtClean="0">
                <a:solidFill>
                  <a:srgbClr val="000000"/>
                </a:solidFill>
              </a:rPr>
              <a:t>．</a:t>
            </a:r>
            <a:r>
              <a:rPr lang="ja-JP" altLang="en-US" sz="1200" b="1" dirty="0" smtClean="0">
                <a:solidFill>
                  <a:srgbClr val="000000"/>
                </a:solidFill>
              </a:rPr>
              <a:t>広域でのクラスター形成</a:t>
            </a:r>
            <a:endParaRPr lang="en-US" altLang="ja-JP" sz="1200" b="1" dirty="0" smtClean="0">
              <a:solidFill>
                <a:schemeClr val="tx1"/>
              </a:solidFill>
            </a:endParaRPr>
          </a:p>
          <a:p>
            <a:pPr algn="l"/>
            <a:r>
              <a:rPr lang="ja-JP" altLang="en-US" sz="1200" dirty="0">
                <a:solidFill>
                  <a:schemeClr val="tx1"/>
                </a:solidFill>
              </a:rPr>
              <a:t>　大阪だけで</a:t>
            </a:r>
            <a:r>
              <a:rPr lang="ja-JP" altLang="en-US" sz="1200" dirty="0" smtClean="0">
                <a:solidFill>
                  <a:schemeClr val="tx1"/>
                </a:solidFill>
              </a:rPr>
              <a:t>なく、京都大学（</a:t>
            </a:r>
            <a:r>
              <a:rPr lang="en-US" altLang="ja-JP" sz="1200" dirty="0" err="1" smtClean="0">
                <a:solidFill>
                  <a:schemeClr val="tx1"/>
                </a:solidFill>
              </a:rPr>
              <a:t>iPS</a:t>
            </a:r>
            <a:r>
              <a:rPr lang="ja-JP" altLang="en-US" sz="1200" dirty="0" smtClean="0">
                <a:solidFill>
                  <a:schemeClr val="tx1"/>
                </a:solidFill>
              </a:rPr>
              <a:t>細胞研究所など）、神戸医療産業都市（理化学研究所など）など関西全体で世界的なライフサイエンスクラスターを形成。</a:t>
            </a:r>
            <a:endParaRPr lang="en-US" altLang="ja-JP" sz="1200" dirty="0" smtClean="0">
              <a:solidFill>
                <a:schemeClr val="tx1"/>
              </a:solidFill>
            </a:endParaRPr>
          </a:p>
          <a:p>
            <a:pPr algn="l"/>
            <a:r>
              <a:rPr lang="ja-JP" altLang="en-US" sz="1200" dirty="0" smtClean="0">
                <a:solidFill>
                  <a:schemeClr val="tx1"/>
                </a:solidFill>
              </a:rPr>
              <a:t>　　　　　　　　　　　　　　</a:t>
            </a:r>
            <a:r>
              <a:rPr lang="en-US" altLang="ja-JP" sz="2800" b="1" dirty="0">
                <a:solidFill>
                  <a:schemeClr val="tx1"/>
                </a:solidFill>
              </a:rPr>
              <a:t> +</a:t>
            </a:r>
            <a:endParaRPr lang="en-US" altLang="ja-JP" sz="2800" b="1" dirty="0" smtClean="0">
              <a:solidFill>
                <a:schemeClr val="tx1"/>
              </a:solidFill>
            </a:endParaRPr>
          </a:p>
          <a:p>
            <a:pPr algn="l"/>
            <a:r>
              <a:rPr kumimoji="1" lang="ja-JP" altLang="en-US" sz="1200" dirty="0" smtClean="0">
                <a:solidFill>
                  <a:schemeClr val="tx1"/>
                </a:solidFill>
              </a:rPr>
              <a:t>○健康関連分野での新たな取組（健都など）</a:t>
            </a:r>
            <a:endParaRPr kumimoji="1" lang="en-US" altLang="ja-JP" sz="1200" dirty="0" smtClean="0">
              <a:solidFill>
                <a:schemeClr val="tx1"/>
              </a:solidFill>
            </a:endParaRPr>
          </a:p>
          <a:p>
            <a:pPr algn="l"/>
            <a:r>
              <a:rPr lang="ja-JP" altLang="en-US" sz="1200" dirty="0" smtClean="0">
                <a:solidFill>
                  <a:schemeClr val="tx1"/>
                </a:solidFill>
              </a:rPr>
              <a:t>○大阪の副首都化に向けた中長期的な取組方向（中間整理案）でも基軸として位置付け</a:t>
            </a:r>
            <a:endParaRPr kumimoji="1" lang="ja-JP" altLang="en-US" sz="1200" dirty="0"/>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2</a:t>
            </a:fld>
            <a:endParaRPr lang="ja-JP" altLang="en-US"/>
          </a:p>
        </p:txBody>
      </p:sp>
    </p:spTree>
    <p:extLst>
      <p:ext uri="{BB962C8B-B14F-4D97-AF65-F5344CB8AC3E}">
        <p14:creationId xmlns:p14="http://schemas.microsoft.com/office/powerpoint/2010/main" val="929739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2" cstate="print">
            <a:duotone>
              <a:schemeClr val="bg2">
                <a:shade val="45000"/>
                <a:satMod val="135000"/>
              </a:schemeClr>
              <a:prstClr val="white"/>
            </a:duotone>
            <a:extLst/>
          </a:blip>
          <a:srcRect l="3736" t="34808" b="27331"/>
          <a:stretch/>
        </p:blipFill>
        <p:spPr bwMode="auto">
          <a:xfrm>
            <a:off x="6961" y="1995872"/>
            <a:ext cx="3979650" cy="2311877"/>
          </a:xfrm>
          <a:prstGeom prst="rect">
            <a:avLst/>
          </a:prstGeom>
        </p:spPr>
      </p:pic>
      <p:pic>
        <p:nvPicPr>
          <p:cNvPr id="12" name="図 11"/>
          <p:cNvPicPr>
            <a:picLocks noChangeAspect="1"/>
          </p:cNvPicPr>
          <p:nvPr/>
        </p:nvPicPr>
        <p:blipFill rotWithShape="1">
          <a:blip r:embed="rId3" cstate="print">
            <a:duotone>
              <a:schemeClr val="bg2">
                <a:shade val="45000"/>
                <a:satMod val="135000"/>
              </a:schemeClr>
              <a:prstClr val="white"/>
            </a:duotone>
            <a:lum contrast="-20000"/>
            <a:extLst/>
          </a:blip>
          <a:srcRect t="50000"/>
          <a:stretch/>
        </p:blipFill>
        <p:spPr bwMode="auto">
          <a:xfrm>
            <a:off x="1484642" y="1994284"/>
            <a:ext cx="4333331" cy="1929042"/>
          </a:xfrm>
          <a:prstGeom prst="rect">
            <a:avLst/>
          </a:prstGeom>
        </p:spPr>
      </p:pic>
      <p:pic>
        <p:nvPicPr>
          <p:cNvPr id="13" name="図 12"/>
          <p:cNvPicPr>
            <a:picLocks/>
          </p:cNvPicPr>
          <p:nvPr/>
        </p:nvPicPr>
        <p:blipFill>
          <a:blip r:embed="rId4" cstate="print">
            <a:duotone>
              <a:prstClr val="black"/>
              <a:schemeClr val="accent1">
                <a:tint val="45000"/>
                <a:satMod val="400000"/>
              </a:schemeClr>
            </a:duotone>
            <a:extLst/>
          </a:blip>
          <a:stretch>
            <a:fillRect/>
          </a:stretch>
        </p:blipFill>
        <p:spPr bwMode="auto">
          <a:xfrm>
            <a:off x="1625843" y="2477970"/>
            <a:ext cx="3263679" cy="4373123"/>
          </a:xfrm>
          <a:prstGeom prst="rect">
            <a:avLst/>
          </a:prstGeom>
        </p:spPr>
      </p:pic>
      <p:grpSp>
        <p:nvGrpSpPr>
          <p:cNvPr id="41988" name="グループ化 7"/>
          <p:cNvGrpSpPr>
            <a:grpSpLocks/>
          </p:cNvGrpSpPr>
          <p:nvPr/>
        </p:nvGrpSpPr>
        <p:grpSpPr bwMode="auto">
          <a:xfrm>
            <a:off x="1258888" y="3284538"/>
            <a:ext cx="4378325" cy="3178175"/>
            <a:chOff x="579504" y="1617785"/>
            <a:chExt cx="4536750" cy="2935551"/>
          </a:xfrm>
        </p:grpSpPr>
        <p:grpSp>
          <p:nvGrpSpPr>
            <p:cNvPr id="42072" name="グループ化 11"/>
            <p:cNvGrpSpPr>
              <a:grpSpLocks/>
            </p:cNvGrpSpPr>
            <p:nvPr/>
          </p:nvGrpSpPr>
          <p:grpSpPr bwMode="auto">
            <a:xfrm>
              <a:off x="579504" y="1714093"/>
              <a:ext cx="4536750" cy="2839243"/>
              <a:chOff x="675464" y="1624687"/>
              <a:chExt cx="4786860" cy="2840070"/>
            </a:xfrm>
          </p:grpSpPr>
          <p:grpSp>
            <p:nvGrpSpPr>
              <p:cNvPr id="42077" name="グループ化 22"/>
              <p:cNvGrpSpPr>
                <a:grpSpLocks/>
              </p:cNvGrpSpPr>
              <p:nvPr/>
            </p:nvGrpSpPr>
            <p:grpSpPr bwMode="auto">
              <a:xfrm>
                <a:off x="675464" y="1624687"/>
                <a:ext cx="4786860" cy="2840070"/>
                <a:chOff x="2863611" y="1725292"/>
                <a:chExt cx="4786860" cy="2840070"/>
              </a:xfrm>
            </p:grpSpPr>
            <p:sp>
              <p:nvSpPr>
                <p:cNvPr id="42079" name="テキスト ボックス 32"/>
                <p:cNvSpPr txBox="1">
                  <a:spLocks noChangeArrowheads="1"/>
                </p:cNvSpPr>
                <p:nvPr/>
              </p:nvSpPr>
              <p:spPr bwMode="auto">
                <a:xfrm>
                  <a:off x="2863611" y="4238226"/>
                  <a:ext cx="1117744" cy="240584"/>
                </a:xfrm>
                <a:prstGeom prst="rect">
                  <a:avLst/>
                </a:prstGeom>
                <a:noFill/>
                <a:ln w="9525">
                  <a:noFill/>
                  <a:miter lim="800000"/>
                  <a:headEnd/>
                  <a:tailEnd/>
                </a:ln>
              </p:spPr>
              <p:txBody>
                <a:bodyPr wrap="none">
                  <a:spAutoFit/>
                </a:bodyPr>
                <a:lstStyle/>
                <a:p>
                  <a:r>
                    <a:rPr lang="ja-JP" altLang="en-US" sz="1100" b="1">
                      <a:solidFill>
                        <a:srgbClr val="000000"/>
                      </a:solidFill>
                      <a:latin typeface="メイリオ" pitchFamily="50" charset="-128"/>
                      <a:ea typeface="メイリオ" pitchFamily="50" charset="-128"/>
                    </a:rPr>
                    <a:t>関西国際空港</a:t>
                  </a:r>
                </a:p>
              </p:txBody>
            </p:sp>
            <p:pic>
              <p:nvPicPr>
                <p:cNvPr id="42080" name="Picture 2" descr="C:\Program Files\Microsoft Office\MEDIA\CAGCAT10\j0293234.wmf"/>
                <p:cNvPicPr>
                  <a:picLocks noChangeAspect="1" noChangeArrowheads="1"/>
                </p:cNvPicPr>
                <p:nvPr/>
              </p:nvPicPr>
              <p:blipFill>
                <a:blip r:embed="rId5"/>
                <a:srcRect/>
                <a:stretch>
                  <a:fillRect/>
                </a:stretch>
              </p:blipFill>
              <p:spPr bwMode="auto">
                <a:xfrm>
                  <a:off x="3797405" y="4313043"/>
                  <a:ext cx="342019" cy="252319"/>
                </a:xfrm>
                <a:prstGeom prst="rect">
                  <a:avLst/>
                </a:prstGeom>
                <a:noFill/>
                <a:ln w="9525">
                  <a:noFill/>
                  <a:miter lim="800000"/>
                  <a:headEnd/>
                  <a:tailEnd/>
                </a:ln>
              </p:spPr>
            </p:pic>
            <p:pic>
              <p:nvPicPr>
                <p:cNvPr id="42081" name="Picture 2" descr="C:\Program Files\Microsoft Office\MEDIA\CAGCAT10\j0293234.wmf"/>
                <p:cNvPicPr>
                  <a:picLocks noChangeAspect="1" noChangeArrowheads="1"/>
                </p:cNvPicPr>
                <p:nvPr/>
              </p:nvPicPr>
              <p:blipFill>
                <a:blip r:embed="rId5"/>
                <a:srcRect/>
                <a:stretch>
                  <a:fillRect/>
                </a:stretch>
              </p:blipFill>
              <p:spPr bwMode="auto">
                <a:xfrm>
                  <a:off x="4864102" y="2188381"/>
                  <a:ext cx="352792" cy="260266"/>
                </a:xfrm>
                <a:prstGeom prst="rect">
                  <a:avLst/>
                </a:prstGeom>
                <a:noFill/>
                <a:ln w="9525">
                  <a:noFill/>
                  <a:miter lim="800000"/>
                  <a:headEnd/>
                  <a:tailEnd/>
                </a:ln>
              </p:spPr>
            </p:pic>
            <p:sp>
              <p:nvSpPr>
                <p:cNvPr id="41" name="円/楕円 40"/>
                <p:cNvSpPr/>
                <p:nvPr/>
              </p:nvSpPr>
              <p:spPr>
                <a:xfrm>
                  <a:off x="5198029" y="1747761"/>
                  <a:ext cx="1803317" cy="1631011"/>
                </a:xfrm>
                <a:prstGeom prst="ellipse">
                  <a:avLst/>
                </a:prstGeom>
                <a:solidFill>
                  <a:schemeClr val="accent6">
                    <a:lumMod val="60000"/>
                    <a:lumOff val="40000"/>
                  </a:schemeClr>
                </a:solidFill>
                <a:ln w="381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83" name="テキスト ボックス 44"/>
                <p:cNvSpPr txBox="1">
                  <a:spLocks noChangeArrowheads="1"/>
                </p:cNvSpPr>
                <p:nvPr/>
              </p:nvSpPr>
              <p:spPr bwMode="auto">
                <a:xfrm>
                  <a:off x="7449139" y="4057788"/>
                  <a:ext cx="201332" cy="281659"/>
                </a:xfrm>
                <a:prstGeom prst="rect">
                  <a:avLst/>
                </a:prstGeom>
                <a:noFill/>
                <a:ln w="9525">
                  <a:noFill/>
                  <a:miter lim="800000"/>
                  <a:headEnd/>
                  <a:tailEnd/>
                </a:ln>
              </p:spPr>
              <p:txBody>
                <a:bodyPr wrap="none">
                  <a:spAutoFit/>
                </a:bodyPr>
                <a:lstStyle/>
                <a:p>
                  <a:endParaRPr lang="ja-JP" altLang="en-US" sz="1400" b="1">
                    <a:solidFill>
                      <a:srgbClr val="000000"/>
                    </a:solidFill>
                    <a:latin typeface="メイリオ" pitchFamily="50" charset="-128"/>
                    <a:ea typeface="メイリオ" pitchFamily="50" charset="-128"/>
                  </a:endParaRPr>
                </a:p>
              </p:txBody>
            </p:sp>
            <p:sp>
              <p:nvSpPr>
                <p:cNvPr id="42084" name="テキスト ボックス 51"/>
                <p:cNvSpPr txBox="1">
                  <a:spLocks noChangeArrowheads="1"/>
                </p:cNvSpPr>
                <p:nvPr/>
              </p:nvSpPr>
              <p:spPr bwMode="auto">
                <a:xfrm>
                  <a:off x="6018982" y="2834759"/>
                  <a:ext cx="812273" cy="240524"/>
                </a:xfrm>
                <a:prstGeom prst="rect">
                  <a:avLst/>
                </a:prstGeom>
                <a:noFill/>
                <a:ln w="9525">
                  <a:noFill/>
                  <a:miter lim="800000"/>
                  <a:headEnd/>
                  <a:tailEnd/>
                </a:ln>
              </p:spPr>
              <p:txBody>
                <a:bodyPr wrap="none">
                  <a:spAutoFit/>
                </a:bodyPr>
                <a:lstStyle/>
                <a:p>
                  <a:r>
                    <a:rPr lang="ja-JP" altLang="en-US" sz="1100" b="1">
                      <a:solidFill>
                        <a:srgbClr val="000000"/>
                      </a:solidFill>
                      <a:latin typeface="メイリオ" pitchFamily="50" charset="-128"/>
                      <a:ea typeface="メイリオ" pitchFamily="50" charset="-128"/>
                    </a:rPr>
                    <a:t>新大阪駅</a:t>
                  </a:r>
                </a:p>
              </p:txBody>
            </p:sp>
            <p:sp>
              <p:nvSpPr>
                <p:cNvPr id="44" name="円/楕円 43"/>
                <p:cNvSpPr>
                  <a:spLocks noChangeAspect="1"/>
                </p:cNvSpPr>
                <p:nvPr/>
              </p:nvSpPr>
              <p:spPr>
                <a:xfrm>
                  <a:off x="5931946" y="3158924"/>
                  <a:ext cx="204836" cy="204835"/>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円/楕円 44"/>
                <p:cNvSpPr>
                  <a:spLocks noChangeAspect="1"/>
                </p:cNvSpPr>
                <p:nvPr/>
              </p:nvSpPr>
              <p:spPr>
                <a:xfrm>
                  <a:off x="6106552" y="2431125"/>
                  <a:ext cx="267952" cy="26795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円/楕円 45"/>
                <p:cNvSpPr>
                  <a:spLocks noChangeAspect="1"/>
                </p:cNvSpPr>
                <p:nvPr/>
              </p:nvSpPr>
              <p:spPr>
                <a:xfrm>
                  <a:off x="5518905" y="2930774"/>
                  <a:ext cx="204836" cy="204835"/>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円/楕円 46"/>
                <p:cNvSpPr>
                  <a:spLocks noChangeAspect="1"/>
                </p:cNvSpPr>
                <p:nvPr/>
              </p:nvSpPr>
              <p:spPr>
                <a:xfrm>
                  <a:off x="6155695" y="1771752"/>
                  <a:ext cx="267952" cy="26795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2078" name="テキスト ボックス 23"/>
              <p:cNvSpPr txBox="1">
                <a:spLocks noChangeArrowheads="1"/>
              </p:cNvSpPr>
              <p:nvPr/>
            </p:nvSpPr>
            <p:spPr bwMode="auto">
              <a:xfrm>
                <a:off x="1980656" y="1850602"/>
                <a:ext cx="1081295" cy="225914"/>
              </a:xfrm>
              <a:prstGeom prst="rect">
                <a:avLst/>
              </a:prstGeom>
              <a:noFill/>
              <a:ln w="9525">
                <a:noFill/>
                <a:miter lim="800000"/>
                <a:headEnd/>
                <a:tailEnd/>
              </a:ln>
            </p:spPr>
            <p:txBody>
              <a:bodyPr wrap="none">
                <a:spAutoFit/>
              </a:bodyPr>
              <a:lstStyle/>
              <a:p>
                <a:r>
                  <a:rPr lang="ja-JP" altLang="en-US" sz="1000" b="1">
                    <a:solidFill>
                      <a:srgbClr val="000000"/>
                    </a:solidFill>
                    <a:latin typeface="メイリオ" pitchFamily="50" charset="-128"/>
                    <a:ea typeface="メイリオ" pitchFamily="50" charset="-128"/>
                  </a:rPr>
                  <a:t>大阪国際空港 </a:t>
                </a:r>
              </a:p>
            </p:txBody>
          </p:sp>
        </p:grpSp>
        <p:sp>
          <p:nvSpPr>
            <p:cNvPr id="42073" name="テキスト ボックス 2"/>
            <p:cNvSpPr txBox="1">
              <a:spLocks noChangeArrowheads="1"/>
            </p:cNvSpPr>
            <p:nvPr/>
          </p:nvSpPr>
          <p:spPr bwMode="auto">
            <a:xfrm>
              <a:off x="3671995" y="1617785"/>
              <a:ext cx="827406" cy="310858"/>
            </a:xfrm>
            <a:prstGeom prst="rect">
              <a:avLst/>
            </a:prstGeom>
            <a:noFill/>
            <a:ln w="9525">
              <a:noFill/>
              <a:miter lim="800000"/>
              <a:headEnd/>
              <a:tailEnd/>
            </a:ln>
          </p:spPr>
          <p:txBody>
            <a:bodyPr>
              <a:spAutoFit/>
            </a:bodyPr>
            <a:lstStyle/>
            <a:p>
              <a:r>
                <a:rPr lang="ja-JP" altLang="en-US" sz="1600" b="1">
                  <a:solidFill>
                    <a:srgbClr val="000000"/>
                  </a:solidFill>
                  <a:latin typeface="メイリオ" pitchFamily="50" charset="-128"/>
                  <a:ea typeface="メイリオ" pitchFamily="50" charset="-128"/>
                </a:rPr>
                <a:t>彩都</a:t>
              </a:r>
            </a:p>
          </p:txBody>
        </p:sp>
        <p:sp>
          <p:nvSpPr>
            <p:cNvPr id="42074" name="テキスト ボックス 32"/>
            <p:cNvSpPr txBox="1">
              <a:spLocks noChangeArrowheads="1"/>
            </p:cNvSpPr>
            <p:nvPr/>
          </p:nvSpPr>
          <p:spPr bwMode="auto">
            <a:xfrm>
              <a:off x="3713119" y="3081162"/>
              <a:ext cx="827406" cy="310857"/>
            </a:xfrm>
            <a:prstGeom prst="rect">
              <a:avLst/>
            </a:prstGeom>
            <a:noFill/>
            <a:ln w="9525">
              <a:noFill/>
              <a:miter lim="800000"/>
              <a:headEnd/>
              <a:tailEnd/>
            </a:ln>
          </p:spPr>
          <p:txBody>
            <a:bodyPr>
              <a:spAutoFit/>
            </a:bodyPr>
            <a:lstStyle/>
            <a:p>
              <a:pPr algn="l"/>
              <a:r>
                <a:rPr lang="ja-JP" altLang="en-US" sz="1600" b="1">
                  <a:solidFill>
                    <a:srgbClr val="000000"/>
                  </a:solidFill>
                  <a:latin typeface="メイリオ" pitchFamily="50" charset="-128"/>
                  <a:ea typeface="メイリオ" pitchFamily="50" charset="-128"/>
                </a:rPr>
                <a:t>道修町</a:t>
              </a:r>
            </a:p>
          </p:txBody>
        </p:sp>
        <p:sp>
          <p:nvSpPr>
            <p:cNvPr id="42075" name="テキスト ボックス 68"/>
            <p:cNvSpPr txBox="1">
              <a:spLocks noChangeArrowheads="1"/>
            </p:cNvSpPr>
            <p:nvPr/>
          </p:nvSpPr>
          <p:spPr bwMode="auto">
            <a:xfrm>
              <a:off x="2895583" y="3676483"/>
              <a:ext cx="1079082" cy="253672"/>
            </a:xfrm>
            <a:prstGeom prst="rect">
              <a:avLst/>
            </a:prstGeom>
            <a:noFill/>
            <a:ln w="9525">
              <a:noFill/>
              <a:miter lim="800000"/>
              <a:headEnd/>
              <a:tailEnd/>
            </a:ln>
          </p:spPr>
          <p:txBody>
            <a:bodyPr>
              <a:spAutoFit/>
            </a:bodyPr>
            <a:lstStyle/>
            <a:p>
              <a:r>
                <a:rPr lang="ja-JP" altLang="en-US" sz="1200" b="1">
                  <a:solidFill>
                    <a:schemeClr val="bg1"/>
                  </a:solidFill>
                  <a:latin typeface="メイリオ" pitchFamily="50" charset="-128"/>
                  <a:ea typeface="メイリオ" pitchFamily="50" charset="-128"/>
                </a:rPr>
                <a:t>大阪府</a:t>
              </a:r>
            </a:p>
          </p:txBody>
        </p:sp>
        <p:sp>
          <p:nvSpPr>
            <p:cNvPr id="42076" name="テキスト ボックス 58"/>
            <p:cNvSpPr txBox="1">
              <a:spLocks noChangeArrowheads="1"/>
            </p:cNvSpPr>
            <p:nvPr/>
          </p:nvSpPr>
          <p:spPr bwMode="auto">
            <a:xfrm>
              <a:off x="2714639" y="2330411"/>
              <a:ext cx="1478803" cy="436960"/>
            </a:xfrm>
            <a:prstGeom prst="rect">
              <a:avLst/>
            </a:prstGeom>
            <a:noFill/>
            <a:ln w="9525">
              <a:noFill/>
              <a:miter lim="800000"/>
              <a:headEnd/>
              <a:tailEnd/>
            </a:ln>
          </p:spPr>
          <p:txBody>
            <a:bodyPr>
              <a:spAutoFit/>
            </a:bodyPr>
            <a:lstStyle/>
            <a:p>
              <a:r>
                <a:rPr lang="ja-JP" altLang="en-US" sz="1600" b="1">
                  <a:solidFill>
                    <a:srgbClr val="000000"/>
                  </a:solidFill>
                  <a:latin typeface="メイリオ" pitchFamily="50" charset="-128"/>
                  <a:ea typeface="メイリオ" pitchFamily="50" charset="-128"/>
                </a:rPr>
                <a:t>　　　健都</a:t>
              </a:r>
              <a:endParaRPr lang="en-US" altLang="ja-JP" sz="1600" b="1">
                <a:solidFill>
                  <a:srgbClr val="000000"/>
                </a:solidFill>
                <a:latin typeface="メイリオ" pitchFamily="50" charset="-128"/>
                <a:ea typeface="メイリオ" pitchFamily="50" charset="-128"/>
              </a:endParaRPr>
            </a:p>
            <a:p>
              <a:r>
                <a:rPr lang="ja-JP" altLang="en-US" sz="900" b="1">
                  <a:solidFill>
                    <a:srgbClr val="000000"/>
                  </a:solidFill>
                  <a:latin typeface="メイリオ" pitchFamily="50" charset="-128"/>
                  <a:ea typeface="メイリオ" pitchFamily="50" charset="-128"/>
                </a:rPr>
                <a:t>（国循移転予定先）</a:t>
              </a:r>
            </a:p>
          </p:txBody>
        </p:sp>
      </p:grpSp>
      <p:sp>
        <p:nvSpPr>
          <p:cNvPr id="15" name="正方形/長方形 14"/>
          <p:cNvSpPr/>
          <p:nvPr/>
        </p:nvSpPr>
        <p:spPr>
          <a:xfrm rot="19615969">
            <a:off x="4130675" y="4340225"/>
            <a:ext cx="1231900" cy="412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6" name="直線コネクタ 15"/>
          <p:cNvCxnSpPr/>
          <p:nvPr/>
        </p:nvCxnSpPr>
        <p:spPr>
          <a:xfrm flipV="1">
            <a:off x="4371975" y="3976688"/>
            <a:ext cx="939800" cy="63341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3570288" y="4619625"/>
            <a:ext cx="590550" cy="3968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 name="直線コネクタ 17"/>
          <p:cNvCxnSpPr/>
          <p:nvPr/>
        </p:nvCxnSpPr>
        <p:spPr>
          <a:xfrm>
            <a:off x="3576638" y="4638675"/>
            <a:ext cx="59372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1993" name="Picture 2" descr="C:\Documents and Settings\admin\Local Settings\Temporary Internet Files\Content.IE5\0C2OPJ5W\MC900343639[1].wmf"/>
          <p:cNvPicPr>
            <a:picLocks noChangeAspect="1" noChangeArrowheads="1"/>
          </p:cNvPicPr>
          <p:nvPr/>
        </p:nvPicPr>
        <p:blipFill>
          <a:blip r:embed="rId6"/>
          <a:srcRect/>
          <a:stretch>
            <a:fillRect/>
          </a:stretch>
        </p:blipFill>
        <p:spPr bwMode="auto">
          <a:xfrm>
            <a:off x="4087813" y="4471988"/>
            <a:ext cx="279400" cy="328612"/>
          </a:xfrm>
          <a:prstGeom prst="rect">
            <a:avLst/>
          </a:prstGeom>
          <a:noFill/>
          <a:ln w="9525">
            <a:noFill/>
            <a:miter lim="800000"/>
            <a:headEnd/>
            <a:tailEnd/>
          </a:ln>
        </p:spPr>
      </p:pic>
      <p:cxnSp>
        <p:nvCxnSpPr>
          <p:cNvPr id="20" name="直線コネクタ 19"/>
          <p:cNvCxnSpPr/>
          <p:nvPr/>
        </p:nvCxnSpPr>
        <p:spPr>
          <a:xfrm>
            <a:off x="3427413" y="3868738"/>
            <a:ext cx="987425" cy="0"/>
          </a:xfrm>
          <a:prstGeom prst="line">
            <a:avLst/>
          </a:prstGeom>
          <a:ln w="44450" cmpd="dbl">
            <a:solidFill>
              <a:schemeClr val="bg1"/>
            </a:solidFill>
          </a:ln>
        </p:spPr>
        <p:style>
          <a:lnRef idx="1">
            <a:schemeClr val="dk1"/>
          </a:lnRef>
          <a:fillRef idx="0">
            <a:schemeClr val="dk1"/>
          </a:fillRef>
          <a:effectRef idx="0">
            <a:schemeClr val="dk1"/>
          </a:effectRef>
          <a:fontRef idx="minor">
            <a:schemeClr val="tx1"/>
          </a:fontRef>
        </p:style>
      </p:cxnSp>
      <p:cxnSp>
        <p:nvCxnSpPr>
          <p:cNvPr id="21" name="直線コネクタ 20"/>
          <p:cNvCxnSpPr/>
          <p:nvPr/>
        </p:nvCxnSpPr>
        <p:spPr>
          <a:xfrm flipV="1">
            <a:off x="3508375" y="3390900"/>
            <a:ext cx="1751013" cy="974725"/>
          </a:xfrm>
          <a:prstGeom prst="line">
            <a:avLst/>
          </a:prstGeom>
          <a:ln w="44450" cmpd="dbl">
            <a:solidFill>
              <a:schemeClr val="bg1"/>
            </a:solidFill>
          </a:ln>
        </p:spPr>
        <p:style>
          <a:lnRef idx="1">
            <a:schemeClr val="dk1"/>
          </a:lnRef>
          <a:fillRef idx="0">
            <a:schemeClr val="dk1"/>
          </a:fillRef>
          <a:effectRef idx="0">
            <a:schemeClr val="dk1"/>
          </a:effectRef>
          <a:fontRef idx="minor">
            <a:schemeClr val="tx1"/>
          </a:fontRef>
        </p:style>
      </p:cxnSp>
      <p:pic>
        <p:nvPicPr>
          <p:cNvPr id="41996" name="Picture 4" descr="記号"/>
          <p:cNvPicPr>
            <a:picLocks noChangeAspect="1" noChangeArrowheads="1"/>
          </p:cNvPicPr>
          <p:nvPr/>
        </p:nvPicPr>
        <p:blipFill>
          <a:blip r:embed="rId7"/>
          <a:srcRect/>
          <a:stretch>
            <a:fillRect/>
          </a:stretch>
        </p:blipFill>
        <p:spPr bwMode="auto">
          <a:xfrm>
            <a:off x="4487863" y="3716338"/>
            <a:ext cx="176212" cy="149225"/>
          </a:xfrm>
          <a:prstGeom prst="rect">
            <a:avLst/>
          </a:prstGeom>
          <a:noFill/>
          <a:ln w="9525">
            <a:noFill/>
            <a:miter lim="800000"/>
            <a:headEnd/>
            <a:tailEnd/>
          </a:ln>
        </p:spPr>
      </p:pic>
      <p:pic>
        <p:nvPicPr>
          <p:cNvPr id="41997" name="Picture 6" descr="記号"/>
          <p:cNvPicPr>
            <a:picLocks noChangeAspect="1" noChangeArrowheads="1"/>
          </p:cNvPicPr>
          <p:nvPr/>
        </p:nvPicPr>
        <p:blipFill>
          <a:blip r:embed="rId8"/>
          <a:srcRect/>
          <a:stretch>
            <a:fillRect/>
          </a:stretch>
        </p:blipFill>
        <p:spPr bwMode="auto">
          <a:xfrm>
            <a:off x="4284663" y="3814763"/>
            <a:ext cx="174625" cy="149225"/>
          </a:xfrm>
          <a:prstGeom prst="rect">
            <a:avLst/>
          </a:prstGeom>
          <a:noFill/>
          <a:ln w="9525">
            <a:noFill/>
            <a:miter lim="800000"/>
            <a:headEnd/>
            <a:tailEnd/>
          </a:ln>
        </p:spPr>
      </p:pic>
      <p:sp>
        <p:nvSpPr>
          <p:cNvPr id="25" name="円/楕円 24"/>
          <p:cNvSpPr>
            <a:spLocks noChangeAspect="1"/>
          </p:cNvSpPr>
          <p:nvPr/>
        </p:nvSpPr>
        <p:spPr bwMode="auto">
          <a:xfrm>
            <a:off x="3757076" y="5060870"/>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円/楕円 26"/>
          <p:cNvSpPr>
            <a:spLocks noChangeAspect="1"/>
          </p:cNvSpPr>
          <p:nvPr/>
        </p:nvSpPr>
        <p:spPr bwMode="auto">
          <a:xfrm>
            <a:off x="4835374" y="2760311"/>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04" name="テキスト ボックス 2"/>
          <p:cNvSpPr txBox="1">
            <a:spLocks noChangeArrowheads="1"/>
          </p:cNvSpPr>
          <p:nvPr/>
        </p:nvSpPr>
        <p:spPr bwMode="auto">
          <a:xfrm>
            <a:off x="3635375" y="2420938"/>
            <a:ext cx="1960563" cy="260350"/>
          </a:xfrm>
          <a:prstGeom prst="rect">
            <a:avLst/>
          </a:prstGeom>
          <a:noFill/>
          <a:ln w="9525">
            <a:noFill/>
            <a:miter lim="800000"/>
            <a:headEnd/>
            <a:tailEnd/>
          </a:ln>
        </p:spPr>
        <p:txBody>
          <a:bodyPr>
            <a:spAutoFit/>
          </a:bodyPr>
          <a:lstStyle/>
          <a:p>
            <a:r>
              <a:rPr lang="ja-JP" altLang="en-US" sz="1100" b="1">
                <a:solidFill>
                  <a:srgbClr val="000000"/>
                </a:solidFill>
                <a:latin typeface="メイリオ" pitchFamily="50" charset="-128"/>
                <a:ea typeface="メイリオ" pitchFamily="50" charset="-128"/>
              </a:rPr>
              <a:t>京都大学</a:t>
            </a:r>
            <a:r>
              <a:rPr lang="en-US" altLang="ja-JP" sz="1100" b="1">
                <a:solidFill>
                  <a:srgbClr val="000000"/>
                </a:solidFill>
                <a:latin typeface="メイリオ" pitchFamily="50" charset="-128"/>
                <a:ea typeface="メイリオ" pitchFamily="50" charset="-128"/>
              </a:rPr>
              <a:t>iPS</a:t>
            </a:r>
            <a:r>
              <a:rPr lang="ja-JP" altLang="en-US" sz="1100" b="1">
                <a:solidFill>
                  <a:srgbClr val="000000"/>
                </a:solidFill>
                <a:latin typeface="メイリオ" pitchFamily="50" charset="-128"/>
                <a:ea typeface="メイリオ" pitchFamily="50" charset="-128"/>
              </a:rPr>
              <a:t>細胞研究所</a:t>
            </a:r>
          </a:p>
        </p:txBody>
      </p:sp>
      <p:cxnSp>
        <p:nvCxnSpPr>
          <p:cNvPr id="50" name="直線コネクタ 49"/>
          <p:cNvCxnSpPr>
            <a:endCxn id="0" idx="2"/>
          </p:cNvCxnSpPr>
          <p:nvPr/>
        </p:nvCxnSpPr>
        <p:spPr>
          <a:xfrm flipV="1">
            <a:off x="2268538" y="4797425"/>
            <a:ext cx="1576387" cy="360363"/>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42006" name="グループ化 4"/>
          <p:cNvGrpSpPr>
            <a:grpSpLocks/>
          </p:cNvGrpSpPr>
          <p:nvPr/>
        </p:nvGrpSpPr>
        <p:grpSpPr bwMode="auto">
          <a:xfrm>
            <a:off x="323850" y="4797425"/>
            <a:ext cx="1943100" cy="1349375"/>
            <a:chOff x="689486" y="4293250"/>
            <a:chExt cx="2049059" cy="1658166"/>
          </a:xfrm>
        </p:grpSpPr>
        <p:sp>
          <p:nvSpPr>
            <p:cNvPr id="24" name="角丸四角形 23"/>
            <p:cNvSpPr/>
            <p:nvPr/>
          </p:nvSpPr>
          <p:spPr>
            <a:xfrm>
              <a:off x="768217" y="5744001"/>
              <a:ext cx="1908363" cy="207415"/>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defRPr/>
              </a:pPr>
              <a:r>
                <a:rPr lang="en-US" altLang="ja-JP" sz="1200">
                  <a:solidFill>
                    <a:srgbClr val="000000"/>
                  </a:solidFill>
                  <a:latin typeface="Meiryo UI"/>
                  <a:ea typeface="Meiryo UI"/>
                  <a:cs typeface="Meiryo UI"/>
                </a:rPr>
                <a:t>PMDA</a:t>
              </a:r>
              <a:r>
                <a:rPr lang="ja-JP" altLang="en-US" sz="1200">
                  <a:solidFill>
                    <a:srgbClr val="000000"/>
                  </a:solidFill>
                  <a:latin typeface="Meiryo UI"/>
                  <a:ea typeface="Meiryo UI"/>
                  <a:cs typeface="Meiryo UI"/>
                </a:rPr>
                <a:t>関西支部</a:t>
              </a:r>
            </a:p>
          </p:txBody>
        </p:sp>
        <p:pic>
          <p:nvPicPr>
            <p:cNvPr id="29" name="Picture 2" descr="C:\Users\y-inoue\Desktop\top_image.jpg"/>
            <p:cNvPicPr>
              <a:picLocks noChangeAspect="1" noChangeArrowheads="1"/>
            </p:cNvPicPr>
            <p:nvPr/>
          </p:nvPicPr>
          <p:blipFill>
            <a:blip r:embed="rId9" cstate="print"/>
            <a:srcRect l="15458" r="14673"/>
            <a:stretch>
              <a:fillRect/>
            </a:stretch>
          </p:blipFill>
          <p:spPr bwMode="auto">
            <a:xfrm>
              <a:off x="768217" y="4376870"/>
              <a:ext cx="1926272" cy="1127785"/>
            </a:xfrm>
            <a:prstGeom prst="rect">
              <a:avLst/>
            </a:prstGeom>
            <a:noFill/>
            <a:ln w="19050">
              <a:solidFill>
                <a:srgbClr val="FFFFFF"/>
              </a:solidFill>
            </a:ln>
            <a:effectLst>
              <a:glow rad="101600">
                <a:schemeClr val="accent1">
                  <a:satMod val="175000"/>
                  <a:alpha val="40000"/>
                </a:schemeClr>
              </a:glow>
            </a:effectLst>
          </p:spPr>
        </p:pic>
        <p:sp>
          <p:nvSpPr>
            <p:cNvPr id="30" name="角丸四角形 29"/>
            <p:cNvSpPr/>
            <p:nvPr/>
          </p:nvSpPr>
          <p:spPr>
            <a:xfrm>
              <a:off x="768217" y="5480142"/>
              <a:ext cx="1908363" cy="219795"/>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defRPr/>
              </a:pPr>
              <a:r>
                <a:rPr lang="en-US" altLang="ja-JP" sz="1200">
                  <a:solidFill>
                    <a:srgbClr val="000000"/>
                  </a:solidFill>
                  <a:latin typeface="Meiryo UI"/>
                  <a:ea typeface="Meiryo UI"/>
                  <a:cs typeface="Meiryo UI"/>
                </a:rPr>
                <a:t>AMED</a:t>
              </a:r>
              <a:r>
                <a:rPr lang="ja-JP" altLang="en-US" sz="1200">
                  <a:solidFill>
                    <a:srgbClr val="000000"/>
                  </a:solidFill>
                  <a:latin typeface="Meiryo UI"/>
                  <a:ea typeface="Meiryo UI"/>
                  <a:cs typeface="Meiryo UI"/>
                </a:rPr>
                <a:t>創薬支援戦略部</a:t>
              </a:r>
            </a:p>
          </p:txBody>
        </p:sp>
        <p:sp>
          <p:nvSpPr>
            <p:cNvPr id="62" name="正方形/長方形 61"/>
            <p:cNvSpPr/>
            <p:nvPr/>
          </p:nvSpPr>
          <p:spPr>
            <a:xfrm>
              <a:off x="689486" y="4293250"/>
              <a:ext cx="2049059" cy="206704"/>
            </a:xfrm>
            <a:prstGeom prst="rect">
              <a:avLst/>
            </a:prstGeom>
            <a:solidFill>
              <a:schemeClr val="accent5">
                <a:lumMod val="20000"/>
                <a:lumOff val="80000"/>
              </a:schemeClr>
            </a:solidFill>
            <a:ln w="127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b="1">
                  <a:solidFill>
                    <a:schemeClr val="tx1"/>
                  </a:solidFill>
                  <a:latin typeface="Meiryo UI"/>
                  <a:ea typeface="Meiryo UI"/>
                  <a:cs typeface="Meiryo UI"/>
                </a:rPr>
                <a:t>うめきた（グランフロント大阪）</a:t>
              </a:r>
            </a:p>
          </p:txBody>
        </p:sp>
      </p:grpSp>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a:latin typeface="Calibri" pitchFamily="34" charset="0"/>
              </a:rPr>
              <a:t>２．なぜ大阪・関西なのか？</a:t>
            </a:r>
          </a:p>
        </p:txBody>
      </p:sp>
      <p:grpSp>
        <p:nvGrpSpPr>
          <p:cNvPr id="42009" name="グループ化 50"/>
          <p:cNvGrpSpPr>
            <a:grpSpLocks/>
          </p:cNvGrpSpPr>
          <p:nvPr/>
        </p:nvGrpSpPr>
        <p:grpSpPr bwMode="auto">
          <a:xfrm>
            <a:off x="5732463" y="1946275"/>
            <a:ext cx="3332162" cy="4889500"/>
            <a:chOff x="5423928" y="1640114"/>
            <a:chExt cx="3540560" cy="5196116"/>
          </a:xfrm>
        </p:grpSpPr>
        <p:sp>
          <p:nvSpPr>
            <p:cNvPr id="52" name="四角形吹き出し 51"/>
            <p:cNvSpPr/>
            <p:nvPr/>
          </p:nvSpPr>
          <p:spPr>
            <a:xfrm>
              <a:off x="5423928" y="1640114"/>
              <a:ext cx="3540560" cy="5196116"/>
            </a:xfrm>
            <a:prstGeom prst="wedgeRectCallout">
              <a:avLst>
                <a:gd name="adj1" fmla="val -69008"/>
                <a:gd name="adj2" fmla="val -9852"/>
              </a:avLst>
            </a:prstGeom>
            <a:solidFill>
              <a:schemeClr val="bg2"/>
            </a:solidFill>
            <a:ln w="6350"/>
          </p:spPr>
          <p:style>
            <a:lnRef idx="2">
              <a:schemeClr val="dk1"/>
            </a:lnRef>
            <a:fillRef idx="1">
              <a:schemeClr val="lt1"/>
            </a:fillRef>
            <a:effectRef idx="0">
              <a:schemeClr val="dk1"/>
            </a:effectRef>
            <a:fontRef idx="minor">
              <a:schemeClr val="dk1"/>
            </a:fontRef>
          </p:style>
          <p:txBody>
            <a:bodyPr/>
            <a:lstStyle/>
            <a:p>
              <a:pPr algn="l" fontAlgn="auto">
                <a:spcBef>
                  <a:spcPts val="0"/>
                </a:spcBef>
                <a:spcAft>
                  <a:spcPts val="0"/>
                </a:spcAft>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l" fontAlgn="auto">
                <a:spcBef>
                  <a:spcPts val="0"/>
                </a:spcBef>
                <a:spcAft>
                  <a:spcPts val="0"/>
                </a:spcAft>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l" fontAlgn="auto">
                <a:spcBef>
                  <a:spcPts val="0"/>
                </a:spcBef>
                <a:spcAft>
                  <a:spcPts val="0"/>
                </a:spcAft>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l" fontAlgn="auto">
                <a:spcBef>
                  <a:spcPts val="0"/>
                </a:spcBef>
                <a:spcAft>
                  <a:spcPts val="0"/>
                </a:spcAft>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l" fontAlgn="auto">
                <a:spcBef>
                  <a:spcPts val="0"/>
                </a:spcBef>
                <a:spcAft>
                  <a:spcPts val="0"/>
                </a:spcAft>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l" fontAlgn="auto">
                <a:spcBef>
                  <a:spcPts val="0"/>
                </a:spcBef>
                <a:spcAft>
                  <a:spcPts val="0"/>
                </a:spcAft>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l" fontAlgn="auto">
                <a:spcBef>
                  <a:spcPts val="0"/>
                </a:spcBef>
                <a:spcAft>
                  <a:spcPts val="0"/>
                </a:spcAft>
                <a:defRPr/>
              </a:pP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2046" name="Picture 3" descr="要覧表紙・病院外観"/>
            <p:cNvPicPr>
              <a:picLocks noChangeAspect="1" noChangeArrowheads="1"/>
            </p:cNvPicPr>
            <p:nvPr/>
          </p:nvPicPr>
          <p:blipFill>
            <a:blip r:embed="rId10"/>
            <a:srcRect/>
            <a:stretch>
              <a:fillRect/>
            </a:stretch>
          </p:blipFill>
          <p:spPr bwMode="auto">
            <a:xfrm>
              <a:off x="7034476" y="3006537"/>
              <a:ext cx="1830698" cy="1220914"/>
            </a:xfrm>
            <a:prstGeom prst="rect">
              <a:avLst/>
            </a:prstGeom>
            <a:noFill/>
            <a:ln w="9525">
              <a:noFill/>
              <a:miter lim="800000"/>
              <a:headEnd/>
              <a:tailEnd/>
            </a:ln>
          </p:spPr>
        </p:pic>
        <p:pic>
          <p:nvPicPr>
            <p:cNvPr id="42047" name="図 53"/>
            <p:cNvPicPr>
              <a:picLocks noChangeAspect="1" noChangeArrowheads="1"/>
            </p:cNvPicPr>
            <p:nvPr/>
          </p:nvPicPr>
          <p:blipFill>
            <a:blip r:embed="rId11"/>
            <a:srcRect/>
            <a:stretch>
              <a:fillRect/>
            </a:stretch>
          </p:blipFill>
          <p:spPr bwMode="auto">
            <a:xfrm>
              <a:off x="7034476" y="5572430"/>
              <a:ext cx="1835246" cy="1220256"/>
            </a:xfrm>
            <a:prstGeom prst="rect">
              <a:avLst/>
            </a:prstGeom>
            <a:noFill/>
            <a:ln w="9525">
              <a:noFill/>
              <a:miter lim="800000"/>
              <a:headEnd/>
              <a:tailEnd/>
            </a:ln>
          </p:spPr>
        </p:pic>
        <p:pic>
          <p:nvPicPr>
            <p:cNvPr id="42048" name="Picture 2"/>
            <p:cNvPicPr>
              <a:picLocks noChangeAspect="1" noChangeArrowheads="1"/>
            </p:cNvPicPr>
            <p:nvPr/>
          </p:nvPicPr>
          <p:blipFill>
            <a:blip r:embed="rId12"/>
            <a:srcRect/>
            <a:stretch>
              <a:fillRect/>
            </a:stretch>
          </p:blipFill>
          <p:spPr bwMode="auto">
            <a:xfrm>
              <a:off x="7020272" y="1765739"/>
              <a:ext cx="1838268" cy="1166126"/>
            </a:xfrm>
            <a:prstGeom prst="rect">
              <a:avLst/>
            </a:prstGeom>
            <a:noFill/>
            <a:ln w="9525">
              <a:noFill/>
              <a:miter lim="800000"/>
              <a:headEnd/>
              <a:tailEnd/>
            </a:ln>
          </p:spPr>
        </p:pic>
        <p:pic>
          <p:nvPicPr>
            <p:cNvPr id="42049" name="Picture 4"/>
            <p:cNvPicPr>
              <a:picLocks noChangeAspect="1" noChangeArrowheads="1"/>
            </p:cNvPicPr>
            <p:nvPr/>
          </p:nvPicPr>
          <p:blipFill>
            <a:blip r:embed="rId13"/>
            <a:srcRect/>
            <a:stretch>
              <a:fillRect/>
            </a:stretch>
          </p:blipFill>
          <p:spPr bwMode="auto">
            <a:xfrm>
              <a:off x="7034476" y="4301485"/>
              <a:ext cx="1835246" cy="1221075"/>
            </a:xfrm>
            <a:prstGeom prst="rect">
              <a:avLst/>
            </a:prstGeom>
            <a:noFill/>
            <a:ln w="9525">
              <a:noFill/>
              <a:miter lim="800000"/>
              <a:headEnd/>
              <a:tailEnd/>
            </a:ln>
          </p:spPr>
        </p:pic>
        <p:sp>
          <p:nvSpPr>
            <p:cNvPr id="57" name="角丸四角形 56"/>
            <p:cNvSpPr/>
            <p:nvPr/>
          </p:nvSpPr>
          <p:spPr bwMode="auto">
            <a:xfrm>
              <a:off x="5499714" y="1889327"/>
              <a:ext cx="1379911" cy="983600"/>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1600" b="1" dirty="0">
                  <a:latin typeface="Meiryo UI" pitchFamily="50" charset="-128"/>
                  <a:ea typeface="Meiryo UI" pitchFamily="50" charset="-128"/>
                  <a:cs typeface="Meiryo UI" pitchFamily="50" charset="-128"/>
                </a:rPr>
                <a:t>医薬基盤・健康・栄養研究所</a:t>
              </a:r>
            </a:p>
          </p:txBody>
        </p:sp>
        <p:sp>
          <p:nvSpPr>
            <p:cNvPr id="58" name="角丸四角形 57"/>
            <p:cNvSpPr/>
            <p:nvPr/>
          </p:nvSpPr>
          <p:spPr bwMode="auto">
            <a:xfrm>
              <a:off x="5508104" y="3118673"/>
              <a:ext cx="1379911" cy="983600"/>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1400" b="1" dirty="0">
                  <a:latin typeface="Meiryo UI" pitchFamily="50" charset="-128"/>
                  <a:ea typeface="Meiryo UI" pitchFamily="50" charset="-128"/>
                  <a:cs typeface="Meiryo UI" pitchFamily="50" charset="-128"/>
                </a:rPr>
                <a:t>大阪大学・</a:t>
              </a:r>
              <a:endParaRPr lang="en-US" altLang="ja-JP" sz="1400" b="1" dirty="0">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400" b="1" dirty="0">
                  <a:latin typeface="Meiryo UI" pitchFamily="50" charset="-128"/>
                  <a:ea typeface="Meiryo UI" pitchFamily="50" charset="-128"/>
                  <a:cs typeface="Meiryo UI" pitchFamily="50" charset="-128"/>
                </a:rPr>
                <a:t>大阪大学</a:t>
              </a:r>
              <a:endParaRPr lang="en-US" altLang="ja-JP" sz="1400" b="1" dirty="0">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400" b="1" dirty="0">
                  <a:latin typeface="Meiryo UI" pitchFamily="50" charset="-128"/>
                  <a:ea typeface="Meiryo UI" pitchFamily="50" charset="-128"/>
                  <a:cs typeface="Meiryo UI" pitchFamily="50" charset="-128"/>
                </a:rPr>
                <a:t>医学部</a:t>
              </a:r>
              <a:endParaRPr lang="en-US" altLang="ja-JP" sz="1400" b="1" dirty="0">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400" b="1" dirty="0">
                  <a:latin typeface="Meiryo UI" pitchFamily="50" charset="-128"/>
                  <a:ea typeface="Meiryo UI" pitchFamily="50" charset="-128"/>
                  <a:cs typeface="Meiryo UI" pitchFamily="50" charset="-128"/>
                </a:rPr>
                <a:t>附属病院</a:t>
              </a:r>
            </a:p>
          </p:txBody>
        </p:sp>
        <p:sp>
          <p:nvSpPr>
            <p:cNvPr id="59" name="角丸四角形 58"/>
            <p:cNvSpPr/>
            <p:nvPr/>
          </p:nvSpPr>
          <p:spPr bwMode="auto">
            <a:xfrm>
              <a:off x="5508103" y="4383871"/>
              <a:ext cx="1379911" cy="983600"/>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1600" b="1" dirty="0">
                  <a:latin typeface="Meiryo UI" pitchFamily="50" charset="-128"/>
                  <a:ea typeface="Meiryo UI" pitchFamily="50" charset="-128"/>
                  <a:cs typeface="Meiryo UI" pitchFamily="50" charset="-128"/>
                </a:rPr>
                <a:t>国立循環器病研究</a:t>
              </a:r>
              <a:endParaRPr lang="en-US" altLang="ja-JP" sz="1600" b="1" dirty="0">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600" b="1" dirty="0">
                  <a:latin typeface="Meiryo UI" pitchFamily="50" charset="-128"/>
                  <a:ea typeface="Meiryo UI" pitchFamily="50" charset="-128"/>
                  <a:cs typeface="Meiryo UI" pitchFamily="50" charset="-128"/>
                </a:rPr>
                <a:t>センター</a:t>
              </a:r>
            </a:p>
          </p:txBody>
        </p:sp>
        <p:sp>
          <p:nvSpPr>
            <p:cNvPr id="60" name="角丸四角形 59"/>
            <p:cNvSpPr/>
            <p:nvPr/>
          </p:nvSpPr>
          <p:spPr bwMode="auto">
            <a:xfrm>
              <a:off x="5521920" y="5637889"/>
              <a:ext cx="1379911" cy="983600"/>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36000" bIns="45715" anchor="ctr"/>
            <a:lstStyle/>
            <a:p>
              <a:pPr fontAlgn="auto">
                <a:spcBef>
                  <a:spcPts val="0"/>
                </a:spcBef>
                <a:spcAft>
                  <a:spcPts val="0"/>
                </a:spcAft>
                <a:defRPr/>
              </a:pPr>
              <a:r>
                <a:rPr lang="ja-JP" altLang="en-US" sz="1400" b="1" dirty="0">
                  <a:latin typeface="Meiryo UI" pitchFamily="50" charset="-128"/>
                  <a:ea typeface="Meiryo UI" pitchFamily="50" charset="-128"/>
                  <a:cs typeface="Meiryo UI" pitchFamily="50" charset="-128"/>
                </a:rPr>
                <a:t>理化学研究所生命システム研究センター</a:t>
              </a:r>
            </a:p>
          </p:txBody>
        </p:sp>
      </p:grpSp>
      <p:sp>
        <p:nvSpPr>
          <p:cNvPr id="42010" name="テキスト ボックス 60"/>
          <p:cNvSpPr txBox="1">
            <a:spLocks noChangeArrowheads="1"/>
          </p:cNvSpPr>
          <p:nvPr/>
        </p:nvSpPr>
        <p:spPr bwMode="auto">
          <a:xfrm>
            <a:off x="6227763" y="1700213"/>
            <a:ext cx="2519362" cy="336550"/>
          </a:xfrm>
          <a:prstGeom prst="rect">
            <a:avLst/>
          </a:prstGeom>
          <a:solidFill>
            <a:schemeClr val="tx1"/>
          </a:solidFill>
          <a:ln w="9525">
            <a:noFill/>
            <a:miter lim="800000"/>
            <a:headEnd/>
            <a:tailEnd/>
          </a:ln>
        </p:spPr>
        <p:txBody>
          <a:bodyPr wrap="none" anchor="ctr">
            <a:spAutoFit/>
          </a:bodyPr>
          <a:lstStyle/>
          <a:p>
            <a:pPr algn="l"/>
            <a:r>
              <a:rPr lang="ja-JP" altLang="en-US" sz="1600" b="1">
                <a:solidFill>
                  <a:schemeClr val="bg1"/>
                </a:solidFill>
                <a:latin typeface="Meiryo UI"/>
                <a:ea typeface="Meiryo UI"/>
                <a:cs typeface="Meiryo UI"/>
              </a:rPr>
              <a:t>大阪の主な医療・研究機関</a:t>
            </a:r>
          </a:p>
        </p:txBody>
      </p:sp>
      <p:sp>
        <p:nvSpPr>
          <p:cNvPr id="64" name="テキスト ボックス 63"/>
          <p:cNvSpPr txBox="1"/>
          <p:nvPr/>
        </p:nvSpPr>
        <p:spPr>
          <a:xfrm>
            <a:off x="179388" y="525293"/>
            <a:ext cx="8823325" cy="97719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lnSpc>
                <a:spcPts val="2100"/>
              </a:lnSpc>
              <a:spcBef>
                <a:spcPts val="600"/>
              </a:spcBef>
              <a:buFont typeface="Wingdings" pitchFamily="2" charset="2"/>
              <a:buChar char="Ø"/>
              <a:defRPr/>
            </a:pPr>
            <a:r>
              <a:rPr lang="ja-JP" altLang="en-US" sz="1400" dirty="0">
                <a:solidFill>
                  <a:srgbClr val="000000"/>
                </a:solidFill>
                <a:latin typeface="+mj-ea"/>
                <a:ea typeface="+mj-ea"/>
                <a:cs typeface="Meiryo UI"/>
              </a:rPr>
              <a:t>大阪を中心に神戸、京都の概ね</a:t>
            </a:r>
            <a:r>
              <a:rPr lang="en-US" altLang="ja-JP" sz="1400" dirty="0">
                <a:solidFill>
                  <a:srgbClr val="000000"/>
                </a:solidFill>
                <a:latin typeface="+mj-ea"/>
                <a:ea typeface="+mj-ea"/>
                <a:cs typeface="Meiryo UI"/>
              </a:rPr>
              <a:t>1</a:t>
            </a:r>
            <a:r>
              <a:rPr lang="ja-JP" altLang="en-US" sz="1400" dirty="0">
                <a:solidFill>
                  <a:srgbClr val="000000"/>
                </a:solidFill>
                <a:latin typeface="+mj-ea"/>
                <a:ea typeface="+mj-ea"/>
                <a:cs typeface="Meiryo UI"/>
              </a:rPr>
              <a:t>時間圏での移動距離内に、研究機関、企業が集積する世界的なライフサイエンスクラスターを形成</a:t>
            </a:r>
            <a:r>
              <a:rPr lang="ja-JP" altLang="en-US" sz="1400" dirty="0" smtClean="0">
                <a:solidFill>
                  <a:srgbClr val="000000"/>
                </a:solidFill>
                <a:latin typeface="+mj-ea"/>
                <a:ea typeface="+mj-ea"/>
                <a:cs typeface="Meiryo UI"/>
              </a:rPr>
              <a:t>。</a:t>
            </a:r>
            <a:endParaRPr lang="en-US" altLang="ja-JP" sz="1400" dirty="0" smtClean="0">
              <a:solidFill>
                <a:srgbClr val="000000"/>
              </a:solidFill>
              <a:latin typeface="+mj-ea"/>
              <a:ea typeface="+mj-ea"/>
              <a:cs typeface="Meiryo UI"/>
            </a:endParaRPr>
          </a:p>
          <a:p>
            <a:pPr marL="285750" indent="-285750" algn="l">
              <a:lnSpc>
                <a:spcPts val="2100"/>
              </a:lnSpc>
              <a:spcBef>
                <a:spcPts val="600"/>
              </a:spcBef>
              <a:buFont typeface="Wingdings" pitchFamily="2" charset="2"/>
              <a:buChar char="Ø"/>
              <a:defRPr/>
            </a:pPr>
            <a:r>
              <a:rPr lang="ja-JP" altLang="en-US" sz="1400" dirty="0" smtClean="0">
                <a:solidFill>
                  <a:srgbClr val="000000"/>
                </a:solidFill>
                <a:latin typeface="+mj-ea"/>
                <a:ea typeface="+mj-ea"/>
                <a:cs typeface="Meiryo UI"/>
              </a:rPr>
              <a:t>空港はじめ交通網も整っており、域内外のネットワークも充実</a:t>
            </a:r>
            <a:endParaRPr lang="ja-JP" altLang="en-US" sz="1400" dirty="0">
              <a:solidFill>
                <a:srgbClr val="000000"/>
              </a:solidFill>
              <a:latin typeface="+mj-ea"/>
              <a:ea typeface="+mj-ea"/>
              <a:cs typeface="Meiryo UI"/>
            </a:endParaRPr>
          </a:p>
        </p:txBody>
      </p:sp>
      <p:sp>
        <p:nvSpPr>
          <p:cNvPr id="2" name="円/楕円 26"/>
          <p:cNvSpPr>
            <a:spLocks noChangeAspect="1"/>
          </p:cNvSpPr>
          <p:nvPr/>
        </p:nvSpPr>
        <p:spPr bwMode="auto">
          <a:xfrm>
            <a:off x="2242987" y="3985861"/>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15" name="テキスト ボックス 2"/>
          <p:cNvSpPr txBox="1">
            <a:spLocks noChangeArrowheads="1"/>
          </p:cNvSpPr>
          <p:nvPr/>
        </p:nvSpPr>
        <p:spPr bwMode="auto">
          <a:xfrm>
            <a:off x="755650" y="3644900"/>
            <a:ext cx="1958975" cy="260350"/>
          </a:xfrm>
          <a:prstGeom prst="rect">
            <a:avLst/>
          </a:prstGeom>
          <a:noFill/>
          <a:ln w="9525">
            <a:noFill/>
            <a:miter lim="800000"/>
            <a:headEnd/>
            <a:tailEnd/>
          </a:ln>
        </p:spPr>
        <p:txBody>
          <a:bodyPr>
            <a:spAutoFit/>
          </a:bodyPr>
          <a:lstStyle/>
          <a:p>
            <a:r>
              <a:rPr lang="ja-JP" altLang="en-US" sz="1100" b="1">
                <a:solidFill>
                  <a:srgbClr val="000000"/>
                </a:solidFill>
                <a:latin typeface="メイリオ" pitchFamily="50" charset="-128"/>
                <a:ea typeface="メイリオ" pitchFamily="50" charset="-128"/>
              </a:rPr>
              <a:t>神戸医療産業都市</a:t>
            </a:r>
          </a:p>
        </p:txBody>
      </p:sp>
      <p:sp>
        <p:nvSpPr>
          <p:cNvPr id="3" name="円/楕円 24"/>
          <p:cNvSpPr>
            <a:spLocks noChangeAspect="1"/>
          </p:cNvSpPr>
          <p:nvPr/>
        </p:nvSpPr>
        <p:spPr bwMode="auto">
          <a:xfrm>
            <a:off x="3325276" y="6068933"/>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19" name="テキスト ボックス 2"/>
          <p:cNvSpPr txBox="1">
            <a:spLocks noChangeArrowheads="1"/>
          </p:cNvSpPr>
          <p:nvPr/>
        </p:nvSpPr>
        <p:spPr bwMode="auto">
          <a:xfrm>
            <a:off x="2843213" y="6237288"/>
            <a:ext cx="1958975" cy="244475"/>
          </a:xfrm>
          <a:prstGeom prst="rect">
            <a:avLst/>
          </a:prstGeom>
          <a:noFill/>
          <a:ln w="9525">
            <a:noFill/>
            <a:miter lim="800000"/>
            <a:headEnd/>
            <a:tailEnd/>
          </a:ln>
        </p:spPr>
        <p:txBody>
          <a:bodyPr>
            <a:spAutoFit/>
          </a:bodyPr>
          <a:lstStyle/>
          <a:p>
            <a:r>
              <a:rPr lang="ja-JP" altLang="en-US" sz="1000">
                <a:solidFill>
                  <a:srgbClr val="000000"/>
                </a:solidFill>
                <a:latin typeface="メイリオ" pitchFamily="50" charset="-128"/>
                <a:ea typeface="メイリオ" pitchFamily="50" charset="-128"/>
              </a:rPr>
              <a:t>京都大学原子炉実験所</a:t>
            </a:r>
          </a:p>
        </p:txBody>
      </p:sp>
      <p:sp>
        <p:nvSpPr>
          <p:cNvPr id="5" name="円/楕円 24"/>
          <p:cNvSpPr>
            <a:spLocks noChangeAspect="1"/>
          </p:cNvSpPr>
          <p:nvPr/>
        </p:nvSpPr>
        <p:spPr bwMode="auto">
          <a:xfrm>
            <a:off x="2460089" y="6213395"/>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23" name="テキスト ボックス 2"/>
          <p:cNvSpPr txBox="1">
            <a:spLocks noChangeArrowheads="1"/>
          </p:cNvSpPr>
          <p:nvPr/>
        </p:nvSpPr>
        <p:spPr bwMode="auto">
          <a:xfrm>
            <a:off x="1403350" y="6461125"/>
            <a:ext cx="1958975" cy="396875"/>
          </a:xfrm>
          <a:prstGeom prst="rect">
            <a:avLst/>
          </a:prstGeom>
          <a:noFill/>
          <a:ln w="9525">
            <a:noFill/>
            <a:miter lim="800000"/>
            <a:headEnd/>
            <a:tailEnd/>
          </a:ln>
        </p:spPr>
        <p:txBody>
          <a:bodyPr>
            <a:spAutoFit/>
          </a:bodyPr>
          <a:lstStyle/>
          <a:p>
            <a:r>
              <a:rPr lang="ja-JP" altLang="en-US" sz="1000">
                <a:solidFill>
                  <a:srgbClr val="000000"/>
                </a:solidFill>
                <a:latin typeface="メイリオ" pitchFamily="50" charset="-128"/>
                <a:ea typeface="メイリオ" pitchFamily="50" charset="-128"/>
              </a:rPr>
              <a:t>国際医療交流拠点</a:t>
            </a:r>
          </a:p>
          <a:p>
            <a:r>
              <a:rPr lang="ja-JP" altLang="en-US" sz="1000">
                <a:solidFill>
                  <a:srgbClr val="000000"/>
                </a:solidFill>
                <a:latin typeface="メイリオ" pitchFamily="50" charset="-128"/>
                <a:ea typeface="メイリオ" pitchFamily="50" charset="-128"/>
              </a:rPr>
              <a:t>（</a:t>
            </a:r>
            <a:r>
              <a:rPr lang="en-US" altLang="ja-JP" sz="1000">
                <a:solidFill>
                  <a:srgbClr val="000000"/>
                </a:solidFill>
                <a:latin typeface="メイリオ" pitchFamily="50" charset="-128"/>
                <a:ea typeface="メイリオ" pitchFamily="50" charset="-128"/>
              </a:rPr>
              <a:t>IGT</a:t>
            </a:r>
            <a:r>
              <a:rPr lang="ja-JP" altLang="en-US" sz="1000">
                <a:solidFill>
                  <a:srgbClr val="000000"/>
                </a:solidFill>
                <a:latin typeface="メイリオ" pitchFamily="50" charset="-128"/>
                <a:ea typeface="メイリオ" pitchFamily="50" charset="-128"/>
              </a:rPr>
              <a:t>クリニックなど）</a:t>
            </a:r>
          </a:p>
        </p:txBody>
      </p:sp>
      <p:sp>
        <p:nvSpPr>
          <p:cNvPr id="42024" name="テキスト ボックス 2"/>
          <p:cNvSpPr txBox="1">
            <a:spLocks noChangeArrowheads="1"/>
          </p:cNvSpPr>
          <p:nvPr/>
        </p:nvSpPr>
        <p:spPr bwMode="auto">
          <a:xfrm>
            <a:off x="2339975" y="5013325"/>
            <a:ext cx="1958975" cy="244475"/>
          </a:xfrm>
          <a:prstGeom prst="rect">
            <a:avLst/>
          </a:prstGeom>
          <a:noFill/>
          <a:ln w="9525">
            <a:noFill/>
            <a:miter lim="800000"/>
            <a:headEnd/>
            <a:tailEnd/>
          </a:ln>
        </p:spPr>
        <p:txBody>
          <a:bodyPr>
            <a:spAutoFit/>
          </a:bodyPr>
          <a:lstStyle/>
          <a:p>
            <a:r>
              <a:rPr lang="ja-JP" altLang="en-US" sz="1000">
                <a:solidFill>
                  <a:srgbClr val="000000"/>
                </a:solidFill>
                <a:latin typeface="メイリオ" pitchFamily="50" charset="-128"/>
                <a:ea typeface="メイリオ" pitchFamily="50" charset="-128"/>
              </a:rPr>
              <a:t>大阪市立大学</a:t>
            </a:r>
          </a:p>
        </p:txBody>
      </p:sp>
      <p:sp>
        <p:nvSpPr>
          <p:cNvPr id="6" name="円/楕円 24"/>
          <p:cNvSpPr>
            <a:spLocks noChangeAspect="1"/>
          </p:cNvSpPr>
          <p:nvPr/>
        </p:nvSpPr>
        <p:spPr bwMode="auto">
          <a:xfrm>
            <a:off x="3972976" y="5276770"/>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28" name="テキスト ボックス 2"/>
          <p:cNvSpPr txBox="1">
            <a:spLocks noChangeArrowheads="1"/>
          </p:cNvSpPr>
          <p:nvPr/>
        </p:nvSpPr>
        <p:spPr bwMode="auto">
          <a:xfrm>
            <a:off x="2555875" y="5229225"/>
            <a:ext cx="1958975" cy="244475"/>
          </a:xfrm>
          <a:prstGeom prst="rect">
            <a:avLst/>
          </a:prstGeom>
          <a:noFill/>
          <a:ln w="9525">
            <a:noFill/>
            <a:miter lim="800000"/>
            <a:headEnd/>
            <a:tailEnd/>
          </a:ln>
        </p:spPr>
        <p:txBody>
          <a:bodyPr>
            <a:spAutoFit/>
          </a:bodyPr>
          <a:lstStyle/>
          <a:p>
            <a:r>
              <a:rPr lang="ja-JP" altLang="en-US" sz="1000">
                <a:solidFill>
                  <a:srgbClr val="000000"/>
                </a:solidFill>
                <a:latin typeface="メイリオ" pitchFamily="50" charset="-128"/>
                <a:ea typeface="メイリオ" pitchFamily="50" charset="-128"/>
              </a:rPr>
              <a:t>大阪府立大学</a:t>
            </a:r>
          </a:p>
        </p:txBody>
      </p:sp>
      <p:sp>
        <p:nvSpPr>
          <p:cNvPr id="42029" name="テキスト ボックス 2"/>
          <p:cNvSpPr txBox="1">
            <a:spLocks noChangeArrowheads="1"/>
          </p:cNvSpPr>
          <p:nvPr/>
        </p:nvSpPr>
        <p:spPr bwMode="auto">
          <a:xfrm>
            <a:off x="611188" y="3933825"/>
            <a:ext cx="1958975" cy="774700"/>
          </a:xfrm>
          <a:prstGeom prst="rect">
            <a:avLst/>
          </a:prstGeom>
          <a:noFill/>
          <a:ln w="9525">
            <a:noFill/>
            <a:miter lim="800000"/>
            <a:headEnd/>
            <a:tailEnd/>
          </a:ln>
        </p:spPr>
        <p:txBody>
          <a:bodyPr>
            <a:spAutoFit/>
          </a:bodyPr>
          <a:lstStyle/>
          <a:p>
            <a:pPr algn="l"/>
            <a:r>
              <a:rPr lang="ja-JP" altLang="en-US" sz="900">
                <a:solidFill>
                  <a:srgbClr val="000000"/>
                </a:solidFill>
                <a:latin typeface="メイリオ" pitchFamily="50" charset="-128"/>
                <a:ea typeface="メイリオ" pitchFamily="50" charset="-128"/>
              </a:rPr>
              <a:t>理化学研究所（神戸研究所）、</a:t>
            </a:r>
            <a:r>
              <a:rPr lang="ja-JP" altLang="en-US" sz="900">
                <a:solidFill>
                  <a:srgbClr val="000000"/>
                </a:solidFill>
                <a:ea typeface="メイリオ" pitchFamily="50" charset="-128"/>
              </a:rPr>
              <a:t>スーパーコンピューター京、</a:t>
            </a:r>
          </a:p>
          <a:p>
            <a:pPr algn="l"/>
            <a:r>
              <a:rPr lang="ja-JP" altLang="en-US" sz="900">
                <a:solidFill>
                  <a:srgbClr val="000000"/>
                </a:solidFill>
                <a:latin typeface="メイリオ" pitchFamily="50" charset="-128"/>
                <a:ea typeface="メイリオ" pitchFamily="50" charset="-128"/>
              </a:rPr>
              <a:t>先端医療センター病院</a:t>
            </a:r>
          </a:p>
          <a:p>
            <a:pPr algn="l"/>
            <a:r>
              <a:rPr lang="ja-JP" altLang="en-US" sz="900">
                <a:solidFill>
                  <a:srgbClr val="000000"/>
                </a:solidFill>
                <a:latin typeface="メイリオ" pitchFamily="50" charset="-128"/>
                <a:ea typeface="メイリオ" pitchFamily="50" charset="-128"/>
              </a:rPr>
              <a:t>神戸医療機器開発センター</a:t>
            </a:r>
          </a:p>
          <a:p>
            <a:pPr algn="l"/>
            <a:r>
              <a:rPr lang="ja-JP" altLang="en-US" sz="900">
                <a:solidFill>
                  <a:srgbClr val="000000"/>
                </a:solidFill>
                <a:latin typeface="メイリオ" pitchFamily="50" charset="-128"/>
                <a:ea typeface="メイリオ" pitchFamily="50" charset="-128"/>
              </a:rPr>
              <a:t>国際医療開発センター</a:t>
            </a:r>
          </a:p>
        </p:txBody>
      </p:sp>
      <p:sp>
        <p:nvSpPr>
          <p:cNvPr id="7" name="円/楕円 24"/>
          <p:cNvSpPr>
            <a:spLocks noChangeAspect="1"/>
          </p:cNvSpPr>
          <p:nvPr/>
        </p:nvSpPr>
        <p:spPr bwMode="auto">
          <a:xfrm>
            <a:off x="4620676" y="3621008"/>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33" name="テキスト ボックス 2"/>
          <p:cNvSpPr txBox="1">
            <a:spLocks noChangeArrowheads="1"/>
          </p:cNvSpPr>
          <p:nvPr/>
        </p:nvSpPr>
        <p:spPr bwMode="auto">
          <a:xfrm>
            <a:off x="3348038" y="3141663"/>
            <a:ext cx="1958975" cy="244475"/>
          </a:xfrm>
          <a:prstGeom prst="rect">
            <a:avLst/>
          </a:prstGeom>
          <a:noFill/>
          <a:ln w="9525">
            <a:noFill/>
            <a:miter lim="800000"/>
            <a:headEnd/>
            <a:tailEnd/>
          </a:ln>
        </p:spPr>
        <p:txBody>
          <a:bodyPr>
            <a:spAutoFit/>
          </a:bodyPr>
          <a:lstStyle/>
          <a:p>
            <a:r>
              <a:rPr lang="ja-JP" altLang="en-US" sz="1000">
                <a:solidFill>
                  <a:srgbClr val="000000"/>
                </a:solidFill>
                <a:latin typeface="メイリオ" pitchFamily="50" charset="-128"/>
                <a:ea typeface="メイリオ" pitchFamily="50" charset="-128"/>
              </a:rPr>
              <a:t>大阪医科大学</a:t>
            </a:r>
          </a:p>
        </p:txBody>
      </p:sp>
      <p:sp>
        <p:nvSpPr>
          <p:cNvPr id="42034" name="テキスト ボックス 2"/>
          <p:cNvSpPr txBox="1">
            <a:spLocks noChangeArrowheads="1"/>
          </p:cNvSpPr>
          <p:nvPr/>
        </p:nvSpPr>
        <p:spPr bwMode="auto">
          <a:xfrm>
            <a:off x="2484438" y="2636838"/>
            <a:ext cx="2592387" cy="501650"/>
          </a:xfrm>
          <a:prstGeom prst="rect">
            <a:avLst/>
          </a:prstGeom>
          <a:noFill/>
          <a:ln w="9525">
            <a:noFill/>
            <a:miter lim="800000"/>
            <a:headEnd/>
            <a:tailEnd/>
          </a:ln>
        </p:spPr>
        <p:txBody>
          <a:bodyPr>
            <a:spAutoFit/>
          </a:bodyPr>
          <a:lstStyle/>
          <a:p>
            <a:pPr algn="l"/>
            <a:r>
              <a:rPr lang="ja-JP" altLang="en-US" sz="900">
                <a:solidFill>
                  <a:srgbClr val="000000"/>
                </a:solidFill>
                <a:latin typeface="メイリオ" pitchFamily="50" charset="-128"/>
                <a:ea typeface="メイリオ" pitchFamily="50" charset="-128"/>
              </a:rPr>
              <a:t>京大先端医療機器開発・臨床研究センター</a:t>
            </a:r>
          </a:p>
          <a:p>
            <a:pPr algn="l"/>
            <a:r>
              <a:rPr lang="ja-JP" altLang="en-US" sz="900">
                <a:solidFill>
                  <a:srgbClr val="000000"/>
                </a:solidFill>
                <a:latin typeface="メイリオ" pitchFamily="50" charset="-128"/>
                <a:ea typeface="メイリオ" pitchFamily="50" charset="-128"/>
              </a:rPr>
              <a:t>メディカルイノベーションセンター</a:t>
            </a:r>
          </a:p>
          <a:p>
            <a:pPr algn="l"/>
            <a:r>
              <a:rPr lang="ja-JP" altLang="en-US" sz="900">
                <a:solidFill>
                  <a:srgbClr val="000000"/>
                </a:solidFill>
                <a:latin typeface="メイリオ" pitchFamily="50" charset="-128"/>
                <a:ea typeface="メイリオ" pitchFamily="50" charset="-128"/>
              </a:rPr>
              <a:t>京都市成長産業創造センターなど</a:t>
            </a:r>
          </a:p>
        </p:txBody>
      </p:sp>
      <p:sp>
        <p:nvSpPr>
          <p:cNvPr id="8" name="円/楕円 26"/>
          <p:cNvSpPr>
            <a:spLocks noChangeAspect="1"/>
          </p:cNvSpPr>
          <p:nvPr/>
        </p:nvSpPr>
        <p:spPr bwMode="auto">
          <a:xfrm>
            <a:off x="515787" y="2760311"/>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38" name="テキスト ボックス 2"/>
          <p:cNvSpPr txBox="1">
            <a:spLocks noChangeArrowheads="1"/>
          </p:cNvSpPr>
          <p:nvPr/>
        </p:nvSpPr>
        <p:spPr bwMode="auto">
          <a:xfrm>
            <a:off x="107950" y="2565400"/>
            <a:ext cx="1152525" cy="260350"/>
          </a:xfrm>
          <a:prstGeom prst="rect">
            <a:avLst/>
          </a:prstGeom>
          <a:noFill/>
          <a:ln w="9525">
            <a:noFill/>
            <a:miter lim="800000"/>
            <a:headEnd/>
            <a:tailEnd/>
          </a:ln>
        </p:spPr>
        <p:txBody>
          <a:bodyPr>
            <a:spAutoFit/>
          </a:bodyPr>
          <a:lstStyle/>
          <a:p>
            <a:r>
              <a:rPr lang="en-US" altLang="ja-JP" sz="1100" b="1" dirty="0" smtClean="0">
                <a:solidFill>
                  <a:srgbClr val="000000"/>
                </a:solidFill>
                <a:latin typeface="メイリオ" pitchFamily="50" charset="-128"/>
                <a:ea typeface="メイリオ" pitchFamily="50" charset="-128"/>
              </a:rPr>
              <a:t>S</a:t>
            </a:r>
            <a:r>
              <a:rPr lang="en-US" altLang="ja-JP" sz="1100" b="1" dirty="0" smtClean="0">
                <a:latin typeface="メイリオ" pitchFamily="50" charset="-128"/>
                <a:ea typeface="メイリオ" pitchFamily="50" charset="-128"/>
              </a:rPr>
              <a:t>P</a:t>
            </a:r>
            <a:r>
              <a:rPr lang="en-US" altLang="ja-JP" sz="1100" b="1" dirty="0" smtClean="0">
                <a:solidFill>
                  <a:srgbClr val="000000"/>
                </a:solidFill>
                <a:latin typeface="メイリオ" pitchFamily="50" charset="-128"/>
                <a:ea typeface="メイリオ" pitchFamily="50" charset="-128"/>
              </a:rPr>
              <a:t>ring-8</a:t>
            </a:r>
            <a:endParaRPr lang="ja-JP" altLang="en-US" sz="1100" b="1" dirty="0">
              <a:solidFill>
                <a:srgbClr val="000000"/>
              </a:solidFill>
              <a:latin typeface="メイリオ" pitchFamily="50" charset="-128"/>
              <a:ea typeface="メイリオ" pitchFamily="50" charset="-128"/>
            </a:endParaRPr>
          </a:p>
        </p:txBody>
      </p:sp>
      <p:sp>
        <p:nvSpPr>
          <p:cNvPr id="42039" name="AutoShape 111"/>
          <p:cNvSpPr>
            <a:spLocks noChangeArrowheads="1"/>
          </p:cNvSpPr>
          <p:nvPr/>
        </p:nvSpPr>
        <p:spPr bwMode="auto">
          <a:xfrm>
            <a:off x="827088" y="1643063"/>
            <a:ext cx="4032250" cy="287337"/>
          </a:xfrm>
          <a:prstGeom prst="roundRect">
            <a:avLst>
              <a:gd name="adj" fmla="val 16667"/>
            </a:avLst>
          </a:prstGeom>
          <a:noFill/>
          <a:ln w="9525">
            <a:solidFill>
              <a:schemeClr val="hlink"/>
            </a:solidFill>
            <a:round/>
            <a:headEnd/>
            <a:tailEnd/>
          </a:ln>
        </p:spPr>
        <p:txBody>
          <a:bodyPr wrap="none" anchor="ctr"/>
          <a:lstStyle/>
          <a:p>
            <a:r>
              <a:rPr lang="ja-JP" altLang="en-US" sz="1600"/>
              <a:t>関西のライフサイエンスクラスター</a:t>
            </a:r>
          </a:p>
        </p:txBody>
      </p:sp>
      <p:sp>
        <p:nvSpPr>
          <p:cNvPr id="71" name="円/楕円 24"/>
          <p:cNvSpPr>
            <a:spLocks noChangeAspect="1"/>
          </p:cNvSpPr>
          <p:nvPr/>
        </p:nvSpPr>
        <p:spPr bwMode="auto">
          <a:xfrm>
            <a:off x="3907286" y="4888366"/>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43" name="テキスト ボックス 2"/>
          <p:cNvSpPr txBox="1">
            <a:spLocks noChangeArrowheads="1"/>
          </p:cNvSpPr>
          <p:nvPr/>
        </p:nvSpPr>
        <p:spPr bwMode="auto">
          <a:xfrm>
            <a:off x="2270125" y="4841875"/>
            <a:ext cx="1958975" cy="247650"/>
          </a:xfrm>
          <a:prstGeom prst="rect">
            <a:avLst/>
          </a:prstGeom>
          <a:noFill/>
          <a:ln w="9525">
            <a:noFill/>
            <a:miter lim="800000"/>
            <a:headEnd/>
            <a:tailEnd/>
          </a:ln>
        </p:spPr>
        <p:txBody>
          <a:bodyPr>
            <a:spAutoFit/>
          </a:bodyPr>
          <a:lstStyle/>
          <a:p>
            <a:r>
              <a:rPr lang="ja-JP" altLang="en-US" sz="1000">
                <a:solidFill>
                  <a:srgbClr val="000000"/>
                </a:solidFill>
                <a:latin typeface="メイリオ" pitchFamily="50" charset="-128"/>
                <a:ea typeface="メイリオ" pitchFamily="50" charset="-128"/>
              </a:rPr>
              <a:t>府立成人病センター</a:t>
            </a:r>
          </a:p>
        </p:txBody>
      </p:sp>
      <p:sp>
        <p:nvSpPr>
          <p:cNvPr id="42044" name="テキスト ボックス 9"/>
          <p:cNvSpPr txBox="1">
            <a:spLocks noChangeArrowheads="1"/>
          </p:cNvSpPr>
          <p:nvPr/>
        </p:nvSpPr>
        <p:spPr bwMode="auto">
          <a:xfrm>
            <a:off x="4229100" y="3211513"/>
            <a:ext cx="2284413" cy="738187"/>
          </a:xfrm>
          <a:prstGeom prst="rect">
            <a:avLst/>
          </a:prstGeom>
          <a:noFill/>
          <a:ln w="9525">
            <a:noFill/>
            <a:miter lim="800000"/>
            <a:headEnd/>
            <a:tailEnd/>
          </a:ln>
        </p:spPr>
        <p:txBody>
          <a:bodyPr>
            <a:spAutoFit/>
          </a:bodyPr>
          <a:lstStyle/>
          <a:p>
            <a:r>
              <a:rPr lang="ja-JP" altLang="en-US" sz="1400" b="1"/>
              <a:t>北大阪</a:t>
            </a:r>
            <a:endParaRPr lang="en-US" altLang="ja-JP" sz="1400" b="1"/>
          </a:p>
          <a:p>
            <a:r>
              <a:rPr lang="ja-JP" altLang="en-US" sz="1400" b="1"/>
              <a:t>バイオ</a:t>
            </a:r>
            <a:endParaRPr lang="en-US" altLang="ja-JP" sz="1400" b="1"/>
          </a:p>
          <a:p>
            <a:r>
              <a:rPr lang="ja-JP" altLang="en-US" sz="1400" b="1"/>
              <a:t>クラスター</a:t>
            </a:r>
          </a:p>
        </p:txBody>
      </p:sp>
      <p:sp>
        <p:nvSpPr>
          <p:cNvPr id="37917" name="スライド番号プレースホルダー 3"/>
          <p:cNvSpPr>
            <a:spLocks noGrp="1"/>
          </p:cNvSpPr>
          <p:nvPr>
            <p:ph type="sldNum" sz="quarter" idx="12"/>
          </p:nvPr>
        </p:nvSpPr>
        <p:spPr bwMode="auto">
          <a:xfrm>
            <a:off x="6862763" y="6356350"/>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E30E947F-CFBA-487E-8A60-6C34FF7861F7}" type="slidenum">
              <a:rPr lang="ja-JP" altLang="en-US">
                <a:solidFill>
                  <a:srgbClr val="073E87"/>
                </a:solidFill>
              </a:rPr>
              <a:pPr fontAlgn="base">
                <a:spcBef>
                  <a:spcPct val="0"/>
                </a:spcBef>
                <a:spcAft>
                  <a:spcPct val="0"/>
                </a:spcAft>
                <a:defRPr/>
              </a:pPr>
              <a:t>20</a:t>
            </a:fld>
            <a:endParaRPr lang="en-US" altLang="ja-JP">
              <a:solidFill>
                <a:srgbClr val="073E8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525"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a:latin typeface="Calibri" pitchFamily="34" charset="0"/>
              </a:rPr>
              <a:t>２．なぜ大阪・関西なのか？</a:t>
            </a:r>
          </a:p>
        </p:txBody>
      </p:sp>
      <p:sp>
        <p:nvSpPr>
          <p:cNvPr id="43010" name="テキスト ボックス 3"/>
          <p:cNvSpPr txBox="1">
            <a:spLocks noChangeArrowheads="1"/>
          </p:cNvSpPr>
          <p:nvPr/>
        </p:nvSpPr>
        <p:spPr bwMode="auto">
          <a:xfrm>
            <a:off x="179388" y="404813"/>
            <a:ext cx="8694737" cy="366712"/>
          </a:xfrm>
          <a:prstGeom prst="rect">
            <a:avLst/>
          </a:prstGeom>
          <a:noFill/>
          <a:ln w="9525">
            <a:noFill/>
            <a:miter lim="800000"/>
            <a:headEnd/>
            <a:tailEnd/>
          </a:ln>
        </p:spPr>
        <p:txBody>
          <a:bodyPr>
            <a:spAutoFit/>
          </a:bodyPr>
          <a:lstStyle/>
          <a:p>
            <a:pPr algn="l">
              <a:spcBef>
                <a:spcPts val="1200"/>
              </a:spcBef>
            </a:pPr>
            <a:r>
              <a:rPr lang="ja-JP" altLang="en-US" dirty="0">
                <a:latin typeface="Meiryo UI"/>
                <a:ea typeface="Meiryo UI"/>
                <a:cs typeface="Meiryo UI"/>
              </a:rPr>
              <a:t>北大阪バイオクラスターの集積①彩都</a:t>
            </a:r>
            <a:endParaRPr lang="en-US" altLang="ja-JP" dirty="0">
              <a:latin typeface="Meiryo UI"/>
              <a:ea typeface="Meiryo UI"/>
              <a:cs typeface="Meiryo UI"/>
            </a:endParaRPr>
          </a:p>
        </p:txBody>
      </p:sp>
      <p:pic>
        <p:nvPicPr>
          <p:cNvPr id="43011" name="Picture 6"/>
          <p:cNvPicPr>
            <a:picLocks noChangeAspect="1" noChangeArrowheads="1"/>
          </p:cNvPicPr>
          <p:nvPr/>
        </p:nvPicPr>
        <p:blipFill>
          <a:blip r:embed="rId2"/>
          <a:srcRect/>
          <a:stretch>
            <a:fillRect/>
          </a:stretch>
        </p:blipFill>
        <p:spPr bwMode="auto">
          <a:xfrm>
            <a:off x="0" y="1381125"/>
            <a:ext cx="9134475" cy="5476875"/>
          </a:xfrm>
          <a:prstGeom prst="rect">
            <a:avLst/>
          </a:prstGeom>
          <a:noFill/>
          <a:ln w="9525">
            <a:noFill/>
            <a:miter lim="800000"/>
            <a:headEnd/>
            <a:tailEnd/>
          </a:ln>
        </p:spPr>
      </p:pic>
      <p:sp>
        <p:nvSpPr>
          <p:cNvPr id="22" name="Text Box 9"/>
          <p:cNvSpPr txBox="1">
            <a:spLocks noChangeArrowheads="1"/>
          </p:cNvSpPr>
          <p:nvPr/>
        </p:nvSpPr>
        <p:spPr bwMode="auto">
          <a:xfrm>
            <a:off x="2916238" y="1585913"/>
            <a:ext cx="3600450" cy="396875"/>
          </a:xfrm>
          <a:prstGeom prst="rect">
            <a:avLst/>
          </a:prstGeom>
          <a:solidFill>
            <a:srgbClr val="FF0000"/>
          </a:solidFill>
          <a:ln>
            <a:noFill/>
          </a:ln>
          <a:effectLst/>
          <a:extLst/>
        </p:spPr>
        <p:txBody>
          <a:bodyPr>
            <a:spAutoFit/>
          </a:bodyPr>
          <a:lstStyle/>
          <a:p>
            <a:pPr fontAlgn="auto">
              <a:spcBef>
                <a:spcPct val="50000"/>
              </a:spcBef>
              <a:spcAft>
                <a:spcPts val="0"/>
              </a:spcAft>
              <a:defRPr/>
            </a:pPr>
            <a:r>
              <a:rPr lang="ja-JP" altLang="en-US" sz="2000" b="1">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cs typeface="Meiryo UI" panose="020B0604030504040204" pitchFamily="50" charset="-128"/>
              </a:rPr>
              <a:t>彩都（国際文化公園都市）</a:t>
            </a:r>
          </a:p>
        </p:txBody>
      </p:sp>
      <p:sp>
        <p:nvSpPr>
          <p:cNvPr id="43013" name="Oval 10"/>
          <p:cNvSpPr>
            <a:spLocks noChangeArrowheads="1"/>
          </p:cNvSpPr>
          <p:nvPr/>
        </p:nvSpPr>
        <p:spPr bwMode="auto">
          <a:xfrm>
            <a:off x="2789238" y="2205038"/>
            <a:ext cx="4086225" cy="955675"/>
          </a:xfrm>
          <a:prstGeom prst="ellipse">
            <a:avLst/>
          </a:prstGeom>
          <a:noFill/>
          <a:ln w="38100">
            <a:solidFill>
              <a:srgbClr val="FF0000"/>
            </a:solidFill>
            <a:round/>
            <a:headEnd/>
            <a:tailEnd/>
          </a:ln>
        </p:spPr>
        <p:txBody>
          <a:bodyPr wrap="none" anchor="ctr"/>
          <a:lstStyle/>
          <a:p>
            <a:endParaRPr lang="ja-JP" altLang="en-US" sz="2400">
              <a:latin typeface="Meiryo UI"/>
              <a:ea typeface="Meiryo UI"/>
              <a:cs typeface="Meiryo UI"/>
            </a:endParaRPr>
          </a:p>
        </p:txBody>
      </p:sp>
      <p:sp>
        <p:nvSpPr>
          <p:cNvPr id="24" name="Text Box 11"/>
          <p:cNvSpPr txBox="1">
            <a:spLocks noChangeArrowheads="1"/>
          </p:cNvSpPr>
          <p:nvPr/>
        </p:nvSpPr>
        <p:spPr bwMode="auto">
          <a:xfrm>
            <a:off x="77788" y="2349500"/>
            <a:ext cx="2693987" cy="338138"/>
          </a:xfrm>
          <a:prstGeom prst="rect">
            <a:avLst/>
          </a:prstGeom>
          <a:solidFill>
            <a:srgbClr val="FFFF99"/>
          </a:solidFill>
          <a:ln>
            <a:noFill/>
          </a:ln>
          <a:effectLs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fontAlgn="auto" hangingPunct="1">
              <a:spcBef>
                <a:spcPct val="50000"/>
              </a:spcBef>
              <a:spcAft>
                <a:spcPts val="0"/>
              </a:spcAft>
              <a:defRPr/>
            </a:pPr>
            <a:r>
              <a:rPr lang="ja-JP" altLang="en-US" sz="16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600" b="1" dirty="0" smtClean="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循環器病</a:t>
            </a:r>
            <a:r>
              <a:rPr lang="ja-JP" altLang="en-US" sz="16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1600" b="1" dirty="0" smtClean="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6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015" name="Text Box 12"/>
          <p:cNvSpPr txBox="1">
            <a:spLocks noChangeArrowheads="1"/>
          </p:cNvSpPr>
          <p:nvPr/>
        </p:nvSpPr>
        <p:spPr bwMode="auto">
          <a:xfrm>
            <a:off x="2563813" y="3971925"/>
            <a:ext cx="2354262" cy="946150"/>
          </a:xfrm>
          <a:prstGeom prst="rect">
            <a:avLst/>
          </a:prstGeom>
          <a:solidFill>
            <a:srgbClr val="FFFF99"/>
          </a:solidFill>
          <a:ln w="9525">
            <a:noFill/>
            <a:miter lim="800000"/>
            <a:headEnd/>
            <a:tailEnd/>
          </a:ln>
        </p:spPr>
        <p:txBody>
          <a:bodyPr>
            <a:spAutoFit/>
          </a:bodyPr>
          <a:lstStyle/>
          <a:p>
            <a:pPr>
              <a:spcBef>
                <a:spcPct val="50000"/>
              </a:spcBef>
            </a:pPr>
            <a:r>
              <a:rPr lang="ja-JP" altLang="en-US" sz="1600" b="1">
                <a:solidFill>
                  <a:srgbClr val="0D0D0D"/>
                </a:solidFill>
                <a:latin typeface="Meiryo UI"/>
                <a:ea typeface="Meiryo UI"/>
                <a:cs typeface="Meiryo UI"/>
              </a:rPr>
              <a:t>大阪大学吹田キャンパス</a:t>
            </a:r>
            <a:endParaRPr lang="en-US" altLang="ja-JP" sz="1600" b="1">
              <a:solidFill>
                <a:srgbClr val="0D0D0D"/>
              </a:solidFill>
              <a:latin typeface="Meiryo UI"/>
              <a:ea typeface="Meiryo UI"/>
              <a:cs typeface="Meiryo UI"/>
            </a:endParaRPr>
          </a:p>
          <a:p>
            <a:pPr algn="l"/>
            <a:r>
              <a:rPr lang="en-US" altLang="ja-JP" sz="1000" b="1">
                <a:solidFill>
                  <a:srgbClr val="0D0D0D"/>
                </a:solidFill>
                <a:latin typeface="Meiryo UI"/>
                <a:ea typeface="Meiryo UI"/>
                <a:cs typeface="Meiryo UI"/>
              </a:rPr>
              <a:t>(</a:t>
            </a:r>
            <a:r>
              <a:rPr lang="ja-JP" altLang="en-US" sz="1000" b="1">
                <a:solidFill>
                  <a:srgbClr val="0D0D0D"/>
                </a:solidFill>
                <a:latin typeface="Meiryo UI"/>
                <a:ea typeface="Meiryo UI"/>
                <a:cs typeface="Meiryo UI"/>
              </a:rPr>
              <a:t>免疫学フロンティア研究センター、</a:t>
            </a:r>
            <a:endParaRPr lang="en-US" altLang="ja-JP" sz="1000" b="1">
              <a:solidFill>
                <a:srgbClr val="0D0D0D"/>
              </a:solidFill>
              <a:latin typeface="Meiryo UI"/>
              <a:ea typeface="Meiryo UI"/>
              <a:cs typeface="Meiryo UI"/>
            </a:endParaRPr>
          </a:p>
          <a:p>
            <a:pPr algn="l"/>
            <a:r>
              <a:rPr lang="ja-JP" altLang="en-US" sz="1000" b="1">
                <a:solidFill>
                  <a:srgbClr val="0D0D0D"/>
                </a:solidFill>
                <a:latin typeface="Meiryo UI"/>
                <a:ea typeface="Meiryo UI"/>
                <a:cs typeface="Meiryo UI"/>
              </a:rPr>
              <a:t>微生物病研究所、蛋白質研究所、</a:t>
            </a:r>
            <a:endParaRPr lang="en-US" altLang="ja-JP" sz="1000" b="1">
              <a:solidFill>
                <a:srgbClr val="0D0D0D"/>
              </a:solidFill>
              <a:latin typeface="Meiryo UI"/>
              <a:ea typeface="Meiryo UI"/>
              <a:cs typeface="Meiryo UI"/>
            </a:endParaRPr>
          </a:p>
          <a:p>
            <a:pPr algn="l"/>
            <a:r>
              <a:rPr lang="ja-JP" altLang="en-US" sz="1000" b="1">
                <a:solidFill>
                  <a:srgbClr val="0D0D0D"/>
                </a:solidFill>
                <a:latin typeface="Meiryo UI"/>
                <a:ea typeface="Meiryo UI"/>
                <a:cs typeface="Meiryo UI"/>
              </a:rPr>
              <a:t>最先端医療イノベーションセンター、</a:t>
            </a:r>
            <a:endParaRPr lang="en-US" altLang="ja-JP" sz="1000" b="1">
              <a:solidFill>
                <a:srgbClr val="0D0D0D"/>
              </a:solidFill>
              <a:latin typeface="Meiryo UI"/>
              <a:ea typeface="Meiryo UI"/>
              <a:cs typeface="Meiryo UI"/>
            </a:endParaRPr>
          </a:p>
          <a:p>
            <a:pPr algn="l"/>
            <a:r>
              <a:rPr lang="ja-JP" altLang="en-US" sz="1000" b="1">
                <a:solidFill>
                  <a:srgbClr val="0D0D0D"/>
                </a:solidFill>
                <a:latin typeface="Meiryo UI"/>
                <a:ea typeface="Meiryo UI"/>
                <a:cs typeface="Meiryo UI"/>
              </a:rPr>
              <a:t>フォトニクスセンター　など）</a:t>
            </a:r>
            <a:endParaRPr lang="en-US" altLang="ja-JP" sz="1000" b="1">
              <a:solidFill>
                <a:srgbClr val="0D0D0D"/>
              </a:solidFill>
              <a:latin typeface="Meiryo UI"/>
              <a:ea typeface="Meiryo UI"/>
              <a:cs typeface="Meiryo UI"/>
            </a:endParaRPr>
          </a:p>
        </p:txBody>
      </p:sp>
      <p:sp>
        <p:nvSpPr>
          <p:cNvPr id="26" name="Text Box 13"/>
          <p:cNvSpPr txBox="1">
            <a:spLocks noChangeArrowheads="1"/>
          </p:cNvSpPr>
          <p:nvPr/>
        </p:nvSpPr>
        <p:spPr bwMode="auto">
          <a:xfrm>
            <a:off x="5003800" y="3886200"/>
            <a:ext cx="2447925" cy="338138"/>
          </a:xfrm>
          <a:prstGeom prst="rect">
            <a:avLst/>
          </a:prstGeom>
          <a:solidFill>
            <a:srgbClr val="FFFF99"/>
          </a:solidFill>
          <a:ln>
            <a:noFill/>
          </a:ln>
          <a:effectLs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fontAlgn="auto" hangingPunct="1">
              <a:spcBef>
                <a:spcPct val="50000"/>
              </a:spcBef>
              <a:spcAft>
                <a:spcPts val="0"/>
              </a:spcAft>
              <a:defRPr/>
            </a:pPr>
            <a:r>
              <a:rPr lang="ja-JP" altLang="en-US" sz="16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b="1" dirty="0" smtClean="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大学医学部附属</a:t>
            </a:r>
            <a:r>
              <a:rPr lang="ja-JP" altLang="en-US" sz="16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病院</a:t>
            </a:r>
          </a:p>
        </p:txBody>
      </p:sp>
      <p:sp>
        <p:nvSpPr>
          <p:cNvPr id="43017" name="Text Box 14"/>
          <p:cNvSpPr txBox="1">
            <a:spLocks noChangeArrowheads="1"/>
          </p:cNvSpPr>
          <p:nvPr/>
        </p:nvSpPr>
        <p:spPr bwMode="auto">
          <a:xfrm>
            <a:off x="5437188" y="5740400"/>
            <a:ext cx="1582737" cy="307975"/>
          </a:xfrm>
          <a:prstGeom prst="rect">
            <a:avLst/>
          </a:prstGeom>
          <a:solidFill>
            <a:srgbClr val="C00000"/>
          </a:solidFill>
          <a:ln w="9525">
            <a:noFill/>
            <a:miter lim="800000"/>
            <a:headEnd/>
            <a:tailEnd/>
          </a:ln>
        </p:spPr>
        <p:txBody>
          <a:bodyPr>
            <a:spAutoFit/>
          </a:bodyPr>
          <a:lstStyle/>
          <a:p>
            <a:pPr>
              <a:spcBef>
                <a:spcPct val="50000"/>
              </a:spcBef>
            </a:pPr>
            <a:r>
              <a:rPr lang="ja-JP" altLang="en-US" sz="1400" b="1">
                <a:solidFill>
                  <a:schemeClr val="bg1"/>
                </a:solidFill>
                <a:latin typeface="Meiryo UI"/>
                <a:ea typeface="Meiryo UI"/>
                <a:cs typeface="Meiryo UI"/>
              </a:rPr>
              <a:t>万博記念公園</a:t>
            </a:r>
          </a:p>
        </p:txBody>
      </p:sp>
      <p:sp>
        <p:nvSpPr>
          <p:cNvPr id="28" name="Text Box 12"/>
          <p:cNvSpPr txBox="1">
            <a:spLocks noChangeArrowheads="1"/>
          </p:cNvSpPr>
          <p:nvPr/>
        </p:nvSpPr>
        <p:spPr bwMode="auto">
          <a:xfrm>
            <a:off x="0" y="3584575"/>
            <a:ext cx="2509838" cy="584200"/>
          </a:xfrm>
          <a:prstGeom prst="rect">
            <a:avLst/>
          </a:prstGeom>
          <a:solidFill>
            <a:srgbClr val="FFFF99"/>
          </a:solidFill>
          <a:ln>
            <a:noFill/>
          </a:ln>
          <a:effectLs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fontAlgn="auto" hangingPunct="1">
              <a:spcBef>
                <a:spcPct val="50000"/>
              </a:spcBef>
              <a:spcAft>
                <a:spcPts val="0"/>
              </a:spcAft>
              <a:defRPr/>
            </a:pPr>
            <a:r>
              <a:rPr lang="ja-JP" altLang="en-US" sz="1600" b="1" dirty="0" smtClean="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理化学研究所</a:t>
            </a:r>
            <a:endParaRPr lang="en-US" altLang="ja-JP" sz="1600" b="1" dirty="0" smtClean="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Bef>
                <a:spcPts val="0"/>
              </a:spcBef>
              <a:spcAft>
                <a:spcPts val="0"/>
              </a:spcAft>
              <a:defRPr/>
            </a:pPr>
            <a:r>
              <a:rPr lang="ja-JP" altLang="en-US" sz="16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生命システム研究センター</a:t>
            </a:r>
          </a:p>
        </p:txBody>
      </p:sp>
      <p:sp>
        <p:nvSpPr>
          <p:cNvPr id="29" name="Text Box 13"/>
          <p:cNvSpPr txBox="1">
            <a:spLocks noChangeArrowheads="1"/>
          </p:cNvSpPr>
          <p:nvPr/>
        </p:nvSpPr>
        <p:spPr bwMode="auto">
          <a:xfrm>
            <a:off x="4427538" y="3416300"/>
            <a:ext cx="2808287" cy="338138"/>
          </a:xfrm>
          <a:prstGeom prst="rect">
            <a:avLst/>
          </a:prstGeom>
          <a:solidFill>
            <a:srgbClr val="FFFF99"/>
          </a:solidFill>
          <a:ln>
            <a:noFill/>
          </a:ln>
          <a:effectLs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fontAlgn="auto" hangingPunct="1">
              <a:spcBef>
                <a:spcPct val="50000"/>
              </a:spcBef>
              <a:spcAft>
                <a:spcPts val="0"/>
              </a:spcAft>
              <a:defRPr/>
            </a:pPr>
            <a:r>
              <a:rPr lang="ja-JP" altLang="en-US" sz="16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脳情報通信融合研究</a:t>
            </a:r>
            <a:r>
              <a:rPr lang="ja-JP" altLang="en-US" sz="1600" b="1" dirty="0" smtClean="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6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0" name="直線コネクタ 29"/>
          <p:cNvCxnSpPr/>
          <p:nvPr/>
        </p:nvCxnSpPr>
        <p:spPr>
          <a:xfrm>
            <a:off x="211138" y="765175"/>
            <a:ext cx="88376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3021" name="テキスト ボックス 31"/>
          <p:cNvSpPr txBox="1">
            <a:spLocks noChangeArrowheads="1"/>
          </p:cNvSpPr>
          <p:nvPr/>
        </p:nvSpPr>
        <p:spPr bwMode="auto">
          <a:xfrm>
            <a:off x="185738" y="900113"/>
            <a:ext cx="8837612" cy="361950"/>
          </a:xfrm>
          <a:prstGeom prst="rect">
            <a:avLst/>
          </a:prstGeom>
          <a:noFill/>
          <a:ln w="9525">
            <a:noFill/>
            <a:miter lim="800000"/>
            <a:headEnd/>
            <a:tailEnd/>
          </a:ln>
        </p:spPr>
        <p:txBody>
          <a:bodyPr>
            <a:spAutoFit/>
          </a:bodyPr>
          <a:lstStyle/>
          <a:p>
            <a:pPr marL="285750" indent="-285750" algn="l">
              <a:lnSpc>
                <a:spcPts val="2100"/>
              </a:lnSpc>
              <a:spcBef>
                <a:spcPts val="600"/>
              </a:spcBef>
              <a:buFont typeface="Arial" charset="0"/>
              <a:buChar char="•"/>
            </a:pPr>
            <a:r>
              <a:rPr lang="ja-JP" altLang="en-US" sz="1600">
                <a:latin typeface="Meiryo UI"/>
                <a:ea typeface="Meiryo UI"/>
                <a:cs typeface="Meiryo UI"/>
              </a:rPr>
              <a:t>彩都（国際文化公園都市）を中心とする企業、大学、研究機関等の集積</a:t>
            </a:r>
            <a:endParaRPr lang="en-US" altLang="ja-JP" sz="1600">
              <a:latin typeface="Meiryo UI"/>
              <a:ea typeface="Meiryo UI"/>
              <a:cs typeface="Meiryo UI"/>
            </a:endParaRP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21</a:t>
            </a:fld>
            <a:endParaRPr lang="ja-JP"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a:latin typeface="Calibri" pitchFamily="34" charset="0"/>
              </a:rPr>
              <a:t>２．なぜ大阪・関西なのか？</a:t>
            </a:r>
          </a:p>
        </p:txBody>
      </p:sp>
      <p:sp>
        <p:nvSpPr>
          <p:cNvPr id="44034" name="テキスト ボックス 3"/>
          <p:cNvSpPr txBox="1">
            <a:spLocks noChangeArrowheads="1"/>
          </p:cNvSpPr>
          <p:nvPr/>
        </p:nvSpPr>
        <p:spPr bwMode="auto">
          <a:xfrm>
            <a:off x="198438" y="395288"/>
            <a:ext cx="8694737" cy="366712"/>
          </a:xfrm>
          <a:prstGeom prst="rect">
            <a:avLst/>
          </a:prstGeom>
          <a:noFill/>
          <a:ln w="9525">
            <a:noFill/>
            <a:miter lim="800000"/>
            <a:headEnd/>
            <a:tailEnd/>
          </a:ln>
        </p:spPr>
        <p:txBody>
          <a:bodyPr>
            <a:spAutoFit/>
          </a:bodyPr>
          <a:lstStyle/>
          <a:p>
            <a:pPr algn="l">
              <a:spcBef>
                <a:spcPts val="1200"/>
              </a:spcBef>
            </a:pPr>
            <a:r>
              <a:rPr lang="ja-JP" altLang="en-US">
                <a:latin typeface="Meiryo UI"/>
                <a:ea typeface="Meiryo UI"/>
                <a:cs typeface="Meiryo UI"/>
              </a:rPr>
              <a:t>北大阪バイオクラスターの集積②彩都ライフサイエンスパーク</a:t>
            </a:r>
            <a:endParaRPr lang="en-US" altLang="ja-JP">
              <a:latin typeface="Meiryo UI"/>
              <a:ea typeface="Meiryo UI"/>
              <a:cs typeface="Meiryo UI"/>
            </a:endParaRPr>
          </a:p>
        </p:txBody>
      </p:sp>
      <p:cxnSp>
        <p:nvCxnSpPr>
          <p:cNvPr id="30" name="直線コネクタ 29"/>
          <p:cNvCxnSpPr/>
          <p:nvPr/>
        </p:nvCxnSpPr>
        <p:spPr>
          <a:xfrm>
            <a:off x="198438" y="793750"/>
            <a:ext cx="88376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185738" y="900113"/>
            <a:ext cx="8837612" cy="874712"/>
          </a:xfrm>
          <a:prstGeom prst="rect">
            <a:avLst/>
          </a:prstGeom>
          <a:noFill/>
        </p:spPr>
        <p:txBody>
          <a:bodyPr>
            <a:spAutoFit/>
          </a:bodyPr>
          <a:lstStyle/>
          <a:p>
            <a:pPr marL="285750" indent="-285750" algn="l" fontAlgn="auto">
              <a:lnSpc>
                <a:spcPts val="2100"/>
              </a:lnSpc>
              <a:spcBef>
                <a:spcPts val="600"/>
              </a:spcBef>
              <a:spcAft>
                <a:spcPts val="0"/>
              </a:spcAft>
              <a:buFont typeface="Arial" pitchFamily="34" charset="0"/>
              <a:buChar char="•"/>
              <a:defRPr/>
            </a:pPr>
            <a:r>
              <a:rPr lang="ja-JP" altLang="en-US" sz="1600" dirty="0">
                <a:latin typeface="Meiryo UI" pitchFamily="50" charset="-128"/>
                <a:ea typeface="Meiryo UI" pitchFamily="50" charset="-128"/>
                <a:cs typeface="Meiryo UI" pitchFamily="50" charset="-128"/>
              </a:rPr>
              <a:t>彩都ライフサイエンスパーク</a:t>
            </a:r>
            <a:endParaRPr lang="en-US" altLang="ja-JP" sz="1600" dirty="0">
              <a:latin typeface="Meiryo UI" pitchFamily="50" charset="-128"/>
              <a:ea typeface="Meiryo UI" pitchFamily="50" charset="-128"/>
              <a:cs typeface="Meiryo UI" pitchFamily="50" charset="-128"/>
            </a:endParaRPr>
          </a:p>
          <a:p>
            <a:pPr algn="l" fontAlgn="auto">
              <a:lnSpc>
                <a:spcPts val="2100"/>
              </a:lnSpc>
              <a:spcBef>
                <a:spcPts val="0"/>
              </a:spcBef>
              <a:spcAft>
                <a:spcPts val="0"/>
              </a:spcAft>
              <a:defRPr/>
            </a:pPr>
            <a:r>
              <a:rPr lang="ja-JP" altLang="en-US" sz="1600" dirty="0">
                <a:latin typeface="Meiryo UI" pitchFamily="50" charset="-128"/>
                <a:ea typeface="Meiryo UI" pitchFamily="50" charset="-128"/>
                <a:cs typeface="Meiryo UI" pitchFamily="50" charset="-128"/>
              </a:rPr>
              <a:t>　　⇒医薬基盤研究所の開設を契機に、ライフサイエンス分野の企業等の集積が進み、北大阪バイオ</a:t>
            </a:r>
            <a:endParaRPr lang="en-US" altLang="ja-JP" sz="1600" dirty="0">
              <a:latin typeface="Meiryo UI" pitchFamily="50" charset="-128"/>
              <a:ea typeface="Meiryo UI" pitchFamily="50" charset="-128"/>
              <a:cs typeface="Meiryo UI" pitchFamily="50" charset="-128"/>
            </a:endParaRPr>
          </a:p>
          <a:p>
            <a:pPr algn="l" fontAlgn="auto">
              <a:lnSpc>
                <a:spcPts val="2100"/>
              </a:lnSpc>
              <a:spcBef>
                <a:spcPts val="0"/>
              </a:spcBef>
              <a:spcAft>
                <a:spcPts val="0"/>
              </a:spcAft>
              <a:defRPr/>
            </a:pPr>
            <a:r>
              <a:rPr lang="ja-JP" altLang="en-US" sz="1600" dirty="0">
                <a:latin typeface="Meiryo UI" pitchFamily="50" charset="-128"/>
                <a:ea typeface="Meiryo UI" pitchFamily="50" charset="-128"/>
                <a:cs typeface="Meiryo UI" pitchFamily="50" charset="-128"/>
              </a:rPr>
              <a:t>　　　 クラスターにおける重要な産業拠点のひとつに成長</a:t>
            </a:r>
            <a:endParaRPr lang="en-US" altLang="ja-JP" sz="1600" dirty="0">
              <a:latin typeface="Meiryo UI" pitchFamily="50" charset="-128"/>
              <a:ea typeface="Meiryo UI" pitchFamily="50" charset="-128"/>
              <a:cs typeface="Meiryo UI" pitchFamily="50" charset="-128"/>
            </a:endParaRPr>
          </a:p>
        </p:txBody>
      </p:sp>
      <p:pic>
        <p:nvPicPr>
          <p:cNvPr id="44037" name="Picture 2"/>
          <p:cNvPicPr>
            <a:picLocks noChangeAspect="1" noChangeArrowheads="1"/>
          </p:cNvPicPr>
          <p:nvPr/>
        </p:nvPicPr>
        <p:blipFill>
          <a:blip r:embed="rId2"/>
          <a:srcRect/>
          <a:stretch>
            <a:fillRect/>
          </a:stretch>
        </p:blipFill>
        <p:spPr bwMode="auto">
          <a:xfrm>
            <a:off x="12700" y="1774825"/>
            <a:ext cx="9118600" cy="5083175"/>
          </a:xfrm>
          <a:prstGeom prst="rect">
            <a:avLst/>
          </a:prstGeom>
          <a:noFill/>
          <a:ln w="9525">
            <a:noFill/>
            <a:miter lim="800000"/>
            <a:headEnd/>
            <a:tailEnd/>
          </a:ln>
        </p:spPr>
      </p:pic>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22</a:t>
            </a:fld>
            <a:endParaRPr lang="ja-JP"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r>
              <a:rPr lang="ja-JP" altLang="en-US" b="1">
                <a:latin typeface="Calibri" pitchFamily="34" charset="0"/>
              </a:rPr>
              <a:t>２．なぜ大阪・関西なのか？</a:t>
            </a:r>
          </a:p>
        </p:txBody>
      </p:sp>
      <p:pic>
        <p:nvPicPr>
          <p:cNvPr id="82947" name="Picture 2"/>
          <p:cNvPicPr>
            <a:picLocks noChangeAspect="1" noChangeArrowheads="1"/>
          </p:cNvPicPr>
          <p:nvPr/>
        </p:nvPicPr>
        <p:blipFill>
          <a:blip r:embed="rId2"/>
          <a:srcRect/>
          <a:stretch>
            <a:fillRect/>
          </a:stretch>
        </p:blipFill>
        <p:spPr bwMode="auto">
          <a:xfrm>
            <a:off x="-1588" y="1809750"/>
            <a:ext cx="9144001" cy="5048250"/>
          </a:xfrm>
          <a:prstGeom prst="rect">
            <a:avLst/>
          </a:prstGeom>
          <a:noFill/>
          <a:ln w="9525">
            <a:noFill/>
            <a:miter lim="800000"/>
            <a:headEnd/>
            <a:tailEnd/>
          </a:ln>
        </p:spPr>
      </p:pic>
      <p:sp>
        <p:nvSpPr>
          <p:cNvPr id="156" name="正方形/長方形 155"/>
          <p:cNvSpPr/>
          <p:nvPr/>
        </p:nvSpPr>
        <p:spPr>
          <a:xfrm>
            <a:off x="0" y="2060575"/>
            <a:ext cx="6156325" cy="28813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157" name="正方形/長方形 156"/>
          <p:cNvSpPr/>
          <p:nvPr/>
        </p:nvSpPr>
        <p:spPr bwMode="white">
          <a:xfrm>
            <a:off x="2965450" y="4579938"/>
            <a:ext cx="635000"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2950" name="グループ化 157"/>
          <p:cNvGrpSpPr>
            <a:grpSpLocks noChangeAspect="1"/>
          </p:cNvGrpSpPr>
          <p:nvPr/>
        </p:nvGrpSpPr>
        <p:grpSpPr bwMode="auto">
          <a:xfrm>
            <a:off x="85725" y="2159000"/>
            <a:ext cx="6350000" cy="2574925"/>
            <a:chOff x="219968" y="837718"/>
            <a:chExt cx="8963578" cy="3187723"/>
          </a:xfrm>
        </p:grpSpPr>
        <p:sp>
          <p:nvSpPr>
            <p:cNvPr id="175" name="正方形/長方形 174"/>
            <p:cNvSpPr/>
            <p:nvPr/>
          </p:nvSpPr>
          <p:spPr bwMode="white">
            <a:xfrm>
              <a:off x="7272064" y="1291704"/>
              <a:ext cx="360783" cy="465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latin typeface="+mj-ea"/>
                <a:ea typeface="+mj-ea"/>
              </a:endParaRPr>
            </a:p>
          </p:txBody>
        </p:sp>
        <p:grpSp>
          <p:nvGrpSpPr>
            <p:cNvPr id="82952" name="グループ化 175"/>
            <p:cNvGrpSpPr>
              <a:grpSpLocks/>
            </p:cNvGrpSpPr>
            <p:nvPr/>
          </p:nvGrpSpPr>
          <p:grpSpPr bwMode="auto">
            <a:xfrm>
              <a:off x="367730" y="837718"/>
              <a:ext cx="8580374" cy="3187723"/>
              <a:chOff x="334197" y="2322577"/>
              <a:chExt cx="8580374" cy="3187723"/>
            </a:xfrm>
          </p:grpSpPr>
          <p:sp>
            <p:nvSpPr>
              <p:cNvPr id="183" name="正方形/長方形 182"/>
              <p:cNvSpPr/>
              <p:nvPr/>
            </p:nvSpPr>
            <p:spPr>
              <a:xfrm rot="20692731">
                <a:off x="5692313" y="4830305"/>
                <a:ext cx="2859381" cy="6878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84" name="正方形/長方形 183"/>
              <p:cNvSpPr/>
              <p:nvPr/>
            </p:nvSpPr>
            <p:spPr>
              <a:xfrm>
                <a:off x="589796" y="5197817"/>
                <a:ext cx="5156299" cy="7468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85" name="フローチャート : 手操作入力 184"/>
              <p:cNvSpPr/>
              <p:nvPr/>
            </p:nvSpPr>
            <p:spPr>
              <a:xfrm>
                <a:off x="2797078" y="3941987"/>
                <a:ext cx="430252" cy="512945"/>
              </a:xfrm>
              <a:prstGeom prst="flowChartManualInpu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grpSp>
            <p:nvGrpSpPr>
              <p:cNvPr id="82956" name="グループ化 185"/>
              <p:cNvGrpSpPr>
                <a:grpSpLocks/>
              </p:cNvGrpSpPr>
              <p:nvPr/>
            </p:nvGrpSpPr>
            <p:grpSpPr bwMode="auto">
              <a:xfrm>
                <a:off x="334197" y="2322577"/>
                <a:ext cx="8580374" cy="3187723"/>
                <a:chOff x="827584" y="856004"/>
                <a:chExt cx="8155850" cy="2861030"/>
              </a:xfrm>
            </p:grpSpPr>
            <p:sp>
              <p:nvSpPr>
                <p:cNvPr id="203" name="正方形/長方形 202"/>
                <p:cNvSpPr/>
                <p:nvPr/>
              </p:nvSpPr>
              <p:spPr>
                <a:xfrm>
                  <a:off x="4352904" y="2161283"/>
                  <a:ext cx="1320615" cy="6138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04" name="正方形/長方形 203"/>
                <p:cNvSpPr/>
                <p:nvPr/>
              </p:nvSpPr>
              <p:spPr>
                <a:xfrm>
                  <a:off x="4295392" y="2030755"/>
                  <a:ext cx="4643451" cy="1075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05" name="正方形/長方形 204"/>
                <p:cNvSpPr/>
                <p:nvPr/>
              </p:nvSpPr>
              <p:spPr>
                <a:xfrm>
                  <a:off x="827714" y="2790992"/>
                  <a:ext cx="5976846" cy="10406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06" name="正方形/長方形 205"/>
                <p:cNvSpPr/>
                <p:nvPr/>
              </p:nvSpPr>
              <p:spPr>
                <a:xfrm rot="20679338">
                  <a:off x="6732139" y="2510533"/>
                  <a:ext cx="2251436" cy="1075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07" name="正方形/長方形 206"/>
                <p:cNvSpPr/>
                <p:nvPr/>
              </p:nvSpPr>
              <p:spPr>
                <a:xfrm rot="5400000">
                  <a:off x="2729621" y="2234334"/>
                  <a:ext cx="2861030" cy="1043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08" name="正方形/長方形 207"/>
                <p:cNvSpPr/>
                <p:nvPr/>
              </p:nvSpPr>
              <p:spPr>
                <a:xfrm>
                  <a:off x="827714" y="2402936"/>
                  <a:ext cx="1823300" cy="899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09" name="正方形/長方形 208"/>
                <p:cNvSpPr/>
                <p:nvPr/>
              </p:nvSpPr>
              <p:spPr>
                <a:xfrm rot="20842085">
                  <a:off x="2548773" y="2214199"/>
                  <a:ext cx="1814780" cy="1040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10" name="正方形/長方形 209"/>
                <p:cNvSpPr/>
                <p:nvPr/>
              </p:nvSpPr>
              <p:spPr>
                <a:xfrm rot="5400000">
                  <a:off x="4381171" y="2316055"/>
                  <a:ext cx="2714627" cy="873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11" name="正方形/長方形 210"/>
                <p:cNvSpPr/>
                <p:nvPr/>
              </p:nvSpPr>
              <p:spPr>
                <a:xfrm rot="5400000">
                  <a:off x="6432787" y="1891141"/>
                  <a:ext cx="1548696" cy="852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12" name="正方形/長方形 211"/>
                <p:cNvSpPr/>
                <p:nvPr/>
              </p:nvSpPr>
              <p:spPr>
                <a:xfrm>
                  <a:off x="5694819" y="1159393"/>
                  <a:ext cx="1525097" cy="723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13" name="正方形/長方形 212"/>
                <p:cNvSpPr/>
                <p:nvPr/>
              </p:nvSpPr>
              <p:spPr>
                <a:xfrm rot="16200000">
                  <a:off x="6714517" y="1769798"/>
                  <a:ext cx="1615723" cy="809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14" name="正方形/長方形 213"/>
                <p:cNvSpPr/>
                <p:nvPr/>
              </p:nvSpPr>
              <p:spPr>
                <a:xfrm rot="5400000">
                  <a:off x="2413471" y="2626267"/>
                  <a:ext cx="379237" cy="4899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15" name="正方形/長方形 214"/>
                <p:cNvSpPr/>
                <p:nvPr/>
              </p:nvSpPr>
              <p:spPr>
                <a:xfrm rot="5400000">
                  <a:off x="8386754" y="2194115"/>
                  <a:ext cx="262820" cy="4899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cxnSp>
              <p:nvCxnSpPr>
                <p:cNvPr id="216" name="直線コネクタ 215"/>
                <p:cNvCxnSpPr/>
                <p:nvPr/>
              </p:nvCxnSpPr>
              <p:spPr>
                <a:xfrm>
                  <a:off x="1070537" y="3464798"/>
                  <a:ext cx="4901185" cy="5291"/>
                </a:xfrm>
                <a:prstGeom prst="line">
                  <a:avLst/>
                </a:prstGeom>
                <a:ln w="666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7" name="フローチャート : 代替処理 216"/>
                <p:cNvSpPr/>
                <p:nvPr/>
              </p:nvSpPr>
              <p:spPr>
                <a:xfrm>
                  <a:off x="4250663" y="3323687"/>
                  <a:ext cx="1118262" cy="283986"/>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岸辺駅</a:t>
                  </a:r>
                </a:p>
              </p:txBody>
            </p:sp>
            <p:sp>
              <p:nvSpPr>
                <p:cNvPr id="218" name="正方形/長方形 217"/>
                <p:cNvSpPr/>
                <p:nvPr/>
              </p:nvSpPr>
              <p:spPr>
                <a:xfrm>
                  <a:off x="5805580" y="1263463"/>
                  <a:ext cx="1333395" cy="7514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fontAlgn="auto">
                    <a:spcBef>
                      <a:spcPts val="0"/>
                    </a:spcBef>
                    <a:spcAft>
                      <a:spcPts val="0"/>
                    </a:spcAft>
                    <a:defRPr/>
                  </a:pP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イノベーションパーク</a:t>
                  </a:r>
                </a:p>
              </p:txBody>
            </p:sp>
            <p:sp>
              <p:nvSpPr>
                <p:cNvPr id="219" name="正方形/長方形 218"/>
                <p:cNvSpPr/>
                <p:nvPr/>
              </p:nvSpPr>
              <p:spPr>
                <a:xfrm>
                  <a:off x="6235845" y="2154227"/>
                  <a:ext cx="489905" cy="62441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20" name="正方形/長方形 219"/>
                <p:cNvSpPr/>
                <p:nvPr/>
              </p:nvSpPr>
              <p:spPr>
                <a:xfrm>
                  <a:off x="827714" y="2508770"/>
                  <a:ext cx="760419" cy="261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21" name="正方形/長方形 220"/>
                <p:cNvSpPr/>
                <p:nvPr/>
              </p:nvSpPr>
              <p:spPr>
                <a:xfrm>
                  <a:off x="1649903" y="2508770"/>
                  <a:ext cx="903130" cy="261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22" name="正方形/長方形 221"/>
                <p:cNvSpPr/>
                <p:nvPr/>
              </p:nvSpPr>
              <p:spPr>
                <a:xfrm>
                  <a:off x="5799189" y="2164811"/>
                  <a:ext cx="406835" cy="6103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23" name="正方形/長方形 222"/>
                <p:cNvSpPr/>
                <p:nvPr/>
              </p:nvSpPr>
              <p:spPr>
                <a:xfrm>
                  <a:off x="4227232" y="2201853"/>
                  <a:ext cx="172533" cy="5732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24" name="正方形/長方形 223"/>
                <p:cNvSpPr/>
                <p:nvPr/>
              </p:nvSpPr>
              <p:spPr>
                <a:xfrm>
                  <a:off x="7264645" y="2155992"/>
                  <a:ext cx="204482" cy="38981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25" name="正方形/長方形 224"/>
                <p:cNvSpPr/>
                <p:nvPr/>
              </p:nvSpPr>
              <p:spPr>
                <a:xfrm>
                  <a:off x="7582019" y="2148936"/>
                  <a:ext cx="898870" cy="13934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26" name="正方形/長方形 225"/>
                <p:cNvSpPr/>
                <p:nvPr/>
              </p:nvSpPr>
              <p:spPr>
                <a:xfrm>
                  <a:off x="6649069" y="2154227"/>
                  <a:ext cx="489905" cy="1340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cxnSp>
              <p:nvCxnSpPr>
                <p:cNvPr id="227" name="直線コネクタ 226"/>
                <p:cNvCxnSpPr>
                  <a:endCxn id="183" idx="3"/>
                </p:cNvCxnSpPr>
                <p:nvPr/>
              </p:nvCxnSpPr>
              <p:spPr>
                <a:xfrm flipV="1">
                  <a:off x="5969591" y="2803339"/>
                  <a:ext cx="2622060" cy="675571"/>
                </a:xfrm>
                <a:prstGeom prst="line">
                  <a:avLst/>
                </a:prstGeom>
                <a:ln w="666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87" name="フローチャート : 手操作入力 186"/>
              <p:cNvSpPr/>
              <p:nvPr/>
            </p:nvSpPr>
            <p:spPr>
              <a:xfrm rot="10800000">
                <a:off x="6539371" y="3822105"/>
                <a:ext cx="434734" cy="642654"/>
              </a:xfrm>
              <a:prstGeom prst="flowChartManualInp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88" name="フローチャート : 手操作入力 187"/>
              <p:cNvSpPr/>
              <p:nvPr/>
            </p:nvSpPr>
            <p:spPr>
              <a:xfrm rot="10800000">
                <a:off x="7106317" y="4046149"/>
                <a:ext cx="215126" cy="253524"/>
              </a:xfrm>
              <a:prstGeom prst="flowChartManualInp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82984" name="テキスト ボックス 188"/>
              <p:cNvSpPr txBox="1">
                <a:spLocks noChangeArrowheads="1"/>
              </p:cNvSpPr>
              <p:nvPr/>
            </p:nvSpPr>
            <p:spPr bwMode="auto">
              <a:xfrm>
                <a:off x="3666977" y="3790858"/>
                <a:ext cx="2590177" cy="341946"/>
              </a:xfrm>
              <a:prstGeom prst="rect">
                <a:avLst/>
              </a:prstGeom>
              <a:noFill/>
              <a:ln w="9525">
                <a:noFill/>
                <a:miter lim="800000"/>
                <a:headEnd/>
                <a:tailEnd/>
              </a:ln>
            </p:spPr>
            <p:txBody>
              <a:bodyPr>
                <a:spAutoFit/>
              </a:bodyPr>
              <a:lstStyle/>
              <a:p>
                <a:r>
                  <a:rPr lang="ja-JP" altLang="en-US" sz="800" b="1">
                    <a:latin typeface="Meiryo UI"/>
                    <a:ea typeface="Meiryo UI"/>
                    <a:cs typeface="Meiryo UI"/>
                  </a:rPr>
                  <a:t>国立循環器病研究センター</a:t>
                </a:r>
                <a:endParaRPr lang="en-US" altLang="ja-JP" sz="800" b="1">
                  <a:latin typeface="Meiryo UI"/>
                  <a:ea typeface="Meiryo UI"/>
                  <a:cs typeface="Meiryo UI"/>
                </a:endParaRPr>
              </a:p>
              <a:p>
                <a:r>
                  <a:rPr lang="ja-JP" altLang="en-US" sz="800" b="1">
                    <a:latin typeface="Meiryo UI"/>
                    <a:ea typeface="Meiryo UI"/>
                    <a:cs typeface="Meiryo UI"/>
                  </a:rPr>
                  <a:t>（オープンイノベーションセンター）</a:t>
                </a:r>
              </a:p>
            </p:txBody>
          </p:sp>
          <p:sp>
            <p:nvSpPr>
              <p:cNvPr id="190" name="フローチャート : 手操作入力 189"/>
              <p:cNvSpPr/>
              <p:nvPr/>
            </p:nvSpPr>
            <p:spPr>
              <a:xfrm>
                <a:off x="2257021" y="4089386"/>
                <a:ext cx="351821" cy="365547"/>
              </a:xfrm>
              <a:prstGeom prst="flowChartManualInpu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91" name="フローチャート : 手操作入力 190"/>
              <p:cNvSpPr/>
              <p:nvPr/>
            </p:nvSpPr>
            <p:spPr>
              <a:xfrm>
                <a:off x="2608842" y="3997016"/>
                <a:ext cx="403361" cy="457916"/>
              </a:xfrm>
              <a:prstGeom prst="flowChartManualInpu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82987" name="テキスト ボックス 191"/>
              <p:cNvSpPr txBox="1">
                <a:spLocks noChangeArrowheads="1"/>
              </p:cNvSpPr>
              <p:nvPr/>
            </p:nvSpPr>
            <p:spPr bwMode="auto">
              <a:xfrm>
                <a:off x="2228099" y="4070624"/>
                <a:ext cx="975692" cy="341946"/>
              </a:xfrm>
              <a:prstGeom prst="rect">
                <a:avLst/>
              </a:prstGeom>
              <a:noFill/>
              <a:ln w="9525">
                <a:noFill/>
                <a:miter lim="800000"/>
                <a:headEnd/>
                <a:tailEnd/>
              </a:ln>
            </p:spPr>
            <p:txBody>
              <a:bodyPr>
                <a:spAutoFit/>
              </a:bodyPr>
              <a:lstStyle/>
              <a:p>
                <a:r>
                  <a:rPr lang="ja-JP" altLang="en-US" sz="800" b="1">
                    <a:latin typeface="Meiryo UI"/>
                    <a:ea typeface="Meiryo UI"/>
                    <a:cs typeface="Meiryo UI"/>
                  </a:rPr>
                  <a:t>市立吹田</a:t>
                </a:r>
                <a:endParaRPr lang="en-US" altLang="ja-JP" sz="800" b="1">
                  <a:latin typeface="Meiryo UI"/>
                  <a:ea typeface="Meiryo UI"/>
                  <a:cs typeface="Meiryo UI"/>
                </a:endParaRPr>
              </a:p>
              <a:p>
                <a:r>
                  <a:rPr lang="ja-JP" altLang="en-US" sz="800" b="1">
                    <a:latin typeface="Meiryo UI"/>
                    <a:ea typeface="Meiryo UI"/>
                    <a:cs typeface="Meiryo UI"/>
                  </a:rPr>
                  <a:t>市民病院</a:t>
                </a:r>
                <a:endParaRPr lang="en-US" altLang="ja-JP" sz="800" b="1">
                  <a:latin typeface="Meiryo UI"/>
                  <a:ea typeface="Meiryo UI"/>
                  <a:cs typeface="Meiryo UI"/>
                </a:endParaRPr>
              </a:p>
            </p:txBody>
          </p:sp>
          <p:sp>
            <p:nvSpPr>
              <p:cNvPr id="82988" name="テキスト ボックス 192"/>
              <p:cNvSpPr txBox="1">
                <a:spLocks noChangeArrowheads="1"/>
              </p:cNvSpPr>
              <p:nvPr/>
            </p:nvSpPr>
            <p:spPr bwMode="auto">
              <a:xfrm>
                <a:off x="5905289" y="3776175"/>
                <a:ext cx="1415815" cy="466292"/>
              </a:xfrm>
              <a:prstGeom prst="rect">
                <a:avLst/>
              </a:prstGeom>
              <a:noFill/>
              <a:ln w="9525">
                <a:noFill/>
                <a:miter lim="800000"/>
                <a:headEnd/>
                <a:tailEnd/>
              </a:ln>
            </p:spPr>
            <p:txBody>
              <a:bodyPr>
                <a:spAutoFit/>
              </a:bodyPr>
              <a:lstStyle/>
              <a:p>
                <a:r>
                  <a:rPr lang="ja-JP" altLang="en-US" sz="800" b="1">
                    <a:latin typeface="Meiryo UI"/>
                    <a:ea typeface="Meiryo UI"/>
                    <a:cs typeface="Meiryo UI"/>
                  </a:rPr>
                  <a:t>都市型住宅</a:t>
                </a:r>
                <a:endParaRPr lang="en-US" altLang="ja-JP" sz="800" b="1">
                  <a:latin typeface="Meiryo UI"/>
                  <a:ea typeface="Meiryo UI"/>
                  <a:cs typeface="Meiryo UI"/>
                </a:endParaRPr>
              </a:p>
              <a:p>
                <a:r>
                  <a:rPr lang="en-US" altLang="ja-JP" sz="800" b="1">
                    <a:latin typeface="Meiryo UI"/>
                    <a:ea typeface="Meiryo UI"/>
                    <a:cs typeface="Meiryo UI"/>
                  </a:rPr>
                  <a:t>(</a:t>
                </a:r>
                <a:r>
                  <a:rPr lang="ja-JP" altLang="en-US" sz="800" b="1">
                    <a:latin typeface="Meiryo UI"/>
                    <a:ea typeface="Meiryo UI"/>
                    <a:cs typeface="Meiryo UI"/>
                  </a:rPr>
                  <a:t>健康に関する取組を検討中）</a:t>
                </a:r>
              </a:p>
            </p:txBody>
          </p:sp>
          <p:sp>
            <p:nvSpPr>
              <p:cNvPr id="194" name="フローチャート : 手操作入力 193"/>
              <p:cNvSpPr/>
              <p:nvPr/>
            </p:nvSpPr>
            <p:spPr>
              <a:xfrm rot="10800000">
                <a:off x="7440211" y="3798521"/>
                <a:ext cx="322689" cy="426470"/>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95" name="フローチャート : 手操作入力 194"/>
              <p:cNvSpPr/>
              <p:nvPr/>
            </p:nvSpPr>
            <p:spPr>
              <a:xfrm rot="10800000">
                <a:off x="7751694" y="3798521"/>
                <a:ext cx="250980" cy="347858"/>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96" name="フローチャート : 手操作入力 195"/>
              <p:cNvSpPr/>
              <p:nvPr/>
            </p:nvSpPr>
            <p:spPr>
              <a:xfrm rot="10800000">
                <a:off x="7971302" y="3798521"/>
                <a:ext cx="212886" cy="286934"/>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97" name="フローチャート : 手操作入力 196"/>
              <p:cNvSpPr/>
              <p:nvPr/>
            </p:nvSpPr>
            <p:spPr>
              <a:xfrm rot="10800000">
                <a:off x="8150574" y="3798521"/>
                <a:ext cx="170308" cy="237801"/>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98" name="フローチャート : 手操作入力 197"/>
              <p:cNvSpPr/>
              <p:nvPr/>
            </p:nvSpPr>
            <p:spPr>
              <a:xfrm rot="10800000">
                <a:off x="8217800" y="3798521"/>
                <a:ext cx="168068" cy="218148"/>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99" name="フローチャート : 手操作入力 198"/>
              <p:cNvSpPr/>
              <p:nvPr/>
            </p:nvSpPr>
            <p:spPr>
              <a:xfrm rot="10800000">
                <a:off x="8464299" y="3765110"/>
                <a:ext cx="127732" cy="184739"/>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00" name="フローチャート : 手操作入力 199"/>
              <p:cNvSpPr/>
              <p:nvPr/>
            </p:nvSpPr>
            <p:spPr>
              <a:xfrm rot="10800000">
                <a:off x="8592030" y="3765110"/>
                <a:ext cx="125490" cy="149363"/>
              </a:xfrm>
              <a:prstGeom prst="flowChartManualInp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201" name="フローチャート : 手操作入力 200"/>
              <p:cNvSpPr/>
              <p:nvPr/>
            </p:nvSpPr>
            <p:spPr>
              <a:xfrm>
                <a:off x="3910801" y="3771007"/>
                <a:ext cx="132213" cy="176877"/>
              </a:xfrm>
              <a:prstGeom prst="flowChartManualInp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82997" name="テキスト ボックス 201"/>
              <p:cNvSpPr txBox="1">
                <a:spLocks noChangeArrowheads="1"/>
              </p:cNvSpPr>
              <p:nvPr/>
            </p:nvSpPr>
            <p:spPr bwMode="auto">
              <a:xfrm>
                <a:off x="7442910" y="3816457"/>
                <a:ext cx="858599" cy="217603"/>
              </a:xfrm>
              <a:prstGeom prst="rect">
                <a:avLst/>
              </a:prstGeom>
              <a:noFill/>
              <a:ln w="9525">
                <a:noFill/>
                <a:miter lim="800000"/>
                <a:headEnd/>
                <a:tailEnd/>
              </a:ln>
            </p:spPr>
            <p:txBody>
              <a:bodyPr>
                <a:spAutoFit/>
              </a:bodyPr>
              <a:lstStyle/>
              <a:p>
                <a:r>
                  <a:rPr lang="ja-JP" altLang="en-US" sz="800" b="1">
                    <a:latin typeface="Meiryo UI"/>
                    <a:ea typeface="Meiryo UI"/>
                    <a:cs typeface="Meiryo UI"/>
                  </a:rPr>
                  <a:t>公園</a:t>
                </a:r>
                <a:endParaRPr lang="en-US" altLang="ja-JP" sz="800" b="1">
                  <a:latin typeface="Meiryo UI"/>
                  <a:ea typeface="Meiryo UI"/>
                  <a:cs typeface="Meiryo UI"/>
                </a:endParaRPr>
              </a:p>
            </p:txBody>
          </p:sp>
        </p:grpSp>
        <p:sp>
          <p:nvSpPr>
            <p:cNvPr id="82998" name="テキスト ボックス 176"/>
            <p:cNvSpPr txBox="1">
              <a:spLocks noChangeArrowheads="1"/>
            </p:cNvSpPr>
            <p:nvPr/>
          </p:nvSpPr>
          <p:spPr bwMode="auto">
            <a:xfrm>
              <a:off x="219968" y="3762179"/>
              <a:ext cx="2753928" cy="217603"/>
            </a:xfrm>
            <a:prstGeom prst="rect">
              <a:avLst/>
            </a:prstGeom>
            <a:noFill/>
            <a:ln w="9525">
              <a:noFill/>
              <a:miter lim="800000"/>
              <a:headEnd/>
              <a:tailEnd/>
            </a:ln>
          </p:spPr>
          <p:txBody>
            <a:bodyPr>
              <a:spAutoFit/>
            </a:bodyPr>
            <a:lstStyle/>
            <a:p>
              <a:pPr algn="l"/>
              <a:r>
                <a:rPr lang="ja-JP" altLang="en-US" sz="800">
                  <a:latin typeface="Meiryo UI"/>
                  <a:ea typeface="Meiryo UI"/>
                  <a:cs typeface="Meiryo UI"/>
                </a:rPr>
                <a:t>←　新大阪、大阪都心方面</a:t>
              </a:r>
            </a:p>
          </p:txBody>
        </p:sp>
        <p:sp>
          <p:nvSpPr>
            <p:cNvPr id="82999" name="テキスト ボックス 177"/>
            <p:cNvSpPr txBox="1">
              <a:spLocks noChangeArrowheads="1"/>
            </p:cNvSpPr>
            <p:nvPr/>
          </p:nvSpPr>
          <p:spPr bwMode="auto">
            <a:xfrm>
              <a:off x="7886840" y="3160735"/>
              <a:ext cx="1296706" cy="217603"/>
            </a:xfrm>
            <a:prstGeom prst="rect">
              <a:avLst/>
            </a:prstGeom>
            <a:noFill/>
            <a:ln w="9525">
              <a:noFill/>
              <a:miter lim="800000"/>
              <a:headEnd/>
              <a:tailEnd/>
            </a:ln>
          </p:spPr>
          <p:txBody>
            <a:bodyPr>
              <a:spAutoFit/>
            </a:bodyPr>
            <a:lstStyle/>
            <a:p>
              <a:pPr algn="l"/>
              <a:r>
                <a:rPr lang="ja-JP" altLang="en-US" sz="800">
                  <a:latin typeface="Meiryo UI"/>
                  <a:ea typeface="Meiryo UI"/>
                  <a:cs typeface="Meiryo UI"/>
                </a:rPr>
                <a:t>京都方面　→</a:t>
              </a:r>
            </a:p>
          </p:txBody>
        </p:sp>
        <p:sp>
          <p:nvSpPr>
            <p:cNvPr id="83000" name="テキスト ボックス 55"/>
            <p:cNvSpPr txBox="1">
              <a:spLocks noChangeArrowheads="1"/>
            </p:cNvSpPr>
            <p:nvPr/>
          </p:nvSpPr>
          <p:spPr bwMode="auto">
            <a:xfrm>
              <a:off x="374038" y="2536832"/>
              <a:ext cx="1814849" cy="466291"/>
            </a:xfrm>
            <a:prstGeom prst="rect">
              <a:avLst/>
            </a:prstGeom>
            <a:noFill/>
            <a:ln w="9525">
              <a:noFill/>
              <a:miter lim="800000"/>
              <a:headEnd/>
              <a:tailEnd/>
            </a:ln>
          </p:spPr>
          <p:txBody>
            <a:bodyPr>
              <a:spAutoFit/>
            </a:bodyPr>
            <a:lstStyle/>
            <a:p>
              <a:r>
                <a:rPr lang="ja-JP" altLang="en-US" sz="800" b="1">
                  <a:latin typeface="Meiryo UI"/>
                  <a:ea typeface="Meiryo UI"/>
                  <a:cs typeface="Meiryo UI"/>
                </a:rPr>
                <a:t>国循の監修等を受けた</a:t>
              </a:r>
              <a:endParaRPr lang="en-US" altLang="ja-JP" sz="800" b="1">
                <a:latin typeface="Meiryo UI"/>
                <a:ea typeface="Meiryo UI"/>
                <a:cs typeface="Meiryo UI"/>
              </a:endParaRPr>
            </a:p>
            <a:p>
              <a:r>
                <a:rPr lang="ja-JP" altLang="en-US" sz="800" b="1">
                  <a:latin typeface="Meiryo UI"/>
                  <a:ea typeface="Meiryo UI"/>
                  <a:cs typeface="Meiryo UI"/>
                </a:rPr>
                <a:t>健康増進公園・高齢者向けウェルネス住宅等</a:t>
              </a:r>
              <a:endParaRPr lang="en-US" altLang="ja-JP" sz="800" b="1">
                <a:latin typeface="Meiryo UI"/>
                <a:ea typeface="Meiryo UI"/>
                <a:cs typeface="Meiryo UI"/>
              </a:endParaRPr>
            </a:p>
          </p:txBody>
        </p:sp>
        <p:sp>
          <p:nvSpPr>
            <p:cNvPr id="180" name="L 字 179"/>
            <p:cNvSpPr/>
            <p:nvPr/>
          </p:nvSpPr>
          <p:spPr>
            <a:xfrm rot="10800000">
              <a:off x="3133131" y="2836433"/>
              <a:ext cx="1552941" cy="754677"/>
            </a:xfrm>
            <a:prstGeom prst="corner">
              <a:avLst>
                <a:gd name="adj1" fmla="val 20434"/>
                <a:gd name="adj2" fmla="val 2060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181" name="フローチャート : 手操作入力 180"/>
            <p:cNvSpPr/>
            <p:nvPr/>
          </p:nvSpPr>
          <p:spPr>
            <a:xfrm>
              <a:off x="3292235" y="2337246"/>
              <a:ext cx="508682" cy="632828"/>
            </a:xfrm>
            <a:prstGeom prst="flowChartManualInpu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p>
          </p:txBody>
        </p:sp>
        <p:sp>
          <p:nvSpPr>
            <p:cNvPr id="83003" name="テキスト ボックス 181"/>
            <p:cNvSpPr txBox="1">
              <a:spLocks noChangeArrowheads="1"/>
            </p:cNvSpPr>
            <p:nvPr/>
          </p:nvSpPr>
          <p:spPr bwMode="auto">
            <a:xfrm>
              <a:off x="3265388" y="2388667"/>
              <a:ext cx="563263" cy="341946"/>
            </a:xfrm>
            <a:prstGeom prst="rect">
              <a:avLst/>
            </a:prstGeom>
            <a:noFill/>
            <a:ln w="9525">
              <a:noFill/>
              <a:miter lim="800000"/>
              <a:headEnd/>
              <a:tailEnd/>
            </a:ln>
          </p:spPr>
          <p:txBody>
            <a:bodyPr>
              <a:spAutoFit/>
            </a:bodyPr>
            <a:lstStyle/>
            <a:p>
              <a:r>
                <a:rPr lang="ja-JP" altLang="en-US" sz="800" b="1">
                  <a:latin typeface="Meiryo UI"/>
                  <a:ea typeface="Meiryo UI"/>
                  <a:cs typeface="Meiryo UI"/>
                </a:rPr>
                <a:t>複合商業施設</a:t>
              </a:r>
              <a:endParaRPr lang="en-US" altLang="ja-JP" sz="800" b="1">
                <a:latin typeface="Meiryo UI"/>
                <a:ea typeface="Meiryo UI"/>
                <a:cs typeface="Meiryo UI"/>
              </a:endParaRPr>
            </a:p>
          </p:txBody>
        </p:sp>
      </p:grpSp>
      <p:sp>
        <p:nvSpPr>
          <p:cNvPr id="159" name="正方形/長方形 158"/>
          <p:cNvSpPr/>
          <p:nvPr/>
        </p:nvSpPr>
        <p:spPr bwMode="white">
          <a:xfrm>
            <a:off x="206375" y="2465388"/>
            <a:ext cx="1820863" cy="2143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健都ゾーニング</a:t>
            </a:r>
          </a:p>
        </p:txBody>
      </p:sp>
      <p:sp>
        <p:nvSpPr>
          <p:cNvPr id="160" name="正方形/長方形 159"/>
          <p:cNvSpPr/>
          <p:nvPr/>
        </p:nvSpPr>
        <p:spPr bwMode="white">
          <a:xfrm>
            <a:off x="2128838" y="2628900"/>
            <a:ext cx="1673225"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年度末竣工に向け実施設計中</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1" name="正方形/長方形 160"/>
          <p:cNvSpPr/>
          <p:nvPr/>
        </p:nvSpPr>
        <p:spPr bwMode="white">
          <a:xfrm>
            <a:off x="1150938" y="2924175"/>
            <a:ext cx="1454150" cy="293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月竣工予定</a:t>
            </a:r>
          </a:p>
        </p:txBody>
      </p:sp>
      <p:cxnSp>
        <p:nvCxnSpPr>
          <p:cNvPr id="162" name="直線コネクタ 161"/>
          <p:cNvCxnSpPr/>
          <p:nvPr/>
        </p:nvCxnSpPr>
        <p:spPr>
          <a:xfrm flipH="1" flipV="1">
            <a:off x="2128838" y="3203575"/>
            <a:ext cx="174625" cy="323850"/>
          </a:xfrm>
          <a:prstGeom prst="line">
            <a:avLst/>
          </a:prstGeom>
          <a:ln w="19050" cap="rnd">
            <a:headEnd type="oval"/>
          </a:ln>
        </p:spPr>
        <p:style>
          <a:lnRef idx="1">
            <a:schemeClr val="dk1"/>
          </a:lnRef>
          <a:fillRef idx="0">
            <a:schemeClr val="dk1"/>
          </a:fillRef>
          <a:effectRef idx="0">
            <a:schemeClr val="dk1"/>
          </a:effectRef>
          <a:fontRef idx="minor">
            <a:schemeClr val="tx1"/>
          </a:fontRef>
        </p:style>
      </p:cxnSp>
      <p:cxnSp>
        <p:nvCxnSpPr>
          <p:cNvPr id="163" name="直線コネクタ 162"/>
          <p:cNvCxnSpPr/>
          <p:nvPr/>
        </p:nvCxnSpPr>
        <p:spPr>
          <a:xfrm flipH="1" flipV="1">
            <a:off x="3208338" y="2924175"/>
            <a:ext cx="123825" cy="428625"/>
          </a:xfrm>
          <a:prstGeom prst="line">
            <a:avLst/>
          </a:prstGeom>
          <a:ln w="19050" cap="rnd">
            <a:headEnd type="oval"/>
          </a:ln>
        </p:spPr>
        <p:style>
          <a:lnRef idx="1">
            <a:schemeClr val="dk1"/>
          </a:lnRef>
          <a:fillRef idx="0">
            <a:schemeClr val="dk1"/>
          </a:fillRef>
          <a:effectRef idx="0">
            <a:schemeClr val="dk1"/>
          </a:effectRef>
          <a:fontRef idx="minor">
            <a:schemeClr val="tx1"/>
          </a:fontRef>
        </p:style>
      </p:cxnSp>
      <p:sp>
        <p:nvSpPr>
          <p:cNvPr id="164" name="正方形/長方形 163"/>
          <p:cNvSpPr/>
          <p:nvPr/>
        </p:nvSpPr>
        <p:spPr bwMode="white">
          <a:xfrm>
            <a:off x="676275" y="3138488"/>
            <a:ext cx="1268413" cy="29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年度中開院予定</a:t>
            </a:r>
          </a:p>
        </p:txBody>
      </p:sp>
      <p:cxnSp>
        <p:nvCxnSpPr>
          <p:cNvPr id="165" name="直線コネクタ 164"/>
          <p:cNvCxnSpPr/>
          <p:nvPr/>
        </p:nvCxnSpPr>
        <p:spPr>
          <a:xfrm flipH="1" flipV="1">
            <a:off x="1677988" y="3397250"/>
            <a:ext cx="346075" cy="227013"/>
          </a:xfrm>
          <a:prstGeom prst="line">
            <a:avLst/>
          </a:prstGeom>
          <a:ln w="19050" cap="rnd">
            <a:headEnd type="oval"/>
          </a:ln>
        </p:spPr>
        <p:style>
          <a:lnRef idx="1">
            <a:schemeClr val="dk1"/>
          </a:lnRef>
          <a:fillRef idx="0">
            <a:schemeClr val="dk1"/>
          </a:fillRef>
          <a:effectRef idx="0">
            <a:schemeClr val="dk1"/>
          </a:effectRef>
          <a:fontRef idx="minor">
            <a:schemeClr val="tx1"/>
          </a:fontRef>
        </p:style>
      </p:cxnSp>
      <p:sp>
        <p:nvSpPr>
          <p:cNvPr id="166" name="正方形/長方形 165"/>
          <p:cNvSpPr/>
          <p:nvPr/>
        </p:nvSpPr>
        <p:spPr bwMode="white">
          <a:xfrm>
            <a:off x="1150938" y="4098925"/>
            <a:ext cx="1270000" cy="293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年度完成・開設予定</a:t>
            </a:r>
          </a:p>
        </p:txBody>
      </p:sp>
      <p:cxnSp>
        <p:nvCxnSpPr>
          <p:cNvPr id="167" name="直線コネクタ 166"/>
          <p:cNvCxnSpPr/>
          <p:nvPr/>
        </p:nvCxnSpPr>
        <p:spPr>
          <a:xfrm>
            <a:off x="1309688" y="3848100"/>
            <a:ext cx="292100" cy="295275"/>
          </a:xfrm>
          <a:prstGeom prst="line">
            <a:avLst/>
          </a:prstGeom>
          <a:ln w="19050" cap="rnd">
            <a:headEnd type="oval"/>
          </a:ln>
        </p:spPr>
        <p:style>
          <a:lnRef idx="1">
            <a:schemeClr val="dk1"/>
          </a:lnRef>
          <a:fillRef idx="0">
            <a:schemeClr val="dk1"/>
          </a:fillRef>
          <a:effectRef idx="0">
            <a:schemeClr val="dk1"/>
          </a:effectRef>
          <a:fontRef idx="minor">
            <a:schemeClr val="tx1"/>
          </a:fontRef>
        </p:style>
      </p:cxnSp>
      <p:sp>
        <p:nvSpPr>
          <p:cNvPr id="168" name="正方形/長方形 167"/>
          <p:cNvSpPr/>
          <p:nvPr/>
        </p:nvSpPr>
        <p:spPr bwMode="white">
          <a:xfrm>
            <a:off x="150813" y="2925763"/>
            <a:ext cx="1270000"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整備中。順次供用開始</a:t>
            </a:r>
          </a:p>
        </p:txBody>
      </p:sp>
      <p:cxnSp>
        <p:nvCxnSpPr>
          <p:cNvPr id="169" name="直線コネクタ 168"/>
          <p:cNvCxnSpPr/>
          <p:nvPr/>
        </p:nvCxnSpPr>
        <p:spPr>
          <a:xfrm flipH="1" flipV="1">
            <a:off x="612775" y="3138488"/>
            <a:ext cx="0" cy="398462"/>
          </a:xfrm>
          <a:prstGeom prst="line">
            <a:avLst/>
          </a:prstGeom>
          <a:ln w="19050" cap="rnd">
            <a:headEnd type="oval"/>
          </a:ln>
        </p:spPr>
        <p:style>
          <a:lnRef idx="1">
            <a:schemeClr val="dk1"/>
          </a:lnRef>
          <a:fillRef idx="0">
            <a:schemeClr val="dk1"/>
          </a:fillRef>
          <a:effectRef idx="0">
            <a:schemeClr val="dk1"/>
          </a:effectRef>
          <a:fontRef idx="minor">
            <a:schemeClr val="tx1"/>
          </a:fontRef>
        </p:style>
      </p:cxnSp>
      <p:sp>
        <p:nvSpPr>
          <p:cNvPr id="170" name="正方形/長方形 169"/>
          <p:cNvSpPr/>
          <p:nvPr/>
        </p:nvSpPr>
        <p:spPr bwMode="white">
          <a:xfrm>
            <a:off x="3854450" y="4011613"/>
            <a:ext cx="1589088"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年度末に第</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期竣工予定</a:t>
            </a:r>
          </a:p>
        </p:txBody>
      </p:sp>
      <p:cxnSp>
        <p:nvCxnSpPr>
          <p:cNvPr id="171" name="直線コネクタ 170"/>
          <p:cNvCxnSpPr/>
          <p:nvPr/>
        </p:nvCxnSpPr>
        <p:spPr>
          <a:xfrm>
            <a:off x="4441825" y="3808413"/>
            <a:ext cx="63500" cy="293687"/>
          </a:xfrm>
          <a:prstGeom prst="line">
            <a:avLst/>
          </a:prstGeom>
          <a:ln w="19050" cap="rnd">
            <a:headEnd type="oval"/>
          </a:ln>
        </p:spPr>
        <p:style>
          <a:lnRef idx="1">
            <a:schemeClr val="dk1"/>
          </a:lnRef>
          <a:fillRef idx="0">
            <a:schemeClr val="dk1"/>
          </a:fillRef>
          <a:effectRef idx="0">
            <a:schemeClr val="dk1"/>
          </a:effectRef>
          <a:fontRef idx="minor">
            <a:schemeClr val="tx1"/>
          </a:fontRef>
        </p:style>
      </p:cxnSp>
      <p:cxnSp>
        <p:nvCxnSpPr>
          <p:cNvPr id="172" name="直線矢印コネクタ 171"/>
          <p:cNvCxnSpPr/>
          <p:nvPr/>
        </p:nvCxnSpPr>
        <p:spPr>
          <a:xfrm>
            <a:off x="3575050" y="4733925"/>
            <a:ext cx="561975" cy="0"/>
          </a:xfrm>
          <a:prstGeom prst="straightConnector1">
            <a:avLst/>
          </a:prstGeom>
          <a:ln>
            <a:solidFill>
              <a:srgbClr val="FF0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73" name="円/楕円 172"/>
          <p:cNvSpPr/>
          <p:nvPr/>
        </p:nvSpPr>
        <p:spPr>
          <a:xfrm>
            <a:off x="3806825" y="4672013"/>
            <a:ext cx="96838" cy="111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800">
              <a:solidFill>
                <a:srgbClr val="FF0000"/>
              </a:solidFill>
            </a:endParaRPr>
          </a:p>
        </p:txBody>
      </p:sp>
      <p:sp>
        <p:nvSpPr>
          <p:cNvPr id="174" name="正方形/長方形 173"/>
          <p:cNvSpPr/>
          <p:nvPr/>
        </p:nvSpPr>
        <p:spPr bwMode="white">
          <a:xfrm>
            <a:off x="4198938" y="4579938"/>
            <a:ext cx="746125"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摂津市</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a:off x="5429250" y="4941888"/>
            <a:ext cx="806450" cy="574675"/>
          </a:xfrm>
          <a:prstGeom prst="upArrow">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64" name="テキスト ボックス 63"/>
          <p:cNvSpPr txBox="1"/>
          <p:nvPr/>
        </p:nvSpPr>
        <p:spPr>
          <a:xfrm>
            <a:off x="107950" y="750888"/>
            <a:ext cx="8823325" cy="9683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buFont typeface="Wingdings" pitchFamily="2" charset="2"/>
              <a:buChar char="Ø"/>
            </a:pPr>
            <a:r>
              <a:rPr lang="ja-JP" altLang="en-US" sz="1400">
                <a:solidFill>
                  <a:srgbClr val="000000"/>
                </a:solidFill>
                <a:latin typeface="ＭＳ ゴシック" pitchFamily="49" charset="-128"/>
                <a:ea typeface="ＭＳ ゴシック" pitchFamily="49" charset="-128"/>
                <a:cs typeface="Meiryo UI"/>
              </a:rPr>
              <a:t>北大阪健康医療都市（健都）は、移転する国立循環器病研究センターを中心に</a:t>
            </a:r>
            <a:r>
              <a:rPr lang="ja-JP" altLang="en-US" sz="1400">
                <a:solidFill>
                  <a:schemeClr val="tx1"/>
                </a:solidFill>
                <a:latin typeface="ＭＳ ゴシック" pitchFamily="49" charset="-128"/>
                <a:ea typeface="ＭＳ ゴシック" pitchFamily="49" charset="-128"/>
                <a:cs typeface="Meiryo UI"/>
              </a:rPr>
              <a:t>医療だけでなく、健康もターゲットとしたライフサイエンス産業の新たな拠点を整備する大阪のビッグプロジェクト。健都イノベーションパークに先端企業集積を図るとともに、健康に関する機能を備えた住宅や健康増進公園など住民も含めた健康医療のモデル都市を構築。</a:t>
            </a:r>
          </a:p>
        </p:txBody>
      </p:sp>
      <p:sp>
        <p:nvSpPr>
          <p:cNvPr id="83022" name="テキスト ボックス 3"/>
          <p:cNvSpPr txBox="1">
            <a:spLocks noChangeArrowheads="1"/>
          </p:cNvSpPr>
          <p:nvPr/>
        </p:nvSpPr>
        <p:spPr bwMode="auto">
          <a:xfrm>
            <a:off x="198438" y="395288"/>
            <a:ext cx="8694737" cy="366712"/>
          </a:xfrm>
          <a:prstGeom prst="rect">
            <a:avLst/>
          </a:prstGeom>
          <a:noFill/>
          <a:ln w="9525">
            <a:noFill/>
            <a:miter lim="800000"/>
            <a:headEnd/>
            <a:tailEnd/>
          </a:ln>
        </p:spPr>
        <p:txBody>
          <a:bodyPr>
            <a:spAutoFit/>
          </a:bodyPr>
          <a:lstStyle/>
          <a:p>
            <a:pPr algn="l">
              <a:spcBef>
                <a:spcPts val="1200"/>
              </a:spcBef>
            </a:pPr>
            <a:r>
              <a:rPr lang="ja-JP" altLang="en-US">
                <a:latin typeface="Meiryo UI"/>
                <a:ea typeface="Meiryo UI"/>
                <a:cs typeface="Meiryo UI"/>
              </a:rPr>
              <a:t>北大阪バイオクラスターの集積③健都</a:t>
            </a:r>
            <a:endParaRPr lang="en-US" altLang="ja-JP">
              <a:latin typeface="Meiryo UI"/>
              <a:ea typeface="Meiryo UI"/>
              <a:cs typeface="Meiryo UI"/>
            </a:endParaRPr>
          </a:p>
        </p:txBody>
      </p:sp>
      <p:sp>
        <p:nvSpPr>
          <p:cNvPr id="3" name="スライド番号プレースホルダー 2"/>
          <p:cNvSpPr>
            <a:spLocks noGrp="1"/>
          </p:cNvSpPr>
          <p:nvPr>
            <p:ph type="sldNum" sz="quarter" idx="12"/>
          </p:nvPr>
        </p:nvSpPr>
        <p:spPr/>
        <p:txBody>
          <a:bodyPr/>
          <a:lstStyle/>
          <a:p>
            <a:pPr>
              <a:defRPr/>
            </a:pPr>
            <a:fld id="{BBCD0598-7193-45C1-87AD-3ACF5581B1CD}" type="slidenum">
              <a:rPr lang="ja-JP" altLang="en-US" smtClean="0"/>
              <a:pPr>
                <a:defRPr/>
              </a:pPr>
              <a:t>23</a:t>
            </a:fld>
            <a:endParaRPr lang="ja-JP"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24</a:t>
            </a:fld>
            <a:endParaRPr lang="ja-JP" altLang="en-US"/>
          </a:p>
        </p:txBody>
      </p:sp>
    </p:spTree>
    <p:extLst>
      <p:ext uri="{BB962C8B-B14F-4D97-AF65-F5344CB8AC3E}">
        <p14:creationId xmlns:p14="http://schemas.microsoft.com/office/powerpoint/2010/main" val="3954840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タイトル 1"/>
          <p:cNvSpPr>
            <a:spLocks noGrp="1"/>
          </p:cNvSpPr>
          <p:nvPr>
            <p:ph type="ctrTitle"/>
          </p:nvPr>
        </p:nvSpPr>
        <p:spPr>
          <a:xfrm>
            <a:off x="582985" y="2215530"/>
            <a:ext cx="7661423" cy="1470025"/>
          </a:xfrm>
        </p:spPr>
        <p:txBody>
          <a:bodyPr/>
          <a:lstStyle/>
          <a:p>
            <a:pPr algn="l" eaLnBrk="1" hangingPunct="1"/>
            <a:r>
              <a:rPr lang="ja-JP" altLang="en-US" sz="3200" dirty="0" smtClean="0">
                <a:latin typeface="+mj-ea"/>
              </a:rPr>
              <a:t>３．大阪での具体的な取組事例</a:t>
            </a:r>
            <a:r>
              <a:rPr lang="en-US" altLang="ja-JP" sz="3200" dirty="0" smtClean="0">
                <a:latin typeface="+mj-ea"/>
              </a:rPr>
              <a:t/>
            </a:r>
            <a:br>
              <a:rPr lang="en-US" altLang="ja-JP" sz="3200" dirty="0" smtClean="0">
                <a:latin typeface="+mj-ea"/>
              </a:rPr>
            </a:br>
            <a:r>
              <a:rPr lang="ja-JP" altLang="en-US" sz="3200" dirty="0" smtClean="0">
                <a:latin typeface="+mj-ea"/>
              </a:rPr>
              <a:t>　</a:t>
            </a:r>
            <a:r>
              <a:rPr lang="ja-JP" altLang="en-US" sz="3200" dirty="0">
                <a:latin typeface="+mj-ea"/>
              </a:rPr>
              <a:t>（</a:t>
            </a:r>
            <a:r>
              <a:rPr lang="ja-JP" altLang="en-US" sz="3200" dirty="0" smtClean="0">
                <a:latin typeface="+mj-ea"/>
              </a:rPr>
              <a:t>ライフサイエンス分野 </a:t>
            </a:r>
            <a:r>
              <a:rPr lang="en-US" altLang="ja-JP" sz="3200" dirty="0" smtClean="0">
                <a:latin typeface="+mj-ea"/>
              </a:rPr>
              <a:t>《</a:t>
            </a:r>
            <a:r>
              <a:rPr lang="ja-JP" altLang="en-US" sz="3200" dirty="0" smtClean="0">
                <a:latin typeface="+mj-ea"/>
              </a:rPr>
              <a:t>医薬・医療機器、</a:t>
            </a:r>
            <a:r>
              <a:rPr lang="en-US" altLang="ja-JP" sz="3200" dirty="0" smtClean="0">
                <a:latin typeface="+mj-ea"/>
              </a:rPr>
              <a:t/>
            </a:r>
            <a:br>
              <a:rPr lang="en-US" altLang="ja-JP" sz="3200" dirty="0" smtClean="0">
                <a:latin typeface="+mj-ea"/>
              </a:rPr>
            </a:br>
            <a:r>
              <a:rPr lang="ja-JP" altLang="en-US" sz="3200" dirty="0">
                <a:latin typeface="+mj-ea"/>
              </a:rPr>
              <a:t>　 </a:t>
            </a:r>
            <a:r>
              <a:rPr lang="ja-JP" altLang="en-US" sz="3200" dirty="0" smtClean="0">
                <a:latin typeface="+mj-ea"/>
              </a:rPr>
              <a:t>再生医療等の先端医療など</a:t>
            </a:r>
            <a:r>
              <a:rPr lang="en-US" altLang="ja-JP" sz="3200" dirty="0" smtClean="0">
                <a:latin typeface="+mj-ea"/>
              </a:rPr>
              <a:t>》 </a:t>
            </a:r>
            <a:r>
              <a:rPr lang="ja-JP" altLang="en-US" sz="3200" dirty="0" smtClean="0">
                <a:latin typeface="+mj-ea"/>
              </a:rPr>
              <a:t>）</a:t>
            </a: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25</a:t>
            </a:fld>
            <a:endParaRPr lang="ja-JP"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３．大阪での具体的な</a:t>
            </a:r>
            <a:r>
              <a:rPr lang="ja-JP" altLang="en-US" b="1" dirty="0" smtClean="0">
                <a:latin typeface="Calibri" pitchFamily="34" charset="0"/>
              </a:rPr>
              <a:t>取組事例</a:t>
            </a:r>
            <a:r>
              <a:rPr lang="ja-JP" altLang="en-US" b="1" dirty="0">
                <a:latin typeface="Calibri" pitchFamily="34" charset="0"/>
              </a:rPr>
              <a:t>（ライフサイエンス分野</a:t>
            </a:r>
            <a:r>
              <a:rPr lang="ja-JP" altLang="en-US" b="1" dirty="0" smtClean="0">
                <a:latin typeface="Calibri" pitchFamily="34" charset="0"/>
              </a:rPr>
              <a:t>）　</a:t>
            </a:r>
            <a:r>
              <a:rPr lang="ja-JP" altLang="en-US" sz="1000" dirty="0" smtClean="0">
                <a:latin typeface="Calibri" pitchFamily="34" charset="0"/>
              </a:rPr>
              <a:t>～大阪</a:t>
            </a:r>
            <a:r>
              <a:rPr lang="ja-JP" altLang="en-US" sz="1000" dirty="0">
                <a:latin typeface="Calibri" pitchFamily="34" charset="0"/>
              </a:rPr>
              <a:t>大学の国際的な免疫、創薬、再生医療研究拠点～</a:t>
            </a:r>
          </a:p>
        </p:txBody>
      </p:sp>
      <p:sp>
        <p:nvSpPr>
          <p:cNvPr id="46082" name="テキスト ボックス 3"/>
          <p:cNvSpPr txBox="1">
            <a:spLocks noChangeArrowheads="1"/>
          </p:cNvSpPr>
          <p:nvPr/>
        </p:nvSpPr>
        <p:spPr bwMode="auto">
          <a:xfrm>
            <a:off x="198438" y="395288"/>
            <a:ext cx="8694737" cy="369887"/>
          </a:xfrm>
          <a:prstGeom prst="rect">
            <a:avLst/>
          </a:prstGeom>
          <a:noFill/>
          <a:ln w="9525">
            <a:noFill/>
            <a:miter lim="800000"/>
            <a:headEnd/>
            <a:tailEnd/>
          </a:ln>
        </p:spPr>
        <p:txBody>
          <a:bodyPr>
            <a:spAutoFit/>
          </a:bodyPr>
          <a:lstStyle/>
          <a:p>
            <a:pPr algn="l">
              <a:spcBef>
                <a:spcPts val="1200"/>
              </a:spcBef>
            </a:pPr>
            <a:r>
              <a:rPr lang="ja-JP" altLang="en-US">
                <a:latin typeface="Meiryo UI"/>
                <a:ea typeface="Meiryo UI"/>
                <a:cs typeface="Meiryo UI"/>
              </a:rPr>
              <a:t>大阪の優位性（大阪大学医学部附属病院）</a:t>
            </a:r>
            <a:endParaRPr lang="en-US" altLang="ja-JP">
              <a:latin typeface="Meiryo UI"/>
              <a:ea typeface="Meiryo UI"/>
              <a:cs typeface="Meiryo UI"/>
            </a:endParaRPr>
          </a:p>
        </p:txBody>
      </p:sp>
      <p:sp>
        <p:nvSpPr>
          <p:cNvPr id="64" name="テキスト ボックス 63"/>
          <p:cNvSpPr txBox="1"/>
          <p:nvPr/>
        </p:nvSpPr>
        <p:spPr>
          <a:xfrm>
            <a:off x="166762" y="476672"/>
            <a:ext cx="8796263"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a:buFont typeface="Wingdings" pitchFamily="2" charset="2"/>
              <a:buChar char="Ø"/>
              <a:defRPr/>
            </a:pPr>
            <a:r>
              <a:rPr lang="ja-JP" altLang="en-US" sz="1400" dirty="0">
                <a:solidFill>
                  <a:srgbClr val="000000"/>
                </a:solidFill>
                <a:latin typeface="+mj-ea"/>
                <a:ea typeface="+mj-ea"/>
                <a:cs typeface="Meiryo UI"/>
              </a:rPr>
              <a:t>大阪大学において</a:t>
            </a:r>
            <a:r>
              <a:rPr lang="ja-JP" altLang="en-US" sz="1400" dirty="0">
                <a:solidFill>
                  <a:schemeClr val="tx1"/>
                </a:solidFill>
                <a:latin typeface="+mj-ea"/>
                <a:ea typeface="+mj-ea"/>
              </a:rPr>
              <a:t>強力な産学官連携体制の下、企業、大学、異分野領域の研究者が同じ施設内に集まり、基礎研究からシーズの創出、育成、実証研究、実用化までをシームレスに繋げ、オープンイノベーションを行う拠点</a:t>
            </a:r>
            <a:r>
              <a:rPr lang="ja-JP" altLang="en-US" sz="1400" u="sng" dirty="0">
                <a:solidFill>
                  <a:schemeClr val="tx1"/>
                </a:solidFill>
                <a:latin typeface="+mj-ea"/>
                <a:ea typeface="+mj-ea"/>
              </a:rPr>
              <a:t>「最先端医療イノベーションセンター」</a:t>
            </a:r>
            <a:r>
              <a:rPr lang="ja-JP" altLang="en-US" sz="1400" dirty="0">
                <a:solidFill>
                  <a:schemeClr val="tx1"/>
                </a:solidFill>
                <a:latin typeface="+mj-ea"/>
                <a:ea typeface="+mj-ea"/>
              </a:rPr>
              <a:t>を</a:t>
            </a:r>
            <a:r>
              <a:rPr lang="en-US" altLang="ja-JP" sz="1400" dirty="0">
                <a:solidFill>
                  <a:schemeClr val="tx1"/>
                </a:solidFill>
                <a:latin typeface="+mj-ea"/>
                <a:ea typeface="+mj-ea"/>
              </a:rPr>
              <a:t>2014</a:t>
            </a:r>
            <a:r>
              <a:rPr lang="ja-JP" altLang="en-US" sz="1400" dirty="0">
                <a:solidFill>
                  <a:schemeClr val="tx1"/>
                </a:solidFill>
                <a:latin typeface="+mj-ea"/>
                <a:ea typeface="+mj-ea"/>
              </a:rPr>
              <a:t>年に開設。大阪における国際的なバイオクラスターにおける中核的な拠点として免疫、創薬、再生医療等の研究開発を実施。</a:t>
            </a:r>
          </a:p>
          <a:p>
            <a:pPr marL="285750" indent="-285750" algn="l">
              <a:buFont typeface="Wingdings" pitchFamily="2" charset="2"/>
              <a:buChar char="Ø"/>
              <a:defRPr/>
            </a:pPr>
            <a:r>
              <a:rPr lang="ja-JP" altLang="en-US" sz="1400" dirty="0">
                <a:solidFill>
                  <a:srgbClr val="000000"/>
                </a:solidFill>
                <a:latin typeface="+mj-ea"/>
                <a:ea typeface="+mj-ea"/>
                <a:cs typeface="Meiryo UI"/>
              </a:rPr>
              <a:t>大阪</a:t>
            </a:r>
            <a:r>
              <a:rPr lang="ja-JP" altLang="en-US" sz="1400" dirty="0" smtClean="0">
                <a:solidFill>
                  <a:srgbClr val="000000"/>
                </a:solidFill>
                <a:latin typeface="+mj-ea"/>
                <a:ea typeface="+mj-ea"/>
                <a:cs typeface="Meiryo UI"/>
              </a:rPr>
              <a:t>都心（中之島）の「</a:t>
            </a:r>
            <a:r>
              <a:rPr lang="ja-JP" altLang="en-US" sz="1400" u="sng" dirty="0" smtClean="0">
                <a:solidFill>
                  <a:srgbClr val="000000"/>
                </a:solidFill>
                <a:latin typeface="+mj-ea"/>
                <a:ea typeface="+mj-ea"/>
                <a:cs typeface="Meiryo UI"/>
              </a:rPr>
              <a:t>再生医療拠点構想</a:t>
            </a:r>
            <a:r>
              <a:rPr lang="ja-JP" altLang="en-US" sz="1400" dirty="0">
                <a:solidFill>
                  <a:srgbClr val="000000"/>
                </a:solidFill>
                <a:latin typeface="+mj-ea"/>
                <a:ea typeface="+mj-ea"/>
                <a:cs typeface="Meiryo UI"/>
              </a:rPr>
              <a:t>」など、関西の先端医療研究の要として今後さらなる展開が見込まれる。</a:t>
            </a:r>
          </a:p>
        </p:txBody>
      </p:sp>
      <p:pic>
        <p:nvPicPr>
          <p:cNvPr id="46084" name="Picture 19" descr="センターについて 一つ屋根の下で世界に類を見ない最先端医療の開発"/>
          <p:cNvPicPr>
            <a:picLocks noChangeAspect="1" noChangeArrowheads="1"/>
          </p:cNvPicPr>
          <p:nvPr/>
        </p:nvPicPr>
        <p:blipFill>
          <a:blip r:embed="rId2"/>
          <a:srcRect/>
          <a:stretch>
            <a:fillRect/>
          </a:stretch>
        </p:blipFill>
        <p:spPr bwMode="auto">
          <a:xfrm>
            <a:off x="2627313" y="2420938"/>
            <a:ext cx="6372225" cy="2655887"/>
          </a:xfrm>
          <a:prstGeom prst="rect">
            <a:avLst/>
          </a:prstGeom>
          <a:noFill/>
          <a:ln w="9525">
            <a:noFill/>
            <a:miter lim="800000"/>
            <a:headEnd/>
            <a:tailEnd/>
          </a:ln>
        </p:spPr>
      </p:pic>
      <p:pic>
        <p:nvPicPr>
          <p:cNvPr id="46085" name="Picture 11" descr="index_img07"/>
          <p:cNvPicPr>
            <a:picLocks noChangeAspect="1" noChangeArrowheads="1"/>
          </p:cNvPicPr>
          <p:nvPr/>
        </p:nvPicPr>
        <p:blipFill>
          <a:blip r:embed="rId3"/>
          <a:srcRect/>
          <a:stretch>
            <a:fillRect/>
          </a:stretch>
        </p:blipFill>
        <p:spPr bwMode="auto">
          <a:xfrm>
            <a:off x="0" y="2349500"/>
            <a:ext cx="6300788" cy="4176713"/>
          </a:xfrm>
          <a:prstGeom prst="rect">
            <a:avLst/>
          </a:prstGeom>
          <a:noFill/>
          <a:ln w="9525">
            <a:noFill/>
            <a:miter lim="800000"/>
            <a:headEnd/>
            <a:tailEnd/>
          </a:ln>
        </p:spPr>
      </p:pic>
      <p:sp>
        <p:nvSpPr>
          <p:cNvPr id="46086" name="Rectangle 20"/>
          <p:cNvSpPr>
            <a:spLocks noChangeArrowheads="1"/>
          </p:cNvSpPr>
          <p:nvPr/>
        </p:nvSpPr>
        <p:spPr bwMode="auto">
          <a:xfrm>
            <a:off x="6372225" y="5589588"/>
            <a:ext cx="2663825" cy="792162"/>
          </a:xfrm>
          <a:prstGeom prst="rect">
            <a:avLst/>
          </a:prstGeom>
          <a:solidFill>
            <a:schemeClr val="bg1"/>
          </a:solidFill>
          <a:ln w="9525">
            <a:solidFill>
              <a:schemeClr val="hlink"/>
            </a:solidFill>
            <a:miter lim="800000"/>
            <a:headEnd/>
            <a:tailEnd/>
          </a:ln>
        </p:spPr>
        <p:txBody>
          <a:bodyPr wrap="none" anchor="ctr"/>
          <a:lstStyle/>
          <a:p>
            <a:pPr algn="l"/>
            <a:r>
              <a:rPr lang="ja-JP" altLang="en-US" sz="1000"/>
              <a:t>入居企業例：</a:t>
            </a:r>
          </a:p>
          <a:p>
            <a:pPr algn="l"/>
            <a:r>
              <a:rPr lang="ja-JP" altLang="en-US" sz="1000"/>
              <a:t>中外製薬、ノバルティスファーマ、</a:t>
            </a:r>
          </a:p>
          <a:p>
            <a:pPr algn="l"/>
            <a:r>
              <a:rPr lang="ja-JP" altLang="en-US" sz="1000"/>
              <a:t>塩野義製薬、ロート製薬、扶桑薬品、</a:t>
            </a:r>
          </a:p>
          <a:p>
            <a:pPr algn="l"/>
            <a:r>
              <a:rPr lang="ja-JP" altLang="en-US" sz="1000"/>
              <a:t>日本光電工業、トプコン、帝人ファーマなど</a:t>
            </a:r>
          </a:p>
        </p:txBody>
      </p:sp>
      <p:sp>
        <p:nvSpPr>
          <p:cNvPr id="46087" name="Rectangle 22"/>
          <p:cNvSpPr>
            <a:spLocks noChangeArrowheads="1"/>
          </p:cNvSpPr>
          <p:nvPr/>
        </p:nvSpPr>
        <p:spPr bwMode="auto">
          <a:xfrm>
            <a:off x="6227763" y="2133600"/>
            <a:ext cx="2735262" cy="215900"/>
          </a:xfrm>
          <a:prstGeom prst="rect">
            <a:avLst/>
          </a:prstGeom>
          <a:noFill/>
          <a:ln w="9525">
            <a:noFill/>
            <a:miter lim="800000"/>
            <a:headEnd/>
            <a:tailEnd/>
          </a:ln>
        </p:spPr>
        <p:txBody>
          <a:bodyPr wrap="none" anchor="ctr"/>
          <a:lstStyle/>
          <a:p>
            <a:r>
              <a:rPr lang="ja-JP" altLang="en-US" sz="1000"/>
              <a:t>大阪大学最先端医療イノベーションセンター</a:t>
            </a:r>
          </a:p>
        </p:txBody>
      </p:sp>
      <p:sp>
        <p:nvSpPr>
          <p:cNvPr id="2" name="スライド番号プレースホルダー 1"/>
          <p:cNvSpPr>
            <a:spLocks noGrp="1"/>
          </p:cNvSpPr>
          <p:nvPr>
            <p:ph type="sldNum" sz="quarter" idx="12"/>
          </p:nvPr>
        </p:nvSpPr>
        <p:spPr/>
        <p:txBody>
          <a:bodyPr/>
          <a:lstStyle/>
          <a:p>
            <a:pPr>
              <a:defRPr/>
            </a:pPr>
            <a:fld id="{BBCD0598-7193-45C1-87AD-3ACF5581B1CD}" type="slidenum">
              <a:rPr lang="ja-JP" altLang="en-US" smtClean="0"/>
              <a:pPr>
                <a:defRPr/>
              </a:pPr>
              <a:t>26</a:t>
            </a:fld>
            <a:endParaRPr lang="ja-JP" altLang="en-US"/>
          </a:p>
        </p:txBody>
      </p:sp>
      <p:sp>
        <p:nvSpPr>
          <p:cNvPr id="10" name="テキスト ボックス 9"/>
          <p:cNvSpPr txBox="1"/>
          <p:nvPr/>
        </p:nvSpPr>
        <p:spPr>
          <a:xfrm>
            <a:off x="5068813" y="6519517"/>
            <a:ext cx="2520403" cy="230832"/>
          </a:xfrm>
          <a:prstGeom prst="rect">
            <a:avLst/>
          </a:prstGeom>
          <a:noFill/>
        </p:spPr>
        <p:txBody>
          <a:bodyPr wrap="square" rtlCol="0">
            <a:spAutoFit/>
          </a:bodyPr>
          <a:lstStyle/>
          <a:p>
            <a:r>
              <a:rPr lang="ja-JP" altLang="en-US" sz="900" dirty="0" smtClean="0"/>
              <a:t>出典：大阪大学</a:t>
            </a:r>
            <a:r>
              <a:rPr lang="en-US" altLang="ja-JP" sz="900" dirty="0" smtClean="0"/>
              <a:t>WEB</a:t>
            </a:r>
            <a:r>
              <a:rPr lang="ja-JP" altLang="en-US" sz="900" dirty="0" smtClean="0"/>
              <a:t>ページ</a:t>
            </a:r>
            <a:endParaRPr kumimoji="1" lang="ja-JP" altLang="en-US" sz="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正方形/長方形 4"/>
          <p:cNvSpPr>
            <a:spLocks noChangeArrowheads="1"/>
          </p:cNvSpPr>
          <p:nvPr/>
        </p:nvSpPr>
        <p:spPr bwMode="auto">
          <a:xfrm>
            <a:off x="179388" y="-25400"/>
            <a:ext cx="1346200" cy="369888"/>
          </a:xfrm>
          <a:prstGeom prst="rect">
            <a:avLst/>
          </a:prstGeom>
          <a:noFill/>
          <a:ln w="9525">
            <a:noFill/>
            <a:miter lim="800000"/>
            <a:headEnd/>
            <a:tailEnd/>
          </a:ln>
        </p:spPr>
        <p:txBody>
          <a:bodyPr wrap="none">
            <a:spAutoFit/>
          </a:bodyPr>
          <a:lstStyle/>
          <a:p>
            <a:pPr algn="l"/>
            <a:r>
              <a:rPr lang="ja-JP" altLang="en-US" b="1">
                <a:latin typeface="Calibri" pitchFamily="34" charset="0"/>
              </a:rPr>
              <a:t>■大阪大学</a:t>
            </a:r>
          </a:p>
        </p:txBody>
      </p:sp>
      <p:sp>
        <p:nvSpPr>
          <p:cNvPr id="6" name="テキスト ボックス 5"/>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t>３．大阪での具体的な</a:t>
            </a:r>
            <a:r>
              <a:rPr lang="ja-JP" altLang="en-US" b="1" dirty="0" smtClean="0"/>
              <a:t>取組事例</a:t>
            </a:r>
            <a:r>
              <a:rPr lang="ja-JP" altLang="en-US" b="1" dirty="0"/>
              <a:t>（ライフサイエンス分野</a:t>
            </a:r>
            <a:r>
              <a:rPr lang="ja-JP" altLang="en-US" b="1" dirty="0" smtClean="0"/>
              <a:t>）　</a:t>
            </a:r>
            <a:r>
              <a:rPr lang="ja-JP" altLang="en-US" sz="1000" dirty="0" smtClean="0"/>
              <a:t>～</a:t>
            </a:r>
            <a:r>
              <a:rPr lang="ja-JP" altLang="en-US" sz="1000" dirty="0"/>
              <a:t>大阪大学健康医療クロスイノベーション</a:t>
            </a:r>
            <a:r>
              <a:rPr lang="ja-JP" altLang="en-US" sz="1000" dirty="0" smtClean="0"/>
              <a:t>会議～</a:t>
            </a:r>
            <a:endParaRPr lang="ja-JP" altLang="en-US" sz="1000" dirty="0"/>
          </a:p>
        </p:txBody>
      </p:sp>
      <p:sp>
        <p:nvSpPr>
          <p:cNvPr id="47108" name="Rectangle 5"/>
          <p:cNvSpPr>
            <a:spLocks noChangeArrowheads="1"/>
          </p:cNvSpPr>
          <p:nvPr/>
        </p:nvSpPr>
        <p:spPr bwMode="auto">
          <a:xfrm>
            <a:off x="6516688" y="1484313"/>
            <a:ext cx="2376487" cy="2305050"/>
          </a:xfrm>
          <a:prstGeom prst="rect">
            <a:avLst/>
          </a:prstGeom>
          <a:noFill/>
          <a:ln w="9525" algn="ctr">
            <a:solidFill>
              <a:schemeClr val="hlink"/>
            </a:solidFill>
            <a:miter lim="800000"/>
            <a:headEnd/>
            <a:tailEnd/>
          </a:ln>
        </p:spPr>
        <p:txBody>
          <a:bodyPr wrap="none" anchor="ctr"/>
          <a:lstStyle/>
          <a:p>
            <a:pPr algn="l"/>
            <a:r>
              <a:rPr lang="ja-JP" altLang="en-US" sz="900" b="1" dirty="0"/>
              <a:t>阪大医学部が銀行、商社と連携　</a:t>
            </a:r>
          </a:p>
          <a:p>
            <a:pPr algn="l"/>
            <a:r>
              <a:rPr lang="ja-JP" altLang="en-US" sz="900" b="1" dirty="0"/>
              <a:t>産学連携を加速へ「人口減の中で重要」</a:t>
            </a:r>
          </a:p>
          <a:p>
            <a:pPr algn="l"/>
            <a:endParaRPr lang="ja-JP" altLang="en-US" sz="900" b="1" dirty="0"/>
          </a:p>
          <a:p>
            <a:pPr algn="l"/>
            <a:r>
              <a:rPr lang="ja-JP" altLang="en-US" sz="900" dirty="0"/>
              <a:t>大阪大学医学部は、研究成果をビジネスに</a:t>
            </a:r>
          </a:p>
          <a:p>
            <a:pPr algn="l"/>
            <a:r>
              <a:rPr lang="ja-JP" altLang="en-US" sz="900" dirty="0"/>
              <a:t>生かす産学連携を加速するため、銀行や</a:t>
            </a:r>
          </a:p>
          <a:p>
            <a:pPr algn="l"/>
            <a:r>
              <a:rPr lang="ja-JP" altLang="en-US" sz="900" dirty="0"/>
              <a:t>商社など約５０社を招いて「健康・医療クロ</a:t>
            </a:r>
          </a:p>
          <a:p>
            <a:pPr algn="l"/>
            <a:r>
              <a:rPr lang="ja-JP" altLang="en-US" sz="900" dirty="0"/>
              <a:t>スイノベーション会議」を大阪市内で開催。</a:t>
            </a:r>
          </a:p>
          <a:p>
            <a:pPr algn="l"/>
            <a:r>
              <a:rPr lang="ja-JP" altLang="en-US" sz="900" dirty="0"/>
              <a:t>三井住友銀行やロート製薬など３社と連携</a:t>
            </a:r>
          </a:p>
          <a:p>
            <a:pPr algn="l"/>
            <a:r>
              <a:rPr lang="ja-JP" altLang="en-US" sz="900" dirty="0"/>
              <a:t>協定を締結した。</a:t>
            </a:r>
          </a:p>
          <a:p>
            <a:pPr algn="l"/>
            <a:r>
              <a:rPr lang="ja-JP" altLang="en-US" sz="900" dirty="0"/>
              <a:t>　会議には、同銀行や伊藤忠商事、三井物産</a:t>
            </a:r>
          </a:p>
          <a:p>
            <a:pPr algn="l"/>
            <a:r>
              <a:rPr lang="ja-JP" altLang="en-US" sz="900" dirty="0"/>
              <a:t>などのほか関西電力や電通などさまざまな業</a:t>
            </a:r>
          </a:p>
          <a:p>
            <a:pPr algn="l"/>
            <a:r>
              <a:rPr lang="ja-JP" altLang="en-US" sz="900" dirty="0"/>
              <a:t>界から担当者らが参加。今後、２～３カ月に１</a:t>
            </a:r>
          </a:p>
          <a:p>
            <a:pPr algn="l"/>
            <a:r>
              <a:rPr lang="ja-JP" altLang="en-US" sz="900" dirty="0"/>
              <a:t>回のペースで同様の会議を開き、連携先の</a:t>
            </a:r>
          </a:p>
          <a:p>
            <a:pPr algn="l"/>
            <a:r>
              <a:rPr lang="ja-JP" altLang="en-US" sz="900" dirty="0"/>
              <a:t>企業を増やす予定という。</a:t>
            </a:r>
          </a:p>
          <a:p>
            <a:pPr algn="l"/>
            <a:endParaRPr lang="ja-JP" altLang="en-US" sz="900" dirty="0"/>
          </a:p>
          <a:p>
            <a:pPr algn="l"/>
            <a:r>
              <a:rPr lang="ja-JP" altLang="en-US" sz="900" dirty="0"/>
              <a:t>産経</a:t>
            </a:r>
            <a:r>
              <a:rPr lang="ja-JP" altLang="en-US" sz="900" dirty="0" smtClean="0"/>
              <a:t>新聞</a:t>
            </a:r>
            <a:r>
              <a:rPr lang="ja-JP" altLang="en-US" sz="900" dirty="0"/>
              <a:t>　</a:t>
            </a:r>
            <a:r>
              <a:rPr lang="en-US" altLang="ja-JP" sz="900" dirty="0"/>
              <a:t>2015</a:t>
            </a:r>
            <a:r>
              <a:rPr lang="ja-JP" altLang="en-US" sz="900" dirty="0"/>
              <a:t>年</a:t>
            </a:r>
            <a:r>
              <a:rPr lang="en-US" altLang="ja-JP" sz="900" dirty="0"/>
              <a:t>12</a:t>
            </a:r>
            <a:r>
              <a:rPr lang="ja-JP" altLang="en-US" sz="900" dirty="0"/>
              <a:t>月</a:t>
            </a:r>
            <a:r>
              <a:rPr lang="en-US" altLang="ja-JP" sz="900" dirty="0"/>
              <a:t>18</a:t>
            </a:r>
            <a:r>
              <a:rPr lang="ja-JP" altLang="en-US" sz="900" dirty="0" smtClean="0"/>
              <a:t>日より</a:t>
            </a:r>
            <a:endParaRPr lang="ja-JP" altLang="en-US" sz="900" dirty="0"/>
          </a:p>
        </p:txBody>
      </p:sp>
      <p:sp>
        <p:nvSpPr>
          <p:cNvPr id="64" name="テキスト ボックス 63"/>
          <p:cNvSpPr txBox="1"/>
          <p:nvPr/>
        </p:nvSpPr>
        <p:spPr>
          <a:xfrm>
            <a:off x="179388" y="476250"/>
            <a:ext cx="8823325" cy="5429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buFont typeface="Wingdings" pitchFamily="2" charset="2"/>
              <a:buChar char="Ø"/>
              <a:defRPr/>
            </a:pPr>
            <a:r>
              <a:rPr lang="ja-JP" altLang="en-US" sz="1400" dirty="0" smtClean="0">
                <a:solidFill>
                  <a:srgbClr val="000000"/>
                </a:solidFill>
                <a:latin typeface="+mj-ea"/>
                <a:ea typeface="+mj-ea"/>
                <a:cs typeface="Meiryo UI"/>
              </a:rPr>
              <a:t>大阪大学はライフサイエンス分野で産学連携を促進するための取組を強化。研究成果をビジネスに生かすため、産業界とともに</a:t>
            </a:r>
            <a:r>
              <a:rPr lang="en-US" altLang="ja-JP" sz="1400" dirty="0" smtClean="0">
                <a:solidFill>
                  <a:srgbClr val="000000"/>
                </a:solidFill>
                <a:latin typeface="+mj-ea"/>
                <a:ea typeface="+mj-ea"/>
                <a:cs typeface="Meiryo UI"/>
              </a:rPr>
              <a:t>2015</a:t>
            </a:r>
            <a:r>
              <a:rPr lang="ja-JP" altLang="en-US" sz="1400" dirty="0" smtClean="0">
                <a:solidFill>
                  <a:srgbClr val="000000"/>
                </a:solidFill>
                <a:latin typeface="+mj-ea"/>
                <a:ea typeface="+mj-ea"/>
                <a:cs typeface="Meiryo UI"/>
              </a:rPr>
              <a:t>年に</a:t>
            </a:r>
            <a:r>
              <a:rPr lang="ja-JP" altLang="en-US" sz="1400" u="sng" dirty="0" smtClean="0">
                <a:solidFill>
                  <a:srgbClr val="000000"/>
                </a:solidFill>
                <a:latin typeface="+mj-ea"/>
                <a:ea typeface="+mj-ea"/>
                <a:cs typeface="Meiryo UI"/>
              </a:rPr>
              <a:t>健康医療クロスイノベーション会議</a:t>
            </a:r>
            <a:r>
              <a:rPr lang="ja-JP" altLang="en-US" sz="1400" dirty="0" smtClean="0">
                <a:solidFill>
                  <a:srgbClr val="000000"/>
                </a:solidFill>
                <a:latin typeface="+mj-ea"/>
                <a:ea typeface="+mj-ea"/>
                <a:cs typeface="Meiryo UI"/>
              </a:rPr>
              <a:t>を設置</a:t>
            </a:r>
            <a:endParaRPr lang="ja-JP" altLang="en-US" sz="1400" dirty="0">
              <a:solidFill>
                <a:srgbClr val="000000"/>
              </a:solidFill>
              <a:latin typeface="+mj-ea"/>
              <a:ea typeface="+mj-ea"/>
              <a:cs typeface="Meiryo UI"/>
            </a:endParaRPr>
          </a:p>
        </p:txBody>
      </p:sp>
      <p:sp>
        <p:nvSpPr>
          <p:cNvPr id="47110" name="Rectangle 7"/>
          <p:cNvSpPr>
            <a:spLocks noChangeArrowheads="1"/>
          </p:cNvSpPr>
          <p:nvPr/>
        </p:nvSpPr>
        <p:spPr bwMode="auto">
          <a:xfrm>
            <a:off x="6516688" y="3933825"/>
            <a:ext cx="2376487" cy="2663825"/>
          </a:xfrm>
          <a:prstGeom prst="rect">
            <a:avLst/>
          </a:prstGeom>
          <a:noFill/>
          <a:ln w="9525" algn="ctr">
            <a:solidFill>
              <a:schemeClr val="hlink"/>
            </a:solidFill>
            <a:miter lim="800000"/>
            <a:headEnd/>
            <a:tailEnd/>
          </a:ln>
        </p:spPr>
        <p:txBody>
          <a:bodyPr wrap="none" anchor="ctr"/>
          <a:lstStyle/>
          <a:p>
            <a:pPr algn="l"/>
            <a:r>
              <a:rPr lang="ja-JP" altLang="en-US" sz="900" b="1" dirty="0"/>
              <a:t>中外、阪大と包括連携　バイオ創薬に注力</a:t>
            </a:r>
            <a:r>
              <a:rPr lang="ja-JP" altLang="en-US" sz="900" dirty="0"/>
              <a:t> </a:t>
            </a:r>
            <a:br>
              <a:rPr lang="ja-JP" altLang="en-US" sz="900" dirty="0"/>
            </a:br>
            <a:endParaRPr lang="ja-JP" altLang="en-US" sz="900" dirty="0"/>
          </a:p>
          <a:p>
            <a:pPr algn="l"/>
            <a:r>
              <a:rPr lang="ja-JP" altLang="en-US" sz="900" dirty="0"/>
              <a:t>中外製薬と大阪大学は</a:t>
            </a:r>
            <a:r>
              <a:rPr lang="en-US" altLang="ja-JP" sz="900" dirty="0"/>
              <a:t>19</a:t>
            </a:r>
            <a:r>
              <a:rPr lang="ja-JP" altLang="en-US" sz="900" dirty="0"/>
              <a:t>日、新薬の研究開</a:t>
            </a:r>
          </a:p>
          <a:p>
            <a:pPr algn="l"/>
            <a:r>
              <a:rPr lang="ja-JP" altLang="en-US" sz="900" dirty="0"/>
              <a:t>発などで包括連携すると正式発表した。中外</a:t>
            </a:r>
          </a:p>
          <a:p>
            <a:pPr algn="l"/>
            <a:r>
              <a:rPr lang="ja-JP" altLang="en-US" sz="900" dirty="0" err="1"/>
              <a:t>が阪</a:t>
            </a:r>
            <a:r>
              <a:rPr lang="ja-JP" altLang="en-US" sz="900" dirty="0"/>
              <a:t>大の免疫学研究の国際的な拠点である</a:t>
            </a:r>
          </a:p>
          <a:p>
            <a:pPr algn="l"/>
            <a:r>
              <a:rPr lang="ja-JP" altLang="en-US" sz="900" dirty="0"/>
              <a:t>免疫学フロンティア研究センター（ＩＦＲｅＣ）に</a:t>
            </a:r>
          </a:p>
          <a:p>
            <a:pPr algn="l"/>
            <a:r>
              <a:rPr lang="ja-JP" altLang="en-US" sz="900" dirty="0"/>
              <a:t>対して</a:t>
            </a:r>
            <a:r>
              <a:rPr lang="en-US" altLang="ja-JP" sz="900" dirty="0"/>
              <a:t>10</a:t>
            </a:r>
            <a:r>
              <a:rPr lang="ja-JP" altLang="en-US" sz="900" dirty="0"/>
              <a:t>年間で</a:t>
            </a:r>
            <a:r>
              <a:rPr lang="en-US" altLang="ja-JP" sz="900" dirty="0"/>
              <a:t>100</a:t>
            </a:r>
            <a:r>
              <a:rPr lang="ja-JP" altLang="en-US" sz="900" dirty="0"/>
              <a:t>億円を支援する。共同研</a:t>
            </a:r>
          </a:p>
          <a:p>
            <a:pPr algn="l"/>
            <a:r>
              <a:rPr lang="ja-JP" altLang="en-US" sz="900" dirty="0"/>
              <a:t>究を進めるとともに、阪大が持つ特許を中外</a:t>
            </a:r>
          </a:p>
          <a:p>
            <a:pPr algn="l"/>
            <a:r>
              <a:rPr lang="ja-JP" altLang="en-US" sz="900" dirty="0"/>
              <a:t>が活用することなどを検討する。</a:t>
            </a:r>
            <a:endParaRPr lang="ja-JP" altLang="en-US" sz="900" u="sng" dirty="0"/>
          </a:p>
          <a:p>
            <a:pPr algn="l"/>
            <a:r>
              <a:rPr lang="ja-JP" altLang="en-US" sz="900" dirty="0"/>
              <a:t>　中外は</a:t>
            </a:r>
            <a:r>
              <a:rPr lang="en-US" altLang="ja-JP" sz="900" dirty="0"/>
              <a:t>2017</a:t>
            </a:r>
            <a:r>
              <a:rPr lang="ja-JP" altLang="en-US" sz="900" dirty="0"/>
              <a:t>年４月から</a:t>
            </a:r>
            <a:r>
              <a:rPr lang="en-US" altLang="ja-JP" sz="900" dirty="0"/>
              <a:t>10</a:t>
            </a:r>
            <a:r>
              <a:rPr lang="ja-JP" altLang="en-US" sz="900" dirty="0"/>
              <a:t>年間にわたり、</a:t>
            </a:r>
          </a:p>
          <a:p>
            <a:pPr algn="l"/>
            <a:r>
              <a:rPr lang="ja-JP" altLang="en-US" sz="900" dirty="0"/>
              <a:t>ＩＦＲｅＣへ毎年</a:t>
            </a:r>
            <a:r>
              <a:rPr lang="en-US" altLang="ja-JP" sz="900" dirty="0"/>
              <a:t>10</a:t>
            </a:r>
            <a:r>
              <a:rPr lang="ja-JP" altLang="en-US" sz="900" dirty="0"/>
              <a:t>億円の資金を提供する。</a:t>
            </a:r>
          </a:p>
          <a:p>
            <a:pPr algn="l"/>
            <a:r>
              <a:rPr lang="ja-JP" altLang="en-US" sz="900" dirty="0"/>
              <a:t>中期経営計画ではがんや免疫を重点課題に</a:t>
            </a:r>
          </a:p>
          <a:p>
            <a:pPr algn="l"/>
            <a:r>
              <a:rPr lang="ja-JP" altLang="en-US" sz="900" dirty="0"/>
              <a:t>掲げており、連携で研究開発の効率を高める</a:t>
            </a:r>
          </a:p>
          <a:p>
            <a:pPr algn="l"/>
            <a:r>
              <a:rPr lang="ja-JP" altLang="en-US" sz="900" dirty="0" err="1"/>
              <a:t>のが</a:t>
            </a:r>
            <a:r>
              <a:rPr lang="ja-JP" altLang="en-US" sz="900" dirty="0"/>
              <a:t>狙い。阪大との連携で抗体医薬などの</a:t>
            </a:r>
          </a:p>
          <a:p>
            <a:pPr algn="l"/>
            <a:r>
              <a:rPr lang="ja-JP" altLang="en-US" sz="900" dirty="0"/>
              <a:t>バイオ分野での創薬に注力し、関節リウマチ</a:t>
            </a:r>
          </a:p>
          <a:p>
            <a:pPr algn="l"/>
            <a:r>
              <a:rPr lang="ja-JP" altLang="en-US" sz="900" dirty="0"/>
              <a:t>などの免疫の病気や、がんなどの新薬開発</a:t>
            </a:r>
          </a:p>
          <a:p>
            <a:pPr algn="l"/>
            <a:r>
              <a:rPr lang="ja-JP" altLang="en-US" sz="900" dirty="0"/>
              <a:t>につなげる。</a:t>
            </a:r>
          </a:p>
          <a:p>
            <a:pPr algn="l"/>
            <a:endParaRPr lang="ja-JP" altLang="en-US" sz="900" dirty="0"/>
          </a:p>
          <a:p>
            <a:pPr algn="l"/>
            <a:r>
              <a:rPr lang="ja-JP" altLang="en-US" sz="900" dirty="0"/>
              <a:t>日経新聞　</a:t>
            </a:r>
            <a:r>
              <a:rPr lang="en-US" altLang="ja-JP" sz="900" dirty="0"/>
              <a:t>2016</a:t>
            </a:r>
            <a:r>
              <a:rPr lang="ja-JP" altLang="en-US" sz="900" dirty="0"/>
              <a:t>年</a:t>
            </a:r>
            <a:r>
              <a:rPr lang="en-US" altLang="ja-JP" sz="900" dirty="0"/>
              <a:t>5</a:t>
            </a:r>
            <a:r>
              <a:rPr lang="ja-JP" altLang="en-US" sz="900" dirty="0"/>
              <a:t>月</a:t>
            </a:r>
            <a:r>
              <a:rPr lang="en-US" altLang="ja-JP" sz="900" dirty="0"/>
              <a:t>19</a:t>
            </a:r>
            <a:r>
              <a:rPr lang="ja-JP" altLang="en-US" sz="900" dirty="0" smtClean="0"/>
              <a:t>日</a:t>
            </a:r>
            <a:r>
              <a:rPr lang="ja-JP" altLang="en-US" sz="900" dirty="0"/>
              <a:t>より</a:t>
            </a:r>
          </a:p>
        </p:txBody>
      </p:sp>
      <p:sp>
        <p:nvSpPr>
          <p:cNvPr id="2" name="スライド番号プレースホルダー 1"/>
          <p:cNvSpPr>
            <a:spLocks noGrp="1"/>
          </p:cNvSpPr>
          <p:nvPr>
            <p:ph type="sldNum" sz="quarter" idx="12"/>
          </p:nvPr>
        </p:nvSpPr>
        <p:spPr>
          <a:xfrm>
            <a:off x="6516688" y="6492875"/>
            <a:ext cx="2133600" cy="365125"/>
          </a:xfrm>
        </p:spPr>
        <p:txBody>
          <a:bodyPr/>
          <a:lstStyle/>
          <a:p>
            <a:pPr>
              <a:defRPr/>
            </a:pPr>
            <a:fld id="{BBCD0598-7193-45C1-87AD-3ACF5581B1CD}" type="slidenum">
              <a:rPr lang="ja-JP" altLang="en-US" smtClean="0"/>
              <a:pPr>
                <a:defRPr/>
              </a:pPr>
              <a:t>27</a:t>
            </a:fld>
            <a:endParaRPr lang="ja-JP" alt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6276957"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119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３．大阪での具体的な</a:t>
            </a:r>
            <a:r>
              <a:rPr lang="ja-JP" altLang="en-US" b="1" dirty="0" smtClean="0">
                <a:latin typeface="Calibri" pitchFamily="34" charset="0"/>
              </a:rPr>
              <a:t>取組事例</a:t>
            </a:r>
            <a:r>
              <a:rPr lang="ja-JP" altLang="en-US" b="1" dirty="0">
                <a:latin typeface="Calibri" pitchFamily="34" charset="0"/>
              </a:rPr>
              <a:t>（ライフサイエンス分野</a:t>
            </a:r>
            <a:r>
              <a:rPr lang="ja-JP" altLang="en-US" b="1" dirty="0" smtClean="0">
                <a:latin typeface="Calibri" pitchFamily="34" charset="0"/>
              </a:rPr>
              <a:t>）　</a:t>
            </a:r>
            <a:r>
              <a:rPr lang="ja-JP" altLang="en-US" sz="1000" dirty="0" smtClean="0">
                <a:latin typeface="Calibri" pitchFamily="34" charset="0"/>
              </a:rPr>
              <a:t>～</a:t>
            </a:r>
            <a:r>
              <a:rPr lang="ja-JP" altLang="en-US" sz="1000" dirty="0">
                <a:latin typeface="Calibri" pitchFamily="34" charset="0"/>
              </a:rPr>
              <a:t>北大阪バイオクラスターの国際的な研究拠点～</a:t>
            </a:r>
          </a:p>
        </p:txBody>
      </p:sp>
      <p:sp>
        <p:nvSpPr>
          <p:cNvPr id="64" name="テキスト ボックス 63"/>
          <p:cNvSpPr txBox="1"/>
          <p:nvPr/>
        </p:nvSpPr>
        <p:spPr>
          <a:xfrm>
            <a:off x="179388" y="549275"/>
            <a:ext cx="8823325" cy="7556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buFont typeface="Wingdings" pitchFamily="2" charset="2"/>
              <a:buChar char="Ø"/>
              <a:defRPr/>
            </a:pPr>
            <a:r>
              <a:rPr lang="ja-JP" altLang="en-US" sz="1400" dirty="0">
                <a:solidFill>
                  <a:srgbClr val="000000"/>
                </a:solidFill>
                <a:latin typeface="+mj-ea"/>
                <a:ea typeface="+mj-ea"/>
                <a:cs typeface="Meiryo UI"/>
              </a:rPr>
              <a:t>北大阪バイオクラスターには、大手製薬企業（塩野義製薬、田辺三菱製薬、大日本住友製薬、小野薬品など）の研究機関が集積するとともに、世界的なライフサイエンス分野の大学や国関係の研究機関が立地し、海外からの研究者も含め先端的な研究への取組が進行中。</a:t>
            </a:r>
            <a:endParaRPr lang="en-US" altLang="ja-JP" sz="1400" dirty="0">
              <a:solidFill>
                <a:srgbClr val="000000"/>
              </a:solidFill>
              <a:latin typeface="+mj-ea"/>
              <a:ea typeface="+mj-ea"/>
              <a:cs typeface="Meiryo UI"/>
            </a:endParaRPr>
          </a:p>
        </p:txBody>
      </p:sp>
      <p:pic>
        <p:nvPicPr>
          <p:cNvPr id="48131" name="Picture 11" descr="dsc_0528"/>
          <p:cNvPicPr>
            <a:picLocks noChangeAspect="1" noChangeArrowheads="1"/>
          </p:cNvPicPr>
          <p:nvPr/>
        </p:nvPicPr>
        <p:blipFill>
          <a:blip r:embed="rId2"/>
          <a:srcRect/>
          <a:stretch>
            <a:fillRect/>
          </a:stretch>
        </p:blipFill>
        <p:spPr bwMode="auto">
          <a:xfrm>
            <a:off x="395288" y="2781300"/>
            <a:ext cx="2476500" cy="2303463"/>
          </a:xfrm>
          <a:prstGeom prst="rect">
            <a:avLst/>
          </a:prstGeom>
          <a:noFill/>
          <a:ln w="9525">
            <a:noFill/>
            <a:miter lim="800000"/>
            <a:headEnd/>
            <a:tailEnd/>
          </a:ln>
        </p:spPr>
      </p:pic>
      <p:sp>
        <p:nvSpPr>
          <p:cNvPr id="48132" name="AutoShape 12"/>
          <p:cNvSpPr>
            <a:spLocks noChangeArrowheads="1"/>
          </p:cNvSpPr>
          <p:nvPr/>
        </p:nvSpPr>
        <p:spPr bwMode="auto">
          <a:xfrm>
            <a:off x="323850" y="1700213"/>
            <a:ext cx="2592388" cy="288925"/>
          </a:xfrm>
          <a:prstGeom prst="roundRect">
            <a:avLst>
              <a:gd name="adj" fmla="val 16667"/>
            </a:avLst>
          </a:prstGeom>
          <a:solidFill>
            <a:schemeClr val="accent1"/>
          </a:solidFill>
          <a:ln w="9525">
            <a:solidFill>
              <a:schemeClr val="tx1"/>
            </a:solidFill>
            <a:round/>
            <a:headEnd/>
            <a:tailEnd/>
          </a:ln>
        </p:spPr>
        <p:txBody>
          <a:bodyPr wrap="none" anchor="ctr"/>
          <a:lstStyle/>
          <a:p>
            <a:r>
              <a:rPr lang="ja-JP" altLang="en-US" sz="1200">
                <a:solidFill>
                  <a:schemeClr val="bg1"/>
                </a:solidFill>
              </a:rPr>
              <a:t>大阪大学微生物病研究所（吹田市）</a:t>
            </a:r>
          </a:p>
        </p:txBody>
      </p:sp>
      <p:sp>
        <p:nvSpPr>
          <p:cNvPr id="48133" name="AutoShape 13"/>
          <p:cNvSpPr>
            <a:spLocks noChangeArrowheads="1"/>
          </p:cNvSpPr>
          <p:nvPr/>
        </p:nvSpPr>
        <p:spPr bwMode="auto">
          <a:xfrm>
            <a:off x="3059113" y="1700213"/>
            <a:ext cx="2736850" cy="288925"/>
          </a:xfrm>
          <a:prstGeom prst="roundRect">
            <a:avLst>
              <a:gd name="adj" fmla="val 16667"/>
            </a:avLst>
          </a:prstGeom>
          <a:solidFill>
            <a:schemeClr val="accent1"/>
          </a:solidFill>
          <a:ln w="9525">
            <a:solidFill>
              <a:schemeClr val="tx1"/>
            </a:solidFill>
            <a:round/>
            <a:headEnd/>
            <a:tailEnd/>
          </a:ln>
        </p:spPr>
        <p:txBody>
          <a:bodyPr wrap="none" anchor="ctr"/>
          <a:lstStyle/>
          <a:p>
            <a:r>
              <a:rPr lang="ja-JP" altLang="en-US" sz="1000">
                <a:solidFill>
                  <a:schemeClr val="bg1"/>
                </a:solidFill>
              </a:rPr>
              <a:t>大阪大学免疫学フロンティア研究センター（吹田市）</a:t>
            </a:r>
          </a:p>
        </p:txBody>
      </p:sp>
      <p:sp>
        <p:nvSpPr>
          <p:cNvPr id="48134" name="AutoShape 14"/>
          <p:cNvSpPr>
            <a:spLocks noChangeArrowheads="1"/>
          </p:cNvSpPr>
          <p:nvPr/>
        </p:nvSpPr>
        <p:spPr bwMode="auto">
          <a:xfrm>
            <a:off x="5940425" y="1700213"/>
            <a:ext cx="2808288" cy="288925"/>
          </a:xfrm>
          <a:prstGeom prst="roundRect">
            <a:avLst>
              <a:gd name="adj" fmla="val 16667"/>
            </a:avLst>
          </a:prstGeom>
          <a:solidFill>
            <a:schemeClr val="accent1"/>
          </a:solidFill>
          <a:ln w="9525">
            <a:solidFill>
              <a:schemeClr val="tx1"/>
            </a:solidFill>
            <a:round/>
            <a:headEnd/>
            <a:tailEnd/>
          </a:ln>
        </p:spPr>
        <p:txBody>
          <a:bodyPr wrap="none" anchor="ctr"/>
          <a:lstStyle/>
          <a:p>
            <a:r>
              <a:rPr lang="ja-JP" altLang="en-US" sz="1000">
                <a:solidFill>
                  <a:schemeClr val="bg1"/>
                </a:solidFill>
              </a:rPr>
              <a:t>理化学研究所生命システム研究センター（吹田市）</a:t>
            </a:r>
            <a:endParaRPr lang="en-US" altLang="ja-JP" sz="1000">
              <a:solidFill>
                <a:schemeClr val="bg1"/>
              </a:solidFill>
            </a:endParaRPr>
          </a:p>
        </p:txBody>
      </p:sp>
      <p:pic>
        <p:nvPicPr>
          <p:cNvPr id="48135" name="Picture 16" descr="ce514e2b-154c-496c-8591-54febd19f7b2"/>
          <p:cNvPicPr>
            <a:picLocks noChangeAspect="1" noChangeArrowheads="1"/>
          </p:cNvPicPr>
          <p:nvPr/>
        </p:nvPicPr>
        <p:blipFill>
          <a:blip r:embed="rId3"/>
          <a:srcRect/>
          <a:stretch>
            <a:fillRect/>
          </a:stretch>
        </p:blipFill>
        <p:spPr bwMode="auto">
          <a:xfrm>
            <a:off x="179388" y="4438650"/>
            <a:ext cx="2797175" cy="1438275"/>
          </a:xfrm>
          <a:prstGeom prst="rect">
            <a:avLst/>
          </a:prstGeom>
          <a:noFill/>
          <a:ln w="9525">
            <a:noFill/>
            <a:miter lim="800000"/>
            <a:headEnd/>
            <a:tailEnd/>
          </a:ln>
        </p:spPr>
      </p:pic>
      <p:sp>
        <p:nvSpPr>
          <p:cNvPr id="48136" name="Rectangle 17"/>
          <p:cNvSpPr>
            <a:spLocks noChangeArrowheads="1"/>
          </p:cNvSpPr>
          <p:nvPr/>
        </p:nvSpPr>
        <p:spPr bwMode="auto">
          <a:xfrm>
            <a:off x="250825" y="2060575"/>
            <a:ext cx="2736850" cy="1225550"/>
          </a:xfrm>
          <a:prstGeom prst="rect">
            <a:avLst/>
          </a:prstGeom>
          <a:solidFill>
            <a:schemeClr val="bg1"/>
          </a:solidFill>
          <a:ln w="25400">
            <a:solidFill>
              <a:schemeClr val="hlink"/>
            </a:solidFill>
            <a:miter lim="800000"/>
            <a:headEnd/>
            <a:tailEnd/>
          </a:ln>
        </p:spPr>
        <p:txBody>
          <a:bodyPr wrap="none" anchor="ctr"/>
          <a:lstStyle/>
          <a:p>
            <a:pPr algn="l"/>
            <a:r>
              <a:rPr lang="en-US" altLang="ja-JP" sz="900"/>
              <a:t>1934</a:t>
            </a:r>
            <a:r>
              <a:rPr lang="ja-JP" altLang="en-US" sz="900"/>
              <a:t>年の創立以来、感染症の基礎的研究ならびに</a:t>
            </a:r>
          </a:p>
          <a:p>
            <a:pPr algn="l"/>
            <a:r>
              <a:rPr lang="ja-JP" altLang="en-US" sz="900"/>
              <a:t>その制圧について研究を進め、新たな病原菌や</a:t>
            </a:r>
          </a:p>
          <a:p>
            <a:pPr algn="l"/>
            <a:r>
              <a:rPr lang="ja-JP" altLang="en-US" sz="900"/>
              <a:t>病原ウイルスの発見、発病のメカニズムの解明、</a:t>
            </a:r>
          </a:p>
          <a:p>
            <a:pPr algn="l"/>
            <a:r>
              <a:rPr lang="ja-JP" altLang="en-US" sz="900"/>
              <a:t>ワクチンや診断剤の開発など、我が国の感染症</a:t>
            </a:r>
          </a:p>
          <a:p>
            <a:pPr algn="l"/>
            <a:r>
              <a:rPr lang="ja-JP" altLang="en-US" sz="900"/>
              <a:t>及び免疫学分野で多大の貢献。 研究成果を基に</a:t>
            </a:r>
          </a:p>
          <a:p>
            <a:pPr algn="l"/>
            <a:r>
              <a:rPr lang="ja-JP" altLang="en-US" sz="900"/>
              <a:t>多くのワクチンを開発・製造。最近ではマラリアワク</a:t>
            </a:r>
          </a:p>
          <a:p>
            <a:pPr algn="l"/>
            <a:r>
              <a:rPr lang="ja-JP" altLang="en-US" sz="900"/>
              <a:t>チンなどの研究開発も世界で期待されている。</a:t>
            </a:r>
          </a:p>
        </p:txBody>
      </p:sp>
      <p:sp>
        <p:nvSpPr>
          <p:cNvPr id="48137" name="Rectangle 18"/>
          <p:cNvSpPr>
            <a:spLocks noChangeArrowheads="1"/>
          </p:cNvSpPr>
          <p:nvPr/>
        </p:nvSpPr>
        <p:spPr bwMode="auto">
          <a:xfrm>
            <a:off x="3059113" y="2060575"/>
            <a:ext cx="2736850" cy="1223963"/>
          </a:xfrm>
          <a:prstGeom prst="rect">
            <a:avLst/>
          </a:prstGeom>
          <a:solidFill>
            <a:schemeClr val="bg1"/>
          </a:solidFill>
          <a:ln w="25400">
            <a:solidFill>
              <a:schemeClr val="hlink"/>
            </a:solidFill>
            <a:miter lim="800000"/>
            <a:headEnd/>
            <a:tailEnd/>
          </a:ln>
        </p:spPr>
        <p:txBody>
          <a:bodyPr wrap="none" anchor="ctr"/>
          <a:lstStyle/>
          <a:p>
            <a:pPr algn="l"/>
            <a:r>
              <a:rPr lang="ja-JP" altLang="en-US" sz="900"/>
              <a:t>・文部科学省の世界トップレベル国際研究拠点</a:t>
            </a:r>
          </a:p>
          <a:p>
            <a:pPr algn="l"/>
            <a:r>
              <a:rPr lang="ja-JP" altLang="en-US" sz="900"/>
              <a:t>プログラムに採択され</a:t>
            </a:r>
            <a:r>
              <a:rPr lang="en-US" altLang="ja-JP" sz="900"/>
              <a:t>2007</a:t>
            </a:r>
            <a:r>
              <a:rPr lang="ja-JP" altLang="en-US" sz="900"/>
              <a:t>年発足。</a:t>
            </a:r>
          </a:p>
          <a:p>
            <a:pPr algn="l"/>
            <a:r>
              <a:rPr lang="ja-JP" altLang="en-US" sz="900"/>
              <a:t>・免疫学とイメージング（画像化）技術、さらにバイオ</a:t>
            </a:r>
          </a:p>
          <a:p>
            <a:pPr algn="l"/>
            <a:r>
              <a:rPr lang="ja-JP" altLang="en-US" sz="900"/>
              <a:t>インフォマティクス（生体情報学）との融合研究を通</a:t>
            </a:r>
          </a:p>
          <a:p>
            <a:pPr algn="l"/>
            <a:r>
              <a:rPr lang="ja-JP" altLang="en-US" sz="900"/>
              <a:t>して、動物生体内（</a:t>
            </a:r>
            <a:r>
              <a:rPr lang="en-US" altLang="ja-JP" sz="900"/>
              <a:t>in vivo</a:t>
            </a:r>
            <a:r>
              <a:rPr lang="ja-JP" altLang="en-US" sz="900"/>
              <a:t>）における免疫反応を可視</a:t>
            </a:r>
          </a:p>
          <a:p>
            <a:pPr algn="l"/>
            <a:r>
              <a:rPr lang="ja-JP" altLang="en-US" sz="900"/>
              <a:t>化、あるいは予測することによる免疫系の動的な全貌</a:t>
            </a:r>
          </a:p>
          <a:p>
            <a:pPr algn="l"/>
            <a:r>
              <a:rPr lang="ja-JP" altLang="en-US" sz="900"/>
              <a:t>を明らかにすることを目的としている。</a:t>
            </a:r>
          </a:p>
        </p:txBody>
      </p:sp>
      <p:pic>
        <p:nvPicPr>
          <p:cNvPr id="48138" name="Picture 21" descr="fig_01_thumb"/>
          <p:cNvPicPr>
            <a:picLocks noChangeAspect="1" noChangeArrowheads="1"/>
          </p:cNvPicPr>
          <p:nvPr/>
        </p:nvPicPr>
        <p:blipFill>
          <a:blip r:embed="rId4"/>
          <a:srcRect/>
          <a:stretch>
            <a:fillRect/>
          </a:stretch>
        </p:blipFill>
        <p:spPr bwMode="auto">
          <a:xfrm>
            <a:off x="3084513" y="3327400"/>
            <a:ext cx="2773362" cy="3341688"/>
          </a:xfrm>
          <a:prstGeom prst="rect">
            <a:avLst/>
          </a:prstGeom>
          <a:noFill/>
          <a:ln w="9525">
            <a:noFill/>
            <a:miter lim="800000"/>
            <a:headEnd/>
            <a:tailEnd/>
          </a:ln>
        </p:spPr>
      </p:pic>
      <p:sp>
        <p:nvSpPr>
          <p:cNvPr id="48139" name="AutoShape 22"/>
          <p:cNvSpPr>
            <a:spLocks noChangeArrowheads="1"/>
          </p:cNvSpPr>
          <p:nvPr/>
        </p:nvSpPr>
        <p:spPr bwMode="auto">
          <a:xfrm>
            <a:off x="5940425" y="4005263"/>
            <a:ext cx="2808288" cy="288925"/>
          </a:xfrm>
          <a:prstGeom prst="roundRect">
            <a:avLst>
              <a:gd name="adj" fmla="val 16667"/>
            </a:avLst>
          </a:prstGeom>
          <a:solidFill>
            <a:schemeClr val="accent1"/>
          </a:solidFill>
          <a:ln w="9525">
            <a:solidFill>
              <a:schemeClr val="tx1"/>
            </a:solidFill>
            <a:round/>
            <a:headEnd/>
            <a:tailEnd/>
          </a:ln>
        </p:spPr>
        <p:txBody>
          <a:bodyPr wrap="none" anchor="ctr"/>
          <a:lstStyle/>
          <a:p>
            <a:r>
              <a:rPr lang="ja-JP" altLang="en-US" sz="1200">
                <a:solidFill>
                  <a:schemeClr val="bg1"/>
                </a:solidFill>
              </a:rPr>
              <a:t>医薬基盤研究所（茨木市）</a:t>
            </a:r>
          </a:p>
        </p:txBody>
      </p:sp>
      <p:sp>
        <p:nvSpPr>
          <p:cNvPr id="48140" name="Rectangle 25"/>
          <p:cNvSpPr>
            <a:spLocks noChangeArrowheads="1"/>
          </p:cNvSpPr>
          <p:nvPr/>
        </p:nvSpPr>
        <p:spPr bwMode="auto">
          <a:xfrm>
            <a:off x="5940425" y="2060575"/>
            <a:ext cx="2808288" cy="720725"/>
          </a:xfrm>
          <a:prstGeom prst="rect">
            <a:avLst/>
          </a:prstGeom>
          <a:solidFill>
            <a:schemeClr val="bg1"/>
          </a:solidFill>
          <a:ln w="25400">
            <a:solidFill>
              <a:schemeClr val="hlink"/>
            </a:solidFill>
            <a:miter lim="800000"/>
            <a:headEnd/>
            <a:tailEnd/>
          </a:ln>
        </p:spPr>
        <p:txBody>
          <a:bodyPr wrap="none" anchor="ctr"/>
          <a:lstStyle/>
          <a:p>
            <a:pPr algn="l"/>
            <a:r>
              <a:rPr lang="ja-JP" altLang="en-US" sz="1000"/>
              <a:t>・</a:t>
            </a:r>
            <a:r>
              <a:rPr lang="en-US" altLang="ja-JP" sz="1000"/>
              <a:t>2011</a:t>
            </a:r>
            <a:r>
              <a:rPr lang="ja-JP" altLang="en-US" sz="1000"/>
              <a:t>年設立。</a:t>
            </a:r>
            <a:r>
              <a:rPr lang="en-US" altLang="ja-JP" sz="1000"/>
              <a:t>2015</a:t>
            </a:r>
            <a:r>
              <a:rPr lang="ja-JP" altLang="en-US" sz="1000"/>
              <a:t>年に全国の関係拠点を集約</a:t>
            </a:r>
          </a:p>
          <a:p>
            <a:pPr algn="l"/>
            <a:r>
              <a:rPr lang="ja-JP" altLang="en-US" sz="1000"/>
              <a:t>・細胞まるごとモデリング”を中心テーマとして</a:t>
            </a:r>
          </a:p>
          <a:p>
            <a:pPr algn="l"/>
            <a:r>
              <a:rPr lang="ja-JP" altLang="en-US" sz="1000"/>
              <a:t>細胞をシステム科学することを目指す。</a:t>
            </a:r>
          </a:p>
        </p:txBody>
      </p:sp>
      <p:pic>
        <p:nvPicPr>
          <p:cNvPr id="48141" name="Picture 27" descr="former OBI building"/>
          <p:cNvPicPr>
            <a:picLocks noChangeAspect="1" noChangeArrowheads="1"/>
          </p:cNvPicPr>
          <p:nvPr/>
        </p:nvPicPr>
        <p:blipFill>
          <a:blip r:embed="rId5"/>
          <a:srcRect/>
          <a:stretch>
            <a:fillRect/>
          </a:stretch>
        </p:blipFill>
        <p:spPr bwMode="auto">
          <a:xfrm>
            <a:off x="6300788" y="2852738"/>
            <a:ext cx="1728787" cy="973137"/>
          </a:xfrm>
          <a:prstGeom prst="rect">
            <a:avLst/>
          </a:prstGeom>
          <a:noFill/>
          <a:ln w="9525">
            <a:noFill/>
            <a:miter lim="800000"/>
            <a:headEnd/>
            <a:tailEnd/>
          </a:ln>
        </p:spPr>
      </p:pic>
      <p:sp>
        <p:nvSpPr>
          <p:cNvPr id="48142" name="Rectangle 28"/>
          <p:cNvSpPr>
            <a:spLocks noChangeArrowheads="1"/>
          </p:cNvSpPr>
          <p:nvPr/>
        </p:nvSpPr>
        <p:spPr bwMode="auto">
          <a:xfrm>
            <a:off x="5940425" y="4365625"/>
            <a:ext cx="2808288" cy="720725"/>
          </a:xfrm>
          <a:prstGeom prst="rect">
            <a:avLst/>
          </a:prstGeom>
          <a:solidFill>
            <a:schemeClr val="bg1"/>
          </a:solidFill>
          <a:ln w="25400">
            <a:solidFill>
              <a:schemeClr val="hlink"/>
            </a:solidFill>
            <a:miter lim="800000"/>
            <a:headEnd/>
            <a:tailEnd/>
          </a:ln>
        </p:spPr>
        <p:txBody>
          <a:bodyPr wrap="none" anchor="ctr"/>
          <a:lstStyle/>
          <a:p>
            <a:pPr algn="l"/>
            <a:r>
              <a:rPr lang="ja-JP" altLang="en-US" sz="1000"/>
              <a:t>・</a:t>
            </a:r>
            <a:r>
              <a:rPr lang="en-US" altLang="ja-JP" sz="1000"/>
              <a:t>2005</a:t>
            </a:r>
            <a:r>
              <a:rPr lang="ja-JP" altLang="en-US" sz="1000"/>
              <a:t>年設立</a:t>
            </a:r>
          </a:p>
          <a:p>
            <a:pPr algn="l"/>
            <a:r>
              <a:rPr lang="ja-JP" altLang="en-US" sz="1000"/>
              <a:t>・医薬品・医療機器の創出に向けた基盤技術を中</a:t>
            </a:r>
          </a:p>
          <a:p>
            <a:pPr algn="l"/>
            <a:r>
              <a:rPr lang="ja-JP" altLang="en-US" sz="1000"/>
              <a:t>心に研究することなどを通じて、日本発の革新的な</a:t>
            </a:r>
          </a:p>
          <a:p>
            <a:pPr algn="l"/>
            <a:r>
              <a:rPr lang="ja-JP" altLang="en-US" sz="1000"/>
              <a:t>医薬品などの開発に貢献。 </a:t>
            </a:r>
          </a:p>
        </p:txBody>
      </p:sp>
      <p:pic>
        <p:nvPicPr>
          <p:cNvPr id="48143" name="Picture 32" descr="クリックすると新しいウィンドウで開きます"/>
          <p:cNvPicPr>
            <a:picLocks noChangeAspect="1" noChangeArrowheads="1"/>
          </p:cNvPicPr>
          <p:nvPr/>
        </p:nvPicPr>
        <p:blipFill>
          <a:blip r:embed="rId6"/>
          <a:srcRect/>
          <a:stretch>
            <a:fillRect/>
          </a:stretch>
        </p:blipFill>
        <p:spPr bwMode="auto">
          <a:xfrm>
            <a:off x="6443663" y="5157788"/>
            <a:ext cx="1727200" cy="1284287"/>
          </a:xfrm>
          <a:prstGeom prst="rect">
            <a:avLst/>
          </a:prstGeom>
          <a:noFill/>
          <a:ln w="9525">
            <a:noFill/>
            <a:miter lim="800000"/>
            <a:headEnd/>
            <a:tailEnd/>
          </a:ln>
        </p:spPr>
      </p:pic>
      <p:sp>
        <p:nvSpPr>
          <p:cNvPr id="2" name="スライド番号プレースホルダー 1"/>
          <p:cNvSpPr>
            <a:spLocks noGrp="1"/>
          </p:cNvSpPr>
          <p:nvPr>
            <p:ph type="sldNum" sz="quarter" idx="12"/>
          </p:nvPr>
        </p:nvSpPr>
        <p:spPr/>
        <p:txBody>
          <a:bodyPr/>
          <a:lstStyle/>
          <a:p>
            <a:pPr>
              <a:defRPr/>
            </a:pPr>
            <a:fld id="{BBCD0598-7193-45C1-87AD-3ACF5581B1CD}" type="slidenum">
              <a:rPr lang="ja-JP" altLang="en-US" smtClean="0"/>
              <a:pPr>
                <a:defRPr/>
              </a:pPr>
              <a:t>28</a:t>
            </a:fld>
            <a:endParaRPr lang="ja-JP" altLang="en-US"/>
          </a:p>
        </p:txBody>
      </p:sp>
      <p:sp>
        <p:nvSpPr>
          <p:cNvPr id="18" name="テキスト ボックス 17"/>
          <p:cNvSpPr txBox="1"/>
          <p:nvPr/>
        </p:nvSpPr>
        <p:spPr>
          <a:xfrm>
            <a:off x="6417792" y="6627168"/>
            <a:ext cx="2520403" cy="230832"/>
          </a:xfrm>
          <a:prstGeom prst="rect">
            <a:avLst/>
          </a:prstGeom>
          <a:noFill/>
        </p:spPr>
        <p:txBody>
          <a:bodyPr wrap="square" rtlCol="0">
            <a:spAutoFit/>
          </a:bodyPr>
          <a:lstStyle/>
          <a:p>
            <a:r>
              <a:rPr lang="ja-JP" altLang="en-US" sz="900" dirty="0" smtClean="0"/>
              <a:t>出典：各機関</a:t>
            </a:r>
            <a:r>
              <a:rPr lang="en-US" altLang="ja-JP" sz="900" dirty="0" smtClean="0"/>
              <a:t>WEB</a:t>
            </a:r>
            <a:r>
              <a:rPr lang="ja-JP" altLang="en-US" sz="900" dirty="0" smtClean="0"/>
              <a:t>ページ</a:t>
            </a:r>
            <a:endParaRPr kumimoji="1" lang="ja-JP" altLang="en-US" sz="9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1"/>
          <p:cNvSpPr>
            <a:spLocks noChangeArrowheads="1"/>
          </p:cNvSpPr>
          <p:nvPr/>
        </p:nvSpPr>
        <p:spPr bwMode="auto">
          <a:xfrm>
            <a:off x="209550" y="4237038"/>
            <a:ext cx="8774113" cy="2432050"/>
          </a:xfrm>
          <a:prstGeom prst="roundRect">
            <a:avLst>
              <a:gd name="adj" fmla="val 16667"/>
            </a:avLst>
          </a:prstGeom>
          <a:solidFill>
            <a:srgbClr val="00FFFF"/>
          </a:solidFill>
          <a:ln w="9525">
            <a:noFill/>
            <a:round/>
            <a:headEnd/>
            <a:tailEnd/>
          </a:ln>
        </p:spPr>
        <p:txBody>
          <a:bodyPr wrap="none" anchor="ctr"/>
          <a:lstStyle/>
          <a:p>
            <a:pPr algn="l"/>
            <a:endParaRPr lang="ja-JP" altLang="en-US"/>
          </a:p>
        </p:txBody>
      </p:sp>
      <p:sp>
        <p:nvSpPr>
          <p:cNvPr id="49154" name="AutoShape 11"/>
          <p:cNvSpPr>
            <a:spLocks noChangeArrowheads="1"/>
          </p:cNvSpPr>
          <p:nvPr/>
        </p:nvSpPr>
        <p:spPr bwMode="auto">
          <a:xfrm>
            <a:off x="209550" y="1919288"/>
            <a:ext cx="8539163" cy="1814512"/>
          </a:xfrm>
          <a:prstGeom prst="roundRect">
            <a:avLst>
              <a:gd name="adj" fmla="val 16667"/>
            </a:avLst>
          </a:prstGeom>
          <a:solidFill>
            <a:srgbClr val="00FFFF"/>
          </a:solidFill>
          <a:ln w="9525">
            <a:noFill/>
            <a:round/>
            <a:headEnd/>
            <a:tailEnd/>
          </a:ln>
        </p:spPr>
        <p:txBody>
          <a:bodyPr wrap="none" anchor="ctr"/>
          <a:lstStyle/>
          <a:p>
            <a:pPr algn="l"/>
            <a:endParaRPr lang="ja-JP" altLang="en-US"/>
          </a:p>
        </p:txBody>
      </p:sp>
      <p:sp>
        <p:nvSpPr>
          <p:cNvPr id="49155" name="正方形/長方形 4"/>
          <p:cNvSpPr>
            <a:spLocks noChangeArrowheads="1"/>
          </p:cNvSpPr>
          <p:nvPr/>
        </p:nvSpPr>
        <p:spPr bwMode="auto">
          <a:xfrm>
            <a:off x="179388" y="-25400"/>
            <a:ext cx="1346200" cy="369888"/>
          </a:xfrm>
          <a:prstGeom prst="rect">
            <a:avLst/>
          </a:prstGeom>
          <a:noFill/>
          <a:ln w="9525">
            <a:noFill/>
            <a:miter lim="800000"/>
            <a:headEnd/>
            <a:tailEnd/>
          </a:ln>
        </p:spPr>
        <p:txBody>
          <a:bodyPr wrap="none">
            <a:spAutoFit/>
          </a:bodyPr>
          <a:lstStyle/>
          <a:p>
            <a:pPr algn="l"/>
            <a:r>
              <a:rPr lang="ja-JP" altLang="en-US" b="1">
                <a:latin typeface="Calibri" pitchFamily="34" charset="0"/>
              </a:rPr>
              <a:t>■大阪大学</a:t>
            </a:r>
          </a:p>
        </p:txBody>
      </p:sp>
      <p:sp>
        <p:nvSpPr>
          <p:cNvPr id="6" name="テキスト ボックス 5"/>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t>３．大阪での具体的な</a:t>
            </a:r>
            <a:r>
              <a:rPr lang="ja-JP" altLang="en-US" b="1" dirty="0" smtClean="0"/>
              <a:t>取組事例</a:t>
            </a:r>
            <a:r>
              <a:rPr lang="ja-JP" altLang="en-US" b="1" dirty="0"/>
              <a:t>（ライフサイエンス分野</a:t>
            </a:r>
            <a:r>
              <a:rPr lang="ja-JP" altLang="en-US" b="1" dirty="0" smtClean="0"/>
              <a:t>）　</a:t>
            </a:r>
            <a:r>
              <a:rPr lang="ja-JP" altLang="en-US" sz="1000" dirty="0" smtClean="0"/>
              <a:t>～</a:t>
            </a:r>
            <a:r>
              <a:rPr lang="ja-JP" altLang="en-US" sz="1000" dirty="0"/>
              <a:t>国立循環器病研究センターを中心とした医療機器開発等～</a:t>
            </a:r>
            <a:endParaRPr lang="ja-JP" altLang="en-US" sz="1000" dirty="0">
              <a:latin typeface="Calibri" pitchFamily="34" charset="0"/>
            </a:endParaRPr>
          </a:p>
        </p:txBody>
      </p:sp>
      <p:sp>
        <p:nvSpPr>
          <p:cNvPr id="64" name="テキスト ボックス 63"/>
          <p:cNvSpPr txBox="1"/>
          <p:nvPr/>
        </p:nvSpPr>
        <p:spPr>
          <a:xfrm>
            <a:off x="160338" y="487363"/>
            <a:ext cx="8823325"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171450" indent="-171450" algn="l">
              <a:buFont typeface="Wingdings" pitchFamily="2" charset="2"/>
              <a:buChar char="Ø"/>
              <a:defRPr/>
            </a:pPr>
            <a:r>
              <a:rPr lang="ja-JP" altLang="en-US" sz="1200">
                <a:solidFill>
                  <a:srgbClr val="000000"/>
                </a:solidFill>
                <a:latin typeface="ＭＳ Ｐゴシック" charset="-128"/>
              </a:rPr>
              <a:t>国立循環器病研究センターは西日本唯一の国立高度医療研究センター（ナショナルセンター）で我が国の脳卒中、心臓病等の循環器病対策の中核的機関。</a:t>
            </a:r>
            <a:endParaRPr lang="en-US" altLang="ja-JP" sz="1200">
              <a:solidFill>
                <a:srgbClr val="000000"/>
              </a:solidFill>
              <a:latin typeface="ＭＳ Ｐゴシック" charset="-128"/>
            </a:endParaRPr>
          </a:p>
          <a:p>
            <a:pPr marL="171450" indent="-171450" algn="l">
              <a:buFont typeface="Wingdings" pitchFamily="2" charset="2"/>
              <a:buChar char="Ø"/>
              <a:defRPr/>
            </a:pPr>
            <a:r>
              <a:rPr lang="ja-JP" altLang="en-US" sz="1200">
                <a:solidFill>
                  <a:schemeClr val="tx1"/>
                </a:solidFill>
                <a:latin typeface="ＭＳ Ｐゴシック" charset="-128"/>
              </a:rPr>
              <a:t>「国内の医療機器開発環境の改革」を目指す</a:t>
            </a:r>
            <a:r>
              <a:rPr lang="en-US" altLang="ja-JP" sz="1200">
                <a:solidFill>
                  <a:schemeClr val="tx1"/>
                </a:solidFill>
                <a:latin typeface="ＭＳ Ｐゴシック" charset="-128"/>
              </a:rPr>
              <a:t>“MeDICI Project”</a:t>
            </a:r>
            <a:r>
              <a:rPr lang="ja-JP" altLang="en-US" sz="1200">
                <a:solidFill>
                  <a:schemeClr val="tx1"/>
                </a:solidFill>
                <a:latin typeface="ＭＳ Ｐゴシック" charset="-128"/>
              </a:rPr>
              <a:t>（</a:t>
            </a:r>
            <a:r>
              <a:rPr lang="en-US" altLang="ja-JP" sz="1200">
                <a:solidFill>
                  <a:schemeClr val="tx1"/>
                </a:solidFill>
                <a:latin typeface="ＭＳ Ｐゴシック" charset="-128"/>
              </a:rPr>
              <a:t>Medical Device Innovation Circumstances Improvement Project</a:t>
            </a:r>
            <a:r>
              <a:rPr lang="ja-JP" altLang="en-US" sz="1200">
                <a:solidFill>
                  <a:schemeClr val="tx1"/>
                </a:solidFill>
                <a:latin typeface="ＭＳ Ｐゴシック" charset="-128"/>
              </a:rPr>
              <a:t>：医療機器イノベーション環境整備プロジェクト）など、企業と共同した医療機器開発に取り組み実績をあげている。</a:t>
            </a:r>
            <a:endParaRPr lang="en-US" altLang="ja-JP" sz="1200">
              <a:solidFill>
                <a:schemeClr val="tx1"/>
              </a:solidFill>
              <a:latin typeface="ＭＳ Ｐゴシック" charset="-128"/>
            </a:endParaRPr>
          </a:p>
          <a:p>
            <a:pPr marL="171450" indent="-171450" algn="l">
              <a:buFont typeface="Wingdings" pitchFamily="2" charset="2"/>
              <a:buChar char="Ø"/>
              <a:defRPr/>
            </a:pPr>
            <a:r>
              <a:rPr lang="ja-JP" altLang="en-US" sz="1200">
                <a:solidFill>
                  <a:schemeClr val="tx1"/>
                </a:solidFill>
                <a:latin typeface="ＭＳ Ｐゴシック" charset="-128"/>
              </a:rPr>
              <a:t>今後、国循の健都（吹田市）への移転では、企業との共同開発オープンイノベーションセンターや周辺立地企業への支援などさらなる産学連携の取組強化が見込まれている。</a:t>
            </a:r>
            <a:endParaRPr lang="en-US" altLang="ja-JP" sz="1200">
              <a:solidFill>
                <a:srgbClr val="000000"/>
              </a:solidFill>
              <a:latin typeface="ＭＳ Ｐゴシック" charset="-128"/>
              <a:ea typeface="Meiryo UI"/>
              <a:cs typeface="Meiryo UI"/>
            </a:endParaRPr>
          </a:p>
        </p:txBody>
      </p:sp>
      <p:sp>
        <p:nvSpPr>
          <p:cNvPr id="47109" name="Rectangle 6"/>
          <p:cNvSpPr>
            <a:spLocks noChangeArrowheads="1"/>
          </p:cNvSpPr>
          <p:nvPr/>
        </p:nvSpPr>
        <p:spPr bwMode="auto">
          <a:xfrm>
            <a:off x="439738" y="2035175"/>
            <a:ext cx="4537075" cy="1570038"/>
          </a:xfrm>
          <a:prstGeom prst="rect">
            <a:avLst/>
          </a:prstGeom>
          <a:noFill/>
          <a:ln w="9525">
            <a:noFill/>
            <a:miter lim="800000"/>
            <a:headEnd/>
            <a:tailEnd/>
          </a:ln>
        </p:spPr>
        <p:txBody>
          <a:bodyPr>
            <a:spAutoFit/>
          </a:bodyPr>
          <a:lstStyle/>
          <a:p>
            <a:pPr algn="l">
              <a:defRPr/>
            </a:pPr>
            <a:r>
              <a:rPr lang="ja-JP" altLang="en-US" sz="1200" dirty="0"/>
              <a:t>■心臓移植・人工心臓開発の先駆的・中心的役割</a:t>
            </a:r>
            <a:endParaRPr lang="en-US" altLang="ja-JP" sz="1200" dirty="0"/>
          </a:p>
          <a:p>
            <a:pPr algn="l">
              <a:defRPr/>
            </a:pPr>
            <a:r>
              <a:rPr lang="ja-JP" altLang="en-US" sz="1200" dirty="0"/>
              <a:t>　</a:t>
            </a:r>
            <a:r>
              <a:rPr lang="ja-JP" altLang="en-US" sz="1050" dirty="0"/>
              <a:t>・我が国の心臓移植実績</a:t>
            </a:r>
            <a:r>
              <a:rPr lang="en-US" altLang="ja-JP" sz="1050" dirty="0"/>
              <a:t>242</a:t>
            </a:r>
            <a:r>
              <a:rPr lang="ja-JP" altLang="en-US" sz="1050" dirty="0"/>
              <a:t>例中</a:t>
            </a:r>
            <a:r>
              <a:rPr lang="en-US" altLang="ja-JP" sz="1050" dirty="0"/>
              <a:t>70</a:t>
            </a:r>
            <a:r>
              <a:rPr lang="ja-JP" altLang="en-US" sz="1050" dirty="0"/>
              <a:t>例の実施（</a:t>
            </a:r>
            <a:r>
              <a:rPr lang="en-US" altLang="ja-JP" sz="1050" dirty="0"/>
              <a:t>H27.6.9</a:t>
            </a:r>
            <a:r>
              <a:rPr lang="ja-JP" altLang="en-US" sz="1050" dirty="0"/>
              <a:t>現在）</a:t>
            </a:r>
          </a:p>
          <a:p>
            <a:pPr algn="l">
              <a:defRPr/>
            </a:pPr>
            <a:r>
              <a:rPr lang="ja-JP" altLang="en-US" sz="1050" dirty="0"/>
              <a:t>　・世界最小の補助人工心臓システムの開発</a:t>
            </a:r>
          </a:p>
          <a:p>
            <a:pPr algn="l">
              <a:defRPr/>
            </a:pPr>
            <a:r>
              <a:rPr lang="ja-JP" altLang="en-US" sz="1200" dirty="0"/>
              <a:t>■脳卒中医療の先導的役割</a:t>
            </a:r>
            <a:endParaRPr lang="en-US" altLang="ja-JP" sz="1200" dirty="0"/>
          </a:p>
          <a:p>
            <a:pPr algn="l">
              <a:defRPr/>
            </a:pPr>
            <a:r>
              <a:rPr lang="ja-JP" altLang="en-US" sz="1200" dirty="0"/>
              <a:t>　</a:t>
            </a:r>
            <a:r>
              <a:rPr lang="ja-JP" altLang="en-US" sz="1050" dirty="0"/>
              <a:t>・国内初の</a:t>
            </a:r>
            <a:r>
              <a:rPr lang="en-US" altLang="ja-JP" sz="1050" dirty="0"/>
              <a:t>SCU</a:t>
            </a:r>
            <a:r>
              <a:rPr lang="ja-JP" altLang="en-US" sz="1050" dirty="0"/>
              <a:t>設置、その有用性の証明と普及</a:t>
            </a:r>
            <a:endParaRPr lang="ja-JP" altLang="en-US" sz="1200" dirty="0"/>
          </a:p>
          <a:p>
            <a:pPr algn="l">
              <a:defRPr/>
            </a:pPr>
            <a:r>
              <a:rPr lang="ja-JP" altLang="en-US" sz="1200" dirty="0"/>
              <a:t>■心臓血管手術における治療法の改良・開発</a:t>
            </a:r>
          </a:p>
          <a:p>
            <a:pPr algn="l">
              <a:defRPr/>
            </a:pPr>
            <a:r>
              <a:rPr lang="ja-JP" altLang="en-US" sz="1200" dirty="0"/>
              <a:t>■世界が注目する新規生理活性ペプチドの発見と臨床応用</a:t>
            </a:r>
            <a:endParaRPr lang="en-US" altLang="ja-JP" sz="1200" dirty="0"/>
          </a:p>
          <a:p>
            <a:pPr algn="l">
              <a:defRPr/>
            </a:pPr>
            <a:r>
              <a:rPr lang="ja-JP" altLang="en-US" sz="1200" dirty="0">
                <a:latin typeface="ＭＳ 明朝" pitchFamily="17" charset="-128"/>
                <a:ea typeface="ＭＳ 明朝" pitchFamily="17" charset="-128"/>
              </a:rPr>
              <a:t>　</a:t>
            </a:r>
            <a:r>
              <a:rPr lang="ja-JP" altLang="en-US" sz="1050" dirty="0"/>
              <a:t>・グレリン、アドレノメデュリン、</a:t>
            </a:r>
            <a:r>
              <a:rPr lang="en-US" altLang="ja-JP" sz="1050" dirty="0"/>
              <a:t>ANP</a:t>
            </a:r>
            <a:r>
              <a:rPr lang="ja-JP" altLang="en-US" sz="1050" dirty="0" err="1"/>
              <a:t>、</a:t>
            </a:r>
            <a:r>
              <a:rPr lang="en-US" altLang="ja-JP" sz="1050" dirty="0"/>
              <a:t>BNP</a:t>
            </a:r>
            <a:r>
              <a:rPr lang="ja-JP" altLang="en-US" sz="1050" dirty="0"/>
              <a:t>の展開</a:t>
            </a:r>
            <a:endParaRPr lang="en-US" altLang="ja-JP" sz="1050" dirty="0">
              <a:latin typeface="ＭＳ 明朝" pitchFamily="17" charset="-128"/>
              <a:ea typeface="ＭＳ 明朝" pitchFamily="17" charset="-128"/>
            </a:endParaRPr>
          </a:p>
        </p:txBody>
      </p:sp>
      <p:pic>
        <p:nvPicPr>
          <p:cNvPr id="49159" name="Picture 13" descr="65bca568efada896755874f6027ea24f"/>
          <p:cNvPicPr>
            <a:picLocks noChangeAspect="1" noChangeArrowheads="1"/>
          </p:cNvPicPr>
          <p:nvPr/>
        </p:nvPicPr>
        <p:blipFill>
          <a:blip r:embed="rId2"/>
          <a:srcRect/>
          <a:stretch>
            <a:fillRect/>
          </a:stretch>
        </p:blipFill>
        <p:spPr bwMode="auto">
          <a:xfrm>
            <a:off x="392113" y="4441825"/>
            <a:ext cx="3600450" cy="2057400"/>
          </a:xfrm>
          <a:prstGeom prst="rect">
            <a:avLst/>
          </a:prstGeom>
          <a:noFill/>
          <a:ln w="9525">
            <a:noFill/>
            <a:miter lim="800000"/>
            <a:headEnd/>
            <a:tailEnd/>
          </a:ln>
        </p:spPr>
      </p:pic>
      <p:sp>
        <p:nvSpPr>
          <p:cNvPr id="16" name="テキスト ボックス 15"/>
          <p:cNvSpPr txBox="1"/>
          <p:nvPr/>
        </p:nvSpPr>
        <p:spPr>
          <a:xfrm flipH="1">
            <a:off x="4132263" y="4652963"/>
            <a:ext cx="4760912" cy="1016000"/>
          </a:xfrm>
          <a:prstGeom prst="rect">
            <a:avLst/>
          </a:prstGeom>
          <a:ln/>
        </p:spPr>
        <p:style>
          <a:lnRef idx="2">
            <a:schemeClr val="dk1"/>
          </a:lnRef>
          <a:fillRef idx="1">
            <a:schemeClr val="lt1"/>
          </a:fillRef>
          <a:effectRef idx="0">
            <a:schemeClr val="dk1"/>
          </a:effectRef>
          <a:fontRef idx="minor">
            <a:schemeClr val="dk1"/>
          </a:fontRef>
        </p:style>
        <p:txBody>
          <a:bodyPr anchor="ctr">
            <a:spAutoFit/>
          </a:bodyPr>
          <a:lstStyle/>
          <a:p>
            <a:pPr algn="l">
              <a:lnSpc>
                <a:spcPts val="1200"/>
              </a:lnSpc>
              <a:defRPr/>
            </a:pPr>
            <a:r>
              <a:rPr lang="ja-JP" altLang="en-US" sz="1200" dirty="0">
                <a:solidFill>
                  <a:schemeClr val="tx1"/>
                </a:solidFill>
                <a:latin typeface="+mj-ea"/>
                <a:ea typeface="+mj-ea"/>
              </a:rPr>
              <a:t>オープンイノベーションセンター（</a:t>
            </a:r>
            <a:r>
              <a:rPr lang="en-US" altLang="ja-JP" sz="1200" dirty="0">
                <a:solidFill>
                  <a:schemeClr val="tx1"/>
                </a:solidFill>
                <a:latin typeface="+mj-ea"/>
                <a:ea typeface="+mj-ea"/>
              </a:rPr>
              <a:t>OIC</a:t>
            </a:r>
            <a:r>
              <a:rPr lang="ja-JP" altLang="en-US" sz="1200" dirty="0">
                <a:solidFill>
                  <a:schemeClr val="tx1"/>
                </a:solidFill>
                <a:latin typeface="+mj-ea"/>
                <a:ea typeface="+mj-ea"/>
              </a:rPr>
              <a:t>）</a:t>
            </a:r>
          </a:p>
          <a:p>
            <a:pPr algn="l">
              <a:lnSpc>
                <a:spcPts val="1200"/>
              </a:lnSpc>
              <a:defRPr/>
            </a:pPr>
            <a:r>
              <a:rPr lang="ja-JP" altLang="en-US" sz="1000" dirty="0">
                <a:solidFill>
                  <a:schemeClr val="tx1"/>
                </a:solidFill>
                <a:latin typeface="+mj-ea"/>
                <a:ea typeface="+mj-ea"/>
              </a:rPr>
              <a:t>革新的な技術・製品を生み出すためには、企業・大学・研究 機関の知識・技術の結集が必要 ⇒ 国循内の“一つ屋根の下に”共同研究拠点</a:t>
            </a:r>
            <a:r>
              <a:rPr lang="en-US" altLang="ja-JP" sz="1000" dirty="0">
                <a:solidFill>
                  <a:schemeClr val="tx1"/>
                </a:solidFill>
                <a:latin typeface="+mj-ea"/>
                <a:ea typeface="+mj-ea"/>
              </a:rPr>
              <a:t>OIC</a:t>
            </a:r>
            <a:r>
              <a:rPr lang="ja-JP" altLang="en-US" sz="1000" dirty="0">
                <a:solidFill>
                  <a:schemeClr val="tx1"/>
                </a:solidFill>
                <a:latin typeface="+mj-ea"/>
                <a:ea typeface="+mj-ea"/>
              </a:rPr>
              <a:t>を設置</a:t>
            </a:r>
          </a:p>
          <a:p>
            <a:pPr algn="l">
              <a:lnSpc>
                <a:spcPts val="1200"/>
              </a:lnSpc>
              <a:defRPr/>
            </a:pPr>
            <a:r>
              <a:rPr lang="ja-JP" altLang="en-US" sz="1000" dirty="0">
                <a:solidFill>
                  <a:schemeClr val="tx1"/>
                </a:solidFill>
                <a:latin typeface="+mj-ea"/>
                <a:ea typeface="+mj-ea"/>
              </a:rPr>
              <a:t>◆配置：病院・研究所・研究開発基盤センター・ 管理部門にまたがる２～４階。 </a:t>
            </a:r>
          </a:p>
          <a:p>
            <a:pPr algn="l">
              <a:lnSpc>
                <a:spcPts val="1200"/>
              </a:lnSpc>
              <a:defRPr/>
            </a:pPr>
            <a:r>
              <a:rPr lang="ja-JP" altLang="en-US" sz="1000" dirty="0">
                <a:solidFill>
                  <a:schemeClr val="tx1"/>
                </a:solidFill>
                <a:latin typeface="+mj-ea"/>
                <a:ea typeface="+mj-ea"/>
              </a:rPr>
              <a:t>◆入居企業のイメージ：</a:t>
            </a:r>
            <a:r>
              <a:rPr lang="en-US" altLang="ja-JP" sz="1000" dirty="0">
                <a:solidFill>
                  <a:schemeClr val="tx1"/>
                </a:solidFill>
                <a:latin typeface="+mj-ea"/>
                <a:ea typeface="+mj-ea"/>
              </a:rPr>
              <a:t/>
            </a:r>
            <a:br>
              <a:rPr lang="en-US" altLang="ja-JP" sz="1000" dirty="0">
                <a:solidFill>
                  <a:schemeClr val="tx1"/>
                </a:solidFill>
                <a:latin typeface="+mj-ea"/>
                <a:ea typeface="+mj-ea"/>
              </a:rPr>
            </a:br>
            <a:r>
              <a:rPr lang="ja-JP" altLang="en-US" sz="1000" dirty="0">
                <a:solidFill>
                  <a:schemeClr val="tx1"/>
                </a:solidFill>
                <a:latin typeface="+mj-ea"/>
                <a:ea typeface="+mj-ea"/>
              </a:rPr>
              <a:t>　　・国循との共同研究案件を有する。・入居により、成果の創出が促進される。</a:t>
            </a:r>
            <a:r>
              <a:rPr lang="ja-JP" altLang="en-US" dirty="0">
                <a:solidFill>
                  <a:schemeClr val="tx1"/>
                </a:solidFill>
                <a:latin typeface="+mj-ea"/>
                <a:ea typeface="+mj-ea"/>
              </a:rPr>
              <a:t> </a:t>
            </a:r>
            <a:r>
              <a:rPr lang="ja-JP" altLang="en-US" sz="1000" dirty="0">
                <a:solidFill>
                  <a:schemeClr val="tx1"/>
                </a:solidFill>
                <a:latin typeface="+mj-ea"/>
                <a:ea typeface="+mj-ea"/>
              </a:rPr>
              <a:t> </a:t>
            </a:r>
            <a:r>
              <a:rPr lang="ja-JP" altLang="en-US" sz="1000" dirty="0">
                <a:solidFill>
                  <a:schemeClr val="tx1"/>
                </a:solidFill>
                <a:latin typeface="ＭＳ ゴシック" pitchFamily="49" charset="-128"/>
                <a:ea typeface="ＭＳ ゴシック" pitchFamily="49" charset="-128"/>
              </a:rPr>
              <a:t>　</a:t>
            </a:r>
            <a:endParaRPr lang="en-US" altLang="ja-JP" sz="1000" dirty="0">
              <a:solidFill>
                <a:schemeClr val="tx1"/>
              </a:solidFill>
              <a:latin typeface="ＭＳ ゴシック" pitchFamily="49" charset="-128"/>
              <a:ea typeface="ＭＳ ゴシック" pitchFamily="49" charset="-128"/>
            </a:endParaRPr>
          </a:p>
        </p:txBody>
      </p:sp>
      <p:sp>
        <p:nvSpPr>
          <p:cNvPr id="49161" name="AutoShape 12"/>
          <p:cNvSpPr>
            <a:spLocks noChangeArrowheads="1"/>
          </p:cNvSpPr>
          <p:nvPr/>
        </p:nvSpPr>
        <p:spPr bwMode="auto">
          <a:xfrm>
            <a:off x="3236913" y="3605213"/>
            <a:ext cx="1511300" cy="358775"/>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algn="l"/>
            <a:endParaRPr lang="ja-JP" altLang="en-US"/>
          </a:p>
        </p:txBody>
      </p:sp>
      <p:sp>
        <p:nvSpPr>
          <p:cNvPr id="49162" name="Rectangle 13"/>
          <p:cNvSpPr>
            <a:spLocks noChangeArrowheads="1"/>
          </p:cNvSpPr>
          <p:nvPr/>
        </p:nvSpPr>
        <p:spPr bwMode="auto">
          <a:xfrm>
            <a:off x="700088" y="3949700"/>
            <a:ext cx="2881312" cy="287338"/>
          </a:xfrm>
          <a:prstGeom prst="rect">
            <a:avLst/>
          </a:prstGeom>
          <a:noFill/>
          <a:ln w="9525">
            <a:noFill/>
            <a:miter lim="800000"/>
            <a:headEnd/>
            <a:tailEnd/>
          </a:ln>
        </p:spPr>
        <p:txBody>
          <a:bodyPr wrap="none" anchor="ctr"/>
          <a:lstStyle/>
          <a:p>
            <a:r>
              <a:rPr lang="ja-JP" altLang="en-US" sz="1400" b="1" dirty="0"/>
              <a:t>＜新国立循環器病研究</a:t>
            </a:r>
            <a:r>
              <a:rPr lang="ja-JP" altLang="en-US" sz="1400" b="1" dirty="0" smtClean="0"/>
              <a:t>センター＞</a:t>
            </a:r>
            <a:r>
              <a:rPr lang="ja-JP" altLang="en-US" sz="1000" dirty="0" smtClean="0"/>
              <a:t>（</a:t>
            </a:r>
            <a:r>
              <a:rPr lang="en-US" altLang="ja-JP" sz="1000" dirty="0" smtClean="0"/>
              <a:t>H30</a:t>
            </a:r>
            <a:r>
              <a:rPr lang="ja-JP" altLang="en-US" sz="1000" dirty="0"/>
              <a:t>年度目途に移転建替）</a:t>
            </a:r>
          </a:p>
        </p:txBody>
      </p:sp>
      <p:pic>
        <p:nvPicPr>
          <p:cNvPr id="49163" name="Picture 2" descr="http://www.ncvc.go.jp/hospital/images/home/pict_main-image-01.jpg"/>
          <p:cNvPicPr>
            <a:picLocks noChangeAspect="1" noChangeArrowheads="1"/>
          </p:cNvPicPr>
          <p:nvPr/>
        </p:nvPicPr>
        <p:blipFill>
          <a:blip r:embed="rId3"/>
          <a:srcRect/>
          <a:stretch>
            <a:fillRect/>
          </a:stretch>
        </p:blipFill>
        <p:spPr bwMode="auto">
          <a:xfrm>
            <a:off x="4597400" y="2209800"/>
            <a:ext cx="2122488" cy="1287463"/>
          </a:xfrm>
          <a:prstGeom prst="rect">
            <a:avLst/>
          </a:prstGeom>
          <a:noFill/>
          <a:ln w="9525">
            <a:noFill/>
            <a:miter lim="800000"/>
            <a:headEnd/>
            <a:tailEnd/>
          </a:ln>
        </p:spPr>
      </p:pic>
      <p:sp>
        <p:nvSpPr>
          <p:cNvPr id="49164" name="Rectangle 13"/>
          <p:cNvSpPr>
            <a:spLocks noChangeArrowheads="1"/>
          </p:cNvSpPr>
          <p:nvPr/>
        </p:nvSpPr>
        <p:spPr bwMode="auto">
          <a:xfrm>
            <a:off x="9525" y="1693863"/>
            <a:ext cx="2881313" cy="287337"/>
          </a:xfrm>
          <a:prstGeom prst="rect">
            <a:avLst/>
          </a:prstGeom>
          <a:noFill/>
          <a:ln w="9525">
            <a:noFill/>
            <a:miter lim="800000"/>
            <a:headEnd/>
            <a:tailEnd/>
          </a:ln>
        </p:spPr>
        <p:txBody>
          <a:bodyPr wrap="none" anchor="ctr"/>
          <a:lstStyle/>
          <a:p>
            <a:r>
              <a:rPr lang="ja-JP" altLang="en-US" sz="1400" b="1"/>
              <a:t>＜国立循環器病研究センター＞</a:t>
            </a:r>
            <a:endParaRPr lang="ja-JP" altLang="en-US" sz="1000" b="1"/>
          </a:p>
        </p:txBody>
      </p:sp>
      <p:pic>
        <p:nvPicPr>
          <p:cNvPr id="49165" name="Picture 3"/>
          <p:cNvPicPr>
            <a:picLocks noChangeAspect="1" noChangeArrowheads="1"/>
          </p:cNvPicPr>
          <p:nvPr/>
        </p:nvPicPr>
        <p:blipFill>
          <a:blip r:embed="rId4"/>
          <a:srcRect/>
          <a:stretch>
            <a:fillRect/>
          </a:stretch>
        </p:blipFill>
        <p:spPr bwMode="auto">
          <a:xfrm>
            <a:off x="6875463" y="2322513"/>
            <a:ext cx="1458912" cy="1174750"/>
          </a:xfrm>
          <a:prstGeom prst="rect">
            <a:avLst/>
          </a:prstGeom>
          <a:noFill/>
          <a:ln w="9525">
            <a:noFill/>
            <a:miter lim="800000"/>
            <a:headEnd/>
            <a:tailEnd/>
          </a:ln>
        </p:spPr>
      </p:pic>
      <p:sp>
        <p:nvSpPr>
          <p:cNvPr id="2" name="スライド番号プレースホルダー 1"/>
          <p:cNvSpPr>
            <a:spLocks noGrp="1"/>
          </p:cNvSpPr>
          <p:nvPr>
            <p:ph type="sldNum" sz="quarter" idx="12"/>
          </p:nvPr>
        </p:nvSpPr>
        <p:spPr/>
        <p:txBody>
          <a:bodyPr/>
          <a:lstStyle/>
          <a:p>
            <a:pPr>
              <a:defRPr/>
            </a:pPr>
            <a:fld id="{BBCD0598-7193-45C1-87AD-3ACF5581B1CD}" type="slidenum">
              <a:rPr lang="ja-JP" altLang="en-US" smtClean="0"/>
              <a:pPr>
                <a:defRPr/>
              </a:pPr>
              <a:t>29</a:t>
            </a:fld>
            <a:endParaRPr lang="ja-JP"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タイトル 1"/>
          <p:cNvSpPr>
            <a:spLocks noGrp="1"/>
          </p:cNvSpPr>
          <p:nvPr>
            <p:ph type="ctrTitle"/>
          </p:nvPr>
        </p:nvSpPr>
        <p:spPr>
          <a:xfrm>
            <a:off x="684213" y="2060575"/>
            <a:ext cx="7772400" cy="1470025"/>
          </a:xfrm>
        </p:spPr>
        <p:txBody>
          <a:bodyPr/>
          <a:lstStyle/>
          <a:p>
            <a:pPr algn="l" eaLnBrk="1" hangingPunct="1"/>
            <a:r>
              <a:rPr lang="ja-JP" altLang="en-US" sz="3200" dirty="0" smtClean="0"/>
              <a:t>１．なぜ、健康長寿関連産業なのか？</a:t>
            </a: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3</a:t>
            </a:fld>
            <a:endParaRPr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３．</a:t>
            </a:r>
            <a:r>
              <a:rPr lang="ja-JP" altLang="en-US" b="1" dirty="0"/>
              <a:t>大阪での具体的な</a:t>
            </a:r>
            <a:r>
              <a:rPr lang="ja-JP" altLang="en-US" b="1" dirty="0" smtClean="0"/>
              <a:t>取組事例</a:t>
            </a:r>
            <a:r>
              <a:rPr lang="ja-JP" altLang="en-US" b="1" dirty="0"/>
              <a:t>（ライフサイエンス分野</a:t>
            </a:r>
            <a:r>
              <a:rPr lang="ja-JP" altLang="en-US" b="1" dirty="0" smtClean="0"/>
              <a:t>）　</a:t>
            </a:r>
            <a:r>
              <a:rPr lang="ja-JP" altLang="en-US" sz="1000" dirty="0" smtClean="0"/>
              <a:t>～北</a:t>
            </a:r>
            <a:r>
              <a:rPr lang="ja-JP" altLang="en-US" sz="1000" dirty="0"/>
              <a:t>大阪健康医療都市～</a:t>
            </a:r>
            <a:endParaRPr lang="ja-JP" altLang="en-US" sz="1000" dirty="0">
              <a:latin typeface="Calibri" pitchFamily="34" charset="0"/>
            </a:endParaRPr>
          </a:p>
        </p:txBody>
      </p:sp>
      <p:sp>
        <p:nvSpPr>
          <p:cNvPr id="64" name="テキスト ボックス 63"/>
          <p:cNvSpPr txBox="1"/>
          <p:nvPr/>
        </p:nvSpPr>
        <p:spPr>
          <a:xfrm>
            <a:off x="250825" y="549275"/>
            <a:ext cx="8496300" cy="5429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buFont typeface="Wingdings" pitchFamily="2" charset="2"/>
              <a:buChar char="Ø"/>
            </a:pPr>
            <a:r>
              <a:rPr lang="ja-JP" altLang="en-US" sz="1400">
                <a:solidFill>
                  <a:schemeClr val="tx1"/>
                </a:solidFill>
                <a:latin typeface="ＭＳ ゴシック" pitchFamily="49" charset="-128"/>
                <a:ea typeface="ＭＳ ゴシック" pitchFamily="49" charset="-128"/>
                <a:cs typeface="Meiryo UI"/>
              </a:rPr>
              <a:t>北大阪健康医療都市では国循等と連携し、先端的なライフサイエンス産業の集積を図るイノベーションパークを整備中。国際的な医療クラスター形成をめざす。</a:t>
            </a:r>
          </a:p>
        </p:txBody>
      </p:sp>
      <p:pic>
        <p:nvPicPr>
          <p:cNvPr id="50254" name="Picture 78"/>
          <p:cNvPicPr>
            <a:picLocks noChangeAspect="1" noChangeArrowheads="1"/>
          </p:cNvPicPr>
          <p:nvPr/>
        </p:nvPicPr>
        <p:blipFill>
          <a:blip r:embed="rId2"/>
          <a:srcRect/>
          <a:stretch>
            <a:fillRect/>
          </a:stretch>
        </p:blipFill>
        <p:spPr bwMode="auto">
          <a:xfrm>
            <a:off x="395288" y="2924175"/>
            <a:ext cx="7716837" cy="1712913"/>
          </a:xfrm>
          <a:prstGeom prst="rect">
            <a:avLst/>
          </a:prstGeom>
          <a:noFill/>
          <a:ln w="9525">
            <a:noFill/>
            <a:miter lim="800000"/>
            <a:headEnd/>
            <a:tailEnd/>
          </a:ln>
          <a:effectLst/>
        </p:spPr>
      </p:pic>
      <p:sp>
        <p:nvSpPr>
          <p:cNvPr id="50257" name="AutoShape 81"/>
          <p:cNvSpPr>
            <a:spLocks noChangeArrowheads="1"/>
          </p:cNvSpPr>
          <p:nvPr/>
        </p:nvSpPr>
        <p:spPr bwMode="auto">
          <a:xfrm>
            <a:off x="2700338" y="1412875"/>
            <a:ext cx="5759450" cy="1511300"/>
          </a:xfrm>
          <a:prstGeom prst="roundRect">
            <a:avLst>
              <a:gd name="adj" fmla="val 1435"/>
            </a:avLst>
          </a:prstGeom>
          <a:solidFill>
            <a:schemeClr val="bg1"/>
          </a:solidFill>
          <a:ln w="9525">
            <a:solidFill>
              <a:schemeClr val="hlink"/>
            </a:solidFill>
            <a:round/>
            <a:headEnd/>
            <a:tailEnd/>
          </a:ln>
          <a:effectLst/>
        </p:spPr>
        <p:txBody>
          <a:bodyPr wrap="none" anchor="ctr"/>
          <a:lstStyle/>
          <a:p>
            <a:pPr algn="l"/>
            <a:r>
              <a:rPr lang="ja-JP" altLang="en-US" sz="1200"/>
              <a:t>■</a:t>
            </a:r>
            <a:r>
              <a:rPr lang="ja-JP" altLang="en-US" sz="1200" b="1"/>
              <a:t>健都イノベーションパーク</a:t>
            </a:r>
          </a:p>
          <a:p>
            <a:pPr algn="l"/>
            <a:r>
              <a:rPr lang="ja-JP" altLang="en-US" sz="1000"/>
              <a:t>産学官民が連携する医療イノベーション拠点の形成を図るため、企業や大学の研究機関、サテ</a:t>
            </a:r>
            <a:br>
              <a:rPr lang="ja-JP" altLang="en-US" sz="1000"/>
            </a:br>
            <a:r>
              <a:rPr lang="ja-JP" altLang="en-US" sz="1000"/>
              <a:t>ライトオフィス等の進出用地。本年度、進出企業募集開始。（国立健康栄養研究所が進出予定）</a:t>
            </a:r>
          </a:p>
          <a:p>
            <a:pPr algn="l"/>
            <a:r>
              <a:rPr lang="ja-JP" altLang="en-US"/>
              <a:t> </a:t>
            </a:r>
            <a:endParaRPr lang="ja-JP" altLang="en-US" sz="1200"/>
          </a:p>
          <a:p>
            <a:pPr algn="l"/>
            <a:endParaRPr lang="ja-JP" altLang="en-US" sz="1200"/>
          </a:p>
          <a:p>
            <a:pPr algn="l"/>
            <a:endParaRPr lang="ja-JP" altLang="en-US" sz="1200"/>
          </a:p>
          <a:p>
            <a:pPr algn="l"/>
            <a:endParaRPr lang="ja-JP" altLang="en-US" sz="1200"/>
          </a:p>
          <a:p>
            <a:pPr algn="l"/>
            <a:endParaRPr lang="ja-JP" altLang="en-US" sz="1200"/>
          </a:p>
        </p:txBody>
      </p:sp>
      <p:pic>
        <p:nvPicPr>
          <p:cNvPr id="50256" name="Picture 80" descr="flow_img01"/>
          <p:cNvPicPr>
            <a:picLocks noChangeAspect="1" noChangeArrowheads="1"/>
          </p:cNvPicPr>
          <p:nvPr/>
        </p:nvPicPr>
        <p:blipFill>
          <a:blip r:embed="rId3"/>
          <a:srcRect/>
          <a:stretch>
            <a:fillRect/>
          </a:stretch>
        </p:blipFill>
        <p:spPr bwMode="auto">
          <a:xfrm>
            <a:off x="4500563" y="1916113"/>
            <a:ext cx="3600450" cy="965200"/>
          </a:xfrm>
          <a:prstGeom prst="rect">
            <a:avLst/>
          </a:prstGeom>
          <a:noFill/>
        </p:spPr>
      </p:pic>
      <p:pic>
        <p:nvPicPr>
          <p:cNvPr id="50259" name="Picture 83" descr="support_s"/>
          <p:cNvPicPr>
            <a:picLocks noChangeAspect="1" noChangeArrowheads="1"/>
          </p:cNvPicPr>
          <p:nvPr/>
        </p:nvPicPr>
        <p:blipFill>
          <a:blip r:embed="rId4"/>
          <a:srcRect/>
          <a:stretch>
            <a:fillRect/>
          </a:stretch>
        </p:blipFill>
        <p:spPr bwMode="auto">
          <a:xfrm>
            <a:off x="4427538" y="4076700"/>
            <a:ext cx="4103687" cy="8526463"/>
          </a:xfrm>
          <a:prstGeom prst="rect">
            <a:avLst/>
          </a:prstGeom>
          <a:noFill/>
        </p:spPr>
      </p:pic>
      <p:sp>
        <p:nvSpPr>
          <p:cNvPr id="50260" name="AutoShape 84"/>
          <p:cNvSpPr>
            <a:spLocks noChangeArrowheads="1"/>
          </p:cNvSpPr>
          <p:nvPr/>
        </p:nvSpPr>
        <p:spPr bwMode="auto">
          <a:xfrm>
            <a:off x="250825" y="4868863"/>
            <a:ext cx="3889375" cy="1511300"/>
          </a:xfrm>
          <a:prstGeom prst="roundRect">
            <a:avLst>
              <a:gd name="adj" fmla="val 1435"/>
            </a:avLst>
          </a:prstGeom>
          <a:solidFill>
            <a:schemeClr val="bg1"/>
          </a:solidFill>
          <a:ln w="9525">
            <a:solidFill>
              <a:schemeClr val="hlink"/>
            </a:solidFill>
            <a:round/>
            <a:headEnd/>
            <a:tailEnd/>
          </a:ln>
          <a:effectLst/>
        </p:spPr>
        <p:txBody>
          <a:bodyPr wrap="none" anchor="ctr"/>
          <a:lstStyle/>
          <a:p>
            <a:pPr algn="l"/>
            <a:r>
              <a:rPr lang="ja-JP" altLang="en-US" sz="1200" b="1" dirty="0"/>
              <a:t>■健康・医療のまちづくり</a:t>
            </a:r>
          </a:p>
          <a:p>
            <a:pPr algn="l"/>
            <a:r>
              <a:rPr lang="ja-JP" altLang="en-US" sz="1000" dirty="0"/>
              <a:t>・国循での長年の知見や新たな研究に拠るエビデンスなどをもとに</a:t>
            </a:r>
          </a:p>
          <a:p>
            <a:pPr algn="l"/>
            <a:r>
              <a:rPr lang="ja-JP" altLang="en-US" sz="1000" dirty="0"/>
              <a:t>　循環器病予防レシピや快眠プログラムなど実現性、継続性が高い</a:t>
            </a:r>
          </a:p>
          <a:p>
            <a:pPr algn="l"/>
            <a:r>
              <a:rPr lang="ja-JP" altLang="en-US" sz="1000" dirty="0"/>
              <a:t>生活習慣改善プログラムなどを開発、提供。</a:t>
            </a:r>
          </a:p>
          <a:p>
            <a:pPr algn="l"/>
            <a:r>
              <a:rPr lang="ja-JP" altLang="en-US" sz="1000" dirty="0"/>
              <a:t>・最先端医療・研究の見学コース、子供を含めた体験型施設、健康に</a:t>
            </a:r>
            <a:br>
              <a:rPr lang="ja-JP" altLang="en-US" sz="1000" dirty="0"/>
            </a:br>
            <a:r>
              <a:rPr lang="ja-JP" altLang="en-US" sz="1000" dirty="0"/>
              <a:t>良い食事の提供など、医療・健康と結びついた魅力的な観光資源</a:t>
            </a:r>
          </a:p>
          <a:p>
            <a:pPr algn="l"/>
            <a:r>
              <a:rPr lang="ja-JP" altLang="en-US" sz="1000" dirty="0"/>
              <a:t>を創出。</a:t>
            </a:r>
          </a:p>
        </p:txBody>
      </p:sp>
      <p:sp>
        <p:nvSpPr>
          <p:cNvPr id="2" name="スライド番号プレースホルダー 1"/>
          <p:cNvSpPr>
            <a:spLocks noGrp="1"/>
          </p:cNvSpPr>
          <p:nvPr>
            <p:ph type="sldNum" sz="quarter" idx="12"/>
          </p:nvPr>
        </p:nvSpPr>
        <p:spPr/>
        <p:txBody>
          <a:bodyPr/>
          <a:lstStyle/>
          <a:p>
            <a:pPr>
              <a:defRPr/>
            </a:pPr>
            <a:fld id="{BBCD0598-7193-45C1-87AD-3ACF5581B1CD}" type="slidenum">
              <a:rPr lang="ja-JP" altLang="en-US" smtClean="0"/>
              <a:pPr>
                <a:defRPr/>
              </a:pPr>
              <a:t>30</a:t>
            </a:fld>
            <a:endParaRPr lang="ja-JP"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t>３．大阪での具体的な</a:t>
            </a:r>
            <a:r>
              <a:rPr lang="ja-JP" altLang="en-US" b="1" dirty="0" smtClean="0"/>
              <a:t>取組事例（</a:t>
            </a:r>
            <a:r>
              <a:rPr lang="ja-JP" altLang="en-US" b="1" dirty="0"/>
              <a:t>ライフサイエンス分野</a:t>
            </a:r>
            <a:r>
              <a:rPr lang="ja-JP" altLang="en-US" b="1" dirty="0" smtClean="0"/>
              <a:t>）　</a:t>
            </a:r>
            <a:r>
              <a:rPr lang="ja-JP" altLang="en-US" sz="1000" dirty="0" smtClean="0">
                <a:latin typeface="+mj-ea"/>
                <a:ea typeface="+mj-ea"/>
              </a:rPr>
              <a:t>～</a:t>
            </a:r>
            <a:r>
              <a:rPr lang="en-US" altLang="ja-JP" sz="1000" dirty="0">
                <a:latin typeface="+mj-ea"/>
                <a:ea typeface="+mj-ea"/>
              </a:rPr>
              <a:t>PMDA-WEST</a:t>
            </a:r>
            <a:r>
              <a:rPr lang="ja-JP" altLang="en-US" sz="1000" dirty="0" err="1">
                <a:latin typeface="+mj-ea"/>
                <a:ea typeface="+mj-ea"/>
              </a:rPr>
              <a:t>、</a:t>
            </a:r>
            <a:r>
              <a:rPr lang="en-US" altLang="ja-JP" sz="1000" dirty="0" smtClean="0">
                <a:latin typeface="+mj-ea"/>
                <a:ea typeface="+mj-ea"/>
              </a:rPr>
              <a:t>AMED</a:t>
            </a:r>
            <a:r>
              <a:rPr lang="ja-JP" altLang="en-US" sz="1000" dirty="0">
                <a:latin typeface="+mj-ea"/>
                <a:ea typeface="+mj-ea"/>
              </a:rPr>
              <a:t>～</a:t>
            </a:r>
          </a:p>
        </p:txBody>
      </p:sp>
      <p:pic>
        <p:nvPicPr>
          <p:cNvPr id="51202" name="Picture 2"/>
          <p:cNvPicPr>
            <a:picLocks noChangeAspect="1" noChangeArrowheads="1"/>
          </p:cNvPicPr>
          <p:nvPr/>
        </p:nvPicPr>
        <p:blipFill>
          <a:blip r:embed="rId2"/>
          <a:srcRect b="8652"/>
          <a:stretch>
            <a:fillRect/>
          </a:stretch>
        </p:blipFill>
        <p:spPr bwMode="auto">
          <a:xfrm>
            <a:off x="100013" y="1231900"/>
            <a:ext cx="8970962" cy="2514600"/>
          </a:xfrm>
          <a:prstGeom prst="rect">
            <a:avLst/>
          </a:prstGeom>
          <a:noFill/>
          <a:ln w="9525">
            <a:noFill/>
            <a:miter lim="800000"/>
            <a:headEnd/>
            <a:tailEnd/>
          </a:ln>
        </p:spPr>
      </p:pic>
      <p:cxnSp>
        <p:nvCxnSpPr>
          <p:cNvPr id="87" name="直線矢印コネクタ 86"/>
          <p:cNvCxnSpPr/>
          <p:nvPr/>
        </p:nvCxnSpPr>
        <p:spPr>
          <a:xfrm flipH="1">
            <a:off x="6156325" y="1701800"/>
            <a:ext cx="682625" cy="160338"/>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8" name="線吹き出し 1 (枠付き) 87"/>
          <p:cNvSpPr/>
          <p:nvPr/>
        </p:nvSpPr>
        <p:spPr bwMode="auto">
          <a:xfrm>
            <a:off x="7596188" y="2636838"/>
            <a:ext cx="1474787" cy="347662"/>
          </a:xfrm>
          <a:prstGeom prst="borderCallout1">
            <a:avLst>
              <a:gd name="adj1" fmla="val 100383"/>
              <a:gd name="adj2" fmla="val 73485"/>
              <a:gd name="adj3" fmla="val 214541"/>
              <a:gd name="adj4" fmla="val 75303"/>
            </a:avLst>
          </a:prstGeom>
          <a:solidFill>
            <a:srgbClr val="FFFFFF"/>
          </a:solidFill>
          <a:ln w="31750" cap="flat" cmpd="sng" algn="ctr">
            <a:solidFill>
              <a:schemeClr val="accent3"/>
            </a:solidFill>
            <a:prstDash val="solid"/>
            <a:round/>
            <a:headEnd type="none" w="med" len="med"/>
            <a:tailEnd type="none" w="med" len="med"/>
          </a:ln>
          <a:effectLst/>
        </p:spPr>
        <p:txBody>
          <a:bodyPr wrap="none" lIns="87196" tIns="43598" rIns="87196" bIns="43598"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26985" indent="-326985" algn="ctr" fontAlgn="auto">
              <a:lnSpc>
                <a:spcPct val="80000"/>
              </a:lnSpc>
              <a:spcBef>
                <a:spcPct val="50000"/>
              </a:spcBef>
              <a:spcAft>
                <a:spcPts val="0"/>
              </a:spcAft>
              <a:defRPr/>
            </a:pPr>
            <a:r>
              <a:rPr lang="en-US" altLang="ja-JP" sz="1600"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JR </a:t>
            </a:r>
            <a:r>
              <a:rPr lang="ja-JP" altLang="en-US" sz="1600" b="1" dirty="0" smtClean="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大阪駅</a:t>
            </a:r>
            <a:endParaRPr lang="ja-JP" altLang="en-US" sz="1600" b="1" dirty="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1205" name="グループ化 88"/>
          <p:cNvGrpSpPr>
            <a:grpSpLocks/>
          </p:cNvGrpSpPr>
          <p:nvPr/>
        </p:nvGrpSpPr>
        <p:grpSpPr bwMode="auto">
          <a:xfrm>
            <a:off x="49213" y="1201738"/>
            <a:ext cx="9021762" cy="5656262"/>
            <a:chOff x="49213" y="2789445"/>
            <a:chExt cx="9070975" cy="3978068"/>
          </a:xfrm>
        </p:grpSpPr>
        <p:sp>
          <p:nvSpPr>
            <p:cNvPr id="51253" name="テキスト ボックス 89"/>
            <p:cNvSpPr txBox="1">
              <a:spLocks noChangeArrowheads="1"/>
            </p:cNvSpPr>
            <p:nvPr/>
          </p:nvSpPr>
          <p:spPr bwMode="white">
            <a:xfrm>
              <a:off x="77986" y="2789445"/>
              <a:ext cx="8969620" cy="324718"/>
            </a:xfrm>
            <a:prstGeom prst="rect">
              <a:avLst/>
            </a:prstGeom>
            <a:noFill/>
            <a:ln w="9525">
              <a:noFill/>
              <a:miter lim="800000"/>
              <a:headEnd/>
              <a:tailEnd/>
            </a:ln>
          </p:spPr>
          <p:txBody>
            <a:bodyPr>
              <a:spAutoFit/>
            </a:bodyPr>
            <a:lstStyle/>
            <a:p>
              <a:pPr algn="l"/>
              <a:r>
                <a:rPr lang="ja-JP" altLang="en-US" sz="2400" b="1">
                  <a:solidFill>
                    <a:schemeClr val="bg1"/>
                  </a:solidFill>
                  <a:latin typeface="Meiryo UI"/>
                  <a:ea typeface="Meiryo UI"/>
                  <a:cs typeface="Meiryo UI"/>
                </a:rPr>
                <a:t>うめきた・グランフロント大阪</a:t>
              </a:r>
            </a:p>
          </p:txBody>
        </p:sp>
        <p:sp>
          <p:nvSpPr>
            <p:cNvPr id="51254" name="テキスト ボックス 30"/>
            <p:cNvSpPr txBox="1">
              <a:spLocks noChangeArrowheads="1"/>
            </p:cNvSpPr>
            <p:nvPr/>
          </p:nvSpPr>
          <p:spPr bwMode="white">
            <a:xfrm>
              <a:off x="49213" y="6397625"/>
              <a:ext cx="9070975" cy="369888"/>
            </a:xfrm>
            <a:prstGeom prst="rect">
              <a:avLst/>
            </a:prstGeom>
            <a:solidFill>
              <a:schemeClr val="bg1"/>
            </a:solidFill>
            <a:ln w="9525">
              <a:noFill/>
              <a:miter lim="800000"/>
              <a:headEnd/>
              <a:tailEnd/>
            </a:ln>
          </p:spPr>
          <p:txBody>
            <a:bodyPr>
              <a:spAutoFit/>
            </a:bodyPr>
            <a:lstStyle/>
            <a:p>
              <a:endParaRPr lang="ja-JP" altLang="en-US" sz="2400"/>
            </a:p>
          </p:txBody>
        </p:sp>
      </p:grpSp>
      <p:sp>
        <p:nvSpPr>
          <p:cNvPr id="94" name="角丸四角形 93"/>
          <p:cNvSpPr/>
          <p:nvPr/>
        </p:nvSpPr>
        <p:spPr>
          <a:xfrm>
            <a:off x="3805238" y="1611313"/>
            <a:ext cx="171450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タワーＢ</a:t>
            </a:r>
          </a:p>
        </p:txBody>
      </p:sp>
      <p:graphicFrame>
        <p:nvGraphicFramePr>
          <p:cNvPr id="97" name="表 96"/>
          <p:cNvGraphicFramePr>
            <a:graphicFrameLocks noGrp="1"/>
          </p:cNvGraphicFramePr>
          <p:nvPr/>
        </p:nvGraphicFramePr>
        <p:xfrm>
          <a:off x="107950" y="4387850"/>
          <a:ext cx="4536058" cy="1590675"/>
        </p:xfrm>
        <a:graphic>
          <a:graphicData uri="http://schemas.openxmlformats.org/drawingml/2006/table">
            <a:tbl>
              <a:tblPr/>
              <a:tblGrid>
                <a:gridCol w="791642"/>
                <a:gridCol w="936104"/>
                <a:gridCol w="864096"/>
                <a:gridCol w="1008112"/>
                <a:gridCol w="936104"/>
              </a:tblGrid>
              <a:tr h="292100">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ja-JP" altLang="en-US" sz="1000" b="1" i="0" u="none" strike="noStrike" cap="none" normalizeH="0" baseline="0" smtClean="0">
                          <a:ln>
                            <a:noFill/>
                          </a:ln>
                          <a:solidFill>
                            <a:schemeClr val="tx1"/>
                          </a:solidFill>
                          <a:effectLst/>
                          <a:latin typeface="Meiryo UI"/>
                          <a:ea typeface="Meiryo UI"/>
                          <a:cs typeface="Meiryo UI"/>
                        </a:rPr>
                        <a:t>開発ｽﾃｰｼﾞ</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gridSpan="4">
                  <a:txBody>
                    <a:bodyPr/>
                    <a:lstStyle/>
                    <a:p>
                      <a:pPr marL="0" marR="0" lvl="0" indent="101600" algn="l" defTabSz="914400" rtl="0" eaLnBrk="1" fontAlgn="base" latinLnBrk="0" hangingPunct="1">
                        <a:lnSpc>
                          <a:spcPts val="1800"/>
                        </a:lnSpc>
                        <a:spcBef>
                          <a:spcPct val="0"/>
                        </a:spcBef>
                        <a:spcAft>
                          <a:spcPct val="0"/>
                        </a:spcAft>
                        <a:buClrTx/>
                        <a:buSzTx/>
                        <a:buFontTx/>
                        <a:buNone/>
                        <a:tabLst/>
                      </a:pPr>
                      <a:r>
                        <a:rPr kumimoji="0" lang="ja-JP" altLang="en-US" sz="1000" b="1" i="0" u="none" strike="noStrike" cap="none" normalizeH="0" baseline="0" smtClean="0">
                          <a:ln>
                            <a:noFill/>
                          </a:ln>
                          <a:solidFill>
                            <a:schemeClr val="tx1"/>
                          </a:solidFill>
                          <a:effectLst/>
                          <a:latin typeface="Meiryo UI"/>
                          <a:ea typeface="Meiryo UI"/>
                          <a:cs typeface="Meiryo UI"/>
                        </a:rPr>
                        <a:t>基礎研究　　　　　応用研究　　　　　非臨床研究　　　　治験</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92100">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ja-JP" altLang="en-US" sz="1000" b="1" i="0" u="none" strike="noStrike" cap="none" normalizeH="0" baseline="0" smtClean="0">
                          <a:ln>
                            <a:noFill/>
                          </a:ln>
                          <a:solidFill>
                            <a:schemeClr val="tx1"/>
                          </a:solidFill>
                          <a:effectLst/>
                          <a:latin typeface="Meiryo UI"/>
                          <a:ea typeface="Meiryo UI"/>
                          <a:cs typeface="Meiryo UI"/>
                        </a:rPr>
                        <a:t>主な開発者</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gridSpan="3">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Meiryo UI"/>
                          <a:ea typeface="Meiryo UI"/>
                          <a:cs typeface="Meiryo UI"/>
                        </a:rPr>
                        <a:t>大学・研究機関、ベンチャー企業</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Meiryo UI"/>
                          <a:ea typeface="Meiryo UI"/>
                          <a:cs typeface="Meiryo UI"/>
                        </a:rPr>
                        <a:t>製薬企業等</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r>
              <a:tr h="1006475">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ja-JP" altLang="en-US" sz="1000" b="1" i="0" u="none" strike="noStrike" cap="none" normalizeH="0" baseline="0" smtClean="0">
                          <a:ln>
                            <a:noFill/>
                          </a:ln>
                          <a:solidFill>
                            <a:schemeClr val="tx1"/>
                          </a:solidFill>
                          <a:effectLst/>
                          <a:latin typeface="Meiryo UI"/>
                          <a:ea typeface="Meiryo UI"/>
                          <a:cs typeface="Meiryo UI"/>
                        </a:rPr>
                        <a:t>薬事に</a:t>
                      </a:r>
                    </a:p>
                    <a:p>
                      <a:pPr marL="0" marR="0" lvl="0" indent="0" algn="ctr" defTabSz="914400" rtl="0" eaLnBrk="1" fontAlgn="base" latinLnBrk="0" hangingPunct="1">
                        <a:lnSpc>
                          <a:spcPts val="1800"/>
                        </a:lnSpc>
                        <a:spcBef>
                          <a:spcPct val="0"/>
                        </a:spcBef>
                        <a:spcAft>
                          <a:spcPct val="0"/>
                        </a:spcAft>
                        <a:buClrTx/>
                        <a:buSzTx/>
                        <a:buFontTx/>
                        <a:buNone/>
                        <a:tabLst/>
                      </a:pPr>
                      <a:r>
                        <a:rPr kumimoji="0" lang="ja-JP" altLang="en-US" sz="1000" b="1" i="0" u="none" strike="noStrike" cap="none" normalizeH="0" baseline="0" smtClean="0">
                          <a:ln>
                            <a:noFill/>
                          </a:ln>
                          <a:solidFill>
                            <a:schemeClr val="tx1"/>
                          </a:solidFill>
                          <a:effectLst/>
                          <a:latin typeface="Meiryo UI"/>
                          <a:ea typeface="Meiryo UI"/>
                          <a:cs typeface="Meiryo UI"/>
                        </a:rPr>
                        <a:t>関する相談</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US" altLang="ja-JP" sz="1000" b="0" i="0" u="none" strike="noStrike" cap="none" normalizeH="0" baseline="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endParaRPr kumimoji="0" lang="en-US" altLang="ja-JP" sz="1000" b="0" i="0" u="none" strike="noStrike" cap="none" normalizeH="0" baseline="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Meiryo UI"/>
                          <a:ea typeface="Meiryo UI"/>
                          <a:cs typeface="Meiryo UI"/>
                        </a:rPr>
                        <a:t>個別面談</a:t>
                      </a: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Meiryo UI"/>
                          <a:ea typeface="Meiryo UI"/>
                          <a:cs typeface="Meiryo UI"/>
                        </a:rPr>
                        <a:t>（無料）</a:t>
                      </a: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Meiryo UI"/>
                          <a:ea typeface="Meiryo UI"/>
                          <a:cs typeface="Meiryo UI"/>
                        </a:rPr>
                        <a:t>※</a:t>
                      </a:r>
                      <a:r>
                        <a:rPr kumimoji="0" lang="ja-JP" altLang="en-US" sz="900" b="0" i="0" u="none" strike="noStrike" cap="none" normalizeH="0" baseline="0" smtClean="0">
                          <a:ln>
                            <a:noFill/>
                          </a:ln>
                          <a:solidFill>
                            <a:srgbClr val="000000"/>
                          </a:solidFill>
                          <a:effectLst/>
                          <a:latin typeface="Meiryo UI"/>
                          <a:ea typeface="Meiryo UI"/>
                          <a:cs typeface="Meiryo UI"/>
                        </a:rPr>
                        <a:t>相談対象の</a:t>
                      </a:r>
                      <a:endParaRPr kumimoji="0" lang="en-US" altLang="ja-JP" sz="900" b="0" i="0" u="none" strike="noStrike" cap="none" normalizeH="0" baseline="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900" b="0" i="0" u="none" strike="noStrike" cap="none" normalizeH="0" baseline="0" smtClean="0">
                          <a:ln>
                            <a:noFill/>
                          </a:ln>
                          <a:solidFill>
                            <a:srgbClr val="000000"/>
                          </a:solidFill>
                          <a:effectLst/>
                          <a:latin typeface="Meiryo UI"/>
                          <a:ea typeface="Meiryo UI"/>
                          <a:cs typeface="Meiryo UI"/>
                        </a:rPr>
                        <a:t>適否の確認等</a:t>
                      </a:r>
                      <a:endParaRPr kumimoji="0" lang="ja-JP" altLang="en-US" sz="1000" b="0" i="0" u="none" strike="noStrike" cap="none" normalizeH="0" baseline="0" smtClean="0">
                        <a:ln>
                          <a:noFill/>
                        </a:ln>
                        <a:solidFill>
                          <a:srgbClr val="000000"/>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US" altLang="ja-JP" sz="1000" b="0" i="0" u="none" strike="noStrike" cap="none" normalizeH="0" baseline="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endParaRPr kumimoji="0" lang="en-US" altLang="ja-JP" sz="1000" b="0" i="0" u="none" strike="noStrike" cap="none" normalizeH="0" baseline="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Meiryo UI"/>
                          <a:ea typeface="Meiryo UI"/>
                          <a:cs typeface="Meiryo UI"/>
                        </a:rPr>
                        <a:t>事前面談</a:t>
                      </a: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Meiryo UI"/>
                          <a:ea typeface="Meiryo UI"/>
                          <a:cs typeface="Meiryo UI"/>
                        </a:rPr>
                        <a:t>（無料）</a:t>
                      </a: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Meiryo UI"/>
                          <a:ea typeface="Meiryo UI"/>
                          <a:cs typeface="Meiryo UI"/>
                        </a:rPr>
                        <a:t>※</a:t>
                      </a:r>
                      <a:r>
                        <a:rPr kumimoji="0" lang="ja-JP" altLang="en-US" sz="900" b="0" i="0" u="none" strike="noStrike" cap="none" normalizeH="0" baseline="0" smtClean="0">
                          <a:ln>
                            <a:noFill/>
                          </a:ln>
                          <a:solidFill>
                            <a:srgbClr val="000000"/>
                          </a:solidFill>
                          <a:effectLst/>
                          <a:latin typeface="Meiryo UI"/>
                          <a:ea typeface="Meiryo UI"/>
                          <a:cs typeface="Meiryo UI"/>
                        </a:rPr>
                        <a:t>相談内容の</a:t>
                      </a:r>
                      <a:endParaRPr kumimoji="0" lang="en-US" altLang="ja-JP" sz="900" b="0" i="0" u="none" strike="noStrike" cap="none" normalizeH="0" baseline="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900" b="0" i="0" u="none" strike="noStrike" cap="none" normalizeH="0" baseline="0" smtClean="0">
                          <a:ln>
                            <a:noFill/>
                          </a:ln>
                          <a:solidFill>
                            <a:srgbClr val="000000"/>
                          </a:solidFill>
                          <a:effectLst/>
                          <a:latin typeface="Meiryo UI"/>
                          <a:ea typeface="Meiryo UI"/>
                          <a:cs typeface="Meiryo UI"/>
                        </a:rPr>
                        <a:t>論点整理</a:t>
                      </a:r>
                      <a:endParaRPr kumimoji="0" lang="ja-JP" altLang="en-US" sz="1000" b="0" i="0" u="none" strike="noStrike" cap="none" normalizeH="0" baseline="0" smtClean="0">
                        <a:ln>
                          <a:noFill/>
                        </a:ln>
                        <a:solidFill>
                          <a:srgbClr val="000000"/>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US" altLang="ja-JP" sz="1000" b="0" i="0" u="none" strike="noStrike" cap="none" normalizeH="0" baseline="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endParaRPr kumimoji="0" lang="en-US" altLang="ja-JP" sz="1000" b="0" i="0" u="none" strike="noStrike" cap="none" normalizeH="0" baseline="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Meiryo UI"/>
                          <a:ea typeface="Meiryo UI"/>
                          <a:cs typeface="Meiryo UI"/>
                        </a:rPr>
                        <a:t>対面助言</a:t>
                      </a: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1000" b="0" i="0" u="none" strike="noStrike" cap="none" normalizeH="0" baseline="0" smtClean="0">
                          <a:ln>
                            <a:noFill/>
                          </a:ln>
                          <a:solidFill>
                            <a:srgbClr val="000000"/>
                          </a:solidFill>
                          <a:effectLst/>
                          <a:latin typeface="Meiryo UI"/>
                          <a:ea typeface="Meiryo UI"/>
                          <a:cs typeface="Meiryo UI"/>
                        </a:rPr>
                        <a:t>（有料）</a:t>
                      </a: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Meiryo UI"/>
                          <a:ea typeface="Meiryo UI"/>
                          <a:cs typeface="Meiryo UI"/>
                        </a:rPr>
                        <a:t>※</a:t>
                      </a:r>
                      <a:r>
                        <a:rPr kumimoji="0" lang="en-US" altLang="ja-JP" sz="900" b="0" i="0" u="none" strike="noStrike" cap="none" normalizeH="0" baseline="0" smtClean="0">
                          <a:ln>
                            <a:noFill/>
                          </a:ln>
                          <a:solidFill>
                            <a:srgbClr val="000000"/>
                          </a:solidFill>
                          <a:effectLst/>
                          <a:latin typeface="Meiryo UI"/>
                          <a:ea typeface="Meiryo UI"/>
                          <a:cs typeface="Meiryo UI"/>
                        </a:rPr>
                        <a:t>PMDA</a:t>
                      </a:r>
                      <a:r>
                        <a:rPr kumimoji="0" lang="ja-JP" altLang="en-US" sz="900" b="0" i="0" u="none" strike="noStrike" cap="none" normalizeH="0" baseline="0" smtClean="0">
                          <a:ln>
                            <a:noFill/>
                          </a:ln>
                          <a:solidFill>
                            <a:srgbClr val="000000"/>
                          </a:solidFill>
                          <a:effectLst/>
                          <a:latin typeface="Meiryo UI"/>
                          <a:ea typeface="Meiryo UI"/>
                          <a:cs typeface="Meiryo UI"/>
                        </a:rPr>
                        <a:t>の</a:t>
                      </a:r>
                      <a:endParaRPr kumimoji="0" lang="en-US" altLang="ja-JP" sz="900" b="0" i="0" u="none" strike="noStrike" cap="none" normalizeH="0" baseline="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900" b="0" i="0" u="none" strike="noStrike" cap="none" normalizeH="0" baseline="0" smtClean="0">
                          <a:ln>
                            <a:noFill/>
                          </a:ln>
                          <a:solidFill>
                            <a:srgbClr val="000000"/>
                          </a:solidFill>
                          <a:effectLst/>
                          <a:latin typeface="Meiryo UI"/>
                          <a:ea typeface="Meiryo UI"/>
                          <a:cs typeface="Meiryo UI"/>
                        </a:rPr>
                        <a:t>公式見解がでる場</a:t>
                      </a:r>
                      <a:endParaRPr kumimoji="0" lang="ja-JP" altLang="en-US" sz="1000" b="0" i="0" u="none" strike="noStrike" cap="none" normalizeH="0" baseline="0" smtClean="0">
                        <a:ln>
                          <a:noFill/>
                        </a:ln>
                        <a:solidFill>
                          <a:srgbClr val="000000"/>
                        </a:solidFill>
                        <a:effectLst/>
                        <a:latin typeface="Meiryo UI"/>
                        <a:ea typeface="Meiryo UI"/>
                        <a:cs typeface="Meiryo UI"/>
                      </a:endParaRPr>
                    </a:p>
                  </a:txBody>
                  <a:tcPr marL="68580" marR="68580" marT="0" marB="0"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1000" b="0" i="0" u="none" strike="noStrike" cap="none" normalizeH="0" baseline="0" dirty="0" smtClean="0">
                          <a:ln>
                            <a:noFill/>
                          </a:ln>
                          <a:solidFill>
                            <a:srgbClr val="000000"/>
                          </a:solidFill>
                          <a:effectLst/>
                          <a:latin typeface="Meiryo UI"/>
                          <a:ea typeface="Meiryo UI"/>
                          <a:cs typeface="Meiryo UI"/>
                        </a:rPr>
                        <a:t>治験相談など （有料）</a:t>
                      </a: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ja-JP" sz="900" b="0" i="0" u="none" strike="noStrike" cap="none" normalizeH="0" baseline="0" dirty="0" smtClean="0">
                          <a:ln>
                            <a:noFill/>
                          </a:ln>
                          <a:solidFill>
                            <a:srgbClr val="000000"/>
                          </a:solidFill>
                          <a:effectLst/>
                          <a:latin typeface="Meiryo UI"/>
                          <a:ea typeface="Meiryo UI"/>
                          <a:cs typeface="Meiryo UI"/>
                        </a:rPr>
                        <a:t>※</a:t>
                      </a:r>
                      <a:r>
                        <a:rPr kumimoji="0" lang="ja-JP" altLang="en-US" sz="900" b="0" i="0" u="none" strike="noStrike" cap="none" normalizeH="0" baseline="0" dirty="0" smtClean="0">
                          <a:ln>
                            <a:noFill/>
                          </a:ln>
                          <a:solidFill>
                            <a:srgbClr val="000000"/>
                          </a:solidFill>
                          <a:effectLst/>
                          <a:latin typeface="Meiryo UI"/>
                          <a:ea typeface="Meiryo UI"/>
                          <a:cs typeface="Meiryo UI"/>
                        </a:rPr>
                        <a:t>薬事承認の</a:t>
                      </a:r>
                      <a:endParaRPr kumimoji="0" lang="en-US" altLang="ja-JP" sz="900" b="0" i="0" u="none" strike="noStrike" cap="none" normalizeH="0" baseline="0" dirty="0" smtClean="0">
                        <a:ln>
                          <a:noFill/>
                        </a:ln>
                        <a:solidFill>
                          <a:srgbClr val="000000"/>
                        </a:solidFill>
                        <a:effectLst/>
                        <a:latin typeface="Meiryo UI"/>
                        <a:ea typeface="Meiryo UI"/>
                        <a:cs typeface="Meiryo UI"/>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ja-JP" altLang="en-US" sz="900" b="0" i="0" u="none" strike="noStrike" cap="none" normalizeH="0" baseline="0" dirty="0" smtClean="0">
                          <a:ln>
                            <a:noFill/>
                          </a:ln>
                          <a:solidFill>
                            <a:srgbClr val="000000"/>
                          </a:solidFill>
                          <a:effectLst/>
                          <a:latin typeface="Meiryo UI"/>
                          <a:ea typeface="Meiryo UI"/>
                          <a:cs typeface="Meiryo UI"/>
                        </a:rPr>
                        <a:t>要件の確認等</a:t>
                      </a:r>
                      <a:endParaRPr kumimoji="0" lang="ja-JP" altLang="en-US" sz="1000" b="0" i="0" u="none" strike="noStrike" cap="none" normalizeH="0" baseline="0" dirty="0" smtClean="0">
                        <a:ln>
                          <a:noFill/>
                        </a:ln>
                        <a:solidFill>
                          <a:srgbClr val="000000"/>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95B3D7"/>
                    </a:solidFill>
                  </a:tcPr>
                </a:tc>
              </a:tr>
            </a:tbl>
          </a:graphicData>
        </a:graphic>
      </p:graphicFrame>
      <p:sp>
        <p:nvSpPr>
          <p:cNvPr id="98" name="四角形吹き出し 97"/>
          <p:cNvSpPr/>
          <p:nvPr/>
        </p:nvSpPr>
        <p:spPr>
          <a:xfrm>
            <a:off x="1009650" y="6119813"/>
            <a:ext cx="1116013" cy="222250"/>
          </a:xfrm>
          <a:prstGeom prst="wedgeRectCallout">
            <a:avLst>
              <a:gd name="adj1" fmla="val -4766"/>
              <a:gd name="adj2" fmla="val -97156"/>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p:cNvSpPr txBox="1"/>
          <p:nvPr/>
        </p:nvSpPr>
        <p:spPr>
          <a:xfrm>
            <a:off x="885825" y="6119813"/>
            <a:ext cx="1265238" cy="246062"/>
          </a:xfrm>
          <a:prstGeom prst="rect">
            <a:avLst/>
          </a:prstGeom>
          <a:noFill/>
        </p:spPr>
        <p:txBody>
          <a:bodyPr>
            <a:spAutoFit/>
          </a:bodyPr>
          <a:lstStyle/>
          <a:p>
            <a:pPr>
              <a:spcAft>
                <a:spcPts val="0"/>
              </a:spcAft>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従来からの機能</a:t>
            </a:r>
            <a:endParaRPr lang="ja-JP"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四角形吹き出し 99"/>
          <p:cNvSpPr/>
          <p:nvPr/>
        </p:nvSpPr>
        <p:spPr>
          <a:xfrm>
            <a:off x="2782888" y="6134100"/>
            <a:ext cx="1852612" cy="593725"/>
          </a:xfrm>
          <a:prstGeom prst="wedgeRectCallout">
            <a:avLst>
              <a:gd name="adj1" fmla="val 6416"/>
              <a:gd name="adj2" fmla="val -66904"/>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p:cNvSpPr txBox="1"/>
          <p:nvPr/>
        </p:nvSpPr>
        <p:spPr>
          <a:xfrm>
            <a:off x="885825" y="4981575"/>
            <a:ext cx="2822575" cy="246063"/>
          </a:xfrm>
          <a:prstGeom prst="rect">
            <a:avLst/>
          </a:prstGeom>
          <a:solidFill>
            <a:schemeClr val="bg2">
              <a:lumMod val="75000"/>
            </a:schemeClr>
          </a:solidFill>
          <a:ln w="12700">
            <a:solidFill>
              <a:schemeClr val="tx1"/>
            </a:solidFill>
            <a:prstDash val="sysDash"/>
          </a:ln>
        </p:spPr>
        <p:txBody>
          <a:bodyPr anchor="b">
            <a:spAutoFit/>
          </a:bodyPr>
          <a:lstStyle/>
          <a:p>
            <a:pPr>
              <a:defRPr/>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薬　　事　　戦　　略　　相　　談</a:t>
            </a:r>
          </a:p>
        </p:txBody>
      </p:sp>
      <p:sp>
        <p:nvSpPr>
          <p:cNvPr id="102" name="テキスト ボックス 101"/>
          <p:cNvSpPr txBox="1"/>
          <p:nvPr/>
        </p:nvSpPr>
        <p:spPr>
          <a:xfrm>
            <a:off x="2854325" y="6138863"/>
            <a:ext cx="1941513" cy="593725"/>
          </a:xfrm>
          <a:prstGeom prst="rect">
            <a:avLst/>
          </a:prstGeom>
          <a:noFill/>
        </p:spPr>
        <p:txBody>
          <a:bodyPr>
            <a:spAutoFit/>
          </a:bodyPr>
          <a:lstStyle/>
          <a:p>
            <a:pPr algn="just">
              <a:lnSpc>
                <a:spcPts val="1300"/>
              </a:lnSpc>
              <a:spcAft>
                <a:spcPts val="0"/>
              </a:spcAft>
              <a:defRPr/>
            </a:pPr>
            <a:r>
              <a:rPr lang="ja-JP" altLang="en-US" sz="1000" b="1" u="sng"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＜機能拡充＞</a:t>
            </a:r>
            <a:endParaRPr lang="en-US" altLang="ja-JP" sz="1000" b="1" u="sng"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spcAft>
                <a:spcPts val="0"/>
              </a:spcAft>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テレビ会議システムの活用により、</a:t>
            </a:r>
            <a:endParaRPr lang="en-US" altLang="ja-JP"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spcAft>
                <a:spcPts val="0"/>
              </a:spcAft>
              <a:defRPr/>
            </a:pP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関西支部でも実施可能に。</a:t>
            </a:r>
          </a:p>
        </p:txBody>
      </p:sp>
      <p:cxnSp>
        <p:nvCxnSpPr>
          <p:cNvPr id="103" name="直線コネクタ 102"/>
          <p:cNvCxnSpPr/>
          <p:nvPr/>
        </p:nvCxnSpPr>
        <p:spPr>
          <a:xfrm flipV="1">
            <a:off x="2701925" y="5238750"/>
            <a:ext cx="102870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H="1" flipV="1">
            <a:off x="3713163" y="4981575"/>
            <a:ext cx="4762" cy="273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196" name="テキスト ボックス 107"/>
          <p:cNvSpPr txBox="1">
            <a:spLocks noChangeArrowheads="1"/>
          </p:cNvSpPr>
          <p:nvPr/>
        </p:nvSpPr>
        <p:spPr bwMode="auto">
          <a:xfrm>
            <a:off x="290513" y="6469063"/>
            <a:ext cx="2554287" cy="254000"/>
          </a:xfrm>
          <a:prstGeom prst="rect">
            <a:avLst/>
          </a:prstGeom>
          <a:noFill/>
          <a:ln w="9525">
            <a:noFill/>
            <a:miter lim="800000"/>
            <a:headEnd/>
            <a:tailEnd/>
          </a:ln>
        </p:spPr>
        <p:txBody>
          <a:bodyPr>
            <a:spAutoFit/>
          </a:bodyPr>
          <a:lstStyle/>
          <a:p>
            <a:pPr algn="l">
              <a:defRPr/>
            </a:pPr>
            <a:r>
              <a:rPr lang="en-US" altLang="ja-JP" sz="1050" dirty="0">
                <a:latin typeface="Meiryo UI"/>
                <a:ea typeface="Meiryo UI"/>
                <a:cs typeface="Meiryo UI"/>
              </a:rPr>
              <a:t>※</a:t>
            </a:r>
            <a:r>
              <a:rPr lang="ja-JP" altLang="en-US" sz="1050" dirty="0">
                <a:latin typeface="Meiryo UI"/>
                <a:ea typeface="Meiryo UI"/>
                <a:cs typeface="Meiryo UI"/>
              </a:rPr>
              <a:t>　平成</a:t>
            </a:r>
            <a:r>
              <a:rPr lang="en-US" altLang="ja-JP" sz="1050" dirty="0">
                <a:latin typeface="Meiryo UI"/>
                <a:ea typeface="Meiryo UI"/>
                <a:cs typeface="Meiryo UI"/>
              </a:rPr>
              <a:t>28</a:t>
            </a:r>
            <a:r>
              <a:rPr lang="ja-JP" altLang="en-US" sz="1050" dirty="0">
                <a:latin typeface="Meiryo UI"/>
                <a:ea typeface="Meiryo UI"/>
                <a:cs typeface="Meiryo UI"/>
              </a:rPr>
              <a:t>年</a:t>
            </a:r>
            <a:r>
              <a:rPr lang="en-US" altLang="ja-JP" sz="1050" dirty="0">
                <a:latin typeface="Meiryo UI"/>
                <a:ea typeface="Meiryo UI"/>
                <a:cs typeface="Meiryo UI"/>
              </a:rPr>
              <a:t>6</a:t>
            </a:r>
            <a:r>
              <a:rPr lang="ja-JP" altLang="en-US" sz="1050" dirty="0">
                <a:latin typeface="Meiryo UI"/>
                <a:ea typeface="Meiryo UI"/>
                <a:cs typeface="Meiryo UI"/>
              </a:rPr>
              <a:t>月より、機能拡充</a:t>
            </a:r>
          </a:p>
        </p:txBody>
      </p:sp>
      <p:sp>
        <p:nvSpPr>
          <p:cNvPr id="2" name="テキスト ボックス 1"/>
          <p:cNvSpPr txBox="1"/>
          <p:nvPr/>
        </p:nvSpPr>
        <p:spPr>
          <a:xfrm>
            <a:off x="4048125" y="2011363"/>
            <a:ext cx="1273175" cy="955675"/>
          </a:xfrm>
          <a:prstGeom prst="rect">
            <a:avLst/>
          </a:prstGeom>
          <a:solidFill>
            <a:schemeClr val="bg1"/>
          </a:solidFill>
        </p:spPr>
        <p:txBody>
          <a:bodyPr>
            <a:spAutoFit/>
          </a:bodyPr>
          <a:lstStyle/>
          <a:p>
            <a:pPr algn="l">
              <a:defRPr/>
            </a:pP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階</a:t>
            </a:r>
            <a:endParaRPr lang="en-US" altLang="ja-JP"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関西支部</a:t>
            </a:r>
            <a:endParaRPr lang="en-US" altLang="ja-JP"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endParaRPr lang="en-US" altLang="ja-JP"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階</a:t>
            </a:r>
            <a:endParaRPr lang="en-US" altLang="ja-JP"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日本医療研究開発機構 </a:t>
            </a: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創薬支援戦略部</a:t>
            </a:r>
            <a:endParaRPr lang="en-US" altLang="zh-TW"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西日本統括部</a:t>
            </a:r>
            <a:endParaRPr lang="ja-JP" altLang="en-US" sz="8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240" name="テキスト ボックス 107"/>
          <p:cNvSpPr txBox="1">
            <a:spLocks noChangeArrowheads="1"/>
          </p:cNvSpPr>
          <p:nvPr/>
        </p:nvSpPr>
        <p:spPr bwMode="auto">
          <a:xfrm>
            <a:off x="66675" y="3948113"/>
            <a:ext cx="2555875" cy="276225"/>
          </a:xfrm>
          <a:prstGeom prst="rect">
            <a:avLst/>
          </a:prstGeom>
          <a:noFill/>
          <a:ln w="9525">
            <a:noFill/>
            <a:miter lim="800000"/>
            <a:headEnd/>
            <a:tailEnd/>
          </a:ln>
        </p:spPr>
        <p:txBody>
          <a:bodyPr>
            <a:spAutoFit/>
          </a:bodyPr>
          <a:lstStyle/>
          <a:p>
            <a:pPr algn="l"/>
            <a:r>
              <a:rPr lang="en-US" altLang="ja-JP" sz="1200">
                <a:latin typeface="Meiryo UI"/>
                <a:ea typeface="Meiryo UI"/>
                <a:cs typeface="Meiryo UI"/>
              </a:rPr>
              <a:t>PMDA</a:t>
            </a:r>
            <a:r>
              <a:rPr lang="ja-JP" altLang="en-US" sz="1200">
                <a:latin typeface="Meiryo UI"/>
                <a:ea typeface="Meiryo UI"/>
                <a:cs typeface="Meiryo UI"/>
              </a:rPr>
              <a:t>関西支部</a:t>
            </a:r>
          </a:p>
        </p:txBody>
      </p:sp>
      <p:sp>
        <p:nvSpPr>
          <p:cNvPr id="51241" name="テキスト ボックス 107"/>
          <p:cNvSpPr txBox="1">
            <a:spLocks noChangeArrowheads="1"/>
          </p:cNvSpPr>
          <p:nvPr/>
        </p:nvSpPr>
        <p:spPr bwMode="auto">
          <a:xfrm>
            <a:off x="4795838" y="3843338"/>
            <a:ext cx="3376612" cy="461962"/>
          </a:xfrm>
          <a:prstGeom prst="rect">
            <a:avLst/>
          </a:prstGeom>
          <a:noFill/>
          <a:ln w="9525">
            <a:noFill/>
            <a:miter lim="800000"/>
            <a:headEnd/>
            <a:tailEnd/>
          </a:ln>
        </p:spPr>
        <p:txBody>
          <a:bodyPr>
            <a:spAutoFit/>
          </a:bodyPr>
          <a:lstStyle/>
          <a:p>
            <a:pPr algn="l"/>
            <a:r>
              <a:rPr lang="zh-TW" altLang="en-US" sz="1200">
                <a:latin typeface="Meiryo UI"/>
                <a:ea typeface="Meiryo UI"/>
                <a:cs typeface="Meiryo UI"/>
              </a:rPr>
              <a:t>日本医療研究開発</a:t>
            </a:r>
            <a:r>
              <a:rPr lang="ja-JP" altLang="en-US" sz="1200">
                <a:latin typeface="Meiryo UI"/>
                <a:ea typeface="Meiryo UI"/>
                <a:cs typeface="Meiryo UI"/>
              </a:rPr>
              <a:t>機構（</a:t>
            </a:r>
            <a:r>
              <a:rPr lang="en-US" altLang="ja-JP" sz="1200">
                <a:latin typeface="Meiryo UI"/>
                <a:ea typeface="Meiryo UI"/>
                <a:cs typeface="Meiryo UI"/>
              </a:rPr>
              <a:t>AMED</a:t>
            </a:r>
            <a:r>
              <a:rPr lang="ja-JP" altLang="en-US" sz="1200">
                <a:latin typeface="Meiryo UI"/>
                <a:ea typeface="Meiryo UI"/>
                <a:cs typeface="Meiryo UI"/>
              </a:rPr>
              <a:t>）</a:t>
            </a:r>
            <a:r>
              <a:rPr lang="zh-TW" altLang="en-US" sz="1200">
                <a:latin typeface="Meiryo UI"/>
                <a:ea typeface="Meiryo UI"/>
                <a:cs typeface="Meiryo UI"/>
              </a:rPr>
              <a:t> 　</a:t>
            </a:r>
          </a:p>
          <a:p>
            <a:pPr algn="l"/>
            <a:r>
              <a:rPr lang="zh-TW" altLang="en-US" sz="1200">
                <a:latin typeface="Meiryo UI"/>
                <a:ea typeface="Meiryo UI"/>
                <a:cs typeface="Meiryo UI"/>
              </a:rPr>
              <a:t>創薬支援戦略部</a:t>
            </a:r>
            <a:r>
              <a:rPr lang="ja-JP" altLang="en-US" sz="1200">
                <a:latin typeface="Meiryo UI"/>
                <a:ea typeface="Meiryo UI"/>
                <a:cs typeface="Meiryo UI"/>
              </a:rPr>
              <a:t>　</a:t>
            </a:r>
            <a:r>
              <a:rPr lang="zh-TW" altLang="en-US" sz="1200">
                <a:latin typeface="Meiryo UI"/>
                <a:ea typeface="Meiryo UI"/>
                <a:cs typeface="Meiryo UI"/>
              </a:rPr>
              <a:t>西日本統括部</a:t>
            </a:r>
          </a:p>
        </p:txBody>
      </p:sp>
      <p:pic>
        <p:nvPicPr>
          <p:cNvPr id="51242" name="Picture 2"/>
          <p:cNvPicPr>
            <a:picLocks noChangeAspect="1" noChangeArrowheads="1"/>
          </p:cNvPicPr>
          <p:nvPr/>
        </p:nvPicPr>
        <p:blipFill>
          <a:blip r:embed="rId3"/>
          <a:srcRect/>
          <a:stretch>
            <a:fillRect/>
          </a:stretch>
        </p:blipFill>
        <p:spPr bwMode="auto">
          <a:xfrm>
            <a:off x="4846638" y="4322763"/>
            <a:ext cx="4200525" cy="2400300"/>
          </a:xfrm>
          <a:prstGeom prst="rect">
            <a:avLst/>
          </a:prstGeom>
          <a:noFill/>
          <a:ln w="9525">
            <a:noFill/>
            <a:miter lim="800000"/>
            <a:headEnd/>
            <a:tailEnd/>
          </a:ln>
        </p:spPr>
      </p:pic>
      <p:cxnSp>
        <p:nvCxnSpPr>
          <p:cNvPr id="7" name="直線コネクタ 6"/>
          <p:cNvCxnSpPr/>
          <p:nvPr/>
        </p:nvCxnSpPr>
        <p:spPr>
          <a:xfrm>
            <a:off x="4729163" y="3881438"/>
            <a:ext cx="0" cy="2951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7856538" y="5915025"/>
            <a:ext cx="1079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975600" y="5854700"/>
            <a:ext cx="503238" cy="128588"/>
          </a:xfrm>
          <a:prstGeom prst="rect">
            <a:avLst/>
          </a:prstGeom>
          <a:noFill/>
          <a:ln>
            <a:solidFill>
              <a:schemeClr val="accent6">
                <a:lumMod val="60000"/>
                <a:lumOff val="40000"/>
              </a:schemeClr>
            </a:solidFill>
          </a:ln>
        </p:spPr>
        <p:txBody>
          <a:bodyPr lIns="18000" tIns="18000" rIns="18000" bIns="18000">
            <a:spAutoFit/>
          </a:bodyPr>
          <a:lstStyle/>
          <a:p>
            <a:pPr>
              <a:defRPr/>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事業部門</a:t>
            </a:r>
          </a:p>
        </p:txBody>
      </p:sp>
      <p:cxnSp>
        <p:nvCxnSpPr>
          <p:cNvPr id="42" name="直線コネクタ 41"/>
          <p:cNvCxnSpPr/>
          <p:nvPr/>
        </p:nvCxnSpPr>
        <p:spPr>
          <a:xfrm>
            <a:off x="8210550" y="5983288"/>
            <a:ext cx="0" cy="50323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8210550" y="6138863"/>
            <a:ext cx="349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8210550" y="6478588"/>
            <a:ext cx="349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8255000" y="6070600"/>
            <a:ext cx="706438" cy="130175"/>
          </a:xfrm>
          <a:prstGeom prst="rect">
            <a:avLst/>
          </a:prstGeom>
          <a:solidFill>
            <a:schemeClr val="accent6">
              <a:lumMod val="40000"/>
              <a:lumOff val="60000"/>
            </a:schemeClr>
          </a:solidFill>
          <a:ln>
            <a:solidFill>
              <a:schemeClr val="accent6">
                <a:lumMod val="60000"/>
                <a:lumOff val="40000"/>
              </a:schemeClr>
            </a:solidFill>
          </a:ln>
        </p:spPr>
        <p:txBody>
          <a:bodyPr lIns="18000" tIns="18000" rIns="18000" bIns="18000">
            <a:spAutoFit/>
          </a:bodyPr>
          <a:lstStyle/>
          <a:p>
            <a:pPr>
              <a:defRPr/>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東日本統括部</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8251825" y="6418263"/>
            <a:ext cx="704850" cy="128587"/>
          </a:xfrm>
          <a:prstGeom prst="rect">
            <a:avLst/>
          </a:prstGeom>
          <a:solidFill>
            <a:schemeClr val="accent6">
              <a:lumMod val="40000"/>
              <a:lumOff val="60000"/>
            </a:schemeClr>
          </a:solidFill>
          <a:ln>
            <a:solidFill>
              <a:schemeClr val="accent6">
                <a:lumMod val="60000"/>
                <a:lumOff val="40000"/>
              </a:schemeClr>
            </a:solidFill>
          </a:ln>
        </p:spPr>
        <p:txBody>
          <a:bodyPr lIns="18000" tIns="18000" rIns="18000" bIns="18000">
            <a:spAutoFit/>
          </a:bodyPr>
          <a:lstStyle/>
          <a:p>
            <a:pPr>
              <a:defRPr/>
            </a:pPr>
            <a:r>
              <a:rPr lang="ja-JP" altLang="en-US" sz="600" b="1"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西日本統括部</a:t>
            </a:r>
          </a:p>
        </p:txBody>
      </p:sp>
      <p:sp>
        <p:nvSpPr>
          <p:cNvPr id="13" name="円/楕円 12"/>
          <p:cNvSpPr/>
          <p:nvPr/>
        </p:nvSpPr>
        <p:spPr>
          <a:xfrm>
            <a:off x="8143875" y="6308725"/>
            <a:ext cx="900113" cy="360363"/>
          </a:xfrm>
          <a:prstGeom prst="ellipse">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5" name="テキスト ボックス 34"/>
          <p:cNvSpPr txBox="1"/>
          <p:nvPr/>
        </p:nvSpPr>
        <p:spPr>
          <a:xfrm>
            <a:off x="14288" y="349250"/>
            <a:ext cx="8984499" cy="7381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a:buFont typeface="Wingdings" panose="05000000000000000000" pitchFamily="2" charset="2"/>
              <a:buChar char="Ø"/>
              <a:defRPr/>
            </a:pPr>
            <a:r>
              <a:rPr lang="ja-JP" altLang="en-US" sz="1400" dirty="0">
                <a:solidFill>
                  <a:schemeClr val="tx1"/>
                </a:solidFill>
                <a:latin typeface="ＭＳ ゴシック" pitchFamily="49" charset="-128"/>
                <a:ea typeface="ＭＳ ゴシック" pitchFamily="49" charset="-128"/>
                <a:cs typeface="Meiryo UI"/>
              </a:rPr>
              <a:t>医薬品、医療機器の審査機関である医薬品医療機器総合機構（ＰＭＤＡ）の関西支部が平成</a:t>
            </a:r>
            <a:r>
              <a:rPr lang="en-US" altLang="ja-JP" sz="1400" dirty="0">
                <a:solidFill>
                  <a:schemeClr val="tx1"/>
                </a:solidFill>
                <a:latin typeface="ＭＳ ゴシック" pitchFamily="49" charset="-128"/>
                <a:ea typeface="ＭＳ ゴシック" pitchFamily="49" charset="-128"/>
                <a:cs typeface="Meiryo UI"/>
              </a:rPr>
              <a:t>25</a:t>
            </a:r>
            <a:r>
              <a:rPr lang="ja-JP" altLang="en-US" sz="1400" dirty="0">
                <a:solidFill>
                  <a:schemeClr val="tx1"/>
                </a:solidFill>
                <a:latin typeface="ＭＳ ゴシック" pitchFamily="49" charset="-128"/>
                <a:ea typeface="ＭＳ ゴシック" pitchFamily="49" charset="-128"/>
                <a:cs typeface="Meiryo UI"/>
              </a:rPr>
              <a:t>年</a:t>
            </a:r>
            <a:r>
              <a:rPr lang="en-US" altLang="ja-JP" sz="1400" dirty="0">
                <a:solidFill>
                  <a:schemeClr val="tx1"/>
                </a:solidFill>
                <a:latin typeface="ＭＳ ゴシック" pitchFamily="49" charset="-128"/>
                <a:ea typeface="ＭＳ ゴシック" pitchFamily="49" charset="-128"/>
                <a:cs typeface="Meiryo UI"/>
              </a:rPr>
              <a:t>10</a:t>
            </a:r>
            <a:r>
              <a:rPr lang="ja-JP" altLang="en-US" sz="1400" dirty="0">
                <a:solidFill>
                  <a:schemeClr val="tx1"/>
                </a:solidFill>
                <a:latin typeface="ＭＳ ゴシック" pitchFamily="49" charset="-128"/>
                <a:ea typeface="ＭＳ ゴシック" pitchFamily="49" charset="-128"/>
                <a:cs typeface="Meiryo UI"/>
              </a:rPr>
              <a:t>月にうめきた・グランフロント大阪内に開設。薬事戦略相談などが関西でも可能に。</a:t>
            </a:r>
            <a:endParaRPr lang="en-US" altLang="ja-JP" sz="1400" dirty="0">
              <a:solidFill>
                <a:schemeClr val="tx1"/>
              </a:solidFill>
              <a:latin typeface="ＭＳ ゴシック" pitchFamily="49" charset="-128"/>
              <a:ea typeface="ＭＳ ゴシック" pitchFamily="49" charset="-128"/>
              <a:cs typeface="Meiryo UI"/>
            </a:endParaRPr>
          </a:p>
          <a:p>
            <a:pPr marL="285750" indent="-285750" algn="l">
              <a:buFont typeface="Wingdings" panose="05000000000000000000" pitchFamily="2" charset="2"/>
              <a:buChar char="Ø"/>
              <a:defRPr/>
            </a:pPr>
            <a:r>
              <a:rPr lang="ja-JP" altLang="en-US" sz="1400" dirty="0">
                <a:solidFill>
                  <a:schemeClr val="tx1"/>
                </a:solidFill>
                <a:latin typeface="ＭＳ ゴシック" pitchFamily="49" charset="-128"/>
                <a:ea typeface="ＭＳ ゴシック" pitchFamily="49" charset="-128"/>
                <a:cs typeface="Meiryo UI"/>
              </a:rPr>
              <a:t>日本医療研究開発機構（ＡＭＥＤ）創薬支援戦略本部西日本統括部も同じグランフロント大阪内に開設。</a:t>
            </a:r>
          </a:p>
        </p:txBody>
      </p:sp>
      <p:sp>
        <p:nvSpPr>
          <p:cNvPr id="3" name="スライド番号プレースホルダー 2"/>
          <p:cNvSpPr>
            <a:spLocks noGrp="1"/>
          </p:cNvSpPr>
          <p:nvPr>
            <p:ph type="sldNum" sz="quarter" idx="12"/>
          </p:nvPr>
        </p:nvSpPr>
        <p:spPr/>
        <p:txBody>
          <a:bodyPr/>
          <a:lstStyle/>
          <a:p>
            <a:pPr>
              <a:defRPr/>
            </a:pPr>
            <a:fld id="{BBCD0598-7193-45C1-87AD-3ACF5581B1CD}" type="slidenum">
              <a:rPr lang="ja-JP" altLang="en-US" smtClean="0"/>
              <a:pPr>
                <a:defRPr/>
              </a:pPr>
              <a:t>31</a:t>
            </a:fld>
            <a:endParaRPr lang="ja-JP"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t>３．大阪での具体的な</a:t>
            </a:r>
            <a:r>
              <a:rPr lang="ja-JP" altLang="en-US" b="1" dirty="0" smtClean="0"/>
              <a:t>取組事例</a:t>
            </a:r>
            <a:r>
              <a:rPr lang="ja-JP" altLang="en-US" b="1" dirty="0"/>
              <a:t>（ライフサイエンス分野</a:t>
            </a:r>
            <a:r>
              <a:rPr lang="ja-JP" altLang="en-US" b="1" dirty="0" smtClean="0"/>
              <a:t>）　</a:t>
            </a:r>
            <a:r>
              <a:rPr lang="ja-JP" altLang="en-US" sz="1000" dirty="0" smtClean="0"/>
              <a:t>～治</a:t>
            </a:r>
            <a:r>
              <a:rPr lang="ja-JP" altLang="en-US" sz="1000" dirty="0"/>
              <a:t>験ネット</a:t>
            </a:r>
            <a:r>
              <a:rPr lang="ja-JP" altLang="en-US" sz="1000" dirty="0" smtClean="0"/>
              <a:t>おおさか～</a:t>
            </a:r>
            <a:endParaRPr lang="ja-JP" altLang="en-US" sz="1000" dirty="0"/>
          </a:p>
        </p:txBody>
      </p:sp>
      <p:grpSp>
        <p:nvGrpSpPr>
          <p:cNvPr id="52226" name="グループ化 10"/>
          <p:cNvGrpSpPr>
            <a:grpSpLocks/>
          </p:cNvGrpSpPr>
          <p:nvPr/>
        </p:nvGrpSpPr>
        <p:grpSpPr bwMode="auto">
          <a:xfrm>
            <a:off x="1174750" y="1341438"/>
            <a:ext cx="6831013" cy="5376862"/>
            <a:chOff x="1535151" y="1556792"/>
            <a:chExt cx="6372225" cy="5457825"/>
          </a:xfrm>
        </p:grpSpPr>
        <p:pic>
          <p:nvPicPr>
            <p:cNvPr id="52240" name="Picture 2" descr="\\172.29.81.21\共有フォルダ\バイオ振興課\500_治験（仮）\02_治験ネットおおさか（共同IRB）\○●PR関係\99_素材\14病院ver（△滝井病院）\参加医療機関（14施設ver）.jpg"/>
            <p:cNvPicPr>
              <a:picLocks noChangeAspect="1" noChangeArrowheads="1"/>
            </p:cNvPicPr>
            <p:nvPr/>
          </p:nvPicPr>
          <p:blipFill>
            <a:blip r:embed="rId2"/>
            <a:srcRect/>
            <a:stretch>
              <a:fillRect/>
            </a:stretch>
          </p:blipFill>
          <p:spPr bwMode="auto">
            <a:xfrm>
              <a:off x="1535151" y="1556792"/>
              <a:ext cx="6372225" cy="5457825"/>
            </a:xfrm>
            <a:prstGeom prst="rect">
              <a:avLst/>
            </a:prstGeom>
            <a:noFill/>
            <a:ln w="9525">
              <a:noFill/>
              <a:miter lim="800000"/>
              <a:headEnd/>
              <a:tailEnd/>
            </a:ln>
          </p:spPr>
        </p:pic>
        <p:pic>
          <p:nvPicPr>
            <p:cNvPr id="52241" name="Picture 2" descr="\\172.29.81.21\共有フォルダ\バイオ振興課\500_治験（仮）\02_治験ネットおおさか（共同IRB）\○●PR関係\99_素材\14病院ver（△滝井病院）\参加医療機関（14施設ver）.jpg"/>
            <p:cNvPicPr>
              <a:picLocks noChangeAspect="1" noChangeArrowheads="1"/>
            </p:cNvPicPr>
            <p:nvPr/>
          </p:nvPicPr>
          <p:blipFill>
            <a:blip r:embed="rId2"/>
            <a:srcRect l="84244" t="27138" r="2" b="68456"/>
            <a:stretch>
              <a:fillRect/>
            </a:stretch>
          </p:blipFill>
          <p:spPr bwMode="auto">
            <a:xfrm>
              <a:off x="6842348" y="3035052"/>
              <a:ext cx="1003928" cy="240562"/>
            </a:xfrm>
            <a:prstGeom prst="rect">
              <a:avLst/>
            </a:prstGeom>
            <a:noFill/>
            <a:ln w="9525">
              <a:noFill/>
              <a:miter lim="800000"/>
              <a:headEnd/>
              <a:tailEnd/>
            </a:ln>
          </p:spPr>
        </p:pic>
      </p:grpSp>
      <p:grpSp>
        <p:nvGrpSpPr>
          <p:cNvPr id="52227" name="グループ化 13"/>
          <p:cNvGrpSpPr>
            <a:grpSpLocks/>
          </p:cNvGrpSpPr>
          <p:nvPr/>
        </p:nvGrpSpPr>
        <p:grpSpPr bwMode="auto">
          <a:xfrm>
            <a:off x="7107238" y="2351088"/>
            <a:ext cx="2076450" cy="1079500"/>
            <a:chOff x="7092280" y="2130702"/>
            <a:chExt cx="2076357" cy="1080000"/>
          </a:xfrm>
        </p:grpSpPr>
        <p:sp>
          <p:nvSpPr>
            <p:cNvPr id="52236" name="Rectangle 4"/>
            <p:cNvSpPr>
              <a:spLocks noChangeAspect="1" noChangeArrowheads="1"/>
            </p:cNvSpPr>
            <p:nvPr/>
          </p:nvSpPr>
          <p:spPr bwMode="auto">
            <a:xfrm>
              <a:off x="7128392" y="2191202"/>
              <a:ext cx="972000" cy="972000"/>
            </a:xfrm>
            <a:prstGeom prst="ellipse">
              <a:avLst/>
            </a:prstGeom>
            <a:solidFill>
              <a:srgbClr val="0033CC"/>
            </a:solidFill>
            <a:ln w="9525">
              <a:noFill/>
              <a:round/>
              <a:headEnd/>
              <a:tailEnd/>
            </a:ln>
          </p:spPr>
          <p:txBody>
            <a:bodyPr wrap="none" tIns="82800" bIns="82800" anchor="ctr"/>
            <a:lstStyle/>
            <a:p>
              <a:endParaRPr lang="en-US" altLang="ja-JP" sz="2400" b="1">
                <a:solidFill>
                  <a:srgbClr val="FFFFFF"/>
                </a:solidFill>
                <a:latin typeface="Meiryo UI"/>
                <a:ea typeface="Meiryo UI"/>
                <a:cs typeface="Meiryo UI"/>
              </a:endParaRPr>
            </a:p>
          </p:txBody>
        </p:sp>
        <p:sp>
          <p:nvSpPr>
            <p:cNvPr id="52237" name="Rectangle 4"/>
            <p:cNvSpPr>
              <a:spLocks noChangeAspect="1" noChangeArrowheads="1"/>
            </p:cNvSpPr>
            <p:nvPr/>
          </p:nvSpPr>
          <p:spPr bwMode="auto">
            <a:xfrm>
              <a:off x="8148650" y="2184702"/>
              <a:ext cx="972000" cy="972000"/>
            </a:xfrm>
            <a:prstGeom prst="ellipse">
              <a:avLst/>
            </a:prstGeom>
            <a:solidFill>
              <a:srgbClr val="0033CC"/>
            </a:solidFill>
            <a:ln w="9525">
              <a:noFill/>
              <a:round/>
              <a:headEnd/>
              <a:tailEnd/>
            </a:ln>
          </p:spPr>
          <p:txBody>
            <a:bodyPr wrap="none" tIns="82800" bIns="82800" anchor="ctr"/>
            <a:lstStyle/>
            <a:p>
              <a:endParaRPr lang="en-US" altLang="ja-JP" sz="2400" b="1">
                <a:solidFill>
                  <a:srgbClr val="FFFFFF"/>
                </a:solidFill>
                <a:latin typeface="Meiryo UI"/>
                <a:ea typeface="Meiryo UI"/>
                <a:cs typeface="Meiryo UI"/>
              </a:endParaRPr>
            </a:p>
          </p:txBody>
        </p:sp>
        <p:sp>
          <p:nvSpPr>
            <p:cNvPr id="17" name="Rectangle 4"/>
            <p:cNvSpPr>
              <a:spLocks noChangeArrowheads="1"/>
            </p:cNvSpPr>
            <p:nvPr/>
          </p:nvSpPr>
          <p:spPr bwMode="gray">
            <a:xfrm>
              <a:off x="8089185" y="2130702"/>
              <a:ext cx="1079452" cy="1080000"/>
            </a:xfrm>
            <a:prstGeom prst="ellipse">
              <a:avLst/>
            </a:prstGeom>
            <a:noFill/>
            <a:ln>
              <a:noFill/>
            </a:ln>
            <a:extLst/>
          </p:spPr>
          <p:txBody>
            <a:bodyPr wrap="none" tIns="82800" bIns="8280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総病床数</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lnSpc>
                  <a:spcPts val="600"/>
                </a:lnSpc>
                <a:defRPr/>
              </a:pPr>
              <a:endParaRPr lang="en-US" altLang="ja-JP" sz="1050" b="1" dirty="0" smtClean="0">
                <a:solidFill>
                  <a:prstClr val="white"/>
                </a:solidFill>
                <a:latin typeface="Meiryo UI" pitchFamily="50" charset="-128"/>
                <a:ea typeface="Meiryo UI" pitchFamily="50" charset="-128"/>
                <a:cs typeface="Meiryo UI" pitchFamily="50" charset="-128"/>
              </a:endParaRPr>
            </a:p>
            <a:p>
              <a:pPr algn="ctr">
                <a:defRPr/>
              </a:pPr>
              <a:r>
                <a:rPr lang="ja-JP" altLang="en-US" b="1" spc="-200" dirty="0">
                  <a:solidFill>
                    <a:prstClr val="white"/>
                  </a:solidFill>
                  <a:latin typeface="Meiryo UI" pitchFamily="50" charset="-128"/>
                  <a:ea typeface="Meiryo UI" pitchFamily="50" charset="-128"/>
                  <a:cs typeface="Meiryo UI" pitchFamily="50" charset="-128"/>
                </a:rPr>
                <a:t>１</a:t>
              </a:r>
              <a:r>
                <a:rPr lang="ja-JP" altLang="en-US" sz="1400" b="1" dirty="0" smtClean="0">
                  <a:solidFill>
                    <a:prstClr val="white"/>
                  </a:solidFill>
                  <a:latin typeface="Meiryo UI" pitchFamily="50" charset="-128"/>
                  <a:ea typeface="Meiryo UI" pitchFamily="50" charset="-128"/>
                  <a:cs typeface="Meiryo UI" pitchFamily="50" charset="-128"/>
                </a:rPr>
                <a:t>万床超</a:t>
              </a:r>
              <a:endParaRPr lang="en-US" altLang="ja-JP" sz="1400" b="1" dirty="0">
                <a:solidFill>
                  <a:prstClr val="white"/>
                </a:solidFill>
                <a:latin typeface="Meiryo UI" pitchFamily="50" charset="-128"/>
                <a:ea typeface="Meiryo UI" pitchFamily="50" charset="-128"/>
                <a:cs typeface="Meiryo UI" pitchFamily="50" charset="-128"/>
              </a:endParaRPr>
            </a:p>
          </p:txBody>
        </p:sp>
        <p:sp>
          <p:nvSpPr>
            <p:cNvPr id="18" name="Rectangle 4"/>
            <p:cNvSpPr>
              <a:spLocks noChangeAspect="1" noChangeArrowheads="1"/>
            </p:cNvSpPr>
            <p:nvPr/>
          </p:nvSpPr>
          <p:spPr bwMode="gray">
            <a:xfrm>
              <a:off x="7092280" y="2160878"/>
              <a:ext cx="1025479" cy="1026000"/>
            </a:xfrm>
            <a:prstGeom prst="ellipse">
              <a:avLst/>
            </a:prstGeom>
            <a:noFill/>
            <a:ln>
              <a:noFill/>
            </a:ln>
            <a:extLst/>
          </p:spPr>
          <p:txBody>
            <a:bodyPr wrap="none" tIns="82800" bIns="8280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000" b="1" spc="-40" dirty="0" smtClean="0">
                  <a:solidFill>
                    <a:prstClr val="white"/>
                  </a:solidFill>
                  <a:latin typeface="Meiryo UI" pitchFamily="50" charset="-128"/>
                  <a:ea typeface="Meiryo UI" pitchFamily="50" charset="-128"/>
                  <a:cs typeface="Meiryo UI" pitchFamily="50" charset="-128"/>
                </a:rPr>
                <a:t>参加医療機関</a:t>
              </a:r>
              <a:endParaRPr lang="en-US" altLang="ja-JP" sz="1000" b="1" spc="-40" dirty="0" smtClean="0">
                <a:solidFill>
                  <a:prstClr val="white"/>
                </a:solidFill>
                <a:latin typeface="Meiryo UI" pitchFamily="50" charset="-128"/>
                <a:ea typeface="Meiryo UI" pitchFamily="50" charset="-128"/>
                <a:cs typeface="Meiryo UI" pitchFamily="50" charset="-128"/>
              </a:endParaRPr>
            </a:p>
            <a:p>
              <a:pPr algn="ctr">
                <a:lnSpc>
                  <a:spcPts val="600"/>
                </a:lnSpc>
                <a:defRPr/>
              </a:pPr>
              <a:endParaRPr lang="en-US" altLang="ja-JP" sz="1050" b="1" dirty="0" smtClean="0">
                <a:solidFill>
                  <a:prstClr val="white"/>
                </a:solidFill>
                <a:latin typeface="Meiryo UI" pitchFamily="50" charset="-128"/>
                <a:ea typeface="Meiryo UI" pitchFamily="50" charset="-128"/>
                <a:cs typeface="Meiryo UI" pitchFamily="50" charset="-128"/>
              </a:endParaRPr>
            </a:p>
            <a:p>
              <a:pPr algn="ctr">
                <a:defRPr/>
              </a:pPr>
              <a:r>
                <a:rPr lang="en-US" altLang="ja-JP" b="1" dirty="0" smtClean="0">
                  <a:solidFill>
                    <a:prstClr val="white"/>
                  </a:solidFill>
                  <a:latin typeface="Meiryo UI" pitchFamily="50" charset="-128"/>
                  <a:ea typeface="Meiryo UI" pitchFamily="50" charset="-128"/>
                  <a:cs typeface="Meiryo UI" pitchFamily="50" charset="-128"/>
                </a:rPr>
                <a:t>14</a:t>
              </a:r>
              <a:r>
                <a:rPr lang="ja-JP" altLang="en-US" sz="1400" b="1" dirty="0" smtClean="0">
                  <a:solidFill>
                    <a:prstClr val="white"/>
                  </a:solidFill>
                  <a:latin typeface="Meiryo UI" pitchFamily="50" charset="-128"/>
                  <a:ea typeface="Meiryo UI" pitchFamily="50" charset="-128"/>
                  <a:cs typeface="Meiryo UI" pitchFamily="50" charset="-128"/>
                </a:rPr>
                <a:t>施設</a:t>
              </a:r>
              <a:endParaRPr lang="en-US" altLang="ja-JP" sz="1400" b="1" dirty="0">
                <a:solidFill>
                  <a:prstClr val="white"/>
                </a:solidFill>
                <a:latin typeface="Meiryo UI" pitchFamily="50" charset="-128"/>
                <a:ea typeface="Meiryo UI" pitchFamily="50" charset="-128"/>
                <a:cs typeface="Meiryo UI" pitchFamily="50" charset="-128"/>
              </a:endParaRPr>
            </a:p>
          </p:txBody>
        </p:sp>
      </p:grpSp>
      <p:grpSp>
        <p:nvGrpSpPr>
          <p:cNvPr id="52228" name="グループ化 18"/>
          <p:cNvGrpSpPr>
            <a:grpSpLocks/>
          </p:cNvGrpSpPr>
          <p:nvPr/>
        </p:nvGrpSpPr>
        <p:grpSpPr bwMode="auto">
          <a:xfrm>
            <a:off x="160338" y="5448300"/>
            <a:ext cx="5635625" cy="1212850"/>
            <a:chOff x="159694" y="5447806"/>
            <a:chExt cx="5636442" cy="1212610"/>
          </a:xfrm>
        </p:grpSpPr>
        <p:sp>
          <p:nvSpPr>
            <p:cNvPr id="20" name="正方形/長方形 19"/>
            <p:cNvSpPr/>
            <p:nvPr/>
          </p:nvSpPr>
          <p:spPr>
            <a:xfrm>
              <a:off x="166045" y="5447806"/>
              <a:ext cx="897067" cy="36187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特長①</a:t>
              </a:r>
            </a:p>
          </p:txBody>
        </p:sp>
        <p:sp>
          <p:nvSpPr>
            <p:cNvPr id="21" name="正方形/長方形 20"/>
            <p:cNvSpPr/>
            <p:nvPr/>
          </p:nvSpPr>
          <p:spPr>
            <a:xfrm>
              <a:off x="1086928" y="5447806"/>
              <a:ext cx="3269136" cy="361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▷合計１万超の病床を確保</a:t>
              </a:r>
            </a:p>
          </p:txBody>
        </p:sp>
        <p:sp>
          <p:nvSpPr>
            <p:cNvPr id="22" name="正方形/長方形 21"/>
            <p:cNvSpPr/>
            <p:nvPr/>
          </p:nvSpPr>
          <p:spPr>
            <a:xfrm>
              <a:off x="166045" y="5868411"/>
              <a:ext cx="897067" cy="36187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特長②</a:t>
              </a:r>
            </a:p>
          </p:txBody>
        </p:sp>
        <p:sp>
          <p:nvSpPr>
            <p:cNvPr id="23" name="正方形/長方形 22"/>
            <p:cNvSpPr/>
            <p:nvPr/>
          </p:nvSpPr>
          <p:spPr>
            <a:xfrm>
              <a:off x="1086928" y="5868411"/>
              <a:ext cx="3269136" cy="361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▷高度な医療機関で構成</a:t>
              </a:r>
            </a:p>
          </p:txBody>
        </p:sp>
        <p:sp>
          <p:nvSpPr>
            <p:cNvPr id="24" name="正方形/長方形 23"/>
            <p:cNvSpPr/>
            <p:nvPr/>
          </p:nvSpPr>
          <p:spPr>
            <a:xfrm>
              <a:off x="159694" y="6298538"/>
              <a:ext cx="897067" cy="36187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特長③</a:t>
              </a:r>
            </a:p>
          </p:txBody>
        </p:sp>
        <p:sp>
          <p:nvSpPr>
            <p:cNvPr id="25" name="正方形/長方形 24"/>
            <p:cNvSpPr/>
            <p:nvPr/>
          </p:nvSpPr>
          <p:spPr>
            <a:xfrm>
              <a:off x="1080577" y="6298538"/>
              <a:ext cx="4715559" cy="361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▷大阪市内中心部から１時間圏内に立地</a:t>
              </a:r>
            </a:p>
          </p:txBody>
        </p:sp>
      </p:grpSp>
      <p:sp>
        <p:nvSpPr>
          <p:cNvPr id="26" name="テキスト ボックス 25"/>
          <p:cNvSpPr txBox="1"/>
          <p:nvPr/>
        </p:nvSpPr>
        <p:spPr>
          <a:xfrm>
            <a:off x="179388" y="563563"/>
            <a:ext cx="8823325" cy="9763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lnSpc>
                <a:spcPts val="2100"/>
              </a:lnSpc>
              <a:spcBef>
                <a:spcPts val="600"/>
              </a:spcBef>
              <a:buFont typeface="Wingdings" pitchFamily="2" charset="2"/>
              <a:buChar char="Ø"/>
              <a:defRPr/>
            </a:pPr>
            <a:r>
              <a:rPr lang="ja-JP" altLang="en-US" sz="1400" dirty="0">
                <a:solidFill>
                  <a:srgbClr val="000000"/>
                </a:solidFill>
                <a:latin typeface="+mj-ea"/>
                <a:ea typeface="+mj-ea"/>
                <a:cs typeface="Meiryo UI"/>
              </a:rPr>
              <a:t>大阪府内の大学病院、国立病院、府立病院を含む、</a:t>
            </a:r>
            <a:r>
              <a:rPr lang="en-US" altLang="ja-JP" sz="1400" dirty="0">
                <a:solidFill>
                  <a:srgbClr val="000000"/>
                </a:solidFill>
                <a:latin typeface="+mj-ea"/>
                <a:ea typeface="+mj-ea"/>
                <a:cs typeface="Meiryo UI"/>
              </a:rPr>
              <a:t>14</a:t>
            </a:r>
            <a:r>
              <a:rPr lang="ja-JP" altLang="en-US" sz="1400" dirty="0">
                <a:solidFill>
                  <a:srgbClr val="000000"/>
                </a:solidFill>
                <a:latin typeface="+mj-ea"/>
                <a:ea typeface="+mj-ea"/>
                <a:cs typeface="Meiryo UI"/>
              </a:rPr>
              <a:t>の医療機関で構成する地域治験ネットワークを構築。</a:t>
            </a:r>
          </a:p>
          <a:p>
            <a:pPr marL="285750" indent="-285750" algn="l">
              <a:lnSpc>
                <a:spcPts val="1400"/>
              </a:lnSpc>
              <a:spcBef>
                <a:spcPts val="600"/>
              </a:spcBef>
              <a:buFont typeface="Wingdings" pitchFamily="2" charset="2"/>
              <a:buChar char="Ø"/>
              <a:defRPr/>
            </a:pPr>
            <a:r>
              <a:rPr lang="en-US" altLang="ja-JP" sz="1400" dirty="0">
                <a:solidFill>
                  <a:srgbClr val="000000"/>
                </a:solidFill>
                <a:latin typeface="+mj-ea"/>
                <a:ea typeface="+mj-ea"/>
                <a:cs typeface="Meiryo UI"/>
              </a:rPr>
              <a:t>2014</a:t>
            </a:r>
            <a:r>
              <a:rPr lang="ja-JP" altLang="en-US" sz="1400" dirty="0">
                <a:solidFill>
                  <a:srgbClr val="000000"/>
                </a:solidFill>
                <a:latin typeface="+mj-ea"/>
                <a:ea typeface="+mj-ea"/>
                <a:cs typeface="Meiryo UI"/>
              </a:rPr>
              <a:t>年</a:t>
            </a:r>
            <a:r>
              <a:rPr lang="en-US" altLang="ja-JP" sz="1400" dirty="0">
                <a:solidFill>
                  <a:srgbClr val="000000"/>
                </a:solidFill>
                <a:latin typeface="+mj-ea"/>
                <a:ea typeface="+mj-ea"/>
                <a:cs typeface="Meiryo UI"/>
              </a:rPr>
              <a:t>2</a:t>
            </a:r>
            <a:r>
              <a:rPr lang="ja-JP" altLang="en-US" sz="1400" dirty="0">
                <a:solidFill>
                  <a:srgbClr val="000000"/>
                </a:solidFill>
                <a:latin typeface="+mj-ea"/>
                <a:ea typeface="+mj-ea"/>
                <a:cs typeface="Meiryo UI"/>
              </a:rPr>
              <a:t>月から共同</a:t>
            </a:r>
            <a:r>
              <a:rPr lang="en-US" altLang="ja-JP" sz="1400" dirty="0">
                <a:solidFill>
                  <a:srgbClr val="000000"/>
                </a:solidFill>
                <a:latin typeface="+mj-ea"/>
                <a:ea typeface="+mj-ea"/>
                <a:cs typeface="Meiryo UI"/>
              </a:rPr>
              <a:t>IRB※</a:t>
            </a:r>
            <a:r>
              <a:rPr lang="ja-JP" altLang="en-US" sz="1400" dirty="0">
                <a:solidFill>
                  <a:srgbClr val="000000"/>
                </a:solidFill>
                <a:latin typeface="+mj-ea"/>
                <a:ea typeface="+mj-ea"/>
                <a:cs typeface="Meiryo UI"/>
              </a:rPr>
              <a:t>による倫理審査を開始するなど、ネットワークによる共同治験実施に向けた体制を順次整備。大阪で治験が大きく進むことが期待される。</a:t>
            </a:r>
            <a:r>
              <a:rPr lang="en-US" altLang="ja-JP" sz="1400" dirty="0">
                <a:solidFill>
                  <a:schemeClr val="tx1"/>
                </a:solidFill>
                <a:latin typeface="+mj-ea"/>
                <a:ea typeface="+mj-ea"/>
                <a:cs typeface="Meiryo UI"/>
              </a:rPr>
              <a:t/>
            </a:r>
            <a:br>
              <a:rPr lang="en-US" altLang="ja-JP" sz="1400" dirty="0">
                <a:solidFill>
                  <a:schemeClr val="tx1"/>
                </a:solidFill>
                <a:latin typeface="+mj-ea"/>
                <a:ea typeface="+mj-ea"/>
                <a:cs typeface="Meiryo UI"/>
              </a:rPr>
            </a:br>
            <a:r>
              <a:rPr lang="en-US" altLang="ja-JP" sz="1200" dirty="0">
                <a:solidFill>
                  <a:schemeClr val="tx1"/>
                </a:solidFill>
                <a:latin typeface="+mj-ea"/>
                <a:ea typeface="+mj-ea"/>
                <a:cs typeface="Meiryo UI"/>
              </a:rPr>
              <a:t>※</a:t>
            </a:r>
            <a:r>
              <a:rPr lang="ja-JP" altLang="en-US" sz="1200" dirty="0">
                <a:solidFill>
                  <a:schemeClr val="tx1"/>
                </a:solidFill>
                <a:latin typeface="+mj-ea"/>
                <a:ea typeface="+mj-ea"/>
                <a:cs typeface="Meiryo UI"/>
              </a:rPr>
              <a:t>ＩＲＢ（治験審査委員会）＝治験実施機関が治験を実施するときに厚生労働省に届け出た治験デザインを審査する中立的な組織</a:t>
            </a:r>
            <a:endParaRPr lang="en-US" altLang="ja-JP" sz="1200" dirty="0">
              <a:solidFill>
                <a:srgbClr val="000000"/>
              </a:solidFill>
              <a:latin typeface="+mj-ea"/>
              <a:ea typeface="+mj-ea"/>
              <a:cs typeface="Meiryo UI"/>
            </a:endParaRP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32</a:t>
            </a:fld>
            <a:endParaRPr lang="ja-JP"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３．大阪での具体的な取組事例（ライフサイエンス分野</a:t>
            </a:r>
            <a:r>
              <a:rPr lang="ja-JP" altLang="en-US" b="1" dirty="0" smtClean="0">
                <a:latin typeface="Calibri" pitchFamily="34" charset="0"/>
              </a:rPr>
              <a:t>）　</a:t>
            </a:r>
            <a:r>
              <a:rPr lang="ja-JP" altLang="en-US" sz="1000" dirty="0" smtClean="0">
                <a:latin typeface="Calibri" pitchFamily="34" charset="0"/>
              </a:rPr>
              <a:t>～</a:t>
            </a:r>
            <a:r>
              <a:rPr lang="ja-JP" altLang="en-US" sz="1000" dirty="0">
                <a:latin typeface="Calibri" pitchFamily="34" charset="0"/>
              </a:rPr>
              <a:t>国家戦略特区の</a:t>
            </a:r>
            <a:r>
              <a:rPr lang="ja-JP" altLang="en-US" sz="1000" dirty="0" smtClean="0">
                <a:latin typeface="Calibri" pitchFamily="34" charset="0"/>
              </a:rPr>
              <a:t>活用～</a:t>
            </a:r>
            <a:endParaRPr lang="ja-JP" altLang="en-US" sz="1000" dirty="0">
              <a:latin typeface="Calibri" pitchFamily="34" charset="0"/>
            </a:endParaRPr>
          </a:p>
        </p:txBody>
      </p:sp>
      <p:sp>
        <p:nvSpPr>
          <p:cNvPr id="53250" name="テキスト ボックス 3"/>
          <p:cNvSpPr txBox="1">
            <a:spLocks noChangeArrowheads="1"/>
          </p:cNvSpPr>
          <p:nvPr/>
        </p:nvSpPr>
        <p:spPr bwMode="auto">
          <a:xfrm>
            <a:off x="61913" y="960438"/>
            <a:ext cx="8694737" cy="338137"/>
          </a:xfrm>
          <a:prstGeom prst="rect">
            <a:avLst/>
          </a:prstGeom>
          <a:noFill/>
          <a:ln w="9525">
            <a:noFill/>
            <a:miter lim="800000"/>
            <a:headEnd/>
            <a:tailEnd/>
          </a:ln>
        </p:spPr>
        <p:txBody>
          <a:bodyPr>
            <a:spAutoFit/>
          </a:bodyPr>
          <a:lstStyle/>
          <a:p>
            <a:pPr algn="l">
              <a:spcBef>
                <a:spcPts val="1200"/>
              </a:spcBef>
            </a:pPr>
            <a:r>
              <a:rPr lang="ja-JP" altLang="en-US" sz="1600">
                <a:latin typeface="Meiryo UI"/>
                <a:ea typeface="Meiryo UI"/>
                <a:cs typeface="Meiryo UI"/>
              </a:rPr>
              <a:t>国家戦略特区「保険外併用療養の特例」の活用</a:t>
            </a:r>
            <a:endParaRPr lang="en-US" altLang="ja-JP" sz="1600">
              <a:latin typeface="Meiryo UI"/>
              <a:ea typeface="Meiryo UI"/>
              <a:cs typeface="Meiryo UI"/>
            </a:endParaRPr>
          </a:p>
        </p:txBody>
      </p:sp>
      <p:sp>
        <p:nvSpPr>
          <p:cNvPr id="50" name="角丸四角形 49"/>
          <p:cNvSpPr/>
          <p:nvPr/>
        </p:nvSpPr>
        <p:spPr>
          <a:xfrm>
            <a:off x="2654300" y="3097213"/>
            <a:ext cx="2014538" cy="2881312"/>
          </a:xfrm>
          <a:prstGeom prst="roundRect">
            <a:avLst>
              <a:gd name="adj" fmla="val 7230"/>
            </a:avLst>
          </a:prstGeom>
          <a:solidFill>
            <a:srgbClr val="FFDE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51" name="角丸四角形 50"/>
          <p:cNvSpPr/>
          <p:nvPr/>
        </p:nvSpPr>
        <p:spPr>
          <a:xfrm>
            <a:off x="239713" y="3082925"/>
            <a:ext cx="2016125" cy="3560763"/>
          </a:xfrm>
          <a:prstGeom prst="roundRect">
            <a:avLst>
              <a:gd name="adj" fmla="val 7230"/>
            </a:avLst>
          </a:prstGeom>
          <a:solidFill>
            <a:srgbClr val="FFDE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53253" name="テキスト ボックス 36"/>
          <p:cNvSpPr txBox="1">
            <a:spLocks noChangeArrowheads="1"/>
          </p:cNvSpPr>
          <p:nvPr/>
        </p:nvSpPr>
        <p:spPr bwMode="auto">
          <a:xfrm>
            <a:off x="360363" y="1228725"/>
            <a:ext cx="8321675" cy="744538"/>
          </a:xfrm>
          <a:prstGeom prst="rect">
            <a:avLst/>
          </a:prstGeom>
          <a:noFill/>
          <a:ln w="9525">
            <a:noFill/>
            <a:miter lim="800000"/>
            <a:headEnd/>
            <a:tailEnd/>
          </a:ln>
        </p:spPr>
        <p:txBody>
          <a:bodyPr lIns="0" tIns="0" rIns="0" bIns="0"/>
          <a:lstStyle/>
          <a:p>
            <a:pPr marL="142875" indent="-142875" algn="l">
              <a:lnSpc>
                <a:spcPts val="1800"/>
              </a:lnSpc>
            </a:pPr>
            <a:r>
              <a:rPr lang="ja-JP" altLang="en-US" sz="1400" b="1">
                <a:solidFill>
                  <a:srgbClr val="000000"/>
                </a:solidFill>
                <a:latin typeface="ＭＳ Ｐゴシック" charset="-128"/>
                <a:ea typeface="Meiryo UI"/>
                <a:cs typeface="Meiryo UI"/>
              </a:rPr>
              <a:t>■</a:t>
            </a:r>
            <a:r>
              <a:rPr lang="ja-JP" altLang="en-US" sz="1400" b="1">
                <a:solidFill>
                  <a:srgbClr val="000000"/>
                </a:solidFill>
                <a:latin typeface="Meiryo UI"/>
                <a:ea typeface="Meiryo UI"/>
                <a:cs typeface="Meiryo UI"/>
              </a:rPr>
              <a:t>「大阪大学医学部附属病院」、「国立循環器病研究Ｃ」、「京都大学医学部附属病院」において、アメリカなど</a:t>
            </a:r>
            <a:r>
              <a:rPr lang="en-US" altLang="ja-JP" sz="1400" b="1">
                <a:solidFill>
                  <a:srgbClr val="000000"/>
                </a:solidFill>
                <a:latin typeface="Meiryo UI"/>
                <a:ea typeface="Meiryo UI"/>
                <a:cs typeface="Meiryo UI"/>
              </a:rPr>
              <a:t>6</a:t>
            </a:r>
            <a:r>
              <a:rPr lang="ja-JP" altLang="en-US" sz="1400" b="1">
                <a:solidFill>
                  <a:srgbClr val="000000"/>
                </a:solidFill>
                <a:latin typeface="Meiryo UI"/>
                <a:ea typeface="Meiryo UI"/>
                <a:cs typeface="Meiryo UI"/>
              </a:rPr>
              <a:t>か国</a:t>
            </a:r>
            <a:r>
              <a:rPr lang="ja-JP" altLang="en-US" sz="900" b="1">
                <a:solidFill>
                  <a:srgbClr val="000000"/>
                </a:solidFill>
                <a:latin typeface="Meiryo UI"/>
                <a:ea typeface="Meiryo UI"/>
                <a:cs typeface="Meiryo UI"/>
              </a:rPr>
              <a:t>（</a:t>
            </a:r>
            <a:r>
              <a:rPr lang="en-US" altLang="ja-JP" sz="900" b="1">
                <a:solidFill>
                  <a:srgbClr val="000000"/>
                </a:solidFill>
                <a:latin typeface="Meiryo UI"/>
                <a:ea typeface="Meiryo UI"/>
                <a:cs typeface="Meiryo UI"/>
              </a:rPr>
              <a:t>※</a:t>
            </a:r>
            <a:r>
              <a:rPr lang="ja-JP" altLang="en-US" sz="900" b="1">
                <a:solidFill>
                  <a:srgbClr val="000000"/>
                </a:solidFill>
                <a:latin typeface="Meiryo UI"/>
                <a:ea typeface="Meiryo UI"/>
                <a:cs typeface="Meiryo UI"/>
              </a:rPr>
              <a:t>１）</a:t>
            </a:r>
            <a:r>
              <a:rPr lang="ja-JP" altLang="en-US" sz="1400" b="1">
                <a:solidFill>
                  <a:srgbClr val="000000"/>
                </a:solidFill>
                <a:latin typeface="Meiryo UI"/>
                <a:ea typeface="Meiryo UI"/>
                <a:cs typeface="Meiryo UI"/>
              </a:rPr>
              <a:t>で承認を受けている、日本では未承認又は適応外の医薬品等を対象に、保険外併用療養</a:t>
            </a:r>
            <a:r>
              <a:rPr lang="ja-JP" altLang="en-US" sz="900" b="1">
                <a:solidFill>
                  <a:srgbClr val="000000"/>
                </a:solidFill>
                <a:latin typeface="Meiryo UI"/>
                <a:ea typeface="Meiryo UI"/>
                <a:cs typeface="Meiryo UI"/>
              </a:rPr>
              <a:t>（</a:t>
            </a:r>
            <a:r>
              <a:rPr lang="en-US" altLang="ja-JP" sz="900" b="1">
                <a:solidFill>
                  <a:srgbClr val="000000"/>
                </a:solidFill>
                <a:latin typeface="Meiryo UI"/>
                <a:ea typeface="Meiryo UI"/>
                <a:cs typeface="Meiryo UI"/>
              </a:rPr>
              <a:t>※</a:t>
            </a:r>
            <a:r>
              <a:rPr lang="ja-JP" altLang="en-US" sz="900" b="1">
                <a:solidFill>
                  <a:srgbClr val="000000"/>
                </a:solidFill>
                <a:latin typeface="Meiryo UI"/>
                <a:ea typeface="Meiryo UI"/>
                <a:cs typeface="Meiryo UI"/>
              </a:rPr>
              <a:t>２）</a:t>
            </a:r>
            <a:r>
              <a:rPr lang="ja-JP" altLang="en-US" sz="1400" b="1">
                <a:solidFill>
                  <a:srgbClr val="000000"/>
                </a:solidFill>
                <a:latin typeface="Meiryo UI"/>
                <a:ea typeface="Meiryo UI"/>
                <a:cs typeface="Meiryo UI"/>
              </a:rPr>
              <a:t>に関する特例が認められ、スピーディーな先進医療の提供が可能となった。</a:t>
            </a:r>
            <a:endParaRPr lang="en-US" altLang="ja-JP" sz="1400" b="1">
              <a:solidFill>
                <a:srgbClr val="000000"/>
              </a:solidFill>
              <a:latin typeface="Meiryo UI"/>
              <a:ea typeface="Meiryo UI"/>
              <a:cs typeface="Meiryo UI"/>
            </a:endParaRPr>
          </a:p>
        </p:txBody>
      </p:sp>
      <p:sp>
        <p:nvSpPr>
          <p:cNvPr id="53254" name="テキスト ボックス 41"/>
          <p:cNvSpPr txBox="1">
            <a:spLocks noChangeArrowheads="1"/>
          </p:cNvSpPr>
          <p:nvPr/>
        </p:nvSpPr>
        <p:spPr bwMode="auto">
          <a:xfrm>
            <a:off x="257175" y="1824038"/>
            <a:ext cx="8694738" cy="296862"/>
          </a:xfrm>
          <a:prstGeom prst="rect">
            <a:avLst/>
          </a:prstGeom>
          <a:noFill/>
          <a:ln w="9525">
            <a:noFill/>
            <a:miter lim="800000"/>
            <a:headEnd/>
            <a:tailEnd/>
          </a:ln>
        </p:spPr>
        <p:txBody>
          <a:bodyPr lIns="91418" tIns="45710" rIns="91418" bIns="45710">
            <a:spAutoFit/>
          </a:bodyPr>
          <a:lstStyle/>
          <a:p>
            <a:pPr algn="l">
              <a:lnSpc>
                <a:spcPts val="1600"/>
              </a:lnSpc>
            </a:pPr>
            <a:r>
              <a:rPr lang="ja-JP" altLang="en-US" sz="1100">
                <a:solidFill>
                  <a:srgbClr val="000000"/>
                </a:solidFill>
                <a:latin typeface="Meiryo UI"/>
                <a:ea typeface="Meiryo UI"/>
                <a:cs typeface="Meiryo UI"/>
              </a:rPr>
              <a:t>（</a:t>
            </a:r>
            <a:r>
              <a:rPr lang="en-US" altLang="ja-JP" sz="1100">
                <a:solidFill>
                  <a:srgbClr val="000000"/>
                </a:solidFill>
                <a:latin typeface="Meiryo UI"/>
                <a:ea typeface="Meiryo UI"/>
                <a:cs typeface="Meiryo UI"/>
              </a:rPr>
              <a:t>※</a:t>
            </a:r>
            <a:r>
              <a:rPr lang="ja-JP" altLang="en-US" sz="1100">
                <a:solidFill>
                  <a:srgbClr val="000000"/>
                </a:solidFill>
                <a:latin typeface="Meiryo UI"/>
                <a:ea typeface="Meiryo UI"/>
                <a:cs typeface="Meiryo UI"/>
              </a:rPr>
              <a:t>１）　</a:t>
            </a:r>
            <a:r>
              <a:rPr lang="en-US" altLang="ja-JP" sz="1100">
                <a:solidFill>
                  <a:srgbClr val="000000"/>
                </a:solidFill>
                <a:latin typeface="Meiryo UI"/>
                <a:ea typeface="Meiryo UI"/>
                <a:cs typeface="Meiryo UI"/>
              </a:rPr>
              <a:t>6</a:t>
            </a:r>
            <a:r>
              <a:rPr lang="ja-JP" altLang="en-US" sz="1100">
                <a:solidFill>
                  <a:srgbClr val="000000"/>
                </a:solidFill>
                <a:latin typeface="Meiryo UI"/>
                <a:ea typeface="Meiryo UI"/>
                <a:cs typeface="Meiryo UI"/>
              </a:rPr>
              <a:t>か国</a:t>
            </a:r>
            <a:r>
              <a:rPr lang="en-US" altLang="ja-JP" sz="1100">
                <a:solidFill>
                  <a:srgbClr val="000000"/>
                </a:solidFill>
                <a:latin typeface="Meiryo UI"/>
                <a:ea typeface="Meiryo UI"/>
                <a:cs typeface="Meiryo UI"/>
              </a:rPr>
              <a:t>…</a:t>
            </a:r>
            <a:r>
              <a:rPr lang="ja-JP" altLang="en-US" sz="1100">
                <a:solidFill>
                  <a:srgbClr val="000000"/>
                </a:solidFill>
                <a:latin typeface="Meiryo UI"/>
                <a:ea typeface="Meiryo UI"/>
                <a:cs typeface="Meiryo UI"/>
              </a:rPr>
              <a:t>アメリカ、イギリス、フランス、ドイツ、カナダ、オーストラリア</a:t>
            </a:r>
            <a:endParaRPr lang="en-US" altLang="ja-JP" sz="1100">
              <a:solidFill>
                <a:srgbClr val="000000"/>
              </a:solidFill>
              <a:latin typeface="Meiryo UI"/>
              <a:ea typeface="Meiryo UI"/>
              <a:cs typeface="Meiryo UI"/>
            </a:endParaRPr>
          </a:p>
        </p:txBody>
      </p:sp>
      <p:sp>
        <p:nvSpPr>
          <p:cNvPr id="54" name="タイトル 1"/>
          <p:cNvSpPr txBox="1">
            <a:spLocks/>
          </p:cNvSpPr>
          <p:nvPr/>
        </p:nvSpPr>
        <p:spPr>
          <a:xfrm>
            <a:off x="319088" y="3395663"/>
            <a:ext cx="1836737" cy="257175"/>
          </a:xfrm>
          <a:prstGeom prst="rect">
            <a:avLst/>
          </a:prstGeom>
          <a:ln/>
        </p:spPr>
        <p:style>
          <a:lnRef idx="1">
            <a:schemeClr val="accent4"/>
          </a:lnRef>
          <a:fillRef idx="2">
            <a:schemeClr val="accent4"/>
          </a:fillRef>
          <a:effectRef idx="1">
            <a:schemeClr val="accent4"/>
          </a:effectRef>
          <a:fontRef idx="minor">
            <a:schemeClr val="dk1"/>
          </a:fontRef>
        </p:style>
        <p:txBody>
          <a:bodyPr lIns="18000" tIns="18000" rIns="18000" bIns="1800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保健医療機関</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タイトル 1"/>
          <p:cNvSpPr txBox="1">
            <a:spLocks/>
          </p:cNvSpPr>
          <p:nvPr/>
        </p:nvSpPr>
        <p:spPr>
          <a:xfrm>
            <a:off x="327025" y="3832225"/>
            <a:ext cx="1835150" cy="257175"/>
          </a:xfrm>
          <a:prstGeom prst="rect">
            <a:avLst/>
          </a:prstGeom>
          <a:ln/>
        </p:spPr>
        <p:style>
          <a:lnRef idx="1">
            <a:schemeClr val="accent4"/>
          </a:lnRef>
          <a:fillRef idx="2">
            <a:schemeClr val="accent4"/>
          </a:fillRef>
          <a:effectRef idx="1">
            <a:schemeClr val="accent4"/>
          </a:effectRef>
          <a:fontRef idx="minor">
            <a:schemeClr val="dk1"/>
          </a:fontRef>
        </p:style>
        <p:txBody>
          <a:bodyPr lIns="18000" tIns="18000" rIns="18000" bIns="1800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事前相談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タイトル 1"/>
          <p:cNvSpPr txBox="1">
            <a:spLocks/>
          </p:cNvSpPr>
          <p:nvPr/>
        </p:nvSpPr>
        <p:spPr>
          <a:xfrm>
            <a:off x="317500" y="4264025"/>
            <a:ext cx="1836738" cy="257175"/>
          </a:xfrm>
          <a:prstGeom prst="rect">
            <a:avLst/>
          </a:prstGeom>
          <a:ln/>
        </p:spPr>
        <p:style>
          <a:lnRef idx="1">
            <a:schemeClr val="accent4"/>
          </a:lnRef>
          <a:fillRef idx="2">
            <a:schemeClr val="accent4"/>
          </a:fillRef>
          <a:effectRef idx="1">
            <a:schemeClr val="accent4"/>
          </a:effectRef>
          <a:fontRef idx="minor">
            <a:schemeClr val="dk1"/>
          </a:fontRef>
        </p:style>
        <p:txBody>
          <a:bodyPr lIns="18000" tIns="18000" rIns="18000" bIns="1800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先進医療の申請</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タイトル 1"/>
          <p:cNvSpPr txBox="1">
            <a:spLocks/>
          </p:cNvSpPr>
          <p:nvPr/>
        </p:nvSpPr>
        <p:spPr>
          <a:xfrm>
            <a:off x="565150" y="4856163"/>
            <a:ext cx="1582738" cy="257175"/>
          </a:xfrm>
          <a:prstGeom prst="rect">
            <a:avLst/>
          </a:prstGeom>
          <a:ln/>
        </p:spPr>
        <p:style>
          <a:lnRef idx="1">
            <a:schemeClr val="accent4"/>
          </a:lnRef>
          <a:fillRef idx="2">
            <a:schemeClr val="accent4"/>
          </a:fillRef>
          <a:effectRef idx="1">
            <a:schemeClr val="accent4"/>
          </a:effectRef>
          <a:fontRef idx="minor">
            <a:schemeClr val="dk1"/>
          </a:fontRef>
        </p:style>
        <p:txBody>
          <a:bodyPr lIns="18000" tIns="18000" rIns="18000" bIns="1800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先進医療技術審査部会</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タイトル 1"/>
          <p:cNvSpPr txBox="1">
            <a:spLocks/>
          </p:cNvSpPr>
          <p:nvPr/>
        </p:nvSpPr>
        <p:spPr>
          <a:xfrm>
            <a:off x="555625" y="5561013"/>
            <a:ext cx="1584325" cy="257175"/>
          </a:xfrm>
          <a:prstGeom prst="rect">
            <a:avLst/>
          </a:prstGeom>
          <a:ln/>
        </p:spPr>
        <p:style>
          <a:lnRef idx="1">
            <a:schemeClr val="accent4"/>
          </a:lnRef>
          <a:fillRef idx="2">
            <a:schemeClr val="accent4"/>
          </a:fillRef>
          <a:effectRef idx="1">
            <a:schemeClr val="accent4"/>
          </a:effectRef>
          <a:fontRef idx="minor">
            <a:schemeClr val="dk1"/>
          </a:fontRef>
        </p:style>
        <p:txBody>
          <a:bodyPr lIns="18000" tIns="18000" rIns="18000" bIns="1800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先進医療会議</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タイトル 1"/>
          <p:cNvSpPr txBox="1">
            <a:spLocks/>
          </p:cNvSpPr>
          <p:nvPr/>
        </p:nvSpPr>
        <p:spPr>
          <a:xfrm>
            <a:off x="2757488" y="5543550"/>
            <a:ext cx="1836737" cy="257175"/>
          </a:xfrm>
          <a:prstGeom prst="rect">
            <a:avLst/>
          </a:prstGeom>
          <a:ln/>
        </p:spPr>
        <p:style>
          <a:lnRef idx="1">
            <a:schemeClr val="accent4"/>
          </a:lnRef>
          <a:fillRef idx="2">
            <a:schemeClr val="accent4"/>
          </a:fillRef>
          <a:effectRef idx="1">
            <a:schemeClr val="accent4"/>
          </a:effectRef>
          <a:fontRef idx="minor">
            <a:schemeClr val="dk1"/>
          </a:fontRef>
        </p:style>
        <p:txBody>
          <a:bodyPr lIns="18000" tIns="18000" rIns="18000" bIns="1800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lnSpc>
                <a:spcPts val="1200"/>
              </a:lnSpc>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先進医療実施（併用療養）</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タイトル 1"/>
          <p:cNvSpPr txBox="1">
            <a:spLocks/>
          </p:cNvSpPr>
          <p:nvPr/>
        </p:nvSpPr>
        <p:spPr>
          <a:xfrm>
            <a:off x="2735263" y="3395663"/>
            <a:ext cx="1835150" cy="257175"/>
          </a:xfrm>
          <a:prstGeom prst="rect">
            <a:avLst/>
          </a:prstGeom>
          <a:ln/>
        </p:spPr>
        <p:style>
          <a:lnRef idx="1">
            <a:schemeClr val="accent4"/>
          </a:lnRef>
          <a:fillRef idx="2">
            <a:schemeClr val="accent4"/>
          </a:fillRef>
          <a:effectRef idx="1">
            <a:schemeClr val="accent4"/>
          </a:effectRef>
          <a:fontRef idx="minor">
            <a:schemeClr val="dk1"/>
          </a:fontRef>
        </p:style>
        <p:txBody>
          <a:bodyPr lIns="18000" tIns="18000" rIns="18000" bIns="1800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臨床研究中核病院等</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タイトル 1"/>
          <p:cNvSpPr txBox="1">
            <a:spLocks/>
          </p:cNvSpPr>
          <p:nvPr/>
        </p:nvSpPr>
        <p:spPr>
          <a:xfrm>
            <a:off x="2727325" y="3821113"/>
            <a:ext cx="1835150" cy="257175"/>
          </a:xfrm>
          <a:prstGeom prst="rect">
            <a:avLst/>
          </a:prstGeom>
          <a:ln/>
        </p:spPr>
        <p:style>
          <a:lnRef idx="1">
            <a:schemeClr val="accent3"/>
          </a:lnRef>
          <a:fillRef idx="2">
            <a:schemeClr val="accent3"/>
          </a:fillRef>
          <a:effectRef idx="1">
            <a:schemeClr val="accent3"/>
          </a:effectRef>
          <a:fontRef idx="minor">
            <a:schemeClr val="dk1"/>
          </a:fontRef>
        </p:style>
        <p:txBody>
          <a:bodyPr lIns="18000" tIns="18000" rIns="18000" bIns="1800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特別事前相談</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タイトル 1"/>
          <p:cNvSpPr txBox="1">
            <a:spLocks/>
          </p:cNvSpPr>
          <p:nvPr/>
        </p:nvSpPr>
        <p:spPr>
          <a:xfrm>
            <a:off x="2997200" y="4732338"/>
            <a:ext cx="1582738" cy="514350"/>
          </a:xfrm>
          <a:prstGeom prst="rect">
            <a:avLst/>
          </a:prstGeom>
          <a:ln/>
        </p:spPr>
        <p:style>
          <a:lnRef idx="1">
            <a:schemeClr val="accent3"/>
          </a:lnRef>
          <a:fillRef idx="2">
            <a:schemeClr val="accent3"/>
          </a:fillRef>
          <a:effectRef idx="1">
            <a:schemeClr val="accent3"/>
          </a:effectRef>
          <a:fontRef idx="minor">
            <a:schemeClr val="dk1"/>
          </a:fontRef>
        </p:style>
        <p:txBody>
          <a:bodyPr lIns="18000" tIns="18000" rIns="18000" bIns="1800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先進医療技術審査部会／</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先進医療会議の合同開催</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ホームベース 62"/>
          <p:cNvSpPr/>
          <p:nvPr/>
        </p:nvSpPr>
        <p:spPr>
          <a:xfrm rot="5400000">
            <a:off x="-417849" y="5233145"/>
            <a:ext cx="1731479" cy="252000"/>
          </a:xfrm>
          <a:prstGeom prst="homePlate">
            <a:avLst/>
          </a:prstGeom>
          <a:ln/>
        </p:spPr>
        <p:style>
          <a:lnRef idx="1">
            <a:schemeClr val="accent4"/>
          </a:lnRef>
          <a:fillRef idx="2">
            <a:schemeClr val="accent4"/>
          </a:fillRef>
          <a:effectRef idx="1">
            <a:schemeClr val="accent4"/>
          </a:effectRef>
          <a:fontRef idx="minor">
            <a:schemeClr val="dk1"/>
          </a:fontRef>
        </p:style>
        <p:txBody>
          <a:bodyPr vert="vert270" lIns="18000" tIns="18000" rIns="18000" bIns="18000" anchor="ctr"/>
          <a:lstStyle/>
          <a:p>
            <a:pPr fontAlgn="auto">
              <a:spcBef>
                <a:spcPts val="0"/>
              </a:spcBef>
              <a:spcAft>
                <a:spcPts val="0"/>
              </a:spcAft>
              <a:defRPr/>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概ね６か月</a:t>
            </a:r>
          </a:p>
        </p:txBody>
      </p:sp>
      <p:sp>
        <p:nvSpPr>
          <p:cNvPr id="64" name="ホームベース 63"/>
          <p:cNvSpPr/>
          <p:nvPr/>
        </p:nvSpPr>
        <p:spPr>
          <a:xfrm rot="5400000">
            <a:off x="2352225" y="4892165"/>
            <a:ext cx="1038956" cy="252000"/>
          </a:xfrm>
          <a:prstGeom prst="homePlate">
            <a:avLst/>
          </a:prstGeom>
          <a:ln/>
        </p:spPr>
        <p:style>
          <a:lnRef idx="1">
            <a:schemeClr val="accent3"/>
          </a:lnRef>
          <a:fillRef idx="2">
            <a:schemeClr val="accent3"/>
          </a:fillRef>
          <a:effectRef idx="1">
            <a:schemeClr val="accent3"/>
          </a:effectRef>
          <a:fontRef idx="minor">
            <a:schemeClr val="dk1"/>
          </a:fontRef>
        </p:style>
        <p:txBody>
          <a:bodyPr vert="vert270" lIns="18000" tIns="18000" rIns="18000" bIns="18000" anchor="ctr"/>
          <a:lstStyle/>
          <a:p>
            <a:pPr fontAlgn="auto">
              <a:spcBef>
                <a:spcPts val="0"/>
              </a:spcBef>
              <a:spcAft>
                <a:spcPts val="0"/>
              </a:spcAft>
              <a:defRPr/>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概ね３か月</a:t>
            </a:r>
          </a:p>
        </p:txBody>
      </p:sp>
      <p:sp>
        <p:nvSpPr>
          <p:cNvPr id="53266" name="テキスト ボックス 41"/>
          <p:cNvSpPr txBox="1">
            <a:spLocks noChangeArrowheads="1"/>
          </p:cNvSpPr>
          <p:nvPr/>
        </p:nvSpPr>
        <p:spPr bwMode="auto">
          <a:xfrm>
            <a:off x="387350" y="2566988"/>
            <a:ext cx="4071938" cy="284162"/>
          </a:xfrm>
          <a:prstGeom prst="rect">
            <a:avLst/>
          </a:prstGeom>
          <a:noFill/>
          <a:ln w="9525">
            <a:noFill/>
            <a:miter lim="800000"/>
            <a:headEnd/>
            <a:tailEnd/>
          </a:ln>
        </p:spPr>
        <p:txBody>
          <a:bodyPr lIns="91418" tIns="45710" rIns="91418" bIns="45710">
            <a:spAutoFit/>
          </a:bodyPr>
          <a:lstStyle/>
          <a:p>
            <a:pPr>
              <a:lnSpc>
                <a:spcPts val="1500"/>
              </a:lnSpc>
            </a:pPr>
            <a:r>
              <a:rPr lang="ja-JP" altLang="en-US" sz="1400" b="1">
                <a:latin typeface="Meiryo UI"/>
                <a:ea typeface="Meiryo UI"/>
                <a:cs typeface="Meiryo UI"/>
              </a:rPr>
              <a:t>国家戦略特区で適用される先進医療評価の仕組み</a:t>
            </a:r>
          </a:p>
        </p:txBody>
      </p:sp>
      <p:sp>
        <p:nvSpPr>
          <p:cNvPr id="53267" name="テキスト ボックス 41"/>
          <p:cNvSpPr txBox="1">
            <a:spLocks noChangeArrowheads="1"/>
          </p:cNvSpPr>
          <p:nvPr/>
        </p:nvSpPr>
        <p:spPr bwMode="auto">
          <a:xfrm>
            <a:off x="177800" y="2809875"/>
            <a:ext cx="4529138" cy="258763"/>
          </a:xfrm>
          <a:prstGeom prst="rect">
            <a:avLst/>
          </a:prstGeom>
          <a:noFill/>
          <a:ln w="9525">
            <a:noFill/>
            <a:miter lim="800000"/>
            <a:headEnd/>
            <a:tailEnd/>
          </a:ln>
        </p:spPr>
        <p:txBody>
          <a:bodyPr lIns="91418" tIns="45710" rIns="91418" bIns="45710">
            <a:spAutoFit/>
          </a:bodyPr>
          <a:lstStyle/>
          <a:p>
            <a:pPr algn="l">
              <a:lnSpc>
                <a:spcPts val="1300"/>
              </a:lnSpc>
            </a:pPr>
            <a:r>
              <a:rPr lang="en-US" altLang="ja-JP" sz="1200" b="1">
                <a:solidFill>
                  <a:srgbClr val="000000"/>
                </a:solidFill>
                <a:latin typeface="Meiryo UI"/>
                <a:ea typeface="Meiryo UI"/>
                <a:cs typeface="Meiryo UI"/>
              </a:rPr>
              <a:t>【</a:t>
            </a:r>
            <a:r>
              <a:rPr lang="ja-JP" altLang="en-US" sz="1200" b="1">
                <a:solidFill>
                  <a:srgbClr val="000000"/>
                </a:solidFill>
                <a:latin typeface="Meiryo UI"/>
                <a:ea typeface="Meiryo UI"/>
                <a:cs typeface="Meiryo UI"/>
              </a:rPr>
              <a:t>６か月の審査が</a:t>
            </a:r>
            <a:r>
              <a:rPr lang="en-US" altLang="ja-JP" sz="1200" b="1">
                <a:solidFill>
                  <a:srgbClr val="000000"/>
                </a:solidFill>
                <a:latin typeface="Meiryo UI"/>
                <a:ea typeface="Meiryo UI"/>
                <a:cs typeface="Meiryo UI"/>
              </a:rPr>
              <a:t>3</a:t>
            </a:r>
            <a:r>
              <a:rPr lang="ja-JP" altLang="en-US" sz="1200" b="1">
                <a:solidFill>
                  <a:srgbClr val="000000"/>
                </a:solidFill>
                <a:latin typeface="Meiryo UI"/>
                <a:ea typeface="Meiryo UI"/>
                <a:cs typeface="Meiryo UI"/>
              </a:rPr>
              <a:t>か月に（「特別事前相談」の導入でさらに短縮）</a:t>
            </a:r>
            <a:r>
              <a:rPr lang="en-US" altLang="ja-JP" sz="1200" b="1">
                <a:solidFill>
                  <a:srgbClr val="000000"/>
                </a:solidFill>
                <a:latin typeface="Meiryo UI"/>
                <a:ea typeface="Meiryo UI"/>
                <a:cs typeface="Meiryo UI"/>
              </a:rPr>
              <a:t>】</a:t>
            </a:r>
            <a:endParaRPr lang="ja-JP" altLang="en-US" sz="1200" b="1">
              <a:solidFill>
                <a:srgbClr val="000000"/>
              </a:solidFill>
              <a:latin typeface="Meiryo UI"/>
              <a:ea typeface="Meiryo UI"/>
              <a:cs typeface="Meiryo UI"/>
            </a:endParaRPr>
          </a:p>
        </p:txBody>
      </p:sp>
      <p:sp>
        <p:nvSpPr>
          <p:cNvPr id="53268" name="テキスト ボックス 41"/>
          <p:cNvSpPr txBox="1">
            <a:spLocks noChangeArrowheads="1"/>
          </p:cNvSpPr>
          <p:nvPr/>
        </p:nvSpPr>
        <p:spPr bwMode="auto">
          <a:xfrm>
            <a:off x="257175" y="2009775"/>
            <a:ext cx="8694738" cy="400050"/>
          </a:xfrm>
          <a:prstGeom prst="rect">
            <a:avLst/>
          </a:prstGeom>
          <a:noFill/>
          <a:ln w="9525">
            <a:noFill/>
            <a:miter lim="800000"/>
            <a:headEnd/>
            <a:tailEnd/>
          </a:ln>
        </p:spPr>
        <p:txBody>
          <a:bodyPr lIns="91418" tIns="45710" rIns="91418" bIns="45710">
            <a:spAutoFit/>
          </a:bodyPr>
          <a:lstStyle/>
          <a:p>
            <a:pPr algn="l">
              <a:lnSpc>
                <a:spcPts val="1200"/>
              </a:lnSpc>
            </a:pPr>
            <a:r>
              <a:rPr lang="ja-JP" altLang="en-US" sz="1100">
                <a:solidFill>
                  <a:srgbClr val="000000"/>
                </a:solidFill>
                <a:latin typeface="Meiryo UI"/>
                <a:ea typeface="Meiryo UI"/>
                <a:cs typeface="Meiryo UI"/>
              </a:rPr>
              <a:t>（</a:t>
            </a:r>
            <a:r>
              <a:rPr lang="en-US" altLang="ja-JP" sz="1100">
                <a:solidFill>
                  <a:srgbClr val="000000"/>
                </a:solidFill>
                <a:latin typeface="Meiryo UI"/>
                <a:ea typeface="Meiryo UI"/>
                <a:cs typeface="Meiryo UI"/>
              </a:rPr>
              <a:t>※</a:t>
            </a:r>
            <a:r>
              <a:rPr lang="ja-JP" altLang="en-US" sz="1100">
                <a:solidFill>
                  <a:srgbClr val="000000"/>
                </a:solidFill>
                <a:latin typeface="Meiryo UI"/>
                <a:ea typeface="Meiryo UI"/>
                <a:cs typeface="Meiryo UI"/>
              </a:rPr>
              <a:t>２）　保険診療と保険外診療の併用は原則禁止されており、自由診療として整理されるため医療費全額が患者の自己負担となる。</a:t>
            </a:r>
          </a:p>
          <a:p>
            <a:pPr algn="l">
              <a:lnSpc>
                <a:spcPts val="1200"/>
              </a:lnSpc>
            </a:pPr>
            <a:r>
              <a:rPr lang="ja-JP" altLang="en-US" sz="1100">
                <a:solidFill>
                  <a:srgbClr val="000000"/>
                </a:solidFill>
                <a:latin typeface="Meiryo UI"/>
                <a:ea typeface="Meiryo UI"/>
                <a:cs typeface="Meiryo UI"/>
              </a:rPr>
              <a:t>　　　　　　　保険外診療が先進医療等として厚生労働大臣に認定されると、保険診療との併用が認められ、保険診療部分が保険給付されることとなる。</a:t>
            </a:r>
            <a:endParaRPr lang="en-US" altLang="ja-JP" sz="1100">
              <a:solidFill>
                <a:srgbClr val="000000"/>
              </a:solidFill>
              <a:latin typeface="Meiryo UI"/>
              <a:ea typeface="Meiryo UI"/>
              <a:cs typeface="Meiryo UI"/>
            </a:endParaRPr>
          </a:p>
        </p:txBody>
      </p:sp>
      <p:sp>
        <p:nvSpPr>
          <p:cNvPr id="68" name="タイトル 1"/>
          <p:cNvSpPr txBox="1">
            <a:spLocks/>
          </p:cNvSpPr>
          <p:nvPr/>
        </p:nvSpPr>
        <p:spPr>
          <a:xfrm>
            <a:off x="334963" y="6237288"/>
            <a:ext cx="1835150" cy="257175"/>
          </a:xfrm>
          <a:prstGeom prst="rect">
            <a:avLst/>
          </a:prstGeom>
          <a:ln/>
        </p:spPr>
        <p:style>
          <a:lnRef idx="1">
            <a:schemeClr val="accent4"/>
          </a:lnRef>
          <a:fillRef idx="2">
            <a:schemeClr val="accent4"/>
          </a:fillRef>
          <a:effectRef idx="1">
            <a:schemeClr val="accent4"/>
          </a:effectRef>
          <a:fontRef idx="minor">
            <a:schemeClr val="dk1"/>
          </a:fontRef>
        </p:style>
        <p:txBody>
          <a:bodyPr lIns="18000" tIns="18000" rIns="18000" bIns="1800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lnSpc>
                <a:spcPts val="1200"/>
              </a:lnSpc>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先進医療実施（併用療養）</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タイトル 1"/>
          <p:cNvSpPr txBox="1">
            <a:spLocks/>
          </p:cNvSpPr>
          <p:nvPr/>
        </p:nvSpPr>
        <p:spPr>
          <a:xfrm>
            <a:off x="2733675" y="4252913"/>
            <a:ext cx="1835150" cy="255587"/>
          </a:xfrm>
          <a:prstGeom prst="rect">
            <a:avLst/>
          </a:prstGeom>
          <a:ln/>
        </p:spPr>
        <p:style>
          <a:lnRef idx="1">
            <a:schemeClr val="accent4"/>
          </a:lnRef>
          <a:fillRef idx="2">
            <a:schemeClr val="accent4"/>
          </a:fillRef>
          <a:effectRef idx="1">
            <a:schemeClr val="accent4"/>
          </a:effectRef>
          <a:fontRef idx="minor">
            <a:schemeClr val="dk1"/>
          </a:fontRef>
        </p:style>
        <p:txBody>
          <a:bodyPr lIns="18000" tIns="18000" rIns="18000" bIns="1800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先進医療の申請</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271" name="テキスト ボックス 41"/>
          <p:cNvSpPr txBox="1">
            <a:spLocks noChangeArrowheads="1"/>
          </p:cNvSpPr>
          <p:nvPr/>
        </p:nvSpPr>
        <p:spPr bwMode="auto">
          <a:xfrm>
            <a:off x="536575" y="3171825"/>
            <a:ext cx="1460500" cy="284163"/>
          </a:xfrm>
          <a:prstGeom prst="rect">
            <a:avLst/>
          </a:prstGeom>
          <a:noFill/>
          <a:ln w="9525">
            <a:noFill/>
            <a:miter lim="800000"/>
            <a:headEnd/>
            <a:tailEnd/>
          </a:ln>
        </p:spPr>
        <p:txBody>
          <a:bodyPr lIns="91418" tIns="45710" rIns="91418" bIns="45710">
            <a:spAutoFit/>
          </a:bodyPr>
          <a:lstStyle/>
          <a:p>
            <a:pPr>
              <a:lnSpc>
                <a:spcPts val="1500"/>
              </a:lnSpc>
            </a:pPr>
            <a:r>
              <a:rPr lang="ja-JP" altLang="en-US" sz="1400" b="1">
                <a:latin typeface="Meiryo UI"/>
                <a:ea typeface="Meiryo UI"/>
                <a:cs typeface="Meiryo UI"/>
              </a:rPr>
              <a:t>通 常</a:t>
            </a:r>
          </a:p>
        </p:txBody>
      </p:sp>
      <p:sp>
        <p:nvSpPr>
          <p:cNvPr id="53272" name="テキスト ボックス 41"/>
          <p:cNvSpPr txBox="1">
            <a:spLocks noChangeArrowheads="1"/>
          </p:cNvSpPr>
          <p:nvPr/>
        </p:nvSpPr>
        <p:spPr bwMode="auto">
          <a:xfrm>
            <a:off x="2924175" y="3151188"/>
            <a:ext cx="1458913" cy="285750"/>
          </a:xfrm>
          <a:prstGeom prst="rect">
            <a:avLst/>
          </a:prstGeom>
          <a:noFill/>
          <a:ln w="9525">
            <a:noFill/>
            <a:miter lim="800000"/>
            <a:headEnd/>
            <a:tailEnd/>
          </a:ln>
        </p:spPr>
        <p:txBody>
          <a:bodyPr lIns="91418" tIns="45710" rIns="91418" bIns="45710">
            <a:spAutoFit/>
          </a:bodyPr>
          <a:lstStyle/>
          <a:p>
            <a:pPr>
              <a:lnSpc>
                <a:spcPts val="1500"/>
              </a:lnSpc>
            </a:pPr>
            <a:r>
              <a:rPr lang="ja-JP" altLang="en-US" sz="1400" b="1">
                <a:latin typeface="Meiryo UI"/>
                <a:ea typeface="Meiryo UI"/>
                <a:cs typeface="Meiryo UI"/>
              </a:rPr>
              <a:t>国家戦略特区</a:t>
            </a:r>
          </a:p>
        </p:txBody>
      </p:sp>
      <p:sp>
        <p:nvSpPr>
          <p:cNvPr id="72" name="二等辺三角形 71"/>
          <p:cNvSpPr>
            <a:spLocks noChangeAspect="1"/>
          </p:cNvSpPr>
          <p:nvPr/>
        </p:nvSpPr>
        <p:spPr>
          <a:xfrm rot="5400000">
            <a:off x="2269332" y="4699793"/>
            <a:ext cx="355600" cy="233363"/>
          </a:xfrm>
          <a:prstGeom prst="triangle">
            <a:avLst/>
          </a:prstGeom>
        </p:spPr>
        <p:style>
          <a:lnRef idx="1">
            <a:schemeClr val="dk1"/>
          </a:lnRef>
          <a:fillRef idx="2">
            <a:schemeClr val="dk1"/>
          </a:fillRef>
          <a:effectRef idx="1">
            <a:schemeClr val="dk1"/>
          </a:effectRef>
          <a:fontRef idx="minor">
            <a:schemeClr val="dk1"/>
          </a:fontRef>
        </p:style>
        <p:txBody>
          <a:bodyPr anchor="ctr"/>
          <a:lstStyle/>
          <a:p>
            <a:pPr fontAlgn="auto">
              <a:spcBef>
                <a:spcPts val="0"/>
              </a:spcBef>
              <a:spcAft>
                <a:spcPts val="0"/>
              </a:spcAft>
              <a:defRPr/>
            </a:pPr>
            <a:endParaRPr lang="ja-JP" altLang="en-US">
              <a:solidFill>
                <a:schemeClr val="tx1"/>
              </a:solidFill>
            </a:endParaRPr>
          </a:p>
        </p:txBody>
      </p:sp>
      <p:sp>
        <p:nvSpPr>
          <p:cNvPr id="73" name="角丸四角形 72"/>
          <p:cNvSpPr/>
          <p:nvPr/>
        </p:nvSpPr>
        <p:spPr>
          <a:xfrm>
            <a:off x="122238" y="2522538"/>
            <a:ext cx="4619625" cy="4200525"/>
          </a:xfrm>
          <a:prstGeom prst="roundRect">
            <a:avLst>
              <a:gd name="adj" fmla="val 4845"/>
            </a:avLst>
          </a:prstGeom>
          <a:noFill/>
          <a:ln w="15875">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cxnSp>
        <p:nvCxnSpPr>
          <p:cNvPr id="74" name="直線矢印コネクタ 73"/>
          <p:cNvCxnSpPr/>
          <p:nvPr/>
        </p:nvCxnSpPr>
        <p:spPr>
          <a:xfrm>
            <a:off x="1254125" y="3652838"/>
            <a:ext cx="0" cy="17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1254125" y="4090988"/>
            <a:ext cx="0" cy="17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a:off x="1254125" y="4522788"/>
            <a:ext cx="0" cy="323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a:off x="1260475" y="5118100"/>
            <a:ext cx="0"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1260475" y="5837238"/>
            <a:ext cx="0" cy="395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3676650" y="3652838"/>
            <a:ext cx="0" cy="17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3676650" y="4090988"/>
            <a:ext cx="0" cy="180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3675063" y="4522788"/>
            <a:ext cx="0" cy="21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3681413" y="5248275"/>
            <a:ext cx="0"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3284" name="Picture 2" descr="D:\KamodaE\Desktop\20150224_press_03.jpg"/>
          <p:cNvPicPr>
            <a:picLocks noChangeAspect="1" noChangeArrowheads="1"/>
          </p:cNvPicPr>
          <p:nvPr/>
        </p:nvPicPr>
        <p:blipFill>
          <a:blip r:embed="rId2"/>
          <a:srcRect/>
          <a:stretch>
            <a:fillRect/>
          </a:stretch>
        </p:blipFill>
        <p:spPr bwMode="auto">
          <a:xfrm>
            <a:off x="5091113" y="4078288"/>
            <a:ext cx="3636962" cy="2732087"/>
          </a:xfrm>
          <a:prstGeom prst="rect">
            <a:avLst/>
          </a:prstGeom>
          <a:noFill/>
          <a:ln w="9525">
            <a:noFill/>
            <a:miter lim="800000"/>
            <a:headEnd/>
            <a:tailEnd/>
          </a:ln>
        </p:spPr>
      </p:pic>
      <p:sp>
        <p:nvSpPr>
          <p:cNvPr id="53285" name="正方形/長方形 83"/>
          <p:cNvSpPr>
            <a:spLocks noChangeArrowheads="1"/>
          </p:cNvSpPr>
          <p:nvPr/>
        </p:nvSpPr>
        <p:spPr bwMode="auto">
          <a:xfrm>
            <a:off x="4718050" y="2335213"/>
            <a:ext cx="4425950" cy="1354137"/>
          </a:xfrm>
          <a:prstGeom prst="rect">
            <a:avLst/>
          </a:prstGeom>
          <a:noFill/>
          <a:ln w="9525">
            <a:noFill/>
            <a:miter lim="800000"/>
            <a:headEnd/>
            <a:tailEnd/>
          </a:ln>
        </p:spPr>
        <p:txBody>
          <a:bodyPr>
            <a:spAutoFit/>
          </a:bodyPr>
          <a:lstStyle/>
          <a:p>
            <a:pPr algn="l"/>
            <a:r>
              <a:rPr lang="en-US" altLang="ja-JP" sz="1100">
                <a:latin typeface="Meiryo UI"/>
                <a:ea typeface="Meiryo UI"/>
                <a:cs typeface="Meiryo UI"/>
              </a:rPr>
              <a:t>【</a:t>
            </a:r>
            <a:r>
              <a:rPr lang="ja-JP" altLang="en-US" sz="1100">
                <a:latin typeface="Meiryo UI"/>
                <a:ea typeface="Meiryo UI"/>
                <a:cs typeface="Meiryo UI"/>
              </a:rPr>
              <a:t>最近の動き</a:t>
            </a:r>
            <a:r>
              <a:rPr lang="en-US" altLang="ja-JP" sz="1100">
                <a:latin typeface="Meiryo UI"/>
                <a:ea typeface="Meiryo UI"/>
                <a:cs typeface="Meiryo UI"/>
              </a:rPr>
              <a:t>】</a:t>
            </a:r>
          </a:p>
          <a:p>
            <a:pPr algn="l">
              <a:spcBef>
                <a:spcPts val="600"/>
              </a:spcBef>
            </a:pPr>
            <a:r>
              <a:rPr lang="ja-JP" altLang="en-US" sz="1100">
                <a:latin typeface="Meiryo UI"/>
                <a:ea typeface="Meiryo UI"/>
                <a:cs typeface="Meiryo UI"/>
              </a:rPr>
              <a:t>　・国立循環器病研究センターの研究成果に基づき、開発、使用されている</a:t>
            </a:r>
            <a:endParaRPr lang="en-US" altLang="ja-JP" sz="1100">
              <a:latin typeface="Meiryo UI"/>
              <a:ea typeface="Meiryo UI"/>
              <a:cs typeface="Meiryo UI"/>
            </a:endParaRPr>
          </a:p>
          <a:p>
            <a:pPr algn="l"/>
            <a:r>
              <a:rPr lang="ja-JP" altLang="en-US" sz="1100">
                <a:latin typeface="Meiryo UI"/>
                <a:ea typeface="Meiryo UI"/>
                <a:cs typeface="Meiryo UI"/>
              </a:rPr>
              <a:t>　　心不全の治療薬を、大阪大学医学部附属病院等において、「肺がん</a:t>
            </a:r>
            <a:endParaRPr lang="en-US" altLang="ja-JP" sz="1100">
              <a:latin typeface="Meiryo UI"/>
              <a:ea typeface="Meiryo UI"/>
              <a:cs typeface="Meiryo UI"/>
            </a:endParaRPr>
          </a:p>
          <a:p>
            <a:pPr algn="l"/>
            <a:r>
              <a:rPr lang="ja-JP" altLang="en-US" sz="1100">
                <a:latin typeface="Meiryo UI"/>
                <a:ea typeface="Meiryo UI"/>
                <a:cs typeface="Meiryo UI"/>
              </a:rPr>
              <a:t>　　手術後のがんの転移を予防・抑制する薬」として適応外使用する事例に</a:t>
            </a:r>
            <a:endParaRPr lang="en-US" altLang="ja-JP" sz="1100">
              <a:latin typeface="Meiryo UI"/>
              <a:ea typeface="Meiryo UI"/>
              <a:cs typeface="Meiryo UI"/>
            </a:endParaRPr>
          </a:p>
          <a:p>
            <a:pPr algn="l"/>
            <a:r>
              <a:rPr lang="ja-JP" altLang="en-US" sz="1100">
                <a:latin typeface="Meiryo UI"/>
                <a:ea typeface="Meiryo UI"/>
                <a:cs typeface="Meiryo UI"/>
              </a:rPr>
              <a:t>　　対し、全国で初めて先進医療の審査の迅速化を活用し、通常より早い</a:t>
            </a:r>
            <a:endParaRPr lang="en-US" altLang="ja-JP" sz="1100">
              <a:latin typeface="Meiryo UI"/>
              <a:ea typeface="Meiryo UI"/>
              <a:cs typeface="Meiryo UI"/>
            </a:endParaRPr>
          </a:p>
          <a:p>
            <a:pPr algn="l"/>
            <a:r>
              <a:rPr lang="ja-JP" altLang="en-US" sz="1100">
                <a:latin typeface="Meiryo UI"/>
                <a:ea typeface="Meiryo UI"/>
                <a:cs typeface="Meiryo UI"/>
              </a:rPr>
              <a:t>　　期間（概ね３か月）で承認。</a:t>
            </a:r>
            <a:endParaRPr lang="en-US" altLang="ja-JP" sz="1100">
              <a:latin typeface="Meiryo UI"/>
              <a:ea typeface="Meiryo UI"/>
              <a:cs typeface="Meiryo UI"/>
            </a:endParaRPr>
          </a:p>
          <a:p>
            <a:pPr algn="l"/>
            <a:r>
              <a:rPr lang="ja-JP" altLang="en-US" sz="1100">
                <a:latin typeface="Meiryo UI"/>
                <a:ea typeface="Meiryo UI"/>
                <a:cs typeface="Meiryo UI"/>
              </a:rPr>
              <a:t>　　→平成</a:t>
            </a:r>
            <a:r>
              <a:rPr lang="en-US" altLang="ja-JP" sz="1100">
                <a:latin typeface="Meiryo UI"/>
                <a:ea typeface="Meiryo UI"/>
                <a:cs typeface="Meiryo UI"/>
              </a:rPr>
              <a:t>27</a:t>
            </a:r>
            <a:r>
              <a:rPr lang="ja-JP" altLang="en-US" sz="1100">
                <a:latin typeface="Meiryo UI"/>
                <a:ea typeface="Meiryo UI"/>
                <a:cs typeface="Meiryo UI"/>
              </a:rPr>
              <a:t>年</a:t>
            </a:r>
            <a:r>
              <a:rPr lang="en-US" altLang="ja-JP" sz="1100">
                <a:latin typeface="Meiryo UI"/>
                <a:ea typeface="Meiryo UI"/>
                <a:cs typeface="Meiryo UI"/>
              </a:rPr>
              <a:t>6</a:t>
            </a:r>
            <a:r>
              <a:rPr lang="ja-JP" altLang="en-US" sz="1100">
                <a:latin typeface="Meiryo UI"/>
                <a:ea typeface="Meiryo UI"/>
                <a:cs typeface="Meiryo UI"/>
              </a:rPr>
              <a:t>月</a:t>
            </a:r>
            <a:r>
              <a:rPr lang="en-US" altLang="ja-JP" sz="1100">
                <a:latin typeface="Meiryo UI"/>
                <a:ea typeface="Meiryo UI"/>
                <a:cs typeface="Meiryo UI"/>
              </a:rPr>
              <a:t>1</a:t>
            </a:r>
            <a:r>
              <a:rPr lang="ja-JP" altLang="en-US" sz="1100">
                <a:latin typeface="Meiryo UI"/>
                <a:ea typeface="Meiryo UI"/>
                <a:cs typeface="Meiryo UI"/>
              </a:rPr>
              <a:t>日先進医療Ｂの告示</a:t>
            </a:r>
          </a:p>
        </p:txBody>
      </p:sp>
      <p:sp>
        <p:nvSpPr>
          <p:cNvPr id="53286" name="正方形/長方形 84"/>
          <p:cNvSpPr>
            <a:spLocks noChangeArrowheads="1"/>
          </p:cNvSpPr>
          <p:nvPr/>
        </p:nvSpPr>
        <p:spPr bwMode="auto">
          <a:xfrm>
            <a:off x="4843463" y="3633788"/>
            <a:ext cx="4176712" cy="430212"/>
          </a:xfrm>
          <a:prstGeom prst="rect">
            <a:avLst/>
          </a:prstGeom>
          <a:noFill/>
          <a:ln w="9525">
            <a:noFill/>
            <a:miter lim="800000"/>
            <a:headEnd/>
            <a:tailEnd/>
          </a:ln>
        </p:spPr>
        <p:txBody>
          <a:bodyPr>
            <a:spAutoFit/>
          </a:bodyPr>
          <a:lstStyle/>
          <a:p>
            <a:pPr algn="l"/>
            <a:r>
              <a:rPr lang="en-US" altLang="ja-JP" sz="1100">
                <a:latin typeface="Meiryo UI"/>
                <a:ea typeface="Meiryo UI"/>
                <a:cs typeface="Meiryo UI"/>
              </a:rPr>
              <a:t>※</a:t>
            </a:r>
            <a:r>
              <a:rPr lang="ja-JP" altLang="en-US" sz="1100">
                <a:latin typeface="Meiryo UI"/>
                <a:ea typeface="Meiryo UI"/>
                <a:cs typeface="Meiryo UI"/>
              </a:rPr>
              <a:t>　 「国内承認済み医薬品等の承認用途以外の使用」は、関西圏の</a:t>
            </a:r>
            <a:endParaRPr lang="en-US" altLang="ja-JP" sz="1100">
              <a:latin typeface="Meiryo UI"/>
              <a:ea typeface="Meiryo UI"/>
              <a:cs typeface="Meiryo UI"/>
            </a:endParaRPr>
          </a:p>
          <a:p>
            <a:pPr algn="l"/>
            <a:r>
              <a:rPr lang="ja-JP" altLang="en-US" sz="1100">
                <a:latin typeface="Meiryo UI"/>
                <a:ea typeface="Meiryo UI"/>
                <a:cs typeface="Meiryo UI"/>
              </a:rPr>
              <a:t>　　　提案により、保険外併用療養の特例対象として拡充</a:t>
            </a:r>
          </a:p>
        </p:txBody>
      </p:sp>
      <p:sp>
        <p:nvSpPr>
          <p:cNvPr id="86" name="正方形/長方形 85"/>
          <p:cNvSpPr/>
          <p:nvPr/>
        </p:nvSpPr>
        <p:spPr>
          <a:xfrm>
            <a:off x="6151563" y="6596063"/>
            <a:ext cx="2992437" cy="254000"/>
          </a:xfrm>
          <a:prstGeom prst="rect">
            <a:avLst/>
          </a:prstGeom>
          <a:noFill/>
          <a:ln w="25400" cap="flat" cmpd="sng" algn="ctr">
            <a:noFill/>
            <a:prstDash val="solid"/>
          </a:ln>
          <a:effectLst/>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fontAlgn="auto">
              <a:spcBef>
                <a:spcPts val="0"/>
              </a:spcBef>
              <a:spcAft>
                <a:spcPts val="0"/>
              </a:spcAft>
              <a:defRPr/>
            </a:pPr>
            <a:r>
              <a:rPr lang="ja-JP" altLang="en-US" sz="1000" dirty="0" smtClean="0">
                <a:solidFill>
                  <a:srgbClr val="000000"/>
                </a:solidFill>
                <a:latin typeface="Meiryo UI" pitchFamily="50" charset="-128"/>
                <a:ea typeface="Meiryo UI" pitchFamily="50" charset="-128"/>
                <a:cs typeface="Meiryo UI" pitchFamily="50" charset="-128"/>
              </a:rPr>
              <a:t>画像：国立循環器病研究センター</a:t>
            </a:r>
            <a:r>
              <a:rPr lang="en-US" altLang="ja-JP" sz="1000" dirty="0" smtClean="0">
                <a:solidFill>
                  <a:srgbClr val="000000"/>
                </a:solidFill>
                <a:latin typeface="Meiryo UI" pitchFamily="50" charset="-128"/>
                <a:ea typeface="Meiryo UI" pitchFamily="50" charset="-128"/>
                <a:cs typeface="Meiryo UI" pitchFamily="50" charset="-128"/>
              </a:rPr>
              <a:t>WEB</a:t>
            </a:r>
            <a:r>
              <a:rPr lang="ja-JP" altLang="en-US" sz="1000" dirty="0" smtClean="0">
                <a:solidFill>
                  <a:srgbClr val="000000"/>
                </a:solidFill>
                <a:latin typeface="Meiryo UI" pitchFamily="50" charset="-128"/>
                <a:ea typeface="Meiryo UI" pitchFamily="50" charset="-128"/>
                <a:cs typeface="Meiryo UI" pitchFamily="50" charset="-128"/>
              </a:rPr>
              <a:t>ページ</a:t>
            </a:r>
            <a:endParaRPr lang="ja-JP" altLang="en-US" sz="1000" dirty="0">
              <a:solidFill>
                <a:srgbClr val="000000"/>
              </a:solidFill>
              <a:latin typeface="Meiryo UI" pitchFamily="50" charset="-128"/>
              <a:ea typeface="Meiryo UI" pitchFamily="50" charset="-128"/>
              <a:cs typeface="Meiryo UI" pitchFamily="50" charset="-128"/>
            </a:endParaRPr>
          </a:p>
        </p:txBody>
      </p:sp>
      <p:sp>
        <p:nvSpPr>
          <p:cNvPr id="42" name="テキスト ボックス 41"/>
          <p:cNvSpPr txBox="1"/>
          <p:nvPr/>
        </p:nvSpPr>
        <p:spPr>
          <a:xfrm>
            <a:off x="109538" y="366713"/>
            <a:ext cx="8823325" cy="63094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lnSpc>
                <a:spcPts val="2100"/>
              </a:lnSpc>
              <a:spcBef>
                <a:spcPts val="600"/>
              </a:spcBef>
              <a:buFont typeface="Wingdings" pitchFamily="2" charset="2"/>
              <a:buChar char="Ø"/>
              <a:defRPr/>
            </a:pPr>
            <a:r>
              <a:rPr lang="ja-JP" altLang="en-US" sz="1400" dirty="0">
                <a:solidFill>
                  <a:srgbClr val="000000"/>
                </a:solidFill>
                <a:latin typeface="+mj-ea"/>
                <a:ea typeface="+mj-ea"/>
                <a:cs typeface="Meiryo UI"/>
              </a:rPr>
              <a:t>大阪府は京都府、兵庫県とともに</a:t>
            </a:r>
            <a:r>
              <a:rPr lang="en-US" altLang="ja-JP" sz="1400" dirty="0">
                <a:solidFill>
                  <a:srgbClr val="000000"/>
                </a:solidFill>
                <a:latin typeface="+mj-ea"/>
                <a:ea typeface="+mj-ea"/>
                <a:cs typeface="Meiryo UI"/>
              </a:rPr>
              <a:t>2014</a:t>
            </a:r>
            <a:r>
              <a:rPr lang="ja-JP" altLang="en-US" sz="1400" dirty="0">
                <a:solidFill>
                  <a:srgbClr val="000000"/>
                </a:solidFill>
                <a:latin typeface="+mj-ea"/>
                <a:ea typeface="+mj-ea"/>
                <a:cs typeface="Meiryo UI"/>
              </a:rPr>
              <a:t>年に関西圏国家戦略特区に指定。特区の規制改革などを活用した取り組みを医療分野等で進めている。</a:t>
            </a:r>
            <a:endParaRPr lang="en-US" altLang="ja-JP" sz="1400" dirty="0">
              <a:solidFill>
                <a:srgbClr val="000000"/>
              </a:solidFill>
              <a:latin typeface="+mj-ea"/>
              <a:ea typeface="+mj-ea"/>
              <a:cs typeface="Meiryo UI"/>
            </a:endParaRP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33</a:t>
            </a:fld>
            <a:endParaRPr lang="ja-JP"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３．大阪での具体的な取組事例（ライフサイエンス分野</a:t>
            </a:r>
            <a:r>
              <a:rPr lang="ja-JP" altLang="en-US" b="1" dirty="0" smtClean="0">
                <a:latin typeface="Calibri" pitchFamily="34" charset="0"/>
              </a:rPr>
              <a:t>）　</a:t>
            </a:r>
            <a:r>
              <a:rPr lang="ja-JP" altLang="en-US" sz="1000" dirty="0" smtClean="0">
                <a:latin typeface="Calibri" pitchFamily="34" charset="0"/>
              </a:rPr>
              <a:t>～</a:t>
            </a:r>
            <a:r>
              <a:rPr lang="ja-JP" altLang="en-US" sz="1000" dirty="0">
                <a:latin typeface="Calibri" pitchFamily="34" charset="0"/>
              </a:rPr>
              <a:t>国家戦略特区の</a:t>
            </a:r>
            <a:r>
              <a:rPr lang="ja-JP" altLang="en-US" sz="1000" dirty="0" smtClean="0">
                <a:latin typeface="Calibri" pitchFamily="34" charset="0"/>
              </a:rPr>
              <a:t>活用～</a:t>
            </a:r>
            <a:endParaRPr lang="ja-JP" altLang="en-US" sz="1000" dirty="0">
              <a:latin typeface="Calibri" pitchFamily="34" charset="0"/>
            </a:endParaRPr>
          </a:p>
        </p:txBody>
      </p:sp>
      <p:cxnSp>
        <p:nvCxnSpPr>
          <p:cNvPr id="43" name="直線コネクタ 42"/>
          <p:cNvCxnSpPr/>
          <p:nvPr/>
        </p:nvCxnSpPr>
        <p:spPr>
          <a:xfrm>
            <a:off x="153988" y="750888"/>
            <a:ext cx="883602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5" name="Rectangle 2"/>
          <p:cNvSpPr>
            <a:spLocks noChangeArrowheads="1"/>
          </p:cNvSpPr>
          <p:nvPr/>
        </p:nvSpPr>
        <p:spPr bwMode="auto">
          <a:xfrm>
            <a:off x="250825" y="836613"/>
            <a:ext cx="4295775" cy="792162"/>
          </a:xfrm>
          <a:prstGeom prst="rect">
            <a:avLst/>
          </a:prstGeom>
          <a:noFill/>
          <a:ln>
            <a:noFill/>
          </a:ln>
        </p:spPr>
        <p:txBody>
          <a:bodyPr wrap="none" lIns="91413" tIns="45707" rIns="91413" bIns="45707"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defTabSz="911225" eaLnBrk="0" hangingPunct="0">
              <a:defRPr kumimoji="1">
                <a:solidFill>
                  <a:schemeClr val="tx1"/>
                </a:solidFill>
                <a:latin typeface="Arial" pitchFamily="34" charset="0"/>
                <a:ea typeface="ＭＳ Ｐゴシック" pitchFamily="50" charset="-128"/>
              </a:defRPr>
            </a:lvl1pPr>
            <a:lvl2pPr marL="742950" indent="-285750" defTabSz="911225" eaLnBrk="0" hangingPunct="0">
              <a:defRPr kumimoji="1">
                <a:solidFill>
                  <a:schemeClr val="tx1"/>
                </a:solidFill>
                <a:latin typeface="Arial" pitchFamily="34" charset="0"/>
                <a:ea typeface="ＭＳ Ｐゴシック" pitchFamily="50" charset="-128"/>
              </a:defRPr>
            </a:lvl2pPr>
            <a:lvl3pPr marL="1143000" indent="-228600" defTabSz="911225" eaLnBrk="0" hangingPunct="0">
              <a:defRPr kumimoji="1">
                <a:solidFill>
                  <a:schemeClr val="tx1"/>
                </a:solidFill>
                <a:latin typeface="Arial" pitchFamily="34" charset="0"/>
                <a:ea typeface="ＭＳ Ｐゴシック" pitchFamily="50" charset="-128"/>
              </a:defRPr>
            </a:lvl3pPr>
            <a:lvl4pPr marL="1600200" indent="-228600" defTabSz="911225" eaLnBrk="0" hangingPunct="0">
              <a:defRPr kumimoji="1">
                <a:solidFill>
                  <a:schemeClr val="tx1"/>
                </a:solidFill>
                <a:latin typeface="Arial" pitchFamily="34" charset="0"/>
                <a:ea typeface="ＭＳ Ｐゴシック" pitchFamily="50" charset="-128"/>
              </a:defRPr>
            </a:lvl4pPr>
            <a:lvl5pPr marL="2057400" indent="-228600" defTabSz="911225" eaLnBrk="0" hangingPunct="0">
              <a:defRPr kumimoji="1">
                <a:solidFill>
                  <a:schemeClr val="tx1"/>
                </a:solidFill>
                <a:latin typeface="Arial" pitchFamily="34" charset="0"/>
                <a:ea typeface="ＭＳ Ｐゴシック" pitchFamily="50" charset="-128"/>
              </a:defRPr>
            </a:lvl5pPr>
            <a:lvl6pPr marL="25146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l" fontAlgn="auto">
              <a:lnSpc>
                <a:spcPts val="1800"/>
              </a:lnSpc>
              <a:spcBef>
                <a:spcPts val="0"/>
              </a:spcBef>
              <a:spcAft>
                <a:spcPts val="0"/>
              </a:spcAft>
              <a:defRPr/>
            </a:pPr>
            <a:endParaRPr lang="en-US" altLang="ja-JP" sz="1200" b="1" spc="50" dirty="0" smtClean="0">
              <a:ln w="11430"/>
              <a:latin typeface="Meiryo UI" pitchFamily="50" charset="-128"/>
              <a:ea typeface="Meiryo UI" pitchFamily="50" charset="-128"/>
              <a:cs typeface="Meiryo UI" pitchFamily="50" charset="-128"/>
            </a:endParaRPr>
          </a:p>
        </p:txBody>
      </p:sp>
      <p:sp>
        <p:nvSpPr>
          <p:cNvPr id="46" name="正方形/長方形 45"/>
          <p:cNvSpPr/>
          <p:nvPr/>
        </p:nvSpPr>
        <p:spPr>
          <a:xfrm>
            <a:off x="4716016" y="819183"/>
            <a:ext cx="4104456" cy="239244"/>
          </a:xfrm>
          <a:prstGeom prst="rect">
            <a:avLst/>
          </a:prstGeom>
          <a:ln/>
        </p:spPr>
        <p:style>
          <a:lnRef idx="0">
            <a:schemeClr val="accent5"/>
          </a:lnRef>
          <a:fillRef idx="3">
            <a:schemeClr val="accent5"/>
          </a:fillRef>
          <a:effectRef idx="3">
            <a:schemeClr val="accent5"/>
          </a:effectRef>
          <a:fontRef idx="minor">
            <a:schemeClr val="lt1"/>
          </a:fontRef>
        </p:style>
        <p:txBody>
          <a:bodyPr lIns="72000" tIns="36000" rIns="72000" bIns="36000" anchor="ctr"/>
          <a:lstStyle/>
          <a:p>
            <a:pPr fontAlgn="auto">
              <a:spcBef>
                <a:spcPts val="0"/>
              </a:spcBef>
              <a:spcAft>
                <a:spcPts val="0"/>
              </a:spcAft>
              <a:defRPr/>
            </a:pPr>
            <a:r>
              <a:rPr kumimoji="0" lang="ja-JP" altLang="en-US" sz="1400" b="1"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医療機器等の早期実用化（今後の運用イメージ）</a:t>
            </a:r>
          </a:p>
        </p:txBody>
      </p:sp>
      <p:sp>
        <p:nvSpPr>
          <p:cNvPr id="54279" name="テキスト ボックス 25"/>
          <p:cNvSpPr txBox="1">
            <a:spLocks noChangeArrowheads="1"/>
          </p:cNvSpPr>
          <p:nvPr/>
        </p:nvSpPr>
        <p:spPr bwMode="auto">
          <a:xfrm>
            <a:off x="153988" y="4868863"/>
            <a:ext cx="8828087" cy="1816100"/>
          </a:xfrm>
          <a:prstGeom prst="rect">
            <a:avLst/>
          </a:prstGeom>
          <a:solidFill>
            <a:schemeClr val="bg1"/>
          </a:solidFill>
          <a:ln w="9525">
            <a:solidFill>
              <a:schemeClr val="tx1"/>
            </a:solidFill>
            <a:miter lim="800000"/>
            <a:headEnd/>
            <a:tailEnd/>
          </a:ln>
        </p:spPr>
        <p:txBody>
          <a:bodyPr>
            <a:spAutoFit/>
          </a:bodyPr>
          <a:lstStyle/>
          <a:p>
            <a:pPr algn="l"/>
            <a:r>
              <a:rPr lang="ja-JP" altLang="en-US" sz="1600">
                <a:latin typeface="Calibri" pitchFamily="34" charset="0"/>
              </a:rPr>
              <a:t>（意義・効果）</a:t>
            </a:r>
            <a:endParaRPr lang="en-US" altLang="ja-JP" sz="1600">
              <a:latin typeface="Calibri" pitchFamily="34" charset="0"/>
            </a:endParaRPr>
          </a:p>
          <a:p>
            <a:pPr algn="l"/>
            <a:r>
              <a:rPr lang="ja-JP" altLang="en-US" sz="1600">
                <a:latin typeface="Calibri" pitchFamily="34" charset="0"/>
              </a:rPr>
              <a:t>・アカデミアによる医療機器の開発において、対面助言までに、通常２～３回は事前面談を行う必要</a:t>
            </a:r>
            <a:endParaRPr lang="en-US" altLang="ja-JP" sz="1600">
              <a:latin typeface="Calibri" pitchFamily="34" charset="0"/>
            </a:endParaRPr>
          </a:p>
          <a:p>
            <a:pPr algn="l"/>
            <a:r>
              <a:rPr lang="ja-JP" altLang="en-US" sz="1600">
                <a:latin typeface="Calibri" pitchFamily="34" charset="0"/>
              </a:rPr>
              <a:t>　がある場合が多いが、本案件では１回の事前面談により、対面助言に進める見込みとなった。</a:t>
            </a:r>
            <a:endParaRPr lang="en-US" altLang="ja-JP" sz="1600">
              <a:latin typeface="Calibri" pitchFamily="34" charset="0"/>
            </a:endParaRPr>
          </a:p>
          <a:p>
            <a:pPr algn="l"/>
            <a:r>
              <a:rPr lang="ja-JP" altLang="en-US" sz="1600">
                <a:latin typeface="Calibri" pitchFamily="34" charset="0"/>
              </a:rPr>
              <a:t>・</a:t>
            </a:r>
            <a:r>
              <a:rPr lang="en-US" altLang="ja-JP" sz="1600">
                <a:latin typeface="Calibri" pitchFamily="34" charset="0"/>
              </a:rPr>
              <a:t>11</a:t>
            </a:r>
            <a:r>
              <a:rPr lang="ja-JP" altLang="en-US" sz="1600">
                <a:latin typeface="Calibri" pitchFamily="34" charset="0"/>
              </a:rPr>
              <a:t>月の通知による措置後、直ちに厚生労働省との協議の上、本年２月に本制度を活用開始し、事前</a:t>
            </a:r>
            <a:endParaRPr lang="en-US" altLang="ja-JP" sz="1600">
              <a:latin typeface="Calibri" pitchFamily="34" charset="0"/>
            </a:endParaRPr>
          </a:p>
          <a:p>
            <a:pPr algn="l"/>
            <a:r>
              <a:rPr lang="en-US" altLang="ja-JP" sz="1600">
                <a:latin typeface="Calibri" pitchFamily="34" charset="0"/>
              </a:rPr>
              <a:t>  </a:t>
            </a:r>
            <a:r>
              <a:rPr lang="ja-JP" altLang="en-US" sz="1600">
                <a:latin typeface="Calibri" pitchFamily="34" charset="0"/>
              </a:rPr>
              <a:t>面談を終了。５月中の対面助言を目指しており、順調に進捗。</a:t>
            </a:r>
          </a:p>
          <a:p>
            <a:pPr algn="l"/>
            <a:r>
              <a:rPr lang="ja-JP" altLang="en-US" sz="1600">
                <a:latin typeface="Calibri" pitchFamily="34" charset="0"/>
              </a:rPr>
              <a:t>・今後、事前面談をさらに</a:t>
            </a:r>
            <a:r>
              <a:rPr lang="en-US" altLang="ja-JP" sz="1600">
                <a:latin typeface="Calibri" pitchFamily="34" charset="0"/>
              </a:rPr>
              <a:t>10</a:t>
            </a:r>
            <a:r>
              <a:rPr lang="ja-JP" altLang="en-US" sz="1600">
                <a:latin typeface="Calibri" pitchFamily="34" charset="0"/>
              </a:rPr>
              <a:t>件以上の案件での活用を予定しており、革新的医療機器の開発・実用化</a:t>
            </a:r>
            <a:endParaRPr lang="en-US" altLang="ja-JP" sz="1600">
              <a:latin typeface="Calibri" pitchFamily="34" charset="0"/>
            </a:endParaRPr>
          </a:p>
          <a:p>
            <a:pPr algn="l"/>
            <a:r>
              <a:rPr lang="ja-JP" altLang="en-US" sz="1600">
                <a:latin typeface="Calibri" pitchFamily="34" charset="0"/>
              </a:rPr>
              <a:t> に向けた取組みを推進する。</a:t>
            </a:r>
            <a:endParaRPr lang="en-US" altLang="ja-JP" sz="1600">
              <a:latin typeface="Calibri" pitchFamily="34" charset="0"/>
            </a:endParaRPr>
          </a:p>
        </p:txBody>
      </p:sp>
      <p:pic>
        <p:nvPicPr>
          <p:cNvPr id="54280" name="Picture 2" descr="D:\YagiHir\Desktop\早期承認.png"/>
          <p:cNvPicPr>
            <a:picLocks noChangeAspect="1" noChangeArrowheads="1"/>
          </p:cNvPicPr>
          <p:nvPr/>
        </p:nvPicPr>
        <p:blipFill>
          <a:blip r:embed="rId2"/>
          <a:srcRect/>
          <a:stretch>
            <a:fillRect/>
          </a:stretch>
        </p:blipFill>
        <p:spPr bwMode="auto">
          <a:xfrm>
            <a:off x="4573588" y="1125538"/>
            <a:ext cx="4570412" cy="3205162"/>
          </a:xfrm>
          <a:prstGeom prst="rect">
            <a:avLst/>
          </a:prstGeom>
          <a:noFill/>
          <a:ln w="9525">
            <a:noFill/>
            <a:miter lim="800000"/>
            <a:headEnd/>
            <a:tailEnd/>
          </a:ln>
        </p:spPr>
      </p:pic>
      <p:sp>
        <p:nvSpPr>
          <p:cNvPr id="54281" name="テキスト ボックス 36"/>
          <p:cNvSpPr txBox="1">
            <a:spLocks noChangeArrowheads="1"/>
          </p:cNvSpPr>
          <p:nvPr/>
        </p:nvSpPr>
        <p:spPr bwMode="auto">
          <a:xfrm>
            <a:off x="112713" y="836613"/>
            <a:ext cx="4319587" cy="3511550"/>
          </a:xfrm>
          <a:prstGeom prst="rect">
            <a:avLst/>
          </a:prstGeom>
          <a:noFill/>
          <a:ln w="19050">
            <a:solidFill>
              <a:srgbClr val="002060"/>
            </a:solidFill>
            <a:miter lim="800000"/>
            <a:headEnd/>
            <a:tailEnd/>
          </a:ln>
        </p:spPr>
        <p:txBody>
          <a:bodyPr lIns="0" tIns="0" rIns="0" bIns="0"/>
          <a:lstStyle/>
          <a:p>
            <a:pPr marL="92075" algn="l">
              <a:lnSpc>
                <a:spcPts val="1900"/>
              </a:lnSpc>
            </a:pPr>
            <a:r>
              <a:rPr lang="ja-JP" altLang="en-US" sz="1200">
                <a:latin typeface="Meiryo UI"/>
                <a:ea typeface="Meiryo UI"/>
                <a:cs typeface="Meiryo UI"/>
              </a:rPr>
              <a:t>■事業概要</a:t>
            </a:r>
            <a:endParaRPr lang="en-US" altLang="ja-JP" sz="1200">
              <a:latin typeface="Meiryo UI"/>
              <a:ea typeface="Meiryo UI"/>
              <a:cs typeface="Meiryo UI"/>
            </a:endParaRPr>
          </a:p>
          <a:p>
            <a:pPr marL="92075" algn="l">
              <a:lnSpc>
                <a:spcPts val="1900"/>
              </a:lnSpc>
            </a:pPr>
            <a:r>
              <a:rPr lang="ja-JP" altLang="en-US" sz="1200">
                <a:latin typeface="Meiryo UI"/>
                <a:ea typeface="Meiryo UI"/>
                <a:cs typeface="Meiryo UI"/>
              </a:rPr>
              <a:t>大阪大学医学部附属病院が、革新的医療機器の開発を進めるにあたり、独立行政法人医薬品医療機器総合機構（ＰＭＤＡ）の担当者が必要に応じ、出張して特区事前面談及び特区フォローアップ面談を実施するほか、ＰＭＤＡに阪大専属のコンシェルジュを置き、適宜必要な助言等を行うなど、開発の初期段階から重点的な支援により、開発から市販・承認までのプロセスの迅速化を図る。</a:t>
            </a:r>
            <a:endParaRPr lang="en-US" altLang="ja-JP" sz="1200">
              <a:latin typeface="Meiryo UI"/>
              <a:ea typeface="Meiryo UI"/>
              <a:cs typeface="Meiryo UI"/>
            </a:endParaRPr>
          </a:p>
          <a:p>
            <a:pPr marL="92075" algn="l">
              <a:lnSpc>
                <a:spcPts val="1900"/>
              </a:lnSpc>
            </a:pPr>
            <a:endParaRPr lang="en-US" altLang="ja-JP" sz="1200">
              <a:latin typeface="Meiryo UI"/>
              <a:ea typeface="Meiryo UI"/>
              <a:cs typeface="Meiryo UI"/>
            </a:endParaRPr>
          </a:p>
          <a:p>
            <a:pPr marL="92075" algn="l">
              <a:lnSpc>
                <a:spcPts val="1900"/>
              </a:lnSpc>
            </a:pPr>
            <a:r>
              <a:rPr lang="ja-JP" altLang="en-US" sz="1200">
                <a:latin typeface="Meiryo UI"/>
                <a:ea typeface="Meiryo UI"/>
                <a:cs typeface="Meiryo UI"/>
              </a:rPr>
              <a:t>■スケジュール　</a:t>
            </a:r>
            <a:r>
              <a:rPr lang="en-US" altLang="ja-JP" sz="1200">
                <a:latin typeface="Meiryo UI"/>
                <a:ea typeface="Meiryo UI"/>
                <a:cs typeface="Meiryo UI"/>
              </a:rPr>
              <a:t>【</a:t>
            </a:r>
            <a:r>
              <a:rPr lang="ja-JP" altLang="en-US" sz="1200">
                <a:latin typeface="Meiryo UI"/>
                <a:ea typeface="Meiryo UI"/>
                <a:cs typeface="Meiryo UI"/>
              </a:rPr>
              <a:t>直ちに実施</a:t>
            </a:r>
            <a:r>
              <a:rPr lang="en-US" altLang="ja-JP" sz="1200">
                <a:latin typeface="Meiryo UI"/>
                <a:ea typeface="Meiryo UI"/>
                <a:cs typeface="Meiryo UI"/>
              </a:rPr>
              <a:t>】</a:t>
            </a:r>
          </a:p>
          <a:p>
            <a:pPr marL="92075" algn="l">
              <a:lnSpc>
                <a:spcPts val="1900"/>
              </a:lnSpc>
            </a:pPr>
            <a:r>
              <a:rPr lang="ja-JP" altLang="en-US" sz="1200">
                <a:latin typeface="Meiryo UI"/>
                <a:ea typeface="Meiryo UI"/>
                <a:cs typeface="Meiryo UI"/>
              </a:rPr>
              <a:t>・平成</a:t>
            </a:r>
            <a:r>
              <a:rPr lang="en-US" altLang="ja-JP" sz="1200">
                <a:latin typeface="Meiryo UI"/>
                <a:ea typeface="Meiryo UI"/>
                <a:cs typeface="Meiryo UI"/>
              </a:rPr>
              <a:t>27</a:t>
            </a:r>
            <a:r>
              <a:rPr lang="ja-JP" altLang="en-US" sz="1200">
                <a:latin typeface="Meiryo UI"/>
                <a:ea typeface="Meiryo UI"/>
                <a:cs typeface="Meiryo UI"/>
              </a:rPr>
              <a:t>年</a:t>
            </a:r>
            <a:r>
              <a:rPr lang="en-US" altLang="ja-JP" sz="1200">
                <a:latin typeface="Meiryo UI"/>
                <a:ea typeface="Meiryo UI"/>
                <a:cs typeface="Meiryo UI"/>
              </a:rPr>
              <a:t>11</a:t>
            </a:r>
            <a:r>
              <a:rPr lang="ja-JP" altLang="en-US" sz="1200">
                <a:latin typeface="Meiryo UI"/>
                <a:ea typeface="Meiryo UI"/>
                <a:cs typeface="Meiryo UI"/>
              </a:rPr>
              <a:t>月</a:t>
            </a:r>
            <a:r>
              <a:rPr lang="en-US" altLang="ja-JP" sz="1200">
                <a:latin typeface="Meiryo UI"/>
                <a:ea typeface="Meiryo UI"/>
                <a:cs typeface="Meiryo UI"/>
              </a:rPr>
              <a:t>27</a:t>
            </a:r>
            <a:r>
              <a:rPr lang="ja-JP" altLang="en-US" sz="1200">
                <a:latin typeface="Meiryo UI"/>
                <a:ea typeface="Meiryo UI"/>
                <a:cs typeface="Meiryo UI"/>
              </a:rPr>
              <a:t>日　計画認定</a:t>
            </a:r>
          </a:p>
          <a:p>
            <a:pPr marL="92075" algn="l">
              <a:lnSpc>
                <a:spcPts val="1900"/>
              </a:lnSpc>
            </a:pPr>
            <a:r>
              <a:rPr lang="ja-JP" altLang="en-US" sz="1200">
                <a:latin typeface="Meiryo UI"/>
                <a:ea typeface="Meiryo UI"/>
                <a:cs typeface="Meiryo UI"/>
              </a:rPr>
              <a:t>・平成</a:t>
            </a:r>
            <a:r>
              <a:rPr lang="en-US" altLang="ja-JP" sz="1200">
                <a:latin typeface="Meiryo UI"/>
                <a:ea typeface="Meiryo UI"/>
                <a:cs typeface="Meiryo UI"/>
              </a:rPr>
              <a:t>28</a:t>
            </a:r>
            <a:r>
              <a:rPr lang="ja-JP" altLang="en-US" sz="1200">
                <a:latin typeface="Meiryo UI"/>
                <a:ea typeface="Meiryo UI"/>
                <a:cs typeface="Meiryo UI"/>
              </a:rPr>
              <a:t>年２月 特区薬事戦略相談の事前面談を実施</a:t>
            </a:r>
          </a:p>
          <a:p>
            <a:pPr marL="92075" algn="l">
              <a:lnSpc>
                <a:spcPts val="1900"/>
              </a:lnSpc>
            </a:pPr>
            <a:r>
              <a:rPr lang="ja-JP" altLang="en-US" sz="1200">
                <a:latin typeface="Meiryo UI"/>
                <a:ea typeface="Meiryo UI"/>
                <a:cs typeface="Meiryo UI"/>
              </a:rPr>
              <a:t>・平成</a:t>
            </a:r>
            <a:r>
              <a:rPr lang="en-US" altLang="ja-JP" sz="1200">
                <a:latin typeface="Meiryo UI"/>
                <a:ea typeface="Meiryo UI"/>
                <a:cs typeface="Meiryo UI"/>
              </a:rPr>
              <a:t>28</a:t>
            </a:r>
            <a:r>
              <a:rPr lang="ja-JP" altLang="en-US" sz="1200">
                <a:latin typeface="Meiryo UI"/>
                <a:ea typeface="Meiryo UI"/>
                <a:cs typeface="Meiryo UI"/>
              </a:rPr>
              <a:t>年５月中の対面助言実施を目指す</a:t>
            </a:r>
          </a:p>
          <a:p>
            <a:pPr marL="92075" algn="l">
              <a:lnSpc>
                <a:spcPts val="1900"/>
              </a:lnSpc>
            </a:pPr>
            <a:r>
              <a:rPr lang="ja-JP" altLang="en-US" sz="1200">
                <a:latin typeface="Meiryo UI"/>
                <a:ea typeface="Meiryo UI"/>
                <a:cs typeface="Meiryo UI"/>
              </a:rPr>
              <a:t>（案件：経カテーテル的大動脈弁植込み術（</a:t>
            </a:r>
            <a:r>
              <a:rPr lang="en-US" altLang="ja-JP" sz="1200">
                <a:latin typeface="Meiryo UI"/>
                <a:ea typeface="Meiryo UI"/>
                <a:cs typeface="Meiryo UI"/>
              </a:rPr>
              <a:t>TAVI</a:t>
            </a:r>
            <a:r>
              <a:rPr lang="ja-JP" altLang="en-US" sz="1200">
                <a:latin typeface="Meiryo UI"/>
                <a:ea typeface="Meiryo UI"/>
                <a:cs typeface="Meiryo UI"/>
              </a:rPr>
              <a:t>）の透析患者適応拡大）</a:t>
            </a:r>
            <a:endParaRPr lang="en-US" altLang="ja-JP" sz="1200">
              <a:latin typeface="Meiryo UI"/>
              <a:ea typeface="Meiryo UI"/>
              <a:cs typeface="Meiryo UI"/>
            </a:endParaRPr>
          </a:p>
        </p:txBody>
      </p:sp>
      <p:sp>
        <p:nvSpPr>
          <p:cNvPr id="54282" name="テキスト ボックス 3"/>
          <p:cNvSpPr txBox="1">
            <a:spLocks noChangeArrowheads="1"/>
          </p:cNvSpPr>
          <p:nvPr/>
        </p:nvSpPr>
        <p:spPr bwMode="auto">
          <a:xfrm>
            <a:off x="198438" y="395288"/>
            <a:ext cx="8694737" cy="338137"/>
          </a:xfrm>
          <a:prstGeom prst="rect">
            <a:avLst/>
          </a:prstGeom>
          <a:noFill/>
          <a:ln w="9525">
            <a:noFill/>
            <a:miter lim="800000"/>
            <a:headEnd/>
            <a:tailEnd/>
          </a:ln>
        </p:spPr>
        <p:txBody>
          <a:bodyPr>
            <a:spAutoFit/>
          </a:bodyPr>
          <a:lstStyle/>
          <a:p>
            <a:pPr algn="l">
              <a:spcBef>
                <a:spcPts val="1200"/>
              </a:spcBef>
            </a:pPr>
            <a:r>
              <a:rPr lang="ja-JP" altLang="en-US" sz="1600">
                <a:latin typeface="Meiryo UI"/>
                <a:ea typeface="Meiryo UI"/>
                <a:cs typeface="Meiryo UI"/>
              </a:rPr>
              <a:t>国家戦略特区「</a:t>
            </a:r>
            <a:r>
              <a:rPr lang="zh-TW" altLang="en-US" sz="1600">
                <a:latin typeface="Meiryo UI"/>
                <a:ea typeface="Meiryo UI"/>
                <a:cs typeface="Meiryo UI"/>
              </a:rPr>
              <a:t>特区医療機器薬事戦略相談</a:t>
            </a:r>
            <a:r>
              <a:rPr lang="ja-JP" altLang="en-US" sz="1600">
                <a:latin typeface="Meiryo UI"/>
                <a:ea typeface="Meiryo UI"/>
                <a:cs typeface="Meiryo UI"/>
              </a:rPr>
              <a:t>」の実施</a:t>
            </a:r>
            <a:endParaRPr lang="en-US" altLang="ja-JP" sz="1600">
              <a:latin typeface="Meiryo UI"/>
              <a:ea typeface="Meiryo UI"/>
              <a:cs typeface="Meiryo UI"/>
            </a:endParaRP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34</a:t>
            </a:fld>
            <a:endParaRPr lang="ja-JP"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３</a:t>
            </a:r>
            <a:r>
              <a:rPr lang="ja-JP" altLang="en-US" b="1" dirty="0" smtClean="0">
                <a:latin typeface="Calibri" pitchFamily="34" charset="0"/>
              </a:rPr>
              <a:t>．</a:t>
            </a:r>
            <a:r>
              <a:rPr lang="ja-JP" altLang="en-US" b="1" dirty="0">
                <a:latin typeface="Calibri" pitchFamily="34" charset="0"/>
              </a:rPr>
              <a:t>大阪での</a:t>
            </a:r>
            <a:r>
              <a:rPr lang="ja-JP" altLang="en-US" b="1" dirty="0" smtClean="0">
                <a:latin typeface="Calibri" pitchFamily="34" charset="0"/>
              </a:rPr>
              <a:t>具体的</a:t>
            </a:r>
            <a:r>
              <a:rPr lang="ja-JP" altLang="en-US" b="1" dirty="0">
                <a:latin typeface="Calibri" pitchFamily="34" charset="0"/>
              </a:rPr>
              <a:t>な取組事例（ライフサイエンス分野</a:t>
            </a:r>
            <a:r>
              <a:rPr lang="ja-JP" altLang="en-US" b="1" dirty="0" smtClean="0">
                <a:latin typeface="Calibri" pitchFamily="34" charset="0"/>
              </a:rPr>
              <a:t>）　</a:t>
            </a:r>
            <a:r>
              <a:rPr lang="ja-JP" altLang="en-US" sz="1000" dirty="0" smtClean="0">
                <a:latin typeface="Calibri" pitchFamily="34" charset="0"/>
              </a:rPr>
              <a:t>～</a:t>
            </a:r>
            <a:r>
              <a:rPr lang="ja-JP" altLang="en-US" sz="1000" dirty="0">
                <a:latin typeface="Calibri" pitchFamily="34" charset="0"/>
              </a:rPr>
              <a:t>がん治療の国際拠点の</a:t>
            </a:r>
            <a:r>
              <a:rPr lang="ja-JP" altLang="en-US" sz="1000" dirty="0" smtClean="0">
                <a:latin typeface="Calibri" pitchFamily="34" charset="0"/>
              </a:rPr>
              <a:t>形成～</a:t>
            </a:r>
            <a:endParaRPr lang="ja-JP" altLang="en-US" sz="1000" dirty="0">
              <a:latin typeface="Calibri" pitchFamily="34" charset="0"/>
            </a:endParaRPr>
          </a:p>
        </p:txBody>
      </p:sp>
      <p:sp>
        <p:nvSpPr>
          <p:cNvPr id="55298" name="テキスト ボックス 3"/>
          <p:cNvSpPr txBox="1">
            <a:spLocks noChangeArrowheads="1"/>
          </p:cNvSpPr>
          <p:nvPr/>
        </p:nvSpPr>
        <p:spPr bwMode="auto">
          <a:xfrm>
            <a:off x="2935288" y="1200150"/>
            <a:ext cx="8694737" cy="369888"/>
          </a:xfrm>
          <a:prstGeom prst="rect">
            <a:avLst/>
          </a:prstGeom>
          <a:noFill/>
          <a:ln w="9525">
            <a:noFill/>
            <a:miter lim="800000"/>
            <a:headEnd/>
            <a:tailEnd/>
          </a:ln>
        </p:spPr>
        <p:txBody>
          <a:bodyPr>
            <a:spAutoFit/>
          </a:bodyPr>
          <a:lstStyle/>
          <a:p>
            <a:pPr algn="l">
              <a:spcBef>
                <a:spcPts val="1200"/>
              </a:spcBef>
            </a:pPr>
            <a:r>
              <a:rPr lang="ja-JP" altLang="en-US">
                <a:latin typeface="Meiryo UI"/>
                <a:ea typeface="Meiryo UI"/>
                <a:cs typeface="Meiryo UI"/>
              </a:rPr>
              <a:t>がん治療の国際拠点形成</a:t>
            </a:r>
          </a:p>
        </p:txBody>
      </p:sp>
      <p:sp>
        <p:nvSpPr>
          <p:cNvPr id="55301" name="円/楕円 35"/>
          <p:cNvSpPr>
            <a:spLocks noChangeArrowheads="1"/>
          </p:cNvSpPr>
          <p:nvPr/>
        </p:nvSpPr>
        <p:spPr bwMode="auto">
          <a:xfrm>
            <a:off x="1146175" y="2246313"/>
            <a:ext cx="6591300" cy="4121150"/>
          </a:xfrm>
          <a:prstGeom prst="ellipse">
            <a:avLst/>
          </a:prstGeom>
          <a:noFill/>
          <a:ln w="44450" algn="ctr">
            <a:solidFill>
              <a:schemeClr val="hlink"/>
            </a:solidFill>
            <a:round/>
            <a:headEnd/>
            <a:tailEnd/>
          </a:ln>
        </p:spPr>
        <p:txBody>
          <a:bodyPr anchor="ctr"/>
          <a:lstStyle/>
          <a:p>
            <a:endParaRPr lang="ja-JP" altLang="en-US" sz="1300">
              <a:solidFill>
                <a:srgbClr val="FFFFFF"/>
              </a:solidFill>
              <a:latin typeface="Calibri" pitchFamily="34" charset="0"/>
            </a:endParaRPr>
          </a:p>
        </p:txBody>
      </p:sp>
      <p:pic>
        <p:nvPicPr>
          <p:cNvPr id="55302" name="Picture 101" descr="tatekae1(1)"/>
          <p:cNvPicPr>
            <a:picLocks noChangeAspect="1" noChangeArrowheads="1"/>
          </p:cNvPicPr>
          <p:nvPr/>
        </p:nvPicPr>
        <p:blipFill>
          <a:blip r:embed="rId2"/>
          <a:srcRect/>
          <a:stretch>
            <a:fillRect/>
          </a:stretch>
        </p:blipFill>
        <p:spPr bwMode="auto">
          <a:xfrm>
            <a:off x="5307013" y="1817688"/>
            <a:ext cx="1468437" cy="1012825"/>
          </a:xfrm>
          <a:prstGeom prst="rect">
            <a:avLst/>
          </a:prstGeom>
          <a:noFill/>
          <a:ln w="9525">
            <a:noFill/>
            <a:miter lim="800000"/>
            <a:headEnd/>
            <a:tailEnd/>
          </a:ln>
        </p:spPr>
      </p:pic>
      <p:sp>
        <p:nvSpPr>
          <p:cNvPr id="38" name="角丸四角形 37"/>
          <p:cNvSpPr/>
          <p:nvPr/>
        </p:nvSpPr>
        <p:spPr>
          <a:xfrm>
            <a:off x="1701800" y="4041775"/>
            <a:ext cx="3646488" cy="528638"/>
          </a:xfrm>
          <a:prstGeom prst="roundRect">
            <a:avLst/>
          </a:prstGeom>
          <a:solidFill>
            <a:srgbClr val="F5FBB7"/>
          </a:solidFill>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b="1" dirty="0">
                <a:solidFill>
                  <a:srgbClr val="000000"/>
                </a:solidFill>
                <a:effectLst>
                  <a:outerShdw blurRad="38100" dist="38100" dir="2700000" algn="tl">
                    <a:srgbClr val="FFFFFF"/>
                  </a:outerShdw>
                </a:effectLst>
              </a:rPr>
              <a:t>高度な医療機関のネットワーク</a:t>
            </a:r>
          </a:p>
        </p:txBody>
      </p:sp>
      <p:pic>
        <p:nvPicPr>
          <p:cNvPr id="55304" name="Picture 2"/>
          <p:cNvPicPr>
            <a:picLocks noChangeAspect="1" noChangeArrowheads="1"/>
          </p:cNvPicPr>
          <p:nvPr/>
        </p:nvPicPr>
        <p:blipFill>
          <a:blip r:embed="rId3"/>
          <a:srcRect/>
          <a:stretch>
            <a:fillRect/>
          </a:stretch>
        </p:blipFill>
        <p:spPr bwMode="auto">
          <a:xfrm>
            <a:off x="4348163" y="5534025"/>
            <a:ext cx="1325562" cy="1182688"/>
          </a:xfrm>
          <a:prstGeom prst="rect">
            <a:avLst/>
          </a:prstGeom>
          <a:noFill/>
          <a:ln w="9525">
            <a:noFill/>
            <a:miter lim="800000"/>
            <a:headEnd/>
            <a:tailEnd/>
          </a:ln>
        </p:spPr>
      </p:pic>
      <p:pic>
        <p:nvPicPr>
          <p:cNvPr id="55305" name="Picture 4"/>
          <p:cNvPicPr>
            <a:picLocks noChangeAspect="1" noChangeArrowheads="1"/>
          </p:cNvPicPr>
          <p:nvPr/>
        </p:nvPicPr>
        <p:blipFill>
          <a:blip r:embed="rId4"/>
          <a:srcRect/>
          <a:stretch>
            <a:fillRect/>
          </a:stretch>
        </p:blipFill>
        <p:spPr bwMode="auto">
          <a:xfrm>
            <a:off x="7416800" y="2117725"/>
            <a:ext cx="1487488" cy="1212850"/>
          </a:xfrm>
          <a:prstGeom prst="rect">
            <a:avLst/>
          </a:prstGeom>
          <a:noFill/>
          <a:ln w="9525">
            <a:noFill/>
            <a:miter lim="800000"/>
            <a:headEnd/>
            <a:tailEnd/>
          </a:ln>
        </p:spPr>
      </p:pic>
      <p:sp>
        <p:nvSpPr>
          <p:cNvPr id="41" name="正方形/長方形 40"/>
          <p:cNvSpPr/>
          <p:nvPr/>
        </p:nvSpPr>
        <p:spPr>
          <a:xfrm>
            <a:off x="5348288" y="2722563"/>
            <a:ext cx="1427162" cy="246062"/>
          </a:xfrm>
          <a:prstGeom prst="rect">
            <a:avLst/>
          </a:prstGeom>
          <a:solidFill>
            <a:schemeClr val="accent1">
              <a:lumMod val="20000"/>
              <a:lumOff val="80000"/>
            </a:schemeClr>
          </a:solidFill>
        </p:spPr>
        <p:txBody>
          <a:bodyPr>
            <a:spAutoFit/>
          </a:bodyPr>
          <a:lstStyle/>
          <a:p>
            <a:pPr>
              <a:defRPr/>
            </a:pPr>
            <a:r>
              <a:rPr lang="ja-JP" altLang="en-US" sz="1000" dirty="0">
                <a:latin typeface="Calibri" pitchFamily="34" charset="0"/>
              </a:rPr>
              <a:t>大阪国際がんセンター</a:t>
            </a:r>
            <a:endParaRPr lang="zh-TW" altLang="en-US" sz="1000" dirty="0">
              <a:latin typeface="Calibri" pitchFamily="34" charset="0"/>
              <a:ea typeface="PMingLiU" pitchFamily="18" charset="-120"/>
            </a:endParaRPr>
          </a:p>
        </p:txBody>
      </p:sp>
      <p:sp>
        <p:nvSpPr>
          <p:cNvPr id="42" name="テキスト ボックス 41"/>
          <p:cNvSpPr txBox="1"/>
          <p:nvPr/>
        </p:nvSpPr>
        <p:spPr>
          <a:xfrm flipH="1">
            <a:off x="369888" y="2408238"/>
            <a:ext cx="4905375" cy="1489075"/>
          </a:xfrm>
          <a:prstGeom prst="rect">
            <a:avLst/>
          </a:prstGeom>
          <a:ln/>
        </p:spPr>
        <p:style>
          <a:lnRef idx="2">
            <a:schemeClr val="dk1"/>
          </a:lnRef>
          <a:fillRef idx="1">
            <a:schemeClr val="lt1"/>
          </a:fillRef>
          <a:effectRef idx="0">
            <a:schemeClr val="dk1"/>
          </a:effectRef>
          <a:fontRef idx="minor">
            <a:schemeClr val="dk1"/>
          </a:fontRef>
        </p:style>
        <p:txBody>
          <a:bodyPr anchor="ctr">
            <a:spAutoFit/>
          </a:bodyPr>
          <a:lstStyle/>
          <a:p>
            <a:pPr algn="l" fontAlgn="auto">
              <a:spcBef>
                <a:spcPts val="0"/>
              </a:spcBef>
              <a:spcAft>
                <a:spcPts val="0"/>
              </a:spcAft>
              <a:defRPr/>
            </a:pPr>
            <a:r>
              <a:rPr lang="ja-JP" altLang="en-US" sz="1500" dirty="0">
                <a:solidFill>
                  <a:schemeClr val="tx1"/>
                </a:solidFill>
                <a:latin typeface="メイリオ" pitchFamily="50" charset="-128"/>
                <a:ea typeface="メイリオ" pitchFamily="50" charset="-128"/>
              </a:rPr>
              <a:t>・最高レベルのがん治療を創出・評価・臨床応用できる国際的ながん医療拠点（大阪国際がんセンター）を整備（</a:t>
            </a:r>
            <a:r>
              <a:rPr lang="en-US" altLang="ja-JP" sz="1500" dirty="0">
                <a:solidFill>
                  <a:schemeClr val="tx1"/>
                </a:solidFill>
                <a:latin typeface="メイリオ" pitchFamily="50" charset="-128"/>
                <a:ea typeface="メイリオ" pitchFamily="50" charset="-128"/>
              </a:rPr>
              <a:t>2017</a:t>
            </a:r>
            <a:r>
              <a:rPr lang="ja-JP" altLang="en-US" sz="1500" dirty="0">
                <a:solidFill>
                  <a:schemeClr val="tx1"/>
                </a:solidFill>
                <a:latin typeface="メイリオ" pitchFamily="50" charset="-128"/>
                <a:ea typeface="メイリオ" pitchFamily="50" charset="-128"/>
              </a:rPr>
              <a:t>年開院予定）</a:t>
            </a:r>
          </a:p>
          <a:p>
            <a:pPr algn="l" fontAlgn="auto">
              <a:spcBef>
                <a:spcPts val="0"/>
              </a:spcBef>
              <a:spcAft>
                <a:spcPts val="0"/>
              </a:spcAft>
              <a:defRPr/>
            </a:pPr>
            <a:r>
              <a:rPr lang="ja-JP" altLang="en-US" sz="1500" dirty="0">
                <a:solidFill>
                  <a:schemeClr val="tx1"/>
                </a:solidFill>
                <a:latin typeface="メイリオ" pitchFamily="50" charset="-128"/>
                <a:ea typeface="メイリオ" pitchFamily="50" charset="-128"/>
              </a:rPr>
              <a:t>①内外のがん治療手段を最高レベルで入院・外来患者に提供</a:t>
            </a:r>
            <a:endParaRPr lang="en-US" altLang="ja-JP" sz="1500" dirty="0">
              <a:solidFill>
                <a:schemeClr val="tx1"/>
              </a:solidFill>
              <a:latin typeface="メイリオ" pitchFamily="50" charset="-128"/>
              <a:ea typeface="メイリオ" pitchFamily="50" charset="-128"/>
            </a:endParaRPr>
          </a:p>
          <a:p>
            <a:pPr algn="l" fontAlgn="auto">
              <a:spcBef>
                <a:spcPts val="0"/>
              </a:spcBef>
              <a:spcAft>
                <a:spcPts val="0"/>
              </a:spcAft>
              <a:defRPr/>
            </a:pPr>
            <a:r>
              <a:rPr lang="ja-JP" altLang="en-US" sz="1500" dirty="0">
                <a:solidFill>
                  <a:schemeClr val="tx1"/>
                </a:solidFill>
                <a:latin typeface="メイリオ" pitchFamily="50" charset="-128"/>
                <a:ea typeface="メイリオ" pitchFamily="50" charset="-128"/>
              </a:rPr>
              <a:t>②全国から研究開発依頼を受け入れ、③海外展開へ</a:t>
            </a:r>
          </a:p>
        </p:txBody>
      </p:sp>
      <p:sp>
        <p:nvSpPr>
          <p:cNvPr id="44" name="テキスト ボックス 43"/>
          <p:cNvSpPr txBox="1"/>
          <p:nvPr/>
        </p:nvSpPr>
        <p:spPr>
          <a:xfrm flipH="1">
            <a:off x="5459413" y="3841750"/>
            <a:ext cx="3541712" cy="803275"/>
          </a:xfrm>
          <a:prstGeom prst="rect">
            <a:avLst/>
          </a:prstGeom>
          <a:ln/>
        </p:spPr>
        <p:style>
          <a:lnRef idx="2">
            <a:schemeClr val="dk1"/>
          </a:lnRef>
          <a:fillRef idx="1">
            <a:schemeClr val="lt1"/>
          </a:fillRef>
          <a:effectRef idx="0">
            <a:schemeClr val="dk1"/>
          </a:effectRef>
          <a:fontRef idx="minor">
            <a:schemeClr val="dk1"/>
          </a:fontRef>
        </p:style>
        <p:txBody>
          <a:bodyPr anchor="ctr">
            <a:spAutoFit/>
          </a:bodyPr>
          <a:lstStyle/>
          <a:p>
            <a:pPr algn="l" fontAlgn="auto">
              <a:spcBef>
                <a:spcPts val="0"/>
              </a:spcBef>
              <a:spcAft>
                <a:spcPts val="0"/>
              </a:spcAft>
              <a:defRPr/>
            </a:pPr>
            <a:r>
              <a:rPr lang="ja-JP" altLang="en-US" sz="1500" dirty="0">
                <a:solidFill>
                  <a:srgbClr val="000000"/>
                </a:solidFill>
                <a:latin typeface="メイリオ" pitchFamily="50" charset="-128"/>
                <a:ea typeface="メイリオ" pitchFamily="50" charset="-128"/>
              </a:rPr>
              <a:t>・民間事業者と重粒子を活用した安全、低侵襲でより効果的ながん治療法の確立に向けた臨床研究に取り組む</a:t>
            </a:r>
          </a:p>
        </p:txBody>
      </p:sp>
      <p:sp>
        <p:nvSpPr>
          <p:cNvPr id="45" name="テキスト ボックス 44"/>
          <p:cNvSpPr txBox="1"/>
          <p:nvPr/>
        </p:nvSpPr>
        <p:spPr>
          <a:xfrm flipH="1">
            <a:off x="323850" y="5302250"/>
            <a:ext cx="3817938" cy="1031875"/>
          </a:xfrm>
          <a:prstGeom prst="rect">
            <a:avLst/>
          </a:prstGeom>
          <a:ln/>
        </p:spPr>
        <p:style>
          <a:lnRef idx="2">
            <a:schemeClr val="dk1"/>
          </a:lnRef>
          <a:fillRef idx="1">
            <a:schemeClr val="lt1"/>
          </a:fillRef>
          <a:effectRef idx="0">
            <a:schemeClr val="dk1"/>
          </a:effectRef>
          <a:fontRef idx="minor">
            <a:schemeClr val="dk1"/>
          </a:fontRef>
        </p:style>
        <p:txBody>
          <a:bodyPr anchor="ctr">
            <a:spAutoFit/>
          </a:bodyPr>
          <a:lstStyle/>
          <a:p>
            <a:pPr algn="l" fontAlgn="auto">
              <a:spcBef>
                <a:spcPts val="0"/>
              </a:spcBef>
              <a:spcAft>
                <a:spcPts val="0"/>
              </a:spcAft>
              <a:defRPr/>
            </a:pPr>
            <a:r>
              <a:rPr lang="ja-JP" altLang="en-US" sz="1500" dirty="0">
                <a:solidFill>
                  <a:schemeClr val="tx1"/>
                </a:solidFill>
                <a:latin typeface="メイリオ" pitchFamily="50" charset="-128"/>
                <a:ea typeface="メイリオ" pitchFamily="50" charset="-128"/>
                <a:cs typeface="メイリオ" pitchFamily="50" charset="-128"/>
              </a:rPr>
              <a:t>・京都大学原子炉実験所、大阪府立大学、大阪大学等の連携により我が国が世界をリードするホウ素中性子捕捉療法の国際的な医療研究拠点を整備</a:t>
            </a:r>
          </a:p>
        </p:txBody>
      </p:sp>
      <p:sp>
        <p:nvSpPr>
          <p:cNvPr id="46" name="テキスト ボックス 45"/>
          <p:cNvSpPr txBox="1"/>
          <p:nvPr/>
        </p:nvSpPr>
        <p:spPr>
          <a:xfrm flipH="1">
            <a:off x="5599113" y="5597525"/>
            <a:ext cx="3387725" cy="1260475"/>
          </a:xfrm>
          <a:prstGeom prst="rect">
            <a:avLst/>
          </a:prstGeom>
          <a:ln/>
        </p:spPr>
        <p:style>
          <a:lnRef idx="2">
            <a:schemeClr val="dk1"/>
          </a:lnRef>
          <a:fillRef idx="1">
            <a:schemeClr val="lt1"/>
          </a:fillRef>
          <a:effectRef idx="0">
            <a:schemeClr val="dk1"/>
          </a:effectRef>
          <a:fontRef idx="minor">
            <a:schemeClr val="dk1"/>
          </a:fontRef>
        </p:style>
        <p:txBody>
          <a:bodyPr anchor="ctr">
            <a:spAutoFit/>
          </a:bodyPr>
          <a:lstStyle/>
          <a:p>
            <a:pPr algn="l" fontAlgn="auto">
              <a:spcBef>
                <a:spcPts val="0"/>
              </a:spcBef>
              <a:spcAft>
                <a:spcPts val="0"/>
              </a:spcAft>
              <a:defRPr/>
            </a:pPr>
            <a:r>
              <a:rPr lang="ja-JP" altLang="en-US" sz="1500" dirty="0">
                <a:latin typeface="メイリオ" pitchFamily="50" charset="-128"/>
                <a:ea typeface="メイリオ" pitchFamily="50" charset="-128"/>
                <a:cs typeface="メイリオ" pitchFamily="50" charset="-128"/>
              </a:rPr>
              <a:t>・血管内治療を</a:t>
            </a:r>
            <a:r>
              <a:rPr lang="ja-JP" altLang="en-US" sz="1500" dirty="0">
                <a:solidFill>
                  <a:schemeClr val="tx1"/>
                </a:solidFill>
                <a:latin typeface="メイリオ" pitchFamily="50" charset="-128"/>
                <a:ea typeface="メイリオ" pitchFamily="50" charset="-128"/>
                <a:cs typeface="メイリオ" pitchFamily="50" charset="-128"/>
              </a:rPr>
              <a:t>はじ</a:t>
            </a:r>
            <a:r>
              <a:rPr lang="ja-JP" altLang="en-US" sz="1500" dirty="0">
                <a:latin typeface="メイリオ" pitchFamily="50" charset="-128"/>
                <a:ea typeface="メイリオ" pitchFamily="50" charset="-128"/>
                <a:cs typeface="メイリオ" pitchFamily="50" charset="-128"/>
              </a:rPr>
              <a:t>めとする様々ながん治療の選択肢を提供。</a:t>
            </a:r>
            <a:endParaRPr lang="en-US" altLang="ja-JP" sz="1500" dirty="0">
              <a:latin typeface="メイリオ" pitchFamily="50" charset="-128"/>
              <a:ea typeface="メイリオ" pitchFamily="50" charset="-128"/>
              <a:cs typeface="メイリオ" pitchFamily="50" charset="-128"/>
            </a:endParaRPr>
          </a:p>
          <a:p>
            <a:pPr algn="l" fontAlgn="auto">
              <a:spcBef>
                <a:spcPts val="0"/>
              </a:spcBef>
              <a:spcAft>
                <a:spcPts val="0"/>
              </a:spcAft>
              <a:defRPr/>
            </a:pPr>
            <a:r>
              <a:rPr lang="ja-JP" altLang="en-US" sz="1500" dirty="0">
                <a:latin typeface="メイリオ" pitchFamily="50" charset="-128"/>
                <a:ea typeface="メイリオ" pitchFamily="50" charset="-128"/>
                <a:cs typeface="メイリオ" pitchFamily="50" charset="-128"/>
              </a:rPr>
              <a:t>・外国人医療スタッフのトレーニングを行い、国内外の医療技術の進化を図る。</a:t>
            </a:r>
            <a:endParaRPr lang="en-US" altLang="ja-JP" sz="1500" dirty="0">
              <a:latin typeface="メイリオ" pitchFamily="50" charset="-128"/>
              <a:ea typeface="メイリオ" pitchFamily="50" charset="-128"/>
              <a:cs typeface="メイリオ" pitchFamily="50" charset="-128"/>
            </a:endParaRPr>
          </a:p>
        </p:txBody>
      </p:sp>
      <p:grpSp>
        <p:nvGrpSpPr>
          <p:cNvPr id="55312" name="正方形/長方形 31"/>
          <p:cNvGrpSpPr>
            <a:grpSpLocks/>
          </p:cNvGrpSpPr>
          <p:nvPr/>
        </p:nvGrpSpPr>
        <p:grpSpPr bwMode="auto">
          <a:xfrm>
            <a:off x="5435600" y="3141663"/>
            <a:ext cx="2705100" cy="622300"/>
            <a:chOff x="-27" y="1002"/>
            <a:chExt cx="3452" cy="327"/>
          </a:xfrm>
        </p:grpSpPr>
        <p:pic>
          <p:nvPicPr>
            <p:cNvPr id="55319" name="正方形/長方形 31"/>
            <p:cNvPicPr>
              <a:picLocks noChangeArrowheads="1"/>
            </p:cNvPicPr>
            <p:nvPr/>
          </p:nvPicPr>
          <p:blipFill>
            <a:blip r:embed="rId5"/>
            <a:srcRect/>
            <a:stretch>
              <a:fillRect/>
            </a:stretch>
          </p:blipFill>
          <p:spPr bwMode="auto">
            <a:xfrm>
              <a:off x="-27" y="1002"/>
              <a:ext cx="3452" cy="327"/>
            </a:xfrm>
            <a:prstGeom prst="rect">
              <a:avLst/>
            </a:prstGeom>
            <a:solidFill>
              <a:srgbClr val="0000FF"/>
            </a:solidFill>
            <a:ln w="9525">
              <a:noFill/>
              <a:miter lim="800000"/>
              <a:headEnd/>
              <a:tailEnd/>
            </a:ln>
          </p:spPr>
        </p:pic>
        <p:sp>
          <p:nvSpPr>
            <p:cNvPr id="55320" name="Text Box 48"/>
            <p:cNvSpPr txBox="1">
              <a:spLocks noChangeArrowheads="1"/>
            </p:cNvSpPr>
            <p:nvPr/>
          </p:nvSpPr>
          <p:spPr bwMode="auto">
            <a:xfrm>
              <a:off x="48" y="1024"/>
              <a:ext cx="3344" cy="249"/>
            </a:xfrm>
            <a:prstGeom prst="rect">
              <a:avLst/>
            </a:prstGeom>
            <a:solidFill>
              <a:srgbClr val="0000FF"/>
            </a:solidFill>
            <a:ln w="9525">
              <a:noFill/>
              <a:miter lim="800000"/>
              <a:headEnd/>
              <a:tailEnd/>
            </a:ln>
          </p:spPr>
          <p:txBody>
            <a:bodyPr lIns="68415" tIns="34208" rIns="68415" bIns="34208" anchor="ctr"/>
            <a:lstStyle/>
            <a:p>
              <a:r>
                <a:rPr lang="ja-JP" altLang="en-US" sz="1400" b="1">
                  <a:solidFill>
                    <a:schemeClr val="bg1"/>
                  </a:solidFill>
                  <a:latin typeface="Calibri" pitchFamily="34" charset="0"/>
                </a:rPr>
                <a:t>民設民営の重粒子治療施設</a:t>
              </a:r>
              <a:endParaRPr lang="ja-JP" altLang="en-US" sz="1200" b="1">
                <a:solidFill>
                  <a:schemeClr val="bg1"/>
                </a:solidFill>
                <a:latin typeface="Calibri" pitchFamily="34" charset="0"/>
              </a:endParaRPr>
            </a:p>
          </p:txBody>
        </p:sp>
      </p:grpSp>
      <p:grpSp>
        <p:nvGrpSpPr>
          <p:cNvPr id="55313" name="正方形/長方形 31"/>
          <p:cNvGrpSpPr>
            <a:grpSpLocks/>
          </p:cNvGrpSpPr>
          <p:nvPr/>
        </p:nvGrpSpPr>
        <p:grpSpPr bwMode="auto">
          <a:xfrm>
            <a:off x="5634038" y="5049838"/>
            <a:ext cx="3352800" cy="622300"/>
            <a:chOff x="-27" y="1002"/>
            <a:chExt cx="3907" cy="327"/>
          </a:xfrm>
        </p:grpSpPr>
        <p:pic>
          <p:nvPicPr>
            <p:cNvPr id="55317" name="正方形/長方形 31"/>
            <p:cNvPicPr>
              <a:picLocks noChangeArrowheads="1"/>
            </p:cNvPicPr>
            <p:nvPr/>
          </p:nvPicPr>
          <p:blipFill>
            <a:blip r:embed="rId5"/>
            <a:srcRect/>
            <a:stretch>
              <a:fillRect/>
            </a:stretch>
          </p:blipFill>
          <p:spPr bwMode="auto">
            <a:xfrm>
              <a:off x="-27" y="1002"/>
              <a:ext cx="3907" cy="327"/>
            </a:xfrm>
            <a:prstGeom prst="rect">
              <a:avLst/>
            </a:prstGeom>
            <a:solidFill>
              <a:srgbClr val="0000FF"/>
            </a:solidFill>
            <a:ln w="9525">
              <a:noFill/>
              <a:miter lim="800000"/>
              <a:headEnd/>
              <a:tailEnd/>
            </a:ln>
          </p:spPr>
        </p:pic>
        <p:sp>
          <p:nvSpPr>
            <p:cNvPr id="55318" name="Text Box 51"/>
            <p:cNvSpPr txBox="1">
              <a:spLocks noChangeArrowheads="1"/>
            </p:cNvSpPr>
            <p:nvPr/>
          </p:nvSpPr>
          <p:spPr bwMode="auto">
            <a:xfrm>
              <a:off x="48" y="1024"/>
              <a:ext cx="3832" cy="249"/>
            </a:xfrm>
            <a:prstGeom prst="rect">
              <a:avLst/>
            </a:prstGeom>
            <a:solidFill>
              <a:srgbClr val="0000FF"/>
            </a:solidFill>
            <a:ln w="9525">
              <a:noFill/>
              <a:miter lim="800000"/>
              <a:headEnd/>
              <a:tailEnd/>
            </a:ln>
          </p:spPr>
          <p:txBody>
            <a:bodyPr lIns="68415" tIns="34208" rIns="68415" bIns="34208" anchor="ctr"/>
            <a:lstStyle/>
            <a:p>
              <a:r>
                <a:rPr lang="ja-JP" altLang="en-US" sz="1400" b="1">
                  <a:solidFill>
                    <a:schemeClr val="bg1"/>
                  </a:solidFill>
                  <a:latin typeface="Calibri" pitchFamily="34" charset="0"/>
                </a:rPr>
                <a:t>りんくうタウンにおけるがん治療集約拠点</a:t>
              </a:r>
              <a:endParaRPr lang="ja-JP" altLang="en-US" sz="1200" b="1">
                <a:solidFill>
                  <a:schemeClr val="bg1"/>
                </a:solidFill>
                <a:latin typeface="Calibri" pitchFamily="34" charset="0"/>
              </a:endParaRPr>
            </a:p>
          </p:txBody>
        </p:sp>
      </p:grpSp>
      <p:grpSp>
        <p:nvGrpSpPr>
          <p:cNvPr id="55314" name="正方形/長方形 31"/>
          <p:cNvGrpSpPr>
            <a:grpSpLocks/>
          </p:cNvGrpSpPr>
          <p:nvPr/>
        </p:nvGrpSpPr>
        <p:grpSpPr bwMode="auto">
          <a:xfrm>
            <a:off x="382588" y="4589463"/>
            <a:ext cx="3757612" cy="620712"/>
            <a:chOff x="-27" y="1002"/>
            <a:chExt cx="3576" cy="327"/>
          </a:xfrm>
        </p:grpSpPr>
        <p:pic>
          <p:nvPicPr>
            <p:cNvPr id="55315" name="正方形/長方形 31"/>
            <p:cNvPicPr>
              <a:picLocks noChangeArrowheads="1"/>
            </p:cNvPicPr>
            <p:nvPr/>
          </p:nvPicPr>
          <p:blipFill>
            <a:blip r:embed="rId5"/>
            <a:srcRect/>
            <a:stretch>
              <a:fillRect/>
            </a:stretch>
          </p:blipFill>
          <p:spPr bwMode="auto">
            <a:xfrm>
              <a:off x="-27" y="1002"/>
              <a:ext cx="3576" cy="327"/>
            </a:xfrm>
            <a:prstGeom prst="rect">
              <a:avLst/>
            </a:prstGeom>
            <a:solidFill>
              <a:srgbClr val="0000FF"/>
            </a:solidFill>
            <a:ln w="9525">
              <a:noFill/>
              <a:miter lim="800000"/>
              <a:headEnd/>
              <a:tailEnd/>
            </a:ln>
          </p:spPr>
        </p:pic>
        <p:sp>
          <p:nvSpPr>
            <p:cNvPr id="55316" name="Text Box 54"/>
            <p:cNvSpPr txBox="1">
              <a:spLocks noChangeArrowheads="1"/>
            </p:cNvSpPr>
            <p:nvPr/>
          </p:nvSpPr>
          <p:spPr bwMode="auto">
            <a:xfrm>
              <a:off x="48" y="1024"/>
              <a:ext cx="3501" cy="249"/>
            </a:xfrm>
            <a:prstGeom prst="rect">
              <a:avLst/>
            </a:prstGeom>
            <a:solidFill>
              <a:srgbClr val="0000FF"/>
            </a:solidFill>
            <a:ln w="9525">
              <a:noFill/>
              <a:miter lim="800000"/>
              <a:headEnd/>
              <a:tailEnd/>
            </a:ln>
          </p:spPr>
          <p:txBody>
            <a:bodyPr lIns="68415" tIns="34208" rIns="68415" bIns="34208" anchor="ctr"/>
            <a:lstStyle/>
            <a:p>
              <a:r>
                <a:rPr lang="ja-JP" altLang="en-US" sz="1400" b="1">
                  <a:solidFill>
                    <a:schemeClr val="bg1"/>
                  </a:solidFill>
                  <a:latin typeface="Calibri" pitchFamily="34" charset="0"/>
                </a:rPr>
                <a:t>ＢＮＣＴ（ホウ素中性子捕捉療法）国際拠点形成</a:t>
              </a:r>
              <a:endParaRPr lang="ja-JP" altLang="en-US" sz="1200" b="1">
                <a:solidFill>
                  <a:schemeClr val="bg1"/>
                </a:solidFill>
                <a:latin typeface="Calibri" pitchFamily="34" charset="0"/>
              </a:endParaRPr>
            </a:p>
          </p:txBody>
        </p:sp>
      </p:grpSp>
      <p:sp>
        <p:nvSpPr>
          <p:cNvPr id="29" name="テキスト ボックス 28"/>
          <p:cNvSpPr txBox="1"/>
          <p:nvPr/>
        </p:nvSpPr>
        <p:spPr>
          <a:xfrm>
            <a:off x="71438" y="549275"/>
            <a:ext cx="8823325" cy="63094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lnSpc>
                <a:spcPts val="2100"/>
              </a:lnSpc>
              <a:spcBef>
                <a:spcPts val="600"/>
              </a:spcBef>
              <a:buFont typeface="Wingdings" pitchFamily="2" charset="2"/>
              <a:buChar char="Ø"/>
              <a:defRPr/>
            </a:pPr>
            <a:r>
              <a:rPr lang="ja-JP" altLang="en-US" sz="1400" dirty="0">
                <a:solidFill>
                  <a:srgbClr val="000000"/>
                </a:solidFill>
                <a:latin typeface="+mj-ea"/>
                <a:ea typeface="+mj-ea"/>
                <a:cs typeface="Meiryo UI"/>
              </a:rPr>
              <a:t>がん克服に向けて、最新・最高レベルのがん治療を創出・評価・臨床応用できる医療拠点を整備する。中性子線や重粒子線による治療など低侵襲ながん治療法や先端的ながん治療法などの実用化とさらなる革新を促進。</a:t>
            </a:r>
            <a:endParaRPr lang="en-US" altLang="ja-JP" sz="1400" dirty="0">
              <a:solidFill>
                <a:srgbClr val="000000"/>
              </a:solidFill>
              <a:latin typeface="+mj-ea"/>
              <a:ea typeface="+mj-ea"/>
              <a:cs typeface="Meiryo UI"/>
            </a:endParaRPr>
          </a:p>
        </p:txBody>
      </p:sp>
      <p:grpSp>
        <p:nvGrpSpPr>
          <p:cNvPr id="55324" name="正方形/長方形 31"/>
          <p:cNvGrpSpPr>
            <a:grpSpLocks/>
          </p:cNvGrpSpPr>
          <p:nvPr/>
        </p:nvGrpSpPr>
        <p:grpSpPr bwMode="auto">
          <a:xfrm>
            <a:off x="323850" y="1773238"/>
            <a:ext cx="2705100" cy="622300"/>
            <a:chOff x="-27" y="1002"/>
            <a:chExt cx="3452" cy="327"/>
          </a:xfrm>
        </p:grpSpPr>
        <p:pic>
          <p:nvPicPr>
            <p:cNvPr id="55325" name="正方形/長方形 31"/>
            <p:cNvPicPr>
              <a:picLocks noChangeArrowheads="1"/>
            </p:cNvPicPr>
            <p:nvPr/>
          </p:nvPicPr>
          <p:blipFill>
            <a:blip r:embed="rId5"/>
            <a:srcRect/>
            <a:stretch>
              <a:fillRect/>
            </a:stretch>
          </p:blipFill>
          <p:spPr bwMode="auto">
            <a:xfrm>
              <a:off x="-27" y="1002"/>
              <a:ext cx="3452" cy="327"/>
            </a:xfrm>
            <a:prstGeom prst="rect">
              <a:avLst/>
            </a:prstGeom>
            <a:solidFill>
              <a:srgbClr val="0000FF"/>
            </a:solidFill>
            <a:ln w="9525">
              <a:noFill/>
              <a:miter lim="800000"/>
              <a:headEnd/>
              <a:tailEnd/>
            </a:ln>
          </p:spPr>
        </p:pic>
        <p:sp>
          <p:nvSpPr>
            <p:cNvPr id="55326" name="Text Box 48"/>
            <p:cNvSpPr txBox="1">
              <a:spLocks noChangeArrowheads="1"/>
            </p:cNvSpPr>
            <p:nvPr/>
          </p:nvSpPr>
          <p:spPr bwMode="auto">
            <a:xfrm>
              <a:off x="48" y="1024"/>
              <a:ext cx="3344" cy="249"/>
            </a:xfrm>
            <a:prstGeom prst="rect">
              <a:avLst/>
            </a:prstGeom>
            <a:solidFill>
              <a:srgbClr val="0000FF"/>
            </a:solidFill>
            <a:ln w="9525">
              <a:noFill/>
              <a:miter lim="800000"/>
              <a:headEnd/>
              <a:tailEnd/>
            </a:ln>
          </p:spPr>
          <p:txBody>
            <a:bodyPr lIns="68415" tIns="34208" rIns="68415" bIns="34208" anchor="ctr"/>
            <a:lstStyle/>
            <a:p>
              <a:r>
                <a:rPr lang="ja-JP" altLang="en-US" sz="1400" b="1">
                  <a:solidFill>
                    <a:schemeClr val="bg1"/>
                  </a:solidFill>
                  <a:latin typeface="Calibri" pitchFamily="34" charset="0"/>
                </a:rPr>
                <a:t>集学的がん治療創出の国際拠点</a:t>
              </a:r>
              <a:endParaRPr lang="ja-JP" altLang="en-US" sz="1200" b="1">
                <a:solidFill>
                  <a:schemeClr val="bg1"/>
                </a:solidFill>
                <a:latin typeface="Calibri" pitchFamily="34" charset="0"/>
              </a:endParaRPr>
            </a:p>
          </p:txBody>
        </p:sp>
      </p:gr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35</a:t>
            </a:fld>
            <a:endParaRPr lang="ja-JP"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p:cNvSpPr/>
          <p:nvPr/>
        </p:nvSpPr>
        <p:spPr>
          <a:xfrm>
            <a:off x="0" y="357188"/>
            <a:ext cx="9144000" cy="6500812"/>
          </a:xfrm>
          <a:prstGeom prst="rect">
            <a:avLst/>
          </a:prstGeom>
          <a:ln>
            <a:noFill/>
          </a:ln>
        </p:spPr>
        <p:style>
          <a:lnRef idx="1">
            <a:schemeClr val="accent1"/>
          </a:lnRef>
          <a:fillRef idx="2">
            <a:schemeClr val="accent1"/>
          </a:fillRef>
          <a:effectRef idx="1">
            <a:schemeClr val="accent1"/>
          </a:effectRef>
          <a:fontRef idx="minor">
            <a:schemeClr val="dk1"/>
          </a:fontRef>
        </p:style>
        <p:txBody>
          <a:bodyPr anchor="ctr"/>
          <a:lstStyle/>
          <a:p>
            <a:pPr fontAlgn="auto">
              <a:spcBef>
                <a:spcPts val="0"/>
              </a:spcBef>
              <a:spcAft>
                <a:spcPts val="0"/>
              </a:spcAft>
              <a:defRPr/>
            </a:pPr>
            <a:endParaRPr lang="ja-JP" altLang="en-US" dirty="0">
              <a:solidFill>
                <a:prstClr val="black"/>
              </a:solidFill>
            </a:endParaRPr>
          </a:p>
        </p:txBody>
      </p:sp>
      <p:sp>
        <p:nvSpPr>
          <p:cNvPr id="2" name="角丸四角形 1"/>
          <p:cNvSpPr/>
          <p:nvPr/>
        </p:nvSpPr>
        <p:spPr>
          <a:xfrm>
            <a:off x="107950" y="404813"/>
            <a:ext cx="8928100" cy="1511300"/>
          </a:xfrm>
          <a:prstGeom prst="roundRect">
            <a:avLst>
              <a:gd name="adj" fmla="val 5301"/>
            </a:avLst>
          </a:prstGeom>
        </p:spPr>
        <p:style>
          <a:lnRef idx="2">
            <a:schemeClr val="accent5"/>
          </a:lnRef>
          <a:fillRef idx="1">
            <a:schemeClr val="lt1"/>
          </a:fillRef>
          <a:effectRef idx="0">
            <a:schemeClr val="accent5"/>
          </a:effectRef>
          <a:fontRef idx="minor">
            <a:schemeClr val="dk1"/>
          </a:fontRef>
        </p:style>
        <p:txBody>
          <a:bodyPr anchor="ctr"/>
          <a:lstStyle/>
          <a:p>
            <a:pPr marL="285750" indent="-285750" algn="l">
              <a:buFont typeface="Wingdings" panose="05000000000000000000" pitchFamily="2" charset="2"/>
              <a:buChar char="Ø"/>
              <a:defRPr/>
            </a:pPr>
            <a:r>
              <a:rPr lang="ja-JP" altLang="ja-JP" sz="1400" dirty="0">
                <a:solidFill>
                  <a:srgbClr val="000000"/>
                </a:solidFill>
              </a:rPr>
              <a:t>大阪でのライフサイエンス関連の研究成果の一つとして、革新的な次世代がん治療法であるホウ素中性子捕捉療法（</a:t>
            </a:r>
            <a:r>
              <a:rPr lang="en-US" altLang="ja-JP" sz="1400" dirty="0">
                <a:solidFill>
                  <a:srgbClr val="000000"/>
                </a:solidFill>
              </a:rPr>
              <a:t>BNCT</a:t>
            </a:r>
            <a:r>
              <a:rPr lang="ja-JP" altLang="ja-JP" sz="1400" dirty="0">
                <a:solidFill>
                  <a:srgbClr val="000000"/>
                </a:solidFill>
              </a:rPr>
              <a:t>）</a:t>
            </a:r>
            <a:r>
              <a:rPr lang="ja-JP" altLang="en-US" sz="1400" dirty="0">
                <a:solidFill>
                  <a:srgbClr val="000000"/>
                </a:solidFill>
              </a:rPr>
              <a:t>　</a:t>
            </a:r>
            <a:r>
              <a:rPr lang="ja-JP" altLang="ja-JP" sz="1400" dirty="0">
                <a:solidFill>
                  <a:srgbClr val="000000"/>
                </a:solidFill>
              </a:rPr>
              <a:t>が実用化段階に入っている。</a:t>
            </a:r>
            <a:endParaRPr lang="en-US" altLang="ja-JP" sz="1400" dirty="0">
              <a:solidFill>
                <a:srgbClr val="000000"/>
              </a:solidFill>
            </a:endParaRPr>
          </a:p>
          <a:p>
            <a:pPr marL="285750" indent="-285750" algn="l">
              <a:buFont typeface="Wingdings" panose="05000000000000000000" pitchFamily="2" charset="2"/>
              <a:buChar char="Ø"/>
              <a:defRPr/>
            </a:pPr>
            <a:r>
              <a:rPr lang="en-US" altLang="ja-JP" sz="1400" dirty="0">
                <a:solidFill>
                  <a:srgbClr val="000000"/>
                </a:solidFill>
              </a:rPr>
              <a:t>BNCT</a:t>
            </a:r>
            <a:r>
              <a:rPr lang="ja-JP" altLang="ja-JP" sz="1400" dirty="0">
                <a:solidFill>
                  <a:srgbClr val="000000"/>
                </a:solidFill>
              </a:rPr>
              <a:t>に必要な技術要素（加速器、ホウ素薬剤、</a:t>
            </a:r>
            <a:r>
              <a:rPr lang="en-US" altLang="ja-JP" sz="1400" dirty="0">
                <a:solidFill>
                  <a:srgbClr val="000000"/>
                </a:solidFill>
              </a:rPr>
              <a:t>PET</a:t>
            </a:r>
            <a:r>
              <a:rPr lang="ja-JP" altLang="ja-JP" sz="1400" dirty="0">
                <a:solidFill>
                  <a:srgbClr val="000000"/>
                </a:solidFill>
              </a:rPr>
              <a:t>診断技術）は</a:t>
            </a:r>
            <a:r>
              <a:rPr lang="ja-JP" altLang="ja-JP" sz="1400" u="sng" dirty="0">
                <a:solidFill>
                  <a:srgbClr val="000000"/>
                </a:solidFill>
              </a:rPr>
              <a:t>大阪の大学、研究機関ですべてそろっており</a:t>
            </a:r>
            <a:r>
              <a:rPr lang="ja-JP" altLang="ja-JP" sz="1400" dirty="0">
                <a:solidFill>
                  <a:srgbClr val="000000"/>
                </a:solidFill>
              </a:rPr>
              <a:t>、これまで世界をリードしてきた。また、実用化を見据え、</a:t>
            </a:r>
            <a:r>
              <a:rPr lang="ja-JP" altLang="ja-JP" sz="1400" u="sng" dirty="0">
                <a:solidFill>
                  <a:srgbClr val="000000"/>
                </a:solidFill>
              </a:rPr>
              <a:t>共同利用型の医療拠点を大阪医科大が中心となって整備中。</a:t>
            </a:r>
            <a:endParaRPr lang="ja-JP" altLang="en-US" sz="1400" u="sng" dirty="0">
              <a:solidFill>
                <a:srgbClr val="000000"/>
              </a:solidFill>
            </a:endParaRPr>
          </a:p>
          <a:p>
            <a:pPr marL="285750" indent="-285750" algn="l">
              <a:buFont typeface="Wingdings" panose="05000000000000000000" pitchFamily="2" charset="2"/>
              <a:buChar char="Ø"/>
              <a:defRPr/>
            </a:pPr>
            <a:r>
              <a:rPr lang="ja-JP" altLang="en-US" sz="1400" dirty="0">
                <a:solidFill>
                  <a:schemeClr val="tx1"/>
                </a:solidFill>
                <a:latin typeface="Arial" charset="0"/>
              </a:rPr>
              <a:t>我が国や欧米等の医療先進国のみならず、医療途上国も含め</a:t>
            </a:r>
            <a:r>
              <a:rPr lang="en-US" altLang="ja-JP" sz="1400" dirty="0">
                <a:solidFill>
                  <a:schemeClr val="tx1"/>
                </a:solidFill>
                <a:latin typeface="Arial" charset="0"/>
              </a:rPr>
              <a:t>BNCT</a:t>
            </a:r>
            <a:r>
              <a:rPr lang="ja-JP" altLang="en-US" sz="1400" dirty="0">
                <a:solidFill>
                  <a:schemeClr val="tx1"/>
                </a:solidFill>
                <a:latin typeface="Arial" charset="0"/>
              </a:rPr>
              <a:t>をパッケージ輸出を実現。（我が国医療の国際展開に貢献）</a:t>
            </a:r>
            <a:endParaRPr lang="ja-JP" altLang="en-US" sz="1400" dirty="0">
              <a:solidFill>
                <a:srgbClr val="000000"/>
              </a:solidFill>
            </a:endParaRPr>
          </a:p>
        </p:txBody>
      </p:sp>
      <p:sp>
        <p:nvSpPr>
          <p:cNvPr id="3" name="テキスト ボックス 2"/>
          <p:cNvSpPr txBox="1"/>
          <p:nvPr/>
        </p:nvSpPr>
        <p:spPr>
          <a:xfrm>
            <a:off x="31750" y="5473700"/>
            <a:ext cx="3605213" cy="13843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l" fontAlgn="auto">
              <a:spcBef>
                <a:spcPts val="0"/>
              </a:spcBef>
              <a:spcAft>
                <a:spcPts val="0"/>
              </a:spcAft>
              <a:defRPr/>
            </a:pPr>
            <a:r>
              <a:rPr lang="ja-JP" altLang="ja-JP" sz="1200" b="1" dirty="0">
                <a:solidFill>
                  <a:prstClr val="black"/>
                </a:solidFill>
              </a:rPr>
              <a:t>【ＢＮＣＴ（ホウ素中性子捕捉療法）</a:t>
            </a:r>
            <a:r>
              <a:rPr lang="ja-JP" altLang="en-US" sz="1200" b="1" dirty="0">
                <a:solidFill>
                  <a:prstClr val="black"/>
                </a:solidFill>
              </a:rPr>
              <a:t>とは</a:t>
            </a:r>
            <a:r>
              <a:rPr lang="ja-JP" altLang="ja-JP" sz="1200" b="1" dirty="0">
                <a:solidFill>
                  <a:prstClr val="black"/>
                </a:solidFill>
              </a:rPr>
              <a:t>】</a:t>
            </a:r>
            <a:endParaRPr lang="en-US" altLang="ja-JP" sz="1200" dirty="0">
              <a:solidFill>
                <a:prstClr val="black"/>
              </a:solidFill>
            </a:endParaRPr>
          </a:p>
          <a:p>
            <a:pPr algn="l" fontAlgn="auto">
              <a:spcBef>
                <a:spcPts val="0"/>
              </a:spcBef>
              <a:spcAft>
                <a:spcPts val="0"/>
              </a:spcAft>
              <a:defRPr/>
            </a:pPr>
            <a:r>
              <a:rPr lang="ja-JP" altLang="ja-JP" sz="1200" dirty="0">
                <a:solidFill>
                  <a:prstClr val="black"/>
                </a:solidFill>
              </a:rPr>
              <a:t>加速器から発生する中性子とホウ素の反応を利用し、</a:t>
            </a:r>
            <a:r>
              <a:rPr lang="ja-JP" altLang="ja-JP" sz="1200" u="sng" dirty="0">
                <a:solidFill>
                  <a:prstClr val="black"/>
                </a:solidFill>
              </a:rPr>
              <a:t>正常細胞にほとんど損傷を与えず、がん細胞を選択的に破壊する治療法</a:t>
            </a:r>
            <a:r>
              <a:rPr lang="ja-JP" altLang="en-US" sz="1200" u="sng" dirty="0">
                <a:solidFill>
                  <a:prstClr val="black"/>
                </a:solidFill>
              </a:rPr>
              <a:t>。</a:t>
            </a:r>
            <a:r>
              <a:rPr lang="ja-JP" altLang="ja-JP" sz="1200" dirty="0">
                <a:solidFill>
                  <a:prstClr val="black"/>
                </a:solidFill>
              </a:rPr>
              <a:t>個別臓器に広がったがんや侵潤がんなどの治療の難しいがんにも効果が期待でき、</a:t>
            </a:r>
            <a:r>
              <a:rPr lang="ja-JP" altLang="ja-JP" sz="1200" u="sng" dirty="0">
                <a:solidFill>
                  <a:prstClr val="black"/>
                </a:solidFill>
              </a:rPr>
              <a:t>切開や切除を行わないので患者の</a:t>
            </a:r>
            <a:r>
              <a:rPr lang="en-US" altLang="ja-JP" sz="1200" u="sng" dirty="0">
                <a:solidFill>
                  <a:prstClr val="black"/>
                </a:solidFill>
              </a:rPr>
              <a:t>QOL</a:t>
            </a:r>
            <a:r>
              <a:rPr lang="ja-JP" altLang="ja-JP" sz="1200" u="sng" dirty="0">
                <a:solidFill>
                  <a:prstClr val="black"/>
                </a:solidFill>
              </a:rPr>
              <a:t>向上にも貢献</a:t>
            </a:r>
            <a:r>
              <a:rPr lang="ja-JP" altLang="ja-JP" sz="1200" dirty="0">
                <a:solidFill>
                  <a:prstClr val="black"/>
                </a:solidFill>
              </a:rPr>
              <a:t>でき</a:t>
            </a:r>
            <a:r>
              <a:rPr lang="ja-JP" altLang="en-US" sz="1200" dirty="0">
                <a:solidFill>
                  <a:prstClr val="black"/>
                </a:solidFill>
              </a:rPr>
              <a:t>る</a:t>
            </a:r>
            <a:r>
              <a:rPr lang="ja-JP" altLang="ja-JP" sz="1200" dirty="0">
                <a:solidFill>
                  <a:prstClr val="black"/>
                </a:solidFill>
              </a:rPr>
              <a:t>。</a:t>
            </a:r>
          </a:p>
        </p:txBody>
      </p:sp>
      <p:pic>
        <p:nvPicPr>
          <p:cNvPr id="56325" name="図 74"/>
          <p:cNvPicPr>
            <a:picLocks noChangeAspect="1" noChangeArrowheads="1"/>
          </p:cNvPicPr>
          <p:nvPr/>
        </p:nvPicPr>
        <p:blipFill>
          <a:blip r:embed="rId2"/>
          <a:srcRect/>
          <a:stretch>
            <a:fillRect/>
          </a:stretch>
        </p:blipFill>
        <p:spPr bwMode="auto">
          <a:xfrm>
            <a:off x="3705225" y="5432425"/>
            <a:ext cx="5446713" cy="1452563"/>
          </a:xfrm>
          <a:prstGeom prst="rect">
            <a:avLst/>
          </a:prstGeom>
          <a:noFill/>
          <a:ln w="9525">
            <a:noFill/>
            <a:miter lim="800000"/>
            <a:headEnd/>
            <a:tailEnd/>
          </a:ln>
        </p:spPr>
      </p:pic>
      <p:pic>
        <p:nvPicPr>
          <p:cNvPr id="56326" name="図 73"/>
          <p:cNvPicPr>
            <a:picLocks noChangeAspect="1" noChangeArrowheads="1"/>
          </p:cNvPicPr>
          <p:nvPr/>
        </p:nvPicPr>
        <p:blipFill>
          <a:blip r:embed="rId3"/>
          <a:srcRect/>
          <a:stretch>
            <a:fillRect/>
          </a:stretch>
        </p:blipFill>
        <p:spPr bwMode="auto">
          <a:xfrm>
            <a:off x="250825" y="2276475"/>
            <a:ext cx="5818188" cy="3368675"/>
          </a:xfrm>
          <a:prstGeom prst="rect">
            <a:avLst/>
          </a:prstGeom>
          <a:noFill/>
          <a:ln w="9525">
            <a:noFill/>
            <a:miter lim="800000"/>
            <a:headEnd/>
            <a:tailEnd/>
          </a:ln>
        </p:spPr>
      </p:pic>
      <p:sp>
        <p:nvSpPr>
          <p:cNvPr id="56327" name="テキスト ボックス 3"/>
          <p:cNvSpPr txBox="1">
            <a:spLocks noChangeArrowheads="1"/>
          </p:cNvSpPr>
          <p:nvPr/>
        </p:nvSpPr>
        <p:spPr bwMode="auto">
          <a:xfrm>
            <a:off x="3646488" y="5341938"/>
            <a:ext cx="1158875" cy="261937"/>
          </a:xfrm>
          <a:prstGeom prst="rect">
            <a:avLst/>
          </a:prstGeom>
          <a:noFill/>
          <a:ln w="9525">
            <a:noFill/>
            <a:miter lim="800000"/>
            <a:headEnd/>
            <a:tailEnd/>
          </a:ln>
        </p:spPr>
        <p:txBody>
          <a:bodyPr>
            <a:spAutoFit/>
          </a:bodyPr>
          <a:lstStyle/>
          <a:p>
            <a:pPr algn="l"/>
            <a:r>
              <a:rPr lang="en-US" altLang="ja-JP" sz="1100">
                <a:solidFill>
                  <a:srgbClr val="000000"/>
                </a:solidFill>
                <a:latin typeface="Calibri" pitchFamily="34" charset="0"/>
              </a:rPr>
              <a:t>BNCT</a:t>
            </a:r>
            <a:r>
              <a:rPr lang="ja-JP" altLang="en-US" sz="1100">
                <a:solidFill>
                  <a:srgbClr val="000000"/>
                </a:solidFill>
                <a:latin typeface="Calibri" pitchFamily="34" charset="0"/>
              </a:rPr>
              <a:t>の仕組み</a:t>
            </a:r>
            <a:endParaRPr lang="ja-JP" altLang="en-US">
              <a:solidFill>
                <a:srgbClr val="000000"/>
              </a:solidFill>
              <a:latin typeface="Calibri" pitchFamily="34" charset="0"/>
            </a:endParaRPr>
          </a:p>
        </p:txBody>
      </p:sp>
      <p:sp>
        <p:nvSpPr>
          <p:cNvPr id="56328" name="四角形吹き出し 4"/>
          <p:cNvSpPr>
            <a:spLocks noChangeArrowheads="1"/>
          </p:cNvSpPr>
          <p:nvPr/>
        </p:nvSpPr>
        <p:spPr bwMode="auto">
          <a:xfrm>
            <a:off x="5867400" y="2492375"/>
            <a:ext cx="2881313" cy="793750"/>
          </a:xfrm>
          <a:prstGeom prst="wedgeRectCallout">
            <a:avLst>
              <a:gd name="adj1" fmla="val -59310"/>
              <a:gd name="adj2" fmla="val 63602"/>
            </a:avLst>
          </a:prstGeom>
          <a:solidFill>
            <a:schemeClr val="bg1"/>
          </a:solidFill>
          <a:ln w="25400" algn="ctr">
            <a:solidFill>
              <a:srgbClr val="F79646"/>
            </a:solidFill>
            <a:miter lim="800000"/>
            <a:headEnd/>
            <a:tailEnd/>
          </a:ln>
        </p:spPr>
        <p:txBody>
          <a:bodyPr anchor="ctr"/>
          <a:lstStyle/>
          <a:p>
            <a:r>
              <a:rPr lang="ja-JP" altLang="en-US" sz="1200">
                <a:solidFill>
                  <a:srgbClr val="000000"/>
                </a:solidFill>
                <a:latin typeface="Calibri" pitchFamily="34" charset="0"/>
              </a:rPr>
              <a:t>大阪医科大キャンパス（高槻市）内に</a:t>
            </a:r>
            <a:endParaRPr lang="en-US" altLang="ja-JP" sz="1200">
              <a:solidFill>
                <a:srgbClr val="000000"/>
              </a:solidFill>
              <a:latin typeface="Calibri" pitchFamily="34" charset="0"/>
            </a:endParaRPr>
          </a:p>
          <a:p>
            <a:r>
              <a:rPr lang="ja-JP" altLang="en-US" sz="1200">
                <a:solidFill>
                  <a:srgbClr val="000000"/>
                </a:solidFill>
                <a:latin typeface="Calibri" pitchFamily="34" charset="0"/>
              </a:rPr>
              <a:t>関西ＢＮＣＴ医療センター開設予定</a:t>
            </a:r>
            <a:endParaRPr lang="en-US" altLang="ja-JP" sz="1200">
              <a:solidFill>
                <a:srgbClr val="000000"/>
              </a:solidFill>
              <a:latin typeface="Calibri" pitchFamily="34" charset="0"/>
            </a:endParaRPr>
          </a:p>
          <a:p>
            <a:r>
              <a:rPr lang="ja-JP" altLang="en-US" sz="1200">
                <a:solidFill>
                  <a:srgbClr val="000000"/>
                </a:solidFill>
                <a:latin typeface="Calibri" pitchFamily="34" charset="0"/>
              </a:rPr>
              <a:t>（</a:t>
            </a:r>
            <a:r>
              <a:rPr lang="en-US" altLang="ja-JP" sz="1200">
                <a:solidFill>
                  <a:srgbClr val="000000"/>
                </a:solidFill>
                <a:latin typeface="Calibri" pitchFamily="34" charset="0"/>
              </a:rPr>
              <a:t>H31</a:t>
            </a:r>
            <a:r>
              <a:rPr lang="ja-JP" altLang="en-US" sz="1200">
                <a:solidFill>
                  <a:srgbClr val="000000"/>
                </a:solidFill>
                <a:latin typeface="Calibri" pitchFamily="34" charset="0"/>
              </a:rPr>
              <a:t>開院予定）</a:t>
            </a:r>
          </a:p>
        </p:txBody>
      </p:sp>
      <p:sp>
        <p:nvSpPr>
          <p:cNvPr id="56329" name="テキスト ボックス 9"/>
          <p:cNvSpPr txBox="1">
            <a:spLocks noChangeArrowheads="1"/>
          </p:cNvSpPr>
          <p:nvPr/>
        </p:nvSpPr>
        <p:spPr bwMode="auto">
          <a:xfrm>
            <a:off x="31750" y="2205038"/>
            <a:ext cx="3455988" cy="260350"/>
          </a:xfrm>
          <a:prstGeom prst="rect">
            <a:avLst/>
          </a:prstGeom>
          <a:noFill/>
          <a:ln w="9525">
            <a:noFill/>
            <a:miter lim="800000"/>
            <a:headEnd/>
            <a:tailEnd/>
          </a:ln>
        </p:spPr>
        <p:txBody>
          <a:bodyPr>
            <a:spAutoFit/>
          </a:bodyPr>
          <a:lstStyle/>
          <a:p>
            <a:pPr algn="l"/>
            <a:r>
              <a:rPr lang="ja-JP" altLang="en-US" sz="1100" b="1">
                <a:solidFill>
                  <a:srgbClr val="000000"/>
                </a:solidFill>
                <a:latin typeface="Calibri" pitchFamily="34" charset="0"/>
              </a:rPr>
              <a:t>大阪・関西におけるＢＮＣＴの研究拠点・医療拠点</a:t>
            </a:r>
            <a:endParaRPr lang="ja-JP" altLang="en-US" b="1">
              <a:solidFill>
                <a:srgbClr val="000000"/>
              </a:solidFill>
              <a:latin typeface="Calibri" pitchFamily="34" charset="0"/>
            </a:endParaRPr>
          </a:p>
        </p:txBody>
      </p:sp>
      <p:sp>
        <p:nvSpPr>
          <p:cNvPr id="56331" name="テキスト ボックス 3"/>
          <p:cNvSpPr txBox="1">
            <a:spLocks noChangeArrowheads="1"/>
          </p:cNvSpPr>
          <p:nvPr/>
        </p:nvSpPr>
        <p:spPr bwMode="auto">
          <a:xfrm>
            <a:off x="6480175" y="4987925"/>
            <a:ext cx="1873250" cy="246063"/>
          </a:xfrm>
          <a:prstGeom prst="rect">
            <a:avLst/>
          </a:prstGeom>
          <a:noFill/>
          <a:ln w="9525">
            <a:noFill/>
            <a:miter lim="800000"/>
            <a:headEnd/>
            <a:tailEnd/>
          </a:ln>
        </p:spPr>
        <p:txBody>
          <a:bodyPr>
            <a:spAutoFit/>
          </a:bodyPr>
          <a:lstStyle/>
          <a:p>
            <a:r>
              <a:rPr lang="ja-JP" altLang="en-US" sz="1000"/>
              <a:t>関西ＢＮＣＴ医療センター</a:t>
            </a:r>
          </a:p>
        </p:txBody>
      </p:sp>
      <p:sp>
        <p:nvSpPr>
          <p:cNvPr id="4" name="スライド番号プレースホルダー 3"/>
          <p:cNvSpPr>
            <a:spLocks noGrp="1"/>
          </p:cNvSpPr>
          <p:nvPr>
            <p:ph type="sldNum" sz="quarter" idx="12"/>
          </p:nvPr>
        </p:nvSpPr>
        <p:spPr/>
        <p:txBody>
          <a:bodyPr/>
          <a:lstStyle/>
          <a:p>
            <a:pPr>
              <a:defRPr/>
            </a:pPr>
            <a:fld id="{BBCD0598-7193-45C1-87AD-3ACF5581B1CD}" type="slidenum">
              <a:rPr lang="ja-JP" altLang="en-US" smtClean="0"/>
              <a:pPr>
                <a:defRPr/>
              </a:pPr>
              <a:t>36</a:t>
            </a:fld>
            <a:endParaRPr lang="ja-JP" altLang="en-US"/>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448" y="3501008"/>
            <a:ext cx="2833559" cy="1486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３</a:t>
            </a:r>
            <a:r>
              <a:rPr lang="ja-JP" altLang="en-US" b="1" dirty="0" smtClean="0">
                <a:latin typeface="Calibri" pitchFamily="34" charset="0"/>
              </a:rPr>
              <a:t>．</a:t>
            </a:r>
            <a:r>
              <a:rPr lang="ja-JP" altLang="en-US" b="1" dirty="0">
                <a:latin typeface="Calibri" pitchFamily="34" charset="0"/>
              </a:rPr>
              <a:t>大阪での</a:t>
            </a:r>
            <a:r>
              <a:rPr lang="ja-JP" altLang="en-US" b="1" dirty="0" smtClean="0">
                <a:latin typeface="Calibri" pitchFamily="34" charset="0"/>
              </a:rPr>
              <a:t>具体的</a:t>
            </a:r>
            <a:r>
              <a:rPr lang="ja-JP" altLang="en-US" b="1" dirty="0">
                <a:latin typeface="Calibri" pitchFamily="34" charset="0"/>
              </a:rPr>
              <a:t>な取組事例（ライフサイエンス分野</a:t>
            </a:r>
            <a:r>
              <a:rPr lang="ja-JP" altLang="en-US" b="1" dirty="0" smtClean="0">
                <a:latin typeface="Calibri" pitchFamily="34" charset="0"/>
              </a:rPr>
              <a:t>）　</a:t>
            </a:r>
            <a:r>
              <a:rPr lang="ja-JP" altLang="en-US" sz="1000" dirty="0" smtClean="0">
                <a:latin typeface="Calibri" pitchFamily="34" charset="0"/>
              </a:rPr>
              <a:t>～ＢＮＣＴの</a:t>
            </a:r>
            <a:r>
              <a:rPr lang="ja-JP" altLang="en-US" sz="1000" dirty="0">
                <a:latin typeface="Calibri" pitchFamily="34" charset="0"/>
              </a:rPr>
              <a:t>国際医療研究拠点～</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正方形/長方形 4"/>
          <p:cNvSpPr>
            <a:spLocks noChangeArrowheads="1"/>
          </p:cNvSpPr>
          <p:nvPr/>
        </p:nvSpPr>
        <p:spPr bwMode="auto">
          <a:xfrm>
            <a:off x="179388" y="-25400"/>
            <a:ext cx="1346200" cy="369888"/>
          </a:xfrm>
          <a:prstGeom prst="rect">
            <a:avLst/>
          </a:prstGeom>
          <a:noFill/>
          <a:ln w="9525">
            <a:noFill/>
            <a:miter lim="800000"/>
            <a:headEnd/>
            <a:tailEnd/>
          </a:ln>
        </p:spPr>
        <p:txBody>
          <a:bodyPr wrap="none">
            <a:spAutoFit/>
          </a:bodyPr>
          <a:lstStyle/>
          <a:p>
            <a:pPr algn="l"/>
            <a:r>
              <a:rPr lang="ja-JP" altLang="en-US" b="1">
                <a:latin typeface="Calibri" pitchFamily="34" charset="0"/>
              </a:rPr>
              <a:t>■大阪大学</a:t>
            </a:r>
          </a:p>
        </p:txBody>
      </p:sp>
      <p:sp>
        <p:nvSpPr>
          <p:cNvPr id="6" name="テキスト ボックス 5"/>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t>３</a:t>
            </a:r>
            <a:r>
              <a:rPr lang="ja-JP" altLang="en-US" b="1" dirty="0" smtClean="0"/>
              <a:t>．大阪での具体的</a:t>
            </a:r>
            <a:r>
              <a:rPr lang="ja-JP" altLang="en-US" b="1" dirty="0"/>
              <a:t>な取組事例（ライフサイエンス分野</a:t>
            </a:r>
            <a:r>
              <a:rPr lang="ja-JP" altLang="en-US" b="1" dirty="0" smtClean="0"/>
              <a:t>）　</a:t>
            </a:r>
            <a:r>
              <a:rPr lang="ja-JP" altLang="en-US" sz="1000" dirty="0" smtClean="0"/>
              <a:t>～中小</a:t>
            </a:r>
            <a:r>
              <a:rPr lang="ja-JP" altLang="en-US" sz="1000" dirty="0"/>
              <a:t>ものづくり</a:t>
            </a:r>
            <a:r>
              <a:rPr lang="ja-JP" altLang="en-US" sz="1000" dirty="0" smtClean="0"/>
              <a:t>産業～</a:t>
            </a:r>
            <a:endParaRPr lang="ja-JP" altLang="en-US" sz="1000" dirty="0"/>
          </a:p>
        </p:txBody>
      </p:sp>
      <p:sp>
        <p:nvSpPr>
          <p:cNvPr id="5" name="Rectangle 5"/>
          <p:cNvSpPr>
            <a:spLocks noChangeArrowheads="1"/>
          </p:cNvSpPr>
          <p:nvPr/>
        </p:nvSpPr>
        <p:spPr bwMode="auto">
          <a:xfrm>
            <a:off x="179388" y="1844675"/>
            <a:ext cx="4232275" cy="16557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rIns="0" anchor="ctr"/>
          <a:lstStyle/>
          <a:p>
            <a:pPr algn="l">
              <a:lnSpc>
                <a:spcPts val="1700"/>
              </a:lnSpc>
              <a:defRPr/>
            </a:pPr>
            <a:r>
              <a:rPr lang="ja-JP" altLang="en-US" sz="1200" dirty="0"/>
              <a:t>・大阪には世界トップクラスの医療機関及び優れた技術、特色ある製品開発を可能とする多様な企業が集積していることから、大阪商工会議所では２００３年に「次世代医療システム産業化フォーラム」を設置。毎年</a:t>
            </a:r>
            <a:r>
              <a:rPr lang="en-US" altLang="ja-JP" sz="1200" dirty="0"/>
              <a:t>170</a:t>
            </a:r>
            <a:r>
              <a:rPr lang="ja-JP" altLang="en-US" sz="1200" dirty="0"/>
              <a:t>社以上が参加。</a:t>
            </a:r>
            <a:endParaRPr lang="en-US" altLang="ja-JP" sz="1200" dirty="0"/>
          </a:p>
          <a:p>
            <a:pPr algn="l">
              <a:lnSpc>
                <a:spcPts val="1700"/>
              </a:lnSpc>
              <a:defRPr/>
            </a:pPr>
            <a:r>
              <a:rPr lang="ja-JP" altLang="en-US" sz="1200" dirty="0"/>
              <a:t>・医工連携活動や事業化支援、さらには欧米、アジアとのグローバルネットワークを活かして国内のみならず、将来的に海外市場もターゲットとした医療機器の開発や事業化を促進。</a:t>
            </a:r>
            <a:endParaRPr lang="ja-JP" altLang="en-US" sz="1200" dirty="0">
              <a:latin typeface="ＭＳ ゴシック" pitchFamily="49" charset="-128"/>
              <a:ea typeface="ＭＳ ゴシック" pitchFamily="49" charset="-128"/>
              <a:cs typeface="Meiryo UI"/>
            </a:endParaRPr>
          </a:p>
        </p:txBody>
      </p:sp>
      <p:sp>
        <p:nvSpPr>
          <p:cNvPr id="7" name="テキスト ボックス 6"/>
          <p:cNvSpPr txBox="1"/>
          <p:nvPr/>
        </p:nvSpPr>
        <p:spPr>
          <a:xfrm>
            <a:off x="0" y="476250"/>
            <a:ext cx="8823325" cy="5238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buFont typeface="Wingdings" pitchFamily="2" charset="2"/>
              <a:buChar char="Ø"/>
              <a:defRPr/>
            </a:pPr>
            <a:r>
              <a:rPr lang="ja-JP" altLang="en-US" sz="1400" dirty="0">
                <a:solidFill>
                  <a:srgbClr val="000000"/>
                </a:solidFill>
                <a:latin typeface="+mj-ea"/>
                <a:ea typeface="+mj-ea"/>
                <a:cs typeface="Meiryo UI"/>
              </a:rPr>
              <a:t>大阪は全国でも有数の中小ものづくり企業の集積。その高い技術力を医療や健康分野に生かす取組が進捗中。</a:t>
            </a:r>
            <a:endParaRPr lang="en-US" altLang="ja-JP" sz="1400" dirty="0">
              <a:solidFill>
                <a:srgbClr val="000000"/>
              </a:solidFill>
              <a:latin typeface="+mj-ea"/>
              <a:ea typeface="+mj-ea"/>
              <a:cs typeface="Meiryo UI"/>
            </a:endParaRPr>
          </a:p>
          <a:p>
            <a:pPr marL="285750" indent="-285750" algn="l">
              <a:defRPr/>
            </a:pPr>
            <a:r>
              <a:rPr lang="ja-JP" altLang="en-US" sz="1400" dirty="0">
                <a:solidFill>
                  <a:srgbClr val="000000"/>
                </a:solidFill>
                <a:latin typeface="+mj-ea"/>
                <a:ea typeface="+mj-ea"/>
                <a:cs typeface="Meiryo UI"/>
              </a:rPr>
              <a:t>　　医療機器・福祉機器等への中小ものづくり企業の関心は高く、すでに事業化例も出てきている。</a:t>
            </a:r>
          </a:p>
        </p:txBody>
      </p:sp>
      <p:grpSp>
        <p:nvGrpSpPr>
          <p:cNvPr id="57349" name="正方形/長方形 31"/>
          <p:cNvGrpSpPr>
            <a:grpSpLocks/>
          </p:cNvGrpSpPr>
          <p:nvPr/>
        </p:nvGrpSpPr>
        <p:grpSpPr bwMode="auto">
          <a:xfrm>
            <a:off x="153988" y="1176338"/>
            <a:ext cx="4202112" cy="630237"/>
            <a:chOff x="-27" y="1002"/>
            <a:chExt cx="3452" cy="327"/>
          </a:xfrm>
        </p:grpSpPr>
        <p:pic>
          <p:nvPicPr>
            <p:cNvPr id="57359" name="正方形/長方形 31"/>
            <p:cNvPicPr>
              <a:picLocks noChangeArrowheads="1"/>
            </p:cNvPicPr>
            <p:nvPr/>
          </p:nvPicPr>
          <p:blipFill>
            <a:blip r:embed="rId2"/>
            <a:srcRect/>
            <a:stretch>
              <a:fillRect/>
            </a:stretch>
          </p:blipFill>
          <p:spPr bwMode="auto">
            <a:xfrm>
              <a:off x="-27" y="1002"/>
              <a:ext cx="3452" cy="327"/>
            </a:xfrm>
            <a:prstGeom prst="rect">
              <a:avLst/>
            </a:prstGeom>
            <a:solidFill>
              <a:srgbClr val="0000FF"/>
            </a:solidFill>
            <a:ln w="9525">
              <a:noFill/>
              <a:miter lim="800000"/>
              <a:headEnd/>
              <a:tailEnd/>
            </a:ln>
          </p:spPr>
        </p:pic>
        <p:sp>
          <p:nvSpPr>
            <p:cNvPr id="57360" name="Text Box 45"/>
            <p:cNvSpPr txBox="1">
              <a:spLocks noChangeArrowheads="1"/>
            </p:cNvSpPr>
            <p:nvPr/>
          </p:nvSpPr>
          <p:spPr bwMode="auto">
            <a:xfrm>
              <a:off x="48" y="1024"/>
              <a:ext cx="3344" cy="249"/>
            </a:xfrm>
            <a:prstGeom prst="rect">
              <a:avLst/>
            </a:prstGeom>
            <a:solidFill>
              <a:srgbClr val="0000FF"/>
            </a:solidFill>
            <a:ln w="9525">
              <a:noFill/>
              <a:miter lim="800000"/>
              <a:headEnd/>
              <a:tailEnd/>
            </a:ln>
          </p:spPr>
          <p:txBody>
            <a:bodyPr lIns="68415" tIns="34208" rIns="68415" bIns="34208" anchor="ctr"/>
            <a:lstStyle/>
            <a:p>
              <a:r>
                <a:rPr lang="ja-JP" altLang="en-US" sz="1200" b="1">
                  <a:solidFill>
                    <a:schemeClr val="bg1"/>
                  </a:solidFill>
                  <a:latin typeface="Calibri" pitchFamily="34" charset="0"/>
                </a:rPr>
                <a:t>次世代医療システム産業化フォーラム（大阪商工会議所）</a:t>
              </a:r>
            </a:p>
          </p:txBody>
        </p:sp>
      </p:grpSp>
      <p:pic>
        <p:nvPicPr>
          <p:cNvPr id="57350" name="Picture 2" descr="http://ord.yahoo.co.jp/o/image/SIG=12erosj3n/EXP=1470727671;_ylc=X3IDMgRmc3QDMARpZHgDMARvaWQDQU5kOUdjVEFPTFV0WjAtN0p4c01xVnJseWFMVXdfaHhFQmE4Z2p5UU1NZUd4dzI1Q25FWFFJNC0xa3hxcXVvBHADNXF5aDVMaVc1THVqNVl5NzU1bUM0NEszNDRLNTQ0T0c0NE9nNTVTajVxV3Q1WXlXNDRPVjQ0S3A0NE84NDRPcDQ0T2cEcG9zAzEwBHNlYwNzaHcEc2xrA3Jp/**https%3a/www.osaka.cci.or.jp/mdf/consultation/img/img01.png"/>
          <p:cNvPicPr>
            <a:picLocks noChangeAspect="1" noChangeArrowheads="1"/>
          </p:cNvPicPr>
          <p:nvPr/>
        </p:nvPicPr>
        <p:blipFill>
          <a:blip r:embed="rId3"/>
          <a:srcRect/>
          <a:stretch>
            <a:fillRect/>
          </a:stretch>
        </p:blipFill>
        <p:spPr bwMode="auto">
          <a:xfrm>
            <a:off x="179388" y="3559175"/>
            <a:ext cx="4424362" cy="2171700"/>
          </a:xfrm>
          <a:prstGeom prst="rect">
            <a:avLst/>
          </a:prstGeom>
          <a:noFill/>
          <a:ln w="9525">
            <a:noFill/>
            <a:miter lim="800000"/>
            <a:headEnd/>
            <a:tailEnd/>
          </a:ln>
        </p:spPr>
      </p:pic>
      <p:grpSp>
        <p:nvGrpSpPr>
          <p:cNvPr id="57351" name="正方形/長方形 31"/>
          <p:cNvGrpSpPr>
            <a:grpSpLocks/>
          </p:cNvGrpSpPr>
          <p:nvPr/>
        </p:nvGrpSpPr>
        <p:grpSpPr bwMode="auto">
          <a:xfrm>
            <a:off x="4621213" y="1176338"/>
            <a:ext cx="4202112" cy="630237"/>
            <a:chOff x="-27" y="1002"/>
            <a:chExt cx="3452" cy="327"/>
          </a:xfrm>
        </p:grpSpPr>
        <p:pic>
          <p:nvPicPr>
            <p:cNvPr id="57357" name="正方形/長方形 31"/>
            <p:cNvPicPr>
              <a:picLocks noChangeArrowheads="1"/>
            </p:cNvPicPr>
            <p:nvPr/>
          </p:nvPicPr>
          <p:blipFill>
            <a:blip r:embed="rId2"/>
            <a:srcRect/>
            <a:stretch>
              <a:fillRect/>
            </a:stretch>
          </p:blipFill>
          <p:spPr bwMode="auto">
            <a:xfrm>
              <a:off x="-27" y="1002"/>
              <a:ext cx="3452" cy="327"/>
            </a:xfrm>
            <a:prstGeom prst="rect">
              <a:avLst/>
            </a:prstGeom>
            <a:solidFill>
              <a:srgbClr val="0000FF"/>
            </a:solidFill>
            <a:ln w="9525">
              <a:noFill/>
              <a:miter lim="800000"/>
              <a:headEnd/>
              <a:tailEnd/>
            </a:ln>
          </p:spPr>
        </p:pic>
        <p:sp>
          <p:nvSpPr>
            <p:cNvPr id="57358" name="Text Box 45"/>
            <p:cNvSpPr txBox="1">
              <a:spLocks noChangeArrowheads="1"/>
            </p:cNvSpPr>
            <p:nvPr/>
          </p:nvSpPr>
          <p:spPr bwMode="auto">
            <a:xfrm>
              <a:off x="48" y="1024"/>
              <a:ext cx="3344" cy="249"/>
            </a:xfrm>
            <a:prstGeom prst="rect">
              <a:avLst/>
            </a:prstGeom>
            <a:solidFill>
              <a:srgbClr val="0000FF"/>
            </a:solidFill>
            <a:ln w="9525">
              <a:noFill/>
              <a:miter lim="800000"/>
              <a:headEnd/>
              <a:tailEnd/>
            </a:ln>
          </p:spPr>
          <p:txBody>
            <a:bodyPr lIns="68415" tIns="34208" rIns="68415" bIns="34208" anchor="ctr"/>
            <a:lstStyle/>
            <a:p>
              <a:r>
                <a:rPr lang="ja-JP" altLang="en-US" sz="1600" b="1">
                  <a:solidFill>
                    <a:schemeClr val="bg1"/>
                  </a:solidFill>
                  <a:latin typeface="Calibri" pitchFamily="34" charset="0"/>
                </a:rPr>
                <a:t>ものづくり医療コンソーシアム</a:t>
              </a:r>
            </a:p>
          </p:txBody>
        </p:sp>
      </p:grpSp>
      <p:sp>
        <p:nvSpPr>
          <p:cNvPr id="15" name="Rectangle 5"/>
          <p:cNvSpPr>
            <a:spLocks noChangeArrowheads="1"/>
          </p:cNvSpPr>
          <p:nvPr/>
        </p:nvSpPr>
        <p:spPr bwMode="auto">
          <a:xfrm>
            <a:off x="4621213" y="1844675"/>
            <a:ext cx="4162425" cy="11525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rIns="0" anchor="ctr"/>
          <a:lstStyle/>
          <a:p>
            <a:pPr algn="l">
              <a:defRPr/>
            </a:pPr>
            <a:r>
              <a:rPr lang="ja-JP" altLang="en-US" sz="1200" dirty="0"/>
              <a:t>・医療のニーズとものづくり中小企業のシーズを集め、お見合いをさせて、新しい医療機器開発を後押しし、知的財産の管理支援も行うために、</a:t>
            </a:r>
            <a:r>
              <a:rPr lang="en-US" altLang="ja-JP" sz="1200" dirty="0"/>
              <a:t>2013</a:t>
            </a:r>
            <a:r>
              <a:rPr lang="ja-JP" altLang="en-US" sz="1200" dirty="0"/>
              <a:t>年に発足。</a:t>
            </a:r>
            <a:endParaRPr lang="ja-JP" altLang="en-US" sz="1200" dirty="0">
              <a:latin typeface="ＭＳ ゴシック" pitchFamily="49" charset="-128"/>
              <a:ea typeface="ＭＳ ゴシック" pitchFamily="49" charset="-128"/>
              <a:cs typeface="Meiryo UI"/>
            </a:endParaRPr>
          </a:p>
        </p:txBody>
      </p:sp>
      <p:pic>
        <p:nvPicPr>
          <p:cNvPr id="57353" name="Picture 6" descr="クリックすると新しいウィンドウで開きます"/>
          <p:cNvPicPr>
            <a:picLocks noChangeAspect="1" noChangeArrowheads="1"/>
          </p:cNvPicPr>
          <p:nvPr/>
        </p:nvPicPr>
        <p:blipFill>
          <a:blip r:embed="rId4"/>
          <a:srcRect/>
          <a:stretch>
            <a:fillRect/>
          </a:stretch>
        </p:blipFill>
        <p:spPr bwMode="auto">
          <a:xfrm>
            <a:off x="5078413" y="3121025"/>
            <a:ext cx="3248025" cy="2917825"/>
          </a:xfrm>
          <a:prstGeom prst="rect">
            <a:avLst/>
          </a:prstGeom>
          <a:noFill/>
          <a:ln w="9525">
            <a:noFill/>
            <a:miter lim="800000"/>
            <a:headEnd/>
            <a:tailEnd/>
          </a:ln>
        </p:spPr>
      </p:pic>
      <p:sp>
        <p:nvSpPr>
          <p:cNvPr id="2" name="テキスト ボックス 1"/>
          <p:cNvSpPr txBox="1"/>
          <p:nvPr/>
        </p:nvSpPr>
        <p:spPr>
          <a:xfrm>
            <a:off x="5518150" y="6165850"/>
            <a:ext cx="2366963" cy="252413"/>
          </a:xfrm>
          <a:prstGeom prst="rect">
            <a:avLst/>
          </a:prstGeom>
          <a:noFill/>
        </p:spPr>
        <p:txBody>
          <a:bodyPr>
            <a:spAutoFit/>
          </a:bodyPr>
          <a:lstStyle/>
          <a:p>
            <a:pPr>
              <a:defRPr/>
            </a:pPr>
            <a:r>
              <a:rPr lang="ja-JP" altLang="en-US" sz="1050" dirty="0"/>
              <a:t>日経</a:t>
            </a:r>
            <a:r>
              <a:rPr lang="ja-JP" altLang="en-US" sz="1050" dirty="0" smtClean="0"/>
              <a:t>新聞記事より（</a:t>
            </a:r>
            <a:r>
              <a:rPr lang="en-US" altLang="ja-JP" sz="1050" dirty="0" smtClean="0"/>
              <a:t> </a:t>
            </a:r>
            <a:r>
              <a:rPr lang="en-US" altLang="ja-JP" sz="1050" dirty="0"/>
              <a:t>2013</a:t>
            </a:r>
            <a:r>
              <a:rPr lang="ja-JP" altLang="en-US" sz="1050" dirty="0"/>
              <a:t>年</a:t>
            </a:r>
            <a:r>
              <a:rPr lang="en-US" altLang="ja-JP" sz="1050" dirty="0"/>
              <a:t>8</a:t>
            </a:r>
            <a:r>
              <a:rPr lang="ja-JP" altLang="en-US" sz="1050" dirty="0"/>
              <a:t>月</a:t>
            </a:r>
            <a:r>
              <a:rPr lang="en-US" altLang="ja-JP" sz="1050" dirty="0"/>
              <a:t>22</a:t>
            </a:r>
            <a:r>
              <a:rPr lang="ja-JP" altLang="en-US" sz="1050" dirty="0"/>
              <a:t>日）</a:t>
            </a:r>
          </a:p>
        </p:txBody>
      </p:sp>
      <p:pic>
        <p:nvPicPr>
          <p:cNvPr id="57355" name="Picture 2"/>
          <p:cNvPicPr>
            <a:picLocks noChangeAspect="1" noChangeArrowheads="1"/>
          </p:cNvPicPr>
          <p:nvPr/>
        </p:nvPicPr>
        <p:blipFill>
          <a:blip r:embed="rId5"/>
          <a:srcRect/>
          <a:stretch>
            <a:fillRect/>
          </a:stretch>
        </p:blipFill>
        <p:spPr bwMode="auto">
          <a:xfrm>
            <a:off x="327819" y="5707063"/>
            <a:ext cx="1927225" cy="922337"/>
          </a:xfrm>
          <a:prstGeom prst="rect">
            <a:avLst/>
          </a:prstGeom>
          <a:noFill/>
          <a:ln w="9525">
            <a:noFill/>
            <a:miter lim="800000"/>
            <a:headEnd/>
            <a:tailEnd/>
          </a:ln>
        </p:spPr>
      </p:pic>
      <p:pic>
        <p:nvPicPr>
          <p:cNvPr id="57356" name="Picture 4" descr="写真"/>
          <p:cNvPicPr>
            <a:picLocks noChangeAspect="1" noChangeArrowheads="1"/>
          </p:cNvPicPr>
          <p:nvPr/>
        </p:nvPicPr>
        <p:blipFill>
          <a:blip r:embed="rId6"/>
          <a:srcRect/>
          <a:stretch>
            <a:fillRect/>
          </a:stretch>
        </p:blipFill>
        <p:spPr bwMode="auto">
          <a:xfrm>
            <a:off x="2771775" y="5707063"/>
            <a:ext cx="1285875" cy="857250"/>
          </a:xfrm>
          <a:prstGeom prst="rect">
            <a:avLst/>
          </a:prstGeom>
          <a:noFill/>
          <a:ln w="9525">
            <a:noFill/>
            <a:miter lim="800000"/>
            <a:headEnd/>
            <a:tailEnd/>
          </a:ln>
        </p:spPr>
      </p:pic>
      <p:sp>
        <p:nvSpPr>
          <p:cNvPr id="3" name="スライド番号プレースホルダー 2"/>
          <p:cNvSpPr>
            <a:spLocks noGrp="1"/>
          </p:cNvSpPr>
          <p:nvPr>
            <p:ph type="sldNum" sz="quarter" idx="12"/>
          </p:nvPr>
        </p:nvSpPr>
        <p:spPr/>
        <p:txBody>
          <a:bodyPr/>
          <a:lstStyle/>
          <a:p>
            <a:pPr>
              <a:defRPr/>
            </a:pPr>
            <a:fld id="{BBCD0598-7193-45C1-87AD-3ACF5581B1CD}" type="slidenum">
              <a:rPr lang="ja-JP" altLang="en-US" smtClean="0"/>
              <a:pPr>
                <a:defRPr/>
              </a:pPr>
              <a:t>37</a:t>
            </a:fld>
            <a:endParaRPr lang="ja-JP" altLang="en-US"/>
          </a:p>
        </p:txBody>
      </p:sp>
      <p:sp>
        <p:nvSpPr>
          <p:cNvPr id="19" name="テキスト ボックス 18"/>
          <p:cNvSpPr txBox="1"/>
          <p:nvPr/>
        </p:nvSpPr>
        <p:spPr>
          <a:xfrm>
            <a:off x="2555776" y="6570663"/>
            <a:ext cx="2366963" cy="230832"/>
          </a:xfrm>
          <a:prstGeom prst="rect">
            <a:avLst/>
          </a:prstGeom>
          <a:noFill/>
        </p:spPr>
        <p:txBody>
          <a:bodyPr>
            <a:spAutoFit/>
          </a:bodyPr>
          <a:lstStyle/>
          <a:p>
            <a:pPr>
              <a:defRPr/>
            </a:pPr>
            <a:r>
              <a:rPr lang="ja-JP" altLang="en-US" sz="900" dirty="0" smtClean="0"/>
              <a:t>出典：大阪商工会議所</a:t>
            </a:r>
            <a:r>
              <a:rPr lang="en-US" altLang="ja-JP" sz="900" dirty="0" smtClean="0"/>
              <a:t>WEB</a:t>
            </a:r>
            <a:r>
              <a:rPr lang="ja-JP" altLang="en-US" sz="900" dirty="0" smtClean="0"/>
              <a:t>ページ</a:t>
            </a:r>
            <a:endParaRPr lang="ja-JP" altLang="en-US" sz="9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３．大阪での具体的な取組事例（ライフサイエンス分野</a:t>
            </a:r>
            <a:r>
              <a:rPr lang="ja-JP" altLang="en-US" b="1" dirty="0" smtClean="0">
                <a:latin typeface="Calibri" pitchFamily="34" charset="0"/>
              </a:rPr>
              <a:t>）　</a:t>
            </a:r>
            <a:r>
              <a:rPr lang="ja-JP" altLang="en-US" sz="1000" dirty="0" smtClean="0">
                <a:latin typeface="Calibri" pitchFamily="34" charset="0"/>
              </a:rPr>
              <a:t>～</a:t>
            </a:r>
            <a:r>
              <a:rPr lang="ja-JP" altLang="en-US" sz="1000" dirty="0">
                <a:latin typeface="Calibri" pitchFamily="34" charset="0"/>
              </a:rPr>
              <a:t>医薬品等のグローバルサプライチェーン、医療の国際</a:t>
            </a:r>
            <a:r>
              <a:rPr lang="ja-JP" altLang="en-US" sz="1000" dirty="0" smtClean="0">
                <a:latin typeface="Calibri" pitchFamily="34" charset="0"/>
              </a:rPr>
              <a:t>貢献～</a:t>
            </a:r>
            <a:endParaRPr lang="ja-JP" altLang="en-US" sz="1000" dirty="0">
              <a:latin typeface="Calibri" pitchFamily="34" charset="0"/>
            </a:endParaRPr>
          </a:p>
        </p:txBody>
      </p:sp>
      <p:grpSp>
        <p:nvGrpSpPr>
          <p:cNvPr id="58370" name="正方形/長方形 31"/>
          <p:cNvGrpSpPr>
            <a:grpSpLocks/>
          </p:cNvGrpSpPr>
          <p:nvPr/>
        </p:nvGrpSpPr>
        <p:grpSpPr bwMode="auto">
          <a:xfrm>
            <a:off x="323850" y="1700213"/>
            <a:ext cx="3817938" cy="630237"/>
            <a:chOff x="-27" y="1002"/>
            <a:chExt cx="3452" cy="327"/>
          </a:xfrm>
        </p:grpSpPr>
        <p:pic>
          <p:nvPicPr>
            <p:cNvPr id="58381" name="正方形/長方形 31"/>
            <p:cNvPicPr>
              <a:picLocks noChangeArrowheads="1"/>
            </p:cNvPicPr>
            <p:nvPr/>
          </p:nvPicPr>
          <p:blipFill>
            <a:blip r:embed="rId2"/>
            <a:srcRect/>
            <a:stretch>
              <a:fillRect/>
            </a:stretch>
          </p:blipFill>
          <p:spPr bwMode="auto">
            <a:xfrm>
              <a:off x="-27" y="1002"/>
              <a:ext cx="3452" cy="327"/>
            </a:xfrm>
            <a:prstGeom prst="rect">
              <a:avLst/>
            </a:prstGeom>
            <a:solidFill>
              <a:srgbClr val="0000FF"/>
            </a:solidFill>
            <a:ln w="9525">
              <a:noFill/>
              <a:miter lim="800000"/>
              <a:headEnd/>
              <a:tailEnd/>
            </a:ln>
          </p:spPr>
        </p:pic>
        <p:sp>
          <p:nvSpPr>
            <p:cNvPr id="58382" name="Text Box 45"/>
            <p:cNvSpPr txBox="1">
              <a:spLocks noChangeArrowheads="1"/>
            </p:cNvSpPr>
            <p:nvPr/>
          </p:nvSpPr>
          <p:spPr bwMode="auto">
            <a:xfrm>
              <a:off x="48" y="1024"/>
              <a:ext cx="3344" cy="249"/>
            </a:xfrm>
            <a:prstGeom prst="rect">
              <a:avLst/>
            </a:prstGeom>
            <a:solidFill>
              <a:srgbClr val="0000FF"/>
            </a:solidFill>
            <a:ln w="9525">
              <a:noFill/>
              <a:miter lim="800000"/>
              <a:headEnd/>
              <a:tailEnd/>
            </a:ln>
          </p:spPr>
          <p:txBody>
            <a:bodyPr lIns="68415" tIns="34208" rIns="68415" bIns="34208" anchor="ctr"/>
            <a:lstStyle/>
            <a:p>
              <a:pPr algn="l"/>
              <a:r>
                <a:rPr lang="ja-JP" altLang="en-US" sz="1200" b="1">
                  <a:solidFill>
                    <a:schemeClr val="bg1"/>
                  </a:solidFill>
                  <a:latin typeface="Calibri" pitchFamily="34" charset="0"/>
                </a:rPr>
                <a:t>医薬品・医療機器等の国際展開に向けた関西国際空港のグローバルサプライチェーンの形成</a:t>
              </a:r>
            </a:p>
          </p:txBody>
        </p:sp>
      </p:grpSp>
      <p:sp>
        <p:nvSpPr>
          <p:cNvPr id="55299" name="Rectangle 5"/>
          <p:cNvSpPr>
            <a:spLocks noChangeArrowheads="1"/>
          </p:cNvSpPr>
          <p:nvPr/>
        </p:nvSpPr>
        <p:spPr bwMode="auto">
          <a:xfrm>
            <a:off x="331788" y="2330450"/>
            <a:ext cx="3803650" cy="9540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rIns="0" anchor="ctr"/>
          <a:lstStyle/>
          <a:p>
            <a:pPr algn="l">
              <a:lnSpc>
                <a:spcPts val="1700"/>
              </a:lnSpc>
              <a:defRPr/>
            </a:pPr>
            <a:r>
              <a:rPr lang="ja-JP" altLang="en-US" sz="1200" dirty="0">
                <a:latin typeface="メイリオ" pitchFamily="50" charset="-128"/>
                <a:ea typeface="メイリオ" pitchFamily="50" charset="-128"/>
                <a:cs typeface="Meiryo UI"/>
              </a:rPr>
              <a:t>・</a:t>
            </a:r>
            <a:r>
              <a:rPr lang="ja-JP" altLang="en-US" sz="1200" dirty="0">
                <a:latin typeface="ＭＳ ゴシック" pitchFamily="49" charset="-128"/>
                <a:ea typeface="ＭＳ ゴシック" pitchFamily="49" charset="-128"/>
                <a:cs typeface="Meiryo UI"/>
              </a:rPr>
              <a:t>関空の航空ネットワークや立地の優位性を活かしな</a:t>
            </a:r>
            <a:endParaRPr lang="en-US" altLang="ja-JP" sz="1200" dirty="0">
              <a:latin typeface="ＭＳ ゴシック" pitchFamily="49" charset="-128"/>
              <a:ea typeface="ＭＳ ゴシック" pitchFamily="49" charset="-128"/>
              <a:cs typeface="Meiryo UI"/>
            </a:endParaRPr>
          </a:p>
          <a:p>
            <a:pPr algn="l">
              <a:lnSpc>
                <a:spcPts val="1700"/>
              </a:lnSpc>
              <a:defRPr/>
            </a:pPr>
            <a:r>
              <a:rPr lang="ja-JP" altLang="en-US" sz="1200" dirty="0">
                <a:latin typeface="ＭＳ ゴシック" pitchFamily="49" charset="-128"/>
                <a:ea typeface="ＭＳ ゴシック" pitchFamily="49" charset="-128"/>
                <a:cs typeface="Meiryo UI"/>
              </a:rPr>
              <a:t>　がら、医薬品・医療機器の輸出入拠点形成に向けて、</a:t>
            </a:r>
            <a:endParaRPr lang="en-US" altLang="ja-JP" sz="1200" dirty="0">
              <a:latin typeface="ＭＳ ゴシック" pitchFamily="49" charset="-128"/>
              <a:ea typeface="ＭＳ ゴシック" pitchFamily="49" charset="-128"/>
              <a:cs typeface="Meiryo UI"/>
            </a:endParaRPr>
          </a:p>
          <a:p>
            <a:pPr algn="l">
              <a:lnSpc>
                <a:spcPts val="1700"/>
              </a:lnSpc>
              <a:defRPr/>
            </a:pPr>
            <a:r>
              <a:rPr lang="ja-JP" altLang="en-US" sz="1200" dirty="0">
                <a:latin typeface="ＭＳ ゴシック" pitchFamily="49" charset="-128"/>
                <a:ea typeface="ＭＳ ゴシック" pitchFamily="49" charset="-128"/>
                <a:cs typeface="Meiryo UI"/>
              </a:rPr>
              <a:t>　クールチェーン構築等に取組んでいる。</a:t>
            </a:r>
          </a:p>
        </p:txBody>
      </p:sp>
      <p:grpSp>
        <p:nvGrpSpPr>
          <p:cNvPr id="58372" name="正方形/長方形 31"/>
          <p:cNvGrpSpPr>
            <a:grpSpLocks/>
          </p:cNvGrpSpPr>
          <p:nvPr/>
        </p:nvGrpSpPr>
        <p:grpSpPr bwMode="auto">
          <a:xfrm>
            <a:off x="4859338" y="1700213"/>
            <a:ext cx="4033837" cy="433387"/>
            <a:chOff x="-27" y="1002"/>
            <a:chExt cx="3452" cy="327"/>
          </a:xfrm>
        </p:grpSpPr>
        <p:pic>
          <p:nvPicPr>
            <p:cNvPr id="58379" name="正方形/長方形 31"/>
            <p:cNvPicPr>
              <a:picLocks noChangeArrowheads="1"/>
            </p:cNvPicPr>
            <p:nvPr/>
          </p:nvPicPr>
          <p:blipFill>
            <a:blip r:embed="rId2"/>
            <a:srcRect/>
            <a:stretch>
              <a:fillRect/>
            </a:stretch>
          </p:blipFill>
          <p:spPr bwMode="auto">
            <a:xfrm>
              <a:off x="-27" y="1002"/>
              <a:ext cx="3452" cy="327"/>
            </a:xfrm>
            <a:prstGeom prst="rect">
              <a:avLst/>
            </a:prstGeom>
            <a:solidFill>
              <a:srgbClr val="0000FF"/>
            </a:solidFill>
            <a:ln w="9525">
              <a:noFill/>
              <a:miter lim="800000"/>
              <a:headEnd/>
              <a:tailEnd/>
            </a:ln>
          </p:spPr>
        </p:pic>
        <p:sp>
          <p:nvSpPr>
            <p:cNvPr id="58380" name="Text Box 45"/>
            <p:cNvSpPr txBox="1">
              <a:spLocks noChangeArrowheads="1"/>
            </p:cNvSpPr>
            <p:nvPr/>
          </p:nvSpPr>
          <p:spPr bwMode="auto">
            <a:xfrm>
              <a:off x="48" y="1024"/>
              <a:ext cx="3344" cy="249"/>
            </a:xfrm>
            <a:prstGeom prst="rect">
              <a:avLst/>
            </a:prstGeom>
            <a:solidFill>
              <a:srgbClr val="0000FF"/>
            </a:solidFill>
            <a:ln w="9525">
              <a:noFill/>
              <a:miter lim="800000"/>
              <a:headEnd/>
              <a:tailEnd/>
            </a:ln>
          </p:spPr>
          <p:txBody>
            <a:bodyPr lIns="68415" tIns="34208" rIns="68415" bIns="34208" anchor="ctr"/>
            <a:lstStyle/>
            <a:p>
              <a:r>
                <a:rPr lang="ja-JP" altLang="en-US" sz="1600" b="1">
                  <a:solidFill>
                    <a:schemeClr val="bg1"/>
                  </a:solidFill>
                  <a:latin typeface="Calibri" pitchFamily="34" charset="0"/>
                </a:rPr>
                <a:t>医療の国際貢献</a:t>
              </a:r>
            </a:p>
          </p:txBody>
        </p:sp>
      </p:grpSp>
      <p:pic>
        <p:nvPicPr>
          <p:cNvPr id="58373" name="Picture 37"/>
          <p:cNvPicPr>
            <a:picLocks noChangeAspect="1" noChangeArrowheads="1"/>
          </p:cNvPicPr>
          <p:nvPr/>
        </p:nvPicPr>
        <p:blipFill>
          <a:blip r:embed="rId3"/>
          <a:srcRect/>
          <a:stretch>
            <a:fillRect/>
          </a:stretch>
        </p:blipFill>
        <p:spPr bwMode="auto">
          <a:xfrm>
            <a:off x="179388" y="3357563"/>
            <a:ext cx="6697662" cy="2782887"/>
          </a:xfrm>
          <a:prstGeom prst="rect">
            <a:avLst/>
          </a:prstGeom>
          <a:noFill/>
          <a:ln w="9525">
            <a:noFill/>
            <a:miter lim="800000"/>
            <a:headEnd/>
            <a:tailEnd/>
          </a:ln>
        </p:spPr>
      </p:pic>
      <p:pic>
        <p:nvPicPr>
          <p:cNvPr id="58374" name="Picture 12" descr="about_index_pic01"/>
          <p:cNvPicPr>
            <a:picLocks noChangeAspect="1" noChangeArrowheads="1"/>
          </p:cNvPicPr>
          <p:nvPr/>
        </p:nvPicPr>
        <p:blipFill>
          <a:blip r:embed="rId4"/>
          <a:srcRect/>
          <a:stretch>
            <a:fillRect/>
          </a:stretch>
        </p:blipFill>
        <p:spPr bwMode="auto">
          <a:xfrm>
            <a:off x="4581525" y="3789363"/>
            <a:ext cx="2943225" cy="2159000"/>
          </a:xfrm>
          <a:prstGeom prst="rect">
            <a:avLst/>
          </a:prstGeom>
          <a:noFill/>
          <a:ln w="9525">
            <a:noFill/>
            <a:miter lim="800000"/>
            <a:headEnd/>
            <a:tailEnd/>
          </a:ln>
        </p:spPr>
      </p:pic>
      <p:sp>
        <p:nvSpPr>
          <p:cNvPr id="55309" name="Rectangle 5"/>
          <p:cNvSpPr>
            <a:spLocks noChangeArrowheads="1"/>
          </p:cNvSpPr>
          <p:nvPr/>
        </p:nvSpPr>
        <p:spPr bwMode="auto">
          <a:xfrm>
            <a:off x="4859338" y="2205038"/>
            <a:ext cx="4033837" cy="12239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rIns="0" anchor="ctr"/>
          <a:lstStyle/>
          <a:p>
            <a:pPr algn="l">
              <a:lnSpc>
                <a:spcPts val="1400"/>
              </a:lnSpc>
              <a:defRPr/>
            </a:pPr>
            <a:r>
              <a:rPr lang="ja-JP" altLang="en-US" sz="1000" dirty="0">
                <a:latin typeface="ＭＳ ゴシック" pitchFamily="49" charset="-128"/>
                <a:ea typeface="ＭＳ ゴシック" pitchFamily="49" charset="-128"/>
              </a:rPr>
              <a:t>・大阪大学医学部附属病院では、医療の国際化に対応し「全地球的な健康」を促進するために、国際医療センターを設立。</a:t>
            </a:r>
            <a:br>
              <a:rPr lang="ja-JP" altLang="en-US" sz="1000" dirty="0">
                <a:latin typeface="ＭＳ ゴシック" pitchFamily="49" charset="-128"/>
                <a:ea typeface="ＭＳ ゴシック" pitchFamily="49" charset="-128"/>
              </a:rPr>
            </a:br>
            <a:r>
              <a:rPr lang="ja-JP" altLang="en-US" sz="1000" dirty="0">
                <a:latin typeface="ＭＳ ゴシック" pitchFamily="49" charset="-128"/>
                <a:ea typeface="ＭＳ ゴシック" pitchFamily="49" charset="-128"/>
              </a:rPr>
              <a:t>・同センターは、大阪大学医学部附属病院の進んだ医療を求める外国人患者の受け入れや医療従事者研修などのインバウンドと、日本の優れた医薬品、医療機器、医療サービスの海外展開のアウトバウンドを推進。また、医療のグローバル化に伴う人材教育と研究を実施。</a:t>
            </a:r>
            <a:r>
              <a:rPr lang="ja-JP" altLang="en-US" dirty="0">
                <a:latin typeface="ＭＳ ゴシック" pitchFamily="49" charset="-128"/>
                <a:ea typeface="ＭＳ ゴシック" pitchFamily="49" charset="-128"/>
              </a:rPr>
              <a:t> </a:t>
            </a:r>
          </a:p>
        </p:txBody>
      </p:sp>
      <p:sp>
        <p:nvSpPr>
          <p:cNvPr id="64" name="テキスト ボックス 63"/>
          <p:cNvSpPr txBox="1"/>
          <p:nvPr/>
        </p:nvSpPr>
        <p:spPr>
          <a:xfrm>
            <a:off x="0" y="620713"/>
            <a:ext cx="8823325" cy="9683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buFont typeface="Wingdings" pitchFamily="2" charset="2"/>
              <a:buChar char="Ø"/>
              <a:defRPr/>
            </a:pPr>
            <a:r>
              <a:rPr lang="ja-JP" altLang="en-US" sz="1400" dirty="0">
                <a:solidFill>
                  <a:srgbClr val="000000"/>
                </a:solidFill>
                <a:latin typeface="ＭＳ Ｐゴシック" charset="-128"/>
                <a:ea typeface="ＭＳ ゴシック" pitchFamily="49" charset="-128"/>
                <a:cs typeface="Meiryo UI"/>
              </a:rPr>
              <a:t>関西国際空港では全国で初めて医薬品専用の定温庫を設けるなど、医薬品医療機器の国際展開に向けたグローバルなサプライチェーン構築をめざしている。</a:t>
            </a:r>
          </a:p>
          <a:p>
            <a:pPr marL="285750" indent="-285750" algn="l">
              <a:buFont typeface="Wingdings" pitchFamily="2" charset="2"/>
              <a:buChar char="Ø"/>
              <a:defRPr/>
            </a:pPr>
            <a:r>
              <a:rPr lang="ja-JP" altLang="en-US" sz="1400" dirty="0">
                <a:solidFill>
                  <a:srgbClr val="000000"/>
                </a:solidFill>
                <a:latin typeface="ＭＳ Ｐゴシック" charset="-128"/>
                <a:ea typeface="ＭＳ ゴシック" pitchFamily="49" charset="-128"/>
                <a:cs typeface="Meiryo UI"/>
              </a:rPr>
              <a:t>医療の国際展開においても、大阪大学医学部付属病院で「国際医療センター」を設けて海外からの医療従事者の研修や患者の受け入れ、また、日本の医療の海外展開などを支援している。</a:t>
            </a:r>
            <a:endParaRPr lang="en-US" altLang="ja-JP" sz="1400" dirty="0">
              <a:solidFill>
                <a:srgbClr val="000000"/>
              </a:solidFill>
              <a:latin typeface="ＭＳ Ｐゴシック" charset="-128"/>
              <a:ea typeface="ＭＳ ゴシック" pitchFamily="49" charset="-128"/>
              <a:cs typeface="Meiryo UI"/>
            </a:endParaRPr>
          </a:p>
        </p:txBody>
      </p:sp>
      <p:pic>
        <p:nvPicPr>
          <p:cNvPr id="58377" name="Picture 17" descr="外国医療従事者の見学・研修の受け入れ"/>
          <p:cNvPicPr>
            <a:picLocks noChangeAspect="1" noChangeArrowheads="1"/>
          </p:cNvPicPr>
          <p:nvPr/>
        </p:nvPicPr>
        <p:blipFill>
          <a:blip r:embed="rId5"/>
          <a:srcRect/>
          <a:stretch>
            <a:fillRect/>
          </a:stretch>
        </p:blipFill>
        <p:spPr bwMode="auto">
          <a:xfrm>
            <a:off x="7524750" y="4149725"/>
            <a:ext cx="1439863" cy="966788"/>
          </a:xfrm>
          <a:prstGeom prst="rect">
            <a:avLst/>
          </a:prstGeom>
          <a:noFill/>
          <a:ln w="9525">
            <a:noFill/>
            <a:miter lim="800000"/>
            <a:headEnd/>
            <a:tailEnd/>
          </a:ln>
        </p:spPr>
      </p:pic>
      <p:sp>
        <p:nvSpPr>
          <p:cNvPr id="58378" name="Rectangle 18"/>
          <p:cNvSpPr>
            <a:spLocks noChangeArrowheads="1"/>
          </p:cNvSpPr>
          <p:nvPr/>
        </p:nvSpPr>
        <p:spPr bwMode="auto">
          <a:xfrm>
            <a:off x="7596188" y="5364163"/>
            <a:ext cx="1368425" cy="503237"/>
          </a:xfrm>
          <a:prstGeom prst="rect">
            <a:avLst/>
          </a:prstGeom>
          <a:noFill/>
          <a:ln w="9525" algn="ctr">
            <a:noFill/>
            <a:miter lim="800000"/>
            <a:headEnd/>
            <a:tailEnd/>
          </a:ln>
        </p:spPr>
        <p:txBody>
          <a:bodyPr wrap="none" anchor="ctr"/>
          <a:lstStyle/>
          <a:p>
            <a:r>
              <a:rPr lang="ja-JP" altLang="en-US" sz="900"/>
              <a:t>世界各国からさまざまな</a:t>
            </a:r>
          </a:p>
          <a:p>
            <a:r>
              <a:rPr lang="ja-JP" altLang="en-US" sz="900"/>
              <a:t>医療従事者の</a:t>
            </a:r>
          </a:p>
          <a:p>
            <a:r>
              <a:rPr lang="ja-JP" altLang="en-US" sz="900"/>
              <a:t>研修・見学を受け入れ</a:t>
            </a: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38</a:t>
            </a:fld>
            <a:endParaRPr lang="ja-JP" altLang="en-US"/>
          </a:p>
        </p:txBody>
      </p:sp>
      <p:sp>
        <p:nvSpPr>
          <p:cNvPr id="17" name="テキスト ボックス 16"/>
          <p:cNvSpPr txBox="1"/>
          <p:nvPr/>
        </p:nvSpPr>
        <p:spPr>
          <a:xfrm>
            <a:off x="6156176" y="6481620"/>
            <a:ext cx="2520403" cy="230832"/>
          </a:xfrm>
          <a:prstGeom prst="rect">
            <a:avLst/>
          </a:prstGeom>
          <a:noFill/>
        </p:spPr>
        <p:txBody>
          <a:bodyPr wrap="square" rtlCol="0">
            <a:spAutoFit/>
          </a:bodyPr>
          <a:lstStyle/>
          <a:p>
            <a:r>
              <a:rPr lang="ja-JP" altLang="en-US" sz="900" dirty="0" smtClean="0"/>
              <a:t>出典：大阪大学</a:t>
            </a:r>
            <a:r>
              <a:rPr lang="en-US" altLang="ja-JP" sz="900" dirty="0" smtClean="0"/>
              <a:t>WEB</a:t>
            </a:r>
            <a:r>
              <a:rPr lang="ja-JP" altLang="en-US" sz="900" dirty="0" smtClean="0"/>
              <a:t>ページ</a:t>
            </a:r>
            <a:endParaRPr kumimoji="1" lang="ja-JP" altLang="en-US" sz="900" dirty="0"/>
          </a:p>
        </p:txBody>
      </p:sp>
      <p:sp>
        <p:nvSpPr>
          <p:cNvPr id="18" name="テキスト ボックス 17"/>
          <p:cNvSpPr txBox="1"/>
          <p:nvPr/>
        </p:nvSpPr>
        <p:spPr>
          <a:xfrm>
            <a:off x="1891259" y="6522990"/>
            <a:ext cx="2520403" cy="230832"/>
          </a:xfrm>
          <a:prstGeom prst="rect">
            <a:avLst/>
          </a:prstGeom>
          <a:noFill/>
        </p:spPr>
        <p:txBody>
          <a:bodyPr wrap="square" rtlCol="0">
            <a:spAutoFit/>
          </a:bodyPr>
          <a:lstStyle/>
          <a:p>
            <a:r>
              <a:rPr lang="ja-JP" altLang="en-US" sz="900" dirty="0" smtClean="0"/>
              <a:t>出典：関西国際空港</a:t>
            </a:r>
            <a:r>
              <a:rPr lang="en-US" altLang="ja-JP" sz="900" dirty="0" smtClean="0"/>
              <a:t>WEB</a:t>
            </a:r>
            <a:r>
              <a:rPr lang="ja-JP" altLang="en-US" sz="900" dirty="0" smtClean="0"/>
              <a:t>ページ</a:t>
            </a:r>
            <a:endParaRPr kumimoji="1" lang="ja-JP" altLang="en-US" sz="9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３．大阪での具体的な取組事例（ライフサイエンス分野</a:t>
            </a:r>
            <a:r>
              <a:rPr lang="ja-JP" altLang="en-US" b="1" dirty="0" smtClean="0">
                <a:latin typeface="Calibri" pitchFamily="34" charset="0"/>
              </a:rPr>
              <a:t>）　</a:t>
            </a:r>
            <a:r>
              <a:rPr lang="ja-JP" altLang="en-US" sz="1000" dirty="0" smtClean="0">
                <a:latin typeface="Calibri" pitchFamily="34" charset="0"/>
              </a:rPr>
              <a:t>～</a:t>
            </a:r>
            <a:r>
              <a:rPr lang="ja-JP" altLang="en-US" sz="1000" dirty="0">
                <a:latin typeface="Calibri" pitchFamily="34" charset="0"/>
              </a:rPr>
              <a:t>革新的医薬品開発の産学連携の</a:t>
            </a:r>
            <a:r>
              <a:rPr lang="ja-JP" altLang="en-US" sz="1000" dirty="0" smtClean="0">
                <a:latin typeface="Calibri" pitchFamily="34" charset="0"/>
              </a:rPr>
              <a:t>好事例～</a:t>
            </a:r>
            <a:endParaRPr lang="ja-JP" altLang="en-US" sz="1000" dirty="0">
              <a:latin typeface="Calibri" pitchFamily="34" charset="0"/>
            </a:endParaRPr>
          </a:p>
        </p:txBody>
      </p:sp>
      <p:sp>
        <p:nvSpPr>
          <p:cNvPr id="16" name="テキスト ボックス 15"/>
          <p:cNvSpPr txBox="1"/>
          <p:nvPr/>
        </p:nvSpPr>
        <p:spPr>
          <a:xfrm>
            <a:off x="0" y="476250"/>
            <a:ext cx="8823325" cy="3079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buFont typeface="Wingdings" pitchFamily="2" charset="2"/>
              <a:buChar char="Ø"/>
              <a:defRPr/>
            </a:pPr>
            <a:r>
              <a:rPr lang="ja-JP" altLang="en-US" sz="1400" dirty="0">
                <a:solidFill>
                  <a:srgbClr val="000000"/>
                </a:solidFill>
                <a:latin typeface="+mj-ea"/>
                <a:ea typeface="+mj-ea"/>
                <a:cs typeface="Meiryo UI"/>
              </a:rPr>
              <a:t>関西では産学連携による医薬品開発が進んでおり、免疫分野での革新的医薬品開発の好事例が生まれて</a:t>
            </a:r>
            <a:r>
              <a:rPr lang="ja-JP" altLang="en-US" sz="1400" dirty="0" smtClean="0">
                <a:solidFill>
                  <a:srgbClr val="000000"/>
                </a:solidFill>
                <a:latin typeface="+mj-ea"/>
                <a:ea typeface="+mj-ea"/>
                <a:cs typeface="Meiryo UI"/>
              </a:rPr>
              <a:t>いる。</a:t>
            </a:r>
            <a:endParaRPr lang="ja-JP" altLang="en-US" sz="1400" dirty="0">
              <a:solidFill>
                <a:srgbClr val="000000"/>
              </a:solidFill>
              <a:latin typeface="+mj-ea"/>
              <a:ea typeface="+mj-ea"/>
              <a:cs typeface="Meiryo UI"/>
            </a:endParaRPr>
          </a:p>
        </p:txBody>
      </p:sp>
      <p:sp>
        <p:nvSpPr>
          <p:cNvPr id="59395" name="サブタイトル 2"/>
          <p:cNvSpPr>
            <a:spLocks noGrp="1"/>
          </p:cNvSpPr>
          <p:nvPr>
            <p:ph type="subTitle" idx="4294967295"/>
          </p:nvPr>
        </p:nvSpPr>
        <p:spPr>
          <a:xfrm>
            <a:off x="161925" y="1206500"/>
            <a:ext cx="6746875" cy="1849438"/>
          </a:xfrm>
        </p:spPr>
        <p:txBody>
          <a:bodyPr/>
          <a:lstStyle/>
          <a:p>
            <a:pPr marL="0" indent="0">
              <a:spcBef>
                <a:spcPct val="0"/>
              </a:spcBef>
              <a:buFont typeface="Arial" charset="0"/>
              <a:buNone/>
            </a:pPr>
            <a:r>
              <a:rPr lang="ja-JP" altLang="en-US" sz="1400" smtClean="0">
                <a:latin typeface="Meiryo UI"/>
                <a:ea typeface="Meiryo UI"/>
                <a:cs typeface="Meiryo UI"/>
              </a:rPr>
              <a:t>・</a:t>
            </a:r>
            <a:r>
              <a:rPr lang="en-US" altLang="ja-JP" sz="1400" smtClean="0">
                <a:latin typeface="Meiryo UI"/>
                <a:ea typeface="Meiryo UI"/>
                <a:cs typeface="Meiryo UI"/>
              </a:rPr>
              <a:t>1992</a:t>
            </a:r>
            <a:r>
              <a:rPr lang="ja-JP" altLang="en-US" sz="1400" smtClean="0">
                <a:latin typeface="Meiryo UI"/>
                <a:ea typeface="Meiryo UI"/>
                <a:cs typeface="Meiryo UI"/>
              </a:rPr>
              <a:t>　共同研究開始</a:t>
            </a:r>
            <a:endParaRPr lang="en-US" altLang="ja-JP" sz="1400" smtClean="0">
              <a:latin typeface="Meiryo UI"/>
              <a:ea typeface="Meiryo UI"/>
              <a:cs typeface="Meiryo UI"/>
            </a:endParaRPr>
          </a:p>
          <a:p>
            <a:pPr marL="0" indent="0">
              <a:spcBef>
                <a:spcPct val="0"/>
              </a:spcBef>
              <a:buFont typeface="Arial" charset="0"/>
              <a:buNone/>
            </a:pPr>
            <a:r>
              <a:rPr lang="ja-JP" altLang="en-US" sz="1400" smtClean="0">
                <a:latin typeface="Meiryo UI"/>
                <a:ea typeface="Meiryo UI"/>
                <a:cs typeface="Meiryo UI"/>
              </a:rPr>
              <a:t>・</a:t>
            </a:r>
            <a:r>
              <a:rPr lang="en-US" altLang="ja-JP" sz="1400" smtClean="0">
                <a:latin typeface="Meiryo UI"/>
                <a:ea typeface="Meiryo UI"/>
                <a:cs typeface="Meiryo UI"/>
              </a:rPr>
              <a:t>1997</a:t>
            </a:r>
            <a:r>
              <a:rPr lang="ja-JP" altLang="en-US" sz="1400" smtClean="0">
                <a:latin typeface="Meiryo UI"/>
                <a:ea typeface="Meiryo UI"/>
                <a:cs typeface="Meiryo UI"/>
              </a:rPr>
              <a:t>　抗</a:t>
            </a:r>
            <a:r>
              <a:rPr lang="en-US" altLang="ja-JP" sz="1400" smtClean="0">
                <a:latin typeface="Meiryo UI"/>
                <a:ea typeface="Meiryo UI"/>
                <a:cs typeface="Meiryo UI"/>
              </a:rPr>
              <a:t>PD-1</a:t>
            </a:r>
            <a:r>
              <a:rPr lang="ja-JP" altLang="en-US" sz="1400" smtClean="0">
                <a:latin typeface="Meiryo UI"/>
                <a:ea typeface="Meiryo UI"/>
                <a:cs typeface="Meiryo UI"/>
              </a:rPr>
              <a:t>抗体「オプジーボ」の免疫抑制効果解明</a:t>
            </a:r>
            <a:endParaRPr lang="en-US" altLang="ja-JP" sz="1400" smtClean="0">
              <a:latin typeface="Meiryo UI"/>
              <a:ea typeface="Meiryo UI"/>
              <a:cs typeface="Meiryo UI"/>
            </a:endParaRPr>
          </a:p>
          <a:p>
            <a:pPr marL="0" indent="0">
              <a:spcBef>
                <a:spcPct val="0"/>
              </a:spcBef>
              <a:buFont typeface="Arial" charset="0"/>
              <a:buNone/>
            </a:pPr>
            <a:r>
              <a:rPr lang="ja-JP" altLang="en-US" sz="1400" smtClean="0">
                <a:latin typeface="Meiryo UI"/>
                <a:ea typeface="Meiryo UI"/>
                <a:cs typeface="Meiryo UI"/>
              </a:rPr>
              <a:t>・</a:t>
            </a:r>
            <a:r>
              <a:rPr lang="en-US" altLang="ja-JP" sz="1400" smtClean="0">
                <a:latin typeface="Meiryo UI"/>
                <a:ea typeface="Meiryo UI"/>
                <a:cs typeface="Meiryo UI"/>
              </a:rPr>
              <a:t>2006</a:t>
            </a:r>
            <a:r>
              <a:rPr lang="ja-JP" altLang="en-US" sz="1400" smtClean="0">
                <a:latin typeface="Meiryo UI"/>
                <a:ea typeface="Meiryo UI"/>
                <a:cs typeface="Meiryo UI"/>
              </a:rPr>
              <a:t>　治験開始（</a:t>
            </a:r>
            <a:r>
              <a:rPr lang="en-US" altLang="ja-JP" sz="1400" smtClean="0">
                <a:latin typeface="Meiryo UI"/>
                <a:ea typeface="Meiryo UI"/>
                <a:cs typeface="Meiryo UI"/>
              </a:rPr>
              <a:t>2013</a:t>
            </a:r>
            <a:r>
              <a:rPr lang="ja-JP" altLang="en-US" sz="1400" smtClean="0">
                <a:latin typeface="Meiryo UI"/>
                <a:ea typeface="Meiryo UI"/>
                <a:cs typeface="Meiryo UI"/>
              </a:rPr>
              <a:t>「サイエンス」のﾌﾞﾚｰｸ・ｽﾙｰ・ｵﾌﾞ・ｻﾞ・ｲﾔｰ）</a:t>
            </a:r>
            <a:endParaRPr lang="en-US" altLang="ja-JP" sz="1400" smtClean="0">
              <a:latin typeface="Meiryo UI"/>
              <a:ea typeface="Meiryo UI"/>
              <a:cs typeface="Meiryo UI"/>
            </a:endParaRPr>
          </a:p>
          <a:p>
            <a:pPr marL="0" indent="0">
              <a:spcBef>
                <a:spcPct val="0"/>
              </a:spcBef>
              <a:buFont typeface="Arial" charset="0"/>
              <a:buNone/>
            </a:pPr>
            <a:r>
              <a:rPr lang="ja-JP" altLang="en-US" sz="1400" smtClean="0">
                <a:latin typeface="Meiryo UI"/>
                <a:ea typeface="Meiryo UI"/>
                <a:cs typeface="Meiryo UI"/>
              </a:rPr>
              <a:t>・</a:t>
            </a:r>
            <a:r>
              <a:rPr lang="en-US" altLang="ja-JP" sz="1400" smtClean="0">
                <a:latin typeface="Meiryo UI"/>
                <a:ea typeface="Meiryo UI"/>
                <a:cs typeface="Meiryo UI"/>
              </a:rPr>
              <a:t>2013   </a:t>
            </a:r>
            <a:r>
              <a:rPr lang="ja-JP" altLang="en-US" sz="1400" u="sng" smtClean="0">
                <a:latin typeface="Meiryo UI"/>
                <a:ea typeface="Meiryo UI"/>
                <a:cs typeface="Meiryo UI"/>
              </a:rPr>
              <a:t>製造販売承認申請（</a:t>
            </a:r>
            <a:r>
              <a:rPr lang="en-US" altLang="ja-JP" sz="1400" u="sng" smtClean="0">
                <a:latin typeface="Meiryo UI"/>
                <a:ea typeface="Meiryo UI"/>
                <a:cs typeface="Meiryo UI"/>
              </a:rPr>
              <a:t>12</a:t>
            </a:r>
            <a:r>
              <a:rPr lang="ja-JP" altLang="en-US" sz="1400" u="sng" smtClean="0">
                <a:latin typeface="Meiryo UI"/>
                <a:ea typeface="Meiryo UI"/>
                <a:cs typeface="Meiryo UI"/>
              </a:rPr>
              <a:t>月）</a:t>
            </a:r>
            <a:endParaRPr lang="en-US" altLang="ja-JP" sz="1400" smtClean="0">
              <a:latin typeface="Meiryo UI"/>
              <a:ea typeface="Meiryo UI"/>
              <a:cs typeface="Meiryo UI"/>
            </a:endParaRPr>
          </a:p>
          <a:p>
            <a:pPr marL="0" indent="0">
              <a:spcBef>
                <a:spcPct val="0"/>
              </a:spcBef>
              <a:buFont typeface="Arial" charset="0"/>
              <a:buNone/>
            </a:pPr>
            <a:r>
              <a:rPr lang="ja-JP" altLang="en-US" sz="1400" smtClean="0">
                <a:latin typeface="Meiryo UI"/>
                <a:ea typeface="Meiryo UI"/>
                <a:cs typeface="Meiryo UI"/>
              </a:rPr>
              <a:t>・</a:t>
            </a:r>
            <a:r>
              <a:rPr lang="en-US" altLang="ja-JP" sz="1400" smtClean="0">
                <a:latin typeface="Meiryo UI"/>
                <a:ea typeface="Meiryo UI"/>
                <a:cs typeface="Meiryo UI"/>
              </a:rPr>
              <a:t>2014</a:t>
            </a:r>
            <a:r>
              <a:rPr lang="ja-JP" altLang="en-US" sz="1400" smtClean="0">
                <a:latin typeface="Meiryo UI"/>
                <a:ea typeface="Meiryo UI"/>
                <a:cs typeface="Meiryo UI"/>
              </a:rPr>
              <a:t>　</a:t>
            </a:r>
            <a:r>
              <a:rPr lang="ja-JP" altLang="en-US" sz="1400" u="sng" smtClean="0">
                <a:latin typeface="Meiryo UI"/>
                <a:ea typeface="Meiryo UI"/>
                <a:cs typeface="Meiryo UI"/>
              </a:rPr>
              <a:t>日本での発売開始（悪性黒腫メラノーマ治療薬）　　</a:t>
            </a:r>
            <a:endParaRPr lang="en-US" altLang="ja-JP" sz="1400" smtClean="0">
              <a:latin typeface="Meiryo UI"/>
              <a:ea typeface="Meiryo UI"/>
              <a:cs typeface="Meiryo UI"/>
            </a:endParaRPr>
          </a:p>
          <a:p>
            <a:pPr marL="0" indent="0">
              <a:lnSpc>
                <a:spcPts val="1675"/>
              </a:lnSpc>
              <a:spcBef>
                <a:spcPts val="1200"/>
              </a:spcBef>
              <a:buFont typeface="Arial" charset="0"/>
              <a:buNone/>
            </a:pPr>
            <a:r>
              <a:rPr lang="ja-JP" altLang="en-US" sz="1400" smtClean="0">
                <a:latin typeface="Meiryo UI"/>
                <a:ea typeface="Meiryo UI"/>
                <a:cs typeface="Meiryo UI"/>
              </a:rPr>
              <a:t>　　　</a:t>
            </a:r>
            <a:r>
              <a:rPr lang="en-US" altLang="ja-JP" sz="1400" smtClean="0">
                <a:latin typeface="Meiryo UI"/>
                <a:ea typeface="Meiryo UI"/>
                <a:cs typeface="Meiryo UI"/>
              </a:rPr>
              <a:t>※</a:t>
            </a:r>
            <a:r>
              <a:rPr lang="ja-JP" altLang="en-US" sz="1400" smtClean="0">
                <a:latin typeface="Meiryo UI"/>
                <a:ea typeface="Meiryo UI"/>
                <a:cs typeface="Meiryo UI"/>
              </a:rPr>
              <a:t>売上高</a:t>
            </a:r>
            <a:endParaRPr lang="en-US" altLang="ja-JP" sz="1400" smtClean="0">
              <a:latin typeface="Meiryo UI"/>
              <a:ea typeface="Meiryo UI"/>
              <a:cs typeface="Meiryo UI"/>
            </a:endParaRPr>
          </a:p>
          <a:p>
            <a:pPr marL="0" indent="0">
              <a:lnSpc>
                <a:spcPts val="1675"/>
              </a:lnSpc>
              <a:spcBef>
                <a:spcPct val="0"/>
              </a:spcBef>
              <a:buFont typeface="Arial" charset="0"/>
              <a:buNone/>
            </a:pPr>
            <a:r>
              <a:rPr lang="ja-JP" altLang="en-US" sz="1400" smtClean="0">
                <a:latin typeface="Meiryo UI"/>
                <a:ea typeface="Meiryo UI"/>
                <a:cs typeface="Meiryo UI"/>
              </a:rPr>
              <a:t>　　　　</a:t>
            </a:r>
            <a:r>
              <a:rPr lang="en-US" altLang="ja-JP" sz="1400" smtClean="0">
                <a:latin typeface="Meiryo UI"/>
                <a:ea typeface="Meiryo UI"/>
                <a:cs typeface="Meiryo UI"/>
              </a:rPr>
              <a:t>2015</a:t>
            </a:r>
            <a:r>
              <a:rPr lang="ja-JP" altLang="en-US" sz="1400" smtClean="0">
                <a:latin typeface="Meiryo UI"/>
                <a:ea typeface="Meiryo UI"/>
                <a:cs typeface="Meiryo UI"/>
              </a:rPr>
              <a:t>年度実績：</a:t>
            </a:r>
            <a:r>
              <a:rPr lang="en-US" altLang="ja-JP" sz="1400" smtClean="0">
                <a:latin typeface="Meiryo UI"/>
                <a:ea typeface="Meiryo UI"/>
                <a:cs typeface="Meiryo UI"/>
              </a:rPr>
              <a:t>212</a:t>
            </a:r>
            <a:r>
              <a:rPr lang="ja-JP" altLang="en-US" sz="1400" smtClean="0">
                <a:latin typeface="Meiryo UI"/>
                <a:ea typeface="Meiryo UI"/>
                <a:cs typeface="Meiryo UI"/>
              </a:rPr>
              <a:t>億円⇒</a:t>
            </a:r>
            <a:r>
              <a:rPr lang="en-US" altLang="ja-JP" sz="1400" smtClean="0">
                <a:latin typeface="Meiryo UI"/>
                <a:ea typeface="Meiryo UI"/>
                <a:cs typeface="Meiryo UI"/>
              </a:rPr>
              <a:t>2016</a:t>
            </a:r>
            <a:r>
              <a:rPr lang="ja-JP" altLang="en-US" sz="1400" smtClean="0">
                <a:latin typeface="Meiryo UI"/>
                <a:ea typeface="Meiryo UI"/>
                <a:cs typeface="Meiryo UI"/>
              </a:rPr>
              <a:t>年度見込み：</a:t>
            </a:r>
            <a:r>
              <a:rPr lang="en-US" altLang="ja-JP" sz="1600" b="1" smtClean="0">
                <a:latin typeface="Meiryo UI"/>
                <a:ea typeface="Meiryo UI"/>
                <a:cs typeface="Meiryo UI"/>
              </a:rPr>
              <a:t>1,260</a:t>
            </a:r>
            <a:r>
              <a:rPr lang="ja-JP" altLang="en-US" sz="1600" b="1" smtClean="0">
                <a:latin typeface="Meiryo UI"/>
                <a:ea typeface="Meiryo UI"/>
                <a:cs typeface="Meiryo UI"/>
              </a:rPr>
              <a:t>億円</a:t>
            </a:r>
            <a:r>
              <a:rPr lang="ja-JP" altLang="en-US" sz="1400" smtClean="0">
                <a:latin typeface="Meiryo UI"/>
                <a:ea typeface="Meiryo UI"/>
                <a:cs typeface="Meiryo UI"/>
              </a:rPr>
              <a:t>（</a:t>
            </a:r>
            <a:r>
              <a:rPr lang="en-US" altLang="ja-JP" sz="1400" smtClean="0">
                <a:latin typeface="Meiryo UI"/>
                <a:ea typeface="Meiryo UI"/>
                <a:cs typeface="Meiryo UI"/>
              </a:rPr>
              <a:t>+495.7%</a:t>
            </a:r>
            <a:r>
              <a:rPr lang="ja-JP" altLang="en-US" sz="1400" smtClean="0">
                <a:latin typeface="Meiryo UI"/>
                <a:ea typeface="Meiryo UI"/>
                <a:cs typeface="Meiryo UI"/>
              </a:rPr>
              <a:t>）</a:t>
            </a:r>
            <a:endParaRPr lang="ja-JP" altLang="en-US" sz="2800" smtClean="0">
              <a:latin typeface="Meiryo UI"/>
              <a:ea typeface="Meiryo UI"/>
              <a:cs typeface="Meiryo UI"/>
            </a:endParaRPr>
          </a:p>
        </p:txBody>
      </p:sp>
      <p:sp>
        <p:nvSpPr>
          <p:cNvPr id="18" name="サブタイトル 2"/>
          <p:cNvSpPr txBox="1">
            <a:spLocks/>
          </p:cNvSpPr>
          <p:nvPr/>
        </p:nvSpPr>
        <p:spPr>
          <a:xfrm>
            <a:off x="25400" y="860425"/>
            <a:ext cx="8656638" cy="450850"/>
          </a:xfrm>
          <a:prstGeom prst="rect">
            <a:avLst/>
          </a:prstGeom>
        </p:spPr>
        <p:txBody>
          <a:bodyPr>
            <a:normAutofit fontScale="92500"/>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defRPr/>
            </a:pPr>
            <a:r>
              <a:rPr lang="en-US" altLang="ja-JP" sz="1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抗ＰＤ</a:t>
            </a:r>
            <a:r>
              <a:rPr lang="en-US" altLang="ja-JP" sz="1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１抗体「オプジーボ」（一般名ニボルマブ）</a:t>
            </a:r>
            <a:r>
              <a:rPr lang="en-US" altLang="ja-JP" sz="1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小野薬品と京大本庶名誉教授との共同開発</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右中かっこ 18"/>
          <p:cNvSpPr/>
          <p:nvPr/>
        </p:nvSpPr>
        <p:spPr>
          <a:xfrm>
            <a:off x="6626225" y="1349375"/>
            <a:ext cx="152400" cy="1489075"/>
          </a:xfrm>
          <a:prstGeom prst="rightBrace">
            <a:avLst>
              <a:gd name="adj1" fmla="val 7853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9398" name="サブタイトル 2"/>
          <p:cNvSpPr txBox="1">
            <a:spLocks/>
          </p:cNvSpPr>
          <p:nvPr/>
        </p:nvSpPr>
        <p:spPr bwMode="auto">
          <a:xfrm>
            <a:off x="6864350" y="1879600"/>
            <a:ext cx="2265363" cy="557213"/>
          </a:xfrm>
          <a:prstGeom prst="rect">
            <a:avLst/>
          </a:prstGeom>
          <a:noFill/>
          <a:ln w="9525">
            <a:noFill/>
            <a:miter lim="800000"/>
            <a:headEnd/>
            <a:tailEnd/>
          </a:ln>
        </p:spPr>
        <p:txBody>
          <a:bodyPr/>
          <a:lstStyle/>
          <a:p>
            <a:pPr algn="l">
              <a:spcBef>
                <a:spcPct val="20000"/>
              </a:spcBef>
              <a:buFont typeface="Arial" charset="0"/>
              <a:buNone/>
            </a:pPr>
            <a:r>
              <a:rPr lang="ja-JP" altLang="en-US" sz="1200">
                <a:latin typeface="Meiryo UI"/>
                <a:ea typeface="Meiryo UI"/>
                <a:cs typeface="Meiryo UI"/>
              </a:rPr>
              <a:t>共同研究から長期間諦めなかった画期的免疫薬</a:t>
            </a:r>
            <a:endParaRPr lang="en-US" altLang="ja-JP" sz="1200">
              <a:latin typeface="Meiryo UI"/>
              <a:ea typeface="Meiryo UI"/>
              <a:cs typeface="Meiryo UI"/>
            </a:endParaRPr>
          </a:p>
        </p:txBody>
      </p:sp>
      <p:pic>
        <p:nvPicPr>
          <p:cNvPr id="59399" name="Picture 3" descr="D:\KamodaE\Desktop\img_chapter1_section2_1_2.jpg"/>
          <p:cNvPicPr>
            <a:picLocks noChangeAspect="1" noChangeArrowheads="1"/>
          </p:cNvPicPr>
          <p:nvPr/>
        </p:nvPicPr>
        <p:blipFill>
          <a:blip r:embed="rId2"/>
          <a:srcRect/>
          <a:stretch>
            <a:fillRect/>
          </a:stretch>
        </p:blipFill>
        <p:spPr bwMode="auto">
          <a:xfrm>
            <a:off x="327025" y="4473575"/>
            <a:ext cx="2489200" cy="1797050"/>
          </a:xfrm>
          <a:prstGeom prst="rect">
            <a:avLst/>
          </a:prstGeom>
          <a:noFill/>
          <a:ln w="9525">
            <a:noFill/>
            <a:miter lim="800000"/>
            <a:headEnd/>
            <a:tailEnd/>
          </a:ln>
        </p:spPr>
      </p:pic>
      <p:sp>
        <p:nvSpPr>
          <p:cNvPr id="22" name="正方形/長方形 21"/>
          <p:cNvSpPr/>
          <p:nvPr/>
        </p:nvSpPr>
        <p:spPr>
          <a:xfrm>
            <a:off x="138113" y="3817938"/>
            <a:ext cx="3154362" cy="592137"/>
          </a:xfrm>
          <a:prstGeom prst="rect">
            <a:avLst/>
          </a:prstGeom>
        </p:spPr>
        <p:txBody>
          <a:bodyPr>
            <a:spAutoFit/>
          </a:bodyPr>
          <a:lstStyle/>
          <a:p>
            <a:pPr>
              <a:lnSpc>
                <a:spcPts val="1300"/>
              </a:lnSpc>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がん細胞が作り出す「</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PD-L1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」が、がん細胞を攻撃する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細胞の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PD-1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受容体と結合すると免疫機能にブレーキ</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がかかり、</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細胞はがん細胞への攻撃ができなくなる。</a:t>
            </a:r>
          </a:p>
        </p:txBody>
      </p:sp>
      <p:pic>
        <p:nvPicPr>
          <p:cNvPr id="59401" name="Picture 4"/>
          <p:cNvPicPr>
            <a:picLocks noChangeAspect="1" noChangeArrowheads="1"/>
          </p:cNvPicPr>
          <p:nvPr/>
        </p:nvPicPr>
        <p:blipFill>
          <a:blip r:embed="rId3"/>
          <a:srcRect/>
          <a:stretch>
            <a:fillRect/>
          </a:stretch>
        </p:blipFill>
        <p:spPr bwMode="auto">
          <a:xfrm>
            <a:off x="3298825" y="4468813"/>
            <a:ext cx="3030538" cy="2022475"/>
          </a:xfrm>
          <a:prstGeom prst="rect">
            <a:avLst/>
          </a:prstGeom>
          <a:noFill/>
          <a:ln w="9525">
            <a:noFill/>
            <a:miter lim="800000"/>
            <a:headEnd/>
            <a:tailEnd/>
          </a:ln>
        </p:spPr>
      </p:pic>
      <p:sp>
        <p:nvSpPr>
          <p:cNvPr id="24" name="正方形/長方形 23"/>
          <p:cNvSpPr/>
          <p:nvPr/>
        </p:nvSpPr>
        <p:spPr>
          <a:xfrm>
            <a:off x="3298825" y="3817938"/>
            <a:ext cx="3097213" cy="592137"/>
          </a:xfrm>
          <a:prstGeom prst="rect">
            <a:avLst/>
          </a:prstGeom>
        </p:spPr>
        <p:txBody>
          <a:bodyPr>
            <a:spAutoFit/>
          </a:bodyPr>
          <a:lstStyle/>
          <a:p>
            <a:pPr>
              <a:lnSpc>
                <a:spcPts val="1300"/>
              </a:lnSpc>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オプジーボは、</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細胞の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PD-1</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に結</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合し「</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PD-L1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」との結合を阻止することにより、免疫機能にブレーキがかからないようにして、Ｔ細胞のがん細胞を攻撃する力を高める。</a:t>
            </a:r>
          </a:p>
        </p:txBody>
      </p:sp>
      <p:sp>
        <p:nvSpPr>
          <p:cNvPr id="25" name="右矢印 24"/>
          <p:cNvSpPr/>
          <p:nvPr/>
        </p:nvSpPr>
        <p:spPr>
          <a:xfrm>
            <a:off x="2998788" y="4633913"/>
            <a:ext cx="257175" cy="1511300"/>
          </a:xfrm>
          <a:prstGeom prst="rightArrow">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6" name="角丸四角形 25"/>
          <p:cNvSpPr/>
          <p:nvPr/>
        </p:nvSpPr>
        <p:spPr>
          <a:xfrm>
            <a:off x="106363" y="3724275"/>
            <a:ext cx="6289675" cy="2930525"/>
          </a:xfrm>
          <a:prstGeom prst="roundRect">
            <a:avLst>
              <a:gd name="adj" fmla="val 3704"/>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7" name="正方形/長方形 26"/>
          <p:cNvSpPr/>
          <p:nvPr/>
        </p:nvSpPr>
        <p:spPr>
          <a:xfrm>
            <a:off x="288925" y="6249988"/>
            <a:ext cx="2433638" cy="254000"/>
          </a:xfrm>
          <a:prstGeom prst="rect">
            <a:avLst/>
          </a:prstGeom>
        </p:spPr>
        <p:txBody>
          <a:bodyPr wrap="none">
            <a:spAutoFit/>
          </a:bodyPr>
          <a:lstStyle/>
          <a:p>
            <a:pPr>
              <a:defRPr/>
            </a:pPr>
            <a:r>
              <a:rPr lang="ja-JP" altLang="en-US" sz="1050" dirty="0">
                <a:latin typeface="+mn-ea"/>
              </a:rPr>
              <a:t>画像：小野薬品工業株式会社</a:t>
            </a:r>
            <a:r>
              <a:rPr lang="en-US" altLang="ja-JP" sz="1050" dirty="0">
                <a:latin typeface="+mn-ea"/>
              </a:rPr>
              <a:t>Web</a:t>
            </a:r>
            <a:r>
              <a:rPr lang="ja-JP" altLang="en-US" sz="1050" dirty="0">
                <a:latin typeface="+mn-ea"/>
              </a:rPr>
              <a:t>サイト</a:t>
            </a:r>
          </a:p>
        </p:txBody>
      </p:sp>
      <p:grpSp>
        <p:nvGrpSpPr>
          <p:cNvPr id="59406" name="グループ化 27"/>
          <p:cNvGrpSpPr>
            <a:grpSpLocks noChangeAspect="1"/>
          </p:cNvGrpSpPr>
          <p:nvPr/>
        </p:nvGrpSpPr>
        <p:grpSpPr bwMode="auto">
          <a:xfrm>
            <a:off x="6491288" y="3005138"/>
            <a:ext cx="2546350" cy="3556000"/>
            <a:chOff x="1162777" y="256993"/>
            <a:chExt cx="3943063" cy="5504918"/>
          </a:xfrm>
        </p:grpSpPr>
        <p:grpSp>
          <p:nvGrpSpPr>
            <p:cNvPr id="59410" name="グループ化 28"/>
            <p:cNvGrpSpPr>
              <a:grpSpLocks noChangeAspect="1"/>
            </p:cNvGrpSpPr>
            <p:nvPr/>
          </p:nvGrpSpPr>
          <p:grpSpPr bwMode="auto">
            <a:xfrm>
              <a:off x="1162777" y="256993"/>
              <a:ext cx="3913954" cy="5504918"/>
              <a:chOff x="1162777" y="256995"/>
              <a:chExt cx="3993833" cy="5617263"/>
            </a:xfrm>
          </p:grpSpPr>
          <p:pic>
            <p:nvPicPr>
              <p:cNvPr id="59412" name="Picture 2"/>
              <p:cNvPicPr>
                <a:picLocks noChangeAspect="1" noChangeArrowheads="1"/>
              </p:cNvPicPr>
              <p:nvPr/>
            </p:nvPicPr>
            <p:blipFill>
              <a:blip r:embed="rId4"/>
              <a:srcRect/>
              <a:stretch>
                <a:fillRect/>
              </a:stretch>
            </p:blipFill>
            <p:spPr bwMode="auto">
              <a:xfrm>
                <a:off x="1162777" y="256995"/>
                <a:ext cx="3993833" cy="2780347"/>
              </a:xfrm>
              <a:prstGeom prst="rect">
                <a:avLst/>
              </a:prstGeom>
              <a:noFill/>
              <a:ln w="9525">
                <a:noFill/>
                <a:miter lim="800000"/>
                <a:headEnd/>
                <a:tailEnd/>
              </a:ln>
            </p:spPr>
          </p:pic>
          <p:pic>
            <p:nvPicPr>
              <p:cNvPr id="59413" name="Picture 3"/>
              <p:cNvPicPr>
                <a:picLocks noChangeAspect="1" noChangeArrowheads="1"/>
              </p:cNvPicPr>
              <p:nvPr/>
            </p:nvPicPr>
            <p:blipFill>
              <a:blip r:embed="rId5"/>
              <a:srcRect/>
              <a:stretch>
                <a:fillRect/>
              </a:stretch>
            </p:blipFill>
            <p:spPr bwMode="auto">
              <a:xfrm>
                <a:off x="1196343" y="3007233"/>
                <a:ext cx="3953827" cy="2867025"/>
              </a:xfrm>
              <a:prstGeom prst="rect">
                <a:avLst/>
              </a:prstGeom>
              <a:noFill/>
              <a:ln w="9525">
                <a:noFill/>
                <a:miter lim="800000"/>
                <a:headEnd/>
                <a:tailEnd/>
              </a:ln>
            </p:spPr>
          </p:pic>
          <p:pic>
            <p:nvPicPr>
              <p:cNvPr id="59414" name="Picture 5"/>
              <p:cNvPicPr>
                <a:picLocks noChangeAspect="1" noChangeArrowheads="1"/>
              </p:cNvPicPr>
              <p:nvPr/>
            </p:nvPicPr>
            <p:blipFill>
              <a:blip r:embed="rId6"/>
              <a:srcRect/>
              <a:stretch>
                <a:fillRect/>
              </a:stretch>
            </p:blipFill>
            <p:spPr bwMode="auto">
              <a:xfrm>
                <a:off x="3453366" y="2982559"/>
                <a:ext cx="246697" cy="233362"/>
              </a:xfrm>
              <a:prstGeom prst="rect">
                <a:avLst/>
              </a:prstGeom>
              <a:noFill/>
              <a:ln w="9525">
                <a:noFill/>
                <a:miter lim="800000"/>
                <a:headEnd/>
                <a:tailEnd/>
              </a:ln>
            </p:spPr>
          </p:pic>
        </p:grpSp>
        <p:sp>
          <p:nvSpPr>
            <p:cNvPr id="30" name="フリーフォーム 29"/>
            <p:cNvSpPr/>
            <p:nvPr/>
          </p:nvSpPr>
          <p:spPr>
            <a:xfrm>
              <a:off x="3299012" y="2962758"/>
              <a:ext cx="1806828" cy="2076633"/>
            </a:xfrm>
            <a:custGeom>
              <a:avLst/>
              <a:gdLst>
                <a:gd name="connsiteX0" fmla="*/ 1294959 w 1807657"/>
                <a:gd name="connsiteY0" fmla="*/ 0 h 2077220"/>
                <a:gd name="connsiteX1" fmla="*/ 1300245 w 1807657"/>
                <a:gd name="connsiteY1" fmla="*/ 702978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5856 h 2077220"/>
                <a:gd name="connsiteX12" fmla="*/ 1294959 w 1807657"/>
                <a:gd name="connsiteY12" fmla="*/ 0 h 2077220"/>
                <a:gd name="connsiteX0" fmla="*/ 1294959 w 1807657"/>
                <a:gd name="connsiteY0" fmla="*/ 0 h 2077220"/>
                <a:gd name="connsiteX1" fmla="*/ 1300245 w 1807657"/>
                <a:gd name="connsiteY1" fmla="*/ 702978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226 h 2077220"/>
                <a:gd name="connsiteX12" fmla="*/ 1294959 w 1807657"/>
                <a:gd name="connsiteY12" fmla="*/ 0 h 2077220"/>
                <a:gd name="connsiteX0" fmla="*/ 1294959 w 1807657"/>
                <a:gd name="connsiteY0" fmla="*/ 0 h 2077220"/>
                <a:gd name="connsiteX1" fmla="*/ 1300245 w 1807657"/>
                <a:gd name="connsiteY1" fmla="*/ 702978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2199 h 2077220"/>
                <a:gd name="connsiteX12" fmla="*/ 1294959 w 1807657"/>
                <a:gd name="connsiteY12" fmla="*/ 0 h 2077220"/>
                <a:gd name="connsiteX0" fmla="*/ 1294959 w 1807657"/>
                <a:gd name="connsiteY0" fmla="*/ 0 h 2077220"/>
                <a:gd name="connsiteX1" fmla="*/ 1300245 w 1807657"/>
                <a:gd name="connsiteY1" fmla="*/ 702978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226 h 2077220"/>
                <a:gd name="connsiteX12" fmla="*/ 1294959 w 1807657"/>
                <a:gd name="connsiteY12" fmla="*/ 0 h 2077220"/>
                <a:gd name="connsiteX0" fmla="*/ 1294959 w 1807657"/>
                <a:gd name="connsiteY0" fmla="*/ 0 h 2077220"/>
                <a:gd name="connsiteX1" fmla="*/ 1296846 w 1807657"/>
                <a:gd name="connsiteY1" fmla="*/ 713176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226 h 2077220"/>
                <a:gd name="connsiteX12" fmla="*/ 1294959 w 1807657"/>
                <a:gd name="connsiteY12" fmla="*/ 0 h 2077220"/>
                <a:gd name="connsiteX0" fmla="*/ 1294959 w 1807657"/>
                <a:gd name="connsiteY0" fmla="*/ 0 h 2077220"/>
                <a:gd name="connsiteX1" fmla="*/ 1296846 w 1807657"/>
                <a:gd name="connsiteY1" fmla="*/ 699579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226 h 2077220"/>
                <a:gd name="connsiteX12" fmla="*/ 1294959 w 1807657"/>
                <a:gd name="connsiteY12" fmla="*/ 0 h 2077220"/>
                <a:gd name="connsiteX0" fmla="*/ 1294959 w 1807657"/>
                <a:gd name="connsiteY0" fmla="*/ 0 h 2077220"/>
                <a:gd name="connsiteX1" fmla="*/ 1296846 w 1807657"/>
                <a:gd name="connsiteY1" fmla="*/ 709777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226 h 2077220"/>
                <a:gd name="connsiteX12" fmla="*/ 1294959 w 1807657"/>
                <a:gd name="connsiteY12" fmla="*/ 0 h 2077220"/>
                <a:gd name="connsiteX0" fmla="*/ 1294959 w 1807657"/>
                <a:gd name="connsiteY0" fmla="*/ 0 h 2077220"/>
                <a:gd name="connsiteX1" fmla="*/ 1294226 w 1807657"/>
                <a:gd name="connsiteY1" fmla="*/ 707157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226 h 2077220"/>
                <a:gd name="connsiteX12" fmla="*/ 1294959 w 1807657"/>
                <a:gd name="connsiteY12" fmla="*/ 0 h 2077220"/>
                <a:gd name="connsiteX0" fmla="*/ 1294959 w 1807657"/>
                <a:gd name="connsiteY0" fmla="*/ 0 h 2077220"/>
                <a:gd name="connsiteX1" fmla="*/ 1294226 w 1807657"/>
                <a:gd name="connsiteY1" fmla="*/ 701917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226 h 2077220"/>
                <a:gd name="connsiteX12" fmla="*/ 1294959 w 1807657"/>
                <a:gd name="connsiteY12" fmla="*/ 0 h 2077220"/>
                <a:gd name="connsiteX0" fmla="*/ 1294959 w 1807657"/>
                <a:gd name="connsiteY0" fmla="*/ 0 h 2077220"/>
                <a:gd name="connsiteX1" fmla="*/ 1299467 w 1807657"/>
                <a:gd name="connsiteY1" fmla="*/ 701917 h 2077220"/>
                <a:gd name="connsiteX2" fmla="*/ 1802372 w 1807657"/>
                <a:gd name="connsiteY2" fmla="*/ 702978 h 2077220"/>
                <a:gd name="connsiteX3" fmla="*/ 1807657 w 1807657"/>
                <a:gd name="connsiteY3" fmla="*/ 1395384 h 2077220"/>
                <a:gd name="connsiteX4" fmla="*/ 829831 w 1807657"/>
                <a:gd name="connsiteY4" fmla="*/ 1395384 h 2077220"/>
                <a:gd name="connsiteX5" fmla="*/ 835116 w 1807657"/>
                <a:gd name="connsiteY5" fmla="*/ 2077220 h 2077220"/>
                <a:gd name="connsiteX6" fmla="*/ 306562 w 1807657"/>
                <a:gd name="connsiteY6" fmla="*/ 2077220 h 2077220"/>
                <a:gd name="connsiteX7" fmla="*/ 306562 w 1807657"/>
                <a:gd name="connsiteY7" fmla="*/ 1400670 h 2077220"/>
                <a:gd name="connsiteX8" fmla="*/ 0 w 1807657"/>
                <a:gd name="connsiteY8" fmla="*/ 1400670 h 2077220"/>
                <a:gd name="connsiteX9" fmla="*/ 5285 w 1807657"/>
                <a:gd name="connsiteY9" fmla="*/ 697692 h 2077220"/>
                <a:gd name="connsiteX10" fmla="*/ 401701 w 1807657"/>
                <a:gd name="connsiteY10" fmla="*/ 697692 h 2077220"/>
                <a:gd name="connsiteX11" fmla="*/ 401701 w 1807657"/>
                <a:gd name="connsiteY11" fmla="*/ 1226 h 2077220"/>
                <a:gd name="connsiteX12" fmla="*/ 1294959 w 1807657"/>
                <a:gd name="connsiteY12" fmla="*/ 0 h 207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7657" h="2077220">
                  <a:moveTo>
                    <a:pt x="1294959" y="0"/>
                  </a:moveTo>
                  <a:cubicBezTo>
                    <a:pt x="1294715" y="235719"/>
                    <a:pt x="1299711" y="466198"/>
                    <a:pt x="1299467" y="701917"/>
                  </a:cubicBezTo>
                  <a:lnTo>
                    <a:pt x="1802372" y="702978"/>
                  </a:lnTo>
                  <a:cubicBezTo>
                    <a:pt x="1804134" y="933780"/>
                    <a:pt x="1805895" y="1164582"/>
                    <a:pt x="1807657" y="1395384"/>
                  </a:cubicBezTo>
                  <a:lnTo>
                    <a:pt x="829831" y="1395384"/>
                  </a:lnTo>
                  <a:cubicBezTo>
                    <a:pt x="831593" y="1622663"/>
                    <a:pt x="833354" y="1849941"/>
                    <a:pt x="835116" y="2077220"/>
                  </a:cubicBezTo>
                  <a:lnTo>
                    <a:pt x="306562" y="2077220"/>
                  </a:lnTo>
                  <a:lnTo>
                    <a:pt x="306562" y="1400670"/>
                  </a:lnTo>
                  <a:lnTo>
                    <a:pt x="0" y="1400670"/>
                  </a:lnTo>
                  <a:cubicBezTo>
                    <a:pt x="1762" y="1166344"/>
                    <a:pt x="3523" y="932018"/>
                    <a:pt x="5285" y="697692"/>
                  </a:cubicBezTo>
                  <a:lnTo>
                    <a:pt x="401701" y="697692"/>
                  </a:lnTo>
                  <a:lnTo>
                    <a:pt x="401701" y="1226"/>
                  </a:lnTo>
                  <a:lnTo>
                    <a:pt x="1294959"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sp>
        <p:nvSpPr>
          <p:cNvPr id="34" name="正方形/長方形 33"/>
          <p:cNvSpPr/>
          <p:nvPr/>
        </p:nvSpPr>
        <p:spPr>
          <a:xfrm>
            <a:off x="6962775" y="6564313"/>
            <a:ext cx="1651000" cy="214312"/>
          </a:xfrm>
          <a:prstGeom prst="rect">
            <a:avLst/>
          </a:prstGeom>
        </p:spPr>
        <p:txBody>
          <a:bodyPr wrap="none">
            <a:spAutoFit/>
          </a:bodyPr>
          <a:lstStyle/>
          <a:p>
            <a:pPr>
              <a:defRPr/>
            </a:pPr>
            <a:r>
              <a:rPr lang="en-US" altLang="ja-JP" sz="800" dirty="0">
                <a:latin typeface="+mn-ea"/>
              </a:rPr>
              <a:t>2015/3/5  </a:t>
            </a:r>
            <a:r>
              <a:rPr lang="ja-JP" altLang="en-US" sz="800" dirty="0">
                <a:latin typeface="+mn-ea"/>
              </a:rPr>
              <a:t>日本経済新聞　</a:t>
            </a:r>
            <a:r>
              <a:rPr lang="en-US" altLang="ja-JP" sz="800" dirty="0">
                <a:latin typeface="+mn-ea"/>
              </a:rPr>
              <a:t>【</a:t>
            </a:r>
            <a:r>
              <a:rPr lang="ja-JP" altLang="en-US" sz="800" dirty="0">
                <a:latin typeface="+mn-ea"/>
              </a:rPr>
              <a:t>特集</a:t>
            </a:r>
            <a:r>
              <a:rPr lang="en-US" altLang="ja-JP" sz="800" dirty="0">
                <a:latin typeface="+mn-ea"/>
              </a:rPr>
              <a:t>】</a:t>
            </a:r>
            <a:endParaRPr lang="ja-JP" altLang="en-US" sz="800" dirty="0">
              <a:latin typeface="+mn-ea"/>
            </a:endParaRPr>
          </a:p>
        </p:txBody>
      </p:sp>
      <p:sp>
        <p:nvSpPr>
          <p:cNvPr id="36" name="角丸四角形吹き出し 35"/>
          <p:cNvSpPr/>
          <p:nvPr/>
        </p:nvSpPr>
        <p:spPr>
          <a:xfrm>
            <a:off x="900113" y="2981325"/>
            <a:ext cx="4845050" cy="473075"/>
          </a:xfrm>
          <a:prstGeom prst="wedgeRoundRectCallout">
            <a:avLst>
              <a:gd name="adj1" fmla="val 35706"/>
              <a:gd name="adj2" fmla="val -73061"/>
              <a:gd name="adj3" fmla="val 16667"/>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a:solidFill>
                  <a:schemeClr val="tx1">
                    <a:lumMod val="75000"/>
                    <a:lumOff val="25000"/>
                  </a:schemeClr>
                </a:solidFill>
              </a:rPr>
              <a:t>小野薬品の主要製品１５品目全売上高見込みのうち、約５０％を占める</a:t>
            </a:r>
            <a:endParaRPr lang="en-US" altLang="ja-JP" sz="1200" dirty="0">
              <a:solidFill>
                <a:schemeClr val="tx1">
                  <a:lumMod val="75000"/>
                  <a:lumOff val="25000"/>
                </a:schemeClr>
              </a:solidFill>
            </a:endParaRPr>
          </a:p>
          <a:p>
            <a:pPr algn="r">
              <a:defRPr/>
            </a:pPr>
            <a:r>
              <a:rPr lang="ja-JP" altLang="en-US" sz="1050" dirty="0">
                <a:solidFill>
                  <a:schemeClr val="tx1">
                    <a:lumMod val="75000"/>
                    <a:lumOff val="25000"/>
                  </a:schemeClr>
                </a:solidFill>
              </a:rPr>
              <a:t>（「小野薬品第</a:t>
            </a:r>
            <a:r>
              <a:rPr lang="en-US" altLang="ja-JP" sz="1050" dirty="0">
                <a:solidFill>
                  <a:schemeClr val="tx1">
                    <a:lumMod val="75000"/>
                    <a:lumOff val="25000"/>
                  </a:schemeClr>
                </a:solidFill>
              </a:rPr>
              <a:t>68</a:t>
            </a:r>
            <a:r>
              <a:rPr lang="ja-JP" altLang="en-US" sz="1050" dirty="0">
                <a:solidFill>
                  <a:schemeClr val="tx1">
                    <a:lumMod val="75000"/>
                    <a:lumOff val="25000"/>
                  </a:schemeClr>
                </a:solidFill>
              </a:rPr>
              <a:t>期事業報告書」より）</a:t>
            </a: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39</a:t>
            </a:fld>
            <a:endParaRPr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テキスト ボックス 8"/>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１．健康長寿関連産業を基軸とする理由</a:t>
            </a:r>
          </a:p>
        </p:txBody>
      </p:sp>
      <p:sp>
        <p:nvSpPr>
          <p:cNvPr id="16" name="テキスト ボックス 15"/>
          <p:cNvSpPr txBox="1"/>
          <p:nvPr/>
        </p:nvSpPr>
        <p:spPr>
          <a:xfrm>
            <a:off x="306388" y="476250"/>
            <a:ext cx="8658225" cy="634019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l"/>
            <a:r>
              <a:rPr lang="en-US" altLang="ja-JP" sz="1400" b="1" dirty="0">
                <a:solidFill>
                  <a:srgbClr val="000000"/>
                </a:solidFill>
              </a:rPr>
              <a:t>Ⅰ</a:t>
            </a:r>
            <a:r>
              <a:rPr lang="ja-JP" altLang="en-US" sz="1400" b="1" dirty="0">
                <a:solidFill>
                  <a:srgbClr val="000000"/>
                </a:solidFill>
              </a:rPr>
              <a:t>）</a:t>
            </a:r>
            <a:r>
              <a:rPr lang="ja-JP" altLang="en-US" sz="1400" dirty="0">
                <a:solidFill>
                  <a:srgbClr val="000000"/>
                </a:solidFill>
              </a:rPr>
              <a:t>健康長寿にかかわる産業は</a:t>
            </a:r>
            <a:r>
              <a:rPr lang="ja-JP" altLang="en-US" sz="1400" u="sng" dirty="0">
                <a:solidFill>
                  <a:srgbClr val="000000"/>
                </a:solidFill>
              </a:rPr>
              <a:t>国内・海外ともに今後も拡大が見込まれる産業</a:t>
            </a:r>
            <a:r>
              <a:rPr lang="ja-JP" altLang="en-US" sz="1400" dirty="0">
                <a:solidFill>
                  <a:srgbClr val="000000"/>
                </a:solidFill>
              </a:rPr>
              <a:t>であり、</a:t>
            </a:r>
            <a:r>
              <a:rPr lang="ja-JP" altLang="en-US" sz="1400" u="sng" dirty="0">
                <a:solidFill>
                  <a:srgbClr val="000000"/>
                </a:solidFill>
              </a:rPr>
              <a:t>市場規模・成長率ともに高　</a:t>
            </a:r>
            <a:endParaRPr lang="en-US" altLang="ja-JP" sz="1400" u="sng" dirty="0">
              <a:solidFill>
                <a:srgbClr val="000000"/>
              </a:solidFill>
            </a:endParaRPr>
          </a:p>
          <a:p>
            <a:pPr algn="l"/>
            <a:r>
              <a:rPr lang="ja-JP" altLang="en-US" sz="1400" dirty="0">
                <a:solidFill>
                  <a:srgbClr val="000000"/>
                </a:solidFill>
              </a:rPr>
              <a:t>　</a:t>
            </a:r>
            <a:r>
              <a:rPr lang="ja-JP" altLang="en-US" sz="1400" u="sng" dirty="0" err="1">
                <a:solidFill>
                  <a:srgbClr val="000000"/>
                </a:solidFill>
              </a:rPr>
              <a:t>い</a:t>
            </a:r>
            <a:r>
              <a:rPr lang="ja-JP" altLang="en-US" sz="1400" u="sng" dirty="0">
                <a:solidFill>
                  <a:srgbClr val="000000"/>
                </a:solidFill>
              </a:rPr>
              <a:t>産業である</a:t>
            </a:r>
            <a:r>
              <a:rPr lang="ja-JP" altLang="en-US" sz="1400" dirty="0">
                <a:solidFill>
                  <a:srgbClr val="000000"/>
                </a:solidFill>
              </a:rPr>
              <a:t>。コアになる医薬品・医療</a:t>
            </a:r>
            <a:r>
              <a:rPr lang="ja-JP" altLang="en-US" sz="1400" dirty="0" smtClean="0">
                <a:solidFill>
                  <a:schemeClr val="tx1"/>
                </a:solidFill>
              </a:rPr>
              <a:t>機器・再生医療関連等の産業</a:t>
            </a:r>
            <a:r>
              <a:rPr lang="ja-JP" altLang="en-US" sz="1400" dirty="0" smtClean="0">
                <a:solidFill>
                  <a:srgbClr val="000000"/>
                </a:solidFill>
              </a:rPr>
              <a:t>は、世界的</a:t>
            </a:r>
            <a:r>
              <a:rPr lang="ja-JP" altLang="en-US" sz="1400" dirty="0">
                <a:solidFill>
                  <a:srgbClr val="000000"/>
                </a:solidFill>
              </a:rPr>
              <a:t>にも大きな伸びが見込まれ、</a:t>
            </a:r>
            <a:r>
              <a:rPr lang="ja-JP" altLang="en-US" sz="1400" dirty="0" smtClean="0">
                <a:solidFill>
                  <a:srgbClr val="000000"/>
                </a:solidFill>
              </a:rPr>
              <a:t>医</a:t>
            </a:r>
            <a:endParaRPr lang="en-US" altLang="ja-JP" sz="1400" dirty="0" smtClean="0">
              <a:solidFill>
                <a:srgbClr val="000000"/>
              </a:solidFill>
            </a:endParaRPr>
          </a:p>
          <a:p>
            <a:pPr algn="l"/>
            <a:r>
              <a:rPr lang="ja-JP" altLang="en-US" sz="1400" dirty="0">
                <a:solidFill>
                  <a:srgbClr val="000000"/>
                </a:solidFill>
              </a:rPr>
              <a:t>　</a:t>
            </a:r>
            <a:r>
              <a:rPr lang="ja-JP" altLang="en-US" sz="1400" dirty="0" smtClean="0">
                <a:solidFill>
                  <a:srgbClr val="000000"/>
                </a:solidFill>
              </a:rPr>
              <a:t>療</a:t>
            </a:r>
            <a:r>
              <a:rPr lang="ja-JP" altLang="en-US" sz="1400" dirty="0">
                <a:solidFill>
                  <a:srgbClr val="000000"/>
                </a:solidFill>
              </a:rPr>
              <a:t>・</a:t>
            </a:r>
            <a:r>
              <a:rPr lang="ja-JP" altLang="en-US" sz="1400" dirty="0" smtClean="0">
                <a:solidFill>
                  <a:srgbClr val="000000"/>
                </a:solidFill>
              </a:rPr>
              <a:t>介護分野</a:t>
            </a:r>
            <a:r>
              <a:rPr lang="ja-JP" altLang="en-US" sz="1400" dirty="0">
                <a:solidFill>
                  <a:srgbClr val="000000"/>
                </a:solidFill>
              </a:rPr>
              <a:t>などは</a:t>
            </a:r>
            <a:r>
              <a:rPr lang="ja-JP" altLang="en-US" sz="1400" dirty="0" smtClean="0">
                <a:solidFill>
                  <a:srgbClr val="000000"/>
                </a:solidFill>
              </a:rPr>
              <a:t>雇用</a:t>
            </a:r>
            <a:r>
              <a:rPr lang="ja-JP" altLang="en-US" sz="1400" dirty="0">
                <a:solidFill>
                  <a:srgbClr val="000000"/>
                </a:solidFill>
              </a:rPr>
              <a:t>創出効果</a:t>
            </a:r>
            <a:r>
              <a:rPr lang="ja-JP" altLang="en-US" sz="1400">
                <a:solidFill>
                  <a:srgbClr val="000000"/>
                </a:solidFill>
              </a:rPr>
              <a:t>が</a:t>
            </a:r>
            <a:r>
              <a:rPr lang="ja-JP" altLang="en-US" sz="1400" smtClean="0">
                <a:solidFill>
                  <a:srgbClr val="000000"/>
                </a:solidFill>
              </a:rPr>
              <a:t>高い。</a:t>
            </a:r>
            <a:endParaRPr lang="en-US" altLang="ja-JP" sz="1400" dirty="0">
              <a:solidFill>
                <a:srgbClr val="000000"/>
              </a:solidFill>
            </a:endParaRPr>
          </a:p>
          <a:p>
            <a:pPr algn="l">
              <a:buFont typeface="Wingdings" pitchFamily="2" charset="2"/>
              <a:buChar char="Ø"/>
            </a:pPr>
            <a:endParaRPr lang="en-US" altLang="ja-JP" sz="1400" dirty="0">
              <a:solidFill>
                <a:srgbClr val="000000"/>
              </a:solidFill>
            </a:endParaRPr>
          </a:p>
          <a:p>
            <a:pPr algn="l">
              <a:buFont typeface="Wingdings" pitchFamily="2" charset="2"/>
              <a:buChar char="Ø"/>
            </a:pPr>
            <a:endParaRPr lang="en-US" altLang="ja-JP" sz="1400" dirty="0">
              <a:solidFill>
                <a:srgbClr val="000000"/>
              </a:solidFill>
            </a:endParaRPr>
          </a:p>
          <a:p>
            <a:pPr algn="l">
              <a:buFont typeface="Wingdings" pitchFamily="2" charset="2"/>
              <a:buChar char="Ø"/>
            </a:pPr>
            <a:endParaRPr lang="en-US" altLang="ja-JP" sz="1400" dirty="0">
              <a:solidFill>
                <a:srgbClr val="000000"/>
              </a:solidFill>
            </a:endParaRPr>
          </a:p>
          <a:p>
            <a:pPr algn="l">
              <a:buFont typeface="Wingdings" pitchFamily="2" charset="2"/>
              <a:buChar char="Ø"/>
            </a:pPr>
            <a:endParaRPr lang="en-US" altLang="ja-JP" sz="1400" dirty="0">
              <a:solidFill>
                <a:srgbClr val="000000"/>
              </a:solidFill>
            </a:endParaRPr>
          </a:p>
          <a:p>
            <a:pPr algn="l">
              <a:buFont typeface="Wingdings" pitchFamily="2" charset="2"/>
              <a:buChar char="Ø"/>
            </a:pPr>
            <a:endParaRPr lang="en-US" altLang="ja-JP" sz="1400" dirty="0">
              <a:solidFill>
                <a:srgbClr val="000000"/>
              </a:solidFill>
            </a:endParaRPr>
          </a:p>
          <a:p>
            <a:pPr algn="l">
              <a:buFont typeface="Wingdings" pitchFamily="2" charset="2"/>
              <a:buChar char="Ø"/>
            </a:pPr>
            <a:endParaRPr lang="en-US" altLang="ja-JP" sz="1400" dirty="0">
              <a:solidFill>
                <a:srgbClr val="000000"/>
              </a:solidFill>
            </a:endParaRPr>
          </a:p>
          <a:p>
            <a:pPr algn="l">
              <a:buFont typeface="Wingdings" pitchFamily="2" charset="2"/>
              <a:buChar char="Ø"/>
            </a:pPr>
            <a:endParaRPr lang="en-US" altLang="ja-JP" sz="1400" dirty="0">
              <a:solidFill>
                <a:srgbClr val="000000"/>
              </a:solidFill>
            </a:endParaRPr>
          </a:p>
          <a:p>
            <a:pPr algn="l">
              <a:buFont typeface="Wingdings" pitchFamily="2" charset="2"/>
              <a:buChar char="Ø"/>
            </a:pPr>
            <a:endParaRPr lang="en-US" altLang="ja-JP" sz="1400" dirty="0">
              <a:solidFill>
                <a:srgbClr val="000000"/>
              </a:solidFill>
            </a:endParaRPr>
          </a:p>
          <a:p>
            <a:pPr algn="l"/>
            <a:endParaRPr lang="en-US" altLang="ja-JP" sz="1400" dirty="0">
              <a:solidFill>
                <a:srgbClr val="000000"/>
              </a:solidFill>
            </a:endParaRPr>
          </a:p>
          <a:p>
            <a:pPr algn="l"/>
            <a:endParaRPr lang="en-US" altLang="ja-JP" sz="1400" dirty="0">
              <a:solidFill>
                <a:srgbClr val="000000"/>
              </a:solidFill>
            </a:endParaRPr>
          </a:p>
          <a:p>
            <a:pPr algn="l"/>
            <a:endParaRPr lang="en-US" altLang="ja-JP" sz="1400" dirty="0">
              <a:solidFill>
                <a:srgbClr val="000000"/>
              </a:solidFill>
            </a:endParaRPr>
          </a:p>
          <a:p>
            <a:pPr algn="l"/>
            <a:endParaRPr lang="en-US" altLang="ja-JP" sz="1400" dirty="0">
              <a:solidFill>
                <a:srgbClr val="000000"/>
              </a:solidFill>
            </a:endParaRPr>
          </a:p>
          <a:p>
            <a:pPr algn="l"/>
            <a:endParaRPr lang="en-US" altLang="ja-JP" sz="1400" dirty="0">
              <a:solidFill>
                <a:srgbClr val="000000"/>
              </a:solidFill>
            </a:endParaRPr>
          </a:p>
          <a:p>
            <a:pPr algn="l"/>
            <a:endParaRPr lang="en-US" altLang="ja-JP" sz="1400" dirty="0">
              <a:solidFill>
                <a:srgbClr val="000000"/>
              </a:solidFill>
            </a:endParaRPr>
          </a:p>
          <a:p>
            <a:pPr algn="l"/>
            <a:r>
              <a:rPr lang="en-US" altLang="ja-JP" sz="1400" b="1" dirty="0" smtClean="0">
                <a:solidFill>
                  <a:srgbClr val="000000"/>
                </a:solidFill>
              </a:rPr>
              <a:t>Ⅱ</a:t>
            </a:r>
            <a:r>
              <a:rPr lang="ja-JP" altLang="en-US" sz="1400" b="1" dirty="0" smtClean="0">
                <a:solidFill>
                  <a:srgbClr val="000000"/>
                </a:solidFill>
              </a:rPr>
              <a:t>）</a:t>
            </a:r>
            <a:r>
              <a:rPr lang="ja-JP" altLang="en-US" sz="1400" dirty="0" smtClean="0">
                <a:solidFill>
                  <a:srgbClr val="000000"/>
                </a:solidFill>
              </a:rPr>
              <a:t>健康</a:t>
            </a:r>
            <a:r>
              <a:rPr lang="ja-JP" altLang="en-US" sz="1400" dirty="0">
                <a:solidFill>
                  <a:srgbClr val="000000"/>
                </a:solidFill>
              </a:rPr>
              <a:t>長寿にかかる産業</a:t>
            </a:r>
            <a:r>
              <a:rPr lang="ja-JP" altLang="en-US" sz="1400" dirty="0" smtClean="0">
                <a:solidFill>
                  <a:srgbClr val="000000"/>
                </a:solidFill>
              </a:rPr>
              <a:t>はすそ野が広く、さまざまな分野</a:t>
            </a:r>
            <a:r>
              <a:rPr lang="ja-JP" altLang="en-US" sz="1400" dirty="0">
                <a:solidFill>
                  <a:srgbClr val="000000"/>
                </a:solidFill>
              </a:rPr>
              <a:t>と</a:t>
            </a:r>
            <a:r>
              <a:rPr lang="ja-JP" altLang="en-US" sz="1400" dirty="0" smtClean="0">
                <a:solidFill>
                  <a:srgbClr val="000000"/>
                </a:solidFill>
              </a:rPr>
              <a:t>の</a:t>
            </a:r>
            <a:endParaRPr lang="en-US" altLang="ja-JP" sz="1400" dirty="0" smtClean="0">
              <a:solidFill>
                <a:srgbClr val="000000"/>
              </a:solidFill>
            </a:endParaRPr>
          </a:p>
          <a:p>
            <a:pPr algn="l"/>
            <a:r>
              <a:rPr lang="ja-JP" altLang="en-US" sz="1400" dirty="0">
                <a:solidFill>
                  <a:srgbClr val="000000"/>
                </a:solidFill>
              </a:rPr>
              <a:t>　</a:t>
            </a:r>
            <a:r>
              <a:rPr lang="ja-JP" altLang="en-US" sz="1400" dirty="0" smtClean="0">
                <a:solidFill>
                  <a:srgbClr val="000000"/>
                </a:solidFill>
              </a:rPr>
              <a:t>融合</a:t>
            </a:r>
            <a:r>
              <a:rPr lang="ja-JP" altLang="en-US" sz="1400" dirty="0">
                <a:solidFill>
                  <a:srgbClr val="000000"/>
                </a:solidFill>
              </a:rPr>
              <a:t>により</a:t>
            </a:r>
            <a:r>
              <a:rPr lang="ja-JP" altLang="en-US" sz="1400" u="sng" dirty="0">
                <a:solidFill>
                  <a:srgbClr val="000000"/>
                </a:solidFill>
              </a:rPr>
              <a:t>新たな価値を</a:t>
            </a:r>
            <a:r>
              <a:rPr lang="ja-JP" altLang="en-US" sz="1400" u="sng" dirty="0" smtClean="0">
                <a:solidFill>
                  <a:srgbClr val="000000"/>
                </a:solidFill>
              </a:rPr>
              <a:t>生み出せる</a:t>
            </a:r>
            <a:r>
              <a:rPr lang="ja-JP" altLang="en-US" sz="1400" u="sng" dirty="0">
                <a:solidFill>
                  <a:srgbClr val="000000"/>
                </a:solidFill>
              </a:rPr>
              <a:t>産業</a:t>
            </a:r>
            <a:r>
              <a:rPr lang="ja-JP" altLang="en-US" sz="1400" dirty="0">
                <a:solidFill>
                  <a:srgbClr val="000000"/>
                </a:solidFill>
              </a:rPr>
              <a:t>である。</a:t>
            </a:r>
            <a:endParaRPr lang="en-US" altLang="ja-JP" sz="1400" dirty="0">
              <a:solidFill>
                <a:srgbClr val="000000"/>
              </a:solidFill>
            </a:endParaRPr>
          </a:p>
          <a:p>
            <a:pPr algn="l"/>
            <a:r>
              <a:rPr lang="ja-JP" altLang="en-US" sz="1400" dirty="0">
                <a:solidFill>
                  <a:srgbClr val="000000"/>
                </a:solidFill>
              </a:rPr>
              <a:t>　</a:t>
            </a:r>
            <a:r>
              <a:rPr lang="ja-JP" altLang="en-US" sz="1200" dirty="0">
                <a:solidFill>
                  <a:srgbClr val="000000"/>
                </a:solidFill>
              </a:rPr>
              <a:t>（例：　観光</a:t>
            </a:r>
            <a:r>
              <a:rPr lang="en-US" altLang="ja-JP" sz="1200" dirty="0">
                <a:solidFill>
                  <a:srgbClr val="000000"/>
                </a:solidFill>
              </a:rPr>
              <a:t>×</a:t>
            </a:r>
            <a:r>
              <a:rPr lang="ja-JP" altLang="en-US" sz="1200" dirty="0">
                <a:solidFill>
                  <a:srgbClr val="000000"/>
                </a:solidFill>
              </a:rPr>
              <a:t>健康、ＩＴ</a:t>
            </a:r>
            <a:r>
              <a:rPr lang="en-US" altLang="ja-JP" sz="1200" dirty="0">
                <a:solidFill>
                  <a:srgbClr val="000000"/>
                </a:solidFill>
              </a:rPr>
              <a:t>×</a:t>
            </a:r>
            <a:r>
              <a:rPr lang="ja-JP" altLang="en-US" sz="1200" dirty="0">
                <a:solidFill>
                  <a:srgbClr val="000000"/>
                </a:solidFill>
              </a:rPr>
              <a:t>健康、エンターテイメント</a:t>
            </a:r>
            <a:r>
              <a:rPr lang="en-US" altLang="ja-JP" sz="1200" dirty="0">
                <a:solidFill>
                  <a:srgbClr val="000000"/>
                </a:solidFill>
              </a:rPr>
              <a:t>×</a:t>
            </a:r>
            <a:r>
              <a:rPr lang="ja-JP" altLang="en-US" sz="1200" dirty="0">
                <a:solidFill>
                  <a:srgbClr val="000000"/>
                </a:solidFill>
              </a:rPr>
              <a:t>健康</a:t>
            </a:r>
            <a:r>
              <a:rPr lang="ja-JP" altLang="en-US" sz="1200" dirty="0" smtClean="0">
                <a:solidFill>
                  <a:srgbClr val="000000"/>
                </a:solidFill>
              </a:rPr>
              <a:t>、住宅</a:t>
            </a:r>
            <a:r>
              <a:rPr lang="en-US" altLang="ja-JP" sz="1200" dirty="0" smtClean="0">
                <a:solidFill>
                  <a:srgbClr val="000000"/>
                </a:solidFill>
              </a:rPr>
              <a:t>×</a:t>
            </a:r>
            <a:r>
              <a:rPr lang="ja-JP" altLang="en-US" sz="1200" dirty="0">
                <a:solidFill>
                  <a:srgbClr val="000000"/>
                </a:solidFill>
              </a:rPr>
              <a:t>健康・・・）</a:t>
            </a:r>
            <a:endParaRPr lang="en-US" altLang="ja-JP" sz="1200" dirty="0">
              <a:solidFill>
                <a:srgbClr val="000000"/>
              </a:solidFill>
            </a:endParaRPr>
          </a:p>
          <a:p>
            <a:pPr algn="l"/>
            <a:endParaRPr lang="en-US" altLang="ja-JP" sz="1400" dirty="0">
              <a:solidFill>
                <a:schemeClr val="tx1"/>
              </a:solidFill>
            </a:endParaRPr>
          </a:p>
          <a:p>
            <a:pPr algn="l"/>
            <a:r>
              <a:rPr lang="en-US" altLang="ja-JP" sz="1400" b="1" dirty="0">
                <a:solidFill>
                  <a:schemeClr val="tx1"/>
                </a:solidFill>
              </a:rPr>
              <a:t>Ⅲ</a:t>
            </a:r>
            <a:r>
              <a:rPr lang="ja-JP" altLang="en-US" sz="1400" b="1" dirty="0">
                <a:solidFill>
                  <a:schemeClr val="tx1"/>
                </a:solidFill>
              </a:rPr>
              <a:t>）</a:t>
            </a:r>
            <a:r>
              <a:rPr lang="ja-JP" altLang="en-US" sz="1400" dirty="0">
                <a:solidFill>
                  <a:schemeClr val="tx1"/>
                </a:solidFill>
              </a:rPr>
              <a:t>高齢化の進展に伴い、平均寿命を延ばすのみではなく、</a:t>
            </a:r>
            <a:endParaRPr lang="en-US" altLang="ja-JP" sz="1400" dirty="0">
              <a:solidFill>
                <a:schemeClr val="tx1"/>
              </a:solidFill>
            </a:endParaRPr>
          </a:p>
          <a:p>
            <a:pPr algn="l"/>
            <a:r>
              <a:rPr lang="ja-JP" altLang="en-US" sz="1400" dirty="0">
                <a:solidFill>
                  <a:schemeClr val="tx1"/>
                </a:solidFill>
              </a:rPr>
              <a:t>　</a:t>
            </a:r>
            <a:r>
              <a:rPr lang="ja-JP" altLang="en-US" sz="1400" u="sng" dirty="0">
                <a:solidFill>
                  <a:schemeClr val="tx1"/>
                </a:solidFill>
              </a:rPr>
              <a:t>健康寿命の延伸と健康格差の縮小、そして、増大する</a:t>
            </a:r>
            <a:endParaRPr lang="en-US" altLang="ja-JP" sz="1400" u="sng" dirty="0">
              <a:solidFill>
                <a:schemeClr val="tx1"/>
              </a:solidFill>
            </a:endParaRPr>
          </a:p>
          <a:p>
            <a:pPr algn="l"/>
            <a:r>
              <a:rPr lang="ja-JP" altLang="en-US" sz="1400" dirty="0">
                <a:solidFill>
                  <a:schemeClr val="tx1"/>
                </a:solidFill>
              </a:rPr>
              <a:t>　</a:t>
            </a:r>
            <a:r>
              <a:rPr lang="ja-JP" altLang="en-US" sz="1400" u="sng" dirty="0">
                <a:solidFill>
                  <a:schemeClr val="tx1"/>
                </a:solidFill>
              </a:rPr>
              <a:t>社会保障費をどう調整していくか</a:t>
            </a:r>
            <a:r>
              <a:rPr lang="ja-JP" altLang="en-US" sz="1400" dirty="0">
                <a:solidFill>
                  <a:schemeClr val="tx1"/>
                </a:solidFill>
              </a:rPr>
              <a:t>が我が国の課題。</a:t>
            </a:r>
            <a:endParaRPr lang="en-US" altLang="ja-JP" sz="1400" dirty="0">
              <a:solidFill>
                <a:schemeClr val="tx1"/>
              </a:solidFill>
            </a:endParaRPr>
          </a:p>
          <a:p>
            <a:pPr algn="l"/>
            <a:r>
              <a:rPr lang="ja-JP" altLang="en-US" sz="1400" dirty="0">
                <a:solidFill>
                  <a:schemeClr val="tx1"/>
                </a:solidFill>
              </a:rPr>
              <a:t>　その課題解決のカギとなる産業である。また、世界各国も</a:t>
            </a:r>
            <a:endParaRPr lang="en-US" altLang="ja-JP" sz="1400" dirty="0">
              <a:solidFill>
                <a:schemeClr val="tx1"/>
              </a:solidFill>
            </a:endParaRPr>
          </a:p>
          <a:p>
            <a:pPr algn="l"/>
            <a:r>
              <a:rPr lang="ja-JP" altLang="en-US" sz="1400" dirty="0">
                <a:solidFill>
                  <a:schemeClr val="tx1"/>
                </a:solidFill>
              </a:rPr>
              <a:t>　今後、高齢化が進み確実に同様の課題を抱える。</a:t>
            </a:r>
            <a:endParaRPr lang="en-US" altLang="ja-JP" sz="1400" dirty="0">
              <a:solidFill>
                <a:srgbClr val="000000"/>
              </a:solidFill>
            </a:endParaRPr>
          </a:p>
          <a:p>
            <a:pPr algn="l"/>
            <a:endParaRPr lang="en-US" altLang="ja-JP" sz="1400" dirty="0">
              <a:solidFill>
                <a:srgbClr val="000000"/>
              </a:solidFill>
            </a:endParaRPr>
          </a:p>
          <a:p>
            <a:pPr algn="l"/>
            <a:endParaRPr lang="ja-JP" altLang="en-US" sz="1400" dirty="0">
              <a:solidFill>
                <a:srgbClr val="000000"/>
              </a:solidFill>
            </a:endParaRPr>
          </a:p>
        </p:txBody>
      </p:sp>
      <p:sp>
        <p:nvSpPr>
          <p:cNvPr id="27666" name="テキスト ボックス 13"/>
          <p:cNvSpPr txBox="1">
            <a:spLocks noChangeArrowheads="1"/>
          </p:cNvSpPr>
          <p:nvPr/>
        </p:nvSpPr>
        <p:spPr bwMode="auto">
          <a:xfrm>
            <a:off x="790575" y="3021013"/>
            <a:ext cx="7874000" cy="431800"/>
          </a:xfrm>
          <a:prstGeom prst="rect">
            <a:avLst/>
          </a:prstGeom>
          <a:noFill/>
          <a:ln w="9525">
            <a:noFill/>
            <a:miter lim="800000"/>
            <a:headEnd/>
            <a:tailEnd/>
          </a:ln>
        </p:spPr>
        <p:txBody>
          <a:bodyPr>
            <a:spAutoFit/>
          </a:bodyPr>
          <a:lstStyle/>
          <a:p>
            <a:pPr algn="l"/>
            <a:r>
              <a:rPr lang="ja-JP" altLang="en-US" sz="1100" dirty="0">
                <a:latin typeface="Calibri" pitchFamily="34" charset="0"/>
              </a:rPr>
              <a:t>出典：日本再興</a:t>
            </a:r>
            <a:r>
              <a:rPr lang="ja-JP" altLang="en-US" sz="1100" dirty="0" smtClean="0">
                <a:latin typeface="Calibri" pitchFamily="34" charset="0"/>
              </a:rPr>
              <a:t>戦略（</a:t>
            </a:r>
            <a:r>
              <a:rPr lang="en-US" altLang="ja-JP" sz="1100" dirty="0" smtClean="0">
                <a:latin typeface="Calibri" pitchFamily="34" charset="0"/>
              </a:rPr>
              <a:t>2013</a:t>
            </a:r>
            <a:r>
              <a:rPr lang="ja-JP" altLang="en-US" sz="1100" dirty="0" smtClean="0">
                <a:latin typeface="Calibri" pitchFamily="34" charset="0"/>
              </a:rPr>
              <a:t>）</a:t>
            </a:r>
            <a:endParaRPr lang="en-US" altLang="ja-JP" sz="1100" dirty="0">
              <a:latin typeface="Calibri" pitchFamily="34" charset="0"/>
            </a:endParaRPr>
          </a:p>
          <a:p>
            <a:pPr algn="l"/>
            <a:r>
              <a:rPr lang="ja-JP" altLang="en-US" sz="1100" dirty="0">
                <a:latin typeface="Calibri" pitchFamily="34" charset="0"/>
              </a:rPr>
              <a:t>　　　　健康寿命延伸産業は健康増進・予防サービス、生活支援サービス、医薬品、医療機器、高齢者向け住宅等</a:t>
            </a:r>
          </a:p>
        </p:txBody>
      </p:sp>
      <p:sp>
        <p:nvSpPr>
          <p:cNvPr id="27667" name="テキスト ボックス 4"/>
          <p:cNvSpPr txBox="1">
            <a:spLocks noChangeArrowheads="1"/>
          </p:cNvSpPr>
          <p:nvPr/>
        </p:nvSpPr>
        <p:spPr bwMode="auto">
          <a:xfrm>
            <a:off x="3708400" y="3452813"/>
            <a:ext cx="5138738" cy="554037"/>
          </a:xfrm>
          <a:prstGeom prst="rect">
            <a:avLst/>
          </a:prstGeom>
          <a:noFill/>
          <a:ln w="9525">
            <a:noFill/>
            <a:miter lim="800000"/>
            <a:headEnd/>
            <a:tailEnd/>
          </a:ln>
        </p:spPr>
        <p:txBody>
          <a:bodyPr>
            <a:spAutoFit/>
          </a:bodyPr>
          <a:lstStyle/>
          <a:p>
            <a:pPr algn="l">
              <a:lnSpc>
                <a:spcPts val="900"/>
              </a:lnSpc>
            </a:pPr>
            <a:r>
              <a:rPr lang="ja-JP" altLang="en-US" sz="900">
                <a:latin typeface="Calibri" pitchFamily="34" charset="0"/>
              </a:rPr>
              <a:t>参考：</a:t>
            </a:r>
            <a:endParaRPr lang="en-US" altLang="ja-JP" sz="900">
              <a:latin typeface="Calibri" pitchFamily="34" charset="0"/>
            </a:endParaRPr>
          </a:p>
          <a:p>
            <a:pPr algn="l">
              <a:lnSpc>
                <a:spcPts val="900"/>
              </a:lnSpc>
            </a:pPr>
            <a:r>
              <a:rPr lang="ja-JP" altLang="en-US" sz="900">
                <a:latin typeface="Calibri" pitchFamily="34" charset="0"/>
              </a:rPr>
              <a:t>◆平成</a:t>
            </a:r>
            <a:r>
              <a:rPr lang="en-US" altLang="ja-JP" sz="900">
                <a:latin typeface="Calibri" pitchFamily="34" charset="0"/>
              </a:rPr>
              <a:t>27</a:t>
            </a:r>
            <a:r>
              <a:rPr lang="ja-JP" altLang="en-US" sz="900">
                <a:latin typeface="Calibri" pitchFamily="34" charset="0"/>
              </a:rPr>
              <a:t>年の近畿</a:t>
            </a:r>
            <a:r>
              <a:rPr lang="en-US" altLang="ja-JP" sz="900">
                <a:latin typeface="Calibri" pitchFamily="34" charset="0"/>
              </a:rPr>
              <a:t>2</a:t>
            </a:r>
            <a:r>
              <a:rPr lang="ja-JP" altLang="en-US" sz="900">
                <a:latin typeface="Calibri" pitchFamily="34" charset="0"/>
              </a:rPr>
              <a:t>府</a:t>
            </a:r>
            <a:r>
              <a:rPr lang="en-US" altLang="ja-JP" sz="900">
                <a:latin typeface="Calibri" pitchFamily="34" charset="0"/>
              </a:rPr>
              <a:t>4</a:t>
            </a:r>
            <a:r>
              <a:rPr lang="ja-JP" altLang="en-US" sz="900">
                <a:latin typeface="Calibri" pitchFamily="34" charset="0"/>
              </a:rPr>
              <a:t>県の訪日外国人消費：</a:t>
            </a:r>
            <a:r>
              <a:rPr lang="en-US" altLang="ja-JP" sz="900">
                <a:latin typeface="Calibri" pitchFamily="34" charset="0"/>
              </a:rPr>
              <a:t>6,950</a:t>
            </a:r>
            <a:r>
              <a:rPr lang="ja-JP" altLang="en-US" sz="900">
                <a:latin typeface="Calibri" pitchFamily="34" charset="0"/>
              </a:rPr>
              <a:t>億円（三菱ＵＦＪリサーチ＆コン　</a:t>
            </a:r>
            <a:endParaRPr lang="en-US" altLang="ja-JP" sz="900">
              <a:latin typeface="Calibri" pitchFamily="34" charset="0"/>
            </a:endParaRPr>
          </a:p>
          <a:p>
            <a:pPr algn="l">
              <a:lnSpc>
                <a:spcPts val="900"/>
              </a:lnSpc>
            </a:pPr>
            <a:r>
              <a:rPr lang="ja-JP" altLang="en-US" sz="900">
                <a:latin typeface="Calibri" pitchFamily="34" charset="0"/>
              </a:rPr>
              <a:t>　サルティング調査）</a:t>
            </a:r>
            <a:endParaRPr lang="en-US" altLang="ja-JP" sz="900">
              <a:latin typeface="Calibri" pitchFamily="34" charset="0"/>
            </a:endParaRPr>
          </a:p>
          <a:p>
            <a:pPr algn="l">
              <a:lnSpc>
                <a:spcPts val="900"/>
              </a:lnSpc>
            </a:pPr>
            <a:r>
              <a:rPr lang="ja-JP" altLang="en-US" sz="900">
                <a:latin typeface="Calibri" pitchFamily="34" charset="0"/>
              </a:rPr>
              <a:t>◆大阪府の府内総生産（名目）：約</a:t>
            </a:r>
            <a:r>
              <a:rPr lang="en-US" altLang="ja-JP" sz="900">
                <a:latin typeface="Calibri" pitchFamily="34" charset="0"/>
              </a:rPr>
              <a:t>37</a:t>
            </a:r>
            <a:r>
              <a:rPr lang="ja-JP" altLang="en-US" sz="900">
                <a:latin typeface="Calibri" pitchFamily="34" charset="0"/>
              </a:rPr>
              <a:t>兆円（大阪府民経済計算）</a:t>
            </a:r>
          </a:p>
        </p:txBody>
      </p:sp>
      <p:sp>
        <p:nvSpPr>
          <p:cNvPr id="2" name="大かっこ 1"/>
          <p:cNvSpPr/>
          <p:nvPr/>
        </p:nvSpPr>
        <p:spPr>
          <a:xfrm>
            <a:off x="3654425" y="3457575"/>
            <a:ext cx="4956175" cy="549275"/>
          </a:xfrm>
          <a:prstGeom prst="bracketPair">
            <a:avLst/>
          </a:prstGeom>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ja-JP" altLang="en-US"/>
          </a:p>
        </p:txBody>
      </p:sp>
      <p:pic>
        <p:nvPicPr>
          <p:cNvPr id="27669" name="図 11"/>
          <p:cNvPicPr>
            <a:picLocks noChangeAspect="1"/>
          </p:cNvPicPr>
          <p:nvPr/>
        </p:nvPicPr>
        <p:blipFill>
          <a:blip r:embed="rId3"/>
          <a:srcRect/>
          <a:stretch>
            <a:fillRect/>
          </a:stretch>
        </p:blipFill>
        <p:spPr bwMode="auto">
          <a:xfrm>
            <a:off x="5680869" y="4133627"/>
            <a:ext cx="2808287" cy="2312987"/>
          </a:xfrm>
          <a:prstGeom prst="rect">
            <a:avLst/>
          </a:prstGeom>
          <a:noFill/>
          <a:ln w="9525">
            <a:noFill/>
            <a:miter lim="800000"/>
            <a:headEnd/>
            <a:tailEnd/>
          </a:ln>
        </p:spPr>
      </p:pic>
      <p:sp>
        <p:nvSpPr>
          <p:cNvPr id="17" name="テキスト ボックス 16"/>
          <p:cNvSpPr txBox="1"/>
          <p:nvPr/>
        </p:nvSpPr>
        <p:spPr>
          <a:xfrm>
            <a:off x="6444208" y="4100297"/>
            <a:ext cx="1525439" cy="253916"/>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l" fontAlgn="auto">
              <a:spcBef>
                <a:spcPts val="0"/>
              </a:spcBef>
              <a:spcAft>
                <a:spcPts val="0"/>
              </a:spcAft>
              <a:defRPr/>
            </a:pPr>
            <a:r>
              <a:rPr lang="ja-JP" altLang="en-US" sz="1050" dirty="0"/>
              <a:t>世界の高齢化率の推移</a:t>
            </a:r>
          </a:p>
        </p:txBody>
      </p:sp>
      <p:sp>
        <p:nvSpPr>
          <p:cNvPr id="27673" name="テキスト ボックス 17"/>
          <p:cNvSpPr txBox="1">
            <a:spLocks noChangeArrowheads="1"/>
          </p:cNvSpPr>
          <p:nvPr/>
        </p:nvSpPr>
        <p:spPr bwMode="auto">
          <a:xfrm>
            <a:off x="8235950" y="4100513"/>
            <a:ext cx="857250" cy="276225"/>
          </a:xfrm>
          <a:prstGeom prst="rect">
            <a:avLst/>
          </a:prstGeom>
          <a:noFill/>
          <a:ln w="9525">
            <a:noFill/>
            <a:miter lim="800000"/>
            <a:headEnd/>
            <a:tailEnd/>
          </a:ln>
        </p:spPr>
        <p:txBody>
          <a:bodyPr>
            <a:spAutoFit/>
          </a:bodyPr>
          <a:lstStyle/>
          <a:p>
            <a:pPr algn="l"/>
            <a:r>
              <a:rPr lang="ja-JP" altLang="en-US" sz="1200" b="1">
                <a:latin typeface="Meiryo UI"/>
                <a:ea typeface="Meiryo UI"/>
                <a:cs typeface="Meiryo UI"/>
              </a:rPr>
              <a:t>日本</a:t>
            </a:r>
          </a:p>
        </p:txBody>
      </p:sp>
      <p:sp>
        <p:nvSpPr>
          <p:cNvPr id="19" name="円/楕円 18"/>
          <p:cNvSpPr/>
          <p:nvPr/>
        </p:nvSpPr>
        <p:spPr>
          <a:xfrm rot="20179997">
            <a:off x="8154987" y="4341732"/>
            <a:ext cx="630237" cy="28575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graphicFrame>
        <p:nvGraphicFramePr>
          <p:cNvPr id="15" name="グラフ 14"/>
          <p:cNvGraphicFramePr>
            <a:graphicFrameLocks/>
          </p:cNvGraphicFramePr>
          <p:nvPr/>
        </p:nvGraphicFramePr>
        <p:xfrm>
          <a:off x="1472233" y="1124744"/>
          <a:ext cx="3099767" cy="1973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662" name="グラフ 17"/>
          <p:cNvGraphicFramePr>
            <a:graphicFrameLocks/>
          </p:cNvGraphicFramePr>
          <p:nvPr>
            <p:extLst>
              <p:ext uri="{D42A27DB-BD31-4B8C-83A1-F6EECF244321}">
                <p14:modId xmlns:p14="http://schemas.microsoft.com/office/powerpoint/2010/main" val="3814713020"/>
              </p:ext>
            </p:extLst>
          </p:nvPr>
        </p:nvGraphicFramePr>
        <p:xfrm>
          <a:off x="4727575" y="1131218"/>
          <a:ext cx="3508375" cy="2087439"/>
        </p:xfrm>
        <a:graphic>
          <a:graphicData uri="http://schemas.openxmlformats.org/presentationml/2006/ole">
            <mc:AlternateContent xmlns:mc="http://schemas.openxmlformats.org/markup-compatibility/2006">
              <mc:Choice xmlns:v="urn:schemas-microsoft-com:vml" Requires="v">
                <p:oleObj spid="_x0000_s27721" r:id="rId6" imgW="3401863" imgH="2121592" progId="Excel.Sheet.8">
                  <p:embed/>
                </p:oleObj>
              </mc:Choice>
              <mc:Fallback>
                <p:oleObj r:id="rId6" imgW="3401863" imgH="2121592" progId="Excel.Sheet.8">
                  <p:embed/>
                  <p:pic>
                    <p:nvPicPr>
                      <p:cNvPr id="0" name="グラフ 1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575" y="1131218"/>
                        <a:ext cx="3508375" cy="2087439"/>
                      </a:xfrm>
                      <a:prstGeom prst="rect">
                        <a:avLst/>
                      </a:prstGeom>
                      <a:noFill/>
                      <a:extLst/>
                    </p:spPr>
                  </p:pic>
                </p:oleObj>
              </mc:Fallback>
            </mc:AlternateContent>
          </a:graphicData>
        </a:graphic>
      </p:graphicFrame>
      <p:sp>
        <p:nvSpPr>
          <p:cNvPr id="3" name="スライド番号プレースホルダー 2"/>
          <p:cNvSpPr>
            <a:spLocks noGrp="1"/>
          </p:cNvSpPr>
          <p:nvPr>
            <p:ph type="sldNum" sz="quarter" idx="12"/>
          </p:nvPr>
        </p:nvSpPr>
        <p:spPr/>
        <p:txBody>
          <a:bodyPr/>
          <a:lstStyle/>
          <a:p>
            <a:pPr>
              <a:defRPr/>
            </a:pPr>
            <a:fld id="{68352C5E-0BC6-414C-B596-47C449B1C505}" type="slidenum">
              <a:rPr lang="ja-JP" altLang="en-US" smtClean="0"/>
              <a:pPr>
                <a:defRPr/>
              </a:pPr>
              <a:t>4</a:t>
            </a:fld>
            <a:endParaRPr lang="ja-JP"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40</a:t>
            </a:fld>
            <a:endParaRPr lang="ja-JP" altLang="en-US"/>
          </a:p>
        </p:txBody>
      </p:sp>
    </p:spTree>
    <p:extLst>
      <p:ext uri="{BB962C8B-B14F-4D97-AF65-F5344CB8AC3E}">
        <p14:creationId xmlns:p14="http://schemas.microsoft.com/office/powerpoint/2010/main" val="2697028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テキスト ボックス 2"/>
          <p:cNvSpPr txBox="1">
            <a:spLocks noChangeArrowheads="1"/>
          </p:cNvSpPr>
          <p:nvPr/>
        </p:nvSpPr>
        <p:spPr bwMode="auto">
          <a:xfrm>
            <a:off x="971550" y="1773238"/>
            <a:ext cx="6985000" cy="1066800"/>
          </a:xfrm>
          <a:prstGeom prst="rect">
            <a:avLst/>
          </a:prstGeom>
          <a:noFill/>
          <a:ln w="9525">
            <a:noFill/>
            <a:miter lim="800000"/>
            <a:headEnd/>
            <a:tailEnd/>
          </a:ln>
        </p:spPr>
        <p:txBody>
          <a:bodyPr>
            <a:spAutoFit/>
          </a:bodyPr>
          <a:lstStyle/>
          <a:p>
            <a:pPr algn="l"/>
            <a:r>
              <a:rPr lang="ja-JP" altLang="en-US" sz="3200" b="1" dirty="0">
                <a:latin typeface="+mn-ea"/>
                <a:ea typeface="+mn-ea"/>
              </a:rPr>
              <a:t>４</a:t>
            </a:r>
            <a:r>
              <a:rPr lang="ja-JP" altLang="en-US" sz="3200" b="1" dirty="0" smtClean="0">
                <a:latin typeface="+mn-ea"/>
                <a:ea typeface="+mn-ea"/>
              </a:rPr>
              <a:t>．</a:t>
            </a:r>
            <a:r>
              <a:rPr lang="ja-JP" altLang="en-US" sz="3200" b="1" dirty="0">
                <a:latin typeface="+mn-ea"/>
                <a:ea typeface="+mn-ea"/>
              </a:rPr>
              <a:t>大阪での具体的な取組み事例</a:t>
            </a:r>
          </a:p>
          <a:p>
            <a:pPr algn="l"/>
            <a:r>
              <a:rPr lang="ja-JP" altLang="en-US" sz="3200" b="1" dirty="0">
                <a:latin typeface="+mn-ea"/>
                <a:ea typeface="+mn-ea"/>
              </a:rPr>
              <a:t>　　（健康・未病分野）</a:t>
            </a:r>
          </a:p>
        </p:txBody>
      </p:sp>
      <p:sp>
        <p:nvSpPr>
          <p:cNvPr id="2" name="スライド番号プレースホルダー 1"/>
          <p:cNvSpPr>
            <a:spLocks noGrp="1"/>
          </p:cNvSpPr>
          <p:nvPr>
            <p:ph type="sldNum" sz="quarter" idx="12"/>
          </p:nvPr>
        </p:nvSpPr>
        <p:spPr/>
        <p:txBody>
          <a:bodyPr/>
          <a:lstStyle/>
          <a:p>
            <a:pPr>
              <a:defRPr/>
            </a:pPr>
            <a:fld id="{661A0A19-DAD2-4737-BBBA-6206C66EF212}" type="slidenum">
              <a:rPr lang="ja-JP" altLang="en-US" smtClean="0"/>
              <a:pPr>
                <a:defRPr/>
              </a:pPr>
              <a:t>41</a:t>
            </a:fld>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フローチャート: 処理 33"/>
          <p:cNvSpPr/>
          <p:nvPr/>
        </p:nvSpPr>
        <p:spPr>
          <a:xfrm>
            <a:off x="42863" y="1628775"/>
            <a:ext cx="9029700" cy="5157788"/>
          </a:xfrm>
          <a:prstGeom prst="flowChartProcess">
            <a:avLst/>
          </a:prstGeom>
          <a:pattFill prst="pct10">
            <a:fgClr>
              <a:schemeClr val="accent6">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dirty="0">
              <a:solidFill>
                <a:prstClr val="white"/>
              </a:solidFill>
            </a:endParaRPr>
          </a:p>
        </p:txBody>
      </p:sp>
      <p:grpSp>
        <p:nvGrpSpPr>
          <p:cNvPr id="61442" name="グループ化 42"/>
          <p:cNvGrpSpPr>
            <a:grpSpLocks/>
          </p:cNvGrpSpPr>
          <p:nvPr/>
        </p:nvGrpSpPr>
        <p:grpSpPr bwMode="auto">
          <a:xfrm>
            <a:off x="150813" y="1708150"/>
            <a:ext cx="8845550" cy="2276475"/>
            <a:chOff x="90294" y="2615397"/>
            <a:chExt cx="6868848" cy="2276960"/>
          </a:xfrm>
        </p:grpSpPr>
        <p:sp>
          <p:nvSpPr>
            <p:cNvPr id="44" name="正方形/長方形 43"/>
            <p:cNvSpPr/>
            <p:nvPr/>
          </p:nvSpPr>
          <p:spPr bwMode="auto">
            <a:xfrm>
              <a:off x="1842022" y="4220702"/>
              <a:ext cx="5117120" cy="671655"/>
            </a:xfrm>
            <a:prstGeom prst="rect">
              <a:avLst/>
            </a:prstGeom>
            <a:gradFill>
              <a:gsLst>
                <a:gs pos="0">
                  <a:schemeClr val="accent1">
                    <a:lumMod val="60000"/>
                    <a:lumOff val="40000"/>
                  </a:schemeClr>
                </a:gs>
                <a:gs pos="20000">
                  <a:schemeClr val="accent1">
                    <a:lumMod val="60000"/>
                    <a:lumOff val="40000"/>
                  </a:schemeClr>
                </a:gs>
                <a:gs pos="100000">
                  <a:schemeClr val="accent5">
                    <a:lumMod val="20000"/>
                    <a:lumOff val="8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anchor="ctr"/>
            <a:lstStyle/>
            <a:p>
              <a:pPr algn="l" fontAlgn="auto">
                <a:spcBef>
                  <a:spcPts val="0"/>
                </a:spcBef>
                <a:spcAft>
                  <a:spcPts val="0"/>
                </a:spcAf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 国や府内自治体による関連施策の最新情報の提供</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l" fontAlgn="auto">
                <a:spcBef>
                  <a:spcPts val="0"/>
                </a:spcBef>
                <a:spcAft>
                  <a:spcPts val="0"/>
                </a:spcAf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 セミナー・ビジネスコンテスト等の紹介　　　　　　　　　　等</a:t>
              </a:r>
            </a:p>
          </p:txBody>
        </p:sp>
        <p:sp>
          <p:nvSpPr>
            <p:cNvPr id="45" name="正方形/長方形 44"/>
            <p:cNvSpPr/>
            <p:nvPr/>
          </p:nvSpPr>
          <p:spPr bwMode="auto">
            <a:xfrm>
              <a:off x="1842022" y="3431546"/>
              <a:ext cx="5117120" cy="695473"/>
            </a:xfrm>
            <a:prstGeom prst="rect">
              <a:avLst/>
            </a:prstGeom>
            <a:gradFill>
              <a:gsLst>
                <a:gs pos="0">
                  <a:schemeClr val="accent1">
                    <a:lumMod val="60000"/>
                    <a:lumOff val="40000"/>
                  </a:schemeClr>
                </a:gs>
                <a:gs pos="20000">
                  <a:schemeClr val="accent1">
                    <a:lumMod val="60000"/>
                    <a:lumOff val="40000"/>
                  </a:schemeClr>
                </a:gs>
                <a:gs pos="100000">
                  <a:schemeClr val="accent5">
                    <a:lumMod val="20000"/>
                    <a:lumOff val="8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anchor="ctr"/>
            <a:lstStyle/>
            <a:p>
              <a:pPr algn="l" fontAlgn="auto">
                <a:spcBef>
                  <a:spcPts val="0"/>
                </a:spcBef>
                <a:spcAft>
                  <a:spcPts val="0"/>
                </a:spcAf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 プラットフォーム事務局主催のセミナー・研究会・交流会</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l" fontAlgn="auto">
                <a:spcBef>
                  <a:spcPts val="0"/>
                </a:spcBef>
                <a:spcAft>
                  <a:spcPts val="0"/>
                </a:spcAf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 金融機関等主催のビジネスマッチング・交流会</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l" fontAlgn="auto">
                <a:spcBef>
                  <a:spcPts val="0"/>
                </a:spcBef>
                <a:spcAft>
                  <a:spcPts val="0"/>
                </a:spcAf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 支援機関会員によるエビデンス構築支援　　　　　　　　　　等　　　</a:t>
              </a:r>
            </a:p>
          </p:txBody>
        </p:sp>
        <p:sp>
          <p:nvSpPr>
            <p:cNvPr id="46" name="正方形/長方形 45"/>
            <p:cNvSpPr/>
            <p:nvPr/>
          </p:nvSpPr>
          <p:spPr bwMode="auto">
            <a:xfrm>
              <a:off x="1842022" y="2615397"/>
              <a:ext cx="5117120" cy="717703"/>
            </a:xfrm>
            <a:prstGeom prst="rect">
              <a:avLst/>
            </a:prstGeom>
            <a:gradFill>
              <a:gsLst>
                <a:gs pos="0">
                  <a:schemeClr val="accent1">
                    <a:lumMod val="60000"/>
                    <a:lumOff val="40000"/>
                  </a:schemeClr>
                </a:gs>
                <a:gs pos="20000">
                  <a:schemeClr val="accent1">
                    <a:lumMod val="60000"/>
                    <a:lumOff val="40000"/>
                  </a:schemeClr>
                </a:gs>
                <a:gs pos="100000">
                  <a:schemeClr val="accent5">
                    <a:lumMod val="20000"/>
                    <a:lumOff val="8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anchor="ctr"/>
            <a:lstStyle/>
            <a:p>
              <a:pPr algn="l" fontAlgn="auto">
                <a:spcBef>
                  <a:spcPts val="0"/>
                </a:spcBef>
                <a:spcAft>
                  <a:spcPts val="0"/>
                </a:spcAf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 新たなビジネスのヒントとなる地域における課題の提示</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l" fontAlgn="auto">
                <a:spcBef>
                  <a:spcPts val="0"/>
                </a:spcBef>
                <a:spcAft>
                  <a:spcPts val="0"/>
                </a:spcAf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 課題解決につながるビジネスプランの地域での実証のコーディネート</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l" fontAlgn="auto">
                <a:spcBef>
                  <a:spcPts val="0"/>
                </a:spcBef>
                <a:spcAft>
                  <a:spcPts val="0"/>
                </a:spcAf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 実証成果の発表会やＨＰによる情報提供等を通じたＰＲ　　　等</a:t>
              </a:r>
            </a:p>
          </p:txBody>
        </p:sp>
        <p:sp>
          <p:nvSpPr>
            <p:cNvPr id="47" name="角丸四角形 46"/>
            <p:cNvSpPr/>
            <p:nvPr/>
          </p:nvSpPr>
          <p:spPr>
            <a:xfrm>
              <a:off x="90294" y="2615397"/>
              <a:ext cx="2285507" cy="717703"/>
            </a:xfrm>
            <a:prstGeom prst="round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府内における実証の側面支援</a:t>
              </a:r>
            </a:p>
          </p:txBody>
        </p:sp>
        <p:sp>
          <p:nvSpPr>
            <p:cNvPr id="48" name="角丸四角形 47"/>
            <p:cNvSpPr/>
            <p:nvPr/>
          </p:nvSpPr>
          <p:spPr>
            <a:xfrm>
              <a:off x="90294" y="3407729"/>
              <a:ext cx="2285507" cy="743108"/>
            </a:xfrm>
            <a:prstGeom prst="round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支援機関会員による</a:t>
              </a: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多様な取り組み</a:t>
              </a:r>
            </a:p>
          </p:txBody>
        </p:sp>
        <p:sp>
          <p:nvSpPr>
            <p:cNvPr id="49" name="角丸四角形 48"/>
            <p:cNvSpPr/>
            <p:nvPr/>
          </p:nvSpPr>
          <p:spPr>
            <a:xfrm>
              <a:off x="90294" y="4220702"/>
              <a:ext cx="2285507" cy="671655"/>
            </a:xfrm>
            <a:prstGeom prst="round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健康寿命延伸産業施策等の</a:t>
              </a: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情報提供</a:t>
              </a:r>
            </a:p>
          </p:txBody>
        </p:sp>
      </p:grpSp>
      <p:pic>
        <p:nvPicPr>
          <p:cNvPr id="61443" name="Picture 3" descr="D:\SasakiI\Desktop\無題.png"/>
          <p:cNvPicPr>
            <a:picLocks noChangeAspect="1" noChangeArrowheads="1"/>
          </p:cNvPicPr>
          <p:nvPr/>
        </p:nvPicPr>
        <p:blipFill>
          <a:blip r:embed="rId3"/>
          <a:srcRect/>
          <a:stretch>
            <a:fillRect/>
          </a:stretch>
        </p:blipFill>
        <p:spPr bwMode="auto">
          <a:xfrm>
            <a:off x="6181725" y="4913313"/>
            <a:ext cx="2746375" cy="1106487"/>
          </a:xfrm>
          <a:prstGeom prst="rect">
            <a:avLst/>
          </a:prstGeom>
          <a:noFill/>
          <a:ln w="9525">
            <a:noFill/>
            <a:miter lim="800000"/>
            <a:headEnd/>
            <a:tailEnd/>
          </a:ln>
        </p:spPr>
      </p:pic>
      <p:grpSp>
        <p:nvGrpSpPr>
          <p:cNvPr id="61444" name="グループ化 4"/>
          <p:cNvGrpSpPr>
            <a:grpSpLocks/>
          </p:cNvGrpSpPr>
          <p:nvPr/>
        </p:nvGrpSpPr>
        <p:grpSpPr bwMode="auto">
          <a:xfrm>
            <a:off x="93663" y="4132263"/>
            <a:ext cx="5986462" cy="2524125"/>
            <a:chOff x="270901" y="4105327"/>
            <a:chExt cx="5985926" cy="2523269"/>
          </a:xfrm>
        </p:grpSpPr>
        <p:sp>
          <p:nvSpPr>
            <p:cNvPr id="4" name="円/楕円 3"/>
            <p:cNvSpPr/>
            <p:nvPr/>
          </p:nvSpPr>
          <p:spPr>
            <a:xfrm>
              <a:off x="1074104" y="4360827"/>
              <a:ext cx="4463650" cy="200750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dirty="0"/>
            </a:p>
          </p:txBody>
        </p:sp>
        <p:sp>
          <p:nvSpPr>
            <p:cNvPr id="15" name="円/楕円 14"/>
            <p:cNvSpPr/>
            <p:nvPr/>
          </p:nvSpPr>
          <p:spPr>
            <a:xfrm>
              <a:off x="2234139" y="4105327"/>
              <a:ext cx="2088000" cy="673200"/>
            </a:xfrm>
            <a:prstGeom prst="ellipse">
              <a:avLst/>
            </a:prstGeom>
            <a:pattFill prst="smGrid">
              <a:fgClr>
                <a:schemeClr val="accent1"/>
              </a:fgClr>
              <a:bgClr>
                <a:schemeClr val="bg1"/>
              </a:bgClr>
            </a:pattFill>
            <a:ln>
              <a:solidFill>
                <a:schemeClr val="tx1"/>
              </a:solidFill>
            </a:ln>
          </p:spPr>
          <p:style>
            <a:lnRef idx="0">
              <a:schemeClr val="accent5"/>
            </a:lnRef>
            <a:fillRef idx="3">
              <a:schemeClr val="accent5"/>
            </a:fillRef>
            <a:effectRef idx="3">
              <a:schemeClr val="accent5"/>
            </a:effectRef>
            <a:fontRef idx="minor">
              <a:schemeClr val="lt1"/>
            </a:fontRef>
          </p:style>
          <p:txBody>
            <a:bodyPr wrap="none" anchor="ctr"/>
            <a:lstStyle/>
            <a:p>
              <a:pPr fontAlgn="auto">
                <a:spcBef>
                  <a:spcPts val="0"/>
                </a:spcBef>
                <a:spcAft>
                  <a:spcPts val="0"/>
                </a:spcAft>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事業者会員</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７０事業者</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3"/>
            <p:cNvSpPr/>
            <p:nvPr/>
          </p:nvSpPr>
          <p:spPr>
            <a:xfrm>
              <a:off x="270901" y="4969423"/>
              <a:ext cx="2088000" cy="673200"/>
            </a:xfrm>
            <a:prstGeom prst="ellipse">
              <a:avLst/>
            </a:prstGeom>
            <a:pattFill prst="diagBrick">
              <a:fgClr>
                <a:schemeClr val="accent1"/>
              </a:fgClr>
              <a:bgClr>
                <a:schemeClr val="bg1"/>
              </a:bgClr>
            </a:pattFill>
            <a:ln>
              <a:solidFill>
                <a:schemeClr val="tx1"/>
              </a:solidFill>
            </a:ln>
          </p:spPr>
          <p:style>
            <a:lnRef idx="0">
              <a:schemeClr val="accent5"/>
            </a:lnRef>
            <a:fillRef idx="3">
              <a:schemeClr val="accent5"/>
            </a:fillRef>
            <a:effectRef idx="3">
              <a:schemeClr val="accent5"/>
            </a:effectRef>
            <a:fontRef idx="minor">
              <a:schemeClr val="lt1"/>
            </a:fontRef>
          </p:style>
          <p:txBody>
            <a:bodyPr wrap="none" anchor="ctr"/>
            <a:lstStyle/>
            <a:p>
              <a:pPr fontAlgn="auto">
                <a:spcBef>
                  <a:spcPts val="0"/>
                </a:spcBef>
                <a:spcAft>
                  <a:spcPts val="0"/>
                </a:spcAft>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アドバイザー会員</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機関</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7"/>
            <p:cNvSpPr/>
            <p:nvPr/>
          </p:nvSpPr>
          <p:spPr>
            <a:xfrm>
              <a:off x="4168827" y="4969423"/>
              <a:ext cx="2088000" cy="673200"/>
            </a:xfrm>
            <a:prstGeom prst="ellipse">
              <a:avLst/>
            </a:prstGeom>
            <a:pattFill prst="ltHorz">
              <a:fgClr>
                <a:schemeClr val="accent1"/>
              </a:fgClr>
              <a:bgClr>
                <a:schemeClr val="bg1"/>
              </a:bgClr>
            </a:pattFill>
            <a:ln>
              <a:solidFill>
                <a:schemeClr val="tx1"/>
              </a:solidFill>
            </a:ln>
          </p:spPr>
          <p:style>
            <a:lnRef idx="0">
              <a:schemeClr val="accent5"/>
            </a:lnRef>
            <a:fillRef idx="3">
              <a:schemeClr val="accent5"/>
            </a:fillRef>
            <a:effectRef idx="3">
              <a:schemeClr val="accent5"/>
            </a:effectRef>
            <a:fontRef idx="minor">
              <a:schemeClr val="lt1"/>
            </a:fontRef>
          </p:style>
          <p:txBody>
            <a:bodyPr wrap="none" anchor="ctr"/>
            <a:lstStyle/>
            <a:p>
              <a:pPr fontAlgn="auto">
                <a:spcBef>
                  <a:spcPts val="0"/>
                </a:spcBef>
                <a:spcAft>
                  <a:spcPts val="0"/>
                </a:spcAft>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支援機関会員</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７機関</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2234139" y="6072232"/>
              <a:ext cx="2088000" cy="556364"/>
            </a:xfrm>
            <a:prstGeom prst="roundRect">
              <a:avLst/>
            </a:prstGeom>
            <a:pattFill prst="ltUpDiag">
              <a:fgClr>
                <a:schemeClr val="accent1"/>
              </a:fgClr>
              <a:bgClr>
                <a:schemeClr val="bg1"/>
              </a:bgClr>
            </a:pattFill>
            <a:ln>
              <a:solidFill>
                <a:schemeClr val="tx1"/>
              </a:solidFill>
            </a:ln>
          </p:spPr>
          <p:style>
            <a:lnRef idx="0">
              <a:schemeClr val="accent5"/>
            </a:lnRef>
            <a:fillRef idx="3">
              <a:schemeClr val="accent5"/>
            </a:fillRef>
            <a:effectRef idx="3">
              <a:schemeClr val="accent5"/>
            </a:effectRef>
            <a:fontRef idx="minor">
              <a:schemeClr val="lt1"/>
            </a:fontRef>
          </p:style>
          <p:txBody>
            <a:bodyPr wrap="none" anchor="ctr"/>
            <a:lstStyle/>
            <a:p>
              <a:pPr fontAlgn="auto">
                <a:spcBef>
                  <a:spcPts val="0"/>
                </a:spcBef>
                <a:spcAft>
                  <a:spcPts val="0"/>
                </a:spcAft>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オブザーバー</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機関</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7" name="Picture 2" descr="https://scontent-nrt1-1.xx.fbcdn.net/hphotos-xfa1/v/t1.0-9/12316383_1078914685485933_8263686327817631221_n.jpg?oh=efe4861d524f35967bef09b8edadc537&amp;oe=57604384"/>
            <p:cNvPicPr>
              <a:picLocks noChangeAspect="1" noChangeArrowheads="1"/>
            </p:cNvPicPr>
            <p:nvPr/>
          </p:nvPicPr>
          <p:blipFill>
            <a:blip r:embed="rId4"/>
            <a:srcRect/>
            <a:stretch>
              <a:fillRect/>
            </a:stretch>
          </p:blipFill>
          <p:spPr bwMode="auto">
            <a:xfrm>
              <a:off x="2654296" y="4810156"/>
              <a:ext cx="1247686" cy="1247687"/>
            </a:xfrm>
            <a:prstGeom prst="rect">
              <a:avLst/>
            </a:prstGeom>
            <a:noFill/>
            <a:ln w="9525">
              <a:solidFill>
                <a:schemeClr val="tx1"/>
              </a:solidFill>
              <a:miter lim="800000"/>
              <a:headEnd/>
              <a:tailEnd/>
            </a:ln>
          </p:spPr>
        </p:pic>
      </p:grpSp>
      <p:sp>
        <p:nvSpPr>
          <p:cNvPr id="31" name="正方形/長方形 30"/>
          <p:cNvSpPr/>
          <p:nvPr/>
        </p:nvSpPr>
        <p:spPr>
          <a:xfrm>
            <a:off x="76200" y="6562725"/>
            <a:ext cx="1617663" cy="1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年７月時点</a:t>
            </a:r>
          </a:p>
        </p:txBody>
      </p:sp>
      <p:sp>
        <p:nvSpPr>
          <p:cNvPr id="32" name="ホームベース 31"/>
          <p:cNvSpPr/>
          <p:nvPr/>
        </p:nvSpPr>
        <p:spPr>
          <a:xfrm>
            <a:off x="5997575" y="4500563"/>
            <a:ext cx="2940050" cy="288925"/>
          </a:xfrm>
          <a:prstGeom prst="homePlate">
            <a:avLst>
              <a:gd name="adj" fmla="val 32277"/>
            </a:avLst>
          </a:prstGeom>
          <a:gradFill flip="none" rotWithShape="1">
            <a:gsLst>
              <a:gs pos="0">
                <a:srgbClr val="EEC100"/>
              </a:gs>
              <a:gs pos="40000">
                <a:srgbClr val="FFC000"/>
              </a:gs>
              <a:gs pos="100000">
                <a:schemeClr val="bg1"/>
              </a:gs>
            </a:gsLst>
            <a:lin ang="189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http://kenko-osaka.jp/ </a:t>
            </a:r>
          </a:p>
        </p:txBody>
      </p:sp>
      <p:sp>
        <p:nvSpPr>
          <p:cNvPr id="52" name="ホームベース 51"/>
          <p:cNvSpPr/>
          <p:nvPr/>
        </p:nvSpPr>
        <p:spPr>
          <a:xfrm>
            <a:off x="5997575" y="4179888"/>
            <a:ext cx="2940050" cy="290512"/>
          </a:xfrm>
          <a:prstGeom prst="homePlate">
            <a:avLst>
              <a:gd name="adj" fmla="val 32277"/>
            </a:avLst>
          </a:prstGeom>
          <a:gradFill flip="none" rotWithShape="1">
            <a:gsLst>
              <a:gs pos="0">
                <a:srgbClr val="EEC100"/>
              </a:gs>
              <a:gs pos="40000">
                <a:srgbClr val="FFC000"/>
              </a:gs>
              <a:gs pos="100000">
                <a:schemeClr val="bg1"/>
              </a:gs>
            </a:gsLst>
            <a:lin ang="189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https://www.facebook.com/osaka.kenko</a:t>
            </a:r>
          </a:p>
        </p:txBody>
      </p:sp>
      <p:sp>
        <p:nvSpPr>
          <p:cNvPr id="53" name="ホームベース 52"/>
          <p:cNvSpPr/>
          <p:nvPr/>
        </p:nvSpPr>
        <p:spPr>
          <a:xfrm>
            <a:off x="5175250" y="4500563"/>
            <a:ext cx="950913" cy="288925"/>
          </a:xfrm>
          <a:prstGeom prst="homePlate">
            <a:avLst>
              <a:gd name="adj" fmla="val 32277"/>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ホームページ</a:t>
            </a:r>
            <a:endPar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ホームベース 53"/>
          <p:cNvSpPr/>
          <p:nvPr/>
        </p:nvSpPr>
        <p:spPr>
          <a:xfrm>
            <a:off x="5175250" y="4179888"/>
            <a:ext cx="950913" cy="290512"/>
          </a:xfrm>
          <a:prstGeom prst="homePlate">
            <a:avLst>
              <a:gd name="adj" fmla="val 32277"/>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1000" b="1"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facebook</a:t>
            </a:r>
            <a:endPar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額縁 6"/>
          <p:cNvSpPr/>
          <p:nvPr/>
        </p:nvSpPr>
        <p:spPr>
          <a:xfrm>
            <a:off x="5175250" y="6159500"/>
            <a:ext cx="3424238" cy="555625"/>
          </a:xfrm>
          <a:prstGeom prst="bevel">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事務局：（公財）大阪市都市型産業振興センター</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（府商工労働部もフォロー）</a:t>
            </a:r>
          </a:p>
        </p:txBody>
      </p:sp>
      <p:sp>
        <p:nvSpPr>
          <p:cNvPr id="30" name="テキスト ボックス 29"/>
          <p:cNvSpPr txBox="1"/>
          <p:nvPr/>
        </p:nvSpPr>
        <p:spPr>
          <a:xfrm>
            <a:off x="0" y="0"/>
            <a:ext cx="9144000" cy="366713"/>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latin typeface="Calibri" pitchFamily="34" charset="0"/>
              </a:rPr>
              <a:t>４．大阪での具体的な取組事例（健康・未病分野</a:t>
            </a:r>
            <a:r>
              <a:rPr lang="ja-JP" altLang="en-US" b="1" dirty="0" smtClean="0">
                <a:latin typeface="Calibri" pitchFamily="34" charset="0"/>
              </a:rPr>
              <a:t>）　</a:t>
            </a:r>
            <a:r>
              <a:rPr lang="ja-JP" altLang="en-US" sz="1000" dirty="0" smtClean="0">
                <a:latin typeface="Calibri" pitchFamily="34" charset="0"/>
              </a:rPr>
              <a:t>～</a:t>
            </a:r>
            <a:r>
              <a:rPr lang="ja-JP" altLang="en-US" sz="1000" dirty="0">
                <a:latin typeface="Calibri" pitchFamily="34" charset="0"/>
              </a:rPr>
              <a:t>大阪健康寿命延伸産業創出</a:t>
            </a:r>
            <a:r>
              <a:rPr lang="ja-JP" altLang="en-US" sz="1000" dirty="0" smtClean="0">
                <a:latin typeface="Calibri" pitchFamily="34" charset="0"/>
              </a:rPr>
              <a:t>プラットフォーム～</a:t>
            </a:r>
            <a:endParaRPr lang="ja-JP" altLang="en-US" sz="1000" dirty="0">
              <a:latin typeface="Calibri" pitchFamily="34" charset="0"/>
            </a:endParaRPr>
          </a:p>
        </p:txBody>
      </p:sp>
      <p:sp>
        <p:nvSpPr>
          <p:cNvPr id="61452" name="正方形/長方形 1"/>
          <p:cNvSpPr>
            <a:spLocks noChangeArrowheads="1"/>
          </p:cNvSpPr>
          <p:nvPr/>
        </p:nvSpPr>
        <p:spPr bwMode="auto">
          <a:xfrm>
            <a:off x="-3997325" y="2500313"/>
            <a:ext cx="4572000" cy="400050"/>
          </a:xfrm>
          <a:prstGeom prst="rect">
            <a:avLst/>
          </a:prstGeom>
          <a:noFill/>
          <a:ln w="9525">
            <a:noFill/>
            <a:miter lim="800000"/>
            <a:headEnd/>
            <a:tailEnd/>
          </a:ln>
        </p:spPr>
        <p:txBody>
          <a:bodyPr>
            <a:spAutoFit/>
          </a:bodyPr>
          <a:lstStyle/>
          <a:p>
            <a:pPr algn="l"/>
            <a:endParaRPr lang="en-US" altLang="ja-JP" sz="1000" b="1">
              <a:solidFill>
                <a:srgbClr val="FF0000"/>
              </a:solidFill>
              <a:latin typeface="Meiryo UI"/>
              <a:ea typeface="Meiryo UI"/>
              <a:cs typeface="Meiryo UI"/>
            </a:endParaRPr>
          </a:p>
          <a:p>
            <a:pPr algn="l"/>
            <a:endParaRPr lang="en-US" altLang="ja-JP" sz="1000" b="1">
              <a:solidFill>
                <a:srgbClr val="FF0000"/>
              </a:solidFill>
              <a:latin typeface="Meiryo UI"/>
              <a:ea typeface="Meiryo UI"/>
              <a:cs typeface="Meiryo UI"/>
            </a:endParaRPr>
          </a:p>
        </p:txBody>
      </p:sp>
      <p:sp>
        <p:nvSpPr>
          <p:cNvPr id="29" name="テキスト ボックス 28"/>
          <p:cNvSpPr txBox="1"/>
          <p:nvPr/>
        </p:nvSpPr>
        <p:spPr>
          <a:xfrm>
            <a:off x="76200" y="514350"/>
            <a:ext cx="8996363" cy="908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buFont typeface="Wingdings" pitchFamily="2" charset="2"/>
              <a:buChar char="Ø"/>
              <a:defRPr/>
            </a:pPr>
            <a:r>
              <a:rPr lang="ja-JP" altLang="en-US" sz="1400" dirty="0">
                <a:solidFill>
                  <a:srgbClr val="000000"/>
                </a:solidFill>
                <a:latin typeface="+mj-ea"/>
                <a:ea typeface="+mj-ea"/>
                <a:cs typeface="Meiryo UI"/>
              </a:rPr>
              <a:t>「大阪健康寿命延伸産業創出プラットフォーム」（</a:t>
            </a:r>
            <a:r>
              <a:rPr lang="ja-JP" altLang="en-US" sz="1400" b="1" dirty="0">
                <a:solidFill>
                  <a:srgbClr val="000000"/>
                </a:solidFill>
                <a:latin typeface="+mj-ea"/>
                <a:ea typeface="+mj-ea"/>
                <a:cs typeface="Meiryo UI"/>
              </a:rPr>
              <a:t>ＯＫＪＰ</a:t>
            </a:r>
            <a:r>
              <a:rPr lang="ja-JP" altLang="en-US" sz="1400" dirty="0">
                <a:solidFill>
                  <a:srgbClr val="000000"/>
                </a:solidFill>
                <a:latin typeface="+mj-ea"/>
                <a:ea typeface="+mj-ea"/>
                <a:cs typeface="Meiryo UI"/>
              </a:rPr>
              <a:t>）は、超高齢社会において成長産業となりうる健康寿命延伸産業（＊）の創出・振興を目的として、</a:t>
            </a:r>
            <a:r>
              <a:rPr lang="en-US" altLang="ja-JP" sz="1400" dirty="0">
                <a:solidFill>
                  <a:srgbClr val="000000"/>
                </a:solidFill>
                <a:latin typeface="+mj-ea"/>
                <a:ea typeface="+mj-ea"/>
                <a:cs typeface="Meiryo UI"/>
              </a:rPr>
              <a:t>2015</a:t>
            </a:r>
            <a:r>
              <a:rPr lang="ja-JP" altLang="en-US" sz="1400" dirty="0">
                <a:solidFill>
                  <a:srgbClr val="000000"/>
                </a:solidFill>
                <a:latin typeface="+mj-ea"/>
                <a:ea typeface="+mj-ea"/>
                <a:cs typeface="Meiryo UI"/>
              </a:rPr>
              <a:t>年</a:t>
            </a:r>
            <a:r>
              <a:rPr lang="en-US" altLang="ja-JP" sz="1400" dirty="0">
                <a:solidFill>
                  <a:srgbClr val="000000"/>
                </a:solidFill>
                <a:latin typeface="+mj-ea"/>
                <a:ea typeface="+mj-ea"/>
                <a:cs typeface="Meiryo UI"/>
              </a:rPr>
              <a:t>7</a:t>
            </a:r>
            <a:r>
              <a:rPr lang="ja-JP" altLang="en-US" sz="1400" dirty="0">
                <a:solidFill>
                  <a:srgbClr val="000000"/>
                </a:solidFill>
                <a:latin typeface="+mj-ea"/>
                <a:ea typeface="+mj-ea"/>
                <a:cs typeface="Meiryo UI"/>
              </a:rPr>
              <a:t>月に発足。</a:t>
            </a:r>
            <a:endParaRPr lang="en-US" altLang="ja-JP" sz="1400" dirty="0">
              <a:solidFill>
                <a:srgbClr val="000000"/>
              </a:solidFill>
              <a:latin typeface="+mj-ea"/>
              <a:ea typeface="+mj-ea"/>
              <a:cs typeface="Meiryo UI"/>
            </a:endParaRPr>
          </a:p>
          <a:p>
            <a:pPr marL="285750" indent="-285750" algn="l">
              <a:lnSpc>
                <a:spcPts val="1500"/>
              </a:lnSpc>
              <a:defRPr/>
            </a:pPr>
            <a:r>
              <a:rPr lang="ja-JP" altLang="en-US" sz="1400" dirty="0">
                <a:solidFill>
                  <a:srgbClr val="000000"/>
                </a:solidFill>
                <a:latin typeface="+mj-ea"/>
                <a:ea typeface="+mj-ea"/>
                <a:cs typeface="Meiryo UI"/>
              </a:rPr>
              <a:t>　　　</a:t>
            </a:r>
            <a:r>
              <a:rPr lang="ja-JP" altLang="en-US" sz="1400" dirty="0">
                <a:solidFill>
                  <a:schemeClr val="tx1"/>
                </a:solidFill>
                <a:latin typeface="+mj-ea"/>
                <a:ea typeface="+mj-ea"/>
                <a:cs typeface="Meiryo UI"/>
              </a:rPr>
              <a:t>＊）健康寿命延伸産業：地域包括ケアとの連携や地域資源・地域人材を活用したビジネス</a:t>
            </a:r>
            <a:endParaRPr lang="en-US" altLang="ja-JP" sz="1400" dirty="0">
              <a:solidFill>
                <a:schemeClr val="tx1"/>
              </a:solidFill>
              <a:latin typeface="+mj-ea"/>
              <a:ea typeface="+mj-ea"/>
              <a:cs typeface="Meiryo UI"/>
            </a:endParaRPr>
          </a:p>
          <a:p>
            <a:pPr marL="285750" indent="-285750" algn="l">
              <a:lnSpc>
                <a:spcPts val="1500"/>
              </a:lnSpc>
              <a:defRPr/>
            </a:pPr>
            <a:r>
              <a:rPr lang="ja-JP" altLang="en-US" sz="1400" dirty="0">
                <a:solidFill>
                  <a:schemeClr val="tx1"/>
                </a:solidFill>
                <a:latin typeface="+mj-ea"/>
                <a:ea typeface="+mj-ea"/>
                <a:cs typeface="Meiryo UI"/>
              </a:rPr>
              <a:t>　　　　　　　　　　　　　　　　　　</a:t>
            </a:r>
            <a:r>
              <a:rPr lang="en-US" altLang="ja-JP" sz="1400" dirty="0">
                <a:solidFill>
                  <a:schemeClr val="tx1"/>
                </a:solidFill>
                <a:latin typeface="+mj-ea"/>
                <a:ea typeface="+mj-ea"/>
                <a:cs typeface="Meiryo UI"/>
              </a:rPr>
              <a:t>〔</a:t>
            </a:r>
            <a:r>
              <a:rPr lang="ja-JP" altLang="en-US" sz="1400" dirty="0">
                <a:solidFill>
                  <a:schemeClr val="tx1"/>
                </a:solidFill>
                <a:latin typeface="+mj-ea"/>
                <a:ea typeface="+mj-ea"/>
                <a:cs typeface="Meiryo UI"/>
              </a:rPr>
              <a:t>例：見守り、買い物支援、生活支援、シニア人材の活用、地産物の活用　等</a:t>
            </a:r>
            <a:r>
              <a:rPr lang="en-US" altLang="ja-JP" sz="1400" dirty="0">
                <a:solidFill>
                  <a:schemeClr val="tx1"/>
                </a:solidFill>
                <a:latin typeface="+mj-ea"/>
                <a:ea typeface="+mj-ea"/>
                <a:cs typeface="Meiryo UI"/>
              </a:rPr>
              <a:t>〕</a:t>
            </a:r>
            <a:endParaRPr lang="en-US" altLang="ja-JP" sz="1400" dirty="0">
              <a:solidFill>
                <a:srgbClr val="000000"/>
              </a:solidFill>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661A0A19-DAD2-4737-BBBA-6206C66EF212}" type="slidenum">
              <a:rPr lang="ja-JP" altLang="en-US" smtClean="0"/>
              <a:pPr>
                <a:defRPr/>
              </a:pPr>
              <a:t>42</a:t>
            </a:fld>
            <a:endParaRPr lang="ja-JP"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04813"/>
            <a:ext cx="9144000" cy="116998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spcBef>
                <a:spcPts val="600"/>
              </a:spcBef>
              <a:buFont typeface="Wingdings" pitchFamily="2" charset="2"/>
              <a:buChar char="Ø"/>
              <a:defRPr/>
            </a:pPr>
            <a:r>
              <a:rPr lang="en-US" altLang="ja-JP" sz="1400" dirty="0">
                <a:solidFill>
                  <a:srgbClr val="000000"/>
                </a:solidFill>
                <a:latin typeface="+mj-ea"/>
                <a:ea typeface="+mj-ea"/>
                <a:cs typeface="Meiryo UI"/>
              </a:rPr>
              <a:t>2016</a:t>
            </a:r>
            <a:r>
              <a:rPr lang="ja-JP" altLang="en-US" sz="1400" dirty="0">
                <a:solidFill>
                  <a:srgbClr val="000000"/>
                </a:solidFill>
                <a:latin typeface="+mj-ea"/>
                <a:ea typeface="+mj-ea"/>
                <a:cs typeface="Meiryo UI"/>
              </a:rPr>
              <a:t>年</a:t>
            </a:r>
            <a:r>
              <a:rPr lang="en-US" altLang="ja-JP" sz="1400" dirty="0">
                <a:solidFill>
                  <a:srgbClr val="000000"/>
                </a:solidFill>
                <a:latin typeface="+mj-ea"/>
                <a:ea typeface="+mj-ea"/>
                <a:cs typeface="Meiryo UI"/>
              </a:rPr>
              <a:t>3</a:t>
            </a:r>
            <a:r>
              <a:rPr lang="ja-JP" altLang="en-US" sz="1400" dirty="0">
                <a:solidFill>
                  <a:srgbClr val="000000"/>
                </a:solidFill>
                <a:latin typeface="+mj-ea"/>
                <a:ea typeface="+mj-ea"/>
                <a:cs typeface="Meiryo UI"/>
              </a:rPr>
              <a:t>月、</a:t>
            </a:r>
            <a:r>
              <a:rPr lang="en-US" altLang="ja-JP" sz="1400" dirty="0">
                <a:solidFill>
                  <a:srgbClr val="000000"/>
                </a:solidFill>
                <a:latin typeface="+mj-ea"/>
                <a:ea typeface="+mj-ea"/>
                <a:cs typeface="Meiryo UI"/>
              </a:rPr>
              <a:t> </a:t>
            </a:r>
            <a:r>
              <a:rPr lang="ja-JP" altLang="en-US" sz="1400" dirty="0">
                <a:solidFill>
                  <a:srgbClr val="000000"/>
                </a:solidFill>
                <a:latin typeface="+mj-ea"/>
                <a:ea typeface="+mj-ea"/>
                <a:cs typeface="Meiryo UI"/>
              </a:rPr>
              <a:t>政府関係機関移転基本方針において、国立健康・栄養研究所の大阪への全部移転に向け、移転の詳細や地元の受け入れ体制について、府と厚生労働省・当該機関の間で調整を行い、平成</a:t>
            </a:r>
            <a:r>
              <a:rPr lang="en-US" altLang="ja-JP" sz="1400" dirty="0">
                <a:solidFill>
                  <a:srgbClr val="000000"/>
                </a:solidFill>
                <a:latin typeface="+mj-ea"/>
                <a:ea typeface="+mj-ea"/>
                <a:cs typeface="Meiryo UI"/>
              </a:rPr>
              <a:t>28</a:t>
            </a:r>
            <a:r>
              <a:rPr lang="ja-JP" altLang="en-US" sz="1400" dirty="0">
                <a:solidFill>
                  <a:srgbClr val="000000"/>
                </a:solidFill>
                <a:latin typeface="+mj-ea"/>
                <a:ea typeface="+mj-ea"/>
                <a:cs typeface="Meiryo UI"/>
              </a:rPr>
              <a:t>年度中を目途に成案を得るとされた。</a:t>
            </a:r>
            <a:endParaRPr lang="en-US" altLang="ja-JP" sz="1400" dirty="0">
              <a:solidFill>
                <a:srgbClr val="000000"/>
              </a:solidFill>
              <a:latin typeface="+mj-ea"/>
              <a:ea typeface="+mj-ea"/>
              <a:cs typeface="Meiryo UI"/>
            </a:endParaRPr>
          </a:p>
          <a:p>
            <a:pPr marL="285750" indent="-285750" algn="l">
              <a:buFont typeface="Wingdings" pitchFamily="2" charset="2"/>
              <a:buChar char="Ø"/>
              <a:defRPr/>
            </a:pPr>
            <a:r>
              <a:rPr lang="ja-JP" altLang="en-US" sz="1400" dirty="0">
                <a:solidFill>
                  <a:srgbClr val="000000"/>
                </a:solidFill>
                <a:latin typeface="+mj-ea"/>
                <a:ea typeface="+mj-ea"/>
                <a:cs typeface="Meiryo UI"/>
              </a:rPr>
              <a:t>健都（吹田市・摂津市）への移転に向け調整をしており、移転により、健康関連企業等との連携によるイノベーション創出、市町村との連携による健康寿命延伸などを進めていく。</a:t>
            </a:r>
            <a:endParaRPr lang="en-US" altLang="ja-JP" sz="1400" dirty="0">
              <a:solidFill>
                <a:srgbClr val="000000"/>
              </a:solidFill>
              <a:latin typeface="+mj-ea"/>
              <a:ea typeface="+mj-ea"/>
            </a:endParaRPr>
          </a:p>
        </p:txBody>
      </p:sp>
      <p:sp>
        <p:nvSpPr>
          <p:cNvPr id="6" name="テキスト ボックス 5"/>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endParaRPr lang="ja-JP" altLang="en-US" b="1" dirty="0">
              <a:latin typeface="+mn-lt"/>
              <a:ea typeface="+mn-ea"/>
            </a:endParaRPr>
          </a:p>
        </p:txBody>
      </p:sp>
      <p:sp>
        <p:nvSpPr>
          <p:cNvPr id="63491" name="正方形/長方形 1"/>
          <p:cNvSpPr>
            <a:spLocks noChangeArrowheads="1"/>
          </p:cNvSpPr>
          <p:nvPr/>
        </p:nvSpPr>
        <p:spPr bwMode="auto">
          <a:xfrm>
            <a:off x="179388" y="0"/>
            <a:ext cx="9134232" cy="369332"/>
          </a:xfrm>
          <a:prstGeom prst="rect">
            <a:avLst/>
          </a:prstGeom>
          <a:noFill/>
          <a:ln w="9525">
            <a:noFill/>
            <a:miter lim="800000"/>
            <a:headEnd/>
            <a:tailEnd/>
          </a:ln>
        </p:spPr>
        <p:txBody>
          <a:bodyPr wrap="none">
            <a:spAutoFit/>
          </a:bodyPr>
          <a:lstStyle/>
          <a:p>
            <a:pPr algn="l"/>
            <a:r>
              <a:rPr lang="ja-JP" altLang="en-US" b="1" dirty="0"/>
              <a:t>４．大阪での具体的な取組事例（健康・未病分野）</a:t>
            </a:r>
            <a:r>
              <a:rPr lang="ja-JP" altLang="en-US" dirty="0"/>
              <a:t> </a:t>
            </a:r>
            <a:r>
              <a:rPr lang="ja-JP" altLang="en-US" sz="1000" dirty="0"/>
              <a:t>～</a:t>
            </a:r>
            <a:r>
              <a:rPr lang="ja-JP" altLang="en-US" sz="1000" dirty="0">
                <a:latin typeface="Calibri" pitchFamily="34" charset="0"/>
              </a:rPr>
              <a:t>国立健康栄養研究所の大阪移転による健康産業創出と健康寿命</a:t>
            </a:r>
            <a:r>
              <a:rPr lang="ja-JP" altLang="en-US" sz="1000" dirty="0" smtClean="0">
                <a:latin typeface="Calibri" pitchFamily="34" charset="0"/>
              </a:rPr>
              <a:t>延伸～</a:t>
            </a:r>
            <a:endParaRPr lang="ja-JP" altLang="en-US" sz="1000" dirty="0">
              <a:latin typeface="Calibri" pitchFamily="34" charset="0"/>
            </a:endParaRPr>
          </a:p>
        </p:txBody>
      </p:sp>
      <p:grpSp>
        <p:nvGrpSpPr>
          <p:cNvPr id="63492" name="グループ化 7"/>
          <p:cNvGrpSpPr>
            <a:grpSpLocks/>
          </p:cNvGrpSpPr>
          <p:nvPr/>
        </p:nvGrpSpPr>
        <p:grpSpPr bwMode="auto">
          <a:xfrm>
            <a:off x="-1276350" y="1909763"/>
            <a:ext cx="10169525" cy="4635500"/>
            <a:chOff x="-2230600" y="1399999"/>
            <a:chExt cx="15693527" cy="5801828"/>
          </a:xfrm>
        </p:grpSpPr>
        <p:sp>
          <p:nvSpPr>
            <p:cNvPr id="9" name="正方形/長方形 8"/>
            <p:cNvSpPr/>
            <p:nvPr/>
          </p:nvSpPr>
          <p:spPr>
            <a:xfrm>
              <a:off x="-155604" y="1686117"/>
              <a:ext cx="9174563" cy="52315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10" name="曲折矢印 9"/>
            <p:cNvSpPr/>
            <p:nvPr/>
          </p:nvSpPr>
          <p:spPr>
            <a:xfrm rot="10800000" flipH="1">
              <a:off x="442151" y="2540495"/>
              <a:ext cx="2636003" cy="1806116"/>
            </a:xfrm>
            <a:prstGeom prst="bentArrow">
              <a:avLst>
                <a:gd name="adj1" fmla="val 15116"/>
                <a:gd name="adj2" fmla="val 21117"/>
                <a:gd name="adj3" fmla="val 25000"/>
                <a:gd name="adj4" fmla="val 875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solidFill>
                  <a:schemeClr val="tx1"/>
                </a:solidFill>
              </a:endParaRPr>
            </a:p>
          </p:txBody>
        </p:sp>
        <p:sp>
          <p:nvSpPr>
            <p:cNvPr id="11" name="フローチャート : 組合せ 10"/>
            <p:cNvSpPr/>
            <p:nvPr/>
          </p:nvSpPr>
          <p:spPr>
            <a:xfrm>
              <a:off x="3531369" y="2661697"/>
              <a:ext cx="4051997" cy="2048523"/>
            </a:xfrm>
            <a:prstGeom prst="flowChartMerge">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12" name="円/楕円 11"/>
            <p:cNvSpPr/>
            <p:nvPr/>
          </p:nvSpPr>
          <p:spPr>
            <a:xfrm>
              <a:off x="-2230600" y="2772109"/>
              <a:ext cx="3542392" cy="3569938"/>
            </a:xfrm>
            <a:prstGeom prst="ellipse">
              <a:avLst/>
            </a:prstGeom>
            <a:gradFill>
              <a:gsLst>
                <a:gs pos="2000">
                  <a:srgbClr val="00B0F0"/>
                </a:gs>
                <a:gs pos="100000">
                  <a:schemeClr val="accent1">
                    <a:tint val="23500"/>
                    <a:satMod val="160000"/>
                  </a:schemeClr>
                </a:gs>
              </a:gsLst>
              <a:path path="circle">
                <a:fillToRect l="50000" t="50000" r="50000" b="50000"/>
              </a:path>
            </a:gra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13" name="曲折矢印 12"/>
            <p:cNvSpPr/>
            <p:nvPr/>
          </p:nvSpPr>
          <p:spPr>
            <a:xfrm rot="5400000" flipV="1">
              <a:off x="2176072" y="5254453"/>
              <a:ext cx="1015321" cy="979927"/>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solidFill>
                  <a:schemeClr val="tx1"/>
                </a:solidFill>
              </a:endParaRPr>
            </a:p>
          </p:txBody>
        </p:sp>
        <p:sp>
          <p:nvSpPr>
            <p:cNvPr id="14" name="円/楕円 13"/>
            <p:cNvSpPr/>
            <p:nvPr/>
          </p:nvSpPr>
          <p:spPr>
            <a:xfrm>
              <a:off x="2572430" y="2952305"/>
              <a:ext cx="6111687" cy="3477911"/>
            </a:xfrm>
            <a:prstGeom prst="ellipse">
              <a:avLst/>
            </a:prstGeom>
            <a:gradFill>
              <a:gsLst>
                <a:gs pos="48000">
                  <a:srgbClr val="00B0F0"/>
                </a:gs>
                <a:gs pos="100000">
                  <a:schemeClr val="accent1">
                    <a:tint val="23500"/>
                    <a:satMod val="160000"/>
                  </a:schemeClr>
                </a:gs>
              </a:gsLst>
              <a:path path="circle">
                <a:fillToRect l="50000" t="50000" r="50000" b="50000"/>
              </a:path>
            </a:gra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1600"/>
            </a:p>
          </p:txBody>
        </p:sp>
        <p:cxnSp>
          <p:nvCxnSpPr>
            <p:cNvPr id="15" name="直線コネクタ 14"/>
            <p:cNvCxnSpPr/>
            <p:nvPr/>
          </p:nvCxnSpPr>
          <p:spPr>
            <a:xfrm>
              <a:off x="5782752" y="3798220"/>
              <a:ext cx="1724671" cy="91398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3511" name="Picture 5"/>
            <p:cNvPicPr>
              <a:picLocks noChangeAspect="1" noChangeArrowheads="1"/>
            </p:cNvPicPr>
            <p:nvPr/>
          </p:nvPicPr>
          <p:blipFill>
            <a:blip r:embed="rId2"/>
            <a:srcRect/>
            <a:stretch>
              <a:fillRect/>
            </a:stretch>
          </p:blipFill>
          <p:spPr bwMode="auto">
            <a:xfrm rot="5400000">
              <a:off x="-116948" y="4892182"/>
              <a:ext cx="4540996" cy="78294"/>
            </a:xfrm>
            <a:prstGeom prst="rect">
              <a:avLst/>
            </a:prstGeom>
            <a:noFill/>
            <a:ln w="9525">
              <a:noFill/>
              <a:miter lim="800000"/>
              <a:headEnd/>
              <a:tailEnd/>
            </a:ln>
          </p:spPr>
        </p:pic>
        <p:sp>
          <p:nvSpPr>
            <p:cNvPr id="63512" name="テキスト ボックス 16"/>
            <p:cNvSpPr txBox="1">
              <a:spLocks noChangeArrowheads="1"/>
            </p:cNvSpPr>
            <p:nvPr/>
          </p:nvSpPr>
          <p:spPr bwMode="auto">
            <a:xfrm>
              <a:off x="-65927" y="5441108"/>
              <a:ext cx="2057276" cy="599178"/>
            </a:xfrm>
            <a:prstGeom prst="rect">
              <a:avLst/>
            </a:prstGeom>
            <a:noFill/>
            <a:ln w="9525">
              <a:noFill/>
              <a:miter lim="800000"/>
              <a:headEnd/>
              <a:tailEnd/>
            </a:ln>
          </p:spPr>
          <p:txBody>
            <a:bodyPr wrap="none">
              <a:spAutoFit/>
            </a:bodyPr>
            <a:lstStyle/>
            <a:p>
              <a:pPr algn="l">
                <a:lnSpc>
                  <a:spcPts val="2300"/>
                </a:lnSpc>
              </a:pPr>
              <a:r>
                <a:rPr lang="ja-JP" altLang="en-US" sz="1400" b="1">
                  <a:latin typeface="Meiryo UI"/>
                  <a:ea typeface="Meiryo UI"/>
                  <a:cs typeface="Meiryo UI"/>
                </a:rPr>
                <a:t>創薬・医療機器開発等支援</a:t>
              </a:r>
              <a:endParaRPr lang="en-US" altLang="ja-JP" sz="1400" b="1">
                <a:latin typeface="Meiryo UI"/>
                <a:ea typeface="Meiryo UI"/>
                <a:cs typeface="Meiryo UI"/>
              </a:endParaRPr>
            </a:p>
            <a:p>
              <a:pPr algn="l">
                <a:lnSpc>
                  <a:spcPts val="2300"/>
                </a:lnSpc>
              </a:pPr>
              <a:r>
                <a:rPr lang="ja-JP" altLang="en-US" sz="1400" b="1">
                  <a:latin typeface="Meiryo UI"/>
                  <a:ea typeface="Meiryo UI"/>
                  <a:cs typeface="Meiryo UI"/>
                </a:rPr>
                <a:t>機関等と連携</a:t>
              </a:r>
              <a:r>
                <a:rPr lang="en-US" altLang="ja-JP" sz="1400" b="1">
                  <a:latin typeface="Meiryo UI"/>
                  <a:ea typeface="Meiryo UI"/>
                  <a:cs typeface="Meiryo UI"/>
                </a:rPr>
                <a:t>/</a:t>
              </a:r>
              <a:r>
                <a:rPr lang="ja-JP" altLang="en-US" sz="1400" b="1">
                  <a:latin typeface="Meiryo UI"/>
                  <a:ea typeface="Meiryo UI"/>
                  <a:cs typeface="Meiryo UI"/>
                </a:rPr>
                <a:t>相談等</a:t>
              </a:r>
            </a:p>
          </p:txBody>
        </p:sp>
        <p:sp>
          <p:nvSpPr>
            <p:cNvPr id="18" name="円/楕円 17"/>
            <p:cNvSpPr/>
            <p:nvPr/>
          </p:nvSpPr>
          <p:spPr>
            <a:xfrm>
              <a:off x="1473246" y="4079178"/>
              <a:ext cx="1360608" cy="1103218"/>
            </a:xfrm>
            <a:prstGeom prst="ellipse">
              <a:avLst/>
            </a:prstGeom>
            <a:gradFill>
              <a:gsLst>
                <a:gs pos="48000">
                  <a:srgbClr val="00B0F0"/>
                </a:gs>
                <a:gs pos="100000">
                  <a:schemeClr val="accent1">
                    <a:tint val="23500"/>
                    <a:satMod val="160000"/>
                  </a:schemeClr>
                </a:gs>
              </a:gsLst>
              <a:path path="circle">
                <a:fillToRect l="50000" t="50000" r="50000" b="50000"/>
              </a:path>
            </a:gra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新大阪</a:t>
              </a:r>
            </a:p>
          </p:txBody>
        </p:sp>
        <p:sp>
          <p:nvSpPr>
            <p:cNvPr id="63516" name="テキスト ボックス 18"/>
            <p:cNvSpPr txBox="1">
              <a:spLocks noChangeArrowheads="1"/>
            </p:cNvSpPr>
            <p:nvPr/>
          </p:nvSpPr>
          <p:spPr bwMode="auto">
            <a:xfrm>
              <a:off x="13577" y="3268319"/>
              <a:ext cx="912392" cy="351398"/>
            </a:xfrm>
            <a:prstGeom prst="rect">
              <a:avLst/>
            </a:prstGeom>
            <a:noFill/>
            <a:ln w="9525">
              <a:noFill/>
              <a:miter lim="800000"/>
              <a:headEnd/>
              <a:tailEnd/>
            </a:ln>
          </p:spPr>
          <p:txBody>
            <a:bodyPr wrap="none">
              <a:spAutoFit/>
            </a:bodyPr>
            <a:lstStyle/>
            <a:p>
              <a:pPr algn="l"/>
              <a:r>
                <a:rPr lang="ja-JP" altLang="en-US" sz="2000" b="1">
                  <a:solidFill>
                    <a:schemeClr val="bg1"/>
                  </a:solidFill>
                  <a:latin typeface="Meiryo UI"/>
                  <a:ea typeface="Meiryo UI"/>
                  <a:cs typeface="Meiryo UI"/>
                </a:rPr>
                <a:t>うめきた</a:t>
              </a:r>
            </a:p>
          </p:txBody>
        </p:sp>
        <p:sp>
          <p:nvSpPr>
            <p:cNvPr id="63517" name="テキスト ボックス 19"/>
            <p:cNvSpPr txBox="1">
              <a:spLocks noChangeArrowheads="1"/>
            </p:cNvSpPr>
            <p:nvPr/>
          </p:nvSpPr>
          <p:spPr bwMode="auto">
            <a:xfrm>
              <a:off x="849135" y="2736732"/>
              <a:ext cx="1139320" cy="459520"/>
            </a:xfrm>
            <a:prstGeom prst="rect">
              <a:avLst/>
            </a:prstGeom>
            <a:noFill/>
            <a:ln w="9525">
              <a:noFill/>
              <a:miter lim="800000"/>
              <a:headEnd/>
              <a:tailEnd/>
            </a:ln>
          </p:spPr>
          <p:txBody>
            <a:bodyPr wrap="none">
              <a:spAutoFit/>
            </a:bodyPr>
            <a:lstStyle/>
            <a:p>
              <a:pPr algn="l"/>
              <a:r>
                <a:rPr lang="ja-JP" altLang="en-US" sz="1400" b="1">
                  <a:latin typeface="Meiryo UI"/>
                  <a:ea typeface="Meiryo UI"/>
                  <a:cs typeface="Meiryo UI"/>
                </a:rPr>
                <a:t>国内外の研究</a:t>
              </a:r>
              <a:endParaRPr lang="en-US" altLang="ja-JP" sz="1400" b="1">
                <a:latin typeface="Meiryo UI"/>
                <a:ea typeface="Meiryo UI"/>
                <a:cs typeface="Meiryo UI"/>
              </a:endParaRPr>
            </a:p>
            <a:p>
              <a:pPr algn="l"/>
              <a:r>
                <a:rPr lang="ja-JP" altLang="en-US" sz="1400" b="1">
                  <a:latin typeface="Meiryo UI"/>
                  <a:ea typeface="Meiryo UI"/>
                  <a:cs typeface="Meiryo UI"/>
                </a:rPr>
                <a:t>人材等往来</a:t>
              </a:r>
            </a:p>
          </p:txBody>
        </p:sp>
        <p:cxnSp>
          <p:nvCxnSpPr>
            <p:cNvPr id="21" name="直線コネクタ 20"/>
            <p:cNvCxnSpPr/>
            <p:nvPr/>
          </p:nvCxnSpPr>
          <p:spPr>
            <a:xfrm flipV="1">
              <a:off x="3629362" y="3760469"/>
              <a:ext cx="1702624" cy="91398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827798" y="4793671"/>
              <a:ext cx="1709972" cy="77887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5782752" y="4712206"/>
              <a:ext cx="1724671" cy="82060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521" name="テキスト ボックス 23"/>
            <p:cNvSpPr txBox="1">
              <a:spLocks noChangeArrowheads="1"/>
            </p:cNvSpPr>
            <p:nvPr/>
          </p:nvSpPr>
          <p:spPr bwMode="auto">
            <a:xfrm>
              <a:off x="6594698" y="4045742"/>
              <a:ext cx="871399" cy="243275"/>
            </a:xfrm>
            <a:prstGeom prst="rect">
              <a:avLst/>
            </a:prstGeom>
            <a:noFill/>
            <a:ln w="9525">
              <a:noFill/>
              <a:miter lim="800000"/>
              <a:headEnd/>
              <a:tailEnd/>
            </a:ln>
          </p:spPr>
          <p:txBody>
            <a:bodyPr wrap="none">
              <a:spAutoFit/>
            </a:bodyPr>
            <a:lstStyle/>
            <a:p>
              <a:pPr algn="l"/>
              <a:r>
                <a:rPr lang="ja-JP" altLang="en-US" sz="1200" b="1">
                  <a:latin typeface="Meiryo UI"/>
                  <a:ea typeface="Meiryo UI"/>
                  <a:cs typeface="Meiryo UI"/>
                </a:rPr>
                <a:t>有機的連携</a:t>
              </a:r>
              <a:endParaRPr lang="en-US" altLang="ja-JP" sz="1200" b="1">
                <a:latin typeface="Meiryo UI"/>
                <a:ea typeface="Meiryo UI"/>
                <a:cs typeface="Meiryo UI"/>
              </a:endParaRPr>
            </a:p>
          </p:txBody>
        </p:sp>
        <p:cxnSp>
          <p:nvCxnSpPr>
            <p:cNvPr id="25" name="直線コネクタ 24"/>
            <p:cNvCxnSpPr/>
            <p:nvPr/>
          </p:nvCxnSpPr>
          <p:spPr>
            <a:xfrm>
              <a:off x="4040931" y="4712206"/>
              <a:ext cx="346649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2683733" y="4469801"/>
              <a:ext cx="1516437" cy="512627"/>
            </a:xfrm>
            <a:prstGeom prst="round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複合商業施設</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 name="直線コネクタ 26"/>
            <p:cNvCxnSpPr/>
            <p:nvPr/>
          </p:nvCxnSpPr>
          <p:spPr>
            <a:xfrm>
              <a:off x="5537770" y="3645227"/>
              <a:ext cx="0" cy="179022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3525" name="Picture 7"/>
            <p:cNvPicPr>
              <a:picLocks noChangeAspect="1" noChangeArrowheads="1"/>
            </p:cNvPicPr>
            <p:nvPr/>
          </p:nvPicPr>
          <p:blipFill>
            <a:blip r:embed="rId3"/>
            <a:srcRect/>
            <a:stretch>
              <a:fillRect/>
            </a:stretch>
          </p:blipFill>
          <p:spPr bwMode="auto">
            <a:xfrm>
              <a:off x="5048495" y="5644273"/>
              <a:ext cx="1159556" cy="792025"/>
            </a:xfrm>
            <a:prstGeom prst="rect">
              <a:avLst/>
            </a:prstGeom>
            <a:noFill/>
            <a:ln w="9525">
              <a:noFill/>
              <a:miter lim="800000"/>
              <a:headEnd/>
              <a:tailEnd/>
            </a:ln>
          </p:spPr>
        </p:pic>
        <p:sp>
          <p:nvSpPr>
            <p:cNvPr id="29" name="角丸四角形 28"/>
            <p:cNvSpPr/>
            <p:nvPr/>
          </p:nvSpPr>
          <p:spPr>
            <a:xfrm>
              <a:off x="4457400" y="3309436"/>
              <a:ext cx="2239133" cy="54640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健都</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イノベーションパーク</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173696" y="5113566"/>
              <a:ext cx="1469890" cy="375530"/>
            </a:xfrm>
            <a:prstGeom prst="round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吹田市民病院</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3528" name="Picture 2" descr="D:\kokuryot\My Documents\My Pictures\hospital_img01.jpg"/>
            <p:cNvPicPr>
              <a:picLocks noChangeAspect="1" noChangeArrowheads="1"/>
            </p:cNvPicPr>
            <p:nvPr/>
          </p:nvPicPr>
          <p:blipFill>
            <a:blip r:embed="rId4"/>
            <a:srcRect/>
            <a:stretch>
              <a:fillRect/>
            </a:stretch>
          </p:blipFill>
          <p:spPr bwMode="auto">
            <a:xfrm>
              <a:off x="3289844" y="5502575"/>
              <a:ext cx="1125750" cy="567169"/>
            </a:xfrm>
            <a:prstGeom prst="rect">
              <a:avLst/>
            </a:prstGeom>
            <a:noFill/>
            <a:ln w="9525">
              <a:noFill/>
              <a:miter lim="800000"/>
              <a:headEnd/>
              <a:tailEnd/>
            </a:ln>
          </p:spPr>
        </p:pic>
        <p:sp>
          <p:nvSpPr>
            <p:cNvPr id="32" name="円/楕円 31"/>
            <p:cNvSpPr>
              <a:spLocks noChangeAspect="1"/>
            </p:cNvSpPr>
            <p:nvPr/>
          </p:nvSpPr>
          <p:spPr>
            <a:xfrm>
              <a:off x="2573492" y="3378979"/>
              <a:ext cx="1705073" cy="460967"/>
            </a:xfrm>
            <a:prstGeom prst="ellipse">
              <a:avLst/>
            </a:prstGeom>
            <a:solidFill>
              <a:schemeClr val="accent1">
                <a:alpha val="5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交流</a:t>
              </a:r>
            </a:p>
          </p:txBody>
        </p:sp>
        <p:sp>
          <p:nvSpPr>
            <p:cNvPr id="33" name="円/楕円 32"/>
            <p:cNvSpPr>
              <a:spLocks noChangeAspect="1"/>
            </p:cNvSpPr>
            <p:nvPr/>
          </p:nvSpPr>
          <p:spPr>
            <a:xfrm>
              <a:off x="6605890" y="5038062"/>
              <a:ext cx="2413069" cy="494746"/>
            </a:xfrm>
            <a:prstGeom prst="ellipse">
              <a:avLst/>
            </a:prstGeom>
            <a:solidFill>
              <a:schemeClr val="accent1">
                <a:alpha val="5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共同研究開発</a:t>
              </a:r>
            </a:p>
          </p:txBody>
        </p:sp>
        <p:sp>
          <p:nvSpPr>
            <p:cNvPr id="34" name="角丸四角形 33"/>
            <p:cNvSpPr/>
            <p:nvPr/>
          </p:nvSpPr>
          <p:spPr>
            <a:xfrm>
              <a:off x="3580366" y="3885645"/>
              <a:ext cx="1212660" cy="411295"/>
            </a:xfrm>
            <a:prstGeom prst="round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健康増進</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公園</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角丸四角形 34"/>
            <p:cNvSpPr/>
            <p:nvPr/>
          </p:nvSpPr>
          <p:spPr>
            <a:xfrm>
              <a:off x="6794525" y="4439998"/>
              <a:ext cx="1305753" cy="542431"/>
            </a:xfrm>
            <a:prstGeom prst="round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fontAlgn="auto">
                <a:spcBef>
                  <a:spcPts val="0"/>
                </a:spcBef>
                <a:spcAft>
                  <a:spcPts val="0"/>
                </a:spcAft>
                <a:defRPr/>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ウェルネス</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住宅</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4859170" y="5218873"/>
              <a:ext cx="1516437" cy="570248"/>
            </a:xfrm>
            <a:prstGeom prst="round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国立循環器病</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研究センター</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2708231" y="2778927"/>
              <a:ext cx="2155839" cy="427189"/>
            </a:xfrm>
            <a:prstGeom prst="round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医薬基盤研究所</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図形 37"/>
            <p:cNvSpPr/>
            <p:nvPr/>
          </p:nvSpPr>
          <p:spPr>
            <a:xfrm rot="10800000">
              <a:off x="7448627" y="2162979"/>
              <a:ext cx="1893708" cy="1577620"/>
            </a:xfrm>
            <a:prstGeom prst="swooshArrow">
              <a:avLst>
                <a:gd name="adj1" fmla="val 25000"/>
                <a:gd name="adj2" fmla="val 25000"/>
              </a:avLst>
            </a:prstGeom>
            <a:solidFill>
              <a:schemeClr val="tx2"/>
            </a:solidFill>
            <a:ln>
              <a:solidFill>
                <a:schemeClr val="accent3">
                  <a:lumMod val="40000"/>
                  <a:lumOff val="60000"/>
                </a:schemeClr>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40" name="角丸四角形 39"/>
            <p:cNvSpPr/>
            <p:nvPr/>
          </p:nvSpPr>
          <p:spPr>
            <a:xfrm>
              <a:off x="9018959" y="1399999"/>
              <a:ext cx="4443968" cy="572235"/>
            </a:xfrm>
            <a:prstGeom prst="roundRect">
              <a:avLst/>
            </a:prstGeom>
            <a:solidFill>
              <a:schemeClr val="accent3">
                <a:lumMod val="5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国立健康・栄養研究所</a:t>
              </a:r>
            </a:p>
          </p:txBody>
        </p:sp>
        <p:sp>
          <p:nvSpPr>
            <p:cNvPr id="41" name="正方形/長方形 40"/>
            <p:cNvSpPr/>
            <p:nvPr/>
          </p:nvSpPr>
          <p:spPr>
            <a:xfrm>
              <a:off x="3630202" y="6589743"/>
              <a:ext cx="3772376" cy="497999"/>
            </a:xfrm>
            <a:prstGeom prst="rect">
              <a:avLst/>
            </a:prstGeom>
            <a:solidFill>
              <a:schemeClr val="tx2">
                <a:lumMod val="75000"/>
              </a:schemeClr>
            </a:solidFill>
            <a:ln w="12700">
              <a:solidFill>
                <a:srgbClr val="0070C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auto">
                <a:spcBef>
                  <a:spcPts val="0"/>
                </a:spcBef>
                <a:spcAft>
                  <a:spcPts val="0"/>
                </a:spcAft>
                <a:defRPr/>
              </a:pPr>
              <a:r>
                <a:rPr lang="ja-JP" altLang="en-US" sz="1400" b="1" dirty="0" smtClean="0">
                  <a:solidFill>
                    <a:prstClr val="white"/>
                  </a:solidFill>
                  <a:latin typeface="Meiryo UI" pitchFamily="50" charset="-128"/>
                  <a:ea typeface="Meiryo UI" pitchFamily="50" charset="-128"/>
                  <a:cs typeface="Meiryo UI" pitchFamily="50" charset="-128"/>
                </a:rPr>
                <a:t>コンセプト　</a:t>
              </a:r>
              <a:r>
                <a:rPr lang="en-US" altLang="ja-JP" sz="1400" b="1" dirty="0" smtClean="0">
                  <a:solidFill>
                    <a:prstClr val="white"/>
                  </a:solidFill>
                  <a:latin typeface="Meiryo UI" pitchFamily="50" charset="-128"/>
                  <a:ea typeface="Meiryo UI" pitchFamily="50" charset="-128"/>
                  <a:cs typeface="Meiryo UI" pitchFamily="50" charset="-128"/>
                </a:rPr>
                <a:t>『</a:t>
              </a:r>
              <a:r>
                <a:rPr lang="ja-JP" altLang="en-US" sz="1400" b="1" dirty="0" smtClean="0">
                  <a:solidFill>
                    <a:prstClr val="white"/>
                  </a:solidFill>
                  <a:latin typeface="Meiryo UI" pitchFamily="50" charset="-128"/>
                  <a:ea typeface="Meiryo UI" pitchFamily="50" charset="-128"/>
                  <a:cs typeface="Meiryo UI" pitchFamily="50" charset="-128"/>
                </a:rPr>
                <a:t>健康と医療</a:t>
              </a:r>
              <a:r>
                <a:rPr lang="en-US" altLang="ja-JP" sz="1400" b="1" dirty="0" smtClean="0">
                  <a:solidFill>
                    <a:prstClr val="white"/>
                  </a:solidFill>
                  <a:latin typeface="Meiryo UI" pitchFamily="50" charset="-128"/>
                  <a:ea typeface="Meiryo UI" pitchFamily="50" charset="-128"/>
                  <a:cs typeface="Meiryo UI" pitchFamily="50" charset="-128"/>
                </a:rPr>
                <a:t>』</a:t>
              </a:r>
            </a:p>
          </p:txBody>
        </p:sp>
        <p:pic>
          <p:nvPicPr>
            <p:cNvPr id="42" name="Picture 2" descr="C:\Users\y-inoue\Desktop\top_image.jpg"/>
            <p:cNvPicPr>
              <a:picLocks noChangeAspect="1" noChangeArrowheads="1"/>
            </p:cNvPicPr>
            <p:nvPr/>
          </p:nvPicPr>
          <p:blipFill>
            <a:blip r:embed="rId5" cstate="print"/>
            <a:srcRect l="15458" r="14673"/>
            <a:stretch>
              <a:fillRect/>
            </a:stretch>
          </p:blipFill>
          <p:spPr bwMode="auto">
            <a:xfrm>
              <a:off x="23053" y="4051524"/>
              <a:ext cx="1437659" cy="811987"/>
            </a:xfrm>
            <a:prstGeom prst="rect">
              <a:avLst/>
            </a:prstGeom>
            <a:noFill/>
            <a:ln w="19050">
              <a:solidFill>
                <a:srgbClr val="FFFFFF"/>
              </a:solidFill>
            </a:ln>
            <a:effectLst>
              <a:glow rad="101600">
                <a:schemeClr val="accent1">
                  <a:satMod val="175000"/>
                  <a:alpha val="40000"/>
                </a:schemeClr>
              </a:glow>
            </a:effectLst>
          </p:spPr>
        </p:pic>
        <p:sp>
          <p:nvSpPr>
            <p:cNvPr id="43" name="角丸四角形 42"/>
            <p:cNvSpPr/>
            <p:nvPr/>
          </p:nvSpPr>
          <p:spPr bwMode="auto">
            <a:xfrm>
              <a:off x="7420483" y="5644273"/>
              <a:ext cx="1643440" cy="1082918"/>
            </a:xfrm>
            <a:prstGeom prst="roundRect">
              <a:avLst>
                <a:gd name="adj" fmla="val 22040"/>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1200" b="1" dirty="0">
                  <a:latin typeface="Meiryo UI" pitchFamily="50" charset="-128"/>
                  <a:ea typeface="Meiryo UI" pitchFamily="50" charset="-128"/>
                  <a:cs typeface="Meiryo UI" pitchFamily="50" charset="-128"/>
                </a:rPr>
                <a:t>健康・医療関連の製品等の創出</a:t>
              </a:r>
            </a:p>
          </p:txBody>
        </p:sp>
        <p:sp>
          <p:nvSpPr>
            <p:cNvPr id="44" name="ストライプ矢印 43"/>
            <p:cNvSpPr/>
            <p:nvPr/>
          </p:nvSpPr>
          <p:spPr>
            <a:xfrm rot="1083414">
              <a:off x="6863120" y="5562611"/>
              <a:ext cx="727596" cy="677543"/>
            </a:xfrm>
            <a:prstGeom prst="stripedRightArrow">
              <a:avLst/>
            </a:prstGeom>
            <a:gradFill flip="none" rotWithShape="1">
              <a:gsLst>
                <a:gs pos="0">
                  <a:srgbClr val="0070C0"/>
                </a:gs>
                <a:gs pos="100000">
                  <a:schemeClr val="accent1">
                    <a:tint val="23500"/>
                    <a:satMod val="160000"/>
                  </a:schemeClr>
                </a:gs>
              </a:gsLst>
              <a:lin ang="0" scaled="1"/>
              <a:tileRect/>
            </a:gra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pic>
          <p:nvPicPr>
            <p:cNvPr id="63545" name="Picture 2" descr="\\172.29.81.21\共有フォルダ\バイオ振興課\吹操・国循\H27\★愛称・コンセプト\シンボルマークデータ\kento_01.jpg"/>
            <p:cNvPicPr>
              <a:picLocks noChangeAspect="1" noChangeArrowheads="1"/>
            </p:cNvPicPr>
            <p:nvPr/>
          </p:nvPicPr>
          <p:blipFill>
            <a:blip r:embed="rId6"/>
            <a:srcRect/>
            <a:stretch>
              <a:fillRect/>
            </a:stretch>
          </p:blipFill>
          <p:spPr bwMode="auto">
            <a:xfrm>
              <a:off x="4683351" y="4217534"/>
              <a:ext cx="1947305" cy="786488"/>
            </a:xfrm>
            <a:prstGeom prst="rect">
              <a:avLst/>
            </a:prstGeom>
            <a:noFill/>
            <a:ln w="9525">
              <a:noFill/>
              <a:miter lim="800000"/>
              <a:headEnd/>
              <a:tailEnd/>
            </a:ln>
          </p:spPr>
        </p:pic>
        <p:sp>
          <p:nvSpPr>
            <p:cNvPr id="46" name="円/楕円 45"/>
            <p:cNvSpPr/>
            <p:nvPr/>
          </p:nvSpPr>
          <p:spPr bwMode="auto">
            <a:xfrm>
              <a:off x="4136805" y="2078769"/>
              <a:ext cx="2784614" cy="725591"/>
            </a:xfrm>
            <a:prstGeom prst="ellipse">
              <a:avLst/>
            </a:prstGeom>
            <a:solidFill>
              <a:schemeClr val="tx2">
                <a:lumMod val="40000"/>
                <a:lumOff val="60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シナジー効果</a:t>
              </a:r>
            </a:p>
          </p:txBody>
        </p:sp>
        <p:sp>
          <p:nvSpPr>
            <p:cNvPr id="47" name="角丸四角形 46"/>
            <p:cNvSpPr/>
            <p:nvPr/>
          </p:nvSpPr>
          <p:spPr>
            <a:xfrm>
              <a:off x="-20865" y="3740599"/>
              <a:ext cx="1871660" cy="40135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AMED</a:t>
              </a:r>
            </a:p>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創薬支援戦略部</a:t>
              </a:r>
            </a:p>
          </p:txBody>
        </p:sp>
        <p:sp>
          <p:nvSpPr>
            <p:cNvPr id="48" name="角丸四角形 47"/>
            <p:cNvSpPr/>
            <p:nvPr/>
          </p:nvSpPr>
          <p:spPr>
            <a:xfrm>
              <a:off x="-25765" y="4837383"/>
              <a:ext cx="1785917" cy="39937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PMDA</a:t>
              </a:r>
            </a:p>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関西支部</a:t>
              </a:r>
            </a:p>
          </p:txBody>
        </p:sp>
        <p:sp>
          <p:nvSpPr>
            <p:cNvPr id="49" name="右矢印 48"/>
            <p:cNvSpPr/>
            <p:nvPr/>
          </p:nvSpPr>
          <p:spPr>
            <a:xfrm rot="10800000">
              <a:off x="726330" y="5095684"/>
              <a:ext cx="2251381" cy="466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pic>
          <p:nvPicPr>
            <p:cNvPr id="63552" name="Picture 6" descr="C:\Program Files\Microsoft Office\MEDIA\CAGCAT10\j0293234.wmf"/>
            <p:cNvPicPr>
              <a:picLocks noChangeAspect="1" noChangeArrowheads="1"/>
            </p:cNvPicPr>
            <p:nvPr/>
          </p:nvPicPr>
          <p:blipFill>
            <a:blip r:embed="rId7"/>
            <a:srcRect/>
            <a:stretch>
              <a:fillRect/>
            </a:stretch>
          </p:blipFill>
          <p:spPr bwMode="auto">
            <a:xfrm>
              <a:off x="-374432" y="2029792"/>
              <a:ext cx="1116315" cy="823543"/>
            </a:xfrm>
            <a:prstGeom prst="rect">
              <a:avLst/>
            </a:prstGeom>
            <a:noFill/>
            <a:ln w="9525">
              <a:noFill/>
              <a:miter lim="800000"/>
              <a:headEnd/>
              <a:tailEnd/>
            </a:ln>
          </p:spPr>
        </p:pic>
      </p:grpSp>
      <p:pic>
        <p:nvPicPr>
          <p:cNvPr id="63493" name="Picture 9"/>
          <p:cNvPicPr>
            <a:picLocks noChangeAspect="1" noChangeArrowheads="1"/>
          </p:cNvPicPr>
          <p:nvPr/>
        </p:nvPicPr>
        <p:blipFill>
          <a:blip r:embed="rId8"/>
          <a:srcRect/>
          <a:stretch>
            <a:fillRect/>
          </a:stretch>
        </p:blipFill>
        <p:spPr bwMode="auto">
          <a:xfrm>
            <a:off x="6184900" y="2374900"/>
            <a:ext cx="2554288" cy="1168400"/>
          </a:xfrm>
          <a:prstGeom prst="rect">
            <a:avLst/>
          </a:prstGeom>
          <a:noFill/>
          <a:ln w="9525">
            <a:noFill/>
            <a:miter lim="800000"/>
            <a:headEnd/>
            <a:tailEnd/>
          </a:ln>
        </p:spPr>
      </p:pic>
      <p:sp>
        <p:nvSpPr>
          <p:cNvPr id="52" name="角丸四角形 51"/>
          <p:cNvSpPr/>
          <p:nvPr/>
        </p:nvSpPr>
        <p:spPr>
          <a:xfrm>
            <a:off x="6243638" y="3795713"/>
            <a:ext cx="676275" cy="22701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fontAlgn="auto">
              <a:spcBef>
                <a:spcPts val="0"/>
              </a:spcBef>
              <a:spcAft>
                <a:spcPts val="0"/>
              </a:spcAft>
              <a:defRPr/>
            </a:pPr>
            <a:r>
              <a:rPr lang="ja-JP" altLang="en-US" sz="10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目的</a:t>
            </a:r>
          </a:p>
        </p:txBody>
      </p:sp>
      <p:sp>
        <p:nvSpPr>
          <p:cNvPr id="53" name="テキスト ボックス 52"/>
          <p:cNvSpPr txBox="1"/>
          <p:nvPr/>
        </p:nvSpPr>
        <p:spPr>
          <a:xfrm>
            <a:off x="6243638" y="4038600"/>
            <a:ext cx="3870325" cy="3698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spcCol="144000" anchor="ctr">
            <a:spAutoFit/>
          </a:bodyPr>
          <a:lstStyle/>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健康と栄養に関する研究を通じて、国民の健康と福祉</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の向上に貢献</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6243638" y="4503738"/>
            <a:ext cx="676275" cy="22701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fontAlgn="auto">
              <a:spcBef>
                <a:spcPts val="0"/>
              </a:spcBef>
              <a:spcAft>
                <a:spcPts val="0"/>
              </a:spcAft>
              <a:defRPr/>
            </a:pPr>
            <a:r>
              <a:rPr lang="ja-JP" altLang="en-US" sz="10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所在</a:t>
            </a:r>
          </a:p>
        </p:txBody>
      </p:sp>
      <p:sp>
        <p:nvSpPr>
          <p:cNvPr id="55" name="テキスト ボックス 54"/>
          <p:cNvSpPr txBox="1"/>
          <p:nvPr/>
        </p:nvSpPr>
        <p:spPr>
          <a:xfrm>
            <a:off x="6223000" y="4789488"/>
            <a:ext cx="3868738" cy="30797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spcCol="144000" anchor="ctr">
            <a:spAutoFit/>
          </a:bodyPr>
          <a:lstStyle/>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東京都新宿区</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6243638" y="5341938"/>
            <a:ext cx="4348162" cy="133985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spcCol="144000" anchor="ctr">
            <a:spAutoFit/>
          </a:bodyPr>
          <a:lstStyle/>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食生活と栄養、食品、身体活動・運動をキーワードとして、</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以下に掲げる業務を実施</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●国民の健康の保持及び増進に関する調査及び研究</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●国民の栄養その他国民の食生活の調査及び研究</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●食生活についての栄養生理学上の試験</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●健康増進法に基づく業務</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・国民健康・栄養調査の集計</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・特別用途食品の許可、承認に必要な試験及び収去</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eaLnBrk="0" hangingPunct="0">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された食品の試験</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角丸四角形 56"/>
          <p:cNvSpPr/>
          <p:nvPr/>
        </p:nvSpPr>
        <p:spPr>
          <a:xfrm>
            <a:off x="6264275" y="5133975"/>
            <a:ext cx="676275" cy="2095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r>
              <a:rPr lang="ja-JP" altLang="en-US" sz="9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業務</a:t>
            </a:r>
          </a:p>
        </p:txBody>
      </p:sp>
      <p:sp>
        <p:nvSpPr>
          <p:cNvPr id="2" name="スライド番号プレースホルダー 1"/>
          <p:cNvSpPr>
            <a:spLocks noGrp="1"/>
          </p:cNvSpPr>
          <p:nvPr>
            <p:ph type="sldNum" sz="quarter" idx="12"/>
          </p:nvPr>
        </p:nvSpPr>
        <p:spPr/>
        <p:txBody>
          <a:bodyPr/>
          <a:lstStyle/>
          <a:p>
            <a:pPr>
              <a:defRPr/>
            </a:pPr>
            <a:fld id="{661A0A19-DAD2-4737-BBBA-6206C66EF212}" type="slidenum">
              <a:rPr lang="ja-JP" altLang="en-US" smtClean="0"/>
              <a:pPr>
                <a:defRPr/>
              </a:pPr>
              <a:t>43</a:t>
            </a:fld>
            <a:endParaRPr lang="ja-JP"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正方形/長方形 4"/>
          <p:cNvSpPr>
            <a:spLocks noChangeArrowheads="1"/>
          </p:cNvSpPr>
          <p:nvPr/>
        </p:nvSpPr>
        <p:spPr bwMode="auto">
          <a:xfrm>
            <a:off x="179388" y="-25400"/>
            <a:ext cx="1346200" cy="369888"/>
          </a:xfrm>
          <a:prstGeom prst="rect">
            <a:avLst/>
          </a:prstGeom>
          <a:noFill/>
          <a:ln w="9525">
            <a:noFill/>
            <a:miter lim="800000"/>
            <a:headEnd/>
            <a:tailEnd/>
          </a:ln>
        </p:spPr>
        <p:txBody>
          <a:bodyPr wrap="none">
            <a:spAutoFit/>
          </a:bodyPr>
          <a:lstStyle/>
          <a:p>
            <a:pPr algn="l"/>
            <a:r>
              <a:rPr lang="ja-JP" altLang="en-US" b="1">
                <a:latin typeface="Calibri" pitchFamily="34" charset="0"/>
              </a:rPr>
              <a:t>■大阪大学</a:t>
            </a:r>
          </a:p>
        </p:txBody>
      </p:sp>
      <p:sp>
        <p:nvSpPr>
          <p:cNvPr id="6" name="テキスト ボックス 5"/>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t>４．大阪での具体的な取組事例（健康・未病分野</a:t>
            </a:r>
            <a:r>
              <a:rPr lang="ja-JP" altLang="en-US" b="1" dirty="0" smtClean="0"/>
              <a:t>）　</a:t>
            </a:r>
            <a:r>
              <a:rPr lang="ja-JP" altLang="en-US" sz="1000" dirty="0" smtClean="0"/>
              <a:t>～</a:t>
            </a:r>
            <a:r>
              <a:rPr lang="ja-JP" altLang="en-US" sz="1000" dirty="0"/>
              <a:t>国立循環器病研究センターかるしおプロジェクト</a:t>
            </a:r>
            <a:r>
              <a:rPr lang="ja-JP" altLang="en-US" sz="1000" dirty="0" smtClean="0"/>
              <a:t>など～</a:t>
            </a:r>
            <a:endParaRPr lang="ja-JP" altLang="en-US" sz="1000" dirty="0"/>
          </a:p>
        </p:txBody>
      </p:sp>
      <p:pic>
        <p:nvPicPr>
          <p:cNvPr id="64515" name="Picture 6" descr="国循の美味しい! かるしおレシピ"/>
          <p:cNvPicPr>
            <a:picLocks noChangeAspect="1" noChangeArrowheads="1"/>
          </p:cNvPicPr>
          <p:nvPr/>
        </p:nvPicPr>
        <p:blipFill>
          <a:blip r:embed="rId2"/>
          <a:srcRect/>
          <a:stretch>
            <a:fillRect/>
          </a:stretch>
        </p:blipFill>
        <p:spPr bwMode="auto">
          <a:xfrm>
            <a:off x="611188" y="1989138"/>
            <a:ext cx="1803400" cy="2538412"/>
          </a:xfrm>
          <a:prstGeom prst="rect">
            <a:avLst/>
          </a:prstGeom>
          <a:noFill/>
          <a:ln w="9525">
            <a:noFill/>
            <a:miter lim="800000"/>
            <a:headEnd/>
            <a:tailEnd/>
          </a:ln>
        </p:spPr>
      </p:pic>
      <p:sp>
        <p:nvSpPr>
          <p:cNvPr id="5" name="テキスト ボックス 4"/>
          <p:cNvSpPr txBox="1"/>
          <p:nvPr/>
        </p:nvSpPr>
        <p:spPr>
          <a:xfrm>
            <a:off x="0" y="404813"/>
            <a:ext cx="8893175" cy="124618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spcBef>
                <a:spcPts val="600"/>
              </a:spcBef>
              <a:buFont typeface="Wingdings" pitchFamily="2" charset="2"/>
              <a:buChar char="Ø"/>
              <a:defRPr/>
            </a:pPr>
            <a:r>
              <a:rPr lang="ja-JP" altLang="en-US" sz="1400" dirty="0">
                <a:solidFill>
                  <a:srgbClr val="000000"/>
                </a:solidFill>
                <a:latin typeface="+mj-ea"/>
                <a:ea typeface="+mj-ea"/>
                <a:cs typeface="Meiryo UI"/>
              </a:rPr>
              <a:t>循環器病の予防に取り組む国立循環器病研究センターでは、食生活の改善を目的に、塩を軽く使ってうまみを生み出す「かるしおプロジェクト」を展開中。</a:t>
            </a:r>
            <a:r>
              <a:rPr lang="ja-JP" altLang="en-US" sz="1400" dirty="0">
                <a:solidFill>
                  <a:schemeClr val="tx1"/>
                </a:solidFill>
                <a:latin typeface="+mj-ea"/>
                <a:ea typeface="+mj-ea"/>
              </a:rPr>
              <a:t>「かるしお認定基準」に基づいて、申請のあった製品の審査を実施し、基準を満たした製品に対して「かるしおマーク」の表示を行う「かるしお認定」などで全国に普及を図っている。</a:t>
            </a:r>
            <a:endParaRPr lang="en-US" altLang="ja-JP" sz="1400" dirty="0">
              <a:solidFill>
                <a:schemeClr val="tx1"/>
              </a:solidFill>
              <a:latin typeface="+mj-ea"/>
              <a:ea typeface="+mj-ea"/>
            </a:endParaRPr>
          </a:p>
          <a:p>
            <a:pPr marL="285750" indent="-285750" algn="l">
              <a:spcBef>
                <a:spcPts val="600"/>
              </a:spcBef>
              <a:buFont typeface="Wingdings" pitchFamily="2" charset="2"/>
              <a:buChar char="Ø"/>
              <a:defRPr/>
            </a:pPr>
            <a:r>
              <a:rPr lang="ja-JP" altLang="en-US" sz="1400" dirty="0">
                <a:solidFill>
                  <a:srgbClr val="000000"/>
                </a:solidFill>
                <a:latin typeface="+mj-ea"/>
                <a:ea typeface="+mj-ea"/>
              </a:rPr>
              <a:t>また、国循ではバイオ</a:t>
            </a:r>
            <a:r>
              <a:rPr lang="ja-JP" altLang="en-US" sz="1400" dirty="0">
                <a:solidFill>
                  <a:schemeClr val="tx1"/>
                </a:solidFill>
                <a:latin typeface="+mj-ea"/>
                <a:ea typeface="+mj-ea"/>
              </a:rPr>
              <a:t>バンクやコホート研究、疾患登録等による膨大な医療情報（ビックデータ）を集積・解析し、「予防と治療」のその先にある「先制医療」の実現を目指している。</a:t>
            </a:r>
            <a:endParaRPr lang="ja-JP" altLang="en-US" dirty="0">
              <a:solidFill>
                <a:schemeClr val="tx1"/>
              </a:solidFill>
              <a:latin typeface="+mj-ea"/>
              <a:ea typeface="+mj-ea"/>
            </a:endParaRPr>
          </a:p>
        </p:txBody>
      </p:sp>
      <p:pic>
        <p:nvPicPr>
          <p:cNvPr id="64517" name="Picture 10" descr="かるしお認定マーク"/>
          <p:cNvPicPr>
            <a:picLocks noChangeAspect="1" noChangeArrowheads="1"/>
          </p:cNvPicPr>
          <p:nvPr/>
        </p:nvPicPr>
        <p:blipFill>
          <a:blip r:embed="rId3"/>
          <a:srcRect/>
          <a:stretch>
            <a:fillRect/>
          </a:stretch>
        </p:blipFill>
        <p:spPr bwMode="auto">
          <a:xfrm>
            <a:off x="907778" y="5170041"/>
            <a:ext cx="1143000" cy="1428750"/>
          </a:xfrm>
          <a:prstGeom prst="rect">
            <a:avLst/>
          </a:prstGeom>
          <a:noFill/>
          <a:ln w="9525">
            <a:noFill/>
            <a:miter lim="800000"/>
            <a:headEnd/>
            <a:tailEnd/>
          </a:ln>
        </p:spPr>
      </p:pic>
      <p:sp>
        <p:nvSpPr>
          <p:cNvPr id="64518" name="Rectangle 11"/>
          <p:cNvSpPr>
            <a:spLocks noChangeArrowheads="1"/>
          </p:cNvSpPr>
          <p:nvPr/>
        </p:nvSpPr>
        <p:spPr bwMode="auto">
          <a:xfrm>
            <a:off x="539750" y="4997450"/>
            <a:ext cx="2016125" cy="287338"/>
          </a:xfrm>
          <a:prstGeom prst="rect">
            <a:avLst/>
          </a:prstGeom>
          <a:noFill/>
          <a:ln w="9525">
            <a:noFill/>
            <a:miter lim="800000"/>
            <a:headEnd/>
            <a:tailEnd/>
          </a:ln>
        </p:spPr>
        <p:txBody>
          <a:bodyPr wrap="none" anchor="ctr"/>
          <a:lstStyle/>
          <a:p>
            <a:r>
              <a:rPr lang="ja-JP" altLang="en-US" sz="1200" dirty="0"/>
              <a:t>かるしおプロジェクト認定マーク</a:t>
            </a:r>
          </a:p>
        </p:txBody>
      </p:sp>
      <p:sp>
        <p:nvSpPr>
          <p:cNvPr id="2" name="スライド番号プレースホルダー 1"/>
          <p:cNvSpPr>
            <a:spLocks noGrp="1"/>
          </p:cNvSpPr>
          <p:nvPr>
            <p:ph type="sldNum" sz="quarter" idx="12"/>
          </p:nvPr>
        </p:nvSpPr>
        <p:spPr/>
        <p:txBody>
          <a:bodyPr/>
          <a:lstStyle/>
          <a:p>
            <a:pPr>
              <a:defRPr/>
            </a:pPr>
            <a:fld id="{BBCD0598-7193-45C1-87AD-3ACF5581B1CD}" type="slidenum">
              <a:rPr lang="ja-JP" altLang="en-US" smtClean="0"/>
              <a:pPr>
                <a:defRPr/>
              </a:pPr>
              <a:t>44</a:t>
            </a:fld>
            <a:endParaRPr lang="ja-JP" altLang="en-US"/>
          </a:p>
        </p:txBody>
      </p:sp>
      <p:sp>
        <p:nvSpPr>
          <p:cNvPr id="13" name="テキスト ボックス 12"/>
          <p:cNvSpPr txBox="1"/>
          <p:nvPr/>
        </p:nvSpPr>
        <p:spPr>
          <a:xfrm>
            <a:off x="5086635" y="6454875"/>
            <a:ext cx="2808312" cy="230832"/>
          </a:xfrm>
          <a:prstGeom prst="rect">
            <a:avLst/>
          </a:prstGeom>
          <a:noFill/>
        </p:spPr>
        <p:txBody>
          <a:bodyPr wrap="square" rtlCol="0">
            <a:spAutoFit/>
          </a:bodyPr>
          <a:lstStyle/>
          <a:p>
            <a:r>
              <a:rPr lang="ja-JP" altLang="en-US" sz="900" dirty="0" smtClean="0"/>
              <a:t>出典：国立循環器病研究センター</a:t>
            </a:r>
            <a:r>
              <a:rPr lang="en-US" altLang="ja-JP" sz="900" dirty="0" smtClean="0"/>
              <a:t>WEB</a:t>
            </a:r>
            <a:r>
              <a:rPr lang="ja-JP" altLang="en-US" sz="900" dirty="0" smtClean="0"/>
              <a:t>ページより</a:t>
            </a:r>
            <a:endParaRPr kumimoji="1" lang="ja-JP" altLang="en-US" sz="900" dirty="0"/>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303" y="1893552"/>
            <a:ext cx="5654710" cy="376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2"/>
          <p:cNvSpPr>
            <a:spLocks noChangeArrowheads="1"/>
          </p:cNvSpPr>
          <p:nvPr/>
        </p:nvSpPr>
        <p:spPr bwMode="auto">
          <a:xfrm>
            <a:off x="3347677" y="5553745"/>
            <a:ext cx="5290865" cy="1024955"/>
          </a:xfrm>
          <a:prstGeom prst="rect">
            <a:avLst/>
          </a:prstGeom>
          <a:noFill/>
          <a:ln w="9525">
            <a:noFill/>
            <a:miter lim="800000"/>
            <a:headEnd/>
            <a:tailEnd/>
          </a:ln>
        </p:spPr>
        <p:txBody>
          <a:bodyPr wrap="none" anchor="ctr"/>
          <a:lstStyle/>
          <a:p>
            <a:pPr algn="l"/>
            <a:r>
              <a:rPr lang="en-US" altLang="ja-JP" sz="1000" dirty="0"/>
              <a:t>※</a:t>
            </a:r>
            <a:r>
              <a:rPr lang="ja-JP" altLang="en-US" sz="1000" dirty="0"/>
              <a:t>吹田コホート研究</a:t>
            </a:r>
          </a:p>
          <a:p>
            <a:pPr algn="l"/>
            <a:r>
              <a:rPr lang="ja-JP" altLang="en-US" sz="900" dirty="0"/>
              <a:t>国循では</a:t>
            </a:r>
            <a:r>
              <a:rPr lang="en-US" altLang="ja-JP" sz="900" dirty="0"/>
              <a:t>1989</a:t>
            </a:r>
            <a:r>
              <a:rPr lang="ja-JP" altLang="en-US" sz="900" dirty="0"/>
              <a:t>年より、吹田市民を対象に循環器疾患に関するコホート研究（吹田コホート）を行っている。</a:t>
            </a:r>
          </a:p>
          <a:p>
            <a:pPr algn="l"/>
            <a:r>
              <a:rPr lang="ja-JP" altLang="en-US" sz="900" dirty="0"/>
              <a:t>コホート研究とは疫学研究手法の</a:t>
            </a:r>
            <a:r>
              <a:rPr lang="en-US" altLang="ja-JP" sz="900" dirty="0"/>
              <a:t>1</a:t>
            </a:r>
            <a:r>
              <a:rPr lang="ja-JP" altLang="en-US" sz="900" dirty="0"/>
              <a:t>つで、一定の対象者を長期間追跡し、目的とする疾病の発症率や</a:t>
            </a:r>
          </a:p>
          <a:p>
            <a:pPr algn="l"/>
            <a:r>
              <a:rPr lang="ja-JP" altLang="en-US" sz="900" dirty="0"/>
              <a:t>原因などについて検討するもの。吹田コホートで得られた知見は、例えば、高血圧治療ガイドラインなど</a:t>
            </a:r>
          </a:p>
          <a:p>
            <a:pPr algn="l"/>
            <a:r>
              <a:rPr lang="ja-JP" altLang="en-US" sz="900" dirty="0"/>
              <a:t>日常診療の第一線で使用されている診療ガイドラインに引用されるなど、循環器疾患やその危険因子の</a:t>
            </a:r>
          </a:p>
          <a:p>
            <a:pPr algn="l"/>
            <a:r>
              <a:rPr lang="ja-JP" altLang="en-US" sz="900" dirty="0"/>
              <a:t>診療に役立てられている。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研究連携"/>
          <p:cNvPicPr>
            <a:picLocks noChangeAspect="1" noChangeArrowheads="1"/>
          </p:cNvPicPr>
          <p:nvPr/>
        </p:nvPicPr>
        <p:blipFill>
          <a:blip r:embed="rId2"/>
          <a:srcRect/>
          <a:stretch>
            <a:fillRect/>
          </a:stretch>
        </p:blipFill>
        <p:spPr bwMode="auto">
          <a:xfrm>
            <a:off x="214313" y="1716088"/>
            <a:ext cx="6094412" cy="4081462"/>
          </a:xfrm>
          <a:prstGeom prst="rect">
            <a:avLst/>
          </a:prstGeom>
          <a:noFill/>
          <a:ln w="9525">
            <a:noFill/>
            <a:miter lim="800000"/>
            <a:headEnd/>
            <a:tailEnd/>
          </a:ln>
        </p:spPr>
      </p:pic>
      <p:sp>
        <p:nvSpPr>
          <p:cNvPr id="5" name="テキスト ボックス 4"/>
          <p:cNvSpPr txBox="1"/>
          <p:nvPr/>
        </p:nvSpPr>
        <p:spPr>
          <a:xfrm>
            <a:off x="40829" y="414338"/>
            <a:ext cx="9036496" cy="116998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fontAlgn="auto">
              <a:spcBef>
                <a:spcPts val="0"/>
              </a:spcBef>
              <a:spcAft>
                <a:spcPts val="0"/>
              </a:spcAft>
              <a:buFont typeface="Wingdings" panose="05000000000000000000" pitchFamily="2" charset="2"/>
              <a:buChar char="Ø"/>
              <a:defRPr/>
            </a:pPr>
            <a:r>
              <a:rPr lang="ja-JP" altLang="en-US" sz="1400" dirty="0"/>
              <a:t>大阪市立大学では、</a:t>
            </a:r>
            <a:r>
              <a:rPr lang="en-US" altLang="ja-JP" sz="1400" dirty="0"/>
              <a:t>2013</a:t>
            </a:r>
            <a:r>
              <a:rPr lang="ja-JP" altLang="en-US" sz="1400" dirty="0"/>
              <a:t>年にうめきたグランフロント大阪内に産･学･官･医･消費者が一緒に連携できる健康科学推進拠点として「健康科学イノベーションセンター」を開設。</a:t>
            </a:r>
            <a:endParaRPr lang="en-US" altLang="ja-JP" sz="1400" dirty="0"/>
          </a:p>
          <a:p>
            <a:pPr marL="285750" indent="-285750" algn="l" fontAlgn="auto">
              <a:spcBef>
                <a:spcPts val="0"/>
              </a:spcBef>
              <a:spcAft>
                <a:spcPts val="0"/>
              </a:spcAft>
              <a:buFont typeface="Wingdings" panose="05000000000000000000" pitchFamily="2" charset="2"/>
              <a:buChar char="Ø"/>
              <a:defRPr/>
            </a:pPr>
            <a:r>
              <a:rPr lang="ja-JP" altLang="en-US" sz="1400" dirty="0"/>
              <a:t>同センターや医学研究科でターゲットとしている「疲労」「疲労の科学」「疲労回復」「抗疲労」をはじめとする予防医学･先制医療の研究はもとより、全学的にも「アンチエイジング」「安全･安心」「都市の健康科学」という観点の様々な課題に取組み日本をリード。</a:t>
            </a:r>
          </a:p>
        </p:txBody>
      </p:sp>
      <p:pic>
        <p:nvPicPr>
          <p:cNvPr id="65539" name="Picture 4" descr="疲労と活性酸素の関係"/>
          <p:cNvPicPr>
            <a:picLocks noChangeAspect="1" noChangeArrowheads="1"/>
          </p:cNvPicPr>
          <p:nvPr/>
        </p:nvPicPr>
        <p:blipFill>
          <a:blip r:embed="rId3"/>
          <a:srcRect/>
          <a:stretch>
            <a:fillRect/>
          </a:stretch>
        </p:blipFill>
        <p:spPr bwMode="auto">
          <a:xfrm>
            <a:off x="6351588" y="2205038"/>
            <a:ext cx="2611437" cy="1839912"/>
          </a:xfrm>
          <a:prstGeom prst="rect">
            <a:avLst/>
          </a:prstGeom>
          <a:noFill/>
          <a:ln w="9525">
            <a:noFill/>
            <a:miter lim="800000"/>
            <a:headEnd/>
            <a:tailEnd/>
          </a:ln>
        </p:spPr>
      </p:pic>
      <p:sp>
        <p:nvSpPr>
          <p:cNvPr id="6" name="テキスト ボックス 5"/>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a:defRPr/>
            </a:pPr>
            <a:r>
              <a:rPr lang="ja-JP" altLang="en-US" b="1" dirty="0"/>
              <a:t>４．大阪での具体的な取組事例（健康・未病分野</a:t>
            </a:r>
            <a:r>
              <a:rPr lang="ja-JP" altLang="en-US" b="1" dirty="0" smtClean="0"/>
              <a:t>）　</a:t>
            </a:r>
            <a:r>
              <a:rPr lang="ja-JP" altLang="en-US" sz="1000" dirty="0" smtClean="0"/>
              <a:t>～</a:t>
            </a:r>
            <a:r>
              <a:rPr lang="ja-JP" altLang="en-US" sz="1000" dirty="0" smtClean="0">
                <a:latin typeface="Calibri" pitchFamily="34" charset="0"/>
              </a:rPr>
              <a:t>大阪市</a:t>
            </a:r>
            <a:r>
              <a:rPr lang="ja-JP" altLang="en-US" sz="1000" dirty="0">
                <a:latin typeface="Calibri" pitchFamily="34" charset="0"/>
              </a:rPr>
              <a:t>立大学・健康科学イノベーションセンターによる抗疲労等の</a:t>
            </a:r>
            <a:r>
              <a:rPr lang="ja-JP" altLang="en-US" sz="1000" dirty="0" smtClean="0">
                <a:latin typeface="Calibri" pitchFamily="34" charset="0"/>
              </a:rPr>
              <a:t>研究～</a:t>
            </a:r>
            <a:endParaRPr lang="ja-JP" altLang="en-US" sz="1000" dirty="0">
              <a:latin typeface="Calibri" pitchFamily="34" charset="0"/>
            </a:endParaRPr>
          </a:p>
        </p:txBody>
      </p:sp>
      <p:pic>
        <p:nvPicPr>
          <p:cNvPr id="65541" name="Picture 6" descr="エコナビスタシステム"/>
          <p:cNvPicPr>
            <a:picLocks noChangeAspect="1" noChangeArrowheads="1"/>
          </p:cNvPicPr>
          <p:nvPr/>
        </p:nvPicPr>
        <p:blipFill>
          <a:blip r:embed="rId4"/>
          <a:srcRect/>
          <a:stretch>
            <a:fillRect/>
          </a:stretch>
        </p:blipFill>
        <p:spPr bwMode="auto">
          <a:xfrm>
            <a:off x="6365875" y="4941888"/>
            <a:ext cx="2551113" cy="1150937"/>
          </a:xfrm>
          <a:prstGeom prst="rect">
            <a:avLst/>
          </a:prstGeom>
          <a:noFill/>
          <a:ln w="9525">
            <a:noFill/>
            <a:miter lim="800000"/>
            <a:headEnd/>
            <a:tailEnd/>
          </a:ln>
        </p:spPr>
      </p:pic>
      <p:sp>
        <p:nvSpPr>
          <p:cNvPr id="65542" name="テキスト ボックス 6"/>
          <p:cNvSpPr txBox="1">
            <a:spLocks noChangeArrowheads="1"/>
          </p:cNvSpPr>
          <p:nvPr/>
        </p:nvSpPr>
        <p:spPr bwMode="auto">
          <a:xfrm>
            <a:off x="6699250" y="1692275"/>
            <a:ext cx="2219325" cy="461963"/>
          </a:xfrm>
          <a:prstGeom prst="rect">
            <a:avLst/>
          </a:prstGeom>
          <a:noFill/>
          <a:ln w="9525">
            <a:noFill/>
            <a:miter lim="800000"/>
            <a:headEnd/>
            <a:tailEnd/>
          </a:ln>
        </p:spPr>
        <p:txBody>
          <a:bodyPr>
            <a:spAutoFit/>
          </a:bodyPr>
          <a:lstStyle/>
          <a:p>
            <a:pPr algn="l"/>
            <a:r>
              <a:rPr lang="ja-JP" altLang="en-US" sz="1200">
                <a:latin typeface="Calibri" pitchFamily="34" charset="0"/>
              </a:rPr>
              <a:t>疲労のメカニズム解明</a:t>
            </a:r>
            <a:r>
              <a:rPr lang="en-US" altLang="ja-JP" sz="1200">
                <a:latin typeface="Calibri" pitchFamily="34" charset="0"/>
              </a:rPr>
              <a:t/>
            </a:r>
            <a:br>
              <a:rPr lang="en-US" altLang="ja-JP" sz="1200">
                <a:latin typeface="Calibri" pitchFamily="34" charset="0"/>
              </a:rPr>
            </a:br>
            <a:r>
              <a:rPr lang="ja-JP" altLang="en-US" sz="1200">
                <a:latin typeface="Calibri" pitchFamily="34" charset="0"/>
              </a:rPr>
              <a:t>　　（大阪市立大学）</a:t>
            </a:r>
          </a:p>
        </p:txBody>
      </p:sp>
      <p:sp>
        <p:nvSpPr>
          <p:cNvPr id="65543" name="テキスト ボックス 10"/>
          <p:cNvSpPr txBox="1">
            <a:spLocks noChangeArrowheads="1"/>
          </p:cNvSpPr>
          <p:nvPr/>
        </p:nvSpPr>
        <p:spPr bwMode="auto">
          <a:xfrm>
            <a:off x="6699250" y="4451350"/>
            <a:ext cx="2217738" cy="461963"/>
          </a:xfrm>
          <a:prstGeom prst="rect">
            <a:avLst/>
          </a:prstGeom>
          <a:noFill/>
          <a:ln w="9525">
            <a:noFill/>
            <a:miter lim="800000"/>
            <a:headEnd/>
            <a:tailEnd/>
          </a:ln>
        </p:spPr>
        <p:txBody>
          <a:bodyPr>
            <a:spAutoFit/>
          </a:bodyPr>
          <a:lstStyle/>
          <a:p>
            <a:pPr algn="l"/>
            <a:r>
              <a:rPr lang="ja-JP" altLang="en-US" sz="1200" dirty="0">
                <a:latin typeface="Calibri" pitchFamily="34" charset="0"/>
              </a:rPr>
              <a:t>快適・抗疲労空間の開発</a:t>
            </a:r>
            <a:endParaRPr lang="en-US" altLang="ja-JP" sz="1200" dirty="0">
              <a:latin typeface="Calibri" pitchFamily="34" charset="0"/>
            </a:endParaRPr>
          </a:p>
          <a:p>
            <a:pPr algn="l"/>
            <a:r>
              <a:rPr lang="ja-JP" altLang="en-US" sz="1200" dirty="0">
                <a:latin typeface="Calibri" pitchFamily="34" charset="0"/>
              </a:rPr>
              <a:t>　　　（大阪市立大学）</a:t>
            </a:r>
          </a:p>
        </p:txBody>
      </p:sp>
      <p:sp>
        <p:nvSpPr>
          <p:cNvPr id="65544" name="テキスト ボックス 1"/>
          <p:cNvSpPr txBox="1">
            <a:spLocks noChangeArrowheads="1"/>
          </p:cNvSpPr>
          <p:nvPr/>
        </p:nvSpPr>
        <p:spPr bwMode="auto">
          <a:xfrm>
            <a:off x="973138" y="6075363"/>
            <a:ext cx="3978275" cy="600075"/>
          </a:xfrm>
          <a:prstGeom prst="rect">
            <a:avLst/>
          </a:prstGeom>
          <a:noFill/>
          <a:ln w="9525">
            <a:noFill/>
            <a:miter lim="800000"/>
            <a:headEnd/>
            <a:tailEnd/>
          </a:ln>
        </p:spPr>
        <p:txBody>
          <a:bodyPr>
            <a:spAutoFit/>
          </a:bodyPr>
          <a:lstStyle/>
          <a:p>
            <a:pPr algn="l"/>
            <a:r>
              <a:rPr lang="en-US" altLang="ja-JP" sz="1100"/>
              <a:t>※</a:t>
            </a:r>
            <a:r>
              <a:rPr lang="ja-JP" altLang="en-US" sz="1100"/>
              <a:t>健康科学ビジネス推進機構</a:t>
            </a:r>
            <a:endParaRPr lang="en-US" altLang="ja-JP" sz="1100"/>
          </a:p>
          <a:p>
            <a:pPr algn="l"/>
            <a:r>
              <a:rPr lang="ja-JP" altLang="en-US" sz="1100"/>
              <a:t>関西地域の産学官医が健康科学領域で協働するプラットフォームとして</a:t>
            </a:r>
            <a:r>
              <a:rPr lang="en-US" altLang="ja-JP" sz="1100"/>
              <a:t>2010</a:t>
            </a:r>
            <a:r>
              <a:rPr lang="ja-JP" altLang="en-US" sz="1100"/>
              <a:t>年</a:t>
            </a:r>
            <a:r>
              <a:rPr lang="en-US" altLang="ja-JP" sz="1100"/>
              <a:t>10</a:t>
            </a:r>
            <a:r>
              <a:rPr lang="ja-JP" altLang="en-US" sz="1100"/>
              <a:t>月に発足</a:t>
            </a:r>
          </a:p>
        </p:txBody>
      </p:sp>
      <p:sp>
        <p:nvSpPr>
          <p:cNvPr id="2" name="スライド番号プレースホルダー 1"/>
          <p:cNvSpPr>
            <a:spLocks noGrp="1"/>
          </p:cNvSpPr>
          <p:nvPr>
            <p:ph type="sldNum" sz="quarter" idx="12"/>
          </p:nvPr>
        </p:nvSpPr>
        <p:spPr/>
        <p:txBody>
          <a:bodyPr/>
          <a:lstStyle/>
          <a:p>
            <a:pPr>
              <a:defRPr/>
            </a:pPr>
            <a:fld id="{661A0A19-DAD2-4737-BBBA-6206C66EF212}" type="slidenum">
              <a:rPr lang="ja-JP" altLang="en-US" smtClean="0"/>
              <a:pPr>
                <a:defRPr/>
              </a:pPr>
              <a:t>45</a:t>
            </a:fld>
            <a:endParaRPr lang="ja-JP" altLang="en-US"/>
          </a:p>
        </p:txBody>
      </p:sp>
      <p:sp>
        <p:nvSpPr>
          <p:cNvPr id="11" name="テキスト ボックス 10"/>
          <p:cNvSpPr txBox="1"/>
          <p:nvPr/>
        </p:nvSpPr>
        <p:spPr>
          <a:xfrm>
            <a:off x="6156176" y="6259984"/>
            <a:ext cx="2520403" cy="230832"/>
          </a:xfrm>
          <a:prstGeom prst="rect">
            <a:avLst/>
          </a:prstGeom>
          <a:noFill/>
        </p:spPr>
        <p:txBody>
          <a:bodyPr wrap="square" rtlCol="0">
            <a:spAutoFit/>
          </a:bodyPr>
          <a:lstStyle/>
          <a:p>
            <a:r>
              <a:rPr lang="ja-JP" altLang="en-US" sz="900" dirty="0" smtClean="0"/>
              <a:t>出典：大阪市立大学</a:t>
            </a:r>
            <a:r>
              <a:rPr lang="en-US" altLang="ja-JP" sz="900" dirty="0" smtClean="0"/>
              <a:t>WEB</a:t>
            </a:r>
            <a:r>
              <a:rPr lang="ja-JP" altLang="en-US" sz="900" dirty="0" smtClean="0"/>
              <a:t>ページ</a:t>
            </a:r>
            <a:endParaRPr kumimoji="1" lang="ja-JP" altLang="en-US" sz="9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663" y="404813"/>
            <a:ext cx="8964612" cy="73866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fontAlgn="auto">
              <a:spcBef>
                <a:spcPts val="0"/>
              </a:spcBef>
              <a:spcAft>
                <a:spcPts val="0"/>
              </a:spcAft>
              <a:buFont typeface="Wingdings" panose="05000000000000000000" pitchFamily="2" charset="2"/>
              <a:buChar char="Ø"/>
              <a:defRPr/>
            </a:pPr>
            <a:r>
              <a:rPr lang="ja-JP" altLang="en-US" sz="1400" dirty="0"/>
              <a:t>箕面船場駅周辺において、大阪大学と箕面市が連携し、トップアスリートやダンス・バレエなどのアーティストの受け入れを視野に入れたスポーツ科学・医療・ヘルスケア拠点について検討中。（大阪大学の箕面キャンパス移転の</a:t>
            </a:r>
            <a:r>
              <a:rPr lang="ja-JP" altLang="en-US" sz="1400" dirty="0" smtClean="0"/>
              <a:t>中</a:t>
            </a:r>
            <a:r>
              <a:rPr lang="ja-JP" altLang="en-US" sz="1400" dirty="0"/>
              <a:t>で</a:t>
            </a:r>
            <a:r>
              <a:rPr lang="ja-JP" altLang="en-US" sz="1400" dirty="0" smtClean="0"/>
              <a:t>整備</a:t>
            </a:r>
            <a:r>
              <a:rPr lang="ja-JP" altLang="en-US" sz="1400" dirty="0"/>
              <a:t>検討）（Ｈ３２完成を視野）</a:t>
            </a:r>
            <a:endParaRPr lang="en-US" altLang="ja-JP" sz="1400" dirty="0"/>
          </a:p>
        </p:txBody>
      </p:sp>
      <p:sp>
        <p:nvSpPr>
          <p:cNvPr id="6" name="テキスト ボックス 5"/>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endParaRPr lang="ja-JP" altLang="en-US" b="1" dirty="0">
              <a:latin typeface="+mn-lt"/>
              <a:ea typeface="+mn-ea"/>
            </a:endParaRPr>
          </a:p>
        </p:txBody>
      </p:sp>
      <p:sp>
        <p:nvSpPr>
          <p:cNvPr id="66563" name="正方形/長方形 1"/>
          <p:cNvSpPr>
            <a:spLocks noChangeArrowheads="1"/>
          </p:cNvSpPr>
          <p:nvPr/>
        </p:nvSpPr>
        <p:spPr bwMode="auto">
          <a:xfrm>
            <a:off x="179388" y="-25400"/>
            <a:ext cx="8425060" cy="369332"/>
          </a:xfrm>
          <a:prstGeom prst="rect">
            <a:avLst/>
          </a:prstGeom>
          <a:noFill/>
          <a:ln w="9525">
            <a:noFill/>
            <a:miter lim="800000"/>
            <a:headEnd/>
            <a:tailEnd/>
          </a:ln>
        </p:spPr>
        <p:txBody>
          <a:bodyPr wrap="square">
            <a:spAutoFit/>
          </a:bodyPr>
          <a:lstStyle/>
          <a:p>
            <a:pPr algn="l"/>
            <a:r>
              <a:rPr lang="ja-JP" altLang="en-US" b="1" dirty="0"/>
              <a:t>４．大阪での具体的な取組事例（健康・未病分野）</a:t>
            </a:r>
            <a:r>
              <a:rPr lang="ja-JP" altLang="en-US" dirty="0"/>
              <a:t> </a:t>
            </a:r>
            <a:r>
              <a:rPr lang="ja-JP" altLang="en-US" sz="1000" dirty="0"/>
              <a:t>～</a:t>
            </a:r>
            <a:r>
              <a:rPr lang="ja-JP" altLang="en-US" sz="1000" dirty="0">
                <a:latin typeface="Calibri" pitchFamily="34" charset="0"/>
              </a:rPr>
              <a:t> 「関西スポーツ科学・ヘルスケア総合センター（仮称）」</a:t>
            </a:r>
            <a:r>
              <a:rPr lang="ja-JP" altLang="en-US" sz="1000" dirty="0" smtClean="0">
                <a:latin typeface="Calibri" pitchFamily="34" charset="0"/>
              </a:rPr>
              <a:t>構想～</a:t>
            </a:r>
            <a:endParaRPr lang="ja-JP" altLang="en-US" sz="1000" dirty="0">
              <a:latin typeface="Calibri" pitchFamily="34" charset="0"/>
            </a:endParaRPr>
          </a:p>
        </p:txBody>
      </p:sp>
      <p:pic>
        <p:nvPicPr>
          <p:cNvPr id="66564" name="Picture 2" descr="移転イメージパース"/>
          <p:cNvPicPr>
            <a:picLocks noChangeAspect="1" noChangeArrowheads="1"/>
          </p:cNvPicPr>
          <p:nvPr/>
        </p:nvPicPr>
        <p:blipFill>
          <a:blip r:embed="rId2"/>
          <a:srcRect/>
          <a:stretch>
            <a:fillRect/>
          </a:stretch>
        </p:blipFill>
        <p:spPr bwMode="auto">
          <a:xfrm>
            <a:off x="776288" y="3519488"/>
            <a:ext cx="3768725" cy="3132137"/>
          </a:xfrm>
          <a:prstGeom prst="rect">
            <a:avLst/>
          </a:prstGeom>
          <a:noFill/>
          <a:ln w="9525">
            <a:noFill/>
            <a:miter lim="800000"/>
            <a:headEnd/>
            <a:tailEnd/>
          </a:ln>
        </p:spPr>
      </p:pic>
      <p:sp>
        <p:nvSpPr>
          <p:cNvPr id="3" name="テキスト ボックス 2"/>
          <p:cNvSpPr txBox="1"/>
          <p:nvPr/>
        </p:nvSpPr>
        <p:spPr>
          <a:xfrm>
            <a:off x="530225" y="1333500"/>
            <a:ext cx="7559675" cy="19685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l" fontAlgn="auto">
              <a:spcBef>
                <a:spcPts val="0"/>
              </a:spcBef>
              <a:spcAft>
                <a:spcPts val="0"/>
              </a:spcAft>
              <a:defRPr/>
            </a:pPr>
            <a:r>
              <a:rPr lang="ja-JP" altLang="en-US" sz="1400" b="1" dirty="0"/>
              <a:t>＜構想のイメージ＞</a:t>
            </a:r>
            <a:endParaRPr lang="en-US" altLang="ja-JP" sz="1400" b="1" dirty="0"/>
          </a:p>
          <a:p>
            <a:pPr algn="l" fontAlgn="auto">
              <a:spcBef>
                <a:spcPts val="0"/>
              </a:spcBef>
              <a:spcAft>
                <a:spcPts val="0"/>
              </a:spcAft>
              <a:defRPr/>
            </a:pPr>
            <a:r>
              <a:rPr lang="ja-JP" altLang="en-US" sz="1200" dirty="0"/>
              <a:t>・診療・研究部門、スポーツ＆パフォーミングアーツ部門、ヘルスケア部門、ホールからなる総合施設とする予定で、各部門の連携により、総合施設ならではの相乗効果を狙う。</a:t>
            </a:r>
            <a:endParaRPr lang="en-US" altLang="ja-JP" sz="1200" dirty="0"/>
          </a:p>
          <a:p>
            <a:pPr algn="l" fontAlgn="auto">
              <a:spcBef>
                <a:spcPts val="0"/>
              </a:spcBef>
              <a:spcAft>
                <a:spcPts val="0"/>
              </a:spcAft>
              <a:defRPr/>
            </a:pPr>
            <a:r>
              <a:rPr lang="ja-JP" altLang="en-US" sz="1200" dirty="0"/>
              <a:t>・トップアスリートの運動器検診やリハビリ指導実践により蓄積したデータを基に予防医学研究を進め、住民に還元して健康寿命の延伸モデルをつくる。</a:t>
            </a:r>
            <a:endParaRPr lang="en-US" altLang="ja-JP" sz="1200" dirty="0"/>
          </a:p>
          <a:p>
            <a:pPr algn="l" fontAlgn="auto">
              <a:spcBef>
                <a:spcPts val="0"/>
              </a:spcBef>
              <a:spcAft>
                <a:spcPts val="0"/>
              </a:spcAft>
              <a:defRPr/>
            </a:pPr>
            <a:r>
              <a:rPr lang="ja-JP" altLang="en-US" sz="1200" dirty="0"/>
              <a:t>・「医の知の森」をコンセプトに、うめきたなどとの連携や特区制度の活用を視野に入れ、介護支援機器や光技術を用いたヘルスケア診断機器の開発を進める。</a:t>
            </a:r>
            <a:endParaRPr lang="en-US" altLang="ja-JP" sz="1200" dirty="0"/>
          </a:p>
          <a:p>
            <a:pPr algn="l" fontAlgn="auto">
              <a:spcBef>
                <a:spcPts val="0"/>
              </a:spcBef>
              <a:spcAft>
                <a:spcPts val="0"/>
              </a:spcAft>
              <a:defRPr/>
            </a:pPr>
            <a:r>
              <a:rPr lang="ja-JP" altLang="en-US" sz="1200" dirty="0"/>
              <a:t>・パラリンピック選手のトレーニングの支援を行うとともに、機能障害補助機器の開発を推進。 </a:t>
            </a:r>
          </a:p>
          <a:p>
            <a:pPr algn="l" fontAlgn="auto">
              <a:spcBef>
                <a:spcPts val="0"/>
              </a:spcBef>
              <a:spcAft>
                <a:spcPts val="0"/>
              </a:spcAft>
              <a:defRPr/>
            </a:pPr>
            <a:r>
              <a:rPr lang="ja-JP" altLang="en-US" sz="1200" dirty="0"/>
              <a:t>・これらすべてのリソースを一般住民に広く還元することにより、運動機能の低下防止や介護予防など、住民の健康寿命の延伸をめざす。</a:t>
            </a:r>
            <a:endParaRPr lang="ja-JP" altLang="en-US" dirty="0"/>
          </a:p>
        </p:txBody>
      </p:sp>
      <p:pic>
        <p:nvPicPr>
          <p:cNvPr id="66566" name="Picture 4" descr="新キャンパスの広域マップ"/>
          <p:cNvPicPr>
            <a:picLocks noChangeAspect="1" noChangeArrowheads="1"/>
          </p:cNvPicPr>
          <p:nvPr/>
        </p:nvPicPr>
        <p:blipFill>
          <a:blip r:embed="rId3"/>
          <a:srcRect/>
          <a:stretch>
            <a:fillRect/>
          </a:stretch>
        </p:blipFill>
        <p:spPr bwMode="auto">
          <a:xfrm>
            <a:off x="5292725" y="3805238"/>
            <a:ext cx="2417763" cy="2846387"/>
          </a:xfrm>
          <a:prstGeom prst="rect">
            <a:avLst/>
          </a:prstGeom>
          <a:noFill/>
          <a:ln w="9525">
            <a:noFill/>
            <a:miter lim="800000"/>
            <a:headEnd/>
            <a:tailEnd/>
          </a:ln>
        </p:spPr>
      </p:pic>
      <p:sp>
        <p:nvSpPr>
          <p:cNvPr id="66567" name="テキスト ボックス 13"/>
          <p:cNvSpPr txBox="1">
            <a:spLocks noChangeArrowheads="1"/>
          </p:cNvSpPr>
          <p:nvPr/>
        </p:nvSpPr>
        <p:spPr bwMode="auto">
          <a:xfrm>
            <a:off x="1622425" y="3386138"/>
            <a:ext cx="2217738" cy="277812"/>
          </a:xfrm>
          <a:prstGeom prst="rect">
            <a:avLst/>
          </a:prstGeom>
          <a:noFill/>
          <a:ln w="9525">
            <a:noFill/>
            <a:miter lim="800000"/>
            <a:headEnd/>
            <a:tailEnd/>
          </a:ln>
        </p:spPr>
        <p:txBody>
          <a:bodyPr>
            <a:spAutoFit/>
          </a:bodyPr>
          <a:lstStyle/>
          <a:p>
            <a:pPr algn="l"/>
            <a:r>
              <a:rPr lang="ja-JP" altLang="en-US" sz="1200">
                <a:latin typeface="Calibri" pitchFamily="34" charset="0"/>
              </a:rPr>
              <a:t>箕面船場地区の整備イメージ</a:t>
            </a:r>
          </a:p>
        </p:txBody>
      </p:sp>
      <p:sp>
        <p:nvSpPr>
          <p:cNvPr id="66568" name="テキスト ボックス 14"/>
          <p:cNvSpPr txBox="1">
            <a:spLocks noChangeArrowheads="1"/>
          </p:cNvSpPr>
          <p:nvPr/>
        </p:nvSpPr>
        <p:spPr bwMode="auto">
          <a:xfrm>
            <a:off x="5148263" y="3368675"/>
            <a:ext cx="2941637" cy="460375"/>
          </a:xfrm>
          <a:prstGeom prst="rect">
            <a:avLst/>
          </a:prstGeom>
          <a:noFill/>
          <a:ln w="9525">
            <a:noFill/>
            <a:miter lim="800000"/>
            <a:headEnd/>
            <a:tailEnd/>
          </a:ln>
        </p:spPr>
        <p:txBody>
          <a:bodyPr>
            <a:spAutoFit/>
          </a:bodyPr>
          <a:lstStyle/>
          <a:p>
            <a:pPr algn="l"/>
            <a:r>
              <a:rPr lang="ja-JP" altLang="en-US" sz="1200">
                <a:latin typeface="Calibri" pitchFamily="34" charset="0"/>
              </a:rPr>
              <a:t>箕面船場地区と大阪大学の新キャンパスの位置づけ</a:t>
            </a:r>
          </a:p>
        </p:txBody>
      </p:sp>
      <p:sp>
        <p:nvSpPr>
          <p:cNvPr id="2" name="スライド番号プレースホルダー 1"/>
          <p:cNvSpPr>
            <a:spLocks noGrp="1"/>
          </p:cNvSpPr>
          <p:nvPr>
            <p:ph type="sldNum" sz="quarter" idx="12"/>
          </p:nvPr>
        </p:nvSpPr>
        <p:spPr/>
        <p:txBody>
          <a:bodyPr/>
          <a:lstStyle/>
          <a:p>
            <a:pPr>
              <a:defRPr/>
            </a:pPr>
            <a:fld id="{661A0A19-DAD2-4737-BBBA-6206C66EF212}" type="slidenum">
              <a:rPr lang="ja-JP" altLang="en-US" smtClean="0"/>
              <a:pPr>
                <a:defRPr/>
              </a:pPr>
              <a:t>46</a:t>
            </a:fld>
            <a:endParaRPr lang="ja-JP" altLang="en-US"/>
          </a:p>
        </p:txBody>
      </p:sp>
      <p:sp>
        <p:nvSpPr>
          <p:cNvPr id="11" name="テキスト ボックス 10"/>
          <p:cNvSpPr txBox="1"/>
          <p:nvPr/>
        </p:nvSpPr>
        <p:spPr>
          <a:xfrm>
            <a:off x="5358879" y="6634461"/>
            <a:ext cx="2520403" cy="230832"/>
          </a:xfrm>
          <a:prstGeom prst="rect">
            <a:avLst/>
          </a:prstGeom>
          <a:noFill/>
        </p:spPr>
        <p:txBody>
          <a:bodyPr wrap="square" rtlCol="0">
            <a:spAutoFit/>
          </a:bodyPr>
          <a:lstStyle/>
          <a:p>
            <a:r>
              <a:rPr lang="ja-JP" altLang="en-US" sz="900" dirty="0" smtClean="0"/>
              <a:t>出典：大阪大学</a:t>
            </a:r>
            <a:r>
              <a:rPr lang="en-US" altLang="ja-JP" sz="900" dirty="0" smtClean="0"/>
              <a:t>WEB</a:t>
            </a:r>
            <a:r>
              <a:rPr lang="ja-JP" altLang="en-US" sz="900" dirty="0" smtClean="0"/>
              <a:t>ページ</a:t>
            </a:r>
            <a:endParaRPr kumimoji="1" lang="ja-JP" altLang="en-US" sz="9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385763"/>
            <a:ext cx="9144000" cy="1169987"/>
          </a:xfrm>
          <a:prstGeom prst="rect">
            <a:avLst/>
          </a:prstGeom>
          <a:ln/>
        </p:spPr>
        <p:style>
          <a:lnRef idx="2">
            <a:schemeClr val="accent1"/>
          </a:lnRef>
          <a:fillRef idx="1">
            <a:schemeClr val="lt1"/>
          </a:fillRef>
          <a:effectRef idx="0">
            <a:schemeClr val="accent1"/>
          </a:effectRef>
          <a:fontRef idx="minor">
            <a:schemeClr val="dk1"/>
          </a:fontRef>
        </p:style>
        <p:txBody>
          <a:bodyPr lIns="36000" rIns="36000">
            <a:spAutoFit/>
          </a:bodyPr>
          <a:lstStyle/>
          <a:p>
            <a:pPr marL="285750" indent="-285750" algn="l" fontAlgn="auto">
              <a:spcBef>
                <a:spcPts val="0"/>
              </a:spcBef>
              <a:spcAft>
                <a:spcPts val="0"/>
              </a:spcAft>
              <a:buFont typeface="Wingdings" panose="05000000000000000000" pitchFamily="2" charset="2"/>
              <a:buChar char="Ø"/>
              <a:defRPr/>
            </a:pPr>
            <a:r>
              <a:rPr lang="ja-JP" altLang="en-US" sz="1400" dirty="0"/>
              <a:t>大阪府・市では、「大阪府市医療戦略会議提言（</a:t>
            </a:r>
            <a:r>
              <a:rPr lang="en-US" altLang="ja-JP" sz="1400" dirty="0"/>
              <a:t>2014</a:t>
            </a:r>
            <a:r>
              <a:rPr lang="ja-JP" altLang="en-US" sz="1400" dirty="0"/>
              <a:t>年</a:t>
            </a:r>
            <a:r>
              <a:rPr lang="en-US" altLang="ja-JP" sz="1400" dirty="0"/>
              <a:t>1</a:t>
            </a:r>
            <a:r>
              <a:rPr lang="ja-JP" altLang="en-US" sz="1400" dirty="0"/>
              <a:t>月）」に示された７つの具体的戦略の１つ「スマートエイジング・シティ」の具体化に向けた取組みを推進。　</a:t>
            </a:r>
            <a:endParaRPr lang="en-US" altLang="ja-JP" sz="1400" dirty="0"/>
          </a:p>
          <a:p>
            <a:pPr marL="285750" indent="-285750" algn="l" fontAlgn="auto">
              <a:spcBef>
                <a:spcPts val="0"/>
              </a:spcBef>
              <a:spcAft>
                <a:spcPts val="0"/>
              </a:spcAft>
              <a:buFont typeface="Wingdings" panose="05000000000000000000" pitchFamily="2" charset="2"/>
              <a:buChar char="Ø"/>
              <a:defRPr/>
            </a:pPr>
            <a:r>
              <a:rPr lang="ja-JP" altLang="en-US" sz="1400" dirty="0"/>
              <a:t>「スマートエイジング・シティ」は「ヘルスケア」や「エイジング」をコンセプトとして、「今いる住民が住み慣れた地域で安心して快適に住み続けられ、かつ多様な世代の新たな住民を惹きつける、超高齢社会の活気あるまちのモデル実現」をめざす取組みで、日本版ＣＣＲＣにもつながるもの。大阪府内ではいくつかのエリアでモデル的な取組が進んでいる。</a:t>
            </a:r>
            <a:endParaRPr lang="en-US" altLang="ja-JP" sz="1400" dirty="0"/>
          </a:p>
        </p:txBody>
      </p:sp>
      <p:sp>
        <p:nvSpPr>
          <p:cNvPr id="6" name="テキスト ボックス 5"/>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endParaRPr lang="ja-JP" altLang="en-US" b="1" dirty="0">
              <a:latin typeface="+mn-lt"/>
              <a:ea typeface="+mn-ea"/>
            </a:endParaRPr>
          </a:p>
        </p:txBody>
      </p:sp>
      <p:sp>
        <p:nvSpPr>
          <p:cNvPr id="67587" name="正方形/長方形 1"/>
          <p:cNvSpPr>
            <a:spLocks noChangeArrowheads="1"/>
          </p:cNvSpPr>
          <p:nvPr/>
        </p:nvSpPr>
        <p:spPr bwMode="auto">
          <a:xfrm>
            <a:off x="179388" y="-25400"/>
            <a:ext cx="8374408" cy="369332"/>
          </a:xfrm>
          <a:prstGeom prst="rect">
            <a:avLst/>
          </a:prstGeom>
          <a:noFill/>
          <a:ln w="9525">
            <a:noFill/>
            <a:miter lim="800000"/>
            <a:headEnd/>
            <a:tailEnd/>
          </a:ln>
        </p:spPr>
        <p:txBody>
          <a:bodyPr wrap="none">
            <a:spAutoFit/>
          </a:bodyPr>
          <a:lstStyle/>
          <a:p>
            <a:pPr algn="l"/>
            <a:r>
              <a:rPr lang="ja-JP" altLang="en-US" b="1" dirty="0"/>
              <a:t>４．大阪での具体的な取組事例（健康・未病分野</a:t>
            </a:r>
            <a:r>
              <a:rPr lang="ja-JP" altLang="en-US" b="1" dirty="0" smtClean="0"/>
              <a:t>）　</a:t>
            </a:r>
            <a:r>
              <a:rPr lang="ja-JP" altLang="en-US" dirty="0" smtClean="0"/>
              <a:t> </a:t>
            </a:r>
            <a:r>
              <a:rPr lang="ja-JP" altLang="en-US" sz="1000" dirty="0"/>
              <a:t>～</a:t>
            </a:r>
            <a:r>
              <a:rPr lang="ja-JP" altLang="en-US" sz="1000" dirty="0">
                <a:latin typeface="Calibri" pitchFamily="34" charset="0"/>
              </a:rPr>
              <a:t>健康医療のまちづくり 「スマートエイジング・シティ」　</a:t>
            </a:r>
            <a:r>
              <a:rPr lang="ja-JP" altLang="en-US" sz="1000" dirty="0" smtClean="0">
                <a:latin typeface="Calibri" pitchFamily="34" charset="0"/>
              </a:rPr>
              <a:t>①～</a:t>
            </a:r>
            <a:endParaRPr lang="ja-JP" altLang="en-US" sz="1000" dirty="0">
              <a:latin typeface="Calibri" pitchFamily="34" charset="0"/>
            </a:endParaRPr>
          </a:p>
        </p:txBody>
      </p:sp>
      <p:sp>
        <p:nvSpPr>
          <p:cNvPr id="67588" name="正方形/長方形 2"/>
          <p:cNvSpPr>
            <a:spLocks noChangeArrowheads="1"/>
          </p:cNvSpPr>
          <p:nvPr/>
        </p:nvSpPr>
        <p:spPr bwMode="auto">
          <a:xfrm>
            <a:off x="34925" y="1708150"/>
            <a:ext cx="8964613" cy="338138"/>
          </a:xfrm>
          <a:prstGeom prst="rect">
            <a:avLst/>
          </a:prstGeom>
          <a:noFill/>
          <a:ln w="9525">
            <a:noFill/>
            <a:miter lim="800000"/>
            <a:headEnd/>
            <a:tailEnd/>
          </a:ln>
        </p:spPr>
        <p:txBody>
          <a:bodyPr>
            <a:spAutoFit/>
          </a:bodyPr>
          <a:lstStyle/>
          <a:p>
            <a:pPr algn="l"/>
            <a:r>
              <a:rPr lang="en-US" altLang="ja-JP" sz="1600" dirty="0">
                <a:latin typeface="Calibri" pitchFamily="34" charset="0"/>
              </a:rPr>
              <a:t>【</a:t>
            </a:r>
            <a:r>
              <a:rPr lang="ja-JP" altLang="en-US" sz="1600" dirty="0">
                <a:latin typeface="Calibri" pitchFamily="34" charset="0"/>
              </a:rPr>
              <a:t>大阪府河内長野市　「南花台スマートエイジング・シティ団地再生モデル事業」の事例</a:t>
            </a:r>
            <a:r>
              <a:rPr lang="en-US" altLang="ja-JP" sz="1600" dirty="0">
                <a:latin typeface="Calibri" pitchFamily="34" charset="0"/>
              </a:rPr>
              <a:t>】</a:t>
            </a:r>
            <a:endParaRPr lang="ja-JP" altLang="en-US" sz="1600" dirty="0">
              <a:latin typeface="Calibri" pitchFamily="34" charset="0"/>
            </a:endParaRPr>
          </a:p>
        </p:txBody>
      </p:sp>
      <p:sp>
        <p:nvSpPr>
          <p:cNvPr id="67591" name="正方形/長方形 3"/>
          <p:cNvSpPr>
            <a:spLocks noChangeArrowheads="1"/>
          </p:cNvSpPr>
          <p:nvPr/>
        </p:nvSpPr>
        <p:spPr bwMode="auto">
          <a:xfrm>
            <a:off x="71438" y="2041525"/>
            <a:ext cx="8943975" cy="523875"/>
          </a:xfrm>
          <a:prstGeom prst="rect">
            <a:avLst/>
          </a:prstGeom>
          <a:noFill/>
          <a:ln w="9525">
            <a:noFill/>
            <a:miter lim="800000"/>
            <a:headEnd/>
            <a:tailEnd/>
          </a:ln>
        </p:spPr>
        <p:txBody>
          <a:bodyPr>
            <a:spAutoFit/>
          </a:bodyPr>
          <a:lstStyle/>
          <a:p>
            <a:pPr algn="l"/>
            <a:r>
              <a:rPr lang="ja-JP" altLang="en-US" sz="1400">
                <a:latin typeface="Calibri" pitchFamily="34" charset="0"/>
              </a:rPr>
              <a:t>「健康寿命の延伸」と「元気な住民の活躍の場作り」を事業検討の柱に、関西大学の総合コーディネートのもと、民間事業者等も参画し、公・民・学の連携による住民主体のまちづくりを実施。</a:t>
            </a:r>
          </a:p>
        </p:txBody>
      </p:sp>
      <p:sp>
        <p:nvSpPr>
          <p:cNvPr id="67592" name="正方形/長方形 8"/>
          <p:cNvSpPr>
            <a:spLocks noChangeArrowheads="1"/>
          </p:cNvSpPr>
          <p:nvPr/>
        </p:nvSpPr>
        <p:spPr bwMode="auto">
          <a:xfrm>
            <a:off x="160338" y="2771775"/>
            <a:ext cx="4537075" cy="3384550"/>
          </a:xfrm>
          <a:prstGeom prst="rect">
            <a:avLst/>
          </a:prstGeom>
          <a:noFill/>
          <a:ln w="9525">
            <a:noFill/>
            <a:miter lim="800000"/>
            <a:headEnd/>
            <a:tailEnd/>
          </a:ln>
        </p:spPr>
        <p:txBody>
          <a:bodyPr>
            <a:spAutoFit/>
          </a:bodyPr>
          <a:lstStyle/>
          <a:p>
            <a:pPr algn="l"/>
            <a:r>
              <a:rPr lang="ja-JP" altLang="en-US" sz="1400" dirty="0">
                <a:latin typeface="Calibri" pitchFamily="34" charset="0"/>
              </a:rPr>
              <a:t>＜主な事業＞</a:t>
            </a:r>
          </a:p>
          <a:p>
            <a:pPr algn="l">
              <a:spcBef>
                <a:spcPts val="1200"/>
              </a:spcBef>
            </a:pPr>
            <a:r>
              <a:rPr lang="ja-JP" altLang="en-US" sz="1400" dirty="0">
                <a:latin typeface="Calibri" pitchFamily="34" charset="0"/>
              </a:rPr>
              <a:t>■</a:t>
            </a:r>
            <a:r>
              <a:rPr lang="en-US" altLang="ja-JP" sz="1400" dirty="0">
                <a:latin typeface="Calibri" pitchFamily="34" charset="0"/>
              </a:rPr>
              <a:t>(</a:t>
            </a:r>
            <a:r>
              <a:rPr lang="ja-JP" altLang="en-US" sz="1400" dirty="0">
                <a:latin typeface="Calibri" pitchFamily="34" charset="0"/>
              </a:rPr>
              <a:t>株</a:t>
            </a:r>
            <a:r>
              <a:rPr lang="en-US" altLang="ja-JP" sz="1400" dirty="0">
                <a:latin typeface="Calibri" pitchFamily="34" charset="0"/>
              </a:rPr>
              <a:t>)</a:t>
            </a:r>
            <a:r>
              <a:rPr lang="ja-JP" altLang="en-US" sz="1400" dirty="0">
                <a:latin typeface="Calibri" pitchFamily="34" charset="0"/>
              </a:rPr>
              <a:t>タニタ・島田病院と協働した健康プログラムを試験</a:t>
            </a:r>
            <a:endParaRPr lang="en-US" altLang="ja-JP" sz="1400" dirty="0">
              <a:latin typeface="Calibri" pitchFamily="34" charset="0"/>
            </a:endParaRPr>
          </a:p>
          <a:p>
            <a:pPr algn="l"/>
            <a:r>
              <a:rPr lang="en-US" altLang="ja-JP" sz="1400" dirty="0">
                <a:latin typeface="Calibri" pitchFamily="34" charset="0"/>
              </a:rPr>
              <a:t>    </a:t>
            </a:r>
            <a:r>
              <a:rPr lang="ja-JP" altLang="en-US" sz="1400" dirty="0">
                <a:latin typeface="Calibri" pitchFamily="34" charset="0"/>
              </a:rPr>
              <a:t>実施する健康仲間づくり</a:t>
            </a:r>
          </a:p>
          <a:p>
            <a:pPr algn="l">
              <a:spcBef>
                <a:spcPts val="1200"/>
              </a:spcBef>
            </a:pPr>
            <a:r>
              <a:rPr lang="ja-JP" altLang="en-US" sz="1400" dirty="0">
                <a:latin typeface="Calibri" pitchFamily="34" charset="0"/>
              </a:rPr>
              <a:t>■地域課題解決型ソーシャルビジネスモデルの構築など</a:t>
            </a:r>
            <a:endParaRPr lang="en-US" altLang="ja-JP" sz="1400" dirty="0">
              <a:latin typeface="Calibri" pitchFamily="34" charset="0"/>
            </a:endParaRPr>
          </a:p>
          <a:p>
            <a:pPr algn="l"/>
            <a:r>
              <a:rPr lang="en-US" altLang="ja-JP" sz="1400" dirty="0">
                <a:latin typeface="Calibri" pitchFamily="34" charset="0"/>
              </a:rPr>
              <a:t>    </a:t>
            </a:r>
            <a:r>
              <a:rPr lang="ja-JP" altLang="en-US" sz="1400" dirty="0">
                <a:latin typeface="Calibri" pitchFamily="34" charset="0"/>
              </a:rPr>
              <a:t>をめざす高齢者の生きがいづく</a:t>
            </a:r>
            <a:r>
              <a:rPr lang="ja-JP" altLang="en-US" sz="1400" dirty="0" err="1">
                <a:latin typeface="Calibri" pitchFamily="34" charset="0"/>
              </a:rPr>
              <a:t>り</a:t>
            </a:r>
            <a:endParaRPr lang="ja-JP" altLang="en-US" sz="1400" dirty="0">
              <a:latin typeface="Calibri" pitchFamily="34" charset="0"/>
            </a:endParaRPr>
          </a:p>
          <a:p>
            <a:pPr algn="l">
              <a:spcBef>
                <a:spcPts val="1200"/>
              </a:spcBef>
            </a:pPr>
            <a:r>
              <a:rPr lang="ja-JP" altLang="en-US" sz="1400" dirty="0">
                <a:latin typeface="Calibri" pitchFamily="34" charset="0"/>
              </a:rPr>
              <a:t>■スーパーの空き店舗を活用した地域の交流・情報発信</a:t>
            </a:r>
            <a:endParaRPr lang="en-US" altLang="ja-JP" sz="1400" dirty="0">
              <a:latin typeface="Calibri" pitchFamily="34" charset="0"/>
            </a:endParaRPr>
          </a:p>
          <a:p>
            <a:pPr algn="l"/>
            <a:r>
              <a:rPr lang="en-US" altLang="ja-JP" sz="1400" dirty="0">
                <a:latin typeface="Calibri" pitchFamily="34" charset="0"/>
              </a:rPr>
              <a:t>    </a:t>
            </a:r>
            <a:r>
              <a:rPr lang="ja-JP" altLang="en-US" sz="1400" dirty="0">
                <a:latin typeface="Calibri" pitchFamily="34" charset="0"/>
              </a:rPr>
              <a:t>拠点「コノミヤテラス」の整備</a:t>
            </a:r>
          </a:p>
          <a:p>
            <a:pPr algn="l">
              <a:spcBef>
                <a:spcPts val="1200"/>
              </a:spcBef>
            </a:pPr>
            <a:r>
              <a:rPr lang="ja-JP" altLang="en-US" sz="1400" dirty="0">
                <a:latin typeface="Calibri" pitchFamily="34" charset="0"/>
              </a:rPr>
              <a:t>■まちの情報発信ポータルサイト「咲</a:t>
            </a:r>
            <a:r>
              <a:rPr lang="ja-JP" altLang="en-US" sz="1400" dirty="0" err="1">
                <a:latin typeface="Calibri" pitchFamily="34" charset="0"/>
              </a:rPr>
              <a:t>っく</a:t>
            </a:r>
            <a:r>
              <a:rPr lang="ja-JP" altLang="en-US" sz="1400" dirty="0">
                <a:latin typeface="Calibri" pitchFamily="34" charset="0"/>
              </a:rPr>
              <a:t>南花台</a:t>
            </a:r>
            <a:r>
              <a:rPr lang="en-US" altLang="ja-JP" sz="1400" dirty="0">
                <a:latin typeface="Calibri" pitchFamily="34" charset="0"/>
              </a:rPr>
              <a:t>.com</a:t>
            </a:r>
            <a:r>
              <a:rPr lang="ja-JP" altLang="en-US" sz="1400" dirty="0">
                <a:latin typeface="Calibri" pitchFamily="34" charset="0"/>
              </a:rPr>
              <a:t>」開設</a:t>
            </a:r>
          </a:p>
          <a:p>
            <a:pPr algn="l">
              <a:spcBef>
                <a:spcPts val="1200"/>
              </a:spcBef>
            </a:pPr>
            <a:r>
              <a:rPr lang="ja-JP" altLang="en-US" sz="1400" dirty="0">
                <a:latin typeface="Calibri" pitchFamily="34" charset="0"/>
              </a:rPr>
              <a:t>■地域の魅力を活かした南花台でしかできない子育て・子</a:t>
            </a:r>
            <a:endParaRPr lang="en-US" altLang="ja-JP" sz="1400" dirty="0">
              <a:latin typeface="Calibri" pitchFamily="34" charset="0"/>
            </a:endParaRPr>
          </a:p>
          <a:p>
            <a:pPr algn="l"/>
            <a:r>
              <a:rPr lang="en-US" altLang="ja-JP" sz="1400" dirty="0">
                <a:latin typeface="Calibri" pitchFamily="34" charset="0"/>
              </a:rPr>
              <a:t>    </a:t>
            </a:r>
            <a:r>
              <a:rPr lang="ja-JP" altLang="en-US" sz="1400" dirty="0">
                <a:latin typeface="Calibri" pitchFamily="34" charset="0"/>
              </a:rPr>
              <a:t>育ち環境づくり</a:t>
            </a:r>
          </a:p>
          <a:p>
            <a:pPr algn="l">
              <a:spcBef>
                <a:spcPts val="1200"/>
              </a:spcBef>
            </a:pPr>
            <a:r>
              <a:rPr lang="ja-JP" altLang="en-US" sz="1400" dirty="0">
                <a:latin typeface="Calibri" pitchFamily="34" charset="0"/>
              </a:rPr>
              <a:t>■空き家・空き地の活用などを検討するストック活用等</a:t>
            </a:r>
          </a:p>
        </p:txBody>
      </p:sp>
      <p:sp>
        <p:nvSpPr>
          <p:cNvPr id="2" name="スライド番号プレースホルダー 1"/>
          <p:cNvSpPr>
            <a:spLocks noGrp="1"/>
          </p:cNvSpPr>
          <p:nvPr>
            <p:ph type="sldNum" sz="quarter" idx="12"/>
          </p:nvPr>
        </p:nvSpPr>
        <p:spPr/>
        <p:txBody>
          <a:bodyPr/>
          <a:lstStyle/>
          <a:p>
            <a:pPr>
              <a:defRPr/>
            </a:pPr>
            <a:fld id="{661A0A19-DAD2-4737-BBBA-6206C66EF212}" type="slidenum">
              <a:rPr lang="ja-JP" altLang="en-US" smtClean="0"/>
              <a:pPr>
                <a:defRPr/>
              </a:pPr>
              <a:t>47</a:t>
            </a:fld>
            <a:endParaRPr lang="ja-JP" alt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957" y="3088899"/>
            <a:ext cx="2160639" cy="1969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558" y="5520796"/>
            <a:ext cx="1692774" cy="119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858" y="2745234"/>
            <a:ext cx="1248886" cy="34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2732" y="5305400"/>
            <a:ext cx="1866234" cy="36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9440" y="2977877"/>
            <a:ext cx="2026217" cy="2096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047" y="2647951"/>
            <a:ext cx="1440477" cy="34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3984" y="5256700"/>
            <a:ext cx="1361416" cy="106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3437952" y="6422399"/>
            <a:ext cx="2237606" cy="369332"/>
          </a:xfrm>
          <a:prstGeom prst="rect">
            <a:avLst/>
          </a:prstGeom>
          <a:noFill/>
        </p:spPr>
        <p:txBody>
          <a:bodyPr wrap="square" rtlCol="0">
            <a:spAutoFit/>
          </a:bodyPr>
          <a:lstStyle/>
          <a:p>
            <a:pPr algn="l"/>
            <a:r>
              <a:rPr lang="ja-JP" altLang="en-US" sz="900" dirty="0" smtClean="0"/>
              <a:t>出典：「咲</a:t>
            </a:r>
            <a:r>
              <a:rPr lang="ja-JP" altLang="en-US" sz="900" dirty="0" err="1"/>
              <a:t>っく</a:t>
            </a:r>
            <a:r>
              <a:rPr lang="ja-JP" altLang="en-US" sz="900" dirty="0"/>
              <a:t>南花台</a:t>
            </a:r>
            <a:r>
              <a:rPr lang="en-US" altLang="ja-JP" sz="900" dirty="0"/>
              <a:t>.com</a:t>
            </a:r>
            <a:r>
              <a:rPr lang="ja-JP" altLang="en-US" sz="900" dirty="0" smtClean="0"/>
              <a:t>サポート事務局」</a:t>
            </a:r>
            <a:endParaRPr lang="en-US" altLang="ja-JP" sz="900" dirty="0" smtClean="0"/>
          </a:p>
          <a:p>
            <a:pPr algn="l"/>
            <a:r>
              <a:rPr lang="ja-JP" altLang="en-US" sz="900" dirty="0"/>
              <a:t>　</a:t>
            </a:r>
            <a:r>
              <a:rPr lang="ja-JP" altLang="en-US" sz="900" dirty="0" smtClean="0"/>
              <a:t>　　　</a:t>
            </a:r>
            <a:r>
              <a:rPr lang="en-US" altLang="ja-JP" sz="900" dirty="0" smtClean="0"/>
              <a:t>WEB</a:t>
            </a:r>
            <a:r>
              <a:rPr lang="ja-JP" altLang="en-US" sz="900" dirty="0" smtClean="0"/>
              <a:t>ページから抜粋</a:t>
            </a:r>
            <a:endParaRPr kumimoji="1" lang="ja-JP" altLang="en-US" sz="900" dirty="0"/>
          </a:p>
        </p:txBody>
      </p:sp>
    </p:spTree>
    <p:extLst>
      <p:ext uri="{BB962C8B-B14F-4D97-AF65-F5344CB8AC3E}">
        <p14:creationId xmlns:p14="http://schemas.microsoft.com/office/powerpoint/2010/main" val="2177940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 字 2"/>
          <p:cNvSpPr/>
          <p:nvPr/>
        </p:nvSpPr>
        <p:spPr>
          <a:xfrm rot="16200000">
            <a:off x="2203450" y="-106362"/>
            <a:ext cx="5276850" cy="8604250"/>
          </a:xfrm>
          <a:prstGeom prst="corner">
            <a:avLst>
              <a:gd name="adj1" fmla="val 132162"/>
              <a:gd name="adj2" fmla="val 1086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 name="テキスト ボックス 5"/>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endParaRPr lang="ja-JP" altLang="en-US" b="1" dirty="0">
              <a:latin typeface="+mn-lt"/>
              <a:ea typeface="+mn-ea"/>
            </a:endParaRPr>
          </a:p>
        </p:txBody>
      </p:sp>
      <p:sp>
        <p:nvSpPr>
          <p:cNvPr id="68611" name="正方形/長方形 1"/>
          <p:cNvSpPr>
            <a:spLocks noChangeArrowheads="1"/>
          </p:cNvSpPr>
          <p:nvPr/>
        </p:nvSpPr>
        <p:spPr bwMode="auto">
          <a:xfrm>
            <a:off x="-1587" y="-25400"/>
            <a:ext cx="8374408" cy="369332"/>
          </a:xfrm>
          <a:prstGeom prst="rect">
            <a:avLst/>
          </a:prstGeom>
          <a:noFill/>
          <a:ln w="9525">
            <a:noFill/>
            <a:miter lim="800000"/>
            <a:headEnd/>
            <a:tailEnd/>
          </a:ln>
        </p:spPr>
        <p:txBody>
          <a:bodyPr wrap="none">
            <a:spAutoFit/>
          </a:bodyPr>
          <a:lstStyle/>
          <a:p>
            <a:pPr algn="l"/>
            <a:r>
              <a:rPr lang="ja-JP" altLang="en-US" b="1" dirty="0"/>
              <a:t>４．大阪での具体的な取組事例（健康・未病分野）</a:t>
            </a:r>
            <a:r>
              <a:rPr lang="ja-JP" altLang="en-US" dirty="0"/>
              <a:t> </a:t>
            </a:r>
            <a:r>
              <a:rPr lang="ja-JP" altLang="en-US" dirty="0" smtClean="0"/>
              <a:t>　</a:t>
            </a:r>
            <a:r>
              <a:rPr lang="ja-JP" altLang="en-US" sz="1000" dirty="0" smtClean="0"/>
              <a:t>～</a:t>
            </a:r>
            <a:r>
              <a:rPr lang="ja-JP" altLang="en-US" sz="1000" dirty="0">
                <a:latin typeface="Calibri" pitchFamily="34" charset="0"/>
              </a:rPr>
              <a:t>健康医療のまちづくり 「スマートエイジング・シティ」　</a:t>
            </a:r>
            <a:r>
              <a:rPr lang="ja-JP" altLang="en-US" sz="1000" dirty="0" smtClean="0">
                <a:latin typeface="Calibri" pitchFamily="34" charset="0"/>
              </a:rPr>
              <a:t>②～</a:t>
            </a:r>
            <a:endParaRPr lang="ja-JP" altLang="en-US" sz="1000" dirty="0">
              <a:latin typeface="Calibri" pitchFamily="34" charset="0"/>
            </a:endParaRPr>
          </a:p>
        </p:txBody>
      </p:sp>
      <p:sp>
        <p:nvSpPr>
          <p:cNvPr id="68612" name="正方形/長方形 2"/>
          <p:cNvSpPr>
            <a:spLocks noChangeArrowheads="1"/>
          </p:cNvSpPr>
          <p:nvPr/>
        </p:nvSpPr>
        <p:spPr bwMode="auto">
          <a:xfrm>
            <a:off x="-28575" y="455613"/>
            <a:ext cx="8964613" cy="338137"/>
          </a:xfrm>
          <a:prstGeom prst="rect">
            <a:avLst/>
          </a:prstGeom>
          <a:noFill/>
          <a:ln w="9525">
            <a:noFill/>
            <a:miter lim="800000"/>
            <a:headEnd/>
            <a:tailEnd/>
          </a:ln>
        </p:spPr>
        <p:txBody>
          <a:bodyPr>
            <a:spAutoFit/>
          </a:bodyPr>
          <a:lstStyle/>
          <a:p>
            <a:pPr algn="l"/>
            <a:r>
              <a:rPr lang="en-US" altLang="ja-JP" sz="1600">
                <a:latin typeface="Calibri" pitchFamily="34" charset="0"/>
              </a:rPr>
              <a:t>【</a:t>
            </a:r>
            <a:r>
              <a:rPr lang="ja-JP" altLang="en-US" sz="1600">
                <a:latin typeface="Calibri" pitchFamily="34" charset="0"/>
              </a:rPr>
              <a:t>大阪市東淀川区　「上新庄・淡路地区を中心とした地域包括ケアのまちづくり」の事例</a:t>
            </a:r>
            <a:r>
              <a:rPr lang="en-US" altLang="ja-JP" sz="1600">
                <a:latin typeface="Calibri" pitchFamily="34" charset="0"/>
              </a:rPr>
              <a:t>】</a:t>
            </a:r>
            <a:endParaRPr lang="ja-JP" altLang="en-US" sz="1600">
              <a:latin typeface="Calibri" pitchFamily="34" charset="0"/>
            </a:endParaRPr>
          </a:p>
        </p:txBody>
      </p:sp>
      <p:sp>
        <p:nvSpPr>
          <p:cNvPr id="68613" name="正方形/長方形 3"/>
          <p:cNvSpPr>
            <a:spLocks noChangeArrowheads="1"/>
          </p:cNvSpPr>
          <p:nvPr/>
        </p:nvSpPr>
        <p:spPr bwMode="auto">
          <a:xfrm>
            <a:off x="71438" y="771525"/>
            <a:ext cx="8943975" cy="738188"/>
          </a:xfrm>
          <a:prstGeom prst="rect">
            <a:avLst/>
          </a:prstGeom>
          <a:noFill/>
          <a:ln w="9525">
            <a:noFill/>
            <a:miter lim="800000"/>
            <a:headEnd/>
            <a:tailEnd/>
          </a:ln>
        </p:spPr>
        <p:txBody>
          <a:bodyPr>
            <a:spAutoFit/>
          </a:bodyPr>
          <a:lstStyle/>
          <a:p>
            <a:pPr algn="l"/>
            <a:r>
              <a:rPr lang="ja-JP" altLang="en-US" sz="1400">
                <a:latin typeface="Calibri" pitchFamily="34" charset="0"/>
              </a:rPr>
              <a:t>府と連携協定を締結している宗教法人在日本南プレスビテリアンミッション淀川キリスト教病院と株式会社地域経済活性化支援機構が、共同で「よどきり医療と介護のまちづくり株式会社」を設立して、「ときどき入院、ほぼ在宅」をキーワードとして住まい・医療・介護・予防・生活支援を一体的に提供する「地域包括ケアのまちづくり」を開始</a:t>
            </a:r>
          </a:p>
        </p:txBody>
      </p:sp>
      <p:sp>
        <p:nvSpPr>
          <p:cNvPr id="68614" name="正方形/長方形 8"/>
          <p:cNvSpPr>
            <a:spLocks noChangeArrowheads="1"/>
          </p:cNvSpPr>
          <p:nvPr/>
        </p:nvSpPr>
        <p:spPr bwMode="auto">
          <a:xfrm>
            <a:off x="52388" y="3154363"/>
            <a:ext cx="2159000" cy="738187"/>
          </a:xfrm>
          <a:prstGeom prst="rect">
            <a:avLst/>
          </a:prstGeom>
          <a:noFill/>
          <a:ln w="9525">
            <a:noFill/>
            <a:miter lim="800000"/>
            <a:headEnd/>
            <a:tailEnd/>
          </a:ln>
        </p:spPr>
        <p:txBody>
          <a:bodyPr>
            <a:spAutoFit/>
          </a:bodyPr>
          <a:lstStyle/>
          <a:p>
            <a:pPr algn="l"/>
            <a:r>
              <a:rPr lang="ja-JP" altLang="en-US" sz="1400">
                <a:latin typeface="Calibri" pitchFamily="34" charset="0"/>
              </a:rPr>
              <a:t>■高齢者のための住まい</a:t>
            </a:r>
            <a:endParaRPr lang="en-US" altLang="ja-JP" sz="1400">
              <a:latin typeface="Calibri" pitchFamily="34" charset="0"/>
            </a:endParaRPr>
          </a:p>
          <a:p>
            <a:pPr algn="l"/>
            <a:r>
              <a:rPr lang="ja-JP" altLang="en-US" sz="1400">
                <a:latin typeface="Calibri" pitchFamily="34" charset="0"/>
              </a:rPr>
              <a:t>　を整備、供給する「よどき</a:t>
            </a:r>
            <a:endParaRPr lang="en-US" altLang="ja-JP" sz="1400">
              <a:latin typeface="Calibri" pitchFamily="34" charset="0"/>
            </a:endParaRPr>
          </a:p>
          <a:p>
            <a:pPr algn="l"/>
            <a:r>
              <a:rPr lang="ja-JP" altLang="en-US" sz="1400">
                <a:latin typeface="Calibri" pitchFamily="34" charset="0"/>
              </a:rPr>
              <a:t>　り・かんご庵」他</a:t>
            </a:r>
          </a:p>
        </p:txBody>
      </p:sp>
      <p:sp>
        <p:nvSpPr>
          <p:cNvPr id="68615" name="正方形/長方形 8"/>
          <p:cNvSpPr>
            <a:spLocks noChangeArrowheads="1"/>
          </p:cNvSpPr>
          <p:nvPr/>
        </p:nvSpPr>
        <p:spPr bwMode="auto">
          <a:xfrm>
            <a:off x="-3175" y="1644650"/>
            <a:ext cx="2376488" cy="307975"/>
          </a:xfrm>
          <a:prstGeom prst="rect">
            <a:avLst/>
          </a:prstGeom>
          <a:noFill/>
          <a:ln w="9525">
            <a:noFill/>
            <a:miter lim="800000"/>
            <a:headEnd/>
            <a:tailEnd/>
          </a:ln>
        </p:spPr>
        <p:txBody>
          <a:bodyPr>
            <a:spAutoFit/>
          </a:bodyPr>
          <a:lstStyle/>
          <a:p>
            <a:pPr algn="l"/>
            <a:r>
              <a:rPr lang="ja-JP" altLang="en-US" sz="1400">
                <a:latin typeface="Calibri" pitchFamily="34" charset="0"/>
              </a:rPr>
              <a:t>＜主な事業＞</a:t>
            </a:r>
          </a:p>
        </p:txBody>
      </p:sp>
      <p:sp>
        <p:nvSpPr>
          <p:cNvPr id="68616" name="正方形/長方形 8"/>
          <p:cNvSpPr>
            <a:spLocks noChangeArrowheads="1"/>
          </p:cNvSpPr>
          <p:nvPr/>
        </p:nvSpPr>
        <p:spPr bwMode="auto">
          <a:xfrm>
            <a:off x="44450" y="4119563"/>
            <a:ext cx="2305050" cy="739775"/>
          </a:xfrm>
          <a:prstGeom prst="rect">
            <a:avLst/>
          </a:prstGeom>
          <a:noFill/>
          <a:ln w="9525">
            <a:noFill/>
            <a:miter lim="800000"/>
            <a:headEnd/>
            <a:tailEnd/>
          </a:ln>
        </p:spPr>
        <p:txBody>
          <a:bodyPr>
            <a:spAutoFit/>
          </a:bodyPr>
          <a:lstStyle/>
          <a:p>
            <a:pPr algn="l"/>
            <a:r>
              <a:rPr lang="ja-JP" altLang="en-US" sz="1400">
                <a:latin typeface="Calibri" pitchFamily="34" charset="0"/>
              </a:rPr>
              <a:t>■交流、共同、病気予防と</a:t>
            </a:r>
            <a:endParaRPr lang="en-US" altLang="ja-JP" sz="1400">
              <a:latin typeface="Calibri" pitchFamily="34" charset="0"/>
            </a:endParaRPr>
          </a:p>
          <a:p>
            <a:pPr algn="l"/>
            <a:r>
              <a:rPr lang="ja-JP" altLang="en-US" sz="1400">
                <a:latin typeface="Calibri" pitchFamily="34" charset="0"/>
              </a:rPr>
              <a:t>　 介護予防、生きがい、人</a:t>
            </a:r>
            <a:endParaRPr lang="en-US" altLang="ja-JP" sz="1400">
              <a:latin typeface="Calibri" pitchFamily="34" charset="0"/>
            </a:endParaRPr>
          </a:p>
          <a:p>
            <a:pPr algn="l"/>
            <a:r>
              <a:rPr lang="en-US" altLang="ja-JP" sz="1400">
                <a:latin typeface="Calibri" pitchFamily="34" charset="0"/>
              </a:rPr>
              <a:t>    </a:t>
            </a:r>
            <a:r>
              <a:rPr lang="ja-JP" altLang="en-US" sz="1400">
                <a:latin typeface="Calibri" pitchFamily="34" charset="0"/>
              </a:rPr>
              <a:t>作りを進める「まちカフェ」</a:t>
            </a:r>
          </a:p>
        </p:txBody>
      </p:sp>
      <p:sp>
        <p:nvSpPr>
          <p:cNvPr id="68617" name="正方形/長方形 8"/>
          <p:cNvSpPr>
            <a:spLocks noChangeArrowheads="1"/>
          </p:cNvSpPr>
          <p:nvPr/>
        </p:nvSpPr>
        <p:spPr bwMode="auto">
          <a:xfrm>
            <a:off x="28575" y="5081588"/>
            <a:ext cx="2160588" cy="954087"/>
          </a:xfrm>
          <a:prstGeom prst="rect">
            <a:avLst/>
          </a:prstGeom>
          <a:noFill/>
          <a:ln w="9525">
            <a:noFill/>
            <a:miter lim="800000"/>
            <a:headEnd/>
            <a:tailEnd/>
          </a:ln>
        </p:spPr>
        <p:txBody>
          <a:bodyPr>
            <a:spAutoFit/>
          </a:bodyPr>
          <a:lstStyle/>
          <a:p>
            <a:pPr algn="l"/>
            <a:r>
              <a:rPr lang="ja-JP" altLang="en-US" sz="1400">
                <a:latin typeface="Calibri" pitchFamily="34" charset="0"/>
              </a:rPr>
              <a:t>■高齢者や医療弱者の生</a:t>
            </a:r>
            <a:endParaRPr lang="en-US" altLang="ja-JP" sz="1400">
              <a:latin typeface="Calibri" pitchFamily="34" charset="0"/>
            </a:endParaRPr>
          </a:p>
          <a:p>
            <a:pPr algn="l"/>
            <a:r>
              <a:rPr lang="en-US" altLang="ja-JP" sz="1400">
                <a:latin typeface="Calibri" pitchFamily="34" charset="0"/>
              </a:rPr>
              <a:t>    </a:t>
            </a:r>
            <a:r>
              <a:rPr lang="ja-JP" altLang="en-US" sz="1400">
                <a:latin typeface="Calibri" pitchFamily="34" charset="0"/>
              </a:rPr>
              <a:t>活を見守り、医療・看</a:t>
            </a:r>
            <a:endParaRPr lang="en-US" altLang="ja-JP" sz="1400">
              <a:latin typeface="Calibri" pitchFamily="34" charset="0"/>
            </a:endParaRPr>
          </a:p>
          <a:p>
            <a:pPr algn="l"/>
            <a:r>
              <a:rPr lang="en-US" altLang="ja-JP" sz="1400">
                <a:latin typeface="Calibri" pitchFamily="34" charset="0"/>
              </a:rPr>
              <a:t>    </a:t>
            </a:r>
            <a:r>
              <a:rPr lang="ja-JP" altLang="en-US" sz="1400">
                <a:latin typeface="Calibri" pitchFamily="34" charset="0"/>
              </a:rPr>
              <a:t>護・介護につなぐ「まち</a:t>
            </a:r>
            <a:endParaRPr lang="en-US" altLang="ja-JP" sz="1400">
              <a:latin typeface="Calibri" pitchFamily="34" charset="0"/>
            </a:endParaRPr>
          </a:p>
          <a:p>
            <a:pPr algn="l"/>
            <a:r>
              <a:rPr lang="en-US" altLang="ja-JP" sz="1400">
                <a:latin typeface="Calibri" pitchFamily="34" charset="0"/>
              </a:rPr>
              <a:t>    </a:t>
            </a:r>
            <a:r>
              <a:rPr lang="ja-JP" altLang="en-US" sz="1400">
                <a:latin typeface="Calibri" pitchFamily="34" charset="0"/>
              </a:rPr>
              <a:t>の保健室」　　等</a:t>
            </a:r>
          </a:p>
        </p:txBody>
      </p:sp>
      <p:sp>
        <p:nvSpPr>
          <p:cNvPr id="68618" name="正方形/長方形 8"/>
          <p:cNvSpPr>
            <a:spLocks noChangeArrowheads="1"/>
          </p:cNvSpPr>
          <p:nvPr/>
        </p:nvSpPr>
        <p:spPr bwMode="auto">
          <a:xfrm>
            <a:off x="46038" y="1982788"/>
            <a:ext cx="2160587" cy="954087"/>
          </a:xfrm>
          <a:prstGeom prst="rect">
            <a:avLst/>
          </a:prstGeom>
          <a:noFill/>
          <a:ln w="9525">
            <a:noFill/>
            <a:miter lim="800000"/>
            <a:headEnd/>
            <a:tailEnd/>
          </a:ln>
        </p:spPr>
        <p:txBody>
          <a:bodyPr>
            <a:spAutoFit/>
          </a:bodyPr>
          <a:lstStyle/>
          <a:p>
            <a:pPr algn="l"/>
            <a:r>
              <a:rPr lang="ja-JP" altLang="en-US" sz="1400">
                <a:latin typeface="Calibri" pitchFamily="34" charset="0"/>
              </a:rPr>
              <a:t>■訪問看護を中心に各種</a:t>
            </a:r>
            <a:endParaRPr lang="en-US" altLang="ja-JP" sz="1400">
              <a:latin typeface="Calibri" pitchFamily="34" charset="0"/>
            </a:endParaRPr>
          </a:p>
          <a:p>
            <a:pPr algn="l"/>
            <a:r>
              <a:rPr lang="ja-JP" altLang="en-US" sz="1400">
                <a:latin typeface="Calibri" pitchFamily="34" charset="0"/>
              </a:rPr>
              <a:t>　在宅療養支援サービス</a:t>
            </a:r>
            <a:endParaRPr lang="en-US" altLang="ja-JP" sz="1400">
              <a:latin typeface="Calibri" pitchFamily="34" charset="0"/>
            </a:endParaRPr>
          </a:p>
          <a:p>
            <a:pPr algn="l"/>
            <a:r>
              <a:rPr lang="ja-JP" altLang="en-US" sz="1400">
                <a:latin typeface="Calibri" pitchFamily="34" charset="0"/>
              </a:rPr>
              <a:t>　を提供する「まちケアス</a:t>
            </a:r>
            <a:endParaRPr lang="en-US" altLang="ja-JP" sz="1400">
              <a:latin typeface="Calibri" pitchFamily="34" charset="0"/>
            </a:endParaRPr>
          </a:p>
          <a:p>
            <a:pPr algn="l"/>
            <a:r>
              <a:rPr lang="ja-JP" altLang="en-US" sz="1400">
                <a:latin typeface="Calibri" pitchFamily="34" charset="0"/>
              </a:rPr>
              <a:t>　テーション」</a:t>
            </a:r>
          </a:p>
        </p:txBody>
      </p:sp>
      <p:pic>
        <p:nvPicPr>
          <p:cNvPr id="68619" name="Picture 3"/>
          <p:cNvPicPr>
            <a:picLocks noChangeAspect="1" noChangeArrowheads="1"/>
          </p:cNvPicPr>
          <p:nvPr/>
        </p:nvPicPr>
        <p:blipFill>
          <a:blip r:embed="rId2"/>
          <a:srcRect/>
          <a:stretch>
            <a:fillRect/>
          </a:stretch>
        </p:blipFill>
        <p:spPr bwMode="auto">
          <a:xfrm>
            <a:off x="2309813" y="1644650"/>
            <a:ext cx="6708775" cy="4977605"/>
          </a:xfrm>
          <a:prstGeom prst="rect">
            <a:avLst/>
          </a:prstGeom>
          <a:noFill/>
          <a:ln w="9525">
            <a:noFill/>
            <a:miter lim="800000"/>
            <a:headEnd/>
            <a:tailEnd/>
          </a:ln>
        </p:spPr>
      </p:pic>
      <p:sp>
        <p:nvSpPr>
          <p:cNvPr id="2" name="テキスト ボックス 1"/>
          <p:cNvSpPr txBox="1"/>
          <p:nvPr/>
        </p:nvSpPr>
        <p:spPr>
          <a:xfrm>
            <a:off x="846019" y="6314479"/>
            <a:ext cx="1143262" cy="307777"/>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全体イメージ</a:t>
            </a:r>
          </a:p>
        </p:txBody>
      </p:sp>
      <p:sp>
        <p:nvSpPr>
          <p:cNvPr id="4" name="スライド番号プレースホルダー 3"/>
          <p:cNvSpPr>
            <a:spLocks noGrp="1"/>
          </p:cNvSpPr>
          <p:nvPr>
            <p:ph type="sldNum" sz="quarter" idx="12"/>
          </p:nvPr>
        </p:nvSpPr>
        <p:spPr/>
        <p:txBody>
          <a:bodyPr/>
          <a:lstStyle/>
          <a:p>
            <a:pPr>
              <a:defRPr/>
            </a:pPr>
            <a:fld id="{661A0A19-DAD2-4737-BBBA-6206C66EF212}" type="slidenum">
              <a:rPr lang="ja-JP" altLang="en-US" smtClean="0"/>
              <a:pPr>
                <a:defRPr/>
              </a:pPr>
              <a:t>48</a:t>
            </a:fld>
            <a:endParaRPr lang="ja-JP" altLang="en-US"/>
          </a:p>
        </p:txBody>
      </p:sp>
      <p:sp>
        <p:nvSpPr>
          <p:cNvPr id="15" name="テキスト ボックス 14"/>
          <p:cNvSpPr txBox="1"/>
          <p:nvPr/>
        </p:nvSpPr>
        <p:spPr>
          <a:xfrm>
            <a:off x="814884" y="6603725"/>
            <a:ext cx="3638847" cy="230832"/>
          </a:xfrm>
          <a:prstGeom prst="rect">
            <a:avLst/>
          </a:prstGeom>
          <a:noFill/>
        </p:spPr>
        <p:txBody>
          <a:bodyPr wrap="square" rtlCol="0">
            <a:spAutoFit/>
          </a:bodyPr>
          <a:lstStyle/>
          <a:p>
            <a:pPr algn="l"/>
            <a:r>
              <a:rPr lang="ja-JP" altLang="en-US" sz="900" dirty="0" smtClean="0"/>
              <a:t>出典：大阪府報道発表資料より</a:t>
            </a:r>
            <a:endParaRPr kumimoji="1" lang="ja-JP" altLang="en-US" sz="9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テキスト ボックス 2"/>
          <p:cNvSpPr txBox="1">
            <a:spLocks noChangeArrowheads="1"/>
          </p:cNvSpPr>
          <p:nvPr/>
        </p:nvSpPr>
        <p:spPr bwMode="auto">
          <a:xfrm>
            <a:off x="755650" y="1773238"/>
            <a:ext cx="7775575" cy="579437"/>
          </a:xfrm>
          <a:prstGeom prst="rect">
            <a:avLst/>
          </a:prstGeom>
          <a:noFill/>
          <a:ln w="9525">
            <a:noFill/>
            <a:miter lim="800000"/>
            <a:headEnd/>
            <a:tailEnd/>
          </a:ln>
        </p:spPr>
        <p:txBody>
          <a:bodyPr>
            <a:spAutoFit/>
          </a:bodyPr>
          <a:lstStyle/>
          <a:p>
            <a:pPr algn="l"/>
            <a:r>
              <a:rPr lang="ja-JP" altLang="en-US" sz="3200" b="1" dirty="0">
                <a:latin typeface="Calibri" pitchFamily="34" charset="0"/>
              </a:rPr>
              <a:t>５．大阪の今後の健康・長寿関連の取組み</a:t>
            </a:r>
          </a:p>
        </p:txBody>
      </p:sp>
      <p:sp>
        <p:nvSpPr>
          <p:cNvPr id="2" name="スライド番号プレースホルダー 1"/>
          <p:cNvSpPr>
            <a:spLocks noGrp="1"/>
          </p:cNvSpPr>
          <p:nvPr>
            <p:ph type="sldNum" sz="quarter" idx="12"/>
          </p:nvPr>
        </p:nvSpPr>
        <p:spPr/>
        <p:txBody>
          <a:bodyPr/>
          <a:lstStyle/>
          <a:p>
            <a:pPr>
              <a:defRPr/>
            </a:pPr>
            <a:fld id="{661A0A19-DAD2-4737-BBBA-6206C66EF212}" type="slidenum">
              <a:rPr lang="ja-JP" altLang="en-US" smtClean="0"/>
              <a:pPr>
                <a:defRPr/>
              </a:pPr>
              <a:t>49</a:t>
            </a:fld>
            <a:endParaRPr lang="ja-JP"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1"/>
          <p:cNvSpPr txBox="1">
            <a:spLocks/>
          </p:cNvSpPr>
          <p:nvPr/>
        </p:nvSpPr>
        <p:spPr bwMode="auto">
          <a:xfrm>
            <a:off x="6732588" y="6524625"/>
            <a:ext cx="2803525" cy="419100"/>
          </a:xfrm>
          <a:prstGeom prst="rect">
            <a:avLst/>
          </a:prstGeom>
          <a:noFill/>
          <a:ln w="9525">
            <a:noFill/>
            <a:miter lim="800000"/>
            <a:headEnd/>
            <a:tailEnd/>
          </a:ln>
        </p:spPr>
        <p:txBody>
          <a:bodyPr anchor="ctr"/>
          <a:lstStyle/>
          <a:p>
            <a:pPr algn="l"/>
            <a:r>
              <a:rPr lang="en-US" altLang="ja-JP" sz="900">
                <a:latin typeface="Calibri" pitchFamily="34" charset="0"/>
              </a:rPr>
              <a:t>H26.1</a:t>
            </a:r>
            <a:r>
              <a:rPr lang="ja-JP" altLang="en-US" sz="900">
                <a:latin typeface="Calibri" pitchFamily="34" charset="0"/>
              </a:rPr>
              <a:t>「大阪府市医療戦略会議提言」より</a:t>
            </a:r>
          </a:p>
        </p:txBody>
      </p:sp>
      <p:sp>
        <p:nvSpPr>
          <p:cNvPr id="4" name="テキスト ボックス 3"/>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１．健康長寿産業を基軸とする</a:t>
            </a:r>
            <a:r>
              <a:rPr lang="ja-JP" altLang="en-US" b="1" dirty="0" smtClean="0">
                <a:latin typeface="+mn-lt"/>
                <a:ea typeface="+mn-ea"/>
              </a:rPr>
              <a:t>理由　</a:t>
            </a:r>
            <a:r>
              <a:rPr lang="ja-JP" altLang="en-US" sz="1000" dirty="0" smtClean="0">
                <a:latin typeface="+mn-lt"/>
                <a:ea typeface="+mn-ea"/>
              </a:rPr>
              <a:t>～医療関連</a:t>
            </a:r>
            <a:r>
              <a:rPr lang="ja-JP" altLang="en-US" sz="1000" dirty="0">
                <a:latin typeface="+mn-lt"/>
                <a:ea typeface="+mn-ea"/>
              </a:rPr>
              <a:t>産業</a:t>
            </a:r>
            <a:r>
              <a:rPr lang="ja-JP" altLang="en-US" sz="1000" dirty="0" smtClean="0">
                <a:latin typeface="+mn-lt"/>
                <a:ea typeface="+mn-ea"/>
              </a:rPr>
              <a:t>の動向～</a:t>
            </a:r>
            <a:endParaRPr lang="ja-JP" altLang="en-US" sz="1000" dirty="0">
              <a:latin typeface="+mn-lt"/>
              <a:ea typeface="+mn-ea"/>
            </a:endParaRPr>
          </a:p>
        </p:txBody>
      </p:sp>
      <p:sp>
        <p:nvSpPr>
          <p:cNvPr id="28675" name="テキスト ボックス 2"/>
          <p:cNvSpPr txBox="1">
            <a:spLocks noChangeArrowheads="1"/>
          </p:cNvSpPr>
          <p:nvPr/>
        </p:nvSpPr>
        <p:spPr bwMode="auto">
          <a:xfrm>
            <a:off x="117475" y="1001713"/>
            <a:ext cx="8964613" cy="1951037"/>
          </a:xfrm>
          <a:prstGeom prst="rect">
            <a:avLst/>
          </a:prstGeom>
          <a:noFill/>
          <a:ln w="9525">
            <a:noFill/>
            <a:miter lim="800000"/>
            <a:headEnd/>
            <a:tailEnd/>
          </a:ln>
        </p:spPr>
        <p:txBody>
          <a:bodyPr>
            <a:spAutoFit/>
          </a:bodyPr>
          <a:lstStyle/>
          <a:p>
            <a:pPr marL="285750" indent="-285750" algn="l">
              <a:lnSpc>
                <a:spcPts val="1900"/>
              </a:lnSpc>
              <a:spcBef>
                <a:spcPts val="600"/>
              </a:spcBef>
              <a:buFont typeface="Arial" charset="0"/>
              <a:buChar char="•"/>
            </a:pPr>
            <a:r>
              <a:rPr lang="ja-JP" altLang="en-US" sz="1600" dirty="0">
                <a:latin typeface="Meiryo UI"/>
                <a:ea typeface="Meiryo UI"/>
                <a:cs typeface="Meiryo UI"/>
              </a:rPr>
              <a:t>国内の産業について、医薬品産業は</a:t>
            </a:r>
            <a:r>
              <a:rPr lang="en-US" altLang="ja-JP" sz="1600" dirty="0">
                <a:latin typeface="Meiryo UI"/>
                <a:ea typeface="Meiryo UI"/>
                <a:cs typeface="Meiryo UI"/>
              </a:rPr>
              <a:t>2011</a:t>
            </a:r>
            <a:r>
              <a:rPr lang="ja-JP" altLang="en-US" sz="1600" dirty="0">
                <a:latin typeface="Meiryo UI"/>
                <a:ea typeface="Meiryo UI"/>
                <a:cs typeface="Meiryo UI"/>
              </a:rPr>
              <a:t>年で</a:t>
            </a:r>
            <a:r>
              <a:rPr lang="en-US" altLang="ja-JP" sz="1600" dirty="0">
                <a:latin typeface="Meiryo UI"/>
                <a:ea typeface="Meiryo UI"/>
                <a:cs typeface="Meiryo UI"/>
              </a:rPr>
              <a:t>9.3</a:t>
            </a:r>
            <a:r>
              <a:rPr lang="ja-JP" altLang="en-US" sz="1600" dirty="0">
                <a:latin typeface="Meiryo UI"/>
                <a:ea typeface="Meiryo UI"/>
                <a:cs typeface="Meiryo UI"/>
              </a:rPr>
              <a:t>兆円規模、医療機器は</a:t>
            </a:r>
            <a:r>
              <a:rPr lang="en-US" altLang="ja-JP" sz="1600" dirty="0">
                <a:latin typeface="Meiryo UI"/>
                <a:ea typeface="Meiryo UI"/>
                <a:cs typeface="Meiryo UI"/>
              </a:rPr>
              <a:t>2.4</a:t>
            </a:r>
            <a:r>
              <a:rPr lang="ja-JP" altLang="en-US" sz="1600" dirty="0">
                <a:latin typeface="Meiryo UI"/>
                <a:ea typeface="Meiryo UI"/>
                <a:cs typeface="Meiryo UI"/>
              </a:rPr>
              <a:t>兆円規模とされている。</a:t>
            </a:r>
            <a:endParaRPr lang="en-US" altLang="ja-JP" sz="1600" dirty="0">
              <a:latin typeface="Meiryo UI"/>
              <a:ea typeface="Meiryo UI"/>
              <a:cs typeface="Meiryo UI"/>
            </a:endParaRPr>
          </a:p>
          <a:p>
            <a:pPr marL="285750" indent="-285750" algn="l">
              <a:lnSpc>
                <a:spcPts val="1900"/>
              </a:lnSpc>
              <a:spcBef>
                <a:spcPts val="600"/>
              </a:spcBef>
              <a:buFont typeface="Arial" charset="0"/>
              <a:buChar char="•"/>
            </a:pPr>
            <a:r>
              <a:rPr lang="ja-JP" altLang="en-US" sz="1600" dirty="0">
                <a:latin typeface="Meiryo UI"/>
                <a:ea typeface="Meiryo UI"/>
                <a:cs typeface="Meiryo UI"/>
              </a:rPr>
              <a:t>今後、高齢化が進展するなどによりで、国内市場は医療品や医療機器をはじめ、さらに市場拡大すると見込まれており、国内市場をけん引する産業と予測されている。</a:t>
            </a:r>
            <a:endParaRPr lang="en-US" altLang="ja-JP" sz="1600" dirty="0">
              <a:latin typeface="Meiryo UI"/>
              <a:ea typeface="Meiryo UI"/>
              <a:cs typeface="Meiryo UI"/>
            </a:endParaRPr>
          </a:p>
          <a:p>
            <a:pPr marL="285750" indent="-285750" algn="l">
              <a:lnSpc>
                <a:spcPts val="1900"/>
              </a:lnSpc>
              <a:spcBef>
                <a:spcPts val="600"/>
              </a:spcBef>
              <a:buFont typeface="Arial" charset="0"/>
              <a:buChar char="•"/>
            </a:pPr>
            <a:r>
              <a:rPr lang="ja-JP" altLang="en-US" sz="1600" u="sng" dirty="0">
                <a:latin typeface="Meiryo UI"/>
                <a:ea typeface="Meiryo UI"/>
                <a:cs typeface="Meiryo UI"/>
              </a:rPr>
              <a:t>国においては、この分野を成長分野と位置づけ</a:t>
            </a:r>
            <a:r>
              <a:rPr lang="ja-JP" altLang="en-US" sz="1600" dirty="0">
                <a:latin typeface="Meiryo UI"/>
                <a:ea typeface="Meiryo UI"/>
                <a:cs typeface="Meiryo UI"/>
              </a:rPr>
              <a:t>、医薬品、医療機器、再生医療の医療関連産業の市場規模を</a:t>
            </a:r>
            <a:r>
              <a:rPr lang="en-US" altLang="ja-JP" sz="1600" dirty="0">
                <a:latin typeface="Meiryo UI"/>
                <a:ea typeface="Meiryo UI"/>
                <a:cs typeface="Meiryo UI"/>
              </a:rPr>
              <a:t>2020</a:t>
            </a:r>
            <a:r>
              <a:rPr lang="ja-JP" altLang="en-US" sz="1600" dirty="0">
                <a:latin typeface="Meiryo UI"/>
                <a:ea typeface="Meiryo UI"/>
                <a:cs typeface="Meiryo UI"/>
              </a:rPr>
              <a:t>年に</a:t>
            </a:r>
            <a:r>
              <a:rPr lang="en-US" altLang="ja-JP" sz="1600" dirty="0">
                <a:latin typeface="Meiryo UI"/>
                <a:ea typeface="Meiryo UI"/>
                <a:cs typeface="Meiryo UI"/>
              </a:rPr>
              <a:t>16</a:t>
            </a:r>
            <a:r>
              <a:rPr lang="ja-JP" altLang="en-US" sz="1600" dirty="0">
                <a:latin typeface="Meiryo UI"/>
                <a:ea typeface="Meiryo UI"/>
                <a:cs typeface="Meiryo UI"/>
              </a:rPr>
              <a:t>兆円（現状</a:t>
            </a:r>
            <a:r>
              <a:rPr lang="en-US" altLang="ja-JP" sz="1600" dirty="0">
                <a:latin typeface="Meiryo UI"/>
                <a:ea typeface="Meiryo UI"/>
                <a:cs typeface="Meiryo UI"/>
              </a:rPr>
              <a:t>12</a:t>
            </a:r>
            <a:r>
              <a:rPr lang="ja-JP" altLang="en-US" sz="1600" dirty="0">
                <a:latin typeface="Meiryo UI"/>
                <a:ea typeface="Meiryo UI"/>
                <a:cs typeface="Meiryo UI"/>
              </a:rPr>
              <a:t>兆円）に拡大することをめざしている。あわせて、健康増進・予防、生活支援関連産業（生活支援サービス、住まいなど）の市場規模を</a:t>
            </a:r>
            <a:r>
              <a:rPr lang="en-US" altLang="ja-JP" sz="1600" dirty="0">
                <a:latin typeface="Meiryo UI"/>
                <a:ea typeface="Meiryo UI"/>
                <a:cs typeface="Meiryo UI"/>
              </a:rPr>
              <a:t>2020</a:t>
            </a:r>
            <a:r>
              <a:rPr lang="ja-JP" altLang="en-US" sz="1600" dirty="0">
                <a:latin typeface="Meiryo UI"/>
                <a:ea typeface="Meiryo UI"/>
                <a:cs typeface="Meiryo UI"/>
              </a:rPr>
              <a:t>年に</a:t>
            </a:r>
            <a:r>
              <a:rPr lang="en-US" altLang="ja-JP" sz="1600" dirty="0">
                <a:latin typeface="Meiryo UI"/>
                <a:ea typeface="Meiryo UI"/>
                <a:cs typeface="Meiryo UI"/>
              </a:rPr>
              <a:t>10</a:t>
            </a:r>
            <a:r>
              <a:rPr lang="ja-JP" altLang="en-US" sz="1600" dirty="0">
                <a:latin typeface="Meiryo UI"/>
                <a:ea typeface="Meiryo UI"/>
                <a:cs typeface="Meiryo UI"/>
              </a:rPr>
              <a:t>兆円（現状</a:t>
            </a:r>
            <a:r>
              <a:rPr lang="en-US" altLang="ja-JP" sz="1600" dirty="0">
                <a:latin typeface="Meiryo UI"/>
                <a:ea typeface="Meiryo UI"/>
                <a:cs typeface="Meiryo UI"/>
              </a:rPr>
              <a:t>4</a:t>
            </a:r>
            <a:r>
              <a:rPr lang="ja-JP" altLang="en-US" sz="1600" dirty="0">
                <a:latin typeface="Meiryo UI"/>
                <a:ea typeface="Meiryo UI"/>
                <a:cs typeface="Meiryo UI"/>
              </a:rPr>
              <a:t>兆円）に拡大させるとしている</a:t>
            </a:r>
            <a:r>
              <a:rPr lang="ja-JP" altLang="en-US" sz="1600" dirty="0" smtClean="0">
                <a:latin typeface="Meiryo UI"/>
                <a:ea typeface="Meiryo UI"/>
                <a:cs typeface="Meiryo UI"/>
              </a:rPr>
              <a:t>。</a:t>
            </a:r>
            <a:r>
              <a:rPr lang="ja-JP" altLang="en-US" sz="1200" dirty="0" smtClean="0">
                <a:latin typeface="Meiryo UI"/>
                <a:ea typeface="Meiryo UI"/>
                <a:cs typeface="Meiryo UI"/>
              </a:rPr>
              <a:t>（日本再興戦略（</a:t>
            </a:r>
            <a:r>
              <a:rPr lang="en-US" altLang="ja-JP" sz="1200" dirty="0" smtClean="0">
                <a:latin typeface="Meiryo UI"/>
                <a:ea typeface="Meiryo UI"/>
                <a:cs typeface="Meiryo UI"/>
              </a:rPr>
              <a:t>2013</a:t>
            </a:r>
            <a:r>
              <a:rPr lang="ja-JP" altLang="en-US" sz="1200" dirty="0" smtClean="0">
                <a:latin typeface="Meiryo UI"/>
                <a:ea typeface="Meiryo UI"/>
                <a:cs typeface="Meiryo UI"/>
              </a:rPr>
              <a:t>））</a:t>
            </a:r>
            <a:endParaRPr lang="en-US" altLang="ja-JP" sz="1200" dirty="0">
              <a:latin typeface="Meiryo UI"/>
              <a:ea typeface="Meiryo UI"/>
              <a:cs typeface="Meiryo UI"/>
            </a:endParaRPr>
          </a:p>
        </p:txBody>
      </p:sp>
      <p:sp>
        <p:nvSpPr>
          <p:cNvPr id="28676" name="テキスト ボックス 4"/>
          <p:cNvSpPr txBox="1">
            <a:spLocks noChangeArrowheads="1"/>
          </p:cNvSpPr>
          <p:nvPr/>
        </p:nvSpPr>
        <p:spPr bwMode="auto">
          <a:xfrm>
            <a:off x="198438" y="531813"/>
            <a:ext cx="8694737" cy="369887"/>
          </a:xfrm>
          <a:prstGeom prst="rect">
            <a:avLst/>
          </a:prstGeom>
          <a:noFill/>
          <a:ln w="9525">
            <a:noFill/>
            <a:miter lim="800000"/>
            <a:headEnd/>
            <a:tailEnd/>
          </a:ln>
        </p:spPr>
        <p:txBody>
          <a:bodyPr>
            <a:spAutoFit/>
          </a:bodyPr>
          <a:lstStyle/>
          <a:p>
            <a:pPr algn="l">
              <a:spcBef>
                <a:spcPts val="1200"/>
              </a:spcBef>
            </a:pPr>
            <a:r>
              <a:rPr lang="ja-JP" altLang="en-US">
                <a:latin typeface="Meiryo UI"/>
                <a:ea typeface="Meiryo UI"/>
                <a:cs typeface="Meiryo UI"/>
              </a:rPr>
              <a:t>国内市場における医療関連産業の動向</a:t>
            </a:r>
            <a:endParaRPr lang="en-US" altLang="ja-JP">
              <a:latin typeface="Meiryo UI"/>
              <a:ea typeface="Meiryo UI"/>
              <a:cs typeface="Meiryo UI"/>
            </a:endParaRPr>
          </a:p>
        </p:txBody>
      </p:sp>
      <p:cxnSp>
        <p:nvCxnSpPr>
          <p:cNvPr id="7" name="直線コネクタ 6"/>
          <p:cNvCxnSpPr/>
          <p:nvPr/>
        </p:nvCxnSpPr>
        <p:spPr>
          <a:xfrm>
            <a:off x="198438" y="930275"/>
            <a:ext cx="88376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79388" y="2924175"/>
            <a:ext cx="4176712" cy="28733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sz="1300" dirty="0">
                <a:latin typeface="Meiryo UI" pitchFamily="50" charset="-128"/>
                <a:ea typeface="Meiryo UI" pitchFamily="50" charset="-128"/>
                <a:cs typeface="Meiryo UI" pitchFamily="50" charset="-128"/>
              </a:rPr>
              <a:t>◆国内の市場規模の</a:t>
            </a:r>
            <a:r>
              <a:rPr lang="ja-JP" altLang="en-US" sz="1400" dirty="0">
                <a:latin typeface="Meiryo UI" pitchFamily="50" charset="-128"/>
                <a:ea typeface="Meiryo UI" pitchFamily="50" charset="-128"/>
                <a:cs typeface="Meiryo UI" pitchFamily="50" charset="-128"/>
              </a:rPr>
              <a:t>推移（医薬品・全国）</a:t>
            </a:r>
            <a:endParaRPr lang="ja-JP" altLang="en-US" sz="1300" dirty="0">
              <a:latin typeface="Meiryo UI" pitchFamily="50" charset="-128"/>
              <a:ea typeface="Meiryo UI" pitchFamily="50" charset="-128"/>
              <a:cs typeface="Meiryo UI" pitchFamily="50" charset="-128"/>
            </a:endParaRPr>
          </a:p>
        </p:txBody>
      </p:sp>
      <p:pic>
        <p:nvPicPr>
          <p:cNvPr id="28679" name="Picture 2"/>
          <p:cNvPicPr>
            <a:picLocks noChangeAspect="1" noChangeArrowheads="1"/>
          </p:cNvPicPr>
          <p:nvPr/>
        </p:nvPicPr>
        <p:blipFill>
          <a:blip r:embed="rId2"/>
          <a:srcRect l="23518" t="24113" r="21028" b="7382"/>
          <a:stretch>
            <a:fillRect/>
          </a:stretch>
        </p:blipFill>
        <p:spPr bwMode="auto">
          <a:xfrm>
            <a:off x="179388" y="3211513"/>
            <a:ext cx="4321175" cy="3313112"/>
          </a:xfrm>
          <a:prstGeom prst="rect">
            <a:avLst/>
          </a:prstGeom>
          <a:noFill/>
          <a:ln w="9525">
            <a:noFill/>
            <a:miter lim="800000"/>
            <a:headEnd/>
            <a:tailEnd/>
          </a:ln>
        </p:spPr>
      </p:pic>
      <p:pic>
        <p:nvPicPr>
          <p:cNvPr id="28680" name="Picture 3"/>
          <p:cNvPicPr>
            <a:picLocks noChangeAspect="1" noChangeArrowheads="1"/>
          </p:cNvPicPr>
          <p:nvPr/>
        </p:nvPicPr>
        <p:blipFill>
          <a:blip r:embed="rId3"/>
          <a:srcRect l="15494" t="14764" r="21304" b="12794"/>
          <a:stretch>
            <a:fillRect/>
          </a:stretch>
        </p:blipFill>
        <p:spPr bwMode="auto">
          <a:xfrm>
            <a:off x="4716463" y="3284538"/>
            <a:ext cx="4248150" cy="3311525"/>
          </a:xfrm>
          <a:prstGeom prst="rect">
            <a:avLst/>
          </a:prstGeom>
          <a:noFill/>
          <a:ln w="9525">
            <a:noFill/>
            <a:miter lim="800000"/>
            <a:headEnd/>
            <a:tailEnd/>
          </a:ln>
        </p:spPr>
      </p:pic>
      <p:sp>
        <p:nvSpPr>
          <p:cNvPr id="12" name="正方形/長方形 11"/>
          <p:cNvSpPr/>
          <p:nvPr/>
        </p:nvSpPr>
        <p:spPr>
          <a:xfrm>
            <a:off x="4787900" y="2924175"/>
            <a:ext cx="4176713" cy="28733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sz="1300" dirty="0">
                <a:latin typeface="Meiryo UI" pitchFamily="50" charset="-128"/>
                <a:ea typeface="Meiryo UI" pitchFamily="50" charset="-128"/>
                <a:cs typeface="Meiryo UI" pitchFamily="50" charset="-128"/>
              </a:rPr>
              <a:t>◆国内の市場規模の</a:t>
            </a:r>
            <a:r>
              <a:rPr lang="ja-JP" altLang="en-US" sz="1400" dirty="0">
                <a:latin typeface="Meiryo UI" pitchFamily="50" charset="-128"/>
                <a:ea typeface="Meiryo UI" pitchFamily="50" charset="-128"/>
                <a:cs typeface="Meiryo UI" pitchFamily="50" charset="-128"/>
              </a:rPr>
              <a:t>推移（医療機器・全国）</a:t>
            </a:r>
            <a:endParaRPr lang="ja-JP" altLang="en-US" sz="1300" dirty="0">
              <a:latin typeface="Meiryo UI"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5</a:t>
            </a:fld>
            <a:endParaRPr lang="ja-JP"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22250" y="2060576"/>
            <a:ext cx="8497888" cy="1516063"/>
          </a:xfrm>
          <a:prstGeom prst="roundRect">
            <a:avLst>
              <a:gd name="adj" fmla="val 9219"/>
            </a:avLst>
          </a:prstGeom>
        </p:spPr>
        <p:style>
          <a:lnRef idx="1">
            <a:schemeClr val="accent5"/>
          </a:lnRef>
          <a:fillRef idx="2">
            <a:schemeClr val="accent5"/>
          </a:fillRef>
          <a:effectRef idx="1">
            <a:schemeClr val="accent5"/>
          </a:effectRef>
          <a:fontRef idx="minor">
            <a:schemeClr val="dk1"/>
          </a:fontRef>
        </p:style>
        <p:txBody>
          <a:bodyPr anchor="ctr"/>
          <a:lstStyle/>
          <a:p>
            <a:pPr fontAlgn="auto">
              <a:spcBef>
                <a:spcPts val="0"/>
              </a:spcBef>
              <a:spcAft>
                <a:spcPts val="0"/>
              </a:spcAft>
              <a:defRPr/>
            </a:pPr>
            <a:endParaRPr lang="ja-JP" altLang="en-US" dirty="0"/>
          </a:p>
        </p:txBody>
      </p:sp>
      <p:sp>
        <p:nvSpPr>
          <p:cNvPr id="5" name="テキスト ボックス 4"/>
          <p:cNvSpPr txBox="1"/>
          <p:nvPr/>
        </p:nvSpPr>
        <p:spPr>
          <a:xfrm>
            <a:off x="1050925" y="1244600"/>
            <a:ext cx="6840538" cy="339725"/>
          </a:xfrm>
          <a:prstGeom prst="rect">
            <a:avLst/>
          </a:prstGeom>
          <a:solidFill>
            <a:schemeClr val="accent5">
              <a:lumMod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l" fontAlgn="auto">
              <a:spcBef>
                <a:spcPts val="0"/>
              </a:spcBef>
              <a:spcAft>
                <a:spcPts val="0"/>
              </a:spcAft>
              <a:defRPr/>
            </a:pPr>
            <a:r>
              <a:rPr lang="ja-JP" altLang="en-US" sz="1600" b="1" dirty="0">
                <a:solidFill>
                  <a:schemeClr val="bg1"/>
                </a:solidFill>
              </a:rPr>
              <a:t>大阪の副首都化に向けた中長期的な取組方向の中間整理案（</a:t>
            </a:r>
            <a:r>
              <a:rPr lang="en-US" altLang="ja-JP" sz="1600" b="1" dirty="0">
                <a:solidFill>
                  <a:schemeClr val="bg1"/>
                </a:solidFill>
              </a:rPr>
              <a:t>2016</a:t>
            </a:r>
            <a:r>
              <a:rPr lang="ja-JP" altLang="en-US" sz="1600" b="1" dirty="0" err="1" smtClean="0">
                <a:solidFill>
                  <a:schemeClr val="bg1"/>
                </a:solidFill>
              </a:rPr>
              <a:t>．</a:t>
            </a:r>
            <a:r>
              <a:rPr lang="en-US" altLang="ja-JP" sz="1600" b="1" dirty="0" smtClean="0">
                <a:solidFill>
                  <a:schemeClr val="bg1"/>
                </a:solidFill>
              </a:rPr>
              <a:t>9</a:t>
            </a:r>
            <a:r>
              <a:rPr lang="ja-JP" altLang="en-US" sz="1600" b="1" dirty="0" smtClean="0">
                <a:solidFill>
                  <a:schemeClr val="bg1"/>
                </a:solidFill>
              </a:rPr>
              <a:t>）</a:t>
            </a:r>
            <a:endParaRPr lang="ja-JP" altLang="en-US" sz="1600" b="1" dirty="0">
              <a:solidFill>
                <a:schemeClr val="bg1"/>
              </a:solidFill>
            </a:endParaRPr>
          </a:p>
        </p:txBody>
      </p:sp>
      <p:sp>
        <p:nvSpPr>
          <p:cNvPr id="6" name="下矢印 5"/>
          <p:cNvSpPr/>
          <p:nvPr/>
        </p:nvSpPr>
        <p:spPr>
          <a:xfrm>
            <a:off x="3383757" y="3754274"/>
            <a:ext cx="1943100"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7" name="テキスト ボックス 6"/>
          <p:cNvSpPr txBox="1"/>
          <p:nvPr/>
        </p:nvSpPr>
        <p:spPr>
          <a:xfrm>
            <a:off x="377825" y="2073277"/>
            <a:ext cx="8256588" cy="1354137"/>
          </a:xfrm>
          <a:prstGeom prst="rect">
            <a:avLst/>
          </a:prstGeom>
          <a:noFill/>
        </p:spPr>
        <p:txBody>
          <a:bodyPr>
            <a:spAutoFit/>
          </a:bodyPr>
          <a:lstStyle/>
          <a:p>
            <a:pPr algn="l" fontAlgn="auto">
              <a:spcBef>
                <a:spcPts val="0"/>
              </a:spcBef>
              <a:spcAft>
                <a:spcPts val="0"/>
              </a:spcAft>
              <a:defRPr/>
            </a:pPr>
            <a:r>
              <a:rPr lang="en-US" altLang="ja-JP"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大阪が変わる。大阪</a:t>
            </a:r>
            <a:r>
              <a:rPr lang="ja-JP" altLang="en-US"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から日本を変える。大阪から世界へ発信する。</a:t>
            </a:r>
            <a:r>
              <a:rPr lang="en-US" altLang="ja-JP"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n-lt"/>
              <a:ea typeface="+mn-ea"/>
            </a:endParaRPr>
          </a:p>
          <a:p>
            <a:pPr algn="l" fontAlgn="auto">
              <a:spcBef>
                <a:spcPts val="0"/>
              </a:spcBef>
              <a:spcAft>
                <a:spcPts val="0"/>
              </a:spcAf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東京を頂点とするピラミッド型の国土構造・社会構造・価値観を大きく転換し、わが国が抱える社会問題を解決する先導役を果たすため、</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東京とは異なる個性・新たな価値観をもって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、世界で存在感を発揮する</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「東西二極の一極」として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、平時にも非常時にも</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日本の未来を支え、けん引する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成長エンジンの役割を果たす。</a:t>
            </a:r>
            <a:endParaRPr lang="ja-JP" altLang="en-US" sz="1600" dirty="0">
              <a:latin typeface="+mn-lt"/>
              <a:ea typeface="+mn-ea"/>
            </a:endParaRPr>
          </a:p>
        </p:txBody>
      </p:sp>
      <p:sp>
        <p:nvSpPr>
          <p:cNvPr id="8" name="正方形/長方形 7"/>
          <p:cNvSpPr/>
          <p:nvPr/>
        </p:nvSpPr>
        <p:spPr>
          <a:xfrm>
            <a:off x="262583" y="4693121"/>
            <a:ext cx="8371830" cy="1224136"/>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l" fontAlgn="auto">
              <a:lnSpc>
                <a:spcPts val="2200"/>
              </a:lnSpc>
              <a:spcBef>
                <a:spcPts val="0"/>
              </a:spcBef>
              <a:spcAft>
                <a:spcPts val="0"/>
              </a:spcAft>
              <a:defRPr/>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２－３（１）</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重点的な取組み</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健康・長寿を基軸とした新たな価値の創出</a:t>
            </a:r>
            <a:endParaRPr lang="en-US" altLang="ja-JP"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algn="l" fontAlgn="auto">
              <a:lnSpc>
                <a:spcPts val="2200"/>
              </a:lnSpc>
              <a:spcBef>
                <a:spcPts val="0"/>
              </a:spcBef>
              <a:spcAft>
                <a:spcPts val="0"/>
              </a:spcAft>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◆北大阪を中心に神戸・京都等も含めて企業集積・研究集積が進む「ライフサイエンス」を中心とした裾野の広い</a:t>
            </a:r>
            <a:r>
              <a:rPr lang="ja-JP" altLang="en-US" sz="16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健康・長寿関連産業の育成を進め</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、次世代のリーディング産業として着実に発展させる。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98438" y="1662113"/>
            <a:ext cx="2903537" cy="368300"/>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fontAlgn="auto">
              <a:spcBef>
                <a:spcPts val="0"/>
              </a:spcBef>
              <a:spcAft>
                <a:spcPts val="0"/>
              </a:spcAft>
              <a:defRPr/>
            </a:pPr>
            <a:r>
              <a:rPr lang="ja-JP" altLang="en-US" b="1" dirty="0" smtClean="0"/>
              <a:t>副首都・大阪</a:t>
            </a:r>
            <a:r>
              <a:rPr lang="ja-JP" altLang="en-US" b="1" dirty="0"/>
              <a:t>がめざすもの</a:t>
            </a:r>
            <a:endParaRPr lang="ja-JP" altLang="en-US" dirty="0"/>
          </a:p>
        </p:txBody>
      </p:sp>
      <p:sp>
        <p:nvSpPr>
          <p:cNvPr id="11" name="テキスト ボックス 10"/>
          <p:cNvSpPr txBox="1"/>
          <p:nvPr/>
        </p:nvSpPr>
        <p:spPr>
          <a:xfrm>
            <a:off x="79375" y="407988"/>
            <a:ext cx="8908355" cy="73818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fontAlgn="auto">
              <a:spcBef>
                <a:spcPts val="0"/>
              </a:spcBef>
              <a:spcAft>
                <a:spcPts val="0"/>
              </a:spcAft>
              <a:buFont typeface="Wingdings" panose="05000000000000000000" pitchFamily="2" charset="2"/>
              <a:buChar char="Ø"/>
              <a:defRPr/>
            </a:pPr>
            <a:r>
              <a:rPr lang="ja-JP" altLang="en-US" sz="1400" dirty="0"/>
              <a:t>大阪府・市では、大阪の副首都化に向けての取組方向を副首都推進局で検討を行っているところ。めざすべき将来像とともにそのために必要な機能や制度を整理し、平成</a:t>
            </a:r>
            <a:r>
              <a:rPr lang="en-US" altLang="ja-JP" sz="1400" dirty="0"/>
              <a:t>28</a:t>
            </a:r>
            <a:r>
              <a:rPr lang="ja-JP" altLang="en-US" sz="1400" dirty="0"/>
              <a:t>年度末に取りまとめることとしているが、「健康長寿を基軸とした新たな価値の創出」を戦略の柱の一つに置く予定。</a:t>
            </a:r>
            <a:endParaRPr lang="en-US" altLang="ja-JP" sz="1400" dirty="0"/>
          </a:p>
        </p:txBody>
      </p:sp>
      <p:sp>
        <p:nvSpPr>
          <p:cNvPr id="3" name="スライド番号プレースホルダー 2"/>
          <p:cNvSpPr>
            <a:spLocks noGrp="1"/>
          </p:cNvSpPr>
          <p:nvPr>
            <p:ph type="sldNum" sz="quarter" idx="12"/>
          </p:nvPr>
        </p:nvSpPr>
        <p:spPr/>
        <p:txBody>
          <a:bodyPr/>
          <a:lstStyle/>
          <a:p>
            <a:pPr>
              <a:defRPr/>
            </a:pPr>
            <a:fld id="{661A0A19-DAD2-4737-BBBA-6206C66EF212}" type="slidenum">
              <a:rPr lang="ja-JP" altLang="en-US" smtClean="0"/>
              <a:pPr>
                <a:defRPr/>
              </a:pPr>
              <a:t>50</a:t>
            </a:fld>
            <a:endParaRPr lang="ja-JP" altLang="en-US"/>
          </a:p>
        </p:txBody>
      </p:sp>
      <p:sp>
        <p:nvSpPr>
          <p:cNvPr id="12" name="テキスト ボックス 11"/>
          <p:cNvSpPr txBox="1"/>
          <p:nvPr/>
        </p:nvSpPr>
        <p:spPr>
          <a:xfrm>
            <a:off x="198436" y="4325967"/>
            <a:ext cx="8125841"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l" fontAlgn="auto">
              <a:spcBef>
                <a:spcPts val="0"/>
              </a:spcBef>
              <a:spcAft>
                <a:spcPts val="0"/>
              </a:spcAft>
              <a:defRPr/>
            </a:pP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経済成長面～副首都として発展するための経済成長面での取組</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～（抜粋）</a:t>
            </a:r>
            <a:endParaRPr lang="ja-JP" altLang="en-US" dirty="0">
              <a:solidFill>
                <a:schemeClr val="bg1"/>
              </a:solidFill>
            </a:endParaRPr>
          </a:p>
        </p:txBody>
      </p:sp>
      <p:sp>
        <p:nvSpPr>
          <p:cNvPr id="13" name="テキスト ボックス 12"/>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５．大阪の今後の健康・長寿関連の</a:t>
            </a:r>
            <a:r>
              <a:rPr lang="ja-JP" altLang="en-US" b="1" dirty="0" smtClean="0">
                <a:latin typeface="+mn-lt"/>
                <a:ea typeface="+mn-ea"/>
              </a:rPr>
              <a:t>取組み　</a:t>
            </a:r>
            <a:r>
              <a:rPr lang="ja-JP" altLang="en-US" sz="1000" dirty="0" smtClean="0">
                <a:latin typeface="+mn-lt"/>
                <a:ea typeface="+mn-ea"/>
              </a:rPr>
              <a:t>～副首都化に向けた検討における健康・長寿分野の位置づけ～</a:t>
            </a:r>
            <a:endParaRPr lang="ja-JP" altLang="en-US" sz="1000" dirty="0">
              <a:latin typeface="+mn-lt"/>
              <a:ea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５．大阪の今後の健康・長寿関連の</a:t>
            </a:r>
            <a:r>
              <a:rPr lang="ja-JP" altLang="en-US" b="1" dirty="0" smtClean="0">
                <a:latin typeface="+mn-lt"/>
                <a:ea typeface="+mn-ea"/>
              </a:rPr>
              <a:t>取組み　</a:t>
            </a:r>
            <a:r>
              <a:rPr lang="ja-JP" altLang="en-US" sz="1000" dirty="0" smtClean="0">
                <a:latin typeface="+mn-lt"/>
                <a:ea typeface="+mn-ea"/>
              </a:rPr>
              <a:t>～大阪の成長戦略で位置付け重点的に取組み～</a:t>
            </a:r>
            <a:endParaRPr lang="ja-JP" altLang="en-US" sz="1000" dirty="0">
              <a:latin typeface="+mn-lt"/>
              <a:ea typeface="+mn-ea"/>
            </a:endParaRPr>
          </a:p>
        </p:txBody>
      </p:sp>
      <p:sp>
        <p:nvSpPr>
          <p:cNvPr id="12" name="正方形/長方形 11"/>
          <p:cNvSpPr/>
          <p:nvPr/>
        </p:nvSpPr>
        <p:spPr>
          <a:xfrm>
            <a:off x="307976" y="5589588"/>
            <a:ext cx="8123882" cy="106045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l" fontAlgn="auto">
              <a:lnSpc>
                <a:spcPts val="2200"/>
              </a:lnSpc>
              <a:spcBef>
                <a:spcPts val="0"/>
              </a:spcBef>
              <a:spcAft>
                <a:spcPts val="0"/>
              </a:spcAft>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国（経済産業省等）とも連携しながら健康長寿分野で重点的な施策展開、内外への情報発信を図り、大阪が我が国の健康長寿産業をリード。万博の誘致につなげる。</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下矢印 12"/>
          <p:cNvSpPr/>
          <p:nvPr/>
        </p:nvSpPr>
        <p:spPr>
          <a:xfrm>
            <a:off x="3348038" y="5229225"/>
            <a:ext cx="19446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a:p>
        </p:txBody>
      </p:sp>
      <p:sp>
        <p:nvSpPr>
          <p:cNvPr id="6" name="テキスト ボックス 5"/>
          <p:cNvSpPr txBox="1"/>
          <p:nvPr/>
        </p:nvSpPr>
        <p:spPr>
          <a:xfrm>
            <a:off x="107950" y="407988"/>
            <a:ext cx="8980363" cy="52387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fontAlgn="auto">
              <a:spcBef>
                <a:spcPts val="0"/>
              </a:spcBef>
              <a:spcAft>
                <a:spcPts val="0"/>
              </a:spcAft>
              <a:buFont typeface="Wingdings" panose="05000000000000000000" pitchFamily="2" charset="2"/>
              <a:buChar char="Ø"/>
              <a:defRPr/>
            </a:pPr>
            <a:r>
              <a:rPr lang="ja-JP" altLang="en-US" sz="1400" dirty="0"/>
              <a:t>大阪の成長戦略において健康医療関連産業を位置づけており、今後さらに重点的な取組や内外への発信を強化する。</a:t>
            </a:r>
            <a:endParaRPr lang="en-US" altLang="ja-JP" sz="1400" dirty="0"/>
          </a:p>
        </p:txBody>
      </p:sp>
      <p:sp>
        <p:nvSpPr>
          <p:cNvPr id="5" name="角丸四角形 4"/>
          <p:cNvSpPr/>
          <p:nvPr/>
        </p:nvSpPr>
        <p:spPr>
          <a:xfrm>
            <a:off x="176213" y="1800225"/>
            <a:ext cx="4200525" cy="3276600"/>
          </a:xfrm>
          <a:prstGeom prst="roundRect">
            <a:avLst>
              <a:gd name="adj" fmla="val 7482"/>
            </a:avLst>
          </a:prstGeom>
        </p:spPr>
        <p:style>
          <a:lnRef idx="2">
            <a:schemeClr val="accent2"/>
          </a:lnRef>
          <a:fillRef idx="1">
            <a:schemeClr val="lt1"/>
          </a:fillRef>
          <a:effectRef idx="0">
            <a:schemeClr val="accent2"/>
          </a:effectRef>
          <a:fontRef idx="minor">
            <a:schemeClr val="dk1"/>
          </a:fontRef>
        </p:style>
        <p:txBody>
          <a:bodyPr anchor="ctr"/>
          <a:lstStyle/>
          <a:p>
            <a:pPr algn="l" fontAlgn="auto">
              <a:spcBef>
                <a:spcPts val="0"/>
              </a:spcBef>
              <a:spcAft>
                <a:spcPts val="0"/>
              </a:spcAft>
              <a:defRPr/>
            </a:pPr>
            <a:endParaRPr lang="en-US" altLang="ja-JP" sz="1200" dirty="0"/>
          </a:p>
          <a:p>
            <a:pPr algn="l" fontAlgn="auto">
              <a:spcBef>
                <a:spcPts val="0"/>
              </a:spcBef>
              <a:spcAft>
                <a:spcPts val="0"/>
              </a:spcAft>
              <a:defRPr/>
            </a:pPr>
            <a:r>
              <a:rPr lang="ja-JP" altLang="en-US" sz="1200" b="1" dirty="0"/>
              <a:t>■生活支援型サービス産業の強化</a:t>
            </a:r>
            <a:endParaRPr lang="en-US" altLang="ja-JP" sz="1200" b="1" dirty="0"/>
          </a:p>
          <a:p>
            <a:pPr algn="l" fontAlgn="auto">
              <a:spcBef>
                <a:spcPts val="0"/>
              </a:spcBef>
              <a:spcAft>
                <a:spcPts val="0"/>
              </a:spcAft>
              <a:defRPr/>
            </a:pPr>
            <a:r>
              <a:rPr lang="ja-JP" altLang="en-US" sz="1200" dirty="0"/>
              <a:t>・今後需要の増大が見込まれる</a:t>
            </a:r>
            <a:r>
              <a:rPr lang="ja-JP" altLang="en-US" sz="1200" u="sng" dirty="0"/>
              <a:t>健康医療産業などの生活支援型サービス産業</a:t>
            </a:r>
            <a:r>
              <a:rPr lang="ja-JP" altLang="en-US" sz="1200" dirty="0"/>
              <a:t>や、大都市圏の特性を活かしたクリエイティブ産業などの都市型サービス産業などを強化する。 </a:t>
            </a:r>
          </a:p>
          <a:p>
            <a:pPr algn="l" fontAlgn="auto">
              <a:spcBef>
                <a:spcPts val="0"/>
              </a:spcBef>
              <a:spcAft>
                <a:spcPts val="0"/>
              </a:spcAft>
              <a:defRPr/>
            </a:pPr>
            <a:r>
              <a:rPr lang="ja-JP" altLang="en-US" sz="1200" dirty="0"/>
              <a:t>こうした都市を支えるサービス産業の分野において、生産性の向上や、新たなビジネスモデルの構築・展開を図る。</a:t>
            </a:r>
            <a:endParaRPr lang="en-US" altLang="ja-JP" sz="1200" dirty="0"/>
          </a:p>
          <a:p>
            <a:pPr algn="l" fontAlgn="auto">
              <a:spcBef>
                <a:spcPts val="0"/>
              </a:spcBef>
              <a:spcAft>
                <a:spcPts val="0"/>
              </a:spcAft>
              <a:defRPr/>
            </a:pPr>
            <a:endParaRPr lang="ja-JP" altLang="en-US" sz="1200" dirty="0"/>
          </a:p>
          <a:p>
            <a:pPr algn="l" fontAlgn="auto">
              <a:spcBef>
                <a:spcPts val="0"/>
              </a:spcBef>
              <a:spcAft>
                <a:spcPts val="0"/>
              </a:spcAft>
              <a:defRPr/>
            </a:pPr>
            <a:r>
              <a:rPr lang="ja-JP" altLang="en-US" sz="1200" dirty="0"/>
              <a:t>◇</a:t>
            </a:r>
            <a:r>
              <a:rPr lang="ja-JP" altLang="en-US" sz="1200" u="sng" dirty="0"/>
              <a:t>高齢者関連サービス</a:t>
            </a:r>
            <a:r>
              <a:rPr lang="ja-JP" altLang="en-US" sz="1200" dirty="0"/>
              <a:t>など健康医療産業の振興 </a:t>
            </a:r>
          </a:p>
          <a:p>
            <a:pPr algn="l" fontAlgn="auto">
              <a:spcBef>
                <a:spcPts val="0"/>
              </a:spcBef>
              <a:spcAft>
                <a:spcPts val="0"/>
              </a:spcAft>
              <a:defRPr/>
            </a:pPr>
            <a:r>
              <a:rPr lang="ja-JP" altLang="en-US" sz="1200" dirty="0"/>
              <a:t>　</a:t>
            </a:r>
            <a:r>
              <a:rPr lang="ja-JP" altLang="en-US" sz="1200" dirty="0" smtClean="0"/>
              <a:t>（</a:t>
            </a:r>
            <a:r>
              <a:rPr lang="ja-JP" altLang="en-US" sz="1200" dirty="0"/>
              <a:t>ロボット技術の活用による介護機器等新たな製品・</a:t>
            </a:r>
            <a:r>
              <a:rPr lang="ja-JP" altLang="en-US" sz="1200" dirty="0" smtClean="0"/>
              <a:t>サービ　</a:t>
            </a:r>
            <a:endParaRPr lang="en-US" altLang="ja-JP" sz="1200" dirty="0" smtClean="0"/>
          </a:p>
          <a:p>
            <a:pPr algn="l" fontAlgn="auto">
              <a:spcBef>
                <a:spcPts val="0"/>
              </a:spcBef>
              <a:spcAft>
                <a:spcPts val="0"/>
              </a:spcAft>
              <a:defRPr/>
            </a:pPr>
            <a:r>
              <a:rPr lang="ja-JP" altLang="en-US" sz="1200" dirty="0"/>
              <a:t>　</a:t>
            </a:r>
            <a:r>
              <a:rPr lang="ja-JP" altLang="en-US" sz="1200" dirty="0" smtClean="0"/>
              <a:t>ス</a:t>
            </a:r>
            <a:r>
              <a:rPr lang="ja-JP" altLang="en-US" sz="1200" dirty="0"/>
              <a:t>の開発や</a:t>
            </a:r>
            <a:r>
              <a:rPr lang="ja-JP" altLang="en-US" sz="1200" u="sng" dirty="0"/>
              <a:t>実証実験環境の整備</a:t>
            </a:r>
            <a:r>
              <a:rPr lang="ja-JP" altLang="en-US" sz="1200" dirty="0"/>
              <a:t>、</a:t>
            </a:r>
            <a:r>
              <a:rPr lang="ja-JP" altLang="en-US" sz="1200" u="sng" dirty="0"/>
              <a:t>健康サービス産業で</a:t>
            </a:r>
            <a:r>
              <a:rPr lang="ja-JP" altLang="en-US" sz="1200" u="sng" dirty="0" smtClean="0"/>
              <a:t>の</a:t>
            </a:r>
            <a:endParaRPr lang="en-US" altLang="ja-JP" sz="1200" u="sng" dirty="0" smtClean="0"/>
          </a:p>
          <a:p>
            <a:pPr algn="l" fontAlgn="auto">
              <a:spcBef>
                <a:spcPts val="0"/>
              </a:spcBef>
              <a:spcAft>
                <a:spcPts val="0"/>
              </a:spcAft>
              <a:defRPr/>
            </a:pPr>
            <a:r>
              <a:rPr lang="en-US" altLang="ja-JP" sz="1200" dirty="0"/>
              <a:t> </a:t>
            </a:r>
            <a:r>
              <a:rPr lang="en-US" altLang="ja-JP" sz="1200" dirty="0" smtClean="0"/>
              <a:t>  </a:t>
            </a:r>
            <a:r>
              <a:rPr lang="ja-JP" altLang="en-US" sz="1200" u="sng" dirty="0" smtClean="0"/>
              <a:t>科学的</a:t>
            </a:r>
            <a:r>
              <a:rPr lang="ja-JP" altLang="en-US" sz="1200" u="sng" dirty="0"/>
              <a:t>検証基準の整備</a:t>
            </a:r>
            <a:r>
              <a:rPr lang="ja-JP" altLang="en-US" sz="1200" dirty="0"/>
              <a:t> 等） </a:t>
            </a:r>
          </a:p>
          <a:p>
            <a:pPr algn="l" fontAlgn="auto">
              <a:spcBef>
                <a:spcPts val="600"/>
              </a:spcBef>
              <a:spcAft>
                <a:spcPts val="0"/>
              </a:spcAft>
              <a:defRPr/>
            </a:pPr>
            <a:r>
              <a:rPr lang="ja-JP" altLang="en-US" sz="1200" dirty="0"/>
              <a:t>◇</a:t>
            </a:r>
            <a:r>
              <a:rPr lang="ja-JP" altLang="en-US" sz="1200" u="sng" dirty="0"/>
              <a:t>健康食品の機能性表示</a:t>
            </a:r>
            <a:r>
              <a:rPr lang="ja-JP" altLang="en-US" sz="1200" dirty="0"/>
              <a:t>に関する国制度の活用に</a:t>
            </a:r>
            <a:r>
              <a:rPr lang="ja-JP" altLang="en-US" sz="1200" dirty="0" smtClean="0"/>
              <a:t>向けた</a:t>
            </a:r>
            <a:endParaRPr lang="en-US" altLang="ja-JP" sz="1200" dirty="0" smtClean="0"/>
          </a:p>
          <a:p>
            <a:pPr algn="l" fontAlgn="auto">
              <a:spcBef>
                <a:spcPts val="0"/>
              </a:spcBef>
              <a:spcAft>
                <a:spcPts val="0"/>
              </a:spcAft>
              <a:defRPr/>
            </a:pPr>
            <a:r>
              <a:rPr lang="en-US" altLang="ja-JP" sz="1200" dirty="0"/>
              <a:t> </a:t>
            </a:r>
            <a:r>
              <a:rPr lang="en-US" altLang="ja-JP" sz="1200" dirty="0" smtClean="0"/>
              <a:t>  </a:t>
            </a:r>
            <a:r>
              <a:rPr lang="ja-JP" altLang="en-US" sz="1200" dirty="0" smtClean="0"/>
              <a:t>取組み </a:t>
            </a:r>
            <a:endParaRPr lang="ja-JP" altLang="en-US" sz="1200" dirty="0"/>
          </a:p>
          <a:p>
            <a:pPr algn="l" fontAlgn="auto">
              <a:spcBef>
                <a:spcPts val="600"/>
              </a:spcBef>
              <a:spcAft>
                <a:spcPts val="0"/>
              </a:spcAft>
              <a:defRPr/>
            </a:pPr>
            <a:r>
              <a:rPr lang="ja-JP" altLang="en-US" sz="1200" dirty="0"/>
              <a:t>◇「健康寿命の延伸」と「幅広い関連産業の創出・育成」を</a:t>
            </a:r>
            <a:r>
              <a:rPr lang="ja-JP" altLang="en-US" sz="1200" dirty="0" err="1" smtClean="0"/>
              <a:t>め</a:t>
            </a:r>
            <a:endParaRPr lang="en-US" altLang="ja-JP" sz="1200" dirty="0" smtClean="0"/>
          </a:p>
          <a:p>
            <a:pPr algn="l" fontAlgn="auto">
              <a:spcBef>
                <a:spcPts val="0"/>
              </a:spcBef>
              <a:spcAft>
                <a:spcPts val="0"/>
              </a:spcAft>
              <a:defRPr/>
            </a:pPr>
            <a:r>
              <a:rPr lang="en-US" altLang="ja-JP" sz="1200" dirty="0"/>
              <a:t> </a:t>
            </a:r>
            <a:r>
              <a:rPr lang="en-US" altLang="ja-JP" sz="1200" dirty="0" smtClean="0"/>
              <a:t>  </a:t>
            </a:r>
            <a:r>
              <a:rPr lang="ja-JP" altLang="en-US" sz="1200" dirty="0" smtClean="0"/>
              <a:t>ざす</a:t>
            </a:r>
            <a:r>
              <a:rPr lang="ja-JP" altLang="en-US" sz="1200" dirty="0"/>
              <a:t>「大阪府市医療戦略会議提言</a:t>
            </a:r>
            <a:r>
              <a:rPr lang="en-US" altLang="ja-JP" sz="1200" dirty="0"/>
              <a:t>(H26.1</a:t>
            </a:r>
            <a:r>
              <a:rPr lang="ja-JP" altLang="en-US" sz="1200" dirty="0"/>
              <a:t>月</a:t>
            </a:r>
            <a:r>
              <a:rPr lang="en-US" altLang="ja-JP" sz="1200" dirty="0"/>
              <a:t>)</a:t>
            </a:r>
            <a:r>
              <a:rPr lang="ja-JP" altLang="en-US" sz="1200" dirty="0"/>
              <a:t>」をふまえた</a:t>
            </a:r>
            <a:r>
              <a:rPr lang="ja-JP" altLang="en-US" sz="1200" dirty="0" smtClean="0"/>
              <a:t>取</a:t>
            </a:r>
            <a:endParaRPr lang="en-US" altLang="ja-JP" sz="1200" dirty="0" smtClean="0"/>
          </a:p>
          <a:p>
            <a:pPr algn="l" fontAlgn="auto">
              <a:spcBef>
                <a:spcPts val="0"/>
              </a:spcBef>
              <a:spcAft>
                <a:spcPts val="0"/>
              </a:spcAft>
              <a:defRPr/>
            </a:pPr>
            <a:r>
              <a:rPr lang="en-US" altLang="ja-JP" sz="1200" dirty="0"/>
              <a:t> </a:t>
            </a:r>
            <a:r>
              <a:rPr lang="en-US" altLang="ja-JP" sz="1200" dirty="0" smtClean="0"/>
              <a:t>  </a:t>
            </a:r>
            <a:r>
              <a:rPr lang="ja-JP" altLang="en-US" sz="1200" dirty="0" smtClean="0"/>
              <a:t>組み</a:t>
            </a:r>
            <a:r>
              <a:rPr lang="ja-JP" altLang="en-US" sz="1200" dirty="0"/>
              <a:t>の具体化・推進 </a:t>
            </a:r>
            <a:endParaRPr lang="en-US" altLang="ja-JP" sz="1200" dirty="0"/>
          </a:p>
          <a:p>
            <a:pPr algn="l" fontAlgn="auto">
              <a:spcBef>
                <a:spcPts val="0"/>
              </a:spcBef>
              <a:spcAft>
                <a:spcPts val="0"/>
              </a:spcAft>
              <a:defRPr/>
            </a:pPr>
            <a:endParaRPr lang="ja-JP" altLang="en-US" sz="1050" dirty="0"/>
          </a:p>
        </p:txBody>
      </p:sp>
      <p:sp>
        <p:nvSpPr>
          <p:cNvPr id="10" name="テキスト ボックス 9"/>
          <p:cNvSpPr txBox="1"/>
          <p:nvPr/>
        </p:nvSpPr>
        <p:spPr>
          <a:xfrm>
            <a:off x="611188" y="1292225"/>
            <a:ext cx="7129462" cy="369888"/>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fontAlgn="auto">
              <a:spcBef>
                <a:spcPts val="0"/>
              </a:spcBef>
              <a:spcAft>
                <a:spcPts val="0"/>
              </a:spcAft>
              <a:defRPr/>
            </a:pPr>
            <a:r>
              <a:rPr lang="ja-JP" altLang="en-US" b="1" dirty="0"/>
              <a:t>大阪の成長戦略（</a:t>
            </a:r>
            <a:r>
              <a:rPr lang="en-US" altLang="ja-JP" b="1" dirty="0"/>
              <a:t>2015</a:t>
            </a:r>
            <a:r>
              <a:rPr lang="ja-JP" altLang="en-US" b="1" dirty="0"/>
              <a:t>年</a:t>
            </a:r>
            <a:r>
              <a:rPr lang="en-US" altLang="ja-JP" b="1" dirty="0"/>
              <a:t>2</a:t>
            </a:r>
            <a:r>
              <a:rPr lang="ja-JP" altLang="en-US" b="1" dirty="0"/>
              <a:t>月改訂）</a:t>
            </a:r>
            <a:endParaRPr lang="ja-JP" altLang="en-US" dirty="0"/>
          </a:p>
        </p:txBody>
      </p:sp>
      <p:sp>
        <p:nvSpPr>
          <p:cNvPr id="7" name="角丸四角形 6"/>
          <p:cNvSpPr/>
          <p:nvPr/>
        </p:nvSpPr>
        <p:spPr>
          <a:xfrm>
            <a:off x="4643438" y="1773238"/>
            <a:ext cx="3911600" cy="3317875"/>
          </a:xfrm>
          <a:prstGeom prst="roundRect">
            <a:avLst>
              <a:gd name="adj" fmla="val 6438"/>
            </a:avLst>
          </a:prstGeom>
        </p:spPr>
        <p:style>
          <a:lnRef idx="2">
            <a:schemeClr val="accent4"/>
          </a:lnRef>
          <a:fillRef idx="1">
            <a:schemeClr val="lt1"/>
          </a:fillRef>
          <a:effectRef idx="0">
            <a:schemeClr val="accent4"/>
          </a:effectRef>
          <a:fontRef idx="minor">
            <a:schemeClr val="dk1"/>
          </a:fontRef>
        </p:style>
        <p:txBody>
          <a:bodyPr anchor="ctr"/>
          <a:lstStyle/>
          <a:p>
            <a:pPr algn="l" fontAlgn="auto">
              <a:spcBef>
                <a:spcPts val="0"/>
              </a:spcBef>
              <a:spcAft>
                <a:spcPts val="0"/>
              </a:spcAft>
              <a:defRPr/>
            </a:pPr>
            <a:endParaRPr lang="ja-JP" altLang="en-US" sz="1050" dirty="0"/>
          </a:p>
          <a:p>
            <a:pPr algn="l" fontAlgn="auto">
              <a:spcBef>
                <a:spcPts val="0"/>
              </a:spcBef>
              <a:spcAft>
                <a:spcPts val="0"/>
              </a:spcAft>
              <a:defRPr/>
            </a:pPr>
            <a:endParaRPr lang="en-US" altLang="ja-JP" sz="1050" dirty="0"/>
          </a:p>
          <a:p>
            <a:pPr algn="l" fontAlgn="auto">
              <a:spcBef>
                <a:spcPts val="0"/>
              </a:spcBef>
              <a:spcAft>
                <a:spcPts val="0"/>
              </a:spcAft>
              <a:defRPr/>
            </a:pPr>
            <a:r>
              <a:rPr lang="ja-JP" altLang="en-US" sz="1200" b="1" dirty="0">
                <a:latin typeface="+mj-ea"/>
                <a:ea typeface="+mj-ea"/>
              </a:rPr>
              <a:t>■先端技術産業の更なる強化</a:t>
            </a:r>
            <a:endParaRPr lang="en-US" altLang="ja-JP" sz="1200" b="1" dirty="0">
              <a:latin typeface="+mj-ea"/>
              <a:ea typeface="+mj-ea"/>
            </a:endParaRPr>
          </a:p>
          <a:p>
            <a:pPr algn="l" fontAlgn="auto">
              <a:spcBef>
                <a:spcPts val="0"/>
              </a:spcBef>
              <a:spcAft>
                <a:spcPts val="0"/>
              </a:spcAft>
              <a:defRPr/>
            </a:pPr>
            <a:r>
              <a:rPr lang="ja-JP" altLang="en-US" sz="1050" dirty="0"/>
              <a:t>大阪・関西が強みを有する</a:t>
            </a:r>
            <a:r>
              <a:rPr lang="ja-JP" altLang="en-US" sz="1050" u="sng" dirty="0"/>
              <a:t>医薬品・医療機器などのライフサイエンス分野</a:t>
            </a:r>
            <a:r>
              <a:rPr lang="ja-JP" altLang="en-US" sz="1050" dirty="0"/>
              <a:t>、蓄電池等を中心とした環境・新エネルギー分野において世界有数の拠点をめざす。 </a:t>
            </a:r>
          </a:p>
          <a:p>
            <a:pPr algn="l" fontAlgn="auto">
              <a:spcBef>
                <a:spcPts val="0"/>
              </a:spcBef>
              <a:spcAft>
                <a:spcPts val="0"/>
              </a:spcAft>
              <a:defRPr/>
            </a:pPr>
            <a:endParaRPr lang="en-US" altLang="ja-JP" sz="1050" dirty="0"/>
          </a:p>
          <a:p>
            <a:pPr algn="l" fontAlgn="auto">
              <a:spcBef>
                <a:spcPts val="0"/>
              </a:spcBef>
              <a:spcAft>
                <a:spcPts val="0"/>
              </a:spcAft>
              <a:defRPr/>
            </a:pPr>
            <a:r>
              <a:rPr lang="ja-JP" altLang="en-US" sz="1050" dirty="0"/>
              <a:t>◇「国際戦略総合特区」を活用し、環境・新エネルギー</a:t>
            </a:r>
            <a:r>
              <a:rPr lang="ja-JP" altLang="en-US" sz="1050" u="sng" dirty="0"/>
              <a:t>、</a:t>
            </a:r>
            <a:r>
              <a:rPr lang="ja-JP" altLang="en-US" sz="1050" u="sng" dirty="0" smtClean="0"/>
              <a:t>ライフサ</a:t>
            </a:r>
            <a:endParaRPr lang="en-US" altLang="ja-JP" sz="1050" u="sng" dirty="0" smtClean="0"/>
          </a:p>
          <a:p>
            <a:pPr algn="l" fontAlgn="auto">
              <a:spcBef>
                <a:spcPts val="0"/>
              </a:spcBef>
              <a:spcAft>
                <a:spcPts val="0"/>
              </a:spcAft>
              <a:defRPr/>
            </a:pPr>
            <a:r>
              <a:rPr lang="en-US" altLang="ja-JP" sz="1050" dirty="0"/>
              <a:t> </a:t>
            </a:r>
            <a:r>
              <a:rPr lang="en-US" altLang="ja-JP" sz="1050" dirty="0" smtClean="0"/>
              <a:t>   </a:t>
            </a:r>
            <a:r>
              <a:rPr lang="ja-JP" altLang="en-US" sz="1050" u="sng" dirty="0" smtClean="0"/>
              <a:t>イエンス</a:t>
            </a:r>
            <a:r>
              <a:rPr lang="ja-JP" altLang="en-US" sz="1050" dirty="0"/>
              <a:t>などの新分野でイノベーションを先導する企業、</a:t>
            </a:r>
            <a:r>
              <a:rPr lang="ja-JP" altLang="en-US" sz="1050" dirty="0" smtClean="0"/>
              <a:t>人材</a:t>
            </a:r>
            <a:endParaRPr lang="en-US" altLang="ja-JP" sz="1050" dirty="0" smtClean="0"/>
          </a:p>
          <a:p>
            <a:pPr algn="l" fontAlgn="auto">
              <a:spcBef>
                <a:spcPts val="0"/>
              </a:spcBef>
              <a:spcAft>
                <a:spcPts val="0"/>
              </a:spcAft>
              <a:defRPr/>
            </a:pPr>
            <a:r>
              <a:rPr lang="en-US" altLang="ja-JP" sz="1050" dirty="0"/>
              <a:t> </a:t>
            </a:r>
            <a:r>
              <a:rPr lang="en-US" altLang="ja-JP" sz="1050" dirty="0" smtClean="0"/>
              <a:t>   </a:t>
            </a:r>
            <a:r>
              <a:rPr lang="ja-JP" altLang="en-US" sz="1050" dirty="0" smtClean="0"/>
              <a:t>の</a:t>
            </a:r>
            <a:r>
              <a:rPr lang="ja-JP" altLang="en-US" sz="1050" dirty="0"/>
              <a:t>内外からの集積を促進 </a:t>
            </a:r>
          </a:p>
          <a:p>
            <a:pPr algn="l" fontAlgn="auto">
              <a:spcBef>
                <a:spcPts val="300"/>
              </a:spcBef>
              <a:spcAft>
                <a:spcPts val="0"/>
              </a:spcAft>
              <a:defRPr/>
            </a:pPr>
            <a:r>
              <a:rPr lang="ja-JP" altLang="en-US" sz="1050" dirty="0"/>
              <a:t>◇オール大阪の</a:t>
            </a:r>
            <a:r>
              <a:rPr lang="ja-JP" altLang="en-US" sz="1050" u="sng" dirty="0"/>
              <a:t>産学官連携体制によるバイオ戦略</a:t>
            </a:r>
            <a:r>
              <a:rPr lang="ja-JP" altLang="en-US" sz="1050" dirty="0"/>
              <a:t>の推進 </a:t>
            </a:r>
          </a:p>
          <a:p>
            <a:pPr algn="l" fontAlgn="auto">
              <a:spcBef>
                <a:spcPts val="300"/>
              </a:spcBef>
              <a:spcAft>
                <a:spcPts val="0"/>
              </a:spcAft>
              <a:defRPr/>
            </a:pPr>
            <a:r>
              <a:rPr lang="ja-JP" altLang="en-US" sz="1050" dirty="0"/>
              <a:t>◇移転後の国立循環器病研究センターを核とした医療</a:t>
            </a:r>
            <a:r>
              <a:rPr lang="ja-JP" altLang="en-US" sz="1050" dirty="0" smtClean="0"/>
              <a:t>クラス</a:t>
            </a:r>
            <a:endParaRPr lang="en-US" altLang="ja-JP" sz="1050" dirty="0" smtClean="0"/>
          </a:p>
          <a:p>
            <a:pPr algn="l" fontAlgn="auto">
              <a:spcBef>
                <a:spcPts val="0"/>
              </a:spcBef>
              <a:spcAft>
                <a:spcPts val="0"/>
              </a:spcAft>
              <a:defRPr/>
            </a:pPr>
            <a:r>
              <a:rPr lang="en-US" altLang="ja-JP" sz="1050" dirty="0"/>
              <a:t> </a:t>
            </a:r>
            <a:r>
              <a:rPr lang="en-US" altLang="ja-JP" sz="1050" dirty="0" smtClean="0"/>
              <a:t>   </a:t>
            </a:r>
            <a:r>
              <a:rPr lang="ja-JP" altLang="en-US" sz="1050" dirty="0" smtClean="0"/>
              <a:t>ター</a:t>
            </a:r>
            <a:r>
              <a:rPr lang="ja-JP" altLang="en-US" sz="1050" dirty="0"/>
              <a:t>の形成促進 </a:t>
            </a:r>
          </a:p>
          <a:p>
            <a:pPr algn="l" fontAlgn="auto">
              <a:spcBef>
                <a:spcPts val="300"/>
              </a:spcBef>
              <a:spcAft>
                <a:spcPts val="0"/>
              </a:spcAft>
              <a:defRPr/>
            </a:pPr>
            <a:r>
              <a:rPr lang="ja-JP" altLang="en-US" sz="1050" dirty="0"/>
              <a:t>◇国家戦略特区の保険外併用療養に関する特例等を活用</a:t>
            </a:r>
            <a:r>
              <a:rPr lang="ja-JP" altLang="en-US" sz="1050" dirty="0" smtClean="0"/>
              <a:t>した</a:t>
            </a:r>
            <a:endParaRPr lang="en-US" altLang="ja-JP" sz="1050" dirty="0" smtClean="0"/>
          </a:p>
          <a:p>
            <a:pPr algn="l" fontAlgn="auto">
              <a:spcBef>
                <a:spcPts val="0"/>
              </a:spcBef>
              <a:spcAft>
                <a:spcPts val="0"/>
              </a:spcAft>
              <a:defRPr/>
            </a:pPr>
            <a:r>
              <a:rPr lang="en-US" altLang="ja-JP" sz="1050" dirty="0"/>
              <a:t> </a:t>
            </a:r>
            <a:r>
              <a:rPr lang="en-US" altLang="ja-JP" sz="1050" dirty="0" smtClean="0"/>
              <a:t>   </a:t>
            </a:r>
            <a:r>
              <a:rPr lang="ja-JP" altLang="en-US" sz="1050" dirty="0" smtClean="0"/>
              <a:t>革新的</a:t>
            </a:r>
            <a:r>
              <a:rPr lang="ja-JP" altLang="en-US" sz="1050" dirty="0"/>
              <a:t>な医薬品・医療機器・再生医療の研究開発の促進 </a:t>
            </a:r>
          </a:p>
          <a:p>
            <a:pPr algn="l" fontAlgn="auto">
              <a:spcBef>
                <a:spcPts val="300"/>
              </a:spcBef>
              <a:spcAft>
                <a:spcPts val="0"/>
              </a:spcAft>
              <a:defRPr/>
            </a:pPr>
            <a:r>
              <a:rPr lang="ja-JP" altLang="en-US" sz="1050" dirty="0"/>
              <a:t>◇拠点病院を核とした高度先進医療の治験、臨床研究の促進 </a:t>
            </a:r>
          </a:p>
          <a:p>
            <a:pPr algn="l" fontAlgn="auto">
              <a:spcBef>
                <a:spcPts val="300"/>
              </a:spcBef>
              <a:spcAft>
                <a:spcPts val="0"/>
              </a:spcAft>
              <a:defRPr/>
            </a:pPr>
            <a:r>
              <a:rPr lang="ja-JP" altLang="en-US" sz="1050" dirty="0"/>
              <a:t>◇国際医療交流の推進・外国人医師等高度専門人材受入れ</a:t>
            </a:r>
            <a:r>
              <a:rPr lang="ja-JP" altLang="en-US" sz="1050" dirty="0" smtClean="0"/>
              <a:t>の</a:t>
            </a:r>
            <a:endParaRPr lang="en-US" altLang="ja-JP" sz="1050" dirty="0" smtClean="0"/>
          </a:p>
          <a:p>
            <a:pPr algn="l" fontAlgn="auto">
              <a:spcBef>
                <a:spcPts val="0"/>
              </a:spcBef>
              <a:spcAft>
                <a:spcPts val="0"/>
              </a:spcAft>
              <a:defRPr/>
            </a:pPr>
            <a:r>
              <a:rPr lang="en-US" altLang="ja-JP" sz="1050" dirty="0"/>
              <a:t> </a:t>
            </a:r>
            <a:r>
              <a:rPr lang="en-US" altLang="ja-JP" sz="1050" dirty="0" smtClean="0"/>
              <a:t>   </a:t>
            </a:r>
            <a:r>
              <a:rPr lang="ja-JP" altLang="en-US" sz="1050" dirty="0" smtClean="0"/>
              <a:t>ため</a:t>
            </a:r>
            <a:r>
              <a:rPr lang="ja-JP" altLang="en-US" sz="1050" dirty="0"/>
              <a:t>の環境整備 </a:t>
            </a:r>
            <a:endParaRPr lang="en-US" altLang="ja-JP" sz="1050" dirty="0"/>
          </a:p>
          <a:p>
            <a:pPr algn="l" fontAlgn="auto">
              <a:spcBef>
                <a:spcPts val="300"/>
              </a:spcBef>
              <a:spcAft>
                <a:spcPts val="0"/>
              </a:spcAft>
              <a:defRPr/>
            </a:pPr>
            <a:r>
              <a:rPr lang="ja-JP" altLang="en-US" sz="1050" dirty="0"/>
              <a:t>◇革新的がん医療（ＢＮＣＴ）の研究成果を活用した医療</a:t>
            </a:r>
            <a:r>
              <a:rPr lang="ja-JP" altLang="en-US" sz="1050" dirty="0" smtClean="0"/>
              <a:t>イノベー</a:t>
            </a:r>
            <a:endParaRPr lang="en-US" altLang="ja-JP" sz="1050" dirty="0" smtClean="0"/>
          </a:p>
          <a:p>
            <a:pPr algn="l" fontAlgn="auto">
              <a:spcBef>
                <a:spcPts val="0"/>
              </a:spcBef>
              <a:spcAft>
                <a:spcPts val="0"/>
              </a:spcAft>
              <a:defRPr/>
            </a:pPr>
            <a:r>
              <a:rPr lang="en-US" altLang="ja-JP" sz="1050" dirty="0"/>
              <a:t> </a:t>
            </a:r>
            <a:r>
              <a:rPr lang="en-US" altLang="ja-JP" sz="1050" dirty="0" smtClean="0"/>
              <a:t>   </a:t>
            </a:r>
            <a:r>
              <a:rPr lang="ja-JP" altLang="en-US" sz="1050" dirty="0" smtClean="0"/>
              <a:t>ション</a:t>
            </a:r>
            <a:r>
              <a:rPr lang="ja-JP" altLang="en-US" sz="1050" dirty="0"/>
              <a:t>の促進 	</a:t>
            </a:r>
          </a:p>
          <a:p>
            <a:pPr fontAlgn="auto">
              <a:spcBef>
                <a:spcPts val="0"/>
              </a:spcBef>
              <a:spcAft>
                <a:spcPts val="0"/>
              </a:spcAft>
              <a:defRPr/>
            </a:pPr>
            <a:endParaRPr lang="ja-JP" altLang="en-US" sz="1050" dirty="0"/>
          </a:p>
        </p:txBody>
      </p:sp>
      <p:sp>
        <p:nvSpPr>
          <p:cNvPr id="2" name="スライド番号プレースホルダー 1"/>
          <p:cNvSpPr>
            <a:spLocks noGrp="1"/>
          </p:cNvSpPr>
          <p:nvPr>
            <p:ph type="sldNum" sz="quarter" idx="12"/>
          </p:nvPr>
        </p:nvSpPr>
        <p:spPr/>
        <p:txBody>
          <a:bodyPr/>
          <a:lstStyle/>
          <a:p>
            <a:pPr>
              <a:defRPr/>
            </a:pPr>
            <a:fld id="{661A0A19-DAD2-4737-BBBA-6206C66EF212}" type="slidenum">
              <a:rPr lang="ja-JP" altLang="en-US" smtClean="0"/>
              <a:pPr>
                <a:defRPr/>
              </a:pPr>
              <a:t>51</a:t>
            </a:fld>
            <a:endParaRPr lang="ja-JP"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１．健康長寿産業を基軸とする</a:t>
            </a:r>
            <a:r>
              <a:rPr lang="ja-JP" altLang="en-US" b="1" dirty="0" smtClean="0">
                <a:latin typeface="+mn-lt"/>
                <a:ea typeface="+mn-ea"/>
              </a:rPr>
              <a:t>理由　</a:t>
            </a:r>
            <a:r>
              <a:rPr lang="ja-JP" altLang="en-US" sz="1000" dirty="0" smtClean="0"/>
              <a:t>～</a:t>
            </a:r>
            <a:r>
              <a:rPr lang="ja-JP" altLang="en-US" sz="1000" dirty="0"/>
              <a:t>医療</a:t>
            </a:r>
            <a:r>
              <a:rPr lang="ja-JP" altLang="en-US" sz="1000" dirty="0" smtClean="0"/>
              <a:t>関連産業の動向～</a:t>
            </a:r>
            <a:endParaRPr lang="ja-JP" altLang="en-US" sz="1000" dirty="0">
              <a:latin typeface="+mn-lt"/>
              <a:ea typeface="+mn-ea"/>
            </a:endParaRPr>
          </a:p>
        </p:txBody>
      </p:sp>
      <p:sp>
        <p:nvSpPr>
          <p:cNvPr id="5" name="テキスト ボックス 4"/>
          <p:cNvSpPr txBox="1"/>
          <p:nvPr/>
        </p:nvSpPr>
        <p:spPr>
          <a:xfrm>
            <a:off x="198438" y="827088"/>
            <a:ext cx="8837612" cy="2777683"/>
          </a:xfrm>
          <a:prstGeom prst="rect">
            <a:avLst/>
          </a:prstGeom>
          <a:noFill/>
        </p:spPr>
        <p:txBody>
          <a:bodyPr>
            <a:spAutoFit/>
          </a:bodyPr>
          <a:lstStyle/>
          <a:p>
            <a:pPr marL="285750" indent="-285750" algn="l" fontAlgn="auto">
              <a:lnSpc>
                <a:spcPts val="2100"/>
              </a:lnSpc>
              <a:spcBef>
                <a:spcPts val="600"/>
              </a:spcBef>
              <a:spcAft>
                <a:spcPts val="0"/>
              </a:spcAft>
              <a:buFont typeface="Arial" pitchFamily="34" charset="0"/>
              <a:buChar char="•"/>
              <a:defRPr/>
            </a:pPr>
            <a:r>
              <a:rPr lang="ja-JP" altLang="en-US" sz="1600" dirty="0">
                <a:latin typeface="Meiryo UI" pitchFamily="50" charset="-128"/>
                <a:ea typeface="Meiryo UI" pitchFamily="50" charset="-128"/>
                <a:cs typeface="Meiryo UI" pitchFamily="50" charset="-128"/>
              </a:rPr>
              <a:t>国内市場だけでなく、世界の医療市場については、</a:t>
            </a:r>
            <a:r>
              <a:rPr lang="en-US" altLang="ja-JP" sz="1600" dirty="0">
                <a:latin typeface="Meiryo UI" pitchFamily="50" charset="-128"/>
                <a:ea typeface="Meiryo UI" pitchFamily="50" charset="-128"/>
                <a:cs typeface="Meiryo UI" pitchFamily="50" charset="-128"/>
              </a:rPr>
              <a:t>2001</a:t>
            </a:r>
            <a:r>
              <a:rPr lang="ja-JP" altLang="en-US" sz="1600" dirty="0">
                <a:latin typeface="Meiryo UI" pitchFamily="50" charset="-128"/>
                <a:ea typeface="Meiryo UI" pitchFamily="50" charset="-128"/>
                <a:cs typeface="Meiryo UI" pitchFamily="50" charset="-128"/>
              </a:rPr>
              <a:t>年から</a:t>
            </a:r>
            <a:r>
              <a:rPr lang="en-US" altLang="ja-JP" sz="1600" dirty="0">
                <a:latin typeface="Meiryo UI" pitchFamily="50" charset="-128"/>
                <a:ea typeface="Meiryo UI" pitchFamily="50" charset="-128"/>
                <a:cs typeface="Meiryo UI" pitchFamily="50" charset="-128"/>
              </a:rPr>
              <a:t>2010</a:t>
            </a:r>
            <a:r>
              <a:rPr lang="ja-JP" altLang="en-US" sz="1600" dirty="0">
                <a:latin typeface="Meiryo UI" pitchFamily="50" charset="-128"/>
                <a:ea typeface="Meiryo UI" pitchFamily="50" charset="-128"/>
                <a:cs typeface="Meiryo UI" pitchFamily="50" charset="-128"/>
              </a:rPr>
              <a:t>年まで市場は成長（毎年平均</a:t>
            </a:r>
            <a:r>
              <a:rPr lang="en-US" altLang="ja-JP" sz="1600" dirty="0">
                <a:latin typeface="Meiryo UI" pitchFamily="50" charset="-128"/>
                <a:ea typeface="Meiryo UI" pitchFamily="50" charset="-128"/>
                <a:cs typeface="Meiryo UI" pitchFamily="50" charset="-128"/>
              </a:rPr>
              <a:t>8.7</a:t>
            </a:r>
            <a:r>
              <a:rPr lang="ja-JP" altLang="en-US" sz="1600" dirty="0">
                <a:latin typeface="Meiryo UI" pitchFamily="50" charset="-128"/>
                <a:ea typeface="Meiryo UI" pitchFamily="50" charset="-128"/>
                <a:cs typeface="Meiryo UI" pitchFamily="50" charset="-128"/>
              </a:rPr>
              <a:t>％）し続けている。</a:t>
            </a:r>
            <a:endParaRPr lang="en-US" altLang="ja-JP" sz="1600" dirty="0">
              <a:latin typeface="Meiryo UI" pitchFamily="50" charset="-128"/>
              <a:ea typeface="Meiryo UI" pitchFamily="50" charset="-128"/>
              <a:cs typeface="Meiryo UI" pitchFamily="50" charset="-128"/>
            </a:endParaRPr>
          </a:p>
          <a:p>
            <a:pPr marL="285750" indent="-285750" algn="l" fontAlgn="auto">
              <a:lnSpc>
                <a:spcPts val="2100"/>
              </a:lnSpc>
              <a:spcBef>
                <a:spcPts val="600"/>
              </a:spcBef>
              <a:spcAft>
                <a:spcPts val="0"/>
              </a:spcAft>
              <a:defRPr/>
            </a:pPr>
            <a:r>
              <a:rPr lang="ja-JP" altLang="en-US" sz="1600" dirty="0">
                <a:latin typeface="Meiryo UI" pitchFamily="50" charset="-128"/>
                <a:ea typeface="Meiryo UI" pitchFamily="50" charset="-128"/>
                <a:cs typeface="Meiryo UI" pitchFamily="50" charset="-128"/>
              </a:rPr>
              <a:t>　　（</a:t>
            </a:r>
            <a:r>
              <a:rPr lang="en-US" altLang="ja-JP" sz="1600" dirty="0">
                <a:latin typeface="Meiryo UI" pitchFamily="50" charset="-128"/>
                <a:ea typeface="Meiryo UI" pitchFamily="50" charset="-128"/>
                <a:cs typeface="Meiryo UI" pitchFamily="50" charset="-128"/>
              </a:rPr>
              <a:t>2010</a:t>
            </a:r>
            <a:r>
              <a:rPr lang="ja-JP" altLang="en-US" sz="1600" dirty="0">
                <a:latin typeface="Meiryo UI" pitchFamily="50" charset="-128"/>
                <a:ea typeface="Meiryo UI" pitchFamily="50" charset="-128"/>
                <a:cs typeface="Meiryo UI" pitchFamily="50" charset="-128"/>
              </a:rPr>
              <a:t>年における市場</a:t>
            </a:r>
            <a:r>
              <a:rPr lang="ja-JP" altLang="en-US" sz="1600">
                <a:latin typeface="Meiryo UI" pitchFamily="50" charset="-128"/>
                <a:ea typeface="Meiryo UI" pitchFamily="50" charset="-128"/>
                <a:cs typeface="Meiryo UI" pitchFamily="50" charset="-128"/>
              </a:rPr>
              <a:t>規模</a:t>
            </a:r>
            <a:r>
              <a:rPr lang="ja-JP" altLang="en-US" sz="1600" smtClean="0">
                <a:latin typeface="Meiryo UI" pitchFamily="50" charset="-128"/>
                <a:ea typeface="Meiryo UI" pitchFamily="50" charset="-128"/>
                <a:cs typeface="Meiryo UI" pitchFamily="50" charset="-128"/>
              </a:rPr>
              <a:t>：</a:t>
            </a:r>
            <a:r>
              <a:rPr lang="ja-JP" altLang="en-US" sz="1600">
                <a:latin typeface="Meiryo UI" pitchFamily="50" charset="-128"/>
                <a:ea typeface="Meiryo UI" pitchFamily="50" charset="-128"/>
                <a:cs typeface="Meiryo UI" pitchFamily="50" charset="-128"/>
              </a:rPr>
              <a:t>医療</a:t>
            </a:r>
            <a:r>
              <a:rPr lang="ja-JP" altLang="en-US" sz="1600" smtClean="0">
                <a:latin typeface="Meiryo UI" pitchFamily="50" charset="-128"/>
                <a:ea typeface="Meiryo UI" pitchFamily="50" charset="-128"/>
                <a:cs typeface="Meiryo UI" pitchFamily="50" charset="-128"/>
              </a:rPr>
              <a:t>サービス</a:t>
            </a:r>
            <a:r>
              <a:rPr lang="ja-JP" altLang="en-US" sz="1600" dirty="0">
                <a:latin typeface="Meiryo UI" pitchFamily="50" charset="-128"/>
                <a:ea typeface="Meiryo UI" pitchFamily="50" charset="-128"/>
                <a:cs typeface="Meiryo UI" pitchFamily="50" charset="-128"/>
              </a:rPr>
              <a:t>約</a:t>
            </a:r>
            <a:r>
              <a:rPr lang="en-US" altLang="ja-JP" sz="1600" dirty="0">
                <a:latin typeface="Meiryo UI" pitchFamily="50" charset="-128"/>
                <a:ea typeface="Meiryo UI" pitchFamily="50" charset="-128"/>
                <a:cs typeface="Meiryo UI" pitchFamily="50" charset="-128"/>
              </a:rPr>
              <a:t>430</a:t>
            </a:r>
            <a:r>
              <a:rPr lang="ja-JP" altLang="en-US" sz="1600" dirty="0">
                <a:latin typeface="Meiryo UI" pitchFamily="50" charset="-128"/>
                <a:ea typeface="Meiryo UI" pitchFamily="50" charset="-128"/>
                <a:cs typeface="Meiryo UI" pitchFamily="50" charset="-128"/>
              </a:rPr>
              <a:t>兆円、医薬品約</a:t>
            </a:r>
            <a:r>
              <a:rPr lang="en-US" altLang="ja-JP" sz="1600" dirty="0">
                <a:latin typeface="Meiryo UI" pitchFamily="50" charset="-128"/>
                <a:ea typeface="Meiryo UI" pitchFamily="50" charset="-128"/>
                <a:cs typeface="Meiryo UI" pitchFamily="50" charset="-128"/>
              </a:rPr>
              <a:t>70</a:t>
            </a:r>
            <a:r>
              <a:rPr lang="ja-JP" altLang="en-US" sz="1600" dirty="0">
                <a:latin typeface="Meiryo UI" pitchFamily="50" charset="-128"/>
                <a:ea typeface="Meiryo UI" pitchFamily="50" charset="-128"/>
                <a:cs typeface="Meiryo UI" pitchFamily="50" charset="-128"/>
              </a:rPr>
              <a:t>兆円、医療機器約</a:t>
            </a:r>
            <a:r>
              <a:rPr lang="en-US" altLang="ja-JP" sz="1600" dirty="0">
                <a:latin typeface="Meiryo UI" pitchFamily="50" charset="-128"/>
                <a:ea typeface="Meiryo UI" pitchFamily="50" charset="-128"/>
                <a:cs typeface="Meiryo UI" pitchFamily="50" charset="-128"/>
              </a:rPr>
              <a:t>20</a:t>
            </a:r>
            <a:r>
              <a:rPr lang="ja-JP" altLang="en-US" sz="1600" dirty="0">
                <a:latin typeface="Meiryo UI" pitchFamily="50" charset="-128"/>
                <a:ea typeface="Meiryo UI" pitchFamily="50" charset="-128"/>
                <a:cs typeface="Meiryo UI" pitchFamily="50" charset="-128"/>
              </a:rPr>
              <a:t>兆円）</a:t>
            </a:r>
            <a:endParaRPr lang="en-US" altLang="ja-JP" sz="1600" dirty="0">
              <a:latin typeface="Meiryo UI" pitchFamily="50" charset="-128"/>
              <a:ea typeface="Meiryo UI" pitchFamily="50" charset="-128"/>
              <a:cs typeface="Meiryo UI" pitchFamily="50" charset="-128"/>
            </a:endParaRPr>
          </a:p>
          <a:p>
            <a:pPr marL="285750" indent="-285750" algn="l" fontAlgn="auto">
              <a:lnSpc>
                <a:spcPts val="2100"/>
              </a:lnSpc>
              <a:spcBef>
                <a:spcPts val="600"/>
              </a:spcBef>
              <a:spcAft>
                <a:spcPts val="0"/>
              </a:spcAft>
              <a:buFont typeface="Arial" pitchFamily="34" charset="0"/>
              <a:buChar char="•"/>
              <a:defRPr/>
            </a:pPr>
            <a:r>
              <a:rPr lang="ja-JP" altLang="en-US" sz="1600" dirty="0">
                <a:latin typeface="Meiryo UI" pitchFamily="50" charset="-128"/>
                <a:ea typeface="Meiryo UI" pitchFamily="50" charset="-128"/>
                <a:cs typeface="Meiryo UI" pitchFamily="50" charset="-128"/>
              </a:rPr>
              <a:t>世界においても、平均寿命の延伸と出生率の低下が進行。</a:t>
            </a:r>
            <a:r>
              <a:rPr lang="en-US" altLang="ja-JP" sz="1600" dirty="0">
                <a:latin typeface="Meiryo UI" pitchFamily="50" charset="-128"/>
                <a:ea typeface="Meiryo UI" pitchFamily="50" charset="-128"/>
                <a:cs typeface="Meiryo UI" pitchFamily="50" charset="-128"/>
              </a:rPr>
              <a:t>60</a:t>
            </a:r>
            <a:r>
              <a:rPr lang="ja-JP" altLang="en-US" sz="1600" dirty="0">
                <a:latin typeface="Meiryo UI" pitchFamily="50" charset="-128"/>
                <a:ea typeface="Meiryo UI" pitchFamily="50" charset="-128"/>
                <a:cs typeface="Meiryo UI" pitchFamily="50" charset="-128"/>
              </a:rPr>
              <a:t>歳以上の人口は、</a:t>
            </a:r>
            <a:r>
              <a:rPr lang="en-US" altLang="ja-JP" sz="1600" dirty="0">
                <a:latin typeface="Meiryo UI" pitchFamily="50" charset="-128"/>
                <a:ea typeface="Meiryo UI" pitchFamily="50" charset="-128"/>
                <a:cs typeface="Meiryo UI" pitchFamily="50" charset="-128"/>
              </a:rPr>
              <a:t>8.9</a:t>
            </a:r>
            <a:r>
              <a:rPr lang="ja-JP" altLang="en-US" sz="1600" dirty="0">
                <a:latin typeface="Meiryo UI" pitchFamily="50" charset="-128"/>
                <a:ea typeface="Meiryo UI" pitchFamily="50" charset="-128"/>
                <a:cs typeface="Meiryo UI" pitchFamily="50" charset="-128"/>
              </a:rPr>
              <a:t>億人から</a:t>
            </a:r>
            <a:r>
              <a:rPr lang="en-US" altLang="ja-JP" sz="1600" dirty="0">
                <a:latin typeface="Meiryo UI" pitchFamily="50" charset="-128"/>
                <a:ea typeface="Meiryo UI" pitchFamily="50" charset="-128"/>
                <a:cs typeface="Meiryo UI" pitchFamily="50" charset="-128"/>
              </a:rPr>
              <a:t>2050</a:t>
            </a:r>
            <a:r>
              <a:rPr lang="ja-JP" altLang="en-US" sz="1600" dirty="0">
                <a:latin typeface="Meiryo UI" pitchFamily="50" charset="-128"/>
                <a:ea typeface="Meiryo UI" pitchFamily="50" charset="-128"/>
                <a:cs typeface="Meiryo UI" pitchFamily="50" charset="-128"/>
              </a:rPr>
              <a:t>年には</a:t>
            </a:r>
            <a:r>
              <a:rPr lang="en-US" altLang="ja-JP" sz="1600" dirty="0">
                <a:latin typeface="Meiryo UI" pitchFamily="50" charset="-128"/>
                <a:ea typeface="Meiryo UI" pitchFamily="50" charset="-128"/>
                <a:cs typeface="Meiryo UI" pitchFamily="50" charset="-128"/>
              </a:rPr>
              <a:t>24</a:t>
            </a:r>
            <a:r>
              <a:rPr lang="ja-JP" altLang="en-US" sz="1600" dirty="0">
                <a:latin typeface="Meiryo UI" pitchFamily="50" charset="-128"/>
                <a:ea typeface="Meiryo UI" pitchFamily="50" charset="-128"/>
                <a:cs typeface="Meiryo UI" pitchFamily="50" charset="-128"/>
              </a:rPr>
              <a:t>億人に増加（「世界人口白書</a:t>
            </a:r>
            <a:r>
              <a:rPr lang="en-US" altLang="ja-JP" sz="1600" dirty="0">
                <a:latin typeface="Meiryo UI" pitchFamily="50" charset="-128"/>
                <a:ea typeface="Meiryo UI" pitchFamily="50" charset="-128"/>
                <a:cs typeface="Meiryo UI" pitchFamily="50" charset="-128"/>
              </a:rPr>
              <a:t>2011</a:t>
            </a:r>
            <a:r>
              <a:rPr lang="ja-JP" altLang="en-US" sz="1600" dirty="0">
                <a:latin typeface="Meiryo UI" pitchFamily="50" charset="-128"/>
                <a:ea typeface="Meiryo UI" pitchFamily="50" charset="-128"/>
                <a:cs typeface="Meiryo UI" pitchFamily="50" charset="-128"/>
              </a:rPr>
              <a:t>」）し、医療ニーズが拡大することが見込まれている。また、新興国では</a:t>
            </a:r>
            <a:r>
              <a:rPr lang="ja-JP" altLang="en-US" sz="1600" dirty="0" smtClean="0">
                <a:latin typeface="Meiryo UI" pitchFamily="50" charset="-128"/>
                <a:ea typeface="Meiryo UI" pitchFamily="50" charset="-128"/>
                <a:cs typeface="Meiryo UI" pitchFamily="50" charset="-128"/>
              </a:rPr>
              <a:t>経済</a:t>
            </a:r>
            <a:r>
              <a:rPr lang="ja-JP" altLang="en-US" sz="1600" dirty="0">
                <a:latin typeface="Meiryo UI" pitchFamily="50" charset="-128"/>
                <a:ea typeface="Meiryo UI" pitchFamily="50" charset="-128"/>
                <a:cs typeface="Meiryo UI" pitchFamily="50" charset="-128"/>
              </a:rPr>
              <a:t>水準</a:t>
            </a:r>
            <a:r>
              <a:rPr lang="ja-JP" altLang="en-US" sz="1600" dirty="0" smtClean="0">
                <a:latin typeface="Meiryo UI" pitchFamily="50" charset="-128"/>
                <a:ea typeface="Meiryo UI" pitchFamily="50" charset="-128"/>
                <a:cs typeface="Meiryo UI" pitchFamily="50" charset="-128"/>
              </a:rPr>
              <a:t>は</a:t>
            </a:r>
            <a:r>
              <a:rPr lang="ja-JP" altLang="en-US" sz="1600" dirty="0">
                <a:latin typeface="Meiryo UI" pitchFamily="50" charset="-128"/>
                <a:ea typeface="Meiryo UI" pitchFamily="50" charset="-128"/>
                <a:cs typeface="Meiryo UI" pitchFamily="50" charset="-128"/>
              </a:rPr>
              <a:t>向上しても、低い医療水準等により平均寿命が短いなど様々な課題があり、高度な医療サービスへの需要が高まっているとされる。</a:t>
            </a:r>
            <a:endParaRPr lang="en-US" altLang="ja-JP" sz="1600" dirty="0">
              <a:latin typeface="Meiryo UI" pitchFamily="50" charset="-128"/>
              <a:ea typeface="Meiryo UI" pitchFamily="50" charset="-128"/>
              <a:cs typeface="Meiryo UI" pitchFamily="50" charset="-128"/>
            </a:endParaRPr>
          </a:p>
          <a:p>
            <a:pPr marL="285750" indent="-285750" algn="l" fontAlgn="auto">
              <a:spcBef>
                <a:spcPts val="600"/>
              </a:spcBef>
              <a:spcAft>
                <a:spcPts val="0"/>
              </a:spcAft>
              <a:buFont typeface="Arial" pitchFamily="34" charset="0"/>
              <a:buChar char="•"/>
              <a:defRPr/>
            </a:pPr>
            <a:endParaRPr lang="en-US" altLang="ja-JP" sz="1600" dirty="0">
              <a:latin typeface="Meiryo UI" pitchFamily="50" charset="-128"/>
              <a:ea typeface="Meiryo UI" pitchFamily="50" charset="-128"/>
              <a:cs typeface="Meiryo UI" pitchFamily="50" charset="-128"/>
            </a:endParaRPr>
          </a:p>
          <a:p>
            <a:pPr algn="l" fontAlgn="auto">
              <a:spcBef>
                <a:spcPts val="600"/>
              </a:spcBef>
              <a:spcAft>
                <a:spcPts val="0"/>
              </a:spcAft>
              <a:defRPr/>
            </a:pPr>
            <a:endParaRPr lang="en-US" altLang="ja-JP" sz="1600" dirty="0">
              <a:latin typeface="Meiryo UI" pitchFamily="50" charset="-128"/>
              <a:ea typeface="Meiryo UI" pitchFamily="50" charset="-128"/>
              <a:cs typeface="Meiryo UI" pitchFamily="50" charset="-128"/>
            </a:endParaRPr>
          </a:p>
        </p:txBody>
      </p:sp>
      <p:sp>
        <p:nvSpPr>
          <p:cNvPr id="29699" name="テキスト ボックス 3"/>
          <p:cNvSpPr txBox="1">
            <a:spLocks noChangeArrowheads="1"/>
          </p:cNvSpPr>
          <p:nvPr/>
        </p:nvSpPr>
        <p:spPr bwMode="auto">
          <a:xfrm>
            <a:off x="198438" y="395288"/>
            <a:ext cx="8694737" cy="369887"/>
          </a:xfrm>
          <a:prstGeom prst="rect">
            <a:avLst/>
          </a:prstGeom>
          <a:noFill/>
          <a:ln w="9525">
            <a:noFill/>
            <a:miter lim="800000"/>
            <a:headEnd/>
            <a:tailEnd/>
          </a:ln>
        </p:spPr>
        <p:txBody>
          <a:bodyPr>
            <a:spAutoFit/>
          </a:bodyPr>
          <a:lstStyle/>
          <a:p>
            <a:pPr algn="l">
              <a:spcBef>
                <a:spcPts val="1200"/>
              </a:spcBef>
            </a:pPr>
            <a:r>
              <a:rPr lang="ja-JP" altLang="en-US">
                <a:latin typeface="Meiryo UI"/>
                <a:ea typeface="Meiryo UI"/>
                <a:cs typeface="Meiryo UI"/>
              </a:rPr>
              <a:t>医療関連産業の動向（世界市場）</a:t>
            </a:r>
            <a:endParaRPr lang="en-US" altLang="ja-JP">
              <a:latin typeface="Meiryo UI"/>
              <a:ea typeface="Meiryo UI"/>
              <a:cs typeface="Meiryo UI"/>
            </a:endParaRPr>
          </a:p>
        </p:txBody>
      </p:sp>
      <p:cxnSp>
        <p:nvCxnSpPr>
          <p:cNvPr id="7" name="直線コネクタ 6"/>
          <p:cNvCxnSpPr/>
          <p:nvPr/>
        </p:nvCxnSpPr>
        <p:spPr>
          <a:xfrm>
            <a:off x="198438" y="793750"/>
            <a:ext cx="8837612"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9701" name="Picture 2"/>
          <p:cNvPicPr>
            <a:picLocks noChangeAspect="1" noChangeArrowheads="1"/>
          </p:cNvPicPr>
          <p:nvPr/>
        </p:nvPicPr>
        <p:blipFill>
          <a:blip r:embed="rId2"/>
          <a:srcRect l="1936" t="16731" r="6087" b="22638"/>
          <a:stretch>
            <a:fillRect/>
          </a:stretch>
        </p:blipFill>
        <p:spPr bwMode="auto">
          <a:xfrm>
            <a:off x="468313" y="2924175"/>
            <a:ext cx="8496300" cy="3457575"/>
          </a:xfrm>
          <a:prstGeom prst="rect">
            <a:avLst/>
          </a:prstGeom>
          <a:noFill/>
          <a:ln w="9525">
            <a:noFill/>
            <a:miter lim="800000"/>
            <a:headEnd/>
            <a:tailEnd/>
          </a:ln>
        </p:spPr>
      </p:pic>
      <p:sp>
        <p:nvSpPr>
          <p:cNvPr id="29702" name="テキスト ボックス 5"/>
          <p:cNvSpPr txBox="1">
            <a:spLocks noChangeArrowheads="1"/>
          </p:cNvSpPr>
          <p:nvPr/>
        </p:nvSpPr>
        <p:spPr bwMode="auto">
          <a:xfrm>
            <a:off x="4067175" y="6381750"/>
            <a:ext cx="4537075" cy="276225"/>
          </a:xfrm>
          <a:prstGeom prst="rect">
            <a:avLst/>
          </a:prstGeom>
          <a:noFill/>
          <a:ln w="9525">
            <a:noFill/>
            <a:miter lim="800000"/>
            <a:headEnd/>
            <a:tailEnd/>
          </a:ln>
        </p:spPr>
        <p:txBody>
          <a:bodyPr>
            <a:spAutoFit/>
          </a:bodyPr>
          <a:lstStyle/>
          <a:p>
            <a:pPr algn="l">
              <a:spcBef>
                <a:spcPts val="1200"/>
              </a:spcBef>
            </a:pPr>
            <a:r>
              <a:rPr lang="ja-JP" altLang="en-US" sz="1200" dirty="0">
                <a:latin typeface="Meiryo UI"/>
                <a:ea typeface="Meiryo UI"/>
                <a:cs typeface="Meiryo UI"/>
              </a:rPr>
              <a:t>出典：弟</a:t>
            </a:r>
            <a:r>
              <a:rPr lang="en-US" altLang="ja-JP" sz="1200" dirty="0">
                <a:latin typeface="Meiryo UI"/>
                <a:ea typeface="Meiryo UI"/>
                <a:cs typeface="Meiryo UI"/>
              </a:rPr>
              <a:t>17</a:t>
            </a:r>
            <a:r>
              <a:rPr lang="ja-JP" altLang="en-US" sz="1200" dirty="0">
                <a:latin typeface="Meiryo UI"/>
                <a:ea typeface="Meiryo UI"/>
                <a:cs typeface="Meiryo UI"/>
              </a:rPr>
              <a:t>回パッケージ型インフラ海外展開関係大臣会合より抜粋</a:t>
            </a:r>
            <a:endParaRPr lang="en-US" altLang="ja-JP" sz="1200" dirty="0">
              <a:latin typeface="Meiryo UI"/>
              <a:ea typeface="Meiryo UI"/>
              <a:cs typeface="Meiryo UI"/>
            </a:endParaRPr>
          </a:p>
        </p:txBody>
      </p:sp>
      <p:sp>
        <p:nvSpPr>
          <p:cNvPr id="29703" name="タイトル 1"/>
          <p:cNvSpPr txBox="1">
            <a:spLocks/>
          </p:cNvSpPr>
          <p:nvPr/>
        </p:nvSpPr>
        <p:spPr bwMode="auto">
          <a:xfrm>
            <a:off x="5785512" y="6519862"/>
            <a:ext cx="2803525" cy="419100"/>
          </a:xfrm>
          <a:prstGeom prst="rect">
            <a:avLst/>
          </a:prstGeom>
          <a:noFill/>
          <a:ln w="9525">
            <a:noFill/>
            <a:miter lim="800000"/>
            <a:headEnd/>
            <a:tailEnd/>
          </a:ln>
        </p:spPr>
        <p:txBody>
          <a:bodyPr anchor="ctr"/>
          <a:lstStyle/>
          <a:p>
            <a:pPr algn="l"/>
            <a:r>
              <a:rPr lang="en-US" altLang="ja-JP" sz="900" dirty="0">
                <a:latin typeface="Calibri" pitchFamily="34" charset="0"/>
              </a:rPr>
              <a:t>H26.1</a:t>
            </a:r>
            <a:r>
              <a:rPr lang="ja-JP" altLang="en-US" sz="900" dirty="0">
                <a:latin typeface="Calibri" pitchFamily="34" charset="0"/>
              </a:rPr>
              <a:t>「大阪府市医療戦略会議提言」より</a:t>
            </a:r>
          </a:p>
        </p:txBody>
      </p:sp>
      <p:sp>
        <p:nvSpPr>
          <p:cNvPr id="9" name="スライド番号プレースホルダー 1"/>
          <p:cNvSpPr>
            <a:spLocks noGrp="1"/>
          </p:cNvSpPr>
          <p:nvPr>
            <p:ph type="sldNum" sz="quarter" idx="12"/>
          </p:nvPr>
        </p:nvSpPr>
        <p:spPr>
          <a:xfrm>
            <a:off x="6553200" y="6356350"/>
            <a:ext cx="2133600" cy="365125"/>
          </a:xfrm>
        </p:spPr>
        <p:txBody>
          <a:bodyPr/>
          <a:lstStyle/>
          <a:p>
            <a:pPr>
              <a:defRPr/>
            </a:pPr>
            <a:fld id="{68352C5E-0BC6-414C-B596-47C449B1C505}" type="slidenum">
              <a:rPr lang="ja-JP" altLang="en-US" smtClean="0"/>
              <a:pPr>
                <a:defRPr/>
              </a:pPr>
              <a:t>6</a:t>
            </a:fld>
            <a:endParaRPr lang="ja-JP"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369888"/>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smtClean="0">
                <a:latin typeface="+mn-lt"/>
                <a:ea typeface="+mn-ea"/>
              </a:rPr>
              <a:t>１．健康長寿関連産業を基軸とする理由　</a:t>
            </a:r>
            <a:r>
              <a:rPr lang="ja-JP" altLang="en-US" sz="1000" dirty="0" smtClean="0"/>
              <a:t>～雇用創出効果～</a:t>
            </a:r>
            <a:endParaRPr lang="ja-JP" altLang="en-US" sz="1000" dirty="0">
              <a:latin typeface="+mn-lt"/>
              <a:ea typeface="+mn-ea"/>
            </a:endParaRPr>
          </a:p>
        </p:txBody>
      </p:sp>
      <p:sp>
        <p:nvSpPr>
          <p:cNvPr id="30722" name="テキスト ボックス 2"/>
          <p:cNvSpPr txBox="1">
            <a:spLocks noChangeArrowheads="1"/>
          </p:cNvSpPr>
          <p:nvPr/>
        </p:nvSpPr>
        <p:spPr bwMode="auto">
          <a:xfrm>
            <a:off x="3533775" y="6257255"/>
            <a:ext cx="5616575" cy="369888"/>
          </a:xfrm>
          <a:prstGeom prst="rect">
            <a:avLst/>
          </a:prstGeom>
          <a:noFill/>
          <a:ln w="9525">
            <a:noFill/>
            <a:miter lim="800000"/>
            <a:headEnd/>
            <a:tailEnd/>
          </a:ln>
        </p:spPr>
        <p:txBody>
          <a:bodyPr>
            <a:spAutoFit/>
          </a:bodyPr>
          <a:lstStyle/>
          <a:p>
            <a:pPr algn="l"/>
            <a:r>
              <a:rPr lang="ja-JP" altLang="en-US" sz="900" dirty="0">
                <a:latin typeface="Calibri" pitchFamily="34" charset="0"/>
              </a:rPr>
              <a:t>出典：地方創生にむけて医療・福祉による経済・雇用面での効果　日本医師会総合政策研究機構　前田由美子・</a:t>
            </a:r>
            <a:endParaRPr lang="en-US" altLang="ja-JP" sz="900" dirty="0">
              <a:latin typeface="Calibri" pitchFamily="34" charset="0"/>
            </a:endParaRPr>
          </a:p>
          <a:p>
            <a:pPr algn="l"/>
            <a:r>
              <a:rPr lang="ja-JP" altLang="en-US" sz="900" dirty="0">
                <a:latin typeface="Calibri" pitchFamily="34" charset="0"/>
              </a:rPr>
              <a:t>　　　　佐藤敏信（</a:t>
            </a:r>
            <a:r>
              <a:rPr lang="en-US" altLang="ja-JP" sz="900" dirty="0">
                <a:latin typeface="Calibri" pitchFamily="34" charset="0"/>
              </a:rPr>
              <a:t>2016</a:t>
            </a:r>
            <a:r>
              <a:rPr lang="ja-JP" altLang="en-US" sz="900" dirty="0">
                <a:latin typeface="Calibri" pitchFamily="34" charset="0"/>
              </a:rPr>
              <a:t>年</a:t>
            </a:r>
            <a:r>
              <a:rPr lang="en-US" altLang="ja-JP" sz="900" dirty="0">
                <a:latin typeface="Calibri" pitchFamily="34" charset="0"/>
              </a:rPr>
              <a:t>4</a:t>
            </a:r>
            <a:r>
              <a:rPr lang="ja-JP" altLang="en-US" sz="900" dirty="0">
                <a:latin typeface="Calibri" pitchFamily="34" charset="0"/>
              </a:rPr>
              <a:t>月）</a:t>
            </a:r>
          </a:p>
        </p:txBody>
      </p:sp>
      <p:sp>
        <p:nvSpPr>
          <p:cNvPr id="6" name="テキスト ボックス 5"/>
          <p:cNvSpPr txBox="1"/>
          <p:nvPr/>
        </p:nvSpPr>
        <p:spPr>
          <a:xfrm>
            <a:off x="88900" y="476250"/>
            <a:ext cx="8823325" cy="3079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fontAlgn="auto">
              <a:spcBef>
                <a:spcPts val="0"/>
              </a:spcBef>
              <a:spcAft>
                <a:spcPts val="0"/>
              </a:spcAft>
              <a:buFont typeface="Wingdings" panose="05000000000000000000" pitchFamily="2" charset="2"/>
              <a:buChar char="Ø"/>
              <a:defRPr/>
            </a:pPr>
            <a:r>
              <a:rPr lang="ja-JP" altLang="en-US" sz="1400" dirty="0"/>
              <a:t>医療福祉分野の就業者数は就業者総数の</a:t>
            </a:r>
            <a:r>
              <a:rPr lang="en-US" altLang="ja-JP" sz="1400" dirty="0"/>
              <a:t>1</a:t>
            </a:r>
            <a:r>
              <a:rPr lang="ja-JP" altLang="en-US" sz="1400" dirty="0"/>
              <a:t>割超を占めるまでに拡大しており、また、雇用創出効果が大きい。</a:t>
            </a:r>
          </a:p>
        </p:txBody>
      </p:sp>
      <p:pic>
        <p:nvPicPr>
          <p:cNvPr id="30724" name="Picture 2"/>
          <p:cNvPicPr>
            <a:picLocks noChangeAspect="1" noChangeArrowheads="1"/>
          </p:cNvPicPr>
          <p:nvPr/>
        </p:nvPicPr>
        <p:blipFill>
          <a:blip r:embed="rId2"/>
          <a:srcRect/>
          <a:stretch>
            <a:fillRect/>
          </a:stretch>
        </p:blipFill>
        <p:spPr bwMode="auto">
          <a:xfrm>
            <a:off x="203200" y="1052513"/>
            <a:ext cx="4237038" cy="4652962"/>
          </a:xfrm>
          <a:prstGeom prst="rect">
            <a:avLst/>
          </a:prstGeom>
          <a:noFill/>
          <a:ln w="9525">
            <a:noFill/>
            <a:miter lim="800000"/>
            <a:headEnd/>
            <a:tailEnd/>
          </a:ln>
        </p:spPr>
      </p:pic>
      <p:pic>
        <p:nvPicPr>
          <p:cNvPr id="30725" name="Picture 3"/>
          <p:cNvPicPr>
            <a:picLocks noChangeAspect="1" noChangeArrowheads="1"/>
          </p:cNvPicPr>
          <p:nvPr/>
        </p:nvPicPr>
        <p:blipFill>
          <a:blip r:embed="rId3"/>
          <a:srcRect/>
          <a:stretch>
            <a:fillRect/>
          </a:stretch>
        </p:blipFill>
        <p:spPr bwMode="auto">
          <a:xfrm>
            <a:off x="4341813" y="3500438"/>
            <a:ext cx="4413250" cy="2497137"/>
          </a:xfrm>
          <a:prstGeom prst="rect">
            <a:avLst/>
          </a:prstGeom>
          <a:noFill/>
          <a:ln w="9525">
            <a:noFill/>
            <a:miter lim="800000"/>
            <a:headEnd/>
            <a:tailEnd/>
          </a:ln>
        </p:spPr>
      </p:pic>
      <p:sp>
        <p:nvSpPr>
          <p:cNvPr id="30726" name="テキスト ボックス 1"/>
          <p:cNvSpPr txBox="1">
            <a:spLocks noChangeArrowheads="1"/>
          </p:cNvSpPr>
          <p:nvPr/>
        </p:nvSpPr>
        <p:spPr bwMode="auto">
          <a:xfrm>
            <a:off x="638175" y="5768975"/>
            <a:ext cx="2808288" cy="708025"/>
          </a:xfrm>
          <a:prstGeom prst="rect">
            <a:avLst/>
          </a:prstGeom>
          <a:noFill/>
          <a:ln w="9525">
            <a:noFill/>
            <a:miter lim="800000"/>
            <a:headEnd/>
            <a:tailEnd/>
          </a:ln>
        </p:spPr>
        <p:txBody>
          <a:bodyPr>
            <a:spAutoFit/>
          </a:bodyPr>
          <a:lstStyle/>
          <a:p>
            <a:pPr algn="l"/>
            <a:r>
              <a:rPr lang="en-US" altLang="ja-JP" sz="1000"/>
              <a:t>※</a:t>
            </a:r>
            <a:r>
              <a:rPr lang="ja-JP" altLang="en-US" sz="1000"/>
              <a:t>雇用誘発係数</a:t>
            </a:r>
            <a:endParaRPr lang="en-US" altLang="ja-JP" sz="1000"/>
          </a:p>
          <a:p>
            <a:pPr algn="l"/>
            <a:r>
              <a:rPr lang="ja-JP" altLang="en-US" sz="1000"/>
              <a:t>ある産業に</a:t>
            </a:r>
            <a:r>
              <a:rPr lang="en-US" altLang="ja-JP" sz="1000"/>
              <a:t>1</a:t>
            </a:r>
            <a:r>
              <a:rPr lang="ja-JP" altLang="en-US" sz="1000"/>
              <a:t>単位の需要が生じたときに他産業も含めてどのくらい雇用が誘発されるかを示したもの</a:t>
            </a:r>
          </a:p>
        </p:txBody>
      </p:sp>
      <p:pic>
        <p:nvPicPr>
          <p:cNvPr id="30727" name="Picture 4"/>
          <p:cNvPicPr>
            <a:picLocks noChangeAspect="1" noChangeArrowheads="1"/>
          </p:cNvPicPr>
          <p:nvPr/>
        </p:nvPicPr>
        <p:blipFill>
          <a:blip r:embed="rId4"/>
          <a:srcRect/>
          <a:stretch>
            <a:fillRect/>
          </a:stretch>
        </p:blipFill>
        <p:spPr bwMode="auto">
          <a:xfrm>
            <a:off x="4440238" y="908050"/>
            <a:ext cx="4092575" cy="2417763"/>
          </a:xfrm>
          <a:prstGeom prst="rect">
            <a:avLst/>
          </a:prstGeom>
          <a:noFill/>
          <a:ln w="9525">
            <a:noFill/>
            <a:miter lim="800000"/>
            <a:headEnd/>
            <a:tailEnd/>
          </a:ln>
        </p:spPr>
      </p:pic>
      <p:sp>
        <p:nvSpPr>
          <p:cNvPr id="2" name="スライド番号プレースホルダー 1"/>
          <p:cNvSpPr>
            <a:spLocks noGrp="1"/>
          </p:cNvSpPr>
          <p:nvPr>
            <p:ph type="sldNum" sz="quarter" idx="12"/>
          </p:nvPr>
        </p:nvSpPr>
        <p:spPr/>
        <p:txBody>
          <a:bodyPr/>
          <a:lstStyle/>
          <a:p>
            <a:pPr>
              <a:defRPr/>
            </a:pPr>
            <a:fld id="{68352C5E-0BC6-414C-B596-47C449B1C505}" type="slidenum">
              <a:rPr lang="ja-JP" altLang="en-US" smtClean="0"/>
              <a:pPr>
                <a:defRPr/>
              </a:pPr>
              <a:t>7</a:t>
            </a:fld>
            <a:endParaRPr lang="ja-JP"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31746" name="グループ化 27"/>
          <p:cNvGrpSpPr>
            <a:grpSpLocks/>
          </p:cNvGrpSpPr>
          <p:nvPr/>
        </p:nvGrpSpPr>
        <p:grpSpPr bwMode="auto">
          <a:xfrm>
            <a:off x="14004" y="998814"/>
            <a:ext cx="8991884" cy="5445021"/>
            <a:chOff x="124766" y="2410752"/>
            <a:chExt cx="8853470" cy="3384907"/>
          </a:xfrm>
        </p:grpSpPr>
        <p:sp>
          <p:nvSpPr>
            <p:cNvPr id="18" name="正方形/長方形 17"/>
            <p:cNvSpPr/>
            <p:nvPr/>
          </p:nvSpPr>
          <p:spPr>
            <a:xfrm>
              <a:off x="124766" y="5357488"/>
              <a:ext cx="1241072" cy="438171"/>
            </a:xfrm>
            <a:prstGeom prst="rect">
              <a:avLst/>
            </a:prstGeom>
            <a:ln>
              <a:noFill/>
            </a:ln>
          </p:spPr>
          <p:style>
            <a:lnRef idx="1">
              <a:schemeClr val="accent6"/>
            </a:lnRef>
            <a:fillRef idx="2">
              <a:schemeClr val="accent6"/>
            </a:fillRef>
            <a:effectRef idx="1">
              <a:schemeClr val="accent6"/>
            </a:effectRef>
            <a:fontRef idx="minor">
              <a:schemeClr val="dk1"/>
            </a:fontRef>
          </p:style>
          <p:txBody>
            <a:bodyPr lIns="0" rIns="0" anchor="ctr"/>
            <a:lstStyle/>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幅広い産業への波及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7649278" y="5355629"/>
              <a:ext cx="1286402" cy="438171"/>
            </a:xfrm>
            <a:prstGeom prst="rect">
              <a:avLst/>
            </a:prstGeom>
            <a:ln>
              <a:noFill/>
            </a:ln>
          </p:spPr>
          <p:style>
            <a:lnRef idx="1">
              <a:schemeClr val="accent6"/>
            </a:lnRef>
            <a:fillRef idx="2">
              <a:schemeClr val="accent6"/>
            </a:fillRef>
            <a:effectRef idx="1">
              <a:schemeClr val="accent6"/>
            </a:effectRef>
            <a:fontRef idx="minor">
              <a:schemeClr val="dk1"/>
            </a:fontRef>
          </p:style>
          <p:txBody>
            <a:bodyPr lIns="0" rIns="0" anchor="ctr"/>
            <a:lstStyle/>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企業活力の</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促進</a:t>
              </a:r>
            </a:p>
          </p:txBody>
        </p:sp>
        <p:sp>
          <p:nvSpPr>
            <p:cNvPr id="26" name="正方形/長方形 25"/>
            <p:cNvSpPr/>
            <p:nvPr/>
          </p:nvSpPr>
          <p:spPr>
            <a:xfrm>
              <a:off x="223517" y="2476872"/>
              <a:ext cx="1119153" cy="440145"/>
            </a:xfrm>
            <a:prstGeom prst="rect">
              <a:avLst/>
            </a:prstGeom>
            <a:ln>
              <a:noFill/>
            </a:ln>
          </p:spPr>
          <p:style>
            <a:lnRef idx="1">
              <a:schemeClr val="accent6"/>
            </a:lnRef>
            <a:fillRef idx="2">
              <a:schemeClr val="accent6"/>
            </a:fillRef>
            <a:effectRef idx="1">
              <a:schemeClr val="accent6"/>
            </a:effectRef>
            <a:fontRef idx="minor">
              <a:schemeClr val="dk1"/>
            </a:fontRef>
          </p:style>
          <p:txBody>
            <a:bodyPr lIns="0" rIns="0" anchor="ctr"/>
            <a:lstStyle/>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市場規模の</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拡大</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7760609" y="2410752"/>
              <a:ext cx="1217627" cy="386854"/>
            </a:xfrm>
            <a:prstGeom prst="rect">
              <a:avLst/>
            </a:prstGeom>
            <a:ln>
              <a:noFill/>
            </a:ln>
          </p:spPr>
          <p:style>
            <a:lnRef idx="1">
              <a:schemeClr val="accent6"/>
            </a:lnRef>
            <a:fillRef idx="2">
              <a:schemeClr val="accent6"/>
            </a:fillRef>
            <a:effectRef idx="1">
              <a:schemeClr val="accent6"/>
            </a:effectRef>
            <a:fontRef idx="minor">
              <a:schemeClr val="dk1"/>
            </a:fontRef>
          </p:style>
          <p:txBody>
            <a:bodyPr lIns="0" rIns="0" anchor="ctr"/>
            <a:lstStyle/>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健康な生活を</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a:xfrm>
              <a:off x="3473126" y="3492363"/>
              <a:ext cx="2343032" cy="1122073"/>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lIns="0" tIns="0" rIns="0" bIns="0"/>
            <a:lstStyle/>
            <a:p>
              <a:pPr algn="l"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gn="l"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gn="l"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健康・長寿</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gn="l" fontAlgn="auto">
                <a:spcBef>
                  <a:spcPts val="0"/>
                </a:spcBef>
                <a:spcAft>
                  <a:spcPts val="0"/>
                </a:spcAft>
                <a:defRPr/>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社会の実現</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4" name="テキスト ボックス 53"/>
          <p:cNvSpPr txBox="1"/>
          <p:nvPr/>
        </p:nvSpPr>
        <p:spPr>
          <a:xfrm>
            <a:off x="3806825" y="1479550"/>
            <a:ext cx="1579563" cy="314325"/>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電動いす・ロボット</a:t>
            </a:r>
          </a:p>
        </p:txBody>
      </p:sp>
      <p:sp>
        <p:nvSpPr>
          <p:cNvPr id="84" name="テキスト ボックス 83"/>
          <p:cNvSpPr txBox="1"/>
          <p:nvPr/>
        </p:nvSpPr>
        <p:spPr>
          <a:xfrm>
            <a:off x="2709863" y="1833563"/>
            <a:ext cx="1577975" cy="314325"/>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新薬開発</a:t>
            </a:r>
          </a:p>
        </p:txBody>
      </p:sp>
      <p:sp>
        <p:nvSpPr>
          <p:cNvPr id="85" name="テキスト ボックス 84"/>
          <p:cNvSpPr txBox="1"/>
          <p:nvPr/>
        </p:nvSpPr>
        <p:spPr>
          <a:xfrm>
            <a:off x="2359025" y="2160588"/>
            <a:ext cx="1577975" cy="261937"/>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再生医療</a:t>
            </a:r>
          </a:p>
        </p:txBody>
      </p:sp>
      <p:sp>
        <p:nvSpPr>
          <p:cNvPr id="86" name="テキスト ボックス 85"/>
          <p:cNvSpPr txBox="1"/>
          <p:nvPr/>
        </p:nvSpPr>
        <p:spPr>
          <a:xfrm>
            <a:off x="2081213" y="2452688"/>
            <a:ext cx="1579562" cy="261937"/>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オーダーメイド医療</a:t>
            </a:r>
          </a:p>
        </p:txBody>
      </p:sp>
      <p:sp>
        <p:nvSpPr>
          <p:cNvPr id="87" name="テキスト ボックス 86"/>
          <p:cNvSpPr txBox="1"/>
          <p:nvPr/>
        </p:nvSpPr>
        <p:spPr>
          <a:xfrm>
            <a:off x="1947863" y="2735263"/>
            <a:ext cx="1409700" cy="260350"/>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体調把握システム</a:t>
            </a:r>
          </a:p>
        </p:txBody>
      </p:sp>
      <p:sp>
        <p:nvSpPr>
          <p:cNvPr id="88" name="テキスト ボックス 87"/>
          <p:cNvSpPr txBox="1"/>
          <p:nvPr/>
        </p:nvSpPr>
        <p:spPr>
          <a:xfrm>
            <a:off x="1655763" y="2971800"/>
            <a:ext cx="1404937" cy="261938"/>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優しい通信機器</a:t>
            </a:r>
          </a:p>
        </p:txBody>
      </p:sp>
      <p:sp>
        <p:nvSpPr>
          <p:cNvPr id="89" name="テキスト ボックス 88"/>
          <p:cNvSpPr txBox="1"/>
          <p:nvPr/>
        </p:nvSpPr>
        <p:spPr>
          <a:xfrm>
            <a:off x="1495425" y="3257550"/>
            <a:ext cx="1468438" cy="261938"/>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優しい情報発信技術</a:t>
            </a:r>
          </a:p>
        </p:txBody>
      </p:sp>
      <p:sp>
        <p:nvSpPr>
          <p:cNvPr id="90" name="テキスト ボックス 89"/>
          <p:cNvSpPr txBox="1"/>
          <p:nvPr/>
        </p:nvSpPr>
        <p:spPr>
          <a:xfrm>
            <a:off x="1328738" y="3519488"/>
            <a:ext cx="1381125" cy="314325"/>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スポーツ</a:t>
            </a:r>
          </a:p>
        </p:txBody>
      </p:sp>
      <p:sp>
        <p:nvSpPr>
          <p:cNvPr id="91" name="テキスト ボックス 90"/>
          <p:cNvSpPr txBox="1"/>
          <p:nvPr/>
        </p:nvSpPr>
        <p:spPr>
          <a:xfrm>
            <a:off x="1600200" y="3860800"/>
            <a:ext cx="1371600" cy="314325"/>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生涯学習の充実</a:t>
            </a:r>
          </a:p>
        </p:txBody>
      </p:sp>
      <p:sp>
        <p:nvSpPr>
          <p:cNvPr id="92" name="テキスト ボックス 91"/>
          <p:cNvSpPr txBox="1"/>
          <p:nvPr/>
        </p:nvSpPr>
        <p:spPr>
          <a:xfrm>
            <a:off x="1919288" y="4162425"/>
            <a:ext cx="1579562" cy="261938"/>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見守りコミュニティ設計</a:t>
            </a:r>
          </a:p>
        </p:txBody>
      </p:sp>
      <p:sp>
        <p:nvSpPr>
          <p:cNvPr id="93" name="テキスト ボックス 92"/>
          <p:cNvSpPr txBox="1"/>
          <p:nvPr/>
        </p:nvSpPr>
        <p:spPr>
          <a:xfrm>
            <a:off x="2117725" y="4451350"/>
            <a:ext cx="1579563" cy="261938"/>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持続可能な年金・保険</a:t>
            </a:r>
          </a:p>
        </p:txBody>
      </p:sp>
      <p:sp>
        <p:nvSpPr>
          <p:cNvPr id="94" name="テキスト ボックス 93"/>
          <p:cNvSpPr txBox="1"/>
          <p:nvPr/>
        </p:nvSpPr>
        <p:spPr>
          <a:xfrm>
            <a:off x="2425700" y="4714875"/>
            <a:ext cx="1577975" cy="261938"/>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多様な労働提供</a:t>
            </a:r>
          </a:p>
        </p:txBody>
      </p:sp>
      <p:sp>
        <p:nvSpPr>
          <p:cNvPr id="95" name="テキスト ボックス 94"/>
          <p:cNvSpPr txBox="1"/>
          <p:nvPr/>
        </p:nvSpPr>
        <p:spPr>
          <a:xfrm>
            <a:off x="2852738" y="4973638"/>
            <a:ext cx="1579562" cy="261937"/>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筋力アシスト</a:t>
            </a:r>
          </a:p>
        </p:txBody>
      </p:sp>
      <p:sp>
        <p:nvSpPr>
          <p:cNvPr id="96" name="テキスト ボックス 95"/>
          <p:cNvSpPr txBox="1"/>
          <p:nvPr/>
        </p:nvSpPr>
        <p:spPr>
          <a:xfrm>
            <a:off x="3856038" y="5249863"/>
            <a:ext cx="1579562" cy="314325"/>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健康食品</a:t>
            </a:r>
          </a:p>
        </p:txBody>
      </p:sp>
      <p:sp>
        <p:nvSpPr>
          <p:cNvPr id="97" name="テキスト ボックス 96"/>
          <p:cNvSpPr txBox="1"/>
          <p:nvPr/>
        </p:nvSpPr>
        <p:spPr>
          <a:xfrm>
            <a:off x="4938713" y="4914900"/>
            <a:ext cx="1579562" cy="314325"/>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自動翻訳技術</a:t>
            </a:r>
          </a:p>
        </p:txBody>
      </p:sp>
      <p:sp>
        <p:nvSpPr>
          <p:cNvPr id="98" name="テキスト ボックス 97"/>
          <p:cNvSpPr txBox="1"/>
          <p:nvPr/>
        </p:nvSpPr>
        <p:spPr>
          <a:xfrm>
            <a:off x="5462588" y="4557713"/>
            <a:ext cx="1579562" cy="314325"/>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物流（宅配）の充実</a:t>
            </a:r>
          </a:p>
        </p:txBody>
      </p:sp>
      <p:sp>
        <p:nvSpPr>
          <p:cNvPr id="99" name="テキスト ボックス 98"/>
          <p:cNvSpPr txBox="1"/>
          <p:nvPr/>
        </p:nvSpPr>
        <p:spPr>
          <a:xfrm>
            <a:off x="5819775" y="4181475"/>
            <a:ext cx="1579563" cy="314325"/>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次世代型発電技術</a:t>
            </a:r>
          </a:p>
        </p:txBody>
      </p:sp>
      <p:sp>
        <p:nvSpPr>
          <p:cNvPr id="100" name="テキスト ボックス 99"/>
          <p:cNvSpPr txBox="1"/>
          <p:nvPr/>
        </p:nvSpPr>
        <p:spPr>
          <a:xfrm>
            <a:off x="6138863" y="3786188"/>
            <a:ext cx="1444625" cy="314325"/>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次世代型農業生産構造</a:t>
            </a:r>
          </a:p>
        </p:txBody>
      </p:sp>
      <p:sp>
        <p:nvSpPr>
          <p:cNvPr id="101" name="テキスト ボックス 100"/>
          <p:cNvSpPr txBox="1"/>
          <p:nvPr/>
        </p:nvSpPr>
        <p:spPr>
          <a:xfrm>
            <a:off x="6378575" y="3454400"/>
            <a:ext cx="1325563" cy="315913"/>
          </a:xfrm>
          <a:prstGeom prst="rect">
            <a:avLst/>
          </a:prstGeom>
        </p:spPr>
        <p:style>
          <a:lnRef idx="2">
            <a:schemeClr val="accent5"/>
          </a:lnRef>
          <a:fillRef idx="1">
            <a:schemeClr val="lt1"/>
          </a:fillRef>
          <a:effectRef idx="0">
            <a:schemeClr val="accent5"/>
          </a:effectRef>
          <a:fontRef idx="minor">
            <a:schemeClr val="dk1"/>
          </a:fontRef>
        </p:style>
        <p:txBody>
          <a:bodyPr lIns="0" tIns="72000" rIns="0" bIns="7200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未来住宅</a:t>
            </a:r>
          </a:p>
        </p:txBody>
      </p:sp>
      <p:sp>
        <p:nvSpPr>
          <p:cNvPr id="102" name="テキスト ボックス 101"/>
          <p:cNvSpPr txBox="1"/>
          <p:nvPr/>
        </p:nvSpPr>
        <p:spPr>
          <a:xfrm>
            <a:off x="6192838" y="3163888"/>
            <a:ext cx="1444625" cy="261937"/>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次世代型交通システム</a:t>
            </a:r>
          </a:p>
        </p:txBody>
      </p:sp>
      <p:sp>
        <p:nvSpPr>
          <p:cNvPr id="103" name="テキスト ボックス 102"/>
          <p:cNvSpPr txBox="1"/>
          <p:nvPr/>
        </p:nvSpPr>
        <p:spPr>
          <a:xfrm>
            <a:off x="6054725" y="2873375"/>
            <a:ext cx="1463675" cy="265113"/>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移動しやすい都市設計</a:t>
            </a:r>
          </a:p>
        </p:txBody>
      </p:sp>
      <p:sp>
        <p:nvSpPr>
          <p:cNvPr id="104" name="テキスト ボックス 103"/>
          <p:cNvSpPr txBox="1"/>
          <p:nvPr/>
        </p:nvSpPr>
        <p:spPr>
          <a:xfrm>
            <a:off x="5959475" y="2611438"/>
            <a:ext cx="1416050" cy="261937"/>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脳機能計測・活性化</a:t>
            </a:r>
          </a:p>
        </p:txBody>
      </p:sp>
      <p:sp>
        <p:nvSpPr>
          <p:cNvPr id="105" name="テキスト ボックス 104"/>
          <p:cNvSpPr txBox="1"/>
          <p:nvPr/>
        </p:nvSpPr>
        <p:spPr>
          <a:xfrm>
            <a:off x="5672138" y="2333625"/>
            <a:ext cx="1392237" cy="261938"/>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自動運転自動車</a:t>
            </a:r>
          </a:p>
        </p:txBody>
      </p:sp>
      <p:sp>
        <p:nvSpPr>
          <p:cNvPr id="106" name="テキスト ボックス 105"/>
          <p:cNvSpPr txBox="1"/>
          <p:nvPr/>
        </p:nvSpPr>
        <p:spPr>
          <a:xfrm>
            <a:off x="5267325" y="2081213"/>
            <a:ext cx="1341438" cy="261937"/>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優しい家電</a:t>
            </a:r>
          </a:p>
        </p:txBody>
      </p:sp>
      <p:sp>
        <p:nvSpPr>
          <p:cNvPr id="107" name="テキスト ボックス 106"/>
          <p:cNvSpPr txBox="1"/>
          <p:nvPr/>
        </p:nvSpPr>
        <p:spPr>
          <a:xfrm>
            <a:off x="5005388" y="1833563"/>
            <a:ext cx="1111250" cy="260350"/>
          </a:xfrm>
          <a:prstGeom prst="rect">
            <a:avLst/>
          </a:prstGeom>
        </p:spPr>
        <p:style>
          <a:lnRef idx="2">
            <a:schemeClr val="accent5"/>
          </a:lnRef>
          <a:fillRef idx="1">
            <a:schemeClr val="lt1"/>
          </a:fillRef>
          <a:effectRef idx="0">
            <a:schemeClr val="accent5"/>
          </a:effectRef>
          <a:fontRef idx="minor">
            <a:schemeClr val="dk1"/>
          </a:fontRef>
        </p:style>
        <p:txBody>
          <a:bodyPr lIns="0" rIns="0">
            <a:spAutoFit/>
          </a:bodyPr>
          <a:lstStyle/>
          <a:p>
            <a:pPr fontAlgn="auto">
              <a:spcBef>
                <a:spcPts val="0"/>
              </a:spcBef>
              <a:spcAft>
                <a:spcPts val="0"/>
              </a:spcAft>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介護ロボ</a:t>
            </a:r>
          </a:p>
        </p:txBody>
      </p:sp>
      <p:sp>
        <p:nvSpPr>
          <p:cNvPr id="3" name="フローチャート : 結合子 2"/>
          <p:cNvSpPr/>
          <p:nvPr/>
        </p:nvSpPr>
        <p:spPr>
          <a:xfrm>
            <a:off x="2117711" y="930116"/>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医療</a:t>
            </a:r>
          </a:p>
        </p:txBody>
      </p:sp>
      <p:sp>
        <p:nvSpPr>
          <p:cNvPr id="108" name="フローチャート : 結合子 107"/>
          <p:cNvSpPr/>
          <p:nvPr/>
        </p:nvSpPr>
        <p:spPr>
          <a:xfrm>
            <a:off x="173414" y="2154628"/>
            <a:ext cx="1426496"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情報通信</a:t>
            </a:r>
          </a:p>
        </p:txBody>
      </p:sp>
      <p:sp>
        <p:nvSpPr>
          <p:cNvPr id="109" name="フローチャート : 結合子 108"/>
          <p:cNvSpPr/>
          <p:nvPr/>
        </p:nvSpPr>
        <p:spPr>
          <a:xfrm>
            <a:off x="22177" y="3340808"/>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anchor="ctr"/>
          <a:lstStyle/>
          <a:p>
            <a:pPr fontAlgn="auto">
              <a:spcBef>
                <a:spcPts val="0"/>
              </a:spcBef>
              <a:spcAft>
                <a:spcPts val="0"/>
              </a:spcAf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教育</a:t>
            </a:r>
          </a:p>
        </p:txBody>
      </p:sp>
      <p:sp>
        <p:nvSpPr>
          <p:cNvPr id="110" name="フローチャート : 結合子 109"/>
          <p:cNvSpPr/>
          <p:nvPr/>
        </p:nvSpPr>
        <p:spPr>
          <a:xfrm>
            <a:off x="556670" y="4339150"/>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lIns="0" rIns="0" anchor="ctr"/>
          <a:lstStyle/>
          <a:p>
            <a:pPr fontAlgn="auto">
              <a:spcBef>
                <a:spcPts val="0"/>
              </a:spcBef>
              <a:spcAft>
                <a:spcPts val="0"/>
              </a:spcAft>
              <a:defRPr/>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金融・保険</a:t>
            </a:r>
          </a:p>
        </p:txBody>
      </p:sp>
      <p:sp>
        <p:nvSpPr>
          <p:cNvPr id="111" name="フローチャート : 結合子 110"/>
          <p:cNvSpPr/>
          <p:nvPr/>
        </p:nvSpPr>
        <p:spPr>
          <a:xfrm>
            <a:off x="1776647" y="5275014"/>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lIns="0" rIns="0" anchor="ctr"/>
          <a:lstStyle/>
          <a:p>
            <a:pPr fontAlgn="auto">
              <a:spcBef>
                <a:spcPts val="0"/>
              </a:spcBef>
              <a:spcAft>
                <a:spcPts val="0"/>
              </a:spcAft>
              <a:defRPr/>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商業</a:t>
            </a:r>
          </a:p>
        </p:txBody>
      </p:sp>
      <p:sp>
        <p:nvSpPr>
          <p:cNvPr id="112" name="フローチャート : 結合子 111"/>
          <p:cNvSpPr/>
          <p:nvPr/>
        </p:nvSpPr>
        <p:spPr>
          <a:xfrm>
            <a:off x="3198812" y="5475039"/>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lIns="0" rIns="0" anchor="ctr"/>
          <a:lstStyle/>
          <a:p>
            <a:pPr fontAlgn="auto">
              <a:spcBef>
                <a:spcPts val="0"/>
              </a:spcBef>
              <a:spcAft>
                <a:spcPts val="0"/>
              </a:spcAft>
              <a:defRPr/>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5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（飲食・宿泊・生活支援など）</a:t>
            </a:r>
          </a:p>
        </p:txBody>
      </p:sp>
      <p:sp>
        <p:nvSpPr>
          <p:cNvPr id="113" name="フローチャート : 結合子 112"/>
          <p:cNvSpPr/>
          <p:nvPr/>
        </p:nvSpPr>
        <p:spPr>
          <a:xfrm>
            <a:off x="5021252" y="5475287"/>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lIns="0" rIns="0" anchor="ctr"/>
          <a:lstStyle/>
          <a:p>
            <a:pPr fontAlgn="auto">
              <a:spcBef>
                <a:spcPts val="0"/>
              </a:spcBef>
              <a:spcAft>
                <a:spcPts val="0"/>
              </a:spcAft>
              <a:defRPr/>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観光</a:t>
            </a:r>
          </a:p>
        </p:txBody>
      </p:sp>
      <p:sp>
        <p:nvSpPr>
          <p:cNvPr id="114" name="フローチャート : 結合子 113"/>
          <p:cNvSpPr/>
          <p:nvPr/>
        </p:nvSpPr>
        <p:spPr>
          <a:xfrm>
            <a:off x="6319357" y="5249871"/>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lIns="0" rIns="0" anchor="ctr"/>
          <a:lstStyle/>
          <a:p>
            <a:pPr fontAlgn="auto">
              <a:spcBef>
                <a:spcPts val="0"/>
              </a:spcBef>
              <a:spcAft>
                <a:spcPts val="0"/>
              </a:spcAft>
              <a:defRPr/>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運輸</a:t>
            </a:r>
          </a:p>
        </p:txBody>
      </p:sp>
      <p:sp>
        <p:nvSpPr>
          <p:cNvPr id="115" name="フローチャート : 結合子 114"/>
          <p:cNvSpPr/>
          <p:nvPr/>
        </p:nvSpPr>
        <p:spPr>
          <a:xfrm>
            <a:off x="7593667" y="4222082"/>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lIns="0" rIns="0" anchor="ctr"/>
          <a:lstStyle/>
          <a:p>
            <a:pPr fontAlgn="auto">
              <a:spcBef>
                <a:spcPts val="0"/>
              </a:spcBef>
              <a:spcAft>
                <a:spcPts val="0"/>
              </a:spcAft>
              <a:defRPr/>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エネルギー</a:t>
            </a:r>
          </a:p>
        </p:txBody>
      </p:sp>
      <p:sp>
        <p:nvSpPr>
          <p:cNvPr id="116" name="フローチャート : 結合子 115"/>
          <p:cNvSpPr/>
          <p:nvPr/>
        </p:nvSpPr>
        <p:spPr>
          <a:xfrm>
            <a:off x="5523334" y="930116"/>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lIns="0" rIns="0" anchor="ctr"/>
          <a:lstStyle/>
          <a:p>
            <a:pPr fontAlgn="auto">
              <a:spcBef>
                <a:spcPts val="0"/>
              </a:spcBef>
              <a:spcAft>
                <a:spcPts val="0"/>
              </a:spcAft>
              <a:defRPr/>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製造業</a:t>
            </a:r>
          </a:p>
        </p:txBody>
      </p:sp>
      <p:sp>
        <p:nvSpPr>
          <p:cNvPr id="117" name="フローチャート : 結合子 116"/>
          <p:cNvSpPr/>
          <p:nvPr/>
        </p:nvSpPr>
        <p:spPr>
          <a:xfrm>
            <a:off x="7772331" y="3205181"/>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lIns="0" rIns="0"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農林水産業</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（食糧など）</a:t>
            </a:r>
          </a:p>
        </p:txBody>
      </p:sp>
      <p:sp>
        <p:nvSpPr>
          <p:cNvPr id="118" name="フローチャート : 結合子 117"/>
          <p:cNvSpPr/>
          <p:nvPr/>
        </p:nvSpPr>
        <p:spPr>
          <a:xfrm>
            <a:off x="7579018" y="2094576"/>
            <a:ext cx="1298105" cy="864096"/>
          </a:xfrm>
          <a:prstGeom prst="flowChartConnector">
            <a:avLst/>
          </a:prstGeom>
        </p:spPr>
        <p:style>
          <a:lnRef idx="0">
            <a:schemeClr val="accent2"/>
          </a:lnRef>
          <a:fillRef idx="3">
            <a:schemeClr val="accent2"/>
          </a:fillRef>
          <a:effectRef idx="3">
            <a:schemeClr val="accent2"/>
          </a:effectRef>
          <a:fontRef idx="minor">
            <a:schemeClr val="lt1"/>
          </a:fontRef>
        </p:style>
        <p:txBody>
          <a:bodyPr lIns="0" rIns="0" anchor="ctr"/>
          <a:lstStyle/>
          <a:p>
            <a:pPr fontAlgn="auto">
              <a:spcBef>
                <a:spcPts val="0"/>
              </a:spcBef>
              <a:spcAft>
                <a:spcPts val="0"/>
              </a:spcAft>
              <a:defRPr/>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建設</a:t>
            </a:r>
          </a:p>
        </p:txBody>
      </p:sp>
      <p:pic>
        <p:nvPicPr>
          <p:cNvPr id="31808" name="図 6"/>
          <p:cNvPicPr>
            <a:picLocks noChangeAspect="1"/>
          </p:cNvPicPr>
          <p:nvPr/>
        </p:nvPicPr>
        <p:blipFill>
          <a:blip r:embed="rId2"/>
          <a:srcRect/>
          <a:stretch>
            <a:fillRect/>
          </a:stretch>
        </p:blipFill>
        <p:spPr bwMode="auto">
          <a:xfrm rot="-9916659">
            <a:off x="6932613" y="1085850"/>
            <a:ext cx="1200150" cy="1452563"/>
          </a:xfrm>
          <a:prstGeom prst="rect">
            <a:avLst/>
          </a:prstGeom>
          <a:noFill/>
          <a:ln w="9525">
            <a:noFill/>
            <a:miter lim="800000"/>
            <a:headEnd/>
            <a:tailEnd/>
          </a:ln>
        </p:spPr>
      </p:pic>
      <p:pic>
        <p:nvPicPr>
          <p:cNvPr id="31809" name="図 118"/>
          <p:cNvPicPr>
            <a:picLocks noChangeAspect="1"/>
          </p:cNvPicPr>
          <p:nvPr/>
        </p:nvPicPr>
        <p:blipFill>
          <a:blip r:embed="rId2"/>
          <a:srcRect/>
          <a:stretch>
            <a:fillRect/>
          </a:stretch>
        </p:blipFill>
        <p:spPr bwMode="auto">
          <a:xfrm rot="20220391" flipH="1">
            <a:off x="7001693" y="4723380"/>
            <a:ext cx="1244600" cy="1450975"/>
          </a:xfrm>
          <a:prstGeom prst="rect">
            <a:avLst/>
          </a:prstGeom>
          <a:noFill/>
          <a:ln w="9525">
            <a:noFill/>
            <a:miter lim="800000"/>
            <a:headEnd/>
            <a:tailEnd/>
          </a:ln>
        </p:spPr>
      </p:pic>
      <p:pic>
        <p:nvPicPr>
          <p:cNvPr id="31810" name="図 119"/>
          <p:cNvPicPr>
            <a:picLocks noChangeAspect="1"/>
          </p:cNvPicPr>
          <p:nvPr/>
        </p:nvPicPr>
        <p:blipFill>
          <a:blip r:embed="rId2"/>
          <a:srcRect/>
          <a:stretch>
            <a:fillRect/>
          </a:stretch>
        </p:blipFill>
        <p:spPr bwMode="auto">
          <a:xfrm rot="688287">
            <a:off x="1193370" y="4865854"/>
            <a:ext cx="1099021" cy="1450975"/>
          </a:xfrm>
          <a:prstGeom prst="rect">
            <a:avLst/>
          </a:prstGeom>
          <a:noFill/>
          <a:ln w="9525">
            <a:noFill/>
            <a:miter lim="800000"/>
            <a:headEnd/>
            <a:tailEnd/>
          </a:ln>
        </p:spPr>
      </p:pic>
      <p:pic>
        <p:nvPicPr>
          <p:cNvPr id="31811" name="図 120"/>
          <p:cNvPicPr>
            <a:picLocks noChangeAspect="1"/>
          </p:cNvPicPr>
          <p:nvPr/>
        </p:nvPicPr>
        <p:blipFill>
          <a:blip r:embed="rId2"/>
          <a:srcRect/>
          <a:stretch>
            <a:fillRect/>
          </a:stretch>
        </p:blipFill>
        <p:spPr bwMode="auto">
          <a:xfrm rot="9970762" flipH="1">
            <a:off x="1111250" y="1108075"/>
            <a:ext cx="1090613" cy="1450975"/>
          </a:xfrm>
          <a:prstGeom prst="rect">
            <a:avLst/>
          </a:prstGeom>
          <a:noFill/>
          <a:ln w="9525">
            <a:noFill/>
            <a:miter lim="800000"/>
            <a:headEnd/>
            <a:tailEnd/>
          </a:ln>
        </p:spPr>
      </p:pic>
      <p:sp>
        <p:nvSpPr>
          <p:cNvPr id="8" name="上矢印 7"/>
          <p:cNvSpPr/>
          <p:nvPr/>
        </p:nvSpPr>
        <p:spPr>
          <a:xfrm rot="10800000">
            <a:off x="4162425" y="2192338"/>
            <a:ext cx="966788" cy="382587"/>
          </a:xfrm>
          <a:prstGeom prst="upArrow">
            <a:avLst/>
          </a:prstGeom>
        </p:spPr>
        <p:style>
          <a:lnRef idx="1">
            <a:schemeClr val="accent4"/>
          </a:lnRef>
          <a:fillRef idx="3">
            <a:schemeClr val="accent4"/>
          </a:fillRef>
          <a:effectRef idx="2">
            <a:schemeClr val="accent4"/>
          </a:effectRef>
          <a:fontRef idx="minor">
            <a:schemeClr val="lt1"/>
          </a:fontRef>
        </p:style>
        <p:txBody>
          <a:bodyPr anchor="ctr"/>
          <a:lstStyle/>
          <a:p>
            <a:pPr fontAlgn="auto">
              <a:spcBef>
                <a:spcPts val="0"/>
              </a:spcBef>
              <a:spcAft>
                <a:spcPts val="0"/>
              </a:spcAft>
              <a:defRPr/>
            </a:pPr>
            <a:endParaRPr lang="ja-JP" altLang="en-US"/>
          </a:p>
        </p:txBody>
      </p:sp>
      <p:sp>
        <p:nvSpPr>
          <p:cNvPr id="122" name="上矢印 121"/>
          <p:cNvSpPr/>
          <p:nvPr/>
        </p:nvSpPr>
        <p:spPr>
          <a:xfrm rot="5400000">
            <a:off x="2702719" y="3394869"/>
            <a:ext cx="965200" cy="382588"/>
          </a:xfrm>
          <a:prstGeom prst="upArrow">
            <a:avLst/>
          </a:prstGeom>
        </p:spPr>
        <p:style>
          <a:lnRef idx="1">
            <a:schemeClr val="accent4"/>
          </a:lnRef>
          <a:fillRef idx="3">
            <a:schemeClr val="accent4"/>
          </a:fillRef>
          <a:effectRef idx="2">
            <a:schemeClr val="accent4"/>
          </a:effectRef>
          <a:fontRef idx="minor">
            <a:schemeClr val="lt1"/>
          </a:fontRef>
        </p:style>
        <p:txBody>
          <a:bodyPr anchor="ctr"/>
          <a:lstStyle/>
          <a:p>
            <a:pPr fontAlgn="auto">
              <a:spcBef>
                <a:spcPts val="0"/>
              </a:spcBef>
              <a:spcAft>
                <a:spcPts val="0"/>
              </a:spcAft>
              <a:defRPr/>
            </a:pPr>
            <a:endParaRPr lang="ja-JP" altLang="en-US"/>
          </a:p>
        </p:txBody>
      </p:sp>
      <p:sp>
        <p:nvSpPr>
          <p:cNvPr id="123" name="上矢印 122"/>
          <p:cNvSpPr/>
          <p:nvPr/>
        </p:nvSpPr>
        <p:spPr>
          <a:xfrm rot="16200000">
            <a:off x="5528469" y="3328194"/>
            <a:ext cx="965200" cy="382588"/>
          </a:xfrm>
          <a:prstGeom prst="upArrow">
            <a:avLst/>
          </a:prstGeom>
        </p:spPr>
        <p:style>
          <a:lnRef idx="1">
            <a:schemeClr val="accent4"/>
          </a:lnRef>
          <a:fillRef idx="3">
            <a:schemeClr val="accent4"/>
          </a:fillRef>
          <a:effectRef idx="2">
            <a:schemeClr val="accent4"/>
          </a:effectRef>
          <a:fontRef idx="minor">
            <a:schemeClr val="lt1"/>
          </a:fontRef>
        </p:style>
        <p:txBody>
          <a:bodyPr anchor="ctr"/>
          <a:lstStyle/>
          <a:p>
            <a:pPr fontAlgn="auto">
              <a:spcBef>
                <a:spcPts val="0"/>
              </a:spcBef>
              <a:spcAft>
                <a:spcPts val="0"/>
              </a:spcAft>
              <a:defRPr/>
            </a:pPr>
            <a:endParaRPr lang="ja-JP" altLang="en-US"/>
          </a:p>
        </p:txBody>
      </p:sp>
      <p:sp>
        <p:nvSpPr>
          <p:cNvPr id="124" name="上矢印 123"/>
          <p:cNvSpPr/>
          <p:nvPr/>
        </p:nvSpPr>
        <p:spPr>
          <a:xfrm>
            <a:off x="4175125" y="4464050"/>
            <a:ext cx="965200" cy="382588"/>
          </a:xfrm>
          <a:prstGeom prst="upArrow">
            <a:avLst/>
          </a:prstGeom>
        </p:spPr>
        <p:style>
          <a:lnRef idx="1">
            <a:schemeClr val="accent4"/>
          </a:lnRef>
          <a:fillRef idx="3">
            <a:schemeClr val="accent4"/>
          </a:fillRef>
          <a:effectRef idx="2">
            <a:schemeClr val="accent4"/>
          </a:effectRef>
          <a:fontRef idx="minor">
            <a:schemeClr val="lt1"/>
          </a:fontRef>
        </p:style>
        <p:txBody>
          <a:bodyPr anchor="ctr"/>
          <a:lstStyle/>
          <a:p>
            <a:pPr fontAlgn="auto">
              <a:spcBef>
                <a:spcPts val="0"/>
              </a:spcBef>
              <a:spcAft>
                <a:spcPts val="0"/>
              </a:spcAft>
              <a:defRPr/>
            </a:pPr>
            <a:endParaRPr lang="ja-JP" altLang="en-US"/>
          </a:p>
        </p:txBody>
      </p:sp>
      <p:sp>
        <p:nvSpPr>
          <p:cNvPr id="56" name="テキスト ボックス 55"/>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１．健康長寿関連産業を基軸とする</a:t>
            </a:r>
            <a:r>
              <a:rPr lang="ja-JP" altLang="en-US" b="1" dirty="0" smtClean="0">
                <a:latin typeface="+mn-lt"/>
                <a:ea typeface="+mn-ea"/>
              </a:rPr>
              <a:t>理由　</a:t>
            </a:r>
            <a:r>
              <a:rPr lang="ja-JP" altLang="en-US" sz="1000" dirty="0" smtClean="0"/>
              <a:t>～極めて広いすそ野～</a:t>
            </a:r>
            <a:endParaRPr lang="ja-JP" altLang="en-US" sz="1000" dirty="0">
              <a:latin typeface="+mn-lt"/>
              <a:ea typeface="+mn-ea"/>
            </a:endParaRPr>
          </a:p>
        </p:txBody>
      </p:sp>
      <p:sp>
        <p:nvSpPr>
          <p:cNvPr id="2" name="テキスト ボックス 1"/>
          <p:cNvSpPr txBox="1"/>
          <p:nvPr/>
        </p:nvSpPr>
        <p:spPr>
          <a:xfrm>
            <a:off x="41275" y="369888"/>
            <a:ext cx="8983663"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fontAlgn="auto">
              <a:spcBef>
                <a:spcPts val="0"/>
              </a:spcBef>
              <a:spcAft>
                <a:spcPts val="0"/>
              </a:spcAft>
              <a:buFont typeface="Wingdings" panose="05000000000000000000" pitchFamily="2" charset="2"/>
              <a:buChar char="Ø"/>
              <a:defRPr/>
            </a:pPr>
            <a:r>
              <a:rPr lang="ja-JP" altLang="en-US" sz="1400" dirty="0"/>
              <a:t>健康長寿に関連する産業は、医療だけでなく</a:t>
            </a:r>
            <a:r>
              <a:rPr lang="ja-JP" altLang="en-US" sz="1400" dirty="0" smtClean="0"/>
              <a:t>、</a:t>
            </a:r>
            <a:r>
              <a:rPr lang="ja-JP" altLang="en-US" sz="1400" u="sng" dirty="0"/>
              <a:t>多様</a:t>
            </a:r>
            <a:r>
              <a:rPr lang="ja-JP" altLang="en-US" sz="1400" u="sng" dirty="0" smtClean="0"/>
              <a:t>な分野</a:t>
            </a:r>
            <a:r>
              <a:rPr lang="ja-JP" altLang="en-US" sz="1400" u="sng" dirty="0"/>
              <a:t>と</a:t>
            </a:r>
            <a:r>
              <a:rPr lang="ja-JP" altLang="en-US" sz="1400" u="sng" dirty="0" smtClean="0"/>
              <a:t>の融合により極めて</a:t>
            </a:r>
            <a:r>
              <a:rPr lang="ja-JP" altLang="en-US" sz="1400" u="sng" dirty="0"/>
              <a:t>広いすそ野</a:t>
            </a:r>
            <a:r>
              <a:rPr lang="ja-JP" altLang="en-US" sz="1400" dirty="0"/>
              <a:t>を有しており、生活の</a:t>
            </a:r>
            <a:r>
              <a:rPr lang="ja-JP" altLang="en-US" sz="1400" dirty="0" smtClean="0"/>
              <a:t>豊かさそのもの</a:t>
            </a:r>
            <a:r>
              <a:rPr lang="ja-JP" altLang="en-US" sz="1400" dirty="0"/>
              <a:t>にかかわる産業</a:t>
            </a:r>
            <a:r>
              <a:rPr lang="ja-JP" altLang="en-US" sz="1400" dirty="0" smtClean="0"/>
              <a:t>。とくに</a:t>
            </a:r>
            <a:r>
              <a:rPr lang="ja-JP" altLang="en-US" sz="1400" u="sng" dirty="0" smtClean="0"/>
              <a:t>大阪</a:t>
            </a:r>
            <a:r>
              <a:rPr lang="ja-JP" altLang="en-US" sz="1400" u="sng" dirty="0"/>
              <a:t>・</a:t>
            </a:r>
            <a:r>
              <a:rPr lang="ja-JP" altLang="en-US" sz="1400" u="sng" dirty="0" smtClean="0"/>
              <a:t>関西ではものづくり</a:t>
            </a:r>
            <a:r>
              <a:rPr lang="ja-JP" altLang="en-US" sz="1400" u="sng" dirty="0"/>
              <a:t>、住宅、スポーツ、食、エンターテイメントなど</a:t>
            </a:r>
            <a:r>
              <a:rPr lang="ja-JP" altLang="en-US" sz="1400" u="sng" dirty="0" smtClean="0"/>
              <a:t>が健康長寿に関連する産業が豊富に集積しており、我が国の成長に大きく貢献ができる</a:t>
            </a:r>
            <a:r>
              <a:rPr lang="ja-JP" altLang="en-US" sz="1400" dirty="0" smtClean="0"/>
              <a:t>。</a:t>
            </a:r>
            <a:endParaRPr lang="ja-JP" altLang="en-US" sz="1400" dirty="0"/>
          </a:p>
        </p:txBody>
      </p:sp>
      <p:sp>
        <p:nvSpPr>
          <p:cNvPr id="4" name="スライド番号プレースホルダー 3"/>
          <p:cNvSpPr>
            <a:spLocks noGrp="1"/>
          </p:cNvSpPr>
          <p:nvPr>
            <p:ph type="sldNum" sz="quarter" idx="12"/>
          </p:nvPr>
        </p:nvSpPr>
        <p:spPr/>
        <p:txBody>
          <a:bodyPr/>
          <a:lstStyle/>
          <a:p>
            <a:pPr>
              <a:defRPr/>
            </a:pPr>
            <a:fld id="{BBCD0598-7193-45C1-87AD-3ACF5581B1CD}" type="slidenum">
              <a:rPr lang="ja-JP" altLang="en-US" smtClean="0"/>
              <a:pPr>
                <a:defRPr/>
              </a:pPr>
              <a:t>8</a:t>
            </a:fld>
            <a:endParaRPr lang="ja-JP" altLang="en-US"/>
          </a:p>
        </p:txBody>
      </p:sp>
      <p:sp>
        <p:nvSpPr>
          <p:cNvPr id="5" name="下矢印 4"/>
          <p:cNvSpPr/>
          <p:nvPr/>
        </p:nvSpPr>
        <p:spPr>
          <a:xfrm>
            <a:off x="4145336" y="6186659"/>
            <a:ext cx="1235496" cy="152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652712" y="6393118"/>
            <a:ext cx="4262437" cy="400110"/>
          </a:xfrm>
          <a:prstGeom prst="rect">
            <a:avLst/>
          </a:prstGeom>
          <a:noFill/>
        </p:spPr>
        <p:txBody>
          <a:bodyPr wrap="square" rtlCol="0">
            <a:spAutoFit/>
          </a:bodyPr>
          <a:lstStyle/>
          <a:p>
            <a:r>
              <a:rPr kumimoji="1" lang="ja-JP" altLang="en-US" sz="2000" dirty="0" smtClean="0">
                <a:solidFill>
                  <a:srgbClr val="7030A0"/>
                </a:solidFill>
              </a:rPr>
              <a:t>大阪・関西ではとくに関連産業が豊富</a:t>
            </a:r>
            <a:endParaRPr kumimoji="1" lang="ja-JP" altLang="en-US" sz="2000" dirty="0">
              <a:solidFill>
                <a:srgbClr val="7030A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85" name="AutoShape 417"/>
          <p:cNvSpPr>
            <a:spLocks noChangeArrowheads="1"/>
          </p:cNvSpPr>
          <p:nvPr/>
        </p:nvSpPr>
        <p:spPr bwMode="auto">
          <a:xfrm>
            <a:off x="0" y="3946525"/>
            <a:ext cx="8964613" cy="2735263"/>
          </a:xfrm>
          <a:prstGeom prst="roundRect">
            <a:avLst>
              <a:gd name="adj" fmla="val 7519"/>
            </a:avLst>
          </a:prstGeom>
          <a:solidFill>
            <a:srgbClr val="CCFFFF"/>
          </a:solidFill>
          <a:ln w="9525">
            <a:solidFill>
              <a:schemeClr val="tx1"/>
            </a:solidFill>
            <a:round/>
            <a:headEnd/>
            <a:tailEnd/>
          </a:ln>
          <a:effectLst/>
        </p:spPr>
        <p:txBody>
          <a:bodyPr wrap="none" anchor="ctr"/>
          <a:lstStyle/>
          <a:p>
            <a:endParaRPr lang="ja-JP" altLang="en-US"/>
          </a:p>
        </p:txBody>
      </p:sp>
      <p:sp>
        <p:nvSpPr>
          <p:cNvPr id="33180" name="AutoShape 412"/>
          <p:cNvSpPr>
            <a:spLocks noChangeArrowheads="1"/>
          </p:cNvSpPr>
          <p:nvPr/>
        </p:nvSpPr>
        <p:spPr bwMode="auto">
          <a:xfrm>
            <a:off x="0" y="1052513"/>
            <a:ext cx="8893175" cy="2592387"/>
          </a:xfrm>
          <a:prstGeom prst="roundRect">
            <a:avLst>
              <a:gd name="adj" fmla="val 7519"/>
            </a:avLst>
          </a:prstGeom>
          <a:solidFill>
            <a:srgbClr val="CCFFFF"/>
          </a:solidFill>
          <a:ln w="9525">
            <a:solidFill>
              <a:schemeClr val="tx1"/>
            </a:solidFill>
            <a:round/>
            <a:headEnd/>
            <a:tailEnd/>
          </a:ln>
          <a:effectLst/>
        </p:spPr>
        <p:txBody>
          <a:bodyPr wrap="none" anchor="ctr"/>
          <a:lstStyle/>
          <a:p>
            <a:endParaRPr lang="ja-JP" altLang="en-US"/>
          </a:p>
        </p:txBody>
      </p:sp>
      <p:sp>
        <p:nvSpPr>
          <p:cNvPr id="56" name="テキスト ボックス 55"/>
          <p:cNvSpPr txBox="1"/>
          <p:nvPr/>
        </p:nvSpPr>
        <p:spPr>
          <a:xfrm>
            <a:off x="0" y="0"/>
            <a:ext cx="9144000" cy="369332"/>
          </a:xfrm>
          <a:prstGeom prst="rect">
            <a:avLst/>
          </a:prstGeom>
          <a:gradFill>
            <a:gsLst>
              <a:gs pos="0">
                <a:schemeClr val="accent1">
                  <a:tint val="66000"/>
                  <a:satMod val="160000"/>
                </a:schemeClr>
              </a:gs>
              <a:gs pos="50000">
                <a:schemeClr val="bg1"/>
              </a:gs>
              <a:gs pos="100000">
                <a:schemeClr val="tx2">
                  <a:lumMod val="40000"/>
                  <a:lumOff val="60000"/>
                </a:schemeClr>
              </a:gs>
            </a:gsLst>
            <a:lin ang="5400000" scaled="0"/>
          </a:gradFill>
        </p:spPr>
        <p:txBody>
          <a:bodyPr>
            <a:spAutoFit/>
          </a:bodyPr>
          <a:lstStyle/>
          <a:p>
            <a:pPr algn="l" fontAlgn="auto">
              <a:spcBef>
                <a:spcPts val="0"/>
              </a:spcBef>
              <a:spcAft>
                <a:spcPts val="0"/>
              </a:spcAft>
              <a:defRPr/>
            </a:pPr>
            <a:r>
              <a:rPr lang="ja-JP" altLang="en-US" b="1" dirty="0">
                <a:latin typeface="+mn-lt"/>
                <a:ea typeface="+mn-ea"/>
              </a:rPr>
              <a:t>１．健康長寿関連産業を基軸とする</a:t>
            </a:r>
            <a:r>
              <a:rPr lang="ja-JP" altLang="en-US" b="1" dirty="0" smtClean="0">
                <a:latin typeface="+mn-lt"/>
                <a:ea typeface="+mn-ea"/>
              </a:rPr>
              <a:t>理由　</a:t>
            </a:r>
            <a:r>
              <a:rPr lang="ja-JP" altLang="en-US" sz="1000" dirty="0" smtClean="0">
                <a:latin typeface="+mn-lt"/>
                <a:ea typeface="+mn-ea"/>
              </a:rPr>
              <a:t>～健康長寿産業の広がりと大阪・関西での集積～</a:t>
            </a:r>
            <a:endParaRPr lang="ja-JP" altLang="en-US" sz="1000" dirty="0">
              <a:latin typeface="+mn-lt"/>
              <a:ea typeface="+mn-ea"/>
            </a:endParaRPr>
          </a:p>
        </p:txBody>
      </p:sp>
      <p:sp>
        <p:nvSpPr>
          <p:cNvPr id="2" name="テキスト ボックス 1"/>
          <p:cNvSpPr txBox="1"/>
          <p:nvPr/>
        </p:nvSpPr>
        <p:spPr>
          <a:xfrm>
            <a:off x="22225" y="398463"/>
            <a:ext cx="9121775" cy="330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285750" indent="-285750" algn="l">
              <a:buFont typeface="Wingdings" pitchFamily="2" charset="2"/>
              <a:buChar char="Ø"/>
            </a:pPr>
            <a:r>
              <a:rPr lang="ja-JP" altLang="en-US" sz="1400">
                <a:solidFill>
                  <a:srgbClr val="000000"/>
                </a:solidFill>
              </a:rPr>
              <a:t>健康にかかわる産業のすそ野は広いが、大阪・関西はとくにスポーツなど健康にかかわる産業が集積。</a:t>
            </a:r>
          </a:p>
        </p:txBody>
      </p:sp>
      <p:pic>
        <p:nvPicPr>
          <p:cNvPr id="32771" name="Picture 2"/>
          <p:cNvPicPr>
            <a:picLocks noChangeAspect="1" noChangeArrowheads="1"/>
          </p:cNvPicPr>
          <p:nvPr/>
        </p:nvPicPr>
        <p:blipFill>
          <a:blip r:embed="rId2"/>
          <a:srcRect/>
          <a:stretch>
            <a:fillRect/>
          </a:stretch>
        </p:blipFill>
        <p:spPr bwMode="auto">
          <a:xfrm>
            <a:off x="179388" y="1211263"/>
            <a:ext cx="4968875" cy="2352675"/>
          </a:xfrm>
          <a:prstGeom prst="rect">
            <a:avLst/>
          </a:prstGeom>
          <a:noFill/>
          <a:ln w="9525">
            <a:noFill/>
            <a:miter lim="800000"/>
            <a:headEnd/>
            <a:tailEnd/>
          </a:ln>
        </p:spPr>
      </p:pic>
      <p:pic>
        <p:nvPicPr>
          <p:cNvPr id="32772" name="Picture 3"/>
          <p:cNvPicPr>
            <a:picLocks noChangeAspect="1" noChangeArrowheads="1"/>
          </p:cNvPicPr>
          <p:nvPr/>
        </p:nvPicPr>
        <p:blipFill>
          <a:blip r:embed="rId3"/>
          <a:srcRect/>
          <a:stretch>
            <a:fillRect/>
          </a:stretch>
        </p:blipFill>
        <p:spPr bwMode="auto">
          <a:xfrm>
            <a:off x="5219700" y="1196975"/>
            <a:ext cx="3560763" cy="2195513"/>
          </a:xfrm>
          <a:prstGeom prst="rect">
            <a:avLst/>
          </a:prstGeom>
          <a:noFill/>
          <a:ln w="9525">
            <a:noFill/>
            <a:miter lim="800000"/>
            <a:headEnd/>
            <a:tailEnd/>
          </a:ln>
        </p:spPr>
      </p:pic>
      <p:sp>
        <p:nvSpPr>
          <p:cNvPr id="32773" name="テキスト ボックス 3"/>
          <p:cNvSpPr txBox="1">
            <a:spLocks noChangeArrowheads="1"/>
          </p:cNvSpPr>
          <p:nvPr/>
        </p:nvSpPr>
        <p:spPr bwMode="auto">
          <a:xfrm>
            <a:off x="38100" y="841375"/>
            <a:ext cx="4500563" cy="307777"/>
          </a:xfrm>
          <a:prstGeom prst="rect">
            <a:avLst/>
          </a:prstGeom>
          <a:solidFill>
            <a:schemeClr val="bg1"/>
          </a:solidFill>
          <a:ln w="9525">
            <a:solidFill>
              <a:schemeClr val="hlink"/>
            </a:solidFill>
            <a:miter lim="800000"/>
            <a:headEnd/>
            <a:tailEnd/>
          </a:ln>
        </p:spPr>
        <p:txBody>
          <a:bodyPr>
            <a:spAutoFit/>
          </a:bodyPr>
          <a:lstStyle/>
          <a:p>
            <a:r>
              <a:rPr lang="ja-JP" altLang="en-US" sz="1400" b="1" dirty="0"/>
              <a:t>◆大阪・関西は世界的なスポーツ用品産業の集積地</a:t>
            </a:r>
          </a:p>
        </p:txBody>
      </p:sp>
      <p:sp>
        <p:nvSpPr>
          <p:cNvPr id="32775" name="テキスト ボックス 4"/>
          <p:cNvSpPr txBox="1">
            <a:spLocks noChangeArrowheads="1"/>
          </p:cNvSpPr>
          <p:nvPr/>
        </p:nvSpPr>
        <p:spPr bwMode="auto">
          <a:xfrm>
            <a:off x="5148263" y="3357563"/>
            <a:ext cx="4117975" cy="198437"/>
          </a:xfrm>
          <a:prstGeom prst="rect">
            <a:avLst/>
          </a:prstGeom>
          <a:noFill/>
          <a:ln w="9525">
            <a:noFill/>
            <a:miter lim="800000"/>
            <a:headEnd/>
            <a:tailEnd/>
          </a:ln>
        </p:spPr>
        <p:txBody>
          <a:bodyPr>
            <a:spAutoFit/>
          </a:bodyPr>
          <a:lstStyle/>
          <a:p>
            <a:pPr algn="l"/>
            <a:r>
              <a:rPr lang="ja-JP" altLang="en-US" sz="700"/>
              <a:t>出典：関西スポーツ産業のポテンシャルと今後の展開に関する調査（近畿経済産業局</a:t>
            </a:r>
            <a:r>
              <a:rPr lang="en-US" altLang="ja-JP" sz="700"/>
              <a:t>2008</a:t>
            </a:r>
            <a:r>
              <a:rPr lang="ja-JP" altLang="en-US" sz="700"/>
              <a:t>）</a:t>
            </a:r>
          </a:p>
        </p:txBody>
      </p:sp>
      <p:sp>
        <p:nvSpPr>
          <p:cNvPr id="32776" name="テキスト ボックス 59"/>
          <p:cNvSpPr txBox="1">
            <a:spLocks noChangeArrowheads="1"/>
          </p:cNvSpPr>
          <p:nvPr/>
        </p:nvSpPr>
        <p:spPr bwMode="auto">
          <a:xfrm>
            <a:off x="0" y="3789363"/>
            <a:ext cx="5113338" cy="314325"/>
          </a:xfrm>
          <a:prstGeom prst="rect">
            <a:avLst/>
          </a:prstGeom>
          <a:solidFill>
            <a:schemeClr val="bg1"/>
          </a:solidFill>
          <a:ln w="9525">
            <a:solidFill>
              <a:schemeClr val="hlink"/>
            </a:solidFill>
            <a:miter lim="800000"/>
            <a:headEnd/>
            <a:tailEnd/>
          </a:ln>
        </p:spPr>
        <p:txBody>
          <a:bodyPr>
            <a:spAutoFit/>
          </a:bodyPr>
          <a:lstStyle/>
          <a:p>
            <a:pPr algn="l"/>
            <a:r>
              <a:rPr lang="ja-JP" altLang="en-US" sz="1400" b="1" dirty="0"/>
              <a:t>◆大阪・関西は食にかかわる産業も豊富（食品製造、外食など）</a:t>
            </a:r>
          </a:p>
        </p:txBody>
      </p:sp>
      <p:pic>
        <p:nvPicPr>
          <p:cNvPr id="33187" name="Picture 419"/>
          <p:cNvPicPr>
            <a:picLocks noChangeAspect="1" noChangeArrowheads="1"/>
          </p:cNvPicPr>
          <p:nvPr/>
        </p:nvPicPr>
        <p:blipFill>
          <a:blip r:embed="rId4"/>
          <a:srcRect/>
          <a:stretch>
            <a:fillRect/>
          </a:stretch>
        </p:blipFill>
        <p:spPr bwMode="auto">
          <a:xfrm>
            <a:off x="323850" y="4292600"/>
            <a:ext cx="2066925" cy="1724025"/>
          </a:xfrm>
          <a:prstGeom prst="rect">
            <a:avLst/>
          </a:prstGeom>
          <a:noFill/>
          <a:ln w="9525">
            <a:noFill/>
            <a:miter lim="800000"/>
            <a:headEnd/>
            <a:tailEnd/>
          </a:ln>
          <a:effectLst/>
        </p:spPr>
      </p:pic>
      <p:pic>
        <p:nvPicPr>
          <p:cNvPr id="33188" name="Picture 420"/>
          <p:cNvPicPr>
            <a:picLocks noChangeAspect="1" noChangeArrowheads="1"/>
          </p:cNvPicPr>
          <p:nvPr/>
        </p:nvPicPr>
        <p:blipFill>
          <a:blip r:embed="rId5"/>
          <a:srcRect/>
          <a:stretch>
            <a:fillRect/>
          </a:stretch>
        </p:blipFill>
        <p:spPr bwMode="auto">
          <a:xfrm>
            <a:off x="2555875" y="4292600"/>
            <a:ext cx="2076450" cy="1724025"/>
          </a:xfrm>
          <a:prstGeom prst="rect">
            <a:avLst/>
          </a:prstGeom>
          <a:noFill/>
          <a:ln w="9525">
            <a:noFill/>
            <a:miter lim="800000"/>
            <a:headEnd/>
            <a:tailEnd/>
          </a:ln>
          <a:effectLst/>
        </p:spPr>
      </p:pic>
      <p:sp>
        <p:nvSpPr>
          <p:cNvPr id="33189" name="Rectangle 421"/>
          <p:cNvSpPr>
            <a:spLocks noChangeArrowheads="1"/>
          </p:cNvSpPr>
          <p:nvPr/>
        </p:nvSpPr>
        <p:spPr bwMode="auto">
          <a:xfrm>
            <a:off x="5003800" y="4292600"/>
            <a:ext cx="3311525" cy="215900"/>
          </a:xfrm>
          <a:prstGeom prst="rect">
            <a:avLst/>
          </a:prstGeom>
          <a:solidFill>
            <a:schemeClr val="bg1"/>
          </a:solidFill>
          <a:ln w="9525">
            <a:noFill/>
            <a:miter lim="800000"/>
            <a:headEnd/>
            <a:tailEnd/>
          </a:ln>
          <a:effectLst/>
        </p:spPr>
        <p:txBody>
          <a:bodyPr wrap="none" anchor="ctr"/>
          <a:lstStyle/>
          <a:p>
            <a:r>
              <a:rPr lang="ja-JP" altLang="en-US" sz="1000" b="1"/>
              <a:t>大阪・関西の豊富な食や農林水産業の大学・研究機関</a:t>
            </a:r>
          </a:p>
        </p:txBody>
      </p:sp>
      <p:sp>
        <p:nvSpPr>
          <p:cNvPr id="33190" name="Rectangle 422"/>
          <p:cNvSpPr>
            <a:spLocks noChangeArrowheads="1"/>
          </p:cNvSpPr>
          <p:nvPr/>
        </p:nvSpPr>
        <p:spPr bwMode="auto">
          <a:xfrm>
            <a:off x="4889500" y="4695824"/>
            <a:ext cx="3743325" cy="936625"/>
          </a:xfrm>
          <a:prstGeom prst="rect">
            <a:avLst/>
          </a:prstGeom>
          <a:solidFill>
            <a:schemeClr val="bg1"/>
          </a:solidFill>
          <a:ln w="9525">
            <a:solidFill>
              <a:schemeClr val="tx1"/>
            </a:solidFill>
            <a:miter lim="800000"/>
            <a:headEnd/>
            <a:tailEnd/>
          </a:ln>
          <a:effectLst/>
        </p:spPr>
        <p:txBody>
          <a:bodyPr wrap="none" anchor="ctr"/>
          <a:lstStyle/>
          <a:p>
            <a:pPr algn="l"/>
            <a:r>
              <a:rPr lang="ja-JP" altLang="en-US" sz="1000" dirty="0"/>
              <a:t>・栄養・食物学など食に関する学部を大学・専門学校が数多く集積。</a:t>
            </a:r>
            <a:br>
              <a:rPr lang="ja-JP" altLang="en-US" sz="1000" dirty="0"/>
            </a:br>
            <a:r>
              <a:rPr lang="ja-JP" altLang="en-US" sz="1000" dirty="0"/>
              <a:t>（大阪府立大学、大阪市立大学、京都府立大学、立命館大学（食科学</a:t>
            </a:r>
          </a:p>
          <a:p>
            <a:pPr algn="l"/>
            <a:r>
              <a:rPr lang="ja-JP" altLang="en-US" sz="1000" dirty="0"/>
              <a:t>部：</a:t>
            </a:r>
            <a:r>
              <a:rPr lang="en-US" altLang="ja-JP" sz="1000" dirty="0"/>
              <a:t>2018</a:t>
            </a:r>
            <a:r>
              <a:rPr lang="ja-JP" altLang="en-US" sz="1000" dirty="0"/>
              <a:t>年度開設予定など）</a:t>
            </a:r>
          </a:p>
          <a:p>
            <a:pPr algn="l"/>
            <a:endParaRPr lang="ja-JP" altLang="en-US" sz="1000" dirty="0"/>
          </a:p>
          <a:p>
            <a:pPr algn="l"/>
            <a:r>
              <a:rPr lang="ja-JP" altLang="en-US" sz="1000" dirty="0"/>
              <a:t>・農林水産分野でも近畿大など世界をリードする研究機関が関西に</a:t>
            </a:r>
          </a:p>
          <a:p>
            <a:pPr algn="l"/>
            <a:r>
              <a:rPr lang="ja-JP" altLang="en-US" sz="1000" dirty="0"/>
              <a:t>集積。</a:t>
            </a:r>
          </a:p>
        </p:txBody>
      </p:sp>
      <p:sp>
        <p:nvSpPr>
          <p:cNvPr id="3" name="スライド番号プレースホルダー 2"/>
          <p:cNvSpPr>
            <a:spLocks noGrp="1"/>
          </p:cNvSpPr>
          <p:nvPr>
            <p:ph type="sldNum" sz="quarter" idx="12"/>
          </p:nvPr>
        </p:nvSpPr>
        <p:spPr/>
        <p:txBody>
          <a:bodyPr/>
          <a:lstStyle/>
          <a:p>
            <a:pPr>
              <a:defRPr/>
            </a:pPr>
            <a:fld id="{BBCD0598-7193-45C1-87AD-3ACF5581B1CD}" type="slidenum">
              <a:rPr lang="ja-JP" altLang="en-US" smtClean="0"/>
              <a:pPr>
                <a:defRPr/>
              </a:pPr>
              <a:t>9</a:t>
            </a:fld>
            <a:endParaRPr lang="ja-JP"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spAutoFit/>
      </a:bodyPr>
      <a:lstStyle>
        <a:defPPr marL="285750" indent="-285750" algn="l">
          <a:buFont typeface="Wingdings" panose="05000000000000000000" pitchFamily="2" charset="2"/>
          <a:buChar char="Ø"/>
          <a:defRPr sz="1000" dirty="0" smtClean="0"/>
        </a:defPPr>
      </a:lstStyle>
      <a:style>
        <a:lnRef idx="2">
          <a:schemeClr val="accent1"/>
        </a:lnRef>
        <a:fillRef idx="1">
          <a:schemeClr val="l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3006</TotalTime>
  <Words>8498</Words>
  <Application>Microsoft Office PowerPoint</Application>
  <PresentationFormat>画面に合わせる (4:3)</PresentationFormat>
  <Paragraphs>1043</Paragraphs>
  <Slides>51</Slides>
  <Notes>1</Notes>
  <HiddenSlides>0</HiddenSlides>
  <MMClips>1</MMClips>
  <ScaleCrop>false</ScaleCrop>
  <HeadingPairs>
    <vt:vector size="6" baseType="variant">
      <vt:variant>
        <vt:lpstr>テーマ</vt:lpstr>
      </vt:variant>
      <vt:variant>
        <vt:i4>2</vt:i4>
      </vt:variant>
      <vt:variant>
        <vt:lpstr>埋め込まれた OLE サーバー</vt:lpstr>
      </vt:variant>
      <vt:variant>
        <vt:i4>1</vt:i4>
      </vt:variant>
      <vt:variant>
        <vt:lpstr>スライド タイトル</vt:lpstr>
      </vt:variant>
      <vt:variant>
        <vt:i4>51</vt:i4>
      </vt:variant>
    </vt:vector>
  </HeadingPairs>
  <TitlesOfParts>
    <vt:vector size="54" baseType="lpstr">
      <vt:lpstr>Office ​​テーマ</vt:lpstr>
      <vt:lpstr>Eclipse</vt:lpstr>
      <vt:lpstr>Microsoft Excel 97-2003 ワークシート</vt:lpstr>
      <vt:lpstr>なぜ、大阪で健康・長寿をテーマにした万博なのか？</vt:lpstr>
      <vt:lpstr>PowerPoint プレゼンテーション</vt:lpstr>
      <vt:lpstr>１．なぜ、健康長寿関連産業なのか？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２．なぜ大阪・関西なのか？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３．大阪での具体的な取組事例 　（ライフサイエンス分野 《医薬・医療機器、 　 再生医療等の先端医療など》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HOSTNAME</cp:lastModifiedBy>
  <cp:revision>212</cp:revision>
  <cp:lastPrinted>2016-09-28T08:40:44Z</cp:lastPrinted>
  <dcterms:created xsi:type="dcterms:W3CDTF">2016-08-03T05:58:53Z</dcterms:created>
  <dcterms:modified xsi:type="dcterms:W3CDTF">2016-09-28T11:52:14Z</dcterms:modified>
</cp:coreProperties>
</file>